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257" r:id="rId2"/>
    <p:sldId id="258" r:id="rId3"/>
    <p:sldId id="259" r:id="rId4"/>
    <p:sldId id="260" r:id="rId5"/>
    <p:sldId id="261" r:id="rId6"/>
    <p:sldId id="262" r:id="rId7"/>
    <p:sldId id="263" r:id="rId8"/>
    <p:sldId id="266" r:id="rId9"/>
    <p:sldId id="267" r:id="rId10"/>
    <p:sldId id="268" r:id="rId11"/>
    <p:sldId id="269" r:id="rId12"/>
    <p:sldId id="270" r:id="rId13"/>
    <p:sldId id="264" r:id="rId14"/>
    <p:sldId id="265" r:id="rId15"/>
    <p:sldId id="272" r:id="rId16"/>
    <p:sldId id="273" r:id="rId17"/>
    <p:sldId id="274" r:id="rId18"/>
    <p:sldId id="275" r:id="rId19"/>
    <p:sldId id="277" r:id="rId20"/>
    <p:sldId id="276" r:id="rId21"/>
    <p:sldId id="279" r:id="rId22"/>
    <p:sldId id="280" r:id="rId23"/>
    <p:sldId id="281" r:id="rId24"/>
    <p:sldId id="302" r:id="rId25"/>
    <p:sldId id="282" r:id="rId26"/>
    <p:sldId id="283" r:id="rId27"/>
    <p:sldId id="284" r:id="rId28"/>
    <p:sldId id="303" r:id="rId29"/>
    <p:sldId id="285" r:id="rId30"/>
    <p:sldId id="286" r:id="rId31"/>
    <p:sldId id="287" r:id="rId32"/>
    <p:sldId id="288" r:id="rId33"/>
    <p:sldId id="289" r:id="rId34"/>
    <p:sldId id="304" r:id="rId35"/>
    <p:sldId id="290" r:id="rId36"/>
    <p:sldId id="291" r:id="rId37"/>
    <p:sldId id="292" r:id="rId38"/>
    <p:sldId id="293" r:id="rId39"/>
    <p:sldId id="294" r:id="rId40"/>
    <p:sldId id="295" r:id="rId41"/>
    <p:sldId id="296" r:id="rId42"/>
    <p:sldId id="297" r:id="rId43"/>
    <p:sldId id="305" r:id="rId44"/>
    <p:sldId id="306" r:id="rId45"/>
    <p:sldId id="299" r:id="rId46"/>
    <p:sldId id="301"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4" d="100"/>
          <a:sy n="114" d="100"/>
        </p:scale>
        <p:origin x="4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3CD968-A256-430B-A79C-5A70D18FA862}"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s-MX"/>
        </a:p>
      </dgm:t>
    </dgm:pt>
    <dgm:pt modelId="{DD1A0446-B032-4FC1-ACCF-6104C47E3FF9}">
      <dgm:prSet phldrT="[Texto]" custT="1"/>
      <dgm:spPr/>
      <dgm:t>
        <a:bodyPr/>
        <a:lstStyle/>
        <a:p>
          <a:r>
            <a:rPr lang="es-ES" sz="2400" b="1" dirty="0"/>
            <a:t>I. FIANZAS DE FIDELIDAD.                </a:t>
          </a:r>
          <a:endParaRPr lang="es-MX" sz="1800" b="1" dirty="0"/>
        </a:p>
      </dgm:t>
    </dgm:pt>
    <dgm:pt modelId="{6D9A5B1A-4FB4-49EC-82AF-E06D6701EB56}" type="parTrans" cxnId="{5A5F11D9-F84E-4C75-BA35-4EF677D62BAB}">
      <dgm:prSet/>
      <dgm:spPr/>
      <dgm:t>
        <a:bodyPr/>
        <a:lstStyle/>
        <a:p>
          <a:endParaRPr lang="es-MX"/>
        </a:p>
      </dgm:t>
    </dgm:pt>
    <dgm:pt modelId="{64D431B3-C875-46C9-8F2B-2AC3CE41FF54}" type="sibTrans" cxnId="{5A5F11D9-F84E-4C75-BA35-4EF677D62BAB}">
      <dgm:prSet/>
      <dgm:spPr/>
      <dgm:t>
        <a:bodyPr/>
        <a:lstStyle/>
        <a:p>
          <a:endParaRPr lang="es-MX"/>
        </a:p>
      </dgm:t>
    </dgm:pt>
    <dgm:pt modelId="{F2336141-69BB-4800-AA35-25EE4AAE7744}">
      <dgm:prSet phldrT="[Texto]" custT="1"/>
      <dgm:spPr/>
      <dgm:t>
        <a:bodyPr/>
        <a:lstStyle/>
        <a:p>
          <a:r>
            <a:rPr lang="es-ES" sz="2400" b="1" dirty="0"/>
            <a:t>II. FIANZAS JUDICIALES</a:t>
          </a:r>
          <a:endParaRPr lang="es-MX" sz="2400" b="1" dirty="0"/>
        </a:p>
      </dgm:t>
    </dgm:pt>
    <dgm:pt modelId="{ABDB1596-5824-42FB-850A-2E60B637E173}" type="parTrans" cxnId="{CB0DD50F-14DF-4243-A417-9E0039C00FAF}">
      <dgm:prSet/>
      <dgm:spPr/>
      <dgm:t>
        <a:bodyPr/>
        <a:lstStyle/>
        <a:p>
          <a:endParaRPr lang="es-MX"/>
        </a:p>
      </dgm:t>
    </dgm:pt>
    <dgm:pt modelId="{918450AC-C3CD-4981-BC57-EC63C9449FF2}" type="sibTrans" cxnId="{CB0DD50F-14DF-4243-A417-9E0039C00FAF}">
      <dgm:prSet/>
      <dgm:spPr/>
      <dgm:t>
        <a:bodyPr/>
        <a:lstStyle/>
        <a:p>
          <a:endParaRPr lang="es-MX"/>
        </a:p>
      </dgm:t>
    </dgm:pt>
    <dgm:pt modelId="{9B1D44B5-C6F8-419D-8EA4-6039F9CB2698}">
      <dgm:prSet phldrT="[Texto]" custT="1"/>
      <dgm:spPr/>
      <dgm:t>
        <a:bodyPr/>
        <a:lstStyle/>
        <a:p>
          <a:r>
            <a:rPr lang="es-ES" sz="2400" b="1" dirty="0"/>
            <a:t>III. FIANZAS ADMINISTRATIVAS</a:t>
          </a:r>
          <a:endParaRPr lang="es-MX" sz="2400" b="1" dirty="0"/>
        </a:p>
      </dgm:t>
    </dgm:pt>
    <dgm:pt modelId="{E9F55B5E-1FD0-41A7-96E0-80FF08B598E8}" type="parTrans" cxnId="{BDF1CA7A-5195-42A8-A26D-94988817F151}">
      <dgm:prSet/>
      <dgm:spPr/>
      <dgm:t>
        <a:bodyPr/>
        <a:lstStyle/>
        <a:p>
          <a:endParaRPr lang="es-MX"/>
        </a:p>
      </dgm:t>
    </dgm:pt>
    <dgm:pt modelId="{D0948B7F-13E5-4C47-B737-3C1B0B2CBAAC}" type="sibTrans" cxnId="{BDF1CA7A-5195-42A8-A26D-94988817F151}">
      <dgm:prSet/>
      <dgm:spPr/>
      <dgm:t>
        <a:bodyPr/>
        <a:lstStyle/>
        <a:p>
          <a:endParaRPr lang="es-MX"/>
        </a:p>
      </dgm:t>
    </dgm:pt>
    <dgm:pt modelId="{F69EAAFD-DA4F-4092-8B43-FEDF4295F140}">
      <dgm:prSet phldrT="[Texto]" custT="1"/>
      <dgm:spPr/>
      <dgm:t>
        <a:bodyPr/>
        <a:lstStyle/>
        <a:p>
          <a:r>
            <a:rPr lang="es-ES" sz="2400" b="1" dirty="0"/>
            <a:t>IV. FIANZAS DE CRÉDITO</a:t>
          </a:r>
          <a:endParaRPr lang="es-MX" sz="2400" b="1" dirty="0"/>
        </a:p>
      </dgm:t>
    </dgm:pt>
    <dgm:pt modelId="{17577349-0117-4F89-9561-6768406D7418}" type="parTrans" cxnId="{F4EF8321-9BCC-43AA-8C9E-BD157E663519}">
      <dgm:prSet/>
      <dgm:spPr/>
      <dgm:t>
        <a:bodyPr/>
        <a:lstStyle/>
        <a:p>
          <a:endParaRPr lang="es-MX"/>
        </a:p>
      </dgm:t>
    </dgm:pt>
    <dgm:pt modelId="{29C4E380-1721-4DDC-B61E-58EAAA403AD9}" type="sibTrans" cxnId="{F4EF8321-9BCC-43AA-8C9E-BD157E663519}">
      <dgm:prSet/>
      <dgm:spPr/>
      <dgm:t>
        <a:bodyPr/>
        <a:lstStyle/>
        <a:p>
          <a:endParaRPr lang="es-MX"/>
        </a:p>
      </dgm:t>
    </dgm:pt>
    <dgm:pt modelId="{5CD948E0-20DA-4A58-923F-2D5ACD29D385}">
      <dgm:prSet phldrT="[Texto]" custT="1"/>
      <dgm:spPr/>
      <dgm:t>
        <a:bodyPr/>
        <a:lstStyle/>
        <a:p>
          <a:r>
            <a:rPr lang="es-ES" sz="2400" b="1" dirty="0"/>
            <a:t>V. FIDEICOMISOS DE GARANTÍA</a:t>
          </a:r>
          <a:endParaRPr lang="es-MX" sz="2400" b="1" dirty="0"/>
        </a:p>
      </dgm:t>
    </dgm:pt>
    <dgm:pt modelId="{EE3D8ED9-D3AE-4E18-A357-151D582362AF}" type="parTrans" cxnId="{C5CD68CE-A4EF-433E-987C-E193DE87612F}">
      <dgm:prSet/>
      <dgm:spPr/>
      <dgm:t>
        <a:bodyPr/>
        <a:lstStyle/>
        <a:p>
          <a:endParaRPr lang="es-MX"/>
        </a:p>
      </dgm:t>
    </dgm:pt>
    <dgm:pt modelId="{E96276FD-DFBB-45DA-B92C-FC310E031433}" type="sibTrans" cxnId="{C5CD68CE-A4EF-433E-987C-E193DE87612F}">
      <dgm:prSet/>
      <dgm:spPr/>
      <dgm:t>
        <a:bodyPr/>
        <a:lstStyle/>
        <a:p>
          <a:endParaRPr lang="es-MX"/>
        </a:p>
      </dgm:t>
    </dgm:pt>
    <dgm:pt modelId="{76C9166E-75FC-4EAA-9F67-6AE8D19DD98B}" type="pres">
      <dgm:prSet presAssocID="{483CD968-A256-430B-A79C-5A70D18FA862}" presName="linear" presStyleCnt="0">
        <dgm:presLayoutVars>
          <dgm:dir/>
          <dgm:animLvl val="lvl"/>
          <dgm:resizeHandles val="exact"/>
        </dgm:presLayoutVars>
      </dgm:prSet>
      <dgm:spPr/>
    </dgm:pt>
    <dgm:pt modelId="{2D575C0A-2BFE-4B38-AB55-6D7CBF54C64A}" type="pres">
      <dgm:prSet presAssocID="{DD1A0446-B032-4FC1-ACCF-6104C47E3FF9}" presName="parentLin" presStyleCnt="0"/>
      <dgm:spPr/>
    </dgm:pt>
    <dgm:pt modelId="{7184F532-B019-47CC-9C24-7BD7475C95B7}" type="pres">
      <dgm:prSet presAssocID="{DD1A0446-B032-4FC1-ACCF-6104C47E3FF9}" presName="parentLeftMargin" presStyleLbl="node1" presStyleIdx="0" presStyleCnt="5"/>
      <dgm:spPr/>
    </dgm:pt>
    <dgm:pt modelId="{C78BDE21-DF48-4644-BAE7-73D173E87651}" type="pres">
      <dgm:prSet presAssocID="{DD1A0446-B032-4FC1-ACCF-6104C47E3FF9}" presName="parentText" presStyleLbl="node1" presStyleIdx="0" presStyleCnt="5">
        <dgm:presLayoutVars>
          <dgm:chMax val="0"/>
          <dgm:bulletEnabled val="1"/>
        </dgm:presLayoutVars>
      </dgm:prSet>
      <dgm:spPr/>
    </dgm:pt>
    <dgm:pt modelId="{2A587248-5F88-4B9B-A162-043C39DFE42E}" type="pres">
      <dgm:prSet presAssocID="{DD1A0446-B032-4FC1-ACCF-6104C47E3FF9}" presName="negativeSpace" presStyleCnt="0"/>
      <dgm:spPr/>
    </dgm:pt>
    <dgm:pt modelId="{DE324B79-202B-4105-BDF2-AACA9FF44233}" type="pres">
      <dgm:prSet presAssocID="{DD1A0446-B032-4FC1-ACCF-6104C47E3FF9}" presName="childText" presStyleLbl="conFgAcc1" presStyleIdx="0" presStyleCnt="5">
        <dgm:presLayoutVars>
          <dgm:bulletEnabled val="1"/>
        </dgm:presLayoutVars>
      </dgm:prSet>
      <dgm:spPr/>
    </dgm:pt>
    <dgm:pt modelId="{4DB69795-5E71-437F-905A-CF7F6705BD47}" type="pres">
      <dgm:prSet presAssocID="{64D431B3-C875-46C9-8F2B-2AC3CE41FF54}" presName="spaceBetweenRectangles" presStyleCnt="0"/>
      <dgm:spPr/>
    </dgm:pt>
    <dgm:pt modelId="{237FDDD3-411B-467B-836A-AC7CE303029A}" type="pres">
      <dgm:prSet presAssocID="{F2336141-69BB-4800-AA35-25EE4AAE7744}" presName="parentLin" presStyleCnt="0"/>
      <dgm:spPr/>
    </dgm:pt>
    <dgm:pt modelId="{4B4F5D6D-E450-4EA7-818E-5C6A40BD6698}" type="pres">
      <dgm:prSet presAssocID="{F2336141-69BB-4800-AA35-25EE4AAE7744}" presName="parentLeftMargin" presStyleLbl="node1" presStyleIdx="0" presStyleCnt="5"/>
      <dgm:spPr/>
    </dgm:pt>
    <dgm:pt modelId="{62519876-4E4B-4417-A75F-C1B9F5E1FF57}" type="pres">
      <dgm:prSet presAssocID="{F2336141-69BB-4800-AA35-25EE4AAE7744}" presName="parentText" presStyleLbl="node1" presStyleIdx="1" presStyleCnt="5">
        <dgm:presLayoutVars>
          <dgm:chMax val="0"/>
          <dgm:bulletEnabled val="1"/>
        </dgm:presLayoutVars>
      </dgm:prSet>
      <dgm:spPr/>
    </dgm:pt>
    <dgm:pt modelId="{21C432E8-BF24-4B7D-841E-35099748C453}" type="pres">
      <dgm:prSet presAssocID="{F2336141-69BB-4800-AA35-25EE4AAE7744}" presName="negativeSpace" presStyleCnt="0"/>
      <dgm:spPr/>
    </dgm:pt>
    <dgm:pt modelId="{D90EC942-F11D-40BE-B78D-36482E1125E2}" type="pres">
      <dgm:prSet presAssocID="{F2336141-69BB-4800-AA35-25EE4AAE7744}" presName="childText" presStyleLbl="conFgAcc1" presStyleIdx="1" presStyleCnt="5">
        <dgm:presLayoutVars>
          <dgm:bulletEnabled val="1"/>
        </dgm:presLayoutVars>
      </dgm:prSet>
      <dgm:spPr/>
    </dgm:pt>
    <dgm:pt modelId="{7CBD114E-E32D-4A9B-B80A-631EB53BBE42}" type="pres">
      <dgm:prSet presAssocID="{918450AC-C3CD-4981-BC57-EC63C9449FF2}" presName="spaceBetweenRectangles" presStyleCnt="0"/>
      <dgm:spPr/>
    </dgm:pt>
    <dgm:pt modelId="{72F35988-EA31-4013-906E-0FB93B0FB138}" type="pres">
      <dgm:prSet presAssocID="{9B1D44B5-C6F8-419D-8EA4-6039F9CB2698}" presName="parentLin" presStyleCnt="0"/>
      <dgm:spPr/>
    </dgm:pt>
    <dgm:pt modelId="{10F5B682-268F-427C-AF89-5EECBDBB3CC3}" type="pres">
      <dgm:prSet presAssocID="{9B1D44B5-C6F8-419D-8EA4-6039F9CB2698}" presName="parentLeftMargin" presStyleLbl="node1" presStyleIdx="1" presStyleCnt="5"/>
      <dgm:spPr/>
    </dgm:pt>
    <dgm:pt modelId="{BA7DF3D4-CED3-4962-B9A3-9CA934C62287}" type="pres">
      <dgm:prSet presAssocID="{9B1D44B5-C6F8-419D-8EA4-6039F9CB2698}" presName="parentText" presStyleLbl="node1" presStyleIdx="2" presStyleCnt="5">
        <dgm:presLayoutVars>
          <dgm:chMax val="0"/>
          <dgm:bulletEnabled val="1"/>
        </dgm:presLayoutVars>
      </dgm:prSet>
      <dgm:spPr/>
    </dgm:pt>
    <dgm:pt modelId="{BE015589-85C7-4FF8-87FB-795836556084}" type="pres">
      <dgm:prSet presAssocID="{9B1D44B5-C6F8-419D-8EA4-6039F9CB2698}" presName="negativeSpace" presStyleCnt="0"/>
      <dgm:spPr/>
    </dgm:pt>
    <dgm:pt modelId="{6B9EFF15-0FC4-477E-8A55-FDECCB14D019}" type="pres">
      <dgm:prSet presAssocID="{9B1D44B5-C6F8-419D-8EA4-6039F9CB2698}" presName="childText" presStyleLbl="conFgAcc1" presStyleIdx="2" presStyleCnt="5">
        <dgm:presLayoutVars>
          <dgm:bulletEnabled val="1"/>
        </dgm:presLayoutVars>
      </dgm:prSet>
      <dgm:spPr/>
    </dgm:pt>
    <dgm:pt modelId="{73B52FDF-2195-4A58-BC11-90D489B830EE}" type="pres">
      <dgm:prSet presAssocID="{D0948B7F-13E5-4C47-B737-3C1B0B2CBAAC}" presName="spaceBetweenRectangles" presStyleCnt="0"/>
      <dgm:spPr/>
    </dgm:pt>
    <dgm:pt modelId="{9E25C1C9-668C-44DE-A85C-F18E6A197F6C}" type="pres">
      <dgm:prSet presAssocID="{F69EAAFD-DA4F-4092-8B43-FEDF4295F140}" presName="parentLin" presStyleCnt="0"/>
      <dgm:spPr/>
    </dgm:pt>
    <dgm:pt modelId="{7DE45298-A6B5-4566-A57A-E0860D801E21}" type="pres">
      <dgm:prSet presAssocID="{F69EAAFD-DA4F-4092-8B43-FEDF4295F140}" presName="parentLeftMargin" presStyleLbl="node1" presStyleIdx="2" presStyleCnt="5"/>
      <dgm:spPr/>
    </dgm:pt>
    <dgm:pt modelId="{3D636E34-263F-460B-9BE1-09DD66408542}" type="pres">
      <dgm:prSet presAssocID="{F69EAAFD-DA4F-4092-8B43-FEDF4295F140}" presName="parentText" presStyleLbl="node1" presStyleIdx="3" presStyleCnt="5">
        <dgm:presLayoutVars>
          <dgm:chMax val="0"/>
          <dgm:bulletEnabled val="1"/>
        </dgm:presLayoutVars>
      </dgm:prSet>
      <dgm:spPr/>
    </dgm:pt>
    <dgm:pt modelId="{DF4F6F25-6E8A-4C0C-AE2F-77ED9839269B}" type="pres">
      <dgm:prSet presAssocID="{F69EAAFD-DA4F-4092-8B43-FEDF4295F140}" presName="negativeSpace" presStyleCnt="0"/>
      <dgm:spPr/>
    </dgm:pt>
    <dgm:pt modelId="{6BB23DCA-C0BA-4F35-9279-461DA645CAE1}" type="pres">
      <dgm:prSet presAssocID="{F69EAAFD-DA4F-4092-8B43-FEDF4295F140}" presName="childText" presStyleLbl="conFgAcc1" presStyleIdx="3" presStyleCnt="5">
        <dgm:presLayoutVars>
          <dgm:bulletEnabled val="1"/>
        </dgm:presLayoutVars>
      </dgm:prSet>
      <dgm:spPr/>
    </dgm:pt>
    <dgm:pt modelId="{014FBB2F-5788-439D-8EC0-D20FD0EC9BEF}" type="pres">
      <dgm:prSet presAssocID="{29C4E380-1721-4DDC-B61E-58EAAA403AD9}" presName="spaceBetweenRectangles" presStyleCnt="0"/>
      <dgm:spPr/>
    </dgm:pt>
    <dgm:pt modelId="{609834AD-FA95-4D30-8F8F-6592C2EBBDDE}" type="pres">
      <dgm:prSet presAssocID="{5CD948E0-20DA-4A58-923F-2D5ACD29D385}" presName="parentLin" presStyleCnt="0"/>
      <dgm:spPr/>
    </dgm:pt>
    <dgm:pt modelId="{C3718586-F7C7-4CC0-B712-7CD2AB263F28}" type="pres">
      <dgm:prSet presAssocID="{5CD948E0-20DA-4A58-923F-2D5ACD29D385}" presName="parentLeftMargin" presStyleLbl="node1" presStyleIdx="3" presStyleCnt="5"/>
      <dgm:spPr/>
    </dgm:pt>
    <dgm:pt modelId="{F707FA16-B36A-432C-8423-E63205422067}" type="pres">
      <dgm:prSet presAssocID="{5CD948E0-20DA-4A58-923F-2D5ACD29D385}" presName="parentText" presStyleLbl="node1" presStyleIdx="4" presStyleCnt="5">
        <dgm:presLayoutVars>
          <dgm:chMax val="0"/>
          <dgm:bulletEnabled val="1"/>
        </dgm:presLayoutVars>
      </dgm:prSet>
      <dgm:spPr/>
    </dgm:pt>
    <dgm:pt modelId="{9F52704C-8C08-48D2-B7F2-BC8E00E48B0B}" type="pres">
      <dgm:prSet presAssocID="{5CD948E0-20DA-4A58-923F-2D5ACD29D385}" presName="negativeSpace" presStyleCnt="0"/>
      <dgm:spPr/>
    </dgm:pt>
    <dgm:pt modelId="{51A59BA1-E2E4-498A-8F90-E784E7CEABE5}" type="pres">
      <dgm:prSet presAssocID="{5CD948E0-20DA-4A58-923F-2D5ACD29D385}" presName="childText" presStyleLbl="conFgAcc1" presStyleIdx="4" presStyleCnt="5">
        <dgm:presLayoutVars>
          <dgm:bulletEnabled val="1"/>
        </dgm:presLayoutVars>
      </dgm:prSet>
      <dgm:spPr/>
    </dgm:pt>
  </dgm:ptLst>
  <dgm:cxnLst>
    <dgm:cxn modelId="{49EF300C-9251-40D6-9C6F-863AAABA7C80}" type="presOf" srcId="{483CD968-A256-430B-A79C-5A70D18FA862}" destId="{76C9166E-75FC-4EAA-9F67-6AE8D19DD98B}" srcOrd="0" destOrd="0" presId="urn:microsoft.com/office/officeart/2005/8/layout/list1"/>
    <dgm:cxn modelId="{CB0DD50F-14DF-4243-A417-9E0039C00FAF}" srcId="{483CD968-A256-430B-A79C-5A70D18FA862}" destId="{F2336141-69BB-4800-AA35-25EE4AAE7744}" srcOrd="1" destOrd="0" parTransId="{ABDB1596-5824-42FB-850A-2E60B637E173}" sibTransId="{918450AC-C3CD-4981-BC57-EC63C9449FF2}"/>
    <dgm:cxn modelId="{4BAB4E1D-46B8-45EC-B791-7AD65EB80EEC}" type="presOf" srcId="{5CD948E0-20DA-4A58-923F-2D5ACD29D385}" destId="{C3718586-F7C7-4CC0-B712-7CD2AB263F28}" srcOrd="0" destOrd="0" presId="urn:microsoft.com/office/officeart/2005/8/layout/list1"/>
    <dgm:cxn modelId="{F4EF8321-9BCC-43AA-8C9E-BD157E663519}" srcId="{483CD968-A256-430B-A79C-5A70D18FA862}" destId="{F69EAAFD-DA4F-4092-8B43-FEDF4295F140}" srcOrd="3" destOrd="0" parTransId="{17577349-0117-4F89-9561-6768406D7418}" sibTransId="{29C4E380-1721-4DDC-B61E-58EAAA403AD9}"/>
    <dgm:cxn modelId="{236EB02C-3B85-4BD8-97EF-F29FA1BB5575}" type="presOf" srcId="{F2336141-69BB-4800-AA35-25EE4AAE7744}" destId="{62519876-4E4B-4417-A75F-C1B9F5E1FF57}" srcOrd="1" destOrd="0" presId="urn:microsoft.com/office/officeart/2005/8/layout/list1"/>
    <dgm:cxn modelId="{4EA21C5E-10CC-4DA9-A26A-BEF7E487437E}" type="presOf" srcId="{5CD948E0-20DA-4A58-923F-2D5ACD29D385}" destId="{F707FA16-B36A-432C-8423-E63205422067}" srcOrd="1" destOrd="0" presId="urn:microsoft.com/office/officeart/2005/8/layout/list1"/>
    <dgm:cxn modelId="{27636A69-86BB-4497-ADB9-996D9A8177F8}" type="presOf" srcId="{DD1A0446-B032-4FC1-ACCF-6104C47E3FF9}" destId="{7184F532-B019-47CC-9C24-7BD7475C95B7}" srcOrd="0" destOrd="0" presId="urn:microsoft.com/office/officeart/2005/8/layout/list1"/>
    <dgm:cxn modelId="{BDF1CA7A-5195-42A8-A26D-94988817F151}" srcId="{483CD968-A256-430B-A79C-5A70D18FA862}" destId="{9B1D44B5-C6F8-419D-8EA4-6039F9CB2698}" srcOrd="2" destOrd="0" parTransId="{E9F55B5E-1FD0-41A7-96E0-80FF08B598E8}" sibTransId="{D0948B7F-13E5-4C47-B737-3C1B0B2CBAAC}"/>
    <dgm:cxn modelId="{6350E3B1-453B-40F5-B46B-9216355EFB0B}" type="presOf" srcId="{F69EAAFD-DA4F-4092-8B43-FEDF4295F140}" destId="{7DE45298-A6B5-4566-A57A-E0860D801E21}" srcOrd="0" destOrd="0" presId="urn:microsoft.com/office/officeart/2005/8/layout/list1"/>
    <dgm:cxn modelId="{EEF6E2BF-040A-4D00-8A57-EEDC5E2D2B86}" type="presOf" srcId="{F2336141-69BB-4800-AA35-25EE4AAE7744}" destId="{4B4F5D6D-E450-4EA7-818E-5C6A40BD6698}" srcOrd="0" destOrd="0" presId="urn:microsoft.com/office/officeart/2005/8/layout/list1"/>
    <dgm:cxn modelId="{3999D0C1-664E-4E43-9E74-21C41E25896F}" type="presOf" srcId="{9B1D44B5-C6F8-419D-8EA4-6039F9CB2698}" destId="{10F5B682-268F-427C-AF89-5EECBDBB3CC3}" srcOrd="0" destOrd="0" presId="urn:microsoft.com/office/officeart/2005/8/layout/list1"/>
    <dgm:cxn modelId="{A133B8C2-8025-4637-A1C7-DDB9DE64F86F}" type="presOf" srcId="{9B1D44B5-C6F8-419D-8EA4-6039F9CB2698}" destId="{BA7DF3D4-CED3-4962-B9A3-9CA934C62287}" srcOrd="1" destOrd="0" presId="urn:microsoft.com/office/officeart/2005/8/layout/list1"/>
    <dgm:cxn modelId="{359254CC-ADBC-4EED-9C5F-1FB5E35E3DA1}" type="presOf" srcId="{F69EAAFD-DA4F-4092-8B43-FEDF4295F140}" destId="{3D636E34-263F-460B-9BE1-09DD66408542}" srcOrd="1" destOrd="0" presId="urn:microsoft.com/office/officeart/2005/8/layout/list1"/>
    <dgm:cxn modelId="{C5CD68CE-A4EF-433E-987C-E193DE87612F}" srcId="{483CD968-A256-430B-A79C-5A70D18FA862}" destId="{5CD948E0-20DA-4A58-923F-2D5ACD29D385}" srcOrd="4" destOrd="0" parTransId="{EE3D8ED9-D3AE-4E18-A357-151D582362AF}" sibTransId="{E96276FD-DFBB-45DA-B92C-FC310E031433}"/>
    <dgm:cxn modelId="{5A5F11D9-F84E-4C75-BA35-4EF677D62BAB}" srcId="{483CD968-A256-430B-A79C-5A70D18FA862}" destId="{DD1A0446-B032-4FC1-ACCF-6104C47E3FF9}" srcOrd="0" destOrd="0" parTransId="{6D9A5B1A-4FB4-49EC-82AF-E06D6701EB56}" sibTransId="{64D431B3-C875-46C9-8F2B-2AC3CE41FF54}"/>
    <dgm:cxn modelId="{9FD61DF6-C6C7-46E6-86C5-29705B71DE26}" type="presOf" srcId="{DD1A0446-B032-4FC1-ACCF-6104C47E3FF9}" destId="{C78BDE21-DF48-4644-BAE7-73D173E87651}" srcOrd="1" destOrd="0" presId="urn:microsoft.com/office/officeart/2005/8/layout/list1"/>
    <dgm:cxn modelId="{73FCDE52-F1C8-4DB3-B312-DEA1783FE0FA}" type="presParOf" srcId="{76C9166E-75FC-4EAA-9F67-6AE8D19DD98B}" destId="{2D575C0A-2BFE-4B38-AB55-6D7CBF54C64A}" srcOrd="0" destOrd="0" presId="urn:microsoft.com/office/officeart/2005/8/layout/list1"/>
    <dgm:cxn modelId="{F1D05D99-4AA2-47B6-B581-44D229B0676F}" type="presParOf" srcId="{2D575C0A-2BFE-4B38-AB55-6D7CBF54C64A}" destId="{7184F532-B019-47CC-9C24-7BD7475C95B7}" srcOrd="0" destOrd="0" presId="urn:microsoft.com/office/officeart/2005/8/layout/list1"/>
    <dgm:cxn modelId="{0C0A68AB-ABEE-456B-8F79-C891F90BCD25}" type="presParOf" srcId="{2D575C0A-2BFE-4B38-AB55-6D7CBF54C64A}" destId="{C78BDE21-DF48-4644-BAE7-73D173E87651}" srcOrd="1" destOrd="0" presId="urn:microsoft.com/office/officeart/2005/8/layout/list1"/>
    <dgm:cxn modelId="{4ACEF5BE-48BA-4C15-9808-EB6381CD3A1F}" type="presParOf" srcId="{76C9166E-75FC-4EAA-9F67-6AE8D19DD98B}" destId="{2A587248-5F88-4B9B-A162-043C39DFE42E}" srcOrd="1" destOrd="0" presId="urn:microsoft.com/office/officeart/2005/8/layout/list1"/>
    <dgm:cxn modelId="{492404EC-0B86-46EB-A463-B0744A81DA58}" type="presParOf" srcId="{76C9166E-75FC-4EAA-9F67-6AE8D19DD98B}" destId="{DE324B79-202B-4105-BDF2-AACA9FF44233}" srcOrd="2" destOrd="0" presId="urn:microsoft.com/office/officeart/2005/8/layout/list1"/>
    <dgm:cxn modelId="{45667FA0-D481-4477-B665-70A723070373}" type="presParOf" srcId="{76C9166E-75FC-4EAA-9F67-6AE8D19DD98B}" destId="{4DB69795-5E71-437F-905A-CF7F6705BD47}" srcOrd="3" destOrd="0" presId="urn:microsoft.com/office/officeart/2005/8/layout/list1"/>
    <dgm:cxn modelId="{24EF0126-5375-4908-B3F0-336AA3724FD0}" type="presParOf" srcId="{76C9166E-75FC-4EAA-9F67-6AE8D19DD98B}" destId="{237FDDD3-411B-467B-836A-AC7CE303029A}" srcOrd="4" destOrd="0" presId="urn:microsoft.com/office/officeart/2005/8/layout/list1"/>
    <dgm:cxn modelId="{C0CCB331-37D9-4BAC-9D8B-09C1487F1923}" type="presParOf" srcId="{237FDDD3-411B-467B-836A-AC7CE303029A}" destId="{4B4F5D6D-E450-4EA7-818E-5C6A40BD6698}" srcOrd="0" destOrd="0" presId="urn:microsoft.com/office/officeart/2005/8/layout/list1"/>
    <dgm:cxn modelId="{3130E568-F9FF-4A82-9004-8DCA899F346B}" type="presParOf" srcId="{237FDDD3-411B-467B-836A-AC7CE303029A}" destId="{62519876-4E4B-4417-A75F-C1B9F5E1FF57}" srcOrd="1" destOrd="0" presId="urn:microsoft.com/office/officeart/2005/8/layout/list1"/>
    <dgm:cxn modelId="{65656120-97B4-4EE2-91B0-50071546D7CD}" type="presParOf" srcId="{76C9166E-75FC-4EAA-9F67-6AE8D19DD98B}" destId="{21C432E8-BF24-4B7D-841E-35099748C453}" srcOrd="5" destOrd="0" presId="urn:microsoft.com/office/officeart/2005/8/layout/list1"/>
    <dgm:cxn modelId="{2488B9C7-B977-47A9-AB32-89565DF4F397}" type="presParOf" srcId="{76C9166E-75FC-4EAA-9F67-6AE8D19DD98B}" destId="{D90EC942-F11D-40BE-B78D-36482E1125E2}" srcOrd="6" destOrd="0" presId="urn:microsoft.com/office/officeart/2005/8/layout/list1"/>
    <dgm:cxn modelId="{CD6D7331-988C-45BC-8515-01736BE3A665}" type="presParOf" srcId="{76C9166E-75FC-4EAA-9F67-6AE8D19DD98B}" destId="{7CBD114E-E32D-4A9B-B80A-631EB53BBE42}" srcOrd="7" destOrd="0" presId="urn:microsoft.com/office/officeart/2005/8/layout/list1"/>
    <dgm:cxn modelId="{47C8BA05-6432-4088-AE37-43E959A02043}" type="presParOf" srcId="{76C9166E-75FC-4EAA-9F67-6AE8D19DD98B}" destId="{72F35988-EA31-4013-906E-0FB93B0FB138}" srcOrd="8" destOrd="0" presId="urn:microsoft.com/office/officeart/2005/8/layout/list1"/>
    <dgm:cxn modelId="{9D1B45E4-2C80-4F32-A77D-E6CD8F46A653}" type="presParOf" srcId="{72F35988-EA31-4013-906E-0FB93B0FB138}" destId="{10F5B682-268F-427C-AF89-5EECBDBB3CC3}" srcOrd="0" destOrd="0" presId="urn:microsoft.com/office/officeart/2005/8/layout/list1"/>
    <dgm:cxn modelId="{46FAFD3E-5D2C-48EB-A47E-269FB0165101}" type="presParOf" srcId="{72F35988-EA31-4013-906E-0FB93B0FB138}" destId="{BA7DF3D4-CED3-4962-B9A3-9CA934C62287}" srcOrd="1" destOrd="0" presId="urn:microsoft.com/office/officeart/2005/8/layout/list1"/>
    <dgm:cxn modelId="{BD2B85CE-C8E9-4D30-9EAD-B612E82C7A6B}" type="presParOf" srcId="{76C9166E-75FC-4EAA-9F67-6AE8D19DD98B}" destId="{BE015589-85C7-4FF8-87FB-795836556084}" srcOrd="9" destOrd="0" presId="urn:microsoft.com/office/officeart/2005/8/layout/list1"/>
    <dgm:cxn modelId="{D88C550D-B572-4E1A-91E0-336D0503F4BB}" type="presParOf" srcId="{76C9166E-75FC-4EAA-9F67-6AE8D19DD98B}" destId="{6B9EFF15-0FC4-477E-8A55-FDECCB14D019}" srcOrd="10" destOrd="0" presId="urn:microsoft.com/office/officeart/2005/8/layout/list1"/>
    <dgm:cxn modelId="{76E9C5B1-62F3-4C2E-B2FF-92EDF32B78FA}" type="presParOf" srcId="{76C9166E-75FC-4EAA-9F67-6AE8D19DD98B}" destId="{73B52FDF-2195-4A58-BC11-90D489B830EE}" srcOrd="11" destOrd="0" presId="urn:microsoft.com/office/officeart/2005/8/layout/list1"/>
    <dgm:cxn modelId="{ACA18BD5-6CCF-4BF0-AC63-2ACBE478964E}" type="presParOf" srcId="{76C9166E-75FC-4EAA-9F67-6AE8D19DD98B}" destId="{9E25C1C9-668C-44DE-A85C-F18E6A197F6C}" srcOrd="12" destOrd="0" presId="urn:microsoft.com/office/officeart/2005/8/layout/list1"/>
    <dgm:cxn modelId="{6AED381E-A0AC-47A5-AFB0-6CF5C5173667}" type="presParOf" srcId="{9E25C1C9-668C-44DE-A85C-F18E6A197F6C}" destId="{7DE45298-A6B5-4566-A57A-E0860D801E21}" srcOrd="0" destOrd="0" presId="urn:microsoft.com/office/officeart/2005/8/layout/list1"/>
    <dgm:cxn modelId="{98A56861-3731-46A2-987F-A11399465722}" type="presParOf" srcId="{9E25C1C9-668C-44DE-A85C-F18E6A197F6C}" destId="{3D636E34-263F-460B-9BE1-09DD66408542}" srcOrd="1" destOrd="0" presId="urn:microsoft.com/office/officeart/2005/8/layout/list1"/>
    <dgm:cxn modelId="{200C07EE-E763-4225-97F5-B2EA7A77F513}" type="presParOf" srcId="{76C9166E-75FC-4EAA-9F67-6AE8D19DD98B}" destId="{DF4F6F25-6E8A-4C0C-AE2F-77ED9839269B}" srcOrd="13" destOrd="0" presId="urn:microsoft.com/office/officeart/2005/8/layout/list1"/>
    <dgm:cxn modelId="{61A2D3AB-4306-42A0-9362-B4DF601324AD}" type="presParOf" srcId="{76C9166E-75FC-4EAA-9F67-6AE8D19DD98B}" destId="{6BB23DCA-C0BA-4F35-9279-461DA645CAE1}" srcOrd="14" destOrd="0" presId="urn:microsoft.com/office/officeart/2005/8/layout/list1"/>
    <dgm:cxn modelId="{14EB253B-0918-4BA0-9FF0-E8108FCDEA76}" type="presParOf" srcId="{76C9166E-75FC-4EAA-9F67-6AE8D19DD98B}" destId="{014FBB2F-5788-439D-8EC0-D20FD0EC9BEF}" srcOrd="15" destOrd="0" presId="urn:microsoft.com/office/officeart/2005/8/layout/list1"/>
    <dgm:cxn modelId="{00A97DAD-DB1E-4D80-8823-1502E823FFCF}" type="presParOf" srcId="{76C9166E-75FC-4EAA-9F67-6AE8D19DD98B}" destId="{609834AD-FA95-4D30-8F8F-6592C2EBBDDE}" srcOrd="16" destOrd="0" presId="urn:microsoft.com/office/officeart/2005/8/layout/list1"/>
    <dgm:cxn modelId="{93C02901-EEFD-4839-B532-7856F5966C33}" type="presParOf" srcId="{609834AD-FA95-4D30-8F8F-6592C2EBBDDE}" destId="{C3718586-F7C7-4CC0-B712-7CD2AB263F28}" srcOrd="0" destOrd="0" presId="urn:microsoft.com/office/officeart/2005/8/layout/list1"/>
    <dgm:cxn modelId="{D7DC52B1-E634-4AAC-8AA3-648A94C4EE35}" type="presParOf" srcId="{609834AD-FA95-4D30-8F8F-6592C2EBBDDE}" destId="{F707FA16-B36A-432C-8423-E63205422067}" srcOrd="1" destOrd="0" presId="urn:microsoft.com/office/officeart/2005/8/layout/list1"/>
    <dgm:cxn modelId="{68960F55-C39F-40C8-A5C5-95287C449D65}" type="presParOf" srcId="{76C9166E-75FC-4EAA-9F67-6AE8D19DD98B}" destId="{9F52704C-8C08-48D2-B7F2-BC8E00E48B0B}" srcOrd="17" destOrd="0" presId="urn:microsoft.com/office/officeart/2005/8/layout/list1"/>
    <dgm:cxn modelId="{CA1BC34C-A98A-4460-AF0E-9FB9A57A065D}" type="presParOf" srcId="{76C9166E-75FC-4EAA-9F67-6AE8D19DD98B}" destId="{51A59BA1-E2E4-498A-8F90-E784E7CEABE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A83E67-C736-4FA5-8A4D-6BFE3C57B46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MX"/>
        </a:p>
      </dgm:t>
    </dgm:pt>
    <dgm:pt modelId="{819911C1-2453-4F41-A07E-9C719466264C}">
      <dgm:prSet phldrT="[Texto]" custT="1"/>
      <dgm:spPr>
        <a:xfrm>
          <a:off x="0" y="49"/>
          <a:ext cx="2523038" cy="1982390"/>
        </a:xfrm>
        <a:prstGeom prst="round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ES" sz="2000" b="1" dirty="0">
              <a:solidFill>
                <a:sysClr val="window" lastClr="FFFFFF"/>
              </a:solidFill>
              <a:latin typeface="Calibri"/>
              <a:ea typeface="+mn-ea"/>
              <a:cs typeface="+mn-cs"/>
            </a:rPr>
            <a:t>A. FIANZAS JUDICIALES  PENALES</a:t>
          </a:r>
          <a:endParaRPr lang="es-MX" sz="2000" b="1" dirty="0">
            <a:solidFill>
              <a:sysClr val="window" lastClr="FFFFFF"/>
            </a:solidFill>
            <a:latin typeface="Calibri"/>
            <a:ea typeface="+mn-ea"/>
            <a:cs typeface="+mn-cs"/>
          </a:endParaRPr>
        </a:p>
      </dgm:t>
    </dgm:pt>
    <dgm:pt modelId="{9B9A6FFB-4A53-4139-9DF6-36D2F0991030}" type="parTrans" cxnId="{F952150C-08E1-4DB7-B47B-AE595BD8696D}">
      <dgm:prSet/>
      <dgm:spPr/>
      <dgm:t>
        <a:bodyPr/>
        <a:lstStyle/>
        <a:p>
          <a:endParaRPr lang="es-MX"/>
        </a:p>
      </dgm:t>
    </dgm:pt>
    <dgm:pt modelId="{EF139999-42A2-472D-903F-FADA9D26CDE1}" type="sibTrans" cxnId="{F952150C-08E1-4DB7-B47B-AE595BD8696D}">
      <dgm:prSet/>
      <dgm:spPr/>
      <dgm:t>
        <a:bodyPr/>
        <a:lstStyle/>
        <a:p>
          <a:endParaRPr lang="es-MX"/>
        </a:p>
      </dgm:t>
    </dgm:pt>
    <dgm:pt modelId="{0D61A12B-3D20-4BA4-B8A6-A64D22FE8082}">
      <dgm:prSet phldrT="[Texto]" custT="1"/>
      <dgm:spPr>
        <a:xfrm rot="5400000">
          <a:off x="3972782" y="-1251455"/>
          <a:ext cx="1585912" cy="4485401"/>
        </a:xfrm>
        <a:prstGeom prst="round2SameRect">
          <a:avLst/>
        </a:prstGeom>
        <a:solidFill>
          <a:srgbClr val="C0504D">
            <a:tint val="40000"/>
            <a:alpha val="90000"/>
            <a:hueOff val="0"/>
            <a:satOff val="0"/>
            <a:lumOff val="0"/>
            <a:alphaOff val="0"/>
          </a:srgbClr>
        </a:solidFill>
        <a:ln w="25400" cap="flat" cmpd="sng" algn="ctr">
          <a:solidFill>
            <a:srgbClr val="C0504D">
              <a:tint val="40000"/>
              <a:alpha val="90000"/>
              <a:hueOff val="0"/>
              <a:satOff val="0"/>
              <a:lumOff val="0"/>
              <a:alphaOff val="0"/>
            </a:srgbClr>
          </a:solidFill>
          <a:prstDash val="solid"/>
        </a:ln>
        <a:effectLst/>
      </dgm:spPr>
      <dgm:t>
        <a:bodyPr/>
        <a:lstStyle/>
        <a:p>
          <a:pPr algn="just"/>
          <a:r>
            <a:rPr lang="es-MX" sz="1800" dirty="0">
              <a:solidFill>
                <a:sysClr val="windowText" lastClr="000000">
                  <a:hueOff val="0"/>
                  <a:satOff val="0"/>
                  <a:lumOff val="0"/>
                  <a:alphaOff val="0"/>
                </a:sysClr>
              </a:solidFill>
              <a:latin typeface="Calibri"/>
              <a:ea typeface="+mn-ea"/>
              <a:cs typeface="+mn-cs"/>
            </a:rPr>
            <a:t>LIBERTAD PROVISIONAL</a:t>
          </a:r>
        </a:p>
      </dgm:t>
    </dgm:pt>
    <dgm:pt modelId="{622D3716-3DB0-497D-9DE7-8B06B6144E2A}" type="parTrans" cxnId="{1D504363-45C7-4DC4-A590-0752BE31F172}">
      <dgm:prSet/>
      <dgm:spPr/>
      <dgm:t>
        <a:bodyPr/>
        <a:lstStyle/>
        <a:p>
          <a:endParaRPr lang="es-MX"/>
        </a:p>
      </dgm:t>
    </dgm:pt>
    <dgm:pt modelId="{706DA28F-3740-4CDF-888B-418630E77D33}" type="sibTrans" cxnId="{1D504363-45C7-4DC4-A590-0752BE31F172}">
      <dgm:prSet/>
      <dgm:spPr/>
      <dgm:t>
        <a:bodyPr/>
        <a:lstStyle/>
        <a:p>
          <a:endParaRPr lang="es-MX"/>
        </a:p>
      </dgm:t>
    </dgm:pt>
    <dgm:pt modelId="{8FC27BFF-EB06-44C4-A142-B9D568BD4977}">
      <dgm:prSet phldrT="[Texto]" custT="1"/>
      <dgm:spPr>
        <a:xfrm rot="5400000">
          <a:off x="3869000" y="830054"/>
          <a:ext cx="1793476" cy="4485401"/>
        </a:xfrm>
        <a:solidFill>
          <a:srgbClr val="9BBB59">
            <a:tint val="40000"/>
            <a:alpha val="90000"/>
            <a:hueOff val="0"/>
            <a:satOff val="0"/>
            <a:lumOff val="0"/>
            <a:alphaOff val="0"/>
          </a:srgbClr>
        </a:solidFill>
        <a:ln w="25400" cap="flat" cmpd="sng" algn="ctr">
          <a:solidFill>
            <a:srgbClr val="9BBB59">
              <a:tint val="40000"/>
              <a:alpha val="90000"/>
              <a:hueOff val="0"/>
              <a:satOff val="0"/>
              <a:lumOff val="0"/>
              <a:alphaOff val="0"/>
            </a:srgbClr>
          </a:solidFill>
          <a:prstDash val="solid"/>
        </a:ln>
        <a:effectLst/>
      </dgm:spPr>
      <dgm:t>
        <a:bodyPr/>
        <a:lstStyle/>
        <a:p>
          <a:pPr algn="just"/>
          <a:r>
            <a:rPr lang="es-ES" sz="1800" dirty="0">
              <a:solidFill>
                <a:sysClr val="windowText" lastClr="000000">
                  <a:hueOff val="0"/>
                  <a:satOff val="0"/>
                  <a:lumOff val="0"/>
                  <a:alphaOff val="0"/>
                </a:sysClr>
              </a:solidFill>
              <a:latin typeface="Calibri"/>
              <a:ea typeface="+mn-ea"/>
              <a:cs typeface="+mn-cs"/>
            </a:rPr>
            <a:t>FIANZAS CIVILES</a:t>
          </a:r>
          <a:endParaRPr lang="es-MX" sz="1800" dirty="0">
            <a:solidFill>
              <a:sysClr val="windowText" lastClr="000000">
                <a:hueOff val="0"/>
                <a:satOff val="0"/>
                <a:lumOff val="0"/>
                <a:alphaOff val="0"/>
              </a:sysClr>
            </a:solidFill>
            <a:latin typeface="Calibri"/>
            <a:ea typeface="+mn-ea"/>
            <a:cs typeface="+mn-cs"/>
          </a:endParaRPr>
        </a:p>
      </dgm:t>
    </dgm:pt>
    <dgm:pt modelId="{3A10C5EC-470E-441B-A683-AD26821AC214}" type="parTrans" cxnId="{67807333-5E4B-4A03-AC1A-5662C25F83F8}">
      <dgm:prSet/>
      <dgm:spPr/>
      <dgm:t>
        <a:bodyPr/>
        <a:lstStyle/>
        <a:p>
          <a:endParaRPr lang="es-MX"/>
        </a:p>
      </dgm:t>
    </dgm:pt>
    <dgm:pt modelId="{89311F55-F7E9-4B1E-87C9-9239C36075C6}" type="sibTrans" cxnId="{67807333-5E4B-4A03-AC1A-5662C25F83F8}">
      <dgm:prSet/>
      <dgm:spPr/>
      <dgm:t>
        <a:bodyPr/>
        <a:lstStyle/>
        <a:p>
          <a:endParaRPr lang="es-MX"/>
        </a:p>
      </dgm:t>
    </dgm:pt>
    <dgm:pt modelId="{BCB4EDAD-259C-47C7-BAFC-763573ACD628}">
      <dgm:prSet phldrT="[Texto]" custT="1"/>
      <dgm:spPr>
        <a:xfrm rot="5400000">
          <a:off x="3972782" y="-1251455"/>
          <a:ext cx="1585912" cy="4485401"/>
        </a:xfrm>
        <a:solidFill>
          <a:srgbClr val="C0504D">
            <a:tint val="40000"/>
            <a:alpha val="90000"/>
            <a:hueOff val="0"/>
            <a:satOff val="0"/>
            <a:lumOff val="0"/>
            <a:alphaOff val="0"/>
          </a:srgbClr>
        </a:solidFill>
        <a:ln w="25400" cap="flat" cmpd="sng" algn="ctr">
          <a:solidFill>
            <a:srgbClr val="C0504D">
              <a:tint val="40000"/>
              <a:alpha val="90000"/>
              <a:hueOff val="0"/>
              <a:satOff val="0"/>
              <a:lumOff val="0"/>
              <a:alphaOff val="0"/>
            </a:srgbClr>
          </a:solidFill>
          <a:prstDash val="solid"/>
        </a:ln>
        <a:effectLst/>
      </dgm:spPr>
      <dgm:t>
        <a:bodyPr/>
        <a:lstStyle/>
        <a:p>
          <a:pPr algn="just"/>
          <a:r>
            <a:rPr lang="es-MX" sz="1800" dirty="0">
              <a:solidFill>
                <a:sysClr val="windowText" lastClr="000000">
                  <a:hueOff val="0"/>
                  <a:satOff val="0"/>
                  <a:lumOff val="0"/>
                  <a:alphaOff val="0"/>
                </a:sysClr>
              </a:solidFill>
              <a:latin typeface="Calibri"/>
              <a:ea typeface="+mn-ea"/>
              <a:cs typeface="+mn-cs"/>
            </a:rPr>
            <a:t>LIBERTAD CONDICIONAL</a:t>
          </a:r>
        </a:p>
      </dgm:t>
    </dgm:pt>
    <dgm:pt modelId="{886435EF-820C-478D-B7B0-DDF7B63FFB96}" type="parTrans" cxnId="{D7E52F0B-0FB0-48EB-83A3-43BE2DAF2033}">
      <dgm:prSet/>
      <dgm:spPr/>
      <dgm:t>
        <a:bodyPr/>
        <a:lstStyle/>
        <a:p>
          <a:endParaRPr lang="es-MX"/>
        </a:p>
      </dgm:t>
    </dgm:pt>
    <dgm:pt modelId="{5BF940CE-E46E-4C62-85A3-B96FE0A2192D}" type="sibTrans" cxnId="{D7E52F0B-0FB0-48EB-83A3-43BE2DAF2033}">
      <dgm:prSet/>
      <dgm:spPr/>
      <dgm:t>
        <a:bodyPr/>
        <a:lstStyle/>
        <a:p>
          <a:endParaRPr lang="es-MX"/>
        </a:p>
      </dgm:t>
    </dgm:pt>
    <dgm:pt modelId="{935A05C5-377D-4940-A463-FB40DA896A7F}">
      <dgm:prSet phldrT="[Texto]" custT="1"/>
      <dgm:spPr>
        <a:xfrm rot="5400000">
          <a:off x="3972782" y="-1251455"/>
          <a:ext cx="1585912" cy="4485401"/>
        </a:xfrm>
        <a:solidFill>
          <a:srgbClr val="C0504D">
            <a:tint val="40000"/>
            <a:alpha val="90000"/>
            <a:hueOff val="0"/>
            <a:satOff val="0"/>
            <a:lumOff val="0"/>
            <a:alphaOff val="0"/>
          </a:srgbClr>
        </a:solidFill>
        <a:ln w="25400" cap="flat" cmpd="sng" algn="ctr">
          <a:solidFill>
            <a:srgbClr val="C0504D">
              <a:tint val="40000"/>
              <a:alpha val="90000"/>
              <a:hueOff val="0"/>
              <a:satOff val="0"/>
              <a:lumOff val="0"/>
              <a:alphaOff val="0"/>
            </a:srgbClr>
          </a:solidFill>
          <a:prstDash val="solid"/>
        </a:ln>
        <a:effectLst/>
      </dgm:spPr>
      <dgm:t>
        <a:bodyPr/>
        <a:lstStyle/>
        <a:p>
          <a:pPr algn="just"/>
          <a:r>
            <a:rPr lang="es-MX" sz="1800" dirty="0">
              <a:solidFill>
                <a:sysClr val="windowText" lastClr="000000">
                  <a:hueOff val="0"/>
                  <a:satOff val="0"/>
                  <a:lumOff val="0"/>
                  <a:alphaOff val="0"/>
                </a:sysClr>
              </a:solidFill>
              <a:latin typeface="Calibri"/>
              <a:ea typeface="+mn-ea"/>
              <a:cs typeface="+mn-cs"/>
            </a:rPr>
            <a:t>LIBERTAD PREPARATORIA </a:t>
          </a:r>
        </a:p>
      </dgm:t>
    </dgm:pt>
    <dgm:pt modelId="{54CEDA5C-2B3F-4DF8-B7B2-8EBA3EF27117}" type="parTrans" cxnId="{3B5F8F64-4884-427E-A406-FB6169F1F82A}">
      <dgm:prSet/>
      <dgm:spPr/>
      <dgm:t>
        <a:bodyPr/>
        <a:lstStyle/>
        <a:p>
          <a:endParaRPr lang="es-MX"/>
        </a:p>
      </dgm:t>
    </dgm:pt>
    <dgm:pt modelId="{B5FAD367-1328-495E-B068-7CBCD848B476}" type="sibTrans" cxnId="{3B5F8F64-4884-427E-A406-FB6169F1F82A}">
      <dgm:prSet/>
      <dgm:spPr/>
      <dgm:t>
        <a:bodyPr/>
        <a:lstStyle/>
        <a:p>
          <a:endParaRPr lang="es-MX"/>
        </a:p>
      </dgm:t>
    </dgm:pt>
    <dgm:pt modelId="{77377E4D-788E-435E-8D09-7005D5D67862}">
      <dgm:prSet phldrT="[Texto]" custT="1"/>
      <dgm:spPr>
        <a:xfrm rot="5400000">
          <a:off x="3869000" y="830054"/>
          <a:ext cx="1793476" cy="4485401"/>
        </a:xfrm>
        <a:solidFill>
          <a:srgbClr val="9BBB59">
            <a:tint val="40000"/>
            <a:alpha val="90000"/>
            <a:hueOff val="0"/>
            <a:satOff val="0"/>
            <a:lumOff val="0"/>
            <a:alphaOff val="0"/>
          </a:srgbClr>
        </a:solidFill>
        <a:ln w="25400" cap="flat" cmpd="sng" algn="ctr">
          <a:solidFill>
            <a:srgbClr val="9BBB59">
              <a:tint val="40000"/>
              <a:alpha val="90000"/>
              <a:hueOff val="0"/>
              <a:satOff val="0"/>
              <a:lumOff val="0"/>
              <a:alphaOff val="0"/>
            </a:srgbClr>
          </a:solidFill>
          <a:prstDash val="solid"/>
        </a:ln>
        <a:effectLst/>
      </dgm:spPr>
      <dgm:t>
        <a:bodyPr/>
        <a:lstStyle/>
        <a:p>
          <a:pPr algn="just"/>
          <a:r>
            <a:rPr lang="es-ES" sz="1800" dirty="0">
              <a:solidFill>
                <a:sysClr val="windowText" lastClr="000000">
                  <a:hueOff val="0"/>
                  <a:satOff val="0"/>
                  <a:lumOff val="0"/>
                  <a:alphaOff val="0"/>
                </a:sysClr>
              </a:solidFill>
              <a:latin typeface="Calibri"/>
              <a:ea typeface="+mn-ea"/>
              <a:cs typeface="+mn-cs"/>
            </a:rPr>
            <a:t>FIANZAS MERCANTILES</a:t>
          </a:r>
          <a:endParaRPr lang="es-MX" sz="1800" dirty="0">
            <a:solidFill>
              <a:sysClr val="windowText" lastClr="000000">
                <a:hueOff val="0"/>
                <a:satOff val="0"/>
                <a:lumOff val="0"/>
                <a:alphaOff val="0"/>
              </a:sysClr>
            </a:solidFill>
            <a:latin typeface="Calibri"/>
            <a:ea typeface="+mn-ea"/>
            <a:cs typeface="+mn-cs"/>
          </a:endParaRPr>
        </a:p>
      </dgm:t>
    </dgm:pt>
    <dgm:pt modelId="{6A492A6C-E2C6-4BC5-B238-400702A0C217}" type="parTrans" cxnId="{8E569FFA-EC1C-4D0B-92BC-D661FC009A4D}">
      <dgm:prSet/>
      <dgm:spPr/>
      <dgm:t>
        <a:bodyPr/>
        <a:lstStyle/>
        <a:p>
          <a:endParaRPr lang="es-MX"/>
        </a:p>
      </dgm:t>
    </dgm:pt>
    <dgm:pt modelId="{73AA9C29-8DF9-4CD1-9397-68688E4C0C16}" type="sibTrans" cxnId="{8E569FFA-EC1C-4D0B-92BC-D661FC009A4D}">
      <dgm:prSet/>
      <dgm:spPr/>
      <dgm:t>
        <a:bodyPr/>
        <a:lstStyle/>
        <a:p>
          <a:endParaRPr lang="es-MX"/>
        </a:p>
      </dgm:t>
    </dgm:pt>
    <dgm:pt modelId="{36CD9D8A-DCAC-456D-834B-8959D072E0DB}">
      <dgm:prSet phldrT="[Texto]" custT="1"/>
      <dgm:spPr>
        <a:xfrm rot="5400000">
          <a:off x="3869000" y="830054"/>
          <a:ext cx="1793476" cy="4485401"/>
        </a:xfrm>
        <a:solidFill>
          <a:srgbClr val="9BBB59">
            <a:tint val="40000"/>
            <a:alpha val="90000"/>
            <a:hueOff val="0"/>
            <a:satOff val="0"/>
            <a:lumOff val="0"/>
            <a:alphaOff val="0"/>
          </a:srgbClr>
        </a:solidFill>
        <a:ln w="25400" cap="flat" cmpd="sng" algn="ctr">
          <a:solidFill>
            <a:srgbClr val="9BBB59">
              <a:tint val="40000"/>
              <a:alpha val="90000"/>
              <a:hueOff val="0"/>
              <a:satOff val="0"/>
              <a:lumOff val="0"/>
              <a:alphaOff val="0"/>
            </a:srgbClr>
          </a:solidFill>
          <a:prstDash val="solid"/>
        </a:ln>
        <a:effectLst/>
      </dgm:spPr>
      <dgm:t>
        <a:bodyPr/>
        <a:lstStyle/>
        <a:p>
          <a:pPr algn="just"/>
          <a:r>
            <a:rPr lang="es-ES" sz="1800" dirty="0">
              <a:solidFill>
                <a:sysClr val="windowText" lastClr="000000">
                  <a:hueOff val="0"/>
                  <a:satOff val="0"/>
                  <a:lumOff val="0"/>
                  <a:alphaOff val="0"/>
                </a:sysClr>
              </a:solidFill>
              <a:latin typeface="Calibri"/>
              <a:ea typeface="+mn-ea"/>
              <a:cs typeface="+mn-cs"/>
            </a:rPr>
            <a:t>FIANZAS DE AMPARO</a:t>
          </a:r>
          <a:endParaRPr lang="es-MX" sz="1800" dirty="0">
            <a:solidFill>
              <a:sysClr val="windowText" lastClr="000000">
                <a:hueOff val="0"/>
                <a:satOff val="0"/>
                <a:lumOff val="0"/>
                <a:alphaOff val="0"/>
              </a:sysClr>
            </a:solidFill>
            <a:latin typeface="Calibri"/>
            <a:ea typeface="+mn-ea"/>
            <a:cs typeface="+mn-cs"/>
          </a:endParaRPr>
        </a:p>
      </dgm:t>
    </dgm:pt>
    <dgm:pt modelId="{403F1876-B784-469A-AA06-427F3FF7D15B}" type="parTrans" cxnId="{2211A1E6-ABC7-41E7-A577-E5CF6E6FE691}">
      <dgm:prSet/>
      <dgm:spPr/>
      <dgm:t>
        <a:bodyPr/>
        <a:lstStyle/>
        <a:p>
          <a:endParaRPr lang="es-MX"/>
        </a:p>
      </dgm:t>
    </dgm:pt>
    <dgm:pt modelId="{3D5A74F2-5695-4D12-9774-A1DE08C779C8}" type="sibTrans" cxnId="{2211A1E6-ABC7-41E7-A577-E5CF6E6FE691}">
      <dgm:prSet/>
      <dgm:spPr/>
      <dgm:t>
        <a:bodyPr/>
        <a:lstStyle/>
        <a:p>
          <a:endParaRPr lang="es-MX"/>
        </a:p>
      </dgm:t>
    </dgm:pt>
    <dgm:pt modelId="{5FC8521F-D66E-4712-91F0-8485E0E5E340}">
      <dgm:prSet phldrT="[Texto]" custT="1"/>
      <dgm:spPr>
        <a:xfrm rot="5400000">
          <a:off x="3869000" y="830054"/>
          <a:ext cx="1793476" cy="4485401"/>
        </a:xfrm>
        <a:solidFill>
          <a:srgbClr val="9BBB59">
            <a:tint val="40000"/>
            <a:alpha val="90000"/>
            <a:hueOff val="0"/>
            <a:satOff val="0"/>
            <a:lumOff val="0"/>
            <a:alphaOff val="0"/>
          </a:srgbClr>
        </a:solidFill>
        <a:ln w="25400" cap="flat" cmpd="sng" algn="ctr">
          <a:solidFill>
            <a:srgbClr val="9BBB59">
              <a:tint val="40000"/>
              <a:alpha val="90000"/>
              <a:hueOff val="0"/>
              <a:satOff val="0"/>
              <a:lumOff val="0"/>
              <a:alphaOff val="0"/>
            </a:srgbClr>
          </a:solidFill>
          <a:prstDash val="solid"/>
        </a:ln>
        <a:effectLst/>
      </dgm:spPr>
      <dgm:t>
        <a:bodyPr/>
        <a:lstStyle/>
        <a:p>
          <a:pPr algn="just"/>
          <a:r>
            <a:rPr lang="es-ES" sz="1800" dirty="0">
              <a:solidFill>
                <a:sysClr val="windowText" lastClr="000000">
                  <a:hueOff val="0"/>
                  <a:satOff val="0"/>
                  <a:lumOff val="0"/>
                  <a:alphaOff val="0"/>
                </a:sysClr>
              </a:solidFill>
              <a:latin typeface="Calibri"/>
              <a:ea typeface="+mn-ea"/>
              <a:cs typeface="+mn-cs"/>
            </a:rPr>
            <a:t>FIANZAS LABORALES</a:t>
          </a:r>
          <a:endParaRPr lang="es-MX" sz="1800" dirty="0">
            <a:solidFill>
              <a:sysClr val="windowText" lastClr="000000">
                <a:hueOff val="0"/>
                <a:satOff val="0"/>
                <a:lumOff val="0"/>
                <a:alphaOff val="0"/>
              </a:sysClr>
            </a:solidFill>
            <a:latin typeface="Calibri"/>
            <a:ea typeface="+mn-ea"/>
            <a:cs typeface="+mn-cs"/>
          </a:endParaRPr>
        </a:p>
      </dgm:t>
    </dgm:pt>
    <dgm:pt modelId="{18609028-9906-4CE7-861F-C51ADBD85326}" type="parTrans" cxnId="{F9B38C2A-967C-419E-940F-A12F794264AA}">
      <dgm:prSet/>
      <dgm:spPr/>
      <dgm:t>
        <a:bodyPr/>
        <a:lstStyle/>
        <a:p>
          <a:endParaRPr lang="es-MX"/>
        </a:p>
      </dgm:t>
    </dgm:pt>
    <dgm:pt modelId="{65925607-D739-4892-ADCC-7875B2FEA325}" type="sibTrans" cxnId="{F9B38C2A-967C-419E-940F-A12F794264AA}">
      <dgm:prSet/>
      <dgm:spPr/>
      <dgm:t>
        <a:bodyPr/>
        <a:lstStyle/>
        <a:p>
          <a:endParaRPr lang="es-MX"/>
        </a:p>
      </dgm:t>
    </dgm:pt>
    <dgm:pt modelId="{51055C08-ABA4-4759-9306-A0D550807E87}">
      <dgm:prSet phldrT="[Texto]" custT="1"/>
      <dgm:spPr>
        <a:xfrm>
          <a:off x="0" y="2081559"/>
          <a:ext cx="2523038" cy="1982390"/>
        </a:xfrm>
        <a:solidFill>
          <a:srgbClr val="FF9966"/>
        </a:solidFill>
        <a:ln w="25400" cap="flat" cmpd="sng" algn="ctr">
          <a:solidFill>
            <a:sysClr val="window" lastClr="FFFFFF">
              <a:hueOff val="0"/>
              <a:satOff val="0"/>
              <a:lumOff val="0"/>
              <a:alphaOff val="0"/>
            </a:sysClr>
          </a:solidFill>
          <a:prstDash val="solid"/>
        </a:ln>
        <a:effectLst/>
      </dgm:spPr>
      <dgm:t>
        <a:bodyPr/>
        <a:lstStyle/>
        <a:p>
          <a:r>
            <a:rPr lang="es-ES" sz="2000" b="1" dirty="0">
              <a:solidFill>
                <a:sysClr val="window" lastClr="FFFFFF"/>
              </a:solidFill>
              <a:latin typeface="Calibri"/>
              <a:ea typeface="+mn-ea"/>
              <a:cs typeface="+mn-cs"/>
            </a:rPr>
            <a:t>B. FIANZAS JUDICIALES NO PENALES</a:t>
          </a:r>
          <a:endParaRPr lang="es-MX" sz="2000" b="1" dirty="0">
            <a:solidFill>
              <a:sysClr val="window" lastClr="FFFFFF"/>
            </a:solidFill>
            <a:latin typeface="Calibri"/>
            <a:ea typeface="+mn-ea"/>
            <a:cs typeface="+mn-cs"/>
          </a:endParaRPr>
        </a:p>
      </dgm:t>
    </dgm:pt>
    <dgm:pt modelId="{58C0A14F-55F1-4F52-B3E6-329E23E965BB}" type="parTrans" cxnId="{AE16B832-132D-4DE9-9166-EF30D3A6242E}">
      <dgm:prSet/>
      <dgm:spPr/>
      <dgm:t>
        <a:bodyPr/>
        <a:lstStyle/>
        <a:p>
          <a:endParaRPr lang="es-MX"/>
        </a:p>
      </dgm:t>
    </dgm:pt>
    <dgm:pt modelId="{1F06E201-E4AD-4AF1-A9FD-643B62AD45B3}" type="sibTrans" cxnId="{AE16B832-132D-4DE9-9166-EF30D3A6242E}">
      <dgm:prSet/>
      <dgm:spPr/>
      <dgm:t>
        <a:bodyPr/>
        <a:lstStyle/>
        <a:p>
          <a:endParaRPr lang="es-MX"/>
        </a:p>
      </dgm:t>
    </dgm:pt>
    <dgm:pt modelId="{DAE37B88-C3B0-4E32-A6B4-588BF3CC7930}">
      <dgm:prSet phldrT="[Texto]" custT="1"/>
      <dgm:spPr>
        <a:xfrm>
          <a:off x="0" y="2081559"/>
          <a:ext cx="2523038" cy="1982390"/>
        </a:xfr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gn="ctr"/>
          <a:r>
            <a:rPr lang="es-ES" sz="2000" b="1" dirty="0">
              <a:solidFill>
                <a:sysClr val="window" lastClr="FFFFFF"/>
              </a:solidFill>
              <a:latin typeface="Calibri"/>
              <a:ea typeface="+mn-ea"/>
              <a:cs typeface="+mn-cs"/>
            </a:rPr>
            <a:t>C. JUDICIALES QUE AMPAREN A LOS CONDUCTORES DE VEHÍCULOS AUTOMOTORES</a:t>
          </a:r>
          <a:endParaRPr lang="es-MX" sz="2000" b="1" dirty="0">
            <a:solidFill>
              <a:sysClr val="windowText" lastClr="000000">
                <a:hueOff val="0"/>
                <a:satOff val="0"/>
                <a:lumOff val="0"/>
                <a:alphaOff val="0"/>
              </a:sysClr>
            </a:solidFill>
            <a:latin typeface="Calibri"/>
            <a:ea typeface="+mn-ea"/>
            <a:cs typeface="+mn-cs"/>
          </a:endParaRPr>
        </a:p>
      </dgm:t>
    </dgm:pt>
    <dgm:pt modelId="{ABF74B82-C04B-4150-B768-69A65EEE8931}" type="parTrans" cxnId="{5E87B4DC-37CF-499B-AB99-195CF7333233}">
      <dgm:prSet/>
      <dgm:spPr/>
      <dgm:t>
        <a:bodyPr/>
        <a:lstStyle/>
        <a:p>
          <a:endParaRPr lang="es-MX"/>
        </a:p>
      </dgm:t>
    </dgm:pt>
    <dgm:pt modelId="{04F104A7-2783-4E8D-A158-9BDC41EFBD4D}" type="sibTrans" cxnId="{5E87B4DC-37CF-499B-AB99-195CF7333233}">
      <dgm:prSet/>
      <dgm:spPr/>
      <dgm:t>
        <a:bodyPr/>
        <a:lstStyle/>
        <a:p>
          <a:endParaRPr lang="es-MX"/>
        </a:p>
      </dgm:t>
    </dgm:pt>
    <dgm:pt modelId="{C208B6F4-D504-4D36-BA4A-7F838D32243D}" type="pres">
      <dgm:prSet presAssocID="{F3A83E67-C736-4FA5-8A4D-6BFE3C57B46A}" presName="Name0" presStyleCnt="0">
        <dgm:presLayoutVars>
          <dgm:dir/>
          <dgm:animLvl val="lvl"/>
          <dgm:resizeHandles val="exact"/>
        </dgm:presLayoutVars>
      </dgm:prSet>
      <dgm:spPr/>
    </dgm:pt>
    <dgm:pt modelId="{27F82D33-A9AF-4FA7-9910-260EB154A89F}" type="pres">
      <dgm:prSet presAssocID="{819911C1-2453-4F41-A07E-9C719466264C}" presName="linNode" presStyleCnt="0"/>
      <dgm:spPr/>
    </dgm:pt>
    <dgm:pt modelId="{1E15FA6B-9F52-4F09-BD71-0F9B1A874155}" type="pres">
      <dgm:prSet presAssocID="{819911C1-2453-4F41-A07E-9C719466264C}" presName="parentText" presStyleLbl="node1" presStyleIdx="0" presStyleCnt="3">
        <dgm:presLayoutVars>
          <dgm:chMax val="1"/>
          <dgm:bulletEnabled val="1"/>
        </dgm:presLayoutVars>
      </dgm:prSet>
      <dgm:spPr/>
    </dgm:pt>
    <dgm:pt modelId="{23F716FF-55F5-48FB-9D28-F4B25DA8168E}" type="pres">
      <dgm:prSet presAssocID="{819911C1-2453-4F41-A07E-9C719466264C}" presName="descendantText" presStyleLbl="alignAccFollowNode1" presStyleIdx="0" presStyleCnt="2">
        <dgm:presLayoutVars>
          <dgm:bulletEnabled val="1"/>
        </dgm:presLayoutVars>
      </dgm:prSet>
      <dgm:spPr>
        <a:prstGeom prst="round2SameRect">
          <a:avLst/>
        </a:prstGeom>
      </dgm:spPr>
    </dgm:pt>
    <dgm:pt modelId="{A807A441-EA57-4BD5-9B26-06F6E1B9B210}" type="pres">
      <dgm:prSet presAssocID="{EF139999-42A2-472D-903F-FADA9D26CDE1}" presName="sp" presStyleCnt="0"/>
      <dgm:spPr/>
    </dgm:pt>
    <dgm:pt modelId="{22EF13FF-3C76-4BFF-8CBC-2C9EB1FE4916}" type="pres">
      <dgm:prSet presAssocID="{51055C08-ABA4-4759-9306-A0D550807E87}" presName="linNode" presStyleCnt="0"/>
      <dgm:spPr/>
    </dgm:pt>
    <dgm:pt modelId="{9508F3D6-7594-4BDB-A592-B49BBE181091}" type="pres">
      <dgm:prSet presAssocID="{51055C08-ABA4-4759-9306-A0D550807E87}" presName="parentText" presStyleLbl="node1" presStyleIdx="1" presStyleCnt="3">
        <dgm:presLayoutVars>
          <dgm:chMax val="1"/>
          <dgm:bulletEnabled val="1"/>
        </dgm:presLayoutVars>
      </dgm:prSet>
      <dgm:spPr>
        <a:prstGeom prst="roundRect">
          <a:avLst/>
        </a:prstGeom>
      </dgm:spPr>
    </dgm:pt>
    <dgm:pt modelId="{7CAD8108-5855-4FCF-82E2-16749C254241}" type="pres">
      <dgm:prSet presAssocID="{51055C08-ABA4-4759-9306-A0D550807E87}" presName="descendantText" presStyleLbl="alignAccFollowNode1" presStyleIdx="1" presStyleCnt="2" custScaleY="119923" custLinFactNeighborX="-109" custLinFactNeighborY="2805">
        <dgm:presLayoutVars>
          <dgm:bulletEnabled val="1"/>
        </dgm:presLayoutVars>
      </dgm:prSet>
      <dgm:spPr>
        <a:prstGeom prst="round2SameRect">
          <a:avLst/>
        </a:prstGeom>
      </dgm:spPr>
    </dgm:pt>
    <dgm:pt modelId="{D6F3C2CA-AD47-4757-A102-18AAFE5E0369}" type="pres">
      <dgm:prSet presAssocID="{1F06E201-E4AD-4AF1-A9FD-643B62AD45B3}" presName="sp" presStyleCnt="0"/>
      <dgm:spPr/>
    </dgm:pt>
    <dgm:pt modelId="{3F932934-FAF0-495F-924C-BC1107EE9F25}" type="pres">
      <dgm:prSet presAssocID="{DAE37B88-C3B0-4E32-A6B4-588BF3CC7930}" presName="linNode" presStyleCnt="0"/>
      <dgm:spPr/>
    </dgm:pt>
    <dgm:pt modelId="{BA805F7E-9BB5-4403-914D-E1A53A3B9A56}" type="pres">
      <dgm:prSet presAssocID="{DAE37B88-C3B0-4E32-A6B4-588BF3CC7930}" presName="parentText" presStyleLbl="node1" presStyleIdx="2" presStyleCnt="3" custScaleY="148498">
        <dgm:presLayoutVars>
          <dgm:chMax val="1"/>
          <dgm:bulletEnabled val="1"/>
        </dgm:presLayoutVars>
      </dgm:prSet>
      <dgm:spPr>
        <a:prstGeom prst="roundRect">
          <a:avLst/>
        </a:prstGeom>
      </dgm:spPr>
    </dgm:pt>
  </dgm:ptLst>
  <dgm:cxnLst>
    <dgm:cxn modelId="{D7E52F0B-0FB0-48EB-83A3-43BE2DAF2033}" srcId="{819911C1-2453-4F41-A07E-9C719466264C}" destId="{BCB4EDAD-259C-47C7-BAFC-763573ACD628}" srcOrd="1" destOrd="0" parTransId="{886435EF-820C-478D-B7B0-DDF7B63FFB96}" sibTransId="{5BF940CE-E46E-4C62-85A3-B96FE0A2192D}"/>
    <dgm:cxn modelId="{F952150C-08E1-4DB7-B47B-AE595BD8696D}" srcId="{F3A83E67-C736-4FA5-8A4D-6BFE3C57B46A}" destId="{819911C1-2453-4F41-A07E-9C719466264C}" srcOrd="0" destOrd="0" parTransId="{9B9A6FFB-4A53-4139-9DF6-36D2F0991030}" sibTransId="{EF139999-42A2-472D-903F-FADA9D26CDE1}"/>
    <dgm:cxn modelId="{FDAFCC1F-3E4F-4A70-8A78-48E9BB1E463E}" type="presOf" srcId="{51055C08-ABA4-4759-9306-A0D550807E87}" destId="{9508F3D6-7594-4BDB-A592-B49BBE181091}" srcOrd="0" destOrd="0" presId="urn:microsoft.com/office/officeart/2005/8/layout/vList5"/>
    <dgm:cxn modelId="{F9B38C2A-967C-419E-940F-A12F794264AA}" srcId="{51055C08-ABA4-4759-9306-A0D550807E87}" destId="{5FC8521F-D66E-4712-91F0-8485E0E5E340}" srcOrd="3" destOrd="0" parTransId="{18609028-9906-4CE7-861F-C51ADBD85326}" sibTransId="{65925607-D739-4892-ADCC-7875B2FEA325}"/>
    <dgm:cxn modelId="{AE16B832-132D-4DE9-9166-EF30D3A6242E}" srcId="{F3A83E67-C736-4FA5-8A4D-6BFE3C57B46A}" destId="{51055C08-ABA4-4759-9306-A0D550807E87}" srcOrd="1" destOrd="0" parTransId="{58C0A14F-55F1-4F52-B3E6-329E23E965BB}" sibTransId="{1F06E201-E4AD-4AF1-A9FD-643B62AD45B3}"/>
    <dgm:cxn modelId="{67807333-5E4B-4A03-AC1A-5662C25F83F8}" srcId="{51055C08-ABA4-4759-9306-A0D550807E87}" destId="{8FC27BFF-EB06-44C4-A142-B9D568BD4977}" srcOrd="0" destOrd="0" parTransId="{3A10C5EC-470E-441B-A683-AD26821AC214}" sibTransId="{89311F55-F7E9-4B1E-87C9-9239C36075C6}"/>
    <dgm:cxn modelId="{F36B1661-2B26-4252-858B-920FF084F4A9}" type="presOf" srcId="{36CD9D8A-DCAC-456D-834B-8959D072E0DB}" destId="{7CAD8108-5855-4FCF-82E2-16749C254241}" srcOrd="0" destOrd="2" presId="urn:microsoft.com/office/officeart/2005/8/layout/vList5"/>
    <dgm:cxn modelId="{1D504363-45C7-4DC4-A590-0752BE31F172}" srcId="{819911C1-2453-4F41-A07E-9C719466264C}" destId="{0D61A12B-3D20-4BA4-B8A6-A64D22FE8082}" srcOrd="0" destOrd="0" parTransId="{622D3716-3DB0-497D-9DE7-8B06B6144E2A}" sibTransId="{706DA28F-3740-4CDF-888B-418630E77D33}"/>
    <dgm:cxn modelId="{3B5F8F64-4884-427E-A406-FB6169F1F82A}" srcId="{819911C1-2453-4F41-A07E-9C719466264C}" destId="{935A05C5-377D-4940-A463-FB40DA896A7F}" srcOrd="2" destOrd="0" parTransId="{54CEDA5C-2B3F-4DF8-B7B2-8EBA3EF27117}" sibTransId="{B5FAD367-1328-495E-B068-7CBCD848B476}"/>
    <dgm:cxn modelId="{6140B083-8BC7-4464-955D-F1BB56EEBA43}" type="presOf" srcId="{935A05C5-377D-4940-A463-FB40DA896A7F}" destId="{23F716FF-55F5-48FB-9D28-F4B25DA8168E}" srcOrd="0" destOrd="2" presId="urn:microsoft.com/office/officeart/2005/8/layout/vList5"/>
    <dgm:cxn modelId="{EC5FFAA1-DCA2-46FD-B89E-60FC90C8DCCF}" type="presOf" srcId="{DAE37B88-C3B0-4E32-A6B4-588BF3CC7930}" destId="{BA805F7E-9BB5-4403-914D-E1A53A3B9A56}" srcOrd="0" destOrd="0" presId="urn:microsoft.com/office/officeart/2005/8/layout/vList5"/>
    <dgm:cxn modelId="{B457E9B0-CCAB-40DA-8613-16717ADDF47A}" type="presOf" srcId="{0D61A12B-3D20-4BA4-B8A6-A64D22FE8082}" destId="{23F716FF-55F5-48FB-9D28-F4B25DA8168E}" srcOrd="0" destOrd="0" presId="urn:microsoft.com/office/officeart/2005/8/layout/vList5"/>
    <dgm:cxn modelId="{CE5C9DBF-2962-4756-A2B9-FAA12DA82D2B}" type="presOf" srcId="{77377E4D-788E-435E-8D09-7005D5D67862}" destId="{7CAD8108-5855-4FCF-82E2-16749C254241}" srcOrd="0" destOrd="1" presId="urn:microsoft.com/office/officeart/2005/8/layout/vList5"/>
    <dgm:cxn modelId="{D5464FD0-0F52-4C58-8245-E5A3F7ABD1DA}" type="presOf" srcId="{819911C1-2453-4F41-A07E-9C719466264C}" destId="{1E15FA6B-9F52-4F09-BD71-0F9B1A874155}" srcOrd="0" destOrd="0" presId="urn:microsoft.com/office/officeart/2005/8/layout/vList5"/>
    <dgm:cxn modelId="{2617C1D1-2810-49B2-8030-1CFC5F4CB47E}" type="presOf" srcId="{8FC27BFF-EB06-44C4-A142-B9D568BD4977}" destId="{7CAD8108-5855-4FCF-82E2-16749C254241}" srcOrd="0" destOrd="0" presId="urn:microsoft.com/office/officeart/2005/8/layout/vList5"/>
    <dgm:cxn modelId="{5E87B4DC-37CF-499B-AB99-195CF7333233}" srcId="{F3A83E67-C736-4FA5-8A4D-6BFE3C57B46A}" destId="{DAE37B88-C3B0-4E32-A6B4-588BF3CC7930}" srcOrd="2" destOrd="0" parTransId="{ABF74B82-C04B-4150-B768-69A65EEE8931}" sibTransId="{04F104A7-2783-4E8D-A158-9BDC41EFBD4D}"/>
    <dgm:cxn modelId="{2211A1E6-ABC7-41E7-A577-E5CF6E6FE691}" srcId="{51055C08-ABA4-4759-9306-A0D550807E87}" destId="{36CD9D8A-DCAC-456D-834B-8959D072E0DB}" srcOrd="2" destOrd="0" parTransId="{403F1876-B784-469A-AA06-427F3FF7D15B}" sibTransId="{3D5A74F2-5695-4D12-9774-A1DE08C779C8}"/>
    <dgm:cxn modelId="{914FD4F3-CCB5-4D87-A9D0-9EB8F9AFF767}" type="presOf" srcId="{5FC8521F-D66E-4712-91F0-8485E0E5E340}" destId="{7CAD8108-5855-4FCF-82E2-16749C254241}" srcOrd="0" destOrd="3" presId="urn:microsoft.com/office/officeart/2005/8/layout/vList5"/>
    <dgm:cxn modelId="{25D44BF7-1FA5-4C0E-8A3D-F699A2915810}" type="presOf" srcId="{F3A83E67-C736-4FA5-8A4D-6BFE3C57B46A}" destId="{C208B6F4-D504-4D36-BA4A-7F838D32243D}" srcOrd="0" destOrd="0" presId="urn:microsoft.com/office/officeart/2005/8/layout/vList5"/>
    <dgm:cxn modelId="{8E569FFA-EC1C-4D0B-92BC-D661FC009A4D}" srcId="{51055C08-ABA4-4759-9306-A0D550807E87}" destId="{77377E4D-788E-435E-8D09-7005D5D67862}" srcOrd="1" destOrd="0" parTransId="{6A492A6C-E2C6-4BC5-B238-400702A0C217}" sibTransId="{73AA9C29-8DF9-4CD1-9397-68688E4C0C16}"/>
    <dgm:cxn modelId="{17CF84FD-663C-4242-94EC-E478AEF03575}" type="presOf" srcId="{BCB4EDAD-259C-47C7-BAFC-763573ACD628}" destId="{23F716FF-55F5-48FB-9D28-F4B25DA8168E}" srcOrd="0" destOrd="1" presId="urn:microsoft.com/office/officeart/2005/8/layout/vList5"/>
    <dgm:cxn modelId="{21025FE8-0471-46D7-9AE9-D8A4500916AC}" type="presParOf" srcId="{C208B6F4-D504-4D36-BA4A-7F838D32243D}" destId="{27F82D33-A9AF-4FA7-9910-260EB154A89F}" srcOrd="0" destOrd="0" presId="urn:microsoft.com/office/officeart/2005/8/layout/vList5"/>
    <dgm:cxn modelId="{42F3AE76-5B57-491F-98E6-83281934B7AB}" type="presParOf" srcId="{27F82D33-A9AF-4FA7-9910-260EB154A89F}" destId="{1E15FA6B-9F52-4F09-BD71-0F9B1A874155}" srcOrd="0" destOrd="0" presId="urn:microsoft.com/office/officeart/2005/8/layout/vList5"/>
    <dgm:cxn modelId="{F90A56B0-66D1-4C6A-81C0-E79E07B2CCFC}" type="presParOf" srcId="{27F82D33-A9AF-4FA7-9910-260EB154A89F}" destId="{23F716FF-55F5-48FB-9D28-F4B25DA8168E}" srcOrd="1" destOrd="0" presId="urn:microsoft.com/office/officeart/2005/8/layout/vList5"/>
    <dgm:cxn modelId="{735D2737-B137-4BB8-878E-0ACB0C94FFD3}" type="presParOf" srcId="{C208B6F4-D504-4D36-BA4A-7F838D32243D}" destId="{A807A441-EA57-4BD5-9B26-06F6E1B9B210}" srcOrd="1" destOrd="0" presId="urn:microsoft.com/office/officeart/2005/8/layout/vList5"/>
    <dgm:cxn modelId="{84ED37C0-3244-4D2C-9073-0CE2493E940D}" type="presParOf" srcId="{C208B6F4-D504-4D36-BA4A-7F838D32243D}" destId="{22EF13FF-3C76-4BFF-8CBC-2C9EB1FE4916}" srcOrd="2" destOrd="0" presId="urn:microsoft.com/office/officeart/2005/8/layout/vList5"/>
    <dgm:cxn modelId="{9CF73C88-E366-4760-95B8-75ECEE55CB02}" type="presParOf" srcId="{22EF13FF-3C76-4BFF-8CBC-2C9EB1FE4916}" destId="{9508F3D6-7594-4BDB-A592-B49BBE181091}" srcOrd="0" destOrd="0" presId="urn:microsoft.com/office/officeart/2005/8/layout/vList5"/>
    <dgm:cxn modelId="{1BEF9EFA-13D0-442F-9263-148102806370}" type="presParOf" srcId="{22EF13FF-3C76-4BFF-8CBC-2C9EB1FE4916}" destId="{7CAD8108-5855-4FCF-82E2-16749C254241}" srcOrd="1" destOrd="0" presId="urn:microsoft.com/office/officeart/2005/8/layout/vList5"/>
    <dgm:cxn modelId="{CA7D6A07-F772-4028-A08C-5527579E8646}" type="presParOf" srcId="{C208B6F4-D504-4D36-BA4A-7F838D32243D}" destId="{D6F3C2CA-AD47-4757-A102-18AAFE5E0369}" srcOrd="3" destOrd="0" presId="urn:microsoft.com/office/officeart/2005/8/layout/vList5"/>
    <dgm:cxn modelId="{3B76639E-395C-4800-9DF9-F8C05D71AA3A}" type="presParOf" srcId="{C208B6F4-D504-4D36-BA4A-7F838D32243D}" destId="{3F932934-FAF0-495F-924C-BC1107EE9F25}" srcOrd="4" destOrd="0" presId="urn:microsoft.com/office/officeart/2005/8/layout/vList5"/>
    <dgm:cxn modelId="{BD53A13F-2C9C-4D13-90F7-84AB24520B45}" type="presParOf" srcId="{3F932934-FAF0-495F-924C-BC1107EE9F25}" destId="{BA805F7E-9BB5-4403-914D-E1A53A3B9A56}"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83F8D294-DD84-4159-B042-B3DB9C350700}"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s-MX"/>
        </a:p>
      </dgm:t>
    </dgm:pt>
    <dgm:pt modelId="{13E77ACF-3D9F-43F4-83CF-E05D5F49A217}">
      <dgm:prSet phldrT="[Texto]"/>
      <dgm:spPr/>
      <dgm:t>
        <a:bodyPr/>
        <a:lstStyle/>
        <a:p>
          <a:r>
            <a:rPr lang="es-ES" dirty="0"/>
            <a:t>B.1. FIANZAS CIVILES</a:t>
          </a:r>
          <a:endParaRPr lang="es-MX" dirty="0"/>
        </a:p>
      </dgm:t>
    </dgm:pt>
    <dgm:pt modelId="{268B14CE-80D7-4C0F-8AD8-7A413AA65BF8}" type="parTrans" cxnId="{F339CB2A-C6DF-4358-8DCD-4A642044D5DC}">
      <dgm:prSet/>
      <dgm:spPr/>
      <dgm:t>
        <a:bodyPr/>
        <a:lstStyle/>
        <a:p>
          <a:endParaRPr lang="es-MX"/>
        </a:p>
      </dgm:t>
    </dgm:pt>
    <dgm:pt modelId="{A9FBA06F-7725-4BCA-A58B-37D2BBC80A90}" type="sibTrans" cxnId="{F339CB2A-C6DF-4358-8DCD-4A642044D5DC}">
      <dgm:prSet/>
      <dgm:spPr/>
      <dgm:t>
        <a:bodyPr/>
        <a:lstStyle/>
        <a:p>
          <a:endParaRPr lang="es-MX"/>
        </a:p>
      </dgm:t>
    </dgm:pt>
    <dgm:pt modelId="{43FC830F-8105-4B3A-B71B-2D5F61EEE404}">
      <dgm:prSet phldrT="[Texto]"/>
      <dgm:spPr/>
      <dgm:t>
        <a:bodyPr/>
        <a:lstStyle/>
        <a:p>
          <a:r>
            <a:rPr lang="es-ES" dirty="0"/>
            <a:t>B.3. FIANZAS DE AMPARO</a:t>
          </a:r>
          <a:endParaRPr lang="es-MX" dirty="0"/>
        </a:p>
      </dgm:t>
    </dgm:pt>
    <dgm:pt modelId="{455B6152-523A-4C33-8F20-096B274DBF1B}" type="parTrans" cxnId="{9D01AE45-3AE9-4F99-B556-7DCC219E0BDC}">
      <dgm:prSet/>
      <dgm:spPr/>
      <dgm:t>
        <a:bodyPr/>
        <a:lstStyle/>
        <a:p>
          <a:endParaRPr lang="es-MX"/>
        </a:p>
      </dgm:t>
    </dgm:pt>
    <dgm:pt modelId="{A81D7975-7BE4-462A-A974-FE8C3C411545}" type="sibTrans" cxnId="{9D01AE45-3AE9-4F99-B556-7DCC219E0BDC}">
      <dgm:prSet/>
      <dgm:spPr/>
      <dgm:t>
        <a:bodyPr/>
        <a:lstStyle/>
        <a:p>
          <a:endParaRPr lang="es-MX"/>
        </a:p>
      </dgm:t>
    </dgm:pt>
    <dgm:pt modelId="{38C06F3C-97B2-4D68-B448-06BB4165EE49}">
      <dgm:prSet phldrT="[Texto]"/>
      <dgm:spPr/>
      <dgm:t>
        <a:bodyPr/>
        <a:lstStyle/>
        <a:p>
          <a:r>
            <a:rPr lang="es-ES" dirty="0"/>
            <a:t>B.4. FIANZAS LABORALES</a:t>
          </a:r>
          <a:endParaRPr lang="es-MX" dirty="0"/>
        </a:p>
      </dgm:t>
    </dgm:pt>
    <dgm:pt modelId="{CEBB689C-AA37-4267-BABC-B1DD7B547693}" type="parTrans" cxnId="{8B916B34-80F6-46C5-AA44-1E77B98E5D87}">
      <dgm:prSet/>
      <dgm:spPr/>
      <dgm:t>
        <a:bodyPr/>
        <a:lstStyle/>
        <a:p>
          <a:endParaRPr lang="es-MX"/>
        </a:p>
      </dgm:t>
    </dgm:pt>
    <dgm:pt modelId="{3CD88186-D670-42E8-A5CD-0EEB24AD8CBF}" type="sibTrans" cxnId="{8B916B34-80F6-46C5-AA44-1E77B98E5D87}">
      <dgm:prSet/>
      <dgm:spPr/>
      <dgm:t>
        <a:bodyPr/>
        <a:lstStyle/>
        <a:p>
          <a:endParaRPr lang="es-MX"/>
        </a:p>
      </dgm:t>
    </dgm:pt>
    <dgm:pt modelId="{695533FC-ED57-4630-BA8A-5410374D85B1}">
      <dgm:prSet phldrT="[Texto]"/>
      <dgm:spPr/>
      <dgm:t>
        <a:bodyPr/>
        <a:lstStyle/>
        <a:p>
          <a:r>
            <a:rPr lang="es-ES" dirty="0"/>
            <a:t>B.2. FIANZAS MERCANTILES</a:t>
          </a:r>
          <a:endParaRPr lang="es-MX" dirty="0"/>
        </a:p>
      </dgm:t>
    </dgm:pt>
    <dgm:pt modelId="{A30232FF-E633-445F-9AAC-9E3041C8BB66}" type="parTrans" cxnId="{9630B4DC-3AFE-4205-B915-8E84B5FB5B0C}">
      <dgm:prSet/>
      <dgm:spPr/>
      <dgm:t>
        <a:bodyPr/>
        <a:lstStyle/>
        <a:p>
          <a:endParaRPr lang="es-MX"/>
        </a:p>
      </dgm:t>
    </dgm:pt>
    <dgm:pt modelId="{F724B807-A077-4E49-9567-AFF5F45FFF08}" type="sibTrans" cxnId="{9630B4DC-3AFE-4205-B915-8E84B5FB5B0C}">
      <dgm:prSet/>
      <dgm:spPr/>
      <dgm:t>
        <a:bodyPr/>
        <a:lstStyle/>
        <a:p>
          <a:endParaRPr lang="es-MX"/>
        </a:p>
      </dgm:t>
    </dgm:pt>
    <dgm:pt modelId="{96F8A0E2-E41F-4CB0-8421-74F6F7A978A4}" type="pres">
      <dgm:prSet presAssocID="{83F8D294-DD84-4159-B042-B3DB9C350700}" presName="linear" presStyleCnt="0">
        <dgm:presLayoutVars>
          <dgm:dir/>
          <dgm:animLvl val="lvl"/>
          <dgm:resizeHandles val="exact"/>
        </dgm:presLayoutVars>
      </dgm:prSet>
      <dgm:spPr/>
    </dgm:pt>
    <dgm:pt modelId="{FED57343-4DCA-4405-A064-F3C7BB2DA31E}" type="pres">
      <dgm:prSet presAssocID="{13E77ACF-3D9F-43F4-83CF-E05D5F49A217}" presName="parentLin" presStyleCnt="0"/>
      <dgm:spPr/>
    </dgm:pt>
    <dgm:pt modelId="{1D8FC8CB-0E5F-446D-8593-44773855262F}" type="pres">
      <dgm:prSet presAssocID="{13E77ACF-3D9F-43F4-83CF-E05D5F49A217}" presName="parentLeftMargin" presStyleLbl="node1" presStyleIdx="0" presStyleCnt="4"/>
      <dgm:spPr/>
    </dgm:pt>
    <dgm:pt modelId="{0E3DC8C7-D871-4694-BD93-BC1D5E2F3329}" type="pres">
      <dgm:prSet presAssocID="{13E77ACF-3D9F-43F4-83CF-E05D5F49A217}" presName="parentText" presStyleLbl="node1" presStyleIdx="0" presStyleCnt="4">
        <dgm:presLayoutVars>
          <dgm:chMax val="0"/>
          <dgm:bulletEnabled val="1"/>
        </dgm:presLayoutVars>
      </dgm:prSet>
      <dgm:spPr/>
    </dgm:pt>
    <dgm:pt modelId="{8FE09BCB-8B00-4205-83D4-E63EBE0B1E58}" type="pres">
      <dgm:prSet presAssocID="{13E77ACF-3D9F-43F4-83CF-E05D5F49A217}" presName="negativeSpace" presStyleCnt="0"/>
      <dgm:spPr/>
    </dgm:pt>
    <dgm:pt modelId="{4C35961D-4288-48D9-8BF1-5B7F115453B5}" type="pres">
      <dgm:prSet presAssocID="{13E77ACF-3D9F-43F4-83CF-E05D5F49A217}" presName="childText" presStyleLbl="conFgAcc1" presStyleIdx="0" presStyleCnt="4">
        <dgm:presLayoutVars>
          <dgm:bulletEnabled val="1"/>
        </dgm:presLayoutVars>
      </dgm:prSet>
      <dgm:spPr/>
    </dgm:pt>
    <dgm:pt modelId="{782C6BB3-DAA4-4235-8B2F-3E4B4C3FF435}" type="pres">
      <dgm:prSet presAssocID="{A9FBA06F-7725-4BCA-A58B-37D2BBC80A90}" presName="spaceBetweenRectangles" presStyleCnt="0"/>
      <dgm:spPr/>
    </dgm:pt>
    <dgm:pt modelId="{12E2D9FB-0A27-4929-9BDC-0C16BC5E3428}" type="pres">
      <dgm:prSet presAssocID="{695533FC-ED57-4630-BA8A-5410374D85B1}" presName="parentLin" presStyleCnt="0"/>
      <dgm:spPr/>
    </dgm:pt>
    <dgm:pt modelId="{008A807C-5D6E-4305-8000-6F7EE5EFB2A2}" type="pres">
      <dgm:prSet presAssocID="{695533FC-ED57-4630-BA8A-5410374D85B1}" presName="parentLeftMargin" presStyleLbl="node1" presStyleIdx="0" presStyleCnt="4"/>
      <dgm:spPr/>
    </dgm:pt>
    <dgm:pt modelId="{45441F2B-59DE-423B-96E1-1C9B5A363506}" type="pres">
      <dgm:prSet presAssocID="{695533FC-ED57-4630-BA8A-5410374D85B1}" presName="parentText" presStyleLbl="node1" presStyleIdx="1" presStyleCnt="4">
        <dgm:presLayoutVars>
          <dgm:chMax val="0"/>
          <dgm:bulletEnabled val="1"/>
        </dgm:presLayoutVars>
      </dgm:prSet>
      <dgm:spPr/>
    </dgm:pt>
    <dgm:pt modelId="{6AEB7F00-2DF6-4F3F-89AC-A20B5D9F615D}" type="pres">
      <dgm:prSet presAssocID="{695533FC-ED57-4630-BA8A-5410374D85B1}" presName="negativeSpace" presStyleCnt="0"/>
      <dgm:spPr/>
    </dgm:pt>
    <dgm:pt modelId="{6FB9C9F4-C6EA-40B1-BC04-DF934DC34515}" type="pres">
      <dgm:prSet presAssocID="{695533FC-ED57-4630-BA8A-5410374D85B1}" presName="childText" presStyleLbl="conFgAcc1" presStyleIdx="1" presStyleCnt="4">
        <dgm:presLayoutVars>
          <dgm:bulletEnabled val="1"/>
        </dgm:presLayoutVars>
      </dgm:prSet>
      <dgm:spPr/>
    </dgm:pt>
    <dgm:pt modelId="{CCE09146-7EBF-4EAC-96D1-6C19319B943A}" type="pres">
      <dgm:prSet presAssocID="{F724B807-A077-4E49-9567-AFF5F45FFF08}" presName="spaceBetweenRectangles" presStyleCnt="0"/>
      <dgm:spPr/>
    </dgm:pt>
    <dgm:pt modelId="{6ED0ABAF-1360-4AF3-8CE8-3C015EE9092E}" type="pres">
      <dgm:prSet presAssocID="{43FC830F-8105-4B3A-B71B-2D5F61EEE404}" presName="parentLin" presStyleCnt="0"/>
      <dgm:spPr/>
    </dgm:pt>
    <dgm:pt modelId="{AAA7B01B-3DBB-4476-801C-004A627CE596}" type="pres">
      <dgm:prSet presAssocID="{43FC830F-8105-4B3A-B71B-2D5F61EEE404}" presName="parentLeftMargin" presStyleLbl="node1" presStyleIdx="1" presStyleCnt="4"/>
      <dgm:spPr/>
    </dgm:pt>
    <dgm:pt modelId="{13B7AD28-231C-4954-8CB4-11496D01EC4F}" type="pres">
      <dgm:prSet presAssocID="{43FC830F-8105-4B3A-B71B-2D5F61EEE404}" presName="parentText" presStyleLbl="node1" presStyleIdx="2" presStyleCnt="4">
        <dgm:presLayoutVars>
          <dgm:chMax val="0"/>
          <dgm:bulletEnabled val="1"/>
        </dgm:presLayoutVars>
      </dgm:prSet>
      <dgm:spPr/>
    </dgm:pt>
    <dgm:pt modelId="{E44E0689-890E-4F56-9F81-F9CAAB7DB290}" type="pres">
      <dgm:prSet presAssocID="{43FC830F-8105-4B3A-B71B-2D5F61EEE404}" presName="negativeSpace" presStyleCnt="0"/>
      <dgm:spPr/>
    </dgm:pt>
    <dgm:pt modelId="{AEE62DBA-3638-46FA-8A1D-6358A7BF1193}" type="pres">
      <dgm:prSet presAssocID="{43FC830F-8105-4B3A-B71B-2D5F61EEE404}" presName="childText" presStyleLbl="conFgAcc1" presStyleIdx="2" presStyleCnt="4">
        <dgm:presLayoutVars>
          <dgm:bulletEnabled val="1"/>
        </dgm:presLayoutVars>
      </dgm:prSet>
      <dgm:spPr/>
    </dgm:pt>
    <dgm:pt modelId="{9104DFBB-506D-4860-A846-47EB1742EBD9}" type="pres">
      <dgm:prSet presAssocID="{A81D7975-7BE4-462A-A974-FE8C3C411545}" presName="spaceBetweenRectangles" presStyleCnt="0"/>
      <dgm:spPr/>
    </dgm:pt>
    <dgm:pt modelId="{EE002524-1CC0-4D42-8DA9-E3A26468D058}" type="pres">
      <dgm:prSet presAssocID="{38C06F3C-97B2-4D68-B448-06BB4165EE49}" presName="parentLin" presStyleCnt="0"/>
      <dgm:spPr/>
    </dgm:pt>
    <dgm:pt modelId="{82D8238A-9819-4E30-B1CC-4249C057FCC5}" type="pres">
      <dgm:prSet presAssocID="{38C06F3C-97B2-4D68-B448-06BB4165EE49}" presName="parentLeftMargin" presStyleLbl="node1" presStyleIdx="2" presStyleCnt="4"/>
      <dgm:spPr/>
    </dgm:pt>
    <dgm:pt modelId="{8453B41B-840A-4EB8-A8FC-118C18D92DD0}" type="pres">
      <dgm:prSet presAssocID="{38C06F3C-97B2-4D68-B448-06BB4165EE49}" presName="parentText" presStyleLbl="node1" presStyleIdx="3" presStyleCnt="4">
        <dgm:presLayoutVars>
          <dgm:chMax val="0"/>
          <dgm:bulletEnabled val="1"/>
        </dgm:presLayoutVars>
      </dgm:prSet>
      <dgm:spPr/>
    </dgm:pt>
    <dgm:pt modelId="{3CCF5D68-169D-4D1D-94BB-7F3CE4E844BF}" type="pres">
      <dgm:prSet presAssocID="{38C06F3C-97B2-4D68-B448-06BB4165EE49}" presName="negativeSpace" presStyleCnt="0"/>
      <dgm:spPr/>
    </dgm:pt>
    <dgm:pt modelId="{6981721F-8DFD-42AC-80DD-1902CA18CDC3}" type="pres">
      <dgm:prSet presAssocID="{38C06F3C-97B2-4D68-B448-06BB4165EE49}" presName="childText" presStyleLbl="conFgAcc1" presStyleIdx="3" presStyleCnt="4">
        <dgm:presLayoutVars>
          <dgm:bulletEnabled val="1"/>
        </dgm:presLayoutVars>
      </dgm:prSet>
      <dgm:spPr/>
    </dgm:pt>
  </dgm:ptLst>
  <dgm:cxnLst>
    <dgm:cxn modelId="{2F07790B-43E1-4C15-BBAE-F9B60F544C63}" type="presOf" srcId="{43FC830F-8105-4B3A-B71B-2D5F61EEE404}" destId="{AAA7B01B-3DBB-4476-801C-004A627CE596}" srcOrd="0" destOrd="0" presId="urn:microsoft.com/office/officeart/2005/8/layout/list1"/>
    <dgm:cxn modelId="{F339CB2A-C6DF-4358-8DCD-4A642044D5DC}" srcId="{83F8D294-DD84-4159-B042-B3DB9C350700}" destId="{13E77ACF-3D9F-43F4-83CF-E05D5F49A217}" srcOrd="0" destOrd="0" parTransId="{268B14CE-80D7-4C0F-8AD8-7A413AA65BF8}" sibTransId="{A9FBA06F-7725-4BCA-A58B-37D2BBC80A90}"/>
    <dgm:cxn modelId="{2AB1412C-6502-4636-96D7-93335B79DA15}" type="presOf" srcId="{43FC830F-8105-4B3A-B71B-2D5F61EEE404}" destId="{13B7AD28-231C-4954-8CB4-11496D01EC4F}" srcOrd="1" destOrd="0" presId="urn:microsoft.com/office/officeart/2005/8/layout/list1"/>
    <dgm:cxn modelId="{8B916B34-80F6-46C5-AA44-1E77B98E5D87}" srcId="{83F8D294-DD84-4159-B042-B3DB9C350700}" destId="{38C06F3C-97B2-4D68-B448-06BB4165EE49}" srcOrd="3" destOrd="0" parTransId="{CEBB689C-AA37-4267-BABC-B1DD7B547693}" sibTransId="{3CD88186-D670-42E8-A5CD-0EEB24AD8CBF}"/>
    <dgm:cxn modelId="{0E70B543-B153-4B60-B28F-22B35C55B21B}" type="presOf" srcId="{695533FC-ED57-4630-BA8A-5410374D85B1}" destId="{008A807C-5D6E-4305-8000-6F7EE5EFB2A2}" srcOrd="0" destOrd="0" presId="urn:microsoft.com/office/officeart/2005/8/layout/list1"/>
    <dgm:cxn modelId="{9D01AE45-3AE9-4F99-B556-7DCC219E0BDC}" srcId="{83F8D294-DD84-4159-B042-B3DB9C350700}" destId="{43FC830F-8105-4B3A-B71B-2D5F61EEE404}" srcOrd="2" destOrd="0" parTransId="{455B6152-523A-4C33-8F20-096B274DBF1B}" sibTransId="{A81D7975-7BE4-462A-A974-FE8C3C411545}"/>
    <dgm:cxn modelId="{2D560895-58D3-426D-AFA9-D6B026C231D3}" type="presOf" srcId="{695533FC-ED57-4630-BA8A-5410374D85B1}" destId="{45441F2B-59DE-423B-96E1-1C9B5A363506}" srcOrd="1" destOrd="0" presId="urn:microsoft.com/office/officeart/2005/8/layout/list1"/>
    <dgm:cxn modelId="{F6C5DF9D-3896-44BD-8A24-26D9BA274D89}" type="presOf" srcId="{13E77ACF-3D9F-43F4-83CF-E05D5F49A217}" destId="{0E3DC8C7-D871-4694-BD93-BC1D5E2F3329}" srcOrd="1" destOrd="0" presId="urn:microsoft.com/office/officeart/2005/8/layout/list1"/>
    <dgm:cxn modelId="{052EF6B0-90EC-402C-B071-2599B5C912C4}" type="presOf" srcId="{83F8D294-DD84-4159-B042-B3DB9C350700}" destId="{96F8A0E2-E41F-4CB0-8421-74F6F7A978A4}" srcOrd="0" destOrd="0" presId="urn:microsoft.com/office/officeart/2005/8/layout/list1"/>
    <dgm:cxn modelId="{D48B39BE-46E4-4F7C-83A6-D8F0187F6743}" type="presOf" srcId="{13E77ACF-3D9F-43F4-83CF-E05D5F49A217}" destId="{1D8FC8CB-0E5F-446D-8593-44773855262F}" srcOrd="0" destOrd="0" presId="urn:microsoft.com/office/officeart/2005/8/layout/list1"/>
    <dgm:cxn modelId="{9630B4DC-3AFE-4205-B915-8E84B5FB5B0C}" srcId="{83F8D294-DD84-4159-B042-B3DB9C350700}" destId="{695533FC-ED57-4630-BA8A-5410374D85B1}" srcOrd="1" destOrd="0" parTransId="{A30232FF-E633-445F-9AAC-9E3041C8BB66}" sibTransId="{F724B807-A077-4E49-9567-AFF5F45FFF08}"/>
    <dgm:cxn modelId="{C992E6E9-26DF-41FB-8440-3410B26380FE}" type="presOf" srcId="{38C06F3C-97B2-4D68-B448-06BB4165EE49}" destId="{8453B41B-840A-4EB8-A8FC-118C18D92DD0}" srcOrd="1" destOrd="0" presId="urn:microsoft.com/office/officeart/2005/8/layout/list1"/>
    <dgm:cxn modelId="{8D48DCF7-A9B0-4D19-8F5D-F0CB07EABC27}" type="presOf" srcId="{38C06F3C-97B2-4D68-B448-06BB4165EE49}" destId="{82D8238A-9819-4E30-B1CC-4249C057FCC5}" srcOrd="0" destOrd="0" presId="urn:microsoft.com/office/officeart/2005/8/layout/list1"/>
    <dgm:cxn modelId="{E5CEF2F0-C85A-4618-BC63-6885FE1A678C}" type="presParOf" srcId="{96F8A0E2-E41F-4CB0-8421-74F6F7A978A4}" destId="{FED57343-4DCA-4405-A064-F3C7BB2DA31E}" srcOrd="0" destOrd="0" presId="urn:microsoft.com/office/officeart/2005/8/layout/list1"/>
    <dgm:cxn modelId="{A76626CA-0AD4-4878-994E-400FDA90E439}" type="presParOf" srcId="{FED57343-4DCA-4405-A064-F3C7BB2DA31E}" destId="{1D8FC8CB-0E5F-446D-8593-44773855262F}" srcOrd="0" destOrd="0" presId="urn:microsoft.com/office/officeart/2005/8/layout/list1"/>
    <dgm:cxn modelId="{2A975A1A-4929-4FC1-B33B-18BD31D5F2D1}" type="presParOf" srcId="{FED57343-4DCA-4405-A064-F3C7BB2DA31E}" destId="{0E3DC8C7-D871-4694-BD93-BC1D5E2F3329}" srcOrd="1" destOrd="0" presId="urn:microsoft.com/office/officeart/2005/8/layout/list1"/>
    <dgm:cxn modelId="{15FE2989-8A71-4555-8DFE-65E7CE961D14}" type="presParOf" srcId="{96F8A0E2-E41F-4CB0-8421-74F6F7A978A4}" destId="{8FE09BCB-8B00-4205-83D4-E63EBE0B1E58}" srcOrd="1" destOrd="0" presId="urn:microsoft.com/office/officeart/2005/8/layout/list1"/>
    <dgm:cxn modelId="{57F141C7-4544-41D7-809A-9A459FC52831}" type="presParOf" srcId="{96F8A0E2-E41F-4CB0-8421-74F6F7A978A4}" destId="{4C35961D-4288-48D9-8BF1-5B7F115453B5}" srcOrd="2" destOrd="0" presId="urn:microsoft.com/office/officeart/2005/8/layout/list1"/>
    <dgm:cxn modelId="{0F7322B5-BF35-485B-AECA-4BD0A7911335}" type="presParOf" srcId="{96F8A0E2-E41F-4CB0-8421-74F6F7A978A4}" destId="{782C6BB3-DAA4-4235-8B2F-3E4B4C3FF435}" srcOrd="3" destOrd="0" presId="urn:microsoft.com/office/officeart/2005/8/layout/list1"/>
    <dgm:cxn modelId="{9756E18A-CAFB-4DFB-9003-651CCBE27C9F}" type="presParOf" srcId="{96F8A0E2-E41F-4CB0-8421-74F6F7A978A4}" destId="{12E2D9FB-0A27-4929-9BDC-0C16BC5E3428}" srcOrd="4" destOrd="0" presId="urn:microsoft.com/office/officeart/2005/8/layout/list1"/>
    <dgm:cxn modelId="{0A31C61A-FA49-41E7-8840-D2B26A1EB270}" type="presParOf" srcId="{12E2D9FB-0A27-4929-9BDC-0C16BC5E3428}" destId="{008A807C-5D6E-4305-8000-6F7EE5EFB2A2}" srcOrd="0" destOrd="0" presId="urn:microsoft.com/office/officeart/2005/8/layout/list1"/>
    <dgm:cxn modelId="{C35F7319-D0D9-4999-959B-6D5D73E51D1F}" type="presParOf" srcId="{12E2D9FB-0A27-4929-9BDC-0C16BC5E3428}" destId="{45441F2B-59DE-423B-96E1-1C9B5A363506}" srcOrd="1" destOrd="0" presId="urn:microsoft.com/office/officeart/2005/8/layout/list1"/>
    <dgm:cxn modelId="{48A3400C-F119-4244-A49F-E30961ADC3DE}" type="presParOf" srcId="{96F8A0E2-E41F-4CB0-8421-74F6F7A978A4}" destId="{6AEB7F00-2DF6-4F3F-89AC-A20B5D9F615D}" srcOrd="5" destOrd="0" presId="urn:microsoft.com/office/officeart/2005/8/layout/list1"/>
    <dgm:cxn modelId="{A5ECE6B9-2247-4408-9AEB-406A75BF580D}" type="presParOf" srcId="{96F8A0E2-E41F-4CB0-8421-74F6F7A978A4}" destId="{6FB9C9F4-C6EA-40B1-BC04-DF934DC34515}" srcOrd="6" destOrd="0" presId="urn:microsoft.com/office/officeart/2005/8/layout/list1"/>
    <dgm:cxn modelId="{474FEFAE-3401-4A23-9A4B-A4BBBDDBDA7F}" type="presParOf" srcId="{96F8A0E2-E41F-4CB0-8421-74F6F7A978A4}" destId="{CCE09146-7EBF-4EAC-96D1-6C19319B943A}" srcOrd="7" destOrd="0" presId="urn:microsoft.com/office/officeart/2005/8/layout/list1"/>
    <dgm:cxn modelId="{5E047F85-ACF1-41BF-A8D8-71080D7DBB13}" type="presParOf" srcId="{96F8A0E2-E41F-4CB0-8421-74F6F7A978A4}" destId="{6ED0ABAF-1360-4AF3-8CE8-3C015EE9092E}" srcOrd="8" destOrd="0" presId="urn:microsoft.com/office/officeart/2005/8/layout/list1"/>
    <dgm:cxn modelId="{9D7D5DF4-A9A0-4C83-B6A8-C08F8D5C2E15}" type="presParOf" srcId="{6ED0ABAF-1360-4AF3-8CE8-3C015EE9092E}" destId="{AAA7B01B-3DBB-4476-801C-004A627CE596}" srcOrd="0" destOrd="0" presId="urn:microsoft.com/office/officeart/2005/8/layout/list1"/>
    <dgm:cxn modelId="{5C6DBCBA-5062-43A1-9356-125B6A305D22}" type="presParOf" srcId="{6ED0ABAF-1360-4AF3-8CE8-3C015EE9092E}" destId="{13B7AD28-231C-4954-8CB4-11496D01EC4F}" srcOrd="1" destOrd="0" presId="urn:microsoft.com/office/officeart/2005/8/layout/list1"/>
    <dgm:cxn modelId="{59C7878A-6406-4272-AD35-476A586CBF55}" type="presParOf" srcId="{96F8A0E2-E41F-4CB0-8421-74F6F7A978A4}" destId="{E44E0689-890E-4F56-9F81-F9CAAB7DB290}" srcOrd="9" destOrd="0" presId="urn:microsoft.com/office/officeart/2005/8/layout/list1"/>
    <dgm:cxn modelId="{58F1F658-3728-41F9-B30A-893B81DFC92E}" type="presParOf" srcId="{96F8A0E2-E41F-4CB0-8421-74F6F7A978A4}" destId="{AEE62DBA-3638-46FA-8A1D-6358A7BF1193}" srcOrd="10" destOrd="0" presId="urn:microsoft.com/office/officeart/2005/8/layout/list1"/>
    <dgm:cxn modelId="{12D87EF5-145D-4DD3-B53A-57852D928612}" type="presParOf" srcId="{96F8A0E2-E41F-4CB0-8421-74F6F7A978A4}" destId="{9104DFBB-506D-4860-A846-47EB1742EBD9}" srcOrd="11" destOrd="0" presId="urn:microsoft.com/office/officeart/2005/8/layout/list1"/>
    <dgm:cxn modelId="{74726BC7-1D83-4F77-BAC2-00355C3794B2}" type="presParOf" srcId="{96F8A0E2-E41F-4CB0-8421-74F6F7A978A4}" destId="{EE002524-1CC0-4D42-8DA9-E3A26468D058}" srcOrd="12" destOrd="0" presId="urn:microsoft.com/office/officeart/2005/8/layout/list1"/>
    <dgm:cxn modelId="{36AC84A7-2278-4E5B-862C-A22777CEABB5}" type="presParOf" srcId="{EE002524-1CC0-4D42-8DA9-E3A26468D058}" destId="{82D8238A-9819-4E30-B1CC-4249C057FCC5}" srcOrd="0" destOrd="0" presId="urn:microsoft.com/office/officeart/2005/8/layout/list1"/>
    <dgm:cxn modelId="{3806F4C7-1E53-4986-AB23-7A2BF735CC05}" type="presParOf" srcId="{EE002524-1CC0-4D42-8DA9-E3A26468D058}" destId="{8453B41B-840A-4EB8-A8FC-118C18D92DD0}" srcOrd="1" destOrd="0" presId="urn:microsoft.com/office/officeart/2005/8/layout/list1"/>
    <dgm:cxn modelId="{3BEE6CEF-D571-4946-9D58-CAD51E41507B}" type="presParOf" srcId="{96F8A0E2-E41F-4CB0-8421-74F6F7A978A4}" destId="{3CCF5D68-169D-4D1D-94BB-7F3CE4E844BF}" srcOrd="13" destOrd="0" presId="urn:microsoft.com/office/officeart/2005/8/layout/list1"/>
    <dgm:cxn modelId="{79D7E303-39ED-4BF4-8880-B1949BC5F491}" type="presParOf" srcId="{96F8A0E2-E41F-4CB0-8421-74F6F7A978A4}" destId="{6981721F-8DFD-42AC-80DD-1902CA18CDC3}"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24B79-202B-4105-BDF2-AACA9FF44233}">
      <dsp:nvSpPr>
        <dsp:cNvPr id="0" name=""/>
        <dsp:cNvSpPr/>
      </dsp:nvSpPr>
      <dsp:spPr>
        <a:xfrm>
          <a:off x="0" y="305079"/>
          <a:ext cx="6756786" cy="453600"/>
        </a:xfrm>
        <a:prstGeom prst="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8BDE21-DF48-4644-BAE7-73D173E87651}">
      <dsp:nvSpPr>
        <dsp:cNvPr id="0" name=""/>
        <dsp:cNvSpPr/>
      </dsp:nvSpPr>
      <dsp:spPr>
        <a:xfrm>
          <a:off x="337839" y="39399"/>
          <a:ext cx="4729750" cy="5313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8773" tIns="0" rIns="178773" bIns="0" numCol="1" spcCol="1270" anchor="ctr" anchorCtr="0">
          <a:noAutofit/>
        </a:bodyPr>
        <a:lstStyle/>
        <a:p>
          <a:pPr marL="0" lvl="0" indent="0" algn="l" defTabSz="1066800">
            <a:lnSpc>
              <a:spcPct val="90000"/>
            </a:lnSpc>
            <a:spcBef>
              <a:spcPct val="0"/>
            </a:spcBef>
            <a:spcAft>
              <a:spcPct val="35000"/>
            </a:spcAft>
            <a:buNone/>
          </a:pPr>
          <a:r>
            <a:rPr lang="es-ES" sz="2400" b="1" kern="1200" dirty="0"/>
            <a:t>I. FIANZAS DE FIDELIDAD.                </a:t>
          </a:r>
          <a:endParaRPr lang="es-MX" sz="1800" b="1" kern="1200" dirty="0"/>
        </a:p>
      </dsp:txBody>
      <dsp:txXfrm>
        <a:off x="363778" y="65338"/>
        <a:ext cx="4677872" cy="479482"/>
      </dsp:txXfrm>
    </dsp:sp>
    <dsp:sp modelId="{D90EC942-F11D-40BE-B78D-36482E1125E2}">
      <dsp:nvSpPr>
        <dsp:cNvPr id="0" name=""/>
        <dsp:cNvSpPr/>
      </dsp:nvSpPr>
      <dsp:spPr>
        <a:xfrm>
          <a:off x="0" y="1121559"/>
          <a:ext cx="6756786" cy="453600"/>
        </a:xfrm>
        <a:prstGeom prst="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519876-4E4B-4417-A75F-C1B9F5E1FF57}">
      <dsp:nvSpPr>
        <dsp:cNvPr id="0" name=""/>
        <dsp:cNvSpPr/>
      </dsp:nvSpPr>
      <dsp:spPr>
        <a:xfrm>
          <a:off x="337839" y="855879"/>
          <a:ext cx="4729750" cy="5313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8773" tIns="0" rIns="178773" bIns="0" numCol="1" spcCol="1270" anchor="ctr" anchorCtr="0">
          <a:noAutofit/>
        </a:bodyPr>
        <a:lstStyle/>
        <a:p>
          <a:pPr marL="0" lvl="0" indent="0" algn="l" defTabSz="1066800">
            <a:lnSpc>
              <a:spcPct val="90000"/>
            </a:lnSpc>
            <a:spcBef>
              <a:spcPct val="0"/>
            </a:spcBef>
            <a:spcAft>
              <a:spcPct val="35000"/>
            </a:spcAft>
            <a:buNone/>
          </a:pPr>
          <a:r>
            <a:rPr lang="es-ES" sz="2400" b="1" kern="1200" dirty="0"/>
            <a:t>II. FIANZAS JUDICIALES</a:t>
          </a:r>
          <a:endParaRPr lang="es-MX" sz="2400" b="1" kern="1200" dirty="0"/>
        </a:p>
      </dsp:txBody>
      <dsp:txXfrm>
        <a:off x="363778" y="881818"/>
        <a:ext cx="4677872" cy="479482"/>
      </dsp:txXfrm>
    </dsp:sp>
    <dsp:sp modelId="{6B9EFF15-0FC4-477E-8A55-FDECCB14D019}">
      <dsp:nvSpPr>
        <dsp:cNvPr id="0" name=""/>
        <dsp:cNvSpPr/>
      </dsp:nvSpPr>
      <dsp:spPr>
        <a:xfrm>
          <a:off x="0" y="1938039"/>
          <a:ext cx="6756786" cy="453600"/>
        </a:xfrm>
        <a:prstGeom prst="rect">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7DF3D4-CED3-4962-B9A3-9CA934C62287}">
      <dsp:nvSpPr>
        <dsp:cNvPr id="0" name=""/>
        <dsp:cNvSpPr/>
      </dsp:nvSpPr>
      <dsp:spPr>
        <a:xfrm>
          <a:off x="337839" y="1672359"/>
          <a:ext cx="4729750" cy="53136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8773" tIns="0" rIns="178773" bIns="0" numCol="1" spcCol="1270" anchor="ctr" anchorCtr="0">
          <a:noAutofit/>
        </a:bodyPr>
        <a:lstStyle/>
        <a:p>
          <a:pPr marL="0" lvl="0" indent="0" algn="l" defTabSz="1066800">
            <a:lnSpc>
              <a:spcPct val="90000"/>
            </a:lnSpc>
            <a:spcBef>
              <a:spcPct val="0"/>
            </a:spcBef>
            <a:spcAft>
              <a:spcPct val="35000"/>
            </a:spcAft>
            <a:buNone/>
          </a:pPr>
          <a:r>
            <a:rPr lang="es-ES" sz="2400" b="1" kern="1200" dirty="0"/>
            <a:t>III. FIANZAS ADMINISTRATIVAS</a:t>
          </a:r>
          <a:endParaRPr lang="es-MX" sz="2400" b="1" kern="1200" dirty="0"/>
        </a:p>
      </dsp:txBody>
      <dsp:txXfrm>
        <a:off x="363778" y="1698298"/>
        <a:ext cx="4677872" cy="479482"/>
      </dsp:txXfrm>
    </dsp:sp>
    <dsp:sp modelId="{6BB23DCA-C0BA-4F35-9279-461DA645CAE1}">
      <dsp:nvSpPr>
        <dsp:cNvPr id="0" name=""/>
        <dsp:cNvSpPr/>
      </dsp:nvSpPr>
      <dsp:spPr>
        <a:xfrm>
          <a:off x="0" y="2754520"/>
          <a:ext cx="6756786" cy="453600"/>
        </a:xfrm>
        <a:prstGeom prst="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636E34-263F-460B-9BE1-09DD66408542}">
      <dsp:nvSpPr>
        <dsp:cNvPr id="0" name=""/>
        <dsp:cNvSpPr/>
      </dsp:nvSpPr>
      <dsp:spPr>
        <a:xfrm>
          <a:off x="337839" y="2488840"/>
          <a:ext cx="4729750" cy="5313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8773" tIns="0" rIns="178773" bIns="0" numCol="1" spcCol="1270" anchor="ctr" anchorCtr="0">
          <a:noAutofit/>
        </a:bodyPr>
        <a:lstStyle/>
        <a:p>
          <a:pPr marL="0" lvl="0" indent="0" algn="l" defTabSz="1066800">
            <a:lnSpc>
              <a:spcPct val="90000"/>
            </a:lnSpc>
            <a:spcBef>
              <a:spcPct val="0"/>
            </a:spcBef>
            <a:spcAft>
              <a:spcPct val="35000"/>
            </a:spcAft>
            <a:buNone/>
          </a:pPr>
          <a:r>
            <a:rPr lang="es-ES" sz="2400" b="1" kern="1200" dirty="0"/>
            <a:t>IV. FIANZAS DE CRÉDITO</a:t>
          </a:r>
          <a:endParaRPr lang="es-MX" sz="2400" b="1" kern="1200" dirty="0"/>
        </a:p>
      </dsp:txBody>
      <dsp:txXfrm>
        <a:off x="363778" y="2514779"/>
        <a:ext cx="4677872" cy="479482"/>
      </dsp:txXfrm>
    </dsp:sp>
    <dsp:sp modelId="{51A59BA1-E2E4-498A-8F90-E784E7CEABE5}">
      <dsp:nvSpPr>
        <dsp:cNvPr id="0" name=""/>
        <dsp:cNvSpPr/>
      </dsp:nvSpPr>
      <dsp:spPr>
        <a:xfrm>
          <a:off x="0" y="3571000"/>
          <a:ext cx="6756786" cy="453600"/>
        </a:xfrm>
        <a:prstGeom prst="rect">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07FA16-B36A-432C-8423-E63205422067}">
      <dsp:nvSpPr>
        <dsp:cNvPr id="0" name=""/>
        <dsp:cNvSpPr/>
      </dsp:nvSpPr>
      <dsp:spPr>
        <a:xfrm>
          <a:off x="337839" y="3305320"/>
          <a:ext cx="4729750" cy="53136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8773" tIns="0" rIns="178773" bIns="0" numCol="1" spcCol="1270" anchor="ctr" anchorCtr="0">
          <a:noAutofit/>
        </a:bodyPr>
        <a:lstStyle/>
        <a:p>
          <a:pPr marL="0" lvl="0" indent="0" algn="l" defTabSz="1066800">
            <a:lnSpc>
              <a:spcPct val="90000"/>
            </a:lnSpc>
            <a:spcBef>
              <a:spcPct val="0"/>
            </a:spcBef>
            <a:spcAft>
              <a:spcPct val="35000"/>
            </a:spcAft>
            <a:buNone/>
          </a:pPr>
          <a:r>
            <a:rPr lang="es-ES" sz="2400" b="1" kern="1200" dirty="0"/>
            <a:t>V. FIDEICOMISOS DE GARANTÍA</a:t>
          </a:r>
          <a:endParaRPr lang="es-MX" sz="2400" b="1" kern="1200" dirty="0"/>
        </a:p>
      </dsp:txBody>
      <dsp:txXfrm>
        <a:off x="363778" y="3331259"/>
        <a:ext cx="4677872"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F716FF-55F5-48FB-9D28-F4B25DA8168E}">
      <dsp:nvSpPr>
        <dsp:cNvPr id="0" name=""/>
        <dsp:cNvSpPr/>
      </dsp:nvSpPr>
      <dsp:spPr>
        <a:xfrm rot="5400000">
          <a:off x="4439475" y="-1700034"/>
          <a:ext cx="995791" cy="4646937"/>
        </a:xfrm>
        <a:prstGeom prst="round2SameRect">
          <a:avLst/>
        </a:prstGeom>
        <a:solidFill>
          <a:srgbClr val="C0504D">
            <a:tint val="40000"/>
            <a:alpha val="90000"/>
            <a:hueOff val="0"/>
            <a:satOff val="0"/>
            <a:lumOff val="0"/>
            <a:alphaOff val="0"/>
          </a:srgbClr>
        </a:solidFill>
        <a:ln w="25400" cap="flat" cmpd="sng" algn="ctr">
          <a:solidFill>
            <a:srgbClr val="C0504D">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MX" sz="1800" kern="1200" dirty="0">
              <a:solidFill>
                <a:sysClr val="windowText" lastClr="000000">
                  <a:hueOff val="0"/>
                  <a:satOff val="0"/>
                  <a:lumOff val="0"/>
                  <a:alphaOff val="0"/>
                </a:sysClr>
              </a:solidFill>
              <a:latin typeface="Calibri"/>
              <a:ea typeface="+mn-ea"/>
              <a:cs typeface="+mn-cs"/>
            </a:rPr>
            <a:t>LIBERTAD PROVISIONAL</a:t>
          </a:r>
        </a:p>
        <a:p>
          <a:pPr marL="171450" lvl="1" indent="-171450" algn="just" defTabSz="800100">
            <a:lnSpc>
              <a:spcPct val="90000"/>
            </a:lnSpc>
            <a:spcBef>
              <a:spcPct val="0"/>
            </a:spcBef>
            <a:spcAft>
              <a:spcPct val="15000"/>
            </a:spcAft>
            <a:buChar char="•"/>
          </a:pPr>
          <a:r>
            <a:rPr lang="es-MX" sz="1800" kern="1200" dirty="0">
              <a:solidFill>
                <a:sysClr val="windowText" lastClr="000000">
                  <a:hueOff val="0"/>
                  <a:satOff val="0"/>
                  <a:lumOff val="0"/>
                  <a:alphaOff val="0"/>
                </a:sysClr>
              </a:solidFill>
              <a:latin typeface="Calibri"/>
              <a:ea typeface="+mn-ea"/>
              <a:cs typeface="+mn-cs"/>
            </a:rPr>
            <a:t>LIBERTAD CONDICIONAL</a:t>
          </a:r>
        </a:p>
        <a:p>
          <a:pPr marL="171450" lvl="1" indent="-171450" algn="just" defTabSz="800100">
            <a:lnSpc>
              <a:spcPct val="90000"/>
            </a:lnSpc>
            <a:spcBef>
              <a:spcPct val="0"/>
            </a:spcBef>
            <a:spcAft>
              <a:spcPct val="15000"/>
            </a:spcAft>
            <a:buChar char="•"/>
          </a:pPr>
          <a:r>
            <a:rPr lang="es-MX" sz="1800" kern="1200" dirty="0">
              <a:solidFill>
                <a:sysClr val="windowText" lastClr="000000">
                  <a:hueOff val="0"/>
                  <a:satOff val="0"/>
                  <a:lumOff val="0"/>
                  <a:alphaOff val="0"/>
                </a:sysClr>
              </a:solidFill>
              <a:latin typeface="Calibri"/>
              <a:ea typeface="+mn-ea"/>
              <a:cs typeface="+mn-cs"/>
            </a:rPr>
            <a:t>LIBERTAD PREPARATORIA </a:t>
          </a:r>
        </a:p>
      </dsp:txBody>
      <dsp:txXfrm rot="-5400000">
        <a:off x="2613903" y="174149"/>
        <a:ext cx="4598326" cy="898569"/>
      </dsp:txXfrm>
    </dsp:sp>
    <dsp:sp modelId="{1E15FA6B-9F52-4F09-BD71-0F9B1A874155}">
      <dsp:nvSpPr>
        <dsp:cNvPr id="0" name=""/>
        <dsp:cNvSpPr/>
      </dsp:nvSpPr>
      <dsp:spPr>
        <a:xfrm>
          <a:off x="0" y="1064"/>
          <a:ext cx="2613902" cy="1244739"/>
        </a:xfrm>
        <a:prstGeom prst="round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ysClr val="window" lastClr="FFFFFF"/>
              </a:solidFill>
              <a:latin typeface="Calibri"/>
              <a:ea typeface="+mn-ea"/>
              <a:cs typeface="+mn-cs"/>
            </a:rPr>
            <a:t>A. FIANZAS JUDICIALES  PENALES</a:t>
          </a:r>
          <a:endParaRPr lang="es-MX" sz="2000" b="1" kern="1200" dirty="0">
            <a:solidFill>
              <a:sysClr val="window" lastClr="FFFFFF"/>
            </a:solidFill>
            <a:latin typeface="Calibri"/>
            <a:ea typeface="+mn-ea"/>
            <a:cs typeface="+mn-cs"/>
          </a:endParaRPr>
        </a:p>
      </dsp:txBody>
      <dsp:txXfrm>
        <a:off x="60763" y="61827"/>
        <a:ext cx="2492376" cy="1123213"/>
      </dsp:txXfrm>
    </dsp:sp>
    <dsp:sp modelId="{7CAD8108-5855-4FCF-82E2-16749C254241}">
      <dsp:nvSpPr>
        <dsp:cNvPr id="0" name=""/>
        <dsp:cNvSpPr/>
      </dsp:nvSpPr>
      <dsp:spPr>
        <a:xfrm rot="5400000">
          <a:off x="4337430" y="-365125"/>
          <a:ext cx="1194183" cy="4646937"/>
        </a:xfrm>
        <a:prstGeom prst="round2SameRect">
          <a:avLst/>
        </a:prstGeom>
        <a:solidFill>
          <a:srgbClr val="9BBB59">
            <a:tint val="40000"/>
            <a:alpha val="90000"/>
            <a:hueOff val="0"/>
            <a:satOff val="0"/>
            <a:lumOff val="0"/>
            <a:alphaOff val="0"/>
          </a:srgbClr>
        </a:solidFill>
        <a:ln w="25400" cap="flat" cmpd="sng" algn="ctr">
          <a:solidFill>
            <a:srgbClr val="9BBB59">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a:solidFill>
                <a:sysClr val="windowText" lastClr="000000">
                  <a:hueOff val="0"/>
                  <a:satOff val="0"/>
                  <a:lumOff val="0"/>
                  <a:alphaOff val="0"/>
                </a:sysClr>
              </a:solidFill>
              <a:latin typeface="Calibri"/>
              <a:ea typeface="+mn-ea"/>
              <a:cs typeface="+mn-cs"/>
            </a:rPr>
            <a:t>FIANZAS CIVILES</a:t>
          </a:r>
          <a:endParaRPr lang="es-MX" sz="1800" kern="1200" dirty="0">
            <a:solidFill>
              <a:sysClr val="windowText" lastClr="000000">
                <a:hueOff val="0"/>
                <a:satOff val="0"/>
                <a:lumOff val="0"/>
                <a:alphaOff val="0"/>
              </a:sysClr>
            </a:solidFill>
            <a:latin typeface="Calibri"/>
            <a:ea typeface="+mn-ea"/>
            <a:cs typeface="+mn-cs"/>
          </a:endParaRPr>
        </a:p>
        <a:p>
          <a:pPr marL="171450" lvl="1" indent="-171450" algn="just" defTabSz="800100">
            <a:lnSpc>
              <a:spcPct val="90000"/>
            </a:lnSpc>
            <a:spcBef>
              <a:spcPct val="0"/>
            </a:spcBef>
            <a:spcAft>
              <a:spcPct val="15000"/>
            </a:spcAft>
            <a:buChar char="•"/>
          </a:pPr>
          <a:r>
            <a:rPr lang="es-ES" sz="1800" kern="1200" dirty="0">
              <a:solidFill>
                <a:sysClr val="windowText" lastClr="000000">
                  <a:hueOff val="0"/>
                  <a:satOff val="0"/>
                  <a:lumOff val="0"/>
                  <a:alphaOff val="0"/>
                </a:sysClr>
              </a:solidFill>
              <a:latin typeface="Calibri"/>
              <a:ea typeface="+mn-ea"/>
              <a:cs typeface="+mn-cs"/>
            </a:rPr>
            <a:t>FIANZAS MERCANTILES</a:t>
          </a:r>
          <a:endParaRPr lang="es-MX" sz="1800" kern="1200" dirty="0">
            <a:solidFill>
              <a:sysClr val="windowText" lastClr="000000">
                <a:hueOff val="0"/>
                <a:satOff val="0"/>
                <a:lumOff val="0"/>
                <a:alphaOff val="0"/>
              </a:sysClr>
            </a:solidFill>
            <a:latin typeface="Calibri"/>
            <a:ea typeface="+mn-ea"/>
            <a:cs typeface="+mn-cs"/>
          </a:endParaRPr>
        </a:p>
        <a:p>
          <a:pPr marL="171450" lvl="1" indent="-171450" algn="just" defTabSz="800100">
            <a:lnSpc>
              <a:spcPct val="90000"/>
            </a:lnSpc>
            <a:spcBef>
              <a:spcPct val="0"/>
            </a:spcBef>
            <a:spcAft>
              <a:spcPct val="15000"/>
            </a:spcAft>
            <a:buChar char="•"/>
          </a:pPr>
          <a:r>
            <a:rPr lang="es-ES" sz="1800" kern="1200" dirty="0">
              <a:solidFill>
                <a:sysClr val="windowText" lastClr="000000">
                  <a:hueOff val="0"/>
                  <a:satOff val="0"/>
                  <a:lumOff val="0"/>
                  <a:alphaOff val="0"/>
                </a:sysClr>
              </a:solidFill>
              <a:latin typeface="Calibri"/>
              <a:ea typeface="+mn-ea"/>
              <a:cs typeface="+mn-cs"/>
            </a:rPr>
            <a:t>FIANZAS DE AMPARO</a:t>
          </a:r>
          <a:endParaRPr lang="es-MX" sz="1800" kern="1200" dirty="0">
            <a:solidFill>
              <a:sysClr val="windowText" lastClr="000000">
                <a:hueOff val="0"/>
                <a:satOff val="0"/>
                <a:lumOff val="0"/>
                <a:alphaOff val="0"/>
              </a:sysClr>
            </a:solidFill>
            <a:latin typeface="Calibri"/>
            <a:ea typeface="+mn-ea"/>
            <a:cs typeface="+mn-cs"/>
          </a:endParaRPr>
        </a:p>
        <a:p>
          <a:pPr marL="171450" lvl="1" indent="-171450" algn="just" defTabSz="800100">
            <a:lnSpc>
              <a:spcPct val="90000"/>
            </a:lnSpc>
            <a:spcBef>
              <a:spcPct val="0"/>
            </a:spcBef>
            <a:spcAft>
              <a:spcPct val="15000"/>
            </a:spcAft>
            <a:buChar char="•"/>
          </a:pPr>
          <a:r>
            <a:rPr lang="es-ES" sz="1800" kern="1200" dirty="0">
              <a:solidFill>
                <a:sysClr val="windowText" lastClr="000000">
                  <a:hueOff val="0"/>
                  <a:satOff val="0"/>
                  <a:lumOff val="0"/>
                  <a:alphaOff val="0"/>
                </a:sysClr>
              </a:solidFill>
              <a:latin typeface="Calibri"/>
              <a:ea typeface="+mn-ea"/>
              <a:cs typeface="+mn-cs"/>
            </a:rPr>
            <a:t>FIANZAS LABORALES</a:t>
          </a:r>
          <a:endParaRPr lang="es-MX" sz="1800" kern="1200" dirty="0">
            <a:solidFill>
              <a:sysClr val="windowText" lastClr="000000">
                <a:hueOff val="0"/>
                <a:satOff val="0"/>
                <a:lumOff val="0"/>
                <a:alphaOff val="0"/>
              </a:sysClr>
            </a:solidFill>
            <a:latin typeface="Calibri"/>
            <a:ea typeface="+mn-ea"/>
            <a:cs typeface="+mn-cs"/>
          </a:endParaRPr>
        </a:p>
      </dsp:txBody>
      <dsp:txXfrm rot="-5400000">
        <a:off x="2611054" y="1419546"/>
        <a:ext cx="4588642" cy="1077593"/>
      </dsp:txXfrm>
    </dsp:sp>
    <dsp:sp modelId="{9508F3D6-7594-4BDB-A592-B49BBE181091}">
      <dsp:nvSpPr>
        <dsp:cNvPr id="0" name=""/>
        <dsp:cNvSpPr/>
      </dsp:nvSpPr>
      <dsp:spPr>
        <a:xfrm>
          <a:off x="0" y="1308041"/>
          <a:ext cx="2613902" cy="1244739"/>
        </a:xfrm>
        <a:prstGeom prst="roundRect">
          <a:avLst/>
        </a:prstGeom>
        <a:solidFill>
          <a:srgbClr val="FF9966"/>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ysClr val="window" lastClr="FFFFFF"/>
              </a:solidFill>
              <a:latin typeface="Calibri"/>
              <a:ea typeface="+mn-ea"/>
              <a:cs typeface="+mn-cs"/>
            </a:rPr>
            <a:t>B. FIANZAS JUDICIALES NO PENALES</a:t>
          </a:r>
          <a:endParaRPr lang="es-MX" sz="2000" b="1" kern="1200" dirty="0">
            <a:solidFill>
              <a:sysClr val="window" lastClr="FFFFFF"/>
            </a:solidFill>
            <a:latin typeface="Calibri"/>
            <a:ea typeface="+mn-ea"/>
            <a:cs typeface="+mn-cs"/>
          </a:endParaRPr>
        </a:p>
      </dsp:txBody>
      <dsp:txXfrm>
        <a:off x="60763" y="1368804"/>
        <a:ext cx="2492376" cy="1123213"/>
      </dsp:txXfrm>
    </dsp:sp>
    <dsp:sp modelId="{BA805F7E-9BB5-4403-914D-E1A53A3B9A56}">
      <dsp:nvSpPr>
        <dsp:cNvPr id="0" name=""/>
        <dsp:cNvSpPr/>
      </dsp:nvSpPr>
      <dsp:spPr>
        <a:xfrm>
          <a:off x="0" y="2615017"/>
          <a:ext cx="2611349" cy="1848413"/>
        </a:xfrm>
        <a:prstGeom prst="roundRect">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ysClr val="window" lastClr="FFFFFF"/>
              </a:solidFill>
              <a:latin typeface="Calibri"/>
              <a:ea typeface="+mn-ea"/>
              <a:cs typeface="+mn-cs"/>
            </a:rPr>
            <a:t>C. JUDICIALES QUE AMPAREN A LOS CONDUCTORES DE VEHÍCULOS AUTOMOTORES</a:t>
          </a:r>
          <a:endParaRPr lang="es-MX" sz="2000" b="1" kern="1200" dirty="0">
            <a:solidFill>
              <a:sysClr val="windowText" lastClr="000000">
                <a:hueOff val="0"/>
                <a:satOff val="0"/>
                <a:lumOff val="0"/>
                <a:alphaOff val="0"/>
              </a:sysClr>
            </a:solidFill>
            <a:latin typeface="Calibri"/>
            <a:ea typeface="+mn-ea"/>
            <a:cs typeface="+mn-cs"/>
          </a:endParaRPr>
        </a:p>
      </dsp:txBody>
      <dsp:txXfrm>
        <a:off x="90232" y="2705249"/>
        <a:ext cx="2430885" cy="16679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35961D-4288-48D9-8BF1-5B7F115453B5}">
      <dsp:nvSpPr>
        <dsp:cNvPr id="0" name=""/>
        <dsp:cNvSpPr/>
      </dsp:nvSpPr>
      <dsp:spPr>
        <a:xfrm>
          <a:off x="0" y="369751"/>
          <a:ext cx="6096000" cy="529200"/>
        </a:xfrm>
        <a:prstGeom prst="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3DC8C7-D871-4694-BD93-BC1D5E2F3329}">
      <dsp:nvSpPr>
        <dsp:cNvPr id="0" name=""/>
        <dsp:cNvSpPr/>
      </dsp:nvSpPr>
      <dsp:spPr>
        <a:xfrm>
          <a:off x="304800" y="59791"/>
          <a:ext cx="4267200" cy="6199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33450">
            <a:lnSpc>
              <a:spcPct val="90000"/>
            </a:lnSpc>
            <a:spcBef>
              <a:spcPct val="0"/>
            </a:spcBef>
            <a:spcAft>
              <a:spcPct val="35000"/>
            </a:spcAft>
            <a:buNone/>
          </a:pPr>
          <a:r>
            <a:rPr lang="es-ES" sz="2100" kern="1200" dirty="0"/>
            <a:t>B.1. FIANZAS CIVILES</a:t>
          </a:r>
          <a:endParaRPr lang="es-MX" sz="2100" kern="1200" dirty="0"/>
        </a:p>
      </dsp:txBody>
      <dsp:txXfrm>
        <a:off x="335062" y="90053"/>
        <a:ext cx="4206676" cy="559396"/>
      </dsp:txXfrm>
    </dsp:sp>
    <dsp:sp modelId="{6FB9C9F4-C6EA-40B1-BC04-DF934DC34515}">
      <dsp:nvSpPr>
        <dsp:cNvPr id="0" name=""/>
        <dsp:cNvSpPr/>
      </dsp:nvSpPr>
      <dsp:spPr>
        <a:xfrm>
          <a:off x="0" y="1322311"/>
          <a:ext cx="6096000" cy="529200"/>
        </a:xfrm>
        <a:prstGeom prst="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441F2B-59DE-423B-96E1-1C9B5A363506}">
      <dsp:nvSpPr>
        <dsp:cNvPr id="0" name=""/>
        <dsp:cNvSpPr/>
      </dsp:nvSpPr>
      <dsp:spPr>
        <a:xfrm>
          <a:off x="304800" y="1012351"/>
          <a:ext cx="4267200" cy="6199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33450">
            <a:lnSpc>
              <a:spcPct val="90000"/>
            </a:lnSpc>
            <a:spcBef>
              <a:spcPct val="0"/>
            </a:spcBef>
            <a:spcAft>
              <a:spcPct val="35000"/>
            </a:spcAft>
            <a:buNone/>
          </a:pPr>
          <a:r>
            <a:rPr lang="es-ES" sz="2100" kern="1200" dirty="0"/>
            <a:t>B.2. FIANZAS MERCANTILES</a:t>
          </a:r>
          <a:endParaRPr lang="es-MX" sz="2100" kern="1200" dirty="0"/>
        </a:p>
      </dsp:txBody>
      <dsp:txXfrm>
        <a:off x="335062" y="1042613"/>
        <a:ext cx="4206676" cy="559396"/>
      </dsp:txXfrm>
    </dsp:sp>
    <dsp:sp modelId="{AEE62DBA-3638-46FA-8A1D-6358A7BF1193}">
      <dsp:nvSpPr>
        <dsp:cNvPr id="0" name=""/>
        <dsp:cNvSpPr/>
      </dsp:nvSpPr>
      <dsp:spPr>
        <a:xfrm>
          <a:off x="0" y="2274872"/>
          <a:ext cx="6096000" cy="529200"/>
        </a:xfrm>
        <a:prstGeom prst="rect">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B7AD28-231C-4954-8CB4-11496D01EC4F}">
      <dsp:nvSpPr>
        <dsp:cNvPr id="0" name=""/>
        <dsp:cNvSpPr/>
      </dsp:nvSpPr>
      <dsp:spPr>
        <a:xfrm>
          <a:off x="304800" y="1964912"/>
          <a:ext cx="4267200" cy="61992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33450">
            <a:lnSpc>
              <a:spcPct val="90000"/>
            </a:lnSpc>
            <a:spcBef>
              <a:spcPct val="0"/>
            </a:spcBef>
            <a:spcAft>
              <a:spcPct val="35000"/>
            </a:spcAft>
            <a:buNone/>
          </a:pPr>
          <a:r>
            <a:rPr lang="es-ES" sz="2100" kern="1200" dirty="0"/>
            <a:t>B.3. FIANZAS DE AMPARO</a:t>
          </a:r>
          <a:endParaRPr lang="es-MX" sz="2100" kern="1200" dirty="0"/>
        </a:p>
      </dsp:txBody>
      <dsp:txXfrm>
        <a:off x="335062" y="1995174"/>
        <a:ext cx="4206676" cy="559396"/>
      </dsp:txXfrm>
    </dsp:sp>
    <dsp:sp modelId="{6981721F-8DFD-42AC-80DD-1902CA18CDC3}">
      <dsp:nvSpPr>
        <dsp:cNvPr id="0" name=""/>
        <dsp:cNvSpPr/>
      </dsp:nvSpPr>
      <dsp:spPr>
        <a:xfrm>
          <a:off x="0" y="3227432"/>
          <a:ext cx="6096000" cy="529200"/>
        </a:xfrm>
        <a:prstGeom prst="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53B41B-840A-4EB8-A8FC-118C18D92DD0}">
      <dsp:nvSpPr>
        <dsp:cNvPr id="0" name=""/>
        <dsp:cNvSpPr/>
      </dsp:nvSpPr>
      <dsp:spPr>
        <a:xfrm>
          <a:off x="304800" y="2917472"/>
          <a:ext cx="4267200" cy="6199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33450">
            <a:lnSpc>
              <a:spcPct val="90000"/>
            </a:lnSpc>
            <a:spcBef>
              <a:spcPct val="0"/>
            </a:spcBef>
            <a:spcAft>
              <a:spcPct val="35000"/>
            </a:spcAft>
            <a:buNone/>
          </a:pPr>
          <a:r>
            <a:rPr lang="es-ES" sz="2100" kern="1200" dirty="0"/>
            <a:t>B.4. FIANZAS LABORALES</a:t>
          </a:r>
          <a:endParaRPr lang="es-MX" sz="2100" kern="1200" dirty="0"/>
        </a:p>
      </dsp:txBody>
      <dsp:txXfrm>
        <a:off x="335062" y="2947734"/>
        <a:ext cx="4206676"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FAA82F-13A9-43F6-B58C-0659D213C0FB}" type="datetimeFigureOut">
              <a:rPr lang="es-MX" smtClean="0"/>
              <a:t>22/09/2017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A0F57F-BADB-4BB2-912D-29F6EA46CF50}" type="slidenum">
              <a:rPr lang="es-MX" smtClean="0"/>
              <a:t>‹Nº›</a:t>
            </a:fld>
            <a:endParaRPr lang="es-MX"/>
          </a:p>
        </p:txBody>
      </p:sp>
    </p:spTree>
    <p:extLst>
      <p:ext uri="{BB962C8B-B14F-4D97-AF65-F5344CB8AC3E}">
        <p14:creationId xmlns:p14="http://schemas.microsoft.com/office/powerpoint/2010/main" val="3819181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DD0899-4216-4AD3-A921-EF290633B467}"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2156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DD0899-4216-4AD3-A921-EF290633B467}"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9825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a:ln/>
        </p:spPr>
      </p:sp>
      <p:sp>
        <p:nvSpPr>
          <p:cNvPr id="3072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dirty="0"/>
          </a:p>
        </p:txBody>
      </p:sp>
      <p:sp>
        <p:nvSpPr>
          <p:cNvPr id="3072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fld id="{6AF87BB2-F804-42F0-84C4-835FBF8982B8}" type="slidenum">
              <a:rPr lang="es-ES" b="0" smtClean="0"/>
              <a:pPr eaLnBrk="1" hangingPunct="1"/>
              <a:t>15</a:t>
            </a:fld>
            <a:endParaRPr lang="es-ES" b="0" dirty="0"/>
          </a:p>
        </p:txBody>
      </p:sp>
    </p:spTree>
    <p:extLst>
      <p:ext uri="{BB962C8B-B14F-4D97-AF65-F5344CB8AC3E}">
        <p14:creationId xmlns:p14="http://schemas.microsoft.com/office/powerpoint/2010/main" val="1179512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2C15E2E9-C9D4-4957-A307-A4616637613F}" type="slidenum">
              <a:rPr lang="es-ES" smtClean="0"/>
              <a:pPr>
                <a:defRPr/>
              </a:pPr>
              <a:t>28</a:t>
            </a:fld>
            <a:endParaRPr lang="es-ES" dirty="0"/>
          </a:p>
        </p:txBody>
      </p:sp>
    </p:spTree>
    <p:extLst>
      <p:ext uri="{BB962C8B-B14F-4D97-AF65-F5344CB8AC3E}">
        <p14:creationId xmlns:p14="http://schemas.microsoft.com/office/powerpoint/2010/main" val="1794171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2C15E2E9-C9D4-4957-A307-A4616637613F}" type="slidenum">
              <a:rPr lang="es-ES" smtClean="0"/>
              <a:pPr>
                <a:defRPr/>
              </a:pPr>
              <a:t>29</a:t>
            </a:fld>
            <a:endParaRPr lang="es-ES" dirty="0"/>
          </a:p>
        </p:txBody>
      </p:sp>
    </p:spTree>
    <p:extLst>
      <p:ext uri="{BB962C8B-B14F-4D97-AF65-F5344CB8AC3E}">
        <p14:creationId xmlns:p14="http://schemas.microsoft.com/office/powerpoint/2010/main" val="3381243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fld id="{26E30D7F-E773-4391-83CA-2B8D25544C01}" type="slidenum">
              <a:rPr lang="es-ES" b="0" smtClean="0"/>
              <a:pPr eaLnBrk="1" hangingPunct="1"/>
              <a:t>32</a:t>
            </a:fld>
            <a:endParaRPr lang="es-ES" b="0" dirty="0"/>
          </a:p>
        </p:txBody>
      </p:sp>
      <p:sp>
        <p:nvSpPr>
          <p:cNvPr id="31747" name="1 Marcador de imagen de diapositiva"/>
          <p:cNvSpPr>
            <a:spLocks noGrp="1" noRot="1" noChangeAspect="1" noTextEdit="1"/>
          </p:cNvSpPr>
          <p:nvPr>
            <p:ph type="sldImg"/>
          </p:nvPr>
        </p:nvSpPr>
        <p:spPr>
          <a:ln/>
        </p:spPr>
      </p:sp>
      <p:sp>
        <p:nvSpPr>
          <p:cNvPr id="31748"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dirty="0"/>
          </a:p>
        </p:txBody>
      </p:sp>
      <p:sp>
        <p:nvSpPr>
          <p:cNvPr id="6148" name="3 Marcador de número de diapositiva"/>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197E70C8-EA59-4D50-B522-38D6092577A6}" type="slidenum">
              <a:rPr lang="es-MX" sz="1200" b="0">
                <a:latin typeface="+mn-lt"/>
                <a:cs typeface="+mn-cs"/>
              </a:rPr>
              <a:pPr algn="r">
                <a:defRPr/>
              </a:pPr>
              <a:t>32</a:t>
            </a:fld>
            <a:endParaRPr lang="es-MX" sz="1200" b="0" dirty="0">
              <a:latin typeface="+mn-lt"/>
              <a:cs typeface="+mn-cs"/>
            </a:endParaRPr>
          </a:p>
        </p:txBody>
      </p:sp>
    </p:spTree>
    <p:extLst>
      <p:ext uri="{BB962C8B-B14F-4D97-AF65-F5344CB8AC3E}">
        <p14:creationId xmlns:p14="http://schemas.microsoft.com/office/powerpoint/2010/main" val="1797938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2C15E2E9-C9D4-4957-A307-A4616637613F}" type="slidenum">
              <a:rPr lang="es-ES" smtClean="0"/>
              <a:pPr>
                <a:defRPr/>
              </a:pPr>
              <a:t>43</a:t>
            </a:fld>
            <a:endParaRPr lang="es-ES" dirty="0"/>
          </a:p>
        </p:txBody>
      </p:sp>
    </p:spTree>
    <p:extLst>
      <p:ext uri="{BB962C8B-B14F-4D97-AF65-F5344CB8AC3E}">
        <p14:creationId xmlns:p14="http://schemas.microsoft.com/office/powerpoint/2010/main" val="2563694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2C15E2E9-C9D4-4957-A307-A4616637613F}" type="slidenum">
              <a:rPr lang="es-ES" smtClean="0"/>
              <a:pPr>
                <a:defRPr/>
              </a:pPr>
              <a:t>44</a:t>
            </a:fld>
            <a:endParaRPr lang="es-ES" dirty="0"/>
          </a:p>
        </p:txBody>
      </p:sp>
    </p:spTree>
    <p:extLst>
      <p:ext uri="{BB962C8B-B14F-4D97-AF65-F5344CB8AC3E}">
        <p14:creationId xmlns:p14="http://schemas.microsoft.com/office/powerpoint/2010/main" val="264461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45C5AE4-8D41-4373-87DE-5EDDC421A1FF}" type="datetime1">
              <a:rPr lang="en-US" smtClean="0"/>
              <a:t>9/22/2017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7042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828996B-B0A0-42F7-9496-8CB90AB77590}" type="datetime1">
              <a:rPr lang="en-US" smtClean="0"/>
              <a:t>9/22/2017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84684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03B1FD7-EA3A-4B31-A5AA-CB351EF5E8CE}" type="datetime1">
              <a:rPr lang="en-US" smtClean="0"/>
              <a:t>9/22/2017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744343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a:t>Haga clic para modificar el estilo de título del patrón</a:t>
            </a:r>
            <a:endParaRPr lang="es-MX"/>
          </a:p>
        </p:txBody>
      </p:sp>
      <p:sp>
        <p:nvSpPr>
          <p:cNvPr id="3" name="2 Marcador de texto"/>
          <p:cNvSpPr>
            <a:spLocks noGrp="1"/>
          </p:cNvSpPr>
          <p:nvPr>
            <p:ph type="body" sz="half" idx="1"/>
          </p:nvPr>
        </p:nvSpPr>
        <p:spPr>
          <a:xfrm>
            <a:off x="609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fld id="{62C3979C-86BE-41AC-8F4B-C99BACC8154B}" type="datetime1">
              <a:rPr lang="en-US" smtClean="0"/>
              <a:t>9/22/2017</a:t>
            </a:fld>
            <a:endParaRPr lang="es-E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6"/>
          <p:cNvSpPr>
            <a:spLocks noGrp="1" noChangeArrowheads="1"/>
          </p:cNvSpPr>
          <p:nvPr>
            <p:ph type="sldNum" sz="quarter" idx="12"/>
          </p:nvPr>
        </p:nvSpPr>
        <p:spPr>
          <a:ln/>
        </p:spPr>
        <p:txBody>
          <a:bodyPr/>
          <a:lstStyle>
            <a:lvl1pPr>
              <a:defRPr/>
            </a:lvl1pPr>
          </a:lstStyle>
          <a:p>
            <a:pPr>
              <a:defRPr/>
            </a:pPr>
            <a:fld id="{E9A30694-3290-4F29-B383-4B530BF77006}" type="slidenum">
              <a:rPr lang="es-ES"/>
              <a:pPr>
                <a:defRPr/>
              </a:pPr>
              <a:t>‹Nº›</a:t>
            </a:fld>
            <a:endParaRPr lang="es-ES" dirty="0"/>
          </a:p>
        </p:txBody>
      </p:sp>
    </p:spTree>
    <p:extLst>
      <p:ext uri="{BB962C8B-B14F-4D97-AF65-F5344CB8AC3E}">
        <p14:creationId xmlns:p14="http://schemas.microsoft.com/office/powerpoint/2010/main" val="1500983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4E8F6C6-5527-494E-BB01-FF46153A08B7}" type="datetime1">
              <a:rPr lang="en-US" smtClean="0"/>
              <a:t>9/22/2017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‹Nº›</a:t>
            </a:fld>
            <a:endParaRPr lang="en-US" dirty="0"/>
          </a:p>
        </p:txBody>
      </p:sp>
    </p:spTree>
    <p:extLst>
      <p:ext uri="{BB962C8B-B14F-4D97-AF65-F5344CB8AC3E}">
        <p14:creationId xmlns:p14="http://schemas.microsoft.com/office/powerpoint/2010/main" val="2325222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A4314D6C-F96C-4FEC-9385-45EBD626C216}" type="datetime1">
              <a:rPr lang="en-US" smtClean="0"/>
              <a:t>9/22/2017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0463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D2B95F3-1D38-4C96-8D71-C3BEE77C9F05}" type="datetime1">
              <a:rPr lang="en-US" smtClean="0"/>
              <a:t>9/22/2017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655061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4725A39-A6DF-41C8-BAE7-579C0C1D24E9}" type="datetime1">
              <a:rPr lang="en-US" smtClean="0"/>
              <a:t>9/22/2017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09545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97D5C3F-E578-4938-973F-96887DD39A17}" type="datetime1">
              <a:rPr lang="en-US" smtClean="0"/>
              <a:t>9/22/2017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921673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4EE76E-11D1-45DB-9055-5D24B7E2BA5C}" type="datetime1">
              <a:rPr lang="en-US" smtClean="0"/>
              <a:t>9/22/2017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768209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1161986-B847-42C2-9CFA-644FF7E984D6}" type="datetime1">
              <a:rPr lang="en-US" smtClean="0"/>
              <a:t>9/22/2017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824559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8DDF07C5-2937-4ECA-BA19-64219F170F50}" type="datetime1">
              <a:rPr lang="en-US" smtClean="0"/>
              <a:t>9/22/2017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265822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33D9427-9AEF-4D60-B204-9B0A1284F544}" type="datetime1">
              <a:rPr lang="en-US" smtClean="0"/>
              <a:t>9/22/2017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44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4.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3"/>
          <a:srcRect/>
          <a:stretch>
            <a:fillRect/>
          </a:stretch>
        </p:blipFill>
        <p:spPr bwMode="auto">
          <a:xfrm>
            <a:off x="2495872" y="476672"/>
            <a:ext cx="3240088" cy="2928938"/>
          </a:xfrm>
          <a:prstGeom prst="rect">
            <a:avLst/>
          </a:prstGeom>
          <a:solidFill>
            <a:schemeClr val="accent2"/>
          </a:solidFill>
          <a:ln w="9525">
            <a:solidFill>
              <a:schemeClr val="accent3">
                <a:lumMod val="75000"/>
              </a:schemeClr>
            </a:solidFill>
            <a:miter lim="800000"/>
            <a:headEnd/>
            <a:tailEnd/>
          </a:ln>
        </p:spPr>
      </p:pic>
      <p:pic>
        <p:nvPicPr>
          <p:cNvPr id="37891" name="Picture 3"/>
          <p:cNvPicPr>
            <a:picLocks noChangeAspect="1" noChangeArrowheads="1"/>
          </p:cNvPicPr>
          <p:nvPr/>
        </p:nvPicPr>
        <p:blipFill>
          <a:blip r:embed="rId4"/>
          <a:srcRect/>
          <a:stretch>
            <a:fillRect/>
          </a:stretch>
        </p:blipFill>
        <p:spPr bwMode="auto">
          <a:xfrm>
            <a:off x="6672064" y="3429000"/>
            <a:ext cx="3001392" cy="2672194"/>
          </a:xfrm>
          <a:prstGeom prst="rect">
            <a:avLst/>
          </a:prstGeom>
          <a:noFill/>
          <a:ln w="9525">
            <a:solidFill>
              <a:schemeClr val="accent3">
                <a:lumMod val="75000"/>
              </a:schemeClr>
            </a:solidFill>
            <a:miter lim="800000"/>
            <a:headEnd/>
            <a:tailEnd/>
          </a:ln>
        </p:spPr>
      </p:pic>
      <p:sp>
        <p:nvSpPr>
          <p:cNvPr id="2" name="1 Marcador de número de diapositiva"/>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MX" sz="105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1</a:t>
            </a:r>
          </a:p>
        </p:txBody>
      </p:sp>
    </p:spTree>
    <p:extLst>
      <p:ext uri="{BB962C8B-B14F-4D97-AF65-F5344CB8AC3E}">
        <p14:creationId xmlns:p14="http://schemas.microsoft.com/office/powerpoint/2010/main" val="37692562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342676" y="536280"/>
            <a:ext cx="6869807" cy="5693866"/>
          </a:xfrm>
          <a:prstGeom prst="rect">
            <a:avLst/>
          </a:prstGeom>
          <a:solidFill>
            <a:schemeClr val="bg2">
              <a:lumMod val="40000"/>
              <a:lumOff val="60000"/>
            </a:schemeClr>
          </a:solidFill>
        </p:spPr>
        <p:txBody>
          <a:bodyPr wrap="square">
            <a:spAutoFit/>
          </a:bodyPr>
          <a:lstStyle/>
          <a:p>
            <a:pPr lvl="0" algn="just"/>
            <a:r>
              <a:rPr lang="es-ES" sz="2800" dirty="0"/>
              <a:t>Generalmente lo que hace la compañía de fianzas es garantizarle a una persona que cuando su deudor no cumpla, dicha entidad lo va a hacer, y para este efecto, exige de dicho deudor el comprometer bienes, es decir, garantías de recuperación a favor de la afianzadora, en caso de que el deudor incurra en incumplimiento de sus obligaciones y tenga que pagar al beneficiario los daños derivados de tal incumplimiento. </a:t>
            </a:r>
          </a:p>
          <a:p>
            <a:pPr lvl="0" algn="just"/>
            <a:r>
              <a:rPr lang="es-ES" sz="2800" dirty="0"/>
              <a:t>Por su servicio la afianzadora cobra una prima, a dicha prima también se le da un manejo financiero.</a:t>
            </a:r>
            <a:endParaRPr lang="es-MX" sz="2800" dirty="0"/>
          </a:p>
        </p:txBody>
      </p:sp>
      <p:grpSp>
        <p:nvGrpSpPr>
          <p:cNvPr id="5" name="Grupo 4">
            <a:extLst>
              <a:ext uri="{FF2B5EF4-FFF2-40B4-BE49-F238E27FC236}">
                <a16:creationId xmlns:a16="http://schemas.microsoft.com/office/drawing/2014/main" id="{66B4A506-B7AA-4B72-A321-E8E3F5E296DB}"/>
              </a:ext>
            </a:extLst>
          </p:cNvPr>
          <p:cNvGrpSpPr/>
          <p:nvPr/>
        </p:nvGrpSpPr>
        <p:grpSpPr>
          <a:xfrm>
            <a:off x="1018738" y="2015672"/>
            <a:ext cx="3134722" cy="2509450"/>
            <a:chOff x="1665134" y="2204864"/>
            <a:chExt cx="3134722" cy="2509450"/>
          </a:xfrm>
        </p:grpSpPr>
        <p:sp>
          <p:nvSpPr>
            <p:cNvPr id="6" name="5 Rectángulo"/>
            <p:cNvSpPr/>
            <p:nvPr/>
          </p:nvSpPr>
          <p:spPr>
            <a:xfrm>
              <a:off x="1665134" y="2204864"/>
              <a:ext cx="3134722" cy="2509450"/>
            </a:xfrm>
            <a:prstGeom prst="rect">
              <a:avLst/>
            </a:prstGeom>
            <a:solidFill>
              <a:schemeClr val="accent3">
                <a:lumMod val="75000"/>
              </a:schemeClr>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 name="Picture 2" descr="http://2.bp.blogspot.com/_fkNToEhwA48/TCUt78rnUyI/AAAAAAAAACE/SsM2m3-fdg8/s1600/contrato.jpg"/>
            <p:cNvPicPr>
              <a:picLocks noChangeAspect="1" noChangeArrowheads="1"/>
            </p:cNvPicPr>
            <p:nvPr/>
          </p:nvPicPr>
          <p:blipFill>
            <a:blip r:embed="rId2"/>
            <a:srcRect/>
            <a:stretch>
              <a:fillRect/>
            </a:stretch>
          </p:blipFill>
          <p:spPr bwMode="auto">
            <a:xfrm>
              <a:off x="1854350" y="2380415"/>
              <a:ext cx="2807442" cy="2222558"/>
            </a:xfrm>
            <a:prstGeom prst="rect">
              <a:avLst/>
            </a:prstGeom>
            <a:noFill/>
          </p:spPr>
        </p:pic>
      </p:gr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10</a:t>
            </a:fld>
            <a:endParaRPr lang="es-ES" dirty="0"/>
          </a:p>
        </p:txBody>
      </p:sp>
    </p:spTree>
    <p:extLst>
      <p:ext uri="{BB962C8B-B14F-4D97-AF65-F5344CB8AC3E}">
        <p14:creationId xmlns:p14="http://schemas.microsoft.com/office/powerpoint/2010/main" val="440262549"/>
      </p:ext>
    </p:extLst>
  </p:cSld>
  <p:clrMapOvr>
    <a:masterClrMapping/>
  </p:clrMapOvr>
  <p:transition spd="slow">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a:extLst>
              <a:ext uri="{FF2B5EF4-FFF2-40B4-BE49-F238E27FC236}">
                <a16:creationId xmlns:a16="http://schemas.microsoft.com/office/drawing/2014/main" id="{1AE6E6F4-BBF7-448D-8A43-5A8BC66105BF}"/>
              </a:ext>
            </a:extLst>
          </p:cNvPr>
          <p:cNvGrpSpPr/>
          <p:nvPr/>
        </p:nvGrpSpPr>
        <p:grpSpPr>
          <a:xfrm>
            <a:off x="1464008" y="691985"/>
            <a:ext cx="9459311" cy="5358791"/>
            <a:chOff x="1576552" y="677917"/>
            <a:chExt cx="9459311" cy="5358791"/>
          </a:xfrm>
        </p:grpSpPr>
        <p:grpSp>
          <p:nvGrpSpPr>
            <p:cNvPr id="17410" name="12 Grupo"/>
            <p:cNvGrpSpPr>
              <a:grpSpLocks/>
            </p:cNvGrpSpPr>
            <p:nvPr/>
          </p:nvGrpSpPr>
          <p:grpSpPr bwMode="auto">
            <a:xfrm>
              <a:off x="1576552" y="677917"/>
              <a:ext cx="9459311" cy="5358791"/>
              <a:chOff x="386831" y="971436"/>
              <a:chExt cx="8606055" cy="5065271"/>
            </a:xfrm>
          </p:grpSpPr>
          <p:sp>
            <p:nvSpPr>
              <p:cNvPr id="17414" name="Text Box 12"/>
              <p:cNvSpPr txBox="1">
                <a:spLocks noChangeArrowheads="1"/>
              </p:cNvSpPr>
              <p:nvPr/>
            </p:nvSpPr>
            <p:spPr bwMode="auto">
              <a:xfrm rot="16200000">
                <a:off x="-347986" y="3299721"/>
                <a:ext cx="1838966" cy="369332"/>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b" anchorCtr="1">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chemeClr val="bg1"/>
                    </a:solidFill>
                  </a:rPr>
                  <a:t>BENEFICIARIO</a:t>
                </a:r>
                <a:endParaRPr lang="es-ES" dirty="0">
                  <a:solidFill>
                    <a:schemeClr val="bg1"/>
                  </a:solidFill>
                </a:endParaRPr>
              </a:p>
            </p:txBody>
          </p:sp>
          <p:sp>
            <p:nvSpPr>
              <p:cNvPr id="17415" name="Text Box 13"/>
              <p:cNvSpPr txBox="1">
                <a:spLocks noChangeArrowheads="1"/>
              </p:cNvSpPr>
              <p:nvPr/>
            </p:nvSpPr>
            <p:spPr bwMode="auto">
              <a:xfrm>
                <a:off x="2013922" y="971436"/>
                <a:ext cx="2198038" cy="369332"/>
              </a:xfrm>
              <a:prstGeom prst="rect">
                <a:avLst/>
              </a:prstGeom>
              <a:solidFill>
                <a:schemeClr val="bg2">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REAFIANZADORA</a:t>
                </a:r>
                <a:endParaRPr lang="es-MX" dirty="0">
                  <a:solidFill>
                    <a:srgbClr val="A50021"/>
                  </a:solidFill>
                </a:endParaRPr>
              </a:p>
            </p:txBody>
          </p:sp>
          <p:sp>
            <p:nvSpPr>
              <p:cNvPr id="17416" name="Text Box 19"/>
              <p:cNvSpPr txBox="1">
                <a:spLocks noChangeArrowheads="1"/>
              </p:cNvSpPr>
              <p:nvPr/>
            </p:nvSpPr>
            <p:spPr bwMode="auto">
              <a:xfrm>
                <a:off x="672311" y="5667375"/>
                <a:ext cx="4779963" cy="369332"/>
              </a:xfrm>
              <a:prstGeom prst="rect">
                <a:avLst/>
              </a:prstGeom>
              <a:solidFill>
                <a:schemeClr val="bg2">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rgbClr val="A50021"/>
                    </a:solidFill>
                  </a:rPr>
                  <a:t>OTORGAN FIANZAS A TÍTULO ONEROSO</a:t>
                </a:r>
                <a:endParaRPr lang="es-ES" dirty="0">
                  <a:solidFill>
                    <a:srgbClr val="A50021"/>
                  </a:solidFill>
                </a:endParaRPr>
              </a:p>
            </p:txBody>
          </p:sp>
          <p:sp>
            <p:nvSpPr>
              <p:cNvPr id="17417" name="AutoShape 21"/>
              <p:cNvSpPr>
                <a:spLocks noChangeArrowheads="1"/>
              </p:cNvSpPr>
              <p:nvPr/>
            </p:nvSpPr>
            <p:spPr bwMode="auto">
              <a:xfrm>
                <a:off x="899592" y="1628800"/>
                <a:ext cx="4248150" cy="367188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10074" y="5400"/>
                    </a:lnTo>
                    <a:lnTo>
                      <a:pt x="10074" y="2699"/>
                    </a:lnTo>
                    <a:lnTo>
                      <a:pt x="9040" y="2699"/>
                    </a:lnTo>
                    <a:lnTo>
                      <a:pt x="10800" y="0"/>
                    </a:lnTo>
                    <a:lnTo>
                      <a:pt x="12560" y="2699"/>
                    </a:lnTo>
                    <a:lnTo>
                      <a:pt x="11526" y="2699"/>
                    </a:lnTo>
                    <a:lnTo>
                      <a:pt x="11526" y="5400"/>
                    </a:lnTo>
                    <a:lnTo>
                      <a:pt x="16200" y="5400"/>
                    </a:lnTo>
                    <a:lnTo>
                      <a:pt x="16200" y="10074"/>
                    </a:lnTo>
                    <a:lnTo>
                      <a:pt x="18901" y="10074"/>
                    </a:lnTo>
                    <a:lnTo>
                      <a:pt x="18901" y="9040"/>
                    </a:lnTo>
                    <a:lnTo>
                      <a:pt x="21600" y="10800"/>
                    </a:lnTo>
                    <a:lnTo>
                      <a:pt x="18901" y="12560"/>
                    </a:lnTo>
                    <a:lnTo>
                      <a:pt x="18901" y="11526"/>
                    </a:lnTo>
                    <a:lnTo>
                      <a:pt x="16200" y="11526"/>
                    </a:lnTo>
                    <a:lnTo>
                      <a:pt x="16200" y="16200"/>
                    </a:lnTo>
                    <a:lnTo>
                      <a:pt x="11526" y="16200"/>
                    </a:lnTo>
                    <a:lnTo>
                      <a:pt x="11526" y="18901"/>
                    </a:lnTo>
                    <a:lnTo>
                      <a:pt x="12560" y="18901"/>
                    </a:lnTo>
                    <a:lnTo>
                      <a:pt x="10800" y="21600"/>
                    </a:lnTo>
                    <a:lnTo>
                      <a:pt x="9040" y="18901"/>
                    </a:lnTo>
                    <a:lnTo>
                      <a:pt x="10074" y="18901"/>
                    </a:lnTo>
                    <a:lnTo>
                      <a:pt x="10074" y="16200"/>
                    </a:lnTo>
                    <a:lnTo>
                      <a:pt x="5400" y="16200"/>
                    </a:lnTo>
                    <a:lnTo>
                      <a:pt x="5400" y="11526"/>
                    </a:lnTo>
                    <a:lnTo>
                      <a:pt x="2699" y="11526"/>
                    </a:lnTo>
                    <a:lnTo>
                      <a:pt x="2699" y="12560"/>
                    </a:lnTo>
                    <a:lnTo>
                      <a:pt x="0" y="10800"/>
                    </a:lnTo>
                    <a:lnTo>
                      <a:pt x="2699" y="9040"/>
                    </a:lnTo>
                    <a:lnTo>
                      <a:pt x="2699" y="10074"/>
                    </a:lnTo>
                    <a:lnTo>
                      <a:pt x="5400" y="10074"/>
                    </a:lnTo>
                    <a:lnTo>
                      <a:pt x="5400" y="5400"/>
                    </a:lnTo>
                    <a:close/>
                  </a:path>
                </a:pathLst>
              </a:custGeom>
              <a:gradFill rotWithShape="1">
                <a:gsLst>
                  <a:gs pos="0">
                    <a:schemeClr val="bg1"/>
                  </a:gs>
                  <a:gs pos="100000">
                    <a:srgbClr val="A50021"/>
                  </a:gs>
                </a:gsLst>
                <a:path path="rect">
                  <a:fillToRect l="50000" t="50000" r="50000" b="50000"/>
                </a:path>
              </a:gradFill>
              <a:ln w="9525">
                <a:solidFill>
                  <a:schemeClr val="tx1"/>
                </a:solidFill>
                <a:miter lim="800000"/>
                <a:headEnd/>
                <a:tailEnd/>
              </a:ln>
            </p:spPr>
            <p:txBody>
              <a:bodyPr wrap="none" anchor="ctr"/>
              <a:lstStyle/>
              <a:p>
                <a:pPr algn="ctr"/>
                <a:r>
                  <a:rPr lang="es-ES" sz="2200" b="1" dirty="0"/>
                  <a:t>AFIANZADORA</a:t>
                </a:r>
                <a:endParaRPr lang="es-MX" sz="2200" b="1" dirty="0"/>
              </a:p>
            </p:txBody>
          </p:sp>
          <p:sp>
            <p:nvSpPr>
              <p:cNvPr id="17419" name="Text Box 23"/>
              <p:cNvSpPr txBox="1">
                <a:spLocks noChangeArrowheads="1"/>
              </p:cNvSpPr>
              <p:nvPr/>
            </p:nvSpPr>
            <p:spPr bwMode="auto">
              <a:xfrm>
                <a:off x="5148064" y="3284984"/>
                <a:ext cx="821375" cy="34910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ES" dirty="0">
                    <a:solidFill>
                      <a:schemeClr val="bg1"/>
                    </a:solidFill>
                  </a:rPr>
                  <a:t>FIADO</a:t>
                </a:r>
              </a:p>
            </p:txBody>
          </p:sp>
          <p:sp>
            <p:nvSpPr>
              <p:cNvPr id="17420" name="Text Box 24"/>
              <p:cNvSpPr txBox="1">
                <a:spLocks noChangeArrowheads="1"/>
              </p:cNvSpPr>
              <p:nvPr/>
            </p:nvSpPr>
            <p:spPr bwMode="auto">
              <a:xfrm>
                <a:off x="6588224" y="2900273"/>
                <a:ext cx="2127859" cy="1200329"/>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rgbClr val="A50021"/>
                    </a:solidFill>
                  </a:rPr>
                  <a:t>OBTENCIÓN </a:t>
                </a:r>
              </a:p>
              <a:p>
                <a:pPr algn="ctr" eaLnBrk="1" hangingPunct="1"/>
                <a:r>
                  <a:rPr lang="es-ES" dirty="0">
                    <a:solidFill>
                      <a:srgbClr val="A50021"/>
                    </a:solidFill>
                  </a:rPr>
                  <a:t>DE GARANTIAS</a:t>
                </a:r>
              </a:p>
              <a:p>
                <a:pPr algn="ctr" eaLnBrk="1" hangingPunct="1"/>
                <a:r>
                  <a:rPr lang="es-ES" dirty="0">
                    <a:solidFill>
                      <a:srgbClr val="A50021"/>
                    </a:solidFill>
                  </a:rPr>
                  <a:t>DE RECUPERACIÓN</a:t>
                </a:r>
              </a:p>
            </p:txBody>
          </p:sp>
          <p:sp>
            <p:nvSpPr>
              <p:cNvPr id="17421" name="Text Box 25"/>
              <p:cNvSpPr txBox="1">
                <a:spLocks noChangeArrowheads="1"/>
              </p:cNvSpPr>
              <p:nvPr/>
            </p:nvSpPr>
            <p:spPr bwMode="auto">
              <a:xfrm>
                <a:off x="5412182" y="1123732"/>
                <a:ext cx="3580704" cy="1200329"/>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Prenda, hipoteca o fideicomiso</a:t>
                </a:r>
                <a:endParaRPr lang="es-MX" dirty="0">
                  <a:solidFill>
                    <a:srgbClr val="A50021"/>
                  </a:solidFill>
                </a:endParaRPr>
              </a:p>
              <a:p>
                <a:pPr algn="ctr" eaLnBrk="1" hangingPunct="1"/>
                <a:r>
                  <a:rPr lang="es-ES" dirty="0">
                    <a:solidFill>
                      <a:srgbClr val="A50021"/>
                    </a:solidFill>
                  </a:rPr>
                  <a:t>Obligación Solidaria</a:t>
                </a:r>
                <a:endParaRPr lang="es-MX" dirty="0">
                  <a:solidFill>
                    <a:srgbClr val="A50021"/>
                  </a:solidFill>
                </a:endParaRPr>
              </a:p>
              <a:p>
                <a:pPr algn="ctr" eaLnBrk="1" hangingPunct="1"/>
                <a:r>
                  <a:rPr lang="es-ES" dirty="0">
                    <a:solidFill>
                      <a:srgbClr val="A50021"/>
                    </a:solidFill>
                  </a:rPr>
                  <a:t>Contrafianza</a:t>
                </a:r>
              </a:p>
              <a:p>
                <a:pPr algn="ctr" eaLnBrk="1" hangingPunct="1"/>
                <a:r>
                  <a:rPr lang="es-ES" dirty="0">
                    <a:solidFill>
                      <a:srgbClr val="A50021"/>
                    </a:solidFill>
                  </a:rPr>
                  <a:t>Afectación en garantía.</a:t>
                </a:r>
              </a:p>
            </p:txBody>
          </p:sp>
          <p:sp>
            <p:nvSpPr>
              <p:cNvPr id="17422" name="Text Box 26"/>
              <p:cNvSpPr txBox="1">
                <a:spLocks noChangeArrowheads="1"/>
              </p:cNvSpPr>
              <p:nvPr/>
            </p:nvSpPr>
            <p:spPr bwMode="auto">
              <a:xfrm>
                <a:off x="6718476" y="5124450"/>
                <a:ext cx="1454244" cy="646331"/>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OBLIGADO</a:t>
                </a:r>
                <a:endParaRPr lang="es-MX" dirty="0">
                  <a:solidFill>
                    <a:srgbClr val="A50021"/>
                  </a:solidFill>
                </a:endParaRPr>
              </a:p>
              <a:p>
                <a:pPr algn="ctr" eaLnBrk="1" hangingPunct="1"/>
                <a:r>
                  <a:rPr lang="es-MX" dirty="0">
                    <a:solidFill>
                      <a:srgbClr val="A50021"/>
                    </a:solidFill>
                  </a:rPr>
                  <a:t>SOLIDARIO</a:t>
                </a:r>
                <a:endParaRPr lang="es-ES" dirty="0">
                  <a:solidFill>
                    <a:srgbClr val="A50021"/>
                  </a:solidFill>
                </a:endParaRPr>
              </a:p>
            </p:txBody>
          </p:sp>
        </p:grpSp>
        <p:sp>
          <p:nvSpPr>
            <p:cNvPr id="17411" name="1 Flecha derecha"/>
            <p:cNvSpPr>
              <a:spLocks noChangeArrowheads="1"/>
            </p:cNvSpPr>
            <p:nvPr/>
          </p:nvSpPr>
          <p:spPr bwMode="auto">
            <a:xfrm>
              <a:off x="7837837" y="3230865"/>
              <a:ext cx="357187" cy="198437"/>
            </a:xfrm>
            <a:prstGeom prst="rightArrow">
              <a:avLst>
                <a:gd name="adj1" fmla="val 50000"/>
                <a:gd name="adj2" fmla="val 50000"/>
              </a:avLst>
            </a:prstGeom>
            <a:solidFill>
              <a:srgbClr val="A50021"/>
            </a:solidFill>
            <a:ln w="9525" algn="ctr">
              <a:solidFill>
                <a:schemeClr val="tx1"/>
              </a:solidFill>
              <a:round/>
              <a:headEnd/>
              <a:tailEnd/>
            </a:ln>
          </p:spPr>
          <p:txBody>
            <a:bodyPr/>
            <a:lstStyle/>
            <a:p>
              <a:endParaRPr lang="es-MX" dirty="0">
                <a:solidFill>
                  <a:srgbClr val="800000"/>
                </a:solidFill>
              </a:endParaRPr>
            </a:p>
          </p:txBody>
        </p:sp>
        <p:sp>
          <p:nvSpPr>
            <p:cNvPr id="17412" name="2 Flecha derecha"/>
            <p:cNvSpPr>
              <a:spLocks noChangeArrowheads="1"/>
            </p:cNvSpPr>
            <p:nvPr/>
          </p:nvSpPr>
          <p:spPr bwMode="auto">
            <a:xfrm rot="-5400000" flipV="1">
              <a:off x="8900015" y="2292130"/>
              <a:ext cx="456867" cy="160238"/>
            </a:xfrm>
            <a:prstGeom prst="rightArrow">
              <a:avLst>
                <a:gd name="adj1" fmla="val 50000"/>
                <a:gd name="adj2" fmla="val 46658"/>
              </a:avLst>
            </a:prstGeom>
            <a:solidFill>
              <a:srgbClr val="A50021"/>
            </a:solidFill>
            <a:ln w="9525" algn="ctr">
              <a:solidFill>
                <a:schemeClr val="tx1"/>
              </a:solidFill>
              <a:round/>
              <a:headEnd/>
              <a:tailEnd/>
            </a:ln>
          </p:spPr>
          <p:txBody>
            <a:bodyPr/>
            <a:lstStyle/>
            <a:p>
              <a:endParaRPr lang="es-MX" dirty="0"/>
            </a:p>
          </p:txBody>
        </p:sp>
        <p:sp>
          <p:nvSpPr>
            <p:cNvPr id="17413" name="3 Flecha abajo"/>
            <p:cNvSpPr>
              <a:spLocks noChangeArrowheads="1"/>
            </p:cNvSpPr>
            <p:nvPr/>
          </p:nvSpPr>
          <p:spPr bwMode="auto">
            <a:xfrm>
              <a:off x="9048329" y="4179862"/>
              <a:ext cx="255587" cy="833314"/>
            </a:xfrm>
            <a:prstGeom prst="downArrow">
              <a:avLst>
                <a:gd name="adj1" fmla="val 50000"/>
                <a:gd name="adj2" fmla="val 49913"/>
              </a:avLst>
            </a:prstGeom>
            <a:solidFill>
              <a:srgbClr val="A50021"/>
            </a:solidFill>
            <a:ln w="9525" algn="ctr">
              <a:solidFill>
                <a:schemeClr val="tx1"/>
              </a:solidFill>
              <a:round/>
              <a:headEnd/>
              <a:tailEnd/>
            </a:ln>
          </p:spPr>
          <p:txBody>
            <a:bodyPr/>
            <a:lstStyle/>
            <a:p>
              <a:endParaRPr lang="es-MX" dirty="0"/>
            </a:p>
          </p:txBody>
        </p:sp>
      </p:gr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solidFill>
                  <a:srgbClr val="A50021"/>
                </a:solidFill>
              </a:rPr>
              <a:pPr>
                <a:defRPr/>
              </a:pPr>
              <a:t>11</a:t>
            </a:fld>
            <a:endParaRPr lang="es-ES" dirty="0">
              <a:solidFill>
                <a:srgbClr val="A50021"/>
              </a:solidFill>
            </a:endParaRPr>
          </a:p>
        </p:txBody>
      </p:sp>
    </p:spTree>
    <p:extLst>
      <p:ext uri="{BB962C8B-B14F-4D97-AF65-F5344CB8AC3E}">
        <p14:creationId xmlns:p14="http://schemas.microsoft.com/office/powerpoint/2010/main" val="2802274911"/>
      </p:ext>
    </p:extLst>
  </p:cSld>
  <p:clrMapOvr>
    <a:masterClrMapping/>
  </p:clrMapOvr>
  <p:transition spd="slow">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1068" y="440267"/>
            <a:ext cx="8686800" cy="1202266"/>
          </a:xfrm>
          <a:solidFill>
            <a:schemeClr val="bg2">
              <a:lumMod val="60000"/>
              <a:lumOff val="40000"/>
            </a:schemeClr>
          </a:solidFill>
          <a:ln>
            <a:solidFill>
              <a:schemeClr val="tx1"/>
            </a:solidFill>
          </a:ln>
        </p:spPr>
        <p:txBody>
          <a:bodyPr>
            <a:normAutofit/>
          </a:bodyPr>
          <a:lstStyle/>
          <a:p>
            <a:pPr algn="just"/>
            <a:r>
              <a:rPr lang="es-ES" sz="2800" b="1" dirty="0">
                <a:solidFill>
                  <a:srgbClr val="800000"/>
                </a:solidFill>
                <a:latin typeface="+mn-lt"/>
              </a:rPr>
              <a:t>Las fianzas por su naturaleza y por disposición legal (art. 36  Ley de Instituciones de Seguros y de Fianzas), se </a:t>
            </a:r>
            <a:r>
              <a:rPr lang="es-MX" sz="2800" b="1" dirty="0">
                <a:solidFill>
                  <a:srgbClr val="800000"/>
                </a:solidFill>
                <a:latin typeface="+mn-lt"/>
              </a:rPr>
              <a:t>referirán a uno o más de los siguientes ramos de fianzas:</a:t>
            </a:r>
          </a:p>
        </p:txBody>
      </p:sp>
      <p:graphicFrame>
        <p:nvGraphicFramePr>
          <p:cNvPr id="5" name="4 Diagrama"/>
          <p:cNvGraphicFramePr/>
          <p:nvPr>
            <p:extLst>
              <p:ext uri="{D42A27DB-BD31-4B8C-83A1-F6EECF244321}">
                <p14:modId xmlns:p14="http://schemas.microsoft.com/office/powerpoint/2010/main" val="115691173"/>
              </p:ext>
            </p:extLst>
          </p:nvPr>
        </p:nvGraphicFramePr>
        <p:xfrm>
          <a:off x="2974338" y="1840549"/>
          <a:ext cx="675678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pPr>
              <a:defRPr/>
            </a:pPr>
            <a:fld id="{EC29378A-C853-4D83-9CBD-761F2E9B0B0F}" type="slidenum">
              <a:rPr lang="es-ES" smtClean="0">
                <a:solidFill>
                  <a:srgbClr val="A50021"/>
                </a:solidFill>
              </a:rPr>
              <a:pPr>
                <a:defRPr/>
              </a:pPr>
              <a:t>12</a:t>
            </a:fld>
            <a:endParaRPr lang="es-ES" dirty="0">
              <a:solidFill>
                <a:srgbClr val="A50021"/>
              </a:solidFill>
            </a:endParaRPr>
          </a:p>
        </p:txBody>
      </p:sp>
    </p:spTree>
    <p:extLst>
      <p:ext uri="{BB962C8B-B14F-4D97-AF65-F5344CB8AC3E}">
        <p14:creationId xmlns:p14="http://schemas.microsoft.com/office/powerpoint/2010/main" val="2056453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D51F20D0-932C-48DA-A650-CD20003A17BA}"/>
              </a:ext>
            </a:extLst>
          </p:cNvPr>
          <p:cNvGrpSpPr/>
          <p:nvPr/>
        </p:nvGrpSpPr>
        <p:grpSpPr>
          <a:xfrm>
            <a:off x="6609869" y="1543638"/>
            <a:ext cx="5040560" cy="3521551"/>
            <a:chOff x="5729336" y="764705"/>
            <a:chExt cx="5040560" cy="3521551"/>
          </a:xfrm>
        </p:grpSpPr>
        <p:sp>
          <p:nvSpPr>
            <p:cNvPr id="4" name="3 Elipse"/>
            <p:cNvSpPr/>
            <p:nvPr/>
          </p:nvSpPr>
          <p:spPr>
            <a:xfrm>
              <a:off x="5729336" y="764705"/>
              <a:ext cx="5040560" cy="3521551"/>
            </a:xfrm>
            <a:prstGeom prst="ellipse">
              <a:avLst/>
            </a:prstGeom>
            <a:solidFill>
              <a:schemeClr val="accent3"/>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1671" y="1274569"/>
              <a:ext cx="3240360" cy="2410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1 CuadroTexto"/>
          <p:cNvSpPr txBox="1"/>
          <p:nvPr/>
        </p:nvSpPr>
        <p:spPr>
          <a:xfrm>
            <a:off x="610483" y="2621968"/>
            <a:ext cx="6874052" cy="1015663"/>
          </a:xfrm>
          <a:prstGeom prst="rect">
            <a:avLst/>
          </a:prstGeom>
          <a:solidFill>
            <a:schemeClr val="bg2">
              <a:lumMod val="60000"/>
              <a:lumOff val="40000"/>
            </a:schemeClr>
          </a:solidFill>
          <a:ln w="57150">
            <a:solidFill>
              <a:schemeClr val="accent1"/>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6000" b="1" i="0" u="none" strike="noStrike" kern="1200" cap="none" spc="0" normalizeH="0" baseline="0" noProof="0" dirty="0">
                <a:ln>
                  <a:solidFill>
                    <a:prstClr val="black"/>
                  </a:solidFill>
                </a:ln>
                <a:solidFill>
                  <a:schemeClr val="accent1"/>
                </a:solidFill>
                <a:effectLst/>
                <a:uLnTx/>
                <a:uFillTx/>
                <a:latin typeface="Arial" pitchFamily="34" charset="0"/>
                <a:ea typeface="+mn-ea"/>
                <a:cs typeface="Arial" pitchFamily="34" charset="0"/>
              </a:rPr>
              <a:t>Fianzas Judiciales</a:t>
            </a:r>
            <a:endParaRPr kumimoji="0" lang="es-MX" sz="1800" b="0" i="0" u="none" strike="noStrike" kern="1200" cap="none" spc="0" normalizeH="0" baseline="0" noProof="0" dirty="0">
              <a:ln>
                <a:noFill/>
              </a:ln>
              <a:solidFill>
                <a:schemeClr val="accent1"/>
              </a:solidFill>
              <a:effectLst/>
              <a:uLnTx/>
              <a:uFillTx/>
              <a:latin typeface="Arial" pitchFamily="34" charset="0"/>
              <a:ea typeface="+mn-ea"/>
              <a:cs typeface="Arial" pitchFamily="34" charset="0"/>
            </a:endParaRPr>
          </a:p>
        </p:txBody>
      </p:sp>
      <p:sp>
        <p:nvSpPr>
          <p:cNvPr id="3" name="2 Marcador de número de diapositiva"/>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050" b="0" i="0" u="none" strike="noStrike" kern="1200" cap="none" spc="0" normalizeH="0" baseline="0" noProof="0" smtClean="0">
                <a:ln>
                  <a:noFill/>
                </a:ln>
                <a:solidFill>
                  <a:srgbClr val="E19825">
                    <a:lumMod val="50000"/>
                  </a:srgb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s-MX" sz="1050" b="0" i="0" u="none" strike="noStrike" kern="1200" cap="none" spc="0" normalizeH="0" baseline="0" noProof="0" dirty="0">
              <a:ln>
                <a:noFill/>
              </a:ln>
              <a:solidFill>
                <a:srgbClr val="E19825">
                  <a:lumMod val="50000"/>
                </a:srgbClr>
              </a:solidFill>
              <a:effectLst/>
              <a:uLnTx/>
              <a:uFillTx/>
              <a:latin typeface="Calibri" panose="020F0502020204030204"/>
              <a:ea typeface="+mn-ea"/>
              <a:cs typeface="+mn-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8960" y="109192"/>
            <a:ext cx="87153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8890974"/>
      </p:ext>
    </p:extLst>
  </p:cSld>
  <p:clrMapOvr>
    <a:masterClrMapping/>
  </p:clrMapOvr>
  <p:transition spd="slow">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7280" y="286604"/>
            <a:ext cx="10058400" cy="1220464"/>
          </a:xfrm>
          <a:solidFill>
            <a:schemeClr val="bg2">
              <a:lumMod val="40000"/>
              <a:lumOff val="60000"/>
            </a:schemeClr>
          </a:solidFill>
          <a:ln w="38100">
            <a:solidFill>
              <a:srgbClr val="A50021"/>
            </a:solidFill>
          </a:ln>
        </p:spPr>
        <p:txBody>
          <a:bodyPr anchor="ctr">
            <a:normAutofit/>
          </a:bodyPr>
          <a:lstStyle/>
          <a:p>
            <a:pPr algn="ctr"/>
            <a:r>
              <a:rPr lang="es-MX" sz="6000" b="1" dirty="0">
                <a:solidFill>
                  <a:schemeClr val="accent2"/>
                </a:solidFill>
              </a:rPr>
              <a:t>FIANZAS JUDICIALES.</a:t>
            </a:r>
          </a:p>
        </p:txBody>
      </p:sp>
      <p:sp>
        <p:nvSpPr>
          <p:cNvPr id="3" name="2 Marcador de contenido"/>
          <p:cNvSpPr>
            <a:spLocks noGrp="1"/>
          </p:cNvSpPr>
          <p:nvPr>
            <p:ph idx="1"/>
          </p:nvPr>
        </p:nvSpPr>
        <p:spPr>
          <a:xfrm>
            <a:off x="1097280" y="1693335"/>
            <a:ext cx="10058400" cy="4074161"/>
          </a:xfrm>
          <a:ln w="38100">
            <a:solidFill>
              <a:srgbClr val="A50021"/>
            </a:solidFill>
          </a:ln>
        </p:spPr>
        <p:style>
          <a:lnRef idx="2">
            <a:schemeClr val="accent2"/>
          </a:lnRef>
          <a:fillRef idx="1">
            <a:schemeClr val="lt1"/>
          </a:fillRef>
          <a:effectRef idx="0">
            <a:schemeClr val="accent2"/>
          </a:effectRef>
          <a:fontRef idx="minor">
            <a:schemeClr val="dk1"/>
          </a:fontRef>
        </p:style>
        <p:txBody>
          <a:bodyPr/>
          <a:lstStyle/>
          <a:p>
            <a:pPr marL="0" indent="0" algn="ctr">
              <a:buNone/>
            </a:pPr>
            <a:r>
              <a:rPr lang="es-MX" sz="3600" b="1" dirty="0">
                <a:solidFill>
                  <a:srgbClr val="800000"/>
                </a:solidFill>
              </a:rPr>
              <a:t>Objetivo</a:t>
            </a:r>
          </a:p>
          <a:p>
            <a:pPr algn="just"/>
            <a:r>
              <a:rPr lang="es-MX" sz="3200" dirty="0">
                <a:solidFill>
                  <a:schemeClr val="tx1"/>
                </a:solidFill>
              </a:rPr>
              <a:t>Identificar con fundamento en los aspectos técnico-operacionales que regulan a las fianzas judiciales, su importancia como un medio destinado a garantizar el cumplimiento de deberes u obligaciones, dentro de un procedimiento judicial o derivado de resoluciones judiciales</a:t>
            </a:r>
            <a:r>
              <a:rPr lang="es-MX" sz="2800" dirty="0">
                <a:solidFill>
                  <a:schemeClr val="tx1"/>
                </a:solidFill>
              </a:rPr>
              <a:t>.</a:t>
            </a:r>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14</a:t>
            </a:fld>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0124" y="4848037"/>
            <a:ext cx="2428209" cy="1800200"/>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9843251"/>
      </p:ext>
    </p:extLst>
  </p:cSld>
  <p:clrMapOvr>
    <a:masterClrMapping/>
  </p:clrMapOvr>
  <p:transition spd="slow">
    <p:wheel spokes="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97280" y="541869"/>
            <a:ext cx="10058400" cy="1076960"/>
          </a:xfrm>
          <a:solidFill>
            <a:schemeClr val="bg2">
              <a:lumMod val="60000"/>
              <a:lumOff val="40000"/>
            </a:schemeClr>
          </a:solidFill>
          <a:ln w="57150">
            <a:solidFill>
              <a:schemeClr val="accent1"/>
            </a:solidFill>
          </a:ln>
        </p:spPr>
        <p:txBody>
          <a:bodyPr>
            <a:normAutofit/>
          </a:bodyPr>
          <a:lstStyle/>
          <a:p>
            <a:pPr algn="ctr" eaLnBrk="1" hangingPunct="1"/>
            <a:r>
              <a:rPr lang="es-MX" sz="5400" b="1" dirty="0">
                <a:solidFill>
                  <a:schemeClr val="accent1"/>
                </a:solidFill>
              </a:rPr>
              <a:t>Fianzas Judiciales</a:t>
            </a:r>
            <a:endParaRPr lang="es-ES" sz="5400" b="1" dirty="0">
              <a:solidFill>
                <a:schemeClr val="accent1"/>
              </a:solidFill>
            </a:endParaRPr>
          </a:p>
        </p:txBody>
      </p:sp>
      <p:sp>
        <p:nvSpPr>
          <p:cNvPr id="9219" name="Rectangle 3"/>
          <p:cNvSpPr>
            <a:spLocks noGrp="1" noChangeArrowheads="1"/>
          </p:cNvSpPr>
          <p:nvPr>
            <p:ph idx="1"/>
          </p:nvPr>
        </p:nvSpPr>
        <p:spPr>
          <a:xfrm>
            <a:off x="982132" y="1845737"/>
            <a:ext cx="7715744" cy="4410851"/>
          </a:xfrm>
          <a:solidFill>
            <a:schemeClr val="bg1"/>
          </a:solidFill>
        </p:spPr>
        <p:txBody>
          <a:bodyPr>
            <a:normAutofit fontScale="92500" lnSpcReduction="10000"/>
          </a:bodyPr>
          <a:lstStyle/>
          <a:p>
            <a:pPr algn="just">
              <a:lnSpc>
                <a:spcPct val="115000"/>
              </a:lnSpc>
            </a:pPr>
            <a:r>
              <a:rPr lang="es-MX" sz="2800" dirty="0">
                <a:solidFill>
                  <a:srgbClr val="000000"/>
                </a:solidFill>
                <a:ea typeface="Times New Roman" panose="02020603050405020304" pitchFamily="18" charset="0"/>
              </a:rPr>
              <a:t>Garantizan el cumplimiento de los deberes y obligaciones específicas de cualquier persona dentro de un procedimiento judicial</a:t>
            </a:r>
            <a:r>
              <a:rPr lang="es-MX" sz="2800" dirty="0">
                <a:ea typeface="Times New Roman" panose="02020603050405020304" pitchFamily="18" charset="0"/>
              </a:rPr>
              <a:t> o bien que el juez o la ley obliguen a un particular a garantizar un acto procesal concreto, es decir, son aquellas que se originan por asuntos ventilados ante los diversos juzgados y garantizan la reparación de los daños y perjuicios que pudieran ocasionarse a la parte contraria y a terceros con motivo de la interposición de un juicio por parte del fiado.</a:t>
            </a:r>
          </a:p>
          <a:p>
            <a:pPr algn="just" eaLnBrk="1" hangingPunct="1">
              <a:lnSpc>
                <a:spcPct val="80000"/>
              </a:lnSpc>
              <a:buFontTx/>
              <a:buNone/>
            </a:pPr>
            <a:endParaRPr lang="es-MX" b="1" dirty="0">
              <a:solidFill>
                <a:srgbClr val="A50021"/>
              </a:solidFill>
            </a:endParaRPr>
          </a:p>
        </p:txBody>
      </p:sp>
      <p:sp>
        <p:nvSpPr>
          <p:cNvPr id="2" name="1 Marcador de número de diapositiva"/>
          <p:cNvSpPr>
            <a:spLocks noGrp="1"/>
          </p:cNvSpPr>
          <p:nvPr>
            <p:ph type="sldNum" sz="quarter" idx="12"/>
          </p:nvPr>
        </p:nvSpPr>
        <p:spPr/>
        <p:txBody>
          <a:bodyPr/>
          <a:lstStyle/>
          <a:p>
            <a:pPr>
              <a:defRPr/>
            </a:pPr>
            <a:fld id="{EC29378A-C853-4D83-9CBD-761F2E9B0B0F}" type="slidenum">
              <a:rPr lang="es-ES" smtClean="0">
                <a:solidFill>
                  <a:srgbClr val="A50021"/>
                </a:solidFill>
              </a:rPr>
              <a:pPr>
                <a:defRPr/>
              </a:pPr>
              <a:t>15</a:t>
            </a:fld>
            <a:endParaRPr lang="es-ES" dirty="0">
              <a:solidFill>
                <a:srgbClr val="A50021"/>
              </a:solidFill>
            </a:endParaRPr>
          </a:p>
        </p:txBody>
      </p:sp>
      <p:grpSp>
        <p:nvGrpSpPr>
          <p:cNvPr id="4" name="Grupo 3">
            <a:extLst>
              <a:ext uri="{FF2B5EF4-FFF2-40B4-BE49-F238E27FC236}">
                <a16:creationId xmlns:a16="http://schemas.microsoft.com/office/drawing/2014/main" id="{54D477E0-FE5E-4705-8505-DD1BAC93AC2C}"/>
              </a:ext>
            </a:extLst>
          </p:cNvPr>
          <p:cNvGrpSpPr/>
          <p:nvPr/>
        </p:nvGrpSpPr>
        <p:grpSpPr>
          <a:xfrm>
            <a:off x="8957731" y="2692399"/>
            <a:ext cx="2533593" cy="2372235"/>
            <a:chOff x="6888088" y="3573016"/>
            <a:chExt cx="2808312" cy="2592288"/>
          </a:xfrm>
        </p:grpSpPr>
        <p:sp>
          <p:nvSpPr>
            <p:cNvPr id="3" name="2 Rectángulo"/>
            <p:cNvSpPr/>
            <p:nvPr/>
          </p:nvSpPr>
          <p:spPr bwMode="auto">
            <a:xfrm>
              <a:off x="6888088" y="3573016"/>
              <a:ext cx="2808312" cy="259228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s-MX" b="1">
                <a:latin typeface="Arial" charset="0"/>
                <a:cs typeface="Arial"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6120" y="3759658"/>
              <a:ext cx="2232248" cy="2174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93708091"/>
      </p:ext>
    </p:extLst>
  </p:cSld>
  <p:clrMapOvr>
    <a:masterClrMapping/>
  </p:clrMapOvr>
  <p:transition spd="slow">
    <p:check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315933" y="2492896"/>
            <a:ext cx="5472608" cy="1029876"/>
          </a:xfrm>
          <a:prstGeom prst="rect">
            <a:avLst/>
          </a:prstGeom>
          <a:solidFill>
            <a:schemeClr val="bg2">
              <a:lumMod val="60000"/>
              <a:lumOff val="40000"/>
            </a:schemeClr>
          </a:solidFill>
          <a:ln w="57150">
            <a:solidFill>
              <a:schemeClr val="accent1"/>
            </a:solidFill>
          </a:ln>
        </p:spPr>
        <p:txBody>
          <a:bodyPr>
            <a:normAutofit fontScale="475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10100" b="1" dirty="0">
                <a:solidFill>
                  <a:srgbClr val="800000"/>
                </a:solidFill>
                <a:latin typeface="+mj-lt"/>
                <a:ea typeface="+mj-ea"/>
                <a:cs typeface="+mj-cs"/>
              </a:rPr>
              <a:t>CLASIFICACIÓN</a:t>
            </a:r>
          </a:p>
        </p:txBody>
      </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solidFill>
                  <a:srgbClr val="A50021"/>
                </a:solidFill>
              </a:rPr>
              <a:pPr>
                <a:defRPr/>
              </a:pPr>
              <a:t>16</a:t>
            </a:fld>
            <a:endParaRPr lang="es-ES" dirty="0">
              <a:solidFill>
                <a:srgbClr val="A50021"/>
              </a:solidFill>
            </a:endParaRPr>
          </a:p>
        </p:txBody>
      </p:sp>
    </p:spTree>
    <p:extLst>
      <p:ext uri="{BB962C8B-B14F-4D97-AF65-F5344CB8AC3E}">
        <p14:creationId xmlns:p14="http://schemas.microsoft.com/office/powerpoint/2010/main" val="29307130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627310707"/>
              </p:ext>
            </p:extLst>
          </p:nvPr>
        </p:nvGraphicFramePr>
        <p:xfrm>
          <a:off x="2470283" y="1421324"/>
          <a:ext cx="726084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1919536" y="562613"/>
            <a:ext cx="8283648" cy="584775"/>
          </a:xfrm>
          <a:prstGeom prst="rect">
            <a:avLst/>
          </a:prstGeom>
          <a:solidFill>
            <a:schemeClr val="bg2">
              <a:lumMod val="60000"/>
              <a:lumOff val="40000"/>
            </a:schemeClr>
          </a:solidFill>
          <a:ln w="38100">
            <a:solidFill>
              <a:srgbClr val="A50021"/>
            </a:solidFill>
          </a:ln>
        </p:spPr>
        <p:txBody>
          <a:bodyPr wrap="square" rtlCol="0">
            <a:spAutoFit/>
          </a:bodyPr>
          <a:lstStyle/>
          <a:p>
            <a:pPr algn="ctr"/>
            <a:r>
              <a:rPr lang="es-ES" sz="3200" b="1" dirty="0">
                <a:solidFill>
                  <a:srgbClr val="800000"/>
                </a:solidFill>
              </a:rPr>
              <a:t>CLASIFICACIÓN DE LAS FIANZAS JUDICIALES</a:t>
            </a:r>
            <a:endParaRPr lang="es-MX" sz="3200" b="1" dirty="0">
              <a:solidFill>
                <a:srgbClr val="800000"/>
              </a:solidFill>
            </a:endParaRPr>
          </a:p>
        </p:txBody>
      </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solidFill>
                  <a:srgbClr val="A50021"/>
                </a:solidFill>
              </a:rPr>
              <a:pPr>
                <a:defRPr/>
              </a:pPr>
              <a:t>17</a:t>
            </a:fld>
            <a:endParaRPr lang="es-ES" dirty="0">
              <a:solidFill>
                <a:srgbClr val="A50021"/>
              </a:solidFill>
            </a:endParaRPr>
          </a:p>
        </p:txBody>
      </p:sp>
      <p:pic>
        <p:nvPicPr>
          <p:cNvPr id="6" name="il_fi" descr="http://www.codigovenezuela.com/sistema/wp-content/uploads/2010/02/presos_politicos.jpg"/>
          <p:cNvPicPr/>
          <p:nvPr/>
        </p:nvPicPr>
        <p:blipFill>
          <a:blip r:embed="rId7">
            <a:extLst>
              <a:ext uri="{28A0092B-C50C-407E-A947-70E740481C1C}">
                <a14:useLocalDpi xmlns:a14="http://schemas.microsoft.com/office/drawing/2010/main" val="0"/>
              </a:ext>
            </a:extLst>
          </a:blip>
          <a:srcRect/>
          <a:stretch>
            <a:fillRect/>
          </a:stretch>
        </p:blipFill>
        <p:spPr bwMode="auto">
          <a:xfrm>
            <a:off x="5591945" y="4157632"/>
            <a:ext cx="3127995" cy="2448272"/>
          </a:xfrm>
          <a:prstGeom prst="rect">
            <a:avLst/>
          </a:prstGeom>
          <a:noFill/>
          <a:ln>
            <a:noFill/>
          </a:ln>
        </p:spPr>
      </p:pic>
    </p:spTree>
    <p:extLst>
      <p:ext uri="{BB962C8B-B14F-4D97-AF65-F5344CB8AC3E}">
        <p14:creationId xmlns:p14="http://schemas.microsoft.com/office/powerpoint/2010/main" val="44037599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495601" y="2636912"/>
            <a:ext cx="7207199" cy="885860"/>
          </a:xfrm>
          <a:prstGeom prst="rect">
            <a:avLst/>
          </a:prstGeom>
          <a:solidFill>
            <a:schemeClr val="bg2">
              <a:lumMod val="60000"/>
              <a:lumOff val="40000"/>
            </a:schemeClr>
          </a:solidFill>
          <a:ln w="57150">
            <a:solidFill>
              <a:schemeClr val="accent1"/>
            </a:solidFill>
          </a:ln>
        </p:spPr>
        <p:txBody>
          <a:bodyPr>
            <a:normAutofit fontScale="4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ES" sz="10100" b="1" dirty="0">
                <a:solidFill>
                  <a:srgbClr val="800000"/>
                </a:solidFill>
                <a:latin typeface="+mj-lt"/>
                <a:ea typeface="+mj-ea"/>
                <a:cs typeface="+mj-cs"/>
              </a:rPr>
              <a:t>A. FIANZAS JUDICIALES PENALES</a:t>
            </a:r>
            <a:endParaRPr lang="es-MX" sz="10100" b="1" dirty="0">
              <a:solidFill>
                <a:srgbClr val="800000"/>
              </a:solidFill>
              <a:latin typeface="+mj-lt"/>
              <a:ea typeface="+mj-ea"/>
              <a:cs typeface="+mj-cs"/>
            </a:endParaRPr>
          </a:p>
        </p:txBody>
      </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solidFill>
                  <a:srgbClr val="A50021"/>
                </a:solidFill>
              </a:rPr>
              <a:pPr>
                <a:defRPr/>
              </a:pPr>
              <a:t>18</a:t>
            </a:fld>
            <a:endParaRPr lang="es-ES" dirty="0">
              <a:solidFill>
                <a:srgbClr val="A50021"/>
              </a:solidFill>
            </a:endParaRPr>
          </a:p>
        </p:txBody>
      </p:sp>
    </p:spTree>
    <p:extLst>
      <p:ext uri="{BB962C8B-B14F-4D97-AF65-F5344CB8AC3E}">
        <p14:creationId xmlns:p14="http://schemas.microsoft.com/office/powerpoint/2010/main" val="40394437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439327" y="1465370"/>
            <a:ext cx="9330266" cy="353943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s-ES" sz="3200" dirty="0">
              <a:ln>
                <a:solidFill>
                  <a:schemeClr val="tx1">
                    <a:lumMod val="65000"/>
                    <a:lumOff val="35000"/>
                  </a:schemeClr>
                </a:solidFill>
              </a:ln>
              <a:solidFill>
                <a:srgbClr val="800000"/>
              </a:solidFill>
              <a:latin typeface="Arial" pitchFamily="34" charset="0"/>
              <a:ea typeface="Times New Roman" pitchFamily="18" charset="0"/>
              <a:cs typeface="Arial" pitchFamily="34" charset="0"/>
            </a:endParaRPr>
          </a:p>
          <a:p>
            <a:pPr algn="just"/>
            <a:r>
              <a:rPr lang="es-ES" sz="3200" dirty="0"/>
              <a:t>Son aquellas que sirven para garantizar la libertad de personas que se encuentran sujetas a un proceso penal, teniendo como fin primordial que el reo no evada la acción de la justicia cuando se le ha otorgado su libertad provisional, condicional o preparatoria.</a:t>
            </a:r>
            <a:endParaRPr lang="es-MX" sz="3200" dirty="0"/>
          </a:p>
          <a:p>
            <a:pPr fontAlgn="base">
              <a:spcBef>
                <a:spcPct val="0"/>
              </a:spcBef>
              <a:spcAft>
                <a:spcPct val="0"/>
              </a:spcAft>
            </a:pPr>
            <a:endParaRPr lang="es-ES" sz="3200" dirty="0">
              <a:ln>
                <a:solidFill>
                  <a:schemeClr val="tx1">
                    <a:lumMod val="65000"/>
                    <a:lumOff val="35000"/>
                  </a:schemeClr>
                </a:solidFill>
              </a:ln>
              <a:solidFill>
                <a:srgbClr val="800000"/>
              </a:solidFill>
              <a:latin typeface="Arial" pitchFamily="34" charset="0"/>
              <a:ea typeface="Times New Roman" pitchFamily="18" charset="0"/>
              <a:cs typeface="Arial" pitchFamily="34" charset="0"/>
            </a:endParaRPr>
          </a:p>
        </p:txBody>
      </p:sp>
      <p:sp>
        <p:nvSpPr>
          <p:cNvPr id="4" name="3 Título"/>
          <p:cNvSpPr>
            <a:spLocks noGrp="1"/>
          </p:cNvSpPr>
          <p:nvPr>
            <p:ph type="title"/>
          </p:nvPr>
        </p:nvSpPr>
        <p:spPr>
          <a:xfrm>
            <a:off x="1785981" y="404664"/>
            <a:ext cx="7998776" cy="782960"/>
          </a:xfrm>
          <a:solidFill>
            <a:schemeClr val="accent1">
              <a:lumMod val="40000"/>
              <a:lumOff val="60000"/>
            </a:schemeClr>
          </a:solidFill>
          <a:ln w="57150">
            <a:solidFill>
              <a:schemeClr val="accent1"/>
            </a:solidFill>
          </a:ln>
        </p:spPr>
        <p:txBody>
          <a:bodyPr>
            <a:normAutofit/>
          </a:bodyPr>
          <a:lstStyle/>
          <a:p>
            <a:pPr algn="ctr"/>
            <a:r>
              <a:rPr lang="es-ES" sz="4000" b="1" dirty="0">
                <a:solidFill>
                  <a:schemeClr val="accent1"/>
                </a:solidFill>
              </a:rPr>
              <a:t>A. FIANZAS JUDICIALES PENALES</a:t>
            </a:r>
            <a:endParaRPr lang="es-MX" sz="4000" b="1" dirty="0">
              <a:solidFill>
                <a:schemeClr val="accent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rgbClr val="A50021"/>
                </a:solidFill>
              </a:rPr>
              <a:pPr/>
              <a:t>19</a:t>
            </a:fld>
            <a:endParaRPr lang="es-MX" dirty="0">
              <a:solidFill>
                <a:srgbClr val="A50021"/>
              </a:solidFill>
            </a:endParaRPr>
          </a:p>
        </p:txBody>
      </p:sp>
      <p:grpSp>
        <p:nvGrpSpPr>
          <p:cNvPr id="3" name="Grupo 2">
            <a:extLst>
              <a:ext uri="{FF2B5EF4-FFF2-40B4-BE49-F238E27FC236}">
                <a16:creationId xmlns:a16="http://schemas.microsoft.com/office/drawing/2014/main" id="{770608CB-54E7-4702-B288-82F58ED0C616}"/>
              </a:ext>
            </a:extLst>
          </p:cNvPr>
          <p:cNvGrpSpPr/>
          <p:nvPr/>
        </p:nvGrpSpPr>
        <p:grpSpPr>
          <a:xfrm>
            <a:off x="6451600" y="4588932"/>
            <a:ext cx="3355186" cy="2224443"/>
            <a:chOff x="6240016" y="4462088"/>
            <a:chExt cx="3566770" cy="2351288"/>
          </a:xfrm>
        </p:grpSpPr>
        <p:sp>
          <p:nvSpPr>
            <p:cNvPr id="5" name="4 Rectángulo"/>
            <p:cNvSpPr/>
            <p:nvPr/>
          </p:nvSpPr>
          <p:spPr>
            <a:xfrm>
              <a:off x="6240016" y="4462088"/>
              <a:ext cx="3566770" cy="2351288"/>
            </a:xfrm>
            <a:prstGeom prst="rect">
              <a:avLst/>
            </a:prstGeom>
            <a:solidFill>
              <a:srgbClr val="A5002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7860" y="4581128"/>
              <a:ext cx="3114525"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53740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726956"/>
            <a:ext cx="8697912" cy="1415772"/>
          </a:xfrm>
          <a:prstGeom prst="rect">
            <a:avLst/>
          </a:prstGeom>
          <a:solidFill>
            <a:schemeClr val="accent1">
              <a:lumMod val="20000"/>
              <a:lumOff val="80000"/>
            </a:schemeClr>
          </a:solidFill>
          <a:ln w="9525">
            <a:noFill/>
            <a:miter lim="800000"/>
            <a:headEnd/>
            <a:tailEnd/>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E19825">
                    <a:lumMod val="75000"/>
                  </a:srgbClr>
                </a:solidFill>
                <a:effectLst/>
                <a:uLnTx/>
                <a:uFillTx/>
                <a:latin typeface="Calibri" panose="020F0502020204030204"/>
                <a:ea typeface="+mn-ea"/>
                <a:cs typeface="+mn-cs"/>
              </a:rPr>
              <a:t>Universidad   Autónoma   del  Estado de México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E19825">
                    <a:lumMod val="75000"/>
                  </a:srgbClr>
                </a:solidFill>
                <a:effectLst/>
                <a:uLnTx/>
                <a:uFillTx/>
                <a:latin typeface="Calibri" panose="020F0502020204030204"/>
                <a:ea typeface="+mn-ea"/>
                <a:cs typeface="+mn-cs"/>
              </a:rPr>
              <a:t>Facultad de Economía.</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E19825">
                  <a:lumMod val="75000"/>
                </a:srgbClr>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E19825">
                    <a:lumMod val="75000"/>
                  </a:srgbClr>
                </a:solidFill>
                <a:effectLst/>
                <a:uLnTx/>
                <a:uFillTx/>
                <a:latin typeface="Calibri" panose="020F0502020204030204"/>
                <a:ea typeface="+mn-ea"/>
                <a:cs typeface="+mn-cs"/>
              </a:rPr>
              <a:t>Licenciatura en Actuaría.</a:t>
            </a:r>
          </a:p>
        </p:txBody>
      </p:sp>
      <p:pic>
        <p:nvPicPr>
          <p:cNvPr id="2050" name="Picture 2" descr="Uaemex"/>
          <p:cNvPicPr>
            <a:picLocks noChangeAspect="1" noChangeArrowheads="1"/>
          </p:cNvPicPr>
          <p:nvPr/>
        </p:nvPicPr>
        <p:blipFill>
          <a:blip r:embed="rId2"/>
          <a:srcRect/>
          <a:stretch>
            <a:fillRect/>
          </a:stretch>
        </p:blipFill>
        <p:spPr bwMode="auto">
          <a:xfrm>
            <a:off x="1229882" y="726956"/>
            <a:ext cx="1677197" cy="1418480"/>
          </a:xfrm>
          <a:prstGeom prst="rect">
            <a:avLst/>
          </a:prstGeom>
          <a:noFill/>
          <a:ln w="9525">
            <a:solidFill>
              <a:schemeClr val="accent2"/>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257496" y="726956"/>
            <a:ext cx="1559084" cy="1426947"/>
          </a:xfrm>
          <a:prstGeom prst="rect">
            <a:avLst/>
          </a:prstGeom>
          <a:noFill/>
          <a:ln w="9525">
            <a:solidFill>
              <a:schemeClr val="accent2"/>
            </a:solidFill>
            <a:miter lim="800000"/>
            <a:headEnd/>
            <a:tailEnd/>
          </a:ln>
        </p:spPr>
      </p:pic>
      <p:sp>
        <p:nvSpPr>
          <p:cNvPr id="3" name="2 Rectángulo"/>
          <p:cNvSpPr/>
          <p:nvPr/>
        </p:nvSpPr>
        <p:spPr>
          <a:xfrm>
            <a:off x="2524126" y="2346216"/>
            <a:ext cx="7028259" cy="3040277"/>
          </a:xfrm>
          <a:prstGeom prst="rect">
            <a:avLst/>
          </a:prstGeom>
          <a:solidFill>
            <a:schemeClr val="accent1">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srgbClr val="FFFFFF"/>
                </a:solidFill>
                <a:effectLst/>
                <a:uLnTx/>
                <a:uFillTx/>
                <a:latin typeface="Calibri" panose="020F0502020204030204"/>
                <a:ea typeface="+mn-ea"/>
                <a:cs typeface="+mn-cs"/>
              </a:rPr>
              <a:t>F I A N Z A 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Calibri" panose="020F0502020204030204"/>
                <a:ea typeface="+mn-ea"/>
                <a:cs typeface="+mn-cs"/>
              </a:rPr>
              <a:t>Núcleo Optativo (6 Créditos)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panose="020F0502020204030204"/>
                <a:ea typeface="+mn-ea"/>
                <a:cs typeface="+mn-cs"/>
              </a:rPr>
              <a:t>Tema: </a:t>
            </a:r>
            <a:r>
              <a:rPr kumimoji="0" lang="es-MX" sz="3200" b="1" i="0" u="none" strike="noStrike" kern="1200" cap="none" spc="0" normalizeH="0" baseline="0" noProof="0" dirty="0">
                <a:ln>
                  <a:noFill/>
                </a:ln>
                <a:solidFill>
                  <a:srgbClr val="FFFFFF"/>
                </a:solidFill>
                <a:effectLst/>
                <a:uLnTx/>
                <a:uFillTx/>
                <a:latin typeface="Calibri" panose="020F0502020204030204"/>
                <a:ea typeface="+mn-ea"/>
                <a:cs typeface="+mn-cs"/>
              </a:rPr>
              <a:t> </a:t>
            </a:r>
            <a:r>
              <a:rPr kumimoji="0" lang="es-MX" sz="2800" b="1" i="0" u="none" strike="noStrike" kern="1200" cap="none" spc="0" normalizeH="0" baseline="0" noProof="0" dirty="0">
                <a:ln>
                  <a:noFill/>
                </a:ln>
                <a:solidFill>
                  <a:srgbClr val="FFFFFF"/>
                </a:solidFill>
                <a:effectLst/>
                <a:uLnTx/>
                <a:uFillTx/>
                <a:latin typeface="Calibri" panose="020F0502020204030204"/>
                <a:ea typeface="+mn-ea"/>
                <a:cs typeface="+mn-cs"/>
              </a:rPr>
              <a:t>Fianzas Judiciales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FFFFFF"/>
                </a:solidFill>
                <a:effectLst/>
                <a:uLnTx/>
                <a:uFillTx/>
                <a:latin typeface="Calibri" panose="020F0502020204030204"/>
                <a:ea typeface="+mn-ea"/>
                <a:cs typeface="+mn-cs"/>
              </a:rPr>
              <a:t>Elaboró: M. en A. Gabriela Margarita Pérez Vargas.</a:t>
            </a:r>
            <a:endParaRPr kumimoji="0" lang="es-MX" sz="2400" b="1"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7" name="6 Rectángulo"/>
          <p:cNvSpPr/>
          <p:nvPr/>
        </p:nvSpPr>
        <p:spPr>
          <a:xfrm>
            <a:off x="7391400" y="5483519"/>
            <a:ext cx="2160985" cy="36004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lumMod val="95000"/>
                    <a:lumOff val="5000"/>
                  </a:prstClr>
                </a:solidFill>
                <a:effectLst/>
                <a:uLnTx/>
                <a:uFillTx/>
                <a:latin typeface="Calibri" panose="020F0502020204030204"/>
                <a:ea typeface="+mn-ea"/>
                <a:cs typeface="+mn-cs"/>
              </a:rPr>
              <a:t>Octubre de 2017</a:t>
            </a:r>
            <a:endParaRPr kumimoji="0" lang="es-MX" sz="2000" b="1" i="0" u="none" strike="noStrike" kern="1200" cap="none" spc="0" normalizeH="0" baseline="0" noProof="0" dirty="0">
              <a:ln>
                <a:noFill/>
              </a:ln>
              <a:solidFill>
                <a:prstClr val="black">
                  <a:lumMod val="95000"/>
                  <a:lumOff val="5000"/>
                </a:prstClr>
              </a:solidFill>
              <a:effectLst/>
              <a:uLnTx/>
              <a:uFillTx/>
              <a:latin typeface="Calibri" panose="020F0502020204030204"/>
              <a:ea typeface="+mn-ea"/>
              <a:cs typeface="+mn-cs"/>
            </a:endParaRPr>
          </a:p>
        </p:txBody>
      </p:sp>
      <p:sp>
        <p:nvSpPr>
          <p:cNvPr id="2" name="1 Marcador de número de diapositiva"/>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1050" b="0" i="0" u="none" strike="noStrike" kern="1200" cap="none" spc="0" normalizeH="0" baseline="0" noProof="0" smtClean="0">
                <a:ln>
                  <a:noFill/>
                </a:ln>
                <a:solidFill>
                  <a:prstClr val="black">
                    <a:lumMod val="85000"/>
                    <a:lumOff val="1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s-MX" sz="105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3843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283" y="1331927"/>
            <a:ext cx="5702746" cy="3506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o 4">
            <a:extLst>
              <a:ext uri="{FF2B5EF4-FFF2-40B4-BE49-F238E27FC236}">
                <a16:creationId xmlns:a16="http://schemas.microsoft.com/office/drawing/2014/main" id="{11563600-E7A4-4E17-ABE6-77EEDE6EF3CA}"/>
              </a:ext>
            </a:extLst>
          </p:cNvPr>
          <p:cNvGrpSpPr/>
          <p:nvPr/>
        </p:nvGrpSpPr>
        <p:grpSpPr>
          <a:xfrm>
            <a:off x="2181363" y="609531"/>
            <a:ext cx="8859103" cy="4822375"/>
            <a:chOff x="2147490" y="626463"/>
            <a:chExt cx="8859103" cy="4822375"/>
          </a:xfrm>
        </p:grpSpPr>
        <p:grpSp>
          <p:nvGrpSpPr>
            <p:cNvPr id="3074" name="Group 21"/>
            <p:cNvGrpSpPr>
              <a:grpSpLocks/>
            </p:cNvGrpSpPr>
            <p:nvPr/>
          </p:nvGrpSpPr>
          <p:grpSpPr bwMode="auto">
            <a:xfrm flipH="1">
              <a:off x="2147490" y="626463"/>
              <a:ext cx="8859103" cy="4822375"/>
              <a:chOff x="153" y="243"/>
              <a:chExt cx="4350" cy="3403"/>
            </a:xfrm>
          </p:grpSpPr>
          <p:sp>
            <p:nvSpPr>
              <p:cNvPr id="3076" name="Text Box 6"/>
              <p:cNvSpPr txBox="1">
                <a:spLocks noChangeArrowheads="1"/>
              </p:cNvSpPr>
              <p:nvPr/>
            </p:nvSpPr>
            <p:spPr bwMode="auto">
              <a:xfrm>
                <a:off x="237" y="243"/>
                <a:ext cx="1814" cy="261"/>
              </a:xfrm>
              <a:prstGeom prst="rect">
                <a:avLst/>
              </a:prstGeom>
              <a:solidFill>
                <a:schemeClr val="bg2">
                  <a:lumMod val="60000"/>
                  <a:lumOff val="40000"/>
                </a:schemeClr>
              </a:solidFill>
              <a:ln w="25400">
                <a:solidFill>
                  <a:schemeClr val="tx1"/>
                </a:solidFill>
                <a:miter lim="800000"/>
                <a:headEnd/>
                <a:tailEnd/>
              </a:ln>
              <a:effectLst>
                <a:outerShdw dist="35921" dir="2700000" algn="ctr" rotWithShape="0">
                  <a:srgbClr val="808080"/>
                </a:outerShdw>
              </a:effectLs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rgbClr val="A50021"/>
                    </a:solidFill>
                  </a:rPr>
                  <a:t>A.1. LIBERTAD PROVISIONAL.</a:t>
                </a:r>
                <a:endParaRPr lang="es-ES" dirty="0">
                  <a:solidFill>
                    <a:srgbClr val="A50021"/>
                  </a:solidFill>
                </a:endParaRPr>
              </a:p>
            </p:txBody>
          </p:sp>
          <p:sp>
            <p:nvSpPr>
              <p:cNvPr id="3077" name="Text Box 7"/>
              <p:cNvSpPr txBox="1">
                <a:spLocks noChangeArrowheads="1"/>
              </p:cNvSpPr>
              <p:nvPr/>
            </p:nvSpPr>
            <p:spPr bwMode="auto">
              <a:xfrm>
                <a:off x="153" y="1897"/>
                <a:ext cx="1898" cy="261"/>
              </a:xfrm>
              <a:prstGeom prst="rect">
                <a:avLst/>
              </a:prstGeom>
              <a:solidFill>
                <a:schemeClr val="bg2">
                  <a:lumMod val="60000"/>
                  <a:lumOff val="40000"/>
                </a:schemeClr>
              </a:solidFill>
              <a:ln w="25400">
                <a:solidFill>
                  <a:schemeClr val="tx1"/>
                </a:solidFill>
                <a:miter lim="800000"/>
                <a:headEnd/>
                <a:tailEnd/>
              </a:ln>
              <a:effectLst>
                <a:outerShdw dist="35921" dir="2700000" algn="ctr" rotWithShape="0">
                  <a:srgbClr val="808080"/>
                </a:outerShdw>
              </a:effectLs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A.2. LIBERTAD CONDICIONAL</a:t>
                </a:r>
              </a:p>
            </p:txBody>
          </p:sp>
          <p:sp>
            <p:nvSpPr>
              <p:cNvPr id="3078" name="Text Box 8"/>
              <p:cNvSpPr txBox="1">
                <a:spLocks noChangeArrowheads="1"/>
              </p:cNvSpPr>
              <p:nvPr/>
            </p:nvSpPr>
            <p:spPr bwMode="auto">
              <a:xfrm>
                <a:off x="3463" y="1521"/>
                <a:ext cx="1040" cy="1043"/>
              </a:xfrm>
              <a:prstGeom prst="rect">
                <a:avLst/>
              </a:prstGeom>
              <a:solidFill>
                <a:schemeClr val="accent1">
                  <a:lumMod val="40000"/>
                  <a:lumOff val="60000"/>
                </a:schemeClr>
              </a:solidFill>
              <a:ln w="25400">
                <a:solidFill>
                  <a:schemeClr val="tx1"/>
                </a:solidFill>
                <a:miter lim="800000"/>
                <a:headEnd/>
                <a:tailEnd/>
              </a:ln>
              <a:effectLst>
                <a:outerShdw dist="35921" dir="2700000" algn="ctr" rotWithShape="0">
                  <a:srgbClr val="808080"/>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endParaRPr lang="es-MX" dirty="0">
                  <a:solidFill>
                    <a:srgbClr val="A50021"/>
                  </a:solidFill>
                </a:endParaRPr>
              </a:p>
              <a:p>
                <a:pPr algn="ctr" eaLnBrk="1" hangingPunct="1"/>
                <a:r>
                  <a:rPr lang="es-MX" dirty="0">
                    <a:solidFill>
                      <a:srgbClr val="A50021"/>
                    </a:solidFill>
                  </a:rPr>
                  <a:t>A. FIANZAS JUDICIALES PENALES.</a:t>
                </a:r>
              </a:p>
              <a:p>
                <a:pPr algn="ctr" eaLnBrk="1" hangingPunct="1"/>
                <a:endParaRPr lang="es-ES" dirty="0">
                  <a:solidFill>
                    <a:srgbClr val="A50021"/>
                  </a:solidFill>
                </a:endParaRPr>
              </a:p>
            </p:txBody>
          </p:sp>
          <p:sp>
            <p:nvSpPr>
              <p:cNvPr id="3079" name="Text Box 9"/>
              <p:cNvSpPr txBox="1">
                <a:spLocks noChangeArrowheads="1"/>
              </p:cNvSpPr>
              <p:nvPr/>
            </p:nvSpPr>
            <p:spPr bwMode="auto">
              <a:xfrm>
                <a:off x="153" y="3385"/>
                <a:ext cx="1865" cy="261"/>
              </a:xfrm>
              <a:prstGeom prst="rect">
                <a:avLst/>
              </a:prstGeom>
              <a:solidFill>
                <a:schemeClr val="bg2">
                  <a:lumMod val="60000"/>
                  <a:lumOff val="40000"/>
                </a:schemeClr>
              </a:solidFill>
              <a:ln w="38100">
                <a:solidFill>
                  <a:schemeClr val="tx1"/>
                </a:solidFill>
                <a:miter lim="800000"/>
                <a:headEnd/>
                <a:tailEnd/>
              </a:ln>
              <a:effectLst>
                <a:outerShdw dist="35921" dir="2700000" algn="ctr" rotWithShape="0">
                  <a:srgbClr val="808080"/>
                </a:outerShdw>
              </a:effectLs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rgbClr val="A50021"/>
                    </a:solidFill>
                  </a:rPr>
                  <a:t>A.3. LIBERTAD PREPARATORIA</a:t>
                </a:r>
                <a:endParaRPr lang="es-ES" dirty="0">
                  <a:solidFill>
                    <a:srgbClr val="A50021"/>
                  </a:solidFill>
                </a:endParaRPr>
              </a:p>
            </p:txBody>
          </p:sp>
          <p:sp>
            <p:nvSpPr>
              <p:cNvPr id="3080" name="AutoShape 18"/>
              <p:cNvSpPr>
                <a:spLocks noChangeArrowheads="1"/>
              </p:cNvSpPr>
              <p:nvPr/>
            </p:nvSpPr>
            <p:spPr bwMode="auto">
              <a:xfrm rot="10800000">
                <a:off x="2384" y="1979"/>
                <a:ext cx="862" cy="181"/>
              </a:xfrm>
              <a:prstGeom prst="rightArrow">
                <a:avLst>
                  <a:gd name="adj1" fmla="val 50000"/>
                  <a:gd name="adj2" fmla="val 119061"/>
                </a:avLst>
              </a:prstGeom>
              <a:solidFill>
                <a:schemeClr val="bg2">
                  <a:lumMod val="60000"/>
                  <a:lumOff val="40000"/>
                </a:schemeClr>
              </a:solidFill>
              <a:ln w="9525">
                <a:solidFill>
                  <a:schemeClr val="tx1"/>
                </a:solidFill>
                <a:miter lim="800000"/>
                <a:headEnd/>
                <a:tailEnd/>
              </a:ln>
            </p:spPr>
            <p:txBody>
              <a:bodyPr wrap="none" anchor="ctr"/>
              <a:lstStyle/>
              <a:p>
                <a:endParaRPr lang="es-MX" dirty="0"/>
              </a:p>
            </p:txBody>
          </p:sp>
          <p:sp>
            <p:nvSpPr>
              <p:cNvPr id="3081" name="AutoShape 19"/>
              <p:cNvSpPr>
                <a:spLocks noChangeArrowheads="1"/>
              </p:cNvSpPr>
              <p:nvPr/>
            </p:nvSpPr>
            <p:spPr bwMode="auto">
              <a:xfrm>
                <a:off x="1134" y="799"/>
                <a:ext cx="136" cy="862"/>
              </a:xfrm>
              <a:prstGeom prst="downArrow">
                <a:avLst>
                  <a:gd name="adj1" fmla="val 50000"/>
                  <a:gd name="adj2" fmla="val 158456"/>
                </a:avLst>
              </a:prstGeom>
              <a:solidFill>
                <a:srgbClr val="A50021"/>
              </a:solidFill>
              <a:ln w="9525">
                <a:solidFill>
                  <a:schemeClr val="tx1"/>
                </a:solidFill>
                <a:miter lim="800000"/>
                <a:headEnd/>
                <a:tailEnd/>
              </a:ln>
            </p:spPr>
            <p:txBody>
              <a:bodyPr wrap="none" anchor="ctr"/>
              <a:lstStyle/>
              <a:p>
                <a:endParaRPr lang="es-MX" dirty="0"/>
              </a:p>
            </p:txBody>
          </p:sp>
        </p:grpSp>
        <p:sp>
          <p:nvSpPr>
            <p:cNvPr id="2" name="1 Flecha abajo"/>
            <p:cNvSpPr/>
            <p:nvPr/>
          </p:nvSpPr>
          <p:spPr bwMode="auto">
            <a:xfrm>
              <a:off x="8744476" y="3575120"/>
              <a:ext cx="251495" cy="139961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s-MX" b="1" dirty="0">
                <a:solidFill>
                  <a:schemeClr val="accent1">
                    <a:lumMod val="75000"/>
                  </a:schemeClr>
                </a:solidFill>
                <a:latin typeface="Arial" charset="0"/>
                <a:cs typeface="Arial" charset="0"/>
              </a:endParaRPr>
            </a:p>
          </p:txBody>
        </p:sp>
      </p:gr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pPr>
                <a:defRPr/>
              </a:pPr>
              <a:t>20</a:t>
            </a:fld>
            <a:endParaRPr lang="es-ES" dirty="0"/>
          </a:p>
        </p:txBody>
      </p:sp>
    </p:spTree>
    <p:extLst>
      <p:ext uri="{BB962C8B-B14F-4D97-AF65-F5344CB8AC3E}">
        <p14:creationId xmlns:p14="http://schemas.microsoft.com/office/powerpoint/2010/main" val="41304133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3122" y="694264"/>
            <a:ext cx="8229600" cy="753931"/>
          </a:xfrm>
          <a:solidFill>
            <a:schemeClr val="accent2"/>
          </a:solidFill>
          <a:ln>
            <a:noFill/>
          </a:ln>
        </p:spPr>
        <p:style>
          <a:lnRef idx="0">
            <a:scrgbClr r="0" g="0" b="0"/>
          </a:lnRef>
          <a:fillRef idx="0">
            <a:scrgbClr r="0" g="0" b="0"/>
          </a:fillRef>
          <a:effectRef idx="0">
            <a:scrgbClr r="0" g="0" b="0"/>
          </a:effectRef>
          <a:fontRef idx="minor">
            <a:schemeClr val="lt1"/>
          </a:fontRef>
        </p:style>
        <p:txBody>
          <a:bodyPr>
            <a:noAutofit/>
          </a:bodyPr>
          <a:lstStyle/>
          <a:p>
            <a:pPr algn="ctr"/>
            <a:r>
              <a:rPr lang="es-ES" sz="3600" spc="0" dirty="0">
                <a:ln w="0"/>
                <a:solidFill>
                  <a:schemeClr val="bg1"/>
                </a:solidFill>
                <a:effectLst>
                  <a:outerShdw blurRad="38100" dist="19050" dir="2700000" algn="tl" rotWithShape="0">
                    <a:schemeClr val="dk1">
                      <a:alpha val="40000"/>
                    </a:schemeClr>
                  </a:outerShdw>
                </a:effectLst>
              </a:rPr>
              <a:t>A.1. FIANZAS DE LIBERTAD PROVISIONAL</a:t>
            </a:r>
            <a:endParaRPr lang="es-MX" sz="3600" spc="0" dirty="0">
              <a:ln w="0"/>
              <a:solidFill>
                <a:schemeClr val="bg1"/>
              </a:solidFill>
              <a:effectLst>
                <a:outerShdw blurRad="38100" dist="19050" dir="2700000" algn="tl" rotWithShape="0">
                  <a:schemeClr val="dk1">
                    <a:alpha val="40000"/>
                  </a:schemeClr>
                </a:outerShdw>
              </a:effectLst>
            </a:endParaRPr>
          </a:p>
        </p:txBody>
      </p:sp>
      <p:sp>
        <p:nvSpPr>
          <p:cNvPr id="3" name="2 Marcador de contenido"/>
          <p:cNvSpPr>
            <a:spLocks noGrp="1"/>
          </p:cNvSpPr>
          <p:nvPr>
            <p:ph idx="1"/>
          </p:nvPr>
        </p:nvSpPr>
        <p:spPr>
          <a:xfrm>
            <a:off x="1066800" y="1880244"/>
            <a:ext cx="10145683" cy="2772892"/>
          </a:xfrm>
        </p:spPr>
        <p:txBody>
          <a:bodyPr>
            <a:normAutofit fontScale="55000" lnSpcReduction="20000"/>
          </a:bodyPr>
          <a:lstStyle/>
          <a:p>
            <a:pPr lvl="0" algn="just"/>
            <a:endParaRPr lang="es-MX" dirty="0">
              <a:latin typeface="Arial" pitchFamily="34" charset="0"/>
              <a:ea typeface="Times New Roman" pitchFamily="18" charset="0"/>
              <a:cs typeface="Arial" pitchFamily="34" charset="0"/>
            </a:endParaRPr>
          </a:p>
          <a:p>
            <a:pPr algn="just"/>
            <a:r>
              <a:rPr lang="es-ES" sz="6200" dirty="0"/>
              <a:t>Otorgada cuando el fiado se encuentra sujeto a proceso. El fiado podrá obtener su libertad mientras dure el juicio y estará a disposición del juzgado siempre que este lo requiera. Se garantiza mediante tres tipos de fianzas, las cuales se pueden subdividir en 3 rubros principales:</a:t>
            </a:r>
            <a:r>
              <a:rPr lang="es-MX" sz="6200" dirty="0"/>
              <a:t> </a:t>
            </a:r>
          </a:p>
          <a:p>
            <a:pPr lvl="0" algn="just">
              <a:buNone/>
            </a:pPr>
            <a:endParaRPr lang="es-MX" dirty="0">
              <a:latin typeface="Arial" pitchFamily="34" charset="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rgbClr val="A50021"/>
                </a:solidFill>
              </a:rPr>
              <a:pPr/>
              <a:t>21</a:t>
            </a:fld>
            <a:endParaRPr lang="es-MX" dirty="0">
              <a:solidFill>
                <a:srgbClr val="A50021"/>
              </a:solidFill>
            </a:endParaRPr>
          </a:p>
        </p:txBody>
      </p:sp>
      <p:grpSp>
        <p:nvGrpSpPr>
          <p:cNvPr id="6" name="Grupo 5">
            <a:extLst>
              <a:ext uri="{FF2B5EF4-FFF2-40B4-BE49-F238E27FC236}">
                <a16:creationId xmlns:a16="http://schemas.microsoft.com/office/drawing/2014/main" id="{DBEE9DA7-ABBE-48FB-8374-39ED507A87D6}"/>
              </a:ext>
            </a:extLst>
          </p:cNvPr>
          <p:cNvGrpSpPr/>
          <p:nvPr/>
        </p:nvGrpSpPr>
        <p:grpSpPr>
          <a:xfrm>
            <a:off x="4529745" y="4013445"/>
            <a:ext cx="3024336" cy="2736304"/>
            <a:chOff x="6240016" y="3861048"/>
            <a:chExt cx="3024336" cy="2736304"/>
          </a:xfrm>
        </p:grpSpPr>
        <p:sp>
          <p:nvSpPr>
            <p:cNvPr id="4" name="3 Elipse"/>
            <p:cNvSpPr/>
            <p:nvPr/>
          </p:nvSpPr>
          <p:spPr bwMode="auto">
            <a:xfrm>
              <a:off x="6240016" y="3861048"/>
              <a:ext cx="3024336" cy="273630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s-MX" b="1">
                <a:latin typeface="Arial" charset="0"/>
                <a:cs typeface="Arial"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081" y="4293097"/>
              <a:ext cx="1870739" cy="1882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933637326"/>
      </p:ext>
    </p:extLst>
  </p:cSld>
  <p:clrMapOvr>
    <a:masterClrMapping/>
  </p:clrMapOvr>
  <p:transition spd="slow">
    <p:split orient="ver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9"/>
          <p:cNvSpPr>
            <a:spLocks noChangeArrowheads="1"/>
          </p:cNvSpPr>
          <p:nvPr/>
        </p:nvSpPr>
        <p:spPr bwMode="auto">
          <a:xfrm>
            <a:off x="3287714" y="476250"/>
            <a:ext cx="5976937" cy="5761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MX" dirty="0"/>
          </a:p>
        </p:txBody>
      </p:sp>
      <p:grpSp>
        <p:nvGrpSpPr>
          <p:cNvPr id="3" name="Grupo 2">
            <a:extLst>
              <a:ext uri="{FF2B5EF4-FFF2-40B4-BE49-F238E27FC236}">
                <a16:creationId xmlns:a16="http://schemas.microsoft.com/office/drawing/2014/main" id="{87AC0F0F-DBED-47CD-BDF5-863D0E2D9FAA}"/>
              </a:ext>
            </a:extLst>
          </p:cNvPr>
          <p:cNvGrpSpPr/>
          <p:nvPr/>
        </p:nvGrpSpPr>
        <p:grpSpPr>
          <a:xfrm>
            <a:off x="1992314" y="894602"/>
            <a:ext cx="9067771" cy="3772284"/>
            <a:chOff x="1992314" y="894602"/>
            <a:chExt cx="9067771" cy="3772284"/>
          </a:xfrm>
        </p:grpSpPr>
        <p:sp>
          <p:nvSpPr>
            <p:cNvPr id="11267" name="Text Box 4"/>
            <p:cNvSpPr txBox="1">
              <a:spLocks noChangeArrowheads="1"/>
            </p:cNvSpPr>
            <p:nvPr/>
          </p:nvSpPr>
          <p:spPr bwMode="auto">
            <a:xfrm>
              <a:off x="1992314" y="908721"/>
              <a:ext cx="3240087" cy="1384995"/>
            </a:xfrm>
            <a:prstGeom prst="rect">
              <a:avLst/>
            </a:prstGeom>
            <a:solidFill>
              <a:schemeClr val="accent1">
                <a:lumMod val="40000"/>
                <a:lumOff val="60000"/>
              </a:schemeClr>
            </a:solidFill>
            <a:ln w="31750">
              <a:solidFill>
                <a:schemeClr val="tx1"/>
              </a:solidFill>
              <a:miter lim="800000"/>
              <a:headEnd/>
              <a:tailEnd/>
            </a:ln>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sz="2800" dirty="0">
                  <a:solidFill>
                    <a:schemeClr val="bg1"/>
                  </a:solidFill>
                </a:rPr>
                <a:t>A. FIANZAS JUDICIALES NO PENALES</a:t>
              </a:r>
              <a:endParaRPr lang="es-ES" sz="2800" dirty="0">
                <a:solidFill>
                  <a:schemeClr val="bg1"/>
                </a:solidFill>
              </a:endParaRPr>
            </a:p>
          </p:txBody>
        </p:sp>
        <p:sp>
          <p:nvSpPr>
            <p:cNvPr id="11268" name="Text Box 5"/>
            <p:cNvSpPr txBox="1">
              <a:spLocks noChangeArrowheads="1"/>
            </p:cNvSpPr>
            <p:nvPr/>
          </p:nvSpPr>
          <p:spPr bwMode="auto">
            <a:xfrm>
              <a:off x="6019270" y="894602"/>
              <a:ext cx="4176712" cy="1077218"/>
            </a:xfrm>
            <a:prstGeom prst="rect">
              <a:avLst/>
            </a:prstGeom>
            <a:solidFill>
              <a:schemeClr val="bg2">
                <a:lumMod val="60000"/>
                <a:lumOff val="40000"/>
              </a:schemeClr>
            </a:solidFill>
            <a:ln w="31750">
              <a:solidFill>
                <a:schemeClr val="tx1"/>
              </a:solidFill>
              <a:miter lim="800000"/>
              <a:headEnd/>
              <a:tailEnd/>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sz="3200" dirty="0">
                  <a:solidFill>
                    <a:srgbClr val="800000"/>
                  </a:solidFill>
                </a:rPr>
                <a:t>A.1. LIBERTAD PROVISIONAL</a:t>
              </a:r>
              <a:endParaRPr lang="es-ES" sz="3200" dirty="0">
                <a:solidFill>
                  <a:srgbClr val="800000"/>
                </a:solidFill>
              </a:endParaRPr>
            </a:p>
          </p:txBody>
        </p:sp>
        <p:sp>
          <p:nvSpPr>
            <p:cNvPr id="11269" name="Text Box 6"/>
            <p:cNvSpPr txBox="1">
              <a:spLocks noChangeArrowheads="1"/>
            </p:cNvSpPr>
            <p:nvPr/>
          </p:nvSpPr>
          <p:spPr bwMode="auto">
            <a:xfrm>
              <a:off x="5880101" y="3281891"/>
              <a:ext cx="5179984" cy="1384995"/>
            </a:xfrm>
            <a:prstGeom prst="rect">
              <a:avLst/>
            </a:prstGeom>
            <a:solidFill>
              <a:schemeClr val="accent2"/>
            </a:solidFill>
            <a:ln w="31750">
              <a:solidFill>
                <a:schemeClr val="tx1"/>
              </a:solidFill>
              <a:miter lim="800000"/>
              <a:headEnd/>
              <a:tailEnd/>
            </a:ln>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MX" sz="2800" dirty="0">
                  <a:solidFill>
                    <a:schemeClr val="bg1"/>
                  </a:solidFill>
                </a:rPr>
                <a:t>a).  Obligaciones Procesales. </a:t>
              </a:r>
            </a:p>
            <a:p>
              <a:pPr eaLnBrk="1" hangingPunct="1"/>
              <a:r>
                <a:rPr lang="es-MX" sz="2800" dirty="0">
                  <a:solidFill>
                    <a:schemeClr val="bg1"/>
                  </a:solidFill>
                </a:rPr>
                <a:t>b).  Sanción Pecuniaria.</a:t>
              </a:r>
              <a:endParaRPr lang="es-ES" sz="2800" dirty="0">
                <a:solidFill>
                  <a:schemeClr val="bg1"/>
                </a:solidFill>
              </a:endParaRPr>
            </a:p>
            <a:p>
              <a:pPr eaLnBrk="1" hangingPunct="1"/>
              <a:r>
                <a:rPr lang="es-MX" sz="2800" dirty="0">
                  <a:solidFill>
                    <a:schemeClr val="bg1"/>
                  </a:solidFill>
                </a:rPr>
                <a:t>c).  Reparación del Daño.</a:t>
              </a:r>
              <a:endParaRPr lang="es-ES" sz="2800" dirty="0">
                <a:solidFill>
                  <a:schemeClr val="bg1"/>
                </a:solidFill>
              </a:endParaRPr>
            </a:p>
          </p:txBody>
        </p:sp>
        <p:sp>
          <p:nvSpPr>
            <p:cNvPr id="11270" name="AutoShape 10"/>
            <p:cNvSpPr>
              <a:spLocks noChangeArrowheads="1"/>
            </p:cNvSpPr>
            <p:nvPr/>
          </p:nvSpPr>
          <p:spPr bwMode="auto">
            <a:xfrm>
              <a:off x="5375276" y="1341438"/>
              <a:ext cx="504825" cy="215900"/>
            </a:xfrm>
            <a:prstGeom prst="rightArrow">
              <a:avLst>
                <a:gd name="adj1" fmla="val 50000"/>
                <a:gd name="adj2" fmla="val 58456"/>
              </a:avLst>
            </a:prstGeom>
            <a:solidFill>
              <a:srgbClr val="A50021"/>
            </a:solidFill>
            <a:ln w="9525">
              <a:solidFill>
                <a:schemeClr val="tx1"/>
              </a:solidFill>
              <a:miter lim="800000"/>
              <a:headEnd/>
              <a:tailEnd/>
            </a:ln>
          </p:spPr>
          <p:txBody>
            <a:bodyPr wrap="none" anchor="ctr"/>
            <a:lstStyle/>
            <a:p>
              <a:endParaRPr lang="es-MX" dirty="0"/>
            </a:p>
          </p:txBody>
        </p:sp>
        <p:sp>
          <p:nvSpPr>
            <p:cNvPr id="11271" name="AutoShape 11"/>
            <p:cNvSpPr>
              <a:spLocks noChangeArrowheads="1"/>
            </p:cNvSpPr>
            <p:nvPr/>
          </p:nvSpPr>
          <p:spPr bwMode="auto">
            <a:xfrm>
              <a:off x="8010525" y="2089150"/>
              <a:ext cx="215900" cy="1081088"/>
            </a:xfrm>
            <a:prstGeom prst="downArrow">
              <a:avLst>
                <a:gd name="adj1" fmla="val 50000"/>
                <a:gd name="adj2" fmla="val 125184"/>
              </a:avLst>
            </a:prstGeom>
            <a:solidFill>
              <a:srgbClr val="A50021"/>
            </a:solidFill>
            <a:ln w="9525">
              <a:solidFill>
                <a:schemeClr val="tx1"/>
              </a:solidFill>
              <a:miter lim="800000"/>
              <a:headEnd/>
              <a:tailEnd/>
            </a:ln>
          </p:spPr>
          <p:txBody>
            <a:bodyPr wrap="none" anchor="ctr"/>
            <a:lstStyle/>
            <a:p>
              <a:endParaRPr lang="es-MX" dirty="0"/>
            </a:p>
          </p:txBody>
        </p:sp>
      </p:gr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solidFill>
                  <a:srgbClr val="A50021"/>
                </a:solidFill>
              </a:rPr>
              <a:pPr>
                <a:defRPr/>
              </a:pPr>
              <a:t>22</a:t>
            </a:fld>
            <a:endParaRPr lang="es-ES" dirty="0">
              <a:solidFill>
                <a:srgbClr val="A50021"/>
              </a:solidFill>
            </a:endParaRPr>
          </a:p>
        </p:txBody>
      </p:sp>
      <p:pic>
        <p:nvPicPr>
          <p:cNvPr id="9" name="il_fi" descr="http://www.noticiasmvs.com/media/fotos/325x244/8d79ee08fba59ae1270e8882acbbb26c.jpg"/>
          <p:cNvPicPr/>
          <p:nvPr/>
        </p:nvPicPr>
        <p:blipFill>
          <a:blip r:embed="rId2">
            <a:extLst>
              <a:ext uri="{28A0092B-C50C-407E-A947-70E740481C1C}">
                <a14:useLocalDpi xmlns:a14="http://schemas.microsoft.com/office/drawing/2010/main" val="0"/>
              </a:ext>
            </a:extLst>
          </a:blip>
          <a:srcRect/>
          <a:stretch>
            <a:fillRect/>
          </a:stretch>
        </p:blipFill>
        <p:spPr bwMode="auto">
          <a:xfrm>
            <a:off x="2314047" y="3036187"/>
            <a:ext cx="2451630" cy="1823680"/>
          </a:xfrm>
          <a:prstGeom prst="rect">
            <a:avLst/>
          </a:prstGeom>
          <a:noFill/>
          <a:ln>
            <a:noFill/>
          </a:ln>
        </p:spPr>
      </p:pic>
    </p:spTree>
    <p:extLst>
      <p:ext uri="{BB962C8B-B14F-4D97-AF65-F5344CB8AC3E}">
        <p14:creationId xmlns:p14="http://schemas.microsoft.com/office/powerpoint/2010/main" val="1637273275"/>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02921" y="750500"/>
            <a:ext cx="8617788" cy="716669"/>
          </a:xfrm>
          <a:solidFill>
            <a:schemeClr val="accent1">
              <a:lumMod val="60000"/>
              <a:lumOff val="40000"/>
            </a:schemeClr>
          </a:solidFill>
          <a:ln w="57150">
            <a:solidFill>
              <a:schemeClr val="accent2">
                <a:lumMod val="75000"/>
              </a:schemeClr>
            </a:solidFill>
          </a:ln>
        </p:spPr>
        <p:txBody>
          <a:bodyPr>
            <a:noAutofit/>
          </a:bodyPr>
          <a:lstStyle/>
          <a:p>
            <a:pPr algn="ctr"/>
            <a:r>
              <a:rPr lang="es-ES" sz="3200" b="1" spc="0" dirty="0">
                <a:ln w="0"/>
                <a:solidFill>
                  <a:schemeClr val="bg1"/>
                </a:solidFill>
                <a:effectLst>
                  <a:outerShdw blurRad="38100" dist="19050" dir="2700000" algn="tl" rotWithShape="0">
                    <a:schemeClr val="dk1">
                      <a:alpha val="40000"/>
                    </a:schemeClr>
                  </a:outerShdw>
                </a:effectLst>
              </a:rPr>
              <a:t>A.1. FIANZAS DE LIBERTAD PROVISIONAL</a:t>
            </a:r>
            <a:endParaRPr lang="es-MX" sz="3200" b="1" spc="0" dirty="0">
              <a:ln w="0"/>
              <a:solidFill>
                <a:schemeClr val="bg1"/>
              </a:solidFill>
              <a:effectLst>
                <a:outerShdw blurRad="38100" dist="19050" dir="2700000" algn="tl" rotWithShape="0">
                  <a:schemeClr val="dk1">
                    <a:alpha val="40000"/>
                  </a:schemeClr>
                </a:outerShdw>
              </a:effectLst>
            </a:endParaRPr>
          </a:p>
        </p:txBody>
      </p:sp>
      <p:sp>
        <p:nvSpPr>
          <p:cNvPr id="3" name="2 Marcador de contenido"/>
          <p:cNvSpPr>
            <a:spLocks noGrp="1"/>
          </p:cNvSpPr>
          <p:nvPr>
            <p:ph idx="1"/>
          </p:nvPr>
        </p:nvSpPr>
        <p:spPr>
          <a:xfrm>
            <a:off x="1802921" y="1802921"/>
            <a:ext cx="8617788" cy="3778370"/>
          </a:xfrm>
          <a:solidFill>
            <a:schemeClr val="bg2">
              <a:lumMod val="60000"/>
              <a:lumOff val="40000"/>
            </a:schemeClr>
          </a:solidFill>
        </p:spPr>
        <p:txBody>
          <a:bodyPr>
            <a:normAutofit fontScale="25000" lnSpcReduction="20000"/>
          </a:bodyPr>
          <a:lstStyle/>
          <a:p>
            <a:pPr lvl="0" algn="just"/>
            <a:endParaRPr lang="es-MX" dirty="0">
              <a:latin typeface="Arial" pitchFamily="34" charset="0"/>
              <a:ea typeface="Times New Roman" pitchFamily="18" charset="0"/>
              <a:cs typeface="Arial" pitchFamily="34" charset="0"/>
            </a:endParaRPr>
          </a:p>
          <a:p>
            <a:pPr marL="361950" indent="0" algn="just">
              <a:buNone/>
            </a:pPr>
            <a:r>
              <a:rPr lang="es-ES" sz="8800" b="1" dirty="0">
                <a:solidFill>
                  <a:srgbClr val="A50021"/>
                </a:solidFill>
              </a:rPr>
              <a:t>a).Obligaciones Procesales:</a:t>
            </a:r>
            <a:r>
              <a:rPr lang="es-ES" sz="8800" dirty="0">
                <a:solidFill>
                  <a:srgbClr val="A50021"/>
                </a:solidFill>
              </a:rPr>
              <a:t> </a:t>
            </a:r>
            <a:r>
              <a:rPr lang="es-ES" sz="8800" dirty="0"/>
              <a:t>garantiza las presentaciones de la persona que está siendo sometida a juicio ante la autoridad judicial, durante todo el proceso penal. </a:t>
            </a:r>
          </a:p>
          <a:p>
            <a:pPr marL="361950" indent="0" algn="just">
              <a:buNone/>
            </a:pPr>
            <a:endParaRPr lang="es-ES" sz="8800" dirty="0"/>
          </a:p>
          <a:p>
            <a:pPr marL="361950" indent="0" algn="just">
              <a:buNone/>
            </a:pPr>
            <a:r>
              <a:rPr lang="es-ES" sz="8800" b="1" dirty="0">
                <a:solidFill>
                  <a:srgbClr val="A50021"/>
                </a:solidFill>
                <a:ea typeface="Times New Roman"/>
              </a:rPr>
              <a:t>b).Sanción Pecuniaria:</a:t>
            </a:r>
            <a:r>
              <a:rPr lang="es-ES" sz="8800" dirty="0">
                <a:solidFill>
                  <a:srgbClr val="A50021"/>
                </a:solidFill>
                <a:ea typeface="Times New Roman"/>
              </a:rPr>
              <a:t> </a:t>
            </a:r>
            <a:r>
              <a:rPr lang="es-ES" sz="8800" dirty="0">
                <a:ea typeface="Times New Roman"/>
              </a:rPr>
              <a:t>garantiza ante la autoridad judicial el posible pago de la multa o multas a las que se haga acreedora la persona contra la cual se lleva el proceso judicial penal por lo que el cobro de esta fianza debe ser hasta que se dicte la sentencia definitiva que condene al fiado al pago de esta obligación.</a:t>
            </a:r>
            <a:r>
              <a:rPr lang="es-ES" sz="8800" dirty="0"/>
              <a:t> </a:t>
            </a: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pPr/>
              <a:t>23</a:t>
            </a:fld>
            <a:endParaRPr lang="es-MX" dirty="0"/>
          </a:p>
        </p:txBody>
      </p:sp>
    </p:spTree>
    <p:extLst>
      <p:ext uri="{BB962C8B-B14F-4D97-AF65-F5344CB8AC3E}">
        <p14:creationId xmlns:p14="http://schemas.microsoft.com/office/powerpoint/2010/main" val="2757433264"/>
      </p:ext>
    </p:extLst>
  </p:cSld>
  <p:clrMapOvr>
    <a:masterClrMapping/>
  </p:clrMapOvr>
  <p:transition spd="slow">
    <p:split orient="ver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02921" y="750500"/>
            <a:ext cx="8617788" cy="716669"/>
          </a:xfrm>
          <a:solidFill>
            <a:schemeClr val="accent1">
              <a:lumMod val="60000"/>
              <a:lumOff val="40000"/>
            </a:schemeClr>
          </a:solidFill>
          <a:ln w="57150">
            <a:solidFill>
              <a:schemeClr val="accent2">
                <a:lumMod val="75000"/>
              </a:schemeClr>
            </a:solidFill>
          </a:ln>
        </p:spPr>
        <p:txBody>
          <a:bodyPr>
            <a:noAutofit/>
          </a:bodyPr>
          <a:lstStyle/>
          <a:p>
            <a:pPr algn="ctr"/>
            <a:r>
              <a:rPr lang="es-ES" sz="3200" b="1" spc="0" dirty="0">
                <a:ln w="0"/>
                <a:solidFill>
                  <a:schemeClr val="bg1"/>
                </a:solidFill>
                <a:effectLst>
                  <a:outerShdw blurRad="38100" dist="19050" dir="2700000" algn="tl" rotWithShape="0">
                    <a:schemeClr val="dk1">
                      <a:alpha val="40000"/>
                    </a:schemeClr>
                  </a:outerShdw>
                </a:effectLst>
              </a:rPr>
              <a:t>A.1. FIANZAS DE LIBERTAD PROVISIONAL</a:t>
            </a:r>
            <a:endParaRPr lang="es-MX" sz="3200" b="1" spc="0" dirty="0">
              <a:ln w="0"/>
              <a:solidFill>
                <a:schemeClr val="bg1"/>
              </a:solidFill>
              <a:effectLst>
                <a:outerShdw blurRad="38100" dist="19050" dir="2700000" algn="tl" rotWithShape="0">
                  <a:schemeClr val="dk1">
                    <a:alpha val="40000"/>
                  </a:schemeClr>
                </a:outerShdw>
              </a:effectLst>
            </a:endParaRPr>
          </a:p>
        </p:txBody>
      </p:sp>
      <p:sp>
        <p:nvSpPr>
          <p:cNvPr id="3" name="2 Marcador de contenido"/>
          <p:cNvSpPr>
            <a:spLocks noGrp="1"/>
          </p:cNvSpPr>
          <p:nvPr>
            <p:ph idx="1"/>
          </p:nvPr>
        </p:nvSpPr>
        <p:spPr>
          <a:xfrm>
            <a:off x="1802921" y="1828800"/>
            <a:ext cx="8617788" cy="2984740"/>
          </a:xfrm>
          <a:solidFill>
            <a:schemeClr val="bg2">
              <a:lumMod val="60000"/>
              <a:lumOff val="40000"/>
            </a:schemeClr>
          </a:solidFill>
        </p:spPr>
        <p:txBody>
          <a:bodyPr>
            <a:normAutofit fontScale="25000" lnSpcReduction="20000"/>
          </a:bodyPr>
          <a:lstStyle/>
          <a:p>
            <a:pPr lvl="0" algn="just"/>
            <a:endParaRPr lang="es-MX" dirty="0">
              <a:latin typeface="Arial" pitchFamily="34" charset="0"/>
              <a:ea typeface="Times New Roman" pitchFamily="18" charset="0"/>
              <a:cs typeface="Arial" pitchFamily="34" charset="0"/>
            </a:endParaRPr>
          </a:p>
          <a:p>
            <a:pPr marL="0" indent="0" algn="just">
              <a:buNone/>
            </a:pPr>
            <a:endParaRPr lang="es-ES" sz="8800" dirty="0"/>
          </a:p>
          <a:p>
            <a:pPr marL="361950" indent="0" algn="just">
              <a:lnSpc>
                <a:spcPct val="120000"/>
              </a:lnSpc>
              <a:buNone/>
            </a:pPr>
            <a:r>
              <a:rPr lang="es-ES" sz="8800" b="1" dirty="0">
                <a:solidFill>
                  <a:srgbClr val="A50021"/>
                </a:solidFill>
              </a:rPr>
              <a:t>c).Reparación del Daño:</a:t>
            </a:r>
            <a:r>
              <a:rPr lang="es-ES" sz="8800" dirty="0">
                <a:solidFill>
                  <a:srgbClr val="A50021"/>
                </a:solidFill>
              </a:rPr>
              <a:t> </a:t>
            </a:r>
            <a:r>
              <a:rPr lang="es-ES" sz="8800" dirty="0"/>
              <a:t>garantiza el posible pago de los daños que el inculpado le haya ocasionado al </a:t>
            </a:r>
            <a:r>
              <a:rPr lang="es-ES" sz="8800" i="1" dirty="0"/>
              <a:t>ofendido</a:t>
            </a:r>
            <a:r>
              <a:rPr lang="es-ES" sz="8800" dirty="0"/>
              <a:t> o a los ofendidos por el delito o delitos que se le imputan, y que sean acreditados y cuantificados dentro del proceso penal. Esta deberá hacerse efectiva al emitirse la sentencia definitiva que condena al fiado al pago de los mismos.</a:t>
            </a:r>
            <a:endParaRPr lang="es-MX" sz="8800" dirty="0"/>
          </a:p>
          <a:p>
            <a:pPr marL="0" indent="0" algn="just">
              <a:buNone/>
            </a:pPr>
            <a:endParaRPr lang="es-MX" sz="5900" dirty="0"/>
          </a:p>
          <a:p>
            <a:pPr lvl="0" algn="just">
              <a:buNone/>
            </a:pPr>
            <a:endParaRPr lang="es-MX" dirty="0">
              <a:latin typeface="Arial" pitchFamily="34" charset="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pPr/>
              <a:t>24</a:t>
            </a:fld>
            <a:endParaRPr lang="es-MX" dirty="0"/>
          </a:p>
        </p:txBody>
      </p:sp>
    </p:spTree>
    <p:extLst>
      <p:ext uri="{BB962C8B-B14F-4D97-AF65-F5344CB8AC3E}">
        <p14:creationId xmlns:p14="http://schemas.microsoft.com/office/powerpoint/2010/main" val="901539574"/>
      </p:ext>
    </p:extLst>
  </p:cSld>
  <p:clrMapOvr>
    <a:masterClrMapping/>
  </p:clrMapOvr>
  <p:transition spd="slow">
    <p:split orient="ver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8399" y="5085185"/>
            <a:ext cx="1631791"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1785666" y="738992"/>
            <a:ext cx="8635041" cy="802934"/>
          </a:xfrm>
          <a:solidFill>
            <a:schemeClr val="bg2">
              <a:lumMod val="60000"/>
              <a:lumOff val="40000"/>
            </a:schemeClr>
          </a:solidFill>
          <a:ln w="57150">
            <a:solidFill>
              <a:srgbClr val="A50021"/>
            </a:solidFill>
          </a:ln>
        </p:spPr>
        <p:txBody>
          <a:bodyPr>
            <a:noAutofit/>
          </a:bodyPr>
          <a:lstStyle/>
          <a:p>
            <a:pPr algn="ctr"/>
            <a:r>
              <a:rPr lang="es-ES" sz="3600" b="1" spc="0" dirty="0">
                <a:ln w="0"/>
                <a:solidFill>
                  <a:schemeClr val="accent1"/>
                </a:solidFill>
                <a:effectLst>
                  <a:outerShdw blurRad="38100" dist="19050" dir="2700000" algn="tl" rotWithShape="0">
                    <a:schemeClr val="dk1">
                      <a:alpha val="40000"/>
                    </a:schemeClr>
                  </a:outerShdw>
                </a:effectLst>
              </a:rPr>
              <a:t>A.2. FIANZAS DE LIBERTAD CONDICIONAL</a:t>
            </a:r>
            <a:endParaRPr lang="es-MX" sz="3600" b="1" spc="0" dirty="0">
              <a:ln w="0"/>
              <a:solidFill>
                <a:schemeClr val="accent1"/>
              </a:solidFill>
              <a:effectLst>
                <a:outerShdw blurRad="38100" dist="19050" dir="2700000" algn="tl" rotWithShape="0">
                  <a:schemeClr val="dk1">
                    <a:alpha val="40000"/>
                  </a:schemeClr>
                </a:outerShdw>
              </a:effectLst>
            </a:endParaRPr>
          </a:p>
        </p:txBody>
      </p:sp>
      <p:sp>
        <p:nvSpPr>
          <p:cNvPr id="3" name="2 Marcador de contenido"/>
          <p:cNvSpPr>
            <a:spLocks noGrp="1"/>
          </p:cNvSpPr>
          <p:nvPr>
            <p:ph idx="1"/>
          </p:nvPr>
        </p:nvSpPr>
        <p:spPr>
          <a:xfrm>
            <a:off x="1104181" y="1544128"/>
            <a:ext cx="10041147" cy="4549168"/>
          </a:xfrm>
        </p:spPr>
        <p:txBody>
          <a:bodyPr>
            <a:normAutofit fontScale="40000" lnSpcReduction="20000"/>
          </a:bodyPr>
          <a:lstStyle/>
          <a:p>
            <a:pPr lvl="0" algn="ctr"/>
            <a:endParaRPr lang="es-MX" dirty="0">
              <a:solidFill>
                <a:srgbClr val="800000"/>
              </a:solidFill>
              <a:latin typeface="Arial" pitchFamily="34" charset="0"/>
              <a:ea typeface="Times New Roman" pitchFamily="18" charset="0"/>
              <a:cs typeface="Arial" pitchFamily="34" charset="0"/>
            </a:endParaRPr>
          </a:p>
          <a:p>
            <a:pPr marL="0" indent="0" algn="ctr">
              <a:buNone/>
            </a:pPr>
            <a:r>
              <a:rPr lang="es-ES" sz="6000" dirty="0">
                <a:solidFill>
                  <a:srgbClr val="A50021"/>
                </a:solidFill>
              </a:rPr>
              <a:t>(CONDENA CONDICIONAL)</a:t>
            </a:r>
          </a:p>
          <a:p>
            <a:pPr algn="just"/>
            <a:r>
              <a:rPr lang="es-ES" sz="7000" dirty="0"/>
              <a:t>Se otorga al responsable en la comisión del delito imputado una vez que se le ha condenado en sentencia definitiva a la pena de prisión por un delito considerado como no grave o cuya pena media aritmética no exceda de cinco años, por lo que esta fianza garantiza las presentaciones del sentenciado ante la autoridad judicial durante todo el tiempo por el cual se la haya conmutado la pena de prisión por su libertad, es decir, cuando el sujeto fue sentenciado puede conservar su libertad, cumpliendo su condena fuera de prisión, estando a disposición del juzgado cuando éste lo requiera.</a:t>
            </a:r>
            <a:endParaRPr lang="es-MX" sz="7000" dirty="0"/>
          </a:p>
          <a:p>
            <a:pPr marL="0" indent="0" algn="just">
              <a:buNone/>
            </a:pPr>
            <a:endParaRPr lang="es-MX" sz="6200" dirty="0"/>
          </a:p>
          <a:p>
            <a:pPr lvl="0" algn="just">
              <a:buNone/>
            </a:pPr>
            <a:endParaRPr lang="es-MX" dirty="0">
              <a:latin typeface="Arial" pitchFamily="34" charset="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pPr/>
              <a:t>25</a:t>
            </a:fld>
            <a:endParaRPr lang="es-MX" dirty="0"/>
          </a:p>
        </p:txBody>
      </p:sp>
    </p:spTree>
    <p:extLst>
      <p:ext uri="{BB962C8B-B14F-4D97-AF65-F5344CB8AC3E}">
        <p14:creationId xmlns:p14="http://schemas.microsoft.com/office/powerpoint/2010/main" val="47938903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5772" y="750495"/>
            <a:ext cx="8229600" cy="742548"/>
          </a:xfrm>
          <a:solidFill>
            <a:schemeClr val="bg2">
              <a:lumMod val="60000"/>
              <a:lumOff val="40000"/>
            </a:schemeClr>
          </a:solidFill>
          <a:ln w="57150">
            <a:solidFill>
              <a:schemeClr val="accent2"/>
            </a:solidFill>
          </a:ln>
        </p:spPr>
        <p:txBody>
          <a:bodyPr>
            <a:noAutofit/>
          </a:bodyPr>
          <a:lstStyle/>
          <a:p>
            <a:pPr algn="ctr"/>
            <a:r>
              <a:rPr lang="es-ES" sz="3200" b="1" spc="0" dirty="0">
                <a:ln w="0"/>
                <a:solidFill>
                  <a:schemeClr val="tx1"/>
                </a:solidFill>
                <a:effectLst>
                  <a:outerShdw blurRad="38100" dist="19050" dir="2700000" algn="tl" rotWithShape="0">
                    <a:schemeClr val="dk1">
                      <a:alpha val="40000"/>
                    </a:schemeClr>
                  </a:outerShdw>
                </a:effectLst>
              </a:rPr>
              <a:t>A.3. FIANZAS DE LIBERTAD PREPARATORIA</a:t>
            </a:r>
            <a:endParaRPr lang="es-MX" sz="3200" b="1" spc="0" dirty="0">
              <a:ln w="0"/>
              <a:solidFill>
                <a:schemeClr val="tx1"/>
              </a:solidFill>
              <a:effectLst>
                <a:outerShdw blurRad="38100" dist="19050" dir="2700000" algn="tl" rotWithShape="0">
                  <a:schemeClr val="dk1">
                    <a:alpha val="40000"/>
                  </a:schemeClr>
                </a:outerShdw>
              </a:effectLst>
            </a:endParaRPr>
          </a:p>
        </p:txBody>
      </p:sp>
      <p:sp>
        <p:nvSpPr>
          <p:cNvPr id="3" name="2 Marcador de contenido"/>
          <p:cNvSpPr>
            <a:spLocks noGrp="1"/>
          </p:cNvSpPr>
          <p:nvPr>
            <p:ph idx="1"/>
          </p:nvPr>
        </p:nvSpPr>
        <p:spPr>
          <a:xfrm>
            <a:off x="1561382" y="1906438"/>
            <a:ext cx="9083614" cy="4258866"/>
          </a:xfrm>
        </p:spPr>
        <p:txBody>
          <a:bodyPr>
            <a:normAutofit/>
          </a:bodyPr>
          <a:lstStyle/>
          <a:p>
            <a:pPr algn="just"/>
            <a:r>
              <a:rPr lang="es-ES" sz="2800" dirty="0"/>
              <a:t>Garantiza las presentaciones del sentenciado después de haber cumplido una parte de la pena en prisión, impuesta en la sentencia definitiva. Deberá haberse cubierto la mitad de la condena si se trató de delito imprudencial, o tres quintas partes, si el delito fue de naturaleza intencional, es decir, cuando el sujeto sentenciado puede obtener su libertad antes de cumplir la totalidad de la condena dentro de prisión.</a:t>
            </a:r>
            <a:endParaRPr lang="es-MX" sz="2800" dirty="0"/>
          </a:p>
          <a:p>
            <a:pPr marL="0" indent="0" algn="just">
              <a:buNone/>
            </a:pPr>
            <a:endParaRPr lang="es-MX" sz="6200" dirty="0"/>
          </a:p>
          <a:p>
            <a:pPr lvl="0" algn="just">
              <a:buNone/>
            </a:pPr>
            <a:endParaRPr lang="es-MX" dirty="0">
              <a:latin typeface="Arial" pitchFamily="34" charset="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60000"/>
                    <a:lumOff val="40000"/>
                  </a:schemeClr>
                </a:solidFill>
              </a:rPr>
              <a:pPr/>
              <a:t>26</a:t>
            </a:fld>
            <a:endParaRPr lang="es-MX" dirty="0">
              <a:solidFill>
                <a:schemeClr val="accent3">
                  <a:lumMod val="60000"/>
                  <a:lumOff val="40000"/>
                </a:schemeClr>
              </a:solidFill>
            </a:endParaRPr>
          </a:p>
        </p:txBody>
      </p:sp>
      <p:sp>
        <p:nvSpPr>
          <p:cNvPr id="4" name="3 Rectángulo"/>
          <p:cNvSpPr/>
          <p:nvPr/>
        </p:nvSpPr>
        <p:spPr bwMode="auto">
          <a:xfrm>
            <a:off x="6960096" y="5129049"/>
            <a:ext cx="3168352"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s-MX" b="1">
              <a:latin typeface="Arial" charset="0"/>
              <a:cs typeface="Arial" charset="0"/>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0564" y="4662133"/>
            <a:ext cx="2255837" cy="185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upo 6">
            <a:extLst>
              <a:ext uri="{FF2B5EF4-FFF2-40B4-BE49-F238E27FC236}">
                <a16:creationId xmlns:a16="http://schemas.microsoft.com/office/drawing/2014/main" id="{8D3C48CE-79D6-48F7-9BE1-2B23546DAC42}"/>
              </a:ext>
            </a:extLst>
          </p:cNvPr>
          <p:cNvGrpSpPr/>
          <p:nvPr/>
        </p:nvGrpSpPr>
        <p:grpSpPr>
          <a:xfrm>
            <a:off x="6951470" y="4662133"/>
            <a:ext cx="3168352" cy="1858963"/>
            <a:chOff x="6951470" y="4662133"/>
            <a:chExt cx="3168352" cy="1858963"/>
          </a:xfrm>
        </p:grpSpPr>
        <p:sp>
          <p:nvSpPr>
            <p:cNvPr id="8" name="3 Rectángulo">
              <a:extLst>
                <a:ext uri="{FF2B5EF4-FFF2-40B4-BE49-F238E27FC236}">
                  <a16:creationId xmlns:a16="http://schemas.microsoft.com/office/drawing/2014/main" id="{6081EE9F-33E3-451E-98C2-9A404685A7EE}"/>
                </a:ext>
              </a:extLst>
            </p:cNvPr>
            <p:cNvSpPr/>
            <p:nvPr/>
          </p:nvSpPr>
          <p:spPr bwMode="auto">
            <a:xfrm>
              <a:off x="6951470" y="5129049"/>
              <a:ext cx="3168352"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s-MX" b="1">
                <a:latin typeface="Arial" charset="0"/>
                <a:cs typeface="Arial" charset="0"/>
              </a:endParaRPr>
            </a:p>
          </p:txBody>
        </p:sp>
        <p:pic>
          <p:nvPicPr>
            <p:cNvPr id="9" name="Picture 2">
              <a:extLst>
                <a:ext uri="{FF2B5EF4-FFF2-40B4-BE49-F238E27FC236}">
                  <a16:creationId xmlns:a16="http://schemas.microsoft.com/office/drawing/2014/main" id="{6F9F63B1-2C58-4974-87E4-12D7FA142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1938" y="4662133"/>
              <a:ext cx="2255837" cy="185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5981546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322706" y="2605177"/>
            <a:ext cx="7560840" cy="917595"/>
          </a:xfrm>
          <a:prstGeom prst="rect">
            <a:avLst/>
          </a:prstGeom>
          <a:solidFill>
            <a:schemeClr val="bg2"/>
          </a:solidFill>
          <a:ln w="57150">
            <a:solidFill>
              <a:srgbClr val="A50021"/>
            </a:solidFill>
          </a:ln>
        </p:spPr>
        <p:txBody>
          <a:bodyPr>
            <a:normAutofit fontScale="4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ES" sz="10100" b="1" dirty="0">
                <a:solidFill>
                  <a:srgbClr val="800000"/>
                </a:solidFill>
                <a:latin typeface="+mj-lt"/>
                <a:ea typeface="+mj-ea"/>
                <a:cs typeface="+mj-cs"/>
              </a:rPr>
              <a:t>B. FIANZAS JUDICIALES NO PENALES</a:t>
            </a:r>
            <a:endParaRPr lang="es-MX" sz="10100" b="1" dirty="0">
              <a:solidFill>
                <a:srgbClr val="800000"/>
              </a:solidFill>
              <a:latin typeface="+mj-lt"/>
              <a:ea typeface="+mj-ea"/>
              <a:cs typeface="+mj-cs"/>
            </a:endParaRPr>
          </a:p>
        </p:txBody>
      </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solidFill>
                  <a:srgbClr val="C00000"/>
                </a:solidFill>
              </a:rPr>
              <a:pPr>
                <a:defRPr/>
              </a:pPr>
              <a:t>27</a:t>
            </a:fld>
            <a:endParaRPr lang="es-ES" dirty="0">
              <a:solidFill>
                <a:srgbClr val="C00000"/>
              </a:solidFill>
            </a:endParaRPr>
          </a:p>
        </p:txBody>
      </p:sp>
    </p:spTree>
    <p:extLst>
      <p:ext uri="{BB962C8B-B14F-4D97-AF65-F5344CB8AC3E}">
        <p14:creationId xmlns:p14="http://schemas.microsoft.com/office/powerpoint/2010/main" val="9106894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276709" y="2061928"/>
            <a:ext cx="9523563" cy="289310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600" dirty="0">
                <a:latin typeface="Arial" panose="020B0604020202020204" pitchFamily="34" charset="0"/>
                <a:ea typeface="Times New Roman" panose="02020603050405020304" pitchFamily="18" charset="0"/>
              </a:rPr>
              <a:t>Son las que tienen como objeto garantizar, que alguna persona que resulte culpable en un proceso judicial, pueda cumplir con la sentencia definitiva ya sea a favor o en contra, para que de esta forma se puedan resarcir los daños a la persona perjudicada, es decir, su monto garantiza el pago de los daños y perjuicios que pudieran ocasionar a un tercero con motivo de un juicio por parte del fiado. </a:t>
            </a:r>
            <a:endParaRPr lang="es-MX" sz="2600" dirty="0"/>
          </a:p>
        </p:txBody>
      </p:sp>
      <p:sp>
        <p:nvSpPr>
          <p:cNvPr id="4" name="3 Título"/>
          <p:cNvSpPr>
            <a:spLocks noGrp="1"/>
          </p:cNvSpPr>
          <p:nvPr>
            <p:ph type="title"/>
          </p:nvPr>
        </p:nvSpPr>
        <p:spPr>
          <a:xfrm>
            <a:off x="2105159" y="863597"/>
            <a:ext cx="7998776" cy="554376"/>
          </a:xfrm>
          <a:solidFill>
            <a:schemeClr val="accent1">
              <a:lumMod val="60000"/>
              <a:lumOff val="40000"/>
            </a:schemeClr>
          </a:solidFill>
          <a:ln>
            <a:solidFill>
              <a:schemeClr val="bg1"/>
            </a:solidFill>
          </a:ln>
        </p:spPr>
        <p:txBody>
          <a:bodyPr>
            <a:normAutofit/>
          </a:bodyPr>
          <a:lstStyle/>
          <a:p>
            <a:pPr algn="ctr"/>
            <a:r>
              <a:rPr lang="es-ES" sz="3200" b="1" dirty="0">
                <a:solidFill>
                  <a:schemeClr val="bg1"/>
                </a:solidFill>
              </a:rPr>
              <a:t>B. FIANZAS JUDICIALES NO PENALES</a:t>
            </a:r>
            <a:endParaRPr lang="es-MX" sz="32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28</a:t>
            </a:fld>
            <a:endParaRPr lang="es-MX" dirty="0">
              <a:solidFill>
                <a:schemeClr val="bg1"/>
              </a:solidFill>
            </a:endParaRPr>
          </a:p>
        </p:txBody>
      </p:sp>
      <p:grpSp>
        <p:nvGrpSpPr>
          <p:cNvPr id="3" name="Grupo 2">
            <a:extLst>
              <a:ext uri="{FF2B5EF4-FFF2-40B4-BE49-F238E27FC236}">
                <a16:creationId xmlns:a16="http://schemas.microsoft.com/office/drawing/2014/main" id="{282E684E-EF7F-433A-BE8F-B8751DBF219B}"/>
              </a:ext>
            </a:extLst>
          </p:cNvPr>
          <p:cNvGrpSpPr/>
          <p:nvPr/>
        </p:nvGrpSpPr>
        <p:grpSpPr>
          <a:xfrm>
            <a:off x="8400256" y="4631351"/>
            <a:ext cx="1800200" cy="1368152"/>
            <a:chOff x="8400256" y="5373216"/>
            <a:chExt cx="1800200" cy="1368152"/>
          </a:xfrm>
        </p:grpSpPr>
        <p:sp>
          <p:nvSpPr>
            <p:cNvPr id="5" name="4 Rectángulo"/>
            <p:cNvSpPr/>
            <p:nvPr/>
          </p:nvSpPr>
          <p:spPr>
            <a:xfrm>
              <a:off x="8400256" y="5373216"/>
              <a:ext cx="1800200" cy="1368152"/>
            </a:xfrm>
            <a:prstGeom prst="rect">
              <a:avLst/>
            </a:prstGeom>
            <a:solidFill>
              <a:schemeClr val="accent3"/>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pic>
          <p:nvPicPr>
            <p:cNvPr id="6" name="il_fi" descr="http://blu.stb.s-msn.com/i/3B/7FE190DAF55E8F0A8D9A227896395.png"/>
            <p:cNvPicPr/>
            <p:nvPr/>
          </p:nvPicPr>
          <p:blipFill>
            <a:blip r:embed="rId3">
              <a:extLst>
                <a:ext uri="{28A0092B-C50C-407E-A947-70E740481C1C}">
                  <a14:useLocalDpi xmlns:a14="http://schemas.microsoft.com/office/drawing/2010/main" val="0"/>
                </a:ext>
              </a:extLst>
            </a:blip>
            <a:srcRect/>
            <a:stretch>
              <a:fillRect/>
            </a:stretch>
          </p:blipFill>
          <p:spPr bwMode="auto">
            <a:xfrm>
              <a:off x="8532440" y="5526360"/>
              <a:ext cx="1379984" cy="1070992"/>
            </a:xfrm>
            <a:prstGeom prst="rect">
              <a:avLst/>
            </a:prstGeom>
            <a:noFill/>
            <a:ln>
              <a:noFill/>
            </a:ln>
          </p:spPr>
        </p:pic>
      </p:grpSp>
    </p:spTree>
    <p:extLst>
      <p:ext uri="{BB962C8B-B14F-4D97-AF65-F5344CB8AC3E}">
        <p14:creationId xmlns:p14="http://schemas.microsoft.com/office/powerpoint/2010/main" val="1587618573"/>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319842" y="1800532"/>
            <a:ext cx="9540816" cy="3847207"/>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0975" fontAlgn="base">
              <a:spcBef>
                <a:spcPct val="0"/>
              </a:spcBef>
              <a:spcAft>
                <a:spcPct val="0"/>
              </a:spcAft>
            </a:pPr>
            <a:r>
              <a:rPr lang="es-ES" sz="2800" dirty="0">
                <a:ln w="0"/>
                <a:solidFill>
                  <a:schemeClr val="accent1"/>
                </a:solidFill>
                <a:latin typeface="Arial" pitchFamily="34" charset="0"/>
                <a:ea typeface="Times New Roman" pitchFamily="18" charset="0"/>
                <a:cs typeface="Arial" pitchFamily="34" charset="0"/>
              </a:rPr>
              <a:t>Garantizan:</a:t>
            </a:r>
          </a:p>
          <a:p>
            <a:pPr marL="534988" indent="-342900" algn="just">
              <a:buFont typeface="Arial" pitchFamily="34" charset="0"/>
              <a:buChar char="•"/>
            </a:pPr>
            <a:r>
              <a:rPr lang="es-ES" sz="2400" dirty="0"/>
              <a:t>Ante los tribunales civiles o administrativos, el resarcimiento de los posible daños y perjuicios en la ejecución de sentencias que no sean definitivas.</a:t>
            </a:r>
          </a:p>
          <a:p>
            <a:pPr marL="534988" lvl="0" indent="-342900" algn="just"/>
            <a:r>
              <a:rPr lang="es-ES" sz="2400" dirty="0"/>
              <a:t> </a:t>
            </a:r>
            <a:endParaRPr lang="es-MX" sz="2400" dirty="0"/>
          </a:p>
          <a:p>
            <a:pPr marL="534988" indent="-342900" algn="just">
              <a:buFont typeface="Arial" pitchFamily="34" charset="0"/>
              <a:buChar char="•"/>
            </a:pPr>
            <a:r>
              <a:rPr lang="es-ES" sz="2400" dirty="0"/>
              <a:t>El interés fiscal en los juicios y recursos administrativos,  y</a:t>
            </a:r>
          </a:p>
          <a:p>
            <a:pPr marL="534988" lvl="0" indent="-342900" algn="just"/>
            <a:r>
              <a:rPr lang="es-ES" sz="2400" dirty="0"/>
              <a:t> </a:t>
            </a:r>
            <a:endParaRPr lang="es-MX" sz="2400" dirty="0"/>
          </a:p>
          <a:p>
            <a:pPr marL="534988" indent="-342900" algn="just">
              <a:buFont typeface="Arial" pitchFamily="34" charset="0"/>
              <a:buChar char="•"/>
            </a:pPr>
            <a:r>
              <a:rPr lang="es-ES" sz="2400" dirty="0"/>
              <a:t>Las controversias que se ventilen en las juntas de conciliación y arbitraje de cualquier persona que se encuentra dentro de un proceso laboral.</a:t>
            </a:r>
            <a:endParaRPr lang="es-MX" sz="2800" dirty="0"/>
          </a:p>
        </p:txBody>
      </p:sp>
      <p:sp>
        <p:nvSpPr>
          <p:cNvPr id="4" name="3 Título"/>
          <p:cNvSpPr>
            <a:spLocks noGrp="1"/>
          </p:cNvSpPr>
          <p:nvPr>
            <p:ph type="title"/>
          </p:nvPr>
        </p:nvSpPr>
        <p:spPr>
          <a:xfrm>
            <a:off x="2107708" y="812797"/>
            <a:ext cx="7998776" cy="587924"/>
          </a:xfrm>
          <a:solidFill>
            <a:schemeClr val="accent1">
              <a:lumMod val="60000"/>
              <a:lumOff val="40000"/>
            </a:schemeClr>
          </a:solidFill>
          <a:ln>
            <a:solidFill>
              <a:schemeClr val="bg1"/>
            </a:solidFill>
          </a:ln>
        </p:spPr>
        <p:txBody>
          <a:bodyPr>
            <a:normAutofit/>
          </a:bodyPr>
          <a:lstStyle/>
          <a:p>
            <a:pPr algn="ctr"/>
            <a:r>
              <a:rPr lang="es-ES" sz="3200" b="1" dirty="0">
                <a:solidFill>
                  <a:schemeClr val="bg1"/>
                </a:solidFill>
              </a:rPr>
              <a:t>B. FIANZAS JUDICIALES NO PENALES</a:t>
            </a:r>
            <a:endParaRPr lang="es-MX" sz="32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29</a:t>
            </a:fld>
            <a:endParaRPr lang="es-MX" dirty="0">
              <a:solidFill>
                <a:schemeClr val="bg1"/>
              </a:solidFill>
            </a:endParaRPr>
          </a:p>
        </p:txBody>
      </p:sp>
    </p:spTree>
    <p:extLst>
      <p:ext uri="{BB962C8B-B14F-4D97-AF65-F5344CB8AC3E}">
        <p14:creationId xmlns:p14="http://schemas.microsoft.com/office/powerpoint/2010/main" val="342911969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87944" y="399660"/>
            <a:ext cx="2857496" cy="720080"/>
          </a:xfrm>
        </p:spPr>
        <p:txBody>
          <a:bodyPr>
            <a:normAutofit fontScale="90000"/>
          </a:bodyPr>
          <a:lstStyle/>
          <a:p>
            <a:pPr algn="r">
              <a:lnSpc>
                <a:spcPct val="100000"/>
              </a:lnSpc>
            </a:pPr>
            <a:br>
              <a:rPr lang="es-ES" sz="3100" dirty="0"/>
            </a:br>
            <a:br>
              <a:rPr lang="es-ES" sz="3100" dirty="0"/>
            </a:br>
            <a:br>
              <a:rPr lang="es-ES" sz="3100" dirty="0"/>
            </a:br>
            <a:br>
              <a:rPr lang="es-ES" sz="3100" dirty="0"/>
            </a:br>
            <a:br>
              <a:rPr lang="es-ES" sz="3100" dirty="0"/>
            </a:br>
            <a:br>
              <a:rPr lang="es-ES" sz="3100" dirty="0"/>
            </a:br>
            <a:br>
              <a:rPr lang="es-ES" sz="3100" dirty="0"/>
            </a:br>
            <a:r>
              <a:rPr lang="es-ES" sz="3100" dirty="0">
                <a:solidFill>
                  <a:srgbClr val="0070C0"/>
                </a:solidFill>
              </a:rPr>
              <a:t>F</a:t>
            </a:r>
            <a:r>
              <a:rPr lang="es-ES" sz="1600" dirty="0">
                <a:solidFill>
                  <a:srgbClr val="2F5897"/>
                </a:solidFill>
              </a:rPr>
              <a:t>ACULTAD DE ECONOMÍA</a:t>
            </a:r>
            <a:br>
              <a:rPr lang="es-ES" sz="1600" dirty="0">
                <a:solidFill>
                  <a:srgbClr val="2F5897"/>
                </a:solidFill>
              </a:rPr>
            </a:br>
            <a:r>
              <a:rPr lang="es-ES" sz="1600" dirty="0">
                <a:solidFill>
                  <a:srgbClr val="2F5897"/>
                </a:solidFill>
              </a:rPr>
              <a:t>LICENCIATURA EN ACTUARÍA</a:t>
            </a:r>
            <a:endParaRPr lang="es-MX" dirty="0"/>
          </a:p>
        </p:txBody>
      </p:sp>
      <p:sp>
        <p:nvSpPr>
          <p:cNvPr id="3" name="2 Marcador de número de diapositiva"/>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MX" sz="105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3</a:t>
            </a:r>
          </a:p>
        </p:txBody>
      </p:sp>
      <p:pic>
        <p:nvPicPr>
          <p:cNvPr id="4" name="Picture 3"/>
          <p:cNvPicPr>
            <a:picLocks noChangeAspect="1" noChangeArrowheads="1"/>
          </p:cNvPicPr>
          <p:nvPr/>
        </p:nvPicPr>
        <p:blipFill>
          <a:blip r:embed="rId2"/>
          <a:srcRect/>
          <a:stretch>
            <a:fillRect/>
          </a:stretch>
        </p:blipFill>
        <p:spPr bwMode="auto">
          <a:xfrm>
            <a:off x="9712136" y="502415"/>
            <a:ext cx="793402" cy="711079"/>
          </a:xfrm>
          <a:prstGeom prst="rect">
            <a:avLst/>
          </a:prstGeom>
          <a:noFill/>
          <a:ln w="9525">
            <a:solidFill>
              <a:schemeClr val="accent3">
                <a:lumMod val="75000"/>
              </a:schemeClr>
            </a:solidFill>
            <a:miter lim="800000"/>
            <a:headEnd/>
            <a:tailEnd/>
          </a:ln>
        </p:spPr>
      </p:pic>
      <p:sp>
        <p:nvSpPr>
          <p:cNvPr id="5" name="4 CuadroTexto"/>
          <p:cNvSpPr txBox="1"/>
          <p:nvPr/>
        </p:nvSpPr>
        <p:spPr>
          <a:xfrm>
            <a:off x="2423592" y="943307"/>
            <a:ext cx="3240360" cy="646331"/>
          </a:xfrm>
          <a:prstGeom prst="rect">
            <a:avLst/>
          </a:prstGeom>
          <a:solidFill>
            <a:schemeClr val="accent3">
              <a:lumMod val="60000"/>
              <a:lumOff val="40000"/>
            </a:schemeClr>
          </a:solid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panose="020F0502020204030204"/>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panose="020F0502020204030204"/>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2123931224"/>
              </p:ext>
            </p:extLst>
          </p:nvPr>
        </p:nvGraphicFramePr>
        <p:xfrm>
          <a:off x="2351583" y="1820322"/>
          <a:ext cx="8036425" cy="4053840"/>
        </p:xfrm>
        <a:graphic>
          <a:graphicData uri="http://schemas.openxmlformats.org/drawingml/2006/table">
            <a:tbl>
              <a:tblPr firstRow="1" bandRow="1">
                <a:tableStyleId>{85BE263C-DBD7-4A20-BB59-AAB30ACAA65A}</a:tableStyleId>
              </a:tblPr>
              <a:tblGrid>
                <a:gridCol w="7546465">
                  <a:extLst>
                    <a:ext uri="{9D8B030D-6E8A-4147-A177-3AD203B41FA5}">
                      <a16:colId xmlns:a16="http://schemas.microsoft.com/office/drawing/2014/main" val="20000"/>
                    </a:ext>
                  </a:extLst>
                </a:gridCol>
                <a:gridCol w="489960">
                  <a:extLst>
                    <a:ext uri="{9D8B030D-6E8A-4147-A177-3AD203B41FA5}">
                      <a16:colId xmlns:a16="http://schemas.microsoft.com/office/drawing/2014/main" val="20001"/>
                    </a:ext>
                  </a:extLst>
                </a:gridCol>
              </a:tblGrid>
              <a:tr h="2952328">
                <a:tc>
                  <a:txBody>
                    <a:bodyPr/>
                    <a:lstStyle/>
                    <a:p>
                      <a:pPr algn="r"/>
                      <a:r>
                        <a:rPr lang="es-MX" sz="2000" dirty="0"/>
                        <a:t>Guión</a:t>
                      </a:r>
                      <a:r>
                        <a:rPr lang="es-MX" sz="2000" baseline="0" dirty="0"/>
                        <a:t> Explicativo</a:t>
                      </a:r>
                    </a:p>
                    <a:p>
                      <a:pPr algn="r"/>
                      <a:endParaRPr lang="es-MX" sz="2000" dirty="0"/>
                    </a:p>
                    <a:p>
                      <a:pPr algn="r"/>
                      <a:r>
                        <a:rPr lang="es-MX" sz="2000" dirty="0"/>
                        <a:t>Introducción</a:t>
                      </a:r>
                    </a:p>
                    <a:p>
                      <a:pPr algn="r"/>
                      <a:r>
                        <a:rPr lang="es-MX" sz="2000" baseline="0" dirty="0"/>
                        <a:t>Fianzas Judiciales</a:t>
                      </a:r>
                      <a:endParaRPr lang="es-MX" sz="2000" dirty="0"/>
                    </a:p>
                    <a:p>
                      <a:pPr algn="r"/>
                      <a:r>
                        <a:rPr lang="es-MX" sz="2000" dirty="0"/>
                        <a:t>Clasificación de las Fianzas Judiciales  </a:t>
                      </a:r>
                    </a:p>
                    <a:p>
                      <a:pPr algn="r"/>
                      <a:r>
                        <a:rPr lang="es-MX" sz="2000" baseline="0" dirty="0"/>
                        <a:t>Fianzas Judiciales Penales</a:t>
                      </a:r>
                      <a:endParaRPr lang="es-MX" sz="2000" dirty="0"/>
                    </a:p>
                    <a:p>
                      <a:pPr algn="r"/>
                      <a:r>
                        <a:rPr lang="es-MX" sz="2000" baseline="0" dirty="0"/>
                        <a:t>Fianzas Judiciales no Penales</a:t>
                      </a:r>
                    </a:p>
                    <a:p>
                      <a:pPr algn="r"/>
                      <a:r>
                        <a:rPr lang="es-MX" sz="2000" baseline="0" dirty="0"/>
                        <a:t>Fianzas Judiciales que amparan a los conductores de vehículos automotores</a:t>
                      </a:r>
                    </a:p>
                    <a:p>
                      <a:pPr algn="r"/>
                      <a:r>
                        <a:rPr lang="es-MX" sz="2000" baseline="0" dirty="0"/>
                        <a:t>Procedimiento para el cobro de una fianza</a:t>
                      </a:r>
                    </a:p>
                    <a:p>
                      <a:pPr algn="r"/>
                      <a:endParaRPr lang="es-MX" sz="2000" dirty="0"/>
                    </a:p>
                    <a:p>
                      <a:pPr algn="r"/>
                      <a:r>
                        <a:rPr lang="es-MX" sz="2000" dirty="0"/>
                        <a:t>Conclusiones</a:t>
                      </a:r>
                    </a:p>
                    <a:p>
                      <a:pPr algn="r"/>
                      <a:r>
                        <a:rPr lang="es-MX" sz="2000" dirty="0"/>
                        <a:t>Referencias</a:t>
                      </a:r>
                      <a:endParaRPr lang="es-MX" sz="2000" dirty="0">
                        <a:latin typeface="Arial" pitchFamily="34" charset="0"/>
                        <a:cs typeface="Arial" pitchFamily="34" charset="0"/>
                      </a:endParaRPr>
                    </a:p>
                  </a:txBody>
                  <a:tcPr>
                    <a:solidFill>
                      <a:schemeClr val="accent2">
                        <a:lumMod val="75000"/>
                      </a:schemeClr>
                    </a:solidFill>
                  </a:tcPr>
                </a:tc>
                <a:tc>
                  <a:txBody>
                    <a:bodyPr/>
                    <a:lstStyle/>
                    <a:p>
                      <a:pPr algn="r"/>
                      <a:r>
                        <a:rPr lang="es-MX" sz="2000" dirty="0"/>
                        <a:t>4</a:t>
                      </a:r>
                    </a:p>
                    <a:p>
                      <a:pPr algn="r"/>
                      <a:endParaRPr lang="es-MX" sz="2000" dirty="0"/>
                    </a:p>
                    <a:p>
                      <a:pPr algn="r"/>
                      <a:r>
                        <a:rPr lang="es-MX" sz="2000" dirty="0"/>
                        <a:t>8</a:t>
                      </a:r>
                    </a:p>
                    <a:p>
                      <a:pPr algn="r"/>
                      <a:r>
                        <a:rPr lang="es-MX" sz="2000" dirty="0"/>
                        <a:t>13</a:t>
                      </a:r>
                    </a:p>
                    <a:p>
                      <a:pPr algn="r"/>
                      <a:r>
                        <a:rPr lang="es-MX" sz="2000" dirty="0"/>
                        <a:t>16</a:t>
                      </a:r>
                    </a:p>
                    <a:p>
                      <a:pPr algn="r"/>
                      <a:r>
                        <a:rPr lang="es-MX" sz="2000" dirty="0"/>
                        <a:t>18</a:t>
                      </a:r>
                    </a:p>
                    <a:p>
                      <a:pPr algn="r"/>
                      <a:r>
                        <a:rPr lang="es-MX" sz="2000" dirty="0"/>
                        <a:t>27</a:t>
                      </a:r>
                    </a:p>
                    <a:p>
                      <a:pPr algn="r"/>
                      <a:endParaRPr lang="es-MX" sz="2000" dirty="0"/>
                    </a:p>
                    <a:p>
                      <a:pPr algn="r"/>
                      <a:r>
                        <a:rPr lang="es-MX" sz="2000" dirty="0"/>
                        <a:t>38</a:t>
                      </a:r>
                    </a:p>
                    <a:p>
                      <a:pPr algn="r"/>
                      <a:r>
                        <a:rPr lang="es-MX" sz="2000" dirty="0"/>
                        <a:t>40</a:t>
                      </a:r>
                    </a:p>
                    <a:p>
                      <a:pPr algn="r"/>
                      <a:endParaRPr lang="es-MX" sz="2000" dirty="0"/>
                    </a:p>
                    <a:p>
                      <a:pPr algn="r"/>
                      <a:r>
                        <a:rPr lang="es-MX" sz="2000" dirty="0">
                          <a:latin typeface="+mn-lt"/>
                          <a:cs typeface="Arial" pitchFamily="34" charset="0"/>
                        </a:rPr>
                        <a:t>43</a:t>
                      </a:r>
                    </a:p>
                    <a:p>
                      <a:pPr algn="r"/>
                      <a:r>
                        <a:rPr lang="es-MX" sz="2000" dirty="0">
                          <a:latin typeface="+mn-lt"/>
                          <a:cs typeface="Arial" pitchFamily="34" charset="0"/>
                        </a:rPr>
                        <a:t>45</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450792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785981" y="1792560"/>
            <a:ext cx="7918736" cy="40011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S" sz="2000" dirty="0">
                <a:ln>
                  <a:solidFill>
                    <a:schemeClr val="tx1">
                      <a:lumMod val="65000"/>
                      <a:lumOff val="35000"/>
                    </a:schemeClr>
                  </a:solidFill>
                </a:ln>
                <a:solidFill>
                  <a:srgbClr val="800000"/>
                </a:solidFill>
                <a:latin typeface="Arial" pitchFamily="34" charset="0"/>
                <a:ea typeface="Times New Roman" pitchFamily="18" charset="0"/>
                <a:cs typeface="Arial" pitchFamily="34" charset="0"/>
              </a:rPr>
              <a:t>Estas fianzas pueden ser:</a:t>
            </a:r>
            <a:endParaRPr lang="es-MX" sz="2000" dirty="0"/>
          </a:p>
        </p:txBody>
      </p:sp>
      <p:sp>
        <p:nvSpPr>
          <p:cNvPr id="4" name="3 Título"/>
          <p:cNvSpPr>
            <a:spLocks noGrp="1"/>
          </p:cNvSpPr>
          <p:nvPr>
            <p:ph type="title"/>
          </p:nvPr>
        </p:nvSpPr>
        <p:spPr>
          <a:xfrm>
            <a:off x="1785981" y="739629"/>
            <a:ext cx="7918736" cy="644160"/>
          </a:xfrm>
          <a:solidFill>
            <a:schemeClr val="bg2">
              <a:lumMod val="60000"/>
              <a:lumOff val="40000"/>
            </a:schemeClr>
          </a:solidFill>
          <a:ln w="38100">
            <a:solidFill>
              <a:schemeClr val="accent2"/>
            </a:solidFill>
          </a:ln>
        </p:spPr>
        <p:txBody>
          <a:bodyPr>
            <a:normAutofit/>
          </a:bodyPr>
          <a:lstStyle/>
          <a:p>
            <a:pPr algn="ctr"/>
            <a:r>
              <a:rPr lang="es-ES" sz="3200" b="1" dirty="0">
                <a:solidFill>
                  <a:schemeClr val="accent1"/>
                </a:solidFill>
              </a:rPr>
              <a:t>B. FIANZAS JUDICIALES NO PENALES</a:t>
            </a:r>
            <a:endParaRPr lang="es-MX" sz="3200" b="1" dirty="0">
              <a:solidFill>
                <a:schemeClr val="accent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rgbClr val="C00000"/>
                </a:solidFill>
              </a:rPr>
              <a:pPr/>
              <a:t>30</a:t>
            </a:fld>
            <a:endParaRPr lang="es-MX" dirty="0">
              <a:solidFill>
                <a:srgbClr val="C00000"/>
              </a:solidFill>
            </a:endParaRPr>
          </a:p>
        </p:txBody>
      </p:sp>
      <p:graphicFrame>
        <p:nvGraphicFramePr>
          <p:cNvPr id="8" name="7 Diagrama"/>
          <p:cNvGraphicFramePr/>
          <p:nvPr>
            <p:extLst>
              <p:ext uri="{D42A27DB-BD31-4B8C-83A1-F6EECF244321}">
                <p14:modId xmlns:p14="http://schemas.microsoft.com/office/powerpoint/2010/main" val="2743282699"/>
              </p:ext>
            </p:extLst>
          </p:nvPr>
        </p:nvGraphicFramePr>
        <p:xfrm>
          <a:off x="3048000" y="2240099"/>
          <a:ext cx="6096000"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1920812"/>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147977" y="1928897"/>
            <a:ext cx="7910422" cy="46166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S" sz="2400" b="1" dirty="0">
                <a:ln>
                  <a:solidFill>
                    <a:schemeClr val="tx1">
                      <a:lumMod val="65000"/>
                      <a:lumOff val="35000"/>
                    </a:schemeClr>
                  </a:solidFill>
                </a:ln>
                <a:solidFill>
                  <a:srgbClr val="800000"/>
                </a:solidFill>
                <a:latin typeface="Arial" pitchFamily="34" charset="0"/>
                <a:ea typeface="Times New Roman" pitchFamily="18" charset="0"/>
                <a:cs typeface="Arial" pitchFamily="34" charset="0"/>
              </a:rPr>
              <a:t>B.1: FIANZAS CIVILES</a:t>
            </a:r>
            <a:endParaRPr lang="es-MX" sz="2000" b="1" dirty="0"/>
          </a:p>
        </p:txBody>
      </p:sp>
      <p:sp>
        <p:nvSpPr>
          <p:cNvPr id="4" name="3 Título"/>
          <p:cNvSpPr>
            <a:spLocks noGrp="1"/>
          </p:cNvSpPr>
          <p:nvPr>
            <p:ph type="title"/>
          </p:nvPr>
        </p:nvSpPr>
        <p:spPr>
          <a:xfrm>
            <a:off x="2130725" y="854011"/>
            <a:ext cx="7910422" cy="670038"/>
          </a:xfrm>
          <a:solidFill>
            <a:schemeClr val="accent2"/>
          </a:solidFill>
          <a:ln>
            <a:solidFill>
              <a:schemeClr val="bg1"/>
            </a:solidFill>
          </a:ln>
        </p:spPr>
        <p:txBody>
          <a:bodyPr>
            <a:normAutofit/>
          </a:bodyPr>
          <a:lstStyle/>
          <a:p>
            <a:pPr algn="ctr"/>
            <a:r>
              <a:rPr lang="es-ES" sz="3200" b="1" dirty="0">
                <a:solidFill>
                  <a:schemeClr val="bg1"/>
                </a:solidFill>
              </a:rPr>
              <a:t>B. FIANZAS JUDICIALES NO PENALES</a:t>
            </a:r>
            <a:endParaRPr lang="es-MX" sz="32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1"/>
                </a:solidFill>
              </a:rPr>
              <a:pPr/>
              <a:t>31</a:t>
            </a:fld>
            <a:endParaRPr lang="es-MX" dirty="0">
              <a:solidFill>
                <a:schemeClr val="accent1"/>
              </a:solidFill>
            </a:endParaRPr>
          </a:p>
        </p:txBody>
      </p:sp>
      <p:sp>
        <p:nvSpPr>
          <p:cNvPr id="3" name="2 CuadroTexto"/>
          <p:cNvSpPr txBox="1"/>
          <p:nvPr/>
        </p:nvSpPr>
        <p:spPr>
          <a:xfrm>
            <a:off x="2772153" y="2573158"/>
            <a:ext cx="6304684" cy="2677656"/>
          </a:xfrm>
          <a:prstGeom prst="rect">
            <a:avLst/>
          </a:prstGeom>
          <a:noFill/>
        </p:spPr>
        <p:txBody>
          <a:bodyPr wrap="square" rtlCol="0">
            <a:spAutoFit/>
          </a:bodyPr>
          <a:lstStyle/>
          <a:p>
            <a:pPr algn="just"/>
            <a:r>
              <a:rPr lang="es-ES" sz="2800" dirty="0"/>
              <a:t>Generalmente garantizan el pago de daños y perjuicios que se pudieran ocasionar a la parte contraria y a terceros en el desarrollo de procedimientos judiciales de carácter civil. A su vez, las fianzas judiciales civiles se dividen en:</a:t>
            </a:r>
            <a:endParaRPr lang="es-MX" sz="2800" dirty="0"/>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704815">
            <a:off x="8696498" y="4449718"/>
            <a:ext cx="1430195" cy="1909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3153958"/>
      </p:ext>
    </p:extLst>
  </p:cSld>
  <p:clrMapOvr>
    <a:masterClrMapping/>
  </p:clrMapOvr>
  <p:transition spd="slow">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4"/>
          <p:cNvGrpSpPr>
            <a:grpSpLocks/>
          </p:cNvGrpSpPr>
          <p:nvPr/>
        </p:nvGrpSpPr>
        <p:grpSpPr bwMode="auto">
          <a:xfrm>
            <a:off x="1774826" y="188914"/>
            <a:ext cx="2665413" cy="1341437"/>
            <a:chOff x="158" y="119"/>
            <a:chExt cx="1679" cy="845"/>
          </a:xfrm>
          <a:solidFill>
            <a:schemeClr val="accent1">
              <a:lumMod val="60000"/>
              <a:lumOff val="40000"/>
            </a:schemeClr>
          </a:solidFill>
        </p:grpSpPr>
        <p:sp>
          <p:nvSpPr>
            <p:cNvPr id="14355" name="Oval 22"/>
            <p:cNvSpPr>
              <a:spLocks noChangeArrowheads="1"/>
            </p:cNvSpPr>
            <p:nvPr/>
          </p:nvSpPr>
          <p:spPr bwMode="auto">
            <a:xfrm>
              <a:off x="158" y="119"/>
              <a:ext cx="1679" cy="845"/>
            </a:xfrm>
            <a:prstGeom prst="ellipse">
              <a:avLst/>
            </a:prstGeom>
            <a:grpFill/>
            <a:ln w="9525">
              <a:solidFill>
                <a:schemeClr val="tx1"/>
              </a:solidFill>
              <a:round/>
              <a:headEnd/>
              <a:tailEnd/>
            </a:ln>
            <a:effectLst>
              <a:outerShdw dist="107763" dir="2700000" algn="ctr" rotWithShape="0">
                <a:schemeClr val="tx2">
                  <a:alpha val="50000"/>
                </a:schemeClr>
              </a:outerShdw>
            </a:effectLst>
          </p:spPr>
          <p:txBody>
            <a:bodyPr wrap="none" anchor="ctr"/>
            <a:lstStyle/>
            <a:p>
              <a:endParaRPr lang="es-MX" dirty="0"/>
            </a:p>
          </p:txBody>
        </p:sp>
        <p:sp>
          <p:nvSpPr>
            <p:cNvPr id="14356" name="1 CuadroTexto"/>
            <p:cNvSpPr txBox="1">
              <a:spLocks noChangeArrowheads="1"/>
            </p:cNvSpPr>
            <p:nvPr/>
          </p:nvSpPr>
          <p:spPr bwMode="auto">
            <a:xfrm>
              <a:off x="485" y="265"/>
              <a:ext cx="1033" cy="58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dirty="0">
                  <a:solidFill>
                    <a:schemeClr val="bg1"/>
                  </a:solidFill>
                  <a:latin typeface="Calibri" pitchFamily="34" charset="0"/>
                </a:rPr>
                <a:t>B. FIANZAS JUDICIALES NO PENALES</a:t>
              </a:r>
            </a:p>
          </p:txBody>
        </p:sp>
      </p:grpSp>
      <p:sp>
        <p:nvSpPr>
          <p:cNvPr id="14339" name="2 CuadroTexto"/>
          <p:cNvSpPr txBox="1">
            <a:spLocks noChangeArrowheads="1"/>
          </p:cNvSpPr>
          <p:nvPr/>
        </p:nvSpPr>
        <p:spPr bwMode="auto">
          <a:xfrm>
            <a:off x="5942912" y="553885"/>
            <a:ext cx="4608512" cy="646331"/>
          </a:xfrm>
          <a:prstGeom prst="rect">
            <a:avLst/>
          </a:prstGeom>
          <a:solidFill>
            <a:schemeClr val="accent3">
              <a:lumMod val="20000"/>
              <a:lumOff val="80000"/>
            </a:schemeClr>
          </a:solidFill>
          <a:ln w="9525">
            <a:solidFill>
              <a:srgbClr val="A50021"/>
            </a:solidFill>
            <a:miter lim="800000"/>
            <a:headEnd/>
            <a:tailEnd/>
          </a:ln>
          <a:effectLst>
            <a:outerShdw dist="107763" dir="2700000" algn="ctr" rotWithShape="0">
              <a:schemeClr val="tx2">
                <a:alpha val="50000"/>
              </a:schemeClr>
            </a:outerShdw>
          </a:effec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rgbClr val="A50021"/>
                </a:solidFill>
                <a:latin typeface="Calibri" pitchFamily="34" charset="0"/>
              </a:rPr>
              <a:t>LAS FIANZAS JUDICIALES CIVILES SE DIVIDEN EN:</a:t>
            </a:r>
          </a:p>
        </p:txBody>
      </p:sp>
      <p:sp>
        <p:nvSpPr>
          <p:cNvPr id="14340" name="3 CuadroTexto"/>
          <p:cNvSpPr txBox="1">
            <a:spLocks noChangeArrowheads="1"/>
          </p:cNvSpPr>
          <p:nvPr/>
        </p:nvSpPr>
        <p:spPr bwMode="auto">
          <a:xfrm>
            <a:off x="1774827" y="2763839"/>
            <a:ext cx="2478088" cy="646331"/>
          </a:xfrm>
          <a:prstGeom prst="rect">
            <a:avLst/>
          </a:prstGeom>
          <a:solidFill>
            <a:schemeClr val="accent1">
              <a:lumMod val="20000"/>
              <a:lumOff val="80000"/>
            </a:schemeClr>
          </a:solidFill>
          <a:ln w="9525">
            <a:solidFill>
              <a:srgbClr val="A50021"/>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3600" dirty="0">
                <a:solidFill>
                  <a:srgbClr val="A50021"/>
                </a:solidFill>
                <a:latin typeface="Calibri" pitchFamily="34" charset="0"/>
              </a:rPr>
              <a:t>B.1. Civiles</a:t>
            </a:r>
            <a:endParaRPr lang="es-MX" sz="3600" dirty="0">
              <a:solidFill>
                <a:srgbClr val="A50021"/>
              </a:solidFill>
              <a:latin typeface="Calibri" pitchFamily="34" charset="0"/>
            </a:endParaRPr>
          </a:p>
        </p:txBody>
      </p:sp>
      <p:sp>
        <p:nvSpPr>
          <p:cNvPr id="14341" name="5 CuadroTexto"/>
          <p:cNvSpPr txBox="1">
            <a:spLocks noChangeArrowheads="1"/>
          </p:cNvSpPr>
          <p:nvPr/>
        </p:nvSpPr>
        <p:spPr bwMode="auto">
          <a:xfrm>
            <a:off x="5664201" y="2708921"/>
            <a:ext cx="4814167" cy="314325"/>
          </a:xfrm>
          <a:prstGeom prst="rect">
            <a:avLst/>
          </a:prstGeom>
          <a:solidFill>
            <a:schemeClr val="bg1"/>
          </a:solidFill>
          <a:ln w="9525">
            <a:solidFill>
              <a:srgbClr val="A50021"/>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ES_tradnl" sz="1400" dirty="0">
                <a:latin typeface="Calibri" pitchFamily="34" charset="0"/>
              </a:rPr>
              <a:t>FIANZA DE EMBARGO PRECAUTORIO</a:t>
            </a:r>
            <a:endParaRPr lang="es-MX" sz="1400" dirty="0">
              <a:latin typeface="Calibri" pitchFamily="34" charset="0"/>
            </a:endParaRPr>
          </a:p>
        </p:txBody>
      </p:sp>
      <p:sp>
        <p:nvSpPr>
          <p:cNvPr id="14342" name="6 CuadroTexto"/>
          <p:cNvSpPr txBox="1">
            <a:spLocks noChangeArrowheads="1"/>
          </p:cNvSpPr>
          <p:nvPr/>
        </p:nvSpPr>
        <p:spPr bwMode="auto">
          <a:xfrm>
            <a:off x="5653955" y="3800530"/>
            <a:ext cx="4824413" cy="307777"/>
          </a:xfrm>
          <a:prstGeom prst="rect">
            <a:avLst/>
          </a:prstGeom>
          <a:solidFill>
            <a:schemeClr val="bg1"/>
          </a:solidFill>
          <a:ln w="9525">
            <a:solidFill>
              <a:srgbClr val="A50021"/>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MX" sz="1400" dirty="0">
                <a:latin typeface="Calibri" pitchFamily="34" charset="0"/>
              </a:rPr>
              <a:t>FIANZA DE PENSIÓN ALIMENTICIA</a:t>
            </a:r>
          </a:p>
        </p:txBody>
      </p:sp>
      <p:sp>
        <p:nvSpPr>
          <p:cNvPr id="14343" name="8 CuadroTexto"/>
          <p:cNvSpPr txBox="1">
            <a:spLocks noChangeArrowheads="1"/>
          </p:cNvSpPr>
          <p:nvPr/>
        </p:nvSpPr>
        <p:spPr bwMode="auto">
          <a:xfrm>
            <a:off x="1774825" y="4941169"/>
            <a:ext cx="8637257" cy="1200329"/>
          </a:xfrm>
          <a:prstGeom prst="rect">
            <a:avLst/>
          </a:prstGeom>
          <a:solidFill>
            <a:schemeClr val="accent4">
              <a:lumMod val="75000"/>
            </a:schemeClr>
          </a:solidFill>
          <a:ln>
            <a:noFill/>
          </a:ln>
          <a:effectLst>
            <a:outerShdw dist="107763" dir="2700000" algn="ctr" rotWithShape="0">
              <a:schemeClr val="tx2">
                <a:alpha val="50000"/>
              </a:schemeClr>
            </a:outerShdw>
          </a:effectLst>
          <a:extLst/>
        </p:spPr>
        <p:txBody>
          <a:bodyPr wrap="square">
            <a:spAutoFit/>
          </a:bodyPr>
          <a:lstStyle>
            <a:lvl1pPr marL="342900" indent="-342900"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marL="0" indent="0" eaLnBrk="1" hangingPunct="1"/>
            <a:r>
              <a:rPr lang="es-MX" sz="2400" b="0" dirty="0">
                <a:solidFill>
                  <a:schemeClr val="bg1"/>
                </a:solidFill>
                <a:latin typeface="Calibri" pitchFamily="34" charset="0"/>
              </a:rPr>
              <a:t>Generalmente garantizan el pago de daños y perjuicios que se pudieran ocasionar a la parte contraria y a terceros en el desarrollo de procedimientos judiciales de carácter civil. </a:t>
            </a:r>
          </a:p>
        </p:txBody>
      </p:sp>
      <p:sp>
        <p:nvSpPr>
          <p:cNvPr id="14" name="13 Abrir llave"/>
          <p:cNvSpPr>
            <a:spLocks/>
          </p:cNvSpPr>
          <p:nvPr/>
        </p:nvSpPr>
        <p:spPr bwMode="auto">
          <a:xfrm>
            <a:off x="4372820" y="2060575"/>
            <a:ext cx="427037" cy="2071688"/>
          </a:xfrm>
          <a:prstGeom prst="leftBrace">
            <a:avLst>
              <a:gd name="adj1" fmla="val 11163"/>
              <a:gd name="adj2" fmla="val 49375"/>
            </a:avLst>
          </a:prstGeom>
          <a:noFill/>
          <a:ln w="9525" algn="ctr">
            <a:solidFill>
              <a:srgbClr val="A50021"/>
            </a:solidFill>
            <a:round/>
            <a:headEnd/>
            <a:tailEnd/>
          </a:ln>
        </p:spPr>
        <p:txBody>
          <a:bodyPr anchor="ctr"/>
          <a:lstStyle/>
          <a:p>
            <a:pPr algn="ctr">
              <a:defRPr/>
            </a:pPr>
            <a:endParaRPr lang="es-MX" dirty="0"/>
          </a:p>
        </p:txBody>
      </p:sp>
      <p:sp>
        <p:nvSpPr>
          <p:cNvPr id="14347" name="15 CuadroTexto"/>
          <p:cNvSpPr txBox="1">
            <a:spLocks noChangeArrowheads="1"/>
          </p:cNvSpPr>
          <p:nvPr/>
        </p:nvSpPr>
        <p:spPr bwMode="auto">
          <a:xfrm>
            <a:off x="5664201" y="2185120"/>
            <a:ext cx="4824413" cy="307777"/>
          </a:xfrm>
          <a:prstGeom prst="rect">
            <a:avLst/>
          </a:prstGeom>
          <a:solidFill>
            <a:schemeClr val="bg1"/>
          </a:solidFill>
          <a:ln w="9525">
            <a:solidFill>
              <a:srgbClr val="A50021"/>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ES_tradnl" sz="1400" dirty="0">
                <a:latin typeface="Calibri" pitchFamily="34" charset="0"/>
              </a:rPr>
              <a:t>FIANZA DE PROVIDENCIA PRECAUTORIA</a:t>
            </a:r>
            <a:endParaRPr lang="es-MX" sz="1400" dirty="0">
              <a:latin typeface="Calibri" pitchFamily="34" charset="0"/>
            </a:endParaRPr>
          </a:p>
        </p:txBody>
      </p:sp>
      <p:sp>
        <p:nvSpPr>
          <p:cNvPr id="27" name="26 Flecha abajo"/>
          <p:cNvSpPr>
            <a:spLocks noChangeArrowheads="1"/>
          </p:cNvSpPr>
          <p:nvPr/>
        </p:nvSpPr>
        <p:spPr bwMode="auto">
          <a:xfrm>
            <a:off x="3057526" y="3500439"/>
            <a:ext cx="144463" cy="1368425"/>
          </a:xfrm>
          <a:prstGeom prst="downArrow">
            <a:avLst>
              <a:gd name="adj1" fmla="val 50000"/>
              <a:gd name="adj2" fmla="val 33812"/>
            </a:avLst>
          </a:prstGeom>
          <a:solidFill>
            <a:schemeClr val="bg2"/>
          </a:solidFill>
          <a:ln w="25400" algn="ctr">
            <a:solidFill>
              <a:srgbClr val="A50021"/>
            </a:solidFill>
            <a:miter lim="800000"/>
            <a:headEnd/>
            <a:tailEnd/>
          </a:ln>
        </p:spPr>
        <p:txBody>
          <a:bodyPr anchor="ctr"/>
          <a:lstStyle/>
          <a:p>
            <a:pPr algn="ctr">
              <a:defRPr/>
            </a:pPr>
            <a:endParaRPr lang="es-MX" dirty="0">
              <a:solidFill>
                <a:schemeClr val="lt1"/>
              </a:solidFill>
            </a:endParaRPr>
          </a:p>
        </p:txBody>
      </p:sp>
      <p:sp>
        <p:nvSpPr>
          <p:cNvPr id="28" name="27 Flecha abajo"/>
          <p:cNvSpPr>
            <a:spLocks noChangeArrowheads="1"/>
          </p:cNvSpPr>
          <p:nvPr/>
        </p:nvSpPr>
        <p:spPr bwMode="auto">
          <a:xfrm>
            <a:off x="3057526" y="1614067"/>
            <a:ext cx="142875" cy="1071562"/>
          </a:xfrm>
          <a:prstGeom prst="downArrow">
            <a:avLst>
              <a:gd name="adj1" fmla="val 50000"/>
              <a:gd name="adj2" fmla="val 50000"/>
            </a:avLst>
          </a:prstGeom>
          <a:solidFill>
            <a:schemeClr val="bg2"/>
          </a:solidFill>
          <a:ln w="25400" algn="ctr">
            <a:solidFill>
              <a:srgbClr val="A50021"/>
            </a:solidFill>
            <a:miter lim="800000"/>
            <a:headEnd/>
            <a:tailEnd/>
          </a:ln>
        </p:spPr>
        <p:txBody>
          <a:bodyPr anchor="ctr"/>
          <a:lstStyle/>
          <a:p>
            <a:pPr algn="ctr">
              <a:defRPr/>
            </a:pPr>
            <a:endParaRPr lang="es-MX" dirty="0">
              <a:solidFill>
                <a:schemeClr val="lt1"/>
              </a:solidFill>
            </a:endParaRPr>
          </a:p>
        </p:txBody>
      </p:sp>
      <p:sp>
        <p:nvSpPr>
          <p:cNvPr id="29" name="28 Flecha derecha"/>
          <p:cNvSpPr>
            <a:spLocks noChangeArrowheads="1"/>
          </p:cNvSpPr>
          <p:nvPr/>
        </p:nvSpPr>
        <p:spPr bwMode="auto">
          <a:xfrm>
            <a:off x="4521200" y="765176"/>
            <a:ext cx="1143000" cy="144463"/>
          </a:xfrm>
          <a:prstGeom prst="rightArrow">
            <a:avLst>
              <a:gd name="adj1" fmla="val 50000"/>
              <a:gd name="adj2" fmla="val 24725"/>
            </a:avLst>
          </a:prstGeom>
          <a:solidFill>
            <a:schemeClr val="bg2"/>
          </a:solidFill>
          <a:ln w="25400" algn="ctr">
            <a:solidFill>
              <a:srgbClr val="A50021"/>
            </a:solidFill>
            <a:miter lim="800000"/>
            <a:headEnd/>
            <a:tailEnd/>
          </a:ln>
        </p:spPr>
        <p:txBody>
          <a:bodyPr anchor="ctr"/>
          <a:lstStyle/>
          <a:p>
            <a:pPr algn="ctr">
              <a:defRPr/>
            </a:pPr>
            <a:endParaRPr lang="es-MX" dirty="0">
              <a:solidFill>
                <a:schemeClr val="lt1"/>
              </a:solidFill>
            </a:endParaRPr>
          </a:p>
        </p:txBody>
      </p:sp>
      <p:sp>
        <p:nvSpPr>
          <p:cNvPr id="30" name="29 Flecha derecha"/>
          <p:cNvSpPr>
            <a:spLocks noChangeArrowheads="1"/>
          </p:cNvSpPr>
          <p:nvPr/>
        </p:nvSpPr>
        <p:spPr bwMode="auto">
          <a:xfrm>
            <a:off x="4799857" y="2282826"/>
            <a:ext cx="576263" cy="142875"/>
          </a:xfrm>
          <a:prstGeom prst="rightArrow">
            <a:avLst>
              <a:gd name="adj1" fmla="val 50000"/>
              <a:gd name="adj2" fmla="val 33611"/>
            </a:avLst>
          </a:prstGeom>
          <a:solidFill>
            <a:schemeClr val="bg1"/>
          </a:solidFill>
          <a:ln w="25400" algn="ctr">
            <a:solidFill>
              <a:srgbClr val="A50021"/>
            </a:solidFill>
            <a:miter lim="800000"/>
            <a:headEnd/>
            <a:tailEnd/>
          </a:ln>
        </p:spPr>
        <p:txBody>
          <a:bodyPr anchor="ctr"/>
          <a:lstStyle/>
          <a:p>
            <a:pPr algn="ctr">
              <a:defRPr/>
            </a:pPr>
            <a:endParaRPr lang="es-MX" dirty="0">
              <a:solidFill>
                <a:schemeClr val="lt1"/>
              </a:solidFill>
            </a:endParaRPr>
          </a:p>
        </p:txBody>
      </p:sp>
      <p:sp>
        <p:nvSpPr>
          <p:cNvPr id="31" name="30 Flecha derecha"/>
          <p:cNvSpPr>
            <a:spLocks noChangeArrowheads="1"/>
          </p:cNvSpPr>
          <p:nvPr/>
        </p:nvSpPr>
        <p:spPr bwMode="auto">
          <a:xfrm>
            <a:off x="4799658" y="2780929"/>
            <a:ext cx="576263" cy="142875"/>
          </a:xfrm>
          <a:prstGeom prst="rightArrow">
            <a:avLst>
              <a:gd name="adj1" fmla="val 50000"/>
              <a:gd name="adj2" fmla="val 33611"/>
            </a:avLst>
          </a:prstGeom>
          <a:solidFill>
            <a:schemeClr val="bg1"/>
          </a:solidFill>
          <a:ln w="25400" algn="ctr">
            <a:solidFill>
              <a:srgbClr val="A50021"/>
            </a:solidFill>
            <a:miter lim="800000"/>
            <a:headEnd/>
            <a:tailEnd/>
          </a:ln>
        </p:spPr>
        <p:txBody>
          <a:bodyPr anchor="ctr"/>
          <a:lstStyle/>
          <a:p>
            <a:pPr algn="ctr">
              <a:defRPr/>
            </a:pPr>
            <a:endParaRPr lang="es-MX" dirty="0">
              <a:solidFill>
                <a:schemeClr val="lt1"/>
              </a:solidFill>
            </a:endParaRPr>
          </a:p>
        </p:txBody>
      </p:sp>
      <p:sp>
        <p:nvSpPr>
          <p:cNvPr id="32" name="31 Flecha derecha"/>
          <p:cNvSpPr>
            <a:spLocks noChangeArrowheads="1"/>
          </p:cNvSpPr>
          <p:nvPr/>
        </p:nvSpPr>
        <p:spPr bwMode="auto">
          <a:xfrm>
            <a:off x="4871865" y="3883026"/>
            <a:ext cx="576263" cy="142875"/>
          </a:xfrm>
          <a:prstGeom prst="rightArrow">
            <a:avLst>
              <a:gd name="adj1" fmla="val 50000"/>
              <a:gd name="adj2" fmla="val 33611"/>
            </a:avLst>
          </a:prstGeom>
          <a:solidFill>
            <a:schemeClr val="bg1"/>
          </a:solidFill>
          <a:ln w="25400" algn="ctr">
            <a:solidFill>
              <a:srgbClr val="A50021"/>
            </a:solidFill>
            <a:miter lim="800000"/>
            <a:headEnd/>
            <a:tailEnd/>
          </a:ln>
        </p:spPr>
        <p:txBody>
          <a:bodyPr anchor="ctr"/>
          <a:lstStyle/>
          <a:p>
            <a:pPr algn="ctr">
              <a:defRPr/>
            </a:pPr>
            <a:endParaRPr lang="es-MX" dirty="0">
              <a:solidFill>
                <a:schemeClr val="lt1"/>
              </a:solidFill>
            </a:endParaRPr>
          </a:p>
        </p:txBody>
      </p:sp>
      <p:sp>
        <p:nvSpPr>
          <p:cNvPr id="21" name="5 CuadroTexto"/>
          <p:cNvSpPr txBox="1">
            <a:spLocks noChangeArrowheads="1"/>
          </p:cNvSpPr>
          <p:nvPr/>
        </p:nvSpPr>
        <p:spPr bwMode="auto">
          <a:xfrm>
            <a:off x="5664201" y="3211514"/>
            <a:ext cx="4824413" cy="307777"/>
          </a:xfrm>
          <a:prstGeom prst="rect">
            <a:avLst/>
          </a:prstGeom>
          <a:solidFill>
            <a:schemeClr val="bg1"/>
          </a:solidFill>
          <a:ln w="9525">
            <a:solidFill>
              <a:srgbClr val="A50021"/>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ES_tradnl" sz="1400" dirty="0">
                <a:latin typeface="Calibri" pitchFamily="34" charset="0"/>
              </a:rPr>
              <a:t>FIANZA DE CARGO</a:t>
            </a:r>
            <a:endParaRPr lang="es-MX" sz="1400" dirty="0">
              <a:latin typeface="Calibri" pitchFamily="34" charset="0"/>
            </a:endParaRPr>
          </a:p>
        </p:txBody>
      </p:sp>
      <p:sp>
        <p:nvSpPr>
          <p:cNvPr id="22" name="21 Flecha derecha"/>
          <p:cNvSpPr>
            <a:spLocks noChangeArrowheads="1"/>
          </p:cNvSpPr>
          <p:nvPr/>
        </p:nvSpPr>
        <p:spPr bwMode="auto">
          <a:xfrm>
            <a:off x="4799857" y="3284985"/>
            <a:ext cx="576263" cy="142875"/>
          </a:xfrm>
          <a:prstGeom prst="rightArrow">
            <a:avLst>
              <a:gd name="adj1" fmla="val 50000"/>
              <a:gd name="adj2" fmla="val 33611"/>
            </a:avLst>
          </a:prstGeom>
          <a:solidFill>
            <a:schemeClr val="bg1"/>
          </a:solidFill>
          <a:ln w="25400" algn="ctr">
            <a:solidFill>
              <a:srgbClr val="A50021"/>
            </a:solidFill>
            <a:miter lim="800000"/>
            <a:headEnd/>
            <a:tailEnd/>
          </a:ln>
        </p:spPr>
        <p:txBody>
          <a:bodyPr anchor="ctr"/>
          <a:lstStyle/>
          <a:p>
            <a:pPr algn="ctr">
              <a:defRPr/>
            </a:pPr>
            <a:endParaRPr lang="es-MX" dirty="0">
              <a:solidFill>
                <a:schemeClr val="lt1"/>
              </a:solidFill>
            </a:endParaRPr>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solidFill>
                  <a:srgbClr val="C00000"/>
                </a:solidFill>
              </a:rPr>
              <a:pPr>
                <a:defRPr/>
              </a:pPr>
              <a:t>32</a:t>
            </a:fld>
            <a:endParaRPr lang="es-ES" dirty="0">
              <a:solidFill>
                <a:srgbClr val="C00000"/>
              </a:solidFill>
            </a:endParaRPr>
          </a:p>
        </p:txBody>
      </p:sp>
    </p:spTree>
    <p:extLst>
      <p:ext uri="{BB962C8B-B14F-4D97-AF65-F5344CB8AC3E}">
        <p14:creationId xmlns:p14="http://schemas.microsoft.com/office/powerpoint/2010/main" val="912973228"/>
      </p:ext>
    </p:extLst>
  </p:cSld>
  <p:clrMapOvr>
    <a:masterClrMapping/>
  </p:clrMapOvr>
  <p:transition spd="slow">
    <p:diamon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4398" y="802257"/>
            <a:ext cx="8229600" cy="639022"/>
          </a:xfrm>
          <a:solidFill>
            <a:schemeClr val="accent1">
              <a:lumMod val="40000"/>
              <a:lumOff val="60000"/>
            </a:schemeClr>
          </a:solidFill>
          <a:ln w="38100">
            <a:solidFill>
              <a:schemeClr val="accent1"/>
            </a:solidFill>
          </a:ln>
        </p:spPr>
        <p:txBody>
          <a:bodyPr>
            <a:noAutofit/>
          </a:bodyPr>
          <a:lstStyle/>
          <a:p>
            <a:pPr algn="ctr"/>
            <a:r>
              <a:rPr lang="es-ES" sz="3600" b="1" spc="0" dirty="0">
                <a:ln w="0"/>
                <a:solidFill>
                  <a:schemeClr val="accent1"/>
                </a:solidFill>
              </a:rPr>
              <a:t>B.1. FIANZAS CIVILES</a:t>
            </a:r>
            <a:endParaRPr lang="es-MX" sz="3600" b="1" spc="0" dirty="0">
              <a:ln w="0"/>
              <a:solidFill>
                <a:schemeClr val="accent1"/>
              </a:solidFill>
            </a:endParaRPr>
          </a:p>
        </p:txBody>
      </p:sp>
      <p:sp>
        <p:nvSpPr>
          <p:cNvPr id="3" name="2 Marcador de contenido"/>
          <p:cNvSpPr>
            <a:spLocks noGrp="1"/>
          </p:cNvSpPr>
          <p:nvPr>
            <p:ph idx="1"/>
          </p:nvPr>
        </p:nvSpPr>
        <p:spPr>
          <a:xfrm>
            <a:off x="1041009" y="1899138"/>
            <a:ext cx="10171473" cy="4318781"/>
          </a:xfrm>
        </p:spPr>
        <p:txBody>
          <a:bodyPr>
            <a:normAutofit/>
          </a:bodyPr>
          <a:lstStyle/>
          <a:p>
            <a:pPr algn="just">
              <a:buFont typeface="Wingdings" panose="05000000000000000000" pitchFamily="2" charset="2"/>
              <a:buChar char="Ø"/>
            </a:pPr>
            <a:r>
              <a:rPr lang="es-MX" sz="2400" b="1" dirty="0">
                <a:solidFill>
                  <a:srgbClr val="A50021"/>
                </a:solidFill>
                <a:latin typeface="Arial" pitchFamily="34" charset="0"/>
                <a:ea typeface="Times New Roman" pitchFamily="18" charset="0"/>
                <a:cs typeface="Arial" pitchFamily="34" charset="0"/>
              </a:rPr>
              <a:t>Fianza de Providencia Precautoria </a:t>
            </a:r>
            <a:r>
              <a:rPr lang="es-ES" sz="2400" dirty="0"/>
              <a:t>la providencia precautoria se da cuando un juez  aprueba el arraigo de personas por temor a que la persona demandada se ausente o se  oculte haciendo que la persona no pueda ausentarse del lugar sin dejar representante legalmente autorizado para responder del juicio que se lleva a cabo; esta fianza garantiza el pago de los daños y perjuicios que se le pueda ocasionar al demandado en caso de que este resulte inocente o no culpable.</a:t>
            </a:r>
            <a:r>
              <a:rPr lang="es-MX" sz="2400" dirty="0">
                <a:latin typeface="Arial" pitchFamily="34" charset="0"/>
                <a:ea typeface="Times New Roman" pitchFamily="18" charset="0"/>
                <a:cs typeface="Arial" pitchFamily="34" charset="0"/>
              </a:rPr>
              <a:t> </a:t>
            </a:r>
          </a:p>
          <a:p>
            <a:pPr algn="just">
              <a:buFont typeface="Wingdings" panose="05000000000000000000" pitchFamily="2" charset="2"/>
              <a:buChar char="Ø"/>
            </a:pPr>
            <a:r>
              <a:rPr lang="es-MX" sz="2400" b="1" dirty="0">
                <a:solidFill>
                  <a:srgbClr val="A50021"/>
                </a:solidFill>
                <a:latin typeface="Arial" pitchFamily="34" charset="0"/>
                <a:ea typeface="Times New Roman" pitchFamily="18" charset="0"/>
                <a:cs typeface="Arial" pitchFamily="34" charset="0"/>
              </a:rPr>
              <a:t>Fianza de Embargo Precautorio</a:t>
            </a:r>
            <a:r>
              <a:rPr lang="es-ES" sz="2400" dirty="0"/>
              <a:t>se da cuando un juez pone a disposición los bienes necesarios a efecto de que el demandado huya u oculte los bienes en juicio, en este caso también la afianzadora garantiza el pago de los daños y perjuicios que se le pueda ocasionar por habérsele negado el uso y goce de los bienes en juicio.</a:t>
            </a:r>
            <a:r>
              <a:rPr lang="es-MX" sz="2400" b="1" dirty="0">
                <a:solidFill>
                  <a:srgbClr val="A50021"/>
                </a:solidFill>
                <a:latin typeface="Arial" pitchFamily="34" charset="0"/>
                <a:ea typeface="Times New Roman" pitchFamily="18" charset="0"/>
                <a:cs typeface="Arial" pitchFamily="34" charset="0"/>
              </a:rPr>
              <a:t>  </a:t>
            </a:r>
          </a:p>
          <a:p>
            <a:pPr marL="514350" indent="-514350" algn="just">
              <a:buFont typeface="+mj-lt"/>
              <a:buAutoNum type="alphaLcParenR"/>
            </a:pPr>
            <a:endParaRPr lang="es-MX" dirty="0">
              <a:latin typeface="Arial" pitchFamily="34" charset="0"/>
              <a:ea typeface="Times New Roman" pitchFamily="18" charset="0"/>
              <a:cs typeface="Arial" pitchFamily="34" charset="0"/>
            </a:endParaRPr>
          </a:p>
          <a:p>
            <a:pPr lvl="0" algn="just">
              <a:buNone/>
            </a:pPr>
            <a:endParaRPr lang="es-MX" dirty="0">
              <a:latin typeface="Arial" pitchFamily="34" charset="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rgbClr val="C00000"/>
                </a:solidFill>
              </a:rPr>
              <a:pPr/>
              <a:t>33</a:t>
            </a:fld>
            <a:endParaRPr lang="es-MX" dirty="0">
              <a:solidFill>
                <a:srgbClr val="C00000"/>
              </a:solidFill>
            </a:endParaRPr>
          </a:p>
        </p:txBody>
      </p:sp>
    </p:spTree>
    <p:extLst>
      <p:ext uri="{BB962C8B-B14F-4D97-AF65-F5344CB8AC3E}">
        <p14:creationId xmlns:p14="http://schemas.microsoft.com/office/powerpoint/2010/main" val="3475557906"/>
      </p:ext>
    </p:extLst>
  </p:cSld>
  <p:clrMapOvr>
    <a:masterClrMapping/>
  </p:clrMapOvr>
  <p:transition spd="slow">
    <p:split orient="ver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4398" y="802257"/>
            <a:ext cx="8229600" cy="639022"/>
          </a:xfrm>
          <a:solidFill>
            <a:schemeClr val="accent1">
              <a:lumMod val="40000"/>
              <a:lumOff val="60000"/>
            </a:schemeClr>
          </a:solidFill>
          <a:ln w="38100">
            <a:solidFill>
              <a:schemeClr val="accent1"/>
            </a:solidFill>
          </a:ln>
        </p:spPr>
        <p:txBody>
          <a:bodyPr>
            <a:noAutofit/>
          </a:bodyPr>
          <a:lstStyle/>
          <a:p>
            <a:pPr algn="ctr"/>
            <a:r>
              <a:rPr lang="es-ES" sz="3600" b="1" spc="0" dirty="0">
                <a:ln w="0"/>
                <a:solidFill>
                  <a:schemeClr val="accent1"/>
                </a:solidFill>
              </a:rPr>
              <a:t>B.1. FIANZAS CIVILES</a:t>
            </a:r>
            <a:endParaRPr lang="es-MX" sz="3600" b="1" spc="0" dirty="0">
              <a:ln w="0"/>
              <a:solidFill>
                <a:schemeClr val="accent1"/>
              </a:solidFill>
            </a:endParaRPr>
          </a:p>
        </p:txBody>
      </p:sp>
      <p:sp>
        <p:nvSpPr>
          <p:cNvPr id="3" name="2 Marcador de contenido"/>
          <p:cNvSpPr>
            <a:spLocks noGrp="1"/>
          </p:cNvSpPr>
          <p:nvPr>
            <p:ph idx="1"/>
          </p:nvPr>
        </p:nvSpPr>
        <p:spPr>
          <a:xfrm>
            <a:off x="1041009" y="1941342"/>
            <a:ext cx="10171473" cy="4318781"/>
          </a:xfrm>
        </p:spPr>
        <p:txBody>
          <a:bodyPr>
            <a:normAutofit/>
          </a:bodyPr>
          <a:lstStyle/>
          <a:p>
            <a:pPr marL="0" indent="0" algn="just">
              <a:buNone/>
            </a:pPr>
            <a:r>
              <a:rPr lang="es-MX" b="1" dirty="0">
                <a:solidFill>
                  <a:srgbClr val="A50021"/>
                </a:solidFill>
                <a:latin typeface="Arial" pitchFamily="34" charset="0"/>
                <a:ea typeface="Times New Roman" pitchFamily="18" charset="0"/>
                <a:cs typeface="Arial" pitchFamily="34" charset="0"/>
              </a:rPr>
              <a:t>  </a:t>
            </a:r>
            <a:r>
              <a:rPr lang="es-MX" sz="2400" b="1" dirty="0">
                <a:solidFill>
                  <a:srgbClr val="A50021"/>
                </a:solidFill>
                <a:ea typeface="Times New Roman" pitchFamily="18" charset="0"/>
                <a:cs typeface="Arial" pitchFamily="34" charset="0"/>
              </a:rPr>
              <a:t>Fianza de Cargo,</a:t>
            </a:r>
            <a:r>
              <a:rPr lang="es-ES" sz="2400" dirty="0"/>
              <a:t> cuando una persona es nombrada como albacea, está obligado a presentar dentro de los primeros 3 meses una fianza para albacea la cual garantiza su manejo como tal, su objetivo es lograr el fiel desempeño y manejo que realicen los fiados en su calidad de gestor judicial, síndico o albacea, respecto al patrimonio que se le encomienda.</a:t>
            </a:r>
          </a:p>
          <a:p>
            <a:pPr marL="0" indent="0" algn="just">
              <a:buNone/>
            </a:pPr>
            <a:r>
              <a:rPr lang="es-MX" sz="2400" b="1" dirty="0">
                <a:solidFill>
                  <a:srgbClr val="A50021"/>
                </a:solidFill>
                <a:ea typeface="Times New Roman" pitchFamily="18" charset="0"/>
                <a:cs typeface="Arial" pitchFamily="34" charset="0"/>
              </a:rPr>
              <a:t> </a:t>
            </a:r>
            <a:endParaRPr lang="es-MX" sz="2400" dirty="0">
              <a:ea typeface="Times New Roman" pitchFamily="18" charset="0"/>
              <a:cs typeface="Arial" pitchFamily="34" charset="0"/>
            </a:endParaRPr>
          </a:p>
          <a:p>
            <a:pPr algn="just">
              <a:buFont typeface="Wingdings" panose="05000000000000000000" pitchFamily="2" charset="2"/>
              <a:buChar char="Ø"/>
            </a:pPr>
            <a:r>
              <a:rPr lang="es-MX" sz="2400" b="1" dirty="0">
                <a:solidFill>
                  <a:srgbClr val="A50021"/>
                </a:solidFill>
                <a:ea typeface="Times New Roman" pitchFamily="18" charset="0"/>
                <a:cs typeface="Arial" pitchFamily="34" charset="0"/>
              </a:rPr>
              <a:t>Fianza de Pensión alimenticia, </a:t>
            </a:r>
            <a:r>
              <a:rPr lang="es-MX" sz="2400" dirty="0">
                <a:ea typeface="Times New Roman" pitchFamily="18" charset="0"/>
                <a:cs typeface="Arial" pitchFamily="34" charset="0"/>
              </a:rPr>
              <a:t>es exigida por un juez para garantizar el pago por los alimentos (vestido, casa, alimentación, educación), por parte del cónyuge o concubino,  para cubrir las necesidades básicas de los menores.</a:t>
            </a:r>
          </a:p>
          <a:p>
            <a:pPr marL="514350" indent="-514350" algn="just">
              <a:buFont typeface="+mj-lt"/>
              <a:buAutoNum type="alphaLcParenR"/>
            </a:pPr>
            <a:endParaRPr lang="es-MX" sz="2400" dirty="0">
              <a:latin typeface="Arial" pitchFamily="34" charset="0"/>
              <a:ea typeface="Times New Roman" pitchFamily="18" charset="0"/>
              <a:cs typeface="Arial" pitchFamily="34" charset="0"/>
            </a:endParaRPr>
          </a:p>
          <a:p>
            <a:pPr lvl="0" algn="just">
              <a:buNone/>
            </a:pPr>
            <a:endParaRPr lang="es-MX" dirty="0">
              <a:latin typeface="Arial" pitchFamily="34" charset="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rgbClr val="C00000"/>
                </a:solidFill>
              </a:rPr>
              <a:pPr/>
              <a:t>34</a:t>
            </a:fld>
            <a:endParaRPr lang="es-MX" dirty="0">
              <a:solidFill>
                <a:srgbClr val="C00000"/>
              </a:solidFill>
            </a:endParaRPr>
          </a:p>
        </p:txBody>
      </p:sp>
    </p:spTree>
    <p:extLst>
      <p:ext uri="{BB962C8B-B14F-4D97-AF65-F5344CB8AC3E}">
        <p14:creationId xmlns:p14="http://schemas.microsoft.com/office/powerpoint/2010/main" val="2307564756"/>
      </p:ext>
    </p:extLst>
  </p:cSld>
  <p:clrMapOvr>
    <a:masterClrMapping/>
  </p:clrMapOvr>
  <p:transition spd="slow">
    <p:split orient="ver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191107" y="1929410"/>
            <a:ext cx="7697162" cy="52322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S" sz="2800" b="1" dirty="0">
                <a:ln w="0"/>
                <a:solidFill>
                  <a:schemeClr val="tx1"/>
                </a:solidFill>
                <a:latin typeface="Arial" pitchFamily="34" charset="0"/>
                <a:ea typeface="Times New Roman" pitchFamily="18" charset="0"/>
                <a:cs typeface="Arial" pitchFamily="34" charset="0"/>
              </a:rPr>
              <a:t>B.2. FIANZAS MERCANTILES</a:t>
            </a:r>
            <a:endParaRPr lang="es-MX" sz="2400" b="1" dirty="0">
              <a:ln w="0"/>
              <a:solidFill>
                <a:schemeClr val="tx1"/>
              </a:solidFill>
            </a:endParaRPr>
          </a:p>
        </p:txBody>
      </p:sp>
      <p:sp>
        <p:nvSpPr>
          <p:cNvPr id="4" name="3 Título"/>
          <p:cNvSpPr>
            <a:spLocks noGrp="1"/>
          </p:cNvSpPr>
          <p:nvPr>
            <p:ph type="title"/>
          </p:nvPr>
        </p:nvSpPr>
        <p:spPr>
          <a:xfrm>
            <a:off x="2191107" y="866621"/>
            <a:ext cx="7697162" cy="652786"/>
          </a:xfrm>
          <a:solidFill>
            <a:schemeClr val="accent2"/>
          </a:solidFill>
          <a:ln>
            <a:solidFill>
              <a:schemeClr val="bg1"/>
            </a:solidFill>
          </a:ln>
        </p:spPr>
        <p:txBody>
          <a:bodyPr>
            <a:normAutofit/>
          </a:bodyPr>
          <a:lstStyle/>
          <a:p>
            <a:pPr algn="ctr"/>
            <a:r>
              <a:rPr lang="es-ES" sz="3200" b="1" dirty="0">
                <a:solidFill>
                  <a:schemeClr val="bg1"/>
                </a:solidFill>
              </a:rPr>
              <a:t>B. FIANZAS JUDICIALES NO PENALES</a:t>
            </a:r>
            <a:endParaRPr lang="es-MX" sz="32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35</a:t>
            </a:fld>
            <a:endParaRPr lang="es-MX" dirty="0">
              <a:solidFill>
                <a:schemeClr val="accent3">
                  <a:lumMod val="20000"/>
                  <a:lumOff val="80000"/>
                </a:schemeClr>
              </a:solidFill>
            </a:endParaRPr>
          </a:p>
        </p:txBody>
      </p:sp>
      <p:sp>
        <p:nvSpPr>
          <p:cNvPr id="3" name="2 CuadroTexto"/>
          <p:cNvSpPr txBox="1"/>
          <p:nvPr/>
        </p:nvSpPr>
        <p:spPr>
          <a:xfrm>
            <a:off x="1069141" y="2564905"/>
            <a:ext cx="7246863" cy="3539430"/>
          </a:xfrm>
          <a:prstGeom prst="rect">
            <a:avLst/>
          </a:prstGeom>
          <a:noFill/>
        </p:spPr>
        <p:txBody>
          <a:bodyPr wrap="square" rtlCol="0">
            <a:spAutoFit/>
          </a:bodyPr>
          <a:lstStyle/>
          <a:p>
            <a:pPr algn="just"/>
            <a:r>
              <a:rPr lang="es-ES" sz="2800" dirty="0"/>
              <a:t>Para garantizar algún hecho o prestación en un juicio en el que intervienen personas que de acuerdo a la ley, tengan el carácter de comerciantes o celebren actos de naturaleza mercantil </a:t>
            </a:r>
            <a:r>
              <a:rPr lang="es-ES" sz="2800" dirty="0">
                <a:latin typeface="Arial" panose="020B0604020202020204" pitchFamily="34" charset="0"/>
                <a:ea typeface="Times New Roman" panose="02020603050405020304" pitchFamily="18" charset="0"/>
              </a:rPr>
              <a:t>o el incumplimiento de alguna cláusula de un contrato mercantil, por ejemplo, para garantizar el levantamiento de un embargo.</a:t>
            </a:r>
            <a:endParaRPr lang="es-MX" sz="2800" dirty="0"/>
          </a:p>
        </p:txBody>
      </p:sp>
      <p:grpSp>
        <p:nvGrpSpPr>
          <p:cNvPr id="7" name="Grupo 6">
            <a:extLst>
              <a:ext uri="{FF2B5EF4-FFF2-40B4-BE49-F238E27FC236}">
                <a16:creationId xmlns:a16="http://schemas.microsoft.com/office/drawing/2014/main" id="{EA91C526-AA8F-46B9-9F72-ECBA4FB28C52}"/>
              </a:ext>
            </a:extLst>
          </p:cNvPr>
          <p:cNvGrpSpPr/>
          <p:nvPr/>
        </p:nvGrpSpPr>
        <p:grpSpPr>
          <a:xfrm>
            <a:off x="8269468" y="3319320"/>
            <a:ext cx="3240360" cy="1774550"/>
            <a:chOff x="6940066" y="4910558"/>
            <a:chExt cx="3240360" cy="1774550"/>
          </a:xfrm>
        </p:grpSpPr>
        <p:sp>
          <p:nvSpPr>
            <p:cNvPr id="5" name="4 Rectángulo"/>
            <p:cNvSpPr/>
            <p:nvPr/>
          </p:nvSpPr>
          <p:spPr>
            <a:xfrm>
              <a:off x="6940066" y="4910558"/>
              <a:ext cx="3240360" cy="1774550"/>
            </a:xfrm>
            <a:prstGeom prst="rect">
              <a:avLst/>
            </a:prstGeom>
            <a:solidFill>
              <a:schemeClr val="accent1">
                <a:lumMod val="75000"/>
              </a:schemeClr>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6161" y="5023964"/>
              <a:ext cx="2048173" cy="15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51550198"/>
      </p:ext>
    </p:extLst>
  </p:cSld>
  <p:clrMapOvr>
    <a:masterClrMapping/>
  </p:clrMapOvr>
  <p:transition spd="slow">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4183" y="2601365"/>
            <a:ext cx="1792287" cy="243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649" name="Rectangle 1"/>
          <p:cNvSpPr>
            <a:spLocks noChangeArrowheads="1"/>
          </p:cNvSpPr>
          <p:nvPr/>
        </p:nvSpPr>
        <p:spPr bwMode="auto">
          <a:xfrm>
            <a:off x="1801581" y="1836382"/>
            <a:ext cx="7983176" cy="553998"/>
          </a:xfrm>
          <a:prstGeom prst="rect">
            <a:avLst/>
          </a:prstGeom>
          <a:solidFill>
            <a:schemeClr val="accent2">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S" sz="3000" b="1" dirty="0">
                <a:ln w="0"/>
                <a:solidFill>
                  <a:schemeClr val="accent1"/>
                </a:solidFill>
                <a:latin typeface="Arial" pitchFamily="34" charset="0"/>
                <a:ea typeface="Times New Roman" pitchFamily="18" charset="0"/>
                <a:cs typeface="Arial" pitchFamily="34" charset="0"/>
              </a:rPr>
              <a:t>B.3. FIANZAS DE AMPARO</a:t>
            </a:r>
            <a:endParaRPr lang="es-MX" sz="3000" b="1" dirty="0">
              <a:ln w="0"/>
              <a:solidFill>
                <a:schemeClr val="accent1"/>
              </a:solidFill>
            </a:endParaRPr>
          </a:p>
        </p:txBody>
      </p:sp>
      <p:sp>
        <p:nvSpPr>
          <p:cNvPr id="4" name="3 Título"/>
          <p:cNvSpPr>
            <a:spLocks noGrp="1"/>
          </p:cNvSpPr>
          <p:nvPr>
            <p:ph type="title"/>
          </p:nvPr>
        </p:nvSpPr>
        <p:spPr>
          <a:xfrm>
            <a:off x="1785981" y="845381"/>
            <a:ext cx="7998776" cy="670034"/>
          </a:xfrm>
          <a:solidFill>
            <a:schemeClr val="accent2"/>
          </a:solidFill>
          <a:ln>
            <a:noFill/>
          </a:ln>
        </p:spPr>
        <p:style>
          <a:lnRef idx="0">
            <a:scrgbClr r="0" g="0" b="0"/>
          </a:lnRef>
          <a:fillRef idx="0">
            <a:scrgbClr r="0" g="0" b="0"/>
          </a:fillRef>
          <a:effectRef idx="0">
            <a:scrgbClr r="0" g="0" b="0"/>
          </a:effectRef>
          <a:fontRef idx="minor">
            <a:schemeClr val="lt1"/>
          </a:fontRef>
        </p:style>
        <p:txBody>
          <a:bodyPr>
            <a:normAutofit/>
          </a:bodyPr>
          <a:lstStyle/>
          <a:p>
            <a:pPr algn="ctr"/>
            <a:r>
              <a:rPr lang="es-ES" sz="3200" b="1" dirty="0">
                <a:solidFill>
                  <a:schemeClr val="bg1"/>
                </a:solidFill>
              </a:rPr>
              <a:t>B. FIANZAS JUDICIALES NO PENALES</a:t>
            </a:r>
            <a:endParaRPr lang="es-MX" sz="32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rgbClr val="A50021"/>
                </a:solidFill>
              </a:rPr>
              <a:pPr/>
              <a:t>36</a:t>
            </a:fld>
            <a:endParaRPr lang="es-MX" dirty="0">
              <a:solidFill>
                <a:srgbClr val="A50021"/>
              </a:solidFill>
            </a:endParaRPr>
          </a:p>
        </p:txBody>
      </p:sp>
      <p:sp>
        <p:nvSpPr>
          <p:cNvPr id="3" name="2 CuadroTexto"/>
          <p:cNvSpPr txBox="1"/>
          <p:nvPr/>
        </p:nvSpPr>
        <p:spPr>
          <a:xfrm>
            <a:off x="1785680" y="2435514"/>
            <a:ext cx="6926359" cy="3108543"/>
          </a:xfrm>
          <a:prstGeom prst="rect">
            <a:avLst/>
          </a:prstGeom>
          <a:noFill/>
        </p:spPr>
        <p:txBody>
          <a:bodyPr wrap="square" rtlCol="0">
            <a:spAutoFit/>
          </a:bodyPr>
          <a:lstStyle/>
          <a:p>
            <a:pPr algn="just"/>
            <a:r>
              <a:rPr lang="es-ES" sz="2800" dirty="0"/>
              <a:t>Su función es garantizar el pago de los daños y perjuicios que se pudieran cometer a terceros perjudicados con motivo de la aplicación de la suspensión provisional o definitiva de una resolución de un juez o de otra autoridad. Las fianzas de amparo pueden ser en cualquier materia.</a:t>
            </a:r>
            <a:endParaRPr lang="es-MX" sz="2800" dirty="0"/>
          </a:p>
        </p:txBody>
      </p:sp>
    </p:spTree>
    <p:extLst>
      <p:ext uri="{BB962C8B-B14F-4D97-AF65-F5344CB8AC3E}">
        <p14:creationId xmlns:p14="http://schemas.microsoft.com/office/powerpoint/2010/main" val="2118044196"/>
      </p:ext>
    </p:extLst>
  </p:cSld>
  <p:clrMapOvr>
    <a:masterClrMapping/>
  </p:clrMapOvr>
  <p:transition spd="slow">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0221" y="2609942"/>
            <a:ext cx="3011699" cy="2973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649" name="Rectangle 1"/>
          <p:cNvSpPr>
            <a:spLocks noChangeArrowheads="1"/>
          </p:cNvSpPr>
          <p:nvPr/>
        </p:nvSpPr>
        <p:spPr bwMode="auto">
          <a:xfrm>
            <a:off x="2058797" y="1855892"/>
            <a:ext cx="7998776" cy="523220"/>
          </a:xfrm>
          <a:prstGeom prst="rect">
            <a:avLst/>
          </a:prstGeom>
          <a:solidFill>
            <a:schemeClr val="accent3">
              <a:lumMod val="60000"/>
              <a:lumOff val="4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S" sz="2800" b="1" dirty="0">
                <a:ln>
                  <a:solidFill>
                    <a:schemeClr val="tx1">
                      <a:lumMod val="65000"/>
                      <a:lumOff val="35000"/>
                    </a:schemeClr>
                  </a:solidFill>
                </a:ln>
                <a:solidFill>
                  <a:srgbClr val="800000"/>
                </a:solidFill>
                <a:latin typeface="Arial" pitchFamily="34" charset="0"/>
                <a:ea typeface="Times New Roman" pitchFamily="18" charset="0"/>
                <a:cs typeface="Arial" pitchFamily="34" charset="0"/>
              </a:rPr>
              <a:t>B.4. FIANZAS LABORALES</a:t>
            </a:r>
            <a:endParaRPr lang="es-MX" sz="2400" b="1" dirty="0"/>
          </a:p>
        </p:txBody>
      </p:sp>
      <p:sp>
        <p:nvSpPr>
          <p:cNvPr id="4" name="3 Título"/>
          <p:cNvSpPr>
            <a:spLocks noGrp="1"/>
          </p:cNvSpPr>
          <p:nvPr>
            <p:ph type="title"/>
          </p:nvPr>
        </p:nvSpPr>
        <p:spPr>
          <a:xfrm>
            <a:off x="2027512" y="802256"/>
            <a:ext cx="7998776" cy="699045"/>
          </a:xfrm>
          <a:solidFill>
            <a:schemeClr val="accent2"/>
          </a:solidFill>
          <a:ln>
            <a:solidFill>
              <a:schemeClr val="bg1"/>
            </a:solidFill>
          </a:ln>
        </p:spPr>
        <p:txBody>
          <a:bodyPr>
            <a:normAutofit/>
          </a:bodyPr>
          <a:lstStyle/>
          <a:p>
            <a:r>
              <a:rPr lang="es-ES" sz="3600" b="1" dirty="0">
                <a:solidFill>
                  <a:schemeClr val="bg1"/>
                </a:solidFill>
              </a:rPr>
              <a:t>B. FIANZAS JUDICIALES NO PENALES</a:t>
            </a:r>
            <a:endParaRPr lang="es-MX" sz="36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rgbClr val="A50021"/>
                </a:solidFill>
              </a:rPr>
              <a:pPr/>
              <a:t>37</a:t>
            </a:fld>
            <a:endParaRPr lang="es-MX" dirty="0">
              <a:solidFill>
                <a:srgbClr val="A50021"/>
              </a:solidFill>
            </a:endParaRPr>
          </a:p>
        </p:txBody>
      </p:sp>
      <p:sp>
        <p:nvSpPr>
          <p:cNvPr id="3" name="2 CuadroTexto"/>
          <p:cNvSpPr txBox="1"/>
          <p:nvPr/>
        </p:nvSpPr>
        <p:spPr>
          <a:xfrm>
            <a:off x="4935433" y="2405895"/>
            <a:ext cx="5890409" cy="3416320"/>
          </a:xfrm>
          <a:prstGeom prst="rect">
            <a:avLst/>
          </a:prstGeom>
          <a:noFill/>
        </p:spPr>
        <p:txBody>
          <a:bodyPr wrap="square" rtlCol="0">
            <a:spAutoFit/>
          </a:bodyPr>
          <a:lstStyle/>
          <a:p>
            <a:pPr algn="just"/>
            <a:r>
              <a:rPr lang="es-ES" sz="2400" dirty="0"/>
              <a:t>Se deriva de juicios laborales que se presentan ante las Juntas de Conciliación y Arbitraje, con el fin de dirimir cuestiones entre obreros y patrones, como la  suspensión o despido injustificado de un empleado o el pago de prestaciones como el reparto de utilidades; es decir, garantizan el cumplimiento de las obligaciones a cargo del fiado derivadas del laudo en un juicio laboral.</a:t>
            </a:r>
            <a:endParaRPr lang="es-MX" sz="2400" dirty="0"/>
          </a:p>
        </p:txBody>
      </p:sp>
    </p:spTree>
    <p:extLst>
      <p:ext uri="{BB962C8B-B14F-4D97-AF65-F5344CB8AC3E}">
        <p14:creationId xmlns:p14="http://schemas.microsoft.com/office/powerpoint/2010/main" val="2064350622"/>
      </p:ext>
    </p:extLst>
  </p:cSld>
  <p:clrMapOvr>
    <a:masterClrMapping/>
  </p:clrMapOvr>
  <p:transition spd="slow">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279576" y="2420888"/>
            <a:ext cx="7560840" cy="1389916"/>
          </a:xfrm>
          <a:prstGeom prst="rect">
            <a:avLst/>
          </a:prstGeom>
          <a:solidFill>
            <a:schemeClr val="bg2">
              <a:lumMod val="60000"/>
              <a:lumOff val="40000"/>
            </a:schemeClr>
          </a:solidFill>
          <a:ln w="57150">
            <a:solidFill>
              <a:schemeClr val="accent2"/>
            </a:solidFill>
          </a:ln>
        </p:spPr>
        <p:txBody>
          <a:bodyPr>
            <a:normAutofit fontScale="25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ES" sz="12800" b="1" dirty="0">
                <a:solidFill>
                  <a:srgbClr val="800000"/>
                </a:solidFill>
                <a:latin typeface="+mj-lt"/>
                <a:ea typeface="+mj-ea"/>
                <a:cs typeface="+mj-cs"/>
              </a:rPr>
              <a:t>C. FIANZAS JUDICIALES QUE AMPARAN A LOS CONDUCTORES DE VEHÍCULOS AUTOMOTORES</a:t>
            </a:r>
            <a:endParaRPr lang="es-MX" sz="12800" b="1" dirty="0">
              <a:solidFill>
                <a:srgbClr val="800000"/>
              </a:solidFill>
              <a:latin typeface="+mj-lt"/>
              <a:ea typeface="+mj-ea"/>
              <a:cs typeface="+mj-cs"/>
            </a:endParaRPr>
          </a:p>
        </p:txBody>
      </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solidFill>
                  <a:srgbClr val="C00000"/>
                </a:solidFill>
              </a:rPr>
              <a:pPr>
                <a:defRPr/>
              </a:pPr>
              <a:t>38</a:t>
            </a:fld>
            <a:endParaRPr lang="es-ES" dirty="0">
              <a:solidFill>
                <a:srgbClr val="C00000"/>
              </a:solidFill>
            </a:endParaRPr>
          </a:p>
        </p:txBody>
      </p:sp>
    </p:spTree>
    <p:extLst>
      <p:ext uri="{BB962C8B-B14F-4D97-AF65-F5344CB8AC3E}">
        <p14:creationId xmlns:p14="http://schemas.microsoft.com/office/powerpoint/2010/main" val="3871641181"/>
      </p:ext>
    </p:extLst>
  </p:cSld>
  <p:clrMapOvr>
    <a:masterClrMapping/>
  </p:clrMapOvr>
  <p:transition spd="slow">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17"/>
          <p:cNvGrpSpPr>
            <a:grpSpLocks/>
          </p:cNvGrpSpPr>
          <p:nvPr/>
        </p:nvGrpSpPr>
        <p:grpSpPr bwMode="auto">
          <a:xfrm>
            <a:off x="1431985" y="1574625"/>
            <a:ext cx="9298851" cy="5067937"/>
            <a:chOff x="122" y="1145"/>
            <a:chExt cx="5589" cy="3080"/>
          </a:xfrm>
        </p:grpSpPr>
        <p:sp>
          <p:nvSpPr>
            <p:cNvPr id="8195" name="Rectangle 9"/>
            <p:cNvSpPr>
              <a:spLocks noChangeArrowheads="1"/>
            </p:cNvSpPr>
            <p:nvPr/>
          </p:nvSpPr>
          <p:spPr bwMode="auto">
            <a:xfrm>
              <a:off x="2393" y="2486"/>
              <a:ext cx="2359" cy="173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MX" dirty="0"/>
            </a:p>
          </p:txBody>
        </p:sp>
        <p:pic>
          <p:nvPicPr>
            <p:cNvPr id="8196"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7" y="2773"/>
              <a:ext cx="1774" cy="1341"/>
            </a:xfrm>
            <a:prstGeom prst="rect">
              <a:avLst/>
            </a:prstGeom>
            <a:noFill/>
            <a:ln>
              <a:noFill/>
            </a:ln>
            <a:effectLst>
              <a:outerShdw dist="107763" dir="2700000" algn="ctr" rotWithShape="0">
                <a:srgbClr val="1C1C1C"/>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2" y="1145"/>
              <a:ext cx="2689" cy="1772"/>
            </a:xfrm>
            <a:prstGeom prst="rect">
              <a:avLst/>
            </a:prstGeom>
            <a:noFill/>
            <a:ln>
              <a:noFill/>
            </a:ln>
            <a:effectLst>
              <a:outerShdw dist="89803" dir="2700000" algn="ctr" rotWithShape="0">
                <a:srgbClr val="1C1C1C"/>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0" name="Text Box 14"/>
            <p:cNvSpPr txBox="1">
              <a:spLocks noChangeArrowheads="1"/>
            </p:cNvSpPr>
            <p:nvPr/>
          </p:nvSpPr>
          <p:spPr bwMode="auto">
            <a:xfrm>
              <a:off x="122" y="1262"/>
              <a:ext cx="2577" cy="2301"/>
            </a:xfrm>
            <a:prstGeom prst="rect">
              <a:avLst/>
            </a:prstGeom>
            <a:noFill/>
            <a:ln w="9525">
              <a:noFill/>
              <a:miter lim="800000"/>
              <a:headEnd/>
              <a:tailEnd/>
            </a:ln>
            <a:effectLst/>
          </p:spPr>
          <p:txBody>
            <a:bodyPr wrap="square">
              <a:spAutoFit/>
            </a:bodyPr>
            <a:lstStyle/>
            <a:p>
              <a:pPr algn="just">
                <a:spcBef>
                  <a:spcPct val="20000"/>
                </a:spcBef>
                <a:buFontTx/>
                <a:buChar char="•"/>
                <a:defRPr/>
              </a:pPr>
              <a:r>
                <a:rPr lang="es-MX" sz="2400" dirty="0"/>
                <a:t>Esta fianza comúnmente está incluida en el seguro de automóviles y ofrece protección, asistencia y defensa legal al conductor, a efecto de que pueda quedar en libertad en caso de colisión del vehículo. Esta fianza garantiza: la reparación del daño, sanción pecuniaria y libertad provisional.</a:t>
              </a:r>
              <a:endParaRPr lang="es-ES" sz="2400" dirty="0"/>
            </a:p>
          </p:txBody>
        </p:sp>
      </p:grpSp>
      <p:sp>
        <p:nvSpPr>
          <p:cNvPr id="10" name="3 Título"/>
          <p:cNvSpPr>
            <a:spLocks noGrp="1"/>
          </p:cNvSpPr>
          <p:nvPr>
            <p:ph type="title"/>
          </p:nvPr>
        </p:nvSpPr>
        <p:spPr>
          <a:xfrm>
            <a:off x="1917224" y="476674"/>
            <a:ext cx="7998776" cy="936103"/>
          </a:xfrm>
          <a:solidFill>
            <a:schemeClr val="accent2"/>
          </a:solidFill>
          <a:ln>
            <a:solidFill>
              <a:schemeClr val="bg1"/>
            </a:solidFill>
          </a:ln>
        </p:spPr>
        <p:txBody>
          <a:bodyPr>
            <a:normAutofit/>
          </a:bodyPr>
          <a:lstStyle/>
          <a:p>
            <a:pPr algn="ctr"/>
            <a:r>
              <a:rPr lang="es-ES" sz="2800" b="1" dirty="0">
                <a:ln>
                  <a:solidFill>
                    <a:schemeClr val="bg1"/>
                  </a:solidFill>
                </a:ln>
                <a:solidFill>
                  <a:schemeClr val="bg1"/>
                </a:solidFill>
              </a:rPr>
              <a:t>C. FIANZAS JUDICIALES QUE AMPAREN A LOS CONDUCTORES DE VEHÍCULOS AUTOMOTORES </a:t>
            </a:r>
            <a:endParaRPr lang="es-MX" sz="2800" b="1" dirty="0">
              <a:ln>
                <a:solidFill>
                  <a:schemeClr val="bg1"/>
                </a:solidFill>
              </a:ln>
              <a:solidFill>
                <a:schemeClr val="bg1"/>
              </a:solidFill>
            </a:endParaRPr>
          </a:p>
        </p:txBody>
      </p:sp>
      <p:sp>
        <p:nvSpPr>
          <p:cNvPr id="2" name="1 Marcador de número de diapositiva"/>
          <p:cNvSpPr>
            <a:spLocks noGrp="1"/>
          </p:cNvSpPr>
          <p:nvPr>
            <p:ph type="sldNum" sz="quarter" idx="12"/>
          </p:nvPr>
        </p:nvSpPr>
        <p:spPr/>
        <p:txBody>
          <a:bodyPr/>
          <a:lstStyle/>
          <a:p>
            <a:pPr>
              <a:defRPr/>
            </a:pPr>
            <a:fld id="{E9A30694-3290-4F29-B383-4B530BF77006}" type="slidenum">
              <a:rPr lang="es-ES" smtClean="0"/>
              <a:pPr>
                <a:defRPr/>
              </a:pPr>
              <a:t>39</a:t>
            </a:fld>
            <a:endParaRPr lang="es-ES" dirty="0"/>
          </a:p>
        </p:txBody>
      </p:sp>
    </p:spTree>
    <p:extLst>
      <p:ext uri="{BB962C8B-B14F-4D97-AF65-F5344CB8AC3E}">
        <p14:creationId xmlns:p14="http://schemas.microsoft.com/office/powerpoint/2010/main" val="3401761673"/>
      </p:ext>
    </p:extLst>
  </p:cSld>
  <p:clrMapOvr>
    <a:masterClrMapping/>
  </p:clrMapOvr>
  <p:transition spd="slow">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2587924" y="1788459"/>
            <a:ext cx="7021901" cy="2482952"/>
          </a:xfrm>
          <a:solidFill>
            <a:schemeClr val="bg2">
              <a:lumMod val="75000"/>
            </a:schemeClr>
          </a:solidFill>
          <a:ln w="38100">
            <a:solidFill>
              <a:schemeClr val="accent3">
                <a:lumMod val="75000"/>
              </a:schemeClr>
            </a:solidFill>
          </a:ln>
        </p:spPr>
        <p:txBody>
          <a:bodyPr>
            <a:noAutofit/>
          </a:bodyPr>
          <a:lstStyle/>
          <a:p>
            <a:pPr algn="ctr" eaLnBrk="1" hangingPunct="1"/>
            <a:r>
              <a:rPr lang="es-ES" sz="4400" b="1" dirty="0">
                <a:solidFill>
                  <a:schemeClr val="bg1"/>
                </a:solidFill>
                <a:effectLst>
                  <a:outerShdw blurRad="38100" dist="38100" dir="2700000" algn="tl">
                    <a:srgbClr val="000000">
                      <a:alpha val="43137"/>
                    </a:srgbClr>
                  </a:outerShdw>
                </a:effectLst>
                <a:latin typeface="Arial" pitchFamily="34" charset="0"/>
                <a:cs typeface="Arial" pitchFamily="34" charset="0"/>
              </a:rPr>
              <a:t>GUIÓN EXPLICATIVO</a:t>
            </a:r>
            <a:br>
              <a:rPr lang="es-ES" sz="4400" b="1" dirty="0">
                <a:solidFill>
                  <a:schemeClr val="bg1"/>
                </a:solidFill>
                <a:effectLst>
                  <a:outerShdw blurRad="38100" dist="38100" dir="2700000" algn="tl">
                    <a:srgbClr val="000000">
                      <a:alpha val="43137"/>
                    </a:srgbClr>
                  </a:outerShdw>
                </a:effectLst>
                <a:latin typeface="Arial" pitchFamily="34" charset="0"/>
                <a:cs typeface="Arial" pitchFamily="34" charset="0"/>
              </a:rPr>
            </a:br>
            <a:br>
              <a:rPr lang="es-ES" sz="2800" b="1" dirty="0">
                <a:solidFill>
                  <a:schemeClr val="bg1"/>
                </a:solidFill>
                <a:effectLst>
                  <a:outerShdw blurRad="38100" dist="38100" dir="2700000" algn="tl">
                    <a:srgbClr val="000000">
                      <a:alpha val="43137"/>
                    </a:srgbClr>
                  </a:outerShdw>
                </a:effectLst>
                <a:latin typeface="Arial" pitchFamily="34" charset="0"/>
                <a:cs typeface="Arial" pitchFamily="34" charset="0"/>
              </a:rPr>
            </a:br>
            <a:r>
              <a:rPr lang="es-ES" sz="2400" b="1" dirty="0">
                <a:solidFill>
                  <a:schemeClr val="bg1"/>
                </a:solidFill>
                <a:latin typeface="Arial" pitchFamily="34" charset="0"/>
                <a:cs typeface="Arial" pitchFamily="34" charset="0"/>
              </a:rPr>
              <a:t>Propósito de la Unidad de Aprendizaje</a:t>
            </a:r>
            <a:br>
              <a:rPr lang="es-ES" sz="2400" b="1" dirty="0">
                <a:solidFill>
                  <a:schemeClr val="bg1"/>
                </a:solidFill>
                <a:latin typeface="Arial" pitchFamily="34" charset="0"/>
                <a:cs typeface="Arial" pitchFamily="34" charset="0"/>
              </a:rPr>
            </a:br>
            <a:r>
              <a:rPr lang="es-ES" sz="2400" b="1" dirty="0">
                <a:solidFill>
                  <a:schemeClr val="bg1"/>
                </a:solidFill>
                <a:latin typeface="Arial" pitchFamily="34" charset="0"/>
                <a:cs typeface="Arial" pitchFamily="34" charset="0"/>
              </a:rPr>
              <a:t>Propósito de la Unidad de Competencia</a:t>
            </a:r>
            <a:br>
              <a:rPr lang="es-ES" sz="2400" b="1" dirty="0">
                <a:solidFill>
                  <a:schemeClr val="bg1"/>
                </a:solidFill>
                <a:latin typeface="Arial" pitchFamily="34" charset="0"/>
                <a:cs typeface="Arial" pitchFamily="34" charset="0"/>
              </a:rPr>
            </a:br>
            <a:r>
              <a:rPr lang="es-ES" sz="2400" b="1" dirty="0">
                <a:solidFill>
                  <a:schemeClr val="bg1"/>
                </a:solidFill>
                <a:latin typeface="Arial" pitchFamily="34" charset="0"/>
                <a:cs typeface="Arial" pitchFamily="34" charset="0"/>
              </a:rPr>
              <a:t>Estructura Metodológica </a:t>
            </a:r>
            <a:br>
              <a:rPr lang="es-ES" sz="2400" b="1" dirty="0">
                <a:solidFill>
                  <a:schemeClr val="bg1"/>
                </a:solidFill>
                <a:latin typeface="Arial" pitchFamily="34" charset="0"/>
                <a:cs typeface="Arial" pitchFamily="34" charset="0"/>
              </a:rPr>
            </a:br>
            <a:r>
              <a:rPr lang="es-ES" sz="2400" b="1" dirty="0">
                <a:solidFill>
                  <a:schemeClr val="bg1"/>
                </a:solidFill>
                <a:latin typeface="Arial" pitchFamily="34" charset="0"/>
                <a:cs typeface="Arial" pitchFamily="34" charset="0"/>
              </a:rPr>
              <a:t>Planeación didáctica</a:t>
            </a:r>
            <a:endParaRPr lang="es-ES" sz="4400" b="1" dirty="0">
              <a:solidFill>
                <a:schemeClr val="bg1"/>
              </a:solidFill>
              <a:latin typeface="Arial" pitchFamily="34" charset="0"/>
              <a:cs typeface="Arial" pitchFamily="34" charset="0"/>
            </a:endParaRPr>
          </a:p>
        </p:txBody>
      </p:sp>
      <p:pic>
        <p:nvPicPr>
          <p:cNvPr id="5" name="Picture 3"/>
          <p:cNvPicPr>
            <a:picLocks noChangeAspect="1" noChangeArrowheads="1"/>
          </p:cNvPicPr>
          <p:nvPr/>
        </p:nvPicPr>
        <p:blipFill>
          <a:blip r:embed="rId2"/>
          <a:srcRect/>
          <a:stretch>
            <a:fillRect/>
          </a:stretch>
        </p:blipFill>
        <p:spPr bwMode="auto">
          <a:xfrm>
            <a:off x="10269415" y="206046"/>
            <a:ext cx="943068" cy="845217"/>
          </a:xfrm>
          <a:prstGeom prst="rect">
            <a:avLst/>
          </a:prstGeom>
          <a:noFill/>
          <a:ln w="9525">
            <a:solidFill>
              <a:schemeClr val="accent3">
                <a:lumMod val="75000"/>
              </a:schemeClr>
            </a:solidFill>
            <a:miter lim="800000"/>
            <a:headEnd/>
            <a:tailEnd/>
          </a:ln>
        </p:spPr>
      </p:pic>
      <p:pic>
        <p:nvPicPr>
          <p:cNvPr id="2" name="Imagen 1"/>
          <p:cNvPicPr>
            <a:picLocks noChangeAspect="1"/>
          </p:cNvPicPr>
          <p:nvPr/>
        </p:nvPicPr>
        <p:blipFill>
          <a:blip r:embed="rId3"/>
          <a:stretch>
            <a:fillRect/>
          </a:stretch>
        </p:blipFill>
        <p:spPr>
          <a:xfrm>
            <a:off x="7291236" y="206046"/>
            <a:ext cx="2877561" cy="853514"/>
          </a:xfrm>
          <a:prstGeom prst="rect">
            <a:avLst/>
          </a:prstGeom>
        </p:spPr>
      </p:pic>
      <p:sp>
        <p:nvSpPr>
          <p:cNvPr id="3" name="Marcador de número de diapositiva 2">
            <a:extLst>
              <a:ext uri="{FF2B5EF4-FFF2-40B4-BE49-F238E27FC236}">
                <a16:creationId xmlns:a16="http://schemas.microsoft.com/office/drawing/2014/main" id="{D4F7D33A-3DB8-4303-9732-886B2D4B78C6}"/>
              </a:ext>
            </a:extLst>
          </p:cNvPr>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362803807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279576" y="2348880"/>
            <a:ext cx="7560840" cy="1389916"/>
          </a:xfrm>
          <a:prstGeom prst="rect">
            <a:avLst/>
          </a:prstGeom>
          <a:solidFill>
            <a:schemeClr val="accent1">
              <a:lumMod val="20000"/>
              <a:lumOff val="80000"/>
            </a:schemeClr>
          </a:solidFill>
          <a:ln w="57150">
            <a:solidFill>
              <a:schemeClr val="accent1"/>
            </a:solidFill>
          </a:ln>
        </p:spPr>
        <p:txBody>
          <a:bodyPr>
            <a:normAutofit lnSpcReduction="10000"/>
          </a:bodyPr>
          <a:lstStyle/>
          <a:p>
            <a:pPr algn="ctr" eaLnBrk="1" hangingPunct="1"/>
            <a:r>
              <a:rPr lang="es-ES_tradnl" sz="4400" dirty="0">
                <a:solidFill>
                  <a:srgbClr val="A50021"/>
                </a:solidFill>
                <a:latin typeface="+mj-lt"/>
              </a:rPr>
              <a:t> </a:t>
            </a:r>
            <a:r>
              <a:rPr lang="es-ES_tradnl" sz="4400" b="1" dirty="0">
                <a:solidFill>
                  <a:srgbClr val="A50021"/>
                </a:solidFill>
                <a:latin typeface="+mj-lt"/>
              </a:rPr>
              <a:t>PROCEDIMIENTO PARA EL COBRO DE UNA FIANZA</a:t>
            </a:r>
            <a:endParaRPr lang="es-MX" sz="4400" b="1" dirty="0">
              <a:solidFill>
                <a:srgbClr val="A50021"/>
              </a:solidFill>
              <a:latin typeface="+mj-lt"/>
            </a:endParaRPr>
          </a:p>
        </p:txBody>
      </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solidFill>
                  <a:srgbClr val="C00000"/>
                </a:solidFill>
              </a:rPr>
              <a:pPr>
                <a:defRPr/>
              </a:pPr>
              <a:t>40</a:t>
            </a:fld>
            <a:endParaRPr lang="es-ES" dirty="0">
              <a:solidFill>
                <a:srgbClr val="C00000"/>
              </a:solidFill>
            </a:endParaRPr>
          </a:p>
        </p:txBody>
      </p:sp>
    </p:spTree>
    <p:extLst>
      <p:ext uri="{BB962C8B-B14F-4D97-AF65-F5344CB8AC3E}">
        <p14:creationId xmlns:p14="http://schemas.microsoft.com/office/powerpoint/2010/main" val="27146447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41</a:t>
            </a:fld>
            <a:endParaRPr lang="es-ES" dirty="0"/>
          </a:p>
        </p:txBody>
      </p:sp>
      <p:sp>
        <p:nvSpPr>
          <p:cNvPr id="3" name="1 Título"/>
          <p:cNvSpPr txBox="1">
            <a:spLocks/>
          </p:cNvSpPr>
          <p:nvPr/>
        </p:nvSpPr>
        <p:spPr>
          <a:xfrm>
            <a:off x="1959428" y="724199"/>
            <a:ext cx="8262257" cy="631071"/>
          </a:xfrm>
          <a:prstGeom prst="rect">
            <a:avLst/>
          </a:prstGeom>
          <a:solidFill>
            <a:schemeClr val="accent1">
              <a:lumMod val="40000"/>
              <a:lumOff val="60000"/>
            </a:schemeClr>
          </a:solidFill>
          <a:ln>
            <a:solidFill>
              <a:schemeClr val="tx1"/>
            </a:solidFill>
          </a:ln>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es-ES" sz="3200" b="1" dirty="0">
                <a:solidFill>
                  <a:srgbClr val="800000"/>
                </a:solidFill>
                <a:latin typeface="+mn-lt"/>
              </a:rPr>
              <a:t>Condiciones para el cobro de una fianza:</a:t>
            </a:r>
            <a:endParaRPr lang="es-MX" sz="3200" b="1" dirty="0">
              <a:solidFill>
                <a:srgbClr val="800000"/>
              </a:solidFill>
              <a:latin typeface="+mn-lt"/>
            </a:endParaRPr>
          </a:p>
        </p:txBody>
      </p:sp>
      <p:sp>
        <p:nvSpPr>
          <p:cNvPr id="4" name="Text Box 14"/>
          <p:cNvSpPr txBox="1">
            <a:spLocks noChangeArrowheads="1"/>
          </p:cNvSpPr>
          <p:nvPr/>
        </p:nvSpPr>
        <p:spPr bwMode="auto">
          <a:xfrm>
            <a:off x="1844529" y="1538426"/>
            <a:ext cx="4968552" cy="4007251"/>
          </a:xfrm>
          <a:prstGeom prst="rect">
            <a:avLst/>
          </a:prstGeom>
          <a:noFill/>
          <a:ln w="9525">
            <a:noFill/>
            <a:miter lim="800000"/>
            <a:headEnd/>
            <a:tailEnd/>
          </a:ln>
          <a:effectLst/>
        </p:spPr>
        <p:txBody>
          <a:bodyPr wrap="square">
            <a:spAutoFit/>
          </a:bodyPr>
          <a:lstStyle/>
          <a:p>
            <a:pPr algn="just">
              <a:spcBef>
                <a:spcPct val="20000"/>
              </a:spcBef>
              <a:defRPr/>
            </a:pPr>
            <a:r>
              <a:rPr lang="es-MX" sz="2400" dirty="0">
                <a:solidFill>
                  <a:srgbClr val="A50021"/>
                </a:solidFill>
                <a:effectLst>
                  <a:outerShdw blurRad="38100" dist="38100" dir="2700000" algn="tl">
                    <a:srgbClr val="000000">
                      <a:alpha val="43137"/>
                    </a:srgbClr>
                  </a:outerShdw>
                </a:effectLst>
              </a:rPr>
              <a:t>Los presupuestos que deben cumplirse para el cobro de las fianzas son:</a:t>
            </a:r>
          </a:p>
          <a:p>
            <a:pPr algn="just">
              <a:spcBef>
                <a:spcPct val="20000"/>
              </a:spcBef>
              <a:defRPr/>
            </a:pPr>
            <a:endParaRPr lang="es-MX" sz="2400" dirty="0">
              <a:solidFill>
                <a:srgbClr val="A50021"/>
              </a:solidFill>
              <a:effectLst>
                <a:outerShdw blurRad="38100" dist="38100" dir="2700000" algn="tl">
                  <a:srgbClr val="000000">
                    <a:alpha val="43137"/>
                  </a:srgbClr>
                </a:outerShdw>
              </a:effectLst>
            </a:endParaRPr>
          </a:p>
          <a:p>
            <a:pPr marL="342900" indent="-342900" algn="just">
              <a:spcBef>
                <a:spcPct val="20000"/>
              </a:spcBef>
              <a:buFont typeface="Wingdings" pitchFamily="2" charset="2"/>
              <a:buChar char="v"/>
              <a:defRPr/>
            </a:pPr>
            <a:r>
              <a:rPr lang="es-MX" sz="2400" dirty="0">
                <a:solidFill>
                  <a:srgbClr val="A50021"/>
                </a:solidFill>
                <a:effectLst>
                  <a:outerShdw blurRad="38100" dist="38100" dir="2700000" algn="tl">
                    <a:srgbClr val="000000">
                      <a:alpha val="43137"/>
                    </a:srgbClr>
                  </a:outerShdw>
                </a:effectLst>
              </a:rPr>
              <a:t>Que la responsabilidad imputada al caucionado ocurra durante la vigencia de la fianza.</a:t>
            </a:r>
          </a:p>
          <a:p>
            <a:pPr marL="342900" indent="-342900" algn="just">
              <a:spcBef>
                <a:spcPct val="20000"/>
              </a:spcBef>
              <a:buFont typeface="Wingdings" pitchFamily="2" charset="2"/>
              <a:buChar char="v"/>
              <a:defRPr/>
            </a:pPr>
            <a:r>
              <a:rPr lang="es-MX" sz="2400" dirty="0">
                <a:solidFill>
                  <a:srgbClr val="A50021"/>
                </a:solidFill>
                <a:effectLst>
                  <a:outerShdw blurRad="38100" dist="38100" dir="2700000" algn="tl">
                    <a:srgbClr val="000000">
                      <a:alpha val="43137"/>
                    </a:srgbClr>
                  </a:outerShdw>
                </a:effectLst>
              </a:rPr>
              <a:t>Que la responsabilidad que se imputa al caucionado corresponda a la obligación garantizada.</a:t>
            </a:r>
            <a:endParaRPr lang="es-ES" sz="2400" dirty="0">
              <a:effectLst>
                <a:outerShdw blurRad="38100" dist="38100" dir="2700000" algn="tl">
                  <a:srgbClr val="000000">
                    <a:alpha val="43137"/>
                  </a:srgbClr>
                </a:outerShdw>
              </a:effectLst>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1708" y="2636912"/>
            <a:ext cx="2600716" cy="2232248"/>
          </a:xfrm>
          <a:prstGeom prst="rect">
            <a:avLst/>
          </a:prstGeom>
          <a:noFill/>
          <a:ln w="381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50089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5772" y="569345"/>
            <a:ext cx="8229600" cy="843431"/>
          </a:xfrm>
          <a:solidFill>
            <a:schemeClr val="accent3">
              <a:lumMod val="40000"/>
              <a:lumOff val="60000"/>
            </a:schemeClr>
          </a:solidFill>
          <a:ln>
            <a:solidFill>
              <a:srgbClr val="A50021"/>
            </a:solidFill>
          </a:ln>
        </p:spPr>
        <p:txBody>
          <a:bodyPr>
            <a:noAutofit/>
          </a:bodyPr>
          <a:lstStyle/>
          <a:p>
            <a:pPr algn="ctr"/>
            <a:r>
              <a:rPr lang="es-MX" sz="3200" b="1" dirty="0">
                <a:ln>
                  <a:solidFill>
                    <a:schemeClr val="tx1">
                      <a:lumMod val="50000"/>
                      <a:lumOff val="50000"/>
                    </a:schemeClr>
                  </a:solidFill>
                </a:ln>
                <a:solidFill>
                  <a:srgbClr val="C00000"/>
                </a:solidFill>
              </a:rPr>
              <a:t>Procedimiento para el cobro de una Fianza</a:t>
            </a:r>
          </a:p>
        </p:txBody>
      </p:sp>
      <p:sp>
        <p:nvSpPr>
          <p:cNvPr id="3" name="2 Marcador de contenido"/>
          <p:cNvSpPr>
            <a:spLocks noGrp="1"/>
          </p:cNvSpPr>
          <p:nvPr>
            <p:ph idx="1"/>
          </p:nvPr>
        </p:nvSpPr>
        <p:spPr>
          <a:xfrm>
            <a:off x="1077687" y="1730829"/>
            <a:ext cx="10134796" cy="2079332"/>
          </a:xfrm>
        </p:spPr>
        <p:txBody>
          <a:bodyPr>
            <a:normAutofit/>
          </a:bodyPr>
          <a:lstStyle/>
          <a:p>
            <a:pPr marL="0" indent="0" algn="just">
              <a:buNone/>
            </a:pPr>
            <a:r>
              <a:rPr lang="es-MX" sz="2800" dirty="0"/>
              <a:t>La Comisión Nacional para la Protección y Defensa  de los Usuarios de Servicios Financieros está facultada para actuar como conciliador entre las Instituciones Financieras y los Usuarios, con el objeto de proteger los intereses de estos últimos. </a:t>
            </a:r>
            <a:r>
              <a:rPr lang="es-MX" sz="2400" dirty="0"/>
              <a:t>(Artículo 60 de la Ley de Protección y Defensa al Usuario de Servicios Financieros)</a:t>
            </a:r>
          </a:p>
          <a:p>
            <a:pPr marL="0" indent="0" algn="just">
              <a:buNone/>
            </a:pPr>
            <a:endParaRPr lang="es-MX" sz="2600"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rgbClr val="C00000"/>
                </a:solidFill>
              </a:rPr>
              <a:pPr/>
              <a:t>42</a:t>
            </a:fld>
            <a:endParaRPr lang="es-MX" dirty="0">
              <a:solidFill>
                <a:srgbClr val="C00000"/>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2562" y="3835372"/>
            <a:ext cx="3744416" cy="2030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CuadroTexto">
            <a:extLst>
              <a:ext uri="{FF2B5EF4-FFF2-40B4-BE49-F238E27FC236}">
                <a16:creationId xmlns:a16="http://schemas.microsoft.com/office/drawing/2014/main" id="{9A543C62-D18E-44A0-9E84-0722980BA584}"/>
              </a:ext>
            </a:extLst>
          </p:cNvPr>
          <p:cNvSpPr txBox="1"/>
          <p:nvPr/>
        </p:nvSpPr>
        <p:spPr>
          <a:xfrm>
            <a:off x="1016572" y="3810161"/>
            <a:ext cx="6314957" cy="2308324"/>
          </a:xfrm>
          <a:prstGeom prst="rect">
            <a:avLst/>
          </a:prstGeom>
          <a:solidFill>
            <a:schemeClr val="accent3">
              <a:lumMod val="20000"/>
              <a:lumOff val="80000"/>
            </a:schemeClr>
          </a:solidFill>
        </p:spPr>
        <p:txBody>
          <a:bodyPr wrap="square" rtlCol="0">
            <a:spAutoFit/>
          </a:bodyPr>
          <a:lstStyle/>
          <a:p>
            <a:pPr algn="just"/>
            <a:r>
              <a:rPr lang="es-ES" sz="2400" dirty="0"/>
              <a:t>El artículo 279 de la </a:t>
            </a:r>
            <a:r>
              <a:rPr lang="es-ES" sz="2400" b="1" dirty="0"/>
              <a:t>Ley de Instituciones de Seguros y de Fianzas</a:t>
            </a:r>
            <a:r>
              <a:rPr lang="es-ES" sz="2400" dirty="0"/>
              <a:t> cita que: </a:t>
            </a:r>
            <a:r>
              <a:rPr lang="es-MX" sz="2400" dirty="0">
                <a:solidFill>
                  <a:srgbClr val="000000"/>
                </a:solidFill>
              </a:rPr>
              <a:t>Los beneficiarios de fianzas deberán presentar sus reclamaciones por responsabilidades derivadas de los derechos y obligaciones que consten en la póliza respectiva, directamente ante la Institución. </a:t>
            </a:r>
            <a:endParaRPr lang="es-MX" sz="2400" dirty="0"/>
          </a:p>
        </p:txBody>
      </p:sp>
    </p:spTree>
    <p:extLst>
      <p:ext uri="{BB962C8B-B14F-4D97-AF65-F5344CB8AC3E}">
        <p14:creationId xmlns:p14="http://schemas.microsoft.com/office/powerpoint/2010/main" val="4217757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061357" y="1550548"/>
            <a:ext cx="10151126" cy="4510466"/>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lnSpc>
                <a:spcPct val="115000"/>
              </a:lnSpc>
            </a:pPr>
            <a:r>
              <a:rPr lang="es-MX" sz="2200" b="1" dirty="0">
                <a:solidFill>
                  <a:srgbClr val="000000"/>
                </a:solidFill>
                <a:ea typeface="Times New Roman" panose="02020603050405020304" pitchFamily="18" charset="0"/>
              </a:rPr>
              <a:t>FIANZAS JUDICIALES</a:t>
            </a:r>
          </a:p>
          <a:p>
            <a:pPr algn="just">
              <a:lnSpc>
                <a:spcPct val="115000"/>
              </a:lnSpc>
            </a:pPr>
            <a:r>
              <a:rPr lang="es-MX" sz="2200" dirty="0">
                <a:solidFill>
                  <a:srgbClr val="000000"/>
                </a:solidFill>
                <a:ea typeface="Times New Roman" panose="02020603050405020304" pitchFamily="18" charset="0"/>
              </a:rPr>
              <a:t>Garantizan el cumplimiento de los deberes y obligaciones específicas de cualquier persona dentro de un procedimiento judicial</a:t>
            </a:r>
            <a:r>
              <a:rPr lang="es-MX" sz="2200" dirty="0">
                <a:ea typeface="Times New Roman" panose="02020603050405020304" pitchFamily="18" charset="0"/>
              </a:rPr>
              <a:t> o bien que el juez o la ley obliguen a un particular a garantizar un acto procesal concreto, es decir, son aquellas que se originan por asuntos ventilados ante los diversos juzgados y garantizan la reparación de los daños y perjuicios que pudieran ocasionarse a la parte contraria y a terceros.</a:t>
            </a:r>
          </a:p>
          <a:p>
            <a:pPr algn="just">
              <a:lnSpc>
                <a:spcPct val="115000"/>
              </a:lnSpc>
            </a:pPr>
            <a:endParaRPr lang="es-MX" sz="2200" dirty="0">
              <a:ea typeface="Times New Roman" panose="02020603050405020304" pitchFamily="18" charset="0"/>
            </a:endParaRPr>
          </a:p>
          <a:p>
            <a:pPr lvl="0" algn="just"/>
            <a:r>
              <a:rPr lang="es-MX" sz="2200" b="1" dirty="0"/>
              <a:t>FIANZAS JUDICIALES EN MATERIA PENAL</a:t>
            </a:r>
            <a:endParaRPr lang="es-MX" sz="2200" dirty="0"/>
          </a:p>
          <a:p>
            <a:pPr algn="just"/>
            <a:r>
              <a:rPr lang="es-ES" sz="2200" dirty="0"/>
              <a:t>Son aquellas que sirven para garantizar la libertad de personas que se encuentran sujetas a un proceso penal, teniendo como fin primordial que el reo no evada la acción de la justicia cuando se le ha otorgado su libertad provisional, condicional o preparatoria</a:t>
            </a:r>
            <a:endParaRPr lang="es-MX" sz="2200" dirty="0">
              <a:ea typeface="Times New Roman" panose="02020603050405020304" pitchFamily="18" charset="0"/>
            </a:endParaRPr>
          </a:p>
        </p:txBody>
      </p:sp>
      <p:sp>
        <p:nvSpPr>
          <p:cNvPr id="4" name="3 Título"/>
          <p:cNvSpPr>
            <a:spLocks noGrp="1"/>
          </p:cNvSpPr>
          <p:nvPr>
            <p:ph type="title"/>
          </p:nvPr>
        </p:nvSpPr>
        <p:spPr>
          <a:xfrm>
            <a:off x="2107708" y="812797"/>
            <a:ext cx="7998776" cy="587924"/>
          </a:xfrm>
          <a:solidFill>
            <a:schemeClr val="accent1">
              <a:lumMod val="60000"/>
              <a:lumOff val="40000"/>
            </a:schemeClr>
          </a:solidFill>
          <a:ln>
            <a:solidFill>
              <a:schemeClr val="bg1"/>
            </a:solidFill>
          </a:ln>
        </p:spPr>
        <p:txBody>
          <a:bodyPr>
            <a:normAutofit/>
          </a:bodyPr>
          <a:lstStyle/>
          <a:p>
            <a:pPr algn="ctr"/>
            <a:r>
              <a:rPr lang="es-ES" sz="3600" b="1" dirty="0">
                <a:solidFill>
                  <a:schemeClr val="bg1"/>
                </a:solidFill>
              </a:rPr>
              <a:t>CONCLUSIONES</a:t>
            </a:r>
            <a:endParaRPr lang="es-MX" sz="36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43</a:t>
            </a:fld>
            <a:endParaRPr lang="es-MX" dirty="0">
              <a:solidFill>
                <a:schemeClr val="bg1"/>
              </a:solidFill>
            </a:endParaRPr>
          </a:p>
        </p:txBody>
      </p:sp>
    </p:spTree>
    <p:extLst>
      <p:ext uri="{BB962C8B-B14F-4D97-AF65-F5344CB8AC3E}">
        <p14:creationId xmlns:p14="http://schemas.microsoft.com/office/powerpoint/2010/main" val="3933023464"/>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061357" y="1640657"/>
            <a:ext cx="10151126" cy="4493538"/>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ES" sz="2200" b="1" dirty="0"/>
              <a:t>FIANZAS JUDICIALES NO PENALES</a:t>
            </a:r>
            <a:endParaRPr lang="es-MX" sz="2200" dirty="0"/>
          </a:p>
          <a:p>
            <a:pPr algn="just"/>
            <a:r>
              <a:rPr lang="es-MX" sz="2200" dirty="0"/>
              <a:t>Son las que tienen como objeto garantizar, que alguna persona que resulte culpable en un proceso judicial, pueda cumplir con la sentencia definitiva ya sea a favor o en contra, para que de esta forma se puedan resarcir los daños a la persona perjudicada, es decir, su monto garantiza el pago de los daños y perjuicios que pudieran ocasionar a un tercero con motivo de un juicio por parte del fiado. </a:t>
            </a:r>
          </a:p>
          <a:p>
            <a:pPr algn="just"/>
            <a:endParaRPr lang="es-MX" sz="2200" dirty="0">
              <a:ea typeface="Times New Roman" panose="02020603050405020304" pitchFamily="18" charset="0"/>
            </a:endParaRPr>
          </a:p>
          <a:p>
            <a:pPr lvl="0" algn="just"/>
            <a:r>
              <a:rPr lang="es-MX" sz="2200" b="1" dirty="0"/>
              <a:t>FIANZAS  JUDICIALES QUE AMPAREN A LOS CONDUCTORES DE VEHÍCULOS AUTOMOTORES</a:t>
            </a:r>
            <a:endParaRPr lang="es-MX" sz="2200" dirty="0"/>
          </a:p>
          <a:p>
            <a:pPr algn="just"/>
            <a:r>
              <a:rPr lang="es-MX" sz="2200" dirty="0"/>
              <a:t>Esta fianza comúnmente está incluida en el seguro de automóviles y ofrece protección, asistencia y defensa legal al conductor, a efecto de que pueda quedar en libertad en caso de colisión del vehículo. Esta fianza garantiza: la reparación del daño, sanción pecuniaria y libertad provisional.</a:t>
            </a:r>
            <a:endParaRPr lang="es-MX" sz="2400" dirty="0">
              <a:ea typeface="Times New Roman" panose="02020603050405020304" pitchFamily="18" charset="0"/>
            </a:endParaRPr>
          </a:p>
        </p:txBody>
      </p:sp>
      <p:sp>
        <p:nvSpPr>
          <p:cNvPr id="4" name="3 Título"/>
          <p:cNvSpPr>
            <a:spLocks noGrp="1"/>
          </p:cNvSpPr>
          <p:nvPr>
            <p:ph type="title"/>
          </p:nvPr>
        </p:nvSpPr>
        <p:spPr>
          <a:xfrm>
            <a:off x="2107708" y="812797"/>
            <a:ext cx="7998776" cy="587924"/>
          </a:xfrm>
          <a:solidFill>
            <a:schemeClr val="accent1">
              <a:lumMod val="60000"/>
              <a:lumOff val="40000"/>
            </a:schemeClr>
          </a:solidFill>
          <a:ln>
            <a:solidFill>
              <a:schemeClr val="bg1"/>
            </a:solidFill>
          </a:ln>
        </p:spPr>
        <p:txBody>
          <a:bodyPr>
            <a:normAutofit/>
          </a:bodyPr>
          <a:lstStyle/>
          <a:p>
            <a:pPr algn="ctr"/>
            <a:r>
              <a:rPr lang="es-ES" sz="3600" b="1" dirty="0">
                <a:solidFill>
                  <a:schemeClr val="bg1"/>
                </a:solidFill>
              </a:rPr>
              <a:t>CONCLUSIONES</a:t>
            </a:r>
            <a:endParaRPr lang="es-MX" sz="3600"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44</a:t>
            </a:fld>
            <a:endParaRPr lang="es-MX" dirty="0">
              <a:solidFill>
                <a:schemeClr val="bg1"/>
              </a:solidFill>
            </a:endParaRPr>
          </a:p>
        </p:txBody>
      </p:sp>
    </p:spTree>
    <p:extLst>
      <p:ext uri="{BB962C8B-B14F-4D97-AF65-F5344CB8AC3E}">
        <p14:creationId xmlns:p14="http://schemas.microsoft.com/office/powerpoint/2010/main" val="1989295712"/>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p:cNvPicPr>
            <a:picLocks noChangeAspect="1" noChangeArrowheads="1"/>
          </p:cNvPicPr>
          <p:nvPr/>
        </p:nvPicPr>
        <p:blipFill>
          <a:blip r:embed="rId2"/>
          <a:srcRect l="10785" r="23817" b="18127"/>
          <a:stretch>
            <a:fillRect/>
          </a:stretch>
        </p:blipFill>
        <p:spPr bwMode="auto">
          <a:xfrm>
            <a:off x="8112126" y="4284664"/>
            <a:ext cx="1800225" cy="2401887"/>
          </a:xfrm>
          <a:prstGeom prst="rect">
            <a:avLst/>
          </a:prstGeom>
          <a:noFill/>
          <a:ln w="9525">
            <a:noFill/>
            <a:miter lim="800000"/>
            <a:headEnd/>
            <a:tailEnd/>
          </a:ln>
        </p:spPr>
      </p:pic>
      <p:sp>
        <p:nvSpPr>
          <p:cNvPr id="35843" name="Rectangle 3"/>
          <p:cNvSpPr>
            <a:spLocks noGrp="1" noChangeArrowheads="1"/>
          </p:cNvSpPr>
          <p:nvPr>
            <p:ph idx="4294967295"/>
          </p:nvPr>
        </p:nvSpPr>
        <p:spPr bwMode="auto">
          <a:xfrm>
            <a:off x="1345720" y="312945"/>
            <a:ext cx="9659737" cy="6156446"/>
          </a:xfrm>
          <a:prstGeom prst="rect">
            <a:avLst/>
          </a:prstGeom>
          <a:gradFill rotWithShape="1">
            <a:gsLst>
              <a:gs pos="0">
                <a:srgbClr val="767676"/>
              </a:gs>
              <a:gs pos="100000">
                <a:srgbClr val="FFFFFF">
                  <a:alpha val="42998"/>
                </a:srgbClr>
              </a:gs>
            </a:gsLst>
            <a:path path="shape">
              <a:fillToRect l="50000" t="50000" r="50000" b="50000"/>
            </a:path>
          </a:gradFill>
          <a:ln>
            <a:miter lim="800000"/>
            <a:headEnd/>
            <a:tailEnd/>
          </a:ln>
        </p:spPr>
        <p:txBody>
          <a:bodyPr>
            <a:normAutofit/>
          </a:bodyPr>
          <a:lstStyle/>
          <a:p>
            <a:pPr algn="ctr" eaLnBrk="1" hangingPunct="1">
              <a:lnSpc>
                <a:spcPct val="80000"/>
              </a:lnSpc>
              <a:buFontTx/>
              <a:buNone/>
            </a:pPr>
            <a:r>
              <a:rPr lang="es-ES" sz="1600" dirty="0"/>
              <a:t>	</a:t>
            </a:r>
            <a:r>
              <a:rPr lang="es-ES" sz="2400" b="1" dirty="0">
                <a:solidFill>
                  <a:srgbClr val="A50021"/>
                </a:solidFill>
              </a:rPr>
              <a:t>REFERENCIAS</a:t>
            </a:r>
            <a:endParaRPr lang="es-MX" b="1" dirty="0">
              <a:solidFill>
                <a:srgbClr val="A50021"/>
              </a:solidFill>
            </a:endParaRPr>
          </a:p>
          <a:p>
            <a:r>
              <a:rPr lang="es-MX" sz="2400" dirty="0"/>
              <a:t>Aguilar, P. (2007) Fundamentos actuariales de primas y reservas de fianzas. Fundación Mapfre. España.</a:t>
            </a:r>
          </a:p>
          <a:p>
            <a:r>
              <a:rPr lang="es-ES" sz="2400" dirty="0"/>
              <a:t>Colas, A. (2007) Efectos Del Contrato De Fianza: Relaciones Entre Acreedor, Deudor Principal Y Fiador. Editorial Aranzadi, S.A.</a:t>
            </a:r>
            <a:endParaRPr lang="es-MX" sz="2400" dirty="0"/>
          </a:p>
          <a:p>
            <a:r>
              <a:rPr lang="es-MX" sz="2400" dirty="0"/>
              <a:t>De la Fuente, J. (2007) Tratado de Derecho Bancario y Bursátil. Editorial Porrúa. México.</a:t>
            </a:r>
          </a:p>
          <a:p>
            <a:r>
              <a:rPr lang="es-MX" sz="2400" dirty="0"/>
              <a:t>Ley de Instituciones de Seguros y de Fianzas.</a:t>
            </a:r>
          </a:p>
          <a:p>
            <a:r>
              <a:rPr lang="es-MX" sz="2400" dirty="0"/>
              <a:t>Ley de Protección y Defensa al Usuario de Servicios Financieros.</a:t>
            </a:r>
          </a:p>
          <a:p>
            <a:r>
              <a:rPr lang="es-MX" sz="2400" dirty="0"/>
              <a:t>Manchado, J. (2001) Convenio concursal y fianza. Librería Tirant lo Blanch. España. </a:t>
            </a:r>
          </a:p>
          <a:p>
            <a:r>
              <a:rPr lang="es-ES" sz="2400" dirty="0"/>
              <a:t>Ruiz, L. (2007) El Contrato de Seguro. Editorial Porrúa. México. </a:t>
            </a:r>
            <a:endParaRPr lang="es-MX" sz="2400" dirty="0"/>
          </a:p>
          <a:p>
            <a:r>
              <a:rPr lang="es-MX" sz="2400" dirty="0"/>
              <a:t>Torres, H. (2007)  Elementos Fundamentales de Derecho Bancario. Mc Graw Hill.</a:t>
            </a:r>
            <a:r>
              <a:rPr lang="es-MX" sz="2600" dirty="0"/>
              <a:t> </a:t>
            </a:r>
          </a:p>
        </p:txBody>
      </p:sp>
      <p:sp>
        <p:nvSpPr>
          <p:cNvPr id="2" name="1 Marcador de número de diapositiva"/>
          <p:cNvSpPr>
            <a:spLocks noGrp="1"/>
          </p:cNvSpPr>
          <p:nvPr>
            <p:ph type="sldNum" sz="quarter" idx="12"/>
          </p:nvPr>
        </p:nvSpPr>
        <p:spPr/>
        <p:txBody>
          <a:bodyPr/>
          <a:lstStyle/>
          <a:p>
            <a:fld id="{B103DBDF-5D3C-4A1A-979A-A472FA1B96AE}" type="slidenum">
              <a:rPr lang="es-MX" smtClean="0"/>
              <a:pPr/>
              <a:t>45</a:t>
            </a:fld>
            <a:endParaRPr lang="es-MX" dirty="0"/>
          </a:p>
        </p:txBody>
      </p:sp>
    </p:spTree>
    <p:extLst>
      <p:ext uri="{BB962C8B-B14F-4D97-AF65-F5344CB8AC3E}">
        <p14:creationId xmlns:p14="http://schemas.microsoft.com/office/powerpoint/2010/main" val="3333102766"/>
      </p:ext>
    </p:extLst>
  </p:cSld>
  <p:clrMapOvr>
    <a:masterClrMapping/>
  </p:clrMapOvr>
  <p:transition spd="slow">
    <p:push/>
  </p:transition>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noFill/>
          <a:ln w="9525">
            <a:solidFill>
              <a:srgbClr val="C00000"/>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032625" y="3429000"/>
            <a:ext cx="3073400" cy="3240088"/>
          </a:xfrm>
          <a:prstGeom prst="rect">
            <a:avLst/>
          </a:prstGeom>
          <a:noFill/>
          <a:ln w="9525">
            <a:solidFill>
              <a:srgbClr val="C00000"/>
            </a:solidFill>
            <a:miter lim="800000"/>
            <a:headEnd/>
            <a:tailEnd/>
          </a:ln>
        </p:spPr>
      </p:pic>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solidFill>
                  <a:schemeClr val="bg1"/>
                </a:solidFill>
              </a:rPr>
              <a:pPr>
                <a:defRPr/>
              </a:pPr>
              <a:t>46</a:t>
            </a:fld>
            <a:endParaRPr lang="es-ES" dirty="0">
              <a:solidFill>
                <a:schemeClr val="bg1"/>
              </a:solidFill>
            </a:endParaRPr>
          </a:p>
        </p:txBody>
      </p:sp>
    </p:spTree>
    <p:extLst>
      <p:ext uri="{BB962C8B-B14F-4D97-AF65-F5344CB8AC3E}">
        <p14:creationId xmlns:p14="http://schemas.microsoft.com/office/powerpoint/2010/main" val="24361065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2000" fill="hold"/>
                                        <p:tgtEl>
                                          <p:spTgt spid="2050"/>
                                        </p:tgtEl>
                                        <p:attrNameLst>
                                          <p:attrName>ppt_x</p:attrName>
                                        </p:attrNameLst>
                                      </p:cBhvr>
                                      <p:tavLst>
                                        <p:tav tm="0">
                                          <p:val>
                                            <p:strVal val="#ppt_x"/>
                                          </p:val>
                                        </p:tav>
                                        <p:tav tm="100000">
                                          <p:val>
                                            <p:strVal val="#ppt_x"/>
                                          </p:val>
                                        </p:tav>
                                      </p:tavLst>
                                    </p:anim>
                                    <p:anim calcmode="lin" valueType="num">
                                      <p:cBhvr additive="base">
                                        <p:cTn id="8" dur="20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additive="base">
                                        <p:cTn id="12" dur="2000" fill="hold"/>
                                        <p:tgtEl>
                                          <p:spTgt spid="2051"/>
                                        </p:tgtEl>
                                        <p:attrNameLst>
                                          <p:attrName>ppt_x</p:attrName>
                                        </p:attrNameLst>
                                      </p:cBhvr>
                                      <p:tavLst>
                                        <p:tav tm="0">
                                          <p:val>
                                            <p:strVal val="#ppt_x"/>
                                          </p:val>
                                        </p:tav>
                                        <p:tav tm="100000">
                                          <p:val>
                                            <p:strVal val="#ppt_x"/>
                                          </p:val>
                                        </p:tav>
                                      </p:tavLst>
                                    </p:anim>
                                    <p:anim calcmode="lin" valueType="num">
                                      <p:cBhvr additive="base">
                                        <p:cTn id="13" dur="2000" fill="hold"/>
                                        <p:tgtEl>
                                          <p:spTgt spid="20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10852443" y="358788"/>
            <a:ext cx="720080"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60561" y="1082373"/>
            <a:ext cx="9091881" cy="2893100"/>
          </a:xfrm>
          <a:prstGeom prst="rect">
            <a:avLst/>
          </a:prstGeom>
          <a:solidFill>
            <a:schemeClr val="accent1">
              <a:lumMod val="20000"/>
              <a:lumOff val="80000"/>
            </a:schemeClr>
          </a:solidFill>
          <a:ln>
            <a:solidFill>
              <a:schemeClr val="accent2"/>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prstClr val="black">
                      <a:lumMod val="65000"/>
                      <a:lumOff val="35000"/>
                    </a:prstClr>
                  </a:solidFill>
                </a:ln>
                <a:solidFill>
                  <a:srgbClr val="D55816">
                    <a:lumMod val="75000"/>
                  </a:srgbClr>
                </a:solidFill>
                <a:effectLst/>
                <a:uLnTx/>
                <a:uFillTx/>
                <a:latin typeface="Arial" pitchFamily="34" charset="0"/>
                <a:ea typeface="Times New Roman" pitchFamily="18" charset="0"/>
                <a:cs typeface="Arial" pitchFamily="34" charset="0"/>
              </a:rPr>
              <a:t>GUIÓN EXPLICATIVO.</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sz="2400" b="1" i="0" u="none" strike="noStrike" kern="1200" cap="none" spc="0" normalizeH="0" baseline="0" noProof="0" dirty="0">
              <a:ln>
                <a:solidFill>
                  <a:prstClr val="black">
                    <a:lumMod val="65000"/>
                    <a:lumOff val="35000"/>
                  </a:prstClr>
                </a:solidFill>
              </a:ln>
              <a:solidFill>
                <a:srgbClr val="D55816">
                  <a:lumMod val="75000"/>
                </a:srgbClr>
              </a:solidFill>
              <a:effectLst/>
              <a:uLnTx/>
              <a:uFillTx/>
              <a:latin typeface="Arial" pitchFamily="34" charset="0"/>
              <a:ea typeface="Times New Roman" pitchFamily="18" charset="0"/>
              <a:cs typeface="Arial" pitchFamily="34" charset="0"/>
            </a:endParaRPr>
          </a:p>
          <a:p>
            <a:pPr marL="0" marR="0" lvl="0" indent="0" algn="just" defTabSz="4572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prstClr val="black">
                      <a:lumMod val="65000"/>
                      <a:lumOff val="35000"/>
                    </a:prstClr>
                  </a:solidFill>
                </a:ln>
                <a:solidFill>
                  <a:srgbClr val="D55816">
                    <a:lumMod val="75000"/>
                  </a:srgbClr>
                </a:solidFill>
                <a:effectLst/>
                <a:uLnTx/>
                <a:uFillTx/>
                <a:latin typeface="Arial" pitchFamily="34" charset="0"/>
                <a:ea typeface="Times New Roman" pitchFamily="18" charset="0"/>
                <a:cs typeface="Arial" pitchFamily="34" charset="0"/>
              </a:rPr>
              <a:t>Propósito de la Unidad de Aprendizaje.</a:t>
            </a:r>
            <a:endParaRPr kumimoji="0" lang="es-MX" sz="1600" b="1" i="0" u="none" strike="noStrike" kern="1200" cap="none" spc="0" normalizeH="0" baseline="0" noProof="0" dirty="0">
              <a:ln>
                <a:solidFill>
                  <a:prstClr val="black">
                    <a:lumMod val="65000"/>
                    <a:lumOff val="35000"/>
                  </a:prstClr>
                </a:solidFill>
              </a:ln>
              <a:solidFill>
                <a:srgbClr val="D55816">
                  <a:lumMod val="75000"/>
                </a:srgbClr>
              </a:solidFill>
              <a:effectLst/>
              <a:uLnTx/>
              <a:uFillTx/>
              <a:latin typeface="Arial" pitchFamily="34" charset="0"/>
              <a:ea typeface="Times New Roman" pitchFamily="18" charset="0"/>
              <a:cs typeface="Arial" pitchFamily="34" charset="0"/>
            </a:endParaRPr>
          </a:p>
          <a:p>
            <a:pPr marL="0" marR="0" lvl="0" indent="0" algn="just" defTabSz="457200" rtl="0" eaLnBrk="1" fontAlgn="base" latinLnBrk="0" hangingPunct="1">
              <a:lnSpc>
                <a:spcPct val="100000"/>
              </a:lnSpc>
              <a:spcBef>
                <a:spcPct val="0"/>
              </a:spcBef>
              <a:spcAft>
                <a:spcPct val="0"/>
              </a:spcAft>
              <a:buClrTx/>
              <a:buSzTx/>
              <a:buFontTx/>
              <a:buNone/>
              <a:tabLst/>
              <a:defRPr/>
            </a:pPr>
            <a:r>
              <a:rPr kumimoji="0" lang="es-MX" sz="1000" b="1" i="0" u="none" strike="noStrike" kern="1200" cap="none" spc="0" normalizeH="0" baseline="0" noProof="0" dirty="0">
                <a:ln>
                  <a:noFill/>
                </a:ln>
                <a:solidFill>
                  <a:srgbClr val="A5300F">
                    <a:lumMod val="50000"/>
                  </a:srgbClr>
                </a:solidFill>
                <a:effectLst/>
                <a:uLnTx/>
                <a:uFillTx/>
                <a:latin typeface="Arial" pitchFamily="34" charset="0"/>
                <a:ea typeface="Times New Roman" pitchFamily="18" charset="0"/>
                <a:cs typeface="Arial" pitchFamily="34" charset="0"/>
              </a:rPr>
              <a:t>.</a:t>
            </a:r>
            <a:br>
              <a:rPr kumimoji="0" lang="es-MX" sz="2400" b="1" i="0" u="none" strike="noStrike" kern="1200" cap="none" spc="0" normalizeH="0" baseline="0" noProof="0" dirty="0">
                <a:ln>
                  <a:noFill/>
                </a:ln>
                <a:solidFill>
                  <a:srgbClr val="A5300F">
                    <a:lumMod val="50000"/>
                  </a:srgbClr>
                </a:solidFill>
                <a:effectLst/>
                <a:uLnTx/>
                <a:uFillTx/>
                <a:latin typeface="Arial" pitchFamily="34" charset="0"/>
                <a:ea typeface="Times New Roman" pitchFamily="18" charset="0"/>
                <a:cs typeface="Arial" pitchFamily="34" charset="0"/>
              </a:rPr>
            </a:br>
            <a:r>
              <a:rPr kumimoji="0" lang="es-MX" sz="20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Analizar  las operaciones fundamentales de las compañías afianzadoras, identificando su actividad financiera, desempeño, aspectos técnicos operacionales, así como sus efectos en la economía; con la finalidad de que el estudiante sea capaz de  valorar los principios financieros que rigen el sistema de fianzas en nuestro país.</a:t>
            </a:r>
          </a:p>
        </p:txBody>
      </p:sp>
      <p:sp>
        <p:nvSpPr>
          <p:cNvPr id="7" name="6 Rectángulo"/>
          <p:cNvSpPr/>
          <p:nvPr/>
        </p:nvSpPr>
        <p:spPr>
          <a:xfrm>
            <a:off x="1987776" y="4053386"/>
            <a:ext cx="5766528" cy="2074764"/>
          </a:xfrm>
          <a:prstGeom prst="rect">
            <a:avLst/>
          </a:prstGeom>
          <a:solidFill>
            <a:schemeClr val="tx2">
              <a:lumMod val="75000"/>
              <a:lumOff val="2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Este propósito hace referencia a la Unidad de Aprendizaje de </a:t>
            </a:r>
            <a:r>
              <a:rPr kumimoji="0" lang="es-MX"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“Fianzas” </a:t>
            </a:r>
            <a:r>
              <a:rPr kumimoji="0" lang="es-MX"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que se oferta en la Licenciatura de Actuaría, UAEMEX, dentro del núcleo de formación integral, con carácter optativo y un valor de 6 créditos. </a:t>
            </a:r>
          </a:p>
        </p:txBody>
      </p:sp>
      <p:sp>
        <p:nvSpPr>
          <p:cNvPr id="9" name="8 Marcador de número de diapositiva"/>
          <p:cNvSpPr>
            <a:spLocks noGrp="1"/>
          </p:cNvSpPr>
          <p:nvPr>
            <p:ph type="sldNum" sz="quarter" idx="12"/>
          </p:nvPr>
        </p:nvSpPr>
        <p:spPr>
          <a:ln>
            <a:solidFill>
              <a:schemeClr val="accent2"/>
            </a:solidFill>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s-MX"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6211" y="4149081"/>
            <a:ext cx="2260171" cy="169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Imagen 1"/>
          <p:cNvPicPr>
            <a:picLocks noChangeAspect="1"/>
          </p:cNvPicPr>
          <p:nvPr/>
        </p:nvPicPr>
        <p:blipFill>
          <a:blip r:embed="rId4"/>
          <a:stretch>
            <a:fillRect/>
          </a:stretch>
        </p:blipFill>
        <p:spPr>
          <a:xfrm>
            <a:off x="7974881" y="292145"/>
            <a:ext cx="2877561" cy="648073"/>
          </a:xfrm>
          <a:prstGeom prst="rect">
            <a:avLst/>
          </a:prstGeom>
        </p:spPr>
      </p:pic>
    </p:spTree>
    <p:extLst>
      <p:ext uri="{BB962C8B-B14F-4D97-AF65-F5344CB8AC3E}">
        <p14:creationId xmlns:p14="http://schemas.microsoft.com/office/powerpoint/2010/main" val="1248790974"/>
      </p:ext>
    </p:extLst>
  </p:cSld>
  <p:clrMapOvr>
    <a:masterClrMapping/>
  </p:clrMapOvr>
  <p:transition spd="slow">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Marcador de número de diapositiva"/>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s-MX"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2 Marcador de contenido"/>
          <p:cNvSpPr>
            <a:spLocks noGrp="1"/>
          </p:cNvSpPr>
          <p:nvPr>
            <p:ph idx="4294967295"/>
          </p:nvPr>
        </p:nvSpPr>
        <p:spPr>
          <a:xfrm>
            <a:off x="1091822" y="1216236"/>
            <a:ext cx="10017456" cy="1620373"/>
          </a:xfrm>
          <a:gradFill flip="none" rotWithShape="1">
            <a:gsLst>
              <a:gs pos="0">
                <a:schemeClr val="tx2">
                  <a:lumMod val="10000"/>
                  <a:lumOff val="90000"/>
                  <a:shade val="30000"/>
                  <a:satMod val="115000"/>
                </a:schemeClr>
              </a:gs>
              <a:gs pos="50000">
                <a:schemeClr val="tx2">
                  <a:lumMod val="10000"/>
                  <a:lumOff val="90000"/>
                  <a:shade val="67500"/>
                  <a:satMod val="115000"/>
                </a:schemeClr>
              </a:gs>
              <a:gs pos="100000">
                <a:schemeClr val="tx2">
                  <a:lumMod val="10000"/>
                  <a:lumOff val="90000"/>
                  <a:shade val="100000"/>
                  <a:satMod val="115000"/>
                </a:schemeClr>
              </a:gs>
            </a:gsLst>
            <a:lin ang="0" scaled="1"/>
            <a:tileRect/>
          </a:gradFill>
          <a:ln>
            <a:noFill/>
          </a:ln>
        </p:spPr>
        <p:style>
          <a:lnRef idx="2">
            <a:schemeClr val="accent2"/>
          </a:lnRef>
          <a:fillRef idx="1">
            <a:schemeClr val="lt1"/>
          </a:fillRef>
          <a:effectRef idx="0">
            <a:schemeClr val="accent2"/>
          </a:effectRef>
          <a:fontRef idx="minor">
            <a:schemeClr val="dk1"/>
          </a:fontRef>
        </p:style>
        <p:txBody>
          <a:bodyPr>
            <a:normAutofit/>
          </a:bodyPr>
          <a:lstStyle/>
          <a:p>
            <a:pPr marL="90488" indent="4763" algn="just">
              <a:buNone/>
            </a:pPr>
            <a:r>
              <a:rPr lang="es-ES" dirty="0">
                <a:ln w="12700">
                  <a:solidFill>
                    <a:schemeClr val="tx2">
                      <a:satMod val="155000"/>
                    </a:schemeClr>
                  </a:solidFill>
                  <a:prstDash val="solid"/>
                </a:ln>
                <a:solidFill>
                  <a:schemeClr val="bg2">
                    <a:lumMod val="25000"/>
                  </a:schemeClr>
                </a:solidFill>
                <a:latin typeface="Arial" pitchFamily="34" charset="0"/>
                <a:cs typeface="Arial" pitchFamily="34" charset="0"/>
              </a:rPr>
              <a:t>PROPÓSITO DE LA UNIDAD DE COMPETENCIA</a:t>
            </a:r>
          </a:p>
          <a:p>
            <a:pPr algn="just"/>
            <a:r>
              <a:rPr lang="es-MX" dirty="0">
                <a:solidFill>
                  <a:srgbClr val="000000"/>
                </a:solidFill>
                <a:latin typeface="Arial" panose="020B0604020202020204" pitchFamily="34" charset="0"/>
              </a:rPr>
              <a:t>Analizar los ramos de fianzas que operan en nuestro país, de acuerdo a las disposiciones legales, para poder conocer y distinguir problemas concretos de acuerdo a los diversos ramos de fianzas existentes.  </a:t>
            </a:r>
            <a:r>
              <a:rPr lang="es-MX" sz="2400" dirty="0">
                <a:solidFill>
                  <a:srgbClr val="000000"/>
                </a:solidFill>
                <a:latin typeface="Arial" panose="020B0604020202020204" pitchFamily="34" charset="0"/>
              </a:rPr>
              <a:t>	</a:t>
            </a:r>
            <a:endParaRPr lang="es-ES" sz="2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6" name="5 Rectángulo"/>
          <p:cNvSpPr/>
          <p:nvPr/>
        </p:nvSpPr>
        <p:spPr>
          <a:xfrm>
            <a:off x="1774209" y="4242272"/>
            <a:ext cx="8639033" cy="2016224"/>
          </a:xfrm>
          <a:prstGeom prst="rect">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Estructura metodológica:</a:t>
            </a:r>
            <a:r>
              <a:rPr kumimoji="0" lang="es-MX"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 este material </a:t>
            </a:r>
            <a:r>
              <a:rPr kumimoji="0" lang="es-E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cuenta con un sistema de almacenaje con dimensiones y materiales adecuados: </a:t>
            </a:r>
            <a:r>
              <a:rPr kumimoji="0" lang="es-ES"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Microsoft PowerPoint 2016. </a:t>
            </a:r>
            <a:r>
              <a:rPr kumimoji="0" lang="es-E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Está</a:t>
            </a:r>
            <a:r>
              <a:rPr kumimoji="0" lang="es-MX"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 diseñado en forma clara y sencilla; y presenta lo más sobresaliente respecto al tema</a:t>
            </a:r>
            <a:r>
              <a:rPr kumimoji="0" lang="es-MX" sz="2000" b="0" i="0" u="none" strike="noStrike" kern="1200" cap="none" spc="0" normalizeH="0" baseline="0" noProof="0">
                <a:ln>
                  <a:noFill/>
                </a:ln>
                <a:solidFill>
                  <a:prstClr val="white"/>
                </a:solidFill>
                <a:effectLst/>
                <a:uLnTx/>
                <a:uFillTx/>
                <a:latin typeface="Arial" pitchFamily="34" charset="0"/>
                <a:ea typeface="+mn-ea"/>
                <a:cs typeface="Arial" pitchFamily="34" charset="0"/>
              </a:rPr>
              <a:t>: 4.2.Fianzas Judiciales, </a:t>
            </a:r>
            <a:r>
              <a:rPr kumimoji="0" lang="es-MX"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contemplado en la unidad 4: Los ramos de Fianzas en México.</a:t>
            </a:r>
            <a:endParaRPr kumimoji="0" lang="es-MX"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9" name="8 Rectángulo"/>
          <p:cNvSpPr/>
          <p:nvPr/>
        </p:nvSpPr>
        <p:spPr>
          <a:xfrm>
            <a:off x="2511187" y="2842050"/>
            <a:ext cx="7178723" cy="1368151"/>
          </a:xfrm>
          <a:prstGeom prst="rect">
            <a:avLst/>
          </a:prstGeom>
          <a:solidFill>
            <a:schemeClr val="accent1">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D55816">
                    <a:lumMod val="75000"/>
                  </a:srgbClr>
                </a:solidFill>
                <a:effectLst/>
                <a:uLnTx/>
                <a:uFillTx/>
                <a:latin typeface="Arial" pitchFamily="34" charset="0"/>
                <a:ea typeface="+mn-ea"/>
                <a:cs typeface="Arial" pitchFamily="34" charset="0"/>
              </a:rPr>
              <a:t>Este propósito refiere la </a:t>
            </a:r>
            <a:r>
              <a:rPr kumimoji="0" lang="es-ES" sz="2000" b="1" i="0" u="none" strike="noStrike" kern="1200" cap="none" spc="0" normalizeH="0" baseline="0" noProof="0" dirty="0">
                <a:ln>
                  <a:noFill/>
                </a:ln>
                <a:solidFill>
                  <a:srgbClr val="D55816">
                    <a:lumMod val="75000"/>
                  </a:srgbClr>
                </a:solidFill>
                <a:effectLst/>
                <a:uLnTx/>
                <a:uFillTx/>
                <a:latin typeface="Arial" pitchFamily="34" charset="0"/>
                <a:ea typeface="+mn-ea"/>
                <a:cs typeface="Arial" pitchFamily="34" charset="0"/>
              </a:rPr>
              <a:t>Unidad de Competencia 4</a:t>
            </a:r>
            <a:r>
              <a:rPr kumimoji="0" lang="es-ES" sz="2000" b="0" i="0" u="none" strike="noStrike" kern="1200" cap="none" spc="0" normalizeH="0" baseline="0" noProof="0" dirty="0">
                <a:ln>
                  <a:noFill/>
                </a:ln>
                <a:solidFill>
                  <a:srgbClr val="D55816">
                    <a:lumMod val="75000"/>
                  </a:srgbClr>
                </a:solidFill>
                <a:effectLst/>
                <a:uLnTx/>
                <a:uFillTx/>
                <a:latin typeface="Arial" pitchFamily="34" charset="0"/>
                <a:ea typeface="+mn-ea"/>
                <a:cs typeface="Arial" pitchFamily="34" charset="0"/>
              </a:rPr>
              <a:t>: </a:t>
            </a:r>
            <a:r>
              <a:rPr kumimoji="0" lang="es-MX" sz="2000" b="1" i="0" u="none" strike="noStrike" kern="1200" cap="none" spc="0" normalizeH="0" baseline="0" noProof="0" dirty="0">
                <a:ln>
                  <a:noFill/>
                </a:ln>
                <a:solidFill>
                  <a:srgbClr val="D55816">
                    <a:lumMod val="75000"/>
                  </a:srgbClr>
                </a:solidFill>
                <a:effectLst/>
                <a:uLnTx/>
                <a:uFillTx/>
                <a:latin typeface="Arial" pitchFamily="34" charset="0"/>
                <a:ea typeface="+mn-ea"/>
                <a:cs typeface="Arial" pitchFamily="34" charset="0"/>
              </a:rPr>
              <a:t>“Los ramos de Fianzas en México</a:t>
            </a:r>
            <a:r>
              <a:rPr kumimoji="0" lang="es-MX" sz="2000" b="0" i="0" u="none" strike="noStrike" kern="1200" cap="none" spc="0" normalizeH="0" baseline="0" noProof="0" dirty="0">
                <a:ln>
                  <a:noFill/>
                </a:ln>
                <a:solidFill>
                  <a:srgbClr val="D55816">
                    <a:lumMod val="75000"/>
                  </a:srgbClr>
                </a:solidFill>
                <a:effectLst/>
                <a:uLnTx/>
                <a:uFillTx/>
                <a:latin typeface="Arial" pitchFamily="34" charset="0"/>
                <a:ea typeface="+mn-ea"/>
                <a:cs typeface="Arial" pitchFamily="34" charset="0"/>
              </a:rPr>
              <a:t>”</a:t>
            </a:r>
            <a:r>
              <a:rPr kumimoji="0" lang="es-MX" sz="2000" b="1" i="0" u="none" strike="noStrike" kern="1200" cap="none" spc="0" normalizeH="0" baseline="0" noProof="0" dirty="0">
                <a:ln>
                  <a:noFill/>
                </a:ln>
                <a:solidFill>
                  <a:srgbClr val="D55816">
                    <a:lumMod val="75000"/>
                  </a:srgbClr>
                </a:solidFill>
                <a:effectLst/>
                <a:uLnTx/>
                <a:uFillTx/>
                <a:latin typeface="Arial" pitchFamily="34" charset="0"/>
                <a:ea typeface="+mn-ea"/>
                <a:cs typeface="Arial" pitchFamily="34" charset="0"/>
              </a:rPr>
              <a:t>. </a:t>
            </a:r>
            <a:r>
              <a:rPr kumimoji="0" lang="es-MX" sz="2000" b="0" i="0" u="none" strike="noStrike" kern="1200" cap="none" spc="0" normalizeH="0" baseline="0" noProof="0" dirty="0">
                <a:ln>
                  <a:noFill/>
                </a:ln>
                <a:solidFill>
                  <a:srgbClr val="D55816">
                    <a:lumMod val="75000"/>
                  </a:srgbClr>
                </a:solidFill>
                <a:effectLst/>
                <a:uLnTx/>
                <a:uFillTx/>
                <a:latin typeface="Arial" pitchFamily="34" charset="0"/>
                <a:ea typeface="+mn-ea"/>
                <a:cs typeface="Arial" pitchFamily="34" charset="0"/>
              </a:rPr>
              <a:t> El tiempo destinado para desarrollar el presente tema en el aula es de 3  clases.</a:t>
            </a:r>
          </a:p>
        </p:txBody>
      </p:sp>
      <p:pic>
        <p:nvPicPr>
          <p:cNvPr id="7" name="Picture 3"/>
          <p:cNvPicPr>
            <a:picLocks noChangeAspect="1" noChangeArrowheads="1"/>
          </p:cNvPicPr>
          <p:nvPr/>
        </p:nvPicPr>
        <p:blipFill>
          <a:blip r:embed="rId2"/>
          <a:srcRect/>
          <a:stretch>
            <a:fillRect/>
          </a:stretch>
        </p:blipFill>
        <p:spPr bwMode="auto">
          <a:xfrm>
            <a:off x="10413242" y="239046"/>
            <a:ext cx="720080" cy="648072"/>
          </a:xfrm>
          <a:prstGeom prst="rect">
            <a:avLst/>
          </a:prstGeom>
          <a:noFill/>
          <a:ln w="9525">
            <a:solidFill>
              <a:schemeClr val="accent2"/>
            </a:solidFill>
            <a:miter lim="800000"/>
            <a:headEnd/>
            <a:tailEnd/>
          </a:ln>
        </p:spPr>
      </p:pic>
      <p:sp>
        <p:nvSpPr>
          <p:cNvPr id="5" name="4 CuadroTexto"/>
          <p:cNvSpPr txBox="1"/>
          <p:nvPr/>
        </p:nvSpPr>
        <p:spPr>
          <a:xfrm>
            <a:off x="1654116" y="433424"/>
            <a:ext cx="4601965"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srgbClr val="D55816">
                    <a:lumMod val="75000"/>
                  </a:srgbClr>
                </a:solidFill>
                <a:effectLst/>
                <a:uLnTx/>
                <a:uFillTx/>
                <a:latin typeface="Arial Black" pitchFamily="34" charset="0"/>
                <a:ea typeface="+mn-ea"/>
                <a:cs typeface="Aharoni" pitchFamily="2" charset="-79"/>
              </a:rPr>
              <a:t>Guión Explicativo</a:t>
            </a:r>
          </a:p>
        </p:txBody>
      </p:sp>
      <p:pic>
        <p:nvPicPr>
          <p:cNvPr id="2" name="Imagen 1"/>
          <p:cNvPicPr>
            <a:picLocks noChangeAspect="1"/>
          </p:cNvPicPr>
          <p:nvPr/>
        </p:nvPicPr>
        <p:blipFill>
          <a:blip r:embed="rId3"/>
          <a:stretch>
            <a:fillRect/>
          </a:stretch>
        </p:blipFill>
        <p:spPr>
          <a:xfrm>
            <a:off x="7514149" y="111950"/>
            <a:ext cx="2877561" cy="853514"/>
          </a:xfrm>
          <a:prstGeom prst="rect">
            <a:avLst/>
          </a:prstGeom>
        </p:spPr>
      </p:pic>
    </p:spTree>
    <p:extLst>
      <p:ext uri="{BB962C8B-B14F-4D97-AF65-F5344CB8AC3E}">
        <p14:creationId xmlns:p14="http://schemas.microsoft.com/office/powerpoint/2010/main" val="13762426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24129720"/>
              </p:ext>
            </p:extLst>
          </p:nvPr>
        </p:nvGraphicFramePr>
        <p:xfrm>
          <a:off x="1919536" y="1196753"/>
          <a:ext cx="8534648" cy="4903796"/>
        </p:xfrm>
        <a:graphic>
          <a:graphicData uri="http://schemas.openxmlformats.org/drawingml/2006/table">
            <a:tbl>
              <a:tblPr>
                <a:tableStyleId>{69C7853C-536D-4A76-A0AE-DD22124D55A5}</a:tableStyleId>
              </a:tblPr>
              <a:tblGrid>
                <a:gridCol w="2583742">
                  <a:extLst>
                    <a:ext uri="{9D8B030D-6E8A-4147-A177-3AD203B41FA5}">
                      <a16:colId xmlns:a16="http://schemas.microsoft.com/office/drawing/2014/main" val="20000"/>
                    </a:ext>
                  </a:extLst>
                </a:gridCol>
                <a:gridCol w="1683581">
                  <a:extLst>
                    <a:ext uri="{9D8B030D-6E8A-4147-A177-3AD203B41FA5}">
                      <a16:colId xmlns:a16="http://schemas.microsoft.com/office/drawing/2014/main" val="20001"/>
                    </a:ext>
                  </a:extLst>
                </a:gridCol>
                <a:gridCol w="524058">
                  <a:extLst>
                    <a:ext uri="{9D8B030D-6E8A-4147-A177-3AD203B41FA5}">
                      <a16:colId xmlns:a16="http://schemas.microsoft.com/office/drawing/2014/main" val="20002"/>
                    </a:ext>
                  </a:extLst>
                </a:gridCol>
                <a:gridCol w="1660449">
                  <a:extLst>
                    <a:ext uri="{9D8B030D-6E8A-4147-A177-3AD203B41FA5}">
                      <a16:colId xmlns:a16="http://schemas.microsoft.com/office/drawing/2014/main" val="20003"/>
                    </a:ext>
                  </a:extLst>
                </a:gridCol>
                <a:gridCol w="2082818">
                  <a:extLst>
                    <a:ext uri="{9D8B030D-6E8A-4147-A177-3AD203B41FA5}">
                      <a16:colId xmlns:a16="http://schemas.microsoft.com/office/drawing/2014/main" val="20004"/>
                    </a:ext>
                  </a:extLst>
                </a:gridCol>
              </a:tblGrid>
              <a:tr h="466568">
                <a:tc>
                  <a:txBody>
                    <a:bodyPr/>
                    <a:lstStyle/>
                    <a:p>
                      <a:pPr algn="ctr"/>
                      <a:r>
                        <a:rPr lang="es-MX" b="1" dirty="0"/>
                        <a:t>Estrategias Didácticas</a:t>
                      </a:r>
                    </a:p>
                  </a:txBody>
                  <a:tcPr>
                    <a:solidFill>
                      <a:schemeClr val="accent3">
                        <a:lumMod val="40000"/>
                        <a:lumOff val="60000"/>
                      </a:schemeClr>
                    </a:solidFill>
                  </a:tcPr>
                </a:tc>
                <a:tc gridSpan="3">
                  <a:txBody>
                    <a:bodyPr/>
                    <a:lstStyle/>
                    <a:p>
                      <a:pPr algn="ctr"/>
                      <a:r>
                        <a:rPr lang="es-MX" b="1" dirty="0"/>
                        <a:t>Recursos Requeridos</a:t>
                      </a:r>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c>
                  <a:txBody>
                    <a:bodyPr/>
                    <a:lstStyle/>
                    <a:p>
                      <a:pPr algn="ctr"/>
                      <a:r>
                        <a:rPr lang="es-MX" b="1" dirty="0"/>
                        <a:t>Tiempo Destinado</a:t>
                      </a:r>
                    </a:p>
                  </a:txBody>
                  <a:tcPr>
                    <a:solidFill>
                      <a:schemeClr val="accent3">
                        <a:lumMod val="40000"/>
                        <a:lumOff val="60000"/>
                      </a:schemeClr>
                    </a:solidFill>
                  </a:tcPr>
                </a:tc>
                <a:extLst>
                  <a:ext uri="{0D108BD9-81ED-4DB2-BD59-A6C34878D82A}">
                    <a16:rowId xmlns:a16="http://schemas.microsoft.com/office/drawing/2014/main" val="10000"/>
                  </a:ext>
                </a:extLst>
              </a:tr>
              <a:tr h="352769">
                <a:tc rowSpan="2">
                  <a:txBody>
                    <a:bodyPr/>
                    <a:lstStyle/>
                    <a:p>
                      <a:pPr marL="285750" indent="-285750" algn="l">
                        <a:buFont typeface="Arial" pitchFamily="34" charset="0"/>
                        <a:buChar char="•"/>
                      </a:pPr>
                      <a:r>
                        <a:rPr lang="es-MX" sz="1600" dirty="0"/>
                        <a:t>Investigación</a:t>
                      </a:r>
                      <a:r>
                        <a:rPr lang="es-MX" sz="1600" baseline="0" dirty="0"/>
                        <a:t> de los ramos de fianzas.</a:t>
                      </a:r>
                    </a:p>
                    <a:p>
                      <a:pPr marL="285750" indent="-285750" algn="l">
                        <a:buFont typeface="Arial" pitchFamily="34" charset="0"/>
                        <a:buChar char="•"/>
                      </a:pPr>
                      <a:r>
                        <a:rPr lang="es-MX" sz="1600" baseline="0" dirty="0"/>
                        <a:t>Elaboración de resúmenes y cuadros conceptuales.</a:t>
                      </a:r>
                    </a:p>
                    <a:p>
                      <a:pPr marL="285750" indent="-285750" algn="l">
                        <a:buFont typeface="Arial" pitchFamily="34" charset="0"/>
                        <a:buChar char="•"/>
                      </a:pPr>
                      <a:r>
                        <a:rPr lang="es-MX" sz="1600" baseline="0" dirty="0"/>
                        <a:t>Exposición del docente.</a:t>
                      </a:r>
                    </a:p>
                    <a:p>
                      <a:pPr marL="285750" indent="-285750" algn="just">
                        <a:buFont typeface="Arial" pitchFamily="34" charset="0"/>
                        <a:buChar char="•"/>
                      </a:pPr>
                      <a:endParaRPr lang="es-MX" sz="1600" dirty="0"/>
                    </a:p>
                  </a:txBody>
                  <a:tcPr>
                    <a:solidFill>
                      <a:schemeClr val="accent3">
                        <a:lumMod val="40000"/>
                        <a:lumOff val="60000"/>
                      </a:schemeClr>
                    </a:solidFill>
                  </a:tcPr>
                </a:tc>
                <a:tc gridSpan="2">
                  <a:txBody>
                    <a:bodyPr/>
                    <a:lstStyle/>
                    <a:p>
                      <a:pPr algn="ctr"/>
                      <a:r>
                        <a:rPr lang="es-MX" sz="1600" dirty="0"/>
                        <a:t>Pedagógicos </a:t>
                      </a:r>
                    </a:p>
                  </a:txBody>
                  <a:tcPr>
                    <a:solidFill>
                      <a:schemeClr val="accent3">
                        <a:lumMod val="40000"/>
                        <a:lumOff val="60000"/>
                      </a:schemeClr>
                    </a:solidFill>
                  </a:tcPr>
                </a:tc>
                <a:tc hMerge="1">
                  <a:txBody>
                    <a:bodyPr/>
                    <a:lstStyle/>
                    <a:p>
                      <a:endParaRPr lang="es-MX"/>
                    </a:p>
                  </a:txBody>
                  <a:tcPr/>
                </a:tc>
                <a:tc>
                  <a:txBody>
                    <a:bodyPr/>
                    <a:lstStyle/>
                    <a:p>
                      <a:pPr algn="ctr"/>
                      <a:r>
                        <a:rPr lang="es-MX" sz="1600" dirty="0"/>
                        <a:t>Administrativos </a:t>
                      </a:r>
                    </a:p>
                  </a:txBody>
                  <a:tcPr>
                    <a:solidFill>
                      <a:schemeClr val="accent3">
                        <a:lumMod val="40000"/>
                        <a:lumOff val="60000"/>
                      </a:schemeClr>
                    </a:solidFill>
                  </a:tcPr>
                </a:tc>
                <a:tc rowSpan="2">
                  <a:txBody>
                    <a:bodyPr/>
                    <a:lstStyle/>
                    <a:p>
                      <a:pPr algn="ctr"/>
                      <a:r>
                        <a:rPr lang="es-MX" sz="1600" baseline="0" dirty="0"/>
                        <a:t>3 Clases </a:t>
                      </a:r>
                      <a:endParaRPr lang="es-MX" sz="1600" dirty="0"/>
                    </a:p>
                  </a:txBody>
                  <a:tcPr>
                    <a:solidFill>
                      <a:schemeClr val="accent3">
                        <a:lumMod val="40000"/>
                        <a:lumOff val="60000"/>
                      </a:schemeClr>
                    </a:solidFill>
                  </a:tcPr>
                </a:tc>
                <a:extLst>
                  <a:ext uri="{0D108BD9-81ED-4DB2-BD59-A6C34878D82A}">
                    <a16:rowId xmlns:a16="http://schemas.microsoft.com/office/drawing/2014/main" val="10001"/>
                  </a:ext>
                </a:extLst>
              </a:tr>
              <a:tr h="1509174">
                <a:tc vMerge="1">
                  <a:txBody>
                    <a:bodyPr/>
                    <a:lstStyle/>
                    <a:p>
                      <a:endParaRPr lang="es-MX"/>
                    </a:p>
                  </a:txBody>
                  <a:tcPr/>
                </a:tc>
                <a:tc gridSpan="2">
                  <a:txBody>
                    <a:bodyPr/>
                    <a:lstStyle/>
                    <a:p>
                      <a:pPr marL="90488" indent="-90488" algn="l">
                        <a:buFont typeface="Arial" pitchFamily="34" charset="0"/>
                        <a:buChar char="•"/>
                      </a:pPr>
                      <a:r>
                        <a:rPr lang="es-MX" sz="1400" dirty="0"/>
                        <a:t>Libros de consulta </a:t>
                      </a:r>
                    </a:p>
                    <a:p>
                      <a:pPr marL="90488" indent="-90488" algn="l">
                        <a:buFont typeface="Arial" pitchFamily="34" charset="0"/>
                        <a:buChar char="•"/>
                      </a:pPr>
                      <a:r>
                        <a:rPr lang="es-MX" sz="1400" dirty="0"/>
                        <a:t>Ley de Instituciones de Seguros y de Fianzas.</a:t>
                      </a:r>
                      <a:endParaRPr lang="es-MX" sz="1600" dirty="0"/>
                    </a:p>
                  </a:txBody>
                  <a:tcPr>
                    <a:solidFill>
                      <a:schemeClr val="accent3">
                        <a:lumMod val="40000"/>
                        <a:lumOff val="6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a:t>Aula</a:t>
                      </a:r>
                      <a:r>
                        <a:rPr lang="es-MX" sz="1400" baseline="0" dirty="0"/>
                        <a:t> </a:t>
                      </a:r>
                    </a:p>
                    <a:p>
                      <a:pPr marL="285750" indent="-285750" algn="l">
                        <a:buFont typeface="Arial" pitchFamily="34" charset="0"/>
                        <a:buChar char="•"/>
                      </a:pPr>
                      <a:r>
                        <a:rPr lang="es-MX" sz="1400" baseline="0" dirty="0"/>
                        <a:t>Cañón </a:t>
                      </a:r>
                      <a:endParaRPr lang="es-MX" sz="1400" dirty="0"/>
                    </a:p>
                  </a:txBody>
                  <a:tcPr>
                    <a:solidFill>
                      <a:schemeClr val="accent3">
                        <a:lumMod val="40000"/>
                        <a:lumOff val="60000"/>
                      </a:schemeClr>
                    </a:solidFill>
                  </a:tcPr>
                </a:tc>
                <a:tc vMerge="1">
                  <a:txBody>
                    <a:bodyPr/>
                    <a:lstStyle/>
                    <a:p>
                      <a:endParaRPr lang="es-MX"/>
                    </a:p>
                  </a:txBody>
                  <a:tcPr/>
                </a:tc>
                <a:extLst>
                  <a:ext uri="{0D108BD9-81ED-4DB2-BD59-A6C34878D82A}">
                    <a16:rowId xmlns:a16="http://schemas.microsoft.com/office/drawing/2014/main" val="10002"/>
                  </a:ext>
                </a:extLst>
              </a:tr>
              <a:tr h="460876">
                <a:tc gridSpan="2">
                  <a:txBody>
                    <a:bodyPr/>
                    <a:lstStyle/>
                    <a:p>
                      <a:pPr algn="ctr"/>
                      <a:r>
                        <a:rPr lang="es-MX" sz="1600" b="1" dirty="0"/>
                        <a:t>Criterios de desempeño </a:t>
                      </a:r>
                      <a:r>
                        <a:rPr lang="es-MX" sz="1600" b="1" baseline="0" dirty="0"/>
                        <a:t> </a:t>
                      </a:r>
                      <a:endParaRPr lang="es-MX" sz="1600" b="1" dirty="0"/>
                    </a:p>
                  </a:txBody>
                  <a:tcPr>
                    <a:solidFill>
                      <a:schemeClr val="accent3">
                        <a:lumMod val="40000"/>
                        <a:lumOff val="60000"/>
                      </a:schemeClr>
                    </a:solidFill>
                  </a:tcPr>
                </a:tc>
                <a:tc hMerge="1">
                  <a:txBody>
                    <a:bodyPr/>
                    <a:lstStyle/>
                    <a:p>
                      <a:endParaRPr lang="es-MX"/>
                    </a:p>
                  </a:txBody>
                  <a:tcPr/>
                </a:tc>
                <a:tc gridSpan="3">
                  <a:txBody>
                    <a:bodyPr/>
                    <a:lstStyle/>
                    <a:p>
                      <a:pPr algn="ctr"/>
                      <a:r>
                        <a:rPr lang="es-MX" sz="1600" b="1" dirty="0"/>
                        <a:t>Evidencias -</a:t>
                      </a:r>
                      <a:r>
                        <a:rPr lang="es-MX" sz="1600" b="1" baseline="0" dirty="0"/>
                        <a:t> Productos</a:t>
                      </a:r>
                      <a:endParaRPr lang="es-MX" sz="1600"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2114409">
                <a:tc gridSpan="2">
                  <a:txBody>
                    <a:bodyPr/>
                    <a:lstStyle/>
                    <a:p>
                      <a:pPr marL="285750" indent="-285750" algn="just">
                        <a:buFont typeface="Arial" pitchFamily="34" charset="0"/>
                        <a:buChar char="•"/>
                      </a:pPr>
                      <a:r>
                        <a:rPr lang="es-MX" sz="1600" dirty="0"/>
                        <a:t>Describir</a:t>
                      </a:r>
                      <a:r>
                        <a:rPr lang="es-MX" sz="1600" baseline="0" dirty="0"/>
                        <a:t> los ramos de las Fianzas en México.</a:t>
                      </a:r>
                    </a:p>
                    <a:p>
                      <a:pPr marL="285750" indent="-285750" algn="just">
                        <a:buFont typeface="Arial" pitchFamily="34" charset="0"/>
                        <a:buChar char="•"/>
                      </a:pPr>
                      <a:r>
                        <a:rPr lang="es-MX" sz="1600" baseline="0" dirty="0"/>
                        <a:t>Análisis de los sub-ramos en materia de fianzas judiciales.</a:t>
                      </a:r>
                    </a:p>
                    <a:p>
                      <a:pPr marL="285750" indent="-285750" algn="just">
                        <a:buFont typeface="Arial" pitchFamily="34" charset="0"/>
                        <a:buChar char="•"/>
                      </a:pPr>
                      <a:r>
                        <a:rPr lang="es-MX" sz="1600" baseline="0" dirty="0"/>
                        <a:t>Análisis de los ramos y operaciones de las Instituciones de Fianzas, de acuerdo a la LISF.</a:t>
                      </a:r>
                    </a:p>
                    <a:p>
                      <a:pPr marL="285750" indent="-285750" algn="just">
                        <a:buFont typeface="Arial" pitchFamily="34" charset="0"/>
                        <a:buChar char="•"/>
                      </a:pPr>
                      <a:endParaRPr lang="es-MX" sz="1600" dirty="0"/>
                    </a:p>
                  </a:txBody>
                  <a:tcPr>
                    <a:solidFill>
                      <a:schemeClr val="accent3">
                        <a:lumMod val="40000"/>
                        <a:lumOff val="6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dirty="0"/>
                        <a:t>Cuadro  conceptual de</a:t>
                      </a:r>
                      <a:r>
                        <a:rPr lang="es-MX" sz="1600" baseline="0" dirty="0"/>
                        <a:t> los ramos en los que pueden operar las instituciones de fianzas.</a:t>
                      </a:r>
                    </a:p>
                    <a:p>
                      <a:pPr marL="285750" indent="-285750" algn="just">
                        <a:buFont typeface="Arial" pitchFamily="34" charset="0"/>
                        <a:buChar char="•"/>
                      </a:pPr>
                      <a:r>
                        <a:rPr lang="es-MX" sz="1600" baseline="0" dirty="0"/>
                        <a:t>Resumen respecto a sub-ramos en los que opera una institución de fianzas.</a:t>
                      </a:r>
                    </a:p>
                    <a:p>
                      <a:pPr marL="285750" indent="-285750" algn="just">
                        <a:buFont typeface="Arial" pitchFamily="34" charset="0"/>
                        <a:buChar char="•"/>
                      </a:pPr>
                      <a:r>
                        <a:rPr lang="es-MX" sz="1600" baseline="0" dirty="0"/>
                        <a:t>Informe de lecturas.</a:t>
                      </a:r>
                    </a:p>
                    <a:p>
                      <a:endParaRPr lang="es-MX" sz="1600"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4"/>
                  </a:ext>
                </a:extLst>
              </a:tr>
            </a:tbl>
          </a:graphicData>
        </a:graphic>
      </p:graphicFrame>
      <p:sp>
        <p:nvSpPr>
          <p:cNvPr id="3" name="3 Título"/>
          <p:cNvSpPr txBox="1">
            <a:spLocks/>
          </p:cNvSpPr>
          <p:nvPr/>
        </p:nvSpPr>
        <p:spPr>
          <a:xfrm>
            <a:off x="1991544" y="404664"/>
            <a:ext cx="7998776" cy="648072"/>
          </a:xfrm>
          <a:prstGeom prst="rect">
            <a:avLst/>
          </a:prstGeom>
          <a:solidFill>
            <a:schemeClr val="accent3">
              <a:lumMod val="50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200" b="0" i="0" u="none" strike="noStrike" kern="1200" cap="none" spc="0" normalizeH="0" baseline="0" noProof="0" dirty="0">
                <a:ln>
                  <a:noFill/>
                </a:ln>
                <a:solidFill>
                  <a:prstClr val="white"/>
                </a:solidFill>
                <a:effectLst/>
                <a:uLnTx/>
                <a:uFillTx/>
                <a:latin typeface="Calibri Light" panose="020F0302020204030204"/>
                <a:ea typeface="+mj-ea"/>
                <a:cs typeface="+mj-cs"/>
              </a:rPr>
              <a:t>Planeación Didáctica</a:t>
            </a:r>
            <a:endParaRPr kumimoji="0" lang="es-MX" sz="2800" b="0" i="0" u="none" strike="noStrike" kern="1200" cap="none" spc="0" normalizeH="0" baseline="0" noProof="0" dirty="0">
              <a:ln>
                <a:noFill/>
              </a:ln>
              <a:solidFill>
                <a:prstClr val="white"/>
              </a:solidFill>
              <a:effectLst/>
              <a:uLnTx/>
              <a:uFillTx/>
              <a:latin typeface="Calibri Light" panose="020F0302020204030204"/>
              <a:ea typeface="+mj-ea"/>
              <a:cs typeface="+mj-cs"/>
            </a:endParaRPr>
          </a:p>
        </p:txBody>
      </p:sp>
      <p:pic>
        <p:nvPicPr>
          <p:cNvPr id="4" name="Picture 3"/>
          <p:cNvPicPr>
            <a:picLocks noChangeAspect="1" noChangeArrowheads="1"/>
          </p:cNvPicPr>
          <p:nvPr/>
        </p:nvPicPr>
        <p:blipFill>
          <a:blip r:embed="rId3"/>
          <a:srcRect/>
          <a:stretch>
            <a:fillRect/>
          </a:stretch>
        </p:blipFill>
        <p:spPr bwMode="auto">
          <a:xfrm>
            <a:off x="9585792" y="332657"/>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s-MX"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6084152"/>
      </p:ext>
    </p:extLst>
  </p:cSld>
  <p:clrMapOvr>
    <a:masterClrMapping/>
  </p:clrMapOvr>
  <p:transition spd="slow">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500306"/>
            <a:ext cx="5715040" cy="1214446"/>
          </a:xfrm>
          <a:prstGeom prst="rect">
            <a:avLst/>
          </a:prstGeom>
          <a:solidFill>
            <a:schemeClr val="bg2">
              <a:lumMod val="40000"/>
              <a:lumOff val="60000"/>
            </a:schemeClr>
          </a:solidFill>
          <a:ln w="76200">
            <a:solidFill>
              <a:srgbClr val="A50021"/>
            </a:solidFill>
          </a:ln>
        </p:spPr>
        <p:txBody>
          <a:bodyPr>
            <a:normAutofit fontScale="92500" lnSpcReduction="20000"/>
          </a:bodyPr>
          <a:lstStyle/>
          <a:p>
            <a:pPr algn="ctr">
              <a:spcBef>
                <a:spcPct val="0"/>
              </a:spcBef>
              <a:defRPr/>
            </a:pPr>
            <a:endParaRPr lang="es-MX" sz="3200" b="1" dirty="0">
              <a:solidFill>
                <a:schemeClr val="accent3">
                  <a:lumMod val="50000"/>
                </a:schemeClr>
              </a:solidFill>
              <a:latin typeface="+mj-lt"/>
              <a:ea typeface="+mj-ea"/>
              <a:cs typeface="+mj-cs"/>
            </a:endParaRPr>
          </a:p>
          <a:p>
            <a:pPr algn="ctr">
              <a:spcBef>
                <a:spcPct val="0"/>
              </a:spcBef>
              <a:defRPr/>
            </a:pPr>
            <a:r>
              <a:rPr lang="es-MX" sz="6000" b="1" dirty="0">
                <a:solidFill>
                  <a:srgbClr val="800000"/>
                </a:solidFill>
                <a:latin typeface="+mj-lt"/>
                <a:ea typeface="+mj-ea"/>
                <a:cs typeface="+mj-cs"/>
              </a:rPr>
              <a:t>INTRODUCCIÓN</a:t>
            </a:r>
          </a:p>
        </p:txBody>
      </p:sp>
      <p:sp>
        <p:nvSpPr>
          <p:cNvPr id="3" name="2 Marcador de número de diapositiva"/>
          <p:cNvSpPr>
            <a:spLocks noGrp="1"/>
          </p:cNvSpPr>
          <p:nvPr>
            <p:ph type="sldNum" sz="quarter" idx="12"/>
          </p:nvPr>
        </p:nvSpPr>
        <p:spPr/>
        <p:txBody>
          <a:bodyPr/>
          <a:lstStyle/>
          <a:p>
            <a:pPr>
              <a:defRPr/>
            </a:pPr>
            <a:fld id="{5DF25B40-7E07-4C41-AFAB-23F0DCC00C4A}" type="slidenum">
              <a:rPr lang="es-ES" smtClean="0">
                <a:solidFill>
                  <a:srgbClr val="A50021"/>
                </a:solidFill>
              </a:rPr>
              <a:pPr>
                <a:defRPr/>
              </a:pPr>
              <a:t>8</a:t>
            </a:fld>
            <a:endParaRPr lang="es-ES" dirty="0">
              <a:solidFill>
                <a:srgbClr val="A50021"/>
              </a:solidFill>
            </a:endParaRPr>
          </a:p>
        </p:txBody>
      </p:sp>
    </p:spTree>
    <p:extLst>
      <p:ext uri="{BB962C8B-B14F-4D97-AF65-F5344CB8AC3E}">
        <p14:creationId xmlns:p14="http://schemas.microsoft.com/office/powerpoint/2010/main" val="6185533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310" y="4647916"/>
            <a:ext cx="2388861" cy="1794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8830" y="197629"/>
            <a:ext cx="2011019" cy="1935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3 Imagen" descr="http://www.cordstrap.com.mx/Portals/3/images/Road/Accidentes_de_cargas_en_camiones_Accidentes_graves.PNG"/>
          <p:cNvPicPr/>
          <p:nvPr/>
        </p:nvPicPr>
        <p:blipFill>
          <a:blip r:embed="rId4"/>
          <a:srcRect/>
          <a:stretch>
            <a:fillRect/>
          </a:stretch>
        </p:blipFill>
        <p:spPr bwMode="auto">
          <a:xfrm>
            <a:off x="1803310" y="357165"/>
            <a:ext cx="2388861" cy="1775691"/>
          </a:xfrm>
          <a:prstGeom prst="rect">
            <a:avLst/>
          </a:prstGeom>
          <a:noFill/>
          <a:ln w="9525">
            <a:solidFill>
              <a:schemeClr val="accent3"/>
            </a:solidFill>
            <a:miter lim="800000"/>
            <a:headEnd/>
            <a:tailEnd/>
          </a:ln>
        </p:spPr>
      </p:pic>
      <p:sp>
        <p:nvSpPr>
          <p:cNvPr id="2" name="1 Rectángulo"/>
          <p:cNvSpPr/>
          <p:nvPr/>
        </p:nvSpPr>
        <p:spPr>
          <a:xfrm>
            <a:off x="2309765" y="1750096"/>
            <a:ext cx="7340672" cy="3038139"/>
          </a:xfrm>
          <a:prstGeom prst="rect">
            <a:avLst/>
          </a:prstGeom>
          <a:solidFill>
            <a:schemeClr val="accent3">
              <a:lumMod val="20000"/>
              <a:lumOff val="80000"/>
            </a:schemeClr>
          </a:solidFill>
          <a:ln>
            <a:solidFill>
              <a:srgbClr val="A50021"/>
            </a:solidFill>
          </a:ln>
        </p:spPr>
        <p:txBody>
          <a:bodyPr wrap="square">
            <a:spAutoFit/>
          </a:bodyPr>
          <a:lstStyle/>
          <a:p>
            <a:pPr marR="31115" algn="just">
              <a:lnSpc>
                <a:spcPct val="115000"/>
              </a:lnSpc>
              <a:spcAft>
                <a:spcPts val="1000"/>
              </a:spcAft>
            </a:pPr>
            <a:r>
              <a:rPr lang="es-MX" sz="2400" dirty="0">
                <a:latin typeface="Arial" panose="020B0604020202020204" pitchFamily="34" charset="0"/>
                <a:ea typeface="Calibri" panose="020F0502020204030204" pitchFamily="34" charset="0"/>
                <a:cs typeface="Times New Roman" panose="02020603050405020304" pitchFamily="18" charset="0"/>
              </a:rPr>
              <a:t>Las Instituciones de Fianzas son empresas que, a cambio de un pago y mediante un contrato, garantizan por una persona llamado fiado, el cumplimiento de una obligación y, en caso de que ésta no se cumpla, pagan al beneficiario la cantidad estipulada en el contrato para restituir los daños causados por el incumplimiento del fiado. </a:t>
            </a:r>
            <a:endParaRPr lang="es-MX" sz="2400" dirty="0"/>
          </a:p>
        </p:txBody>
      </p:sp>
      <p:sp>
        <p:nvSpPr>
          <p:cNvPr id="7" name="6 Marcador de número de diapositiva"/>
          <p:cNvSpPr>
            <a:spLocks noGrp="1"/>
          </p:cNvSpPr>
          <p:nvPr>
            <p:ph type="sldNum" sz="quarter" idx="12"/>
          </p:nvPr>
        </p:nvSpPr>
        <p:spPr/>
        <p:txBody>
          <a:bodyPr/>
          <a:lstStyle/>
          <a:p>
            <a:pPr>
              <a:defRPr/>
            </a:pPr>
            <a:fld id="{5DF25B40-7E07-4C41-AFAB-23F0DCC00C4A}" type="slidenum">
              <a:rPr lang="es-ES" smtClean="0">
                <a:solidFill>
                  <a:schemeClr val="bg1"/>
                </a:solidFill>
              </a:rPr>
              <a:pPr>
                <a:defRPr/>
              </a:pPr>
              <a:t>9</a:t>
            </a:fld>
            <a:endParaRPr lang="es-ES" dirty="0">
              <a:solidFill>
                <a:schemeClr val="bg1"/>
              </a:solidFill>
            </a:endParaRPr>
          </a:p>
        </p:txBody>
      </p:sp>
      <p:pic>
        <p:nvPicPr>
          <p:cNvPr id="5" name="main_image" descr="http://img27.imageshack.us/img27/6393/dibujoum3.jpg"/>
          <p:cNvPicPr/>
          <p:nvPr/>
        </p:nvPicPr>
        <p:blipFill>
          <a:blip r:embed="rId5"/>
          <a:srcRect/>
          <a:stretch>
            <a:fillRect/>
          </a:stretch>
        </p:blipFill>
        <p:spPr bwMode="auto">
          <a:xfrm>
            <a:off x="7976383" y="4647916"/>
            <a:ext cx="2433468" cy="1813994"/>
          </a:xfrm>
          <a:prstGeom prst="rect">
            <a:avLst/>
          </a:prstGeom>
          <a:noFill/>
          <a:ln w="9525">
            <a:solidFill>
              <a:schemeClr val="accent3"/>
            </a:solidFill>
            <a:miter lim="800000"/>
            <a:headEnd/>
            <a:tailEnd/>
          </a:ln>
        </p:spPr>
      </p:pic>
    </p:spTree>
    <p:extLst>
      <p:ext uri="{BB962C8B-B14F-4D97-AF65-F5344CB8AC3E}">
        <p14:creationId xmlns:p14="http://schemas.microsoft.com/office/powerpoint/2010/main" val="2915460087"/>
      </p:ext>
    </p:extLst>
  </p:cSld>
  <p:clrMapOvr>
    <a:masterClrMapping/>
  </p:clrMapOvr>
  <p:transition spd="slow">
    <p:zoom dir="in"/>
  </p:transition>
</p:sld>
</file>

<file path=ppt/theme/theme1.xml><?xml version="1.0" encoding="utf-8"?>
<a:theme xmlns:a="http://schemas.openxmlformats.org/drawingml/2006/main" name="Retrospección">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951</TotalTime>
  <Words>2571</Words>
  <Application>Microsoft Office PowerPoint</Application>
  <PresentationFormat>Panorámica</PresentationFormat>
  <Paragraphs>286</Paragraphs>
  <Slides>46</Slides>
  <Notes>8</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46</vt:i4>
      </vt:variant>
    </vt:vector>
  </HeadingPairs>
  <TitlesOfParts>
    <vt:vector size="54" baseType="lpstr">
      <vt:lpstr>Aharoni</vt:lpstr>
      <vt:lpstr>Arial</vt:lpstr>
      <vt:lpstr>Arial Black</vt:lpstr>
      <vt:lpstr>Calibri</vt:lpstr>
      <vt:lpstr>Calibri Light</vt:lpstr>
      <vt:lpstr>Times New Roman</vt:lpstr>
      <vt:lpstr>Wingdings</vt:lpstr>
      <vt:lpstr>Retrospección</vt:lpstr>
      <vt:lpstr>Presentación de PowerPoint</vt:lpstr>
      <vt:lpstr>Presentación de PowerPoint</vt:lpstr>
      <vt:lpstr>       FACULTAD DE ECONOMÍA LICENCIATURA EN ACTUARÍA</vt:lpstr>
      <vt:lpstr>GUIÓN EXPLICATIVO  Propósito de la Unidad de Aprendizaje Propósito de la Unidad de Competencia Estructura Metodológica  Planeación didáctica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fianzas por su naturaleza y por disposición legal (art. 36  Ley de Instituciones de Seguros y de Fianzas), se referirán a uno o más de los siguientes ramos de fianzas:</vt:lpstr>
      <vt:lpstr>Presentación de PowerPoint</vt:lpstr>
      <vt:lpstr>FIANZAS JUDICIALES.</vt:lpstr>
      <vt:lpstr>Fianzas Judiciales</vt:lpstr>
      <vt:lpstr>Presentación de PowerPoint</vt:lpstr>
      <vt:lpstr>Presentación de PowerPoint</vt:lpstr>
      <vt:lpstr>Presentación de PowerPoint</vt:lpstr>
      <vt:lpstr>A. FIANZAS JUDICIALES PENALES</vt:lpstr>
      <vt:lpstr>Presentación de PowerPoint</vt:lpstr>
      <vt:lpstr>A.1. FIANZAS DE LIBERTAD PROVISIONAL</vt:lpstr>
      <vt:lpstr>Presentación de PowerPoint</vt:lpstr>
      <vt:lpstr>A.1. FIANZAS DE LIBERTAD PROVISIONAL</vt:lpstr>
      <vt:lpstr>A.1. FIANZAS DE LIBERTAD PROVISIONAL</vt:lpstr>
      <vt:lpstr>A.2. FIANZAS DE LIBERTAD CONDICIONAL</vt:lpstr>
      <vt:lpstr>A.3. FIANZAS DE LIBERTAD PREPARATORIA</vt:lpstr>
      <vt:lpstr>Presentación de PowerPoint</vt:lpstr>
      <vt:lpstr>B. FIANZAS JUDICIALES NO PENALES</vt:lpstr>
      <vt:lpstr>B. FIANZAS JUDICIALES NO PENALES</vt:lpstr>
      <vt:lpstr>B. FIANZAS JUDICIALES NO PENALES</vt:lpstr>
      <vt:lpstr>B. FIANZAS JUDICIALES NO PENALES</vt:lpstr>
      <vt:lpstr>Presentación de PowerPoint</vt:lpstr>
      <vt:lpstr>B.1. FIANZAS CIVILES</vt:lpstr>
      <vt:lpstr>B.1. FIANZAS CIVILES</vt:lpstr>
      <vt:lpstr>B. FIANZAS JUDICIALES NO PENALES</vt:lpstr>
      <vt:lpstr>B. FIANZAS JUDICIALES NO PENALES</vt:lpstr>
      <vt:lpstr>B. FIANZAS JUDICIALES NO PENALES</vt:lpstr>
      <vt:lpstr>Presentación de PowerPoint</vt:lpstr>
      <vt:lpstr>C. FIANZAS JUDICIALES QUE AMPAREN A LOS CONDUCTORES DE VEHÍCULOS AUTOMOTORES </vt:lpstr>
      <vt:lpstr>Presentación de PowerPoint</vt:lpstr>
      <vt:lpstr>Presentación de PowerPoint</vt:lpstr>
      <vt:lpstr>Procedimiento para el cobro de una Fianza</vt:lpstr>
      <vt:lpstr>CONCLUSIONES</vt:lpstr>
      <vt:lpstr>CONCLUSIONES</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47</cp:revision>
  <dcterms:created xsi:type="dcterms:W3CDTF">2017-09-12T20:00:20Z</dcterms:created>
  <dcterms:modified xsi:type="dcterms:W3CDTF">2017-09-22T20:10:16Z</dcterms:modified>
</cp:coreProperties>
</file>