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sldIdLst>
    <p:sldId id="257" r:id="rId2"/>
    <p:sldId id="258" r:id="rId3"/>
    <p:sldId id="259" r:id="rId4"/>
    <p:sldId id="309" r:id="rId5"/>
    <p:sldId id="260" r:id="rId6"/>
    <p:sldId id="261" r:id="rId7"/>
    <p:sldId id="263" r:id="rId8"/>
    <p:sldId id="264" r:id="rId9"/>
    <p:sldId id="273" r:id="rId10"/>
    <p:sldId id="274" r:id="rId11"/>
    <p:sldId id="275" r:id="rId12"/>
    <p:sldId id="276" r:id="rId13"/>
    <p:sldId id="277" r:id="rId14"/>
    <p:sldId id="278" r:id="rId15"/>
    <p:sldId id="288" r:id="rId16"/>
    <p:sldId id="279" r:id="rId17"/>
    <p:sldId id="280" r:id="rId18"/>
    <p:sldId id="281" r:id="rId19"/>
    <p:sldId id="282" r:id="rId20"/>
    <p:sldId id="283" r:id="rId21"/>
    <p:sldId id="284" r:id="rId22"/>
    <p:sldId id="289" r:id="rId23"/>
    <p:sldId id="290" r:id="rId24"/>
    <p:sldId id="291" r:id="rId25"/>
    <p:sldId id="292" r:id="rId26"/>
    <p:sldId id="293" r:id="rId27"/>
    <p:sldId id="294" r:id="rId28"/>
    <p:sldId id="295" r:id="rId29"/>
    <p:sldId id="296" r:id="rId30"/>
    <p:sldId id="297" r:id="rId31"/>
    <p:sldId id="298" r:id="rId32"/>
    <p:sldId id="299" r:id="rId33"/>
    <p:sldId id="300" r:id="rId34"/>
    <p:sldId id="301" r:id="rId35"/>
    <p:sldId id="302" r:id="rId36"/>
    <p:sldId id="303" r:id="rId37"/>
    <p:sldId id="304" r:id="rId38"/>
    <p:sldId id="305" r:id="rId39"/>
    <p:sldId id="306" r:id="rId40"/>
    <p:sldId id="307" r:id="rId41"/>
    <p:sldId id="308" r:id="rId42"/>
    <p:sldId id="310" r:id="rId43"/>
    <p:sldId id="311" r:id="rId44"/>
    <p:sldId id="271" r:id="rId45"/>
    <p:sldId id="272" r:id="rId4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205" autoAdjust="0"/>
    <p:restoredTop sz="94660"/>
  </p:normalViewPr>
  <p:slideViewPr>
    <p:cSldViewPr snapToGrid="0">
      <p:cViewPr varScale="1">
        <p:scale>
          <a:sx n="112" d="100"/>
          <a:sy n="112" d="100"/>
        </p:scale>
        <p:origin x="138"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007AEF-7313-44FD-B373-CD3FEA091BCD}"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s-MX"/>
        </a:p>
      </dgm:t>
    </dgm:pt>
    <dgm:pt modelId="{EF65595A-772D-4580-911D-40C1E639EE17}">
      <dgm:prSet phldrT="[Texto]"/>
      <dgm:spPr/>
      <dgm:t>
        <a:bodyPr/>
        <a:lstStyle/>
        <a:p>
          <a:r>
            <a:rPr lang="es-MX" b="1" dirty="0"/>
            <a:t>Elementos Materiales</a:t>
          </a:r>
        </a:p>
      </dgm:t>
    </dgm:pt>
    <dgm:pt modelId="{6BA7C04F-D491-4CF0-BBDF-91D83501D9B7}" type="parTrans" cxnId="{5C149EFC-9BC4-4D8B-AF7E-C83BE5C17C03}">
      <dgm:prSet/>
      <dgm:spPr/>
      <dgm:t>
        <a:bodyPr/>
        <a:lstStyle/>
        <a:p>
          <a:endParaRPr lang="es-MX"/>
        </a:p>
      </dgm:t>
    </dgm:pt>
    <dgm:pt modelId="{64D4F343-A17F-41C7-9979-1D3C20E4692A}" type="sibTrans" cxnId="{5C149EFC-9BC4-4D8B-AF7E-C83BE5C17C03}">
      <dgm:prSet/>
      <dgm:spPr/>
      <dgm:t>
        <a:bodyPr/>
        <a:lstStyle/>
        <a:p>
          <a:endParaRPr lang="es-MX"/>
        </a:p>
      </dgm:t>
    </dgm:pt>
    <dgm:pt modelId="{E9D3CFF6-E046-41C0-BCEB-A1A451652691}">
      <dgm:prSet phldrT="[Texto]"/>
      <dgm:spPr/>
      <dgm:t>
        <a:bodyPr/>
        <a:lstStyle/>
        <a:p>
          <a:r>
            <a:rPr lang="es-MX" b="1" dirty="0"/>
            <a:t>Elementos Personales</a:t>
          </a:r>
        </a:p>
      </dgm:t>
    </dgm:pt>
    <dgm:pt modelId="{DCF846B5-4464-4419-A181-37EF2776D10B}" type="parTrans" cxnId="{9032E2DD-93CB-4784-B0A0-528A765361D9}">
      <dgm:prSet/>
      <dgm:spPr/>
      <dgm:t>
        <a:bodyPr/>
        <a:lstStyle/>
        <a:p>
          <a:endParaRPr lang="es-MX"/>
        </a:p>
      </dgm:t>
    </dgm:pt>
    <dgm:pt modelId="{69A9E8C5-975B-411C-AC2B-C7D6C085C5CE}" type="sibTrans" cxnId="{9032E2DD-93CB-4784-B0A0-528A765361D9}">
      <dgm:prSet/>
      <dgm:spPr/>
      <dgm:t>
        <a:bodyPr/>
        <a:lstStyle/>
        <a:p>
          <a:endParaRPr lang="es-MX"/>
        </a:p>
      </dgm:t>
    </dgm:pt>
    <dgm:pt modelId="{C9E2E1D9-D65B-4B9B-AA7E-DEFB1A9EC71E}">
      <dgm:prSet phldrT="[Texto]"/>
      <dgm:spPr/>
      <dgm:t>
        <a:bodyPr/>
        <a:lstStyle/>
        <a:p>
          <a:r>
            <a:rPr lang="es-MX" b="1" dirty="0"/>
            <a:t>Elementos Formales</a:t>
          </a:r>
        </a:p>
      </dgm:t>
    </dgm:pt>
    <dgm:pt modelId="{AA4FFE5C-FCD9-4E81-811F-B1F7CACFDACA}" type="parTrans" cxnId="{6C98B9D5-C718-4527-A92C-5D240BEFD38E}">
      <dgm:prSet/>
      <dgm:spPr/>
      <dgm:t>
        <a:bodyPr/>
        <a:lstStyle/>
        <a:p>
          <a:endParaRPr lang="es-MX"/>
        </a:p>
      </dgm:t>
    </dgm:pt>
    <dgm:pt modelId="{68E128B4-A6FF-4388-B7F9-289F068B2583}" type="sibTrans" cxnId="{6C98B9D5-C718-4527-A92C-5D240BEFD38E}">
      <dgm:prSet/>
      <dgm:spPr/>
      <dgm:t>
        <a:bodyPr/>
        <a:lstStyle/>
        <a:p>
          <a:endParaRPr lang="es-MX"/>
        </a:p>
      </dgm:t>
    </dgm:pt>
    <dgm:pt modelId="{2C104042-1D17-4F5B-A596-73B53AFB4687}" type="pres">
      <dgm:prSet presAssocID="{02007AEF-7313-44FD-B373-CD3FEA091BCD}" presName="linear" presStyleCnt="0">
        <dgm:presLayoutVars>
          <dgm:dir/>
          <dgm:animLvl val="lvl"/>
          <dgm:resizeHandles val="exact"/>
        </dgm:presLayoutVars>
      </dgm:prSet>
      <dgm:spPr/>
    </dgm:pt>
    <dgm:pt modelId="{CD101F7D-975E-4A27-A6B0-18392ED58FC6}" type="pres">
      <dgm:prSet presAssocID="{EF65595A-772D-4580-911D-40C1E639EE17}" presName="parentLin" presStyleCnt="0"/>
      <dgm:spPr/>
    </dgm:pt>
    <dgm:pt modelId="{467384F3-CED8-4ED6-AA33-E2459D87A668}" type="pres">
      <dgm:prSet presAssocID="{EF65595A-772D-4580-911D-40C1E639EE17}" presName="parentLeftMargin" presStyleLbl="node1" presStyleIdx="0" presStyleCnt="3"/>
      <dgm:spPr/>
    </dgm:pt>
    <dgm:pt modelId="{D6959DDB-F720-4992-9060-C26FA1179EA9}" type="pres">
      <dgm:prSet presAssocID="{EF65595A-772D-4580-911D-40C1E639EE17}" presName="parentText" presStyleLbl="node1" presStyleIdx="0" presStyleCnt="3">
        <dgm:presLayoutVars>
          <dgm:chMax val="0"/>
          <dgm:bulletEnabled val="1"/>
        </dgm:presLayoutVars>
      </dgm:prSet>
      <dgm:spPr/>
    </dgm:pt>
    <dgm:pt modelId="{7FEB3B9C-DDD1-42FE-B602-84247CE64184}" type="pres">
      <dgm:prSet presAssocID="{EF65595A-772D-4580-911D-40C1E639EE17}" presName="negativeSpace" presStyleCnt="0"/>
      <dgm:spPr/>
    </dgm:pt>
    <dgm:pt modelId="{93F77F2E-DE5A-4E8A-8B7E-12AE52685484}" type="pres">
      <dgm:prSet presAssocID="{EF65595A-772D-4580-911D-40C1E639EE17}" presName="childText" presStyleLbl="conFgAcc1" presStyleIdx="0" presStyleCnt="3">
        <dgm:presLayoutVars>
          <dgm:bulletEnabled val="1"/>
        </dgm:presLayoutVars>
      </dgm:prSet>
      <dgm:spPr/>
    </dgm:pt>
    <dgm:pt modelId="{8C9155E8-B716-4257-BE08-92F16B34C1FF}" type="pres">
      <dgm:prSet presAssocID="{64D4F343-A17F-41C7-9979-1D3C20E4692A}" presName="spaceBetweenRectangles" presStyleCnt="0"/>
      <dgm:spPr/>
    </dgm:pt>
    <dgm:pt modelId="{27444B58-02AB-43B1-A7B9-11BA47F6FF19}" type="pres">
      <dgm:prSet presAssocID="{E9D3CFF6-E046-41C0-BCEB-A1A451652691}" presName="parentLin" presStyleCnt="0"/>
      <dgm:spPr/>
    </dgm:pt>
    <dgm:pt modelId="{90CA2FB6-0A79-464D-8701-E3C925429CF2}" type="pres">
      <dgm:prSet presAssocID="{E9D3CFF6-E046-41C0-BCEB-A1A451652691}" presName="parentLeftMargin" presStyleLbl="node1" presStyleIdx="0" presStyleCnt="3"/>
      <dgm:spPr/>
    </dgm:pt>
    <dgm:pt modelId="{D9F610D0-52ED-487A-8EA0-7DFD7535AA0B}" type="pres">
      <dgm:prSet presAssocID="{E9D3CFF6-E046-41C0-BCEB-A1A451652691}" presName="parentText" presStyleLbl="node1" presStyleIdx="1" presStyleCnt="3">
        <dgm:presLayoutVars>
          <dgm:chMax val="0"/>
          <dgm:bulletEnabled val="1"/>
        </dgm:presLayoutVars>
      </dgm:prSet>
      <dgm:spPr/>
    </dgm:pt>
    <dgm:pt modelId="{3A0F5CB5-56AE-4A70-96ED-1D9CFA30D4E5}" type="pres">
      <dgm:prSet presAssocID="{E9D3CFF6-E046-41C0-BCEB-A1A451652691}" presName="negativeSpace" presStyleCnt="0"/>
      <dgm:spPr/>
    </dgm:pt>
    <dgm:pt modelId="{C7FF9433-26C5-4913-8CFB-28D89F2CC117}" type="pres">
      <dgm:prSet presAssocID="{E9D3CFF6-E046-41C0-BCEB-A1A451652691}" presName="childText" presStyleLbl="conFgAcc1" presStyleIdx="1" presStyleCnt="3">
        <dgm:presLayoutVars>
          <dgm:bulletEnabled val="1"/>
        </dgm:presLayoutVars>
      </dgm:prSet>
      <dgm:spPr/>
    </dgm:pt>
    <dgm:pt modelId="{88DDD802-7062-45DC-A515-922F4E8D072E}" type="pres">
      <dgm:prSet presAssocID="{69A9E8C5-975B-411C-AC2B-C7D6C085C5CE}" presName="spaceBetweenRectangles" presStyleCnt="0"/>
      <dgm:spPr/>
    </dgm:pt>
    <dgm:pt modelId="{57183B75-4F1B-4626-9FCC-02BE29B476D7}" type="pres">
      <dgm:prSet presAssocID="{C9E2E1D9-D65B-4B9B-AA7E-DEFB1A9EC71E}" presName="parentLin" presStyleCnt="0"/>
      <dgm:spPr/>
    </dgm:pt>
    <dgm:pt modelId="{5C6594D1-7999-478B-AD94-6223A8A62C13}" type="pres">
      <dgm:prSet presAssocID="{C9E2E1D9-D65B-4B9B-AA7E-DEFB1A9EC71E}" presName="parentLeftMargin" presStyleLbl="node1" presStyleIdx="1" presStyleCnt="3"/>
      <dgm:spPr/>
    </dgm:pt>
    <dgm:pt modelId="{99F87355-DF7E-4A75-ADA1-662A823C68D0}" type="pres">
      <dgm:prSet presAssocID="{C9E2E1D9-D65B-4B9B-AA7E-DEFB1A9EC71E}" presName="parentText" presStyleLbl="node1" presStyleIdx="2" presStyleCnt="3">
        <dgm:presLayoutVars>
          <dgm:chMax val="0"/>
          <dgm:bulletEnabled val="1"/>
        </dgm:presLayoutVars>
      </dgm:prSet>
      <dgm:spPr/>
    </dgm:pt>
    <dgm:pt modelId="{92C29168-CF3E-4F12-B287-480A575AA005}" type="pres">
      <dgm:prSet presAssocID="{C9E2E1D9-D65B-4B9B-AA7E-DEFB1A9EC71E}" presName="negativeSpace" presStyleCnt="0"/>
      <dgm:spPr/>
    </dgm:pt>
    <dgm:pt modelId="{C07441BF-419D-4B1E-83D3-64457DEC3415}" type="pres">
      <dgm:prSet presAssocID="{C9E2E1D9-D65B-4B9B-AA7E-DEFB1A9EC71E}" presName="childText" presStyleLbl="conFgAcc1" presStyleIdx="2" presStyleCnt="3">
        <dgm:presLayoutVars>
          <dgm:bulletEnabled val="1"/>
        </dgm:presLayoutVars>
      </dgm:prSet>
      <dgm:spPr/>
    </dgm:pt>
  </dgm:ptLst>
  <dgm:cxnLst>
    <dgm:cxn modelId="{EE9AEF0F-4D25-4A18-9204-578A70E587BD}" type="presOf" srcId="{EF65595A-772D-4580-911D-40C1E639EE17}" destId="{467384F3-CED8-4ED6-AA33-E2459D87A668}" srcOrd="0" destOrd="0" presId="urn:microsoft.com/office/officeart/2005/8/layout/list1"/>
    <dgm:cxn modelId="{0CC85425-5209-4C3F-820D-408F40FC2761}" type="presOf" srcId="{C9E2E1D9-D65B-4B9B-AA7E-DEFB1A9EC71E}" destId="{5C6594D1-7999-478B-AD94-6223A8A62C13}" srcOrd="0" destOrd="0" presId="urn:microsoft.com/office/officeart/2005/8/layout/list1"/>
    <dgm:cxn modelId="{66CDBF2F-A9BE-4713-84DE-759FEC52784C}" type="presOf" srcId="{EF65595A-772D-4580-911D-40C1E639EE17}" destId="{D6959DDB-F720-4992-9060-C26FA1179EA9}" srcOrd="1" destOrd="0" presId="urn:microsoft.com/office/officeart/2005/8/layout/list1"/>
    <dgm:cxn modelId="{A6A4E943-2549-4239-9642-4085362494F5}" type="presOf" srcId="{02007AEF-7313-44FD-B373-CD3FEA091BCD}" destId="{2C104042-1D17-4F5B-A596-73B53AFB4687}" srcOrd="0" destOrd="0" presId="urn:microsoft.com/office/officeart/2005/8/layout/list1"/>
    <dgm:cxn modelId="{3E8CB658-21D8-41D4-9B52-73EC22B4BAE4}" type="presOf" srcId="{E9D3CFF6-E046-41C0-BCEB-A1A451652691}" destId="{D9F610D0-52ED-487A-8EA0-7DFD7535AA0B}" srcOrd="1" destOrd="0" presId="urn:microsoft.com/office/officeart/2005/8/layout/list1"/>
    <dgm:cxn modelId="{291CF4C2-5DF1-4F2E-AB9A-EE7668F201CD}" type="presOf" srcId="{C9E2E1D9-D65B-4B9B-AA7E-DEFB1A9EC71E}" destId="{99F87355-DF7E-4A75-ADA1-662A823C68D0}" srcOrd="1" destOrd="0" presId="urn:microsoft.com/office/officeart/2005/8/layout/list1"/>
    <dgm:cxn modelId="{A7BE7EC3-D03B-4C0F-8A5B-E4A38580E423}" type="presOf" srcId="{E9D3CFF6-E046-41C0-BCEB-A1A451652691}" destId="{90CA2FB6-0A79-464D-8701-E3C925429CF2}" srcOrd="0" destOrd="0" presId="urn:microsoft.com/office/officeart/2005/8/layout/list1"/>
    <dgm:cxn modelId="{6C98B9D5-C718-4527-A92C-5D240BEFD38E}" srcId="{02007AEF-7313-44FD-B373-CD3FEA091BCD}" destId="{C9E2E1D9-D65B-4B9B-AA7E-DEFB1A9EC71E}" srcOrd="2" destOrd="0" parTransId="{AA4FFE5C-FCD9-4E81-811F-B1F7CACFDACA}" sibTransId="{68E128B4-A6FF-4388-B7F9-289F068B2583}"/>
    <dgm:cxn modelId="{9032E2DD-93CB-4784-B0A0-528A765361D9}" srcId="{02007AEF-7313-44FD-B373-CD3FEA091BCD}" destId="{E9D3CFF6-E046-41C0-BCEB-A1A451652691}" srcOrd="1" destOrd="0" parTransId="{DCF846B5-4464-4419-A181-37EF2776D10B}" sibTransId="{69A9E8C5-975B-411C-AC2B-C7D6C085C5CE}"/>
    <dgm:cxn modelId="{5C149EFC-9BC4-4D8B-AF7E-C83BE5C17C03}" srcId="{02007AEF-7313-44FD-B373-CD3FEA091BCD}" destId="{EF65595A-772D-4580-911D-40C1E639EE17}" srcOrd="0" destOrd="0" parTransId="{6BA7C04F-D491-4CF0-BBDF-91D83501D9B7}" sibTransId="{64D4F343-A17F-41C7-9979-1D3C20E4692A}"/>
    <dgm:cxn modelId="{B2F2A525-B25C-4F58-A1B9-B1700DF2E0FB}" type="presParOf" srcId="{2C104042-1D17-4F5B-A596-73B53AFB4687}" destId="{CD101F7D-975E-4A27-A6B0-18392ED58FC6}" srcOrd="0" destOrd="0" presId="urn:microsoft.com/office/officeart/2005/8/layout/list1"/>
    <dgm:cxn modelId="{56F96FF2-EFC7-4B8E-AB8E-EC0925B448CA}" type="presParOf" srcId="{CD101F7D-975E-4A27-A6B0-18392ED58FC6}" destId="{467384F3-CED8-4ED6-AA33-E2459D87A668}" srcOrd="0" destOrd="0" presId="urn:microsoft.com/office/officeart/2005/8/layout/list1"/>
    <dgm:cxn modelId="{4E8DD5A9-A7E4-4A72-860D-3B97B05FC62E}" type="presParOf" srcId="{CD101F7D-975E-4A27-A6B0-18392ED58FC6}" destId="{D6959DDB-F720-4992-9060-C26FA1179EA9}" srcOrd="1" destOrd="0" presId="urn:microsoft.com/office/officeart/2005/8/layout/list1"/>
    <dgm:cxn modelId="{88868607-9D70-4B26-ACD3-A92A9F4D4503}" type="presParOf" srcId="{2C104042-1D17-4F5B-A596-73B53AFB4687}" destId="{7FEB3B9C-DDD1-42FE-B602-84247CE64184}" srcOrd="1" destOrd="0" presId="urn:microsoft.com/office/officeart/2005/8/layout/list1"/>
    <dgm:cxn modelId="{F597F2CD-95AC-44A4-AB68-6467ED994C16}" type="presParOf" srcId="{2C104042-1D17-4F5B-A596-73B53AFB4687}" destId="{93F77F2E-DE5A-4E8A-8B7E-12AE52685484}" srcOrd="2" destOrd="0" presId="urn:microsoft.com/office/officeart/2005/8/layout/list1"/>
    <dgm:cxn modelId="{49B3450E-5BAC-4F7B-A74E-D0C4316FD1BA}" type="presParOf" srcId="{2C104042-1D17-4F5B-A596-73B53AFB4687}" destId="{8C9155E8-B716-4257-BE08-92F16B34C1FF}" srcOrd="3" destOrd="0" presId="urn:microsoft.com/office/officeart/2005/8/layout/list1"/>
    <dgm:cxn modelId="{31675DCA-F0BE-481B-B261-260533EDA0F1}" type="presParOf" srcId="{2C104042-1D17-4F5B-A596-73B53AFB4687}" destId="{27444B58-02AB-43B1-A7B9-11BA47F6FF19}" srcOrd="4" destOrd="0" presId="urn:microsoft.com/office/officeart/2005/8/layout/list1"/>
    <dgm:cxn modelId="{606B734E-2C43-46C4-862F-42692B095EF7}" type="presParOf" srcId="{27444B58-02AB-43B1-A7B9-11BA47F6FF19}" destId="{90CA2FB6-0A79-464D-8701-E3C925429CF2}" srcOrd="0" destOrd="0" presId="urn:microsoft.com/office/officeart/2005/8/layout/list1"/>
    <dgm:cxn modelId="{51942360-39B4-479C-B97C-57112C2BDC7C}" type="presParOf" srcId="{27444B58-02AB-43B1-A7B9-11BA47F6FF19}" destId="{D9F610D0-52ED-487A-8EA0-7DFD7535AA0B}" srcOrd="1" destOrd="0" presId="urn:microsoft.com/office/officeart/2005/8/layout/list1"/>
    <dgm:cxn modelId="{293655EE-986E-4B58-B4B5-3AB8CF558646}" type="presParOf" srcId="{2C104042-1D17-4F5B-A596-73B53AFB4687}" destId="{3A0F5CB5-56AE-4A70-96ED-1D9CFA30D4E5}" srcOrd="5" destOrd="0" presId="urn:microsoft.com/office/officeart/2005/8/layout/list1"/>
    <dgm:cxn modelId="{21289ADD-EE32-4602-AC94-AD3523508E78}" type="presParOf" srcId="{2C104042-1D17-4F5B-A596-73B53AFB4687}" destId="{C7FF9433-26C5-4913-8CFB-28D89F2CC117}" srcOrd="6" destOrd="0" presId="urn:microsoft.com/office/officeart/2005/8/layout/list1"/>
    <dgm:cxn modelId="{4F82B1BA-548C-4722-9502-6016F64565EF}" type="presParOf" srcId="{2C104042-1D17-4F5B-A596-73B53AFB4687}" destId="{88DDD802-7062-45DC-A515-922F4E8D072E}" srcOrd="7" destOrd="0" presId="urn:microsoft.com/office/officeart/2005/8/layout/list1"/>
    <dgm:cxn modelId="{35FB8BC0-DC37-4A94-8676-743ABA92160E}" type="presParOf" srcId="{2C104042-1D17-4F5B-A596-73B53AFB4687}" destId="{57183B75-4F1B-4626-9FCC-02BE29B476D7}" srcOrd="8" destOrd="0" presId="urn:microsoft.com/office/officeart/2005/8/layout/list1"/>
    <dgm:cxn modelId="{355E36ED-9434-40DE-9CC2-1AA9E82D19A2}" type="presParOf" srcId="{57183B75-4F1B-4626-9FCC-02BE29B476D7}" destId="{5C6594D1-7999-478B-AD94-6223A8A62C13}" srcOrd="0" destOrd="0" presId="urn:microsoft.com/office/officeart/2005/8/layout/list1"/>
    <dgm:cxn modelId="{456D01F2-5FAB-446E-A512-B6C9E6F3C269}" type="presParOf" srcId="{57183B75-4F1B-4626-9FCC-02BE29B476D7}" destId="{99F87355-DF7E-4A75-ADA1-662A823C68D0}" srcOrd="1" destOrd="0" presId="urn:microsoft.com/office/officeart/2005/8/layout/list1"/>
    <dgm:cxn modelId="{9A7AF7A6-302A-41D0-8702-ECACDFD575B1}" type="presParOf" srcId="{2C104042-1D17-4F5B-A596-73B53AFB4687}" destId="{92C29168-CF3E-4F12-B287-480A575AA005}" srcOrd="9" destOrd="0" presId="urn:microsoft.com/office/officeart/2005/8/layout/list1"/>
    <dgm:cxn modelId="{097B8E98-1F90-43F2-B124-26ECE1BE653F}" type="presParOf" srcId="{2C104042-1D17-4F5B-A596-73B53AFB4687}" destId="{C07441BF-419D-4B1E-83D3-64457DEC3415}"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64233E-83A0-4B37-8267-753833F1F747}" type="doc">
      <dgm:prSet loTypeId="urn:microsoft.com/office/officeart/2005/8/layout/radial6" loCatId="relationship" qsTypeId="urn:microsoft.com/office/officeart/2005/8/quickstyle/simple1" qsCatId="simple" csTypeId="urn:microsoft.com/office/officeart/2005/8/colors/colorful1" csCatId="colorful" phldr="1"/>
      <dgm:spPr/>
      <dgm:t>
        <a:bodyPr/>
        <a:lstStyle/>
        <a:p>
          <a:endParaRPr lang="es-ES"/>
        </a:p>
      </dgm:t>
    </dgm:pt>
    <dgm:pt modelId="{C26B3F62-1554-470A-AAE7-CAA8B3A34DE0}">
      <dgm:prSet phldrT="[Texto]"/>
      <dgm:spPr/>
      <dgm:t>
        <a:bodyPr/>
        <a:lstStyle/>
        <a:p>
          <a:r>
            <a:rPr lang="es-ES" b="1" dirty="0"/>
            <a:t>Elementos materiales</a:t>
          </a:r>
        </a:p>
      </dgm:t>
    </dgm:pt>
    <dgm:pt modelId="{8CA0699D-758C-4AE2-82AB-93EFB6F0BE52}" type="parTrans" cxnId="{6C42EDD6-7934-41F6-AF8B-3F31A60D3AC6}">
      <dgm:prSet/>
      <dgm:spPr/>
      <dgm:t>
        <a:bodyPr/>
        <a:lstStyle/>
        <a:p>
          <a:endParaRPr lang="es-ES"/>
        </a:p>
      </dgm:t>
    </dgm:pt>
    <dgm:pt modelId="{85660CF4-6C9D-42A9-AA61-37975C8A1AC9}" type="sibTrans" cxnId="{6C42EDD6-7934-41F6-AF8B-3F31A60D3AC6}">
      <dgm:prSet/>
      <dgm:spPr/>
      <dgm:t>
        <a:bodyPr/>
        <a:lstStyle/>
        <a:p>
          <a:endParaRPr lang="es-ES"/>
        </a:p>
      </dgm:t>
    </dgm:pt>
    <dgm:pt modelId="{1BB6CE28-9962-4BC9-B050-FD80D82BEE2F}">
      <dgm:prSet phldrT="[Texto]" custT="1"/>
      <dgm:spPr/>
      <dgm:t>
        <a:bodyPr/>
        <a:lstStyle/>
        <a:p>
          <a:r>
            <a:rPr lang="es-ES" sz="1800" b="1" dirty="0"/>
            <a:t>Riesgo</a:t>
          </a:r>
        </a:p>
      </dgm:t>
    </dgm:pt>
    <dgm:pt modelId="{79B914A9-BD2D-4D72-8FDC-46C2B9DF6096}" type="parTrans" cxnId="{3EC91121-28E5-4C37-8AEE-2C449DC137CB}">
      <dgm:prSet/>
      <dgm:spPr/>
      <dgm:t>
        <a:bodyPr/>
        <a:lstStyle/>
        <a:p>
          <a:endParaRPr lang="es-ES"/>
        </a:p>
      </dgm:t>
    </dgm:pt>
    <dgm:pt modelId="{B80173B0-BB90-458C-95D0-408DD1BD5129}" type="sibTrans" cxnId="{3EC91121-28E5-4C37-8AEE-2C449DC137CB}">
      <dgm:prSet/>
      <dgm:spPr/>
      <dgm:t>
        <a:bodyPr/>
        <a:lstStyle/>
        <a:p>
          <a:endParaRPr lang="es-ES"/>
        </a:p>
      </dgm:t>
    </dgm:pt>
    <dgm:pt modelId="{9754ADCE-0D1A-4367-BE11-6D3F1CE17017}">
      <dgm:prSet phldrT="[Texto]" custT="1"/>
      <dgm:spPr/>
      <dgm:t>
        <a:bodyPr/>
        <a:lstStyle/>
        <a:p>
          <a:r>
            <a:rPr lang="es-ES" sz="1800" b="1" dirty="0"/>
            <a:t>Prima</a:t>
          </a:r>
        </a:p>
      </dgm:t>
    </dgm:pt>
    <dgm:pt modelId="{1A5678ED-0620-4172-9E62-ACEB9544689A}" type="parTrans" cxnId="{A7B08644-8151-4D12-8AC4-85803B8DEC6C}">
      <dgm:prSet/>
      <dgm:spPr/>
      <dgm:t>
        <a:bodyPr/>
        <a:lstStyle/>
        <a:p>
          <a:endParaRPr lang="es-ES"/>
        </a:p>
      </dgm:t>
    </dgm:pt>
    <dgm:pt modelId="{8B98350F-247F-488B-9236-DCE2BE9E5A62}" type="sibTrans" cxnId="{A7B08644-8151-4D12-8AC4-85803B8DEC6C}">
      <dgm:prSet/>
      <dgm:spPr/>
      <dgm:t>
        <a:bodyPr/>
        <a:lstStyle/>
        <a:p>
          <a:endParaRPr lang="es-ES"/>
        </a:p>
      </dgm:t>
    </dgm:pt>
    <dgm:pt modelId="{2059FE70-4F61-48C9-8122-AF1ED183EC73}">
      <dgm:prSet phldrT="[Texto]" custT="1"/>
      <dgm:spPr/>
      <dgm:t>
        <a:bodyPr/>
        <a:lstStyle/>
        <a:p>
          <a:r>
            <a:rPr lang="es-ES" sz="1800" b="1" dirty="0"/>
            <a:t>Siniestro</a:t>
          </a:r>
        </a:p>
      </dgm:t>
    </dgm:pt>
    <dgm:pt modelId="{C4A3050C-4AAE-45D8-BA9F-339F843D1999}" type="parTrans" cxnId="{532FD8FD-C9C6-4611-B1B3-561D8B266098}">
      <dgm:prSet/>
      <dgm:spPr/>
      <dgm:t>
        <a:bodyPr/>
        <a:lstStyle/>
        <a:p>
          <a:endParaRPr lang="es-ES"/>
        </a:p>
      </dgm:t>
    </dgm:pt>
    <dgm:pt modelId="{92188333-AEF3-4D3A-836D-9A95A73BBF26}" type="sibTrans" cxnId="{532FD8FD-C9C6-4611-B1B3-561D8B266098}">
      <dgm:prSet/>
      <dgm:spPr/>
      <dgm:t>
        <a:bodyPr/>
        <a:lstStyle/>
        <a:p>
          <a:endParaRPr lang="es-ES"/>
        </a:p>
      </dgm:t>
    </dgm:pt>
    <dgm:pt modelId="{DED40912-AD1E-46AC-8EB7-6199639E0F04}">
      <dgm:prSet phldrT="[Texto]" custT="1"/>
      <dgm:spPr/>
      <dgm:t>
        <a:bodyPr/>
        <a:lstStyle/>
        <a:p>
          <a:r>
            <a:rPr lang="es-ES" sz="1800" b="1" dirty="0"/>
            <a:t>Indemnización</a:t>
          </a:r>
        </a:p>
      </dgm:t>
    </dgm:pt>
    <dgm:pt modelId="{A288A8CD-8935-44BB-B778-E76FFFA1D9DC}" type="parTrans" cxnId="{67FB1391-501A-473D-BE04-DEE7A822EC66}">
      <dgm:prSet/>
      <dgm:spPr/>
      <dgm:t>
        <a:bodyPr/>
        <a:lstStyle/>
        <a:p>
          <a:endParaRPr lang="es-ES"/>
        </a:p>
      </dgm:t>
    </dgm:pt>
    <dgm:pt modelId="{90F740D9-4876-42E0-9C85-F371DCF79EF4}" type="sibTrans" cxnId="{67FB1391-501A-473D-BE04-DEE7A822EC66}">
      <dgm:prSet/>
      <dgm:spPr/>
      <dgm:t>
        <a:bodyPr/>
        <a:lstStyle/>
        <a:p>
          <a:endParaRPr lang="es-ES"/>
        </a:p>
      </dgm:t>
    </dgm:pt>
    <dgm:pt modelId="{47EAC06B-362B-4ADA-A0F3-A8F28F36E354}" type="pres">
      <dgm:prSet presAssocID="{BF64233E-83A0-4B37-8267-753833F1F747}" presName="Name0" presStyleCnt="0">
        <dgm:presLayoutVars>
          <dgm:chMax val="1"/>
          <dgm:dir/>
          <dgm:animLvl val="ctr"/>
          <dgm:resizeHandles val="exact"/>
        </dgm:presLayoutVars>
      </dgm:prSet>
      <dgm:spPr/>
    </dgm:pt>
    <dgm:pt modelId="{A8017291-3BC9-45E7-9DB3-2CC8ACE5967D}" type="pres">
      <dgm:prSet presAssocID="{C26B3F62-1554-470A-AAE7-CAA8B3A34DE0}" presName="centerShape" presStyleLbl="node0" presStyleIdx="0" presStyleCnt="1"/>
      <dgm:spPr/>
    </dgm:pt>
    <dgm:pt modelId="{877F43C9-EEC9-4ACE-A272-82939F129C67}" type="pres">
      <dgm:prSet presAssocID="{1BB6CE28-9962-4BC9-B050-FD80D82BEE2F}" presName="node" presStyleLbl="node1" presStyleIdx="0" presStyleCnt="4">
        <dgm:presLayoutVars>
          <dgm:bulletEnabled val="1"/>
        </dgm:presLayoutVars>
      </dgm:prSet>
      <dgm:spPr/>
    </dgm:pt>
    <dgm:pt modelId="{51401891-40BF-44C7-AAC3-6140EFAC0401}" type="pres">
      <dgm:prSet presAssocID="{1BB6CE28-9962-4BC9-B050-FD80D82BEE2F}" presName="dummy" presStyleCnt="0"/>
      <dgm:spPr/>
    </dgm:pt>
    <dgm:pt modelId="{4C96CE5E-7D02-434C-9AFD-9F4A05D967B4}" type="pres">
      <dgm:prSet presAssocID="{B80173B0-BB90-458C-95D0-408DD1BD5129}" presName="sibTrans" presStyleLbl="sibTrans2D1" presStyleIdx="0" presStyleCnt="4"/>
      <dgm:spPr/>
    </dgm:pt>
    <dgm:pt modelId="{B92DBEC0-A7CA-4EC6-BD53-13CDF75CB569}" type="pres">
      <dgm:prSet presAssocID="{9754ADCE-0D1A-4367-BE11-6D3F1CE17017}" presName="node" presStyleLbl="node1" presStyleIdx="1" presStyleCnt="4">
        <dgm:presLayoutVars>
          <dgm:bulletEnabled val="1"/>
        </dgm:presLayoutVars>
      </dgm:prSet>
      <dgm:spPr/>
    </dgm:pt>
    <dgm:pt modelId="{B842B36E-F7AE-4AEA-A697-C20AE570B205}" type="pres">
      <dgm:prSet presAssocID="{9754ADCE-0D1A-4367-BE11-6D3F1CE17017}" presName="dummy" presStyleCnt="0"/>
      <dgm:spPr/>
    </dgm:pt>
    <dgm:pt modelId="{098D433F-47AB-4A7A-93AC-84630199BC15}" type="pres">
      <dgm:prSet presAssocID="{8B98350F-247F-488B-9236-DCE2BE9E5A62}" presName="sibTrans" presStyleLbl="sibTrans2D1" presStyleIdx="1" presStyleCnt="4"/>
      <dgm:spPr/>
    </dgm:pt>
    <dgm:pt modelId="{EA002F55-69C1-4268-9102-EE11F7A478B5}" type="pres">
      <dgm:prSet presAssocID="{2059FE70-4F61-48C9-8122-AF1ED183EC73}" presName="node" presStyleLbl="node1" presStyleIdx="2" presStyleCnt="4">
        <dgm:presLayoutVars>
          <dgm:bulletEnabled val="1"/>
        </dgm:presLayoutVars>
      </dgm:prSet>
      <dgm:spPr/>
    </dgm:pt>
    <dgm:pt modelId="{3ABD2F5F-54EF-4749-A359-62DE2F527738}" type="pres">
      <dgm:prSet presAssocID="{2059FE70-4F61-48C9-8122-AF1ED183EC73}" presName="dummy" presStyleCnt="0"/>
      <dgm:spPr/>
    </dgm:pt>
    <dgm:pt modelId="{E121A8CD-C53D-4770-B5E3-54DEECFB0848}" type="pres">
      <dgm:prSet presAssocID="{92188333-AEF3-4D3A-836D-9A95A73BBF26}" presName="sibTrans" presStyleLbl="sibTrans2D1" presStyleIdx="2" presStyleCnt="4"/>
      <dgm:spPr/>
    </dgm:pt>
    <dgm:pt modelId="{EB8FA972-CA4E-4E17-8F43-63CE919CBABD}" type="pres">
      <dgm:prSet presAssocID="{DED40912-AD1E-46AC-8EB7-6199639E0F04}" presName="node" presStyleLbl="node1" presStyleIdx="3" presStyleCnt="4">
        <dgm:presLayoutVars>
          <dgm:bulletEnabled val="1"/>
        </dgm:presLayoutVars>
      </dgm:prSet>
      <dgm:spPr/>
    </dgm:pt>
    <dgm:pt modelId="{DC6C4F18-4A5C-4579-8328-17CD91FA941F}" type="pres">
      <dgm:prSet presAssocID="{DED40912-AD1E-46AC-8EB7-6199639E0F04}" presName="dummy" presStyleCnt="0"/>
      <dgm:spPr/>
    </dgm:pt>
    <dgm:pt modelId="{F4608E98-5043-409E-92BF-82F343FB30DF}" type="pres">
      <dgm:prSet presAssocID="{90F740D9-4876-42E0-9C85-F371DCF79EF4}" presName="sibTrans" presStyleLbl="sibTrans2D1" presStyleIdx="3" presStyleCnt="4"/>
      <dgm:spPr/>
    </dgm:pt>
  </dgm:ptLst>
  <dgm:cxnLst>
    <dgm:cxn modelId="{3EC91121-28E5-4C37-8AEE-2C449DC137CB}" srcId="{C26B3F62-1554-470A-AAE7-CAA8B3A34DE0}" destId="{1BB6CE28-9962-4BC9-B050-FD80D82BEE2F}" srcOrd="0" destOrd="0" parTransId="{79B914A9-BD2D-4D72-8FDC-46C2B9DF6096}" sibTransId="{B80173B0-BB90-458C-95D0-408DD1BD5129}"/>
    <dgm:cxn modelId="{372FFC21-C8DC-4900-A25A-24F9B561610A}" type="presOf" srcId="{2059FE70-4F61-48C9-8122-AF1ED183EC73}" destId="{EA002F55-69C1-4268-9102-EE11F7A478B5}" srcOrd="0" destOrd="0" presId="urn:microsoft.com/office/officeart/2005/8/layout/radial6"/>
    <dgm:cxn modelId="{FB12CC23-ACB4-462D-8031-CF19AEF4241F}" type="presOf" srcId="{DED40912-AD1E-46AC-8EB7-6199639E0F04}" destId="{EB8FA972-CA4E-4E17-8F43-63CE919CBABD}" srcOrd="0" destOrd="0" presId="urn:microsoft.com/office/officeart/2005/8/layout/radial6"/>
    <dgm:cxn modelId="{F664633C-FDE7-4F0E-987B-EA699C4B698B}" type="presOf" srcId="{BF64233E-83A0-4B37-8267-753833F1F747}" destId="{47EAC06B-362B-4ADA-A0F3-A8F28F36E354}" srcOrd="0" destOrd="0" presId="urn:microsoft.com/office/officeart/2005/8/layout/radial6"/>
    <dgm:cxn modelId="{A7B08644-8151-4D12-8AC4-85803B8DEC6C}" srcId="{C26B3F62-1554-470A-AAE7-CAA8B3A34DE0}" destId="{9754ADCE-0D1A-4367-BE11-6D3F1CE17017}" srcOrd="1" destOrd="0" parTransId="{1A5678ED-0620-4172-9E62-ACEB9544689A}" sibTransId="{8B98350F-247F-488B-9236-DCE2BE9E5A62}"/>
    <dgm:cxn modelId="{7805D347-D2EB-410C-A08A-4B7965B9DD3E}" type="presOf" srcId="{90F740D9-4876-42E0-9C85-F371DCF79EF4}" destId="{F4608E98-5043-409E-92BF-82F343FB30DF}" srcOrd="0" destOrd="0" presId="urn:microsoft.com/office/officeart/2005/8/layout/radial6"/>
    <dgm:cxn modelId="{E85F2B8D-355B-4051-9E18-480EC8FED6F8}" type="presOf" srcId="{C26B3F62-1554-470A-AAE7-CAA8B3A34DE0}" destId="{A8017291-3BC9-45E7-9DB3-2CC8ACE5967D}" srcOrd="0" destOrd="0" presId="urn:microsoft.com/office/officeart/2005/8/layout/radial6"/>
    <dgm:cxn modelId="{67FB1391-501A-473D-BE04-DEE7A822EC66}" srcId="{C26B3F62-1554-470A-AAE7-CAA8B3A34DE0}" destId="{DED40912-AD1E-46AC-8EB7-6199639E0F04}" srcOrd="3" destOrd="0" parTransId="{A288A8CD-8935-44BB-B778-E76FFFA1D9DC}" sibTransId="{90F740D9-4876-42E0-9C85-F371DCF79EF4}"/>
    <dgm:cxn modelId="{72649F9E-4C3E-4622-AD73-46DA527A0048}" type="presOf" srcId="{92188333-AEF3-4D3A-836D-9A95A73BBF26}" destId="{E121A8CD-C53D-4770-B5E3-54DEECFB0848}" srcOrd="0" destOrd="0" presId="urn:microsoft.com/office/officeart/2005/8/layout/radial6"/>
    <dgm:cxn modelId="{3F312ABC-D8EC-4B12-AEAA-E0E1DD66E55A}" type="presOf" srcId="{8B98350F-247F-488B-9236-DCE2BE9E5A62}" destId="{098D433F-47AB-4A7A-93AC-84630199BC15}" srcOrd="0" destOrd="0" presId="urn:microsoft.com/office/officeart/2005/8/layout/radial6"/>
    <dgm:cxn modelId="{63E2FEC6-735A-4CB1-9AC5-E76179D103BD}" type="presOf" srcId="{1BB6CE28-9962-4BC9-B050-FD80D82BEE2F}" destId="{877F43C9-EEC9-4ACE-A272-82939F129C67}" srcOrd="0" destOrd="0" presId="urn:microsoft.com/office/officeart/2005/8/layout/radial6"/>
    <dgm:cxn modelId="{675E24D6-0B77-45C8-B7C7-3254BB988C27}" type="presOf" srcId="{B80173B0-BB90-458C-95D0-408DD1BD5129}" destId="{4C96CE5E-7D02-434C-9AFD-9F4A05D967B4}" srcOrd="0" destOrd="0" presId="urn:microsoft.com/office/officeart/2005/8/layout/radial6"/>
    <dgm:cxn modelId="{6C42EDD6-7934-41F6-AF8B-3F31A60D3AC6}" srcId="{BF64233E-83A0-4B37-8267-753833F1F747}" destId="{C26B3F62-1554-470A-AAE7-CAA8B3A34DE0}" srcOrd="0" destOrd="0" parTransId="{8CA0699D-758C-4AE2-82AB-93EFB6F0BE52}" sibTransId="{85660CF4-6C9D-42A9-AA61-37975C8A1AC9}"/>
    <dgm:cxn modelId="{A9CECAF8-DA5A-48A9-A809-9C6B78BF41C9}" type="presOf" srcId="{9754ADCE-0D1A-4367-BE11-6D3F1CE17017}" destId="{B92DBEC0-A7CA-4EC6-BD53-13CDF75CB569}" srcOrd="0" destOrd="0" presId="urn:microsoft.com/office/officeart/2005/8/layout/radial6"/>
    <dgm:cxn modelId="{532FD8FD-C9C6-4611-B1B3-561D8B266098}" srcId="{C26B3F62-1554-470A-AAE7-CAA8B3A34DE0}" destId="{2059FE70-4F61-48C9-8122-AF1ED183EC73}" srcOrd="2" destOrd="0" parTransId="{C4A3050C-4AAE-45D8-BA9F-339F843D1999}" sibTransId="{92188333-AEF3-4D3A-836D-9A95A73BBF26}"/>
    <dgm:cxn modelId="{0507E052-B775-4CF2-85EB-D70892164F04}" type="presParOf" srcId="{47EAC06B-362B-4ADA-A0F3-A8F28F36E354}" destId="{A8017291-3BC9-45E7-9DB3-2CC8ACE5967D}" srcOrd="0" destOrd="0" presId="urn:microsoft.com/office/officeart/2005/8/layout/radial6"/>
    <dgm:cxn modelId="{28D9166E-04FC-4121-BEBE-E91B35A2A307}" type="presParOf" srcId="{47EAC06B-362B-4ADA-A0F3-A8F28F36E354}" destId="{877F43C9-EEC9-4ACE-A272-82939F129C67}" srcOrd="1" destOrd="0" presId="urn:microsoft.com/office/officeart/2005/8/layout/radial6"/>
    <dgm:cxn modelId="{EE294301-9B10-450A-B00E-BCBC166717B0}" type="presParOf" srcId="{47EAC06B-362B-4ADA-A0F3-A8F28F36E354}" destId="{51401891-40BF-44C7-AAC3-6140EFAC0401}" srcOrd="2" destOrd="0" presId="urn:microsoft.com/office/officeart/2005/8/layout/radial6"/>
    <dgm:cxn modelId="{0C4CC452-DF8E-43DB-8905-37D2D86DC19C}" type="presParOf" srcId="{47EAC06B-362B-4ADA-A0F3-A8F28F36E354}" destId="{4C96CE5E-7D02-434C-9AFD-9F4A05D967B4}" srcOrd="3" destOrd="0" presId="urn:microsoft.com/office/officeart/2005/8/layout/radial6"/>
    <dgm:cxn modelId="{A95A7081-1F6B-4424-9AD7-97BD02553D1B}" type="presParOf" srcId="{47EAC06B-362B-4ADA-A0F3-A8F28F36E354}" destId="{B92DBEC0-A7CA-4EC6-BD53-13CDF75CB569}" srcOrd="4" destOrd="0" presId="urn:microsoft.com/office/officeart/2005/8/layout/radial6"/>
    <dgm:cxn modelId="{BA0A7AA1-0755-4927-B5CB-692CD2FF71E4}" type="presParOf" srcId="{47EAC06B-362B-4ADA-A0F3-A8F28F36E354}" destId="{B842B36E-F7AE-4AEA-A697-C20AE570B205}" srcOrd="5" destOrd="0" presId="urn:microsoft.com/office/officeart/2005/8/layout/radial6"/>
    <dgm:cxn modelId="{0AE950A2-78F5-476F-80B3-F33E978E366F}" type="presParOf" srcId="{47EAC06B-362B-4ADA-A0F3-A8F28F36E354}" destId="{098D433F-47AB-4A7A-93AC-84630199BC15}" srcOrd="6" destOrd="0" presId="urn:microsoft.com/office/officeart/2005/8/layout/radial6"/>
    <dgm:cxn modelId="{02793BB5-752C-4818-8DD0-B99D857ECE2E}" type="presParOf" srcId="{47EAC06B-362B-4ADA-A0F3-A8F28F36E354}" destId="{EA002F55-69C1-4268-9102-EE11F7A478B5}" srcOrd="7" destOrd="0" presId="urn:microsoft.com/office/officeart/2005/8/layout/radial6"/>
    <dgm:cxn modelId="{FB53D844-E13F-44E0-8B58-27CDC13A98C5}" type="presParOf" srcId="{47EAC06B-362B-4ADA-A0F3-A8F28F36E354}" destId="{3ABD2F5F-54EF-4749-A359-62DE2F527738}" srcOrd="8" destOrd="0" presId="urn:microsoft.com/office/officeart/2005/8/layout/radial6"/>
    <dgm:cxn modelId="{BAE04DB1-0C46-4500-AF99-F8D2DD29A553}" type="presParOf" srcId="{47EAC06B-362B-4ADA-A0F3-A8F28F36E354}" destId="{E121A8CD-C53D-4770-B5E3-54DEECFB0848}" srcOrd="9" destOrd="0" presId="urn:microsoft.com/office/officeart/2005/8/layout/radial6"/>
    <dgm:cxn modelId="{B198E5A1-BF94-48A6-86FC-DB04A6457300}" type="presParOf" srcId="{47EAC06B-362B-4ADA-A0F3-A8F28F36E354}" destId="{EB8FA972-CA4E-4E17-8F43-63CE919CBABD}" srcOrd="10" destOrd="0" presId="urn:microsoft.com/office/officeart/2005/8/layout/radial6"/>
    <dgm:cxn modelId="{BA054FA4-8A5A-461F-9423-14A276631FEA}" type="presParOf" srcId="{47EAC06B-362B-4ADA-A0F3-A8F28F36E354}" destId="{DC6C4F18-4A5C-4579-8328-17CD91FA941F}" srcOrd="11" destOrd="0" presId="urn:microsoft.com/office/officeart/2005/8/layout/radial6"/>
    <dgm:cxn modelId="{9AD55660-7AC6-4733-B91E-A5A3F28C6C34}" type="presParOf" srcId="{47EAC06B-362B-4ADA-A0F3-A8F28F36E354}" destId="{F4608E98-5043-409E-92BF-82F343FB30DF}"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F77F2E-DE5A-4E8A-8B7E-12AE52685484}">
      <dsp:nvSpPr>
        <dsp:cNvPr id="0" name=""/>
        <dsp:cNvSpPr/>
      </dsp:nvSpPr>
      <dsp:spPr>
        <a:xfrm>
          <a:off x="0" y="464019"/>
          <a:ext cx="6000792" cy="7812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959DDB-F720-4992-9060-C26FA1179EA9}">
      <dsp:nvSpPr>
        <dsp:cNvPr id="0" name=""/>
        <dsp:cNvSpPr/>
      </dsp:nvSpPr>
      <dsp:spPr>
        <a:xfrm>
          <a:off x="300039" y="6459"/>
          <a:ext cx="4200554" cy="9151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71" tIns="0" rIns="158771" bIns="0" numCol="1" spcCol="1270" anchor="ctr" anchorCtr="0">
          <a:noAutofit/>
        </a:bodyPr>
        <a:lstStyle/>
        <a:p>
          <a:pPr marL="0" lvl="0" indent="0" algn="l" defTabSz="1377950">
            <a:lnSpc>
              <a:spcPct val="90000"/>
            </a:lnSpc>
            <a:spcBef>
              <a:spcPct val="0"/>
            </a:spcBef>
            <a:spcAft>
              <a:spcPct val="35000"/>
            </a:spcAft>
            <a:buNone/>
          </a:pPr>
          <a:r>
            <a:rPr lang="es-MX" sz="3100" b="1" kern="1200" dirty="0"/>
            <a:t>Elementos Materiales</a:t>
          </a:r>
        </a:p>
      </dsp:txBody>
      <dsp:txXfrm>
        <a:off x="344711" y="51131"/>
        <a:ext cx="4111210" cy="825776"/>
      </dsp:txXfrm>
    </dsp:sp>
    <dsp:sp modelId="{C7FF9433-26C5-4913-8CFB-28D89F2CC117}">
      <dsp:nvSpPr>
        <dsp:cNvPr id="0" name=""/>
        <dsp:cNvSpPr/>
      </dsp:nvSpPr>
      <dsp:spPr>
        <a:xfrm>
          <a:off x="0" y="1870179"/>
          <a:ext cx="6000792" cy="7812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9F610D0-52ED-487A-8EA0-7DFD7535AA0B}">
      <dsp:nvSpPr>
        <dsp:cNvPr id="0" name=""/>
        <dsp:cNvSpPr/>
      </dsp:nvSpPr>
      <dsp:spPr>
        <a:xfrm>
          <a:off x="300039" y="1412619"/>
          <a:ext cx="4200554" cy="91512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71" tIns="0" rIns="158771" bIns="0" numCol="1" spcCol="1270" anchor="ctr" anchorCtr="0">
          <a:noAutofit/>
        </a:bodyPr>
        <a:lstStyle/>
        <a:p>
          <a:pPr marL="0" lvl="0" indent="0" algn="l" defTabSz="1377950">
            <a:lnSpc>
              <a:spcPct val="90000"/>
            </a:lnSpc>
            <a:spcBef>
              <a:spcPct val="0"/>
            </a:spcBef>
            <a:spcAft>
              <a:spcPct val="35000"/>
            </a:spcAft>
            <a:buNone/>
          </a:pPr>
          <a:r>
            <a:rPr lang="es-MX" sz="3100" b="1" kern="1200" dirty="0"/>
            <a:t>Elementos Personales</a:t>
          </a:r>
        </a:p>
      </dsp:txBody>
      <dsp:txXfrm>
        <a:off x="344711" y="1457291"/>
        <a:ext cx="4111210" cy="825776"/>
      </dsp:txXfrm>
    </dsp:sp>
    <dsp:sp modelId="{C07441BF-419D-4B1E-83D3-64457DEC3415}">
      <dsp:nvSpPr>
        <dsp:cNvPr id="0" name=""/>
        <dsp:cNvSpPr/>
      </dsp:nvSpPr>
      <dsp:spPr>
        <a:xfrm>
          <a:off x="0" y="3276340"/>
          <a:ext cx="6000792" cy="7812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9F87355-DF7E-4A75-ADA1-662A823C68D0}">
      <dsp:nvSpPr>
        <dsp:cNvPr id="0" name=""/>
        <dsp:cNvSpPr/>
      </dsp:nvSpPr>
      <dsp:spPr>
        <a:xfrm>
          <a:off x="300039" y="2818780"/>
          <a:ext cx="4200554" cy="91512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71" tIns="0" rIns="158771" bIns="0" numCol="1" spcCol="1270" anchor="ctr" anchorCtr="0">
          <a:noAutofit/>
        </a:bodyPr>
        <a:lstStyle/>
        <a:p>
          <a:pPr marL="0" lvl="0" indent="0" algn="l" defTabSz="1377950">
            <a:lnSpc>
              <a:spcPct val="90000"/>
            </a:lnSpc>
            <a:spcBef>
              <a:spcPct val="0"/>
            </a:spcBef>
            <a:spcAft>
              <a:spcPct val="35000"/>
            </a:spcAft>
            <a:buNone/>
          </a:pPr>
          <a:r>
            <a:rPr lang="es-MX" sz="3100" b="1" kern="1200" dirty="0"/>
            <a:t>Elementos Formales</a:t>
          </a:r>
        </a:p>
      </dsp:txBody>
      <dsp:txXfrm>
        <a:off x="344711" y="2863452"/>
        <a:ext cx="4111210" cy="8257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608E98-5043-409E-92BF-82F343FB30DF}">
      <dsp:nvSpPr>
        <dsp:cNvPr id="0" name=""/>
        <dsp:cNvSpPr/>
      </dsp:nvSpPr>
      <dsp:spPr>
        <a:xfrm>
          <a:off x="2069255" y="743375"/>
          <a:ext cx="4950624" cy="4950624"/>
        </a:xfrm>
        <a:prstGeom prst="blockArc">
          <a:avLst>
            <a:gd name="adj1" fmla="val 10800000"/>
            <a:gd name="adj2" fmla="val 16200000"/>
            <a:gd name="adj3" fmla="val 4636"/>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121A8CD-C53D-4770-B5E3-54DEECFB0848}">
      <dsp:nvSpPr>
        <dsp:cNvPr id="0" name=""/>
        <dsp:cNvSpPr/>
      </dsp:nvSpPr>
      <dsp:spPr>
        <a:xfrm>
          <a:off x="2069255" y="743375"/>
          <a:ext cx="4950624" cy="4950624"/>
        </a:xfrm>
        <a:prstGeom prst="blockArc">
          <a:avLst>
            <a:gd name="adj1" fmla="val 5400000"/>
            <a:gd name="adj2" fmla="val 10800000"/>
            <a:gd name="adj3" fmla="val 4636"/>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98D433F-47AB-4A7A-93AC-84630199BC15}">
      <dsp:nvSpPr>
        <dsp:cNvPr id="0" name=""/>
        <dsp:cNvSpPr/>
      </dsp:nvSpPr>
      <dsp:spPr>
        <a:xfrm>
          <a:off x="2069255" y="743375"/>
          <a:ext cx="4950624" cy="4950624"/>
        </a:xfrm>
        <a:prstGeom prst="blockArc">
          <a:avLst>
            <a:gd name="adj1" fmla="val 0"/>
            <a:gd name="adj2" fmla="val 5400000"/>
            <a:gd name="adj3" fmla="val 4636"/>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C96CE5E-7D02-434C-9AFD-9F4A05D967B4}">
      <dsp:nvSpPr>
        <dsp:cNvPr id="0" name=""/>
        <dsp:cNvSpPr/>
      </dsp:nvSpPr>
      <dsp:spPr>
        <a:xfrm>
          <a:off x="2069255" y="743375"/>
          <a:ext cx="4950624" cy="4950624"/>
        </a:xfrm>
        <a:prstGeom prst="blockArc">
          <a:avLst>
            <a:gd name="adj1" fmla="val 16200000"/>
            <a:gd name="adj2" fmla="val 0"/>
            <a:gd name="adj3" fmla="val 4636"/>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8017291-3BC9-45E7-9DB3-2CC8ACE5967D}">
      <dsp:nvSpPr>
        <dsp:cNvPr id="0" name=""/>
        <dsp:cNvSpPr/>
      </dsp:nvSpPr>
      <dsp:spPr>
        <a:xfrm>
          <a:off x="3406206" y="2080326"/>
          <a:ext cx="2276722" cy="22767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r>
            <a:rPr lang="es-ES" sz="2700" b="1" kern="1200" dirty="0"/>
            <a:t>Elementos materiales</a:t>
          </a:r>
        </a:p>
      </dsp:txBody>
      <dsp:txXfrm>
        <a:off x="3739624" y="2413744"/>
        <a:ext cx="1609886" cy="1609886"/>
      </dsp:txXfrm>
    </dsp:sp>
    <dsp:sp modelId="{877F43C9-EEC9-4ACE-A272-82939F129C67}">
      <dsp:nvSpPr>
        <dsp:cNvPr id="0" name=""/>
        <dsp:cNvSpPr/>
      </dsp:nvSpPr>
      <dsp:spPr>
        <a:xfrm>
          <a:off x="3747715" y="3896"/>
          <a:ext cx="1593705" cy="1593705"/>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Riesgo</a:t>
          </a:r>
        </a:p>
      </dsp:txBody>
      <dsp:txXfrm>
        <a:off x="3981108" y="237289"/>
        <a:ext cx="1126919" cy="1126919"/>
      </dsp:txXfrm>
    </dsp:sp>
    <dsp:sp modelId="{B92DBEC0-A7CA-4EC6-BD53-13CDF75CB569}">
      <dsp:nvSpPr>
        <dsp:cNvPr id="0" name=""/>
        <dsp:cNvSpPr/>
      </dsp:nvSpPr>
      <dsp:spPr>
        <a:xfrm>
          <a:off x="6165654" y="2421835"/>
          <a:ext cx="1593705" cy="1593705"/>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Prima</a:t>
          </a:r>
        </a:p>
      </dsp:txBody>
      <dsp:txXfrm>
        <a:off x="6399047" y="2655228"/>
        <a:ext cx="1126919" cy="1126919"/>
      </dsp:txXfrm>
    </dsp:sp>
    <dsp:sp modelId="{EA002F55-69C1-4268-9102-EE11F7A478B5}">
      <dsp:nvSpPr>
        <dsp:cNvPr id="0" name=""/>
        <dsp:cNvSpPr/>
      </dsp:nvSpPr>
      <dsp:spPr>
        <a:xfrm>
          <a:off x="3747715" y="4839774"/>
          <a:ext cx="1593705" cy="1593705"/>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Siniestro</a:t>
          </a:r>
        </a:p>
      </dsp:txBody>
      <dsp:txXfrm>
        <a:off x="3981108" y="5073167"/>
        <a:ext cx="1126919" cy="1126919"/>
      </dsp:txXfrm>
    </dsp:sp>
    <dsp:sp modelId="{EB8FA972-CA4E-4E17-8F43-63CE919CBABD}">
      <dsp:nvSpPr>
        <dsp:cNvPr id="0" name=""/>
        <dsp:cNvSpPr/>
      </dsp:nvSpPr>
      <dsp:spPr>
        <a:xfrm>
          <a:off x="1329776" y="2421835"/>
          <a:ext cx="1593705" cy="1593705"/>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Indemnización</a:t>
          </a:r>
        </a:p>
      </dsp:txBody>
      <dsp:txXfrm>
        <a:off x="1563169" y="2655228"/>
        <a:ext cx="1126919" cy="1126919"/>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309F09-D1FF-4FE5-BF19-9335C0F57E49}" type="datetimeFigureOut">
              <a:rPr lang="es-MX" smtClean="0"/>
              <a:t>22/09/2017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323359-05DB-4B2C-81E7-A0FFE414A831}" type="slidenum">
              <a:rPr lang="es-MX" smtClean="0"/>
              <a:t>‹Nº›</a:t>
            </a:fld>
            <a:endParaRPr lang="es-MX"/>
          </a:p>
        </p:txBody>
      </p:sp>
    </p:spTree>
    <p:extLst>
      <p:ext uri="{BB962C8B-B14F-4D97-AF65-F5344CB8AC3E}">
        <p14:creationId xmlns:p14="http://schemas.microsoft.com/office/powerpoint/2010/main" val="2529854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a:p>
        </p:txBody>
      </p:sp>
      <p:sp>
        <p:nvSpPr>
          <p:cNvPr id="419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F122C0-1063-4605-A966-657CE216F852}" type="slidenum">
              <a:rPr lang="es-MX" smtClean="0"/>
              <a:pPr/>
              <a:t>21</a:t>
            </a:fld>
            <a:endParaRPr lang="es-MX"/>
          </a:p>
        </p:txBody>
      </p:sp>
    </p:spTree>
    <p:extLst>
      <p:ext uri="{BB962C8B-B14F-4D97-AF65-F5344CB8AC3E}">
        <p14:creationId xmlns:p14="http://schemas.microsoft.com/office/powerpoint/2010/main" val="138578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5A251F5C-A856-4076-AA40-E68D5B6E7009}" type="datetime1">
              <a:rPr lang="es-MX" smtClean="0">
                <a:solidFill>
                  <a:srgbClr val="F3F2DC"/>
                </a:solidFill>
              </a:rPr>
              <a:t>22/09/2017</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1792189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E7237F5A-C7B0-4037-9A4C-F874D66FD002}" type="datetime1">
              <a:rPr lang="es-MX" smtClean="0">
                <a:solidFill>
                  <a:srgbClr val="F3F2DC"/>
                </a:solidFill>
              </a:rPr>
              <a:t>22/09/2017</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3375313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38F24EA4-97ED-4B34-A209-F950FBE10C80}" type="datetime1">
              <a:rPr lang="es-MX" smtClean="0">
                <a:solidFill>
                  <a:srgbClr val="F3F2DC"/>
                </a:solidFill>
              </a:rPr>
              <a:t>22/09/2017</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3089599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15B88586-40F0-4323-BF24-FEDAC5E42C2E}" type="datetime1">
              <a:rPr lang="es-MX" smtClean="0">
                <a:solidFill>
                  <a:srgbClr val="F3F2DC"/>
                </a:solidFill>
              </a:rPr>
              <a:t>22/09/2017</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1726416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13A1E76E-B63D-40AA-9173-0346FF8C16D3}" type="datetime1">
              <a:rPr lang="es-MX" smtClean="0">
                <a:solidFill>
                  <a:srgbClr val="F3F2DC"/>
                </a:solidFill>
              </a:rPr>
              <a:t>22/09/2017</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1330317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BC8615A-CCC9-4385-8563-FF719595513B}" type="datetime1">
              <a:rPr lang="es-MX" smtClean="0">
                <a:solidFill>
                  <a:srgbClr val="F3F2DC"/>
                </a:solidFill>
              </a:rPr>
              <a:t>22/09/2017</a:t>
            </a:fld>
            <a:endParaRPr lang="es-MX">
              <a:solidFill>
                <a:srgbClr val="F3F2DC"/>
              </a:solidFill>
            </a:endParaRPr>
          </a:p>
        </p:txBody>
      </p:sp>
      <p:sp>
        <p:nvSpPr>
          <p:cNvPr id="6" name="Footer Placeholder 5"/>
          <p:cNvSpPr>
            <a:spLocks noGrp="1"/>
          </p:cNvSpPr>
          <p:nvPr>
            <p:ph type="ftr" sz="quarter" idx="11"/>
          </p:nvPr>
        </p:nvSpPr>
        <p:spPr/>
        <p:txBody>
          <a:bodyPr/>
          <a:lstStyle/>
          <a:p>
            <a:endParaRPr lang="es-MX">
              <a:solidFill>
                <a:srgbClr val="F3F2DC"/>
              </a:solidFill>
            </a:endParaRPr>
          </a:p>
        </p:txBody>
      </p:sp>
      <p:sp>
        <p:nvSpPr>
          <p:cNvPr id="7" name="Slide Number Placeholder 6"/>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1162961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DBCE8A1D-FECB-4022-842A-65703599727E}" type="datetime1">
              <a:rPr lang="es-MX" smtClean="0">
                <a:solidFill>
                  <a:srgbClr val="F3F2DC"/>
                </a:solidFill>
              </a:rPr>
              <a:t>22/09/2017</a:t>
            </a:fld>
            <a:endParaRPr lang="es-MX">
              <a:solidFill>
                <a:srgbClr val="F3F2DC"/>
              </a:solidFill>
            </a:endParaRPr>
          </a:p>
        </p:txBody>
      </p:sp>
      <p:sp>
        <p:nvSpPr>
          <p:cNvPr id="8" name="Footer Placeholder 7"/>
          <p:cNvSpPr>
            <a:spLocks noGrp="1"/>
          </p:cNvSpPr>
          <p:nvPr>
            <p:ph type="ftr" sz="quarter" idx="11"/>
          </p:nvPr>
        </p:nvSpPr>
        <p:spPr/>
        <p:txBody>
          <a:bodyPr/>
          <a:lstStyle/>
          <a:p>
            <a:endParaRPr lang="es-MX">
              <a:solidFill>
                <a:srgbClr val="F3F2DC"/>
              </a:solidFill>
            </a:endParaRPr>
          </a:p>
        </p:txBody>
      </p:sp>
      <p:sp>
        <p:nvSpPr>
          <p:cNvPr id="9" name="Slide Number Placeholder 8"/>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3218477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64C374F2-DF2C-4DFF-9227-C791E23EF410}" type="datetime1">
              <a:rPr lang="es-MX" smtClean="0">
                <a:solidFill>
                  <a:srgbClr val="F3F2DC"/>
                </a:solidFill>
              </a:rPr>
              <a:t>22/09/2017</a:t>
            </a:fld>
            <a:endParaRPr lang="es-MX">
              <a:solidFill>
                <a:srgbClr val="F3F2DC"/>
              </a:solidFill>
            </a:endParaRPr>
          </a:p>
        </p:txBody>
      </p:sp>
      <p:sp>
        <p:nvSpPr>
          <p:cNvPr id="4" name="Footer Placeholder 3"/>
          <p:cNvSpPr>
            <a:spLocks noGrp="1"/>
          </p:cNvSpPr>
          <p:nvPr>
            <p:ph type="ftr" sz="quarter" idx="11"/>
          </p:nvPr>
        </p:nvSpPr>
        <p:spPr/>
        <p:txBody>
          <a:bodyPr/>
          <a:lstStyle/>
          <a:p>
            <a:endParaRPr lang="es-MX">
              <a:solidFill>
                <a:srgbClr val="F3F2DC"/>
              </a:solidFill>
            </a:endParaRPr>
          </a:p>
        </p:txBody>
      </p:sp>
      <p:sp>
        <p:nvSpPr>
          <p:cNvPr id="5" name="Slide Number Placeholder 4"/>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3825480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28E708-4C35-4ABD-924D-2D42E6A2E1D7}" type="datetime1">
              <a:rPr lang="es-MX" smtClean="0">
                <a:solidFill>
                  <a:srgbClr val="F3F2DC"/>
                </a:solidFill>
              </a:rPr>
              <a:t>22/09/2017</a:t>
            </a:fld>
            <a:endParaRPr lang="es-MX">
              <a:solidFill>
                <a:srgbClr val="F3F2DC"/>
              </a:solidFill>
            </a:endParaRPr>
          </a:p>
        </p:txBody>
      </p:sp>
      <p:sp>
        <p:nvSpPr>
          <p:cNvPr id="3" name="Footer Placeholder 2"/>
          <p:cNvSpPr>
            <a:spLocks noGrp="1"/>
          </p:cNvSpPr>
          <p:nvPr>
            <p:ph type="ftr" sz="quarter" idx="11"/>
          </p:nvPr>
        </p:nvSpPr>
        <p:spPr/>
        <p:txBody>
          <a:bodyPr/>
          <a:lstStyle/>
          <a:p>
            <a:endParaRPr lang="es-MX">
              <a:solidFill>
                <a:srgbClr val="F3F2DC"/>
              </a:solidFill>
            </a:endParaRPr>
          </a:p>
        </p:txBody>
      </p:sp>
      <p:sp>
        <p:nvSpPr>
          <p:cNvPr id="4" name="Slide Number Placeholder 3"/>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1369837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020BDB57-E1F1-4AC0-95F1-43CC12D2E0E1}" type="datetime1">
              <a:rPr lang="es-MX" smtClean="0">
                <a:solidFill>
                  <a:srgbClr val="F3F2DC"/>
                </a:solidFill>
              </a:rPr>
              <a:t>22/09/2017</a:t>
            </a:fld>
            <a:endParaRPr lang="es-MX">
              <a:solidFill>
                <a:srgbClr val="F3F2DC"/>
              </a:solidFill>
            </a:endParaRPr>
          </a:p>
        </p:txBody>
      </p:sp>
      <p:sp>
        <p:nvSpPr>
          <p:cNvPr id="6" name="Footer Placeholder 5"/>
          <p:cNvSpPr>
            <a:spLocks noGrp="1"/>
          </p:cNvSpPr>
          <p:nvPr>
            <p:ph type="ftr" sz="quarter" idx="11"/>
          </p:nvPr>
        </p:nvSpPr>
        <p:spPr/>
        <p:txBody>
          <a:bodyPr/>
          <a:lstStyle/>
          <a:p>
            <a:endParaRPr lang="es-MX">
              <a:solidFill>
                <a:srgbClr val="F3F2DC"/>
              </a:solidFill>
            </a:endParaRPr>
          </a:p>
        </p:txBody>
      </p:sp>
      <p:sp>
        <p:nvSpPr>
          <p:cNvPr id="7" name="Slide Number Placeholder 6"/>
          <p:cNvSpPr>
            <a:spLocks noGrp="1"/>
          </p:cNvSpPr>
          <p:nvPr>
            <p:ph type="sldNum" sz="quarter" idx="12"/>
          </p:nvPr>
        </p:nvSpPr>
        <p:spPr/>
        <p:txBody>
          <a:bodyPr/>
          <a:lstStyle/>
          <a:p>
            <a:fld id="{4F706B53-573E-4F29-AAE8-1E7739068B54}" type="slidenum">
              <a:rPr lang="es-MX" smtClean="0"/>
              <a:pPr/>
              <a:t>‹Nº›</a:t>
            </a:fld>
            <a:endParaRPr lang="es-MX"/>
          </a:p>
        </p:txBody>
      </p:sp>
      <p:sp>
        <p:nvSpPr>
          <p:cNvPr id="9" name="Content Placeholder 8"/>
          <p:cNvSpPr>
            <a:spLocks noGrp="1"/>
          </p:cNvSpPr>
          <p:nvPr>
            <p:ph sz="quarter" idx="13"/>
          </p:nvPr>
        </p:nvSpPr>
        <p:spPr>
          <a:xfrm>
            <a:off x="406400" y="381000"/>
            <a:ext cx="10363200" cy="494284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1710622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8" name="Date Placeholder 7"/>
          <p:cNvSpPr>
            <a:spLocks noGrp="1"/>
          </p:cNvSpPr>
          <p:nvPr>
            <p:ph type="dt" sz="half" idx="10"/>
          </p:nvPr>
        </p:nvSpPr>
        <p:spPr/>
        <p:txBody>
          <a:bodyPr/>
          <a:lstStyle/>
          <a:p>
            <a:fld id="{E12FF9A3-7180-45AD-9526-A59B1F8CD9C3}" type="datetime1">
              <a:rPr lang="es-MX" smtClean="0">
                <a:solidFill>
                  <a:srgbClr val="F3F2DC"/>
                </a:solidFill>
              </a:rPr>
              <a:t>22/09/2017</a:t>
            </a:fld>
            <a:endParaRPr lang="es-MX">
              <a:solidFill>
                <a:srgbClr val="F3F2DC"/>
              </a:solidFill>
            </a:endParaRPr>
          </a:p>
        </p:txBody>
      </p:sp>
      <p:sp>
        <p:nvSpPr>
          <p:cNvPr id="9" name="Slide Number Placeholder 8"/>
          <p:cNvSpPr>
            <a:spLocks noGrp="1"/>
          </p:cNvSpPr>
          <p:nvPr>
            <p:ph type="sldNum" sz="quarter" idx="11"/>
          </p:nvPr>
        </p:nvSpPr>
        <p:spPr/>
        <p:txBody>
          <a:bodyPr/>
          <a:lstStyle/>
          <a:p>
            <a:fld id="{4F706B53-573E-4F29-AAE8-1E7739068B54}"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F3F2DC"/>
              </a:solidFill>
            </a:endParaRPr>
          </a:p>
        </p:txBody>
      </p:sp>
    </p:spTree>
    <p:extLst>
      <p:ext uri="{BB962C8B-B14F-4D97-AF65-F5344CB8AC3E}">
        <p14:creationId xmlns:p14="http://schemas.microsoft.com/office/powerpoint/2010/main" val="2024562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4F706B53-573E-4F29-AAE8-1E7739068B54}" type="slidenum">
              <a:rPr lang="es-MX" smtClean="0"/>
              <a:pPr/>
              <a:t>‹Nº›</a:t>
            </a:fld>
            <a:endParaRPr lang="es-MX"/>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F3F2DC"/>
              </a:solidFill>
            </a:endParaRPr>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F7631862-B298-4EF5-9667-A1F1B2F15145}" type="datetime1">
              <a:rPr lang="es-MX" smtClean="0">
                <a:solidFill>
                  <a:srgbClr val="F3F2DC"/>
                </a:solidFill>
              </a:rPr>
              <a:t>22/09/2017</a:t>
            </a:fld>
            <a:endParaRPr lang="es-MX">
              <a:solidFill>
                <a:srgbClr val="F3F2DC"/>
              </a:solidFill>
            </a:endParaRPr>
          </a:p>
        </p:txBody>
      </p:sp>
    </p:spTree>
    <p:extLst>
      <p:ext uri="{BB962C8B-B14F-4D97-AF65-F5344CB8AC3E}">
        <p14:creationId xmlns:p14="http://schemas.microsoft.com/office/powerpoint/2010/main" val="12753618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om.mx/imgres?imgurl=http://www.mercadoracing.org/imagenes-anuncios/48/232076/siniestro-de-astra-opc.jpg&amp;imgrefurl=http://www.mercadoracing.org/48/232076/siniestro-de-astra-opc.html&amp;usg=__RJZGEhODX5e7XNAFxLpW7_aL_og=&amp;h=768&amp;w=1024&amp;sz=90&amp;hl=es&amp;start=142&amp;zoom=1&amp;itbs=1&amp;tbnid=5U9kvgf6KzasPM:&amp;tbnh=113&amp;tbnw=150&amp;prev=/images?q=siniestro&amp;start=140&amp;hl=es&amp;safe=active&amp;sa=N&amp;gbv=2&amp;ndsp=20&amp;tbs=isch:1"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google.com.mx/imgres?imgurl=http://www.idconline.com.mx/photos/2009/07/01/contrato-de-seguro&amp;imgrefurl=http://www.idconline.com.mx/fiscal/sabias-que/2009/indemnizacion-por-seguros-bfgravable&amp;usg=__VHqA7MdY3Xybbvu6v34i7UdRF4c=&amp;h=180&amp;w=240&amp;sz=36&amp;hl=es&amp;start=53&amp;zoom=1&amp;itbs=1&amp;tbnid=7QS07sM1dejuNM:&amp;tbnh=83&amp;tbnw=110&amp;prev=/images?q=contrato+de+seguro&amp;start=40&amp;hl=es&amp;safe=active&amp;sa=N&amp;gbv=2&amp;ndsp=20&amp;tbs=isch:1"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google.com.mx/imgres?imgurl=http://www.lasemanaeyn.com/Interna/wp-content/uploads/2010/09/economia.jpg&amp;imgrefurl=http://www.lasemanaeyn.com/Interna/index.php?cat=10&amp;usg=__8oSjkJxmLO6HRHpdbdNz1SnSNpg=&amp;h=336&amp;w=508&amp;sz=78&amp;hl=es&amp;start=50&amp;zoom=1&amp;itbs=1&amp;tbnid=fTry3-9YU88ycM:&amp;tbnh=87&amp;tbnw=131&amp;prev=/images?q=empresas+aseguradoras&amp;start=40&amp;hl=es&amp;safe=active&amp;sa=N&amp;gbv=2&amp;ndsp=20&amp;tbs=isch:1"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google.com.mx/imgres?imgurl=http://imagenes.autocosmos.com/noticias/fotosprinc/0_0_20100428091331205.jpg&amp;imgrefurl=http://www.co.autocosmos.com/noticias/23615/como-elegir-la-mejor-poliza-de-seguro.aspx&amp;usg=__1HkMLrofi-XJ-pTigbe2lnF-i4Y=&amp;h=400&amp;w=625&amp;sz=83&amp;hl=es&amp;start=68&amp;zoom=1&amp;itbs=1&amp;tbnid=cmLsZnn9tPdSDM:&amp;tbnh=87&amp;tbnw=136&amp;prev=/images?q=p%C3%B3liza+de+seguros&amp;start=60&amp;hl=es&amp;safe=active&amp;sa=N&amp;gbv=2&amp;ndsp=20&amp;tbs=isch:1"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google.com.mx/imgres?imgurl=http://blog.captalis.com/wp-content/uploads/2009/03/seguro-de-vida.jpg&amp;imgrefurl=http://blog.captalis.com/tag/seguros-de-vida/&amp;usg=__UN3iDbsGXR5101EWpV8eD2P_sj4=&amp;h=270&amp;w=250&amp;sz=12&amp;hl=es&amp;start=99&amp;zoom=1&amp;itbs=1&amp;tbnid=3y7g5uHEF1nIVM:&amp;tbnh=113&amp;tbnw=105&amp;prev=/images?q=beneficiario+de+seguros&amp;start=80&amp;hl=es&amp;safe=active&amp;sa=N&amp;gbv=2&amp;ndsp=20&amp;tbs=isch: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google.com.mx/imgres?imgurl=http://www.finanzasparatodos.es/comun/imagenes/bloqueC/fiscalidad_seguros_vida.jpg&amp;imgrefurl=http://www.finanzasparatodos.es/es/productosyservicios/productosseguros/fiscalidad.html&amp;usg=__kS_OCXdpqxAEs6A0SskiHV3E3ZU=&amp;h=189&amp;w=161&amp;sz=12&amp;hl=es&amp;start=64&amp;zoom=1&amp;itbs=1&amp;tbnid=V6gdmZ0HQq2UmM:&amp;tbnh=103&amp;tbnw=88&amp;prev=/images?q=beneficiario+de+seguros&amp;start=60&amp;hl=es&amp;safe=active&amp;sa=N&amp;gbv=2&amp;ndsp=20&amp;tbs=isch:1"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google.com.mx/imgres?imgurl=http://www.asesorseguros.com/css/images/noticias/monedas.jpg&amp;imgrefurl=http://www.asesorseguros.com/seguros-coche/novedades/bajada-primas-seguros-coche.html&amp;usg=__YdbgGtiUj-dT4NowNUhLgrRLQ7U=&amp;h=280&amp;w=280&amp;sz=14&amp;hl=es&amp;start=4&amp;zoom=1&amp;itbs=1&amp;tbnid=-0ZCQ3oFxy8FLM:&amp;tbnh=114&amp;tbnw=114&amp;prev=/images?q=prima+de+seguros&amp;hl=es&amp;safe=active&amp;sa=G&amp;gbv=2&amp;tbs=isch:1" TargetMode="Externa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1"/>
            </a:solidFill>
            <a:miter lim="800000"/>
            <a:headEnd/>
            <a:tailEnd/>
          </a:ln>
        </p:spPr>
      </p:pic>
      <p:pic>
        <p:nvPicPr>
          <p:cNvPr id="3" name="Picture 3"/>
          <p:cNvPicPr>
            <a:picLocks noChangeAspect="1" noChangeArrowheads="1"/>
          </p:cNvPicPr>
          <p:nvPr/>
        </p:nvPicPr>
        <p:blipFill>
          <a:blip r:embed="rId3"/>
          <a:srcRect/>
          <a:stretch>
            <a:fillRect/>
          </a:stretch>
        </p:blipFill>
        <p:spPr bwMode="auto">
          <a:xfrm>
            <a:off x="6839024" y="3212976"/>
            <a:ext cx="3073400" cy="3240088"/>
          </a:xfrm>
          <a:prstGeom prst="rect">
            <a:avLst/>
          </a:prstGeom>
          <a:noFill/>
          <a:ln w="57150">
            <a:solidFill>
              <a:schemeClr val="accent1"/>
            </a:solidFill>
            <a:miter lim="800000"/>
            <a:headEnd/>
            <a:tailEnd/>
          </a:ln>
        </p:spPr>
      </p:pic>
    </p:spTree>
    <p:extLst>
      <p:ext uri="{BB962C8B-B14F-4D97-AF65-F5344CB8AC3E}">
        <p14:creationId xmlns:p14="http://schemas.microsoft.com/office/powerpoint/2010/main" val="840312320"/>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bwMode="auto">
          <a:xfrm>
            <a:off x="1792224" y="357188"/>
            <a:ext cx="8650224" cy="6119812"/>
          </a:xfrm>
          <a:prstGeom prst="rect">
            <a:avLst/>
          </a:prstGeom>
          <a:solidFill>
            <a:schemeClr val="accent1">
              <a:lumMod val="40000"/>
              <a:lumOff val="60000"/>
            </a:schemeClr>
          </a:solidFill>
          <a:ln>
            <a:miter lim="800000"/>
            <a:headEnd/>
            <a:tailEnd/>
          </a:ln>
        </p:spPr>
        <p:txBody>
          <a:bodyPr vert="horz" wrap="square" lIns="91440" tIns="45720" rIns="91440" bIns="45720" numCol="1" rtlCol="0" anchor="t" anchorCtr="0" compatLnSpc="1">
            <a:prstTxWarp prst="textNoShape">
              <a:avLst/>
            </a:prstTxWarp>
            <a:normAutofit/>
          </a:bodyPr>
          <a:lstStyle/>
          <a:p>
            <a:pPr eaLnBrk="1" hangingPunct="1">
              <a:lnSpc>
                <a:spcPct val="80000"/>
              </a:lnSpc>
              <a:defRPr/>
            </a:pPr>
            <a:endParaRPr lang="es-ES" sz="1200" dirty="0"/>
          </a:p>
          <a:p>
            <a:pPr marL="514350" indent="-514350" algn="ctr">
              <a:lnSpc>
                <a:spcPct val="80000"/>
              </a:lnSpc>
              <a:buNone/>
              <a:defRPr/>
            </a:pPr>
            <a:r>
              <a:rPr lang="es-MX" sz="4800" dirty="0"/>
              <a:t>Conceptos preliminares.</a:t>
            </a:r>
          </a:p>
          <a:p>
            <a:pPr marL="514350" indent="-514350" algn="just">
              <a:lnSpc>
                <a:spcPct val="80000"/>
              </a:lnSpc>
              <a:buNone/>
              <a:defRPr/>
            </a:pPr>
            <a:endParaRPr lang="es-MX" dirty="0"/>
          </a:p>
          <a:p>
            <a:pPr algn="just" eaLnBrk="1" hangingPunct="1">
              <a:lnSpc>
                <a:spcPct val="80000"/>
              </a:lnSpc>
              <a:defRPr/>
            </a:pPr>
            <a:endParaRPr lang="es-ES" dirty="0"/>
          </a:p>
          <a:p>
            <a:pPr marL="114300" indent="0" algn="just" eaLnBrk="1" hangingPunct="1">
              <a:lnSpc>
                <a:spcPct val="80000"/>
              </a:lnSpc>
              <a:buNone/>
              <a:defRPr/>
            </a:pPr>
            <a:r>
              <a:rPr lang="es-ES" sz="3200" b="1" dirty="0"/>
              <a:t>Contrato de Seguro:</a:t>
            </a:r>
          </a:p>
          <a:p>
            <a:pPr marL="114300" indent="0" algn="just" eaLnBrk="1" hangingPunct="1">
              <a:lnSpc>
                <a:spcPct val="80000"/>
              </a:lnSpc>
              <a:buNone/>
              <a:defRPr/>
            </a:pPr>
            <a:endParaRPr lang="es-ES" sz="3200" b="1" dirty="0"/>
          </a:p>
          <a:p>
            <a:pPr marL="114300" indent="0" algn="just" eaLnBrk="1" hangingPunct="1">
              <a:lnSpc>
                <a:spcPct val="80000"/>
              </a:lnSpc>
              <a:buNone/>
              <a:defRPr/>
            </a:pPr>
            <a:r>
              <a:rPr lang="es-ES" sz="2400" dirty="0"/>
              <a:t>Desde un punto de vista legal, el contrato de seguro es aquel por el que el asegurador se obliga, mediante el cobro de una prima y para el caso de que se produzca el evento cuyo riesgo es objeto de cobertura, a indemnizar, dentro de los límites pactados, el daño producido al asegurado, o a satisfacer un capital, una renta u otras prestaciones convenidas.</a:t>
            </a:r>
          </a:p>
          <a:p>
            <a:pPr algn="just" eaLnBrk="1" hangingPunct="1">
              <a:lnSpc>
                <a:spcPct val="80000"/>
              </a:lnSpc>
              <a:defRPr/>
            </a:pPr>
            <a:endParaRPr lang="es-MX" sz="1200" dirty="0"/>
          </a:p>
          <a:p>
            <a:pPr eaLnBrk="1" hangingPunct="1">
              <a:lnSpc>
                <a:spcPct val="80000"/>
              </a:lnSpc>
              <a:defRPr/>
            </a:pPr>
            <a:endParaRPr lang="es-MX" sz="1200" dirty="0"/>
          </a:p>
        </p:txBody>
      </p:sp>
      <p:sp>
        <p:nvSpPr>
          <p:cNvPr id="2" name="Marcador de número de diapositiva 1">
            <a:extLst>
              <a:ext uri="{FF2B5EF4-FFF2-40B4-BE49-F238E27FC236}">
                <a16:creationId xmlns:a16="http://schemas.microsoft.com/office/drawing/2014/main" id="{2D88DA43-A4C5-4016-BCE2-89182C5D091B}"/>
              </a:ext>
            </a:extLst>
          </p:cNvPr>
          <p:cNvSpPr>
            <a:spLocks noGrp="1"/>
          </p:cNvSpPr>
          <p:nvPr>
            <p:ph type="sldNum" sz="quarter" idx="12"/>
          </p:nvPr>
        </p:nvSpPr>
        <p:spPr/>
        <p:txBody>
          <a:bodyPr/>
          <a:lstStyle/>
          <a:p>
            <a:fld id="{4F706B53-573E-4F29-AAE8-1E7739068B54}" type="slidenum">
              <a:rPr lang="es-MX" smtClean="0"/>
              <a:pPr/>
              <a:t>10</a:t>
            </a:fld>
            <a:endParaRPr lang="es-MX"/>
          </a:p>
        </p:txBody>
      </p:sp>
    </p:spTree>
    <p:extLst>
      <p:ext uri="{BB962C8B-B14F-4D97-AF65-F5344CB8AC3E}">
        <p14:creationId xmlns:p14="http://schemas.microsoft.com/office/powerpoint/2010/main" val="4066410476"/>
      </p:ext>
    </p:extLst>
  </p:cSld>
  <p:clrMapOvr>
    <a:masterClrMapping/>
  </p:clrMapOvr>
  <p:transition spd="slow">
    <p:cover dir="l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bwMode="auto">
          <a:xfrm>
            <a:off x="2208213" y="2011680"/>
            <a:ext cx="7722171" cy="2688336"/>
          </a:xfrm>
          <a:prstGeom prst="rect">
            <a:avLst/>
          </a:prstGeom>
          <a:solidFill>
            <a:schemeClr val="accent2">
              <a:lumMod val="60000"/>
              <a:lumOff val="40000"/>
            </a:schemeClr>
          </a:solidFill>
          <a:ln>
            <a:miter lim="800000"/>
            <a:headEnd/>
            <a:tailEnd/>
          </a:ln>
        </p:spPr>
        <p:txBody>
          <a:bodyPr vert="horz" wrap="square" lIns="91440" tIns="45720" rIns="91440" bIns="45720" numCol="1" rtlCol="0" anchor="ctr" anchorCtr="0" compatLnSpc="1">
            <a:prstTxWarp prst="textNoShape">
              <a:avLst/>
            </a:prstTxWarp>
            <a:noAutofit/>
          </a:bodyPr>
          <a:lstStyle/>
          <a:p>
            <a:pPr indent="15875" algn="ctr">
              <a:lnSpc>
                <a:spcPct val="80000"/>
              </a:lnSpc>
              <a:defRPr/>
            </a:pPr>
            <a:r>
              <a:rPr lang="es-ES" sz="6000" b="1" dirty="0"/>
              <a:t>Elementos del Contrato de Seguros</a:t>
            </a:r>
          </a:p>
        </p:txBody>
      </p:sp>
      <p:pic>
        <p:nvPicPr>
          <p:cNvPr id="3" name="Picture 2">
            <a:extLst>
              <a:ext uri="{FF2B5EF4-FFF2-40B4-BE49-F238E27FC236}">
                <a16:creationId xmlns:a16="http://schemas.microsoft.com/office/drawing/2014/main" id="{13824F6D-04A4-4A9C-B1A6-ADD9D67F56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74176" y="255496"/>
            <a:ext cx="871537" cy="87153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Marcador de número de diapositiva 1">
            <a:extLst>
              <a:ext uri="{FF2B5EF4-FFF2-40B4-BE49-F238E27FC236}">
                <a16:creationId xmlns:a16="http://schemas.microsoft.com/office/drawing/2014/main" id="{0628B3E7-BF3E-4B64-897A-7A117A887B48}"/>
              </a:ext>
            </a:extLst>
          </p:cNvPr>
          <p:cNvSpPr>
            <a:spLocks noGrp="1"/>
          </p:cNvSpPr>
          <p:nvPr>
            <p:ph type="sldNum" sz="quarter" idx="12"/>
          </p:nvPr>
        </p:nvSpPr>
        <p:spPr/>
        <p:txBody>
          <a:bodyPr/>
          <a:lstStyle/>
          <a:p>
            <a:fld id="{4F706B53-573E-4F29-AAE8-1E7739068B54}" type="slidenum">
              <a:rPr lang="es-MX" smtClean="0"/>
              <a:pPr/>
              <a:t>11</a:t>
            </a:fld>
            <a:endParaRPr lang="es-MX"/>
          </a:p>
        </p:txBody>
      </p:sp>
    </p:spTree>
    <p:extLst>
      <p:ext uri="{BB962C8B-B14F-4D97-AF65-F5344CB8AC3E}">
        <p14:creationId xmlns:p14="http://schemas.microsoft.com/office/powerpoint/2010/main" val="1850623697"/>
      </p:ext>
    </p:extLst>
  </p:cSld>
  <p:clrMapOvr>
    <a:masterClrMapping/>
  </p:clrMapOvr>
  <p:transition spd="slow">
    <p:push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http://digitalgroup.info/wordpress/wp-content/uploads/2010/07/catastrofes-naturais91.jpg"/>
          <p:cNvPicPr>
            <a:picLocks noChangeAspect="1" noChangeArrowheads="1"/>
          </p:cNvPicPr>
          <p:nvPr/>
        </p:nvPicPr>
        <p:blipFill>
          <a:blip r:embed="rId2"/>
          <a:srcRect/>
          <a:stretch>
            <a:fillRect/>
          </a:stretch>
        </p:blipFill>
        <p:spPr bwMode="auto">
          <a:xfrm>
            <a:off x="6381753" y="2428869"/>
            <a:ext cx="4048167" cy="3178171"/>
          </a:xfrm>
          <a:prstGeom prst="rect">
            <a:avLst/>
          </a:prstGeom>
          <a:noFill/>
        </p:spPr>
      </p:pic>
      <p:sp>
        <p:nvSpPr>
          <p:cNvPr id="4" name="3 Rectángulo"/>
          <p:cNvSpPr/>
          <p:nvPr/>
        </p:nvSpPr>
        <p:spPr>
          <a:xfrm>
            <a:off x="1847850" y="816482"/>
            <a:ext cx="8391554" cy="496161"/>
          </a:xfrm>
          <a:prstGeom prst="rect">
            <a:avLst/>
          </a:prstGeom>
          <a:solidFill>
            <a:schemeClr val="accent6">
              <a:lumMod val="40000"/>
              <a:lumOff val="60000"/>
            </a:schemeClr>
          </a:solidFill>
        </p:spPr>
        <p:txBody>
          <a:bodyPr wrap="square">
            <a:spAutoFit/>
          </a:bodyPr>
          <a:lstStyle/>
          <a:p>
            <a:pPr algn="just">
              <a:lnSpc>
                <a:spcPct val="80000"/>
              </a:lnSpc>
              <a:defRPr/>
            </a:pPr>
            <a:r>
              <a:rPr lang="es-MX" sz="3200" dirty="0"/>
              <a:t>En todo contrato de seguros suelen distinguirse: </a:t>
            </a:r>
            <a:endParaRPr lang="es-ES" sz="3200" dirty="0"/>
          </a:p>
        </p:txBody>
      </p:sp>
      <p:graphicFrame>
        <p:nvGraphicFramePr>
          <p:cNvPr id="5" name="4 Diagrama"/>
          <p:cNvGraphicFramePr/>
          <p:nvPr>
            <p:extLst>
              <p:ext uri="{D42A27DB-BD31-4B8C-83A1-F6EECF244321}">
                <p14:modId xmlns:p14="http://schemas.microsoft.com/office/powerpoint/2010/main" val="779885781"/>
              </p:ext>
            </p:extLst>
          </p:nvPr>
        </p:nvGraphicFramePr>
        <p:xfrm>
          <a:off x="1881158" y="1857364"/>
          <a:ext cx="6000792"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Marcador de número de diapositiva 1">
            <a:extLst>
              <a:ext uri="{FF2B5EF4-FFF2-40B4-BE49-F238E27FC236}">
                <a16:creationId xmlns:a16="http://schemas.microsoft.com/office/drawing/2014/main" id="{37F311DF-CEC0-4D81-A777-F96FF8AAAB7C}"/>
              </a:ext>
            </a:extLst>
          </p:cNvPr>
          <p:cNvSpPr>
            <a:spLocks noGrp="1"/>
          </p:cNvSpPr>
          <p:nvPr>
            <p:ph type="sldNum" sz="quarter" idx="12"/>
          </p:nvPr>
        </p:nvSpPr>
        <p:spPr/>
        <p:txBody>
          <a:bodyPr/>
          <a:lstStyle/>
          <a:p>
            <a:fld id="{4F706B53-573E-4F29-AAE8-1E7739068B54}" type="slidenum">
              <a:rPr lang="es-MX" smtClean="0"/>
              <a:pPr/>
              <a:t>12</a:t>
            </a:fld>
            <a:endParaRPr lang="es-MX"/>
          </a:p>
        </p:txBody>
      </p:sp>
    </p:spTree>
    <p:extLst>
      <p:ext uri="{BB962C8B-B14F-4D97-AF65-F5344CB8AC3E}">
        <p14:creationId xmlns:p14="http://schemas.microsoft.com/office/powerpoint/2010/main" val="972223514"/>
      </p:ext>
    </p:extLst>
  </p:cSld>
  <p:clrMapOvr>
    <a:masterClrMapping/>
  </p:clrMapOvr>
  <p:transition spd="slow">
    <p:zo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bwMode="auto">
          <a:xfrm>
            <a:off x="1152144" y="2194560"/>
            <a:ext cx="9820656" cy="2194560"/>
          </a:xfrm>
          <a:prstGeom prst="rect">
            <a:avLst/>
          </a:prstGeom>
          <a:solidFill>
            <a:schemeClr val="accent3">
              <a:lumMod val="60000"/>
              <a:lumOff val="40000"/>
            </a:schemeClr>
          </a:solidFill>
          <a:ln>
            <a:miter lim="800000"/>
            <a:headEnd/>
            <a:tailEnd/>
          </a:ln>
        </p:spPr>
        <p:txBody>
          <a:bodyPr vert="horz" wrap="square" lIns="91440" tIns="45720" rIns="91440" bIns="45720" numCol="1" rtlCol="0" anchor="ctr" anchorCtr="0" compatLnSpc="1">
            <a:prstTxWarp prst="textNoShape">
              <a:avLst/>
            </a:prstTxWarp>
            <a:noAutofit/>
          </a:bodyPr>
          <a:lstStyle/>
          <a:p>
            <a:pPr algn="ctr" eaLnBrk="1" hangingPunct="1"/>
            <a:r>
              <a:rPr lang="es-ES" b="1" dirty="0"/>
              <a:t>Elementos materiales</a:t>
            </a:r>
          </a:p>
        </p:txBody>
      </p:sp>
      <p:sp>
        <p:nvSpPr>
          <p:cNvPr id="2" name="Marcador de número de diapositiva 1">
            <a:extLst>
              <a:ext uri="{FF2B5EF4-FFF2-40B4-BE49-F238E27FC236}">
                <a16:creationId xmlns:a16="http://schemas.microsoft.com/office/drawing/2014/main" id="{88BFE62E-03C1-49EE-B598-CBAAB1A2E532}"/>
              </a:ext>
            </a:extLst>
          </p:cNvPr>
          <p:cNvSpPr>
            <a:spLocks noGrp="1"/>
          </p:cNvSpPr>
          <p:nvPr>
            <p:ph type="sldNum" sz="quarter" idx="12"/>
          </p:nvPr>
        </p:nvSpPr>
        <p:spPr/>
        <p:txBody>
          <a:bodyPr/>
          <a:lstStyle/>
          <a:p>
            <a:fld id="{4F706B53-573E-4F29-AAE8-1E7739068B54}" type="slidenum">
              <a:rPr lang="es-MX" smtClean="0"/>
              <a:pPr/>
              <a:t>13</a:t>
            </a:fld>
            <a:endParaRPr lang="es-MX"/>
          </a:p>
        </p:txBody>
      </p:sp>
    </p:spTree>
    <p:extLst>
      <p:ext uri="{BB962C8B-B14F-4D97-AF65-F5344CB8AC3E}">
        <p14:creationId xmlns:p14="http://schemas.microsoft.com/office/powerpoint/2010/main" val="1014103163"/>
      </p:ext>
    </p:extLst>
  </p:cSld>
  <p:clrMapOvr>
    <a:masterClrMapping/>
  </p:clrMapOvr>
  <p:transition spd="slow">
    <p:push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1981200" y="274638"/>
            <a:ext cx="7930896" cy="1143000"/>
          </a:xfrm>
          <a:prstGeom prst="rect">
            <a:avLst/>
          </a:prstGeom>
          <a:solidFill>
            <a:schemeClr val="accent3"/>
          </a:solidFill>
          <a:ln>
            <a:miter lim="800000"/>
            <a:headEnd/>
            <a:tailEnd/>
          </a:ln>
        </p:spPr>
        <p:txBody>
          <a:bodyPr vert="horz" wrap="square" lIns="91440" tIns="45720" rIns="91440" bIns="45720" numCol="1" rtlCol="0" anchor="ctr" anchorCtr="0" compatLnSpc="1">
            <a:prstTxWarp prst="textNoShape">
              <a:avLst/>
            </a:prstTxWarp>
            <a:noAutofit/>
          </a:bodyPr>
          <a:lstStyle/>
          <a:p>
            <a:pPr algn="ctr" eaLnBrk="1" hangingPunct="1"/>
            <a:r>
              <a:rPr lang="es-MX" b="1" dirty="0"/>
              <a:t>Elementos materiales</a:t>
            </a:r>
            <a:endParaRPr lang="es-ES" dirty="0"/>
          </a:p>
        </p:txBody>
      </p:sp>
      <p:sp>
        <p:nvSpPr>
          <p:cNvPr id="7171" name="Rectangle 3"/>
          <p:cNvSpPr>
            <a:spLocks noGrp="1" noChangeArrowheads="1"/>
          </p:cNvSpPr>
          <p:nvPr>
            <p:ph idx="1"/>
          </p:nvPr>
        </p:nvSpPr>
        <p:spPr bwMode="auto">
          <a:xfrm>
            <a:off x="1060704" y="1645920"/>
            <a:ext cx="9674352" cy="3584448"/>
          </a:xfrm>
          <a:prstGeom prst="rect">
            <a:avLst/>
          </a:prstGeom>
          <a:solidFill>
            <a:schemeClr val="bg2">
              <a:lumMod val="90000"/>
            </a:schemeClr>
          </a:solidFill>
          <a:ln>
            <a:miter lim="800000"/>
            <a:headEnd/>
            <a:tailEnd/>
          </a:ln>
        </p:spPr>
        <p:txBody>
          <a:bodyPr vert="horz" wrap="square" lIns="91440" tIns="45720" rIns="91440" bIns="45720" numCol="1" rtlCol="0" anchor="t" anchorCtr="0" compatLnSpc="1">
            <a:prstTxWarp prst="textNoShape">
              <a:avLst/>
            </a:prstTxWarp>
            <a:normAutofit/>
          </a:bodyPr>
          <a:lstStyle/>
          <a:p>
            <a:pPr marL="114300" indent="0" algn="just" eaLnBrk="1" hangingPunct="1">
              <a:buNone/>
            </a:pPr>
            <a:r>
              <a:rPr lang="es-MX" sz="3200" dirty="0"/>
              <a:t>Los principales elementos materiales del contrato de seguro son el</a:t>
            </a:r>
            <a:r>
              <a:rPr lang="es-MX" sz="3200" b="1" dirty="0"/>
              <a:t> riesgo</a:t>
            </a:r>
            <a:r>
              <a:rPr lang="es-MX" sz="3200" dirty="0"/>
              <a:t> y la </a:t>
            </a:r>
            <a:r>
              <a:rPr lang="es-MX" sz="3200" b="1" dirty="0"/>
              <a:t>prima</a:t>
            </a:r>
            <a:r>
              <a:rPr lang="es-MX" sz="3200" dirty="0"/>
              <a:t>. Aunque desde el punto de vista jurídico no sean propiamente elementos materiales del contrato, pueden también ser estudiados en este apartado: el </a:t>
            </a:r>
            <a:r>
              <a:rPr lang="es-MX" sz="3200" b="1" dirty="0"/>
              <a:t>siniestro</a:t>
            </a:r>
            <a:r>
              <a:rPr lang="es-MX" sz="3200" dirty="0"/>
              <a:t> y, consecuentemente, la </a:t>
            </a:r>
            <a:r>
              <a:rPr lang="es-MX" sz="3200" b="1" dirty="0"/>
              <a:t>indemnización.</a:t>
            </a:r>
          </a:p>
          <a:p>
            <a:pPr algn="just" eaLnBrk="1" hangingPunct="1"/>
            <a:endParaRPr lang="es-ES" sz="2600" dirty="0"/>
          </a:p>
        </p:txBody>
      </p:sp>
      <p:pic>
        <p:nvPicPr>
          <p:cNvPr id="4" name="3 Imagen" descr="http://www.paginasprodigy.com.mx/34990340/choque01.gif"/>
          <p:cNvPicPr/>
          <p:nvPr/>
        </p:nvPicPr>
        <p:blipFill>
          <a:blip r:embed="rId2"/>
          <a:srcRect/>
          <a:stretch>
            <a:fillRect/>
          </a:stretch>
        </p:blipFill>
        <p:spPr bwMode="auto">
          <a:xfrm>
            <a:off x="6126480" y="4315968"/>
            <a:ext cx="3452842" cy="2306027"/>
          </a:xfrm>
          <a:prstGeom prst="rect">
            <a:avLst/>
          </a:prstGeom>
          <a:noFill/>
          <a:ln w="9525">
            <a:noFill/>
            <a:miter lim="800000"/>
            <a:headEnd/>
            <a:tailEnd/>
          </a:ln>
        </p:spPr>
      </p:pic>
      <p:sp>
        <p:nvSpPr>
          <p:cNvPr id="2" name="Marcador de número de diapositiva 1">
            <a:extLst>
              <a:ext uri="{FF2B5EF4-FFF2-40B4-BE49-F238E27FC236}">
                <a16:creationId xmlns:a16="http://schemas.microsoft.com/office/drawing/2014/main" id="{E0656F97-6D96-4261-B8EC-160F215AC0DC}"/>
              </a:ext>
            </a:extLst>
          </p:cNvPr>
          <p:cNvSpPr>
            <a:spLocks noGrp="1"/>
          </p:cNvSpPr>
          <p:nvPr>
            <p:ph type="sldNum" sz="quarter" idx="12"/>
          </p:nvPr>
        </p:nvSpPr>
        <p:spPr/>
        <p:txBody>
          <a:bodyPr/>
          <a:lstStyle/>
          <a:p>
            <a:fld id="{4F706B53-573E-4F29-AAE8-1E7739068B54}" type="slidenum">
              <a:rPr lang="es-MX" smtClean="0"/>
              <a:pPr/>
              <a:t>14</a:t>
            </a:fld>
            <a:endParaRPr lang="es-MX"/>
          </a:p>
        </p:txBody>
      </p:sp>
    </p:spTree>
    <p:extLst>
      <p:ext uri="{BB962C8B-B14F-4D97-AF65-F5344CB8AC3E}">
        <p14:creationId xmlns:p14="http://schemas.microsoft.com/office/powerpoint/2010/main" val="1619512916"/>
      </p:ext>
    </p:extLst>
  </p:cSld>
  <p:clrMapOvr>
    <a:masterClrMapping/>
  </p:clrMapOvr>
  <p:transition spd="slow">
    <p:blinds/>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BE559E8-C0B4-4360-B390-A83AF36ED753}"/>
              </a:ext>
            </a:extLst>
          </p:cNvPr>
          <p:cNvSpPr>
            <a:spLocks noGrp="1"/>
          </p:cNvSpPr>
          <p:nvPr>
            <p:ph type="sldNum" sz="quarter" idx="12"/>
          </p:nvPr>
        </p:nvSpPr>
        <p:spPr/>
        <p:txBody>
          <a:bodyPr/>
          <a:lstStyle/>
          <a:p>
            <a:fld id="{4F706B53-573E-4F29-AAE8-1E7739068B54}" type="slidenum">
              <a:rPr lang="es-MX" smtClean="0"/>
              <a:pPr/>
              <a:t>15</a:t>
            </a:fld>
            <a:endParaRPr lang="es-MX"/>
          </a:p>
        </p:txBody>
      </p:sp>
      <p:graphicFrame>
        <p:nvGraphicFramePr>
          <p:cNvPr id="3" name="Diagrama 2">
            <a:extLst>
              <a:ext uri="{FF2B5EF4-FFF2-40B4-BE49-F238E27FC236}">
                <a16:creationId xmlns:a16="http://schemas.microsoft.com/office/drawing/2014/main" id="{56123FDB-D209-47C8-9C29-6B9E2B3B5D42}"/>
              </a:ext>
            </a:extLst>
          </p:cNvPr>
          <p:cNvGraphicFramePr/>
          <p:nvPr>
            <p:extLst>
              <p:ext uri="{D42A27DB-BD31-4B8C-83A1-F6EECF244321}">
                <p14:modId xmlns:p14="http://schemas.microsoft.com/office/powerpoint/2010/main" val="881639407"/>
              </p:ext>
            </p:extLst>
          </p:nvPr>
        </p:nvGraphicFramePr>
        <p:xfrm>
          <a:off x="1444752" y="182880"/>
          <a:ext cx="9089136" cy="6437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4443475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576948" y="625984"/>
            <a:ext cx="6706747" cy="5570756"/>
          </a:xfrm>
          <a:prstGeom prst="rect">
            <a:avLst/>
          </a:prstGeom>
          <a:solidFill>
            <a:schemeClr val="accent2">
              <a:lumMod val="40000"/>
              <a:lumOff val="60000"/>
            </a:schemeClr>
          </a:solidFill>
        </p:spPr>
        <p:txBody>
          <a:bodyPr wrap="square">
            <a:spAutoFit/>
          </a:bodyPr>
          <a:lstStyle/>
          <a:p>
            <a:r>
              <a:rPr lang="es-MX" sz="3600" b="1" dirty="0"/>
              <a:t>RIESGO.</a:t>
            </a:r>
            <a:endParaRPr lang="es-MX" sz="3600" dirty="0"/>
          </a:p>
          <a:p>
            <a:pPr algn="just"/>
            <a:r>
              <a:rPr lang="es-MX" sz="2800" b="1" dirty="0"/>
              <a:t>Concepto. </a:t>
            </a:r>
          </a:p>
          <a:p>
            <a:pPr algn="just"/>
            <a:r>
              <a:rPr lang="es-MX" sz="2800" dirty="0"/>
              <a:t>En la terminología aseguradora se emplea este concepto para expresar dos ideas diferentes:</a:t>
            </a:r>
          </a:p>
          <a:p>
            <a:pPr marL="365125" lvl="0" algn="just">
              <a:buFont typeface="Wingdings" pitchFamily="2" charset="2"/>
              <a:buChar char="Ø"/>
            </a:pPr>
            <a:r>
              <a:rPr lang="es-MX" sz="2600" b="1" dirty="0"/>
              <a:t>riesgo como objeto asegurado</a:t>
            </a:r>
            <a:r>
              <a:rPr lang="es-MX" sz="2600" dirty="0"/>
              <a:t> y </a:t>
            </a:r>
          </a:p>
          <a:p>
            <a:pPr marL="365125" lvl="0" algn="just">
              <a:buFont typeface="Wingdings" pitchFamily="2" charset="2"/>
              <a:buChar char="Ø"/>
            </a:pPr>
            <a:r>
              <a:rPr lang="es-MX" sz="2600" b="1" dirty="0"/>
              <a:t>riesgo como posible ocurrencia por azar de un acontecimiento o daño que produzca una necesidad económica</a:t>
            </a:r>
            <a:r>
              <a:rPr lang="es-MX" sz="2600" dirty="0"/>
              <a:t> y cuya apariencia real o existencia, se previne y garantiza en la póliza y obliga al asegurador a efectuar la indemnización prestación, o reparación/reposición, que le corresponde.</a:t>
            </a:r>
            <a:endParaRPr lang="es-ES" sz="2600" dirty="0"/>
          </a:p>
        </p:txBody>
      </p:sp>
      <p:pic>
        <p:nvPicPr>
          <p:cNvPr id="5" name="ipf5U9kvgf6KzasPM:" descr="http://t0.gstatic.com/images?q=tbn:5U9kvgf6KzasPM:http://www.mercadoracing.org/imagenes-anuncios/48/232076/siniestro-de-astra-opc.jpg">
            <a:hlinkClick r:id="rId2"/>
          </p:cNvPr>
          <p:cNvPicPr/>
          <p:nvPr/>
        </p:nvPicPr>
        <p:blipFill>
          <a:blip r:embed="rId3"/>
          <a:srcRect/>
          <a:stretch>
            <a:fillRect/>
          </a:stretch>
        </p:blipFill>
        <p:spPr bwMode="auto">
          <a:xfrm>
            <a:off x="933610" y="1998660"/>
            <a:ext cx="3643338" cy="2930538"/>
          </a:xfrm>
          <a:prstGeom prst="rect">
            <a:avLst/>
          </a:prstGeom>
          <a:noFill/>
          <a:ln w="9525">
            <a:noFill/>
            <a:miter lim="800000"/>
            <a:headEnd/>
            <a:tailEnd/>
          </a:ln>
        </p:spPr>
      </p:pic>
      <p:sp>
        <p:nvSpPr>
          <p:cNvPr id="2" name="Marcador de número de diapositiva 1">
            <a:extLst>
              <a:ext uri="{FF2B5EF4-FFF2-40B4-BE49-F238E27FC236}">
                <a16:creationId xmlns:a16="http://schemas.microsoft.com/office/drawing/2014/main" id="{AD2F9493-9A04-403E-8287-C007A5EEF606}"/>
              </a:ext>
            </a:extLst>
          </p:cNvPr>
          <p:cNvSpPr>
            <a:spLocks noGrp="1"/>
          </p:cNvSpPr>
          <p:nvPr>
            <p:ph type="sldNum" sz="quarter" idx="12"/>
          </p:nvPr>
        </p:nvSpPr>
        <p:spPr/>
        <p:txBody>
          <a:bodyPr/>
          <a:lstStyle/>
          <a:p>
            <a:fld id="{4F706B53-573E-4F29-AAE8-1E7739068B54}" type="slidenum">
              <a:rPr lang="es-MX" smtClean="0"/>
              <a:pPr/>
              <a:t>16</a:t>
            </a:fld>
            <a:endParaRPr lang="es-MX"/>
          </a:p>
        </p:txBody>
      </p:sp>
    </p:spTree>
    <p:extLst>
      <p:ext uri="{BB962C8B-B14F-4D97-AF65-F5344CB8AC3E}">
        <p14:creationId xmlns:p14="http://schemas.microsoft.com/office/powerpoint/2010/main" val="1509523927"/>
      </p:ext>
    </p:extLst>
  </p:cSld>
  <p:clrMapOvr>
    <a:masterClrMapping/>
  </p:clrMapOvr>
  <p:transition spd="slow">
    <p:blinds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685800" y="327393"/>
            <a:ext cx="10576576" cy="1044208"/>
          </a:xfrm>
          <a:prstGeom prst="rect">
            <a:avLst/>
          </a:prstGeom>
          <a:solidFill>
            <a:schemeClr val="accent2">
              <a:lumMod val="40000"/>
              <a:lumOff val="60000"/>
            </a:schemeClr>
          </a:solidFill>
          <a:ln>
            <a:miter lim="800000"/>
            <a:headEnd/>
            <a:tailEnd/>
          </a:ln>
        </p:spPr>
        <p:txBody>
          <a:bodyPr vert="horz" wrap="square" lIns="91440" tIns="45720" rIns="91440" bIns="45720" numCol="1" rtlCol="0" anchor="ctr" anchorCtr="0" compatLnSpc="1">
            <a:prstTxWarp prst="textNoShape">
              <a:avLst/>
            </a:prstTxWarp>
            <a:noAutofit/>
          </a:bodyPr>
          <a:lstStyle/>
          <a:p>
            <a:pPr eaLnBrk="1" hangingPunct="1"/>
            <a:r>
              <a:rPr lang="es-ES" sz="3400" b="1" dirty="0"/>
              <a:t>Características de los riesgos para que sean asegurables</a:t>
            </a:r>
          </a:p>
        </p:txBody>
      </p:sp>
      <p:sp>
        <p:nvSpPr>
          <p:cNvPr id="11267" name="Rectangle 3"/>
          <p:cNvSpPr>
            <a:spLocks noGrp="1" noChangeArrowheads="1"/>
          </p:cNvSpPr>
          <p:nvPr>
            <p:ph idx="1"/>
          </p:nvPr>
        </p:nvSpPr>
        <p:spPr bwMode="auto">
          <a:xfrm>
            <a:off x="1060704" y="1447025"/>
            <a:ext cx="6260026" cy="5173231"/>
          </a:xfrm>
          <a:prstGeom prst="rect">
            <a:avLst/>
          </a:prstGeom>
          <a:solidFill>
            <a:schemeClr val="accent6">
              <a:lumMod val="40000"/>
              <a:lumOff val="60000"/>
            </a:schemeClr>
          </a:solidFill>
          <a:ln>
            <a:miter lim="800000"/>
            <a:headEnd/>
            <a:tailEnd/>
          </a:ln>
        </p:spPr>
        <p:txBody>
          <a:bodyPr vert="horz" wrap="square" lIns="91440" tIns="45720" rIns="91440" bIns="45720" numCol="1" rtlCol="0" anchor="t" anchorCtr="0" compatLnSpc="1">
            <a:prstTxWarp prst="textNoShape">
              <a:avLst/>
            </a:prstTxWarp>
            <a:normAutofit fontScale="92500" lnSpcReduction="10000"/>
          </a:bodyPr>
          <a:lstStyle/>
          <a:p>
            <a:pPr lvl="0" algn="just"/>
            <a:r>
              <a:rPr lang="es-MX" sz="2800" b="1" dirty="0"/>
              <a:t>Riesgo incierto o aleatorio:</a:t>
            </a:r>
            <a:r>
              <a:rPr lang="es-MX" sz="2800" dirty="0"/>
              <a:t> Debe haber cierta incertidumbre en la realización del riesgo pues el conocimiento de su existencia real haría desaparecer la aleatoriedad.</a:t>
            </a:r>
          </a:p>
          <a:p>
            <a:pPr lvl="0" algn="just"/>
            <a:r>
              <a:rPr lang="es-MX" sz="2800" b="1" dirty="0"/>
              <a:t>Riesgo posible:</a:t>
            </a:r>
            <a:r>
              <a:rPr lang="es-MX" sz="2800" dirty="0"/>
              <a:t> Ha de existir la posibilidad de riesgo, es decir, el siniestro cuyo acontecimiento se protege con la póliza</a:t>
            </a:r>
            <a:r>
              <a:rPr lang="es-MX" sz="2800" dirty="0">
                <a:latin typeface="Arial" panose="020B0604020202020204" pitchFamily="34" charset="0"/>
                <a:ea typeface="Times New Roman" panose="02020603050405020304" pitchFamily="18" charset="0"/>
              </a:rPr>
              <a:t>, </a:t>
            </a:r>
            <a:r>
              <a:rPr lang="es-MX" sz="2800" dirty="0">
                <a:ea typeface="Times New Roman" panose="02020603050405020304" pitchFamily="18" charset="0"/>
              </a:rPr>
              <a:t>debe “poder suceder”.</a:t>
            </a:r>
            <a:endParaRPr lang="es-MX" sz="2800" dirty="0"/>
          </a:p>
          <a:p>
            <a:pPr lvl="0" algn="just"/>
            <a:r>
              <a:rPr lang="es-MX" sz="2800" b="1" dirty="0"/>
              <a:t>Riesgo lícito:</a:t>
            </a:r>
            <a:r>
              <a:rPr lang="es-MX" sz="2800" dirty="0"/>
              <a:t> El riesgo que se asegura no ha de ir en contra de las leyes, reglas morales o de orden público, pues de ser así la póliza sería nula automáticamente.</a:t>
            </a:r>
            <a:endParaRPr lang="es-ES" sz="2400" b="1" dirty="0"/>
          </a:p>
        </p:txBody>
      </p:sp>
      <p:pic>
        <p:nvPicPr>
          <p:cNvPr id="40962" name="Picture 2" descr="http://segurosyseguros.es/wp-content/uploads/2010/07/desastres.jpg"/>
          <p:cNvPicPr>
            <a:picLocks noChangeAspect="1" noChangeArrowheads="1"/>
          </p:cNvPicPr>
          <p:nvPr/>
        </p:nvPicPr>
        <p:blipFill>
          <a:blip r:embed="rId2"/>
          <a:srcRect/>
          <a:stretch>
            <a:fillRect/>
          </a:stretch>
        </p:blipFill>
        <p:spPr bwMode="auto">
          <a:xfrm>
            <a:off x="7393882" y="1892226"/>
            <a:ext cx="3868494" cy="3868494"/>
          </a:xfrm>
          <a:prstGeom prst="rect">
            <a:avLst/>
          </a:prstGeom>
          <a:noFill/>
        </p:spPr>
      </p:pic>
      <p:sp>
        <p:nvSpPr>
          <p:cNvPr id="2" name="Marcador de número de diapositiva 1">
            <a:extLst>
              <a:ext uri="{FF2B5EF4-FFF2-40B4-BE49-F238E27FC236}">
                <a16:creationId xmlns:a16="http://schemas.microsoft.com/office/drawing/2014/main" id="{1822F581-1099-4AA9-875D-D8EFC62A5F42}"/>
              </a:ext>
            </a:extLst>
          </p:cNvPr>
          <p:cNvSpPr>
            <a:spLocks noGrp="1"/>
          </p:cNvSpPr>
          <p:nvPr>
            <p:ph type="sldNum" sz="quarter" idx="12"/>
          </p:nvPr>
        </p:nvSpPr>
        <p:spPr/>
        <p:txBody>
          <a:bodyPr/>
          <a:lstStyle/>
          <a:p>
            <a:fld id="{4F706B53-573E-4F29-AAE8-1E7739068B54}" type="slidenum">
              <a:rPr lang="es-MX" smtClean="0"/>
              <a:pPr/>
              <a:t>17</a:t>
            </a:fld>
            <a:endParaRPr lang="es-MX"/>
          </a:p>
        </p:txBody>
      </p:sp>
    </p:spTree>
    <p:extLst>
      <p:ext uri="{BB962C8B-B14F-4D97-AF65-F5344CB8AC3E}">
        <p14:creationId xmlns:p14="http://schemas.microsoft.com/office/powerpoint/2010/main" val="2018904131"/>
      </p:ext>
    </p:extLst>
  </p:cSld>
  <p:clrMapOvr>
    <a:masterClrMapping/>
  </p:clrMapOvr>
  <p:transition spd="slow">
    <p:zoom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685800" y="422030"/>
            <a:ext cx="10579608" cy="995607"/>
          </a:xfrm>
          <a:prstGeom prst="rect">
            <a:avLst/>
          </a:prstGeom>
          <a:solidFill>
            <a:schemeClr val="accent2">
              <a:lumMod val="40000"/>
              <a:lumOff val="60000"/>
            </a:schemeClr>
          </a:solidFill>
          <a:ln>
            <a:miter lim="800000"/>
            <a:headEnd/>
            <a:tailEnd/>
          </a:ln>
        </p:spPr>
        <p:txBody>
          <a:bodyPr vert="horz" wrap="square" lIns="91440" tIns="45720" rIns="91440" bIns="45720" numCol="1" rtlCol="0" anchor="ctr" anchorCtr="0" compatLnSpc="1">
            <a:prstTxWarp prst="textNoShape">
              <a:avLst/>
            </a:prstTxWarp>
            <a:noAutofit/>
          </a:bodyPr>
          <a:lstStyle/>
          <a:p>
            <a:pPr eaLnBrk="1" hangingPunct="1"/>
            <a:r>
              <a:rPr lang="es-ES" sz="3400" b="1" dirty="0"/>
              <a:t>Características de los riesgos para que sean asegurables</a:t>
            </a:r>
            <a:endParaRPr lang="es-ES" sz="3600" b="1" dirty="0"/>
          </a:p>
        </p:txBody>
      </p:sp>
      <p:sp>
        <p:nvSpPr>
          <p:cNvPr id="11267" name="Rectangle 3"/>
          <p:cNvSpPr>
            <a:spLocks noGrp="1" noChangeArrowheads="1"/>
          </p:cNvSpPr>
          <p:nvPr>
            <p:ph idx="1"/>
          </p:nvPr>
        </p:nvSpPr>
        <p:spPr bwMode="auto">
          <a:xfrm>
            <a:off x="4254349" y="1447739"/>
            <a:ext cx="6993474" cy="4715318"/>
          </a:xfrm>
          <a:prstGeom prst="rect">
            <a:avLst/>
          </a:prstGeom>
          <a:solidFill>
            <a:schemeClr val="accent6">
              <a:lumMod val="40000"/>
              <a:lumOff val="60000"/>
            </a:schemeClr>
          </a:solidFill>
          <a:ln>
            <a:miter lim="800000"/>
            <a:headEnd/>
            <a:tailEnd/>
          </a:ln>
        </p:spPr>
        <p:txBody>
          <a:bodyPr vert="horz" wrap="square" lIns="91440" tIns="45720" rIns="91440" bIns="45720" numCol="1" rtlCol="0" anchor="t" anchorCtr="0" compatLnSpc="1">
            <a:prstTxWarp prst="textNoShape">
              <a:avLst/>
            </a:prstTxWarp>
            <a:normAutofit fontScale="92500"/>
          </a:bodyPr>
          <a:lstStyle/>
          <a:p>
            <a:pPr lvl="0"/>
            <a:endParaRPr lang="es-MX" sz="1500" b="1" dirty="0"/>
          </a:p>
          <a:p>
            <a:pPr lvl="0" algn="just"/>
            <a:r>
              <a:rPr lang="es-MX" sz="2800" b="1" dirty="0"/>
              <a:t>Riesgo concreto:</a:t>
            </a:r>
            <a:r>
              <a:rPr lang="es-MX" sz="2800" dirty="0"/>
              <a:t> El riesgo ha de ser analizado y valorado por la aseguradora en dos aspectos cualitativo y cuantitativo. </a:t>
            </a:r>
          </a:p>
          <a:p>
            <a:pPr lvl="0" algn="just"/>
            <a:r>
              <a:rPr lang="es-MX" sz="2800" b="1" dirty="0"/>
              <a:t>Riesgo fortuito:</a:t>
            </a:r>
            <a:r>
              <a:rPr lang="es-MX" sz="2800" dirty="0"/>
              <a:t> El riesgo debe provenir de un acto o acontecimiento ajeno a la voluntad humana de producirlo.</a:t>
            </a:r>
          </a:p>
          <a:p>
            <a:pPr algn="just"/>
            <a:r>
              <a:rPr lang="es-MX" sz="2800" b="1" dirty="0"/>
              <a:t>Riesgo de contenido económico:</a:t>
            </a:r>
            <a:r>
              <a:rPr lang="es-MX" sz="2800" dirty="0"/>
              <a:t> La ocurrencia del siniestro ha de producir una necesidad o pérdida económica, que se satisface con la indemnización correspondiente.</a:t>
            </a:r>
            <a:endParaRPr lang="es-ES" sz="2800" b="1" dirty="0"/>
          </a:p>
          <a:p>
            <a:pPr algn="just" eaLnBrk="1" hangingPunct="1">
              <a:lnSpc>
                <a:spcPct val="80000"/>
              </a:lnSpc>
              <a:buFontTx/>
              <a:buNone/>
            </a:pPr>
            <a:endParaRPr lang="es-ES" sz="2400" b="1" dirty="0"/>
          </a:p>
          <a:p>
            <a:pPr algn="just" eaLnBrk="1" hangingPunct="1">
              <a:lnSpc>
                <a:spcPct val="80000"/>
              </a:lnSpc>
              <a:buFontTx/>
              <a:buNone/>
            </a:pPr>
            <a:endParaRPr lang="es-ES" sz="2400" b="1" dirty="0"/>
          </a:p>
        </p:txBody>
      </p:sp>
      <p:pic>
        <p:nvPicPr>
          <p:cNvPr id="4" name="Picture 4"/>
          <p:cNvPicPr>
            <a:picLocks noChangeAspect="1" noChangeArrowheads="1"/>
          </p:cNvPicPr>
          <p:nvPr/>
        </p:nvPicPr>
        <p:blipFill>
          <a:blip r:embed="rId2"/>
          <a:srcRect/>
          <a:stretch>
            <a:fillRect/>
          </a:stretch>
        </p:blipFill>
        <p:spPr bwMode="auto">
          <a:xfrm>
            <a:off x="859479" y="1440276"/>
            <a:ext cx="3412455" cy="4722781"/>
          </a:xfrm>
          <a:prstGeom prst="rect">
            <a:avLst/>
          </a:prstGeom>
          <a:noFill/>
          <a:ln w="9525">
            <a:noFill/>
            <a:miter lim="800000"/>
            <a:headEnd/>
            <a:tailEnd/>
          </a:ln>
        </p:spPr>
      </p:pic>
      <p:sp>
        <p:nvSpPr>
          <p:cNvPr id="2" name="Marcador de número de diapositiva 1">
            <a:extLst>
              <a:ext uri="{FF2B5EF4-FFF2-40B4-BE49-F238E27FC236}">
                <a16:creationId xmlns:a16="http://schemas.microsoft.com/office/drawing/2014/main" id="{A3133E04-3D84-4742-BAB8-C4531F9EDC03}"/>
              </a:ext>
            </a:extLst>
          </p:cNvPr>
          <p:cNvSpPr>
            <a:spLocks noGrp="1"/>
          </p:cNvSpPr>
          <p:nvPr>
            <p:ph type="sldNum" sz="quarter" idx="12"/>
          </p:nvPr>
        </p:nvSpPr>
        <p:spPr/>
        <p:txBody>
          <a:bodyPr/>
          <a:lstStyle/>
          <a:p>
            <a:fld id="{4F706B53-573E-4F29-AAE8-1E7739068B54}" type="slidenum">
              <a:rPr lang="es-MX" smtClean="0"/>
              <a:pPr/>
              <a:t>18</a:t>
            </a:fld>
            <a:endParaRPr lang="es-MX"/>
          </a:p>
        </p:txBody>
      </p:sp>
    </p:spTree>
    <p:extLst>
      <p:ext uri="{BB962C8B-B14F-4D97-AF65-F5344CB8AC3E}">
        <p14:creationId xmlns:p14="http://schemas.microsoft.com/office/powerpoint/2010/main" val="611639295"/>
      </p:ext>
    </p:extLst>
  </p:cSld>
  <p:clrMapOvr>
    <a:masterClrMapping/>
  </p:clrMapOvr>
  <p:transition spd="slow">
    <p:zoom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42416" y="571481"/>
            <a:ext cx="7092139" cy="5792355"/>
          </a:xfrm>
          <a:prstGeom prst="rect">
            <a:avLst/>
          </a:prstGeom>
          <a:solidFill>
            <a:schemeClr val="accent3">
              <a:lumMod val="40000"/>
              <a:lumOff val="60000"/>
            </a:schemeClr>
          </a:solidFill>
        </p:spPr>
        <p:txBody>
          <a:bodyPr wrap="square">
            <a:spAutoFit/>
          </a:bodyPr>
          <a:lstStyle/>
          <a:p>
            <a:r>
              <a:rPr lang="es-MX" sz="4000" b="1" dirty="0"/>
              <a:t>PRIMA</a:t>
            </a:r>
            <a:r>
              <a:rPr lang="es-MX" sz="4000" dirty="0"/>
              <a:t>.</a:t>
            </a:r>
          </a:p>
          <a:p>
            <a:r>
              <a:rPr lang="es-MX" sz="2800" b="1" dirty="0"/>
              <a:t>Concepto.</a:t>
            </a:r>
            <a:endParaRPr lang="es-MX" sz="2800" dirty="0"/>
          </a:p>
          <a:p>
            <a:pPr algn="just"/>
            <a:r>
              <a:rPr lang="es-MX" sz="2800" dirty="0"/>
              <a:t>Se ha definido a la prima como la aportación económica en dinero que ha de satisfacer el contratante o asegurado, a la entidad aseguradora en concepto de contraprestación por la cobertura de riesgo que ésta le ofrece.</a:t>
            </a:r>
          </a:p>
          <a:p>
            <a:pPr algn="just"/>
            <a:r>
              <a:rPr lang="es-MX" sz="2800" dirty="0"/>
              <a:t> </a:t>
            </a:r>
          </a:p>
          <a:p>
            <a:pPr algn="just"/>
            <a:r>
              <a:rPr lang="es-MX" sz="2800" dirty="0"/>
              <a:t>También se le ha definido como el precio del seguro, la remuneración del asegurador por las obligaciones que asume; es decir la contraprestación del asegurado.</a:t>
            </a:r>
          </a:p>
          <a:p>
            <a:pPr algn="just">
              <a:lnSpc>
                <a:spcPct val="80000"/>
              </a:lnSpc>
              <a:defRPr/>
            </a:pPr>
            <a:endParaRPr lang="es-ES" sz="2800" dirty="0"/>
          </a:p>
        </p:txBody>
      </p:sp>
      <p:pic>
        <p:nvPicPr>
          <p:cNvPr id="5" name="Picture 5"/>
          <p:cNvPicPr>
            <a:picLocks noChangeAspect="1" noChangeArrowheads="1"/>
          </p:cNvPicPr>
          <p:nvPr/>
        </p:nvPicPr>
        <p:blipFill>
          <a:blip r:embed="rId2"/>
          <a:srcRect t="18500" b="15973"/>
          <a:stretch>
            <a:fillRect/>
          </a:stretch>
        </p:blipFill>
        <p:spPr bwMode="auto">
          <a:xfrm>
            <a:off x="8134555" y="1270434"/>
            <a:ext cx="3130853" cy="4089136"/>
          </a:xfrm>
          <a:prstGeom prst="rect">
            <a:avLst/>
          </a:prstGeom>
          <a:noFill/>
          <a:ln w="9525">
            <a:noFill/>
            <a:miter lim="800000"/>
            <a:headEnd/>
            <a:tailEnd/>
          </a:ln>
        </p:spPr>
      </p:pic>
      <p:sp>
        <p:nvSpPr>
          <p:cNvPr id="2" name="Marcador de número de diapositiva 1">
            <a:extLst>
              <a:ext uri="{FF2B5EF4-FFF2-40B4-BE49-F238E27FC236}">
                <a16:creationId xmlns:a16="http://schemas.microsoft.com/office/drawing/2014/main" id="{42FA7E8D-979F-4A0A-8182-FB07D4A1F256}"/>
              </a:ext>
            </a:extLst>
          </p:cNvPr>
          <p:cNvSpPr>
            <a:spLocks noGrp="1"/>
          </p:cNvSpPr>
          <p:nvPr>
            <p:ph type="sldNum" sz="quarter" idx="12"/>
          </p:nvPr>
        </p:nvSpPr>
        <p:spPr/>
        <p:txBody>
          <a:bodyPr/>
          <a:lstStyle/>
          <a:p>
            <a:fld id="{4F706B53-573E-4F29-AAE8-1E7739068B54}" type="slidenum">
              <a:rPr lang="es-MX" smtClean="0"/>
              <a:pPr/>
              <a:t>19</a:t>
            </a:fld>
            <a:endParaRPr lang="es-MX"/>
          </a:p>
        </p:txBody>
      </p:sp>
    </p:spTree>
    <p:extLst>
      <p:ext uri="{BB962C8B-B14F-4D97-AF65-F5344CB8AC3E}">
        <p14:creationId xmlns:p14="http://schemas.microsoft.com/office/powerpoint/2010/main" val="954245665"/>
      </p:ext>
    </p:extLst>
  </p:cSld>
  <p:clrMapOvr>
    <a:masterClrMapping/>
  </p:clrMapOvr>
  <p:transition spd="slow">
    <p:zo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38313" y="285750"/>
            <a:ext cx="8697912" cy="1477328"/>
          </a:xfrm>
          <a:prstGeom prst="rect">
            <a:avLst/>
          </a:prstGeom>
          <a:solidFill>
            <a:schemeClr val="accent6">
              <a:lumMod val="20000"/>
              <a:lumOff val="80000"/>
            </a:schemeClr>
          </a:solid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200" b="0" i="0" u="none" strike="noStrike" kern="1200" cap="none" spc="0" normalizeH="0" baseline="0" noProof="0" dirty="0">
                <a:ln>
                  <a:noFill/>
                </a:ln>
                <a:solidFill>
                  <a:srgbClr val="292934"/>
                </a:solidFill>
                <a:effectLst/>
                <a:uLnTx/>
                <a:uFillTx/>
                <a:latin typeface="Calibri"/>
                <a:ea typeface="+mn-ea"/>
                <a:cs typeface="+mn-cs"/>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200" b="0" i="0" u="none" strike="noStrike" kern="1200" cap="none" spc="0" normalizeH="0" baseline="0" noProof="0" dirty="0">
                <a:ln>
                  <a:noFill/>
                </a:ln>
                <a:solidFill>
                  <a:srgbClr val="292934"/>
                </a:solidFill>
                <a:effectLst/>
                <a:uLnTx/>
                <a:uFillTx/>
                <a:latin typeface="Calibri"/>
                <a:ea typeface="+mn-ea"/>
                <a:cs typeface="+mn-cs"/>
              </a:rPr>
              <a:t>Facultad de Economía.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200" b="0" i="0" u="none" strike="noStrike" kern="1200" cap="none" spc="0" normalizeH="0" baseline="0" noProof="0" dirty="0">
              <a:ln>
                <a:noFill/>
              </a:ln>
              <a:solidFill>
                <a:srgbClr val="292934"/>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srgbClr val="292934"/>
                </a:solidFill>
                <a:effectLst/>
                <a:uLnTx/>
                <a:uFillTx/>
                <a:latin typeface="Calibri"/>
                <a:ea typeface="+mn-ea"/>
                <a:cs typeface="+mn-cs"/>
              </a:rPr>
              <a:t>Licenciatura en Actuaría </a:t>
            </a:r>
          </a:p>
        </p:txBody>
      </p:sp>
      <p:pic>
        <p:nvPicPr>
          <p:cNvPr id="2050" name="Picture 2" descr="Uaemex"/>
          <p:cNvPicPr>
            <a:picLocks noChangeAspect="1" noChangeArrowheads="1"/>
          </p:cNvPicPr>
          <p:nvPr/>
        </p:nvPicPr>
        <p:blipFill>
          <a:blip r:embed="rId2"/>
          <a:srcRect/>
          <a:stretch>
            <a:fillRect/>
          </a:stretch>
        </p:blipFill>
        <p:spPr bwMode="auto">
          <a:xfrm>
            <a:off x="872628" y="322326"/>
            <a:ext cx="1651498" cy="1396746"/>
          </a:xfrm>
          <a:prstGeom prst="rect">
            <a:avLst/>
          </a:prstGeom>
          <a:noFill/>
          <a:ln w="38100">
            <a:solidFill>
              <a:schemeClr val="accent3">
                <a:lumMod val="50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601201" y="334320"/>
            <a:ext cx="1554718" cy="1393401"/>
          </a:xfrm>
          <a:prstGeom prst="rect">
            <a:avLst/>
          </a:prstGeom>
          <a:noFill/>
          <a:ln w="38100">
            <a:solidFill>
              <a:schemeClr val="accent3">
                <a:lumMod val="50000"/>
              </a:schemeClr>
            </a:solidFill>
            <a:miter lim="800000"/>
            <a:headEnd/>
            <a:tailEnd/>
          </a:ln>
        </p:spPr>
      </p:pic>
      <p:sp>
        <p:nvSpPr>
          <p:cNvPr id="3" name="2 Rectángulo"/>
          <p:cNvSpPr/>
          <p:nvPr/>
        </p:nvSpPr>
        <p:spPr>
          <a:xfrm>
            <a:off x="2351585" y="1916832"/>
            <a:ext cx="7339310" cy="3769865"/>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800" b="1" i="1" u="none" strike="noStrike" kern="1200" cap="none" spc="0" normalizeH="0" baseline="0" noProof="0" dirty="0">
                <a:ln>
                  <a:noFill/>
                </a:ln>
                <a:solidFill>
                  <a:srgbClr val="4C5A6A">
                    <a:lumMod val="50000"/>
                  </a:srgbClr>
                </a:solidFill>
                <a:effectLst/>
                <a:uLnTx/>
                <a:uFillTx/>
                <a:latin typeface="Calibri"/>
                <a:ea typeface="+mn-ea"/>
                <a:cs typeface="+mn-cs"/>
              </a:rPr>
              <a:t>TEORÍA  DEL SEGURO.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1" u="none" strike="noStrike" kern="1200" cap="none" spc="0" normalizeH="0" baseline="0" noProof="0" dirty="0">
                <a:ln>
                  <a:noFill/>
                </a:ln>
                <a:solidFill>
                  <a:srgbClr val="4C5A6A">
                    <a:lumMod val="50000"/>
                  </a:srgbClr>
                </a:solidFill>
                <a:effectLst/>
                <a:uLnTx/>
                <a:uFillTx/>
                <a:latin typeface="Calibri"/>
                <a:ea typeface="+mn-ea"/>
                <a:cs typeface="+mn-cs"/>
              </a:rPr>
              <a:t>Núcleo Sustantivo (6 Créditos)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1" i="1"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3200" b="1" i="0" u="none" strike="noStrike" kern="1200" cap="none" spc="0" normalizeH="0" baseline="0" noProof="0" dirty="0">
                <a:ln>
                  <a:noFill/>
                </a:ln>
                <a:solidFill>
                  <a:srgbClr val="FFFFFF"/>
                </a:solidFill>
                <a:effectLst/>
                <a:uLnTx/>
                <a:uFillTx/>
                <a:latin typeface="Calibri"/>
                <a:ea typeface="+mn-ea"/>
                <a:cs typeface="+mn-cs"/>
              </a:rPr>
              <a:t>Tema: EL CONTRATO DE SEGURO</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600" b="1" i="1"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4C5A6A">
                    <a:lumMod val="50000"/>
                  </a:srgbClr>
                </a:solidFill>
                <a:effectLst/>
                <a:uLnTx/>
                <a:uFillTx/>
                <a:latin typeface="Calibri"/>
                <a:ea typeface="+mn-ea"/>
                <a:cs typeface="+mn-cs"/>
              </a:rPr>
              <a:t>Elaboró: M. en A. Gabriela Margarita Pérez Vargas.</a:t>
            </a:r>
          </a:p>
        </p:txBody>
      </p:sp>
      <p:sp>
        <p:nvSpPr>
          <p:cNvPr id="7" name="6 CuadroTexto"/>
          <p:cNvSpPr txBox="1"/>
          <p:nvPr/>
        </p:nvSpPr>
        <p:spPr>
          <a:xfrm>
            <a:off x="7702377" y="5949280"/>
            <a:ext cx="2010032" cy="369332"/>
          </a:xfrm>
          <a:prstGeom prst="rect">
            <a:avLst/>
          </a:prstGeom>
          <a:solidFill>
            <a:schemeClr val="accent3"/>
          </a:solidFill>
          <a:ln>
            <a:solidFill>
              <a:schemeClr val="accent3">
                <a:lumMod val="50000"/>
              </a:schemeClr>
            </a:solidFill>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dirty="0">
                <a:ln>
                  <a:noFill/>
                </a:ln>
                <a:solidFill>
                  <a:srgbClr val="292934"/>
                </a:solidFill>
                <a:effectLst/>
                <a:uLnTx/>
                <a:uFillTx/>
                <a:latin typeface="Calibri"/>
                <a:ea typeface="+mn-ea"/>
                <a:cs typeface="+mn-cs"/>
              </a:rPr>
              <a:t>OCTUBRE 2017</a:t>
            </a:r>
            <a:r>
              <a:rPr kumimoji="0" lang="es-MX" sz="1800" b="0" i="0" u="none" strike="noStrike" kern="1200" cap="none" spc="0" normalizeH="0" baseline="0" noProof="0" dirty="0">
                <a:ln>
                  <a:noFill/>
                </a:ln>
                <a:solidFill>
                  <a:srgbClr val="292934"/>
                </a:solidFill>
                <a:effectLst/>
                <a:uLnTx/>
                <a:uFillTx/>
                <a:latin typeface="Calibri"/>
                <a:ea typeface="+mn-ea"/>
                <a:cs typeface="+mn-cs"/>
              </a:rPr>
              <a:t>.</a:t>
            </a:r>
          </a:p>
        </p:txBody>
      </p:sp>
    </p:spTree>
    <p:extLst>
      <p:ext uri="{BB962C8B-B14F-4D97-AF65-F5344CB8AC3E}">
        <p14:creationId xmlns:p14="http://schemas.microsoft.com/office/powerpoint/2010/main" val="3006541423"/>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bwMode="auto">
          <a:xfrm>
            <a:off x="1090245" y="808893"/>
            <a:ext cx="9794631" cy="5207860"/>
          </a:xfrm>
          <a:prstGeom prst="rect">
            <a:avLst/>
          </a:prstGeom>
          <a:solidFill>
            <a:schemeClr val="accent3">
              <a:lumMod val="75000"/>
            </a:schemeClr>
          </a:solidFill>
          <a:ln>
            <a:miter lim="800000"/>
            <a:headEnd/>
            <a:tailEnd/>
          </a:ln>
        </p:spPr>
        <p:txBody>
          <a:bodyPr vert="horz" wrap="square" lIns="91440" tIns="45720" rIns="91440" bIns="45720" numCol="1" rtlCol="0" anchor="t" anchorCtr="0" compatLnSpc="1">
            <a:prstTxWarp prst="textNoShape">
              <a:avLst/>
            </a:prstTxWarp>
            <a:normAutofit fontScale="85000" lnSpcReduction="10000"/>
          </a:bodyPr>
          <a:lstStyle/>
          <a:p>
            <a:pPr marL="114300" indent="0" algn="just">
              <a:spcAft>
                <a:spcPts val="1200"/>
              </a:spcAft>
              <a:buNone/>
            </a:pPr>
            <a:endParaRPr lang="es-MX" sz="2800" dirty="0">
              <a:latin typeface="Arial" panose="020B0604020202020204" pitchFamily="34" charset="0"/>
              <a:ea typeface="Times New Roman" panose="02020603050405020304" pitchFamily="18" charset="0"/>
            </a:endParaRPr>
          </a:p>
          <a:p>
            <a:pPr marL="114300" indent="0" algn="just">
              <a:spcAft>
                <a:spcPts val="1200"/>
              </a:spcAft>
              <a:buNone/>
            </a:pPr>
            <a:r>
              <a:rPr lang="es-MX" sz="3300" dirty="0">
                <a:latin typeface="Arial" panose="020B0604020202020204" pitchFamily="34" charset="0"/>
                <a:ea typeface="Times New Roman" panose="02020603050405020304" pitchFamily="18" charset="0"/>
              </a:rPr>
              <a:t>El tratadista Ruíz Rueda ha establecido que la prima se calcula en función: (Ruíz, 2010: 50)</a:t>
            </a:r>
          </a:p>
          <a:p>
            <a:pPr marL="114300" indent="0" algn="just">
              <a:spcAft>
                <a:spcPts val="1200"/>
              </a:spcAft>
              <a:buNone/>
            </a:pPr>
            <a:endParaRPr lang="es-MX" sz="3200" dirty="0">
              <a:latin typeface="Times New Roman" panose="02020603050405020304" pitchFamily="18" charset="0"/>
              <a:ea typeface="Times New Roman" panose="02020603050405020304" pitchFamily="18" charset="0"/>
            </a:endParaRPr>
          </a:p>
          <a:p>
            <a:pPr marL="720725" lvl="0" indent="-457200" algn="just">
              <a:buClrTx/>
              <a:buFont typeface="Wingdings" panose="05000000000000000000" pitchFamily="2" charset="2"/>
              <a:buChar char="Ø"/>
            </a:pPr>
            <a:r>
              <a:rPr lang="es-MX" sz="2800" b="1" dirty="0">
                <a:latin typeface="Arial" panose="020B0604020202020204" pitchFamily="34" charset="0"/>
                <a:ea typeface="Times New Roman" panose="02020603050405020304" pitchFamily="18" charset="0"/>
              </a:rPr>
              <a:t>Del tiempo de exposición al riesgo.</a:t>
            </a:r>
            <a:r>
              <a:rPr lang="es-MX" sz="2800" dirty="0">
                <a:latin typeface="Arial" panose="020B0604020202020204" pitchFamily="34" charset="0"/>
                <a:ea typeface="Times New Roman" panose="02020603050405020304" pitchFamily="18" charset="0"/>
              </a:rPr>
              <a:t> (Artículo 34, 44, 89, 96 fracciones I y II y 107 de la Ley sobre el Contrato de Seguro)</a:t>
            </a:r>
            <a:endParaRPr lang="es-MX" sz="3200" dirty="0">
              <a:latin typeface="Times New Roman" panose="02020603050405020304" pitchFamily="18" charset="0"/>
              <a:ea typeface="Times New Roman" panose="02020603050405020304" pitchFamily="18" charset="0"/>
            </a:endParaRPr>
          </a:p>
          <a:p>
            <a:pPr marL="720725" lvl="0" indent="-457200" algn="just">
              <a:buClrTx/>
              <a:buFont typeface="Wingdings" panose="05000000000000000000" pitchFamily="2" charset="2"/>
              <a:buChar char="Ø"/>
            </a:pPr>
            <a:r>
              <a:rPr lang="es-MX" sz="2800" b="1" dirty="0">
                <a:latin typeface="Arial" panose="020B0604020202020204" pitchFamily="34" charset="0"/>
                <a:ea typeface="Times New Roman" panose="02020603050405020304" pitchFamily="18" charset="0"/>
              </a:rPr>
              <a:t>De la suma asegurada. </a:t>
            </a:r>
            <a:r>
              <a:rPr lang="es-MX" sz="2800" dirty="0">
                <a:latin typeface="Arial" panose="020B0604020202020204" pitchFamily="34" charset="0"/>
                <a:ea typeface="Times New Roman" panose="02020603050405020304" pitchFamily="18" charset="0"/>
              </a:rPr>
              <a:t>(Artículos 90, 95 en su parte final, 96 fracción I en su última parte, y 161 fracción IV de la Ley sobre el Contrato de Seguro), y</a:t>
            </a:r>
            <a:endParaRPr lang="es-MX" sz="3200" dirty="0">
              <a:latin typeface="Times New Roman" panose="02020603050405020304" pitchFamily="18" charset="0"/>
              <a:ea typeface="Times New Roman" panose="02020603050405020304" pitchFamily="18" charset="0"/>
            </a:endParaRPr>
          </a:p>
          <a:p>
            <a:pPr marL="720725" lvl="0" indent="-457200" algn="just">
              <a:buClrTx/>
              <a:buFont typeface="Wingdings" panose="05000000000000000000" pitchFamily="2" charset="2"/>
              <a:buChar char="Ø"/>
            </a:pPr>
            <a:r>
              <a:rPr lang="es-MX" sz="2800" b="1" dirty="0">
                <a:latin typeface="Arial" panose="020B0604020202020204" pitchFamily="34" charset="0"/>
                <a:ea typeface="Times New Roman" panose="02020603050405020304" pitchFamily="18" charset="0"/>
              </a:rPr>
              <a:t>De la gravedad e intensidad del riesgo. </a:t>
            </a:r>
            <a:r>
              <a:rPr lang="es-MX" sz="2800" dirty="0">
                <a:latin typeface="Arial" panose="020B0604020202020204" pitchFamily="34" charset="0"/>
                <a:ea typeface="Times New Roman" panose="02020603050405020304" pitchFamily="18" charset="0"/>
              </a:rPr>
              <a:t>(Artículos 43, 62, 161 fracciones I a VI de la Ley sobre el Contrato de Seguro).</a:t>
            </a:r>
            <a:endParaRPr lang="es-MX" sz="3200" dirty="0">
              <a:latin typeface="Times New Roman" panose="02020603050405020304" pitchFamily="18" charset="0"/>
              <a:ea typeface="Times New Roman" panose="02020603050405020304" pitchFamily="18" charset="0"/>
            </a:endParaRPr>
          </a:p>
          <a:p>
            <a:pPr marL="114300" indent="0" algn="just">
              <a:buNone/>
            </a:pPr>
            <a:r>
              <a:rPr lang="es-MX" sz="2800" dirty="0">
                <a:solidFill>
                  <a:schemeClr val="bg1">
                    <a:lumMod val="95000"/>
                  </a:schemeClr>
                </a:solidFill>
              </a:rPr>
              <a:t>.</a:t>
            </a:r>
            <a:endParaRPr lang="es-ES" sz="2800" b="1" dirty="0">
              <a:solidFill>
                <a:schemeClr val="bg1">
                  <a:lumMod val="95000"/>
                </a:schemeClr>
              </a:solidFill>
            </a:endParaRPr>
          </a:p>
        </p:txBody>
      </p:sp>
      <p:sp>
        <p:nvSpPr>
          <p:cNvPr id="2" name="Marcador de número de diapositiva 1">
            <a:extLst>
              <a:ext uri="{FF2B5EF4-FFF2-40B4-BE49-F238E27FC236}">
                <a16:creationId xmlns:a16="http://schemas.microsoft.com/office/drawing/2014/main" id="{AB99262F-5DF9-4B63-8507-BEDFD9330904}"/>
              </a:ext>
            </a:extLst>
          </p:cNvPr>
          <p:cNvSpPr>
            <a:spLocks noGrp="1"/>
          </p:cNvSpPr>
          <p:nvPr>
            <p:ph type="sldNum" sz="quarter" idx="12"/>
          </p:nvPr>
        </p:nvSpPr>
        <p:spPr/>
        <p:txBody>
          <a:bodyPr/>
          <a:lstStyle/>
          <a:p>
            <a:fld id="{4F706B53-573E-4F29-AAE8-1E7739068B54}" type="slidenum">
              <a:rPr lang="es-MX" smtClean="0"/>
              <a:pPr/>
              <a:t>20</a:t>
            </a:fld>
            <a:endParaRPr lang="es-MX"/>
          </a:p>
        </p:txBody>
      </p:sp>
    </p:spTree>
    <p:extLst>
      <p:ext uri="{BB962C8B-B14F-4D97-AF65-F5344CB8AC3E}">
        <p14:creationId xmlns:p14="http://schemas.microsoft.com/office/powerpoint/2010/main" val="1660824878"/>
      </p:ext>
    </p:extLst>
  </p:cSld>
  <p:clrMapOvr>
    <a:masterClrMapping/>
  </p:clrMapOvr>
  <p:transition spd="slow">
    <p:checke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bwMode="auto">
          <a:xfrm>
            <a:off x="1060704" y="333377"/>
            <a:ext cx="10241280" cy="6238896"/>
          </a:xfrm>
          <a:prstGeom prst="rect">
            <a:avLst/>
          </a:prstGeom>
          <a:solidFill>
            <a:schemeClr val="accent3">
              <a:lumMod val="40000"/>
              <a:lumOff val="60000"/>
            </a:schemeClr>
          </a:solidFill>
          <a:ln>
            <a:miter lim="800000"/>
            <a:headEnd/>
            <a:tailEnd/>
          </a:ln>
        </p:spPr>
        <p:txBody>
          <a:bodyPr vert="horz" wrap="square" lIns="91440" tIns="45720" rIns="91440" bIns="45720" numCol="1" rtlCol="0" anchor="t" anchorCtr="0" compatLnSpc="1">
            <a:prstTxWarp prst="textNoShape">
              <a:avLst/>
            </a:prstTxWarp>
            <a:normAutofit/>
          </a:bodyPr>
          <a:lstStyle/>
          <a:p>
            <a:pPr algn="just">
              <a:buNone/>
            </a:pPr>
            <a:r>
              <a:rPr lang="es-MX" sz="2800" dirty="0"/>
              <a:t>	</a:t>
            </a:r>
            <a:r>
              <a:rPr lang="es-MX" sz="3000" dirty="0"/>
              <a:t>El asegurador no se limita a cobrar el precio medio (prima pura o de riesgo) al asegurado sino que lo grava con una serie de recargos como: </a:t>
            </a:r>
          </a:p>
          <a:p>
            <a:pPr lvl="0" algn="just"/>
            <a:r>
              <a:rPr lang="es-MX" sz="3000" b="1" dirty="0"/>
              <a:t>gastos de administración </a:t>
            </a:r>
            <a:r>
              <a:rPr lang="es-MX" sz="3000" dirty="0"/>
              <a:t>(cobro de primas, tramitación de siniestros, sueldos del personal de la empresa etc.), </a:t>
            </a:r>
          </a:p>
          <a:p>
            <a:pPr lvl="0" algn="just"/>
            <a:r>
              <a:rPr lang="es-MX" sz="3000" b="1" dirty="0"/>
              <a:t>gastos de producción </a:t>
            </a:r>
            <a:r>
              <a:rPr lang="es-MX" sz="3000" dirty="0"/>
              <a:t>(comisiones de agentes, etc.), </a:t>
            </a:r>
          </a:p>
          <a:p>
            <a:pPr lvl="0" algn="just"/>
            <a:r>
              <a:rPr lang="es-MX" sz="3000" b="1" dirty="0"/>
              <a:t>gastos de redistribución de riesgos </a:t>
            </a:r>
            <a:r>
              <a:rPr lang="es-MX" sz="3000" dirty="0"/>
              <a:t>(coaseguros y reaseguros)</a:t>
            </a:r>
          </a:p>
          <a:p>
            <a:pPr lvl="0" algn="just"/>
            <a:r>
              <a:rPr lang="es-MX" sz="3000" b="1" dirty="0"/>
              <a:t>recargo para desviaciones estadísticas y margen de utilidad </a:t>
            </a:r>
            <a:r>
              <a:rPr lang="es-MX" sz="3000" dirty="0"/>
              <a:t>(equivalente al beneficio por el trabajo desarrollado y el capital expuesto).</a:t>
            </a:r>
          </a:p>
          <a:p>
            <a:pPr algn="just" eaLnBrk="1" hangingPunct="1">
              <a:lnSpc>
                <a:spcPct val="80000"/>
              </a:lnSpc>
              <a:buFontTx/>
              <a:buNone/>
            </a:pPr>
            <a:endParaRPr lang="es-ES" sz="2600" dirty="0"/>
          </a:p>
        </p:txBody>
      </p:sp>
      <p:sp>
        <p:nvSpPr>
          <p:cNvPr id="14340" name="Rectangle 3"/>
          <p:cNvSpPr>
            <a:spLocks noChangeArrowheads="1"/>
          </p:cNvSpPr>
          <p:nvPr/>
        </p:nvSpPr>
        <p:spPr bwMode="auto">
          <a:xfrm>
            <a:off x="1919289" y="2708275"/>
            <a:ext cx="6480175" cy="2292350"/>
          </a:xfrm>
          <a:prstGeom prst="rect">
            <a:avLst/>
          </a:prstGeom>
          <a:noFill/>
          <a:ln w="9525">
            <a:noFill/>
            <a:miter lim="800000"/>
            <a:headEnd/>
            <a:tailEnd/>
          </a:ln>
        </p:spPr>
        <p:txBody>
          <a:bodyPr/>
          <a:lstStyle/>
          <a:p>
            <a:pPr marL="342900" indent="-342900" algn="just">
              <a:lnSpc>
                <a:spcPct val="80000"/>
              </a:lnSpc>
              <a:spcBef>
                <a:spcPct val="20000"/>
              </a:spcBef>
            </a:pPr>
            <a:r>
              <a:rPr lang="es-ES" sz="2400" dirty="0">
                <a:latin typeface="Calibri" pitchFamily="34" charset="0"/>
              </a:rPr>
              <a:t>	</a:t>
            </a:r>
          </a:p>
        </p:txBody>
      </p:sp>
      <p:pic>
        <p:nvPicPr>
          <p:cNvPr id="5" name="4 Imagen" descr="http://t0.gstatic.com/images?q=tbn:7QS07sM1dejuNM:http://www.idconline.com.mx/photos/2009/07/01/contrato-de-seguro">
            <a:hlinkClick r:id="rId3"/>
          </p:cNvPr>
          <p:cNvPicPr/>
          <p:nvPr/>
        </p:nvPicPr>
        <p:blipFill>
          <a:blip r:embed="rId4"/>
          <a:srcRect/>
          <a:stretch>
            <a:fillRect/>
          </a:stretch>
        </p:blipFill>
        <p:spPr bwMode="auto">
          <a:xfrm>
            <a:off x="6888108" y="4909196"/>
            <a:ext cx="2714644" cy="1571636"/>
          </a:xfrm>
          <a:prstGeom prst="rect">
            <a:avLst/>
          </a:prstGeom>
          <a:noFill/>
          <a:ln w="9525">
            <a:noFill/>
            <a:miter lim="800000"/>
            <a:headEnd/>
            <a:tailEnd/>
          </a:ln>
        </p:spPr>
      </p:pic>
      <p:sp>
        <p:nvSpPr>
          <p:cNvPr id="2" name="Marcador de número de diapositiva 1">
            <a:extLst>
              <a:ext uri="{FF2B5EF4-FFF2-40B4-BE49-F238E27FC236}">
                <a16:creationId xmlns:a16="http://schemas.microsoft.com/office/drawing/2014/main" id="{E46F1D8B-D6B6-4538-9CD0-6306D2654EBF}"/>
              </a:ext>
            </a:extLst>
          </p:cNvPr>
          <p:cNvSpPr>
            <a:spLocks noGrp="1"/>
          </p:cNvSpPr>
          <p:nvPr>
            <p:ph type="sldNum" sz="quarter" idx="12"/>
          </p:nvPr>
        </p:nvSpPr>
        <p:spPr/>
        <p:txBody>
          <a:bodyPr/>
          <a:lstStyle/>
          <a:p>
            <a:fld id="{4F706B53-573E-4F29-AAE8-1E7739068B54}" type="slidenum">
              <a:rPr lang="es-MX" smtClean="0"/>
              <a:pPr/>
              <a:t>21</a:t>
            </a:fld>
            <a:endParaRPr lang="es-MX"/>
          </a:p>
        </p:txBody>
      </p:sp>
    </p:spTree>
    <p:extLst>
      <p:ext uri="{BB962C8B-B14F-4D97-AF65-F5344CB8AC3E}">
        <p14:creationId xmlns:p14="http://schemas.microsoft.com/office/powerpoint/2010/main" val="630979309"/>
      </p:ext>
    </p:extLst>
  </p:cSld>
  <p:clrMapOvr>
    <a:masterClrMapping/>
  </p:clrMapOvr>
  <p:transition spd="slow">
    <p:comb/>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376672" y="552832"/>
            <a:ext cx="5797296" cy="5416868"/>
          </a:xfrm>
          <a:prstGeom prst="rect">
            <a:avLst/>
          </a:prstGeom>
          <a:solidFill>
            <a:schemeClr val="accent4">
              <a:lumMod val="40000"/>
              <a:lumOff val="60000"/>
            </a:schemeClr>
          </a:solidFill>
        </p:spPr>
        <p:txBody>
          <a:bodyPr wrap="square">
            <a:spAutoFit/>
          </a:bodyPr>
          <a:lstStyle/>
          <a:p>
            <a:r>
              <a:rPr lang="es-MX" sz="3600" b="1" dirty="0"/>
              <a:t>SINIESTRO.</a:t>
            </a:r>
            <a:endParaRPr lang="es-MX" sz="3600" dirty="0"/>
          </a:p>
          <a:p>
            <a:pPr algn="just"/>
            <a:r>
              <a:rPr lang="es-MX" sz="2800" b="1" dirty="0"/>
              <a:t>Concepto. </a:t>
            </a:r>
          </a:p>
          <a:p>
            <a:pPr algn="just"/>
            <a:r>
              <a:rPr lang="es-MX" sz="2400" dirty="0">
                <a:latin typeface="+mj-lt"/>
              </a:rPr>
              <a:t>Manifestación concreta del riesgo asegurado, que produce los daños garantizados en la póliza hasta determinada cuantía. Es por lo tanto, un acontecimiento que, por causar daños concretos previstos en la póliza, motiva la aparición del principio indemnizatorio, obligando a la entidad aseguradora a satisfacer total o parcialmente, al asegurado o beneficiarios, el capital garantizado en el contrato.</a:t>
            </a:r>
            <a:endParaRPr lang="es-MX" sz="2200" dirty="0">
              <a:latin typeface="+mj-lt"/>
            </a:endParaRPr>
          </a:p>
          <a:p>
            <a:pPr>
              <a:defRPr/>
            </a:pPr>
            <a:endParaRPr lang="es-ES" dirty="0">
              <a:latin typeface="+mj-lt"/>
            </a:endParaRPr>
          </a:p>
        </p:txBody>
      </p:sp>
      <p:pic>
        <p:nvPicPr>
          <p:cNvPr id="5" name="Picture 5"/>
          <p:cNvPicPr>
            <a:picLocks noChangeAspect="1" noChangeArrowheads="1"/>
          </p:cNvPicPr>
          <p:nvPr/>
        </p:nvPicPr>
        <p:blipFill>
          <a:blip r:embed="rId2"/>
          <a:srcRect/>
          <a:stretch>
            <a:fillRect/>
          </a:stretch>
        </p:blipFill>
        <p:spPr bwMode="auto">
          <a:xfrm>
            <a:off x="1427386" y="1785927"/>
            <a:ext cx="3786214" cy="3614753"/>
          </a:xfrm>
          <a:prstGeom prst="rect">
            <a:avLst/>
          </a:prstGeom>
          <a:noFill/>
          <a:ln w="9525">
            <a:noFill/>
            <a:miter lim="800000"/>
            <a:headEnd/>
            <a:tailEnd/>
          </a:ln>
        </p:spPr>
      </p:pic>
      <p:sp>
        <p:nvSpPr>
          <p:cNvPr id="2" name="Marcador de número de diapositiva 1">
            <a:extLst>
              <a:ext uri="{FF2B5EF4-FFF2-40B4-BE49-F238E27FC236}">
                <a16:creationId xmlns:a16="http://schemas.microsoft.com/office/drawing/2014/main" id="{BCBFB0AE-E6D8-4E26-AE42-1AFA83D8647B}"/>
              </a:ext>
            </a:extLst>
          </p:cNvPr>
          <p:cNvSpPr>
            <a:spLocks noGrp="1"/>
          </p:cNvSpPr>
          <p:nvPr>
            <p:ph type="sldNum" sz="quarter" idx="12"/>
          </p:nvPr>
        </p:nvSpPr>
        <p:spPr/>
        <p:txBody>
          <a:bodyPr/>
          <a:lstStyle/>
          <a:p>
            <a:fld id="{4F706B53-573E-4F29-AAE8-1E7739068B54}" type="slidenum">
              <a:rPr lang="es-MX" smtClean="0"/>
              <a:pPr/>
              <a:t>22</a:t>
            </a:fld>
            <a:endParaRPr lang="es-MX"/>
          </a:p>
        </p:txBody>
      </p:sp>
    </p:spTree>
    <p:extLst>
      <p:ext uri="{BB962C8B-B14F-4D97-AF65-F5344CB8AC3E}">
        <p14:creationId xmlns:p14="http://schemas.microsoft.com/office/powerpoint/2010/main" val="3710470380"/>
      </p:ext>
    </p:extLst>
  </p:cSld>
  <p:clrMapOvr>
    <a:masterClrMapping/>
  </p:clrMapOvr>
  <p:transition spd="slow">
    <p:blinds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idx="4294967295"/>
          </p:nvPr>
        </p:nvSpPr>
        <p:spPr bwMode="auto">
          <a:xfrm>
            <a:off x="1042416" y="404815"/>
            <a:ext cx="10186416" cy="1738301"/>
          </a:xfrm>
          <a:prstGeom prst="rect">
            <a:avLst/>
          </a:prstGeom>
          <a:solidFill>
            <a:schemeClr val="accent4">
              <a:lumMod val="60000"/>
              <a:lumOff val="40000"/>
            </a:schemeClr>
          </a:solidFill>
          <a:ln>
            <a:miter lim="800000"/>
            <a:headEnd/>
            <a:tailEnd/>
          </a:ln>
        </p:spPr>
        <p:txBody>
          <a:bodyPr>
            <a:normAutofit lnSpcReduction="10000"/>
          </a:bodyPr>
          <a:lstStyle/>
          <a:p>
            <a:pPr algn="just" eaLnBrk="1" hangingPunct="1">
              <a:lnSpc>
                <a:spcPct val="80000"/>
              </a:lnSpc>
              <a:buFontTx/>
              <a:buNone/>
            </a:pPr>
            <a:r>
              <a:rPr lang="es-MX" sz="2400" dirty="0"/>
              <a:t>	</a:t>
            </a:r>
            <a:r>
              <a:rPr lang="es-MX" sz="2800" dirty="0"/>
              <a:t>El tratadista Luis Ruíz Rueda, ha definido para seguro de daños,  al siniestro como </a:t>
            </a:r>
            <a:r>
              <a:rPr lang="es-MX" sz="2800" b="1" dirty="0"/>
              <a:t>“el evento dañoso que genera para el asegurador la obligación actual de resarcimiento”, </a:t>
            </a:r>
            <a:r>
              <a:rPr lang="es-MX" sz="2800" dirty="0"/>
              <a:t>o bien tratándose en general de todo seguro, como </a:t>
            </a:r>
            <a:r>
              <a:rPr lang="es-MX" sz="2800" b="1" dirty="0"/>
              <a:t>“el evento que actualiza la responsabilidad del asegurador”.</a:t>
            </a:r>
            <a:r>
              <a:rPr lang="es-MX" sz="2600" b="1" dirty="0"/>
              <a:t>	</a:t>
            </a:r>
          </a:p>
          <a:p>
            <a:pPr eaLnBrk="1" hangingPunct="1">
              <a:lnSpc>
                <a:spcPct val="80000"/>
              </a:lnSpc>
              <a:buFontTx/>
              <a:buNone/>
            </a:pPr>
            <a:endParaRPr lang="es-ES" sz="1600" dirty="0"/>
          </a:p>
          <a:p>
            <a:pPr eaLnBrk="1" hangingPunct="1">
              <a:lnSpc>
                <a:spcPct val="80000"/>
              </a:lnSpc>
              <a:buFontTx/>
              <a:buNone/>
            </a:pPr>
            <a:endParaRPr lang="es-ES" sz="1800" dirty="0"/>
          </a:p>
          <a:p>
            <a:pPr eaLnBrk="1" hangingPunct="1">
              <a:lnSpc>
                <a:spcPct val="80000"/>
              </a:lnSpc>
            </a:pPr>
            <a:endParaRPr lang="es-ES" sz="1800" dirty="0"/>
          </a:p>
        </p:txBody>
      </p:sp>
      <p:pic>
        <p:nvPicPr>
          <p:cNvPr id="17411" name="Picture 5"/>
          <p:cNvPicPr>
            <a:picLocks noChangeAspect="1" noChangeArrowheads="1"/>
          </p:cNvPicPr>
          <p:nvPr/>
        </p:nvPicPr>
        <p:blipFill>
          <a:blip r:embed="rId2"/>
          <a:srcRect/>
          <a:stretch>
            <a:fillRect/>
          </a:stretch>
        </p:blipFill>
        <p:spPr bwMode="auto">
          <a:xfrm>
            <a:off x="8112124" y="2342672"/>
            <a:ext cx="3116707" cy="3971324"/>
          </a:xfrm>
          <a:prstGeom prst="rect">
            <a:avLst/>
          </a:prstGeom>
          <a:noFill/>
          <a:ln w="9525">
            <a:noFill/>
            <a:miter lim="800000"/>
            <a:headEnd/>
            <a:tailEnd/>
          </a:ln>
        </p:spPr>
      </p:pic>
      <p:sp>
        <p:nvSpPr>
          <p:cNvPr id="17412" name="Rectangle 3"/>
          <p:cNvSpPr>
            <a:spLocks noChangeArrowheads="1"/>
          </p:cNvSpPr>
          <p:nvPr/>
        </p:nvSpPr>
        <p:spPr bwMode="auto">
          <a:xfrm>
            <a:off x="1042417" y="2143116"/>
            <a:ext cx="6910972" cy="4429134"/>
          </a:xfrm>
          <a:prstGeom prst="rect">
            <a:avLst/>
          </a:prstGeom>
          <a:solidFill>
            <a:schemeClr val="bg2">
              <a:lumMod val="90000"/>
            </a:schemeClr>
          </a:solidFill>
          <a:ln w="9525">
            <a:noFill/>
            <a:miter lim="800000"/>
            <a:headEnd/>
            <a:tailEnd/>
          </a:ln>
        </p:spPr>
        <p:txBody>
          <a:bodyPr/>
          <a:lstStyle/>
          <a:p>
            <a:pPr marL="342900" indent="-342900">
              <a:lnSpc>
                <a:spcPct val="80000"/>
              </a:lnSpc>
              <a:spcBef>
                <a:spcPct val="20000"/>
              </a:spcBef>
              <a:buFont typeface="Arial" charset="0"/>
              <a:buChar char="•"/>
            </a:pPr>
            <a:endParaRPr lang="en-US" b="1" i="1" dirty="0">
              <a:latin typeface="Calibri" pitchFamily="34" charset="0"/>
            </a:endParaRPr>
          </a:p>
          <a:p>
            <a:r>
              <a:rPr lang="es-MX" sz="2400" dirty="0"/>
              <a:t>Por tanto la noción de siniestro se compone de dos elementos: </a:t>
            </a:r>
          </a:p>
          <a:p>
            <a:pPr lvl="1" algn="just">
              <a:buFont typeface="Arial" pitchFamily="34" charset="0"/>
              <a:buChar char="•"/>
            </a:pPr>
            <a:r>
              <a:rPr lang="es-MX" sz="2400" b="1" dirty="0"/>
              <a:t>Elementos de hecho</a:t>
            </a:r>
            <a:r>
              <a:rPr lang="es-MX" sz="2400" dirty="0"/>
              <a:t>, o sea la realización del evento temido, considerado en el contrato y las circunstancias concretas en que se produzca, y</a:t>
            </a:r>
          </a:p>
          <a:p>
            <a:pPr lvl="1" algn="just">
              <a:buFont typeface="Arial" pitchFamily="34" charset="0"/>
              <a:buChar char="•"/>
            </a:pPr>
            <a:r>
              <a:rPr lang="es-MX" sz="2400" b="1" dirty="0"/>
              <a:t>Elementos jurídicos</a:t>
            </a:r>
            <a:r>
              <a:rPr lang="es-MX" sz="2400" dirty="0"/>
              <a:t>, o sea los límites del riesgo asumido, con los cuales deben coincidir las circunstancias concretas en que se realice el evento, para que el asegurador esté obligado a la prestación prometida.</a:t>
            </a:r>
          </a:p>
          <a:p>
            <a:pPr algn="just"/>
            <a:r>
              <a:rPr lang="es-MX" sz="2800" dirty="0">
                <a:latin typeface="+mj-lt"/>
              </a:rPr>
              <a:t> </a:t>
            </a:r>
          </a:p>
          <a:p>
            <a:pPr marL="342900" indent="-342900" algn="just">
              <a:lnSpc>
                <a:spcPct val="80000"/>
              </a:lnSpc>
              <a:spcBef>
                <a:spcPct val="20000"/>
              </a:spcBef>
              <a:buFont typeface="Arial" charset="0"/>
              <a:buChar char="•"/>
            </a:pPr>
            <a:r>
              <a:rPr lang="es-MX" sz="2600" dirty="0">
                <a:latin typeface="+mj-lt"/>
              </a:rPr>
              <a:t>.</a:t>
            </a:r>
            <a:endParaRPr lang="es-ES" sz="2600" dirty="0">
              <a:latin typeface="+mj-lt"/>
            </a:endParaRPr>
          </a:p>
        </p:txBody>
      </p:sp>
      <p:sp>
        <p:nvSpPr>
          <p:cNvPr id="2" name="Marcador de número de diapositiva 1">
            <a:extLst>
              <a:ext uri="{FF2B5EF4-FFF2-40B4-BE49-F238E27FC236}">
                <a16:creationId xmlns:a16="http://schemas.microsoft.com/office/drawing/2014/main" id="{175EB103-9849-4CD0-A2D7-FA3CBFCC9727}"/>
              </a:ext>
            </a:extLst>
          </p:cNvPr>
          <p:cNvSpPr>
            <a:spLocks noGrp="1"/>
          </p:cNvSpPr>
          <p:nvPr>
            <p:ph type="sldNum" sz="quarter" idx="12"/>
          </p:nvPr>
        </p:nvSpPr>
        <p:spPr/>
        <p:txBody>
          <a:bodyPr/>
          <a:lstStyle/>
          <a:p>
            <a:fld id="{4F706B53-573E-4F29-AAE8-1E7739068B54}" type="slidenum">
              <a:rPr lang="es-MX" smtClean="0"/>
              <a:pPr/>
              <a:t>23</a:t>
            </a:fld>
            <a:endParaRPr lang="es-MX"/>
          </a:p>
        </p:txBody>
      </p:sp>
    </p:spTree>
    <p:extLst>
      <p:ext uri="{BB962C8B-B14F-4D97-AF65-F5344CB8AC3E}">
        <p14:creationId xmlns:p14="http://schemas.microsoft.com/office/powerpoint/2010/main" val="2800934380"/>
      </p:ext>
    </p:extLst>
  </p:cSld>
  <p:clrMapOvr>
    <a:masterClrMapping/>
  </p:clrMapOvr>
  <p:transition spd="slow">
    <p:comb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15568" y="642918"/>
            <a:ext cx="7092137" cy="5558445"/>
          </a:xfrm>
          <a:prstGeom prst="rect">
            <a:avLst/>
          </a:prstGeom>
          <a:solidFill>
            <a:schemeClr val="accent1">
              <a:lumMod val="20000"/>
              <a:lumOff val="80000"/>
            </a:schemeClr>
          </a:solidFill>
        </p:spPr>
        <p:txBody>
          <a:bodyPr wrap="square">
            <a:spAutoFit/>
          </a:bodyPr>
          <a:lstStyle/>
          <a:p>
            <a:r>
              <a:rPr lang="es-MX" sz="3600" b="1" dirty="0"/>
              <a:t>INDEMNIZACIÓN</a:t>
            </a:r>
            <a:r>
              <a:rPr lang="es-MX" sz="3600" dirty="0"/>
              <a:t>.</a:t>
            </a:r>
          </a:p>
          <a:p>
            <a:r>
              <a:rPr lang="es-MX" sz="2800" b="1" dirty="0"/>
              <a:t>Concepto.</a:t>
            </a:r>
            <a:endParaRPr lang="es-MX" sz="2800" dirty="0"/>
          </a:p>
          <a:p>
            <a:pPr algn="just">
              <a:lnSpc>
                <a:spcPct val="80000"/>
              </a:lnSpc>
              <a:defRPr/>
            </a:pPr>
            <a:r>
              <a:rPr lang="es-MX" sz="2800" dirty="0"/>
              <a:t>Es el importe que está obligado a pagar contractualmente el asegurador en caso de producirse un siniestro. Es por ello la contraprestación que corresponde a la entidad aseguradora frente a la obligación de pago de prima que tiene el asegurado. </a:t>
            </a:r>
          </a:p>
          <a:p>
            <a:pPr algn="just">
              <a:lnSpc>
                <a:spcPct val="80000"/>
              </a:lnSpc>
              <a:defRPr/>
            </a:pPr>
            <a:endParaRPr lang="es-MX" sz="2800" dirty="0"/>
          </a:p>
          <a:p>
            <a:pPr algn="just">
              <a:lnSpc>
                <a:spcPct val="80000"/>
              </a:lnSpc>
              <a:defRPr/>
            </a:pPr>
            <a:r>
              <a:rPr lang="es-MX" sz="2800" dirty="0"/>
              <a:t>La finalidad de la indemnización es conseguir una reposición económica en el patrimonio del asegurado afectado por un siniestro, ya sea a través de una reposición de los objetos dañados o mediante la entrega de una cantidad de dinero equivalente a los bienes lesionados.</a:t>
            </a:r>
            <a:endParaRPr lang="es-ES" sz="2800" dirty="0"/>
          </a:p>
        </p:txBody>
      </p:sp>
      <p:pic>
        <p:nvPicPr>
          <p:cNvPr id="6" name="ipffTry3-9YU88ycM:" descr="http://t2.gstatic.com/images?q=tbn:fTry3-9YU88ycM:http://www.lasemanaeyn.com/Interna/wp-content/uploads/2010/09/economia.jpg">
            <a:hlinkClick r:id="rId2"/>
          </p:cNvPr>
          <p:cNvPicPr/>
          <p:nvPr/>
        </p:nvPicPr>
        <p:blipFill>
          <a:blip r:embed="rId3"/>
          <a:srcRect/>
          <a:stretch>
            <a:fillRect/>
          </a:stretch>
        </p:blipFill>
        <p:spPr bwMode="auto">
          <a:xfrm>
            <a:off x="8262570" y="2024818"/>
            <a:ext cx="2947974" cy="3059246"/>
          </a:xfrm>
          <a:prstGeom prst="rect">
            <a:avLst/>
          </a:prstGeom>
          <a:noFill/>
          <a:ln w="9525">
            <a:noFill/>
            <a:miter lim="800000"/>
            <a:headEnd/>
            <a:tailEnd/>
          </a:ln>
        </p:spPr>
      </p:pic>
      <p:sp>
        <p:nvSpPr>
          <p:cNvPr id="2" name="Marcador de número de diapositiva 1">
            <a:extLst>
              <a:ext uri="{FF2B5EF4-FFF2-40B4-BE49-F238E27FC236}">
                <a16:creationId xmlns:a16="http://schemas.microsoft.com/office/drawing/2014/main" id="{AF8FB9DA-8FB4-4A54-AF84-B3E8E3B0B565}"/>
              </a:ext>
            </a:extLst>
          </p:cNvPr>
          <p:cNvSpPr>
            <a:spLocks noGrp="1"/>
          </p:cNvSpPr>
          <p:nvPr>
            <p:ph type="sldNum" sz="quarter" idx="12"/>
          </p:nvPr>
        </p:nvSpPr>
        <p:spPr/>
        <p:txBody>
          <a:bodyPr/>
          <a:lstStyle/>
          <a:p>
            <a:fld id="{4F706B53-573E-4F29-AAE8-1E7739068B54}" type="slidenum">
              <a:rPr lang="es-MX" smtClean="0"/>
              <a:pPr/>
              <a:t>24</a:t>
            </a:fld>
            <a:endParaRPr lang="es-MX"/>
          </a:p>
        </p:txBody>
      </p:sp>
    </p:spTree>
    <p:extLst>
      <p:ext uri="{BB962C8B-B14F-4D97-AF65-F5344CB8AC3E}">
        <p14:creationId xmlns:p14="http://schemas.microsoft.com/office/powerpoint/2010/main" val="3295046835"/>
      </p:ext>
    </p:extLst>
  </p:cSld>
  <p:clrMapOvr>
    <a:masterClrMapping/>
  </p:clrMapOvr>
  <p:transition spd="slow">
    <p:zo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bwMode="auto">
          <a:xfrm>
            <a:off x="2029968" y="2194560"/>
            <a:ext cx="8412480" cy="2157984"/>
          </a:xfrm>
          <a:prstGeom prst="rect">
            <a:avLst/>
          </a:prstGeom>
          <a:solidFill>
            <a:schemeClr val="accent6">
              <a:lumMod val="75000"/>
            </a:schemeClr>
          </a:solidFill>
          <a:ln>
            <a:miter lim="800000"/>
            <a:headEnd/>
            <a:tailEnd/>
          </a:ln>
        </p:spPr>
        <p:txBody>
          <a:bodyPr vert="horz" wrap="square" lIns="91440" tIns="45720" rIns="91440" bIns="45720" numCol="1" rtlCol="0" anchor="ctr" anchorCtr="0" compatLnSpc="1">
            <a:prstTxWarp prst="textNoShape">
              <a:avLst/>
            </a:prstTxWarp>
            <a:noAutofit/>
          </a:bodyPr>
          <a:lstStyle/>
          <a:p>
            <a:pPr algn="ctr" eaLnBrk="1" hangingPunct="1"/>
            <a:r>
              <a:rPr lang="es-ES" b="1" dirty="0">
                <a:solidFill>
                  <a:schemeClr val="bg1">
                    <a:lumMod val="95000"/>
                  </a:schemeClr>
                </a:solidFill>
              </a:rPr>
              <a:t>Elementos personales</a:t>
            </a:r>
          </a:p>
        </p:txBody>
      </p:sp>
      <p:sp>
        <p:nvSpPr>
          <p:cNvPr id="2" name="Marcador de número de diapositiva 1">
            <a:extLst>
              <a:ext uri="{FF2B5EF4-FFF2-40B4-BE49-F238E27FC236}">
                <a16:creationId xmlns:a16="http://schemas.microsoft.com/office/drawing/2014/main" id="{4F4B8A74-28A1-4A36-B70F-BB6B0EAFD6EC}"/>
              </a:ext>
            </a:extLst>
          </p:cNvPr>
          <p:cNvSpPr>
            <a:spLocks noGrp="1"/>
          </p:cNvSpPr>
          <p:nvPr>
            <p:ph type="sldNum" sz="quarter" idx="12"/>
          </p:nvPr>
        </p:nvSpPr>
        <p:spPr/>
        <p:txBody>
          <a:bodyPr/>
          <a:lstStyle/>
          <a:p>
            <a:fld id="{4F706B53-573E-4F29-AAE8-1E7739068B54}" type="slidenum">
              <a:rPr lang="es-MX" smtClean="0"/>
              <a:pPr/>
              <a:t>25</a:t>
            </a:fld>
            <a:endParaRPr lang="es-MX"/>
          </a:p>
        </p:txBody>
      </p:sp>
    </p:spTree>
    <p:extLst>
      <p:ext uri="{BB962C8B-B14F-4D97-AF65-F5344CB8AC3E}">
        <p14:creationId xmlns:p14="http://schemas.microsoft.com/office/powerpoint/2010/main" val="1327782636"/>
      </p:ext>
    </p:extLst>
  </p:cSld>
  <p:clrMapOvr>
    <a:masterClrMapping/>
  </p:clrMapOvr>
  <p:transition spd="slow">
    <p:push di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columna.com.gt/images/gente.jpg"/>
          <p:cNvPicPr>
            <a:picLocks noChangeAspect="1" noChangeArrowheads="1"/>
          </p:cNvPicPr>
          <p:nvPr/>
        </p:nvPicPr>
        <p:blipFill>
          <a:blip r:embed="rId2"/>
          <a:srcRect/>
          <a:stretch>
            <a:fillRect/>
          </a:stretch>
        </p:blipFill>
        <p:spPr bwMode="auto">
          <a:xfrm>
            <a:off x="6064378" y="2071678"/>
            <a:ext cx="5133975" cy="3124200"/>
          </a:xfrm>
          <a:prstGeom prst="rect">
            <a:avLst/>
          </a:prstGeom>
          <a:noFill/>
        </p:spPr>
      </p:pic>
      <p:sp>
        <p:nvSpPr>
          <p:cNvPr id="17410" name="Rectangle 3"/>
          <p:cNvSpPr>
            <a:spLocks noGrp="1" noChangeArrowheads="1"/>
          </p:cNvSpPr>
          <p:nvPr>
            <p:ph idx="4294967295"/>
          </p:nvPr>
        </p:nvSpPr>
        <p:spPr bwMode="auto">
          <a:xfrm>
            <a:off x="1554480" y="554929"/>
            <a:ext cx="7133908" cy="5736144"/>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a:normAutofit/>
          </a:bodyPr>
          <a:lstStyle/>
          <a:p>
            <a:pPr eaLnBrk="1" hangingPunct="1">
              <a:lnSpc>
                <a:spcPct val="80000"/>
              </a:lnSpc>
              <a:buFontTx/>
              <a:buNone/>
              <a:defRPr/>
            </a:pPr>
            <a:r>
              <a:rPr lang="es-ES" sz="4400" b="1" dirty="0">
                <a:solidFill>
                  <a:schemeClr val="accent6">
                    <a:lumMod val="75000"/>
                  </a:schemeClr>
                </a:solidFill>
                <a:latin typeface="+mj-lt"/>
              </a:rPr>
              <a:t>Elementos Personales</a:t>
            </a:r>
            <a:endParaRPr lang="es-ES" sz="4400" dirty="0">
              <a:latin typeface="+mj-lt"/>
            </a:endParaRPr>
          </a:p>
          <a:p>
            <a:pPr marL="114300" indent="0" algn="just">
              <a:buNone/>
            </a:pPr>
            <a:r>
              <a:rPr lang="es-MX" sz="2800" b="1" dirty="0"/>
              <a:t>Mientras en los demás contratos hay siempre dos partes contratantes, sean en nombre propio, sea como representante de otro, y esas partes contratantes, o sus representados, son las que adquieren los derechos y obligaciones derivadas del contrato suscrito.</a:t>
            </a:r>
          </a:p>
          <a:p>
            <a:pPr marL="114300" indent="0" algn="just">
              <a:buNone/>
            </a:pPr>
            <a:r>
              <a:rPr lang="es-MX" sz="2800" b="1" dirty="0"/>
              <a:t>La peculiaridad del contrato de seguro consiste en que el círculo personal interviniente se extiende a otras personas, que no son contratantes ni representadas por nadie.</a:t>
            </a:r>
            <a:endParaRPr lang="es-ES" sz="2800" dirty="0"/>
          </a:p>
        </p:txBody>
      </p:sp>
      <p:sp>
        <p:nvSpPr>
          <p:cNvPr id="2" name="Marcador de número de diapositiva 1">
            <a:extLst>
              <a:ext uri="{FF2B5EF4-FFF2-40B4-BE49-F238E27FC236}">
                <a16:creationId xmlns:a16="http://schemas.microsoft.com/office/drawing/2014/main" id="{E618359B-7C89-483E-8B19-0FC0F2FF9267}"/>
              </a:ext>
            </a:extLst>
          </p:cNvPr>
          <p:cNvSpPr>
            <a:spLocks noGrp="1"/>
          </p:cNvSpPr>
          <p:nvPr>
            <p:ph type="sldNum" sz="quarter" idx="12"/>
          </p:nvPr>
        </p:nvSpPr>
        <p:spPr/>
        <p:txBody>
          <a:bodyPr/>
          <a:lstStyle/>
          <a:p>
            <a:fld id="{4F706B53-573E-4F29-AAE8-1E7739068B54}" type="slidenum">
              <a:rPr lang="es-MX" smtClean="0"/>
              <a:pPr/>
              <a:t>26</a:t>
            </a:fld>
            <a:endParaRPr lang="es-MX"/>
          </a:p>
        </p:txBody>
      </p:sp>
    </p:spTree>
    <p:extLst>
      <p:ext uri="{BB962C8B-B14F-4D97-AF65-F5344CB8AC3E}">
        <p14:creationId xmlns:p14="http://schemas.microsoft.com/office/powerpoint/2010/main" val="2207196515"/>
      </p:ext>
    </p:extLst>
  </p:cSld>
  <p:clrMapOvr>
    <a:masterClrMapping/>
  </p:clrMapOvr>
  <p:transition spd="slow">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bwMode="auto">
          <a:xfrm>
            <a:off x="1024128" y="1261872"/>
            <a:ext cx="10131552" cy="5191316"/>
          </a:xfrm>
          <a:prstGeom prst="rect">
            <a:avLst/>
          </a:prstGeom>
          <a:solidFill>
            <a:schemeClr val="accent6">
              <a:lumMod val="20000"/>
              <a:lumOff val="80000"/>
            </a:schemeClr>
          </a:solidFill>
          <a:ln>
            <a:miter lim="800000"/>
            <a:headEnd/>
            <a:tailEnd/>
          </a:ln>
        </p:spPr>
        <p:txBody>
          <a:bodyPr vert="horz" wrap="square" lIns="91440" tIns="45720" rIns="91440" bIns="45720" numCol="1" rtlCol="0" anchor="t" anchorCtr="0" compatLnSpc="1">
            <a:prstTxWarp prst="textNoShape">
              <a:avLst/>
            </a:prstTxWarp>
            <a:normAutofit/>
          </a:bodyPr>
          <a:lstStyle/>
          <a:p>
            <a:pPr eaLnBrk="1" hangingPunct="1">
              <a:lnSpc>
                <a:spcPct val="80000"/>
              </a:lnSpc>
            </a:pPr>
            <a:endParaRPr lang="es-ES" sz="1200" dirty="0"/>
          </a:p>
          <a:p>
            <a:pPr marL="114300" lvl="0" indent="0" algn="just">
              <a:buNone/>
            </a:pPr>
            <a:r>
              <a:rPr lang="es-MX" sz="2800" dirty="0"/>
              <a:t>Es la persona jurídica que, mediante la formalización de un contrato de seguro, asume las consecuencias dañosas producidas por la realización del evento cuyo riesgo es objeto de cobertura.</a:t>
            </a:r>
          </a:p>
          <a:p>
            <a:pPr marL="114300" lvl="0" indent="0" algn="just">
              <a:buNone/>
            </a:pPr>
            <a:r>
              <a:rPr lang="es-MX" sz="2800" dirty="0"/>
              <a:t>En la práctica el asegurador ha de ser persona jurídica, ya que según nuestra legislación para que alguien pueda ejercer legalmente la actividad de seguros, debe revestir la forma de </a:t>
            </a:r>
            <a:r>
              <a:rPr lang="es-MX" sz="2800" b="1" dirty="0"/>
              <a:t>Institución de Seguros, S.A., o Sociedad Mutualista </a:t>
            </a:r>
            <a:r>
              <a:rPr lang="es-MX" sz="2800" dirty="0"/>
              <a:t>y contar con la autorización de la SHCP. De ahí el término “asegurador” sea sinónimo de entidad aseguradora.</a:t>
            </a:r>
          </a:p>
          <a:p>
            <a:pPr>
              <a:buNone/>
            </a:pPr>
            <a:endParaRPr lang="es-MX" sz="2800" dirty="0"/>
          </a:p>
          <a:p>
            <a:pPr algn="just" eaLnBrk="1" hangingPunct="1">
              <a:lnSpc>
                <a:spcPct val="80000"/>
              </a:lnSpc>
            </a:pPr>
            <a:endParaRPr lang="es-ES" sz="2600" dirty="0"/>
          </a:p>
          <a:p>
            <a:pPr eaLnBrk="1" hangingPunct="1">
              <a:lnSpc>
                <a:spcPct val="80000"/>
              </a:lnSpc>
            </a:pPr>
            <a:endParaRPr lang="es-MX" sz="1200" dirty="0"/>
          </a:p>
          <a:p>
            <a:pPr eaLnBrk="1" hangingPunct="1">
              <a:lnSpc>
                <a:spcPct val="80000"/>
              </a:lnSpc>
            </a:pPr>
            <a:endParaRPr lang="es-MX" sz="1200" dirty="0"/>
          </a:p>
        </p:txBody>
      </p:sp>
      <p:pic>
        <p:nvPicPr>
          <p:cNvPr id="5" name="ipfcmLsZnn9tPdSDM:" descr="http://t0.gstatic.com/images?q=tbn:cmLsZnn9tPdSDM:http://imagenes.autocosmos.com/noticias/fotosprinc/0_0_20100428091331205.jpg">
            <a:hlinkClick r:id="rId2"/>
          </p:cNvPr>
          <p:cNvPicPr/>
          <p:nvPr/>
        </p:nvPicPr>
        <p:blipFill>
          <a:blip r:embed="rId3"/>
          <a:srcRect/>
          <a:stretch>
            <a:fillRect/>
          </a:stretch>
        </p:blipFill>
        <p:spPr bwMode="auto">
          <a:xfrm>
            <a:off x="8284464" y="5021558"/>
            <a:ext cx="2269814" cy="1724238"/>
          </a:xfrm>
          <a:prstGeom prst="rect">
            <a:avLst/>
          </a:prstGeom>
          <a:noFill/>
          <a:ln w="9525">
            <a:noFill/>
            <a:miter lim="800000"/>
            <a:headEnd/>
            <a:tailEnd/>
          </a:ln>
        </p:spPr>
      </p:pic>
      <p:sp>
        <p:nvSpPr>
          <p:cNvPr id="4" name="1 Título">
            <a:extLst>
              <a:ext uri="{FF2B5EF4-FFF2-40B4-BE49-F238E27FC236}">
                <a16:creationId xmlns:a16="http://schemas.microsoft.com/office/drawing/2014/main" id="{182A117C-CF85-4A1A-AFD8-CC9818FE89DC}"/>
              </a:ext>
            </a:extLst>
          </p:cNvPr>
          <p:cNvSpPr>
            <a:spLocks noGrp="1"/>
          </p:cNvSpPr>
          <p:nvPr>
            <p:ph type="title"/>
          </p:nvPr>
        </p:nvSpPr>
        <p:spPr>
          <a:xfrm>
            <a:off x="1056132" y="323268"/>
            <a:ext cx="4997196" cy="1012000"/>
          </a:xfrm>
          <a:solidFill>
            <a:schemeClr val="accent6">
              <a:lumMod val="75000"/>
            </a:schemeClr>
          </a:solidFill>
        </p:spPr>
        <p:txBody>
          <a:bodyPr>
            <a:normAutofit/>
          </a:bodyPr>
          <a:lstStyle/>
          <a:p>
            <a:pPr>
              <a:defRPr/>
            </a:pPr>
            <a:r>
              <a:rPr lang="es-ES" spc="0" dirty="0">
                <a:ln w="0"/>
                <a:solidFill>
                  <a:schemeClr val="tx1">
                    <a:lumMod val="85000"/>
                    <a:lumOff val="15000"/>
                  </a:schemeClr>
                </a:solidFill>
                <a:effectLst>
                  <a:outerShdw blurRad="38100" dist="19050" dir="2700000" algn="tl" rotWithShape="0">
                    <a:schemeClr val="dk1">
                      <a:alpha val="40000"/>
                    </a:schemeClr>
                  </a:outerShdw>
                </a:effectLst>
              </a:rPr>
              <a:t>	</a:t>
            </a:r>
            <a:r>
              <a:rPr lang="es-ES" b="1" spc="0" dirty="0">
                <a:ln w="0"/>
                <a:solidFill>
                  <a:schemeClr val="tx1">
                    <a:lumMod val="85000"/>
                    <a:lumOff val="15000"/>
                  </a:schemeClr>
                </a:solidFill>
                <a:effectLst>
                  <a:outerShdw blurRad="38100" dist="19050" dir="2700000" algn="tl" rotWithShape="0">
                    <a:schemeClr val="dk1">
                      <a:alpha val="40000"/>
                    </a:schemeClr>
                  </a:outerShdw>
                </a:effectLst>
              </a:rPr>
              <a:t>Asegurador</a:t>
            </a:r>
          </a:p>
        </p:txBody>
      </p:sp>
      <p:sp>
        <p:nvSpPr>
          <p:cNvPr id="2" name="Marcador de número de diapositiva 1">
            <a:extLst>
              <a:ext uri="{FF2B5EF4-FFF2-40B4-BE49-F238E27FC236}">
                <a16:creationId xmlns:a16="http://schemas.microsoft.com/office/drawing/2014/main" id="{0B2E629D-FD21-40DF-9817-616435A80AF6}"/>
              </a:ext>
            </a:extLst>
          </p:cNvPr>
          <p:cNvSpPr>
            <a:spLocks noGrp="1"/>
          </p:cNvSpPr>
          <p:nvPr>
            <p:ph type="sldNum" sz="quarter" idx="12"/>
          </p:nvPr>
        </p:nvSpPr>
        <p:spPr/>
        <p:txBody>
          <a:bodyPr/>
          <a:lstStyle/>
          <a:p>
            <a:fld id="{4F706B53-573E-4F29-AAE8-1E7739068B54}" type="slidenum">
              <a:rPr lang="es-MX" smtClean="0"/>
              <a:pPr/>
              <a:t>27</a:t>
            </a:fld>
            <a:endParaRPr lang="es-MX"/>
          </a:p>
        </p:txBody>
      </p:sp>
    </p:spTree>
    <p:extLst>
      <p:ext uri="{BB962C8B-B14F-4D97-AF65-F5344CB8AC3E}">
        <p14:creationId xmlns:p14="http://schemas.microsoft.com/office/powerpoint/2010/main" val="2410091179"/>
      </p:ext>
    </p:extLst>
  </p:cSld>
  <p:clrMapOvr>
    <a:masterClrMapping/>
  </p:clrMapOvr>
  <p:transition spd="slow">
    <p:cover di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bwMode="auto">
          <a:xfrm>
            <a:off x="1078992" y="1463039"/>
            <a:ext cx="10076688" cy="4918711"/>
          </a:xfrm>
          <a:prstGeom prst="rect">
            <a:avLst/>
          </a:prstGeom>
          <a:solidFill>
            <a:schemeClr val="accent4">
              <a:lumMod val="20000"/>
              <a:lumOff val="80000"/>
            </a:schemeClr>
          </a:solidFill>
          <a:ln>
            <a:miter lim="800000"/>
            <a:headEnd/>
            <a:tailEnd/>
          </a:ln>
        </p:spPr>
        <p:txBody>
          <a:bodyPr vert="horz" wrap="square" lIns="91440" tIns="45720" rIns="91440" bIns="45720" numCol="1" rtlCol="0" anchor="t" anchorCtr="0" compatLnSpc="1">
            <a:prstTxWarp prst="textNoShape">
              <a:avLst/>
            </a:prstTxWarp>
            <a:normAutofit/>
          </a:bodyPr>
          <a:lstStyle/>
          <a:p>
            <a:pPr algn="just" eaLnBrk="1" hangingPunct="1">
              <a:lnSpc>
                <a:spcPct val="80000"/>
              </a:lnSpc>
            </a:pPr>
            <a:endParaRPr lang="es-ES" sz="2400" dirty="0"/>
          </a:p>
          <a:p>
            <a:pPr marL="114300" lvl="0" indent="0" algn="just">
              <a:buNone/>
            </a:pPr>
            <a:r>
              <a:rPr lang="es-MX" sz="2800" dirty="0"/>
              <a:t>Es la persona que en si misma o en su patrimonio está expuesta al riesgo, es decir, es la persona titular del interés asegurado. En la práctica la figura del asegurado puede verse acompañada de otras manifestaciones personales que unas veces coinciden con él, y otras gozan de independencia: </a:t>
            </a:r>
          </a:p>
          <a:p>
            <a:pPr lvl="0" algn="just"/>
            <a:r>
              <a:rPr lang="es-MX" sz="2800" b="1" dirty="0"/>
              <a:t>El suscriptor de la póliza</a:t>
            </a:r>
            <a:r>
              <a:rPr lang="es-MX" sz="2800" dirty="0"/>
              <a:t>, llamado contratante o tomador, cuya particularidad radican en la obligación del pago de prima, y</a:t>
            </a:r>
          </a:p>
          <a:p>
            <a:pPr lvl="0" algn="just"/>
            <a:r>
              <a:rPr lang="es-MX" sz="2800" b="1" dirty="0"/>
              <a:t>El beneficiario</a:t>
            </a:r>
            <a:r>
              <a:rPr lang="es-MX" sz="2800" dirty="0"/>
              <a:t>, cuya vinculación al contrato de seguro es la de ser titular del derecho indemnizatorio.</a:t>
            </a:r>
          </a:p>
          <a:p>
            <a:pPr algn="just" eaLnBrk="1" hangingPunct="1">
              <a:lnSpc>
                <a:spcPct val="80000"/>
              </a:lnSpc>
              <a:buFontTx/>
              <a:buNone/>
            </a:pPr>
            <a:endParaRPr lang="es-ES" dirty="0"/>
          </a:p>
          <a:p>
            <a:pPr eaLnBrk="1" hangingPunct="1">
              <a:lnSpc>
                <a:spcPct val="80000"/>
              </a:lnSpc>
              <a:buFontTx/>
              <a:buNone/>
            </a:pPr>
            <a:endParaRPr lang="es-ES" sz="1800" dirty="0"/>
          </a:p>
        </p:txBody>
      </p:sp>
      <p:sp>
        <p:nvSpPr>
          <p:cNvPr id="6" name="1 Título">
            <a:extLst>
              <a:ext uri="{FF2B5EF4-FFF2-40B4-BE49-F238E27FC236}">
                <a16:creationId xmlns:a16="http://schemas.microsoft.com/office/drawing/2014/main" id="{90C6049A-E6AA-4D00-8BC3-EEB52CF7492E}"/>
              </a:ext>
            </a:extLst>
          </p:cNvPr>
          <p:cNvSpPr>
            <a:spLocks noGrp="1"/>
          </p:cNvSpPr>
          <p:nvPr>
            <p:ph type="title"/>
          </p:nvPr>
        </p:nvSpPr>
        <p:spPr>
          <a:xfrm>
            <a:off x="1056132" y="432996"/>
            <a:ext cx="4997196" cy="1012000"/>
          </a:xfrm>
          <a:solidFill>
            <a:schemeClr val="accent4">
              <a:lumMod val="75000"/>
            </a:schemeClr>
          </a:solidFill>
        </p:spPr>
        <p:txBody>
          <a:bodyPr>
            <a:normAutofit/>
          </a:bodyPr>
          <a:lstStyle/>
          <a:p>
            <a:pPr>
              <a:defRPr/>
            </a:pPr>
            <a:r>
              <a:rPr lang="es-ES" spc="0" dirty="0">
                <a:ln w="0"/>
                <a:solidFill>
                  <a:schemeClr val="tx1">
                    <a:lumMod val="85000"/>
                    <a:lumOff val="15000"/>
                  </a:schemeClr>
                </a:solidFill>
                <a:effectLst>
                  <a:outerShdw blurRad="38100" dist="19050" dir="2700000" algn="tl" rotWithShape="0">
                    <a:schemeClr val="dk1">
                      <a:alpha val="40000"/>
                    </a:schemeClr>
                  </a:outerShdw>
                </a:effectLst>
              </a:rPr>
              <a:t>	</a:t>
            </a:r>
            <a:r>
              <a:rPr lang="es-ES" b="1" spc="0" dirty="0">
                <a:ln w="0"/>
                <a:solidFill>
                  <a:schemeClr val="bg1">
                    <a:lumMod val="95000"/>
                  </a:schemeClr>
                </a:solidFill>
                <a:effectLst>
                  <a:outerShdw blurRad="38100" dist="19050" dir="2700000" algn="tl" rotWithShape="0">
                    <a:schemeClr val="dk1">
                      <a:alpha val="40000"/>
                    </a:schemeClr>
                  </a:outerShdw>
                </a:effectLst>
              </a:rPr>
              <a:t>Asegurado</a:t>
            </a:r>
          </a:p>
        </p:txBody>
      </p:sp>
      <p:sp>
        <p:nvSpPr>
          <p:cNvPr id="5" name="Marcador de número de diapositiva 4">
            <a:extLst>
              <a:ext uri="{FF2B5EF4-FFF2-40B4-BE49-F238E27FC236}">
                <a16:creationId xmlns:a16="http://schemas.microsoft.com/office/drawing/2014/main" id="{D8CB5DDB-5206-4431-8235-2C5411D2A327}"/>
              </a:ext>
            </a:extLst>
          </p:cNvPr>
          <p:cNvSpPr>
            <a:spLocks noGrp="1"/>
          </p:cNvSpPr>
          <p:nvPr>
            <p:ph type="sldNum" sz="quarter" idx="12"/>
          </p:nvPr>
        </p:nvSpPr>
        <p:spPr/>
        <p:txBody>
          <a:bodyPr/>
          <a:lstStyle/>
          <a:p>
            <a:fld id="{4F706B53-573E-4F29-AAE8-1E7739068B54}" type="slidenum">
              <a:rPr lang="es-MX" smtClean="0"/>
              <a:pPr/>
              <a:t>28</a:t>
            </a:fld>
            <a:endParaRPr lang="es-MX"/>
          </a:p>
        </p:txBody>
      </p:sp>
    </p:spTree>
    <p:extLst>
      <p:ext uri="{BB962C8B-B14F-4D97-AF65-F5344CB8AC3E}">
        <p14:creationId xmlns:p14="http://schemas.microsoft.com/office/powerpoint/2010/main" val="281182274"/>
      </p:ext>
    </p:extLst>
  </p:cSld>
  <p:clrMapOvr>
    <a:masterClrMapping/>
  </p:clrMapOvr>
  <p:transition spd="slow">
    <p:dissolv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idx="1"/>
          </p:nvPr>
        </p:nvSpPr>
        <p:spPr bwMode="auto">
          <a:xfrm>
            <a:off x="1056132" y="1426463"/>
            <a:ext cx="10136124" cy="4907661"/>
          </a:xfrm>
          <a:prstGeom prst="rect">
            <a:avLst/>
          </a:prstGeom>
          <a:solidFill>
            <a:schemeClr val="accent2">
              <a:lumMod val="40000"/>
              <a:lumOff val="60000"/>
            </a:schemeClr>
          </a:solidFill>
          <a:ln>
            <a:miter lim="800000"/>
            <a:headEnd/>
            <a:tailEnd/>
          </a:ln>
        </p:spPr>
        <p:txBody>
          <a:bodyPr vert="horz" wrap="square" lIns="91440" tIns="45720" rIns="91440" bIns="45720" numCol="1" rtlCol="0" anchor="t" anchorCtr="0" compatLnSpc="1">
            <a:prstTxWarp prst="textNoShape">
              <a:avLst/>
            </a:prstTxWarp>
            <a:normAutofit/>
          </a:bodyPr>
          <a:lstStyle/>
          <a:p>
            <a:pPr algn="just" eaLnBrk="1" hangingPunct="1">
              <a:lnSpc>
                <a:spcPct val="80000"/>
              </a:lnSpc>
            </a:pPr>
            <a:endParaRPr lang="es-MX" sz="2400" dirty="0"/>
          </a:p>
          <a:p>
            <a:pPr marL="114300" lvl="0" indent="0" algn="just" eaLnBrk="1" hangingPunct="1">
              <a:lnSpc>
                <a:spcPct val="80000"/>
              </a:lnSpc>
              <a:buNone/>
            </a:pPr>
            <a:r>
              <a:rPr lang="es-MX" sz="3200" dirty="0"/>
              <a:t>Es la persona física o jurídica que suscribe el contrato de seguros y se obliga al pago de la prima convenida. Equivale a “mutualista” en una sociedad mutual. Puede darse el caso que coincida con el asegurado.</a:t>
            </a:r>
          </a:p>
          <a:p>
            <a:pPr algn="just" eaLnBrk="1" hangingPunct="1">
              <a:lnSpc>
                <a:spcPct val="80000"/>
              </a:lnSpc>
            </a:pPr>
            <a:endParaRPr lang="es-ES" sz="1600" dirty="0"/>
          </a:p>
          <a:p>
            <a:pPr eaLnBrk="1" hangingPunct="1">
              <a:lnSpc>
                <a:spcPct val="80000"/>
              </a:lnSpc>
            </a:pPr>
            <a:endParaRPr lang="es-ES" sz="1400" dirty="0"/>
          </a:p>
          <a:p>
            <a:pPr eaLnBrk="1" hangingPunct="1">
              <a:lnSpc>
                <a:spcPct val="80000"/>
              </a:lnSpc>
            </a:pPr>
            <a:endParaRPr lang="es-ES" sz="1400" dirty="0"/>
          </a:p>
          <a:p>
            <a:pPr eaLnBrk="1" hangingPunct="1">
              <a:lnSpc>
                <a:spcPct val="80000"/>
              </a:lnSpc>
            </a:pPr>
            <a:endParaRPr lang="es-MX" sz="1200" dirty="0"/>
          </a:p>
          <a:p>
            <a:pPr eaLnBrk="1" hangingPunct="1">
              <a:lnSpc>
                <a:spcPct val="80000"/>
              </a:lnSpc>
            </a:pPr>
            <a:endParaRPr lang="es-MX" sz="1200" dirty="0"/>
          </a:p>
        </p:txBody>
      </p:sp>
      <p:pic>
        <p:nvPicPr>
          <p:cNvPr id="5" name="4 Imagen" descr="http://t0.gstatic.com/images?q=tbn:3y7g5uHEF1nIVM:http://blog.captalis.com/wp-content/uploads/2009/03/seguro-de-vida.jpg">
            <a:hlinkClick r:id="rId2"/>
          </p:cNvPr>
          <p:cNvPicPr/>
          <p:nvPr/>
        </p:nvPicPr>
        <p:blipFill>
          <a:blip r:embed="rId3"/>
          <a:srcRect/>
          <a:stretch>
            <a:fillRect/>
          </a:stretch>
        </p:blipFill>
        <p:spPr bwMode="auto">
          <a:xfrm>
            <a:off x="4828032" y="3511296"/>
            <a:ext cx="2658752" cy="2794012"/>
          </a:xfrm>
          <a:prstGeom prst="rect">
            <a:avLst/>
          </a:prstGeom>
          <a:noFill/>
          <a:ln w="9525">
            <a:noFill/>
            <a:miter lim="800000"/>
            <a:headEnd/>
            <a:tailEnd/>
          </a:ln>
        </p:spPr>
      </p:pic>
      <p:sp>
        <p:nvSpPr>
          <p:cNvPr id="4" name="1 Título">
            <a:extLst>
              <a:ext uri="{FF2B5EF4-FFF2-40B4-BE49-F238E27FC236}">
                <a16:creationId xmlns:a16="http://schemas.microsoft.com/office/drawing/2014/main" id="{35F6D464-EB2F-48DD-AB59-249C5B9AFC5F}"/>
              </a:ext>
            </a:extLst>
          </p:cNvPr>
          <p:cNvSpPr>
            <a:spLocks noGrp="1"/>
          </p:cNvSpPr>
          <p:nvPr>
            <p:ph type="title"/>
          </p:nvPr>
        </p:nvSpPr>
        <p:spPr>
          <a:xfrm>
            <a:off x="1056132" y="385647"/>
            <a:ext cx="8709660" cy="1012000"/>
          </a:xfrm>
          <a:solidFill>
            <a:schemeClr val="accent2"/>
          </a:solidFill>
        </p:spPr>
        <p:txBody>
          <a:bodyPr>
            <a:normAutofit fontScale="90000"/>
          </a:bodyPr>
          <a:lstStyle/>
          <a:p>
            <a:pPr algn="ctr">
              <a:defRPr/>
            </a:pPr>
            <a:r>
              <a:rPr lang="es-MX" sz="4800" b="1" dirty="0">
                <a:solidFill>
                  <a:schemeClr val="bg1">
                    <a:lumMod val="95000"/>
                  </a:schemeClr>
                </a:solidFill>
              </a:rPr>
              <a:t>Contratante o Tomador del seguro</a:t>
            </a:r>
            <a:endParaRPr lang="es-ES" spc="0" dirty="0">
              <a:ln w="0"/>
              <a:solidFill>
                <a:schemeClr val="bg1">
                  <a:lumMod val="95000"/>
                </a:schemeClr>
              </a:solidFill>
              <a:effectLst>
                <a:outerShdw blurRad="38100" dist="19050" dir="2700000" algn="tl" rotWithShape="0">
                  <a:schemeClr val="dk1">
                    <a:alpha val="40000"/>
                  </a:schemeClr>
                </a:outerShdw>
              </a:effectLst>
            </a:endParaRPr>
          </a:p>
        </p:txBody>
      </p:sp>
      <p:sp>
        <p:nvSpPr>
          <p:cNvPr id="2" name="Marcador de número de diapositiva 1">
            <a:extLst>
              <a:ext uri="{FF2B5EF4-FFF2-40B4-BE49-F238E27FC236}">
                <a16:creationId xmlns:a16="http://schemas.microsoft.com/office/drawing/2014/main" id="{0DE0E5A7-9511-4B7C-8C3B-71B6745993AE}"/>
              </a:ext>
            </a:extLst>
          </p:cNvPr>
          <p:cNvSpPr>
            <a:spLocks noGrp="1"/>
          </p:cNvSpPr>
          <p:nvPr>
            <p:ph type="sldNum" sz="quarter" idx="12"/>
          </p:nvPr>
        </p:nvSpPr>
        <p:spPr/>
        <p:txBody>
          <a:bodyPr/>
          <a:lstStyle/>
          <a:p>
            <a:fld id="{4F706B53-573E-4F29-AAE8-1E7739068B54}" type="slidenum">
              <a:rPr lang="es-MX" smtClean="0"/>
              <a:pPr/>
              <a:t>29</a:t>
            </a:fld>
            <a:endParaRPr lang="es-MX"/>
          </a:p>
        </p:txBody>
      </p:sp>
    </p:spTree>
    <p:extLst>
      <p:ext uri="{BB962C8B-B14F-4D97-AF65-F5344CB8AC3E}">
        <p14:creationId xmlns:p14="http://schemas.microsoft.com/office/powerpoint/2010/main" val="3238912989"/>
      </p:ext>
    </p:extLst>
  </p:cSld>
  <p:clrMapOvr>
    <a:masterClrMapping/>
  </p:clrMapOvr>
  <p:transition spd="slow">
    <p:cover dir="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32104" y="116632"/>
            <a:ext cx="2857496" cy="936104"/>
          </a:xfrm>
        </p:spPr>
        <p:txBody>
          <a:bodyPr>
            <a:normAutofit fontScale="90000"/>
          </a:bodyPr>
          <a:lstStyle/>
          <a:p>
            <a:pPr algn="r"/>
            <a:br>
              <a:rPr lang="es-ES" sz="3100" dirty="0"/>
            </a:br>
            <a:r>
              <a:rPr lang="es-ES" sz="2000" dirty="0"/>
              <a:t>F</a:t>
            </a:r>
            <a:r>
              <a:rPr lang="es-ES" sz="1600" dirty="0"/>
              <a:t>ACULTAD DE ECONOMÍA</a:t>
            </a:r>
            <a:br>
              <a:rPr lang="es-ES" sz="1600" dirty="0"/>
            </a:br>
            <a:r>
              <a:rPr lang="es-ES" sz="1600" dirty="0"/>
              <a:t>LICENCIATURA EN ACTUARÍA</a:t>
            </a:r>
            <a:br>
              <a:rPr lang="es-ES" dirty="0"/>
            </a:br>
            <a:endParaRPr lang="es-MX" dirty="0"/>
          </a:p>
        </p:txBody>
      </p:sp>
      <p:pic>
        <p:nvPicPr>
          <p:cNvPr id="4" name="Picture 3"/>
          <p:cNvPicPr>
            <a:picLocks noChangeAspect="1" noChangeArrowheads="1"/>
          </p:cNvPicPr>
          <p:nvPr/>
        </p:nvPicPr>
        <p:blipFill>
          <a:blip r:embed="rId2"/>
          <a:srcRect/>
          <a:stretch>
            <a:fillRect/>
          </a:stretch>
        </p:blipFill>
        <p:spPr bwMode="auto">
          <a:xfrm>
            <a:off x="9859276" y="208250"/>
            <a:ext cx="701220" cy="628462"/>
          </a:xfrm>
          <a:prstGeom prst="rect">
            <a:avLst/>
          </a:prstGeom>
          <a:noFill/>
          <a:ln w="9525">
            <a:solidFill>
              <a:schemeClr val="accent3">
                <a:lumMod val="75000"/>
              </a:schemeClr>
            </a:solidFill>
            <a:miter lim="800000"/>
            <a:headEnd/>
            <a:tailEnd/>
          </a:ln>
        </p:spPr>
      </p:pic>
      <p:sp>
        <p:nvSpPr>
          <p:cNvPr id="5" name="4 CuadroTexto"/>
          <p:cNvSpPr txBox="1"/>
          <p:nvPr/>
        </p:nvSpPr>
        <p:spPr>
          <a:xfrm>
            <a:off x="7032104" y="1052737"/>
            <a:ext cx="3096344" cy="646331"/>
          </a:xfrm>
          <a:prstGeom prst="rect">
            <a:avLst/>
          </a:prstGeom>
          <a:solidFill>
            <a:schemeClr val="tx2"/>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rPr>
              <a:t>CONTENIDO</a:t>
            </a:r>
            <a:endParaRPr kumimoji="0" lang="es-MX"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endParaRPr>
          </a:p>
        </p:txBody>
      </p:sp>
      <p:graphicFrame>
        <p:nvGraphicFramePr>
          <p:cNvPr id="6" name="5 Tabla"/>
          <p:cNvGraphicFramePr>
            <a:graphicFrameLocks noGrp="1"/>
          </p:cNvGraphicFramePr>
          <p:nvPr>
            <p:extLst>
              <p:ext uri="{D42A27DB-BD31-4B8C-83A1-F6EECF244321}">
                <p14:modId xmlns:p14="http://schemas.microsoft.com/office/powerpoint/2010/main" val="1433016859"/>
              </p:ext>
            </p:extLst>
          </p:nvPr>
        </p:nvGraphicFramePr>
        <p:xfrm>
          <a:off x="2058536" y="1844824"/>
          <a:ext cx="8213928" cy="4114800"/>
        </p:xfrm>
        <a:graphic>
          <a:graphicData uri="http://schemas.openxmlformats.org/drawingml/2006/table">
            <a:tbl>
              <a:tblPr firstRow="1" bandRow="1">
                <a:tableStyleId>{EB344D84-9AFB-497E-A393-DC336BA19D2E}</a:tableStyleId>
              </a:tblPr>
              <a:tblGrid>
                <a:gridCol w="7646279">
                  <a:extLst>
                    <a:ext uri="{9D8B030D-6E8A-4147-A177-3AD203B41FA5}">
                      <a16:colId xmlns:a16="http://schemas.microsoft.com/office/drawing/2014/main" val="20000"/>
                    </a:ext>
                  </a:extLst>
                </a:gridCol>
                <a:gridCol w="567649">
                  <a:extLst>
                    <a:ext uri="{9D8B030D-6E8A-4147-A177-3AD203B41FA5}">
                      <a16:colId xmlns:a16="http://schemas.microsoft.com/office/drawing/2014/main" val="20001"/>
                    </a:ext>
                  </a:extLst>
                </a:gridCol>
              </a:tblGrid>
              <a:tr h="2952328">
                <a:tc>
                  <a:txBody>
                    <a:bodyPr/>
                    <a:lstStyle/>
                    <a:p>
                      <a:pPr algn="r"/>
                      <a:r>
                        <a:rPr lang="es-MX" sz="2400" dirty="0">
                          <a:solidFill>
                            <a:schemeClr val="tx1">
                              <a:lumMod val="75000"/>
                              <a:lumOff val="25000"/>
                            </a:schemeClr>
                          </a:solidFill>
                          <a:latin typeface="Arial" panose="020B0604020202020204" pitchFamily="34" charset="0"/>
                          <a:cs typeface="Arial" panose="020B0604020202020204" pitchFamily="34" charset="0"/>
                        </a:rPr>
                        <a:t>Guión</a:t>
                      </a:r>
                      <a:r>
                        <a:rPr lang="es-MX" sz="2400" baseline="0" dirty="0">
                          <a:solidFill>
                            <a:schemeClr val="tx1">
                              <a:lumMod val="75000"/>
                              <a:lumOff val="25000"/>
                            </a:schemeClr>
                          </a:solidFill>
                          <a:latin typeface="Arial" panose="020B0604020202020204" pitchFamily="34" charset="0"/>
                          <a:cs typeface="Arial" panose="020B0604020202020204" pitchFamily="34" charset="0"/>
                        </a:rPr>
                        <a:t> Explicativo</a:t>
                      </a:r>
                    </a:p>
                    <a:p>
                      <a:pPr algn="r"/>
                      <a:endParaRPr lang="es-MX" sz="2400" dirty="0">
                        <a:solidFill>
                          <a:schemeClr val="tx1">
                            <a:lumMod val="75000"/>
                            <a:lumOff val="25000"/>
                          </a:schemeClr>
                        </a:solidFill>
                        <a:latin typeface="Arial" panose="020B0604020202020204" pitchFamily="34" charset="0"/>
                        <a:cs typeface="Arial" panose="020B0604020202020204" pitchFamily="34" charset="0"/>
                      </a:endParaRPr>
                    </a:p>
                    <a:p>
                      <a:pPr algn="r"/>
                      <a:r>
                        <a:rPr lang="es-MX" sz="2400" dirty="0">
                          <a:solidFill>
                            <a:schemeClr val="tx1">
                              <a:lumMod val="75000"/>
                              <a:lumOff val="25000"/>
                            </a:schemeClr>
                          </a:solidFill>
                          <a:latin typeface="Arial" panose="020B0604020202020204" pitchFamily="34" charset="0"/>
                          <a:cs typeface="Arial" panose="020B0604020202020204" pitchFamily="34" charset="0"/>
                        </a:rPr>
                        <a:t>El Contrato de Seguro</a:t>
                      </a:r>
                    </a:p>
                    <a:p>
                      <a:pPr algn="r"/>
                      <a:r>
                        <a:rPr lang="es-MX" sz="2400" dirty="0">
                          <a:solidFill>
                            <a:schemeClr val="tx1">
                              <a:lumMod val="75000"/>
                              <a:lumOff val="25000"/>
                            </a:schemeClr>
                          </a:solidFill>
                          <a:latin typeface="Arial" panose="020B0604020202020204" pitchFamily="34" charset="0"/>
                          <a:cs typeface="Arial" panose="020B0604020202020204" pitchFamily="34" charset="0"/>
                        </a:rPr>
                        <a:t>Conceptos preliminares</a:t>
                      </a:r>
                    </a:p>
                    <a:p>
                      <a:pPr algn="r"/>
                      <a:r>
                        <a:rPr lang="es-MX" sz="2400" dirty="0">
                          <a:solidFill>
                            <a:schemeClr val="tx1">
                              <a:lumMod val="75000"/>
                              <a:lumOff val="25000"/>
                            </a:schemeClr>
                          </a:solidFill>
                          <a:latin typeface="Arial" panose="020B0604020202020204" pitchFamily="34" charset="0"/>
                          <a:cs typeface="Arial" panose="020B0604020202020204" pitchFamily="34" charset="0"/>
                        </a:rPr>
                        <a:t>Elementos del contrato de seguros</a:t>
                      </a:r>
                    </a:p>
                    <a:p>
                      <a:pPr algn="r"/>
                      <a:r>
                        <a:rPr lang="es-MX" sz="2400" dirty="0">
                          <a:solidFill>
                            <a:schemeClr val="tx1">
                              <a:lumMod val="75000"/>
                              <a:lumOff val="25000"/>
                            </a:schemeClr>
                          </a:solidFill>
                          <a:latin typeface="Arial" panose="020B0604020202020204" pitchFamily="34" charset="0"/>
                          <a:cs typeface="Arial" panose="020B0604020202020204" pitchFamily="34" charset="0"/>
                        </a:rPr>
                        <a:t>Elementos materiales</a:t>
                      </a:r>
                    </a:p>
                    <a:p>
                      <a:pPr algn="r"/>
                      <a:r>
                        <a:rPr lang="es-MX" sz="2400" dirty="0">
                          <a:solidFill>
                            <a:schemeClr val="tx1">
                              <a:lumMod val="75000"/>
                              <a:lumOff val="25000"/>
                            </a:schemeClr>
                          </a:solidFill>
                          <a:latin typeface="Arial" panose="020B0604020202020204" pitchFamily="34" charset="0"/>
                          <a:cs typeface="Arial" panose="020B0604020202020204" pitchFamily="34" charset="0"/>
                        </a:rPr>
                        <a:t>Elementos personales</a:t>
                      </a:r>
                    </a:p>
                    <a:p>
                      <a:pPr algn="r"/>
                      <a:r>
                        <a:rPr lang="es-MX" sz="2400" dirty="0">
                          <a:solidFill>
                            <a:schemeClr val="tx1">
                              <a:lumMod val="75000"/>
                              <a:lumOff val="25000"/>
                            </a:schemeClr>
                          </a:solidFill>
                          <a:latin typeface="Arial" panose="020B0604020202020204" pitchFamily="34" charset="0"/>
                          <a:cs typeface="Arial" panose="020B0604020202020204" pitchFamily="34" charset="0"/>
                        </a:rPr>
                        <a:t>Elementos formales</a:t>
                      </a:r>
                    </a:p>
                    <a:p>
                      <a:pPr algn="r"/>
                      <a:endParaRPr lang="es-MX" sz="2400" dirty="0">
                        <a:solidFill>
                          <a:schemeClr val="tx1">
                            <a:lumMod val="75000"/>
                            <a:lumOff val="25000"/>
                          </a:schemeClr>
                        </a:solidFill>
                        <a:latin typeface="Arial" panose="020B0604020202020204" pitchFamily="34" charset="0"/>
                        <a:cs typeface="Arial" panose="020B0604020202020204" pitchFamily="34" charset="0"/>
                      </a:endParaRPr>
                    </a:p>
                    <a:p>
                      <a:pPr algn="r"/>
                      <a:r>
                        <a:rPr lang="es-MX" sz="2400" dirty="0">
                          <a:solidFill>
                            <a:schemeClr val="tx1">
                              <a:lumMod val="75000"/>
                              <a:lumOff val="25000"/>
                            </a:schemeClr>
                          </a:solidFill>
                          <a:latin typeface="Arial" panose="020B0604020202020204" pitchFamily="34" charset="0"/>
                          <a:cs typeface="Arial" panose="020B0604020202020204" pitchFamily="34" charset="0"/>
                        </a:rPr>
                        <a:t>Conclusiones</a:t>
                      </a:r>
                    </a:p>
                    <a:p>
                      <a:pPr algn="r"/>
                      <a:r>
                        <a:rPr lang="es-MX" sz="2400" dirty="0">
                          <a:solidFill>
                            <a:schemeClr val="tx1">
                              <a:lumMod val="75000"/>
                              <a:lumOff val="25000"/>
                            </a:schemeClr>
                          </a:solidFill>
                          <a:latin typeface="Arial" panose="020B0604020202020204" pitchFamily="34" charset="0"/>
                          <a:cs typeface="Arial" panose="020B0604020202020204" pitchFamily="34" charset="0"/>
                        </a:rPr>
                        <a:t>Referencias</a:t>
                      </a:r>
                    </a:p>
                  </a:txBody>
                  <a:tcPr>
                    <a:solidFill>
                      <a:schemeClr val="accent3">
                        <a:lumMod val="60000"/>
                        <a:lumOff val="40000"/>
                      </a:schemeClr>
                    </a:solidFill>
                  </a:tcPr>
                </a:tc>
                <a:tc>
                  <a:txBody>
                    <a:bodyPr/>
                    <a:lstStyle/>
                    <a:p>
                      <a:pPr algn="r"/>
                      <a:r>
                        <a:rPr lang="es-MX" sz="2400" dirty="0">
                          <a:solidFill>
                            <a:schemeClr val="tx1">
                              <a:lumMod val="75000"/>
                              <a:lumOff val="25000"/>
                            </a:schemeClr>
                          </a:solidFill>
                          <a:latin typeface="Arial" panose="020B0604020202020204" pitchFamily="34" charset="0"/>
                          <a:cs typeface="Arial" panose="020B0604020202020204" pitchFamily="34" charset="0"/>
                        </a:rPr>
                        <a:t>4</a:t>
                      </a:r>
                    </a:p>
                    <a:p>
                      <a:pPr algn="r"/>
                      <a:endParaRPr lang="es-MX" sz="2400" dirty="0">
                        <a:solidFill>
                          <a:schemeClr val="tx1">
                            <a:lumMod val="75000"/>
                            <a:lumOff val="25000"/>
                          </a:schemeClr>
                        </a:solidFill>
                        <a:latin typeface="Arial" panose="020B0604020202020204" pitchFamily="34" charset="0"/>
                        <a:cs typeface="Arial" panose="020B0604020202020204" pitchFamily="34" charset="0"/>
                      </a:endParaRPr>
                    </a:p>
                    <a:p>
                      <a:pPr algn="r"/>
                      <a:r>
                        <a:rPr lang="es-MX" sz="2400" dirty="0">
                          <a:solidFill>
                            <a:schemeClr val="tx1">
                              <a:lumMod val="75000"/>
                              <a:lumOff val="25000"/>
                            </a:schemeClr>
                          </a:solidFill>
                          <a:latin typeface="Arial" panose="020B0604020202020204" pitchFamily="34" charset="0"/>
                          <a:cs typeface="Arial" panose="020B0604020202020204" pitchFamily="34" charset="0"/>
                        </a:rPr>
                        <a:t>7</a:t>
                      </a:r>
                    </a:p>
                    <a:p>
                      <a:pPr algn="r"/>
                      <a:r>
                        <a:rPr lang="es-MX" sz="2400" dirty="0">
                          <a:solidFill>
                            <a:schemeClr val="tx1">
                              <a:lumMod val="75000"/>
                              <a:lumOff val="25000"/>
                            </a:schemeClr>
                          </a:solidFill>
                          <a:latin typeface="Arial" panose="020B0604020202020204" pitchFamily="34" charset="0"/>
                          <a:cs typeface="Arial" panose="020B0604020202020204" pitchFamily="34" charset="0"/>
                        </a:rPr>
                        <a:t>8</a:t>
                      </a:r>
                    </a:p>
                    <a:p>
                      <a:pPr algn="r"/>
                      <a:r>
                        <a:rPr lang="es-MX" sz="2400" dirty="0">
                          <a:solidFill>
                            <a:schemeClr val="tx1">
                              <a:lumMod val="75000"/>
                              <a:lumOff val="25000"/>
                            </a:schemeClr>
                          </a:solidFill>
                          <a:latin typeface="Arial" panose="020B0604020202020204" pitchFamily="34" charset="0"/>
                          <a:cs typeface="Arial" panose="020B0604020202020204" pitchFamily="34" charset="0"/>
                        </a:rPr>
                        <a:t>11</a:t>
                      </a:r>
                    </a:p>
                    <a:p>
                      <a:pPr algn="r"/>
                      <a:r>
                        <a:rPr lang="es-MX" sz="2400" dirty="0">
                          <a:solidFill>
                            <a:schemeClr val="tx1">
                              <a:lumMod val="75000"/>
                              <a:lumOff val="25000"/>
                            </a:schemeClr>
                          </a:solidFill>
                          <a:latin typeface="Arial" panose="020B0604020202020204" pitchFamily="34" charset="0"/>
                          <a:cs typeface="Arial" panose="020B0604020202020204" pitchFamily="34" charset="0"/>
                        </a:rPr>
                        <a:t>13</a:t>
                      </a:r>
                    </a:p>
                    <a:p>
                      <a:pPr algn="r"/>
                      <a:r>
                        <a:rPr lang="es-MX" sz="2400" dirty="0">
                          <a:solidFill>
                            <a:schemeClr val="tx1">
                              <a:lumMod val="75000"/>
                              <a:lumOff val="25000"/>
                            </a:schemeClr>
                          </a:solidFill>
                          <a:latin typeface="Arial" panose="020B0604020202020204" pitchFamily="34" charset="0"/>
                          <a:cs typeface="Arial" panose="020B0604020202020204" pitchFamily="34" charset="0"/>
                        </a:rPr>
                        <a:t>25</a:t>
                      </a:r>
                    </a:p>
                    <a:p>
                      <a:pPr algn="r"/>
                      <a:r>
                        <a:rPr lang="es-MX" sz="2400" dirty="0">
                          <a:solidFill>
                            <a:schemeClr val="tx1">
                              <a:lumMod val="75000"/>
                              <a:lumOff val="25000"/>
                            </a:schemeClr>
                          </a:solidFill>
                          <a:latin typeface="Arial" panose="020B0604020202020204" pitchFamily="34" charset="0"/>
                          <a:cs typeface="Arial" panose="020B0604020202020204" pitchFamily="34" charset="0"/>
                        </a:rPr>
                        <a:t>32</a:t>
                      </a:r>
                    </a:p>
                    <a:p>
                      <a:pPr algn="r"/>
                      <a:endParaRPr lang="es-MX" sz="2400" dirty="0">
                        <a:solidFill>
                          <a:schemeClr val="tx1">
                            <a:lumMod val="75000"/>
                            <a:lumOff val="25000"/>
                          </a:schemeClr>
                        </a:solidFill>
                        <a:latin typeface="Arial" panose="020B0604020202020204" pitchFamily="34" charset="0"/>
                        <a:cs typeface="Arial" panose="020B0604020202020204" pitchFamily="34" charset="0"/>
                      </a:endParaRPr>
                    </a:p>
                    <a:p>
                      <a:pPr algn="r"/>
                      <a:r>
                        <a:rPr lang="es-MX" sz="2400" dirty="0">
                          <a:solidFill>
                            <a:schemeClr val="tx1">
                              <a:lumMod val="75000"/>
                              <a:lumOff val="25000"/>
                            </a:schemeClr>
                          </a:solidFill>
                          <a:latin typeface="Arial" panose="020B0604020202020204" pitchFamily="34" charset="0"/>
                          <a:cs typeface="Arial" panose="020B0604020202020204" pitchFamily="34" charset="0"/>
                        </a:rPr>
                        <a:t>42</a:t>
                      </a:r>
                    </a:p>
                    <a:p>
                      <a:pPr algn="r"/>
                      <a:r>
                        <a:rPr lang="es-MX" sz="2400" dirty="0">
                          <a:solidFill>
                            <a:schemeClr val="tx1">
                              <a:lumMod val="75000"/>
                              <a:lumOff val="25000"/>
                            </a:schemeClr>
                          </a:solidFill>
                          <a:latin typeface="Arial" panose="020B0604020202020204" pitchFamily="34" charset="0"/>
                          <a:cs typeface="Arial" panose="020B0604020202020204" pitchFamily="34" charset="0"/>
                        </a:rPr>
                        <a:t>44</a:t>
                      </a:r>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4174310106"/>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bwMode="auto">
          <a:xfrm>
            <a:off x="1074420" y="1591056"/>
            <a:ext cx="9916668" cy="2450593"/>
          </a:xfrm>
          <a:prstGeom prst="rect">
            <a:avLst/>
          </a:prstGeom>
          <a:solidFill>
            <a:schemeClr val="accent3">
              <a:lumMod val="40000"/>
              <a:lumOff val="60000"/>
            </a:schemeClr>
          </a:solidFill>
          <a:ln>
            <a:miter lim="800000"/>
            <a:headEnd/>
            <a:tailEnd/>
          </a:ln>
        </p:spPr>
        <p:txBody>
          <a:bodyPr vert="horz" wrap="square" lIns="91440" tIns="45720" rIns="91440" bIns="45720" numCol="1" rtlCol="0" anchor="t" anchorCtr="0" compatLnSpc="1">
            <a:prstTxWarp prst="textNoShape">
              <a:avLst/>
            </a:prstTxWarp>
            <a:normAutofit/>
          </a:bodyPr>
          <a:lstStyle/>
          <a:p>
            <a:pPr eaLnBrk="1" hangingPunct="1">
              <a:lnSpc>
                <a:spcPct val="80000"/>
              </a:lnSpc>
              <a:defRPr/>
            </a:pPr>
            <a:endParaRPr lang="es-ES" sz="1200" dirty="0"/>
          </a:p>
          <a:p>
            <a:pPr marL="0" indent="0" algn="just">
              <a:lnSpc>
                <a:spcPct val="80000"/>
              </a:lnSpc>
              <a:buNone/>
              <a:defRPr/>
            </a:pPr>
            <a:r>
              <a:rPr lang="es-MX" sz="3600" dirty="0"/>
              <a:t>Persona designada en la póliza por el asegurado o el contratante como el titular de los derechos indemnizatorios que en dicho documento se establecen.</a:t>
            </a:r>
          </a:p>
          <a:p>
            <a:pPr eaLnBrk="1" hangingPunct="1">
              <a:lnSpc>
                <a:spcPct val="80000"/>
              </a:lnSpc>
              <a:defRPr/>
            </a:pPr>
            <a:endParaRPr lang="es-MX" sz="1600" dirty="0"/>
          </a:p>
          <a:p>
            <a:pPr eaLnBrk="1" hangingPunct="1">
              <a:lnSpc>
                <a:spcPct val="80000"/>
              </a:lnSpc>
              <a:defRPr/>
            </a:pPr>
            <a:endParaRPr lang="es-MX" sz="1200" dirty="0"/>
          </a:p>
        </p:txBody>
      </p:sp>
      <p:pic>
        <p:nvPicPr>
          <p:cNvPr id="6" name="ipfV6gdmZ0HQq2UmM:" descr="http://t1.gstatic.com/images?q=tbn:V6gdmZ0HQq2UmM:http://www.finanzasparatodos.es/comun/imagenes/bloqueC/fiscalidad_seguros_vida.jpg">
            <a:hlinkClick r:id="rId2"/>
          </p:cNvPr>
          <p:cNvPicPr/>
          <p:nvPr/>
        </p:nvPicPr>
        <p:blipFill>
          <a:blip r:embed="rId3"/>
          <a:srcRect/>
          <a:stretch>
            <a:fillRect/>
          </a:stretch>
        </p:blipFill>
        <p:spPr bwMode="auto">
          <a:xfrm>
            <a:off x="4236898" y="3293546"/>
            <a:ext cx="3714776" cy="3143272"/>
          </a:xfrm>
          <a:prstGeom prst="rect">
            <a:avLst/>
          </a:prstGeom>
          <a:noFill/>
          <a:ln w="9525">
            <a:noFill/>
            <a:miter lim="800000"/>
            <a:headEnd/>
            <a:tailEnd/>
          </a:ln>
        </p:spPr>
      </p:pic>
      <p:sp>
        <p:nvSpPr>
          <p:cNvPr id="4" name="1 Título">
            <a:extLst>
              <a:ext uri="{FF2B5EF4-FFF2-40B4-BE49-F238E27FC236}">
                <a16:creationId xmlns:a16="http://schemas.microsoft.com/office/drawing/2014/main" id="{FEE61552-E8F4-4A76-8966-DE8DF01A7C6F}"/>
              </a:ext>
            </a:extLst>
          </p:cNvPr>
          <p:cNvSpPr>
            <a:spLocks noGrp="1"/>
          </p:cNvSpPr>
          <p:nvPr>
            <p:ph type="title"/>
          </p:nvPr>
        </p:nvSpPr>
        <p:spPr>
          <a:xfrm>
            <a:off x="1074420" y="524436"/>
            <a:ext cx="4997196" cy="1012000"/>
          </a:xfrm>
          <a:solidFill>
            <a:schemeClr val="accent3">
              <a:lumMod val="75000"/>
            </a:schemeClr>
          </a:solidFill>
        </p:spPr>
        <p:txBody>
          <a:bodyPr>
            <a:normAutofit/>
          </a:bodyPr>
          <a:lstStyle/>
          <a:p>
            <a:pPr>
              <a:defRPr/>
            </a:pPr>
            <a:r>
              <a:rPr lang="es-ES" spc="0" dirty="0">
                <a:ln w="0"/>
                <a:solidFill>
                  <a:schemeClr val="tx1">
                    <a:lumMod val="85000"/>
                    <a:lumOff val="15000"/>
                  </a:schemeClr>
                </a:solidFill>
                <a:effectLst>
                  <a:outerShdw blurRad="38100" dist="19050" dir="2700000" algn="tl" rotWithShape="0">
                    <a:schemeClr val="dk1">
                      <a:alpha val="40000"/>
                    </a:schemeClr>
                  </a:outerShdw>
                </a:effectLst>
              </a:rPr>
              <a:t>	</a:t>
            </a:r>
            <a:r>
              <a:rPr lang="es-ES" b="1" spc="0" dirty="0">
                <a:ln w="0"/>
                <a:solidFill>
                  <a:schemeClr val="tx1">
                    <a:lumMod val="85000"/>
                    <a:lumOff val="15000"/>
                  </a:schemeClr>
                </a:solidFill>
                <a:effectLst>
                  <a:outerShdw blurRad="38100" dist="19050" dir="2700000" algn="tl" rotWithShape="0">
                    <a:schemeClr val="dk1">
                      <a:alpha val="40000"/>
                    </a:schemeClr>
                  </a:outerShdw>
                </a:effectLst>
              </a:rPr>
              <a:t>Beneficiario</a:t>
            </a:r>
          </a:p>
        </p:txBody>
      </p:sp>
      <p:sp>
        <p:nvSpPr>
          <p:cNvPr id="2" name="Marcador de número de diapositiva 1">
            <a:extLst>
              <a:ext uri="{FF2B5EF4-FFF2-40B4-BE49-F238E27FC236}">
                <a16:creationId xmlns:a16="http://schemas.microsoft.com/office/drawing/2014/main" id="{E5FD1F87-B20B-4FDB-965D-5019622A2159}"/>
              </a:ext>
            </a:extLst>
          </p:cNvPr>
          <p:cNvSpPr>
            <a:spLocks noGrp="1"/>
          </p:cNvSpPr>
          <p:nvPr>
            <p:ph type="sldNum" sz="quarter" idx="12"/>
          </p:nvPr>
        </p:nvSpPr>
        <p:spPr/>
        <p:txBody>
          <a:bodyPr/>
          <a:lstStyle/>
          <a:p>
            <a:fld id="{4F706B53-573E-4F29-AAE8-1E7739068B54}" type="slidenum">
              <a:rPr lang="es-MX" smtClean="0"/>
              <a:pPr/>
              <a:t>30</a:t>
            </a:fld>
            <a:endParaRPr lang="es-MX"/>
          </a:p>
        </p:txBody>
      </p:sp>
    </p:spTree>
    <p:extLst>
      <p:ext uri="{BB962C8B-B14F-4D97-AF65-F5344CB8AC3E}">
        <p14:creationId xmlns:p14="http://schemas.microsoft.com/office/powerpoint/2010/main" val="2327938648"/>
      </p:ext>
    </p:extLst>
  </p:cSld>
  <p:clrMapOvr>
    <a:masterClrMapping/>
  </p:clrMapOvr>
  <p:transition spd="slow">
    <p:cover dir="l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idx="1"/>
          </p:nvPr>
        </p:nvSpPr>
        <p:spPr bwMode="auto">
          <a:xfrm>
            <a:off x="1367028" y="1431037"/>
            <a:ext cx="9386316" cy="1672773"/>
          </a:xfrm>
          <a:prstGeom prst="rect">
            <a:avLst/>
          </a:prstGeom>
          <a:solidFill>
            <a:schemeClr val="tx2">
              <a:lumMod val="20000"/>
              <a:lumOff val="80000"/>
            </a:schemeClr>
          </a:solidFill>
          <a:ln>
            <a:miter lim="800000"/>
            <a:headEnd/>
            <a:tailEnd/>
          </a:ln>
        </p:spPr>
        <p:txBody>
          <a:bodyPr vert="horz" wrap="square" lIns="91440" tIns="45720" rIns="91440" bIns="45720" numCol="1" rtlCol="0" anchor="t" anchorCtr="0" compatLnSpc="1">
            <a:prstTxWarp prst="textNoShape">
              <a:avLst/>
            </a:prstTxWarp>
            <a:normAutofit fontScale="92500" lnSpcReduction="20000"/>
          </a:bodyPr>
          <a:lstStyle/>
          <a:p>
            <a:pPr marL="114300" lvl="0" indent="0" algn="just">
              <a:buNone/>
            </a:pPr>
            <a:r>
              <a:rPr lang="es-MX" sz="3100" b="1" dirty="0"/>
              <a:t>Es quien ha sufrido un daño en su persona, bienes o intereses. En términos de seguros es la persona, que a consecuencia de un siniestro, sufre un daño o perjuicio.</a:t>
            </a:r>
          </a:p>
          <a:p>
            <a:pPr algn="just">
              <a:buNone/>
            </a:pPr>
            <a:r>
              <a:rPr lang="es-MX" sz="2800" dirty="0"/>
              <a:t>	</a:t>
            </a:r>
            <a:endParaRPr lang="es-MX" sz="2400" dirty="0"/>
          </a:p>
        </p:txBody>
      </p:sp>
      <p:pic>
        <p:nvPicPr>
          <p:cNvPr id="5" name="Picture 5"/>
          <p:cNvPicPr>
            <a:picLocks noChangeAspect="1" noChangeArrowheads="1"/>
          </p:cNvPicPr>
          <p:nvPr/>
        </p:nvPicPr>
        <p:blipFill>
          <a:blip r:embed="rId2"/>
          <a:srcRect/>
          <a:stretch>
            <a:fillRect/>
          </a:stretch>
        </p:blipFill>
        <p:spPr bwMode="auto">
          <a:xfrm>
            <a:off x="7525200" y="2712082"/>
            <a:ext cx="3246432" cy="3638550"/>
          </a:xfrm>
          <a:prstGeom prst="rect">
            <a:avLst/>
          </a:prstGeom>
          <a:noFill/>
          <a:ln w="9525">
            <a:noFill/>
            <a:miter lim="800000"/>
            <a:headEnd/>
            <a:tailEnd/>
          </a:ln>
        </p:spPr>
      </p:pic>
      <p:sp>
        <p:nvSpPr>
          <p:cNvPr id="6" name="5 CuadroTexto"/>
          <p:cNvSpPr txBox="1"/>
          <p:nvPr/>
        </p:nvSpPr>
        <p:spPr>
          <a:xfrm>
            <a:off x="1385316" y="2811202"/>
            <a:ext cx="6093275" cy="3539430"/>
          </a:xfrm>
          <a:prstGeom prst="rect">
            <a:avLst/>
          </a:prstGeom>
          <a:solidFill>
            <a:schemeClr val="bg1">
              <a:lumMod val="75000"/>
            </a:schemeClr>
          </a:solidFill>
        </p:spPr>
        <p:txBody>
          <a:bodyPr wrap="square" rtlCol="0">
            <a:spAutoFit/>
          </a:bodyPr>
          <a:lstStyle/>
          <a:p>
            <a:pPr algn="just"/>
            <a:r>
              <a:rPr lang="es-MX" sz="2800" b="1" dirty="0"/>
              <a:t>Ejemplo:</a:t>
            </a:r>
            <a:r>
              <a:rPr lang="es-MX" sz="2800" dirty="0"/>
              <a:t> si se supone el incendio de una fábrica, el daño es la destrucción del edificio, de la maquinaria o de las mercancías; el perjuicio puede ser la pérdida de beneficios que tendrá el propietario de la industria a consecuencia de la paralización de sus ventas</a:t>
            </a:r>
            <a:r>
              <a:rPr lang="es-MX" dirty="0"/>
              <a:t>.</a:t>
            </a:r>
          </a:p>
        </p:txBody>
      </p:sp>
      <p:sp>
        <p:nvSpPr>
          <p:cNvPr id="7" name="1 Título">
            <a:extLst>
              <a:ext uri="{FF2B5EF4-FFF2-40B4-BE49-F238E27FC236}">
                <a16:creationId xmlns:a16="http://schemas.microsoft.com/office/drawing/2014/main" id="{A840CA2E-E1E8-44A3-9D58-C7E55F1F391A}"/>
              </a:ext>
            </a:extLst>
          </p:cNvPr>
          <p:cNvSpPr>
            <a:spLocks noGrp="1"/>
          </p:cNvSpPr>
          <p:nvPr>
            <p:ph type="title"/>
          </p:nvPr>
        </p:nvSpPr>
        <p:spPr>
          <a:xfrm>
            <a:off x="1385316" y="378132"/>
            <a:ext cx="4997196" cy="1012000"/>
          </a:xfrm>
          <a:solidFill>
            <a:schemeClr val="accent1">
              <a:lumMod val="75000"/>
            </a:schemeClr>
          </a:solidFill>
        </p:spPr>
        <p:txBody>
          <a:bodyPr>
            <a:normAutofit/>
          </a:bodyPr>
          <a:lstStyle/>
          <a:p>
            <a:pPr>
              <a:defRPr/>
            </a:pPr>
            <a:r>
              <a:rPr lang="es-ES" spc="0" dirty="0">
                <a:ln w="0"/>
                <a:solidFill>
                  <a:schemeClr val="tx1">
                    <a:lumMod val="85000"/>
                    <a:lumOff val="15000"/>
                  </a:schemeClr>
                </a:solidFill>
                <a:effectLst>
                  <a:outerShdw blurRad="38100" dist="19050" dir="2700000" algn="tl" rotWithShape="0">
                    <a:schemeClr val="dk1">
                      <a:alpha val="40000"/>
                    </a:schemeClr>
                  </a:outerShdw>
                </a:effectLst>
              </a:rPr>
              <a:t>	</a:t>
            </a:r>
            <a:r>
              <a:rPr lang="es-ES" b="1" spc="0" dirty="0">
                <a:ln w="0"/>
                <a:solidFill>
                  <a:schemeClr val="bg1">
                    <a:lumMod val="95000"/>
                  </a:schemeClr>
                </a:solidFill>
                <a:effectLst>
                  <a:outerShdw blurRad="38100" dist="19050" dir="2700000" algn="tl" rotWithShape="0">
                    <a:schemeClr val="dk1">
                      <a:alpha val="40000"/>
                    </a:schemeClr>
                  </a:outerShdw>
                </a:effectLst>
              </a:rPr>
              <a:t>Perjudicado</a:t>
            </a:r>
          </a:p>
        </p:txBody>
      </p:sp>
      <p:sp>
        <p:nvSpPr>
          <p:cNvPr id="2" name="Marcador de número de diapositiva 1">
            <a:extLst>
              <a:ext uri="{FF2B5EF4-FFF2-40B4-BE49-F238E27FC236}">
                <a16:creationId xmlns:a16="http://schemas.microsoft.com/office/drawing/2014/main" id="{DC7EF47B-76EB-4AC6-8E07-7B96FDDE3C34}"/>
              </a:ext>
            </a:extLst>
          </p:cNvPr>
          <p:cNvSpPr>
            <a:spLocks noGrp="1"/>
          </p:cNvSpPr>
          <p:nvPr>
            <p:ph type="sldNum" sz="quarter" idx="12"/>
          </p:nvPr>
        </p:nvSpPr>
        <p:spPr/>
        <p:txBody>
          <a:bodyPr/>
          <a:lstStyle/>
          <a:p>
            <a:fld id="{4F706B53-573E-4F29-AAE8-1E7739068B54}" type="slidenum">
              <a:rPr lang="es-MX" smtClean="0"/>
              <a:pPr/>
              <a:t>31</a:t>
            </a:fld>
            <a:endParaRPr lang="es-MX"/>
          </a:p>
        </p:txBody>
      </p:sp>
    </p:spTree>
    <p:extLst>
      <p:ext uri="{BB962C8B-B14F-4D97-AF65-F5344CB8AC3E}">
        <p14:creationId xmlns:p14="http://schemas.microsoft.com/office/powerpoint/2010/main" val="2159948650"/>
      </p:ext>
    </p:extLst>
  </p:cSld>
  <p:clrMapOvr>
    <a:masterClrMapping/>
  </p:clrMapOvr>
  <p:transition spd="slow">
    <p:dissolv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bwMode="auto">
          <a:xfrm>
            <a:off x="2208213" y="2322576"/>
            <a:ext cx="7918450" cy="1883664"/>
          </a:xfrm>
          <a:prstGeom prst="rect">
            <a:avLst/>
          </a:prstGeom>
          <a:solidFill>
            <a:schemeClr val="accent2">
              <a:lumMod val="60000"/>
              <a:lumOff val="40000"/>
            </a:schemeClr>
          </a:solidFill>
          <a:ln>
            <a:miter lim="800000"/>
            <a:headEnd/>
            <a:tailEnd/>
          </a:ln>
        </p:spPr>
        <p:txBody>
          <a:bodyPr vert="horz" wrap="square" lIns="91440" tIns="45720" rIns="91440" bIns="45720" numCol="1" rtlCol="0" anchor="ctr" anchorCtr="0" compatLnSpc="1">
            <a:prstTxWarp prst="textNoShape">
              <a:avLst/>
            </a:prstTxWarp>
            <a:noAutofit/>
          </a:bodyPr>
          <a:lstStyle/>
          <a:p>
            <a:pPr algn="ctr" eaLnBrk="1" hangingPunct="1"/>
            <a:r>
              <a:rPr lang="es-ES" b="1" dirty="0"/>
              <a:t>Elementos formales</a:t>
            </a:r>
            <a:r>
              <a:rPr lang="es-ES" dirty="0"/>
              <a:t>.</a:t>
            </a:r>
          </a:p>
        </p:txBody>
      </p:sp>
      <p:sp>
        <p:nvSpPr>
          <p:cNvPr id="2" name="Marcador de número de diapositiva 1">
            <a:extLst>
              <a:ext uri="{FF2B5EF4-FFF2-40B4-BE49-F238E27FC236}">
                <a16:creationId xmlns:a16="http://schemas.microsoft.com/office/drawing/2014/main" id="{AD341269-B87B-4125-BD45-38533BEE6836}"/>
              </a:ext>
            </a:extLst>
          </p:cNvPr>
          <p:cNvSpPr>
            <a:spLocks noGrp="1"/>
          </p:cNvSpPr>
          <p:nvPr>
            <p:ph type="sldNum" sz="quarter" idx="12"/>
          </p:nvPr>
        </p:nvSpPr>
        <p:spPr/>
        <p:txBody>
          <a:bodyPr/>
          <a:lstStyle/>
          <a:p>
            <a:fld id="{4F706B53-573E-4F29-AAE8-1E7739068B54}" type="slidenum">
              <a:rPr lang="es-MX" smtClean="0"/>
              <a:pPr/>
              <a:t>32</a:t>
            </a:fld>
            <a:endParaRPr lang="es-MX"/>
          </a:p>
        </p:txBody>
      </p:sp>
    </p:spTree>
    <p:extLst>
      <p:ext uri="{BB962C8B-B14F-4D97-AF65-F5344CB8AC3E}">
        <p14:creationId xmlns:p14="http://schemas.microsoft.com/office/powerpoint/2010/main" val="3410080378"/>
      </p:ext>
    </p:extLst>
  </p:cSld>
  <p:clrMapOvr>
    <a:masterClrMapping/>
  </p:clrMapOvr>
  <p:transition spd="slow">
    <p:push di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bwMode="auto">
          <a:xfrm>
            <a:off x="1133856" y="666348"/>
            <a:ext cx="9966960" cy="1107588"/>
          </a:xfrm>
          <a:prstGeom prst="rect">
            <a:avLst/>
          </a:prstGeom>
          <a:solidFill>
            <a:schemeClr val="accent2">
              <a:lumMod val="40000"/>
              <a:lumOff val="60000"/>
            </a:schemeClr>
          </a:solidFill>
          <a:ln>
            <a:miter lim="800000"/>
            <a:headEnd/>
            <a:tailEnd/>
          </a:ln>
        </p:spPr>
        <p:txBody>
          <a:bodyPr vert="horz" wrap="square" lIns="91440" tIns="45720" rIns="91440" bIns="45720" numCol="1" rtlCol="0" anchor="ctr" anchorCtr="0" compatLnSpc="1">
            <a:prstTxWarp prst="textNoShape">
              <a:avLst/>
            </a:prstTxWarp>
            <a:noAutofit/>
          </a:bodyPr>
          <a:lstStyle/>
          <a:p>
            <a:pPr eaLnBrk="1" hangingPunct="1"/>
            <a:r>
              <a:rPr lang="es-ES" b="1" dirty="0"/>
              <a:t>Elementos formales</a:t>
            </a:r>
          </a:p>
        </p:txBody>
      </p:sp>
      <p:sp>
        <p:nvSpPr>
          <p:cNvPr id="27651" name="Rectangle 3"/>
          <p:cNvSpPr>
            <a:spLocks noGrp="1" noChangeArrowheads="1"/>
          </p:cNvSpPr>
          <p:nvPr>
            <p:ph idx="1"/>
          </p:nvPr>
        </p:nvSpPr>
        <p:spPr bwMode="auto">
          <a:xfrm>
            <a:off x="1133856" y="1824929"/>
            <a:ext cx="9966960" cy="3588320"/>
          </a:xfrm>
          <a:prstGeom prst="rect">
            <a:avLst/>
          </a:prstGeom>
          <a:solidFill>
            <a:schemeClr val="bg2">
              <a:lumMod val="90000"/>
            </a:schemeClr>
          </a:solidFill>
          <a:ln>
            <a:miter lim="800000"/>
            <a:headEnd/>
            <a:tailEnd/>
          </a:ln>
        </p:spPr>
        <p:txBody>
          <a:bodyPr vert="horz" wrap="square" lIns="91440" tIns="45720" rIns="91440" bIns="45720" numCol="1" rtlCol="0" anchor="t" anchorCtr="0" compatLnSpc="1">
            <a:prstTxWarp prst="textNoShape">
              <a:avLst/>
            </a:prstTxWarp>
            <a:normAutofit/>
          </a:bodyPr>
          <a:lstStyle/>
          <a:p>
            <a:pPr eaLnBrk="1" hangingPunct="1">
              <a:lnSpc>
                <a:spcPct val="80000"/>
              </a:lnSpc>
              <a:buFontTx/>
              <a:buNone/>
            </a:pPr>
            <a:r>
              <a:rPr lang="es-ES" sz="1600" dirty="0"/>
              <a:t>	</a:t>
            </a:r>
            <a:endParaRPr lang="es-MX" sz="1600" dirty="0"/>
          </a:p>
          <a:p>
            <a:pPr algn="just"/>
            <a:r>
              <a:rPr lang="es-MX" sz="3200" dirty="0"/>
              <a:t>Existen algunos contratos que por exigencia legal, necesitan cumplir determinadas condiciones de forma. El contrato de seguro tiene esencialmente un carácter formal.</a:t>
            </a:r>
          </a:p>
          <a:p>
            <a:pPr algn="just" eaLnBrk="1" hangingPunct="1">
              <a:lnSpc>
                <a:spcPct val="80000"/>
              </a:lnSpc>
              <a:buNone/>
            </a:pPr>
            <a:endParaRPr lang="es-ES" sz="2600" dirty="0"/>
          </a:p>
          <a:p>
            <a:pPr algn="just" eaLnBrk="1" hangingPunct="1">
              <a:lnSpc>
                <a:spcPct val="80000"/>
              </a:lnSpc>
            </a:pPr>
            <a:endParaRPr lang="es-MX" sz="2600" dirty="0"/>
          </a:p>
        </p:txBody>
      </p:sp>
      <p:pic>
        <p:nvPicPr>
          <p:cNvPr id="6" name="Picture 2" descr="http://www.euitt.upm.es/uploaded/87/LOLA/FirmaContrato%5B1%5D.jpg"/>
          <p:cNvPicPr>
            <a:picLocks noChangeAspect="1" noChangeArrowheads="1"/>
          </p:cNvPicPr>
          <p:nvPr/>
        </p:nvPicPr>
        <p:blipFill>
          <a:blip r:embed="rId2"/>
          <a:srcRect/>
          <a:stretch>
            <a:fillRect/>
          </a:stretch>
        </p:blipFill>
        <p:spPr bwMode="auto">
          <a:xfrm>
            <a:off x="4810116" y="3857628"/>
            <a:ext cx="3071834" cy="2571768"/>
          </a:xfrm>
          <a:prstGeom prst="rect">
            <a:avLst/>
          </a:prstGeom>
          <a:noFill/>
        </p:spPr>
      </p:pic>
      <p:sp>
        <p:nvSpPr>
          <p:cNvPr id="2" name="Marcador de número de diapositiva 1">
            <a:extLst>
              <a:ext uri="{FF2B5EF4-FFF2-40B4-BE49-F238E27FC236}">
                <a16:creationId xmlns:a16="http://schemas.microsoft.com/office/drawing/2014/main" id="{E54E5BE4-F15A-4508-82B8-88BAFEF8097F}"/>
              </a:ext>
            </a:extLst>
          </p:cNvPr>
          <p:cNvSpPr>
            <a:spLocks noGrp="1"/>
          </p:cNvSpPr>
          <p:nvPr>
            <p:ph type="sldNum" sz="quarter" idx="12"/>
          </p:nvPr>
        </p:nvSpPr>
        <p:spPr/>
        <p:txBody>
          <a:bodyPr/>
          <a:lstStyle/>
          <a:p>
            <a:fld id="{4F706B53-573E-4F29-AAE8-1E7739068B54}" type="slidenum">
              <a:rPr lang="es-MX" smtClean="0"/>
              <a:pPr/>
              <a:t>33</a:t>
            </a:fld>
            <a:endParaRPr lang="es-MX"/>
          </a:p>
        </p:txBody>
      </p:sp>
    </p:spTree>
    <p:extLst>
      <p:ext uri="{BB962C8B-B14F-4D97-AF65-F5344CB8AC3E}">
        <p14:creationId xmlns:p14="http://schemas.microsoft.com/office/powerpoint/2010/main" val="509778716"/>
      </p:ext>
    </p:extLst>
  </p:cSld>
  <p:clrMapOvr>
    <a:masterClrMapping/>
  </p:clrMapOvr>
  <p:transition spd="slow">
    <p:randomBa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idx="1"/>
          </p:nvPr>
        </p:nvSpPr>
        <p:spPr bwMode="auto">
          <a:xfrm>
            <a:off x="1060704" y="4370832"/>
            <a:ext cx="7022592" cy="2226819"/>
          </a:xfrm>
          <a:prstGeom prst="rect">
            <a:avLst/>
          </a:prstGeom>
          <a:solidFill>
            <a:schemeClr val="bg2">
              <a:lumMod val="90000"/>
            </a:schemeClr>
          </a:solidFill>
          <a:ln>
            <a:miter lim="800000"/>
            <a:headEnd/>
            <a:tailEnd/>
          </a:ln>
        </p:spPr>
        <p:txBody>
          <a:bodyPr vert="horz" wrap="square" lIns="91440" tIns="45720" rIns="91440" bIns="45720" numCol="1" rtlCol="0" anchor="t" anchorCtr="0" compatLnSpc="1">
            <a:prstTxWarp prst="textNoShape">
              <a:avLst/>
            </a:prstTxWarp>
            <a:normAutofit/>
          </a:bodyPr>
          <a:lstStyle/>
          <a:p>
            <a:pPr algn="just" eaLnBrk="1" hangingPunct="1">
              <a:lnSpc>
                <a:spcPct val="80000"/>
              </a:lnSpc>
            </a:pPr>
            <a:r>
              <a:rPr lang="es-MX" sz="2800" dirty="0"/>
              <a:t>La solicitud de seguro es el medio de que dispone el asegurador para conocer y evaluar el riesgo. Las personas encargadas de examinar las solicitudes y decidir sobre la aceptación o rechazo del riesgo son los suscriptores.</a:t>
            </a:r>
            <a:endParaRPr lang="es-ES" sz="2600" dirty="0"/>
          </a:p>
        </p:txBody>
      </p:sp>
      <p:sp>
        <p:nvSpPr>
          <p:cNvPr id="26628" name="Rectangle 3"/>
          <p:cNvSpPr>
            <a:spLocks noChangeArrowheads="1"/>
          </p:cNvSpPr>
          <p:nvPr/>
        </p:nvSpPr>
        <p:spPr bwMode="auto">
          <a:xfrm flipH="1">
            <a:off x="1060704" y="1243584"/>
            <a:ext cx="10058400" cy="3127248"/>
          </a:xfrm>
          <a:prstGeom prst="rect">
            <a:avLst/>
          </a:prstGeom>
          <a:solidFill>
            <a:schemeClr val="accent4">
              <a:lumMod val="20000"/>
              <a:lumOff val="80000"/>
            </a:schemeClr>
          </a:solidFill>
          <a:ln w="9525">
            <a:noFill/>
            <a:miter lim="800000"/>
            <a:headEnd/>
            <a:tailEnd/>
          </a:ln>
        </p:spPr>
        <p:txBody>
          <a:bodyPr/>
          <a:lstStyle/>
          <a:p>
            <a:pPr marL="342900" indent="-342900">
              <a:lnSpc>
                <a:spcPct val="80000"/>
              </a:lnSpc>
              <a:spcBef>
                <a:spcPct val="20000"/>
              </a:spcBef>
              <a:buFont typeface="Arial" charset="0"/>
              <a:buChar char="•"/>
            </a:pPr>
            <a:endParaRPr lang="es-ES" sz="2000" dirty="0">
              <a:latin typeface="Calibri" pitchFamily="34" charset="0"/>
            </a:endParaRPr>
          </a:p>
          <a:p>
            <a:pPr algn="just">
              <a:lnSpc>
                <a:spcPct val="80000"/>
              </a:lnSpc>
              <a:spcBef>
                <a:spcPct val="20000"/>
              </a:spcBef>
            </a:pPr>
            <a:r>
              <a:rPr lang="es-MX" sz="3000" dirty="0"/>
              <a:t>Es un documento editado por el propio asegurador para cada uno de los diferentes seguros que comercializa, contiene un cuestionario. Este cuestionario, debidamente cumplimentado por el contratante por los datos por él aportados, facilita a la aseguradora toda la información que ésta necesita para la decisión sobre la aceptación del riesgo o su rechazo. </a:t>
            </a:r>
          </a:p>
          <a:p>
            <a:pPr marL="342900" indent="-342900" algn="just">
              <a:lnSpc>
                <a:spcPct val="80000"/>
              </a:lnSpc>
              <a:spcBef>
                <a:spcPct val="20000"/>
              </a:spcBef>
              <a:buFont typeface="Arial" charset="0"/>
              <a:buChar char="•"/>
            </a:pPr>
            <a:endParaRPr lang="es-ES" sz="2400" dirty="0">
              <a:latin typeface="Calibri" pitchFamily="34" charset="0"/>
            </a:endParaRPr>
          </a:p>
        </p:txBody>
      </p:sp>
      <p:pic>
        <p:nvPicPr>
          <p:cNvPr id="8196" name="Picture 4" descr="http://www.mejorahorro.com/wp-content/uploads/2010/08/Seguros-ahorro.jpg"/>
          <p:cNvPicPr>
            <a:picLocks noChangeAspect="1" noChangeArrowheads="1"/>
          </p:cNvPicPr>
          <p:nvPr/>
        </p:nvPicPr>
        <p:blipFill>
          <a:blip r:embed="rId2"/>
          <a:srcRect/>
          <a:stretch>
            <a:fillRect/>
          </a:stretch>
        </p:blipFill>
        <p:spPr bwMode="auto">
          <a:xfrm>
            <a:off x="8083296" y="3986216"/>
            <a:ext cx="3039818" cy="2614612"/>
          </a:xfrm>
          <a:prstGeom prst="rect">
            <a:avLst/>
          </a:prstGeom>
          <a:noFill/>
        </p:spPr>
      </p:pic>
      <p:sp>
        <p:nvSpPr>
          <p:cNvPr id="5" name="1 Título">
            <a:extLst>
              <a:ext uri="{FF2B5EF4-FFF2-40B4-BE49-F238E27FC236}">
                <a16:creationId xmlns:a16="http://schemas.microsoft.com/office/drawing/2014/main" id="{B83513A5-CEDD-4F1A-9D29-D924F5B545D8}"/>
              </a:ext>
            </a:extLst>
          </p:cNvPr>
          <p:cNvSpPr>
            <a:spLocks noGrp="1"/>
          </p:cNvSpPr>
          <p:nvPr>
            <p:ph type="title"/>
          </p:nvPr>
        </p:nvSpPr>
        <p:spPr>
          <a:xfrm>
            <a:off x="1056132" y="323268"/>
            <a:ext cx="4375404" cy="1012000"/>
          </a:xfrm>
          <a:solidFill>
            <a:schemeClr val="accent4">
              <a:lumMod val="75000"/>
            </a:schemeClr>
          </a:solidFill>
        </p:spPr>
        <p:txBody>
          <a:bodyPr>
            <a:normAutofit/>
          </a:bodyPr>
          <a:lstStyle/>
          <a:p>
            <a:pPr>
              <a:defRPr/>
            </a:pPr>
            <a:r>
              <a:rPr lang="es-ES" spc="0" dirty="0">
                <a:ln w="0"/>
                <a:solidFill>
                  <a:schemeClr val="tx1">
                    <a:lumMod val="85000"/>
                    <a:lumOff val="15000"/>
                  </a:schemeClr>
                </a:solidFill>
                <a:effectLst>
                  <a:outerShdw blurRad="38100" dist="19050" dir="2700000" algn="tl" rotWithShape="0">
                    <a:schemeClr val="dk1">
                      <a:alpha val="40000"/>
                    </a:schemeClr>
                  </a:outerShdw>
                </a:effectLst>
              </a:rPr>
              <a:t>	</a:t>
            </a:r>
            <a:r>
              <a:rPr lang="es-ES" b="1" spc="0" dirty="0">
                <a:ln w="0"/>
                <a:solidFill>
                  <a:schemeClr val="bg1">
                    <a:lumMod val="95000"/>
                  </a:schemeClr>
                </a:solidFill>
                <a:effectLst>
                  <a:outerShdw blurRad="38100" dist="19050" dir="2700000" algn="tl" rotWithShape="0">
                    <a:schemeClr val="dk1">
                      <a:alpha val="40000"/>
                    </a:schemeClr>
                  </a:outerShdw>
                </a:effectLst>
              </a:rPr>
              <a:t>Solicitud</a:t>
            </a:r>
          </a:p>
        </p:txBody>
      </p:sp>
      <p:sp>
        <p:nvSpPr>
          <p:cNvPr id="2" name="Marcador de número de diapositiva 1">
            <a:extLst>
              <a:ext uri="{FF2B5EF4-FFF2-40B4-BE49-F238E27FC236}">
                <a16:creationId xmlns:a16="http://schemas.microsoft.com/office/drawing/2014/main" id="{E0F81F35-F591-4D60-A21A-7F216BFDA6D6}"/>
              </a:ext>
            </a:extLst>
          </p:cNvPr>
          <p:cNvSpPr>
            <a:spLocks noGrp="1"/>
          </p:cNvSpPr>
          <p:nvPr>
            <p:ph type="sldNum" sz="quarter" idx="12"/>
          </p:nvPr>
        </p:nvSpPr>
        <p:spPr/>
        <p:txBody>
          <a:bodyPr/>
          <a:lstStyle/>
          <a:p>
            <a:fld id="{4F706B53-573E-4F29-AAE8-1E7739068B54}" type="slidenum">
              <a:rPr lang="es-MX" smtClean="0"/>
              <a:pPr/>
              <a:t>34</a:t>
            </a:fld>
            <a:endParaRPr lang="es-MX"/>
          </a:p>
        </p:txBody>
      </p:sp>
    </p:spTree>
    <p:extLst>
      <p:ext uri="{BB962C8B-B14F-4D97-AF65-F5344CB8AC3E}">
        <p14:creationId xmlns:p14="http://schemas.microsoft.com/office/powerpoint/2010/main" val="1300302052"/>
      </p:ext>
    </p:extLst>
  </p:cSld>
  <p:clrMapOvr>
    <a:masterClrMapping/>
  </p:clrMapOvr>
  <p:transition spd="slow">
    <p:newsflash/>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5"/>
          <p:cNvPicPr>
            <a:picLocks noChangeAspect="1" noChangeArrowheads="1"/>
          </p:cNvPicPr>
          <p:nvPr/>
        </p:nvPicPr>
        <p:blipFill>
          <a:blip r:embed="rId2"/>
          <a:srcRect l="10785" r="23817" b="18127"/>
          <a:stretch>
            <a:fillRect/>
          </a:stretch>
        </p:blipFill>
        <p:spPr bwMode="auto">
          <a:xfrm>
            <a:off x="8595749" y="3643315"/>
            <a:ext cx="2816219" cy="3043237"/>
          </a:xfrm>
          <a:prstGeom prst="rect">
            <a:avLst/>
          </a:prstGeom>
          <a:noFill/>
          <a:ln w="9525">
            <a:noFill/>
            <a:miter lim="800000"/>
            <a:headEnd/>
            <a:tailEnd/>
          </a:ln>
        </p:spPr>
      </p:pic>
      <p:sp>
        <p:nvSpPr>
          <p:cNvPr id="29699" name="Rectangle 3"/>
          <p:cNvSpPr>
            <a:spLocks noGrp="1" noChangeArrowheads="1"/>
          </p:cNvSpPr>
          <p:nvPr>
            <p:ph idx="4294967295"/>
          </p:nvPr>
        </p:nvSpPr>
        <p:spPr bwMode="auto">
          <a:xfrm>
            <a:off x="859536" y="1335023"/>
            <a:ext cx="10076688" cy="5394961"/>
          </a:xfrm>
          <a:prstGeom prst="rect">
            <a:avLst/>
          </a:prstGeom>
          <a:gradFill rotWithShape="1">
            <a:gsLst>
              <a:gs pos="0">
                <a:srgbClr val="767676"/>
              </a:gs>
              <a:gs pos="100000">
                <a:srgbClr val="FFFFFF">
                  <a:alpha val="42998"/>
                </a:srgbClr>
              </a:gs>
            </a:gsLst>
            <a:path path="shape">
              <a:fillToRect l="50000" t="50000" r="50000" b="50000"/>
            </a:path>
          </a:gradFill>
          <a:ln>
            <a:miter lim="800000"/>
            <a:headEnd/>
            <a:tailEnd/>
          </a:ln>
        </p:spPr>
        <p:txBody>
          <a:bodyPr>
            <a:normAutofit/>
          </a:bodyPr>
          <a:lstStyle/>
          <a:p>
            <a:pPr algn="just" eaLnBrk="1" hangingPunct="1">
              <a:lnSpc>
                <a:spcPct val="80000"/>
              </a:lnSpc>
              <a:buNone/>
            </a:pPr>
            <a:r>
              <a:rPr lang="es-ES" sz="1600" dirty="0"/>
              <a:t>	</a:t>
            </a:r>
            <a:r>
              <a:rPr lang="es-MX" sz="3200" dirty="0"/>
              <a:t>La póliza es el documento más importante del contrato de seguro, a través de la Póliza se hace constar por escrito el contrato, tiene dos características muy importantes:</a:t>
            </a:r>
          </a:p>
          <a:p>
            <a:pPr marL="1073150" lvl="0" algn="just">
              <a:buClrTx/>
              <a:buSzPct val="90000"/>
            </a:pPr>
            <a:r>
              <a:rPr lang="es-MX" sz="3200" b="1" dirty="0">
                <a:solidFill>
                  <a:schemeClr val="accent2">
                    <a:lumMod val="75000"/>
                  </a:schemeClr>
                </a:solidFill>
              </a:rPr>
              <a:t>Es la prueba de la existencia del contrato.</a:t>
            </a:r>
          </a:p>
          <a:p>
            <a:pPr marL="1073150" lvl="0" algn="just">
              <a:buClrTx/>
              <a:buSzPct val="90000"/>
            </a:pPr>
            <a:r>
              <a:rPr lang="es-MX" sz="3200" b="1" dirty="0">
                <a:solidFill>
                  <a:schemeClr val="accent2">
                    <a:lumMod val="75000"/>
                  </a:schemeClr>
                </a:solidFill>
              </a:rPr>
              <a:t>Su contenido regula la relación de forma general, particular o especial entre asegurador y asegurado, es decir, regula las relaciones entre los contratantes.</a:t>
            </a:r>
          </a:p>
          <a:p>
            <a:pPr algn="just">
              <a:buNone/>
            </a:pPr>
            <a:r>
              <a:rPr lang="es-MX" sz="3200" dirty="0"/>
              <a:t>	La póliza es el documento mediante el cual se perfecciona el contrato de seguros y contiene los derechos y obligaciones de ambas partes.</a:t>
            </a:r>
            <a:endParaRPr lang="es-MX" sz="2800" dirty="0"/>
          </a:p>
        </p:txBody>
      </p:sp>
      <p:sp>
        <p:nvSpPr>
          <p:cNvPr id="4" name="1 Título">
            <a:extLst>
              <a:ext uri="{FF2B5EF4-FFF2-40B4-BE49-F238E27FC236}">
                <a16:creationId xmlns:a16="http://schemas.microsoft.com/office/drawing/2014/main" id="{E486592F-412F-4886-BD7B-8A6FD94EFAAC}"/>
              </a:ext>
            </a:extLst>
          </p:cNvPr>
          <p:cNvSpPr txBox="1">
            <a:spLocks/>
          </p:cNvSpPr>
          <p:nvPr/>
        </p:nvSpPr>
        <p:spPr>
          <a:xfrm>
            <a:off x="1257300" y="310896"/>
            <a:ext cx="4375404" cy="932688"/>
          </a:xfrm>
          <a:prstGeom prst="rect">
            <a:avLst/>
          </a:prstGeom>
          <a:solidFill>
            <a:schemeClr val="accent2"/>
          </a:solidFill>
        </p:spPr>
        <p:txBody>
          <a:bodyP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defRPr/>
            </a:pPr>
            <a:r>
              <a:rPr lang="es-ES" spc="0" dirty="0">
                <a:ln w="0"/>
                <a:solidFill>
                  <a:schemeClr val="tx1">
                    <a:lumMod val="85000"/>
                    <a:lumOff val="15000"/>
                  </a:schemeClr>
                </a:solidFill>
                <a:effectLst>
                  <a:outerShdw blurRad="38100" dist="19050" dir="2700000" algn="tl" rotWithShape="0">
                    <a:schemeClr val="dk1">
                      <a:alpha val="40000"/>
                    </a:schemeClr>
                  </a:outerShdw>
                </a:effectLst>
              </a:rPr>
              <a:t>	</a:t>
            </a:r>
            <a:r>
              <a:rPr lang="es-ES" b="1" spc="0" dirty="0">
                <a:ln w="0"/>
                <a:solidFill>
                  <a:schemeClr val="bg1">
                    <a:lumMod val="95000"/>
                  </a:schemeClr>
                </a:solidFill>
                <a:effectLst>
                  <a:outerShdw blurRad="38100" dist="19050" dir="2700000" algn="tl" rotWithShape="0">
                    <a:schemeClr val="dk1">
                      <a:alpha val="40000"/>
                    </a:schemeClr>
                  </a:outerShdw>
                </a:effectLst>
              </a:rPr>
              <a:t>Póliza</a:t>
            </a:r>
          </a:p>
        </p:txBody>
      </p:sp>
      <p:sp>
        <p:nvSpPr>
          <p:cNvPr id="2" name="Marcador de número de diapositiva 1">
            <a:extLst>
              <a:ext uri="{FF2B5EF4-FFF2-40B4-BE49-F238E27FC236}">
                <a16:creationId xmlns:a16="http://schemas.microsoft.com/office/drawing/2014/main" id="{41EF8A10-E432-4F67-B282-D29DB5085155}"/>
              </a:ext>
            </a:extLst>
          </p:cNvPr>
          <p:cNvSpPr>
            <a:spLocks noGrp="1"/>
          </p:cNvSpPr>
          <p:nvPr>
            <p:ph type="sldNum" sz="quarter" idx="12"/>
          </p:nvPr>
        </p:nvSpPr>
        <p:spPr/>
        <p:txBody>
          <a:bodyPr/>
          <a:lstStyle/>
          <a:p>
            <a:fld id="{4F706B53-573E-4F29-AAE8-1E7739068B54}" type="slidenum">
              <a:rPr lang="es-MX" smtClean="0"/>
              <a:pPr/>
              <a:t>35</a:t>
            </a:fld>
            <a:endParaRPr lang="es-MX"/>
          </a:p>
        </p:txBody>
      </p:sp>
    </p:spTree>
    <p:extLst>
      <p:ext uri="{BB962C8B-B14F-4D97-AF65-F5344CB8AC3E}">
        <p14:creationId xmlns:p14="http://schemas.microsoft.com/office/powerpoint/2010/main" val="3405493556"/>
      </p:ext>
    </p:extLst>
  </p:cSld>
  <p:clrMapOvr>
    <a:masterClrMapping/>
  </p:clrMapOvr>
  <p:transition spd="slow">
    <p:push/>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pf-0ZCQ3oFxy8FLM:" descr="http://t2.gstatic.com/images?q=tbn:-0ZCQ3oFxy8FLM:http://www.asesorseguros.com/css/images/noticias/monedas.jpg">
            <a:hlinkClick r:id="rId2"/>
          </p:cNvPr>
          <p:cNvPicPr/>
          <p:nvPr/>
        </p:nvPicPr>
        <p:blipFill>
          <a:blip r:embed="rId3"/>
          <a:srcRect/>
          <a:stretch>
            <a:fillRect/>
          </a:stretch>
        </p:blipFill>
        <p:spPr bwMode="auto">
          <a:xfrm>
            <a:off x="1039910" y="1463284"/>
            <a:ext cx="3532090" cy="4553468"/>
          </a:xfrm>
          <a:prstGeom prst="rect">
            <a:avLst/>
          </a:prstGeom>
          <a:noFill/>
          <a:ln w="9525">
            <a:noFill/>
            <a:miter lim="800000"/>
            <a:headEnd/>
            <a:tailEnd/>
          </a:ln>
        </p:spPr>
      </p:pic>
      <p:sp>
        <p:nvSpPr>
          <p:cNvPr id="33794" name="Rectangle 3"/>
          <p:cNvSpPr>
            <a:spLocks noGrp="1" noChangeArrowheads="1"/>
          </p:cNvSpPr>
          <p:nvPr>
            <p:ph idx="4294967295"/>
          </p:nvPr>
        </p:nvSpPr>
        <p:spPr bwMode="auto">
          <a:xfrm>
            <a:off x="3683116" y="1481572"/>
            <a:ext cx="7527428" cy="4535180"/>
          </a:xfrm>
          <a:prstGeom prst="rect">
            <a:avLst/>
          </a:prstGeom>
          <a:solidFill>
            <a:schemeClr val="accent6">
              <a:lumMod val="60000"/>
              <a:lumOff val="40000"/>
            </a:schemeClr>
          </a:solidFill>
          <a:ln>
            <a:miter lim="800000"/>
            <a:headEnd/>
            <a:tailEnd/>
          </a:ln>
        </p:spPr>
        <p:txBody>
          <a:bodyPr>
            <a:normAutofit/>
          </a:bodyPr>
          <a:lstStyle/>
          <a:p>
            <a:pPr eaLnBrk="1" hangingPunct="1">
              <a:lnSpc>
                <a:spcPct val="80000"/>
              </a:lnSpc>
            </a:pPr>
            <a:endParaRPr lang="es-ES" sz="1600" dirty="0"/>
          </a:p>
          <a:p>
            <a:pPr algn="just">
              <a:buNone/>
            </a:pPr>
            <a:r>
              <a:rPr lang="es-MX" sz="2800" b="1" dirty="0"/>
              <a:t>1. Condiciones Generales.</a:t>
            </a:r>
            <a:r>
              <a:rPr lang="es-MX" sz="2800" dirty="0"/>
              <a:t> </a:t>
            </a:r>
            <a:r>
              <a:rPr lang="es-MX" sz="2600" dirty="0"/>
              <a:t>Reflejan el conjunto de principios básicos que establece el asegurador para regular todos los contratos de seguros que emitan en el mismo ramo o modalidad del seguro (artículo 7° Ley sobre el Contrato de Seguros). Incluyen normas relativas al objeto del seguro, deberes, derechos, riesgos cubiertos, riesgos excluidos con carácter general o sus limitaciones, forma de atención del siniestro, liquidación del mismo, subrogación, disposiciones legales, etc. </a:t>
            </a:r>
            <a:endParaRPr lang="es-ES" sz="2600" dirty="0"/>
          </a:p>
        </p:txBody>
      </p:sp>
      <p:sp>
        <p:nvSpPr>
          <p:cNvPr id="5" name="1 Título">
            <a:extLst>
              <a:ext uri="{FF2B5EF4-FFF2-40B4-BE49-F238E27FC236}">
                <a16:creationId xmlns:a16="http://schemas.microsoft.com/office/drawing/2014/main" id="{F5A31E96-2787-43DF-B443-72873BB260C3}"/>
              </a:ext>
            </a:extLst>
          </p:cNvPr>
          <p:cNvSpPr txBox="1">
            <a:spLocks/>
          </p:cNvSpPr>
          <p:nvPr/>
        </p:nvSpPr>
        <p:spPr>
          <a:xfrm>
            <a:off x="1056132" y="414708"/>
            <a:ext cx="10154412" cy="1012000"/>
          </a:xfrm>
          <a:prstGeom prst="rect">
            <a:avLst/>
          </a:prstGeom>
          <a:solidFill>
            <a:schemeClr val="accent6">
              <a:lumMod val="50000"/>
            </a:schemeClr>
          </a:solidFill>
        </p:spPr>
        <p:txBody>
          <a:bodyP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defRPr/>
            </a:pPr>
            <a:r>
              <a:rPr lang="es-ES" spc="0" dirty="0">
                <a:ln w="0"/>
                <a:solidFill>
                  <a:schemeClr val="tx1">
                    <a:lumMod val="85000"/>
                    <a:lumOff val="15000"/>
                  </a:schemeClr>
                </a:solidFill>
                <a:effectLst>
                  <a:outerShdw blurRad="38100" dist="19050" dir="2700000" algn="tl" rotWithShape="0">
                    <a:schemeClr val="dk1">
                      <a:alpha val="40000"/>
                    </a:schemeClr>
                  </a:outerShdw>
                </a:effectLst>
              </a:rPr>
              <a:t>	</a:t>
            </a:r>
            <a:r>
              <a:rPr lang="es-ES" b="1" spc="0" dirty="0">
                <a:ln w="0"/>
                <a:solidFill>
                  <a:schemeClr val="bg1">
                    <a:lumMod val="95000"/>
                  </a:schemeClr>
                </a:solidFill>
                <a:effectLst>
                  <a:outerShdw blurRad="38100" dist="19050" dir="2700000" algn="tl" rotWithShape="0">
                    <a:schemeClr val="dk1">
                      <a:alpha val="40000"/>
                    </a:schemeClr>
                  </a:outerShdw>
                </a:effectLst>
              </a:rPr>
              <a:t>Partes de la Póliza</a:t>
            </a:r>
          </a:p>
        </p:txBody>
      </p:sp>
      <p:sp>
        <p:nvSpPr>
          <p:cNvPr id="2" name="Marcador de número de diapositiva 1">
            <a:extLst>
              <a:ext uri="{FF2B5EF4-FFF2-40B4-BE49-F238E27FC236}">
                <a16:creationId xmlns:a16="http://schemas.microsoft.com/office/drawing/2014/main" id="{6344689E-2E84-4195-9104-657ACEB4D285}"/>
              </a:ext>
            </a:extLst>
          </p:cNvPr>
          <p:cNvSpPr>
            <a:spLocks noGrp="1"/>
          </p:cNvSpPr>
          <p:nvPr>
            <p:ph type="sldNum" sz="quarter" idx="12"/>
          </p:nvPr>
        </p:nvSpPr>
        <p:spPr/>
        <p:txBody>
          <a:bodyPr/>
          <a:lstStyle/>
          <a:p>
            <a:fld id="{4F706B53-573E-4F29-AAE8-1E7739068B54}" type="slidenum">
              <a:rPr lang="es-MX" smtClean="0"/>
              <a:pPr/>
              <a:t>36</a:t>
            </a:fld>
            <a:endParaRPr lang="es-MX"/>
          </a:p>
        </p:txBody>
      </p:sp>
    </p:spTree>
    <p:extLst>
      <p:ext uri="{BB962C8B-B14F-4D97-AF65-F5344CB8AC3E}">
        <p14:creationId xmlns:p14="http://schemas.microsoft.com/office/powerpoint/2010/main" val="3332360093"/>
      </p:ext>
    </p:extLst>
  </p:cSld>
  <p:clrMapOvr>
    <a:masterClrMapping/>
  </p:clrMapOvr>
  <p:transition spd="slow">
    <p:diamon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idx="4294967295"/>
          </p:nvPr>
        </p:nvSpPr>
        <p:spPr bwMode="auto">
          <a:xfrm>
            <a:off x="1056131" y="1438454"/>
            <a:ext cx="6332607" cy="4633752"/>
          </a:xfrm>
          <a:prstGeom prst="rect">
            <a:avLst/>
          </a:prstGeom>
          <a:solidFill>
            <a:schemeClr val="accent6">
              <a:lumMod val="20000"/>
              <a:lumOff val="80000"/>
            </a:schemeClr>
          </a:solidFill>
          <a:ln>
            <a:miter lim="800000"/>
            <a:headEnd/>
            <a:tailEnd/>
          </a:ln>
        </p:spPr>
        <p:txBody>
          <a:bodyPr/>
          <a:lstStyle/>
          <a:p>
            <a:pPr eaLnBrk="1" hangingPunct="1">
              <a:lnSpc>
                <a:spcPct val="80000"/>
              </a:lnSpc>
            </a:pPr>
            <a:endParaRPr lang="es-ES" sz="1600" dirty="0"/>
          </a:p>
          <a:p>
            <a:pPr eaLnBrk="1" hangingPunct="1">
              <a:lnSpc>
                <a:spcPct val="80000"/>
              </a:lnSpc>
            </a:pPr>
            <a:endParaRPr lang="es-ES" sz="1600" dirty="0"/>
          </a:p>
          <a:p>
            <a:pPr eaLnBrk="1" hangingPunct="1">
              <a:lnSpc>
                <a:spcPct val="80000"/>
              </a:lnSpc>
            </a:pPr>
            <a:endParaRPr lang="es-ES" sz="1600" dirty="0"/>
          </a:p>
          <a:p>
            <a:pPr algn="just">
              <a:buNone/>
            </a:pPr>
            <a:r>
              <a:rPr lang="es-MX" sz="2800" b="1" dirty="0"/>
              <a:t> 	</a:t>
            </a:r>
            <a:r>
              <a:rPr lang="es-MX" sz="3200" b="1" dirty="0"/>
              <a:t>2. Condiciones Particulares</a:t>
            </a:r>
          </a:p>
          <a:p>
            <a:pPr marL="92075" indent="22225" algn="just">
              <a:buNone/>
            </a:pPr>
            <a:r>
              <a:rPr lang="es-MX" sz="3000" dirty="0"/>
              <a:t> (Carátula de la póliza): Son las que individualizan cada contrato de seguro, recogen los aspectos concretamente relativos al riesgo individualizado que asegura y en particular los siguientes:</a:t>
            </a:r>
            <a:endParaRPr lang="es-ES" sz="3000" dirty="0"/>
          </a:p>
        </p:txBody>
      </p:sp>
      <p:pic>
        <p:nvPicPr>
          <p:cNvPr id="6146" name="Picture 2" descr="http://www.diariodeseguros.es/wp-content/uploads/2010/02/aseguradora-reale-y-su-seguro-de-hogar-ampliado.jpg"/>
          <p:cNvPicPr>
            <a:picLocks noChangeAspect="1" noChangeArrowheads="1"/>
          </p:cNvPicPr>
          <p:nvPr/>
        </p:nvPicPr>
        <p:blipFill>
          <a:blip r:embed="rId2"/>
          <a:srcRect/>
          <a:stretch>
            <a:fillRect/>
          </a:stretch>
        </p:blipFill>
        <p:spPr bwMode="auto">
          <a:xfrm>
            <a:off x="7388739" y="1603046"/>
            <a:ext cx="3834743" cy="4194250"/>
          </a:xfrm>
          <a:prstGeom prst="rect">
            <a:avLst/>
          </a:prstGeom>
          <a:noFill/>
        </p:spPr>
      </p:pic>
      <p:sp>
        <p:nvSpPr>
          <p:cNvPr id="4" name="1 Título">
            <a:extLst>
              <a:ext uri="{FF2B5EF4-FFF2-40B4-BE49-F238E27FC236}">
                <a16:creationId xmlns:a16="http://schemas.microsoft.com/office/drawing/2014/main" id="{4DB0D557-F35F-45DB-B3D7-1BFDA62F3570}"/>
              </a:ext>
            </a:extLst>
          </p:cNvPr>
          <p:cNvSpPr txBox="1">
            <a:spLocks/>
          </p:cNvSpPr>
          <p:nvPr/>
        </p:nvSpPr>
        <p:spPr>
          <a:xfrm>
            <a:off x="1056132" y="323268"/>
            <a:ext cx="10154412" cy="1012000"/>
          </a:xfrm>
          <a:prstGeom prst="rect">
            <a:avLst/>
          </a:prstGeom>
          <a:solidFill>
            <a:schemeClr val="accent6">
              <a:lumMod val="50000"/>
            </a:schemeClr>
          </a:solidFill>
        </p:spPr>
        <p:txBody>
          <a:bodyP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defRPr/>
            </a:pPr>
            <a:r>
              <a:rPr lang="es-ES" spc="0" dirty="0">
                <a:ln w="0"/>
                <a:solidFill>
                  <a:schemeClr val="tx1">
                    <a:lumMod val="85000"/>
                    <a:lumOff val="15000"/>
                  </a:schemeClr>
                </a:solidFill>
                <a:effectLst>
                  <a:outerShdw blurRad="38100" dist="19050" dir="2700000" algn="tl" rotWithShape="0">
                    <a:schemeClr val="dk1">
                      <a:alpha val="40000"/>
                    </a:schemeClr>
                  </a:outerShdw>
                </a:effectLst>
              </a:rPr>
              <a:t>	</a:t>
            </a:r>
            <a:r>
              <a:rPr lang="es-ES" b="1" spc="0" dirty="0">
                <a:ln w="0"/>
                <a:solidFill>
                  <a:schemeClr val="bg1">
                    <a:lumMod val="95000"/>
                  </a:schemeClr>
                </a:solidFill>
                <a:effectLst>
                  <a:outerShdw blurRad="38100" dist="19050" dir="2700000" algn="tl" rotWithShape="0">
                    <a:schemeClr val="dk1">
                      <a:alpha val="40000"/>
                    </a:schemeClr>
                  </a:outerShdw>
                </a:effectLst>
              </a:rPr>
              <a:t>Partes de la Póliza</a:t>
            </a:r>
          </a:p>
        </p:txBody>
      </p:sp>
      <p:sp>
        <p:nvSpPr>
          <p:cNvPr id="2" name="Marcador de número de diapositiva 1">
            <a:extLst>
              <a:ext uri="{FF2B5EF4-FFF2-40B4-BE49-F238E27FC236}">
                <a16:creationId xmlns:a16="http://schemas.microsoft.com/office/drawing/2014/main" id="{4C2CBAF0-58EE-4163-A896-BA84CBE9C96D}"/>
              </a:ext>
            </a:extLst>
          </p:cNvPr>
          <p:cNvSpPr>
            <a:spLocks noGrp="1"/>
          </p:cNvSpPr>
          <p:nvPr>
            <p:ph type="sldNum" sz="quarter" idx="12"/>
          </p:nvPr>
        </p:nvSpPr>
        <p:spPr/>
        <p:txBody>
          <a:bodyPr/>
          <a:lstStyle/>
          <a:p>
            <a:fld id="{4F706B53-573E-4F29-AAE8-1E7739068B54}" type="slidenum">
              <a:rPr lang="es-MX" smtClean="0"/>
              <a:pPr/>
              <a:t>37</a:t>
            </a:fld>
            <a:endParaRPr lang="es-MX"/>
          </a:p>
        </p:txBody>
      </p:sp>
    </p:spTree>
    <p:extLst>
      <p:ext uri="{BB962C8B-B14F-4D97-AF65-F5344CB8AC3E}">
        <p14:creationId xmlns:p14="http://schemas.microsoft.com/office/powerpoint/2010/main" val="468969743"/>
      </p:ext>
    </p:extLst>
  </p:cSld>
  <p:clrMapOvr>
    <a:masterClrMapping/>
  </p:clrMapOvr>
  <p:transition spd="slow">
    <p:diamond/>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idx="4294967295"/>
          </p:nvPr>
        </p:nvSpPr>
        <p:spPr bwMode="auto">
          <a:xfrm>
            <a:off x="1097280" y="640080"/>
            <a:ext cx="10021824" cy="5432126"/>
          </a:xfrm>
          <a:prstGeom prst="rect">
            <a:avLst/>
          </a:prstGeom>
          <a:solidFill>
            <a:schemeClr val="accent6">
              <a:lumMod val="20000"/>
              <a:lumOff val="80000"/>
            </a:schemeClr>
          </a:solidFill>
          <a:ln>
            <a:miter lim="800000"/>
            <a:headEnd/>
            <a:tailEnd/>
          </a:ln>
        </p:spPr>
        <p:txBody>
          <a:bodyPr>
            <a:normAutofit lnSpcReduction="10000"/>
          </a:bodyPr>
          <a:lstStyle/>
          <a:p>
            <a:pPr>
              <a:buNone/>
            </a:pPr>
            <a:r>
              <a:rPr lang="es-MX" sz="2800" b="1" dirty="0"/>
              <a:t> 	</a:t>
            </a:r>
            <a:endParaRPr lang="es-MX" sz="2600" dirty="0"/>
          </a:p>
          <a:p>
            <a:pPr lvl="0"/>
            <a:r>
              <a:rPr lang="es-MX" sz="3000" dirty="0"/>
              <a:t>Nombre y domicilio de las partes contratantes, designación de asegurado y beneficiario, en su caso.</a:t>
            </a:r>
          </a:p>
          <a:p>
            <a:pPr lvl="0"/>
            <a:r>
              <a:rPr lang="es-MX" sz="3000" dirty="0"/>
              <a:t>Concepto en el cual se asegura.</a:t>
            </a:r>
          </a:p>
          <a:p>
            <a:pPr lvl="0"/>
            <a:r>
              <a:rPr lang="es-MX" sz="3000" dirty="0"/>
              <a:t>Naturaleza del riesgo que se garantiza.</a:t>
            </a:r>
          </a:p>
          <a:p>
            <a:pPr lvl="0"/>
            <a:r>
              <a:rPr lang="es-MX" sz="3000" dirty="0"/>
              <a:t>Designación de los objetos asegurados y de su limitación.</a:t>
            </a:r>
          </a:p>
          <a:p>
            <a:pPr lvl="0"/>
            <a:r>
              <a:rPr lang="es-MX" sz="3000" dirty="0"/>
              <a:t>Suma asegurada o alcance de la cobertura.</a:t>
            </a:r>
          </a:p>
          <a:p>
            <a:pPr lvl="0"/>
            <a:r>
              <a:rPr lang="es-MX" sz="3000" dirty="0"/>
              <a:t>Coberturas contratadas.</a:t>
            </a:r>
          </a:p>
          <a:p>
            <a:pPr lvl="0"/>
            <a:r>
              <a:rPr lang="es-MX" sz="3000" dirty="0"/>
              <a:t>Importe de la prima, recargos e impuestos.</a:t>
            </a:r>
          </a:p>
          <a:p>
            <a:pPr lvl="0"/>
            <a:r>
              <a:rPr lang="es-MX" sz="3000" dirty="0"/>
              <a:t>Vencimiento de las primas.</a:t>
            </a:r>
          </a:p>
          <a:p>
            <a:r>
              <a:rPr lang="es-MX" sz="3000" dirty="0"/>
              <a:t>Duración del contrato, cuando empieza y termina.</a:t>
            </a:r>
            <a:endParaRPr lang="es-ES" sz="3000" dirty="0"/>
          </a:p>
        </p:txBody>
      </p:sp>
      <p:sp>
        <p:nvSpPr>
          <p:cNvPr id="2" name="Marcador de número de diapositiva 1">
            <a:extLst>
              <a:ext uri="{FF2B5EF4-FFF2-40B4-BE49-F238E27FC236}">
                <a16:creationId xmlns:a16="http://schemas.microsoft.com/office/drawing/2014/main" id="{EF34B8FE-7621-420A-9969-10B83857EB89}"/>
              </a:ext>
            </a:extLst>
          </p:cNvPr>
          <p:cNvSpPr>
            <a:spLocks noGrp="1"/>
          </p:cNvSpPr>
          <p:nvPr>
            <p:ph type="sldNum" sz="quarter" idx="12"/>
          </p:nvPr>
        </p:nvSpPr>
        <p:spPr/>
        <p:txBody>
          <a:bodyPr/>
          <a:lstStyle/>
          <a:p>
            <a:fld id="{4F706B53-573E-4F29-AAE8-1E7739068B54}" type="slidenum">
              <a:rPr lang="es-MX" smtClean="0"/>
              <a:pPr/>
              <a:t>38</a:t>
            </a:fld>
            <a:endParaRPr lang="es-MX"/>
          </a:p>
        </p:txBody>
      </p:sp>
    </p:spTree>
    <p:extLst>
      <p:ext uri="{BB962C8B-B14F-4D97-AF65-F5344CB8AC3E}">
        <p14:creationId xmlns:p14="http://schemas.microsoft.com/office/powerpoint/2010/main" val="3769653645"/>
      </p:ext>
    </p:extLst>
  </p:cSld>
  <p:clrMapOvr>
    <a:masterClrMapping/>
  </p:clrMapOvr>
  <p:transition spd="slow">
    <p:diamond/>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idx="1"/>
          </p:nvPr>
        </p:nvSpPr>
        <p:spPr bwMode="auto">
          <a:xfrm>
            <a:off x="1042416" y="1481571"/>
            <a:ext cx="10094976" cy="4212791"/>
          </a:xfrm>
          <a:prstGeom prst="rect">
            <a:avLst/>
          </a:prstGeom>
          <a:solidFill>
            <a:schemeClr val="bg1">
              <a:lumMod val="85000"/>
            </a:schemeClr>
          </a:solidFill>
          <a:ln>
            <a:miter lim="800000"/>
            <a:headEnd/>
            <a:tailEnd/>
          </a:ln>
        </p:spPr>
        <p:txBody>
          <a:bodyPr vert="horz" wrap="square" lIns="91440" tIns="45720" rIns="91440" bIns="45720" numCol="1" rtlCol="0" anchor="t" anchorCtr="0" compatLnSpc="1">
            <a:prstTxWarp prst="textNoShape">
              <a:avLst/>
            </a:prstTxWarp>
            <a:normAutofit/>
          </a:bodyPr>
          <a:lstStyle/>
          <a:p>
            <a:pPr algn="just" eaLnBrk="1" hangingPunct="1">
              <a:lnSpc>
                <a:spcPct val="80000"/>
              </a:lnSpc>
              <a:buFontTx/>
              <a:buNone/>
            </a:pPr>
            <a:r>
              <a:rPr lang="es-ES" sz="2400" dirty="0"/>
              <a:t>	</a:t>
            </a:r>
          </a:p>
          <a:p>
            <a:pPr algn="just">
              <a:lnSpc>
                <a:spcPct val="80000"/>
              </a:lnSpc>
              <a:buNone/>
            </a:pPr>
            <a:r>
              <a:rPr lang="es-MX" sz="3000" b="1" dirty="0"/>
              <a:t>3. Condiciones Especiales</a:t>
            </a:r>
            <a:r>
              <a:rPr lang="es-MX" sz="3000" dirty="0"/>
              <a:t>:</a:t>
            </a:r>
            <a:endParaRPr lang="es-ES" sz="3000" dirty="0"/>
          </a:p>
          <a:p>
            <a:pPr marL="92075" indent="22225" algn="just" eaLnBrk="1" hangingPunct="1">
              <a:lnSpc>
                <a:spcPct val="80000"/>
              </a:lnSpc>
              <a:buFontTx/>
              <a:buNone/>
            </a:pPr>
            <a:r>
              <a:rPr lang="es-MX" sz="3000" dirty="0"/>
              <a:t> Aparecen en algunas pólizas y matizan o perfilan el contenido de algunas normas, suponen una adaptación para determinados casos especiales, modificación de alguna limitación, establecimiento o eliminación de franquicias o deducibles a cargo del asegurado, eliminación de alguna exclusión, etc. Su contenido prevalece sobre cualquier otra condición establecida en la póliza.</a:t>
            </a:r>
            <a:endParaRPr lang="es-ES" sz="3000" dirty="0"/>
          </a:p>
        </p:txBody>
      </p:sp>
      <p:pic>
        <p:nvPicPr>
          <p:cNvPr id="4098" name="Picture 2" descr="http://2.bp.blogspot.com/_fkNToEhwA48/TCUt78rnUyI/AAAAAAAAACE/SsM2m3-fdg8/s1600/contrato.jpg"/>
          <p:cNvPicPr>
            <a:picLocks noChangeAspect="1" noChangeArrowheads="1"/>
          </p:cNvPicPr>
          <p:nvPr/>
        </p:nvPicPr>
        <p:blipFill rotWithShape="1">
          <a:blip r:embed="rId2"/>
          <a:srcRect t="8180"/>
          <a:stretch/>
        </p:blipFill>
        <p:spPr bwMode="auto">
          <a:xfrm>
            <a:off x="7812452" y="4681728"/>
            <a:ext cx="3324940" cy="2024190"/>
          </a:xfrm>
          <a:prstGeom prst="rect">
            <a:avLst/>
          </a:prstGeom>
          <a:noFill/>
        </p:spPr>
      </p:pic>
      <p:sp>
        <p:nvSpPr>
          <p:cNvPr id="7" name="1 Título">
            <a:extLst>
              <a:ext uri="{FF2B5EF4-FFF2-40B4-BE49-F238E27FC236}">
                <a16:creationId xmlns:a16="http://schemas.microsoft.com/office/drawing/2014/main" id="{848DF577-5281-4865-B07B-CD701C1FB301}"/>
              </a:ext>
            </a:extLst>
          </p:cNvPr>
          <p:cNvSpPr txBox="1">
            <a:spLocks/>
          </p:cNvSpPr>
          <p:nvPr/>
        </p:nvSpPr>
        <p:spPr>
          <a:xfrm>
            <a:off x="1056132" y="457200"/>
            <a:ext cx="10154412" cy="1024372"/>
          </a:xfrm>
          <a:prstGeom prst="rect">
            <a:avLst/>
          </a:prstGeom>
          <a:solidFill>
            <a:schemeClr val="accent6">
              <a:lumMod val="50000"/>
            </a:schemeClr>
          </a:solidFill>
        </p:spPr>
        <p:txBody>
          <a:bodyP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defRPr/>
            </a:pPr>
            <a:r>
              <a:rPr lang="es-ES" spc="0" dirty="0">
                <a:ln w="0"/>
                <a:solidFill>
                  <a:schemeClr val="tx1">
                    <a:lumMod val="85000"/>
                    <a:lumOff val="15000"/>
                  </a:schemeClr>
                </a:solidFill>
                <a:effectLst>
                  <a:outerShdw blurRad="38100" dist="19050" dir="2700000" algn="tl" rotWithShape="0">
                    <a:schemeClr val="dk1">
                      <a:alpha val="40000"/>
                    </a:schemeClr>
                  </a:outerShdw>
                </a:effectLst>
              </a:rPr>
              <a:t>	</a:t>
            </a:r>
            <a:r>
              <a:rPr lang="es-ES" b="1" spc="0" dirty="0">
                <a:ln w="0"/>
                <a:solidFill>
                  <a:schemeClr val="bg1">
                    <a:lumMod val="95000"/>
                  </a:schemeClr>
                </a:solidFill>
                <a:effectLst>
                  <a:outerShdw blurRad="38100" dist="19050" dir="2700000" algn="tl" rotWithShape="0">
                    <a:schemeClr val="dk1">
                      <a:alpha val="40000"/>
                    </a:schemeClr>
                  </a:outerShdw>
                </a:effectLst>
              </a:rPr>
              <a:t>Partes de la Póliza</a:t>
            </a:r>
          </a:p>
        </p:txBody>
      </p:sp>
      <p:sp>
        <p:nvSpPr>
          <p:cNvPr id="4" name="Marcador de número de diapositiva 3">
            <a:extLst>
              <a:ext uri="{FF2B5EF4-FFF2-40B4-BE49-F238E27FC236}">
                <a16:creationId xmlns:a16="http://schemas.microsoft.com/office/drawing/2014/main" id="{48FEE7F5-C087-48B5-B019-E044E4D0D630}"/>
              </a:ext>
            </a:extLst>
          </p:cNvPr>
          <p:cNvSpPr>
            <a:spLocks noGrp="1"/>
          </p:cNvSpPr>
          <p:nvPr>
            <p:ph type="sldNum" sz="quarter" idx="12"/>
          </p:nvPr>
        </p:nvSpPr>
        <p:spPr/>
        <p:txBody>
          <a:bodyPr/>
          <a:lstStyle/>
          <a:p>
            <a:fld id="{4F706B53-573E-4F29-AAE8-1E7739068B54}" type="slidenum">
              <a:rPr lang="es-MX" smtClean="0"/>
              <a:pPr/>
              <a:t>39</a:t>
            </a:fld>
            <a:endParaRPr lang="es-MX"/>
          </a:p>
        </p:txBody>
      </p:sp>
    </p:spTree>
    <p:extLst>
      <p:ext uri="{BB962C8B-B14F-4D97-AF65-F5344CB8AC3E}">
        <p14:creationId xmlns:p14="http://schemas.microsoft.com/office/powerpoint/2010/main" val="3111820195"/>
      </p:ext>
    </p:extLst>
  </p:cSld>
  <p:clrMapOvr>
    <a:masterClrMapping/>
  </p:clrMapOvr>
  <p:transition spd="slow">
    <p:plus/>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3143250" y="2004646"/>
            <a:ext cx="5900738" cy="2432466"/>
          </a:xfrm>
          <a:solidFill>
            <a:schemeClr val="accent6">
              <a:lumMod val="20000"/>
              <a:lumOff val="80000"/>
            </a:schemeClr>
          </a:solidFill>
          <a:ln w="38100">
            <a:solidFill>
              <a:schemeClr val="accent2"/>
            </a:solidFill>
          </a:ln>
        </p:spPr>
        <p:txBody>
          <a:bodyPr>
            <a:normAutofit/>
          </a:bodyPr>
          <a:lstStyle/>
          <a:p>
            <a:pPr algn="ctr" eaLnBrk="1" hangingPunct="1"/>
            <a:r>
              <a:rPr lang="es-ES" sz="4400" b="1" dirty="0">
                <a:solidFill>
                  <a:schemeClr val="accent2"/>
                </a:solidFill>
                <a:effectLst>
                  <a:outerShdw blurRad="38100" dist="38100" dir="2700000" algn="tl">
                    <a:srgbClr val="000000">
                      <a:alpha val="43137"/>
                    </a:srgbClr>
                  </a:outerShdw>
                </a:effectLst>
              </a:rPr>
              <a:t>GUIÓN EXPLICATIVO</a:t>
            </a:r>
            <a:br>
              <a:rPr lang="es-ES" sz="4000" b="1" dirty="0">
                <a:solidFill>
                  <a:schemeClr val="accent1">
                    <a:lumMod val="75000"/>
                  </a:schemeClr>
                </a:solidFill>
                <a:effectLst>
                  <a:outerShdw blurRad="38100" dist="38100" dir="2700000" algn="tl">
                    <a:srgbClr val="000000">
                      <a:alpha val="43137"/>
                    </a:srgbClr>
                  </a:outerShdw>
                </a:effectLst>
              </a:rPr>
            </a:br>
            <a:br>
              <a:rPr lang="es-ES" sz="2400" b="1" dirty="0">
                <a:solidFill>
                  <a:schemeClr val="accent1">
                    <a:lumMod val="75000"/>
                  </a:schemeClr>
                </a:solidFill>
                <a:effectLst>
                  <a:outerShdw blurRad="38100" dist="38100" dir="2700000" algn="tl">
                    <a:srgbClr val="000000">
                      <a:alpha val="43137"/>
                    </a:srgbClr>
                  </a:outerShdw>
                </a:effectLst>
              </a:rPr>
            </a:br>
            <a:r>
              <a:rPr lang="es-ES" sz="2400" b="1" dirty="0">
                <a:solidFill>
                  <a:schemeClr val="accent1">
                    <a:lumMod val="75000"/>
                  </a:schemeClr>
                </a:solidFill>
                <a:effectLst>
                  <a:outerShdw blurRad="38100" dist="38100" dir="2700000" algn="tl">
                    <a:srgbClr val="000000">
                      <a:alpha val="43137"/>
                    </a:srgbClr>
                  </a:outerShdw>
                </a:effectLst>
              </a:rPr>
              <a:t>Propósitos de la Unidad de Aprendizaje.</a:t>
            </a:r>
            <a:br>
              <a:rPr lang="es-ES" sz="2400" b="1" dirty="0">
                <a:solidFill>
                  <a:schemeClr val="accent1">
                    <a:lumMod val="75000"/>
                  </a:schemeClr>
                </a:solidFill>
                <a:effectLst>
                  <a:outerShdw blurRad="38100" dist="38100" dir="2700000" algn="tl">
                    <a:srgbClr val="000000">
                      <a:alpha val="43137"/>
                    </a:srgbClr>
                  </a:outerShdw>
                </a:effectLst>
              </a:rPr>
            </a:br>
            <a:r>
              <a:rPr lang="es-ES" sz="2400" b="1" dirty="0">
                <a:solidFill>
                  <a:schemeClr val="accent1">
                    <a:lumMod val="75000"/>
                  </a:schemeClr>
                </a:solidFill>
                <a:effectLst>
                  <a:outerShdw blurRad="38100" dist="38100" dir="2700000" algn="tl">
                    <a:srgbClr val="000000">
                      <a:alpha val="43137"/>
                    </a:srgbClr>
                  </a:outerShdw>
                </a:effectLst>
              </a:rPr>
              <a:t>Propósito de la Unidad de Competencia</a:t>
            </a:r>
            <a:br>
              <a:rPr lang="es-ES" sz="2400" b="1" dirty="0">
                <a:solidFill>
                  <a:schemeClr val="accent1">
                    <a:lumMod val="75000"/>
                  </a:schemeClr>
                </a:solidFill>
                <a:effectLst>
                  <a:outerShdw blurRad="38100" dist="38100" dir="2700000" algn="tl">
                    <a:srgbClr val="000000">
                      <a:alpha val="43137"/>
                    </a:srgbClr>
                  </a:outerShdw>
                </a:effectLst>
              </a:rPr>
            </a:br>
            <a:r>
              <a:rPr lang="es-ES" sz="2400" b="1" dirty="0">
                <a:solidFill>
                  <a:schemeClr val="accent1">
                    <a:lumMod val="75000"/>
                  </a:schemeClr>
                </a:solidFill>
                <a:effectLst>
                  <a:outerShdw blurRad="38100" dist="38100" dir="2700000" algn="tl">
                    <a:srgbClr val="000000">
                      <a:alpha val="43137"/>
                    </a:srgbClr>
                  </a:outerShdw>
                </a:effectLst>
              </a:rPr>
              <a:t>Estructura Metodológica </a:t>
            </a:r>
            <a:endParaRPr lang="es-ES" sz="4000" b="1" dirty="0">
              <a:solidFill>
                <a:schemeClr val="accent1">
                  <a:lumMod val="75000"/>
                </a:schemeClr>
              </a:solidFill>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6D3F354B-F5C5-4EF2-87BA-04594DF4B743}" type="slidenum">
              <a:rPr lang="es-MX" smtClean="0">
                <a:solidFill>
                  <a:prstClr val="white"/>
                </a:solidFill>
              </a:rPr>
              <a:pPr/>
              <a:t>4</a:t>
            </a:fld>
            <a:endParaRPr lang="es-MX">
              <a:solidFill>
                <a:prstClr val="white"/>
              </a:solidFill>
            </a:endParaRPr>
          </a:p>
        </p:txBody>
      </p:sp>
      <p:pic>
        <p:nvPicPr>
          <p:cNvPr id="5" name="Picture 3"/>
          <p:cNvPicPr>
            <a:picLocks noChangeAspect="1" noChangeArrowheads="1"/>
          </p:cNvPicPr>
          <p:nvPr/>
        </p:nvPicPr>
        <p:blipFill>
          <a:blip r:embed="rId2"/>
          <a:srcRect/>
          <a:stretch>
            <a:fillRect/>
          </a:stretch>
        </p:blipFill>
        <p:spPr bwMode="auto">
          <a:xfrm>
            <a:off x="9770384" y="345484"/>
            <a:ext cx="1320008" cy="1183046"/>
          </a:xfrm>
          <a:prstGeom prst="rect">
            <a:avLst/>
          </a:prstGeom>
          <a:noFill/>
          <a:ln w="28575">
            <a:solidFill>
              <a:schemeClr val="accent2"/>
            </a:solidFill>
            <a:miter lim="800000"/>
            <a:headEnd/>
            <a:tailEnd/>
          </a:ln>
        </p:spPr>
      </p:pic>
      <p:pic>
        <p:nvPicPr>
          <p:cNvPr id="6" name="Picture 2" descr="Uaemex">
            <a:extLst>
              <a:ext uri="{FF2B5EF4-FFF2-40B4-BE49-F238E27FC236}">
                <a16:creationId xmlns:a16="http://schemas.microsoft.com/office/drawing/2014/main" id="{B34DA71C-C5DB-463A-8F05-F5066C782C72}"/>
              </a:ext>
            </a:extLst>
          </p:cNvPr>
          <p:cNvPicPr>
            <a:picLocks noChangeAspect="1" noChangeArrowheads="1"/>
          </p:cNvPicPr>
          <p:nvPr/>
        </p:nvPicPr>
        <p:blipFill>
          <a:blip r:embed="rId3"/>
          <a:srcRect/>
          <a:stretch>
            <a:fillRect/>
          </a:stretch>
        </p:blipFill>
        <p:spPr bwMode="auto">
          <a:xfrm>
            <a:off x="1066063" y="392666"/>
            <a:ext cx="1343034" cy="1135864"/>
          </a:xfrm>
          <a:prstGeom prst="rect">
            <a:avLst/>
          </a:prstGeom>
          <a:noFill/>
          <a:ln w="38100">
            <a:solidFill>
              <a:schemeClr val="accent2"/>
            </a:solidFill>
            <a:miter lim="800000"/>
            <a:headEnd/>
            <a:tailEnd/>
          </a:ln>
        </p:spPr>
      </p:pic>
    </p:spTree>
    <p:extLst>
      <p:ext uri="{BB962C8B-B14F-4D97-AF65-F5344CB8AC3E}">
        <p14:creationId xmlns:p14="http://schemas.microsoft.com/office/powerpoint/2010/main" val="2116214761"/>
      </p:ext>
    </p:extLst>
  </p:cSld>
  <p:clrMapOvr>
    <a:masterClrMapping/>
  </p:clrMapOvr>
  <mc:AlternateContent xmlns:mc="http://schemas.openxmlformats.org/markup-compatibility/2006" xmlns:p14="http://schemas.microsoft.com/office/powerpoint/2010/main">
    <mc:Choice Requires="p14">
      <p:transition spd="slow" p14:dur="2500">
        <p:wipe/>
      </p:transition>
    </mc:Choice>
    <mc:Fallback xmlns="">
      <p:transition spd="slow">
        <p:wip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3"/>
          <p:cNvSpPr>
            <a:spLocks noChangeArrowheads="1"/>
          </p:cNvSpPr>
          <p:nvPr/>
        </p:nvSpPr>
        <p:spPr bwMode="auto">
          <a:xfrm>
            <a:off x="1060704" y="932688"/>
            <a:ext cx="10058400" cy="5248656"/>
          </a:xfrm>
          <a:prstGeom prst="rect">
            <a:avLst/>
          </a:prstGeom>
          <a:solidFill>
            <a:schemeClr val="accent2">
              <a:lumMod val="40000"/>
              <a:lumOff val="60000"/>
            </a:schemeClr>
          </a:solidFill>
          <a:ln w="9525">
            <a:noFill/>
            <a:miter lim="800000"/>
            <a:headEnd/>
            <a:tailEnd/>
          </a:ln>
        </p:spPr>
        <p:txBody>
          <a:bodyPr/>
          <a:lstStyle/>
          <a:p>
            <a:pPr marL="342900" indent="-342900">
              <a:lnSpc>
                <a:spcPct val="80000"/>
              </a:lnSpc>
              <a:spcBef>
                <a:spcPct val="20000"/>
              </a:spcBef>
            </a:pPr>
            <a:r>
              <a:rPr lang="es-ES" sz="2000" dirty="0">
                <a:latin typeface="Calibri" pitchFamily="34" charset="0"/>
              </a:rPr>
              <a:t>	</a:t>
            </a:r>
          </a:p>
          <a:p>
            <a:pPr marL="365125" algn="just"/>
            <a:r>
              <a:rPr lang="es-MX" sz="2800" dirty="0"/>
              <a:t>Si bien la póliza es el documento fundamental en base al cual se formaliza el contrato de seguro, existen otros que en determinados casos, también conforman el contrato.</a:t>
            </a:r>
          </a:p>
          <a:p>
            <a:pPr marL="365125" algn="just"/>
            <a:r>
              <a:rPr lang="es-MX" sz="2800" dirty="0"/>
              <a:t> </a:t>
            </a:r>
          </a:p>
          <a:p>
            <a:pPr marL="365125" algn="just"/>
            <a:r>
              <a:rPr lang="es-MX" sz="2800" dirty="0"/>
              <a:t>Entre ellos están los siguientes:</a:t>
            </a:r>
          </a:p>
          <a:p>
            <a:pPr marL="365125" algn="just"/>
            <a:endParaRPr lang="es-MX" sz="2800" dirty="0"/>
          </a:p>
          <a:p>
            <a:pPr marL="822325" indent="-457200" algn="just">
              <a:buFont typeface="Arial" panose="020B0604020202020204" pitchFamily="34" charset="0"/>
              <a:buChar char="•"/>
            </a:pPr>
            <a:r>
              <a:rPr lang="es-MX" sz="2800" b="1" dirty="0"/>
              <a:t>Suplemento de póliza</a:t>
            </a:r>
          </a:p>
          <a:p>
            <a:pPr marL="822325" indent="-457200" algn="just">
              <a:buFont typeface="Arial" panose="020B0604020202020204" pitchFamily="34" charset="0"/>
              <a:buChar char="•"/>
            </a:pPr>
            <a:r>
              <a:rPr lang="es-MX" sz="2800" b="1" dirty="0"/>
              <a:t>Carta garantía</a:t>
            </a:r>
          </a:p>
          <a:p>
            <a:pPr marL="822325" indent="-457200" algn="just">
              <a:buFont typeface="Arial" panose="020B0604020202020204" pitchFamily="34" charset="0"/>
              <a:buChar char="•"/>
            </a:pPr>
            <a:r>
              <a:rPr lang="es-MX" sz="2800" b="1" dirty="0"/>
              <a:t>Duplicado de póliza</a:t>
            </a:r>
          </a:p>
          <a:p>
            <a:pPr algn="just"/>
            <a:endParaRPr lang="es-MX" sz="2800" dirty="0"/>
          </a:p>
          <a:p>
            <a:pPr algn="just"/>
            <a:endParaRPr lang="es-MX" sz="2800" dirty="0"/>
          </a:p>
          <a:p>
            <a:pPr marL="342900" indent="-342900" algn="just">
              <a:lnSpc>
                <a:spcPct val="80000"/>
              </a:lnSpc>
              <a:spcBef>
                <a:spcPct val="20000"/>
              </a:spcBef>
              <a:buFont typeface="Arial" charset="0"/>
              <a:buChar char="•"/>
            </a:pPr>
            <a:endParaRPr lang="es-ES" sz="2400" dirty="0">
              <a:latin typeface="Calibri" pitchFamily="34" charset="0"/>
            </a:endParaRPr>
          </a:p>
          <a:p>
            <a:pPr marL="342900" indent="-342900" algn="just">
              <a:lnSpc>
                <a:spcPct val="80000"/>
              </a:lnSpc>
              <a:spcBef>
                <a:spcPct val="20000"/>
              </a:spcBef>
            </a:pPr>
            <a:r>
              <a:rPr lang="es-ES" sz="2400" dirty="0">
                <a:latin typeface="Calibri" pitchFamily="34" charset="0"/>
              </a:rPr>
              <a:t>	</a:t>
            </a:r>
          </a:p>
        </p:txBody>
      </p:sp>
      <p:pic>
        <p:nvPicPr>
          <p:cNvPr id="2" name="Imagen 1">
            <a:extLst>
              <a:ext uri="{FF2B5EF4-FFF2-40B4-BE49-F238E27FC236}">
                <a16:creationId xmlns:a16="http://schemas.microsoft.com/office/drawing/2014/main" id="{21A79D3D-8E0B-48C6-8B67-F2D4A98B6EC0}"/>
              </a:ext>
            </a:extLst>
          </p:cNvPr>
          <p:cNvPicPr>
            <a:picLocks noChangeAspect="1"/>
          </p:cNvPicPr>
          <p:nvPr/>
        </p:nvPicPr>
        <p:blipFill>
          <a:blip r:embed="rId2"/>
          <a:stretch>
            <a:fillRect/>
          </a:stretch>
        </p:blipFill>
        <p:spPr>
          <a:xfrm>
            <a:off x="8308773" y="3011350"/>
            <a:ext cx="2281975" cy="2273882"/>
          </a:xfrm>
          <a:prstGeom prst="rect">
            <a:avLst/>
          </a:prstGeom>
        </p:spPr>
      </p:pic>
      <p:sp>
        <p:nvSpPr>
          <p:cNvPr id="3" name="Marcador de número de diapositiva 2">
            <a:extLst>
              <a:ext uri="{FF2B5EF4-FFF2-40B4-BE49-F238E27FC236}">
                <a16:creationId xmlns:a16="http://schemas.microsoft.com/office/drawing/2014/main" id="{269A9EE4-575E-431A-80AF-C97174FD4254}"/>
              </a:ext>
            </a:extLst>
          </p:cNvPr>
          <p:cNvSpPr>
            <a:spLocks noGrp="1"/>
          </p:cNvSpPr>
          <p:nvPr>
            <p:ph type="sldNum" sz="quarter" idx="12"/>
          </p:nvPr>
        </p:nvSpPr>
        <p:spPr/>
        <p:txBody>
          <a:bodyPr/>
          <a:lstStyle/>
          <a:p>
            <a:fld id="{4F706B53-573E-4F29-AAE8-1E7739068B54}" type="slidenum">
              <a:rPr lang="es-MX" smtClean="0"/>
              <a:pPr/>
              <a:t>40</a:t>
            </a:fld>
            <a:endParaRPr lang="es-MX"/>
          </a:p>
        </p:txBody>
      </p:sp>
    </p:spTree>
    <p:extLst>
      <p:ext uri="{BB962C8B-B14F-4D97-AF65-F5344CB8AC3E}">
        <p14:creationId xmlns:p14="http://schemas.microsoft.com/office/powerpoint/2010/main" val="972912422"/>
      </p:ext>
    </p:extLst>
  </p:cSld>
  <p:clrMapOvr>
    <a:masterClrMapping/>
  </p:clrMapOvr>
  <p:transition spd="slow">
    <p:circl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www.mercadoyasociados.mx/wp-content/uploads/2010/05/huracanes.jpg"/>
          <p:cNvPicPr>
            <a:picLocks noChangeAspect="1" noChangeArrowheads="1"/>
          </p:cNvPicPr>
          <p:nvPr/>
        </p:nvPicPr>
        <p:blipFill>
          <a:blip r:embed="rId2"/>
          <a:srcRect/>
          <a:stretch>
            <a:fillRect/>
          </a:stretch>
        </p:blipFill>
        <p:spPr bwMode="auto">
          <a:xfrm>
            <a:off x="8380868" y="1714488"/>
            <a:ext cx="2857500" cy="3810000"/>
          </a:xfrm>
          <a:prstGeom prst="rect">
            <a:avLst/>
          </a:prstGeom>
          <a:noFill/>
        </p:spPr>
      </p:pic>
      <p:sp>
        <p:nvSpPr>
          <p:cNvPr id="17410" name="Rectangle 3"/>
          <p:cNvSpPr>
            <a:spLocks noGrp="1" noChangeArrowheads="1"/>
          </p:cNvSpPr>
          <p:nvPr>
            <p:ph idx="4294967295"/>
          </p:nvPr>
        </p:nvSpPr>
        <p:spPr bwMode="auto">
          <a:xfrm>
            <a:off x="1078992" y="402337"/>
            <a:ext cx="9546336" cy="6217920"/>
          </a:xfrm>
          <a:prstGeom prst="rect">
            <a:avLst/>
          </a:prstGeom>
          <a:gradFill rotWithShape="1">
            <a:gsLst>
              <a:gs pos="0">
                <a:schemeClr val="bg1">
                  <a:gamma/>
                  <a:shade val="63529"/>
                  <a:invGamma/>
                </a:schemeClr>
              </a:gs>
              <a:gs pos="100000">
                <a:schemeClr val="bg1">
                  <a:alpha val="44000"/>
                </a:schemeClr>
              </a:gs>
            </a:gsLst>
            <a:lin ang="0" scaled="1"/>
          </a:gradFill>
          <a:ln>
            <a:miter lim="800000"/>
            <a:headEnd/>
            <a:tailEnd/>
          </a:ln>
        </p:spPr>
        <p:txBody>
          <a:bodyPr>
            <a:noAutofit/>
          </a:bodyPr>
          <a:lstStyle/>
          <a:p>
            <a:pPr marL="114300" indent="0" algn="just">
              <a:buNone/>
            </a:pPr>
            <a:r>
              <a:rPr lang="es-MX" sz="2400" b="1" dirty="0"/>
              <a:t>SUPLEMENTO DE PÓLIZA.</a:t>
            </a:r>
            <a:endParaRPr lang="es-MX" sz="2400" dirty="0"/>
          </a:p>
          <a:p>
            <a:pPr algn="just">
              <a:buNone/>
            </a:pPr>
            <a:r>
              <a:rPr lang="es-MX" sz="2400" dirty="0"/>
              <a:t>	Documento que se une a una póliza en el que se establecen ciertas modificaciones o declaraciones al contenido anterior de ésta.  Se utilizan con frecuencia las expresiones de suplemento de, aumento de garantías, de reducción, de rectificación de errores, para indicar las modificaciones  del contrato.</a:t>
            </a:r>
          </a:p>
          <a:p>
            <a:pPr algn="just">
              <a:buNone/>
            </a:pPr>
            <a:r>
              <a:rPr lang="es-MX" sz="2400" b="1" dirty="0"/>
              <a:t> CARTA GARANTÍA.</a:t>
            </a:r>
            <a:endParaRPr lang="es-MX" sz="2400" dirty="0"/>
          </a:p>
          <a:p>
            <a:pPr algn="just">
              <a:buNone/>
            </a:pPr>
            <a:r>
              <a:rPr lang="es-MX" sz="2400" dirty="0"/>
              <a:t>	Es un documento en el que el asegurador entrega al asegurado y tiene los mismos efectos que la póliza, pero con carácter provisional, suple temporalmente la inexistencia de la póliza, en aquellos casos de urgente cobertura sin poder esperar a la emisión de las póliza, la emisión de éste documento tiene que ir precedida del pago de la prima correspondiente.</a:t>
            </a:r>
          </a:p>
          <a:p>
            <a:pPr marL="114300" indent="0" algn="just">
              <a:buNone/>
            </a:pPr>
            <a:r>
              <a:rPr lang="es-MX" sz="2400" b="1" dirty="0"/>
              <a:t>DUPLICADO DE LA PÓLIZA</a:t>
            </a:r>
            <a:r>
              <a:rPr lang="es-MX" sz="2400" dirty="0"/>
              <a:t>.</a:t>
            </a:r>
          </a:p>
          <a:p>
            <a:pPr algn="just">
              <a:buNone/>
            </a:pPr>
            <a:r>
              <a:rPr lang="es-MX" sz="2400" dirty="0"/>
              <a:t>	Es una copia exacta de la póliza, firmada y sellada del modo habitual y utilizable por tanto, a todos los efectos, como el documento original.</a:t>
            </a:r>
            <a:endParaRPr lang="es-ES" sz="2400" dirty="0"/>
          </a:p>
        </p:txBody>
      </p:sp>
      <p:sp>
        <p:nvSpPr>
          <p:cNvPr id="2" name="Marcador de número de diapositiva 1">
            <a:extLst>
              <a:ext uri="{FF2B5EF4-FFF2-40B4-BE49-F238E27FC236}">
                <a16:creationId xmlns:a16="http://schemas.microsoft.com/office/drawing/2014/main" id="{843E33D5-2194-42E9-935A-1AAB23240AF9}"/>
              </a:ext>
            </a:extLst>
          </p:cNvPr>
          <p:cNvSpPr>
            <a:spLocks noGrp="1"/>
          </p:cNvSpPr>
          <p:nvPr>
            <p:ph type="sldNum" sz="quarter" idx="12"/>
          </p:nvPr>
        </p:nvSpPr>
        <p:spPr/>
        <p:txBody>
          <a:bodyPr/>
          <a:lstStyle/>
          <a:p>
            <a:fld id="{4F706B53-573E-4F29-AAE8-1E7739068B54}" type="slidenum">
              <a:rPr lang="es-MX" smtClean="0"/>
              <a:pPr/>
              <a:t>41</a:t>
            </a:fld>
            <a:endParaRPr lang="es-MX"/>
          </a:p>
        </p:txBody>
      </p:sp>
    </p:spTree>
    <p:extLst>
      <p:ext uri="{BB962C8B-B14F-4D97-AF65-F5344CB8AC3E}">
        <p14:creationId xmlns:p14="http://schemas.microsoft.com/office/powerpoint/2010/main" val="1558759006"/>
      </p:ext>
    </p:extLst>
  </p:cSld>
  <p:clrMapOvr>
    <a:masterClrMapping/>
  </p:clrMapOvr>
  <p:transition spd="slow">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pPr/>
              <a:t>42</a:t>
            </a:fld>
            <a:endParaRPr lang="es-MX"/>
          </a:p>
        </p:txBody>
      </p:sp>
      <p:sp>
        <p:nvSpPr>
          <p:cNvPr id="5" name="1 Título"/>
          <p:cNvSpPr txBox="1">
            <a:spLocks/>
          </p:cNvSpPr>
          <p:nvPr/>
        </p:nvSpPr>
        <p:spPr>
          <a:xfrm>
            <a:off x="7142616" y="255655"/>
            <a:ext cx="2713480" cy="823395"/>
          </a:xfrm>
          <a:prstGeom prst="rect">
            <a:avLst/>
          </a:prstGeom>
        </p:spPr>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br>
              <a:rPr lang="es-ES" sz="3100" dirty="0">
                <a:solidFill>
                  <a:srgbClr val="2F2B20"/>
                </a:solidFill>
              </a:rPr>
            </a:br>
            <a:r>
              <a:rPr lang="es-ES" sz="9600" dirty="0">
                <a:solidFill>
                  <a:schemeClr val="accent3">
                    <a:lumMod val="50000"/>
                  </a:schemeClr>
                </a:solidFill>
              </a:rPr>
              <a:t>F</a:t>
            </a:r>
            <a:r>
              <a:rPr lang="es-ES" sz="5600" dirty="0">
                <a:solidFill>
                  <a:schemeClr val="accent3">
                    <a:lumMod val="50000"/>
                  </a:schemeClr>
                </a:solidFill>
              </a:rPr>
              <a:t>ACULTAD DE ECONOMÍA</a:t>
            </a:r>
            <a:br>
              <a:rPr lang="es-ES" sz="5600" dirty="0">
                <a:solidFill>
                  <a:schemeClr val="accent3">
                    <a:lumMod val="50000"/>
                  </a:schemeClr>
                </a:solidFill>
              </a:rPr>
            </a:br>
            <a:r>
              <a:rPr lang="es-ES" sz="5600" dirty="0">
                <a:solidFill>
                  <a:schemeClr val="accent3">
                    <a:lumMod val="50000"/>
                  </a:schemeClr>
                </a:solidFill>
              </a:rPr>
              <a:t>LICENCIATURA EN ACTUARÍA</a:t>
            </a:r>
            <a:endParaRPr lang="es-MX" sz="17600" dirty="0">
              <a:solidFill>
                <a:schemeClr val="accent3">
                  <a:lumMod val="50000"/>
                </a:schemeClr>
              </a:solidFill>
            </a:endParaRPr>
          </a:p>
        </p:txBody>
      </p:sp>
      <p:sp>
        <p:nvSpPr>
          <p:cNvPr id="10" name="Rectangle 1"/>
          <p:cNvSpPr>
            <a:spLocks noChangeArrowheads="1"/>
          </p:cNvSpPr>
          <p:nvPr/>
        </p:nvSpPr>
        <p:spPr bwMode="auto">
          <a:xfrm>
            <a:off x="1041400" y="1053104"/>
            <a:ext cx="9947729" cy="5632311"/>
          </a:xfrm>
          <a:prstGeom prst="rect">
            <a:avLst/>
          </a:prstGeom>
          <a:solidFill>
            <a:schemeClr val="accent6">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r>
              <a:rPr lang="es-ES" sz="2400" dirty="0"/>
              <a:t>Los principales elementos materiales del contrato de seguro son el</a:t>
            </a:r>
            <a:r>
              <a:rPr lang="es-ES" sz="2400" b="1" dirty="0"/>
              <a:t> riesgo</a:t>
            </a:r>
            <a:r>
              <a:rPr lang="es-ES" sz="2400" dirty="0"/>
              <a:t> y la </a:t>
            </a:r>
            <a:r>
              <a:rPr lang="es-ES" sz="2400" b="1" dirty="0"/>
              <a:t>prima</a:t>
            </a:r>
            <a:r>
              <a:rPr lang="es-ES" sz="2400" dirty="0"/>
              <a:t>, aunque también pueden ser estudiados en este apartado: el siniestro y la indemnización.</a:t>
            </a:r>
            <a:endParaRPr lang="es-MX" sz="2400" dirty="0"/>
          </a:p>
          <a:p>
            <a:r>
              <a:rPr lang="es-ES" sz="2400" dirty="0"/>
              <a:t> </a:t>
            </a:r>
            <a:endParaRPr lang="es-MX" sz="2400" dirty="0"/>
          </a:p>
          <a:p>
            <a:pPr marL="342900" indent="-342900" algn="just">
              <a:buFont typeface="Arial" panose="020B0604020202020204" pitchFamily="34" charset="0"/>
              <a:buChar char="•"/>
            </a:pPr>
            <a:r>
              <a:rPr lang="es-ES" sz="2400" b="1" dirty="0"/>
              <a:t>El riesgo </a:t>
            </a:r>
            <a:r>
              <a:rPr lang="es-ES" sz="2400" dirty="0"/>
              <a:t>puede ser considerado como posible ocurrencia por azar de un acontecimiento o daño que produzca una necesidad económica y cuya apariencia real o existencia, se previne y garantiza en la póliza.</a:t>
            </a:r>
            <a:endParaRPr lang="es-MX" sz="2400" dirty="0"/>
          </a:p>
          <a:p>
            <a:pPr marL="342900" indent="-342900" algn="just">
              <a:buFont typeface="Arial" panose="020B0604020202020204" pitchFamily="34" charset="0"/>
              <a:buChar char="•"/>
            </a:pPr>
            <a:r>
              <a:rPr lang="es-MX" sz="2400" dirty="0"/>
              <a:t>Podemos definir a la </a:t>
            </a:r>
            <a:r>
              <a:rPr lang="es-MX" sz="2400" b="1" dirty="0"/>
              <a:t>prima</a:t>
            </a:r>
            <a:r>
              <a:rPr lang="es-MX" sz="2400" dirty="0"/>
              <a:t>, como la aportación económica en dinero que ha de satisfacer el contratante o asegurado, a la entidad aseguradora por concepto de contraprestación por la cobertura de riesgo que ésta le ofrece.</a:t>
            </a:r>
          </a:p>
          <a:p>
            <a:pPr marL="342900" indent="-342900" algn="just">
              <a:buFont typeface="Arial" panose="020B0604020202020204" pitchFamily="34" charset="0"/>
              <a:buChar char="•"/>
            </a:pPr>
            <a:r>
              <a:rPr lang="es-MX" sz="2400" dirty="0"/>
              <a:t>Se ha definido al </a:t>
            </a:r>
            <a:r>
              <a:rPr lang="es-MX" sz="2400" b="1" dirty="0"/>
              <a:t>siniestro</a:t>
            </a:r>
            <a:r>
              <a:rPr lang="es-MX" sz="2400" dirty="0"/>
              <a:t> como la realización material del interés asegurado. También se ha definido al siniestro como el daño a los bienes asegurados por el evento señalado como riesgo en la póliza de seguro.</a:t>
            </a:r>
          </a:p>
          <a:p>
            <a:pPr marL="342900" indent="-342900" algn="just">
              <a:buFont typeface="Arial" panose="020B0604020202020204" pitchFamily="34" charset="0"/>
              <a:buChar char="•"/>
            </a:pPr>
            <a:r>
              <a:rPr lang="es-MX" sz="2400" b="1" dirty="0"/>
              <a:t>La indemnización </a:t>
            </a:r>
            <a:r>
              <a:rPr lang="es-MX" sz="2400" dirty="0"/>
              <a:t>es el importe que está obligado a pagar contractualmente el asegurador en caso de producirse un siniestro.</a:t>
            </a:r>
            <a:endParaRPr lang="es-MX" sz="2400" b="1"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9" name="Picture 3"/>
          <p:cNvPicPr>
            <a:picLocks noChangeAspect="1" noChangeArrowheads="1"/>
          </p:cNvPicPr>
          <p:nvPr/>
        </p:nvPicPr>
        <p:blipFill>
          <a:blip r:embed="rId2"/>
          <a:srcRect/>
          <a:stretch>
            <a:fillRect/>
          </a:stretch>
        </p:blipFill>
        <p:spPr bwMode="auto">
          <a:xfrm>
            <a:off x="9984433" y="319823"/>
            <a:ext cx="784268" cy="702892"/>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1060383" y="319823"/>
            <a:ext cx="3600400" cy="702246"/>
          </a:xfrm>
          <a:prstGeom prst="rect">
            <a:avLst/>
          </a:prstGeom>
          <a:solidFill>
            <a:schemeClr val="accent6">
              <a:lumMod val="75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solidFill>
                  <a:schemeClr val="bg1"/>
                </a:solidFill>
              </a:rPr>
              <a:t>Conclusiones </a:t>
            </a:r>
            <a:endParaRPr lang="es-MX" sz="2000" b="1" dirty="0">
              <a:solidFill>
                <a:schemeClr val="bg1"/>
              </a:solidFill>
            </a:endParaRPr>
          </a:p>
        </p:txBody>
      </p:sp>
    </p:spTree>
    <p:extLst>
      <p:ext uri="{BB962C8B-B14F-4D97-AF65-F5344CB8AC3E}">
        <p14:creationId xmlns:p14="http://schemas.microsoft.com/office/powerpoint/2010/main" val="311131724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pPr/>
              <a:t>43</a:t>
            </a:fld>
            <a:endParaRPr lang="es-MX"/>
          </a:p>
        </p:txBody>
      </p:sp>
      <p:sp>
        <p:nvSpPr>
          <p:cNvPr id="5" name="1 Título"/>
          <p:cNvSpPr txBox="1">
            <a:spLocks/>
          </p:cNvSpPr>
          <p:nvPr/>
        </p:nvSpPr>
        <p:spPr>
          <a:xfrm>
            <a:off x="7142616" y="333381"/>
            <a:ext cx="2713480" cy="809837"/>
          </a:xfrm>
          <a:prstGeom prst="rect">
            <a:avLst/>
          </a:prstGeom>
        </p:spPr>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br>
              <a:rPr lang="es-ES" sz="3100" dirty="0">
                <a:solidFill>
                  <a:srgbClr val="2F2B20"/>
                </a:solidFill>
              </a:rPr>
            </a:br>
            <a:r>
              <a:rPr lang="es-ES" sz="9600" dirty="0">
                <a:solidFill>
                  <a:schemeClr val="accent3">
                    <a:lumMod val="50000"/>
                  </a:schemeClr>
                </a:solidFill>
              </a:rPr>
              <a:t>F</a:t>
            </a:r>
            <a:r>
              <a:rPr lang="es-ES" sz="5600" dirty="0">
                <a:solidFill>
                  <a:schemeClr val="accent3">
                    <a:lumMod val="50000"/>
                  </a:schemeClr>
                </a:solidFill>
              </a:rPr>
              <a:t>ACULTAD DE ECONOMÍA</a:t>
            </a:r>
            <a:br>
              <a:rPr lang="es-ES" sz="5600" dirty="0">
                <a:solidFill>
                  <a:schemeClr val="accent3">
                    <a:lumMod val="50000"/>
                  </a:schemeClr>
                </a:solidFill>
              </a:rPr>
            </a:br>
            <a:r>
              <a:rPr lang="es-ES" sz="5600" dirty="0">
                <a:solidFill>
                  <a:schemeClr val="accent3">
                    <a:lumMod val="50000"/>
                  </a:schemeClr>
                </a:solidFill>
              </a:rPr>
              <a:t>LICENCIATURA EN ACTUARÍA</a:t>
            </a:r>
            <a:endParaRPr lang="es-MX" sz="17600" dirty="0">
              <a:solidFill>
                <a:schemeClr val="accent3">
                  <a:lumMod val="50000"/>
                </a:schemeClr>
              </a:solidFill>
            </a:endParaRPr>
          </a:p>
        </p:txBody>
      </p:sp>
      <p:sp>
        <p:nvSpPr>
          <p:cNvPr id="10" name="Rectangle 1"/>
          <p:cNvSpPr>
            <a:spLocks noChangeArrowheads="1"/>
          </p:cNvSpPr>
          <p:nvPr/>
        </p:nvSpPr>
        <p:spPr bwMode="auto">
          <a:xfrm>
            <a:off x="1041400" y="1345492"/>
            <a:ext cx="9947729" cy="5047536"/>
          </a:xfrm>
          <a:prstGeom prst="rect">
            <a:avLst/>
          </a:prstGeom>
          <a:solidFill>
            <a:schemeClr val="accent6">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spcAft>
                <a:spcPts val="1200"/>
              </a:spcAft>
            </a:pPr>
            <a:r>
              <a:rPr lang="es-MX" sz="2400" dirty="0">
                <a:ea typeface="Times New Roman" panose="02020603050405020304" pitchFamily="18" charset="0"/>
              </a:rPr>
              <a:t>En el contrato de seguro el círculo personal interviniente se extiende a: </a:t>
            </a:r>
            <a:r>
              <a:rPr lang="es-MX" sz="2400" b="1" dirty="0">
                <a:ea typeface="Times New Roman" panose="02020603050405020304" pitchFamily="18" charset="0"/>
              </a:rPr>
              <a:t>Asegurador:</a:t>
            </a:r>
            <a:r>
              <a:rPr lang="es-MX" sz="2400" dirty="0">
                <a:ea typeface="Times New Roman" panose="02020603050405020304" pitchFamily="18" charset="0"/>
              </a:rPr>
              <a:t> es la persona jurídica que, mediante la formalización de un contrato de seguro, asume las consecuencias dañosas producidas por la realización del evento cuyo riesgo es objeto de cobertura; </a:t>
            </a:r>
            <a:r>
              <a:rPr lang="es-MX" sz="2400" b="1" dirty="0">
                <a:ea typeface="Times New Roman" panose="02020603050405020304" pitchFamily="18" charset="0"/>
              </a:rPr>
              <a:t>Asegurado:</a:t>
            </a:r>
            <a:r>
              <a:rPr lang="es-MX" sz="2400" dirty="0">
                <a:ea typeface="Times New Roman" panose="02020603050405020304" pitchFamily="18" charset="0"/>
              </a:rPr>
              <a:t> es la persona que en si misma o en su patrimonio está expuesta al riesgo, es decir, es la persona titular del interés asegurado; </a:t>
            </a:r>
            <a:r>
              <a:rPr lang="es-MX" sz="2400" b="1" dirty="0">
                <a:ea typeface="Times New Roman" panose="02020603050405020304" pitchFamily="18" charset="0"/>
              </a:rPr>
              <a:t>Beneficiario:</a:t>
            </a:r>
            <a:r>
              <a:rPr lang="es-MX" sz="2400" dirty="0">
                <a:ea typeface="Times New Roman" panose="02020603050405020304" pitchFamily="18" charset="0"/>
              </a:rPr>
              <a:t> persona designada en la póliza por el asegurado o el contratante como el titular de los derechos indemnizatorios que en dicho documento se establecen; </a:t>
            </a:r>
            <a:r>
              <a:rPr lang="es-MX" sz="2400" b="1" dirty="0">
                <a:ea typeface="Times New Roman" panose="02020603050405020304" pitchFamily="18" charset="0"/>
              </a:rPr>
              <a:t>Contratante:</a:t>
            </a:r>
            <a:r>
              <a:rPr lang="es-MX" sz="2400" dirty="0">
                <a:ea typeface="Times New Roman" panose="02020603050405020304" pitchFamily="18" charset="0"/>
              </a:rPr>
              <a:t> es la persona física o jurídica que suscribe el contrato de seguros y se obliga al pago de la prima convenida y; </a:t>
            </a:r>
            <a:r>
              <a:rPr lang="es-MX" sz="2400" b="1" dirty="0">
                <a:ea typeface="Times New Roman" panose="02020603050405020304" pitchFamily="18" charset="0"/>
              </a:rPr>
              <a:t>Perjudicado:</a:t>
            </a:r>
            <a:r>
              <a:rPr lang="es-MX" sz="2400" dirty="0">
                <a:ea typeface="Times New Roman" panose="02020603050405020304" pitchFamily="18" charset="0"/>
              </a:rPr>
              <a:t> es quien ha sufrido un daño en su persona, bienes o intereses.</a:t>
            </a:r>
            <a:endParaRPr lang="es-MX" sz="2800" dirty="0">
              <a:ea typeface="Times New Roman" panose="02020603050405020304" pitchFamily="18" charset="0"/>
            </a:endParaRPr>
          </a:p>
          <a:p>
            <a:pPr algn="just">
              <a:spcAft>
                <a:spcPts val="1200"/>
              </a:spcAft>
            </a:pPr>
            <a:r>
              <a:rPr lang="es-MX" sz="2400" dirty="0">
                <a:ea typeface="Times New Roman" panose="02020603050405020304" pitchFamily="18" charset="0"/>
              </a:rPr>
              <a:t>El contrato de seguro tiene esencialmente un carácter formal, y sus elementos son: </a:t>
            </a:r>
            <a:r>
              <a:rPr lang="es-MX" sz="2400" b="1" dirty="0">
                <a:ea typeface="Times New Roman" panose="02020603050405020304" pitchFamily="18" charset="0"/>
              </a:rPr>
              <a:t>Solicitud, Póliza y Carta Garantía.</a:t>
            </a:r>
            <a:endParaRPr lang="es-MX" sz="2800" b="1" dirty="0">
              <a:effectLst/>
              <a:ea typeface="Times New Roman" panose="02020603050405020304" pitchFamily="18" charset="0"/>
            </a:endParaRPr>
          </a:p>
        </p:txBody>
      </p:sp>
      <p:pic>
        <p:nvPicPr>
          <p:cNvPr id="9" name="Picture 3"/>
          <p:cNvPicPr>
            <a:picLocks noChangeAspect="1" noChangeArrowheads="1"/>
          </p:cNvPicPr>
          <p:nvPr/>
        </p:nvPicPr>
        <p:blipFill>
          <a:blip r:embed="rId2"/>
          <a:srcRect/>
          <a:stretch>
            <a:fillRect/>
          </a:stretch>
        </p:blipFill>
        <p:spPr bwMode="auto">
          <a:xfrm>
            <a:off x="9984433" y="421431"/>
            <a:ext cx="670895" cy="601283"/>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1076420" y="512327"/>
            <a:ext cx="3600400" cy="702246"/>
          </a:xfrm>
          <a:prstGeom prst="rect">
            <a:avLst/>
          </a:prstGeom>
          <a:solidFill>
            <a:schemeClr val="accent6">
              <a:lumMod val="75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solidFill>
                  <a:schemeClr val="bg1"/>
                </a:solidFill>
              </a:rPr>
              <a:t>Conclusiones </a:t>
            </a:r>
            <a:endParaRPr lang="es-MX" sz="2000" b="1" dirty="0">
              <a:solidFill>
                <a:schemeClr val="bg1"/>
              </a:solidFill>
            </a:endParaRPr>
          </a:p>
        </p:txBody>
      </p:sp>
    </p:spTree>
    <p:extLst>
      <p:ext uri="{BB962C8B-B14F-4D97-AF65-F5344CB8AC3E}">
        <p14:creationId xmlns:p14="http://schemas.microsoft.com/office/powerpoint/2010/main" val="14389244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237128" y="1359634"/>
            <a:ext cx="9900263" cy="5170646"/>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indent="-342900" algn="just">
              <a:buFont typeface="Arial" pitchFamily="34" charset="0"/>
              <a:buChar char="•"/>
            </a:pPr>
            <a:r>
              <a:rPr lang="es-MX" sz="2200" dirty="0" err="1">
                <a:latin typeface="Arial" pitchFamily="34" charset="0"/>
                <a:cs typeface="Arial" pitchFamily="34" charset="0"/>
              </a:rPr>
              <a:t>Dopazo</a:t>
            </a:r>
            <a:r>
              <a:rPr lang="es-MX" sz="2200" dirty="0">
                <a:latin typeface="Arial" pitchFamily="34" charset="0"/>
                <a:cs typeface="Arial" pitchFamily="34" charset="0"/>
              </a:rPr>
              <a:t>, M. (2011). Gerencia de riesgos sostenibles y responsabilidad social empresarial en la entidad aseguradora. Fundación Mapfre. España.</a:t>
            </a:r>
          </a:p>
          <a:p>
            <a:pPr marL="342900" indent="-342900" algn="just">
              <a:buFont typeface="Arial" pitchFamily="34" charset="0"/>
              <a:buChar char="•"/>
            </a:pPr>
            <a:r>
              <a:rPr lang="es-MX" sz="2200" dirty="0">
                <a:latin typeface="Arial" pitchFamily="34" charset="0"/>
                <a:cs typeface="Arial" pitchFamily="34" charset="0"/>
              </a:rPr>
              <a:t>Fernández, R. (2011). Movilización y rescate de los compromisos por pensiones garantizados mediante contrato de seguro. Fundación Mapfre. España.</a:t>
            </a:r>
          </a:p>
          <a:p>
            <a:pPr marL="342900" indent="-342900" algn="just">
              <a:buFont typeface="Arial" pitchFamily="34" charset="0"/>
              <a:buChar char="•"/>
            </a:pPr>
            <a:r>
              <a:rPr lang="es-MX" sz="2200" dirty="0" err="1">
                <a:latin typeface="Arial" pitchFamily="34" charset="0"/>
                <a:cs typeface="Arial" pitchFamily="34" charset="0"/>
              </a:rPr>
              <a:t>Guardiola</a:t>
            </a:r>
            <a:r>
              <a:rPr lang="es-MX" sz="2200" dirty="0">
                <a:latin typeface="Arial" pitchFamily="34" charset="0"/>
                <a:cs typeface="Arial" pitchFamily="34" charset="0"/>
              </a:rPr>
              <a:t>, A. (2001). Manual de Introducción al Seguro. 2ª. Edición. Fundación Mapfre. Madrid, España.</a:t>
            </a:r>
          </a:p>
          <a:p>
            <a:pPr marL="342900" indent="-342900" algn="just">
              <a:buFont typeface="Arial" pitchFamily="34" charset="0"/>
              <a:buChar char="•"/>
            </a:pPr>
            <a:r>
              <a:rPr lang="es-ES" sz="2200" dirty="0">
                <a:latin typeface="Arial" pitchFamily="34" charset="0"/>
                <a:cs typeface="Arial" pitchFamily="34" charset="0"/>
              </a:rPr>
              <a:t>Ley de Instituciones de Seguros y </a:t>
            </a:r>
            <a:r>
              <a:rPr lang="es-ES" sz="2200" dirty="0" err="1">
                <a:latin typeface="Arial" pitchFamily="34" charset="0"/>
                <a:cs typeface="Arial" pitchFamily="34" charset="0"/>
              </a:rPr>
              <a:t>FianzasLey</a:t>
            </a:r>
            <a:r>
              <a:rPr lang="es-ES" sz="2200" dirty="0">
                <a:latin typeface="Arial" pitchFamily="34" charset="0"/>
                <a:cs typeface="Arial" pitchFamily="34" charset="0"/>
              </a:rPr>
              <a:t> sobre el Contrato del Seguro.</a:t>
            </a:r>
          </a:p>
          <a:p>
            <a:pPr marL="342900" indent="-342900" algn="just">
              <a:buFont typeface="Arial" pitchFamily="34" charset="0"/>
              <a:buChar char="•"/>
            </a:pPr>
            <a:r>
              <a:rPr lang="es-MX" sz="2200" dirty="0">
                <a:latin typeface="Arial" pitchFamily="34" charset="0"/>
                <a:cs typeface="Arial" pitchFamily="34" charset="0"/>
              </a:rPr>
              <a:t>Rendón, J. (2010). Normas y políticas del seguro de vida. 5ª. Edición. </a:t>
            </a:r>
            <a:r>
              <a:rPr lang="es-MX" sz="2200" dirty="0" err="1">
                <a:latin typeface="Arial" pitchFamily="34" charset="0"/>
                <a:cs typeface="Arial" pitchFamily="34" charset="0"/>
              </a:rPr>
              <a:t>Itam</a:t>
            </a:r>
            <a:r>
              <a:rPr lang="es-MX" sz="2200" dirty="0">
                <a:latin typeface="Arial" pitchFamily="34" charset="0"/>
                <a:cs typeface="Arial" pitchFamily="34" charset="0"/>
              </a:rPr>
              <a:t>. México, D.F.</a:t>
            </a:r>
          </a:p>
          <a:p>
            <a:pPr marL="342900" indent="-342900" algn="just">
              <a:buFont typeface="Arial" pitchFamily="34" charset="0"/>
              <a:buChar char="•"/>
            </a:pPr>
            <a:r>
              <a:rPr lang="es-ES" sz="2200" dirty="0">
                <a:latin typeface="Arial" pitchFamily="34" charset="0"/>
                <a:cs typeface="Arial" pitchFamily="34" charset="0"/>
              </a:rPr>
              <a:t>Ruíz, L. (2010). El Contrato de Seguro. 2ª. Edición. Editorial Porrúa. México.</a:t>
            </a:r>
            <a:endParaRPr lang="es-MX" sz="2200" dirty="0">
              <a:latin typeface="Arial" pitchFamily="34" charset="0"/>
              <a:cs typeface="Arial" pitchFamily="34" charset="0"/>
            </a:endParaRPr>
          </a:p>
          <a:p>
            <a:pPr marL="342900" indent="-342900" algn="just">
              <a:buFont typeface="Arial" pitchFamily="34" charset="0"/>
              <a:buChar char="•"/>
            </a:pPr>
            <a:r>
              <a:rPr lang="es-ES" sz="2200" dirty="0">
                <a:latin typeface="Arial" pitchFamily="34" charset="0"/>
                <a:cs typeface="Arial" pitchFamily="34" charset="0"/>
              </a:rPr>
              <a:t>Sánchez, O. (2007). La Institución del Seguro Privado en México. Tomo I. 2ª. Edición. Editorial Porrúa. México. </a:t>
            </a:r>
            <a:endParaRPr lang="es-MX" sz="2200" dirty="0">
              <a:latin typeface="Arial" pitchFamily="34" charset="0"/>
              <a:cs typeface="Arial" pitchFamily="34" charset="0"/>
            </a:endParaRPr>
          </a:p>
        </p:txBody>
      </p:sp>
      <p:sp>
        <p:nvSpPr>
          <p:cNvPr id="4" name="3 Título"/>
          <p:cNvSpPr>
            <a:spLocks noGrp="1"/>
          </p:cNvSpPr>
          <p:nvPr>
            <p:ph type="title"/>
          </p:nvPr>
        </p:nvSpPr>
        <p:spPr>
          <a:xfrm>
            <a:off x="1237128" y="429459"/>
            <a:ext cx="3846936" cy="854968"/>
          </a:xfrm>
          <a:solidFill>
            <a:schemeClr val="accent3">
              <a:lumMod val="50000"/>
            </a:schemeClr>
          </a:solidFill>
          <a:ln>
            <a:solidFill>
              <a:schemeClr val="bg1"/>
            </a:solidFill>
          </a:ln>
        </p:spPr>
        <p:txBody>
          <a:bodyPr>
            <a:normAutofit/>
          </a:bodyPr>
          <a:lstStyle/>
          <a:p>
            <a:pPr marL="365125"/>
            <a:r>
              <a:rPr lang="es-MX" sz="4400" dirty="0">
                <a:solidFill>
                  <a:schemeClr val="bg1"/>
                </a:solidFill>
              </a:rPr>
              <a:t>Referencias</a:t>
            </a:r>
            <a:r>
              <a:rPr lang="es-MX" dirty="0">
                <a:solidFill>
                  <a:schemeClr val="bg1"/>
                </a:solidFill>
              </a:rPr>
              <a:t>: </a:t>
            </a: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bg1">
                    <a:lumMod val="95000"/>
                  </a:schemeClr>
                </a:solidFill>
              </a:rPr>
              <a:pPr/>
              <a:t>44</a:t>
            </a:fld>
            <a:endParaRPr lang="es-MX" dirty="0">
              <a:solidFill>
                <a:schemeClr val="bg1">
                  <a:lumMod val="95000"/>
                </a:schemeClr>
              </a:solidFill>
            </a:endParaRPr>
          </a:p>
        </p:txBody>
      </p:sp>
    </p:spTree>
    <p:extLst>
      <p:ext uri="{BB962C8B-B14F-4D97-AF65-F5344CB8AC3E}">
        <p14:creationId xmlns:p14="http://schemas.microsoft.com/office/powerpoint/2010/main" val="2931871498"/>
      </p:ext>
    </p:extLst>
  </p:cSld>
  <p:clrMapOvr>
    <a:masterClrMapping/>
  </p:clrMapOvr>
  <p:transition spd="slow">
    <p:push di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3">
                <a:lumMod val="75000"/>
              </a:schemeClr>
            </a:solidFill>
            <a:miter lim="800000"/>
            <a:headEnd/>
            <a:tailEnd/>
          </a:ln>
        </p:spPr>
      </p:pic>
      <p:pic>
        <p:nvPicPr>
          <p:cNvPr id="3" name="Picture 3"/>
          <p:cNvPicPr>
            <a:picLocks noChangeAspect="1" noChangeArrowheads="1"/>
          </p:cNvPicPr>
          <p:nvPr/>
        </p:nvPicPr>
        <p:blipFill>
          <a:blip r:embed="rId3"/>
          <a:srcRect/>
          <a:stretch>
            <a:fillRect/>
          </a:stretch>
        </p:blipFill>
        <p:spPr bwMode="auto">
          <a:xfrm>
            <a:off x="6839024" y="3212976"/>
            <a:ext cx="3073400" cy="3240088"/>
          </a:xfrm>
          <a:prstGeom prst="rect">
            <a:avLst/>
          </a:prstGeom>
          <a:noFill/>
          <a:ln w="57150">
            <a:solidFill>
              <a:schemeClr val="accent3">
                <a:lumMod val="75000"/>
              </a:schemeClr>
            </a:solidFill>
            <a:miter lim="800000"/>
            <a:headEnd/>
            <a:tailEnd/>
          </a:ln>
        </p:spPr>
      </p:pic>
      <p:sp>
        <p:nvSpPr>
          <p:cNvPr id="4" name="Marcador de número de diapositiva 3"/>
          <p:cNvSpPr>
            <a:spLocks noGrp="1"/>
          </p:cNvSpPr>
          <p:nvPr>
            <p:ph type="sldNum" sz="quarter" idx="12"/>
          </p:nvPr>
        </p:nvSpPr>
        <p:spPr/>
        <p:txBody>
          <a:bodyPr/>
          <a:lstStyle/>
          <a:p>
            <a:fld id="{4F706B53-573E-4F29-AAE8-1E7739068B54}" type="slidenum">
              <a:rPr lang="es-MX" smtClean="0"/>
              <a:pPr/>
              <a:t>45</a:t>
            </a:fld>
            <a:endParaRPr lang="es-MX"/>
          </a:p>
        </p:txBody>
      </p:sp>
    </p:spTree>
    <p:extLst>
      <p:ext uri="{BB962C8B-B14F-4D97-AF65-F5344CB8AC3E}">
        <p14:creationId xmlns:p14="http://schemas.microsoft.com/office/powerpoint/2010/main" val="2726476746"/>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54928" y="188640"/>
            <a:ext cx="2857496" cy="720080"/>
          </a:xfrm>
        </p:spPr>
        <p:txBody>
          <a:bodyPr>
            <a:normAutofit fontScale="90000"/>
          </a:bodyPr>
          <a:lstStyle/>
          <a:p>
            <a:pPr algn="r"/>
            <a:br>
              <a:rPr lang="es-ES" sz="3100" dirty="0"/>
            </a:br>
            <a:br>
              <a:rPr lang="es-ES" sz="3100" dirty="0"/>
            </a:br>
            <a:br>
              <a:rPr lang="es-ES" sz="3100" dirty="0"/>
            </a:br>
            <a:r>
              <a:rPr lang="es-ES" sz="2000" dirty="0"/>
              <a:t>F</a:t>
            </a:r>
            <a:r>
              <a:rPr lang="es-ES" sz="1600" dirty="0"/>
              <a:t>ACULTAD DE ECONOMÍA</a:t>
            </a:r>
            <a:br>
              <a:rPr lang="es-ES" sz="1600" dirty="0"/>
            </a:br>
            <a:r>
              <a:rPr lang="es-ES" sz="1600" dirty="0"/>
              <a:t>LICENCIATURA EN ACTUARÍA</a:t>
            </a:r>
            <a:br>
              <a:rPr lang="es-ES" sz="1800" dirty="0"/>
            </a:br>
            <a:br>
              <a:rPr lang="es-ES" dirty="0"/>
            </a:br>
            <a:endParaRPr lang="es-MX" dirty="0"/>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s-MX" sz="1800" b="0" i="0" u="none" strike="noStrike" kern="1200" cap="none" spc="0" normalizeH="0" baseline="0" noProof="0" dirty="0">
              <a:ln>
                <a:noFill/>
              </a:ln>
              <a:solidFill>
                <a:srgbClr val="FFFFFF"/>
              </a:solidFill>
              <a:effectLst/>
              <a:uLnTx/>
              <a:uFillTx/>
              <a:latin typeface="Calibri"/>
              <a:ea typeface="+mn-ea"/>
              <a:cs typeface="+mn-cs"/>
            </a:endParaRPr>
          </a:p>
        </p:txBody>
      </p:sp>
      <p:pic>
        <p:nvPicPr>
          <p:cNvPr id="4" name="Picture 3"/>
          <p:cNvPicPr>
            <a:picLocks noChangeAspect="1" noChangeArrowheads="1"/>
          </p:cNvPicPr>
          <p:nvPr/>
        </p:nvPicPr>
        <p:blipFill>
          <a:blip r:embed="rId2"/>
          <a:srcRect/>
          <a:stretch>
            <a:fillRect/>
          </a:stretch>
        </p:blipFill>
        <p:spPr bwMode="auto">
          <a:xfrm>
            <a:off x="9984432" y="116633"/>
            <a:ext cx="576064" cy="635915"/>
          </a:xfrm>
          <a:prstGeom prst="rect">
            <a:avLst/>
          </a:prstGeom>
          <a:noFill/>
          <a:ln w="9525">
            <a:solidFill>
              <a:schemeClr val="accent3">
                <a:lumMod val="75000"/>
              </a:schemeClr>
            </a:solidFill>
            <a:miter lim="800000"/>
            <a:headEnd/>
            <a:tailEnd/>
          </a:ln>
        </p:spPr>
      </p:pic>
      <p:pic>
        <p:nvPicPr>
          <p:cNvPr id="6" name="Picture 2" descr="http://www.multicomputos.com/empresa/images/stories/finanz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4775" y="4039095"/>
            <a:ext cx="2253536" cy="2095789"/>
          </a:xfrm>
          <a:prstGeom prst="rect">
            <a:avLst/>
          </a:prstGeom>
          <a:noFill/>
          <a:ln w="38100">
            <a:solidFill>
              <a:schemeClr val="accent3">
                <a:lumMod val="50000"/>
              </a:schemeClr>
            </a:solidFill>
          </a:ln>
          <a:extLst>
            <a:ext uri="{909E8E84-426E-40DD-AFC4-6F175D3DCCD1}">
              <a14:hiddenFill xmlns:a14="http://schemas.microsoft.com/office/drawing/2010/main">
                <a:solidFill>
                  <a:srgbClr val="FFFFFF"/>
                </a:solidFill>
              </a14:hiddenFill>
            </a:ext>
          </a:extLst>
        </p:spPr>
      </p:pic>
      <p:sp>
        <p:nvSpPr>
          <p:cNvPr id="5" name="Rectangle 1"/>
          <p:cNvSpPr>
            <a:spLocks noChangeArrowheads="1"/>
          </p:cNvSpPr>
          <p:nvPr/>
        </p:nvSpPr>
        <p:spPr bwMode="auto">
          <a:xfrm>
            <a:off x="1555110" y="1268760"/>
            <a:ext cx="8378602" cy="2677656"/>
          </a:xfrm>
          <a:prstGeom prst="rect">
            <a:avLst/>
          </a:prstGeom>
          <a:solidFill>
            <a:schemeClr val="accent3">
              <a:lumMod val="20000"/>
              <a:lumOff val="8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2400" b="1" i="0" u="none" strike="noStrike" kern="1200" cap="none" spc="0" normalizeH="0" baseline="0" noProof="0" dirty="0">
                <a:ln>
                  <a:solidFill>
                    <a:srgbClr val="292934">
                      <a:lumMod val="65000"/>
                      <a:lumOff val="35000"/>
                    </a:srgbClr>
                  </a:solidFill>
                </a:ln>
                <a:solidFill>
                  <a:srgbClr val="726056"/>
                </a:solidFill>
                <a:effectLst/>
                <a:uLnTx/>
                <a:uFillTx/>
                <a:latin typeface="Verdana" pitchFamily="34" charset="0"/>
                <a:ea typeface="Times New Roman" pitchFamily="18" charset="0"/>
                <a:cs typeface="Times New Roman" pitchFamily="18" charset="0"/>
              </a:rPr>
              <a:t>Propósito de la Unidad de Aprendizaje.</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s-ES" sz="2400" b="0" i="0" u="none" strike="noStrike" kern="1200" cap="none" spc="0" normalizeH="0" baseline="0" noProof="0" dirty="0">
                <a:ln>
                  <a:noFill/>
                </a:ln>
                <a:solidFill>
                  <a:srgbClr val="292934"/>
                </a:solidFill>
                <a:effectLst/>
                <a:uLnTx/>
                <a:uFillTx/>
                <a:latin typeface="Calibri"/>
                <a:ea typeface="+mn-ea"/>
                <a:cs typeface="+mn-cs"/>
              </a:rPr>
              <a:t>Desarrollar conocimientos en el área de seguros, desde un punto de vista teórico, identificando los principales aspectos técnicos - operacionales, con la finalidad de que el estudiante </a:t>
            </a:r>
            <a:r>
              <a:rPr kumimoji="0" lang="es-MX" sz="2400" b="0" i="0" u="none" strike="noStrike" kern="1200" cap="none" spc="0" normalizeH="0" baseline="0" noProof="0" dirty="0">
                <a:ln>
                  <a:noFill/>
                </a:ln>
                <a:solidFill>
                  <a:srgbClr val="292934"/>
                </a:solidFill>
                <a:effectLst/>
                <a:uLnTx/>
                <a:uFillTx/>
                <a:latin typeface="Calibri"/>
                <a:ea typeface="+mn-ea"/>
                <a:cs typeface="+mn-cs"/>
              </a:rPr>
              <a:t>tenga una fuerte formación en el manejo de riesgos futuros, para que pueda diseñar instrumentos financieros de cobertura como los seguros.</a:t>
            </a:r>
            <a:endParaRPr kumimoji="0" lang="es-MX" sz="2200" b="0" i="0" u="none" strike="noStrike" kern="1200" cap="none" spc="0" normalizeH="0" baseline="0" noProof="0" dirty="0">
              <a:ln>
                <a:noFill/>
              </a:ln>
              <a:solidFill>
                <a:srgbClr val="292934"/>
              </a:solidFill>
              <a:effectLst/>
              <a:uLnTx/>
              <a:uFillTx/>
              <a:latin typeface="Arial" pitchFamily="34" charset="0"/>
              <a:ea typeface="+mn-ea"/>
              <a:cs typeface="Arial" pitchFamily="34" charset="0"/>
            </a:endParaRPr>
          </a:p>
        </p:txBody>
      </p:sp>
      <p:sp>
        <p:nvSpPr>
          <p:cNvPr id="7" name="6 Rectángulo"/>
          <p:cNvSpPr/>
          <p:nvPr/>
        </p:nvSpPr>
        <p:spPr>
          <a:xfrm>
            <a:off x="1981463" y="4047560"/>
            <a:ext cx="5550504" cy="2095789"/>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FFFFFF"/>
                </a:solidFill>
                <a:effectLst/>
                <a:uLnTx/>
                <a:uFillTx/>
                <a:latin typeface="Calibri"/>
                <a:ea typeface="+mn-ea"/>
                <a:cs typeface="+mn-cs"/>
              </a:rPr>
              <a:t>Este propósito hace referencia a la unidad de aprendizaje </a:t>
            </a:r>
            <a:r>
              <a:rPr kumimoji="0" lang="es-MX" sz="2000" b="1" i="0" u="none" strike="noStrike" kern="1200" cap="none" spc="0" normalizeH="0" baseline="0" noProof="0" dirty="0">
                <a:ln>
                  <a:noFill/>
                </a:ln>
                <a:solidFill>
                  <a:srgbClr val="FFFFFF"/>
                </a:solidFill>
                <a:effectLst/>
                <a:uLnTx/>
                <a:uFillTx/>
                <a:latin typeface="Calibri"/>
                <a:ea typeface="+mn-ea"/>
                <a:cs typeface="+mn-cs"/>
              </a:rPr>
              <a:t>“Teoría del Seguro”</a:t>
            </a:r>
            <a:r>
              <a:rPr kumimoji="0" lang="es-MX" sz="2000" b="0" i="0" u="none" strike="noStrike" kern="1200" cap="none" spc="0" normalizeH="0" baseline="0" noProof="0" dirty="0">
                <a:ln>
                  <a:noFill/>
                </a:ln>
                <a:solidFill>
                  <a:srgbClr val="FFFFFF"/>
                </a:solidFill>
                <a:effectLst/>
                <a:uLnTx/>
                <a:uFillTx/>
                <a:latin typeface="Calibri"/>
                <a:ea typeface="+mn-ea"/>
                <a:cs typeface="+mn-cs"/>
              </a:rPr>
              <a:t> que se oferta en la licenciatura de Actuaría, </a:t>
            </a:r>
            <a:r>
              <a:rPr lang="es-MX" sz="2000" dirty="0">
                <a:solidFill>
                  <a:srgbClr val="FFFFFF"/>
                </a:solidFill>
                <a:latin typeface="Calibri"/>
              </a:rPr>
              <a:t>UAEMEX, </a:t>
            </a:r>
            <a:r>
              <a:rPr kumimoji="0" lang="es-MX" sz="2000" b="0" i="0" u="none" strike="noStrike" kern="1200" cap="none" spc="0" normalizeH="0" baseline="0" noProof="0" dirty="0">
                <a:ln>
                  <a:noFill/>
                </a:ln>
                <a:solidFill>
                  <a:srgbClr val="FFFFFF"/>
                </a:solidFill>
                <a:effectLst/>
                <a:uLnTx/>
                <a:uFillTx/>
                <a:latin typeface="Calibri"/>
                <a:ea typeface="+mn-ea"/>
                <a:cs typeface="+mn-cs"/>
              </a:rPr>
              <a:t>dentro del núcleo de formación sustantivo, con carácter obligatorio y un valor de 6 créditos. </a:t>
            </a:r>
          </a:p>
        </p:txBody>
      </p:sp>
      <p:sp>
        <p:nvSpPr>
          <p:cNvPr id="8" name="7 Rectángulo"/>
          <p:cNvSpPr/>
          <p:nvPr/>
        </p:nvSpPr>
        <p:spPr>
          <a:xfrm>
            <a:off x="1555110" y="260648"/>
            <a:ext cx="6032422" cy="923330"/>
          </a:xfrm>
          <a:prstGeom prst="rect">
            <a:avLst/>
          </a:prstGeom>
          <a:solidFill>
            <a:schemeClr val="tx2"/>
          </a:solid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19050">
                  <a:solidFill>
                    <a:srgbClr val="726056">
                      <a:lumMod val="50000"/>
                    </a:srgbClr>
                  </a:solidFill>
                  <a:prstDash val="solid"/>
                </a:ln>
                <a:solidFill>
                  <a:srgbClr val="93A299"/>
                </a:solidFill>
                <a:effectLst>
                  <a:outerShdw blurRad="50000" dist="50800" dir="7500000" algn="tl">
                    <a:srgbClr val="000000">
                      <a:shade val="5000"/>
                      <a:alpha val="35000"/>
                    </a:srgbClr>
                  </a:outerShdw>
                </a:effectLst>
                <a:uLnTx/>
                <a:uFillTx/>
                <a:latin typeface="Calibri"/>
                <a:ea typeface="+mn-ea"/>
                <a:cs typeface="+mn-cs"/>
              </a:rPr>
              <a:t>Guión Explicativo</a:t>
            </a:r>
            <a:endParaRPr kumimoji="0" lang="es-MX" sz="5400" b="1" i="0" u="none" strike="noStrike" kern="1200" cap="none" spc="0" normalizeH="0" baseline="0" noProof="0" dirty="0">
              <a:ln w="19050">
                <a:solidFill>
                  <a:srgbClr val="726056">
                    <a:lumMod val="50000"/>
                  </a:srgbClr>
                </a:solidFill>
                <a:prstDash val="solid"/>
              </a:ln>
              <a:solidFill>
                <a:srgbClr val="93A299"/>
              </a:solidFill>
              <a:effectLst>
                <a:outerShdw blurRad="50000" dist="50800" dir="7500000" algn="tl">
                  <a:srgbClr val="000000">
                    <a:shade val="5000"/>
                    <a:alpha val="35000"/>
                  </a:srgbClr>
                </a:outerShdw>
              </a:effectLst>
              <a:uLnTx/>
              <a:uFillTx/>
              <a:latin typeface="Calibri"/>
              <a:ea typeface="+mn-ea"/>
              <a:cs typeface="+mn-cs"/>
            </a:endParaRPr>
          </a:p>
        </p:txBody>
      </p:sp>
    </p:spTree>
    <p:extLst>
      <p:ext uri="{BB962C8B-B14F-4D97-AF65-F5344CB8AC3E}">
        <p14:creationId xmlns:p14="http://schemas.microsoft.com/office/powerpoint/2010/main" val="2448786757"/>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7126936" y="-27384"/>
            <a:ext cx="2857496" cy="936104"/>
          </a:xfrm>
        </p:spPr>
        <p:txBody>
          <a:bodyPr>
            <a:normAutofit fontScale="90000"/>
          </a:bodyPr>
          <a:lstStyle/>
          <a:p>
            <a:pPr algn="r"/>
            <a:br>
              <a:rPr lang="es-ES" sz="3100" dirty="0"/>
            </a:br>
            <a:r>
              <a:rPr lang="es-ES" sz="2000" dirty="0"/>
              <a:t>F</a:t>
            </a:r>
            <a:r>
              <a:rPr lang="es-ES" sz="1600" dirty="0"/>
              <a:t>ACULTAD DE ECONOMÍA</a:t>
            </a:r>
            <a:br>
              <a:rPr lang="es-ES" sz="1600" dirty="0"/>
            </a:br>
            <a:r>
              <a:rPr lang="es-ES" sz="1600" dirty="0"/>
              <a:t>LICENCIATURA EN ACTUARÍA</a:t>
            </a:r>
            <a:br>
              <a:rPr lang="es-ES" dirty="0"/>
            </a:br>
            <a:endParaRPr lang="es-MX" dirty="0"/>
          </a:p>
        </p:txBody>
      </p:sp>
      <p:sp>
        <p:nvSpPr>
          <p:cNvPr id="3" name="2 Marcador de contenido"/>
          <p:cNvSpPr>
            <a:spLocks noGrp="1"/>
          </p:cNvSpPr>
          <p:nvPr>
            <p:ph idx="1"/>
          </p:nvPr>
        </p:nvSpPr>
        <p:spPr>
          <a:xfrm>
            <a:off x="1991544" y="1124744"/>
            <a:ext cx="8229600" cy="2088232"/>
          </a:xfrm>
          <a:solidFill>
            <a:schemeClr val="accent3">
              <a:lumMod val="40000"/>
              <a:lumOff val="60000"/>
            </a:schemeClr>
          </a:solidFill>
          <a:ln>
            <a:solidFill>
              <a:schemeClr val="tx2"/>
            </a:solidFill>
          </a:ln>
        </p:spPr>
        <p:style>
          <a:lnRef idx="2">
            <a:schemeClr val="accent2"/>
          </a:lnRef>
          <a:fillRef idx="1">
            <a:schemeClr val="lt1"/>
          </a:fillRef>
          <a:effectRef idx="0">
            <a:schemeClr val="accent2"/>
          </a:effectRef>
          <a:fontRef idx="minor">
            <a:schemeClr val="dk1"/>
          </a:fontRef>
        </p:style>
        <p:txBody>
          <a:bodyPr>
            <a:normAutofit/>
          </a:bodyPr>
          <a:lstStyle/>
          <a:p>
            <a:pPr marL="0" indent="0" algn="just">
              <a:buNone/>
            </a:pPr>
            <a:r>
              <a:rPr lang="es-E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rPr>
              <a:t>Propósito de la Unidad de Competencia</a:t>
            </a:r>
          </a:p>
          <a:p>
            <a:pPr marL="0" indent="0" algn="just">
              <a:buNone/>
            </a:pPr>
            <a:r>
              <a:rPr lang="es-MX" sz="2400" dirty="0"/>
              <a:t>Relacionar los conceptos específicos del contrato de seguro desde un punto de vista teórico-legal, para comprender el rol fundamental de la industria aseguradora en nuestro país. </a:t>
            </a:r>
            <a:r>
              <a:rPr lang="es-MX" dirty="0"/>
              <a:t>	</a:t>
            </a:r>
            <a:endParaRPr lang="es-MX" sz="2400" dirty="0"/>
          </a:p>
        </p:txBody>
      </p:sp>
      <p:sp>
        <p:nvSpPr>
          <p:cNvPr id="4" name="3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C29378A-C853-4D83-9CBD-761F2E9B0B0F}" type="slidenum">
              <a:rPr kumimoji="0" lang="es-ES"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s-ES" sz="1800" b="0" i="0" u="none" strike="noStrike" kern="1200" cap="none" spc="0" normalizeH="0" baseline="0" noProof="0" dirty="0">
              <a:ln>
                <a:noFill/>
              </a:ln>
              <a:solidFill>
                <a:srgbClr val="FFFFFF"/>
              </a:solidFill>
              <a:effectLst/>
              <a:uLnTx/>
              <a:uFillTx/>
              <a:latin typeface="Calibri"/>
              <a:ea typeface="+mn-ea"/>
              <a:cs typeface="+mn-cs"/>
            </a:endParaRPr>
          </a:p>
        </p:txBody>
      </p:sp>
      <p:sp>
        <p:nvSpPr>
          <p:cNvPr id="6" name="5 Rectángulo"/>
          <p:cNvSpPr/>
          <p:nvPr/>
        </p:nvSpPr>
        <p:spPr>
          <a:xfrm>
            <a:off x="2423592" y="4728089"/>
            <a:ext cx="7560840" cy="1872208"/>
          </a:xfrm>
          <a:prstGeom prst="rect">
            <a:avLst/>
          </a:prstGeom>
          <a:solidFill>
            <a:schemeClr val="accent1">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1" i="0" u="sng" strike="noStrike" kern="1200" cap="none" spc="0" normalizeH="0" baseline="0" noProof="0" dirty="0">
                <a:ln>
                  <a:noFill/>
                </a:ln>
                <a:solidFill>
                  <a:srgbClr val="726056">
                    <a:lumMod val="50000"/>
                  </a:srgbClr>
                </a:solidFill>
                <a:effectLst/>
                <a:uLnTx/>
                <a:uFillTx/>
                <a:latin typeface="Calibri"/>
                <a:ea typeface="+mn-ea"/>
                <a:cs typeface="+mn-cs"/>
              </a:rPr>
              <a:t>Estructura metodológica:</a:t>
            </a:r>
            <a:r>
              <a:rPr kumimoji="0" lang="es-MX" sz="2000" b="0" i="0" u="none" strike="noStrike" kern="1200" cap="none" spc="0" normalizeH="0" baseline="0" noProof="0" dirty="0">
                <a:ln>
                  <a:noFill/>
                </a:ln>
                <a:solidFill>
                  <a:srgbClr val="726056">
                    <a:lumMod val="50000"/>
                  </a:srgbClr>
                </a:solidFill>
                <a:effectLst/>
                <a:uLnTx/>
                <a:uFillTx/>
                <a:latin typeface="Calibri"/>
                <a:ea typeface="+mn-ea"/>
                <a:cs typeface="+mn-cs"/>
              </a:rPr>
              <a:t> este material </a:t>
            </a:r>
            <a:r>
              <a:rPr kumimoji="0" lang="es-ES" sz="2000" b="0" i="0" u="none" strike="noStrike" kern="1200" cap="none" spc="0" normalizeH="0" baseline="0" noProof="0" dirty="0">
                <a:ln>
                  <a:noFill/>
                </a:ln>
                <a:solidFill>
                  <a:srgbClr val="726056">
                    <a:lumMod val="50000"/>
                  </a:srgbClr>
                </a:solidFill>
                <a:effectLst/>
                <a:uLnTx/>
                <a:uFillTx/>
                <a:latin typeface="Calibri"/>
                <a:ea typeface="+mn-ea"/>
                <a:cs typeface="+mn-cs"/>
              </a:rPr>
              <a:t>cuenta con un sistema de almacenaje con dimensiones y materiales adecuados: </a:t>
            </a:r>
            <a:r>
              <a:rPr kumimoji="0" lang="es-ES" sz="2000" b="1" i="0" u="none" strike="noStrike" kern="1200" cap="none" spc="0" normalizeH="0" baseline="0" noProof="0" dirty="0">
                <a:ln>
                  <a:noFill/>
                </a:ln>
                <a:solidFill>
                  <a:srgbClr val="726056">
                    <a:lumMod val="50000"/>
                  </a:srgbClr>
                </a:solidFill>
                <a:effectLst/>
                <a:uLnTx/>
                <a:uFillTx/>
                <a:latin typeface="Calibri"/>
                <a:ea typeface="+mn-ea"/>
                <a:cs typeface="+mn-cs"/>
              </a:rPr>
              <a:t>Microsoft </a:t>
            </a:r>
            <a:r>
              <a:rPr kumimoji="0" lang="es-ES" sz="2000" b="1" i="0" u="none" strike="noStrike" kern="1200" cap="none" spc="0" normalizeH="0" baseline="0" noProof="0">
                <a:ln>
                  <a:noFill/>
                </a:ln>
                <a:solidFill>
                  <a:srgbClr val="726056">
                    <a:lumMod val="50000"/>
                  </a:srgbClr>
                </a:solidFill>
                <a:effectLst/>
                <a:uLnTx/>
                <a:uFillTx/>
                <a:latin typeface="Calibri"/>
                <a:ea typeface="+mn-ea"/>
                <a:cs typeface="+mn-cs"/>
              </a:rPr>
              <a:t>PowerPoint 2016. </a:t>
            </a:r>
            <a:r>
              <a:rPr kumimoji="0" lang="es-ES" sz="2000" b="0" i="0" u="none" strike="noStrike" kern="1200" cap="none" spc="0" normalizeH="0" baseline="0" noProof="0" dirty="0">
                <a:ln>
                  <a:noFill/>
                </a:ln>
                <a:solidFill>
                  <a:srgbClr val="726056">
                    <a:lumMod val="50000"/>
                  </a:srgbClr>
                </a:solidFill>
                <a:effectLst/>
                <a:uLnTx/>
                <a:uFillTx/>
                <a:latin typeface="Calibri"/>
                <a:ea typeface="+mn-ea"/>
                <a:cs typeface="+mn-cs"/>
              </a:rPr>
              <a:t>Está</a:t>
            </a:r>
            <a:r>
              <a:rPr kumimoji="0" lang="es-MX" sz="2000" b="0" i="0" u="none" strike="noStrike" kern="1200" cap="none" spc="0" normalizeH="0" baseline="0" noProof="0" dirty="0">
                <a:ln>
                  <a:noFill/>
                </a:ln>
                <a:solidFill>
                  <a:srgbClr val="726056">
                    <a:lumMod val="50000"/>
                  </a:srgbClr>
                </a:solidFill>
                <a:effectLst/>
                <a:uLnTx/>
                <a:uFillTx/>
                <a:latin typeface="Calibri"/>
                <a:ea typeface="+mn-ea"/>
                <a:cs typeface="+mn-cs"/>
              </a:rPr>
              <a:t> diseñado en forma clara y sencilla, y presenta lo más sobresaliente respecto a la </a:t>
            </a:r>
            <a:r>
              <a:rPr kumimoji="0" lang="es-MX" sz="2000" b="1" i="0" u="none" strike="noStrike" kern="1200" cap="none" spc="0" normalizeH="0" baseline="0" noProof="0" dirty="0">
                <a:ln>
                  <a:noFill/>
                </a:ln>
                <a:solidFill>
                  <a:srgbClr val="726056">
                    <a:lumMod val="50000"/>
                  </a:srgbClr>
                </a:solidFill>
                <a:effectLst/>
                <a:uLnTx/>
                <a:uFillTx/>
                <a:latin typeface="Calibri"/>
                <a:ea typeface="+mn-ea"/>
                <a:cs typeface="+mn-cs"/>
              </a:rPr>
              <a:t>Unidad de Competencia 3</a:t>
            </a:r>
            <a:r>
              <a:rPr kumimoji="0" lang="es-MX" sz="2000" b="1" i="0" u="none" strike="noStrike" kern="1200" cap="none" spc="0" normalizeH="0" baseline="0" noProof="0" dirty="0">
                <a:ln>
                  <a:noFill/>
                </a:ln>
                <a:solidFill>
                  <a:srgbClr val="292934"/>
                </a:solidFill>
                <a:effectLst/>
                <a:uLnTx/>
                <a:uFillTx/>
                <a:latin typeface="Calibri"/>
                <a:ea typeface="+mn-ea"/>
                <a:cs typeface="+mn-cs"/>
              </a:rPr>
              <a:t>. El Contrato de Seguro.</a:t>
            </a:r>
            <a:endParaRPr kumimoji="0" lang="es-MX" sz="2000" b="1" i="0" u="none" strike="noStrike" kern="1200" cap="none" spc="0" normalizeH="0" baseline="0" noProof="0" dirty="0">
              <a:ln>
                <a:noFill/>
              </a:ln>
              <a:solidFill>
                <a:srgbClr val="726056">
                  <a:lumMod val="50000"/>
                </a:srgbClr>
              </a:solidFill>
              <a:effectLst/>
              <a:uLnTx/>
              <a:uFillTx/>
              <a:latin typeface="Calibri"/>
              <a:ea typeface="+mn-ea"/>
              <a:cs typeface="+mn-cs"/>
            </a:endParaRPr>
          </a:p>
        </p:txBody>
      </p:sp>
      <p:sp>
        <p:nvSpPr>
          <p:cNvPr id="2" name="1 Rectángulo"/>
          <p:cNvSpPr/>
          <p:nvPr/>
        </p:nvSpPr>
        <p:spPr>
          <a:xfrm>
            <a:off x="1991544" y="260648"/>
            <a:ext cx="5159554" cy="92333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19050">
                  <a:solidFill>
                    <a:srgbClr val="726056">
                      <a:lumMod val="50000"/>
                    </a:srgbClr>
                  </a:solidFill>
                  <a:prstDash val="solid"/>
                </a:ln>
                <a:solidFill>
                  <a:schemeClr val="accent2">
                    <a:lumMod val="75000"/>
                  </a:schemeClr>
                </a:solidFill>
                <a:effectLst>
                  <a:outerShdw blurRad="50000" dist="50800" dir="7500000" algn="tl">
                    <a:srgbClr val="000000">
                      <a:shade val="5000"/>
                      <a:alpha val="35000"/>
                    </a:srgbClr>
                  </a:outerShdw>
                </a:effectLst>
                <a:uLnTx/>
                <a:uFillTx/>
                <a:latin typeface="Calibri"/>
                <a:ea typeface="+mn-ea"/>
                <a:cs typeface="+mn-cs"/>
              </a:rPr>
              <a:t>Guión Explicativo</a:t>
            </a:r>
            <a:endParaRPr kumimoji="0" lang="es-MX" sz="5400" b="1" i="0" u="none" strike="noStrike" kern="1200" cap="none" spc="0" normalizeH="0" baseline="0" noProof="0" dirty="0">
              <a:ln w="19050">
                <a:solidFill>
                  <a:srgbClr val="726056">
                    <a:lumMod val="50000"/>
                  </a:srgbClr>
                </a:solidFill>
                <a:prstDash val="solid"/>
              </a:ln>
              <a:solidFill>
                <a:schemeClr val="accent2">
                  <a:lumMod val="75000"/>
                </a:schemeClr>
              </a:solidFill>
              <a:effectLst>
                <a:outerShdw blurRad="50000" dist="50800" dir="7500000" algn="tl">
                  <a:srgbClr val="000000">
                    <a:shade val="5000"/>
                    <a:alpha val="35000"/>
                  </a:srgbClr>
                </a:outerShdw>
              </a:effectLst>
              <a:uLnTx/>
              <a:uFillTx/>
              <a:latin typeface="Calibri"/>
              <a:ea typeface="+mn-ea"/>
              <a:cs typeface="+mn-cs"/>
            </a:endParaRPr>
          </a:p>
        </p:txBody>
      </p:sp>
      <p:pic>
        <p:nvPicPr>
          <p:cNvPr id="7" name="Picture 3"/>
          <p:cNvPicPr>
            <a:picLocks noChangeAspect="1" noChangeArrowheads="1"/>
          </p:cNvPicPr>
          <p:nvPr/>
        </p:nvPicPr>
        <p:blipFill>
          <a:blip r:embed="rId2"/>
          <a:srcRect/>
          <a:stretch>
            <a:fillRect/>
          </a:stretch>
        </p:blipFill>
        <p:spPr bwMode="auto">
          <a:xfrm>
            <a:off x="10045428" y="116632"/>
            <a:ext cx="587077" cy="648072"/>
          </a:xfrm>
          <a:prstGeom prst="rect">
            <a:avLst/>
          </a:prstGeom>
          <a:noFill/>
          <a:ln w="9525">
            <a:solidFill>
              <a:schemeClr val="accent3">
                <a:lumMod val="75000"/>
              </a:schemeClr>
            </a:solidFill>
            <a:miter lim="800000"/>
            <a:headEnd/>
            <a:tailEnd/>
          </a:ln>
        </p:spPr>
      </p:pic>
      <p:sp>
        <p:nvSpPr>
          <p:cNvPr id="9" name="8 Rectángulo"/>
          <p:cNvSpPr/>
          <p:nvPr/>
        </p:nvSpPr>
        <p:spPr>
          <a:xfrm>
            <a:off x="1985656" y="3284985"/>
            <a:ext cx="5766528" cy="1368151"/>
          </a:xfrm>
          <a:prstGeom prst="rect">
            <a:avLst/>
          </a:prstGeom>
          <a:solidFill>
            <a:schemeClr val="tx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srgbClr val="FFFFFF"/>
                </a:solidFill>
                <a:effectLst/>
                <a:uLnTx/>
                <a:uFillTx/>
                <a:latin typeface="Calibri"/>
                <a:ea typeface="+mn-ea"/>
                <a:cs typeface="+mn-cs"/>
              </a:rPr>
              <a:t>Este es el propósito se refiere la Unidad de Competencia </a:t>
            </a:r>
            <a:r>
              <a:rPr kumimoji="0" lang="es-ES" sz="2000" b="1" i="0" u="none" strike="noStrike" kern="1200" cap="none" spc="0" normalizeH="0" baseline="0" noProof="0" dirty="0">
                <a:ln>
                  <a:noFill/>
                </a:ln>
                <a:solidFill>
                  <a:srgbClr val="FFFFFF"/>
                </a:solidFill>
                <a:effectLst/>
                <a:uLnTx/>
                <a:uFillTx/>
                <a:latin typeface="Calibri"/>
                <a:ea typeface="+mn-ea"/>
                <a:cs typeface="+mn-cs"/>
              </a:rPr>
              <a:t>3. El contrato de seguro</a:t>
            </a:r>
            <a:r>
              <a:rPr kumimoji="0" lang="es-ES" sz="2000" i="0" u="none" strike="noStrike" kern="1200" cap="none" spc="0" normalizeH="0" baseline="0" noProof="0" dirty="0">
                <a:ln>
                  <a:noFill/>
                </a:ln>
                <a:solidFill>
                  <a:srgbClr val="FFFFFF"/>
                </a:solidFill>
                <a:effectLst/>
                <a:uLnTx/>
                <a:uFillTx/>
                <a:latin typeface="Calibri"/>
                <a:ea typeface="+mn-ea"/>
                <a:cs typeface="+mn-cs"/>
              </a:rPr>
              <a:t>, del programa de estudios vigente</a:t>
            </a:r>
            <a:r>
              <a:rPr kumimoji="0" lang="es-ES" sz="2000" b="0" i="0" u="none" strike="noStrike" kern="1200" cap="none" spc="0" normalizeH="0" baseline="0" noProof="0" dirty="0">
                <a:ln>
                  <a:noFill/>
                </a:ln>
                <a:solidFill>
                  <a:srgbClr val="FFFFFF"/>
                </a:solidFill>
                <a:effectLst/>
                <a:uLnTx/>
                <a:uFillTx/>
                <a:latin typeface="Calibri"/>
                <a:ea typeface="+mn-ea"/>
                <a:cs typeface="+mn-cs"/>
              </a:rPr>
              <a:t>. </a:t>
            </a:r>
            <a:r>
              <a:rPr kumimoji="0" lang="es-MX" sz="2000" b="0" i="0" u="none" strike="noStrike" kern="1200" cap="none" spc="0" normalizeH="0" baseline="0" noProof="0" dirty="0">
                <a:ln>
                  <a:noFill/>
                </a:ln>
                <a:solidFill>
                  <a:srgbClr val="FFFFFF"/>
                </a:solidFill>
                <a:effectLst/>
                <a:uLnTx/>
                <a:uFillTx/>
                <a:latin typeface="Calibri"/>
                <a:ea typeface="+mn-ea"/>
                <a:cs typeface="+mn-cs"/>
              </a:rPr>
              <a:t>El tiempo destinado para desarrollar el presente tema en el aula es de 3 clases.</a:t>
            </a:r>
          </a:p>
        </p:txBody>
      </p:sp>
    </p:spTree>
    <p:extLst>
      <p:ext uri="{BB962C8B-B14F-4D97-AF65-F5344CB8AC3E}">
        <p14:creationId xmlns:p14="http://schemas.microsoft.com/office/powerpoint/2010/main" val="3311910519"/>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267712" y="4939715"/>
            <a:ext cx="7713855" cy="1015663"/>
          </a:xfrm>
          <a:prstGeom prst="rect">
            <a:avLst/>
          </a:prstGeom>
          <a:solidFill>
            <a:schemeClr val="tx2"/>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6000" b="1" i="0" u="none" strike="noStrike" kern="1200" cap="none" spc="0" normalizeH="0" baseline="0" noProof="0" dirty="0">
                <a:ln>
                  <a:solidFill>
                    <a:srgbClr val="292934"/>
                  </a:solidFill>
                </a:ln>
                <a:solidFill>
                  <a:prstClr val="white">
                    <a:lumMod val="95000"/>
                  </a:prstClr>
                </a:solidFill>
                <a:effectLst/>
                <a:uLnTx/>
                <a:uFillTx/>
                <a:latin typeface="Calibri"/>
                <a:ea typeface="+mn-ea"/>
                <a:cs typeface="+mn-cs"/>
              </a:rPr>
              <a:t>El Contrato de Seguro.</a:t>
            </a:r>
            <a:r>
              <a:rPr kumimoji="0" lang="es-MX" sz="3200" b="1" i="0" u="none" strike="noStrike" kern="1200" cap="none" spc="0" normalizeH="0" baseline="0" noProof="0" dirty="0">
                <a:ln>
                  <a:solidFill>
                    <a:srgbClr val="292934"/>
                  </a:solidFill>
                </a:ln>
                <a:solidFill>
                  <a:prstClr val="white">
                    <a:lumMod val="95000"/>
                  </a:prstClr>
                </a:solidFill>
                <a:effectLst/>
                <a:uLnTx/>
                <a:uFillTx/>
                <a:latin typeface="Calibri"/>
                <a:ea typeface="+mn-ea"/>
                <a:cs typeface="+mn-cs"/>
              </a:rPr>
              <a:t> </a:t>
            </a:r>
            <a:endParaRPr kumimoji="0" lang="es-MX" sz="1800" b="0" i="0" u="none" strike="noStrike" kern="1200" cap="none" spc="0" normalizeH="0" baseline="0" noProof="0" dirty="0">
              <a:ln>
                <a:noFill/>
              </a:ln>
              <a:solidFill>
                <a:prstClr val="white">
                  <a:lumMod val="95000"/>
                </a:prstClr>
              </a:solidFill>
              <a:effectLst/>
              <a:uLnTx/>
              <a:uFillTx/>
              <a:latin typeface="Calibri"/>
              <a:ea typeface="+mn-ea"/>
              <a:cs typeface="+mn-cs"/>
            </a:endParaRPr>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B103DBDF-5D3C-4A1A-979A-A472FA1B96AE}"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s-MX" sz="1800" b="0" i="0" u="none" strike="noStrike" kern="1200" cap="none" spc="0" normalizeH="0" baseline="0" noProof="0">
              <a:ln>
                <a:noFill/>
              </a:ln>
              <a:solidFill>
                <a:srgbClr val="FFFFFF"/>
              </a:solidFill>
              <a:effectLst/>
              <a:uLnTx/>
              <a:uFillTx/>
              <a:latin typeface="Calibri"/>
              <a:ea typeface="+mn-ea"/>
              <a:cs typeface="+mn-cs"/>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88960" y="109192"/>
            <a:ext cx="871537" cy="87153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Imagen 4"/>
          <p:cNvPicPr>
            <a:picLocks noChangeAspect="1"/>
          </p:cNvPicPr>
          <p:nvPr/>
        </p:nvPicPr>
        <p:blipFill>
          <a:blip r:embed="rId3"/>
          <a:stretch>
            <a:fillRect/>
          </a:stretch>
        </p:blipFill>
        <p:spPr>
          <a:xfrm>
            <a:off x="3594357" y="544960"/>
            <a:ext cx="4886295" cy="4069367"/>
          </a:xfrm>
          <a:prstGeom prst="rect">
            <a:avLst/>
          </a:prstGeom>
          <a:ln w="76200">
            <a:solidFill>
              <a:schemeClr val="accent3">
                <a:lumMod val="75000"/>
              </a:schemeClr>
            </a:solidFill>
          </a:ln>
        </p:spPr>
      </p:pic>
    </p:spTree>
    <p:extLst>
      <p:ext uri="{BB962C8B-B14F-4D97-AF65-F5344CB8AC3E}">
        <p14:creationId xmlns:p14="http://schemas.microsoft.com/office/powerpoint/2010/main" val="1807243505"/>
      </p:ext>
    </p:extLst>
  </p:cSld>
  <p:clrMapOvr>
    <a:masterClrMapping/>
  </p:clrMapOvr>
  <p:transition spd="slow">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804831" y="2171544"/>
            <a:ext cx="6399458" cy="1938992"/>
          </a:xfrm>
          <a:prstGeom prst="rect">
            <a:avLst/>
          </a:prstGeom>
          <a:solidFill>
            <a:schemeClr val="tx2"/>
          </a:solidFill>
          <a:effectLst>
            <a:innerShdw blurRad="63500" dist="50800">
              <a:prstClr val="black">
                <a:alpha val="50000"/>
              </a:prstClr>
            </a:innerShdw>
          </a:effectLst>
        </p:spPr>
        <p:txBody>
          <a:bodyPr wrap="square">
            <a:spAutoFit/>
          </a:bodyPr>
          <a:lstStyle/>
          <a:p>
            <a:pPr algn="ctr">
              <a:defRPr/>
            </a:pPr>
            <a:r>
              <a:rPr lang="es-ES" sz="6000" b="1" spc="50" dirty="0">
                <a:ln w="9525" cmpd="sng">
                  <a:solidFill>
                    <a:schemeClr val="accent1"/>
                  </a:solidFill>
                  <a:prstDash val="solid"/>
                </a:ln>
                <a:solidFill>
                  <a:srgbClr val="70AD47">
                    <a:tint val="1000"/>
                  </a:srgbClr>
                </a:solidFill>
                <a:effectLst>
                  <a:glow rad="38100">
                    <a:schemeClr val="accent1">
                      <a:alpha val="40000"/>
                    </a:schemeClr>
                  </a:glow>
                </a:effectLst>
              </a:rPr>
              <a:t>Conceptos preliminares</a:t>
            </a:r>
            <a:endParaRPr lang="es-ES" sz="6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8</a:t>
            </a:fld>
            <a:endParaRPr lang="es-MX"/>
          </a:p>
        </p:txBody>
      </p:sp>
      <p:pic>
        <p:nvPicPr>
          <p:cNvPr id="5" name="Picture 2">
            <a:extLst>
              <a:ext uri="{FF2B5EF4-FFF2-40B4-BE49-F238E27FC236}">
                <a16:creationId xmlns:a16="http://schemas.microsoft.com/office/drawing/2014/main" id="{3E5DC8DF-F6C9-4E3A-8B81-9B170D5564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74176" y="420088"/>
            <a:ext cx="871537" cy="87153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8994782"/>
      </p:ext>
    </p:extLst>
  </p:cSld>
  <p:clrMapOvr>
    <a:masterClrMapping/>
  </p:clrMapOvr>
  <p:transition spd="med">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bwMode="auto">
          <a:xfrm>
            <a:off x="1737360" y="357188"/>
            <a:ext cx="8668512" cy="6119812"/>
          </a:xfrm>
          <a:prstGeom prst="rect">
            <a:avLst/>
          </a:prstGeom>
          <a:solidFill>
            <a:schemeClr val="accent1">
              <a:lumMod val="20000"/>
              <a:lumOff val="80000"/>
            </a:schemeClr>
          </a:solidFill>
          <a:ln>
            <a:miter lim="800000"/>
            <a:headEnd/>
            <a:tailEnd/>
          </a:ln>
        </p:spPr>
        <p:txBody>
          <a:bodyPr vert="horz" wrap="square" lIns="91440" tIns="45720" rIns="91440" bIns="45720" numCol="1" rtlCol="0" anchor="t" anchorCtr="0" compatLnSpc="1">
            <a:prstTxWarp prst="textNoShape">
              <a:avLst/>
            </a:prstTxWarp>
            <a:normAutofit/>
          </a:bodyPr>
          <a:lstStyle/>
          <a:p>
            <a:pPr eaLnBrk="1" hangingPunct="1">
              <a:lnSpc>
                <a:spcPct val="80000"/>
              </a:lnSpc>
              <a:defRPr/>
            </a:pPr>
            <a:endParaRPr lang="es-ES" sz="1200" dirty="0"/>
          </a:p>
          <a:p>
            <a:pPr marL="514350" indent="-514350" algn="ctr">
              <a:lnSpc>
                <a:spcPct val="80000"/>
              </a:lnSpc>
              <a:buNone/>
              <a:defRPr/>
            </a:pPr>
            <a:r>
              <a:rPr lang="es-MX" sz="4800" dirty="0"/>
              <a:t>Conceptos preliminares.</a:t>
            </a:r>
          </a:p>
          <a:p>
            <a:pPr marL="514350" indent="-514350" algn="just">
              <a:lnSpc>
                <a:spcPct val="80000"/>
              </a:lnSpc>
              <a:buNone/>
              <a:defRPr/>
            </a:pPr>
            <a:endParaRPr lang="es-MX" dirty="0"/>
          </a:p>
          <a:p>
            <a:pPr marL="514350" indent="-514350" algn="just">
              <a:lnSpc>
                <a:spcPct val="80000"/>
              </a:lnSpc>
              <a:buNone/>
              <a:defRPr/>
            </a:pPr>
            <a:r>
              <a:rPr lang="es-MX" sz="2800" b="1" dirty="0"/>
              <a:t>Contrato</a:t>
            </a:r>
          </a:p>
          <a:p>
            <a:pPr marL="514350" indent="-514350" algn="just">
              <a:lnSpc>
                <a:spcPct val="80000"/>
              </a:lnSpc>
              <a:buNone/>
              <a:defRPr/>
            </a:pPr>
            <a:r>
              <a:rPr lang="es-MX" sz="2400" dirty="0"/>
              <a:t>	En general todo contrato puede ser definido como un pacto o convenio entre dos o más partes por el que se obligan sobre una materia o cosa determinada, y a cuyo cumplimiento se comprometen</a:t>
            </a:r>
            <a:r>
              <a:rPr lang="es-MX" dirty="0"/>
              <a:t>. </a:t>
            </a:r>
          </a:p>
          <a:p>
            <a:pPr marL="514350" indent="-514350" algn="just">
              <a:lnSpc>
                <a:spcPct val="80000"/>
              </a:lnSpc>
              <a:buNone/>
              <a:defRPr/>
            </a:pPr>
            <a:endParaRPr lang="es-MX" dirty="0"/>
          </a:p>
          <a:p>
            <a:pPr marL="514350" indent="-514350" algn="just">
              <a:lnSpc>
                <a:spcPct val="80000"/>
              </a:lnSpc>
              <a:buNone/>
              <a:defRPr/>
            </a:pPr>
            <a:r>
              <a:rPr lang="es-MX" sz="2800" b="1" dirty="0"/>
              <a:t>Contrato de Seguro</a:t>
            </a:r>
          </a:p>
          <a:p>
            <a:pPr marL="514350" indent="-514350" algn="just">
              <a:lnSpc>
                <a:spcPct val="80000"/>
              </a:lnSpc>
              <a:buNone/>
              <a:defRPr/>
            </a:pPr>
            <a:r>
              <a:rPr lang="es-MX" dirty="0"/>
              <a:t>	</a:t>
            </a:r>
            <a:r>
              <a:rPr lang="es-MX" sz="2400" dirty="0"/>
              <a:t>Es el documento o póliza suscrito con una entidad de seguros en el que se establecen las normas que han de regular la relación contractual de aseguramiento entre ambas partes (asegurador y asegurado), especificándose sus derechos y obligaciones respectivas.</a:t>
            </a:r>
          </a:p>
          <a:p>
            <a:pPr eaLnBrk="1" hangingPunct="1">
              <a:lnSpc>
                <a:spcPct val="80000"/>
              </a:lnSpc>
              <a:defRPr/>
            </a:pPr>
            <a:endParaRPr lang="es-ES" dirty="0"/>
          </a:p>
          <a:p>
            <a:pPr eaLnBrk="1" hangingPunct="1">
              <a:lnSpc>
                <a:spcPct val="80000"/>
              </a:lnSpc>
              <a:defRPr/>
            </a:pPr>
            <a:endParaRPr lang="es-MX" sz="1200" dirty="0"/>
          </a:p>
          <a:p>
            <a:pPr eaLnBrk="1" hangingPunct="1">
              <a:lnSpc>
                <a:spcPct val="80000"/>
              </a:lnSpc>
              <a:defRPr/>
            </a:pPr>
            <a:endParaRPr lang="es-MX" sz="1200" dirty="0"/>
          </a:p>
        </p:txBody>
      </p:sp>
      <p:sp>
        <p:nvSpPr>
          <p:cNvPr id="2" name="Marcador de número de diapositiva 1">
            <a:extLst>
              <a:ext uri="{FF2B5EF4-FFF2-40B4-BE49-F238E27FC236}">
                <a16:creationId xmlns:a16="http://schemas.microsoft.com/office/drawing/2014/main" id="{7907DAD9-46E6-4F90-9880-24AC3A90E9B5}"/>
              </a:ext>
            </a:extLst>
          </p:cNvPr>
          <p:cNvSpPr>
            <a:spLocks noGrp="1"/>
          </p:cNvSpPr>
          <p:nvPr>
            <p:ph type="sldNum" sz="quarter" idx="12"/>
          </p:nvPr>
        </p:nvSpPr>
        <p:spPr/>
        <p:txBody>
          <a:bodyPr/>
          <a:lstStyle/>
          <a:p>
            <a:fld id="{4F706B53-573E-4F29-AAE8-1E7739068B54}" type="slidenum">
              <a:rPr lang="es-MX" smtClean="0"/>
              <a:pPr/>
              <a:t>9</a:t>
            </a:fld>
            <a:endParaRPr lang="es-MX"/>
          </a:p>
        </p:txBody>
      </p:sp>
    </p:spTree>
    <p:extLst>
      <p:ext uri="{BB962C8B-B14F-4D97-AF65-F5344CB8AC3E}">
        <p14:creationId xmlns:p14="http://schemas.microsoft.com/office/powerpoint/2010/main" val="2490142341"/>
      </p:ext>
    </p:extLst>
  </p:cSld>
  <p:clrMapOvr>
    <a:masterClrMapping/>
  </p:clrMapOvr>
  <p:transition spd="slow">
    <p:cover dir="l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929</TotalTime>
  <Words>2074</Words>
  <Application>Microsoft Office PowerPoint</Application>
  <PresentationFormat>Panorámica</PresentationFormat>
  <Paragraphs>272</Paragraphs>
  <Slides>45</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45</vt:i4>
      </vt:variant>
    </vt:vector>
  </HeadingPairs>
  <TitlesOfParts>
    <vt:vector size="52" baseType="lpstr">
      <vt:lpstr>Arial</vt:lpstr>
      <vt:lpstr>Calibri</vt:lpstr>
      <vt:lpstr>Cambria</vt:lpstr>
      <vt:lpstr>Times New Roman</vt:lpstr>
      <vt:lpstr>Verdana</vt:lpstr>
      <vt:lpstr>Wingdings</vt:lpstr>
      <vt:lpstr>Adyacencia</vt:lpstr>
      <vt:lpstr>Presentación de PowerPoint</vt:lpstr>
      <vt:lpstr>Presentación de PowerPoint</vt:lpstr>
      <vt:lpstr> FACULTAD DE ECONOMÍA LICENCIATURA EN ACTUARÍA </vt:lpstr>
      <vt:lpstr>GUIÓN EXPLICATIVO  Propósitos de la Unidad de Aprendizaje. Propósito de la Unidad de Competencia Estructura Metodológica </vt:lpstr>
      <vt:lpstr>   FACULTAD DE ECONOMÍA LICENCIATURA EN ACTUARÍA  </vt:lpstr>
      <vt:lpstr> FACULTAD DE ECONOMÍA LICENCIATURA EN ACTUARÍA </vt:lpstr>
      <vt:lpstr>Presentación de PowerPoint</vt:lpstr>
      <vt:lpstr>Presentación de PowerPoint</vt:lpstr>
      <vt:lpstr>Presentación de PowerPoint</vt:lpstr>
      <vt:lpstr>Presentación de PowerPoint</vt:lpstr>
      <vt:lpstr>Elementos del Contrato de Seguros</vt:lpstr>
      <vt:lpstr>Presentación de PowerPoint</vt:lpstr>
      <vt:lpstr>Elementos materiales</vt:lpstr>
      <vt:lpstr>Elementos materiales</vt:lpstr>
      <vt:lpstr>Presentación de PowerPoint</vt:lpstr>
      <vt:lpstr>Presentación de PowerPoint</vt:lpstr>
      <vt:lpstr>Características de los riesgos para que sean asegurables</vt:lpstr>
      <vt:lpstr>Características de los riesgos para que sean asegurables</vt:lpstr>
      <vt:lpstr>Presentación de PowerPoint</vt:lpstr>
      <vt:lpstr>Presentación de PowerPoint</vt:lpstr>
      <vt:lpstr>Presentación de PowerPoint</vt:lpstr>
      <vt:lpstr>Presentación de PowerPoint</vt:lpstr>
      <vt:lpstr>Presentación de PowerPoint</vt:lpstr>
      <vt:lpstr>Presentación de PowerPoint</vt:lpstr>
      <vt:lpstr>Elementos personales</vt:lpstr>
      <vt:lpstr>Presentación de PowerPoint</vt:lpstr>
      <vt:lpstr> Asegurador</vt:lpstr>
      <vt:lpstr> Asegurado</vt:lpstr>
      <vt:lpstr>Contratante o Tomador del seguro</vt:lpstr>
      <vt:lpstr> Beneficiario</vt:lpstr>
      <vt:lpstr> Perjudicado</vt:lpstr>
      <vt:lpstr>Elementos formales.</vt:lpstr>
      <vt:lpstr>Elementos formales</vt:lpstr>
      <vt:lpstr> Solicitud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Gaby</dc:creator>
  <cp:lastModifiedBy>Gaby</cp:lastModifiedBy>
  <cp:revision>39</cp:revision>
  <dcterms:created xsi:type="dcterms:W3CDTF">2017-09-15T01:50:20Z</dcterms:created>
  <dcterms:modified xsi:type="dcterms:W3CDTF">2017-09-22T21:48:03Z</dcterms:modified>
</cp:coreProperties>
</file>