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257" r:id="rId3"/>
    <p:sldId id="269" r:id="rId4"/>
    <p:sldId id="270" r:id="rId5"/>
    <p:sldId id="310" r:id="rId6"/>
    <p:sldId id="271" r:id="rId7"/>
    <p:sldId id="272" r:id="rId8"/>
    <p:sldId id="273"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293" r:id="rId26"/>
    <p:sldId id="294" r:id="rId27"/>
    <p:sldId id="295" r:id="rId28"/>
    <p:sldId id="296" r:id="rId29"/>
    <p:sldId id="297" r:id="rId30"/>
    <p:sldId id="298" r:id="rId31"/>
    <p:sldId id="299" r:id="rId32"/>
    <p:sldId id="300" r:id="rId33"/>
    <p:sldId id="301" r:id="rId34"/>
    <p:sldId id="303" r:id="rId35"/>
    <p:sldId id="302" r:id="rId36"/>
    <p:sldId id="304" r:id="rId37"/>
    <p:sldId id="305" r:id="rId38"/>
    <p:sldId id="306" r:id="rId39"/>
    <p:sldId id="307" r:id="rId40"/>
    <p:sldId id="308" r:id="rId41"/>
    <p:sldId id="309" r:id="rId42"/>
    <p:sldId id="266" r:id="rId43"/>
    <p:sldId id="267" r:id="rId44"/>
    <p:sldId id="268" r:id="rId4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1" autoAdjust="0"/>
    <p:restoredTop sz="94660"/>
  </p:normalViewPr>
  <p:slideViewPr>
    <p:cSldViewPr snapToGrid="0">
      <p:cViewPr varScale="1">
        <p:scale>
          <a:sx n="114" d="100"/>
          <a:sy n="114" d="100"/>
        </p:scale>
        <p:origin x="18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51" Type="http://schemas.microsoft.com/office/2015/10/relationships/revisionInfo" Target="revisionInfo.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_rels/data1.xml.rels><?xml version="1.0" encoding="UTF-8" standalone="yes"?>
<Relationships xmlns="http://schemas.openxmlformats.org/package/2006/relationships"><Relationship Id="rId1" Type="http://schemas.openxmlformats.org/officeDocument/2006/relationships/image" Target="../media/image9.png"/></Relationships>
</file>

<file path=ppt/diagrams/_rels/data2.xml.rels><?xml version="1.0" encoding="UTF-8" standalone="yes"?>
<Relationships xmlns="http://schemas.openxmlformats.org/package/2006/relationships"><Relationship Id="rId1"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1" Type="http://schemas.openxmlformats.org/officeDocument/2006/relationships/image" Target="../media/image9.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642CC7-EE27-4A11-BB9F-4E7E0857E0E7}" type="doc">
      <dgm:prSet loTypeId="urn:microsoft.com/office/officeart/2005/8/layout/radial6" loCatId="cycle" qsTypeId="urn:microsoft.com/office/officeart/2005/8/quickstyle/simple1" qsCatId="simple" csTypeId="urn:microsoft.com/office/officeart/2005/8/colors/colorful1#1" csCatId="colorful" phldr="1"/>
      <dgm:spPr/>
      <dgm:t>
        <a:bodyPr/>
        <a:lstStyle/>
        <a:p>
          <a:endParaRPr lang="es-MX"/>
        </a:p>
      </dgm:t>
    </dgm:pt>
    <dgm:pt modelId="{A94D0C4F-7CD9-459C-8E74-3521DC05B808}">
      <dgm:prSet phldrT="[Texto]"/>
      <dgm:spPr>
        <a:blipFill rotWithShape="0">
          <a:blip xmlns:r="http://schemas.openxmlformats.org/officeDocument/2006/relationships" r:embed="rId1"/>
          <a:stretch>
            <a:fillRect/>
          </a:stretch>
        </a:blipFill>
      </dgm:spPr>
      <dgm:t>
        <a:bodyPr/>
        <a:lstStyle/>
        <a:p>
          <a:r>
            <a:rPr lang="es-ES" b="1" dirty="0">
              <a:ln>
                <a:solidFill>
                  <a:srgbClr val="0070C0"/>
                </a:solidFill>
              </a:ln>
              <a:solidFill>
                <a:schemeClr val="bg1"/>
              </a:solidFill>
            </a:rPr>
            <a:t>CARACTERÍSTICAS DEL RECONOCIMIENTO</a:t>
          </a:r>
          <a:endParaRPr lang="es-MX" b="1" dirty="0">
            <a:ln>
              <a:solidFill>
                <a:srgbClr val="0070C0"/>
              </a:solidFill>
            </a:ln>
            <a:solidFill>
              <a:schemeClr val="bg1"/>
            </a:solidFill>
          </a:endParaRPr>
        </a:p>
      </dgm:t>
    </dgm:pt>
    <dgm:pt modelId="{44793793-F512-4F60-907C-1DCF5BEB164C}" type="parTrans" cxnId="{9457BA0C-5869-4B29-B67E-9DA2601D475C}">
      <dgm:prSet/>
      <dgm:spPr/>
      <dgm:t>
        <a:bodyPr/>
        <a:lstStyle/>
        <a:p>
          <a:endParaRPr lang="es-MX"/>
        </a:p>
      </dgm:t>
    </dgm:pt>
    <dgm:pt modelId="{12BCFE7B-9B9F-4C07-8AE8-C264787EDEDE}" type="sibTrans" cxnId="{9457BA0C-5869-4B29-B67E-9DA2601D475C}">
      <dgm:prSet/>
      <dgm:spPr/>
      <dgm:t>
        <a:bodyPr/>
        <a:lstStyle/>
        <a:p>
          <a:endParaRPr lang="es-MX"/>
        </a:p>
      </dgm:t>
    </dgm:pt>
    <dgm:pt modelId="{5E10C0AB-893C-4C42-A4F9-6805899C2CFC}">
      <dgm:prSet phldrT="[Texto]"/>
      <dgm:spPr/>
      <dgm:t>
        <a:bodyPr/>
        <a:lstStyle/>
        <a:p>
          <a:r>
            <a:rPr lang="es-ES" dirty="0"/>
            <a:t>FACULTATIVO</a:t>
          </a:r>
          <a:endParaRPr lang="es-MX" dirty="0"/>
        </a:p>
      </dgm:t>
    </dgm:pt>
    <dgm:pt modelId="{8E477F7B-B528-4692-B05D-4D073D30852B}" type="parTrans" cxnId="{6B9C52F7-3064-4F39-9386-4A67844D27F5}">
      <dgm:prSet/>
      <dgm:spPr/>
      <dgm:t>
        <a:bodyPr/>
        <a:lstStyle/>
        <a:p>
          <a:endParaRPr lang="es-MX"/>
        </a:p>
      </dgm:t>
    </dgm:pt>
    <dgm:pt modelId="{647848E6-E576-43D8-A174-58C22E81DB7E}" type="sibTrans" cxnId="{6B9C52F7-3064-4F39-9386-4A67844D27F5}">
      <dgm:prSet/>
      <dgm:spPr/>
      <dgm:t>
        <a:bodyPr/>
        <a:lstStyle/>
        <a:p>
          <a:endParaRPr lang="es-MX"/>
        </a:p>
      </dgm:t>
    </dgm:pt>
    <dgm:pt modelId="{0C5F4DB7-6429-49DD-9FF5-14F5889B8949}">
      <dgm:prSet phldrT="[Texto]"/>
      <dgm:spPr/>
      <dgm:t>
        <a:bodyPr/>
        <a:lstStyle/>
        <a:p>
          <a:r>
            <a:rPr lang="es-ES" dirty="0"/>
            <a:t>IRREVOCABLE</a:t>
          </a:r>
          <a:endParaRPr lang="es-MX" dirty="0"/>
        </a:p>
      </dgm:t>
    </dgm:pt>
    <dgm:pt modelId="{7AC3B19D-D590-4499-A76B-69E04F673749}" type="parTrans" cxnId="{11F8DA46-DFC4-4AC4-B3F8-1503E7CEFAAD}">
      <dgm:prSet/>
      <dgm:spPr/>
      <dgm:t>
        <a:bodyPr/>
        <a:lstStyle/>
        <a:p>
          <a:endParaRPr lang="es-MX"/>
        </a:p>
      </dgm:t>
    </dgm:pt>
    <dgm:pt modelId="{FAB8FD67-D9B6-4810-A261-AEFDCF343C72}" type="sibTrans" cxnId="{11F8DA46-DFC4-4AC4-B3F8-1503E7CEFAAD}">
      <dgm:prSet/>
      <dgm:spPr/>
      <dgm:t>
        <a:bodyPr/>
        <a:lstStyle/>
        <a:p>
          <a:endParaRPr lang="es-MX"/>
        </a:p>
      </dgm:t>
    </dgm:pt>
    <dgm:pt modelId="{295F90CB-CC08-495B-80B6-FDED3F426D3F}">
      <dgm:prSet phldrT="[Texto]"/>
      <dgm:spPr/>
      <dgm:t>
        <a:bodyPr/>
        <a:lstStyle/>
        <a:p>
          <a:r>
            <a:rPr lang="es-ES" dirty="0"/>
            <a:t>VOLUNTARIO</a:t>
          </a:r>
          <a:endParaRPr lang="es-MX" dirty="0"/>
        </a:p>
      </dgm:t>
    </dgm:pt>
    <dgm:pt modelId="{84A54741-7E10-4FF9-B3A4-0459B3520380}" type="parTrans" cxnId="{55DC5EE1-8B47-4B4B-8375-87749BB7398A}">
      <dgm:prSet/>
      <dgm:spPr/>
      <dgm:t>
        <a:bodyPr/>
        <a:lstStyle/>
        <a:p>
          <a:endParaRPr lang="es-MX"/>
        </a:p>
      </dgm:t>
    </dgm:pt>
    <dgm:pt modelId="{4AA357E3-4A2F-4A93-9C7A-C933DDC3ADFD}" type="sibTrans" cxnId="{55DC5EE1-8B47-4B4B-8375-87749BB7398A}">
      <dgm:prSet/>
      <dgm:spPr/>
      <dgm:t>
        <a:bodyPr/>
        <a:lstStyle/>
        <a:p>
          <a:endParaRPr lang="es-MX"/>
        </a:p>
      </dgm:t>
    </dgm:pt>
    <dgm:pt modelId="{D4A1016B-4494-42F4-A5C5-55E8EEC3ABF2}">
      <dgm:prSet phldrT="[Texto]"/>
      <dgm:spPr/>
      <dgm:t>
        <a:bodyPr/>
        <a:lstStyle/>
        <a:p>
          <a:r>
            <a:rPr lang="es-MX" dirty="0"/>
            <a:t>OPORTUNO</a:t>
          </a:r>
        </a:p>
      </dgm:t>
    </dgm:pt>
    <dgm:pt modelId="{5ADC51A4-FC92-47B9-86FF-04EAE00B28B4}" type="parTrans" cxnId="{20E8C145-B94F-4678-AA9D-927FC103A890}">
      <dgm:prSet/>
      <dgm:spPr/>
      <dgm:t>
        <a:bodyPr/>
        <a:lstStyle/>
        <a:p>
          <a:endParaRPr lang="es-MX"/>
        </a:p>
      </dgm:t>
    </dgm:pt>
    <dgm:pt modelId="{E3ED0E5A-ECA7-4C11-A984-BA16D13D8AF1}" type="sibTrans" cxnId="{20E8C145-B94F-4678-AA9D-927FC103A890}">
      <dgm:prSet/>
      <dgm:spPr/>
      <dgm:t>
        <a:bodyPr/>
        <a:lstStyle/>
        <a:p>
          <a:endParaRPr lang="es-MX"/>
        </a:p>
      </dgm:t>
    </dgm:pt>
    <dgm:pt modelId="{81BD5F61-83C3-4E94-9F1F-B5919F2AAF9E}" type="pres">
      <dgm:prSet presAssocID="{B8642CC7-EE27-4A11-BB9F-4E7E0857E0E7}" presName="Name0" presStyleCnt="0">
        <dgm:presLayoutVars>
          <dgm:chMax val="1"/>
          <dgm:dir/>
          <dgm:animLvl val="ctr"/>
          <dgm:resizeHandles val="exact"/>
        </dgm:presLayoutVars>
      </dgm:prSet>
      <dgm:spPr/>
    </dgm:pt>
    <dgm:pt modelId="{F86BF756-636A-402D-9416-5782C57901D6}" type="pres">
      <dgm:prSet presAssocID="{A94D0C4F-7CD9-459C-8E74-3521DC05B808}" presName="centerShape" presStyleLbl="node0" presStyleIdx="0" presStyleCnt="1" custScaleX="139320" custScaleY="117886"/>
      <dgm:spPr/>
    </dgm:pt>
    <dgm:pt modelId="{F9BC8D72-E863-4FE9-9EC7-E41503B05064}" type="pres">
      <dgm:prSet presAssocID="{5E10C0AB-893C-4C42-A4F9-6805899C2CFC}" presName="node" presStyleLbl="node1" presStyleIdx="0" presStyleCnt="4">
        <dgm:presLayoutVars>
          <dgm:bulletEnabled val="1"/>
        </dgm:presLayoutVars>
      </dgm:prSet>
      <dgm:spPr/>
    </dgm:pt>
    <dgm:pt modelId="{5E15A5C2-B74A-43C3-A0F8-7E9699BC67DF}" type="pres">
      <dgm:prSet presAssocID="{5E10C0AB-893C-4C42-A4F9-6805899C2CFC}" presName="dummy" presStyleCnt="0"/>
      <dgm:spPr/>
    </dgm:pt>
    <dgm:pt modelId="{3BDA5B56-3085-4B84-B10B-0AAA25A50DDA}" type="pres">
      <dgm:prSet presAssocID="{647848E6-E576-43D8-A174-58C22E81DB7E}" presName="sibTrans" presStyleLbl="sibTrans2D1" presStyleIdx="0" presStyleCnt="4"/>
      <dgm:spPr/>
    </dgm:pt>
    <dgm:pt modelId="{1FE79826-FECF-4DDF-99AD-B5BC5733A076}" type="pres">
      <dgm:prSet presAssocID="{0C5F4DB7-6429-49DD-9FF5-14F5889B8949}" presName="node" presStyleLbl="node1" presStyleIdx="1" presStyleCnt="4">
        <dgm:presLayoutVars>
          <dgm:bulletEnabled val="1"/>
        </dgm:presLayoutVars>
      </dgm:prSet>
      <dgm:spPr/>
    </dgm:pt>
    <dgm:pt modelId="{C33E2C63-3157-4D18-BEAD-BF503F19D334}" type="pres">
      <dgm:prSet presAssocID="{0C5F4DB7-6429-49DD-9FF5-14F5889B8949}" presName="dummy" presStyleCnt="0"/>
      <dgm:spPr/>
    </dgm:pt>
    <dgm:pt modelId="{5C7E8A05-E2C6-4CA5-8688-06A1ED6E2122}" type="pres">
      <dgm:prSet presAssocID="{FAB8FD67-D9B6-4810-A261-AEFDCF343C72}" presName="sibTrans" presStyleLbl="sibTrans2D1" presStyleIdx="1" presStyleCnt="4"/>
      <dgm:spPr/>
    </dgm:pt>
    <dgm:pt modelId="{DB4B54F9-0658-43CC-B377-8828FD3A18EC}" type="pres">
      <dgm:prSet presAssocID="{295F90CB-CC08-495B-80B6-FDED3F426D3F}" presName="node" presStyleLbl="node1" presStyleIdx="2" presStyleCnt="4">
        <dgm:presLayoutVars>
          <dgm:bulletEnabled val="1"/>
        </dgm:presLayoutVars>
      </dgm:prSet>
      <dgm:spPr/>
    </dgm:pt>
    <dgm:pt modelId="{26923392-88D2-47A9-82E0-46FE8E21F5C8}" type="pres">
      <dgm:prSet presAssocID="{295F90CB-CC08-495B-80B6-FDED3F426D3F}" presName="dummy" presStyleCnt="0"/>
      <dgm:spPr/>
    </dgm:pt>
    <dgm:pt modelId="{0E91DB6E-3FD0-4FEC-A96E-9C8341467281}" type="pres">
      <dgm:prSet presAssocID="{4AA357E3-4A2F-4A93-9C7A-C933DDC3ADFD}" presName="sibTrans" presStyleLbl="sibTrans2D1" presStyleIdx="2" presStyleCnt="4"/>
      <dgm:spPr/>
    </dgm:pt>
    <dgm:pt modelId="{B962D044-AEEC-4DDC-A31F-24779662DADB}" type="pres">
      <dgm:prSet presAssocID="{D4A1016B-4494-42F4-A5C5-55E8EEC3ABF2}" presName="node" presStyleLbl="node1" presStyleIdx="3" presStyleCnt="4">
        <dgm:presLayoutVars>
          <dgm:bulletEnabled val="1"/>
        </dgm:presLayoutVars>
      </dgm:prSet>
      <dgm:spPr/>
    </dgm:pt>
    <dgm:pt modelId="{D56B4D81-2BCC-48D8-93FE-46A79D5A52AD}" type="pres">
      <dgm:prSet presAssocID="{D4A1016B-4494-42F4-A5C5-55E8EEC3ABF2}" presName="dummy" presStyleCnt="0"/>
      <dgm:spPr/>
    </dgm:pt>
    <dgm:pt modelId="{E5F6FBE8-AC92-482A-8C1C-0AB685E52EBC}" type="pres">
      <dgm:prSet presAssocID="{E3ED0E5A-ECA7-4C11-A984-BA16D13D8AF1}" presName="sibTrans" presStyleLbl="sibTrans2D1" presStyleIdx="3" presStyleCnt="4"/>
      <dgm:spPr/>
    </dgm:pt>
  </dgm:ptLst>
  <dgm:cxnLst>
    <dgm:cxn modelId="{9457BA0C-5869-4B29-B67E-9DA2601D475C}" srcId="{B8642CC7-EE27-4A11-BB9F-4E7E0857E0E7}" destId="{A94D0C4F-7CD9-459C-8E74-3521DC05B808}" srcOrd="0" destOrd="0" parTransId="{44793793-F512-4F60-907C-1DCF5BEB164C}" sibTransId="{12BCFE7B-9B9F-4C07-8AE8-C264787EDEDE}"/>
    <dgm:cxn modelId="{F6C67819-AC19-409B-805A-8161261F89BD}" type="presOf" srcId="{295F90CB-CC08-495B-80B6-FDED3F426D3F}" destId="{DB4B54F9-0658-43CC-B377-8828FD3A18EC}" srcOrd="0" destOrd="0" presId="urn:microsoft.com/office/officeart/2005/8/layout/radial6"/>
    <dgm:cxn modelId="{01043332-2C0F-48A2-A68B-FC036067D24B}" type="presOf" srcId="{B8642CC7-EE27-4A11-BB9F-4E7E0857E0E7}" destId="{81BD5F61-83C3-4E94-9F1F-B5919F2AAF9E}" srcOrd="0" destOrd="0" presId="urn:microsoft.com/office/officeart/2005/8/layout/radial6"/>
    <dgm:cxn modelId="{BEF29A35-2C99-46C7-BAC3-8DD1B041E4AE}" type="presOf" srcId="{D4A1016B-4494-42F4-A5C5-55E8EEC3ABF2}" destId="{B962D044-AEEC-4DDC-A31F-24779662DADB}" srcOrd="0" destOrd="0" presId="urn:microsoft.com/office/officeart/2005/8/layout/radial6"/>
    <dgm:cxn modelId="{E28CB443-BB60-4EBD-A765-838ACF82C80D}" type="presOf" srcId="{FAB8FD67-D9B6-4810-A261-AEFDCF343C72}" destId="{5C7E8A05-E2C6-4CA5-8688-06A1ED6E2122}" srcOrd="0" destOrd="0" presId="urn:microsoft.com/office/officeart/2005/8/layout/radial6"/>
    <dgm:cxn modelId="{20E8C145-B94F-4678-AA9D-927FC103A890}" srcId="{A94D0C4F-7CD9-459C-8E74-3521DC05B808}" destId="{D4A1016B-4494-42F4-A5C5-55E8EEC3ABF2}" srcOrd="3" destOrd="0" parTransId="{5ADC51A4-FC92-47B9-86FF-04EAE00B28B4}" sibTransId="{E3ED0E5A-ECA7-4C11-A984-BA16D13D8AF1}"/>
    <dgm:cxn modelId="{11F8DA46-DFC4-4AC4-B3F8-1503E7CEFAAD}" srcId="{A94D0C4F-7CD9-459C-8E74-3521DC05B808}" destId="{0C5F4DB7-6429-49DD-9FF5-14F5889B8949}" srcOrd="1" destOrd="0" parTransId="{7AC3B19D-D590-4499-A76B-69E04F673749}" sibTransId="{FAB8FD67-D9B6-4810-A261-AEFDCF343C72}"/>
    <dgm:cxn modelId="{FDF22550-7C38-4C74-911B-93AF74AE6ED4}" type="presOf" srcId="{0C5F4DB7-6429-49DD-9FF5-14F5889B8949}" destId="{1FE79826-FECF-4DDF-99AD-B5BC5733A076}" srcOrd="0" destOrd="0" presId="urn:microsoft.com/office/officeart/2005/8/layout/radial6"/>
    <dgm:cxn modelId="{0199889E-F8D2-4B7C-B14C-852A4067F6AF}" type="presOf" srcId="{E3ED0E5A-ECA7-4C11-A984-BA16D13D8AF1}" destId="{E5F6FBE8-AC92-482A-8C1C-0AB685E52EBC}" srcOrd="0" destOrd="0" presId="urn:microsoft.com/office/officeart/2005/8/layout/radial6"/>
    <dgm:cxn modelId="{27839AAD-CF2F-4594-99C1-196CD5869537}" type="presOf" srcId="{A94D0C4F-7CD9-459C-8E74-3521DC05B808}" destId="{F86BF756-636A-402D-9416-5782C57901D6}" srcOrd="0" destOrd="0" presId="urn:microsoft.com/office/officeart/2005/8/layout/radial6"/>
    <dgm:cxn modelId="{0D6632B2-DB96-4ABA-9DBF-9845DF327FA9}" type="presOf" srcId="{647848E6-E576-43D8-A174-58C22E81DB7E}" destId="{3BDA5B56-3085-4B84-B10B-0AAA25A50DDA}" srcOrd="0" destOrd="0" presId="urn:microsoft.com/office/officeart/2005/8/layout/radial6"/>
    <dgm:cxn modelId="{8C2A5DC2-CD0A-40E3-9337-99C0F8DBDDEB}" type="presOf" srcId="{4AA357E3-4A2F-4A93-9C7A-C933DDC3ADFD}" destId="{0E91DB6E-3FD0-4FEC-A96E-9C8341467281}" srcOrd="0" destOrd="0" presId="urn:microsoft.com/office/officeart/2005/8/layout/radial6"/>
    <dgm:cxn modelId="{55DC5EE1-8B47-4B4B-8375-87749BB7398A}" srcId="{A94D0C4F-7CD9-459C-8E74-3521DC05B808}" destId="{295F90CB-CC08-495B-80B6-FDED3F426D3F}" srcOrd="2" destOrd="0" parTransId="{84A54741-7E10-4FF9-B3A4-0459B3520380}" sibTransId="{4AA357E3-4A2F-4A93-9C7A-C933DDC3ADFD}"/>
    <dgm:cxn modelId="{4C61EBF3-4C6F-42EC-ACC7-FC93485A4EEA}" type="presOf" srcId="{5E10C0AB-893C-4C42-A4F9-6805899C2CFC}" destId="{F9BC8D72-E863-4FE9-9EC7-E41503B05064}" srcOrd="0" destOrd="0" presId="urn:microsoft.com/office/officeart/2005/8/layout/radial6"/>
    <dgm:cxn modelId="{6B9C52F7-3064-4F39-9386-4A67844D27F5}" srcId="{A94D0C4F-7CD9-459C-8E74-3521DC05B808}" destId="{5E10C0AB-893C-4C42-A4F9-6805899C2CFC}" srcOrd="0" destOrd="0" parTransId="{8E477F7B-B528-4692-B05D-4D073D30852B}" sibTransId="{647848E6-E576-43D8-A174-58C22E81DB7E}"/>
    <dgm:cxn modelId="{6F2B090E-2027-4C77-AACF-DC147BCE534E}" type="presParOf" srcId="{81BD5F61-83C3-4E94-9F1F-B5919F2AAF9E}" destId="{F86BF756-636A-402D-9416-5782C57901D6}" srcOrd="0" destOrd="0" presId="urn:microsoft.com/office/officeart/2005/8/layout/radial6"/>
    <dgm:cxn modelId="{062F7805-25BD-4A88-B444-3E210CCDB413}" type="presParOf" srcId="{81BD5F61-83C3-4E94-9F1F-B5919F2AAF9E}" destId="{F9BC8D72-E863-4FE9-9EC7-E41503B05064}" srcOrd="1" destOrd="0" presId="urn:microsoft.com/office/officeart/2005/8/layout/radial6"/>
    <dgm:cxn modelId="{3A0F4DF1-17F3-4EC1-A053-F36FF70D90B4}" type="presParOf" srcId="{81BD5F61-83C3-4E94-9F1F-B5919F2AAF9E}" destId="{5E15A5C2-B74A-43C3-A0F8-7E9699BC67DF}" srcOrd="2" destOrd="0" presId="urn:microsoft.com/office/officeart/2005/8/layout/radial6"/>
    <dgm:cxn modelId="{502D8E47-2952-4643-89A0-71C4BA391BE9}" type="presParOf" srcId="{81BD5F61-83C3-4E94-9F1F-B5919F2AAF9E}" destId="{3BDA5B56-3085-4B84-B10B-0AAA25A50DDA}" srcOrd="3" destOrd="0" presId="urn:microsoft.com/office/officeart/2005/8/layout/radial6"/>
    <dgm:cxn modelId="{C094825C-494A-4B8C-98E6-8BCD0AF9EAD9}" type="presParOf" srcId="{81BD5F61-83C3-4E94-9F1F-B5919F2AAF9E}" destId="{1FE79826-FECF-4DDF-99AD-B5BC5733A076}" srcOrd="4" destOrd="0" presId="urn:microsoft.com/office/officeart/2005/8/layout/radial6"/>
    <dgm:cxn modelId="{A1E57C9C-3EA8-4D4C-8CFD-B3317ABFAAE1}" type="presParOf" srcId="{81BD5F61-83C3-4E94-9F1F-B5919F2AAF9E}" destId="{C33E2C63-3157-4D18-BEAD-BF503F19D334}" srcOrd="5" destOrd="0" presId="urn:microsoft.com/office/officeart/2005/8/layout/radial6"/>
    <dgm:cxn modelId="{F1709AF7-A591-4B18-B521-EAEFEA5D27B7}" type="presParOf" srcId="{81BD5F61-83C3-4E94-9F1F-B5919F2AAF9E}" destId="{5C7E8A05-E2C6-4CA5-8688-06A1ED6E2122}" srcOrd="6" destOrd="0" presId="urn:microsoft.com/office/officeart/2005/8/layout/radial6"/>
    <dgm:cxn modelId="{A5FBBEAD-0746-48A2-BEEE-0324653E37C6}" type="presParOf" srcId="{81BD5F61-83C3-4E94-9F1F-B5919F2AAF9E}" destId="{DB4B54F9-0658-43CC-B377-8828FD3A18EC}" srcOrd="7" destOrd="0" presId="urn:microsoft.com/office/officeart/2005/8/layout/radial6"/>
    <dgm:cxn modelId="{64619312-FFBA-4036-A8D9-1BB794ED4E45}" type="presParOf" srcId="{81BD5F61-83C3-4E94-9F1F-B5919F2AAF9E}" destId="{26923392-88D2-47A9-82E0-46FE8E21F5C8}" srcOrd="8" destOrd="0" presId="urn:microsoft.com/office/officeart/2005/8/layout/radial6"/>
    <dgm:cxn modelId="{8EBDA4D2-21C4-4468-8AD7-2BDBF0D75DDB}" type="presParOf" srcId="{81BD5F61-83C3-4E94-9F1F-B5919F2AAF9E}" destId="{0E91DB6E-3FD0-4FEC-A96E-9C8341467281}" srcOrd="9" destOrd="0" presId="urn:microsoft.com/office/officeart/2005/8/layout/radial6"/>
    <dgm:cxn modelId="{76765466-E713-49E8-AB4E-15A70A61C584}" type="presParOf" srcId="{81BD5F61-83C3-4E94-9F1F-B5919F2AAF9E}" destId="{B962D044-AEEC-4DDC-A31F-24779662DADB}" srcOrd="10" destOrd="0" presId="urn:microsoft.com/office/officeart/2005/8/layout/radial6"/>
    <dgm:cxn modelId="{E4EA9228-151B-42F2-9063-332100C76891}" type="presParOf" srcId="{81BD5F61-83C3-4E94-9F1F-B5919F2AAF9E}" destId="{D56B4D81-2BCC-48D8-93FE-46A79D5A52AD}" srcOrd="11" destOrd="0" presId="urn:microsoft.com/office/officeart/2005/8/layout/radial6"/>
    <dgm:cxn modelId="{2256BE23-9803-443E-B632-E2B12461877B}" type="presParOf" srcId="{81BD5F61-83C3-4E94-9F1F-B5919F2AAF9E}" destId="{E5F6FBE8-AC92-482A-8C1C-0AB685E52EBC}"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BA459F-00EB-4973-A7D3-A934EFD91538}" type="doc">
      <dgm:prSet loTypeId="urn:microsoft.com/office/officeart/2005/8/layout/hierarchy4" loCatId="list" qsTypeId="urn:microsoft.com/office/officeart/2005/8/quickstyle/simple1" qsCatId="simple" csTypeId="urn:microsoft.com/office/officeart/2005/8/colors/colorful1" csCatId="colorful" phldr="1"/>
      <dgm:spPr/>
      <dgm:t>
        <a:bodyPr/>
        <a:lstStyle/>
        <a:p>
          <a:endParaRPr lang="es-MX"/>
        </a:p>
      </dgm:t>
    </dgm:pt>
    <dgm:pt modelId="{E57B1AD5-DEFE-4556-8C22-18147804426E}">
      <dgm:prSet phldrT="[Texto]"/>
      <dgm:spPr/>
      <dgm:t>
        <a:bodyPr/>
        <a:lstStyle/>
        <a:p>
          <a:r>
            <a:rPr lang="es-ES" dirty="0"/>
            <a:t>FORMAS DE RECONOCIMIENTO</a:t>
          </a:r>
          <a:endParaRPr lang="es-MX" dirty="0"/>
        </a:p>
      </dgm:t>
    </dgm:pt>
    <dgm:pt modelId="{8AB8AAD2-0C2B-44B8-A8AF-3FEF6B826D50}" type="parTrans" cxnId="{C18CCD56-A8EF-4106-8699-671B0E9476C5}">
      <dgm:prSet/>
      <dgm:spPr/>
      <dgm:t>
        <a:bodyPr/>
        <a:lstStyle/>
        <a:p>
          <a:endParaRPr lang="es-MX"/>
        </a:p>
      </dgm:t>
    </dgm:pt>
    <dgm:pt modelId="{00EA4796-C1B6-483C-9D42-3B170F085F35}" type="sibTrans" cxnId="{C18CCD56-A8EF-4106-8699-671B0E9476C5}">
      <dgm:prSet/>
      <dgm:spPr/>
      <dgm:t>
        <a:bodyPr/>
        <a:lstStyle/>
        <a:p>
          <a:endParaRPr lang="es-MX"/>
        </a:p>
      </dgm:t>
    </dgm:pt>
    <dgm:pt modelId="{1FFF5540-EDBC-4A78-88F1-5C32994EA73A}">
      <dgm:prSet phldrT="[Texto]"/>
      <dgm:spPr/>
      <dgm:t>
        <a:bodyPr/>
        <a:lstStyle/>
        <a:p>
          <a:r>
            <a:rPr lang="es-ES" dirty="0"/>
            <a:t>TÁCITO</a:t>
          </a:r>
          <a:endParaRPr lang="es-MX" dirty="0"/>
        </a:p>
      </dgm:t>
    </dgm:pt>
    <dgm:pt modelId="{239E3B6B-C362-4071-9223-D4221EA9ED33}" type="parTrans" cxnId="{F992D97F-CDC5-4153-9590-8C02C71A6BA6}">
      <dgm:prSet/>
      <dgm:spPr/>
      <dgm:t>
        <a:bodyPr/>
        <a:lstStyle/>
        <a:p>
          <a:endParaRPr lang="es-MX"/>
        </a:p>
      </dgm:t>
    </dgm:pt>
    <dgm:pt modelId="{6A27C28C-731E-47F2-B714-14C5F648A00D}" type="sibTrans" cxnId="{F992D97F-CDC5-4153-9590-8C02C71A6BA6}">
      <dgm:prSet/>
      <dgm:spPr/>
      <dgm:t>
        <a:bodyPr/>
        <a:lstStyle/>
        <a:p>
          <a:endParaRPr lang="es-MX"/>
        </a:p>
      </dgm:t>
    </dgm:pt>
    <dgm:pt modelId="{12368679-430E-48E2-9468-D6104FE49A01}">
      <dgm:prSet phldrT="[Texto]"/>
      <dgm:spPr/>
      <dgm:t>
        <a:bodyPr/>
        <a:lstStyle/>
        <a:p>
          <a:r>
            <a:rPr lang="es-ES" dirty="0"/>
            <a:t>Individual</a:t>
          </a:r>
          <a:endParaRPr lang="es-MX" dirty="0"/>
        </a:p>
      </dgm:t>
    </dgm:pt>
    <dgm:pt modelId="{D23FD6BB-604B-453B-B972-B9C927BBC913}" type="parTrans" cxnId="{0266F58E-635E-46CD-A054-D9C0351D1F39}">
      <dgm:prSet/>
      <dgm:spPr/>
      <dgm:t>
        <a:bodyPr/>
        <a:lstStyle/>
        <a:p>
          <a:endParaRPr lang="es-MX"/>
        </a:p>
      </dgm:t>
    </dgm:pt>
    <dgm:pt modelId="{D99125E7-1C9E-493E-83DD-4D0EF5FE26FB}" type="sibTrans" cxnId="{0266F58E-635E-46CD-A054-D9C0351D1F39}">
      <dgm:prSet/>
      <dgm:spPr/>
      <dgm:t>
        <a:bodyPr/>
        <a:lstStyle/>
        <a:p>
          <a:endParaRPr lang="es-MX"/>
        </a:p>
      </dgm:t>
    </dgm:pt>
    <dgm:pt modelId="{CD0F0507-8A39-4449-924C-A7917F2C20BA}">
      <dgm:prSet phldrT="[Texto]"/>
      <dgm:spPr/>
      <dgm:t>
        <a:bodyPr/>
        <a:lstStyle/>
        <a:p>
          <a:r>
            <a:rPr lang="es-ES" dirty="0"/>
            <a:t>Colectivo</a:t>
          </a:r>
          <a:endParaRPr lang="es-MX" dirty="0"/>
        </a:p>
      </dgm:t>
    </dgm:pt>
    <dgm:pt modelId="{2899A489-C16B-424A-A4C8-4CF575845243}" type="parTrans" cxnId="{2E56DADB-4481-4D3E-B172-AB9344F6301C}">
      <dgm:prSet/>
      <dgm:spPr/>
      <dgm:t>
        <a:bodyPr/>
        <a:lstStyle/>
        <a:p>
          <a:endParaRPr lang="es-MX"/>
        </a:p>
      </dgm:t>
    </dgm:pt>
    <dgm:pt modelId="{DD74B0B4-8CCD-4B5E-95CA-43000DA0E7E5}" type="sibTrans" cxnId="{2E56DADB-4481-4D3E-B172-AB9344F6301C}">
      <dgm:prSet/>
      <dgm:spPr/>
      <dgm:t>
        <a:bodyPr/>
        <a:lstStyle/>
        <a:p>
          <a:endParaRPr lang="es-MX"/>
        </a:p>
      </dgm:t>
    </dgm:pt>
    <dgm:pt modelId="{C5E020DA-840E-4DD1-9E92-4A584CC63856}">
      <dgm:prSet phldrT="[Texto]"/>
      <dgm:spPr/>
      <dgm:t>
        <a:bodyPr/>
        <a:lstStyle/>
        <a:p>
          <a:r>
            <a:rPr lang="es-ES" dirty="0"/>
            <a:t>EXPRESO</a:t>
          </a:r>
          <a:endParaRPr lang="es-MX" dirty="0"/>
        </a:p>
      </dgm:t>
    </dgm:pt>
    <dgm:pt modelId="{FF4727EA-DA4F-4C3A-A3E8-BCD3F1825C27}" type="parTrans" cxnId="{17E4103A-3E5B-4547-8175-95A81574DA35}">
      <dgm:prSet/>
      <dgm:spPr/>
      <dgm:t>
        <a:bodyPr/>
        <a:lstStyle/>
        <a:p>
          <a:endParaRPr lang="es-MX"/>
        </a:p>
      </dgm:t>
    </dgm:pt>
    <dgm:pt modelId="{B8185929-2484-46E8-B9C0-96F48BF757FC}" type="sibTrans" cxnId="{17E4103A-3E5B-4547-8175-95A81574DA35}">
      <dgm:prSet/>
      <dgm:spPr/>
      <dgm:t>
        <a:bodyPr/>
        <a:lstStyle/>
        <a:p>
          <a:endParaRPr lang="es-MX"/>
        </a:p>
      </dgm:t>
    </dgm:pt>
    <dgm:pt modelId="{3E6A6112-9EF7-4657-9C0B-4AB2FA50B68E}">
      <dgm:prSet phldrT="[Texto]"/>
      <dgm:spPr>
        <a:blipFill rotWithShape="0">
          <a:blip xmlns:r="http://schemas.openxmlformats.org/officeDocument/2006/relationships" r:embed="rId1"/>
          <a:stretch>
            <a:fillRect/>
          </a:stretch>
        </a:blipFill>
      </dgm:spPr>
      <dgm:t>
        <a:bodyPr/>
        <a:lstStyle/>
        <a:p>
          <a:r>
            <a:rPr lang="es-ES" dirty="0"/>
            <a:t>Expreso</a:t>
          </a:r>
          <a:endParaRPr lang="es-MX" dirty="0"/>
        </a:p>
      </dgm:t>
    </dgm:pt>
    <dgm:pt modelId="{F6E77C5F-7762-4E18-9470-EFA60738324A}" type="parTrans" cxnId="{06490C47-E9A4-4A92-AA3A-9852C27C7DA1}">
      <dgm:prSet/>
      <dgm:spPr/>
      <dgm:t>
        <a:bodyPr/>
        <a:lstStyle/>
        <a:p>
          <a:endParaRPr lang="es-MX"/>
        </a:p>
      </dgm:t>
    </dgm:pt>
    <dgm:pt modelId="{8E061D6A-0FB2-4A8D-9DA4-E90C07FDF13A}" type="sibTrans" cxnId="{06490C47-E9A4-4A92-AA3A-9852C27C7DA1}">
      <dgm:prSet/>
      <dgm:spPr/>
      <dgm:t>
        <a:bodyPr/>
        <a:lstStyle/>
        <a:p>
          <a:endParaRPr lang="es-MX"/>
        </a:p>
      </dgm:t>
    </dgm:pt>
    <dgm:pt modelId="{14BD7503-B12F-4E42-99C7-96D8A93AC30B}" type="pres">
      <dgm:prSet presAssocID="{4DBA459F-00EB-4973-A7D3-A934EFD91538}" presName="Name0" presStyleCnt="0">
        <dgm:presLayoutVars>
          <dgm:chPref val="1"/>
          <dgm:dir/>
          <dgm:animOne val="branch"/>
          <dgm:animLvl val="lvl"/>
          <dgm:resizeHandles/>
        </dgm:presLayoutVars>
      </dgm:prSet>
      <dgm:spPr/>
    </dgm:pt>
    <dgm:pt modelId="{C1E3B556-7794-477B-9BF5-61DC6ED70770}" type="pres">
      <dgm:prSet presAssocID="{E57B1AD5-DEFE-4556-8C22-18147804426E}" presName="vertOne" presStyleCnt="0"/>
      <dgm:spPr/>
    </dgm:pt>
    <dgm:pt modelId="{E9CE6882-B520-45D2-9DE9-14A73D3CD509}" type="pres">
      <dgm:prSet presAssocID="{E57B1AD5-DEFE-4556-8C22-18147804426E}" presName="txOne" presStyleLbl="node0" presStyleIdx="0" presStyleCnt="1">
        <dgm:presLayoutVars>
          <dgm:chPref val="3"/>
        </dgm:presLayoutVars>
      </dgm:prSet>
      <dgm:spPr/>
    </dgm:pt>
    <dgm:pt modelId="{782C70CC-86A4-4E96-80FE-6AC890CA75D1}" type="pres">
      <dgm:prSet presAssocID="{E57B1AD5-DEFE-4556-8C22-18147804426E}" presName="parTransOne" presStyleCnt="0"/>
      <dgm:spPr/>
    </dgm:pt>
    <dgm:pt modelId="{3CFDD0DD-5313-4924-A343-801A5FA01F91}" type="pres">
      <dgm:prSet presAssocID="{E57B1AD5-DEFE-4556-8C22-18147804426E}" presName="horzOne" presStyleCnt="0"/>
      <dgm:spPr/>
    </dgm:pt>
    <dgm:pt modelId="{99010FBC-BF7B-4363-99F4-C0AC44FF5905}" type="pres">
      <dgm:prSet presAssocID="{1FFF5540-EDBC-4A78-88F1-5C32994EA73A}" presName="vertTwo" presStyleCnt="0"/>
      <dgm:spPr/>
    </dgm:pt>
    <dgm:pt modelId="{591238E4-C443-46F0-9D6F-D2C17F6E6B0E}" type="pres">
      <dgm:prSet presAssocID="{1FFF5540-EDBC-4A78-88F1-5C32994EA73A}" presName="txTwo" presStyleLbl="node2" presStyleIdx="0" presStyleCnt="2">
        <dgm:presLayoutVars>
          <dgm:chPref val="3"/>
        </dgm:presLayoutVars>
      </dgm:prSet>
      <dgm:spPr/>
    </dgm:pt>
    <dgm:pt modelId="{55677CD0-347B-41FE-9DB3-91A15791DFC2}" type="pres">
      <dgm:prSet presAssocID="{1FFF5540-EDBC-4A78-88F1-5C32994EA73A}" presName="parTransTwo" presStyleCnt="0"/>
      <dgm:spPr/>
    </dgm:pt>
    <dgm:pt modelId="{BF748F2D-6B49-4745-BCEF-0C5211C25C46}" type="pres">
      <dgm:prSet presAssocID="{1FFF5540-EDBC-4A78-88F1-5C32994EA73A}" presName="horzTwo" presStyleCnt="0"/>
      <dgm:spPr/>
    </dgm:pt>
    <dgm:pt modelId="{391B37F7-9D5F-49C5-B9E3-8BDB291E876D}" type="pres">
      <dgm:prSet presAssocID="{12368679-430E-48E2-9468-D6104FE49A01}" presName="vertThree" presStyleCnt="0"/>
      <dgm:spPr/>
    </dgm:pt>
    <dgm:pt modelId="{3D58912D-FD7A-44EA-AC82-233FA047B8A7}" type="pres">
      <dgm:prSet presAssocID="{12368679-430E-48E2-9468-D6104FE49A01}" presName="txThree" presStyleLbl="node3" presStyleIdx="0" presStyleCnt="3">
        <dgm:presLayoutVars>
          <dgm:chPref val="3"/>
        </dgm:presLayoutVars>
      </dgm:prSet>
      <dgm:spPr/>
    </dgm:pt>
    <dgm:pt modelId="{E52C3ADA-1F8A-4D1F-A029-57086084897B}" type="pres">
      <dgm:prSet presAssocID="{12368679-430E-48E2-9468-D6104FE49A01}" presName="horzThree" presStyleCnt="0"/>
      <dgm:spPr/>
    </dgm:pt>
    <dgm:pt modelId="{B969FBA6-458F-409D-A580-25B8882C85CD}" type="pres">
      <dgm:prSet presAssocID="{D99125E7-1C9E-493E-83DD-4D0EF5FE26FB}" presName="sibSpaceThree" presStyleCnt="0"/>
      <dgm:spPr/>
    </dgm:pt>
    <dgm:pt modelId="{5F1D6097-0020-4C2C-A080-BC960E5C3F37}" type="pres">
      <dgm:prSet presAssocID="{CD0F0507-8A39-4449-924C-A7917F2C20BA}" presName="vertThree" presStyleCnt="0"/>
      <dgm:spPr/>
    </dgm:pt>
    <dgm:pt modelId="{81A52879-33DB-4B90-A2E8-A420BAABCE83}" type="pres">
      <dgm:prSet presAssocID="{CD0F0507-8A39-4449-924C-A7917F2C20BA}" presName="txThree" presStyleLbl="node3" presStyleIdx="1" presStyleCnt="3">
        <dgm:presLayoutVars>
          <dgm:chPref val="3"/>
        </dgm:presLayoutVars>
      </dgm:prSet>
      <dgm:spPr/>
    </dgm:pt>
    <dgm:pt modelId="{3576D925-C394-4339-8559-F75404AAD302}" type="pres">
      <dgm:prSet presAssocID="{CD0F0507-8A39-4449-924C-A7917F2C20BA}" presName="horzThree" presStyleCnt="0"/>
      <dgm:spPr/>
    </dgm:pt>
    <dgm:pt modelId="{05A8B53D-9A97-480B-9980-B320C63E1D8D}" type="pres">
      <dgm:prSet presAssocID="{6A27C28C-731E-47F2-B714-14C5F648A00D}" presName="sibSpaceTwo" presStyleCnt="0"/>
      <dgm:spPr/>
    </dgm:pt>
    <dgm:pt modelId="{CFB9743B-CDD2-45DA-ACB7-B775515AFE42}" type="pres">
      <dgm:prSet presAssocID="{C5E020DA-840E-4DD1-9E92-4A584CC63856}" presName="vertTwo" presStyleCnt="0"/>
      <dgm:spPr/>
    </dgm:pt>
    <dgm:pt modelId="{A5B6EF6C-2BAF-43EA-A10F-1703A32F05B4}" type="pres">
      <dgm:prSet presAssocID="{C5E020DA-840E-4DD1-9E92-4A584CC63856}" presName="txTwo" presStyleLbl="node2" presStyleIdx="1" presStyleCnt="2">
        <dgm:presLayoutVars>
          <dgm:chPref val="3"/>
        </dgm:presLayoutVars>
      </dgm:prSet>
      <dgm:spPr/>
    </dgm:pt>
    <dgm:pt modelId="{0EB87B95-BDF1-418E-BE5F-BB01DCA021B1}" type="pres">
      <dgm:prSet presAssocID="{C5E020DA-840E-4DD1-9E92-4A584CC63856}" presName="parTransTwo" presStyleCnt="0"/>
      <dgm:spPr/>
    </dgm:pt>
    <dgm:pt modelId="{67185A2C-2695-4FCE-8565-5C89C3218713}" type="pres">
      <dgm:prSet presAssocID="{C5E020DA-840E-4DD1-9E92-4A584CC63856}" presName="horzTwo" presStyleCnt="0"/>
      <dgm:spPr/>
    </dgm:pt>
    <dgm:pt modelId="{B99C4A24-65EF-4A7F-A468-35CC564B51FE}" type="pres">
      <dgm:prSet presAssocID="{3E6A6112-9EF7-4657-9C0B-4AB2FA50B68E}" presName="vertThree" presStyleCnt="0"/>
      <dgm:spPr/>
    </dgm:pt>
    <dgm:pt modelId="{69A270C4-633B-4302-9BA1-2FCFB9BE34C5}" type="pres">
      <dgm:prSet presAssocID="{3E6A6112-9EF7-4657-9C0B-4AB2FA50B68E}" presName="txThree" presStyleLbl="node3" presStyleIdx="2" presStyleCnt="3" custScaleX="87119" custScaleY="91474">
        <dgm:presLayoutVars>
          <dgm:chPref val="3"/>
        </dgm:presLayoutVars>
      </dgm:prSet>
      <dgm:spPr/>
    </dgm:pt>
    <dgm:pt modelId="{EDCDA7BC-5195-4E19-A13C-DEA17A5297A8}" type="pres">
      <dgm:prSet presAssocID="{3E6A6112-9EF7-4657-9C0B-4AB2FA50B68E}" presName="horzThree" presStyleCnt="0"/>
      <dgm:spPr/>
    </dgm:pt>
  </dgm:ptLst>
  <dgm:cxnLst>
    <dgm:cxn modelId="{17E4103A-3E5B-4547-8175-95A81574DA35}" srcId="{E57B1AD5-DEFE-4556-8C22-18147804426E}" destId="{C5E020DA-840E-4DD1-9E92-4A584CC63856}" srcOrd="1" destOrd="0" parTransId="{FF4727EA-DA4F-4C3A-A3E8-BCD3F1825C27}" sibTransId="{B8185929-2484-46E8-B9C0-96F48BF757FC}"/>
    <dgm:cxn modelId="{49B7503E-1507-4342-B52A-7293F0101F16}" type="presOf" srcId="{4DBA459F-00EB-4973-A7D3-A934EFD91538}" destId="{14BD7503-B12F-4E42-99C7-96D8A93AC30B}" srcOrd="0" destOrd="0" presId="urn:microsoft.com/office/officeart/2005/8/layout/hierarchy4"/>
    <dgm:cxn modelId="{06490C47-E9A4-4A92-AA3A-9852C27C7DA1}" srcId="{C5E020DA-840E-4DD1-9E92-4A584CC63856}" destId="{3E6A6112-9EF7-4657-9C0B-4AB2FA50B68E}" srcOrd="0" destOrd="0" parTransId="{F6E77C5F-7762-4E18-9470-EFA60738324A}" sibTransId="{8E061D6A-0FB2-4A8D-9DA4-E90C07FDF13A}"/>
    <dgm:cxn modelId="{0376DF73-52DA-48A4-881E-4AE77EEAEC82}" type="presOf" srcId="{CD0F0507-8A39-4449-924C-A7917F2C20BA}" destId="{81A52879-33DB-4B90-A2E8-A420BAABCE83}" srcOrd="0" destOrd="0" presId="urn:microsoft.com/office/officeart/2005/8/layout/hierarchy4"/>
    <dgm:cxn modelId="{C18CCD56-A8EF-4106-8699-671B0E9476C5}" srcId="{4DBA459F-00EB-4973-A7D3-A934EFD91538}" destId="{E57B1AD5-DEFE-4556-8C22-18147804426E}" srcOrd="0" destOrd="0" parTransId="{8AB8AAD2-0C2B-44B8-A8AF-3FEF6B826D50}" sibTransId="{00EA4796-C1B6-483C-9D42-3B170F085F35}"/>
    <dgm:cxn modelId="{E491DB77-7442-4EC2-AEA9-844B2BF966BE}" type="presOf" srcId="{1FFF5540-EDBC-4A78-88F1-5C32994EA73A}" destId="{591238E4-C443-46F0-9D6F-D2C17F6E6B0E}" srcOrd="0" destOrd="0" presId="urn:microsoft.com/office/officeart/2005/8/layout/hierarchy4"/>
    <dgm:cxn modelId="{99BDA17F-115F-48B0-B062-4B33CD35FF9B}" type="presOf" srcId="{12368679-430E-48E2-9468-D6104FE49A01}" destId="{3D58912D-FD7A-44EA-AC82-233FA047B8A7}" srcOrd="0" destOrd="0" presId="urn:microsoft.com/office/officeart/2005/8/layout/hierarchy4"/>
    <dgm:cxn modelId="{F992D97F-CDC5-4153-9590-8C02C71A6BA6}" srcId="{E57B1AD5-DEFE-4556-8C22-18147804426E}" destId="{1FFF5540-EDBC-4A78-88F1-5C32994EA73A}" srcOrd="0" destOrd="0" parTransId="{239E3B6B-C362-4071-9223-D4221EA9ED33}" sibTransId="{6A27C28C-731E-47F2-B714-14C5F648A00D}"/>
    <dgm:cxn modelId="{86D8F085-C233-4E75-9EEF-2267D09A9F83}" type="presOf" srcId="{3E6A6112-9EF7-4657-9C0B-4AB2FA50B68E}" destId="{69A270C4-633B-4302-9BA1-2FCFB9BE34C5}" srcOrd="0" destOrd="0" presId="urn:microsoft.com/office/officeart/2005/8/layout/hierarchy4"/>
    <dgm:cxn modelId="{0266F58E-635E-46CD-A054-D9C0351D1F39}" srcId="{1FFF5540-EDBC-4A78-88F1-5C32994EA73A}" destId="{12368679-430E-48E2-9468-D6104FE49A01}" srcOrd="0" destOrd="0" parTransId="{D23FD6BB-604B-453B-B972-B9C927BBC913}" sibTransId="{D99125E7-1C9E-493E-83DD-4D0EF5FE26FB}"/>
    <dgm:cxn modelId="{2E56DADB-4481-4D3E-B172-AB9344F6301C}" srcId="{1FFF5540-EDBC-4A78-88F1-5C32994EA73A}" destId="{CD0F0507-8A39-4449-924C-A7917F2C20BA}" srcOrd="1" destOrd="0" parTransId="{2899A489-C16B-424A-A4C8-4CF575845243}" sibTransId="{DD74B0B4-8CCD-4B5E-95CA-43000DA0E7E5}"/>
    <dgm:cxn modelId="{8FC6FCE5-DDEB-4C55-8D08-E3F793787558}" type="presOf" srcId="{E57B1AD5-DEFE-4556-8C22-18147804426E}" destId="{E9CE6882-B520-45D2-9DE9-14A73D3CD509}" srcOrd="0" destOrd="0" presId="urn:microsoft.com/office/officeart/2005/8/layout/hierarchy4"/>
    <dgm:cxn modelId="{A4328EF3-7EBD-45DA-8BB1-67F1815D844F}" type="presOf" srcId="{C5E020DA-840E-4DD1-9E92-4A584CC63856}" destId="{A5B6EF6C-2BAF-43EA-A10F-1703A32F05B4}" srcOrd="0" destOrd="0" presId="urn:microsoft.com/office/officeart/2005/8/layout/hierarchy4"/>
    <dgm:cxn modelId="{05CC9604-9C85-4CCE-9C65-D6BD20F06FC4}" type="presParOf" srcId="{14BD7503-B12F-4E42-99C7-96D8A93AC30B}" destId="{C1E3B556-7794-477B-9BF5-61DC6ED70770}" srcOrd="0" destOrd="0" presId="urn:microsoft.com/office/officeart/2005/8/layout/hierarchy4"/>
    <dgm:cxn modelId="{9F193502-4721-4AA7-A7A3-86C9BF1CD24B}" type="presParOf" srcId="{C1E3B556-7794-477B-9BF5-61DC6ED70770}" destId="{E9CE6882-B520-45D2-9DE9-14A73D3CD509}" srcOrd="0" destOrd="0" presId="urn:microsoft.com/office/officeart/2005/8/layout/hierarchy4"/>
    <dgm:cxn modelId="{62C22329-C74E-405B-BC0A-E9FBF4A0525E}" type="presParOf" srcId="{C1E3B556-7794-477B-9BF5-61DC6ED70770}" destId="{782C70CC-86A4-4E96-80FE-6AC890CA75D1}" srcOrd="1" destOrd="0" presId="urn:microsoft.com/office/officeart/2005/8/layout/hierarchy4"/>
    <dgm:cxn modelId="{21C6A90E-9501-4702-9ADA-1DEB0D40B3BC}" type="presParOf" srcId="{C1E3B556-7794-477B-9BF5-61DC6ED70770}" destId="{3CFDD0DD-5313-4924-A343-801A5FA01F91}" srcOrd="2" destOrd="0" presId="urn:microsoft.com/office/officeart/2005/8/layout/hierarchy4"/>
    <dgm:cxn modelId="{F3EBBEC9-7A42-4041-AD51-E226C0D83464}" type="presParOf" srcId="{3CFDD0DD-5313-4924-A343-801A5FA01F91}" destId="{99010FBC-BF7B-4363-99F4-C0AC44FF5905}" srcOrd="0" destOrd="0" presId="urn:microsoft.com/office/officeart/2005/8/layout/hierarchy4"/>
    <dgm:cxn modelId="{6E1EA970-399D-451A-81BC-A0629CC53BCB}" type="presParOf" srcId="{99010FBC-BF7B-4363-99F4-C0AC44FF5905}" destId="{591238E4-C443-46F0-9D6F-D2C17F6E6B0E}" srcOrd="0" destOrd="0" presId="urn:microsoft.com/office/officeart/2005/8/layout/hierarchy4"/>
    <dgm:cxn modelId="{3ED203E6-546B-4158-A844-B04EE808BB36}" type="presParOf" srcId="{99010FBC-BF7B-4363-99F4-C0AC44FF5905}" destId="{55677CD0-347B-41FE-9DB3-91A15791DFC2}" srcOrd="1" destOrd="0" presId="urn:microsoft.com/office/officeart/2005/8/layout/hierarchy4"/>
    <dgm:cxn modelId="{926F37CC-33E3-4E35-A538-4A773F511DCF}" type="presParOf" srcId="{99010FBC-BF7B-4363-99F4-C0AC44FF5905}" destId="{BF748F2D-6B49-4745-BCEF-0C5211C25C46}" srcOrd="2" destOrd="0" presId="urn:microsoft.com/office/officeart/2005/8/layout/hierarchy4"/>
    <dgm:cxn modelId="{28B8F866-B815-4D9D-98CD-F3BAA04F3519}" type="presParOf" srcId="{BF748F2D-6B49-4745-BCEF-0C5211C25C46}" destId="{391B37F7-9D5F-49C5-B9E3-8BDB291E876D}" srcOrd="0" destOrd="0" presId="urn:microsoft.com/office/officeart/2005/8/layout/hierarchy4"/>
    <dgm:cxn modelId="{95CF8CB4-26D1-4C9B-881E-A35E2F8916A8}" type="presParOf" srcId="{391B37F7-9D5F-49C5-B9E3-8BDB291E876D}" destId="{3D58912D-FD7A-44EA-AC82-233FA047B8A7}" srcOrd="0" destOrd="0" presId="urn:microsoft.com/office/officeart/2005/8/layout/hierarchy4"/>
    <dgm:cxn modelId="{651AEDB0-8A5B-403E-ACC6-BD26EB819F0E}" type="presParOf" srcId="{391B37F7-9D5F-49C5-B9E3-8BDB291E876D}" destId="{E52C3ADA-1F8A-4D1F-A029-57086084897B}" srcOrd="1" destOrd="0" presId="urn:microsoft.com/office/officeart/2005/8/layout/hierarchy4"/>
    <dgm:cxn modelId="{A8BE6BFC-5B4C-4AA7-A4BA-051AC70593BF}" type="presParOf" srcId="{BF748F2D-6B49-4745-BCEF-0C5211C25C46}" destId="{B969FBA6-458F-409D-A580-25B8882C85CD}" srcOrd="1" destOrd="0" presId="urn:microsoft.com/office/officeart/2005/8/layout/hierarchy4"/>
    <dgm:cxn modelId="{58BE580F-D8C6-4EE2-A9FF-8B646BD9A236}" type="presParOf" srcId="{BF748F2D-6B49-4745-BCEF-0C5211C25C46}" destId="{5F1D6097-0020-4C2C-A080-BC960E5C3F37}" srcOrd="2" destOrd="0" presId="urn:microsoft.com/office/officeart/2005/8/layout/hierarchy4"/>
    <dgm:cxn modelId="{73446E1B-56BD-43BE-A240-7AE6318B94C8}" type="presParOf" srcId="{5F1D6097-0020-4C2C-A080-BC960E5C3F37}" destId="{81A52879-33DB-4B90-A2E8-A420BAABCE83}" srcOrd="0" destOrd="0" presId="urn:microsoft.com/office/officeart/2005/8/layout/hierarchy4"/>
    <dgm:cxn modelId="{5B48D325-4EE7-4C10-82E4-7E491FAC130A}" type="presParOf" srcId="{5F1D6097-0020-4C2C-A080-BC960E5C3F37}" destId="{3576D925-C394-4339-8559-F75404AAD302}" srcOrd="1" destOrd="0" presId="urn:microsoft.com/office/officeart/2005/8/layout/hierarchy4"/>
    <dgm:cxn modelId="{2841B84E-7B41-444D-BFAB-BCEA3F68EC3F}" type="presParOf" srcId="{3CFDD0DD-5313-4924-A343-801A5FA01F91}" destId="{05A8B53D-9A97-480B-9980-B320C63E1D8D}" srcOrd="1" destOrd="0" presId="urn:microsoft.com/office/officeart/2005/8/layout/hierarchy4"/>
    <dgm:cxn modelId="{343DA679-BE2A-4A50-9E6E-0F577FC62451}" type="presParOf" srcId="{3CFDD0DD-5313-4924-A343-801A5FA01F91}" destId="{CFB9743B-CDD2-45DA-ACB7-B775515AFE42}" srcOrd="2" destOrd="0" presId="urn:microsoft.com/office/officeart/2005/8/layout/hierarchy4"/>
    <dgm:cxn modelId="{BFABF57D-DAA4-4F99-8F71-A5917D2D75A6}" type="presParOf" srcId="{CFB9743B-CDD2-45DA-ACB7-B775515AFE42}" destId="{A5B6EF6C-2BAF-43EA-A10F-1703A32F05B4}" srcOrd="0" destOrd="0" presId="urn:microsoft.com/office/officeart/2005/8/layout/hierarchy4"/>
    <dgm:cxn modelId="{2F9797F3-5930-4907-9A77-80D286378113}" type="presParOf" srcId="{CFB9743B-CDD2-45DA-ACB7-B775515AFE42}" destId="{0EB87B95-BDF1-418E-BE5F-BB01DCA021B1}" srcOrd="1" destOrd="0" presId="urn:microsoft.com/office/officeart/2005/8/layout/hierarchy4"/>
    <dgm:cxn modelId="{15E2A597-DDB9-4CEE-A10C-F100208E6DD8}" type="presParOf" srcId="{CFB9743B-CDD2-45DA-ACB7-B775515AFE42}" destId="{67185A2C-2695-4FCE-8565-5C89C3218713}" srcOrd="2" destOrd="0" presId="urn:microsoft.com/office/officeart/2005/8/layout/hierarchy4"/>
    <dgm:cxn modelId="{15CB96D2-2D90-497C-B542-17B56EE0F3AB}" type="presParOf" srcId="{67185A2C-2695-4FCE-8565-5C89C3218713}" destId="{B99C4A24-65EF-4A7F-A468-35CC564B51FE}" srcOrd="0" destOrd="0" presId="urn:microsoft.com/office/officeart/2005/8/layout/hierarchy4"/>
    <dgm:cxn modelId="{86B0BB79-EFEA-4398-87E4-DBE469BB5C59}" type="presParOf" srcId="{B99C4A24-65EF-4A7F-A468-35CC564B51FE}" destId="{69A270C4-633B-4302-9BA1-2FCFB9BE34C5}" srcOrd="0" destOrd="0" presId="urn:microsoft.com/office/officeart/2005/8/layout/hierarchy4"/>
    <dgm:cxn modelId="{5B3635D7-6BD4-4442-B38B-9B0D5D25C156}" type="presParOf" srcId="{B99C4A24-65EF-4A7F-A468-35CC564B51FE}" destId="{EDCDA7BC-5195-4E19-A13C-DEA17A5297A8}"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F11541-FEDD-4ABB-8A76-008B187C750F}"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s-MX"/>
        </a:p>
      </dgm:t>
    </dgm:pt>
    <dgm:pt modelId="{A627CCDA-3863-41AC-B27B-91E645B15D25}">
      <dgm:prSet phldrT="[Texto]"/>
      <dgm:spPr/>
      <dgm:t>
        <a:bodyPr/>
        <a:lstStyle/>
        <a:p>
          <a:r>
            <a:rPr lang="es-ES" b="1" dirty="0"/>
            <a:t>Reconocimiento de Estados</a:t>
          </a:r>
          <a:endParaRPr lang="es-MX" b="1" dirty="0"/>
        </a:p>
      </dgm:t>
    </dgm:pt>
    <dgm:pt modelId="{17A5ABC9-8374-4BE0-9B5C-8099D115ACCD}" type="parTrans" cxnId="{C59E5329-5576-49AD-9A17-DD41A9059CD4}">
      <dgm:prSet/>
      <dgm:spPr/>
      <dgm:t>
        <a:bodyPr/>
        <a:lstStyle/>
        <a:p>
          <a:endParaRPr lang="es-MX"/>
        </a:p>
      </dgm:t>
    </dgm:pt>
    <dgm:pt modelId="{FC38BBF1-6D34-4576-AA5D-6D02D3FFF2A6}" type="sibTrans" cxnId="{C59E5329-5576-49AD-9A17-DD41A9059CD4}">
      <dgm:prSet/>
      <dgm:spPr/>
      <dgm:t>
        <a:bodyPr/>
        <a:lstStyle/>
        <a:p>
          <a:endParaRPr lang="es-MX"/>
        </a:p>
      </dgm:t>
    </dgm:pt>
    <dgm:pt modelId="{005D992A-38F2-46A9-99D6-4867D76812CC}">
      <dgm:prSet phldrT="[Texto]"/>
      <dgm:spPr/>
      <dgm:t>
        <a:bodyPr/>
        <a:lstStyle/>
        <a:p>
          <a:r>
            <a:rPr lang="es-ES" b="1" dirty="0"/>
            <a:t>Reconocimiento de Gobiernos</a:t>
          </a:r>
          <a:endParaRPr lang="es-MX" b="1" dirty="0"/>
        </a:p>
      </dgm:t>
    </dgm:pt>
    <dgm:pt modelId="{5A8FCD60-E968-4CA7-8203-03C2E79314CF}" type="parTrans" cxnId="{DCDE8233-7765-47AC-BEFB-29AE10455598}">
      <dgm:prSet/>
      <dgm:spPr/>
      <dgm:t>
        <a:bodyPr/>
        <a:lstStyle/>
        <a:p>
          <a:endParaRPr lang="es-MX"/>
        </a:p>
      </dgm:t>
    </dgm:pt>
    <dgm:pt modelId="{EF00417B-B63C-4349-A5D3-D43E39F04E97}" type="sibTrans" cxnId="{DCDE8233-7765-47AC-BEFB-29AE10455598}">
      <dgm:prSet/>
      <dgm:spPr/>
      <dgm:t>
        <a:bodyPr/>
        <a:lstStyle/>
        <a:p>
          <a:endParaRPr lang="es-MX"/>
        </a:p>
      </dgm:t>
    </dgm:pt>
    <dgm:pt modelId="{97277CB2-DA4E-46C9-B20C-0159A6FAF071}" type="pres">
      <dgm:prSet presAssocID="{81F11541-FEDD-4ABB-8A76-008B187C750F}" presName="linear" presStyleCnt="0">
        <dgm:presLayoutVars>
          <dgm:dir/>
          <dgm:animLvl val="lvl"/>
          <dgm:resizeHandles val="exact"/>
        </dgm:presLayoutVars>
      </dgm:prSet>
      <dgm:spPr/>
    </dgm:pt>
    <dgm:pt modelId="{2AF2337C-7141-4DF6-AE39-9C46158DEBBF}" type="pres">
      <dgm:prSet presAssocID="{A627CCDA-3863-41AC-B27B-91E645B15D25}" presName="parentLin" presStyleCnt="0"/>
      <dgm:spPr/>
    </dgm:pt>
    <dgm:pt modelId="{A40F95DC-4991-4C44-92BE-03A87815D67D}" type="pres">
      <dgm:prSet presAssocID="{A627CCDA-3863-41AC-B27B-91E645B15D25}" presName="parentLeftMargin" presStyleLbl="node1" presStyleIdx="0" presStyleCnt="2"/>
      <dgm:spPr/>
    </dgm:pt>
    <dgm:pt modelId="{6A5EE707-BB78-4121-82DF-C3B6639FD5E1}" type="pres">
      <dgm:prSet presAssocID="{A627CCDA-3863-41AC-B27B-91E645B15D25}" presName="parentText" presStyleLbl="node1" presStyleIdx="0" presStyleCnt="2">
        <dgm:presLayoutVars>
          <dgm:chMax val="0"/>
          <dgm:bulletEnabled val="1"/>
        </dgm:presLayoutVars>
      </dgm:prSet>
      <dgm:spPr/>
    </dgm:pt>
    <dgm:pt modelId="{F97A1C84-E931-4EB6-98A1-02A2615F650D}" type="pres">
      <dgm:prSet presAssocID="{A627CCDA-3863-41AC-B27B-91E645B15D25}" presName="negativeSpace" presStyleCnt="0"/>
      <dgm:spPr/>
    </dgm:pt>
    <dgm:pt modelId="{7836A15E-C1F0-4DF1-A8F7-0D50C542056E}" type="pres">
      <dgm:prSet presAssocID="{A627CCDA-3863-41AC-B27B-91E645B15D25}" presName="childText" presStyleLbl="conFgAcc1" presStyleIdx="0" presStyleCnt="2">
        <dgm:presLayoutVars>
          <dgm:bulletEnabled val="1"/>
        </dgm:presLayoutVars>
      </dgm:prSet>
      <dgm:spPr/>
    </dgm:pt>
    <dgm:pt modelId="{ED8EFF64-7A4D-4984-BB6C-5899A67BFA7C}" type="pres">
      <dgm:prSet presAssocID="{FC38BBF1-6D34-4576-AA5D-6D02D3FFF2A6}" presName="spaceBetweenRectangles" presStyleCnt="0"/>
      <dgm:spPr/>
    </dgm:pt>
    <dgm:pt modelId="{0E147B88-9C21-45EB-ACD2-4B103B02DDB4}" type="pres">
      <dgm:prSet presAssocID="{005D992A-38F2-46A9-99D6-4867D76812CC}" presName="parentLin" presStyleCnt="0"/>
      <dgm:spPr/>
    </dgm:pt>
    <dgm:pt modelId="{C34D9357-7444-45F7-BE53-EB3BE74CD5C4}" type="pres">
      <dgm:prSet presAssocID="{005D992A-38F2-46A9-99D6-4867D76812CC}" presName="parentLeftMargin" presStyleLbl="node1" presStyleIdx="0" presStyleCnt="2"/>
      <dgm:spPr/>
    </dgm:pt>
    <dgm:pt modelId="{B95AD780-2F1A-40B7-8C7D-506AD63462B3}" type="pres">
      <dgm:prSet presAssocID="{005D992A-38F2-46A9-99D6-4867D76812CC}" presName="parentText" presStyleLbl="node1" presStyleIdx="1" presStyleCnt="2">
        <dgm:presLayoutVars>
          <dgm:chMax val="0"/>
          <dgm:bulletEnabled val="1"/>
        </dgm:presLayoutVars>
      </dgm:prSet>
      <dgm:spPr/>
    </dgm:pt>
    <dgm:pt modelId="{16A147EC-F5C5-4ABC-AA06-5A14CCF5F618}" type="pres">
      <dgm:prSet presAssocID="{005D992A-38F2-46A9-99D6-4867D76812CC}" presName="negativeSpace" presStyleCnt="0"/>
      <dgm:spPr/>
    </dgm:pt>
    <dgm:pt modelId="{6196F312-23D9-4630-A190-11A996CCE3CA}" type="pres">
      <dgm:prSet presAssocID="{005D992A-38F2-46A9-99D6-4867D76812CC}" presName="childText" presStyleLbl="conFgAcc1" presStyleIdx="1" presStyleCnt="2">
        <dgm:presLayoutVars>
          <dgm:bulletEnabled val="1"/>
        </dgm:presLayoutVars>
      </dgm:prSet>
      <dgm:spPr/>
    </dgm:pt>
  </dgm:ptLst>
  <dgm:cxnLst>
    <dgm:cxn modelId="{C59E5329-5576-49AD-9A17-DD41A9059CD4}" srcId="{81F11541-FEDD-4ABB-8A76-008B187C750F}" destId="{A627CCDA-3863-41AC-B27B-91E645B15D25}" srcOrd="0" destOrd="0" parTransId="{17A5ABC9-8374-4BE0-9B5C-8099D115ACCD}" sibTransId="{FC38BBF1-6D34-4576-AA5D-6D02D3FFF2A6}"/>
    <dgm:cxn modelId="{E4C6FB2F-797D-4DBB-A909-31B351F1BCFE}" type="presOf" srcId="{005D992A-38F2-46A9-99D6-4867D76812CC}" destId="{C34D9357-7444-45F7-BE53-EB3BE74CD5C4}" srcOrd="0" destOrd="0" presId="urn:microsoft.com/office/officeart/2005/8/layout/list1"/>
    <dgm:cxn modelId="{DCDE8233-7765-47AC-BEFB-29AE10455598}" srcId="{81F11541-FEDD-4ABB-8A76-008B187C750F}" destId="{005D992A-38F2-46A9-99D6-4867D76812CC}" srcOrd="1" destOrd="0" parTransId="{5A8FCD60-E968-4CA7-8203-03C2E79314CF}" sibTransId="{EF00417B-B63C-4349-A5D3-D43E39F04E97}"/>
    <dgm:cxn modelId="{F24D9D47-8127-4C05-AC77-0BD751D25147}" type="presOf" srcId="{81F11541-FEDD-4ABB-8A76-008B187C750F}" destId="{97277CB2-DA4E-46C9-B20C-0159A6FAF071}" srcOrd="0" destOrd="0" presId="urn:microsoft.com/office/officeart/2005/8/layout/list1"/>
    <dgm:cxn modelId="{BF0E594B-F95C-4902-8DEE-AFA86D04E899}" type="presOf" srcId="{A627CCDA-3863-41AC-B27B-91E645B15D25}" destId="{6A5EE707-BB78-4121-82DF-C3B6639FD5E1}" srcOrd="1" destOrd="0" presId="urn:microsoft.com/office/officeart/2005/8/layout/list1"/>
    <dgm:cxn modelId="{4F4A5273-1B2F-4149-A879-729BB77D9040}" type="presOf" srcId="{005D992A-38F2-46A9-99D6-4867D76812CC}" destId="{B95AD780-2F1A-40B7-8C7D-506AD63462B3}" srcOrd="1" destOrd="0" presId="urn:microsoft.com/office/officeart/2005/8/layout/list1"/>
    <dgm:cxn modelId="{4F25CF9A-8E1E-4035-A5A7-C482137DC03E}" type="presOf" srcId="{A627CCDA-3863-41AC-B27B-91E645B15D25}" destId="{A40F95DC-4991-4C44-92BE-03A87815D67D}" srcOrd="0" destOrd="0" presId="urn:microsoft.com/office/officeart/2005/8/layout/list1"/>
    <dgm:cxn modelId="{5F670A8D-7E75-414E-9043-8AE820336D16}" type="presParOf" srcId="{97277CB2-DA4E-46C9-B20C-0159A6FAF071}" destId="{2AF2337C-7141-4DF6-AE39-9C46158DEBBF}" srcOrd="0" destOrd="0" presId="urn:microsoft.com/office/officeart/2005/8/layout/list1"/>
    <dgm:cxn modelId="{ABC5FEF2-1A13-477B-8A0F-2364E3501B98}" type="presParOf" srcId="{2AF2337C-7141-4DF6-AE39-9C46158DEBBF}" destId="{A40F95DC-4991-4C44-92BE-03A87815D67D}" srcOrd="0" destOrd="0" presId="urn:microsoft.com/office/officeart/2005/8/layout/list1"/>
    <dgm:cxn modelId="{18CD985A-D68D-407E-828C-605FD704FACA}" type="presParOf" srcId="{2AF2337C-7141-4DF6-AE39-9C46158DEBBF}" destId="{6A5EE707-BB78-4121-82DF-C3B6639FD5E1}" srcOrd="1" destOrd="0" presId="urn:microsoft.com/office/officeart/2005/8/layout/list1"/>
    <dgm:cxn modelId="{ACBC4CB9-995F-4832-B992-022A2A5EE02B}" type="presParOf" srcId="{97277CB2-DA4E-46C9-B20C-0159A6FAF071}" destId="{F97A1C84-E931-4EB6-98A1-02A2615F650D}" srcOrd="1" destOrd="0" presId="urn:microsoft.com/office/officeart/2005/8/layout/list1"/>
    <dgm:cxn modelId="{8C5D02FB-BE3C-4A65-83CD-34F6974757B2}" type="presParOf" srcId="{97277CB2-DA4E-46C9-B20C-0159A6FAF071}" destId="{7836A15E-C1F0-4DF1-A8F7-0D50C542056E}" srcOrd="2" destOrd="0" presId="urn:microsoft.com/office/officeart/2005/8/layout/list1"/>
    <dgm:cxn modelId="{A1DA4153-D789-4302-8465-FFBE4F40C60F}" type="presParOf" srcId="{97277CB2-DA4E-46C9-B20C-0159A6FAF071}" destId="{ED8EFF64-7A4D-4984-BB6C-5899A67BFA7C}" srcOrd="3" destOrd="0" presId="urn:microsoft.com/office/officeart/2005/8/layout/list1"/>
    <dgm:cxn modelId="{DF4FFDF1-F1F9-48C6-99F1-AC07DC197038}" type="presParOf" srcId="{97277CB2-DA4E-46C9-B20C-0159A6FAF071}" destId="{0E147B88-9C21-45EB-ACD2-4B103B02DDB4}" srcOrd="4" destOrd="0" presId="urn:microsoft.com/office/officeart/2005/8/layout/list1"/>
    <dgm:cxn modelId="{60D97F64-E525-49D2-BD5D-D26891A30DEA}" type="presParOf" srcId="{0E147B88-9C21-45EB-ACD2-4B103B02DDB4}" destId="{C34D9357-7444-45F7-BE53-EB3BE74CD5C4}" srcOrd="0" destOrd="0" presId="urn:microsoft.com/office/officeart/2005/8/layout/list1"/>
    <dgm:cxn modelId="{D1E9C0DE-3BEF-4543-98A6-6145FDE35529}" type="presParOf" srcId="{0E147B88-9C21-45EB-ACD2-4B103B02DDB4}" destId="{B95AD780-2F1A-40B7-8C7D-506AD63462B3}" srcOrd="1" destOrd="0" presId="urn:microsoft.com/office/officeart/2005/8/layout/list1"/>
    <dgm:cxn modelId="{F415A699-15B7-4B5C-B07B-8824D8A12443}" type="presParOf" srcId="{97277CB2-DA4E-46C9-B20C-0159A6FAF071}" destId="{16A147EC-F5C5-4ABC-AA06-5A14CCF5F618}" srcOrd="5" destOrd="0" presId="urn:microsoft.com/office/officeart/2005/8/layout/list1"/>
    <dgm:cxn modelId="{3CA42096-9C1E-443E-B84C-16253139D924}" type="presParOf" srcId="{97277CB2-DA4E-46C9-B20C-0159A6FAF071}" destId="{6196F312-23D9-4630-A190-11A996CCE3CA}"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A83E67-C736-4FA5-8A4D-6BFE3C57B46A}"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s-MX"/>
        </a:p>
      </dgm:t>
    </dgm:pt>
    <dgm:pt modelId="{819911C1-2453-4F41-A07E-9C719466264C}">
      <dgm:prSet phldrT="[Texto]"/>
      <dgm:spPr/>
      <dgm:t>
        <a:bodyPr/>
        <a:lstStyle/>
        <a:p>
          <a:r>
            <a:rPr lang="es-MX" b="1" dirty="0"/>
            <a:t>Teoría declarativa</a:t>
          </a:r>
          <a:endParaRPr lang="es-MX" dirty="0"/>
        </a:p>
      </dgm:t>
    </dgm:pt>
    <dgm:pt modelId="{9B9A6FFB-4A53-4139-9DF6-36D2F0991030}" type="parTrans" cxnId="{F952150C-08E1-4DB7-B47B-AE595BD8696D}">
      <dgm:prSet/>
      <dgm:spPr/>
      <dgm:t>
        <a:bodyPr/>
        <a:lstStyle/>
        <a:p>
          <a:endParaRPr lang="es-MX"/>
        </a:p>
      </dgm:t>
    </dgm:pt>
    <dgm:pt modelId="{EF139999-42A2-472D-903F-FADA9D26CDE1}" type="sibTrans" cxnId="{F952150C-08E1-4DB7-B47B-AE595BD8696D}">
      <dgm:prSet/>
      <dgm:spPr/>
      <dgm:t>
        <a:bodyPr/>
        <a:lstStyle/>
        <a:p>
          <a:endParaRPr lang="es-MX"/>
        </a:p>
      </dgm:t>
    </dgm:pt>
    <dgm:pt modelId="{0D61A12B-3D20-4BA4-B8A6-A64D22FE8082}">
      <dgm:prSet phldrT="[Texto]" custT="1"/>
      <dgm:spPr/>
      <dgm:t>
        <a:bodyPr/>
        <a:lstStyle/>
        <a:p>
          <a:pPr algn="just"/>
          <a:r>
            <a:rPr lang="es-MX" sz="2200" dirty="0"/>
            <a:t>Considera  el reconocimiento de una situación de hecho, es decir, la aceptación  de la existencia de un estado que ya tenía personalidad jurídica. </a:t>
          </a:r>
        </a:p>
      </dgm:t>
    </dgm:pt>
    <dgm:pt modelId="{622D3716-3DB0-497D-9DE7-8B06B6144E2A}" type="parTrans" cxnId="{1D504363-45C7-4DC4-A590-0752BE31F172}">
      <dgm:prSet/>
      <dgm:spPr/>
      <dgm:t>
        <a:bodyPr/>
        <a:lstStyle/>
        <a:p>
          <a:endParaRPr lang="es-MX"/>
        </a:p>
      </dgm:t>
    </dgm:pt>
    <dgm:pt modelId="{706DA28F-3740-4CDF-888B-418630E77D33}" type="sibTrans" cxnId="{1D504363-45C7-4DC4-A590-0752BE31F172}">
      <dgm:prSet/>
      <dgm:spPr/>
      <dgm:t>
        <a:bodyPr/>
        <a:lstStyle/>
        <a:p>
          <a:endParaRPr lang="es-MX"/>
        </a:p>
      </dgm:t>
    </dgm:pt>
    <dgm:pt modelId="{6D655AE4-633A-423B-8F3A-DEEF51A699DD}">
      <dgm:prSet phldrT="[Texto]"/>
      <dgm:spPr/>
      <dgm:t>
        <a:bodyPr/>
        <a:lstStyle/>
        <a:p>
          <a:r>
            <a:rPr lang="es-ES" b="1" dirty="0"/>
            <a:t>Teoría</a:t>
          </a:r>
          <a:r>
            <a:rPr lang="es-MX" b="1" dirty="0"/>
            <a:t> Constitutiva</a:t>
          </a:r>
          <a:endParaRPr lang="es-MX" dirty="0"/>
        </a:p>
      </dgm:t>
    </dgm:pt>
    <dgm:pt modelId="{A77C0C27-1D5A-474F-B564-3F1942739CC4}" type="parTrans" cxnId="{786DFCE5-B1E9-4926-8B76-C80E5E4D6389}">
      <dgm:prSet/>
      <dgm:spPr/>
      <dgm:t>
        <a:bodyPr/>
        <a:lstStyle/>
        <a:p>
          <a:endParaRPr lang="es-MX"/>
        </a:p>
      </dgm:t>
    </dgm:pt>
    <dgm:pt modelId="{F8A4A806-068C-4056-84C0-2464933CE033}" type="sibTrans" cxnId="{786DFCE5-B1E9-4926-8B76-C80E5E4D6389}">
      <dgm:prSet/>
      <dgm:spPr/>
      <dgm:t>
        <a:bodyPr/>
        <a:lstStyle/>
        <a:p>
          <a:endParaRPr lang="es-MX"/>
        </a:p>
      </dgm:t>
    </dgm:pt>
    <dgm:pt modelId="{8FC27BFF-EB06-44C4-A142-B9D568BD4977}">
      <dgm:prSet phldrT="[Texto]" custT="1"/>
      <dgm:spPr/>
      <dgm:t>
        <a:bodyPr/>
        <a:lstStyle/>
        <a:p>
          <a:pPr algn="just"/>
          <a:r>
            <a:rPr lang="es-MX" sz="2000" dirty="0"/>
            <a:t>Un estado no existe a efectos internacionales hasta que ha sido reconocido, así el reconocimiento surte efectos constitutivos ya que es condición necesaria para el “establecimiento” o la “creación" del estado en cuestión</a:t>
          </a:r>
        </a:p>
      </dgm:t>
    </dgm:pt>
    <dgm:pt modelId="{3A10C5EC-470E-441B-A683-AD26821AC214}" type="parTrans" cxnId="{67807333-5E4B-4A03-AC1A-5662C25F83F8}">
      <dgm:prSet/>
      <dgm:spPr/>
      <dgm:t>
        <a:bodyPr/>
        <a:lstStyle/>
        <a:p>
          <a:endParaRPr lang="es-MX"/>
        </a:p>
      </dgm:t>
    </dgm:pt>
    <dgm:pt modelId="{89311F55-F7E9-4B1E-87C9-9239C36075C6}" type="sibTrans" cxnId="{67807333-5E4B-4A03-AC1A-5662C25F83F8}">
      <dgm:prSet/>
      <dgm:spPr/>
      <dgm:t>
        <a:bodyPr/>
        <a:lstStyle/>
        <a:p>
          <a:endParaRPr lang="es-MX"/>
        </a:p>
      </dgm:t>
    </dgm:pt>
    <dgm:pt modelId="{C208B6F4-D504-4D36-BA4A-7F838D32243D}" type="pres">
      <dgm:prSet presAssocID="{F3A83E67-C736-4FA5-8A4D-6BFE3C57B46A}" presName="Name0" presStyleCnt="0">
        <dgm:presLayoutVars>
          <dgm:dir/>
          <dgm:animLvl val="lvl"/>
          <dgm:resizeHandles val="exact"/>
        </dgm:presLayoutVars>
      </dgm:prSet>
      <dgm:spPr/>
    </dgm:pt>
    <dgm:pt modelId="{27F82D33-A9AF-4FA7-9910-260EB154A89F}" type="pres">
      <dgm:prSet presAssocID="{819911C1-2453-4F41-A07E-9C719466264C}" presName="linNode" presStyleCnt="0"/>
      <dgm:spPr/>
    </dgm:pt>
    <dgm:pt modelId="{1E15FA6B-9F52-4F09-BD71-0F9B1A874155}" type="pres">
      <dgm:prSet presAssocID="{819911C1-2453-4F41-A07E-9C719466264C}" presName="parentText" presStyleLbl="node1" presStyleIdx="0" presStyleCnt="2">
        <dgm:presLayoutVars>
          <dgm:chMax val="1"/>
          <dgm:bulletEnabled val="1"/>
        </dgm:presLayoutVars>
      </dgm:prSet>
      <dgm:spPr/>
    </dgm:pt>
    <dgm:pt modelId="{23F716FF-55F5-48FB-9D28-F4B25DA8168E}" type="pres">
      <dgm:prSet presAssocID="{819911C1-2453-4F41-A07E-9C719466264C}" presName="descendantText" presStyleLbl="alignAccFollowNode1" presStyleIdx="0" presStyleCnt="2" custLinFactNeighborX="-580">
        <dgm:presLayoutVars>
          <dgm:bulletEnabled val="1"/>
        </dgm:presLayoutVars>
      </dgm:prSet>
      <dgm:spPr/>
    </dgm:pt>
    <dgm:pt modelId="{A807A441-EA57-4BD5-9B26-06F6E1B9B210}" type="pres">
      <dgm:prSet presAssocID="{EF139999-42A2-472D-903F-FADA9D26CDE1}" presName="sp" presStyleCnt="0"/>
      <dgm:spPr/>
    </dgm:pt>
    <dgm:pt modelId="{32D55F48-D20D-4FB9-B2E3-B61303BC113B}" type="pres">
      <dgm:prSet presAssocID="{6D655AE4-633A-423B-8F3A-DEEF51A699DD}" presName="linNode" presStyleCnt="0"/>
      <dgm:spPr/>
    </dgm:pt>
    <dgm:pt modelId="{A93278B1-D35F-4DAA-9E2A-B48C2E49D9A8}" type="pres">
      <dgm:prSet presAssocID="{6D655AE4-633A-423B-8F3A-DEEF51A699DD}" presName="parentText" presStyleLbl="node1" presStyleIdx="1" presStyleCnt="2">
        <dgm:presLayoutVars>
          <dgm:chMax val="1"/>
          <dgm:bulletEnabled val="1"/>
        </dgm:presLayoutVars>
      </dgm:prSet>
      <dgm:spPr/>
    </dgm:pt>
    <dgm:pt modelId="{BCC3F66B-1BDC-4E06-8FD5-A666598AD4BA}" type="pres">
      <dgm:prSet presAssocID="{6D655AE4-633A-423B-8F3A-DEEF51A699DD}" presName="descendantText" presStyleLbl="alignAccFollowNode1" presStyleIdx="1" presStyleCnt="2" custScaleY="113088">
        <dgm:presLayoutVars>
          <dgm:bulletEnabled val="1"/>
        </dgm:presLayoutVars>
      </dgm:prSet>
      <dgm:spPr/>
    </dgm:pt>
  </dgm:ptLst>
  <dgm:cxnLst>
    <dgm:cxn modelId="{3E847809-4058-468B-BD1D-40BFDD1FFEF8}" type="presOf" srcId="{8FC27BFF-EB06-44C4-A142-B9D568BD4977}" destId="{BCC3F66B-1BDC-4E06-8FD5-A666598AD4BA}" srcOrd="0" destOrd="0" presId="urn:microsoft.com/office/officeart/2005/8/layout/vList5"/>
    <dgm:cxn modelId="{F952150C-08E1-4DB7-B47B-AE595BD8696D}" srcId="{F3A83E67-C736-4FA5-8A4D-6BFE3C57B46A}" destId="{819911C1-2453-4F41-A07E-9C719466264C}" srcOrd="0" destOrd="0" parTransId="{9B9A6FFB-4A53-4139-9DF6-36D2F0991030}" sibTransId="{EF139999-42A2-472D-903F-FADA9D26CDE1}"/>
    <dgm:cxn modelId="{67807333-5E4B-4A03-AC1A-5662C25F83F8}" srcId="{6D655AE4-633A-423B-8F3A-DEEF51A699DD}" destId="{8FC27BFF-EB06-44C4-A142-B9D568BD4977}" srcOrd="0" destOrd="0" parTransId="{3A10C5EC-470E-441B-A683-AD26821AC214}" sibTransId="{89311F55-F7E9-4B1E-87C9-9239C36075C6}"/>
    <dgm:cxn modelId="{1D504363-45C7-4DC4-A590-0752BE31F172}" srcId="{819911C1-2453-4F41-A07E-9C719466264C}" destId="{0D61A12B-3D20-4BA4-B8A6-A64D22FE8082}" srcOrd="0" destOrd="0" parTransId="{622D3716-3DB0-497D-9DE7-8B06B6144E2A}" sibTransId="{706DA28F-3740-4CDF-888B-418630E77D33}"/>
    <dgm:cxn modelId="{AE5080BC-1F0E-40F3-9A3F-8DBA2A9EEC0E}" type="presOf" srcId="{6D655AE4-633A-423B-8F3A-DEEF51A699DD}" destId="{A93278B1-D35F-4DAA-9E2A-B48C2E49D9A8}" srcOrd="0" destOrd="0" presId="urn:microsoft.com/office/officeart/2005/8/layout/vList5"/>
    <dgm:cxn modelId="{82B316CC-38E9-434C-8F0C-2EAAD16258B3}" type="presOf" srcId="{819911C1-2453-4F41-A07E-9C719466264C}" destId="{1E15FA6B-9F52-4F09-BD71-0F9B1A874155}" srcOrd="0" destOrd="0" presId="urn:microsoft.com/office/officeart/2005/8/layout/vList5"/>
    <dgm:cxn modelId="{D92AFAD3-AECD-44DD-93E0-FEC358BE71AB}" type="presOf" srcId="{F3A83E67-C736-4FA5-8A4D-6BFE3C57B46A}" destId="{C208B6F4-D504-4D36-BA4A-7F838D32243D}" srcOrd="0" destOrd="0" presId="urn:microsoft.com/office/officeart/2005/8/layout/vList5"/>
    <dgm:cxn modelId="{786DFCE5-B1E9-4926-8B76-C80E5E4D6389}" srcId="{F3A83E67-C736-4FA5-8A4D-6BFE3C57B46A}" destId="{6D655AE4-633A-423B-8F3A-DEEF51A699DD}" srcOrd="1" destOrd="0" parTransId="{A77C0C27-1D5A-474F-B564-3F1942739CC4}" sibTransId="{F8A4A806-068C-4056-84C0-2464933CE033}"/>
    <dgm:cxn modelId="{8AADA6F6-2EFA-48F0-ABBC-B478F844733F}" type="presOf" srcId="{0D61A12B-3D20-4BA4-B8A6-A64D22FE8082}" destId="{23F716FF-55F5-48FB-9D28-F4B25DA8168E}" srcOrd="0" destOrd="0" presId="urn:microsoft.com/office/officeart/2005/8/layout/vList5"/>
    <dgm:cxn modelId="{F715CE51-0E5A-4A9B-B504-7D9613972722}" type="presParOf" srcId="{C208B6F4-D504-4D36-BA4A-7F838D32243D}" destId="{27F82D33-A9AF-4FA7-9910-260EB154A89F}" srcOrd="0" destOrd="0" presId="urn:microsoft.com/office/officeart/2005/8/layout/vList5"/>
    <dgm:cxn modelId="{0EE09368-362E-4FC2-AB5E-227F151D4950}" type="presParOf" srcId="{27F82D33-A9AF-4FA7-9910-260EB154A89F}" destId="{1E15FA6B-9F52-4F09-BD71-0F9B1A874155}" srcOrd="0" destOrd="0" presId="urn:microsoft.com/office/officeart/2005/8/layout/vList5"/>
    <dgm:cxn modelId="{1D31ADF1-22DC-4D43-A6BB-56E6A7A96805}" type="presParOf" srcId="{27F82D33-A9AF-4FA7-9910-260EB154A89F}" destId="{23F716FF-55F5-48FB-9D28-F4B25DA8168E}" srcOrd="1" destOrd="0" presId="urn:microsoft.com/office/officeart/2005/8/layout/vList5"/>
    <dgm:cxn modelId="{458C31B4-7195-401C-B2A6-F7AD2FE29D6C}" type="presParOf" srcId="{C208B6F4-D504-4D36-BA4A-7F838D32243D}" destId="{A807A441-EA57-4BD5-9B26-06F6E1B9B210}" srcOrd="1" destOrd="0" presId="urn:microsoft.com/office/officeart/2005/8/layout/vList5"/>
    <dgm:cxn modelId="{28344F94-66BB-4BC9-8828-A112DBBA5296}" type="presParOf" srcId="{C208B6F4-D504-4D36-BA4A-7F838D32243D}" destId="{32D55F48-D20D-4FB9-B2E3-B61303BC113B}" srcOrd="2" destOrd="0" presId="urn:microsoft.com/office/officeart/2005/8/layout/vList5"/>
    <dgm:cxn modelId="{B3C327F5-38D0-48E7-9D34-3B880E9883B6}" type="presParOf" srcId="{32D55F48-D20D-4FB9-B2E3-B61303BC113B}" destId="{A93278B1-D35F-4DAA-9E2A-B48C2E49D9A8}" srcOrd="0" destOrd="0" presId="urn:microsoft.com/office/officeart/2005/8/layout/vList5"/>
    <dgm:cxn modelId="{063563C7-6205-4CA3-994D-76BB88D83BB3}" type="presParOf" srcId="{32D55F48-D20D-4FB9-B2E3-B61303BC113B}" destId="{BCC3F66B-1BDC-4E06-8FD5-A666598AD4B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F6FBE8-AC92-482A-8C1C-0AB685E52EBC}">
      <dsp:nvSpPr>
        <dsp:cNvPr id="0" name=""/>
        <dsp:cNvSpPr/>
      </dsp:nvSpPr>
      <dsp:spPr>
        <a:xfrm>
          <a:off x="1579114" y="650420"/>
          <a:ext cx="4342761" cy="4342761"/>
        </a:xfrm>
        <a:prstGeom prst="blockArc">
          <a:avLst>
            <a:gd name="adj1" fmla="val 10800000"/>
            <a:gd name="adj2" fmla="val 16200000"/>
            <a:gd name="adj3" fmla="val 4642"/>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E91DB6E-3FD0-4FEC-A96E-9C8341467281}">
      <dsp:nvSpPr>
        <dsp:cNvPr id="0" name=""/>
        <dsp:cNvSpPr/>
      </dsp:nvSpPr>
      <dsp:spPr>
        <a:xfrm>
          <a:off x="1579114" y="650420"/>
          <a:ext cx="4342761" cy="4342761"/>
        </a:xfrm>
        <a:prstGeom prst="blockArc">
          <a:avLst>
            <a:gd name="adj1" fmla="val 5400000"/>
            <a:gd name="adj2" fmla="val 10800000"/>
            <a:gd name="adj3" fmla="val 464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C7E8A05-E2C6-4CA5-8688-06A1ED6E2122}">
      <dsp:nvSpPr>
        <dsp:cNvPr id="0" name=""/>
        <dsp:cNvSpPr/>
      </dsp:nvSpPr>
      <dsp:spPr>
        <a:xfrm>
          <a:off x="1579114" y="650420"/>
          <a:ext cx="4342761" cy="4342761"/>
        </a:xfrm>
        <a:prstGeom prst="blockArc">
          <a:avLst>
            <a:gd name="adj1" fmla="val 0"/>
            <a:gd name="adj2" fmla="val 5400000"/>
            <a:gd name="adj3" fmla="val 464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DA5B56-3085-4B84-B10B-0AAA25A50DDA}">
      <dsp:nvSpPr>
        <dsp:cNvPr id="0" name=""/>
        <dsp:cNvSpPr/>
      </dsp:nvSpPr>
      <dsp:spPr>
        <a:xfrm>
          <a:off x="1579114" y="650420"/>
          <a:ext cx="4342761" cy="4342761"/>
        </a:xfrm>
        <a:prstGeom prst="blockArc">
          <a:avLst>
            <a:gd name="adj1" fmla="val 16200000"/>
            <a:gd name="adj2" fmla="val 0"/>
            <a:gd name="adj3" fmla="val 464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86BF756-636A-402D-9416-5782C57901D6}">
      <dsp:nvSpPr>
        <dsp:cNvPr id="0" name=""/>
        <dsp:cNvSpPr/>
      </dsp:nvSpPr>
      <dsp:spPr>
        <a:xfrm>
          <a:off x="2357451" y="1643073"/>
          <a:ext cx="2786087" cy="2357455"/>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s-ES" sz="1900" b="1" kern="1200" dirty="0">
              <a:ln>
                <a:solidFill>
                  <a:srgbClr val="0070C0"/>
                </a:solidFill>
              </a:ln>
              <a:solidFill>
                <a:schemeClr val="bg1"/>
              </a:solidFill>
            </a:rPr>
            <a:t>CARACTERÍSTICAS DEL RECONOCIMIENTO</a:t>
          </a:r>
          <a:endParaRPr lang="es-MX" sz="1900" b="1" kern="1200" dirty="0">
            <a:ln>
              <a:solidFill>
                <a:srgbClr val="0070C0"/>
              </a:solidFill>
            </a:ln>
            <a:solidFill>
              <a:schemeClr val="bg1"/>
            </a:solidFill>
          </a:endParaRPr>
        </a:p>
      </dsp:txBody>
      <dsp:txXfrm>
        <a:off x="2765464" y="1988314"/>
        <a:ext cx="1970061" cy="1666973"/>
      </dsp:txXfrm>
    </dsp:sp>
    <dsp:sp modelId="{F9BC8D72-E863-4FE9-9EC7-E41503B05064}">
      <dsp:nvSpPr>
        <dsp:cNvPr id="0" name=""/>
        <dsp:cNvSpPr/>
      </dsp:nvSpPr>
      <dsp:spPr>
        <a:xfrm>
          <a:off x="3050573" y="893"/>
          <a:ext cx="1399842" cy="1399842"/>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s-ES" sz="1300" kern="1200" dirty="0"/>
            <a:t>FACULTATIVO</a:t>
          </a:r>
          <a:endParaRPr lang="es-MX" sz="1300" kern="1200" dirty="0"/>
        </a:p>
      </dsp:txBody>
      <dsp:txXfrm>
        <a:off x="3255575" y="205895"/>
        <a:ext cx="989838" cy="989838"/>
      </dsp:txXfrm>
    </dsp:sp>
    <dsp:sp modelId="{1FE79826-FECF-4DDF-99AD-B5BC5733A076}">
      <dsp:nvSpPr>
        <dsp:cNvPr id="0" name=""/>
        <dsp:cNvSpPr/>
      </dsp:nvSpPr>
      <dsp:spPr>
        <a:xfrm>
          <a:off x="5171559" y="2121879"/>
          <a:ext cx="1399842" cy="1399842"/>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s-ES" sz="1300" kern="1200" dirty="0"/>
            <a:t>IRREVOCABLE</a:t>
          </a:r>
          <a:endParaRPr lang="es-MX" sz="1300" kern="1200" dirty="0"/>
        </a:p>
      </dsp:txBody>
      <dsp:txXfrm>
        <a:off x="5376561" y="2326881"/>
        <a:ext cx="989838" cy="989838"/>
      </dsp:txXfrm>
    </dsp:sp>
    <dsp:sp modelId="{DB4B54F9-0658-43CC-B377-8828FD3A18EC}">
      <dsp:nvSpPr>
        <dsp:cNvPr id="0" name=""/>
        <dsp:cNvSpPr/>
      </dsp:nvSpPr>
      <dsp:spPr>
        <a:xfrm>
          <a:off x="3050573" y="4242865"/>
          <a:ext cx="1399842" cy="1399842"/>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s-ES" sz="1300" kern="1200" dirty="0"/>
            <a:t>VOLUNTARIO</a:t>
          </a:r>
          <a:endParaRPr lang="es-MX" sz="1300" kern="1200" dirty="0"/>
        </a:p>
      </dsp:txBody>
      <dsp:txXfrm>
        <a:off x="3255575" y="4447867"/>
        <a:ext cx="989838" cy="989838"/>
      </dsp:txXfrm>
    </dsp:sp>
    <dsp:sp modelId="{B962D044-AEEC-4DDC-A31F-24779662DADB}">
      <dsp:nvSpPr>
        <dsp:cNvPr id="0" name=""/>
        <dsp:cNvSpPr/>
      </dsp:nvSpPr>
      <dsp:spPr>
        <a:xfrm>
          <a:off x="929587" y="2121879"/>
          <a:ext cx="1399842" cy="1399842"/>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s-MX" sz="1300" kern="1200" dirty="0"/>
            <a:t>OPORTUNO</a:t>
          </a:r>
        </a:p>
      </dsp:txBody>
      <dsp:txXfrm>
        <a:off x="1134589" y="2326881"/>
        <a:ext cx="989838" cy="9898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CE6882-B520-45D2-9DE9-14A73D3CD509}">
      <dsp:nvSpPr>
        <dsp:cNvPr id="0" name=""/>
        <dsp:cNvSpPr/>
      </dsp:nvSpPr>
      <dsp:spPr>
        <a:xfrm>
          <a:off x="766" y="593"/>
          <a:ext cx="6675313" cy="14816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s-ES" sz="3900" kern="1200" dirty="0"/>
            <a:t>FORMAS DE RECONOCIMIENTO</a:t>
          </a:r>
          <a:endParaRPr lang="es-MX" sz="3900" kern="1200" dirty="0"/>
        </a:p>
      </dsp:txBody>
      <dsp:txXfrm>
        <a:off x="44163" y="43990"/>
        <a:ext cx="6588519" cy="1394873"/>
      </dsp:txXfrm>
    </dsp:sp>
    <dsp:sp modelId="{591238E4-C443-46F0-9D6F-D2C17F6E6B0E}">
      <dsp:nvSpPr>
        <dsp:cNvPr id="0" name=""/>
        <dsp:cNvSpPr/>
      </dsp:nvSpPr>
      <dsp:spPr>
        <a:xfrm>
          <a:off x="7281" y="1600567"/>
          <a:ext cx="4352009" cy="14816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s-ES" sz="3700" kern="1200" dirty="0"/>
            <a:t>TÁCITO</a:t>
          </a:r>
          <a:endParaRPr lang="es-MX" sz="3700" kern="1200" dirty="0"/>
        </a:p>
      </dsp:txBody>
      <dsp:txXfrm>
        <a:off x="50678" y="1643964"/>
        <a:ext cx="4265215" cy="1394873"/>
      </dsp:txXfrm>
    </dsp:sp>
    <dsp:sp modelId="{3D58912D-FD7A-44EA-AC82-233FA047B8A7}">
      <dsp:nvSpPr>
        <dsp:cNvPr id="0" name=""/>
        <dsp:cNvSpPr/>
      </dsp:nvSpPr>
      <dsp:spPr>
        <a:xfrm>
          <a:off x="7281" y="3200540"/>
          <a:ext cx="2131248" cy="148166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s-ES" sz="3400" kern="1200" dirty="0"/>
            <a:t>Individual</a:t>
          </a:r>
          <a:endParaRPr lang="es-MX" sz="3400" kern="1200" dirty="0"/>
        </a:p>
      </dsp:txBody>
      <dsp:txXfrm>
        <a:off x="50678" y="3243937"/>
        <a:ext cx="2044454" cy="1394873"/>
      </dsp:txXfrm>
    </dsp:sp>
    <dsp:sp modelId="{81A52879-33DB-4B90-A2E8-A420BAABCE83}">
      <dsp:nvSpPr>
        <dsp:cNvPr id="0" name=""/>
        <dsp:cNvSpPr/>
      </dsp:nvSpPr>
      <dsp:spPr>
        <a:xfrm>
          <a:off x="2228042" y="3200540"/>
          <a:ext cx="2131248" cy="148166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s-ES" sz="3400" kern="1200" dirty="0"/>
            <a:t>Colectivo</a:t>
          </a:r>
          <a:endParaRPr lang="es-MX" sz="3400" kern="1200" dirty="0"/>
        </a:p>
      </dsp:txBody>
      <dsp:txXfrm>
        <a:off x="2271439" y="3243937"/>
        <a:ext cx="2044454" cy="1394873"/>
      </dsp:txXfrm>
    </dsp:sp>
    <dsp:sp modelId="{A5B6EF6C-2BAF-43EA-A10F-1703A32F05B4}">
      <dsp:nvSpPr>
        <dsp:cNvPr id="0" name=""/>
        <dsp:cNvSpPr/>
      </dsp:nvSpPr>
      <dsp:spPr>
        <a:xfrm>
          <a:off x="4538315" y="1600567"/>
          <a:ext cx="2131248" cy="14816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s-ES" sz="3700" kern="1200" dirty="0"/>
            <a:t>EXPRESO</a:t>
          </a:r>
          <a:endParaRPr lang="es-MX" sz="3700" kern="1200" dirty="0"/>
        </a:p>
      </dsp:txBody>
      <dsp:txXfrm>
        <a:off x="4581712" y="1643964"/>
        <a:ext cx="2044454" cy="1394873"/>
      </dsp:txXfrm>
    </dsp:sp>
    <dsp:sp modelId="{69A270C4-633B-4302-9BA1-2FCFB9BE34C5}">
      <dsp:nvSpPr>
        <dsp:cNvPr id="0" name=""/>
        <dsp:cNvSpPr/>
      </dsp:nvSpPr>
      <dsp:spPr>
        <a:xfrm>
          <a:off x="4675578" y="3200540"/>
          <a:ext cx="1856722" cy="135534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s-ES" sz="3400" kern="1200" dirty="0"/>
            <a:t>Expreso</a:t>
          </a:r>
          <a:endParaRPr lang="es-MX" sz="3400" kern="1200" dirty="0"/>
        </a:p>
      </dsp:txBody>
      <dsp:txXfrm>
        <a:off x="4715275" y="3240237"/>
        <a:ext cx="1777328" cy="12759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36A15E-C1F0-4DF1-A8F7-0D50C542056E}">
      <dsp:nvSpPr>
        <dsp:cNvPr id="0" name=""/>
        <dsp:cNvSpPr/>
      </dsp:nvSpPr>
      <dsp:spPr>
        <a:xfrm>
          <a:off x="0" y="1622319"/>
          <a:ext cx="6797616" cy="6804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5EE707-BB78-4121-82DF-C3B6639FD5E1}">
      <dsp:nvSpPr>
        <dsp:cNvPr id="0" name=""/>
        <dsp:cNvSpPr/>
      </dsp:nvSpPr>
      <dsp:spPr>
        <a:xfrm>
          <a:off x="339880" y="1223799"/>
          <a:ext cx="4758331" cy="7970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4" tIns="0" rIns="179854" bIns="0" numCol="1" spcCol="1270" anchor="ctr" anchorCtr="0">
          <a:noAutofit/>
        </a:bodyPr>
        <a:lstStyle/>
        <a:p>
          <a:pPr marL="0" lvl="0" indent="0" algn="l" defTabSz="1200150">
            <a:lnSpc>
              <a:spcPct val="90000"/>
            </a:lnSpc>
            <a:spcBef>
              <a:spcPct val="0"/>
            </a:spcBef>
            <a:spcAft>
              <a:spcPct val="35000"/>
            </a:spcAft>
            <a:buNone/>
          </a:pPr>
          <a:r>
            <a:rPr lang="es-ES" sz="2700" b="1" kern="1200" dirty="0"/>
            <a:t>Reconocimiento de Estados</a:t>
          </a:r>
          <a:endParaRPr lang="es-MX" sz="2700" b="1" kern="1200" dirty="0"/>
        </a:p>
      </dsp:txBody>
      <dsp:txXfrm>
        <a:off x="378788" y="1262707"/>
        <a:ext cx="4680515" cy="719224"/>
      </dsp:txXfrm>
    </dsp:sp>
    <dsp:sp modelId="{6196F312-23D9-4630-A190-11A996CCE3CA}">
      <dsp:nvSpPr>
        <dsp:cNvPr id="0" name=""/>
        <dsp:cNvSpPr/>
      </dsp:nvSpPr>
      <dsp:spPr>
        <a:xfrm>
          <a:off x="0" y="2847039"/>
          <a:ext cx="6797616" cy="6804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5AD780-2F1A-40B7-8C7D-506AD63462B3}">
      <dsp:nvSpPr>
        <dsp:cNvPr id="0" name=""/>
        <dsp:cNvSpPr/>
      </dsp:nvSpPr>
      <dsp:spPr>
        <a:xfrm>
          <a:off x="339880" y="2448519"/>
          <a:ext cx="4758331" cy="7970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4" tIns="0" rIns="179854" bIns="0" numCol="1" spcCol="1270" anchor="ctr" anchorCtr="0">
          <a:noAutofit/>
        </a:bodyPr>
        <a:lstStyle/>
        <a:p>
          <a:pPr marL="0" lvl="0" indent="0" algn="l" defTabSz="1200150">
            <a:lnSpc>
              <a:spcPct val="90000"/>
            </a:lnSpc>
            <a:spcBef>
              <a:spcPct val="0"/>
            </a:spcBef>
            <a:spcAft>
              <a:spcPct val="35000"/>
            </a:spcAft>
            <a:buNone/>
          </a:pPr>
          <a:r>
            <a:rPr lang="es-ES" sz="2700" b="1" kern="1200" dirty="0"/>
            <a:t>Reconocimiento de Gobiernos</a:t>
          </a:r>
          <a:endParaRPr lang="es-MX" sz="2700" b="1" kern="1200" dirty="0"/>
        </a:p>
      </dsp:txBody>
      <dsp:txXfrm>
        <a:off x="378788" y="2487427"/>
        <a:ext cx="4680515" cy="7192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F716FF-55F5-48FB-9D28-F4B25DA8168E}">
      <dsp:nvSpPr>
        <dsp:cNvPr id="0" name=""/>
        <dsp:cNvSpPr/>
      </dsp:nvSpPr>
      <dsp:spPr>
        <a:xfrm rot="5400000">
          <a:off x="4626102" y="-1424160"/>
          <a:ext cx="1952467" cy="5289027"/>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977900">
            <a:lnSpc>
              <a:spcPct val="90000"/>
            </a:lnSpc>
            <a:spcBef>
              <a:spcPct val="0"/>
            </a:spcBef>
            <a:spcAft>
              <a:spcPct val="15000"/>
            </a:spcAft>
            <a:buChar char="•"/>
          </a:pPr>
          <a:r>
            <a:rPr lang="es-MX" sz="2200" kern="1200" dirty="0"/>
            <a:t>Considera  el reconocimiento de una situación de hecho, es decir, la aceptación  de la existencia de un estado que ya tenía personalidad jurídica. </a:t>
          </a:r>
        </a:p>
      </dsp:txBody>
      <dsp:txXfrm rot="-5400000">
        <a:off x="2957822" y="339432"/>
        <a:ext cx="5193715" cy="1761843"/>
      </dsp:txXfrm>
    </dsp:sp>
    <dsp:sp modelId="{1E15FA6B-9F52-4F09-BD71-0F9B1A874155}">
      <dsp:nvSpPr>
        <dsp:cNvPr id="0" name=""/>
        <dsp:cNvSpPr/>
      </dsp:nvSpPr>
      <dsp:spPr>
        <a:xfrm>
          <a:off x="0" y="61"/>
          <a:ext cx="2975077" cy="244058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70485" rIns="140970" bIns="70485" numCol="1" spcCol="1270" anchor="ctr" anchorCtr="0">
          <a:noAutofit/>
        </a:bodyPr>
        <a:lstStyle/>
        <a:p>
          <a:pPr marL="0" lvl="0" indent="0" algn="ctr" defTabSz="1644650">
            <a:lnSpc>
              <a:spcPct val="90000"/>
            </a:lnSpc>
            <a:spcBef>
              <a:spcPct val="0"/>
            </a:spcBef>
            <a:spcAft>
              <a:spcPct val="35000"/>
            </a:spcAft>
            <a:buNone/>
          </a:pPr>
          <a:r>
            <a:rPr lang="es-MX" sz="3700" b="1" kern="1200" dirty="0"/>
            <a:t>Teoría declarativa</a:t>
          </a:r>
          <a:endParaRPr lang="es-MX" sz="3700" kern="1200" dirty="0"/>
        </a:p>
      </dsp:txBody>
      <dsp:txXfrm>
        <a:off x="119139" y="119200"/>
        <a:ext cx="2736799" cy="2202306"/>
      </dsp:txXfrm>
    </dsp:sp>
    <dsp:sp modelId="{BCC3F66B-1BDC-4E06-8FD5-A666598AD4BA}">
      <dsp:nvSpPr>
        <dsp:cNvPr id="0" name=""/>
        <dsp:cNvSpPr/>
      </dsp:nvSpPr>
      <dsp:spPr>
        <a:xfrm rot="5400000">
          <a:off x="4515587" y="1138453"/>
          <a:ext cx="2208006" cy="5289027"/>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a:lnSpc>
              <a:spcPct val="90000"/>
            </a:lnSpc>
            <a:spcBef>
              <a:spcPct val="0"/>
            </a:spcBef>
            <a:spcAft>
              <a:spcPct val="15000"/>
            </a:spcAft>
            <a:buChar char="•"/>
          </a:pPr>
          <a:r>
            <a:rPr lang="es-MX" sz="2000" kern="1200" dirty="0"/>
            <a:t>Un estado no existe a efectos internacionales hasta que ha sido reconocido, así el reconocimiento surte efectos constitutivos ya que es condición necesaria para el “establecimiento” o la “creación" del estado en cuestión</a:t>
          </a:r>
        </a:p>
      </dsp:txBody>
      <dsp:txXfrm rot="-5400000">
        <a:off x="2975077" y="2786749"/>
        <a:ext cx="5181241" cy="1992434"/>
      </dsp:txXfrm>
    </dsp:sp>
    <dsp:sp modelId="{A93278B1-D35F-4DAA-9E2A-B48C2E49D9A8}">
      <dsp:nvSpPr>
        <dsp:cNvPr id="0" name=""/>
        <dsp:cNvSpPr/>
      </dsp:nvSpPr>
      <dsp:spPr>
        <a:xfrm>
          <a:off x="0" y="2562675"/>
          <a:ext cx="2975077" cy="244058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70485" rIns="140970" bIns="70485" numCol="1" spcCol="1270" anchor="ctr" anchorCtr="0">
          <a:noAutofit/>
        </a:bodyPr>
        <a:lstStyle/>
        <a:p>
          <a:pPr marL="0" lvl="0" indent="0" algn="ctr" defTabSz="1644650">
            <a:lnSpc>
              <a:spcPct val="90000"/>
            </a:lnSpc>
            <a:spcBef>
              <a:spcPct val="0"/>
            </a:spcBef>
            <a:spcAft>
              <a:spcPct val="35000"/>
            </a:spcAft>
            <a:buNone/>
          </a:pPr>
          <a:r>
            <a:rPr lang="es-ES" sz="3700" b="1" kern="1200" dirty="0"/>
            <a:t>Teoría</a:t>
          </a:r>
          <a:r>
            <a:rPr lang="es-MX" sz="3700" b="1" kern="1200" dirty="0"/>
            <a:t> Constitutiva</a:t>
          </a:r>
          <a:endParaRPr lang="es-MX" sz="3700" kern="1200" dirty="0"/>
        </a:p>
      </dsp:txBody>
      <dsp:txXfrm>
        <a:off x="119139" y="2681814"/>
        <a:ext cx="2736799" cy="220230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F8D6BC-F8F3-4BF2-8011-E0549ED078CA}" type="datetimeFigureOut">
              <a:rPr lang="es-MX" smtClean="0"/>
              <a:t>11/10/2017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91FFB-579F-4072-8374-ACEC92205611}" type="slidenum">
              <a:rPr lang="es-MX" smtClean="0"/>
              <a:t>‹Nº›</a:t>
            </a:fld>
            <a:endParaRPr lang="es-MX"/>
          </a:p>
        </p:txBody>
      </p:sp>
    </p:spTree>
    <p:extLst>
      <p:ext uri="{BB962C8B-B14F-4D97-AF65-F5344CB8AC3E}">
        <p14:creationId xmlns:p14="http://schemas.microsoft.com/office/powerpoint/2010/main" val="3231272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fld id="{07AE5062-62C7-46BE-A86A-DF794F67EDFC}" type="slidenum">
              <a:rPr lang="es-ES" b="0">
                <a:solidFill>
                  <a:prstClr val="black"/>
                </a:solidFill>
              </a:rPr>
              <a:pPr eaLnBrk="1" hangingPunct="1"/>
              <a:t>34</a:t>
            </a:fld>
            <a:endParaRPr lang="es-ES" b="0" dirty="0">
              <a:solidFill>
                <a:prstClr val="black"/>
              </a:solidFill>
            </a:endParaRPr>
          </a:p>
        </p:txBody>
      </p:sp>
      <p:sp>
        <p:nvSpPr>
          <p:cNvPr id="31747" name="1 Marcador de imagen de diapositiva"/>
          <p:cNvSpPr>
            <a:spLocks noGrp="1" noRot="1" noChangeAspect="1" noTextEdit="1"/>
          </p:cNvSpPr>
          <p:nvPr>
            <p:ph type="sldImg"/>
          </p:nvPr>
        </p:nvSpPr>
        <p:spPr>
          <a:ln/>
        </p:spPr>
      </p:sp>
      <p:sp>
        <p:nvSpPr>
          <p:cNvPr id="31748"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MX" dirty="0"/>
          </a:p>
        </p:txBody>
      </p:sp>
      <p:sp>
        <p:nvSpPr>
          <p:cNvPr id="6148" name="3 Marcador de número de diapositiva"/>
          <p:cNvSpPr txBox="1">
            <a:spLocks noGrp="1"/>
          </p:cNvSpPr>
          <p:nvPr/>
        </p:nvSpPr>
        <p:spPr bwMode="auto">
          <a:xfrm>
            <a:off x="3884613" y="8685213"/>
            <a:ext cx="2971800" cy="457200"/>
          </a:xfrm>
          <a:prstGeom prst="rect">
            <a:avLst/>
          </a:prstGeom>
          <a:noFill/>
          <a:ln>
            <a:miter lim="800000"/>
            <a:headEnd/>
            <a:tailEnd/>
          </a:ln>
        </p:spPr>
        <p:txBody>
          <a:bodyPr anchor="b"/>
          <a:lstStyle/>
          <a:p>
            <a:pPr algn="r" fontAlgn="base">
              <a:spcBef>
                <a:spcPct val="0"/>
              </a:spcBef>
              <a:spcAft>
                <a:spcPct val="0"/>
              </a:spcAft>
              <a:defRPr/>
            </a:pPr>
            <a:fld id="{B037EFEA-2D24-4BB8-8288-CD3455D9C388}" type="slidenum">
              <a:rPr lang="es-MX" sz="1200">
                <a:solidFill>
                  <a:prstClr val="black"/>
                </a:solidFill>
                <a:cs typeface="Arial" charset="0"/>
              </a:rPr>
              <a:pPr algn="r" fontAlgn="base">
                <a:spcBef>
                  <a:spcPct val="0"/>
                </a:spcBef>
                <a:spcAft>
                  <a:spcPct val="0"/>
                </a:spcAft>
                <a:defRPr/>
              </a:pPr>
              <a:t>34</a:t>
            </a:fld>
            <a:endParaRPr lang="es-MX" sz="1200" dirty="0">
              <a:solidFill>
                <a:prstClr val="black"/>
              </a:solidFill>
              <a:cs typeface="Arial" charset="0"/>
            </a:endParaRPr>
          </a:p>
        </p:txBody>
      </p:sp>
    </p:spTree>
    <p:extLst>
      <p:ext uri="{BB962C8B-B14F-4D97-AF65-F5344CB8AC3E}">
        <p14:creationId xmlns:p14="http://schemas.microsoft.com/office/powerpoint/2010/main" val="1407700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C2A9AA-7914-45C1-A23A-29A66EBAE27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650610D3-74FD-478D-B7E3-4DA646AD87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MX"/>
          </a:p>
        </p:txBody>
      </p:sp>
      <p:sp>
        <p:nvSpPr>
          <p:cNvPr id="4" name="Marcador de fecha 3">
            <a:extLst>
              <a:ext uri="{FF2B5EF4-FFF2-40B4-BE49-F238E27FC236}">
                <a16:creationId xmlns:a16="http://schemas.microsoft.com/office/drawing/2014/main" id="{A946E64E-1F92-4189-A50F-DC6138DF02B7}"/>
              </a:ext>
            </a:extLst>
          </p:cNvPr>
          <p:cNvSpPr>
            <a:spLocks noGrp="1"/>
          </p:cNvSpPr>
          <p:nvPr>
            <p:ph type="dt" sz="half" idx="10"/>
          </p:nvPr>
        </p:nvSpPr>
        <p:spPr/>
        <p:txBody>
          <a:bodyPr/>
          <a:lstStyle/>
          <a:p>
            <a:fld id="{A7BC65B3-2C7F-41B1-A751-CC18B7A246DA}" type="datetimeFigureOut">
              <a:rPr lang="es-MX" smtClean="0"/>
              <a:t>11/10/2017</a:t>
            </a:fld>
            <a:endParaRPr lang="es-MX"/>
          </a:p>
        </p:txBody>
      </p:sp>
      <p:sp>
        <p:nvSpPr>
          <p:cNvPr id="5" name="Marcador de pie de página 4">
            <a:extLst>
              <a:ext uri="{FF2B5EF4-FFF2-40B4-BE49-F238E27FC236}">
                <a16:creationId xmlns:a16="http://schemas.microsoft.com/office/drawing/2014/main" id="{A6DF1B26-2EE9-4FB4-A0BC-7537172E286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B3C4866-9B36-40FD-B768-BE1C29F64C7F}"/>
              </a:ext>
            </a:extLst>
          </p:cNvPr>
          <p:cNvSpPr>
            <a:spLocks noGrp="1"/>
          </p:cNvSpPr>
          <p:nvPr>
            <p:ph type="sldNum" sz="quarter" idx="12"/>
          </p:nvPr>
        </p:nvSpPr>
        <p:spPr/>
        <p:txBody>
          <a:bodyPr/>
          <a:lstStyle/>
          <a:p>
            <a:fld id="{EFB963B3-E528-44DD-9DEA-E34DB5E8F3CC}" type="slidenum">
              <a:rPr lang="es-MX" smtClean="0"/>
              <a:t>‹Nº›</a:t>
            </a:fld>
            <a:endParaRPr lang="es-MX"/>
          </a:p>
        </p:txBody>
      </p:sp>
    </p:spTree>
    <p:extLst>
      <p:ext uri="{BB962C8B-B14F-4D97-AF65-F5344CB8AC3E}">
        <p14:creationId xmlns:p14="http://schemas.microsoft.com/office/powerpoint/2010/main" val="1422916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ED4EBD-A099-4F22-BCFA-C5097F57EAAA}"/>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4FC70689-C7A7-40BC-8154-5A2B517D7120}"/>
              </a:ext>
            </a:extLst>
          </p:cNvPr>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77869758-A3D1-4D5F-B44A-16D34CD64210}"/>
              </a:ext>
            </a:extLst>
          </p:cNvPr>
          <p:cNvSpPr>
            <a:spLocks noGrp="1"/>
          </p:cNvSpPr>
          <p:nvPr>
            <p:ph type="dt" sz="half" idx="10"/>
          </p:nvPr>
        </p:nvSpPr>
        <p:spPr/>
        <p:txBody>
          <a:bodyPr/>
          <a:lstStyle/>
          <a:p>
            <a:fld id="{A7BC65B3-2C7F-41B1-A751-CC18B7A246DA}" type="datetimeFigureOut">
              <a:rPr lang="es-MX" smtClean="0"/>
              <a:t>11/10/2017</a:t>
            </a:fld>
            <a:endParaRPr lang="es-MX"/>
          </a:p>
        </p:txBody>
      </p:sp>
      <p:sp>
        <p:nvSpPr>
          <p:cNvPr id="5" name="Marcador de pie de página 4">
            <a:extLst>
              <a:ext uri="{FF2B5EF4-FFF2-40B4-BE49-F238E27FC236}">
                <a16:creationId xmlns:a16="http://schemas.microsoft.com/office/drawing/2014/main" id="{0729535A-8998-4093-A5B2-6D97DD9ED9D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BBB6E0A6-2E7D-48E8-B992-3E593A8CEDF4}"/>
              </a:ext>
            </a:extLst>
          </p:cNvPr>
          <p:cNvSpPr>
            <a:spLocks noGrp="1"/>
          </p:cNvSpPr>
          <p:nvPr>
            <p:ph type="sldNum" sz="quarter" idx="12"/>
          </p:nvPr>
        </p:nvSpPr>
        <p:spPr/>
        <p:txBody>
          <a:bodyPr/>
          <a:lstStyle/>
          <a:p>
            <a:fld id="{EFB963B3-E528-44DD-9DEA-E34DB5E8F3CC}" type="slidenum">
              <a:rPr lang="es-MX" smtClean="0"/>
              <a:t>‹Nº›</a:t>
            </a:fld>
            <a:endParaRPr lang="es-MX"/>
          </a:p>
        </p:txBody>
      </p:sp>
    </p:spTree>
    <p:extLst>
      <p:ext uri="{BB962C8B-B14F-4D97-AF65-F5344CB8AC3E}">
        <p14:creationId xmlns:p14="http://schemas.microsoft.com/office/powerpoint/2010/main" val="32110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CC7136B6-E085-40A4-88E1-D7A8E66E56D3}"/>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AD355E73-5C93-4E3B-A520-072226F561FF}"/>
              </a:ext>
            </a:extLst>
          </p:cNvPr>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7A95B8D9-CCF5-4113-A494-659C99C2DE6F}"/>
              </a:ext>
            </a:extLst>
          </p:cNvPr>
          <p:cNvSpPr>
            <a:spLocks noGrp="1"/>
          </p:cNvSpPr>
          <p:nvPr>
            <p:ph type="dt" sz="half" idx="10"/>
          </p:nvPr>
        </p:nvSpPr>
        <p:spPr/>
        <p:txBody>
          <a:bodyPr/>
          <a:lstStyle/>
          <a:p>
            <a:fld id="{A7BC65B3-2C7F-41B1-A751-CC18B7A246DA}" type="datetimeFigureOut">
              <a:rPr lang="es-MX" smtClean="0"/>
              <a:t>11/10/2017</a:t>
            </a:fld>
            <a:endParaRPr lang="es-MX"/>
          </a:p>
        </p:txBody>
      </p:sp>
      <p:sp>
        <p:nvSpPr>
          <p:cNvPr id="5" name="Marcador de pie de página 4">
            <a:extLst>
              <a:ext uri="{FF2B5EF4-FFF2-40B4-BE49-F238E27FC236}">
                <a16:creationId xmlns:a16="http://schemas.microsoft.com/office/drawing/2014/main" id="{6773BD94-4383-47E4-9308-764AF5E455D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E60B57F-8C4D-44C7-85F0-2F71D4A9A774}"/>
              </a:ext>
            </a:extLst>
          </p:cNvPr>
          <p:cNvSpPr>
            <a:spLocks noGrp="1"/>
          </p:cNvSpPr>
          <p:nvPr>
            <p:ph type="sldNum" sz="quarter" idx="12"/>
          </p:nvPr>
        </p:nvSpPr>
        <p:spPr/>
        <p:txBody>
          <a:bodyPr/>
          <a:lstStyle/>
          <a:p>
            <a:fld id="{EFB963B3-E528-44DD-9DEA-E34DB5E8F3CC}" type="slidenum">
              <a:rPr lang="es-MX" smtClean="0"/>
              <a:t>‹Nº›</a:t>
            </a:fld>
            <a:endParaRPr lang="es-MX"/>
          </a:p>
        </p:txBody>
      </p:sp>
    </p:spTree>
    <p:extLst>
      <p:ext uri="{BB962C8B-B14F-4D97-AF65-F5344CB8AC3E}">
        <p14:creationId xmlns:p14="http://schemas.microsoft.com/office/powerpoint/2010/main" val="38259852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46466E1-0BB7-4810-AA99-27A532B146EC}" type="datetime1">
              <a:rPr lang="es-MX" smtClean="0">
                <a:solidFill>
                  <a:srgbClr val="EEECE1"/>
                </a:solidFill>
              </a:rPr>
              <a:t>11/10/2017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5588342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791988DE-F662-4B78-A3A8-2BB7D99C7216}" type="datetime1">
              <a:rPr lang="es-MX" smtClean="0">
                <a:solidFill>
                  <a:srgbClr val="EEECE1"/>
                </a:solidFill>
              </a:rPr>
              <a:t>11/10/2017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2360206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893313D-3401-4861-8A2A-1EEF5D886C2A}" type="datetime1">
              <a:rPr lang="es-MX" smtClean="0">
                <a:solidFill>
                  <a:srgbClr val="EEECE1"/>
                </a:solidFill>
              </a:rPr>
              <a:t>11/10/2017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696805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8278A12-5746-4821-A574-267516338816}" type="datetime1">
              <a:rPr lang="es-MX" smtClean="0">
                <a:solidFill>
                  <a:srgbClr val="EEECE1"/>
                </a:solidFill>
              </a:rPr>
              <a:t>11/10/2017</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459382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7D6D0A98-9FA2-443B-9C34-61D1B0FE1CD6}" type="datetime1">
              <a:rPr lang="es-MX" smtClean="0">
                <a:solidFill>
                  <a:srgbClr val="EEECE1"/>
                </a:solidFill>
              </a:rPr>
              <a:t>11/10/2017</a:t>
            </a:fld>
            <a:endParaRPr lang="es-MX">
              <a:solidFill>
                <a:srgbClr val="EEECE1"/>
              </a:solidFill>
            </a:endParaRPr>
          </a:p>
        </p:txBody>
      </p:sp>
      <p:sp>
        <p:nvSpPr>
          <p:cNvPr id="8" name="Footer Placeholder 7"/>
          <p:cNvSpPr>
            <a:spLocks noGrp="1"/>
          </p:cNvSpPr>
          <p:nvPr>
            <p:ph type="ftr" sz="quarter" idx="11"/>
          </p:nvPr>
        </p:nvSpPr>
        <p:spPr/>
        <p:txBody>
          <a:bodyPr/>
          <a:lstStyle/>
          <a:p>
            <a:endParaRPr lang="es-MX">
              <a:solidFill>
                <a:srgbClr val="EEECE1"/>
              </a:solidFill>
            </a:endParaRPr>
          </a:p>
        </p:txBody>
      </p:sp>
      <p:sp>
        <p:nvSpPr>
          <p:cNvPr id="9" name="Slide Number Placeholder 8"/>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5001068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1A25C224-AEB4-4D55-AC31-953853211DE8}" type="datetime1">
              <a:rPr lang="es-MX" smtClean="0">
                <a:solidFill>
                  <a:srgbClr val="EEECE1"/>
                </a:solidFill>
              </a:rPr>
              <a:t>11/10/2017</a:t>
            </a:fld>
            <a:endParaRPr lang="es-MX">
              <a:solidFill>
                <a:srgbClr val="EEECE1"/>
              </a:solidFill>
            </a:endParaRPr>
          </a:p>
        </p:txBody>
      </p:sp>
      <p:sp>
        <p:nvSpPr>
          <p:cNvPr id="4" name="Footer Placeholder 3"/>
          <p:cNvSpPr>
            <a:spLocks noGrp="1"/>
          </p:cNvSpPr>
          <p:nvPr>
            <p:ph type="ftr" sz="quarter" idx="11"/>
          </p:nvPr>
        </p:nvSpPr>
        <p:spPr/>
        <p:txBody>
          <a:bodyPr/>
          <a:lstStyle/>
          <a:p>
            <a:endParaRPr lang="es-MX">
              <a:solidFill>
                <a:srgbClr val="EEECE1"/>
              </a:solidFill>
            </a:endParaRPr>
          </a:p>
        </p:txBody>
      </p:sp>
      <p:sp>
        <p:nvSpPr>
          <p:cNvPr id="5" name="Slide Number Placeholder 4"/>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983039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AF8F7E-6C3F-4BE6-97ED-F123704A24C6}" type="datetime1">
              <a:rPr lang="es-MX" smtClean="0">
                <a:solidFill>
                  <a:srgbClr val="EEECE1"/>
                </a:solidFill>
              </a:rPr>
              <a:t>11/10/2017</a:t>
            </a:fld>
            <a:endParaRPr lang="es-MX">
              <a:solidFill>
                <a:srgbClr val="EEECE1"/>
              </a:solidFill>
            </a:endParaRPr>
          </a:p>
        </p:txBody>
      </p:sp>
      <p:sp>
        <p:nvSpPr>
          <p:cNvPr id="3" name="Footer Placeholder 2"/>
          <p:cNvSpPr>
            <a:spLocks noGrp="1"/>
          </p:cNvSpPr>
          <p:nvPr>
            <p:ph type="ftr" sz="quarter" idx="11"/>
          </p:nvPr>
        </p:nvSpPr>
        <p:spPr/>
        <p:txBody>
          <a:bodyPr/>
          <a:lstStyle/>
          <a:p>
            <a:endParaRPr lang="es-MX">
              <a:solidFill>
                <a:srgbClr val="EEECE1"/>
              </a:solidFill>
            </a:endParaRPr>
          </a:p>
        </p:txBody>
      </p:sp>
      <p:sp>
        <p:nvSpPr>
          <p:cNvPr id="4" name="Slide Number Placeholder 3"/>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488561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1DD548-D298-49D2-A185-C4E1A787A462}" type="datetime1">
              <a:rPr lang="es-MX" smtClean="0">
                <a:solidFill>
                  <a:srgbClr val="EEECE1"/>
                </a:solidFill>
              </a:rPr>
              <a:t>11/10/2017</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1247635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06FBD0-2683-4B9C-B529-9BDB87FEE5A4}"/>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B4083E6D-E65C-4524-ACD8-B00F9BB0B926}"/>
              </a:ext>
            </a:extLst>
          </p:cNvPr>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8B9A83D5-5C3D-473B-8B84-D6D37E0BD032}"/>
              </a:ext>
            </a:extLst>
          </p:cNvPr>
          <p:cNvSpPr>
            <a:spLocks noGrp="1"/>
          </p:cNvSpPr>
          <p:nvPr>
            <p:ph type="dt" sz="half" idx="10"/>
          </p:nvPr>
        </p:nvSpPr>
        <p:spPr/>
        <p:txBody>
          <a:bodyPr/>
          <a:lstStyle/>
          <a:p>
            <a:fld id="{A7BC65B3-2C7F-41B1-A751-CC18B7A246DA}" type="datetimeFigureOut">
              <a:rPr lang="es-MX" smtClean="0"/>
              <a:t>11/10/2017</a:t>
            </a:fld>
            <a:endParaRPr lang="es-MX"/>
          </a:p>
        </p:txBody>
      </p:sp>
      <p:sp>
        <p:nvSpPr>
          <p:cNvPr id="5" name="Marcador de pie de página 4">
            <a:extLst>
              <a:ext uri="{FF2B5EF4-FFF2-40B4-BE49-F238E27FC236}">
                <a16:creationId xmlns:a16="http://schemas.microsoft.com/office/drawing/2014/main" id="{9C9DA5CE-7B37-4070-9C6E-ECC030FB706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EDF1E2A8-E609-4AF2-A91D-3FC274B23731}"/>
              </a:ext>
            </a:extLst>
          </p:cNvPr>
          <p:cNvSpPr>
            <a:spLocks noGrp="1"/>
          </p:cNvSpPr>
          <p:nvPr>
            <p:ph type="sldNum" sz="quarter" idx="12"/>
          </p:nvPr>
        </p:nvSpPr>
        <p:spPr/>
        <p:txBody>
          <a:bodyPr/>
          <a:lstStyle/>
          <a:p>
            <a:fld id="{EFB963B3-E528-44DD-9DEA-E34DB5E8F3CC}" type="slidenum">
              <a:rPr lang="es-MX" smtClean="0"/>
              <a:t>‹Nº›</a:t>
            </a:fld>
            <a:endParaRPr lang="es-MX"/>
          </a:p>
        </p:txBody>
      </p:sp>
    </p:spTree>
    <p:extLst>
      <p:ext uri="{BB962C8B-B14F-4D97-AF65-F5344CB8AC3E}">
        <p14:creationId xmlns:p14="http://schemas.microsoft.com/office/powerpoint/2010/main" val="17000324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41F9B17B-C38D-4014-BD00-5C7FA70D0540}" type="datetime1">
              <a:rPr lang="es-MX" smtClean="0">
                <a:solidFill>
                  <a:srgbClr val="EEECE1"/>
                </a:solidFill>
              </a:rPr>
              <a:t>11/10/2017</a:t>
            </a:fld>
            <a:endParaRPr lang="es-MX">
              <a:solidFill>
                <a:srgbClr val="EEECE1"/>
              </a:solidFill>
            </a:endParaRPr>
          </a:p>
        </p:txBody>
      </p:sp>
      <p:sp>
        <p:nvSpPr>
          <p:cNvPr id="9" name="Slide Number Placeholder 8"/>
          <p:cNvSpPr>
            <a:spLocks noGrp="1"/>
          </p:cNvSpPr>
          <p:nvPr>
            <p:ph type="sldNum" sz="quarter" idx="11"/>
          </p:nvPr>
        </p:nvSpPr>
        <p:spPr/>
        <p:txBody>
          <a:bodyPr/>
          <a:lstStyle/>
          <a:p>
            <a:fld id="{559A74B9-CAFF-4650-A221-91685748E060}"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EEECE1"/>
              </a:solidFill>
            </a:endParaRPr>
          </a:p>
        </p:txBody>
      </p:sp>
    </p:spTree>
    <p:extLst>
      <p:ext uri="{BB962C8B-B14F-4D97-AF65-F5344CB8AC3E}">
        <p14:creationId xmlns:p14="http://schemas.microsoft.com/office/powerpoint/2010/main" val="2828991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9C4E8161-8882-4891-825B-4A6A9891941E}" type="datetime1">
              <a:rPr lang="es-MX" smtClean="0">
                <a:solidFill>
                  <a:srgbClr val="EEECE1"/>
                </a:solidFill>
              </a:rPr>
              <a:t>11/10/2017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0906481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0A75D202-9E2D-4C34-BA27-A556739B53AB}" type="datetime1">
              <a:rPr lang="es-MX" smtClean="0">
                <a:solidFill>
                  <a:srgbClr val="EEECE1"/>
                </a:solidFill>
              </a:rPr>
              <a:t>11/10/2017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386575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5D750E-753D-4DB4-BC94-482564474ED5}"/>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9EDBF5F-817D-425A-82D3-483BC2FB07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a:extLst>
              <a:ext uri="{FF2B5EF4-FFF2-40B4-BE49-F238E27FC236}">
                <a16:creationId xmlns:a16="http://schemas.microsoft.com/office/drawing/2014/main" id="{32D729F4-5158-4C27-BFD8-95A3E949CDCF}"/>
              </a:ext>
            </a:extLst>
          </p:cNvPr>
          <p:cNvSpPr>
            <a:spLocks noGrp="1"/>
          </p:cNvSpPr>
          <p:nvPr>
            <p:ph type="dt" sz="half" idx="10"/>
          </p:nvPr>
        </p:nvSpPr>
        <p:spPr/>
        <p:txBody>
          <a:bodyPr/>
          <a:lstStyle/>
          <a:p>
            <a:fld id="{A7BC65B3-2C7F-41B1-A751-CC18B7A246DA}" type="datetimeFigureOut">
              <a:rPr lang="es-MX" smtClean="0"/>
              <a:t>11/10/2017</a:t>
            </a:fld>
            <a:endParaRPr lang="es-MX"/>
          </a:p>
        </p:txBody>
      </p:sp>
      <p:sp>
        <p:nvSpPr>
          <p:cNvPr id="5" name="Marcador de pie de página 4">
            <a:extLst>
              <a:ext uri="{FF2B5EF4-FFF2-40B4-BE49-F238E27FC236}">
                <a16:creationId xmlns:a16="http://schemas.microsoft.com/office/drawing/2014/main" id="{4D16953D-505C-49EA-97EF-9863EDDA1B3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406C587-D50D-461F-A744-14223F0DABC8}"/>
              </a:ext>
            </a:extLst>
          </p:cNvPr>
          <p:cNvSpPr>
            <a:spLocks noGrp="1"/>
          </p:cNvSpPr>
          <p:nvPr>
            <p:ph type="sldNum" sz="quarter" idx="12"/>
          </p:nvPr>
        </p:nvSpPr>
        <p:spPr/>
        <p:txBody>
          <a:bodyPr/>
          <a:lstStyle/>
          <a:p>
            <a:fld id="{EFB963B3-E528-44DD-9DEA-E34DB5E8F3CC}" type="slidenum">
              <a:rPr lang="es-MX" smtClean="0"/>
              <a:t>‹Nº›</a:t>
            </a:fld>
            <a:endParaRPr lang="es-MX"/>
          </a:p>
        </p:txBody>
      </p:sp>
    </p:spTree>
    <p:extLst>
      <p:ext uri="{BB962C8B-B14F-4D97-AF65-F5344CB8AC3E}">
        <p14:creationId xmlns:p14="http://schemas.microsoft.com/office/powerpoint/2010/main" val="210173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4F1DA9-5778-4321-AA80-6A767217F16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E765A1AF-3C3A-45A8-81EB-B77734A2342C}"/>
              </a:ext>
            </a:extLst>
          </p:cNvPr>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7A602239-8BE3-4C21-A527-173D67964394}"/>
              </a:ext>
            </a:extLst>
          </p:cNvPr>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B60D44D8-6A6A-4F8C-9E0B-0515434B8F29}"/>
              </a:ext>
            </a:extLst>
          </p:cNvPr>
          <p:cNvSpPr>
            <a:spLocks noGrp="1"/>
          </p:cNvSpPr>
          <p:nvPr>
            <p:ph type="dt" sz="half" idx="10"/>
          </p:nvPr>
        </p:nvSpPr>
        <p:spPr/>
        <p:txBody>
          <a:bodyPr/>
          <a:lstStyle/>
          <a:p>
            <a:fld id="{A7BC65B3-2C7F-41B1-A751-CC18B7A246DA}" type="datetimeFigureOut">
              <a:rPr lang="es-MX" smtClean="0"/>
              <a:t>11/10/2017</a:t>
            </a:fld>
            <a:endParaRPr lang="es-MX"/>
          </a:p>
        </p:txBody>
      </p:sp>
      <p:sp>
        <p:nvSpPr>
          <p:cNvPr id="6" name="Marcador de pie de página 5">
            <a:extLst>
              <a:ext uri="{FF2B5EF4-FFF2-40B4-BE49-F238E27FC236}">
                <a16:creationId xmlns:a16="http://schemas.microsoft.com/office/drawing/2014/main" id="{0E0AD619-8993-45B1-A59D-C59C1DDAF6FA}"/>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2839CA6B-44EB-4299-AD71-92DE7CC2A18C}"/>
              </a:ext>
            </a:extLst>
          </p:cNvPr>
          <p:cNvSpPr>
            <a:spLocks noGrp="1"/>
          </p:cNvSpPr>
          <p:nvPr>
            <p:ph type="sldNum" sz="quarter" idx="12"/>
          </p:nvPr>
        </p:nvSpPr>
        <p:spPr/>
        <p:txBody>
          <a:bodyPr/>
          <a:lstStyle/>
          <a:p>
            <a:fld id="{EFB963B3-E528-44DD-9DEA-E34DB5E8F3CC}" type="slidenum">
              <a:rPr lang="es-MX" smtClean="0"/>
              <a:t>‹Nº›</a:t>
            </a:fld>
            <a:endParaRPr lang="es-MX"/>
          </a:p>
        </p:txBody>
      </p:sp>
    </p:spTree>
    <p:extLst>
      <p:ext uri="{BB962C8B-B14F-4D97-AF65-F5344CB8AC3E}">
        <p14:creationId xmlns:p14="http://schemas.microsoft.com/office/powerpoint/2010/main" val="219304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F2C296-234E-4289-91FE-BAACE2774A6D}"/>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001ADC4E-4893-441A-8262-8CC72B70AD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a:extLst>
              <a:ext uri="{FF2B5EF4-FFF2-40B4-BE49-F238E27FC236}">
                <a16:creationId xmlns:a16="http://schemas.microsoft.com/office/drawing/2014/main" id="{8EBC81B6-1E51-49D5-AD6F-B96907F8FED0}"/>
              </a:ext>
            </a:extLst>
          </p:cNvPr>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8C33863E-5976-4C74-AB68-5B1D4B3496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a:extLst>
              <a:ext uri="{FF2B5EF4-FFF2-40B4-BE49-F238E27FC236}">
                <a16:creationId xmlns:a16="http://schemas.microsoft.com/office/drawing/2014/main" id="{CB639AF2-1A8D-4C84-9499-47FC50C37B00}"/>
              </a:ext>
            </a:extLst>
          </p:cNvPr>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E77EE4CE-B8AA-4BAE-837C-0FC96AF994A7}"/>
              </a:ext>
            </a:extLst>
          </p:cNvPr>
          <p:cNvSpPr>
            <a:spLocks noGrp="1"/>
          </p:cNvSpPr>
          <p:nvPr>
            <p:ph type="dt" sz="half" idx="10"/>
          </p:nvPr>
        </p:nvSpPr>
        <p:spPr/>
        <p:txBody>
          <a:bodyPr/>
          <a:lstStyle/>
          <a:p>
            <a:fld id="{A7BC65B3-2C7F-41B1-A751-CC18B7A246DA}" type="datetimeFigureOut">
              <a:rPr lang="es-MX" smtClean="0"/>
              <a:t>11/10/2017</a:t>
            </a:fld>
            <a:endParaRPr lang="es-MX"/>
          </a:p>
        </p:txBody>
      </p:sp>
      <p:sp>
        <p:nvSpPr>
          <p:cNvPr id="8" name="Marcador de pie de página 7">
            <a:extLst>
              <a:ext uri="{FF2B5EF4-FFF2-40B4-BE49-F238E27FC236}">
                <a16:creationId xmlns:a16="http://schemas.microsoft.com/office/drawing/2014/main" id="{C1431F28-F7B7-42C6-B38A-B49C656886D8}"/>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219E148A-1D7D-4320-84D4-7617FD56342D}"/>
              </a:ext>
            </a:extLst>
          </p:cNvPr>
          <p:cNvSpPr>
            <a:spLocks noGrp="1"/>
          </p:cNvSpPr>
          <p:nvPr>
            <p:ph type="sldNum" sz="quarter" idx="12"/>
          </p:nvPr>
        </p:nvSpPr>
        <p:spPr/>
        <p:txBody>
          <a:bodyPr/>
          <a:lstStyle/>
          <a:p>
            <a:fld id="{EFB963B3-E528-44DD-9DEA-E34DB5E8F3CC}" type="slidenum">
              <a:rPr lang="es-MX" smtClean="0"/>
              <a:t>‹Nº›</a:t>
            </a:fld>
            <a:endParaRPr lang="es-MX"/>
          </a:p>
        </p:txBody>
      </p:sp>
    </p:spTree>
    <p:extLst>
      <p:ext uri="{BB962C8B-B14F-4D97-AF65-F5344CB8AC3E}">
        <p14:creationId xmlns:p14="http://schemas.microsoft.com/office/powerpoint/2010/main" val="1695286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F6A3F4-16A1-4B04-A306-C4DE15782C6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E275777F-8EFC-473C-BD1B-B992970CBDE7}"/>
              </a:ext>
            </a:extLst>
          </p:cNvPr>
          <p:cNvSpPr>
            <a:spLocks noGrp="1"/>
          </p:cNvSpPr>
          <p:nvPr>
            <p:ph type="dt" sz="half" idx="10"/>
          </p:nvPr>
        </p:nvSpPr>
        <p:spPr/>
        <p:txBody>
          <a:bodyPr/>
          <a:lstStyle/>
          <a:p>
            <a:fld id="{A7BC65B3-2C7F-41B1-A751-CC18B7A246DA}" type="datetimeFigureOut">
              <a:rPr lang="es-MX" smtClean="0"/>
              <a:t>11/10/2017</a:t>
            </a:fld>
            <a:endParaRPr lang="es-MX"/>
          </a:p>
        </p:txBody>
      </p:sp>
      <p:sp>
        <p:nvSpPr>
          <p:cNvPr id="4" name="Marcador de pie de página 3">
            <a:extLst>
              <a:ext uri="{FF2B5EF4-FFF2-40B4-BE49-F238E27FC236}">
                <a16:creationId xmlns:a16="http://schemas.microsoft.com/office/drawing/2014/main" id="{D5861829-1BFB-4331-B2FE-9A15FDF2B47D}"/>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6B53FF99-17AD-466D-89EE-F80F378FD4B5}"/>
              </a:ext>
            </a:extLst>
          </p:cNvPr>
          <p:cNvSpPr>
            <a:spLocks noGrp="1"/>
          </p:cNvSpPr>
          <p:nvPr>
            <p:ph type="sldNum" sz="quarter" idx="12"/>
          </p:nvPr>
        </p:nvSpPr>
        <p:spPr/>
        <p:txBody>
          <a:bodyPr/>
          <a:lstStyle/>
          <a:p>
            <a:fld id="{EFB963B3-E528-44DD-9DEA-E34DB5E8F3CC}" type="slidenum">
              <a:rPr lang="es-MX" smtClean="0"/>
              <a:t>‹Nº›</a:t>
            </a:fld>
            <a:endParaRPr lang="es-MX"/>
          </a:p>
        </p:txBody>
      </p:sp>
    </p:spTree>
    <p:extLst>
      <p:ext uri="{BB962C8B-B14F-4D97-AF65-F5344CB8AC3E}">
        <p14:creationId xmlns:p14="http://schemas.microsoft.com/office/powerpoint/2010/main" val="3800096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D432761-9100-435F-ADA3-464F2FB5B1F7}"/>
              </a:ext>
            </a:extLst>
          </p:cNvPr>
          <p:cNvSpPr>
            <a:spLocks noGrp="1"/>
          </p:cNvSpPr>
          <p:nvPr>
            <p:ph type="dt" sz="half" idx="10"/>
          </p:nvPr>
        </p:nvSpPr>
        <p:spPr/>
        <p:txBody>
          <a:bodyPr/>
          <a:lstStyle/>
          <a:p>
            <a:fld id="{A7BC65B3-2C7F-41B1-A751-CC18B7A246DA}" type="datetimeFigureOut">
              <a:rPr lang="es-MX" smtClean="0"/>
              <a:t>11/10/2017</a:t>
            </a:fld>
            <a:endParaRPr lang="es-MX"/>
          </a:p>
        </p:txBody>
      </p:sp>
      <p:sp>
        <p:nvSpPr>
          <p:cNvPr id="3" name="Marcador de pie de página 2">
            <a:extLst>
              <a:ext uri="{FF2B5EF4-FFF2-40B4-BE49-F238E27FC236}">
                <a16:creationId xmlns:a16="http://schemas.microsoft.com/office/drawing/2014/main" id="{5BDA2EA6-E3EF-4FBA-9F9E-F0BDF5BA5583}"/>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F1721647-90FE-46CD-B27B-C18249D07B26}"/>
              </a:ext>
            </a:extLst>
          </p:cNvPr>
          <p:cNvSpPr>
            <a:spLocks noGrp="1"/>
          </p:cNvSpPr>
          <p:nvPr>
            <p:ph type="sldNum" sz="quarter" idx="12"/>
          </p:nvPr>
        </p:nvSpPr>
        <p:spPr/>
        <p:txBody>
          <a:bodyPr/>
          <a:lstStyle/>
          <a:p>
            <a:fld id="{EFB963B3-E528-44DD-9DEA-E34DB5E8F3CC}" type="slidenum">
              <a:rPr lang="es-MX" smtClean="0"/>
              <a:t>‹Nº›</a:t>
            </a:fld>
            <a:endParaRPr lang="es-MX"/>
          </a:p>
        </p:txBody>
      </p:sp>
    </p:spTree>
    <p:extLst>
      <p:ext uri="{BB962C8B-B14F-4D97-AF65-F5344CB8AC3E}">
        <p14:creationId xmlns:p14="http://schemas.microsoft.com/office/powerpoint/2010/main" val="712917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D9D57C-A521-44A4-810D-4622A1E4848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A3C45AA6-D47B-450C-AB36-C5F241BB92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937237D9-A3C8-425E-BFCD-E9D4EF36AA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a:extLst>
              <a:ext uri="{FF2B5EF4-FFF2-40B4-BE49-F238E27FC236}">
                <a16:creationId xmlns:a16="http://schemas.microsoft.com/office/drawing/2014/main" id="{FC62C738-D210-44AC-AA1F-62752F1A6BF7}"/>
              </a:ext>
            </a:extLst>
          </p:cNvPr>
          <p:cNvSpPr>
            <a:spLocks noGrp="1"/>
          </p:cNvSpPr>
          <p:nvPr>
            <p:ph type="dt" sz="half" idx="10"/>
          </p:nvPr>
        </p:nvSpPr>
        <p:spPr/>
        <p:txBody>
          <a:bodyPr/>
          <a:lstStyle/>
          <a:p>
            <a:fld id="{A7BC65B3-2C7F-41B1-A751-CC18B7A246DA}" type="datetimeFigureOut">
              <a:rPr lang="es-MX" smtClean="0"/>
              <a:t>11/10/2017</a:t>
            </a:fld>
            <a:endParaRPr lang="es-MX"/>
          </a:p>
        </p:txBody>
      </p:sp>
      <p:sp>
        <p:nvSpPr>
          <p:cNvPr id="6" name="Marcador de pie de página 5">
            <a:extLst>
              <a:ext uri="{FF2B5EF4-FFF2-40B4-BE49-F238E27FC236}">
                <a16:creationId xmlns:a16="http://schemas.microsoft.com/office/drawing/2014/main" id="{60048C70-1E90-480B-8013-4889F3A6BBF3}"/>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18ABAC68-245D-44E0-BF86-B3C55354D4E2}"/>
              </a:ext>
            </a:extLst>
          </p:cNvPr>
          <p:cNvSpPr>
            <a:spLocks noGrp="1"/>
          </p:cNvSpPr>
          <p:nvPr>
            <p:ph type="sldNum" sz="quarter" idx="12"/>
          </p:nvPr>
        </p:nvSpPr>
        <p:spPr/>
        <p:txBody>
          <a:bodyPr/>
          <a:lstStyle/>
          <a:p>
            <a:fld id="{EFB963B3-E528-44DD-9DEA-E34DB5E8F3CC}" type="slidenum">
              <a:rPr lang="es-MX" smtClean="0"/>
              <a:t>‹Nº›</a:t>
            </a:fld>
            <a:endParaRPr lang="es-MX"/>
          </a:p>
        </p:txBody>
      </p:sp>
    </p:spTree>
    <p:extLst>
      <p:ext uri="{BB962C8B-B14F-4D97-AF65-F5344CB8AC3E}">
        <p14:creationId xmlns:p14="http://schemas.microsoft.com/office/powerpoint/2010/main" val="872711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85F3CF-0F54-44E7-9925-1C378616FD2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F79F0DF8-F6A8-4FF1-B438-E0E9D8639B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C051A915-96B7-42EB-B3A9-FD11C7E70B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a:extLst>
              <a:ext uri="{FF2B5EF4-FFF2-40B4-BE49-F238E27FC236}">
                <a16:creationId xmlns:a16="http://schemas.microsoft.com/office/drawing/2014/main" id="{2F78500F-4A16-4B3F-A254-394BAFA2A082}"/>
              </a:ext>
            </a:extLst>
          </p:cNvPr>
          <p:cNvSpPr>
            <a:spLocks noGrp="1"/>
          </p:cNvSpPr>
          <p:nvPr>
            <p:ph type="dt" sz="half" idx="10"/>
          </p:nvPr>
        </p:nvSpPr>
        <p:spPr/>
        <p:txBody>
          <a:bodyPr/>
          <a:lstStyle/>
          <a:p>
            <a:fld id="{A7BC65B3-2C7F-41B1-A751-CC18B7A246DA}" type="datetimeFigureOut">
              <a:rPr lang="es-MX" smtClean="0"/>
              <a:t>11/10/2017</a:t>
            </a:fld>
            <a:endParaRPr lang="es-MX"/>
          </a:p>
        </p:txBody>
      </p:sp>
      <p:sp>
        <p:nvSpPr>
          <p:cNvPr id="6" name="Marcador de pie de página 5">
            <a:extLst>
              <a:ext uri="{FF2B5EF4-FFF2-40B4-BE49-F238E27FC236}">
                <a16:creationId xmlns:a16="http://schemas.microsoft.com/office/drawing/2014/main" id="{43DFBEB1-B821-4560-B645-5E76DC6A5196}"/>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2B409D6C-1FDA-4FEC-99FD-4DA12CD9413C}"/>
              </a:ext>
            </a:extLst>
          </p:cNvPr>
          <p:cNvSpPr>
            <a:spLocks noGrp="1"/>
          </p:cNvSpPr>
          <p:nvPr>
            <p:ph type="sldNum" sz="quarter" idx="12"/>
          </p:nvPr>
        </p:nvSpPr>
        <p:spPr/>
        <p:txBody>
          <a:bodyPr/>
          <a:lstStyle/>
          <a:p>
            <a:fld id="{EFB963B3-E528-44DD-9DEA-E34DB5E8F3CC}" type="slidenum">
              <a:rPr lang="es-MX" smtClean="0"/>
              <a:t>‹Nº›</a:t>
            </a:fld>
            <a:endParaRPr lang="es-MX"/>
          </a:p>
        </p:txBody>
      </p:sp>
    </p:spTree>
    <p:extLst>
      <p:ext uri="{BB962C8B-B14F-4D97-AF65-F5344CB8AC3E}">
        <p14:creationId xmlns:p14="http://schemas.microsoft.com/office/powerpoint/2010/main" val="2885226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332BC76-6E07-4262-86A2-CE951D9B4D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A02658B-A711-490E-AD18-94FD04B76B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9732D15-C26E-421C-94B3-D3958FB2A1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BC65B3-2C7F-41B1-A751-CC18B7A246DA}" type="datetimeFigureOut">
              <a:rPr lang="es-MX" smtClean="0"/>
              <a:t>11/10/2017</a:t>
            </a:fld>
            <a:endParaRPr lang="es-MX"/>
          </a:p>
        </p:txBody>
      </p:sp>
      <p:sp>
        <p:nvSpPr>
          <p:cNvPr id="5" name="Marcador de pie de página 4">
            <a:extLst>
              <a:ext uri="{FF2B5EF4-FFF2-40B4-BE49-F238E27FC236}">
                <a16:creationId xmlns:a16="http://schemas.microsoft.com/office/drawing/2014/main" id="{186DC1CD-68D7-470F-9545-2855FC8FC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52982DDA-E408-45EB-93EF-3E94974563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B963B3-E528-44DD-9DEA-E34DB5E8F3CC}" type="slidenum">
              <a:rPr lang="es-MX" smtClean="0"/>
              <a:t>‹Nº›</a:t>
            </a:fld>
            <a:endParaRPr lang="es-MX"/>
          </a:p>
        </p:txBody>
      </p:sp>
    </p:spTree>
    <p:extLst>
      <p:ext uri="{BB962C8B-B14F-4D97-AF65-F5344CB8AC3E}">
        <p14:creationId xmlns:p14="http://schemas.microsoft.com/office/powerpoint/2010/main" val="3372375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59A74B9-CAFF-4650-A221-91685748E060}"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EEECE1"/>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675460D1-9C86-4B60-A9FD-51184F688821}" type="datetime1">
              <a:rPr lang="es-MX" smtClean="0">
                <a:solidFill>
                  <a:srgbClr val="EEECE1"/>
                </a:solidFill>
              </a:rPr>
              <a:t>11/10/2017</a:t>
            </a:fld>
            <a:endParaRPr lang="es-MX">
              <a:solidFill>
                <a:srgbClr val="EEECE1"/>
              </a:solidFill>
            </a:endParaRPr>
          </a:p>
        </p:txBody>
      </p:sp>
    </p:spTree>
    <p:extLst>
      <p:ext uri="{BB962C8B-B14F-4D97-AF65-F5344CB8AC3E}">
        <p14:creationId xmlns:p14="http://schemas.microsoft.com/office/powerpoint/2010/main" val="33101672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9.png"/><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1"/>
            </a:solidFill>
            <a:miter lim="800000"/>
            <a:headEnd/>
            <a:tailEnd/>
          </a:ln>
        </p:spPr>
      </p:pic>
      <p:sp>
        <p:nvSpPr>
          <p:cNvPr id="2" name="1 Marcador de número de diapositiva"/>
          <p:cNvSpPr>
            <a:spLocks noGrp="1"/>
          </p:cNvSpPr>
          <p:nvPr>
            <p:ph type="sldNum" sz="quarter" idx="12"/>
          </p:nvPr>
        </p:nvSpPr>
        <p:spPr>
          <a:xfrm>
            <a:off x="9363784" y="5805264"/>
            <a:ext cx="548640" cy="396240"/>
          </a:xfrm>
        </p:spPr>
        <p:txBody>
          <a:bodyPr/>
          <a:lstStyle/>
          <a:p>
            <a:fld id="{114F6E14-26B7-447F-A4C5-187AB6119613}" type="slidenum">
              <a:rPr lang="es-MX" smtClean="0">
                <a:solidFill>
                  <a:srgbClr val="4F81BD"/>
                </a:solidFill>
              </a:rPr>
              <a:pPr/>
              <a:t>1</a:t>
            </a:fld>
            <a:endParaRPr lang="es-MX" dirty="0">
              <a:solidFill>
                <a:srgbClr val="4F81BD"/>
              </a:solidFill>
            </a:endParaRPr>
          </a:p>
        </p:txBody>
      </p:sp>
      <p:pic>
        <p:nvPicPr>
          <p:cNvPr id="37891" name="Picture 3"/>
          <p:cNvPicPr>
            <a:picLocks noChangeAspect="1" noChangeArrowheads="1"/>
          </p:cNvPicPr>
          <p:nvPr/>
        </p:nvPicPr>
        <p:blipFill>
          <a:blip r:embed="rId3"/>
          <a:srcRect/>
          <a:stretch>
            <a:fillRect/>
          </a:stretch>
        </p:blipFill>
        <p:spPr bwMode="auto">
          <a:xfrm>
            <a:off x="6528048" y="3212976"/>
            <a:ext cx="3384376" cy="3240088"/>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1526001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238480" y="2500306"/>
            <a:ext cx="6072230" cy="1143008"/>
          </a:xfrm>
          <a:prstGeom prst="rect">
            <a:avLst/>
          </a:prstGeom>
          <a:solidFill>
            <a:schemeClr val="accent3">
              <a:lumMod val="75000"/>
            </a:schemeClr>
          </a:solidFill>
          <a:ln>
            <a:solidFill>
              <a:schemeClr val="accent3">
                <a:lumMod val="50000"/>
              </a:schemeClr>
            </a:solidFill>
          </a:ln>
        </p:spPr>
        <p:txBody>
          <a:bodyPr>
            <a:normAutofit fontScale="25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lvl="0" algn="ctr">
              <a:spcBef>
                <a:spcPct val="0"/>
              </a:spcBef>
              <a:defRPr/>
            </a:pPr>
            <a:r>
              <a:rPr lang="es-MX" sz="14400" b="1" dirty="0">
                <a:solidFill>
                  <a:schemeClr val="bg1">
                    <a:lumMod val="95000"/>
                  </a:schemeClr>
                </a:solidFill>
                <a:latin typeface="+mj-lt"/>
                <a:ea typeface="+mj-ea"/>
                <a:cs typeface="+mj-cs"/>
              </a:rPr>
              <a:t>CARACTERÍSTICAS DEL RECONOCIMIENTO</a:t>
            </a: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10</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307616713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nvPr>
        </p:nvGraphicFramePr>
        <p:xfrm>
          <a:off x="2381224" y="714356"/>
          <a:ext cx="7500990" cy="56436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11</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312467649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932321" y="447168"/>
            <a:ext cx="8323043" cy="1143000"/>
          </a:xfrm>
          <a:solidFill>
            <a:schemeClr val="accent2"/>
          </a:solidFill>
          <a:ln>
            <a:solidFill>
              <a:schemeClr val="bg1"/>
            </a:solidFill>
          </a:ln>
        </p:spPr>
        <p:txBody>
          <a:bodyPr>
            <a:normAutofit fontScale="90000"/>
          </a:bodyPr>
          <a:lstStyle/>
          <a:p>
            <a:pPr algn="ctr"/>
            <a:r>
              <a:rPr lang="es-ES" b="1" dirty="0">
                <a:solidFill>
                  <a:schemeClr val="bg1"/>
                </a:solidFill>
              </a:rPr>
              <a:t>Características del Reconocimiento</a:t>
            </a:r>
            <a:endParaRPr lang="es-MX" b="1"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12</a:t>
            </a:fld>
            <a:endParaRPr lang="es-MX" dirty="0">
              <a:solidFill>
                <a:schemeClr val="accent3">
                  <a:lumMod val="20000"/>
                  <a:lumOff val="80000"/>
                </a:schemeClr>
              </a:solidFill>
            </a:endParaRPr>
          </a:p>
        </p:txBody>
      </p:sp>
      <p:pic>
        <p:nvPicPr>
          <p:cNvPr id="3" name="Imagen 2">
            <a:extLst>
              <a:ext uri="{FF2B5EF4-FFF2-40B4-BE49-F238E27FC236}">
                <a16:creationId xmlns:a16="http://schemas.microsoft.com/office/drawing/2014/main" id="{87443496-31AC-444A-B9D5-6F5912D0394F}"/>
              </a:ext>
            </a:extLst>
          </p:cNvPr>
          <p:cNvPicPr>
            <a:picLocks noChangeAspect="1"/>
          </p:cNvPicPr>
          <p:nvPr/>
        </p:nvPicPr>
        <p:blipFill>
          <a:blip r:embed="rId2"/>
          <a:stretch>
            <a:fillRect/>
          </a:stretch>
        </p:blipFill>
        <p:spPr>
          <a:xfrm>
            <a:off x="1476375" y="3352799"/>
            <a:ext cx="9239250" cy="3458578"/>
          </a:xfrm>
          <a:prstGeom prst="rect">
            <a:avLst/>
          </a:prstGeom>
        </p:spPr>
      </p:pic>
      <p:sp>
        <p:nvSpPr>
          <p:cNvPr id="27649" name="Rectangle 1"/>
          <p:cNvSpPr>
            <a:spLocks noChangeArrowheads="1"/>
          </p:cNvSpPr>
          <p:nvPr/>
        </p:nvSpPr>
        <p:spPr bwMode="auto">
          <a:xfrm>
            <a:off x="2079282" y="1844243"/>
            <a:ext cx="7998776" cy="1631216"/>
          </a:xfrm>
          <a:prstGeom prst="rect">
            <a:avLst/>
          </a:prstGeom>
          <a:solidFill>
            <a:schemeClr val="accent2">
              <a:lumMod val="20000"/>
              <a:lumOff val="80000"/>
            </a:schemeClr>
          </a:solidFill>
          <a:ln w="9525">
            <a:solidFill>
              <a:schemeClr val="accent2">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276225" fontAlgn="base">
              <a:spcBef>
                <a:spcPct val="0"/>
              </a:spcBef>
              <a:spcAft>
                <a:spcPct val="0"/>
              </a:spcAft>
            </a:pPr>
            <a:r>
              <a:rPr lang="es-MX" sz="3600" b="1" dirty="0">
                <a:ln>
                  <a:solidFill>
                    <a:schemeClr val="tx1">
                      <a:lumMod val="65000"/>
                      <a:lumOff val="35000"/>
                    </a:schemeClr>
                  </a:solidFill>
                </a:ln>
                <a:solidFill>
                  <a:schemeClr val="accent2"/>
                </a:solidFill>
                <a:ea typeface="Times New Roman" pitchFamily="18" charset="0"/>
                <a:cs typeface="Arial" pitchFamily="34" charset="0"/>
              </a:rPr>
              <a:t>Facultativo.</a:t>
            </a:r>
          </a:p>
          <a:p>
            <a:pPr marL="276225" lvl="0" fontAlgn="base">
              <a:spcBef>
                <a:spcPct val="0"/>
              </a:spcBef>
              <a:spcAft>
                <a:spcPct val="0"/>
              </a:spcAft>
            </a:pPr>
            <a:r>
              <a:rPr lang="es-MX" sz="3200" dirty="0"/>
              <a:t>Es la facultad del estado, reconocer o no.</a:t>
            </a:r>
            <a:br>
              <a:rPr lang="es-MX" sz="3200" b="1" dirty="0">
                <a:solidFill>
                  <a:srgbClr val="000000"/>
                </a:solidFill>
                <a:latin typeface="Arial" pitchFamily="34" charset="0"/>
                <a:ea typeface="Times New Roman" pitchFamily="18" charset="0"/>
                <a:cs typeface="Arial" pitchFamily="34" charset="0"/>
              </a:rPr>
            </a:br>
            <a:endParaRPr lang="es-MX" sz="3200" dirty="0">
              <a:latin typeface="Arial" pitchFamily="34" charset="0"/>
              <a:cs typeface="Arial" pitchFamily="34" charset="0"/>
            </a:endParaRPr>
          </a:p>
        </p:txBody>
      </p:sp>
    </p:spTree>
    <p:extLst>
      <p:ext uri="{BB962C8B-B14F-4D97-AF65-F5344CB8AC3E}">
        <p14:creationId xmlns:p14="http://schemas.microsoft.com/office/powerpoint/2010/main" val="67774500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096535" y="1628220"/>
            <a:ext cx="7998776" cy="2616101"/>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61950" fontAlgn="base">
              <a:spcBef>
                <a:spcPct val="0"/>
              </a:spcBef>
              <a:spcAft>
                <a:spcPct val="0"/>
              </a:spcAft>
            </a:pPr>
            <a:r>
              <a:rPr lang="es-MX" sz="3600" b="1" dirty="0">
                <a:ln>
                  <a:solidFill>
                    <a:schemeClr val="tx1">
                      <a:lumMod val="65000"/>
                      <a:lumOff val="35000"/>
                    </a:schemeClr>
                  </a:solidFill>
                </a:ln>
                <a:solidFill>
                  <a:schemeClr val="accent3"/>
                </a:solidFill>
                <a:ea typeface="Times New Roman" pitchFamily="18" charset="0"/>
                <a:cs typeface="Arial" pitchFamily="34" charset="0"/>
              </a:rPr>
              <a:t>Irrevocable.</a:t>
            </a:r>
          </a:p>
          <a:p>
            <a:pPr marL="361950" lvl="0" algn="just" fontAlgn="base">
              <a:spcBef>
                <a:spcPct val="0"/>
              </a:spcBef>
              <a:spcAft>
                <a:spcPct val="0"/>
              </a:spcAft>
            </a:pPr>
            <a:r>
              <a:rPr lang="es-MX" sz="3200" dirty="0"/>
              <a:t>Después de que el estado reconoce a otro a nivel internacional queda firme y vigente, no se puede retirar el reconocimiento hecho.</a:t>
            </a:r>
            <a:br>
              <a:rPr lang="es-MX" sz="3200" b="1" dirty="0">
                <a:solidFill>
                  <a:srgbClr val="000000"/>
                </a:solidFill>
                <a:latin typeface="Arial" pitchFamily="34" charset="0"/>
                <a:ea typeface="Times New Roman" pitchFamily="18" charset="0"/>
                <a:cs typeface="Arial" pitchFamily="34" charset="0"/>
              </a:rPr>
            </a:br>
            <a:endParaRPr lang="es-MX" sz="3200" dirty="0">
              <a:latin typeface="Arial" pitchFamily="34" charset="0"/>
              <a:cs typeface="Arial" pitchFamily="34" charset="0"/>
            </a:endParaRPr>
          </a:p>
        </p:txBody>
      </p:sp>
      <p:sp>
        <p:nvSpPr>
          <p:cNvPr id="4" name="3 Título"/>
          <p:cNvSpPr>
            <a:spLocks noGrp="1"/>
          </p:cNvSpPr>
          <p:nvPr>
            <p:ph type="title"/>
          </p:nvPr>
        </p:nvSpPr>
        <p:spPr>
          <a:xfrm>
            <a:off x="2001328" y="291891"/>
            <a:ext cx="8202273" cy="1143000"/>
          </a:xfrm>
          <a:solidFill>
            <a:schemeClr val="accent3">
              <a:lumMod val="50000"/>
            </a:schemeClr>
          </a:solidFill>
          <a:ln>
            <a:solidFill>
              <a:schemeClr val="bg1"/>
            </a:solidFill>
          </a:ln>
        </p:spPr>
        <p:txBody>
          <a:bodyPr>
            <a:normAutofit fontScale="90000"/>
          </a:bodyPr>
          <a:lstStyle/>
          <a:p>
            <a:pPr algn="ctr"/>
            <a:r>
              <a:rPr lang="es-ES" b="1" dirty="0">
                <a:solidFill>
                  <a:schemeClr val="bg1"/>
                </a:solidFill>
              </a:rPr>
              <a:t>Características del Reconocimiento</a:t>
            </a:r>
            <a:endParaRPr lang="es-MX" b="1"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13</a:t>
            </a:fld>
            <a:endParaRPr lang="es-MX" dirty="0">
              <a:solidFill>
                <a:schemeClr val="accent3">
                  <a:lumMod val="20000"/>
                  <a:lumOff val="80000"/>
                </a:schemeClr>
              </a:solidFill>
            </a:endParaRPr>
          </a:p>
        </p:txBody>
      </p:sp>
      <p:grpSp>
        <p:nvGrpSpPr>
          <p:cNvPr id="5" name="Grupo 4">
            <a:extLst>
              <a:ext uri="{FF2B5EF4-FFF2-40B4-BE49-F238E27FC236}">
                <a16:creationId xmlns:a16="http://schemas.microsoft.com/office/drawing/2014/main" id="{EA2545E2-B38E-4578-A66E-FDB404740629}"/>
              </a:ext>
            </a:extLst>
          </p:cNvPr>
          <p:cNvGrpSpPr/>
          <p:nvPr/>
        </p:nvGrpSpPr>
        <p:grpSpPr>
          <a:xfrm>
            <a:off x="3468483" y="3861048"/>
            <a:ext cx="5253174" cy="2736304"/>
            <a:chOff x="3468483" y="3861048"/>
            <a:chExt cx="5253174" cy="2736304"/>
          </a:xfrm>
        </p:grpSpPr>
        <p:sp>
          <p:nvSpPr>
            <p:cNvPr id="3" name="2 Elipse"/>
            <p:cNvSpPr/>
            <p:nvPr/>
          </p:nvSpPr>
          <p:spPr>
            <a:xfrm>
              <a:off x="3468483" y="3861048"/>
              <a:ext cx="5253174" cy="2736304"/>
            </a:xfrm>
            <a:prstGeom prst="ellipse">
              <a:avLst/>
            </a:prstGeom>
            <a:solidFill>
              <a:schemeClr val="bg2">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dirty="0"/>
            </a:p>
          </p:txBody>
        </p:sp>
        <p:pic>
          <p:nvPicPr>
            <p:cNvPr id="9" name="Picture 4" descr="http://www.mejorahorro.com/wp-content/uploads/2010/08/Seguros-ahorro.jpg"/>
            <p:cNvPicPr>
              <a:picLocks noChangeAspect="1" noChangeArrowheads="1"/>
            </p:cNvPicPr>
            <p:nvPr/>
          </p:nvPicPr>
          <p:blipFill>
            <a:blip r:embed="rId2"/>
            <a:srcRect/>
            <a:stretch>
              <a:fillRect/>
            </a:stretch>
          </p:blipFill>
          <p:spPr bwMode="auto">
            <a:xfrm>
              <a:off x="4692616" y="4199558"/>
              <a:ext cx="2880320" cy="2089304"/>
            </a:xfrm>
            <a:prstGeom prst="rect">
              <a:avLst/>
            </a:prstGeom>
            <a:noFill/>
          </p:spPr>
        </p:pic>
      </p:grpSp>
    </p:spTree>
    <p:extLst>
      <p:ext uri="{BB962C8B-B14F-4D97-AF65-F5344CB8AC3E}">
        <p14:creationId xmlns:p14="http://schemas.microsoft.com/office/powerpoint/2010/main" val="1693287745"/>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811547" y="1577042"/>
            <a:ext cx="8609162" cy="2062103"/>
          </a:xfrm>
          <a:prstGeom prst="rect">
            <a:avLst/>
          </a:prstGeom>
          <a:solidFill>
            <a:schemeClr val="accent4">
              <a:lumMod val="20000"/>
              <a:lumOff val="80000"/>
            </a:schemeClr>
          </a:solidFill>
          <a:ln w="9525">
            <a:solidFill>
              <a:schemeClr val="accent4">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276225" fontAlgn="base">
              <a:spcBef>
                <a:spcPct val="0"/>
              </a:spcBef>
              <a:spcAft>
                <a:spcPct val="0"/>
              </a:spcAft>
            </a:pPr>
            <a:r>
              <a:rPr lang="es-MX" sz="3200" b="1" dirty="0">
                <a:ln>
                  <a:solidFill>
                    <a:schemeClr val="tx1">
                      <a:lumMod val="65000"/>
                      <a:lumOff val="35000"/>
                    </a:schemeClr>
                  </a:solidFill>
                </a:ln>
                <a:solidFill>
                  <a:schemeClr val="accent4">
                    <a:lumMod val="75000"/>
                  </a:schemeClr>
                </a:solidFill>
                <a:ea typeface="Times New Roman" pitchFamily="18" charset="0"/>
                <a:cs typeface="Arial" pitchFamily="34" charset="0"/>
              </a:rPr>
              <a:t>Voluntario.</a:t>
            </a:r>
          </a:p>
          <a:p>
            <a:pPr marL="276225" lvl="0" algn="just" fontAlgn="base">
              <a:spcBef>
                <a:spcPct val="0"/>
              </a:spcBef>
              <a:spcAft>
                <a:spcPct val="0"/>
              </a:spcAft>
            </a:pPr>
            <a:r>
              <a:rPr lang="es-MX" sz="3200" dirty="0"/>
              <a:t>Nadie puede obligar a un estado a otorgar el reconocimiento, porque cada estado es soberano. </a:t>
            </a:r>
            <a:endParaRPr lang="es-MX" sz="3200" dirty="0">
              <a:latin typeface="Arial" pitchFamily="34" charset="0"/>
              <a:cs typeface="Arial" pitchFamily="34" charset="0"/>
            </a:endParaRPr>
          </a:p>
        </p:txBody>
      </p:sp>
      <p:sp>
        <p:nvSpPr>
          <p:cNvPr id="4" name="3 Título"/>
          <p:cNvSpPr>
            <a:spLocks noGrp="1"/>
          </p:cNvSpPr>
          <p:nvPr>
            <p:ph type="title"/>
          </p:nvPr>
        </p:nvSpPr>
        <p:spPr>
          <a:xfrm>
            <a:off x="2001330" y="414069"/>
            <a:ext cx="8185020" cy="1124340"/>
          </a:xfrm>
          <a:solidFill>
            <a:schemeClr val="accent4">
              <a:lumMod val="75000"/>
            </a:schemeClr>
          </a:solidFill>
          <a:ln>
            <a:solidFill>
              <a:schemeClr val="bg1"/>
            </a:solidFill>
          </a:ln>
        </p:spPr>
        <p:txBody>
          <a:bodyPr>
            <a:normAutofit fontScale="90000"/>
          </a:bodyPr>
          <a:lstStyle/>
          <a:p>
            <a:pPr algn="ctr"/>
            <a:r>
              <a:rPr lang="es-ES" b="1" dirty="0">
                <a:solidFill>
                  <a:schemeClr val="bg1"/>
                </a:solidFill>
              </a:rPr>
              <a:t>Características del Reconocimiento</a:t>
            </a:r>
            <a:endParaRPr lang="es-MX" b="1"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14</a:t>
            </a:fld>
            <a:endParaRPr lang="es-MX" dirty="0">
              <a:solidFill>
                <a:schemeClr val="accent3">
                  <a:lumMod val="20000"/>
                  <a:lumOff val="80000"/>
                </a:schemeClr>
              </a:solidFill>
            </a:endParaRPr>
          </a:p>
        </p:txBody>
      </p:sp>
      <p:grpSp>
        <p:nvGrpSpPr>
          <p:cNvPr id="3" name="Grupo 2">
            <a:extLst>
              <a:ext uri="{FF2B5EF4-FFF2-40B4-BE49-F238E27FC236}">
                <a16:creationId xmlns:a16="http://schemas.microsoft.com/office/drawing/2014/main" id="{F5376789-EA1B-4EFB-B748-6D606FAF437A}"/>
              </a:ext>
            </a:extLst>
          </p:cNvPr>
          <p:cNvGrpSpPr/>
          <p:nvPr/>
        </p:nvGrpSpPr>
        <p:grpSpPr>
          <a:xfrm>
            <a:off x="5262112" y="3359987"/>
            <a:ext cx="4656209" cy="3038593"/>
            <a:chOff x="3647729" y="3212976"/>
            <a:chExt cx="5028389" cy="3168352"/>
          </a:xfrm>
        </p:grpSpPr>
        <p:sp>
          <p:nvSpPr>
            <p:cNvPr id="5" name="4 Rectángulo"/>
            <p:cNvSpPr/>
            <p:nvPr/>
          </p:nvSpPr>
          <p:spPr>
            <a:xfrm>
              <a:off x="3647729" y="3212976"/>
              <a:ext cx="5028389" cy="3168352"/>
            </a:xfrm>
            <a:prstGeom prst="rect">
              <a:avLst/>
            </a:prstGeom>
            <a:solidFill>
              <a:schemeClr val="bg1">
                <a:lumMod val="75000"/>
              </a:schemeClr>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pic>
          <p:nvPicPr>
            <p:cNvPr id="7" name="Picture 2" descr="http://www.maquetastopografic.mex.tl/images/7570/republica%20mexicana1.png"/>
            <p:cNvPicPr>
              <a:picLocks noChangeAspect="1" noChangeArrowheads="1"/>
            </p:cNvPicPr>
            <p:nvPr/>
          </p:nvPicPr>
          <p:blipFill>
            <a:blip r:embed="rId2"/>
            <a:srcRect/>
            <a:stretch>
              <a:fillRect/>
            </a:stretch>
          </p:blipFill>
          <p:spPr bwMode="auto">
            <a:xfrm>
              <a:off x="4007769" y="3393586"/>
              <a:ext cx="4443322" cy="2843726"/>
            </a:xfrm>
            <a:prstGeom prst="rect">
              <a:avLst/>
            </a:prstGeom>
            <a:noFill/>
          </p:spPr>
        </p:pic>
      </p:grpSp>
    </p:spTree>
    <p:extLst>
      <p:ext uri="{BB962C8B-B14F-4D97-AF65-F5344CB8AC3E}">
        <p14:creationId xmlns:p14="http://schemas.microsoft.com/office/powerpoint/2010/main" val="407872605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104846" y="1652922"/>
            <a:ext cx="7998776" cy="2062103"/>
          </a:xfrm>
          <a:prstGeom prst="rect">
            <a:avLst/>
          </a:prstGeom>
          <a:solidFill>
            <a:schemeClr val="accent1">
              <a:lumMod val="20000"/>
              <a:lumOff val="80000"/>
            </a:schemeClr>
          </a:solid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marL="276225" fontAlgn="base">
              <a:spcBef>
                <a:spcPct val="0"/>
              </a:spcBef>
              <a:spcAft>
                <a:spcPct val="0"/>
              </a:spcAft>
            </a:pPr>
            <a:r>
              <a:rPr lang="es-MX" sz="3200" b="1" dirty="0">
                <a:ln>
                  <a:solidFill>
                    <a:schemeClr val="tx1">
                      <a:lumMod val="65000"/>
                      <a:lumOff val="35000"/>
                    </a:schemeClr>
                  </a:solidFill>
                </a:ln>
                <a:solidFill>
                  <a:schemeClr val="accent1">
                    <a:lumMod val="75000"/>
                  </a:schemeClr>
                </a:solidFill>
                <a:ea typeface="Times New Roman" pitchFamily="18" charset="0"/>
                <a:cs typeface="Arial" pitchFamily="34" charset="0"/>
              </a:rPr>
              <a:t>Oportuno.</a:t>
            </a:r>
          </a:p>
          <a:p>
            <a:pPr marL="276225" lvl="0" algn="just" fontAlgn="base">
              <a:spcBef>
                <a:spcPct val="0"/>
              </a:spcBef>
              <a:spcAft>
                <a:spcPct val="0"/>
              </a:spcAft>
            </a:pPr>
            <a:r>
              <a:rPr lang="es-MX" sz="3200" dirty="0"/>
              <a:t>Porque  se debe esperar el momento más conveniente, para otorgar reconocimiento.</a:t>
            </a:r>
            <a:br>
              <a:rPr lang="es-MX" sz="3200" b="1" dirty="0">
                <a:solidFill>
                  <a:srgbClr val="000000"/>
                </a:solidFill>
                <a:latin typeface="Arial" pitchFamily="34" charset="0"/>
                <a:ea typeface="Times New Roman" pitchFamily="18" charset="0"/>
                <a:cs typeface="Arial" pitchFamily="34" charset="0"/>
              </a:rPr>
            </a:br>
            <a:endParaRPr lang="es-MX" sz="3200" dirty="0">
              <a:latin typeface="Arial" pitchFamily="34" charset="0"/>
              <a:cs typeface="Arial" pitchFamily="34" charset="0"/>
            </a:endParaRPr>
          </a:p>
        </p:txBody>
      </p:sp>
      <p:sp>
        <p:nvSpPr>
          <p:cNvPr id="4" name="3 Título"/>
          <p:cNvSpPr>
            <a:spLocks noGrp="1"/>
          </p:cNvSpPr>
          <p:nvPr>
            <p:ph type="title"/>
          </p:nvPr>
        </p:nvSpPr>
        <p:spPr>
          <a:xfrm>
            <a:off x="1984075" y="360903"/>
            <a:ext cx="8219526" cy="1143000"/>
          </a:xfrm>
          <a:solidFill>
            <a:schemeClr val="accent1"/>
          </a:solidFill>
          <a:ln>
            <a:solidFill>
              <a:schemeClr val="bg1"/>
            </a:solidFill>
          </a:ln>
        </p:spPr>
        <p:txBody>
          <a:bodyPr>
            <a:normAutofit fontScale="90000"/>
          </a:bodyPr>
          <a:lstStyle/>
          <a:p>
            <a:pPr algn="ctr"/>
            <a:r>
              <a:rPr lang="es-ES" b="1" dirty="0">
                <a:solidFill>
                  <a:schemeClr val="bg1">
                    <a:lumMod val="95000"/>
                  </a:schemeClr>
                </a:solidFill>
              </a:rPr>
              <a:t>Características del Reconocimiento</a:t>
            </a:r>
            <a:endParaRPr lang="es-MX" b="1" dirty="0">
              <a:solidFill>
                <a:schemeClr val="bg1">
                  <a:lumMod val="95000"/>
                </a:schemeClr>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15</a:t>
            </a:fld>
            <a:endParaRPr lang="es-MX" dirty="0">
              <a:solidFill>
                <a:schemeClr val="accent3">
                  <a:lumMod val="20000"/>
                  <a:lumOff val="80000"/>
                </a:schemeClr>
              </a:solidFill>
            </a:endParaRPr>
          </a:p>
        </p:txBody>
      </p:sp>
      <p:pic>
        <p:nvPicPr>
          <p:cNvPr id="3" name="Imagen 2">
            <a:extLst>
              <a:ext uri="{FF2B5EF4-FFF2-40B4-BE49-F238E27FC236}">
                <a16:creationId xmlns:a16="http://schemas.microsoft.com/office/drawing/2014/main" id="{BB97459B-D37D-4A15-A6E4-A9DDEDBAF220}"/>
              </a:ext>
            </a:extLst>
          </p:cNvPr>
          <p:cNvPicPr>
            <a:picLocks noChangeAspect="1"/>
          </p:cNvPicPr>
          <p:nvPr/>
        </p:nvPicPr>
        <p:blipFill>
          <a:blip r:embed="rId2"/>
          <a:stretch>
            <a:fillRect/>
          </a:stretch>
        </p:blipFill>
        <p:spPr>
          <a:xfrm>
            <a:off x="4203032" y="3224456"/>
            <a:ext cx="4048482" cy="3606966"/>
          </a:xfrm>
          <a:prstGeom prst="rect">
            <a:avLst/>
          </a:prstGeom>
        </p:spPr>
      </p:pic>
    </p:spTree>
    <p:extLst>
      <p:ext uri="{BB962C8B-B14F-4D97-AF65-F5344CB8AC3E}">
        <p14:creationId xmlns:p14="http://schemas.microsoft.com/office/powerpoint/2010/main" val="1167474460"/>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238480" y="2500306"/>
            <a:ext cx="6072230" cy="1357322"/>
          </a:xfrm>
          <a:prstGeom prst="rect">
            <a:avLst/>
          </a:prstGeom>
          <a:solidFill>
            <a:schemeClr val="accent4">
              <a:lumMod val="75000"/>
            </a:schemeClr>
          </a:solidFill>
          <a:ln>
            <a:noFill/>
          </a:ln>
        </p:spPr>
        <p:txBody>
          <a:bodyPr>
            <a:normAutofit fontScale="40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MX" sz="10100" b="1" dirty="0">
                <a:solidFill>
                  <a:schemeClr val="bg1">
                    <a:lumMod val="95000"/>
                  </a:schemeClr>
                </a:solidFill>
                <a:latin typeface="+mj-lt"/>
                <a:ea typeface="+mj-ea"/>
                <a:cs typeface="+mj-cs"/>
              </a:rPr>
              <a:t>FORMAS DE RECONOCIMIENTO</a:t>
            </a: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16</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80463559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17</a:t>
            </a:fld>
            <a:endParaRPr lang="es-MX" dirty="0">
              <a:solidFill>
                <a:schemeClr val="bg1"/>
              </a:solidFill>
            </a:endParaRPr>
          </a:p>
        </p:txBody>
      </p:sp>
      <p:graphicFrame>
        <p:nvGraphicFramePr>
          <p:cNvPr id="3" name="2 Diagrama"/>
          <p:cNvGraphicFramePr/>
          <p:nvPr>
            <p:extLst>
              <p:ext uri="{D42A27DB-BD31-4B8C-83A1-F6EECF244321}">
                <p14:modId xmlns:p14="http://schemas.microsoft.com/office/powerpoint/2010/main" val="1335750801"/>
              </p:ext>
            </p:extLst>
          </p:nvPr>
        </p:nvGraphicFramePr>
        <p:xfrm>
          <a:off x="2812211" y="966158"/>
          <a:ext cx="6676846" cy="46828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01099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668379" y="957208"/>
            <a:ext cx="8863414" cy="3046988"/>
          </a:xfrm>
          <a:prstGeom prst="rect">
            <a:avLst/>
          </a:prstGeom>
          <a:solidFill>
            <a:schemeClr val="tx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3200" b="1" dirty="0">
                <a:ln>
                  <a:solidFill>
                    <a:schemeClr val="tx1">
                      <a:lumMod val="65000"/>
                      <a:lumOff val="35000"/>
                    </a:schemeClr>
                  </a:solidFill>
                </a:ln>
                <a:solidFill>
                  <a:schemeClr val="accent1">
                    <a:lumMod val="75000"/>
                  </a:schemeClr>
                </a:solidFill>
                <a:latin typeface="Arial" pitchFamily="34" charset="0"/>
                <a:ea typeface="Times New Roman" pitchFamily="18" charset="0"/>
                <a:cs typeface="Arial" pitchFamily="34" charset="0"/>
              </a:rPr>
              <a:t>Reconocimiento Expreso</a:t>
            </a:r>
            <a:r>
              <a:rPr lang="es-ES" sz="3200" b="1" dirty="0">
                <a:ln>
                  <a:solidFill>
                    <a:schemeClr val="tx1">
                      <a:lumMod val="65000"/>
                      <a:lumOff val="35000"/>
                    </a:schemeClr>
                  </a:solidFill>
                </a:ln>
                <a:solidFill>
                  <a:schemeClr val="accent1">
                    <a:lumMod val="75000"/>
                  </a:schemeClr>
                </a:solidFill>
                <a:latin typeface="Arial" pitchFamily="34" charset="0"/>
                <a:cs typeface="Arial" pitchFamily="34" charset="0"/>
              </a:rPr>
              <a:t>:</a:t>
            </a:r>
          </a:p>
          <a:p>
            <a:pPr lvl="0" algn="just" fontAlgn="base">
              <a:spcBef>
                <a:spcPct val="0"/>
              </a:spcBef>
              <a:spcAft>
                <a:spcPct val="0"/>
              </a:spcAft>
            </a:pPr>
            <a:br>
              <a:rPr lang="es-ES" sz="3200" b="1" dirty="0">
                <a:latin typeface="Arial" pitchFamily="34" charset="0"/>
                <a:cs typeface="Arial" pitchFamily="34" charset="0"/>
              </a:rPr>
            </a:br>
            <a:r>
              <a:rPr lang="es-MX" sz="3200" dirty="0">
                <a:latin typeface="Arial"/>
              </a:rPr>
              <a:t>C</a:t>
            </a:r>
            <a:r>
              <a:rPr lang="es-MX" sz="3200" dirty="0">
                <a:latin typeface="Arial"/>
                <a:ea typeface="Calibri"/>
              </a:rPr>
              <a:t>uando se produce mediante una nota diplomática, cuando se produce un acto público, cuando es un acto de gobierno, cuando es un acto de estado. </a:t>
            </a:r>
            <a:endParaRPr lang="es-MX" sz="32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18</a:t>
            </a:fld>
            <a:endParaRPr lang="es-MX" dirty="0">
              <a:solidFill>
                <a:schemeClr val="accent3">
                  <a:lumMod val="20000"/>
                  <a:lumOff val="80000"/>
                </a:schemeClr>
              </a:solidFill>
            </a:endParaRPr>
          </a:p>
        </p:txBody>
      </p:sp>
      <p:pic>
        <p:nvPicPr>
          <p:cNvPr id="3" name="Imagen 2">
            <a:extLst>
              <a:ext uri="{FF2B5EF4-FFF2-40B4-BE49-F238E27FC236}">
                <a16:creationId xmlns:a16="http://schemas.microsoft.com/office/drawing/2014/main" id="{3C949D4B-70A6-4590-A93B-66A17C0167AA}"/>
              </a:ext>
            </a:extLst>
          </p:cNvPr>
          <p:cNvPicPr>
            <a:picLocks noChangeAspect="1"/>
          </p:cNvPicPr>
          <p:nvPr/>
        </p:nvPicPr>
        <p:blipFill>
          <a:blip r:embed="rId2"/>
          <a:stretch>
            <a:fillRect/>
          </a:stretch>
        </p:blipFill>
        <p:spPr>
          <a:xfrm>
            <a:off x="5887456" y="3598946"/>
            <a:ext cx="4427621" cy="2940217"/>
          </a:xfrm>
          <a:prstGeom prst="rect">
            <a:avLst/>
          </a:prstGeom>
        </p:spPr>
      </p:pic>
    </p:spTree>
    <p:extLst>
      <p:ext uri="{BB962C8B-B14F-4D97-AF65-F5344CB8AC3E}">
        <p14:creationId xmlns:p14="http://schemas.microsoft.com/office/powerpoint/2010/main" val="2315370496"/>
      </p:ext>
    </p:extLst>
  </p:cSld>
  <p:clrMapOvr>
    <a:masterClrMapping/>
  </p:clrMapOvr>
  <p:transition spd="slow">
    <p:pull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738282" y="528356"/>
            <a:ext cx="8643998" cy="3046988"/>
          </a:xfrm>
          <a:prstGeom prst="rect">
            <a:avLst/>
          </a:prstGeom>
          <a:solidFill>
            <a:schemeClr val="accent4">
              <a:lumMod val="20000"/>
              <a:lumOff val="80000"/>
            </a:schemeClr>
          </a:solidFill>
          <a:ln w="9525">
            <a:solidFill>
              <a:schemeClr val="accent4">
                <a:lumMod val="60000"/>
                <a:lumOff val="4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276225" fontAlgn="base">
              <a:spcBef>
                <a:spcPct val="0"/>
              </a:spcBef>
              <a:spcAft>
                <a:spcPct val="0"/>
              </a:spcAft>
            </a:pPr>
            <a:r>
              <a:rPr lang="es-MX" sz="4400" b="1" dirty="0">
                <a:ln w="0"/>
                <a:solidFill>
                  <a:schemeClr val="accent4">
                    <a:lumMod val="75000"/>
                  </a:schemeClr>
                </a:solidFill>
                <a:cs typeface="Arial" pitchFamily="34" charset="0"/>
              </a:rPr>
              <a:t>Reconocimiento Tácito:</a:t>
            </a:r>
          </a:p>
          <a:p>
            <a:pPr marL="276225" lvl="0" algn="just" fontAlgn="base">
              <a:spcBef>
                <a:spcPct val="0"/>
              </a:spcBef>
              <a:spcAft>
                <a:spcPct val="0"/>
              </a:spcAft>
            </a:pPr>
            <a:br>
              <a:rPr lang="es-MX" sz="3200" b="1" dirty="0"/>
            </a:br>
            <a:r>
              <a:rPr lang="es-MX" sz="3200" dirty="0"/>
              <a:t>C</a:t>
            </a:r>
            <a:r>
              <a:rPr lang="es-MX" sz="2800" dirty="0">
                <a:latin typeface="Arial"/>
                <a:ea typeface="Calibri"/>
              </a:rPr>
              <a:t>uando se utilicen medios capaces de reconocer en forma indirecta al gobierno o al estado de que se trate y eso puede ser en </a:t>
            </a:r>
            <a:r>
              <a:rPr lang="es-MX" sz="2800" b="1" dirty="0">
                <a:latin typeface="Arial"/>
                <a:ea typeface="Calibri"/>
              </a:rPr>
              <a:t>forma individual o en forma colectiva. </a:t>
            </a:r>
            <a:endParaRPr lang="es-MX" sz="28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19</a:t>
            </a:fld>
            <a:endParaRPr lang="es-MX" dirty="0">
              <a:solidFill>
                <a:schemeClr val="accent3">
                  <a:lumMod val="20000"/>
                  <a:lumOff val="80000"/>
                </a:schemeClr>
              </a:solidFill>
            </a:endParaRPr>
          </a:p>
        </p:txBody>
      </p:sp>
      <p:pic>
        <p:nvPicPr>
          <p:cNvPr id="4" name="Imagen 3">
            <a:extLst>
              <a:ext uri="{FF2B5EF4-FFF2-40B4-BE49-F238E27FC236}">
                <a16:creationId xmlns:a16="http://schemas.microsoft.com/office/drawing/2014/main" id="{5A171FE6-9602-41A7-8D50-14BB1CC1000B}"/>
              </a:ext>
            </a:extLst>
          </p:cNvPr>
          <p:cNvPicPr>
            <a:picLocks noChangeAspect="1"/>
          </p:cNvPicPr>
          <p:nvPr/>
        </p:nvPicPr>
        <p:blipFill>
          <a:blip r:embed="rId2"/>
          <a:stretch>
            <a:fillRect/>
          </a:stretch>
        </p:blipFill>
        <p:spPr>
          <a:xfrm>
            <a:off x="3498209" y="3622927"/>
            <a:ext cx="4870508" cy="2983186"/>
          </a:xfrm>
          <a:prstGeom prst="rect">
            <a:avLst/>
          </a:prstGeom>
        </p:spPr>
      </p:pic>
    </p:spTree>
    <p:extLst>
      <p:ext uri="{BB962C8B-B14F-4D97-AF65-F5344CB8AC3E}">
        <p14:creationId xmlns:p14="http://schemas.microsoft.com/office/powerpoint/2010/main" val="180157991"/>
      </p:ext>
    </p:extLst>
  </p:cSld>
  <p:clrMapOvr>
    <a:masterClrMapping/>
  </p:clrMapOvr>
  <p:transition spd="slow">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9768" y="455086"/>
            <a:ext cx="8697912" cy="1323439"/>
          </a:xfrm>
          <a:prstGeom prst="rect">
            <a:avLst/>
          </a:prstGeom>
          <a:solidFill>
            <a:schemeClr val="accent1">
              <a:lumMod val="40000"/>
              <a:lumOff val="60000"/>
            </a:schemeClr>
          </a:solid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F2B20"/>
                </a:solidFill>
                <a:effectLst/>
                <a:uLnTx/>
                <a:uFillTx/>
                <a:latin typeface="Calibri"/>
                <a:ea typeface="+mn-ea"/>
                <a:cs typeface="+mn-cs"/>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F2B20"/>
                </a:solidFill>
                <a:effectLst/>
                <a:uLnTx/>
                <a:uFillTx/>
                <a:latin typeface="Calibri"/>
                <a:ea typeface="+mn-ea"/>
                <a:cs typeface="+mn-cs"/>
              </a:rPr>
              <a:t>Facultad de Economía.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200" b="0" i="0" u="none" strike="noStrike" kern="1200" cap="none" spc="0" normalizeH="0" baseline="0" noProof="0" dirty="0">
              <a:ln>
                <a:noFill/>
              </a:ln>
              <a:solidFill>
                <a:srgbClr val="2F2B2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2F2B20"/>
                </a:solidFill>
                <a:effectLst/>
                <a:uLnTx/>
                <a:uFillTx/>
                <a:latin typeface="Calibri"/>
                <a:ea typeface="+mn-ea"/>
                <a:cs typeface="+mn-cs"/>
              </a:rPr>
              <a:t>Licenciatura en Relaciones Económicas Internacionales </a:t>
            </a:r>
          </a:p>
        </p:txBody>
      </p:sp>
      <p:pic>
        <p:nvPicPr>
          <p:cNvPr id="2050" name="Picture 2" descr="Uaemex"/>
          <p:cNvPicPr>
            <a:picLocks noChangeAspect="1" noChangeArrowheads="1"/>
          </p:cNvPicPr>
          <p:nvPr/>
        </p:nvPicPr>
        <p:blipFill>
          <a:blip r:embed="rId2"/>
          <a:srcRect/>
          <a:stretch>
            <a:fillRect/>
          </a:stretch>
        </p:blipFill>
        <p:spPr bwMode="auto">
          <a:xfrm>
            <a:off x="1072705" y="449331"/>
            <a:ext cx="1571625" cy="1329194"/>
          </a:xfrm>
          <a:prstGeom prst="rect">
            <a:avLst/>
          </a:prstGeom>
          <a:noFill/>
          <a:ln w="9525">
            <a:solidFill>
              <a:schemeClr val="accent1"/>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552384" y="442534"/>
            <a:ext cx="1490662" cy="1335991"/>
          </a:xfrm>
          <a:prstGeom prst="rect">
            <a:avLst/>
          </a:prstGeom>
          <a:noFill/>
          <a:ln w="9525">
            <a:solidFill>
              <a:schemeClr val="accent1"/>
            </a:solidFill>
            <a:miter lim="800000"/>
            <a:headEnd/>
            <a:tailEnd/>
          </a:ln>
        </p:spPr>
      </p:pic>
      <p:sp>
        <p:nvSpPr>
          <p:cNvPr id="2" name="1 Marcador de número de diapositiva"/>
          <p:cNvSpPr>
            <a:spLocks noGrp="1"/>
          </p:cNvSpPr>
          <p:nvPr>
            <p:ph type="sldNum" sz="quarter" idx="12"/>
          </p:nvPr>
        </p:nvSpPr>
        <p:spPr>
          <a:xfrm>
            <a:off x="5590892" y="5625048"/>
            <a:ext cx="548640" cy="396240"/>
          </a:xfrm>
          <a:prstGeom prst="bracketPair">
            <a:avLst>
              <a:gd name="adj" fmla="val 38928"/>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s-MX"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3" name="2 Rectángulo"/>
          <p:cNvSpPr/>
          <p:nvPr/>
        </p:nvSpPr>
        <p:spPr>
          <a:xfrm>
            <a:off x="2593134" y="2132856"/>
            <a:ext cx="7028259" cy="3226544"/>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DERECHO INTERNACIONAL PÚBLICO.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(8 Créditos)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Tema: Reconocimiento en el Derecho Internacional Público</a:t>
            </a:r>
            <a:r>
              <a:rPr kumimoji="0" lang="es-MX" sz="2800" b="1" i="1" u="none" strike="noStrike" kern="1200" cap="none" spc="0" normalizeH="0" baseline="0" noProof="0" dirty="0">
                <a:ln>
                  <a:noFill/>
                </a:ln>
                <a:solidFill>
                  <a:prstClr val="white"/>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0"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Elaboró: M. en A. Gabriela Margarita Pérez Vargas.</a:t>
            </a:r>
          </a:p>
        </p:txBody>
      </p:sp>
      <p:sp>
        <p:nvSpPr>
          <p:cNvPr id="7" name="6 Rectángulo"/>
          <p:cNvSpPr/>
          <p:nvPr/>
        </p:nvSpPr>
        <p:spPr>
          <a:xfrm>
            <a:off x="7367666" y="5551178"/>
            <a:ext cx="2262351" cy="36004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srgbClr val="FFFFFF"/>
                </a:solidFill>
                <a:effectLst/>
                <a:uLnTx/>
                <a:uFillTx/>
                <a:latin typeface="Calibri"/>
                <a:ea typeface="+mn-ea"/>
                <a:cs typeface="+mn-cs"/>
              </a:rPr>
              <a:t>Octubre de 2017.</a:t>
            </a:r>
            <a:endParaRPr kumimoji="0" lang="es-MX" sz="1800" b="1"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833894476"/>
      </p:ext>
    </p:extLst>
  </p:cSld>
  <p:clrMapOvr>
    <a:masterClrMapping/>
  </p:clrMapOvr>
  <p:transition spd="slow">
    <p:newsfla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168370" y="602100"/>
            <a:ext cx="6562890" cy="5693866"/>
          </a:xfrm>
          <a:prstGeom prst="rect">
            <a:avLst/>
          </a:prstGeom>
          <a:solidFill>
            <a:schemeClr val="accent4">
              <a:lumMod val="20000"/>
              <a:lumOff val="80000"/>
            </a:schemeClr>
          </a:solidFill>
        </p:spPr>
        <p:txBody>
          <a:bodyPr wrap="square">
            <a:spAutoFit/>
          </a:bodyPr>
          <a:lstStyle/>
          <a:p>
            <a:pPr lvl="0" algn="just"/>
            <a:r>
              <a:rPr lang="es-ES" sz="2800" b="1" dirty="0"/>
              <a:t>a). Individual: </a:t>
            </a:r>
            <a:r>
              <a:rPr lang="es-MX" sz="2800" dirty="0"/>
              <a:t>cuando se produce un tratado entre estados y se incorpora uno nuevo, al firmar conjuntamente, se produce el reconocimiento tácito hacia ese nuevo estado. Si el presidente de un estado visita otro estado, y es recibido con honores de jefe de estado, también se produce el reconocimiento tácito.</a:t>
            </a:r>
            <a:r>
              <a:rPr lang="es-ES" sz="2800" dirty="0"/>
              <a:t>El segundo requisito es que el tratado sea escrito, excluyendo así a los acuerdos verbales.</a:t>
            </a:r>
          </a:p>
          <a:p>
            <a:pPr algn="just"/>
            <a:r>
              <a:rPr lang="es-ES" sz="2800" b="1" dirty="0"/>
              <a:t>b). Colectivo: </a:t>
            </a:r>
            <a:r>
              <a:rPr lang="es-MX" sz="2800" dirty="0">
                <a:ea typeface="Times New Roman"/>
              </a:rPr>
              <a:t>cuando se produce la firma en un tratado multilateral o que se admita al estado en un organismo internacional.</a:t>
            </a:r>
            <a:endParaRPr lang="es-MX" sz="2800" dirty="0"/>
          </a:p>
        </p:txBody>
      </p:sp>
      <p:sp>
        <p:nvSpPr>
          <p:cNvPr id="6" name="5 Rectángulo"/>
          <p:cNvSpPr/>
          <p:nvPr/>
        </p:nvSpPr>
        <p:spPr>
          <a:xfrm>
            <a:off x="819747" y="2204864"/>
            <a:ext cx="3134722" cy="250945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7" name="Picture 2" descr="http://2.bp.blogspot.com/_fkNToEhwA48/TCUt78rnUyI/AAAAAAAAACE/SsM2m3-fdg8/s1600/contrato.jpg"/>
          <p:cNvPicPr>
            <a:picLocks noChangeAspect="1" noChangeArrowheads="1"/>
          </p:cNvPicPr>
          <p:nvPr/>
        </p:nvPicPr>
        <p:blipFill>
          <a:blip r:embed="rId2"/>
          <a:srcRect/>
          <a:stretch>
            <a:fillRect/>
          </a:stretch>
        </p:blipFill>
        <p:spPr bwMode="auto">
          <a:xfrm>
            <a:off x="1033648" y="2348880"/>
            <a:ext cx="2807442" cy="2222558"/>
          </a:xfrm>
          <a:prstGeom prst="rect">
            <a:avLst/>
          </a:prstGeom>
          <a:noFill/>
        </p:spPr>
      </p:pic>
    </p:spTree>
    <p:extLst>
      <p:ext uri="{BB962C8B-B14F-4D97-AF65-F5344CB8AC3E}">
        <p14:creationId xmlns:p14="http://schemas.microsoft.com/office/powerpoint/2010/main" val="3955963212"/>
      </p:ext>
    </p:extLst>
  </p:cSld>
  <p:clrMapOvr>
    <a:masterClrMapping/>
  </p:clrMapOvr>
  <p:transition spd="slow">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4402" y="312407"/>
            <a:ext cx="8229600" cy="1008112"/>
          </a:xfrm>
        </p:spPr>
        <p:style>
          <a:lnRef idx="3">
            <a:schemeClr val="lt1"/>
          </a:lnRef>
          <a:fillRef idx="1">
            <a:schemeClr val="accent2"/>
          </a:fillRef>
          <a:effectRef idx="1">
            <a:schemeClr val="accent2"/>
          </a:effectRef>
          <a:fontRef idx="minor">
            <a:schemeClr val="lt1"/>
          </a:fontRef>
        </p:style>
        <p:txBody>
          <a:bodyPr>
            <a:normAutofit/>
          </a:bodyPr>
          <a:lstStyle/>
          <a:p>
            <a:pPr algn="ctr"/>
            <a:r>
              <a:rPr lang="es-MX" b="1" dirty="0">
                <a:ln>
                  <a:solidFill>
                    <a:schemeClr val="tx1">
                      <a:lumMod val="50000"/>
                      <a:lumOff val="50000"/>
                    </a:schemeClr>
                  </a:solidFill>
                </a:ln>
                <a:solidFill>
                  <a:schemeClr val="bg1"/>
                </a:solidFill>
              </a:rPr>
              <a:t>Efectos del reconocimiento</a:t>
            </a:r>
          </a:p>
        </p:txBody>
      </p:sp>
      <p:sp>
        <p:nvSpPr>
          <p:cNvPr id="3" name="2 Marcador de contenido"/>
          <p:cNvSpPr>
            <a:spLocks noGrp="1"/>
          </p:cNvSpPr>
          <p:nvPr>
            <p:ph idx="1"/>
          </p:nvPr>
        </p:nvSpPr>
        <p:spPr>
          <a:xfrm>
            <a:off x="1604514" y="1414733"/>
            <a:ext cx="8954218" cy="2365319"/>
          </a:xfrm>
          <a:solidFill>
            <a:schemeClr val="accent2">
              <a:lumMod val="40000"/>
              <a:lumOff val="60000"/>
            </a:schemeClr>
          </a:solidFill>
        </p:spPr>
        <p:txBody>
          <a:bodyPr>
            <a:normAutofit fontScale="55000" lnSpcReduction="20000"/>
          </a:bodyPr>
          <a:lstStyle/>
          <a:p>
            <a:pPr lvl="0" algn="just"/>
            <a:endParaRPr lang="es-MX" dirty="0">
              <a:latin typeface="Arial" pitchFamily="34" charset="0"/>
              <a:ea typeface="Times New Roman" pitchFamily="18" charset="0"/>
              <a:cs typeface="Arial" pitchFamily="34" charset="0"/>
            </a:endParaRPr>
          </a:p>
          <a:p>
            <a:pPr marL="114300" indent="0" algn="just">
              <a:buNone/>
            </a:pPr>
            <a:r>
              <a:rPr lang="es-MX" sz="5900" dirty="0">
                <a:ea typeface="Times New Roman"/>
              </a:rPr>
              <a:t>El efecto más importante, es que el reconocimiento convalida jurídicamente una situación de hecho; ya que permite que el nuevo estado o gobierno pueda entrar en relaciones con los demás.</a:t>
            </a:r>
            <a:r>
              <a:rPr lang="es-MX" sz="5900" dirty="0"/>
              <a:t> </a:t>
            </a:r>
          </a:p>
          <a:p>
            <a:pPr lvl="0" algn="just">
              <a:buNone/>
            </a:pPr>
            <a:endParaRPr lang="es-MX" sz="2000" dirty="0">
              <a:cs typeface="Arial" pitchFamily="34" charset="0"/>
            </a:endParaRPr>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21</a:t>
            </a:fld>
            <a:endParaRPr lang="es-MX" dirty="0">
              <a:solidFill>
                <a:schemeClr val="accent3">
                  <a:lumMod val="20000"/>
                  <a:lumOff val="80000"/>
                </a:schemeClr>
              </a:solidFill>
            </a:endParaRPr>
          </a:p>
        </p:txBody>
      </p:sp>
      <p:pic>
        <p:nvPicPr>
          <p:cNvPr id="6" name="5 Imagen" descr="http://files.nireblog.com/blogs3/gabriel-campos-com18/files/hermanadas1.jpg"/>
          <p:cNvPicPr/>
          <p:nvPr/>
        </p:nvPicPr>
        <p:blipFill>
          <a:blip r:embed="rId2"/>
          <a:srcRect/>
          <a:stretch>
            <a:fillRect/>
          </a:stretch>
        </p:blipFill>
        <p:spPr bwMode="auto">
          <a:xfrm>
            <a:off x="4707600" y="3356992"/>
            <a:ext cx="2748701" cy="3312368"/>
          </a:xfrm>
          <a:prstGeom prst="rect">
            <a:avLst/>
          </a:prstGeom>
          <a:noFill/>
          <a:ln w="9525">
            <a:noFill/>
            <a:miter lim="800000"/>
            <a:headEnd/>
            <a:tailEnd/>
          </a:ln>
        </p:spPr>
      </p:pic>
    </p:spTree>
    <p:extLst>
      <p:ext uri="{BB962C8B-B14F-4D97-AF65-F5344CB8AC3E}">
        <p14:creationId xmlns:p14="http://schemas.microsoft.com/office/powerpoint/2010/main" val="3599634631"/>
      </p:ext>
    </p:extLst>
  </p:cSld>
  <p:clrMapOvr>
    <a:masterClrMapping/>
  </p:clrMapOvr>
  <p:transition spd="slow">
    <p:split orient="ver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http://derecho.laguia2000.com/wp-content/uploads/2009/11/sujetos-del-derecho-internacional.png"/>
          <p:cNvPicPr/>
          <p:nvPr/>
        </p:nvPicPr>
        <p:blipFill>
          <a:blip r:embed="rId2"/>
          <a:srcRect/>
          <a:stretch>
            <a:fillRect/>
          </a:stretch>
        </p:blipFill>
        <p:spPr bwMode="auto">
          <a:xfrm>
            <a:off x="7104112" y="1916832"/>
            <a:ext cx="3528392" cy="3816424"/>
          </a:xfrm>
          <a:prstGeom prst="rect">
            <a:avLst/>
          </a:prstGeom>
          <a:noFill/>
          <a:ln w="9525">
            <a:noFill/>
            <a:miter lim="800000"/>
            <a:headEnd/>
            <a:tailEnd/>
          </a:ln>
        </p:spPr>
      </p:pic>
      <p:sp>
        <p:nvSpPr>
          <p:cNvPr id="3" name="2 CuadroTexto"/>
          <p:cNvSpPr txBox="1"/>
          <p:nvPr/>
        </p:nvSpPr>
        <p:spPr>
          <a:xfrm>
            <a:off x="2881290" y="571481"/>
            <a:ext cx="6079660" cy="1077218"/>
          </a:xfrm>
          <a:prstGeom prst="rect">
            <a:avLst/>
          </a:prstGeom>
          <a:solidFill>
            <a:schemeClr val="accent1"/>
          </a:solidFill>
          <a:ln>
            <a:solidFill>
              <a:schemeClr val="accent2"/>
            </a:solidFill>
          </a:ln>
        </p:spPr>
        <p:txBody>
          <a:bodyPr wrap="square" rtlCol="0">
            <a:spAutoFit/>
          </a:bodyPr>
          <a:lstStyle/>
          <a:p>
            <a:pPr algn="ctr"/>
            <a:r>
              <a:rPr lang="es-MX" sz="3200" b="1" dirty="0">
                <a:solidFill>
                  <a:schemeClr val="bg1">
                    <a:lumMod val="95000"/>
                  </a:schemeClr>
                </a:solidFill>
                <a:cs typeface="Arial" pitchFamily="34" charset="0"/>
              </a:rPr>
              <a:t>Reconocimiento en el Derecho Internacional</a:t>
            </a:r>
          </a:p>
        </p:txBody>
      </p:sp>
      <p:graphicFrame>
        <p:nvGraphicFramePr>
          <p:cNvPr id="4" name="3 Diagrama"/>
          <p:cNvGraphicFramePr/>
          <p:nvPr>
            <p:extLst>
              <p:ext uri="{D42A27DB-BD31-4B8C-83A1-F6EECF244321}">
                <p14:modId xmlns:p14="http://schemas.microsoft.com/office/powerpoint/2010/main" val="2678070407"/>
              </p:ext>
            </p:extLst>
          </p:nvPr>
        </p:nvGraphicFramePr>
        <p:xfrm>
          <a:off x="1035169" y="1121433"/>
          <a:ext cx="6797616" cy="4751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22</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1931197196"/>
      </p:ext>
    </p:extLst>
  </p:cSld>
  <p:clrMapOvr>
    <a:masterClrMapping/>
  </p:clrMapOvr>
  <p:transition spd="slow">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238480" y="2500306"/>
            <a:ext cx="6072230" cy="1500198"/>
          </a:xfrm>
          <a:prstGeom prst="rect">
            <a:avLst/>
          </a:prstGeom>
          <a:solidFill>
            <a:schemeClr val="accent2"/>
          </a:solidFill>
          <a:ln>
            <a:solidFill>
              <a:schemeClr val="accent2"/>
            </a:solidFill>
          </a:ln>
        </p:spPr>
        <p:txBody>
          <a:bodyPr>
            <a:normAutofit fontScale="40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MX" sz="10100" b="1" dirty="0">
                <a:solidFill>
                  <a:schemeClr val="bg1">
                    <a:lumMod val="95000"/>
                  </a:schemeClr>
                </a:solidFill>
                <a:latin typeface="+mj-lt"/>
                <a:ea typeface="+mj-ea"/>
                <a:cs typeface="+mj-cs"/>
              </a:rPr>
              <a:t>RECONOCIMIENTO DE ESTADOS</a:t>
            </a: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23</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12055208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6418" y="274638"/>
            <a:ext cx="10160000" cy="1143000"/>
          </a:xfrm>
          <a:solidFill>
            <a:schemeClr val="accent2">
              <a:lumMod val="75000"/>
            </a:schemeClr>
          </a:solidFill>
          <a:ln>
            <a:solidFill>
              <a:schemeClr val="accent2"/>
            </a:solidFill>
          </a:ln>
        </p:spPr>
        <p:txBody>
          <a:bodyPr>
            <a:normAutofit fontScale="90000"/>
          </a:bodyPr>
          <a:lstStyle/>
          <a:p>
            <a:pPr algn="ctr"/>
            <a:br>
              <a:rPr lang="es-MX" b="1" dirty="0"/>
            </a:br>
            <a:br>
              <a:rPr lang="es-MX" sz="5300" b="1" dirty="0"/>
            </a:br>
            <a:r>
              <a:rPr lang="es-MX" sz="4900" b="1" dirty="0">
                <a:ln>
                  <a:solidFill>
                    <a:schemeClr val="tx1">
                      <a:lumMod val="65000"/>
                      <a:lumOff val="35000"/>
                    </a:schemeClr>
                  </a:solidFill>
                </a:ln>
                <a:solidFill>
                  <a:schemeClr val="bg1">
                    <a:lumMod val="95000"/>
                  </a:schemeClr>
                </a:solidFill>
                <a:latin typeface="+mn-lt"/>
                <a:cs typeface="Arial" pitchFamily="34" charset="0"/>
              </a:rPr>
              <a:t>Reconocimiento de Estados</a:t>
            </a:r>
            <a:br>
              <a:rPr lang="es-MX" sz="3600" dirty="0">
                <a:ln>
                  <a:solidFill>
                    <a:schemeClr val="tx1">
                      <a:lumMod val="65000"/>
                      <a:lumOff val="35000"/>
                    </a:schemeClr>
                  </a:solidFill>
                </a:ln>
                <a:solidFill>
                  <a:schemeClr val="accent3"/>
                </a:solidFill>
                <a:latin typeface="Arial" pitchFamily="34" charset="0"/>
                <a:cs typeface="Arial" pitchFamily="34" charset="0"/>
              </a:rPr>
            </a:br>
            <a:r>
              <a:rPr lang="es-MX" dirty="0">
                <a:ln>
                  <a:solidFill>
                    <a:schemeClr val="tx1">
                      <a:lumMod val="65000"/>
                      <a:lumOff val="35000"/>
                    </a:schemeClr>
                  </a:solidFill>
                </a:ln>
                <a:solidFill>
                  <a:schemeClr val="accent3"/>
                </a:solidFill>
              </a:rPr>
              <a:t> </a:t>
            </a:r>
            <a:br>
              <a:rPr lang="es-MX" dirty="0">
                <a:ln>
                  <a:solidFill>
                    <a:schemeClr val="tx1">
                      <a:lumMod val="65000"/>
                      <a:lumOff val="35000"/>
                    </a:schemeClr>
                  </a:solidFill>
                </a:ln>
                <a:solidFill>
                  <a:schemeClr val="accent3"/>
                </a:solidFill>
              </a:rPr>
            </a:br>
            <a:endParaRPr lang="es-MX" dirty="0">
              <a:ln>
                <a:solidFill>
                  <a:schemeClr val="tx1">
                    <a:lumMod val="65000"/>
                    <a:lumOff val="35000"/>
                  </a:schemeClr>
                </a:solidFill>
              </a:ln>
              <a:solidFill>
                <a:schemeClr val="accent3"/>
              </a:solidFill>
            </a:endParaRPr>
          </a:p>
        </p:txBody>
      </p:sp>
      <p:sp>
        <p:nvSpPr>
          <p:cNvPr id="3" name="2 Marcador de contenido"/>
          <p:cNvSpPr>
            <a:spLocks noGrp="1"/>
          </p:cNvSpPr>
          <p:nvPr>
            <p:ph idx="1"/>
          </p:nvPr>
        </p:nvSpPr>
        <p:spPr>
          <a:xfrm>
            <a:off x="1006418" y="1600200"/>
            <a:ext cx="10160000" cy="4800600"/>
          </a:xfrm>
          <a:solidFill>
            <a:schemeClr val="accent2">
              <a:lumMod val="20000"/>
              <a:lumOff val="80000"/>
            </a:schemeClr>
          </a:solidFill>
          <a:ln>
            <a:solidFill>
              <a:schemeClr val="accent2"/>
            </a:solidFill>
          </a:ln>
        </p:spPr>
        <p:txBody>
          <a:bodyPr>
            <a:normAutofit/>
          </a:bodyPr>
          <a:lstStyle/>
          <a:p>
            <a:pPr lvl="0" algn="just">
              <a:buClrTx/>
            </a:pPr>
            <a:r>
              <a:rPr lang="es-ES" sz="3200" dirty="0"/>
              <a:t>Es el acto por el cual las demás naciones miembros de la comunidad internacional se hacen sabedoras, para ciertos efectos de que ha surgido a la vida internacional un nuevo estado. </a:t>
            </a:r>
          </a:p>
          <a:p>
            <a:pPr lvl="0" algn="just">
              <a:buClrTx/>
            </a:pPr>
            <a:r>
              <a:rPr lang="es-ES" sz="3200" dirty="0"/>
              <a:t>El reconocimiento se puede otorgar, ya sea de forma expresa o de manera tácita, como ya se mencionó, dicho reconocimiento se puede conceder cuando se inician relaciones diplomáticas y consulares, o cuando se permite al nuevo estado ser parte de un tratado.</a:t>
            </a:r>
            <a:endParaRPr lang="es-MX" sz="3200" dirty="0"/>
          </a:p>
          <a:p>
            <a:pPr lvl="0"/>
            <a:endParaRPr lang="es-MX" dirty="0"/>
          </a:p>
          <a:p>
            <a:pPr lvl="0"/>
            <a:endParaRPr lang="es-MX" dirty="0"/>
          </a:p>
          <a:p>
            <a:endParaRPr lang="es-MX" dirty="0"/>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24</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636141558"/>
      </p:ext>
    </p:extLst>
  </p:cSld>
  <p:clrMapOvr>
    <a:masterClrMapping/>
  </p:clrMapOvr>
  <p:transition spd="slow">
    <p:pull dir="l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3670" y="274638"/>
            <a:ext cx="10160000" cy="1143000"/>
          </a:xfrm>
          <a:solidFill>
            <a:schemeClr val="accent2">
              <a:lumMod val="75000"/>
            </a:schemeClr>
          </a:solidFill>
          <a:ln>
            <a:solidFill>
              <a:schemeClr val="accent2"/>
            </a:solidFill>
          </a:ln>
        </p:spPr>
        <p:txBody>
          <a:bodyPr>
            <a:normAutofit fontScale="90000"/>
          </a:bodyPr>
          <a:lstStyle/>
          <a:p>
            <a:pPr algn="ctr"/>
            <a:br>
              <a:rPr lang="es-MX" b="1" dirty="0"/>
            </a:br>
            <a:br>
              <a:rPr lang="es-MX" b="1" dirty="0"/>
            </a:br>
            <a:r>
              <a:rPr lang="es-MX" sz="4900" b="1" dirty="0">
                <a:ln>
                  <a:solidFill>
                    <a:schemeClr val="tx1">
                      <a:lumMod val="65000"/>
                      <a:lumOff val="35000"/>
                    </a:schemeClr>
                  </a:solidFill>
                </a:ln>
                <a:solidFill>
                  <a:schemeClr val="bg1">
                    <a:lumMod val="95000"/>
                  </a:schemeClr>
                </a:solidFill>
                <a:latin typeface="+mn-lt"/>
                <a:cs typeface="Arial" pitchFamily="34" charset="0"/>
              </a:rPr>
              <a:t>Reconocimiento de Estados</a:t>
            </a:r>
            <a:br>
              <a:rPr lang="es-MX" sz="4400" dirty="0">
                <a:ln>
                  <a:solidFill>
                    <a:schemeClr val="tx1">
                      <a:lumMod val="65000"/>
                      <a:lumOff val="35000"/>
                    </a:schemeClr>
                  </a:solidFill>
                </a:ln>
                <a:solidFill>
                  <a:schemeClr val="bg1">
                    <a:lumMod val="95000"/>
                  </a:schemeClr>
                </a:solidFill>
                <a:latin typeface="+mn-lt"/>
                <a:cs typeface="Arial" pitchFamily="34" charset="0"/>
              </a:rPr>
            </a:br>
            <a:r>
              <a:rPr lang="es-MX" dirty="0">
                <a:ln>
                  <a:solidFill>
                    <a:schemeClr val="tx1">
                      <a:lumMod val="65000"/>
                      <a:lumOff val="35000"/>
                    </a:schemeClr>
                  </a:solidFill>
                </a:ln>
                <a:solidFill>
                  <a:schemeClr val="accent3"/>
                </a:solidFill>
              </a:rPr>
              <a:t> </a:t>
            </a:r>
            <a:br>
              <a:rPr lang="es-MX" dirty="0">
                <a:ln>
                  <a:solidFill>
                    <a:schemeClr val="tx1">
                      <a:lumMod val="65000"/>
                      <a:lumOff val="35000"/>
                    </a:schemeClr>
                  </a:solidFill>
                </a:ln>
                <a:solidFill>
                  <a:schemeClr val="accent3"/>
                </a:solidFill>
              </a:rPr>
            </a:br>
            <a:endParaRPr lang="es-MX" dirty="0">
              <a:ln>
                <a:solidFill>
                  <a:schemeClr val="tx1">
                    <a:lumMod val="65000"/>
                    <a:lumOff val="35000"/>
                  </a:schemeClr>
                </a:solidFill>
              </a:ln>
              <a:solidFill>
                <a:schemeClr val="accent3"/>
              </a:solidFill>
            </a:endParaRPr>
          </a:p>
        </p:txBody>
      </p:sp>
      <p:sp>
        <p:nvSpPr>
          <p:cNvPr id="3" name="2 Marcador de contenido"/>
          <p:cNvSpPr>
            <a:spLocks noGrp="1"/>
          </p:cNvSpPr>
          <p:nvPr>
            <p:ph idx="1"/>
          </p:nvPr>
        </p:nvSpPr>
        <p:spPr>
          <a:xfrm>
            <a:off x="1006415" y="1604514"/>
            <a:ext cx="10160000" cy="4830792"/>
          </a:xfrm>
          <a:solidFill>
            <a:schemeClr val="accent2">
              <a:lumMod val="20000"/>
              <a:lumOff val="80000"/>
            </a:schemeClr>
          </a:solidFill>
          <a:ln>
            <a:solidFill>
              <a:schemeClr val="accent2"/>
            </a:solidFill>
          </a:ln>
        </p:spPr>
        <p:txBody>
          <a:bodyPr>
            <a:normAutofit/>
          </a:bodyPr>
          <a:lstStyle/>
          <a:p>
            <a:pPr marL="114300" lvl="0" indent="0" algn="just">
              <a:buNone/>
            </a:pPr>
            <a:r>
              <a:rPr lang="es-ES" sz="3200" dirty="0"/>
              <a:t>Algunos autores consideran el reconocimiento del estado como una carta condición que ha de ser cumplida para que el estado exista ante el derecho internacional. </a:t>
            </a:r>
          </a:p>
          <a:p>
            <a:pPr marL="0" indent="0" algn="just">
              <a:buNone/>
            </a:pPr>
            <a:endParaRPr lang="es-MX" sz="3200" dirty="0"/>
          </a:p>
          <a:p>
            <a:pPr marL="114300" indent="0" algn="just">
              <a:buNone/>
            </a:pPr>
            <a:r>
              <a:rPr lang="es-ES" sz="3200" dirty="0"/>
              <a:t>Por su parte la ONU da reconocimiento, mediante la aceptación de un nuevo Estado, como miembro de la organización, aunque aun cuando la ONU lo haya aceptado, no obliga a los demás Estados a iniciar relaciones diplomáticas o consulares con él.</a:t>
            </a:r>
          </a:p>
          <a:p>
            <a:pPr lvl="0"/>
            <a:endParaRPr lang="es-MX" dirty="0"/>
          </a:p>
          <a:p>
            <a:pPr lvl="0"/>
            <a:endParaRPr lang="es-MX" dirty="0"/>
          </a:p>
          <a:p>
            <a:endParaRPr lang="es-MX" dirty="0"/>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25</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1373301515"/>
      </p:ext>
    </p:extLst>
  </p:cSld>
  <p:clrMapOvr>
    <a:masterClrMapping/>
  </p:clrMapOvr>
  <p:transition spd="slow">
    <p:cove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http://www.grupobalms.es/wp-content/uploads/flags.jpg"/>
          <p:cNvPicPr/>
          <p:nvPr/>
        </p:nvPicPr>
        <p:blipFill>
          <a:blip r:embed="rId2" cstate="print"/>
          <a:srcRect/>
          <a:stretch>
            <a:fillRect/>
          </a:stretch>
        </p:blipFill>
        <p:spPr bwMode="auto">
          <a:xfrm>
            <a:off x="3901254" y="4768638"/>
            <a:ext cx="4445116" cy="1702542"/>
          </a:xfrm>
          <a:prstGeom prst="rect">
            <a:avLst/>
          </a:prstGeom>
          <a:noFill/>
          <a:ln w="9525">
            <a:noFill/>
            <a:miter lim="800000"/>
            <a:headEnd/>
            <a:tailEnd/>
          </a:ln>
        </p:spPr>
      </p:pic>
      <p:sp>
        <p:nvSpPr>
          <p:cNvPr id="2" name="1 Título"/>
          <p:cNvSpPr>
            <a:spLocks noGrp="1"/>
          </p:cNvSpPr>
          <p:nvPr>
            <p:ph type="title"/>
          </p:nvPr>
        </p:nvSpPr>
        <p:spPr>
          <a:xfrm>
            <a:off x="1023671" y="341785"/>
            <a:ext cx="10160000" cy="1143000"/>
          </a:xfrm>
          <a:solidFill>
            <a:schemeClr val="accent2"/>
          </a:solidFill>
          <a:ln>
            <a:solidFill>
              <a:schemeClr val="accent2"/>
            </a:solidFill>
          </a:ln>
        </p:spPr>
        <p:txBody>
          <a:bodyPr>
            <a:normAutofit fontScale="90000"/>
          </a:bodyPr>
          <a:lstStyle/>
          <a:p>
            <a:pPr algn="ctr"/>
            <a:r>
              <a:rPr lang="es-ES" sz="4000" b="1" dirty="0">
                <a:solidFill>
                  <a:schemeClr val="bg1">
                    <a:lumMod val="95000"/>
                  </a:schemeClr>
                </a:solidFill>
              </a:rPr>
              <a:t>Teorías respecto al Reconocimiento de Estados</a:t>
            </a:r>
            <a:endParaRPr lang="es-MX" dirty="0"/>
          </a:p>
        </p:txBody>
      </p:sp>
      <p:sp>
        <p:nvSpPr>
          <p:cNvPr id="3" name="2 Marcador de contenido"/>
          <p:cNvSpPr>
            <a:spLocks noGrp="1"/>
          </p:cNvSpPr>
          <p:nvPr>
            <p:ph idx="1"/>
          </p:nvPr>
        </p:nvSpPr>
        <p:spPr>
          <a:xfrm>
            <a:off x="1023671" y="1690777"/>
            <a:ext cx="10160000" cy="4319971"/>
          </a:xfrm>
        </p:spPr>
        <p:txBody>
          <a:bodyPr>
            <a:normAutofit/>
          </a:bodyPr>
          <a:lstStyle/>
          <a:p>
            <a:pPr marL="114300" indent="0" algn="just">
              <a:buNone/>
            </a:pPr>
            <a:r>
              <a:rPr lang="es-ES" sz="2800" dirty="0"/>
              <a:t>Entorno al reconocimiento de estados se han desarrollado dos teorías: algunos autores atribuyen al reconocimiento efectos declarativos, el estado o estados, que reconocen a un nuevo estado deben verificar que éste reúna los requisitos esenciales para su existencia; en cambio otro sector de la doctrina considera al reconocimiento como elemento indispensable para la existencia de un nuevo estado.</a:t>
            </a:r>
            <a:endParaRPr lang="es-MX" sz="2800" dirty="0"/>
          </a:p>
        </p:txBody>
      </p:sp>
      <p:sp>
        <p:nvSpPr>
          <p:cNvPr id="4" name="3 Marcador de número de diapositiva"/>
          <p:cNvSpPr>
            <a:spLocks noGrp="1"/>
          </p:cNvSpPr>
          <p:nvPr>
            <p:ph type="sldNum" sz="quarter" idx="12"/>
          </p:nvPr>
        </p:nvSpPr>
        <p:spPr/>
        <p:txBody>
          <a:bodyPr/>
          <a:lstStyle/>
          <a:p>
            <a:fld id="{B103DBDF-5D3C-4A1A-979A-A472FA1B96AE}" type="slidenum">
              <a:rPr lang="es-MX" smtClean="0">
                <a:ln>
                  <a:solidFill>
                    <a:schemeClr val="bg1"/>
                  </a:solidFill>
                </a:ln>
              </a:rPr>
              <a:pPr/>
              <a:t>26</a:t>
            </a:fld>
            <a:endParaRPr lang="es-MX" dirty="0">
              <a:ln>
                <a:solidFill>
                  <a:schemeClr val="bg1"/>
                </a:solidFill>
              </a:ln>
            </a:endParaRPr>
          </a:p>
        </p:txBody>
      </p:sp>
    </p:spTree>
    <p:extLst>
      <p:ext uri="{BB962C8B-B14F-4D97-AF65-F5344CB8AC3E}">
        <p14:creationId xmlns:p14="http://schemas.microsoft.com/office/powerpoint/2010/main" val="342749090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27</a:t>
            </a:fld>
            <a:endParaRPr lang="es-MX" dirty="0">
              <a:solidFill>
                <a:schemeClr val="bg1"/>
              </a:solidFill>
            </a:endParaRPr>
          </a:p>
        </p:txBody>
      </p:sp>
      <p:graphicFrame>
        <p:nvGraphicFramePr>
          <p:cNvPr id="3" name="2 Diagrama"/>
          <p:cNvGraphicFramePr/>
          <p:nvPr>
            <p:extLst>
              <p:ext uri="{D42A27DB-BD31-4B8C-83A1-F6EECF244321}">
                <p14:modId xmlns:p14="http://schemas.microsoft.com/office/powerpoint/2010/main" val="844121733"/>
              </p:ext>
            </p:extLst>
          </p:nvPr>
        </p:nvGraphicFramePr>
        <p:xfrm>
          <a:off x="1949569" y="914399"/>
          <a:ext cx="8264105" cy="5003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958803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238480" y="2500306"/>
            <a:ext cx="6072230" cy="1500198"/>
          </a:xfrm>
          <a:prstGeom prst="rect">
            <a:avLst/>
          </a:prstGeom>
          <a:solidFill>
            <a:schemeClr val="accent1"/>
          </a:solidFill>
          <a:ln>
            <a:solidFill>
              <a:schemeClr val="tx2"/>
            </a:solidFill>
          </a:ln>
        </p:spPr>
        <p:txBody>
          <a:bodyPr>
            <a:normAutofit fontScale="40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MX" sz="10100" b="1" dirty="0">
                <a:solidFill>
                  <a:schemeClr val="bg1"/>
                </a:solidFill>
                <a:latin typeface="+mj-lt"/>
                <a:ea typeface="+mj-ea"/>
                <a:cs typeface="+mj-cs"/>
              </a:rPr>
              <a:t>RECONOCIMIENTO DE GOBIERNOS</a:t>
            </a: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28</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36655306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6CA34901-9E47-4E93-984A-F93E91CFE894}"/>
              </a:ext>
            </a:extLst>
          </p:cNvPr>
          <p:cNvGrpSpPr/>
          <p:nvPr/>
        </p:nvGrpSpPr>
        <p:grpSpPr>
          <a:xfrm>
            <a:off x="1777042" y="476250"/>
            <a:ext cx="8640134" cy="5761038"/>
            <a:chOff x="1777042" y="476250"/>
            <a:chExt cx="8640134" cy="5761038"/>
          </a:xfrm>
        </p:grpSpPr>
        <p:sp>
          <p:nvSpPr>
            <p:cNvPr id="11266" name="Rectangle 9"/>
            <p:cNvSpPr>
              <a:spLocks noChangeArrowheads="1"/>
            </p:cNvSpPr>
            <p:nvPr/>
          </p:nvSpPr>
          <p:spPr bwMode="auto">
            <a:xfrm>
              <a:off x="3287714" y="476250"/>
              <a:ext cx="5976937" cy="57610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MX" dirty="0"/>
            </a:p>
          </p:txBody>
        </p:sp>
        <p:sp>
          <p:nvSpPr>
            <p:cNvPr id="11267" name="Text Box 4"/>
            <p:cNvSpPr txBox="1">
              <a:spLocks noChangeArrowheads="1"/>
            </p:cNvSpPr>
            <p:nvPr/>
          </p:nvSpPr>
          <p:spPr bwMode="auto">
            <a:xfrm>
              <a:off x="1777043" y="674820"/>
              <a:ext cx="3433006" cy="830997"/>
            </a:xfrm>
            <a:prstGeom prst="rect">
              <a:avLst/>
            </a:prstGeom>
            <a:solidFill>
              <a:schemeClr val="accent1"/>
            </a:solidFill>
            <a:ln w="31750">
              <a:solidFill>
                <a:schemeClr val="tx1"/>
              </a:solidFill>
              <a:miter lim="800000"/>
              <a:headEnd/>
              <a:tailEnd/>
            </a:ln>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sz="2400" b="0" dirty="0">
                  <a:solidFill>
                    <a:schemeClr val="bg1"/>
                  </a:solidFill>
                </a:rPr>
                <a:t>Reconocimiento de Gobiernos</a:t>
              </a:r>
              <a:endParaRPr lang="es-ES" sz="2400" b="0" dirty="0">
                <a:solidFill>
                  <a:schemeClr val="bg1"/>
                </a:solidFill>
              </a:endParaRPr>
            </a:p>
          </p:txBody>
        </p:sp>
        <p:sp>
          <p:nvSpPr>
            <p:cNvPr id="11268" name="Text Box 5"/>
            <p:cNvSpPr txBox="1">
              <a:spLocks noChangeArrowheads="1"/>
            </p:cNvSpPr>
            <p:nvPr/>
          </p:nvSpPr>
          <p:spPr bwMode="auto">
            <a:xfrm>
              <a:off x="5951537" y="476251"/>
              <a:ext cx="4465639" cy="1446550"/>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MX" sz="2200" dirty="0">
                  <a:solidFill>
                    <a:schemeClr val="tx2"/>
                  </a:solidFill>
                  <a:latin typeface="+mn-lt"/>
                </a:rPr>
                <a:t>Es el acto por el cual se da la conformidad para continuar las relaciones habituales de intercambio con el nuevo gobierno</a:t>
              </a:r>
              <a:endParaRPr lang="es-ES" sz="2200" dirty="0">
                <a:solidFill>
                  <a:schemeClr val="tx2"/>
                </a:solidFill>
                <a:latin typeface="+mn-lt"/>
              </a:endParaRPr>
            </a:p>
          </p:txBody>
        </p:sp>
        <p:sp>
          <p:nvSpPr>
            <p:cNvPr id="11269" name="Text Box 6"/>
            <p:cNvSpPr txBox="1">
              <a:spLocks noChangeArrowheads="1"/>
            </p:cNvSpPr>
            <p:nvPr/>
          </p:nvSpPr>
          <p:spPr bwMode="auto">
            <a:xfrm>
              <a:off x="1777042" y="2660014"/>
              <a:ext cx="8640134" cy="3573542"/>
            </a:xfrm>
            <a:prstGeom prst="rect">
              <a:avLst/>
            </a:prstGeom>
            <a:solidFill>
              <a:schemeClr val="accent5">
                <a:lumMod val="75000"/>
              </a:schemeClr>
            </a:solidFill>
            <a:ln>
              <a:solidFill>
                <a:schemeClr val="accent5">
                  <a:lumMod val="50000"/>
                </a:schemeClr>
              </a:solidFill>
              <a:headEnd/>
              <a:tailEnd/>
            </a:ln>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just">
                <a:lnSpc>
                  <a:spcPct val="115000"/>
                </a:lnSpc>
              </a:pPr>
              <a:r>
                <a:rPr lang="es-ES" sz="2200" dirty="0">
                  <a:solidFill>
                    <a:schemeClr val="bg1"/>
                  </a:solidFill>
                  <a:latin typeface="+mn-lt"/>
                  <a:ea typeface="Times New Roman"/>
                  <a:cs typeface="Times New Roman"/>
                </a:rPr>
                <a:t>El reconocimiento de gobierno opera en las situaciones siguientes:</a:t>
              </a:r>
            </a:p>
            <a:p>
              <a:pPr marL="342900" indent="-342900" algn="just">
                <a:lnSpc>
                  <a:spcPct val="115000"/>
                </a:lnSpc>
                <a:buFont typeface="+mj-lt"/>
                <a:buAutoNum type="alphaLcParenR"/>
                <a:tabLst>
                  <a:tab pos="457200" algn="l"/>
                </a:tabLst>
              </a:pPr>
              <a:r>
                <a:rPr lang="es-ES" sz="2200" dirty="0">
                  <a:solidFill>
                    <a:schemeClr val="bg1"/>
                  </a:solidFill>
                  <a:latin typeface="+mn-lt"/>
                  <a:ea typeface="Times New Roman"/>
                  <a:cs typeface="Times New Roman"/>
                </a:rPr>
                <a:t>Cambios habituales de gobierno: en el que el reconocimiento está implícito en las felicitaciones hechas al nuevo gobierno, o en el mantenimiento de las relaciones diplomáticas y consulares.</a:t>
              </a:r>
              <a:endParaRPr lang="es-MX" sz="2200" dirty="0">
                <a:solidFill>
                  <a:schemeClr val="bg1"/>
                </a:solidFill>
                <a:latin typeface="+mn-lt"/>
                <a:ea typeface="Calibri"/>
                <a:cs typeface="Times New Roman"/>
              </a:endParaRPr>
            </a:p>
            <a:p>
              <a:pPr marL="342900" indent="-342900" algn="just">
                <a:lnSpc>
                  <a:spcPct val="115000"/>
                </a:lnSpc>
                <a:buFont typeface="+mj-lt"/>
                <a:buAutoNum type="alphaLcParenR"/>
                <a:tabLst>
                  <a:tab pos="457200" algn="l"/>
                </a:tabLst>
              </a:pPr>
              <a:r>
                <a:rPr lang="es-ES" sz="2200" dirty="0">
                  <a:solidFill>
                    <a:schemeClr val="bg1"/>
                  </a:solidFill>
                  <a:latin typeface="+mn-lt"/>
                  <a:ea typeface="Times New Roman"/>
                  <a:cs typeface="Times New Roman"/>
                </a:rPr>
                <a:t>Cambios violentos por un golpe de Estado, o un cambio anticonstitucional: En tal supuesto, el reconocimiento no debe ser prematuro; así, los Estados deben cerciorarse de que el nuevo gobierno ejerza un dominio efectivo sobre la población y el territorio en el cual se asienta.</a:t>
              </a:r>
              <a:endParaRPr lang="es-MX" sz="2200" dirty="0">
                <a:solidFill>
                  <a:schemeClr val="bg1"/>
                </a:solidFill>
                <a:latin typeface="+mn-lt"/>
                <a:ea typeface="Calibri"/>
                <a:cs typeface="Times New Roman"/>
              </a:endParaRPr>
            </a:p>
          </p:txBody>
        </p:sp>
        <p:sp>
          <p:nvSpPr>
            <p:cNvPr id="11270" name="AutoShape 10"/>
            <p:cNvSpPr>
              <a:spLocks noChangeArrowheads="1"/>
            </p:cNvSpPr>
            <p:nvPr/>
          </p:nvSpPr>
          <p:spPr bwMode="auto">
            <a:xfrm>
              <a:off x="5375276" y="980728"/>
              <a:ext cx="504825" cy="215900"/>
            </a:xfrm>
            <a:prstGeom prst="rightArrow">
              <a:avLst>
                <a:gd name="adj1" fmla="val 50000"/>
                <a:gd name="adj2" fmla="val 58456"/>
              </a:avLst>
            </a:prstGeom>
            <a:solidFill>
              <a:schemeClr val="accent1"/>
            </a:solidFill>
            <a:ln w="9525">
              <a:solidFill>
                <a:schemeClr val="accent5">
                  <a:lumMod val="50000"/>
                </a:schemeClr>
              </a:solidFill>
              <a:miter lim="800000"/>
              <a:headEnd/>
              <a:tailEnd/>
            </a:ln>
          </p:spPr>
          <p:txBody>
            <a:bodyPr wrap="none" anchor="ctr"/>
            <a:lstStyle/>
            <a:p>
              <a:endParaRPr lang="es-MX" dirty="0"/>
            </a:p>
          </p:txBody>
        </p:sp>
      </p:grpSp>
      <p:sp>
        <p:nvSpPr>
          <p:cNvPr id="11271" name="AutoShape 11"/>
          <p:cNvSpPr>
            <a:spLocks noChangeArrowheads="1"/>
          </p:cNvSpPr>
          <p:nvPr/>
        </p:nvSpPr>
        <p:spPr bwMode="auto">
          <a:xfrm>
            <a:off x="8039894" y="1878096"/>
            <a:ext cx="215900" cy="758817"/>
          </a:xfrm>
          <a:prstGeom prst="downArrow">
            <a:avLst>
              <a:gd name="adj1" fmla="val 50000"/>
              <a:gd name="adj2" fmla="val 125184"/>
            </a:avLst>
          </a:prstGeom>
          <a:solidFill>
            <a:schemeClr val="accent1"/>
          </a:solidFill>
          <a:ln w="9525">
            <a:solidFill>
              <a:schemeClr val="tx1"/>
            </a:solidFill>
            <a:miter lim="800000"/>
            <a:headEnd/>
            <a:tailEnd/>
          </a:ln>
        </p:spPr>
        <p:txBody>
          <a:bodyPr wrap="none" anchor="ctr"/>
          <a:lstStyle/>
          <a:p>
            <a:endParaRPr lang="es-MX" dirty="0"/>
          </a:p>
        </p:txBody>
      </p:sp>
    </p:spTree>
    <p:extLst>
      <p:ext uri="{BB962C8B-B14F-4D97-AF65-F5344CB8AC3E}">
        <p14:creationId xmlns:p14="http://schemas.microsoft.com/office/powerpoint/2010/main" val="2754846500"/>
      </p:ext>
    </p:extLst>
  </p:cSld>
  <p:clrMapOvr>
    <a:masterClrMapping/>
  </p:clrMapOvr>
  <p:transition spd="slow">
    <p:pull dir="l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00056" y="260648"/>
            <a:ext cx="2857496" cy="936104"/>
          </a:xfrm>
        </p:spPr>
        <p:txBody>
          <a:bodyPr>
            <a:normAutofit fontScale="90000"/>
          </a:bodyPr>
          <a:lstStyle/>
          <a:p>
            <a:pPr algn="r"/>
            <a:br>
              <a:rPr lang="es-ES" sz="3100" dirty="0"/>
            </a:br>
            <a:r>
              <a:rPr lang="es-ES" sz="2000" dirty="0">
                <a:solidFill>
                  <a:schemeClr val="tx1">
                    <a:lumMod val="75000"/>
                    <a:lumOff val="25000"/>
                  </a:schemeClr>
                </a:solidFill>
              </a:rPr>
              <a:t>F</a:t>
            </a:r>
            <a:r>
              <a:rPr lang="es-ES" sz="1600" dirty="0">
                <a:solidFill>
                  <a:schemeClr val="tx1">
                    <a:lumMod val="75000"/>
                    <a:lumOff val="25000"/>
                  </a:schemeClr>
                </a:solidFill>
              </a:rPr>
              <a:t>ACULTAD DE ECONOMÍA</a:t>
            </a:r>
            <a:br>
              <a:rPr lang="es-ES" sz="1600" dirty="0">
                <a:solidFill>
                  <a:schemeClr val="tx1">
                    <a:lumMod val="75000"/>
                    <a:lumOff val="25000"/>
                  </a:schemeClr>
                </a:solidFill>
              </a:rPr>
            </a:br>
            <a:r>
              <a:rPr lang="es-ES" sz="1600" dirty="0">
                <a:solidFill>
                  <a:schemeClr val="tx1">
                    <a:lumMod val="75000"/>
                    <a:lumOff val="25000"/>
                  </a:schemeClr>
                </a:solidFill>
              </a:rPr>
              <a:t>RELACIONES ECONÓMICAS INTERNACIONALES</a:t>
            </a:r>
            <a:br>
              <a:rPr lang="es-ES" dirty="0">
                <a:solidFill>
                  <a:schemeClr val="tx1">
                    <a:lumMod val="75000"/>
                    <a:lumOff val="25000"/>
                  </a:schemeClr>
                </a:solidFill>
              </a:rPr>
            </a:br>
            <a:endParaRPr lang="es-MX" dirty="0">
              <a:solidFill>
                <a:schemeClr val="tx1">
                  <a:lumMod val="75000"/>
                  <a:lumOff val="25000"/>
                </a:schemeClr>
              </a:solidFill>
            </a:endParaRPr>
          </a:p>
        </p:txBody>
      </p:sp>
      <p:sp>
        <p:nvSpPr>
          <p:cNvPr id="3" name="2 Marcador de número de diapositiva"/>
          <p:cNvSpPr>
            <a:spLocks noGrp="1"/>
          </p:cNvSpPr>
          <p:nvPr>
            <p:ph type="sldNum" sz="quarter" idx="12"/>
          </p:nvPr>
        </p:nvSpPr>
        <p:spPr>
          <a:xfrm>
            <a:off x="5951984" y="342680"/>
            <a:ext cx="548640" cy="39624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s-MX"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9457554" y="208250"/>
            <a:ext cx="861909" cy="772478"/>
          </a:xfrm>
          <a:prstGeom prst="rect">
            <a:avLst/>
          </a:prstGeom>
          <a:noFill/>
          <a:ln w="9525">
            <a:solidFill>
              <a:schemeClr val="accent2"/>
            </a:solidFill>
            <a:miter lim="800000"/>
            <a:headEnd/>
            <a:tailEnd/>
          </a:ln>
        </p:spPr>
      </p:pic>
      <p:sp>
        <p:nvSpPr>
          <p:cNvPr id="5" name="4 CuadroTexto"/>
          <p:cNvSpPr txBox="1"/>
          <p:nvPr/>
        </p:nvSpPr>
        <p:spPr>
          <a:xfrm>
            <a:off x="2063551" y="406406"/>
            <a:ext cx="3363581" cy="646331"/>
          </a:xfrm>
          <a:prstGeom prst="rect">
            <a:avLst/>
          </a:prstGeom>
          <a:solidFill>
            <a:schemeClr val="accent2"/>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rPr>
              <a:t>CONTENIDO</a:t>
            </a:r>
            <a:endParaRPr kumimoji="0" lang="es-MX"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1028807727"/>
              </p:ext>
            </p:extLst>
          </p:nvPr>
        </p:nvGraphicFramePr>
        <p:xfrm>
          <a:off x="1861713" y="1328464"/>
          <a:ext cx="8491508" cy="4785360"/>
        </p:xfrm>
        <a:graphic>
          <a:graphicData uri="http://schemas.openxmlformats.org/drawingml/2006/table">
            <a:tbl>
              <a:tblPr firstRow="1" bandRow="1">
                <a:tableStyleId>{EB344D84-9AFB-497E-A393-DC336BA19D2E}</a:tableStyleId>
              </a:tblPr>
              <a:tblGrid>
                <a:gridCol w="7895613">
                  <a:extLst>
                    <a:ext uri="{9D8B030D-6E8A-4147-A177-3AD203B41FA5}">
                      <a16:colId xmlns:a16="http://schemas.microsoft.com/office/drawing/2014/main" val="20000"/>
                    </a:ext>
                  </a:extLst>
                </a:gridCol>
                <a:gridCol w="595895">
                  <a:extLst>
                    <a:ext uri="{9D8B030D-6E8A-4147-A177-3AD203B41FA5}">
                      <a16:colId xmlns:a16="http://schemas.microsoft.com/office/drawing/2014/main" val="20001"/>
                    </a:ext>
                  </a:extLst>
                </a:gridCol>
              </a:tblGrid>
              <a:tr h="4766903">
                <a:tc>
                  <a:txBody>
                    <a:bodyPr/>
                    <a:lstStyle/>
                    <a:p>
                      <a:pPr algn="r"/>
                      <a:r>
                        <a:rPr lang="es-MX" sz="2200" dirty="0">
                          <a:solidFill>
                            <a:schemeClr val="tx1">
                              <a:lumMod val="75000"/>
                              <a:lumOff val="25000"/>
                            </a:schemeClr>
                          </a:solidFill>
                        </a:rPr>
                        <a:t>Guión</a:t>
                      </a:r>
                      <a:r>
                        <a:rPr lang="es-MX" sz="2200" baseline="0" dirty="0">
                          <a:solidFill>
                            <a:schemeClr val="tx1">
                              <a:lumMod val="75000"/>
                              <a:lumOff val="25000"/>
                            </a:schemeClr>
                          </a:solidFill>
                        </a:rPr>
                        <a:t> Explicativo</a:t>
                      </a:r>
                    </a:p>
                    <a:p>
                      <a:pPr algn="r"/>
                      <a:endParaRPr lang="es-MX" sz="2200" dirty="0">
                        <a:solidFill>
                          <a:schemeClr val="tx1">
                            <a:lumMod val="75000"/>
                            <a:lumOff val="25000"/>
                          </a:schemeClr>
                        </a:solidFill>
                      </a:endParaRPr>
                    </a:p>
                    <a:p>
                      <a:pPr algn="r"/>
                      <a:r>
                        <a:rPr lang="es-MX" sz="2200" baseline="0" dirty="0">
                          <a:solidFill>
                            <a:schemeClr val="tx1">
                              <a:lumMod val="75000"/>
                              <a:lumOff val="25000"/>
                            </a:schemeClr>
                          </a:solidFill>
                        </a:rPr>
                        <a:t>Reconocimiento en el Derecho Internacional Público</a:t>
                      </a:r>
                      <a:endParaRPr lang="es-MX" sz="2200" dirty="0">
                        <a:solidFill>
                          <a:schemeClr val="tx1">
                            <a:lumMod val="75000"/>
                            <a:lumOff val="25000"/>
                          </a:schemeClr>
                        </a:solidFill>
                      </a:endParaRPr>
                    </a:p>
                    <a:p>
                      <a:pPr algn="r"/>
                      <a:r>
                        <a:rPr lang="es-MX" sz="2200" b="0" baseline="0" dirty="0">
                          <a:solidFill>
                            <a:schemeClr val="tx1">
                              <a:lumMod val="75000"/>
                              <a:lumOff val="25000"/>
                            </a:schemeClr>
                          </a:solidFill>
                        </a:rPr>
                        <a:t>Características del Reconocimiento</a:t>
                      </a:r>
                    </a:p>
                    <a:p>
                      <a:pPr algn="r"/>
                      <a:r>
                        <a:rPr lang="es-MX" sz="2200" b="0" baseline="0" dirty="0">
                          <a:solidFill>
                            <a:schemeClr val="tx1">
                              <a:lumMod val="75000"/>
                              <a:lumOff val="25000"/>
                            </a:schemeClr>
                          </a:solidFill>
                        </a:rPr>
                        <a:t>Formas de Reconocimiento</a:t>
                      </a:r>
                    </a:p>
                    <a:p>
                      <a:pPr algn="r"/>
                      <a:r>
                        <a:rPr lang="es-MX" sz="2200" b="0" baseline="0" dirty="0">
                          <a:solidFill>
                            <a:schemeClr val="tx1">
                              <a:lumMod val="75000"/>
                              <a:lumOff val="25000"/>
                            </a:schemeClr>
                          </a:solidFill>
                        </a:rPr>
                        <a:t>Efectos del Reconocimiento</a:t>
                      </a:r>
                    </a:p>
                    <a:p>
                      <a:pPr algn="r"/>
                      <a:r>
                        <a:rPr lang="es-MX" sz="2200" b="0" baseline="0" dirty="0">
                          <a:solidFill>
                            <a:schemeClr val="tx1">
                              <a:lumMod val="75000"/>
                              <a:lumOff val="25000"/>
                            </a:schemeClr>
                          </a:solidFill>
                        </a:rPr>
                        <a:t>Reconocimiento de Estados</a:t>
                      </a:r>
                    </a:p>
                    <a:p>
                      <a:pPr algn="r"/>
                      <a:r>
                        <a:rPr lang="es-MX" sz="2200" b="0" baseline="0" dirty="0">
                          <a:solidFill>
                            <a:schemeClr val="tx1">
                              <a:lumMod val="75000"/>
                              <a:lumOff val="25000"/>
                            </a:schemeClr>
                          </a:solidFill>
                        </a:rPr>
                        <a:t>Teorías respecto al Reconocimiento de Estados</a:t>
                      </a:r>
                    </a:p>
                    <a:p>
                      <a:pPr algn="r"/>
                      <a:r>
                        <a:rPr lang="es-MX" sz="2200" b="0" baseline="0" dirty="0">
                          <a:solidFill>
                            <a:schemeClr val="tx1">
                              <a:lumMod val="75000"/>
                              <a:lumOff val="25000"/>
                            </a:schemeClr>
                          </a:solidFill>
                        </a:rPr>
                        <a:t>Reconocimiento de Gobiernos</a:t>
                      </a:r>
                    </a:p>
                    <a:p>
                      <a:pPr algn="r"/>
                      <a:r>
                        <a:rPr lang="es-MX" sz="2200" b="0" baseline="0" dirty="0">
                          <a:solidFill>
                            <a:schemeClr val="tx1">
                              <a:lumMod val="75000"/>
                              <a:lumOff val="25000"/>
                            </a:schemeClr>
                          </a:solidFill>
                        </a:rPr>
                        <a:t>Reconocimiento </a:t>
                      </a:r>
                      <a:r>
                        <a:rPr lang="es-MX" sz="2200" b="0" i="1" baseline="0" dirty="0">
                          <a:solidFill>
                            <a:schemeClr val="tx1">
                              <a:lumMod val="75000"/>
                              <a:lumOff val="25000"/>
                            </a:schemeClr>
                          </a:solidFill>
                        </a:rPr>
                        <a:t>de Facto </a:t>
                      </a:r>
                      <a:r>
                        <a:rPr lang="es-MX" sz="2200" b="0" baseline="0" dirty="0">
                          <a:solidFill>
                            <a:schemeClr val="tx1">
                              <a:lumMod val="75000"/>
                              <a:lumOff val="25000"/>
                            </a:schemeClr>
                          </a:solidFill>
                        </a:rPr>
                        <a:t>y </a:t>
                      </a:r>
                      <a:r>
                        <a:rPr lang="es-MX" sz="2200" b="0" i="1" baseline="0" dirty="0">
                          <a:solidFill>
                            <a:schemeClr val="tx1">
                              <a:lumMod val="75000"/>
                              <a:lumOff val="25000"/>
                            </a:schemeClr>
                          </a:solidFill>
                        </a:rPr>
                        <a:t>de Jure</a:t>
                      </a:r>
                    </a:p>
                    <a:p>
                      <a:pPr algn="r"/>
                      <a:r>
                        <a:rPr lang="es-MX" sz="2200" b="0" baseline="0" dirty="0">
                          <a:solidFill>
                            <a:schemeClr val="tx1">
                              <a:lumMod val="75000"/>
                              <a:lumOff val="25000"/>
                            </a:schemeClr>
                          </a:solidFill>
                        </a:rPr>
                        <a:t>Doctrinas respecto al Reconocimiento de Gobiernos</a:t>
                      </a:r>
                    </a:p>
                    <a:p>
                      <a:pPr algn="r"/>
                      <a:endParaRPr lang="es-ES" sz="2200" b="0" baseline="0" dirty="0">
                        <a:solidFill>
                          <a:schemeClr val="tx1">
                            <a:lumMod val="75000"/>
                            <a:lumOff val="25000"/>
                          </a:schemeClr>
                        </a:solidFill>
                      </a:endParaRPr>
                    </a:p>
                    <a:p>
                      <a:pPr algn="r"/>
                      <a:r>
                        <a:rPr lang="es-MX" sz="2200" dirty="0">
                          <a:solidFill>
                            <a:schemeClr val="tx1">
                              <a:lumMod val="75000"/>
                              <a:lumOff val="25000"/>
                            </a:schemeClr>
                          </a:solidFill>
                        </a:rPr>
                        <a:t>Conclusiones</a:t>
                      </a:r>
                    </a:p>
                    <a:p>
                      <a:pPr algn="r"/>
                      <a:r>
                        <a:rPr lang="es-MX" sz="2200" dirty="0">
                          <a:solidFill>
                            <a:schemeClr val="tx1">
                              <a:lumMod val="75000"/>
                              <a:lumOff val="25000"/>
                            </a:schemeClr>
                          </a:solidFill>
                        </a:rPr>
                        <a:t>Referencias</a:t>
                      </a:r>
                    </a:p>
                  </a:txBody>
                  <a:tcPr>
                    <a:solidFill>
                      <a:schemeClr val="accent2">
                        <a:lumMod val="40000"/>
                        <a:lumOff val="60000"/>
                      </a:schemeClr>
                    </a:solidFill>
                  </a:tcPr>
                </a:tc>
                <a:tc>
                  <a:txBody>
                    <a:bodyPr/>
                    <a:lstStyle/>
                    <a:p>
                      <a:pPr algn="r"/>
                      <a:r>
                        <a:rPr lang="es-MX" sz="2200" dirty="0">
                          <a:solidFill>
                            <a:schemeClr val="tx1">
                              <a:lumMod val="75000"/>
                              <a:lumOff val="25000"/>
                            </a:schemeClr>
                          </a:solidFill>
                        </a:rPr>
                        <a:t>4</a:t>
                      </a:r>
                    </a:p>
                    <a:p>
                      <a:pPr algn="r"/>
                      <a:endParaRPr lang="es-MX" sz="2200" dirty="0">
                        <a:solidFill>
                          <a:schemeClr val="tx1">
                            <a:lumMod val="75000"/>
                            <a:lumOff val="25000"/>
                          </a:schemeClr>
                        </a:solidFill>
                      </a:endParaRPr>
                    </a:p>
                    <a:p>
                      <a:pPr algn="r"/>
                      <a:r>
                        <a:rPr lang="es-MX" sz="2200" dirty="0">
                          <a:solidFill>
                            <a:schemeClr val="tx1">
                              <a:lumMod val="75000"/>
                              <a:lumOff val="25000"/>
                            </a:schemeClr>
                          </a:solidFill>
                        </a:rPr>
                        <a:t>8</a:t>
                      </a:r>
                    </a:p>
                    <a:p>
                      <a:pPr algn="r"/>
                      <a:r>
                        <a:rPr lang="es-MX" sz="2200" dirty="0">
                          <a:solidFill>
                            <a:schemeClr val="tx1">
                              <a:lumMod val="75000"/>
                              <a:lumOff val="25000"/>
                            </a:schemeClr>
                          </a:solidFill>
                        </a:rPr>
                        <a:t>10</a:t>
                      </a:r>
                    </a:p>
                    <a:p>
                      <a:pPr algn="r"/>
                      <a:r>
                        <a:rPr lang="es-MX" sz="2200" dirty="0">
                          <a:solidFill>
                            <a:schemeClr val="tx1">
                              <a:lumMod val="75000"/>
                              <a:lumOff val="25000"/>
                            </a:schemeClr>
                          </a:solidFill>
                        </a:rPr>
                        <a:t>16</a:t>
                      </a:r>
                    </a:p>
                    <a:p>
                      <a:pPr algn="r"/>
                      <a:r>
                        <a:rPr lang="es-MX" sz="2200" dirty="0">
                          <a:solidFill>
                            <a:schemeClr val="tx1">
                              <a:lumMod val="75000"/>
                              <a:lumOff val="25000"/>
                            </a:schemeClr>
                          </a:solidFill>
                        </a:rPr>
                        <a:t>21</a:t>
                      </a:r>
                    </a:p>
                    <a:p>
                      <a:pPr algn="r"/>
                      <a:r>
                        <a:rPr lang="es-MX" sz="2200" dirty="0">
                          <a:solidFill>
                            <a:schemeClr val="tx1">
                              <a:lumMod val="75000"/>
                              <a:lumOff val="25000"/>
                            </a:schemeClr>
                          </a:solidFill>
                        </a:rPr>
                        <a:t>23</a:t>
                      </a:r>
                    </a:p>
                    <a:p>
                      <a:pPr algn="r"/>
                      <a:r>
                        <a:rPr lang="es-MX" sz="2200" dirty="0">
                          <a:solidFill>
                            <a:schemeClr val="tx1">
                              <a:lumMod val="75000"/>
                              <a:lumOff val="25000"/>
                            </a:schemeClr>
                          </a:solidFill>
                        </a:rPr>
                        <a:t>26</a:t>
                      </a:r>
                    </a:p>
                    <a:p>
                      <a:pPr algn="r"/>
                      <a:r>
                        <a:rPr lang="es-MX" sz="2200" dirty="0">
                          <a:solidFill>
                            <a:schemeClr val="tx1">
                              <a:lumMod val="75000"/>
                              <a:lumOff val="25000"/>
                            </a:schemeClr>
                          </a:solidFill>
                        </a:rPr>
                        <a:t>28</a:t>
                      </a:r>
                    </a:p>
                    <a:p>
                      <a:pPr algn="r"/>
                      <a:r>
                        <a:rPr lang="es-MX" sz="2200" dirty="0">
                          <a:solidFill>
                            <a:schemeClr val="tx1">
                              <a:lumMod val="75000"/>
                              <a:lumOff val="25000"/>
                            </a:schemeClr>
                          </a:solidFill>
                        </a:rPr>
                        <a:t>31</a:t>
                      </a:r>
                    </a:p>
                    <a:p>
                      <a:pPr algn="r"/>
                      <a:r>
                        <a:rPr lang="es-MX" sz="2200" dirty="0">
                          <a:solidFill>
                            <a:schemeClr val="tx1">
                              <a:lumMod val="75000"/>
                              <a:lumOff val="25000"/>
                            </a:schemeClr>
                          </a:solidFill>
                        </a:rPr>
                        <a:t>33</a:t>
                      </a:r>
                    </a:p>
                    <a:p>
                      <a:pPr algn="r"/>
                      <a:endParaRPr lang="es-MX" sz="2200" dirty="0">
                        <a:solidFill>
                          <a:schemeClr val="tx1">
                            <a:lumMod val="75000"/>
                            <a:lumOff val="25000"/>
                          </a:schemeClr>
                        </a:solidFill>
                      </a:endParaRPr>
                    </a:p>
                    <a:p>
                      <a:pPr algn="r"/>
                      <a:r>
                        <a:rPr lang="es-MX" sz="2200" dirty="0">
                          <a:solidFill>
                            <a:schemeClr val="tx1">
                              <a:lumMod val="75000"/>
                              <a:lumOff val="25000"/>
                            </a:schemeClr>
                          </a:solidFill>
                        </a:rPr>
                        <a:t>41</a:t>
                      </a:r>
                    </a:p>
                    <a:p>
                      <a:pPr algn="r"/>
                      <a:r>
                        <a:rPr lang="es-MX" sz="2200" dirty="0">
                          <a:solidFill>
                            <a:schemeClr val="tx1">
                              <a:lumMod val="75000"/>
                              <a:lumOff val="25000"/>
                            </a:schemeClr>
                          </a:solidFill>
                        </a:rPr>
                        <a:t>42</a:t>
                      </a:r>
                    </a:p>
                  </a:txBody>
                  <a:tcPr>
                    <a:solidFill>
                      <a:schemeClr val="accent2">
                        <a:lumMod val="60000"/>
                        <a:lumOff val="4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448466217"/>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1809721" y="429735"/>
            <a:ext cx="8286808"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800" b="1" i="1" dirty="0">
                <a:ln>
                  <a:solidFill>
                    <a:schemeClr val="tx1">
                      <a:lumMod val="65000"/>
                      <a:lumOff val="35000"/>
                    </a:schemeClr>
                  </a:solidFill>
                </a:ln>
                <a:solidFill>
                  <a:schemeClr val="accent3"/>
                </a:solidFill>
                <a:latin typeface="Arial" pitchFamily="34" charset="0"/>
                <a:ea typeface="Times New Roman" pitchFamily="18" charset="0"/>
                <a:cs typeface="Arial" pitchFamily="34" charset="0"/>
              </a:rPr>
              <a:t>   </a:t>
            </a:r>
            <a:endParaRPr lang="es-MX" sz="2800" dirty="0">
              <a:ln>
                <a:solidFill>
                  <a:schemeClr val="tx1">
                    <a:lumMod val="65000"/>
                    <a:lumOff val="35000"/>
                  </a:schemeClr>
                </a:solidFill>
              </a:ln>
              <a:solidFill>
                <a:schemeClr val="accent3"/>
              </a:solidFill>
              <a:latin typeface="Arial" pitchFamily="34" charset="0"/>
              <a:cs typeface="Arial" pitchFamily="34" charset="0"/>
            </a:endParaRPr>
          </a:p>
          <a:p>
            <a:pPr eaLnBrk="0" fontAlgn="base" hangingPunct="0">
              <a:spcBef>
                <a:spcPct val="0"/>
              </a:spcBef>
              <a:spcAft>
                <a:spcPct val="0"/>
              </a:spcAft>
            </a:pPr>
            <a:endParaRPr lang="es-MX" sz="2800" dirty="0">
              <a:latin typeface="Arial" pitchFamily="34" charset="0"/>
              <a:cs typeface="Arial" pitchFamily="34" charset="0"/>
            </a:endParaRPr>
          </a:p>
        </p:txBody>
      </p:sp>
      <p:sp>
        <p:nvSpPr>
          <p:cNvPr id="16386" name="Rectangle 2"/>
          <p:cNvSpPr>
            <a:spLocks noChangeArrowheads="1"/>
          </p:cNvSpPr>
          <p:nvPr/>
        </p:nvSpPr>
        <p:spPr bwMode="auto">
          <a:xfrm>
            <a:off x="1809720" y="3224852"/>
            <a:ext cx="8501122"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endParaRPr lang="es-MX" dirty="0">
              <a:latin typeface="Arial" pitchFamily="34" charset="0"/>
              <a:cs typeface="Arial" pitchFamily="34" charset="0"/>
            </a:endParaRPr>
          </a:p>
          <a:p>
            <a:pPr algn="just" eaLnBrk="0" fontAlgn="base" hangingPunct="0">
              <a:spcBef>
                <a:spcPct val="0"/>
              </a:spcBef>
              <a:spcAft>
                <a:spcPct val="0"/>
              </a:spcAft>
            </a:pPr>
            <a:r>
              <a:rPr lang="es-MX" sz="2800" dirty="0">
                <a:latin typeface="Arial" pitchFamily="34" charset="0"/>
                <a:ea typeface="Times New Roman" pitchFamily="18" charset="0"/>
                <a:cs typeface="Arial" pitchFamily="34" charset="0"/>
              </a:rPr>
              <a:t> </a:t>
            </a:r>
            <a:endParaRPr lang="es-MX" sz="2800" dirty="0">
              <a:latin typeface="Arial" pitchFamily="34" charset="0"/>
              <a:cs typeface="Arial" pitchFamily="34" charset="0"/>
            </a:endParaRPr>
          </a:p>
          <a:p>
            <a:pPr eaLnBrk="0" fontAlgn="base" hangingPunct="0">
              <a:spcBef>
                <a:spcPct val="0"/>
              </a:spcBef>
              <a:spcAft>
                <a:spcPct val="0"/>
              </a:spcAft>
            </a:pPr>
            <a:endParaRPr lang="es-MX" dirty="0">
              <a:latin typeface="Arial" pitchFamily="34" charset="0"/>
              <a:cs typeface="Arial" pitchFamily="34" charset="0"/>
            </a:endParaRPr>
          </a:p>
        </p:txBody>
      </p:sp>
      <p:sp>
        <p:nvSpPr>
          <p:cNvPr id="7" name="6 Título"/>
          <p:cNvSpPr>
            <a:spLocks noGrp="1"/>
          </p:cNvSpPr>
          <p:nvPr>
            <p:ph type="title"/>
          </p:nvPr>
        </p:nvSpPr>
        <p:spPr>
          <a:xfrm>
            <a:off x="1977724" y="429734"/>
            <a:ext cx="8229600" cy="954107"/>
          </a:xfrm>
          <a:solidFill>
            <a:schemeClr val="accent4"/>
          </a:solidFill>
        </p:spPr>
        <p:txBody>
          <a:bodyPr>
            <a:normAutofit/>
          </a:bodyPr>
          <a:lstStyle/>
          <a:p>
            <a:pPr algn="ctr"/>
            <a:r>
              <a:rPr lang="es-MX" sz="4400" b="1" dirty="0">
                <a:ln>
                  <a:solidFill>
                    <a:schemeClr val="tx1">
                      <a:lumMod val="65000"/>
                      <a:lumOff val="35000"/>
                    </a:schemeClr>
                  </a:solidFill>
                </a:ln>
                <a:solidFill>
                  <a:schemeClr val="bg1"/>
                </a:solidFill>
                <a:latin typeface="+mn-lt"/>
                <a:ea typeface="Times New Roman" pitchFamily="18" charset="0"/>
                <a:cs typeface="Arial" pitchFamily="34" charset="0"/>
              </a:rPr>
              <a:t>Reconocimiento de Gobiernos</a:t>
            </a:r>
            <a:endParaRPr lang="es-MX" sz="4400" dirty="0">
              <a:solidFill>
                <a:schemeClr val="bg1"/>
              </a:solidFill>
              <a:latin typeface="+mn-lt"/>
            </a:endParaRPr>
          </a:p>
        </p:txBody>
      </p:sp>
      <p:sp>
        <p:nvSpPr>
          <p:cNvPr id="8" name="7 Marcador de contenido"/>
          <p:cNvSpPr>
            <a:spLocks noGrp="1"/>
          </p:cNvSpPr>
          <p:nvPr>
            <p:ph idx="1"/>
          </p:nvPr>
        </p:nvSpPr>
        <p:spPr>
          <a:xfrm>
            <a:off x="1267326" y="1466492"/>
            <a:ext cx="9705474" cy="4549143"/>
          </a:xfrm>
          <a:solidFill>
            <a:schemeClr val="accent4">
              <a:lumMod val="20000"/>
              <a:lumOff val="80000"/>
            </a:schemeClr>
          </a:solidFill>
        </p:spPr>
        <p:txBody>
          <a:bodyPr>
            <a:normAutofit/>
          </a:bodyPr>
          <a:lstStyle/>
          <a:p>
            <a:pPr marL="114300" indent="0" algn="just">
              <a:buNone/>
            </a:pPr>
            <a:r>
              <a:rPr lang="es-ES" sz="2600" dirty="0"/>
              <a:t>El reconocimiento de un nuevo Estado implica reconocer la personalidad jurídica internacional del nuevo estado, mientras que en el reconocimiento de un nuevo gobierno no se discute la personalidad internacional, sino su forma de gobierno.</a:t>
            </a:r>
          </a:p>
          <a:p>
            <a:pPr marL="114300" indent="0" algn="just">
              <a:buNone/>
            </a:pPr>
            <a:r>
              <a:rPr lang="es-MX" sz="2600" dirty="0"/>
              <a:t>La negativa a reconocer se basa: en la creencia de que el nuevo gobierno no ejerce un control efectivo del territorio que pretende regir. Con el fin de evitar estos equívocos, algunos gobiernos han adoptado la política de no reconocer nunca “gobiernos”.</a:t>
            </a: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30</a:t>
            </a:fld>
            <a:endParaRPr lang="es-MX" dirty="0">
              <a:solidFill>
                <a:schemeClr val="bg1"/>
              </a:solidFill>
            </a:endParaRPr>
          </a:p>
        </p:txBody>
      </p:sp>
      <p:sp>
        <p:nvSpPr>
          <p:cNvPr id="3" name="2 CuadroTexto"/>
          <p:cNvSpPr txBox="1"/>
          <p:nvPr/>
        </p:nvSpPr>
        <p:spPr>
          <a:xfrm>
            <a:off x="6060282" y="2708920"/>
            <a:ext cx="184731" cy="369332"/>
          </a:xfrm>
          <a:prstGeom prst="rect">
            <a:avLst/>
          </a:prstGeom>
          <a:noFill/>
        </p:spPr>
        <p:txBody>
          <a:bodyPr wrap="none" rtlCol="0">
            <a:spAutoFit/>
          </a:bodyPr>
          <a:lstStyle/>
          <a:p>
            <a:endParaRPr lang="es-MX" dirty="0"/>
          </a:p>
        </p:txBody>
      </p:sp>
      <p:pic>
        <p:nvPicPr>
          <p:cNvPr id="4" name="Imagen 3">
            <a:extLst>
              <a:ext uri="{FF2B5EF4-FFF2-40B4-BE49-F238E27FC236}">
                <a16:creationId xmlns:a16="http://schemas.microsoft.com/office/drawing/2014/main" id="{CD3DB0D2-87F2-46FA-89BC-346F09D3786E}"/>
              </a:ext>
            </a:extLst>
          </p:cNvPr>
          <p:cNvPicPr>
            <a:picLocks noChangeAspect="1"/>
          </p:cNvPicPr>
          <p:nvPr/>
        </p:nvPicPr>
        <p:blipFill>
          <a:blip r:embed="rId2"/>
          <a:stretch>
            <a:fillRect/>
          </a:stretch>
        </p:blipFill>
        <p:spPr>
          <a:xfrm>
            <a:off x="6112041" y="4881623"/>
            <a:ext cx="3894601" cy="1827466"/>
          </a:xfrm>
          <a:prstGeom prst="rect">
            <a:avLst/>
          </a:prstGeom>
        </p:spPr>
      </p:pic>
    </p:spTree>
    <p:extLst>
      <p:ext uri="{BB962C8B-B14F-4D97-AF65-F5344CB8AC3E}">
        <p14:creationId xmlns:p14="http://schemas.microsoft.com/office/powerpoint/2010/main" val="2661248886"/>
      </p:ext>
    </p:extLst>
  </p:cSld>
  <p:clrMapOvr>
    <a:masterClrMapping/>
  </p:clrMapOvr>
  <p:transition spd="slow">
    <p:spli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077662" y="2656938"/>
            <a:ext cx="6031829" cy="1535502"/>
          </a:xfrm>
          <a:prstGeom prst="rect">
            <a:avLst/>
          </a:prstGeom>
          <a:solidFill>
            <a:schemeClr val="accent3">
              <a:lumMod val="75000"/>
            </a:schemeClr>
          </a:solidFill>
          <a:ln>
            <a:solidFill>
              <a:schemeClr val="accent3">
                <a:lumMod val="50000"/>
              </a:schemeClr>
            </a:solidFill>
          </a:ln>
        </p:spPr>
        <p:txBody>
          <a:bodyPr>
            <a:normAutofit fontScale="25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MX" sz="11200" b="1" dirty="0">
                <a:solidFill>
                  <a:schemeClr val="bg1"/>
                </a:solidFill>
                <a:latin typeface="+mj-lt"/>
                <a:ea typeface="+mj-ea"/>
                <a:cs typeface="+mj-cs"/>
              </a:rPr>
              <a:t>RECONOCIMIENTO DE FACTO</a:t>
            </a:r>
          </a:p>
          <a:p>
            <a:pPr algn="ctr">
              <a:spcBef>
                <a:spcPct val="0"/>
              </a:spcBef>
              <a:defRPr/>
            </a:pPr>
            <a:r>
              <a:rPr lang="es-ES" sz="11200" b="1" dirty="0">
                <a:solidFill>
                  <a:schemeClr val="bg1"/>
                </a:solidFill>
                <a:latin typeface="+mj-lt"/>
                <a:ea typeface="+mj-ea"/>
                <a:cs typeface="+mj-cs"/>
              </a:rPr>
              <a:t>Y</a:t>
            </a:r>
          </a:p>
          <a:p>
            <a:pPr algn="ctr">
              <a:spcBef>
                <a:spcPct val="0"/>
              </a:spcBef>
              <a:defRPr/>
            </a:pPr>
            <a:r>
              <a:rPr lang="es-ES" sz="11200" b="1" dirty="0">
                <a:solidFill>
                  <a:schemeClr val="bg1"/>
                </a:solidFill>
                <a:latin typeface="+mj-lt"/>
                <a:ea typeface="+mj-ea"/>
                <a:cs typeface="+mj-cs"/>
              </a:rPr>
              <a:t>RECONOCIMIENTO DE JURE</a:t>
            </a:r>
            <a:endParaRPr lang="es-MX" sz="11200" b="1" dirty="0">
              <a:solidFill>
                <a:schemeClr val="bg1"/>
              </a:solidFill>
              <a:latin typeface="+mj-lt"/>
              <a:ea typeface="+mj-ea"/>
              <a:cs typeface="+mj-cs"/>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31</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341796975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A3B232A8-D441-4725-88EC-0EE482EDB17A}"/>
              </a:ext>
            </a:extLst>
          </p:cNvPr>
          <p:cNvGrpSpPr/>
          <p:nvPr/>
        </p:nvGrpSpPr>
        <p:grpSpPr>
          <a:xfrm>
            <a:off x="1967499" y="428626"/>
            <a:ext cx="8280400" cy="6240735"/>
            <a:chOff x="2063751" y="428626"/>
            <a:chExt cx="8280400" cy="6240735"/>
          </a:xfrm>
        </p:grpSpPr>
        <p:sp>
          <p:nvSpPr>
            <p:cNvPr id="15362" name="1 CuadroTexto"/>
            <p:cNvSpPr txBox="1">
              <a:spLocks noChangeArrowheads="1"/>
            </p:cNvSpPr>
            <p:nvPr/>
          </p:nvSpPr>
          <p:spPr bwMode="auto">
            <a:xfrm>
              <a:off x="2063751" y="1557339"/>
              <a:ext cx="2879725" cy="1152525"/>
            </a:xfrm>
            <a:prstGeom prst="rect">
              <a:avLst/>
            </a:prstGeom>
            <a:solidFill>
              <a:schemeClr val="accent1"/>
            </a:solidFill>
            <a:ln>
              <a:noFill/>
            </a:ln>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_tradnl" sz="1600" dirty="0">
                  <a:solidFill>
                    <a:schemeClr val="bg1"/>
                  </a:solidFill>
                  <a:latin typeface="Calibri" pitchFamily="34" charset="0"/>
                </a:rPr>
                <a:t>RECONOCIMIENTO DE FACTO</a:t>
              </a:r>
              <a:endParaRPr lang="es-MX" sz="1600" dirty="0">
                <a:solidFill>
                  <a:schemeClr val="bg1"/>
                </a:solidFill>
                <a:latin typeface="Calibri" pitchFamily="34" charset="0"/>
              </a:endParaRPr>
            </a:p>
          </p:txBody>
        </p:sp>
        <p:sp>
          <p:nvSpPr>
            <p:cNvPr id="15363" name="2 CuadroTexto"/>
            <p:cNvSpPr txBox="1">
              <a:spLocks noChangeArrowheads="1"/>
            </p:cNvSpPr>
            <p:nvPr/>
          </p:nvSpPr>
          <p:spPr bwMode="auto">
            <a:xfrm>
              <a:off x="4035425" y="428626"/>
              <a:ext cx="4376738" cy="461665"/>
            </a:xfrm>
            <a:prstGeom prst="rect">
              <a:avLst/>
            </a:prstGeom>
            <a:solidFill>
              <a:schemeClr val="accent3">
                <a:lumMod val="40000"/>
                <a:lumOff val="60000"/>
              </a:schemeClr>
            </a:solidFill>
            <a:ln w="38100">
              <a:solidFill>
                <a:schemeClr val="tx1"/>
              </a:solidFill>
              <a:miter lim="800000"/>
              <a:headEnd/>
              <a:tailEnd/>
            </a:ln>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_tradnl" sz="2400" dirty="0">
                  <a:latin typeface="Calibri" pitchFamily="34" charset="0"/>
                </a:rPr>
                <a:t>RECONOCIMIENTO</a:t>
              </a:r>
              <a:endParaRPr lang="es-MX" sz="2400" dirty="0">
                <a:latin typeface="Calibri" pitchFamily="34" charset="0"/>
              </a:endParaRPr>
            </a:p>
          </p:txBody>
        </p:sp>
        <p:sp>
          <p:nvSpPr>
            <p:cNvPr id="15364" name="3 CuadroTexto"/>
            <p:cNvSpPr txBox="1">
              <a:spLocks noChangeArrowheads="1"/>
            </p:cNvSpPr>
            <p:nvPr/>
          </p:nvSpPr>
          <p:spPr bwMode="auto">
            <a:xfrm>
              <a:off x="7464426" y="1557339"/>
              <a:ext cx="2879725" cy="1152525"/>
            </a:xfrm>
            <a:prstGeom prst="rect">
              <a:avLst/>
            </a:prstGeom>
            <a:solidFill>
              <a:schemeClr val="accent2"/>
            </a:solidFill>
            <a:ln>
              <a:noFill/>
            </a:ln>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_tradnl" sz="1600" dirty="0">
                  <a:solidFill>
                    <a:schemeClr val="bg1"/>
                  </a:solidFill>
                  <a:latin typeface="Calibri" pitchFamily="34" charset="0"/>
                </a:rPr>
                <a:t>RECONOCIMIENTO DE JURE</a:t>
              </a:r>
              <a:endParaRPr lang="es-MX" sz="1600" dirty="0">
                <a:solidFill>
                  <a:schemeClr val="bg1"/>
                </a:solidFill>
                <a:latin typeface="Calibri" pitchFamily="34" charset="0"/>
              </a:endParaRPr>
            </a:p>
          </p:txBody>
        </p:sp>
        <p:sp>
          <p:nvSpPr>
            <p:cNvPr id="15365" name="4 CuadroTexto"/>
            <p:cNvSpPr txBox="1">
              <a:spLocks noChangeArrowheads="1"/>
            </p:cNvSpPr>
            <p:nvPr/>
          </p:nvSpPr>
          <p:spPr bwMode="auto">
            <a:xfrm>
              <a:off x="7435851" y="3416300"/>
              <a:ext cx="2879725" cy="503238"/>
            </a:xfrm>
            <a:prstGeom prst="rect">
              <a:avLst/>
            </a:prstGeom>
            <a:solidFill>
              <a:schemeClr val="accent2"/>
            </a:solidFill>
            <a:ln>
              <a:noFill/>
            </a:ln>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_tradnl" sz="1600" dirty="0">
                  <a:solidFill>
                    <a:schemeClr val="bg1"/>
                  </a:solidFill>
                  <a:latin typeface="Calibri" pitchFamily="34" charset="0"/>
                </a:rPr>
                <a:t>DE DERECHO</a:t>
              </a:r>
              <a:endParaRPr lang="es-MX" sz="1600" dirty="0">
                <a:solidFill>
                  <a:schemeClr val="bg1"/>
                </a:solidFill>
                <a:latin typeface="Calibri" pitchFamily="34" charset="0"/>
              </a:endParaRPr>
            </a:p>
          </p:txBody>
        </p:sp>
        <p:sp>
          <p:nvSpPr>
            <p:cNvPr id="15366" name="5 CuadroTexto"/>
            <p:cNvSpPr txBox="1">
              <a:spLocks noChangeArrowheads="1"/>
            </p:cNvSpPr>
            <p:nvPr/>
          </p:nvSpPr>
          <p:spPr bwMode="auto">
            <a:xfrm>
              <a:off x="7392989" y="4651376"/>
              <a:ext cx="2879725" cy="2017985"/>
            </a:xfrm>
            <a:prstGeom prst="rect">
              <a:avLst/>
            </a:prstGeom>
            <a:solidFill>
              <a:schemeClr val="accent2"/>
            </a:solidFill>
            <a:ln>
              <a:noFill/>
            </a:ln>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just" eaLnBrk="1" hangingPunct="1">
                <a:buFontTx/>
                <a:buChar char="•"/>
              </a:pPr>
              <a:r>
                <a:rPr lang="es-MX" sz="1600" dirty="0">
                  <a:solidFill>
                    <a:schemeClr val="bg1"/>
                  </a:solidFill>
                  <a:latin typeface="Calibri" pitchFamily="34" charset="0"/>
                </a:rPr>
                <a:t>De jure es una expresión en latín, significa de derecho, en contraste con de facto, que significa de hecho. El término de jure se refiere a lo que se tiene por derecho o declarado de forma oficial. </a:t>
              </a:r>
              <a:endParaRPr lang="es-ES_tradnl" sz="1600" dirty="0">
                <a:solidFill>
                  <a:schemeClr val="bg1"/>
                </a:solidFill>
                <a:latin typeface="Calibri" pitchFamily="34" charset="0"/>
              </a:endParaRPr>
            </a:p>
            <a:p>
              <a:pPr algn="just" eaLnBrk="1" hangingPunct="1">
                <a:buFontTx/>
                <a:buChar char="•"/>
              </a:pPr>
              <a:endParaRPr lang="es-MX" sz="1600" dirty="0">
                <a:solidFill>
                  <a:schemeClr val="bg1"/>
                </a:solidFill>
                <a:latin typeface="Calibri" pitchFamily="34" charset="0"/>
              </a:endParaRPr>
            </a:p>
          </p:txBody>
        </p:sp>
        <p:sp>
          <p:nvSpPr>
            <p:cNvPr id="15367" name="6 CuadroTexto"/>
            <p:cNvSpPr txBox="1">
              <a:spLocks noChangeArrowheads="1"/>
            </p:cNvSpPr>
            <p:nvPr/>
          </p:nvSpPr>
          <p:spPr bwMode="auto">
            <a:xfrm>
              <a:off x="2063751" y="3422651"/>
              <a:ext cx="2879725" cy="511175"/>
            </a:xfrm>
            <a:prstGeom prst="rect">
              <a:avLst/>
            </a:prstGeom>
            <a:solidFill>
              <a:schemeClr val="accent1"/>
            </a:solidFill>
            <a:ln>
              <a:noFill/>
            </a:ln>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_tradnl" sz="1600" dirty="0">
                  <a:solidFill>
                    <a:schemeClr val="bg1"/>
                  </a:solidFill>
                  <a:latin typeface="Calibri" pitchFamily="34" charset="0"/>
                </a:rPr>
                <a:t>DE HECHO</a:t>
              </a:r>
              <a:endParaRPr lang="es-MX" sz="1600" dirty="0">
                <a:solidFill>
                  <a:schemeClr val="bg1"/>
                </a:solidFill>
                <a:latin typeface="Calibri" pitchFamily="34" charset="0"/>
              </a:endParaRPr>
            </a:p>
          </p:txBody>
        </p:sp>
        <p:sp>
          <p:nvSpPr>
            <p:cNvPr id="15368" name="7 CuadroTexto"/>
            <p:cNvSpPr txBox="1">
              <a:spLocks noChangeArrowheads="1"/>
            </p:cNvSpPr>
            <p:nvPr/>
          </p:nvSpPr>
          <p:spPr bwMode="auto">
            <a:xfrm>
              <a:off x="2063751" y="4652964"/>
              <a:ext cx="2879725" cy="2016397"/>
            </a:xfrm>
            <a:prstGeom prst="rect">
              <a:avLst/>
            </a:prstGeom>
            <a:solidFill>
              <a:schemeClr val="accent1"/>
            </a:solidFill>
            <a:ln>
              <a:noFill/>
            </a:ln>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just" eaLnBrk="1" hangingPunct="1">
                <a:buFontTx/>
                <a:buChar char="•"/>
              </a:pPr>
              <a:r>
                <a:rPr lang="es-MX" sz="1600" dirty="0">
                  <a:solidFill>
                    <a:schemeClr val="bg1"/>
                  </a:solidFill>
                  <a:latin typeface="Calibri" pitchFamily="34" charset="0"/>
                </a:rPr>
                <a:t>Es provisional y está sujeto a que las condiciones de quien ha recibido el reconocimiento mejoren. Si desaparecen o empeoran las circunstancias que le han dado lugar al reconocimiento, este puede desaparecer.</a:t>
              </a:r>
            </a:p>
          </p:txBody>
        </p:sp>
        <p:cxnSp>
          <p:nvCxnSpPr>
            <p:cNvPr id="15369" name="AutoShape 16"/>
            <p:cNvCxnSpPr>
              <a:cxnSpLocks noChangeShapeType="1"/>
              <a:stCxn id="15363" idx="1"/>
              <a:endCxn id="15362" idx="0"/>
            </p:cNvCxnSpPr>
            <p:nvPr/>
          </p:nvCxnSpPr>
          <p:spPr bwMode="auto">
            <a:xfrm rot="10800000" flipV="1">
              <a:off x="3503613" y="659458"/>
              <a:ext cx="531812" cy="897880"/>
            </a:xfrm>
            <a:prstGeom prst="bentConnector2">
              <a:avLst/>
            </a:prstGeom>
            <a:noFill/>
            <a:ln w="38100">
              <a:solidFill>
                <a:schemeClr val="tx2"/>
              </a:solidFill>
              <a:miter lim="800000"/>
              <a:headEnd/>
              <a:tailEnd type="arrow" w="med" len="med"/>
            </a:ln>
            <a:extLst>
              <a:ext uri="{909E8E84-426E-40DD-AFC4-6F175D3DCCD1}">
                <a14:hiddenFill xmlns:a14="http://schemas.microsoft.com/office/drawing/2010/main">
                  <a:noFill/>
                </a14:hiddenFill>
              </a:ext>
            </a:extLst>
          </p:spPr>
        </p:cxnSp>
        <p:cxnSp>
          <p:nvCxnSpPr>
            <p:cNvPr id="15370" name="AutoShape 17"/>
            <p:cNvCxnSpPr>
              <a:cxnSpLocks noChangeShapeType="1"/>
              <a:stCxn id="15363" idx="3"/>
              <a:endCxn id="15364" idx="0"/>
            </p:cNvCxnSpPr>
            <p:nvPr/>
          </p:nvCxnSpPr>
          <p:spPr bwMode="auto">
            <a:xfrm>
              <a:off x="8412164" y="659458"/>
              <a:ext cx="492125" cy="897880"/>
            </a:xfrm>
            <a:prstGeom prst="bentConnector2">
              <a:avLst/>
            </a:prstGeom>
            <a:noFill/>
            <a:ln w="38100">
              <a:solidFill>
                <a:schemeClr val="accent2">
                  <a:lumMod val="75000"/>
                </a:schemeClr>
              </a:solidFill>
              <a:miter lim="800000"/>
              <a:headEnd/>
              <a:tailEnd type="arrow" w="med" len="med"/>
            </a:ln>
            <a:extLst>
              <a:ext uri="{909E8E84-426E-40DD-AFC4-6F175D3DCCD1}">
                <a14:hiddenFill xmlns:a14="http://schemas.microsoft.com/office/drawing/2010/main">
                  <a:noFill/>
                </a14:hiddenFill>
              </a:ext>
            </a:extLst>
          </p:spPr>
        </p:cxnSp>
        <p:cxnSp>
          <p:nvCxnSpPr>
            <p:cNvPr id="15371" name="AutoShape 18"/>
            <p:cNvCxnSpPr>
              <a:cxnSpLocks noChangeShapeType="1"/>
              <a:stCxn id="15362" idx="2"/>
            </p:cNvCxnSpPr>
            <p:nvPr/>
          </p:nvCxnSpPr>
          <p:spPr bwMode="auto">
            <a:xfrm>
              <a:off x="3503613" y="2709864"/>
              <a:ext cx="0" cy="719137"/>
            </a:xfrm>
            <a:prstGeom prst="straightConnector1">
              <a:avLst/>
            </a:prstGeom>
            <a:noFill/>
            <a:ln w="38100">
              <a:solidFill>
                <a:schemeClr val="tx2"/>
              </a:solidFill>
              <a:round/>
              <a:headEnd/>
              <a:tailEnd type="triangle" w="med" len="med"/>
            </a:ln>
            <a:extLst>
              <a:ext uri="{909E8E84-426E-40DD-AFC4-6F175D3DCCD1}">
                <a14:hiddenFill xmlns:a14="http://schemas.microsoft.com/office/drawing/2010/main">
                  <a:noFill/>
                </a14:hiddenFill>
              </a:ext>
            </a:extLst>
          </p:spPr>
        </p:cxnSp>
        <p:cxnSp>
          <p:nvCxnSpPr>
            <p:cNvPr id="15372" name="AutoShape 19"/>
            <p:cNvCxnSpPr>
              <a:cxnSpLocks noChangeShapeType="1"/>
              <a:stCxn id="15367" idx="2"/>
            </p:cNvCxnSpPr>
            <p:nvPr/>
          </p:nvCxnSpPr>
          <p:spPr bwMode="auto">
            <a:xfrm>
              <a:off x="3503613" y="3933825"/>
              <a:ext cx="0" cy="719138"/>
            </a:xfrm>
            <a:prstGeom prst="straightConnector1">
              <a:avLst/>
            </a:prstGeom>
            <a:noFill/>
            <a:ln w="38100">
              <a:solidFill>
                <a:schemeClr val="tx2"/>
              </a:solidFill>
              <a:round/>
              <a:headEnd/>
              <a:tailEnd type="arrow" w="med" len="med"/>
            </a:ln>
            <a:extLst>
              <a:ext uri="{909E8E84-426E-40DD-AFC4-6F175D3DCCD1}">
                <a14:hiddenFill xmlns:a14="http://schemas.microsoft.com/office/drawing/2010/main">
                  <a:noFill/>
                </a14:hiddenFill>
              </a:ext>
            </a:extLst>
          </p:spPr>
        </p:cxnSp>
        <p:cxnSp>
          <p:nvCxnSpPr>
            <p:cNvPr id="15373" name="AutoShape 20"/>
            <p:cNvCxnSpPr>
              <a:cxnSpLocks noChangeShapeType="1"/>
            </p:cNvCxnSpPr>
            <p:nvPr/>
          </p:nvCxnSpPr>
          <p:spPr bwMode="auto">
            <a:xfrm>
              <a:off x="8904288" y="2708275"/>
              <a:ext cx="0" cy="719138"/>
            </a:xfrm>
            <a:prstGeom prst="straightConnector1">
              <a:avLst/>
            </a:prstGeom>
            <a:noFill/>
            <a:ln w="38100">
              <a:solidFill>
                <a:schemeClr val="accent2">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15374" name="AutoShape 21"/>
            <p:cNvCxnSpPr>
              <a:cxnSpLocks noChangeShapeType="1"/>
            </p:cNvCxnSpPr>
            <p:nvPr/>
          </p:nvCxnSpPr>
          <p:spPr bwMode="auto">
            <a:xfrm>
              <a:off x="8904288" y="3932239"/>
              <a:ext cx="0" cy="719137"/>
            </a:xfrm>
            <a:prstGeom prst="straightConnector1">
              <a:avLst/>
            </a:prstGeom>
            <a:noFill/>
            <a:ln w="38100">
              <a:solidFill>
                <a:schemeClr val="accent2">
                  <a:lumMod val="75000"/>
                </a:schemeClr>
              </a:solidFill>
              <a:round/>
              <a:headEnd/>
              <a:tailEnd type="arrow" w="med" len="med"/>
            </a:ln>
            <a:extLst>
              <a:ext uri="{909E8E84-426E-40DD-AFC4-6F175D3DCCD1}">
                <a14:hiddenFill xmlns:a14="http://schemas.microsoft.com/office/drawing/2010/main">
                  <a:noFill/>
                </a14:hiddenFill>
              </a:ext>
            </a:extLst>
          </p:spPr>
        </p:cxnSp>
      </p:grpSp>
      <p:pic>
        <p:nvPicPr>
          <p:cNvPr id="6" name="Imagen 5">
            <a:extLst>
              <a:ext uri="{FF2B5EF4-FFF2-40B4-BE49-F238E27FC236}">
                <a16:creationId xmlns:a16="http://schemas.microsoft.com/office/drawing/2014/main" id="{FEEF0E4F-75A4-4AEE-BF0A-5A5E835E3157}"/>
              </a:ext>
            </a:extLst>
          </p:cNvPr>
          <p:cNvPicPr>
            <a:picLocks noChangeAspect="1"/>
          </p:cNvPicPr>
          <p:nvPr/>
        </p:nvPicPr>
        <p:blipFill>
          <a:blip r:embed="rId2"/>
          <a:stretch>
            <a:fillRect/>
          </a:stretch>
        </p:blipFill>
        <p:spPr>
          <a:xfrm>
            <a:off x="5159542" y="2492542"/>
            <a:ext cx="1905000" cy="1905000"/>
          </a:xfrm>
          <a:prstGeom prst="rect">
            <a:avLst/>
          </a:prstGeom>
        </p:spPr>
      </p:pic>
    </p:spTree>
    <p:extLst>
      <p:ext uri="{BB962C8B-B14F-4D97-AF65-F5344CB8AC3E}">
        <p14:creationId xmlns:p14="http://schemas.microsoft.com/office/powerpoint/2010/main" val="3558049358"/>
      </p:ext>
    </p:extLst>
  </p:cSld>
  <p:clrMapOvr>
    <a:masterClrMapping/>
  </p:clrMapOvr>
  <p:transition spd="slow">
    <p:split orient="ver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001990" y="2691440"/>
            <a:ext cx="6193766" cy="1483744"/>
          </a:xfrm>
          <a:prstGeom prst="rect">
            <a:avLst/>
          </a:prstGeom>
          <a:solidFill>
            <a:schemeClr val="accent3">
              <a:lumMod val="75000"/>
            </a:schemeClr>
          </a:solidFill>
          <a:ln>
            <a:solidFill>
              <a:schemeClr val="accent3">
                <a:lumMod val="50000"/>
              </a:schemeClr>
            </a:solidFill>
          </a:ln>
        </p:spPr>
        <p:txBody>
          <a:bodyPr>
            <a:normAutofit fontScale="25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MX" sz="12800" b="1" dirty="0">
                <a:solidFill>
                  <a:schemeClr val="bg1">
                    <a:lumMod val="95000"/>
                  </a:schemeClr>
                </a:solidFill>
                <a:latin typeface="+mj-lt"/>
                <a:ea typeface="+mj-ea"/>
                <a:cs typeface="+mj-cs"/>
              </a:rPr>
              <a:t>DOCTRINAS RESPECTO AL RECONOCIMIENTO DE GOBIERNOS</a:t>
            </a:r>
          </a:p>
        </p:txBody>
      </p:sp>
      <p:sp>
        <p:nvSpPr>
          <p:cNvPr id="3" name="2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33</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12000362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24"/>
          <p:cNvGrpSpPr>
            <a:grpSpLocks/>
          </p:cNvGrpSpPr>
          <p:nvPr/>
        </p:nvGrpSpPr>
        <p:grpSpPr bwMode="auto">
          <a:xfrm>
            <a:off x="1774826" y="188914"/>
            <a:ext cx="2665413" cy="1583903"/>
            <a:chOff x="158" y="119"/>
            <a:chExt cx="1679" cy="845"/>
          </a:xfrm>
        </p:grpSpPr>
        <p:sp>
          <p:nvSpPr>
            <p:cNvPr id="14355" name="Oval 22"/>
            <p:cNvSpPr>
              <a:spLocks noChangeArrowheads="1"/>
            </p:cNvSpPr>
            <p:nvPr/>
          </p:nvSpPr>
          <p:spPr bwMode="auto">
            <a:xfrm>
              <a:off x="158" y="119"/>
              <a:ext cx="1679" cy="845"/>
            </a:xfrm>
            <a:prstGeom prst="ellipse">
              <a:avLst/>
            </a:prstGeom>
            <a:solidFill>
              <a:schemeClr val="bg1"/>
            </a:solidFill>
            <a:ln w="9525">
              <a:solidFill>
                <a:schemeClr val="tx1"/>
              </a:solidFill>
              <a:round/>
              <a:headEnd/>
              <a:tailEnd/>
            </a:ln>
            <a:effectLst>
              <a:outerShdw dist="107763" dir="2700000" algn="ctr" rotWithShape="0">
                <a:schemeClr val="tx2">
                  <a:alpha val="50000"/>
                </a:schemeClr>
              </a:outerShdw>
            </a:effectLst>
          </p:spPr>
          <p:txBody>
            <a:bodyPr wrap="none" anchor="ctr"/>
            <a:lstStyle/>
            <a:p>
              <a:pPr fontAlgn="base">
                <a:spcBef>
                  <a:spcPct val="0"/>
                </a:spcBef>
                <a:spcAft>
                  <a:spcPct val="0"/>
                </a:spcAft>
              </a:pPr>
              <a:endParaRPr lang="es-MX" b="1" dirty="0">
                <a:solidFill>
                  <a:srgbClr val="000000"/>
                </a:solidFill>
              </a:endParaRPr>
            </a:p>
          </p:txBody>
        </p:sp>
        <p:sp>
          <p:nvSpPr>
            <p:cNvPr id="14356" name="1 CuadroTexto"/>
            <p:cNvSpPr txBox="1">
              <a:spLocks noChangeArrowheads="1"/>
            </p:cNvSpPr>
            <p:nvPr/>
          </p:nvSpPr>
          <p:spPr bwMode="auto">
            <a:xfrm>
              <a:off x="476" y="320"/>
              <a:ext cx="1134" cy="49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fontAlgn="base" hangingPunct="1">
                <a:spcBef>
                  <a:spcPct val="0"/>
                </a:spcBef>
                <a:spcAft>
                  <a:spcPct val="0"/>
                </a:spcAft>
              </a:pPr>
              <a:r>
                <a:rPr lang="es-ES_tradnl" dirty="0">
                  <a:solidFill>
                    <a:srgbClr val="FFFFFF"/>
                  </a:solidFill>
                  <a:latin typeface="Calibri" pitchFamily="34" charset="0"/>
                </a:rPr>
                <a:t>Reconocimiento de </a:t>
              </a:r>
            </a:p>
            <a:p>
              <a:pPr algn="ctr" eaLnBrk="1" fontAlgn="base" hangingPunct="1">
                <a:spcBef>
                  <a:spcPct val="0"/>
                </a:spcBef>
                <a:spcAft>
                  <a:spcPct val="0"/>
                </a:spcAft>
              </a:pPr>
              <a:r>
                <a:rPr lang="es-ES_tradnl" dirty="0">
                  <a:solidFill>
                    <a:srgbClr val="FFFFFF"/>
                  </a:solidFill>
                  <a:latin typeface="Calibri" pitchFamily="34" charset="0"/>
                </a:rPr>
                <a:t>Gobiernos</a:t>
              </a:r>
              <a:endParaRPr lang="es-MX" dirty="0">
                <a:solidFill>
                  <a:srgbClr val="FFFFFF"/>
                </a:solidFill>
                <a:latin typeface="Calibri" pitchFamily="34" charset="0"/>
              </a:endParaRPr>
            </a:p>
          </p:txBody>
        </p:sp>
      </p:grpSp>
      <p:sp>
        <p:nvSpPr>
          <p:cNvPr id="14339" name="2 CuadroTexto"/>
          <p:cNvSpPr txBox="1">
            <a:spLocks noChangeArrowheads="1"/>
          </p:cNvSpPr>
          <p:nvPr/>
        </p:nvSpPr>
        <p:spPr bwMode="auto">
          <a:xfrm>
            <a:off x="5735959" y="242897"/>
            <a:ext cx="5219587" cy="1323439"/>
          </a:xfrm>
          <a:prstGeom prst="rect">
            <a:avLst/>
          </a:prstGeom>
          <a:solidFill>
            <a:schemeClr val="bg1"/>
          </a:solidFill>
          <a:ln w="9525">
            <a:solidFill>
              <a:schemeClr val="tx2"/>
            </a:solidFill>
            <a:miter lim="800000"/>
            <a:headEnd/>
            <a:tailEnd/>
          </a:ln>
          <a:effectLst>
            <a:outerShdw dist="107763" dir="2700000" algn="ctr" rotWithShape="0">
              <a:schemeClr val="tx2">
                <a:alpha val="50000"/>
              </a:schemeClr>
            </a:outerShdw>
          </a:effec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just" eaLnBrk="1" fontAlgn="base" hangingPunct="1">
              <a:spcBef>
                <a:spcPct val="0"/>
              </a:spcBef>
              <a:spcAft>
                <a:spcPct val="0"/>
              </a:spcAft>
            </a:pPr>
            <a:r>
              <a:rPr lang="es-MX" sz="1600" dirty="0">
                <a:solidFill>
                  <a:schemeClr val="accent3">
                    <a:lumMod val="50000"/>
                  </a:schemeClr>
                </a:solidFill>
                <a:latin typeface="Calibri" pitchFamily="34" charset="0"/>
              </a:rPr>
              <a:t>Para los Estados no existe la obligación de reconocer al nuevo gobierno, aunque se ha planteado la cuestión acerca de si se deben o no satisfacer determinados requisitos antes de otorgar dicho reconocimiento, al respecto existen las siguientes doctrinas:</a:t>
            </a:r>
          </a:p>
        </p:txBody>
      </p:sp>
      <p:sp>
        <p:nvSpPr>
          <p:cNvPr id="14340" name="3 CuadroTexto"/>
          <p:cNvSpPr txBox="1">
            <a:spLocks noChangeArrowheads="1"/>
          </p:cNvSpPr>
          <p:nvPr/>
        </p:nvSpPr>
        <p:spPr bwMode="auto">
          <a:xfrm>
            <a:off x="1829670" y="2563612"/>
            <a:ext cx="2763537" cy="1254189"/>
          </a:xfrm>
          <a:prstGeom prst="rect">
            <a:avLst/>
          </a:prstGeom>
          <a:ln>
            <a:solidFill>
              <a:schemeClr val="tx2"/>
            </a:solidFill>
            <a:headEnd/>
            <a:tailEnd/>
          </a:ln>
        </p:spPr>
        <p:style>
          <a:lnRef idx="2">
            <a:schemeClr val="accent3"/>
          </a:lnRef>
          <a:fillRef idx="1">
            <a:schemeClr val="lt1"/>
          </a:fillRef>
          <a:effectRef idx="0">
            <a:schemeClr val="accent3"/>
          </a:effectRef>
          <a:fontRef idx="minor">
            <a:schemeClr val="dk1"/>
          </a:fontRef>
        </p:style>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just">
              <a:lnSpc>
                <a:spcPct val="115000"/>
              </a:lnSpc>
            </a:pPr>
            <a:r>
              <a:rPr lang="es-ES_tradnl" dirty="0">
                <a:solidFill>
                  <a:srgbClr val="A50021"/>
                </a:solidFill>
                <a:latin typeface="Calibri" pitchFamily="34" charset="0"/>
              </a:rPr>
              <a:t> </a:t>
            </a:r>
            <a:r>
              <a:rPr lang="es-MX" sz="1600" dirty="0">
                <a:solidFill>
                  <a:schemeClr val="accent3">
                    <a:lumMod val="50000"/>
                  </a:schemeClr>
                </a:solidFill>
                <a:latin typeface="Arial"/>
                <a:ea typeface="Times New Roman"/>
                <a:cs typeface="Times New Roman"/>
              </a:rPr>
              <a:t>Estas expresiones se aplican al gobierno y no al acto de reconocimiento.  </a:t>
            </a:r>
            <a:endParaRPr lang="es-MX" sz="1600" dirty="0">
              <a:solidFill>
                <a:schemeClr val="accent3">
                  <a:lumMod val="50000"/>
                </a:schemeClr>
              </a:solidFill>
              <a:latin typeface="Calibri"/>
              <a:ea typeface="Calibri"/>
              <a:cs typeface="Times New Roman"/>
            </a:endParaRPr>
          </a:p>
          <a:p>
            <a:pPr algn="ctr" eaLnBrk="1" fontAlgn="base" hangingPunct="1">
              <a:spcBef>
                <a:spcPct val="0"/>
              </a:spcBef>
              <a:spcAft>
                <a:spcPct val="0"/>
              </a:spcAft>
            </a:pPr>
            <a:endParaRPr lang="es-MX" dirty="0">
              <a:solidFill>
                <a:srgbClr val="A50021"/>
              </a:solidFill>
              <a:latin typeface="Calibri" pitchFamily="34" charset="0"/>
            </a:endParaRPr>
          </a:p>
        </p:txBody>
      </p:sp>
      <p:sp>
        <p:nvSpPr>
          <p:cNvPr id="14341" name="5 CuadroTexto"/>
          <p:cNvSpPr txBox="1">
            <a:spLocks noChangeArrowheads="1"/>
          </p:cNvSpPr>
          <p:nvPr/>
        </p:nvSpPr>
        <p:spPr bwMode="auto">
          <a:xfrm>
            <a:off x="8112225" y="2974976"/>
            <a:ext cx="2304257" cy="314325"/>
          </a:xfrm>
          <a:prstGeom prst="rect">
            <a:avLst/>
          </a:prstGeom>
          <a:solidFill>
            <a:schemeClr val="bg1"/>
          </a:solidFill>
          <a:ln w="9525">
            <a:solidFill>
              <a:schemeClr val="tx2"/>
            </a:solidFill>
            <a:miter lim="800000"/>
            <a:headEnd/>
            <a:tailEnd/>
          </a:ln>
          <a:effectLst>
            <a:outerShdw dist="107763" dir="2700000" algn="ctr" rotWithShape="0">
              <a:schemeClr val="tx2">
                <a:alpha val="50000"/>
              </a:schemeClr>
            </a:outerShdw>
          </a:effec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pPr>
            <a:r>
              <a:rPr lang="es-ES_tradnl" sz="1400" dirty="0">
                <a:solidFill>
                  <a:srgbClr val="000000"/>
                </a:solidFill>
                <a:latin typeface="Calibri" pitchFamily="34" charset="0"/>
              </a:rPr>
              <a:t>SEPTIEMBRE DE 1930</a:t>
            </a:r>
            <a:endParaRPr lang="es-MX" sz="1400" dirty="0">
              <a:solidFill>
                <a:srgbClr val="000000"/>
              </a:solidFill>
              <a:latin typeface="Calibri" pitchFamily="34" charset="0"/>
            </a:endParaRPr>
          </a:p>
        </p:txBody>
      </p:sp>
      <p:sp>
        <p:nvSpPr>
          <p:cNvPr id="14342" name="6 CuadroTexto"/>
          <p:cNvSpPr txBox="1">
            <a:spLocks noChangeArrowheads="1"/>
          </p:cNvSpPr>
          <p:nvPr/>
        </p:nvSpPr>
        <p:spPr bwMode="auto">
          <a:xfrm>
            <a:off x="8184232" y="3798194"/>
            <a:ext cx="2304257" cy="307777"/>
          </a:xfrm>
          <a:prstGeom prst="rect">
            <a:avLst/>
          </a:prstGeom>
          <a:solidFill>
            <a:schemeClr val="bg1"/>
          </a:solidFill>
          <a:ln w="9525">
            <a:solidFill>
              <a:schemeClr val="tx2"/>
            </a:solidFill>
            <a:miter lim="800000"/>
            <a:headEnd/>
            <a:tailEnd/>
          </a:ln>
          <a:effectLst>
            <a:outerShdw dist="107763" dir="2700000" algn="ctr" rotWithShape="0">
              <a:schemeClr val="tx2">
                <a:alpha val="50000"/>
              </a:schemeClr>
            </a:outerShdw>
          </a:effec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pPr>
            <a:r>
              <a:rPr lang="es-ES_tradnl" sz="1400" dirty="0">
                <a:solidFill>
                  <a:srgbClr val="000000"/>
                </a:solidFill>
                <a:latin typeface="Calibri" pitchFamily="34" charset="0"/>
              </a:rPr>
              <a:t>ABRIL DE 1969</a:t>
            </a:r>
          </a:p>
        </p:txBody>
      </p:sp>
      <p:sp>
        <p:nvSpPr>
          <p:cNvPr id="14343" name="8 CuadroTexto"/>
          <p:cNvSpPr txBox="1">
            <a:spLocks noChangeArrowheads="1"/>
          </p:cNvSpPr>
          <p:nvPr/>
        </p:nvSpPr>
        <p:spPr bwMode="auto">
          <a:xfrm>
            <a:off x="1829671" y="4840646"/>
            <a:ext cx="9125875" cy="1815882"/>
          </a:xfrm>
          <a:prstGeom prst="rect">
            <a:avLst/>
          </a:prstGeom>
          <a:solidFill>
            <a:schemeClr val="accent2">
              <a:lumMod val="75000"/>
            </a:schemeClr>
          </a:solidFill>
          <a:ln>
            <a:noFill/>
          </a:ln>
          <a:effectLst>
            <a:outerShdw dist="107763" dir="2700000" algn="ctr" rotWithShape="0">
              <a:schemeClr val="tx2">
                <a:alpha val="50000"/>
              </a:schemeClr>
            </a:outerShdw>
          </a:effectLst>
        </p:spPr>
        <p:txBody>
          <a:bodyPr wrap="square">
            <a:spAutoFit/>
          </a:bodyPr>
          <a:lstStyle>
            <a:lvl1pPr marL="342900" indent="-342900"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marL="0" indent="0" eaLnBrk="1" fontAlgn="base" hangingPunct="1">
              <a:spcBef>
                <a:spcPct val="0"/>
              </a:spcBef>
              <a:spcAft>
                <a:spcPct val="0"/>
              </a:spcAft>
            </a:pPr>
            <a:r>
              <a:rPr lang="es-MX" sz="1600" b="0" dirty="0">
                <a:solidFill>
                  <a:srgbClr val="FFFFFF"/>
                </a:solidFill>
              </a:rPr>
              <a:t>•No se puede apoyar la distinción entre gobiernos de facto y de jure en el país en el que se ha producido el cambio de gobierno.</a:t>
            </a:r>
          </a:p>
          <a:p>
            <a:pPr marL="0" indent="0" eaLnBrk="1" fontAlgn="base" hangingPunct="1">
              <a:spcBef>
                <a:spcPct val="0"/>
              </a:spcBef>
              <a:spcAft>
                <a:spcPct val="0"/>
              </a:spcAft>
            </a:pPr>
            <a:endParaRPr lang="es-MX" sz="1600" b="0" dirty="0">
              <a:solidFill>
                <a:srgbClr val="FFFFFF"/>
              </a:solidFill>
            </a:endParaRPr>
          </a:p>
          <a:p>
            <a:pPr marL="0" indent="0" eaLnBrk="1" fontAlgn="base" hangingPunct="1">
              <a:spcBef>
                <a:spcPct val="0"/>
              </a:spcBef>
              <a:spcAft>
                <a:spcPct val="0"/>
              </a:spcAft>
            </a:pPr>
            <a:r>
              <a:rPr lang="es-MX" sz="1600" b="0" dirty="0">
                <a:solidFill>
                  <a:srgbClr val="FFFFFF"/>
                </a:solidFill>
              </a:rPr>
              <a:t>•No son más legítimos los gobiernos de jure que los de facto. La distinción entre de jure y de facto se apoya en la noción de legitimidad.</a:t>
            </a:r>
          </a:p>
          <a:p>
            <a:pPr marL="0" indent="0" eaLnBrk="1" fontAlgn="base" hangingPunct="1">
              <a:spcBef>
                <a:spcPct val="0"/>
              </a:spcBef>
              <a:spcAft>
                <a:spcPct val="0"/>
              </a:spcAft>
            </a:pPr>
            <a:endParaRPr lang="es-MX" sz="1600" b="0" dirty="0">
              <a:solidFill>
                <a:srgbClr val="FFFFFF"/>
              </a:solidFill>
            </a:endParaRPr>
          </a:p>
          <a:p>
            <a:pPr marL="0" indent="0" eaLnBrk="1" fontAlgn="base" hangingPunct="1">
              <a:spcBef>
                <a:spcPct val="0"/>
              </a:spcBef>
              <a:spcAft>
                <a:spcPct val="0"/>
              </a:spcAft>
            </a:pPr>
            <a:r>
              <a:rPr lang="es-MX" sz="1600" b="0" dirty="0">
                <a:solidFill>
                  <a:srgbClr val="FFFFFF"/>
                </a:solidFill>
              </a:rPr>
              <a:t>•La distinción entre estos también se basa en el grado de efectividad en el ejercicio del poder.</a:t>
            </a:r>
            <a:endParaRPr lang="es-ES_tradnl" sz="1600" b="0" dirty="0">
              <a:solidFill>
                <a:srgbClr val="FFFFFF"/>
              </a:solidFill>
            </a:endParaRPr>
          </a:p>
        </p:txBody>
      </p:sp>
      <p:sp>
        <p:nvSpPr>
          <p:cNvPr id="14344" name="9 CuadroTexto"/>
          <p:cNvSpPr txBox="1">
            <a:spLocks noChangeArrowheads="1"/>
          </p:cNvSpPr>
          <p:nvPr/>
        </p:nvSpPr>
        <p:spPr bwMode="auto">
          <a:xfrm>
            <a:off x="5747942" y="2182813"/>
            <a:ext cx="1500187" cy="369332"/>
          </a:xfrm>
          <a:prstGeom prst="rect">
            <a:avLst/>
          </a:prstGeom>
          <a:solidFill>
            <a:schemeClr val="accent2">
              <a:lumMod val="60000"/>
              <a:lumOff val="40000"/>
            </a:schemeClr>
          </a:solidFill>
          <a:ln w="9525">
            <a:solidFill>
              <a:schemeClr val="bg1"/>
            </a:solidFill>
            <a:miter lim="800000"/>
            <a:headEnd/>
            <a:tailEnd/>
          </a:ln>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fontAlgn="base" hangingPunct="1">
              <a:spcBef>
                <a:spcPct val="0"/>
              </a:spcBef>
              <a:spcAft>
                <a:spcPct val="0"/>
              </a:spcAft>
            </a:pPr>
            <a:r>
              <a:rPr lang="es-ES_tradnl" dirty="0">
                <a:solidFill>
                  <a:srgbClr val="FFFFFF"/>
                </a:solidFill>
                <a:latin typeface="Calibri" pitchFamily="34" charset="0"/>
              </a:rPr>
              <a:t>TOBAR</a:t>
            </a:r>
            <a:endParaRPr lang="es-MX" dirty="0">
              <a:solidFill>
                <a:srgbClr val="FFFFFF"/>
              </a:solidFill>
              <a:latin typeface="Calibri" pitchFamily="34" charset="0"/>
            </a:endParaRPr>
          </a:p>
        </p:txBody>
      </p:sp>
      <p:sp>
        <p:nvSpPr>
          <p:cNvPr id="14346" name="14 CuadroTexto"/>
          <p:cNvSpPr txBox="1">
            <a:spLocks noChangeArrowheads="1"/>
          </p:cNvSpPr>
          <p:nvPr/>
        </p:nvSpPr>
        <p:spPr bwMode="auto">
          <a:xfrm>
            <a:off x="5749528" y="2967038"/>
            <a:ext cx="1498600" cy="366712"/>
          </a:xfrm>
          <a:prstGeom prst="rect">
            <a:avLst/>
          </a:prstGeom>
          <a:solidFill>
            <a:schemeClr val="accent2">
              <a:lumMod val="60000"/>
              <a:lumOff val="40000"/>
            </a:schemeClr>
          </a:solidFill>
          <a:ln>
            <a:noFill/>
          </a:ln>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fontAlgn="base" hangingPunct="1">
              <a:spcBef>
                <a:spcPct val="0"/>
              </a:spcBef>
              <a:spcAft>
                <a:spcPct val="0"/>
              </a:spcAft>
            </a:pPr>
            <a:r>
              <a:rPr lang="es-ES_tradnl" dirty="0">
                <a:solidFill>
                  <a:srgbClr val="FFFFFF"/>
                </a:solidFill>
                <a:latin typeface="Calibri" pitchFamily="34" charset="0"/>
              </a:rPr>
              <a:t>ESTRADA</a:t>
            </a:r>
            <a:endParaRPr lang="es-MX" dirty="0">
              <a:solidFill>
                <a:srgbClr val="FFFFFF"/>
              </a:solidFill>
              <a:latin typeface="Calibri" pitchFamily="34" charset="0"/>
            </a:endParaRPr>
          </a:p>
        </p:txBody>
      </p:sp>
      <p:sp>
        <p:nvSpPr>
          <p:cNvPr id="14347" name="15 CuadroTexto"/>
          <p:cNvSpPr txBox="1">
            <a:spLocks noChangeArrowheads="1"/>
          </p:cNvSpPr>
          <p:nvPr/>
        </p:nvSpPr>
        <p:spPr bwMode="auto">
          <a:xfrm>
            <a:off x="8112224" y="2244369"/>
            <a:ext cx="2304257" cy="307777"/>
          </a:xfrm>
          <a:prstGeom prst="rect">
            <a:avLst/>
          </a:prstGeom>
          <a:solidFill>
            <a:schemeClr val="bg1"/>
          </a:solidFill>
          <a:ln w="9525">
            <a:solidFill>
              <a:schemeClr val="tx2"/>
            </a:solidFill>
            <a:miter lim="800000"/>
            <a:headEnd/>
            <a:tailEnd/>
          </a:ln>
          <a:effectLst>
            <a:outerShdw dist="107763" dir="2700000" algn="ctr" rotWithShape="0">
              <a:schemeClr val="tx2">
                <a:alpha val="50000"/>
              </a:schemeClr>
            </a:outerShdw>
          </a:effectLst>
        </p:spPr>
        <p:txBody>
          <a:bodyPr wrap="squar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pPr>
            <a:r>
              <a:rPr lang="es-ES_tradnl" sz="1400" dirty="0">
                <a:solidFill>
                  <a:srgbClr val="000000"/>
                </a:solidFill>
                <a:latin typeface="Calibri" pitchFamily="34" charset="0"/>
              </a:rPr>
              <a:t>MARZO DE 1907</a:t>
            </a:r>
            <a:endParaRPr lang="es-MX" sz="1400" dirty="0">
              <a:solidFill>
                <a:srgbClr val="000000"/>
              </a:solidFill>
              <a:latin typeface="Calibri" pitchFamily="34" charset="0"/>
            </a:endParaRPr>
          </a:p>
        </p:txBody>
      </p:sp>
      <p:sp>
        <p:nvSpPr>
          <p:cNvPr id="14348" name="16 CuadroTexto"/>
          <p:cNvSpPr txBox="1">
            <a:spLocks noChangeArrowheads="1"/>
          </p:cNvSpPr>
          <p:nvPr/>
        </p:nvSpPr>
        <p:spPr bwMode="auto">
          <a:xfrm>
            <a:off x="5747942" y="3763964"/>
            <a:ext cx="1500187" cy="376237"/>
          </a:xfrm>
          <a:prstGeom prst="rect">
            <a:avLst/>
          </a:prstGeom>
          <a:solidFill>
            <a:schemeClr val="accent2">
              <a:lumMod val="60000"/>
              <a:lumOff val="40000"/>
            </a:schemeClr>
          </a:solidFill>
          <a:ln w="9525">
            <a:solidFill>
              <a:schemeClr val="bg1"/>
            </a:solidFill>
            <a:miter lim="800000"/>
            <a:headEnd/>
            <a:tailEnd/>
          </a:ln>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fontAlgn="base" hangingPunct="1">
              <a:spcBef>
                <a:spcPct val="0"/>
              </a:spcBef>
              <a:spcAft>
                <a:spcPct val="0"/>
              </a:spcAft>
            </a:pPr>
            <a:r>
              <a:rPr lang="es-ES_tradnl" dirty="0">
                <a:solidFill>
                  <a:srgbClr val="FFFFFF"/>
                </a:solidFill>
                <a:latin typeface="Calibri" pitchFamily="34" charset="0"/>
              </a:rPr>
              <a:t>DIAZ  ORDAZ</a:t>
            </a:r>
            <a:endParaRPr lang="es-MX" dirty="0">
              <a:solidFill>
                <a:srgbClr val="FFFFFF"/>
              </a:solidFill>
              <a:latin typeface="Calibri" pitchFamily="34" charset="0"/>
            </a:endParaRPr>
          </a:p>
        </p:txBody>
      </p:sp>
      <p:sp>
        <p:nvSpPr>
          <p:cNvPr id="27" name="26 Flecha abajo"/>
          <p:cNvSpPr>
            <a:spLocks noChangeArrowheads="1"/>
          </p:cNvSpPr>
          <p:nvPr/>
        </p:nvSpPr>
        <p:spPr bwMode="auto">
          <a:xfrm>
            <a:off x="3057526" y="4045998"/>
            <a:ext cx="144463" cy="736600"/>
          </a:xfrm>
          <a:prstGeom prst="downArrow">
            <a:avLst>
              <a:gd name="adj1" fmla="val 50000"/>
              <a:gd name="adj2" fmla="val 33812"/>
            </a:avLst>
          </a:prstGeom>
          <a:solidFill>
            <a:schemeClr val="tx2">
              <a:lumMod val="20000"/>
              <a:lumOff val="80000"/>
            </a:schemeClr>
          </a:solidFill>
          <a:ln w="25400" algn="ctr">
            <a:solidFill>
              <a:schemeClr val="tx2"/>
            </a:solidFill>
            <a:miter lim="800000"/>
            <a:headEnd/>
            <a:tailEnd/>
          </a:ln>
        </p:spPr>
        <p:txBody>
          <a:bodyPr anchor="ctr"/>
          <a:lstStyle/>
          <a:p>
            <a:pPr algn="ctr">
              <a:defRPr/>
            </a:pPr>
            <a:endParaRPr lang="es-MX" dirty="0">
              <a:solidFill>
                <a:srgbClr val="FFFFFF"/>
              </a:solidFill>
            </a:endParaRPr>
          </a:p>
        </p:txBody>
      </p:sp>
      <p:sp>
        <p:nvSpPr>
          <p:cNvPr id="28" name="27 Flecha abajo"/>
          <p:cNvSpPr>
            <a:spLocks noChangeArrowheads="1"/>
          </p:cNvSpPr>
          <p:nvPr/>
        </p:nvSpPr>
        <p:spPr bwMode="auto">
          <a:xfrm>
            <a:off x="3057526" y="1916832"/>
            <a:ext cx="122237" cy="454100"/>
          </a:xfrm>
          <a:prstGeom prst="downArrow">
            <a:avLst>
              <a:gd name="adj1" fmla="val 50000"/>
              <a:gd name="adj2" fmla="val 50000"/>
            </a:avLst>
          </a:prstGeom>
          <a:solidFill>
            <a:schemeClr val="tx2">
              <a:lumMod val="20000"/>
              <a:lumOff val="80000"/>
            </a:schemeClr>
          </a:solidFill>
          <a:ln w="25400" algn="ctr">
            <a:solidFill>
              <a:schemeClr val="tx2"/>
            </a:solidFill>
            <a:miter lim="800000"/>
            <a:headEnd/>
            <a:tailEnd/>
          </a:ln>
        </p:spPr>
        <p:txBody>
          <a:bodyPr anchor="ctr"/>
          <a:lstStyle/>
          <a:p>
            <a:pPr algn="ctr">
              <a:defRPr/>
            </a:pPr>
            <a:endParaRPr lang="es-MX" dirty="0">
              <a:solidFill>
                <a:srgbClr val="FFFFFF"/>
              </a:solidFill>
            </a:endParaRPr>
          </a:p>
        </p:txBody>
      </p:sp>
      <p:sp>
        <p:nvSpPr>
          <p:cNvPr id="29" name="28 Flecha derecha"/>
          <p:cNvSpPr>
            <a:spLocks noChangeArrowheads="1"/>
          </p:cNvSpPr>
          <p:nvPr/>
        </p:nvSpPr>
        <p:spPr bwMode="auto">
          <a:xfrm>
            <a:off x="4593208" y="841288"/>
            <a:ext cx="926728" cy="139440"/>
          </a:xfrm>
          <a:prstGeom prst="rightArrow">
            <a:avLst>
              <a:gd name="adj1" fmla="val 50000"/>
              <a:gd name="adj2" fmla="val 24725"/>
            </a:avLst>
          </a:prstGeom>
          <a:solidFill>
            <a:schemeClr val="tx2">
              <a:lumMod val="20000"/>
              <a:lumOff val="80000"/>
            </a:schemeClr>
          </a:solidFill>
          <a:ln w="25400" algn="ctr">
            <a:solidFill>
              <a:schemeClr val="tx2"/>
            </a:solidFill>
            <a:miter lim="800000"/>
            <a:headEnd/>
            <a:tailEnd/>
          </a:ln>
        </p:spPr>
        <p:txBody>
          <a:bodyPr anchor="ctr"/>
          <a:lstStyle/>
          <a:p>
            <a:pPr algn="ctr">
              <a:defRPr/>
            </a:pPr>
            <a:endParaRPr lang="es-MX" dirty="0">
              <a:solidFill>
                <a:srgbClr val="FFFFFF"/>
              </a:solidFill>
            </a:endParaRPr>
          </a:p>
        </p:txBody>
      </p:sp>
      <p:sp>
        <p:nvSpPr>
          <p:cNvPr id="30" name="29 Flecha derecha"/>
          <p:cNvSpPr>
            <a:spLocks noChangeArrowheads="1"/>
          </p:cNvSpPr>
          <p:nvPr/>
        </p:nvSpPr>
        <p:spPr bwMode="auto">
          <a:xfrm>
            <a:off x="7391946" y="2282826"/>
            <a:ext cx="576263" cy="142875"/>
          </a:xfrm>
          <a:prstGeom prst="rightArrow">
            <a:avLst>
              <a:gd name="adj1" fmla="val 50000"/>
              <a:gd name="adj2" fmla="val 33611"/>
            </a:avLst>
          </a:prstGeom>
          <a:solidFill>
            <a:schemeClr val="tx2">
              <a:lumMod val="20000"/>
              <a:lumOff val="80000"/>
            </a:schemeClr>
          </a:solidFill>
          <a:ln w="25400" algn="ctr">
            <a:solidFill>
              <a:schemeClr val="tx2"/>
            </a:solidFill>
            <a:miter lim="800000"/>
            <a:headEnd/>
            <a:tailEnd/>
          </a:ln>
        </p:spPr>
        <p:txBody>
          <a:bodyPr anchor="ctr"/>
          <a:lstStyle/>
          <a:p>
            <a:pPr algn="ctr">
              <a:defRPr/>
            </a:pPr>
            <a:endParaRPr lang="es-MX" dirty="0">
              <a:solidFill>
                <a:srgbClr val="FFFFFF"/>
              </a:solidFill>
            </a:endParaRPr>
          </a:p>
        </p:txBody>
      </p:sp>
      <p:sp>
        <p:nvSpPr>
          <p:cNvPr id="31" name="30 Flecha derecha"/>
          <p:cNvSpPr>
            <a:spLocks noChangeArrowheads="1"/>
          </p:cNvSpPr>
          <p:nvPr/>
        </p:nvSpPr>
        <p:spPr bwMode="auto">
          <a:xfrm>
            <a:off x="7391946" y="3068639"/>
            <a:ext cx="576263" cy="142875"/>
          </a:xfrm>
          <a:prstGeom prst="rightArrow">
            <a:avLst>
              <a:gd name="adj1" fmla="val 50000"/>
              <a:gd name="adj2" fmla="val 33611"/>
            </a:avLst>
          </a:prstGeom>
          <a:solidFill>
            <a:schemeClr val="tx2">
              <a:lumMod val="20000"/>
              <a:lumOff val="80000"/>
            </a:schemeClr>
          </a:solidFill>
          <a:ln w="25400" algn="ctr">
            <a:solidFill>
              <a:schemeClr val="tx2"/>
            </a:solidFill>
            <a:miter lim="800000"/>
            <a:headEnd/>
            <a:tailEnd/>
          </a:ln>
        </p:spPr>
        <p:txBody>
          <a:bodyPr anchor="ctr"/>
          <a:lstStyle/>
          <a:p>
            <a:pPr algn="ctr">
              <a:defRPr/>
            </a:pPr>
            <a:endParaRPr lang="es-MX" dirty="0">
              <a:solidFill>
                <a:srgbClr val="FFFFFF"/>
              </a:solidFill>
            </a:endParaRPr>
          </a:p>
        </p:txBody>
      </p:sp>
      <p:sp>
        <p:nvSpPr>
          <p:cNvPr id="32" name="31 Flecha derecha"/>
          <p:cNvSpPr>
            <a:spLocks noChangeArrowheads="1"/>
          </p:cNvSpPr>
          <p:nvPr/>
        </p:nvSpPr>
        <p:spPr bwMode="auto">
          <a:xfrm>
            <a:off x="7463954" y="3883026"/>
            <a:ext cx="576263" cy="142875"/>
          </a:xfrm>
          <a:prstGeom prst="rightArrow">
            <a:avLst>
              <a:gd name="adj1" fmla="val 50000"/>
              <a:gd name="adj2" fmla="val 33611"/>
            </a:avLst>
          </a:prstGeom>
          <a:solidFill>
            <a:schemeClr val="tx2">
              <a:lumMod val="20000"/>
              <a:lumOff val="80000"/>
            </a:schemeClr>
          </a:solidFill>
          <a:ln w="25400" algn="ctr">
            <a:solidFill>
              <a:schemeClr val="tx2"/>
            </a:solidFill>
            <a:miter lim="800000"/>
            <a:headEnd/>
            <a:tailEnd/>
          </a:ln>
        </p:spPr>
        <p:txBody>
          <a:bodyPr anchor="ctr"/>
          <a:lstStyle/>
          <a:p>
            <a:pPr algn="ctr">
              <a:defRPr/>
            </a:pPr>
            <a:endParaRPr lang="es-MX" dirty="0">
              <a:solidFill>
                <a:srgbClr val="FFFFFF"/>
              </a:solidFill>
            </a:endParaRPr>
          </a:p>
        </p:txBody>
      </p:sp>
      <p:sp>
        <p:nvSpPr>
          <p:cNvPr id="21" name="20 Flecha abajo"/>
          <p:cNvSpPr>
            <a:spLocks noChangeArrowheads="1"/>
          </p:cNvSpPr>
          <p:nvPr/>
        </p:nvSpPr>
        <p:spPr bwMode="auto">
          <a:xfrm>
            <a:off x="6436916" y="1689782"/>
            <a:ext cx="122237" cy="454100"/>
          </a:xfrm>
          <a:prstGeom prst="downArrow">
            <a:avLst>
              <a:gd name="adj1" fmla="val 50000"/>
              <a:gd name="adj2" fmla="val 50000"/>
            </a:avLst>
          </a:prstGeom>
          <a:solidFill>
            <a:schemeClr val="tx2">
              <a:lumMod val="20000"/>
              <a:lumOff val="80000"/>
            </a:schemeClr>
          </a:solidFill>
          <a:ln w="25400" algn="ctr">
            <a:solidFill>
              <a:schemeClr val="tx2"/>
            </a:solidFill>
            <a:miter lim="800000"/>
            <a:headEnd/>
            <a:tailEnd/>
          </a:ln>
        </p:spPr>
        <p:txBody>
          <a:bodyPr anchor="ctr"/>
          <a:lstStyle/>
          <a:p>
            <a:pPr algn="ctr">
              <a:defRPr/>
            </a:pPr>
            <a:endParaRPr lang="es-MX" dirty="0">
              <a:solidFill>
                <a:srgbClr val="FFFFFF"/>
              </a:solidFill>
            </a:endParaRPr>
          </a:p>
        </p:txBody>
      </p:sp>
    </p:spTree>
    <p:extLst>
      <p:ext uri="{BB962C8B-B14F-4D97-AF65-F5344CB8AC3E}">
        <p14:creationId xmlns:p14="http://schemas.microsoft.com/office/powerpoint/2010/main" val="4135347370"/>
      </p:ext>
    </p:extLst>
  </p:cSld>
  <p:clrMapOvr>
    <a:masterClrMapping/>
  </p:clrMapOvr>
  <p:transition spd="slow">
    <p:diamon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1483745" y="1409863"/>
            <a:ext cx="9264769" cy="4410438"/>
          </a:xfrm>
          <a:prstGeom prst="rect">
            <a:avLst/>
          </a:prstGeom>
          <a:solidFill>
            <a:schemeClr val="accent2">
              <a:lumMod val="20000"/>
              <a:lumOff val="80000"/>
            </a:schemeClr>
          </a:solidFill>
          <a:ln>
            <a:solidFill>
              <a:schemeClr val="accent2">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lnSpc>
                <a:spcPct val="115000"/>
              </a:lnSpc>
            </a:pPr>
            <a:r>
              <a:rPr lang="es-ES" sz="2800" dirty="0">
                <a:ea typeface="Times New Roman"/>
                <a:cs typeface="Times New Roman"/>
              </a:rPr>
              <a:t>Fue  creada por Carlos R. Tobar </a:t>
            </a:r>
            <a:r>
              <a:rPr lang="es-ES" sz="2800" dirty="0">
                <a:ea typeface="Times New Roman"/>
                <a:cs typeface="Arial" pitchFamily="34" charset="0"/>
              </a:rPr>
              <a:t>(Ministro de Relaciones Exteriores en la República de Ecuador), </a:t>
            </a:r>
            <a:r>
              <a:rPr lang="es-ES" sz="2800" dirty="0">
                <a:ea typeface="Times New Roman"/>
                <a:cs typeface="Times New Roman"/>
              </a:rPr>
              <a:t>en la carta fechada el 15 de Marzo de 1907. Sostiene que no debe otorgarse el reconocimiento a los gobiernos resultado de un acto de fuerza mientras no haya sido legitimado constitucionalmente.</a:t>
            </a:r>
            <a:endParaRPr lang="es-MX" sz="2800" dirty="0">
              <a:ea typeface="Calibri"/>
              <a:cs typeface="Times New Roman"/>
            </a:endParaRPr>
          </a:p>
          <a:p>
            <a:pPr algn="just">
              <a:lnSpc>
                <a:spcPct val="115000"/>
              </a:lnSpc>
            </a:pPr>
            <a:r>
              <a:rPr lang="es-ES" sz="2800" dirty="0">
                <a:ea typeface="Times New Roman"/>
                <a:cs typeface="Times New Roman"/>
              </a:rPr>
              <a:t> </a:t>
            </a:r>
            <a:r>
              <a:rPr lang="es-MX" sz="2800" b="1" dirty="0">
                <a:ea typeface="Times New Roman"/>
                <a:cs typeface="Times New Roman"/>
              </a:rPr>
              <a:t>	</a:t>
            </a:r>
            <a:r>
              <a:rPr lang="es-MX" sz="2400" b="1" dirty="0">
                <a:ea typeface="Times New Roman"/>
                <a:cs typeface="Times New Roman"/>
              </a:rPr>
              <a:t>“… los  gobiernos que suben al poder como resultado de una alteración en 	su orden constitucional, no deberán ser reconocidos mientras no sea posteriormente legitimado a través de un sistema democrático.”</a:t>
            </a:r>
            <a:r>
              <a:rPr lang="es-MX" sz="2800" dirty="0">
                <a:ea typeface="Times New Roman"/>
                <a:cs typeface="Times New Roman"/>
              </a:rPr>
              <a:t> </a:t>
            </a:r>
            <a:endParaRPr lang="es-MX" sz="2000" dirty="0">
              <a:solidFill>
                <a:schemeClr val="tx1"/>
              </a:solidFill>
              <a:cs typeface="Arial"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35</a:t>
            </a:fld>
            <a:endParaRPr lang="es-MX" dirty="0">
              <a:solidFill>
                <a:schemeClr val="accent3">
                  <a:lumMod val="20000"/>
                  <a:lumOff val="80000"/>
                </a:schemeClr>
              </a:solidFill>
            </a:endParaRPr>
          </a:p>
        </p:txBody>
      </p:sp>
      <p:sp>
        <p:nvSpPr>
          <p:cNvPr id="4" name="1 Título">
            <a:extLst>
              <a:ext uri="{FF2B5EF4-FFF2-40B4-BE49-F238E27FC236}">
                <a16:creationId xmlns:a16="http://schemas.microsoft.com/office/drawing/2014/main" id="{12DAC803-D192-4561-914C-FFA9969F547B}"/>
              </a:ext>
            </a:extLst>
          </p:cNvPr>
          <p:cNvSpPr txBox="1">
            <a:spLocks/>
          </p:cNvSpPr>
          <p:nvPr/>
        </p:nvSpPr>
        <p:spPr>
          <a:xfrm>
            <a:off x="1792138" y="310896"/>
            <a:ext cx="4375404" cy="932688"/>
          </a:xfrm>
          <a:prstGeom prst="rect">
            <a:avLst/>
          </a:prstGeom>
          <a:solidFill>
            <a:schemeClr val="accent2"/>
          </a:solidFill>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ES" b="1" spc="0" dirty="0">
                <a:ln w="0"/>
                <a:solidFill>
                  <a:schemeClr val="bg1">
                    <a:lumMod val="95000"/>
                  </a:schemeClr>
                </a:solidFill>
                <a:effectLst>
                  <a:outerShdw blurRad="38100" dist="19050" dir="2700000" algn="tl" rotWithShape="0">
                    <a:schemeClr val="dk1">
                      <a:alpha val="40000"/>
                    </a:schemeClr>
                  </a:outerShdw>
                </a:effectLst>
              </a:rPr>
              <a:t>Doctrina Tobar </a:t>
            </a:r>
          </a:p>
        </p:txBody>
      </p:sp>
    </p:spTree>
    <p:extLst>
      <p:ext uri="{BB962C8B-B14F-4D97-AF65-F5344CB8AC3E}">
        <p14:creationId xmlns:p14="http://schemas.microsoft.com/office/powerpoint/2010/main" val="993203821"/>
      </p:ext>
    </p:extLst>
  </p:cSld>
  <p:clrMapOvr>
    <a:masterClrMapping/>
  </p:clrMapOvr>
  <p:transition spd="slow">
    <p:split orient="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1414732" y="1204355"/>
            <a:ext cx="9385540" cy="3434786"/>
          </a:xfrm>
          <a:prstGeom prst="rect">
            <a:avLst/>
          </a:prstGeom>
          <a:solidFill>
            <a:schemeClr val="accent2">
              <a:lumMod val="20000"/>
              <a:lumOff val="80000"/>
            </a:schemeClr>
          </a:solidFill>
          <a:ln>
            <a:solidFill>
              <a:schemeClr val="accent2">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endParaRPr lang="es-MX" sz="2400" dirty="0">
              <a:ln w="18415" cmpd="sng">
                <a:solidFill>
                  <a:schemeClr val="tx1">
                    <a:lumMod val="65000"/>
                    <a:lumOff val="35000"/>
                  </a:schemeClr>
                </a:solidFill>
                <a:prstDash val="solid"/>
              </a:ln>
              <a:solidFill>
                <a:schemeClr val="accent3"/>
              </a:solidFill>
              <a:effectLst>
                <a:outerShdw blurRad="63500" dir="3600000" algn="tl" rotWithShape="0">
                  <a:srgbClr val="000000">
                    <a:alpha val="70000"/>
                  </a:srgbClr>
                </a:outerShdw>
              </a:effectLst>
              <a:latin typeface="Verdana" pitchFamily="34" charset="0"/>
              <a:ea typeface="Times New Roman" pitchFamily="18" charset="0"/>
              <a:cs typeface="Arial" pitchFamily="34" charset="0"/>
            </a:endParaRPr>
          </a:p>
          <a:p>
            <a:pPr algn="just">
              <a:lnSpc>
                <a:spcPct val="115000"/>
              </a:lnSpc>
            </a:pPr>
            <a:r>
              <a:rPr lang="es-ES" sz="2800" dirty="0">
                <a:ea typeface="Times New Roman"/>
                <a:cs typeface="Times New Roman"/>
              </a:rPr>
              <a:t>Pretendían ofrecer un obstáculo a las fuerzas revolucionarias y golpes de Estado que a menudo había en los países hispanoamericanos. Por otro lado, si se aplica la doctrina Tobar, se correrá el riesgo de que mediante la práctica del reconocimiento de gobiernos, se viole el principio de no intervención en los asuntos internos de un Estado.</a:t>
            </a:r>
            <a:endParaRPr lang="es-MX" sz="2800" dirty="0">
              <a:ea typeface="Calibri"/>
              <a:cs typeface="Times New Roman"/>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36</a:t>
            </a:fld>
            <a:endParaRPr lang="es-MX" dirty="0">
              <a:solidFill>
                <a:schemeClr val="accent3">
                  <a:lumMod val="20000"/>
                  <a:lumOff val="80000"/>
                </a:schemeClr>
              </a:solidFill>
            </a:endParaRPr>
          </a:p>
        </p:txBody>
      </p:sp>
      <p:pic>
        <p:nvPicPr>
          <p:cNvPr id="4" name="Picture 4" descr="http://www.enciclopediadelecuador.com/PaginaWeb/FotosChicas/Tobar,_Dr._Carlos_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9137" y="4180520"/>
            <a:ext cx="1728192" cy="2307858"/>
          </a:xfrm>
          <a:prstGeom prst="rect">
            <a:avLst/>
          </a:prstGeom>
          <a:noFill/>
          <a:ln w="28575">
            <a:solidFill>
              <a:schemeClr val="accent2">
                <a:lumMod val="75000"/>
              </a:schemeClr>
            </a:solidFill>
          </a:ln>
          <a:extLst>
            <a:ext uri="{909E8E84-426E-40DD-AFC4-6F175D3DCCD1}">
              <a14:hiddenFill xmlns:a14="http://schemas.microsoft.com/office/drawing/2010/main">
                <a:solidFill>
                  <a:srgbClr val="FFFFFF"/>
                </a:solidFill>
              </a14:hiddenFill>
            </a:ext>
          </a:extLst>
        </p:spPr>
      </p:pic>
      <p:sp>
        <p:nvSpPr>
          <p:cNvPr id="5" name="1 Título">
            <a:extLst>
              <a:ext uri="{FF2B5EF4-FFF2-40B4-BE49-F238E27FC236}">
                <a16:creationId xmlns:a16="http://schemas.microsoft.com/office/drawing/2014/main" id="{BEE32A1A-337F-4EEB-B176-7E163C1EEEBC}"/>
              </a:ext>
            </a:extLst>
          </p:cNvPr>
          <p:cNvSpPr txBox="1">
            <a:spLocks/>
          </p:cNvSpPr>
          <p:nvPr/>
        </p:nvSpPr>
        <p:spPr>
          <a:xfrm>
            <a:off x="1705873" y="310896"/>
            <a:ext cx="4375404" cy="932688"/>
          </a:xfrm>
          <a:prstGeom prst="rect">
            <a:avLst/>
          </a:prstGeom>
          <a:solidFill>
            <a:schemeClr val="accent2"/>
          </a:solidFill>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ES" b="1" spc="0" dirty="0">
                <a:ln w="0"/>
                <a:solidFill>
                  <a:schemeClr val="bg1">
                    <a:lumMod val="95000"/>
                  </a:schemeClr>
                </a:solidFill>
                <a:effectLst>
                  <a:outerShdw blurRad="38100" dist="19050" dir="2700000" algn="tl" rotWithShape="0">
                    <a:schemeClr val="dk1">
                      <a:alpha val="40000"/>
                    </a:schemeClr>
                  </a:outerShdw>
                </a:effectLst>
              </a:rPr>
              <a:t>Doctrina Tobar </a:t>
            </a:r>
          </a:p>
        </p:txBody>
      </p:sp>
    </p:spTree>
    <p:extLst>
      <p:ext uri="{BB962C8B-B14F-4D97-AF65-F5344CB8AC3E}">
        <p14:creationId xmlns:p14="http://schemas.microsoft.com/office/powerpoint/2010/main" val="2155315709"/>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1190446" y="1403025"/>
            <a:ext cx="9730596" cy="1692771"/>
          </a:xfrm>
          <a:prstGeom prst="rect">
            <a:avLst/>
          </a:prstGeom>
          <a:solidFill>
            <a:schemeClr val="accent1">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600" dirty="0"/>
              <a:t>Formulada el 27 de septiembre de 1930, surge con la declaración de Genaro Estrada (Canciller mexicano), por crisis políticas revolucionarias que habían instalado gobiernos de facto y que tradicionalmente requerían del reconocimiento de las demás naciones. </a:t>
            </a:r>
            <a:endParaRPr lang="es-MX" sz="2600" dirty="0">
              <a:latin typeface="Arial" pitchFamily="34" charset="0"/>
              <a:cs typeface="Arial" pitchFamily="34" charset="0"/>
            </a:endParaRPr>
          </a:p>
        </p:txBody>
      </p:sp>
      <p:sp>
        <p:nvSpPr>
          <p:cNvPr id="6" name="5 CuadroTexto"/>
          <p:cNvSpPr txBox="1"/>
          <p:nvPr/>
        </p:nvSpPr>
        <p:spPr>
          <a:xfrm>
            <a:off x="1190446" y="3297542"/>
            <a:ext cx="6383546" cy="3046988"/>
          </a:xfrm>
          <a:prstGeom prst="rect">
            <a:avLst/>
          </a:prstGeom>
          <a:solidFill>
            <a:schemeClr val="bg1"/>
          </a:solidFill>
        </p:spPr>
        <p:txBody>
          <a:bodyPr wrap="square" rtlCol="0">
            <a:spAutoFit/>
          </a:bodyPr>
          <a:lstStyle/>
          <a:p>
            <a:pPr lvl="0" algn="just"/>
            <a:r>
              <a:rPr lang="es-ES" sz="2400" b="1" dirty="0">
                <a:solidFill>
                  <a:schemeClr val="tx2"/>
                </a:solidFill>
              </a:rPr>
              <a:t>Estrada afirmó que México no se pronuncia sobre la cuestión del otorgamiento del reconocimiento por que esto sería una práctica ofensiva, que además de atentar contra la soberanía de otras naciones, hacen que los asuntos internos de estas pueden ser objeto de operaciones en un sentido contrario por parte de otro gobierno.</a:t>
            </a:r>
            <a:endParaRPr lang="es-MX" b="1" dirty="0">
              <a:solidFill>
                <a:schemeClr val="tx2"/>
              </a:solidFill>
            </a:endParaRPr>
          </a:p>
        </p:txBody>
      </p:sp>
      <p:pic>
        <p:nvPicPr>
          <p:cNvPr id="8" name="Picture 2" descr="http://www.lavozdelnorte.com.mx/semanario/wp-content/uploads/2011/05/Genaro-Estrada.jpg"/>
          <p:cNvPicPr>
            <a:picLocks noChangeAspect="1" noChangeArrowheads="1"/>
          </p:cNvPicPr>
          <p:nvPr/>
        </p:nvPicPr>
        <p:blipFill rotWithShape="1">
          <a:blip r:embed="rId2">
            <a:extLst>
              <a:ext uri="{28A0092B-C50C-407E-A947-70E740481C1C}">
                <a14:useLocalDpi xmlns:a14="http://schemas.microsoft.com/office/drawing/2010/main" val="0"/>
              </a:ext>
            </a:extLst>
          </a:blip>
          <a:srcRect b="9587"/>
          <a:stretch/>
        </p:blipFill>
        <p:spPr bwMode="auto">
          <a:xfrm>
            <a:off x="7798176" y="3265942"/>
            <a:ext cx="3108869" cy="3403419"/>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37</a:t>
            </a:fld>
            <a:endParaRPr lang="es-MX" dirty="0">
              <a:solidFill>
                <a:schemeClr val="bg1"/>
              </a:solidFill>
            </a:endParaRPr>
          </a:p>
        </p:txBody>
      </p:sp>
      <p:sp>
        <p:nvSpPr>
          <p:cNvPr id="7" name="1 Título">
            <a:extLst>
              <a:ext uri="{FF2B5EF4-FFF2-40B4-BE49-F238E27FC236}">
                <a16:creationId xmlns:a16="http://schemas.microsoft.com/office/drawing/2014/main" id="{4E3840AB-39DA-4CA9-81B6-16E172B38690}"/>
              </a:ext>
            </a:extLst>
          </p:cNvPr>
          <p:cNvSpPr txBox="1">
            <a:spLocks/>
          </p:cNvSpPr>
          <p:nvPr/>
        </p:nvSpPr>
        <p:spPr>
          <a:xfrm>
            <a:off x="1205539" y="328149"/>
            <a:ext cx="4890462" cy="932688"/>
          </a:xfrm>
          <a:prstGeom prst="rect">
            <a:avLst/>
          </a:prstGeom>
          <a:solidFill>
            <a:schemeClr val="tx2"/>
          </a:solidFill>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ES" b="1" spc="0" dirty="0">
                <a:ln w="0"/>
                <a:solidFill>
                  <a:schemeClr val="bg1">
                    <a:lumMod val="95000"/>
                  </a:schemeClr>
                </a:solidFill>
                <a:effectLst>
                  <a:outerShdw blurRad="38100" dist="19050" dir="2700000" algn="tl" rotWithShape="0">
                    <a:schemeClr val="dk1">
                      <a:alpha val="40000"/>
                    </a:schemeClr>
                  </a:outerShdw>
                </a:effectLst>
              </a:rPr>
              <a:t>Doctrina Estrada </a:t>
            </a:r>
          </a:p>
        </p:txBody>
      </p:sp>
    </p:spTree>
    <p:extLst>
      <p:ext uri="{BB962C8B-B14F-4D97-AF65-F5344CB8AC3E}">
        <p14:creationId xmlns:p14="http://schemas.microsoft.com/office/powerpoint/2010/main" val="35364190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1498838" y="1430030"/>
            <a:ext cx="921517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800" b="1" dirty="0">
                <a:solidFill>
                  <a:schemeClr val="tx2"/>
                </a:solidFill>
              </a:rPr>
              <a:t>México se limita a mantener relaciones diplomáticas sin que esto implique la aprobación o reprobación de los gobiernos revolucionarios.</a:t>
            </a:r>
            <a:r>
              <a:rPr lang="es-ES" sz="2800" dirty="0">
                <a:solidFill>
                  <a:schemeClr val="tx2"/>
                </a:solidFill>
              </a:rPr>
              <a:t> </a:t>
            </a:r>
            <a:endParaRPr lang="es-MX" sz="2600" dirty="0">
              <a:solidFill>
                <a:schemeClr val="tx2"/>
              </a:solidFill>
              <a:latin typeface="Arial" pitchFamily="34" charset="0"/>
              <a:cs typeface="Arial" pitchFamily="34" charset="0"/>
            </a:endParaRPr>
          </a:p>
        </p:txBody>
      </p:sp>
      <p:sp>
        <p:nvSpPr>
          <p:cNvPr id="6" name="5 CuadroTexto"/>
          <p:cNvSpPr txBox="1"/>
          <p:nvPr/>
        </p:nvSpPr>
        <p:spPr>
          <a:xfrm>
            <a:off x="1498838" y="2804173"/>
            <a:ext cx="9215170" cy="3970318"/>
          </a:xfrm>
          <a:prstGeom prst="rect">
            <a:avLst/>
          </a:prstGeom>
          <a:solidFill>
            <a:schemeClr val="accent1">
              <a:lumMod val="20000"/>
              <a:lumOff val="80000"/>
            </a:schemeClr>
          </a:solidFill>
        </p:spPr>
        <p:txBody>
          <a:bodyPr wrap="square" rtlCol="0">
            <a:spAutoFit/>
          </a:bodyPr>
          <a:lstStyle/>
          <a:p>
            <a:pPr lvl="0" algn="just"/>
            <a:r>
              <a:rPr lang="es-MX" sz="2800" dirty="0">
                <a:solidFill>
                  <a:schemeClr val="tx2"/>
                </a:solidFill>
              </a:rPr>
              <a:t>Así con base a dicha doctrina, el Estado Mexicano se debe limitar a mantener o retirar a sus agentes diplomáticos y consulares, sin otorgar un reconocimiento expreso, cabe señalar que aun cuando falta el reconocimiento expreso, hay un reconocimiento implícito al decidir iniciar relaciones diplomáticas o consulares con un nuevo gobierno.</a:t>
            </a:r>
          </a:p>
          <a:p>
            <a:pPr lvl="0" algn="just"/>
            <a:r>
              <a:rPr lang="es-MX" sz="2800" dirty="0">
                <a:solidFill>
                  <a:schemeClr val="tx2"/>
                </a:solidFill>
              </a:rPr>
              <a:t>La fórmula Estrada constituye una protesta del gobierno de México contra la práctica viciosa de otorgar el reconocimiento como medio para obtener ciertas ventajas unilaterales.</a:t>
            </a: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38</a:t>
            </a:fld>
            <a:endParaRPr lang="es-MX" dirty="0">
              <a:solidFill>
                <a:schemeClr val="accent3">
                  <a:lumMod val="20000"/>
                  <a:lumOff val="80000"/>
                </a:schemeClr>
              </a:solidFill>
            </a:endParaRPr>
          </a:p>
        </p:txBody>
      </p:sp>
      <p:sp>
        <p:nvSpPr>
          <p:cNvPr id="7" name="1 Título">
            <a:extLst>
              <a:ext uri="{FF2B5EF4-FFF2-40B4-BE49-F238E27FC236}">
                <a16:creationId xmlns:a16="http://schemas.microsoft.com/office/drawing/2014/main" id="{FC167A3C-E1AE-4CF3-9EEB-33A8814F7850}"/>
              </a:ext>
            </a:extLst>
          </p:cNvPr>
          <p:cNvSpPr txBox="1">
            <a:spLocks/>
          </p:cNvSpPr>
          <p:nvPr/>
        </p:nvSpPr>
        <p:spPr>
          <a:xfrm>
            <a:off x="1688620" y="328149"/>
            <a:ext cx="4890462" cy="932688"/>
          </a:xfrm>
          <a:prstGeom prst="rect">
            <a:avLst/>
          </a:prstGeom>
          <a:solidFill>
            <a:schemeClr val="tx2"/>
          </a:solidFill>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ES" b="1" spc="0" dirty="0">
                <a:ln w="0"/>
                <a:solidFill>
                  <a:schemeClr val="bg1">
                    <a:lumMod val="95000"/>
                  </a:schemeClr>
                </a:solidFill>
                <a:effectLst>
                  <a:outerShdw blurRad="38100" dist="19050" dir="2700000" algn="tl" rotWithShape="0">
                    <a:schemeClr val="dk1">
                      <a:alpha val="40000"/>
                    </a:schemeClr>
                  </a:outerShdw>
                </a:effectLst>
              </a:rPr>
              <a:t>Doctrina Estrada </a:t>
            </a:r>
          </a:p>
        </p:txBody>
      </p:sp>
    </p:spTree>
    <p:extLst>
      <p:ext uri="{BB962C8B-B14F-4D97-AF65-F5344CB8AC3E}">
        <p14:creationId xmlns:p14="http://schemas.microsoft.com/office/powerpoint/2010/main" val="2827933626"/>
      </p:ext>
    </p:extLst>
  </p:cSld>
  <p:clrMapOvr>
    <a:masterClrMapping/>
  </p:clrMapOvr>
  <p:transition spd="slow">
    <p:cove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39</a:t>
            </a:fld>
            <a:endParaRPr lang="es-MX" dirty="0">
              <a:solidFill>
                <a:schemeClr val="bg1"/>
              </a:solidFill>
            </a:endParaRPr>
          </a:p>
        </p:txBody>
      </p:sp>
      <p:sp>
        <p:nvSpPr>
          <p:cNvPr id="3" name="2 Rectángulo"/>
          <p:cNvSpPr/>
          <p:nvPr/>
        </p:nvSpPr>
        <p:spPr>
          <a:xfrm>
            <a:off x="1240046" y="1597291"/>
            <a:ext cx="9715502" cy="2554545"/>
          </a:xfrm>
          <a:prstGeom prst="rect">
            <a:avLst/>
          </a:prstGeom>
          <a:solidFill>
            <a:schemeClr val="accent3">
              <a:lumMod val="60000"/>
              <a:lumOff val="40000"/>
            </a:schemeClr>
          </a:solidFill>
        </p:spPr>
        <p:txBody>
          <a:bodyPr wrap="square">
            <a:spAutoFit/>
          </a:bodyPr>
          <a:lstStyle/>
          <a:p>
            <a:pPr marL="342900" indent="-342900" algn="just">
              <a:lnSpc>
                <a:spcPct val="80000"/>
              </a:lnSpc>
              <a:spcBef>
                <a:spcPct val="20000"/>
              </a:spcBef>
            </a:pPr>
            <a:r>
              <a:rPr lang="es-ES" sz="3200" dirty="0"/>
              <a:t>	</a:t>
            </a:r>
            <a:r>
              <a:rPr lang="es-ES" sz="3200" b="1" dirty="0"/>
              <a:t>(Tesis de la Continuidad)</a:t>
            </a:r>
            <a:endParaRPr lang="es-MX" sz="3200" b="1" dirty="0"/>
          </a:p>
          <a:p>
            <a:pPr marL="342900" indent="19050" algn="just">
              <a:lnSpc>
                <a:spcPct val="80000"/>
              </a:lnSpc>
              <a:spcBef>
                <a:spcPct val="20000"/>
              </a:spcBef>
            </a:pPr>
            <a:r>
              <a:rPr lang="es-ES" sz="3200" dirty="0"/>
              <a:t>Fue formalmente enunciada por  Antonio Carrillo Flores (Secretario de Relaciones  Exteriores de México), en un discurso pronunciado en abril de 1969, en el que,  refiriéndose a las instrucciones del presidente Díaz Ordaz, manifestaba:</a:t>
            </a:r>
            <a:r>
              <a:rPr lang="es-ES" sz="3000" b="1" dirty="0"/>
              <a:t>	</a:t>
            </a:r>
            <a:endParaRPr lang="es-ES" sz="3000" dirty="0">
              <a:latin typeface="Calibri" pitchFamily="34" charset="0"/>
            </a:endParaRPr>
          </a:p>
        </p:txBody>
      </p:sp>
      <p:sp>
        <p:nvSpPr>
          <p:cNvPr id="6" name="5 Rectángulo"/>
          <p:cNvSpPr/>
          <p:nvPr/>
        </p:nvSpPr>
        <p:spPr>
          <a:xfrm>
            <a:off x="2101054" y="4453636"/>
            <a:ext cx="7992888" cy="2160591"/>
          </a:xfrm>
          <a:prstGeom prst="rect">
            <a:avLst/>
          </a:prstGeom>
          <a:solidFill>
            <a:schemeClr val="bg2">
              <a:lumMod val="90000"/>
            </a:schemeClr>
          </a:solidFill>
        </p:spPr>
        <p:txBody>
          <a:bodyPr wrap="square">
            <a:spAutoFit/>
          </a:bodyPr>
          <a:lstStyle/>
          <a:p>
            <a:pPr marL="342900" indent="-342900" algn="just">
              <a:lnSpc>
                <a:spcPct val="80000"/>
              </a:lnSpc>
              <a:spcBef>
                <a:spcPct val="20000"/>
              </a:spcBef>
            </a:pPr>
            <a:r>
              <a:rPr lang="es-ES" b="1" dirty="0"/>
              <a:t>	</a:t>
            </a:r>
            <a:r>
              <a:rPr lang="es-ES" sz="2800" b="1" dirty="0">
                <a:solidFill>
                  <a:schemeClr val="accent3">
                    <a:lumMod val="50000"/>
                  </a:schemeClr>
                </a:solidFill>
              </a:rPr>
              <a:t>“… no debe faltar un puente de comunicación entre las naciones de la 	América 	Latina, y con ese propósito México desea que haya solución de continuidad en sus 	relaciones con los demás países latinoamericanos, cualquiera que sea el carácter o la orientación de sus gobiernos”.</a:t>
            </a:r>
            <a:endParaRPr lang="es-ES" sz="2400" dirty="0">
              <a:solidFill>
                <a:schemeClr val="accent3">
                  <a:lumMod val="50000"/>
                </a:schemeClr>
              </a:solidFill>
              <a:latin typeface="Calibri" pitchFamily="34" charset="0"/>
            </a:endParaRPr>
          </a:p>
        </p:txBody>
      </p:sp>
      <p:sp>
        <p:nvSpPr>
          <p:cNvPr id="7" name="1 Título">
            <a:extLst>
              <a:ext uri="{FF2B5EF4-FFF2-40B4-BE49-F238E27FC236}">
                <a16:creationId xmlns:a16="http://schemas.microsoft.com/office/drawing/2014/main" id="{6FBF2332-7F7A-49AF-8E95-4E71989ED41E}"/>
              </a:ext>
            </a:extLst>
          </p:cNvPr>
          <p:cNvSpPr txBox="1">
            <a:spLocks/>
          </p:cNvSpPr>
          <p:nvPr/>
        </p:nvSpPr>
        <p:spPr>
          <a:xfrm>
            <a:off x="1188288" y="397161"/>
            <a:ext cx="5436916" cy="932688"/>
          </a:xfrm>
          <a:prstGeom prst="rect">
            <a:avLst/>
          </a:prstGeom>
          <a:solidFill>
            <a:schemeClr val="accent3">
              <a:lumMod val="75000"/>
            </a:schemeClr>
          </a:solidFill>
        </p:spPr>
        <p:txBody>
          <a:bodyPr>
            <a:normAutofit fontScale="925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ES" b="1" spc="0" dirty="0">
                <a:ln w="0"/>
                <a:solidFill>
                  <a:schemeClr val="bg1">
                    <a:lumMod val="95000"/>
                  </a:schemeClr>
                </a:solidFill>
                <a:effectLst>
                  <a:outerShdw blurRad="38100" dist="19050" dir="2700000" algn="tl" rotWithShape="0">
                    <a:schemeClr val="dk1">
                      <a:alpha val="40000"/>
                    </a:schemeClr>
                  </a:outerShdw>
                </a:effectLst>
              </a:rPr>
              <a:t>Doctrina Díaz Ordaz </a:t>
            </a:r>
          </a:p>
        </p:txBody>
      </p:sp>
    </p:spTree>
    <p:extLst>
      <p:ext uri="{BB962C8B-B14F-4D97-AF65-F5344CB8AC3E}">
        <p14:creationId xmlns:p14="http://schemas.microsoft.com/office/powerpoint/2010/main" val="3989207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2415396" y="2001327"/>
            <a:ext cx="7349705" cy="2950239"/>
          </a:xfrm>
          <a:solidFill>
            <a:schemeClr val="bg2">
              <a:lumMod val="75000"/>
            </a:schemeClr>
          </a:solidFill>
          <a:ln w="38100">
            <a:solidFill>
              <a:schemeClr val="accent3">
                <a:lumMod val="75000"/>
              </a:schemeClr>
            </a:solidFill>
          </a:ln>
        </p:spPr>
        <p:txBody>
          <a:bodyPr>
            <a:noAutofit/>
          </a:bodyPr>
          <a:lstStyle/>
          <a:p>
            <a:pPr algn="ctr" eaLnBrk="1" hangingPunct="1"/>
            <a:r>
              <a:rPr lang="es-ES" sz="4400" b="1" dirty="0">
                <a:solidFill>
                  <a:schemeClr val="bg1"/>
                </a:solidFill>
                <a:effectLst>
                  <a:outerShdw blurRad="38100" dist="38100" dir="2700000" algn="tl">
                    <a:srgbClr val="000000">
                      <a:alpha val="43137"/>
                    </a:srgbClr>
                  </a:outerShdw>
                </a:effectLst>
                <a:latin typeface="Arial" pitchFamily="34" charset="0"/>
                <a:cs typeface="Arial" pitchFamily="34" charset="0"/>
              </a:rPr>
              <a:t>GUIÓN EXPLICATIVO</a:t>
            </a:r>
            <a:br>
              <a:rPr lang="es-ES" sz="4400" b="1" dirty="0">
                <a:solidFill>
                  <a:schemeClr val="bg1"/>
                </a:solidFill>
                <a:effectLst>
                  <a:outerShdw blurRad="38100" dist="38100" dir="2700000" algn="tl">
                    <a:srgbClr val="000000">
                      <a:alpha val="43137"/>
                    </a:srgbClr>
                  </a:outerShdw>
                </a:effectLst>
                <a:latin typeface="Arial" pitchFamily="34" charset="0"/>
                <a:cs typeface="Arial" pitchFamily="34" charset="0"/>
              </a:rPr>
            </a:br>
            <a:br>
              <a:rPr lang="es-ES" sz="2800" b="1" dirty="0">
                <a:solidFill>
                  <a:schemeClr val="bg1"/>
                </a:solidFill>
                <a:effectLst>
                  <a:outerShdw blurRad="38100" dist="38100" dir="2700000" algn="tl">
                    <a:srgbClr val="000000">
                      <a:alpha val="43137"/>
                    </a:srgbClr>
                  </a:outerShdw>
                </a:effectLst>
                <a:latin typeface="Arial" pitchFamily="34" charset="0"/>
                <a:cs typeface="Arial" pitchFamily="34" charset="0"/>
              </a:rPr>
            </a:br>
            <a:r>
              <a:rPr lang="es-ES" sz="2400" b="1" dirty="0">
                <a:solidFill>
                  <a:schemeClr val="bg1"/>
                </a:solidFill>
                <a:latin typeface="Arial" pitchFamily="34" charset="0"/>
                <a:cs typeface="Arial" pitchFamily="34" charset="0"/>
              </a:rPr>
              <a:t>Propósito de la Unidad de Aprendizaje</a:t>
            </a:r>
            <a:br>
              <a:rPr lang="es-ES" sz="2400" b="1" dirty="0">
                <a:solidFill>
                  <a:schemeClr val="bg1"/>
                </a:solidFill>
                <a:latin typeface="Arial" pitchFamily="34" charset="0"/>
                <a:cs typeface="Arial" pitchFamily="34" charset="0"/>
              </a:rPr>
            </a:br>
            <a:r>
              <a:rPr lang="es-ES" sz="2400" b="1" dirty="0">
                <a:solidFill>
                  <a:schemeClr val="bg1"/>
                </a:solidFill>
                <a:latin typeface="Arial" pitchFamily="34" charset="0"/>
                <a:cs typeface="Arial" pitchFamily="34" charset="0"/>
              </a:rPr>
              <a:t>Propósito de la Unidad de Competencia</a:t>
            </a:r>
            <a:br>
              <a:rPr lang="es-ES" sz="2400" b="1" dirty="0">
                <a:solidFill>
                  <a:schemeClr val="bg1"/>
                </a:solidFill>
                <a:latin typeface="Arial" pitchFamily="34" charset="0"/>
                <a:cs typeface="Arial" pitchFamily="34" charset="0"/>
              </a:rPr>
            </a:br>
            <a:r>
              <a:rPr lang="es-ES" sz="2400" b="1" dirty="0">
                <a:solidFill>
                  <a:schemeClr val="bg1"/>
                </a:solidFill>
                <a:latin typeface="Arial" pitchFamily="34" charset="0"/>
                <a:cs typeface="Arial" pitchFamily="34" charset="0"/>
              </a:rPr>
              <a:t>Estructura Metodológica </a:t>
            </a:r>
            <a:br>
              <a:rPr lang="es-ES" sz="2400" b="1" dirty="0">
                <a:solidFill>
                  <a:schemeClr val="bg1"/>
                </a:solidFill>
                <a:latin typeface="Arial" pitchFamily="34" charset="0"/>
                <a:cs typeface="Arial" pitchFamily="34" charset="0"/>
              </a:rPr>
            </a:br>
            <a:r>
              <a:rPr lang="es-ES" sz="2400" b="1" dirty="0">
                <a:solidFill>
                  <a:schemeClr val="bg1"/>
                </a:solidFill>
                <a:latin typeface="Arial" pitchFamily="34" charset="0"/>
                <a:cs typeface="Arial" pitchFamily="34" charset="0"/>
              </a:rPr>
              <a:t>Planeación didáctica</a:t>
            </a:r>
            <a:endParaRPr lang="es-ES" sz="4400" b="1" dirty="0">
              <a:solidFill>
                <a:schemeClr val="bg1"/>
              </a:solidFill>
              <a:latin typeface="Arial" pitchFamily="34" charset="0"/>
              <a:cs typeface="Arial" pitchFamily="34" charset="0"/>
            </a:endParaRPr>
          </a:p>
        </p:txBody>
      </p:sp>
      <p:pic>
        <p:nvPicPr>
          <p:cNvPr id="5" name="Picture 3"/>
          <p:cNvPicPr>
            <a:picLocks noChangeAspect="1" noChangeArrowheads="1"/>
          </p:cNvPicPr>
          <p:nvPr/>
        </p:nvPicPr>
        <p:blipFill>
          <a:blip r:embed="rId2"/>
          <a:srcRect/>
          <a:stretch>
            <a:fillRect/>
          </a:stretch>
        </p:blipFill>
        <p:spPr bwMode="auto">
          <a:xfrm>
            <a:off x="10269415" y="206046"/>
            <a:ext cx="943068" cy="845217"/>
          </a:xfrm>
          <a:prstGeom prst="rect">
            <a:avLst/>
          </a:prstGeom>
          <a:noFill/>
          <a:ln w="9525">
            <a:solidFill>
              <a:schemeClr val="accent3">
                <a:lumMod val="75000"/>
              </a:schemeClr>
            </a:solidFill>
            <a:miter lim="800000"/>
            <a:headEnd/>
            <a:tailEnd/>
          </a:ln>
        </p:spPr>
      </p:pic>
      <p:sp>
        <p:nvSpPr>
          <p:cNvPr id="3" name="Marcador de número de diapositiva 2">
            <a:extLst>
              <a:ext uri="{FF2B5EF4-FFF2-40B4-BE49-F238E27FC236}">
                <a16:creationId xmlns:a16="http://schemas.microsoft.com/office/drawing/2014/main" id="{D4F7D33A-3DB8-4303-9732-886B2D4B78C6}"/>
              </a:ext>
            </a:extLst>
          </p:cNvPr>
          <p:cNvSpPr>
            <a:spLocks noGrp="1"/>
          </p:cNvSpPr>
          <p:nvPr>
            <p:ph type="sldNum" sz="quarter" idx="12"/>
          </p:nvPr>
        </p:nvSpPr>
        <p:spPr/>
        <p:txBody>
          <a:bodyPr/>
          <a:lstStyle/>
          <a:p>
            <a:fld id="{4FAB73BC-B049-4115-A692-8D63A059BFB8}" type="slidenum">
              <a:rPr lang="en-US" smtClean="0"/>
              <a:t>4</a:t>
            </a:fld>
            <a:endParaRPr lang="en-US" dirty="0"/>
          </a:p>
        </p:txBody>
      </p:sp>
      <p:pic>
        <p:nvPicPr>
          <p:cNvPr id="4" name="Imagen 3">
            <a:extLst>
              <a:ext uri="{FF2B5EF4-FFF2-40B4-BE49-F238E27FC236}">
                <a16:creationId xmlns:a16="http://schemas.microsoft.com/office/drawing/2014/main" id="{DCF7CDD0-FC48-4136-B824-74010434C3F6}"/>
              </a:ext>
            </a:extLst>
          </p:cNvPr>
          <p:cNvPicPr>
            <a:picLocks noChangeAspect="1"/>
          </p:cNvPicPr>
          <p:nvPr/>
        </p:nvPicPr>
        <p:blipFill>
          <a:blip r:embed="rId3"/>
          <a:stretch>
            <a:fillRect/>
          </a:stretch>
        </p:blipFill>
        <p:spPr>
          <a:xfrm>
            <a:off x="7367467" y="206046"/>
            <a:ext cx="2901948" cy="1082198"/>
          </a:xfrm>
          <a:prstGeom prst="rect">
            <a:avLst/>
          </a:prstGeom>
        </p:spPr>
      </p:pic>
    </p:spTree>
    <p:extLst>
      <p:ext uri="{BB962C8B-B14F-4D97-AF65-F5344CB8AC3E}">
        <p14:creationId xmlns:p14="http://schemas.microsoft.com/office/powerpoint/2010/main" val="3628038070"/>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solidFill>
              </a:rPr>
              <a:pPr/>
              <a:t>40</a:t>
            </a:fld>
            <a:endParaRPr lang="es-MX" dirty="0">
              <a:solidFill>
                <a:schemeClr val="bg1"/>
              </a:solidFill>
            </a:endParaRPr>
          </a:p>
        </p:txBody>
      </p:sp>
      <p:sp>
        <p:nvSpPr>
          <p:cNvPr id="3" name="2 Rectángulo"/>
          <p:cNvSpPr/>
          <p:nvPr/>
        </p:nvSpPr>
        <p:spPr>
          <a:xfrm>
            <a:off x="1652234" y="1562062"/>
            <a:ext cx="8640960" cy="2850011"/>
          </a:xfrm>
          <a:prstGeom prst="rect">
            <a:avLst/>
          </a:prstGeom>
          <a:solidFill>
            <a:schemeClr val="accent3">
              <a:lumMod val="20000"/>
              <a:lumOff val="80000"/>
            </a:schemeClr>
          </a:solidFill>
        </p:spPr>
        <p:txBody>
          <a:bodyPr wrap="square">
            <a:spAutoFit/>
          </a:bodyPr>
          <a:lstStyle/>
          <a:p>
            <a:pPr marL="342900" indent="-342900" algn="just">
              <a:lnSpc>
                <a:spcPct val="80000"/>
              </a:lnSpc>
              <a:spcBef>
                <a:spcPct val="20000"/>
              </a:spcBef>
            </a:pPr>
            <a:r>
              <a:rPr lang="es-ES" sz="3200" dirty="0"/>
              <a:t>	Viene a significar en el plano de las relaciones de México con los países hispanoamericanos un abandono de la Doctrina Estrada, o mejor dicho, una modificación, en el sentido de que México</a:t>
            </a:r>
            <a:r>
              <a:rPr lang="es-MX" sz="3200" dirty="0"/>
              <a:t> pone de manifiesto su deseo de continuar las relaciones diplomáticas independientemente de la autorización del gobierno. </a:t>
            </a:r>
            <a:r>
              <a:rPr lang="es-ES" sz="3000" b="1" dirty="0"/>
              <a:t>	</a:t>
            </a:r>
            <a:endParaRPr lang="es-ES" sz="3000" dirty="0">
              <a:solidFill>
                <a:schemeClr val="accent3">
                  <a:lumMod val="50000"/>
                </a:schemeClr>
              </a:solidFill>
              <a:latin typeface="Calibri" pitchFamily="34" charset="0"/>
            </a:endParaRPr>
          </a:p>
        </p:txBody>
      </p:sp>
      <p:pic>
        <p:nvPicPr>
          <p:cNvPr id="6" name="Picture 4" descr="diaz o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4152" y="3891940"/>
            <a:ext cx="1788418" cy="2633405"/>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a:extLst>
              <a:ext uri="{FF2B5EF4-FFF2-40B4-BE49-F238E27FC236}">
                <a16:creationId xmlns:a16="http://schemas.microsoft.com/office/drawing/2014/main" id="{CE72BC19-88AA-4FDA-A4D0-97BC359C821D}"/>
              </a:ext>
            </a:extLst>
          </p:cNvPr>
          <p:cNvSpPr txBox="1">
            <a:spLocks/>
          </p:cNvSpPr>
          <p:nvPr/>
        </p:nvSpPr>
        <p:spPr>
          <a:xfrm>
            <a:off x="1671369" y="483426"/>
            <a:ext cx="5333280" cy="932688"/>
          </a:xfrm>
          <a:prstGeom prst="rect">
            <a:avLst/>
          </a:prstGeom>
          <a:solidFill>
            <a:schemeClr val="accent3">
              <a:lumMod val="75000"/>
            </a:schemeClr>
          </a:solidFill>
        </p:spPr>
        <p:txBody>
          <a:bodyPr>
            <a:normAutofit fontScale="925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ES" b="1" spc="0" dirty="0">
                <a:ln w="0"/>
                <a:solidFill>
                  <a:schemeClr val="bg1">
                    <a:lumMod val="95000"/>
                  </a:schemeClr>
                </a:solidFill>
                <a:effectLst>
                  <a:outerShdw blurRad="38100" dist="19050" dir="2700000" algn="tl" rotWithShape="0">
                    <a:schemeClr val="dk1">
                      <a:alpha val="40000"/>
                    </a:schemeClr>
                  </a:outerShdw>
                </a:effectLst>
              </a:rPr>
              <a:t>Doctrina Díaz Ordaz </a:t>
            </a:r>
          </a:p>
        </p:txBody>
      </p:sp>
    </p:spTree>
    <p:extLst>
      <p:ext uri="{BB962C8B-B14F-4D97-AF65-F5344CB8AC3E}">
        <p14:creationId xmlns:p14="http://schemas.microsoft.com/office/powerpoint/2010/main" val="185670870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032933" y="1117605"/>
            <a:ext cx="10024534" cy="5122333"/>
          </a:xfrm>
          <a:solidFill>
            <a:schemeClr val="accent2">
              <a:lumMod val="40000"/>
              <a:lumOff val="60000"/>
            </a:schemeClr>
          </a:solidFill>
          <a:ln>
            <a:solidFill>
              <a:schemeClr val="accent2">
                <a:lumMod val="75000"/>
              </a:schemeClr>
            </a:solidFill>
          </a:ln>
        </p:spPr>
        <p:txBody>
          <a:bodyPr>
            <a:normAutofit lnSpcReduction="10000"/>
          </a:bodyPr>
          <a:lstStyle/>
          <a:p>
            <a:pPr marL="0" indent="0" algn="just">
              <a:buNone/>
            </a:pPr>
            <a:endParaRPr lang="es-MX" sz="2400" dirty="0"/>
          </a:p>
          <a:p>
            <a:pPr marL="0" indent="0" algn="just">
              <a:buNone/>
            </a:pPr>
            <a:r>
              <a:rPr lang="es-MX" sz="2400" dirty="0"/>
              <a:t>El </a:t>
            </a:r>
            <a:r>
              <a:rPr lang="es-MX" sz="2400" b="1" dirty="0"/>
              <a:t>Reconocimiento Internacional </a:t>
            </a:r>
            <a:r>
              <a:rPr lang="es-MX" sz="2400" dirty="0"/>
              <a:t>es la convalidación jurídica de una situación de hechos, y este reconocimiento puede ser: Reconocimiento de Estados y Reconocimiento de Gobiernos.</a:t>
            </a:r>
          </a:p>
          <a:p>
            <a:pPr marL="0" indent="0" algn="just">
              <a:buNone/>
            </a:pPr>
            <a:r>
              <a:rPr lang="es-ES" sz="2400" dirty="0"/>
              <a:t>El </a:t>
            </a:r>
            <a:r>
              <a:rPr lang="es-ES" sz="2400" b="1" dirty="0"/>
              <a:t>Reconocimiento de Estados </a:t>
            </a:r>
            <a:r>
              <a:rPr lang="es-ES" sz="2400" dirty="0"/>
              <a:t>es el acto por el cual las demás naciones miembros de la comunidad internacional se hacen sabedoras, para ciertos efectos de que ha surgido a la vida internacional un nuevo estado.</a:t>
            </a:r>
          </a:p>
          <a:p>
            <a:pPr marL="0" indent="0" algn="just">
              <a:buNone/>
            </a:pPr>
            <a:r>
              <a:rPr lang="es-ES" sz="2400" dirty="0"/>
              <a:t>El </a:t>
            </a:r>
            <a:r>
              <a:rPr lang="es-ES" sz="2400" b="1" dirty="0"/>
              <a:t>Reconocimiento de Gobiernos </a:t>
            </a:r>
            <a:r>
              <a:rPr lang="es-ES" sz="2400" dirty="0"/>
              <a:t>es el acto por el cual se da la conformidad para continuar las relaciones habituales de intercambio con el nuevo gobierno.</a:t>
            </a:r>
          </a:p>
          <a:p>
            <a:pPr marL="0" indent="0" algn="just">
              <a:buNone/>
            </a:pPr>
            <a:r>
              <a:rPr lang="es-ES" sz="2400" b="1" dirty="0"/>
              <a:t>El </a:t>
            </a:r>
            <a:r>
              <a:rPr lang="es-MX" sz="2400" b="1" dirty="0"/>
              <a:t>Reconocimiento “de jure” </a:t>
            </a:r>
            <a:r>
              <a:rPr lang="es-MX" sz="2400" dirty="0"/>
              <a:t>es una expresión en latín que significa de Derecho, en contraste con “</a:t>
            </a:r>
            <a:r>
              <a:rPr lang="es-MX" sz="2400" b="1" i="1" dirty="0"/>
              <a:t>de facto”</a:t>
            </a:r>
            <a:r>
              <a:rPr lang="es-MX" sz="2400" dirty="0"/>
              <a:t>, que significa de hecho. El término </a:t>
            </a:r>
            <a:r>
              <a:rPr lang="es-MX" sz="2400" i="1" dirty="0"/>
              <a:t>de jure</a:t>
            </a:r>
            <a:r>
              <a:rPr lang="es-MX" sz="2400" dirty="0"/>
              <a:t> se refiere a lo que se tiene por derecho declarado o de forma oficial, mientras de facto se utiliza para atribuir el mérito.</a:t>
            </a:r>
            <a:endParaRPr lang="es-ES" sz="2400" dirty="0"/>
          </a:p>
          <a:p>
            <a:pPr marL="0" indent="0" algn="just">
              <a:buNone/>
            </a:pPr>
            <a:endParaRPr lang="es-ES" sz="6800" dirty="0">
              <a:latin typeface="Arial" pitchFamily="34" charset="0"/>
              <a:cs typeface="Arial" pitchFamily="34" charset="0"/>
            </a:endParaRPr>
          </a:p>
          <a:p>
            <a:pPr marL="0" indent="0" algn="just">
              <a:lnSpc>
                <a:spcPct val="120000"/>
              </a:lnSpc>
              <a:buNone/>
            </a:pPr>
            <a:endParaRPr lang="es-ES" sz="6800" dirty="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p:txBody>
      </p:sp>
      <p:sp>
        <p:nvSpPr>
          <p:cNvPr id="4" name="3 Título"/>
          <p:cNvSpPr>
            <a:spLocks noGrp="1"/>
          </p:cNvSpPr>
          <p:nvPr>
            <p:ph type="title"/>
          </p:nvPr>
        </p:nvSpPr>
        <p:spPr>
          <a:xfrm>
            <a:off x="2024034" y="332656"/>
            <a:ext cx="3639918" cy="624077"/>
          </a:xfrm>
          <a:solidFill>
            <a:schemeClr val="accent2"/>
          </a:solidFill>
          <a:ln>
            <a:solidFill>
              <a:schemeClr val="accent2">
                <a:lumMod val="75000"/>
              </a:schemeClr>
            </a:solidFill>
          </a:ln>
        </p:spPr>
        <p:txBody>
          <a:bodyPr>
            <a:normAutofit/>
          </a:bodyPr>
          <a:lstStyle/>
          <a:p>
            <a:pPr algn="ctr"/>
            <a:r>
              <a:rPr lang="es-MX" sz="3200" b="1" dirty="0">
                <a:solidFill>
                  <a:schemeClr val="bg1"/>
                </a:solidFill>
                <a:latin typeface="Arial" pitchFamily="34" charset="0"/>
                <a:cs typeface="Arial" pitchFamily="34" charset="0"/>
              </a:rPr>
              <a:t>CONCLUSIONES</a:t>
            </a:r>
            <a:r>
              <a:rPr lang="es-MX" sz="3200" dirty="0">
                <a:solidFill>
                  <a:schemeClr val="bg1"/>
                </a:solidFill>
                <a:latin typeface="Arial" pitchFamily="34" charset="0"/>
                <a:cs typeface="Arial" pitchFamily="34" charset="0"/>
              </a:rPr>
              <a:t>   </a:t>
            </a:r>
          </a:p>
        </p:txBody>
      </p:sp>
      <p:sp>
        <p:nvSpPr>
          <p:cNvPr id="2" name="1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559A74B9-CAFF-4650-A221-91685748E060}"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41</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pic>
        <p:nvPicPr>
          <p:cNvPr id="3" name="Imagen 2"/>
          <p:cNvPicPr>
            <a:picLocks noChangeAspect="1"/>
          </p:cNvPicPr>
          <p:nvPr/>
        </p:nvPicPr>
        <p:blipFill>
          <a:blip r:embed="rId2"/>
          <a:stretch>
            <a:fillRect/>
          </a:stretch>
        </p:blipFill>
        <p:spPr>
          <a:xfrm>
            <a:off x="10167374" y="158088"/>
            <a:ext cx="890093" cy="798645"/>
          </a:xfrm>
          <a:prstGeom prst="rect">
            <a:avLst/>
          </a:prstGeom>
        </p:spPr>
      </p:pic>
    </p:spTree>
    <p:extLst>
      <p:ext uri="{BB962C8B-B14F-4D97-AF65-F5344CB8AC3E}">
        <p14:creationId xmlns:p14="http://schemas.microsoft.com/office/powerpoint/2010/main" val="304204632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596" y="428604"/>
            <a:ext cx="3063284" cy="840156"/>
          </a:xfrm>
          <a:solidFill>
            <a:schemeClr val="accent1">
              <a:lumMod val="75000"/>
            </a:schemeClr>
          </a:solidFill>
        </p:spPr>
        <p:txBody>
          <a:bodyPr>
            <a:normAutofit/>
          </a:bodyPr>
          <a:lstStyle/>
          <a:p>
            <a:r>
              <a:rPr lang="es-MX" sz="3200" b="1" dirty="0">
                <a:solidFill>
                  <a:schemeClr val="bg1"/>
                </a:solidFill>
                <a:latin typeface="Arial" pitchFamily="34" charset="0"/>
                <a:cs typeface="Arial" pitchFamily="34" charset="0"/>
              </a:rPr>
              <a:t>REFERENCIAS</a:t>
            </a:r>
          </a:p>
        </p:txBody>
      </p:sp>
      <p:sp>
        <p:nvSpPr>
          <p:cNvPr id="3" name="2 Marcador de contenido"/>
          <p:cNvSpPr>
            <a:spLocks noGrp="1"/>
          </p:cNvSpPr>
          <p:nvPr>
            <p:ph idx="1"/>
          </p:nvPr>
        </p:nvSpPr>
        <p:spPr>
          <a:xfrm>
            <a:off x="1109133" y="1484784"/>
            <a:ext cx="9431867" cy="4896544"/>
          </a:xfrm>
          <a:ln w="38100">
            <a:solidFill>
              <a:schemeClr val="accent1">
                <a:lumMod val="75000"/>
              </a:schemeClr>
            </a:solidFill>
          </a:ln>
        </p:spPr>
        <p:txBody>
          <a:bodyPr>
            <a:normAutofit lnSpcReduction="10000"/>
          </a:bodyPr>
          <a:lstStyle/>
          <a:p>
            <a:pPr algn="just"/>
            <a:r>
              <a:rPr lang="es-ES" sz="1800" dirty="0">
                <a:latin typeface="Arial" panose="020B0604020202020204" pitchFamily="34" charset="0"/>
                <a:cs typeface="Arial" panose="020B0604020202020204" pitchFamily="34" charset="0"/>
              </a:rPr>
              <a:t>Arellano, C. (2009). Primer curso de </a:t>
            </a:r>
            <a:r>
              <a:rPr lang="es-MX" sz="1800" dirty="0">
                <a:latin typeface="Arial" panose="020B0604020202020204" pitchFamily="34" charset="0"/>
                <a:cs typeface="Arial" panose="020B0604020202020204" pitchFamily="34" charset="0"/>
              </a:rPr>
              <a:t>derecho internacional público. 7ª. Edición. Editorial Porrúa. México.</a:t>
            </a:r>
          </a:p>
          <a:p>
            <a:pPr algn="just"/>
            <a:r>
              <a:rPr lang="es-ES" sz="1800" dirty="0">
                <a:latin typeface="Arial" panose="020B0604020202020204" pitchFamily="34" charset="0"/>
                <a:cs typeface="Arial" panose="020B0604020202020204" pitchFamily="34" charset="0"/>
              </a:rPr>
              <a:t>Castro, J. y C. </a:t>
            </a:r>
            <a:r>
              <a:rPr lang="es-ES" sz="1800" dirty="0" err="1">
                <a:latin typeface="Arial" panose="020B0604020202020204" pitchFamily="34" charset="0"/>
                <a:cs typeface="Arial" panose="020B0604020202020204" pitchFamily="34" charset="0"/>
              </a:rPr>
              <a:t>Agramón</a:t>
            </a:r>
            <a:r>
              <a:rPr lang="es-ES" sz="1800" dirty="0">
                <a:latin typeface="Arial" panose="020B0604020202020204" pitchFamily="34" charset="0"/>
                <a:cs typeface="Arial" panose="020B0604020202020204" pitchFamily="34" charset="0"/>
              </a:rPr>
              <a:t> (2010). Diccionario de </a:t>
            </a:r>
            <a:r>
              <a:rPr lang="es-MX" sz="1800" dirty="0">
                <a:latin typeface="Arial" panose="020B0604020202020204" pitchFamily="34" charset="0"/>
                <a:cs typeface="Arial" panose="020B0604020202020204" pitchFamily="34" charset="0"/>
              </a:rPr>
              <a:t>Derecho Internacional Público. 2ª. Edición. Oxford </a:t>
            </a:r>
            <a:r>
              <a:rPr lang="es-MX" sz="1800" dirty="0" err="1">
                <a:latin typeface="Arial" panose="020B0604020202020204" pitchFamily="34" charset="0"/>
                <a:cs typeface="Arial" panose="020B0604020202020204" pitchFamily="34" charset="0"/>
              </a:rPr>
              <a:t>University</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Press</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Méxcio</a:t>
            </a:r>
            <a:r>
              <a:rPr lang="es-MX" sz="1800" dirty="0">
                <a:latin typeface="Arial" panose="020B0604020202020204" pitchFamily="34" charset="0"/>
                <a:cs typeface="Arial" panose="020B0604020202020204" pitchFamily="34" charset="0"/>
              </a:rPr>
              <a:t>.</a:t>
            </a:r>
          </a:p>
          <a:p>
            <a:pPr algn="just"/>
            <a:r>
              <a:rPr lang="es-ES" sz="1800" dirty="0">
                <a:latin typeface="Arial" panose="020B0604020202020204" pitchFamily="34" charset="0"/>
                <a:cs typeface="Arial" panose="020B0604020202020204" pitchFamily="34" charset="0"/>
              </a:rPr>
              <a:t>Constitución Política de los Estados Unidos Mexicanos.</a:t>
            </a:r>
            <a:endParaRPr lang="es-MX" sz="1800" dirty="0">
              <a:latin typeface="Arial" panose="020B0604020202020204" pitchFamily="34" charset="0"/>
              <a:cs typeface="Arial" panose="020B0604020202020204" pitchFamily="34" charset="0"/>
            </a:endParaRPr>
          </a:p>
          <a:p>
            <a:pPr algn="just"/>
            <a:r>
              <a:rPr lang="es-ES" sz="1800" dirty="0">
                <a:latin typeface="Arial" panose="020B0604020202020204" pitchFamily="34" charset="0"/>
                <a:cs typeface="Arial" panose="020B0604020202020204" pitchFamily="34" charset="0"/>
              </a:rPr>
              <a:t>Corzo, V. y E. Corzo (2012). La aplicación del Derecho Internacional en México: una visión crítica. Instituto Nacional de Ciencias Penales: Instituto Matías Romero. 1ª. Edición México.</a:t>
            </a:r>
            <a:endParaRPr lang="es-MX" sz="1800" dirty="0">
              <a:latin typeface="Arial" panose="020B0604020202020204" pitchFamily="34" charset="0"/>
              <a:cs typeface="Arial" panose="020B0604020202020204" pitchFamily="34" charset="0"/>
            </a:endParaRPr>
          </a:p>
          <a:p>
            <a:pPr algn="just"/>
            <a:r>
              <a:rPr lang="es-ES" sz="1800" dirty="0">
                <a:latin typeface="Arial" panose="020B0604020202020204" pitchFamily="34" charset="0"/>
                <a:cs typeface="Arial" panose="020B0604020202020204" pitchFamily="34" charset="0"/>
              </a:rPr>
              <a:t>Gómez-Robledo, A. (2008). </a:t>
            </a:r>
            <a:r>
              <a:rPr lang="es-MX" sz="1800" dirty="0">
                <a:latin typeface="Arial" panose="020B0604020202020204" pitchFamily="34" charset="0"/>
                <a:cs typeface="Arial" panose="020B0604020202020204" pitchFamily="34" charset="0"/>
              </a:rPr>
              <a:t>Derecho Internacional: temas selectos. 5ª. Edición. Universidad Nacional Autónoma de México. México.</a:t>
            </a:r>
          </a:p>
          <a:p>
            <a:pPr algn="just"/>
            <a:r>
              <a:rPr lang="es-ES" sz="1800" dirty="0">
                <a:latin typeface="Arial" panose="020B0604020202020204" pitchFamily="34" charset="0"/>
                <a:cs typeface="Arial" panose="020B0604020202020204" pitchFamily="34" charset="0"/>
              </a:rPr>
              <a:t>Moreno, J. Barrena, G. y F. López (2011). </a:t>
            </a:r>
            <a:r>
              <a:rPr lang="es-MX" sz="1800" dirty="0">
                <a:latin typeface="Arial" panose="020B0604020202020204" pitchFamily="34" charset="0"/>
                <a:cs typeface="Arial" panose="020B0604020202020204" pitchFamily="34" charset="0"/>
              </a:rPr>
              <a:t>Derecho Internacional Público. 1ª. Edición. Oxford </a:t>
            </a:r>
            <a:r>
              <a:rPr lang="es-MX" sz="1800" dirty="0" err="1">
                <a:latin typeface="Arial" panose="020B0604020202020204" pitchFamily="34" charset="0"/>
                <a:cs typeface="Arial" panose="020B0604020202020204" pitchFamily="34" charset="0"/>
              </a:rPr>
              <a:t>University</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Press</a:t>
            </a:r>
            <a:r>
              <a:rPr lang="es-MX" sz="1800" dirty="0">
                <a:latin typeface="Arial" panose="020B0604020202020204" pitchFamily="34" charset="0"/>
                <a:cs typeface="Arial" panose="020B0604020202020204" pitchFamily="34" charset="0"/>
              </a:rPr>
              <a:t>. México.</a:t>
            </a:r>
          </a:p>
          <a:p>
            <a:pPr algn="just"/>
            <a:r>
              <a:rPr lang="es-MX" sz="1800" dirty="0">
                <a:latin typeface="Arial" panose="020B0604020202020204" pitchFamily="34" charset="0"/>
                <a:cs typeface="Arial" panose="020B0604020202020204" pitchFamily="34" charset="0"/>
              </a:rPr>
              <a:t>Ortiz, L. (2004). Derecho Internacional Público. Colección de Textos Jurídicos Universitarios. Oxford </a:t>
            </a:r>
            <a:r>
              <a:rPr lang="es-MX" sz="1800" dirty="0" err="1">
                <a:latin typeface="Arial" panose="020B0604020202020204" pitchFamily="34" charset="0"/>
                <a:cs typeface="Arial" panose="020B0604020202020204" pitchFamily="34" charset="0"/>
              </a:rPr>
              <a:t>University</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Press</a:t>
            </a:r>
            <a:r>
              <a:rPr lang="es-MX" sz="1800" dirty="0">
                <a:latin typeface="Arial" panose="020B0604020202020204" pitchFamily="34" charset="0"/>
                <a:cs typeface="Arial" panose="020B0604020202020204" pitchFamily="34" charset="0"/>
              </a:rPr>
              <a:t>. México. </a:t>
            </a:r>
          </a:p>
          <a:p>
            <a:pPr algn="just"/>
            <a:r>
              <a:rPr lang="es-MX" sz="1800" dirty="0">
                <a:latin typeface="Arial" panose="020B0604020202020204" pitchFamily="34" charset="0"/>
                <a:cs typeface="Arial" panose="020B0604020202020204" pitchFamily="34" charset="0"/>
              </a:rPr>
              <a:t>Sepúlveda, C. (2009). Derecho Internacional. Editorial Porrúa. 26ª edición. México.</a:t>
            </a:r>
          </a:p>
          <a:p>
            <a:pPr algn="just"/>
            <a:r>
              <a:rPr lang="es-MX" sz="1800" dirty="0" err="1">
                <a:latin typeface="Arial" panose="020B0604020202020204" pitchFamily="34" charset="0"/>
                <a:cs typeface="Arial" panose="020B0604020202020204" pitchFamily="34" charset="0"/>
              </a:rPr>
              <a:t>Seara</a:t>
            </a:r>
            <a:r>
              <a:rPr lang="es-MX" sz="1800" dirty="0">
                <a:latin typeface="Arial" panose="020B0604020202020204" pitchFamily="34" charset="0"/>
                <a:cs typeface="Arial" panose="020B0604020202020204" pitchFamily="34" charset="0"/>
              </a:rPr>
              <a:t>, M. (2012). Derecho Internacional Público. 24ª. Edición. Editorial Porrúa. México.</a:t>
            </a:r>
          </a:p>
          <a:p>
            <a:pPr algn="just"/>
            <a:r>
              <a:rPr lang="es-MX" sz="1800" dirty="0">
                <a:latin typeface="Arial" panose="020B0604020202020204" pitchFamily="34" charset="0"/>
                <a:cs typeface="Arial" panose="020B0604020202020204" pitchFamily="34" charset="0"/>
              </a:rPr>
              <a:t>Organización de las Naciones Unidas. http://www.un.org/es/ </a:t>
            </a:r>
          </a:p>
        </p:txBody>
      </p:sp>
      <p:sp>
        <p:nvSpPr>
          <p:cNvPr id="4" name="3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559A74B9-CAFF-4650-A221-91685748E060}"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42</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pic>
        <p:nvPicPr>
          <p:cNvPr id="5" name="Imagen 4"/>
          <p:cNvPicPr>
            <a:picLocks noChangeAspect="1"/>
          </p:cNvPicPr>
          <p:nvPr/>
        </p:nvPicPr>
        <p:blipFill>
          <a:blip r:embed="rId2"/>
          <a:stretch>
            <a:fillRect/>
          </a:stretch>
        </p:blipFill>
        <p:spPr>
          <a:xfrm>
            <a:off x="9650907" y="320343"/>
            <a:ext cx="890093" cy="798645"/>
          </a:xfrm>
          <a:prstGeom prst="rect">
            <a:avLst/>
          </a:prstGeom>
        </p:spPr>
      </p:pic>
    </p:spTree>
    <p:extLst>
      <p:ext uri="{BB962C8B-B14F-4D97-AF65-F5344CB8AC3E}">
        <p14:creationId xmlns:p14="http://schemas.microsoft.com/office/powerpoint/2010/main" val="36785635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188640"/>
            <a:ext cx="2857496" cy="936104"/>
          </a:xfrm>
        </p:spPr>
        <p:txBody>
          <a:bodyPr>
            <a:normAutofit fontScale="90000"/>
          </a:bodyPr>
          <a:lstStyle/>
          <a:p>
            <a:pPr algn="r"/>
            <a:br>
              <a:rPr lang="es-ES" sz="3100" dirty="0"/>
            </a:br>
            <a:r>
              <a:rPr lang="es-ES" sz="2200" dirty="0">
                <a:solidFill>
                  <a:schemeClr val="accent1">
                    <a:lumMod val="75000"/>
                  </a:schemeClr>
                </a:solidFill>
              </a:rPr>
              <a:t>F</a:t>
            </a:r>
            <a:r>
              <a:rPr lang="es-ES" sz="1800" dirty="0">
                <a:solidFill>
                  <a:schemeClr val="accent1">
                    <a:lumMod val="75000"/>
                  </a:schemeClr>
                </a:solidFill>
              </a:rPr>
              <a:t>ACULTAD DE ECONOMÍA</a:t>
            </a:r>
            <a:br>
              <a:rPr lang="es-ES" sz="1800" dirty="0">
                <a:solidFill>
                  <a:schemeClr val="accent1">
                    <a:lumMod val="75000"/>
                  </a:schemeClr>
                </a:solidFill>
              </a:rPr>
            </a:br>
            <a:r>
              <a:rPr lang="es-ES" sz="1800" dirty="0">
                <a:solidFill>
                  <a:schemeClr val="accent1">
                    <a:lumMod val="75000"/>
                  </a:schemeClr>
                </a:solidFill>
              </a:rPr>
              <a:t>RELACIONES ECONÓMICAS INTERNACIONALES</a:t>
            </a:r>
            <a:br>
              <a:rPr lang="es-ES" dirty="0">
                <a:solidFill>
                  <a:schemeClr val="accent3">
                    <a:lumMod val="50000"/>
                  </a:schemeClr>
                </a:solidFill>
              </a:rPr>
            </a:br>
            <a:endParaRPr lang="es-MX" dirty="0">
              <a:solidFill>
                <a:schemeClr val="accent3">
                  <a:lumMod val="50000"/>
                </a:schemeClr>
              </a:solidFill>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43</a:t>
            </a:fld>
            <a:endParaRPr kumimoji="0" lang="es-MX"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5" name="Picture 2" descr="Uaemex"/>
          <p:cNvPicPr>
            <a:picLocks noChangeAspect="1" noChangeArrowheads="1"/>
          </p:cNvPicPr>
          <p:nvPr/>
        </p:nvPicPr>
        <p:blipFill>
          <a:blip r:embed="rId2"/>
          <a:srcRect/>
          <a:stretch>
            <a:fillRect/>
          </a:stretch>
        </p:blipFill>
        <p:spPr bwMode="auto">
          <a:xfrm>
            <a:off x="2279650" y="572070"/>
            <a:ext cx="3240088" cy="2928938"/>
          </a:xfrm>
          <a:prstGeom prst="rect">
            <a:avLst/>
          </a:prstGeom>
          <a:noFill/>
          <a:ln w="28575">
            <a:solidFill>
              <a:schemeClr val="accent1">
                <a:lumMod val="75000"/>
              </a:schemeClr>
            </a:solidFill>
            <a:miter lim="800000"/>
            <a:headEnd/>
            <a:tailEnd/>
          </a:ln>
        </p:spPr>
      </p:pic>
      <p:pic>
        <p:nvPicPr>
          <p:cNvPr id="7" name="Picture 3"/>
          <p:cNvPicPr>
            <a:picLocks noChangeAspect="1" noChangeArrowheads="1"/>
          </p:cNvPicPr>
          <p:nvPr/>
        </p:nvPicPr>
        <p:blipFill>
          <a:blip r:embed="rId3"/>
          <a:srcRect/>
          <a:stretch>
            <a:fillRect/>
          </a:stretch>
        </p:blipFill>
        <p:spPr bwMode="auto">
          <a:xfrm>
            <a:off x="6168008" y="2996952"/>
            <a:ext cx="3294126" cy="2952328"/>
          </a:xfrm>
          <a:prstGeom prst="rect">
            <a:avLst/>
          </a:prstGeom>
          <a:noFill/>
          <a:ln w="28575">
            <a:solidFill>
              <a:schemeClr val="accent1">
                <a:lumMod val="75000"/>
              </a:schemeClr>
            </a:solidFill>
            <a:miter lim="800000"/>
            <a:headEnd/>
            <a:tailEnd/>
          </a:ln>
        </p:spPr>
      </p:pic>
    </p:spTree>
    <p:extLst>
      <p:ext uri="{BB962C8B-B14F-4D97-AF65-F5344CB8AC3E}">
        <p14:creationId xmlns:p14="http://schemas.microsoft.com/office/powerpoint/2010/main" val="386201810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188640"/>
            <a:ext cx="2857496" cy="720080"/>
          </a:xfrm>
        </p:spPr>
        <p:txBody>
          <a:bodyPr>
            <a:normAutofit fontScale="90000"/>
          </a:bodyPr>
          <a:lstStyle/>
          <a:p>
            <a:pPr algn="r"/>
            <a:br>
              <a:rPr lang="es-ES" sz="3100" dirty="0"/>
            </a:br>
            <a:r>
              <a:rPr lang="es-ES" sz="2000" dirty="0">
                <a:solidFill>
                  <a:schemeClr val="tx1">
                    <a:lumMod val="75000"/>
                    <a:lumOff val="25000"/>
                  </a:schemeClr>
                </a:solidFill>
              </a:rPr>
              <a:t>F</a:t>
            </a:r>
            <a:r>
              <a:rPr lang="es-ES" sz="1600" dirty="0">
                <a:solidFill>
                  <a:schemeClr val="tx1">
                    <a:lumMod val="75000"/>
                    <a:lumOff val="25000"/>
                  </a:schemeClr>
                </a:solidFill>
              </a:rPr>
              <a:t>ACULTAD DE ECONOMÍA</a:t>
            </a:r>
            <a:br>
              <a:rPr lang="es-ES" sz="1600" dirty="0">
                <a:solidFill>
                  <a:schemeClr val="tx1">
                    <a:lumMod val="75000"/>
                    <a:lumOff val="25000"/>
                  </a:schemeClr>
                </a:solidFill>
              </a:rPr>
            </a:br>
            <a:r>
              <a:rPr lang="es-ES" sz="1600" dirty="0">
                <a:solidFill>
                  <a:schemeClr val="tx1">
                    <a:lumMod val="75000"/>
                    <a:lumOff val="25000"/>
                  </a:schemeClr>
                </a:solidFill>
              </a:rPr>
              <a:t>RELACIONES ECONÓMICAS INTERNACIONALES</a:t>
            </a:r>
            <a:br>
              <a:rPr lang="es-ES" dirty="0"/>
            </a:br>
            <a:endParaRPr lang="es-MX" dirty="0"/>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s-MX"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1727201" y="1084096"/>
            <a:ext cx="8695266" cy="3046988"/>
          </a:xfrm>
          <a:prstGeom prst="rect">
            <a:avLst/>
          </a:prstGeom>
          <a:solidFill>
            <a:schemeClr val="accent1">
              <a:lumMod val="20000"/>
              <a:lumOff val="80000"/>
            </a:schemeClr>
          </a:solidFill>
          <a:ln>
            <a:solidFill>
              <a:schemeClr val="accent1">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2400" b="1" i="0" u="none" strike="noStrike" kern="1200" cap="none" spc="0" normalizeH="0" baseline="0" noProof="0" dirty="0">
                <a:ln>
                  <a:solidFill>
                    <a:prstClr val="black">
                      <a:lumMod val="65000"/>
                      <a:lumOff val="35000"/>
                    </a:prstClr>
                  </a:solidFill>
                </a:ln>
                <a:solidFill>
                  <a:srgbClr val="1F497D">
                    <a:lumMod val="75000"/>
                  </a:srgbClr>
                </a:solidFill>
                <a:effectLst/>
                <a:uLnTx/>
                <a:uFillTx/>
                <a:latin typeface="Verdana" pitchFamily="34" charset="0"/>
                <a:ea typeface="Times New Roman" pitchFamily="18" charset="0"/>
                <a:cs typeface="Times New Roman" pitchFamily="18" charset="0"/>
              </a:rPr>
              <a:t>GUIÓN EXPLICATIVO.</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MX" sz="2400" b="1" i="0" u="none" strike="noStrike" kern="1200" cap="none" spc="0" normalizeH="0" baseline="0" noProof="0" dirty="0">
              <a:ln>
                <a:solidFill>
                  <a:prstClr val="black">
                    <a:lumMod val="65000"/>
                    <a:lumOff val="35000"/>
                  </a:prstClr>
                </a:solidFill>
              </a:ln>
              <a:solidFill>
                <a:srgbClr val="4F81BD">
                  <a:lumMod val="50000"/>
                </a:srgbClr>
              </a:solidFill>
              <a:effectLst/>
              <a:uLnTx/>
              <a:uFillTx/>
              <a:latin typeface="Verdana"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MX" sz="2400" b="1" i="0" u="none" strike="noStrike" kern="1200" cap="none" spc="0" normalizeH="0" baseline="0" noProof="0" dirty="0">
                <a:ln>
                  <a:solidFill>
                    <a:prstClr val="black">
                      <a:lumMod val="65000"/>
                      <a:lumOff val="35000"/>
                    </a:prstClr>
                  </a:solidFill>
                </a:ln>
                <a:solidFill>
                  <a:srgbClr val="C0504D"/>
                </a:solidFill>
                <a:effectLst/>
                <a:uLnTx/>
                <a:uFillTx/>
                <a:latin typeface="Verdana" pitchFamily="34" charset="0"/>
                <a:ea typeface="Times New Roman" pitchFamily="18" charset="0"/>
                <a:cs typeface="Times New Roman" pitchFamily="18" charset="0"/>
              </a:rPr>
              <a:t>Propósito de la Unidad de Aprendizaje.</a:t>
            </a:r>
            <a:endParaRPr kumimoji="0" lang="es-MX" sz="1600" b="1" i="0" u="none" strike="noStrike" kern="1200" cap="none" spc="0" normalizeH="0" baseline="0" noProof="0" dirty="0">
              <a:ln>
                <a:solidFill>
                  <a:prstClr val="black">
                    <a:lumMod val="65000"/>
                    <a:lumOff val="35000"/>
                  </a:prstClr>
                </a:solidFill>
              </a:ln>
              <a:solidFill>
                <a:srgbClr val="C0504D"/>
              </a:solidFill>
              <a:effectLst/>
              <a:uLnTx/>
              <a:uFillTx/>
              <a:latin typeface="Verdana" pitchFamily="34" charset="0"/>
              <a:ea typeface="Times New Roman" pitchFamily="18" charset="0"/>
              <a:cs typeface="Times New Roman" pitchFamily="18" charset="0"/>
            </a:endParaRPr>
          </a:p>
          <a:p>
            <a:pPr algn="just"/>
            <a:r>
              <a:rPr kumimoji="0" lang="es-MX" sz="1000" b="1" i="0" u="none" strike="noStrike" kern="1200" cap="none" spc="0" normalizeH="0" baseline="0" noProof="0" dirty="0">
                <a:ln>
                  <a:noFill/>
                </a:ln>
                <a:solidFill>
                  <a:srgbClr val="C0504D"/>
                </a:solidFill>
                <a:effectLst/>
                <a:uLnTx/>
                <a:uFillTx/>
                <a:latin typeface="Verdana" pitchFamily="34" charset="0"/>
                <a:ea typeface="Times New Roman" pitchFamily="18" charset="0"/>
                <a:cs typeface="Arial" pitchFamily="34" charset="0"/>
              </a:rPr>
              <a:t>.</a:t>
            </a:r>
            <a:br>
              <a:rPr kumimoji="0" lang="es-MX" sz="2400" b="1" i="0" u="none" strike="noStrike" kern="1200" cap="none" spc="0" normalizeH="0" baseline="0" noProof="0" dirty="0">
                <a:ln>
                  <a:noFill/>
                </a:ln>
                <a:solidFill>
                  <a:srgbClr val="4F81BD">
                    <a:lumMod val="50000"/>
                  </a:srgbClr>
                </a:solidFill>
                <a:effectLst/>
                <a:uLnTx/>
                <a:uFillTx/>
                <a:latin typeface="Verdana" pitchFamily="34" charset="0"/>
                <a:ea typeface="Times New Roman" pitchFamily="18" charset="0"/>
                <a:cs typeface="Arial" pitchFamily="34" charset="0"/>
              </a:rPr>
            </a:br>
            <a:r>
              <a:rPr lang="es-MX" sz="2200" dirty="0">
                <a:solidFill>
                  <a:srgbClr val="000000"/>
                </a:solidFill>
                <a:latin typeface="Arial" panose="020B0604020202020204" pitchFamily="34" charset="0"/>
              </a:rPr>
              <a:t>Analizar a los sujetos del derecho internacional público, desarrollando conocimientos en la esfera mundial, a fin de obtener una visión crítica de los principales problemas que tiene ante sí el derecho internacional público, y de esta manera poder apreciar su impacto en las relaciones internacionales. </a:t>
            </a:r>
            <a:endParaRPr kumimoji="0" lang="es-MX" sz="22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
        <p:nvSpPr>
          <p:cNvPr id="7" name="6 Rectángulo"/>
          <p:cNvSpPr/>
          <p:nvPr/>
        </p:nvSpPr>
        <p:spPr>
          <a:xfrm>
            <a:off x="1333041" y="4293096"/>
            <a:ext cx="5766528" cy="2095789"/>
          </a:xfrm>
          <a:prstGeom prst="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4F81BD">
                    <a:lumMod val="50000"/>
                  </a:srgbClr>
                </a:solidFill>
                <a:effectLst/>
                <a:uLnTx/>
                <a:uFillTx/>
                <a:latin typeface="Calibri"/>
                <a:ea typeface="+mn-ea"/>
                <a:cs typeface="+mn-cs"/>
              </a:rPr>
              <a:t>Este propósito hace referencia a la Unidad de Aprendizaje “Derecho Internacional Público” que se oferta en la Licenciatura de Relaciones Económicas Internacionales, en le UAEMEX, dentro del núcleo de formación sustantivo, con carácter obligatorio y un valor de 8 créditos. </a:t>
            </a:r>
          </a:p>
        </p:txBody>
      </p:sp>
      <p:pic>
        <p:nvPicPr>
          <p:cNvPr id="6" name="Imagen 5">
            <a:extLst>
              <a:ext uri="{FF2B5EF4-FFF2-40B4-BE49-F238E27FC236}">
                <a16:creationId xmlns:a16="http://schemas.microsoft.com/office/drawing/2014/main" id="{846EDC6B-5D65-4388-AC08-9FF58792E73A}"/>
              </a:ext>
            </a:extLst>
          </p:cNvPr>
          <p:cNvPicPr>
            <a:picLocks noChangeAspect="1"/>
          </p:cNvPicPr>
          <p:nvPr/>
        </p:nvPicPr>
        <p:blipFill>
          <a:blip r:embed="rId3"/>
          <a:stretch>
            <a:fillRect/>
          </a:stretch>
        </p:blipFill>
        <p:spPr>
          <a:xfrm>
            <a:off x="7225099" y="4293096"/>
            <a:ext cx="3725847" cy="2095789"/>
          </a:xfrm>
          <a:prstGeom prst="rect">
            <a:avLst/>
          </a:prstGeom>
        </p:spPr>
      </p:pic>
    </p:spTree>
    <p:extLst>
      <p:ext uri="{BB962C8B-B14F-4D97-AF65-F5344CB8AC3E}">
        <p14:creationId xmlns:p14="http://schemas.microsoft.com/office/powerpoint/2010/main" val="897598731"/>
      </p:ext>
    </p:extLst>
  </p:cSld>
  <p:clrMapOvr>
    <a:masterClrMapping/>
  </p:clrMapOvr>
  <p:transition spd="slow">
    <p:wheel spokes="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a:xfrm>
            <a:off x="2341256" y="3111373"/>
            <a:ext cx="7700211" cy="1368151"/>
          </a:xfrm>
          <a:prstGeom prst="rect">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defRPr/>
            </a:pPr>
            <a:r>
              <a:rPr kumimoji="0" lang="es-ES" sz="1800" b="0" i="0" u="none" strike="noStrike" kern="1200" cap="none" spc="0" normalizeH="0" baseline="0" noProof="0" dirty="0">
                <a:ln>
                  <a:noFill/>
                </a:ln>
                <a:solidFill>
                  <a:srgbClr val="4F81BD">
                    <a:lumMod val="50000"/>
                  </a:srgbClr>
                </a:solidFill>
                <a:effectLst/>
                <a:uLnTx/>
                <a:uFillTx/>
                <a:latin typeface="Calibri"/>
                <a:ea typeface="+mn-ea"/>
                <a:cs typeface="+mn-cs"/>
              </a:rPr>
              <a:t>Este es el propósito que refiere la </a:t>
            </a:r>
            <a:r>
              <a:rPr kumimoji="0" lang="es-ES" sz="1800" b="1" i="0" u="none" strike="noStrike" kern="1200" cap="none" spc="0" normalizeH="0" baseline="0" noProof="0" dirty="0">
                <a:ln>
                  <a:noFill/>
                </a:ln>
                <a:solidFill>
                  <a:srgbClr val="4F81BD">
                    <a:lumMod val="50000"/>
                  </a:srgbClr>
                </a:solidFill>
                <a:effectLst/>
                <a:uLnTx/>
                <a:uFillTx/>
                <a:latin typeface="Calibri"/>
                <a:ea typeface="+mn-ea"/>
                <a:cs typeface="+mn-cs"/>
              </a:rPr>
              <a:t>Unidad de Competencia 3</a:t>
            </a:r>
            <a:r>
              <a:rPr kumimoji="0" lang="es-MX" sz="1800" b="1" i="0" u="none" strike="noStrike" kern="1200" cap="none" spc="0" normalizeH="0" baseline="0" noProof="0" dirty="0">
                <a:ln>
                  <a:noFill/>
                </a:ln>
                <a:solidFill>
                  <a:srgbClr val="4F81BD">
                    <a:lumMod val="50000"/>
                  </a:srgbClr>
                </a:solidFill>
                <a:effectLst/>
                <a:uLnTx/>
                <a:uFillTx/>
                <a:latin typeface="Calibri"/>
                <a:ea typeface="+mn-ea"/>
                <a:cs typeface="+mn-cs"/>
              </a:rPr>
              <a:t> “Sujetos del Derecho Internacional Público”, </a:t>
            </a:r>
            <a:r>
              <a:rPr lang="es-MX" dirty="0">
                <a:solidFill>
                  <a:srgbClr val="4F81BD">
                    <a:lumMod val="50000"/>
                  </a:srgbClr>
                </a:solidFill>
              </a:rPr>
              <a:t>y el tema es el</a:t>
            </a:r>
            <a:r>
              <a:rPr lang="es-MX" b="1" dirty="0">
                <a:solidFill>
                  <a:srgbClr val="4F81BD">
                    <a:lumMod val="50000"/>
                  </a:srgbClr>
                </a:solidFill>
              </a:rPr>
              <a:t> 3.4. Reconocimiento en el DIP.</a:t>
            </a:r>
            <a:r>
              <a:rPr kumimoji="0" lang="es-MX" sz="1800" b="1" i="0" u="none" strike="noStrike" kern="1200" cap="none" spc="0" normalizeH="0" baseline="0" noProof="0" dirty="0">
                <a:ln>
                  <a:noFill/>
                </a:ln>
                <a:solidFill>
                  <a:srgbClr val="4F81BD">
                    <a:lumMod val="50000"/>
                  </a:srgbClr>
                </a:solidFill>
                <a:effectLst/>
                <a:uLnTx/>
                <a:uFillTx/>
                <a:latin typeface="Calibri"/>
                <a:ea typeface="+mn-ea"/>
                <a:cs typeface="+mn-cs"/>
              </a:rPr>
              <a:t> </a:t>
            </a:r>
            <a:r>
              <a:rPr kumimoji="0" lang="es-MX" sz="1800" b="0" i="0" u="none" strike="noStrike" kern="1200" cap="none" spc="0" normalizeH="0" baseline="0" noProof="0" dirty="0">
                <a:ln>
                  <a:noFill/>
                </a:ln>
                <a:solidFill>
                  <a:srgbClr val="4F81BD">
                    <a:lumMod val="50000"/>
                  </a:srgbClr>
                </a:solidFill>
                <a:effectLst/>
                <a:uLnTx/>
                <a:uFillTx/>
                <a:latin typeface="Calibri"/>
                <a:ea typeface="+mn-ea"/>
                <a:cs typeface="+mn-cs"/>
              </a:rPr>
              <a:t> El tiempo destinado para desarrollar el presente tema en el aula es de 3 clases.</a:t>
            </a:r>
          </a:p>
        </p:txBody>
      </p:sp>
      <p:sp>
        <p:nvSpPr>
          <p:cNvPr id="3" name="2 Marcador de contenido"/>
          <p:cNvSpPr>
            <a:spLocks noGrp="1"/>
          </p:cNvSpPr>
          <p:nvPr>
            <p:ph idx="1"/>
          </p:nvPr>
        </p:nvSpPr>
        <p:spPr>
          <a:xfrm>
            <a:off x="1398877" y="1312536"/>
            <a:ext cx="8229600" cy="1803196"/>
          </a:xfrm>
          <a:solidFill>
            <a:schemeClr val="accent2"/>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marL="0" indent="0" algn="just">
              <a:buNone/>
            </a:pPr>
            <a:r>
              <a:rPr lang="es-ES" sz="3400" b="1" dirty="0">
                <a:ln w="6600">
                  <a:solidFill>
                    <a:schemeClr val="accent2"/>
                  </a:solidFill>
                  <a:prstDash val="solid"/>
                </a:ln>
                <a:solidFill>
                  <a:srgbClr val="FFFFFF"/>
                </a:solidFill>
                <a:latin typeface="Bookman Old Style" panose="02050604050505020204" pitchFamily="18" charset="0"/>
                <a:cs typeface="Arial" panose="020B0604020202020204" pitchFamily="34" charset="0"/>
              </a:rPr>
              <a:t>PROPÓSITO DE LA UNIDAD DE COMPETENCIA</a:t>
            </a:r>
          </a:p>
          <a:p>
            <a:pPr algn="just">
              <a:buClr>
                <a:schemeClr val="bg1"/>
              </a:buClr>
            </a:pPr>
            <a:r>
              <a:rPr lang="es-MX" sz="2600" dirty="0">
                <a:solidFill>
                  <a:schemeClr val="bg1"/>
                </a:solidFill>
                <a:latin typeface="Calibri" panose="020F0502020204030204" pitchFamily="34" charset="0"/>
                <a:cs typeface="Calibri" panose="020F0502020204030204" pitchFamily="34" charset="0"/>
              </a:rPr>
              <a:t>Analizar a los sujetos del derecho internacional, sus características similares y a la vez disímiles con respecto al Estado y su integración con los otros actores en el plano internacional, para entender cómo se logra una integración económica, política, social y como se mejoran las relaciones entre los miembros de la comunidad internacional. </a:t>
            </a:r>
            <a:r>
              <a:rPr lang="es-MX" sz="2400" dirty="0">
                <a:solidFill>
                  <a:srgbClr val="000000"/>
                </a:solidFill>
                <a:latin typeface="Arial" panose="020B0604020202020204" pitchFamily="34" charset="0"/>
              </a:rPr>
              <a:t>	</a:t>
            </a:r>
          </a:p>
          <a:p>
            <a:pPr marL="0" indent="0" algn="just">
              <a:buNone/>
            </a:pPr>
            <a:endParaRPr lang="es-MX" dirty="0">
              <a:solidFill>
                <a:schemeClr val="bg1"/>
              </a:solidFill>
            </a:endParaRPr>
          </a:p>
          <a:p>
            <a:pPr marL="0" indent="0" algn="just">
              <a:buNone/>
            </a:pPr>
            <a:endParaRPr lang="es-ES" sz="24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sp>
        <p:nvSpPr>
          <p:cNvPr id="4" name="3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C29378A-C853-4D83-9CBD-761F2E9B0B0F}" type="slidenum">
              <a:rPr kumimoji="0" lang="es-ES"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s-ES" sz="1800" b="0" i="0" u="none" strike="noStrike" kern="1200" cap="none" spc="0" normalizeH="0" baseline="0" noProof="0" dirty="0">
              <a:ln>
                <a:noFill/>
              </a:ln>
              <a:solidFill>
                <a:srgbClr val="FFFFFF"/>
              </a:solidFill>
              <a:effectLst/>
              <a:uLnTx/>
              <a:uFillTx/>
              <a:latin typeface="Calibri"/>
              <a:ea typeface="+mn-ea"/>
              <a:cs typeface="+mn-cs"/>
            </a:endParaRPr>
          </a:p>
        </p:txBody>
      </p:sp>
      <p:pic>
        <p:nvPicPr>
          <p:cNvPr id="7"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1">
                <a:lumMod val="75000"/>
              </a:schemeClr>
            </a:solidFill>
            <a:miter lim="800000"/>
            <a:headEnd/>
            <a:tailEnd/>
          </a:ln>
        </p:spPr>
      </p:pic>
      <p:sp>
        <p:nvSpPr>
          <p:cNvPr id="6" name="5 Rectángulo"/>
          <p:cNvSpPr/>
          <p:nvPr/>
        </p:nvSpPr>
        <p:spPr>
          <a:xfrm>
            <a:off x="2423591" y="4470400"/>
            <a:ext cx="8303675" cy="1982936"/>
          </a:xfrm>
          <a:prstGeom prst="rect">
            <a:avLst/>
          </a:prstGeom>
          <a:solidFill>
            <a:schemeClr val="accent1">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Calibri"/>
                <a:ea typeface="+mn-ea"/>
                <a:cs typeface="+mn-cs"/>
              </a:rPr>
              <a:t>ESTRUCTURA METODOLÓGICA:</a:t>
            </a:r>
            <a:r>
              <a:rPr kumimoji="0" lang="es-MX" sz="2000" b="0" i="0" u="none" strike="noStrike" kern="1200" cap="none" spc="0" normalizeH="0" baseline="0" noProof="0" dirty="0">
                <a:ln>
                  <a:noFill/>
                </a:ln>
                <a:solidFill>
                  <a:prstClr val="white"/>
                </a:solidFill>
                <a:effectLst/>
                <a:uLnTx/>
                <a:uFillTx/>
                <a:latin typeface="Calibri"/>
                <a:ea typeface="+mn-ea"/>
                <a:cs typeface="+mn-cs"/>
              </a:rPr>
              <a:t> Este material </a:t>
            </a:r>
            <a:r>
              <a:rPr kumimoji="0" lang="es-ES" sz="2000" b="0" i="0" u="none" strike="noStrike" kern="1200" cap="none" spc="0" normalizeH="0" baseline="0" noProof="0" dirty="0">
                <a:ln>
                  <a:noFill/>
                </a:ln>
                <a:solidFill>
                  <a:prstClr val="white"/>
                </a:solidFill>
                <a:effectLst/>
                <a:uLnTx/>
                <a:uFillTx/>
                <a:latin typeface="Calibri"/>
                <a:ea typeface="+mn-ea"/>
                <a:cs typeface="+mn-cs"/>
              </a:rPr>
              <a:t>cuenta con un sistema de almacenaje con dimensiones y materiales adecuados: </a:t>
            </a:r>
            <a:r>
              <a:rPr kumimoji="0" lang="es-ES" sz="2000" b="1" i="0" u="none" strike="noStrike" kern="1200" cap="none" spc="0" normalizeH="0" baseline="0" noProof="0" dirty="0">
                <a:ln>
                  <a:noFill/>
                </a:ln>
                <a:solidFill>
                  <a:prstClr val="white"/>
                </a:solidFill>
                <a:effectLst/>
                <a:uLnTx/>
                <a:uFillTx/>
                <a:latin typeface="Calibri"/>
                <a:ea typeface="+mn-ea"/>
                <a:cs typeface="+mn-cs"/>
              </a:rPr>
              <a:t>Microsoft PowerPoint 2016. </a:t>
            </a:r>
            <a:r>
              <a:rPr kumimoji="0" lang="es-ES" sz="2000" b="0" i="0" u="none" strike="noStrike" kern="1200" cap="none" spc="0" normalizeH="0" baseline="0" noProof="0" dirty="0">
                <a:ln>
                  <a:noFill/>
                </a:ln>
                <a:solidFill>
                  <a:prstClr val="white"/>
                </a:solidFill>
                <a:effectLst/>
                <a:uLnTx/>
                <a:uFillTx/>
                <a:latin typeface="Calibri"/>
                <a:ea typeface="+mn-ea"/>
                <a:cs typeface="+mn-cs"/>
              </a:rPr>
              <a:t>Está</a:t>
            </a:r>
            <a:r>
              <a:rPr kumimoji="0" lang="es-MX" sz="2000" b="0" i="0" u="none" strike="noStrike" kern="1200" cap="none" spc="0" normalizeH="0" baseline="0" noProof="0" dirty="0">
                <a:ln>
                  <a:noFill/>
                </a:ln>
                <a:solidFill>
                  <a:prstClr val="white"/>
                </a:solidFill>
                <a:effectLst/>
                <a:uLnTx/>
                <a:uFillTx/>
                <a:latin typeface="Calibri"/>
                <a:ea typeface="+mn-ea"/>
                <a:cs typeface="+mn-cs"/>
              </a:rPr>
              <a:t> diseñado en forma clara y sencilla, y presenta lo más sobresaliente respecto </a:t>
            </a:r>
            <a:r>
              <a:rPr lang="es-MX" sz="2000" dirty="0">
                <a:solidFill>
                  <a:prstClr val="white"/>
                </a:solidFill>
                <a:latin typeface="Calibri"/>
              </a:rPr>
              <a:t>al Reconocimiento de Estados y Gobiernos</a:t>
            </a:r>
            <a:r>
              <a:rPr kumimoji="0" lang="es-MX" sz="2000" b="0" i="0" u="none" strike="noStrike" kern="1200" cap="none" spc="0" normalizeH="0" baseline="0" noProof="0" dirty="0">
                <a:ln>
                  <a:noFill/>
                </a:ln>
                <a:solidFill>
                  <a:prstClr val="white"/>
                </a:solidFill>
                <a:effectLst/>
                <a:uLnTx/>
                <a:uFillTx/>
                <a:latin typeface="Calibri"/>
                <a:ea typeface="+mn-ea"/>
                <a:cs typeface="+mn-cs"/>
              </a:rPr>
              <a:t>, tema a desarrollar en el punto </a:t>
            </a:r>
            <a:r>
              <a:rPr kumimoji="0" lang="es-MX" sz="2000" b="1" i="0" u="none" strike="noStrike" kern="1200" cap="none" spc="0" normalizeH="0" baseline="0" noProof="0" dirty="0">
                <a:ln>
                  <a:noFill/>
                </a:ln>
                <a:solidFill>
                  <a:prstClr val="white"/>
                </a:solidFill>
                <a:effectLst/>
                <a:uLnTx/>
                <a:uFillTx/>
                <a:latin typeface="Calibri"/>
                <a:ea typeface="+mn-ea"/>
                <a:cs typeface="+mn-cs"/>
              </a:rPr>
              <a:t>3.4. </a:t>
            </a:r>
            <a:r>
              <a:rPr lang="es-MX" sz="2000" b="1" dirty="0">
                <a:solidFill>
                  <a:prstClr val="white"/>
                </a:solidFill>
                <a:latin typeface="Calibri"/>
              </a:rPr>
              <a:t>Reconocimiento en </a:t>
            </a:r>
            <a:r>
              <a:rPr kumimoji="0" lang="es-MX" sz="2000" b="1" i="0" u="none" strike="noStrike" kern="1200" cap="none" spc="0" normalizeH="0" baseline="0" noProof="0" dirty="0">
                <a:ln>
                  <a:noFill/>
                </a:ln>
                <a:solidFill>
                  <a:prstClr val="white"/>
                </a:solidFill>
                <a:effectLst/>
                <a:uLnTx/>
                <a:uFillTx/>
                <a:latin typeface="Calibri"/>
                <a:ea typeface="+mn-ea"/>
                <a:cs typeface="+mn-cs"/>
              </a:rPr>
              <a:t>el DIP. </a:t>
            </a:r>
          </a:p>
        </p:txBody>
      </p:sp>
      <p:sp>
        <p:nvSpPr>
          <p:cNvPr id="8" name="1 Título"/>
          <p:cNvSpPr>
            <a:spLocks noGrp="1"/>
          </p:cNvSpPr>
          <p:nvPr>
            <p:ph type="title"/>
          </p:nvPr>
        </p:nvSpPr>
        <p:spPr>
          <a:xfrm>
            <a:off x="7126936" y="44624"/>
            <a:ext cx="2857496" cy="936104"/>
          </a:xfrm>
        </p:spPr>
        <p:txBody>
          <a:bodyPr>
            <a:normAutofit fontScale="90000"/>
          </a:bodyPr>
          <a:lstStyle/>
          <a:p>
            <a:pPr algn="r"/>
            <a:br>
              <a:rPr lang="es-ES" sz="3100" dirty="0"/>
            </a:br>
            <a:r>
              <a:rPr lang="es-ES" sz="2000" dirty="0"/>
              <a:t>F</a:t>
            </a:r>
            <a:r>
              <a:rPr lang="es-ES" sz="1600" dirty="0"/>
              <a:t>ACULTAD DE ECONOMÍA</a:t>
            </a:r>
            <a:br>
              <a:rPr lang="es-ES" sz="1600" dirty="0"/>
            </a:br>
            <a:r>
              <a:rPr lang="es-ES" sz="1600" dirty="0"/>
              <a:t>RELACIONES ECONÓMICAS INTERNACIONALES</a:t>
            </a:r>
            <a:br>
              <a:rPr lang="es-ES" dirty="0"/>
            </a:br>
            <a:endParaRPr lang="es-MX" dirty="0"/>
          </a:p>
        </p:txBody>
      </p:sp>
      <p:sp>
        <p:nvSpPr>
          <p:cNvPr id="5" name="4 CuadroTexto"/>
          <p:cNvSpPr txBox="1"/>
          <p:nvPr/>
        </p:nvSpPr>
        <p:spPr>
          <a:xfrm>
            <a:off x="2063552" y="511899"/>
            <a:ext cx="509024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4000" b="0" i="0" u="none" strike="noStrike" kern="1200" cap="none" spc="0" normalizeH="0" baseline="0" noProof="0" dirty="0">
                <a:ln>
                  <a:noFill/>
                </a:ln>
                <a:solidFill>
                  <a:srgbClr val="9BBB59">
                    <a:lumMod val="50000"/>
                  </a:srgbClr>
                </a:solidFill>
                <a:effectLst/>
                <a:uLnTx/>
                <a:uFillTx/>
                <a:latin typeface="Arial Black" pitchFamily="34" charset="0"/>
                <a:ea typeface="+mn-ea"/>
                <a:cs typeface="Aharoni" pitchFamily="2" charset="-79"/>
              </a:rPr>
              <a:t>Guión Explicativo</a:t>
            </a:r>
          </a:p>
        </p:txBody>
      </p:sp>
    </p:spTree>
    <p:extLst>
      <p:ext uri="{BB962C8B-B14F-4D97-AF65-F5344CB8AC3E}">
        <p14:creationId xmlns:p14="http://schemas.microsoft.com/office/powerpoint/2010/main" val="31529316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1045497" y="375987"/>
            <a:ext cx="4775754" cy="720080"/>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itchFamily="34" charset="0"/>
                <a:ea typeface="+mj-ea"/>
                <a:cs typeface="Arial" pitchFamily="34" charset="0"/>
              </a:rPr>
              <a:t>Planeación Didáctica</a:t>
            </a:r>
            <a:endParaRPr kumimoji="0" lang="es-MX" sz="28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itchFamily="34" charset="0"/>
              <a:ea typeface="+mj-ea"/>
              <a:cs typeface="Arial" pitchFamily="34" charset="0"/>
            </a:endParaRPr>
          </a:p>
        </p:txBody>
      </p:sp>
      <p:pic>
        <p:nvPicPr>
          <p:cNvPr id="4" name="Picture 3"/>
          <p:cNvPicPr>
            <a:picLocks noChangeAspect="1" noChangeArrowheads="1"/>
          </p:cNvPicPr>
          <p:nvPr/>
        </p:nvPicPr>
        <p:blipFill>
          <a:blip r:embed="rId2"/>
          <a:srcRect/>
          <a:stretch>
            <a:fillRect/>
          </a:stretch>
        </p:blipFill>
        <p:spPr bwMode="auto">
          <a:xfrm>
            <a:off x="9984433" y="197044"/>
            <a:ext cx="652308" cy="720080"/>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s-MX" sz="1800" b="0" i="0" u="none" strike="noStrike" kern="1200" cap="none" spc="0" normalizeH="0" baseline="0" noProof="0" dirty="0">
              <a:ln>
                <a:noFill/>
              </a:ln>
              <a:solidFill>
                <a:prstClr val="white"/>
              </a:solidFill>
              <a:effectLst/>
              <a:uLnTx/>
              <a:uFillTx/>
              <a:latin typeface="Calibri"/>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1198041019"/>
              </p:ext>
            </p:extLst>
          </p:nvPr>
        </p:nvGraphicFramePr>
        <p:xfrm>
          <a:off x="1045498" y="1285742"/>
          <a:ext cx="9334874" cy="4877410"/>
        </p:xfrm>
        <a:graphic>
          <a:graphicData uri="http://schemas.openxmlformats.org/drawingml/2006/table">
            <a:tbl>
              <a:tblPr>
                <a:tableStyleId>{8A107856-5554-42FB-B03E-39F5DBC370BA}</a:tableStyleId>
              </a:tblPr>
              <a:tblGrid>
                <a:gridCol w="2826000">
                  <a:extLst>
                    <a:ext uri="{9D8B030D-6E8A-4147-A177-3AD203B41FA5}">
                      <a16:colId xmlns:a16="http://schemas.microsoft.com/office/drawing/2014/main" val="20000"/>
                    </a:ext>
                  </a:extLst>
                </a:gridCol>
                <a:gridCol w="1841436">
                  <a:extLst>
                    <a:ext uri="{9D8B030D-6E8A-4147-A177-3AD203B41FA5}">
                      <a16:colId xmlns:a16="http://schemas.microsoft.com/office/drawing/2014/main" val="20001"/>
                    </a:ext>
                  </a:extLst>
                </a:gridCol>
                <a:gridCol w="536742">
                  <a:extLst>
                    <a:ext uri="{9D8B030D-6E8A-4147-A177-3AD203B41FA5}">
                      <a16:colId xmlns:a16="http://schemas.microsoft.com/office/drawing/2014/main" val="20002"/>
                    </a:ext>
                  </a:extLst>
                </a:gridCol>
                <a:gridCol w="1852589">
                  <a:extLst>
                    <a:ext uri="{9D8B030D-6E8A-4147-A177-3AD203B41FA5}">
                      <a16:colId xmlns:a16="http://schemas.microsoft.com/office/drawing/2014/main" val="20003"/>
                    </a:ext>
                  </a:extLst>
                </a:gridCol>
                <a:gridCol w="2278107">
                  <a:extLst>
                    <a:ext uri="{9D8B030D-6E8A-4147-A177-3AD203B41FA5}">
                      <a16:colId xmlns:a16="http://schemas.microsoft.com/office/drawing/2014/main" val="20004"/>
                    </a:ext>
                  </a:extLst>
                </a:gridCol>
              </a:tblGrid>
              <a:tr h="706413">
                <a:tc>
                  <a:txBody>
                    <a:bodyPr/>
                    <a:lstStyle/>
                    <a:p>
                      <a:pPr algn="ctr"/>
                      <a:r>
                        <a:rPr lang="es-MX" b="1" dirty="0"/>
                        <a:t>Estrategias Didácticas</a:t>
                      </a:r>
                    </a:p>
                  </a:txBody>
                  <a:tcPr>
                    <a:solidFill>
                      <a:schemeClr val="accent1">
                        <a:lumMod val="60000"/>
                        <a:lumOff val="40000"/>
                      </a:schemeClr>
                    </a:solidFill>
                  </a:tcPr>
                </a:tc>
                <a:tc gridSpan="3">
                  <a:txBody>
                    <a:bodyPr/>
                    <a:lstStyle/>
                    <a:p>
                      <a:pPr algn="ctr"/>
                      <a:r>
                        <a:rPr lang="es-MX" b="1" dirty="0"/>
                        <a:t>Recursos Requeridos</a:t>
                      </a:r>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tc>
                  <a:txBody>
                    <a:bodyPr/>
                    <a:lstStyle/>
                    <a:p>
                      <a:pPr algn="ctr"/>
                      <a:r>
                        <a:rPr lang="es-MX" b="1" dirty="0"/>
                        <a:t>Tiempo Destinado</a:t>
                      </a:r>
                    </a:p>
                  </a:txBody>
                  <a:tcPr>
                    <a:solidFill>
                      <a:schemeClr val="accent1">
                        <a:lumMod val="60000"/>
                        <a:lumOff val="40000"/>
                      </a:schemeClr>
                    </a:solidFill>
                  </a:tcPr>
                </a:tc>
                <a:extLst>
                  <a:ext uri="{0D108BD9-81ED-4DB2-BD59-A6C34878D82A}">
                    <a16:rowId xmlns:a16="http://schemas.microsoft.com/office/drawing/2014/main" val="10000"/>
                  </a:ext>
                </a:extLst>
              </a:tr>
              <a:tr h="376024">
                <a:tc rowSpan="2">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s-MX" sz="1600" baseline="0" dirty="0"/>
                        <a:t>Exposición del docente</a:t>
                      </a:r>
                    </a:p>
                    <a:p>
                      <a:pPr marL="285750" indent="-285750" algn="l">
                        <a:buFont typeface="Arial" pitchFamily="34" charset="0"/>
                        <a:buChar char="•"/>
                      </a:pPr>
                      <a:r>
                        <a:rPr lang="es-MX" sz="1600" dirty="0"/>
                        <a:t>Investigación</a:t>
                      </a:r>
                      <a:r>
                        <a:rPr lang="es-MX" sz="1600" baseline="0" dirty="0"/>
                        <a:t> respecto al reconocimiento de estados y gobiernos en el DIP.</a:t>
                      </a:r>
                    </a:p>
                    <a:p>
                      <a:pPr marL="285750" indent="-285750" algn="l">
                        <a:buFont typeface="Arial" pitchFamily="34" charset="0"/>
                        <a:buChar char="•"/>
                      </a:pPr>
                      <a:r>
                        <a:rPr lang="es-MX" sz="1600" baseline="0" dirty="0"/>
                        <a:t>Discusión del tema en el grupo.</a:t>
                      </a:r>
                    </a:p>
                    <a:p>
                      <a:pPr marL="285750" indent="-285750" algn="l">
                        <a:buFont typeface="Arial" pitchFamily="34" charset="0"/>
                        <a:buChar char="•"/>
                      </a:pPr>
                      <a:r>
                        <a:rPr lang="es-MX" sz="1600" baseline="0" dirty="0"/>
                        <a:t>Elaboración de un mapa conceptual del tema.</a:t>
                      </a:r>
                    </a:p>
                    <a:p>
                      <a:pPr marL="285750" indent="-285750" algn="just">
                        <a:buFont typeface="Arial" pitchFamily="34" charset="0"/>
                        <a:buChar char="•"/>
                      </a:pPr>
                      <a:endParaRPr lang="es-MX" sz="1600" dirty="0"/>
                    </a:p>
                  </a:txBody>
                  <a:tcPr>
                    <a:solidFill>
                      <a:schemeClr val="accent1">
                        <a:lumMod val="60000"/>
                        <a:lumOff val="40000"/>
                      </a:schemeClr>
                    </a:solidFill>
                  </a:tcPr>
                </a:tc>
                <a:tc gridSpan="2">
                  <a:txBody>
                    <a:bodyPr/>
                    <a:lstStyle/>
                    <a:p>
                      <a:pPr algn="ctr"/>
                      <a:r>
                        <a:rPr lang="es-MX" sz="1600" b="1" dirty="0"/>
                        <a:t>Pedagógicos </a:t>
                      </a:r>
                    </a:p>
                  </a:txBody>
                  <a:tcPr>
                    <a:solidFill>
                      <a:schemeClr val="accent1">
                        <a:lumMod val="60000"/>
                        <a:lumOff val="40000"/>
                      </a:schemeClr>
                    </a:solidFill>
                  </a:tcPr>
                </a:tc>
                <a:tc hMerge="1">
                  <a:txBody>
                    <a:bodyPr/>
                    <a:lstStyle/>
                    <a:p>
                      <a:endParaRPr lang="es-MX"/>
                    </a:p>
                  </a:txBody>
                  <a:tcPr/>
                </a:tc>
                <a:tc>
                  <a:txBody>
                    <a:bodyPr/>
                    <a:lstStyle/>
                    <a:p>
                      <a:pPr algn="ctr"/>
                      <a:r>
                        <a:rPr lang="es-MX" sz="1600" b="1" dirty="0"/>
                        <a:t>Administrativos </a:t>
                      </a:r>
                    </a:p>
                  </a:txBody>
                  <a:tcPr>
                    <a:solidFill>
                      <a:schemeClr val="accent1">
                        <a:lumMod val="60000"/>
                        <a:lumOff val="40000"/>
                      </a:schemeClr>
                    </a:solidFill>
                  </a:tcPr>
                </a:tc>
                <a:tc rowSpan="2">
                  <a:txBody>
                    <a:bodyPr/>
                    <a:lstStyle/>
                    <a:p>
                      <a:pPr algn="ctr"/>
                      <a:r>
                        <a:rPr lang="es-MX" sz="1600" baseline="0" dirty="0"/>
                        <a:t>3Clases </a:t>
                      </a:r>
                      <a:endParaRPr lang="es-MX" sz="1600" dirty="0"/>
                    </a:p>
                  </a:txBody>
                  <a:tcPr>
                    <a:solidFill>
                      <a:schemeClr val="accent1">
                        <a:lumMod val="60000"/>
                        <a:lumOff val="40000"/>
                      </a:schemeClr>
                    </a:solidFill>
                  </a:tcPr>
                </a:tc>
                <a:extLst>
                  <a:ext uri="{0D108BD9-81ED-4DB2-BD59-A6C34878D82A}">
                    <a16:rowId xmlns:a16="http://schemas.microsoft.com/office/drawing/2014/main" val="10001"/>
                  </a:ext>
                </a:extLst>
              </a:tr>
              <a:tr h="1898933">
                <a:tc vMerge="1">
                  <a:txBody>
                    <a:bodyPr/>
                    <a:lstStyle/>
                    <a:p>
                      <a:endParaRPr lang="es-MX"/>
                    </a:p>
                  </a:txBody>
                  <a:tcPr/>
                </a:tc>
                <a:tc gridSpan="2">
                  <a:txBody>
                    <a:bodyPr/>
                    <a:lstStyle/>
                    <a:p>
                      <a:pPr marL="90488" indent="-90488" algn="l">
                        <a:buFont typeface="Arial" pitchFamily="34" charset="0"/>
                        <a:buChar char="•"/>
                      </a:pPr>
                      <a:r>
                        <a:rPr lang="es-MX" sz="1400" dirty="0"/>
                        <a:t>Libros de texto para consulta</a:t>
                      </a:r>
                    </a:p>
                    <a:p>
                      <a:pPr marL="90488" indent="-90488" algn="l">
                        <a:buFont typeface="Arial" pitchFamily="34" charset="0"/>
                        <a:buChar char="•"/>
                      </a:pPr>
                      <a:r>
                        <a:rPr lang="es-MX" sz="1400" dirty="0"/>
                        <a:t>Doctrinas respecto al reconocimiento de Estados</a:t>
                      </a:r>
                    </a:p>
                    <a:p>
                      <a:pPr marL="0" indent="0" algn="l">
                        <a:buFont typeface="Arial" pitchFamily="34" charset="0"/>
                        <a:buNone/>
                      </a:pPr>
                      <a:endParaRPr lang="es-MX" sz="1400" dirty="0"/>
                    </a:p>
                    <a:p>
                      <a:pPr marL="0" indent="0" algn="l">
                        <a:buFont typeface="Arial" pitchFamily="34" charset="0"/>
                        <a:buNone/>
                      </a:pPr>
                      <a:endParaRPr lang="es-MX" sz="1400" dirty="0"/>
                    </a:p>
                  </a:txBody>
                  <a:tcPr>
                    <a:solidFill>
                      <a:schemeClr val="accent1">
                        <a:lumMod val="60000"/>
                        <a:lumOff val="4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a:t>Aula</a:t>
                      </a:r>
                      <a:r>
                        <a:rPr lang="es-MX" sz="1400" baseline="0" dirty="0"/>
                        <a:t> </a:t>
                      </a:r>
                    </a:p>
                    <a:p>
                      <a:pPr marL="285750" indent="-285750" algn="l">
                        <a:buFont typeface="Arial" pitchFamily="34" charset="0"/>
                        <a:buChar char="•"/>
                      </a:pPr>
                      <a:r>
                        <a:rPr lang="es-MX" sz="1400" baseline="0" dirty="0"/>
                        <a:t>Cañón </a:t>
                      </a:r>
                    </a:p>
                    <a:p>
                      <a:pPr marL="285750" indent="-285750" algn="l">
                        <a:buFont typeface="Arial" pitchFamily="34" charset="0"/>
                        <a:buChar char="•"/>
                      </a:pPr>
                      <a:r>
                        <a:rPr lang="es-MX" sz="1400" baseline="0" dirty="0"/>
                        <a:t>Libros para consulta.</a:t>
                      </a:r>
                      <a:endParaRPr lang="es-MX" sz="1400" dirty="0"/>
                    </a:p>
                  </a:txBody>
                  <a:tcPr>
                    <a:solidFill>
                      <a:schemeClr val="accent1">
                        <a:lumMod val="60000"/>
                        <a:lumOff val="40000"/>
                      </a:schemeClr>
                    </a:solidFill>
                  </a:tcPr>
                </a:tc>
                <a:tc vMerge="1">
                  <a:txBody>
                    <a:bodyPr/>
                    <a:lstStyle/>
                    <a:p>
                      <a:endParaRPr lang="es-MX"/>
                    </a:p>
                  </a:txBody>
                  <a:tcPr/>
                </a:tc>
                <a:extLst>
                  <a:ext uri="{0D108BD9-81ED-4DB2-BD59-A6C34878D82A}">
                    <a16:rowId xmlns:a16="http://schemas.microsoft.com/office/drawing/2014/main" val="10002"/>
                  </a:ext>
                </a:extLst>
              </a:tr>
              <a:tr h="491257">
                <a:tc gridSpan="2">
                  <a:txBody>
                    <a:bodyPr/>
                    <a:lstStyle/>
                    <a:p>
                      <a:pPr algn="ctr"/>
                      <a:r>
                        <a:rPr lang="es-MX" sz="1800" b="1" dirty="0"/>
                        <a:t>Criterios de desempeño </a:t>
                      </a:r>
                      <a:r>
                        <a:rPr lang="es-MX" sz="1800" b="1" baseline="0" dirty="0"/>
                        <a:t> </a:t>
                      </a:r>
                      <a:endParaRPr lang="es-MX" sz="1800" b="1" dirty="0"/>
                    </a:p>
                  </a:txBody>
                  <a:tcPr>
                    <a:solidFill>
                      <a:schemeClr val="accent1">
                        <a:lumMod val="60000"/>
                        <a:lumOff val="40000"/>
                      </a:schemeClr>
                    </a:solidFill>
                  </a:tcPr>
                </a:tc>
                <a:tc hMerge="1">
                  <a:txBody>
                    <a:bodyPr/>
                    <a:lstStyle/>
                    <a:p>
                      <a:endParaRPr lang="es-MX"/>
                    </a:p>
                  </a:txBody>
                  <a:tcPr/>
                </a:tc>
                <a:tc gridSpan="3">
                  <a:txBody>
                    <a:bodyPr/>
                    <a:lstStyle/>
                    <a:p>
                      <a:pPr algn="ctr"/>
                      <a:r>
                        <a:rPr lang="es-MX" sz="1800" b="1" dirty="0"/>
                        <a:t>Evidencias -</a:t>
                      </a:r>
                      <a:r>
                        <a:rPr lang="es-MX" sz="1800" b="1" baseline="0" dirty="0"/>
                        <a:t> Productos</a:t>
                      </a:r>
                      <a:endParaRPr lang="es-MX" sz="1800" b="1" dirty="0"/>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3"/>
                  </a:ext>
                </a:extLst>
              </a:tr>
              <a:tr h="1393740">
                <a:tc gridSpan="2">
                  <a:txBody>
                    <a:bodyPr/>
                    <a:lstStyle/>
                    <a:p>
                      <a:pPr marL="285750" indent="-285750">
                        <a:buFont typeface="Arial" pitchFamily="34" charset="0"/>
                        <a:buChar char="•"/>
                      </a:pPr>
                      <a:r>
                        <a:rPr lang="es-MX" sz="1600" baseline="0" dirty="0"/>
                        <a:t>Investigar sobre el  tema.</a:t>
                      </a:r>
                    </a:p>
                    <a:p>
                      <a:pPr marL="285750" indent="-285750">
                        <a:buFont typeface="Arial" pitchFamily="34" charset="0"/>
                        <a:buChar char="•"/>
                      </a:pPr>
                      <a:r>
                        <a:rPr lang="es-MX" sz="1600" baseline="0" dirty="0"/>
                        <a:t>Discusión guiada respecto al Reconocimiento en el DIP.</a:t>
                      </a:r>
                    </a:p>
                    <a:p>
                      <a:pPr marL="285750" indent="-285750">
                        <a:buFont typeface="Arial" pitchFamily="34" charset="0"/>
                        <a:buChar char="•"/>
                      </a:pPr>
                      <a:r>
                        <a:rPr lang="es-MX" sz="1600" baseline="0" dirty="0"/>
                        <a:t>Reflexionar  sobre las teorías existentes respecto al Reconocimiento de Estados.  </a:t>
                      </a:r>
                      <a:endParaRPr lang="es-MX" sz="1600" dirty="0"/>
                    </a:p>
                  </a:txBody>
                  <a:tcPr>
                    <a:solidFill>
                      <a:schemeClr val="accent1">
                        <a:lumMod val="60000"/>
                        <a:lumOff val="40000"/>
                      </a:schemeClr>
                    </a:solidFill>
                  </a:tcPr>
                </a:tc>
                <a:tc hMerge="1">
                  <a:txBody>
                    <a:bodyPr/>
                    <a:lstStyle/>
                    <a:p>
                      <a:endParaRPr lang="es-MX"/>
                    </a:p>
                  </a:txBody>
                  <a:tcPr/>
                </a:tc>
                <a:tc gridSpan="3">
                  <a:txBody>
                    <a:bodyPr/>
                    <a:lstStyle/>
                    <a:p>
                      <a:r>
                        <a:rPr lang="es-MX" sz="1600" dirty="0"/>
                        <a:t>•	Lista de participaciones</a:t>
                      </a:r>
                    </a:p>
                    <a:p>
                      <a:r>
                        <a:rPr lang="es-MX" sz="1600" dirty="0"/>
                        <a:t>•	Lista de asistencia</a:t>
                      </a:r>
                    </a:p>
                    <a:p>
                      <a:r>
                        <a:rPr lang="es-MX" sz="1600" dirty="0"/>
                        <a:t>•	Portafolio de evidencias</a:t>
                      </a:r>
                    </a:p>
                    <a:p>
                      <a:r>
                        <a:rPr lang="es-MX" sz="1600" dirty="0"/>
                        <a:t>•	Tareas curriculares</a:t>
                      </a:r>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4"/>
                  </a:ext>
                </a:extLst>
              </a:tr>
            </a:tbl>
          </a:graphicData>
        </a:graphic>
      </p:graphicFrame>
      <p:pic>
        <p:nvPicPr>
          <p:cNvPr id="2" name="Imagen 1"/>
          <p:cNvPicPr>
            <a:picLocks noChangeAspect="1"/>
          </p:cNvPicPr>
          <p:nvPr/>
        </p:nvPicPr>
        <p:blipFill>
          <a:blip r:embed="rId3"/>
          <a:stretch>
            <a:fillRect/>
          </a:stretch>
        </p:blipFill>
        <p:spPr>
          <a:xfrm>
            <a:off x="7042042" y="145958"/>
            <a:ext cx="2932430" cy="999831"/>
          </a:xfrm>
          <a:prstGeom prst="rect">
            <a:avLst/>
          </a:prstGeom>
        </p:spPr>
      </p:pic>
    </p:spTree>
    <p:extLst>
      <p:ext uri="{BB962C8B-B14F-4D97-AF65-F5344CB8AC3E}">
        <p14:creationId xmlns:p14="http://schemas.microsoft.com/office/powerpoint/2010/main" val="3924724034"/>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53087" y="4429134"/>
            <a:ext cx="8043442" cy="2215991"/>
          </a:xfrm>
          <a:prstGeom prst="rect">
            <a:avLst/>
          </a:prstGeom>
          <a:solidFill>
            <a:schemeClr val="accent2">
              <a:lumMod val="40000"/>
              <a:lumOff val="60000"/>
            </a:schemeClr>
          </a:solidFill>
          <a:ln>
            <a:solidFill>
              <a:schemeClr val="accent2">
                <a:lumMod val="75000"/>
              </a:schemeClr>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4600" b="1" dirty="0">
                <a:ln>
                  <a:solidFill>
                    <a:schemeClr val="tx1"/>
                  </a:solidFill>
                </a:ln>
                <a:solidFill>
                  <a:schemeClr val="accent2">
                    <a:lumMod val="75000"/>
                  </a:schemeClr>
                </a:solidFill>
              </a:rPr>
              <a:t>RECONOCIMIENTO EN EL DERECHO  INTERNACIONAL PÚBLICO</a:t>
            </a:r>
            <a:r>
              <a:rPr lang="es-MX" sz="3200" b="1" dirty="0">
                <a:ln>
                  <a:solidFill>
                    <a:schemeClr val="tx1"/>
                  </a:solidFill>
                </a:ln>
                <a:solidFill>
                  <a:schemeClr val="accent2">
                    <a:lumMod val="75000"/>
                  </a:schemeClr>
                </a:solidFill>
              </a:rPr>
              <a:t> </a:t>
            </a:r>
            <a:endParaRPr lang="es-MX" dirty="0">
              <a:solidFill>
                <a:schemeClr val="accent2">
                  <a:lumMod val="75000"/>
                </a:schemeClr>
              </a:solidFill>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pPr/>
              <a:t>8</a:t>
            </a:fld>
            <a:endParaRPr lang="es-MX" dirty="0"/>
          </a:p>
        </p:txBody>
      </p:sp>
      <p:grpSp>
        <p:nvGrpSpPr>
          <p:cNvPr id="5" name="Grupo 4">
            <a:extLst>
              <a:ext uri="{FF2B5EF4-FFF2-40B4-BE49-F238E27FC236}">
                <a16:creationId xmlns:a16="http://schemas.microsoft.com/office/drawing/2014/main" id="{B288C099-6CAA-496E-A6B3-9A131E335FD1}"/>
              </a:ext>
            </a:extLst>
          </p:cNvPr>
          <p:cNvGrpSpPr/>
          <p:nvPr/>
        </p:nvGrpSpPr>
        <p:grpSpPr>
          <a:xfrm>
            <a:off x="4738678" y="285728"/>
            <a:ext cx="5357850" cy="4000528"/>
            <a:chOff x="4738678" y="285728"/>
            <a:chExt cx="5357850" cy="4000528"/>
          </a:xfrm>
        </p:grpSpPr>
        <p:sp>
          <p:nvSpPr>
            <p:cNvPr id="4" name="3 Elipse"/>
            <p:cNvSpPr/>
            <p:nvPr/>
          </p:nvSpPr>
          <p:spPr>
            <a:xfrm>
              <a:off x="4738678" y="285728"/>
              <a:ext cx="5357850" cy="4000528"/>
            </a:xfrm>
            <a:prstGeom prst="ellipse">
              <a:avLst/>
            </a:prstGeom>
            <a:solidFill>
              <a:schemeClr val="accent2"/>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7" name="Picture 2" descr="http://www.casino770.com/es/blog/blogs/media/blogs/blog%20770%20sp/america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4482" y="856962"/>
              <a:ext cx="3024336" cy="288320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066322673"/>
      </p:ext>
    </p:extLst>
  </p:cSld>
  <p:clrMapOvr>
    <a:masterClrMapping/>
  </p:clrMapOvr>
  <p:transition spd="slow">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077785" y="1628801"/>
            <a:ext cx="7715304" cy="4401205"/>
          </a:xfrm>
          <a:prstGeom prst="rect">
            <a:avLst/>
          </a:prstGeom>
          <a:solidFill>
            <a:schemeClr val="accent6">
              <a:lumMod val="20000"/>
              <a:lumOff val="80000"/>
            </a:schemeClr>
          </a:solidFill>
          <a:ln w="9525">
            <a:solidFill>
              <a:schemeClr val="accent6">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es-MX" sz="2700" dirty="0"/>
              <a:t>Es un acto unilateral de estado o de gobierno  y es el acto mediante el cual se acepta como miembro de la comunidad Internacional  a los nuevos Estados o Gobiernos que se hayan establecidos en ellos.</a:t>
            </a:r>
          </a:p>
          <a:p>
            <a:pPr algn="just"/>
            <a:r>
              <a:rPr lang="es-MX" sz="2700" dirty="0"/>
              <a:t> </a:t>
            </a:r>
          </a:p>
          <a:p>
            <a:pPr lvl="0" algn="just"/>
            <a:r>
              <a:rPr lang="es-MX" sz="2700" dirty="0"/>
              <a:t>El reconocimiento significa la voluntad de tratar con el nuevo Estado como miembro de la comunidad internacional o con el nuevo gobierno como representante del Estado.</a:t>
            </a:r>
          </a:p>
          <a:p>
            <a:pPr indent="449263" algn="just" fontAlgn="base">
              <a:spcBef>
                <a:spcPct val="0"/>
              </a:spcBef>
              <a:spcAft>
                <a:spcPct val="0"/>
              </a:spcAft>
            </a:pPr>
            <a:endParaRPr lang="es-MX" sz="2800" dirty="0">
              <a:latin typeface="Arial" pitchFamily="34" charset="0"/>
              <a:cs typeface="Arial" pitchFamily="34" charset="0"/>
            </a:endParaRPr>
          </a:p>
        </p:txBody>
      </p:sp>
      <p:sp>
        <p:nvSpPr>
          <p:cNvPr id="3" name="2 CuadroTexto"/>
          <p:cNvSpPr txBox="1"/>
          <p:nvPr/>
        </p:nvSpPr>
        <p:spPr>
          <a:xfrm>
            <a:off x="2077785" y="500042"/>
            <a:ext cx="7762631" cy="707886"/>
          </a:xfrm>
          <a:prstGeom prst="rect">
            <a:avLst/>
          </a:prstGeom>
          <a:solidFill>
            <a:schemeClr val="accent6">
              <a:lumMod val="60000"/>
              <a:lumOff val="40000"/>
            </a:schemeClr>
          </a:solidFill>
          <a:ln>
            <a:solidFill>
              <a:schemeClr val="accent6">
                <a:lumMod val="75000"/>
              </a:schemeClr>
            </a:solidFill>
          </a:ln>
        </p:spPr>
        <p:txBody>
          <a:bodyPr wrap="square" rtlCol="0">
            <a:spAutoFit/>
          </a:bodyPr>
          <a:lstStyle/>
          <a:p>
            <a:pPr algn="ctr"/>
            <a:r>
              <a:rPr lang="es-ES" sz="4000" b="1" dirty="0">
                <a:ln>
                  <a:solidFill>
                    <a:schemeClr val="bg1">
                      <a:lumMod val="95000"/>
                    </a:schemeClr>
                  </a:solidFill>
                </a:ln>
                <a:solidFill>
                  <a:schemeClr val="accent3">
                    <a:lumMod val="50000"/>
                  </a:schemeClr>
                </a:solidFill>
                <a:latin typeface="+mj-lt"/>
                <a:cs typeface="Arial" pitchFamily="34" charset="0"/>
              </a:rPr>
              <a:t>Reconocimiento Internacional.</a:t>
            </a:r>
            <a:endParaRPr lang="es-MX" sz="4000" b="1" dirty="0">
              <a:ln>
                <a:solidFill>
                  <a:schemeClr val="bg1">
                    <a:lumMod val="95000"/>
                  </a:schemeClr>
                </a:solidFill>
              </a:ln>
              <a:solidFill>
                <a:schemeClr val="accent3">
                  <a:lumMod val="50000"/>
                </a:schemeClr>
              </a:solidFill>
              <a:latin typeface="+mj-lt"/>
              <a:cs typeface="Arial"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9</a:t>
            </a:fld>
            <a:endParaRPr lang="es-MX" dirty="0">
              <a:solidFill>
                <a:schemeClr val="accent3">
                  <a:lumMod val="20000"/>
                  <a:lumOff val="80000"/>
                </a:schemeClr>
              </a:solidFill>
            </a:endParaRPr>
          </a:p>
        </p:txBody>
      </p:sp>
      <p:pic>
        <p:nvPicPr>
          <p:cNvPr id="5" name="Picture 4" descr="http://2.bp.blogspot.com/_ad1ePdrSP18/Rtdb2-OVwxI/AAAAAAAAABU/YFDl2gTt964/S264/mapa_latinoamerica.jpg"/>
          <p:cNvPicPr>
            <a:picLocks noChangeAspect="1" noChangeArrowheads="1"/>
          </p:cNvPicPr>
          <p:nvPr/>
        </p:nvPicPr>
        <p:blipFill>
          <a:blip r:embed="rId2">
            <a:clrChange>
              <a:clrFrom>
                <a:srgbClr val="FEFEFE"/>
              </a:clrFrom>
              <a:clrTo>
                <a:srgbClr val="FEFEFE">
                  <a:alpha val="0"/>
                </a:srgbClr>
              </a:clrTo>
            </a:clrChange>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8184232" y="5095796"/>
            <a:ext cx="1512168" cy="1639508"/>
          </a:xfrm>
          <a:prstGeom prst="rect">
            <a:avLst/>
          </a:prstGeom>
          <a:ln w="38100">
            <a:solidFill>
              <a:schemeClr val="accent6">
                <a:lumMod val="75000"/>
              </a:schemeClr>
            </a:solidFill>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2275320226"/>
      </p:ext>
    </p:extLst>
  </p:cSld>
  <p:clrMapOvr>
    <a:masterClrMapping/>
  </p:clrMapOvr>
  <p:transition spd="slow">
    <p:zoom/>
  </p:transition>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dyacenc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TotalTime>
  <Words>2214</Words>
  <Application>Microsoft Office PowerPoint</Application>
  <PresentationFormat>Panorámica</PresentationFormat>
  <Paragraphs>263</Paragraphs>
  <Slides>43</Slides>
  <Notes>1</Notes>
  <HiddenSlides>0</HiddenSlides>
  <MMClips>0</MMClips>
  <ScaleCrop>false</ScaleCrop>
  <HeadingPairs>
    <vt:vector size="6" baseType="variant">
      <vt:variant>
        <vt:lpstr>Fuentes usadas</vt:lpstr>
      </vt:variant>
      <vt:variant>
        <vt:i4>9</vt:i4>
      </vt:variant>
      <vt:variant>
        <vt:lpstr>Tema</vt:lpstr>
      </vt:variant>
      <vt:variant>
        <vt:i4>2</vt:i4>
      </vt:variant>
      <vt:variant>
        <vt:lpstr>Títulos de diapositiva</vt:lpstr>
      </vt:variant>
      <vt:variant>
        <vt:i4>43</vt:i4>
      </vt:variant>
    </vt:vector>
  </HeadingPairs>
  <TitlesOfParts>
    <vt:vector size="54" baseType="lpstr">
      <vt:lpstr>Aharoni</vt:lpstr>
      <vt:lpstr>Arial</vt:lpstr>
      <vt:lpstr>Arial Black</vt:lpstr>
      <vt:lpstr>Bookman Old Style</vt:lpstr>
      <vt:lpstr>Calibri</vt:lpstr>
      <vt:lpstr>Calibri Light</vt:lpstr>
      <vt:lpstr>Cambria</vt:lpstr>
      <vt:lpstr>Times New Roman</vt:lpstr>
      <vt:lpstr>Verdana</vt:lpstr>
      <vt:lpstr>Tema de Office</vt:lpstr>
      <vt:lpstr>Adyacencia</vt:lpstr>
      <vt:lpstr>Presentación de PowerPoint</vt:lpstr>
      <vt:lpstr>Presentación de PowerPoint</vt:lpstr>
      <vt:lpstr> FACULTAD DE ECONOMÍA RELACIONES ECONÓMICAS INTERNACIONALES </vt:lpstr>
      <vt:lpstr>GUIÓN EXPLICATIVO  Propósito de la Unidad de Aprendizaje Propósito de la Unidad de Competencia Estructura Metodológica  Planeación didáctica</vt:lpstr>
      <vt:lpstr> FACULTAD DE ECONOMÍA RELACIONES ECONÓMICAS INTERNACIONALES </vt:lpstr>
      <vt:lpstr> FACULTAD DE ECONOMÍA RELACIONES ECONÓMICAS INTERNACIONALES </vt:lpstr>
      <vt:lpstr>Presentación de PowerPoint</vt:lpstr>
      <vt:lpstr>Presentación de PowerPoint</vt:lpstr>
      <vt:lpstr>Presentación de PowerPoint</vt:lpstr>
      <vt:lpstr>Presentación de PowerPoint</vt:lpstr>
      <vt:lpstr>Presentación de PowerPoint</vt:lpstr>
      <vt:lpstr>Características del Reconocimiento</vt:lpstr>
      <vt:lpstr>Características del Reconocimiento</vt:lpstr>
      <vt:lpstr>Características del Reconocimiento</vt:lpstr>
      <vt:lpstr>Características del Reconocimiento</vt:lpstr>
      <vt:lpstr>Presentación de PowerPoint</vt:lpstr>
      <vt:lpstr>Presentación de PowerPoint</vt:lpstr>
      <vt:lpstr>Presentación de PowerPoint</vt:lpstr>
      <vt:lpstr>Presentación de PowerPoint</vt:lpstr>
      <vt:lpstr>Presentación de PowerPoint</vt:lpstr>
      <vt:lpstr>Efectos del reconocimiento</vt:lpstr>
      <vt:lpstr>Presentación de PowerPoint</vt:lpstr>
      <vt:lpstr>Presentación de PowerPoint</vt:lpstr>
      <vt:lpstr>  Reconocimiento de Estados   </vt:lpstr>
      <vt:lpstr>  Reconocimiento de Estados   </vt:lpstr>
      <vt:lpstr>Teorías respecto al Reconocimiento de Estados</vt:lpstr>
      <vt:lpstr>Presentación de PowerPoint</vt:lpstr>
      <vt:lpstr>Presentación de PowerPoint</vt:lpstr>
      <vt:lpstr>Presentación de PowerPoint</vt:lpstr>
      <vt:lpstr>Reconocimiento de Gobiernos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REFERENCIAS</vt:lpstr>
      <vt:lpstr> FACULTAD DE ECONOMÍA RELACIONES ECONÓMICAS INTERNACIONALES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dc:creator>
  <cp:lastModifiedBy>Gaby</cp:lastModifiedBy>
  <cp:revision>32</cp:revision>
  <dcterms:created xsi:type="dcterms:W3CDTF">2017-09-22T21:57:24Z</dcterms:created>
  <dcterms:modified xsi:type="dcterms:W3CDTF">2017-10-12T01:29:48Z</dcterms:modified>
</cp:coreProperties>
</file>