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2"/>
  </p:notesMasterIdLst>
  <p:sldIdLst>
    <p:sldId id="257" r:id="rId2"/>
    <p:sldId id="258" r:id="rId3"/>
    <p:sldId id="259" r:id="rId4"/>
    <p:sldId id="260" r:id="rId5"/>
    <p:sldId id="261" r:id="rId6"/>
    <p:sldId id="262" r:id="rId7"/>
    <p:sldId id="263" r:id="rId8"/>
    <p:sldId id="295" r:id="rId9"/>
    <p:sldId id="296" r:id="rId10"/>
    <p:sldId id="301" r:id="rId11"/>
    <p:sldId id="299" r:id="rId12"/>
    <p:sldId id="300" r:id="rId13"/>
    <p:sldId id="273" r:id="rId14"/>
    <p:sldId id="265" r:id="rId15"/>
    <p:sldId id="283" r:id="rId16"/>
    <p:sldId id="280" r:id="rId17"/>
    <p:sldId id="267" r:id="rId18"/>
    <p:sldId id="297" r:id="rId19"/>
    <p:sldId id="291" r:id="rId20"/>
    <p:sldId id="292" r:id="rId21"/>
    <p:sldId id="284" r:id="rId22"/>
    <p:sldId id="285" r:id="rId23"/>
    <p:sldId id="282" r:id="rId24"/>
    <p:sldId id="274" r:id="rId25"/>
    <p:sldId id="271" r:id="rId26"/>
    <p:sldId id="286" r:id="rId27"/>
    <p:sldId id="272" r:id="rId28"/>
    <p:sldId id="275" r:id="rId29"/>
    <p:sldId id="298" r:id="rId30"/>
    <p:sldId id="287" r:id="rId31"/>
    <p:sldId id="289" r:id="rId32"/>
    <p:sldId id="290" r:id="rId33"/>
    <p:sldId id="281" r:id="rId34"/>
    <p:sldId id="288" r:id="rId35"/>
    <p:sldId id="302" r:id="rId36"/>
    <p:sldId id="303" r:id="rId37"/>
    <p:sldId id="277" r:id="rId38"/>
    <p:sldId id="304" r:id="rId39"/>
    <p:sldId id="278" r:id="rId40"/>
    <p:sldId id="279" r:id="rId41"/>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21" autoAdjust="0"/>
    <p:restoredTop sz="94660"/>
  </p:normalViewPr>
  <p:slideViewPr>
    <p:cSldViewPr snapToGrid="0" showGuides="1">
      <p:cViewPr varScale="1">
        <p:scale>
          <a:sx n="58" d="100"/>
          <a:sy n="58" d="100"/>
        </p:scale>
        <p:origin x="78" y="1224"/>
      </p:cViewPr>
      <p:guideLst>
        <p:guide orient="horz" pos="2183"/>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4AD1735-0C24-4A08-A643-88BD3D41C6FA}" type="doc">
      <dgm:prSet loTypeId="urn:microsoft.com/office/officeart/2005/8/layout/vList2" loCatId="list" qsTypeId="urn:microsoft.com/office/officeart/2005/8/quickstyle/simple1" qsCatId="simple" csTypeId="urn:microsoft.com/office/officeart/2005/8/colors/colorful1" csCatId="colorful" phldr="1"/>
      <dgm:spPr/>
      <dgm:t>
        <a:bodyPr/>
        <a:lstStyle/>
        <a:p>
          <a:endParaRPr lang="es-ES"/>
        </a:p>
      </dgm:t>
    </dgm:pt>
    <dgm:pt modelId="{44E9C02D-7598-47A0-A8CB-D57CFB38F63A}">
      <dgm:prSet phldrT="[Texto]"/>
      <dgm:spPr/>
      <dgm:t>
        <a:bodyPr/>
        <a:lstStyle/>
        <a:p>
          <a:r>
            <a:rPr lang="es-MX" b="1" dirty="0">
              <a:latin typeface="Calibri" panose="020F0502020204030204" pitchFamily="34" charset="0"/>
            </a:rPr>
            <a:t>Naturales:</a:t>
          </a:r>
          <a:endParaRPr lang="es-ES" dirty="0"/>
        </a:p>
      </dgm:t>
    </dgm:pt>
    <dgm:pt modelId="{C2764BFD-918C-482C-9BC2-5F3A67D48DBF}" type="parTrans" cxnId="{60603DF9-31CA-4AEB-BA5A-BE275C70EB62}">
      <dgm:prSet/>
      <dgm:spPr/>
      <dgm:t>
        <a:bodyPr/>
        <a:lstStyle/>
        <a:p>
          <a:endParaRPr lang="es-ES"/>
        </a:p>
      </dgm:t>
    </dgm:pt>
    <dgm:pt modelId="{396B9837-26DC-48B2-8279-74D70FE7FEE8}" type="sibTrans" cxnId="{60603DF9-31CA-4AEB-BA5A-BE275C70EB62}">
      <dgm:prSet/>
      <dgm:spPr/>
      <dgm:t>
        <a:bodyPr/>
        <a:lstStyle/>
        <a:p>
          <a:endParaRPr lang="es-ES"/>
        </a:p>
      </dgm:t>
    </dgm:pt>
    <dgm:pt modelId="{894411E2-8E3F-450B-A63B-38A81B32476E}">
      <dgm:prSet phldrT="[Texto]"/>
      <dgm:spPr/>
      <dgm:t>
        <a:bodyPr/>
        <a:lstStyle/>
        <a:p>
          <a:r>
            <a:rPr lang="es-MX" dirty="0">
              <a:latin typeface="Calibri" panose="020F0502020204030204" pitchFamily="34" charset="0"/>
            </a:rPr>
            <a:t>Expiración del término, desaparición del riesgo, prescripción y terminación con pago garantía</a:t>
          </a:r>
          <a:endParaRPr lang="es-ES" dirty="0"/>
        </a:p>
      </dgm:t>
    </dgm:pt>
    <dgm:pt modelId="{FB15D3D9-2BC9-4379-AD0F-65FE44DBD729}" type="parTrans" cxnId="{C03F96DC-49DA-460E-90FE-B79A230F7268}">
      <dgm:prSet/>
      <dgm:spPr/>
      <dgm:t>
        <a:bodyPr/>
        <a:lstStyle/>
        <a:p>
          <a:endParaRPr lang="es-ES"/>
        </a:p>
      </dgm:t>
    </dgm:pt>
    <dgm:pt modelId="{E0127208-DAEB-4E91-82D5-A9A2803DE505}" type="sibTrans" cxnId="{C03F96DC-49DA-460E-90FE-B79A230F7268}">
      <dgm:prSet/>
      <dgm:spPr/>
      <dgm:t>
        <a:bodyPr/>
        <a:lstStyle/>
        <a:p>
          <a:endParaRPr lang="es-ES"/>
        </a:p>
      </dgm:t>
    </dgm:pt>
    <dgm:pt modelId="{FC341198-6BF5-4E59-AB79-B164892A3AAB}">
      <dgm:prSet phldrT="[Texto]"/>
      <dgm:spPr/>
      <dgm:t>
        <a:bodyPr/>
        <a:lstStyle/>
        <a:p>
          <a:r>
            <a:rPr lang="es-MX" b="1" dirty="0">
              <a:latin typeface="Calibri" panose="020F0502020204030204" pitchFamily="34" charset="0"/>
            </a:rPr>
            <a:t>Jurídicas:</a:t>
          </a:r>
          <a:endParaRPr lang="es-ES" dirty="0"/>
        </a:p>
      </dgm:t>
    </dgm:pt>
    <dgm:pt modelId="{7A816566-44F5-4D95-ADD7-CD65174CAB7F}" type="parTrans" cxnId="{79FFA9C4-252E-470A-82B0-C01D829FA52A}">
      <dgm:prSet/>
      <dgm:spPr/>
      <dgm:t>
        <a:bodyPr/>
        <a:lstStyle/>
        <a:p>
          <a:endParaRPr lang="es-ES"/>
        </a:p>
      </dgm:t>
    </dgm:pt>
    <dgm:pt modelId="{1856F2B3-2D5A-43F5-8C4D-833EAD94EEC5}" type="sibTrans" cxnId="{79FFA9C4-252E-470A-82B0-C01D829FA52A}">
      <dgm:prSet/>
      <dgm:spPr/>
      <dgm:t>
        <a:bodyPr/>
        <a:lstStyle/>
        <a:p>
          <a:endParaRPr lang="es-ES"/>
        </a:p>
      </dgm:t>
    </dgm:pt>
    <dgm:pt modelId="{8D8A4877-CB69-427E-BC5E-3B7AE5F494E1}">
      <dgm:prSet phldrT="[Texto]"/>
      <dgm:spPr/>
      <dgm:t>
        <a:bodyPr/>
        <a:lstStyle/>
        <a:p>
          <a:r>
            <a:rPr lang="es-MX" dirty="0">
              <a:latin typeface="Calibri" panose="020F0502020204030204" pitchFamily="34" charset="0"/>
            </a:rPr>
            <a:t>Denuncia y rescisión.</a:t>
          </a:r>
          <a:endParaRPr lang="es-ES" dirty="0"/>
        </a:p>
      </dgm:t>
    </dgm:pt>
    <dgm:pt modelId="{D0D48EA4-BF85-4BAC-A75C-05694AE03C5B}" type="parTrans" cxnId="{4A0DAAE8-3CE1-4DA8-9D51-81022A475391}">
      <dgm:prSet/>
      <dgm:spPr/>
      <dgm:t>
        <a:bodyPr/>
        <a:lstStyle/>
        <a:p>
          <a:endParaRPr lang="es-ES"/>
        </a:p>
      </dgm:t>
    </dgm:pt>
    <dgm:pt modelId="{60FEAC96-D127-4440-BD99-E24B939F1B80}" type="sibTrans" cxnId="{4A0DAAE8-3CE1-4DA8-9D51-81022A475391}">
      <dgm:prSet/>
      <dgm:spPr/>
      <dgm:t>
        <a:bodyPr/>
        <a:lstStyle/>
        <a:p>
          <a:endParaRPr lang="es-ES"/>
        </a:p>
      </dgm:t>
    </dgm:pt>
    <dgm:pt modelId="{CDEEBBF2-953D-4A48-A073-D07FA904E828}" type="pres">
      <dgm:prSet presAssocID="{E4AD1735-0C24-4A08-A643-88BD3D41C6FA}" presName="linear" presStyleCnt="0">
        <dgm:presLayoutVars>
          <dgm:animLvl val="lvl"/>
          <dgm:resizeHandles val="exact"/>
        </dgm:presLayoutVars>
      </dgm:prSet>
      <dgm:spPr/>
    </dgm:pt>
    <dgm:pt modelId="{58E3C9BC-E441-4F40-81D0-DAEC1BF55275}" type="pres">
      <dgm:prSet presAssocID="{44E9C02D-7598-47A0-A8CB-D57CFB38F63A}" presName="parentText" presStyleLbl="node1" presStyleIdx="0" presStyleCnt="2" custScaleY="95005">
        <dgm:presLayoutVars>
          <dgm:chMax val="0"/>
          <dgm:bulletEnabled val="1"/>
        </dgm:presLayoutVars>
      </dgm:prSet>
      <dgm:spPr/>
    </dgm:pt>
    <dgm:pt modelId="{644326C6-3267-4552-A815-1FCFC14BBD94}" type="pres">
      <dgm:prSet presAssocID="{44E9C02D-7598-47A0-A8CB-D57CFB38F63A}" presName="childText" presStyleLbl="revTx" presStyleIdx="0" presStyleCnt="2">
        <dgm:presLayoutVars>
          <dgm:bulletEnabled val="1"/>
        </dgm:presLayoutVars>
      </dgm:prSet>
      <dgm:spPr/>
    </dgm:pt>
    <dgm:pt modelId="{65EA7AFD-E82B-45B3-B1B6-FA2E3EA8AC55}" type="pres">
      <dgm:prSet presAssocID="{FC341198-6BF5-4E59-AB79-B164892A3AAB}" presName="parentText" presStyleLbl="node1" presStyleIdx="1" presStyleCnt="2">
        <dgm:presLayoutVars>
          <dgm:chMax val="0"/>
          <dgm:bulletEnabled val="1"/>
        </dgm:presLayoutVars>
      </dgm:prSet>
      <dgm:spPr/>
    </dgm:pt>
    <dgm:pt modelId="{758CBFD4-0F1A-47C6-9214-5D903FBF1EC9}" type="pres">
      <dgm:prSet presAssocID="{FC341198-6BF5-4E59-AB79-B164892A3AAB}" presName="childText" presStyleLbl="revTx" presStyleIdx="1" presStyleCnt="2">
        <dgm:presLayoutVars>
          <dgm:bulletEnabled val="1"/>
        </dgm:presLayoutVars>
      </dgm:prSet>
      <dgm:spPr/>
    </dgm:pt>
  </dgm:ptLst>
  <dgm:cxnLst>
    <dgm:cxn modelId="{50401814-47EE-4D01-9A98-CB2706D1E1B1}" type="presOf" srcId="{44E9C02D-7598-47A0-A8CB-D57CFB38F63A}" destId="{58E3C9BC-E441-4F40-81D0-DAEC1BF55275}" srcOrd="0" destOrd="0" presId="urn:microsoft.com/office/officeart/2005/8/layout/vList2"/>
    <dgm:cxn modelId="{EC280E3A-AFF5-45C4-B930-1E5E4A586514}" type="presOf" srcId="{894411E2-8E3F-450B-A63B-38A81B32476E}" destId="{644326C6-3267-4552-A815-1FCFC14BBD94}" srcOrd="0" destOrd="0" presId="urn:microsoft.com/office/officeart/2005/8/layout/vList2"/>
    <dgm:cxn modelId="{B3E54375-54A2-4FAA-9A1A-634D51BD478A}" type="presOf" srcId="{E4AD1735-0C24-4A08-A643-88BD3D41C6FA}" destId="{CDEEBBF2-953D-4A48-A073-D07FA904E828}" srcOrd="0" destOrd="0" presId="urn:microsoft.com/office/officeart/2005/8/layout/vList2"/>
    <dgm:cxn modelId="{DF82E67A-BE8D-469C-91C9-C1B8DBB458EC}" type="presOf" srcId="{FC341198-6BF5-4E59-AB79-B164892A3AAB}" destId="{65EA7AFD-E82B-45B3-B1B6-FA2E3EA8AC55}" srcOrd="0" destOrd="0" presId="urn:microsoft.com/office/officeart/2005/8/layout/vList2"/>
    <dgm:cxn modelId="{79FFA9C4-252E-470A-82B0-C01D829FA52A}" srcId="{E4AD1735-0C24-4A08-A643-88BD3D41C6FA}" destId="{FC341198-6BF5-4E59-AB79-B164892A3AAB}" srcOrd="1" destOrd="0" parTransId="{7A816566-44F5-4D95-ADD7-CD65174CAB7F}" sibTransId="{1856F2B3-2D5A-43F5-8C4D-833EAD94EEC5}"/>
    <dgm:cxn modelId="{6D4F5AC9-68B6-4953-BF18-CA9BDC97510D}" type="presOf" srcId="{8D8A4877-CB69-427E-BC5E-3B7AE5F494E1}" destId="{758CBFD4-0F1A-47C6-9214-5D903FBF1EC9}" srcOrd="0" destOrd="0" presId="urn:microsoft.com/office/officeart/2005/8/layout/vList2"/>
    <dgm:cxn modelId="{C03F96DC-49DA-460E-90FE-B79A230F7268}" srcId="{44E9C02D-7598-47A0-A8CB-D57CFB38F63A}" destId="{894411E2-8E3F-450B-A63B-38A81B32476E}" srcOrd="0" destOrd="0" parTransId="{FB15D3D9-2BC9-4379-AD0F-65FE44DBD729}" sibTransId="{E0127208-DAEB-4E91-82D5-A9A2803DE505}"/>
    <dgm:cxn modelId="{4A0DAAE8-3CE1-4DA8-9D51-81022A475391}" srcId="{FC341198-6BF5-4E59-AB79-B164892A3AAB}" destId="{8D8A4877-CB69-427E-BC5E-3B7AE5F494E1}" srcOrd="0" destOrd="0" parTransId="{D0D48EA4-BF85-4BAC-A75C-05694AE03C5B}" sibTransId="{60FEAC96-D127-4440-BD99-E24B939F1B80}"/>
    <dgm:cxn modelId="{60603DF9-31CA-4AEB-BA5A-BE275C70EB62}" srcId="{E4AD1735-0C24-4A08-A643-88BD3D41C6FA}" destId="{44E9C02D-7598-47A0-A8CB-D57CFB38F63A}" srcOrd="0" destOrd="0" parTransId="{C2764BFD-918C-482C-9BC2-5F3A67D48DBF}" sibTransId="{396B9837-26DC-48B2-8279-74D70FE7FEE8}"/>
    <dgm:cxn modelId="{D80F9957-E42C-48EA-B544-164A4CD27C85}" type="presParOf" srcId="{CDEEBBF2-953D-4A48-A073-D07FA904E828}" destId="{58E3C9BC-E441-4F40-81D0-DAEC1BF55275}" srcOrd="0" destOrd="0" presId="urn:microsoft.com/office/officeart/2005/8/layout/vList2"/>
    <dgm:cxn modelId="{54E257B0-A994-463E-9FCC-AEB5FCAE2F93}" type="presParOf" srcId="{CDEEBBF2-953D-4A48-A073-D07FA904E828}" destId="{644326C6-3267-4552-A815-1FCFC14BBD94}" srcOrd="1" destOrd="0" presId="urn:microsoft.com/office/officeart/2005/8/layout/vList2"/>
    <dgm:cxn modelId="{72B57CB0-D26D-4DA2-8301-2A131BE99B75}" type="presParOf" srcId="{CDEEBBF2-953D-4A48-A073-D07FA904E828}" destId="{65EA7AFD-E82B-45B3-B1B6-FA2E3EA8AC55}" srcOrd="2" destOrd="0" presId="urn:microsoft.com/office/officeart/2005/8/layout/vList2"/>
    <dgm:cxn modelId="{7A263DA5-00A8-4FA9-B14B-0952EDC58346}" type="presParOf" srcId="{CDEEBBF2-953D-4A48-A073-D07FA904E828}" destId="{758CBFD4-0F1A-47C6-9214-5D903FBF1EC9}"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E3C9BC-E441-4F40-81D0-DAEC1BF55275}">
      <dsp:nvSpPr>
        <dsp:cNvPr id="0" name=""/>
        <dsp:cNvSpPr/>
      </dsp:nvSpPr>
      <dsp:spPr>
        <a:xfrm>
          <a:off x="0" y="5283"/>
          <a:ext cx="6045973" cy="774756"/>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s-MX" sz="3200" b="1" kern="1200" dirty="0">
              <a:latin typeface="Calibri" panose="020F0502020204030204" pitchFamily="34" charset="0"/>
            </a:rPr>
            <a:t>Naturales:</a:t>
          </a:r>
          <a:endParaRPr lang="es-ES" sz="3200" kern="1200" dirty="0"/>
        </a:p>
      </dsp:txBody>
      <dsp:txXfrm>
        <a:off x="37820" y="43103"/>
        <a:ext cx="5970333" cy="699116"/>
      </dsp:txXfrm>
    </dsp:sp>
    <dsp:sp modelId="{644326C6-3267-4552-A815-1FCFC14BBD94}">
      <dsp:nvSpPr>
        <dsp:cNvPr id="0" name=""/>
        <dsp:cNvSpPr/>
      </dsp:nvSpPr>
      <dsp:spPr>
        <a:xfrm>
          <a:off x="0" y="780040"/>
          <a:ext cx="6045973" cy="12316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1960" tIns="40640" rIns="227584" bIns="40640" numCol="1" spcCol="1270" anchor="t" anchorCtr="0">
          <a:noAutofit/>
        </a:bodyPr>
        <a:lstStyle/>
        <a:p>
          <a:pPr marL="228600" lvl="1" indent="-228600" algn="l" defTabSz="1111250">
            <a:lnSpc>
              <a:spcPct val="90000"/>
            </a:lnSpc>
            <a:spcBef>
              <a:spcPct val="0"/>
            </a:spcBef>
            <a:spcAft>
              <a:spcPct val="20000"/>
            </a:spcAft>
            <a:buChar char="•"/>
          </a:pPr>
          <a:r>
            <a:rPr lang="es-MX" sz="2500" kern="1200" dirty="0">
              <a:latin typeface="Calibri" panose="020F0502020204030204" pitchFamily="34" charset="0"/>
            </a:rPr>
            <a:t>Expiración del término, desaparición del riesgo, prescripción y terminación con pago garantía</a:t>
          </a:r>
          <a:endParaRPr lang="es-ES" sz="2500" kern="1200" dirty="0"/>
        </a:p>
      </dsp:txBody>
      <dsp:txXfrm>
        <a:off x="0" y="780040"/>
        <a:ext cx="6045973" cy="1231650"/>
      </dsp:txXfrm>
    </dsp:sp>
    <dsp:sp modelId="{65EA7AFD-E82B-45B3-B1B6-FA2E3EA8AC55}">
      <dsp:nvSpPr>
        <dsp:cNvPr id="0" name=""/>
        <dsp:cNvSpPr/>
      </dsp:nvSpPr>
      <dsp:spPr>
        <a:xfrm>
          <a:off x="0" y="2011690"/>
          <a:ext cx="6045973" cy="81549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s-MX" sz="3200" b="1" kern="1200" dirty="0">
              <a:latin typeface="Calibri" panose="020F0502020204030204" pitchFamily="34" charset="0"/>
            </a:rPr>
            <a:t>Jurídicas:</a:t>
          </a:r>
          <a:endParaRPr lang="es-ES" sz="3200" kern="1200" dirty="0"/>
        </a:p>
      </dsp:txBody>
      <dsp:txXfrm>
        <a:off x="39809" y="2051499"/>
        <a:ext cx="5966355" cy="735872"/>
      </dsp:txXfrm>
    </dsp:sp>
    <dsp:sp modelId="{758CBFD4-0F1A-47C6-9214-5D903FBF1EC9}">
      <dsp:nvSpPr>
        <dsp:cNvPr id="0" name=""/>
        <dsp:cNvSpPr/>
      </dsp:nvSpPr>
      <dsp:spPr>
        <a:xfrm>
          <a:off x="0" y="2827180"/>
          <a:ext cx="6045973" cy="5630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1960" tIns="40640" rIns="227584" bIns="40640" numCol="1" spcCol="1270" anchor="t" anchorCtr="0">
          <a:noAutofit/>
        </a:bodyPr>
        <a:lstStyle/>
        <a:p>
          <a:pPr marL="228600" lvl="1" indent="-228600" algn="l" defTabSz="1111250">
            <a:lnSpc>
              <a:spcPct val="90000"/>
            </a:lnSpc>
            <a:spcBef>
              <a:spcPct val="0"/>
            </a:spcBef>
            <a:spcAft>
              <a:spcPct val="20000"/>
            </a:spcAft>
            <a:buChar char="•"/>
          </a:pPr>
          <a:r>
            <a:rPr lang="es-MX" sz="2500" kern="1200" dirty="0">
              <a:latin typeface="Calibri" panose="020F0502020204030204" pitchFamily="34" charset="0"/>
            </a:rPr>
            <a:t>Denuncia y rescisión.</a:t>
          </a:r>
          <a:endParaRPr lang="es-ES" sz="2500" kern="1200" dirty="0"/>
        </a:p>
      </dsp:txBody>
      <dsp:txXfrm>
        <a:off x="0" y="2827180"/>
        <a:ext cx="6045973" cy="56304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5809DFA-98DB-415B-A6FD-8DCBED2F73F9}" type="datetimeFigureOut">
              <a:rPr lang="es-MX" smtClean="0"/>
              <a:t>12/10/2017</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DF90455-7DB0-4CBF-BD38-95EAD0339285}" type="slidenum">
              <a:rPr lang="es-MX" smtClean="0"/>
              <a:t>‹Nº›</a:t>
            </a:fld>
            <a:endParaRPr lang="es-MX"/>
          </a:p>
        </p:txBody>
      </p:sp>
    </p:spTree>
    <p:extLst>
      <p:ext uri="{BB962C8B-B14F-4D97-AF65-F5344CB8AC3E}">
        <p14:creationId xmlns:p14="http://schemas.microsoft.com/office/powerpoint/2010/main" val="13479447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905001"/>
            <a:ext cx="10058400" cy="2593975"/>
          </a:xfrm>
        </p:spPr>
        <p:txBody>
          <a:bodyPr anchor="b"/>
          <a:lstStyle>
            <a:lvl1pPr>
              <a:defRPr sz="6600">
                <a:ln>
                  <a:noFill/>
                </a:ln>
                <a:solidFill>
                  <a:schemeClr val="tx2"/>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914400" y="4572000"/>
            <a:ext cx="861568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5A251F5C-A856-4076-AA40-E68D5B6E7009}" type="datetime1">
              <a:rPr lang="es-MX" smtClean="0">
                <a:solidFill>
                  <a:srgbClr val="F3F2DC"/>
                </a:solidFill>
              </a:rPr>
              <a:t>12/10/2017</a:t>
            </a:fld>
            <a:endParaRPr lang="es-MX">
              <a:solidFill>
                <a:srgbClr val="F3F2DC"/>
              </a:solidFill>
            </a:endParaRPr>
          </a:p>
        </p:txBody>
      </p:sp>
      <p:sp>
        <p:nvSpPr>
          <p:cNvPr id="5" name="Footer Placeholder 4"/>
          <p:cNvSpPr>
            <a:spLocks noGrp="1"/>
          </p:cNvSpPr>
          <p:nvPr>
            <p:ph type="ftr" sz="quarter" idx="11"/>
          </p:nvPr>
        </p:nvSpPr>
        <p:spPr/>
        <p:txBody>
          <a:bodyPr/>
          <a:lstStyle/>
          <a:p>
            <a:endParaRPr lang="es-MX">
              <a:solidFill>
                <a:srgbClr val="F3F2DC"/>
              </a:solidFill>
            </a:endParaRPr>
          </a:p>
        </p:txBody>
      </p:sp>
      <p:sp>
        <p:nvSpPr>
          <p:cNvPr id="6" name="Slide Number Placeholder 5"/>
          <p:cNvSpPr>
            <a:spLocks noGrp="1"/>
          </p:cNvSpPr>
          <p:nvPr>
            <p:ph type="sldNum" sz="quarter" idx="12"/>
          </p:nvPr>
        </p:nvSpPr>
        <p:spPr/>
        <p:txBody>
          <a:bodyPr/>
          <a:lstStyle/>
          <a:p>
            <a:fld id="{4F706B53-573E-4F29-AAE8-1E7739068B54}" type="slidenum">
              <a:rPr lang="es-MX" smtClean="0"/>
              <a:pPr/>
              <a:t>‹Nº›</a:t>
            </a:fld>
            <a:endParaRPr lang="es-MX"/>
          </a:p>
        </p:txBody>
      </p:sp>
    </p:spTree>
    <p:extLst>
      <p:ext uri="{BB962C8B-B14F-4D97-AF65-F5344CB8AC3E}">
        <p14:creationId xmlns:p14="http://schemas.microsoft.com/office/powerpoint/2010/main" val="1613403455"/>
      </p:ext>
    </p:extLst>
  </p:cSld>
  <p:clrMapOvr>
    <a:masterClrMapping/>
  </p:clrMapOvr>
  <mc:AlternateContent xmlns:mc="http://schemas.openxmlformats.org/markup-compatibility/2006" xmlns:p14="http://schemas.microsoft.com/office/powerpoint/2010/main">
    <mc:Choice Requires="p14">
      <p:transition spd="slow" p14:dur="2000">
        <p:wedge/>
      </p:transition>
    </mc:Choice>
    <mc:Fallback xmlns="">
      <p:transition spd="slow">
        <p:wedg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E7237F5A-C7B0-4037-9A4C-F874D66FD002}" type="datetime1">
              <a:rPr lang="es-MX" smtClean="0">
                <a:solidFill>
                  <a:srgbClr val="F3F2DC"/>
                </a:solidFill>
              </a:rPr>
              <a:t>12/10/2017</a:t>
            </a:fld>
            <a:endParaRPr lang="es-MX">
              <a:solidFill>
                <a:srgbClr val="F3F2DC"/>
              </a:solidFill>
            </a:endParaRPr>
          </a:p>
        </p:txBody>
      </p:sp>
      <p:sp>
        <p:nvSpPr>
          <p:cNvPr id="5" name="Footer Placeholder 4"/>
          <p:cNvSpPr>
            <a:spLocks noGrp="1"/>
          </p:cNvSpPr>
          <p:nvPr>
            <p:ph type="ftr" sz="quarter" idx="11"/>
          </p:nvPr>
        </p:nvSpPr>
        <p:spPr/>
        <p:txBody>
          <a:bodyPr/>
          <a:lstStyle/>
          <a:p>
            <a:endParaRPr lang="es-MX">
              <a:solidFill>
                <a:srgbClr val="F3F2DC"/>
              </a:solidFill>
            </a:endParaRPr>
          </a:p>
        </p:txBody>
      </p:sp>
      <p:sp>
        <p:nvSpPr>
          <p:cNvPr id="6" name="Slide Number Placeholder 5"/>
          <p:cNvSpPr>
            <a:spLocks noGrp="1"/>
          </p:cNvSpPr>
          <p:nvPr>
            <p:ph type="sldNum" sz="quarter" idx="12"/>
          </p:nvPr>
        </p:nvSpPr>
        <p:spPr/>
        <p:txBody>
          <a:bodyPr/>
          <a:lstStyle/>
          <a:p>
            <a:fld id="{4F706B53-573E-4F29-AAE8-1E7739068B54}" type="slidenum">
              <a:rPr lang="es-MX" smtClean="0"/>
              <a:pPr/>
              <a:t>‹Nº›</a:t>
            </a:fld>
            <a:endParaRPr lang="es-MX"/>
          </a:p>
        </p:txBody>
      </p:sp>
    </p:spTree>
    <p:extLst>
      <p:ext uri="{BB962C8B-B14F-4D97-AF65-F5344CB8AC3E}">
        <p14:creationId xmlns:p14="http://schemas.microsoft.com/office/powerpoint/2010/main" val="3066020075"/>
      </p:ext>
    </p:extLst>
  </p:cSld>
  <p:clrMapOvr>
    <a:masterClrMapping/>
  </p:clrMapOvr>
  <mc:AlternateContent xmlns:mc="http://schemas.openxmlformats.org/markup-compatibility/2006" xmlns:p14="http://schemas.microsoft.com/office/powerpoint/2010/main">
    <mc:Choice Requires="p14">
      <p:transition spd="slow" p14:dur="2000">
        <p:wedge/>
      </p:transition>
    </mc:Choice>
    <mc:Fallback xmlns="">
      <p:transition spd="slow">
        <p:wedg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336800" cy="5851525"/>
          </a:xfrm>
        </p:spPr>
        <p:txBody>
          <a:bodyPr vert="eaVert" anchor="b" anchorCtr="0"/>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38F24EA4-97ED-4B34-A209-F950FBE10C80}" type="datetime1">
              <a:rPr lang="es-MX" smtClean="0">
                <a:solidFill>
                  <a:srgbClr val="F3F2DC"/>
                </a:solidFill>
              </a:rPr>
              <a:t>12/10/2017</a:t>
            </a:fld>
            <a:endParaRPr lang="es-MX">
              <a:solidFill>
                <a:srgbClr val="F3F2DC"/>
              </a:solidFill>
            </a:endParaRPr>
          </a:p>
        </p:txBody>
      </p:sp>
      <p:sp>
        <p:nvSpPr>
          <p:cNvPr id="5" name="Footer Placeholder 4"/>
          <p:cNvSpPr>
            <a:spLocks noGrp="1"/>
          </p:cNvSpPr>
          <p:nvPr>
            <p:ph type="ftr" sz="quarter" idx="11"/>
          </p:nvPr>
        </p:nvSpPr>
        <p:spPr/>
        <p:txBody>
          <a:bodyPr/>
          <a:lstStyle/>
          <a:p>
            <a:endParaRPr lang="es-MX">
              <a:solidFill>
                <a:srgbClr val="F3F2DC"/>
              </a:solidFill>
            </a:endParaRPr>
          </a:p>
        </p:txBody>
      </p:sp>
      <p:sp>
        <p:nvSpPr>
          <p:cNvPr id="6" name="Slide Number Placeholder 5"/>
          <p:cNvSpPr>
            <a:spLocks noGrp="1"/>
          </p:cNvSpPr>
          <p:nvPr>
            <p:ph type="sldNum" sz="quarter" idx="12"/>
          </p:nvPr>
        </p:nvSpPr>
        <p:spPr/>
        <p:txBody>
          <a:bodyPr/>
          <a:lstStyle/>
          <a:p>
            <a:fld id="{4F706B53-573E-4F29-AAE8-1E7739068B54}" type="slidenum">
              <a:rPr lang="es-MX" smtClean="0"/>
              <a:pPr/>
              <a:t>‹Nº›</a:t>
            </a:fld>
            <a:endParaRPr lang="es-MX"/>
          </a:p>
        </p:txBody>
      </p:sp>
    </p:spTree>
    <p:extLst>
      <p:ext uri="{BB962C8B-B14F-4D97-AF65-F5344CB8AC3E}">
        <p14:creationId xmlns:p14="http://schemas.microsoft.com/office/powerpoint/2010/main" val="1074201324"/>
      </p:ext>
    </p:extLst>
  </p:cSld>
  <p:clrMapOvr>
    <a:masterClrMapping/>
  </p:clrMapOvr>
  <mc:AlternateContent xmlns:mc="http://schemas.openxmlformats.org/markup-compatibility/2006" xmlns:p14="http://schemas.microsoft.com/office/powerpoint/2010/main">
    <mc:Choice Requires="p14">
      <p:transition spd="slow" p14:dur="2000">
        <p:wedge/>
      </p:transition>
    </mc:Choice>
    <mc:Fallback xmlns="">
      <p:transition spd="slow">
        <p:wedg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15B88586-40F0-4323-BF24-FEDAC5E42C2E}" type="datetime1">
              <a:rPr lang="es-MX" smtClean="0">
                <a:solidFill>
                  <a:srgbClr val="F3F2DC"/>
                </a:solidFill>
              </a:rPr>
              <a:t>12/10/2017</a:t>
            </a:fld>
            <a:endParaRPr lang="es-MX">
              <a:solidFill>
                <a:srgbClr val="F3F2DC"/>
              </a:solidFill>
            </a:endParaRPr>
          </a:p>
        </p:txBody>
      </p:sp>
      <p:sp>
        <p:nvSpPr>
          <p:cNvPr id="5" name="Footer Placeholder 4"/>
          <p:cNvSpPr>
            <a:spLocks noGrp="1"/>
          </p:cNvSpPr>
          <p:nvPr>
            <p:ph type="ftr" sz="quarter" idx="11"/>
          </p:nvPr>
        </p:nvSpPr>
        <p:spPr/>
        <p:txBody>
          <a:bodyPr/>
          <a:lstStyle/>
          <a:p>
            <a:endParaRPr lang="es-MX">
              <a:solidFill>
                <a:srgbClr val="F3F2DC"/>
              </a:solidFill>
            </a:endParaRPr>
          </a:p>
        </p:txBody>
      </p:sp>
      <p:sp>
        <p:nvSpPr>
          <p:cNvPr id="6" name="Slide Number Placeholder 5"/>
          <p:cNvSpPr>
            <a:spLocks noGrp="1"/>
          </p:cNvSpPr>
          <p:nvPr>
            <p:ph type="sldNum" sz="quarter" idx="12"/>
          </p:nvPr>
        </p:nvSpPr>
        <p:spPr/>
        <p:txBody>
          <a:bodyPr/>
          <a:lstStyle/>
          <a:p>
            <a:fld id="{4F706B53-573E-4F29-AAE8-1E7739068B54}" type="slidenum">
              <a:rPr lang="es-MX" smtClean="0"/>
              <a:pPr/>
              <a:t>‹Nº›</a:t>
            </a:fld>
            <a:endParaRPr lang="es-MX"/>
          </a:p>
        </p:txBody>
      </p:sp>
    </p:spTree>
    <p:extLst>
      <p:ext uri="{BB962C8B-B14F-4D97-AF65-F5344CB8AC3E}">
        <p14:creationId xmlns:p14="http://schemas.microsoft.com/office/powerpoint/2010/main" val="2074480167"/>
      </p:ext>
    </p:extLst>
  </p:cSld>
  <p:clrMapOvr>
    <a:masterClrMapping/>
  </p:clrMapOvr>
  <mc:AlternateContent xmlns:mc="http://schemas.openxmlformats.org/markup-compatibility/2006" xmlns:p14="http://schemas.microsoft.com/office/powerpoint/2010/main">
    <mc:Choice Requires="p14">
      <p:transition spd="slow" p14:dur="2000">
        <p:wedge/>
      </p:transition>
    </mc:Choice>
    <mc:Fallback xmlns="">
      <p:transition spd="slow">
        <p:wedg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963085" y="5486400"/>
            <a:ext cx="10212916" cy="1168400"/>
          </a:xfrm>
        </p:spPr>
        <p:txBody>
          <a:bodyPr anchor="t"/>
          <a:lstStyle>
            <a:lvl1pPr algn="l">
              <a:defRPr sz="3600" b="0" cap="all"/>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963085" y="3852863"/>
            <a:ext cx="8180916"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13A1E76E-B63D-40AA-9173-0346FF8C16D3}" type="datetime1">
              <a:rPr lang="es-MX" smtClean="0">
                <a:solidFill>
                  <a:srgbClr val="F3F2DC"/>
                </a:solidFill>
              </a:rPr>
              <a:t>12/10/2017</a:t>
            </a:fld>
            <a:endParaRPr lang="es-MX">
              <a:solidFill>
                <a:srgbClr val="F3F2DC"/>
              </a:solidFill>
            </a:endParaRPr>
          </a:p>
        </p:txBody>
      </p:sp>
      <p:sp>
        <p:nvSpPr>
          <p:cNvPr id="5" name="Footer Placeholder 4"/>
          <p:cNvSpPr>
            <a:spLocks noGrp="1"/>
          </p:cNvSpPr>
          <p:nvPr>
            <p:ph type="ftr" sz="quarter" idx="11"/>
          </p:nvPr>
        </p:nvSpPr>
        <p:spPr/>
        <p:txBody>
          <a:bodyPr/>
          <a:lstStyle/>
          <a:p>
            <a:endParaRPr lang="es-MX">
              <a:solidFill>
                <a:srgbClr val="F3F2DC"/>
              </a:solidFill>
            </a:endParaRPr>
          </a:p>
        </p:txBody>
      </p:sp>
      <p:sp>
        <p:nvSpPr>
          <p:cNvPr id="6" name="Slide Number Placeholder 5"/>
          <p:cNvSpPr>
            <a:spLocks noGrp="1"/>
          </p:cNvSpPr>
          <p:nvPr>
            <p:ph type="sldNum" sz="quarter" idx="12"/>
          </p:nvPr>
        </p:nvSpPr>
        <p:spPr/>
        <p:txBody>
          <a:bodyPr/>
          <a:lstStyle/>
          <a:p>
            <a:fld id="{4F706B53-573E-4F29-AAE8-1E7739068B54}" type="slidenum">
              <a:rPr lang="es-MX" smtClean="0"/>
              <a:pPr/>
              <a:t>‹Nº›</a:t>
            </a:fld>
            <a:endParaRPr lang="es-MX"/>
          </a:p>
        </p:txBody>
      </p:sp>
    </p:spTree>
    <p:extLst>
      <p:ext uri="{BB962C8B-B14F-4D97-AF65-F5344CB8AC3E}">
        <p14:creationId xmlns:p14="http://schemas.microsoft.com/office/powerpoint/2010/main" val="228591027"/>
      </p:ext>
    </p:extLst>
  </p:cSld>
  <p:clrMapOvr>
    <a:masterClrMapping/>
  </p:clrMapOvr>
  <mc:AlternateContent xmlns:mc="http://schemas.openxmlformats.org/markup-compatibility/2006" xmlns:p14="http://schemas.microsoft.com/office/powerpoint/2010/main">
    <mc:Choice Requires="p14">
      <p:transition spd="slow" p14:dur="2000">
        <p:wedge/>
      </p:transition>
    </mc:Choice>
    <mc:Fallback xmlns="">
      <p:transition spd="slow">
        <p:wedg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Content Placeholder 2"/>
          <p:cNvSpPr>
            <a:spLocks noGrp="1"/>
          </p:cNvSpPr>
          <p:nvPr>
            <p:ph sz="half" idx="1"/>
          </p:nvPr>
        </p:nvSpPr>
        <p:spPr>
          <a:xfrm>
            <a:off x="609600" y="1536192"/>
            <a:ext cx="48768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892800" y="1536192"/>
            <a:ext cx="48768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FBC8615A-CCC9-4385-8563-FF719595513B}" type="datetime1">
              <a:rPr lang="es-MX" smtClean="0">
                <a:solidFill>
                  <a:srgbClr val="F3F2DC"/>
                </a:solidFill>
              </a:rPr>
              <a:t>12/10/2017</a:t>
            </a:fld>
            <a:endParaRPr lang="es-MX">
              <a:solidFill>
                <a:srgbClr val="F3F2DC"/>
              </a:solidFill>
            </a:endParaRPr>
          </a:p>
        </p:txBody>
      </p:sp>
      <p:sp>
        <p:nvSpPr>
          <p:cNvPr id="6" name="Footer Placeholder 5"/>
          <p:cNvSpPr>
            <a:spLocks noGrp="1"/>
          </p:cNvSpPr>
          <p:nvPr>
            <p:ph type="ftr" sz="quarter" idx="11"/>
          </p:nvPr>
        </p:nvSpPr>
        <p:spPr/>
        <p:txBody>
          <a:bodyPr/>
          <a:lstStyle/>
          <a:p>
            <a:endParaRPr lang="es-MX">
              <a:solidFill>
                <a:srgbClr val="F3F2DC"/>
              </a:solidFill>
            </a:endParaRPr>
          </a:p>
        </p:txBody>
      </p:sp>
      <p:sp>
        <p:nvSpPr>
          <p:cNvPr id="7" name="Slide Number Placeholder 6"/>
          <p:cNvSpPr>
            <a:spLocks noGrp="1"/>
          </p:cNvSpPr>
          <p:nvPr>
            <p:ph type="sldNum" sz="quarter" idx="12"/>
          </p:nvPr>
        </p:nvSpPr>
        <p:spPr/>
        <p:txBody>
          <a:bodyPr/>
          <a:lstStyle/>
          <a:p>
            <a:fld id="{4F706B53-573E-4F29-AAE8-1E7739068B54}" type="slidenum">
              <a:rPr lang="es-MX" smtClean="0"/>
              <a:pPr/>
              <a:t>‹Nº›</a:t>
            </a:fld>
            <a:endParaRPr lang="es-MX"/>
          </a:p>
        </p:txBody>
      </p:sp>
    </p:spTree>
    <p:extLst>
      <p:ext uri="{BB962C8B-B14F-4D97-AF65-F5344CB8AC3E}">
        <p14:creationId xmlns:p14="http://schemas.microsoft.com/office/powerpoint/2010/main" val="1362692727"/>
      </p:ext>
    </p:extLst>
  </p:cSld>
  <p:clrMapOvr>
    <a:masterClrMapping/>
  </p:clrMapOvr>
  <mc:AlternateContent xmlns:mc="http://schemas.openxmlformats.org/markup-compatibility/2006" xmlns:p14="http://schemas.microsoft.com/office/powerpoint/2010/main">
    <mc:Choice Requires="p14">
      <p:transition spd="slow" p14:dur="2000">
        <p:wedge/>
      </p:transition>
    </mc:Choice>
    <mc:Fallback xmlns="">
      <p:transition spd="slow">
        <p:wedg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a:p>
        </p:txBody>
      </p:sp>
      <p:sp>
        <p:nvSpPr>
          <p:cNvPr id="3" name="Text Placeholder 2"/>
          <p:cNvSpPr>
            <a:spLocks noGrp="1"/>
          </p:cNvSpPr>
          <p:nvPr>
            <p:ph type="body" idx="1"/>
          </p:nvPr>
        </p:nvSpPr>
        <p:spPr>
          <a:xfrm>
            <a:off x="609600" y="1535113"/>
            <a:ext cx="48768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609600" y="2174875"/>
            <a:ext cx="48768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892800" y="1535113"/>
            <a:ext cx="48768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5892800" y="2174875"/>
            <a:ext cx="48768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7" name="Date Placeholder 6"/>
          <p:cNvSpPr>
            <a:spLocks noGrp="1"/>
          </p:cNvSpPr>
          <p:nvPr>
            <p:ph type="dt" sz="half" idx="10"/>
          </p:nvPr>
        </p:nvSpPr>
        <p:spPr/>
        <p:txBody>
          <a:bodyPr/>
          <a:lstStyle/>
          <a:p>
            <a:fld id="{DBCE8A1D-FECB-4022-842A-65703599727E}" type="datetime1">
              <a:rPr lang="es-MX" smtClean="0">
                <a:solidFill>
                  <a:srgbClr val="F3F2DC"/>
                </a:solidFill>
              </a:rPr>
              <a:t>12/10/2017</a:t>
            </a:fld>
            <a:endParaRPr lang="es-MX">
              <a:solidFill>
                <a:srgbClr val="F3F2DC"/>
              </a:solidFill>
            </a:endParaRPr>
          </a:p>
        </p:txBody>
      </p:sp>
      <p:sp>
        <p:nvSpPr>
          <p:cNvPr id="8" name="Footer Placeholder 7"/>
          <p:cNvSpPr>
            <a:spLocks noGrp="1"/>
          </p:cNvSpPr>
          <p:nvPr>
            <p:ph type="ftr" sz="quarter" idx="11"/>
          </p:nvPr>
        </p:nvSpPr>
        <p:spPr/>
        <p:txBody>
          <a:bodyPr/>
          <a:lstStyle/>
          <a:p>
            <a:endParaRPr lang="es-MX">
              <a:solidFill>
                <a:srgbClr val="F3F2DC"/>
              </a:solidFill>
            </a:endParaRPr>
          </a:p>
        </p:txBody>
      </p:sp>
      <p:sp>
        <p:nvSpPr>
          <p:cNvPr id="9" name="Slide Number Placeholder 8"/>
          <p:cNvSpPr>
            <a:spLocks noGrp="1"/>
          </p:cNvSpPr>
          <p:nvPr>
            <p:ph type="sldNum" sz="quarter" idx="12"/>
          </p:nvPr>
        </p:nvSpPr>
        <p:spPr/>
        <p:txBody>
          <a:bodyPr/>
          <a:lstStyle/>
          <a:p>
            <a:fld id="{4F706B53-573E-4F29-AAE8-1E7739068B54}" type="slidenum">
              <a:rPr lang="es-MX" smtClean="0"/>
              <a:pPr/>
              <a:t>‹Nº›</a:t>
            </a:fld>
            <a:endParaRPr lang="es-MX"/>
          </a:p>
        </p:txBody>
      </p:sp>
    </p:spTree>
    <p:extLst>
      <p:ext uri="{BB962C8B-B14F-4D97-AF65-F5344CB8AC3E}">
        <p14:creationId xmlns:p14="http://schemas.microsoft.com/office/powerpoint/2010/main" val="937457439"/>
      </p:ext>
    </p:extLst>
  </p:cSld>
  <p:clrMapOvr>
    <a:masterClrMapping/>
  </p:clrMapOvr>
  <mc:AlternateContent xmlns:mc="http://schemas.openxmlformats.org/markup-compatibility/2006" xmlns:p14="http://schemas.microsoft.com/office/powerpoint/2010/main">
    <mc:Choice Requires="p14">
      <p:transition spd="slow" p14:dur="2000">
        <p:wedge/>
      </p:transition>
    </mc:Choice>
    <mc:Fallback xmlns="">
      <p:transition spd="slow">
        <p:wedg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Date Placeholder 2"/>
          <p:cNvSpPr>
            <a:spLocks noGrp="1"/>
          </p:cNvSpPr>
          <p:nvPr>
            <p:ph type="dt" sz="half" idx="10"/>
          </p:nvPr>
        </p:nvSpPr>
        <p:spPr/>
        <p:txBody>
          <a:bodyPr/>
          <a:lstStyle/>
          <a:p>
            <a:fld id="{64C374F2-DF2C-4DFF-9227-C791E23EF410}" type="datetime1">
              <a:rPr lang="es-MX" smtClean="0">
                <a:solidFill>
                  <a:srgbClr val="F3F2DC"/>
                </a:solidFill>
              </a:rPr>
              <a:t>12/10/2017</a:t>
            </a:fld>
            <a:endParaRPr lang="es-MX">
              <a:solidFill>
                <a:srgbClr val="F3F2DC"/>
              </a:solidFill>
            </a:endParaRPr>
          </a:p>
        </p:txBody>
      </p:sp>
      <p:sp>
        <p:nvSpPr>
          <p:cNvPr id="4" name="Footer Placeholder 3"/>
          <p:cNvSpPr>
            <a:spLocks noGrp="1"/>
          </p:cNvSpPr>
          <p:nvPr>
            <p:ph type="ftr" sz="quarter" idx="11"/>
          </p:nvPr>
        </p:nvSpPr>
        <p:spPr/>
        <p:txBody>
          <a:bodyPr/>
          <a:lstStyle/>
          <a:p>
            <a:endParaRPr lang="es-MX">
              <a:solidFill>
                <a:srgbClr val="F3F2DC"/>
              </a:solidFill>
            </a:endParaRPr>
          </a:p>
        </p:txBody>
      </p:sp>
      <p:sp>
        <p:nvSpPr>
          <p:cNvPr id="5" name="Slide Number Placeholder 4"/>
          <p:cNvSpPr>
            <a:spLocks noGrp="1"/>
          </p:cNvSpPr>
          <p:nvPr>
            <p:ph type="sldNum" sz="quarter" idx="12"/>
          </p:nvPr>
        </p:nvSpPr>
        <p:spPr/>
        <p:txBody>
          <a:bodyPr/>
          <a:lstStyle/>
          <a:p>
            <a:fld id="{4F706B53-573E-4F29-AAE8-1E7739068B54}" type="slidenum">
              <a:rPr lang="es-MX" smtClean="0"/>
              <a:pPr/>
              <a:t>‹Nº›</a:t>
            </a:fld>
            <a:endParaRPr lang="es-MX"/>
          </a:p>
        </p:txBody>
      </p:sp>
    </p:spTree>
    <p:extLst>
      <p:ext uri="{BB962C8B-B14F-4D97-AF65-F5344CB8AC3E}">
        <p14:creationId xmlns:p14="http://schemas.microsoft.com/office/powerpoint/2010/main" val="2630341657"/>
      </p:ext>
    </p:extLst>
  </p:cSld>
  <p:clrMapOvr>
    <a:masterClrMapping/>
  </p:clrMapOvr>
  <mc:AlternateContent xmlns:mc="http://schemas.openxmlformats.org/markup-compatibility/2006" xmlns:p14="http://schemas.microsoft.com/office/powerpoint/2010/main">
    <mc:Choice Requires="p14">
      <p:transition spd="slow" p14:dur="2000">
        <p:wedge/>
      </p:transition>
    </mc:Choice>
    <mc:Fallback xmlns="">
      <p:transition spd="slow">
        <p:wedg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28E708-4C35-4ABD-924D-2D42E6A2E1D7}" type="datetime1">
              <a:rPr lang="es-MX" smtClean="0">
                <a:solidFill>
                  <a:srgbClr val="F3F2DC"/>
                </a:solidFill>
              </a:rPr>
              <a:t>12/10/2017</a:t>
            </a:fld>
            <a:endParaRPr lang="es-MX">
              <a:solidFill>
                <a:srgbClr val="F3F2DC"/>
              </a:solidFill>
            </a:endParaRPr>
          </a:p>
        </p:txBody>
      </p:sp>
      <p:sp>
        <p:nvSpPr>
          <p:cNvPr id="3" name="Footer Placeholder 2"/>
          <p:cNvSpPr>
            <a:spLocks noGrp="1"/>
          </p:cNvSpPr>
          <p:nvPr>
            <p:ph type="ftr" sz="quarter" idx="11"/>
          </p:nvPr>
        </p:nvSpPr>
        <p:spPr/>
        <p:txBody>
          <a:bodyPr/>
          <a:lstStyle/>
          <a:p>
            <a:endParaRPr lang="es-MX">
              <a:solidFill>
                <a:srgbClr val="F3F2DC"/>
              </a:solidFill>
            </a:endParaRPr>
          </a:p>
        </p:txBody>
      </p:sp>
      <p:sp>
        <p:nvSpPr>
          <p:cNvPr id="4" name="Slide Number Placeholder 3"/>
          <p:cNvSpPr>
            <a:spLocks noGrp="1"/>
          </p:cNvSpPr>
          <p:nvPr>
            <p:ph type="sldNum" sz="quarter" idx="12"/>
          </p:nvPr>
        </p:nvSpPr>
        <p:spPr/>
        <p:txBody>
          <a:bodyPr/>
          <a:lstStyle/>
          <a:p>
            <a:fld id="{4F706B53-573E-4F29-AAE8-1E7739068B54}" type="slidenum">
              <a:rPr lang="es-MX" smtClean="0"/>
              <a:pPr/>
              <a:t>‹Nº›</a:t>
            </a:fld>
            <a:endParaRPr lang="es-MX"/>
          </a:p>
        </p:txBody>
      </p:sp>
    </p:spTree>
    <p:extLst>
      <p:ext uri="{BB962C8B-B14F-4D97-AF65-F5344CB8AC3E}">
        <p14:creationId xmlns:p14="http://schemas.microsoft.com/office/powerpoint/2010/main" val="840533212"/>
      </p:ext>
    </p:extLst>
  </p:cSld>
  <p:clrMapOvr>
    <a:masterClrMapping/>
  </p:clrMapOvr>
  <mc:AlternateContent xmlns:mc="http://schemas.openxmlformats.org/markup-compatibility/2006" xmlns:p14="http://schemas.microsoft.com/office/powerpoint/2010/main">
    <mc:Choice Requires="p14">
      <p:transition spd="slow" p14:dur="2000">
        <p:wedge/>
      </p:transition>
    </mc:Choice>
    <mc:Fallback xmlns="">
      <p:transition spd="slow">
        <p:wedg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06401" y="5495544"/>
            <a:ext cx="10363200" cy="594360"/>
          </a:xfrm>
        </p:spPr>
        <p:txBody>
          <a:bodyPr anchor="b"/>
          <a:lstStyle>
            <a:lvl1pPr algn="ctr">
              <a:defRPr sz="2200" b="1"/>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406400" y="6096000"/>
            <a:ext cx="103632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020BDB57-E1F1-4AC0-95F1-43CC12D2E0E1}" type="datetime1">
              <a:rPr lang="es-MX" smtClean="0">
                <a:solidFill>
                  <a:srgbClr val="F3F2DC"/>
                </a:solidFill>
              </a:rPr>
              <a:t>12/10/2017</a:t>
            </a:fld>
            <a:endParaRPr lang="es-MX">
              <a:solidFill>
                <a:srgbClr val="F3F2DC"/>
              </a:solidFill>
            </a:endParaRPr>
          </a:p>
        </p:txBody>
      </p:sp>
      <p:sp>
        <p:nvSpPr>
          <p:cNvPr id="6" name="Footer Placeholder 5"/>
          <p:cNvSpPr>
            <a:spLocks noGrp="1"/>
          </p:cNvSpPr>
          <p:nvPr>
            <p:ph type="ftr" sz="quarter" idx="11"/>
          </p:nvPr>
        </p:nvSpPr>
        <p:spPr/>
        <p:txBody>
          <a:bodyPr/>
          <a:lstStyle/>
          <a:p>
            <a:endParaRPr lang="es-MX">
              <a:solidFill>
                <a:srgbClr val="F3F2DC"/>
              </a:solidFill>
            </a:endParaRPr>
          </a:p>
        </p:txBody>
      </p:sp>
      <p:sp>
        <p:nvSpPr>
          <p:cNvPr id="7" name="Slide Number Placeholder 6"/>
          <p:cNvSpPr>
            <a:spLocks noGrp="1"/>
          </p:cNvSpPr>
          <p:nvPr>
            <p:ph type="sldNum" sz="quarter" idx="12"/>
          </p:nvPr>
        </p:nvSpPr>
        <p:spPr/>
        <p:txBody>
          <a:bodyPr/>
          <a:lstStyle/>
          <a:p>
            <a:fld id="{4F706B53-573E-4F29-AAE8-1E7739068B54}" type="slidenum">
              <a:rPr lang="es-MX" smtClean="0"/>
              <a:pPr/>
              <a:t>‹Nº›</a:t>
            </a:fld>
            <a:endParaRPr lang="es-MX"/>
          </a:p>
        </p:txBody>
      </p:sp>
      <p:sp>
        <p:nvSpPr>
          <p:cNvPr id="9" name="Content Placeholder 8"/>
          <p:cNvSpPr>
            <a:spLocks noGrp="1"/>
          </p:cNvSpPr>
          <p:nvPr>
            <p:ph sz="quarter" idx="13"/>
          </p:nvPr>
        </p:nvSpPr>
        <p:spPr>
          <a:xfrm>
            <a:off x="406400" y="381000"/>
            <a:ext cx="10363200" cy="494284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Tree>
    <p:extLst>
      <p:ext uri="{BB962C8B-B14F-4D97-AF65-F5344CB8AC3E}">
        <p14:creationId xmlns:p14="http://schemas.microsoft.com/office/powerpoint/2010/main" val="1958470486"/>
      </p:ext>
    </p:extLst>
  </p:cSld>
  <p:clrMapOvr>
    <a:masterClrMapping/>
  </p:clrMapOvr>
  <mc:AlternateContent xmlns:mc="http://schemas.openxmlformats.org/markup-compatibility/2006" xmlns:p14="http://schemas.microsoft.com/office/powerpoint/2010/main">
    <mc:Choice Requires="p14">
      <p:transition spd="slow" p14:dur="2000">
        <p:wedge/>
      </p:transition>
    </mc:Choice>
    <mc:Fallback xmlns="">
      <p:transition spd="slow">
        <p:wedg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02336" y="5495278"/>
            <a:ext cx="10363200" cy="594626"/>
          </a:xfrm>
        </p:spPr>
        <p:txBody>
          <a:bodyPr anchor="b"/>
          <a:lstStyle>
            <a:lvl1pPr algn="ctr">
              <a:defRPr sz="2200" b="1">
                <a:ln>
                  <a:noFill/>
                </a:ln>
                <a:solidFill>
                  <a:schemeClr val="tx2"/>
                </a:solidFill>
              </a:defRPr>
            </a:lvl1pPr>
          </a:lstStyle>
          <a:p>
            <a:r>
              <a:rPr lang="es-ES"/>
              <a:t>Haga clic para modificar el estilo de título del patrón</a:t>
            </a:r>
            <a:endParaRPr lang="en-US" dirty="0"/>
          </a:p>
        </p:txBody>
      </p:sp>
      <p:sp>
        <p:nvSpPr>
          <p:cNvPr id="3" name="Picture Placeholder 2"/>
          <p:cNvSpPr>
            <a:spLocks noGrp="1"/>
          </p:cNvSpPr>
          <p:nvPr>
            <p:ph type="pic" idx="1"/>
          </p:nvPr>
        </p:nvSpPr>
        <p:spPr>
          <a:xfrm>
            <a:off x="0" y="0"/>
            <a:ext cx="112776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402336" y="6096000"/>
            <a:ext cx="103632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8" name="Date Placeholder 7"/>
          <p:cNvSpPr>
            <a:spLocks noGrp="1"/>
          </p:cNvSpPr>
          <p:nvPr>
            <p:ph type="dt" sz="half" idx="10"/>
          </p:nvPr>
        </p:nvSpPr>
        <p:spPr/>
        <p:txBody>
          <a:bodyPr/>
          <a:lstStyle/>
          <a:p>
            <a:fld id="{E12FF9A3-7180-45AD-9526-A59B1F8CD9C3}" type="datetime1">
              <a:rPr lang="es-MX" smtClean="0">
                <a:solidFill>
                  <a:srgbClr val="F3F2DC"/>
                </a:solidFill>
              </a:rPr>
              <a:t>12/10/2017</a:t>
            </a:fld>
            <a:endParaRPr lang="es-MX">
              <a:solidFill>
                <a:srgbClr val="F3F2DC"/>
              </a:solidFill>
            </a:endParaRPr>
          </a:p>
        </p:txBody>
      </p:sp>
      <p:sp>
        <p:nvSpPr>
          <p:cNvPr id="9" name="Slide Number Placeholder 8"/>
          <p:cNvSpPr>
            <a:spLocks noGrp="1"/>
          </p:cNvSpPr>
          <p:nvPr>
            <p:ph type="sldNum" sz="quarter" idx="11"/>
          </p:nvPr>
        </p:nvSpPr>
        <p:spPr/>
        <p:txBody>
          <a:bodyPr/>
          <a:lstStyle/>
          <a:p>
            <a:fld id="{4F706B53-573E-4F29-AAE8-1E7739068B54}" type="slidenum">
              <a:rPr lang="es-MX" smtClean="0"/>
              <a:pPr/>
              <a:t>‹Nº›</a:t>
            </a:fld>
            <a:endParaRPr lang="es-MX"/>
          </a:p>
        </p:txBody>
      </p:sp>
      <p:sp>
        <p:nvSpPr>
          <p:cNvPr id="10" name="Footer Placeholder 9"/>
          <p:cNvSpPr>
            <a:spLocks noGrp="1"/>
          </p:cNvSpPr>
          <p:nvPr>
            <p:ph type="ftr" sz="quarter" idx="12"/>
          </p:nvPr>
        </p:nvSpPr>
        <p:spPr/>
        <p:txBody>
          <a:bodyPr/>
          <a:lstStyle/>
          <a:p>
            <a:endParaRPr lang="es-MX">
              <a:solidFill>
                <a:srgbClr val="F3F2DC"/>
              </a:solidFill>
            </a:endParaRPr>
          </a:p>
        </p:txBody>
      </p:sp>
    </p:spTree>
    <p:extLst>
      <p:ext uri="{BB962C8B-B14F-4D97-AF65-F5344CB8AC3E}">
        <p14:creationId xmlns:p14="http://schemas.microsoft.com/office/powerpoint/2010/main" val="3420698823"/>
      </p:ext>
    </p:extLst>
  </p:cSld>
  <p:clrMapOvr>
    <a:masterClrMapping/>
  </p:clrMapOvr>
  <mc:AlternateContent xmlns:mc="http://schemas.openxmlformats.org/markup-compatibility/2006" xmlns:p14="http://schemas.microsoft.com/office/powerpoint/2010/main">
    <mc:Choice Requires="p14">
      <p:transition spd="slow" p14:dur="2000">
        <p:wedge/>
      </p:transition>
    </mc:Choice>
    <mc:Fallback xmlns="">
      <p:transition spd="slow">
        <p:wedg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160000" cy="1143000"/>
          </a:xfrm>
          <a:prstGeom prst="rect">
            <a:avLst/>
          </a:prstGeom>
        </p:spPr>
        <p:txBody>
          <a:bodyPr vert="horz" lIns="91440" tIns="45720" rIns="91440" bIns="45720" rtlCol="0" anchor="ctr">
            <a:no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09600" y="1600200"/>
            <a:ext cx="10160000" cy="48006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Rectangle 6"/>
          <p:cNvSpPr/>
          <p:nvPr/>
        </p:nvSpPr>
        <p:spPr>
          <a:xfrm>
            <a:off x="11277600" y="0"/>
            <a:ext cx="9144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8" name="Rectangle 7"/>
          <p:cNvSpPr/>
          <p:nvPr/>
        </p:nvSpPr>
        <p:spPr>
          <a:xfrm>
            <a:off x="11277600" y="5486400"/>
            <a:ext cx="9144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6" name="Slide Number Placeholder 5"/>
          <p:cNvSpPr>
            <a:spLocks noGrp="1"/>
          </p:cNvSpPr>
          <p:nvPr>
            <p:ph type="sldNum" sz="quarter" idx="4"/>
          </p:nvPr>
        </p:nvSpPr>
        <p:spPr>
          <a:xfrm>
            <a:off x="11375717" y="5648960"/>
            <a:ext cx="73152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4F706B53-573E-4F29-AAE8-1E7739068B54}" type="slidenum">
              <a:rPr lang="es-MX" smtClean="0"/>
              <a:pPr/>
              <a:t>‹Nº›</a:t>
            </a:fld>
            <a:endParaRPr lang="es-MX"/>
          </a:p>
        </p:txBody>
      </p:sp>
      <p:sp>
        <p:nvSpPr>
          <p:cNvPr id="5" name="Footer Placeholder 4"/>
          <p:cNvSpPr>
            <a:spLocks noGrp="1"/>
          </p:cNvSpPr>
          <p:nvPr>
            <p:ph type="ftr" sz="quarter" idx="3"/>
          </p:nvPr>
        </p:nvSpPr>
        <p:spPr>
          <a:xfrm rot="16200000">
            <a:off x="10510428" y="3987800"/>
            <a:ext cx="2367281" cy="487680"/>
          </a:xfrm>
          <a:prstGeom prst="rect">
            <a:avLst/>
          </a:prstGeom>
        </p:spPr>
        <p:txBody>
          <a:bodyPr vert="horz" lIns="91440" tIns="45720" rIns="91440" bIns="45720" rtlCol="0" anchor="ctr"/>
          <a:lstStyle>
            <a:lvl1pPr algn="r">
              <a:defRPr sz="1200">
                <a:solidFill>
                  <a:schemeClr val="bg2"/>
                </a:solidFill>
              </a:defRPr>
            </a:lvl1pPr>
          </a:lstStyle>
          <a:p>
            <a:endParaRPr lang="es-MX">
              <a:solidFill>
                <a:srgbClr val="F3F2DC"/>
              </a:solidFill>
            </a:endParaRPr>
          </a:p>
        </p:txBody>
      </p:sp>
      <p:sp>
        <p:nvSpPr>
          <p:cNvPr id="4" name="Date Placeholder 3"/>
          <p:cNvSpPr>
            <a:spLocks noGrp="1"/>
          </p:cNvSpPr>
          <p:nvPr>
            <p:ph type="dt" sz="half" idx="2"/>
          </p:nvPr>
        </p:nvSpPr>
        <p:spPr>
          <a:xfrm rot="16200000">
            <a:off x="10474869" y="1584960"/>
            <a:ext cx="2438399" cy="487680"/>
          </a:xfrm>
          <a:prstGeom prst="rect">
            <a:avLst/>
          </a:prstGeom>
        </p:spPr>
        <p:txBody>
          <a:bodyPr vert="horz" lIns="91440" tIns="45720" rIns="91440" bIns="45720" rtlCol="0" anchor="ctr"/>
          <a:lstStyle>
            <a:lvl1pPr algn="l">
              <a:defRPr sz="1200">
                <a:solidFill>
                  <a:schemeClr val="bg2"/>
                </a:solidFill>
              </a:defRPr>
            </a:lvl1pPr>
          </a:lstStyle>
          <a:p>
            <a:fld id="{F7631862-B298-4EF5-9667-A1F1B2F15145}" type="datetime1">
              <a:rPr lang="es-MX" smtClean="0">
                <a:solidFill>
                  <a:srgbClr val="F3F2DC"/>
                </a:solidFill>
              </a:rPr>
              <a:t>12/10/2017</a:t>
            </a:fld>
            <a:endParaRPr lang="es-MX">
              <a:solidFill>
                <a:srgbClr val="F3F2DC"/>
              </a:solidFill>
            </a:endParaRPr>
          </a:p>
        </p:txBody>
      </p:sp>
    </p:spTree>
    <p:extLst>
      <p:ext uri="{BB962C8B-B14F-4D97-AF65-F5344CB8AC3E}">
        <p14:creationId xmlns:p14="http://schemas.microsoft.com/office/powerpoint/2010/main" val="247419371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2000">
        <p:wedge/>
      </p:transition>
    </mc:Choice>
    <mc:Fallback xmlns="">
      <p:transition spd="slow">
        <p:wedge/>
      </p:transition>
    </mc:Fallback>
  </mc:AlternateContent>
  <p:hf hdr="0" ft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Uaemex"/>
          <p:cNvPicPr>
            <a:picLocks noChangeAspect="1" noChangeArrowheads="1"/>
          </p:cNvPicPr>
          <p:nvPr/>
        </p:nvPicPr>
        <p:blipFill>
          <a:blip r:embed="rId2"/>
          <a:srcRect/>
          <a:stretch>
            <a:fillRect/>
          </a:stretch>
        </p:blipFill>
        <p:spPr bwMode="auto">
          <a:xfrm>
            <a:off x="2279650" y="355600"/>
            <a:ext cx="3240088" cy="2928938"/>
          </a:xfrm>
          <a:prstGeom prst="rect">
            <a:avLst/>
          </a:prstGeom>
          <a:solidFill>
            <a:schemeClr val="accent2"/>
          </a:solidFill>
          <a:ln w="57150">
            <a:solidFill>
              <a:schemeClr val="accent1"/>
            </a:solidFill>
            <a:miter lim="800000"/>
            <a:headEnd/>
            <a:tailEnd/>
          </a:ln>
        </p:spPr>
      </p:pic>
      <p:pic>
        <p:nvPicPr>
          <p:cNvPr id="3" name="Picture 3"/>
          <p:cNvPicPr>
            <a:picLocks noChangeAspect="1" noChangeArrowheads="1"/>
          </p:cNvPicPr>
          <p:nvPr/>
        </p:nvPicPr>
        <p:blipFill>
          <a:blip r:embed="rId3"/>
          <a:srcRect/>
          <a:stretch>
            <a:fillRect/>
          </a:stretch>
        </p:blipFill>
        <p:spPr bwMode="auto">
          <a:xfrm>
            <a:off x="6839024" y="3212976"/>
            <a:ext cx="3073400" cy="3240088"/>
          </a:xfrm>
          <a:prstGeom prst="rect">
            <a:avLst/>
          </a:prstGeom>
          <a:noFill/>
          <a:ln w="57150">
            <a:solidFill>
              <a:schemeClr val="accent1"/>
            </a:solidFill>
            <a:miter lim="800000"/>
            <a:headEnd/>
            <a:tailEnd/>
          </a:ln>
        </p:spPr>
      </p:pic>
    </p:spTree>
    <p:extLst>
      <p:ext uri="{BB962C8B-B14F-4D97-AF65-F5344CB8AC3E}">
        <p14:creationId xmlns:p14="http://schemas.microsoft.com/office/powerpoint/2010/main" val="840312320"/>
      </p:ext>
    </p:extLst>
  </p:cSld>
  <p:clrMapOvr>
    <a:masterClrMapping/>
  </p:clrMapOvr>
  <mc:AlternateContent xmlns:mc="http://schemas.openxmlformats.org/markup-compatibility/2006" xmlns:p15="http://schemas.microsoft.com/office/powerpoint/2012/main">
    <mc:Choice Requires="p15">
      <p:transition spd="slow">
        <p15:prstTrans prst="fallOve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1"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2000" fill="hold"/>
                                        <p:tgtEl>
                                          <p:spTgt spid="3"/>
                                        </p:tgtEl>
                                        <p:attrNameLst>
                                          <p:attrName>ppt_x</p:attrName>
                                        </p:attrNameLst>
                                      </p:cBhvr>
                                      <p:tavLst>
                                        <p:tav tm="0">
                                          <p:val>
                                            <p:strVal val="#ppt_x"/>
                                          </p:val>
                                        </p:tav>
                                        <p:tav tm="100000">
                                          <p:val>
                                            <p:strVal val="#ppt_x"/>
                                          </p:val>
                                        </p:tav>
                                      </p:tavLst>
                                    </p:anim>
                                    <p:anim calcmode="lin" valueType="num">
                                      <p:cBhvr additive="base">
                                        <p:cTn id="13" dur="20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2 Marcador de contenido"/>
          <p:cNvSpPr>
            <a:spLocks noGrp="1"/>
          </p:cNvSpPr>
          <p:nvPr>
            <p:ph idx="4294967295"/>
          </p:nvPr>
        </p:nvSpPr>
        <p:spPr>
          <a:xfrm>
            <a:off x="1294219" y="1191986"/>
            <a:ext cx="9429830" cy="2582308"/>
          </a:xfrm>
          <a:solidFill>
            <a:schemeClr val="accent3">
              <a:lumMod val="40000"/>
              <a:lumOff val="60000"/>
            </a:schemeClr>
          </a:solidFill>
        </p:spPr>
        <p:txBody>
          <a:bodyPr>
            <a:normAutofit lnSpcReduction="10000"/>
          </a:bodyPr>
          <a:lstStyle/>
          <a:p>
            <a:pPr algn="just">
              <a:lnSpc>
                <a:spcPct val="120000"/>
              </a:lnSpc>
              <a:buNone/>
            </a:pPr>
            <a:r>
              <a:rPr lang="es-ES" sz="2800" dirty="0"/>
              <a:t>	</a:t>
            </a:r>
            <a:r>
              <a:rPr lang="es-MX" sz="2400" dirty="0"/>
              <a:t>Esta Ley, tiene como </a:t>
            </a:r>
            <a:r>
              <a:rPr lang="es-MX" sz="2400" b="1" dirty="0"/>
              <a:t>objetivo</a:t>
            </a:r>
            <a:r>
              <a:rPr lang="es-MX" sz="2400" dirty="0"/>
              <a:t> el de servir como base para la relación equitativa entre Asegurado y Aseguradora. El artículo 1° cita: Por este contrato la empresa aseguradora se obliga, siempre y cuando el Asegurado haya pagado la prima correspondiente a pagar una suma de dinero o a resarcir el daño siempre y cuando haya ocurrido el siniestro amparado. </a:t>
            </a:r>
            <a:r>
              <a:rPr lang="es-ES" sz="2400" dirty="0"/>
              <a:t> </a:t>
            </a:r>
            <a:endParaRPr lang="es-ES" sz="2400" dirty="0">
              <a:cs typeface="Arial" charset="0"/>
            </a:endParaRPr>
          </a:p>
        </p:txBody>
      </p:sp>
      <p:sp>
        <p:nvSpPr>
          <p:cNvPr id="2" name="Marcador de número de diapositiva 1"/>
          <p:cNvSpPr>
            <a:spLocks noGrp="1"/>
          </p:cNvSpPr>
          <p:nvPr>
            <p:ph type="sldNum" sz="quarter" idx="12"/>
          </p:nvPr>
        </p:nvSpPr>
        <p:spPr/>
        <p:txBody>
          <a:bodyPr/>
          <a:lstStyle/>
          <a:p>
            <a:fld id="{4F706B53-573E-4F29-AAE8-1E7739068B54}" type="slidenum">
              <a:rPr lang="es-MX" smtClean="0"/>
              <a:pPr/>
              <a:t>10</a:t>
            </a:fld>
            <a:endParaRPr lang="es-MX"/>
          </a:p>
        </p:txBody>
      </p:sp>
      <p:pic>
        <p:nvPicPr>
          <p:cNvPr id="3" name="Imagen 2"/>
          <p:cNvPicPr>
            <a:picLocks noChangeAspect="1"/>
          </p:cNvPicPr>
          <p:nvPr/>
        </p:nvPicPr>
        <p:blipFill>
          <a:blip r:embed="rId2"/>
          <a:stretch>
            <a:fillRect/>
          </a:stretch>
        </p:blipFill>
        <p:spPr>
          <a:xfrm>
            <a:off x="7427038" y="3774294"/>
            <a:ext cx="3297011" cy="2239447"/>
          </a:xfrm>
          <a:prstGeom prst="rect">
            <a:avLst/>
          </a:prstGeom>
        </p:spPr>
      </p:pic>
      <p:sp>
        <p:nvSpPr>
          <p:cNvPr id="8" name="2 Marcador de contenido"/>
          <p:cNvSpPr txBox="1">
            <a:spLocks/>
          </p:cNvSpPr>
          <p:nvPr/>
        </p:nvSpPr>
        <p:spPr>
          <a:xfrm>
            <a:off x="1294219" y="3752491"/>
            <a:ext cx="6132819" cy="2275458"/>
          </a:xfrm>
          <a:prstGeom prst="rect">
            <a:avLst/>
          </a:prstGeom>
          <a:solidFill>
            <a:schemeClr val="tx2">
              <a:lumMod val="60000"/>
              <a:lumOff val="40000"/>
            </a:schemeClr>
          </a:solidFill>
        </p:spPr>
        <p:txBody>
          <a:bodyPr vert="horz" lIns="91440" tIns="45720" rIns="91440" bIns="45720" rtlCol="0">
            <a:norm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lgn="just">
              <a:buNone/>
            </a:pPr>
            <a:r>
              <a:rPr lang="es-MX" sz="2400" dirty="0"/>
              <a:t>Cabe señalar que hay determinadas áreas que, aún y cuando tienen que ver con seguros, serán materia de otras legislaciones. Tal es el caso del seguro marítimo (artículo 3°) y de los llamados seguros sociales (artículo 4°)</a:t>
            </a:r>
            <a:r>
              <a:rPr lang="es-ES" sz="2400" dirty="0"/>
              <a:t>.</a:t>
            </a:r>
            <a:endParaRPr lang="es-MX" sz="2400" dirty="0"/>
          </a:p>
          <a:p>
            <a:pPr algn="just">
              <a:buNone/>
            </a:pPr>
            <a:endParaRPr lang="es-ES" sz="2400" dirty="0">
              <a:latin typeface="Arial" charset="0"/>
              <a:cs typeface="Arial" charset="0"/>
            </a:endParaRPr>
          </a:p>
          <a:p>
            <a:pPr algn="just">
              <a:buFont typeface="Arial" pitchFamily="34" charset="0"/>
              <a:buNone/>
            </a:pPr>
            <a:endParaRPr lang="es-ES" sz="2600" dirty="0">
              <a:latin typeface="Arial" charset="0"/>
              <a:cs typeface="Arial" charset="0"/>
            </a:endParaRPr>
          </a:p>
        </p:txBody>
      </p:sp>
      <p:sp>
        <p:nvSpPr>
          <p:cNvPr id="6" name="1 Título">
            <a:extLst>
              <a:ext uri="{FF2B5EF4-FFF2-40B4-BE49-F238E27FC236}">
                <a16:creationId xmlns:a16="http://schemas.microsoft.com/office/drawing/2014/main" id="{6B7CB9E8-A34D-425E-BC7B-C161F2842691}"/>
              </a:ext>
            </a:extLst>
          </p:cNvPr>
          <p:cNvSpPr txBox="1">
            <a:spLocks/>
          </p:cNvSpPr>
          <p:nvPr/>
        </p:nvSpPr>
        <p:spPr>
          <a:xfrm>
            <a:off x="1294219" y="274638"/>
            <a:ext cx="9475380" cy="917347"/>
          </a:xfrm>
          <a:prstGeom prst="rect">
            <a:avLst/>
          </a:prstGeom>
          <a:solidFill>
            <a:schemeClr val="accent1">
              <a:lumMod val="40000"/>
              <a:lumOff val="60000"/>
            </a:schemeClr>
          </a:solidFill>
        </p:spPr>
        <p:txBody>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pPr algn="ctr">
              <a:defRPr/>
            </a:pPr>
            <a:r>
              <a:rPr lang="es-MX" sz="4000" spc="0" dirty="0">
                <a:ln w="0"/>
                <a:solidFill>
                  <a:schemeClr val="accent4">
                    <a:lumMod val="50000"/>
                  </a:schemeClr>
                </a:solidFill>
                <a:effectLst>
                  <a:outerShdw blurRad="38100" dist="19050" dir="2700000" algn="tl" rotWithShape="0">
                    <a:schemeClr val="dk1">
                      <a:alpha val="40000"/>
                    </a:schemeClr>
                  </a:outerShdw>
                </a:effectLst>
                <a:latin typeface="+mn-lt"/>
              </a:rPr>
              <a:t>Ley sobre el Contrato de Seguro</a:t>
            </a:r>
            <a:endParaRPr lang="es-ES" sz="4000" spc="0" dirty="0">
              <a:ln w="0"/>
              <a:solidFill>
                <a:schemeClr val="accent4">
                  <a:lumMod val="50000"/>
                </a:schemeClr>
              </a:solidFill>
              <a:effectLst>
                <a:outerShdw blurRad="38100" dist="19050" dir="2700000" algn="tl" rotWithShape="0">
                  <a:schemeClr val="dk1">
                    <a:alpha val="40000"/>
                  </a:schemeClr>
                </a:outerShdw>
              </a:effectLst>
              <a:latin typeface="+mn-lt"/>
            </a:endParaRPr>
          </a:p>
        </p:txBody>
      </p:sp>
    </p:spTree>
    <p:extLst>
      <p:ext uri="{BB962C8B-B14F-4D97-AF65-F5344CB8AC3E}">
        <p14:creationId xmlns:p14="http://schemas.microsoft.com/office/powerpoint/2010/main" val="99528074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24951" y="274638"/>
            <a:ext cx="9544648" cy="1143000"/>
          </a:xfrm>
          <a:solidFill>
            <a:schemeClr val="accent1">
              <a:lumMod val="40000"/>
              <a:lumOff val="60000"/>
            </a:schemeClr>
          </a:solidFill>
        </p:spPr>
        <p:txBody>
          <a:bodyPr/>
          <a:lstStyle/>
          <a:p>
            <a:pPr algn="ctr">
              <a:defRPr/>
            </a:pPr>
            <a:r>
              <a:rPr lang="es-MX" sz="4000" spc="0" dirty="0">
                <a:ln w="0"/>
                <a:solidFill>
                  <a:schemeClr val="accent4">
                    <a:lumMod val="50000"/>
                  </a:schemeClr>
                </a:solidFill>
                <a:effectLst>
                  <a:outerShdw blurRad="38100" dist="19050" dir="2700000" algn="tl" rotWithShape="0">
                    <a:schemeClr val="dk1">
                      <a:alpha val="40000"/>
                    </a:schemeClr>
                  </a:outerShdw>
                </a:effectLst>
                <a:latin typeface="+mn-lt"/>
              </a:rPr>
              <a:t>Ley sobre el Contrato de Seguro</a:t>
            </a:r>
            <a:r>
              <a:rPr lang="es-ES" sz="4000" spc="0" dirty="0">
                <a:ln w="0"/>
                <a:solidFill>
                  <a:schemeClr val="accent4">
                    <a:lumMod val="50000"/>
                  </a:schemeClr>
                </a:solidFill>
                <a:effectLst>
                  <a:outerShdw blurRad="38100" dist="19050" dir="2700000" algn="tl" rotWithShape="0">
                    <a:schemeClr val="dk1">
                      <a:alpha val="40000"/>
                    </a:schemeClr>
                  </a:outerShdw>
                </a:effectLst>
                <a:latin typeface="+mn-lt"/>
              </a:rPr>
              <a:t>:</a:t>
            </a:r>
          </a:p>
        </p:txBody>
      </p:sp>
      <p:sp>
        <p:nvSpPr>
          <p:cNvPr id="30723" name="2 Marcador de contenido"/>
          <p:cNvSpPr>
            <a:spLocks noGrp="1"/>
          </p:cNvSpPr>
          <p:nvPr>
            <p:ph idx="1"/>
          </p:nvPr>
        </p:nvSpPr>
        <p:spPr>
          <a:xfrm>
            <a:off x="5650301" y="1626080"/>
            <a:ext cx="5119297" cy="4800600"/>
          </a:xfrm>
          <a:solidFill>
            <a:schemeClr val="accent5">
              <a:lumMod val="60000"/>
              <a:lumOff val="40000"/>
            </a:schemeClr>
          </a:solidFill>
        </p:spPr>
        <p:txBody>
          <a:bodyPr/>
          <a:lstStyle/>
          <a:p>
            <a:pPr marL="114300" indent="0" algn="just">
              <a:buNone/>
            </a:pPr>
            <a:r>
              <a:rPr lang="es-MX" sz="2800" b="1" i="1" dirty="0"/>
              <a:t>Artículo 19.- </a:t>
            </a:r>
            <a:r>
              <a:rPr lang="es-MX" sz="2800" i="1" dirty="0"/>
              <a:t>Para fines de prueba, </a:t>
            </a:r>
            <a:r>
              <a:rPr lang="es-MX" sz="2800" i="1" u="sng" dirty="0"/>
              <a:t>el contrato de seguro</a:t>
            </a:r>
            <a:r>
              <a:rPr lang="es-MX" sz="2800" i="1" dirty="0"/>
              <a:t>, así como sus adiciones y reformas, se harán constar por escrito. Ninguna otra prueba, salvo la confesional, será admisible para probar su existencia, así como la del hecho del conocimiento de la aceptación, a que se refiere la primera parte de la fracción I del artículo 21. </a:t>
            </a:r>
            <a:endParaRPr lang="es-ES" sz="3200" i="1" dirty="0">
              <a:cs typeface="Arial" panose="020B0604020202020204" pitchFamily="34" charset="0"/>
            </a:endParaRPr>
          </a:p>
        </p:txBody>
      </p:sp>
      <p:sp>
        <p:nvSpPr>
          <p:cNvPr id="3" name="Marcador de número de diapositiva 2"/>
          <p:cNvSpPr>
            <a:spLocks noGrp="1"/>
          </p:cNvSpPr>
          <p:nvPr>
            <p:ph type="sldNum" sz="quarter" idx="12"/>
          </p:nvPr>
        </p:nvSpPr>
        <p:spPr/>
        <p:txBody>
          <a:bodyPr/>
          <a:lstStyle/>
          <a:p>
            <a:fld id="{4F706B53-573E-4F29-AAE8-1E7739068B54}" type="slidenum">
              <a:rPr lang="es-MX" smtClean="0"/>
              <a:pPr/>
              <a:t>11</a:t>
            </a:fld>
            <a:endParaRPr lang="es-MX"/>
          </a:p>
        </p:txBody>
      </p:sp>
      <p:sp>
        <p:nvSpPr>
          <p:cNvPr id="5" name="2 Marcador de contenido">
            <a:extLst>
              <a:ext uri="{FF2B5EF4-FFF2-40B4-BE49-F238E27FC236}">
                <a16:creationId xmlns:a16="http://schemas.microsoft.com/office/drawing/2014/main" id="{D05B3D5E-85BD-400D-800F-DB77CD94AC1D}"/>
              </a:ext>
            </a:extLst>
          </p:cNvPr>
          <p:cNvSpPr txBox="1">
            <a:spLocks/>
          </p:cNvSpPr>
          <p:nvPr/>
        </p:nvSpPr>
        <p:spPr>
          <a:xfrm>
            <a:off x="1224951" y="1651959"/>
            <a:ext cx="4092722" cy="4800600"/>
          </a:xfrm>
          <a:prstGeom prst="rect">
            <a:avLst/>
          </a:prstGeom>
          <a:solidFill>
            <a:schemeClr val="accent3">
              <a:lumMod val="60000"/>
              <a:lumOff val="40000"/>
            </a:schemeClr>
          </a:solidFill>
        </p:spPr>
        <p:txBody>
          <a:bodyPr vert="horz" lIns="91440" tIns="45720" rIns="91440" bIns="45720" rtlCol="0">
            <a:norm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lgn="just">
              <a:buFont typeface="Arial" pitchFamily="34" charset="0"/>
              <a:buNone/>
            </a:pPr>
            <a:r>
              <a:rPr lang="es-MX" sz="2800" b="1" i="1" dirty="0">
                <a:solidFill>
                  <a:srgbClr val="000000"/>
                </a:solidFill>
              </a:rPr>
              <a:t>Artículo 1°.- </a:t>
            </a:r>
            <a:r>
              <a:rPr lang="es-MX" sz="2800" i="1" dirty="0">
                <a:solidFill>
                  <a:srgbClr val="000000"/>
                </a:solidFill>
              </a:rPr>
              <a:t>Por </a:t>
            </a:r>
            <a:r>
              <a:rPr lang="es-MX" sz="2800" i="1" u="sng" dirty="0">
                <a:solidFill>
                  <a:srgbClr val="000000"/>
                </a:solidFill>
              </a:rPr>
              <a:t>el contrato de seguro</a:t>
            </a:r>
            <a:r>
              <a:rPr lang="es-MX" sz="2800" i="1" dirty="0">
                <a:solidFill>
                  <a:srgbClr val="000000"/>
                </a:solidFill>
              </a:rPr>
              <a:t>, la empresa aseguradora se obliga, mediante una prima, a resarcir un daño o a pagar una suma de dinero al verificarse la eventualidad prevista en el contrato. </a:t>
            </a:r>
          </a:p>
        </p:txBody>
      </p:sp>
      <p:pic>
        <p:nvPicPr>
          <p:cNvPr id="4" name="Imagen 3">
            <a:extLst>
              <a:ext uri="{FF2B5EF4-FFF2-40B4-BE49-F238E27FC236}">
                <a16:creationId xmlns:a16="http://schemas.microsoft.com/office/drawing/2014/main" id="{6AC2DD2B-2F3B-4116-BA66-0BCF5FF2D8BF}"/>
              </a:ext>
            </a:extLst>
          </p:cNvPr>
          <p:cNvPicPr>
            <a:picLocks noChangeAspect="1"/>
          </p:cNvPicPr>
          <p:nvPr/>
        </p:nvPicPr>
        <p:blipFill>
          <a:blip r:embed="rId2"/>
          <a:stretch>
            <a:fillRect/>
          </a:stretch>
        </p:blipFill>
        <p:spPr>
          <a:xfrm>
            <a:off x="3787442" y="5181600"/>
            <a:ext cx="1719032" cy="1453810"/>
          </a:xfrm>
          <a:prstGeom prst="rect">
            <a:avLst/>
          </a:prstGeom>
        </p:spPr>
      </p:pic>
    </p:spTree>
    <p:extLst>
      <p:ext uri="{BB962C8B-B14F-4D97-AF65-F5344CB8AC3E}">
        <p14:creationId xmlns:p14="http://schemas.microsoft.com/office/powerpoint/2010/main" val="3785441811"/>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30728" y="274638"/>
            <a:ext cx="9838871" cy="1143000"/>
          </a:xfrm>
          <a:solidFill>
            <a:schemeClr val="accent5"/>
          </a:solidFill>
        </p:spPr>
        <p:txBody>
          <a:bodyPr/>
          <a:lstStyle/>
          <a:p>
            <a:pPr algn="ctr">
              <a:defRPr/>
            </a:pPr>
            <a:r>
              <a:rPr lang="es-MX" sz="4000" spc="0" dirty="0">
                <a:ln w="0"/>
                <a:solidFill>
                  <a:schemeClr val="accent4">
                    <a:lumMod val="50000"/>
                  </a:schemeClr>
                </a:solidFill>
                <a:effectLst>
                  <a:outerShdw blurRad="38100" dist="19050" dir="2700000" algn="tl" rotWithShape="0">
                    <a:schemeClr val="dk1">
                      <a:alpha val="40000"/>
                    </a:schemeClr>
                  </a:outerShdw>
                </a:effectLst>
                <a:latin typeface="+mn-lt"/>
              </a:rPr>
              <a:t>Ley sobre el Contrato de Seguro</a:t>
            </a:r>
            <a:r>
              <a:rPr lang="es-ES" sz="4000" spc="0" dirty="0">
                <a:ln w="0"/>
                <a:solidFill>
                  <a:schemeClr val="accent4">
                    <a:lumMod val="50000"/>
                  </a:schemeClr>
                </a:solidFill>
                <a:effectLst>
                  <a:outerShdw blurRad="38100" dist="19050" dir="2700000" algn="tl" rotWithShape="0">
                    <a:schemeClr val="dk1">
                      <a:alpha val="40000"/>
                    </a:schemeClr>
                  </a:outerShdw>
                </a:effectLst>
                <a:latin typeface="+mn-lt"/>
              </a:rPr>
              <a:t>:</a:t>
            </a:r>
          </a:p>
        </p:txBody>
      </p:sp>
      <p:sp>
        <p:nvSpPr>
          <p:cNvPr id="30723" name="2 Marcador de contenido"/>
          <p:cNvSpPr>
            <a:spLocks noGrp="1"/>
          </p:cNvSpPr>
          <p:nvPr>
            <p:ph idx="1"/>
          </p:nvPr>
        </p:nvSpPr>
        <p:spPr>
          <a:xfrm>
            <a:off x="930727" y="1600200"/>
            <a:ext cx="9838871" cy="4800600"/>
          </a:xfrm>
          <a:solidFill>
            <a:schemeClr val="accent1">
              <a:lumMod val="60000"/>
              <a:lumOff val="40000"/>
            </a:schemeClr>
          </a:solidFill>
        </p:spPr>
        <p:txBody>
          <a:bodyPr>
            <a:normAutofit fontScale="85000" lnSpcReduction="20000"/>
          </a:bodyPr>
          <a:lstStyle/>
          <a:p>
            <a:pPr marL="173038" indent="20638" algn="just">
              <a:buNone/>
            </a:pPr>
            <a:endParaRPr lang="es-MX" sz="2800" b="1" i="1" dirty="0"/>
          </a:p>
          <a:p>
            <a:pPr marL="114300" indent="0" algn="just">
              <a:buNone/>
            </a:pPr>
            <a:r>
              <a:rPr lang="es-MX" sz="3300" b="1" i="1" dirty="0">
                <a:solidFill>
                  <a:srgbClr val="000000"/>
                </a:solidFill>
              </a:rPr>
              <a:t>Artículo 20.- </a:t>
            </a:r>
            <a:r>
              <a:rPr lang="es-MX" sz="3300" i="1" dirty="0">
                <a:solidFill>
                  <a:srgbClr val="000000"/>
                </a:solidFill>
              </a:rPr>
              <a:t>La empresa aseguradora estará obligada a entregar al contratante del seguro, una póliza en la que consten los derechos y obligaciones de las partes. La póliza deberá contener: </a:t>
            </a:r>
          </a:p>
          <a:p>
            <a:pPr marL="449263" indent="0" algn="just">
              <a:buNone/>
            </a:pPr>
            <a:r>
              <a:rPr lang="es-MX" sz="2800" b="1" i="1" dirty="0">
                <a:solidFill>
                  <a:srgbClr val="000000"/>
                </a:solidFill>
              </a:rPr>
              <a:t>I.- </a:t>
            </a:r>
            <a:r>
              <a:rPr lang="es-MX" sz="2800" i="1" dirty="0">
                <a:solidFill>
                  <a:srgbClr val="000000"/>
                </a:solidFill>
              </a:rPr>
              <a:t>Los nombres, domicilios de los contratantes y firma de la empresa aseguradora; </a:t>
            </a:r>
          </a:p>
          <a:p>
            <a:pPr marL="449263" indent="0" algn="just">
              <a:buNone/>
            </a:pPr>
            <a:r>
              <a:rPr lang="es-MX" sz="2800" b="1" i="1" dirty="0">
                <a:solidFill>
                  <a:srgbClr val="000000"/>
                </a:solidFill>
              </a:rPr>
              <a:t>II.- </a:t>
            </a:r>
            <a:r>
              <a:rPr lang="es-MX" sz="2800" i="1" dirty="0">
                <a:solidFill>
                  <a:srgbClr val="000000"/>
                </a:solidFill>
              </a:rPr>
              <a:t>La designación de la cosa o de la persona asegurada; </a:t>
            </a:r>
          </a:p>
          <a:p>
            <a:pPr marL="449263" indent="0" algn="just">
              <a:buNone/>
            </a:pPr>
            <a:r>
              <a:rPr lang="es-MX" sz="2800" b="1" i="1" dirty="0">
                <a:solidFill>
                  <a:srgbClr val="000000"/>
                </a:solidFill>
              </a:rPr>
              <a:t>III.- </a:t>
            </a:r>
            <a:r>
              <a:rPr lang="es-MX" sz="2800" i="1" dirty="0">
                <a:solidFill>
                  <a:srgbClr val="000000"/>
                </a:solidFill>
              </a:rPr>
              <a:t>La naturaleza de los riesgos garantizados; </a:t>
            </a:r>
          </a:p>
          <a:p>
            <a:pPr marL="449263" indent="0" algn="just">
              <a:buNone/>
            </a:pPr>
            <a:r>
              <a:rPr lang="es-MX" sz="2800" b="1" i="1" dirty="0">
                <a:solidFill>
                  <a:srgbClr val="000000"/>
                </a:solidFill>
              </a:rPr>
              <a:t>IV.- </a:t>
            </a:r>
            <a:r>
              <a:rPr lang="es-MX" sz="2800" i="1" dirty="0">
                <a:solidFill>
                  <a:srgbClr val="000000"/>
                </a:solidFill>
              </a:rPr>
              <a:t>El momento a partir del cual se garantiza el riesgo y la duración de esta garantía; </a:t>
            </a:r>
          </a:p>
          <a:p>
            <a:pPr marL="449263" indent="0" algn="just">
              <a:buNone/>
            </a:pPr>
            <a:r>
              <a:rPr lang="es-MX" sz="2800" b="1" i="1" dirty="0">
                <a:solidFill>
                  <a:srgbClr val="000000"/>
                </a:solidFill>
              </a:rPr>
              <a:t>V.- </a:t>
            </a:r>
            <a:r>
              <a:rPr lang="es-MX" sz="2800" i="1" dirty="0">
                <a:solidFill>
                  <a:srgbClr val="000000"/>
                </a:solidFill>
              </a:rPr>
              <a:t>El monto de la garantía; </a:t>
            </a:r>
          </a:p>
          <a:p>
            <a:pPr marL="449263" indent="0" algn="just">
              <a:buNone/>
            </a:pPr>
            <a:r>
              <a:rPr lang="it-IT" sz="2800" b="1" i="1" dirty="0">
                <a:solidFill>
                  <a:srgbClr val="000000"/>
                </a:solidFill>
              </a:rPr>
              <a:t>VI.- </a:t>
            </a:r>
            <a:r>
              <a:rPr lang="it-IT" sz="2800" i="1" dirty="0">
                <a:solidFill>
                  <a:srgbClr val="000000"/>
                </a:solidFill>
              </a:rPr>
              <a:t>La cuota o prima del seguro; </a:t>
            </a:r>
            <a:endParaRPr lang="es-MX" sz="2800" i="1" dirty="0">
              <a:cs typeface="Arial" panose="020B0604020202020204" pitchFamily="34" charset="0"/>
            </a:endParaRPr>
          </a:p>
          <a:p>
            <a:pPr marL="114300" indent="0" algn="just">
              <a:buNone/>
            </a:pPr>
            <a:r>
              <a:rPr lang="es-ES" sz="2700" b="1" dirty="0">
                <a:latin typeface="Arial" panose="020B0604020202020204" pitchFamily="34" charset="0"/>
                <a:cs typeface="Arial" panose="020B0604020202020204" pitchFamily="34" charset="0"/>
              </a:rPr>
              <a:t>. . . </a:t>
            </a:r>
          </a:p>
        </p:txBody>
      </p:sp>
      <p:sp>
        <p:nvSpPr>
          <p:cNvPr id="3" name="Marcador de número de diapositiva 2"/>
          <p:cNvSpPr>
            <a:spLocks noGrp="1"/>
          </p:cNvSpPr>
          <p:nvPr>
            <p:ph type="sldNum" sz="quarter" idx="12"/>
          </p:nvPr>
        </p:nvSpPr>
        <p:spPr/>
        <p:txBody>
          <a:bodyPr/>
          <a:lstStyle/>
          <a:p>
            <a:fld id="{4F706B53-573E-4F29-AAE8-1E7739068B54}" type="slidenum">
              <a:rPr lang="es-MX" smtClean="0"/>
              <a:pPr/>
              <a:t>12</a:t>
            </a:fld>
            <a:endParaRPr lang="es-MX"/>
          </a:p>
        </p:txBody>
      </p:sp>
      <p:pic>
        <p:nvPicPr>
          <p:cNvPr id="4" name="Imagen 3">
            <a:extLst>
              <a:ext uri="{FF2B5EF4-FFF2-40B4-BE49-F238E27FC236}">
                <a16:creationId xmlns:a16="http://schemas.microsoft.com/office/drawing/2014/main" id="{EC1D33CE-3055-4141-B1A3-21DCA4F7BB9B}"/>
              </a:ext>
            </a:extLst>
          </p:cNvPr>
          <p:cNvPicPr>
            <a:picLocks noChangeAspect="1"/>
          </p:cNvPicPr>
          <p:nvPr/>
        </p:nvPicPr>
        <p:blipFill>
          <a:blip r:embed="rId2"/>
          <a:stretch>
            <a:fillRect/>
          </a:stretch>
        </p:blipFill>
        <p:spPr>
          <a:xfrm>
            <a:off x="8449092" y="4869707"/>
            <a:ext cx="2286000" cy="1524000"/>
          </a:xfrm>
          <a:prstGeom prst="rect">
            <a:avLst/>
          </a:prstGeom>
        </p:spPr>
      </p:pic>
    </p:spTree>
    <p:extLst>
      <p:ext uri="{BB962C8B-B14F-4D97-AF65-F5344CB8AC3E}">
        <p14:creationId xmlns:p14="http://schemas.microsoft.com/office/powerpoint/2010/main" val="3250340835"/>
      </p:ext>
    </p:extLst>
  </p:cSld>
  <p:clrMapOvr>
    <a:masterClrMapping/>
  </p:clrMapOvr>
  <mc:AlternateContent xmlns:mc="http://schemas.openxmlformats.org/markup-compatibility/2006" xmlns:p14="http://schemas.microsoft.com/office/powerpoint/2010/main">
    <mc:Choice Requires="p14">
      <p:transition spd="slow" p14:dur="2000">
        <p:wedge/>
      </p:transition>
    </mc:Choice>
    <mc:Fallback xmlns="">
      <p:transition spd="slow">
        <p:wedg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84900" y="516180"/>
            <a:ext cx="9757229" cy="1412008"/>
          </a:xfrm>
          <a:solidFill>
            <a:schemeClr val="accent3">
              <a:lumMod val="75000"/>
            </a:schemeClr>
          </a:solidFill>
        </p:spPr>
        <p:txBody>
          <a:bodyPr/>
          <a:lstStyle/>
          <a:p>
            <a:pPr algn="ctr">
              <a:defRPr/>
            </a:pPr>
            <a:r>
              <a:rPr lang="es-ES" spc="0" dirty="0">
                <a:ln w="0"/>
                <a:solidFill>
                  <a:schemeClr val="bg1"/>
                </a:solidFill>
                <a:effectLst>
                  <a:outerShdw blurRad="38100" dist="19050" dir="2700000" algn="tl" rotWithShape="0">
                    <a:schemeClr val="dk1">
                      <a:alpha val="40000"/>
                    </a:schemeClr>
                  </a:outerShdw>
                </a:effectLst>
              </a:rPr>
              <a:t>Condiciones Generales del Contrato de Seguro:</a:t>
            </a:r>
          </a:p>
        </p:txBody>
      </p:sp>
      <p:sp>
        <p:nvSpPr>
          <p:cNvPr id="30723" name="2 Marcador de contenido"/>
          <p:cNvSpPr>
            <a:spLocks noGrp="1"/>
          </p:cNvSpPr>
          <p:nvPr>
            <p:ph idx="1"/>
          </p:nvPr>
        </p:nvSpPr>
        <p:spPr>
          <a:xfrm>
            <a:off x="1184899" y="2104844"/>
            <a:ext cx="9757229" cy="4602955"/>
          </a:xfrm>
        </p:spPr>
        <p:txBody>
          <a:bodyPr/>
          <a:lstStyle/>
          <a:p>
            <a:pPr marL="173038" indent="0" algn="just">
              <a:spcAft>
                <a:spcPts val="0"/>
              </a:spcAft>
              <a:buNone/>
            </a:pPr>
            <a:r>
              <a:rPr lang="es-MX" sz="2800" dirty="0">
                <a:latin typeface="Arial" panose="020B0604020202020204" pitchFamily="34" charset="0"/>
                <a:ea typeface="Times New Roman" panose="02020603050405020304" pitchFamily="18" charset="0"/>
              </a:rPr>
              <a:t>Reflejan el conjunto de principios básicos que establece el asegurador para regular todos los contratos de seguros que emitan en el mismo ramo o modalidad del seguro. Incluyen normas relativas al objeto del seguro, deberes, derechos, riesgos cubiertos, riesgos excluidos y disposiciones legales.</a:t>
            </a:r>
            <a:endParaRPr lang="es-MX" sz="2000" dirty="0">
              <a:latin typeface="Times New Roman" panose="02020603050405020304" pitchFamily="18" charset="0"/>
              <a:ea typeface="Times New Roman" panose="02020603050405020304" pitchFamily="18" charset="0"/>
            </a:endParaRPr>
          </a:p>
        </p:txBody>
      </p:sp>
      <p:sp>
        <p:nvSpPr>
          <p:cNvPr id="7" name="6 Flecha derecha"/>
          <p:cNvSpPr/>
          <p:nvPr/>
        </p:nvSpPr>
        <p:spPr>
          <a:xfrm>
            <a:off x="2334737" y="4610710"/>
            <a:ext cx="3743866" cy="1972982"/>
          </a:xfrm>
          <a:prstGeom prst="righ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Marcador de número de diapositiva 2"/>
          <p:cNvSpPr>
            <a:spLocks noGrp="1"/>
          </p:cNvSpPr>
          <p:nvPr>
            <p:ph type="sldNum" sz="quarter" idx="12"/>
          </p:nvPr>
        </p:nvSpPr>
        <p:spPr/>
        <p:txBody>
          <a:bodyPr/>
          <a:lstStyle/>
          <a:p>
            <a:fld id="{4F706B53-573E-4F29-AAE8-1E7739068B54}" type="slidenum">
              <a:rPr lang="es-MX" smtClean="0"/>
              <a:pPr/>
              <a:t>13</a:t>
            </a:fld>
            <a:endParaRPr lang="es-MX"/>
          </a:p>
        </p:txBody>
      </p:sp>
      <p:pic>
        <p:nvPicPr>
          <p:cNvPr id="6" name="Imagen 5">
            <a:extLst>
              <a:ext uri="{FF2B5EF4-FFF2-40B4-BE49-F238E27FC236}">
                <a16:creationId xmlns:a16="http://schemas.microsoft.com/office/drawing/2014/main" id="{20B78460-9B13-4760-AF65-2CE30A6BF9EA}"/>
              </a:ext>
            </a:extLst>
          </p:cNvPr>
          <p:cNvPicPr>
            <a:picLocks noChangeAspect="1"/>
          </p:cNvPicPr>
          <p:nvPr/>
        </p:nvPicPr>
        <p:blipFill rotWithShape="1">
          <a:blip r:embed="rId2"/>
          <a:srcRect b="15194"/>
          <a:stretch/>
        </p:blipFill>
        <p:spPr>
          <a:xfrm>
            <a:off x="6481016" y="4575757"/>
            <a:ext cx="3689684" cy="2194009"/>
          </a:xfrm>
          <a:prstGeom prst="rect">
            <a:avLst/>
          </a:prstGeom>
        </p:spPr>
      </p:pic>
    </p:spTree>
    <p:extLst>
      <p:ext uri="{BB962C8B-B14F-4D97-AF65-F5344CB8AC3E}">
        <p14:creationId xmlns:p14="http://schemas.microsoft.com/office/powerpoint/2010/main" val="4222041064"/>
      </p:ext>
    </p:extLst>
  </p:cSld>
  <p:clrMapOvr>
    <a:masterClrMapping/>
  </p:clrMapOvr>
  <mc:AlternateContent xmlns:mc="http://schemas.openxmlformats.org/markup-compatibility/2006" xmlns:p14="http://schemas.microsoft.com/office/powerpoint/2010/main">
    <mc:Choice Requires="p14">
      <p:transition spd="slow" p14:dur="1750">
        <p:wipe/>
      </p:transition>
    </mc:Choice>
    <mc:Fallback xmlns="">
      <p:transition spd="slow">
        <p:wip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30728" y="274638"/>
            <a:ext cx="9838871" cy="1143000"/>
          </a:xfrm>
          <a:solidFill>
            <a:schemeClr val="accent1">
              <a:lumMod val="40000"/>
              <a:lumOff val="60000"/>
            </a:schemeClr>
          </a:solidFill>
        </p:spPr>
        <p:txBody>
          <a:bodyPr/>
          <a:lstStyle/>
          <a:p>
            <a:pPr algn="ctr">
              <a:defRPr/>
            </a:pPr>
            <a:r>
              <a:rPr lang="es-MX" sz="4000" spc="0" dirty="0">
                <a:ln w="0"/>
                <a:solidFill>
                  <a:schemeClr val="accent4">
                    <a:lumMod val="50000"/>
                  </a:schemeClr>
                </a:solidFill>
                <a:effectLst>
                  <a:outerShdw blurRad="38100" dist="19050" dir="2700000" algn="tl" rotWithShape="0">
                    <a:schemeClr val="dk1">
                      <a:alpha val="40000"/>
                    </a:schemeClr>
                  </a:outerShdw>
                </a:effectLst>
                <a:latin typeface="+mn-lt"/>
              </a:rPr>
              <a:t>Ley sobre el Contrato de Seguro</a:t>
            </a:r>
            <a:r>
              <a:rPr lang="es-ES" sz="4000" spc="0" dirty="0">
                <a:ln w="0"/>
                <a:solidFill>
                  <a:schemeClr val="accent4">
                    <a:lumMod val="50000"/>
                  </a:schemeClr>
                </a:solidFill>
                <a:effectLst>
                  <a:outerShdw blurRad="38100" dist="19050" dir="2700000" algn="tl" rotWithShape="0">
                    <a:schemeClr val="dk1">
                      <a:alpha val="40000"/>
                    </a:schemeClr>
                  </a:outerShdw>
                </a:effectLst>
                <a:latin typeface="+mn-lt"/>
              </a:rPr>
              <a:t>:</a:t>
            </a:r>
          </a:p>
        </p:txBody>
      </p:sp>
      <p:sp>
        <p:nvSpPr>
          <p:cNvPr id="30723" name="2 Marcador de contenido"/>
          <p:cNvSpPr>
            <a:spLocks noGrp="1"/>
          </p:cNvSpPr>
          <p:nvPr>
            <p:ph idx="1"/>
          </p:nvPr>
        </p:nvSpPr>
        <p:spPr>
          <a:xfrm>
            <a:off x="930727" y="1600200"/>
            <a:ext cx="9838871" cy="4800600"/>
          </a:xfrm>
          <a:solidFill>
            <a:schemeClr val="accent5">
              <a:lumMod val="60000"/>
              <a:lumOff val="40000"/>
            </a:schemeClr>
          </a:solidFill>
        </p:spPr>
        <p:txBody>
          <a:bodyPr/>
          <a:lstStyle/>
          <a:p>
            <a:pPr marL="173038" indent="20638" algn="just">
              <a:buNone/>
            </a:pPr>
            <a:endParaRPr lang="es-MX" sz="2800" b="1" i="1" dirty="0"/>
          </a:p>
          <a:p>
            <a:pPr marL="173038" indent="20638" algn="just">
              <a:buNone/>
            </a:pPr>
            <a:r>
              <a:rPr lang="es-MX" sz="2800" b="1" i="1" dirty="0"/>
              <a:t>Artículo 7°.-</a:t>
            </a:r>
            <a:r>
              <a:rPr lang="es-MX" sz="2800" i="1" dirty="0"/>
              <a:t> </a:t>
            </a:r>
            <a:r>
              <a:rPr lang="es-MX" sz="2800" i="1" u="sng" dirty="0"/>
              <a:t>Las condiciones generales del seguro </a:t>
            </a:r>
            <a:r>
              <a:rPr lang="es-MX" sz="2800" i="1" dirty="0"/>
              <a:t>deberán figurar en el mismo formulario de ofertas suministrado por la empresa aseguradora, o bien remitirse al proponente para que éste las incluya en la oferta del contrato que ha de firmar y entregar a la empresa. El proponente no estará obligado por su oferta si la empresa no cumple con esta disposición. Las declaraciones firmadas por el asegurado serán la base para el contrato.</a:t>
            </a:r>
            <a:endParaRPr lang="es-MX" sz="2800" i="1" dirty="0">
              <a:latin typeface="Arial" panose="020B0604020202020204" pitchFamily="34" charset="0"/>
              <a:cs typeface="Arial" panose="020B0604020202020204" pitchFamily="34" charset="0"/>
            </a:endParaRPr>
          </a:p>
          <a:p>
            <a:pPr algn="just"/>
            <a:endParaRPr lang="es-ES" sz="2700" dirty="0">
              <a:latin typeface="Arial" panose="020B0604020202020204" pitchFamily="34" charset="0"/>
              <a:cs typeface="Arial" panose="020B0604020202020204" pitchFamily="34" charset="0"/>
            </a:endParaRPr>
          </a:p>
        </p:txBody>
      </p:sp>
      <p:sp>
        <p:nvSpPr>
          <p:cNvPr id="3" name="Marcador de número de diapositiva 2"/>
          <p:cNvSpPr>
            <a:spLocks noGrp="1"/>
          </p:cNvSpPr>
          <p:nvPr>
            <p:ph type="sldNum" sz="quarter" idx="12"/>
          </p:nvPr>
        </p:nvSpPr>
        <p:spPr/>
        <p:txBody>
          <a:bodyPr/>
          <a:lstStyle/>
          <a:p>
            <a:fld id="{4F706B53-573E-4F29-AAE8-1E7739068B54}" type="slidenum">
              <a:rPr lang="es-MX" smtClean="0"/>
              <a:pPr/>
              <a:t>14</a:t>
            </a:fld>
            <a:endParaRPr lang="es-MX"/>
          </a:p>
        </p:txBody>
      </p:sp>
      <p:pic>
        <p:nvPicPr>
          <p:cNvPr id="4" name="Imagen 3">
            <a:extLst>
              <a:ext uri="{FF2B5EF4-FFF2-40B4-BE49-F238E27FC236}">
                <a16:creationId xmlns:a16="http://schemas.microsoft.com/office/drawing/2014/main" id="{DEEEF39D-BE41-4C9F-8DB8-F7C028489C0E}"/>
              </a:ext>
            </a:extLst>
          </p:cNvPr>
          <p:cNvPicPr>
            <a:picLocks noChangeAspect="1"/>
          </p:cNvPicPr>
          <p:nvPr/>
        </p:nvPicPr>
        <p:blipFill>
          <a:blip r:embed="rId2"/>
          <a:stretch>
            <a:fillRect/>
          </a:stretch>
        </p:blipFill>
        <p:spPr>
          <a:xfrm>
            <a:off x="5119687" y="5180330"/>
            <a:ext cx="1952625" cy="1333500"/>
          </a:xfrm>
          <a:prstGeom prst="rect">
            <a:avLst/>
          </a:prstGeom>
        </p:spPr>
      </p:pic>
    </p:spTree>
    <p:extLst>
      <p:ext uri="{BB962C8B-B14F-4D97-AF65-F5344CB8AC3E}">
        <p14:creationId xmlns:p14="http://schemas.microsoft.com/office/powerpoint/2010/main" val="4112000487"/>
      </p:ext>
    </p:extLst>
  </p:cSld>
  <p:clrMapOvr>
    <a:masterClrMapping/>
  </p:clrMapOvr>
  <mc:AlternateContent xmlns:mc="http://schemas.openxmlformats.org/markup-compatibility/2006" xmlns:p14="http://schemas.microsoft.com/office/powerpoint/2010/main">
    <mc:Choice Requires="p14">
      <p:transition spd="slow" p14:dur="2000">
        <p:fade/>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2 Marcador de contenido"/>
          <p:cNvSpPr>
            <a:spLocks noGrp="1"/>
          </p:cNvSpPr>
          <p:nvPr>
            <p:ph idx="1"/>
          </p:nvPr>
        </p:nvSpPr>
        <p:spPr>
          <a:xfrm>
            <a:off x="1317991" y="1567476"/>
            <a:ext cx="9551289" cy="4833324"/>
          </a:xfrm>
          <a:solidFill>
            <a:schemeClr val="accent2">
              <a:lumMod val="40000"/>
              <a:lumOff val="60000"/>
            </a:schemeClr>
          </a:solidFill>
        </p:spPr>
        <p:txBody>
          <a:bodyPr>
            <a:normAutofit/>
          </a:bodyPr>
          <a:lstStyle/>
          <a:p>
            <a:pPr marL="114300" indent="0" algn="just">
              <a:buNone/>
            </a:pPr>
            <a:r>
              <a:rPr lang="es-MX" sz="2800" dirty="0">
                <a:latin typeface="Calibri" panose="020F0502020204030204" pitchFamily="34" charset="0"/>
                <a:cs typeface="Arial" charset="0"/>
              </a:rPr>
              <a:t>Se refiere las razones por las que cesará el contrato de seguro, es decir, es la finalización de la póliza por diversas causas.</a:t>
            </a:r>
          </a:p>
          <a:p>
            <a:pPr algn="just"/>
            <a:endParaRPr lang="es-ES" sz="2400" dirty="0">
              <a:latin typeface="Bernard MT Condensed" pitchFamily="18" charset="0"/>
            </a:endParaRPr>
          </a:p>
        </p:txBody>
      </p:sp>
      <p:sp>
        <p:nvSpPr>
          <p:cNvPr id="4" name="3 Rectángulo"/>
          <p:cNvSpPr/>
          <p:nvPr/>
        </p:nvSpPr>
        <p:spPr>
          <a:xfrm>
            <a:off x="1317992" y="561241"/>
            <a:ext cx="9551289" cy="923330"/>
          </a:xfrm>
          <a:prstGeom prst="rect">
            <a:avLst/>
          </a:prstGeom>
          <a:solidFill>
            <a:schemeClr val="tx2">
              <a:lumMod val="60000"/>
              <a:lumOff val="40000"/>
            </a:schemeClr>
          </a:solidFill>
        </p:spPr>
        <p:txBody>
          <a:bodyPr wrap="square">
            <a:spAutoFit/>
          </a:bodyPr>
          <a:lstStyle/>
          <a:p>
            <a:pPr algn="ctr">
              <a:defRPr/>
            </a:pPr>
            <a:r>
              <a:rPr lang="es-ES" sz="5400" b="1" dirty="0">
                <a:ln w="12700">
                  <a:solidFill>
                    <a:schemeClr val="tx2">
                      <a:satMod val="155000"/>
                    </a:schemeClr>
                  </a:solidFill>
                  <a:prstDash val="solid"/>
                </a:ln>
                <a:solidFill>
                  <a:schemeClr val="accent6">
                    <a:lumMod val="50000"/>
                  </a:schemeClr>
                </a:solidFill>
              </a:rPr>
              <a:t>Terminación del Contrato</a:t>
            </a:r>
          </a:p>
        </p:txBody>
      </p:sp>
      <p:sp>
        <p:nvSpPr>
          <p:cNvPr id="2" name="Marcador de número de diapositiva 1"/>
          <p:cNvSpPr>
            <a:spLocks noGrp="1"/>
          </p:cNvSpPr>
          <p:nvPr>
            <p:ph type="sldNum" sz="quarter" idx="12"/>
          </p:nvPr>
        </p:nvSpPr>
        <p:spPr/>
        <p:txBody>
          <a:bodyPr/>
          <a:lstStyle/>
          <a:p>
            <a:fld id="{4F706B53-573E-4F29-AAE8-1E7739068B54}" type="slidenum">
              <a:rPr lang="es-MX" smtClean="0"/>
              <a:pPr/>
              <a:t>15</a:t>
            </a:fld>
            <a:endParaRPr lang="es-MX"/>
          </a:p>
        </p:txBody>
      </p:sp>
      <p:pic>
        <p:nvPicPr>
          <p:cNvPr id="3" name="Imagen 2">
            <a:extLst>
              <a:ext uri="{FF2B5EF4-FFF2-40B4-BE49-F238E27FC236}">
                <a16:creationId xmlns:a16="http://schemas.microsoft.com/office/drawing/2014/main" id="{DF9DB0E2-F7E9-447F-8866-CAAF4E4341B4}"/>
              </a:ext>
            </a:extLst>
          </p:cNvPr>
          <p:cNvPicPr>
            <a:picLocks noChangeAspect="1"/>
          </p:cNvPicPr>
          <p:nvPr/>
        </p:nvPicPr>
        <p:blipFill>
          <a:blip r:embed="rId2"/>
          <a:stretch>
            <a:fillRect/>
          </a:stretch>
        </p:blipFill>
        <p:spPr>
          <a:xfrm>
            <a:off x="7786414" y="2972944"/>
            <a:ext cx="2876550" cy="2266950"/>
          </a:xfrm>
          <a:prstGeom prst="rect">
            <a:avLst/>
          </a:prstGeom>
        </p:spPr>
      </p:pic>
      <p:graphicFrame>
        <p:nvGraphicFramePr>
          <p:cNvPr id="6" name="Diagrama 5">
            <a:extLst>
              <a:ext uri="{FF2B5EF4-FFF2-40B4-BE49-F238E27FC236}">
                <a16:creationId xmlns:a16="http://schemas.microsoft.com/office/drawing/2014/main" id="{34450A65-9DDD-4328-A453-F47D17B18717}"/>
              </a:ext>
            </a:extLst>
          </p:cNvPr>
          <p:cNvGraphicFramePr/>
          <p:nvPr>
            <p:extLst>
              <p:ext uri="{D42A27DB-BD31-4B8C-83A1-F6EECF244321}">
                <p14:modId xmlns:p14="http://schemas.microsoft.com/office/powerpoint/2010/main" val="2350147687"/>
              </p:ext>
            </p:extLst>
          </p:nvPr>
        </p:nvGraphicFramePr>
        <p:xfrm>
          <a:off x="1596666" y="2674964"/>
          <a:ext cx="6045973" cy="33955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67803975"/>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2 Marcador de contenido"/>
          <p:cNvSpPr>
            <a:spLocks noGrp="1"/>
          </p:cNvSpPr>
          <p:nvPr>
            <p:ph idx="1"/>
          </p:nvPr>
        </p:nvSpPr>
        <p:spPr>
          <a:xfrm>
            <a:off x="1317992" y="1785939"/>
            <a:ext cx="9551289" cy="4097337"/>
          </a:xfrm>
          <a:solidFill>
            <a:schemeClr val="accent2">
              <a:lumMod val="40000"/>
              <a:lumOff val="60000"/>
            </a:schemeClr>
          </a:solidFill>
        </p:spPr>
        <p:txBody>
          <a:bodyPr>
            <a:normAutofit/>
          </a:bodyPr>
          <a:lstStyle/>
          <a:p>
            <a:pPr marL="114300" indent="0" algn="just">
              <a:buNone/>
            </a:pPr>
            <a:r>
              <a:rPr lang="es-MX" sz="2800" dirty="0">
                <a:latin typeface="Arial" charset="0"/>
                <a:cs typeface="Arial" charset="0"/>
              </a:rPr>
              <a:t>Pérdida de vigencia de los efectos de una póliza en virtud de determinadas causas. La rescisión del contrato de seguro obra exclusivamente sobre los efectos del mismo sin prejuzgar su validez originaria y puede ser ejercitada por el asegurador cuando concurren especiales circunstancias.</a:t>
            </a:r>
            <a:endParaRPr lang="es-ES" sz="2400" dirty="0">
              <a:latin typeface="Bernard MT Condensed" pitchFamily="18" charset="0"/>
            </a:endParaRPr>
          </a:p>
        </p:txBody>
      </p:sp>
      <p:sp>
        <p:nvSpPr>
          <p:cNvPr id="4" name="3 Rectángulo"/>
          <p:cNvSpPr/>
          <p:nvPr/>
        </p:nvSpPr>
        <p:spPr>
          <a:xfrm>
            <a:off x="1317992" y="578494"/>
            <a:ext cx="9551289" cy="923330"/>
          </a:xfrm>
          <a:prstGeom prst="rect">
            <a:avLst/>
          </a:prstGeom>
          <a:solidFill>
            <a:schemeClr val="tx2">
              <a:lumMod val="60000"/>
              <a:lumOff val="40000"/>
            </a:schemeClr>
          </a:solidFill>
        </p:spPr>
        <p:txBody>
          <a:bodyPr wrap="square">
            <a:spAutoFit/>
          </a:bodyPr>
          <a:lstStyle/>
          <a:p>
            <a:pPr algn="ctr">
              <a:defRPr/>
            </a:pPr>
            <a:r>
              <a:rPr lang="es-ES" sz="5400" b="1" dirty="0">
                <a:ln w="12700">
                  <a:solidFill>
                    <a:schemeClr val="tx2">
                      <a:satMod val="155000"/>
                    </a:schemeClr>
                  </a:solidFill>
                  <a:prstDash val="solid"/>
                </a:ln>
                <a:solidFill>
                  <a:schemeClr val="accent6">
                    <a:lumMod val="50000"/>
                  </a:schemeClr>
                </a:solidFill>
              </a:rPr>
              <a:t>Rescisión del Contrato de Seguro</a:t>
            </a:r>
          </a:p>
        </p:txBody>
      </p:sp>
      <p:sp>
        <p:nvSpPr>
          <p:cNvPr id="2" name="Marcador de número de diapositiva 1"/>
          <p:cNvSpPr>
            <a:spLocks noGrp="1"/>
          </p:cNvSpPr>
          <p:nvPr>
            <p:ph type="sldNum" sz="quarter" idx="12"/>
          </p:nvPr>
        </p:nvSpPr>
        <p:spPr/>
        <p:txBody>
          <a:bodyPr/>
          <a:lstStyle/>
          <a:p>
            <a:fld id="{4F706B53-573E-4F29-AAE8-1E7739068B54}" type="slidenum">
              <a:rPr lang="es-MX" smtClean="0"/>
              <a:pPr/>
              <a:t>16</a:t>
            </a:fld>
            <a:endParaRPr lang="es-MX"/>
          </a:p>
        </p:txBody>
      </p:sp>
      <p:pic>
        <p:nvPicPr>
          <p:cNvPr id="6" name="Imagen 5">
            <a:extLst>
              <a:ext uri="{FF2B5EF4-FFF2-40B4-BE49-F238E27FC236}">
                <a16:creationId xmlns:a16="http://schemas.microsoft.com/office/drawing/2014/main" id="{52D6C8AA-02BF-468C-852D-A304A3A785B5}"/>
              </a:ext>
            </a:extLst>
          </p:cNvPr>
          <p:cNvPicPr>
            <a:picLocks noChangeAspect="1"/>
          </p:cNvPicPr>
          <p:nvPr/>
        </p:nvPicPr>
        <p:blipFill rotWithShape="1">
          <a:blip r:embed="rId2"/>
          <a:srcRect t="1" b="421"/>
          <a:stretch/>
        </p:blipFill>
        <p:spPr>
          <a:xfrm>
            <a:off x="5572666" y="4224703"/>
            <a:ext cx="5115194" cy="2303577"/>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Tree>
    <p:extLst>
      <p:ext uri="{BB962C8B-B14F-4D97-AF65-F5344CB8AC3E}">
        <p14:creationId xmlns:p14="http://schemas.microsoft.com/office/powerpoint/2010/main" val="4252177575"/>
      </p:ext>
    </p:extLst>
  </p:cSld>
  <p:clrMapOvr>
    <a:masterClrMapping/>
  </p:clrMapOvr>
  <mc:AlternateContent xmlns:mc="http://schemas.openxmlformats.org/markup-compatibility/2006" xmlns:p14="http://schemas.microsoft.com/office/powerpoint/2010/main">
    <mc:Choice Requires="p14">
      <p:transition spd="slow" p14:dur="2250">
        <p14:reveal/>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5029" y="430306"/>
            <a:ext cx="9421585" cy="967173"/>
          </a:xfrm>
          <a:solidFill>
            <a:schemeClr val="accent6">
              <a:lumMod val="60000"/>
              <a:lumOff val="40000"/>
            </a:schemeClr>
          </a:solidFill>
        </p:spPr>
        <p:txBody>
          <a:bodyPr>
            <a:normAutofit fontScale="90000"/>
          </a:bodyPr>
          <a:lstStyle/>
          <a:p>
            <a:pPr algn="ctr">
              <a:defRPr/>
            </a:pPr>
            <a:br>
              <a:rPr lang="es-ES" sz="3600" b="1" dirty="0"/>
            </a:br>
            <a:r>
              <a:rPr lang="es-ES" sz="4400" b="1" dirty="0">
                <a:latin typeface="+mn-lt"/>
                <a:cs typeface="Arial" panose="020B0604020202020204" pitchFamily="34" charset="0"/>
              </a:rPr>
              <a:t>Rescisión del Contrato de Seguro:</a:t>
            </a:r>
            <a:r>
              <a:rPr lang="es-ES" sz="6000" dirty="0">
                <a:latin typeface="+mn-lt"/>
                <a:cs typeface="Arial" panose="020B0604020202020204" pitchFamily="34" charset="0"/>
              </a:rPr>
              <a:t> </a:t>
            </a:r>
            <a:br>
              <a:rPr lang="es-ES" sz="4400" dirty="0">
                <a:latin typeface="Arial" panose="020B0604020202020204" pitchFamily="34" charset="0"/>
                <a:cs typeface="Arial" panose="020B0604020202020204" pitchFamily="34" charset="0"/>
              </a:rPr>
            </a:br>
            <a:endParaRPr lang="es-ES" dirty="0">
              <a:latin typeface="Arial" panose="020B0604020202020204" pitchFamily="34" charset="0"/>
              <a:cs typeface="Arial" panose="020B0604020202020204" pitchFamily="34" charset="0"/>
            </a:endParaRPr>
          </a:p>
        </p:txBody>
      </p:sp>
      <p:sp>
        <p:nvSpPr>
          <p:cNvPr id="3" name="2 Marcador de contenido"/>
          <p:cNvSpPr>
            <a:spLocks noGrp="1"/>
          </p:cNvSpPr>
          <p:nvPr>
            <p:ph idx="1"/>
          </p:nvPr>
        </p:nvSpPr>
        <p:spPr>
          <a:xfrm>
            <a:off x="1045029" y="1571612"/>
            <a:ext cx="9421585" cy="5072098"/>
          </a:xfrm>
          <a:noFill/>
          <a:ln w="38100">
            <a:solidFill>
              <a:schemeClr val="accent2">
                <a:lumMod val="75000"/>
              </a:schemeClr>
            </a:solidFill>
          </a:ln>
        </p:spPr>
        <p:txBody>
          <a:bodyPr>
            <a:noAutofit/>
          </a:bodyPr>
          <a:lstStyle/>
          <a:p>
            <a:pPr lvl="0" algn="just"/>
            <a:r>
              <a:rPr lang="es-MX" sz="3000" dirty="0">
                <a:cs typeface="Arial" panose="020B0604020202020204" pitchFamily="34" charset="0"/>
              </a:rPr>
              <a:t>En las condiciones generales de las pólizas suele estipularse la facultad del asegurador de rescindir el contrato después de la ocurrencia de un siniestro, notificándolo fehacientemente al asegurado y devolviéndole la parte de prima no consumida. Este mismo derecho y en iguales circunstancias puede ser ejercitado por el asegurado sin que en este caso pueda exigir, sin embargo, la devolución de prima. </a:t>
            </a:r>
          </a:p>
          <a:p>
            <a:pPr marL="114300" lvl="0" indent="0" algn="just">
              <a:buNone/>
            </a:pPr>
            <a:r>
              <a:rPr lang="es-MX" sz="3000" dirty="0">
                <a:cs typeface="Arial" panose="020B0604020202020204" pitchFamily="34" charset="0"/>
              </a:rPr>
              <a:t> </a:t>
            </a:r>
            <a:endParaRPr lang="es-ES" sz="3000" dirty="0">
              <a:cs typeface="Arial" panose="020B0604020202020204" pitchFamily="34" charset="0"/>
            </a:endParaRPr>
          </a:p>
        </p:txBody>
      </p:sp>
      <p:sp>
        <p:nvSpPr>
          <p:cNvPr id="4" name="Marcador de número de diapositiva 3"/>
          <p:cNvSpPr>
            <a:spLocks noGrp="1"/>
          </p:cNvSpPr>
          <p:nvPr>
            <p:ph type="sldNum" sz="quarter" idx="12"/>
          </p:nvPr>
        </p:nvSpPr>
        <p:spPr/>
        <p:txBody>
          <a:bodyPr/>
          <a:lstStyle/>
          <a:p>
            <a:fld id="{4F706B53-573E-4F29-AAE8-1E7739068B54}" type="slidenum">
              <a:rPr lang="es-MX" smtClean="0"/>
              <a:pPr/>
              <a:t>17</a:t>
            </a:fld>
            <a:endParaRPr lang="es-MX"/>
          </a:p>
        </p:txBody>
      </p:sp>
      <p:pic>
        <p:nvPicPr>
          <p:cNvPr id="5" name="Imagen 4">
            <a:extLst>
              <a:ext uri="{FF2B5EF4-FFF2-40B4-BE49-F238E27FC236}">
                <a16:creationId xmlns:a16="http://schemas.microsoft.com/office/drawing/2014/main" id="{CE80F2D2-0261-4C57-A8FC-C438E9E2F056}"/>
              </a:ext>
            </a:extLst>
          </p:cNvPr>
          <p:cNvPicPr>
            <a:picLocks noChangeAspect="1"/>
          </p:cNvPicPr>
          <p:nvPr/>
        </p:nvPicPr>
        <p:blipFill>
          <a:blip r:embed="rId2"/>
          <a:stretch>
            <a:fillRect/>
          </a:stretch>
        </p:blipFill>
        <p:spPr>
          <a:xfrm>
            <a:off x="8263151" y="5020573"/>
            <a:ext cx="2782960" cy="1711005"/>
          </a:xfrm>
          <a:prstGeom prst="rect">
            <a:avLst/>
          </a:prstGeom>
        </p:spPr>
      </p:pic>
    </p:spTree>
    <p:extLst>
      <p:ext uri="{BB962C8B-B14F-4D97-AF65-F5344CB8AC3E}">
        <p14:creationId xmlns:p14="http://schemas.microsoft.com/office/powerpoint/2010/main" val="745526082"/>
      </p:ext>
    </p:extLst>
  </p:cSld>
  <p:clrMapOvr>
    <a:masterClrMapping/>
  </p:clrMapOvr>
  <mc:AlternateContent xmlns:mc="http://schemas.openxmlformats.org/markup-compatibility/2006" xmlns:p14="http://schemas.microsoft.com/office/powerpoint/2010/main">
    <mc:Choice Requires="p14">
      <p:transition spd="slow" p14:dur="2000">
        <p:wedge/>
      </p:transition>
    </mc:Choice>
    <mc:Fallback xmlns="">
      <p:transition spd="slow">
        <p:wedg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5029" y="430306"/>
            <a:ext cx="9421585" cy="967173"/>
          </a:xfrm>
          <a:solidFill>
            <a:schemeClr val="accent6">
              <a:lumMod val="60000"/>
              <a:lumOff val="40000"/>
            </a:schemeClr>
          </a:solidFill>
        </p:spPr>
        <p:txBody>
          <a:bodyPr>
            <a:normAutofit fontScale="90000"/>
          </a:bodyPr>
          <a:lstStyle/>
          <a:p>
            <a:pPr algn="ctr">
              <a:defRPr/>
            </a:pPr>
            <a:br>
              <a:rPr lang="es-ES" sz="3600" b="1" dirty="0"/>
            </a:br>
            <a:r>
              <a:rPr lang="es-ES" sz="4400" b="1" dirty="0">
                <a:latin typeface="+mn-lt"/>
                <a:cs typeface="Arial" panose="020B0604020202020204" pitchFamily="34" charset="0"/>
              </a:rPr>
              <a:t>Rescisión del Contrato de Seguro:</a:t>
            </a:r>
            <a:r>
              <a:rPr lang="es-ES" sz="6000" dirty="0">
                <a:latin typeface="+mn-lt"/>
                <a:cs typeface="Arial" panose="020B0604020202020204" pitchFamily="34" charset="0"/>
              </a:rPr>
              <a:t> </a:t>
            </a:r>
            <a:br>
              <a:rPr lang="es-ES" sz="4400" dirty="0">
                <a:latin typeface="Arial" panose="020B0604020202020204" pitchFamily="34" charset="0"/>
                <a:cs typeface="Arial" panose="020B0604020202020204" pitchFamily="34" charset="0"/>
              </a:rPr>
            </a:br>
            <a:endParaRPr lang="es-ES" dirty="0">
              <a:latin typeface="Arial" panose="020B0604020202020204" pitchFamily="34" charset="0"/>
              <a:cs typeface="Arial" panose="020B0604020202020204" pitchFamily="34" charset="0"/>
            </a:endParaRPr>
          </a:p>
        </p:txBody>
      </p:sp>
      <p:sp>
        <p:nvSpPr>
          <p:cNvPr id="3" name="2 Marcador de contenido"/>
          <p:cNvSpPr>
            <a:spLocks noGrp="1"/>
          </p:cNvSpPr>
          <p:nvPr>
            <p:ph idx="1"/>
          </p:nvPr>
        </p:nvSpPr>
        <p:spPr>
          <a:xfrm>
            <a:off x="1045029" y="1571612"/>
            <a:ext cx="9421585" cy="5072098"/>
          </a:xfrm>
          <a:solidFill>
            <a:schemeClr val="accent1">
              <a:lumMod val="20000"/>
              <a:lumOff val="80000"/>
            </a:schemeClr>
          </a:solidFill>
          <a:ln w="38100">
            <a:solidFill>
              <a:schemeClr val="accent2">
                <a:lumMod val="75000"/>
              </a:schemeClr>
            </a:solidFill>
          </a:ln>
        </p:spPr>
        <p:txBody>
          <a:bodyPr>
            <a:noAutofit/>
          </a:bodyPr>
          <a:lstStyle/>
          <a:p>
            <a:pPr lvl="0" algn="just"/>
            <a:r>
              <a:rPr lang="es-MX" sz="3000" dirty="0">
                <a:cs typeface="Arial" panose="020B0604020202020204" pitchFamily="34" charset="0"/>
              </a:rPr>
              <a:t>Los efectos de la rescisión, por oposición a los de la nulidad, no son retroactivos, sino que sólo se proyectan hacia el futuro, por lo que la entidad aseguradora conservará las primas abonadas por el asegurado, sin obligación de restituirlas, y, de igual modo el asegurado, no estará obligado a la devolución de las indemnizaciones que ocasionalmente hubiera percibido. </a:t>
            </a:r>
            <a:endParaRPr lang="es-ES" sz="3000" dirty="0">
              <a:cs typeface="Arial" panose="020B0604020202020204" pitchFamily="34" charset="0"/>
            </a:endParaRPr>
          </a:p>
        </p:txBody>
      </p:sp>
      <p:sp>
        <p:nvSpPr>
          <p:cNvPr id="4" name="Marcador de número de diapositiva 3"/>
          <p:cNvSpPr>
            <a:spLocks noGrp="1"/>
          </p:cNvSpPr>
          <p:nvPr>
            <p:ph type="sldNum" sz="quarter" idx="12"/>
          </p:nvPr>
        </p:nvSpPr>
        <p:spPr/>
        <p:txBody>
          <a:bodyPr/>
          <a:lstStyle/>
          <a:p>
            <a:fld id="{4F706B53-573E-4F29-AAE8-1E7739068B54}" type="slidenum">
              <a:rPr lang="es-MX" smtClean="0"/>
              <a:pPr/>
              <a:t>18</a:t>
            </a:fld>
            <a:endParaRPr lang="es-MX"/>
          </a:p>
        </p:txBody>
      </p:sp>
      <p:pic>
        <p:nvPicPr>
          <p:cNvPr id="5" name="Imagen 4">
            <a:extLst>
              <a:ext uri="{FF2B5EF4-FFF2-40B4-BE49-F238E27FC236}">
                <a16:creationId xmlns:a16="http://schemas.microsoft.com/office/drawing/2014/main" id="{295EEA58-D1A1-4B9A-908F-6354F7AD93FC}"/>
              </a:ext>
            </a:extLst>
          </p:cNvPr>
          <p:cNvPicPr>
            <a:picLocks noChangeAspect="1"/>
          </p:cNvPicPr>
          <p:nvPr/>
        </p:nvPicPr>
        <p:blipFill>
          <a:blip r:embed="rId2"/>
          <a:stretch>
            <a:fillRect/>
          </a:stretch>
        </p:blipFill>
        <p:spPr>
          <a:xfrm>
            <a:off x="5126878" y="4938644"/>
            <a:ext cx="1964037" cy="1571229"/>
          </a:xfrm>
          <a:prstGeom prst="rect">
            <a:avLst/>
          </a:prstGeom>
        </p:spPr>
      </p:pic>
    </p:spTree>
    <p:extLst>
      <p:ext uri="{BB962C8B-B14F-4D97-AF65-F5344CB8AC3E}">
        <p14:creationId xmlns:p14="http://schemas.microsoft.com/office/powerpoint/2010/main" val="3633928100"/>
      </p:ext>
    </p:extLst>
  </p:cSld>
  <p:clrMapOvr>
    <a:masterClrMapping/>
  </p:clrMapOvr>
  <mc:AlternateContent xmlns:mc="http://schemas.openxmlformats.org/markup-compatibility/2006" xmlns:p14="http://schemas.microsoft.com/office/powerpoint/2010/main">
    <mc:Choice Requires="p14">
      <p:transition spd="slow" p14:dur="2000">
        <p:randomBar dir="vert"/>
      </p:transition>
    </mc:Choice>
    <mc:Fallback xmlns="">
      <p:transition spd="slow">
        <p:randomBar dir="vert"/>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30728" y="274638"/>
            <a:ext cx="9838871" cy="1143000"/>
          </a:xfrm>
          <a:solidFill>
            <a:schemeClr val="accent1">
              <a:lumMod val="40000"/>
              <a:lumOff val="60000"/>
            </a:schemeClr>
          </a:solidFill>
        </p:spPr>
        <p:txBody>
          <a:bodyPr/>
          <a:lstStyle/>
          <a:p>
            <a:pPr algn="ctr">
              <a:defRPr/>
            </a:pPr>
            <a:r>
              <a:rPr lang="es-MX" sz="4000" spc="0" dirty="0">
                <a:ln w="0"/>
                <a:solidFill>
                  <a:schemeClr val="accent4">
                    <a:lumMod val="50000"/>
                  </a:schemeClr>
                </a:solidFill>
                <a:effectLst>
                  <a:outerShdw blurRad="38100" dist="19050" dir="2700000" algn="tl" rotWithShape="0">
                    <a:schemeClr val="dk1">
                      <a:alpha val="40000"/>
                    </a:schemeClr>
                  </a:outerShdw>
                </a:effectLst>
                <a:latin typeface="+mn-lt"/>
              </a:rPr>
              <a:t>Ley sobre el Contrato de Seguro</a:t>
            </a:r>
            <a:r>
              <a:rPr lang="es-ES" sz="4000" spc="0" dirty="0">
                <a:ln w="0"/>
                <a:solidFill>
                  <a:schemeClr val="accent4">
                    <a:lumMod val="50000"/>
                  </a:schemeClr>
                </a:solidFill>
                <a:effectLst>
                  <a:outerShdw blurRad="38100" dist="19050" dir="2700000" algn="tl" rotWithShape="0">
                    <a:schemeClr val="dk1">
                      <a:alpha val="40000"/>
                    </a:schemeClr>
                  </a:outerShdw>
                </a:effectLst>
                <a:latin typeface="+mn-lt"/>
              </a:rPr>
              <a:t>:</a:t>
            </a:r>
          </a:p>
        </p:txBody>
      </p:sp>
      <p:sp>
        <p:nvSpPr>
          <p:cNvPr id="30723" name="2 Marcador de contenido"/>
          <p:cNvSpPr>
            <a:spLocks noGrp="1"/>
          </p:cNvSpPr>
          <p:nvPr>
            <p:ph idx="1"/>
          </p:nvPr>
        </p:nvSpPr>
        <p:spPr>
          <a:xfrm>
            <a:off x="930727" y="1600200"/>
            <a:ext cx="9838871" cy="4800600"/>
          </a:xfrm>
          <a:solidFill>
            <a:schemeClr val="accent5">
              <a:lumMod val="60000"/>
              <a:lumOff val="40000"/>
            </a:schemeClr>
          </a:solidFill>
        </p:spPr>
        <p:txBody>
          <a:bodyPr/>
          <a:lstStyle/>
          <a:p>
            <a:pPr marL="93663" indent="20638" algn="just">
              <a:buNone/>
            </a:pPr>
            <a:r>
              <a:rPr lang="es-ES" sz="2700" dirty="0"/>
              <a:t>	</a:t>
            </a:r>
            <a:r>
              <a:rPr lang="es-MX" sz="2800" dirty="0"/>
              <a:t> </a:t>
            </a:r>
          </a:p>
          <a:p>
            <a:pPr marL="93663" indent="20638" algn="just">
              <a:buNone/>
            </a:pPr>
            <a:r>
              <a:rPr lang="es-MX" sz="3200" b="1" i="1" dirty="0">
                <a:solidFill>
                  <a:srgbClr val="000000"/>
                </a:solidFill>
              </a:rPr>
              <a:t>Artículo 47.- </a:t>
            </a:r>
            <a:r>
              <a:rPr lang="es-MX" sz="3200" i="1" dirty="0">
                <a:solidFill>
                  <a:srgbClr val="000000"/>
                </a:solidFill>
              </a:rPr>
              <a:t>Cualquiera omisión o inexacta declaración de los hechos a que se refieren los artículos 8, 9 y 10 de la presente ley, facultará a la empresa aseguradora para considerar </a:t>
            </a:r>
            <a:r>
              <a:rPr lang="es-MX" sz="3200" i="1" u="sng" dirty="0">
                <a:solidFill>
                  <a:srgbClr val="000000"/>
                </a:solidFill>
              </a:rPr>
              <a:t>rescindido de pleno derecho el contrato</a:t>
            </a:r>
            <a:r>
              <a:rPr lang="es-MX" sz="3200" i="1" dirty="0">
                <a:solidFill>
                  <a:srgbClr val="000000"/>
                </a:solidFill>
              </a:rPr>
              <a:t>, aunque no hayan influido en la realización del siniestro.</a:t>
            </a:r>
            <a:r>
              <a:rPr lang="es-MX" sz="3200" i="1" dirty="0">
                <a:solidFill>
                  <a:srgbClr val="000000"/>
                </a:solidFill>
                <a:latin typeface="Arial" panose="020B0604020202020204" pitchFamily="34" charset="0"/>
              </a:rPr>
              <a:t> </a:t>
            </a:r>
            <a:r>
              <a:rPr lang="es-MX" sz="3200" i="1" dirty="0">
                <a:solidFill>
                  <a:srgbClr val="000000"/>
                </a:solidFill>
              </a:rPr>
              <a:t> </a:t>
            </a:r>
            <a:r>
              <a:rPr lang="es-MX" sz="3200" b="1" i="1" dirty="0"/>
              <a:t> </a:t>
            </a:r>
            <a:endParaRPr lang="es-MX" sz="3200" i="1" dirty="0">
              <a:cs typeface="Arial" panose="020B0604020202020204" pitchFamily="34" charset="0"/>
            </a:endParaRPr>
          </a:p>
          <a:p>
            <a:pPr algn="just"/>
            <a:endParaRPr lang="es-ES" sz="2700" dirty="0">
              <a:latin typeface="Arial" panose="020B0604020202020204" pitchFamily="34" charset="0"/>
              <a:cs typeface="Arial" panose="020B0604020202020204" pitchFamily="34" charset="0"/>
            </a:endParaRPr>
          </a:p>
        </p:txBody>
      </p:sp>
      <p:sp>
        <p:nvSpPr>
          <p:cNvPr id="3" name="Marcador de número de diapositiva 2"/>
          <p:cNvSpPr>
            <a:spLocks noGrp="1"/>
          </p:cNvSpPr>
          <p:nvPr>
            <p:ph type="sldNum" sz="quarter" idx="12"/>
          </p:nvPr>
        </p:nvSpPr>
        <p:spPr/>
        <p:txBody>
          <a:bodyPr/>
          <a:lstStyle/>
          <a:p>
            <a:fld id="{4F706B53-573E-4F29-AAE8-1E7739068B54}" type="slidenum">
              <a:rPr lang="es-MX" smtClean="0"/>
              <a:pPr/>
              <a:t>19</a:t>
            </a:fld>
            <a:endParaRPr lang="es-MX"/>
          </a:p>
        </p:txBody>
      </p:sp>
      <p:pic>
        <p:nvPicPr>
          <p:cNvPr id="5" name="Imagen 4">
            <a:extLst>
              <a:ext uri="{FF2B5EF4-FFF2-40B4-BE49-F238E27FC236}">
                <a16:creationId xmlns:a16="http://schemas.microsoft.com/office/drawing/2014/main" id="{EEF0ABE2-0781-4963-B3E4-450716ED1423}"/>
              </a:ext>
            </a:extLst>
          </p:cNvPr>
          <p:cNvPicPr>
            <a:picLocks noChangeAspect="1"/>
          </p:cNvPicPr>
          <p:nvPr/>
        </p:nvPicPr>
        <p:blipFill>
          <a:blip r:embed="rId2"/>
          <a:stretch>
            <a:fillRect/>
          </a:stretch>
        </p:blipFill>
        <p:spPr>
          <a:xfrm>
            <a:off x="4267198" y="4671206"/>
            <a:ext cx="3690938" cy="1714500"/>
          </a:xfrm>
          <a:prstGeom prst="rect">
            <a:avLst/>
          </a:prstGeom>
        </p:spPr>
      </p:pic>
    </p:spTree>
    <p:extLst>
      <p:ext uri="{BB962C8B-B14F-4D97-AF65-F5344CB8AC3E}">
        <p14:creationId xmlns:p14="http://schemas.microsoft.com/office/powerpoint/2010/main" val="548683100"/>
      </p:ext>
    </p:extLst>
  </p:cSld>
  <p:clrMapOvr>
    <a:masterClrMapping/>
  </p:clrMapOvr>
  <mc:AlternateContent xmlns:mc="http://schemas.openxmlformats.org/markup-compatibility/2006" xmlns:p14="http://schemas.microsoft.com/office/powerpoint/2010/main">
    <mc:Choice Requires="p14">
      <p:transition spd="slow" p14:dur="2000">
        <p:wipe/>
      </p:transition>
    </mc:Choice>
    <mc:Fallback xmlns="">
      <p:transition spd="slow">
        <p:wip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6 CuadroTexto"/>
          <p:cNvSpPr txBox="1">
            <a:spLocks noChangeArrowheads="1"/>
          </p:cNvSpPr>
          <p:nvPr/>
        </p:nvSpPr>
        <p:spPr bwMode="auto">
          <a:xfrm>
            <a:off x="1738313" y="259870"/>
            <a:ext cx="8697912" cy="1477328"/>
          </a:xfrm>
          <a:prstGeom prst="rect">
            <a:avLst/>
          </a:prstGeom>
          <a:solidFill>
            <a:schemeClr val="accent1">
              <a:lumMod val="20000"/>
              <a:lumOff val="80000"/>
            </a:schemeClr>
          </a:solidFill>
          <a:ln w="9525">
            <a:noFill/>
            <a:miter lim="800000"/>
            <a:headEnd/>
            <a:tailEnd/>
          </a:ln>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400" b="1" i="0" u="none" strike="noStrike" kern="1200" cap="none" spc="0" normalizeH="0" baseline="0" noProof="0" dirty="0">
                <a:ln>
                  <a:noFill/>
                </a:ln>
                <a:solidFill>
                  <a:srgbClr val="292934"/>
                </a:solidFill>
                <a:effectLst/>
                <a:uLnTx/>
                <a:uFillTx/>
                <a:latin typeface="Calibri"/>
                <a:ea typeface="+mn-ea"/>
                <a:cs typeface="+mn-cs"/>
              </a:rPr>
              <a:t>Universidad   Autónoma   del  Estado de México</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400" b="1" i="0" u="none" strike="noStrike" kern="1200" cap="none" spc="0" normalizeH="0" baseline="0" noProof="0" dirty="0">
                <a:ln>
                  <a:noFill/>
                </a:ln>
                <a:solidFill>
                  <a:srgbClr val="292934"/>
                </a:solidFill>
                <a:effectLst/>
                <a:uLnTx/>
                <a:uFillTx/>
                <a:latin typeface="Calibri"/>
                <a:ea typeface="+mn-ea"/>
                <a:cs typeface="+mn-cs"/>
              </a:rPr>
              <a:t>Facultad de Economía.</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400" b="1" i="0" u="none" strike="noStrike" kern="1200" cap="none" spc="0" normalizeH="0" baseline="0" noProof="0" dirty="0">
              <a:ln>
                <a:noFill/>
              </a:ln>
              <a:solidFill>
                <a:srgbClr val="292934"/>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800" b="1" i="0" u="none" strike="noStrike" kern="1200" cap="none" spc="0" normalizeH="0" baseline="0" noProof="0" dirty="0">
                <a:ln>
                  <a:noFill/>
                </a:ln>
                <a:solidFill>
                  <a:srgbClr val="292934"/>
                </a:solidFill>
                <a:effectLst/>
                <a:uLnTx/>
                <a:uFillTx/>
                <a:latin typeface="Calibri"/>
                <a:ea typeface="+mn-ea"/>
                <a:cs typeface="+mn-cs"/>
              </a:rPr>
              <a:t>Licenciatura en Actuaría </a:t>
            </a:r>
          </a:p>
        </p:txBody>
      </p:sp>
      <p:pic>
        <p:nvPicPr>
          <p:cNvPr id="2050" name="Picture 2" descr="Uaemex"/>
          <p:cNvPicPr>
            <a:picLocks noChangeAspect="1" noChangeArrowheads="1"/>
          </p:cNvPicPr>
          <p:nvPr/>
        </p:nvPicPr>
        <p:blipFill>
          <a:blip r:embed="rId2"/>
          <a:srcRect/>
          <a:stretch>
            <a:fillRect/>
          </a:stretch>
        </p:blipFill>
        <p:spPr bwMode="auto">
          <a:xfrm>
            <a:off x="883175" y="279996"/>
            <a:ext cx="1722980" cy="1457202"/>
          </a:xfrm>
          <a:prstGeom prst="rect">
            <a:avLst/>
          </a:prstGeom>
          <a:noFill/>
          <a:ln w="38100">
            <a:solidFill>
              <a:schemeClr val="accent3">
                <a:lumMod val="50000"/>
              </a:schemeClr>
            </a:solidFill>
            <a:miter lim="800000"/>
            <a:headEnd/>
            <a:tailEnd/>
          </a:ln>
        </p:spPr>
      </p:pic>
      <p:pic>
        <p:nvPicPr>
          <p:cNvPr id="2051" name="Picture 3"/>
          <p:cNvPicPr>
            <a:picLocks noChangeAspect="1" noChangeArrowheads="1"/>
          </p:cNvPicPr>
          <p:nvPr/>
        </p:nvPicPr>
        <p:blipFill>
          <a:blip r:embed="rId3"/>
          <a:srcRect/>
          <a:stretch>
            <a:fillRect/>
          </a:stretch>
        </p:blipFill>
        <p:spPr bwMode="auto">
          <a:xfrm>
            <a:off x="9522430" y="273200"/>
            <a:ext cx="1633489" cy="1463998"/>
          </a:xfrm>
          <a:prstGeom prst="rect">
            <a:avLst/>
          </a:prstGeom>
          <a:noFill/>
          <a:ln w="38100">
            <a:solidFill>
              <a:schemeClr val="accent3">
                <a:lumMod val="50000"/>
              </a:schemeClr>
            </a:solidFill>
            <a:miter lim="800000"/>
            <a:headEnd/>
            <a:tailEnd/>
          </a:ln>
        </p:spPr>
      </p:pic>
      <p:sp>
        <p:nvSpPr>
          <p:cNvPr id="3" name="2 Rectángulo"/>
          <p:cNvSpPr/>
          <p:nvPr/>
        </p:nvSpPr>
        <p:spPr>
          <a:xfrm>
            <a:off x="2351585" y="1873702"/>
            <a:ext cx="7339310" cy="3960440"/>
          </a:xfrm>
          <a:prstGeom prst="rect">
            <a:avLst/>
          </a:prstGeom>
          <a:solidFill>
            <a:schemeClr val="accent3">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800" b="1" i="1" u="none" strike="noStrike" kern="1200" cap="none" spc="0" normalizeH="0" baseline="0" noProof="0" dirty="0">
                <a:ln>
                  <a:noFill/>
                </a:ln>
                <a:solidFill>
                  <a:srgbClr val="4C5A6A">
                    <a:lumMod val="50000"/>
                  </a:srgbClr>
                </a:solidFill>
                <a:effectLst/>
                <a:uLnTx/>
                <a:uFillTx/>
                <a:latin typeface="Calibri"/>
                <a:ea typeface="+mn-ea"/>
                <a:cs typeface="+mn-cs"/>
              </a:rPr>
              <a:t>TEORÍA  DEL SEGURO.</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400" b="1" i="1" u="none" strike="noStrike" kern="1200" cap="none" spc="0" normalizeH="0" baseline="0" noProof="0" dirty="0">
                <a:ln>
                  <a:noFill/>
                </a:ln>
                <a:solidFill>
                  <a:srgbClr val="4C5A6A">
                    <a:lumMod val="50000"/>
                  </a:srgbClr>
                </a:solidFill>
                <a:effectLst/>
                <a:uLnTx/>
                <a:uFillTx/>
                <a:latin typeface="Calibri"/>
                <a:ea typeface="+mn-ea"/>
                <a:cs typeface="+mn-cs"/>
              </a:rPr>
              <a:t>Núcleo Sustantivo (6 Créditos)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2400" b="1" i="1" u="none" strike="noStrike" kern="1200" cap="none" spc="0" normalizeH="0" baseline="0" noProof="0" dirty="0">
              <a:ln>
                <a:noFill/>
              </a:ln>
              <a:solidFill>
                <a:srgbClr val="FFFFFF"/>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3200" b="1" i="0" u="none" strike="noStrike" kern="1200" cap="none" spc="0" normalizeH="0" baseline="0" noProof="0" dirty="0">
                <a:ln>
                  <a:noFill/>
                </a:ln>
                <a:solidFill>
                  <a:srgbClr val="FFFFFF"/>
                </a:solidFill>
                <a:effectLst/>
                <a:uLnTx/>
                <a:uFillTx/>
                <a:latin typeface="Calibri"/>
                <a:ea typeface="+mn-ea"/>
                <a:cs typeface="+mn-cs"/>
              </a:rPr>
              <a:t>Tema: Condiciones Generales del Contrato de Seguro.</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600" b="1" i="1" u="none" strike="noStrike" kern="1200" cap="none" spc="0" normalizeH="0" baseline="0" noProof="0" dirty="0">
              <a:ln>
                <a:noFill/>
              </a:ln>
              <a:solidFill>
                <a:srgbClr val="FFFFFF"/>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srgbClr val="FFFFFF"/>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400" b="1" i="0" u="none" strike="noStrike" kern="1200" cap="none" spc="0" normalizeH="0" baseline="0" noProof="0" dirty="0">
                <a:ln>
                  <a:noFill/>
                </a:ln>
                <a:solidFill>
                  <a:srgbClr val="4C5A6A">
                    <a:lumMod val="50000"/>
                  </a:srgbClr>
                </a:solidFill>
                <a:effectLst/>
                <a:uLnTx/>
                <a:uFillTx/>
                <a:latin typeface="Calibri"/>
                <a:ea typeface="+mn-ea"/>
                <a:cs typeface="+mn-cs"/>
              </a:rPr>
              <a:t>Elaboró: M. en A. Gabriela Margarita Pérez Vargas.</a:t>
            </a:r>
          </a:p>
        </p:txBody>
      </p:sp>
      <p:sp>
        <p:nvSpPr>
          <p:cNvPr id="7" name="6 CuadroTexto"/>
          <p:cNvSpPr txBox="1"/>
          <p:nvPr/>
        </p:nvSpPr>
        <p:spPr>
          <a:xfrm>
            <a:off x="7702377" y="5949280"/>
            <a:ext cx="2010032" cy="369332"/>
          </a:xfrm>
          <a:prstGeom prst="rect">
            <a:avLst/>
          </a:prstGeom>
          <a:solidFill>
            <a:schemeClr val="accent2">
              <a:lumMod val="75000"/>
            </a:schemeClr>
          </a:solidFill>
          <a:ln>
            <a:solidFill>
              <a:schemeClr val="accent3">
                <a:lumMod val="50000"/>
              </a:schemeClr>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1800" b="1" i="0" u="none" strike="noStrike" kern="1200" cap="none" spc="0" normalizeH="0" baseline="0" noProof="0" dirty="0">
                <a:ln>
                  <a:noFill/>
                </a:ln>
                <a:solidFill>
                  <a:srgbClr val="292934"/>
                </a:solidFill>
                <a:effectLst/>
                <a:uLnTx/>
                <a:uFillTx/>
                <a:latin typeface="Calibri"/>
                <a:ea typeface="+mn-ea"/>
                <a:cs typeface="+mn-cs"/>
              </a:rPr>
              <a:t>OCTUBRE 2017</a:t>
            </a:r>
            <a:r>
              <a:rPr kumimoji="0" lang="es-MX" sz="1800" b="0" i="0" u="none" strike="noStrike" kern="1200" cap="none" spc="0" normalizeH="0" baseline="0" noProof="0" dirty="0">
                <a:ln>
                  <a:noFill/>
                </a:ln>
                <a:solidFill>
                  <a:srgbClr val="292934"/>
                </a:solidFill>
                <a:effectLst/>
                <a:uLnTx/>
                <a:uFillTx/>
                <a:latin typeface="Calibri"/>
                <a:ea typeface="+mn-ea"/>
                <a:cs typeface="+mn-cs"/>
              </a:rPr>
              <a:t>.</a:t>
            </a:r>
          </a:p>
        </p:txBody>
      </p:sp>
    </p:spTree>
    <p:extLst>
      <p:ext uri="{BB962C8B-B14F-4D97-AF65-F5344CB8AC3E}">
        <p14:creationId xmlns:p14="http://schemas.microsoft.com/office/powerpoint/2010/main" val="300654142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30728" y="274638"/>
            <a:ext cx="9838871" cy="1143000"/>
          </a:xfrm>
          <a:solidFill>
            <a:schemeClr val="accent1">
              <a:lumMod val="40000"/>
              <a:lumOff val="60000"/>
            </a:schemeClr>
          </a:solidFill>
        </p:spPr>
        <p:txBody>
          <a:bodyPr/>
          <a:lstStyle/>
          <a:p>
            <a:pPr algn="ctr">
              <a:defRPr/>
            </a:pPr>
            <a:r>
              <a:rPr lang="es-MX" sz="4000" spc="0" dirty="0">
                <a:ln w="0"/>
                <a:solidFill>
                  <a:schemeClr val="accent4">
                    <a:lumMod val="50000"/>
                  </a:schemeClr>
                </a:solidFill>
                <a:effectLst>
                  <a:outerShdw blurRad="38100" dist="19050" dir="2700000" algn="tl" rotWithShape="0">
                    <a:schemeClr val="dk1">
                      <a:alpha val="40000"/>
                    </a:schemeClr>
                  </a:outerShdw>
                </a:effectLst>
                <a:latin typeface="+mn-lt"/>
              </a:rPr>
              <a:t>Ley sobre el Contrato de Seguro</a:t>
            </a:r>
            <a:r>
              <a:rPr lang="es-ES" sz="4000" spc="0" dirty="0">
                <a:ln w="0"/>
                <a:solidFill>
                  <a:schemeClr val="accent4">
                    <a:lumMod val="50000"/>
                  </a:schemeClr>
                </a:solidFill>
                <a:effectLst>
                  <a:outerShdw blurRad="38100" dist="19050" dir="2700000" algn="tl" rotWithShape="0">
                    <a:schemeClr val="dk1">
                      <a:alpha val="40000"/>
                    </a:schemeClr>
                  </a:outerShdw>
                </a:effectLst>
                <a:latin typeface="+mn-lt"/>
              </a:rPr>
              <a:t>:</a:t>
            </a:r>
          </a:p>
        </p:txBody>
      </p:sp>
      <p:sp>
        <p:nvSpPr>
          <p:cNvPr id="30723" name="2 Marcador de contenido"/>
          <p:cNvSpPr>
            <a:spLocks noGrp="1"/>
          </p:cNvSpPr>
          <p:nvPr>
            <p:ph idx="1"/>
          </p:nvPr>
        </p:nvSpPr>
        <p:spPr>
          <a:xfrm>
            <a:off x="930727" y="1600200"/>
            <a:ext cx="9838871" cy="4800600"/>
          </a:xfrm>
          <a:solidFill>
            <a:schemeClr val="accent3">
              <a:lumMod val="60000"/>
              <a:lumOff val="40000"/>
            </a:schemeClr>
          </a:solidFill>
        </p:spPr>
        <p:txBody>
          <a:bodyPr>
            <a:normAutofit fontScale="77500" lnSpcReduction="20000"/>
          </a:bodyPr>
          <a:lstStyle/>
          <a:p>
            <a:pPr marL="114300" indent="0">
              <a:buNone/>
            </a:pPr>
            <a:r>
              <a:rPr lang="es-MX" sz="3900" b="1" i="1" dirty="0">
                <a:solidFill>
                  <a:srgbClr val="000000"/>
                </a:solidFill>
              </a:rPr>
              <a:t>Artículo 50.</a:t>
            </a:r>
            <a:r>
              <a:rPr lang="es-MX" sz="3900" i="1" dirty="0">
                <a:solidFill>
                  <a:srgbClr val="000000"/>
                </a:solidFill>
                <a:latin typeface="Arial" panose="020B0604020202020204" pitchFamily="34" charset="0"/>
              </a:rPr>
              <a:t> A pesar de la omisión o inexacta declaración de los hechos, la empresa aseguradora </a:t>
            </a:r>
            <a:r>
              <a:rPr lang="es-MX" sz="3900" i="1" u="sng" dirty="0">
                <a:solidFill>
                  <a:srgbClr val="000000"/>
                </a:solidFill>
                <a:latin typeface="Arial" panose="020B0604020202020204" pitchFamily="34" charset="0"/>
              </a:rPr>
              <a:t>no podrá rescindir el contrato</a:t>
            </a:r>
            <a:r>
              <a:rPr lang="es-MX" sz="3900" i="1" dirty="0">
                <a:solidFill>
                  <a:srgbClr val="000000"/>
                </a:solidFill>
                <a:latin typeface="Arial" panose="020B0604020202020204" pitchFamily="34" charset="0"/>
              </a:rPr>
              <a:t> en los siguientes casos: </a:t>
            </a:r>
          </a:p>
          <a:p>
            <a:pPr marL="114300" indent="0">
              <a:buNone/>
            </a:pPr>
            <a:endParaRPr lang="es-MX" sz="2300" i="1" dirty="0">
              <a:solidFill>
                <a:srgbClr val="000000"/>
              </a:solidFill>
              <a:latin typeface="Arial" panose="020B0604020202020204" pitchFamily="34" charset="0"/>
            </a:endParaRPr>
          </a:p>
          <a:p>
            <a:pPr marL="361950" indent="0">
              <a:buNone/>
            </a:pPr>
            <a:r>
              <a:rPr lang="es-MX" sz="3200" b="1" i="1" dirty="0">
                <a:solidFill>
                  <a:srgbClr val="000000"/>
                </a:solidFill>
                <a:latin typeface="Arial" panose="020B0604020202020204" pitchFamily="34" charset="0"/>
              </a:rPr>
              <a:t>I.- </a:t>
            </a:r>
            <a:r>
              <a:rPr lang="es-MX" sz="3200" i="1" dirty="0">
                <a:solidFill>
                  <a:srgbClr val="000000"/>
                </a:solidFill>
                <a:latin typeface="Arial" panose="020B0604020202020204" pitchFamily="34" charset="0"/>
              </a:rPr>
              <a:t>Si la empresa provocó la omisión o inexacta declaración; </a:t>
            </a:r>
          </a:p>
          <a:p>
            <a:pPr marL="361950" indent="0">
              <a:buNone/>
            </a:pPr>
            <a:r>
              <a:rPr lang="es-MX" sz="3200" b="1" i="1" dirty="0">
                <a:solidFill>
                  <a:srgbClr val="000000"/>
                </a:solidFill>
                <a:latin typeface="Arial" panose="020B0604020202020204" pitchFamily="34" charset="0"/>
              </a:rPr>
              <a:t>II.- </a:t>
            </a:r>
            <a:r>
              <a:rPr lang="es-MX" sz="3200" i="1" dirty="0">
                <a:solidFill>
                  <a:srgbClr val="000000"/>
                </a:solidFill>
                <a:latin typeface="Arial" panose="020B0604020202020204" pitchFamily="34" charset="0"/>
              </a:rPr>
              <a:t>Si la empresa conocía o debía conocer el hecho que no ha sido declarado; </a:t>
            </a:r>
          </a:p>
          <a:p>
            <a:pPr marL="361950" indent="0">
              <a:buNone/>
            </a:pPr>
            <a:r>
              <a:rPr lang="es-MX" sz="3200" b="1" i="1" dirty="0">
                <a:solidFill>
                  <a:srgbClr val="000000"/>
                </a:solidFill>
                <a:latin typeface="Arial" panose="020B0604020202020204" pitchFamily="34" charset="0"/>
              </a:rPr>
              <a:t>III.- </a:t>
            </a:r>
            <a:r>
              <a:rPr lang="es-MX" sz="3200" i="1" dirty="0">
                <a:solidFill>
                  <a:srgbClr val="000000"/>
                </a:solidFill>
                <a:latin typeface="Arial" panose="020B0604020202020204" pitchFamily="34" charset="0"/>
              </a:rPr>
              <a:t>Si la empresa conocía o debía conocer exactamente el hecho que ha sido inexactamente declarado; </a:t>
            </a:r>
          </a:p>
          <a:p>
            <a:pPr marL="361950" indent="0">
              <a:buNone/>
            </a:pPr>
            <a:r>
              <a:rPr lang="es-MX" sz="3200" b="1" i="1" dirty="0">
                <a:solidFill>
                  <a:srgbClr val="000000"/>
                </a:solidFill>
                <a:latin typeface="Arial" panose="020B0604020202020204" pitchFamily="34" charset="0"/>
              </a:rPr>
              <a:t>IV.- </a:t>
            </a:r>
            <a:r>
              <a:rPr lang="es-MX" sz="3200" i="1" dirty="0">
                <a:solidFill>
                  <a:srgbClr val="000000"/>
                </a:solidFill>
                <a:latin typeface="Arial" panose="020B0604020202020204" pitchFamily="34" charset="0"/>
              </a:rPr>
              <a:t>Si la empresa renunció al derecho de rescisión del contrato por esa causa; </a:t>
            </a:r>
          </a:p>
          <a:p>
            <a:pPr marL="361950" indent="0">
              <a:buNone/>
            </a:pPr>
            <a:r>
              <a:rPr lang="es-MX" sz="3200" b="1" i="1" dirty="0">
                <a:solidFill>
                  <a:srgbClr val="000000"/>
                </a:solidFill>
                <a:latin typeface="Arial" panose="020B0604020202020204" pitchFamily="34" charset="0"/>
              </a:rPr>
              <a:t>V.- </a:t>
            </a:r>
            <a:r>
              <a:rPr lang="es-MX" sz="3200" i="1" dirty="0">
                <a:solidFill>
                  <a:srgbClr val="000000"/>
                </a:solidFill>
                <a:latin typeface="Arial" panose="020B0604020202020204" pitchFamily="34" charset="0"/>
              </a:rPr>
              <a:t>Si el declarante no contesta una de las cuestiones propuestas y sin embargo la empresa celebra el contrato . . .</a:t>
            </a:r>
            <a:endParaRPr lang="es-MX" sz="3200" i="1" dirty="0">
              <a:cs typeface="Arial" panose="020B0604020202020204" pitchFamily="34" charset="0"/>
            </a:endParaRPr>
          </a:p>
          <a:p>
            <a:pPr algn="just"/>
            <a:endParaRPr lang="es-ES" sz="2700" dirty="0">
              <a:latin typeface="Arial" panose="020B0604020202020204" pitchFamily="34" charset="0"/>
              <a:cs typeface="Arial" panose="020B0604020202020204" pitchFamily="34" charset="0"/>
            </a:endParaRPr>
          </a:p>
        </p:txBody>
      </p:sp>
      <p:sp>
        <p:nvSpPr>
          <p:cNvPr id="3" name="Marcador de número de diapositiva 2"/>
          <p:cNvSpPr>
            <a:spLocks noGrp="1"/>
          </p:cNvSpPr>
          <p:nvPr>
            <p:ph type="sldNum" sz="quarter" idx="12"/>
          </p:nvPr>
        </p:nvSpPr>
        <p:spPr/>
        <p:txBody>
          <a:bodyPr/>
          <a:lstStyle/>
          <a:p>
            <a:fld id="{4F706B53-573E-4F29-AAE8-1E7739068B54}" type="slidenum">
              <a:rPr lang="es-MX" smtClean="0"/>
              <a:pPr/>
              <a:t>20</a:t>
            </a:fld>
            <a:endParaRPr lang="es-MX"/>
          </a:p>
        </p:txBody>
      </p:sp>
    </p:spTree>
    <p:extLst>
      <p:ext uri="{BB962C8B-B14F-4D97-AF65-F5344CB8AC3E}">
        <p14:creationId xmlns:p14="http://schemas.microsoft.com/office/powerpoint/2010/main" val="453862091"/>
      </p:ext>
    </p:extLst>
  </p:cSld>
  <p:clrMapOvr>
    <a:masterClrMapping/>
  </p:clrMapOvr>
  <mc:AlternateContent xmlns:mc="http://schemas.openxmlformats.org/markup-compatibility/2006" xmlns:p14="http://schemas.microsoft.com/office/powerpoint/2010/main">
    <mc:Choice Requires="p14">
      <p:transition spd="slow" p14:dur="2000">
        <p:wedge/>
      </p:transition>
    </mc:Choice>
    <mc:Fallback xmlns="">
      <p:transition spd="slow">
        <p:wedg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27536" y="360897"/>
            <a:ext cx="8843007" cy="1143000"/>
          </a:xfrm>
          <a:solidFill>
            <a:schemeClr val="accent1">
              <a:lumMod val="40000"/>
              <a:lumOff val="60000"/>
            </a:schemeClr>
          </a:solidFill>
        </p:spPr>
        <p:txBody>
          <a:bodyPr/>
          <a:lstStyle/>
          <a:p>
            <a:pPr algn="ctr">
              <a:defRPr/>
            </a:pPr>
            <a:r>
              <a:rPr lang="es-MX" sz="4000" spc="0" dirty="0">
                <a:ln w="0"/>
                <a:solidFill>
                  <a:schemeClr val="accent4">
                    <a:lumMod val="50000"/>
                  </a:schemeClr>
                </a:solidFill>
                <a:effectLst>
                  <a:outerShdw blurRad="38100" dist="19050" dir="2700000" algn="tl" rotWithShape="0">
                    <a:schemeClr val="dk1">
                      <a:alpha val="40000"/>
                    </a:schemeClr>
                  </a:outerShdw>
                </a:effectLst>
                <a:latin typeface="+mn-lt"/>
              </a:rPr>
              <a:t>Ley sobre el Contrato de Seguro</a:t>
            </a:r>
            <a:r>
              <a:rPr lang="es-ES" sz="4000" spc="0" dirty="0">
                <a:ln w="0"/>
                <a:solidFill>
                  <a:schemeClr val="accent4">
                    <a:lumMod val="50000"/>
                  </a:schemeClr>
                </a:solidFill>
                <a:effectLst>
                  <a:outerShdw blurRad="38100" dist="19050" dir="2700000" algn="tl" rotWithShape="0">
                    <a:schemeClr val="dk1">
                      <a:alpha val="40000"/>
                    </a:schemeClr>
                  </a:outerShdw>
                </a:effectLst>
                <a:latin typeface="+mn-lt"/>
              </a:rPr>
              <a:t>:</a:t>
            </a:r>
          </a:p>
        </p:txBody>
      </p:sp>
      <p:sp>
        <p:nvSpPr>
          <p:cNvPr id="30723" name="2 Marcador de contenido"/>
          <p:cNvSpPr>
            <a:spLocks noGrp="1"/>
          </p:cNvSpPr>
          <p:nvPr>
            <p:ph idx="1"/>
          </p:nvPr>
        </p:nvSpPr>
        <p:spPr>
          <a:xfrm>
            <a:off x="6096000" y="1627517"/>
            <a:ext cx="4074543" cy="4800600"/>
          </a:xfrm>
          <a:solidFill>
            <a:schemeClr val="accent3">
              <a:lumMod val="60000"/>
              <a:lumOff val="40000"/>
            </a:schemeClr>
          </a:solidFill>
        </p:spPr>
        <p:txBody>
          <a:bodyPr>
            <a:normAutofit/>
          </a:bodyPr>
          <a:lstStyle/>
          <a:p>
            <a:pPr marL="93663" indent="20638" algn="just">
              <a:buNone/>
            </a:pPr>
            <a:r>
              <a:rPr lang="es-MX" sz="3000" b="1" i="1" dirty="0"/>
              <a:t>Artículo 56. </a:t>
            </a:r>
            <a:r>
              <a:rPr lang="es-MX" sz="3000" i="1" dirty="0">
                <a:solidFill>
                  <a:srgbClr val="000000"/>
                </a:solidFill>
              </a:rPr>
              <a:t>Cuando la empresa aseguradora </a:t>
            </a:r>
            <a:r>
              <a:rPr lang="es-MX" sz="3000" i="1" u="sng" dirty="0">
                <a:solidFill>
                  <a:srgbClr val="000000"/>
                </a:solidFill>
              </a:rPr>
              <a:t>rescinda</a:t>
            </a:r>
            <a:r>
              <a:rPr lang="es-MX" sz="3000" i="1" dirty="0">
                <a:solidFill>
                  <a:srgbClr val="000000"/>
                </a:solidFill>
              </a:rPr>
              <a:t> el contrato por causa de agravación esencial del riesgo, su responsabilidad </a:t>
            </a:r>
            <a:r>
              <a:rPr lang="es-MX" sz="3000" i="1" u="sng" dirty="0">
                <a:solidFill>
                  <a:srgbClr val="000000"/>
                </a:solidFill>
              </a:rPr>
              <a:t>terminará</a:t>
            </a:r>
            <a:r>
              <a:rPr lang="es-MX" sz="3000" i="1" dirty="0">
                <a:solidFill>
                  <a:srgbClr val="000000"/>
                </a:solidFill>
              </a:rPr>
              <a:t> quince días después de la fecha en que comunique su resolución al asegurado. </a:t>
            </a:r>
            <a:r>
              <a:rPr lang="es-MX" sz="3000" b="1" i="1" dirty="0"/>
              <a:t> </a:t>
            </a:r>
            <a:endParaRPr lang="es-MX" sz="3000" i="1" dirty="0">
              <a:cs typeface="Arial" panose="020B0604020202020204" pitchFamily="34" charset="0"/>
            </a:endParaRPr>
          </a:p>
          <a:p>
            <a:pPr algn="just"/>
            <a:endParaRPr lang="es-ES" sz="2700" dirty="0">
              <a:latin typeface="Arial" panose="020B0604020202020204" pitchFamily="34" charset="0"/>
              <a:cs typeface="Arial" panose="020B0604020202020204" pitchFamily="34" charset="0"/>
            </a:endParaRPr>
          </a:p>
        </p:txBody>
      </p:sp>
      <p:sp>
        <p:nvSpPr>
          <p:cNvPr id="3" name="Marcador de número de diapositiva 2"/>
          <p:cNvSpPr>
            <a:spLocks noGrp="1"/>
          </p:cNvSpPr>
          <p:nvPr>
            <p:ph type="sldNum" sz="quarter" idx="12"/>
          </p:nvPr>
        </p:nvSpPr>
        <p:spPr/>
        <p:txBody>
          <a:bodyPr/>
          <a:lstStyle/>
          <a:p>
            <a:fld id="{4F706B53-573E-4F29-AAE8-1E7739068B54}" type="slidenum">
              <a:rPr lang="es-MX" smtClean="0"/>
              <a:pPr/>
              <a:t>21</a:t>
            </a:fld>
            <a:endParaRPr lang="es-MX"/>
          </a:p>
        </p:txBody>
      </p:sp>
      <p:sp>
        <p:nvSpPr>
          <p:cNvPr id="5" name="2 Marcador de contenido">
            <a:extLst>
              <a:ext uri="{FF2B5EF4-FFF2-40B4-BE49-F238E27FC236}">
                <a16:creationId xmlns:a16="http://schemas.microsoft.com/office/drawing/2014/main" id="{A9125F22-8D50-408B-81D8-EBE99CCCD605}"/>
              </a:ext>
            </a:extLst>
          </p:cNvPr>
          <p:cNvSpPr txBox="1">
            <a:spLocks/>
          </p:cNvSpPr>
          <p:nvPr/>
        </p:nvSpPr>
        <p:spPr>
          <a:xfrm>
            <a:off x="1341916" y="1627517"/>
            <a:ext cx="4334262" cy="4800600"/>
          </a:xfrm>
          <a:prstGeom prst="rect">
            <a:avLst/>
          </a:prstGeom>
          <a:solidFill>
            <a:schemeClr val="accent5">
              <a:lumMod val="60000"/>
              <a:lumOff val="40000"/>
            </a:schemeClr>
          </a:solidFill>
        </p:spPr>
        <p:txBody>
          <a:bodyPr vert="horz" lIns="91440" tIns="45720" rIns="91440" bIns="45720" rtlCol="0">
            <a:normAutofit fontScale="92500"/>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93663" indent="20638" algn="just">
              <a:buFont typeface="Arial" pitchFamily="34" charset="0"/>
              <a:buNone/>
            </a:pPr>
            <a:r>
              <a:rPr lang="es-MX" sz="3200" b="1" i="1" dirty="0">
                <a:solidFill>
                  <a:srgbClr val="000000"/>
                </a:solidFill>
              </a:rPr>
              <a:t>Artículo 51.- </a:t>
            </a:r>
            <a:r>
              <a:rPr lang="es-MX" sz="3200" i="1" dirty="0">
                <a:solidFill>
                  <a:srgbClr val="000000"/>
                </a:solidFill>
              </a:rPr>
              <a:t>En caso de </a:t>
            </a:r>
            <a:r>
              <a:rPr lang="es-MX" sz="3200" i="1" u="sng" dirty="0">
                <a:solidFill>
                  <a:srgbClr val="000000"/>
                </a:solidFill>
              </a:rPr>
              <a:t>rescisión unilateral del contrato </a:t>
            </a:r>
            <a:r>
              <a:rPr lang="es-MX" sz="3200" i="1" dirty="0">
                <a:solidFill>
                  <a:srgbClr val="000000"/>
                </a:solidFill>
              </a:rPr>
              <a:t>por las causas a que se refiere el artículo 47 de esta ley, la empresa aseguradora conservará su derecho a la prima por el período del seguro en curso en el momento de la rescisión . . .</a:t>
            </a:r>
          </a:p>
          <a:p>
            <a:pPr algn="just"/>
            <a:endParaRPr lang="es-ES" sz="27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43964768"/>
      </p:ext>
    </p:extLst>
  </p:cSld>
  <p:clrMapOvr>
    <a:masterClrMapping/>
  </p:clrMapOvr>
  <mc:AlternateContent xmlns:mc="http://schemas.openxmlformats.org/markup-compatibility/2006" xmlns:p14="http://schemas.microsoft.com/office/powerpoint/2010/main">
    <mc:Choice Requires="p14">
      <p:transition spd="slow" p14:dur="2000">
        <p:split orient="vert"/>
      </p:transition>
    </mc:Choice>
    <mc:Fallback xmlns="">
      <p:transition spd="slow">
        <p:split orient="vert"/>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30728" y="274638"/>
            <a:ext cx="9838871" cy="1143000"/>
          </a:xfrm>
          <a:solidFill>
            <a:schemeClr val="accent1">
              <a:lumMod val="40000"/>
              <a:lumOff val="60000"/>
            </a:schemeClr>
          </a:solidFill>
        </p:spPr>
        <p:txBody>
          <a:bodyPr/>
          <a:lstStyle/>
          <a:p>
            <a:pPr algn="ctr">
              <a:defRPr/>
            </a:pPr>
            <a:r>
              <a:rPr lang="es-MX" sz="4000" spc="0" dirty="0">
                <a:ln w="0"/>
                <a:solidFill>
                  <a:schemeClr val="accent4">
                    <a:lumMod val="50000"/>
                  </a:schemeClr>
                </a:solidFill>
                <a:effectLst>
                  <a:outerShdw blurRad="38100" dist="19050" dir="2700000" algn="tl" rotWithShape="0">
                    <a:schemeClr val="dk1">
                      <a:alpha val="40000"/>
                    </a:schemeClr>
                  </a:outerShdw>
                </a:effectLst>
                <a:latin typeface="+mn-lt"/>
              </a:rPr>
              <a:t>Ley sobre el Contrato de Seguro</a:t>
            </a:r>
            <a:r>
              <a:rPr lang="es-ES" sz="4000" spc="0" dirty="0">
                <a:ln w="0"/>
                <a:solidFill>
                  <a:schemeClr val="accent4">
                    <a:lumMod val="50000"/>
                  </a:schemeClr>
                </a:solidFill>
                <a:effectLst>
                  <a:outerShdw blurRad="38100" dist="19050" dir="2700000" algn="tl" rotWithShape="0">
                    <a:schemeClr val="dk1">
                      <a:alpha val="40000"/>
                    </a:schemeClr>
                  </a:outerShdw>
                </a:effectLst>
                <a:latin typeface="+mn-lt"/>
              </a:rPr>
              <a:t>:</a:t>
            </a:r>
          </a:p>
        </p:txBody>
      </p:sp>
      <p:sp>
        <p:nvSpPr>
          <p:cNvPr id="30723" name="2 Marcador de contenido"/>
          <p:cNvSpPr>
            <a:spLocks noGrp="1"/>
          </p:cNvSpPr>
          <p:nvPr>
            <p:ph idx="1"/>
          </p:nvPr>
        </p:nvSpPr>
        <p:spPr>
          <a:xfrm>
            <a:off x="930727" y="1582947"/>
            <a:ext cx="9838871" cy="4800600"/>
          </a:xfrm>
          <a:solidFill>
            <a:schemeClr val="accent2">
              <a:lumMod val="60000"/>
              <a:lumOff val="40000"/>
            </a:schemeClr>
          </a:solidFill>
        </p:spPr>
        <p:txBody>
          <a:bodyPr>
            <a:noAutofit/>
          </a:bodyPr>
          <a:lstStyle/>
          <a:p>
            <a:pPr marL="93663" indent="20638" algn="just">
              <a:buNone/>
            </a:pPr>
            <a:r>
              <a:rPr lang="es-MX" sz="2800" b="1" i="1" dirty="0">
                <a:solidFill>
                  <a:srgbClr val="000000"/>
                </a:solidFill>
              </a:rPr>
              <a:t>Artículo 96.- </a:t>
            </a:r>
            <a:r>
              <a:rPr lang="es-MX" sz="2800" i="1" dirty="0">
                <a:solidFill>
                  <a:srgbClr val="000000"/>
                </a:solidFill>
              </a:rPr>
              <a:t>En caso de daño parcial por el cual se reclame una indemnización, la empresa aseguradora y el asegurado, tendrán derecho para </a:t>
            </a:r>
            <a:r>
              <a:rPr lang="es-MX" sz="2800" i="1" u="sng" dirty="0">
                <a:solidFill>
                  <a:srgbClr val="000000"/>
                </a:solidFill>
              </a:rPr>
              <a:t>rescindir</a:t>
            </a:r>
            <a:r>
              <a:rPr lang="es-MX" sz="2800" i="1" dirty="0">
                <a:solidFill>
                  <a:srgbClr val="000000"/>
                </a:solidFill>
              </a:rPr>
              <a:t> el contrato a más tardar en el momento del pago de la indemnización, aplicándose entonces las siguientes reglas: </a:t>
            </a:r>
          </a:p>
          <a:p>
            <a:pPr marL="93663" indent="20638" algn="just">
              <a:buNone/>
            </a:pPr>
            <a:endParaRPr lang="es-MX" sz="1400" i="1" dirty="0">
              <a:cs typeface="Arial" panose="020B0604020202020204" pitchFamily="34" charset="0"/>
            </a:endParaRPr>
          </a:p>
          <a:p>
            <a:pPr marL="723900" indent="0" algn="just">
              <a:buNone/>
            </a:pPr>
            <a:r>
              <a:rPr lang="es-MX" sz="2800" b="1" i="1" dirty="0">
                <a:solidFill>
                  <a:srgbClr val="000000"/>
                </a:solidFill>
              </a:rPr>
              <a:t>I.- </a:t>
            </a:r>
            <a:r>
              <a:rPr lang="es-MX" sz="2800" i="1" dirty="0">
                <a:solidFill>
                  <a:srgbClr val="000000"/>
                </a:solidFill>
              </a:rPr>
              <a:t>Si la empresa hace uso del </a:t>
            </a:r>
            <a:r>
              <a:rPr lang="es-MX" sz="2800" i="1" u="sng" dirty="0">
                <a:solidFill>
                  <a:srgbClr val="000000"/>
                </a:solidFill>
              </a:rPr>
              <a:t>derecho de rescisión</a:t>
            </a:r>
            <a:r>
              <a:rPr lang="es-MX" sz="2800" i="1" dirty="0">
                <a:solidFill>
                  <a:srgbClr val="000000"/>
                </a:solidFill>
              </a:rPr>
              <a:t>, su responsabilidad terminará quince días después de comunicarlo así al asegurado, debiendo reembolsar la prima que corresponda a la parte no transcurrida del período del seguro en curso y al resto de la suma asegurada; </a:t>
            </a:r>
            <a:r>
              <a:rPr lang="es-MX" sz="2800" b="1" i="1" dirty="0">
                <a:solidFill>
                  <a:srgbClr val="000000"/>
                </a:solidFill>
              </a:rPr>
              <a:t> . . .  </a:t>
            </a:r>
            <a:endParaRPr lang="es-ES" sz="2800" b="1" i="1" dirty="0">
              <a:cs typeface="Arial" panose="020B0604020202020204" pitchFamily="34" charset="0"/>
            </a:endParaRPr>
          </a:p>
        </p:txBody>
      </p:sp>
      <p:sp>
        <p:nvSpPr>
          <p:cNvPr id="3" name="Marcador de número de diapositiva 2"/>
          <p:cNvSpPr>
            <a:spLocks noGrp="1"/>
          </p:cNvSpPr>
          <p:nvPr>
            <p:ph type="sldNum" sz="quarter" idx="12"/>
          </p:nvPr>
        </p:nvSpPr>
        <p:spPr/>
        <p:txBody>
          <a:bodyPr/>
          <a:lstStyle/>
          <a:p>
            <a:fld id="{4F706B53-573E-4F29-AAE8-1E7739068B54}" type="slidenum">
              <a:rPr lang="es-MX" smtClean="0"/>
              <a:pPr/>
              <a:t>22</a:t>
            </a:fld>
            <a:endParaRPr lang="es-MX"/>
          </a:p>
        </p:txBody>
      </p:sp>
    </p:spTree>
    <p:extLst>
      <p:ext uri="{BB962C8B-B14F-4D97-AF65-F5344CB8AC3E}">
        <p14:creationId xmlns:p14="http://schemas.microsoft.com/office/powerpoint/2010/main" val="495483834"/>
      </p:ext>
    </p:extLst>
  </p:cSld>
  <p:clrMapOvr>
    <a:masterClrMapping/>
  </p:clrMapOvr>
  <mc:AlternateContent xmlns:mc="http://schemas.openxmlformats.org/markup-compatibility/2006" xmlns:p14="http://schemas.microsoft.com/office/powerpoint/2010/main">
    <mc:Choice Requires="p14">
      <p:transition spd="slow" p14:dur="2000">
        <p:cover/>
      </p:transition>
    </mc:Choice>
    <mc:Fallback xmlns="">
      <p:transition spd="slow">
        <p:cover/>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2 Marcador de contenido"/>
          <p:cNvSpPr>
            <a:spLocks noGrp="1"/>
          </p:cNvSpPr>
          <p:nvPr>
            <p:ph idx="1"/>
          </p:nvPr>
        </p:nvSpPr>
        <p:spPr>
          <a:xfrm>
            <a:off x="1317992" y="1947863"/>
            <a:ext cx="9551289" cy="4097337"/>
          </a:xfrm>
          <a:solidFill>
            <a:schemeClr val="accent2">
              <a:lumMod val="40000"/>
              <a:lumOff val="60000"/>
            </a:schemeClr>
          </a:solidFill>
        </p:spPr>
        <p:txBody>
          <a:bodyPr>
            <a:normAutofit/>
          </a:bodyPr>
          <a:lstStyle/>
          <a:p>
            <a:pPr marL="114300" indent="0" algn="just">
              <a:buNone/>
            </a:pPr>
            <a:r>
              <a:rPr lang="es-MX" sz="3200" dirty="0">
                <a:latin typeface="Calibri" panose="020F0502020204030204" pitchFamily="34" charset="0"/>
                <a:cs typeface="Arial" charset="0"/>
              </a:rPr>
              <a:t>Pérdida de valor, vigencia o eficacia de algún derecho, acción o facultad, debida fundamentalmente al haber transcurrido y vencido el plazo durante el cual pudo haberse ejercitado.</a:t>
            </a:r>
            <a:endParaRPr lang="es-ES" sz="3200" dirty="0">
              <a:latin typeface="Calibri" panose="020F0502020204030204" pitchFamily="34" charset="0"/>
            </a:endParaRPr>
          </a:p>
        </p:txBody>
      </p:sp>
      <p:sp>
        <p:nvSpPr>
          <p:cNvPr id="4" name="3 Rectángulo"/>
          <p:cNvSpPr/>
          <p:nvPr/>
        </p:nvSpPr>
        <p:spPr>
          <a:xfrm>
            <a:off x="1317992" y="578494"/>
            <a:ext cx="9551289" cy="923330"/>
          </a:xfrm>
          <a:prstGeom prst="rect">
            <a:avLst/>
          </a:prstGeom>
          <a:solidFill>
            <a:schemeClr val="tx2">
              <a:lumMod val="60000"/>
              <a:lumOff val="40000"/>
            </a:schemeClr>
          </a:solidFill>
        </p:spPr>
        <p:txBody>
          <a:bodyPr wrap="square">
            <a:spAutoFit/>
          </a:bodyPr>
          <a:lstStyle/>
          <a:p>
            <a:pPr algn="ctr">
              <a:defRPr/>
            </a:pPr>
            <a:r>
              <a:rPr lang="es-ES" sz="5400" b="1" dirty="0">
                <a:ln w="12700">
                  <a:solidFill>
                    <a:schemeClr val="tx2">
                      <a:satMod val="155000"/>
                    </a:schemeClr>
                  </a:solidFill>
                  <a:prstDash val="solid"/>
                </a:ln>
                <a:solidFill>
                  <a:schemeClr val="accent6">
                    <a:lumMod val="50000"/>
                  </a:schemeClr>
                </a:solidFill>
              </a:rPr>
              <a:t>Prescripción del Contrato</a:t>
            </a:r>
          </a:p>
        </p:txBody>
      </p:sp>
      <p:sp>
        <p:nvSpPr>
          <p:cNvPr id="2" name="Marcador de número de diapositiva 1"/>
          <p:cNvSpPr>
            <a:spLocks noGrp="1"/>
          </p:cNvSpPr>
          <p:nvPr>
            <p:ph type="sldNum" sz="quarter" idx="12"/>
          </p:nvPr>
        </p:nvSpPr>
        <p:spPr/>
        <p:txBody>
          <a:bodyPr/>
          <a:lstStyle/>
          <a:p>
            <a:fld id="{4F706B53-573E-4F29-AAE8-1E7739068B54}" type="slidenum">
              <a:rPr lang="es-MX" smtClean="0"/>
              <a:pPr/>
              <a:t>23</a:t>
            </a:fld>
            <a:endParaRPr lang="es-MX"/>
          </a:p>
        </p:txBody>
      </p:sp>
      <p:pic>
        <p:nvPicPr>
          <p:cNvPr id="7" name="Imagen 6">
            <a:extLst>
              <a:ext uri="{FF2B5EF4-FFF2-40B4-BE49-F238E27FC236}">
                <a16:creationId xmlns:a16="http://schemas.microsoft.com/office/drawing/2014/main" id="{163C08D8-8136-428B-B5F3-2CECAD457266}"/>
              </a:ext>
            </a:extLst>
          </p:cNvPr>
          <p:cNvPicPr>
            <a:picLocks noChangeAspect="1"/>
          </p:cNvPicPr>
          <p:nvPr/>
        </p:nvPicPr>
        <p:blipFill rotWithShape="1">
          <a:blip r:embed="rId2"/>
          <a:srcRect t="3957" b="7630"/>
          <a:stretch/>
        </p:blipFill>
        <p:spPr>
          <a:xfrm>
            <a:off x="6901866" y="3636035"/>
            <a:ext cx="2670310" cy="2885537"/>
          </a:xfrm>
          <a:prstGeom prst="rect">
            <a:avLst/>
          </a:prstGeom>
        </p:spPr>
      </p:pic>
    </p:spTree>
    <p:extLst>
      <p:ext uri="{BB962C8B-B14F-4D97-AF65-F5344CB8AC3E}">
        <p14:creationId xmlns:p14="http://schemas.microsoft.com/office/powerpoint/2010/main" val="594176852"/>
      </p:ext>
    </p:extLst>
  </p:cSld>
  <p:clrMapOvr>
    <a:masterClrMapping/>
  </p:clrMapOvr>
  <mc:AlternateContent xmlns:mc="http://schemas.openxmlformats.org/markup-compatibility/2006" xmlns:p14="http://schemas.microsoft.com/office/powerpoint/2010/main">
    <mc:Choice Requires="p14">
      <p:transition spd="slow" p14:dur="1500">
        <p:wipe/>
      </p:transition>
    </mc:Choice>
    <mc:Fallback xmlns="">
      <p:transition spd="slow">
        <p:wip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33141" y="412662"/>
            <a:ext cx="9757229" cy="1143000"/>
          </a:xfrm>
          <a:solidFill>
            <a:schemeClr val="accent3">
              <a:lumMod val="75000"/>
            </a:schemeClr>
          </a:solidFill>
        </p:spPr>
        <p:txBody>
          <a:bodyPr/>
          <a:lstStyle/>
          <a:p>
            <a:pPr algn="ctr">
              <a:defRPr/>
            </a:pPr>
            <a:r>
              <a:rPr lang="es-ES" spc="0" dirty="0">
                <a:ln w="0"/>
                <a:solidFill>
                  <a:schemeClr val="bg1">
                    <a:lumMod val="95000"/>
                  </a:schemeClr>
                </a:solidFill>
                <a:effectLst>
                  <a:outerShdw blurRad="38100" dist="19050" dir="2700000" algn="tl" rotWithShape="0">
                    <a:schemeClr val="dk1">
                      <a:alpha val="40000"/>
                    </a:schemeClr>
                  </a:outerShdw>
                </a:effectLst>
              </a:rPr>
              <a:t>Prescripción del Contrato:</a:t>
            </a:r>
          </a:p>
        </p:txBody>
      </p:sp>
      <p:sp>
        <p:nvSpPr>
          <p:cNvPr id="30723" name="2 Marcador de contenido"/>
          <p:cNvSpPr>
            <a:spLocks noGrp="1"/>
          </p:cNvSpPr>
          <p:nvPr>
            <p:ph idx="1"/>
          </p:nvPr>
        </p:nvSpPr>
        <p:spPr>
          <a:xfrm>
            <a:off x="833889" y="1777041"/>
            <a:ext cx="10160000" cy="4723722"/>
          </a:xfrm>
          <a:solidFill>
            <a:schemeClr val="accent5">
              <a:lumMod val="60000"/>
              <a:lumOff val="40000"/>
            </a:schemeClr>
          </a:solidFill>
        </p:spPr>
        <p:txBody>
          <a:bodyPr/>
          <a:lstStyle/>
          <a:p>
            <a:pPr marL="114300" indent="0" algn="just">
              <a:buNone/>
            </a:pPr>
            <a:r>
              <a:rPr lang="es-MX" sz="2800" dirty="0"/>
              <a:t>La prescripción, junto con la caducidad, es un modo de extinción de los derechos y acciones a consecuencia del transcurso del tiempo, entre ambos conceptos existen determinadas diferencias que impiden una total asimilación. La prescripción se establece por mandato de la ley, se aplica sólo a instancia de parte y es susceptible de interrupción mediante un acto del posible perjudicado; la caducidad puede tener su origen tanto en la ley como en un acuerdo, y es estimable tanto a instancia de parte, como de oficio por la autoridad competente ante la que se invoque, y no es susceptible de ser interrumpida.</a:t>
            </a:r>
            <a:endParaRPr lang="es-ES" sz="2800" dirty="0">
              <a:latin typeface="Arial" charset="0"/>
              <a:cs typeface="Arial" charset="0"/>
            </a:endParaRPr>
          </a:p>
        </p:txBody>
      </p:sp>
      <p:sp>
        <p:nvSpPr>
          <p:cNvPr id="3" name="Marcador de número de diapositiva 2"/>
          <p:cNvSpPr>
            <a:spLocks noGrp="1"/>
          </p:cNvSpPr>
          <p:nvPr>
            <p:ph type="sldNum" sz="quarter" idx="12"/>
          </p:nvPr>
        </p:nvSpPr>
        <p:spPr/>
        <p:txBody>
          <a:bodyPr/>
          <a:lstStyle/>
          <a:p>
            <a:fld id="{4F706B53-573E-4F29-AAE8-1E7739068B54}" type="slidenum">
              <a:rPr lang="es-MX" smtClean="0"/>
              <a:pPr/>
              <a:t>24</a:t>
            </a:fld>
            <a:endParaRPr lang="es-MX"/>
          </a:p>
        </p:txBody>
      </p:sp>
    </p:spTree>
    <p:extLst>
      <p:ext uri="{BB962C8B-B14F-4D97-AF65-F5344CB8AC3E}">
        <p14:creationId xmlns:p14="http://schemas.microsoft.com/office/powerpoint/2010/main" val="704164023"/>
      </p:ext>
    </p:extLst>
  </p:cSld>
  <p:clrMapOvr>
    <a:masterClrMapping/>
  </p:clrMapOvr>
  <mc:AlternateContent xmlns:mc="http://schemas.openxmlformats.org/markup-compatibility/2006" xmlns:p14="http://schemas.microsoft.com/office/powerpoint/2010/main">
    <mc:Choice Requires="p14">
      <p:transition spd="slow" p14:dur="2000">
        <p:wedge/>
      </p:transition>
    </mc:Choice>
    <mc:Fallback xmlns="">
      <p:transition spd="slow">
        <p:wedg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35424" y="274638"/>
            <a:ext cx="7422776" cy="1143000"/>
          </a:xfrm>
          <a:solidFill>
            <a:schemeClr val="accent3">
              <a:lumMod val="75000"/>
            </a:schemeClr>
          </a:solidFill>
        </p:spPr>
        <p:txBody>
          <a:bodyPr/>
          <a:lstStyle/>
          <a:p>
            <a:pPr algn="ctr">
              <a:defRPr/>
            </a:pPr>
            <a:r>
              <a:rPr lang="es-ES" spc="0" dirty="0">
                <a:ln w="0"/>
                <a:solidFill>
                  <a:schemeClr val="bg1">
                    <a:lumMod val="95000"/>
                  </a:schemeClr>
                </a:solidFill>
              </a:rPr>
              <a:t>Prescripción del Contrato:</a:t>
            </a:r>
          </a:p>
        </p:txBody>
      </p:sp>
      <p:sp>
        <p:nvSpPr>
          <p:cNvPr id="30723" name="2 Marcador de contenido"/>
          <p:cNvSpPr>
            <a:spLocks noGrp="1"/>
          </p:cNvSpPr>
          <p:nvPr>
            <p:ph idx="1"/>
          </p:nvPr>
        </p:nvSpPr>
        <p:spPr>
          <a:xfrm>
            <a:off x="1035423" y="1534993"/>
            <a:ext cx="9885619" cy="2723991"/>
          </a:xfrm>
          <a:solidFill>
            <a:schemeClr val="accent5">
              <a:lumMod val="60000"/>
              <a:lumOff val="40000"/>
            </a:schemeClr>
          </a:solidFill>
        </p:spPr>
        <p:txBody>
          <a:bodyPr>
            <a:normAutofit fontScale="92500"/>
          </a:bodyPr>
          <a:lstStyle/>
          <a:p>
            <a:pPr marL="80963" indent="-80963" algn="just">
              <a:buNone/>
            </a:pPr>
            <a:r>
              <a:rPr lang="es-ES" sz="2800" dirty="0"/>
              <a:t>	</a:t>
            </a:r>
            <a:r>
              <a:rPr lang="es-MX" sz="2800" dirty="0"/>
              <a:t>La prescripción de las acciones que competen a un contrato de seguro se regula en las condiciones generales de la póliza, de acuerdo con lo dispuesto en la legislación sobre el contrato de seguro. </a:t>
            </a:r>
          </a:p>
          <a:p>
            <a:pPr marL="80963" indent="-80963" algn="just">
              <a:buNone/>
            </a:pPr>
            <a:r>
              <a:rPr lang="es-MX" sz="2800" dirty="0"/>
              <a:t>Todas las acciones legales que se deriven de un contrato de seguros, tiene de plazo para poder reclamar los beneficios que dé el emanen, sin embargo dicho periodo podrá ser suspendido en los siguientes casos:</a:t>
            </a:r>
          </a:p>
          <a:p>
            <a:pPr algn="just">
              <a:buNone/>
            </a:pPr>
            <a:endParaRPr lang="es-ES" sz="2700" dirty="0">
              <a:latin typeface="Arial" charset="0"/>
              <a:cs typeface="Arial" charset="0"/>
            </a:endParaRPr>
          </a:p>
        </p:txBody>
      </p:sp>
      <p:sp>
        <p:nvSpPr>
          <p:cNvPr id="3" name="Marcador de número de diapositiva 2"/>
          <p:cNvSpPr>
            <a:spLocks noGrp="1"/>
          </p:cNvSpPr>
          <p:nvPr>
            <p:ph type="sldNum" sz="quarter" idx="12"/>
          </p:nvPr>
        </p:nvSpPr>
        <p:spPr/>
        <p:txBody>
          <a:bodyPr/>
          <a:lstStyle/>
          <a:p>
            <a:fld id="{4F706B53-573E-4F29-AAE8-1E7739068B54}" type="slidenum">
              <a:rPr lang="es-MX" smtClean="0"/>
              <a:pPr/>
              <a:t>25</a:t>
            </a:fld>
            <a:endParaRPr lang="es-MX"/>
          </a:p>
        </p:txBody>
      </p:sp>
      <p:sp>
        <p:nvSpPr>
          <p:cNvPr id="6" name="2 Marcador de contenido"/>
          <p:cNvSpPr txBox="1">
            <a:spLocks/>
          </p:cNvSpPr>
          <p:nvPr/>
        </p:nvSpPr>
        <p:spPr>
          <a:xfrm>
            <a:off x="1035423" y="4310743"/>
            <a:ext cx="9885619" cy="2203207"/>
          </a:xfrm>
          <a:prstGeom prst="rect">
            <a:avLst/>
          </a:prstGeom>
          <a:solidFill>
            <a:schemeClr val="accent3">
              <a:lumMod val="40000"/>
              <a:lumOff val="60000"/>
            </a:schemeClr>
          </a:solidFill>
        </p:spPr>
        <p:txBody>
          <a:bodyPr vert="horz" lIns="91440" tIns="45720" rIns="91440" bIns="45720" rtlCol="0">
            <a:normAutofit lnSpcReduction="10000"/>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buNone/>
            </a:pPr>
            <a:r>
              <a:rPr lang="es-MX" sz="2400" dirty="0"/>
              <a:t>•	En el momento en el que se establezca una reclamación formal ante la CONDUSEF, lo que propiciará que dicho plazo se interrumpa provocando que empiece a correr un nuevo periodo, una vez terminada la revisión de dicha reclamación.</a:t>
            </a:r>
          </a:p>
          <a:p>
            <a:pPr marL="114300" indent="0">
              <a:buNone/>
            </a:pPr>
            <a:r>
              <a:rPr lang="es-MX" sz="2400" dirty="0"/>
              <a:t>•	En el de un beneficiario que desconocía serlo y que además pueda comprobarlo ante la compañía aseguradora.</a:t>
            </a:r>
            <a:endParaRPr lang="es-ES" sz="2600" dirty="0">
              <a:latin typeface="Arial" charset="0"/>
              <a:cs typeface="Arial" charset="0"/>
            </a:endParaRPr>
          </a:p>
        </p:txBody>
      </p:sp>
      <p:pic>
        <p:nvPicPr>
          <p:cNvPr id="4" name="Imagen 3">
            <a:extLst>
              <a:ext uri="{FF2B5EF4-FFF2-40B4-BE49-F238E27FC236}">
                <a16:creationId xmlns:a16="http://schemas.microsoft.com/office/drawing/2014/main" id="{CC67BC73-765D-4C28-9DFC-ADA0FB26814C}"/>
              </a:ext>
            </a:extLst>
          </p:cNvPr>
          <p:cNvPicPr>
            <a:picLocks noChangeAspect="1"/>
          </p:cNvPicPr>
          <p:nvPr/>
        </p:nvPicPr>
        <p:blipFill>
          <a:blip r:embed="rId2"/>
          <a:stretch>
            <a:fillRect/>
          </a:stretch>
        </p:blipFill>
        <p:spPr>
          <a:xfrm>
            <a:off x="8764438" y="51758"/>
            <a:ext cx="2114280" cy="1431282"/>
          </a:xfrm>
          <a:prstGeom prst="rect">
            <a:avLst/>
          </a:prstGeom>
        </p:spPr>
      </p:pic>
    </p:spTree>
    <p:extLst>
      <p:ext uri="{BB962C8B-B14F-4D97-AF65-F5344CB8AC3E}">
        <p14:creationId xmlns:p14="http://schemas.microsoft.com/office/powerpoint/2010/main" val="4269355338"/>
      </p:ext>
    </p:extLst>
  </p:cSld>
  <p:clrMapOvr>
    <a:masterClrMapping/>
  </p:clrMapOvr>
  <mc:AlternateContent xmlns:mc="http://schemas.openxmlformats.org/markup-compatibility/2006" xmlns:p14="http://schemas.microsoft.com/office/powerpoint/2010/main">
    <mc:Choice Requires="p14">
      <p:transition spd="slow" p14:dur="1750">
        <p:pull/>
      </p:transition>
    </mc:Choice>
    <mc:Fallback xmlns="">
      <p:transition spd="slow">
        <p:pull/>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30728" y="274638"/>
            <a:ext cx="9838871" cy="1143000"/>
          </a:xfrm>
          <a:solidFill>
            <a:schemeClr val="accent1">
              <a:lumMod val="40000"/>
              <a:lumOff val="60000"/>
            </a:schemeClr>
          </a:solidFill>
        </p:spPr>
        <p:txBody>
          <a:bodyPr/>
          <a:lstStyle/>
          <a:p>
            <a:pPr algn="ctr">
              <a:defRPr/>
            </a:pPr>
            <a:r>
              <a:rPr lang="es-MX" sz="4000" spc="0" dirty="0">
                <a:ln w="0"/>
                <a:solidFill>
                  <a:schemeClr val="accent4">
                    <a:lumMod val="50000"/>
                  </a:schemeClr>
                </a:solidFill>
                <a:effectLst>
                  <a:outerShdw blurRad="38100" dist="19050" dir="2700000" algn="tl" rotWithShape="0">
                    <a:schemeClr val="dk1">
                      <a:alpha val="40000"/>
                    </a:schemeClr>
                  </a:outerShdw>
                </a:effectLst>
                <a:latin typeface="+mn-lt"/>
              </a:rPr>
              <a:t>Ley sobre el Contrato de Seguro</a:t>
            </a:r>
            <a:r>
              <a:rPr lang="es-ES" sz="4000" spc="0" dirty="0">
                <a:ln w="0"/>
                <a:solidFill>
                  <a:schemeClr val="accent4">
                    <a:lumMod val="50000"/>
                  </a:schemeClr>
                </a:solidFill>
                <a:effectLst>
                  <a:outerShdw blurRad="38100" dist="19050" dir="2700000" algn="tl" rotWithShape="0">
                    <a:schemeClr val="dk1">
                      <a:alpha val="40000"/>
                    </a:schemeClr>
                  </a:outerShdw>
                </a:effectLst>
                <a:latin typeface="+mn-lt"/>
              </a:rPr>
              <a:t>:</a:t>
            </a:r>
          </a:p>
        </p:txBody>
      </p:sp>
      <p:sp>
        <p:nvSpPr>
          <p:cNvPr id="30723" name="2 Marcador de contenido"/>
          <p:cNvSpPr>
            <a:spLocks noGrp="1"/>
          </p:cNvSpPr>
          <p:nvPr>
            <p:ph idx="1"/>
          </p:nvPr>
        </p:nvSpPr>
        <p:spPr>
          <a:xfrm>
            <a:off x="930727" y="1600200"/>
            <a:ext cx="9838871" cy="4800600"/>
          </a:xfrm>
          <a:solidFill>
            <a:schemeClr val="accent2">
              <a:lumMod val="60000"/>
              <a:lumOff val="40000"/>
            </a:schemeClr>
          </a:solidFill>
        </p:spPr>
        <p:txBody>
          <a:bodyPr>
            <a:normAutofit/>
          </a:bodyPr>
          <a:lstStyle/>
          <a:p>
            <a:pPr marL="114300" indent="0">
              <a:buNone/>
            </a:pPr>
            <a:endParaRPr lang="es-MX" sz="1800" b="1" i="1" dirty="0">
              <a:solidFill>
                <a:srgbClr val="000000"/>
              </a:solidFill>
            </a:endParaRPr>
          </a:p>
          <a:p>
            <a:pPr marL="114300" indent="0">
              <a:buNone/>
            </a:pPr>
            <a:r>
              <a:rPr lang="es-MX" sz="3000" b="1" i="1" dirty="0">
                <a:solidFill>
                  <a:srgbClr val="000000"/>
                </a:solidFill>
              </a:rPr>
              <a:t>Artículo 81.- </a:t>
            </a:r>
            <a:r>
              <a:rPr lang="es-MX" sz="3000" i="1" dirty="0">
                <a:solidFill>
                  <a:srgbClr val="000000"/>
                </a:solidFill>
              </a:rPr>
              <a:t>Todas las acciones que se deriven de un contrato de seguro </a:t>
            </a:r>
            <a:r>
              <a:rPr lang="es-MX" sz="3000" i="1" u="sng" dirty="0">
                <a:solidFill>
                  <a:srgbClr val="000000"/>
                </a:solidFill>
              </a:rPr>
              <a:t>prescribirán</a:t>
            </a:r>
            <a:r>
              <a:rPr lang="es-MX" sz="3000" i="1" dirty="0">
                <a:solidFill>
                  <a:srgbClr val="000000"/>
                </a:solidFill>
              </a:rPr>
              <a:t>: </a:t>
            </a:r>
          </a:p>
          <a:p>
            <a:pPr marL="723900" indent="0">
              <a:buNone/>
            </a:pPr>
            <a:r>
              <a:rPr lang="es-MX" sz="3000" b="1" i="1" dirty="0">
                <a:solidFill>
                  <a:srgbClr val="000000"/>
                </a:solidFill>
              </a:rPr>
              <a:t>I.- </a:t>
            </a:r>
            <a:r>
              <a:rPr lang="es-MX" sz="3000" i="1" dirty="0">
                <a:solidFill>
                  <a:srgbClr val="000000"/>
                </a:solidFill>
              </a:rPr>
              <a:t>En cinco años, tratándose de la cobertura de fallecimiento en los seguros de vida. </a:t>
            </a:r>
          </a:p>
          <a:p>
            <a:pPr marL="723900" indent="0">
              <a:buNone/>
            </a:pPr>
            <a:r>
              <a:rPr lang="es-MX" sz="3000" b="1" i="1" dirty="0">
                <a:solidFill>
                  <a:srgbClr val="000000"/>
                </a:solidFill>
              </a:rPr>
              <a:t>II.- </a:t>
            </a:r>
            <a:r>
              <a:rPr lang="es-MX" sz="3000" i="1" dirty="0">
                <a:solidFill>
                  <a:srgbClr val="000000"/>
                </a:solidFill>
              </a:rPr>
              <a:t>En dos años, en los demás casos. </a:t>
            </a:r>
          </a:p>
          <a:p>
            <a:pPr marL="114300" indent="0">
              <a:buNone/>
            </a:pPr>
            <a:endParaRPr lang="es-MX" sz="3000" i="1" dirty="0">
              <a:solidFill>
                <a:srgbClr val="000000"/>
              </a:solidFill>
            </a:endParaRPr>
          </a:p>
          <a:p>
            <a:pPr marL="114300" indent="0">
              <a:buNone/>
            </a:pPr>
            <a:r>
              <a:rPr lang="es-MX" sz="3000" i="1" dirty="0">
                <a:solidFill>
                  <a:srgbClr val="000000"/>
                </a:solidFill>
              </a:rPr>
              <a:t>En todos los casos, los plazos serán contados desde la fecha del acontecimiento que les dio origen. </a:t>
            </a:r>
            <a:endParaRPr lang="es-ES" sz="3000" i="1" dirty="0">
              <a:cs typeface="Arial" panose="020B0604020202020204" pitchFamily="34" charset="0"/>
            </a:endParaRPr>
          </a:p>
        </p:txBody>
      </p:sp>
      <p:sp>
        <p:nvSpPr>
          <p:cNvPr id="3" name="Marcador de número de diapositiva 2"/>
          <p:cNvSpPr>
            <a:spLocks noGrp="1"/>
          </p:cNvSpPr>
          <p:nvPr>
            <p:ph type="sldNum" sz="quarter" idx="12"/>
          </p:nvPr>
        </p:nvSpPr>
        <p:spPr/>
        <p:txBody>
          <a:bodyPr/>
          <a:lstStyle/>
          <a:p>
            <a:fld id="{4F706B53-573E-4F29-AAE8-1E7739068B54}" type="slidenum">
              <a:rPr lang="es-MX" smtClean="0"/>
              <a:pPr/>
              <a:t>26</a:t>
            </a:fld>
            <a:endParaRPr lang="es-MX"/>
          </a:p>
        </p:txBody>
      </p:sp>
      <p:pic>
        <p:nvPicPr>
          <p:cNvPr id="5" name="Imagen 4">
            <a:extLst>
              <a:ext uri="{FF2B5EF4-FFF2-40B4-BE49-F238E27FC236}">
                <a16:creationId xmlns:a16="http://schemas.microsoft.com/office/drawing/2014/main" id="{AB7D8162-91FF-48AA-8D52-8E8B8C9CDAF6}"/>
              </a:ext>
            </a:extLst>
          </p:cNvPr>
          <p:cNvPicPr>
            <a:picLocks noChangeAspect="1"/>
          </p:cNvPicPr>
          <p:nvPr/>
        </p:nvPicPr>
        <p:blipFill>
          <a:blip r:embed="rId2"/>
          <a:stretch>
            <a:fillRect/>
          </a:stretch>
        </p:blipFill>
        <p:spPr>
          <a:xfrm>
            <a:off x="8310114" y="3446253"/>
            <a:ext cx="2189312" cy="1641984"/>
          </a:xfrm>
          <a:prstGeom prst="rect">
            <a:avLst/>
          </a:prstGeom>
          <a:ln>
            <a:noFill/>
          </a:ln>
          <a:effectLst>
            <a:softEdge rad="112500"/>
          </a:effectLst>
        </p:spPr>
      </p:pic>
    </p:spTree>
    <p:extLst>
      <p:ext uri="{BB962C8B-B14F-4D97-AF65-F5344CB8AC3E}">
        <p14:creationId xmlns:p14="http://schemas.microsoft.com/office/powerpoint/2010/main" val="463720513"/>
      </p:ext>
    </p:extLst>
  </p:cSld>
  <p:clrMapOvr>
    <a:masterClrMapping/>
  </p:clrMapOvr>
  <mc:AlternateContent xmlns:mc="http://schemas.openxmlformats.org/markup-compatibility/2006" xmlns:p14="http://schemas.microsoft.com/office/powerpoint/2010/main">
    <mc:Choice Requires="p14">
      <p:transition spd="slow" p14:dur="2000">
        <p:wedge/>
      </p:transition>
    </mc:Choice>
    <mc:Fallback xmlns="">
      <p:transition spd="slow">
        <p:wedg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2 Marcador de contenido"/>
          <p:cNvSpPr>
            <a:spLocks noGrp="1"/>
          </p:cNvSpPr>
          <p:nvPr>
            <p:ph idx="1"/>
          </p:nvPr>
        </p:nvSpPr>
        <p:spPr>
          <a:xfrm>
            <a:off x="1317992" y="1785939"/>
            <a:ext cx="9551289" cy="4097337"/>
          </a:xfrm>
          <a:solidFill>
            <a:schemeClr val="accent2">
              <a:lumMod val="40000"/>
              <a:lumOff val="60000"/>
            </a:schemeClr>
          </a:solidFill>
        </p:spPr>
        <p:txBody>
          <a:bodyPr>
            <a:normAutofit/>
          </a:bodyPr>
          <a:lstStyle/>
          <a:p>
            <a:pPr marL="114300" indent="0" algn="just">
              <a:buNone/>
            </a:pPr>
            <a:r>
              <a:rPr lang="es-MX" sz="2800" dirty="0">
                <a:latin typeface="Arial" charset="0"/>
                <a:cs typeface="Arial" charset="0"/>
              </a:rPr>
              <a:t>La nulidad del contrato de seguro es el acto por el cual se anula la póliza de seguros, dejando ésta de producir los efectos que serían propios, con las diferentes consecuencias que se deriven según se trate de nulidad absoluta o relativa.</a:t>
            </a:r>
            <a:endParaRPr lang="es-ES" sz="2400" dirty="0">
              <a:latin typeface="Bernard MT Condensed" pitchFamily="18" charset="0"/>
            </a:endParaRPr>
          </a:p>
        </p:txBody>
      </p:sp>
      <p:sp>
        <p:nvSpPr>
          <p:cNvPr id="4" name="3 Rectángulo"/>
          <p:cNvSpPr/>
          <p:nvPr/>
        </p:nvSpPr>
        <p:spPr>
          <a:xfrm>
            <a:off x="1317992" y="492229"/>
            <a:ext cx="9551289" cy="923330"/>
          </a:xfrm>
          <a:prstGeom prst="rect">
            <a:avLst/>
          </a:prstGeom>
          <a:solidFill>
            <a:schemeClr val="tx2">
              <a:lumMod val="60000"/>
              <a:lumOff val="40000"/>
            </a:schemeClr>
          </a:solidFill>
        </p:spPr>
        <p:txBody>
          <a:bodyPr wrap="square">
            <a:spAutoFit/>
          </a:bodyPr>
          <a:lstStyle/>
          <a:p>
            <a:pPr algn="ctr">
              <a:defRPr/>
            </a:pPr>
            <a:r>
              <a:rPr lang="es-ES" sz="5400" b="1" dirty="0">
                <a:ln w="12700">
                  <a:solidFill>
                    <a:schemeClr val="tx2">
                      <a:satMod val="155000"/>
                    </a:schemeClr>
                  </a:solidFill>
                  <a:prstDash val="solid"/>
                </a:ln>
                <a:solidFill>
                  <a:schemeClr val="accent6">
                    <a:lumMod val="50000"/>
                  </a:schemeClr>
                </a:solidFill>
              </a:rPr>
              <a:t>Nulidad del Contrato de Seguro</a:t>
            </a:r>
          </a:p>
        </p:txBody>
      </p:sp>
      <p:sp>
        <p:nvSpPr>
          <p:cNvPr id="5" name="4 Rectángulo"/>
          <p:cNvSpPr/>
          <p:nvPr/>
        </p:nvSpPr>
        <p:spPr>
          <a:xfrm>
            <a:off x="5238744" y="4114800"/>
            <a:ext cx="4852314" cy="2449286"/>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Marcador de número de diapositiva 1"/>
          <p:cNvSpPr>
            <a:spLocks noGrp="1"/>
          </p:cNvSpPr>
          <p:nvPr>
            <p:ph type="sldNum" sz="quarter" idx="12"/>
          </p:nvPr>
        </p:nvSpPr>
        <p:spPr/>
        <p:txBody>
          <a:bodyPr/>
          <a:lstStyle/>
          <a:p>
            <a:fld id="{4F706B53-573E-4F29-AAE8-1E7739068B54}" type="slidenum">
              <a:rPr lang="es-MX" smtClean="0"/>
              <a:pPr/>
              <a:t>27</a:t>
            </a:fld>
            <a:endParaRPr lang="es-MX"/>
          </a:p>
        </p:txBody>
      </p:sp>
      <p:pic>
        <p:nvPicPr>
          <p:cNvPr id="6" name="Imagen 5">
            <a:extLst>
              <a:ext uri="{FF2B5EF4-FFF2-40B4-BE49-F238E27FC236}">
                <a16:creationId xmlns:a16="http://schemas.microsoft.com/office/drawing/2014/main" id="{0048EE3F-E9E8-4D2A-B279-9C86D14E53F3}"/>
              </a:ext>
            </a:extLst>
          </p:cNvPr>
          <p:cNvPicPr>
            <a:picLocks noChangeAspect="1"/>
          </p:cNvPicPr>
          <p:nvPr/>
        </p:nvPicPr>
        <p:blipFill rotWithShape="1">
          <a:blip r:embed="rId2"/>
          <a:srcRect b="12258"/>
          <a:stretch/>
        </p:blipFill>
        <p:spPr>
          <a:xfrm>
            <a:off x="5627394" y="4311855"/>
            <a:ext cx="4145639" cy="2054096"/>
          </a:xfrm>
          <a:prstGeom prst="rect">
            <a:avLst/>
          </a:prstGeom>
        </p:spPr>
      </p:pic>
    </p:spTree>
    <p:extLst>
      <p:ext uri="{BB962C8B-B14F-4D97-AF65-F5344CB8AC3E}">
        <p14:creationId xmlns:p14="http://schemas.microsoft.com/office/powerpoint/2010/main" val="38810152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00100" y="524436"/>
            <a:ext cx="4600036" cy="821285"/>
          </a:xfrm>
          <a:solidFill>
            <a:schemeClr val="accent3">
              <a:lumMod val="60000"/>
              <a:lumOff val="40000"/>
            </a:schemeClr>
          </a:solidFill>
        </p:spPr>
        <p:txBody>
          <a:bodyPr>
            <a:normAutofit/>
          </a:bodyPr>
          <a:lstStyle/>
          <a:p>
            <a:pPr>
              <a:defRPr/>
            </a:pPr>
            <a:r>
              <a:rPr lang="es-ES" sz="4400" spc="0" dirty="0">
                <a:ln w="0"/>
                <a:solidFill>
                  <a:schemeClr val="tx1">
                    <a:lumMod val="85000"/>
                    <a:lumOff val="15000"/>
                  </a:schemeClr>
                </a:solidFill>
                <a:effectLst>
                  <a:outerShdw blurRad="38100" dist="19050" dir="2700000" algn="tl" rotWithShape="0">
                    <a:schemeClr val="dk1">
                      <a:alpha val="40000"/>
                    </a:schemeClr>
                  </a:outerShdw>
                </a:effectLst>
              </a:rPr>
              <a:t>Nulidad Absoluta</a:t>
            </a:r>
          </a:p>
        </p:txBody>
      </p:sp>
      <p:sp>
        <p:nvSpPr>
          <p:cNvPr id="3" name="Marcador de número de diapositiva 2"/>
          <p:cNvSpPr>
            <a:spLocks noGrp="1"/>
          </p:cNvSpPr>
          <p:nvPr>
            <p:ph type="sldNum" sz="quarter" idx="12"/>
          </p:nvPr>
        </p:nvSpPr>
        <p:spPr/>
        <p:txBody>
          <a:bodyPr/>
          <a:lstStyle/>
          <a:p>
            <a:fld id="{4F706B53-573E-4F29-AAE8-1E7739068B54}" type="slidenum">
              <a:rPr lang="es-MX" smtClean="0"/>
              <a:pPr/>
              <a:t>28</a:t>
            </a:fld>
            <a:endParaRPr lang="es-MX"/>
          </a:p>
        </p:txBody>
      </p:sp>
      <p:sp>
        <p:nvSpPr>
          <p:cNvPr id="29699" name="2 Marcador de contenido"/>
          <p:cNvSpPr>
            <a:spLocks noGrp="1"/>
          </p:cNvSpPr>
          <p:nvPr>
            <p:ph idx="1"/>
          </p:nvPr>
        </p:nvSpPr>
        <p:spPr>
          <a:xfrm>
            <a:off x="800099" y="1346652"/>
            <a:ext cx="10374406" cy="2930446"/>
          </a:xfrm>
          <a:solidFill>
            <a:schemeClr val="accent2">
              <a:lumMod val="40000"/>
              <a:lumOff val="60000"/>
            </a:schemeClr>
          </a:solidFill>
        </p:spPr>
        <p:txBody>
          <a:bodyPr>
            <a:normAutofit/>
          </a:bodyPr>
          <a:lstStyle/>
          <a:p>
            <a:pPr marL="114300" indent="0" algn="just">
              <a:buNone/>
            </a:pPr>
            <a:r>
              <a:rPr lang="es-MX" sz="2800" dirty="0"/>
              <a:t>Implica la total anulación de la póliza como si nunca hubiera existido el contrato, pues adolece de vicios estructurales que privan totalmente de eficacia al contrato. Tiene como efecto la obligación de restitución recíproca de las prestaciones entre los contratantes, el asegurado habrá de restituir a la aseguradora las indemnizaciones percibidas, y ésta habrá de devolver las primas que hubiere cobrado</a:t>
            </a:r>
            <a:r>
              <a:rPr lang="es-MX" sz="2000" dirty="0"/>
              <a:t>.</a:t>
            </a:r>
            <a:endParaRPr lang="es-ES" sz="2000" dirty="0">
              <a:latin typeface="Arial" panose="020B0604020202020204" pitchFamily="34" charset="0"/>
              <a:cs typeface="Arial" panose="020B0604020202020204" pitchFamily="34" charset="0"/>
            </a:endParaRPr>
          </a:p>
        </p:txBody>
      </p:sp>
      <p:sp>
        <p:nvSpPr>
          <p:cNvPr id="8" name="1 Título"/>
          <p:cNvSpPr txBox="1">
            <a:spLocks/>
          </p:cNvSpPr>
          <p:nvPr/>
        </p:nvSpPr>
        <p:spPr>
          <a:xfrm>
            <a:off x="800099" y="4239518"/>
            <a:ext cx="10374406" cy="697345"/>
          </a:xfrm>
          <a:prstGeom prst="rect">
            <a:avLst/>
          </a:prstGeom>
          <a:solidFill>
            <a:schemeClr val="accent4">
              <a:lumMod val="75000"/>
            </a:schemeClr>
          </a:solidFill>
        </p:spPr>
        <p:txBody>
          <a:bodyPr vert="horz" lIns="91440" tIns="45720" rIns="91440" bIns="45720" rtlCol="0" anchor="ctr">
            <a:normAutofit fontScale="62500" lnSpcReduction="20000"/>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pPr algn="ctr">
              <a:defRPr/>
            </a:pPr>
            <a:r>
              <a:rPr lang="es-ES" sz="4500" dirty="0">
                <a:solidFill>
                  <a:schemeClr val="bg1"/>
                </a:solidFill>
                <a:latin typeface="+mn-lt"/>
              </a:rPr>
              <a:t>En concreto, en el ámbito de los seguros, son nulos de pleno derecho:</a:t>
            </a:r>
            <a:endParaRPr lang="es-ES" spc="0" dirty="0">
              <a:ln w="0"/>
              <a:solidFill>
                <a:schemeClr val="tx1">
                  <a:lumMod val="85000"/>
                  <a:lumOff val="15000"/>
                </a:schemeClr>
              </a:solidFill>
              <a:effectLst>
                <a:outerShdw blurRad="38100" dist="19050" dir="2700000" algn="tl" rotWithShape="0">
                  <a:schemeClr val="dk1">
                    <a:alpha val="40000"/>
                  </a:schemeClr>
                </a:outerShdw>
              </a:effectLst>
            </a:endParaRPr>
          </a:p>
        </p:txBody>
      </p:sp>
      <p:sp>
        <p:nvSpPr>
          <p:cNvPr id="11" name="2 Marcador de contenido"/>
          <p:cNvSpPr txBox="1">
            <a:spLocks/>
          </p:cNvSpPr>
          <p:nvPr/>
        </p:nvSpPr>
        <p:spPr>
          <a:xfrm>
            <a:off x="800100" y="4902357"/>
            <a:ext cx="10374406" cy="1669834"/>
          </a:xfrm>
          <a:prstGeom prst="rect">
            <a:avLst/>
          </a:prstGeom>
          <a:solidFill>
            <a:schemeClr val="tx2">
              <a:lumMod val="60000"/>
              <a:lumOff val="40000"/>
            </a:schemeClr>
          </a:solidFill>
        </p:spPr>
        <p:txBody>
          <a:bodyPr vert="horz" lIns="91440" tIns="45720" rIns="91440" bIns="45720" rtlCol="0">
            <a:norm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algn="just"/>
            <a:r>
              <a:rPr lang="es-MX" sz="2400" dirty="0"/>
              <a:t>Los contratos de seguro y demás operaciones celebrados o realizados por entidad no autorizada, cuya autorización administrativa haya sido revocada.</a:t>
            </a:r>
          </a:p>
          <a:p>
            <a:pPr algn="just"/>
            <a:r>
              <a:rPr lang="es-MX" sz="2400" dirty="0"/>
              <a:t>Los contratos de seguros que al momento de su suscripción no existiera el riesgo o se hubiera producido el siniestro.</a:t>
            </a:r>
            <a:endParaRPr lang="es-E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34262702"/>
      </p:ext>
    </p:extLst>
  </p:cSld>
  <p:clrMapOvr>
    <a:masterClrMapping/>
  </p:clrMapOvr>
  <mc:AlternateContent xmlns:mc="http://schemas.openxmlformats.org/markup-compatibility/2006" xmlns:p14="http://schemas.microsoft.com/office/powerpoint/2010/main">
    <mc:Choice Requires="p14">
      <p:transition spd="slow" p14:dur="2000">
        <p:wedge/>
      </p:transition>
    </mc:Choice>
    <mc:Fallback xmlns="">
      <p:transition spd="slow">
        <p:wedg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F706B53-573E-4F29-AAE8-1E7739068B54}" type="slidenum">
              <a:rPr kumimoji="0" lang="es-MX" sz="1800" b="0" i="0" u="none" strike="noStrike" kern="1200" cap="none" spc="0" normalizeH="0" baseline="0" noProof="0" smtClean="0">
                <a:ln>
                  <a:noFill/>
                </a:ln>
                <a:solidFill>
                  <a:srgbClr val="FFFFFF"/>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29</a:t>
            </a:fld>
            <a:endParaRPr kumimoji="0" lang="es-MX" sz="1800" b="0" i="0" u="none" strike="noStrike" kern="1200" cap="none" spc="0" normalizeH="0" baseline="0" noProof="0" dirty="0">
              <a:ln>
                <a:noFill/>
              </a:ln>
              <a:solidFill>
                <a:srgbClr val="FFFFFF"/>
              </a:solidFill>
              <a:effectLst/>
              <a:uLnTx/>
              <a:uFillTx/>
              <a:latin typeface="Calibri"/>
              <a:ea typeface="+mn-ea"/>
              <a:cs typeface="+mn-cs"/>
            </a:endParaRPr>
          </a:p>
        </p:txBody>
      </p:sp>
      <p:grpSp>
        <p:nvGrpSpPr>
          <p:cNvPr id="4" name="Grupo 3">
            <a:extLst>
              <a:ext uri="{FF2B5EF4-FFF2-40B4-BE49-F238E27FC236}">
                <a16:creationId xmlns:a16="http://schemas.microsoft.com/office/drawing/2014/main" id="{5D93AF90-F473-4D8A-B814-E047DF7C25A0}"/>
              </a:ext>
            </a:extLst>
          </p:cNvPr>
          <p:cNvGrpSpPr/>
          <p:nvPr/>
        </p:nvGrpSpPr>
        <p:grpSpPr>
          <a:xfrm>
            <a:off x="609608" y="555136"/>
            <a:ext cx="5095758" cy="6068815"/>
            <a:chOff x="609608" y="555136"/>
            <a:chExt cx="5095758" cy="6068815"/>
          </a:xfrm>
        </p:grpSpPr>
        <p:pic>
          <p:nvPicPr>
            <p:cNvPr id="5" name="Imagen 4"/>
            <p:cNvPicPr>
              <a:picLocks noChangeAspect="1"/>
            </p:cNvPicPr>
            <p:nvPr/>
          </p:nvPicPr>
          <p:blipFill>
            <a:blip r:embed="rId2"/>
            <a:stretch>
              <a:fillRect/>
            </a:stretch>
          </p:blipFill>
          <p:spPr>
            <a:xfrm>
              <a:off x="609608" y="576195"/>
              <a:ext cx="5078506" cy="6047756"/>
            </a:xfrm>
            <a:prstGeom prst="rect">
              <a:avLst/>
            </a:prstGeom>
            <a:solidFill>
              <a:schemeClr val="accent1">
                <a:lumMod val="20000"/>
                <a:lumOff val="80000"/>
              </a:schemeClr>
            </a:solidFill>
          </p:spPr>
        </p:pic>
        <p:sp>
          <p:nvSpPr>
            <p:cNvPr id="9" name="1 Título"/>
            <p:cNvSpPr txBox="1">
              <a:spLocks/>
            </p:cNvSpPr>
            <p:nvPr/>
          </p:nvSpPr>
          <p:spPr>
            <a:xfrm>
              <a:off x="626859" y="555136"/>
              <a:ext cx="5078507" cy="845418"/>
            </a:xfrm>
            <a:prstGeom prst="rect">
              <a:avLst/>
            </a:prstGeom>
            <a:solidFill>
              <a:schemeClr val="accent5">
                <a:lumMod val="75000"/>
              </a:schemeClr>
            </a:solidFill>
          </p:spPr>
          <p:txBody>
            <a:bodyPr vert="horz" lIns="91440" tIns="45720" rIns="91440" bIns="45720" rtlCol="0" anchor="ctr">
              <a:normAutofit/>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s-ES" sz="4400" b="0" i="0" u="none" strike="noStrike" kern="1200" cap="none" spc="0" normalizeH="0" baseline="0" noProof="0" dirty="0">
                  <a:ln w="0"/>
                  <a:solidFill>
                    <a:srgbClr val="000000">
                      <a:lumMod val="85000"/>
                      <a:lumOff val="15000"/>
                    </a:srgbClr>
                  </a:solidFill>
                  <a:effectLst>
                    <a:outerShdw blurRad="38100" dist="19050" dir="2700000" algn="tl" rotWithShape="0">
                      <a:srgbClr val="000000">
                        <a:alpha val="40000"/>
                      </a:srgbClr>
                    </a:outerShdw>
                  </a:effectLst>
                  <a:uLnTx/>
                  <a:uFillTx/>
                  <a:latin typeface="Cambria"/>
                  <a:ea typeface="+mj-ea"/>
                  <a:cs typeface="+mj-cs"/>
                </a:rPr>
                <a:t>    Nulidad Relativa</a:t>
              </a:r>
            </a:p>
          </p:txBody>
        </p:sp>
        <p:sp>
          <p:nvSpPr>
            <p:cNvPr id="7" name="Rectángulo 6"/>
            <p:cNvSpPr/>
            <p:nvPr/>
          </p:nvSpPr>
          <p:spPr>
            <a:xfrm>
              <a:off x="905834" y="1833501"/>
              <a:ext cx="4350951" cy="3108543"/>
            </a:xfrm>
            <a:prstGeom prst="rect">
              <a:avLst/>
            </a:prstGeom>
          </p:spPr>
          <p:txBody>
            <a:bodyPr wrap="square">
              <a:spAutoFit/>
            </a:bodyPr>
            <a:lstStyle/>
            <a:p>
              <a:pPr marL="173038" marR="0" lvl="0" indent="0" algn="just" defTabSz="914400" rtl="0" eaLnBrk="1" fontAlgn="auto" latinLnBrk="0" hangingPunct="1">
                <a:lnSpc>
                  <a:spcPct val="100000"/>
                </a:lnSpc>
                <a:spcBef>
                  <a:spcPts val="0"/>
                </a:spcBef>
                <a:spcAft>
                  <a:spcPts val="0"/>
                </a:spcAft>
                <a:buClrTx/>
                <a:buSzTx/>
                <a:buFontTx/>
                <a:buNone/>
                <a:tabLst/>
                <a:defRPr/>
              </a:pPr>
              <a:r>
                <a:rPr kumimoji="0" lang="es-MX" sz="2800" b="0" i="0" u="none" strike="noStrike" kern="1200" cap="none" spc="0" normalizeH="0" baseline="0" noProof="0" dirty="0">
                  <a:ln>
                    <a:noFill/>
                  </a:ln>
                  <a:solidFill>
                    <a:srgbClr val="000000"/>
                  </a:solidFill>
                  <a:effectLst/>
                  <a:uLnTx/>
                  <a:uFillTx/>
                  <a:latin typeface="Calibri"/>
                  <a:ea typeface="+mn-ea"/>
                  <a:cs typeface="+mn-cs"/>
                </a:rPr>
                <a:t>Si por el contrario se trata de nulidad relativa, el perjudicado tendrá la posibilidad de instar judicialmente en el plazo de cuatro años la anulación del contrato. </a:t>
              </a:r>
            </a:p>
          </p:txBody>
        </p:sp>
      </p:grpSp>
      <p:pic>
        <p:nvPicPr>
          <p:cNvPr id="2" name="Imagen 1">
            <a:extLst>
              <a:ext uri="{FF2B5EF4-FFF2-40B4-BE49-F238E27FC236}">
                <a16:creationId xmlns:a16="http://schemas.microsoft.com/office/drawing/2014/main" id="{8B8EC28D-D76C-4A35-AAC1-4E33E0E1D40D}"/>
              </a:ext>
            </a:extLst>
          </p:cNvPr>
          <p:cNvPicPr>
            <a:picLocks noChangeAspect="1"/>
          </p:cNvPicPr>
          <p:nvPr/>
        </p:nvPicPr>
        <p:blipFill>
          <a:blip r:embed="rId3"/>
          <a:stretch>
            <a:fillRect/>
          </a:stretch>
        </p:blipFill>
        <p:spPr>
          <a:xfrm>
            <a:off x="5764299" y="852243"/>
            <a:ext cx="5469005" cy="5469005"/>
          </a:xfrm>
          <a:prstGeom prst="rect">
            <a:avLst/>
          </a:prstGeom>
        </p:spPr>
      </p:pic>
    </p:spTree>
    <p:extLst>
      <p:ext uri="{BB962C8B-B14F-4D97-AF65-F5344CB8AC3E}">
        <p14:creationId xmlns:p14="http://schemas.microsoft.com/office/powerpoint/2010/main" val="208638571"/>
      </p:ext>
    </p:extLst>
  </p:cSld>
  <p:clrMapOvr>
    <a:masterClrMapping/>
  </p:clrMapOvr>
  <mc:AlternateContent xmlns:mc="http://schemas.openxmlformats.org/markup-compatibility/2006" xmlns:p14="http://schemas.microsoft.com/office/powerpoint/2010/main">
    <mc:Choice Requires="p14">
      <p:transition spd="slow" p14:dur="1500">
        <p:randomBar dir="vert"/>
      </p:transition>
    </mc:Choice>
    <mc:Fallback xmlns="">
      <p:transition spd="slow">
        <p:randomBar dir="ver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032104" y="116632"/>
            <a:ext cx="2857496" cy="936104"/>
          </a:xfrm>
        </p:spPr>
        <p:txBody>
          <a:bodyPr>
            <a:normAutofit fontScale="90000"/>
          </a:bodyPr>
          <a:lstStyle/>
          <a:p>
            <a:pPr algn="r"/>
            <a:br>
              <a:rPr lang="es-ES" sz="3100" dirty="0"/>
            </a:br>
            <a:r>
              <a:rPr lang="es-ES" sz="2000" dirty="0"/>
              <a:t>F</a:t>
            </a:r>
            <a:r>
              <a:rPr lang="es-ES" sz="1600" dirty="0"/>
              <a:t>ACULTAD DE ECONOMÍA</a:t>
            </a:r>
            <a:br>
              <a:rPr lang="es-ES" sz="1600" dirty="0"/>
            </a:br>
            <a:r>
              <a:rPr lang="es-ES" sz="1600" dirty="0"/>
              <a:t>LICENCIATURA EN ACTUARÍA</a:t>
            </a:r>
            <a:br>
              <a:rPr lang="es-ES" dirty="0"/>
            </a:br>
            <a:endParaRPr lang="es-MX" dirty="0"/>
          </a:p>
        </p:txBody>
      </p:sp>
      <p:pic>
        <p:nvPicPr>
          <p:cNvPr id="4" name="Picture 3"/>
          <p:cNvPicPr>
            <a:picLocks noChangeAspect="1" noChangeArrowheads="1"/>
          </p:cNvPicPr>
          <p:nvPr/>
        </p:nvPicPr>
        <p:blipFill>
          <a:blip r:embed="rId2"/>
          <a:srcRect/>
          <a:stretch>
            <a:fillRect/>
          </a:stretch>
        </p:blipFill>
        <p:spPr bwMode="auto">
          <a:xfrm>
            <a:off x="9859276" y="208250"/>
            <a:ext cx="701220" cy="628462"/>
          </a:xfrm>
          <a:prstGeom prst="rect">
            <a:avLst/>
          </a:prstGeom>
          <a:noFill/>
          <a:ln w="9525">
            <a:solidFill>
              <a:schemeClr val="accent3">
                <a:lumMod val="75000"/>
              </a:schemeClr>
            </a:solidFill>
            <a:miter lim="800000"/>
            <a:headEnd/>
            <a:tailEnd/>
          </a:ln>
        </p:spPr>
      </p:pic>
      <p:sp>
        <p:nvSpPr>
          <p:cNvPr id="5" name="4 CuadroTexto"/>
          <p:cNvSpPr txBox="1"/>
          <p:nvPr/>
        </p:nvSpPr>
        <p:spPr>
          <a:xfrm>
            <a:off x="6799199" y="992355"/>
            <a:ext cx="3096344" cy="646331"/>
          </a:xfrm>
          <a:prstGeom prst="rect">
            <a:avLst/>
          </a:prstGeom>
          <a:solidFill>
            <a:schemeClr val="tx2"/>
          </a:solidFill>
          <a:ln>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360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Calibri"/>
                <a:ea typeface="+mn-ea"/>
                <a:cs typeface="+mn-cs"/>
              </a:rPr>
              <a:t>CONTENIDO</a:t>
            </a:r>
            <a:endParaRPr kumimoji="0" lang="es-MX" sz="360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Calibri"/>
              <a:ea typeface="+mn-ea"/>
              <a:cs typeface="+mn-cs"/>
            </a:endParaRPr>
          </a:p>
        </p:txBody>
      </p:sp>
      <p:graphicFrame>
        <p:nvGraphicFramePr>
          <p:cNvPr id="6" name="5 Tabla"/>
          <p:cNvGraphicFramePr>
            <a:graphicFrameLocks noGrp="1"/>
          </p:cNvGraphicFramePr>
          <p:nvPr>
            <p:extLst>
              <p:ext uri="{D42A27DB-BD31-4B8C-83A1-F6EECF244321}">
                <p14:modId xmlns:p14="http://schemas.microsoft.com/office/powerpoint/2010/main" val="859561004"/>
              </p:ext>
            </p:extLst>
          </p:nvPr>
        </p:nvGraphicFramePr>
        <p:xfrm>
          <a:off x="2006780" y="1784442"/>
          <a:ext cx="8213928" cy="4480560"/>
        </p:xfrm>
        <a:graphic>
          <a:graphicData uri="http://schemas.openxmlformats.org/drawingml/2006/table">
            <a:tbl>
              <a:tblPr firstRow="1" bandRow="1">
                <a:tableStyleId>{EB344D84-9AFB-497E-A393-DC336BA19D2E}</a:tableStyleId>
              </a:tblPr>
              <a:tblGrid>
                <a:gridCol w="7646279">
                  <a:extLst>
                    <a:ext uri="{9D8B030D-6E8A-4147-A177-3AD203B41FA5}">
                      <a16:colId xmlns:a16="http://schemas.microsoft.com/office/drawing/2014/main" val="20000"/>
                    </a:ext>
                  </a:extLst>
                </a:gridCol>
                <a:gridCol w="567649">
                  <a:extLst>
                    <a:ext uri="{9D8B030D-6E8A-4147-A177-3AD203B41FA5}">
                      <a16:colId xmlns:a16="http://schemas.microsoft.com/office/drawing/2014/main" val="20001"/>
                    </a:ext>
                  </a:extLst>
                </a:gridCol>
              </a:tblGrid>
              <a:tr h="4478338">
                <a:tc>
                  <a:txBody>
                    <a:bodyPr/>
                    <a:lstStyle/>
                    <a:p>
                      <a:pPr algn="r"/>
                      <a:r>
                        <a:rPr lang="es-MX" sz="2400" dirty="0">
                          <a:solidFill>
                            <a:schemeClr val="bg1"/>
                          </a:solidFill>
                          <a:latin typeface="Arial" panose="020B0604020202020204" pitchFamily="34" charset="0"/>
                          <a:cs typeface="Arial" panose="020B0604020202020204" pitchFamily="34" charset="0"/>
                        </a:rPr>
                        <a:t>Guión</a:t>
                      </a:r>
                      <a:r>
                        <a:rPr lang="es-MX" sz="2400" baseline="0" dirty="0">
                          <a:solidFill>
                            <a:schemeClr val="bg1"/>
                          </a:solidFill>
                          <a:latin typeface="Arial" panose="020B0604020202020204" pitchFamily="34" charset="0"/>
                          <a:cs typeface="Arial" panose="020B0604020202020204" pitchFamily="34" charset="0"/>
                        </a:rPr>
                        <a:t> Explicativo</a:t>
                      </a:r>
                    </a:p>
                    <a:p>
                      <a:pPr algn="r"/>
                      <a:endParaRPr lang="es-MX" sz="2400" dirty="0">
                        <a:solidFill>
                          <a:schemeClr val="bg1"/>
                        </a:solidFill>
                        <a:latin typeface="Arial" panose="020B0604020202020204" pitchFamily="34" charset="0"/>
                        <a:cs typeface="Arial" panose="020B0604020202020204" pitchFamily="34" charset="0"/>
                      </a:endParaRPr>
                    </a:p>
                    <a:p>
                      <a:pPr algn="r"/>
                      <a:r>
                        <a:rPr lang="es-MX" sz="2400" dirty="0">
                          <a:solidFill>
                            <a:schemeClr val="bg1"/>
                          </a:solidFill>
                          <a:latin typeface="Arial" panose="020B0604020202020204" pitchFamily="34" charset="0"/>
                          <a:cs typeface="Arial" panose="020B0604020202020204" pitchFamily="34" charset="0"/>
                        </a:rPr>
                        <a:t>Condiciones Generales del Contrato de Seguro </a:t>
                      </a:r>
                    </a:p>
                    <a:p>
                      <a:pPr algn="r"/>
                      <a:r>
                        <a:rPr lang="es-MX" sz="2400" dirty="0">
                          <a:solidFill>
                            <a:schemeClr val="bg1"/>
                          </a:solidFill>
                          <a:latin typeface="Arial" panose="020B0604020202020204" pitchFamily="34" charset="0"/>
                          <a:cs typeface="Arial" panose="020B0604020202020204" pitchFamily="34" charset="0"/>
                        </a:rPr>
                        <a:t>Terminación del Contrato de Seguro</a:t>
                      </a:r>
                    </a:p>
                    <a:p>
                      <a:pPr algn="r"/>
                      <a:r>
                        <a:rPr lang="es-MX" sz="2400" dirty="0">
                          <a:solidFill>
                            <a:schemeClr val="bg1"/>
                          </a:solidFill>
                          <a:latin typeface="Arial" panose="020B0604020202020204" pitchFamily="34" charset="0"/>
                          <a:cs typeface="Arial" panose="020B0604020202020204" pitchFamily="34" charset="0"/>
                        </a:rPr>
                        <a:t>Rescisión del Contrato de Seguro</a:t>
                      </a:r>
                    </a:p>
                    <a:p>
                      <a:pPr algn="r"/>
                      <a:r>
                        <a:rPr lang="es-MX" sz="2400" dirty="0">
                          <a:solidFill>
                            <a:schemeClr val="bg1"/>
                          </a:solidFill>
                          <a:latin typeface="Arial" panose="020B0604020202020204" pitchFamily="34" charset="0"/>
                          <a:cs typeface="Arial" panose="020B0604020202020204" pitchFamily="34" charset="0"/>
                        </a:rPr>
                        <a:t>Prescripción del Contrato de Seguro</a:t>
                      </a:r>
                    </a:p>
                    <a:p>
                      <a:pPr algn="r"/>
                      <a:r>
                        <a:rPr lang="es-MX" sz="2400" dirty="0">
                          <a:solidFill>
                            <a:schemeClr val="bg1"/>
                          </a:solidFill>
                          <a:latin typeface="Arial" panose="020B0604020202020204" pitchFamily="34" charset="0"/>
                          <a:cs typeface="Arial" panose="020B0604020202020204" pitchFamily="34" charset="0"/>
                        </a:rPr>
                        <a:t>Nulidad del Contrato de Seguro</a:t>
                      </a:r>
                    </a:p>
                    <a:p>
                      <a:pPr algn="r"/>
                      <a:r>
                        <a:rPr lang="es-MX" sz="2400" dirty="0">
                          <a:solidFill>
                            <a:schemeClr val="bg1"/>
                          </a:solidFill>
                          <a:latin typeface="Arial" panose="020B0604020202020204" pitchFamily="34" charset="0"/>
                          <a:cs typeface="Arial" panose="020B0604020202020204" pitchFamily="34" charset="0"/>
                        </a:rPr>
                        <a:t>Convalidación del Contrato de Seguro</a:t>
                      </a:r>
                    </a:p>
                    <a:p>
                      <a:pPr algn="r"/>
                      <a:r>
                        <a:rPr lang="es-MX" sz="2400" dirty="0">
                          <a:solidFill>
                            <a:schemeClr val="bg1"/>
                          </a:solidFill>
                          <a:latin typeface="Arial" panose="020B0604020202020204" pitchFamily="34" charset="0"/>
                          <a:cs typeface="Arial" panose="020B0604020202020204" pitchFamily="34" charset="0"/>
                        </a:rPr>
                        <a:t>Rehabilitación del Contrato de Seguro</a:t>
                      </a:r>
                    </a:p>
                    <a:p>
                      <a:pPr algn="r"/>
                      <a:endParaRPr lang="es-MX" sz="2400" dirty="0">
                        <a:solidFill>
                          <a:schemeClr val="bg1"/>
                        </a:solidFill>
                        <a:latin typeface="Arial" panose="020B0604020202020204" pitchFamily="34" charset="0"/>
                        <a:cs typeface="Arial" panose="020B0604020202020204" pitchFamily="34" charset="0"/>
                      </a:endParaRPr>
                    </a:p>
                    <a:p>
                      <a:pPr algn="r"/>
                      <a:r>
                        <a:rPr lang="es-MX" sz="2400" dirty="0">
                          <a:solidFill>
                            <a:schemeClr val="bg1"/>
                          </a:solidFill>
                          <a:latin typeface="Arial" panose="020B0604020202020204" pitchFamily="34" charset="0"/>
                          <a:cs typeface="Arial" panose="020B0604020202020204" pitchFamily="34" charset="0"/>
                        </a:rPr>
                        <a:t>Conclusiones</a:t>
                      </a:r>
                    </a:p>
                    <a:p>
                      <a:pPr algn="r"/>
                      <a:r>
                        <a:rPr lang="es-MX" sz="2400" dirty="0">
                          <a:solidFill>
                            <a:schemeClr val="bg1"/>
                          </a:solidFill>
                          <a:latin typeface="Arial" panose="020B0604020202020204" pitchFamily="34" charset="0"/>
                          <a:cs typeface="Arial" panose="020B0604020202020204" pitchFamily="34" charset="0"/>
                        </a:rPr>
                        <a:t>Referencias</a:t>
                      </a:r>
                    </a:p>
                  </a:txBody>
                  <a:tcPr>
                    <a:solidFill>
                      <a:schemeClr val="accent6"/>
                    </a:solidFill>
                  </a:tcPr>
                </a:tc>
                <a:tc>
                  <a:txBody>
                    <a:bodyPr/>
                    <a:lstStyle/>
                    <a:p>
                      <a:pPr algn="r"/>
                      <a:r>
                        <a:rPr lang="es-MX" sz="2400" dirty="0">
                          <a:solidFill>
                            <a:schemeClr val="bg1"/>
                          </a:solidFill>
                          <a:latin typeface="Arial" panose="020B0604020202020204" pitchFamily="34" charset="0"/>
                          <a:cs typeface="Arial" panose="020B0604020202020204" pitchFamily="34" charset="0"/>
                        </a:rPr>
                        <a:t>4</a:t>
                      </a:r>
                    </a:p>
                    <a:p>
                      <a:pPr algn="r"/>
                      <a:endParaRPr lang="es-MX" sz="2400" dirty="0">
                        <a:solidFill>
                          <a:schemeClr val="bg1"/>
                        </a:solidFill>
                        <a:latin typeface="Arial" panose="020B0604020202020204" pitchFamily="34" charset="0"/>
                        <a:cs typeface="Arial" panose="020B0604020202020204" pitchFamily="34" charset="0"/>
                      </a:endParaRPr>
                    </a:p>
                    <a:p>
                      <a:pPr algn="r"/>
                      <a:r>
                        <a:rPr lang="es-MX" sz="2400" dirty="0">
                          <a:solidFill>
                            <a:schemeClr val="bg1"/>
                          </a:solidFill>
                          <a:latin typeface="Arial" panose="020B0604020202020204" pitchFamily="34" charset="0"/>
                          <a:cs typeface="Arial" panose="020B0604020202020204" pitchFamily="34" charset="0"/>
                        </a:rPr>
                        <a:t>7</a:t>
                      </a:r>
                    </a:p>
                    <a:p>
                      <a:pPr algn="r"/>
                      <a:r>
                        <a:rPr lang="es-MX" sz="2400" dirty="0">
                          <a:solidFill>
                            <a:schemeClr val="bg1"/>
                          </a:solidFill>
                          <a:latin typeface="Arial" panose="020B0604020202020204" pitchFamily="34" charset="0"/>
                          <a:cs typeface="Arial" panose="020B0604020202020204" pitchFamily="34" charset="0"/>
                        </a:rPr>
                        <a:t>15</a:t>
                      </a:r>
                    </a:p>
                    <a:p>
                      <a:pPr algn="r"/>
                      <a:r>
                        <a:rPr lang="es-MX" sz="2400" dirty="0">
                          <a:solidFill>
                            <a:schemeClr val="bg1"/>
                          </a:solidFill>
                          <a:latin typeface="Arial" panose="020B0604020202020204" pitchFamily="34" charset="0"/>
                          <a:cs typeface="Arial" panose="020B0604020202020204" pitchFamily="34" charset="0"/>
                        </a:rPr>
                        <a:t>16</a:t>
                      </a:r>
                    </a:p>
                    <a:p>
                      <a:pPr algn="r"/>
                      <a:r>
                        <a:rPr lang="es-MX" sz="2400" dirty="0">
                          <a:solidFill>
                            <a:schemeClr val="bg1"/>
                          </a:solidFill>
                          <a:latin typeface="Arial" panose="020B0604020202020204" pitchFamily="34" charset="0"/>
                          <a:cs typeface="Arial" panose="020B0604020202020204" pitchFamily="34" charset="0"/>
                        </a:rPr>
                        <a:t>23</a:t>
                      </a:r>
                    </a:p>
                    <a:p>
                      <a:pPr algn="r"/>
                      <a:r>
                        <a:rPr lang="es-MX" sz="2400" dirty="0">
                          <a:solidFill>
                            <a:schemeClr val="bg1"/>
                          </a:solidFill>
                          <a:latin typeface="Arial" panose="020B0604020202020204" pitchFamily="34" charset="0"/>
                          <a:cs typeface="Arial" panose="020B0604020202020204" pitchFamily="34" charset="0"/>
                        </a:rPr>
                        <a:t>27</a:t>
                      </a:r>
                    </a:p>
                    <a:p>
                      <a:pPr algn="r"/>
                      <a:r>
                        <a:rPr lang="es-MX" sz="2400" dirty="0">
                          <a:solidFill>
                            <a:schemeClr val="bg1"/>
                          </a:solidFill>
                          <a:latin typeface="Arial" panose="020B0604020202020204" pitchFamily="34" charset="0"/>
                          <a:cs typeface="Arial" panose="020B0604020202020204" pitchFamily="34" charset="0"/>
                        </a:rPr>
                        <a:t>33</a:t>
                      </a:r>
                    </a:p>
                    <a:p>
                      <a:pPr algn="r"/>
                      <a:r>
                        <a:rPr lang="es-MX" sz="2400" dirty="0">
                          <a:solidFill>
                            <a:schemeClr val="bg1"/>
                          </a:solidFill>
                          <a:latin typeface="Arial" panose="020B0604020202020204" pitchFamily="34" charset="0"/>
                          <a:cs typeface="Arial" panose="020B0604020202020204" pitchFamily="34" charset="0"/>
                        </a:rPr>
                        <a:t>35</a:t>
                      </a:r>
                    </a:p>
                    <a:p>
                      <a:pPr algn="r"/>
                      <a:endParaRPr lang="es-MX" sz="2400" dirty="0">
                        <a:solidFill>
                          <a:schemeClr val="bg1"/>
                        </a:solidFill>
                        <a:latin typeface="Arial" panose="020B0604020202020204" pitchFamily="34" charset="0"/>
                        <a:cs typeface="Arial" panose="020B0604020202020204" pitchFamily="34" charset="0"/>
                      </a:endParaRPr>
                    </a:p>
                    <a:p>
                      <a:pPr algn="r"/>
                      <a:r>
                        <a:rPr lang="es-MX" sz="2400" dirty="0">
                          <a:solidFill>
                            <a:schemeClr val="bg1"/>
                          </a:solidFill>
                          <a:latin typeface="Arial" panose="020B0604020202020204" pitchFamily="34" charset="0"/>
                          <a:cs typeface="Arial" panose="020B0604020202020204" pitchFamily="34" charset="0"/>
                        </a:rPr>
                        <a:t>37</a:t>
                      </a:r>
                    </a:p>
                    <a:p>
                      <a:pPr algn="r"/>
                      <a:r>
                        <a:rPr lang="es-MX" sz="2400" dirty="0">
                          <a:solidFill>
                            <a:schemeClr val="bg1"/>
                          </a:solidFill>
                          <a:latin typeface="Arial" panose="020B0604020202020204" pitchFamily="34" charset="0"/>
                          <a:cs typeface="Arial" panose="020B0604020202020204" pitchFamily="34" charset="0"/>
                        </a:rPr>
                        <a:t>39</a:t>
                      </a:r>
                    </a:p>
                  </a:txBody>
                  <a:tcPr>
                    <a:solidFill>
                      <a:schemeClr val="accent4"/>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4174310106"/>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30728" y="274638"/>
            <a:ext cx="9838871" cy="1143000"/>
          </a:xfrm>
          <a:solidFill>
            <a:schemeClr val="accent6">
              <a:lumMod val="60000"/>
              <a:lumOff val="40000"/>
            </a:schemeClr>
          </a:solidFill>
        </p:spPr>
        <p:txBody>
          <a:bodyPr/>
          <a:lstStyle/>
          <a:p>
            <a:pPr algn="ctr">
              <a:defRPr/>
            </a:pPr>
            <a:r>
              <a:rPr lang="es-MX" sz="4000" spc="0" dirty="0">
                <a:ln w="0"/>
                <a:solidFill>
                  <a:schemeClr val="accent4">
                    <a:lumMod val="50000"/>
                  </a:schemeClr>
                </a:solidFill>
                <a:effectLst>
                  <a:outerShdw blurRad="38100" dist="19050" dir="2700000" algn="tl" rotWithShape="0">
                    <a:schemeClr val="dk1">
                      <a:alpha val="40000"/>
                    </a:schemeClr>
                  </a:outerShdw>
                </a:effectLst>
                <a:latin typeface="+mn-lt"/>
              </a:rPr>
              <a:t>Ley sobre el Contrato de Seguro</a:t>
            </a:r>
            <a:r>
              <a:rPr lang="es-ES" sz="4000" spc="0" dirty="0">
                <a:ln w="0"/>
                <a:solidFill>
                  <a:schemeClr val="accent4">
                    <a:lumMod val="50000"/>
                  </a:schemeClr>
                </a:solidFill>
                <a:effectLst>
                  <a:outerShdw blurRad="38100" dist="19050" dir="2700000" algn="tl" rotWithShape="0">
                    <a:schemeClr val="dk1">
                      <a:alpha val="40000"/>
                    </a:schemeClr>
                  </a:outerShdw>
                </a:effectLst>
                <a:latin typeface="+mn-lt"/>
              </a:rPr>
              <a:t>:</a:t>
            </a:r>
          </a:p>
        </p:txBody>
      </p:sp>
      <p:sp>
        <p:nvSpPr>
          <p:cNvPr id="30723" name="2 Marcador de contenido"/>
          <p:cNvSpPr>
            <a:spLocks noGrp="1"/>
          </p:cNvSpPr>
          <p:nvPr>
            <p:ph idx="1"/>
          </p:nvPr>
        </p:nvSpPr>
        <p:spPr>
          <a:xfrm>
            <a:off x="930727" y="1600200"/>
            <a:ext cx="9838871" cy="4800600"/>
          </a:xfrm>
          <a:solidFill>
            <a:schemeClr val="accent1">
              <a:lumMod val="60000"/>
              <a:lumOff val="40000"/>
            </a:schemeClr>
          </a:solidFill>
        </p:spPr>
        <p:txBody>
          <a:bodyPr>
            <a:normAutofit/>
          </a:bodyPr>
          <a:lstStyle/>
          <a:p>
            <a:pPr marL="114300" indent="0" algn="just">
              <a:buNone/>
            </a:pPr>
            <a:endParaRPr lang="es-MX" sz="1800" b="1" dirty="0">
              <a:solidFill>
                <a:srgbClr val="000000"/>
              </a:solidFill>
            </a:endParaRPr>
          </a:p>
          <a:p>
            <a:pPr marL="114300" indent="0" algn="just">
              <a:buNone/>
            </a:pPr>
            <a:r>
              <a:rPr lang="es-MX" sz="3200" b="1" i="1" dirty="0">
                <a:solidFill>
                  <a:srgbClr val="000000"/>
                </a:solidFill>
              </a:rPr>
              <a:t>Artículo 45.- </a:t>
            </a:r>
            <a:r>
              <a:rPr lang="es-MX" sz="3200" i="1" dirty="0">
                <a:solidFill>
                  <a:srgbClr val="000000"/>
                </a:solidFill>
              </a:rPr>
              <a:t>El contrato de seguro </a:t>
            </a:r>
            <a:r>
              <a:rPr lang="es-MX" sz="3200" i="1" u="sng" dirty="0">
                <a:solidFill>
                  <a:srgbClr val="000000"/>
                </a:solidFill>
              </a:rPr>
              <a:t>será nulo </a:t>
            </a:r>
            <a:r>
              <a:rPr lang="es-MX" sz="3200" i="1" dirty="0">
                <a:solidFill>
                  <a:srgbClr val="000000"/>
                </a:solidFill>
              </a:rPr>
              <a:t>si en el momento de su celebración, el riesgo hubiere desaparecido o el siniestro se hubiere ya realizado. Sin embargo, los efectos del contrato podrán hacerse retroactivos por convenio expreso de las partes contratantes. . .</a:t>
            </a:r>
            <a:endParaRPr lang="es-ES" sz="3000" i="1" dirty="0">
              <a:cs typeface="Arial" panose="020B0604020202020204" pitchFamily="34" charset="0"/>
            </a:endParaRPr>
          </a:p>
        </p:txBody>
      </p:sp>
      <p:sp>
        <p:nvSpPr>
          <p:cNvPr id="3" name="Marcador de número de diapositiva 2"/>
          <p:cNvSpPr>
            <a:spLocks noGrp="1"/>
          </p:cNvSpPr>
          <p:nvPr>
            <p:ph type="sldNum" sz="quarter" idx="12"/>
          </p:nvPr>
        </p:nvSpPr>
        <p:spPr/>
        <p:txBody>
          <a:bodyPr/>
          <a:lstStyle/>
          <a:p>
            <a:fld id="{4F706B53-573E-4F29-AAE8-1E7739068B54}" type="slidenum">
              <a:rPr lang="es-MX" smtClean="0"/>
              <a:pPr/>
              <a:t>30</a:t>
            </a:fld>
            <a:endParaRPr lang="es-MX"/>
          </a:p>
        </p:txBody>
      </p:sp>
      <p:pic>
        <p:nvPicPr>
          <p:cNvPr id="5" name="Imagen 4">
            <a:extLst>
              <a:ext uri="{FF2B5EF4-FFF2-40B4-BE49-F238E27FC236}">
                <a16:creationId xmlns:a16="http://schemas.microsoft.com/office/drawing/2014/main" id="{0D2F33A8-77C5-4087-A55F-F8925F3253F6}"/>
              </a:ext>
            </a:extLst>
          </p:cNvPr>
          <p:cNvPicPr>
            <a:picLocks noChangeAspect="1"/>
          </p:cNvPicPr>
          <p:nvPr/>
        </p:nvPicPr>
        <p:blipFill>
          <a:blip r:embed="rId2"/>
          <a:stretch>
            <a:fillRect/>
          </a:stretch>
        </p:blipFill>
        <p:spPr>
          <a:xfrm>
            <a:off x="4616748" y="4472954"/>
            <a:ext cx="3014463" cy="2255650"/>
          </a:xfrm>
          <a:prstGeom prst="rect">
            <a:avLst/>
          </a:prstGeom>
        </p:spPr>
      </p:pic>
    </p:spTree>
    <p:extLst>
      <p:ext uri="{BB962C8B-B14F-4D97-AF65-F5344CB8AC3E}">
        <p14:creationId xmlns:p14="http://schemas.microsoft.com/office/powerpoint/2010/main" val="1064066040"/>
      </p:ext>
    </p:extLst>
  </p:cSld>
  <p:clrMapOvr>
    <a:masterClrMapping/>
  </p:clrMapOvr>
  <mc:AlternateContent xmlns:mc="http://schemas.openxmlformats.org/markup-compatibility/2006" xmlns:p14="http://schemas.microsoft.com/office/powerpoint/2010/main">
    <mc:Choice Requires="p14">
      <p:transition spd="slow" p14:dur="2000">
        <p:wedge/>
      </p:transition>
    </mc:Choice>
    <mc:Fallback xmlns="">
      <p:transition spd="slow">
        <p:wedg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66491" y="335020"/>
            <a:ext cx="8945592" cy="1143000"/>
          </a:xfrm>
          <a:solidFill>
            <a:schemeClr val="accent1">
              <a:lumMod val="40000"/>
              <a:lumOff val="60000"/>
            </a:schemeClr>
          </a:solidFill>
        </p:spPr>
        <p:txBody>
          <a:bodyPr/>
          <a:lstStyle/>
          <a:p>
            <a:pPr algn="ctr">
              <a:defRPr/>
            </a:pPr>
            <a:r>
              <a:rPr lang="es-MX" sz="4000" spc="0" dirty="0">
                <a:ln w="0"/>
                <a:solidFill>
                  <a:schemeClr val="accent4">
                    <a:lumMod val="50000"/>
                  </a:schemeClr>
                </a:solidFill>
                <a:effectLst>
                  <a:outerShdw blurRad="38100" dist="19050" dir="2700000" algn="tl" rotWithShape="0">
                    <a:schemeClr val="dk1">
                      <a:alpha val="40000"/>
                    </a:schemeClr>
                  </a:outerShdw>
                </a:effectLst>
                <a:latin typeface="+mn-lt"/>
              </a:rPr>
              <a:t>Ley sobre el Contrato de Seguro</a:t>
            </a:r>
            <a:r>
              <a:rPr lang="es-ES" sz="4000" spc="0" dirty="0">
                <a:ln w="0"/>
                <a:solidFill>
                  <a:schemeClr val="accent4">
                    <a:lumMod val="50000"/>
                  </a:schemeClr>
                </a:solidFill>
                <a:effectLst>
                  <a:outerShdw blurRad="38100" dist="19050" dir="2700000" algn="tl" rotWithShape="0">
                    <a:schemeClr val="dk1">
                      <a:alpha val="40000"/>
                    </a:schemeClr>
                  </a:outerShdw>
                </a:effectLst>
                <a:latin typeface="+mn-lt"/>
              </a:rPr>
              <a:t>:</a:t>
            </a:r>
          </a:p>
        </p:txBody>
      </p:sp>
      <p:sp>
        <p:nvSpPr>
          <p:cNvPr id="30723" name="2 Marcador de contenido"/>
          <p:cNvSpPr>
            <a:spLocks noGrp="1"/>
          </p:cNvSpPr>
          <p:nvPr>
            <p:ph idx="1"/>
          </p:nvPr>
        </p:nvSpPr>
        <p:spPr>
          <a:xfrm>
            <a:off x="6224469" y="1587260"/>
            <a:ext cx="4187614" cy="4800600"/>
          </a:xfrm>
          <a:solidFill>
            <a:schemeClr val="accent5">
              <a:lumMod val="60000"/>
              <a:lumOff val="40000"/>
            </a:schemeClr>
          </a:solidFill>
        </p:spPr>
        <p:txBody>
          <a:bodyPr>
            <a:normAutofit/>
          </a:bodyPr>
          <a:lstStyle/>
          <a:p>
            <a:pPr marL="114300" indent="0" algn="just">
              <a:buNone/>
            </a:pPr>
            <a:endParaRPr lang="es-MX" sz="1200" b="1" dirty="0">
              <a:solidFill>
                <a:srgbClr val="000000"/>
              </a:solidFill>
            </a:endParaRPr>
          </a:p>
          <a:p>
            <a:pPr marL="114300" indent="0" algn="just">
              <a:buNone/>
            </a:pPr>
            <a:r>
              <a:rPr lang="es-MX" sz="3200" b="1" i="1" dirty="0">
                <a:solidFill>
                  <a:srgbClr val="000000"/>
                </a:solidFill>
              </a:rPr>
              <a:t>Artículo 88.- </a:t>
            </a:r>
            <a:r>
              <a:rPr lang="es-MX" sz="3200" i="1" u="sng" dirty="0">
                <a:solidFill>
                  <a:srgbClr val="000000"/>
                </a:solidFill>
              </a:rPr>
              <a:t>El contrato será nulo </a:t>
            </a:r>
            <a:r>
              <a:rPr lang="es-MX" sz="3200" i="1" dirty="0">
                <a:solidFill>
                  <a:srgbClr val="000000"/>
                </a:solidFill>
              </a:rPr>
              <a:t>si en el momento de su celebración, la cosa asegurada ha perecido o no puede seguir ya expuesta a los riesgos. </a:t>
            </a:r>
            <a:endParaRPr lang="es-ES" sz="3200" i="1" dirty="0">
              <a:cs typeface="Arial" panose="020B0604020202020204" pitchFamily="34" charset="0"/>
            </a:endParaRPr>
          </a:p>
        </p:txBody>
      </p:sp>
      <p:sp>
        <p:nvSpPr>
          <p:cNvPr id="3" name="Marcador de número de diapositiva 2"/>
          <p:cNvSpPr>
            <a:spLocks noGrp="1"/>
          </p:cNvSpPr>
          <p:nvPr>
            <p:ph type="sldNum" sz="quarter" idx="12"/>
          </p:nvPr>
        </p:nvSpPr>
        <p:spPr/>
        <p:txBody>
          <a:bodyPr/>
          <a:lstStyle/>
          <a:p>
            <a:fld id="{4F706B53-573E-4F29-AAE8-1E7739068B54}" type="slidenum">
              <a:rPr lang="es-MX" smtClean="0"/>
              <a:pPr/>
              <a:t>31</a:t>
            </a:fld>
            <a:endParaRPr lang="es-MX"/>
          </a:p>
        </p:txBody>
      </p:sp>
      <p:sp>
        <p:nvSpPr>
          <p:cNvPr id="6" name="2 Marcador de contenido">
            <a:extLst>
              <a:ext uri="{FF2B5EF4-FFF2-40B4-BE49-F238E27FC236}">
                <a16:creationId xmlns:a16="http://schemas.microsoft.com/office/drawing/2014/main" id="{17380C99-3BB0-4CBF-8BCD-DD3060995013}"/>
              </a:ext>
            </a:extLst>
          </p:cNvPr>
          <p:cNvSpPr txBox="1">
            <a:spLocks/>
          </p:cNvSpPr>
          <p:nvPr/>
        </p:nvSpPr>
        <p:spPr>
          <a:xfrm>
            <a:off x="1466491" y="1587260"/>
            <a:ext cx="4313208" cy="4800600"/>
          </a:xfrm>
          <a:prstGeom prst="rect">
            <a:avLst/>
          </a:prstGeom>
          <a:solidFill>
            <a:schemeClr val="accent3">
              <a:lumMod val="60000"/>
              <a:lumOff val="40000"/>
            </a:schemeClr>
          </a:solidFill>
        </p:spPr>
        <p:txBody>
          <a:bodyPr vert="horz" lIns="91440" tIns="45720" rIns="91440" bIns="45720" rtlCol="0">
            <a:norm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lgn="just">
              <a:buFont typeface="Arial" pitchFamily="34" charset="0"/>
              <a:buNone/>
            </a:pPr>
            <a:endParaRPr lang="es-MX" sz="1200" b="1" dirty="0">
              <a:solidFill>
                <a:srgbClr val="000000"/>
              </a:solidFill>
            </a:endParaRPr>
          </a:p>
          <a:p>
            <a:pPr marL="114300" indent="0" algn="just">
              <a:buFont typeface="Arial" pitchFamily="34" charset="0"/>
              <a:buNone/>
            </a:pPr>
            <a:r>
              <a:rPr lang="es-MX" sz="3200" b="1" i="1" dirty="0">
                <a:solidFill>
                  <a:srgbClr val="000000"/>
                </a:solidFill>
              </a:rPr>
              <a:t>Artículo 83. </a:t>
            </a:r>
            <a:r>
              <a:rPr lang="es-MX" sz="3200" i="1" u="sng" dirty="0">
                <a:solidFill>
                  <a:srgbClr val="000000"/>
                </a:solidFill>
              </a:rPr>
              <a:t>Es nulo el pacto </a:t>
            </a:r>
            <a:r>
              <a:rPr lang="es-MX" sz="3200" i="1" dirty="0">
                <a:solidFill>
                  <a:srgbClr val="000000"/>
                </a:solidFill>
              </a:rPr>
              <a:t>que abrevie o extienda el plazo de prescripción fijado en los artículos anteriores. </a:t>
            </a:r>
            <a:r>
              <a:rPr lang="es-MX" sz="2800" i="1" dirty="0">
                <a:solidFill>
                  <a:srgbClr val="000000"/>
                </a:solidFill>
              </a:rPr>
              <a:t>(artículo 81 LCS).</a:t>
            </a:r>
          </a:p>
          <a:p>
            <a:pPr marL="114300" indent="0" algn="just">
              <a:buFont typeface="Arial" pitchFamily="34" charset="0"/>
              <a:buNone/>
            </a:pPr>
            <a:r>
              <a:rPr lang="es-MX" sz="3200" i="1" dirty="0">
                <a:solidFill>
                  <a:srgbClr val="000000"/>
                </a:solidFill>
              </a:rPr>
              <a:t> </a:t>
            </a:r>
            <a:endParaRPr lang="es-ES" sz="3200" i="1" dirty="0">
              <a:cs typeface="Arial" panose="020B0604020202020204" pitchFamily="34" charset="0"/>
            </a:endParaRPr>
          </a:p>
        </p:txBody>
      </p:sp>
      <p:pic>
        <p:nvPicPr>
          <p:cNvPr id="4" name="Imagen 3">
            <a:extLst>
              <a:ext uri="{FF2B5EF4-FFF2-40B4-BE49-F238E27FC236}">
                <a16:creationId xmlns:a16="http://schemas.microsoft.com/office/drawing/2014/main" id="{EF6A29C3-A7B8-42F2-B7AF-8DAE15CCF397}"/>
              </a:ext>
            </a:extLst>
          </p:cNvPr>
          <p:cNvPicPr>
            <a:picLocks noChangeAspect="1"/>
          </p:cNvPicPr>
          <p:nvPr/>
        </p:nvPicPr>
        <p:blipFill>
          <a:blip r:embed="rId2"/>
          <a:stretch>
            <a:fillRect/>
          </a:stretch>
        </p:blipFill>
        <p:spPr>
          <a:xfrm>
            <a:off x="3099885" y="4849521"/>
            <a:ext cx="3111138" cy="1628921"/>
          </a:xfrm>
          <a:prstGeom prst="rect">
            <a:avLst/>
          </a:prstGeom>
          <a:ln w="19050">
            <a:solidFill>
              <a:schemeClr val="accent2"/>
            </a:solidFill>
          </a:ln>
        </p:spPr>
      </p:pic>
    </p:spTree>
    <p:extLst>
      <p:ext uri="{BB962C8B-B14F-4D97-AF65-F5344CB8AC3E}">
        <p14:creationId xmlns:p14="http://schemas.microsoft.com/office/powerpoint/2010/main" val="1488126685"/>
      </p:ext>
    </p:extLst>
  </p:cSld>
  <p:clrMapOvr>
    <a:masterClrMapping/>
  </p:clrMapOvr>
  <mc:AlternateContent xmlns:mc="http://schemas.openxmlformats.org/markup-compatibility/2006" xmlns:p14="http://schemas.microsoft.com/office/powerpoint/2010/main">
    <mc:Choice Requires="p14">
      <p:transition spd="slow" p14:dur="1750">
        <p:split orient="vert"/>
      </p:transition>
    </mc:Choice>
    <mc:Fallback xmlns="">
      <p:transition spd="slow">
        <p:split orient="vert"/>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30728" y="274638"/>
            <a:ext cx="9838871" cy="1143000"/>
          </a:xfrm>
          <a:solidFill>
            <a:schemeClr val="accent1">
              <a:lumMod val="40000"/>
              <a:lumOff val="60000"/>
            </a:schemeClr>
          </a:solidFill>
        </p:spPr>
        <p:txBody>
          <a:bodyPr/>
          <a:lstStyle/>
          <a:p>
            <a:pPr algn="ctr">
              <a:defRPr/>
            </a:pPr>
            <a:r>
              <a:rPr lang="es-MX" sz="4000" spc="0" dirty="0">
                <a:ln w="0"/>
                <a:solidFill>
                  <a:schemeClr val="accent4">
                    <a:lumMod val="50000"/>
                  </a:schemeClr>
                </a:solidFill>
                <a:effectLst>
                  <a:outerShdw blurRad="38100" dist="19050" dir="2700000" algn="tl" rotWithShape="0">
                    <a:schemeClr val="dk1">
                      <a:alpha val="40000"/>
                    </a:schemeClr>
                  </a:outerShdw>
                </a:effectLst>
                <a:latin typeface="+mn-lt"/>
              </a:rPr>
              <a:t>Ley sobre el Contrato de Seguro</a:t>
            </a:r>
            <a:r>
              <a:rPr lang="es-ES" sz="4000" spc="0" dirty="0">
                <a:ln w="0"/>
                <a:solidFill>
                  <a:schemeClr val="accent4">
                    <a:lumMod val="50000"/>
                  </a:schemeClr>
                </a:solidFill>
                <a:effectLst>
                  <a:outerShdw blurRad="38100" dist="19050" dir="2700000" algn="tl" rotWithShape="0">
                    <a:schemeClr val="dk1">
                      <a:alpha val="40000"/>
                    </a:schemeClr>
                  </a:outerShdw>
                </a:effectLst>
                <a:latin typeface="+mn-lt"/>
              </a:rPr>
              <a:t>:</a:t>
            </a:r>
          </a:p>
        </p:txBody>
      </p:sp>
      <p:sp>
        <p:nvSpPr>
          <p:cNvPr id="30723" name="2 Marcador de contenido"/>
          <p:cNvSpPr>
            <a:spLocks noGrp="1"/>
          </p:cNvSpPr>
          <p:nvPr>
            <p:ph idx="1"/>
          </p:nvPr>
        </p:nvSpPr>
        <p:spPr>
          <a:xfrm>
            <a:off x="930727" y="1600200"/>
            <a:ext cx="9838871" cy="4800600"/>
          </a:xfrm>
          <a:solidFill>
            <a:schemeClr val="accent3">
              <a:lumMod val="60000"/>
              <a:lumOff val="40000"/>
            </a:schemeClr>
          </a:solidFill>
        </p:spPr>
        <p:txBody>
          <a:bodyPr>
            <a:normAutofit lnSpcReduction="10000"/>
          </a:bodyPr>
          <a:lstStyle/>
          <a:p>
            <a:pPr marL="114300" indent="0" algn="just">
              <a:buNone/>
            </a:pPr>
            <a:endParaRPr lang="es-MX" sz="2000" b="1" dirty="0">
              <a:solidFill>
                <a:srgbClr val="000000"/>
              </a:solidFill>
            </a:endParaRPr>
          </a:p>
          <a:p>
            <a:pPr marL="114300" indent="0" algn="just">
              <a:buNone/>
            </a:pPr>
            <a:r>
              <a:rPr lang="es-MX" sz="3200" b="1" i="1" dirty="0">
                <a:solidFill>
                  <a:srgbClr val="000000"/>
                </a:solidFill>
              </a:rPr>
              <a:t>Artículo 95.- </a:t>
            </a:r>
            <a:r>
              <a:rPr lang="es-MX" sz="3200" i="1" dirty="0">
                <a:solidFill>
                  <a:srgbClr val="000000"/>
                </a:solidFill>
              </a:rPr>
              <a:t>Cuando se celebre un contrato de seguro por una suma superior al valor real de la cosa asegurada y ha existido dolo o mala fe de una de las partes, la otra tendrá derecho para </a:t>
            </a:r>
            <a:r>
              <a:rPr lang="es-MX" sz="3200" i="1" u="sng" dirty="0">
                <a:solidFill>
                  <a:srgbClr val="000000"/>
                </a:solidFill>
              </a:rPr>
              <a:t>demandar u oponer la nulidad</a:t>
            </a:r>
            <a:r>
              <a:rPr lang="es-MX" sz="3200" i="1" dirty="0">
                <a:solidFill>
                  <a:srgbClr val="000000"/>
                </a:solidFill>
              </a:rPr>
              <a:t> y exigir la indemnización que corresponda por daños y perjuicios. </a:t>
            </a:r>
          </a:p>
          <a:p>
            <a:pPr marL="114300" indent="0" algn="just">
              <a:buNone/>
            </a:pPr>
            <a:r>
              <a:rPr lang="es-MX" sz="3200" i="1" dirty="0">
                <a:solidFill>
                  <a:srgbClr val="000000"/>
                </a:solidFill>
              </a:rPr>
              <a:t>Si no hubo dolo o mala fe, el contrato será válido, pero únicamente hasta la concurrencia del valor real de la cosa asegurada, . . . </a:t>
            </a:r>
            <a:endParaRPr lang="es-ES" sz="3200" i="1" dirty="0">
              <a:cs typeface="Arial" panose="020B0604020202020204" pitchFamily="34" charset="0"/>
            </a:endParaRPr>
          </a:p>
        </p:txBody>
      </p:sp>
      <p:sp>
        <p:nvSpPr>
          <p:cNvPr id="3" name="Marcador de número de diapositiva 2"/>
          <p:cNvSpPr>
            <a:spLocks noGrp="1"/>
          </p:cNvSpPr>
          <p:nvPr>
            <p:ph type="sldNum" sz="quarter" idx="12"/>
          </p:nvPr>
        </p:nvSpPr>
        <p:spPr/>
        <p:txBody>
          <a:bodyPr/>
          <a:lstStyle/>
          <a:p>
            <a:fld id="{4F706B53-573E-4F29-AAE8-1E7739068B54}" type="slidenum">
              <a:rPr lang="es-MX" smtClean="0"/>
              <a:pPr/>
              <a:t>32</a:t>
            </a:fld>
            <a:endParaRPr lang="es-MX"/>
          </a:p>
        </p:txBody>
      </p:sp>
    </p:spTree>
    <p:extLst>
      <p:ext uri="{BB962C8B-B14F-4D97-AF65-F5344CB8AC3E}">
        <p14:creationId xmlns:p14="http://schemas.microsoft.com/office/powerpoint/2010/main" val="3793129719"/>
      </p:ext>
    </p:extLst>
  </p:cSld>
  <p:clrMapOvr>
    <a:masterClrMapping/>
  </p:clrMapOvr>
  <mc:AlternateContent xmlns:mc="http://schemas.openxmlformats.org/markup-compatibility/2006" xmlns:p14="http://schemas.microsoft.com/office/powerpoint/2010/main">
    <mc:Choice Requires="p14">
      <p:transition spd="slow" p14:dur="1750">
        <p:randomBar dir="vert"/>
      </p:transition>
    </mc:Choice>
    <mc:Fallback xmlns="">
      <p:transition spd="slow">
        <p:randomBar dir="vert"/>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2 Marcador de contenido"/>
          <p:cNvSpPr>
            <a:spLocks noGrp="1"/>
          </p:cNvSpPr>
          <p:nvPr>
            <p:ph idx="1"/>
          </p:nvPr>
        </p:nvSpPr>
        <p:spPr>
          <a:xfrm>
            <a:off x="1317992" y="1785939"/>
            <a:ext cx="9551289" cy="4097337"/>
          </a:xfrm>
          <a:solidFill>
            <a:schemeClr val="accent2">
              <a:lumMod val="40000"/>
              <a:lumOff val="60000"/>
            </a:schemeClr>
          </a:solidFill>
        </p:spPr>
        <p:txBody>
          <a:bodyPr>
            <a:normAutofit/>
          </a:bodyPr>
          <a:lstStyle/>
          <a:p>
            <a:pPr marL="114300" indent="0" algn="just">
              <a:buNone/>
            </a:pPr>
            <a:r>
              <a:rPr lang="es-MX" sz="2800" dirty="0">
                <a:latin typeface="Calibri" panose="020F0502020204030204" pitchFamily="34" charset="0"/>
                <a:cs typeface="Arial" charset="0"/>
              </a:rPr>
              <a:t>Entendiendo por convalidación el fenómeno por el cual las partes quedan vinculadas por una póliza originariamente inválida, en virtud de un hecho posterior, la confirmación podría definirse como aquella convalidación operada por una posterior declaración de voluntad de quien podía invocar la causa de invalidez.</a:t>
            </a:r>
            <a:endParaRPr lang="es-ES" sz="2400" dirty="0">
              <a:latin typeface="Calibri" panose="020F0502020204030204" pitchFamily="34" charset="0"/>
            </a:endParaRPr>
          </a:p>
        </p:txBody>
      </p:sp>
      <p:sp>
        <p:nvSpPr>
          <p:cNvPr id="4" name="3 Rectángulo"/>
          <p:cNvSpPr/>
          <p:nvPr/>
        </p:nvSpPr>
        <p:spPr>
          <a:xfrm>
            <a:off x="1317992" y="578494"/>
            <a:ext cx="9551289" cy="923330"/>
          </a:xfrm>
          <a:prstGeom prst="rect">
            <a:avLst/>
          </a:prstGeom>
          <a:solidFill>
            <a:schemeClr val="tx2">
              <a:lumMod val="60000"/>
              <a:lumOff val="40000"/>
            </a:schemeClr>
          </a:solidFill>
        </p:spPr>
        <p:txBody>
          <a:bodyPr wrap="square">
            <a:spAutoFit/>
          </a:bodyPr>
          <a:lstStyle/>
          <a:p>
            <a:pPr algn="ctr">
              <a:defRPr/>
            </a:pPr>
            <a:r>
              <a:rPr lang="es-ES" sz="5400" b="1" dirty="0">
                <a:ln w="12700">
                  <a:solidFill>
                    <a:schemeClr val="tx2">
                      <a:satMod val="155000"/>
                    </a:schemeClr>
                  </a:solidFill>
                  <a:prstDash val="solid"/>
                </a:ln>
                <a:solidFill>
                  <a:schemeClr val="accent6">
                    <a:lumMod val="50000"/>
                  </a:schemeClr>
                </a:solidFill>
              </a:rPr>
              <a:t>Convalidación del Contrato</a:t>
            </a:r>
          </a:p>
        </p:txBody>
      </p:sp>
      <p:sp>
        <p:nvSpPr>
          <p:cNvPr id="2" name="Marcador de número de diapositiva 1"/>
          <p:cNvSpPr>
            <a:spLocks noGrp="1"/>
          </p:cNvSpPr>
          <p:nvPr>
            <p:ph type="sldNum" sz="quarter" idx="12"/>
          </p:nvPr>
        </p:nvSpPr>
        <p:spPr/>
        <p:txBody>
          <a:bodyPr/>
          <a:lstStyle/>
          <a:p>
            <a:fld id="{4F706B53-573E-4F29-AAE8-1E7739068B54}" type="slidenum">
              <a:rPr lang="es-MX" smtClean="0"/>
              <a:pPr/>
              <a:t>33</a:t>
            </a:fld>
            <a:endParaRPr lang="es-MX"/>
          </a:p>
        </p:txBody>
      </p:sp>
      <p:pic>
        <p:nvPicPr>
          <p:cNvPr id="3" name="Imagen 2">
            <a:extLst>
              <a:ext uri="{FF2B5EF4-FFF2-40B4-BE49-F238E27FC236}">
                <a16:creationId xmlns:a16="http://schemas.microsoft.com/office/drawing/2014/main" id="{97E79693-8C50-4340-AAC8-9440F9A9EFE6}"/>
              </a:ext>
            </a:extLst>
          </p:cNvPr>
          <p:cNvPicPr>
            <a:picLocks noChangeAspect="1"/>
          </p:cNvPicPr>
          <p:nvPr/>
        </p:nvPicPr>
        <p:blipFill>
          <a:blip r:embed="rId2"/>
          <a:stretch>
            <a:fillRect/>
          </a:stretch>
        </p:blipFill>
        <p:spPr>
          <a:xfrm>
            <a:off x="4972050" y="4204117"/>
            <a:ext cx="2247900" cy="2038350"/>
          </a:xfrm>
          <a:prstGeom prst="rect">
            <a:avLst/>
          </a:prstGeom>
        </p:spPr>
      </p:pic>
    </p:spTree>
    <p:extLst>
      <p:ext uri="{BB962C8B-B14F-4D97-AF65-F5344CB8AC3E}">
        <p14:creationId xmlns:p14="http://schemas.microsoft.com/office/powerpoint/2010/main" val="335312040"/>
      </p:ext>
    </p:extLst>
  </p:cSld>
  <p:clrMapOvr>
    <a:masterClrMapping/>
  </p:clrMapOvr>
  <mc:AlternateContent xmlns:mc="http://schemas.openxmlformats.org/markup-compatibility/2006" xmlns:p14="http://schemas.microsoft.com/office/powerpoint/2010/main">
    <mc:Choice Requires="p14">
      <p:transition spd="slow" p14:dur="2000">
        <p:wedge/>
      </p:transition>
    </mc:Choice>
    <mc:Fallback xmlns="">
      <p:transition spd="slow">
        <p:wedg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30728" y="274638"/>
            <a:ext cx="9838871" cy="1143000"/>
          </a:xfrm>
          <a:solidFill>
            <a:schemeClr val="accent1">
              <a:lumMod val="40000"/>
              <a:lumOff val="60000"/>
            </a:schemeClr>
          </a:solidFill>
        </p:spPr>
        <p:txBody>
          <a:bodyPr/>
          <a:lstStyle/>
          <a:p>
            <a:pPr algn="ctr">
              <a:defRPr/>
            </a:pPr>
            <a:r>
              <a:rPr lang="es-MX" sz="4000" spc="0" dirty="0">
                <a:ln w="0"/>
                <a:solidFill>
                  <a:schemeClr val="accent4">
                    <a:lumMod val="50000"/>
                  </a:schemeClr>
                </a:solidFill>
                <a:effectLst>
                  <a:outerShdw blurRad="38100" dist="19050" dir="2700000" algn="tl" rotWithShape="0">
                    <a:schemeClr val="dk1">
                      <a:alpha val="40000"/>
                    </a:schemeClr>
                  </a:outerShdw>
                </a:effectLst>
                <a:latin typeface="+mn-lt"/>
              </a:rPr>
              <a:t>Ley de Instituciones de Seguro y de Fianza </a:t>
            </a:r>
            <a:endParaRPr lang="es-ES" sz="4000" spc="0" dirty="0">
              <a:ln w="0"/>
              <a:solidFill>
                <a:schemeClr val="accent4">
                  <a:lumMod val="50000"/>
                </a:schemeClr>
              </a:solidFill>
              <a:effectLst>
                <a:outerShdw blurRad="38100" dist="19050" dir="2700000" algn="tl" rotWithShape="0">
                  <a:schemeClr val="dk1">
                    <a:alpha val="40000"/>
                  </a:schemeClr>
                </a:outerShdw>
              </a:effectLst>
              <a:latin typeface="+mn-lt"/>
            </a:endParaRPr>
          </a:p>
        </p:txBody>
      </p:sp>
      <p:sp>
        <p:nvSpPr>
          <p:cNvPr id="30723" name="2 Marcador de contenido"/>
          <p:cNvSpPr>
            <a:spLocks noGrp="1"/>
          </p:cNvSpPr>
          <p:nvPr>
            <p:ph idx="1"/>
          </p:nvPr>
        </p:nvSpPr>
        <p:spPr>
          <a:xfrm>
            <a:off x="930727" y="1535501"/>
            <a:ext cx="9838871" cy="4813540"/>
          </a:xfrm>
          <a:solidFill>
            <a:schemeClr val="accent5">
              <a:lumMod val="60000"/>
              <a:lumOff val="40000"/>
            </a:schemeClr>
          </a:solidFill>
        </p:spPr>
        <p:txBody>
          <a:bodyPr>
            <a:normAutofit/>
          </a:bodyPr>
          <a:lstStyle/>
          <a:p>
            <a:pPr marL="114300" indent="0" algn="just">
              <a:buNone/>
            </a:pPr>
            <a:endParaRPr lang="es-MX" sz="1600" b="1" dirty="0">
              <a:solidFill>
                <a:srgbClr val="000000"/>
              </a:solidFill>
            </a:endParaRPr>
          </a:p>
          <a:p>
            <a:pPr marL="114300" indent="0" algn="just">
              <a:buNone/>
            </a:pPr>
            <a:r>
              <a:rPr lang="es-MX" sz="3200" b="1" i="1" dirty="0">
                <a:solidFill>
                  <a:srgbClr val="000000"/>
                </a:solidFill>
              </a:rPr>
              <a:t>Artículo 42.   </a:t>
            </a:r>
            <a:r>
              <a:rPr lang="es-MX" sz="3200" i="1" dirty="0">
                <a:solidFill>
                  <a:srgbClr val="000000"/>
                </a:solidFill>
              </a:rPr>
              <a:t>. . .</a:t>
            </a:r>
          </a:p>
          <a:p>
            <a:pPr marL="114300" indent="0" algn="just">
              <a:buNone/>
            </a:pPr>
            <a:r>
              <a:rPr lang="es-MX" sz="3200" i="1" dirty="0">
                <a:solidFill>
                  <a:srgbClr val="000000"/>
                </a:solidFill>
              </a:rPr>
              <a:t>Las obligaciones derivadas de las operaciones celebradas con anterioridad al otorgamiento de la autorización, subsistirán en todos sus términos y </a:t>
            </a:r>
            <a:r>
              <a:rPr lang="es-MX" sz="3200" i="1" u="sng" dirty="0">
                <a:solidFill>
                  <a:srgbClr val="000000"/>
                </a:solidFill>
              </a:rPr>
              <a:t>no será necesario convalidar,</a:t>
            </a:r>
            <a:r>
              <a:rPr lang="es-MX" sz="3200" i="1" dirty="0">
                <a:solidFill>
                  <a:srgbClr val="000000"/>
                </a:solidFill>
              </a:rPr>
              <a:t> ratificar o modificar las pólizas de fianzas y contratos que tengan celebrados.</a:t>
            </a:r>
          </a:p>
          <a:p>
            <a:pPr marL="114300" indent="0" algn="just">
              <a:buNone/>
            </a:pPr>
            <a:r>
              <a:rPr lang="es-MX" sz="3200" i="1" dirty="0">
                <a:solidFill>
                  <a:srgbClr val="000000"/>
                </a:solidFill>
                <a:cs typeface="Arial" panose="020B0604020202020204" pitchFamily="34" charset="0"/>
              </a:rPr>
              <a:t>. . .</a:t>
            </a:r>
            <a:endParaRPr lang="es-ES" sz="3000" i="1" dirty="0">
              <a:cs typeface="Arial" panose="020B0604020202020204" pitchFamily="34" charset="0"/>
            </a:endParaRPr>
          </a:p>
        </p:txBody>
      </p:sp>
      <p:sp>
        <p:nvSpPr>
          <p:cNvPr id="3" name="Marcador de número de diapositiva 2"/>
          <p:cNvSpPr>
            <a:spLocks noGrp="1"/>
          </p:cNvSpPr>
          <p:nvPr>
            <p:ph type="sldNum" sz="quarter" idx="12"/>
          </p:nvPr>
        </p:nvSpPr>
        <p:spPr/>
        <p:txBody>
          <a:bodyPr/>
          <a:lstStyle/>
          <a:p>
            <a:fld id="{4F706B53-573E-4F29-AAE8-1E7739068B54}" type="slidenum">
              <a:rPr lang="es-MX" smtClean="0"/>
              <a:pPr/>
              <a:t>34</a:t>
            </a:fld>
            <a:endParaRPr lang="es-MX"/>
          </a:p>
        </p:txBody>
      </p:sp>
      <p:pic>
        <p:nvPicPr>
          <p:cNvPr id="4" name="Imagen 3">
            <a:extLst>
              <a:ext uri="{FF2B5EF4-FFF2-40B4-BE49-F238E27FC236}">
                <a16:creationId xmlns:a16="http://schemas.microsoft.com/office/drawing/2014/main" id="{E9D6E315-3D77-4395-A506-F4A90077B00C}"/>
              </a:ext>
            </a:extLst>
          </p:cNvPr>
          <p:cNvPicPr>
            <a:picLocks noChangeAspect="1"/>
          </p:cNvPicPr>
          <p:nvPr/>
        </p:nvPicPr>
        <p:blipFill>
          <a:blip r:embed="rId2"/>
          <a:stretch>
            <a:fillRect/>
          </a:stretch>
        </p:blipFill>
        <p:spPr>
          <a:xfrm>
            <a:off x="7384211" y="4550434"/>
            <a:ext cx="2245742" cy="1684306"/>
          </a:xfrm>
          <a:prstGeom prst="rect">
            <a:avLst/>
          </a:prstGeom>
        </p:spPr>
      </p:pic>
    </p:spTree>
    <p:extLst>
      <p:ext uri="{BB962C8B-B14F-4D97-AF65-F5344CB8AC3E}">
        <p14:creationId xmlns:p14="http://schemas.microsoft.com/office/powerpoint/2010/main" val="119532606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750">
        <p15:prstTrans prst="peelOff"/>
      </p:transition>
    </mc:Choice>
    <mc:Fallback xmlns="">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2 Marcador de contenido"/>
          <p:cNvSpPr>
            <a:spLocks noGrp="1"/>
          </p:cNvSpPr>
          <p:nvPr>
            <p:ph idx="1"/>
          </p:nvPr>
        </p:nvSpPr>
        <p:spPr>
          <a:xfrm>
            <a:off x="1317992" y="1947863"/>
            <a:ext cx="9551289" cy="4097337"/>
          </a:xfrm>
          <a:solidFill>
            <a:schemeClr val="accent2">
              <a:lumMod val="40000"/>
              <a:lumOff val="60000"/>
            </a:schemeClr>
          </a:solidFill>
        </p:spPr>
        <p:txBody>
          <a:bodyPr>
            <a:normAutofit/>
          </a:bodyPr>
          <a:lstStyle/>
          <a:p>
            <a:pPr marL="114300" indent="0" algn="just">
              <a:buNone/>
            </a:pPr>
            <a:r>
              <a:rPr lang="es-MX" sz="3200" dirty="0">
                <a:latin typeface="Arial" panose="020B0604020202020204" pitchFamily="34" charset="0"/>
                <a:ea typeface="Times New Roman" panose="02020603050405020304" pitchFamily="18" charset="0"/>
              </a:rPr>
              <a:t>Acto por el que, desaparecidas las circunstancias que motivaron la suspensión de efectos de una póliza, las garantías de esta vuelven a adquirir plena vigencia.</a:t>
            </a:r>
            <a:endParaRPr lang="es-ES" sz="3200" dirty="0">
              <a:latin typeface="Calibri" panose="020F0502020204030204" pitchFamily="34" charset="0"/>
            </a:endParaRPr>
          </a:p>
        </p:txBody>
      </p:sp>
      <p:sp>
        <p:nvSpPr>
          <p:cNvPr id="4" name="3 Rectángulo"/>
          <p:cNvSpPr/>
          <p:nvPr/>
        </p:nvSpPr>
        <p:spPr>
          <a:xfrm>
            <a:off x="1317992" y="578494"/>
            <a:ext cx="9551289" cy="923330"/>
          </a:xfrm>
          <a:prstGeom prst="rect">
            <a:avLst/>
          </a:prstGeom>
          <a:solidFill>
            <a:schemeClr val="tx2">
              <a:lumMod val="60000"/>
              <a:lumOff val="40000"/>
            </a:schemeClr>
          </a:solidFill>
        </p:spPr>
        <p:txBody>
          <a:bodyPr wrap="square">
            <a:spAutoFit/>
          </a:bodyPr>
          <a:lstStyle/>
          <a:p>
            <a:pPr algn="ctr">
              <a:defRPr/>
            </a:pPr>
            <a:r>
              <a:rPr lang="es-ES" sz="5400" b="1" dirty="0">
                <a:ln w="12700">
                  <a:solidFill>
                    <a:schemeClr val="tx2">
                      <a:satMod val="155000"/>
                    </a:schemeClr>
                  </a:solidFill>
                  <a:prstDash val="solid"/>
                </a:ln>
                <a:solidFill>
                  <a:schemeClr val="accent6">
                    <a:lumMod val="50000"/>
                  </a:schemeClr>
                </a:solidFill>
              </a:rPr>
              <a:t>Rehabilitación del Contrato</a:t>
            </a:r>
          </a:p>
        </p:txBody>
      </p:sp>
      <p:sp>
        <p:nvSpPr>
          <p:cNvPr id="2" name="Marcador de número de diapositiva 1"/>
          <p:cNvSpPr>
            <a:spLocks noGrp="1"/>
          </p:cNvSpPr>
          <p:nvPr>
            <p:ph type="sldNum" sz="quarter" idx="12"/>
          </p:nvPr>
        </p:nvSpPr>
        <p:spPr/>
        <p:txBody>
          <a:bodyPr/>
          <a:lstStyle/>
          <a:p>
            <a:fld id="{4F706B53-573E-4F29-AAE8-1E7739068B54}" type="slidenum">
              <a:rPr lang="es-MX" smtClean="0"/>
              <a:pPr/>
              <a:t>35</a:t>
            </a:fld>
            <a:endParaRPr lang="es-MX"/>
          </a:p>
        </p:txBody>
      </p:sp>
      <p:pic>
        <p:nvPicPr>
          <p:cNvPr id="6" name="Imagen 5">
            <a:extLst>
              <a:ext uri="{FF2B5EF4-FFF2-40B4-BE49-F238E27FC236}">
                <a16:creationId xmlns:a16="http://schemas.microsoft.com/office/drawing/2014/main" id="{1EE398DA-C754-460D-8FEA-478E01BD7F34}"/>
              </a:ext>
            </a:extLst>
          </p:cNvPr>
          <p:cNvPicPr>
            <a:picLocks noChangeAspect="1"/>
          </p:cNvPicPr>
          <p:nvPr/>
        </p:nvPicPr>
        <p:blipFill>
          <a:blip r:embed="rId2"/>
          <a:stretch>
            <a:fillRect/>
          </a:stretch>
        </p:blipFill>
        <p:spPr>
          <a:xfrm>
            <a:off x="6837871" y="3778368"/>
            <a:ext cx="2716851" cy="2140161"/>
          </a:xfrm>
          <a:prstGeom prst="rect">
            <a:avLst/>
          </a:prstGeom>
        </p:spPr>
      </p:pic>
    </p:spTree>
    <p:extLst>
      <p:ext uri="{BB962C8B-B14F-4D97-AF65-F5344CB8AC3E}">
        <p14:creationId xmlns:p14="http://schemas.microsoft.com/office/powerpoint/2010/main" val="30956594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750">
        <p15:prstTrans prst="pageCurlDouble"/>
      </p:transition>
    </mc:Choice>
    <mc:Fallback xmlns="">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p:cNvSpPr>
            <a:spLocks noGrp="1"/>
          </p:cNvSpPr>
          <p:nvPr>
            <p:ph sz="half" idx="2"/>
          </p:nvPr>
        </p:nvSpPr>
        <p:spPr>
          <a:xfrm>
            <a:off x="747624" y="1573306"/>
            <a:ext cx="4876800" cy="4552857"/>
          </a:xfrm>
          <a:solidFill>
            <a:schemeClr val="accent2"/>
          </a:solidFill>
        </p:spPr>
        <p:txBody>
          <a:bodyPr>
            <a:normAutofit/>
          </a:bodyPr>
          <a:lstStyle/>
          <a:p>
            <a:pPr algn="just" defTabSz="898525"/>
            <a:r>
              <a:rPr lang="es-MX" sz="2800" dirty="0"/>
              <a:t>Toda póliza si no es pagada dentro de los primeros treinta días de su vigencia se cancelará automáticamente y a solicitud del Asegurado dentro de los siguientes 30 días a la fecha de cancelación se podrá rehabilitar el seguro mediante el pago de la prima respectiva.</a:t>
            </a:r>
            <a:endParaRPr lang="es-MX" sz="2800" dirty="0">
              <a:latin typeface="Arial" panose="020B0604020202020204" pitchFamily="34" charset="0"/>
              <a:cs typeface="Arial" panose="020B0604020202020204" pitchFamily="34" charset="0"/>
            </a:endParaRPr>
          </a:p>
          <a:p>
            <a:endParaRPr lang="es-MX" dirty="0"/>
          </a:p>
          <a:p>
            <a:endParaRPr lang="es-MX" dirty="0"/>
          </a:p>
        </p:txBody>
      </p:sp>
      <p:sp>
        <p:nvSpPr>
          <p:cNvPr id="5" name="Marcador de texto 4"/>
          <p:cNvSpPr>
            <a:spLocks noGrp="1"/>
          </p:cNvSpPr>
          <p:nvPr>
            <p:ph type="body" sz="quarter" idx="3"/>
          </p:nvPr>
        </p:nvSpPr>
        <p:spPr>
          <a:xfrm>
            <a:off x="734205" y="569342"/>
            <a:ext cx="4876800" cy="869493"/>
          </a:xfrm>
          <a:solidFill>
            <a:schemeClr val="accent1">
              <a:lumMod val="60000"/>
              <a:lumOff val="40000"/>
            </a:schemeClr>
          </a:solidFill>
        </p:spPr>
        <p:txBody>
          <a:bodyPr/>
          <a:lstStyle/>
          <a:p>
            <a:r>
              <a:rPr lang="es-MX" sz="4400" dirty="0">
                <a:cs typeface="Arial" panose="020B0604020202020204" pitchFamily="34" charset="0"/>
              </a:rPr>
              <a:t>Rehabilitación</a:t>
            </a:r>
          </a:p>
        </p:txBody>
      </p:sp>
      <p:sp>
        <p:nvSpPr>
          <p:cNvPr id="7" name="Marcador de número de diapositiva 6"/>
          <p:cNvSpPr>
            <a:spLocks noGrp="1"/>
          </p:cNvSpPr>
          <p:nvPr>
            <p:ph type="sldNum" sz="quarter" idx="12"/>
          </p:nvPr>
        </p:nvSpPr>
        <p:spPr/>
        <p:txBody>
          <a:bodyPr/>
          <a:lstStyle/>
          <a:p>
            <a:fld id="{4F706B53-573E-4F29-AAE8-1E7739068B54}" type="slidenum">
              <a:rPr lang="es-MX" smtClean="0"/>
              <a:pPr/>
              <a:t>36</a:t>
            </a:fld>
            <a:endParaRPr lang="es-MX"/>
          </a:p>
        </p:txBody>
      </p:sp>
      <p:pic>
        <p:nvPicPr>
          <p:cNvPr id="2" name="Imagen 1">
            <a:extLst>
              <a:ext uri="{FF2B5EF4-FFF2-40B4-BE49-F238E27FC236}">
                <a16:creationId xmlns:a16="http://schemas.microsoft.com/office/drawing/2014/main" id="{2D59E870-3DB5-4E80-8D41-FFB8461D22F6}"/>
              </a:ext>
            </a:extLst>
          </p:cNvPr>
          <p:cNvPicPr>
            <a:picLocks noChangeAspect="1"/>
          </p:cNvPicPr>
          <p:nvPr/>
        </p:nvPicPr>
        <p:blipFill>
          <a:blip r:embed="rId2"/>
          <a:stretch>
            <a:fillRect/>
          </a:stretch>
        </p:blipFill>
        <p:spPr>
          <a:xfrm>
            <a:off x="5833336" y="1470869"/>
            <a:ext cx="5260234" cy="4156106"/>
          </a:xfrm>
          <a:prstGeom prst="rect">
            <a:avLst/>
          </a:prstGeom>
        </p:spPr>
      </p:pic>
    </p:spTree>
    <p:extLst>
      <p:ext uri="{BB962C8B-B14F-4D97-AF65-F5344CB8AC3E}">
        <p14:creationId xmlns:p14="http://schemas.microsoft.com/office/powerpoint/2010/main" val="391401253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750">
        <p15:prstTrans prst="peelOff"/>
      </p:transition>
    </mc:Choice>
    <mc:Fallback xmlns="">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114F6E14-26B7-447F-A4C5-187AB6119613}" type="slidenum">
              <a:rPr lang="es-MX" smtClean="0"/>
              <a:pPr/>
              <a:t>37</a:t>
            </a:fld>
            <a:endParaRPr lang="es-MX"/>
          </a:p>
        </p:txBody>
      </p:sp>
      <p:sp>
        <p:nvSpPr>
          <p:cNvPr id="5" name="1 Título"/>
          <p:cNvSpPr txBox="1">
            <a:spLocks/>
          </p:cNvSpPr>
          <p:nvPr/>
        </p:nvSpPr>
        <p:spPr>
          <a:xfrm>
            <a:off x="7142616" y="333381"/>
            <a:ext cx="2713480" cy="809837"/>
          </a:xfrm>
          <a:prstGeom prst="rect">
            <a:avLst/>
          </a:prstGeom>
        </p:spPr>
        <p:txBody>
          <a:bodyPr>
            <a:normAutofit fontScale="2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br>
              <a:rPr lang="es-ES" sz="3100" dirty="0">
                <a:solidFill>
                  <a:srgbClr val="2F2B20"/>
                </a:solidFill>
              </a:rPr>
            </a:br>
            <a:r>
              <a:rPr lang="es-ES" sz="9600" dirty="0">
                <a:solidFill>
                  <a:schemeClr val="accent3">
                    <a:lumMod val="50000"/>
                  </a:schemeClr>
                </a:solidFill>
              </a:rPr>
              <a:t>F</a:t>
            </a:r>
            <a:r>
              <a:rPr lang="es-ES" sz="5600" dirty="0">
                <a:solidFill>
                  <a:schemeClr val="accent3">
                    <a:lumMod val="50000"/>
                  </a:schemeClr>
                </a:solidFill>
              </a:rPr>
              <a:t>ACULTAD DE ECONOMÍA</a:t>
            </a:r>
            <a:br>
              <a:rPr lang="es-ES" sz="5600" dirty="0">
                <a:solidFill>
                  <a:schemeClr val="accent3">
                    <a:lumMod val="50000"/>
                  </a:schemeClr>
                </a:solidFill>
              </a:rPr>
            </a:br>
            <a:r>
              <a:rPr lang="es-ES" sz="5600" dirty="0">
                <a:solidFill>
                  <a:schemeClr val="accent3">
                    <a:lumMod val="50000"/>
                  </a:schemeClr>
                </a:solidFill>
              </a:rPr>
              <a:t>LICENCIATURA EN ACTUARÍA</a:t>
            </a:r>
            <a:endParaRPr lang="es-MX" sz="17600" dirty="0">
              <a:solidFill>
                <a:schemeClr val="accent3">
                  <a:lumMod val="50000"/>
                </a:schemeClr>
              </a:solidFill>
            </a:endParaRPr>
          </a:p>
        </p:txBody>
      </p:sp>
      <p:sp>
        <p:nvSpPr>
          <p:cNvPr id="10" name="Rectangle 1"/>
          <p:cNvSpPr>
            <a:spLocks noChangeArrowheads="1"/>
          </p:cNvSpPr>
          <p:nvPr/>
        </p:nvSpPr>
        <p:spPr bwMode="auto">
          <a:xfrm>
            <a:off x="1122135" y="1264214"/>
            <a:ext cx="9947729" cy="5324535"/>
          </a:xfrm>
          <a:prstGeom prst="rect">
            <a:avLst/>
          </a:prstGeom>
          <a:solidFill>
            <a:schemeClr val="accent1">
              <a:lumMod val="20000"/>
              <a:lumOff val="80000"/>
            </a:schemeClr>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r>
              <a:rPr lang="es-MX" sz="2000" b="1" dirty="0"/>
              <a:t>CONDICIONES GENERALES DEL CONTRATO DE SEGUROS</a:t>
            </a:r>
            <a:endParaRPr lang="es-MX" sz="2000" dirty="0"/>
          </a:p>
          <a:p>
            <a:r>
              <a:rPr lang="es-MX" sz="2000" b="1" dirty="0"/>
              <a:t> </a:t>
            </a:r>
            <a:endParaRPr lang="es-MX" sz="2000" dirty="0"/>
          </a:p>
          <a:p>
            <a:r>
              <a:rPr lang="es-MX" sz="2000" dirty="0"/>
              <a:t>Reflejan el conjunto de principios básicos que establece el asegurador para regular todos los contratos de seguros que emitan en el mismo ramo o modalidad del seguro. Incluyen normas relativas al objeto del seguro, deberes, derechos, riesgos cubiertos, riesgos excluidos y disposiciones legales como las siguientes:</a:t>
            </a:r>
          </a:p>
          <a:p>
            <a:pPr marL="342900" indent="-342900" algn="just">
              <a:spcAft>
                <a:spcPts val="0"/>
              </a:spcAft>
              <a:buFont typeface="Arial" panose="020B0604020202020204" pitchFamily="34" charset="0"/>
              <a:buChar char="•"/>
            </a:pPr>
            <a:endParaRPr lang="es-MX" sz="2000" b="1" dirty="0"/>
          </a:p>
          <a:p>
            <a:pPr marL="342900" indent="-342900" algn="just">
              <a:spcAft>
                <a:spcPts val="0"/>
              </a:spcAft>
              <a:buFont typeface="Arial" panose="020B0604020202020204" pitchFamily="34" charset="0"/>
              <a:buChar char="•"/>
            </a:pPr>
            <a:r>
              <a:rPr lang="es-MX" sz="2000" b="1" dirty="0"/>
              <a:t>Terminación del contrato: </a:t>
            </a:r>
            <a:r>
              <a:rPr lang="es-MX" sz="2000" dirty="0"/>
              <a:t>se refiere las razones por las que cesará el contrato de seguro, es decir, es la finalización de la póliza por diversas causas :</a:t>
            </a:r>
          </a:p>
          <a:p>
            <a:pPr marL="801688" indent="-457200" algn="just">
              <a:spcAft>
                <a:spcPts val="0"/>
              </a:spcAft>
              <a:buFont typeface="+mj-lt"/>
              <a:buAutoNum type="alphaLcPeriod"/>
            </a:pPr>
            <a:r>
              <a:rPr lang="es-MX" sz="2000" b="1" dirty="0"/>
              <a:t>Naturales: </a:t>
            </a:r>
            <a:r>
              <a:rPr lang="es-MX" sz="2000" dirty="0"/>
              <a:t>Expiración del término, desaparición del riesgo, prescripción y terminación con pago garantía</a:t>
            </a:r>
          </a:p>
          <a:p>
            <a:pPr marL="801688" indent="-457200" algn="just">
              <a:spcAft>
                <a:spcPts val="0"/>
              </a:spcAft>
              <a:buFont typeface="+mj-lt"/>
              <a:buAutoNum type="alphaLcPeriod"/>
            </a:pPr>
            <a:r>
              <a:rPr lang="es-MX" sz="2000" b="1" dirty="0"/>
              <a:t>Jurídicas: </a:t>
            </a:r>
            <a:r>
              <a:rPr lang="es-MX" sz="2000" dirty="0"/>
              <a:t>Denuncia y rescisión.</a:t>
            </a:r>
          </a:p>
          <a:p>
            <a:pPr marL="342900" indent="-342900" algn="just">
              <a:spcAft>
                <a:spcPts val="0"/>
              </a:spcAft>
              <a:buFont typeface="Arial" panose="020B0604020202020204" pitchFamily="34" charset="0"/>
              <a:buChar char="•"/>
            </a:pPr>
            <a:endParaRPr lang="es-MX" sz="2000" b="1" dirty="0"/>
          </a:p>
          <a:p>
            <a:pPr marL="342900" indent="-342900" algn="just">
              <a:spcAft>
                <a:spcPts val="0"/>
              </a:spcAft>
              <a:buFont typeface="Arial" panose="020B0604020202020204" pitchFamily="34" charset="0"/>
              <a:buChar char="•"/>
            </a:pPr>
            <a:r>
              <a:rPr lang="es-MX" sz="2000" b="1" dirty="0"/>
              <a:t>Rescisión del contrato: </a:t>
            </a:r>
            <a:r>
              <a:rPr lang="es-MX" sz="2000" dirty="0"/>
              <a:t>Pérdida de vigencia de los efectos de una póliza en virtud de determinadas causas. La rescisión del contrato de seguro obra exclusivamente sobre los efectos del mismo sin prejuzgar su validez originaria y puede ser ejercitada por el asegurador cuando concurren especiales circunstancias.</a:t>
            </a:r>
            <a:endParaRPr lang="es-MX" sz="2000" dirty="0">
              <a:effectLst/>
              <a:ea typeface="Times New Roman" panose="02020603050405020304" pitchFamily="18" charset="0"/>
              <a:cs typeface="Arial" panose="020B0604020202020204" pitchFamily="34" charset="0"/>
            </a:endParaRPr>
          </a:p>
        </p:txBody>
      </p:sp>
      <p:pic>
        <p:nvPicPr>
          <p:cNvPr id="9" name="Picture 3"/>
          <p:cNvPicPr>
            <a:picLocks noChangeAspect="1" noChangeArrowheads="1"/>
          </p:cNvPicPr>
          <p:nvPr/>
        </p:nvPicPr>
        <p:blipFill>
          <a:blip r:embed="rId2"/>
          <a:srcRect/>
          <a:stretch>
            <a:fillRect/>
          </a:stretch>
        </p:blipFill>
        <p:spPr bwMode="auto">
          <a:xfrm>
            <a:off x="9984433" y="421431"/>
            <a:ext cx="670895" cy="601283"/>
          </a:xfrm>
          <a:prstGeom prst="rect">
            <a:avLst/>
          </a:prstGeom>
          <a:noFill/>
          <a:ln w="9525">
            <a:solidFill>
              <a:schemeClr val="accent3">
                <a:lumMod val="75000"/>
              </a:schemeClr>
            </a:solidFill>
            <a:miter lim="800000"/>
            <a:headEnd/>
            <a:tailEnd/>
          </a:ln>
        </p:spPr>
      </p:pic>
      <p:sp>
        <p:nvSpPr>
          <p:cNvPr id="4" name="1 Título"/>
          <p:cNvSpPr txBox="1">
            <a:spLocks/>
          </p:cNvSpPr>
          <p:nvPr/>
        </p:nvSpPr>
        <p:spPr>
          <a:xfrm>
            <a:off x="2279576" y="448159"/>
            <a:ext cx="3600400" cy="702246"/>
          </a:xfrm>
          <a:prstGeom prst="rect">
            <a:avLst/>
          </a:prstGeom>
          <a:solidFill>
            <a:schemeClr val="accent3">
              <a:lumMod val="50000"/>
            </a:schemeClr>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200" b="1" dirty="0">
                <a:solidFill>
                  <a:schemeClr val="bg1"/>
                </a:solidFill>
              </a:rPr>
              <a:t>Conclusiones </a:t>
            </a:r>
            <a:endParaRPr lang="es-MX" sz="2000" b="1" dirty="0">
              <a:solidFill>
                <a:schemeClr val="bg1"/>
              </a:solidFill>
            </a:endParaRPr>
          </a:p>
        </p:txBody>
      </p:sp>
    </p:spTree>
    <p:extLst>
      <p:ext uri="{BB962C8B-B14F-4D97-AF65-F5344CB8AC3E}">
        <p14:creationId xmlns:p14="http://schemas.microsoft.com/office/powerpoint/2010/main" val="3111317244"/>
      </p:ext>
    </p:extLst>
  </p:cSld>
  <p:clrMapOvr>
    <a:masterClrMapping/>
  </p:clrMapOvr>
  <mc:AlternateContent xmlns:mc="http://schemas.openxmlformats.org/markup-compatibility/2006" xmlns:p14="http://schemas.microsoft.com/office/powerpoint/2010/main">
    <mc:Choice Requires="p14">
      <p:transition spd="slow" p14:dur="2000">
        <p:wedge/>
      </p:transition>
    </mc:Choice>
    <mc:Fallback xmlns="">
      <p:transition spd="slow">
        <p:wedg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114F6E14-26B7-447F-A4C5-187AB6119613}" type="slidenum">
              <a:rPr lang="es-MX" smtClean="0"/>
              <a:pPr/>
              <a:t>38</a:t>
            </a:fld>
            <a:endParaRPr lang="es-MX"/>
          </a:p>
        </p:txBody>
      </p:sp>
      <p:sp>
        <p:nvSpPr>
          <p:cNvPr id="5" name="1 Título"/>
          <p:cNvSpPr txBox="1">
            <a:spLocks/>
          </p:cNvSpPr>
          <p:nvPr/>
        </p:nvSpPr>
        <p:spPr>
          <a:xfrm>
            <a:off x="7142616" y="333381"/>
            <a:ext cx="2713480" cy="809837"/>
          </a:xfrm>
          <a:prstGeom prst="rect">
            <a:avLst/>
          </a:prstGeom>
        </p:spPr>
        <p:txBody>
          <a:bodyPr>
            <a:normAutofit fontScale="2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br>
              <a:rPr lang="es-ES" sz="3100" dirty="0">
                <a:solidFill>
                  <a:srgbClr val="2F2B20"/>
                </a:solidFill>
              </a:rPr>
            </a:br>
            <a:r>
              <a:rPr lang="es-ES" sz="9600" dirty="0">
                <a:solidFill>
                  <a:schemeClr val="accent3">
                    <a:lumMod val="50000"/>
                  </a:schemeClr>
                </a:solidFill>
              </a:rPr>
              <a:t>F</a:t>
            </a:r>
            <a:r>
              <a:rPr lang="es-ES" sz="5600" dirty="0">
                <a:solidFill>
                  <a:schemeClr val="accent3">
                    <a:lumMod val="50000"/>
                  </a:schemeClr>
                </a:solidFill>
              </a:rPr>
              <a:t>ACULTAD DE ECONOMÍA</a:t>
            </a:r>
            <a:br>
              <a:rPr lang="es-ES" sz="5600" dirty="0">
                <a:solidFill>
                  <a:schemeClr val="accent3">
                    <a:lumMod val="50000"/>
                  </a:schemeClr>
                </a:solidFill>
              </a:rPr>
            </a:br>
            <a:r>
              <a:rPr lang="es-ES" sz="5600" dirty="0">
                <a:solidFill>
                  <a:schemeClr val="accent3">
                    <a:lumMod val="50000"/>
                  </a:schemeClr>
                </a:solidFill>
              </a:rPr>
              <a:t>LICENCIATURA EN ACTUARÍA</a:t>
            </a:r>
            <a:endParaRPr lang="es-MX" sz="17600" dirty="0">
              <a:solidFill>
                <a:schemeClr val="accent3">
                  <a:lumMod val="50000"/>
                </a:schemeClr>
              </a:solidFill>
            </a:endParaRPr>
          </a:p>
        </p:txBody>
      </p:sp>
      <p:sp>
        <p:nvSpPr>
          <p:cNvPr id="10" name="Rectangle 1"/>
          <p:cNvSpPr>
            <a:spLocks noChangeArrowheads="1"/>
          </p:cNvSpPr>
          <p:nvPr/>
        </p:nvSpPr>
        <p:spPr bwMode="auto">
          <a:xfrm>
            <a:off x="1122135" y="1335329"/>
            <a:ext cx="9947729" cy="5324535"/>
          </a:xfrm>
          <a:prstGeom prst="rect">
            <a:avLst/>
          </a:prstGeom>
          <a:solidFill>
            <a:schemeClr val="accent5">
              <a:lumMod val="40000"/>
              <a:lumOff val="60000"/>
            </a:schemeClr>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marL="342900" indent="-342900" algn="just">
              <a:spcAft>
                <a:spcPts val="0"/>
              </a:spcAft>
              <a:buFont typeface="Arial" panose="020B0604020202020204" pitchFamily="34" charset="0"/>
              <a:buChar char="•"/>
            </a:pPr>
            <a:r>
              <a:rPr lang="es-MX" sz="2000" b="1" dirty="0"/>
              <a:t>Prescripción del contrato:</a:t>
            </a:r>
            <a:r>
              <a:rPr lang="es-MX" sz="2000" dirty="0"/>
              <a:t> Pérdida de valor, vigencia o eficacia de algún derecho, acción o facultad, debida fundamentalmente al haber transcurrido y vencido el plazo durante el cual pudo haberse ejercitado.</a:t>
            </a:r>
          </a:p>
          <a:p>
            <a:pPr marL="342900" indent="-342900" algn="just">
              <a:spcAft>
                <a:spcPts val="0"/>
              </a:spcAft>
              <a:buFont typeface="Arial" panose="020B0604020202020204" pitchFamily="34" charset="0"/>
              <a:buChar char="•"/>
            </a:pPr>
            <a:endParaRPr lang="es-MX" sz="2000" b="1" dirty="0"/>
          </a:p>
          <a:p>
            <a:pPr marL="342900" indent="-342900" algn="just">
              <a:spcAft>
                <a:spcPts val="0"/>
              </a:spcAft>
              <a:buFont typeface="Arial" panose="020B0604020202020204" pitchFamily="34" charset="0"/>
              <a:buChar char="•"/>
            </a:pPr>
            <a:r>
              <a:rPr lang="es-MX" sz="2000" b="1" dirty="0"/>
              <a:t>Nulidad del contrato: </a:t>
            </a:r>
            <a:r>
              <a:rPr lang="es-MX" sz="2000" dirty="0"/>
              <a:t>La nulidad del contrato de seguro es el acto por el cual se anula la póliza de seguros, dejando ésta de producir los efectos que serían propios, con las diferentes consecuencias que se deriven según se trate de nulidad absoluta o relativa</a:t>
            </a:r>
            <a:r>
              <a:rPr lang="es-MX" sz="2000" b="1" dirty="0">
                <a:ea typeface="Times New Roman" panose="02020603050405020304" pitchFamily="18" charset="0"/>
                <a:cs typeface="Arial" panose="020B0604020202020204" pitchFamily="34" charset="0"/>
              </a:rPr>
              <a:t>.</a:t>
            </a:r>
          </a:p>
          <a:p>
            <a:pPr marL="342900" indent="-342900" algn="just">
              <a:spcAft>
                <a:spcPts val="0"/>
              </a:spcAft>
              <a:buFont typeface="Arial" panose="020B0604020202020204" pitchFamily="34" charset="0"/>
              <a:buChar char="•"/>
            </a:pPr>
            <a:endParaRPr lang="es-MX" sz="2000" b="1" dirty="0">
              <a:ea typeface="Times New Roman" panose="02020603050405020304" pitchFamily="18" charset="0"/>
              <a:cs typeface="Arial" panose="020B0604020202020204" pitchFamily="34" charset="0"/>
            </a:endParaRPr>
          </a:p>
          <a:p>
            <a:pPr marL="342900" indent="-342900" algn="just">
              <a:spcAft>
                <a:spcPts val="0"/>
              </a:spcAft>
              <a:buFont typeface="Arial" panose="020B0604020202020204" pitchFamily="34" charset="0"/>
              <a:buChar char="•"/>
            </a:pPr>
            <a:r>
              <a:rPr lang="es-MX" sz="2000" b="1" dirty="0"/>
              <a:t>Convalidación del contrato: </a:t>
            </a:r>
            <a:r>
              <a:rPr lang="es-MX" sz="2000" dirty="0"/>
              <a:t>Entendiendo por convalidación el fenómeno por el cual las partes quedan vinculadas por una póliza originariamente inválida, en virtud de un hecho posterior, la confirmación podría definirse como aquella convalidación operada por una posterior declaración de voluntad de quien podía invocar la causa de invalidez.</a:t>
            </a:r>
          </a:p>
          <a:p>
            <a:pPr marL="342900" indent="-342900" algn="just">
              <a:spcAft>
                <a:spcPts val="0"/>
              </a:spcAft>
              <a:buFont typeface="Arial" panose="020B0604020202020204" pitchFamily="34" charset="0"/>
              <a:buChar char="•"/>
            </a:pPr>
            <a:endParaRPr lang="es-MX" sz="2000" b="1" dirty="0">
              <a:ea typeface="Times New Roman" panose="02020603050405020304" pitchFamily="18" charset="0"/>
              <a:cs typeface="Arial" panose="020B0604020202020204" pitchFamily="34" charset="0"/>
            </a:endParaRPr>
          </a:p>
          <a:p>
            <a:pPr marL="342900" indent="-342900" algn="just">
              <a:buFont typeface="Arial" panose="020B0604020202020204" pitchFamily="34" charset="0"/>
              <a:buChar char="•"/>
            </a:pPr>
            <a:r>
              <a:rPr lang="es-MX" sz="2000" b="1" dirty="0">
                <a:ea typeface="Times New Roman" panose="02020603050405020304" pitchFamily="18" charset="0"/>
                <a:cs typeface="Arial" panose="020B0604020202020204" pitchFamily="34" charset="0"/>
              </a:rPr>
              <a:t>Rehabilitación del contrato: </a:t>
            </a:r>
            <a:r>
              <a:rPr lang="es-MX" sz="2000" dirty="0">
                <a:ea typeface="Times New Roman" panose="02020603050405020304" pitchFamily="18" charset="0"/>
              </a:rPr>
              <a:t>Acto por el que, desaparecidas las circunstancias que motivaron la suspensión de efectos de una póliza, las garantías de esta vuelven a adquirir plena vigencia.</a:t>
            </a:r>
            <a:endParaRPr lang="es-ES" sz="2000" dirty="0"/>
          </a:p>
          <a:p>
            <a:pPr marL="342900" indent="-342900" algn="just">
              <a:spcAft>
                <a:spcPts val="0"/>
              </a:spcAft>
              <a:buFont typeface="Arial" panose="020B0604020202020204" pitchFamily="34" charset="0"/>
              <a:buChar char="•"/>
            </a:pPr>
            <a:endParaRPr lang="es-MX" sz="2000" b="1" dirty="0">
              <a:effectLst/>
              <a:latin typeface="Arial" panose="020B0604020202020204" pitchFamily="34" charset="0"/>
              <a:ea typeface="Times New Roman" panose="02020603050405020304" pitchFamily="18" charset="0"/>
              <a:cs typeface="Arial" panose="020B0604020202020204" pitchFamily="34" charset="0"/>
            </a:endParaRPr>
          </a:p>
        </p:txBody>
      </p:sp>
      <p:pic>
        <p:nvPicPr>
          <p:cNvPr id="9" name="Picture 3"/>
          <p:cNvPicPr>
            <a:picLocks noChangeAspect="1" noChangeArrowheads="1"/>
          </p:cNvPicPr>
          <p:nvPr/>
        </p:nvPicPr>
        <p:blipFill>
          <a:blip r:embed="rId2"/>
          <a:srcRect/>
          <a:stretch>
            <a:fillRect/>
          </a:stretch>
        </p:blipFill>
        <p:spPr bwMode="auto">
          <a:xfrm>
            <a:off x="9984433" y="421431"/>
            <a:ext cx="670895" cy="601283"/>
          </a:xfrm>
          <a:prstGeom prst="rect">
            <a:avLst/>
          </a:prstGeom>
          <a:noFill/>
          <a:ln w="9525">
            <a:solidFill>
              <a:schemeClr val="accent3">
                <a:lumMod val="75000"/>
              </a:schemeClr>
            </a:solidFill>
            <a:miter lim="800000"/>
            <a:headEnd/>
            <a:tailEnd/>
          </a:ln>
        </p:spPr>
      </p:pic>
      <p:sp>
        <p:nvSpPr>
          <p:cNvPr id="4" name="1 Título"/>
          <p:cNvSpPr txBox="1">
            <a:spLocks/>
          </p:cNvSpPr>
          <p:nvPr/>
        </p:nvSpPr>
        <p:spPr>
          <a:xfrm>
            <a:off x="2279576" y="448159"/>
            <a:ext cx="3600400" cy="702246"/>
          </a:xfrm>
          <a:prstGeom prst="rect">
            <a:avLst/>
          </a:prstGeom>
          <a:solidFill>
            <a:schemeClr val="accent3">
              <a:lumMod val="50000"/>
            </a:schemeClr>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200" b="1" dirty="0">
                <a:solidFill>
                  <a:schemeClr val="bg1"/>
                </a:solidFill>
              </a:rPr>
              <a:t>Conclusiones </a:t>
            </a:r>
            <a:endParaRPr lang="es-MX" sz="2000" b="1" dirty="0">
              <a:solidFill>
                <a:schemeClr val="bg1"/>
              </a:solidFill>
            </a:endParaRPr>
          </a:p>
        </p:txBody>
      </p:sp>
    </p:spTree>
    <p:extLst>
      <p:ext uri="{BB962C8B-B14F-4D97-AF65-F5344CB8AC3E}">
        <p14:creationId xmlns:p14="http://schemas.microsoft.com/office/powerpoint/2010/main" val="4273475662"/>
      </p:ext>
    </p:extLst>
  </p:cSld>
  <p:clrMapOvr>
    <a:masterClrMapping/>
  </p:clrMapOvr>
  <mc:AlternateContent xmlns:mc="http://schemas.openxmlformats.org/markup-compatibility/2006" xmlns:p14="http://schemas.microsoft.com/office/powerpoint/2010/main">
    <mc:Choice Requires="p14">
      <p:transition spd="slow" p14:dur="2000">
        <p:wedge/>
      </p:transition>
    </mc:Choice>
    <mc:Fallback xmlns="">
      <p:transition spd="slow">
        <p:wedg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1237129" y="1190357"/>
            <a:ext cx="9144000" cy="5509200"/>
          </a:xfrm>
          <a:prstGeom prst="rect">
            <a:avLst/>
          </a:prstGeom>
          <a:solidFill>
            <a:schemeClr val="accent3">
              <a:lumMod val="20000"/>
              <a:lumOff val="80000"/>
            </a:schemeClr>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marL="342900" indent="-342900" algn="just">
              <a:buFont typeface="Arial" pitchFamily="34" charset="0"/>
              <a:buChar char="•"/>
            </a:pPr>
            <a:r>
              <a:rPr lang="es-MX" sz="2200" dirty="0" err="1">
                <a:latin typeface="Arial" pitchFamily="34" charset="0"/>
                <a:cs typeface="Arial" pitchFamily="34" charset="0"/>
              </a:rPr>
              <a:t>Dopazo</a:t>
            </a:r>
            <a:r>
              <a:rPr lang="es-MX" sz="2200" dirty="0">
                <a:latin typeface="Arial" pitchFamily="34" charset="0"/>
                <a:cs typeface="Arial" pitchFamily="34" charset="0"/>
              </a:rPr>
              <a:t>, M. (2011). Gerencia de riesgos sostenibles y responsabilidad social empresarial en la entidad aseguradora. Fundación Mapfre. España.</a:t>
            </a:r>
          </a:p>
          <a:p>
            <a:pPr marL="342900" indent="-342900" algn="just">
              <a:buFont typeface="Arial" pitchFamily="34" charset="0"/>
              <a:buChar char="•"/>
            </a:pPr>
            <a:r>
              <a:rPr lang="es-MX" sz="2200" dirty="0">
                <a:latin typeface="Arial" pitchFamily="34" charset="0"/>
                <a:cs typeface="Arial" pitchFamily="34" charset="0"/>
              </a:rPr>
              <a:t>Fernández, R. (2011). Movilización y rescate de los compromisos por pensiones garantizados mediante contrato de seguro. Fundación Mapfre. España.</a:t>
            </a:r>
          </a:p>
          <a:p>
            <a:pPr marL="342900" indent="-342900" algn="just">
              <a:buFont typeface="Arial" pitchFamily="34" charset="0"/>
              <a:buChar char="•"/>
            </a:pPr>
            <a:r>
              <a:rPr lang="es-MX" sz="2200" dirty="0" err="1">
                <a:latin typeface="Arial" pitchFamily="34" charset="0"/>
                <a:cs typeface="Arial" pitchFamily="34" charset="0"/>
              </a:rPr>
              <a:t>Guardiola</a:t>
            </a:r>
            <a:r>
              <a:rPr lang="es-MX" sz="2200" dirty="0">
                <a:latin typeface="Arial" pitchFamily="34" charset="0"/>
                <a:cs typeface="Arial" pitchFamily="34" charset="0"/>
              </a:rPr>
              <a:t>, A. (2001). Manual de Introducción al Seguro. 2ª. Edición. Fundación Mapfre. Madrid, España.</a:t>
            </a:r>
          </a:p>
          <a:p>
            <a:pPr marL="342900" indent="-342900" algn="just">
              <a:buFont typeface="Arial" pitchFamily="34" charset="0"/>
              <a:buChar char="•"/>
            </a:pPr>
            <a:r>
              <a:rPr lang="es-ES" sz="2200" dirty="0">
                <a:latin typeface="Arial" pitchFamily="34" charset="0"/>
                <a:cs typeface="Arial" pitchFamily="34" charset="0"/>
              </a:rPr>
              <a:t>Ley de Instituciones de Seguros y Fianzas</a:t>
            </a:r>
          </a:p>
          <a:p>
            <a:pPr marL="342900" indent="-342900" algn="just">
              <a:buFont typeface="Arial" pitchFamily="34" charset="0"/>
              <a:buChar char="•"/>
            </a:pPr>
            <a:r>
              <a:rPr lang="es-ES" sz="2200" dirty="0">
                <a:latin typeface="Arial" pitchFamily="34" charset="0"/>
                <a:cs typeface="Arial" pitchFamily="34" charset="0"/>
              </a:rPr>
              <a:t>Ley sobre el Contrato del Seguro.</a:t>
            </a:r>
          </a:p>
          <a:p>
            <a:pPr marL="342900" indent="-342900" algn="just">
              <a:buFont typeface="Arial" pitchFamily="34" charset="0"/>
              <a:buChar char="•"/>
            </a:pPr>
            <a:r>
              <a:rPr lang="es-MX" sz="2200" dirty="0">
                <a:latin typeface="Arial" pitchFamily="34" charset="0"/>
                <a:cs typeface="Arial" pitchFamily="34" charset="0"/>
              </a:rPr>
              <a:t>Rendón, J. (2010). Normas y políticas del seguro de vida. 5ª. Edición. </a:t>
            </a:r>
            <a:r>
              <a:rPr lang="es-MX" sz="2200" dirty="0" err="1">
                <a:latin typeface="Arial" pitchFamily="34" charset="0"/>
                <a:cs typeface="Arial" pitchFamily="34" charset="0"/>
              </a:rPr>
              <a:t>Itam</a:t>
            </a:r>
            <a:r>
              <a:rPr lang="es-MX" sz="2200" dirty="0">
                <a:latin typeface="Arial" pitchFamily="34" charset="0"/>
                <a:cs typeface="Arial" pitchFamily="34" charset="0"/>
              </a:rPr>
              <a:t>. México, D.F.</a:t>
            </a:r>
          </a:p>
          <a:p>
            <a:pPr marL="342900" indent="-342900" algn="just">
              <a:buFont typeface="Arial" pitchFamily="34" charset="0"/>
              <a:buChar char="•"/>
            </a:pPr>
            <a:r>
              <a:rPr lang="es-ES" sz="2200" dirty="0">
                <a:latin typeface="Arial" pitchFamily="34" charset="0"/>
                <a:cs typeface="Arial" pitchFamily="34" charset="0"/>
              </a:rPr>
              <a:t>Ruíz, L. (2010). El Contrato de Seguro. 2ª. Edición. Editorial Porrúa. México.</a:t>
            </a:r>
            <a:endParaRPr lang="es-MX" sz="2200" dirty="0">
              <a:latin typeface="Arial" pitchFamily="34" charset="0"/>
              <a:cs typeface="Arial" pitchFamily="34" charset="0"/>
            </a:endParaRPr>
          </a:p>
          <a:p>
            <a:pPr marL="342900" indent="-342900" algn="just">
              <a:buFont typeface="Arial" pitchFamily="34" charset="0"/>
              <a:buChar char="•"/>
            </a:pPr>
            <a:r>
              <a:rPr lang="es-ES" sz="2200" dirty="0">
                <a:latin typeface="Arial" pitchFamily="34" charset="0"/>
                <a:cs typeface="Arial" pitchFamily="34" charset="0"/>
              </a:rPr>
              <a:t>Sánchez, O. (2007). La Institución del Seguro Privado en México. Tomo I. 2ª. Edición. Editorial Porrúa. México. </a:t>
            </a:r>
            <a:endParaRPr lang="es-MX" sz="2200" dirty="0">
              <a:latin typeface="Arial" pitchFamily="34" charset="0"/>
              <a:cs typeface="Arial" pitchFamily="34" charset="0"/>
            </a:endParaRPr>
          </a:p>
        </p:txBody>
      </p:sp>
      <p:sp>
        <p:nvSpPr>
          <p:cNvPr id="4" name="3 Título"/>
          <p:cNvSpPr>
            <a:spLocks noGrp="1"/>
          </p:cNvSpPr>
          <p:nvPr>
            <p:ph type="title"/>
          </p:nvPr>
        </p:nvSpPr>
        <p:spPr>
          <a:xfrm>
            <a:off x="2225615" y="301443"/>
            <a:ext cx="3870385" cy="854968"/>
          </a:xfrm>
          <a:solidFill>
            <a:schemeClr val="accent2">
              <a:lumMod val="75000"/>
            </a:schemeClr>
          </a:solidFill>
          <a:ln>
            <a:solidFill>
              <a:schemeClr val="bg1"/>
            </a:solidFill>
          </a:ln>
        </p:spPr>
        <p:txBody>
          <a:bodyPr>
            <a:normAutofit/>
          </a:bodyPr>
          <a:lstStyle/>
          <a:p>
            <a:pPr marL="723900"/>
            <a:r>
              <a:rPr lang="es-MX" sz="3200" b="1" dirty="0">
                <a:solidFill>
                  <a:schemeClr val="bg1"/>
                </a:solidFill>
              </a:rPr>
              <a:t>Referencias</a:t>
            </a:r>
            <a:r>
              <a:rPr lang="es-MX" dirty="0">
                <a:solidFill>
                  <a:schemeClr val="bg1"/>
                </a:solidFill>
              </a:rPr>
              <a:t>: </a:t>
            </a:r>
          </a:p>
        </p:txBody>
      </p:sp>
      <p:sp>
        <p:nvSpPr>
          <p:cNvPr id="2" name="1 Marcador de número de diapositiva"/>
          <p:cNvSpPr>
            <a:spLocks noGrp="1"/>
          </p:cNvSpPr>
          <p:nvPr>
            <p:ph type="sldNum" sz="quarter" idx="12"/>
          </p:nvPr>
        </p:nvSpPr>
        <p:spPr/>
        <p:txBody>
          <a:bodyPr/>
          <a:lstStyle/>
          <a:p>
            <a:fld id="{B103DBDF-5D3C-4A1A-979A-A472FA1B96AE}" type="slidenum">
              <a:rPr lang="es-MX" smtClean="0">
                <a:solidFill>
                  <a:schemeClr val="tx1">
                    <a:lumMod val="75000"/>
                    <a:lumOff val="25000"/>
                  </a:schemeClr>
                </a:solidFill>
              </a:rPr>
              <a:pPr/>
              <a:t>39</a:t>
            </a:fld>
            <a:endParaRPr lang="es-MX" dirty="0">
              <a:solidFill>
                <a:schemeClr val="tx1">
                  <a:lumMod val="75000"/>
                  <a:lumOff val="25000"/>
                </a:schemeClr>
              </a:solidFill>
            </a:endParaRPr>
          </a:p>
        </p:txBody>
      </p:sp>
    </p:spTree>
    <p:extLst>
      <p:ext uri="{BB962C8B-B14F-4D97-AF65-F5344CB8AC3E}">
        <p14:creationId xmlns:p14="http://schemas.microsoft.com/office/powerpoint/2010/main" val="293187149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054928" y="188640"/>
            <a:ext cx="2857496" cy="720080"/>
          </a:xfrm>
        </p:spPr>
        <p:txBody>
          <a:bodyPr>
            <a:normAutofit fontScale="90000"/>
          </a:bodyPr>
          <a:lstStyle/>
          <a:p>
            <a:pPr algn="r"/>
            <a:br>
              <a:rPr lang="es-ES" sz="3100" dirty="0"/>
            </a:br>
            <a:br>
              <a:rPr lang="es-ES" sz="3100" dirty="0"/>
            </a:br>
            <a:br>
              <a:rPr lang="es-ES" sz="3100" dirty="0"/>
            </a:br>
            <a:r>
              <a:rPr lang="es-ES" sz="2000" dirty="0"/>
              <a:t>F</a:t>
            </a:r>
            <a:r>
              <a:rPr lang="es-ES" sz="1600" dirty="0"/>
              <a:t>ACULTAD DE ECONOMÍA</a:t>
            </a:r>
            <a:br>
              <a:rPr lang="es-ES" sz="1600" dirty="0"/>
            </a:br>
            <a:r>
              <a:rPr lang="es-ES" sz="1600" dirty="0"/>
              <a:t>LICENCIATURA EN ACTUARÍA</a:t>
            </a:r>
            <a:br>
              <a:rPr lang="es-ES" sz="1800" dirty="0"/>
            </a:br>
            <a:br>
              <a:rPr lang="es-ES" dirty="0"/>
            </a:br>
            <a:endParaRPr lang="es-MX" dirty="0"/>
          </a:p>
        </p:txBody>
      </p:sp>
      <p:sp>
        <p:nvSpPr>
          <p:cNvPr id="3" name="2 Marcador de número de diapositiva"/>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14F6E14-26B7-447F-A4C5-187AB6119613}" type="slidenum">
              <a:rPr kumimoji="0" lang="es-MX" sz="1800" b="0" i="0" u="none" strike="noStrike" kern="1200" cap="none" spc="0" normalizeH="0" baseline="0" noProof="0" smtClean="0">
                <a:ln>
                  <a:noFill/>
                </a:ln>
                <a:solidFill>
                  <a:srgbClr val="FFFFFF"/>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a:t>
            </a:fld>
            <a:endParaRPr kumimoji="0" lang="es-MX" sz="1800" b="0" i="0" u="none" strike="noStrike" kern="1200" cap="none" spc="0" normalizeH="0" baseline="0" noProof="0" dirty="0">
              <a:ln>
                <a:noFill/>
              </a:ln>
              <a:solidFill>
                <a:srgbClr val="FFFFFF"/>
              </a:solidFill>
              <a:effectLst/>
              <a:uLnTx/>
              <a:uFillTx/>
              <a:latin typeface="Calibri"/>
              <a:ea typeface="+mn-ea"/>
              <a:cs typeface="+mn-cs"/>
            </a:endParaRPr>
          </a:p>
        </p:txBody>
      </p:sp>
      <p:pic>
        <p:nvPicPr>
          <p:cNvPr id="4" name="Picture 3"/>
          <p:cNvPicPr>
            <a:picLocks noChangeAspect="1" noChangeArrowheads="1"/>
          </p:cNvPicPr>
          <p:nvPr/>
        </p:nvPicPr>
        <p:blipFill>
          <a:blip r:embed="rId2"/>
          <a:srcRect/>
          <a:stretch>
            <a:fillRect/>
          </a:stretch>
        </p:blipFill>
        <p:spPr bwMode="auto">
          <a:xfrm>
            <a:off x="9984432" y="116633"/>
            <a:ext cx="576064" cy="635915"/>
          </a:xfrm>
          <a:prstGeom prst="rect">
            <a:avLst/>
          </a:prstGeom>
          <a:noFill/>
          <a:ln w="9525">
            <a:solidFill>
              <a:schemeClr val="accent3">
                <a:lumMod val="75000"/>
              </a:schemeClr>
            </a:solidFill>
            <a:miter lim="800000"/>
            <a:headEnd/>
            <a:tailEnd/>
          </a:ln>
        </p:spPr>
      </p:pic>
      <p:pic>
        <p:nvPicPr>
          <p:cNvPr id="6" name="Picture 2" descr="http://www.multicomputos.com/empresa/images/stories/finanza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54775" y="4039095"/>
            <a:ext cx="2253536" cy="2095789"/>
          </a:xfrm>
          <a:prstGeom prst="rect">
            <a:avLst/>
          </a:prstGeom>
          <a:noFill/>
          <a:ln w="38100">
            <a:solidFill>
              <a:schemeClr val="accent3">
                <a:lumMod val="50000"/>
              </a:schemeClr>
            </a:solidFill>
          </a:ln>
          <a:extLst>
            <a:ext uri="{909E8E84-426E-40DD-AFC4-6F175D3DCCD1}">
              <a14:hiddenFill xmlns:a14="http://schemas.microsoft.com/office/drawing/2010/main">
                <a:solidFill>
                  <a:srgbClr val="FFFFFF"/>
                </a:solidFill>
              </a14:hiddenFill>
            </a:ext>
          </a:extLst>
        </p:spPr>
      </p:pic>
      <p:sp>
        <p:nvSpPr>
          <p:cNvPr id="5" name="Rectangle 1"/>
          <p:cNvSpPr>
            <a:spLocks noChangeArrowheads="1"/>
          </p:cNvSpPr>
          <p:nvPr/>
        </p:nvSpPr>
        <p:spPr bwMode="auto">
          <a:xfrm>
            <a:off x="1555110" y="1268760"/>
            <a:ext cx="8378602" cy="2677656"/>
          </a:xfrm>
          <a:prstGeom prst="rect">
            <a:avLst/>
          </a:prstGeom>
          <a:solidFill>
            <a:schemeClr val="accent3">
              <a:lumMod val="20000"/>
              <a:lumOff val="80000"/>
            </a:schemeClr>
          </a:solidFill>
          <a:ln>
            <a:solidFill>
              <a:schemeClr val="accent3">
                <a:lumMod val="75000"/>
              </a:schemeClr>
            </a:solidFill>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s-MX" sz="2400" b="1" i="0" u="none" strike="noStrike" kern="1200" cap="none" spc="0" normalizeH="0" baseline="0" noProof="0" dirty="0">
                <a:ln>
                  <a:solidFill>
                    <a:srgbClr val="292934">
                      <a:lumMod val="65000"/>
                      <a:lumOff val="35000"/>
                    </a:srgbClr>
                  </a:solidFill>
                </a:ln>
                <a:solidFill>
                  <a:srgbClr val="726056"/>
                </a:solidFill>
                <a:effectLst/>
                <a:uLnTx/>
                <a:uFillTx/>
                <a:latin typeface="Verdana" pitchFamily="34" charset="0"/>
                <a:ea typeface="Times New Roman" pitchFamily="18" charset="0"/>
                <a:cs typeface="Times New Roman" pitchFamily="18" charset="0"/>
              </a:rPr>
              <a:t>Propósito de la Unidad de Aprendizaje.</a:t>
            </a:r>
          </a:p>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s-ES" sz="2400" b="0" i="0" u="none" strike="noStrike" kern="1200" cap="none" spc="0" normalizeH="0" baseline="0" noProof="0" dirty="0">
                <a:ln>
                  <a:noFill/>
                </a:ln>
                <a:solidFill>
                  <a:srgbClr val="292934"/>
                </a:solidFill>
                <a:effectLst/>
                <a:uLnTx/>
                <a:uFillTx/>
                <a:latin typeface="Calibri"/>
                <a:ea typeface="+mn-ea"/>
                <a:cs typeface="+mn-cs"/>
              </a:rPr>
              <a:t>Desarrollar conocimientos en el área de seguros, desde un punto de vista teórico, identificando los principales aspectos técnicos - operacionales, con la finalidad de que el estudiante </a:t>
            </a:r>
            <a:r>
              <a:rPr kumimoji="0" lang="es-MX" sz="2400" b="0" i="0" u="none" strike="noStrike" kern="1200" cap="none" spc="0" normalizeH="0" baseline="0" noProof="0" dirty="0">
                <a:ln>
                  <a:noFill/>
                </a:ln>
                <a:solidFill>
                  <a:srgbClr val="292934"/>
                </a:solidFill>
                <a:effectLst/>
                <a:uLnTx/>
                <a:uFillTx/>
                <a:latin typeface="Calibri"/>
                <a:ea typeface="+mn-ea"/>
                <a:cs typeface="+mn-cs"/>
              </a:rPr>
              <a:t>tenga una fuerte formación en el manejo de riesgos futuros, para que pueda diseñar instrumentos financieros de cobertura como los seguros.</a:t>
            </a:r>
            <a:endParaRPr kumimoji="0" lang="es-MX" sz="2200" b="0" i="0" u="none" strike="noStrike" kern="1200" cap="none" spc="0" normalizeH="0" baseline="0" noProof="0" dirty="0">
              <a:ln>
                <a:noFill/>
              </a:ln>
              <a:solidFill>
                <a:srgbClr val="292934"/>
              </a:solidFill>
              <a:effectLst/>
              <a:uLnTx/>
              <a:uFillTx/>
              <a:latin typeface="Arial" pitchFamily="34" charset="0"/>
              <a:ea typeface="+mn-ea"/>
              <a:cs typeface="Arial" pitchFamily="34" charset="0"/>
            </a:endParaRPr>
          </a:p>
        </p:txBody>
      </p:sp>
      <p:sp>
        <p:nvSpPr>
          <p:cNvPr id="7" name="6 Rectángulo"/>
          <p:cNvSpPr/>
          <p:nvPr/>
        </p:nvSpPr>
        <p:spPr>
          <a:xfrm>
            <a:off x="1981463" y="4047560"/>
            <a:ext cx="5550504" cy="2095789"/>
          </a:xfrm>
          <a:prstGeom prst="rect">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solidFill>
                  <a:srgbClr val="FFFFFF"/>
                </a:solidFill>
                <a:effectLst/>
                <a:uLnTx/>
                <a:uFillTx/>
                <a:latin typeface="Calibri"/>
                <a:ea typeface="+mn-ea"/>
                <a:cs typeface="+mn-cs"/>
              </a:rPr>
              <a:t>Este propósito hace referencia a la unidad de aprendizaje </a:t>
            </a:r>
            <a:r>
              <a:rPr kumimoji="0" lang="es-MX" sz="2000" b="1" i="0" u="none" strike="noStrike" kern="1200" cap="none" spc="0" normalizeH="0" baseline="0" noProof="0" dirty="0">
                <a:ln>
                  <a:noFill/>
                </a:ln>
                <a:solidFill>
                  <a:srgbClr val="FFFFFF"/>
                </a:solidFill>
                <a:effectLst/>
                <a:uLnTx/>
                <a:uFillTx/>
                <a:latin typeface="Calibri"/>
                <a:ea typeface="+mn-ea"/>
                <a:cs typeface="+mn-cs"/>
              </a:rPr>
              <a:t>“Teoría del Seguro”</a:t>
            </a:r>
            <a:r>
              <a:rPr kumimoji="0" lang="es-MX" sz="2000" b="0" i="0" u="none" strike="noStrike" kern="1200" cap="none" spc="0" normalizeH="0" baseline="0" noProof="0" dirty="0">
                <a:ln>
                  <a:noFill/>
                </a:ln>
                <a:solidFill>
                  <a:srgbClr val="FFFFFF"/>
                </a:solidFill>
                <a:effectLst/>
                <a:uLnTx/>
                <a:uFillTx/>
                <a:latin typeface="Calibri"/>
                <a:ea typeface="+mn-ea"/>
                <a:cs typeface="+mn-cs"/>
              </a:rPr>
              <a:t> que se oferta en la Licenciatura de Actuaría, UAEMEX, dentro del núcleo de formación sustantivo, con carácter obligatorio y un valor de 6 créditos. </a:t>
            </a:r>
          </a:p>
        </p:txBody>
      </p:sp>
      <p:sp>
        <p:nvSpPr>
          <p:cNvPr id="8" name="7 Rectángulo"/>
          <p:cNvSpPr/>
          <p:nvPr/>
        </p:nvSpPr>
        <p:spPr>
          <a:xfrm>
            <a:off x="1555110" y="260648"/>
            <a:ext cx="6032422" cy="923330"/>
          </a:xfrm>
          <a:prstGeom prst="rect">
            <a:avLst/>
          </a:prstGeom>
          <a:solidFill>
            <a:schemeClr val="tx2"/>
          </a:solidFill>
        </p:spPr>
        <p:txBody>
          <a:bodyPr wrap="non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5400" b="1" i="0" u="none" strike="noStrike" kern="1200" cap="none" spc="0" normalizeH="0" baseline="0" noProof="0" dirty="0">
                <a:ln w="19050">
                  <a:solidFill>
                    <a:srgbClr val="726056">
                      <a:lumMod val="50000"/>
                    </a:srgbClr>
                  </a:solidFill>
                  <a:prstDash val="solid"/>
                </a:ln>
                <a:solidFill>
                  <a:srgbClr val="93A299"/>
                </a:solidFill>
                <a:effectLst>
                  <a:outerShdw blurRad="50000" dist="50800" dir="7500000" algn="tl">
                    <a:srgbClr val="000000">
                      <a:shade val="5000"/>
                      <a:alpha val="35000"/>
                    </a:srgbClr>
                  </a:outerShdw>
                </a:effectLst>
                <a:uLnTx/>
                <a:uFillTx/>
                <a:latin typeface="Calibri"/>
                <a:ea typeface="+mn-ea"/>
                <a:cs typeface="+mn-cs"/>
              </a:rPr>
              <a:t>Guión Explicativo</a:t>
            </a:r>
            <a:endParaRPr kumimoji="0" lang="es-MX" sz="5400" b="1" i="0" u="none" strike="noStrike" kern="1200" cap="none" spc="0" normalizeH="0" baseline="0" noProof="0" dirty="0">
              <a:ln w="19050">
                <a:solidFill>
                  <a:srgbClr val="726056">
                    <a:lumMod val="50000"/>
                  </a:srgbClr>
                </a:solidFill>
                <a:prstDash val="solid"/>
              </a:ln>
              <a:solidFill>
                <a:srgbClr val="93A299"/>
              </a:solidFill>
              <a:effectLst>
                <a:outerShdw blurRad="50000" dist="50800" dir="7500000" algn="tl">
                  <a:srgbClr val="000000">
                    <a:shade val="5000"/>
                    <a:alpha val="35000"/>
                  </a:srgbClr>
                </a:outerShdw>
              </a:effectLst>
              <a:uLnTx/>
              <a:uFillTx/>
              <a:latin typeface="Calibri"/>
              <a:ea typeface="+mn-ea"/>
              <a:cs typeface="+mn-cs"/>
            </a:endParaRPr>
          </a:p>
        </p:txBody>
      </p:sp>
    </p:spTree>
    <p:extLst>
      <p:ext uri="{BB962C8B-B14F-4D97-AF65-F5344CB8AC3E}">
        <p14:creationId xmlns:p14="http://schemas.microsoft.com/office/powerpoint/2010/main" val="2448786757"/>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Uaemex"/>
          <p:cNvPicPr>
            <a:picLocks noChangeAspect="1" noChangeArrowheads="1"/>
          </p:cNvPicPr>
          <p:nvPr/>
        </p:nvPicPr>
        <p:blipFill>
          <a:blip r:embed="rId2"/>
          <a:srcRect/>
          <a:stretch>
            <a:fillRect/>
          </a:stretch>
        </p:blipFill>
        <p:spPr bwMode="auto">
          <a:xfrm>
            <a:off x="2279650" y="355600"/>
            <a:ext cx="3240088" cy="2928938"/>
          </a:xfrm>
          <a:prstGeom prst="rect">
            <a:avLst/>
          </a:prstGeom>
          <a:solidFill>
            <a:schemeClr val="accent2"/>
          </a:solidFill>
          <a:ln w="57150">
            <a:solidFill>
              <a:schemeClr val="accent3">
                <a:lumMod val="75000"/>
              </a:schemeClr>
            </a:solidFill>
            <a:miter lim="800000"/>
            <a:headEnd/>
            <a:tailEnd/>
          </a:ln>
        </p:spPr>
      </p:pic>
      <p:pic>
        <p:nvPicPr>
          <p:cNvPr id="3" name="Picture 3"/>
          <p:cNvPicPr>
            <a:picLocks noChangeAspect="1" noChangeArrowheads="1"/>
          </p:cNvPicPr>
          <p:nvPr/>
        </p:nvPicPr>
        <p:blipFill>
          <a:blip r:embed="rId3"/>
          <a:srcRect/>
          <a:stretch>
            <a:fillRect/>
          </a:stretch>
        </p:blipFill>
        <p:spPr bwMode="auto">
          <a:xfrm>
            <a:off x="6839024" y="3212976"/>
            <a:ext cx="3073400" cy="3240088"/>
          </a:xfrm>
          <a:prstGeom prst="rect">
            <a:avLst/>
          </a:prstGeom>
          <a:noFill/>
          <a:ln w="57150">
            <a:solidFill>
              <a:schemeClr val="accent3">
                <a:lumMod val="75000"/>
              </a:schemeClr>
            </a:solidFill>
            <a:miter lim="800000"/>
            <a:headEnd/>
            <a:tailEnd/>
          </a:ln>
        </p:spPr>
      </p:pic>
      <p:sp>
        <p:nvSpPr>
          <p:cNvPr id="4" name="Marcador de número de diapositiva 3"/>
          <p:cNvSpPr>
            <a:spLocks noGrp="1"/>
          </p:cNvSpPr>
          <p:nvPr>
            <p:ph type="sldNum" sz="quarter" idx="12"/>
          </p:nvPr>
        </p:nvSpPr>
        <p:spPr/>
        <p:txBody>
          <a:bodyPr/>
          <a:lstStyle/>
          <a:p>
            <a:fld id="{4F706B53-573E-4F29-AAE8-1E7739068B54}" type="slidenum">
              <a:rPr lang="es-MX" smtClean="0"/>
              <a:pPr/>
              <a:t>40</a:t>
            </a:fld>
            <a:endParaRPr lang="es-MX"/>
          </a:p>
        </p:txBody>
      </p:sp>
    </p:spTree>
    <p:extLst>
      <p:ext uri="{BB962C8B-B14F-4D97-AF65-F5344CB8AC3E}">
        <p14:creationId xmlns:p14="http://schemas.microsoft.com/office/powerpoint/2010/main" val="2726476746"/>
      </p:ext>
    </p:extLst>
  </p:cSld>
  <p:clrMapOvr>
    <a:masterClrMapping/>
  </p:clrMapOvr>
  <mc:AlternateContent xmlns:mc="http://schemas.openxmlformats.org/markup-compatibility/2006" xmlns:p14="http://schemas.microsoft.com/office/powerpoint/2010/main">
    <mc:Choice Requires="p14">
      <p:transition spd="slow" p14:dur="2000">
        <p:wedge/>
      </p:transition>
    </mc:Choice>
    <mc:Fallback xmlns="">
      <p:transition spd="slow">
        <p:wedg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1"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2000" fill="hold"/>
                                        <p:tgtEl>
                                          <p:spTgt spid="3"/>
                                        </p:tgtEl>
                                        <p:attrNameLst>
                                          <p:attrName>ppt_x</p:attrName>
                                        </p:attrNameLst>
                                      </p:cBhvr>
                                      <p:tavLst>
                                        <p:tav tm="0">
                                          <p:val>
                                            <p:strVal val="#ppt_x"/>
                                          </p:val>
                                        </p:tav>
                                        <p:tav tm="100000">
                                          <p:val>
                                            <p:strVal val="#ppt_x"/>
                                          </p:val>
                                        </p:tav>
                                      </p:tavLst>
                                    </p:anim>
                                    <p:anim calcmode="lin" valueType="num">
                                      <p:cBhvr additive="base">
                                        <p:cTn id="13" dur="20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1 Título"/>
          <p:cNvSpPr>
            <a:spLocks noGrp="1"/>
          </p:cNvSpPr>
          <p:nvPr>
            <p:ph type="title"/>
          </p:nvPr>
        </p:nvSpPr>
        <p:spPr>
          <a:xfrm>
            <a:off x="7126936" y="-27384"/>
            <a:ext cx="2857496" cy="936104"/>
          </a:xfrm>
        </p:spPr>
        <p:txBody>
          <a:bodyPr>
            <a:normAutofit fontScale="90000"/>
          </a:bodyPr>
          <a:lstStyle/>
          <a:p>
            <a:pPr algn="r"/>
            <a:br>
              <a:rPr lang="es-ES" sz="3100" dirty="0"/>
            </a:br>
            <a:r>
              <a:rPr lang="es-ES" sz="2000" dirty="0"/>
              <a:t>F</a:t>
            </a:r>
            <a:r>
              <a:rPr lang="es-ES" sz="1600" dirty="0"/>
              <a:t>ACULTAD DE ECONOMÍA</a:t>
            </a:r>
            <a:br>
              <a:rPr lang="es-ES" sz="1600" dirty="0"/>
            </a:br>
            <a:r>
              <a:rPr lang="es-ES" sz="1600" dirty="0"/>
              <a:t>LICENCIATURA EN ACTUARÍA</a:t>
            </a:r>
            <a:br>
              <a:rPr lang="es-ES" dirty="0"/>
            </a:br>
            <a:endParaRPr lang="es-MX" dirty="0"/>
          </a:p>
        </p:txBody>
      </p:sp>
      <p:sp>
        <p:nvSpPr>
          <p:cNvPr id="3" name="2 Marcador de contenido"/>
          <p:cNvSpPr>
            <a:spLocks noGrp="1"/>
          </p:cNvSpPr>
          <p:nvPr>
            <p:ph idx="1"/>
          </p:nvPr>
        </p:nvSpPr>
        <p:spPr>
          <a:xfrm>
            <a:off x="1991544" y="1393192"/>
            <a:ext cx="8229600" cy="1803014"/>
          </a:xfrm>
          <a:solidFill>
            <a:schemeClr val="accent3">
              <a:lumMod val="40000"/>
              <a:lumOff val="60000"/>
            </a:schemeClr>
          </a:solidFill>
          <a:ln>
            <a:solidFill>
              <a:schemeClr val="tx2"/>
            </a:solidFill>
          </a:ln>
        </p:spPr>
        <p:style>
          <a:lnRef idx="2">
            <a:schemeClr val="accent2"/>
          </a:lnRef>
          <a:fillRef idx="1">
            <a:schemeClr val="lt1"/>
          </a:fillRef>
          <a:effectRef idx="0">
            <a:schemeClr val="accent2"/>
          </a:effectRef>
          <a:fontRef idx="minor">
            <a:schemeClr val="dk1"/>
          </a:fontRef>
        </p:style>
        <p:txBody>
          <a:bodyPr>
            <a:normAutofit/>
          </a:bodyPr>
          <a:lstStyle/>
          <a:p>
            <a:pPr marL="0" indent="0" algn="just">
              <a:buNone/>
            </a:pPr>
            <a:r>
              <a:rPr lang="es-ES" sz="2800" b="1" dirty="0">
                <a:ln w="12700">
                  <a:solidFill>
                    <a:schemeClr val="tx2">
                      <a:satMod val="155000"/>
                    </a:schemeClr>
                  </a:solidFill>
                  <a:prstDash val="solid"/>
                </a:ln>
                <a:solidFill>
                  <a:schemeClr val="bg2">
                    <a:lumMod val="25000"/>
                  </a:schemeClr>
                </a:solidFill>
                <a:latin typeface="Calibri" panose="020F0502020204030204" pitchFamily="34" charset="0"/>
                <a:cs typeface="Arial" pitchFamily="34" charset="0"/>
              </a:rPr>
              <a:t>Propósito de la Unidad de Competencia</a:t>
            </a:r>
          </a:p>
          <a:p>
            <a:pPr marL="0" indent="0" algn="just">
              <a:buNone/>
            </a:pPr>
            <a:r>
              <a:rPr lang="es-MX" sz="2400" dirty="0"/>
              <a:t>Relacionar los conceptos específicos relacionados al contrato de seguro desde un punto de vista teórico, para comprender el rol fundamental de la industria aseguradora en nuestro país.</a:t>
            </a:r>
          </a:p>
        </p:txBody>
      </p:sp>
      <p:sp>
        <p:nvSpPr>
          <p:cNvPr id="4" name="3 Marcador de número de diapositiva"/>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EC29378A-C853-4D83-9CBD-761F2E9B0B0F}" type="slidenum">
              <a:rPr kumimoji="0" lang="es-ES" sz="1800" b="0" i="0" u="none" strike="noStrike" kern="1200" cap="none" spc="0" normalizeH="0" baseline="0" noProof="0" smtClean="0">
                <a:ln>
                  <a:noFill/>
                </a:ln>
                <a:solidFill>
                  <a:srgbClr val="FFFFFF"/>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5</a:t>
            </a:fld>
            <a:endParaRPr kumimoji="0" lang="es-ES" sz="1800" b="0" i="0" u="none" strike="noStrike" kern="1200" cap="none" spc="0" normalizeH="0" baseline="0" noProof="0" dirty="0">
              <a:ln>
                <a:noFill/>
              </a:ln>
              <a:solidFill>
                <a:srgbClr val="FFFFFF"/>
              </a:solidFill>
              <a:effectLst/>
              <a:uLnTx/>
              <a:uFillTx/>
              <a:latin typeface="Calibri"/>
              <a:ea typeface="+mn-ea"/>
              <a:cs typeface="+mn-cs"/>
            </a:endParaRPr>
          </a:p>
        </p:txBody>
      </p:sp>
      <p:sp>
        <p:nvSpPr>
          <p:cNvPr id="6" name="5 Rectángulo"/>
          <p:cNvSpPr/>
          <p:nvPr/>
        </p:nvSpPr>
        <p:spPr>
          <a:xfrm>
            <a:off x="2608150" y="4719700"/>
            <a:ext cx="7560840" cy="1872208"/>
          </a:xfrm>
          <a:prstGeom prst="rect">
            <a:avLst/>
          </a:prstGeom>
          <a:solidFill>
            <a:schemeClr val="accent1">
              <a:lumMod val="40000"/>
              <a:lumOff val="6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MX" sz="2400" b="1" i="0" u="sng" strike="noStrike" kern="1200" cap="none" spc="0" normalizeH="0" baseline="0" noProof="0" dirty="0">
                <a:ln>
                  <a:noFill/>
                </a:ln>
                <a:solidFill>
                  <a:srgbClr val="726056">
                    <a:lumMod val="50000"/>
                  </a:srgbClr>
                </a:solidFill>
                <a:effectLst/>
                <a:uLnTx/>
                <a:uFillTx/>
                <a:latin typeface="Calibri"/>
                <a:ea typeface="+mn-ea"/>
                <a:cs typeface="+mn-cs"/>
              </a:rPr>
              <a:t>ESTRUCTURA METODOLÓGICA</a:t>
            </a:r>
            <a:r>
              <a:rPr kumimoji="0" lang="es-MX" sz="2000" b="1" i="0" u="sng" strike="noStrike" kern="1200" cap="none" spc="0" normalizeH="0" baseline="0" noProof="0" dirty="0">
                <a:ln>
                  <a:noFill/>
                </a:ln>
                <a:solidFill>
                  <a:srgbClr val="726056">
                    <a:lumMod val="50000"/>
                  </a:srgbClr>
                </a:solidFill>
                <a:effectLst/>
                <a:uLnTx/>
                <a:uFillTx/>
                <a:latin typeface="Calibri"/>
                <a:ea typeface="+mn-ea"/>
                <a:cs typeface="+mn-cs"/>
              </a:rPr>
              <a:t>:</a:t>
            </a:r>
            <a:r>
              <a:rPr kumimoji="0" lang="es-MX" sz="2000" b="0" i="0" u="none" strike="noStrike" kern="1200" cap="none" spc="0" normalizeH="0" baseline="0" noProof="0" dirty="0">
                <a:ln>
                  <a:noFill/>
                </a:ln>
                <a:solidFill>
                  <a:srgbClr val="726056">
                    <a:lumMod val="50000"/>
                  </a:srgbClr>
                </a:solidFill>
                <a:effectLst/>
                <a:uLnTx/>
                <a:uFillTx/>
                <a:latin typeface="Calibri"/>
                <a:ea typeface="+mn-ea"/>
                <a:cs typeface="+mn-cs"/>
              </a:rPr>
              <a:t> </a:t>
            </a:r>
            <a:r>
              <a:rPr lang="es-MX" sz="2000" dirty="0">
                <a:solidFill>
                  <a:srgbClr val="726056">
                    <a:lumMod val="50000"/>
                  </a:srgbClr>
                </a:solidFill>
                <a:latin typeface="Calibri"/>
              </a:rPr>
              <a:t>Este</a:t>
            </a:r>
            <a:r>
              <a:rPr kumimoji="0" lang="es-MX" sz="2000" b="0" i="0" u="none" strike="noStrike" kern="1200" cap="none" spc="0" normalizeH="0" baseline="0" noProof="0" dirty="0">
                <a:ln>
                  <a:noFill/>
                </a:ln>
                <a:solidFill>
                  <a:srgbClr val="726056">
                    <a:lumMod val="50000"/>
                  </a:srgbClr>
                </a:solidFill>
                <a:effectLst/>
                <a:uLnTx/>
                <a:uFillTx/>
                <a:latin typeface="Calibri"/>
                <a:ea typeface="+mn-ea"/>
                <a:cs typeface="+mn-cs"/>
              </a:rPr>
              <a:t> material </a:t>
            </a:r>
            <a:r>
              <a:rPr kumimoji="0" lang="es-ES" sz="2000" b="0" i="0" u="none" strike="noStrike" kern="1200" cap="none" spc="0" normalizeH="0" baseline="0" noProof="0" dirty="0">
                <a:ln>
                  <a:noFill/>
                </a:ln>
                <a:solidFill>
                  <a:srgbClr val="726056">
                    <a:lumMod val="50000"/>
                  </a:srgbClr>
                </a:solidFill>
                <a:effectLst/>
                <a:uLnTx/>
                <a:uFillTx/>
                <a:latin typeface="Calibri"/>
                <a:ea typeface="+mn-ea"/>
                <a:cs typeface="+mn-cs"/>
              </a:rPr>
              <a:t>cuenta con un sistema de almacenaje con dimensiones y materiales adecuados: </a:t>
            </a:r>
            <a:r>
              <a:rPr kumimoji="0" lang="es-ES" sz="2000" b="1" i="0" u="none" strike="noStrike" kern="1200" cap="none" spc="0" normalizeH="0" baseline="0" noProof="0" dirty="0">
                <a:ln>
                  <a:noFill/>
                </a:ln>
                <a:solidFill>
                  <a:srgbClr val="726056">
                    <a:lumMod val="50000"/>
                  </a:srgbClr>
                </a:solidFill>
                <a:effectLst/>
                <a:uLnTx/>
                <a:uFillTx/>
                <a:latin typeface="Calibri"/>
                <a:ea typeface="+mn-ea"/>
                <a:cs typeface="+mn-cs"/>
              </a:rPr>
              <a:t>Microsoft PowerPoint 2016. </a:t>
            </a:r>
            <a:r>
              <a:rPr kumimoji="0" lang="es-ES" sz="2000" b="0" i="0" u="none" strike="noStrike" kern="1200" cap="none" spc="0" normalizeH="0" baseline="0" noProof="0" dirty="0">
                <a:ln>
                  <a:noFill/>
                </a:ln>
                <a:solidFill>
                  <a:srgbClr val="726056">
                    <a:lumMod val="50000"/>
                  </a:srgbClr>
                </a:solidFill>
                <a:effectLst/>
                <a:uLnTx/>
                <a:uFillTx/>
                <a:latin typeface="Calibri"/>
                <a:ea typeface="+mn-ea"/>
                <a:cs typeface="+mn-cs"/>
              </a:rPr>
              <a:t>Está</a:t>
            </a:r>
            <a:r>
              <a:rPr kumimoji="0" lang="es-MX" sz="2000" b="0" i="0" u="none" strike="noStrike" kern="1200" cap="none" spc="0" normalizeH="0" baseline="0" noProof="0" dirty="0">
                <a:ln>
                  <a:noFill/>
                </a:ln>
                <a:solidFill>
                  <a:srgbClr val="726056">
                    <a:lumMod val="50000"/>
                  </a:srgbClr>
                </a:solidFill>
                <a:effectLst/>
                <a:uLnTx/>
                <a:uFillTx/>
                <a:latin typeface="Calibri"/>
                <a:ea typeface="+mn-ea"/>
                <a:cs typeface="+mn-cs"/>
              </a:rPr>
              <a:t> diseñado en forma clara y sencilla, y presenta lo más sobresaliente respecto al tema. </a:t>
            </a:r>
            <a:r>
              <a:rPr lang="es-MX" sz="2000" b="1" noProof="0" dirty="0">
                <a:solidFill>
                  <a:srgbClr val="726056">
                    <a:lumMod val="50000"/>
                  </a:srgbClr>
                </a:solidFill>
                <a:latin typeface="Calibri"/>
              </a:rPr>
              <a:t>4.1.</a:t>
            </a:r>
            <a:r>
              <a:rPr kumimoji="0" lang="es-MX" sz="2000" b="1" i="0" u="none" strike="noStrike" kern="1200" cap="none" spc="0" normalizeH="0" baseline="0" noProof="0" dirty="0">
                <a:ln>
                  <a:noFill/>
                </a:ln>
                <a:solidFill>
                  <a:srgbClr val="292934"/>
                </a:solidFill>
                <a:effectLst/>
                <a:uLnTx/>
                <a:uFillTx/>
                <a:latin typeface="Calibri"/>
              </a:rPr>
              <a:t> Condiciones Generales del Contrato de Seguro</a:t>
            </a:r>
            <a:r>
              <a:rPr kumimoji="0" lang="es-MX" sz="2000" b="1" i="0" u="none" strike="noStrike" kern="1200" cap="none" spc="0" normalizeH="0" baseline="0" noProof="0" dirty="0">
                <a:ln>
                  <a:noFill/>
                </a:ln>
                <a:solidFill>
                  <a:srgbClr val="292934"/>
                </a:solidFill>
                <a:effectLst/>
                <a:uLnTx/>
                <a:uFillTx/>
                <a:latin typeface="Calibri"/>
                <a:ea typeface="+mn-ea"/>
                <a:cs typeface="+mn-cs"/>
              </a:rPr>
              <a:t>.</a:t>
            </a:r>
            <a:endParaRPr kumimoji="0" lang="es-MX" sz="2000" b="1" i="0" u="none" strike="noStrike" kern="1200" cap="none" spc="0" normalizeH="0" baseline="0" noProof="0" dirty="0">
              <a:ln>
                <a:noFill/>
              </a:ln>
              <a:solidFill>
                <a:srgbClr val="726056">
                  <a:lumMod val="50000"/>
                </a:srgbClr>
              </a:solidFill>
              <a:effectLst/>
              <a:uLnTx/>
              <a:uFillTx/>
              <a:latin typeface="Calibri"/>
              <a:ea typeface="+mn-ea"/>
              <a:cs typeface="+mn-cs"/>
            </a:endParaRPr>
          </a:p>
        </p:txBody>
      </p:sp>
      <p:sp>
        <p:nvSpPr>
          <p:cNvPr id="2" name="1 Rectángulo"/>
          <p:cNvSpPr/>
          <p:nvPr/>
        </p:nvSpPr>
        <p:spPr>
          <a:xfrm>
            <a:off x="1555110" y="344538"/>
            <a:ext cx="6032422" cy="923330"/>
          </a:xfrm>
          <a:prstGeom prst="rect">
            <a:avLst/>
          </a:prstGeom>
          <a:noFill/>
        </p:spPr>
        <p:txBody>
          <a:bodyPr wrap="non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5400" b="1" i="0" u="none" strike="noStrike" kern="1200" cap="none" spc="0" normalizeH="0" baseline="0" noProof="0" dirty="0">
                <a:ln w="19050">
                  <a:solidFill>
                    <a:srgbClr val="726056">
                      <a:lumMod val="50000"/>
                    </a:srgbClr>
                  </a:solidFill>
                  <a:prstDash val="solid"/>
                </a:ln>
                <a:solidFill>
                  <a:srgbClr val="93A299"/>
                </a:solidFill>
                <a:effectLst>
                  <a:outerShdw blurRad="50000" dist="50800" dir="7500000" algn="tl">
                    <a:srgbClr val="000000">
                      <a:shade val="5000"/>
                      <a:alpha val="35000"/>
                    </a:srgbClr>
                  </a:outerShdw>
                </a:effectLst>
                <a:uLnTx/>
                <a:uFillTx/>
                <a:latin typeface="Calibri"/>
                <a:ea typeface="+mn-ea"/>
                <a:cs typeface="+mn-cs"/>
              </a:rPr>
              <a:t>Guión Explicativo</a:t>
            </a:r>
            <a:endParaRPr kumimoji="0" lang="es-MX" sz="5400" b="1" i="0" u="none" strike="noStrike" kern="1200" cap="none" spc="0" normalizeH="0" baseline="0" noProof="0" dirty="0">
              <a:ln w="19050">
                <a:solidFill>
                  <a:srgbClr val="726056">
                    <a:lumMod val="50000"/>
                  </a:srgbClr>
                </a:solidFill>
                <a:prstDash val="solid"/>
              </a:ln>
              <a:solidFill>
                <a:srgbClr val="93A299"/>
              </a:solidFill>
              <a:effectLst>
                <a:outerShdw blurRad="50000" dist="50800" dir="7500000" algn="tl">
                  <a:srgbClr val="000000">
                    <a:shade val="5000"/>
                    <a:alpha val="35000"/>
                  </a:srgbClr>
                </a:outerShdw>
              </a:effectLst>
              <a:uLnTx/>
              <a:uFillTx/>
              <a:latin typeface="Calibri"/>
              <a:ea typeface="+mn-ea"/>
              <a:cs typeface="+mn-cs"/>
            </a:endParaRPr>
          </a:p>
        </p:txBody>
      </p:sp>
      <p:pic>
        <p:nvPicPr>
          <p:cNvPr id="7" name="Picture 3"/>
          <p:cNvPicPr>
            <a:picLocks noChangeAspect="1" noChangeArrowheads="1"/>
          </p:cNvPicPr>
          <p:nvPr/>
        </p:nvPicPr>
        <p:blipFill>
          <a:blip r:embed="rId2"/>
          <a:srcRect/>
          <a:stretch>
            <a:fillRect/>
          </a:stretch>
        </p:blipFill>
        <p:spPr bwMode="auto">
          <a:xfrm>
            <a:off x="10045428" y="116632"/>
            <a:ext cx="587077" cy="648072"/>
          </a:xfrm>
          <a:prstGeom prst="rect">
            <a:avLst/>
          </a:prstGeom>
          <a:noFill/>
          <a:ln w="9525">
            <a:solidFill>
              <a:schemeClr val="accent3">
                <a:lumMod val="75000"/>
              </a:schemeClr>
            </a:solidFill>
            <a:miter lim="800000"/>
            <a:headEnd/>
            <a:tailEnd/>
          </a:ln>
        </p:spPr>
      </p:pic>
      <p:sp>
        <p:nvSpPr>
          <p:cNvPr id="9" name="8 Rectángulo"/>
          <p:cNvSpPr/>
          <p:nvPr/>
        </p:nvSpPr>
        <p:spPr>
          <a:xfrm>
            <a:off x="2242868" y="3268207"/>
            <a:ext cx="5509316" cy="1368151"/>
          </a:xfrm>
          <a:prstGeom prst="rect">
            <a:avLst/>
          </a:prstGeom>
          <a:solidFill>
            <a:schemeClr val="tx2"/>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ES" sz="2000" b="0" i="0" u="none" strike="noStrike" kern="1200" cap="none" spc="0" normalizeH="0" baseline="0" noProof="0" dirty="0">
                <a:ln>
                  <a:noFill/>
                </a:ln>
                <a:solidFill>
                  <a:srgbClr val="FFFFFF"/>
                </a:solidFill>
                <a:effectLst/>
                <a:uLnTx/>
                <a:uFillTx/>
                <a:latin typeface="Calibri"/>
                <a:ea typeface="+mn-ea"/>
                <a:cs typeface="+mn-cs"/>
              </a:rPr>
              <a:t>Este propósito se refiere la Unidad de Competencia </a:t>
            </a:r>
            <a:r>
              <a:rPr kumimoji="0" lang="es-ES" sz="2000" b="1" i="0" u="none" strike="noStrike" kern="1200" cap="none" spc="0" normalizeH="0" baseline="0" noProof="0" dirty="0">
                <a:ln>
                  <a:noFill/>
                </a:ln>
                <a:solidFill>
                  <a:srgbClr val="FFFFFF"/>
                </a:solidFill>
                <a:effectLst/>
                <a:uLnTx/>
                <a:uFillTx/>
                <a:latin typeface="Calibri"/>
                <a:ea typeface="+mn-ea"/>
                <a:cs typeface="+mn-cs"/>
              </a:rPr>
              <a:t>4. Conceptos relacionados al Contrato de Seguro.</a:t>
            </a:r>
            <a:r>
              <a:rPr kumimoji="0" lang="es-ES" sz="2000" b="0" i="0" u="none" strike="noStrike" kern="1200" cap="none" spc="0" normalizeH="0" baseline="0" noProof="0" dirty="0">
                <a:ln>
                  <a:noFill/>
                </a:ln>
                <a:solidFill>
                  <a:srgbClr val="FFFFFF"/>
                </a:solidFill>
                <a:effectLst/>
                <a:uLnTx/>
                <a:uFillTx/>
                <a:latin typeface="Calibri"/>
                <a:ea typeface="+mn-ea"/>
                <a:cs typeface="+mn-cs"/>
              </a:rPr>
              <a:t> </a:t>
            </a:r>
            <a:r>
              <a:rPr kumimoji="0" lang="es-MX" sz="2000" b="0" i="0" u="none" strike="noStrike" kern="1200" cap="none" spc="0" normalizeH="0" baseline="0" noProof="0" dirty="0">
                <a:ln>
                  <a:noFill/>
                </a:ln>
                <a:solidFill>
                  <a:srgbClr val="FFFFFF"/>
                </a:solidFill>
                <a:effectLst/>
                <a:uLnTx/>
                <a:uFillTx/>
                <a:latin typeface="Calibri"/>
                <a:ea typeface="+mn-ea"/>
                <a:cs typeface="+mn-cs"/>
              </a:rPr>
              <a:t>El tiempo destinado para desarrollar el presente tema en el aula es de 2 clases.</a:t>
            </a:r>
          </a:p>
        </p:txBody>
      </p:sp>
    </p:spTree>
    <p:extLst>
      <p:ext uri="{BB962C8B-B14F-4D97-AF65-F5344CB8AC3E}">
        <p14:creationId xmlns:p14="http://schemas.microsoft.com/office/powerpoint/2010/main" val="3311910519"/>
      </p:ext>
    </p:extLst>
  </p:cSld>
  <p:clrMapOvr>
    <a:masterClrMapping/>
  </p:clrMapOvr>
  <mc:AlternateContent xmlns:mc="http://schemas.openxmlformats.org/markup-compatibility/2006" xmlns:p14="http://schemas.microsoft.com/office/powerpoint/2010/main">
    <mc:Choice Requires="p14">
      <p:transition spd="slow" p14:dur="2000">
        <p:randomBar dir="vert"/>
      </p:transition>
    </mc:Choice>
    <mc:Fallback xmlns="">
      <p:transition spd="slow">
        <p:randomBar dir="ver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3 Título"/>
          <p:cNvSpPr txBox="1">
            <a:spLocks/>
          </p:cNvSpPr>
          <p:nvPr/>
        </p:nvSpPr>
        <p:spPr>
          <a:xfrm>
            <a:off x="1970360" y="586859"/>
            <a:ext cx="8142792" cy="680477"/>
          </a:xfrm>
          <a:prstGeom prst="rect">
            <a:avLst/>
          </a:prstGeom>
          <a:solidFill>
            <a:schemeClr val="tx2"/>
          </a:solidFill>
          <a:ln>
            <a:solidFill>
              <a:schemeClr val="accent1"/>
            </a:solidFill>
          </a:ln>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MX" sz="3200" b="0" i="0" u="none" strike="noStrike" kern="1200" cap="none" spc="0" normalizeH="0" baseline="0" noProof="0" dirty="0">
                <a:ln>
                  <a:noFill/>
                </a:ln>
                <a:solidFill>
                  <a:srgbClr val="FFFFFF"/>
                </a:solidFill>
                <a:effectLst/>
                <a:uLnTx/>
                <a:uFillTx/>
                <a:latin typeface="Cambria"/>
                <a:ea typeface="+mj-ea"/>
                <a:cs typeface="+mj-cs"/>
              </a:rPr>
              <a:t>Planeación Didáctica</a:t>
            </a:r>
            <a:endParaRPr kumimoji="0" lang="es-MX" sz="2800" b="0" i="0" u="none" strike="noStrike" kern="1200" cap="none" spc="0" normalizeH="0" baseline="0" noProof="0" dirty="0">
              <a:ln>
                <a:noFill/>
              </a:ln>
              <a:solidFill>
                <a:srgbClr val="FFFFFF"/>
              </a:solidFill>
              <a:effectLst/>
              <a:uLnTx/>
              <a:uFillTx/>
              <a:latin typeface="Cambria"/>
              <a:ea typeface="+mj-ea"/>
              <a:cs typeface="+mj-cs"/>
            </a:endParaRPr>
          </a:p>
        </p:txBody>
      </p:sp>
      <p:pic>
        <p:nvPicPr>
          <p:cNvPr id="4" name="Picture 3"/>
          <p:cNvPicPr>
            <a:picLocks noChangeAspect="1" noChangeArrowheads="1"/>
          </p:cNvPicPr>
          <p:nvPr/>
        </p:nvPicPr>
        <p:blipFill>
          <a:blip r:embed="rId2"/>
          <a:srcRect/>
          <a:stretch>
            <a:fillRect/>
          </a:stretch>
        </p:blipFill>
        <p:spPr bwMode="auto">
          <a:xfrm>
            <a:off x="10186276" y="373600"/>
            <a:ext cx="910253" cy="1004824"/>
          </a:xfrm>
          <a:prstGeom prst="rect">
            <a:avLst/>
          </a:prstGeom>
          <a:noFill/>
          <a:ln w="9525">
            <a:solidFill>
              <a:schemeClr val="accent3">
                <a:lumMod val="75000"/>
              </a:schemeClr>
            </a:solidFill>
            <a:miter lim="800000"/>
            <a:headEnd/>
            <a:tailEnd/>
          </a:ln>
        </p:spPr>
      </p:pic>
      <p:sp>
        <p:nvSpPr>
          <p:cNvPr id="5" name="4 Marcador de número de diapositiva"/>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14F6E14-26B7-447F-A4C5-187AB6119613}" type="slidenum">
              <a:rPr kumimoji="0" lang="es-MX" sz="1800" b="0" i="0" u="none" strike="noStrike" kern="1200" cap="none" spc="0" normalizeH="0" baseline="0" noProof="0" smtClean="0">
                <a:ln>
                  <a:noFill/>
                </a:ln>
                <a:solidFill>
                  <a:srgbClr val="FFFFFF"/>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6</a:t>
            </a:fld>
            <a:endParaRPr kumimoji="0" lang="es-MX" sz="1800" b="0" i="0" u="none" strike="noStrike" kern="1200" cap="none" spc="0" normalizeH="0" baseline="0" noProof="0" dirty="0">
              <a:ln>
                <a:noFill/>
              </a:ln>
              <a:solidFill>
                <a:srgbClr val="FFFFFF"/>
              </a:solidFill>
              <a:effectLst/>
              <a:uLnTx/>
              <a:uFillTx/>
              <a:latin typeface="Calibri"/>
              <a:ea typeface="+mn-ea"/>
              <a:cs typeface="+mn-cs"/>
            </a:endParaRPr>
          </a:p>
        </p:txBody>
      </p:sp>
      <p:graphicFrame>
        <p:nvGraphicFramePr>
          <p:cNvPr id="6" name="5 Tabla"/>
          <p:cNvGraphicFramePr>
            <a:graphicFrameLocks noGrp="1"/>
          </p:cNvGraphicFramePr>
          <p:nvPr>
            <p:extLst>
              <p:ext uri="{D42A27DB-BD31-4B8C-83A1-F6EECF244321}">
                <p14:modId xmlns:p14="http://schemas.microsoft.com/office/powerpoint/2010/main" val="1535697482"/>
              </p:ext>
            </p:extLst>
          </p:nvPr>
        </p:nvGraphicFramePr>
        <p:xfrm>
          <a:off x="1369580" y="1547831"/>
          <a:ext cx="9481292" cy="4657207"/>
        </p:xfrm>
        <a:graphic>
          <a:graphicData uri="http://schemas.openxmlformats.org/drawingml/2006/table">
            <a:tbl>
              <a:tblPr>
                <a:tableStyleId>{8A107856-5554-42FB-B03E-39F5DBC370BA}</a:tableStyleId>
              </a:tblPr>
              <a:tblGrid>
                <a:gridCol w="2870326">
                  <a:extLst>
                    <a:ext uri="{9D8B030D-6E8A-4147-A177-3AD203B41FA5}">
                      <a16:colId xmlns:a16="http://schemas.microsoft.com/office/drawing/2014/main" val="20000"/>
                    </a:ext>
                  </a:extLst>
                </a:gridCol>
                <a:gridCol w="1870319">
                  <a:extLst>
                    <a:ext uri="{9D8B030D-6E8A-4147-A177-3AD203B41FA5}">
                      <a16:colId xmlns:a16="http://schemas.microsoft.com/office/drawing/2014/main" val="20001"/>
                    </a:ext>
                  </a:extLst>
                </a:gridCol>
                <a:gridCol w="545161">
                  <a:extLst>
                    <a:ext uri="{9D8B030D-6E8A-4147-A177-3AD203B41FA5}">
                      <a16:colId xmlns:a16="http://schemas.microsoft.com/office/drawing/2014/main" val="20002"/>
                    </a:ext>
                  </a:extLst>
                </a:gridCol>
                <a:gridCol w="1881647">
                  <a:extLst>
                    <a:ext uri="{9D8B030D-6E8A-4147-A177-3AD203B41FA5}">
                      <a16:colId xmlns:a16="http://schemas.microsoft.com/office/drawing/2014/main" val="20003"/>
                    </a:ext>
                  </a:extLst>
                </a:gridCol>
                <a:gridCol w="2313839">
                  <a:extLst>
                    <a:ext uri="{9D8B030D-6E8A-4147-A177-3AD203B41FA5}">
                      <a16:colId xmlns:a16="http://schemas.microsoft.com/office/drawing/2014/main" val="20004"/>
                    </a:ext>
                  </a:extLst>
                </a:gridCol>
              </a:tblGrid>
              <a:tr h="450625">
                <a:tc>
                  <a:txBody>
                    <a:bodyPr/>
                    <a:lstStyle/>
                    <a:p>
                      <a:pPr algn="ctr"/>
                      <a:r>
                        <a:rPr lang="es-MX" b="1" dirty="0"/>
                        <a:t>Estrategias Didácticas</a:t>
                      </a:r>
                    </a:p>
                  </a:txBody>
                  <a:tcPr>
                    <a:solidFill>
                      <a:schemeClr val="accent2">
                        <a:lumMod val="40000"/>
                        <a:lumOff val="60000"/>
                      </a:schemeClr>
                    </a:solidFill>
                  </a:tcPr>
                </a:tc>
                <a:tc gridSpan="3">
                  <a:txBody>
                    <a:bodyPr/>
                    <a:lstStyle/>
                    <a:p>
                      <a:pPr algn="ctr"/>
                      <a:r>
                        <a:rPr lang="es-MX" b="1" dirty="0"/>
                        <a:t>Recursos Requeridos</a:t>
                      </a:r>
                    </a:p>
                  </a:txBody>
                  <a:tcPr>
                    <a:solidFill>
                      <a:schemeClr val="accent2">
                        <a:lumMod val="40000"/>
                        <a:lumOff val="60000"/>
                      </a:schemeClr>
                    </a:solidFill>
                  </a:tcPr>
                </a:tc>
                <a:tc hMerge="1">
                  <a:txBody>
                    <a:bodyPr/>
                    <a:lstStyle/>
                    <a:p>
                      <a:endParaRPr lang="es-MX"/>
                    </a:p>
                  </a:txBody>
                  <a:tcPr/>
                </a:tc>
                <a:tc hMerge="1">
                  <a:txBody>
                    <a:bodyPr/>
                    <a:lstStyle/>
                    <a:p>
                      <a:endParaRPr lang="es-MX"/>
                    </a:p>
                  </a:txBody>
                  <a:tcPr/>
                </a:tc>
                <a:tc>
                  <a:txBody>
                    <a:bodyPr/>
                    <a:lstStyle/>
                    <a:p>
                      <a:pPr algn="ctr"/>
                      <a:r>
                        <a:rPr lang="es-MX" b="1" dirty="0"/>
                        <a:t>Tiempo Destinado</a:t>
                      </a:r>
                    </a:p>
                  </a:txBody>
                  <a:tcPr>
                    <a:solidFill>
                      <a:schemeClr val="accent2">
                        <a:lumMod val="40000"/>
                        <a:lumOff val="60000"/>
                      </a:schemeClr>
                    </a:solidFill>
                  </a:tcPr>
                </a:tc>
                <a:extLst>
                  <a:ext uri="{0D108BD9-81ED-4DB2-BD59-A6C34878D82A}">
                    <a16:rowId xmlns:a16="http://schemas.microsoft.com/office/drawing/2014/main" val="10000"/>
                  </a:ext>
                </a:extLst>
              </a:tr>
              <a:tr h="340715">
                <a:tc rowSpan="2">
                  <a:txBody>
                    <a:bodyPr/>
                    <a:lstStyle/>
                    <a:p>
                      <a:pPr marL="285750" marR="0" lvl="0" indent="-285750" algn="just" defTabSz="914400" rtl="0" eaLnBrk="1" fontAlgn="auto" latinLnBrk="0" hangingPunct="1">
                        <a:lnSpc>
                          <a:spcPct val="100000"/>
                        </a:lnSpc>
                        <a:spcBef>
                          <a:spcPts val="0"/>
                        </a:spcBef>
                        <a:spcAft>
                          <a:spcPts val="0"/>
                        </a:spcAft>
                        <a:buClrTx/>
                        <a:buSzTx/>
                        <a:buFont typeface="Arial" pitchFamily="34" charset="0"/>
                        <a:buChar char="•"/>
                        <a:tabLst/>
                        <a:defRPr/>
                      </a:pPr>
                      <a:r>
                        <a:rPr lang="es-MX" sz="1600" baseline="0" dirty="0"/>
                        <a:t>Exposición del docente.</a:t>
                      </a:r>
                    </a:p>
                    <a:p>
                      <a:pPr marL="285750" marR="0" lvl="0" indent="-285750" algn="just" defTabSz="914400" rtl="0" eaLnBrk="1" fontAlgn="auto" latinLnBrk="0" hangingPunct="1">
                        <a:lnSpc>
                          <a:spcPct val="100000"/>
                        </a:lnSpc>
                        <a:spcBef>
                          <a:spcPts val="0"/>
                        </a:spcBef>
                        <a:spcAft>
                          <a:spcPts val="0"/>
                        </a:spcAft>
                        <a:buClrTx/>
                        <a:buSzTx/>
                        <a:buFont typeface="Arial" pitchFamily="34" charset="0"/>
                        <a:buChar char="•"/>
                        <a:tabLst/>
                        <a:defRPr/>
                      </a:pPr>
                      <a:r>
                        <a:rPr lang="es-MX" sz="1600" baseline="0" dirty="0"/>
                        <a:t>Discusión del tema en el grupo.</a:t>
                      </a:r>
                    </a:p>
                    <a:p>
                      <a:pPr marL="285750" indent="-285750" algn="just">
                        <a:buFont typeface="Arial" pitchFamily="34" charset="0"/>
                        <a:buChar char="•"/>
                      </a:pPr>
                      <a:r>
                        <a:rPr lang="es-MX" sz="1600" baseline="0" dirty="0"/>
                        <a:t>Elaboración de un mapa mental  respecto a los conceptos principales del contrato de seguro.</a:t>
                      </a:r>
                    </a:p>
                    <a:p>
                      <a:pPr marL="285750" indent="-285750" algn="just">
                        <a:buFont typeface="Arial" pitchFamily="34" charset="0"/>
                        <a:buChar char="•"/>
                      </a:pPr>
                      <a:endParaRPr lang="es-MX" sz="1600" dirty="0"/>
                    </a:p>
                  </a:txBody>
                  <a:tcPr>
                    <a:solidFill>
                      <a:schemeClr val="accent2">
                        <a:lumMod val="40000"/>
                        <a:lumOff val="60000"/>
                      </a:schemeClr>
                    </a:solidFill>
                  </a:tcPr>
                </a:tc>
                <a:tc gridSpan="2">
                  <a:txBody>
                    <a:bodyPr/>
                    <a:lstStyle/>
                    <a:p>
                      <a:pPr algn="ctr"/>
                      <a:r>
                        <a:rPr lang="es-MX" sz="1600" b="1" dirty="0"/>
                        <a:t>Pedagógicos </a:t>
                      </a:r>
                    </a:p>
                  </a:txBody>
                  <a:tcPr>
                    <a:solidFill>
                      <a:schemeClr val="accent2">
                        <a:lumMod val="40000"/>
                        <a:lumOff val="60000"/>
                      </a:schemeClr>
                    </a:solidFill>
                  </a:tcPr>
                </a:tc>
                <a:tc hMerge="1">
                  <a:txBody>
                    <a:bodyPr/>
                    <a:lstStyle/>
                    <a:p>
                      <a:endParaRPr lang="es-MX"/>
                    </a:p>
                  </a:txBody>
                  <a:tcPr/>
                </a:tc>
                <a:tc>
                  <a:txBody>
                    <a:bodyPr/>
                    <a:lstStyle/>
                    <a:p>
                      <a:pPr algn="ctr"/>
                      <a:r>
                        <a:rPr lang="es-MX" sz="1600" b="1" dirty="0"/>
                        <a:t>Administrativos </a:t>
                      </a:r>
                    </a:p>
                  </a:txBody>
                  <a:tcPr>
                    <a:solidFill>
                      <a:schemeClr val="accent2">
                        <a:lumMod val="40000"/>
                        <a:lumOff val="60000"/>
                      </a:schemeClr>
                    </a:solidFill>
                  </a:tcPr>
                </a:tc>
                <a:tc rowSpan="2">
                  <a:txBody>
                    <a:bodyPr/>
                    <a:lstStyle/>
                    <a:p>
                      <a:pPr algn="ctr"/>
                      <a:r>
                        <a:rPr lang="es-MX" sz="1600" baseline="0" dirty="0"/>
                        <a:t>2 Clases (4 horas)</a:t>
                      </a:r>
                      <a:endParaRPr lang="es-MX" sz="1600" dirty="0"/>
                    </a:p>
                  </a:txBody>
                  <a:tcPr>
                    <a:solidFill>
                      <a:schemeClr val="accent2">
                        <a:lumMod val="40000"/>
                        <a:lumOff val="60000"/>
                      </a:schemeClr>
                    </a:solidFill>
                  </a:tcPr>
                </a:tc>
                <a:extLst>
                  <a:ext uri="{0D108BD9-81ED-4DB2-BD59-A6C34878D82A}">
                    <a16:rowId xmlns:a16="http://schemas.microsoft.com/office/drawing/2014/main" val="10001"/>
                  </a:ext>
                </a:extLst>
              </a:tr>
              <a:tr h="1435198">
                <a:tc vMerge="1">
                  <a:txBody>
                    <a:bodyPr/>
                    <a:lstStyle/>
                    <a:p>
                      <a:endParaRPr lang="es-MX"/>
                    </a:p>
                  </a:txBody>
                  <a:tcPr/>
                </a:tc>
                <a:tc gridSpan="2">
                  <a:txBody>
                    <a:bodyPr/>
                    <a:lstStyle/>
                    <a:p>
                      <a:pPr marL="90488" indent="-90488" algn="l">
                        <a:buFont typeface="Arial" pitchFamily="34" charset="0"/>
                        <a:buChar char="•"/>
                      </a:pPr>
                      <a:r>
                        <a:rPr lang="es-MX" sz="1600" dirty="0"/>
                        <a:t>Libros de texto </a:t>
                      </a:r>
                    </a:p>
                    <a:p>
                      <a:pPr marL="90488" indent="-90488" algn="l">
                        <a:buFont typeface="Arial" pitchFamily="34" charset="0"/>
                        <a:buChar char="•"/>
                      </a:pPr>
                      <a:r>
                        <a:rPr lang="es-MX" sz="1600" dirty="0"/>
                        <a:t>Ley sobre el contrato del seguro</a:t>
                      </a:r>
                    </a:p>
                    <a:p>
                      <a:pPr marL="90488" indent="-90488" algn="l">
                        <a:buFont typeface="Arial" pitchFamily="34" charset="0"/>
                        <a:buChar char="•"/>
                      </a:pPr>
                      <a:r>
                        <a:rPr lang="es-MX" sz="1600" dirty="0"/>
                        <a:t>Ley de Instituciones de Seguros y de Fianzas</a:t>
                      </a:r>
                    </a:p>
                  </a:txBody>
                  <a:tcPr>
                    <a:solidFill>
                      <a:schemeClr val="accent2">
                        <a:lumMod val="40000"/>
                        <a:lumOff val="60000"/>
                      </a:schemeClr>
                    </a:solidFill>
                  </a:tcPr>
                </a:tc>
                <a:tc hMerge="1">
                  <a:txBody>
                    <a:bodyPr/>
                    <a:lstStyle/>
                    <a:p>
                      <a:endParaRPr lang="es-MX"/>
                    </a:p>
                  </a:txBody>
                  <a:tcPr/>
                </a:tc>
                <a:tc>
                  <a:txBody>
                    <a:bodyPr/>
                    <a:lstStyle/>
                    <a:p>
                      <a:pPr marL="285750" indent="-285750" algn="l">
                        <a:buFont typeface="Arial" pitchFamily="34" charset="0"/>
                        <a:buChar char="•"/>
                      </a:pPr>
                      <a:r>
                        <a:rPr lang="es-MX" sz="1600" dirty="0"/>
                        <a:t>Aula</a:t>
                      </a:r>
                      <a:r>
                        <a:rPr lang="es-MX" sz="1600" baseline="0" dirty="0"/>
                        <a:t> </a:t>
                      </a:r>
                    </a:p>
                    <a:p>
                      <a:pPr marL="285750" indent="-285750" algn="l">
                        <a:buFont typeface="Arial" pitchFamily="34" charset="0"/>
                        <a:buChar char="•"/>
                      </a:pPr>
                      <a:r>
                        <a:rPr lang="es-MX" sz="1600" baseline="0" dirty="0"/>
                        <a:t>Cañón </a:t>
                      </a:r>
                    </a:p>
                    <a:p>
                      <a:pPr marL="285750" indent="-285750" algn="l">
                        <a:buFont typeface="Arial" pitchFamily="34" charset="0"/>
                        <a:buChar char="•"/>
                      </a:pPr>
                      <a:r>
                        <a:rPr lang="es-MX" sz="1600" baseline="0" dirty="0"/>
                        <a:t>Marco legal</a:t>
                      </a:r>
                      <a:endParaRPr lang="es-MX" sz="1600" dirty="0"/>
                    </a:p>
                  </a:txBody>
                  <a:tcPr>
                    <a:solidFill>
                      <a:schemeClr val="accent2">
                        <a:lumMod val="40000"/>
                        <a:lumOff val="60000"/>
                      </a:schemeClr>
                    </a:solidFill>
                  </a:tcPr>
                </a:tc>
                <a:tc vMerge="1">
                  <a:txBody>
                    <a:bodyPr/>
                    <a:lstStyle/>
                    <a:p>
                      <a:endParaRPr lang="es-MX"/>
                    </a:p>
                  </a:txBody>
                  <a:tcPr/>
                </a:tc>
                <a:extLst>
                  <a:ext uri="{0D108BD9-81ED-4DB2-BD59-A6C34878D82A}">
                    <a16:rowId xmlns:a16="http://schemas.microsoft.com/office/drawing/2014/main" val="10002"/>
                  </a:ext>
                </a:extLst>
              </a:tr>
              <a:tr h="504095">
                <a:tc gridSpan="2">
                  <a:txBody>
                    <a:bodyPr/>
                    <a:lstStyle/>
                    <a:p>
                      <a:pPr algn="ctr"/>
                      <a:r>
                        <a:rPr lang="es-MX" sz="1600" b="1" dirty="0"/>
                        <a:t>Criterios de desempeño </a:t>
                      </a:r>
                      <a:r>
                        <a:rPr lang="es-MX" sz="1600" b="1" baseline="0" dirty="0"/>
                        <a:t> </a:t>
                      </a:r>
                      <a:endParaRPr lang="es-MX" sz="1600" b="1" dirty="0"/>
                    </a:p>
                  </a:txBody>
                  <a:tcPr>
                    <a:solidFill>
                      <a:schemeClr val="accent2">
                        <a:lumMod val="40000"/>
                        <a:lumOff val="60000"/>
                      </a:schemeClr>
                    </a:solidFill>
                  </a:tcPr>
                </a:tc>
                <a:tc hMerge="1">
                  <a:txBody>
                    <a:bodyPr/>
                    <a:lstStyle/>
                    <a:p>
                      <a:endParaRPr lang="es-MX"/>
                    </a:p>
                  </a:txBody>
                  <a:tcPr/>
                </a:tc>
                <a:tc gridSpan="3">
                  <a:txBody>
                    <a:bodyPr/>
                    <a:lstStyle/>
                    <a:p>
                      <a:pPr algn="ctr"/>
                      <a:r>
                        <a:rPr lang="es-MX" sz="1600" b="1" dirty="0"/>
                        <a:t>Evidencias -</a:t>
                      </a:r>
                      <a:r>
                        <a:rPr lang="es-MX" sz="1600" b="1" baseline="0" dirty="0"/>
                        <a:t> Productos</a:t>
                      </a:r>
                      <a:endParaRPr lang="es-MX" sz="1600" b="1" dirty="0"/>
                    </a:p>
                  </a:txBody>
                  <a:tcPr>
                    <a:solidFill>
                      <a:schemeClr val="accent2">
                        <a:lumMod val="40000"/>
                        <a:lumOff val="60000"/>
                      </a:schemeClr>
                    </a:solidFill>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10003"/>
                  </a:ext>
                </a:extLst>
              </a:tr>
              <a:tr h="1660327">
                <a:tc gridSpan="2">
                  <a:txBody>
                    <a:bodyPr/>
                    <a:lstStyle/>
                    <a:p>
                      <a:pPr marL="285750" indent="-285750">
                        <a:buFont typeface="Arial" pitchFamily="34" charset="0"/>
                        <a:buChar char="•"/>
                      </a:pPr>
                      <a:r>
                        <a:rPr lang="es-MX" sz="1600" dirty="0"/>
                        <a:t>Análisis de los principales conceptos </a:t>
                      </a:r>
                      <a:r>
                        <a:rPr lang="es-MX" sz="1600" baseline="0" dirty="0"/>
                        <a:t>.</a:t>
                      </a:r>
                    </a:p>
                    <a:p>
                      <a:pPr marL="285750" indent="-285750">
                        <a:buFont typeface="Arial" pitchFamily="34" charset="0"/>
                        <a:buChar char="•"/>
                      </a:pPr>
                      <a:r>
                        <a:rPr lang="es-MX" sz="1600" baseline="0" dirty="0"/>
                        <a:t>Investigar sobre el  tema en la Ley sobre el Contrato de Seguro</a:t>
                      </a:r>
                    </a:p>
                    <a:p>
                      <a:pPr marL="285750" indent="-285750">
                        <a:buFont typeface="Arial" pitchFamily="34" charset="0"/>
                        <a:buChar char="•"/>
                      </a:pPr>
                      <a:r>
                        <a:rPr lang="es-MX" sz="1600" baseline="0" dirty="0"/>
                        <a:t>Discusión guiada</a:t>
                      </a:r>
                    </a:p>
                    <a:p>
                      <a:pPr marL="285750" indent="-285750">
                        <a:buFont typeface="Arial" pitchFamily="34" charset="0"/>
                        <a:buChar char="•"/>
                      </a:pPr>
                      <a:r>
                        <a:rPr lang="es-MX" sz="1600" baseline="0" dirty="0"/>
                        <a:t>Reflexionar  sobre los conceptos analizados.</a:t>
                      </a:r>
                    </a:p>
                    <a:p>
                      <a:pPr marL="285750" indent="-285750">
                        <a:buFont typeface="Arial" pitchFamily="34" charset="0"/>
                        <a:buChar char="•"/>
                      </a:pPr>
                      <a:r>
                        <a:rPr lang="es-MX" sz="1600" baseline="0" dirty="0"/>
                        <a:t>Elaborar mapa mental.</a:t>
                      </a:r>
                    </a:p>
                  </a:txBody>
                  <a:tcPr>
                    <a:solidFill>
                      <a:schemeClr val="accent2">
                        <a:lumMod val="40000"/>
                        <a:lumOff val="60000"/>
                      </a:schemeClr>
                    </a:solidFill>
                  </a:tcPr>
                </a:tc>
                <a:tc hMerge="1">
                  <a:txBody>
                    <a:bodyPr/>
                    <a:lstStyle/>
                    <a:p>
                      <a:endParaRPr lang="es-MX"/>
                    </a:p>
                  </a:txBody>
                  <a:tcPr/>
                </a:tc>
                <a:tc gridSpan="3">
                  <a:txBody>
                    <a:bodyPr/>
                    <a:lstStyle/>
                    <a:p>
                      <a:pPr marL="273050" indent="0"/>
                      <a:r>
                        <a:rPr lang="es-MX" sz="1600" dirty="0"/>
                        <a:t>•	Lista de participaciones</a:t>
                      </a:r>
                    </a:p>
                    <a:p>
                      <a:pPr marL="273050" indent="0"/>
                      <a:r>
                        <a:rPr lang="es-MX" sz="1600" dirty="0"/>
                        <a:t>•	Lista de asistencia</a:t>
                      </a:r>
                    </a:p>
                    <a:p>
                      <a:pPr marL="273050" indent="0"/>
                      <a:r>
                        <a:rPr lang="es-MX" sz="1600" dirty="0"/>
                        <a:t>•	Portafolio de evidencias</a:t>
                      </a:r>
                    </a:p>
                    <a:p>
                      <a:pPr marL="273050" indent="0"/>
                      <a:r>
                        <a:rPr lang="es-MX" sz="1600" dirty="0"/>
                        <a:t>•	Tareas curriculares</a:t>
                      </a:r>
                    </a:p>
                    <a:p>
                      <a:endParaRPr lang="es-MX" sz="1600" dirty="0"/>
                    </a:p>
                  </a:txBody>
                  <a:tcPr>
                    <a:solidFill>
                      <a:schemeClr val="accent2">
                        <a:lumMod val="40000"/>
                        <a:lumOff val="60000"/>
                      </a:schemeClr>
                    </a:solidFill>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595946249"/>
      </p:ext>
    </p:extLst>
  </p:cSld>
  <p:clrMapOvr>
    <a:masterClrMapping/>
  </p:clrMapOvr>
  <p:transitio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104181" y="4465604"/>
            <a:ext cx="9868619" cy="1938992"/>
          </a:xfrm>
          <a:prstGeom prst="rect">
            <a:avLst/>
          </a:prstGeom>
          <a:solidFill>
            <a:schemeClr val="accent1">
              <a:lumMod val="60000"/>
              <a:lumOff val="40000"/>
            </a:schemeClr>
          </a:solidFill>
        </p:spPr>
        <p:style>
          <a:lnRef idx="1">
            <a:schemeClr val="accent3"/>
          </a:lnRef>
          <a:fillRef idx="2">
            <a:schemeClr val="accent3"/>
          </a:fillRef>
          <a:effectRef idx="1">
            <a:schemeClr val="accent3"/>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6000" b="1" i="0" u="none" strike="noStrike" kern="1200" cap="none" spc="0" normalizeH="0" baseline="0" noProof="0" dirty="0">
                <a:ln>
                  <a:solidFill>
                    <a:srgbClr val="292934"/>
                  </a:solidFill>
                </a:ln>
                <a:solidFill>
                  <a:prstClr val="white">
                    <a:lumMod val="95000"/>
                  </a:prstClr>
                </a:solidFill>
                <a:effectLst/>
                <a:uLnTx/>
                <a:uFillTx/>
                <a:latin typeface="Calibri"/>
                <a:ea typeface="+mn-ea"/>
                <a:cs typeface="+mn-cs"/>
              </a:rPr>
              <a:t>Condiciones Generales del Contrato de Seguro.</a:t>
            </a:r>
            <a:r>
              <a:rPr kumimoji="0" lang="es-MX" sz="3200" b="1" i="0" u="none" strike="noStrike" kern="1200" cap="none" spc="0" normalizeH="0" baseline="0" noProof="0" dirty="0">
                <a:ln>
                  <a:solidFill>
                    <a:srgbClr val="292934"/>
                  </a:solidFill>
                </a:ln>
                <a:solidFill>
                  <a:prstClr val="white">
                    <a:lumMod val="95000"/>
                  </a:prstClr>
                </a:solidFill>
                <a:effectLst/>
                <a:uLnTx/>
                <a:uFillTx/>
                <a:latin typeface="Calibri"/>
                <a:ea typeface="+mn-ea"/>
                <a:cs typeface="+mn-cs"/>
              </a:rPr>
              <a:t> </a:t>
            </a:r>
            <a:endParaRPr kumimoji="0" lang="es-MX" sz="1800" b="0" i="0" u="none" strike="noStrike" kern="1200" cap="none" spc="0" normalizeH="0" baseline="0" noProof="0" dirty="0">
              <a:ln>
                <a:noFill/>
              </a:ln>
              <a:solidFill>
                <a:prstClr val="white">
                  <a:lumMod val="95000"/>
                </a:prstClr>
              </a:solidFill>
              <a:effectLst/>
              <a:uLnTx/>
              <a:uFillTx/>
              <a:latin typeface="Calibri"/>
              <a:ea typeface="+mn-ea"/>
              <a:cs typeface="+mn-cs"/>
            </a:endParaRPr>
          </a:p>
        </p:txBody>
      </p:sp>
      <p:sp>
        <p:nvSpPr>
          <p:cNvPr id="3" name="2 Marcador de número de diapositiva"/>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B103DBDF-5D3C-4A1A-979A-A472FA1B96AE}" type="slidenum">
              <a:rPr kumimoji="0" lang="es-MX" sz="1800" b="0" i="0" u="none" strike="noStrike" kern="1200" cap="none" spc="0" normalizeH="0" baseline="0" noProof="0" smtClean="0">
                <a:ln>
                  <a:noFill/>
                </a:ln>
                <a:solidFill>
                  <a:srgbClr val="FFFFFF"/>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7</a:t>
            </a:fld>
            <a:endParaRPr kumimoji="0" lang="es-MX" sz="1800" b="0" i="0" u="none" strike="noStrike" kern="1200" cap="none" spc="0" normalizeH="0" baseline="0" noProof="0">
              <a:ln>
                <a:noFill/>
              </a:ln>
              <a:solidFill>
                <a:srgbClr val="FFFFFF"/>
              </a:solidFill>
              <a:effectLst/>
              <a:uLnTx/>
              <a:uFillTx/>
              <a:latin typeface="Calibri"/>
              <a:ea typeface="+mn-ea"/>
              <a:cs typeface="+mn-cs"/>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68526" y="195457"/>
            <a:ext cx="871537" cy="871537"/>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Imagen 5">
            <a:extLst>
              <a:ext uri="{FF2B5EF4-FFF2-40B4-BE49-F238E27FC236}">
                <a16:creationId xmlns:a16="http://schemas.microsoft.com/office/drawing/2014/main" id="{A4A7045E-B62B-41F5-B145-7BCB802B9DA0}"/>
              </a:ext>
            </a:extLst>
          </p:cNvPr>
          <p:cNvPicPr>
            <a:picLocks noChangeAspect="1"/>
          </p:cNvPicPr>
          <p:nvPr/>
        </p:nvPicPr>
        <p:blipFill rotWithShape="1">
          <a:blip r:embed="rId3"/>
          <a:srcRect t="8280" b="4798"/>
          <a:stretch/>
        </p:blipFill>
        <p:spPr>
          <a:xfrm>
            <a:off x="3036498" y="379559"/>
            <a:ext cx="6113253" cy="3985404"/>
          </a:xfrm>
          <a:prstGeom prst="rect">
            <a:avLst/>
          </a:prstGeom>
        </p:spPr>
      </p:pic>
    </p:spTree>
    <p:extLst>
      <p:ext uri="{BB962C8B-B14F-4D97-AF65-F5344CB8AC3E}">
        <p14:creationId xmlns:p14="http://schemas.microsoft.com/office/powerpoint/2010/main" val="1807243505"/>
      </p:ext>
    </p:extLst>
  </p:cSld>
  <p:clrMapOvr>
    <a:masterClrMapping/>
  </p:clrMapOvr>
  <mc:AlternateContent xmlns:mc="http://schemas.openxmlformats.org/markup-compatibility/2006" xmlns:p14="http://schemas.microsoft.com/office/powerpoint/2010/main">
    <mc:Choice Requires="p14">
      <p:transition spd="slow" p14:dur="2000">
        <p:wedge/>
      </p:transition>
    </mc:Choice>
    <mc:Fallback xmlns="">
      <p:transition spd="slow">
        <p:wedg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609600" y="569343"/>
            <a:ext cx="4876800" cy="869493"/>
          </a:xfrm>
          <a:solidFill>
            <a:schemeClr val="accent3">
              <a:lumMod val="60000"/>
              <a:lumOff val="40000"/>
            </a:schemeClr>
          </a:solidFill>
        </p:spPr>
        <p:txBody>
          <a:bodyPr anchor="b"/>
          <a:lstStyle/>
          <a:p>
            <a:r>
              <a:rPr lang="es-MX" sz="4400" dirty="0">
                <a:cs typeface="Arial" panose="020B0604020202020204" pitchFamily="34" charset="0"/>
              </a:rPr>
              <a:t>Contrato</a:t>
            </a:r>
            <a:endParaRPr lang="es-MX" sz="3600" dirty="0"/>
          </a:p>
        </p:txBody>
      </p:sp>
      <p:sp>
        <p:nvSpPr>
          <p:cNvPr id="4" name="Marcador de contenido 3"/>
          <p:cNvSpPr>
            <a:spLocks noGrp="1"/>
          </p:cNvSpPr>
          <p:nvPr>
            <p:ph sz="half" idx="2"/>
          </p:nvPr>
        </p:nvSpPr>
        <p:spPr>
          <a:xfrm>
            <a:off x="609600" y="1573306"/>
            <a:ext cx="4876800" cy="4552857"/>
          </a:xfrm>
          <a:solidFill>
            <a:schemeClr val="accent2"/>
          </a:solidFill>
        </p:spPr>
        <p:txBody>
          <a:bodyPr/>
          <a:lstStyle/>
          <a:p>
            <a:pPr algn="just" defTabSz="898525"/>
            <a:r>
              <a:rPr lang="es-MX" sz="3000" dirty="0">
                <a:solidFill>
                  <a:srgbClr val="000000"/>
                </a:solidFill>
              </a:rPr>
              <a:t>En general todo contrato puede ser definido como un pacto o convenio entre dos o más partes por el que se obligan sobre una materia o cosa determinada, y a cuyo cumplimiento se         comprometen</a:t>
            </a:r>
            <a:r>
              <a:rPr lang="es-MX" dirty="0">
                <a:solidFill>
                  <a:srgbClr val="000000"/>
                </a:solidFill>
              </a:rPr>
              <a:t>.</a:t>
            </a:r>
            <a:endParaRPr lang="es-MX" dirty="0">
              <a:latin typeface="Arial" panose="020B0604020202020204" pitchFamily="34" charset="0"/>
              <a:cs typeface="Arial" panose="020B0604020202020204" pitchFamily="34" charset="0"/>
            </a:endParaRPr>
          </a:p>
          <a:p>
            <a:endParaRPr lang="es-MX" dirty="0"/>
          </a:p>
          <a:p>
            <a:endParaRPr lang="es-MX" dirty="0"/>
          </a:p>
        </p:txBody>
      </p:sp>
      <p:sp>
        <p:nvSpPr>
          <p:cNvPr id="5" name="Marcador de texto 4"/>
          <p:cNvSpPr>
            <a:spLocks noGrp="1"/>
          </p:cNvSpPr>
          <p:nvPr>
            <p:ph type="body" sz="quarter" idx="3"/>
          </p:nvPr>
        </p:nvSpPr>
        <p:spPr>
          <a:xfrm>
            <a:off x="5892800" y="569342"/>
            <a:ext cx="4876800" cy="869493"/>
          </a:xfrm>
          <a:solidFill>
            <a:schemeClr val="accent1">
              <a:lumMod val="60000"/>
              <a:lumOff val="40000"/>
            </a:schemeClr>
          </a:solidFill>
        </p:spPr>
        <p:txBody>
          <a:bodyPr/>
          <a:lstStyle/>
          <a:p>
            <a:r>
              <a:rPr lang="es-MX" sz="4400" dirty="0">
                <a:cs typeface="Arial" panose="020B0604020202020204" pitchFamily="34" charset="0"/>
              </a:rPr>
              <a:t>Contrato de Seguro</a:t>
            </a:r>
          </a:p>
        </p:txBody>
      </p:sp>
      <p:sp>
        <p:nvSpPr>
          <p:cNvPr id="6" name="Marcador de contenido 5"/>
          <p:cNvSpPr>
            <a:spLocks noGrp="1"/>
          </p:cNvSpPr>
          <p:nvPr>
            <p:ph sz="quarter" idx="4"/>
          </p:nvPr>
        </p:nvSpPr>
        <p:spPr>
          <a:xfrm>
            <a:off x="5892800" y="1573306"/>
            <a:ext cx="4876800" cy="4552857"/>
          </a:xfrm>
          <a:solidFill>
            <a:schemeClr val="tx2">
              <a:lumMod val="60000"/>
              <a:lumOff val="40000"/>
            </a:schemeClr>
          </a:solidFill>
        </p:spPr>
        <p:txBody>
          <a:bodyPr>
            <a:normAutofit fontScale="92500"/>
          </a:bodyPr>
          <a:lstStyle/>
          <a:p>
            <a:pPr algn="just"/>
            <a:r>
              <a:rPr lang="es-MX" sz="3000" dirty="0">
                <a:cs typeface="Arial" panose="020B0604020202020204" pitchFamily="34" charset="0"/>
              </a:rPr>
              <a:t>Es el documento o póliza suscrito con una entidad de seguros en el que se establecen las normas que han de regular la relación contractual de aseguramiento entre ambas partes (asegurador y asegurado), especificándose sus derechos y obligaciones respectivas.</a:t>
            </a:r>
          </a:p>
          <a:p>
            <a:pPr marL="114300" indent="0" algn="just">
              <a:buNone/>
            </a:pPr>
            <a:endParaRPr lang="es-MX" dirty="0">
              <a:latin typeface="Arial" panose="020B0604020202020204" pitchFamily="34" charset="0"/>
              <a:cs typeface="Arial" panose="020B0604020202020204" pitchFamily="34" charset="0"/>
            </a:endParaRPr>
          </a:p>
        </p:txBody>
      </p:sp>
      <p:sp>
        <p:nvSpPr>
          <p:cNvPr id="7" name="Marcador de número de diapositiva 6"/>
          <p:cNvSpPr>
            <a:spLocks noGrp="1"/>
          </p:cNvSpPr>
          <p:nvPr>
            <p:ph type="sldNum" sz="quarter" idx="12"/>
          </p:nvPr>
        </p:nvSpPr>
        <p:spPr/>
        <p:txBody>
          <a:bodyPr/>
          <a:lstStyle/>
          <a:p>
            <a:fld id="{4F706B53-573E-4F29-AAE8-1E7739068B54}" type="slidenum">
              <a:rPr lang="es-MX" smtClean="0"/>
              <a:pPr/>
              <a:t>8</a:t>
            </a:fld>
            <a:endParaRPr lang="es-MX"/>
          </a:p>
        </p:txBody>
      </p:sp>
      <p:pic>
        <p:nvPicPr>
          <p:cNvPr id="2" name="Imagen 1">
            <a:extLst>
              <a:ext uri="{FF2B5EF4-FFF2-40B4-BE49-F238E27FC236}">
                <a16:creationId xmlns:a16="http://schemas.microsoft.com/office/drawing/2014/main" id="{D0268ABC-E70E-4BE6-A249-80A5E114023B}"/>
              </a:ext>
            </a:extLst>
          </p:cNvPr>
          <p:cNvPicPr>
            <a:picLocks noChangeAspect="1"/>
          </p:cNvPicPr>
          <p:nvPr/>
        </p:nvPicPr>
        <p:blipFill rotWithShape="1">
          <a:blip r:embed="rId2"/>
          <a:srcRect t="4332"/>
          <a:stretch/>
        </p:blipFill>
        <p:spPr>
          <a:xfrm>
            <a:off x="3635375" y="4917057"/>
            <a:ext cx="2257425" cy="1940943"/>
          </a:xfrm>
          <a:prstGeom prst="rect">
            <a:avLst/>
          </a:prstGeom>
        </p:spPr>
      </p:pic>
    </p:spTree>
    <p:extLst>
      <p:ext uri="{BB962C8B-B14F-4D97-AF65-F5344CB8AC3E}">
        <p14:creationId xmlns:p14="http://schemas.microsoft.com/office/powerpoint/2010/main" val="3123227968"/>
      </p:ext>
    </p:extLst>
  </p:cSld>
  <p:clrMapOvr>
    <a:masterClrMapping/>
  </p:clrMapOvr>
  <mc:AlternateContent xmlns:mc="http://schemas.openxmlformats.org/markup-compatibility/2006" xmlns:p14="http://schemas.microsoft.com/office/powerpoint/2010/main">
    <mc:Choice Requires="p14">
      <p:transition spd="slow" p14:dur="2000">
        <p:wipe/>
      </p:transition>
    </mc:Choice>
    <mc:Fallback xmlns="">
      <p:transition spd="slow">
        <p:wip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2 Marcador de contenido"/>
          <p:cNvSpPr>
            <a:spLocks noGrp="1"/>
          </p:cNvSpPr>
          <p:nvPr>
            <p:ph idx="1"/>
          </p:nvPr>
        </p:nvSpPr>
        <p:spPr>
          <a:xfrm>
            <a:off x="1317992" y="1742533"/>
            <a:ext cx="9551289" cy="4043872"/>
          </a:xfrm>
          <a:solidFill>
            <a:schemeClr val="accent2">
              <a:lumMod val="40000"/>
              <a:lumOff val="60000"/>
            </a:schemeClr>
          </a:solidFill>
        </p:spPr>
        <p:txBody>
          <a:bodyPr>
            <a:normAutofit/>
          </a:bodyPr>
          <a:lstStyle/>
          <a:p>
            <a:pPr marL="114300" indent="0" algn="just">
              <a:buNone/>
            </a:pPr>
            <a:r>
              <a:rPr lang="es-MX" sz="3000" dirty="0">
                <a:latin typeface="Calibri" panose="020F0502020204030204" pitchFamily="34" charset="0"/>
              </a:rPr>
              <a:t>Desde un punto de vista legal, el contrato de seguro es aquel por el que el asegurador se obliga, mediante el cobro de una prima y para el caso de que se produzca el evento cuyo riesgo es objeto de cobertura, a indemnizar, dentro de los límites pactados, el daño producido al asegurado, o a satisfacer un capital, una renta u otras prestaciones convenidas.</a:t>
            </a:r>
          </a:p>
          <a:p>
            <a:pPr marL="114300" indent="0" algn="just">
              <a:buNone/>
            </a:pPr>
            <a:endParaRPr lang="es-MX" sz="3000" dirty="0">
              <a:latin typeface="Calibri" panose="020F0502020204030204" pitchFamily="34" charset="0"/>
            </a:endParaRPr>
          </a:p>
          <a:p>
            <a:pPr algn="just"/>
            <a:endParaRPr lang="es-ES" sz="2400" dirty="0">
              <a:latin typeface="Bernard MT Condensed" pitchFamily="18" charset="0"/>
            </a:endParaRPr>
          </a:p>
        </p:txBody>
      </p:sp>
      <p:sp>
        <p:nvSpPr>
          <p:cNvPr id="4" name="3 Rectángulo"/>
          <p:cNvSpPr/>
          <p:nvPr/>
        </p:nvSpPr>
        <p:spPr>
          <a:xfrm>
            <a:off x="1317992" y="630253"/>
            <a:ext cx="9551289" cy="923330"/>
          </a:xfrm>
          <a:prstGeom prst="rect">
            <a:avLst/>
          </a:prstGeom>
          <a:solidFill>
            <a:schemeClr val="tx2">
              <a:lumMod val="60000"/>
              <a:lumOff val="40000"/>
            </a:schemeClr>
          </a:solidFill>
        </p:spPr>
        <p:txBody>
          <a:bodyPr wrap="square">
            <a:spAutoFit/>
          </a:bodyPr>
          <a:lstStyle/>
          <a:p>
            <a:pPr algn="ctr">
              <a:defRPr/>
            </a:pPr>
            <a:r>
              <a:rPr lang="es-ES" sz="5400" b="1" dirty="0">
                <a:ln w="12700">
                  <a:solidFill>
                    <a:schemeClr val="tx2">
                      <a:satMod val="155000"/>
                    </a:schemeClr>
                  </a:solidFill>
                  <a:prstDash val="solid"/>
                </a:ln>
                <a:solidFill>
                  <a:schemeClr val="accent6">
                    <a:lumMod val="50000"/>
                  </a:schemeClr>
                </a:solidFill>
              </a:rPr>
              <a:t>Contrato de Seguro</a:t>
            </a:r>
          </a:p>
        </p:txBody>
      </p:sp>
      <p:sp>
        <p:nvSpPr>
          <p:cNvPr id="2" name="Marcador de número de diapositiva 1"/>
          <p:cNvSpPr>
            <a:spLocks noGrp="1"/>
          </p:cNvSpPr>
          <p:nvPr>
            <p:ph type="sldNum" sz="quarter" idx="12"/>
          </p:nvPr>
        </p:nvSpPr>
        <p:spPr/>
        <p:txBody>
          <a:bodyPr/>
          <a:lstStyle/>
          <a:p>
            <a:fld id="{4F706B53-573E-4F29-AAE8-1E7739068B54}" type="slidenum">
              <a:rPr lang="es-MX" smtClean="0"/>
              <a:pPr/>
              <a:t>9</a:t>
            </a:fld>
            <a:endParaRPr lang="es-MX"/>
          </a:p>
        </p:txBody>
      </p:sp>
      <p:pic>
        <p:nvPicPr>
          <p:cNvPr id="3" name="Imagen 2">
            <a:extLst>
              <a:ext uri="{FF2B5EF4-FFF2-40B4-BE49-F238E27FC236}">
                <a16:creationId xmlns:a16="http://schemas.microsoft.com/office/drawing/2014/main" id="{C7528E97-1D8B-44DC-9695-D50B868A16B5}"/>
              </a:ext>
            </a:extLst>
          </p:cNvPr>
          <p:cNvPicPr>
            <a:picLocks noChangeAspect="1"/>
          </p:cNvPicPr>
          <p:nvPr/>
        </p:nvPicPr>
        <p:blipFill>
          <a:blip r:embed="rId2"/>
          <a:stretch>
            <a:fillRect/>
          </a:stretch>
        </p:blipFill>
        <p:spPr>
          <a:xfrm>
            <a:off x="4267198" y="4533185"/>
            <a:ext cx="3700592" cy="2298391"/>
          </a:xfrm>
          <a:prstGeom prst="rect">
            <a:avLst/>
          </a:prstGeom>
        </p:spPr>
      </p:pic>
    </p:spTree>
    <p:extLst>
      <p:ext uri="{BB962C8B-B14F-4D97-AF65-F5344CB8AC3E}">
        <p14:creationId xmlns:p14="http://schemas.microsoft.com/office/powerpoint/2010/main" val="1234774298"/>
      </p:ext>
    </p:extLst>
  </p:cSld>
  <p:clrMapOvr>
    <a:masterClrMapping/>
  </p:clrMapOvr>
  <mc:AlternateContent xmlns:mc="http://schemas.openxmlformats.org/markup-compatibility/2006" xmlns:p14="http://schemas.microsoft.com/office/powerpoint/2010/main">
    <mc:Choice Requires="p14">
      <p:transition spd="slow" p14:dur="2000">
        <p:wedge/>
      </p:transition>
    </mc:Choice>
    <mc:Fallback xmlns="">
      <p:transition spd="slow">
        <p:wedg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yacencia">
  <a:themeElements>
    <a:clrScheme name="Naranja">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yacencia">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719</TotalTime>
  <Words>2777</Words>
  <Application>Microsoft Office PowerPoint</Application>
  <PresentationFormat>Panorámica</PresentationFormat>
  <Paragraphs>250</Paragraphs>
  <Slides>40</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40</vt:i4>
      </vt:variant>
    </vt:vector>
  </HeadingPairs>
  <TitlesOfParts>
    <vt:vector size="47" baseType="lpstr">
      <vt:lpstr>Arial</vt:lpstr>
      <vt:lpstr>Bernard MT Condensed</vt:lpstr>
      <vt:lpstr>Calibri</vt:lpstr>
      <vt:lpstr>Cambria</vt:lpstr>
      <vt:lpstr>Times New Roman</vt:lpstr>
      <vt:lpstr>Verdana</vt:lpstr>
      <vt:lpstr>Adyacencia</vt:lpstr>
      <vt:lpstr>Presentación de PowerPoint</vt:lpstr>
      <vt:lpstr>Presentación de PowerPoint</vt:lpstr>
      <vt:lpstr> FACULTAD DE ECONOMÍA LICENCIATURA EN ACTUARÍA </vt:lpstr>
      <vt:lpstr>   FACULTAD DE ECONOMÍA LICENCIATURA EN ACTUARÍA  </vt:lpstr>
      <vt:lpstr> FACULTAD DE ECONOMÍA LICENCIATURA EN ACTUARÍA </vt:lpstr>
      <vt:lpstr>Presentación de PowerPoint</vt:lpstr>
      <vt:lpstr>Presentación de PowerPoint</vt:lpstr>
      <vt:lpstr>Presentación de PowerPoint</vt:lpstr>
      <vt:lpstr>Presentación de PowerPoint</vt:lpstr>
      <vt:lpstr>Presentación de PowerPoint</vt:lpstr>
      <vt:lpstr>Ley sobre el Contrato de Seguro:</vt:lpstr>
      <vt:lpstr>Ley sobre el Contrato de Seguro:</vt:lpstr>
      <vt:lpstr>Condiciones Generales del Contrato de Seguro:</vt:lpstr>
      <vt:lpstr>Ley sobre el Contrato de Seguro:</vt:lpstr>
      <vt:lpstr>Presentación de PowerPoint</vt:lpstr>
      <vt:lpstr>Presentación de PowerPoint</vt:lpstr>
      <vt:lpstr> Rescisión del Contrato de Seguro:  </vt:lpstr>
      <vt:lpstr> Rescisión del Contrato de Seguro:  </vt:lpstr>
      <vt:lpstr>Ley sobre el Contrato de Seguro:</vt:lpstr>
      <vt:lpstr>Ley sobre el Contrato de Seguro:</vt:lpstr>
      <vt:lpstr>Ley sobre el Contrato de Seguro:</vt:lpstr>
      <vt:lpstr>Ley sobre el Contrato de Seguro:</vt:lpstr>
      <vt:lpstr>Presentación de PowerPoint</vt:lpstr>
      <vt:lpstr>Prescripción del Contrato:</vt:lpstr>
      <vt:lpstr>Prescripción del Contrato:</vt:lpstr>
      <vt:lpstr>Ley sobre el Contrato de Seguro:</vt:lpstr>
      <vt:lpstr>Presentación de PowerPoint</vt:lpstr>
      <vt:lpstr>Nulidad Absoluta</vt:lpstr>
      <vt:lpstr>Presentación de PowerPoint</vt:lpstr>
      <vt:lpstr>Ley sobre el Contrato de Seguro:</vt:lpstr>
      <vt:lpstr>Ley sobre el Contrato de Seguro:</vt:lpstr>
      <vt:lpstr>Ley sobre el Contrato de Seguro:</vt:lpstr>
      <vt:lpstr>Presentación de PowerPoint</vt:lpstr>
      <vt:lpstr>Ley de Instituciones de Seguro y de Fianza </vt:lpstr>
      <vt:lpstr>Presentación de PowerPoint</vt:lpstr>
      <vt:lpstr>Presentación de PowerPoint</vt:lpstr>
      <vt:lpstr>Presentación de PowerPoint</vt:lpstr>
      <vt:lpstr>Presentación de PowerPoint</vt:lpstr>
      <vt:lpstr>Referencias: </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Gaby</dc:creator>
  <cp:lastModifiedBy>Gaby</cp:lastModifiedBy>
  <cp:revision>67</cp:revision>
  <dcterms:created xsi:type="dcterms:W3CDTF">2017-09-28T19:18:20Z</dcterms:created>
  <dcterms:modified xsi:type="dcterms:W3CDTF">2017-10-12T20:34:28Z</dcterms:modified>
</cp:coreProperties>
</file>