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6"/>
  </p:notesMasterIdLst>
  <p:sldIdLst>
    <p:sldId id="257" r:id="rId2"/>
    <p:sldId id="258" r:id="rId3"/>
    <p:sldId id="259" r:id="rId4"/>
    <p:sldId id="260" r:id="rId5"/>
    <p:sldId id="261" r:id="rId6"/>
    <p:sldId id="288" r:id="rId7"/>
    <p:sldId id="263" r:id="rId8"/>
    <p:sldId id="264" r:id="rId9"/>
    <p:sldId id="265" r:id="rId10"/>
    <p:sldId id="266" r:id="rId11"/>
    <p:sldId id="267" r:id="rId12"/>
    <p:sldId id="268" r:id="rId13"/>
    <p:sldId id="269" r:id="rId14"/>
    <p:sldId id="270" r:id="rId15"/>
    <p:sldId id="304" r:id="rId16"/>
    <p:sldId id="305" r:id="rId17"/>
    <p:sldId id="306" r:id="rId18"/>
    <p:sldId id="271" r:id="rId19"/>
    <p:sldId id="286" r:id="rId20"/>
    <p:sldId id="287" r:id="rId21"/>
    <p:sldId id="289" r:id="rId22"/>
    <p:sldId id="292" r:id="rId23"/>
    <p:sldId id="293" r:id="rId24"/>
    <p:sldId id="294" r:id="rId25"/>
    <p:sldId id="295" r:id="rId26"/>
    <p:sldId id="273" r:id="rId27"/>
    <p:sldId id="274" r:id="rId28"/>
    <p:sldId id="297" r:id="rId29"/>
    <p:sldId id="296" r:id="rId30"/>
    <p:sldId id="276" r:id="rId31"/>
    <p:sldId id="298" r:id="rId32"/>
    <p:sldId id="277" r:id="rId33"/>
    <p:sldId id="299" r:id="rId34"/>
    <p:sldId id="278" r:id="rId35"/>
    <p:sldId id="300" r:id="rId36"/>
    <p:sldId id="301" r:id="rId37"/>
    <p:sldId id="280" r:id="rId38"/>
    <p:sldId id="302" r:id="rId39"/>
    <p:sldId id="281" r:id="rId40"/>
    <p:sldId id="303" r:id="rId41"/>
    <p:sldId id="282" r:id="rId42"/>
    <p:sldId id="283" r:id="rId43"/>
    <p:sldId id="284" r:id="rId44"/>
    <p:sldId id="285" r:id="rId4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31" autoAdjust="0"/>
    <p:restoredTop sz="94660"/>
  </p:normalViewPr>
  <p:slideViewPr>
    <p:cSldViewPr snapToGrid="0" showGuides="1">
      <p:cViewPr varScale="1">
        <p:scale>
          <a:sx n="111" d="100"/>
          <a:sy n="111" d="100"/>
        </p:scale>
        <p:origin x="390"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51" Type="http://schemas.microsoft.com/office/2015/10/relationships/revisionInfo" Target="revisionInfo.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7A94D0-CBA3-4A6C-A938-47E130796D11}" type="datetimeFigureOut">
              <a:rPr lang="es-MX" smtClean="0"/>
              <a:t>16/10/2017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6EA287-3479-48A5-AED7-AA7F3E8E286D}" type="slidenum">
              <a:rPr lang="es-MX" smtClean="0"/>
              <a:t>‹Nº›</a:t>
            </a:fld>
            <a:endParaRPr lang="es-MX"/>
          </a:p>
        </p:txBody>
      </p:sp>
    </p:spTree>
    <p:extLst>
      <p:ext uri="{BB962C8B-B14F-4D97-AF65-F5344CB8AC3E}">
        <p14:creationId xmlns:p14="http://schemas.microsoft.com/office/powerpoint/2010/main" val="1867656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BB8655D-D859-4D88-A3EC-813FD30C9C96}" type="slidenum">
              <a:rPr lang="es-MX" smtClean="0"/>
              <a:t>12</a:t>
            </a:fld>
            <a:endParaRPr lang="es-MX"/>
          </a:p>
        </p:txBody>
      </p:sp>
    </p:spTree>
    <p:extLst>
      <p:ext uri="{BB962C8B-B14F-4D97-AF65-F5344CB8AC3E}">
        <p14:creationId xmlns:p14="http://schemas.microsoft.com/office/powerpoint/2010/main" val="16044605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91D6732B-D15F-429C-A877-4EB4757F70FF}" type="datetime1">
              <a:rPr lang="es-MX" smtClean="0">
                <a:solidFill>
                  <a:srgbClr val="F3F2DC"/>
                </a:solidFill>
              </a:rPr>
              <a:t>16/10/2017</a:t>
            </a:fld>
            <a:endParaRPr lang="es-MX">
              <a:solidFill>
                <a:srgbClr val="F3F2DC"/>
              </a:solidFill>
            </a:endParaRPr>
          </a:p>
        </p:txBody>
      </p:sp>
      <p:sp>
        <p:nvSpPr>
          <p:cNvPr id="5" name="Footer Placeholder 4"/>
          <p:cNvSpPr>
            <a:spLocks noGrp="1"/>
          </p:cNvSpPr>
          <p:nvPr>
            <p:ph type="ftr" sz="quarter" idx="11"/>
          </p:nvPr>
        </p:nvSpPr>
        <p:spPr/>
        <p:txBody>
          <a:bodyPr/>
          <a:lstStyle/>
          <a:p>
            <a:endParaRPr lang="es-MX">
              <a:solidFill>
                <a:srgbClr val="F3F2DC"/>
              </a:solidFill>
            </a:endParaRPr>
          </a:p>
        </p:txBody>
      </p:sp>
      <p:sp>
        <p:nvSpPr>
          <p:cNvPr id="6" name="Slide Number Placeholder 5"/>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16186326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3EAE8A97-09CE-4568-8609-33CAE94DB1B9}" type="datetime1">
              <a:rPr lang="es-MX" smtClean="0">
                <a:solidFill>
                  <a:srgbClr val="F3F2DC"/>
                </a:solidFill>
              </a:rPr>
              <a:t>16/10/2017</a:t>
            </a:fld>
            <a:endParaRPr lang="es-MX">
              <a:solidFill>
                <a:srgbClr val="F3F2DC"/>
              </a:solidFill>
            </a:endParaRPr>
          </a:p>
        </p:txBody>
      </p:sp>
      <p:sp>
        <p:nvSpPr>
          <p:cNvPr id="5" name="Footer Placeholder 4"/>
          <p:cNvSpPr>
            <a:spLocks noGrp="1"/>
          </p:cNvSpPr>
          <p:nvPr>
            <p:ph type="ftr" sz="quarter" idx="11"/>
          </p:nvPr>
        </p:nvSpPr>
        <p:spPr/>
        <p:txBody>
          <a:bodyPr/>
          <a:lstStyle/>
          <a:p>
            <a:endParaRPr lang="es-MX">
              <a:solidFill>
                <a:srgbClr val="F3F2DC"/>
              </a:solidFill>
            </a:endParaRPr>
          </a:p>
        </p:txBody>
      </p:sp>
      <p:sp>
        <p:nvSpPr>
          <p:cNvPr id="6" name="Slide Number Placeholder 5"/>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2660377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953AFAD4-ADFF-4A08-AB06-9301217C4197}" type="datetime1">
              <a:rPr lang="es-MX" smtClean="0">
                <a:solidFill>
                  <a:srgbClr val="F3F2DC"/>
                </a:solidFill>
              </a:rPr>
              <a:t>16/10/2017</a:t>
            </a:fld>
            <a:endParaRPr lang="es-MX">
              <a:solidFill>
                <a:srgbClr val="F3F2DC"/>
              </a:solidFill>
            </a:endParaRPr>
          </a:p>
        </p:txBody>
      </p:sp>
      <p:sp>
        <p:nvSpPr>
          <p:cNvPr id="5" name="Footer Placeholder 4"/>
          <p:cNvSpPr>
            <a:spLocks noGrp="1"/>
          </p:cNvSpPr>
          <p:nvPr>
            <p:ph type="ftr" sz="quarter" idx="11"/>
          </p:nvPr>
        </p:nvSpPr>
        <p:spPr/>
        <p:txBody>
          <a:bodyPr/>
          <a:lstStyle/>
          <a:p>
            <a:endParaRPr lang="es-MX">
              <a:solidFill>
                <a:srgbClr val="F3F2DC"/>
              </a:solidFill>
            </a:endParaRPr>
          </a:p>
        </p:txBody>
      </p:sp>
      <p:sp>
        <p:nvSpPr>
          <p:cNvPr id="6" name="Slide Number Placeholder 5"/>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3664312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49183E5C-C3E4-4D30-A9EF-C5915BA8F638}" type="datetime1">
              <a:rPr lang="es-MX" smtClean="0">
                <a:solidFill>
                  <a:srgbClr val="F3F2DC"/>
                </a:solidFill>
              </a:rPr>
              <a:t>16/10/2017</a:t>
            </a:fld>
            <a:endParaRPr lang="es-MX">
              <a:solidFill>
                <a:srgbClr val="F3F2DC"/>
              </a:solidFill>
            </a:endParaRPr>
          </a:p>
        </p:txBody>
      </p:sp>
      <p:sp>
        <p:nvSpPr>
          <p:cNvPr id="5" name="Footer Placeholder 4"/>
          <p:cNvSpPr>
            <a:spLocks noGrp="1"/>
          </p:cNvSpPr>
          <p:nvPr>
            <p:ph type="ftr" sz="quarter" idx="11"/>
          </p:nvPr>
        </p:nvSpPr>
        <p:spPr/>
        <p:txBody>
          <a:bodyPr/>
          <a:lstStyle/>
          <a:p>
            <a:endParaRPr lang="es-MX">
              <a:solidFill>
                <a:srgbClr val="F3F2DC"/>
              </a:solidFill>
            </a:endParaRPr>
          </a:p>
        </p:txBody>
      </p:sp>
      <p:sp>
        <p:nvSpPr>
          <p:cNvPr id="6" name="Slide Number Placeholder 5"/>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20865338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E2F022F5-99E6-4025-B57A-BACE498AA8E3}" type="datetime1">
              <a:rPr lang="es-MX" smtClean="0">
                <a:solidFill>
                  <a:srgbClr val="F3F2DC"/>
                </a:solidFill>
              </a:rPr>
              <a:t>16/10/2017</a:t>
            </a:fld>
            <a:endParaRPr lang="es-MX">
              <a:solidFill>
                <a:srgbClr val="F3F2DC"/>
              </a:solidFill>
            </a:endParaRPr>
          </a:p>
        </p:txBody>
      </p:sp>
      <p:sp>
        <p:nvSpPr>
          <p:cNvPr id="5" name="Footer Placeholder 4"/>
          <p:cNvSpPr>
            <a:spLocks noGrp="1"/>
          </p:cNvSpPr>
          <p:nvPr>
            <p:ph type="ftr" sz="quarter" idx="11"/>
          </p:nvPr>
        </p:nvSpPr>
        <p:spPr/>
        <p:txBody>
          <a:bodyPr/>
          <a:lstStyle/>
          <a:p>
            <a:endParaRPr lang="es-MX">
              <a:solidFill>
                <a:srgbClr val="F3F2DC"/>
              </a:solidFill>
            </a:endParaRPr>
          </a:p>
        </p:txBody>
      </p:sp>
      <p:sp>
        <p:nvSpPr>
          <p:cNvPr id="6" name="Slide Number Placeholder 5"/>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1029015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01652029-33DC-4C51-BB3C-AE201565B10D}" type="datetime1">
              <a:rPr lang="es-MX" smtClean="0">
                <a:solidFill>
                  <a:srgbClr val="F3F2DC"/>
                </a:solidFill>
              </a:rPr>
              <a:t>16/10/2017</a:t>
            </a:fld>
            <a:endParaRPr lang="es-MX">
              <a:solidFill>
                <a:srgbClr val="F3F2DC"/>
              </a:solidFill>
            </a:endParaRPr>
          </a:p>
        </p:txBody>
      </p:sp>
      <p:sp>
        <p:nvSpPr>
          <p:cNvPr id="6" name="Footer Placeholder 5"/>
          <p:cNvSpPr>
            <a:spLocks noGrp="1"/>
          </p:cNvSpPr>
          <p:nvPr>
            <p:ph type="ftr" sz="quarter" idx="11"/>
          </p:nvPr>
        </p:nvSpPr>
        <p:spPr/>
        <p:txBody>
          <a:bodyPr/>
          <a:lstStyle/>
          <a:p>
            <a:endParaRPr lang="es-MX">
              <a:solidFill>
                <a:srgbClr val="F3F2DC"/>
              </a:solidFill>
            </a:endParaRPr>
          </a:p>
        </p:txBody>
      </p:sp>
      <p:sp>
        <p:nvSpPr>
          <p:cNvPr id="7" name="Slide Number Placeholder 6"/>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3141524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p:txBody>
          <a:bodyPr/>
          <a:lstStyle/>
          <a:p>
            <a:fld id="{AFFECCCC-82BE-447F-B98F-CC687BB932F6}" type="datetime1">
              <a:rPr lang="es-MX" smtClean="0">
                <a:solidFill>
                  <a:srgbClr val="F3F2DC"/>
                </a:solidFill>
              </a:rPr>
              <a:t>16/10/2017</a:t>
            </a:fld>
            <a:endParaRPr lang="es-MX">
              <a:solidFill>
                <a:srgbClr val="F3F2DC"/>
              </a:solidFill>
            </a:endParaRPr>
          </a:p>
        </p:txBody>
      </p:sp>
      <p:sp>
        <p:nvSpPr>
          <p:cNvPr id="8" name="Footer Placeholder 7"/>
          <p:cNvSpPr>
            <a:spLocks noGrp="1"/>
          </p:cNvSpPr>
          <p:nvPr>
            <p:ph type="ftr" sz="quarter" idx="11"/>
          </p:nvPr>
        </p:nvSpPr>
        <p:spPr/>
        <p:txBody>
          <a:bodyPr/>
          <a:lstStyle/>
          <a:p>
            <a:endParaRPr lang="es-MX">
              <a:solidFill>
                <a:srgbClr val="F3F2DC"/>
              </a:solidFill>
            </a:endParaRPr>
          </a:p>
        </p:txBody>
      </p:sp>
      <p:sp>
        <p:nvSpPr>
          <p:cNvPr id="9" name="Slide Number Placeholder 8"/>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2354583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Date Placeholder 2"/>
          <p:cNvSpPr>
            <a:spLocks noGrp="1"/>
          </p:cNvSpPr>
          <p:nvPr>
            <p:ph type="dt" sz="half" idx="10"/>
          </p:nvPr>
        </p:nvSpPr>
        <p:spPr/>
        <p:txBody>
          <a:bodyPr/>
          <a:lstStyle/>
          <a:p>
            <a:fld id="{BFEED0A1-304C-4352-8322-5AB322946634}" type="datetime1">
              <a:rPr lang="es-MX" smtClean="0">
                <a:solidFill>
                  <a:srgbClr val="F3F2DC"/>
                </a:solidFill>
              </a:rPr>
              <a:t>16/10/2017</a:t>
            </a:fld>
            <a:endParaRPr lang="es-MX">
              <a:solidFill>
                <a:srgbClr val="F3F2DC"/>
              </a:solidFill>
            </a:endParaRPr>
          </a:p>
        </p:txBody>
      </p:sp>
      <p:sp>
        <p:nvSpPr>
          <p:cNvPr id="4" name="Footer Placeholder 3"/>
          <p:cNvSpPr>
            <a:spLocks noGrp="1"/>
          </p:cNvSpPr>
          <p:nvPr>
            <p:ph type="ftr" sz="quarter" idx="11"/>
          </p:nvPr>
        </p:nvSpPr>
        <p:spPr/>
        <p:txBody>
          <a:bodyPr/>
          <a:lstStyle/>
          <a:p>
            <a:endParaRPr lang="es-MX">
              <a:solidFill>
                <a:srgbClr val="F3F2DC"/>
              </a:solidFill>
            </a:endParaRPr>
          </a:p>
        </p:txBody>
      </p:sp>
      <p:sp>
        <p:nvSpPr>
          <p:cNvPr id="5" name="Slide Number Placeholder 4"/>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3027448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E12C84-D6BE-4986-AC1B-DE81C9E62201}" type="datetime1">
              <a:rPr lang="es-MX" smtClean="0">
                <a:solidFill>
                  <a:srgbClr val="F3F2DC"/>
                </a:solidFill>
              </a:rPr>
              <a:t>16/10/2017</a:t>
            </a:fld>
            <a:endParaRPr lang="es-MX">
              <a:solidFill>
                <a:srgbClr val="F3F2DC"/>
              </a:solidFill>
            </a:endParaRPr>
          </a:p>
        </p:txBody>
      </p:sp>
      <p:sp>
        <p:nvSpPr>
          <p:cNvPr id="3" name="Footer Placeholder 2"/>
          <p:cNvSpPr>
            <a:spLocks noGrp="1"/>
          </p:cNvSpPr>
          <p:nvPr>
            <p:ph type="ftr" sz="quarter" idx="11"/>
          </p:nvPr>
        </p:nvSpPr>
        <p:spPr/>
        <p:txBody>
          <a:bodyPr/>
          <a:lstStyle/>
          <a:p>
            <a:endParaRPr lang="es-MX">
              <a:solidFill>
                <a:srgbClr val="F3F2DC"/>
              </a:solidFill>
            </a:endParaRPr>
          </a:p>
        </p:txBody>
      </p:sp>
      <p:sp>
        <p:nvSpPr>
          <p:cNvPr id="4" name="Slide Number Placeholder 3"/>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28949291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8D8CE297-D3E5-4BCC-9B9E-730EBBC42BD5}" type="datetime1">
              <a:rPr lang="es-MX" smtClean="0">
                <a:solidFill>
                  <a:srgbClr val="F3F2DC"/>
                </a:solidFill>
              </a:rPr>
              <a:t>16/10/2017</a:t>
            </a:fld>
            <a:endParaRPr lang="es-MX">
              <a:solidFill>
                <a:srgbClr val="F3F2DC"/>
              </a:solidFill>
            </a:endParaRPr>
          </a:p>
        </p:txBody>
      </p:sp>
      <p:sp>
        <p:nvSpPr>
          <p:cNvPr id="6" name="Footer Placeholder 5"/>
          <p:cNvSpPr>
            <a:spLocks noGrp="1"/>
          </p:cNvSpPr>
          <p:nvPr>
            <p:ph type="ftr" sz="quarter" idx="11"/>
          </p:nvPr>
        </p:nvSpPr>
        <p:spPr/>
        <p:txBody>
          <a:bodyPr/>
          <a:lstStyle/>
          <a:p>
            <a:endParaRPr lang="es-MX">
              <a:solidFill>
                <a:srgbClr val="F3F2DC"/>
              </a:solidFill>
            </a:endParaRPr>
          </a:p>
        </p:txBody>
      </p:sp>
      <p:sp>
        <p:nvSpPr>
          <p:cNvPr id="7" name="Slide Number Placeholder 6"/>
          <p:cNvSpPr>
            <a:spLocks noGrp="1"/>
          </p:cNvSpPr>
          <p:nvPr>
            <p:ph type="sldNum" sz="quarter" idx="12"/>
          </p:nvPr>
        </p:nvSpPr>
        <p:spPr/>
        <p:txBody>
          <a:bodyPr/>
          <a:lstStyle/>
          <a:p>
            <a:fld id="{4F706B53-573E-4F29-AAE8-1E7739068B54}" type="slidenum">
              <a:rPr lang="es-MX" smtClean="0"/>
              <a:pPr/>
              <a:t>‹Nº›</a:t>
            </a:fld>
            <a:endParaRPr lang="es-MX"/>
          </a:p>
        </p:txBody>
      </p:sp>
      <p:sp>
        <p:nvSpPr>
          <p:cNvPr id="9" name="Content Placeholder 8"/>
          <p:cNvSpPr>
            <a:spLocks noGrp="1"/>
          </p:cNvSpPr>
          <p:nvPr>
            <p:ph sz="quarter" idx="13"/>
          </p:nvPr>
        </p:nvSpPr>
        <p:spPr>
          <a:xfrm>
            <a:off x="406400" y="381000"/>
            <a:ext cx="10363200" cy="494284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extLst>
      <p:ext uri="{BB962C8B-B14F-4D97-AF65-F5344CB8AC3E}">
        <p14:creationId xmlns:p14="http://schemas.microsoft.com/office/powerpoint/2010/main" val="28769206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es-ES"/>
              <a:t>Haga clic para modificar el estilo de título del patrón</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8" name="Date Placeholder 7"/>
          <p:cNvSpPr>
            <a:spLocks noGrp="1"/>
          </p:cNvSpPr>
          <p:nvPr>
            <p:ph type="dt" sz="half" idx="10"/>
          </p:nvPr>
        </p:nvSpPr>
        <p:spPr/>
        <p:txBody>
          <a:bodyPr/>
          <a:lstStyle/>
          <a:p>
            <a:fld id="{582EF544-B5B3-4D74-B468-2FF37590FC91}" type="datetime1">
              <a:rPr lang="es-MX" smtClean="0">
                <a:solidFill>
                  <a:srgbClr val="F3F2DC"/>
                </a:solidFill>
              </a:rPr>
              <a:t>16/10/2017</a:t>
            </a:fld>
            <a:endParaRPr lang="es-MX">
              <a:solidFill>
                <a:srgbClr val="F3F2DC"/>
              </a:solidFill>
            </a:endParaRPr>
          </a:p>
        </p:txBody>
      </p:sp>
      <p:sp>
        <p:nvSpPr>
          <p:cNvPr id="9" name="Slide Number Placeholder 8"/>
          <p:cNvSpPr>
            <a:spLocks noGrp="1"/>
          </p:cNvSpPr>
          <p:nvPr>
            <p:ph type="sldNum" sz="quarter" idx="11"/>
          </p:nvPr>
        </p:nvSpPr>
        <p:spPr/>
        <p:txBody>
          <a:bodyPr/>
          <a:lstStyle/>
          <a:p>
            <a:fld id="{4F706B53-573E-4F29-AAE8-1E7739068B54}" type="slidenum">
              <a:rPr lang="es-MX" smtClean="0"/>
              <a:pPr/>
              <a:t>‹Nº›</a:t>
            </a:fld>
            <a:endParaRPr lang="es-MX"/>
          </a:p>
        </p:txBody>
      </p:sp>
      <p:sp>
        <p:nvSpPr>
          <p:cNvPr id="10" name="Footer Placeholder 9"/>
          <p:cNvSpPr>
            <a:spLocks noGrp="1"/>
          </p:cNvSpPr>
          <p:nvPr>
            <p:ph type="ftr" sz="quarter" idx="12"/>
          </p:nvPr>
        </p:nvSpPr>
        <p:spPr/>
        <p:txBody>
          <a:bodyPr/>
          <a:lstStyle/>
          <a:p>
            <a:endParaRPr lang="es-MX">
              <a:solidFill>
                <a:srgbClr val="F3F2DC"/>
              </a:solidFill>
            </a:endParaRPr>
          </a:p>
        </p:txBody>
      </p:sp>
    </p:spTree>
    <p:extLst>
      <p:ext uri="{BB962C8B-B14F-4D97-AF65-F5344CB8AC3E}">
        <p14:creationId xmlns:p14="http://schemas.microsoft.com/office/powerpoint/2010/main" val="1078510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4F706B53-573E-4F29-AAE8-1E7739068B54}" type="slidenum">
              <a:rPr lang="es-MX" smtClean="0"/>
              <a:pPr/>
              <a:t>‹Nº›</a:t>
            </a:fld>
            <a:endParaRPr lang="es-MX"/>
          </a:p>
        </p:txBody>
      </p:sp>
      <p:sp>
        <p:nvSpPr>
          <p:cNvPr id="5" name="Footer Placeholder 4"/>
          <p:cNvSpPr>
            <a:spLocks noGrp="1"/>
          </p:cNvSpPr>
          <p:nvPr>
            <p:ph type="ftr" sz="quarter" idx="3"/>
          </p:nvPr>
        </p:nvSpPr>
        <p:spPr>
          <a:xfrm rot="16200000">
            <a:off x="10510428"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es-MX">
              <a:solidFill>
                <a:srgbClr val="F3F2DC"/>
              </a:solidFill>
            </a:endParaRPr>
          </a:p>
        </p:txBody>
      </p:sp>
      <p:sp>
        <p:nvSpPr>
          <p:cNvPr id="4" name="Date Placeholder 3"/>
          <p:cNvSpPr>
            <a:spLocks noGrp="1"/>
          </p:cNvSpPr>
          <p:nvPr>
            <p:ph type="dt" sz="half" idx="2"/>
          </p:nvPr>
        </p:nvSpPr>
        <p:spPr>
          <a:xfrm rot="16200000">
            <a:off x="10474869" y="1584960"/>
            <a:ext cx="2438399" cy="487680"/>
          </a:xfrm>
          <a:prstGeom prst="rect">
            <a:avLst/>
          </a:prstGeom>
        </p:spPr>
        <p:txBody>
          <a:bodyPr vert="horz" lIns="91440" tIns="45720" rIns="91440" bIns="45720" rtlCol="0" anchor="ctr"/>
          <a:lstStyle>
            <a:lvl1pPr algn="l">
              <a:defRPr sz="1200">
                <a:solidFill>
                  <a:schemeClr val="bg2"/>
                </a:solidFill>
              </a:defRPr>
            </a:lvl1pPr>
          </a:lstStyle>
          <a:p>
            <a:fld id="{FF9CD029-B481-4565-8CF4-FA4CE7256265}" type="datetime1">
              <a:rPr lang="es-MX" smtClean="0">
                <a:solidFill>
                  <a:srgbClr val="F3F2DC"/>
                </a:solidFill>
              </a:rPr>
              <a:t>16/10/2017</a:t>
            </a:fld>
            <a:endParaRPr lang="es-MX">
              <a:solidFill>
                <a:srgbClr val="F3F2DC"/>
              </a:solidFill>
            </a:endParaRPr>
          </a:p>
        </p:txBody>
      </p:sp>
    </p:spTree>
    <p:extLst>
      <p:ext uri="{BB962C8B-B14F-4D97-AF65-F5344CB8AC3E}">
        <p14:creationId xmlns:p14="http://schemas.microsoft.com/office/powerpoint/2010/main" val="7143970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Uaemex"/>
          <p:cNvPicPr>
            <a:picLocks noChangeAspect="1" noChangeArrowheads="1"/>
          </p:cNvPicPr>
          <p:nvPr/>
        </p:nvPicPr>
        <p:blipFill>
          <a:blip r:embed="rId2"/>
          <a:srcRect/>
          <a:stretch>
            <a:fillRect/>
          </a:stretch>
        </p:blipFill>
        <p:spPr bwMode="auto">
          <a:xfrm>
            <a:off x="2279650" y="355600"/>
            <a:ext cx="3240088" cy="2928938"/>
          </a:xfrm>
          <a:prstGeom prst="rect">
            <a:avLst/>
          </a:prstGeom>
          <a:solidFill>
            <a:schemeClr val="accent2"/>
          </a:solidFill>
          <a:ln w="57150">
            <a:solidFill>
              <a:schemeClr val="accent1"/>
            </a:solidFill>
            <a:miter lim="800000"/>
            <a:headEnd/>
            <a:tailEnd/>
          </a:ln>
        </p:spPr>
      </p:pic>
      <p:pic>
        <p:nvPicPr>
          <p:cNvPr id="3" name="Picture 3"/>
          <p:cNvPicPr>
            <a:picLocks noChangeAspect="1" noChangeArrowheads="1"/>
          </p:cNvPicPr>
          <p:nvPr/>
        </p:nvPicPr>
        <p:blipFill>
          <a:blip r:embed="rId3"/>
          <a:srcRect/>
          <a:stretch>
            <a:fillRect/>
          </a:stretch>
        </p:blipFill>
        <p:spPr bwMode="auto">
          <a:xfrm>
            <a:off x="6839024" y="3212976"/>
            <a:ext cx="3073400" cy="3240088"/>
          </a:xfrm>
          <a:prstGeom prst="rect">
            <a:avLst/>
          </a:prstGeom>
          <a:noFill/>
          <a:ln w="57150">
            <a:solidFill>
              <a:schemeClr val="accent1"/>
            </a:solidFill>
            <a:miter lim="800000"/>
            <a:headEnd/>
            <a:tailEnd/>
          </a:ln>
        </p:spPr>
      </p:pic>
    </p:spTree>
    <p:extLst>
      <p:ext uri="{BB962C8B-B14F-4D97-AF65-F5344CB8AC3E}">
        <p14:creationId xmlns:p14="http://schemas.microsoft.com/office/powerpoint/2010/main" val="4249317491"/>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544631"/>
            <a:ext cx="8229600" cy="867218"/>
          </a:xfrm>
          <a:solidFill>
            <a:schemeClr val="accent3">
              <a:lumMod val="20000"/>
              <a:lumOff val="80000"/>
            </a:schemeClr>
          </a:solidFill>
          <a:ln w="57150">
            <a:solidFill>
              <a:schemeClr val="accent1"/>
            </a:solidFill>
          </a:ln>
        </p:spPr>
        <p:txBody>
          <a:bodyPr>
            <a:normAutofit fontScale="90000"/>
          </a:bodyPr>
          <a:lstStyle/>
          <a:p>
            <a:pPr marL="361950" algn="ctr"/>
            <a:br>
              <a:rPr lang="es-MX" b="1" dirty="0"/>
            </a:br>
            <a:br>
              <a:rPr lang="es-MX" b="1" dirty="0"/>
            </a:br>
            <a:r>
              <a:rPr lang="es-MX" sz="4400" b="1" dirty="0">
                <a:ln>
                  <a:solidFill>
                    <a:schemeClr val="tx1">
                      <a:lumMod val="65000"/>
                      <a:lumOff val="35000"/>
                    </a:schemeClr>
                  </a:solidFill>
                </a:ln>
                <a:solidFill>
                  <a:schemeClr val="accent1"/>
                </a:solidFill>
                <a:latin typeface="Calibri" panose="020F0502020204030204" pitchFamily="34" charset="0"/>
                <a:ea typeface="Times New Roman" pitchFamily="18" charset="0"/>
                <a:cs typeface="Calibri" panose="020F0502020204030204" pitchFamily="34" charset="0"/>
              </a:rPr>
              <a:t>El Seguro en México</a:t>
            </a:r>
            <a:br>
              <a:rPr lang="es-MX" sz="3600" dirty="0">
                <a:ln>
                  <a:solidFill>
                    <a:schemeClr val="tx1">
                      <a:lumMod val="65000"/>
                      <a:lumOff val="35000"/>
                    </a:schemeClr>
                  </a:solidFill>
                </a:ln>
                <a:solidFill>
                  <a:schemeClr val="accent3"/>
                </a:solidFill>
                <a:latin typeface="Arial" pitchFamily="34" charset="0"/>
                <a:cs typeface="Arial" pitchFamily="34" charset="0"/>
              </a:rPr>
            </a:br>
            <a:r>
              <a:rPr lang="es-MX" dirty="0">
                <a:ln>
                  <a:solidFill>
                    <a:schemeClr val="tx1">
                      <a:lumMod val="65000"/>
                      <a:lumOff val="35000"/>
                    </a:schemeClr>
                  </a:solidFill>
                </a:ln>
                <a:solidFill>
                  <a:schemeClr val="accent3"/>
                </a:solidFill>
              </a:rPr>
              <a:t> </a:t>
            </a:r>
            <a:br>
              <a:rPr lang="es-MX" dirty="0">
                <a:ln>
                  <a:solidFill>
                    <a:schemeClr val="tx1">
                      <a:lumMod val="65000"/>
                      <a:lumOff val="35000"/>
                    </a:schemeClr>
                  </a:solidFill>
                </a:ln>
                <a:solidFill>
                  <a:schemeClr val="accent3"/>
                </a:solidFill>
              </a:rPr>
            </a:br>
            <a:endParaRPr lang="es-MX" dirty="0">
              <a:ln>
                <a:solidFill>
                  <a:schemeClr val="tx1">
                    <a:lumMod val="65000"/>
                    <a:lumOff val="35000"/>
                  </a:schemeClr>
                </a:solidFill>
              </a:ln>
              <a:solidFill>
                <a:schemeClr val="accent3"/>
              </a:solidFill>
            </a:endParaRPr>
          </a:p>
        </p:txBody>
      </p:sp>
      <p:sp>
        <p:nvSpPr>
          <p:cNvPr id="3" name="2 Marcador de contenido"/>
          <p:cNvSpPr>
            <a:spLocks noGrp="1"/>
          </p:cNvSpPr>
          <p:nvPr>
            <p:ph idx="1"/>
          </p:nvPr>
        </p:nvSpPr>
        <p:spPr>
          <a:xfrm>
            <a:off x="1414735" y="1600200"/>
            <a:ext cx="9316530" cy="4800600"/>
          </a:xfrm>
          <a:solidFill>
            <a:schemeClr val="tx2">
              <a:lumMod val="10000"/>
              <a:lumOff val="90000"/>
            </a:schemeClr>
          </a:solidFill>
          <a:ln w="28575">
            <a:solidFill>
              <a:schemeClr val="accent1"/>
            </a:solidFill>
          </a:ln>
        </p:spPr>
        <p:txBody>
          <a:bodyPr>
            <a:normAutofit/>
          </a:bodyPr>
          <a:lstStyle/>
          <a:p>
            <a:pPr marL="0" indent="0" algn="just">
              <a:buNone/>
            </a:pPr>
            <a:r>
              <a:rPr lang="es-MX" sz="3200" dirty="0"/>
              <a:t>La base de esta actividad radica en la existencia de un equilibrio entre la prestación que hará la compañía de seguros y la contraprestación que ella recibe del asegurado (prima).El seguro ha resultado ser una de las medidas más eficaces y casi siempre disponibles para solucionar los efectos económicamente desfavorables del riesgo.</a:t>
            </a:r>
          </a:p>
          <a:p>
            <a:endParaRPr lang="es-MX" dirty="0"/>
          </a:p>
          <a:p>
            <a:endParaRPr lang="es-MX" dirty="0"/>
          </a:p>
        </p:txBody>
      </p:sp>
      <p:sp>
        <p:nvSpPr>
          <p:cNvPr id="5" name="4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10</a:t>
            </a:fld>
            <a:endParaRPr lang="es-MX" dirty="0">
              <a:solidFill>
                <a:schemeClr val="accent3">
                  <a:lumMod val="20000"/>
                  <a:lumOff val="80000"/>
                </a:schemeClr>
              </a:solidFill>
            </a:endParaRPr>
          </a:p>
        </p:txBody>
      </p:sp>
      <p:pic>
        <p:nvPicPr>
          <p:cNvPr id="2052" name="Picture 4" descr="Resultado de imagen para seguros de personas">
            <a:extLst>
              <a:ext uri="{FF2B5EF4-FFF2-40B4-BE49-F238E27FC236}">
                <a16:creationId xmlns:a16="http://schemas.microsoft.com/office/drawing/2014/main" id="{605832D0-350A-4084-85E5-36BBA53DBC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24385" y="4234108"/>
            <a:ext cx="2857500" cy="2400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464394"/>
      </p:ext>
    </p:extLst>
  </p:cSld>
  <p:clrMapOvr>
    <a:masterClrMapping/>
  </p:clrMapOvr>
  <p:transition spd="slow">
    <p:pull dir="l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3238480" y="2708694"/>
            <a:ext cx="5715040" cy="1397482"/>
          </a:xfrm>
          <a:prstGeom prst="rect">
            <a:avLst/>
          </a:prstGeom>
          <a:solidFill>
            <a:schemeClr val="accent3">
              <a:lumMod val="40000"/>
              <a:lumOff val="60000"/>
            </a:schemeClr>
          </a:solidFill>
          <a:ln w="38100">
            <a:solidFill>
              <a:schemeClr val="accent2"/>
            </a:solidFill>
          </a:ln>
        </p:spPr>
        <p:txBody>
          <a:bodyPr>
            <a:normAutofit fontScale="77500" lnSpcReduction="20000"/>
          </a:bodyPr>
          <a:lstStyle/>
          <a:p>
            <a:pPr algn="ctr">
              <a:spcBef>
                <a:spcPct val="0"/>
              </a:spcBef>
              <a:defRPr/>
            </a:pPr>
            <a:endParaRPr lang="es-MX" sz="3600" b="1" dirty="0">
              <a:solidFill>
                <a:schemeClr val="accent3">
                  <a:lumMod val="50000"/>
                </a:schemeClr>
              </a:solidFill>
              <a:latin typeface="+mj-lt"/>
              <a:ea typeface="+mj-ea"/>
              <a:cs typeface="+mj-cs"/>
            </a:endParaRPr>
          </a:p>
          <a:p>
            <a:pPr algn="ctr">
              <a:spcBef>
                <a:spcPct val="0"/>
              </a:spcBef>
              <a:defRPr/>
            </a:pPr>
            <a:r>
              <a:rPr lang="es-ES" sz="9600" b="1" dirty="0">
                <a:solidFill>
                  <a:schemeClr val="accent1"/>
                </a:solidFill>
                <a:ea typeface="+mj-ea"/>
                <a:cs typeface="+mj-cs"/>
              </a:rPr>
              <a:t>CONCEPTO</a:t>
            </a:r>
            <a:endParaRPr lang="es-MX" sz="9600" b="1" dirty="0">
              <a:solidFill>
                <a:schemeClr val="accent1"/>
              </a:solidFill>
              <a:ea typeface="+mj-ea"/>
              <a:cs typeface="+mj-cs"/>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11</a:t>
            </a:fld>
            <a:endParaRPr lang="es-MX" dirty="0">
              <a:solidFill>
                <a:schemeClr val="accent3">
                  <a:lumMod val="20000"/>
                  <a:lumOff val="80000"/>
                </a:schemeClr>
              </a:solidFill>
            </a:endParaRPr>
          </a:p>
        </p:txBody>
      </p:sp>
    </p:spTree>
    <p:extLst>
      <p:ext uri="{BB962C8B-B14F-4D97-AF65-F5344CB8AC3E}">
        <p14:creationId xmlns:p14="http://schemas.microsoft.com/office/powerpoint/2010/main" val="2014949421"/>
      </p:ext>
    </p:extLst>
  </p:cSld>
  <p:clrMapOvr>
    <a:masterClrMapping/>
  </p:clrMapOvr>
  <mc:AlternateContent xmlns:mc="http://schemas.openxmlformats.org/markup-compatibility/2006" xmlns:p14="http://schemas.microsoft.com/office/powerpoint/2010/main">
    <mc:Choice Requires="p14">
      <p:transition spd="slow" p14:dur="2000">
        <p:checker/>
      </p:transition>
    </mc:Choice>
    <mc:Fallback xmlns="">
      <p:transition spd="slow">
        <p:checker/>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bwMode="auto">
          <a:xfrm>
            <a:off x="1794295" y="668019"/>
            <a:ext cx="8609162" cy="5636528"/>
          </a:xfrm>
          <a:prstGeom prst="rect">
            <a:avLst/>
          </a:prstGeom>
          <a:solidFill>
            <a:schemeClr val="accent2">
              <a:lumMod val="20000"/>
              <a:lumOff val="80000"/>
            </a:schemeClr>
          </a:solidFill>
          <a:ln>
            <a:miter lim="800000"/>
            <a:headEnd/>
            <a:tailEnd/>
          </a:ln>
        </p:spPr>
        <p:txBody>
          <a:bodyPr vert="horz" wrap="square" lIns="91440" tIns="45720" rIns="91440" bIns="45720" numCol="1" rtlCol="0" anchor="t" anchorCtr="0" compatLnSpc="1">
            <a:prstTxWarp prst="textNoShape">
              <a:avLst/>
            </a:prstTxWarp>
            <a:normAutofit lnSpcReduction="10000"/>
          </a:bodyPr>
          <a:lstStyle/>
          <a:p>
            <a:pPr eaLnBrk="1" hangingPunct="1">
              <a:lnSpc>
                <a:spcPct val="80000"/>
              </a:lnSpc>
              <a:defRPr/>
            </a:pPr>
            <a:endParaRPr lang="es-ES" sz="1200" dirty="0"/>
          </a:p>
          <a:p>
            <a:pPr marL="276225" indent="0" algn="just">
              <a:lnSpc>
                <a:spcPct val="80000"/>
              </a:lnSpc>
              <a:buNone/>
              <a:defRPr/>
            </a:pPr>
            <a:r>
              <a:rPr lang="es-MX" sz="2800" dirty="0"/>
              <a:t>Se puede </a:t>
            </a:r>
            <a:r>
              <a:rPr lang="es-MX" sz="2800" b="1" dirty="0">
                <a:solidFill>
                  <a:schemeClr val="bg2">
                    <a:lumMod val="50000"/>
                  </a:schemeClr>
                </a:solidFill>
              </a:rPr>
              <a:t>definir al Seguro </a:t>
            </a:r>
            <a:r>
              <a:rPr lang="es-MX" sz="2800" dirty="0"/>
              <a:t>desde diferentes puntos de vista: </a:t>
            </a:r>
          </a:p>
          <a:p>
            <a:pPr marL="276225" indent="0" algn="just">
              <a:lnSpc>
                <a:spcPct val="80000"/>
              </a:lnSpc>
              <a:buNone/>
              <a:defRPr/>
            </a:pPr>
            <a:endParaRPr lang="es-MX" sz="2800" dirty="0"/>
          </a:p>
          <a:p>
            <a:pPr marL="276225" indent="0" algn="just">
              <a:lnSpc>
                <a:spcPct val="80000"/>
              </a:lnSpc>
              <a:buNone/>
              <a:defRPr/>
            </a:pPr>
            <a:r>
              <a:rPr lang="es-MX" sz="3000" dirty="0"/>
              <a:t>“Es el sistema que permite prever las consecuencias económicas de los hechos futuros e inciertos cuya realización preocupa al asegurado, anulando totalmente sus efectos o remediándolos en gran medida”.</a:t>
            </a:r>
          </a:p>
          <a:p>
            <a:pPr marL="276225" indent="0" algn="just">
              <a:lnSpc>
                <a:spcPct val="80000"/>
              </a:lnSpc>
              <a:buNone/>
              <a:defRPr/>
            </a:pPr>
            <a:endParaRPr lang="es-MX" sz="3000" dirty="0"/>
          </a:p>
          <a:p>
            <a:pPr marL="276225" indent="0" algn="just">
              <a:lnSpc>
                <a:spcPct val="80000"/>
              </a:lnSpc>
              <a:buNone/>
              <a:defRPr/>
            </a:pPr>
            <a:r>
              <a:rPr lang="es-ES_tradnl" sz="3000" dirty="0"/>
              <a:t>“El seguro es</a:t>
            </a:r>
            <a:r>
              <a:rPr lang="es-ES_tradnl" sz="3000" b="1" dirty="0"/>
              <a:t> un contrato de indemnización, bilateral, aleatorio, de adhesión, recíproco y colectivo, </a:t>
            </a:r>
            <a:r>
              <a:rPr lang="es-ES_tradnl" sz="3000" dirty="0"/>
              <a:t>por parte de muchas economías amenazadas por peligros comunes, eventuales y tasables en dinero”.</a:t>
            </a:r>
            <a:endParaRPr lang="es-MX" sz="3000" dirty="0"/>
          </a:p>
          <a:p>
            <a:pPr marL="0" indent="0" algn="just">
              <a:lnSpc>
                <a:spcPct val="80000"/>
              </a:lnSpc>
              <a:buNone/>
              <a:defRPr/>
            </a:pPr>
            <a:endParaRPr lang="es-MX" dirty="0"/>
          </a:p>
          <a:p>
            <a:pPr marL="514350" indent="-514350" algn="just">
              <a:lnSpc>
                <a:spcPct val="80000"/>
              </a:lnSpc>
              <a:buNone/>
              <a:defRPr/>
            </a:pPr>
            <a:endParaRPr lang="es-ES" dirty="0"/>
          </a:p>
          <a:p>
            <a:pPr eaLnBrk="1" hangingPunct="1">
              <a:lnSpc>
                <a:spcPct val="80000"/>
              </a:lnSpc>
              <a:defRPr/>
            </a:pPr>
            <a:endParaRPr lang="es-MX" sz="1200" dirty="0"/>
          </a:p>
          <a:p>
            <a:pPr eaLnBrk="1" hangingPunct="1">
              <a:lnSpc>
                <a:spcPct val="80000"/>
              </a:lnSpc>
              <a:defRPr/>
            </a:pPr>
            <a:endParaRPr lang="es-MX" sz="1200" dirty="0"/>
          </a:p>
        </p:txBody>
      </p:sp>
      <p:sp>
        <p:nvSpPr>
          <p:cNvPr id="2" name="1 Marcador de número de diapositiva"/>
          <p:cNvSpPr>
            <a:spLocks noGrp="1"/>
          </p:cNvSpPr>
          <p:nvPr>
            <p:ph type="sldNum" sz="quarter" idx="12"/>
          </p:nvPr>
        </p:nvSpPr>
        <p:spPr/>
        <p:txBody>
          <a:bodyPr/>
          <a:lstStyle/>
          <a:p>
            <a:fld id="{114F6E14-26B7-447F-A4C5-187AB6119613}" type="slidenum">
              <a:rPr lang="es-MX" smtClean="0">
                <a:solidFill>
                  <a:schemeClr val="bg1"/>
                </a:solidFill>
              </a:rPr>
              <a:t>12</a:t>
            </a:fld>
            <a:endParaRPr lang="es-MX" dirty="0">
              <a:solidFill>
                <a:schemeClr val="bg1"/>
              </a:solidFill>
            </a:endParaRPr>
          </a:p>
        </p:txBody>
      </p:sp>
    </p:spTree>
    <p:extLst>
      <p:ext uri="{BB962C8B-B14F-4D97-AF65-F5344CB8AC3E}">
        <p14:creationId xmlns:p14="http://schemas.microsoft.com/office/powerpoint/2010/main" val="1782340956"/>
      </p:ext>
    </p:extLst>
  </p:cSld>
  <p:clrMapOvr>
    <a:masterClrMapping/>
  </p:clrMapOvr>
  <p:transition spd="slow">
    <p:cover dir="l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bwMode="auto">
          <a:xfrm>
            <a:off x="1742536" y="404664"/>
            <a:ext cx="8971472" cy="6264696"/>
          </a:xfrm>
          <a:prstGeom prst="rect">
            <a:avLst/>
          </a:prstGeom>
          <a:solidFill>
            <a:schemeClr val="accent1"/>
          </a:solidFill>
          <a:ln>
            <a:solidFill>
              <a:schemeClr val="accent3">
                <a:lumMod val="75000"/>
              </a:schemeClr>
            </a:solidFill>
            <a:miter lim="800000"/>
            <a:headEnd/>
            <a:tailEnd/>
          </a:ln>
        </p:spPr>
        <p:txBody>
          <a:bodyPr vert="horz" wrap="square" lIns="91440" tIns="45720" rIns="91440" bIns="45720" numCol="1" rtlCol="0" anchor="t" anchorCtr="0" compatLnSpc="1">
            <a:prstTxWarp prst="textNoShape">
              <a:avLst/>
            </a:prstTxWarp>
            <a:normAutofit/>
          </a:bodyPr>
          <a:lstStyle/>
          <a:p>
            <a:pPr eaLnBrk="1" hangingPunct="1">
              <a:lnSpc>
                <a:spcPct val="80000"/>
              </a:lnSpc>
              <a:defRPr/>
            </a:pPr>
            <a:endParaRPr lang="es-ES" sz="1200" dirty="0"/>
          </a:p>
          <a:p>
            <a:pPr marL="361950" indent="0" algn="just">
              <a:buNone/>
            </a:pPr>
            <a:r>
              <a:rPr lang="es-MX" sz="3600" dirty="0">
                <a:solidFill>
                  <a:schemeClr val="bg2">
                    <a:lumMod val="20000"/>
                    <a:lumOff val="80000"/>
                  </a:schemeClr>
                </a:solidFill>
              </a:rPr>
              <a:t>Según el francés </a:t>
            </a:r>
            <a:r>
              <a:rPr lang="es-MX" sz="3600" b="1" dirty="0">
                <a:solidFill>
                  <a:schemeClr val="bg2">
                    <a:lumMod val="20000"/>
                    <a:lumOff val="80000"/>
                  </a:schemeClr>
                </a:solidFill>
              </a:rPr>
              <a:t>Joseph </a:t>
            </a:r>
            <a:r>
              <a:rPr lang="es-MX" sz="3600" b="1" dirty="0" err="1">
                <a:solidFill>
                  <a:schemeClr val="bg2">
                    <a:lumMod val="20000"/>
                    <a:lumOff val="80000"/>
                  </a:schemeClr>
                </a:solidFill>
              </a:rPr>
              <a:t>Hérmard</a:t>
            </a:r>
            <a:r>
              <a:rPr lang="es-MX" sz="3600" b="1" dirty="0">
                <a:solidFill>
                  <a:schemeClr val="bg2">
                    <a:lumMod val="20000"/>
                    <a:lumOff val="80000"/>
                  </a:schemeClr>
                </a:solidFill>
              </a:rPr>
              <a:t>:</a:t>
            </a:r>
          </a:p>
          <a:p>
            <a:pPr marL="361950" indent="0" algn="just">
              <a:buNone/>
            </a:pPr>
            <a:endParaRPr lang="es-MX" sz="2400" dirty="0">
              <a:solidFill>
                <a:schemeClr val="bg2">
                  <a:lumMod val="20000"/>
                  <a:lumOff val="80000"/>
                </a:schemeClr>
              </a:solidFill>
            </a:endParaRPr>
          </a:p>
          <a:p>
            <a:pPr marL="361950" indent="0" algn="just">
              <a:buNone/>
            </a:pPr>
            <a:r>
              <a:rPr lang="es-MX" sz="3000" b="1" dirty="0">
                <a:solidFill>
                  <a:schemeClr val="bg1">
                    <a:lumMod val="95000"/>
                  </a:schemeClr>
                </a:solidFill>
              </a:rPr>
              <a:t>“El seguro es una operación por la cual una parte, el asegurado, se hace prometer mediante una remuneración, la prima, para él o para un tercero, en caso de realización de un riesgo, una prestación por otra parte, el asegurador, quien toma a su cargo un conjunto de riesgos los compensa conforme a las leyes de la estadística”</a:t>
            </a:r>
            <a:r>
              <a:rPr lang="es-MX" sz="3000" dirty="0">
                <a:solidFill>
                  <a:schemeClr val="bg1">
                    <a:lumMod val="95000"/>
                  </a:schemeClr>
                </a:solidFill>
              </a:rPr>
              <a:t> </a:t>
            </a:r>
          </a:p>
          <a:p>
            <a:pPr algn="just" eaLnBrk="1" hangingPunct="1">
              <a:lnSpc>
                <a:spcPct val="80000"/>
              </a:lnSpc>
              <a:defRPr/>
            </a:pPr>
            <a:endParaRPr lang="es-MX" sz="1200" dirty="0"/>
          </a:p>
          <a:p>
            <a:pPr eaLnBrk="1" hangingPunct="1">
              <a:lnSpc>
                <a:spcPct val="80000"/>
              </a:lnSpc>
              <a:defRPr/>
            </a:pPr>
            <a:endParaRPr lang="es-MX" sz="1200" dirty="0"/>
          </a:p>
        </p:txBody>
      </p:sp>
      <p:sp>
        <p:nvSpPr>
          <p:cNvPr id="2" name="1 Marcador de número de diapositiva"/>
          <p:cNvSpPr>
            <a:spLocks noGrp="1"/>
          </p:cNvSpPr>
          <p:nvPr>
            <p:ph type="sldNum" sz="quarter" idx="12"/>
          </p:nvPr>
        </p:nvSpPr>
        <p:spPr/>
        <p:txBody>
          <a:bodyPr/>
          <a:lstStyle/>
          <a:p>
            <a:fld id="{114F6E14-26B7-447F-A4C5-187AB6119613}" type="slidenum">
              <a:rPr lang="es-MX" smtClean="0"/>
              <a:t>13</a:t>
            </a:fld>
            <a:endParaRPr lang="es-MX"/>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08166" y="4698020"/>
            <a:ext cx="2012171" cy="1824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7109084"/>
      </p:ext>
    </p:extLst>
  </p:cSld>
  <p:clrMapOvr>
    <a:masterClrMapping/>
  </p:clrMapOvr>
  <p:transition spd="slow">
    <p:cover dir="l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in_image" descr="http://img27.imageshack.us/img27/6393/dibujoum3.jpg"/>
          <p:cNvPicPr/>
          <p:nvPr/>
        </p:nvPicPr>
        <p:blipFill>
          <a:blip r:embed="rId2"/>
          <a:srcRect/>
          <a:stretch>
            <a:fillRect/>
          </a:stretch>
        </p:blipFill>
        <p:spPr bwMode="auto">
          <a:xfrm>
            <a:off x="1230404" y="4951562"/>
            <a:ext cx="2281974" cy="1620710"/>
          </a:xfrm>
          <a:prstGeom prst="rect">
            <a:avLst/>
          </a:prstGeom>
          <a:noFill/>
          <a:ln w="9525">
            <a:solidFill>
              <a:schemeClr val="accent3"/>
            </a:solidFill>
            <a:miter lim="800000"/>
            <a:headEnd/>
            <a:tailEnd/>
          </a:ln>
        </p:spPr>
      </p:pic>
      <p:pic>
        <p:nvPicPr>
          <p:cNvPr id="4" name="3 Imagen" descr="http://www.cordstrap.com.mx/Portals/3/images/Road/Accidentes_de_cargas_en_camiones_Accidentes_graves.PNG"/>
          <p:cNvPicPr/>
          <p:nvPr/>
        </p:nvPicPr>
        <p:blipFill>
          <a:blip r:embed="rId3"/>
          <a:srcRect/>
          <a:stretch>
            <a:fillRect/>
          </a:stretch>
        </p:blipFill>
        <p:spPr bwMode="auto">
          <a:xfrm>
            <a:off x="1230403" y="443430"/>
            <a:ext cx="2281974" cy="1691513"/>
          </a:xfrm>
          <a:prstGeom prst="rect">
            <a:avLst/>
          </a:prstGeom>
          <a:noFill/>
          <a:ln w="9525">
            <a:solidFill>
              <a:schemeClr val="accent3"/>
            </a:solidFill>
            <a:miter lim="800000"/>
            <a:headEnd/>
            <a:tailEnd/>
          </a:ln>
        </p:spPr>
      </p:pic>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54287" y="357167"/>
            <a:ext cx="2332098" cy="177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2024034" y="1515556"/>
            <a:ext cx="8155136" cy="3970318"/>
          </a:xfrm>
          <a:prstGeom prst="rect">
            <a:avLst/>
          </a:prstGeom>
          <a:solidFill>
            <a:schemeClr val="accent3">
              <a:lumMod val="20000"/>
              <a:lumOff val="80000"/>
            </a:schemeClr>
          </a:solidFill>
          <a:ln>
            <a:solidFill>
              <a:schemeClr val="accent3">
                <a:lumMod val="75000"/>
              </a:schemeClr>
            </a:solidFill>
          </a:ln>
        </p:spPr>
        <p:txBody>
          <a:bodyPr wrap="square">
            <a:spAutoFit/>
          </a:bodyPr>
          <a:lstStyle/>
          <a:p>
            <a:r>
              <a:rPr lang="es-MX" sz="2800" dirty="0"/>
              <a:t>Según </a:t>
            </a:r>
            <a:r>
              <a:rPr lang="es-MX" sz="2800" b="1" dirty="0" err="1"/>
              <a:t>Brunetti</a:t>
            </a:r>
            <a:r>
              <a:rPr lang="es-MX" sz="2800" b="1" dirty="0"/>
              <a:t>:</a:t>
            </a:r>
            <a:r>
              <a:rPr lang="es-MX" sz="2800" dirty="0"/>
              <a:t> </a:t>
            </a:r>
          </a:p>
          <a:p>
            <a:pPr algn="just"/>
            <a:r>
              <a:rPr lang="es-MX" sz="2800" dirty="0"/>
              <a:t> </a:t>
            </a:r>
            <a:r>
              <a:rPr lang="es-MX" sz="2800" b="1" dirty="0"/>
              <a:t>“El contrato del seguro es un contrato bilateral, autónomo, a título oneroso, por el que una sociedad de seguros, debidamente autorizada para el ejercicio de una empresa, asume, contra el precio de una prima, el riesgo de proporcionar al asegurado una prestación determinada, en capital o renta, para el caso de que en el futuro se produzca un evento determinado contemplado en el contrato.” </a:t>
            </a:r>
            <a:endParaRPr lang="es-MX" sz="3200" dirty="0"/>
          </a:p>
        </p:txBody>
      </p:sp>
      <p:pic>
        <p:nvPicPr>
          <p:cNvPr id="6" name="5 Imagen" descr="http://eleconomista.com.mx/files/imagecache/nota_completa/2_5.jpg"/>
          <p:cNvPicPr/>
          <p:nvPr/>
        </p:nvPicPr>
        <p:blipFill>
          <a:blip r:embed="rId5"/>
          <a:srcRect/>
          <a:stretch>
            <a:fillRect/>
          </a:stretch>
        </p:blipFill>
        <p:spPr bwMode="auto">
          <a:xfrm>
            <a:off x="8471144" y="5003321"/>
            <a:ext cx="2660302" cy="1606438"/>
          </a:xfrm>
          <a:prstGeom prst="rect">
            <a:avLst/>
          </a:prstGeom>
          <a:noFill/>
          <a:ln w="9525">
            <a:solidFill>
              <a:schemeClr val="accent3"/>
            </a:solidFill>
            <a:miter lim="800000"/>
            <a:headEnd/>
            <a:tailEnd/>
          </a:ln>
        </p:spPr>
      </p:pic>
      <p:sp>
        <p:nvSpPr>
          <p:cNvPr id="7" name="6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14</a:t>
            </a:fld>
            <a:endParaRPr lang="es-MX" dirty="0">
              <a:solidFill>
                <a:schemeClr val="accent3">
                  <a:lumMod val="20000"/>
                  <a:lumOff val="80000"/>
                </a:schemeClr>
              </a:solidFill>
            </a:endParaRPr>
          </a:p>
        </p:txBody>
      </p:sp>
    </p:spTree>
    <p:extLst>
      <p:ext uri="{BB962C8B-B14F-4D97-AF65-F5344CB8AC3E}">
        <p14:creationId xmlns:p14="http://schemas.microsoft.com/office/powerpoint/2010/main" val="1525335288"/>
      </p:ext>
    </p:extLst>
  </p:cSld>
  <p:clrMapOvr>
    <a:masterClrMapping/>
  </p:clrMapOvr>
  <p:transition spd="slow">
    <p:zoom dir="in"/>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3238480" y="2708694"/>
            <a:ext cx="5715040" cy="1397482"/>
          </a:xfrm>
          <a:prstGeom prst="rect">
            <a:avLst/>
          </a:prstGeom>
          <a:solidFill>
            <a:schemeClr val="accent3">
              <a:lumMod val="40000"/>
              <a:lumOff val="60000"/>
            </a:schemeClr>
          </a:solidFill>
          <a:ln w="38100">
            <a:solidFill>
              <a:schemeClr val="accent2"/>
            </a:solidFill>
          </a:ln>
        </p:spPr>
        <p:txBody>
          <a:bodyPr>
            <a:normAutofit fontScale="70000" lnSpcReduction="20000"/>
          </a:bodyPr>
          <a:lstStyle/>
          <a:p>
            <a:pPr algn="ctr">
              <a:spcBef>
                <a:spcPct val="0"/>
              </a:spcBef>
              <a:defRPr/>
            </a:pPr>
            <a:endParaRPr lang="es-MX" sz="3600" b="1" dirty="0">
              <a:solidFill>
                <a:schemeClr val="accent3">
                  <a:lumMod val="50000"/>
                </a:schemeClr>
              </a:solidFill>
              <a:latin typeface="+mj-lt"/>
              <a:ea typeface="+mj-ea"/>
              <a:cs typeface="+mj-cs"/>
            </a:endParaRPr>
          </a:p>
          <a:p>
            <a:pPr algn="ctr">
              <a:spcBef>
                <a:spcPct val="0"/>
              </a:spcBef>
              <a:defRPr/>
            </a:pPr>
            <a:r>
              <a:rPr lang="es-ES" sz="9600" b="1" dirty="0">
                <a:solidFill>
                  <a:schemeClr val="accent1"/>
                </a:solidFill>
                <a:ea typeface="+mj-ea"/>
                <a:cs typeface="+mj-cs"/>
              </a:rPr>
              <a:t>CONSTITUCIÓN</a:t>
            </a:r>
            <a:endParaRPr lang="es-MX" sz="9600" b="1" dirty="0">
              <a:solidFill>
                <a:schemeClr val="accent1"/>
              </a:solidFill>
              <a:ea typeface="+mj-ea"/>
              <a:cs typeface="+mj-cs"/>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15</a:t>
            </a:fld>
            <a:endParaRPr lang="es-MX" dirty="0">
              <a:solidFill>
                <a:schemeClr val="accent3">
                  <a:lumMod val="20000"/>
                  <a:lumOff val="80000"/>
                </a:schemeClr>
              </a:solidFill>
            </a:endParaRPr>
          </a:p>
        </p:txBody>
      </p:sp>
    </p:spTree>
    <p:extLst>
      <p:ext uri="{BB962C8B-B14F-4D97-AF65-F5344CB8AC3E}">
        <p14:creationId xmlns:p14="http://schemas.microsoft.com/office/powerpoint/2010/main" val="1083070896"/>
      </p:ext>
    </p:extLst>
  </p:cSld>
  <p:clrMapOvr>
    <a:masterClrMapping/>
  </p:clrMapOvr>
  <mc:AlternateContent xmlns:mc="http://schemas.openxmlformats.org/markup-compatibility/2006" xmlns:p14="http://schemas.microsoft.com/office/powerpoint/2010/main">
    <mc:Choice Requires="p14">
      <p:transition spd="slow" p14:dur="2000">
        <p:checker/>
      </p:transition>
    </mc:Choice>
    <mc:Fallback xmlns="">
      <p:transition spd="slow">
        <p:checker/>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bwMode="auto">
          <a:xfrm>
            <a:off x="1464070" y="705854"/>
            <a:ext cx="9282022" cy="1155032"/>
          </a:xfrm>
          <a:prstGeom prst="rect">
            <a:avLst/>
          </a:prstGeom>
          <a:solidFill>
            <a:schemeClr val="accent2"/>
          </a:solidFill>
          <a:ln>
            <a:solidFill>
              <a:schemeClr val="accent3">
                <a:lumMod val="50000"/>
              </a:schemeClr>
            </a:solidFill>
            <a:miter lim="800000"/>
            <a:headEnd/>
            <a:tailEnd/>
          </a:ln>
        </p:spPr>
        <p:txBody>
          <a:bodyPr vert="horz" wrap="square" lIns="91440" tIns="45720" rIns="91440" bIns="45720" numCol="1" rtlCol="0" anchor="t" anchorCtr="0" compatLnSpc="1">
            <a:prstTxWarp prst="textNoShape">
              <a:avLst/>
            </a:prstTxWarp>
            <a:normAutofit/>
          </a:bodyPr>
          <a:lstStyle/>
          <a:p>
            <a:pPr marL="0" indent="0" algn="ctr">
              <a:buNone/>
            </a:pPr>
            <a:r>
              <a:rPr lang="es-ES" sz="3200" b="1" dirty="0"/>
              <a:t>Características de constitución de las Instituciones de Seguros (LISF)</a:t>
            </a:r>
            <a:endParaRPr lang="es-MX" sz="3200" b="1" dirty="0">
              <a:solidFill>
                <a:schemeClr val="tx1">
                  <a:lumMod val="75000"/>
                  <a:lumOff val="25000"/>
                </a:schemeClr>
              </a:solidFill>
              <a:cs typeface="Arial" pitchFamily="34" charset="0"/>
            </a:endParaRPr>
          </a:p>
          <a:p>
            <a:pPr marL="0" indent="0" algn="ctr">
              <a:buNone/>
            </a:pPr>
            <a:endParaRPr lang="es-MX" sz="2800" b="1" dirty="0"/>
          </a:p>
          <a:p>
            <a:pPr marL="0" indent="0" algn="just">
              <a:lnSpc>
                <a:spcPct val="80000"/>
              </a:lnSpc>
              <a:buNone/>
            </a:pPr>
            <a:endParaRPr lang="es-MX" sz="2600" dirty="0"/>
          </a:p>
          <a:p>
            <a:pPr algn="just" eaLnBrk="1" hangingPunct="1">
              <a:lnSpc>
                <a:spcPct val="80000"/>
              </a:lnSpc>
              <a:buNone/>
            </a:pPr>
            <a:endParaRPr lang="es-MX" sz="3600" dirty="0"/>
          </a:p>
          <a:p>
            <a:pPr algn="just" eaLnBrk="1" hangingPunct="1">
              <a:lnSpc>
                <a:spcPct val="80000"/>
              </a:lnSpc>
              <a:buFontTx/>
              <a:buNone/>
            </a:pPr>
            <a:endParaRPr lang="es-ES" sz="2400" b="1" dirty="0"/>
          </a:p>
        </p:txBody>
      </p:sp>
      <p:sp>
        <p:nvSpPr>
          <p:cNvPr id="2" name="1 Marcador de número de diapositiva"/>
          <p:cNvSpPr>
            <a:spLocks noGrp="1"/>
          </p:cNvSpPr>
          <p:nvPr>
            <p:ph type="sldNum" sz="quarter" idx="12"/>
          </p:nvPr>
        </p:nvSpPr>
        <p:spPr/>
        <p:txBody>
          <a:bodyPr/>
          <a:lstStyle/>
          <a:p>
            <a:fld id="{114F6E14-26B7-447F-A4C5-187AB6119613}" type="slidenum">
              <a:rPr lang="es-MX" smtClean="0">
                <a:solidFill>
                  <a:schemeClr val="bg1">
                    <a:lumMod val="95000"/>
                  </a:schemeClr>
                </a:solidFill>
              </a:rPr>
              <a:t>16</a:t>
            </a:fld>
            <a:endParaRPr lang="es-MX" dirty="0">
              <a:solidFill>
                <a:schemeClr val="bg1">
                  <a:lumMod val="95000"/>
                </a:schemeClr>
              </a:solidFill>
            </a:endParaRPr>
          </a:p>
        </p:txBody>
      </p:sp>
      <p:sp>
        <p:nvSpPr>
          <p:cNvPr id="5" name="4 Rectángulo"/>
          <p:cNvSpPr/>
          <p:nvPr/>
        </p:nvSpPr>
        <p:spPr>
          <a:xfrm>
            <a:off x="1464070" y="1989221"/>
            <a:ext cx="9282021" cy="4331368"/>
          </a:xfrm>
          <a:prstGeom prst="rect">
            <a:avLst/>
          </a:prstGeom>
          <a:solidFill>
            <a:schemeClr val="bg1">
              <a:lumMod val="8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400" b="1" dirty="0">
                <a:solidFill>
                  <a:schemeClr val="tx1"/>
                </a:solidFill>
              </a:rPr>
              <a:t>ARTÍCULO 11.- </a:t>
            </a:r>
            <a:r>
              <a:rPr lang="es-MX" sz="2400" dirty="0">
                <a:solidFill>
                  <a:schemeClr val="tx1"/>
                </a:solidFill>
              </a:rPr>
              <a:t>Para organizarse y operar como Institución o Sociedad Mutualista se requiere autorización del Gobierno Federal, que compete otorgar discrecionalmente a la Comisión, previo acuerdo de su Junta de Gobierno. Por su naturaleza, estas autorizaciones serán intransmisibles. </a:t>
            </a:r>
          </a:p>
          <a:p>
            <a:pPr algn="just"/>
            <a:r>
              <a:rPr lang="es-MX" sz="2400" dirty="0">
                <a:solidFill>
                  <a:schemeClr val="tx1"/>
                </a:solidFill>
              </a:rPr>
              <a:t>La autorización que se otorgue conforme a este artículo, quedará sujeta a la condición de que se obtenga el dictamen favorable para iniciar las operaciones respectivas en términos del artículo 47 de  esta ley . . .</a:t>
            </a:r>
          </a:p>
          <a:p>
            <a:pPr algn="just"/>
            <a:r>
              <a:rPr lang="es-MX" sz="2400" b="1" dirty="0">
                <a:solidFill>
                  <a:schemeClr val="tx1"/>
                </a:solidFill>
              </a:rPr>
              <a:t>ARTÍCULO 48.- </a:t>
            </a:r>
            <a:r>
              <a:rPr lang="es-MX" sz="2400" dirty="0">
                <a:solidFill>
                  <a:schemeClr val="tx1"/>
                </a:solidFill>
              </a:rPr>
              <a:t>Las Instituciones deberán ser constituidas como sociedades anónimas de capital fijo o variable, con arreglo a lo que dispone la Ley General de Sociedades Mercantiles, en cuanto no esté previsto en esta Ley. </a:t>
            </a:r>
            <a:endParaRPr lang="es-MX" sz="2800" dirty="0">
              <a:solidFill>
                <a:schemeClr val="tx1"/>
              </a:solidFill>
              <a:cs typeface="Arial" pitchFamily="34" charset="0"/>
            </a:endParaRPr>
          </a:p>
        </p:txBody>
      </p:sp>
    </p:spTree>
    <p:extLst>
      <p:ext uri="{BB962C8B-B14F-4D97-AF65-F5344CB8AC3E}">
        <p14:creationId xmlns:p14="http://schemas.microsoft.com/office/powerpoint/2010/main" val="523816837"/>
      </p:ext>
    </p:extLst>
  </p:cSld>
  <p:clrMapOvr>
    <a:masterClrMapping/>
  </p:clrMapOvr>
  <p:transition spd="slow">
    <p:zoom dir="in"/>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4F6E14-26B7-447F-A4C5-187AB6119613}" type="slidenum">
              <a:rPr lang="es-MX" smtClean="0">
                <a:solidFill>
                  <a:schemeClr val="bg1"/>
                </a:solidFill>
              </a:rPr>
              <a:t>17</a:t>
            </a:fld>
            <a:endParaRPr lang="es-MX" dirty="0">
              <a:solidFill>
                <a:schemeClr val="bg1"/>
              </a:solidFill>
            </a:endParaRPr>
          </a:p>
        </p:txBody>
      </p:sp>
      <p:sp>
        <p:nvSpPr>
          <p:cNvPr id="7" name="6 Rectángulo"/>
          <p:cNvSpPr/>
          <p:nvPr/>
        </p:nvSpPr>
        <p:spPr>
          <a:xfrm>
            <a:off x="1219200" y="1145951"/>
            <a:ext cx="9744975" cy="5615797"/>
          </a:xfrm>
          <a:prstGeom prst="rect">
            <a:avLst/>
          </a:prstGeom>
          <a:solidFill>
            <a:schemeClr val="accent2"/>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6838"/>
            <a:r>
              <a:rPr lang="es-ES" sz="2300" b="1" dirty="0"/>
              <a:t>a)</a:t>
            </a:r>
            <a:r>
              <a:rPr lang="es-ES" sz="2300" dirty="0"/>
              <a:t> Deben ser constituidas como sociedades anónimas de capital fijo o variable.</a:t>
            </a:r>
            <a:endParaRPr lang="es-MX" sz="2300" dirty="0"/>
          </a:p>
          <a:p>
            <a:pPr marL="96838"/>
            <a:r>
              <a:rPr lang="es-ES" sz="2300" b="1" dirty="0"/>
              <a:t>b)</a:t>
            </a:r>
            <a:r>
              <a:rPr lang="es-ES" sz="2300" dirty="0"/>
              <a:t> En razón del origen de los accionistas, pueden ser:</a:t>
            </a:r>
            <a:endParaRPr lang="es-MX" sz="2300" dirty="0"/>
          </a:p>
          <a:p>
            <a:pPr marL="96838" lvl="0"/>
            <a:r>
              <a:rPr lang="es-ES" sz="2300" dirty="0"/>
              <a:t>De capital total o mayoritariamente mexicano.</a:t>
            </a:r>
            <a:endParaRPr lang="es-MX" sz="2300" dirty="0"/>
          </a:p>
          <a:p>
            <a:pPr marL="96838" lvl="0"/>
            <a:r>
              <a:rPr lang="es-ES" sz="2300" dirty="0"/>
              <a:t>De capital total o mayoritariamente extranjero.</a:t>
            </a:r>
            <a:endParaRPr lang="es-MX" sz="2300" dirty="0"/>
          </a:p>
          <a:p>
            <a:pPr marL="96838"/>
            <a:r>
              <a:rPr lang="es-ES" sz="2300" b="1" dirty="0"/>
              <a:t>c)</a:t>
            </a:r>
            <a:r>
              <a:rPr lang="es-ES" sz="2300" dirty="0"/>
              <a:t> En el capital pagado las sociedades mencionadas en primer término no podrán participar instituciones de crédito, sociedades mutualistas de seguros, casa de bolsa, organizaciones auxiliares de crédito, sociedades operadoras de sociedades de inversión, ni casas de cambio.</a:t>
            </a:r>
            <a:endParaRPr lang="es-MX" sz="2300" dirty="0"/>
          </a:p>
          <a:p>
            <a:pPr marL="96838"/>
            <a:r>
              <a:rPr lang="es-ES" sz="2300" b="1" dirty="0"/>
              <a:t>d)</a:t>
            </a:r>
            <a:r>
              <a:rPr lang="es-ES" sz="2300" dirty="0"/>
              <a:t> La duración de la sociedad será indefinida, pero no podrá ser inferior a 30 años.</a:t>
            </a:r>
            <a:endParaRPr lang="es-MX" sz="2300" dirty="0"/>
          </a:p>
          <a:p>
            <a:pPr marL="96838"/>
            <a:r>
              <a:rPr lang="es-ES" sz="2300" b="1" dirty="0"/>
              <a:t>e)</a:t>
            </a:r>
            <a:r>
              <a:rPr lang="es-ES" sz="2300" dirty="0"/>
              <a:t> Deben constituir un fondo ordinario de reserva separando de las utilidades por lo menos un 10% hasta alcanzar una suma igual a un 75% del importe del capital pagado.</a:t>
            </a:r>
            <a:endParaRPr lang="es-MX" sz="2300" dirty="0"/>
          </a:p>
          <a:p>
            <a:pPr marL="96838"/>
            <a:r>
              <a:rPr lang="es-ES" sz="2300" b="1" dirty="0"/>
              <a:t>f)</a:t>
            </a:r>
            <a:r>
              <a:rPr lang="es-ES" sz="2300" dirty="0"/>
              <a:t> La escritura constitutiva de la sociedad y sus modificaciones deben sujetarse a la aprobación de la Secretaría de Hacienda y Crédito Público.</a:t>
            </a:r>
            <a:endParaRPr lang="es-MX" sz="2300" dirty="0"/>
          </a:p>
        </p:txBody>
      </p:sp>
      <p:sp>
        <p:nvSpPr>
          <p:cNvPr id="12" name="Rectangle 2">
            <a:extLst>
              <a:ext uri="{FF2B5EF4-FFF2-40B4-BE49-F238E27FC236}">
                <a16:creationId xmlns:a16="http://schemas.microsoft.com/office/drawing/2014/main" id="{9E88028E-2BBE-476B-8CA0-22B712E86142}"/>
              </a:ext>
            </a:extLst>
          </p:cNvPr>
          <p:cNvSpPr>
            <a:spLocks noGrp="1" noChangeArrowheads="1"/>
          </p:cNvSpPr>
          <p:nvPr>
            <p:ph type="title"/>
          </p:nvPr>
        </p:nvSpPr>
        <p:spPr bwMode="auto">
          <a:xfrm>
            <a:off x="1414731" y="399237"/>
            <a:ext cx="9333781" cy="667182"/>
          </a:xfrm>
          <a:prstGeom prst="rect">
            <a:avLst/>
          </a:prstGeom>
          <a:solidFill>
            <a:schemeClr val="bg1">
              <a:lumMod val="85000"/>
            </a:schemeClr>
          </a:solidFill>
          <a:ln>
            <a:solidFill>
              <a:schemeClr val="accent3">
                <a:lumMod val="75000"/>
              </a:schemeClr>
            </a:solidFill>
            <a:miter lim="800000"/>
            <a:headEnd/>
            <a:tailEnd/>
          </a:ln>
        </p:spPr>
        <p:txBody>
          <a:bodyPr vert="horz" wrap="square" lIns="91440" tIns="45720" rIns="91440" bIns="45720" numCol="1" rtlCol="0" anchor="ctr" anchorCtr="0" compatLnSpc="1">
            <a:prstTxWarp prst="textNoShape">
              <a:avLst/>
            </a:prstTxWarp>
            <a:normAutofit/>
          </a:bodyPr>
          <a:lstStyle/>
          <a:p>
            <a:pPr lvl="0" algn="ctr">
              <a:lnSpc>
                <a:spcPct val="100000"/>
              </a:lnSpc>
            </a:pPr>
            <a:r>
              <a:rPr lang="es-MX" sz="3000" b="1" dirty="0">
                <a:ln>
                  <a:solidFill>
                    <a:schemeClr val="tx1">
                      <a:lumMod val="65000"/>
                      <a:lumOff val="35000"/>
                    </a:schemeClr>
                  </a:solidFill>
                </a:ln>
                <a:solidFill>
                  <a:schemeClr val="accent3"/>
                </a:solidFill>
                <a:latin typeface="+mn-lt"/>
                <a:ea typeface="Times New Roman" pitchFamily="18" charset="0"/>
                <a:cs typeface="Arial" pitchFamily="34" charset="0"/>
              </a:rPr>
              <a:t>Entre las características más importantes podemos destacar:</a:t>
            </a:r>
            <a:endParaRPr lang="es-ES" sz="3000" dirty="0">
              <a:latin typeface="+mn-lt"/>
            </a:endParaRPr>
          </a:p>
        </p:txBody>
      </p:sp>
    </p:spTree>
    <p:extLst>
      <p:ext uri="{BB962C8B-B14F-4D97-AF65-F5344CB8AC3E}">
        <p14:creationId xmlns:p14="http://schemas.microsoft.com/office/powerpoint/2010/main" val="2346990358"/>
      </p:ext>
    </p:extLst>
  </p:cSld>
  <p:clrMapOvr>
    <a:masterClrMapping/>
  </p:clrMapOvr>
  <p:transition spd="slow">
    <p:zoom dir="in"/>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3238480" y="2708694"/>
            <a:ext cx="5715040" cy="1397482"/>
          </a:xfrm>
          <a:prstGeom prst="rect">
            <a:avLst/>
          </a:prstGeom>
          <a:solidFill>
            <a:schemeClr val="accent3">
              <a:lumMod val="40000"/>
              <a:lumOff val="60000"/>
            </a:schemeClr>
          </a:solidFill>
          <a:ln w="38100">
            <a:solidFill>
              <a:schemeClr val="accent2"/>
            </a:solidFill>
          </a:ln>
        </p:spPr>
        <p:txBody>
          <a:bodyPr>
            <a:normAutofit fontScale="77500" lnSpcReduction="20000"/>
          </a:bodyPr>
          <a:lstStyle/>
          <a:p>
            <a:pPr algn="ctr">
              <a:spcBef>
                <a:spcPct val="0"/>
              </a:spcBef>
              <a:defRPr/>
            </a:pPr>
            <a:endParaRPr lang="es-MX" sz="3600" b="1" dirty="0">
              <a:solidFill>
                <a:schemeClr val="accent3">
                  <a:lumMod val="50000"/>
                </a:schemeClr>
              </a:solidFill>
              <a:latin typeface="+mj-lt"/>
              <a:ea typeface="+mj-ea"/>
              <a:cs typeface="+mj-cs"/>
            </a:endParaRPr>
          </a:p>
          <a:p>
            <a:pPr algn="ctr">
              <a:spcBef>
                <a:spcPct val="0"/>
              </a:spcBef>
              <a:defRPr/>
            </a:pPr>
            <a:r>
              <a:rPr lang="es-ES" sz="9600" b="1" dirty="0">
                <a:solidFill>
                  <a:schemeClr val="accent1"/>
                </a:solidFill>
                <a:ea typeface="+mj-ea"/>
                <a:cs typeface="+mj-cs"/>
              </a:rPr>
              <a:t>SUJETOS</a:t>
            </a:r>
            <a:endParaRPr lang="es-MX" sz="9600" b="1" dirty="0">
              <a:solidFill>
                <a:schemeClr val="accent1"/>
              </a:solidFill>
              <a:ea typeface="+mj-ea"/>
              <a:cs typeface="+mj-cs"/>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18</a:t>
            </a:fld>
            <a:endParaRPr lang="es-MX" dirty="0">
              <a:solidFill>
                <a:schemeClr val="accent3">
                  <a:lumMod val="20000"/>
                  <a:lumOff val="80000"/>
                </a:schemeClr>
              </a:solidFill>
            </a:endParaRPr>
          </a:p>
        </p:txBody>
      </p:sp>
    </p:spTree>
    <p:extLst>
      <p:ext uri="{BB962C8B-B14F-4D97-AF65-F5344CB8AC3E}">
        <p14:creationId xmlns:p14="http://schemas.microsoft.com/office/powerpoint/2010/main" val="2483232805"/>
      </p:ext>
    </p:extLst>
  </p:cSld>
  <p:clrMapOvr>
    <a:masterClrMapping/>
  </p:clrMapOvr>
  <mc:AlternateContent xmlns:mc="http://schemas.openxmlformats.org/markup-compatibility/2006" xmlns:p14="http://schemas.microsoft.com/office/powerpoint/2010/main">
    <mc:Choice Requires="p14">
      <p:transition spd="slow" p14:dur="2000">
        <p:checker/>
      </p:transition>
    </mc:Choice>
    <mc:Fallback xmlns="">
      <p:transition spd="slow">
        <p:checker/>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bg1">
                    <a:lumMod val="95000"/>
                  </a:schemeClr>
                </a:solidFill>
              </a:rPr>
              <a:pPr/>
              <a:t>19</a:t>
            </a:fld>
            <a:endParaRPr lang="es-MX" dirty="0">
              <a:solidFill>
                <a:schemeClr val="bg1">
                  <a:lumMod val="95000"/>
                </a:schemeClr>
              </a:solidFill>
            </a:endParaRPr>
          </a:p>
        </p:txBody>
      </p:sp>
      <p:sp>
        <p:nvSpPr>
          <p:cNvPr id="5" name="1 Título"/>
          <p:cNvSpPr txBox="1">
            <a:spLocks/>
          </p:cNvSpPr>
          <p:nvPr/>
        </p:nvSpPr>
        <p:spPr>
          <a:xfrm>
            <a:off x="1909192" y="499649"/>
            <a:ext cx="8269978" cy="794313"/>
          </a:xfrm>
          <a:prstGeom prst="rect">
            <a:avLst/>
          </a:prstGeom>
          <a:solidFill>
            <a:schemeClr val="accent2"/>
          </a:solidFill>
        </p:spPr>
        <p:txBody>
          <a:bodyPr vert="horz" lIns="91440" tIns="45720" rIns="91440" bIns="45720" rtlCol="0" anchor="ct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sz="19200" b="1" dirty="0">
              <a:ln>
                <a:solidFill>
                  <a:schemeClr val="tx1">
                    <a:lumMod val="65000"/>
                    <a:lumOff val="35000"/>
                  </a:schemeClr>
                </a:solidFill>
              </a:ln>
              <a:solidFill>
                <a:schemeClr val="bg1">
                  <a:lumMod val="95000"/>
                </a:schemeClr>
              </a:solidFill>
              <a:latin typeface="+mn-lt"/>
              <a:ea typeface="Times New Roman" pitchFamily="18" charset="0"/>
              <a:cs typeface="Times New Roman" pitchFamily="18" charset="0"/>
            </a:endParaRPr>
          </a:p>
          <a:p>
            <a:endParaRPr lang="es-MX" sz="19200" b="1" dirty="0">
              <a:ln>
                <a:solidFill>
                  <a:schemeClr val="tx1">
                    <a:lumMod val="65000"/>
                    <a:lumOff val="35000"/>
                  </a:schemeClr>
                </a:solidFill>
              </a:ln>
              <a:solidFill>
                <a:schemeClr val="bg1">
                  <a:lumMod val="95000"/>
                </a:schemeClr>
              </a:solidFill>
              <a:latin typeface="+mn-lt"/>
              <a:ea typeface="Times New Roman" pitchFamily="18" charset="0"/>
              <a:cs typeface="Times New Roman" pitchFamily="18" charset="0"/>
            </a:endParaRPr>
          </a:p>
          <a:p>
            <a:r>
              <a:rPr lang="es-MX" sz="19200" b="1" dirty="0">
                <a:ln>
                  <a:solidFill>
                    <a:schemeClr val="tx1">
                      <a:lumMod val="65000"/>
                      <a:lumOff val="35000"/>
                    </a:schemeClr>
                  </a:solidFill>
                </a:ln>
                <a:solidFill>
                  <a:schemeClr val="bg1">
                    <a:lumMod val="95000"/>
                  </a:schemeClr>
                </a:solidFill>
                <a:latin typeface="+mn-lt"/>
                <a:ea typeface="Times New Roman" pitchFamily="18" charset="0"/>
                <a:cs typeface="Times New Roman" pitchFamily="18" charset="0"/>
              </a:rPr>
              <a:t>La Institución de Seguros</a:t>
            </a:r>
          </a:p>
          <a:p>
            <a:endParaRPr lang="es-MX" sz="7200" b="1" dirty="0">
              <a:ln>
                <a:solidFill>
                  <a:schemeClr val="tx1">
                    <a:lumMod val="65000"/>
                    <a:lumOff val="35000"/>
                  </a:schemeClr>
                </a:solidFill>
              </a:ln>
              <a:solidFill>
                <a:schemeClr val="bg1">
                  <a:lumMod val="95000"/>
                </a:schemeClr>
              </a:solidFill>
              <a:latin typeface="+mn-lt"/>
              <a:ea typeface="Times New Roman" pitchFamily="18" charset="0"/>
              <a:cs typeface="Times New Roman" pitchFamily="18" charset="0"/>
            </a:endParaRPr>
          </a:p>
          <a:p>
            <a:endParaRPr lang="es-MX" sz="19200" b="1" dirty="0">
              <a:ln>
                <a:solidFill>
                  <a:schemeClr val="tx1">
                    <a:lumMod val="65000"/>
                    <a:lumOff val="35000"/>
                  </a:schemeClr>
                </a:solidFill>
              </a:ln>
              <a:solidFill>
                <a:schemeClr val="bg1">
                  <a:lumMod val="95000"/>
                </a:schemeClr>
              </a:solidFill>
              <a:latin typeface="+mn-lt"/>
              <a:cs typeface="Times New Roman" pitchFamily="18" charset="0"/>
            </a:endParaRPr>
          </a:p>
          <a:p>
            <a:br>
              <a:rPr lang="es-MX" dirty="0">
                <a:ln>
                  <a:solidFill>
                    <a:schemeClr val="tx1">
                      <a:lumMod val="65000"/>
                      <a:lumOff val="35000"/>
                    </a:schemeClr>
                  </a:solidFill>
                </a:ln>
                <a:solidFill>
                  <a:schemeClr val="accent3"/>
                </a:solidFill>
              </a:rPr>
            </a:br>
            <a:endParaRPr lang="es-MX" dirty="0">
              <a:ln>
                <a:solidFill>
                  <a:schemeClr val="tx1">
                    <a:lumMod val="65000"/>
                    <a:lumOff val="35000"/>
                  </a:schemeClr>
                </a:solidFill>
              </a:ln>
              <a:solidFill>
                <a:schemeClr val="accent3"/>
              </a:solidFill>
            </a:endParaRPr>
          </a:p>
        </p:txBody>
      </p:sp>
      <p:sp>
        <p:nvSpPr>
          <p:cNvPr id="6" name="Rectangle 1"/>
          <p:cNvSpPr>
            <a:spLocks noChangeArrowheads="1"/>
          </p:cNvSpPr>
          <p:nvPr/>
        </p:nvSpPr>
        <p:spPr bwMode="auto">
          <a:xfrm>
            <a:off x="1725283" y="1435509"/>
            <a:ext cx="8833449" cy="4093428"/>
          </a:xfrm>
          <a:prstGeom prst="rect">
            <a:avLst/>
          </a:prstGeom>
          <a:solidFill>
            <a:schemeClr val="accent3">
              <a:lumMod val="20000"/>
              <a:lumOff val="80000"/>
            </a:schemeClr>
          </a:solidFill>
          <a:ln>
            <a:solidFill>
              <a:schemeClr val="accent3">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algn="just"/>
            <a:endParaRPr lang="es-ES" sz="2400" b="1" dirty="0">
              <a:latin typeface="Arial" pitchFamily="34" charset="0"/>
              <a:cs typeface="Arial" pitchFamily="34" charset="0"/>
            </a:endParaRPr>
          </a:p>
          <a:p>
            <a:pPr marL="276225" algn="just"/>
            <a:r>
              <a:rPr lang="es-ES" sz="2800" b="1" dirty="0">
                <a:cs typeface="Arial" pitchFamily="34" charset="0"/>
              </a:rPr>
              <a:t>Las Instituciones de Seguros</a:t>
            </a:r>
            <a:r>
              <a:rPr lang="es-ES" sz="2800" dirty="0">
                <a:cs typeface="Arial" pitchFamily="34" charset="0"/>
              </a:rPr>
              <a:t> son aquellas que reúnen bienes (capital) y servicios (aspecto técnico del seguro) con la finalidad de colocar en el mercado, contratos por los cuales se obligan a reparar el daño, resarcir a quien lo sufra o bien indemnizar por la actualización del riesgo previsto.</a:t>
            </a:r>
          </a:p>
          <a:p>
            <a:pPr algn="just"/>
            <a:r>
              <a:rPr lang="es-MX" sz="1600" dirty="0">
                <a:cs typeface="Arial" pitchFamily="34" charset="0"/>
              </a:rPr>
              <a:t> </a:t>
            </a:r>
            <a:r>
              <a:rPr lang="es-MX" sz="1200" dirty="0">
                <a:cs typeface="Arial" pitchFamily="34" charset="0"/>
              </a:rPr>
              <a:t>.</a:t>
            </a:r>
            <a:endParaRPr lang="es-MX" sz="1600" dirty="0">
              <a:cs typeface="Arial" pitchFamily="34" charset="0"/>
            </a:endParaRPr>
          </a:p>
          <a:p>
            <a:pPr algn="just"/>
            <a:r>
              <a:rPr lang="es-MX" sz="2800" dirty="0">
                <a:cs typeface="Arial" pitchFamily="34" charset="0"/>
              </a:rPr>
              <a:t>*</a:t>
            </a:r>
            <a:r>
              <a:rPr lang="es-MX" dirty="0">
                <a:cs typeface="Arial" pitchFamily="34" charset="0"/>
              </a:rPr>
              <a:t>De acuerdo con Zamudio Collado</a:t>
            </a:r>
          </a:p>
          <a:p>
            <a:pPr algn="just"/>
            <a:r>
              <a:rPr lang="es-ES" sz="2400" dirty="0"/>
              <a:t> </a:t>
            </a:r>
            <a:endParaRPr lang="es-MX" sz="2400" dirty="0">
              <a:solidFill>
                <a:schemeClr val="tx1"/>
              </a:solidFill>
              <a:latin typeface="Arial" pitchFamily="34" charset="0"/>
              <a:cs typeface="Arial" pitchFamily="34" charset="0"/>
            </a:endParaRPr>
          </a:p>
        </p:txBody>
      </p:sp>
      <p:pic>
        <p:nvPicPr>
          <p:cNvPr id="2" name="Imagen 1">
            <a:extLst>
              <a:ext uri="{FF2B5EF4-FFF2-40B4-BE49-F238E27FC236}">
                <a16:creationId xmlns:a16="http://schemas.microsoft.com/office/drawing/2014/main" id="{E703CA38-888D-4B0B-A388-1188DDBBF66C}"/>
              </a:ext>
            </a:extLst>
          </p:cNvPr>
          <p:cNvPicPr>
            <a:picLocks noChangeAspect="1"/>
          </p:cNvPicPr>
          <p:nvPr/>
        </p:nvPicPr>
        <p:blipFill rotWithShape="1">
          <a:blip r:embed="rId2"/>
          <a:srcRect b="22015"/>
          <a:stretch/>
        </p:blipFill>
        <p:spPr>
          <a:xfrm>
            <a:off x="6400800" y="4155806"/>
            <a:ext cx="3124200" cy="2436392"/>
          </a:xfrm>
          <a:prstGeom prst="rect">
            <a:avLst/>
          </a:prstGeom>
        </p:spPr>
      </p:pic>
    </p:spTree>
    <p:extLst>
      <p:ext uri="{BB962C8B-B14F-4D97-AF65-F5344CB8AC3E}">
        <p14:creationId xmlns:p14="http://schemas.microsoft.com/office/powerpoint/2010/main" val="675496044"/>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1738313" y="331915"/>
            <a:ext cx="8697912" cy="1384995"/>
          </a:xfrm>
          <a:prstGeom prst="rect">
            <a:avLst/>
          </a:prstGeom>
          <a:solidFill>
            <a:schemeClr val="accent3">
              <a:lumMod val="20000"/>
              <a:lumOff val="80000"/>
            </a:schemeClr>
          </a:solidFill>
          <a:ln w="9525">
            <a:noFill/>
            <a:miter lim="800000"/>
            <a:headEnd/>
            <a:tailEnd/>
          </a:ln>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292934"/>
                </a:solidFill>
                <a:effectLst/>
                <a:uLnTx/>
                <a:uFillTx/>
                <a:latin typeface="Calibri"/>
                <a:ea typeface="+mn-ea"/>
                <a:cs typeface="+mn-cs"/>
              </a:rPr>
              <a:t>Universidad   Autónoma   del  Estado de México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292934"/>
                </a:solidFill>
                <a:effectLst/>
                <a:uLnTx/>
                <a:uFillTx/>
                <a:latin typeface="Calibri"/>
                <a:ea typeface="+mn-ea"/>
                <a:cs typeface="+mn-cs"/>
              </a:rPr>
              <a:t>Facultad de Economía.</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100" b="1" i="0" u="none" strike="noStrike" kern="1200" cap="none" spc="0" normalizeH="0" baseline="0" noProof="0" dirty="0">
              <a:ln>
                <a:noFill/>
              </a:ln>
              <a:solidFill>
                <a:srgbClr val="292934"/>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292934"/>
                </a:solidFill>
                <a:effectLst/>
                <a:uLnTx/>
                <a:uFillTx/>
                <a:latin typeface="Calibri"/>
                <a:ea typeface="+mn-ea"/>
                <a:cs typeface="+mn-cs"/>
              </a:rPr>
              <a:t>Licenciatura en Actuaría </a:t>
            </a:r>
          </a:p>
        </p:txBody>
      </p:sp>
      <p:pic>
        <p:nvPicPr>
          <p:cNvPr id="2050" name="Picture 2" descr="Uaemex"/>
          <p:cNvPicPr>
            <a:picLocks noChangeAspect="1" noChangeArrowheads="1"/>
          </p:cNvPicPr>
          <p:nvPr/>
        </p:nvPicPr>
        <p:blipFill>
          <a:blip r:embed="rId2"/>
          <a:srcRect/>
          <a:stretch>
            <a:fillRect/>
          </a:stretch>
        </p:blipFill>
        <p:spPr bwMode="auto">
          <a:xfrm>
            <a:off x="1255712" y="366261"/>
            <a:ext cx="1571625" cy="1329194"/>
          </a:xfrm>
          <a:prstGeom prst="rect">
            <a:avLst/>
          </a:prstGeom>
          <a:noFill/>
          <a:ln w="38100">
            <a:solidFill>
              <a:schemeClr val="accent3">
                <a:lumMod val="50000"/>
              </a:schemeClr>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9318109" y="359465"/>
            <a:ext cx="1490662" cy="1335991"/>
          </a:xfrm>
          <a:prstGeom prst="rect">
            <a:avLst/>
          </a:prstGeom>
          <a:noFill/>
          <a:ln w="38100">
            <a:solidFill>
              <a:schemeClr val="accent3">
                <a:lumMod val="50000"/>
              </a:schemeClr>
            </a:solidFill>
            <a:miter lim="800000"/>
            <a:headEnd/>
            <a:tailEnd/>
          </a:ln>
        </p:spPr>
      </p:pic>
      <p:sp>
        <p:nvSpPr>
          <p:cNvPr id="3" name="2 Rectángulo"/>
          <p:cNvSpPr/>
          <p:nvPr/>
        </p:nvSpPr>
        <p:spPr>
          <a:xfrm>
            <a:off x="2351585" y="1916832"/>
            <a:ext cx="7339310" cy="3960440"/>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800" b="1" i="1" u="none" strike="noStrike" kern="1200" cap="none" spc="0" normalizeH="0" baseline="0" noProof="0" dirty="0">
                <a:ln>
                  <a:noFill/>
                </a:ln>
                <a:solidFill>
                  <a:srgbClr val="4C5A6A">
                    <a:lumMod val="50000"/>
                  </a:srgbClr>
                </a:solidFill>
                <a:effectLst/>
                <a:uLnTx/>
                <a:uFillTx/>
                <a:latin typeface="Calibri"/>
                <a:ea typeface="+mn-ea"/>
                <a:cs typeface="+mn-cs"/>
              </a:rPr>
              <a:t>DERECHO DEL SEGURO, BANCARIO Y BURSÁTIL.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1" u="none" strike="noStrike" kern="1200" cap="none" spc="0" normalizeH="0" baseline="0" noProof="0" dirty="0">
                <a:ln>
                  <a:noFill/>
                </a:ln>
                <a:solidFill>
                  <a:srgbClr val="4C5A6A">
                    <a:lumMod val="50000"/>
                  </a:srgbClr>
                </a:solidFill>
                <a:effectLst/>
                <a:uLnTx/>
                <a:uFillTx/>
                <a:latin typeface="Calibri"/>
                <a:ea typeface="+mn-ea"/>
                <a:cs typeface="+mn-cs"/>
              </a:rPr>
              <a:t>Núcleo Sustantivo (6 Créditos)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400" b="1" i="1" u="none" strike="noStrike" kern="1200" cap="none" spc="0" normalizeH="0" baseline="0" noProof="0" dirty="0">
              <a:ln>
                <a:noFill/>
              </a:ln>
              <a:solidFill>
                <a:srgbClr val="FFFFFF"/>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3200" b="1" i="0" u="none" strike="noStrike" kern="1200" cap="none" spc="0" normalizeH="0" baseline="0" noProof="0" dirty="0">
                <a:ln>
                  <a:noFill/>
                </a:ln>
                <a:solidFill>
                  <a:srgbClr val="FFFFFF"/>
                </a:solidFill>
                <a:effectLst/>
                <a:uLnTx/>
                <a:uFillTx/>
                <a:latin typeface="Calibri"/>
                <a:ea typeface="+mn-ea"/>
                <a:cs typeface="+mn-cs"/>
              </a:rPr>
              <a:t>Tema:     EL SEGURO</a:t>
            </a:r>
            <a:endParaRPr kumimoji="0" lang="es-MX" sz="1600" b="1" i="1" u="none" strike="noStrike" kern="1200" cap="none" spc="0" normalizeH="0" baseline="0" noProof="0" dirty="0">
              <a:ln>
                <a:noFill/>
              </a:ln>
              <a:solidFill>
                <a:srgbClr val="FFFFFF"/>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srgbClr val="FFFFFF"/>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4C5A6A">
                    <a:lumMod val="50000"/>
                  </a:srgbClr>
                </a:solidFill>
                <a:effectLst/>
                <a:uLnTx/>
                <a:uFillTx/>
                <a:latin typeface="Calibri"/>
                <a:ea typeface="+mn-ea"/>
                <a:cs typeface="+mn-cs"/>
              </a:rPr>
              <a:t>Elaboró: M. en A. Gabriela Margarita Pérez Vargas.</a:t>
            </a:r>
          </a:p>
        </p:txBody>
      </p:sp>
      <p:sp>
        <p:nvSpPr>
          <p:cNvPr id="7" name="6 CuadroTexto"/>
          <p:cNvSpPr txBox="1"/>
          <p:nvPr/>
        </p:nvSpPr>
        <p:spPr>
          <a:xfrm>
            <a:off x="7901353" y="5949280"/>
            <a:ext cx="1678216" cy="369332"/>
          </a:xfrm>
          <a:prstGeom prst="rect">
            <a:avLst/>
          </a:prstGeom>
          <a:solidFill>
            <a:schemeClr val="accent3">
              <a:lumMod val="60000"/>
              <a:lumOff val="40000"/>
            </a:schemeClr>
          </a:solidFill>
          <a:ln>
            <a:solidFill>
              <a:schemeClr val="accent3">
                <a:lumMod val="50000"/>
              </a:schemeClr>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800" b="1" i="0" u="none" strike="noStrike" kern="1200" cap="none" spc="0" normalizeH="0" baseline="0" noProof="0" dirty="0">
                <a:ln>
                  <a:noFill/>
                </a:ln>
                <a:solidFill>
                  <a:srgbClr val="292934"/>
                </a:solidFill>
                <a:effectLst/>
                <a:uLnTx/>
                <a:uFillTx/>
                <a:latin typeface="Calibri"/>
                <a:ea typeface="+mn-ea"/>
                <a:cs typeface="+mn-cs"/>
              </a:rPr>
              <a:t>OCTUBRE 2017</a:t>
            </a:r>
            <a:r>
              <a:rPr kumimoji="0" lang="es-MX" sz="1800" b="0" i="0" u="none" strike="noStrike" kern="1200" cap="none" spc="0" normalizeH="0" baseline="0" noProof="0" dirty="0">
                <a:ln>
                  <a:noFill/>
                </a:ln>
                <a:solidFill>
                  <a:srgbClr val="292934"/>
                </a:solidFill>
                <a:effectLst/>
                <a:uLnTx/>
                <a:uFillTx/>
                <a:latin typeface="Calibri"/>
                <a:ea typeface="+mn-ea"/>
                <a:cs typeface="+mn-cs"/>
              </a:rPr>
              <a:t>.</a:t>
            </a:r>
          </a:p>
        </p:txBody>
      </p:sp>
    </p:spTree>
    <p:extLst>
      <p:ext uri="{BB962C8B-B14F-4D97-AF65-F5344CB8AC3E}">
        <p14:creationId xmlns:p14="http://schemas.microsoft.com/office/powerpoint/2010/main" val="2776450216"/>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bwMode="auto">
          <a:xfrm>
            <a:off x="1431986" y="1412778"/>
            <a:ext cx="9282022" cy="1656183"/>
          </a:xfrm>
          <a:prstGeom prst="rect">
            <a:avLst/>
          </a:prstGeom>
          <a:solidFill>
            <a:schemeClr val="accent3">
              <a:lumMod val="60000"/>
              <a:lumOff val="40000"/>
            </a:schemeClr>
          </a:solidFill>
          <a:ln>
            <a:solidFill>
              <a:schemeClr val="accent3">
                <a:lumMod val="50000"/>
              </a:schemeClr>
            </a:solidFill>
            <a:miter lim="800000"/>
            <a:headEnd/>
            <a:tailEnd/>
          </a:ln>
        </p:spPr>
        <p:txBody>
          <a:bodyPr vert="horz" wrap="square" lIns="91440" tIns="45720" rIns="91440" bIns="45720" numCol="1" rtlCol="0" anchor="t" anchorCtr="0" compatLnSpc="1">
            <a:prstTxWarp prst="textNoShape">
              <a:avLst/>
            </a:prstTxWarp>
            <a:normAutofit fontScale="92500" lnSpcReduction="10000"/>
          </a:bodyPr>
          <a:lstStyle/>
          <a:p>
            <a:pPr marL="0" indent="0" algn="just">
              <a:buNone/>
            </a:pPr>
            <a:r>
              <a:rPr lang="es-ES" sz="2800" b="1" dirty="0">
                <a:solidFill>
                  <a:schemeClr val="tx1">
                    <a:lumMod val="75000"/>
                    <a:lumOff val="25000"/>
                  </a:schemeClr>
                </a:solidFill>
                <a:cs typeface="Arial" pitchFamily="34" charset="0"/>
              </a:rPr>
              <a:t>El asegurado</a:t>
            </a:r>
            <a:r>
              <a:rPr lang="es-ES" sz="2800" dirty="0">
                <a:solidFill>
                  <a:schemeClr val="tx1">
                    <a:lumMod val="75000"/>
                    <a:lumOff val="25000"/>
                  </a:schemeClr>
                </a:solidFill>
                <a:cs typeface="Arial" pitchFamily="34" charset="0"/>
              </a:rPr>
              <a:t> es aquella persona que busca protegerse o proteger a determinadas personas del daño patrimonial que pueda causar la actualización del riesgo previsto, es decir, es la persona titular del interés asegurado. Tiene tres opciones para tomar un seguro:</a:t>
            </a:r>
            <a:endParaRPr lang="es-MX" sz="2800" dirty="0">
              <a:solidFill>
                <a:schemeClr val="tx1">
                  <a:lumMod val="75000"/>
                  <a:lumOff val="25000"/>
                </a:schemeClr>
              </a:solidFill>
              <a:cs typeface="Arial" pitchFamily="34" charset="0"/>
            </a:endParaRPr>
          </a:p>
          <a:p>
            <a:pPr marL="0" indent="0" algn="just">
              <a:buNone/>
            </a:pPr>
            <a:endParaRPr lang="es-MX" sz="3000" dirty="0"/>
          </a:p>
          <a:p>
            <a:pPr marL="0" indent="0" algn="just">
              <a:lnSpc>
                <a:spcPct val="80000"/>
              </a:lnSpc>
              <a:buNone/>
            </a:pPr>
            <a:endParaRPr lang="es-MX" sz="2600" dirty="0"/>
          </a:p>
          <a:p>
            <a:pPr algn="just" eaLnBrk="1" hangingPunct="1">
              <a:lnSpc>
                <a:spcPct val="80000"/>
              </a:lnSpc>
              <a:buNone/>
            </a:pPr>
            <a:endParaRPr lang="es-MX" sz="3600" dirty="0"/>
          </a:p>
          <a:p>
            <a:pPr algn="just" eaLnBrk="1" hangingPunct="1">
              <a:lnSpc>
                <a:spcPct val="80000"/>
              </a:lnSpc>
              <a:buFontTx/>
              <a:buNone/>
            </a:pPr>
            <a:endParaRPr lang="es-ES" sz="2400" b="1" dirty="0"/>
          </a:p>
        </p:txBody>
      </p:sp>
      <p:sp>
        <p:nvSpPr>
          <p:cNvPr id="2" name="1 Marcador de número de diapositiva"/>
          <p:cNvSpPr>
            <a:spLocks noGrp="1"/>
          </p:cNvSpPr>
          <p:nvPr>
            <p:ph type="sldNum" sz="quarter" idx="12"/>
          </p:nvPr>
        </p:nvSpPr>
        <p:spPr/>
        <p:txBody>
          <a:bodyPr/>
          <a:lstStyle/>
          <a:p>
            <a:fld id="{114F6E14-26B7-447F-A4C5-187AB6119613}" type="slidenum">
              <a:rPr lang="es-MX" smtClean="0">
                <a:solidFill>
                  <a:schemeClr val="bg1">
                    <a:lumMod val="95000"/>
                  </a:schemeClr>
                </a:solidFill>
              </a:rPr>
              <a:t>20</a:t>
            </a:fld>
            <a:endParaRPr lang="es-MX" dirty="0">
              <a:solidFill>
                <a:schemeClr val="bg1">
                  <a:lumMod val="95000"/>
                </a:schemeClr>
              </a:solidFill>
            </a:endParaRPr>
          </a:p>
        </p:txBody>
      </p:sp>
      <p:sp>
        <p:nvSpPr>
          <p:cNvPr id="5" name="4 Rectángulo"/>
          <p:cNvSpPr/>
          <p:nvPr/>
        </p:nvSpPr>
        <p:spPr>
          <a:xfrm>
            <a:off x="1431986" y="3212977"/>
            <a:ext cx="9282021" cy="3125571"/>
          </a:xfrm>
          <a:prstGeom prst="rect">
            <a:avLst/>
          </a:prstGeom>
          <a:solidFill>
            <a:schemeClr val="bg2"/>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itchFamily="34" charset="0"/>
              <a:buChar char="•"/>
            </a:pPr>
            <a:r>
              <a:rPr lang="es-MX" sz="2200" dirty="0">
                <a:solidFill>
                  <a:schemeClr val="tx1"/>
                </a:solidFill>
                <a:cs typeface="Arial" pitchFamily="34" charset="0"/>
              </a:rPr>
              <a:t>Por cuenta y a nombre de propio (por ejemplo cuando se contrata un seguro automovilístico con cobertura de robo respecto del propio vehículo),</a:t>
            </a:r>
          </a:p>
          <a:p>
            <a:pPr marL="285750" indent="-285750" algn="just">
              <a:buFont typeface="Arial" pitchFamily="34" charset="0"/>
              <a:buChar char="•"/>
            </a:pPr>
            <a:r>
              <a:rPr lang="es-MX" sz="2200" dirty="0">
                <a:solidFill>
                  <a:schemeClr val="tx1"/>
                </a:solidFill>
                <a:cs typeface="Arial" pitchFamily="34" charset="0"/>
              </a:rPr>
              <a:t>A nombre y por cuenta de un tercero (por ejemplo cuando una persona autoriza a una institución de crédito para que le contrate un seguro de vida a fin de que el adeudo que tiene por una apertura de un crédito quede cubierto por la aseguradora en caso de fallecimiento);</a:t>
            </a:r>
          </a:p>
          <a:p>
            <a:pPr marL="285750" indent="-285750" algn="just">
              <a:buFont typeface="Arial" pitchFamily="34" charset="0"/>
              <a:buChar char="•"/>
            </a:pPr>
            <a:r>
              <a:rPr lang="es-MX" sz="2200" dirty="0">
                <a:solidFill>
                  <a:schemeClr val="tx1"/>
                </a:solidFill>
                <a:cs typeface="Arial" pitchFamily="34" charset="0"/>
              </a:rPr>
              <a:t>A nombre y por cuenta propia sobre bienes de un tercero (por ejemplo, cuando se tiene interés en que el bien, propiedad de éste, no se pierda por ser la garantía de un adeudo).</a:t>
            </a:r>
          </a:p>
        </p:txBody>
      </p:sp>
      <p:sp>
        <p:nvSpPr>
          <p:cNvPr id="8" name="1 Título">
            <a:extLst>
              <a:ext uri="{FF2B5EF4-FFF2-40B4-BE49-F238E27FC236}">
                <a16:creationId xmlns:a16="http://schemas.microsoft.com/office/drawing/2014/main" id="{A7E28CA9-6FF0-404C-B53D-A4D6047FE089}"/>
              </a:ext>
            </a:extLst>
          </p:cNvPr>
          <p:cNvSpPr txBox="1">
            <a:spLocks/>
          </p:cNvSpPr>
          <p:nvPr/>
        </p:nvSpPr>
        <p:spPr>
          <a:xfrm>
            <a:off x="1961011" y="479758"/>
            <a:ext cx="8269978" cy="794313"/>
          </a:xfrm>
          <a:prstGeom prst="rect">
            <a:avLst/>
          </a:prstGeom>
          <a:solidFill>
            <a:schemeClr val="accent2"/>
          </a:solidFill>
        </p:spPr>
        <p:txBody>
          <a:bodyPr vert="horz" lIns="91440" tIns="45720" rIns="91440" bIns="45720" rtlCol="0" anchor="ct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sz="19200" b="1" dirty="0">
              <a:ln>
                <a:solidFill>
                  <a:schemeClr val="tx1">
                    <a:lumMod val="65000"/>
                    <a:lumOff val="35000"/>
                  </a:schemeClr>
                </a:solidFill>
              </a:ln>
              <a:solidFill>
                <a:schemeClr val="bg1">
                  <a:lumMod val="95000"/>
                </a:schemeClr>
              </a:solidFill>
              <a:latin typeface="+mn-lt"/>
              <a:ea typeface="Times New Roman" pitchFamily="18" charset="0"/>
              <a:cs typeface="Times New Roman" pitchFamily="18" charset="0"/>
            </a:endParaRPr>
          </a:p>
          <a:p>
            <a:endParaRPr lang="es-MX" sz="19200" b="1" dirty="0">
              <a:ln>
                <a:solidFill>
                  <a:schemeClr val="tx1">
                    <a:lumMod val="65000"/>
                    <a:lumOff val="35000"/>
                  </a:schemeClr>
                </a:solidFill>
              </a:ln>
              <a:solidFill>
                <a:schemeClr val="bg1">
                  <a:lumMod val="95000"/>
                </a:schemeClr>
              </a:solidFill>
              <a:latin typeface="+mn-lt"/>
              <a:ea typeface="Times New Roman" pitchFamily="18" charset="0"/>
              <a:cs typeface="Times New Roman" pitchFamily="18" charset="0"/>
            </a:endParaRPr>
          </a:p>
          <a:p>
            <a:r>
              <a:rPr lang="es-MX" sz="19200" b="1" dirty="0">
                <a:ln>
                  <a:solidFill>
                    <a:schemeClr val="tx1">
                      <a:lumMod val="65000"/>
                      <a:lumOff val="35000"/>
                    </a:schemeClr>
                  </a:solidFill>
                </a:ln>
                <a:solidFill>
                  <a:schemeClr val="bg1">
                    <a:lumMod val="95000"/>
                  </a:schemeClr>
                </a:solidFill>
                <a:latin typeface="+mn-lt"/>
                <a:ea typeface="Times New Roman" pitchFamily="18" charset="0"/>
                <a:cs typeface="Times New Roman" pitchFamily="18" charset="0"/>
              </a:rPr>
              <a:t>El asegurado</a:t>
            </a:r>
          </a:p>
          <a:p>
            <a:endParaRPr lang="es-MX" sz="7200" b="1" dirty="0">
              <a:ln>
                <a:solidFill>
                  <a:schemeClr val="tx1">
                    <a:lumMod val="65000"/>
                    <a:lumOff val="35000"/>
                  </a:schemeClr>
                </a:solidFill>
              </a:ln>
              <a:solidFill>
                <a:schemeClr val="bg1">
                  <a:lumMod val="95000"/>
                </a:schemeClr>
              </a:solidFill>
              <a:latin typeface="+mn-lt"/>
              <a:ea typeface="Times New Roman" pitchFamily="18" charset="0"/>
              <a:cs typeface="Times New Roman" pitchFamily="18" charset="0"/>
            </a:endParaRPr>
          </a:p>
          <a:p>
            <a:endParaRPr lang="es-MX" sz="19200" b="1" dirty="0">
              <a:ln>
                <a:solidFill>
                  <a:schemeClr val="tx1">
                    <a:lumMod val="65000"/>
                    <a:lumOff val="35000"/>
                  </a:schemeClr>
                </a:solidFill>
              </a:ln>
              <a:solidFill>
                <a:schemeClr val="bg1">
                  <a:lumMod val="95000"/>
                </a:schemeClr>
              </a:solidFill>
              <a:latin typeface="+mn-lt"/>
              <a:cs typeface="Times New Roman" pitchFamily="18" charset="0"/>
            </a:endParaRPr>
          </a:p>
          <a:p>
            <a:br>
              <a:rPr lang="es-MX" dirty="0">
                <a:ln>
                  <a:solidFill>
                    <a:schemeClr val="tx1">
                      <a:lumMod val="65000"/>
                      <a:lumOff val="35000"/>
                    </a:schemeClr>
                  </a:solidFill>
                </a:ln>
                <a:solidFill>
                  <a:schemeClr val="accent3"/>
                </a:solidFill>
              </a:rPr>
            </a:br>
            <a:endParaRPr lang="es-MX" dirty="0">
              <a:ln>
                <a:solidFill>
                  <a:schemeClr val="tx1">
                    <a:lumMod val="65000"/>
                    <a:lumOff val="35000"/>
                  </a:schemeClr>
                </a:solidFill>
              </a:ln>
              <a:solidFill>
                <a:schemeClr val="accent3"/>
              </a:solidFill>
            </a:endParaRPr>
          </a:p>
        </p:txBody>
      </p:sp>
    </p:spTree>
    <p:extLst>
      <p:ext uri="{BB962C8B-B14F-4D97-AF65-F5344CB8AC3E}">
        <p14:creationId xmlns:p14="http://schemas.microsoft.com/office/powerpoint/2010/main" val="1087516866"/>
      </p:ext>
    </p:extLst>
  </p:cSld>
  <p:clrMapOvr>
    <a:masterClrMapping/>
  </p:clrMapOvr>
  <p:transition spd="slow">
    <p:zoom dir="in"/>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www.columna.com.gt/images/gente.jpg"/>
          <p:cNvPicPr>
            <a:picLocks noChangeAspect="1" noChangeArrowheads="1"/>
          </p:cNvPicPr>
          <p:nvPr/>
        </p:nvPicPr>
        <p:blipFill>
          <a:blip r:embed="rId2"/>
          <a:srcRect/>
          <a:stretch>
            <a:fillRect/>
          </a:stretch>
        </p:blipFill>
        <p:spPr bwMode="auto">
          <a:xfrm>
            <a:off x="5534026" y="2071678"/>
            <a:ext cx="5133975" cy="3124200"/>
          </a:xfrm>
          <a:prstGeom prst="rect">
            <a:avLst/>
          </a:prstGeom>
          <a:noFill/>
        </p:spPr>
      </p:pic>
      <p:sp>
        <p:nvSpPr>
          <p:cNvPr id="17410" name="Rectangle 3"/>
          <p:cNvSpPr>
            <a:spLocks noGrp="1" noChangeArrowheads="1"/>
          </p:cNvSpPr>
          <p:nvPr>
            <p:ph idx="4294967295"/>
          </p:nvPr>
        </p:nvSpPr>
        <p:spPr bwMode="auto">
          <a:xfrm>
            <a:off x="1535502" y="500064"/>
            <a:ext cx="7152886" cy="6072187"/>
          </a:xfrm>
          <a:prstGeom prst="rect">
            <a:avLst/>
          </a:prstGeom>
          <a:gradFill rotWithShape="1">
            <a:gsLst>
              <a:gs pos="0">
                <a:schemeClr val="bg1">
                  <a:gamma/>
                  <a:shade val="63529"/>
                  <a:invGamma/>
                </a:schemeClr>
              </a:gs>
              <a:gs pos="100000">
                <a:schemeClr val="bg1">
                  <a:alpha val="44000"/>
                </a:schemeClr>
              </a:gs>
            </a:gsLst>
            <a:lin ang="0" scaled="1"/>
          </a:gradFill>
          <a:ln w="12700">
            <a:solidFill>
              <a:schemeClr val="accent2"/>
            </a:solidFill>
            <a:miter lim="800000"/>
            <a:headEnd/>
            <a:tailEnd/>
          </a:ln>
        </p:spPr>
        <p:txBody>
          <a:bodyPr>
            <a:normAutofit/>
          </a:bodyPr>
          <a:lstStyle/>
          <a:p>
            <a:pPr algn="just"/>
            <a:r>
              <a:rPr lang="es-MX" sz="2800" dirty="0"/>
              <a:t>Mientras en los demás contratos hay siempre dos partes contratantes, sean en nombre propio, sea como representante de otro, y esas partes contratantes, o sus representados, son las que adquieren los derechos y obligaciones derivadas del contrato suscrito.</a:t>
            </a:r>
          </a:p>
          <a:p>
            <a:pPr algn="just"/>
            <a:endParaRPr lang="es-MX" sz="2800" dirty="0"/>
          </a:p>
          <a:p>
            <a:pPr algn="just"/>
            <a:r>
              <a:rPr lang="es-MX" sz="2800" dirty="0"/>
              <a:t>La peculiaridad del contrato de seguro consiste en que el círculo personal interviniente se extiende a otras personas, que no son contratantes ni representadas por nadie.</a:t>
            </a:r>
          </a:p>
          <a:p>
            <a:pPr eaLnBrk="1" hangingPunct="1">
              <a:lnSpc>
                <a:spcPct val="80000"/>
              </a:lnSpc>
              <a:buFontTx/>
              <a:buNone/>
              <a:defRPr/>
            </a:pPr>
            <a:endParaRPr lang="es-ES" sz="2800" dirty="0"/>
          </a:p>
        </p:txBody>
      </p:sp>
      <p:sp>
        <p:nvSpPr>
          <p:cNvPr id="2" name="Marcador de número de diapositiva 1">
            <a:extLst>
              <a:ext uri="{FF2B5EF4-FFF2-40B4-BE49-F238E27FC236}">
                <a16:creationId xmlns:a16="http://schemas.microsoft.com/office/drawing/2014/main" id="{CB853E2D-D170-4BCF-9FCC-2FACC0D05872}"/>
              </a:ext>
            </a:extLst>
          </p:cNvPr>
          <p:cNvSpPr>
            <a:spLocks noGrp="1"/>
          </p:cNvSpPr>
          <p:nvPr>
            <p:ph type="sldNum" sz="quarter" idx="12"/>
          </p:nvPr>
        </p:nvSpPr>
        <p:spPr/>
        <p:txBody>
          <a:bodyPr/>
          <a:lstStyle/>
          <a:p>
            <a:fld id="{4F706B53-573E-4F29-AAE8-1E7739068B54}" type="slidenum">
              <a:rPr lang="es-MX" smtClean="0"/>
              <a:pPr/>
              <a:t>21</a:t>
            </a:fld>
            <a:endParaRPr lang="es-MX"/>
          </a:p>
        </p:txBody>
      </p:sp>
    </p:spTree>
    <p:extLst>
      <p:ext uri="{BB962C8B-B14F-4D97-AF65-F5344CB8AC3E}">
        <p14:creationId xmlns:p14="http://schemas.microsoft.com/office/powerpoint/2010/main" val="2679153987"/>
      </p:ext>
    </p:extLst>
  </p:cSld>
  <p:clrMapOvr>
    <a:masterClrMapping/>
  </p:clrMapOvr>
  <p:transition spd="slow">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idx="1"/>
          </p:nvPr>
        </p:nvSpPr>
        <p:spPr bwMode="auto">
          <a:xfrm>
            <a:off x="1748589" y="1614214"/>
            <a:ext cx="8710864" cy="3305264"/>
          </a:xfrm>
          <a:prstGeom prst="rect">
            <a:avLst/>
          </a:prstGeom>
          <a:solidFill>
            <a:schemeClr val="accent2">
              <a:lumMod val="20000"/>
              <a:lumOff val="80000"/>
            </a:schemeClr>
          </a:solidFill>
          <a:ln>
            <a:miter lim="800000"/>
            <a:headEnd/>
            <a:tailEnd/>
          </a:ln>
        </p:spPr>
        <p:txBody>
          <a:bodyPr vert="horz" wrap="square" lIns="91440" tIns="45720" rIns="91440" bIns="45720" numCol="1" rtlCol="0" anchor="t" anchorCtr="0" compatLnSpc="1">
            <a:prstTxWarp prst="textNoShape">
              <a:avLst/>
            </a:prstTxWarp>
            <a:normAutofit/>
          </a:bodyPr>
          <a:lstStyle/>
          <a:p>
            <a:pPr algn="just" eaLnBrk="1" hangingPunct="1">
              <a:lnSpc>
                <a:spcPct val="80000"/>
              </a:lnSpc>
            </a:pPr>
            <a:endParaRPr lang="es-MX" sz="2400" dirty="0"/>
          </a:p>
          <a:p>
            <a:pPr lvl="0" algn="just" eaLnBrk="1" hangingPunct="1">
              <a:lnSpc>
                <a:spcPct val="80000"/>
              </a:lnSpc>
            </a:pPr>
            <a:r>
              <a:rPr lang="es-MX" sz="3400" dirty="0"/>
              <a:t>Es la persona física o jurídica que suscribe el contrato de seguros y se obliga al pago de la prima convenida. Equivale a “mutualista” en una sociedad mutual. Puede darse el caso que coincida con el asegurado.</a:t>
            </a:r>
          </a:p>
          <a:p>
            <a:pPr algn="just" eaLnBrk="1" hangingPunct="1">
              <a:lnSpc>
                <a:spcPct val="80000"/>
              </a:lnSpc>
            </a:pPr>
            <a:endParaRPr lang="es-ES" sz="2000" dirty="0"/>
          </a:p>
          <a:p>
            <a:pPr eaLnBrk="1" hangingPunct="1">
              <a:lnSpc>
                <a:spcPct val="80000"/>
              </a:lnSpc>
            </a:pPr>
            <a:endParaRPr lang="es-ES" sz="1400" dirty="0"/>
          </a:p>
          <a:p>
            <a:pPr eaLnBrk="1" hangingPunct="1">
              <a:lnSpc>
                <a:spcPct val="80000"/>
              </a:lnSpc>
            </a:pPr>
            <a:endParaRPr lang="es-ES" sz="1400" dirty="0"/>
          </a:p>
          <a:p>
            <a:pPr eaLnBrk="1" hangingPunct="1">
              <a:lnSpc>
                <a:spcPct val="80000"/>
              </a:lnSpc>
            </a:pPr>
            <a:endParaRPr lang="es-MX" sz="1200" dirty="0"/>
          </a:p>
          <a:p>
            <a:pPr eaLnBrk="1" hangingPunct="1">
              <a:lnSpc>
                <a:spcPct val="80000"/>
              </a:lnSpc>
            </a:pPr>
            <a:endParaRPr lang="es-MX" sz="1200" dirty="0"/>
          </a:p>
        </p:txBody>
      </p:sp>
      <p:sp>
        <p:nvSpPr>
          <p:cNvPr id="4" name="1 Título">
            <a:extLst>
              <a:ext uri="{FF2B5EF4-FFF2-40B4-BE49-F238E27FC236}">
                <a16:creationId xmlns:a16="http://schemas.microsoft.com/office/drawing/2014/main" id="{A9D30395-2E24-4F36-8F7B-CAB7CB6D21D5}"/>
              </a:ext>
            </a:extLst>
          </p:cNvPr>
          <p:cNvSpPr txBox="1">
            <a:spLocks/>
          </p:cNvSpPr>
          <p:nvPr/>
        </p:nvSpPr>
        <p:spPr>
          <a:xfrm>
            <a:off x="1961011" y="624136"/>
            <a:ext cx="8269978" cy="794313"/>
          </a:xfrm>
          <a:prstGeom prst="rect">
            <a:avLst/>
          </a:prstGeom>
          <a:solidFill>
            <a:schemeClr val="accent2"/>
          </a:solidFill>
        </p:spPr>
        <p:txBody>
          <a:bodyPr vert="horz" lIns="91440" tIns="45720" rIns="91440" bIns="45720" rtlCol="0" anchor="ct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sz="19200" b="1" dirty="0">
              <a:ln>
                <a:solidFill>
                  <a:schemeClr val="tx1">
                    <a:lumMod val="65000"/>
                    <a:lumOff val="35000"/>
                  </a:schemeClr>
                </a:solidFill>
              </a:ln>
              <a:solidFill>
                <a:schemeClr val="bg1">
                  <a:lumMod val="95000"/>
                </a:schemeClr>
              </a:solidFill>
              <a:latin typeface="+mn-lt"/>
              <a:ea typeface="Times New Roman" pitchFamily="18" charset="0"/>
              <a:cs typeface="Times New Roman" pitchFamily="18" charset="0"/>
            </a:endParaRPr>
          </a:p>
          <a:p>
            <a:endParaRPr lang="es-MX" sz="19200" b="1" dirty="0">
              <a:ln>
                <a:solidFill>
                  <a:schemeClr val="tx1">
                    <a:lumMod val="65000"/>
                    <a:lumOff val="35000"/>
                  </a:schemeClr>
                </a:solidFill>
              </a:ln>
              <a:solidFill>
                <a:schemeClr val="bg1">
                  <a:lumMod val="95000"/>
                </a:schemeClr>
              </a:solidFill>
              <a:latin typeface="+mn-lt"/>
              <a:ea typeface="Times New Roman" pitchFamily="18" charset="0"/>
              <a:cs typeface="Times New Roman" pitchFamily="18" charset="0"/>
            </a:endParaRPr>
          </a:p>
          <a:p>
            <a:r>
              <a:rPr lang="es-MX" sz="19200" b="1" dirty="0">
                <a:ln>
                  <a:solidFill>
                    <a:schemeClr val="tx1">
                      <a:lumMod val="65000"/>
                      <a:lumOff val="35000"/>
                    </a:schemeClr>
                  </a:solidFill>
                </a:ln>
                <a:solidFill>
                  <a:schemeClr val="bg1">
                    <a:lumMod val="95000"/>
                  </a:schemeClr>
                </a:solidFill>
                <a:latin typeface="+mn-lt"/>
                <a:ea typeface="Times New Roman" pitchFamily="18" charset="0"/>
                <a:cs typeface="Times New Roman" pitchFamily="18" charset="0"/>
              </a:rPr>
              <a:t>Contratante o tomador </a:t>
            </a:r>
          </a:p>
          <a:p>
            <a:endParaRPr lang="es-MX" sz="7200" b="1" dirty="0">
              <a:ln>
                <a:solidFill>
                  <a:schemeClr val="tx1">
                    <a:lumMod val="65000"/>
                    <a:lumOff val="35000"/>
                  </a:schemeClr>
                </a:solidFill>
              </a:ln>
              <a:solidFill>
                <a:schemeClr val="bg1">
                  <a:lumMod val="95000"/>
                </a:schemeClr>
              </a:solidFill>
              <a:latin typeface="+mn-lt"/>
              <a:ea typeface="Times New Roman" pitchFamily="18" charset="0"/>
              <a:cs typeface="Times New Roman" pitchFamily="18" charset="0"/>
            </a:endParaRPr>
          </a:p>
          <a:p>
            <a:endParaRPr lang="es-MX" sz="19200" b="1" dirty="0">
              <a:ln>
                <a:solidFill>
                  <a:schemeClr val="tx1">
                    <a:lumMod val="65000"/>
                    <a:lumOff val="35000"/>
                  </a:schemeClr>
                </a:solidFill>
              </a:ln>
              <a:solidFill>
                <a:schemeClr val="bg1">
                  <a:lumMod val="95000"/>
                </a:schemeClr>
              </a:solidFill>
              <a:latin typeface="+mn-lt"/>
              <a:cs typeface="Times New Roman" pitchFamily="18" charset="0"/>
            </a:endParaRPr>
          </a:p>
          <a:p>
            <a:br>
              <a:rPr lang="es-MX" dirty="0">
                <a:ln>
                  <a:solidFill>
                    <a:schemeClr val="tx1">
                      <a:lumMod val="65000"/>
                      <a:lumOff val="35000"/>
                    </a:schemeClr>
                  </a:solidFill>
                </a:ln>
                <a:solidFill>
                  <a:schemeClr val="accent3"/>
                </a:solidFill>
              </a:rPr>
            </a:br>
            <a:endParaRPr lang="es-MX" dirty="0">
              <a:ln>
                <a:solidFill>
                  <a:schemeClr val="tx1">
                    <a:lumMod val="65000"/>
                    <a:lumOff val="35000"/>
                  </a:schemeClr>
                </a:solidFill>
              </a:ln>
              <a:solidFill>
                <a:schemeClr val="accent3"/>
              </a:solidFill>
            </a:endParaRPr>
          </a:p>
        </p:txBody>
      </p:sp>
      <p:sp>
        <p:nvSpPr>
          <p:cNvPr id="2" name="Marcador de número de diapositiva 1">
            <a:extLst>
              <a:ext uri="{FF2B5EF4-FFF2-40B4-BE49-F238E27FC236}">
                <a16:creationId xmlns:a16="http://schemas.microsoft.com/office/drawing/2014/main" id="{C0A290A5-27E0-41A1-838E-C11A3FB1892A}"/>
              </a:ext>
            </a:extLst>
          </p:cNvPr>
          <p:cNvSpPr>
            <a:spLocks noGrp="1"/>
          </p:cNvSpPr>
          <p:nvPr>
            <p:ph type="sldNum" sz="quarter" idx="12"/>
          </p:nvPr>
        </p:nvSpPr>
        <p:spPr/>
        <p:txBody>
          <a:bodyPr/>
          <a:lstStyle/>
          <a:p>
            <a:fld id="{4F706B53-573E-4F29-AAE8-1E7739068B54}" type="slidenum">
              <a:rPr lang="es-MX" smtClean="0"/>
              <a:pPr/>
              <a:t>22</a:t>
            </a:fld>
            <a:endParaRPr lang="es-MX"/>
          </a:p>
        </p:txBody>
      </p:sp>
      <p:pic>
        <p:nvPicPr>
          <p:cNvPr id="3" name="Imagen 2">
            <a:extLst>
              <a:ext uri="{FF2B5EF4-FFF2-40B4-BE49-F238E27FC236}">
                <a16:creationId xmlns:a16="http://schemas.microsoft.com/office/drawing/2014/main" id="{9758D72E-26FD-49EE-BB23-1600044A2663}"/>
              </a:ext>
            </a:extLst>
          </p:cNvPr>
          <p:cNvPicPr>
            <a:picLocks noChangeAspect="1"/>
          </p:cNvPicPr>
          <p:nvPr/>
        </p:nvPicPr>
        <p:blipFill>
          <a:blip r:embed="rId2"/>
          <a:stretch>
            <a:fillRect/>
          </a:stretch>
        </p:blipFill>
        <p:spPr>
          <a:xfrm>
            <a:off x="4299285" y="4181256"/>
            <a:ext cx="3644793" cy="2612576"/>
          </a:xfrm>
          <a:prstGeom prst="rect">
            <a:avLst/>
          </a:prstGeom>
        </p:spPr>
      </p:pic>
    </p:spTree>
    <p:extLst>
      <p:ext uri="{BB962C8B-B14F-4D97-AF65-F5344CB8AC3E}">
        <p14:creationId xmlns:p14="http://schemas.microsoft.com/office/powerpoint/2010/main" val="2157216940"/>
      </p:ext>
    </p:extLst>
  </p:cSld>
  <p:clrMapOvr>
    <a:masterClrMapping/>
  </p:clrMapOvr>
  <p:transition spd="slow">
    <p:cover dir="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bwMode="auto">
          <a:xfrm>
            <a:off x="1805192" y="1644593"/>
            <a:ext cx="4899804" cy="4600932"/>
          </a:xfrm>
          <a:prstGeom prst="rect">
            <a:avLst/>
          </a:prstGeom>
          <a:solidFill>
            <a:schemeClr val="bg2"/>
          </a:solidFill>
          <a:ln>
            <a:miter lim="800000"/>
            <a:headEnd/>
            <a:tailEnd/>
          </a:ln>
        </p:spPr>
        <p:txBody>
          <a:bodyPr vert="horz" wrap="square" lIns="91440" tIns="45720" rIns="91440" bIns="45720" numCol="1" rtlCol="0" anchor="t" anchorCtr="0" compatLnSpc="1">
            <a:prstTxWarp prst="textNoShape">
              <a:avLst/>
            </a:prstTxWarp>
            <a:normAutofit/>
          </a:bodyPr>
          <a:lstStyle/>
          <a:p>
            <a:pPr eaLnBrk="1" hangingPunct="1">
              <a:lnSpc>
                <a:spcPct val="80000"/>
              </a:lnSpc>
              <a:defRPr/>
            </a:pPr>
            <a:endParaRPr lang="es-ES" sz="1200" dirty="0"/>
          </a:p>
          <a:p>
            <a:pPr marL="173038" indent="0" algn="just">
              <a:lnSpc>
                <a:spcPct val="80000"/>
              </a:lnSpc>
              <a:buNone/>
              <a:defRPr/>
            </a:pPr>
            <a:r>
              <a:rPr lang="es-MX" sz="3600" b="1" dirty="0"/>
              <a:t>Beneficiarios</a:t>
            </a:r>
            <a:r>
              <a:rPr lang="es-MX" sz="3600" dirty="0"/>
              <a:t>. Persona designada en la póliza por el asegurado o el contratante como el titular de los derechos indemnizatorios que en dicho documento se establecen.</a:t>
            </a:r>
            <a:endParaRPr lang="es-MX" sz="1600" dirty="0"/>
          </a:p>
          <a:p>
            <a:pPr eaLnBrk="1" hangingPunct="1">
              <a:lnSpc>
                <a:spcPct val="80000"/>
              </a:lnSpc>
              <a:defRPr/>
            </a:pPr>
            <a:endParaRPr lang="es-MX" sz="1200" dirty="0"/>
          </a:p>
        </p:txBody>
      </p:sp>
      <p:sp>
        <p:nvSpPr>
          <p:cNvPr id="4" name="1 Título">
            <a:extLst>
              <a:ext uri="{FF2B5EF4-FFF2-40B4-BE49-F238E27FC236}">
                <a16:creationId xmlns:a16="http://schemas.microsoft.com/office/drawing/2014/main" id="{1F8CA462-70D2-4403-86C1-054581945F13}"/>
              </a:ext>
            </a:extLst>
          </p:cNvPr>
          <p:cNvSpPr txBox="1">
            <a:spLocks/>
          </p:cNvSpPr>
          <p:nvPr/>
        </p:nvSpPr>
        <p:spPr>
          <a:xfrm>
            <a:off x="1796716" y="479758"/>
            <a:ext cx="8582525" cy="794313"/>
          </a:xfrm>
          <a:prstGeom prst="rect">
            <a:avLst/>
          </a:prstGeom>
          <a:solidFill>
            <a:schemeClr val="accent2"/>
          </a:solidFill>
        </p:spPr>
        <p:txBody>
          <a:bodyPr vert="horz" lIns="91440" tIns="45720" rIns="91440" bIns="45720" rtlCol="0" anchor="ct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sz="19200" b="1" dirty="0">
              <a:ln>
                <a:solidFill>
                  <a:schemeClr val="tx1">
                    <a:lumMod val="65000"/>
                    <a:lumOff val="35000"/>
                  </a:schemeClr>
                </a:solidFill>
              </a:ln>
              <a:solidFill>
                <a:schemeClr val="bg1">
                  <a:lumMod val="95000"/>
                </a:schemeClr>
              </a:solidFill>
              <a:latin typeface="+mn-lt"/>
              <a:ea typeface="Times New Roman" pitchFamily="18" charset="0"/>
              <a:cs typeface="Times New Roman" pitchFamily="18" charset="0"/>
            </a:endParaRPr>
          </a:p>
          <a:p>
            <a:endParaRPr lang="es-MX" sz="19200" b="1" dirty="0">
              <a:ln>
                <a:solidFill>
                  <a:schemeClr val="tx1">
                    <a:lumMod val="65000"/>
                    <a:lumOff val="35000"/>
                  </a:schemeClr>
                </a:solidFill>
              </a:ln>
              <a:solidFill>
                <a:schemeClr val="bg1">
                  <a:lumMod val="95000"/>
                </a:schemeClr>
              </a:solidFill>
              <a:latin typeface="+mn-lt"/>
              <a:ea typeface="Times New Roman" pitchFamily="18" charset="0"/>
              <a:cs typeface="Times New Roman" pitchFamily="18" charset="0"/>
            </a:endParaRPr>
          </a:p>
          <a:p>
            <a:r>
              <a:rPr lang="es-MX" sz="19200" b="1" dirty="0">
                <a:ln>
                  <a:solidFill>
                    <a:schemeClr val="tx1">
                      <a:lumMod val="65000"/>
                      <a:lumOff val="35000"/>
                    </a:schemeClr>
                  </a:solidFill>
                </a:ln>
                <a:solidFill>
                  <a:schemeClr val="bg1">
                    <a:lumMod val="95000"/>
                  </a:schemeClr>
                </a:solidFill>
                <a:latin typeface="+mn-lt"/>
                <a:ea typeface="Times New Roman" pitchFamily="18" charset="0"/>
                <a:cs typeface="Times New Roman" pitchFamily="18" charset="0"/>
              </a:rPr>
              <a:t>Los beneficiarios</a:t>
            </a:r>
          </a:p>
          <a:p>
            <a:endParaRPr lang="es-MX" sz="7200" b="1" dirty="0">
              <a:ln>
                <a:solidFill>
                  <a:schemeClr val="tx1">
                    <a:lumMod val="65000"/>
                    <a:lumOff val="35000"/>
                  </a:schemeClr>
                </a:solidFill>
              </a:ln>
              <a:solidFill>
                <a:schemeClr val="bg1">
                  <a:lumMod val="95000"/>
                </a:schemeClr>
              </a:solidFill>
              <a:latin typeface="+mn-lt"/>
              <a:ea typeface="Times New Roman" pitchFamily="18" charset="0"/>
              <a:cs typeface="Times New Roman" pitchFamily="18" charset="0"/>
            </a:endParaRPr>
          </a:p>
          <a:p>
            <a:endParaRPr lang="es-MX" sz="19200" b="1" dirty="0">
              <a:ln>
                <a:solidFill>
                  <a:schemeClr val="tx1">
                    <a:lumMod val="65000"/>
                    <a:lumOff val="35000"/>
                  </a:schemeClr>
                </a:solidFill>
              </a:ln>
              <a:solidFill>
                <a:schemeClr val="bg1">
                  <a:lumMod val="95000"/>
                </a:schemeClr>
              </a:solidFill>
              <a:latin typeface="+mn-lt"/>
              <a:cs typeface="Times New Roman" pitchFamily="18" charset="0"/>
            </a:endParaRPr>
          </a:p>
          <a:p>
            <a:br>
              <a:rPr lang="es-MX" dirty="0">
                <a:ln>
                  <a:solidFill>
                    <a:schemeClr val="tx1">
                      <a:lumMod val="65000"/>
                      <a:lumOff val="35000"/>
                    </a:schemeClr>
                  </a:solidFill>
                </a:ln>
                <a:solidFill>
                  <a:schemeClr val="accent3"/>
                </a:solidFill>
              </a:rPr>
            </a:br>
            <a:endParaRPr lang="es-MX" dirty="0">
              <a:ln>
                <a:solidFill>
                  <a:schemeClr val="tx1">
                    <a:lumMod val="65000"/>
                    <a:lumOff val="35000"/>
                  </a:schemeClr>
                </a:solidFill>
              </a:ln>
              <a:solidFill>
                <a:schemeClr val="accent3"/>
              </a:solidFill>
            </a:endParaRPr>
          </a:p>
        </p:txBody>
      </p:sp>
      <p:sp>
        <p:nvSpPr>
          <p:cNvPr id="2" name="Marcador de número de diapositiva 1">
            <a:extLst>
              <a:ext uri="{FF2B5EF4-FFF2-40B4-BE49-F238E27FC236}">
                <a16:creationId xmlns:a16="http://schemas.microsoft.com/office/drawing/2014/main" id="{FE9491F5-7D84-42F1-8984-40E5C47AFACE}"/>
              </a:ext>
            </a:extLst>
          </p:cNvPr>
          <p:cNvSpPr>
            <a:spLocks noGrp="1"/>
          </p:cNvSpPr>
          <p:nvPr>
            <p:ph type="sldNum" sz="quarter" idx="12"/>
          </p:nvPr>
        </p:nvSpPr>
        <p:spPr/>
        <p:txBody>
          <a:bodyPr/>
          <a:lstStyle/>
          <a:p>
            <a:fld id="{4F706B53-573E-4F29-AAE8-1E7739068B54}" type="slidenum">
              <a:rPr lang="es-MX" smtClean="0"/>
              <a:pPr/>
              <a:t>23</a:t>
            </a:fld>
            <a:endParaRPr lang="es-MX"/>
          </a:p>
        </p:txBody>
      </p:sp>
      <p:pic>
        <p:nvPicPr>
          <p:cNvPr id="3" name="Imagen 2">
            <a:extLst>
              <a:ext uri="{FF2B5EF4-FFF2-40B4-BE49-F238E27FC236}">
                <a16:creationId xmlns:a16="http://schemas.microsoft.com/office/drawing/2014/main" id="{A1546FFD-3614-422E-A00B-DE4EE7772511}"/>
              </a:ext>
            </a:extLst>
          </p:cNvPr>
          <p:cNvPicPr>
            <a:picLocks noChangeAspect="1"/>
          </p:cNvPicPr>
          <p:nvPr/>
        </p:nvPicPr>
        <p:blipFill>
          <a:blip r:embed="rId2"/>
          <a:stretch>
            <a:fillRect/>
          </a:stretch>
        </p:blipFill>
        <p:spPr>
          <a:xfrm>
            <a:off x="7010535" y="2261939"/>
            <a:ext cx="3252538" cy="325253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4058938876"/>
      </p:ext>
    </p:extLst>
  </p:cSld>
  <p:clrMapOvr>
    <a:masterClrMapping/>
  </p:clrMapOvr>
  <p:transition spd="slow">
    <p:cover dir="l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idx="1"/>
          </p:nvPr>
        </p:nvSpPr>
        <p:spPr bwMode="auto">
          <a:xfrm>
            <a:off x="1952625" y="1535506"/>
            <a:ext cx="8229600" cy="1876778"/>
          </a:xfrm>
          <a:prstGeom prst="rect">
            <a:avLst/>
          </a:prstGeom>
          <a:solidFill>
            <a:schemeClr val="accent6">
              <a:lumMod val="20000"/>
              <a:lumOff val="80000"/>
            </a:schemeClr>
          </a:solidFill>
          <a:ln>
            <a:miter lim="800000"/>
            <a:headEnd/>
            <a:tailEnd/>
          </a:ln>
        </p:spPr>
        <p:txBody>
          <a:bodyPr vert="horz" wrap="square" lIns="91440" tIns="45720" rIns="91440" bIns="45720" numCol="1" rtlCol="0" anchor="t" anchorCtr="0" compatLnSpc="1">
            <a:prstTxWarp prst="textNoShape">
              <a:avLst/>
            </a:prstTxWarp>
            <a:normAutofit/>
          </a:bodyPr>
          <a:lstStyle/>
          <a:p>
            <a:pPr marL="114300" lvl="0" indent="0" algn="just">
              <a:buNone/>
            </a:pPr>
            <a:r>
              <a:rPr lang="es-MX" sz="2800" dirty="0"/>
              <a:t>Es quien ha sufrido un daño en su persona, bienes o intereses. En términos de seguros es la persona, que a consecuencia de un siniestro, sufre un daño o perjuicio.	</a:t>
            </a:r>
            <a:endParaRPr lang="es-MX" sz="2400" dirty="0"/>
          </a:p>
        </p:txBody>
      </p:sp>
      <p:sp>
        <p:nvSpPr>
          <p:cNvPr id="7" name="1 Título">
            <a:extLst>
              <a:ext uri="{FF2B5EF4-FFF2-40B4-BE49-F238E27FC236}">
                <a16:creationId xmlns:a16="http://schemas.microsoft.com/office/drawing/2014/main" id="{5E83F78E-EAA8-42D7-A687-671B5DC23CC6}"/>
              </a:ext>
            </a:extLst>
          </p:cNvPr>
          <p:cNvSpPr txBox="1">
            <a:spLocks/>
          </p:cNvSpPr>
          <p:nvPr/>
        </p:nvSpPr>
        <p:spPr>
          <a:xfrm>
            <a:off x="1961011" y="479758"/>
            <a:ext cx="8269978" cy="794313"/>
          </a:xfrm>
          <a:prstGeom prst="rect">
            <a:avLst/>
          </a:prstGeom>
          <a:solidFill>
            <a:schemeClr val="accent2"/>
          </a:solidFill>
        </p:spPr>
        <p:txBody>
          <a:bodyPr vert="horz" lIns="91440" tIns="45720" rIns="91440" bIns="45720" rtlCol="0" anchor="ct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sz="19200" b="1" dirty="0">
              <a:ln>
                <a:solidFill>
                  <a:schemeClr val="tx1">
                    <a:lumMod val="65000"/>
                    <a:lumOff val="35000"/>
                  </a:schemeClr>
                </a:solidFill>
              </a:ln>
              <a:solidFill>
                <a:schemeClr val="bg1">
                  <a:lumMod val="95000"/>
                </a:schemeClr>
              </a:solidFill>
              <a:latin typeface="+mn-lt"/>
              <a:ea typeface="Times New Roman" pitchFamily="18" charset="0"/>
              <a:cs typeface="Times New Roman" pitchFamily="18" charset="0"/>
            </a:endParaRPr>
          </a:p>
          <a:p>
            <a:endParaRPr lang="es-MX" sz="19200" b="1" dirty="0">
              <a:ln>
                <a:solidFill>
                  <a:schemeClr val="tx1">
                    <a:lumMod val="65000"/>
                    <a:lumOff val="35000"/>
                  </a:schemeClr>
                </a:solidFill>
              </a:ln>
              <a:solidFill>
                <a:schemeClr val="bg1">
                  <a:lumMod val="95000"/>
                </a:schemeClr>
              </a:solidFill>
              <a:latin typeface="+mn-lt"/>
              <a:ea typeface="Times New Roman" pitchFamily="18" charset="0"/>
              <a:cs typeface="Times New Roman" pitchFamily="18" charset="0"/>
            </a:endParaRPr>
          </a:p>
          <a:p>
            <a:r>
              <a:rPr lang="es-MX" sz="19200" b="1" dirty="0">
                <a:ln>
                  <a:solidFill>
                    <a:schemeClr val="tx1">
                      <a:lumMod val="65000"/>
                      <a:lumOff val="35000"/>
                    </a:schemeClr>
                  </a:solidFill>
                </a:ln>
                <a:solidFill>
                  <a:schemeClr val="bg1">
                    <a:lumMod val="95000"/>
                  </a:schemeClr>
                </a:solidFill>
                <a:latin typeface="+mn-lt"/>
                <a:ea typeface="Times New Roman" pitchFamily="18" charset="0"/>
                <a:cs typeface="Times New Roman" pitchFamily="18" charset="0"/>
              </a:rPr>
              <a:t>El perjudicado</a:t>
            </a:r>
          </a:p>
          <a:p>
            <a:endParaRPr lang="es-MX" sz="7200" b="1" dirty="0">
              <a:ln>
                <a:solidFill>
                  <a:schemeClr val="tx1">
                    <a:lumMod val="65000"/>
                    <a:lumOff val="35000"/>
                  </a:schemeClr>
                </a:solidFill>
              </a:ln>
              <a:solidFill>
                <a:schemeClr val="bg1">
                  <a:lumMod val="95000"/>
                </a:schemeClr>
              </a:solidFill>
              <a:latin typeface="+mn-lt"/>
              <a:ea typeface="Times New Roman" pitchFamily="18" charset="0"/>
              <a:cs typeface="Times New Roman" pitchFamily="18" charset="0"/>
            </a:endParaRPr>
          </a:p>
          <a:p>
            <a:endParaRPr lang="es-MX" sz="19200" b="1" dirty="0">
              <a:ln>
                <a:solidFill>
                  <a:schemeClr val="tx1">
                    <a:lumMod val="65000"/>
                    <a:lumOff val="35000"/>
                  </a:schemeClr>
                </a:solidFill>
              </a:ln>
              <a:solidFill>
                <a:schemeClr val="bg1">
                  <a:lumMod val="95000"/>
                </a:schemeClr>
              </a:solidFill>
              <a:latin typeface="+mn-lt"/>
              <a:cs typeface="Times New Roman" pitchFamily="18" charset="0"/>
            </a:endParaRPr>
          </a:p>
          <a:p>
            <a:br>
              <a:rPr lang="es-MX" dirty="0">
                <a:ln>
                  <a:solidFill>
                    <a:schemeClr val="tx1">
                      <a:lumMod val="65000"/>
                      <a:lumOff val="35000"/>
                    </a:schemeClr>
                  </a:solidFill>
                </a:ln>
                <a:solidFill>
                  <a:schemeClr val="accent3"/>
                </a:solidFill>
              </a:rPr>
            </a:br>
            <a:endParaRPr lang="es-MX" dirty="0">
              <a:ln>
                <a:solidFill>
                  <a:schemeClr val="tx1">
                    <a:lumMod val="65000"/>
                    <a:lumOff val="35000"/>
                  </a:schemeClr>
                </a:solidFill>
              </a:ln>
              <a:solidFill>
                <a:schemeClr val="accent3"/>
              </a:solidFill>
            </a:endParaRPr>
          </a:p>
        </p:txBody>
      </p:sp>
      <p:sp>
        <p:nvSpPr>
          <p:cNvPr id="2" name="Marcador de número de diapositiva 1">
            <a:extLst>
              <a:ext uri="{FF2B5EF4-FFF2-40B4-BE49-F238E27FC236}">
                <a16:creationId xmlns:a16="http://schemas.microsoft.com/office/drawing/2014/main" id="{AB34479F-F5BC-42C4-B862-23A243CE52BD}"/>
              </a:ext>
            </a:extLst>
          </p:cNvPr>
          <p:cNvSpPr>
            <a:spLocks noGrp="1"/>
          </p:cNvSpPr>
          <p:nvPr>
            <p:ph type="sldNum" sz="quarter" idx="12"/>
          </p:nvPr>
        </p:nvSpPr>
        <p:spPr/>
        <p:txBody>
          <a:bodyPr/>
          <a:lstStyle/>
          <a:p>
            <a:fld id="{4F706B53-573E-4F29-AAE8-1E7739068B54}" type="slidenum">
              <a:rPr lang="es-MX" smtClean="0"/>
              <a:pPr/>
              <a:t>24</a:t>
            </a:fld>
            <a:endParaRPr lang="es-MX"/>
          </a:p>
        </p:txBody>
      </p:sp>
      <p:pic>
        <p:nvPicPr>
          <p:cNvPr id="3" name="Imagen 2">
            <a:extLst>
              <a:ext uri="{FF2B5EF4-FFF2-40B4-BE49-F238E27FC236}">
                <a16:creationId xmlns:a16="http://schemas.microsoft.com/office/drawing/2014/main" id="{B70DC6D9-B0E9-410A-83F0-BC64C67C3687}"/>
              </a:ext>
            </a:extLst>
          </p:cNvPr>
          <p:cNvPicPr>
            <a:picLocks noChangeAspect="1"/>
          </p:cNvPicPr>
          <p:nvPr/>
        </p:nvPicPr>
        <p:blipFill>
          <a:blip r:embed="rId2"/>
          <a:stretch>
            <a:fillRect/>
          </a:stretch>
        </p:blipFill>
        <p:spPr>
          <a:xfrm>
            <a:off x="1973177" y="3367423"/>
            <a:ext cx="4283244" cy="2850303"/>
          </a:xfrm>
          <a:prstGeom prst="rect">
            <a:avLst/>
          </a:prstGeom>
        </p:spPr>
      </p:pic>
      <p:sp>
        <p:nvSpPr>
          <p:cNvPr id="6" name="5 CuadroTexto"/>
          <p:cNvSpPr txBox="1"/>
          <p:nvPr/>
        </p:nvSpPr>
        <p:spPr>
          <a:xfrm>
            <a:off x="5523959" y="3170739"/>
            <a:ext cx="4643469" cy="3046988"/>
          </a:xfrm>
          <a:prstGeom prst="rect">
            <a:avLst/>
          </a:prstGeom>
          <a:solidFill>
            <a:schemeClr val="accent1">
              <a:lumMod val="40000"/>
              <a:lumOff val="60000"/>
            </a:schemeClr>
          </a:solidFill>
        </p:spPr>
        <p:txBody>
          <a:bodyPr wrap="square" rtlCol="0">
            <a:spAutoFit/>
          </a:bodyPr>
          <a:lstStyle/>
          <a:p>
            <a:pPr algn="just"/>
            <a:r>
              <a:rPr lang="es-MX" sz="2400" b="1" dirty="0"/>
              <a:t>Ejemplo:</a:t>
            </a:r>
            <a:r>
              <a:rPr lang="es-MX" sz="2400" dirty="0"/>
              <a:t> si se supone el incendio de una fábrica, el daño es la destrucción del edificio, de la maquinaria o de las mercancías; el perjuicio puede ser la pérdida de beneficios que tendrá el propietario de la industria a consecuencia de la paralización de sus ventas</a:t>
            </a:r>
            <a:r>
              <a:rPr lang="es-MX" dirty="0"/>
              <a:t>.</a:t>
            </a:r>
          </a:p>
        </p:txBody>
      </p:sp>
    </p:spTree>
    <p:extLst>
      <p:ext uri="{BB962C8B-B14F-4D97-AF65-F5344CB8AC3E}">
        <p14:creationId xmlns:p14="http://schemas.microsoft.com/office/powerpoint/2010/main" val="1709817174"/>
      </p:ext>
    </p:extLst>
  </p:cSld>
  <p:clrMapOvr>
    <a:masterClrMapping/>
  </p:clrMapOvr>
  <p:transition spd="slow">
    <p:dissolv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2484407" y="1977656"/>
            <a:ext cx="7228935" cy="2881423"/>
          </a:xfrm>
          <a:prstGeom prst="rect">
            <a:avLst/>
          </a:prstGeom>
          <a:solidFill>
            <a:schemeClr val="accent3">
              <a:lumMod val="40000"/>
              <a:lumOff val="60000"/>
            </a:schemeClr>
          </a:solidFill>
          <a:ln w="38100">
            <a:solidFill>
              <a:schemeClr val="accent2"/>
            </a:solidFill>
          </a:ln>
        </p:spPr>
        <p:txBody>
          <a:bodyPr>
            <a:normAutofit fontScale="70000" lnSpcReduction="20000"/>
          </a:bodyPr>
          <a:lstStyle/>
          <a:p>
            <a:pPr algn="ctr">
              <a:spcBef>
                <a:spcPct val="0"/>
              </a:spcBef>
              <a:defRPr/>
            </a:pPr>
            <a:endParaRPr lang="es-MX" sz="3600" b="1" dirty="0">
              <a:solidFill>
                <a:schemeClr val="accent3">
                  <a:lumMod val="50000"/>
                </a:schemeClr>
              </a:solidFill>
              <a:latin typeface="+mj-lt"/>
              <a:ea typeface="+mj-ea"/>
              <a:cs typeface="+mj-cs"/>
            </a:endParaRPr>
          </a:p>
          <a:p>
            <a:pPr algn="ctr">
              <a:spcBef>
                <a:spcPct val="0"/>
              </a:spcBef>
              <a:defRPr/>
            </a:pPr>
            <a:r>
              <a:rPr lang="es-ES" sz="9600" b="1" dirty="0">
                <a:solidFill>
                  <a:schemeClr val="accent1"/>
                </a:solidFill>
                <a:ea typeface="+mj-ea"/>
                <a:cs typeface="+mj-cs"/>
              </a:rPr>
              <a:t> </a:t>
            </a:r>
            <a:r>
              <a:rPr lang="es-ES" sz="8600" b="1" dirty="0">
                <a:solidFill>
                  <a:schemeClr val="accent1"/>
                </a:solidFill>
                <a:ea typeface="+mj-ea"/>
                <a:cs typeface="+mj-cs"/>
              </a:rPr>
              <a:t>OPERACIONES DE LAS INSTITUCIONES DE SEGUROS</a:t>
            </a:r>
            <a:endParaRPr lang="es-MX" sz="8600" b="1" dirty="0">
              <a:solidFill>
                <a:schemeClr val="accent1"/>
              </a:solidFill>
              <a:ea typeface="+mj-ea"/>
              <a:cs typeface="+mj-cs"/>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25</a:t>
            </a:fld>
            <a:endParaRPr lang="es-MX" dirty="0">
              <a:solidFill>
                <a:schemeClr val="accent3">
                  <a:lumMod val="20000"/>
                  <a:lumOff val="80000"/>
                </a:schemeClr>
              </a:solidFill>
            </a:endParaRPr>
          </a:p>
        </p:txBody>
      </p:sp>
    </p:spTree>
    <p:extLst>
      <p:ext uri="{BB962C8B-B14F-4D97-AF65-F5344CB8AC3E}">
        <p14:creationId xmlns:p14="http://schemas.microsoft.com/office/powerpoint/2010/main" val="1510935802"/>
      </p:ext>
    </p:extLst>
  </p:cSld>
  <p:clrMapOvr>
    <a:masterClrMapping/>
  </p:clrMapOvr>
  <mc:AlternateContent xmlns:mc="http://schemas.openxmlformats.org/markup-compatibility/2006" xmlns:p14="http://schemas.microsoft.com/office/powerpoint/2010/main">
    <mc:Choice Requires="p14">
      <p:transition spd="slow" p14:dur="2000">
        <p:checker/>
      </p:transition>
    </mc:Choice>
    <mc:Fallback xmlns="">
      <p:transition spd="slow">
        <p:checker/>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4295" y="553949"/>
            <a:ext cx="8609162" cy="1102326"/>
          </a:xfrm>
          <a:solidFill>
            <a:schemeClr val="accent3">
              <a:lumMod val="40000"/>
              <a:lumOff val="60000"/>
            </a:schemeClr>
          </a:solidFill>
          <a:ln>
            <a:solidFill>
              <a:schemeClr val="accent3">
                <a:lumMod val="50000"/>
              </a:schemeClr>
            </a:solidFill>
          </a:ln>
        </p:spPr>
        <p:txBody>
          <a:bodyPr>
            <a:noAutofit/>
          </a:bodyPr>
          <a:lstStyle/>
          <a:p>
            <a:pPr algn="ctr">
              <a:lnSpc>
                <a:spcPct val="100000"/>
              </a:lnSpc>
            </a:pPr>
            <a:r>
              <a:rPr lang="es-MX" sz="3600" b="1" dirty="0">
                <a:solidFill>
                  <a:schemeClr val="accent3">
                    <a:lumMod val="50000"/>
                  </a:schemeClr>
                </a:solidFill>
                <a:latin typeface="+mn-lt"/>
                <a:cs typeface="Arial" pitchFamily="34" charset="0"/>
              </a:rPr>
              <a:t>Operaciones que pueden realizar las Instituciones de Seguros </a:t>
            </a:r>
            <a:r>
              <a:rPr lang="es-MX" sz="3200" b="1" dirty="0">
                <a:solidFill>
                  <a:schemeClr val="accent3">
                    <a:lumMod val="50000"/>
                  </a:schemeClr>
                </a:solidFill>
                <a:latin typeface="+mn-lt"/>
                <a:cs typeface="Arial" pitchFamily="34" charset="0"/>
              </a:rPr>
              <a:t>(Artículo 118 LISF)</a:t>
            </a:r>
            <a:endParaRPr lang="es-MX" sz="3600" b="1" dirty="0">
              <a:solidFill>
                <a:schemeClr val="accent3">
                  <a:lumMod val="50000"/>
                </a:schemeClr>
              </a:solidFill>
              <a:latin typeface="+mn-lt"/>
              <a:cs typeface="Arial" pitchFamily="34" charset="0"/>
            </a:endParaRPr>
          </a:p>
        </p:txBody>
      </p:sp>
      <p:sp>
        <p:nvSpPr>
          <p:cNvPr id="3" name="2 Marcador de contenido"/>
          <p:cNvSpPr>
            <a:spLocks noGrp="1"/>
          </p:cNvSpPr>
          <p:nvPr>
            <p:ph idx="1"/>
          </p:nvPr>
        </p:nvSpPr>
        <p:spPr>
          <a:xfrm>
            <a:off x="1483742" y="1880562"/>
            <a:ext cx="9230265" cy="4330457"/>
          </a:xfrm>
          <a:solidFill>
            <a:schemeClr val="accent1">
              <a:lumMod val="20000"/>
              <a:lumOff val="80000"/>
            </a:schemeClr>
          </a:solidFill>
          <a:ln>
            <a:solidFill>
              <a:schemeClr val="accent3">
                <a:lumMod val="50000"/>
              </a:schemeClr>
            </a:solidFill>
          </a:ln>
        </p:spPr>
        <p:style>
          <a:lnRef idx="2">
            <a:schemeClr val="accent2"/>
          </a:lnRef>
          <a:fillRef idx="1">
            <a:schemeClr val="lt1"/>
          </a:fillRef>
          <a:effectRef idx="0">
            <a:schemeClr val="accent2"/>
          </a:effectRef>
          <a:fontRef idx="minor">
            <a:schemeClr val="dk1"/>
          </a:fontRef>
        </p:style>
        <p:txBody>
          <a:bodyPr>
            <a:noAutofit/>
          </a:bodyPr>
          <a:lstStyle/>
          <a:p>
            <a:pPr lvl="0" algn="just"/>
            <a:r>
              <a:rPr lang="es-ES" sz="2600" b="1" dirty="0">
                <a:cs typeface="Arial" pitchFamily="34" charset="0"/>
              </a:rPr>
              <a:t>Seguros.</a:t>
            </a:r>
            <a:r>
              <a:rPr lang="es-ES" sz="2600" dirty="0">
                <a:cs typeface="Arial" pitchFamily="34" charset="0"/>
              </a:rPr>
              <a:t> Inversión en donde nos asociamos con otra persona y aportamos una pequeña cantidad para un riesgo al que está expuesto a convertirse en siniestro, se paga la cantidad acumulada.</a:t>
            </a:r>
            <a:endParaRPr lang="es-MX" sz="2600" dirty="0">
              <a:cs typeface="Arial" pitchFamily="34" charset="0"/>
            </a:endParaRPr>
          </a:p>
          <a:p>
            <a:pPr lvl="0" algn="just"/>
            <a:r>
              <a:rPr lang="es-ES" sz="2600" b="1" dirty="0">
                <a:cs typeface="Arial" pitchFamily="34" charset="0"/>
              </a:rPr>
              <a:t>Reaseguro. </a:t>
            </a:r>
            <a:r>
              <a:rPr lang="es-ES" sz="2600" dirty="0">
                <a:cs typeface="Arial" pitchFamily="34" charset="0"/>
              </a:rPr>
              <a:t>En razón del cual una empresa toma a su cargo total o parcialmente un riesgo ya cubierto por otra o el remanente de daños que exceda de la cantidad asegurada.</a:t>
            </a:r>
          </a:p>
          <a:p>
            <a:pPr algn="just"/>
            <a:r>
              <a:rPr lang="es-MX" sz="2600" b="1" dirty="0"/>
              <a:t>Coaseguro</a:t>
            </a:r>
            <a:r>
              <a:rPr lang="es-MX" sz="2600" dirty="0"/>
              <a:t>: es la participación de dos o más Instituciones de Seguros en un mismo riesgo, en virtud de contratos directos realizados por cada una de ellas con un mismo asegurado.</a:t>
            </a:r>
          </a:p>
        </p:txBody>
      </p:sp>
      <p:sp>
        <p:nvSpPr>
          <p:cNvPr id="4" name="3 Marcador de número de diapositiva"/>
          <p:cNvSpPr>
            <a:spLocks noGrp="1"/>
          </p:cNvSpPr>
          <p:nvPr>
            <p:ph type="sldNum" sz="quarter" idx="12"/>
          </p:nvPr>
        </p:nvSpPr>
        <p:spPr/>
        <p:txBody>
          <a:bodyPr/>
          <a:lstStyle/>
          <a:p>
            <a:fld id="{B103DBDF-5D3C-4A1A-979A-A472FA1B96AE}" type="slidenum">
              <a:rPr lang="es-MX" smtClean="0">
                <a:solidFill>
                  <a:schemeClr val="bg1">
                    <a:lumMod val="95000"/>
                  </a:schemeClr>
                </a:solidFill>
              </a:rPr>
              <a:pPr/>
              <a:t>26</a:t>
            </a:fld>
            <a:endParaRPr lang="es-MX" dirty="0">
              <a:solidFill>
                <a:schemeClr val="bg1">
                  <a:lumMod val="95000"/>
                </a:schemeClr>
              </a:solidFill>
            </a:endParaRPr>
          </a:p>
        </p:txBody>
      </p:sp>
    </p:spTree>
    <p:extLst>
      <p:ext uri="{BB962C8B-B14F-4D97-AF65-F5344CB8AC3E}">
        <p14:creationId xmlns:p14="http://schemas.microsoft.com/office/powerpoint/2010/main" val="167119382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397479" y="1654231"/>
            <a:ext cx="9454551" cy="4842825"/>
          </a:xfrm>
          <a:solidFill>
            <a:schemeClr val="accent6">
              <a:lumMod val="40000"/>
              <a:lumOff val="60000"/>
            </a:schemeClr>
          </a:solidFill>
          <a:ln>
            <a:solidFill>
              <a:schemeClr val="accent3">
                <a:lumMod val="50000"/>
              </a:schemeClr>
            </a:solidFill>
          </a:ln>
        </p:spPr>
        <p:style>
          <a:lnRef idx="2">
            <a:schemeClr val="accent2"/>
          </a:lnRef>
          <a:fillRef idx="1">
            <a:schemeClr val="lt1"/>
          </a:fillRef>
          <a:effectRef idx="0">
            <a:schemeClr val="accent2"/>
          </a:effectRef>
          <a:fontRef idx="minor">
            <a:schemeClr val="dk1"/>
          </a:fontRef>
        </p:style>
        <p:txBody>
          <a:bodyPr>
            <a:noAutofit/>
          </a:bodyPr>
          <a:lstStyle/>
          <a:p>
            <a:pPr algn="just"/>
            <a:r>
              <a:rPr lang="es-ES" sz="2500" b="1" dirty="0">
                <a:cs typeface="Arial" pitchFamily="34" charset="0"/>
              </a:rPr>
              <a:t>Reafianzamiento:</a:t>
            </a:r>
            <a:r>
              <a:rPr lang="es-ES" sz="2500" dirty="0">
                <a:cs typeface="Arial" pitchFamily="34" charset="0"/>
              </a:rPr>
              <a:t> Se define como el contrato por el cual una institución de fianzas, de seguro o de reaseguro, se obliga a pagar a otra llamada reafianzada, las cantidades que esta deba cubrir al beneficiario de la fianza.</a:t>
            </a:r>
            <a:endParaRPr lang="es-MX" sz="2500" dirty="0">
              <a:cs typeface="Arial" pitchFamily="34" charset="0"/>
            </a:endParaRPr>
          </a:p>
          <a:p>
            <a:pPr algn="just"/>
            <a:r>
              <a:rPr lang="es-ES" sz="2500" b="1" dirty="0">
                <a:cs typeface="Arial" pitchFamily="34" charset="0"/>
              </a:rPr>
              <a:t>Constitución e inversión de reservas. </a:t>
            </a:r>
            <a:r>
              <a:rPr lang="es-ES" sz="2500" dirty="0">
                <a:cs typeface="Arial" pitchFamily="34" charset="0"/>
              </a:rPr>
              <a:t>Deben constituir las reservas a las que la Ley las obliga, como son las reservas técnicas para riesgos en curso, las reservas para obligaciones pendientes de cubrir, las reservas de previsión y otras.</a:t>
            </a:r>
            <a:endParaRPr lang="es-MX" sz="2500" dirty="0">
              <a:cs typeface="Arial" pitchFamily="34" charset="0"/>
            </a:endParaRPr>
          </a:p>
          <a:p>
            <a:pPr lvl="0" algn="just"/>
            <a:r>
              <a:rPr lang="es-ES" sz="2500" b="1" dirty="0">
                <a:cs typeface="Arial" pitchFamily="34" charset="0"/>
              </a:rPr>
              <a:t>Actuar como fiduciario. </a:t>
            </a:r>
            <a:r>
              <a:rPr lang="es-ES" sz="2500" dirty="0">
                <a:cs typeface="Arial" pitchFamily="34" charset="0"/>
              </a:rPr>
              <a:t>Las instituciones de seguros pueden administrar en fideicomiso los recursos relacionados con las primas de antigüedad, fondos individuales de pensiones, rentas vitalicias, etcétera.</a:t>
            </a:r>
            <a:endParaRPr lang="es-MX" sz="2500" dirty="0">
              <a:solidFill>
                <a:schemeClr val="tx1"/>
              </a:solidFill>
            </a:endParaRPr>
          </a:p>
        </p:txBody>
      </p:sp>
      <p:sp>
        <p:nvSpPr>
          <p:cNvPr id="4" name="3 Marcador de número de diapositiva"/>
          <p:cNvSpPr>
            <a:spLocks noGrp="1"/>
          </p:cNvSpPr>
          <p:nvPr>
            <p:ph type="sldNum" sz="quarter" idx="12"/>
          </p:nvPr>
        </p:nvSpPr>
        <p:spPr/>
        <p:txBody>
          <a:bodyPr/>
          <a:lstStyle/>
          <a:p>
            <a:fld id="{B103DBDF-5D3C-4A1A-979A-A472FA1B96AE}" type="slidenum">
              <a:rPr lang="es-MX" smtClean="0">
                <a:solidFill>
                  <a:schemeClr val="bg1">
                    <a:lumMod val="95000"/>
                  </a:schemeClr>
                </a:solidFill>
              </a:rPr>
              <a:pPr/>
              <a:t>27</a:t>
            </a:fld>
            <a:endParaRPr lang="es-MX" dirty="0">
              <a:solidFill>
                <a:schemeClr val="bg1">
                  <a:lumMod val="95000"/>
                </a:schemeClr>
              </a:solidFill>
            </a:endParaRPr>
          </a:p>
        </p:txBody>
      </p:sp>
      <p:sp>
        <p:nvSpPr>
          <p:cNvPr id="8" name="1 Título">
            <a:extLst>
              <a:ext uri="{FF2B5EF4-FFF2-40B4-BE49-F238E27FC236}">
                <a16:creationId xmlns:a16="http://schemas.microsoft.com/office/drawing/2014/main" id="{E879B44D-85FA-4031-A558-9BD8F4BAB233}"/>
              </a:ext>
            </a:extLst>
          </p:cNvPr>
          <p:cNvSpPr>
            <a:spLocks noGrp="1"/>
          </p:cNvSpPr>
          <p:nvPr>
            <p:ph type="title"/>
          </p:nvPr>
        </p:nvSpPr>
        <p:spPr>
          <a:xfrm>
            <a:off x="1794295" y="397037"/>
            <a:ext cx="8609162" cy="1102822"/>
          </a:xfrm>
          <a:solidFill>
            <a:schemeClr val="accent3">
              <a:lumMod val="40000"/>
              <a:lumOff val="60000"/>
            </a:schemeClr>
          </a:solidFill>
          <a:ln>
            <a:solidFill>
              <a:schemeClr val="accent3">
                <a:lumMod val="50000"/>
              </a:schemeClr>
            </a:solidFill>
          </a:ln>
        </p:spPr>
        <p:txBody>
          <a:bodyPr>
            <a:noAutofit/>
          </a:bodyPr>
          <a:lstStyle/>
          <a:p>
            <a:pPr algn="ctr">
              <a:lnSpc>
                <a:spcPct val="100000"/>
              </a:lnSpc>
            </a:pPr>
            <a:r>
              <a:rPr lang="es-MX" sz="3600" b="1" dirty="0">
                <a:solidFill>
                  <a:schemeClr val="accent3">
                    <a:lumMod val="50000"/>
                  </a:schemeClr>
                </a:solidFill>
                <a:latin typeface="+mn-lt"/>
                <a:cs typeface="Arial" pitchFamily="34" charset="0"/>
              </a:rPr>
              <a:t>Operaciones que pueden realizar las Instituciones de Seguros </a:t>
            </a:r>
            <a:r>
              <a:rPr lang="es-MX" sz="3200" b="1" dirty="0">
                <a:solidFill>
                  <a:schemeClr val="accent3">
                    <a:lumMod val="50000"/>
                  </a:schemeClr>
                </a:solidFill>
                <a:latin typeface="+mn-lt"/>
                <a:cs typeface="Arial" pitchFamily="34" charset="0"/>
              </a:rPr>
              <a:t>(Artículo 118 LISF)</a:t>
            </a:r>
            <a:endParaRPr lang="es-MX" sz="3600" b="1" dirty="0">
              <a:solidFill>
                <a:schemeClr val="accent3">
                  <a:lumMod val="50000"/>
                </a:schemeClr>
              </a:solidFill>
              <a:latin typeface="+mn-lt"/>
              <a:cs typeface="Arial" pitchFamily="34" charset="0"/>
            </a:endParaRPr>
          </a:p>
        </p:txBody>
      </p:sp>
    </p:spTree>
    <p:extLst>
      <p:ext uri="{BB962C8B-B14F-4D97-AF65-F5344CB8AC3E}">
        <p14:creationId xmlns:p14="http://schemas.microsoft.com/office/powerpoint/2010/main" val="3027284573"/>
      </p:ext>
    </p:extLst>
  </p:cSld>
  <p:clrMapOvr>
    <a:masterClrMapping/>
  </p:clrMapOvr>
  <p:transition spd="slow">
    <p:wheel spokes="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83743" y="1764012"/>
            <a:ext cx="9333782" cy="4696948"/>
          </a:xfrm>
          <a:solidFill>
            <a:schemeClr val="bg1">
              <a:lumMod val="85000"/>
            </a:schemeClr>
          </a:solidFill>
          <a:ln>
            <a:solidFill>
              <a:schemeClr val="accent3">
                <a:lumMod val="50000"/>
              </a:schemeClr>
            </a:solidFill>
          </a:ln>
        </p:spPr>
        <p:style>
          <a:lnRef idx="2">
            <a:schemeClr val="accent2"/>
          </a:lnRef>
          <a:fillRef idx="1">
            <a:schemeClr val="lt1"/>
          </a:fillRef>
          <a:effectRef idx="0">
            <a:schemeClr val="accent2"/>
          </a:effectRef>
          <a:fontRef idx="minor">
            <a:schemeClr val="dk1"/>
          </a:fontRef>
        </p:style>
        <p:txBody>
          <a:bodyPr>
            <a:normAutofit lnSpcReduction="10000"/>
          </a:bodyPr>
          <a:lstStyle/>
          <a:p>
            <a:r>
              <a:rPr lang="es-ES" sz="2600" b="1" dirty="0">
                <a:cs typeface="Arial" pitchFamily="34" charset="0"/>
              </a:rPr>
              <a:t>Efectuar operaciones de descuento y redescuento. </a:t>
            </a:r>
            <a:r>
              <a:rPr lang="es-ES" sz="2600" dirty="0">
                <a:cs typeface="Arial" pitchFamily="34" charset="0"/>
              </a:rPr>
              <a:t>Por este concepto pueden recibir títulos de crédito de las instituciones y de las organizaciones auxiliares del crédito o bien de los fideicomisos públicos de fomento económico.</a:t>
            </a:r>
            <a:endParaRPr lang="es-MX" sz="2600" dirty="0">
              <a:cs typeface="Arial" pitchFamily="34" charset="0"/>
            </a:endParaRPr>
          </a:p>
          <a:p>
            <a:pPr lvl="0" algn="just"/>
            <a:r>
              <a:rPr lang="es-ES" sz="2600" b="1" dirty="0">
                <a:cs typeface="Arial" pitchFamily="34" charset="0"/>
              </a:rPr>
              <a:t>Otorgar préstamos o créditos. </a:t>
            </a:r>
            <a:r>
              <a:rPr lang="es-ES" sz="2600" dirty="0">
                <a:cs typeface="Arial" pitchFamily="34" charset="0"/>
              </a:rPr>
              <a:t>Con lo cual pueden realizar frente a terceros operaciones de las denominadas "activas" en el ámbito bancario.</a:t>
            </a:r>
            <a:endParaRPr lang="es-MX" sz="2600" dirty="0">
              <a:cs typeface="Arial" pitchFamily="34" charset="0"/>
            </a:endParaRPr>
          </a:p>
          <a:p>
            <a:pPr lvl="0" algn="just"/>
            <a:r>
              <a:rPr lang="es-ES" sz="2600" b="1" dirty="0">
                <a:cs typeface="Arial" pitchFamily="34" charset="0"/>
              </a:rPr>
              <a:t>Emitir valores y operar con los mismos. </a:t>
            </a:r>
            <a:r>
              <a:rPr lang="es-ES" sz="2600" dirty="0">
                <a:cs typeface="Arial" pitchFamily="34" charset="0"/>
              </a:rPr>
              <a:t>En su caso, deben hacerlo conforme a la Ley del Mercado de Valores.</a:t>
            </a:r>
            <a:endParaRPr lang="es-MX" sz="2600" dirty="0">
              <a:cs typeface="Arial" pitchFamily="34" charset="0"/>
            </a:endParaRPr>
          </a:p>
          <a:p>
            <a:pPr lvl="0" algn="just"/>
            <a:r>
              <a:rPr lang="es-ES" sz="2600" b="1" dirty="0">
                <a:cs typeface="Arial" pitchFamily="34" charset="0"/>
              </a:rPr>
              <a:t>Operar con documentos mercantiles. </a:t>
            </a:r>
            <a:r>
              <a:rPr lang="es-ES" sz="2600" dirty="0">
                <a:cs typeface="Arial" pitchFamily="34" charset="0"/>
              </a:rPr>
              <a:t>Como es el caso de los pagarés, letras de cambio, cheques, etc. Esto lo hacen por cuenta propia y para la realización de su objeto social. </a:t>
            </a:r>
            <a:endParaRPr lang="es-MX" sz="2600" dirty="0">
              <a:cs typeface="Arial" pitchFamily="34" charset="0"/>
            </a:endParaRPr>
          </a:p>
          <a:p>
            <a:pPr marL="0" indent="0" algn="ctr">
              <a:buNone/>
            </a:pPr>
            <a:endParaRPr lang="es-MX" dirty="0">
              <a:solidFill>
                <a:schemeClr val="tx1"/>
              </a:solidFill>
            </a:endParaRPr>
          </a:p>
        </p:txBody>
      </p:sp>
      <p:sp>
        <p:nvSpPr>
          <p:cNvPr id="4" name="3 Marcador de número de diapositiva"/>
          <p:cNvSpPr>
            <a:spLocks noGrp="1"/>
          </p:cNvSpPr>
          <p:nvPr>
            <p:ph type="sldNum" sz="quarter" idx="12"/>
          </p:nvPr>
        </p:nvSpPr>
        <p:spPr/>
        <p:txBody>
          <a:bodyPr/>
          <a:lstStyle/>
          <a:p>
            <a:fld id="{B103DBDF-5D3C-4A1A-979A-A472FA1B96AE}" type="slidenum">
              <a:rPr lang="es-MX" smtClean="0">
                <a:solidFill>
                  <a:schemeClr val="bg1">
                    <a:lumMod val="95000"/>
                  </a:schemeClr>
                </a:solidFill>
              </a:rPr>
              <a:pPr/>
              <a:t>28</a:t>
            </a:fld>
            <a:endParaRPr lang="es-MX" dirty="0">
              <a:solidFill>
                <a:schemeClr val="bg1">
                  <a:lumMod val="95000"/>
                </a:schemeClr>
              </a:solidFill>
            </a:endParaRPr>
          </a:p>
        </p:txBody>
      </p:sp>
      <p:sp>
        <p:nvSpPr>
          <p:cNvPr id="8" name="1 Título">
            <a:extLst>
              <a:ext uri="{FF2B5EF4-FFF2-40B4-BE49-F238E27FC236}">
                <a16:creationId xmlns:a16="http://schemas.microsoft.com/office/drawing/2014/main" id="{6FA04028-ED44-4A89-9E4A-DB90FFC1D256}"/>
              </a:ext>
            </a:extLst>
          </p:cNvPr>
          <p:cNvSpPr>
            <a:spLocks noGrp="1"/>
          </p:cNvSpPr>
          <p:nvPr>
            <p:ph type="title"/>
          </p:nvPr>
        </p:nvSpPr>
        <p:spPr>
          <a:xfrm>
            <a:off x="1794295" y="505821"/>
            <a:ext cx="8609162" cy="1102326"/>
          </a:xfrm>
          <a:solidFill>
            <a:schemeClr val="accent3">
              <a:lumMod val="40000"/>
              <a:lumOff val="60000"/>
            </a:schemeClr>
          </a:solidFill>
          <a:ln>
            <a:solidFill>
              <a:schemeClr val="accent3">
                <a:lumMod val="50000"/>
              </a:schemeClr>
            </a:solidFill>
          </a:ln>
        </p:spPr>
        <p:txBody>
          <a:bodyPr>
            <a:noAutofit/>
          </a:bodyPr>
          <a:lstStyle/>
          <a:p>
            <a:pPr algn="ctr">
              <a:lnSpc>
                <a:spcPct val="100000"/>
              </a:lnSpc>
            </a:pPr>
            <a:r>
              <a:rPr lang="es-MX" sz="3600" b="1" dirty="0">
                <a:solidFill>
                  <a:schemeClr val="accent3">
                    <a:lumMod val="50000"/>
                  </a:schemeClr>
                </a:solidFill>
                <a:latin typeface="+mn-lt"/>
                <a:cs typeface="Arial" pitchFamily="34" charset="0"/>
              </a:rPr>
              <a:t>Operaciones que pueden realizar las Instituciones de Seguros </a:t>
            </a:r>
            <a:r>
              <a:rPr lang="es-MX" sz="3200" b="1" dirty="0">
                <a:solidFill>
                  <a:schemeClr val="accent3">
                    <a:lumMod val="50000"/>
                  </a:schemeClr>
                </a:solidFill>
                <a:latin typeface="+mn-lt"/>
                <a:cs typeface="Arial" pitchFamily="34" charset="0"/>
              </a:rPr>
              <a:t>(Artículo 118 LISF)</a:t>
            </a:r>
            <a:endParaRPr lang="es-MX" sz="3600" b="1" dirty="0">
              <a:solidFill>
                <a:schemeClr val="accent3">
                  <a:lumMod val="50000"/>
                </a:schemeClr>
              </a:solidFill>
              <a:latin typeface="+mn-lt"/>
              <a:cs typeface="Arial" pitchFamily="34" charset="0"/>
            </a:endParaRPr>
          </a:p>
        </p:txBody>
      </p:sp>
    </p:spTree>
    <p:extLst>
      <p:ext uri="{BB962C8B-B14F-4D97-AF65-F5344CB8AC3E}">
        <p14:creationId xmlns:p14="http://schemas.microsoft.com/office/powerpoint/2010/main" val="216631374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2484407" y="2329132"/>
            <a:ext cx="7228935" cy="2294626"/>
          </a:xfrm>
          <a:prstGeom prst="rect">
            <a:avLst/>
          </a:prstGeom>
          <a:solidFill>
            <a:schemeClr val="accent3">
              <a:lumMod val="40000"/>
              <a:lumOff val="60000"/>
            </a:schemeClr>
          </a:solidFill>
          <a:ln w="38100">
            <a:solidFill>
              <a:schemeClr val="accent2"/>
            </a:solidFill>
          </a:ln>
        </p:spPr>
        <p:txBody>
          <a:bodyPr>
            <a:normAutofit fontScale="77500" lnSpcReduction="20000"/>
          </a:bodyPr>
          <a:lstStyle/>
          <a:p>
            <a:pPr algn="ctr">
              <a:spcBef>
                <a:spcPct val="0"/>
              </a:spcBef>
              <a:defRPr/>
            </a:pPr>
            <a:endParaRPr lang="es-MX" sz="3600" b="1" dirty="0">
              <a:solidFill>
                <a:schemeClr val="accent3">
                  <a:lumMod val="50000"/>
                </a:schemeClr>
              </a:solidFill>
              <a:latin typeface="+mj-lt"/>
              <a:ea typeface="+mj-ea"/>
              <a:cs typeface="+mj-cs"/>
            </a:endParaRPr>
          </a:p>
          <a:p>
            <a:pPr algn="ctr">
              <a:spcBef>
                <a:spcPct val="0"/>
              </a:spcBef>
              <a:defRPr/>
            </a:pPr>
            <a:r>
              <a:rPr lang="es-ES" sz="9600" b="1" dirty="0">
                <a:solidFill>
                  <a:schemeClr val="accent1"/>
                </a:solidFill>
                <a:ea typeface="+mj-ea"/>
                <a:cs typeface="+mj-cs"/>
              </a:rPr>
              <a:t>RAMOS DE SEGUROS</a:t>
            </a:r>
            <a:endParaRPr lang="es-MX" sz="9600" b="1" dirty="0">
              <a:solidFill>
                <a:schemeClr val="accent1"/>
              </a:solidFill>
              <a:ea typeface="+mj-ea"/>
              <a:cs typeface="+mj-cs"/>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29</a:t>
            </a:fld>
            <a:endParaRPr lang="es-MX" dirty="0">
              <a:solidFill>
                <a:schemeClr val="accent3">
                  <a:lumMod val="20000"/>
                  <a:lumOff val="80000"/>
                </a:schemeClr>
              </a:solidFill>
            </a:endParaRPr>
          </a:p>
        </p:txBody>
      </p:sp>
    </p:spTree>
    <p:extLst>
      <p:ext uri="{BB962C8B-B14F-4D97-AF65-F5344CB8AC3E}">
        <p14:creationId xmlns:p14="http://schemas.microsoft.com/office/powerpoint/2010/main" val="3813587135"/>
      </p:ext>
    </p:extLst>
  </p:cSld>
  <p:clrMapOvr>
    <a:masterClrMapping/>
  </p:clrMapOvr>
  <mc:AlternateContent xmlns:mc="http://schemas.openxmlformats.org/markup-compatibility/2006" xmlns:p14="http://schemas.microsoft.com/office/powerpoint/2010/main">
    <mc:Choice Requires="p14">
      <p:transition spd="slow" p14:dur="2000">
        <p:checker/>
      </p:transition>
    </mc:Choice>
    <mc:Fallback xmlns="">
      <p:transition spd="slow">
        <p:checker/>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32104" y="116632"/>
            <a:ext cx="2857496" cy="936104"/>
          </a:xfrm>
        </p:spPr>
        <p:txBody>
          <a:bodyPr>
            <a:normAutofit fontScale="90000"/>
          </a:bodyPr>
          <a:lstStyle/>
          <a:p>
            <a:pPr algn="r"/>
            <a:br>
              <a:rPr lang="es-ES" sz="3100" dirty="0"/>
            </a:br>
            <a:r>
              <a:rPr lang="es-ES" sz="2000" dirty="0"/>
              <a:t>F</a:t>
            </a:r>
            <a:r>
              <a:rPr lang="es-ES" sz="1600" dirty="0"/>
              <a:t>ACULTAD DE ECONOMÍA</a:t>
            </a:r>
            <a:br>
              <a:rPr lang="es-ES" sz="1600" dirty="0"/>
            </a:br>
            <a:r>
              <a:rPr lang="es-ES" sz="1600" dirty="0"/>
              <a:t>LICENCIATURA EN ACTUARÍA</a:t>
            </a:r>
            <a:br>
              <a:rPr lang="es-ES" dirty="0"/>
            </a:br>
            <a:endParaRPr lang="es-MX" dirty="0"/>
          </a:p>
        </p:txBody>
      </p:sp>
      <p:pic>
        <p:nvPicPr>
          <p:cNvPr id="4" name="Picture 3"/>
          <p:cNvPicPr>
            <a:picLocks noChangeAspect="1" noChangeArrowheads="1"/>
          </p:cNvPicPr>
          <p:nvPr/>
        </p:nvPicPr>
        <p:blipFill>
          <a:blip r:embed="rId2"/>
          <a:srcRect/>
          <a:stretch>
            <a:fillRect/>
          </a:stretch>
        </p:blipFill>
        <p:spPr bwMode="auto">
          <a:xfrm>
            <a:off x="9859276" y="208250"/>
            <a:ext cx="701220" cy="628462"/>
          </a:xfrm>
          <a:prstGeom prst="rect">
            <a:avLst/>
          </a:prstGeom>
          <a:noFill/>
          <a:ln w="9525">
            <a:solidFill>
              <a:schemeClr val="accent3">
                <a:lumMod val="75000"/>
              </a:schemeClr>
            </a:solidFill>
            <a:miter lim="800000"/>
            <a:headEnd/>
            <a:tailEnd/>
          </a:ln>
        </p:spPr>
      </p:pic>
      <p:sp>
        <p:nvSpPr>
          <p:cNvPr id="5" name="4 CuadroTexto"/>
          <p:cNvSpPr txBox="1"/>
          <p:nvPr/>
        </p:nvSpPr>
        <p:spPr>
          <a:xfrm>
            <a:off x="6790267" y="1052737"/>
            <a:ext cx="3606800" cy="646331"/>
          </a:xfrm>
          <a:prstGeom prst="rect">
            <a:avLst/>
          </a:prstGeom>
          <a:solidFill>
            <a:schemeClr val="tx2"/>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36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a:ea typeface="+mn-ea"/>
                <a:cs typeface="+mn-cs"/>
              </a:rPr>
              <a:t>CONTENIDO</a:t>
            </a:r>
            <a:endParaRPr kumimoji="0" lang="es-MX" sz="36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a:ea typeface="+mn-ea"/>
              <a:cs typeface="+mn-cs"/>
            </a:endParaRPr>
          </a:p>
        </p:txBody>
      </p:sp>
      <p:graphicFrame>
        <p:nvGraphicFramePr>
          <p:cNvPr id="6" name="5 Tabla"/>
          <p:cNvGraphicFramePr>
            <a:graphicFrameLocks noGrp="1"/>
          </p:cNvGraphicFramePr>
          <p:nvPr>
            <p:extLst>
              <p:ext uri="{D42A27DB-BD31-4B8C-83A1-F6EECF244321}">
                <p14:modId xmlns:p14="http://schemas.microsoft.com/office/powerpoint/2010/main" val="4265257421"/>
              </p:ext>
            </p:extLst>
          </p:nvPr>
        </p:nvGraphicFramePr>
        <p:xfrm>
          <a:off x="2196765" y="1844824"/>
          <a:ext cx="8213928" cy="4450080"/>
        </p:xfrm>
        <a:graphic>
          <a:graphicData uri="http://schemas.openxmlformats.org/drawingml/2006/table">
            <a:tbl>
              <a:tblPr firstRow="1" bandRow="1">
                <a:tableStyleId>{284E427A-3D55-4303-BF80-6455036E1DE7}</a:tableStyleId>
              </a:tblPr>
              <a:tblGrid>
                <a:gridCol w="7646279">
                  <a:extLst>
                    <a:ext uri="{9D8B030D-6E8A-4147-A177-3AD203B41FA5}">
                      <a16:colId xmlns:a16="http://schemas.microsoft.com/office/drawing/2014/main" val="20000"/>
                    </a:ext>
                  </a:extLst>
                </a:gridCol>
                <a:gridCol w="567649">
                  <a:extLst>
                    <a:ext uri="{9D8B030D-6E8A-4147-A177-3AD203B41FA5}">
                      <a16:colId xmlns:a16="http://schemas.microsoft.com/office/drawing/2014/main" val="20001"/>
                    </a:ext>
                  </a:extLst>
                </a:gridCol>
              </a:tblGrid>
              <a:tr h="4352776">
                <a:tc>
                  <a:txBody>
                    <a:bodyPr/>
                    <a:lstStyle/>
                    <a:p>
                      <a:pPr algn="r"/>
                      <a:r>
                        <a:rPr lang="es-MX" sz="2600" dirty="0"/>
                        <a:t>Guión</a:t>
                      </a:r>
                      <a:r>
                        <a:rPr lang="es-MX" sz="2600" baseline="0" dirty="0"/>
                        <a:t> Explicativo</a:t>
                      </a:r>
                    </a:p>
                    <a:p>
                      <a:pPr algn="r"/>
                      <a:endParaRPr lang="es-MX" sz="2600" dirty="0"/>
                    </a:p>
                    <a:p>
                      <a:pPr algn="r"/>
                      <a:r>
                        <a:rPr lang="es-MX" sz="2600" dirty="0"/>
                        <a:t>El Seguro </a:t>
                      </a:r>
                    </a:p>
                    <a:p>
                      <a:pPr algn="r"/>
                      <a:r>
                        <a:rPr lang="es-MX" sz="2600" dirty="0"/>
                        <a:t>Concepto</a:t>
                      </a:r>
                    </a:p>
                    <a:p>
                      <a:pPr algn="r"/>
                      <a:r>
                        <a:rPr lang="es-MX" sz="2600" dirty="0"/>
                        <a:t>Constitución</a:t>
                      </a:r>
                    </a:p>
                    <a:p>
                      <a:pPr algn="r"/>
                      <a:r>
                        <a:rPr lang="es-MX" sz="2600" dirty="0"/>
                        <a:t>Sujetos</a:t>
                      </a:r>
                    </a:p>
                    <a:p>
                      <a:pPr algn="r"/>
                      <a:r>
                        <a:rPr lang="es-MX" sz="2600" dirty="0"/>
                        <a:t>Operaciones de las Instituciones de Seguros</a:t>
                      </a:r>
                    </a:p>
                    <a:p>
                      <a:pPr algn="r"/>
                      <a:r>
                        <a:rPr lang="es-MX" sz="2600" dirty="0"/>
                        <a:t>Ramos de Seguro</a:t>
                      </a:r>
                    </a:p>
                    <a:p>
                      <a:pPr algn="r"/>
                      <a:endParaRPr lang="es-MX" sz="2600" dirty="0"/>
                    </a:p>
                    <a:p>
                      <a:pPr algn="r"/>
                      <a:r>
                        <a:rPr lang="es-MX" sz="2600" dirty="0"/>
                        <a:t>Conclusiones</a:t>
                      </a:r>
                    </a:p>
                    <a:p>
                      <a:pPr algn="r"/>
                      <a:r>
                        <a:rPr lang="es-MX" sz="2600" dirty="0"/>
                        <a:t>Referencias</a:t>
                      </a:r>
                    </a:p>
                  </a:txBody>
                  <a:tcPr/>
                </a:tc>
                <a:tc>
                  <a:txBody>
                    <a:bodyPr/>
                    <a:lstStyle/>
                    <a:p>
                      <a:pPr algn="r"/>
                      <a:r>
                        <a:rPr lang="es-MX" sz="2600" dirty="0"/>
                        <a:t>4</a:t>
                      </a:r>
                    </a:p>
                    <a:p>
                      <a:pPr algn="r"/>
                      <a:endParaRPr lang="es-MX" sz="2600" dirty="0"/>
                    </a:p>
                    <a:p>
                      <a:pPr algn="r"/>
                      <a:r>
                        <a:rPr lang="es-MX" sz="2600" dirty="0"/>
                        <a:t>7</a:t>
                      </a:r>
                    </a:p>
                    <a:p>
                      <a:pPr algn="r"/>
                      <a:r>
                        <a:rPr lang="es-MX" sz="2600" dirty="0"/>
                        <a:t>11</a:t>
                      </a:r>
                    </a:p>
                    <a:p>
                      <a:pPr algn="r"/>
                      <a:r>
                        <a:rPr lang="es-MX" sz="2600" dirty="0"/>
                        <a:t>1518</a:t>
                      </a:r>
                    </a:p>
                    <a:p>
                      <a:pPr algn="r"/>
                      <a:r>
                        <a:rPr lang="es-MX" sz="2600" dirty="0"/>
                        <a:t>25</a:t>
                      </a:r>
                    </a:p>
                    <a:p>
                      <a:pPr algn="r"/>
                      <a:r>
                        <a:rPr lang="es-MX" sz="2600" dirty="0"/>
                        <a:t>29</a:t>
                      </a:r>
                    </a:p>
                    <a:p>
                      <a:pPr algn="r"/>
                      <a:endParaRPr lang="es-MX" sz="2600" dirty="0"/>
                    </a:p>
                    <a:p>
                      <a:pPr algn="r"/>
                      <a:r>
                        <a:rPr lang="es-MX" sz="2600" dirty="0"/>
                        <a:t>41</a:t>
                      </a:r>
                    </a:p>
                    <a:p>
                      <a:pPr algn="r"/>
                      <a:r>
                        <a:rPr lang="es-MX" sz="2600" dirty="0"/>
                        <a:t>43</a:t>
                      </a:r>
                    </a:p>
                  </a:txBody>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908649463"/>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1414731" y="431321"/>
            <a:ext cx="9333781" cy="667182"/>
          </a:xfrm>
          <a:prstGeom prst="rect">
            <a:avLst/>
          </a:prstGeom>
          <a:solidFill>
            <a:schemeClr val="bg1">
              <a:lumMod val="85000"/>
            </a:schemeClr>
          </a:solidFill>
          <a:ln>
            <a:solidFill>
              <a:schemeClr val="accent3">
                <a:lumMod val="75000"/>
              </a:schemeClr>
            </a:solidFill>
            <a:miter lim="800000"/>
            <a:headEnd/>
            <a:tailEnd/>
          </a:ln>
        </p:spPr>
        <p:txBody>
          <a:bodyPr vert="horz" wrap="square" lIns="91440" tIns="45720" rIns="91440" bIns="45720" numCol="1" rtlCol="0" anchor="ctr" anchorCtr="0" compatLnSpc="1">
            <a:prstTxWarp prst="textNoShape">
              <a:avLst/>
            </a:prstTxWarp>
            <a:normAutofit fontScale="90000"/>
          </a:bodyPr>
          <a:lstStyle/>
          <a:p>
            <a:pPr lvl="0" algn="just">
              <a:lnSpc>
                <a:spcPct val="100000"/>
              </a:lnSpc>
            </a:pPr>
            <a:r>
              <a:rPr lang="es-MX" sz="3200" b="1" dirty="0">
                <a:ln>
                  <a:solidFill>
                    <a:schemeClr val="tx1">
                      <a:lumMod val="65000"/>
                      <a:lumOff val="35000"/>
                    </a:schemeClr>
                  </a:solidFill>
                </a:ln>
                <a:solidFill>
                  <a:schemeClr val="accent3"/>
                </a:solidFill>
                <a:latin typeface="+mn-lt"/>
                <a:ea typeface="Times New Roman" pitchFamily="18" charset="0"/>
                <a:cs typeface="Arial" pitchFamily="34" charset="0"/>
              </a:rPr>
              <a:t>De acuerdo a la Ley de Instituciones de Seguros y de Fianzas:</a:t>
            </a:r>
            <a:endParaRPr lang="es-ES" sz="3200" dirty="0">
              <a:latin typeface="+mn-lt"/>
            </a:endParaRPr>
          </a:p>
        </p:txBody>
      </p:sp>
      <p:sp>
        <p:nvSpPr>
          <p:cNvPr id="6147" name="Rectangle 3"/>
          <p:cNvSpPr>
            <a:spLocks noGrp="1" noChangeArrowheads="1"/>
          </p:cNvSpPr>
          <p:nvPr>
            <p:ph idx="1"/>
          </p:nvPr>
        </p:nvSpPr>
        <p:spPr bwMode="auto">
          <a:xfrm>
            <a:off x="1414732" y="1259459"/>
            <a:ext cx="9333781" cy="1570006"/>
          </a:xfrm>
          <a:prstGeom prst="rect">
            <a:avLst/>
          </a:prstGeom>
          <a:solidFill>
            <a:schemeClr val="accent3">
              <a:lumMod val="60000"/>
              <a:lumOff val="40000"/>
            </a:schemeClr>
          </a:solidFill>
          <a:ln>
            <a:solidFill>
              <a:schemeClr val="accent3">
                <a:lumMod val="50000"/>
              </a:schemeClr>
            </a:solidFill>
            <a:miter lim="800000"/>
            <a:headEnd/>
            <a:tailEnd/>
          </a:ln>
        </p:spPr>
        <p:txBody>
          <a:bodyPr vert="horz" wrap="square" lIns="91440" tIns="45720" rIns="91440" bIns="45720" numCol="1" rtlCol="0" anchor="t" anchorCtr="0" compatLnSpc="1">
            <a:prstTxWarp prst="textNoShape">
              <a:avLst/>
            </a:prstTxWarp>
            <a:normAutofit fontScale="92500" lnSpcReduction="10000"/>
          </a:bodyPr>
          <a:lstStyle/>
          <a:p>
            <a:pPr marL="0" indent="0" algn="just">
              <a:buNone/>
            </a:pPr>
            <a:r>
              <a:rPr lang="es-MX" sz="2800" b="1" dirty="0">
                <a:solidFill>
                  <a:srgbClr val="000000"/>
                </a:solidFill>
                <a:cs typeface="Arial" pitchFamily="34" charset="0"/>
              </a:rPr>
              <a:t>ARTÍCULO 25.- </a:t>
            </a:r>
            <a:r>
              <a:rPr lang="es-MX" sz="2800" dirty="0">
                <a:solidFill>
                  <a:srgbClr val="000000"/>
                </a:solidFill>
                <a:cs typeface="Arial" pitchFamily="34" charset="0"/>
              </a:rPr>
              <a:t>Las autorizaciones para organizarse, operar y funcionar como Institución de Seguros o Sociedad Mutualista, se referirán a una o más de las siguientes operaciones y ramos de seguro: </a:t>
            </a:r>
            <a:endParaRPr lang="es-MX" sz="2800" dirty="0">
              <a:cs typeface="Arial" pitchFamily="34" charset="0"/>
            </a:endParaRPr>
          </a:p>
          <a:p>
            <a:pPr marL="0" indent="0" algn="just">
              <a:buNone/>
            </a:pPr>
            <a:endParaRPr lang="es-MX" sz="3000" dirty="0"/>
          </a:p>
          <a:p>
            <a:pPr marL="0" indent="0" algn="just">
              <a:lnSpc>
                <a:spcPct val="80000"/>
              </a:lnSpc>
              <a:buNone/>
            </a:pPr>
            <a:endParaRPr lang="es-MX" sz="2600" dirty="0"/>
          </a:p>
          <a:p>
            <a:pPr algn="just" eaLnBrk="1" hangingPunct="1">
              <a:lnSpc>
                <a:spcPct val="80000"/>
              </a:lnSpc>
              <a:buNone/>
            </a:pPr>
            <a:endParaRPr lang="es-MX" sz="3600" dirty="0"/>
          </a:p>
          <a:p>
            <a:pPr algn="just" eaLnBrk="1" hangingPunct="1">
              <a:lnSpc>
                <a:spcPct val="80000"/>
              </a:lnSpc>
              <a:buFontTx/>
              <a:buNone/>
            </a:pPr>
            <a:endParaRPr lang="es-ES" sz="2400" b="1" dirty="0"/>
          </a:p>
        </p:txBody>
      </p:sp>
      <p:sp>
        <p:nvSpPr>
          <p:cNvPr id="2" name="1 Marcador de número de diapositiva"/>
          <p:cNvSpPr>
            <a:spLocks noGrp="1"/>
          </p:cNvSpPr>
          <p:nvPr>
            <p:ph type="sldNum" sz="quarter" idx="12"/>
          </p:nvPr>
        </p:nvSpPr>
        <p:spPr/>
        <p:txBody>
          <a:bodyPr/>
          <a:lstStyle/>
          <a:p>
            <a:fld id="{114F6E14-26B7-447F-A4C5-187AB6119613}" type="slidenum">
              <a:rPr lang="es-MX" smtClean="0">
                <a:solidFill>
                  <a:schemeClr val="bg1">
                    <a:lumMod val="95000"/>
                  </a:schemeClr>
                </a:solidFill>
              </a:rPr>
              <a:t>30</a:t>
            </a:fld>
            <a:endParaRPr lang="es-MX" dirty="0">
              <a:solidFill>
                <a:schemeClr val="bg1">
                  <a:lumMod val="95000"/>
                </a:schemeClr>
              </a:solidFill>
            </a:endParaRPr>
          </a:p>
        </p:txBody>
      </p:sp>
      <p:sp>
        <p:nvSpPr>
          <p:cNvPr id="5" name="4 Rectángulo"/>
          <p:cNvSpPr/>
          <p:nvPr/>
        </p:nvSpPr>
        <p:spPr>
          <a:xfrm>
            <a:off x="1414732" y="2881225"/>
            <a:ext cx="4681268" cy="3657600"/>
          </a:xfrm>
          <a:prstGeom prst="rect">
            <a:avLst/>
          </a:prstGeom>
          <a:solidFill>
            <a:schemeClr val="accent2"/>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800" b="1" dirty="0">
                <a:solidFill>
                  <a:schemeClr val="bg1">
                    <a:lumMod val="95000"/>
                  </a:schemeClr>
                </a:solidFill>
              </a:rPr>
              <a:t>I. </a:t>
            </a:r>
            <a:r>
              <a:rPr lang="es-MX" sz="2800" dirty="0">
                <a:solidFill>
                  <a:schemeClr val="bg1">
                    <a:lumMod val="95000"/>
                  </a:schemeClr>
                </a:solidFill>
              </a:rPr>
              <a:t>Vida; </a:t>
            </a:r>
          </a:p>
          <a:p>
            <a:pPr algn="just"/>
            <a:r>
              <a:rPr lang="es-MX" sz="2800" b="1" dirty="0">
                <a:solidFill>
                  <a:schemeClr val="bg1">
                    <a:lumMod val="95000"/>
                  </a:schemeClr>
                </a:solidFill>
              </a:rPr>
              <a:t>II. </a:t>
            </a:r>
            <a:r>
              <a:rPr lang="es-MX" sz="2800" dirty="0">
                <a:solidFill>
                  <a:schemeClr val="bg1">
                    <a:lumMod val="95000"/>
                  </a:schemeClr>
                </a:solidFill>
              </a:rPr>
              <a:t>Accidentes y enfermedades, </a:t>
            </a:r>
            <a:r>
              <a:rPr lang="es-MX" sz="2800" dirty="0">
                <a:solidFill>
                  <a:srgbClr val="000000"/>
                </a:solidFill>
              </a:rPr>
              <a:t>en alguno o algunos de los ramos siguientes:</a:t>
            </a:r>
          </a:p>
          <a:p>
            <a:pPr marL="620713" indent="-363538" algn="just"/>
            <a:r>
              <a:rPr lang="es-MX" sz="2800" b="1" dirty="0">
                <a:solidFill>
                  <a:srgbClr val="000000"/>
                </a:solidFill>
              </a:rPr>
              <a:t>a) </a:t>
            </a:r>
            <a:r>
              <a:rPr lang="es-MX" sz="2800" dirty="0">
                <a:solidFill>
                  <a:srgbClr val="000000"/>
                </a:solidFill>
              </a:rPr>
              <a:t>Accidentes personales; </a:t>
            </a:r>
          </a:p>
          <a:p>
            <a:pPr marL="620713" indent="-363538" algn="just"/>
            <a:r>
              <a:rPr lang="es-MX" sz="2800" b="1" dirty="0">
                <a:solidFill>
                  <a:srgbClr val="000000"/>
                </a:solidFill>
              </a:rPr>
              <a:t>b) </a:t>
            </a:r>
            <a:r>
              <a:rPr lang="es-MX" sz="2800" dirty="0">
                <a:solidFill>
                  <a:srgbClr val="000000"/>
                </a:solidFill>
              </a:rPr>
              <a:t>Gastos médicos, y </a:t>
            </a:r>
          </a:p>
          <a:p>
            <a:pPr marL="620713" indent="-363538" algn="just"/>
            <a:r>
              <a:rPr lang="es-MX" sz="2800" b="1" dirty="0">
                <a:solidFill>
                  <a:srgbClr val="000000"/>
                </a:solidFill>
              </a:rPr>
              <a:t>c) </a:t>
            </a:r>
            <a:r>
              <a:rPr lang="es-MX" sz="2800" dirty="0">
                <a:solidFill>
                  <a:srgbClr val="000000"/>
                </a:solidFill>
              </a:rPr>
              <a:t>Salud, y </a:t>
            </a:r>
          </a:p>
          <a:p>
            <a:pPr algn="just"/>
            <a:endParaRPr lang="es-MX" sz="1700" dirty="0">
              <a:solidFill>
                <a:schemeClr val="tx1"/>
              </a:solidFill>
            </a:endParaRPr>
          </a:p>
        </p:txBody>
      </p:sp>
      <p:pic>
        <p:nvPicPr>
          <p:cNvPr id="3" name="Imagen 2">
            <a:extLst>
              <a:ext uri="{FF2B5EF4-FFF2-40B4-BE49-F238E27FC236}">
                <a16:creationId xmlns:a16="http://schemas.microsoft.com/office/drawing/2014/main" id="{6CA1B251-55AE-4B9A-99EF-6FF47265A29E}"/>
              </a:ext>
            </a:extLst>
          </p:cNvPr>
          <p:cNvPicPr>
            <a:picLocks noChangeAspect="1"/>
          </p:cNvPicPr>
          <p:nvPr/>
        </p:nvPicPr>
        <p:blipFill>
          <a:blip r:embed="rId2"/>
          <a:stretch>
            <a:fillRect/>
          </a:stretch>
        </p:blipFill>
        <p:spPr>
          <a:xfrm>
            <a:off x="6245002" y="3191616"/>
            <a:ext cx="4450466" cy="2688569"/>
          </a:xfrm>
          <a:prstGeom prst="rect">
            <a:avLst/>
          </a:prstGeom>
        </p:spPr>
      </p:pic>
    </p:spTree>
    <p:extLst>
      <p:ext uri="{BB962C8B-B14F-4D97-AF65-F5344CB8AC3E}">
        <p14:creationId xmlns:p14="http://schemas.microsoft.com/office/powerpoint/2010/main" val="2477266417"/>
      </p:ext>
    </p:extLst>
  </p:cSld>
  <p:clrMapOvr>
    <a:masterClrMapping/>
  </p:clrMapOvr>
  <p:transition spd="slow">
    <p:zoom dir="in"/>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4F6E14-26B7-447F-A4C5-187AB6119613}" type="slidenum">
              <a:rPr lang="es-MX" smtClean="0">
                <a:solidFill>
                  <a:schemeClr val="bg1"/>
                </a:solidFill>
              </a:rPr>
              <a:t>31</a:t>
            </a:fld>
            <a:endParaRPr lang="es-MX" dirty="0">
              <a:solidFill>
                <a:schemeClr val="bg1"/>
              </a:solidFill>
            </a:endParaRPr>
          </a:p>
        </p:txBody>
      </p:sp>
      <p:sp>
        <p:nvSpPr>
          <p:cNvPr id="7" name="6 Rectángulo"/>
          <p:cNvSpPr/>
          <p:nvPr/>
        </p:nvSpPr>
        <p:spPr>
          <a:xfrm>
            <a:off x="4676607" y="1242203"/>
            <a:ext cx="6287568" cy="5392651"/>
          </a:xfrm>
          <a:prstGeom prst="rect">
            <a:avLst/>
          </a:prstGeom>
          <a:solidFill>
            <a:schemeClr val="accent2"/>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400" b="1" dirty="0">
                <a:solidFill>
                  <a:schemeClr val="bg1">
                    <a:lumMod val="95000"/>
                  </a:schemeClr>
                </a:solidFill>
              </a:rPr>
              <a:t>III. Daños, </a:t>
            </a:r>
            <a:r>
              <a:rPr lang="es-MX" sz="2400" dirty="0">
                <a:solidFill>
                  <a:srgbClr val="000000"/>
                </a:solidFill>
              </a:rPr>
              <a:t>en los ramos siguientes: </a:t>
            </a:r>
          </a:p>
          <a:p>
            <a:pPr algn="just"/>
            <a:r>
              <a:rPr lang="es-MX" sz="1200" dirty="0">
                <a:solidFill>
                  <a:schemeClr val="accent2"/>
                </a:solidFill>
              </a:rPr>
              <a:t>.</a:t>
            </a:r>
          </a:p>
          <a:p>
            <a:pPr marL="534988" indent="-276225" algn="just"/>
            <a:r>
              <a:rPr lang="es-MX" sz="2400" b="1" dirty="0">
                <a:solidFill>
                  <a:srgbClr val="000000"/>
                </a:solidFill>
              </a:rPr>
              <a:t>a) </a:t>
            </a:r>
            <a:r>
              <a:rPr lang="es-MX" sz="2400" dirty="0">
                <a:solidFill>
                  <a:srgbClr val="000000"/>
                </a:solidFill>
              </a:rPr>
              <a:t>Responsabilidad civil y riesgos profesionales; </a:t>
            </a:r>
          </a:p>
          <a:p>
            <a:pPr marL="534988" indent="-276225" algn="just"/>
            <a:r>
              <a:rPr lang="es-MX" sz="2400" b="1" dirty="0">
                <a:solidFill>
                  <a:srgbClr val="000000"/>
                </a:solidFill>
              </a:rPr>
              <a:t>b) </a:t>
            </a:r>
            <a:r>
              <a:rPr lang="es-MX" sz="2400" dirty="0">
                <a:solidFill>
                  <a:srgbClr val="000000"/>
                </a:solidFill>
              </a:rPr>
              <a:t>Marítimo y transportes; </a:t>
            </a:r>
          </a:p>
          <a:p>
            <a:pPr marL="534988" indent="-276225" algn="just"/>
            <a:r>
              <a:rPr lang="es-MX" sz="2400" b="1" dirty="0">
                <a:solidFill>
                  <a:srgbClr val="000000"/>
                </a:solidFill>
              </a:rPr>
              <a:t>c) </a:t>
            </a:r>
            <a:r>
              <a:rPr lang="es-MX" sz="2400" dirty="0">
                <a:solidFill>
                  <a:srgbClr val="000000"/>
                </a:solidFill>
              </a:rPr>
              <a:t>Incendio; </a:t>
            </a:r>
          </a:p>
          <a:p>
            <a:pPr marL="534988" indent="-276225" algn="just"/>
            <a:r>
              <a:rPr lang="es-MX" sz="2400" b="1" dirty="0">
                <a:solidFill>
                  <a:srgbClr val="000000"/>
                </a:solidFill>
              </a:rPr>
              <a:t>d) </a:t>
            </a:r>
            <a:r>
              <a:rPr lang="es-MX" sz="2400" dirty="0">
                <a:solidFill>
                  <a:srgbClr val="000000"/>
                </a:solidFill>
              </a:rPr>
              <a:t>Agrícola y de animales; </a:t>
            </a:r>
          </a:p>
          <a:p>
            <a:pPr marL="534988" indent="-276225" algn="just"/>
            <a:r>
              <a:rPr lang="es-MX" sz="2400" b="1" dirty="0">
                <a:solidFill>
                  <a:srgbClr val="000000"/>
                </a:solidFill>
              </a:rPr>
              <a:t>e) </a:t>
            </a:r>
            <a:r>
              <a:rPr lang="es-MX" sz="2400" dirty="0">
                <a:solidFill>
                  <a:srgbClr val="000000"/>
                </a:solidFill>
              </a:rPr>
              <a:t>Automóviles; </a:t>
            </a:r>
          </a:p>
          <a:p>
            <a:pPr marL="534988" indent="-276225" algn="just"/>
            <a:r>
              <a:rPr lang="es-MX" sz="2400" b="1" dirty="0">
                <a:solidFill>
                  <a:srgbClr val="000000"/>
                </a:solidFill>
              </a:rPr>
              <a:t>f) </a:t>
            </a:r>
            <a:r>
              <a:rPr lang="es-MX" sz="2400" dirty="0">
                <a:solidFill>
                  <a:srgbClr val="000000"/>
                </a:solidFill>
              </a:rPr>
              <a:t>Crédito; </a:t>
            </a:r>
          </a:p>
          <a:p>
            <a:pPr marL="534988" indent="-276225" algn="just"/>
            <a:r>
              <a:rPr lang="es-MX" sz="2400" b="1" dirty="0">
                <a:solidFill>
                  <a:srgbClr val="000000"/>
                </a:solidFill>
              </a:rPr>
              <a:t>g) </a:t>
            </a:r>
            <a:r>
              <a:rPr lang="es-MX" sz="2400" dirty="0">
                <a:solidFill>
                  <a:srgbClr val="000000"/>
                </a:solidFill>
              </a:rPr>
              <a:t>Caución; </a:t>
            </a:r>
          </a:p>
          <a:p>
            <a:pPr marL="534988" indent="-276225" algn="just"/>
            <a:r>
              <a:rPr lang="es-MX" sz="2400" b="1" dirty="0">
                <a:solidFill>
                  <a:srgbClr val="000000"/>
                </a:solidFill>
              </a:rPr>
              <a:t>h) </a:t>
            </a:r>
            <a:r>
              <a:rPr lang="es-MX" sz="2400" dirty="0">
                <a:solidFill>
                  <a:srgbClr val="000000"/>
                </a:solidFill>
              </a:rPr>
              <a:t>Crédito a la vivienda; </a:t>
            </a:r>
          </a:p>
          <a:p>
            <a:pPr marL="534988" indent="-276225" algn="just"/>
            <a:r>
              <a:rPr lang="es-MX" sz="2400" b="1" dirty="0">
                <a:solidFill>
                  <a:srgbClr val="000000"/>
                </a:solidFill>
              </a:rPr>
              <a:t>i) </a:t>
            </a:r>
            <a:r>
              <a:rPr lang="es-MX" sz="2400" dirty="0">
                <a:solidFill>
                  <a:srgbClr val="000000"/>
                </a:solidFill>
              </a:rPr>
              <a:t>Garantía financiera; </a:t>
            </a:r>
          </a:p>
          <a:p>
            <a:pPr marL="534988" indent="-276225" algn="just"/>
            <a:r>
              <a:rPr lang="es-MX" sz="2400" b="1" dirty="0">
                <a:solidFill>
                  <a:srgbClr val="000000"/>
                </a:solidFill>
              </a:rPr>
              <a:t>j) </a:t>
            </a:r>
            <a:r>
              <a:rPr lang="es-MX" sz="2400" dirty="0">
                <a:solidFill>
                  <a:srgbClr val="000000"/>
                </a:solidFill>
              </a:rPr>
              <a:t>Riesgos catastróficos; </a:t>
            </a:r>
          </a:p>
          <a:p>
            <a:pPr marL="534988" indent="-276225" algn="just"/>
            <a:r>
              <a:rPr lang="es-MX" sz="2400" b="1" dirty="0">
                <a:solidFill>
                  <a:srgbClr val="000000"/>
                </a:solidFill>
              </a:rPr>
              <a:t>k) </a:t>
            </a:r>
            <a:r>
              <a:rPr lang="es-MX" sz="2400" dirty="0">
                <a:solidFill>
                  <a:srgbClr val="000000"/>
                </a:solidFill>
              </a:rPr>
              <a:t>Diversos, y </a:t>
            </a:r>
          </a:p>
          <a:p>
            <a:pPr marL="534988" indent="-276225" algn="just"/>
            <a:r>
              <a:rPr lang="es-MX" sz="2400" b="1" dirty="0">
                <a:solidFill>
                  <a:srgbClr val="000000"/>
                </a:solidFill>
              </a:rPr>
              <a:t>l) </a:t>
            </a:r>
            <a:r>
              <a:rPr lang="es-MX" sz="2400" dirty="0">
                <a:solidFill>
                  <a:srgbClr val="000000"/>
                </a:solidFill>
              </a:rPr>
              <a:t>Los especiales . . . </a:t>
            </a:r>
            <a:endParaRPr lang="es-MX" sz="2400" dirty="0">
              <a:solidFill>
                <a:schemeClr val="tx1"/>
              </a:solidFill>
            </a:endParaRPr>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476"/>
          <a:stretch/>
        </p:blipFill>
        <p:spPr bwMode="auto">
          <a:xfrm>
            <a:off x="845392" y="2139352"/>
            <a:ext cx="3793643" cy="29157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2">
            <a:extLst>
              <a:ext uri="{FF2B5EF4-FFF2-40B4-BE49-F238E27FC236}">
                <a16:creationId xmlns:a16="http://schemas.microsoft.com/office/drawing/2014/main" id="{9E88028E-2BBE-476B-8CA0-22B712E86142}"/>
              </a:ext>
            </a:extLst>
          </p:cNvPr>
          <p:cNvSpPr>
            <a:spLocks noGrp="1" noChangeArrowheads="1"/>
          </p:cNvSpPr>
          <p:nvPr>
            <p:ph type="title"/>
          </p:nvPr>
        </p:nvSpPr>
        <p:spPr bwMode="auto">
          <a:xfrm>
            <a:off x="1414731" y="431321"/>
            <a:ext cx="9333781" cy="667182"/>
          </a:xfrm>
          <a:prstGeom prst="rect">
            <a:avLst/>
          </a:prstGeom>
          <a:solidFill>
            <a:schemeClr val="bg1">
              <a:lumMod val="85000"/>
            </a:schemeClr>
          </a:solidFill>
          <a:ln>
            <a:solidFill>
              <a:schemeClr val="accent3">
                <a:lumMod val="75000"/>
              </a:schemeClr>
            </a:solidFill>
            <a:miter lim="800000"/>
            <a:headEnd/>
            <a:tailEnd/>
          </a:ln>
        </p:spPr>
        <p:txBody>
          <a:bodyPr vert="horz" wrap="square" lIns="91440" tIns="45720" rIns="91440" bIns="45720" numCol="1" rtlCol="0" anchor="ctr" anchorCtr="0" compatLnSpc="1">
            <a:prstTxWarp prst="textNoShape">
              <a:avLst/>
            </a:prstTxWarp>
            <a:normAutofit fontScale="90000"/>
          </a:bodyPr>
          <a:lstStyle/>
          <a:p>
            <a:pPr lvl="0" algn="just">
              <a:lnSpc>
                <a:spcPct val="100000"/>
              </a:lnSpc>
            </a:pPr>
            <a:r>
              <a:rPr lang="es-MX" sz="3200" b="1" dirty="0">
                <a:ln>
                  <a:solidFill>
                    <a:schemeClr val="tx1">
                      <a:lumMod val="65000"/>
                      <a:lumOff val="35000"/>
                    </a:schemeClr>
                  </a:solidFill>
                </a:ln>
                <a:solidFill>
                  <a:schemeClr val="accent3"/>
                </a:solidFill>
                <a:latin typeface="+mn-lt"/>
                <a:ea typeface="Times New Roman" pitchFamily="18" charset="0"/>
                <a:cs typeface="Arial" pitchFamily="34" charset="0"/>
              </a:rPr>
              <a:t>De acuerdo a la Ley de Instituciones de Seguros y de Fianzas:</a:t>
            </a:r>
            <a:endParaRPr lang="es-ES" sz="3200" dirty="0">
              <a:latin typeface="+mn-lt"/>
            </a:endParaRPr>
          </a:p>
        </p:txBody>
      </p:sp>
    </p:spTree>
    <p:extLst>
      <p:ext uri="{BB962C8B-B14F-4D97-AF65-F5344CB8AC3E}">
        <p14:creationId xmlns:p14="http://schemas.microsoft.com/office/powerpoint/2010/main" val="3601321820"/>
      </p:ext>
    </p:extLst>
  </p:cSld>
  <p:clrMapOvr>
    <a:masterClrMapping/>
  </p:clrMapOvr>
  <p:transition spd="slow">
    <p:zoom dir="in"/>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1491916" y="416220"/>
            <a:ext cx="9240252" cy="1177702"/>
          </a:xfrm>
          <a:prstGeom prst="rect">
            <a:avLst/>
          </a:prstGeom>
          <a:solidFill>
            <a:schemeClr val="bg2">
              <a:lumMod val="75000"/>
            </a:schemeClr>
          </a:solidFill>
          <a:ln>
            <a:solidFill>
              <a:schemeClr val="accent3">
                <a:lumMod val="75000"/>
              </a:schemeClr>
            </a:solidFill>
            <a:miter lim="800000"/>
            <a:headEnd/>
            <a:tailEnd/>
          </a:ln>
        </p:spPr>
        <p:txBody>
          <a:bodyPr vert="horz" wrap="square" lIns="91440" tIns="45720" rIns="91440" bIns="45720" numCol="1" rtlCol="0" anchor="ctr" anchorCtr="0" compatLnSpc="1">
            <a:prstTxWarp prst="textNoShape">
              <a:avLst/>
            </a:prstTxWarp>
            <a:noAutofit/>
          </a:bodyPr>
          <a:lstStyle/>
          <a:p>
            <a:pPr lvl="0" algn="just">
              <a:lnSpc>
                <a:spcPct val="100000"/>
              </a:lnSpc>
            </a:pPr>
            <a:r>
              <a:rPr lang="es-MX" sz="2400" spc="0" dirty="0">
                <a:ln w="0"/>
                <a:solidFill>
                  <a:schemeClr val="bg1">
                    <a:lumMod val="95000"/>
                  </a:schemeClr>
                </a:solidFill>
                <a:effectLst>
                  <a:outerShdw blurRad="38100" dist="19050" dir="2700000" algn="tl" rotWithShape="0">
                    <a:schemeClr val="dk1">
                      <a:alpha val="40000"/>
                    </a:schemeClr>
                  </a:outerShdw>
                </a:effectLst>
                <a:latin typeface="+mn-lt"/>
                <a:ea typeface="Times New Roman" pitchFamily="18" charset="0"/>
                <a:cs typeface="Arial" pitchFamily="34" charset="0"/>
              </a:rPr>
              <a:t>De acuerdo a la LISF, los seguros comprendidos dentro de la enumeración de ramos  de seguros, señalados en los artículos 25 y 26 son los siguientes:</a:t>
            </a:r>
            <a:endParaRPr lang="es-ES" sz="2400" spc="0" dirty="0">
              <a:ln w="0"/>
              <a:solidFill>
                <a:schemeClr val="bg1">
                  <a:lumMod val="95000"/>
                </a:schemeClr>
              </a:solidFill>
              <a:effectLst>
                <a:outerShdw blurRad="38100" dist="19050" dir="2700000" algn="tl" rotWithShape="0">
                  <a:schemeClr val="dk1">
                    <a:alpha val="40000"/>
                  </a:schemeClr>
                </a:outerShdw>
              </a:effectLst>
              <a:latin typeface="+mn-lt"/>
              <a:cs typeface="Arial" pitchFamily="34" charset="0"/>
            </a:endParaRPr>
          </a:p>
        </p:txBody>
      </p:sp>
      <p:sp>
        <p:nvSpPr>
          <p:cNvPr id="6147" name="Rectangle 3"/>
          <p:cNvSpPr>
            <a:spLocks noGrp="1" noChangeArrowheads="1"/>
          </p:cNvSpPr>
          <p:nvPr>
            <p:ph idx="1"/>
          </p:nvPr>
        </p:nvSpPr>
        <p:spPr bwMode="auto">
          <a:xfrm>
            <a:off x="1504330" y="1745108"/>
            <a:ext cx="5020572" cy="4632385"/>
          </a:xfrm>
          <a:prstGeom prst="rect">
            <a:avLst/>
          </a:prstGeom>
          <a:solidFill>
            <a:schemeClr val="accent3">
              <a:lumMod val="60000"/>
              <a:lumOff val="40000"/>
            </a:schemeClr>
          </a:solidFill>
          <a:ln>
            <a:solidFill>
              <a:schemeClr val="accent3">
                <a:lumMod val="50000"/>
              </a:schemeClr>
            </a:solidFill>
            <a:miter lim="800000"/>
            <a:headEnd/>
            <a:tailEnd/>
          </a:ln>
        </p:spPr>
        <p:txBody>
          <a:bodyPr vert="horz" wrap="square" lIns="91440" tIns="45720" rIns="91440" bIns="45720" numCol="1" rtlCol="0" anchor="t" anchorCtr="0" compatLnSpc="1">
            <a:prstTxWarp prst="textNoShape">
              <a:avLst/>
            </a:prstTxWarp>
            <a:normAutofit fontScale="77500" lnSpcReduction="20000"/>
          </a:bodyPr>
          <a:lstStyle/>
          <a:p>
            <a:pPr marL="0" indent="0" algn="just">
              <a:buNone/>
            </a:pPr>
            <a:endParaRPr lang="es-MX" sz="3000" dirty="0"/>
          </a:p>
          <a:p>
            <a:pPr marL="85725" indent="0" algn="just">
              <a:buNone/>
            </a:pPr>
            <a:r>
              <a:rPr lang="es-MX" sz="3200" dirty="0">
                <a:solidFill>
                  <a:srgbClr val="000000"/>
                </a:solidFill>
              </a:rPr>
              <a:t>Para las </a:t>
            </a:r>
            <a:r>
              <a:rPr lang="es-MX" sz="3200" b="1" i="1" dirty="0">
                <a:solidFill>
                  <a:schemeClr val="accent3">
                    <a:lumMod val="75000"/>
                  </a:schemeClr>
                </a:solidFill>
              </a:rPr>
              <a:t>operaciones de vida</a:t>
            </a:r>
            <a:r>
              <a:rPr lang="es-MX" sz="3200" dirty="0">
                <a:solidFill>
                  <a:srgbClr val="000000"/>
                </a:solidFill>
              </a:rPr>
              <a:t>, los que tengan como base del contrato riesgos que puedan afectar la persona del asegurado en su existencia. También se considerarán comprendidas dentro de estas operaciones, los contratos de seguro que tengan como base planes de pensiones o de supervivencia relacionados con la edad, jubilación o retiro de personas, ya sea bajo esquemas privados o derivados de las leyes de seguridad social; </a:t>
            </a:r>
          </a:p>
          <a:p>
            <a:pPr marL="0" indent="0" algn="just">
              <a:buNone/>
            </a:pPr>
            <a:endParaRPr lang="es-MX" sz="3200" dirty="0">
              <a:solidFill>
                <a:srgbClr val="000000"/>
              </a:solidFill>
              <a:latin typeface="Arial"/>
            </a:endParaRPr>
          </a:p>
          <a:p>
            <a:pPr marL="571500" indent="-571500" algn="just">
              <a:buAutoNum type="romanUcPeriod"/>
            </a:pPr>
            <a:endParaRPr lang="es-MX" sz="3000" dirty="0"/>
          </a:p>
          <a:p>
            <a:pPr marL="0" indent="0" algn="just">
              <a:lnSpc>
                <a:spcPct val="80000"/>
              </a:lnSpc>
              <a:buNone/>
            </a:pPr>
            <a:endParaRPr lang="es-MX" sz="2600" dirty="0"/>
          </a:p>
          <a:p>
            <a:pPr algn="just" eaLnBrk="1" hangingPunct="1">
              <a:lnSpc>
                <a:spcPct val="80000"/>
              </a:lnSpc>
              <a:buNone/>
            </a:pPr>
            <a:endParaRPr lang="es-MX" sz="3600" dirty="0"/>
          </a:p>
          <a:p>
            <a:pPr algn="just" eaLnBrk="1" hangingPunct="1">
              <a:lnSpc>
                <a:spcPct val="80000"/>
              </a:lnSpc>
              <a:buFontTx/>
              <a:buNone/>
            </a:pPr>
            <a:endParaRPr lang="es-ES" sz="2400" b="1" dirty="0"/>
          </a:p>
        </p:txBody>
      </p:sp>
      <p:sp>
        <p:nvSpPr>
          <p:cNvPr id="2" name="1 Marcador de número de diapositiva"/>
          <p:cNvSpPr>
            <a:spLocks noGrp="1"/>
          </p:cNvSpPr>
          <p:nvPr>
            <p:ph type="sldNum" sz="quarter" idx="12"/>
          </p:nvPr>
        </p:nvSpPr>
        <p:spPr/>
        <p:txBody>
          <a:bodyPr/>
          <a:lstStyle/>
          <a:p>
            <a:fld id="{114F6E14-26B7-447F-A4C5-187AB6119613}" type="slidenum">
              <a:rPr lang="es-MX" smtClean="0">
                <a:solidFill>
                  <a:schemeClr val="bg1">
                    <a:lumMod val="95000"/>
                  </a:schemeClr>
                </a:solidFill>
              </a:rPr>
              <a:t>32</a:t>
            </a:fld>
            <a:endParaRPr lang="es-MX" dirty="0">
              <a:solidFill>
                <a:schemeClr val="bg1">
                  <a:lumMod val="95000"/>
                </a:schemeClr>
              </a:solidFill>
            </a:endParaRPr>
          </a:p>
        </p:txBody>
      </p:sp>
      <p:pic>
        <p:nvPicPr>
          <p:cNvPr id="4" name="Imagen 3">
            <a:extLst>
              <a:ext uri="{FF2B5EF4-FFF2-40B4-BE49-F238E27FC236}">
                <a16:creationId xmlns:a16="http://schemas.microsoft.com/office/drawing/2014/main" id="{4B71E75C-D530-4C7B-A340-65B8910ABC48}"/>
              </a:ext>
            </a:extLst>
          </p:cNvPr>
          <p:cNvPicPr>
            <a:picLocks noChangeAspect="1"/>
          </p:cNvPicPr>
          <p:nvPr/>
        </p:nvPicPr>
        <p:blipFill>
          <a:blip r:embed="rId2"/>
          <a:stretch>
            <a:fillRect/>
          </a:stretch>
        </p:blipFill>
        <p:spPr>
          <a:xfrm>
            <a:off x="6848969" y="2357437"/>
            <a:ext cx="4107783" cy="3080837"/>
          </a:xfrm>
          <a:prstGeom prst="rect">
            <a:avLst/>
          </a:prstGeom>
        </p:spPr>
      </p:pic>
    </p:spTree>
    <p:extLst>
      <p:ext uri="{BB962C8B-B14F-4D97-AF65-F5344CB8AC3E}">
        <p14:creationId xmlns:p14="http://schemas.microsoft.com/office/powerpoint/2010/main" val="303524812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bwMode="auto">
          <a:xfrm>
            <a:off x="4968814" y="987447"/>
            <a:ext cx="5771073" cy="4896544"/>
          </a:xfrm>
          <a:prstGeom prst="rect">
            <a:avLst/>
          </a:prstGeom>
          <a:solidFill>
            <a:schemeClr val="accent1">
              <a:lumMod val="20000"/>
              <a:lumOff val="80000"/>
            </a:schemeClr>
          </a:solidFill>
          <a:ln>
            <a:solidFill>
              <a:schemeClr val="accent3">
                <a:lumMod val="50000"/>
              </a:schemeClr>
            </a:solidFill>
            <a:miter lim="800000"/>
            <a:headEnd/>
            <a:tailEnd/>
          </a:ln>
        </p:spPr>
        <p:txBody>
          <a:bodyPr vert="horz" wrap="square" lIns="91440" tIns="45720" rIns="91440" bIns="45720" numCol="1" rtlCol="0" anchor="t" anchorCtr="0" compatLnSpc="1">
            <a:prstTxWarp prst="textNoShape">
              <a:avLst/>
            </a:prstTxWarp>
            <a:normAutofit fontScale="77500" lnSpcReduction="20000"/>
          </a:bodyPr>
          <a:lstStyle/>
          <a:p>
            <a:pPr marL="0" indent="0" algn="just">
              <a:buNone/>
            </a:pPr>
            <a:endParaRPr lang="es-MX" sz="3000" dirty="0"/>
          </a:p>
          <a:p>
            <a:pPr marL="85725" indent="0" algn="just">
              <a:buNone/>
            </a:pPr>
            <a:r>
              <a:rPr lang="es-MX" sz="3200" dirty="0">
                <a:solidFill>
                  <a:srgbClr val="000000"/>
                </a:solidFill>
              </a:rPr>
              <a:t>Para los </a:t>
            </a:r>
            <a:r>
              <a:rPr lang="es-MX" sz="3200" b="1" i="1" dirty="0">
                <a:solidFill>
                  <a:schemeClr val="accent3">
                    <a:lumMod val="75000"/>
                  </a:schemeClr>
                </a:solidFill>
              </a:rPr>
              <a:t>seguros de pensiones </a:t>
            </a:r>
            <a:r>
              <a:rPr lang="es-MX" sz="3200" dirty="0">
                <a:solidFill>
                  <a:srgbClr val="000000"/>
                </a:solidFill>
              </a:rPr>
              <a:t>derivados de las leyes de seguridad social, el pago de las rentas periódicas durante la vida del asegurado o las que correspondan a sus beneficiarios de acuerdo con los contratos de seguro celebrados en los términos de las leyes aplicables;  </a:t>
            </a:r>
          </a:p>
          <a:p>
            <a:pPr marL="85725" indent="0" algn="just">
              <a:buNone/>
            </a:pPr>
            <a:endParaRPr lang="es-MX" sz="3200" dirty="0">
              <a:solidFill>
                <a:srgbClr val="000000"/>
              </a:solidFill>
            </a:endParaRPr>
          </a:p>
          <a:p>
            <a:pPr marL="85725" indent="0" algn="just">
              <a:buNone/>
            </a:pPr>
            <a:r>
              <a:rPr lang="es-MX" sz="3200" dirty="0">
                <a:solidFill>
                  <a:srgbClr val="000000"/>
                </a:solidFill>
              </a:rPr>
              <a:t>Para el </a:t>
            </a:r>
            <a:r>
              <a:rPr lang="es-MX" sz="3200" b="1" i="1" dirty="0">
                <a:solidFill>
                  <a:schemeClr val="accent3">
                    <a:lumMod val="75000"/>
                  </a:schemeClr>
                </a:solidFill>
              </a:rPr>
              <a:t>ramo de accidentes personales</a:t>
            </a:r>
            <a:r>
              <a:rPr lang="es-MX" sz="3200" dirty="0">
                <a:solidFill>
                  <a:srgbClr val="000000"/>
                </a:solidFill>
              </a:rPr>
              <a:t>, los contratos de seguro que tengan como base la lesión o incapacidad que afecte la integridad personal, salud o vigor vital del asegurado, como consecuencia de un evento externo, violento, súbito y fortuito; </a:t>
            </a:r>
          </a:p>
          <a:p>
            <a:pPr marL="571500" indent="-571500" algn="just">
              <a:buAutoNum type="romanUcPeriod"/>
            </a:pPr>
            <a:endParaRPr lang="es-MX" sz="3000" dirty="0"/>
          </a:p>
          <a:p>
            <a:pPr marL="0" indent="0" algn="just">
              <a:lnSpc>
                <a:spcPct val="80000"/>
              </a:lnSpc>
              <a:buNone/>
            </a:pPr>
            <a:endParaRPr lang="es-MX" sz="2600" dirty="0"/>
          </a:p>
          <a:p>
            <a:pPr algn="just" eaLnBrk="1" hangingPunct="1">
              <a:lnSpc>
                <a:spcPct val="80000"/>
              </a:lnSpc>
              <a:buNone/>
            </a:pPr>
            <a:endParaRPr lang="es-MX" sz="3600" dirty="0"/>
          </a:p>
          <a:p>
            <a:pPr algn="just" eaLnBrk="1" hangingPunct="1">
              <a:lnSpc>
                <a:spcPct val="80000"/>
              </a:lnSpc>
              <a:buFontTx/>
              <a:buNone/>
            </a:pPr>
            <a:endParaRPr lang="es-ES" sz="2400" b="1" dirty="0"/>
          </a:p>
        </p:txBody>
      </p:sp>
      <p:sp>
        <p:nvSpPr>
          <p:cNvPr id="2" name="1 Marcador de número de diapositiva"/>
          <p:cNvSpPr>
            <a:spLocks noGrp="1"/>
          </p:cNvSpPr>
          <p:nvPr>
            <p:ph type="sldNum" sz="quarter" idx="12"/>
          </p:nvPr>
        </p:nvSpPr>
        <p:spPr/>
        <p:txBody>
          <a:bodyPr/>
          <a:lstStyle/>
          <a:p>
            <a:fld id="{114F6E14-26B7-447F-A4C5-187AB6119613}" type="slidenum">
              <a:rPr lang="es-MX" smtClean="0">
                <a:solidFill>
                  <a:schemeClr val="bg1">
                    <a:lumMod val="95000"/>
                  </a:schemeClr>
                </a:solidFill>
              </a:rPr>
              <a:t>33</a:t>
            </a:fld>
            <a:endParaRPr lang="es-MX" dirty="0">
              <a:solidFill>
                <a:schemeClr val="bg1">
                  <a:lumMod val="95000"/>
                </a:schemeClr>
              </a:solidFill>
            </a:endParaRPr>
          </a:p>
        </p:txBody>
      </p:sp>
      <p:pic>
        <p:nvPicPr>
          <p:cNvPr id="1026" name="Picture 2" descr="Imagen relacionada">
            <a:extLst>
              <a:ext uri="{FF2B5EF4-FFF2-40B4-BE49-F238E27FC236}">
                <a16:creationId xmlns:a16="http://schemas.microsoft.com/office/drawing/2014/main" id="{0F55726E-C47D-4DF6-AFD5-115D4C5B88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810" y="1455819"/>
            <a:ext cx="3969419" cy="396941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spTree>
    <p:extLst>
      <p:ext uri="{BB962C8B-B14F-4D97-AF65-F5344CB8AC3E}">
        <p14:creationId xmlns:p14="http://schemas.microsoft.com/office/powerpoint/2010/main" val="341829149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802255" y="838201"/>
            <a:ext cx="5995360" cy="5786199"/>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85725" algn="just">
              <a:tabLst>
                <a:tab pos="2509838" algn="l"/>
              </a:tabLst>
            </a:pPr>
            <a:r>
              <a:rPr lang="es-MX" sz="2500" dirty="0">
                <a:solidFill>
                  <a:srgbClr val="000000"/>
                </a:solidFill>
                <a:cs typeface="Arial" pitchFamily="34" charset="0"/>
              </a:rPr>
              <a:t>Para el </a:t>
            </a:r>
            <a:r>
              <a:rPr lang="es-MX" sz="2500" b="1" i="1" dirty="0">
                <a:solidFill>
                  <a:schemeClr val="accent3">
                    <a:lumMod val="75000"/>
                  </a:schemeClr>
                </a:solidFill>
                <a:cs typeface="Arial" pitchFamily="34" charset="0"/>
              </a:rPr>
              <a:t>ramo de gastos médicos,</a:t>
            </a:r>
            <a:r>
              <a:rPr lang="es-MX" sz="2500" dirty="0">
                <a:solidFill>
                  <a:srgbClr val="000000"/>
                </a:solidFill>
                <a:cs typeface="Arial" pitchFamily="34" charset="0"/>
              </a:rPr>
              <a:t> los contratos de seguro que tengan por objeto cubrir los gastos médicos, hospitalarios y demás que sean necesarios para la recuperación de la salud o vigor vital del asegurado, cuando se hayan afectado por causa de un accidente o enfermedad;</a:t>
            </a:r>
          </a:p>
          <a:p>
            <a:pPr marL="85725" algn="just"/>
            <a:endParaRPr lang="es-MX" sz="2500" dirty="0">
              <a:solidFill>
                <a:srgbClr val="000000"/>
              </a:solidFill>
              <a:cs typeface="Arial" pitchFamily="34" charset="0"/>
            </a:endParaRPr>
          </a:p>
          <a:p>
            <a:pPr marL="85725" algn="just"/>
            <a:r>
              <a:rPr lang="es-MX" sz="2500" dirty="0">
                <a:cs typeface="Arial" pitchFamily="34" charset="0"/>
              </a:rPr>
              <a:t>Para el </a:t>
            </a:r>
            <a:r>
              <a:rPr lang="es-MX" sz="2500" b="1" i="1" dirty="0">
                <a:solidFill>
                  <a:schemeClr val="accent3">
                    <a:lumMod val="75000"/>
                  </a:schemeClr>
                </a:solidFill>
                <a:cs typeface="Arial" pitchFamily="34" charset="0"/>
              </a:rPr>
              <a:t>ramo de salud, </a:t>
            </a:r>
            <a:r>
              <a:rPr lang="es-MX" sz="2500" dirty="0">
                <a:cs typeface="Arial" pitchFamily="34" charset="0"/>
              </a:rPr>
              <a:t>los contratos de seguro que tengan como objeto la prestación de servicios dirigidos a prevenir enfermedades o restaurar la salud, a través de acciones que se realicen en beneficio del asegurado; </a:t>
            </a:r>
            <a:endParaRPr lang="es-MX" sz="2000" dirty="0">
              <a:latin typeface="Arial" pitchFamily="34" charset="0"/>
              <a:cs typeface="Arial" pitchFamily="34" charset="0"/>
            </a:endParaRPr>
          </a:p>
          <a:p>
            <a:pPr algn="just"/>
            <a:endParaRPr lang="es-MX" sz="2000"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bg1">
                    <a:lumMod val="95000"/>
                  </a:schemeClr>
                </a:solidFill>
              </a:rPr>
              <a:pPr/>
              <a:t>34</a:t>
            </a:fld>
            <a:endParaRPr lang="es-MX" dirty="0">
              <a:solidFill>
                <a:schemeClr val="bg1">
                  <a:lumMod val="95000"/>
                </a:schemeClr>
              </a:solidFill>
            </a:endParaRPr>
          </a:p>
        </p:txBody>
      </p:sp>
      <p:pic>
        <p:nvPicPr>
          <p:cNvPr id="4" name="Imagen 3">
            <a:extLst>
              <a:ext uri="{FF2B5EF4-FFF2-40B4-BE49-F238E27FC236}">
                <a16:creationId xmlns:a16="http://schemas.microsoft.com/office/drawing/2014/main" id="{5D733ABA-2738-4845-BBC3-1A41EA9C3BA5}"/>
              </a:ext>
            </a:extLst>
          </p:cNvPr>
          <p:cNvPicPr>
            <a:picLocks noChangeAspect="1"/>
          </p:cNvPicPr>
          <p:nvPr/>
        </p:nvPicPr>
        <p:blipFill>
          <a:blip r:embed="rId2"/>
          <a:stretch>
            <a:fillRect/>
          </a:stretch>
        </p:blipFill>
        <p:spPr>
          <a:xfrm>
            <a:off x="7073909" y="1748589"/>
            <a:ext cx="4031570" cy="345707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924730092"/>
      </p:ext>
    </p:extLst>
  </p:cSld>
  <p:clrMapOvr>
    <a:masterClrMapping/>
  </p:clrMapOvr>
  <p:transition spd="slow">
    <p:push dir="u"/>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786063" y="474281"/>
            <a:ext cx="10282990" cy="4555093"/>
          </a:xfrm>
          <a:prstGeom prst="rect">
            <a:avLst/>
          </a:prstGeom>
          <a:solidFill>
            <a:schemeClr val="bg2">
              <a:lumMod val="40000"/>
              <a:lumOff val="6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endParaRPr lang="es-MX" sz="1050" dirty="0">
              <a:latin typeface="Arial" pitchFamily="34" charset="0"/>
              <a:cs typeface="Arial" pitchFamily="34" charset="0"/>
            </a:endParaRPr>
          </a:p>
          <a:p>
            <a:pPr marL="180975" algn="just"/>
            <a:r>
              <a:rPr lang="es-MX" sz="2500" dirty="0">
                <a:cs typeface="Arial" pitchFamily="34" charset="0"/>
              </a:rPr>
              <a:t>Para el </a:t>
            </a:r>
            <a:r>
              <a:rPr lang="es-MX" sz="2500" b="1" i="1" dirty="0">
                <a:solidFill>
                  <a:schemeClr val="accent3">
                    <a:lumMod val="75000"/>
                  </a:schemeClr>
                </a:solidFill>
                <a:cs typeface="Arial" pitchFamily="34" charset="0"/>
              </a:rPr>
              <a:t>ramo de responsabilidad civil y riesgos profesionales, </a:t>
            </a:r>
            <a:r>
              <a:rPr lang="es-MX" sz="2500" dirty="0">
                <a:cs typeface="Arial" pitchFamily="34" charset="0"/>
              </a:rPr>
              <a:t>el pago de la indemnización que el asegurado deba a un tercero a consecuencia de un hecho que cause un daño previsto en el contrato de seguro;</a:t>
            </a:r>
          </a:p>
          <a:p>
            <a:pPr marL="180975" algn="just"/>
            <a:r>
              <a:rPr lang="es-MX" sz="2500" dirty="0">
                <a:cs typeface="Arial" pitchFamily="34" charset="0"/>
              </a:rPr>
              <a:t> </a:t>
            </a:r>
          </a:p>
          <a:p>
            <a:pPr marL="180975" algn="just"/>
            <a:r>
              <a:rPr lang="es-MX" sz="2500" dirty="0">
                <a:solidFill>
                  <a:srgbClr val="000000"/>
                </a:solidFill>
                <a:cs typeface="Arial" pitchFamily="34" charset="0"/>
              </a:rPr>
              <a:t>Para el </a:t>
            </a:r>
            <a:r>
              <a:rPr lang="es-MX" sz="2500" b="1" i="1" dirty="0">
                <a:solidFill>
                  <a:schemeClr val="accent3">
                    <a:lumMod val="75000"/>
                  </a:schemeClr>
                </a:solidFill>
                <a:cs typeface="Arial" pitchFamily="34" charset="0"/>
              </a:rPr>
              <a:t>ramo de marítimo y transportes, </a:t>
            </a:r>
            <a:r>
              <a:rPr lang="es-MX" sz="2500" dirty="0">
                <a:solidFill>
                  <a:srgbClr val="000000"/>
                </a:solidFill>
                <a:cs typeface="Arial" pitchFamily="34" charset="0"/>
              </a:rPr>
              <a:t>el pago de la indemnización por los daños y perjuicios que sufran los muebles y semovientes objeto del traslado. Pueden igualmente asegurarse los cascos de las embarcaciones y los aeroplanos, para obtener el pago de la indemnización que resulte por los daños o la pérdida de unos u otros, o por los daños o perjuicios causados a la propiedad ajena o a terceras personas con motivo de su funcionamiento.</a:t>
            </a:r>
            <a:endParaRPr lang="es-MX" sz="2000" dirty="0">
              <a:latin typeface="Arial" pitchFamily="34" charset="0"/>
              <a:cs typeface="Arial" pitchFamily="34" charset="0"/>
            </a:endParaRPr>
          </a:p>
          <a:p>
            <a:pPr algn="just"/>
            <a:endParaRPr lang="es-MX" sz="2000"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bg1">
                    <a:lumMod val="95000"/>
                  </a:schemeClr>
                </a:solidFill>
              </a:rPr>
              <a:pPr/>
              <a:t>35</a:t>
            </a:fld>
            <a:endParaRPr lang="es-MX" dirty="0">
              <a:solidFill>
                <a:schemeClr val="bg1">
                  <a:lumMod val="95000"/>
                </a:schemeClr>
              </a:solidFill>
            </a:endParaRPr>
          </a:p>
        </p:txBody>
      </p:sp>
      <p:pic>
        <p:nvPicPr>
          <p:cNvPr id="3" name="Imagen 2">
            <a:extLst>
              <a:ext uri="{FF2B5EF4-FFF2-40B4-BE49-F238E27FC236}">
                <a16:creationId xmlns:a16="http://schemas.microsoft.com/office/drawing/2014/main" id="{D6347F75-1766-40A6-9BE9-A63FB2EC606B}"/>
              </a:ext>
            </a:extLst>
          </p:cNvPr>
          <p:cNvPicPr>
            <a:picLocks noChangeAspect="1"/>
          </p:cNvPicPr>
          <p:nvPr/>
        </p:nvPicPr>
        <p:blipFill>
          <a:blip r:embed="rId2"/>
          <a:stretch>
            <a:fillRect/>
          </a:stretch>
        </p:blipFill>
        <p:spPr>
          <a:xfrm>
            <a:off x="4331370" y="4725659"/>
            <a:ext cx="3561349" cy="2052374"/>
          </a:xfrm>
          <a:prstGeom prst="rect">
            <a:avLst/>
          </a:prstGeom>
        </p:spPr>
      </p:pic>
    </p:spTree>
    <p:extLst>
      <p:ext uri="{BB962C8B-B14F-4D97-AF65-F5344CB8AC3E}">
        <p14:creationId xmlns:p14="http://schemas.microsoft.com/office/powerpoint/2010/main" val="998413067"/>
      </p:ext>
    </p:extLst>
  </p:cSld>
  <p:clrMapOvr>
    <a:masterClrMapping/>
  </p:clrMapOvr>
  <p:transition spd="slow">
    <p:push dir="u"/>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bg1">
                    <a:lumMod val="95000"/>
                  </a:schemeClr>
                </a:solidFill>
              </a:rPr>
              <a:pPr/>
              <a:t>36</a:t>
            </a:fld>
            <a:endParaRPr lang="es-MX" dirty="0">
              <a:solidFill>
                <a:schemeClr val="bg1">
                  <a:lumMod val="95000"/>
                </a:schemeClr>
              </a:solidFill>
            </a:endParaRPr>
          </a:p>
        </p:txBody>
      </p:sp>
      <p:sp>
        <p:nvSpPr>
          <p:cNvPr id="6" name="Rectangle 3"/>
          <p:cNvSpPr txBox="1">
            <a:spLocks noChangeArrowheads="1"/>
          </p:cNvSpPr>
          <p:nvPr/>
        </p:nvSpPr>
        <p:spPr bwMode="auto">
          <a:xfrm>
            <a:off x="959007" y="793630"/>
            <a:ext cx="5855861" cy="5311958"/>
          </a:xfrm>
          <a:prstGeom prst="rect">
            <a:avLst/>
          </a:prstGeom>
          <a:solidFill>
            <a:schemeClr val="accent6">
              <a:lumMod val="40000"/>
              <a:lumOff val="60000"/>
            </a:schemeClr>
          </a:solidFill>
          <a:ln>
            <a:solidFill>
              <a:schemeClr val="accent3">
                <a:lumMod val="50000"/>
              </a:schemeClr>
            </a:solidFill>
            <a:miter lim="800000"/>
            <a:headEnd/>
            <a:tailEnd/>
          </a:ln>
        </p:spPr>
        <p:txBody>
          <a:bodyPr vert="horz" wrap="square" lIns="91440" tIns="45720" rIns="91440" bIns="45720" numCol="1" anchor="t" anchorCtr="0" compatLnSpc="1">
            <a:prstTxWarp prst="textNoShape">
              <a:avLst/>
            </a:prstTxWarp>
            <a:normAutofit lnSpcReduction="1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180975" indent="0" algn="just">
              <a:buNone/>
            </a:pPr>
            <a:r>
              <a:rPr lang="es-MX" sz="1700" dirty="0">
                <a:solidFill>
                  <a:schemeClr val="bg2"/>
                </a:solidFill>
                <a:latin typeface="+mn-lt"/>
                <a:cs typeface="Arial" pitchFamily="34" charset="0"/>
              </a:rPr>
              <a:t>.</a:t>
            </a:r>
          </a:p>
          <a:p>
            <a:pPr marL="180975" indent="0" algn="just">
              <a:buNone/>
            </a:pPr>
            <a:r>
              <a:rPr lang="es-MX" sz="2500" dirty="0">
                <a:solidFill>
                  <a:srgbClr val="000000"/>
                </a:solidFill>
                <a:latin typeface="+mn-lt"/>
                <a:cs typeface="Arial" pitchFamily="34" charset="0"/>
              </a:rPr>
              <a:t>Para el </a:t>
            </a:r>
            <a:r>
              <a:rPr lang="es-MX" sz="2500" b="1" i="1" dirty="0">
                <a:solidFill>
                  <a:schemeClr val="accent3">
                    <a:lumMod val="75000"/>
                  </a:schemeClr>
                </a:solidFill>
                <a:latin typeface="+mn-lt"/>
                <a:cs typeface="Arial" pitchFamily="34" charset="0"/>
              </a:rPr>
              <a:t>ramo de incendio, </a:t>
            </a:r>
            <a:r>
              <a:rPr lang="es-MX" sz="2500" dirty="0">
                <a:solidFill>
                  <a:srgbClr val="000000"/>
                </a:solidFill>
                <a:latin typeface="+mn-lt"/>
                <a:cs typeface="Arial" pitchFamily="34" charset="0"/>
              </a:rPr>
              <a:t>los que tengan por base la indemnización de todos los daños y pérdidas causados por incendio, explosión, fulminación o accidentes de naturaleza semejante; </a:t>
            </a:r>
          </a:p>
          <a:p>
            <a:pPr marL="180975" indent="0" algn="just">
              <a:buNone/>
            </a:pPr>
            <a:endParaRPr lang="es-MX" sz="2500" dirty="0">
              <a:solidFill>
                <a:srgbClr val="000000"/>
              </a:solidFill>
              <a:latin typeface="+mn-lt"/>
              <a:cs typeface="Arial" pitchFamily="34" charset="0"/>
            </a:endParaRPr>
          </a:p>
          <a:p>
            <a:pPr marL="180975" indent="0" algn="just">
              <a:buNone/>
            </a:pPr>
            <a:r>
              <a:rPr lang="es-MX" sz="2500" dirty="0">
                <a:solidFill>
                  <a:srgbClr val="000000"/>
                </a:solidFill>
                <a:latin typeface="+mn-lt"/>
                <a:cs typeface="Arial" pitchFamily="34" charset="0"/>
              </a:rPr>
              <a:t>Para el </a:t>
            </a:r>
            <a:r>
              <a:rPr lang="es-MX" sz="2500" b="1" i="1" dirty="0">
                <a:solidFill>
                  <a:schemeClr val="accent3">
                    <a:lumMod val="75000"/>
                  </a:schemeClr>
                </a:solidFill>
                <a:latin typeface="+mn-lt"/>
                <a:cs typeface="Arial" pitchFamily="34" charset="0"/>
              </a:rPr>
              <a:t>ramo de agrícola y de animales, </a:t>
            </a:r>
            <a:r>
              <a:rPr lang="es-MX" sz="2500" dirty="0">
                <a:solidFill>
                  <a:srgbClr val="000000"/>
                </a:solidFill>
                <a:latin typeface="+mn-lt"/>
                <a:cs typeface="Arial" pitchFamily="34" charset="0"/>
              </a:rPr>
              <a:t>el pago de indemnizaciones o resarcimiento de inversiones, por los daños o perjuicios que sufran los asegurados por pérdida parcial o total de los provechos esperados de la tierra o por muerte, pérdida o daños ocurridos a sus animales; </a:t>
            </a:r>
          </a:p>
          <a:p>
            <a:pPr marL="0" indent="0" algn="just">
              <a:buNone/>
            </a:pPr>
            <a:endParaRPr lang="es-MX" sz="3200" dirty="0">
              <a:solidFill>
                <a:srgbClr val="000000"/>
              </a:solidFill>
              <a:latin typeface="Arial"/>
            </a:endParaRPr>
          </a:p>
          <a:p>
            <a:pPr marL="571500" indent="-571500" algn="just">
              <a:buFont typeface="Arial" pitchFamily="34" charset="0"/>
              <a:buAutoNum type="romanUcPeriod"/>
            </a:pPr>
            <a:endParaRPr lang="es-MX" sz="3000" dirty="0"/>
          </a:p>
          <a:p>
            <a:pPr marL="0" indent="0" algn="just">
              <a:lnSpc>
                <a:spcPct val="80000"/>
              </a:lnSpc>
              <a:buNone/>
            </a:pPr>
            <a:endParaRPr lang="es-MX" sz="2600" dirty="0"/>
          </a:p>
          <a:p>
            <a:pPr algn="just">
              <a:lnSpc>
                <a:spcPct val="80000"/>
              </a:lnSpc>
              <a:buFont typeface="Arial" pitchFamily="34" charset="0"/>
              <a:buNone/>
            </a:pPr>
            <a:endParaRPr lang="es-MX" sz="3600" dirty="0"/>
          </a:p>
          <a:p>
            <a:pPr algn="just">
              <a:lnSpc>
                <a:spcPct val="80000"/>
              </a:lnSpc>
              <a:buFontTx/>
              <a:buNone/>
            </a:pPr>
            <a:endParaRPr lang="es-ES"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91451" y="1961599"/>
            <a:ext cx="4153616" cy="2929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2457301"/>
      </p:ext>
    </p:extLst>
  </p:cSld>
  <p:clrMapOvr>
    <a:masterClrMapping/>
  </p:clrMapOvr>
  <p:transition spd="slow">
    <p:randomBar dir="ver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5021179" y="756749"/>
            <a:ext cx="6029247" cy="5401479"/>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85725" algn="just"/>
            <a:r>
              <a:rPr lang="es-MX" sz="2500" dirty="0">
                <a:solidFill>
                  <a:srgbClr val="000000"/>
                </a:solidFill>
              </a:rPr>
              <a:t>Para el </a:t>
            </a:r>
            <a:r>
              <a:rPr lang="es-MX" sz="2500" b="1" i="1" dirty="0">
                <a:solidFill>
                  <a:schemeClr val="accent3">
                    <a:lumMod val="75000"/>
                  </a:schemeClr>
                </a:solidFill>
              </a:rPr>
              <a:t>ramo de automóviles</a:t>
            </a:r>
            <a:r>
              <a:rPr lang="es-MX" sz="2500" dirty="0">
                <a:solidFill>
                  <a:srgbClr val="000000"/>
                </a:solidFill>
              </a:rPr>
              <a:t>, el pago de la indemnización que corresponda a los daños o pérdida del automóvil, y a los daños o perjuicios causados a la propiedad ajena o a terceras personas con motivo del uso del automóvil. </a:t>
            </a:r>
          </a:p>
          <a:p>
            <a:pPr marL="85725" algn="just"/>
            <a:endParaRPr lang="es-MX" sz="2500" dirty="0">
              <a:solidFill>
                <a:srgbClr val="000000"/>
              </a:solidFill>
            </a:endParaRPr>
          </a:p>
          <a:p>
            <a:pPr marL="85725" algn="just"/>
            <a:r>
              <a:rPr lang="es-MX" sz="2500" dirty="0">
                <a:solidFill>
                  <a:srgbClr val="000000"/>
                </a:solidFill>
              </a:rPr>
              <a:t>Para el </a:t>
            </a:r>
            <a:r>
              <a:rPr lang="es-MX" sz="2500" b="1" i="1" dirty="0">
                <a:solidFill>
                  <a:schemeClr val="accent3">
                    <a:lumMod val="75000"/>
                  </a:schemeClr>
                </a:solidFill>
              </a:rPr>
              <a:t>ramo de crédito, </a:t>
            </a:r>
            <a:r>
              <a:rPr lang="es-MX" sz="2500" dirty="0">
                <a:solidFill>
                  <a:srgbClr val="000000"/>
                </a:solidFill>
              </a:rPr>
              <a:t>el pago de la indemnización de una parte proporcional de las pérdidas que sufra el asegurado como consecuencia de la insolvencia total o parcial de sus clientes deudores por créditos comerciales.</a:t>
            </a:r>
          </a:p>
          <a:p>
            <a:pPr algn="just"/>
            <a:endParaRPr lang="es-MX" sz="2000" dirty="0">
              <a:solidFill>
                <a:srgbClr val="000000"/>
              </a:solidFill>
              <a:latin typeface="Arial"/>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bg1">
                    <a:lumMod val="95000"/>
                  </a:schemeClr>
                </a:solidFill>
              </a:rPr>
              <a:pPr/>
              <a:t>37</a:t>
            </a:fld>
            <a:endParaRPr lang="es-MX" dirty="0">
              <a:solidFill>
                <a:schemeClr val="bg1">
                  <a:lumMod val="95000"/>
                </a:schemeClr>
              </a:solidFill>
            </a:endParaRPr>
          </a:p>
        </p:txBody>
      </p:sp>
      <p:pic>
        <p:nvPicPr>
          <p:cNvPr id="3" name="Imagen 2">
            <a:extLst>
              <a:ext uri="{FF2B5EF4-FFF2-40B4-BE49-F238E27FC236}">
                <a16:creationId xmlns:a16="http://schemas.microsoft.com/office/drawing/2014/main" id="{CAB3E9B8-7050-4B6C-9B6C-013F228E7454}"/>
              </a:ext>
            </a:extLst>
          </p:cNvPr>
          <p:cNvPicPr>
            <a:picLocks noChangeAspect="1"/>
          </p:cNvPicPr>
          <p:nvPr/>
        </p:nvPicPr>
        <p:blipFill>
          <a:blip r:embed="rId2"/>
          <a:stretch>
            <a:fillRect/>
          </a:stretch>
        </p:blipFill>
        <p:spPr>
          <a:xfrm>
            <a:off x="535907" y="2263441"/>
            <a:ext cx="4286250" cy="246898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666350118"/>
      </p:ext>
    </p:extLst>
  </p:cSld>
  <p:clrMapOvr>
    <a:masterClrMapping/>
  </p:clrMapOvr>
  <p:transition spd="slow">
    <p:push dir="u"/>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3162613" y="730871"/>
            <a:ext cx="7777270" cy="5401479"/>
          </a:xfrm>
          <a:prstGeom prst="rect">
            <a:avLst/>
          </a:prstGeom>
          <a:solidFill>
            <a:schemeClr val="accent1">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endParaRPr lang="es-MX" sz="2000" dirty="0">
              <a:solidFill>
                <a:srgbClr val="000000"/>
              </a:solidFill>
              <a:latin typeface="Arial"/>
            </a:endParaRPr>
          </a:p>
          <a:p>
            <a:pPr algn="just"/>
            <a:r>
              <a:rPr lang="es-MX" sz="2500" dirty="0">
                <a:solidFill>
                  <a:srgbClr val="000000"/>
                </a:solidFill>
              </a:rPr>
              <a:t>Para el </a:t>
            </a:r>
            <a:r>
              <a:rPr lang="es-MX" sz="2500" b="1" i="1" dirty="0">
                <a:solidFill>
                  <a:schemeClr val="accent2">
                    <a:lumMod val="75000"/>
                  </a:schemeClr>
                </a:solidFill>
              </a:rPr>
              <a:t>ramo de caució</a:t>
            </a:r>
            <a:r>
              <a:rPr lang="es-MX" sz="2500" b="1" i="1" dirty="0">
                <a:solidFill>
                  <a:schemeClr val="accent3">
                    <a:lumMod val="75000"/>
                  </a:schemeClr>
                </a:solidFill>
              </a:rPr>
              <a:t>n, </a:t>
            </a:r>
            <a:r>
              <a:rPr lang="es-MX" sz="2500" dirty="0">
                <a:solidFill>
                  <a:srgbClr val="000000"/>
                </a:solidFill>
              </a:rPr>
              <a:t>el pago de una indemnización al asegurado a título de resarcimiento o penalidad por los daños patrimoniales sufridos, dentro de los límites previstos en el contrato de seguro, al producirse las circunstancias acordadas en relación con el incumplimiento por el contratante del seguro de sus obligaciones legales o contractuales, excluyendo las obligaciones relacionadas con contratos de naturaleza financiera. En este ramo, todo pago hecho por la Institución de Seguros deberá serle reembolsado por el contratante del seguro, para lo cual la Institución de Seguros podrá solicitar las garantías de recuperación que considere convenientes; </a:t>
            </a:r>
            <a:endParaRPr lang="es-MX" sz="2500" dirty="0">
              <a:cs typeface="Arial" pitchFamily="34" charset="0"/>
            </a:endParaRPr>
          </a:p>
        </p:txBody>
      </p:sp>
      <p:sp>
        <p:nvSpPr>
          <p:cNvPr id="2" name="1 Marcador de número de diapositiva"/>
          <p:cNvSpPr>
            <a:spLocks noGrp="1"/>
          </p:cNvSpPr>
          <p:nvPr>
            <p:ph type="sldNum" sz="quarter" idx="12"/>
          </p:nvPr>
        </p:nvSpPr>
        <p:spPr/>
        <p:txBody>
          <a:bodyPr/>
          <a:lstStyle/>
          <a:p>
            <a:fld id="{E039E087-B5DA-4356-9BF2-88D1BB2B29E9}" type="slidenum">
              <a:rPr lang="es-MX" smtClean="0">
                <a:solidFill>
                  <a:schemeClr val="bg1">
                    <a:lumMod val="95000"/>
                  </a:schemeClr>
                </a:solidFill>
              </a:rPr>
              <a:t>38</a:t>
            </a:fld>
            <a:endParaRPr lang="es-MX" dirty="0">
              <a:solidFill>
                <a:schemeClr val="bg1">
                  <a:lumMod val="95000"/>
                </a:schemeClr>
              </a:solidFill>
            </a:endParaRPr>
          </a:p>
        </p:txBody>
      </p:sp>
      <p:pic>
        <p:nvPicPr>
          <p:cNvPr id="5" name="Imagen 4">
            <a:extLst>
              <a:ext uri="{FF2B5EF4-FFF2-40B4-BE49-F238E27FC236}">
                <a16:creationId xmlns:a16="http://schemas.microsoft.com/office/drawing/2014/main" id="{57CE6B60-1C20-4941-AFCD-45C2CFB117C5}"/>
              </a:ext>
            </a:extLst>
          </p:cNvPr>
          <p:cNvPicPr>
            <a:picLocks noChangeAspect="1"/>
          </p:cNvPicPr>
          <p:nvPr/>
        </p:nvPicPr>
        <p:blipFill rotWithShape="1">
          <a:blip r:embed="rId2"/>
          <a:srcRect l="7601" r="12085"/>
          <a:stretch/>
        </p:blipFill>
        <p:spPr>
          <a:xfrm>
            <a:off x="336061" y="2390275"/>
            <a:ext cx="2711946" cy="2114299"/>
          </a:xfrm>
          <a:prstGeom prst="rect">
            <a:avLst/>
          </a:prstGeom>
        </p:spPr>
      </p:pic>
    </p:spTree>
    <p:extLst>
      <p:ext uri="{BB962C8B-B14F-4D97-AF65-F5344CB8AC3E}">
        <p14:creationId xmlns:p14="http://schemas.microsoft.com/office/powerpoint/2010/main" val="1958356452"/>
      </p:ext>
    </p:extLst>
  </p:cSld>
  <p:clrMapOvr>
    <a:masterClrMapping/>
  </p:clrMapOvr>
  <p:transition spd="slow">
    <p:push di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bg1">
                    <a:lumMod val="95000"/>
                  </a:schemeClr>
                </a:solidFill>
              </a:rPr>
              <a:pPr/>
              <a:t>39</a:t>
            </a:fld>
            <a:endParaRPr lang="es-MX" dirty="0">
              <a:solidFill>
                <a:schemeClr val="bg1">
                  <a:lumMod val="95000"/>
                </a:schemeClr>
              </a:solidFill>
            </a:endParaRPr>
          </a:p>
        </p:txBody>
      </p:sp>
      <p:sp>
        <p:nvSpPr>
          <p:cNvPr id="6" name="Rectangle 3"/>
          <p:cNvSpPr txBox="1">
            <a:spLocks noChangeArrowheads="1"/>
          </p:cNvSpPr>
          <p:nvPr/>
        </p:nvSpPr>
        <p:spPr bwMode="auto">
          <a:xfrm>
            <a:off x="872748" y="793623"/>
            <a:ext cx="6356188" cy="4934317"/>
          </a:xfrm>
          <a:prstGeom prst="rect">
            <a:avLst/>
          </a:prstGeom>
          <a:solidFill>
            <a:schemeClr val="accent3">
              <a:lumMod val="60000"/>
              <a:lumOff val="40000"/>
            </a:schemeClr>
          </a:solidFill>
          <a:ln>
            <a:solidFill>
              <a:schemeClr val="accent3">
                <a:lumMod val="50000"/>
              </a:schemeClr>
            </a:solidFill>
            <a:miter lim="800000"/>
            <a:headEnd/>
            <a:tailEnd/>
          </a:ln>
        </p:spPr>
        <p:txBody>
          <a:bodyPr vert="horz" wrap="square" lIns="91440" tIns="45720" rIns="91440" bIns="45720" numCol="1" anchor="t" anchorCtr="0" compatLnSpc="1">
            <a:prstTxWarp prst="textNoShape">
              <a:avLst/>
            </a:prstTxWarp>
            <a:normAutofit fontScale="70000" lnSpcReduction="2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lgn="just">
              <a:buNone/>
            </a:pPr>
            <a:endParaRPr lang="es-MX" sz="3200" dirty="0">
              <a:solidFill>
                <a:srgbClr val="000000"/>
              </a:solidFill>
              <a:latin typeface="Arial"/>
            </a:endParaRPr>
          </a:p>
          <a:p>
            <a:pPr marL="180975" indent="0" algn="just">
              <a:buNone/>
            </a:pPr>
            <a:r>
              <a:rPr lang="es-MX" sz="3600" dirty="0">
                <a:solidFill>
                  <a:srgbClr val="000000"/>
                </a:solidFill>
                <a:latin typeface="+mn-lt"/>
              </a:rPr>
              <a:t>Para el </a:t>
            </a:r>
            <a:r>
              <a:rPr lang="es-MX" sz="3600" b="1" i="1" dirty="0">
                <a:solidFill>
                  <a:schemeClr val="accent1"/>
                </a:solidFill>
                <a:latin typeface="+mn-lt"/>
              </a:rPr>
              <a:t>ramo de crédito a la vivienda,</a:t>
            </a:r>
            <a:r>
              <a:rPr lang="es-MX" sz="3600" b="1" i="1" dirty="0">
                <a:solidFill>
                  <a:schemeClr val="accent2">
                    <a:lumMod val="75000"/>
                  </a:schemeClr>
                </a:solidFill>
                <a:latin typeface="+mn-lt"/>
              </a:rPr>
              <a:t> </a:t>
            </a:r>
            <a:r>
              <a:rPr lang="es-MX" sz="3600" dirty="0">
                <a:solidFill>
                  <a:srgbClr val="000000"/>
                </a:solidFill>
                <a:latin typeface="+mn-lt"/>
              </a:rPr>
              <a:t>el pago por incumplimiento de los deudores de créditos a la vivienda otorgados por intermediarios financieros o por entidades dedicadas al financiamiento a la vivienda; </a:t>
            </a:r>
          </a:p>
          <a:p>
            <a:pPr marL="180975" indent="0" algn="just">
              <a:buNone/>
            </a:pPr>
            <a:endParaRPr lang="es-MX" sz="3600" dirty="0">
              <a:solidFill>
                <a:srgbClr val="000000"/>
              </a:solidFill>
              <a:latin typeface="+mn-lt"/>
            </a:endParaRPr>
          </a:p>
          <a:p>
            <a:pPr marL="180975" indent="0" algn="just">
              <a:buNone/>
            </a:pPr>
            <a:r>
              <a:rPr lang="es-MX" sz="3600" dirty="0">
                <a:solidFill>
                  <a:srgbClr val="000000"/>
                </a:solidFill>
                <a:latin typeface="+mn-lt"/>
              </a:rPr>
              <a:t>Para el </a:t>
            </a:r>
            <a:r>
              <a:rPr lang="es-MX" sz="3600" b="1" i="1" dirty="0">
                <a:solidFill>
                  <a:schemeClr val="accent1"/>
                </a:solidFill>
                <a:latin typeface="+mn-lt"/>
              </a:rPr>
              <a:t>ramo de garantía financiera,</a:t>
            </a:r>
            <a:r>
              <a:rPr lang="es-MX" sz="3600" dirty="0">
                <a:solidFill>
                  <a:schemeClr val="accent1"/>
                </a:solidFill>
                <a:latin typeface="+mn-lt"/>
              </a:rPr>
              <a:t> </a:t>
            </a:r>
            <a:r>
              <a:rPr lang="es-MX" sz="3600" dirty="0">
                <a:solidFill>
                  <a:srgbClr val="000000"/>
                </a:solidFill>
                <a:latin typeface="+mn-lt"/>
              </a:rPr>
              <a:t>el pago por incumplimiento de los emisores de valores, títulos de crédito o documentos que sean objeto de oferta pública o de intermediación en mercados de valores, en términos de lo previsto por la Ley del Mercado de Valores;</a:t>
            </a:r>
            <a:r>
              <a:rPr lang="es-MX" sz="3200" dirty="0">
                <a:solidFill>
                  <a:srgbClr val="000000"/>
                </a:solidFill>
                <a:latin typeface="Arial"/>
              </a:rPr>
              <a:t>  </a:t>
            </a:r>
            <a:endParaRPr lang="es-MX" sz="3600" dirty="0"/>
          </a:p>
          <a:p>
            <a:pPr algn="just">
              <a:lnSpc>
                <a:spcPct val="80000"/>
              </a:lnSpc>
              <a:buFontTx/>
              <a:buNone/>
            </a:pPr>
            <a:endParaRPr lang="es-ES" b="1" dirty="0"/>
          </a:p>
        </p:txBody>
      </p:sp>
      <p:pic>
        <p:nvPicPr>
          <p:cNvPr id="3" name="Imagen 2">
            <a:extLst>
              <a:ext uri="{FF2B5EF4-FFF2-40B4-BE49-F238E27FC236}">
                <a16:creationId xmlns:a16="http://schemas.microsoft.com/office/drawing/2014/main" id="{EC109ED5-CBF8-45DF-986F-8518180D367A}"/>
              </a:ext>
            </a:extLst>
          </p:cNvPr>
          <p:cNvPicPr>
            <a:picLocks noChangeAspect="1"/>
          </p:cNvPicPr>
          <p:nvPr/>
        </p:nvPicPr>
        <p:blipFill>
          <a:blip r:embed="rId2"/>
          <a:stretch>
            <a:fillRect/>
          </a:stretch>
        </p:blipFill>
        <p:spPr>
          <a:xfrm>
            <a:off x="7635037" y="1968166"/>
            <a:ext cx="2857500" cy="28575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572916406"/>
      </p:ext>
    </p:extLst>
  </p:cSld>
  <p:clrMapOvr>
    <a:masterClrMapping/>
  </p:clrMapOvr>
  <p:transition spd="slow">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54928" y="188640"/>
            <a:ext cx="2857496" cy="720080"/>
          </a:xfrm>
        </p:spPr>
        <p:txBody>
          <a:bodyPr>
            <a:normAutofit fontScale="90000"/>
          </a:bodyPr>
          <a:lstStyle/>
          <a:p>
            <a:pPr algn="r"/>
            <a:br>
              <a:rPr lang="es-ES" sz="3100" dirty="0"/>
            </a:br>
            <a:br>
              <a:rPr lang="es-ES" sz="3100" dirty="0"/>
            </a:br>
            <a:br>
              <a:rPr lang="es-ES" sz="3100" dirty="0"/>
            </a:br>
            <a:r>
              <a:rPr lang="es-ES" sz="2000" dirty="0"/>
              <a:t>F</a:t>
            </a:r>
            <a:r>
              <a:rPr lang="es-ES" sz="1600" dirty="0"/>
              <a:t>ACULTAD DE ECONOMÍA</a:t>
            </a:r>
            <a:br>
              <a:rPr lang="es-ES" sz="1600" dirty="0"/>
            </a:br>
            <a:r>
              <a:rPr lang="es-ES" sz="1600" dirty="0"/>
              <a:t>LICENCIATURA EN ACTUARÍA</a:t>
            </a:r>
            <a:br>
              <a:rPr lang="es-ES" sz="1800" dirty="0"/>
            </a:br>
            <a:br>
              <a:rPr lang="es-ES" dirty="0"/>
            </a:br>
            <a:endParaRPr lang="es-MX" dirty="0"/>
          </a:p>
        </p:txBody>
      </p:sp>
      <p:sp>
        <p:nvSpPr>
          <p:cNvPr id="3" name="2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14F6E14-26B7-447F-A4C5-187AB6119613}" type="slidenum">
              <a:rPr kumimoji="0" lang="es-MX"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0" lang="es-MX" sz="1800" b="0" i="0" u="none" strike="noStrike" kern="1200" cap="none" spc="0" normalizeH="0" baseline="0" noProof="0" dirty="0">
              <a:ln>
                <a:noFill/>
              </a:ln>
              <a:solidFill>
                <a:srgbClr val="FFFFFF"/>
              </a:solidFill>
              <a:effectLst/>
              <a:uLnTx/>
              <a:uFillTx/>
              <a:latin typeface="Calibri"/>
              <a:ea typeface="+mn-ea"/>
              <a:cs typeface="+mn-cs"/>
            </a:endParaRPr>
          </a:p>
        </p:txBody>
      </p:sp>
      <p:pic>
        <p:nvPicPr>
          <p:cNvPr id="4" name="Picture 3"/>
          <p:cNvPicPr>
            <a:picLocks noChangeAspect="1" noChangeArrowheads="1"/>
          </p:cNvPicPr>
          <p:nvPr/>
        </p:nvPicPr>
        <p:blipFill>
          <a:blip r:embed="rId2"/>
          <a:srcRect/>
          <a:stretch>
            <a:fillRect/>
          </a:stretch>
        </p:blipFill>
        <p:spPr bwMode="auto">
          <a:xfrm>
            <a:off x="9984432" y="116633"/>
            <a:ext cx="576064" cy="635915"/>
          </a:xfrm>
          <a:prstGeom prst="rect">
            <a:avLst/>
          </a:prstGeom>
          <a:noFill/>
          <a:ln w="9525">
            <a:solidFill>
              <a:schemeClr val="accent3">
                <a:lumMod val="75000"/>
              </a:schemeClr>
            </a:solidFill>
            <a:miter lim="800000"/>
            <a:headEnd/>
            <a:tailEnd/>
          </a:ln>
        </p:spPr>
      </p:pic>
      <p:pic>
        <p:nvPicPr>
          <p:cNvPr id="6" name="Picture 2" descr="http://www.multicomputos.com/empresa/images/stories/finanza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1016" y="4116635"/>
            <a:ext cx="2253536" cy="2095789"/>
          </a:xfrm>
          <a:prstGeom prst="rect">
            <a:avLst/>
          </a:prstGeom>
          <a:noFill/>
          <a:ln w="38100">
            <a:solidFill>
              <a:schemeClr val="accent3">
                <a:lumMod val="50000"/>
              </a:schemeClr>
            </a:solidFill>
          </a:ln>
          <a:extLst>
            <a:ext uri="{909E8E84-426E-40DD-AFC4-6F175D3DCCD1}">
              <a14:hiddenFill xmlns:a14="http://schemas.microsoft.com/office/drawing/2010/main">
                <a:solidFill>
                  <a:srgbClr val="FFFFFF"/>
                </a:solidFill>
              </a14:hiddenFill>
            </a:ext>
          </a:extLst>
        </p:spPr>
      </p:pic>
      <p:sp>
        <p:nvSpPr>
          <p:cNvPr id="5" name="Rectangle 1"/>
          <p:cNvSpPr>
            <a:spLocks noChangeArrowheads="1"/>
          </p:cNvSpPr>
          <p:nvPr/>
        </p:nvSpPr>
        <p:spPr bwMode="auto">
          <a:xfrm>
            <a:off x="1058779" y="1318635"/>
            <a:ext cx="9501717" cy="2677656"/>
          </a:xfrm>
          <a:prstGeom prst="rect">
            <a:avLst/>
          </a:prstGeom>
          <a:solidFill>
            <a:schemeClr val="accent3">
              <a:lumMod val="20000"/>
              <a:lumOff val="80000"/>
            </a:schemeClr>
          </a:solidFill>
          <a:ln>
            <a:solidFill>
              <a:schemeClr val="accent3">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MX" sz="2400" b="1" i="0" u="none" strike="noStrike" kern="1200" cap="none" spc="0" normalizeH="0" baseline="0" noProof="0" dirty="0">
                <a:ln>
                  <a:solidFill>
                    <a:srgbClr val="292934">
                      <a:lumMod val="65000"/>
                      <a:lumOff val="35000"/>
                    </a:srgbClr>
                  </a:solidFill>
                </a:ln>
                <a:solidFill>
                  <a:srgbClr val="726056"/>
                </a:solidFill>
                <a:effectLst/>
                <a:uLnTx/>
                <a:uFillTx/>
                <a:latin typeface="Verdana" pitchFamily="34" charset="0"/>
                <a:ea typeface="Times New Roman" pitchFamily="18" charset="0"/>
                <a:cs typeface="Times New Roman" pitchFamily="18" charset="0"/>
              </a:rPr>
              <a:t>Propósito de la Unidad de Aprendizaje.</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Analizar la operación del sector asegurador, bancario y bursátil, desde un punto de vista legal, con fundamento en la práctica legislativa vigente, identificando los aspectos operacionales del sistema financiero mexicano, para entender el quehacer de las entidades financieras, segmentos y autoridades que en él participan de manera destacada. </a:t>
            </a:r>
            <a:endParaRPr kumimoji="0" lang="es-MX" sz="2400" b="0" i="0" u="none" strike="noStrike" kern="1200" cap="none" spc="0" normalizeH="0" baseline="0" noProof="0" dirty="0">
              <a:ln>
                <a:noFill/>
              </a:ln>
              <a:solidFill>
                <a:srgbClr val="292934"/>
              </a:solidFill>
              <a:effectLst/>
              <a:uLnTx/>
              <a:uFillTx/>
              <a:latin typeface="Arial" pitchFamily="34" charset="0"/>
              <a:ea typeface="+mn-ea"/>
              <a:cs typeface="Arial" pitchFamily="34" charset="0"/>
            </a:endParaRPr>
          </a:p>
        </p:txBody>
      </p:sp>
      <p:sp>
        <p:nvSpPr>
          <p:cNvPr id="7" name="6 Rectángulo"/>
          <p:cNvSpPr/>
          <p:nvPr/>
        </p:nvSpPr>
        <p:spPr>
          <a:xfrm>
            <a:off x="1058779" y="4148718"/>
            <a:ext cx="6549389" cy="2095789"/>
          </a:xfrm>
          <a:prstGeom prst="rect">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srgbClr val="FFFFFF"/>
                </a:solidFill>
                <a:effectLst/>
                <a:uLnTx/>
                <a:uFillTx/>
                <a:latin typeface="Calibri"/>
                <a:ea typeface="+mn-ea"/>
                <a:cs typeface="+mn-cs"/>
              </a:rPr>
              <a:t>Este propósito hace referencia a la unidad de aprendizaje </a:t>
            </a:r>
            <a:r>
              <a:rPr kumimoji="0" lang="es-MX" sz="2000" b="1" i="0" u="none" strike="noStrike" kern="1200" cap="none" spc="0" normalizeH="0" baseline="0" noProof="0" dirty="0">
                <a:ln>
                  <a:noFill/>
                </a:ln>
                <a:solidFill>
                  <a:srgbClr val="FFFFFF"/>
                </a:solidFill>
                <a:effectLst/>
                <a:uLnTx/>
                <a:uFillTx/>
                <a:latin typeface="Calibri"/>
                <a:ea typeface="+mn-ea"/>
                <a:cs typeface="+mn-cs"/>
              </a:rPr>
              <a:t>“Derecho del Seguro, Bancario y Bursátil”</a:t>
            </a:r>
            <a:r>
              <a:rPr kumimoji="0" lang="es-MX" sz="2000" b="0" i="0" u="none" strike="noStrike" kern="1200" cap="none" spc="0" normalizeH="0" baseline="0" noProof="0" dirty="0">
                <a:ln>
                  <a:noFill/>
                </a:ln>
                <a:solidFill>
                  <a:srgbClr val="FFFFFF"/>
                </a:solidFill>
                <a:effectLst/>
                <a:uLnTx/>
                <a:uFillTx/>
                <a:latin typeface="Calibri"/>
                <a:ea typeface="+mn-ea"/>
                <a:cs typeface="+mn-cs"/>
              </a:rPr>
              <a:t> que se oferta en la Licenciatura de Actuaría, dentro del núcleo de formación sustantivo, con carácter obligatorio y un valor de 6 créditos. </a:t>
            </a:r>
          </a:p>
        </p:txBody>
      </p:sp>
      <p:sp>
        <p:nvSpPr>
          <p:cNvPr id="8" name="7 Rectángulo"/>
          <p:cNvSpPr/>
          <p:nvPr/>
        </p:nvSpPr>
        <p:spPr>
          <a:xfrm>
            <a:off x="1058779" y="260648"/>
            <a:ext cx="6092319" cy="923330"/>
          </a:xfrm>
          <a:prstGeom prst="rect">
            <a:avLst/>
          </a:prstGeom>
          <a:solidFill>
            <a:schemeClr val="accent2"/>
          </a:solid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5400" b="1" i="0" u="none" strike="noStrike" kern="1200" cap="none" spc="0" normalizeH="0" baseline="0" noProof="0" dirty="0">
                <a:ln w="19050">
                  <a:solidFill>
                    <a:srgbClr val="726056">
                      <a:lumMod val="50000"/>
                    </a:srgbClr>
                  </a:solidFill>
                  <a:prstDash val="solid"/>
                </a:ln>
                <a:solidFill>
                  <a:srgbClr val="93A299"/>
                </a:solidFill>
                <a:effectLst>
                  <a:outerShdw blurRad="50000" dist="50800" dir="7500000" algn="tl">
                    <a:srgbClr val="000000">
                      <a:shade val="5000"/>
                      <a:alpha val="35000"/>
                    </a:srgbClr>
                  </a:outerShdw>
                </a:effectLst>
                <a:uLnTx/>
                <a:uFillTx/>
                <a:latin typeface="Calibri"/>
                <a:ea typeface="+mn-ea"/>
                <a:cs typeface="+mn-cs"/>
              </a:rPr>
              <a:t>Guión Explicativo</a:t>
            </a:r>
            <a:endParaRPr kumimoji="0" lang="es-MX" sz="5400" b="1" i="0" u="none" strike="noStrike" kern="1200" cap="none" spc="0" normalizeH="0" baseline="0" noProof="0" dirty="0">
              <a:ln w="19050">
                <a:solidFill>
                  <a:srgbClr val="726056">
                    <a:lumMod val="50000"/>
                  </a:srgbClr>
                </a:solidFill>
                <a:prstDash val="solid"/>
              </a:ln>
              <a:solidFill>
                <a:srgbClr val="93A299"/>
              </a:solidFill>
              <a:effectLst>
                <a:outerShdw blurRad="50000" dist="50800" dir="7500000" algn="tl">
                  <a:srgbClr val="000000">
                    <a:shade val="5000"/>
                    <a:alpha val="35000"/>
                  </a:srgbClr>
                </a:outerShdw>
              </a:effectLst>
              <a:uLnTx/>
              <a:uFillTx/>
              <a:latin typeface="Calibri"/>
              <a:ea typeface="+mn-ea"/>
              <a:cs typeface="+mn-cs"/>
            </a:endParaRPr>
          </a:p>
        </p:txBody>
      </p:sp>
    </p:spTree>
    <p:extLst>
      <p:ext uri="{BB962C8B-B14F-4D97-AF65-F5344CB8AC3E}">
        <p14:creationId xmlns:p14="http://schemas.microsoft.com/office/powerpoint/2010/main" val="4144735091"/>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bg1">
                    <a:lumMod val="95000"/>
                  </a:schemeClr>
                </a:solidFill>
              </a:rPr>
              <a:pPr/>
              <a:t>40</a:t>
            </a:fld>
            <a:endParaRPr lang="es-MX" dirty="0">
              <a:solidFill>
                <a:schemeClr val="bg1">
                  <a:lumMod val="95000"/>
                </a:schemeClr>
              </a:solidFill>
            </a:endParaRPr>
          </a:p>
        </p:txBody>
      </p:sp>
      <p:sp>
        <p:nvSpPr>
          <p:cNvPr id="6" name="Rectangle 3"/>
          <p:cNvSpPr txBox="1">
            <a:spLocks noChangeArrowheads="1"/>
          </p:cNvSpPr>
          <p:nvPr/>
        </p:nvSpPr>
        <p:spPr bwMode="auto">
          <a:xfrm>
            <a:off x="4299282" y="715992"/>
            <a:ext cx="6746073" cy="5555412"/>
          </a:xfrm>
          <a:prstGeom prst="rect">
            <a:avLst/>
          </a:prstGeom>
          <a:solidFill>
            <a:schemeClr val="bg1">
              <a:lumMod val="85000"/>
            </a:schemeClr>
          </a:solidFill>
          <a:ln>
            <a:solidFill>
              <a:schemeClr val="accent3">
                <a:lumMod val="50000"/>
              </a:schemeClr>
            </a:solidFill>
            <a:miter lim="800000"/>
            <a:headEnd/>
            <a:tailEnd/>
          </a:ln>
        </p:spPr>
        <p:txBody>
          <a:bodyPr vert="horz" wrap="square" lIns="91440" tIns="45720" rIns="91440" bIns="45720" numCol="1" anchor="t" anchorCtr="0" compatLnSpc="1">
            <a:prstTxWarp prst="textNoShape">
              <a:avLst/>
            </a:prstTxWarp>
            <a:normAutofit fontScale="77500" lnSpcReduction="2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lgn="just">
              <a:buNone/>
            </a:pPr>
            <a:endParaRPr lang="es-MX" sz="3200" dirty="0">
              <a:solidFill>
                <a:srgbClr val="000000"/>
              </a:solidFill>
              <a:latin typeface="Arial"/>
            </a:endParaRPr>
          </a:p>
          <a:p>
            <a:pPr marL="85725" indent="0" algn="just">
              <a:buNone/>
            </a:pPr>
            <a:r>
              <a:rPr lang="es-MX" sz="3200" dirty="0">
                <a:solidFill>
                  <a:srgbClr val="000000"/>
                </a:solidFill>
                <a:latin typeface="+mn-lt"/>
              </a:rPr>
              <a:t>Para el </a:t>
            </a:r>
            <a:r>
              <a:rPr lang="es-MX" sz="3200" b="1" i="1" dirty="0">
                <a:solidFill>
                  <a:schemeClr val="accent1"/>
                </a:solidFill>
                <a:latin typeface="+mn-lt"/>
              </a:rPr>
              <a:t>ramo de riesgos catastróficos, </a:t>
            </a:r>
            <a:r>
              <a:rPr lang="es-MX" sz="3200" dirty="0">
                <a:solidFill>
                  <a:srgbClr val="000000"/>
                </a:solidFill>
                <a:latin typeface="+mn-lt"/>
              </a:rPr>
              <a:t>los contratos de seguro que amparen daños y perjuicios ocasionados a personas o cosas como consecuencia de eventos de periodicidad y severidad no predecibles que, al ocurrir, generalmente producen una acumulación de responsabilidades para las Instituciones de Seguros por su cobertura, dentro de los que se incluyen los riesgos de terremoto, erupción volcánica, huracán y otros de naturaleza hidrometeorológica, y </a:t>
            </a:r>
          </a:p>
          <a:p>
            <a:pPr marL="85725" indent="0" algn="just">
              <a:buNone/>
            </a:pPr>
            <a:endParaRPr lang="es-MX" sz="3200" dirty="0">
              <a:solidFill>
                <a:srgbClr val="000000"/>
              </a:solidFill>
              <a:latin typeface="+mn-lt"/>
            </a:endParaRPr>
          </a:p>
          <a:p>
            <a:pPr marL="85725" indent="0" algn="just">
              <a:buNone/>
            </a:pPr>
            <a:r>
              <a:rPr lang="es-MX" sz="3200" dirty="0">
                <a:solidFill>
                  <a:srgbClr val="000000"/>
                </a:solidFill>
                <a:latin typeface="+mn-lt"/>
              </a:rPr>
              <a:t>Para el </a:t>
            </a:r>
            <a:r>
              <a:rPr lang="es-MX" sz="3200" b="1" i="1" dirty="0">
                <a:solidFill>
                  <a:schemeClr val="accent1"/>
                </a:solidFill>
                <a:latin typeface="+mn-lt"/>
              </a:rPr>
              <a:t>ramo de diversos, </a:t>
            </a:r>
            <a:r>
              <a:rPr lang="es-MX" sz="3200" dirty="0">
                <a:solidFill>
                  <a:srgbClr val="000000"/>
                </a:solidFill>
                <a:latin typeface="+mn-lt"/>
              </a:rPr>
              <a:t>el pago de la indemnización debida por daños y perjuicios ocasionados a personas o cosas por cualquiera otra eventualidad.  </a:t>
            </a:r>
            <a:endParaRPr lang="es-ES" b="1" dirty="0"/>
          </a:p>
        </p:txBody>
      </p:sp>
      <p:pic>
        <p:nvPicPr>
          <p:cNvPr id="5" name="Imagen 4">
            <a:extLst>
              <a:ext uri="{FF2B5EF4-FFF2-40B4-BE49-F238E27FC236}">
                <a16:creationId xmlns:a16="http://schemas.microsoft.com/office/drawing/2014/main" id="{C4AEDED3-FF31-4C43-AF99-D8DF231898A5}"/>
              </a:ext>
            </a:extLst>
          </p:cNvPr>
          <p:cNvPicPr>
            <a:picLocks noChangeAspect="1"/>
          </p:cNvPicPr>
          <p:nvPr/>
        </p:nvPicPr>
        <p:blipFill>
          <a:blip r:embed="rId2"/>
          <a:stretch>
            <a:fillRect/>
          </a:stretch>
        </p:blipFill>
        <p:spPr>
          <a:xfrm>
            <a:off x="367969" y="2133603"/>
            <a:ext cx="3890725" cy="2582779"/>
          </a:xfrm>
          <a:prstGeom prst="rect">
            <a:avLst/>
          </a:prstGeom>
        </p:spPr>
      </p:pic>
    </p:spTree>
    <p:extLst>
      <p:ext uri="{BB962C8B-B14F-4D97-AF65-F5344CB8AC3E}">
        <p14:creationId xmlns:p14="http://schemas.microsoft.com/office/powerpoint/2010/main" val="866158068"/>
      </p:ext>
    </p:extLst>
  </p:cSld>
  <p:clrMapOvr>
    <a:masterClrMapping/>
  </p:clrMapOvr>
  <p:transition spd="slow">
    <p:randomBar dir="ver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3200400" y="544906"/>
            <a:ext cx="5779698" cy="523220"/>
          </a:xfrm>
          <a:prstGeom prst="rect">
            <a:avLst/>
          </a:prstGeom>
          <a:solidFill>
            <a:schemeClr val="accent3"/>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s-MX" sz="2800" b="1" dirty="0">
                <a:cs typeface="Arial" pitchFamily="34" charset="0"/>
              </a:rPr>
              <a:t>Conclusiones:</a:t>
            </a:r>
          </a:p>
        </p:txBody>
      </p:sp>
      <p:sp>
        <p:nvSpPr>
          <p:cNvPr id="6" name="5 CuadroTexto"/>
          <p:cNvSpPr txBox="1"/>
          <p:nvPr/>
        </p:nvSpPr>
        <p:spPr>
          <a:xfrm>
            <a:off x="1919536" y="1261205"/>
            <a:ext cx="8352928" cy="5078313"/>
          </a:xfrm>
          <a:prstGeom prst="rect">
            <a:avLst/>
          </a:prstGeom>
          <a:solidFill>
            <a:schemeClr val="bg1"/>
          </a:solidFill>
          <a:ln>
            <a:solidFill>
              <a:schemeClr val="accent3">
                <a:lumMod val="50000"/>
              </a:schemeClr>
            </a:solidFill>
          </a:ln>
        </p:spPr>
        <p:txBody>
          <a:bodyPr wrap="square" rtlCol="0">
            <a:spAutoFit/>
          </a:bodyPr>
          <a:lstStyle/>
          <a:p>
            <a:pPr algn="just"/>
            <a:r>
              <a:rPr lang="es-MX" sz="2000" dirty="0">
                <a:ea typeface="Times New Roman"/>
              </a:rPr>
              <a:t>La actividad aseguradora se desenvuelve para el mercado (terceros), a través de operaciones económico jurídicas (celebración continua o repetida de contratos de seguro), que presupone una organización empresarial que opera con carácter profesional (no ocasional), constituida para durar y cuya finalidad consiste en afrontar los compromisos contraídos con los asegurados, terceros y beneficiarios.</a:t>
            </a:r>
            <a:endParaRPr lang="es-MX" sz="2400" dirty="0">
              <a:ea typeface="Times New Roman"/>
            </a:endParaRPr>
          </a:p>
          <a:p>
            <a:pPr algn="just"/>
            <a:r>
              <a:rPr lang="es-MX" sz="2000" dirty="0">
                <a:ea typeface="Times New Roman"/>
              </a:rPr>
              <a:t> </a:t>
            </a:r>
            <a:endParaRPr lang="es-MX" sz="2400" dirty="0">
              <a:ea typeface="Times New Roman"/>
            </a:endParaRPr>
          </a:p>
          <a:p>
            <a:pPr algn="just"/>
            <a:r>
              <a:rPr lang="es-MX" sz="2000" dirty="0">
                <a:ea typeface="Times New Roman"/>
              </a:rPr>
              <a:t>Por el contrato de seguro la empresa aseguradora se obliga mediante una prima, a resarcir un daño o a pagar una suma de dinero al verificarse la eventualidad prevista en el contrato.</a:t>
            </a:r>
          </a:p>
          <a:p>
            <a:pPr algn="just"/>
            <a:endParaRPr lang="es-MX" sz="2400" dirty="0">
              <a:ea typeface="Times New Roman"/>
            </a:endParaRPr>
          </a:p>
          <a:p>
            <a:pPr algn="just"/>
            <a:r>
              <a:rPr lang="es-MX" sz="2000" dirty="0">
                <a:ea typeface="Times New Roman"/>
              </a:rPr>
              <a:t>Se ha definido a la Empresa Aseguradora como la persona que, mediante la formalización de un contrato de seguro, asume las consecuencias dañosas producidas por la realización del evento cuyo riesgo es objeto de cobertura asumiendo, en nuestro país la forma de sociedad anónima o de sociedad mutualista.</a:t>
            </a:r>
            <a:endParaRPr lang="es-MX" sz="2000" dirty="0">
              <a:solidFill>
                <a:schemeClr val="accent3">
                  <a:lumMod val="50000"/>
                </a:schemeClr>
              </a:solidFill>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bg1">
                    <a:lumMod val="95000"/>
                  </a:schemeClr>
                </a:solidFill>
              </a:rPr>
              <a:pPr/>
              <a:t>41</a:t>
            </a:fld>
            <a:endParaRPr lang="es-MX" dirty="0">
              <a:solidFill>
                <a:schemeClr val="bg1">
                  <a:lumMod val="95000"/>
                </a:schemeClr>
              </a:solidFill>
            </a:endParaRPr>
          </a:p>
        </p:txBody>
      </p:sp>
    </p:spTree>
    <p:extLst>
      <p:ext uri="{BB962C8B-B14F-4D97-AF65-F5344CB8AC3E}">
        <p14:creationId xmlns:p14="http://schemas.microsoft.com/office/powerpoint/2010/main" val="360981451"/>
      </p:ext>
    </p:extLst>
  </p:cSld>
  <p:clrMapOvr>
    <a:masterClrMapping/>
  </p:clrMapOvr>
  <p:transition spd="slow">
    <p:cove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3217653" y="676925"/>
            <a:ext cx="5771072" cy="523220"/>
          </a:xfrm>
          <a:prstGeom prst="rect">
            <a:avLst/>
          </a:prstGeom>
          <a:solidFill>
            <a:schemeClr val="accent3"/>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s-MX" sz="2800" b="1" dirty="0">
                <a:cs typeface="Arial" pitchFamily="34" charset="0"/>
              </a:rPr>
              <a:t>Conclusiones:</a:t>
            </a:r>
          </a:p>
        </p:txBody>
      </p:sp>
      <p:sp>
        <p:nvSpPr>
          <p:cNvPr id="6" name="5 CuadroTexto"/>
          <p:cNvSpPr txBox="1"/>
          <p:nvPr/>
        </p:nvSpPr>
        <p:spPr>
          <a:xfrm>
            <a:off x="1919536" y="1443195"/>
            <a:ext cx="8352928" cy="4401205"/>
          </a:xfrm>
          <a:prstGeom prst="rect">
            <a:avLst/>
          </a:prstGeom>
          <a:solidFill>
            <a:schemeClr val="bg1"/>
          </a:solidFill>
          <a:ln>
            <a:solidFill>
              <a:schemeClr val="accent3">
                <a:lumMod val="50000"/>
              </a:schemeClr>
            </a:solidFill>
          </a:ln>
        </p:spPr>
        <p:txBody>
          <a:bodyPr wrap="square" rtlCol="0">
            <a:spAutoFit/>
          </a:bodyPr>
          <a:lstStyle/>
          <a:p>
            <a:pPr algn="just"/>
            <a:r>
              <a:rPr lang="es-MX" sz="2000" dirty="0">
                <a:ea typeface="Times New Roman"/>
                <a:cs typeface="Arial" pitchFamily="34" charset="0"/>
              </a:rPr>
              <a:t>Las instituciones de seguros deberán ser constituidas como sociedades anónimas de capital fijo o variable. Las operaciones que practican las instituciones de seguros producen utilidad para sus socios o accionistas, y reparte los excedentes entre sus accionistas en forma de dividendos.</a:t>
            </a:r>
          </a:p>
          <a:p>
            <a:pPr algn="just"/>
            <a:endParaRPr lang="es-MX" sz="2000" dirty="0">
              <a:ea typeface="Times New Roman" panose="02020603050405020304" pitchFamily="18" charset="0"/>
              <a:cs typeface="Arial" pitchFamily="34" charset="0"/>
            </a:endParaRPr>
          </a:p>
          <a:p>
            <a:pPr algn="just"/>
            <a:r>
              <a:rPr lang="es-ES" sz="2000" dirty="0">
                <a:ea typeface="Times New Roman" panose="02020603050405020304" pitchFamily="18" charset="0"/>
              </a:rPr>
              <a:t>La necesidad de tomar previsiones respecto de los daños que puedan ocurrir en lo futuro ha hecho proliferar las operaciones de seguro. En efecto, la lógica de estas operaciones es que las personas contraten seguros para protegerse en caso de robo, accidentes, enfermedades, muerte, incendió, etcétera.</a:t>
            </a:r>
            <a:endParaRPr lang="es-MX" sz="2000" dirty="0">
              <a:ea typeface="Times New Roman"/>
              <a:cs typeface="Arial" pitchFamily="34" charset="0"/>
            </a:endParaRPr>
          </a:p>
          <a:p>
            <a:pPr algn="just"/>
            <a:endParaRPr lang="es-MX" sz="2000" dirty="0">
              <a:ea typeface="Times New Roman"/>
              <a:cs typeface="Arial" pitchFamily="34" charset="0"/>
            </a:endParaRPr>
          </a:p>
          <a:p>
            <a:pPr algn="just"/>
            <a:r>
              <a:rPr lang="es-MX" sz="2000" dirty="0">
                <a:ea typeface="Times New Roman"/>
                <a:cs typeface="Arial" pitchFamily="34" charset="0"/>
              </a:rPr>
              <a:t>El objeto del contrato de seguro, difiere según la operación y ramo de que se trate, e</a:t>
            </a:r>
            <a:r>
              <a:rPr lang="es-ES" sz="2000" dirty="0">
                <a:ea typeface="Times New Roman" panose="02020603050405020304" pitchFamily="18" charset="0"/>
              </a:rPr>
              <a:t>l </a:t>
            </a:r>
            <a:r>
              <a:rPr lang="es-MX" sz="2000" dirty="0">
                <a:ea typeface="Times New Roman" panose="02020603050405020304" pitchFamily="18" charset="0"/>
              </a:rPr>
              <a:t>artículo 25 de la LISF, cita que las autorizaciones para organizarse, operar y funcionar como Institución de Seguros o Sociedad Mutualista, se referirán a las operaciones o ramos que señala.</a:t>
            </a:r>
            <a:endParaRPr lang="es-MX" sz="2000" dirty="0">
              <a:solidFill>
                <a:schemeClr val="accent3">
                  <a:lumMod val="50000"/>
                </a:schemeClr>
              </a:solidFill>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bg1">
                    <a:lumMod val="95000"/>
                  </a:schemeClr>
                </a:solidFill>
              </a:rPr>
              <a:pPr/>
              <a:t>42</a:t>
            </a:fld>
            <a:endParaRPr lang="es-MX" dirty="0">
              <a:solidFill>
                <a:schemeClr val="bg1">
                  <a:lumMod val="95000"/>
                </a:schemeClr>
              </a:solidFill>
            </a:endParaRPr>
          </a:p>
        </p:txBody>
      </p:sp>
    </p:spTree>
    <p:extLst>
      <p:ext uri="{BB962C8B-B14F-4D97-AF65-F5344CB8AC3E}">
        <p14:creationId xmlns:p14="http://schemas.microsoft.com/office/powerpoint/2010/main" val="87358676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647645" y="1590467"/>
            <a:ext cx="8773064" cy="4708981"/>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342900" indent="-342900" algn="just">
              <a:buFont typeface="Arial" pitchFamily="34" charset="0"/>
              <a:buChar char="•"/>
            </a:pPr>
            <a:r>
              <a:rPr lang="es-MX" sz="2000" dirty="0" err="1">
                <a:cs typeface="Arial" pitchFamily="34" charset="0"/>
              </a:rPr>
              <a:t>Dopazo</a:t>
            </a:r>
            <a:r>
              <a:rPr lang="es-MX" sz="2000" dirty="0">
                <a:cs typeface="Arial" pitchFamily="34" charset="0"/>
              </a:rPr>
              <a:t>, M. (2011). Gerencia de riesgos sostenibles y responsabilidad social empresarial en la entidad aseguradora. Fundación Mapfre. España.</a:t>
            </a:r>
          </a:p>
          <a:p>
            <a:pPr marL="342900" indent="-342900" algn="just">
              <a:buFont typeface="Arial" pitchFamily="34" charset="0"/>
              <a:buChar char="•"/>
            </a:pPr>
            <a:r>
              <a:rPr lang="es-MX" sz="2000" dirty="0">
                <a:cs typeface="Arial" pitchFamily="34" charset="0"/>
              </a:rPr>
              <a:t>Fernández, R. (2011). Movilización y rescate de los compromisos por pensiones garantizados mediante contrato de seguro. Fundación Mapfre. España.</a:t>
            </a:r>
          </a:p>
          <a:p>
            <a:pPr marL="342900" indent="-342900" algn="just">
              <a:buFont typeface="Arial" pitchFamily="34" charset="0"/>
              <a:buChar char="•"/>
            </a:pPr>
            <a:r>
              <a:rPr lang="es-MX" sz="2000" dirty="0" err="1">
                <a:cs typeface="Arial" pitchFamily="34" charset="0"/>
              </a:rPr>
              <a:t>Guardiola</a:t>
            </a:r>
            <a:r>
              <a:rPr lang="es-MX" sz="2000" dirty="0">
                <a:cs typeface="Arial" pitchFamily="34" charset="0"/>
              </a:rPr>
              <a:t>, A. (2001). Manual de Introducción al Seguro. 2ª. Edición. Fundación Mapfre. Madrid, España.</a:t>
            </a:r>
          </a:p>
          <a:p>
            <a:pPr marL="342900" indent="-342900" algn="just">
              <a:buFont typeface="Arial" pitchFamily="34" charset="0"/>
              <a:buChar char="•"/>
            </a:pPr>
            <a:r>
              <a:rPr lang="es-ES" sz="2000" dirty="0">
                <a:cs typeface="Arial" pitchFamily="34" charset="0"/>
              </a:rPr>
              <a:t>Ley de Instituciones de Seguros y Fianzas. (</a:t>
            </a:r>
            <a:r>
              <a:rPr lang="es-MX" sz="2000" dirty="0">
                <a:solidFill>
                  <a:prstClr val="black"/>
                </a:solidFill>
                <a:cs typeface="Arial" pitchFamily="34" charset="0"/>
              </a:rPr>
              <a:t>Nueva Ley publicada en el Diario Oficial de la Federación el 4 de abril de 2013. TEXTO VIGENTE a partir del 4 de abril de 2015).</a:t>
            </a:r>
          </a:p>
          <a:p>
            <a:pPr marL="342900" indent="-342900" algn="just">
              <a:buFont typeface="Arial" pitchFamily="34" charset="0"/>
              <a:buChar char="•"/>
            </a:pPr>
            <a:r>
              <a:rPr lang="es-ES" sz="2000" dirty="0">
                <a:cs typeface="Arial" pitchFamily="34" charset="0"/>
              </a:rPr>
              <a:t>Ley sobre el Contrato del Seguro.</a:t>
            </a:r>
          </a:p>
          <a:p>
            <a:pPr marL="342900" indent="-342900" algn="just">
              <a:buFont typeface="Arial" pitchFamily="34" charset="0"/>
              <a:buChar char="•"/>
            </a:pPr>
            <a:r>
              <a:rPr lang="es-MX" sz="2000" dirty="0">
                <a:cs typeface="Arial" pitchFamily="34" charset="0"/>
              </a:rPr>
              <a:t>Rendón, J. (2010). Normas y políticas del seguro de vida. 5ª. Edición. </a:t>
            </a:r>
            <a:r>
              <a:rPr lang="es-MX" sz="2000" dirty="0" err="1">
                <a:cs typeface="Arial" pitchFamily="34" charset="0"/>
              </a:rPr>
              <a:t>Itam</a:t>
            </a:r>
            <a:r>
              <a:rPr lang="es-MX" sz="2000" dirty="0">
                <a:cs typeface="Arial" pitchFamily="34" charset="0"/>
              </a:rPr>
              <a:t>. México, D.F.</a:t>
            </a:r>
          </a:p>
          <a:p>
            <a:pPr marL="342900" indent="-342900" algn="just">
              <a:buFont typeface="Arial" pitchFamily="34" charset="0"/>
              <a:buChar char="•"/>
            </a:pPr>
            <a:r>
              <a:rPr lang="es-ES" sz="2000" dirty="0">
                <a:cs typeface="Arial" pitchFamily="34" charset="0"/>
              </a:rPr>
              <a:t>Ruíz, L. (2010). El Contrato de Seguro. 2ª. Edición. Editorial Porrúa. México.</a:t>
            </a:r>
            <a:endParaRPr lang="es-MX" sz="2000" dirty="0">
              <a:cs typeface="Arial" pitchFamily="34" charset="0"/>
            </a:endParaRPr>
          </a:p>
          <a:p>
            <a:pPr marL="342900" indent="-342900" algn="just">
              <a:buFont typeface="Arial" pitchFamily="34" charset="0"/>
              <a:buChar char="•"/>
            </a:pPr>
            <a:r>
              <a:rPr lang="es-ES" sz="2000" dirty="0">
                <a:cs typeface="Arial" pitchFamily="34" charset="0"/>
              </a:rPr>
              <a:t>Sánchez, O. (2007). La Institución del Seguro Privado en México. Tomo I. 2ª. Edición. Editorial Porrúa. México. </a:t>
            </a:r>
            <a:endParaRPr lang="es-MX" sz="2000" dirty="0">
              <a:cs typeface="Arial" pitchFamily="34" charset="0"/>
            </a:endParaRPr>
          </a:p>
        </p:txBody>
      </p:sp>
      <p:sp>
        <p:nvSpPr>
          <p:cNvPr id="4" name="3 Título"/>
          <p:cNvSpPr>
            <a:spLocks noGrp="1"/>
          </p:cNvSpPr>
          <p:nvPr>
            <p:ph type="title"/>
          </p:nvPr>
        </p:nvSpPr>
        <p:spPr>
          <a:xfrm>
            <a:off x="3191774" y="540198"/>
            <a:ext cx="5831456" cy="762391"/>
          </a:xfrm>
          <a:solidFill>
            <a:schemeClr val="accent3">
              <a:lumMod val="50000"/>
            </a:schemeClr>
          </a:solidFill>
          <a:ln>
            <a:solidFill>
              <a:schemeClr val="bg1"/>
            </a:solidFill>
          </a:ln>
        </p:spPr>
        <p:txBody>
          <a:bodyPr>
            <a:normAutofit fontScale="90000"/>
          </a:bodyPr>
          <a:lstStyle/>
          <a:p>
            <a:pPr algn="ctr"/>
            <a:r>
              <a:rPr lang="es-MX" sz="3100" dirty="0">
                <a:solidFill>
                  <a:schemeClr val="bg1"/>
                </a:solidFill>
              </a:rPr>
              <a:t>Referencias</a:t>
            </a:r>
            <a:r>
              <a:rPr lang="es-MX" dirty="0">
                <a:solidFill>
                  <a:schemeClr val="bg1"/>
                </a:solidFill>
              </a:rPr>
              <a:t> </a:t>
            </a: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bg1">
                    <a:lumMod val="95000"/>
                  </a:schemeClr>
                </a:solidFill>
              </a:rPr>
              <a:pPr/>
              <a:t>43</a:t>
            </a:fld>
            <a:endParaRPr lang="es-MX" dirty="0">
              <a:solidFill>
                <a:schemeClr val="bg1">
                  <a:lumMod val="95000"/>
                </a:schemeClr>
              </a:solidFill>
            </a:endParaRPr>
          </a:p>
        </p:txBody>
      </p:sp>
    </p:spTree>
    <p:extLst>
      <p:ext uri="{BB962C8B-B14F-4D97-AF65-F5344CB8AC3E}">
        <p14:creationId xmlns:p14="http://schemas.microsoft.com/office/powerpoint/2010/main" val="1809775710"/>
      </p:ext>
    </p:extLst>
  </p:cSld>
  <p:clrMapOvr>
    <a:masterClrMapping/>
  </p:clrMapOvr>
  <p:transition spd="slow">
    <p:push dir="u"/>
  </p:transition>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050" name="Picture 2" descr="Uaemex"/>
          <p:cNvPicPr>
            <a:picLocks noChangeAspect="1" noChangeArrowheads="1"/>
          </p:cNvPicPr>
          <p:nvPr/>
        </p:nvPicPr>
        <p:blipFill>
          <a:blip r:embed="rId2"/>
          <a:srcRect/>
          <a:stretch>
            <a:fillRect/>
          </a:stretch>
        </p:blipFill>
        <p:spPr bwMode="auto">
          <a:xfrm>
            <a:off x="2639888" y="500062"/>
            <a:ext cx="3240088" cy="2928938"/>
          </a:xfrm>
          <a:prstGeom prst="rect">
            <a:avLst/>
          </a:prstGeom>
          <a:noFill/>
          <a:ln w="28575">
            <a:solidFill>
              <a:schemeClr val="accent3">
                <a:lumMod val="50000"/>
              </a:schemeClr>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6816080" y="3140968"/>
            <a:ext cx="3073400" cy="3240088"/>
          </a:xfrm>
          <a:prstGeom prst="rect">
            <a:avLst/>
          </a:prstGeom>
          <a:noFill/>
          <a:ln w="28575">
            <a:solidFill>
              <a:schemeClr val="accent3">
                <a:lumMod val="50000"/>
              </a:schemeClr>
            </a:solidFill>
            <a:miter lim="800000"/>
            <a:headEnd/>
            <a:tailEnd/>
          </a:ln>
        </p:spPr>
      </p:pic>
      <p:sp>
        <p:nvSpPr>
          <p:cNvPr id="2" name="1 Marcador de número de diapositiva"/>
          <p:cNvSpPr>
            <a:spLocks noGrp="1"/>
          </p:cNvSpPr>
          <p:nvPr>
            <p:ph type="sldNum" sz="quarter" idx="12"/>
          </p:nvPr>
        </p:nvSpPr>
        <p:spPr/>
        <p:txBody>
          <a:bodyPr/>
          <a:lstStyle/>
          <a:p>
            <a:fld id="{B103DBDF-5D3C-4A1A-979A-A472FA1B96AE}" type="slidenum">
              <a:rPr lang="es-MX" smtClean="0"/>
              <a:pPr/>
              <a:t>44</a:t>
            </a:fld>
            <a:endParaRPr lang="es-MX"/>
          </a:p>
        </p:txBody>
      </p:sp>
    </p:spTree>
    <p:extLst>
      <p:ext uri="{BB962C8B-B14F-4D97-AF65-F5344CB8AC3E}">
        <p14:creationId xmlns:p14="http://schemas.microsoft.com/office/powerpoint/2010/main" val="178877352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2000" fill="hold"/>
                                        <p:tgtEl>
                                          <p:spTgt spid="2050"/>
                                        </p:tgtEl>
                                        <p:attrNameLst>
                                          <p:attrName>ppt_x</p:attrName>
                                        </p:attrNameLst>
                                      </p:cBhvr>
                                      <p:tavLst>
                                        <p:tav tm="0">
                                          <p:val>
                                            <p:strVal val="#ppt_x"/>
                                          </p:val>
                                        </p:tav>
                                        <p:tav tm="100000">
                                          <p:val>
                                            <p:strVal val="#ppt_x"/>
                                          </p:val>
                                        </p:tav>
                                      </p:tavLst>
                                    </p:anim>
                                    <p:anim calcmode="lin" valueType="num">
                                      <p:cBhvr additive="base">
                                        <p:cTn id="8" dur="2000" fill="hold"/>
                                        <p:tgtEl>
                                          <p:spTgt spid="205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2051"/>
                                        </p:tgtEl>
                                        <p:attrNameLst>
                                          <p:attrName>style.visibility</p:attrName>
                                        </p:attrNameLst>
                                      </p:cBhvr>
                                      <p:to>
                                        <p:strVal val="visible"/>
                                      </p:to>
                                    </p:set>
                                    <p:anim calcmode="lin" valueType="num">
                                      <p:cBhvr additive="base">
                                        <p:cTn id="12" dur="2000" fill="hold"/>
                                        <p:tgtEl>
                                          <p:spTgt spid="2051"/>
                                        </p:tgtEl>
                                        <p:attrNameLst>
                                          <p:attrName>ppt_x</p:attrName>
                                        </p:attrNameLst>
                                      </p:cBhvr>
                                      <p:tavLst>
                                        <p:tav tm="0">
                                          <p:val>
                                            <p:strVal val="#ppt_x"/>
                                          </p:val>
                                        </p:tav>
                                        <p:tav tm="100000">
                                          <p:val>
                                            <p:strVal val="#ppt_x"/>
                                          </p:val>
                                        </p:tav>
                                      </p:tavLst>
                                    </p:anim>
                                    <p:anim calcmode="lin" valueType="num">
                                      <p:cBhvr additive="base">
                                        <p:cTn id="13" dur="2000" fill="hold"/>
                                        <p:tgtEl>
                                          <p:spTgt spid="205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p:cNvSpPr>
            <a:spLocks noGrp="1"/>
          </p:cNvSpPr>
          <p:nvPr>
            <p:ph type="title"/>
          </p:nvPr>
        </p:nvSpPr>
        <p:spPr>
          <a:xfrm>
            <a:off x="7126936" y="-27384"/>
            <a:ext cx="2857496" cy="936104"/>
          </a:xfrm>
        </p:spPr>
        <p:txBody>
          <a:bodyPr>
            <a:normAutofit fontScale="90000"/>
          </a:bodyPr>
          <a:lstStyle/>
          <a:p>
            <a:pPr algn="r"/>
            <a:br>
              <a:rPr lang="es-ES" sz="3100" dirty="0"/>
            </a:br>
            <a:r>
              <a:rPr lang="es-ES" sz="2000" dirty="0"/>
              <a:t>F</a:t>
            </a:r>
            <a:r>
              <a:rPr lang="es-ES" sz="1600" dirty="0"/>
              <a:t>ACULTAD DE ECONOMÍA</a:t>
            </a:r>
            <a:br>
              <a:rPr lang="es-ES" sz="1600" dirty="0"/>
            </a:br>
            <a:r>
              <a:rPr lang="es-ES" sz="1600" dirty="0"/>
              <a:t>LICENCIATURA EN ACTUARÍA</a:t>
            </a:r>
            <a:br>
              <a:rPr lang="es-ES" dirty="0"/>
            </a:br>
            <a:endParaRPr lang="es-MX" dirty="0"/>
          </a:p>
        </p:txBody>
      </p:sp>
      <p:sp>
        <p:nvSpPr>
          <p:cNvPr id="3" name="2 Marcador de contenido"/>
          <p:cNvSpPr>
            <a:spLocks noGrp="1"/>
          </p:cNvSpPr>
          <p:nvPr>
            <p:ph idx="1"/>
          </p:nvPr>
        </p:nvSpPr>
        <p:spPr>
          <a:xfrm>
            <a:off x="1090863" y="1191244"/>
            <a:ext cx="9130281" cy="2088232"/>
          </a:xfrm>
          <a:solidFill>
            <a:schemeClr val="accent1">
              <a:lumMod val="60000"/>
              <a:lumOff val="40000"/>
            </a:schemeClr>
          </a:solidFill>
          <a:ln>
            <a:solidFill>
              <a:schemeClr val="tx2"/>
            </a:solidFill>
          </a:ln>
        </p:spPr>
        <p:style>
          <a:lnRef idx="2">
            <a:schemeClr val="accent2"/>
          </a:lnRef>
          <a:fillRef idx="1">
            <a:schemeClr val="lt1"/>
          </a:fillRef>
          <a:effectRef idx="0">
            <a:schemeClr val="accent2"/>
          </a:effectRef>
          <a:fontRef idx="minor">
            <a:schemeClr val="dk1"/>
          </a:fontRef>
        </p:style>
        <p:txBody>
          <a:bodyPr>
            <a:normAutofit/>
          </a:bodyPr>
          <a:lstStyle/>
          <a:p>
            <a:pPr marL="0" indent="0" algn="just">
              <a:buNone/>
            </a:pPr>
            <a:r>
              <a:rPr lang="es-ES"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cs typeface="Arial" pitchFamily="34" charset="0"/>
              </a:rPr>
              <a:t>Propósito de la Unidad de Competencia</a:t>
            </a:r>
          </a:p>
          <a:p>
            <a:pPr marL="0" indent="0" algn="just">
              <a:buNone/>
            </a:pPr>
            <a:r>
              <a:rPr lang="es-MX" dirty="0"/>
              <a:t>Identificar a las instituciones de seguros y fianzas, como entidades financieras que forman parte del sistema financiero mexicano, describiendo su organización y operación, para comprender la importancia de los servicios de amortización de riesgos en los que participan. </a:t>
            </a:r>
            <a:endParaRPr lang="es-MX" sz="2400" dirty="0"/>
          </a:p>
        </p:txBody>
      </p:sp>
      <p:sp>
        <p:nvSpPr>
          <p:cNvPr id="4" name="3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C29378A-C853-4D83-9CBD-761F2E9B0B0F}" type="slidenum">
              <a:rPr kumimoji="0" lang="es-ES"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0" lang="es-ES" sz="1800" b="0" i="0" u="none" strike="noStrike" kern="1200" cap="none" spc="0" normalizeH="0" baseline="0" noProof="0" dirty="0">
              <a:ln>
                <a:noFill/>
              </a:ln>
              <a:solidFill>
                <a:srgbClr val="FFFFFF"/>
              </a:solidFill>
              <a:effectLst/>
              <a:uLnTx/>
              <a:uFillTx/>
              <a:latin typeface="Calibri"/>
              <a:ea typeface="+mn-ea"/>
              <a:cs typeface="+mn-cs"/>
            </a:endParaRPr>
          </a:p>
        </p:txBody>
      </p:sp>
      <p:sp>
        <p:nvSpPr>
          <p:cNvPr id="2" name="1 Rectángulo"/>
          <p:cNvSpPr/>
          <p:nvPr/>
        </p:nvSpPr>
        <p:spPr>
          <a:xfrm>
            <a:off x="1991544" y="260648"/>
            <a:ext cx="5159554" cy="92333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5400" b="1" i="0" u="none" strike="noStrike" kern="1200" cap="none" spc="0" normalizeH="0" baseline="0" noProof="0" dirty="0">
                <a:ln w="19050">
                  <a:solidFill>
                    <a:srgbClr val="726056">
                      <a:lumMod val="50000"/>
                    </a:srgbClr>
                  </a:solidFill>
                  <a:prstDash val="solid"/>
                </a:ln>
                <a:solidFill>
                  <a:srgbClr val="93A299"/>
                </a:solidFill>
                <a:effectLst>
                  <a:outerShdw blurRad="50000" dist="50800" dir="7500000" algn="tl">
                    <a:srgbClr val="000000">
                      <a:shade val="5000"/>
                      <a:alpha val="35000"/>
                    </a:srgbClr>
                  </a:outerShdw>
                </a:effectLst>
                <a:uLnTx/>
                <a:uFillTx/>
                <a:latin typeface="Calibri"/>
                <a:ea typeface="+mn-ea"/>
                <a:cs typeface="+mn-cs"/>
              </a:rPr>
              <a:t>Guión Explicativo</a:t>
            </a:r>
            <a:endParaRPr kumimoji="0" lang="es-MX" sz="5400" b="1" i="0" u="none" strike="noStrike" kern="1200" cap="none" spc="0" normalizeH="0" baseline="0" noProof="0" dirty="0">
              <a:ln w="19050">
                <a:solidFill>
                  <a:srgbClr val="726056">
                    <a:lumMod val="50000"/>
                  </a:srgbClr>
                </a:solidFill>
                <a:prstDash val="solid"/>
              </a:ln>
              <a:solidFill>
                <a:srgbClr val="93A299"/>
              </a:solidFill>
              <a:effectLst>
                <a:outerShdw blurRad="50000" dist="50800" dir="7500000" algn="tl">
                  <a:srgbClr val="000000">
                    <a:shade val="5000"/>
                    <a:alpha val="35000"/>
                  </a:srgbClr>
                </a:outerShdw>
              </a:effectLst>
              <a:uLnTx/>
              <a:uFillTx/>
              <a:latin typeface="Calibri"/>
              <a:ea typeface="+mn-ea"/>
              <a:cs typeface="+mn-cs"/>
            </a:endParaRPr>
          </a:p>
        </p:txBody>
      </p:sp>
      <p:pic>
        <p:nvPicPr>
          <p:cNvPr id="7" name="Picture 3"/>
          <p:cNvPicPr>
            <a:picLocks noChangeAspect="1" noChangeArrowheads="1"/>
          </p:cNvPicPr>
          <p:nvPr/>
        </p:nvPicPr>
        <p:blipFill>
          <a:blip r:embed="rId2"/>
          <a:srcRect/>
          <a:stretch>
            <a:fillRect/>
          </a:stretch>
        </p:blipFill>
        <p:spPr bwMode="auto">
          <a:xfrm>
            <a:off x="10045428" y="116632"/>
            <a:ext cx="587077" cy="648072"/>
          </a:xfrm>
          <a:prstGeom prst="rect">
            <a:avLst/>
          </a:prstGeom>
          <a:noFill/>
          <a:ln w="9525">
            <a:solidFill>
              <a:schemeClr val="accent3">
                <a:lumMod val="75000"/>
              </a:schemeClr>
            </a:solidFill>
            <a:miter lim="800000"/>
            <a:headEnd/>
            <a:tailEnd/>
          </a:ln>
        </p:spPr>
      </p:pic>
      <p:sp>
        <p:nvSpPr>
          <p:cNvPr id="9" name="8 Rectángulo"/>
          <p:cNvSpPr/>
          <p:nvPr/>
        </p:nvSpPr>
        <p:spPr>
          <a:xfrm>
            <a:off x="1855491" y="3135360"/>
            <a:ext cx="6927704" cy="1368151"/>
          </a:xfrm>
          <a:prstGeom prst="rect">
            <a:avLst/>
          </a:prstGeom>
          <a:solidFill>
            <a:schemeClr val="tx1">
              <a:lumMod val="65000"/>
              <a:lumOff val="3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2000" b="0" i="0" u="none" strike="noStrike" kern="1200" cap="none" spc="0" normalizeH="0" baseline="0" noProof="0" dirty="0">
                <a:ln>
                  <a:noFill/>
                </a:ln>
                <a:solidFill>
                  <a:srgbClr val="FFFFFF"/>
                </a:solidFill>
                <a:effectLst/>
                <a:uLnTx/>
                <a:uFillTx/>
                <a:latin typeface="Calibri"/>
                <a:ea typeface="+mn-ea"/>
                <a:cs typeface="+mn-cs"/>
              </a:rPr>
              <a:t>Este es el propósito se refiere la unidad de competencia</a:t>
            </a:r>
            <a:r>
              <a:rPr kumimoji="0" lang="es-ES" sz="2000" b="1" i="0" u="none" strike="noStrike" kern="1200" cap="none" spc="0" normalizeH="0" baseline="0" noProof="0" dirty="0">
                <a:ln>
                  <a:noFill/>
                </a:ln>
                <a:solidFill>
                  <a:srgbClr val="FFFFFF"/>
                </a:solidFill>
                <a:effectLst/>
                <a:uLnTx/>
                <a:uFillTx/>
                <a:latin typeface="Calibri"/>
                <a:ea typeface="+mn-ea"/>
                <a:cs typeface="+mn-cs"/>
              </a:rPr>
              <a:t> 6. Sector Asegurador y Afianzador.</a:t>
            </a:r>
            <a:r>
              <a:rPr kumimoji="0" lang="es-ES" sz="2000" b="0" i="0" u="none" strike="noStrike" kern="1200" cap="none" spc="0" normalizeH="0" baseline="0" noProof="0" dirty="0">
                <a:ln>
                  <a:noFill/>
                </a:ln>
                <a:solidFill>
                  <a:srgbClr val="FFFFFF"/>
                </a:solidFill>
                <a:effectLst/>
                <a:uLnTx/>
                <a:uFillTx/>
                <a:latin typeface="Calibri"/>
                <a:ea typeface="+mn-ea"/>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2000" b="0" i="0" u="none" strike="noStrike" kern="1200" cap="none" spc="0" normalizeH="0" baseline="0" noProof="0" dirty="0">
                <a:ln>
                  <a:noFill/>
                </a:ln>
                <a:solidFill>
                  <a:srgbClr val="FFFFFF"/>
                </a:solidFill>
                <a:effectLst/>
                <a:uLnTx/>
                <a:uFillTx/>
                <a:latin typeface="Calibri"/>
                <a:ea typeface="+mn-ea"/>
                <a:cs typeface="+mn-cs"/>
              </a:rPr>
              <a:t>El tema a desarrollar en el presente material es el </a:t>
            </a:r>
            <a:r>
              <a:rPr kumimoji="0" lang="es-ES" sz="2000" b="1" i="0" u="none" strike="noStrike" kern="1200" cap="none" spc="0" normalizeH="0" baseline="0" noProof="0" dirty="0">
                <a:ln>
                  <a:noFill/>
                </a:ln>
                <a:solidFill>
                  <a:srgbClr val="FFFFFF"/>
                </a:solidFill>
                <a:effectLst/>
                <a:uLnTx/>
                <a:uFillTx/>
                <a:latin typeface="Calibri"/>
                <a:ea typeface="+mn-ea"/>
                <a:cs typeface="+mn-cs"/>
              </a:rPr>
              <a:t>6.2. El Seguro</a:t>
            </a:r>
            <a:r>
              <a:rPr kumimoji="0" lang="es-ES" sz="2000" b="0" i="0" u="none" strike="noStrike" kern="1200" cap="none" spc="0" normalizeH="0" baseline="0" noProof="0" dirty="0">
                <a:ln>
                  <a:noFill/>
                </a:ln>
                <a:solidFill>
                  <a:srgbClr val="FFFFFF"/>
                </a:solidFill>
                <a:effectLst/>
                <a:uLnTx/>
                <a:uFillTx/>
                <a:latin typeface="Calibri"/>
                <a:ea typeface="+mn-ea"/>
                <a:cs typeface="+mn-cs"/>
              </a:rPr>
              <a:t>, y e</a:t>
            </a:r>
            <a:r>
              <a:rPr kumimoji="0" lang="es-MX" sz="2000" b="0" i="0" u="none" strike="noStrike" kern="1200" cap="none" spc="0" normalizeH="0" baseline="0" noProof="0" dirty="0">
                <a:ln>
                  <a:noFill/>
                </a:ln>
                <a:solidFill>
                  <a:srgbClr val="FFFFFF"/>
                </a:solidFill>
                <a:effectLst/>
                <a:uLnTx/>
                <a:uFillTx/>
                <a:latin typeface="Calibri"/>
                <a:ea typeface="+mn-ea"/>
                <a:cs typeface="+mn-cs"/>
              </a:rPr>
              <a:t>l tiempo destinado para su desarrollo es de 3 clases.</a:t>
            </a:r>
          </a:p>
        </p:txBody>
      </p:sp>
      <p:sp>
        <p:nvSpPr>
          <p:cNvPr id="6" name="5 Rectángulo"/>
          <p:cNvSpPr/>
          <p:nvPr/>
        </p:nvSpPr>
        <p:spPr>
          <a:xfrm>
            <a:off x="2789348" y="4581128"/>
            <a:ext cx="7560840" cy="1872208"/>
          </a:xfrm>
          <a:prstGeom prst="rect">
            <a:avLst/>
          </a:prstGeom>
          <a:solidFill>
            <a:schemeClr val="tx2">
              <a:lumMod val="25000"/>
              <a:lumOff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000" b="1" i="0" u="sng" strike="noStrike" kern="1200" cap="none" spc="0" normalizeH="0" baseline="0" noProof="0" dirty="0">
                <a:ln>
                  <a:noFill/>
                </a:ln>
                <a:solidFill>
                  <a:srgbClr val="726056">
                    <a:lumMod val="50000"/>
                  </a:srgbClr>
                </a:solidFill>
                <a:effectLst/>
                <a:uLnTx/>
                <a:uFillTx/>
                <a:latin typeface="Calibri"/>
                <a:ea typeface="+mn-ea"/>
                <a:cs typeface="+mn-cs"/>
              </a:rPr>
              <a:t>Estructura metodológica:</a:t>
            </a:r>
            <a:r>
              <a:rPr kumimoji="0" lang="es-MX" sz="2000" b="0" i="0" u="none" strike="noStrike" kern="1200" cap="none" spc="0" normalizeH="0" baseline="0" noProof="0" dirty="0">
                <a:ln>
                  <a:noFill/>
                </a:ln>
                <a:solidFill>
                  <a:srgbClr val="726056">
                    <a:lumMod val="50000"/>
                  </a:srgbClr>
                </a:solidFill>
                <a:effectLst/>
                <a:uLnTx/>
                <a:uFillTx/>
                <a:latin typeface="Calibri"/>
                <a:ea typeface="+mn-ea"/>
                <a:cs typeface="+mn-cs"/>
              </a:rPr>
              <a:t> Este material </a:t>
            </a:r>
            <a:r>
              <a:rPr kumimoji="0" lang="es-ES" sz="2000" b="0" i="0" u="none" strike="noStrike" kern="1200" cap="none" spc="0" normalizeH="0" baseline="0" noProof="0" dirty="0">
                <a:ln>
                  <a:noFill/>
                </a:ln>
                <a:solidFill>
                  <a:srgbClr val="726056">
                    <a:lumMod val="50000"/>
                  </a:srgbClr>
                </a:solidFill>
                <a:effectLst/>
                <a:uLnTx/>
                <a:uFillTx/>
                <a:latin typeface="Calibri"/>
                <a:ea typeface="+mn-ea"/>
                <a:cs typeface="+mn-cs"/>
              </a:rPr>
              <a:t>cuenta con un sistema de almacenaje con dimensiones y materiales adecuados: </a:t>
            </a:r>
            <a:r>
              <a:rPr kumimoji="0" lang="es-ES" sz="2000" b="1" i="0" u="none" strike="noStrike" kern="1200" cap="none" spc="0" normalizeH="0" baseline="0" noProof="0" dirty="0">
                <a:ln>
                  <a:noFill/>
                </a:ln>
                <a:solidFill>
                  <a:srgbClr val="726056">
                    <a:lumMod val="50000"/>
                  </a:srgbClr>
                </a:solidFill>
                <a:effectLst/>
                <a:uLnTx/>
                <a:uFillTx/>
                <a:latin typeface="Calibri"/>
                <a:ea typeface="+mn-ea"/>
                <a:cs typeface="+mn-cs"/>
              </a:rPr>
              <a:t>Microsoft PowerPoint 2016. </a:t>
            </a:r>
            <a:r>
              <a:rPr kumimoji="0" lang="es-ES" sz="2000" b="0" i="0" u="none" strike="noStrike" kern="1200" cap="none" spc="0" normalizeH="0" baseline="0" noProof="0" dirty="0">
                <a:ln>
                  <a:noFill/>
                </a:ln>
                <a:solidFill>
                  <a:srgbClr val="726056">
                    <a:lumMod val="50000"/>
                  </a:srgbClr>
                </a:solidFill>
                <a:effectLst/>
                <a:uLnTx/>
                <a:uFillTx/>
                <a:latin typeface="Calibri"/>
                <a:ea typeface="+mn-ea"/>
                <a:cs typeface="+mn-cs"/>
              </a:rPr>
              <a:t>Está</a:t>
            </a:r>
            <a:r>
              <a:rPr kumimoji="0" lang="es-MX" sz="2000" b="0" i="0" u="none" strike="noStrike" kern="1200" cap="none" spc="0" normalizeH="0" baseline="0" noProof="0" dirty="0">
                <a:ln>
                  <a:noFill/>
                </a:ln>
                <a:solidFill>
                  <a:srgbClr val="726056">
                    <a:lumMod val="50000"/>
                  </a:srgbClr>
                </a:solidFill>
                <a:effectLst/>
                <a:uLnTx/>
                <a:uFillTx/>
                <a:latin typeface="Calibri"/>
                <a:ea typeface="+mn-ea"/>
                <a:cs typeface="+mn-cs"/>
              </a:rPr>
              <a:t> diseñado en forma clara y sencilla, y presenta lo más sobresaliente respecto al tema </a:t>
            </a:r>
            <a:r>
              <a:rPr kumimoji="0" lang="es-MX" sz="2000" b="1" i="0" u="none" strike="noStrike" kern="1200" cap="none" spc="0" normalizeH="0" baseline="0" noProof="0" dirty="0">
                <a:ln>
                  <a:noFill/>
                </a:ln>
                <a:solidFill>
                  <a:srgbClr val="726056">
                    <a:lumMod val="50000"/>
                  </a:srgbClr>
                </a:solidFill>
                <a:effectLst/>
                <a:uLnTx/>
                <a:uFillTx/>
                <a:latin typeface="Calibri"/>
                <a:ea typeface="+mn-ea"/>
                <a:cs typeface="+mn-cs"/>
              </a:rPr>
              <a:t>6.2. El Seguro. </a:t>
            </a:r>
          </a:p>
        </p:txBody>
      </p:sp>
    </p:spTree>
    <p:extLst>
      <p:ext uri="{BB962C8B-B14F-4D97-AF65-F5344CB8AC3E}">
        <p14:creationId xmlns:p14="http://schemas.microsoft.com/office/powerpoint/2010/main" val="553371130"/>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3779328404"/>
              </p:ext>
            </p:extLst>
          </p:nvPr>
        </p:nvGraphicFramePr>
        <p:xfrm>
          <a:off x="1919536" y="1593798"/>
          <a:ext cx="8208912" cy="4619748"/>
        </p:xfrm>
        <a:graphic>
          <a:graphicData uri="http://schemas.openxmlformats.org/drawingml/2006/table">
            <a:tbl>
              <a:tblPr>
                <a:tableStyleId>{69C7853C-536D-4A76-A0AE-DD22124D55A5}</a:tableStyleId>
              </a:tblPr>
              <a:tblGrid>
                <a:gridCol w="2485130">
                  <a:extLst>
                    <a:ext uri="{9D8B030D-6E8A-4147-A177-3AD203B41FA5}">
                      <a16:colId xmlns:a16="http://schemas.microsoft.com/office/drawing/2014/main" val="20000"/>
                    </a:ext>
                  </a:extLst>
                </a:gridCol>
                <a:gridCol w="2104418">
                  <a:extLst>
                    <a:ext uri="{9D8B030D-6E8A-4147-A177-3AD203B41FA5}">
                      <a16:colId xmlns:a16="http://schemas.microsoft.com/office/drawing/2014/main" val="20001"/>
                    </a:ext>
                  </a:extLst>
                </a:gridCol>
                <a:gridCol w="1616040">
                  <a:extLst>
                    <a:ext uri="{9D8B030D-6E8A-4147-A177-3AD203B41FA5}">
                      <a16:colId xmlns:a16="http://schemas.microsoft.com/office/drawing/2014/main" val="20003"/>
                    </a:ext>
                  </a:extLst>
                </a:gridCol>
                <a:gridCol w="2003324">
                  <a:extLst>
                    <a:ext uri="{9D8B030D-6E8A-4147-A177-3AD203B41FA5}">
                      <a16:colId xmlns:a16="http://schemas.microsoft.com/office/drawing/2014/main" val="20004"/>
                    </a:ext>
                  </a:extLst>
                </a:gridCol>
              </a:tblGrid>
              <a:tr h="450625">
                <a:tc>
                  <a:txBody>
                    <a:bodyPr/>
                    <a:lstStyle/>
                    <a:p>
                      <a:pPr algn="ctr"/>
                      <a:r>
                        <a:rPr lang="es-MX" b="1" dirty="0"/>
                        <a:t>Estrategias Didácticas</a:t>
                      </a:r>
                    </a:p>
                  </a:txBody>
                  <a:tcPr/>
                </a:tc>
                <a:tc gridSpan="2">
                  <a:txBody>
                    <a:bodyPr/>
                    <a:lstStyle/>
                    <a:p>
                      <a:pPr algn="ctr"/>
                      <a:r>
                        <a:rPr lang="es-MX" b="1" dirty="0"/>
                        <a:t>Recursos Requeridos</a:t>
                      </a:r>
                    </a:p>
                  </a:txBody>
                  <a:tcPr/>
                </a:tc>
                <a:tc hMerge="1">
                  <a:txBody>
                    <a:bodyPr/>
                    <a:lstStyle/>
                    <a:p>
                      <a:endParaRPr lang="es-MX"/>
                    </a:p>
                  </a:txBody>
                  <a:tcPr/>
                </a:tc>
                <a:tc>
                  <a:txBody>
                    <a:bodyPr/>
                    <a:lstStyle/>
                    <a:p>
                      <a:pPr algn="ctr"/>
                      <a:r>
                        <a:rPr lang="es-MX" b="1" dirty="0"/>
                        <a:t>Tiempo Destinado</a:t>
                      </a:r>
                    </a:p>
                  </a:txBody>
                  <a:tcPr/>
                </a:tc>
                <a:extLst>
                  <a:ext uri="{0D108BD9-81ED-4DB2-BD59-A6C34878D82A}">
                    <a16:rowId xmlns:a16="http://schemas.microsoft.com/office/drawing/2014/main" val="10000"/>
                  </a:ext>
                </a:extLst>
              </a:tr>
              <a:tr h="340715">
                <a:tc rowSpan="2">
                  <a:txBody>
                    <a:bodyPr/>
                    <a:lstStyle/>
                    <a:p>
                      <a:pPr marL="285750" indent="-285750" algn="l">
                        <a:buFont typeface="Arial" pitchFamily="34" charset="0"/>
                        <a:buChar char="•"/>
                      </a:pPr>
                      <a:r>
                        <a:rPr lang="es-MX" sz="1600" dirty="0"/>
                        <a:t>Investigación</a:t>
                      </a:r>
                      <a:r>
                        <a:rPr lang="es-MX" sz="1600" baseline="0" dirty="0"/>
                        <a:t> de conceptos</a:t>
                      </a:r>
                    </a:p>
                    <a:p>
                      <a:pPr marL="285750" indent="-285750" algn="l">
                        <a:buFont typeface="Arial" pitchFamily="34" charset="0"/>
                        <a:buChar char="•"/>
                      </a:pPr>
                      <a:r>
                        <a:rPr lang="es-MX" sz="1600" baseline="0" dirty="0"/>
                        <a:t>Elaboración de resúmenes y cuadros conceptuales.</a:t>
                      </a:r>
                    </a:p>
                    <a:p>
                      <a:pPr marL="285750" indent="-285750" algn="l">
                        <a:buFont typeface="Arial" pitchFamily="34" charset="0"/>
                        <a:buChar char="•"/>
                      </a:pPr>
                      <a:r>
                        <a:rPr lang="es-MX" sz="1600" baseline="0" dirty="0"/>
                        <a:t>Exposición del docente</a:t>
                      </a:r>
                    </a:p>
                    <a:p>
                      <a:pPr marL="285750" indent="-285750" algn="just">
                        <a:buFont typeface="Arial" pitchFamily="34" charset="0"/>
                        <a:buChar char="•"/>
                      </a:pPr>
                      <a:endParaRPr lang="es-MX" sz="1600" dirty="0"/>
                    </a:p>
                  </a:txBody>
                  <a:tcPr/>
                </a:tc>
                <a:tc>
                  <a:txBody>
                    <a:bodyPr/>
                    <a:lstStyle/>
                    <a:p>
                      <a:pPr algn="ctr"/>
                      <a:r>
                        <a:rPr lang="es-MX" sz="1600" dirty="0"/>
                        <a:t>Pedagógicos </a:t>
                      </a:r>
                    </a:p>
                  </a:txBody>
                  <a:tcPr/>
                </a:tc>
                <a:tc>
                  <a:txBody>
                    <a:bodyPr/>
                    <a:lstStyle/>
                    <a:p>
                      <a:pPr algn="ctr"/>
                      <a:r>
                        <a:rPr lang="es-MX" sz="1600" dirty="0"/>
                        <a:t>Administrativos </a:t>
                      </a:r>
                    </a:p>
                  </a:txBody>
                  <a:tcPr/>
                </a:tc>
                <a:tc rowSpan="2">
                  <a:txBody>
                    <a:bodyPr/>
                    <a:lstStyle/>
                    <a:p>
                      <a:pPr algn="ctr"/>
                      <a:r>
                        <a:rPr lang="es-MX" sz="1600" baseline="0" dirty="0"/>
                        <a:t>3 Clases </a:t>
                      </a:r>
                      <a:endParaRPr lang="es-MX" sz="1600" dirty="0"/>
                    </a:p>
                  </a:txBody>
                  <a:tcPr/>
                </a:tc>
                <a:extLst>
                  <a:ext uri="{0D108BD9-81ED-4DB2-BD59-A6C34878D82A}">
                    <a16:rowId xmlns:a16="http://schemas.microsoft.com/office/drawing/2014/main" val="10001"/>
                  </a:ext>
                </a:extLst>
              </a:tr>
              <a:tr h="1435198">
                <a:tc vMerge="1">
                  <a:txBody>
                    <a:bodyPr/>
                    <a:lstStyle/>
                    <a:p>
                      <a:endParaRPr lang="es-MX"/>
                    </a:p>
                  </a:txBody>
                  <a:tcPr/>
                </a:tc>
                <a:tc>
                  <a:txBody>
                    <a:bodyPr/>
                    <a:lstStyle/>
                    <a:p>
                      <a:pPr marL="90488" indent="-90488" algn="l">
                        <a:buFont typeface="Arial" pitchFamily="34" charset="0"/>
                        <a:buChar char="•"/>
                      </a:pPr>
                      <a:r>
                        <a:rPr lang="es-MX" sz="1400" dirty="0"/>
                        <a:t>Libros de texto  para consulta</a:t>
                      </a:r>
                    </a:p>
                    <a:p>
                      <a:pPr marL="90488" indent="-90488" algn="l">
                        <a:buFont typeface="Arial" pitchFamily="34" charset="0"/>
                        <a:buChar char="•"/>
                      </a:pPr>
                      <a:r>
                        <a:rPr lang="es-MX" sz="1400" dirty="0"/>
                        <a:t>Ley sobre el contrato del seguro, LCS</a:t>
                      </a:r>
                    </a:p>
                    <a:p>
                      <a:pPr marL="90488" indent="-90488" algn="l">
                        <a:buFont typeface="Arial" pitchFamily="34" charset="0"/>
                        <a:buChar char="•"/>
                      </a:pPr>
                      <a:r>
                        <a:rPr lang="es-MX" sz="1400" dirty="0"/>
                        <a:t>Ley de Instituciones de Seguros y de Fianzas, LISF</a:t>
                      </a:r>
                      <a:endParaRPr lang="es-MX" sz="1600" dirty="0"/>
                    </a:p>
                  </a:txBody>
                  <a:tcPr/>
                </a:tc>
                <a:tc>
                  <a:txBody>
                    <a:bodyPr/>
                    <a:lstStyle/>
                    <a:p>
                      <a:pPr marL="285750" indent="-285750" algn="l">
                        <a:buFont typeface="Arial" pitchFamily="34" charset="0"/>
                        <a:buChar char="•"/>
                      </a:pPr>
                      <a:r>
                        <a:rPr lang="es-MX" sz="1400" dirty="0"/>
                        <a:t>Aula</a:t>
                      </a:r>
                      <a:r>
                        <a:rPr lang="es-MX" sz="1400" baseline="0" dirty="0"/>
                        <a:t> </a:t>
                      </a:r>
                    </a:p>
                    <a:p>
                      <a:pPr marL="285750" indent="-285750" algn="l">
                        <a:buFont typeface="Arial" pitchFamily="34" charset="0"/>
                        <a:buChar char="•"/>
                      </a:pPr>
                      <a:r>
                        <a:rPr lang="es-MX" sz="1400" baseline="0" dirty="0"/>
                        <a:t>Cañón </a:t>
                      </a:r>
                    </a:p>
                    <a:p>
                      <a:pPr marL="285750" indent="-285750" algn="l">
                        <a:buFont typeface="Arial" pitchFamily="34" charset="0"/>
                        <a:buChar char="•"/>
                      </a:pPr>
                      <a:r>
                        <a:rPr lang="es-MX" sz="1400" baseline="0" dirty="0"/>
                        <a:t>Libros de consulta</a:t>
                      </a:r>
                    </a:p>
                    <a:p>
                      <a:pPr marL="285750" indent="-285750" algn="l">
                        <a:buFont typeface="Arial" pitchFamily="34" charset="0"/>
                        <a:buChar char="•"/>
                      </a:pPr>
                      <a:endParaRPr lang="es-MX" sz="1400" dirty="0"/>
                    </a:p>
                  </a:txBody>
                  <a:tcPr/>
                </a:tc>
                <a:tc vMerge="1">
                  <a:txBody>
                    <a:bodyPr/>
                    <a:lstStyle/>
                    <a:p>
                      <a:endParaRPr lang="es-MX"/>
                    </a:p>
                  </a:txBody>
                  <a:tcPr/>
                </a:tc>
                <a:extLst>
                  <a:ext uri="{0D108BD9-81ED-4DB2-BD59-A6C34878D82A}">
                    <a16:rowId xmlns:a16="http://schemas.microsoft.com/office/drawing/2014/main" val="10002"/>
                  </a:ext>
                </a:extLst>
              </a:tr>
              <a:tr h="445128">
                <a:tc gridSpan="2">
                  <a:txBody>
                    <a:bodyPr/>
                    <a:lstStyle/>
                    <a:p>
                      <a:pPr algn="ctr"/>
                      <a:r>
                        <a:rPr lang="es-MX" sz="1600" b="1" dirty="0"/>
                        <a:t>Criterios de desempeño </a:t>
                      </a:r>
                      <a:r>
                        <a:rPr lang="es-MX" sz="1600" b="1" baseline="0" dirty="0"/>
                        <a:t> </a:t>
                      </a:r>
                      <a:endParaRPr lang="es-MX" sz="1600" b="1" dirty="0"/>
                    </a:p>
                  </a:txBody>
                  <a:tcPr/>
                </a:tc>
                <a:tc hMerge="1">
                  <a:txBody>
                    <a:bodyPr/>
                    <a:lstStyle/>
                    <a:p>
                      <a:endParaRPr lang="es-MX"/>
                    </a:p>
                  </a:txBody>
                  <a:tcPr/>
                </a:tc>
                <a:tc gridSpan="2">
                  <a:txBody>
                    <a:bodyPr/>
                    <a:lstStyle/>
                    <a:p>
                      <a:pPr algn="ctr"/>
                      <a:r>
                        <a:rPr lang="es-MX" sz="1600" b="1" dirty="0"/>
                        <a:t>Evidencias -</a:t>
                      </a:r>
                      <a:r>
                        <a:rPr lang="es-MX" sz="1600" b="1" baseline="0" dirty="0"/>
                        <a:t> Productos</a:t>
                      </a:r>
                      <a:endParaRPr lang="es-MX" dirty="0"/>
                    </a:p>
                  </a:txBody>
                  <a:tcPr anchor="ctr"/>
                </a:tc>
                <a:tc hMerge="1">
                  <a:txBody>
                    <a:bodyPr/>
                    <a:lstStyle/>
                    <a:p>
                      <a:endParaRPr lang="es-MX"/>
                    </a:p>
                  </a:txBody>
                  <a:tcPr/>
                </a:tc>
                <a:extLst>
                  <a:ext uri="{0D108BD9-81ED-4DB2-BD59-A6C34878D82A}">
                    <a16:rowId xmlns:a16="http://schemas.microsoft.com/office/drawing/2014/main" val="10003"/>
                  </a:ext>
                </a:extLst>
              </a:tr>
              <a:tr h="1660327">
                <a:tc gridSpan="2">
                  <a:txBody>
                    <a:bodyPr/>
                    <a:lstStyle/>
                    <a:p>
                      <a:pPr marL="285750" indent="-285750" algn="just">
                        <a:buFont typeface="Arial" pitchFamily="34" charset="0"/>
                        <a:buChar char="•"/>
                      </a:pPr>
                      <a:r>
                        <a:rPr lang="es-MX" sz="1600" dirty="0"/>
                        <a:t>Reflexionar respecto a </a:t>
                      </a:r>
                      <a:r>
                        <a:rPr lang="es-MX" sz="1600" baseline="0" dirty="0"/>
                        <a:t> las características y operaciones de las Instituciones de Seguros, S.A. </a:t>
                      </a:r>
                    </a:p>
                    <a:p>
                      <a:pPr marL="285750" marR="0" lvl="0" indent="-285750" algn="just" defTabSz="914400" rtl="0" eaLnBrk="1" fontAlgn="auto" latinLnBrk="0" hangingPunct="1">
                        <a:lnSpc>
                          <a:spcPct val="100000"/>
                        </a:lnSpc>
                        <a:spcBef>
                          <a:spcPts val="0"/>
                        </a:spcBef>
                        <a:spcAft>
                          <a:spcPts val="0"/>
                        </a:spcAft>
                        <a:buClrTx/>
                        <a:buSzTx/>
                        <a:buFont typeface="Arial" pitchFamily="34" charset="0"/>
                        <a:buChar char="•"/>
                        <a:tabLst/>
                        <a:defRPr/>
                      </a:pPr>
                      <a:r>
                        <a:rPr lang="es-MX" sz="1600" baseline="0" dirty="0"/>
                        <a:t>Análisis de los ramos y operaciones de las Instituciones de Seguros, de acuerdo a la LISF.</a:t>
                      </a:r>
                    </a:p>
                    <a:p>
                      <a:pPr marL="285750" indent="-285750" algn="just">
                        <a:buFont typeface="Arial" pitchFamily="34" charset="0"/>
                        <a:buChar char="•"/>
                      </a:pPr>
                      <a:r>
                        <a:rPr lang="es-MX" sz="1600" baseline="0" dirty="0"/>
                        <a:t>Discusión guiada respecto a la pertinencia de cada ramo de seguros.</a:t>
                      </a:r>
                    </a:p>
                    <a:p>
                      <a:pPr marL="285750" indent="-285750" algn="just">
                        <a:buFont typeface="Arial" pitchFamily="34" charset="0"/>
                        <a:buChar char="•"/>
                      </a:pPr>
                      <a:endParaRPr lang="es-MX" sz="1600" dirty="0"/>
                    </a:p>
                  </a:txBody>
                  <a:tcPr/>
                </a:tc>
                <a:tc hMerge="1">
                  <a:txBody>
                    <a:bodyPr/>
                    <a:lstStyle/>
                    <a:p>
                      <a:endParaRPr lang="es-MX"/>
                    </a:p>
                  </a:txBody>
                  <a:tcPr/>
                </a:tc>
                <a:tc gridSpan="2">
                  <a:txBody>
                    <a:bodyPr/>
                    <a:lstStyle/>
                    <a:p>
                      <a:pPr marL="360363" indent="0"/>
                      <a:r>
                        <a:rPr lang="es-MX" sz="1600" dirty="0"/>
                        <a:t>•	Lista de participaciones</a:t>
                      </a:r>
                    </a:p>
                    <a:p>
                      <a:pPr marL="360363" indent="0"/>
                      <a:r>
                        <a:rPr lang="es-MX" sz="1600" dirty="0"/>
                        <a:t>•	Lista de asistencia</a:t>
                      </a:r>
                    </a:p>
                    <a:p>
                      <a:pPr marL="360363" indent="0"/>
                      <a:r>
                        <a:rPr lang="es-MX" sz="1600" dirty="0"/>
                        <a:t>•	Portafolio de evidencias</a:t>
                      </a:r>
                    </a:p>
                    <a:p>
                      <a:pPr marL="360363" indent="0"/>
                      <a:r>
                        <a:rPr lang="es-MX" sz="1600" dirty="0"/>
                        <a:t>•	Tareas curriculares</a:t>
                      </a:r>
                    </a:p>
                  </a:txBody>
                  <a:tcPr/>
                </a:tc>
                <a:tc hMerge="1">
                  <a:txBody>
                    <a:bodyPr/>
                    <a:lstStyle/>
                    <a:p>
                      <a:endParaRPr lang="es-MX"/>
                    </a:p>
                  </a:txBody>
                  <a:tcPr/>
                </a:tc>
                <a:extLst>
                  <a:ext uri="{0D108BD9-81ED-4DB2-BD59-A6C34878D82A}">
                    <a16:rowId xmlns:a16="http://schemas.microsoft.com/office/drawing/2014/main" val="10004"/>
                  </a:ext>
                </a:extLst>
              </a:tr>
            </a:tbl>
          </a:graphicData>
        </a:graphic>
      </p:graphicFrame>
      <p:sp>
        <p:nvSpPr>
          <p:cNvPr id="3" name="3 Título"/>
          <p:cNvSpPr txBox="1">
            <a:spLocks/>
          </p:cNvSpPr>
          <p:nvPr/>
        </p:nvSpPr>
        <p:spPr>
          <a:xfrm>
            <a:off x="1991544" y="621240"/>
            <a:ext cx="7998776" cy="648072"/>
          </a:xfrm>
          <a:prstGeom prst="rect">
            <a:avLst/>
          </a:prstGeom>
          <a:solidFill>
            <a:schemeClr val="accent3">
              <a:lumMod val="50000"/>
            </a:schemeClr>
          </a:solidFill>
          <a:ln>
            <a:solidFill>
              <a:schemeClr val="bg1"/>
            </a:solidFill>
          </a:ln>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dirty="0">
                <a:solidFill>
                  <a:schemeClr val="bg1"/>
                </a:solidFill>
              </a:rPr>
              <a:t>Planeación Didáctica</a:t>
            </a:r>
            <a:endParaRPr lang="es-MX" sz="2800" dirty="0">
              <a:solidFill>
                <a:schemeClr val="bg1"/>
              </a:solidFill>
            </a:endParaRPr>
          </a:p>
        </p:txBody>
      </p:sp>
      <p:pic>
        <p:nvPicPr>
          <p:cNvPr id="4" name="Picture 3"/>
          <p:cNvPicPr>
            <a:picLocks noChangeAspect="1" noChangeArrowheads="1"/>
          </p:cNvPicPr>
          <p:nvPr/>
        </p:nvPicPr>
        <p:blipFill>
          <a:blip r:embed="rId2"/>
          <a:srcRect/>
          <a:stretch>
            <a:fillRect/>
          </a:stretch>
        </p:blipFill>
        <p:spPr bwMode="auto">
          <a:xfrm>
            <a:off x="9396336" y="549229"/>
            <a:ext cx="720080" cy="794893"/>
          </a:xfrm>
          <a:prstGeom prst="rect">
            <a:avLst/>
          </a:prstGeom>
          <a:noFill/>
          <a:ln w="9525">
            <a:solidFill>
              <a:schemeClr val="accent3">
                <a:lumMod val="75000"/>
              </a:schemeClr>
            </a:solidFill>
            <a:miter lim="800000"/>
            <a:headEnd/>
            <a:tailEnd/>
          </a:ln>
        </p:spPr>
      </p:pic>
      <p:sp>
        <p:nvSpPr>
          <p:cNvPr id="5" name="4 Marcador de número de diapositiva"/>
          <p:cNvSpPr>
            <a:spLocks noGrp="1"/>
          </p:cNvSpPr>
          <p:nvPr>
            <p:ph type="sldNum" sz="quarter" idx="12"/>
          </p:nvPr>
        </p:nvSpPr>
        <p:spPr/>
        <p:txBody>
          <a:bodyPr/>
          <a:lstStyle/>
          <a:p>
            <a:fld id="{114F6E14-26B7-447F-A4C5-187AB6119613}" type="slidenum">
              <a:rPr lang="es-MX" smtClean="0">
                <a:solidFill>
                  <a:schemeClr val="bg1">
                    <a:lumMod val="95000"/>
                  </a:schemeClr>
                </a:solidFill>
              </a:rPr>
              <a:t>6</a:t>
            </a:fld>
            <a:endParaRPr lang="es-MX" dirty="0">
              <a:solidFill>
                <a:schemeClr val="bg1">
                  <a:lumMod val="95000"/>
                </a:schemeClr>
              </a:solidFill>
            </a:endParaRPr>
          </a:p>
        </p:txBody>
      </p:sp>
    </p:spTree>
    <p:extLst>
      <p:ext uri="{BB962C8B-B14F-4D97-AF65-F5344CB8AC3E}">
        <p14:creationId xmlns:p14="http://schemas.microsoft.com/office/powerpoint/2010/main" val="3370842744"/>
      </p:ext>
    </p:extLst>
  </p:cSld>
  <p:clrMapOvr>
    <a:masterClrMapping/>
  </p:clrMapOvr>
  <p:transition spd="slow">
    <p:wheel spokes="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Elipse"/>
          <p:cNvSpPr/>
          <p:nvPr/>
        </p:nvSpPr>
        <p:spPr>
          <a:xfrm>
            <a:off x="4738678" y="285728"/>
            <a:ext cx="5357850" cy="4000528"/>
          </a:xfrm>
          <a:prstGeom prst="ellipse">
            <a:avLst/>
          </a:prstGeom>
          <a:solidFill>
            <a:schemeClr val="bg1">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2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B103DBDF-5D3C-4A1A-979A-A472FA1B96AE}" type="slidenum">
              <a:rPr kumimoji="0" lang="es-MX"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s-MX" sz="1800" b="0" i="0" u="none" strike="noStrike" kern="1200" cap="none" spc="0" normalizeH="0" baseline="0" noProof="0">
              <a:ln>
                <a:noFill/>
              </a:ln>
              <a:solidFill>
                <a:srgbClr val="FFFFFF"/>
              </a:solidFill>
              <a:effectLst/>
              <a:uLnTx/>
              <a:uFillTx/>
              <a:latin typeface="Calibri"/>
              <a:ea typeface="+mn-ea"/>
              <a:cs typeface="+mn-cs"/>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4310" y="493490"/>
            <a:ext cx="4986068" cy="3612683"/>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sp>
        <p:nvSpPr>
          <p:cNvPr id="6" name="1 CuadroTexto">
            <a:extLst>
              <a:ext uri="{FF2B5EF4-FFF2-40B4-BE49-F238E27FC236}">
                <a16:creationId xmlns:a16="http://schemas.microsoft.com/office/drawing/2014/main" id="{8C9ADB9E-40C4-48EF-90A9-2F4FDFFAB0F7}"/>
              </a:ext>
            </a:extLst>
          </p:cNvPr>
          <p:cNvSpPr txBox="1"/>
          <p:nvPr/>
        </p:nvSpPr>
        <p:spPr>
          <a:xfrm>
            <a:off x="2501660" y="4606529"/>
            <a:ext cx="7177178" cy="1200329"/>
          </a:xfrm>
          <a:prstGeom prst="rect">
            <a:avLst/>
          </a:prstGeom>
          <a:solidFill>
            <a:schemeClr val="accent1"/>
          </a:solidFill>
        </p:spPr>
        <p:style>
          <a:lnRef idx="1">
            <a:schemeClr val="accent3"/>
          </a:lnRef>
          <a:fillRef idx="2">
            <a:schemeClr val="accent3"/>
          </a:fillRef>
          <a:effectRef idx="1">
            <a:schemeClr val="accent3"/>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7200" b="1" i="0" u="none" strike="noStrike" kern="1200" cap="none" spc="0" normalizeH="0" baseline="0" noProof="0" dirty="0">
                <a:ln>
                  <a:solidFill>
                    <a:srgbClr val="292934"/>
                  </a:solidFill>
                </a:ln>
                <a:solidFill>
                  <a:prstClr val="white">
                    <a:lumMod val="95000"/>
                  </a:prstClr>
                </a:solidFill>
                <a:effectLst/>
                <a:uLnTx/>
                <a:uFillTx/>
                <a:latin typeface="Calibri"/>
                <a:ea typeface="+mn-ea"/>
                <a:cs typeface="+mn-cs"/>
              </a:rPr>
              <a:t>El Seguro </a:t>
            </a:r>
            <a:endParaRPr kumimoji="0" lang="es-MX" sz="24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94824914"/>
      </p:ext>
    </p:extLst>
  </p:cSld>
  <p:clrMapOvr>
    <a:masterClrMapping/>
  </p:clrMapOvr>
  <p:transition spd="slow">
    <p:wipe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1052433" y="592677"/>
            <a:ext cx="5091945" cy="5570756"/>
          </a:xfrm>
          <a:prstGeom prst="rect">
            <a:avLst/>
          </a:prstGeom>
          <a:solidFill>
            <a:schemeClr val="accent1"/>
          </a:solidFill>
          <a:ln>
            <a:solidFill>
              <a:schemeClr val="accent3">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MX" sz="3600" b="1" i="0" u="none" strike="noStrike" kern="1200" cap="none" spc="0" normalizeH="0" baseline="0" noProof="0" dirty="0">
                <a:ln>
                  <a:solidFill>
                    <a:prstClr val="black">
                      <a:lumMod val="65000"/>
                      <a:lumOff val="35000"/>
                    </a:prstClr>
                  </a:solidFill>
                </a:ln>
                <a:solidFill>
                  <a:srgbClr val="E5C243">
                    <a:lumMod val="60000"/>
                    <a:lumOff val="40000"/>
                  </a:srgbClr>
                </a:solidFill>
                <a:effectLst/>
                <a:uLnTx/>
                <a:uFillTx/>
                <a:latin typeface="Calibri" panose="020F0502020204030204" pitchFamily="34" charset="0"/>
                <a:ea typeface="Times New Roman" pitchFamily="18" charset="0"/>
                <a:cs typeface="Calibri" panose="020F0502020204030204" pitchFamily="34" charset="0"/>
              </a:rPr>
              <a:t>El Seguro en México</a:t>
            </a:r>
            <a:endParaRPr kumimoji="0" lang="es-MX" sz="3200" b="0" i="0" u="none" strike="noStrike" kern="1200" cap="none" spc="0" normalizeH="0" baseline="0" noProof="0" dirty="0">
              <a:ln>
                <a:solidFill>
                  <a:prstClr val="black">
                    <a:lumMod val="65000"/>
                    <a:lumOff val="35000"/>
                  </a:prstClr>
                </a:solidFill>
              </a:ln>
              <a:solidFill>
                <a:srgbClr val="E5C243">
                  <a:lumMod val="60000"/>
                  <a:lumOff val="40000"/>
                </a:srgbClr>
              </a:solidFill>
              <a:effectLst/>
              <a:uLnTx/>
              <a:uFillTx/>
              <a:latin typeface="Calibri" panose="020F0502020204030204" pitchFamily="34" charset="0"/>
              <a:ea typeface="Times New Roman" pitchFamily="18" charset="0"/>
              <a:cs typeface="Calibri" panose="020F0502020204030204" pitchFamily="34" charset="0"/>
            </a:endParaRPr>
          </a:p>
          <a:p>
            <a:pPr marL="276225" marR="0" lvl="0" indent="0" algn="just" defTabSz="914400" rtl="0" eaLnBrk="0" fontAlgn="base" latinLnBrk="0" hangingPunct="0">
              <a:lnSpc>
                <a:spcPct val="100000"/>
              </a:lnSpc>
              <a:spcBef>
                <a:spcPct val="0"/>
              </a:spcBef>
              <a:spcAft>
                <a:spcPct val="0"/>
              </a:spcAft>
              <a:buClrTx/>
              <a:buSzTx/>
              <a:buFontTx/>
              <a:buNone/>
              <a:tabLst/>
              <a:defRPr/>
            </a:pPr>
            <a:r>
              <a:rPr kumimoji="0" lang="es-MX" sz="1200" b="1" i="0" u="none" strike="noStrike" kern="1200" cap="none" spc="0" normalizeH="0" baseline="0" noProof="0" dirty="0">
                <a:ln>
                  <a:noFill/>
                </a:ln>
                <a:solidFill>
                  <a:srgbClr val="A5300F"/>
                </a:solidFill>
                <a:effectLst/>
                <a:uLnTx/>
                <a:uFillTx/>
                <a:latin typeface="Calibri" panose="020F0502020204030204" pitchFamily="34" charset="0"/>
                <a:ea typeface="Times New Roman" pitchFamily="18" charset="0"/>
                <a:cs typeface="Calibri" panose="020F0502020204030204" pitchFamily="34" charset="0"/>
              </a:rPr>
              <a:t>.</a:t>
            </a:r>
            <a:br>
              <a:rPr kumimoji="0" lang="es-MX" sz="2800" b="1" i="0" u="none" strike="noStrike" kern="1200" cap="none" spc="0" normalizeH="0" baseline="0" noProof="0" dirty="0">
                <a:ln>
                  <a:noFill/>
                </a:ln>
                <a:solidFill>
                  <a:srgbClr val="000000"/>
                </a:solidFill>
                <a:effectLst/>
                <a:uLnTx/>
                <a:uFillTx/>
                <a:latin typeface="Calibri" panose="020F0502020204030204" pitchFamily="34" charset="0"/>
                <a:ea typeface="Times New Roman" pitchFamily="18" charset="0"/>
                <a:cs typeface="Calibri" panose="020F0502020204030204" pitchFamily="34" charset="0"/>
              </a:rPr>
            </a:br>
            <a:r>
              <a:rPr kumimoji="0" lang="es-MX" sz="2800" b="0" i="0" u="none" strike="noStrike" kern="1200" cap="none" spc="0" normalizeH="0" baseline="0" noProof="0" dirty="0">
                <a:ln>
                  <a:noFill/>
                </a:ln>
                <a:solidFill>
                  <a:prstClr val="white">
                    <a:lumMod val="95000"/>
                  </a:prstClr>
                </a:solidFill>
                <a:effectLst/>
                <a:uLnTx/>
                <a:uFillTx/>
                <a:latin typeface="Calibri" panose="020F0502020204030204" pitchFamily="34" charset="0"/>
                <a:ea typeface="Times New Roman" pitchFamily="18" charset="0"/>
                <a:cs typeface="Calibri" panose="020F0502020204030204" pitchFamily="34" charset="0"/>
              </a:rPr>
              <a:t>La industria del seguro desarrolla 2 funciones, por una parte ofrece cobertura de riesgo para personas en la protección de su patrimonio, y por otra parte, a través de su operación, forma y administra recursos para la inversión canalizándolos al aparato productivo del país y al desarrollo económico nacional. </a:t>
            </a:r>
            <a:endParaRPr kumimoji="0" lang="es-MX" sz="2800" b="0" i="0" u="none" strike="noStrike" kern="1200" cap="none" spc="0" normalizeH="0" baseline="0" noProof="0" dirty="0">
              <a:ln>
                <a:noFill/>
              </a:ln>
              <a:solidFill>
                <a:prstClr val="white">
                  <a:lumMod val="95000"/>
                </a:prstClr>
              </a:solidFill>
              <a:effectLst/>
              <a:uLnTx/>
              <a:uFillTx/>
              <a:latin typeface="Calibri" panose="020F0502020204030204" pitchFamily="34" charset="0"/>
              <a:ea typeface="+mn-ea"/>
              <a:cs typeface="Calibri" panose="020F0502020204030204" pitchFamily="34" charset="0"/>
            </a:endParaRPr>
          </a:p>
        </p:txBody>
      </p:sp>
      <p:sp>
        <p:nvSpPr>
          <p:cNvPr id="2" name="1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B103DBDF-5D3C-4A1A-979A-A472FA1B96AE}" type="slidenum">
              <a:rPr kumimoji="0" lang="es-MX" sz="1800" b="0" i="0" u="none" strike="noStrike" kern="1200" cap="none" spc="0" normalizeH="0" baseline="0" noProof="0" smtClean="0">
                <a:ln>
                  <a:noFill/>
                </a:ln>
                <a:solidFill>
                  <a:srgbClr val="E19825">
                    <a:lumMod val="20000"/>
                    <a:lumOff val="80000"/>
                  </a:srgbClr>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es-MX" sz="1800" b="0" i="0" u="none" strike="noStrike" kern="1200" cap="none" spc="0" normalizeH="0" baseline="0" noProof="0" dirty="0">
              <a:ln>
                <a:noFill/>
              </a:ln>
              <a:solidFill>
                <a:srgbClr val="E19825">
                  <a:lumMod val="20000"/>
                  <a:lumOff val="80000"/>
                </a:srgbClr>
              </a:solidFill>
              <a:effectLst/>
              <a:uLnTx/>
              <a:uFillTx/>
              <a:latin typeface="Calibri"/>
              <a:ea typeface="+mn-ea"/>
              <a:cs typeface="+mn-cs"/>
            </a:endParaRP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1301" y="1552763"/>
            <a:ext cx="4128193" cy="385715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239985949"/>
      </p:ext>
    </p:extLst>
  </p:cSld>
  <p:clrMapOvr>
    <a:masterClrMapping/>
  </p:clrMapOvr>
  <p:transition spd="slow">
    <p:zo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1975937" y="536351"/>
            <a:ext cx="8229600" cy="900457"/>
          </a:xfrm>
          <a:prstGeom prst="rect">
            <a:avLst/>
          </a:prstGeom>
          <a:solidFill>
            <a:schemeClr val="accent1"/>
          </a:solidFill>
          <a:ln>
            <a:solidFill>
              <a:schemeClr val="accent3">
                <a:lumMod val="75000"/>
              </a:schemeClr>
            </a:solidFill>
            <a:miter lim="800000"/>
            <a:headEnd/>
            <a:tailEnd/>
          </a:ln>
        </p:spPr>
        <p:txBody>
          <a:bodyPr vert="horz" wrap="square" lIns="91440" tIns="45720" rIns="91440" bIns="45720" numCol="1" rtlCol="0" anchor="ctr" anchorCtr="0" compatLnSpc="1">
            <a:prstTxWarp prst="textNoShape">
              <a:avLst/>
            </a:prstTxWarp>
            <a:normAutofit/>
          </a:bodyPr>
          <a:lstStyle/>
          <a:p>
            <a:pPr marL="173038" lvl="0" algn="ctr"/>
            <a:r>
              <a:rPr lang="es-MX" sz="4000" b="1" dirty="0">
                <a:ln>
                  <a:solidFill>
                    <a:schemeClr val="tx1">
                      <a:lumMod val="65000"/>
                      <a:lumOff val="35000"/>
                    </a:schemeClr>
                  </a:solidFill>
                </a:ln>
                <a:solidFill>
                  <a:schemeClr val="bg1">
                    <a:lumMod val="95000"/>
                  </a:schemeClr>
                </a:solidFill>
                <a:latin typeface="Calibri" panose="020F0502020204030204" pitchFamily="34" charset="0"/>
                <a:ea typeface="Times New Roman" pitchFamily="18" charset="0"/>
                <a:cs typeface="Calibri" panose="020F0502020204030204" pitchFamily="34" charset="0"/>
              </a:rPr>
              <a:t>El Seguro en México</a:t>
            </a:r>
            <a:endParaRPr lang="es-ES" sz="4000" dirty="0">
              <a:solidFill>
                <a:schemeClr val="bg1">
                  <a:lumMod val="95000"/>
                </a:schemeClr>
              </a:solidFill>
              <a:latin typeface="Calibri" panose="020F0502020204030204" pitchFamily="34" charset="0"/>
              <a:cs typeface="Calibri" panose="020F0502020204030204" pitchFamily="34" charset="0"/>
            </a:endParaRPr>
          </a:p>
        </p:txBody>
      </p:sp>
      <p:sp>
        <p:nvSpPr>
          <p:cNvPr id="6147" name="Rectangle 3"/>
          <p:cNvSpPr>
            <a:spLocks noGrp="1" noChangeArrowheads="1"/>
          </p:cNvSpPr>
          <p:nvPr>
            <p:ph idx="1"/>
          </p:nvPr>
        </p:nvSpPr>
        <p:spPr bwMode="auto">
          <a:xfrm>
            <a:off x="1299410" y="1661247"/>
            <a:ext cx="9572596" cy="3816424"/>
          </a:xfrm>
          <a:prstGeom prst="rect">
            <a:avLst/>
          </a:prstGeom>
          <a:solidFill>
            <a:schemeClr val="accent4">
              <a:lumMod val="20000"/>
              <a:lumOff val="80000"/>
            </a:schemeClr>
          </a:solidFill>
          <a:ln>
            <a:solidFill>
              <a:schemeClr val="accent3">
                <a:lumMod val="75000"/>
              </a:schemeClr>
            </a:solidFill>
            <a:miter lim="800000"/>
            <a:headEnd/>
            <a:tailEnd/>
          </a:ln>
        </p:spPr>
        <p:txBody>
          <a:bodyPr vert="horz" wrap="square" lIns="91440" tIns="45720" rIns="91440" bIns="45720" numCol="1" rtlCol="0" anchor="t" anchorCtr="0" compatLnSpc="1">
            <a:prstTxWarp prst="textNoShape">
              <a:avLst/>
            </a:prstTxWarp>
            <a:normAutofit/>
          </a:bodyPr>
          <a:lstStyle/>
          <a:p>
            <a:pPr marL="0" indent="0" algn="just">
              <a:lnSpc>
                <a:spcPct val="80000"/>
              </a:lnSpc>
              <a:buNone/>
            </a:pPr>
            <a:r>
              <a:rPr lang="es-MX" sz="2800" dirty="0"/>
              <a:t>Esta forma de comercializar, el resarcimiento de daños o perdidas ha creado una actividad muy importante a nivel mundial.  Si el seguro comercialmente hablando no existiera la economía de las naciones se desarrollaría con lentitud y los gobiernos intervendrían de manera importante. En países más desarrollados el peso que tiene el seguro en la economía es muy alto; en México tiene un peso raquítico pero no por ello deja de ser importante ya que los capitales captados vía primas son reintegrados a la economía nacional a través de diversas instituciones de inversión.</a:t>
            </a:r>
            <a:endParaRPr lang="es-ES" sz="2400" b="1" dirty="0"/>
          </a:p>
        </p:txBody>
      </p:sp>
      <p:sp>
        <p:nvSpPr>
          <p:cNvPr id="2" name="1 Marcador de número de diapositiva"/>
          <p:cNvSpPr>
            <a:spLocks noGrp="1"/>
          </p:cNvSpPr>
          <p:nvPr>
            <p:ph type="sldNum" sz="quarter" idx="12"/>
          </p:nvPr>
        </p:nvSpPr>
        <p:spPr/>
        <p:txBody>
          <a:bodyPr/>
          <a:lstStyle/>
          <a:p>
            <a:fld id="{114F6E14-26B7-447F-A4C5-187AB6119613}" type="slidenum">
              <a:rPr lang="es-MX" smtClean="0">
                <a:solidFill>
                  <a:schemeClr val="bg1"/>
                </a:solidFill>
              </a:rPr>
              <a:t>9</a:t>
            </a:fld>
            <a:endParaRPr lang="es-MX" dirty="0">
              <a:solidFill>
                <a:schemeClr val="bg1"/>
              </a:solidFill>
            </a:endParaRPr>
          </a:p>
        </p:txBody>
      </p:sp>
      <p:pic>
        <p:nvPicPr>
          <p:cNvPr id="4" name="Imagen 3">
            <a:extLst>
              <a:ext uri="{FF2B5EF4-FFF2-40B4-BE49-F238E27FC236}">
                <a16:creationId xmlns:a16="http://schemas.microsoft.com/office/drawing/2014/main" id="{66D4F5E4-613F-4E59-99D4-8D6FA0AA795C}"/>
              </a:ext>
            </a:extLst>
          </p:cNvPr>
          <p:cNvPicPr>
            <a:picLocks noChangeAspect="1"/>
          </p:cNvPicPr>
          <p:nvPr/>
        </p:nvPicPr>
        <p:blipFill>
          <a:blip r:embed="rId2"/>
          <a:stretch>
            <a:fillRect/>
          </a:stretch>
        </p:blipFill>
        <p:spPr>
          <a:xfrm>
            <a:off x="5682416" y="4850728"/>
            <a:ext cx="4324350" cy="1905000"/>
          </a:xfrm>
          <a:prstGeom prst="rect">
            <a:avLst/>
          </a:prstGeom>
        </p:spPr>
      </p:pic>
    </p:spTree>
    <p:extLst>
      <p:ext uri="{BB962C8B-B14F-4D97-AF65-F5344CB8AC3E}">
        <p14:creationId xmlns:p14="http://schemas.microsoft.com/office/powerpoint/2010/main" val="150714893"/>
      </p:ext>
    </p:extLst>
  </p:cSld>
  <p:clrMapOvr>
    <a:masterClrMapping/>
  </p:clrMapOvr>
  <p:transition spd="slow">
    <p:zoom dir="in"/>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Rojo">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734</TotalTime>
  <Words>3456</Words>
  <Application>Microsoft Office PowerPoint</Application>
  <PresentationFormat>Panorámica</PresentationFormat>
  <Paragraphs>309</Paragraphs>
  <Slides>44</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44</vt:i4>
      </vt:variant>
    </vt:vector>
  </HeadingPairs>
  <TitlesOfParts>
    <vt:vector size="50" baseType="lpstr">
      <vt:lpstr>Arial</vt:lpstr>
      <vt:lpstr>Calibri</vt:lpstr>
      <vt:lpstr>Cambria</vt:lpstr>
      <vt:lpstr>Times New Roman</vt:lpstr>
      <vt:lpstr>Verdana</vt:lpstr>
      <vt:lpstr>Adyacencia</vt:lpstr>
      <vt:lpstr>Presentación de PowerPoint</vt:lpstr>
      <vt:lpstr>Presentación de PowerPoint</vt:lpstr>
      <vt:lpstr> FACULTAD DE ECONOMÍA LICENCIATURA EN ACTUARÍA </vt:lpstr>
      <vt:lpstr>   FACULTAD DE ECONOMÍA LICENCIATURA EN ACTUARÍA  </vt:lpstr>
      <vt:lpstr> FACULTAD DE ECONOMÍA LICENCIATURA EN ACTUARÍA </vt:lpstr>
      <vt:lpstr>Presentación de PowerPoint</vt:lpstr>
      <vt:lpstr>Presentación de PowerPoint</vt:lpstr>
      <vt:lpstr>Presentación de PowerPoint</vt:lpstr>
      <vt:lpstr>El Seguro en México</vt:lpstr>
      <vt:lpstr>  El Seguro en México   </vt:lpstr>
      <vt:lpstr>Presentación de PowerPoint</vt:lpstr>
      <vt:lpstr>Presentación de PowerPoint</vt:lpstr>
      <vt:lpstr>Presentación de PowerPoint</vt:lpstr>
      <vt:lpstr>Presentación de PowerPoint</vt:lpstr>
      <vt:lpstr>Presentación de PowerPoint</vt:lpstr>
      <vt:lpstr>Presentación de PowerPoint</vt:lpstr>
      <vt:lpstr>Entre las características más importantes podemos destacar:</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Operaciones que pueden realizar las Instituciones de Seguros (Artículo 118 LISF)</vt:lpstr>
      <vt:lpstr>Operaciones que pueden realizar las Instituciones de Seguros (Artículo 118 LISF)</vt:lpstr>
      <vt:lpstr>Operaciones que pueden realizar las Instituciones de Seguros (Artículo 118 LISF)</vt:lpstr>
      <vt:lpstr>Presentación de PowerPoint</vt:lpstr>
      <vt:lpstr>De acuerdo a la Ley de Instituciones de Seguros y de Fianzas:</vt:lpstr>
      <vt:lpstr>De acuerdo a la Ley de Instituciones de Seguros y de Fianzas:</vt:lpstr>
      <vt:lpstr>De acuerdo a la LISF, los seguros comprendidos dentro de la enumeración de ramos  de seguros, señalados en los artículos 25 y 26 son los siguientes: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Referencias </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Gaby</dc:creator>
  <cp:lastModifiedBy>Gaby</cp:lastModifiedBy>
  <cp:revision>39</cp:revision>
  <dcterms:created xsi:type="dcterms:W3CDTF">2017-10-15T19:41:48Z</dcterms:created>
  <dcterms:modified xsi:type="dcterms:W3CDTF">2017-10-16T23:32:34Z</dcterms:modified>
</cp:coreProperties>
</file>