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7" r:id="rId2"/>
    <p:sldId id="258" r:id="rId3"/>
    <p:sldId id="259" r:id="rId4"/>
    <p:sldId id="260" r:id="rId5"/>
    <p:sldId id="261" r:id="rId6"/>
    <p:sldId id="262" r:id="rId7"/>
    <p:sldId id="263" r:id="rId8"/>
    <p:sldId id="264" r:id="rId9"/>
    <p:sldId id="282" r:id="rId10"/>
    <p:sldId id="294" r:id="rId11"/>
    <p:sldId id="283" r:id="rId12"/>
    <p:sldId id="265" r:id="rId13"/>
    <p:sldId id="269" r:id="rId14"/>
    <p:sldId id="270" r:id="rId15"/>
    <p:sldId id="272" r:id="rId16"/>
    <p:sldId id="273" r:id="rId17"/>
    <p:sldId id="298" r:id="rId18"/>
    <p:sldId id="284" r:id="rId19"/>
    <p:sldId id="305" r:id="rId20"/>
    <p:sldId id="304" r:id="rId21"/>
    <p:sldId id="287" r:id="rId22"/>
    <p:sldId id="275" r:id="rId23"/>
    <p:sldId id="299" r:id="rId24"/>
    <p:sldId id="300" r:id="rId25"/>
    <p:sldId id="274" r:id="rId26"/>
    <p:sldId id="295" r:id="rId27"/>
    <p:sldId id="301" r:id="rId28"/>
    <p:sldId id="276" r:id="rId29"/>
    <p:sldId id="288" r:id="rId30"/>
    <p:sldId id="302" r:id="rId31"/>
    <p:sldId id="285" r:id="rId32"/>
    <p:sldId id="293" r:id="rId33"/>
    <p:sldId id="291" r:id="rId34"/>
    <p:sldId id="297" r:id="rId35"/>
    <p:sldId id="303" r:id="rId36"/>
    <p:sldId id="289" r:id="rId37"/>
    <p:sldId id="290" r:id="rId38"/>
    <p:sldId id="278" r:id="rId39"/>
    <p:sldId id="277" r:id="rId40"/>
    <p:sldId id="279" r:id="rId41"/>
    <p:sldId id="280" r:id="rId42"/>
    <p:sldId id="281" r:id="rId4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006" autoAdjust="0"/>
  </p:normalViewPr>
  <p:slideViewPr>
    <p:cSldViewPr snapToGrid="0" showGuides="1">
      <p:cViewPr>
        <p:scale>
          <a:sx n="80" d="100"/>
          <a:sy n="80" d="100"/>
        </p:scale>
        <p:origin x="1656" y="642"/>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5" Type="http://schemas.openxmlformats.org/officeDocument/2006/relationships/image" Target="../media/image16.png"/><Relationship Id="rId4" Type="http://schemas.openxmlformats.org/officeDocument/2006/relationships/image" Target="../media/image1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5" Type="http://schemas.openxmlformats.org/officeDocument/2006/relationships/image" Target="../media/image16.png"/><Relationship Id="rId4"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7F1C46-FDA0-4B57-8B49-7E2994982697}"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MX"/>
        </a:p>
      </dgm:t>
    </dgm:pt>
    <dgm:pt modelId="{948B7396-850C-4095-B741-91267D4E4679}">
      <dgm:prSet phldrT="[Texto]" custT="1"/>
      <dgm:spPr/>
      <dgm:t>
        <a:bodyPr/>
        <a:lstStyle/>
        <a:p>
          <a:r>
            <a:rPr lang="es-MX" sz="2400" b="1" dirty="0">
              <a:latin typeface="Calibri" panose="020F0502020204030204" pitchFamily="34" charset="0"/>
              <a:cs typeface="Calibri" panose="020F0502020204030204" pitchFamily="34" charset="0"/>
            </a:rPr>
            <a:t>Entidades de Ahorro y Crédito Popular (EACP)</a:t>
          </a:r>
          <a:endParaRPr lang="es-MX" sz="2400" dirty="0">
            <a:latin typeface="Calibri" panose="020F0502020204030204" pitchFamily="34" charset="0"/>
            <a:cs typeface="Calibri" panose="020F0502020204030204" pitchFamily="34" charset="0"/>
          </a:endParaRPr>
        </a:p>
      </dgm:t>
    </dgm:pt>
    <dgm:pt modelId="{29EDCFCD-8315-4BBF-9189-F27FD9CC5840}" type="parTrans" cxnId="{61B98054-0E26-4AC8-9BA3-FCC1A26828B4}">
      <dgm:prSet/>
      <dgm:spPr/>
      <dgm:t>
        <a:bodyPr/>
        <a:lstStyle/>
        <a:p>
          <a:endParaRPr lang="es-MX"/>
        </a:p>
      </dgm:t>
    </dgm:pt>
    <dgm:pt modelId="{81AE60CC-A684-44FB-A2D9-C2FCA0B9CB44}" type="sibTrans" cxnId="{61B98054-0E26-4AC8-9BA3-FCC1A26828B4}">
      <dgm:prSet/>
      <dgm:spPr/>
      <dgm:t>
        <a:bodyPr/>
        <a:lstStyle/>
        <a:p>
          <a:endParaRPr lang="es-MX"/>
        </a:p>
      </dgm:t>
    </dgm:pt>
    <dgm:pt modelId="{8B4E1E9E-3DDF-4340-8BCF-4A87A2BBB2D3}">
      <dgm:prSet phldrT="[Texto]" custT="1"/>
      <dgm:spPr/>
      <dgm:t>
        <a:bodyPr/>
        <a:lstStyle/>
        <a:p>
          <a:pPr algn="just"/>
          <a:r>
            <a:rPr lang="es-MX" sz="2000" dirty="0">
              <a:latin typeface="Calibri" panose="020F0502020204030204" pitchFamily="34" charset="0"/>
              <a:cs typeface="Calibri" panose="020F0502020204030204" pitchFamily="34" charset="0"/>
            </a:rPr>
            <a:t>El Sector de Ahorro y Crédito Popular (EACP) abarca a las sociedades dedicadas a actividades de captación de recursos (ahorro) y de otorgamiento de préstamos (crédito) a sus socios y clientes</a:t>
          </a:r>
          <a:r>
            <a:rPr lang="es-MX" sz="2000" dirty="0"/>
            <a:t>.</a:t>
          </a:r>
        </a:p>
      </dgm:t>
    </dgm:pt>
    <dgm:pt modelId="{B24EC969-0829-4817-8270-24EA651F6CD5}" type="parTrans" cxnId="{65145D52-B314-4D48-9DEA-6C103A486100}">
      <dgm:prSet/>
      <dgm:spPr/>
      <dgm:t>
        <a:bodyPr/>
        <a:lstStyle/>
        <a:p>
          <a:endParaRPr lang="es-MX"/>
        </a:p>
      </dgm:t>
    </dgm:pt>
    <dgm:pt modelId="{847562ED-79CC-4A8E-9585-F3AD997FAA72}" type="sibTrans" cxnId="{65145D52-B314-4D48-9DEA-6C103A486100}">
      <dgm:prSet/>
      <dgm:spPr/>
      <dgm:t>
        <a:bodyPr/>
        <a:lstStyle/>
        <a:p>
          <a:endParaRPr lang="es-MX"/>
        </a:p>
      </dgm:t>
    </dgm:pt>
    <dgm:pt modelId="{A3CC1DE6-4D94-42E1-A47A-96A77EB2A4D5}">
      <dgm:prSet phldrT="[Texto]" custT="1"/>
      <dgm:spPr/>
      <dgm:t>
        <a:bodyPr/>
        <a:lstStyle/>
        <a:p>
          <a:r>
            <a:rPr lang="es-MX" sz="2400" b="1" dirty="0">
              <a:latin typeface="Calibri" panose="020F0502020204030204" pitchFamily="34" charset="0"/>
              <a:cs typeface="Calibri" panose="020F0502020204030204" pitchFamily="34" charset="0"/>
            </a:rPr>
            <a:t>Organizaciones y Actividades Auxiliares del Crédito</a:t>
          </a:r>
          <a:endParaRPr lang="es-MX" sz="2400" dirty="0">
            <a:latin typeface="Calibri" panose="020F0502020204030204" pitchFamily="34" charset="0"/>
            <a:cs typeface="Calibri" panose="020F0502020204030204" pitchFamily="34" charset="0"/>
          </a:endParaRPr>
        </a:p>
      </dgm:t>
    </dgm:pt>
    <dgm:pt modelId="{BAB1B0A0-F40D-4A74-B79F-A595FEF51EAE}" type="parTrans" cxnId="{EE3141A9-95D0-40D5-B298-094B1A32BAA8}">
      <dgm:prSet/>
      <dgm:spPr/>
      <dgm:t>
        <a:bodyPr/>
        <a:lstStyle/>
        <a:p>
          <a:endParaRPr lang="es-MX"/>
        </a:p>
      </dgm:t>
    </dgm:pt>
    <dgm:pt modelId="{836B6B53-FD41-41E8-AE54-238B4CED9091}" type="sibTrans" cxnId="{EE3141A9-95D0-40D5-B298-094B1A32BAA8}">
      <dgm:prSet/>
      <dgm:spPr/>
      <dgm:t>
        <a:bodyPr/>
        <a:lstStyle/>
        <a:p>
          <a:endParaRPr lang="es-MX"/>
        </a:p>
      </dgm:t>
    </dgm:pt>
    <dgm:pt modelId="{C343A110-BA47-45CC-B53F-55494C148EA8}">
      <dgm:prSet phldrT="[Texto]" custT="1"/>
      <dgm:spPr/>
      <dgm:t>
        <a:bodyPr/>
        <a:lstStyle/>
        <a:p>
          <a:pPr algn="just"/>
          <a:r>
            <a:rPr lang="es-ES" sz="2000" dirty="0">
              <a:latin typeface="Calibri" panose="020F0502020204030204" pitchFamily="34" charset="0"/>
              <a:cs typeface="Calibri" panose="020F0502020204030204" pitchFamily="34" charset="0"/>
            </a:rPr>
            <a:t>Las Organizaciones y Actividades Auxiliares de Crédito son intermediarios financieros no bancarios que constituyen todo un sector que coadyuva al desarrollo de la actividad crediticia.</a:t>
          </a:r>
          <a:endParaRPr lang="es-MX" sz="2000" dirty="0">
            <a:latin typeface="Calibri" panose="020F0502020204030204" pitchFamily="34" charset="0"/>
            <a:cs typeface="Calibri" panose="020F0502020204030204" pitchFamily="34" charset="0"/>
          </a:endParaRPr>
        </a:p>
      </dgm:t>
    </dgm:pt>
    <dgm:pt modelId="{B40D6983-F87D-479A-9F5B-035DB728F0D4}" type="parTrans" cxnId="{9499D98C-68DD-46FD-9122-CC7343D9743A}">
      <dgm:prSet/>
      <dgm:spPr/>
      <dgm:t>
        <a:bodyPr/>
        <a:lstStyle/>
        <a:p>
          <a:endParaRPr lang="es-MX"/>
        </a:p>
      </dgm:t>
    </dgm:pt>
    <dgm:pt modelId="{0FF1213C-3B82-45CE-AB57-771AC6DC7DB7}" type="sibTrans" cxnId="{9499D98C-68DD-46FD-9122-CC7343D9743A}">
      <dgm:prSet/>
      <dgm:spPr/>
      <dgm:t>
        <a:bodyPr/>
        <a:lstStyle/>
        <a:p>
          <a:endParaRPr lang="es-MX"/>
        </a:p>
      </dgm:t>
    </dgm:pt>
    <dgm:pt modelId="{CB9B7D19-F941-4E99-A2EE-963B6F1198DA}" type="pres">
      <dgm:prSet presAssocID="{8A7F1C46-FDA0-4B57-8B49-7E2994982697}" presName="linear" presStyleCnt="0">
        <dgm:presLayoutVars>
          <dgm:animLvl val="lvl"/>
          <dgm:resizeHandles val="exact"/>
        </dgm:presLayoutVars>
      </dgm:prSet>
      <dgm:spPr/>
    </dgm:pt>
    <dgm:pt modelId="{9BA5C3B4-6C12-4240-8997-28455CEDC564}" type="pres">
      <dgm:prSet presAssocID="{948B7396-850C-4095-B741-91267D4E4679}" presName="parentText" presStyleLbl="node1" presStyleIdx="0" presStyleCnt="2">
        <dgm:presLayoutVars>
          <dgm:chMax val="0"/>
          <dgm:bulletEnabled val="1"/>
        </dgm:presLayoutVars>
      </dgm:prSet>
      <dgm:spPr/>
    </dgm:pt>
    <dgm:pt modelId="{5AD91280-4491-4C17-93E5-AF090BDBC733}" type="pres">
      <dgm:prSet presAssocID="{948B7396-850C-4095-B741-91267D4E4679}" presName="childText" presStyleLbl="revTx" presStyleIdx="0" presStyleCnt="2">
        <dgm:presLayoutVars>
          <dgm:bulletEnabled val="1"/>
        </dgm:presLayoutVars>
      </dgm:prSet>
      <dgm:spPr/>
    </dgm:pt>
    <dgm:pt modelId="{F35FC04D-1330-4AAC-8AF7-2E4875A437AF}" type="pres">
      <dgm:prSet presAssocID="{A3CC1DE6-4D94-42E1-A47A-96A77EB2A4D5}" presName="parentText" presStyleLbl="node1" presStyleIdx="1" presStyleCnt="2">
        <dgm:presLayoutVars>
          <dgm:chMax val="0"/>
          <dgm:bulletEnabled val="1"/>
        </dgm:presLayoutVars>
      </dgm:prSet>
      <dgm:spPr/>
    </dgm:pt>
    <dgm:pt modelId="{F16E3A3E-7062-45B8-A97E-065C4C070FB3}" type="pres">
      <dgm:prSet presAssocID="{A3CC1DE6-4D94-42E1-A47A-96A77EB2A4D5}" presName="childText" presStyleLbl="revTx" presStyleIdx="1" presStyleCnt="2">
        <dgm:presLayoutVars>
          <dgm:bulletEnabled val="1"/>
        </dgm:presLayoutVars>
      </dgm:prSet>
      <dgm:spPr/>
    </dgm:pt>
  </dgm:ptLst>
  <dgm:cxnLst>
    <dgm:cxn modelId="{8D445A68-DC43-480F-BBAD-240EB1F750B6}" type="presOf" srcId="{8A7F1C46-FDA0-4B57-8B49-7E2994982697}" destId="{CB9B7D19-F941-4E99-A2EE-963B6F1198DA}" srcOrd="0" destOrd="0" presId="urn:microsoft.com/office/officeart/2005/8/layout/vList2"/>
    <dgm:cxn modelId="{65145D52-B314-4D48-9DEA-6C103A486100}" srcId="{948B7396-850C-4095-B741-91267D4E4679}" destId="{8B4E1E9E-3DDF-4340-8BCF-4A87A2BBB2D3}" srcOrd="0" destOrd="0" parTransId="{B24EC969-0829-4817-8270-24EA651F6CD5}" sibTransId="{847562ED-79CC-4A8E-9585-F3AD997FAA72}"/>
    <dgm:cxn modelId="{61B98054-0E26-4AC8-9BA3-FCC1A26828B4}" srcId="{8A7F1C46-FDA0-4B57-8B49-7E2994982697}" destId="{948B7396-850C-4095-B741-91267D4E4679}" srcOrd="0" destOrd="0" parTransId="{29EDCFCD-8315-4BBF-9189-F27FD9CC5840}" sibTransId="{81AE60CC-A684-44FB-A2D9-C2FCA0B9CB44}"/>
    <dgm:cxn modelId="{421FAB7B-CD83-47FB-BD5D-8907D02904BE}" type="presOf" srcId="{C343A110-BA47-45CC-B53F-55494C148EA8}" destId="{F16E3A3E-7062-45B8-A97E-065C4C070FB3}" srcOrd="0" destOrd="0" presId="urn:microsoft.com/office/officeart/2005/8/layout/vList2"/>
    <dgm:cxn modelId="{AB53428B-E492-41B3-903B-11284194AE69}" type="presOf" srcId="{8B4E1E9E-3DDF-4340-8BCF-4A87A2BBB2D3}" destId="{5AD91280-4491-4C17-93E5-AF090BDBC733}" srcOrd="0" destOrd="0" presId="urn:microsoft.com/office/officeart/2005/8/layout/vList2"/>
    <dgm:cxn modelId="{9499D98C-68DD-46FD-9122-CC7343D9743A}" srcId="{A3CC1DE6-4D94-42E1-A47A-96A77EB2A4D5}" destId="{C343A110-BA47-45CC-B53F-55494C148EA8}" srcOrd="0" destOrd="0" parTransId="{B40D6983-F87D-479A-9F5B-035DB728F0D4}" sibTransId="{0FF1213C-3B82-45CE-AB57-771AC6DC7DB7}"/>
    <dgm:cxn modelId="{EE3141A9-95D0-40D5-B298-094B1A32BAA8}" srcId="{8A7F1C46-FDA0-4B57-8B49-7E2994982697}" destId="{A3CC1DE6-4D94-42E1-A47A-96A77EB2A4D5}" srcOrd="1" destOrd="0" parTransId="{BAB1B0A0-F40D-4A74-B79F-A595FEF51EAE}" sibTransId="{836B6B53-FD41-41E8-AE54-238B4CED9091}"/>
    <dgm:cxn modelId="{F15829AB-F253-48C5-B6E0-9BEB3B48B612}" type="presOf" srcId="{948B7396-850C-4095-B741-91267D4E4679}" destId="{9BA5C3B4-6C12-4240-8997-28455CEDC564}" srcOrd="0" destOrd="0" presId="urn:microsoft.com/office/officeart/2005/8/layout/vList2"/>
    <dgm:cxn modelId="{F3937FB1-39CD-4346-9008-BB3D26B3BE45}" type="presOf" srcId="{A3CC1DE6-4D94-42E1-A47A-96A77EB2A4D5}" destId="{F35FC04D-1330-4AAC-8AF7-2E4875A437AF}" srcOrd="0" destOrd="0" presId="urn:microsoft.com/office/officeart/2005/8/layout/vList2"/>
    <dgm:cxn modelId="{DE80DBBC-6625-4EE5-8332-D5BA554F928B}" type="presParOf" srcId="{CB9B7D19-F941-4E99-A2EE-963B6F1198DA}" destId="{9BA5C3B4-6C12-4240-8997-28455CEDC564}" srcOrd="0" destOrd="0" presId="urn:microsoft.com/office/officeart/2005/8/layout/vList2"/>
    <dgm:cxn modelId="{D0F8E786-FC13-4BB7-BE89-BA24C9F262EE}" type="presParOf" srcId="{CB9B7D19-F941-4E99-A2EE-963B6F1198DA}" destId="{5AD91280-4491-4C17-93E5-AF090BDBC733}" srcOrd="1" destOrd="0" presId="urn:microsoft.com/office/officeart/2005/8/layout/vList2"/>
    <dgm:cxn modelId="{BAFB5F79-8629-49B0-90FF-11E7CE4E7A9F}" type="presParOf" srcId="{CB9B7D19-F941-4E99-A2EE-963B6F1198DA}" destId="{F35FC04D-1330-4AAC-8AF7-2E4875A437AF}" srcOrd="2" destOrd="0" presId="urn:microsoft.com/office/officeart/2005/8/layout/vList2"/>
    <dgm:cxn modelId="{1F5B02BC-B73E-468D-A83C-84861BE72621}" type="presParOf" srcId="{CB9B7D19-F941-4E99-A2EE-963B6F1198DA}" destId="{F16E3A3E-7062-45B8-A97E-065C4C070FB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F22BBB-7074-4549-A68D-A5175060F88D}"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s-MX"/>
        </a:p>
      </dgm:t>
    </dgm:pt>
    <dgm:pt modelId="{394CBBC4-199A-4C29-9D84-7B95E2F7A899}">
      <dgm:prSet phldrT="[Texto]" custT="1"/>
      <dgm:spPr/>
      <dgm:t>
        <a:bodyPr/>
        <a:lstStyle/>
        <a:p>
          <a:r>
            <a:rPr lang="es-ES" sz="2800" b="1" dirty="0">
              <a:latin typeface="Calibri" panose="020F0502020204030204" pitchFamily="34" charset="0"/>
              <a:cs typeface="Calibri" panose="020F0502020204030204" pitchFamily="34" charset="0"/>
            </a:rPr>
            <a:t>Organizaciones Auxiliares del Crédito</a:t>
          </a:r>
          <a:endParaRPr lang="es-MX" sz="2800" dirty="0">
            <a:latin typeface="Calibri" panose="020F0502020204030204" pitchFamily="34" charset="0"/>
            <a:cs typeface="Calibri" panose="020F0502020204030204" pitchFamily="34" charset="0"/>
          </a:endParaRPr>
        </a:p>
      </dgm:t>
    </dgm:pt>
    <dgm:pt modelId="{982BA296-64DC-4A43-AB43-71484E23043D}" type="parTrans" cxnId="{7F1613CC-D68E-490B-AB89-C7B14836E374}">
      <dgm:prSet/>
      <dgm:spPr/>
      <dgm:t>
        <a:bodyPr/>
        <a:lstStyle/>
        <a:p>
          <a:endParaRPr lang="es-MX"/>
        </a:p>
      </dgm:t>
    </dgm:pt>
    <dgm:pt modelId="{3AC4E030-FF22-401B-8A02-D722A72ABB9E}" type="sibTrans" cxnId="{7F1613CC-D68E-490B-AB89-C7B14836E374}">
      <dgm:prSet/>
      <dgm:spPr/>
      <dgm:t>
        <a:bodyPr/>
        <a:lstStyle/>
        <a:p>
          <a:endParaRPr lang="es-MX"/>
        </a:p>
      </dgm:t>
    </dgm:pt>
    <dgm:pt modelId="{F388A008-3430-4DD4-96AA-8F427E34DFCD}">
      <dgm:prSet phldrT="[Texto]" custT="1"/>
      <dgm:spPr/>
      <dgm:t>
        <a:bodyPr/>
        <a:lstStyle/>
        <a:p>
          <a:r>
            <a:rPr lang="es-ES" sz="2000" b="0" dirty="0">
              <a:latin typeface="Calibri" panose="020F0502020204030204" pitchFamily="34" charset="0"/>
              <a:cs typeface="Calibri" panose="020F0502020204030204" pitchFamily="34" charset="0"/>
            </a:rPr>
            <a:t>Almacenes Generales de Depósito</a:t>
          </a:r>
          <a:endParaRPr lang="es-MX" sz="3600" b="0" dirty="0">
            <a:latin typeface="Calibri" panose="020F0502020204030204" pitchFamily="34" charset="0"/>
            <a:cs typeface="Calibri" panose="020F0502020204030204" pitchFamily="34" charset="0"/>
          </a:endParaRPr>
        </a:p>
      </dgm:t>
    </dgm:pt>
    <dgm:pt modelId="{0A2D695B-9D79-4842-BFEF-20935A9EE349}" type="parTrans" cxnId="{EEBFF374-5E54-42AA-9794-08B53B5C8DAE}">
      <dgm:prSet/>
      <dgm:spPr/>
      <dgm:t>
        <a:bodyPr/>
        <a:lstStyle/>
        <a:p>
          <a:endParaRPr lang="es-MX"/>
        </a:p>
      </dgm:t>
    </dgm:pt>
    <dgm:pt modelId="{2AF8A525-B4FA-406D-9BB9-2F33AEFAE563}" type="sibTrans" cxnId="{EEBFF374-5E54-42AA-9794-08B53B5C8DAE}">
      <dgm:prSet/>
      <dgm:spPr/>
      <dgm:t>
        <a:bodyPr/>
        <a:lstStyle/>
        <a:p>
          <a:endParaRPr lang="es-MX"/>
        </a:p>
      </dgm:t>
    </dgm:pt>
    <dgm:pt modelId="{04501881-CB09-4961-AFE1-361CCE743A90}">
      <dgm:prSet phldrT="[Texto]" custT="1"/>
      <dgm:spPr/>
      <dgm:t>
        <a:bodyPr/>
        <a:lstStyle/>
        <a:p>
          <a:r>
            <a:rPr lang="es-MX" sz="2800" b="1" dirty="0">
              <a:latin typeface="Calibri" panose="020F0502020204030204" pitchFamily="34" charset="0"/>
              <a:cs typeface="Calibri" panose="020F0502020204030204" pitchFamily="34" charset="0"/>
            </a:rPr>
            <a:t>Actividades Auxiliares del Crédito</a:t>
          </a:r>
          <a:endParaRPr lang="es-MX" sz="2800" dirty="0">
            <a:latin typeface="Calibri" panose="020F0502020204030204" pitchFamily="34" charset="0"/>
            <a:cs typeface="Calibri" panose="020F0502020204030204" pitchFamily="34" charset="0"/>
          </a:endParaRPr>
        </a:p>
      </dgm:t>
    </dgm:pt>
    <dgm:pt modelId="{15A79BFF-3834-491A-A005-D57862C99EDB}" type="parTrans" cxnId="{C49F13C1-35A0-4143-A35D-F902713F2464}">
      <dgm:prSet/>
      <dgm:spPr/>
      <dgm:t>
        <a:bodyPr/>
        <a:lstStyle/>
        <a:p>
          <a:endParaRPr lang="es-MX"/>
        </a:p>
      </dgm:t>
    </dgm:pt>
    <dgm:pt modelId="{4078C5E0-D7D2-42EE-B605-0452C78A039F}" type="sibTrans" cxnId="{C49F13C1-35A0-4143-A35D-F902713F2464}">
      <dgm:prSet/>
      <dgm:spPr/>
      <dgm:t>
        <a:bodyPr/>
        <a:lstStyle/>
        <a:p>
          <a:endParaRPr lang="es-MX"/>
        </a:p>
      </dgm:t>
    </dgm:pt>
    <dgm:pt modelId="{EC23D9D0-4F4D-4666-AEB9-4C28A575D82F}">
      <dgm:prSet phldrT="[Texto]" custT="1"/>
      <dgm:spPr/>
      <dgm:t>
        <a:bodyPr/>
        <a:lstStyle/>
        <a:p>
          <a:r>
            <a:rPr lang="es-MX" sz="2000" b="0" dirty="0">
              <a:latin typeface="Calibri" panose="020F0502020204030204" pitchFamily="34" charset="0"/>
              <a:cs typeface="Calibri" panose="020F0502020204030204" pitchFamily="34" charset="0"/>
            </a:rPr>
            <a:t>Casas de Cambio</a:t>
          </a:r>
        </a:p>
      </dgm:t>
    </dgm:pt>
    <dgm:pt modelId="{2D780DF3-BCB9-4201-8544-9F4C6401A603}" type="parTrans" cxnId="{87DDDDF1-2E6C-43B3-A62A-B7B9BD47150A}">
      <dgm:prSet/>
      <dgm:spPr/>
      <dgm:t>
        <a:bodyPr/>
        <a:lstStyle/>
        <a:p>
          <a:endParaRPr lang="es-MX"/>
        </a:p>
      </dgm:t>
    </dgm:pt>
    <dgm:pt modelId="{2CB8B586-B896-4DB1-8779-86B30F2DE9A3}" type="sibTrans" cxnId="{87DDDDF1-2E6C-43B3-A62A-B7B9BD47150A}">
      <dgm:prSet/>
      <dgm:spPr/>
      <dgm:t>
        <a:bodyPr/>
        <a:lstStyle/>
        <a:p>
          <a:endParaRPr lang="es-MX"/>
        </a:p>
      </dgm:t>
    </dgm:pt>
    <dgm:pt modelId="{19A0B5BC-0766-4206-A78B-9E8234AA31A3}">
      <dgm:prSet phldrT="[Texto]" custT="1"/>
      <dgm:spPr/>
      <dgm:t>
        <a:bodyPr/>
        <a:lstStyle/>
        <a:p>
          <a:r>
            <a:rPr lang="es-MX" sz="2000" b="1" dirty="0">
              <a:latin typeface="Calibri" panose="020F0502020204030204" pitchFamily="34" charset="0"/>
              <a:cs typeface="Calibri" panose="020F0502020204030204" pitchFamily="34" charset="0"/>
            </a:rPr>
            <a:t>Arrendadoras Financieras </a:t>
          </a:r>
        </a:p>
      </dgm:t>
    </dgm:pt>
    <dgm:pt modelId="{7C83221D-74FF-43A1-BBC9-1A5DFB67695D}" type="parTrans" cxnId="{A8389B5E-5A1E-4689-B786-B6D8EB7D5505}">
      <dgm:prSet/>
      <dgm:spPr/>
      <dgm:t>
        <a:bodyPr/>
        <a:lstStyle/>
        <a:p>
          <a:endParaRPr lang="es-MX"/>
        </a:p>
      </dgm:t>
    </dgm:pt>
    <dgm:pt modelId="{B3AEB662-442B-4E52-BF34-199319229AC0}" type="sibTrans" cxnId="{A8389B5E-5A1E-4689-B786-B6D8EB7D5505}">
      <dgm:prSet/>
      <dgm:spPr/>
      <dgm:t>
        <a:bodyPr/>
        <a:lstStyle/>
        <a:p>
          <a:endParaRPr lang="es-MX"/>
        </a:p>
      </dgm:t>
    </dgm:pt>
    <dgm:pt modelId="{60A8BA1E-6BDE-4711-B5C1-1AF3323A72EA}">
      <dgm:prSet phldrT="[Texto]" custT="1"/>
      <dgm:spPr/>
      <dgm:t>
        <a:bodyPr/>
        <a:lstStyle/>
        <a:p>
          <a:r>
            <a:rPr lang="es-MX" sz="2000" b="0" dirty="0">
              <a:latin typeface="Calibri" panose="020F0502020204030204" pitchFamily="34" charset="0"/>
              <a:cs typeface="Calibri" panose="020F0502020204030204" pitchFamily="34" charset="0"/>
            </a:rPr>
            <a:t>Empresas de Factoraje Financiero</a:t>
          </a:r>
        </a:p>
      </dgm:t>
    </dgm:pt>
    <dgm:pt modelId="{8CB55FDE-3D16-41C2-85C2-590FDEB84A7F}" type="parTrans" cxnId="{0D9EBA95-71F2-4AFE-8C55-50A0B996ECCB}">
      <dgm:prSet/>
      <dgm:spPr/>
      <dgm:t>
        <a:bodyPr/>
        <a:lstStyle/>
        <a:p>
          <a:endParaRPr lang="es-MX"/>
        </a:p>
      </dgm:t>
    </dgm:pt>
    <dgm:pt modelId="{3AED1FD5-8A08-40A4-8931-014A3D72AF2C}" type="sibTrans" cxnId="{0D9EBA95-71F2-4AFE-8C55-50A0B996ECCB}">
      <dgm:prSet/>
      <dgm:spPr/>
      <dgm:t>
        <a:bodyPr/>
        <a:lstStyle/>
        <a:p>
          <a:endParaRPr lang="es-MX"/>
        </a:p>
      </dgm:t>
    </dgm:pt>
    <dgm:pt modelId="{5C2D8170-8181-4AB3-AF36-0B113B0D2BEB}">
      <dgm:prSet phldrT="[Texto]" custT="1"/>
      <dgm:spPr/>
      <dgm:t>
        <a:bodyPr/>
        <a:lstStyle/>
        <a:p>
          <a:r>
            <a:rPr lang="es-MX" sz="2000" b="0" dirty="0">
              <a:latin typeface="Calibri" panose="020F0502020204030204" pitchFamily="34" charset="0"/>
              <a:cs typeface="Calibri" panose="020F0502020204030204" pitchFamily="34" charset="0"/>
            </a:rPr>
            <a:t>Transmisión de fondos</a:t>
          </a:r>
        </a:p>
      </dgm:t>
    </dgm:pt>
    <dgm:pt modelId="{92AD7E8B-E376-4BA6-B69C-3AB652241EBE}" type="parTrans" cxnId="{8FFE6A1F-8634-4842-8664-D5EA5714D351}">
      <dgm:prSet/>
      <dgm:spPr/>
      <dgm:t>
        <a:bodyPr/>
        <a:lstStyle/>
        <a:p>
          <a:endParaRPr lang="es-MX"/>
        </a:p>
      </dgm:t>
    </dgm:pt>
    <dgm:pt modelId="{147DCF2E-C340-4270-B4E6-277E49D50C2F}" type="sibTrans" cxnId="{8FFE6A1F-8634-4842-8664-D5EA5714D351}">
      <dgm:prSet/>
      <dgm:spPr/>
      <dgm:t>
        <a:bodyPr/>
        <a:lstStyle/>
        <a:p>
          <a:endParaRPr lang="es-MX"/>
        </a:p>
      </dgm:t>
    </dgm:pt>
    <dgm:pt modelId="{00CF1232-E2BC-429B-AEA0-51EB52FCAB7C}" type="pres">
      <dgm:prSet presAssocID="{98F22BBB-7074-4549-A68D-A5175060F88D}" presName="linear" presStyleCnt="0">
        <dgm:presLayoutVars>
          <dgm:animLvl val="lvl"/>
          <dgm:resizeHandles val="exact"/>
        </dgm:presLayoutVars>
      </dgm:prSet>
      <dgm:spPr/>
    </dgm:pt>
    <dgm:pt modelId="{3E7C3EEB-AB53-462B-B97D-AC0E9A8BDC88}" type="pres">
      <dgm:prSet presAssocID="{394CBBC4-199A-4C29-9D84-7B95E2F7A899}" presName="parentText" presStyleLbl="node1" presStyleIdx="0" presStyleCnt="2">
        <dgm:presLayoutVars>
          <dgm:chMax val="0"/>
          <dgm:bulletEnabled val="1"/>
        </dgm:presLayoutVars>
      </dgm:prSet>
      <dgm:spPr/>
    </dgm:pt>
    <dgm:pt modelId="{83F01194-E481-4199-B062-9C5A4A87324A}" type="pres">
      <dgm:prSet presAssocID="{394CBBC4-199A-4C29-9D84-7B95E2F7A899}" presName="childText" presStyleLbl="revTx" presStyleIdx="0" presStyleCnt="2">
        <dgm:presLayoutVars>
          <dgm:bulletEnabled val="1"/>
        </dgm:presLayoutVars>
      </dgm:prSet>
      <dgm:spPr/>
    </dgm:pt>
    <dgm:pt modelId="{68EA80D5-EEE1-473B-8D04-E5FB29C2F295}" type="pres">
      <dgm:prSet presAssocID="{04501881-CB09-4961-AFE1-361CCE743A90}" presName="parentText" presStyleLbl="node1" presStyleIdx="1" presStyleCnt="2">
        <dgm:presLayoutVars>
          <dgm:chMax val="0"/>
          <dgm:bulletEnabled val="1"/>
        </dgm:presLayoutVars>
      </dgm:prSet>
      <dgm:spPr/>
    </dgm:pt>
    <dgm:pt modelId="{4314AC37-85D3-4E3C-96E1-049D4B4A2272}" type="pres">
      <dgm:prSet presAssocID="{04501881-CB09-4961-AFE1-361CCE743A90}" presName="childText" presStyleLbl="revTx" presStyleIdx="1" presStyleCnt="2">
        <dgm:presLayoutVars>
          <dgm:bulletEnabled val="1"/>
        </dgm:presLayoutVars>
      </dgm:prSet>
      <dgm:spPr/>
    </dgm:pt>
  </dgm:ptLst>
  <dgm:cxnLst>
    <dgm:cxn modelId="{6CFDDF0C-9F37-4034-833D-77212F9CAF06}" type="presOf" srcId="{394CBBC4-199A-4C29-9D84-7B95E2F7A899}" destId="{3E7C3EEB-AB53-462B-B97D-AC0E9A8BDC88}" srcOrd="0" destOrd="0" presId="urn:microsoft.com/office/officeart/2005/8/layout/vList2"/>
    <dgm:cxn modelId="{8FFE6A1F-8634-4842-8664-D5EA5714D351}" srcId="{04501881-CB09-4961-AFE1-361CCE743A90}" destId="{5C2D8170-8181-4AB3-AF36-0B113B0D2BEB}" srcOrd="3" destOrd="0" parTransId="{92AD7E8B-E376-4BA6-B69C-3AB652241EBE}" sibTransId="{147DCF2E-C340-4270-B4E6-277E49D50C2F}"/>
    <dgm:cxn modelId="{EF0B0135-8A1F-4C32-B876-422CAA6F7593}" type="presOf" srcId="{04501881-CB09-4961-AFE1-361CCE743A90}" destId="{68EA80D5-EEE1-473B-8D04-E5FB29C2F295}" srcOrd="0" destOrd="0" presId="urn:microsoft.com/office/officeart/2005/8/layout/vList2"/>
    <dgm:cxn modelId="{A8389B5E-5A1E-4689-B786-B6D8EB7D5505}" srcId="{04501881-CB09-4961-AFE1-361CCE743A90}" destId="{19A0B5BC-0766-4206-A78B-9E8234AA31A3}" srcOrd="1" destOrd="0" parTransId="{7C83221D-74FF-43A1-BBC9-1A5DFB67695D}" sibTransId="{B3AEB662-442B-4E52-BF34-199319229AC0}"/>
    <dgm:cxn modelId="{6D70896A-3A21-42DA-B0C3-C55CEF6E2E7C}" type="presOf" srcId="{F388A008-3430-4DD4-96AA-8F427E34DFCD}" destId="{83F01194-E481-4199-B062-9C5A4A87324A}" srcOrd="0" destOrd="0" presId="urn:microsoft.com/office/officeart/2005/8/layout/vList2"/>
    <dgm:cxn modelId="{EEBFF374-5E54-42AA-9794-08B53B5C8DAE}" srcId="{394CBBC4-199A-4C29-9D84-7B95E2F7A899}" destId="{F388A008-3430-4DD4-96AA-8F427E34DFCD}" srcOrd="0" destOrd="0" parTransId="{0A2D695B-9D79-4842-BFEF-20935A9EE349}" sibTransId="{2AF8A525-B4FA-406D-9BB9-2F33AEFAE563}"/>
    <dgm:cxn modelId="{90F7B194-00F6-46B3-BA13-E234D265319B}" type="presOf" srcId="{60A8BA1E-6BDE-4711-B5C1-1AF3323A72EA}" destId="{4314AC37-85D3-4E3C-96E1-049D4B4A2272}" srcOrd="0" destOrd="2" presId="urn:microsoft.com/office/officeart/2005/8/layout/vList2"/>
    <dgm:cxn modelId="{0D9EBA95-71F2-4AFE-8C55-50A0B996ECCB}" srcId="{04501881-CB09-4961-AFE1-361CCE743A90}" destId="{60A8BA1E-6BDE-4711-B5C1-1AF3323A72EA}" srcOrd="2" destOrd="0" parTransId="{8CB55FDE-3D16-41C2-85C2-590FDEB84A7F}" sibTransId="{3AED1FD5-8A08-40A4-8931-014A3D72AF2C}"/>
    <dgm:cxn modelId="{C49F13C1-35A0-4143-A35D-F902713F2464}" srcId="{98F22BBB-7074-4549-A68D-A5175060F88D}" destId="{04501881-CB09-4961-AFE1-361CCE743A90}" srcOrd="1" destOrd="0" parTransId="{15A79BFF-3834-491A-A005-D57862C99EDB}" sibTransId="{4078C5E0-D7D2-42EE-B605-0452C78A039F}"/>
    <dgm:cxn modelId="{7F1613CC-D68E-490B-AB89-C7B14836E374}" srcId="{98F22BBB-7074-4549-A68D-A5175060F88D}" destId="{394CBBC4-199A-4C29-9D84-7B95E2F7A899}" srcOrd="0" destOrd="0" parTransId="{982BA296-64DC-4A43-AB43-71484E23043D}" sibTransId="{3AC4E030-FF22-401B-8A02-D722A72ABB9E}"/>
    <dgm:cxn modelId="{0DE1DECD-9FBD-4D2F-B349-257A1A86FFCD}" type="presOf" srcId="{19A0B5BC-0766-4206-A78B-9E8234AA31A3}" destId="{4314AC37-85D3-4E3C-96E1-049D4B4A2272}" srcOrd="0" destOrd="1" presId="urn:microsoft.com/office/officeart/2005/8/layout/vList2"/>
    <dgm:cxn modelId="{0E257DF0-0D70-4128-B80B-A0030EAC237B}" type="presOf" srcId="{EC23D9D0-4F4D-4666-AEB9-4C28A575D82F}" destId="{4314AC37-85D3-4E3C-96E1-049D4B4A2272}" srcOrd="0" destOrd="0" presId="urn:microsoft.com/office/officeart/2005/8/layout/vList2"/>
    <dgm:cxn modelId="{87DDDDF1-2E6C-43B3-A62A-B7B9BD47150A}" srcId="{04501881-CB09-4961-AFE1-361CCE743A90}" destId="{EC23D9D0-4F4D-4666-AEB9-4C28A575D82F}" srcOrd="0" destOrd="0" parTransId="{2D780DF3-BCB9-4201-8544-9F4C6401A603}" sibTransId="{2CB8B586-B896-4DB1-8779-86B30F2DE9A3}"/>
    <dgm:cxn modelId="{5ECCA5F7-CDB9-495E-A462-95CB9ACD6FFF}" type="presOf" srcId="{98F22BBB-7074-4549-A68D-A5175060F88D}" destId="{00CF1232-E2BC-429B-AEA0-51EB52FCAB7C}" srcOrd="0" destOrd="0" presId="urn:microsoft.com/office/officeart/2005/8/layout/vList2"/>
    <dgm:cxn modelId="{2CA312F8-36D5-48A7-89CD-6F17AF92B0CC}" type="presOf" srcId="{5C2D8170-8181-4AB3-AF36-0B113B0D2BEB}" destId="{4314AC37-85D3-4E3C-96E1-049D4B4A2272}" srcOrd="0" destOrd="3" presId="urn:microsoft.com/office/officeart/2005/8/layout/vList2"/>
    <dgm:cxn modelId="{B7BA6434-8A96-4CCB-BCF0-52D24A3AF568}" type="presParOf" srcId="{00CF1232-E2BC-429B-AEA0-51EB52FCAB7C}" destId="{3E7C3EEB-AB53-462B-B97D-AC0E9A8BDC88}" srcOrd="0" destOrd="0" presId="urn:microsoft.com/office/officeart/2005/8/layout/vList2"/>
    <dgm:cxn modelId="{BAE73534-AA3D-4897-8E9B-67F53387E443}" type="presParOf" srcId="{00CF1232-E2BC-429B-AEA0-51EB52FCAB7C}" destId="{83F01194-E481-4199-B062-9C5A4A87324A}" srcOrd="1" destOrd="0" presId="urn:microsoft.com/office/officeart/2005/8/layout/vList2"/>
    <dgm:cxn modelId="{501195EA-30DB-4FE9-9DAF-77BDEBA10682}" type="presParOf" srcId="{00CF1232-E2BC-429B-AEA0-51EB52FCAB7C}" destId="{68EA80D5-EEE1-473B-8D04-E5FB29C2F295}" srcOrd="2" destOrd="0" presId="urn:microsoft.com/office/officeart/2005/8/layout/vList2"/>
    <dgm:cxn modelId="{20DA0624-DA05-48ED-839D-52D1E75F5896}" type="presParOf" srcId="{00CF1232-E2BC-429B-AEA0-51EB52FCAB7C}" destId="{4314AC37-85D3-4E3C-96E1-049D4B4A227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26C9121-2ACB-4C2C-AC42-7A88C1348AE1}" type="doc">
      <dgm:prSet loTypeId="urn:microsoft.com/office/officeart/2008/layout/AscendingPictureAccentProcess" loCatId="process" qsTypeId="urn:microsoft.com/office/officeart/2005/8/quickstyle/simple1" qsCatId="simple" csTypeId="urn:microsoft.com/office/officeart/2005/8/colors/colorful1" csCatId="colorful" phldr="1"/>
      <dgm:spPr/>
      <dgm:t>
        <a:bodyPr/>
        <a:lstStyle/>
        <a:p>
          <a:endParaRPr lang="es-ES"/>
        </a:p>
      </dgm:t>
    </dgm:pt>
    <dgm:pt modelId="{62B10DDB-D080-43CC-9A6A-1C09880BE1A5}">
      <dgm:prSet phldrT="[Texto]"/>
      <dgm:spPr>
        <a:xfrm>
          <a:off x="1867474" y="4731448"/>
          <a:ext cx="1781974" cy="477881"/>
        </a:xfrm>
        <a:prstGeom prst="roundRect">
          <a:avLst/>
        </a:prstGeom>
      </dgm:spPr>
      <dgm:t>
        <a:bodyPr/>
        <a:lstStyle/>
        <a:p>
          <a:pPr>
            <a:buNone/>
          </a:pPr>
          <a:r>
            <a:rPr lang="es-ES">
              <a:latin typeface="Gill Sans MT" panose="020B0502020104020203"/>
              <a:ea typeface="+mn-ea"/>
              <a:cs typeface="+mn-cs"/>
            </a:rPr>
            <a:t>CONTRATO</a:t>
          </a:r>
          <a:endParaRPr lang="es-ES" dirty="0">
            <a:latin typeface="Gill Sans MT" panose="020B0502020104020203"/>
            <a:ea typeface="+mn-ea"/>
            <a:cs typeface="+mn-cs"/>
          </a:endParaRPr>
        </a:p>
      </dgm:t>
    </dgm:pt>
    <dgm:pt modelId="{E98BDE1F-F07F-4D21-9313-8E71131B714B}" type="parTrans" cxnId="{81E0D02D-78AE-4506-93C6-86644B084747}">
      <dgm:prSet/>
      <dgm:spPr/>
      <dgm:t>
        <a:bodyPr/>
        <a:lstStyle/>
        <a:p>
          <a:endParaRPr lang="es-ES"/>
        </a:p>
      </dgm:t>
    </dgm:pt>
    <dgm:pt modelId="{09C5D77C-63D5-4974-941E-F046D5E7F2E7}" type="sibTrans" cxnId="{81E0D02D-78AE-4506-93C6-86644B084747}">
      <dgm:prSet/>
      <dgm:spPr>
        <a:xfrm>
          <a:off x="1373252" y="4263254"/>
          <a:ext cx="826498" cy="826108"/>
        </a:xfrm>
        <a:prstGeom prst="ellipse">
          <a:avLst/>
        </a:prstGeom>
        <a:blipFill rotWithShape="1">
          <a:blip xmlns:r="http://schemas.openxmlformats.org/officeDocument/2006/relationships" r:embed="rId1"/>
          <a:srcRect/>
          <a:stretch>
            <a:fillRect t="-22000" b="-22000"/>
          </a:stretch>
        </a:blipFill>
      </dgm:spPr>
      <dgm:t>
        <a:bodyPr/>
        <a:lstStyle/>
        <a:p>
          <a:endParaRPr lang="es-ES"/>
        </a:p>
      </dgm:t>
    </dgm:pt>
    <dgm:pt modelId="{D96FDD6C-FB63-404B-A9F4-074C221F6631}">
      <dgm:prSet phldrT="[Texto]"/>
      <dgm:spPr>
        <a:xfrm>
          <a:off x="3433136" y="4166634"/>
          <a:ext cx="1781974" cy="477881"/>
        </a:xfrm>
        <a:prstGeom prst="roundRect">
          <a:avLst/>
        </a:prstGeom>
      </dgm:spPr>
      <dgm:t>
        <a:bodyPr/>
        <a:lstStyle/>
        <a:p>
          <a:pPr>
            <a:buNone/>
          </a:pPr>
          <a:r>
            <a:rPr lang="es-ES">
              <a:latin typeface="Gill Sans MT" panose="020B0502020104020203"/>
              <a:ea typeface="+mn-ea"/>
              <a:cs typeface="+mn-cs"/>
            </a:rPr>
            <a:t>ENTIDAD FINANCIERA / ARRENDADOR</a:t>
          </a:r>
          <a:endParaRPr lang="es-ES" dirty="0">
            <a:latin typeface="Gill Sans MT" panose="020B0502020104020203"/>
            <a:ea typeface="+mn-ea"/>
            <a:cs typeface="+mn-cs"/>
          </a:endParaRPr>
        </a:p>
      </dgm:t>
    </dgm:pt>
    <dgm:pt modelId="{432FEC1C-732F-4654-BCCE-595454BD5D54}" type="parTrans" cxnId="{9604648D-EB36-482B-8B48-FEB4E0D893E4}">
      <dgm:prSet/>
      <dgm:spPr/>
      <dgm:t>
        <a:bodyPr/>
        <a:lstStyle/>
        <a:p>
          <a:endParaRPr lang="es-ES"/>
        </a:p>
      </dgm:t>
    </dgm:pt>
    <dgm:pt modelId="{724D11F7-2D58-49E2-A0B1-592B4F71F783}" type="sibTrans" cxnId="{9604648D-EB36-482B-8B48-FEB4E0D893E4}">
      <dgm:prSet/>
      <dgm:spPr>
        <a:xfrm>
          <a:off x="2938915" y="3698440"/>
          <a:ext cx="826498" cy="826108"/>
        </a:xfrm>
        <a:prstGeom prst="ellipse">
          <a:avLst/>
        </a:prstGeom>
        <a:blipFill rotWithShape="1">
          <a:blip xmlns:r="http://schemas.openxmlformats.org/officeDocument/2006/relationships" r:embed="rId2"/>
          <a:srcRect/>
          <a:stretch>
            <a:fillRect t="-22000" b="-22000"/>
          </a:stretch>
        </a:blipFill>
      </dgm:spPr>
      <dgm:t>
        <a:bodyPr/>
        <a:lstStyle/>
        <a:p>
          <a:endParaRPr lang="es-ES"/>
        </a:p>
      </dgm:t>
    </dgm:pt>
    <dgm:pt modelId="{E7C66287-DCA4-4476-BB78-3843778FD26C}">
      <dgm:prSet phldrT="[Texto]"/>
      <dgm:spPr>
        <a:xfrm>
          <a:off x="4282192" y="3350461"/>
          <a:ext cx="1781974" cy="477881"/>
        </a:xfrm>
        <a:prstGeom prst="roundRect">
          <a:avLst/>
        </a:prstGeom>
      </dgm:spPr>
      <dgm:t>
        <a:bodyPr/>
        <a:lstStyle/>
        <a:p>
          <a:pPr>
            <a:buNone/>
          </a:pPr>
          <a:r>
            <a:rPr lang="es-ES" dirty="0">
              <a:latin typeface="Gill Sans MT" panose="020B0502020104020203"/>
              <a:ea typeface="+mn-ea"/>
              <a:cs typeface="+mn-cs"/>
            </a:rPr>
            <a:t>FINANCIAMIENTO</a:t>
          </a:r>
        </a:p>
      </dgm:t>
    </dgm:pt>
    <dgm:pt modelId="{B6FF11D6-697E-4C5F-A76F-F8457CE6ED92}" type="parTrans" cxnId="{70CAB590-06F4-4A84-9694-BFDC0ECFEE69}">
      <dgm:prSet/>
      <dgm:spPr/>
      <dgm:t>
        <a:bodyPr/>
        <a:lstStyle/>
        <a:p>
          <a:endParaRPr lang="es-ES"/>
        </a:p>
      </dgm:t>
    </dgm:pt>
    <dgm:pt modelId="{791B2D05-3DE1-40F0-AD9E-AB417B48B7D4}" type="sibTrans" cxnId="{70CAB590-06F4-4A84-9694-BFDC0ECFEE69}">
      <dgm:prSet/>
      <dgm:spPr>
        <a:xfrm>
          <a:off x="3787970" y="2882266"/>
          <a:ext cx="826498" cy="826108"/>
        </a:xfrm>
        <a:prstGeom prst="ellipse">
          <a:avLst/>
        </a:prstGeom>
        <a:blipFill rotWithShape="1">
          <a:blip xmlns:r="http://schemas.openxmlformats.org/officeDocument/2006/relationships" r:embed="rId3"/>
          <a:srcRect/>
          <a:stretch>
            <a:fillRect t="-22000" b="-22000"/>
          </a:stretch>
        </a:blipFill>
      </dgm:spPr>
      <dgm:t>
        <a:bodyPr/>
        <a:lstStyle/>
        <a:p>
          <a:endParaRPr lang="es-ES"/>
        </a:p>
      </dgm:t>
    </dgm:pt>
    <dgm:pt modelId="{3B06A4F1-3848-471E-9BF2-188D8F4354E2}">
      <dgm:prSet phldrT="[Texto]"/>
      <dgm:spPr>
        <a:xfrm>
          <a:off x="4725806" y="2301308"/>
          <a:ext cx="1781974" cy="477881"/>
        </a:xfrm>
        <a:prstGeom prst="roundRect">
          <a:avLst/>
        </a:prstGeom>
      </dgm:spPr>
      <dgm:t>
        <a:bodyPr/>
        <a:lstStyle/>
        <a:p>
          <a:pPr>
            <a:buNone/>
          </a:pPr>
          <a:r>
            <a:rPr lang="es-ES">
              <a:latin typeface="Gill Sans MT" panose="020B0502020104020203"/>
              <a:ea typeface="+mn-ea"/>
              <a:cs typeface="+mn-cs"/>
            </a:rPr>
            <a:t>BIEN</a:t>
          </a:r>
          <a:endParaRPr lang="es-ES" dirty="0">
            <a:latin typeface="Gill Sans MT" panose="020B0502020104020203"/>
            <a:ea typeface="+mn-ea"/>
            <a:cs typeface="+mn-cs"/>
          </a:endParaRPr>
        </a:p>
      </dgm:t>
    </dgm:pt>
    <dgm:pt modelId="{75E9746B-8372-44F8-A783-8FC171C4B793}" type="parTrans" cxnId="{F21175C2-79D9-4A1F-A0A1-556C6C3CBDEC}">
      <dgm:prSet/>
      <dgm:spPr/>
      <dgm:t>
        <a:bodyPr/>
        <a:lstStyle/>
        <a:p>
          <a:endParaRPr lang="es-ES"/>
        </a:p>
      </dgm:t>
    </dgm:pt>
    <dgm:pt modelId="{87AC75C3-7163-42FB-AF74-5804C35F4C3B}" type="sibTrans" cxnId="{F21175C2-79D9-4A1F-A0A1-556C6C3CBDEC}">
      <dgm:prSet/>
      <dgm:spPr>
        <a:xfrm>
          <a:off x="4231584" y="1833113"/>
          <a:ext cx="826498" cy="826108"/>
        </a:xfrm>
        <a:prstGeom prst="ellipse">
          <a:avLst/>
        </a:prstGeom>
        <a:blipFill rotWithShape="1">
          <a:blip xmlns:r="http://schemas.openxmlformats.org/officeDocument/2006/relationships" r:embed="rId4"/>
          <a:srcRect/>
          <a:stretch>
            <a:fillRect l="-18000" r="-18000"/>
          </a:stretch>
        </a:blipFill>
      </dgm:spPr>
      <dgm:t>
        <a:bodyPr/>
        <a:lstStyle/>
        <a:p>
          <a:endParaRPr lang="es-ES"/>
        </a:p>
      </dgm:t>
    </dgm:pt>
    <dgm:pt modelId="{9F8C803D-B751-4B35-B8B5-A7586C099F60}">
      <dgm:prSet phldrT="[Texto]"/>
      <dgm:spPr>
        <a:xfrm>
          <a:off x="4972772" y="1233278"/>
          <a:ext cx="1781974" cy="477881"/>
        </a:xfrm>
        <a:prstGeom prst="roundRect">
          <a:avLst/>
        </a:prstGeom>
      </dgm:spPr>
      <dgm:t>
        <a:bodyPr/>
        <a:lstStyle/>
        <a:p>
          <a:pPr>
            <a:buNone/>
          </a:pPr>
          <a:r>
            <a:rPr lang="es-ES">
              <a:latin typeface="Gill Sans MT" panose="020B0502020104020203"/>
              <a:ea typeface="+mn-ea"/>
              <a:cs typeface="+mn-cs"/>
            </a:rPr>
            <a:t>PLAZO</a:t>
          </a:r>
          <a:endParaRPr lang="es-ES" dirty="0">
            <a:latin typeface="Gill Sans MT" panose="020B0502020104020203"/>
            <a:ea typeface="+mn-ea"/>
            <a:cs typeface="+mn-cs"/>
          </a:endParaRPr>
        </a:p>
      </dgm:t>
    </dgm:pt>
    <dgm:pt modelId="{043D8A55-2297-489A-B419-1F49E307D475}" type="parTrans" cxnId="{DDD675B9-6C5C-4337-83C6-3E1714ADF09C}">
      <dgm:prSet/>
      <dgm:spPr/>
      <dgm:t>
        <a:bodyPr/>
        <a:lstStyle/>
        <a:p>
          <a:endParaRPr lang="es-ES"/>
        </a:p>
      </dgm:t>
    </dgm:pt>
    <dgm:pt modelId="{CF34EAFB-1BCB-4AB3-B32D-198F2A532A04}" type="sibTrans" cxnId="{DDD675B9-6C5C-4337-83C6-3E1714ADF09C}">
      <dgm:prSet/>
      <dgm:spPr>
        <a:xfrm>
          <a:off x="4478550" y="765083"/>
          <a:ext cx="826498" cy="826108"/>
        </a:xfrm>
        <a:prstGeom prst="ellipse">
          <a:avLst/>
        </a:prstGeom>
        <a:blipFill rotWithShape="1">
          <a:blip xmlns:r="http://schemas.openxmlformats.org/officeDocument/2006/relationships" r:embed="rId5"/>
          <a:srcRect/>
          <a:stretch>
            <a:fillRect t="-22000" b="-22000"/>
          </a:stretch>
        </a:blipFill>
      </dgm:spPr>
      <dgm:t>
        <a:bodyPr/>
        <a:lstStyle/>
        <a:p>
          <a:endParaRPr lang="es-ES"/>
        </a:p>
      </dgm:t>
    </dgm:pt>
    <dgm:pt modelId="{AA1E8876-EACE-4AC4-9B6E-49DAEF277543}" type="pres">
      <dgm:prSet presAssocID="{826C9121-2ACB-4C2C-AC42-7A88C1348AE1}" presName="Name0" presStyleCnt="0">
        <dgm:presLayoutVars>
          <dgm:chMax val="7"/>
          <dgm:chPref val="7"/>
          <dgm:dir/>
        </dgm:presLayoutVars>
      </dgm:prSet>
      <dgm:spPr/>
    </dgm:pt>
    <dgm:pt modelId="{01F111E4-F975-4F82-8648-A111C3D14445}" type="pres">
      <dgm:prSet presAssocID="{826C9121-2ACB-4C2C-AC42-7A88C1348AE1}" presName="dot1" presStyleLbl="alignNode1" presStyleIdx="0" presStyleCnt="15"/>
      <dgm:spPr>
        <a:xfrm>
          <a:off x="2888018" y="4389059"/>
          <a:ext cx="82707" cy="82707"/>
        </a:xfrm>
        <a:prstGeom prst="ellipse">
          <a:avLst/>
        </a:prstGeom>
      </dgm:spPr>
    </dgm:pt>
    <dgm:pt modelId="{D68D48C3-BE32-46B6-948B-498E11120375}" type="pres">
      <dgm:prSet presAssocID="{826C9121-2ACB-4C2C-AC42-7A88C1348AE1}" presName="dot2" presStyleLbl="alignNode1" presStyleIdx="1" presStyleCnt="15"/>
      <dgm:spPr>
        <a:xfrm>
          <a:off x="2704673" y="4463573"/>
          <a:ext cx="82707" cy="82707"/>
        </a:xfrm>
        <a:prstGeom prst="ellipse">
          <a:avLst/>
        </a:prstGeom>
      </dgm:spPr>
    </dgm:pt>
    <dgm:pt modelId="{B2AD5279-B2C6-45A2-97B4-61BDDFE20F8E}" type="pres">
      <dgm:prSet presAssocID="{826C9121-2ACB-4C2C-AC42-7A88C1348AE1}" presName="dot3" presStyleLbl="alignNode1" presStyleIdx="2" presStyleCnt="15"/>
      <dgm:spPr>
        <a:xfrm>
          <a:off x="2517279" y="4525171"/>
          <a:ext cx="82707" cy="82707"/>
        </a:xfrm>
        <a:prstGeom prst="ellipse">
          <a:avLst/>
        </a:prstGeom>
      </dgm:spPr>
    </dgm:pt>
    <dgm:pt modelId="{4FF8FABB-30B9-4399-B6FB-4E6DF025ED50}" type="pres">
      <dgm:prSet presAssocID="{826C9121-2ACB-4C2C-AC42-7A88C1348AE1}" presName="dot4" presStyleLbl="alignNode1" presStyleIdx="3" presStyleCnt="15"/>
      <dgm:spPr>
        <a:xfrm>
          <a:off x="2326993" y="4572860"/>
          <a:ext cx="82707" cy="82707"/>
        </a:xfrm>
        <a:prstGeom prst="ellipse">
          <a:avLst/>
        </a:prstGeom>
      </dgm:spPr>
    </dgm:pt>
    <dgm:pt modelId="{F118BE24-AD47-43D4-8937-5E8FE6B5A828}" type="pres">
      <dgm:prSet presAssocID="{826C9121-2ACB-4C2C-AC42-7A88C1348AE1}" presName="dot5" presStyleLbl="alignNode1" presStyleIdx="4" presStyleCnt="15"/>
      <dgm:spPr>
        <a:xfrm>
          <a:off x="3888607" y="3667766"/>
          <a:ext cx="82707" cy="82707"/>
        </a:xfrm>
        <a:prstGeom prst="ellipse">
          <a:avLst/>
        </a:prstGeom>
      </dgm:spPr>
    </dgm:pt>
    <dgm:pt modelId="{610601D8-7C81-43B6-912D-C90F285437C0}" type="pres">
      <dgm:prSet presAssocID="{826C9121-2ACB-4C2C-AC42-7A88C1348AE1}" presName="dot6" presStyleLbl="alignNode1" presStyleIdx="5" presStyleCnt="15"/>
      <dgm:spPr>
        <a:xfrm>
          <a:off x="3743435" y="3814807"/>
          <a:ext cx="82707" cy="82707"/>
        </a:xfrm>
        <a:prstGeom prst="ellipse">
          <a:avLst/>
        </a:prstGeom>
      </dgm:spPr>
    </dgm:pt>
    <dgm:pt modelId="{66BF3BEA-8190-4448-865D-397A51C94C09}" type="pres">
      <dgm:prSet presAssocID="{826C9121-2ACB-4C2C-AC42-7A88C1348AE1}" presName="dot7" presStyleLbl="alignNode1" presStyleIdx="6" presStyleCnt="15"/>
      <dgm:spPr>
        <a:xfrm>
          <a:off x="4489539" y="2773602"/>
          <a:ext cx="82707" cy="82707"/>
        </a:xfrm>
        <a:prstGeom prst="ellipse">
          <a:avLst/>
        </a:prstGeom>
      </dgm:spPr>
    </dgm:pt>
    <dgm:pt modelId="{915E8004-9C51-43B4-93D0-FBBA6CFAEC20}" type="pres">
      <dgm:prSet presAssocID="{826C9121-2ACB-4C2C-AC42-7A88C1348AE1}" presName="dot8" presStyleLbl="alignNode1" presStyleIdx="7" presStyleCnt="15"/>
      <dgm:spPr>
        <a:xfrm>
          <a:off x="4812273" y="1684211"/>
          <a:ext cx="82707" cy="82707"/>
        </a:xfrm>
        <a:prstGeom prst="ellipse">
          <a:avLst/>
        </a:prstGeom>
      </dgm:spPr>
    </dgm:pt>
    <dgm:pt modelId="{368E0230-935C-400D-A5C1-1B17152800CF}" type="pres">
      <dgm:prSet presAssocID="{826C9121-2ACB-4C2C-AC42-7A88C1348AE1}" presName="dotArrow1" presStyleLbl="alignNode1" presStyleIdx="8" presStyleCnt="15"/>
      <dgm:spPr>
        <a:xfrm>
          <a:off x="4650906" y="395621"/>
          <a:ext cx="82707" cy="82707"/>
        </a:xfrm>
        <a:prstGeom prst="ellipse">
          <a:avLst/>
        </a:prstGeom>
      </dgm:spPr>
    </dgm:pt>
    <dgm:pt modelId="{41F3BBF1-A972-4BB7-9520-471C4B7A22DC}" type="pres">
      <dgm:prSet presAssocID="{826C9121-2ACB-4C2C-AC42-7A88C1348AE1}" presName="dotArrow2" presStyleLbl="alignNode1" presStyleIdx="9" presStyleCnt="15"/>
      <dgm:spPr>
        <a:xfrm>
          <a:off x="4771208" y="302727"/>
          <a:ext cx="82707" cy="82707"/>
        </a:xfrm>
        <a:prstGeom prst="ellipse">
          <a:avLst/>
        </a:prstGeom>
      </dgm:spPr>
    </dgm:pt>
    <dgm:pt modelId="{9139ACDD-5A13-4947-AC89-6AD0FE480C89}" type="pres">
      <dgm:prSet presAssocID="{826C9121-2ACB-4C2C-AC42-7A88C1348AE1}" presName="dotArrow3" presStyleLbl="alignNode1" presStyleIdx="10" presStyleCnt="15"/>
      <dgm:spPr>
        <a:xfrm>
          <a:off x="4891510" y="209336"/>
          <a:ext cx="82707" cy="82707"/>
        </a:xfrm>
        <a:prstGeom prst="ellipse">
          <a:avLst/>
        </a:prstGeom>
      </dgm:spPr>
    </dgm:pt>
    <dgm:pt modelId="{51092803-7DB5-4AF7-95DE-45C9E46E2059}" type="pres">
      <dgm:prSet presAssocID="{826C9121-2ACB-4C2C-AC42-7A88C1348AE1}" presName="dotArrow4" presStyleLbl="alignNode1" presStyleIdx="11" presStyleCnt="15"/>
      <dgm:spPr>
        <a:xfrm>
          <a:off x="5012391" y="302727"/>
          <a:ext cx="82707" cy="82707"/>
        </a:xfrm>
        <a:prstGeom prst="ellipse">
          <a:avLst/>
        </a:prstGeom>
      </dgm:spPr>
    </dgm:pt>
    <dgm:pt modelId="{78AB4EB3-8A29-4BAD-B731-E4B7D88E33F8}" type="pres">
      <dgm:prSet presAssocID="{826C9121-2ACB-4C2C-AC42-7A88C1348AE1}" presName="dotArrow5" presStyleLbl="alignNode1" presStyleIdx="12" presStyleCnt="15"/>
      <dgm:spPr>
        <a:xfrm>
          <a:off x="5132693" y="395621"/>
          <a:ext cx="82707" cy="82707"/>
        </a:xfrm>
        <a:prstGeom prst="ellipse">
          <a:avLst/>
        </a:prstGeom>
      </dgm:spPr>
    </dgm:pt>
    <dgm:pt modelId="{F6C2D453-F289-4943-9127-2E686EEA1451}" type="pres">
      <dgm:prSet presAssocID="{826C9121-2ACB-4C2C-AC42-7A88C1348AE1}" presName="dotArrow6" presStyleLbl="alignNode1" presStyleIdx="13" presStyleCnt="15"/>
      <dgm:spPr>
        <a:xfrm>
          <a:off x="4891510" y="406053"/>
          <a:ext cx="82707" cy="82707"/>
        </a:xfrm>
        <a:prstGeom prst="ellipse">
          <a:avLst/>
        </a:prstGeom>
      </dgm:spPr>
    </dgm:pt>
    <dgm:pt modelId="{03DCFC2F-F51E-4771-89B3-B04A7490DC1A}" type="pres">
      <dgm:prSet presAssocID="{826C9121-2ACB-4C2C-AC42-7A88C1348AE1}" presName="dotArrow7" presStyleLbl="alignNode1" presStyleIdx="14" presStyleCnt="15"/>
      <dgm:spPr>
        <a:xfrm>
          <a:off x="4891510" y="602769"/>
          <a:ext cx="82707" cy="82707"/>
        </a:xfrm>
        <a:prstGeom prst="ellipse">
          <a:avLst/>
        </a:prstGeom>
      </dgm:spPr>
    </dgm:pt>
    <dgm:pt modelId="{740C3BAD-CB52-4478-83FA-59A92BFE02E9}" type="pres">
      <dgm:prSet presAssocID="{62B10DDB-D080-43CC-9A6A-1C09880BE1A5}" presName="parTx1" presStyleLbl="node1" presStyleIdx="0" presStyleCnt="5"/>
      <dgm:spPr/>
    </dgm:pt>
    <dgm:pt modelId="{75886C6C-5422-45CA-B5B9-9FFF9DF780B5}" type="pres">
      <dgm:prSet presAssocID="{09C5D77C-63D5-4974-941E-F046D5E7F2E7}" presName="picture1" presStyleCnt="0"/>
      <dgm:spPr/>
    </dgm:pt>
    <dgm:pt modelId="{921BC2ED-112A-4490-859D-BCC482FA308E}" type="pres">
      <dgm:prSet presAssocID="{09C5D77C-63D5-4974-941E-F046D5E7F2E7}" presName="imageRepeatNode" presStyleLbl="fgImgPlace1" presStyleIdx="0" presStyleCnt="5"/>
      <dgm:spPr/>
    </dgm:pt>
    <dgm:pt modelId="{ECE4A082-8AF2-4C79-AFCF-487BBCA8E3E6}" type="pres">
      <dgm:prSet presAssocID="{D96FDD6C-FB63-404B-A9F4-074C221F6631}" presName="parTx2" presStyleLbl="node1" presStyleIdx="1" presStyleCnt="5"/>
      <dgm:spPr/>
    </dgm:pt>
    <dgm:pt modelId="{9E0D0556-8FD2-4107-80E1-3897264FCEBF}" type="pres">
      <dgm:prSet presAssocID="{724D11F7-2D58-49E2-A0B1-592B4F71F783}" presName="picture2" presStyleCnt="0"/>
      <dgm:spPr/>
    </dgm:pt>
    <dgm:pt modelId="{50EB888C-45E4-4FED-9252-14665764CD6F}" type="pres">
      <dgm:prSet presAssocID="{724D11F7-2D58-49E2-A0B1-592B4F71F783}" presName="imageRepeatNode" presStyleLbl="fgImgPlace1" presStyleIdx="1" presStyleCnt="5"/>
      <dgm:spPr/>
    </dgm:pt>
    <dgm:pt modelId="{93009C70-77BD-4984-925B-DF59BEF2AFCA}" type="pres">
      <dgm:prSet presAssocID="{E7C66287-DCA4-4476-BB78-3843778FD26C}" presName="parTx3" presStyleLbl="node1" presStyleIdx="2" presStyleCnt="5"/>
      <dgm:spPr>
        <a:prstGeom prst="roundRect">
          <a:avLst/>
        </a:prstGeom>
      </dgm:spPr>
    </dgm:pt>
    <dgm:pt modelId="{D9611A04-5273-4B8A-B782-FF6619ACB20F}" type="pres">
      <dgm:prSet presAssocID="{791B2D05-3DE1-40F0-AD9E-AB417B48B7D4}" presName="picture3" presStyleCnt="0"/>
      <dgm:spPr/>
    </dgm:pt>
    <dgm:pt modelId="{85F0291D-A7B0-49A2-94AF-7F0C48297694}" type="pres">
      <dgm:prSet presAssocID="{791B2D05-3DE1-40F0-AD9E-AB417B48B7D4}" presName="imageRepeatNode" presStyleLbl="fgImgPlace1" presStyleIdx="2" presStyleCnt="5"/>
      <dgm:spPr/>
    </dgm:pt>
    <dgm:pt modelId="{783DB17D-6FB2-4E68-A841-08013815029D}" type="pres">
      <dgm:prSet presAssocID="{3B06A4F1-3848-471E-9BF2-188D8F4354E2}" presName="parTx4" presStyleLbl="node1" presStyleIdx="3" presStyleCnt="5"/>
      <dgm:spPr>
        <a:prstGeom prst="roundRect">
          <a:avLst/>
        </a:prstGeom>
      </dgm:spPr>
    </dgm:pt>
    <dgm:pt modelId="{72E211DC-0CD8-4943-AD43-2A6DBB3D5755}" type="pres">
      <dgm:prSet presAssocID="{87AC75C3-7163-42FB-AF74-5804C35F4C3B}" presName="picture4" presStyleCnt="0"/>
      <dgm:spPr/>
    </dgm:pt>
    <dgm:pt modelId="{E029D286-A856-42BC-BF81-0D90B809BEE8}" type="pres">
      <dgm:prSet presAssocID="{87AC75C3-7163-42FB-AF74-5804C35F4C3B}" presName="imageRepeatNode" presStyleLbl="fgImgPlace1" presStyleIdx="3" presStyleCnt="5"/>
      <dgm:spPr/>
    </dgm:pt>
    <dgm:pt modelId="{66B4D94E-F3FA-4706-82D2-E9620E6AEEC6}" type="pres">
      <dgm:prSet presAssocID="{9F8C803D-B751-4B35-B8B5-A7586C099F60}" presName="parTx5" presStyleLbl="node1" presStyleIdx="4" presStyleCnt="5"/>
      <dgm:spPr>
        <a:prstGeom prst="roundRect">
          <a:avLst/>
        </a:prstGeom>
      </dgm:spPr>
    </dgm:pt>
    <dgm:pt modelId="{22A9A4EA-7E5F-459F-9FE2-430267205821}" type="pres">
      <dgm:prSet presAssocID="{CF34EAFB-1BCB-4AB3-B32D-198F2A532A04}" presName="picture5" presStyleCnt="0"/>
      <dgm:spPr/>
    </dgm:pt>
    <dgm:pt modelId="{8BA2449C-92B7-42F5-821A-2C62CA4BBDEA}" type="pres">
      <dgm:prSet presAssocID="{CF34EAFB-1BCB-4AB3-B32D-198F2A532A04}" presName="imageRepeatNode" presStyleLbl="fgImgPlace1" presStyleIdx="4" presStyleCnt="5"/>
      <dgm:spPr/>
    </dgm:pt>
  </dgm:ptLst>
  <dgm:cxnLst>
    <dgm:cxn modelId="{31F7EF0F-9201-4327-9B61-2AFA32B317C0}" type="presOf" srcId="{3B06A4F1-3848-471E-9BF2-188D8F4354E2}" destId="{783DB17D-6FB2-4E68-A841-08013815029D}" srcOrd="0" destOrd="0" presId="urn:microsoft.com/office/officeart/2008/layout/AscendingPictureAccentProcess"/>
    <dgm:cxn modelId="{831D2515-2B8E-433F-8325-CF69A95BE03D}" type="presOf" srcId="{791B2D05-3DE1-40F0-AD9E-AB417B48B7D4}" destId="{85F0291D-A7B0-49A2-94AF-7F0C48297694}" srcOrd="0" destOrd="0" presId="urn:microsoft.com/office/officeart/2008/layout/AscendingPictureAccentProcess"/>
    <dgm:cxn modelId="{A33B8819-B5A1-47EB-B7A9-EE4C7C5EBCD6}" type="presOf" srcId="{D96FDD6C-FB63-404B-A9F4-074C221F6631}" destId="{ECE4A082-8AF2-4C79-AFCF-487BBCA8E3E6}" srcOrd="0" destOrd="0" presId="urn:microsoft.com/office/officeart/2008/layout/AscendingPictureAccentProcess"/>
    <dgm:cxn modelId="{8FC89919-AE6A-438C-B408-48F41EB44128}" type="presOf" srcId="{724D11F7-2D58-49E2-A0B1-592B4F71F783}" destId="{50EB888C-45E4-4FED-9252-14665764CD6F}" srcOrd="0" destOrd="0" presId="urn:microsoft.com/office/officeart/2008/layout/AscendingPictureAccentProcess"/>
    <dgm:cxn modelId="{4F09082B-E82F-4C52-ACAE-F8DBC087EC0D}" type="presOf" srcId="{87AC75C3-7163-42FB-AF74-5804C35F4C3B}" destId="{E029D286-A856-42BC-BF81-0D90B809BEE8}" srcOrd="0" destOrd="0" presId="urn:microsoft.com/office/officeart/2008/layout/AscendingPictureAccentProcess"/>
    <dgm:cxn modelId="{81E0D02D-78AE-4506-93C6-86644B084747}" srcId="{826C9121-2ACB-4C2C-AC42-7A88C1348AE1}" destId="{62B10DDB-D080-43CC-9A6A-1C09880BE1A5}" srcOrd="0" destOrd="0" parTransId="{E98BDE1F-F07F-4D21-9313-8E71131B714B}" sibTransId="{09C5D77C-63D5-4974-941E-F046D5E7F2E7}"/>
    <dgm:cxn modelId="{452D6338-AF3B-4226-ACFD-6667CDB3E721}" type="presOf" srcId="{9F8C803D-B751-4B35-B8B5-A7586C099F60}" destId="{66B4D94E-F3FA-4706-82D2-E9620E6AEEC6}" srcOrd="0" destOrd="0" presId="urn:microsoft.com/office/officeart/2008/layout/AscendingPictureAccentProcess"/>
    <dgm:cxn modelId="{8C406850-E6BB-4DC2-88FC-978607A0B561}" type="presOf" srcId="{62B10DDB-D080-43CC-9A6A-1C09880BE1A5}" destId="{740C3BAD-CB52-4478-83FA-59A92BFE02E9}" srcOrd="0" destOrd="0" presId="urn:microsoft.com/office/officeart/2008/layout/AscendingPictureAccentProcess"/>
    <dgm:cxn modelId="{9604648D-EB36-482B-8B48-FEB4E0D893E4}" srcId="{826C9121-2ACB-4C2C-AC42-7A88C1348AE1}" destId="{D96FDD6C-FB63-404B-A9F4-074C221F6631}" srcOrd="1" destOrd="0" parTransId="{432FEC1C-732F-4654-BCCE-595454BD5D54}" sibTransId="{724D11F7-2D58-49E2-A0B1-592B4F71F783}"/>
    <dgm:cxn modelId="{70CAB590-06F4-4A84-9694-BFDC0ECFEE69}" srcId="{826C9121-2ACB-4C2C-AC42-7A88C1348AE1}" destId="{E7C66287-DCA4-4476-BB78-3843778FD26C}" srcOrd="2" destOrd="0" parTransId="{B6FF11D6-697E-4C5F-A76F-F8457CE6ED92}" sibTransId="{791B2D05-3DE1-40F0-AD9E-AB417B48B7D4}"/>
    <dgm:cxn modelId="{AB0D96A9-B504-483F-ACD2-2D23D719B43B}" type="presOf" srcId="{826C9121-2ACB-4C2C-AC42-7A88C1348AE1}" destId="{AA1E8876-EACE-4AC4-9B6E-49DAEF277543}" srcOrd="0" destOrd="0" presId="urn:microsoft.com/office/officeart/2008/layout/AscendingPictureAccentProcess"/>
    <dgm:cxn modelId="{01A520B9-9D79-4451-A052-816C15D38D89}" type="presOf" srcId="{E7C66287-DCA4-4476-BB78-3843778FD26C}" destId="{93009C70-77BD-4984-925B-DF59BEF2AFCA}" srcOrd="0" destOrd="0" presId="urn:microsoft.com/office/officeart/2008/layout/AscendingPictureAccentProcess"/>
    <dgm:cxn modelId="{DDD675B9-6C5C-4337-83C6-3E1714ADF09C}" srcId="{826C9121-2ACB-4C2C-AC42-7A88C1348AE1}" destId="{9F8C803D-B751-4B35-B8B5-A7586C099F60}" srcOrd="4" destOrd="0" parTransId="{043D8A55-2297-489A-B419-1F49E307D475}" sibTransId="{CF34EAFB-1BCB-4AB3-B32D-198F2A532A04}"/>
    <dgm:cxn modelId="{A9E1EBBE-63B9-4C60-A949-C34F43B08892}" type="presOf" srcId="{09C5D77C-63D5-4974-941E-F046D5E7F2E7}" destId="{921BC2ED-112A-4490-859D-BCC482FA308E}" srcOrd="0" destOrd="0" presId="urn:microsoft.com/office/officeart/2008/layout/AscendingPictureAccentProcess"/>
    <dgm:cxn modelId="{F21175C2-79D9-4A1F-A0A1-556C6C3CBDEC}" srcId="{826C9121-2ACB-4C2C-AC42-7A88C1348AE1}" destId="{3B06A4F1-3848-471E-9BF2-188D8F4354E2}" srcOrd="3" destOrd="0" parTransId="{75E9746B-8372-44F8-A783-8FC171C4B793}" sibTransId="{87AC75C3-7163-42FB-AF74-5804C35F4C3B}"/>
    <dgm:cxn modelId="{CBF261D4-7CF0-4140-98BE-A58D684DD3AA}" type="presOf" srcId="{CF34EAFB-1BCB-4AB3-B32D-198F2A532A04}" destId="{8BA2449C-92B7-42F5-821A-2C62CA4BBDEA}" srcOrd="0" destOrd="0" presId="urn:microsoft.com/office/officeart/2008/layout/AscendingPictureAccentProcess"/>
    <dgm:cxn modelId="{6B9FF17C-DFAD-42A9-BE12-FF23B3091368}" type="presParOf" srcId="{AA1E8876-EACE-4AC4-9B6E-49DAEF277543}" destId="{01F111E4-F975-4F82-8648-A111C3D14445}" srcOrd="0" destOrd="0" presId="urn:microsoft.com/office/officeart/2008/layout/AscendingPictureAccentProcess"/>
    <dgm:cxn modelId="{9B3FEC37-99FE-4866-9BDB-8B37F0386CF2}" type="presParOf" srcId="{AA1E8876-EACE-4AC4-9B6E-49DAEF277543}" destId="{D68D48C3-BE32-46B6-948B-498E11120375}" srcOrd="1" destOrd="0" presId="urn:microsoft.com/office/officeart/2008/layout/AscendingPictureAccentProcess"/>
    <dgm:cxn modelId="{294F82F8-FBEC-48E4-8D64-CD5C35922717}" type="presParOf" srcId="{AA1E8876-EACE-4AC4-9B6E-49DAEF277543}" destId="{B2AD5279-B2C6-45A2-97B4-61BDDFE20F8E}" srcOrd="2" destOrd="0" presId="urn:microsoft.com/office/officeart/2008/layout/AscendingPictureAccentProcess"/>
    <dgm:cxn modelId="{C1501B9E-99A7-4286-9EA4-15EEF5F4447C}" type="presParOf" srcId="{AA1E8876-EACE-4AC4-9B6E-49DAEF277543}" destId="{4FF8FABB-30B9-4399-B6FB-4E6DF025ED50}" srcOrd="3" destOrd="0" presId="urn:microsoft.com/office/officeart/2008/layout/AscendingPictureAccentProcess"/>
    <dgm:cxn modelId="{750D31DE-ED42-41F5-88D4-3A592A994869}" type="presParOf" srcId="{AA1E8876-EACE-4AC4-9B6E-49DAEF277543}" destId="{F118BE24-AD47-43D4-8937-5E8FE6B5A828}" srcOrd="4" destOrd="0" presId="urn:microsoft.com/office/officeart/2008/layout/AscendingPictureAccentProcess"/>
    <dgm:cxn modelId="{B193FE50-5997-4338-AF1E-7517E2FEB387}" type="presParOf" srcId="{AA1E8876-EACE-4AC4-9B6E-49DAEF277543}" destId="{610601D8-7C81-43B6-912D-C90F285437C0}" srcOrd="5" destOrd="0" presId="urn:microsoft.com/office/officeart/2008/layout/AscendingPictureAccentProcess"/>
    <dgm:cxn modelId="{A0A60872-8669-4B74-8163-4F182974309C}" type="presParOf" srcId="{AA1E8876-EACE-4AC4-9B6E-49DAEF277543}" destId="{66BF3BEA-8190-4448-865D-397A51C94C09}" srcOrd="6" destOrd="0" presId="urn:microsoft.com/office/officeart/2008/layout/AscendingPictureAccentProcess"/>
    <dgm:cxn modelId="{80195910-C198-4F8D-B094-D2EBB9870358}" type="presParOf" srcId="{AA1E8876-EACE-4AC4-9B6E-49DAEF277543}" destId="{915E8004-9C51-43B4-93D0-FBBA6CFAEC20}" srcOrd="7" destOrd="0" presId="urn:microsoft.com/office/officeart/2008/layout/AscendingPictureAccentProcess"/>
    <dgm:cxn modelId="{AF38973F-6FAC-4CC9-9691-0F4753293D55}" type="presParOf" srcId="{AA1E8876-EACE-4AC4-9B6E-49DAEF277543}" destId="{368E0230-935C-400D-A5C1-1B17152800CF}" srcOrd="8" destOrd="0" presId="urn:microsoft.com/office/officeart/2008/layout/AscendingPictureAccentProcess"/>
    <dgm:cxn modelId="{A6A81203-E8DD-4437-94F3-56AA6F0E75CA}" type="presParOf" srcId="{AA1E8876-EACE-4AC4-9B6E-49DAEF277543}" destId="{41F3BBF1-A972-4BB7-9520-471C4B7A22DC}" srcOrd="9" destOrd="0" presId="urn:microsoft.com/office/officeart/2008/layout/AscendingPictureAccentProcess"/>
    <dgm:cxn modelId="{8E4F5D46-28D0-4A53-BA6A-9C61AABC37F4}" type="presParOf" srcId="{AA1E8876-EACE-4AC4-9B6E-49DAEF277543}" destId="{9139ACDD-5A13-4947-AC89-6AD0FE480C89}" srcOrd="10" destOrd="0" presId="urn:microsoft.com/office/officeart/2008/layout/AscendingPictureAccentProcess"/>
    <dgm:cxn modelId="{77216E78-E602-4EDA-8F57-8CBABA9CD1B7}" type="presParOf" srcId="{AA1E8876-EACE-4AC4-9B6E-49DAEF277543}" destId="{51092803-7DB5-4AF7-95DE-45C9E46E2059}" srcOrd="11" destOrd="0" presId="urn:microsoft.com/office/officeart/2008/layout/AscendingPictureAccentProcess"/>
    <dgm:cxn modelId="{BA7B26B2-C125-425B-8C6F-78635ECFB031}" type="presParOf" srcId="{AA1E8876-EACE-4AC4-9B6E-49DAEF277543}" destId="{78AB4EB3-8A29-4BAD-B731-E4B7D88E33F8}" srcOrd="12" destOrd="0" presId="urn:microsoft.com/office/officeart/2008/layout/AscendingPictureAccentProcess"/>
    <dgm:cxn modelId="{7DDAB791-4F04-4AF4-BAD3-A5E7B7205A28}" type="presParOf" srcId="{AA1E8876-EACE-4AC4-9B6E-49DAEF277543}" destId="{F6C2D453-F289-4943-9127-2E686EEA1451}" srcOrd="13" destOrd="0" presId="urn:microsoft.com/office/officeart/2008/layout/AscendingPictureAccentProcess"/>
    <dgm:cxn modelId="{475A2BE9-1D01-4CC6-9DEA-C59DFA926FAB}" type="presParOf" srcId="{AA1E8876-EACE-4AC4-9B6E-49DAEF277543}" destId="{03DCFC2F-F51E-4771-89B3-B04A7490DC1A}" srcOrd="14" destOrd="0" presId="urn:microsoft.com/office/officeart/2008/layout/AscendingPictureAccentProcess"/>
    <dgm:cxn modelId="{98FF3C72-08A6-4AB6-8937-B02089E2E522}" type="presParOf" srcId="{AA1E8876-EACE-4AC4-9B6E-49DAEF277543}" destId="{740C3BAD-CB52-4478-83FA-59A92BFE02E9}" srcOrd="15" destOrd="0" presId="urn:microsoft.com/office/officeart/2008/layout/AscendingPictureAccentProcess"/>
    <dgm:cxn modelId="{35BFB77D-209F-4637-B225-CE7CF48F386E}" type="presParOf" srcId="{AA1E8876-EACE-4AC4-9B6E-49DAEF277543}" destId="{75886C6C-5422-45CA-B5B9-9FFF9DF780B5}" srcOrd="16" destOrd="0" presId="urn:microsoft.com/office/officeart/2008/layout/AscendingPictureAccentProcess"/>
    <dgm:cxn modelId="{3D1A6C13-43BD-46C9-8B7D-7D6CE8DAB8D0}" type="presParOf" srcId="{75886C6C-5422-45CA-B5B9-9FFF9DF780B5}" destId="{921BC2ED-112A-4490-859D-BCC482FA308E}" srcOrd="0" destOrd="0" presId="urn:microsoft.com/office/officeart/2008/layout/AscendingPictureAccentProcess"/>
    <dgm:cxn modelId="{31173592-90D6-4089-8750-0237CE43C85E}" type="presParOf" srcId="{AA1E8876-EACE-4AC4-9B6E-49DAEF277543}" destId="{ECE4A082-8AF2-4C79-AFCF-487BBCA8E3E6}" srcOrd="17" destOrd="0" presId="urn:microsoft.com/office/officeart/2008/layout/AscendingPictureAccentProcess"/>
    <dgm:cxn modelId="{F6DA2636-BE66-42D6-AA04-0C918FDCE023}" type="presParOf" srcId="{AA1E8876-EACE-4AC4-9B6E-49DAEF277543}" destId="{9E0D0556-8FD2-4107-80E1-3897264FCEBF}" srcOrd="18" destOrd="0" presId="urn:microsoft.com/office/officeart/2008/layout/AscendingPictureAccentProcess"/>
    <dgm:cxn modelId="{0CD183FC-090B-473F-ACBB-E7E16A9C5266}" type="presParOf" srcId="{9E0D0556-8FD2-4107-80E1-3897264FCEBF}" destId="{50EB888C-45E4-4FED-9252-14665764CD6F}" srcOrd="0" destOrd="0" presId="urn:microsoft.com/office/officeart/2008/layout/AscendingPictureAccentProcess"/>
    <dgm:cxn modelId="{B6E1A360-A2BA-4193-BB9D-F15E5459CA27}" type="presParOf" srcId="{AA1E8876-EACE-4AC4-9B6E-49DAEF277543}" destId="{93009C70-77BD-4984-925B-DF59BEF2AFCA}" srcOrd="19" destOrd="0" presId="urn:microsoft.com/office/officeart/2008/layout/AscendingPictureAccentProcess"/>
    <dgm:cxn modelId="{A88D1D6B-F941-4990-A26A-2014FE531401}" type="presParOf" srcId="{AA1E8876-EACE-4AC4-9B6E-49DAEF277543}" destId="{D9611A04-5273-4B8A-B782-FF6619ACB20F}" srcOrd="20" destOrd="0" presId="urn:microsoft.com/office/officeart/2008/layout/AscendingPictureAccentProcess"/>
    <dgm:cxn modelId="{1717E45C-A911-4162-8099-72DA842061AD}" type="presParOf" srcId="{D9611A04-5273-4B8A-B782-FF6619ACB20F}" destId="{85F0291D-A7B0-49A2-94AF-7F0C48297694}" srcOrd="0" destOrd="0" presId="urn:microsoft.com/office/officeart/2008/layout/AscendingPictureAccentProcess"/>
    <dgm:cxn modelId="{7398A5BF-8EAA-4FE4-AE0B-D7182B46883A}" type="presParOf" srcId="{AA1E8876-EACE-4AC4-9B6E-49DAEF277543}" destId="{783DB17D-6FB2-4E68-A841-08013815029D}" srcOrd="21" destOrd="0" presId="urn:microsoft.com/office/officeart/2008/layout/AscendingPictureAccentProcess"/>
    <dgm:cxn modelId="{7F8799B4-E26B-4350-BD6B-557930DE3BC1}" type="presParOf" srcId="{AA1E8876-EACE-4AC4-9B6E-49DAEF277543}" destId="{72E211DC-0CD8-4943-AD43-2A6DBB3D5755}" srcOrd="22" destOrd="0" presId="urn:microsoft.com/office/officeart/2008/layout/AscendingPictureAccentProcess"/>
    <dgm:cxn modelId="{88BD71AF-02AA-4E6D-8E01-B88301C01C8B}" type="presParOf" srcId="{72E211DC-0CD8-4943-AD43-2A6DBB3D5755}" destId="{E029D286-A856-42BC-BF81-0D90B809BEE8}" srcOrd="0" destOrd="0" presId="urn:microsoft.com/office/officeart/2008/layout/AscendingPictureAccentProcess"/>
    <dgm:cxn modelId="{C5163579-0253-4E8B-B0F2-A50450725B97}" type="presParOf" srcId="{AA1E8876-EACE-4AC4-9B6E-49DAEF277543}" destId="{66B4D94E-F3FA-4706-82D2-E9620E6AEEC6}" srcOrd="23" destOrd="0" presId="urn:microsoft.com/office/officeart/2008/layout/AscendingPictureAccentProcess"/>
    <dgm:cxn modelId="{A0A61C4C-3B27-4FB2-8909-F4E69518B5B9}" type="presParOf" srcId="{AA1E8876-EACE-4AC4-9B6E-49DAEF277543}" destId="{22A9A4EA-7E5F-459F-9FE2-430267205821}" srcOrd="24" destOrd="0" presId="urn:microsoft.com/office/officeart/2008/layout/AscendingPictureAccentProcess"/>
    <dgm:cxn modelId="{713AD951-4C61-4A87-9BE3-8D97C86E0100}" type="presParOf" srcId="{22A9A4EA-7E5F-459F-9FE2-430267205821}" destId="{8BA2449C-92B7-42F5-821A-2C62CA4BBDEA}"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A5C3B4-6C12-4240-8997-28455CEDC564}">
      <dsp:nvSpPr>
        <dsp:cNvPr id="0" name=""/>
        <dsp:cNvSpPr/>
      </dsp:nvSpPr>
      <dsp:spPr>
        <a:xfrm>
          <a:off x="0" y="27596"/>
          <a:ext cx="8686798" cy="8985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MX" sz="2400" b="1" kern="1200" dirty="0">
              <a:latin typeface="Calibri" panose="020F0502020204030204" pitchFamily="34" charset="0"/>
              <a:cs typeface="Calibri" panose="020F0502020204030204" pitchFamily="34" charset="0"/>
            </a:rPr>
            <a:t>Entidades de Ahorro y Crédito Popular (EACP)</a:t>
          </a:r>
          <a:endParaRPr lang="es-MX" sz="2400" kern="1200" dirty="0">
            <a:latin typeface="Calibri" panose="020F0502020204030204" pitchFamily="34" charset="0"/>
            <a:cs typeface="Calibri" panose="020F0502020204030204" pitchFamily="34" charset="0"/>
          </a:endParaRPr>
        </a:p>
      </dsp:txBody>
      <dsp:txXfrm>
        <a:off x="43864" y="71460"/>
        <a:ext cx="8599070" cy="810832"/>
      </dsp:txXfrm>
    </dsp:sp>
    <dsp:sp modelId="{5AD91280-4491-4C17-93E5-AF090BDBC733}">
      <dsp:nvSpPr>
        <dsp:cNvPr id="0" name=""/>
        <dsp:cNvSpPr/>
      </dsp:nvSpPr>
      <dsp:spPr>
        <a:xfrm>
          <a:off x="0" y="926156"/>
          <a:ext cx="8686798" cy="894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5806" tIns="25400" rIns="142240" bIns="25400" numCol="1" spcCol="1270" anchor="t" anchorCtr="0">
          <a:noAutofit/>
        </a:bodyPr>
        <a:lstStyle/>
        <a:p>
          <a:pPr marL="228600" lvl="1" indent="-228600" algn="just" defTabSz="889000">
            <a:lnSpc>
              <a:spcPct val="90000"/>
            </a:lnSpc>
            <a:spcBef>
              <a:spcPct val="0"/>
            </a:spcBef>
            <a:spcAft>
              <a:spcPct val="20000"/>
            </a:spcAft>
            <a:buChar char="•"/>
          </a:pPr>
          <a:r>
            <a:rPr lang="es-MX" sz="2000" kern="1200" dirty="0">
              <a:latin typeface="Calibri" panose="020F0502020204030204" pitchFamily="34" charset="0"/>
              <a:cs typeface="Calibri" panose="020F0502020204030204" pitchFamily="34" charset="0"/>
            </a:rPr>
            <a:t>El Sector de Ahorro y Crédito Popular (EACP) abarca a las sociedades dedicadas a actividades de captación de recursos (ahorro) y de otorgamiento de préstamos (crédito) a sus socios y clientes</a:t>
          </a:r>
          <a:r>
            <a:rPr lang="es-MX" sz="2000" kern="1200" dirty="0"/>
            <a:t>.</a:t>
          </a:r>
        </a:p>
      </dsp:txBody>
      <dsp:txXfrm>
        <a:off x="0" y="926156"/>
        <a:ext cx="8686798" cy="894240"/>
      </dsp:txXfrm>
    </dsp:sp>
    <dsp:sp modelId="{F35FC04D-1330-4AAC-8AF7-2E4875A437AF}">
      <dsp:nvSpPr>
        <dsp:cNvPr id="0" name=""/>
        <dsp:cNvSpPr/>
      </dsp:nvSpPr>
      <dsp:spPr>
        <a:xfrm>
          <a:off x="0" y="1820396"/>
          <a:ext cx="8686798" cy="898560"/>
        </a:xfrm>
        <a:prstGeom prst="roundRect">
          <a:avLst/>
        </a:prstGeom>
        <a:solidFill>
          <a:schemeClr val="accent2">
            <a:hueOff val="1907789"/>
            <a:satOff val="-43528"/>
            <a:lumOff val="16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MX" sz="2400" b="1" kern="1200" dirty="0">
              <a:latin typeface="Calibri" panose="020F0502020204030204" pitchFamily="34" charset="0"/>
              <a:cs typeface="Calibri" panose="020F0502020204030204" pitchFamily="34" charset="0"/>
            </a:rPr>
            <a:t>Organizaciones y Actividades Auxiliares del Crédito</a:t>
          </a:r>
          <a:endParaRPr lang="es-MX" sz="2400" kern="1200" dirty="0">
            <a:latin typeface="Calibri" panose="020F0502020204030204" pitchFamily="34" charset="0"/>
            <a:cs typeface="Calibri" panose="020F0502020204030204" pitchFamily="34" charset="0"/>
          </a:endParaRPr>
        </a:p>
      </dsp:txBody>
      <dsp:txXfrm>
        <a:off x="43864" y="1864260"/>
        <a:ext cx="8599070" cy="810832"/>
      </dsp:txXfrm>
    </dsp:sp>
    <dsp:sp modelId="{F16E3A3E-7062-45B8-A97E-065C4C070FB3}">
      <dsp:nvSpPr>
        <dsp:cNvPr id="0" name=""/>
        <dsp:cNvSpPr/>
      </dsp:nvSpPr>
      <dsp:spPr>
        <a:xfrm>
          <a:off x="0" y="2718956"/>
          <a:ext cx="8686798" cy="894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5806" tIns="25400" rIns="142240" bIns="25400" numCol="1" spcCol="1270" anchor="t" anchorCtr="0">
          <a:noAutofit/>
        </a:bodyPr>
        <a:lstStyle/>
        <a:p>
          <a:pPr marL="228600" lvl="1" indent="-228600" algn="just" defTabSz="889000">
            <a:lnSpc>
              <a:spcPct val="90000"/>
            </a:lnSpc>
            <a:spcBef>
              <a:spcPct val="0"/>
            </a:spcBef>
            <a:spcAft>
              <a:spcPct val="20000"/>
            </a:spcAft>
            <a:buChar char="•"/>
          </a:pPr>
          <a:r>
            <a:rPr lang="es-ES" sz="2000" kern="1200" dirty="0">
              <a:latin typeface="Calibri" panose="020F0502020204030204" pitchFamily="34" charset="0"/>
              <a:cs typeface="Calibri" panose="020F0502020204030204" pitchFamily="34" charset="0"/>
            </a:rPr>
            <a:t>Las Organizaciones y Actividades Auxiliares de Crédito son intermediarios financieros no bancarios que constituyen todo un sector que coadyuva al desarrollo de la actividad crediticia.</a:t>
          </a:r>
          <a:endParaRPr lang="es-MX" sz="2000" kern="1200" dirty="0">
            <a:latin typeface="Calibri" panose="020F0502020204030204" pitchFamily="34" charset="0"/>
            <a:cs typeface="Calibri" panose="020F0502020204030204" pitchFamily="34" charset="0"/>
          </a:endParaRPr>
        </a:p>
      </dsp:txBody>
      <dsp:txXfrm>
        <a:off x="0" y="2718956"/>
        <a:ext cx="8686798" cy="8942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C3EEB-AB53-462B-B97D-AC0E9A8BDC88}">
      <dsp:nvSpPr>
        <dsp:cNvPr id="0" name=""/>
        <dsp:cNvSpPr/>
      </dsp:nvSpPr>
      <dsp:spPr>
        <a:xfrm>
          <a:off x="0" y="6724"/>
          <a:ext cx="8204200" cy="67567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ES" sz="2800" b="1" kern="1200" dirty="0">
              <a:latin typeface="Calibri" panose="020F0502020204030204" pitchFamily="34" charset="0"/>
              <a:cs typeface="Calibri" panose="020F0502020204030204" pitchFamily="34" charset="0"/>
            </a:rPr>
            <a:t>Organizaciones Auxiliares del Crédito</a:t>
          </a:r>
          <a:endParaRPr lang="es-MX" sz="2800" kern="1200" dirty="0">
            <a:latin typeface="Calibri" panose="020F0502020204030204" pitchFamily="34" charset="0"/>
            <a:cs typeface="Calibri" panose="020F0502020204030204" pitchFamily="34" charset="0"/>
          </a:endParaRPr>
        </a:p>
      </dsp:txBody>
      <dsp:txXfrm>
        <a:off x="32984" y="39708"/>
        <a:ext cx="8138232" cy="609707"/>
      </dsp:txXfrm>
    </dsp:sp>
    <dsp:sp modelId="{83F01194-E481-4199-B062-9C5A4A87324A}">
      <dsp:nvSpPr>
        <dsp:cNvPr id="0" name=""/>
        <dsp:cNvSpPr/>
      </dsp:nvSpPr>
      <dsp:spPr>
        <a:xfrm>
          <a:off x="0" y="682399"/>
          <a:ext cx="8204200" cy="347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483"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ES" sz="2000" b="0" kern="1200" dirty="0">
              <a:latin typeface="Calibri" panose="020F0502020204030204" pitchFamily="34" charset="0"/>
              <a:cs typeface="Calibri" panose="020F0502020204030204" pitchFamily="34" charset="0"/>
            </a:rPr>
            <a:t>Almacenes Generales de Depósito</a:t>
          </a:r>
          <a:endParaRPr lang="es-MX" sz="3600" b="0" kern="1200" dirty="0">
            <a:latin typeface="Calibri" panose="020F0502020204030204" pitchFamily="34" charset="0"/>
            <a:cs typeface="Calibri" panose="020F0502020204030204" pitchFamily="34" charset="0"/>
          </a:endParaRPr>
        </a:p>
      </dsp:txBody>
      <dsp:txXfrm>
        <a:off x="0" y="682399"/>
        <a:ext cx="8204200" cy="347760"/>
      </dsp:txXfrm>
    </dsp:sp>
    <dsp:sp modelId="{68EA80D5-EEE1-473B-8D04-E5FB29C2F295}">
      <dsp:nvSpPr>
        <dsp:cNvPr id="0" name=""/>
        <dsp:cNvSpPr/>
      </dsp:nvSpPr>
      <dsp:spPr>
        <a:xfrm>
          <a:off x="0" y="1030159"/>
          <a:ext cx="8204200" cy="675675"/>
        </a:xfrm>
        <a:prstGeom prst="roundRect">
          <a:avLst/>
        </a:prstGeom>
        <a:solidFill>
          <a:schemeClr val="accent3">
            <a:hueOff val="-1414192"/>
            <a:satOff val="6425"/>
            <a:lumOff val="-7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MX" sz="2800" b="1" kern="1200" dirty="0">
              <a:latin typeface="Calibri" panose="020F0502020204030204" pitchFamily="34" charset="0"/>
              <a:cs typeface="Calibri" panose="020F0502020204030204" pitchFamily="34" charset="0"/>
            </a:rPr>
            <a:t>Actividades Auxiliares del Crédito</a:t>
          </a:r>
          <a:endParaRPr lang="es-MX" sz="2800" kern="1200" dirty="0">
            <a:latin typeface="Calibri" panose="020F0502020204030204" pitchFamily="34" charset="0"/>
            <a:cs typeface="Calibri" panose="020F0502020204030204" pitchFamily="34" charset="0"/>
          </a:endParaRPr>
        </a:p>
      </dsp:txBody>
      <dsp:txXfrm>
        <a:off x="32984" y="1063143"/>
        <a:ext cx="8138232" cy="609707"/>
      </dsp:txXfrm>
    </dsp:sp>
    <dsp:sp modelId="{4314AC37-85D3-4E3C-96E1-049D4B4A2272}">
      <dsp:nvSpPr>
        <dsp:cNvPr id="0" name=""/>
        <dsp:cNvSpPr/>
      </dsp:nvSpPr>
      <dsp:spPr>
        <a:xfrm>
          <a:off x="0" y="1705835"/>
          <a:ext cx="8204200" cy="1369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483"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MX" sz="2000" b="0" kern="1200" dirty="0">
              <a:latin typeface="Calibri" panose="020F0502020204030204" pitchFamily="34" charset="0"/>
              <a:cs typeface="Calibri" panose="020F0502020204030204" pitchFamily="34" charset="0"/>
            </a:rPr>
            <a:t>Casas de Cambio</a:t>
          </a:r>
        </a:p>
        <a:p>
          <a:pPr marL="228600" lvl="1" indent="-228600" algn="l" defTabSz="889000">
            <a:lnSpc>
              <a:spcPct val="90000"/>
            </a:lnSpc>
            <a:spcBef>
              <a:spcPct val="0"/>
            </a:spcBef>
            <a:spcAft>
              <a:spcPct val="20000"/>
            </a:spcAft>
            <a:buChar char="•"/>
          </a:pPr>
          <a:r>
            <a:rPr lang="es-MX" sz="2000" b="1" kern="1200" dirty="0">
              <a:latin typeface="Calibri" panose="020F0502020204030204" pitchFamily="34" charset="0"/>
              <a:cs typeface="Calibri" panose="020F0502020204030204" pitchFamily="34" charset="0"/>
            </a:rPr>
            <a:t>Arrendadoras Financieras </a:t>
          </a:r>
        </a:p>
        <a:p>
          <a:pPr marL="228600" lvl="1" indent="-228600" algn="l" defTabSz="889000">
            <a:lnSpc>
              <a:spcPct val="90000"/>
            </a:lnSpc>
            <a:spcBef>
              <a:spcPct val="0"/>
            </a:spcBef>
            <a:spcAft>
              <a:spcPct val="20000"/>
            </a:spcAft>
            <a:buChar char="•"/>
          </a:pPr>
          <a:r>
            <a:rPr lang="es-MX" sz="2000" b="0" kern="1200" dirty="0">
              <a:latin typeface="Calibri" panose="020F0502020204030204" pitchFamily="34" charset="0"/>
              <a:cs typeface="Calibri" panose="020F0502020204030204" pitchFamily="34" charset="0"/>
            </a:rPr>
            <a:t>Empresas de Factoraje Financiero</a:t>
          </a:r>
        </a:p>
        <a:p>
          <a:pPr marL="228600" lvl="1" indent="-228600" algn="l" defTabSz="889000">
            <a:lnSpc>
              <a:spcPct val="90000"/>
            </a:lnSpc>
            <a:spcBef>
              <a:spcPct val="0"/>
            </a:spcBef>
            <a:spcAft>
              <a:spcPct val="20000"/>
            </a:spcAft>
            <a:buChar char="•"/>
          </a:pPr>
          <a:r>
            <a:rPr lang="es-MX" sz="2000" b="0" kern="1200" dirty="0">
              <a:latin typeface="Calibri" panose="020F0502020204030204" pitchFamily="34" charset="0"/>
              <a:cs typeface="Calibri" panose="020F0502020204030204" pitchFamily="34" charset="0"/>
            </a:rPr>
            <a:t>Transmisión de fondos</a:t>
          </a:r>
        </a:p>
      </dsp:txBody>
      <dsp:txXfrm>
        <a:off x="0" y="1705835"/>
        <a:ext cx="8204200" cy="13693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F111E4-F975-4F82-8648-A111C3D14445}">
      <dsp:nvSpPr>
        <dsp:cNvPr id="0" name=""/>
        <dsp:cNvSpPr/>
      </dsp:nvSpPr>
      <dsp:spPr>
        <a:xfrm>
          <a:off x="3630548" y="5118247"/>
          <a:ext cx="96448" cy="96448"/>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8D48C3-BE32-46B6-948B-498E11120375}">
      <dsp:nvSpPr>
        <dsp:cNvPr id="0" name=""/>
        <dsp:cNvSpPr/>
      </dsp:nvSpPr>
      <dsp:spPr>
        <a:xfrm>
          <a:off x="3416743" y="5205140"/>
          <a:ext cx="96448" cy="96448"/>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AD5279-B2C6-45A2-97B4-61BDDFE20F8E}">
      <dsp:nvSpPr>
        <dsp:cNvPr id="0" name=""/>
        <dsp:cNvSpPr/>
      </dsp:nvSpPr>
      <dsp:spPr>
        <a:xfrm>
          <a:off x="3198216" y="5276972"/>
          <a:ext cx="96448" cy="96448"/>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F8FABB-30B9-4399-B6FB-4E6DF025ED50}">
      <dsp:nvSpPr>
        <dsp:cNvPr id="0" name=""/>
        <dsp:cNvSpPr/>
      </dsp:nvSpPr>
      <dsp:spPr>
        <a:xfrm>
          <a:off x="2976317" y="5332583"/>
          <a:ext cx="96448" cy="96448"/>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18BE24-AD47-43D4-8937-5E8FE6B5A828}">
      <dsp:nvSpPr>
        <dsp:cNvPr id="0" name=""/>
        <dsp:cNvSpPr/>
      </dsp:nvSpPr>
      <dsp:spPr>
        <a:xfrm>
          <a:off x="4797373" y="4277120"/>
          <a:ext cx="96448" cy="96448"/>
        </a:xfrm>
        <a:prstGeom prst="ellips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0601D8-7C81-43B6-912D-C90F285437C0}">
      <dsp:nvSpPr>
        <dsp:cNvPr id="0" name=""/>
        <dsp:cNvSpPr/>
      </dsp:nvSpPr>
      <dsp:spPr>
        <a:xfrm>
          <a:off x="4628083" y="4448589"/>
          <a:ext cx="96448" cy="96448"/>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BF3BEA-8190-4448-865D-397A51C94C09}">
      <dsp:nvSpPr>
        <dsp:cNvPr id="0" name=""/>
        <dsp:cNvSpPr/>
      </dsp:nvSpPr>
      <dsp:spPr>
        <a:xfrm>
          <a:off x="5498143" y="3234401"/>
          <a:ext cx="96448" cy="96448"/>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5E8004-9C51-43B4-93D0-FBBA6CFAEC20}">
      <dsp:nvSpPr>
        <dsp:cNvPr id="0" name=""/>
        <dsp:cNvSpPr/>
      </dsp:nvSpPr>
      <dsp:spPr>
        <a:xfrm>
          <a:off x="5874494" y="1964022"/>
          <a:ext cx="96448" cy="96448"/>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8E0230-935C-400D-A5C1-1B17152800CF}">
      <dsp:nvSpPr>
        <dsp:cNvPr id="0" name=""/>
        <dsp:cNvSpPr/>
      </dsp:nvSpPr>
      <dsp:spPr>
        <a:xfrm>
          <a:off x="5686319" y="461348"/>
          <a:ext cx="96448" cy="96448"/>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F3BBF1-A972-4BB7-9520-471C4B7A22DC}">
      <dsp:nvSpPr>
        <dsp:cNvPr id="0" name=""/>
        <dsp:cNvSpPr/>
      </dsp:nvSpPr>
      <dsp:spPr>
        <a:xfrm>
          <a:off x="5826607" y="353021"/>
          <a:ext cx="96448" cy="96448"/>
        </a:xfrm>
        <a:prstGeom prst="ellips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39ACDD-5A13-4947-AC89-6AD0FE480C89}">
      <dsp:nvSpPr>
        <dsp:cNvPr id="0" name=""/>
        <dsp:cNvSpPr/>
      </dsp:nvSpPr>
      <dsp:spPr>
        <a:xfrm>
          <a:off x="5966896" y="244115"/>
          <a:ext cx="96448" cy="96448"/>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092803-7DB5-4AF7-95DE-45C9E46E2059}">
      <dsp:nvSpPr>
        <dsp:cNvPr id="0" name=""/>
        <dsp:cNvSpPr/>
      </dsp:nvSpPr>
      <dsp:spPr>
        <a:xfrm>
          <a:off x="6107859" y="353021"/>
          <a:ext cx="96448" cy="96448"/>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AB4EB3-8A29-4BAD-B731-E4B7D88E33F8}">
      <dsp:nvSpPr>
        <dsp:cNvPr id="0" name=""/>
        <dsp:cNvSpPr/>
      </dsp:nvSpPr>
      <dsp:spPr>
        <a:xfrm>
          <a:off x="6248148" y="461348"/>
          <a:ext cx="96448" cy="96448"/>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C2D453-F289-4943-9127-2E686EEA1451}">
      <dsp:nvSpPr>
        <dsp:cNvPr id="0" name=""/>
        <dsp:cNvSpPr/>
      </dsp:nvSpPr>
      <dsp:spPr>
        <a:xfrm>
          <a:off x="5966896" y="473513"/>
          <a:ext cx="96448" cy="96448"/>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DCFC2F-F51E-4771-89B3-B04A7490DC1A}">
      <dsp:nvSpPr>
        <dsp:cNvPr id="0" name=""/>
        <dsp:cNvSpPr/>
      </dsp:nvSpPr>
      <dsp:spPr>
        <a:xfrm>
          <a:off x="5966896" y="702911"/>
          <a:ext cx="96448" cy="96448"/>
        </a:xfrm>
        <a:prstGeom prst="ellips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0C3BAD-CB52-4478-83FA-59A92BFE02E9}">
      <dsp:nvSpPr>
        <dsp:cNvPr id="0" name=""/>
        <dsp:cNvSpPr/>
      </dsp:nvSpPr>
      <dsp:spPr>
        <a:xfrm>
          <a:off x="2440454" y="5517520"/>
          <a:ext cx="2078027" cy="55727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849" tIns="41910" rIns="41910" bIns="41910" numCol="1" spcCol="1270" anchor="ctr" anchorCtr="0">
          <a:noAutofit/>
        </a:bodyPr>
        <a:lstStyle/>
        <a:p>
          <a:pPr marL="0" lvl="0" indent="0" algn="l" defTabSz="488950">
            <a:lnSpc>
              <a:spcPct val="90000"/>
            </a:lnSpc>
            <a:spcBef>
              <a:spcPct val="0"/>
            </a:spcBef>
            <a:spcAft>
              <a:spcPct val="35000"/>
            </a:spcAft>
            <a:buNone/>
          </a:pPr>
          <a:r>
            <a:rPr lang="es-ES" sz="1100" kern="1200">
              <a:latin typeface="Gill Sans MT" panose="020B0502020104020203"/>
              <a:ea typeface="+mn-ea"/>
              <a:cs typeface="+mn-cs"/>
            </a:rPr>
            <a:t>CONTRATO</a:t>
          </a:r>
          <a:endParaRPr lang="es-ES" sz="1100" kern="1200" dirty="0">
            <a:latin typeface="Gill Sans MT" panose="020B0502020104020203"/>
            <a:ea typeface="+mn-ea"/>
            <a:cs typeface="+mn-cs"/>
          </a:endParaRPr>
        </a:p>
      </dsp:txBody>
      <dsp:txXfrm>
        <a:off x="2467658" y="5544724"/>
        <a:ext cx="2023619" cy="502867"/>
      </dsp:txXfrm>
    </dsp:sp>
    <dsp:sp modelId="{921BC2ED-112A-4490-859D-BCC482FA308E}">
      <dsp:nvSpPr>
        <dsp:cNvPr id="0" name=""/>
        <dsp:cNvSpPr/>
      </dsp:nvSpPr>
      <dsp:spPr>
        <a:xfrm>
          <a:off x="1864124" y="4971540"/>
          <a:ext cx="963810" cy="963356"/>
        </a:xfrm>
        <a:prstGeom prst="ellipse">
          <a:avLst/>
        </a:prstGeom>
        <a:blipFill rotWithShape="1">
          <a:blip xmlns:r="http://schemas.openxmlformats.org/officeDocument/2006/relationships" r:embed="rId1"/>
          <a:srcRect/>
          <a:stretch>
            <a:fillRect t="-22000" b="-2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E4A082-8AF2-4C79-AFCF-487BBCA8E3E6}">
      <dsp:nvSpPr>
        <dsp:cNvPr id="0" name=""/>
        <dsp:cNvSpPr/>
      </dsp:nvSpPr>
      <dsp:spPr>
        <a:xfrm>
          <a:off x="4266232" y="4858869"/>
          <a:ext cx="2078027" cy="55727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849" tIns="41910" rIns="41910" bIns="41910" numCol="1" spcCol="1270" anchor="ctr" anchorCtr="0">
          <a:noAutofit/>
        </a:bodyPr>
        <a:lstStyle/>
        <a:p>
          <a:pPr marL="0" lvl="0" indent="0" algn="l" defTabSz="488950">
            <a:lnSpc>
              <a:spcPct val="90000"/>
            </a:lnSpc>
            <a:spcBef>
              <a:spcPct val="0"/>
            </a:spcBef>
            <a:spcAft>
              <a:spcPct val="35000"/>
            </a:spcAft>
            <a:buNone/>
          </a:pPr>
          <a:r>
            <a:rPr lang="es-ES" sz="1100" kern="1200">
              <a:latin typeface="Gill Sans MT" panose="020B0502020104020203"/>
              <a:ea typeface="+mn-ea"/>
              <a:cs typeface="+mn-cs"/>
            </a:rPr>
            <a:t>ENTIDAD FINANCIERA / ARRENDADOR</a:t>
          </a:r>
          <a:endParaRPr lang="es-ES" sz="1100" kern="1200" dirty="0">
            <a:latin typeface="Gill Sans MT" panose="020B0502020104020203"/>
            <a:ea typeface="+mn-ea"/>
            <a:cs typeface="+mn-cs"/>
          </a:endParaRPr>
        </a:p>
      </dsp:txBody>
      <dsp:txXfrm>
        <a:off x="4293436" y="4886073"/>
        <a:ext cx="2023619" cy="502867"/>
      </dsp:txXfrm>
    </dsp:sp>
    <dsp:sp modelId="{50EB888C-45E4-4FED-9252-14665764CD6F}">
      <dsp:nvSpPr>
        <dsp:cNvPr id="0" name=""/>
        <dsp:cNvSpPr/>
      </dsp:nvSpPr>
      <dsp:spPr>
        <a:xfrm>
          <a:off x="3689901" y="4312890"/>
          <a:ext cx="963810" cy="963356"/>
        </a:xfrm>
        <a:prstGeom prst="ellipse">
          <a:avLst/>
        </a:prstGeom>
        <a:blipFill rotWithShape="1">
          <a:blip xmlns:r="http://schemas.openxmlformats.org/officeDocument/2006/relationships" r:embed="rId2"/>
          <a:srcRect/>
          <a:stretch>
            <a:fillRect t="-22000" b="-2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009C70-77BD-4984-925B-DF59BEF2AFCA}">
      <dsp:nvSpPr>
        <dsp:cNvPr id="0" name=""/>
        <dsp:cNvSpPr/>
      </dsp:nvSpPr>
      <dsp:spPr>
        <a:xfrm>
          <a:off x="5256347" y="3907098"/>
          <a:ext cx="2078027" cy="55727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849" tIns="41910" rIns="41910" bIns="41910" numCol="1" spcCol="1270" anchor="ctr" anchorCtr="0">
          <a:noAutofit/>
        </a:bodyPr>
        <a:lstStyle/>
        <a:p>
          <a:pPr marL="0" lvl="0" indent="0" algn="l" defTabSz="488950">
            <a:lnSpc>
              <a:spcPct val="90000"/>
            </a:lnSpc>
            <a:spcBef>
              <a:spcPct val="0"/>
            </a:spcBef>
            <a:spcAft>
              <a:spcPct val="35000"/>
            </a:spcAft>
            <a:buNone/>
          </a:pPr>
          <a:r>
            <a:rPr lang="es-ES" sz="1100" kern="1200" dirty="0">
              <a:latin typeface="Gill Sans MT" panose="020B0502020104020203"/>
              <a:ea typeface="+mn-ea"/>
              <a:cs typeface="+mn-cs"/>
            </a:rPr>
            <a:t>FINANCIAMIENTO</a:t>
          </a:r>
        </a:p>
      </dsp:txBody>
      <dsp:txXfrm>
        <a:off x="5283551" y="3934302"/>
        <a:ext cx="2023619" cy="502867"/>
      </dsp:txXfrm>
    </dsp:sp>
    <dsp:sp modelId="{85F0291D-A7B0-49A2-94AF-7F0C48297694}">
      <dsp:nvSpPr>
        <dsp:cNvPr id="0" name=""/>
        <dsp:cNvSpPr/>
      </dsp:nvSpPr>
      <dsp:spPr>
        <a:xfrm>
          <a:off x="4680016" y="3361119"/>
          <a:ext cx="963810" cy="963356"/>
        </a:xfrm>
        <a:prstGeom prst="ellipse">
          <a:avLst/>
        </a:prstGeom>
        <a:blipFill rotWithShape="1">
          <a:blip xmlns:r="http://schemas.openxmlformats.org/officeDocument/2006/relationships" r:embed="rId3"/>
          <a:srcRect/>
          <a:stretch>
            <a:fillRect t="-22000" b="-2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3DB17D-6FB2-4E68-A841-08013815029D}">
      <dsp:nvSpPr>
        <dsp:cNvPr id="0" name=""/>
        <dsp:cNvSpPr/>
      </dsp:nvSpPr>
      <dsp:spPr>
        <a:xfrm>
          <a:off x="5773662" y="2683641"/>
          <a:ext cx="2078027" cy="55727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849" tIns="41910" rIns="41910" bIns="41910" numCol="1" spcCol="1270" anchor="ctr" anchorCtr="0">
          <a:noAutofit/>
        </a:bodyPr>
        <a:lstStyle/>
        <a:p>
          <a:pPr marL="0" lvl="0" indent="0" algn="l" defTabSz="488950">
            <a:lnSpc>
              <a:spcPct val="90000"/>
            </a:lnSpc>
            <a:spcBef>
              <a:spcPct val="0"/>
            </a:spcBef>
            <a:spcAft>
              <a:spcPct val="35000"/>
            </a:spcAft>
            <a:buNone/>
          </a:pPr>
          <a:r>
            <a:rPr lang="es-ES" sz="1100" kern="1200">
              <a:latin typeface="Gill Sans MT" panose="020B0502020104020203"/>
              <a:ea typeface="+mn-ea"/>
              <a:cs typeface="+mn-cs"/>
            </a:rPr>
            <a:t>BIEN</a:t>
          </a:r>
          <a:endParaRPr lang="es-ES" sz="1100" kern="1200" dirty="0">
            <a:latin typeface="Gill Sans MT" panose="020B0502020104020203"/>
            <a:ea typeface="+mn-ea"/>
            <a:cs typeface="+mn-cs"/>
          </a:endParaRPr>
        </a:p>
      </dsp:txBody>
      <dsp:txXfrm>
        <a:off x="5800866" y="2710845"/>
        <a:ext cx="2023619" cy="502867"/>
      </dsp:txXfrm>
    </dsp:sp>
    <dsp:sp modelId="{E029D286-A856-42BC-BF81-0D90B809BEE8}">
      <dsp:nvSpPr>
        <dsp:cNvPr id="0" name=""/>
        <dsp:cNvSpPr/>
      </dsp:nvSpPr>
      <dsp:spPr>
        <a:xfrm>
          <a:off x="5197331" y="2137662"/>
          <a:ext cx="963810" cy="963356"/>
        </a:xfrm>
        <a:prstGeom prst="ellipse">
          <a:avLst/>
        </a:prstGeom>
        <a:blipFill rotWithShape="1">
          <a:blip xmlns:r="http://schemas.openxmlformats.org/officeDocument/2006/relationships" r:embed="rId4"/>
          <a:srcRect/>
          <a:stretch>
            <a:fillRect l="-18000" r="-1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B4D94E-F3FA-4706-82D2-E9620E6AEEC6}">
      <dsp:nvSpPr>
        <dsp:cNvPr id="0" name=""/>
        <dsp:cNvSpPr/>
      </dsp:nvSpPr>
      <dsp:spPr>
        <a:xfrm>
          <a:off x="6061659" y="1438172"/>
          <a:ext cx="2078027" cy="557275"/>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849" tIns="41910" rIns="41910" bIns="41910" numCol="1" spcCol="1270" anchor="ctr" anchorCtr="0">
          <a:noAutofit/>
        </a:bodyPr>
        <a:lstStyle/>
        <a:p>
          <a:pPr marL="0" lvl="0" indent="0" algn="l" defTabSz="488950">
            <a:lnSpc>
              <a:spcPct val="90000"/>
            </a:lnSpc>
            <a:spcBef>
              <a:spcPct val="0"/>
            </a:spcBef>
            <a:spcAft>
              <a:spcPct val="35000"/>
            </a:spcAft>
            <a:buNone/>
          </a:pPr>
          <a:r>
            <a:rPr lang="es-ES" sz="1100" kern="1200">
              <a:latin typeface="Gill Sans MT" panose="020B0502020104020203"/>
              <a:ea typeface="+mn-ea"/>
              <a:cs typeface="+mn-cs"/>
            </a:rPr>
            <a:t>PLAZO</a:t>
          </a:r>
          <a:endParaRPr lang="es-ES" sz="1100" kern="1200" dirty="0">
            <a:latin typeface="Gill Sans MT" panose="020B0502020104020203"/>
            <a:ea typeface="+mn-ea"/>
            <a:cs typeface="+mn-cs"/>
          </a:endParaRPr>
        </a:p>
      </dsp:txBody>
      <dsp:txXfrm>
        <a:off x="6088863" y="1465376"/>
        <a:ext cx="2023619" cy="502867"/>
      </dsp:txXfrm>
    </dsp:sp>
    <dsp:sp modelId="{8BA2449C-92B7-42F5-821A-2C62CA4BBDEA}">
      <dsp:nvSpPr>
        <dsp:cNvPr id="0" name=""/>
        <dsp:cNvSpPr/>
      </dsp:nvSpPr>
      <dsp:spPr>
        <a:xfrm>
          <a:off x="5485328" y="892192"/>
          <a:ext cx="963810" cy="963356"/>
        </a:xfrm>
        <a:prstGeom prst="ellipse">
          <a:avLst/>
        </a:prstGeom>
        <a:blipFill rotWithShape="1">
          <a:blip xmlns:r="http://schemas.openxmlformats.org/officeDocument/2006/relationships" r:embed="rId5"/>
          <a:srcRect/>
          <a:stretch>
            <a:fillRect t="-22000" b="-2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72B00E-182E-40E0-A2E5-E49E78F6A1CF}" type="datetimeFigureOut">
              <a:rPr lang="es-MX" smtClean="0"/>
              <a:t>17/10/2017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608287-6B8C-4A1A-AB93-A3EC7674D47C}" type="slidenum">
              <a:rPr lang="es-MX" smtClean="0"/>
              <a:t>‹Nº›</a:t>
            </a:fld>
            <a:endParaRPr lang="es-MX"/>
          </a:p>
        </p:txBody>
      </p:sp>
    </p:spTree>
    <p:extLst>
      <p:ext uri="{BB962C8B-B14F-4D97-AF65-F5344CB8AC3E}">
        <p14:creationId xmlns:p14="http://schemas.microsoft.com/office/powerpoint/2010/main" val="3276808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5DAC29B9-D3DC-48F5-83BC-95C265467207}" type="datetime1">
              <a:rPr lang="es-MX" smtClean="0">
                <a:solidFill>
                  <a:srgbClr val="EEECE1"/>
                </a:solidFill>
              </a:rPr>
              <a:t>17/10/2017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750365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7415C142-4F03-40FC-B95E-01FDC59200BD}" type="datetime1">
              <a:rPr lang="es-MX" smtClean="0">
                <a:solidFill>
                  <a:srgbClr val="EEECE1"/>
                </a:solidFill>
              </a:rPr>
              <a:t>17/10/2017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849953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01819F05-9B47-44EB-B313-62B5F0941030}" type="datetime1">
              <a:rPr lang="es-MX" smtClean="0">
                <a:solidFill>
                  <a:srgbClr val="EEECE1"/>
                </a:solidFill>
              </a:rPr>
              <a:t>17/10/2017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091587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62B7F3CE-45F1-4C9F-AE7A-0CAC784CA014}" type="datetime1">
              <a:rPr lang="es-MX" smtClean="0">
                <a:solidFill>
                  <a:srgbClr val="EEECE1"/>
                </a:solidFill>
              </a:rPr>
              <a:t>17/10/2017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83192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1266419C-47D4-449D-99C6-955E144A3CEC}" type="datetime1">
              <a:rPr lang="es-MX" smtClean="0">
                <a:solidFill>
                  <a:srgbClr val="EEECE1"/>
                </a:solidFill>
              </a:rPr>
              <a:t>17/10/2017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7102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7331A1A-2E0D-4CCF-AFA0-474BED27F238}" type="datetime1">
              <a:rPr lang="es-MX" smtClean="0">
                <a:solidFill>
                  <a:srgbClr val="EEECE1"/>
                </a:solidFill>
              </a:rPr>
              <a:t>17/10/2017</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850015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92A88039-79DF-4613-B9EA-C4948E851297}" type="datetime1">
              <a:rPr lang="es-MX" smtClean="0">
                <a:solidFill>
                  <a:srgbClr val="EEECE1"/>
                </a:solidFill>
              </a:rPr>
              <a:t>17/10/2017</a:t>
            </a:fld>
            <a:endParaRPr lang="es-MX">
              <a:solidFill>
                <a:srgbClr val="EEECE1"/>
              </a:solidFill>
            </a:endParaRPr>
          </a:p>
        </p:txBody>
      </p:sp>
      <p:sp>
        <p:nvSpPr>
          <p:cNvPr id="8" name="Footer Placeholder 7"/>
          <p:cNvSpPr>
            <a:spLocks noGrp="1"/>
          </p:cNvSpPr>
          <p:nvPr>
            <p:ph type="ftr" sz="quarter" idx="11"/>
          </p:nvPr>
        </p:nvSpPr>
        <p:spPr/>
        <p:txBody>
          <a:bodyPr/>
          <a:lstStyle/>
          <a:p>
            <a:endParaRPr lang="es-MX">
              <a:solidFill>
                <a:srgbClr val="EEECE1"/>
              </a:solidFill>
            </a:endParaRPr>
          </a:p>
        </p:txBody>
      </p:sp>
      <p:sp>
        <p:nvSpPr>
          <p:cNvPr id="9" name="Slide Number Placeholder 8"/>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285655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290F28EE-CD7D-46A6-8916-904C7459EDCE}" type="datetime1">
              <a:rPr lang="es-MX" smtClean="0">
                <a:solidFill>
                  <a:srgbClr val="EEECE1"/>
                </a:solidFill>
              </a:rPr>
              <a:t>17/10/2017</a:t>
            </a:fld>
            <a:endParaRPr lang="es-MX">
              <a:solidFill>
                <a:srgbClr val="EEECE1"/>
              </a:solidFill>
            </a:endParaRPr>
          </a:p>
        </p:txBody>
      </p:sp>
      <p:sp>
        <p:nvSpPr>
          <p:cNvPr id="4" name="Footer Placeholder 3"/>
          <p:cNvSpPr>
            <a:spLocks noGrp="1"/>
          </p:cNvSpPr>
          <p:nvPr>
            <p:ph type="ftr" sz="quarter" idx="11"/>
          </p:nvPr>
        </p:nvSpPr>
        <p:spPr/>
        <p:txBody>
          <a:bodyPr/>
          <a:lstStyle/>
          <a:p>
            <a:endParaRPr lang="es-MX">
              <a:solidFill>
                <a:srgbClr val="EEECE1"/>
              </a:solidFill>
            </a:endParaRPr>
          </a:p>
        </p:txBody>
      </p:sp>
      <p:sp>
        <p:nvSpPr>
          <p:cNvPr id="5" name="Slide Number Placeholder 4"/>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920580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A63313-B426-4B4F-B3CF-CF3553D4631C}" type="datetime1">
              <a:rPr lang="es-MX" smtClean="0">
                <a:solidFill>
                  <a:srgbClr val="EEECE1"/>
                </a:solidFill>
              </a:rPr>
              <a:t>17/10/2017</a:t>
            </a:fld>
            <a:endParaRPr lang="es-MX">
              <a:solidFill>
                <a:srgbClr val="EEECE1"/>
              </a:solidFill>
            </a:endParaRPr>
          </a:p>
        </p:txBody>
      </p:sp>
      <p:sp>
        <p:nvSpPr>
          <p:cNvPr id="3" name="Footer Placeholder 2"/>
          <p:cNvSpPr>
            <a:spLocks noGrp="1"/>
          </p:cNvSpPr>
          <p:nvPr>
            <p:ph type="ftr" sz="quarter" idx="11"/>
          </p:nvPr>
        </p:nvSpPr>
        <p:spPr/>
        <p:txBody>
          <a:bodyPr/>
          <a:lstStyle/>
          <a:p>
            <a:endParaRPr lang="es-MX">
              <a:solidFill>
                <a:srgbClr val="EEECE1"/>
              </a:solidFill>
            </a:endParaRPr>
          </a:p>
        </p:txBody>
      </p:sp>
      <p:sp>
        <p:nvSpPr>
          <p:cNvPr id="4" name="Slide Number Placeholder 3"/>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139096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30D0CF5-113C-45A9-B73D-741B9665FEB9}" type="datetime1">
              <a:rPr lang="es-MX" smtClean="0">
                <a:solidFill>
                  <a:srgbClr val="EEECE1"/>
                </a:solidFill>
              </a:rPr>
              <a:t>17/10/2017</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1876660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5EC0635C-4E97-4363-A053-87B0D663F0FC}" type="datetime1">
              <a:rPr lang="es-MX" smtClean="0">
                <a:solidFill>
                  <a:srgbClr val="EEECE1"/>
                </a:solidFill>
              </a:rPr>
              <a:t>17/10/2017</a:t>
            </a:fld>
            <a:endParaRPr lang="es-MX">
              <a:solidFill>
                <a:srgbClr val="EEECE1"/>
              </a:solidFill>
            </a:endParaRPr>
          </a:p>
        </p:txBody>
      </p:sp>
      <p:sp>
        <p:nvSpPr>
          <p:cNvPr id="9" name="Slide Number Placeholder 8"/>
          <p:cNvSpPr>
            <a:spLocks noGrp="1"/>
          </p:cNvSpPr>
          <p:nvPr>
            <p:ph type="sldNum" sz="quarter" idx="11"/>
          </p:nvPr>
        </p:nvSpPr>
        <p:spPr/>
        <p:txBody>
          <a:bodyPr/>
          <a:lstStyle/>
          <a:p>
            <a:fld id="{559A74B9-CAFF-4650-A221-91685748E060}"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EEECE1"/>
              </a:solidFill>
            </a:endParaRPr>
          </a:p>
        </p:txBody>
      </p:sp>
    </p:spTree>
    <p:extLst>
      <p:ext uri="{BB962C8B-B14F-4D97-AF65-F5344CB8AC3E}">
        <p14:creationId xmlns:p14="http://schemas.microsoft.com/office/powerpoint/2010/main" val="3892638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9A74B9-CAFF-4650-A221-91685748E060}"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EEECE1"/>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31AA30E5-8153-4B89-9C7F-D196904B5574}" type="datetime1">
              <a:rPr lang="es-MX" smtClean="0">
                <a:solidFill>
                  <a:srgbClr val="EEECE1"/>
                </a:solidFill>
              </a:rPr>
              <a:t>17/10/2017</a:t>
            </a:fld>
            <a:endParaRPr lang="es-MX">
              <a:solidFill>
                <a:srgbClr val="EEECE1"/>
              </a:solidFill>
            </a:endParaRPr>
          </a:p>
        </p:txBody>
      </p:sp>
    </p:spTree>
    <p:extLst>
      <p:ext uri="{BB962C8B-B14F-4D97-AF65-F5344CB8AC3E}">
        <p14:creationId xmlns:p14="http://schemas.microsoft.com/office/powerpoint/2010/main" val="39291687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2"/>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528048" y="3212976"/>
            <a:ext cx="3384376" cy="3240088"/>
          </a:xfrm>
          <a:prstGeom prst="rect">
            <a:avLst/>
          </a:prstGeom>
          <a:noFill/>
          <a:ln w="57150">
            <a:solidFill>
              <a:schemeClr val="accent2"/>
            </a:solidFill>
            <a:miter lim="800000"/>
            <a:headEnd/>
            <a:tailEnd/>
          </a:ln>
        </p:spPr>
      </p:pic>
    </p:spTree>
    <p:extLst>
      <p:ext uri="{BB962C8B-B14F-4D97-AF65-F5344CB8AC3E}">
        <p14:creationId xmlns:p14="http://schemas.microsoft.com/office/powerpoint/2010/main" val="3621198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0575" y="524933"/>
            <a:ext cx="4108825" cy="798900"/>
          </a:xfrm>
          <a:solidFill>
            <a:schemeClr val="accent2"/>
          </a:solidFill>
        </p:spPr>
        <p:style>
          <a:lnRef idx="1">
            <a:schemeClr val="accent2"/>
          </a:lnRef>
          <a:fillRef idx="2">
            <a:schemeClr val="accent2"/>
          </a:fillRef>
          <a:effectRef idx="1">
            <a:schemeClr val="accent2"/>
          </a:effectRef>
          <a:fontRef idx="minor">
            <a:schemeClr val="dk1"/>
          </a:fontRef>
        </p:style>
        <p:txBody>
          <a:bodyPr>
            <a:noAutofit/>
          </a:bodyPr>
          <a:lstStyle/>
          <a:p>
            <a:pPr algn="ctr"/>
            <a:r>
              <a:rPr lang="es-ES" sz="3600" dirty="0">
                <a:solidFill>
                  <a:schemeClr val="bg1">
                    <a:lumMod val="95000"/>
                  </a:schemeClr>
                </a:solidFill>
                <a:latin typeface="Calibri" panose="020F0502020204030204" pitchFamily="34" charset="0"/>
                <a:cs typeface="Calibri" panose="020F0502020204030204" pitchFamily="34" charset="0"/>
              </a:rPr>
              <a:t>Antecedentes</a:t>
            </a:r>
            <a:endParaRPr lang="es-MX" sz="3600" dirty="0">
              <a:solidFill>
                <a:schemeClr val="bg1">
                  <a:lumMod val="95000"/>
                </a:schemeClr>
              </a:solidFill>
              <a:latin typeface="Calibri" panose="020F0502020204030204" pitchFamily="34" charset="0"/>
              <a:cs typeface="Calibri" panose="020F0502020204030204" pitchFamily="34" charset="0"/>
            </a:endParaRPr>
          </a:p>
        </p:txBody>
      </p:sp>
      <p:sp>
        <p:nvSpPr>
          <p:cNvPr id="4" name="3 CuadroTexto"/>
          <p:cNvSpPr txBox="1"/>
          <p:nvPr/>
        </p:nvSpPr>
        <p:spPr>
          <a:xfrm>
            <a:off x="1009934" y="1409430"/>
            <a:ext cx="6619165" cy="5189113"/>
          </a:xfrm>
          <a:prstGeom prst="rect">
            <a:avLst/>
          </a:prstGeom>
          <a:solidFill>
            <a:schemeClr val="accent1">
              <a:lumMod val="20000"/>
              <a:lumOff val="80000"/>
            </a:schemeClr>
          </a:solidFill>
        </p:spPr>
        <p:txBody>
          <a:bodyPr wrap="square" rtlCol="0">
            <a:spAutoFit/>
          </a:bodyPr>
          <a:lstStyle/>
          <a:p>
            <a:pPr marL="177800" marR="494665" indent="-177800" algn="just" defTabSz="1074738">
              <a:lnSpc>
                <a:spcPct val="115000"/>
              </a:lnSpc>
              <a:buFont typeface="Symbol" panose="05050102010706020507" pitchFamily="18" charset="2"/>
              <a:buChar char=""/>
            </a:pPr>
            <a:r>
              <a:rPr lang="es-MX" sz="2400" dirty="0">
                <a:latin typeface="Calibri" panose="020F0502020204030204" pitchFamily="34" charset="0"/>
                <a:cs typeface="Calibri" panose="020F0502020204030204" pitchFamily="34" charset="0"/>
              </a:rPr>
              <a:t>En el Decreto que reforma varias disposiciones de diversas leyes financieras, publicado en el Diario Oficial de la Federación el 18 de julio de 2006, se establece que las autorizaciones otorgadas por la Secretaría de Hacienda y Crédito Público para la constitución y operación de las Sociedades Financieras de Objeto Limitado (Sofoles), de Arrendadoras Financieras y Empresas de Factoraje Financiero, continuaría en vigor hasta los siete años después de dicho Diario Oficial, es decir, hasta el 17 de julio de 2013.</a:t>
            </a:r>
            <a:endParaRPr lang="es-MX" sz="2400" dirty="0">
              <a:latin typeface="Calibri" panose="020F0502020204030204" pitchFamily="34" charset="0"/>
              <a:ea typeface="Calibri"/>
              <a:cs typeface="Calibri" panose="020F0502020204030204" pitchFamily="34" charset="0"/>
            </a:endParaRPr>
          </a:p>
        </p:txBody>
      </p:sp>
      <p:sp>
        <p:nvSpPr>
          <p:cNvPr id="7" name="3 CuadroTexto"/>
          <p:cNvSpPr txBox="1"/>
          <p:nvPr/>
        </p:nvSpPr>
        <p:spPr>
          <a:xfrm>
            <a:off x="7315199" y="2281369"/>
            <a:ext cx="4326341" cy="2893806"/>
          </a:xfrm>
          <a:prstGeom prst="rect">
            <a:avLst/>
          </a:prstGeom>
          <a:solidFill>
            <a:schemeClr val="accent4">
              <a:lumMod val="60000"/>
              <a:lumOff val="40000"/>
            </a:schemeClr>
          </a:solidFill>
        </p:spPr>
        <p:txBody>
          <a:bodyPr wrap="square" rtlCol="0">
            <a:spAutoFit/>
          </a:bodyPr>
          <a:lstStyle/>
          <a:p>
            <a:pPr marL="177800" marR="494665" indent="-177800" algn="just" defTabSz="3411538">
              <a:lnSpc>
                <a:spcPct val="115000"/>
              </a:lnSpc>
              <a:buFont typeface="Symbol" panose="05050102010706020507" pitchFamily="18" charset="2"/>
              <a:buChar char=""/>
            </a:pPr>
            <a:r>
              <a:rPr lang="es-MX" sz="2000" dirty="0"/>
              <a:t>A partir de esa fecha, a las sofoles, arrendadoras y empresas de factoraje, les fue otorgado un plazo de siete años para adoptar una la forma jurídica de llamada Sociedades Financieras de Objeto Múltiple (SOFOMES).</a:t>
            </a:r>
            <a:endParaRPr lang="es-MX" sz="2000" b="1" dirty="0">
              <a:solidFill>
                <a:schemeClr val="bg2">
                  <a:lumMod val="20000"/>
                  <a:lumOff val="80000"/>
                </a:schemeClr>
              </a:solidFill>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10</a:t>
            </a:fld>
            <a:endParaRPr lang="es-MX"/>
          </a:p>
        </p:txBody>
      </p:sp>
    </p:spTree>
    <p:extLst>
      <p:ext uri="{BB962C8B-B14F-4D97-AF65-F5344CB8AC3E}">
        <p14:creationId xmlns:p14="http://schemas.microsoft.com/office/powerpoint/2010/main" val="28418197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39235" y="491318"/>
            <a:ext cx="8722544" cy="914401"/>
          </a:xfrm>
          <a:solidFill>
            <a:schemeClr val="tx1">
              <a:lumMod val="75000"/>
              <a:lumOff val="25000"/>
            </a:schemeClr>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pPr algn="ctr">
              <a:defRPr/>
            </a:pPr>
            <a:r>
              <a:rPr lang="es-ES" sz="4000" b="1" dirty="0">
                <a:ln w="0"/>
                <a:solidFill>
                  <a:schemeClr val="bg1"/>
                </a:solidFill>
                <a:latin typeface="Calibri" panose="020F0502020204030204" pitchFamily="34" charset="0"/>
                <a:cs typeface="Calibri" panose="020F0502020204030204" pitchFamily="34" charset="0"/>
              </a:rPr>
              <a:t>SOFOMES</a:t>
            </a:r>
            <a:endParaRPr lang="es-MX" sz="4800" dirty="0">
              <a:solidFill>
                <a:schemeClr val="accent1"/>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208315" y="1540766"/>
            <a:ext cx="9764486" cy="3483302"/>
          </a:xfrm>
          <a:solidFill>
            <a:schemeClr val="accent5">
              <a:lumMod val="20000"/>
              <a:lumOff val="80000"/>
            </a:schemeClr>
          </a:solidFill>
        </p:spPr>
        <p:txBody>
          <a:bodyPr>
            <a:noAutofit/>
          </a:bodyPr>
          <a:lstStyle/>
          <a:p>
            <a:pPr marL="114300" indent="0" algn="just">
              <a:buNone/>
            </a:pPr>
            <a:r>
              <a:rPr lang="es-MX" sz="2400" dirty="0">
                <a:latin typeface="Calibri" panose="020F0502020204030204" pitchFamily="34" charset="0"/>
                <a:cs typeface="Calibri" panose="020F0502020204030204" pitchFamily="34" charset="0"/>
              </a:rPr>
              <a:t>Las </a:t>
            </a:r>
            <a:r>
              <a:rPr lang="es-MX" sz="2400" b="1" dirty="0">
                <a:latin typeface="Calibri" panose="020F0502020204030204" pitchFamily="34" charset="0"/>
                <a:cs typeface="Calibri" panose="020F0502020204030204" pitchFamily="34" charset="0"/>
              </a:rPr>
              <a:t>SOFOMES</a:t>
            </a:r>
            <a:r>
              <a:rPr lang="es-MX" sz="2400" dirty="0">
                <a:latin typeface="Calibri" panose="020F0502020204030204" pitchFamily="34" charset="0"/>
                <a:cs typeface="Calibri" panose="020F0502020204030204" pitchFamily="34" charset="0"/>
              </a:rPr>
              <a:t> son consideradas como actividades auxiliares del crédito, constituidas como sociedades anónimas que no requieren autorización del Gobierno Federal para el otorgamiento de créditos, así como para llevar a cabo operaciones de </a:t>
            </a:r>
            <a:r>
              <a:rPr lang="es-MX" sz="2400" b="1" dirty="0">
                <a:latin typeface="Calibri" panose="020F0502020204030204" pitchFamily="34" charset="0"/>
                <a:cs typeface="Calibri" panose="020F0502020204030204" pitchFamily="34" charset="0"/>
              </a:rPr>
              <a:t>arrendamiento financiero</a:t>
            </a:r>
            <a:r>
              <a:rPr lang="es-MX" sz="2400" dirty="0">
                <a:latin typeface="Calibri" panose="020F0502020204030204" pitchFamily="34" charset="0"/>
                <a:cs typeface="Calibri" panose="020F0502020204030204" pitchFamily="34" charset="0"/>
              </a:rPr>
              <a:t> (dar bienes en arrendamiento) y de factoraje financiero (adquirir derechos de crédito), sin captar recursos del público.</a:t>
            </a:r>
          </a:p>
          <a:p>
            <a:pPr marL="114300" indent="0" algn="just">
              <a:buNone/>
            </a:pPr>
            <a:r>
              <a:rPr lang="es-MX" sz="2400" dirty="0">
                <a:latin typeface="Calibri" panose="020F0502020204030204" pitchFamily="34" charset="0"/>
                <a:cs typeface="Calibri" panose="020F0502020204030204" pitchFamily="34" charset="0"/>
              </a:rPr>
              <a:t>Las </a:t>
            </a:r>
            <a:r>
              <a:rPr lang="es-MX" sz="2400" b="1" dirty="0">
                <a:latin typeface="Calibri" panose="020F0502020204030204" pitchFamily="34" charset="0"/>
                <a:cs typeface="Calibri" panose="020F0502020204030204" pitchFamily="34" charset="0"/>
              </a:rPr>
              <a:t>SOFOMES</a:t>
            </a:r>
            <a:r>
              <a:rPr lang="es-MX" sz="2400" dirty="0">
                <a:latin typeface="Calibri" panose="020F0502020204030204" pitchFamily="34" charset="0"/>
                <a:cs typeface="Calibri" panose="020F0502020204030204" pitchFamily="34" charset="0"/>
              </a:rPr>
              <a:t> están reguladas por la Ley General de Organizaciones y Actividades de Crédito (LGOAAC) y deben contar con un registro vigente ante la CONDUSEF. </a:t>
            </a:r>
            <a:endParaRPr lang="es-ES" sz="2400" dirty="0">
              <a:latin typeface="Calibri" panose="020F0502020204030204" pitchFamily="34" charset="0"/>
              <a:cs typeface="Calibri" panose="020F0502020204030204" pitchFamily="34" charset="0"/>
            </a:endParaRPr>
          </a:p>
          <a:p>
            <a:pPr marL="114300" indent="0" algn="just">
              <a:buNone/>
            </a:pPr>
            <a:endParaRPr lang="es-MX" dirty="0">
              <a:latin typeface="Arial" pitchFamily="34" charset="0"/>
              <a:cs typeface="Arial"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p:txBody>
      </p:sp>
      <p:sp>
        <p:nvSpPr>
          <p:cNvPr id="7" name="2 Marcador de contenido"/>
          <p:cNvSpPr txBox="1">
            <a:spLocks/>
          </p:cNvSpPr>
          <p:nvPr/>
        </p:nvSpPr>
        <p:spPr>
          <a:xfrm>
            <a:off x="1208315" y="5024068"/>
            <a:ext cx="9764485" cy="1483295"/>
          </a:xfrm>
          <a:prstGeom prst="rect">
            <a:avLst/>
          </a:prstGeom>
          <a:solidFill>
            <a:schemeClr val="accent4">
              <a:lumMod val="40000"/>
              <a:lumOff val="60000"/>
            </a:schemeClr>
          </a:solidFill>
        </p:spPr>
        <p:txBody>
          <a:bodyPr vert="horz" lIns="91440" tIns="45720" rIns="91440" bIns="45720" rtlCol="0">
            <a:normAutofit fontScale="92500"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s-MX" sz="2400" dirty="0"/>
              <a:t>De acuerdo con la LOAAC, las </a:t>
            </a:r>
            <a:r>
              <a:rPr lang="es-MX" sz="2400" b="1" dirty="0"/>
              <a:t>SOFOMES</a:t>
            </a:r>
            <a:r>
              <a:rPr lang="es-MX" sz="2400" dirty="0"/>
              <a:t> podrán ser:</a:t>
            </a:r>
          </a:p>
          <a:p>
            <a:pPr lvl="0"/>
            <a:r>
              <a:rPr lang="es-MX" sz="2400" dirty="0"/>
              <a:t>Sociedades Financieras de Objeto Múltiple, Entidades Reguladas (ER)</a:t>
            </a:r>
          </a:p>
          <a:p>
            <a:pPr lvl="0"/>
            <a:r>
              <a:rPr lang="es-MX" sz="2400" dirty="0"/>
              <a:t>Sociedades Financieras de Objeto Múltiple, Entidades No Reguladas (ENR)</a:t>
            </a:r>
          </a:p>
          <a:p>
            <a:pPr marL="114300" indent="0" algn="just">
              <a:buNone/>
            </a:pPr>
            <a:endParaRPr lang="es-MX" sz="2000" dirty="0">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11</a:t>
            </a:fld>
            <a:endParaRPr lang="es-MX"/>
          </a:p>
        </p:txBody>
      </p:sp>
    </p:spTree>
    <p:extLst>
      <p:ext uri="{BB962C8B-B14F-4D97-AF65-F5344CB8AC3E}">
        <p14:creationId xmlns:p14="http://schemas.microsoft.com/office/powerpoint/2010/main" val="195059714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753598" y="764276"/>
            <a:ext cx="8686799" cy="1514900"/>
          </a:xfrm>
          <a:solidFill>
            <a:schemeClr val="accent2">
              <a:lumMod val="20000"/>
              <a:lumOff val="80000"/>
            </a:schemeClr>
          </a:solidFill>
          <a:ln>
            <a:solidFill>
              <a:schemeClr val="tx1">
                <a:lumMod val="85000"/>
                <a:lumOff val="15000"/>
              </a:schemeClr>
            </a:solidFill>
          </a:ln>
        </p:spPr>
        <p:txBody>
          <a:bodyPr>
            <a:normAutofit lnSpcReduction="10000"/>
          </a:bodyPr>
          <a:lstStyle/>
          <a:p>
            <a:pPr marL="177800" indent="0" algn="just">
              <a:buNone/>
            </a:pPr>
            <a:r>
              <a:rPr lang="es-MX" sz="2400" dirty="0">
                <a:latin typeface="Calibri" panose="020F0502020204030204" pitchFamily="34" charset="0"/>
                <a:cs typeface="Calibri" panose="020F0502020204030204" pitchFamily="34" charset="0"/>
              </a:rPr>
              <a:t>De acuerdo a </a:t>
            </a:r>
            <a:r>
              <a:rPr lang="es-MX" sz="2400" b="1" dirty="0">
                <a:latin typeface="Calibri" panose="020F0502020204030204" pitchFamily="34" charset="0"/>
                <a:cs typeface="Calibri" panose="020F0502020204030204" pitchFamily="34" charset="0"/>
              </a:rPr>
              <a:t>Ley General de Organizaciones y Actividades de Crédito</a:t>
            </a:r>
            <a:r>
              <a:rPr lang="es-MX" sz="2400" dirty="0">
                <a:latin typeface="Calibri" panose="020F0502020204030204" pitchFamily="34" charset="0"/>
                <a:cs typeface="Calibri" panose="020F0502020204030204" pitchFamily="34" charset="0"/>
              </a:rPr>
              <a:t>, el Sector de los Intermediarios Financieros no Bancarios está constituido por las Instituciones que prestan servicios financieros sin ser bancos</a:t>
            </a:r>
            <a:r>
              <a:rPr lang="es-MX" sz="2400" dirty="0"/>
              <a:t>.</a:t>
            </a:r>
          </a:p>
          <a:p>
            <a:pPr marL="0" indent="0" algn="just">
              <a:buNone/>
            </a:pPr>
            <a:endParaRPr lang="es-MX" sz="3000" dirty="0"/>
          </a:p>
          <a:p>
            <a:pPr marL="0" indent="0" algn="just">
              <a:lnSpc>
                <a:spcPct val="115000"/>
              </a:lnSpc>
              <a:spcAft>
                <a:spcPts val="1000"/>
              </a:spcAft>
              <a:buNone/>
            </a:pPr>
            <a:endParaRPr lang="es-MX" sz="2700" dirty="0">
              <a:latin typeface="Arial" charset="0"/>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endParaRPr lang="es-MX" sz="2700" dirty="0">
              <a:latin typeface="Arial" charset="0"/>
              <a:cs typeface="Arial" charset="0"/>
            </a:endParaRPr>
          </a:p>
          <a:p>
            <a:pPr algn="just">
              <a:buNone/>
            </a:pPr>
            <a:endParaRPr lang="es-ES" dirty="0">
              <a:latin typeface="Bernard MT Condensed" pitchFamily="18"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12</a:t>
            </a:fld>
            <a:endParaRPr lang="es-MX"/>
          </a:p>
        </p:txBody>
      </p:sp>
      <p:graphicFrame>
        <p:nvGraphicFramePr>
          <p:cNvPr id="5" name="Diagrama 4"/>
          <p:cNvGraphicFramePr/>
          <p:nvPr>
            <p:extLst>
              <p:ext uri="{D42A27DB-BD31-4B8C-83A1-F6EECF244321}">
                <p14:modId xmlns:p14="http://schemas.microsoft.com/office/powerpoint/2010/main" val="4130652589"/>
              </p:ext>
            </p:extLst>
          </p:nvPr>
        </p:nvGraphicFramePr>
        <p:xfrm>
          <a:off x="1753599" y="2579428"/>
          <a:ext cx="8686798" cy="36407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578628"/>
      </p:ext>
    </p:extLst>
  </p:cSld>
  <p:clrMapOvr>
    <a:masterClrMapping/>
  </p:clrMapOvr>
  <p:transition spd="med">
    <p:plus/>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91271" y="2065204"/>
            <a:ext cx="7917328" cy="2585323"/>
          </a:xfrm>
          <a:prstGeom prst="rect">
            <a:avLst/>
          </a:prstGeom>
          <a:solidFill>
            <a:schemeClr val="accent3">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a:ln w="0"/>
                <a:solidFill>
                  <a:schemeClr val="bg1"/>
                </a:solidFill>
                <a:latin typeface="Calibri" panose="020F0502020204030204" pitchFamily="34" charset="0"/>
                <a:cs typeface="Calibri" panose="020F0502020204030204" pitchFamily="34" charset="0"/>
              </a:rPr>
              <a:t>Organizaciones y Actividades Auxiliares del Crédito</a:t>
            </a: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13</a:t>
            </a:fld>
            <a:endParaRPr lang="es-MX"/>
          </a:p>
        </p:txBody>
      </p:sp>
    </p:spTree>
    <p:extLst>
      <p:ext uri="{BB962C8B-B14F-4D97-AF65-F5344CB8AC3E}">
        <p14:creationId xmlns:p14="http://schemas.microsoft.com/office/powerpoint/2010/main" val="21452937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267" y="450376"/>
            <a:ext cx="10041466" cy="963558"/>
          </a:xfrm>
          <a:solidFill>
            <a:schemeClr val="accent2"/>
          </a:solidFill>
          <a:ln>
            <a:solidFill>
              <a:schemeClr val="bg1">
                <a:lumMod val="75000"/>
              </a:schemeClr>
            </a:solidFill>
          </a:ln>
        </p:spPr>
        <p:style>
          <a:lnRef idx="1">
            <a:schemeClr val="accent2"/>
          </a:lnRef>
          <a:fillRef idx="2">
            <a:schemeClr val="accent2"/>
          </a:fillRef>
          <a:effectRef idx="1">
            <a:schemeClr val="accent2"/>
          </a:effectRef>
          <a:fontRef idx="minor">
            <a:schemeClr val="dk1"/>
          </a:fontRef>
        </p:style>
        <p:txBody>
          <a:bodyPr>
            <a:noAutofit/>
          </a:bodyPr>
          <a:lstStyle/>
          <a:p>
            <a:pPr lvl="0" algn="ctr">
              <a:spcBef>
                <a:spcPts val="0"/>
              </a:spcBef>
              <a:defRPr/>
            </a:pPr>
            <a:r>
              <a:rPr lang="es-ES" sz="3600" b="1" spc="0" dirty="0">
                <a:ln w="0"/>
                <a:solidFill>
                  <a:prstClr val="white"/>
                </a:solidFill>
                <a:latin typeface="Calibri" panose="020F0502020204030204" pitchFamily="34" charset="0"/>
                <a:cs typeface="Calibri" panose="020F0502020204030204" pitchFamily="34" charset="0"/>
              </a:rPr>
              <a:t>Organizaciones y Actividades Auxiliares del Crédito</a:t>
            </a:r>
            <a:endParaRPr lang="es-MX" sz="3600" dirty="0">
              <a:solidFill>
                <a:schemeClr val="accent1"/>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075267" y="1498598"/>
            <a:ext cx="10041466" cy="1625601"/>
          </a:xfrm>
        </p:spPr>
        <p:txBody>
          <a:bodyPr>
            <a:noAutofit/>
          </a:bodyPr>
          <a:lstStyle/>
          <a:p>
            <a:pPr marL="114300" indent="0" algn="just">
              <a:buNone/>
            </a:pPr>
            <a:r>
              <a:rPr lang="es-ES" sz="2000" dirty="0">
                <a:latin typeface="Calibri" panose="020F0502020204030204" pitchFamily="34" charset="0"/>
                <a:cs typeface="Calibri" panose="020F0502020204030204" pitchFamily="34" charset="0"/>
              </a:rPr>
              <a:t>Las Organizaciones y Actividades Auxiliares de Crédito son intermediarios financieros no bancarios que constituyen todo un sector que coadyuva al desarrollo de la actividad crediticia. </a:t>
            </a:r>
            <a:endParaRPr lang="es-MX" sz="2000" dirty="0">
              <a:latin typeface="Calibri" panose="020F0502020204030204" pitchFamily="34" charset="0"/>
              <a:cs typeface="Calibri" panose="020F0502020204030204" pitchFamily="34" charset="0"/>
            </a:endParaRPr>
          </a:p>
          <a:p>
            <a:pPr marL="114300" indent="0" algn="just">
              <a:buNone/>
            </a:pPr>
            <a:r>
              <a:rPr lang="es-ES" sz="2000" dirty="0">
                <a:latin typeface="Calibri" panose="020F0502020204030204" pitchFamily="34" charset="0"/>
                <a:cs typeface="Calibri" panose="020F0502020204030204" pitchFamily="34" charset="0"/>
              </a:rPr>
              <a:t>Dentro de esta categoría, actualmente la Ley General de Organizaciones y Actividades Auxiliares de Crédito considera las siguientes:</a:t>
            </a:r>
            <a:endParaRPr lang="es-MX" sz="2000" dirty="0">
              <a:latin typeface="Calibri" panose="020F0502020204030204" pitchFamily="34" charset="0"/>
              <a:cs typeface="Calibri" panose="020F0502020204030204"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p:txBody>
      </p:sp>
      <p:sp>
        <p:nvSpPr>
          <p:cNvPr id="7" name="Marcador de número de diapositiva 6"/>
          <p:cNvSpPr>
            <a:spLocks noGrp="1"/>
          </p:cNvSpPr>
          <p:nvPr>
            <p:ph type="sldNum" sz="quarter" idx="12"/>
          </p:nvPr>
        </p:nvSpPr>
        <p:spPr/>
        <p:txBody>
          <a:bodyPr/>
          <a:lstStyle/>
          <a:p>
            <a:fld id="{559A74B9-CAFF-4650-A221-91685748E060}" type="slidenum">
              <a:rPr lang="es-MX" smtClean="0"/>
              <a:pPr/>
              <a:t>14</a:t>
            </a:fld>
            <a:endParaRPr lang="es-MX"/>
          </a:p>
        </p:txBody>
      </p:sp>
      <p:graphicFrame>
        <p:nvGraphicFramePr>
          <p:cNvPr id="6" name="Diagrama 5"/>
          <p:cNvGraphicFramePr/>
          <p:nvPr>
            <p:extLst>
              <p:ext uri="{D42A27DB-BD31-4B8C-83A1-F6EECF244321}">
                <p14:modId xmlns:p14="http://schemas.microsoft.com/office/powerpoint/2010/main" val="69233016"/>
              </p:ext>
            </p:extLst>
          </p:nvPr>
        </p:nvGraphicFramePr>
        <p:xfrm>
          <a:off x="1955801" y="3318930"/>
          <a:ext cx="8204200" cy="3081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rotWithShape="1">
          <a:blip r:embed="rId7"/>
          <a:srcRect l="12493" r="13857" b="5328"/>
          <a:stretch/>
        </p:blipFill>
        <p:spPr>
          <a:xfrm>
            <a:off x="9512492" y="5130958"/>
            <a:ext cx="1692323" cy="1631506"/>
          </a:xfrm>
          <a:prstGeom prst="rect">
            <a:avLst/>
          </a:prstGeom>
        </p:spPr>
      </p:pic>
    </p:spTree>
    <p:extLst>
      <p:ext uri="{BB962C8B-B14F-4D97-AF65-F5344CB8AC3E}">
        <p14:creationId xmlns:p14="http://schemas.microsoft.com/office/powerpoint/2010/main" val="1362674162"/>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87705" y="2276872"/>
            <a:ext cx="7207623" cy="1938992"/>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6000" b="1" dirty="0">
                <a:ln w="0"/>
                <a:solidFill>
                  <a:schemeClr val="bg1"/>
                </a:solidFill>
                <a:latin typeface="Calibri" panose="020F0502020204030204" pitchFamily="34" charset="0"/>
                <a:cs typeface="Calibri" panose="020F0502020204030204" pitchFamily="34" charset="0"/>
              </a:rPr>
              <a:t>Arrendadoras Financieras</a:t>
            </a: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15</a:t>
            </a:fld>
            <a:endParaRPr lang="es-MX"/>
          </a:p>
        </p:txBody>
      </p:sp>
    </p:spTree>
    <p:extLst>
      <p:ext uri="{BB962C8B-B14F-4D97-AF65-F5344CB8AC3E}">
        <p14:creationId xmlns:p14="http://schemas.microsoft.com/office/powerpoint/2010/main" val="26787703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505560"/>
            <a:ext cx="8229600" cy="782960"/>
          </a:xfrm>
          <a:solidFill>
            <a:schemeClr val="accent6"/>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200" b="1" dirty="0">
                <a:solidFill>
                  <a:schemeClr val="bg1"/>
                </a:solidFill>
                <a:latin typeface="Calibri" panose="020F0502020204030204" pitchFamily="34" charset="0"/>
                <a:cs typeface="Calibri" panose="020F0502020204030204" pitchFamily="34" charset="0"/>
              </a:rPr>
              <a:t>Arrendadoras Financieras</a:t>
            </a:r>
            <a:endParaRPr lang="es-MX" sz="4200" dirty="0">
              <a:solidFill>
                <a:schemeClr val="bg1"/>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508586" y="1610436"/>
            <a:ext cx="7075859" cy="4776716"/>
          </a:xfrm>
          <a:noFill/>
        </p:spPr>
        <p:txBody>
          <a:bodyPr>
            <a:noAutofit/>
          </a:bodyPr>
          <a:lstStyle/>
          <a:p>
            <a:pPr marL="95250" indent="0" algn="just">
              <a:buNone/>
            </a:pPr>
            <a:r>
              <a:rPr lang="es-ES" sz="2400" dirty="0">
                <a:latin typeface="Calibri" panose="020F0502020204030204" pitchFamily="34" charset="0"/>
                <a:cs typeface="Calibri" panose="020F0502020204030204" pitchFamily="34" charset="0"/>
              </a:rPr>
              <a:t>Se entiende por arrendamiento financiero, el instrumento a través del cual una empresa (</a:t>
            </a:r>
            <a:r>
              <a:rPr lang="es-ES" sz="2400" b="1" dirty="0">
                <a:latin typeface="Calibri" panose="020F0502020204030204" pitchFamily="34" charset="0"/>
                <a:cs typeface="Calibri" panose="020F0502020204030204" pitchFamily="34" charset="0"/>
              </a:rPr>
              <a:t>la Arrendadora</a:t>
            </a:r>
            <a:r>
              <a:rPr lang="es-ES" sz="2400" dirty="0">
                <a:latin typeface="Calibri" panose="020F0502020204030204" pitchFamily="34" charset="0"/>
                <a:cs typeface="Calibri" panose="020F0502020204030204" pitchFamily="34" charset="0"/>
              </a:rPr>
              <a:t>), se obliga a comprar un bien para conceder el uso y goce de éste a otra persona (</a:t>
            </a:r>
            <a:r>
              <a:rPr lang="es-ES" sz="2400" b="1" dirty="0">
                <a:latin typeface="Calibri" panose="020F0502020204030204" pitchFamily="34" charset="0"/>
                <a:cs typeface="Calibri" panose="020F0502020204030204" pitchFamily="34" charset="0"/>
              </a:rPr>
              <a:t>arrendatario o cliente</a:t>
            </a:r>
            <a:r>
              <a:rPr lang="es-ES" sz="2400" dirty="0">
                <a:latin typeface="Calibri" panose="020F0502020204030204" pitchFamily="34" charset="0"/>
                <a:cs typeface="Calibri" panose="020F0502020204030204" pitchFamily="34" charset="0"/>
              </a:rPr>
              <a:t>), durante un plazo forzoso; el arrendatario a su vez se obliga a pagar una renta, que pueden fijar desde un principio las partes, siempre y cuando ésta sea suficiente para cubrir el valor de adquisición del bien, y en su caso los gastos accesorios aplicables, </a:t>
            </a:r>
            <a:r>
              <a:rPr lang="es-MX" sz="2400" dirty="0">
                <a:latin typeface="Calibri" panose="020F0502020204030204" pitchFamily="34" charset="0"/>
                <a:cs typeface="Calibri" panose="020F0502020204030204" pitchFamily="34" charset="0"/>
              </a:rPr>
              <a:t>y adoptar al vencimiento del contrato, algunas de las opciones terminales previstas en la ley.</a:t>
            </a:r>
          </a:p>
          <a:p>
            <a:pPr marL="0" indent="0" algn="just">
              <a:buNone/>
            </a:pPr>
            <a:endParaRPr lang="es-MX" dirty="0">
              <a:latin typeface="Arial" pitchFamily="34" charset="0"/>
              <a:cs typeface="Arial"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16</a:t>
            </a:fld>
            <a:endParaRPr lang="es-MX"/>
          </a:p>
        </p:txBody>
      </p:sp>
      <p:pic>
        <p:nvPicPr>
          <p:cNvPr id="9" name="Imagen 8">
            <a:extLst>
              <a:ext uri="{FF2B5EF4-FFF2-40B4-BE49-F238E27FC236}">
                <a16:creationId xmlns:a16="http://schemas.microsoft.com/office/drawing/2014/main" id="{490EB4DA-28FF-421D-AC13-C069CD937941}"/>
              </a:ext>
            </a:extLst>
          </p:cNvPr>
          <p:cNvPicPr>
            <a:picLocks noChangeAspect="1"/>
          </p:cNvPicPr>
          <p:nvPr/>
        </p:nvPicPr>
        <p:blipFill>
          <a:blip r:embed="rId2"/>
          <a:stretch>
            <a:fillRect/>
          </a:stretch>
        </p:blipFill>
        <p:spPr>
          <a:xfrm>
            <a:off x="8622932" y="1733265"/>
            <a:ext cx="2608527" cy="3915695"/>
          </a:xfrm>
          <a:prstGeom prst="rect">
            <a:avLst/>
          </a:prstGeom>
        </p:spPr>
      </p:pic>
    </p:spTree>
    <p:extLst>
      <p:ext uri="{BB962C8B-B14F-4D97-AF65-F5344CB8AC3E}">
        <p14:creationId xmlns:p14="http://schemas.microsoft.com/office/powerpoint/2010/main" val="2445740493"/>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505560"/>
            <a:ext cx="8229600" cy="782960"/>
          </a:xfrm>
          <a:solidFill>
            <a:schemeClr val="accent2"/>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200" b="1" dirty="0">
                <a:solidFill>
                  <a:schemeClr val="bg1"/>
                </a:solidFill>
                <a:latin typeface="Calibri" panose="020F0502020204030204" pitchFamily="34" charset="0"/>
                <a:cs typeface="Calibri" panose="020F0502020204030204" pitchFamily="34" charset="0"/>
              </a:rPr>
              <a:t>Arrendadoras Financieras</a:t>
            </a:r>
            <a:endParaRPr lang="es-MX" sz="4200" dirty="0">
              <a:solidFill>
                <a:schemeClr val="bg1"/>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3255753" y="1414488"/>
            <a:ext cx="7831357" cy="5247564"/>
          </a:xfrm>
          <a:noFill/>
        </p:spPr>
        <p:txBody>
          <a:bodyPr>
            <a:noAutofit/>
          </a:bodyPr>
          <a:lstStyle/>
          <a:p>
            <a:pPr marL="95250" indent="0" algn="just">
              <a:buNone/>
            </a:pPr>
            <a:r>
              <a:rPr lang="es-MX" sz="2800" dirty="0">
                <a:latin typeface="Calibri" panose="020F0502020204030204" pitchFamily="34" charset="0"/>
                <a:cs typeface="Calibri" panose="020F0502020204030204" pitchFamily="34" charset="0"/>
              </a:rPr>
              <a:t>El artículo 15 el Código Fiscal de la Federación CFF, establece que el arrendamiento financiero es el contrato por el cual una persona se obliga a otorgar a otra el uso o goce temporal de bienes tangibles a plazo forzoso, obligándose esta última a liquidar, en pagos parciales como contraprestación, una cantidad en dinero determinada o determinable que cubra el valor de adquisición de los bienes, las cargas financieras y los demás accesorios y a adoptar al vencimiento del contrato alguna de las opciones terminales que establece la ley de la materia.</a:t>
            </a:r>
          </a:p>
          <a:p>
            <a:pPr marL="0" indent="0" algn="just">
              <a:buNone/>
            </a:pPr>
            <a:endParaRPr lang="es-MX" dirty="0">
              <a:latin typeface="Arial" pitchFamily="34" charset="0"/>
              <a:cs typeface="Arial"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17</a:t>
            </a:fld>
            <a:endParaRPr lang="es-MX"/>
          </a:p>
        </p:txBody>
      </p:sp>
      <p:pic>
        <p:nvPicPr>
          <p:cNvPr id="1026" name="Picture 2" descr="Imagen relacionada">
            <a:extLst>
              <a:ext uri="{FF2B5EF4-FFF2-40B4-BE49-F238E27FC236}">
                <a16:creationId xmlns:a16="http://schemas.microsoft.com/office/drawing/2014/main" id="{A8887354-084F-425E-BD80-026A5D25C2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178" y="2326141"/>
            <a:ext cx="2695575"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932206"/>
      </p:ext>
    </p:extLst>
  </p:cSld>
  <p:clrMapOvr>
    <a:masterClrMapping/>
  </p:clrMapOvr>
  <mc:AlternateContent xmlns:mc="http://schemas.openxmlformats.org/markup-compatibility/2006">
    <mc:Choice xmlns:p14="http://schemas.microsoft.com/office/powerpoint/2010/main" Requires="p14">
      <p:transition spd="slow" p14:dur="1500">
        <p:cover/>
      </p:transition>
    </mc:Choice>
    <mc:Fallback>
      <p:transition spd="slow">
        <p:cover/>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587447"/>
            <a:ext cx="8229600" cy="782960"/>
          </a:xfrm>
          <a:solidFill>
            <a:schemeClr val="accent6"/>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200" b="1" dirty="0">
                <a:solidFill>
                  <a:schemeClr val="bg1"/>
                </a:solidFill>
                <a:latin typeface="Calibri" panose="020F0502020204030204" pitchFamily="34" charset="0"/>
                <a:cs typeface="Calibri" panose="020F0502020204030204" pitchFamily="34" charset="0"/>
              </a:rPr>
              <a:t>Arrendadoras Financieras</a:t>
            </a:r>
            <a:endParaRPr lang="es-MX" sz="4200" dirty="0">
              <a:solidFill>
                <a:schemeClr val="bg1"/>
              </a:solidFill>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18</a:t>
            </a:fld>
            <a:endParaRPr lang="es-MX"/>
          </a:p>
        </p:txBody>
      </p:sp>
      <p:grpSp>
        <p:nvGrpSpPr>
          <p:cNvPr id="9" name="Grupo 8">
            <a:extLst>
              <a:ext uri="{FF2B5EF4-FFF2-40B4-BE49-F238E27FC236}">
                <a16:creationId xmlns:a16="http://schemas.microsoft.com/office/drawing/2014/main" id="{CF2EECE8-399F-4F1F-ADB7-25FD0D96889E}"/>
              </a:ext>
            </a:extLst>
          </p:cNvPr>
          <p:cNvGrpSpPr/>
          <p:nvPr/>
        </p:nvGrpSpPr>
        <p:grpSpPr>
          <a:xfrm>
            <a:off x="7423313" y="2457661"/>
            <a:ext cx="3353544" cy="2339885"/>
            <a:chOff x="7390655" y="3871156"/>
            <a:chExt cx="3353544" cy="2339885"/>
          </a:xfrm>
        </p:grpSpPr>
        <p:sp>
          <p:nvSpPr>
            <p:cNvPr id="4" name="3 Rectángulo redondeado"/>
            <p:cNvSpPr/>
            <p:nvPr/>
          </p:nvSpPr>
          <p:spPr>
            <a:xfrm>
              <a:off x="7390655" y="3871156"/>
              <a:ext cx="3353544" cy="2339885"/>
            </a:xfrm>
            <a:prstGeom prst="roundRect">
              <a:avLst/>
            </a:prstGeom>
            <a:solidFill>
              <a:schemeClr val="accent6">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1145" y="4033833"/>
              <a:ext cx="2825989" cy="2027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 name="2 Marcador de contenido"/>
          <p:cNvSpPr txBox="1">
            <a:spLocks/>
          </p:cNvSpPr>
          <p:nvPr/>
        </p:nvSpPr>
        <p:spPr>
          <a:xfrm>
            <a:off x="1455821" y="1858026"/>
            <a:ext cx="5808580" cy="4085576"/>
          </a:xfrm>
          <a:prstGeom prst="rect">
            <a:avLst/>
          </a:prstGeom>
          <a:solidFill>
            <a:schemeClr val="bg2">
              <a:lumMod val="9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s-MX" sz="2400" dirty="0">
                <a:latin typeface="Calibri" panose="020F0502020204030204" pitchFamily="34" charset="0"/>
                <a:cs typeface="Calibri" panose="020F0502020204030204" pitchFamily="34" charset="0"/>
              </a:rPr>
              <a:t>La operación del arrendamiento financiero tiene tres operaciones terminales:</a:t>
            </a:r>
          </a:p>
          <a:p>
            <a:pPr marL="114300" indent="0">
              <a:buNone/>
            </a:pPr>
            <a:endParaRPr lang="es-MX" sz="2400" dirty="0">
              <a:latin typeface="Calibri" panose="020F0502020204030204" pitchFamily="34" charset="0"/>
              <a:cs typeface="Calibri" panose="020F0502020204030204" pitchFamily="34" charset="0"/>
            </a:endParaRPr>
          </a:p>
          <a:p>
            <a:pPr lvl="0"/>
            <a:r>
              <a:rPr lang="es-ES" sz="2400" dirty="0">
                <a:latin typeface="Calibri" panose="020F0502020204030204" pitchFamily="34" charset="0"/>
                <a:cs typeface="Calibri" panose="020F0502020204030204" pitchFamily="34" charset="0"/>
              </a:rPr>
              <a:t>Vencido el contrato, se prorroga la operación. </a:t>
            </a:r>
            <a:endParaRPr lang="es-MX" sz="2400" dirty="0">
              <a:latin typeface="Calibri" panose="020F0502020204030204" pitchFamily="34" charset="0"/>
              <a:cs typeface="Calibri" panose="020F0502020204030204" pitchFamily="34" charset="0"/>
            </a:endParaRPr>
          </a:p>
          <a:p>
            <a:pPr lvl="0"/>
            <a:r>
              <a:rPr lang="es-ES" sz="2400" dirty="0">
                <a:latin typeface="Calibri" panose="020F0502020204030204" pitchFamily="34" charset="0"/>
                <a:cs typeface="Calibri" panose="020F0502020204030204" pitchFamily="34" charset="0"/>
              </a:rPr>
              <a:t>Vencido el contrato se vende el bien y se participa del precio de venta. </a:t>
            </a:r>
            <a:endParaRPr lang="es-MX" sz="2400" dirty="0">
              <a:latin typeface="Calibri" panose="020F0502020204030204" pitchFamily="34" charset="0"/>
              <a:cs typeface="Calibri" panose="020F0502020204030204" pitchFamily="34" charset="0"/>
            </a:endParaRPr>
          </a:p>
          <a:p>
            <a:pPr lvl="0"/>
            <a:r>
              <a:rPr lang="es-ES" sz="2400" dirty="0">
                <a:latin typeface="Calibri" panose="020F0502020204030204" pitchFamily="34" charset="0"/>
                <a:cs typeface="Calibri" panose="020F0502020204030204" pitchFamily="34" charset="0"/>
              </a:rPr>
              <a:t>Vencido el plazo, se adquiere el bien a un precio menor.</a:t>
            </a:r>
            <a:endParaRPr lang="es-MX" sz="2400" dirty="0">
              <a:latin typeface="Calibri" panose="020F0502020204030204" pitchFamily="34" charset="0"/>
              <a:cs typeface="Calibri" panose="020F0502020204030204" pitchFamily="34" charset="0"/>
            </a:endParaRPr>
          </a:p>
          <a:p>
            <a:pPr marL="114300" indent="0">
              <a:buNone/>
            </a:pPr>
            <a:endParaRPr lang="es-MX" sz="2000" dirty="0">
              <a:latin typeface="Arial" pitchFamily="34" charset="0"/>
              <a:cs typeface="Arial" pitchFamily="34" charset="0"/>
            </a:endParaRPr>
          </a:p>
        </p:txBody>
      </p:sp>
    </p:spTree>
    <p:extLst>
      <p:ext uri="{BB962C8B-B14F-4D97-AF65-F5344CB8AC3E}">
        <p14:creationId xmlns:p14="http://schemas.microsoft.com/office/powerpoint/2010/main" val="2675472278"/>
      </p:ext>
    </p:extLst>
  </p:cSld>
  <p:clrMapOvr>
    <a:masterClrMapping/>
  </p:clrMapOvr>
  <p:transition spd="slow">
    <p:circl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47164" y="764274"/>
            <a:ext cx="8173980" cy="728965"/>
          </a:xfrm>
          <a:solidFill>
            <a:schemeClr val="accent2"/>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000" b="1" dirty="0">
                <a:solidFill>
                  <a:schemeClr val="bg1"/>
                </a:solidFill>
              </a:rPr>
              <a:t>Arrendadoras Financieras.</a:t>
            </a:r>
            <a:endParaRPr lang="es-MX" sz="4000" dirty="0">
              <a:solidFill>
                <a:schemeClr val="bg1"/>
              </a:solidFill>
            </a:endParaRPr>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19</a:t>
            </a:fld>
            <a:endParaRPr lang="es-MX"/>
          </a:p>
        </p:txBody>
      </p:sp>
      <p:pic>
        <p:nvPicPr>
          <p:cNvPr id="8" name="Imagen 7">
            <a:extLst>
              <a:ext uri="{FF2B5EF4-FFF2-40B4-BE49-F238E27FC236}">
                <a16:creationId xmlns:a16="http://schemas.microsoft.com/office/drawing/2014/main" id="{13844619-DCBF-41C8-9B70-E83E3C2E8F3F}"/>
              </a:ext>
            </a:extLst>
          </p:cNvPr>
          <p:cNvPicPr>
            <a:picLocks noChangeAspect="1"/>
          </p:cNvPicPr>
          <p:nvPr/>
        </p:nvPicPr>
        <p:blipFill>
          <a:blip r:embed="rId2"/>
          <a:stretch>
            <a:fillRect/>
          </a:stretch>
        </p:blipFill>
        <p:spPr>
          <a:xfrm>
            <a:off x="1404206" y="1891693"/>
            <a:ext cx="9387791" cy="4358986"/>
          </a:xfrm>
          <a:prstGeom prst="rect">
            <a:avLst/>
          </a:prstGeom>
        </p:spPr>
      </p:pic>
    </p:spTree>
    <p:extLst>
      <p:ext uri="{BB962C8B-B14F-4D97-AF65-F5344CB8AC3E}">
        <p14:creationId xmlns:p14="http://schemas.microsoft.com/office/powerpoint/2010/main" val="20296175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8313" y="285751"/>
            <a:ext cx="8697912" cy="1446550"/>
          </a:xfrm>
          <a:prstGeom prst="rect">
            <a:avLst/>
          </a:prstGeom>
          <a:solidFill>
            <a:schemeClr val="bg1">
              <a:lumMod val="75000"/>
            </a:schemeClr>
          </a:solid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F2B20"/>
                </a:solidFill>
                <a:effectLst/>
                <a:uLnTx/>
                <a:uFillTx/>
                <a:latin typeface="Calibri"/>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2F2B20"/>
                </a:solidFill>
                <a:effectLst/>
                <a:uLnTx/>
                <a:uFillTx/>
                <a:latin typeface="Calibri"/>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b="1" i="0" u="none" strike="noStrike" kern="1200" cap="none" spc="0" normalizeH="0" baseline="0" noProof="0" dirty="0">
              <a:ln>
                <a:noFill/>
              </a:ln>
              <a:solidFill>
                <a:srgbClr val="2F2B2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200" b="1" i="0" u="none" strike="noStrike" kern="1200" cap="none" spc="0" normalizeH="0" baseline="0" noProof="0" dirty="0">
                <a:ln>
                  <a:noFill/>
                </a:ln>
                <a:solidFill>
                  <a:srgbClr val="2F2B20"/>
                </a:solidFill>
                <a:effectLst/>
                <a:uLnTx/>
                <a:uFillTx/>
                <a:latin typeface="Calibri"/>
                <a:ea typeface="+mn-ea"/>
                <a:cs typeface="+mn-cs"/>
              </a:rPr>
              <a:t>Licenciatura en Actuaría </a:t>
            </a:r>
          </a:p>
        </p:txBody>
      </p:sp>
      <p:pic>
        <p:nvPicPr>
          <p:cNvPr id="2050" name="Picture 2" descr="Uaemex"/>
          <p:cNvPicPr>
            <a:picLocks noChangeAspect="1" noChangeArrowheads="1"/>
          </p:cNvPicPr>
          <p:nvPr/>
        </p:nvPicPr>
        <p:blipFill>
          <a:blip r:embed="rId2"/>
          <a:srcRect/>
          <a:stretch>
            <a:fillRect/>
          </a:stretch>
        </p:blipFill>
        <p:spPr bwMode="auto">
          <a:xfrm>
            <a:off x="1002301" y="279995"/>
            <a:ext cx="1717190" cy="1452305"/>
          </a:xfrm>
          <a:prstGeom prst="rect">
            <a:avLst/>
          </a:prstGeom>
          <a:noFill/>
          <a:ln w="9525">
            <a:solidFill>
              <a:schemeClr val="accent3">
                <a:lumMod val="75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413220" y="260322"/>
            <a:ext cx="1642393" cy="1471978"/>
          </a:xfrm>
          <a:prstGeom prst="rect">
            <a:avLst/>
          </a:prstGeom>
          <a:noFill/>
          <a:ln w="9525">
            <a:solidFill>
              <a:schemeClr val="accent3">
                <a:lumMod val="75000"/>
              </a:schemeClr>
            </a:solidFill>
            <a:miter lim="800000"/>
            <a:headEnd/>
            <a:tailEnd/>
          </a:ln>
        </p:spPr>
      </p:pic>
      <p:sp>
        <p:nvSpPr>
          <p:cNvPr id="3" name="2 Rectángulo"/>
          <p:cNvSpPr/>
          <p:nvPr/>
        </p:nvSpPr>
        <p:spPr>
          <a:xfrm>
            <a:off x="2480734" y="1998132"/>
            <a:ext cx="7255934" cy="3589867"/>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DERECHO DEL SEGURO, BANCARIO Y BURSÁTIL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(6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1" i="0" u="none" strike="noStrike" kern="1200" cap="none" spc="0" normalizeH="0" baseline="0" noProof="0" dirty="0">
                <a:ln>
                  <a:noFill/>
                </a:ln>
                <a:solidFill>
                  <a:srgbClr val="FFFFFF"/>
                </a:solidFill>
                <a:effectLst/>
                <a:uLnTx/>
                <a:uFillTx/>
                <a:latin typeface="Calibri"/>
                <a:ea typeface="+mn-ea"/>
                <a:cs typeface="+mn-cs"/>
              </a:rPr>
              <a:t>Tema: </a:t>
            </a:r>
            <a:r>
              <a:rPr lang="es-MX" sz="2800" b="1" dirty="0">
                <a:solidFill>
                  <a:srgbClr val="FFFFFF"/>
                </a:solidFill>
                <a:latin typeface="Calibri"/>
              </a:rPr>
              <a:t>Arrendadoras Financieras</a:t>
            </a:r>
            <a:endParaRPr kumimoji="0" lang="es-MX" sz="3200" b="1"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Elaboró: M. en A. Gabriela Margarita Pérez Vargas</a:t>
            </a:r>
          </a:p>
        </p:txBody>
      </p:sp>
      <p:sp>
        <p:nvSpPr>
          <p:cNvPr id="7" name="6 Rectángulo"/>
          <p:cNvSpPr/>
          <p:nvPr/>
        </p:nvSpPr>
        <p:spPr>
          <a:xfrm>
            <a:off x="7397958" y="5727494"/>
            <a:ext cx="2340702" cy="560365"/>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srgbClr val="FFFFFF"/>
                </a:solidFill>
                <a:effectLst/>
                <a:uLnTx/>
                <a:uFillTx/>
                <a:latin typeface="Calibri"/>
                <a:ea typeface="+mn-ea"/>
                <a:cs typeface="+mn-cs"/>
              </a:rPr>
              <a:t>Octubre de 2017</a:t>
            </a:r>
            <a:endParaRPr kumimoji="0" lang="es-MX" sz="1800" b="1"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693844286"/>
      </p:ext>
    </p:extLst>
  </p:cSld>
  <p:clrMapOvr>
    <a:masterClrMapping/>
  </p:clrMapOvr>
  <p:transition spd="slow">
    <p:newsfla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87705" y="2276872"/>
            <a:ext cx="7207623" cy="2677656"/>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a:ln w="0"/>
                <a:solidFill>
                  <a:schemeClr val="bg1"/>
                </a:solidFill>
              </a:rPr>
              <a:t>Características del Arrendamiento Financiero</a:t>
            </a: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20</a:t>
            </a:fld>
            <a:endParaRPr lang="es-MX"/>
          </a:p>
        </p:txBody>
      </p:sp>
    </p:spTree>
    <p:extLst>
      <p:ext uri="{BB962C8B-B14F-4D97-AF65-F5344CB8AC3E}">
        <p14:creationId xmlns:p14="http://schemas.microsoft.com/office/powerpoint/2010/main" val="29992698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601095"/>
            <a:ext cx="8229600" cy="782960"/>
          </a:xfrm>
          <a:solidFill>
            <a:schemeClr val="accent1"/>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200" b="1" dirty="0">
                <a:solidFill>
                  <a:schemeClr val="bg1"/>
                </a:solidFill>
                <a:latin typeface="Calibri" panose="020F0502020204030204" pitchFamily="34" charset="0"/>
                <a:cs typeface="Calibri" panose="020F0502020204030204" pitchFamily="34" charset="0"/>
              </a:rPr>
              <a:t>Arrendamiento Financiero</a:t>
            </a:r>
            <a:endParaRPr lang="es-MX" sz="4200" dirty="0">
              <a:solidFill>
                <a:schemeClr val="bg1"/>
              </a:solidFill>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21</a:t>
            </a:fld>
            <a:endParaRPr lang="es-MX"/>
          </a:p>
        </p:txBody>
      </p:sp>
      <p:sp>
        <p:nvSpPr>
          <p:cNvPr id="7" name="2 Marcador de contenido"/>
          <p:cNvSpPr txBox="1">
            <a:spLocks/>
          </p:cNvSpPr>
          <p:nvPr/>
        </p:nvSpPr>
        <p:spPr>
          <a:xfrm>
            <a:off x="1498815" y="1651374"/>
            <a:ext cx="7820166" cy="4896383"/>
          </a:xfrm>
          <a:prstGeom prst="rect">
            <a:avLst/>
          </a:prstGeom>
          <a:solidFill>
            <a:schemeClr val="tx2">
              <a:lumMod val="20000"/>
              <a:lumOff val="80000"/>
            </a:schemeClr>
          </a:solidFill>
        </p:spPr>
        <p:txBody>
          <a:bodyPr vert="horz" lIns="91440" tIns="45720" rIns="91440" bIns="45720" rtlCol="0">
            <a:normAutofit fontScale="325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lnSpc>
                <a:spcPct val="115000"/>
              </a:lnSpc>
              <a:spcAft>
                <a:spcPts val="0"/>
              </a:spcAft>
              <a:buNone/>
            </a:pPr>
            <a:r>
              <a:rPr lang="es-MX" sz="7400" b="1" dirty="0">
                <a:solidFill>
                  <a:srgbClr val="000000"/>
                </a:solidFill>
                <a:latin typeface="Calibri" panose="020F0502020204030204" pitchFamily="34" charset="0"/>
                <a:ea typeface="Calibri" panose="020F0502020204030204" pitchFamily="34" charset="0"/>
                <a:cs typeface="Calibri" panose="020F0502020204030204" pitchFamily="34" charset="0"/>
              </a:rPr>
              <a:t>Características</a:t>
            </a:r>
            <a:endParaRPr lang="es-MX" sz="7400" dirty="0">
              <a:latin typeface="Calibri" panose="020F0502020204030204" pitchFamily="34" charset="0"/>
              <a:ea typeface="Calibri" panose="020F0502020204030204" pitchFamily="34" charset="0"/>
              <a:cs typeface="Calibri" panose="020F0502020204030204" pitchFamily="34" charset="0"/>
            </a:endParaRPr>
          </a:p>
          <a:p>
            <a:pPr marL="449580" algn="just">
              <a:lnSpc>
                <a:spcPct val="115000"/>
              </a:lnSpc>
              <a:spcAft>
                <a:spcPts val="0"/>
              </a:spcAft>
            </a:pPr>
            <a:endParaRPr lang="es-MX" sz="7400" dirty="0">
              <a:latin typeface="Calibri" panose="020F0502020204030204" pitchFamily="34" charset="0"/>
              <a:ea typeface="Calibri" panose="020F0502020204030204" pitchFamily="34" charset="0"/>
              <a:cs typeface="Calibri" panose="020F0502020204030204" pitchFamily="34" charset="0"/>
            </a:endParaRPr>
          </a:p>
          <a:p>
            <a:pPr lvl="0" indent="-342900" algn="just">
              <a:buFont typeface="Symbol" panose="05050102010706020507" pitchFamily="18" charset="2"/>
              <a:buChar char=""/>
            </a:pPr>
            <a:r>
              <a:rPr lang="es-MX" sz="7400" dirty="0">
                <a:solidFill>
                  <a:srgbClr val="000000"/>
                </a:solidFill>
                <a:latin typeface="Calibri" panose="020F0502020204030204" pitchFamily="34" charset="0"/>
                <a:cs typeface="Calibri" panose="020F0502020204030204" pitchFamily="34" charset="0"/>
              </a:rPr>
              <a:t>Es regulado por la Ley General de Organizaciones y Actividades Auxiliares del Crédito. (LGOAAC).</a:t>
            </a:r>
            <a:endParaRPr lang="es-MX" sz="7400" dirty="0">
              <a:latin typeface="Calibri" panose="020F0502020204030204" pitchFamily="34" charset="0"/>
              <a:cs typeface="Calibri" panose="020F0502020204030204" pitchFamily="34" charset="0"/>
            </a:endParaRPr>
          </a:p>
          <a:p>
            <a:pPr lvl="0" indent="-342900">
              <a:buFont typeface="Symbol" panose="05050102010706020507" pitchFamily="18" charset="2"/>
              <a:buChar char=""/>
            </a:pPr>
            <a:r>
              <a:rPr lang="es-MX" sz="7400" dirty="0">
                <a:solidFill>
                  <a:srgbClr val="000000"/>
                </a:solidFill>
                <a:latin typeface="Calibri" panose="020F0502020204030204" pitchFamily="34" charset="0"/>
                <a:cs typeface="Calibri" panose="020F0502020204030204" pitchFamily="34" charset="0"/>
              </a:rPr>
              <a:t>Al vencimiento del contrato, debe elegirse entre alguna de estas tres opciones:</a:t>
            </a:r>
            <a:br>
              <a:rPr lang="es-MX" sz="7400" dirty="0">
                <a:solidFill>
                  <a:srgbClr val="000000"/>
                </a:solidFill>
                <a:latin typeface="Calibri" panose="020F0502020204030204" pitchFamily="34" charset="0"/>
                <a:cs typeface="Calibri" panose="020F0502020204030204" pitchFamily="34" charset="0"/>
              </a:rPr>
            </a:br>
            <a:endParaRPr lang="es-MX" sz="7400" dirty="0">
              <a:latin typeface="Calibri" panose="020F0502020204030204" pitchFamily="34" charset="0"/>
              <a:cs typeface="Calibri" panose="020F0502020204030204" pitchFamily="34" charset="0"/>
            </a:endParaRPr>
          </a:p>
          <a:p>
            <a:pPr marL="723900" lvl="0" indent="-342900" algn="just" defTabSz="723900">
              <a:lnSpc>
                <a:spcPct val="115000"/>
              </a:lnSpc>
              <a:buFont typeface="Wingdings" panose="05000000000000000000" pitchFamily="2" charset="2"/>
              <a:buChar char=""/>
            </a:pPr>
            <a:r>
              <a:rPr lang="es-MX" sz="7400" dirty="0">
                <a:solidFill>
                  <a:srgbClr val="000000"/>
                </a:solidFill>
                <a:latin typeface="Calibri" panose="020F0502020204030204" pitchFamily="34" charset="0"/>
                <a:ea typeface="Calibri" panose="020F0502020204030204" pitchFamily="34" charset="0"/>
                <a:cs typeface="Calibri" panose="020F0502020204030204" pitchFamily="34" charset="0"/>
              </a:rPr>
              <a:t>La compra de los bienes arrendados a un precio menor al de su adquisición.</a:t>
            </a:r>
            <a:endParaRPr lang="es-MX" sz="7400" dirty="0">
              <a:latin typeface="Calibri" panose="020F0502020204030204" pitchFamily="34" charset="0"/>
              <a:ea typeface="Calibri" panose="020F0502020204030204" pitchFamily="34" charset="0"/>
              <a:cs typeface="Calibri" panose="020F0502020204030204" pitchFamily="34" charset="0"/>
            </a:endParaRPr>
          </a:p>
          <a:p>
            <a:pPr marL="723900" lvl="0" indent="-342900" algn="just" defTabSz="723900">
              <a:lnSpc>
                <a:spcPct val="115000"/>
              </a:lnSpc>
              <a:buFont typeface="Wingdings" panose="05000000000000000000" pitchFamily="2" charset="2"/>
              <a:buChar char=""/>
            </a:pPr>
            <a:r>
              <a:rPr lang="es-MX" sz="7400" dirty="0">
                <a:solidFill>
                  <a:srgbClr val="000000"/>
                </a:solidFill>
                <a:latin typeface="Calibri" panose="020F0502020204030204" pitchFamily="34" charset="0"/>
                <a:ea typeface="Calibri" panose="020F0502020204030204" pitchFamily="34" charset="0"/>
                <a:cs typeface="Calibri" panose="020F0502020204030204" pitchFamily="34" charset="0"/>
              </a:rPr>
              <a:t>A continuar con el uso temporal pagando una renta inferior a la pactada.</a:t>
            </a:r>
            <a:endParaRPr lang="es-MX" sz="7400" dirty="0">
              <a:latin typeface="Calibri" panose="020F0502020204030204" pitchFamily="34" charset="0"/>
              <a:ea typeface="Calibri" panose="020F0502020204030204" pitchFamily="34" charset="0"/>
              <a:cs typeface="Calibri" panose="020F0502020204030204" pitchFamily="34" charset="0"/>
            </a:endParaRPr>
          </a:p>
          <a:p>
            <a:pPr marL="723900" lvl="0" indent="-342900" algn="just" defTabSz="723900">
              <a:lnSpc>
                <a:spcPct val="115000"/>
              </a:lnSpc>
              <a:buFont typeface="Wingdings" panose="05000000000000000000" pitchFamily="2" charset="2"/>
              <a:buChar char=""/>
            </a:pPr>
            <a:r>
              <a:rPr lang="es-MX" sz="7400" dirty="0">
                <a:solidFill>
                  <a:srgbClr val="000000"/>
                </a:solidFill>
                <a:latin typeface="Calibri" panose="020F0502020204030204" pitchFamily="34" charset="0"/>
                <a:ea typeface="Calibri" panose="020F0502020204030204" pitchFamily="34" charset="0"/>
                <a:cs typeface="Calibri" panose="020F0502020204030204" pitchFamily="34" charset="0"/>
              </a:rPr>
              <a:t>Participar con el arrendador en el precio de la venta de los bienes a un tercero.</a:t>
            </a:r>
            <a:endParaRPr lang="es-MX" sz="7400" dirty="0">
              <a:latin typeface="Calibri" panose="020F0502020204030204" pitchFamily="34" charset="0"/>
              <a:ea typeface="Calibri" panose="020F0502020204030204" pitchFamily="34" charset="0"/>
              <a:cs typeface="Calibri" panose="020F0502020204030204" pitchFamily="34" charset="0"/>
            </a:endParaRPr>
          </a:p>
          <a:p>
            <a:endParaRPr lang="es-MX" dirty="0"/>
          </a:p>
        </p:txBody>
      </p:sp>
      <p:pic>
        <p:nvPicPr>
          <p:cNvPr id="3" name="Imagen 2">
            <a:extLst>
              <a:ext uri="{FF2B5EF4-FFF2-40B4-BE49-F238E27FC236}">
                <a16:creationId xmlns:a16="http://schemas.microsoft.com/office/drawing/2014/main" id="{34E4A677-6702-4E3A-BD11-106133AA74E6}"/>
              </a:ext>
            </a:extLst>
          </p:cNvPr>
          <p:cNvPicPr>
            <a:picLocks noChangeAspect="1"/>
          </p:cNvPicPr>
          <p:nvPr/>
        </p:nvPicPr>
        <p:blipFill>
          <a:blip r:embed="rId2"/>
          <a:stretch>
            <a:fillRect/>
          </a:stretch>
        </p:blipFill>
        <p:spPr>
          <a:xfrm>
            <a:off x="9447323" y="2546109"/>
            <a:ext cx="1786283" cy="2530059"/>
          </a:xfrm>
          <a:prstGeom prst="rect">
            <a:avLst/>
          </a:prstGeom>
        </p:spPr>
      </p:pic>
    </p:spTree>
    <p:extLst>
      <p:ext uri="{BB962C8B-B14F-4D97-AF65-F5344CB8AC3E}">
        <p14:creationId xmlns:p14="http://schemas.microsoft.com/office/powerpoint/2010/main" val="125609856"/>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46415" y="272951"/>
            <a:ext cx="9456867" cy="6290454"/>
          </a:xfrm>
          <a:solidFill>
            <a:schemeClr val="bg1">
              <a:lumMod val="85000"/>
            </a:schemeClr>
          </a:solidFill>
        </p:spPr>
        <p:txBody>
          <a:bodyPr>
            <a:noAutofit/>
          </a:bodyPr>
          <a:lstStyle/>
          <a:p>
            <a:pPr marL="114300" indent="0">
              <a:buNone/>
            </a:pPr>
            <a:r>
              <a:rPr lang="es-ES" b="1" dirty="0"/>
              <a:t> </a:t>
            </a:r>
            <a:endParaRPr lang="es-MX" dirty="0"/>
          </a:p>
          <a:p>
            <a:pPr marL="114300" indent="0">
              <a:buNone/>
            </a:pPr>
            <a:endParaRPr lang="es-MX" dirty="0"/>
          </a:p>
          <a:p>
            <a:pPr marL="114300" indent="0">
              <a:buNone/>
            </a:pPr>
            <a:endParaRPr lang="es-MX" dirty="0"/>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22</a:t>
            </a:fld>
            <a:endParaRPr lang="es-MX"/>
          </a:p>
        </p:txBody>
      </p:sp>
      <p:graphicFrame>
        <p:nvGraphicFramePr>
          <p:cNvPr id="10" name="Diagrama 9">
            <a:extLst>
              <a:ext uri="{FF2B5EF4-FFF2-40B4-BE49-F238E27FC236}">
                <a16:creationId xmlns:a16="http://schemas.microsoft.com/office/drawing/2014/main" id="{66A38C32-A24D-4F95-92B7-166B6C8EA06D}"/>
              </a:ext>
            </a:extLst>
          </p:cNvPr>
          <p:cNvGraphicFramePr/>
          <p:nvPr>
            <p:extLst>
              <p:ext uri="{D42A27DB-BD31-4B8C-83A1-F6EECF244321}">
                <p14:modId xmlns:p14="http://schemas.microsoft.com/office/powerpoint/2010/main" val="4108715605"/>
              </p:ext>
            </p:extLst>
          </p:nvPr>
        </p:nvGraphicFramePr>
        <p:xfrm>
          <a:off x="955343" y="545910"/>
          <a:ext cx="10003811" cy="63189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1 Título">
            <a:extLst>
              <a:ext uri="{FF2B5EF4-FFF2-40B4-BE49-F238E27FC236}">
                <a16:creationId xmlns:a16="http://schemas.microsoft.com/office/drawing/2014/main" id="{188DB851-5DEA-4226-9781-74A6ECA64CED}"/>
              </a:ext>
            </a:extLst>
          </p:cNvPr>
          <p:cNvSpPr>
            <a:spLocks noGrp="1"/>
          </p:cNvSpPr>
          <p:nvPr>
            <p:ph type="title"/>
          </p:nvPr>
        </p:nvSpPr>
        <p:spPr>
          <a:xfrm>
            <a:off x="4694826" y="272950"/>
            <a:ext cx="5089585" cy="464030"/>
          </a:xfrm>
          <a:solidFill>
            <a:schemeClr val="accent2"/>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s-ES" sz="3200" b="1" dirty="0">
                <a:solidFill>
                  <a:schemeClr val="bg1"/>
                </a:solidFill>
              </a:rPr>
              <a:t>Arrendamiento Financiero</a:t>
            </a:r>
            <a:endParaRPr lang="es-MX" sz="3200" dirty="0">
              <a:solidFill>
                <a:schemeClr val="bg1"/>
              </a:solidFill>
            </a:endParaRPr>
          </a:p>
        </p:txBody>
      </p:sp>
    </p:spTree>
    <p:extLst>
      <p:ext uri="{BB962C8B-B14F-4D97-AF65-F5344CB8AC3E}">
        <p14:creationId xmlns:p14="http://schemas.microsoft.com/office/powerpoint/2010/main" val="3145504359"/>
      </p:ext>
    </p:extLst>
  </p:cSld>
  <p:clrMapOvr>
    <a:masterClrMapping/>
  </p:clrMapOvr>
  <p:transition spd="slow">
    <p:wheel spokes="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4640236" y="1296546"/>
            <a:ext cx="5037540" cy="967262"/>
          </a:xfrm>
        </p:spPr>
        <p:txBody>
          <a:bodyPr vert="horz" lIns="91440" tIns="45720" rIns="91440" bIns="45720" rtlCol="0" anchor="b">
            <a:normAutofit/>
          </a:bodyPr>
          <a:lstStyle/>
          <a:p>
            <a:pPr algn="r"/>
            <a:r>
              <a:rPr lang="es-MX" sz="4000" b="1" dirty="0">
                <a:effectLst>
                  <a:outerShdw blurRad="38100" dist="38100" dir="2700000" algn="tl">
                    <a:srgbClr val="000000">
                      <a:alpha val="43137"/>
                    </a:srgbClr>
                  </a:outerShdw>
                </a:effectLst>
              </a:rPr>
              <a:t>CARACTERÍSTICAS </a:t>
            </a:r>
          </a:p>
        </p:txBody>
      </p:sp>
      <p:sp>
        <p:nvSpPr>
          <p:cNvPr id="2" name="1 Marcador de contenido"/>
          <p:cNvSpPr>
            <a:spLocks noGrp="1"/>
          </p:cNvSpPr>
          <p:nvPr>
            <p:ph idx="1"/>
          </p:nvPr>
        </p:nvSpPr>
        <p:spPr>
          <a:xfrm>
            <a:off x="4413436" y="2331720"/>
            <a:ext cx="6627607" cy="3755186"/>
          </a:xfrm>
        </p:spPr>
        <p:txBody>
          <a:bodyPr>
            <a:noAutofit/>
          </a:bodyPr>
          <a:lstStyle/>
          <a:p>
            <a:r>
              <a:rPr lang="es-MX" sz="2800" b="1" dirty="0">
                <a:latin typeface="Calibri" panose="020F0502020204030204" pitchFamily="34" charset="0"/>
                <a:cs typeface="Calibri" panose="020F0502020204030204" pitchFamily="34" charset="0"/>
              </a:rPr>
              <a:t>GARANTIAS</a:t>
            </a:r>
          </a:p>
          <a:p>
            <a:pPr lvl="1"/>
            <a:r>
              <a:rPr lang="es-MX" sz="2400" dirty="0">
                <a:latin typeface="Calibri" panose="020F0502020204030204" pitchFamily="34" charset="0"/>
                <a:cs typeface="Calibri" panose="020F0502020204030204" pitchFamily="34" charset="0"/>
              </a:rPr>
              <a:t>La propiedad fiscal del bien otorgado pertenece al cliente desde el momento de la firma del contrato.</a:t>
            </a:r>
          </a:p>
          <a:p>
            <a:pPr marL="45720" indent="0">
              <a:buNone/>
            </a:pPr>
            <a:endParaRPr lang="es-MX" sz="1400" dirty="0">
              <a:latin typeface="Calibri" panose="020F0502020204030204" pitchFamily="34" charset="0"/>
              <a:cs typeface="Calibri" panose="020F0502020204030204" pitchFamily="34" charset="0"/>
            </a:endParaRPr>
          </a:p>
          <a:p>
            <a:r>
              <a:rPr lang="es-MX" sz="2800" b="1" dirty="0">
                <a:latin typeface="Calibri" panose="020F0502020204030204" pitchFamily="34" charset="0"/>
                <a:cs typeface="Calibri" panose="020F0502020204030204" pitchFamily="34" charset="0"/>
              </a:rPr>
              <a:t>MONEDA</a:t>
            </a:r>
          </a:p>
          <a:p>
            <a:pPr lvl="1"/>
            <a:r>
              <a:rPr lang="es-MX" sz="2400" dirty="0">
                <a:latin typeface="Calibri" panose="020F0502020204030204" pitchFamily="34" charset="0"/>
                <a:cs typeface="Calibri" panose="020F0502020204030204" pitchFamily="34" charset="0"/>
              </a:rPr>
              <a:t>Nacional</a:t>
            </a:r>
          </a:p>
          <a:p>
            <a:pPr lvl="1"/>
            <a:r>
              <a:rPr lang="es-MX" sz="2400" dirty="0">
                <a:latin typeface="Calibri" panose="020F0502020204030204" pitchFamily="34" charset="0"/>
                <a:cs typeface="Calibri" panose="020F0502020204030204" pitchFamily="34" charset="0"/>
              </a:rPr>
              <a:t>Dólares Estadounidenses</a:t>
            </a:r>
          </a:p>
          <a:p>
            <a:pPr lvl="1"/>
            <a:r>
              <a:rPr lang="es-MX" sz="2400" dirty="0">
                <a:latin typeface="Calibri" panose="020F0502020204030204" pitchFamily="34" charset="0"/>
                <a:cs typeface="Calibri" panose="020F0502020204030204" pitchFamily="34" charset="0"/>
              </a:rPr>
              <a:t>Otras divisas</a:t>
            </a:r>
          </a:p>
        </p:txBody>
      </p:sp>
      <p:pic>
        <p:nvPicPr>
          <p:cNvPr id="7172" name="Picture 4" descr="Money exchange background design Free Vector"/>
          <p:cNvPicPr>
            <a:picLocks noChangeAspect="1" noChangeArrowheads="1"/>
          </p:cNvPicPr>
          <p:nvPr/>
        </p:nvPicPr>
        <p:blipFill rotWithShape="1">
          <a:blip r:embed="rId2">
            <a:clrChange>
              <a:clrFrom>
                <a:srgbClr val="00BCD0"/>
              </a:clrFrom>
              <a:clrTo>
                <a:srgbClr val="00BCD0">
                  <a:alpha val="0"/>
                </a:srgbClr>
              </a:clrTo>
            </a:clrChange>
            <a:extLst>
              <a:ext uri="{28A0092B-C50C-407E-A947-70E740481C1C}">
                <a14:useLocalDpi xmlns:a14="http://schemas.microsoft.com/office/drawing/2010/main" val="0"/>
              </a:ext>
            </a:extLst>
          </a:blip>
          <a:srcRect t="31240"/>
          <a:stretch/>
        </p:blipFill>
        <p:spPr bwMode="auto">
          <a:xfrm rot="5400000" flipH="1">
            <a:off x="-682724" y="2107499"/>
            <a:ext cx="4869160" cy="350371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5" name="1 Título">
            <a:extLst>
              <a:ext uri="{FF2B5EF4-FFF2-40B4-BE49-F238E27FC236}">
                <a16:creationId xmlns:a16="http://schemas.microsoft.com/office/drawing/2014/main" id="{BB8FED3F-69BE-494B-AB83-6C7DD6CE4B1F}"/>
              </a:ext>
            </a:extLst>
          </p:cNvPr>
          <p:cNvSpPr txBox="1">
            <a:spLocks/>
          </p:cNvSpPr>
          <p:nvPr/>
        </p:nvSpPr>
        <p:spPr>
          <a:xfrm>
            <a:off x="1981200" y="532855"/>
            <a:ext cx="8229600" cy="782960"/>
          </a:xfrm>
          <a:prstGeom prst="rect">
            <a:avLst/>
          </a:prstGeom>
          <a:solidFill>
            <a:schemeClr val="accent1"/>
          </a:solidFill>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s-ES" sz="4200" b="1" dirty="0">
                <a:solidFill>
                  <a:schemeClr val="bg1"/>
                </a:solidFill>
                <a:latin typeface="Calibri" panose="020F0502020204030204" pitchFamily="34" charset="0"/>
                <a:cs typeface="Calibri" panose="020F0502020204030204" pitchFamily="34" charset="0"/>
              </a:rPr>
              <a:t>Arrendamiento Financiero</a:t>
            </a:r>
            <a:endParaRPr lang="es-MX" sz="4200" dirty="0">
              <a:solidFill>
                <a:schemeClr val="bg1"/>
              </a:solidFill>
              <a:latin typeface="Calibri" panose="020F0502020204030204" pitchFamily="34" charset="0"/>
              <a:cs typeface="Calibri" panose="020F0502020204030204" pitchFamily="34" charset="0"/>
            </a:endParaRPr>
          </a:p>
        </p:txBody>
      </p:sp>
      <p:sp>
        <p:nvSpPr>
          <p:cNvPr id="3" name="Marcador de número de diapositiva 2">
            <a:extLst>
              <a:ext uri="{FF2B5EF4-FFF2-40B4-BE49-F238E27FC236}">
                <a16:creationId xmlns:a16="http://schemas.microsoft.com/office/drawing/2014/main" id="{AC6C007B-1663-486D-A2C1-414D2410E2A4}"/>
              </a:ext>
            </a:extLst>
          </p:cNvPr>
          <p:cNvSpPr>
            <a:spLocks noGrp="1"/>
          </p:cNvSpPr>
          <p:nvPr>
            <p:ph type="sldNum" sz="quarter" idx="12"/>
          </p:nvPr>
        </p:nvSpPr>
        <p:spPr/>
        <p:txBody>
          <a:bodyPr/>
          <a:lstStyle/>
          <a:p>
            <a:fld id="{559A74B9-CAFF-4650-A221-91685748E060}" type="slidenum">
              <a:rPr lang="es-MX" smtClean="0"/>
              <a:pPr/>
              <a:t>23</a:t>
            </a:fld>
            <a:endParaRPr lang="es-MX"/>
          </a:p>
        </p:txBody>
      </p:sp>
    </p:spTree>
    <p:extLst>
      <p:ext uri="{BB962C8B-B14F-4D97-AF65-F5344CB8AC3E}">
        <p14:creationId xmlns:p14="http://schemas.microsoft.com/office/powerpoint/2010/main" val="411898890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1078882" y="1296546"/>
            <a:ext cx="5037540" cy="967262"/>
          </a:xfrm>
        </p:spPr>
        <p:txBody>
          <a:bodyPr vert="horz" lIns="91440" tIns="45720" rIns="91440" bIns="45720" rtlCol="0" anchor="b">
            <a:normAutofit/>
          </a:bodyPr>
          <a:lstStyle/>
          <a:p>
            <a:pPr algn="r"/>
            <a:r>
              <a:rPr lang="es-MX" sz="4000" b="1" dirty="0">
                <a:effectLst>
                  <a:outerShdw blurRad="38100" dist="38100" dir="2700000" algn="tl">
                    <a:srgbClr val="000000">
                      <a:alpha val="43137"/>
                    </a:srgbClr>
                  </a:outerShdw>
                </a:effectLst>
              </a:rPr>
              <a:t>CARACTERÍSTICAS </a:t>
            </a:r>
          </a:p>
        </p:txBody>
      </p:sp>
      <p:sp>
        <p:nvSpPr>
          <p:cNvPr id="5" name="1 Título">
            <a:extLst>
              <a:ext uri="{FF2B5EF4-FFF2-40B4-BE49-F238E27FC236}">
                <a16:creationId xmlns:a16="http://schemas.microsoft.com/office/drawing/2014/main" id="{BB8FED3F-69BE-494B-AB83-6C7DD6CE4B1F}"/>
              </a:ext>
            </a:extLst>
          </p:cNvPr>
          <p:cNvSpPr txBox="1">
            <a:spLocks/>
          </p:cNvSpPr>
          <p:nvPr/>
        </p:nvSpPr>
        <p:spPr>
          <a:xfrm>
            <a:off x="1981200" y="532855"/>
            <a:ext cx="8229600" cy="782960"/>
          </a:xfrm>
          <a:prstGeom prst="rect">
            <a:avLst/>
          </a:prstGeom>
          <a:solidFill>
            <a:schemeClr val="accent1"/>
          </a:solidFill>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s-ES" sz="4200" b="1" dirty="0">
                <a:solidFill>
                  <a:schemeClr val="bg1"/>
                </a:solidFill>
                <a:latin typeface="Calibri" panose="020F0502020204030204" pitchFamily="34" charset="0"/>
                <a:cs typeface="Calibri" panose="020F0502020204030204" pitchFamily="34" charset="0"/>
              </a:rPr>
              <a:t>Arrendamiento Financiero</a:t>
            </a:r>
            <a:endParaRPr lang="es-MX" sz="4200" dirty="0">
              <a:solidFill>
                <a:schemeClr val="bg1"/>
              </a:solidFill>
              <a:latin typeface="Calibri" panose="020F0502020204030204" pitchFamily="34" charset="0"/>
              <a:cs typeface="Calibri" panose="020F0502020204030204" pitchFamily="34" charset="0"/>
            </a:endParaRPr>
          </a:p>
        </p:txBody>
      </p:sp>
      <p:sp>
        <p:nvSpPr>
          <p:cNvPr id="3" name="CuadroTexto 2">
            <a:extLst>
              <a:ext uri="{FF2B5EF4-FFF2-40B4-BE49-F238E27FC236}">
                <a16:creationId xmlns:a16="http://schemas.microsoft.com/office/drawing/2014/main" id="{68D2E5AF-8DFA-4396-A575-0F5A081B9048}"/>
              </a:ext>
            </a:extLst>
          </p:cNvPr>
          <p:cNvSpPr txBox="1"/>
          <p:nvPr/>
        </p:nvSpPr>
        <p:spPr>
          <a:xfrm>
            <a:off x="1295389" y="2370218"/>
            <a:ext cx="4800611" cy="3665619"/>
          </a:xfrm>
          <a:prstGeom prst="rect">
            <a:avLst/>
          </a:prstGeom>
          <a:noFill/>
        </p:spPr>
        <p:txBody>
          <a:bodyPr wrap="square" rtlCol="0">
            <a:spAutoFit/>
          </a:bodyPr>
          <a:lstStyle/>
          <a:p>
            <a:pPr marL="306000" lvl="0" indent="-306000" defTabSz="457200">
              <a:spcBef>
                <a:spcPct val="20000"/>
              </a:spcBef>
              <a:spcAft>
                <a:spcPts val="600"/>
              </a:spcAft>
              <a:buClr>
                <a:schemeClr val="accent2"/>
              </a:buClr>
              <a:buSzPct val="92000"/>
              <a:buFont typeface="Wingdings 2" panose="05020102010507070707" pitchFamily="18" charset="2"/>
              <a:buChar char=""/>
            </a:pPr>
            <a:r>
              <a:rPr lang="es-MX" sz="2800" b="1" dirty="0">
                <a:solidFill>
                  <a:srgbClr val="3D3D3D"/>
                </a:solidFill>
                <a:latin typeface="Gill Sans MT" panose="020B0502020104020203"/>
              </a:rPr>
              <a:t>UTILIZACIÓN</a:t>
            </a:r>
          </a:p>
          <a:p>
            <a:pPr marL="630000" lvl="1" indent="-306000" defTabSz="457200">
              <a:spcBef>
                <a:spcPct val="20000"/>
              </a:spcBef>
              <a:spcAft>
                <a:spcPts val="600"/>
              </a:spcAft>
              <a:buClr>
                <a:schemeClr val="accent2"/>
              </a:buClr>
              <a:buSzPct val="92000"/>
              <a:buFont typeface="Wingdings 2" panose="05020102010507070707" pitchFamily="18" charset="2"/>
              <a:buChar char=""/>
            </a:pPr>
            <a:r>
              <a:rPr lang="es-MX" dirty="0">
                <a:solidFill>
                  <a:srgbClr val="3D3D3D"/>
                </a:solidFill>
                <a:latin typeface="Gill Sans MT" panose="020B0502020104020203"/>
              </a:rPr>
              <a:t>Flotillas de automóviles y camiones ligeros</a:t>
            </a:r>
          </a:p>
          <a:p>
            <a:pPr marL="630000" lvl="1" indent="-306000" defTabSz="457200">
              <a:spcBef>
                <a:spcPct val="20000"/>
              </a:spcBef>
              <a:spcAft>
                <a:spcPts val="600"/>
              </a:spcAft>
              <a:buClr>
                <a:schemeClr val="accent2"/>
              </a:buClr>
              <a:buSzPct val="92000"/>
              <a:buFont typeface="Wingdings 2" panose="05020102010507070707" pitchFamily="18" charset="2"/>
              <a:buChar char=""/>
            </a:pPr>
            <a:r>
              <a:rPr lang="es-MX" dirty="0">
                <a:solidFill>
                  <a:srgbClr val="3D3D3D"/>
                </a:solidFill>
                <a:latin typeface="Gill Sans MT" panose="020B0502020104020203"/>
              </a:rPr>
              <a:t>Tractocamiones, remolques y semi-remolques</a:t>
            </a:r>
          </a:p>
          <a:p>
            <a:pPr marL="630000" lvl="1" indent="-306000" defTabSz="457200">
              <a:spcBef>
                <a:spcPct val="20000"/>
              </a:spcBef>
              <a:spcAft>
                <a:spcPts val="600"/>
              </a:spcAft>
              <a:buClr>
                <a:schemeClr val="accent2"/>
              </a:buClr>
              <a:buSzPct val="92000"/>
              <a:buFont typeface="Wingdings 2" panose="05020102010507070707" pitchFamily="18" charset="2"/>
              <a:buChar char=""/>
            </a:pPr>
            <a:r>
              <a:rPr lang="es-MX" dirty="0">
                <a:solidFill>
                  <a:srgbClr val="3D3D3D"/>
                </a:solidFill>
                <a:latin typeface="Gill Sans MT" panose="020B0502020104020203"/>
              </a:rPr>
              <a:t>Camiones de carga</a:t>
            </a:r>
          </a:p>
          <a:p>
            <a:pPr marL="630000" lvl="1" indent="-306000" defTabSz="457200">
              <a:spcBef>
                <a:spcPct val="20000"/>
              </a:spcBef>
              <a:spcAft>
                <a:spcPts val="600"/>
              </a:spcAft>
              <a:buClr>
                <a:schemeClr val="accent2"/>
              </a:buClr>
              <a:buSzPct val="92000"/>
              <a:buFont typeface="Wingdings 2" panose="05020102010507070707" pitchFamily="18" charset="2"/>
              <a:buChar char=""/>
            </a:pPr>
            <a:r>
              <a:rPr lang="es-MX" dirty="0">
                <a:solidFill>
                  <a:srgbClr val="3D3D3D"/>
                </a:solidFill>
                <a:latin typeface="Gill Sans MT" panose="020B0502020104020203"/>
              </a:rPr>
              <a:t>Autobuses</a:t>
            </a:r>
          </a:p>
          <a:p>
            <a:pPr marL="630000" lvl="1" indent="-306000" defTabSz="457200">
              <a:spcBef>
                <a:spcPct val="20000"/>
              </a:spcBef>
              <a:spcAft>
                <a:spcPts val="600"/>
              </a:spcAft>
              <a:buClr>
                <a:schemeClr val="accent2"/>
              </a:buClr>
              <a:buSzPct val="92000"/>
              <a:buFont typeface="Wingdings 2" panose="05020102010507070707" pitchFamily="18" charset="2"/>
              <a:buChar char=""/>
            </a:pPr>
            <a:r>
              <a:rPr lang="es-MX" dirty="0">
                <a:solidFill>
                  <a:srgbClr val="3D3D3D"/>
                </a:solidFill>
                <a:latin typeface="Gill Sans MT" panose="020B0502020104020203"/>
              </a:rPr>
              <a:t>Montacargas</a:t>
            </a:r>
          </a:p>
          <a:p>
            <a:pPr marL="630000" lvl="1" indent="-306000" defTabSz="457200">
              <a:spcBef>
                <a:spcPct val="20000"/>
              </a:spcBef>
              <a:spcAft>
                <a:spcPts val="600"/>
              </a:spcAft>
              <a:buClr>
                <a:schemeClr val="accent2"/>
              </a:buClr>
              <a:buSzPct val="92000"/>
              <a:buFont typeface="Wingdings 2" panose="05020102010507070707" pitchFamily="18" charset="2"/>
              <a:buChar char=""/>
            </a:pPr>
            <a:r>
              <a:rPr lang="es-MX" dirty="0">
                <a:solidFill>
                  <a:srgbClr val="3D3D3D"/>
                </a:solidFill>
                <a:latin typeface="Gill Sans MT" panose="020B0502020104020203"/>
              </a:rPr>
              <a:t>Maquinaria y equipo</a:t>
            </a:r>
          </a:p>
          <a:p>
            <a:pPr marL="630000" lvl="1" indent="-306000" defTabSz="457200">
              <a:spcBef>
                <a:spcPct val="20000"/>
              </a:spcBef>
              <a:spcAft>
                <a:spcPts val="600"/>
              </a:spcAft>
              <a:buClr>
                <a:schemeClr val="accent2"/>
              </a:buClr>
              <a:buSzPct val="92000"/>
              <a:buFont typeface="Wingdings 2" panose="05020102010507070707" pitchFamily="18" charset="2"/>
              <a:buChar char=""/>
            </a:pPr>
            <a:r>
              <a:rPr lang="es-MX" dirty="0">
                <a:solidFill>
                  <a:srgbClr val="3D3D3D"/>
                </a:solidFill>
                <a:latin typeface="Gill Sans MT" panose="020B0502020104020203"/>
              </a:rPr>
              <a:t>Inmuebles comerciales</a:t>
            </a:r>
          </a:p>
        </p:txBody>
      </p:sp>
      <p:pic>
        <p:nvPicPr>
          <p:cNvPr id="6" name="Imagen 5">
            <a:extLst>
              <a:ext uri="{FF2B5EF4-FFF2-40B4-BE49-F238E27FC236}">
                <a16:creationId xmlns:a16="http://schemas.microsoft.com/office/drawing/2014/main" id="{F1A2CD0B-C949-4BE0-BEA0-F06C2FDBE8CD}"/>
              </a:ext>
            </a:extLst>
          </p:cNvPr>
          <p:cNvPicPr>
            <a:picLocks noChangeAspect="1"/>
          </p:cNvPicPr>
          <p:nvPr/>
        </p:nvPicPr>
        <p:blipFill>
          <a:blip r:embed="rId2"/>
          <a:stretch>
            <a:fillRect/>
          </a:stretch>
        </p:blipFill>
        <p:spPr>
          <a:xfrm>
            <a:off x="6112036" y="2709359"/>
            <a:ext cx="4936958" cy="2777039"/>
          </a:xfrm>
          <a:prstGeom prst="rect">
            <a:avLst/>
          </a:prstGeom>
        </p:spPr>
      </p:pic>
      <p:sp>
        <p:nvSpPr>
          <p:cNvPr id="2" name="Marcador de número de diapositiva 1">
            <a:extLst>
              <a:ext uri="{FF2B5EF4-FFF2-40B4-BE49-F238E27FC236}">
                <a16:creationId xmlns:a16="http://schemas.microsoft.com/office/drawing/2014/main" id="{FABC7FB0-7854-4A69-8704-102AA866049F}"/>
              </a:ext>
            </a:extLst>
          </p:cNvPr>
          <p:cNvSpPr>
            <a:spLocks noGrp="1"/>
          </p:cNvSpPr>
          <p:nvPr>
            <p:ph type="sldNum" sz="quarter" idx="12"/>
          </p:nvPr>
        </p:nvSpPr>
        <p:spPr/>
        <p:txBody>
          <a:bodyPr/>
          <a:lstStyle/>
          <a:p>
            <a:fld id="{559A74B9-CAFF-4650-A221-91685748E060}" type="slidenum">
              <a:rPr lang="es-MX" smtClean="0"/>
              <a:pPr/>
              <a:t>24</a:t>
            </a:fld>
            <a:endParaRPr lang="es-MX"/>
          </a:p>
        </p:txBody>
      </p:sp>
    </p:spTree>
    <p:extLst>
      <p:ext uri="{BB962C8B-B14F-4D97-AF65-F5344CB8AC3E}">
        <p14:creationId xmlns:p14="http://schemas.microsoft.com/office/powerpoint/2010/main" val="4216721353"/>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17204" y="367184"/>
            <a:ext cx="8229600" cy="782960"/>
          </a:xfrm>
          <a:solidFill>
            <a:schemeClr val="accent1"/>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Autofit/>
          </a:bodyPr>
          <a:lstStyle/>
          <a:p>
            <a:pPr algn="ctr"/>
            <a:r>
              <a:rPr lang="es-ES" sz="3400" b="1" dirty="0">
                <a:solidFill>
                  <a:schemeClr val="bg1"/>
                </a:solidFill>
                <a:latin typeface="Calibri" panose="020F0502020204030204" pitchFamily="34" charset="0"/>
                <a:cs typeface="Calibri" panose="020F0502020204030204" pitchFamily="34" charset="0"/>
              </a:rPr>
              <a:t>¿Para que sirve el arrendamiento?</a:t>
            </a:r>
            <a:r>
              <a:rPr lang="es-ES" sz="3400" b="1" dirty="0">
                <a:solidFill>
                  <a:schemeClr val="accent1"/>
                </a:solidFill>
                <a:latin typeface="Calibri" panose="020F0502020204030204" pitchFamily="34" charset="0"/>
                <a:cs typeface="Calibri" panose="020F0502020204030204" pitchFamily="34" charset="0"/>
              </a:rPr>
              <a:t>.</a:t>
            </a:r>
            <a:endParaRPr lang="es-MX" sz="3400" dirty="0">
              <a:solidFill>
                <a:schemeClr val="accent1"/>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028701" y="1340768"/>
            <a:ext cx="5067300" cy="5087328"/>
          </a:xfrm>
          <a:solidFill>
            <a:schemeClr val="bg2">
              <a:lumMod val="90000"/>
            </a:schemeClr>
          </a:solidFill>
        </p:spPr>
        <p:txBody>
          <a:bodyPr>
            <a:noAutofit/>
          </a:bodyPr>
          <a:lstStyle/>
          <a:p>
            <a:pPr marL="114300" indent="0" algn="just">
              <a:buNone/>
            </a:pPr>
            <a:r>
              <a:rPr lang="es-ES" sz="2400" dirty="0">
                <a:latin typeface="Calibri" panose="020F0502020204030204" pitchFamily="34" charset="0"/>
                <a:cs typeface="Calibri" panose="020F0502020204030204" pitchFamily="34" charset="0"/>
              </a:rPr>
              <a:t>Por medio del arrendamiento se puede obtener financiamiento hasta por determinado porcentaje del costo de un bien (coches, inmuebles, equipo industrial o de trabajo, etcétera), incluyendo, dependiendo del caso, otro tipo de costos adicionales, tales como instalación, impuestos, derechos de importación, servicio aduanal, etc., apoyando que el cliente o arrendatario no tenga que hacer desembolsos considerables al inicio del contrato.</a:t>
            </a:r>
          </a:p>
          <a:p>
            <a:pPr marL="114300" indent="0" algn="just">
              <a:buNone/>
            </a:pPr>
            <a:br>
              <a:rPr lang="es-ES" sz="2400" dirty="0">
                <a:latin typeface="Calibri" panose="020F0502020204030204" pitchFamily="34" charset="0"/>
                <a:cs typeface="Calibri" panose="020F0502020204030204" pitchFamily="34" charset="0"/>
              </a:rPr>
            </a:br>
            <a:endParaRPr lang="es-MX" dirty="0"/>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25</a:t>
            </a:fld>
            <a:endParaRPr lang="es-MX"/>
          </a:p>
        </p:txBody>
      </p:sp>
      <p:pic>
        <p:nvPicPr>
          <p:cNvPr id="4" name="Imagen 3">
            <a:extLst>
              <a:ext uri="{FF2B5EF4-FFF2-40B4-BE49-F238E27FC236}">
                <a16:creationId xmlns:a16="http://schemas.microsoft.com/office/drawing/2014/main" id="{0EC217F7-6D1F-42C6-A1F3-5DE62049A49F}"/>
              </a:ext>
            </a:extLst>
          </p:cNvPr>
          <p:cNvPicPr>
            <a:picLocks noChangeAspect="1"/>
          </p:cNvPicPr>
          <p:nvPr/>
        </p:nvPicPr>
        <p:blipFill>
          <a:blip r:embed="rId2"/>
          <a:stretch>
            <a:fillRect/>
          </a:stretch>
        </p:blipFill>
        <p:spPr>
          <a:xfrm>
            <a:off x="6467568" y="2057394"/>
            <a:ext cx="4430393" cy="332626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9039186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8738" y="499533"/>
            <a:ext cx="8414178" cy="782960"/>
          </a:xfrm>
          <a:solidFill>
            <a:schemeClr val="accent1"/>
          </a:solidFill>
          <a:ln>
            <a:solidFill>
              <a:schemeClr val="tx1">
                <a:lumMod val="50000"/>
                <a:lumOff val="50000"/>
              </a:schemeClr>
            </a:solidFill>
          </a:ln>
        </p:spPr>
        <p:style>
          <a:lnRef idx="1">
            <a:schemeClr val="accent2"/>
          </a:lnRef>
          <a:fillRef idx="2">
            <a:schemeClr val="accent2"/>
          </a:fillRef>
          <a:effectRef idx="1">
            <a:schemeClr val="accent2"/>
          </a:effectRef>
          <a:fontRef idx="minor">
            <a:schemeClr val="dk1"/>
          </a:fontRef>
        </p:style>
        <p:txBody>
          <a:bodyPr>
            <a:noAutofit/>
          </a:bodyPr>
          <a:lstStyle/>
          <a:p>
            <a:pPr algn="ctr"/>
            <a:r>
              <a:rPr lang="es-ES" sz="3400" b="1" dirty="0">
                <a:solidFill>
                  <a:schemeClr val="bg1"/>
                </a:solidFill>
                <a:latin typeface="Calibri" panose="020F0502020204030204" pitchFamily="34" charset="0"/>
                <a:cs typeface="Calibri" panose="020F0502020204030204" pitchFamily="34" charset="0"/>
              </a:rPr>
              <a:t>¿Para que sirve el arrendamiento?</a:t>
            </a:r>
            <a:r>
              <a:rPr lang="es-ES" sz="3400" b="1" dirty="0">
                <a:solidFill>
                  <a:schemeClr val="accent1"/>
                </a:solidFill>
                <a:latin typeface="Calibri" panose="020F0502020204030204" pitchFamily="34" charset="0"/>
                <a:cs typeface="Calibri" panose="020F0502020204030204" pitchFamily="34" charset="0"/>
              </a:rPr>
              <a:t>.</a:t>
            </a:r>
            <a:endParaRPr lang="es-MX" sz="3400" dirty="0">
              <a:solidFill>
                <a:schemeClr val="accent1"/>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239253" y="1509212"/>
            <a:ext cx="5343204" cy="4903621"/>
          </a:xfrm>
          <a:solidFill>
            <a:schemeClr val="bg2">
              <a:lumMod val="90000"/>
            </a:schemeClr>
          </a:solidFill>
        </p:spPr>
        <p:txBody>
          <a:bodyPr>
            <a:noAutofit/>
          </a:bodyPr>
          <a:lstStyle/>
          <a:p>
            <a:pPr marL="114300" indent="0" algn="just">
              <a:buNone/>
            </a:pPr>
            <a:br>
              <a:rPr lang="es-ES" sz="2400" dirty="0">
                <a:latin typeface="Calibri" panose="020F0502020204030204" pitchFamily="34" charset="0"/>
                <a:cs typeface="Calibri" panose="020F0502020204030204" pitchFamily="34" charset="0"/>
              </a:rPr>
            </a:br>
            <a:r>
              <a:rPr lang="es-ES" sz="2400" dirty="0">
                <a:latin typeface="Calibri" panose="020F0502020204030204" pitchFamily="34" charset="0"/>
                <a:cs typeface="Calibri" panose="020F0502020204030204" pitchFamily="34" charset="0"/>
              </a:rPr>
              <a:t>Otra particularidad es que el cliente o arrendatario selecciona el equipo y el proveedor, negocia el precio y condiciones de la entrega, por lo que ante el vendedor del bien, el cliente obtiene un precio de riguroso contado, logrando con ello un precio mejor del que obtendría en caso de realizar la compra con financiamiento.</a:t>
            </a:r>
            <a:endParaRPr lang="es-MX" sz="2400" dirty="0">
              <a:latin typeface="Calibri" panose="020F0502020204030204" pitchFamily="34" charset="0"/>
              <a:cs typeface="Calibri" panose="020F0502020204030204" pitchFamily="34" charset="0"/>
            </a:endParaRPr>
          </a:p>
          <a:p>
            <a:pPr marL="114300" indent="0">
              <a:buNone/>
            </a:pPr>
            <a:endParaRPr lang="es-MX" dirty="0"/>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26</a:t>
            </a:fld>
            <a:endParaRPr lang="es-MX"/>
          </a:p>
        </p:txBody>
      </p:sp>
      <p:grpSp>
        <p:nvGrpSpPr>
          <p:cNvPr id="8" name="Grupo 7">
            <a:extLst>
              <a:ext uri="{FF2B5EF4-FFF2-40B4-BE49-F238E27FC236}">
                <a16:creationId xmlns:a16="http://schemas.microsoft.com/office/drawing/2014/main" id="{17103B12-2CD0-41D2-BB8B-E5A6986B2135}"/>
              </a:ext>
            </a:extLst>
          </p:cNvPr>
          <p:cNvGrpSpPr/>
          <p:nvPr/>
        </p:nvGrpSpPr>
        <p:grpSpPr>
          <a:xfrm>
            <a:off x="6617101" y="673766"/>
            <a:ext cx="4627452" cy="5119577"/>
            <a:chOff x="6617101" y="673766"/>
            <a:chExt cx="4627452" cy="5119577"/>
          </a:xfrm>
        </p:grpSpPr>
        <p:pic>
          <p:nvPicPr>
            <p:cNvPr id="4" name="Imagen 3">
              <a:extLst>
                <a:ext uri="{FF2B5EF4-FFF2-40B4-BE49-F238E27FC236}">
                  <a16:creationId xmlns:a16="http://schemas.microsoft.com/office/drawing/2014/main" id="{A54F1A4B-C5D9-4F7A-A38F-703D6D1F4AFF}"/>
                </a:ext>
              </a:extLst>
            </p:cNvPr>
            <p:cNvPicPr>
              <a:picLocks noChangeAspect="1"/>
            </p:cNvPicPr>
            <p:nvPr/>
          </p:nvPicPr>
          <p:blipFill rotWithShape="1">
            <a:blip r:embed="rId2"/>
            <a:srcRect l="15365" r="7639" b="6154"/>
            <a:stretch/>
          </p:blipFill>
          <p:spPr>
            <a:xfrm>
              <a:off x="6617101" y="2610857"/>
              <a:ext cx="2611124" cy="3182486"/>
            </a:xfrm>
            <a:prstGeom prst="rect">
              <a:avLst/>
            </a:prstGeom>
          </p:spPr>
        </p:pic>
        <p:pic>
          <p:nvPicPr>
            <p:cNvPr id="5" name="Imagen 4">
              <a:extLst>
                <a:ext uri="{FF2B5EF4-FFF2-40B4-BE49-F238E27FC236}">
                  <a16:creationId xmlns:a16="http://schemas.microsoft.com/office/drawing/2014/main" id="{4984C27A-E5D8-4466-BF7D-6724711E40B2}"/>
                </a:ext>
              </a:extLst>
            </p:cNvPr>
            <p:cNvPicPr>
              <a:picLocks noChangeAspect="1"/>
            </p:cNvPicPr>
            <p:nvPr/>
          </p:nvPicPr>
          <p:blipFill>
            <a:blip r:embed="rId3"/>
            <a:stretch>
              <a:fillRect/>
            </a:stretch>
          </p:blipFill>
          <p:spPr>
            <a:xfrm>
              <a:off x="8208780" y="673766"/>
              <a:ext cx="3035773" cy="2414276"/>
            </a:xfrm>
            <a:prstGeom prst="rect">
              <a:avLst/>
            </a:prstGeom>
          </p:spPr>
        </p:pic>
      </p:grpSp>
      <p:pic>
        <p:nvPicPr>
          <p:cNvPr id="7" name="Imagen 6">
            <a:extLst>
              <a:ext uri="{FF2B5EF4-FFF2-40B4-BE49-F238E27FC236}">
                <a16:creationId xmlns:a16="http://schemas.microsoft.com/office/drawing/2014/main" id="{8DD27201-366E-42CB-A3DB-8A5AE8892B91}"/>
              </a:ext>
            </a:extLst>
          </p:cNvPr>
          <p:cNvPicPr>
            <a:picLocks noChangeAspect="1"/>
          </p:cNvPicPr>
          <p:nvPr/>
        </p:nvPicPr>
        <p:blipFill>
          <a:blip r:embed="rId4"/>
          <a:stretch>
            <a:fillRect/>
          </a:stretch>
        </p:blipFill>
        <p:spPr>
          <a:xfrm>
            <a:off x="7303168" y="5847080"/>
            <a:ext cx="3351838" cy="868297"/>
          </a:xfrm>
          <a:prstGeom prst="rect">
            <a:avLst/>
          </a:prstGeom>
        </p:spPr>
      </p:pic>
    </p:spTree>
    <p:extLst>
      <p:ext uri="{BB962C8B-B14F-4D97-AF65-F5344CB8AC3E}">
        <p14:creationId xmlns:p14="http://schemas.microsoft.com/office/powerpoint/2010/main" val="3846820485"/>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008376" y="2276872"/>
            <a:ext cx="6181344" cy="1938992"/>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800" b="1" dirty="0">
                <a:ln w="0"/>
                <a:solidFill>
                  <a:schemeClr val="bg1"/>
                </a:solidFill>
              </a:rPr>
              <a:t>Tipos de Arrendamiento</a:t>
            </a: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27</a:t>
            </a:fld>
            <a:endParaRPr lang="es-MX"/>
          </a:p>
        </p:txBody>
      </p:sp>
    </p:spTree>
    <p:extLst>
      <p:ext uri="{BB962C8B-B14F-4D97-AF65-F5344CB8AC3E}">
        <p14:creationId xmlns:p14="http://schemas.microsoft.com/office/powerpoint/2010/main" val="4265207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0785" y="625372"/>
            <a:ext cx="9095616" cy="5023588"/>
          </a:xfrm>
          <a:noFill/>
        </p:spPr>
        <p:txBody>
          <a:bodyPr>
            <a:normAutofit fontScale="85000" lnSpcReduction="10000"/>
          </a:bodyPr>
          <a:lstStyle/>
          <a:p>
            <a:pPr marL="114300" indent="0" algn="just">
              <a:buNone/>
            </a:pPr>
            <a:r>
              <a:rPr lang="es-MX" sz="2600" dirty="0"/>
              <a:t>Las instituciones que otorgan un arrendamiento pueden ser de dos tipos:</a:t>
            </a:r>
          </a:p>
          <a:p>
            <a:pPr marL="114300" indent="0" algn="just">
              <a:buNone/>
            </a:pPr>
            <a:endParaRPr lang="es-MX" sz="2600" dirty="0"/>
          </a:p>
          <a:p>
            <a:pPr algn="just">
              <a:buClrTx/>
              <a:buFont typeface="Wingdings" panose="05000000000000000000" pitchFamily="2" charset="2"/>
              <a:buChar char="ü"/>
            </a:pPr>
            <a:r>
              <a:rPr lang="es-MX" sz="2600" b="1" dirty="0"/>
              <a:t>Arrendamiento Puro:</a:t>
            </a:r>
            <a:r>
              <a:rPr lang="es-MX" sz="2600" dirty="0"/>
              <a:t> Se establece mediante un contrato, el uso o goce temporal de un bien, pero con la diferencia de que no existe opción de compra al término de la vigencia del contrato. En el caso de que al término del contrato exista un contrato de compraventa del bien entre la arrendadora y el arrendatario, el bien tendrá que ser vendido al valor comercial o de mercado.</a:t>
            </a:r>
          </a:p>
          <a:p>
            <a:pPr algn="just">
              <a:buClrTx/>
              <a:buFont typeface="Wingdings" panose="05000000000000000000" pitchFamily="2" charset="2"/>
              <a:buChar char="ü"/>
            </a:pPr>
            <a:endParaRPr lang="es-MX" sz="2600" dirty="0"/>
          </a:p>
          <a:p>
            <a:pPr algn="just">
              <a:buClrTx/>
              <a:buFont typeface="Wingdings" panose="05000000000000000000" pitchFamily="2" charset="2"/>
              <a:buChar char="ü"/>
            </a:pPr>
            <a:r>
              <a:rPr lang="es-MX" sz="2600" b="1" dirty="0"/>
              <a:t>Arrendamiento Financiero: </a:t>
            </a:r>
            <a:r>
              <a:rPr lang="es-MX" sz="2600" dirty="0"/>
              <a:t>La arrendadora financiera se obliga a adquirir determinados bienes y a conceder su uso temporal a plazo forzoso a una persona física o moral, obligándose a pagar como contraprestación, que se liquidará en pagos parciales, según convenga.</a:t>
            </a:r>
          </a:p>
          <a:p>
            <a:pPr marL="0" indent="0" algn="just">
              <a:buNone/>
            </a:pPr>
            <a:endParaRPr lang="es-MX" sz="2600" b="1" dirty="0">
              <a:solidFill>
                <a:schemeClr val="accent1">
                  <a:lumMod val="50000"/>
                </a:schemeClr>
              </a:solidFill>
              <a:latin typeface="Arial" pitchFamily="34" charset="0"/>
              <a:cs typeface="Arial" pitchFamily="34" charset="0"/>
            </a:endParaRPr>
          </a:p>
          <a:p>
            <a:endParaRPr lang="es-MX" dirty="0"/>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28</a:t>
            </a:fld>
            <a:endParaRPr lang="es-MX"/>
          </a:p>
        </p:txBody>
      </p:sp>
      <p:pic>
        <p:nvPicPr>
          <p:cNvPr id="5" name="Imagen 4">
            <a:extLst>
              <a:ext uri="{FF2B5EF4-FFF2-40B4-BE49-F238E27FC236}">
                <a16:creationId xmlns:a16="http://schemas.microsoft.com/office/drawing/2014/main" id="{0DFE797C-93C9-44F3-A88D-F50585C232AF}"/>
              </a:ext>
            </a:extLst>
          </p:cNvPr>
          <p:cNvPicPr>
            <a:picLocks noChangeAspect="1"/>
          </p:cNvPicPr>
          <p:nvPr/>
        </p:nvPicPr>
        <p:blipFill>
          <a:blip r:embed="rId2"/>
          <a:stretch>
            <a:fillRect/>
          </a:stretch>
        </p:blipFill>
        <p:spPr>
          <a:xfrm>
            <a:off x="4919244" y="5366086"/>
            <a:ext cx="2344348" cy="1446798"/>
          </a:xfrm>
          <a:prstGeom prst="rect">
            <a:avLst/>
          </a:prstGeom>
        </p:spPr>
      </p:pic>
    </p:spTree>
    <p:extLst>
      <p:ext uri="{BB962C8B-B14F-4D97-AF65-F5344CB8AC3E}">
        <p14:creationId xmlns:p14="http://schemas.microsoft.com/office/powerpoint/2010/main" val="178463905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587447"/>
            <a:ext cx="8229600" cy="782960"/>
          </a:xfrm>
          <a:solidFill>
            <a:schemeClr val="accent6"/>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200" b="1" dirty="0">
                <a:solidFill>
                  <a:schemeClr val="bg1"/>
                </a:solidFill>
                <a:latin typeface="Calibri" panose="020F0502020204030204" pitchFamily="34" charset="0"/>
                <a:cs typeface="Calibri" panose="020F0502020204030204" pitchFamily="34" charset="0"/>
              </a:rPr>
              <a:t>Arrendadoras Financieras</a:t>
            </a:r>
            <a:endParaRPr lang="es-MX" sz="4200" dirty="0">
              <a:solidFill>
                <a:schemeClr val="bg1"/>
              </a:solidFill>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29</a:t>
            </a:fld>
            <a:endParaRPr lang="es-MX"/>
          </a:p>
        </p:txBody>
      </p:sp>
      <p:sp>
        <p:nvSpPr>
          <p:cNvPr id="7" name="2 Marcador de contenido"/>
          <p:cNvSpPr txBox="1">
            <a:spLocks/>
          </p:cNvSpPr>
          <p:nvPr/>
        </p:nvSpPr>
        <p:spPr>
          <a:xfrm>
            <a:off x="1624083" y="1965278"/>
            <a:ext cx="5640317" cy="3058403"/>
          </a:xfrm>
          <a:prstGeom prst="rect">
            <a:avLst/>
          </a:prstGeom>
          <a:solidFill>
            <a:schemeClr val="bg2">
              <a:lumMod val="9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endParaRPr lang="es-MX" sz="1200" dirty="0"/>
          </a:p>
          <a:p>
            <a:pPr marL="114300" indent="0" algn="just">
              <a:buNone/>
            </a:pPr>
            <a:r>
              <a:rPr lang="es-MX" dirty="0"/>
              <a:t>La principal diferencia entre el arrendamiento puro y el arrendamiento financiero, son las tres opciones terminales que se pueden dar en este último, mientras que el arrendamiento puro, se termina en el plazo establecido por las partes.</a:t>
            </a:r>
            <a:endParaRPr lang="es-MX" dirty="0">
              <a:latin typeface="Calibri" panose="020F0502020204030204" pitchFamily="34" charset="0"/>
              <a:cs typeface="Calibri" panose="020F0502020204030204" pitchFamily="34" charset="0"/>
            </a:endParaRPr>
          </a:p>
          <a:p>
            <a:pPr marL="114300" indent="0">
              <a:buNone/>
            </a:pPr>
            <a:endParaRPr lang="es-MX" sz="2000" dirty="0">
              <a:latin typeface="Arial" pitchFamily="34" charset="0"/>
              <a:cs typeface="Arial" pitchFamily="34" charset="0"/>
            </a:endParaRPr>
          </a:p>
        </p:txBody>
      </p:sp>
      <p:pic>
        <p:nvPicPr>
          <p:cNvPr id="3" name="Imagen 2">
            <a:extLst>
              <a:ext uri="{FF2B5EF4-FFF2-40B4-BE49-F238E27FC236}">
                <a16:creationId xmlns:a16="http://schemas.microsoft.com/office/drawing/2014/main" id="{C31944E3-3D74-43DC-90CD-E03F72582759}"/>
              </a:ext>
            </a:extLst>
          </p:cNvPr>
          <p:cNvPicPr>
            <a:picLocks noChangeAspect="1"/>
          </p:cNvPicPr>
          <p:nvPr/>
        </p:nvPicPr>
        <p:blipFill>
          <a:blip r:embed="rId2"/>
          <a:stretch>
            <a:fillRect/>
          </a:stretch>
        </p:blipFill>
        <p:spPr>
          <a:xfrm>
            <a:off x="7100444" y="1915813"/>
            <a:ext cx="3968840" cy="3517697"/>
          </a:xfrm>
          <a:prstGeom prst="rect">
            <a:avLst/>
          </a:prstGeom>
        </p:spPr>
      </p:pic>
    </p:spTree>
    <p:extLst>
      <p:ext uri="{BB962C8B-B14F-4D97-AF65-F5344CB8AC3E}">
        <p14:creationId xmlns:p14="http://schemas.microsoft.com/office/powerpoint/2010/main" val="31621167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4120" y="417062"/>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LICENCIATURA EN ACTUARÍA</a:t>
            </a:r>
            <a:br>
              <a:rPr lang="es-ES" dirty="0"/>
            </a:br>
            <a:endParaRPr lang="es-MX" dirty="0"/>
          </a:p>
        </p:txBody>
      </p:sp>
      <p:pic>
        <p:nvPicPr>
          <p:cNvPr id="4" name="Picture 3"/>
          <p:cNvPicPr>
            <a:picLocks noChangeAspect="1" noChangeArrowheads="1"/>
          </p:cNvPicPr>
          <p:nvPr/>
        </p:nvPicPr>
        <p:blipFill>
          <a:blip r:embed="rId2"/>
          <a:srcRect/>
          <a:stretch>
            <a:fillRect/>
          </a:stretch>
        </p:blipFill>
        <p:spPr bwMode="auto">
          <a:xfrm>
            <a:off x="9529746" y="412789"/>
            <a:ext cx="861909" cy="772478"/>
          </a:xfrm>
          <a:prstGeom prst="rect">
            <a:avLst/>
          </a:prstGeom>
          <a:noFill/>
          <a:ln w="9525">
            <a:solidFill>
              <a:schemeClr val="accent3">
                <a:lumMod val="75000"/>
              </a:schemeClr>
            </a:solidFill>
            <a:miter lim="800000"/>
            <a:headEnd/>
            <a:tailEnd/>
          </a:ln>
        </p:spPr>
      </p:pic>
      <p:sp>
        <p:nvSpPr>
          <p:cNvPr id="5" name="4 CuadroTexto"/>
          <p:cNvSpPr txBox="1"/>
          <p:nvPr/>
        </p:nvSpPr>
        <p:spPr>
          <a:xfrm>
            <a:off x="1793983" y="618661"/>
            <a:ext cx="3108146" cy="646331"/>
          </a:xfrm>
          <a:prstGeom prst="rect">
            <a:avLst/>
          </a:prstGeom>
          <a:solidFill>
            <a:schemeClr val="bg1">
              <a:lumMod val="50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4146754092"/>
              </p:ext>
            </p:extLst>
          </p:nvPr>
        </p:nvGraphicFramePr>
        <p:xfrm>
          <a:off x="1786467" y="1452099"/>
          <a:ext cx="8583522" cy="4761795"/>
        </p:xfrm>
        <a:graphic>
          <a:graphicData uri="http://schemas.openxmlformats.org/drawingml/2006/table">
            <a:tbl>
              <a:tblPr firstRow="1" bandRow="1">
                <a:tableStyleId>{69C7853C-536D-4A76-A0AE-DD22124D55A5}</a:tableStyleId>
              </a:tblPr>
              <a:tblGrid>
                <a:gridCol w="7981169">
                  <a:extLst>
                    <a:ext uri="{9D8B030D-6E8A-4147-A177-3AD203B41FA5}">
                      <a16:colId xmlns:a16="http://schemas.microsoft.com/office/drawing/2014/main" val="20000"/>
                    </a:ext>
                  </a:extLst>
                </a:gridCol>
                <a:gridCol w="602353">
                  <a:extLst>
                    <a:ext uri="{9D8B030D-6E8A-4147-A177-3AD203B41FA5}">
                      <a16:colId xmlns:a16="http://schemas.microsoft.com/office/drawing/2014/main" val="20001"/>
                    </a:ext>
                  </a:extLst>
                </a:gridCol>
              </a:tblGrid>
              <a:tr h="4761795">
                <a:tc>
                  <a:txBody>
                    <a:bodyPr/>
                    <a:lstStyle/>
                    <a:p>
                      <a:pPr algn="r"/>
                      <a:r>
                        <a:rPr lang="es-MX" sz="2400" dirty="0">
                          <a:latin typeface="Calibri" panose="020F0502020204030204" pitchFamily="34" charset="0"/>
                          <a:cs typeface="Calibri" panose="020F0502020204030204" pitchFamily="34" charset="0"/>
                        </a:rPr>
                        <a:t>Guión</a:t>
                      </a:r>
                      <a:r>
                        <a:rPr lang="es-MX" sz="2400" baseline="0" dirty="0">
                          <a:latin typeface="Calibri" panose="020F0502020204030204" pitchFamily="34" charset="0"/>
                          <a:cs typeface="Calibri" panose="020F0502020204030204" pitchFamily="34" charset="0"/>
                        </a:rPr>
                        <a:t> Explicativo</a:t>
                      </a:r>
                    </a:p>
                    <a:p>
                      <a:pPr algn="r"/>
                      <a:endParaRPr lang="es-MX" sz="2400" dirty="0">
                        <a:latin typeface="Calibri" panose="020F0502020204030204" pitchFamily="34" charset="0"/>
                        <a:cs typeface="Calibri" panose="020F0502020204030204" pitchFamily="34" charset="0"/>
                      </a:endParaRPr>
                    </a:p>
                    <a:p>
                      <a:pPr algn="r"/>
                      <a:r>
                        <a:rPr lang="es-MX" sz="2400" dirty="0">
                          <a:latin typeface="Calibri" panose="020F0502020204030204" pitchFamily="34" charset="0"/>
                          <a:cs typeface="Calibri" panose="020F0502020204030204" pitchFamily="34" charset="0"/>
                        </a:rPr>
                        <a:t>Antecedentes</a:t>
                      </a:r>
                    </a:p>
                    <a:p>
                      <a:pPr algn="r"/>
                      <a:r>
                        <a:rPr lang="es-MX" sz="2400" dirty="0">
                          <a:latin typeface="Calibri" panose="020F0502020204030204" pitchFamily="34" charset="0"/>
                          <a:cs typeface="Calibri" panose="020F0502020204030204" pitchFamily="34" charset="0"/>
                        </a:rPr>
                        <a:t>Organizaciones y Actividades Auxiliares de Crédito</a:t>
                      </a:r>
                    </a:p>
                    <a:p>
                      <a:pPr algn="r"/>
                      <a:r>
                        <a:rPr lang="es-MX" sz="2400" dirty="0">
                          <a:latin typeface="Calibri" panose="020F0502020204030204" pitchFamily="34" charset="0"/>
                          <a:cs typeface="Calibri" panose="020F0502020204030204" pitchFamily="34" charset="0"/>
                        </a:rPr>
                        <a:t>Arrendadoras Financieras </a:t>
                      </a:r>
                    </a:p>
                    <a:p>
                      <a:pPr algn="r"/>
                      <a:r>
                        <a:rPr lang="es-MX" sz="2400" baseline="0" dirty="0">
                          <a:latin typeface="Calibri" panose="020F0502020204030204" pitchFamily="34" charset="0"/>
                          <a:cs typeface="Calibri" panose="020F0502020204030204" pitchFamily="34" charset="0"/>
                        </a:rPr>
                        <a:t>Características del Arrendamiento Financiero</a:t>
                      </a:r>
                    </a:p>
                    <a:p>
                      <a:pPr algn="r"/>
                      <a:r>
                        <a:rPr lang="es-MX" sz="2400" baseline="0" dirty="0">
                          <a:latin typeface="Calibri" panose="020F0502020204030204" pitchFamily="34" charset="0"/>
                          <a:cs typeface="Calibri" panose="020F0502020204030204" pitchFamily="34" charset="0"/>
                        </a:rPr>
                        <a:t>Tipos de Arrendamiento Financiero</a:t>
                      </a:r>
                    </a:p>
                    <a:p>
                      <a:pPr algn="r"/>
                      <a:r>
                        <a:rPr lang="es-MX" sz="2400" baseline="0" dirty="0">
                          <a:latin typeface="Calibri" panose="020F0502020204030204" pitchFamily="34" charset="0"/>
                          <a:cs typeface="Calibri" panose="020F0502020204030204" pitchFamily="34" charset="0"/>
                        </a:rPr>
                        <a:t>Ventajas del Arrendamiento Financiero</a:t>
                      </a:r>
                    </a:p>
                    <a:p>
                      <a:pPr algn="r"/>
                      <a:r>
                        <a:rPr lang="es-MX" sz="2400" baseline="0" dirty="0">
                          <a:latin typeface="Calibri" panose="020F0502020204030204" pitchFamily="34" charset="0"/>
                          <a:cs typeface="Calibri" panose="020F0502020204030204" pitchFamily="34" charset="0"/>
                        </a:rPr>
                        <a:t>Requisitos del Arrendamiento Financiero</a:t>
                      </a:r>
                    </a:p>
                    <a:p>
                      <a:pPr algn="r"/>
                      <a:endParaRPr lang="es-MX" sz="2400" dirty="0">
                        <a:latin typeface="Calibri" panose="020F0502020204030204" pitchFamily="34" charset="0"/>
                        <a:cs typeface="Calibri" panose="020F0502020204030204" pitchFamily="34" charset="0"/>
                      </a:endParaRPr>
                    </a:p>
                    <a:p>
                      <a:pPr algn="r"/>
                      <a:r>
                        <a:rPr lang="es-MX" sz="2400" dirty="0">
                          <a:latin typeface="Calibri" panose="020F0502020204030204" pitchFamily="34" charset="0"/>
                          <a:cs typeface="Calibri" panose="020F0502020204030204" pitchFamily="34" charset="0"/>
                        </a:rPr>
                        <a:t>Conclusiones</a:t>
                      </a:r>
                    </a:p>
                    <a:p>
                      <a:pPr algn="r"/>
                      <a:r>
                        <a:rPr lang="es-MX" sz="2400" dirty="0">
                          <a:latin typeface="Calibri" panose="020F0502020204030204" pitchFamily="34" charset="0"/>
                          <a:cs typeface="Calibri" panose="020F0502020204030204" pitchFamily="34" charset="0"/>
                        </a:rPr>
                        <a:t>Referencias</a:t>
                      </a:r>
                    </a:p>
                  </a:txBody>
                  <a:tcPr/>
                </a:tc>
                <a:tc>
                  <a:txBody>
                    <a:bodyPr/>
                    <a:lstStyle/>
                    <a:p>
                      <a:pPr algn="r"/>
                      <a:r>
                        <a:rPr lang="es-MX" sz="2400" dirty="0">
                          <a:latin typeface="Calibri" panose="020F0502020204030204" pitchFamily="34" charset="0"/>
                          <a:cs typeface="Calibri" panose="020F0502020204030204" pitchFamily="34" charset="0"/>
                        </a:rPr>
                        <a:t>4</a:t>
                      </a:r>
                    </a:p>
                    <a:p>
                      <a:pPr algn="r"/>
                      <a:endParaRPr lang="es-MX" sz="2400" dirty="0">
                        <a:latin typeface="Calibri" panose="020F0502020204030204" pitchFamily="34" charset="0"/>
                        <a:cs typeface="Calibri" panose="020F0502020204030204" pitchFamily="34" charset="0"/>
                      </a:endParaRPr>
                    </a:p>
                    <a:p>
                      <a:pPr algn="r"/>
                      <a:r>
                        <a:rPr lang="es-MX" sz="2400" dirty="0">
                          <a:latin typeface="Calibri" panose="020F0502020204030204" pitchFamily="34" charset="0"/>
                          <a:cs typeface="Calibri" panose="020F0502020204030204" pitchFamily="34" charset="0"/>
                        </a:rPr>
                        <a:t>8</a:t>
                      </a:r>
                    </a:p>
                    <a:p>
                      <a:pPr algn="r"/>
                      <a:r>
                        <a:rPr lang="es-MX" sz="2400" dirty="0">
                          <a:latin typeface="Calibri" panose="020F0502020204030204" pitchFamily="34" charset="0"/>
                          <a:cs typeface="Calibri" panose="020F0502020204030204" pitchFamily="34" charset="0"/>
                        </a:rPr>
                        <a:t>13</a:t>
                      </a:r>
                    </a:p>
                    <a:p>
                      <a:pPr algn="r"/>
                      <a:r>
                        <a:rPr lang="es-MX" sz="2400" dirty="0">
                          <a:latin typeface="Calibri" panose="020F0502020204030204" pitchFamily="34" charset="0"/>
                          <a:cs typeface="Calibri" panose="020F0502020204030204" pitchFamily="34" charset="0"/>
                        </a:rPr>
                        <a:t>1520</a:t>
                      </a:r>
                    </a:p>
                    <a:p>
                      <a:pPr algn="r"/>
                      <a:r>
                        <a:rPr lang="es-MX" sz="2400" dirty="0">
                          <a:latin typeface="Calibri" panose="020F0502020204030204" pitchFamily="34" charset="0"/>
                          <a:cs typeface="Calibri" panose="020F0502020204030204" pitchFamily="34" charset="0"/>
                        </a:rPr>
                        <a:t>27</a:t>
                      </a:r>
                    </a:p>
                    <a:p>
                      <a:pPr algn="r"/>
                      <a:r>
                        <a:rPr lang="es-MX" sz="2400" dirty="0">
                          <a:latin typeface="Calibri" panose="020F0502020204030204" pitchFamily="34" charset="0"/>
                          <a:cs typeface="Calibri" panose="020F0502020204030204" pitchFamily="34" charset="0"/>
                        </a:rPr>
                        <a:t>30</a:t>
                      </a:r>
                    </a:p>
                    <a:p>
                      <a:pPr algn="r"/>
                      <a:r>
                        <a:rPr lang="es-MX" sz="2400" dirty="0">
                          <a:latin typeface="Calibri" panose="020F0502020204030204" pitchFamily="34" charset="0"/>
                          <a:cs typeface="Calibri" panose="020F0502020204030204" pitchFamily="34" charset="0"/>
                        </a:rPr>
                        <a:t>35</a:t>
                      </a:r>
                    </a:p>
                    <a:p>
                      <a:pPr algn="r"/>
                      <a:endParaRPr lang="es-MX" sz="2400" dirty="0">
                        <a:latin typeface="Calibri" panose="020F0502020204030204" pitchFamily="34" charset="0"/>
                        <a:cs typeface="Calibri" panose="020F0502020204030204" pitchFamily="34" charset="0"/>
                      </a:endParaRPr>
                    </a:p>
                    <a:p>
                      <a:pPr algn="r"/>
                      <a:r>
                        <a:rPr lang="es-MX" sz="2400" dirty="0">
                          <a:latin typeface="Calibri" panose="020F0502020204030204" pitchFamily="34" charset="0"/>
                          <a:cs typeface="Calibri" panose="020F0502020204030204" pitchFamily="34" charset="0"/>
                        </a:rPr>
                        <a:t>38</a:t>
                      </a:r>
                    </a:p>
                    <a:p>
                      <a:pPr algn="r"/>
                      <a:r>
                        <a:rPr lang="es-MX" sz="2400" dirty="0">
                          <a:latin typeface="Calibri" panose="020F0502020204030204" pitchFamily="34" charset="0"/>
                          <a:cs typeface="Calibri" panose="020F0502020204030204" pitchFamily="34" charset="0"/>
                        </a:rPr>
                        <a:t>40</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182563738"/>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87705" y="2276872"/>
            <a:ext cx="7207623" cy="2677656"/>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600" b="1" dirty="0">
                <a:ln w="0"/>
                <a:solidFill>
                  <a:schemeClr val="bg1"/>
                </a:solidFill>
              </a:rPr>
              <a:t>Ventajas del Arrendamiento Financiero</a:t>
            </a: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30</a:t>
            </a:fld>
            <a:endParaRPr lang="es-MX"/>
          </a:p>
        </p:txBody>
      </p:sp>
    </p:spTree>
    <p:extLst>
      <p:ext uri="{BB962C8B-B14F-4D97-AF65-F5344CB8AC3E}">
        <p14:creationId xmlns:p14="http://schemas.microsoft.com/office/powerpoint/2010/main" val="40484484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587447"/>
            <a:ext cx="8229600" cy="782960"/>
          </a:xfrm>
          <a:solidFill>
            <a:schemeClr val="accent6"/>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200" b="1" dirty="0">
                <a:solidFill>
                  <a:schemeClr val="bg1"/>
                </a:solidFill>
                <a:latin typeface="Calibri" panose="020F0502020204030204" pitchFamily="34" charset="0"/>
                <a:cs typeface="Calibri" panose="020F0502020204030204" pitchFamily="34" charset="0"/>
              </a:rPr>
              <a:t>Arrendadoras Financieras</a:t>
            </a:r>
            <a:endParaRPr lang="es-MX" sz="4200" dirty="0">
              <a:solidFill>
                <a:schemeClr val="bg1"/>
              </a:solidFill>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31</a:t>
            </a:fld>
            <a:endParaRPr lang="es-MX"/>
          </a:p>
        </p:txBody>
      </p:sp>
      <p:sp>
        <p:nvSpPr>
          <p:cNvPr id="7" name="2 Marcador de contenido"/>
          <p:cNvSpPr txBox="1">
            <a:spLocks/>
          </p:cNvSpPr>
          <p:nvPr/>
        </p:nvSpPr>
        <p:spPr>
          <a:xfrm>
            <a:off x="1760562" y="1665029"/>
            <a:ext cx="6059606" cy="4735773"/>
          </a:xfrm>
          <a:prstGeom prst="rect">
            <a:avLst/>
          </a:prstGeom>
          <a:no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s-ES" sz="2800" b="1" dirty="0">
                <a:latin typeface="Calibri" panose="020F0502020204030204" pitchFamily="34" charset="0"/>
                <a:cs typeface="Calibri" panose="020F0502020204030204" pitchFamily="34" charset="0"/>
              </a:rPr>
              <a:t>Ventajas:</a:t>
            </a:r>
          </a:p>
          <a:p>
            <a:pPr lvl="0" algn="just"/>
            <a:r>
              <a:rPr lang="es-ES" sz="2400" dirty="0">
                <a:latin typeface="Calibri" panose="020F0502020204030204" pitchFamily="34" charset="0"/>
                <a:cs typeface="Calibri" panose="020F0502020204030204" pitchFamily="34" charset="0"/>
              </a:rPr>
              <a:t>Preserva el capital del usuario para otras inversiones.</a:t>
            </a:r>
            <a:endParaRPr lang="es-MX" sz="2400" dirty="0">
              <a:latin typeface="Calibri" panose="020F0502020204030204" pitchFamily="34" charset="0"/>
              <a:cs typeface="Calibri" panose="020F0502020204030204" pitchFamily="34" charset="0"/>
            </a:endParaRPr>
          </a:p>
          <a:p>
            <a:pPr lvl="0" algn="just"/>
            <a:r>
              <a:rPr lang="es-ES" sz="2400" dirty="0">
                <a:latin typeface="Calibri" panose="020F0502020204030204" pitchFamily="34" charset="0"/>
                <a:cs typeface="Calibri" panose="020F0502020204030204" pitchFamily="34" charset="0"/>
              </a:rPr>
              <a:t>Evita al usuario pagar enganches, adelantos y otros cargos. Hace posible que los gastos que sean necesarios para instalar, fletar, etc., respecto del equipo adquirido, pueden ser incluidos en las rentas mensuales.</a:t>
            </a:r>
            <a:endParaRPr lang="es-MX" sz="2400" dirty="0">
              <a:latin typeface="Calibri" panose="020F0502020204030204" pitchFamily="34" charset="0"/>
              <a:cs typeface="Calibri" panose="020F0502020204030204" pitchFamily="34" charset="0"/>
            </a:endParaRPr>
          </a:p>
          <a:p>
            <a:pPr lvl="0" algn="just"/>
            <a:r>
              <a:rPr lang="es-MX" sz="2400" dirty="0">
                <a:latin typeface="Calibri" panose="020F0502020204030204" pitchFamily="34" charset="0"/>
                <a:cs typeface="Calibri" panose="020F0502020204030204" pitchFamily="34" charset="0"/>
              </a:rPr>
              <a:t>Incluir en las rentas mensuales los gastos de instalaciones y fletes de equipos </a:t>
            </a:r>
          </a:p>
          <a:p>
            <a:pPr lvl="0" algn="just"/>
            <a:r>
              <a:rPr lang="es-ES" sz="2400" dirty="0">
                <a:latin typeface="Calibri" panose="020F0502020204030204" pitchFamily="34" charset="0"/>
                <a:cs typeface="Calibri" panose="020F0502020204030204" pitchFamily="34" charset="0"/>
              </a:rPr>
              <a:t>Deducir fiscalmente los intereses </a:t>
            </a:r>
            <a:endParaRPr lang="es-MX" sz="2400" dirty="0">
              <a:latin typeface="Calibri" panose="020F0502020204030204" pitchFamily="34" charset="0"/>
              <a:cs typeface="Calibri" panose="020F0502020204030204" pitchFamily="34" charset="0"/>
            </a:endParaRPr>
          </a:p>
        </p:txBody>
      </p:sp>
      <p:pic>
        <p:nvPicPr>
          <p:cNvPr id="3" name="Imagen 2">
            <a:extLst>
              <a:ext uri="{FF2B5EF4-FFF2-40B4-BE49-F238E27FC236}">
                <a16:creationId xmlns:a16="http://schemas.microsoft.com/office/drawing/2014/main" id="{D931A663-1726-4700-BA38-0CE999E0E03B}"/>
              </a:ext>
            </a:extLst>
          </p:cNvPr>
          <p:cNvPicPr>
            <a:picLocks noChangeAspect="1"/>
          </p:cNvPicPr>
          <p:nvPr/>
        </p:nvPicPr>
        <p:blipFill>
          <a:blip r:embed="rId2"/>
          <a:stretch>
            <a:fillRect/>
          </a:stretch>
        </p:blipFill>
        <p:spPr>
          <a:xfrm>
            <a:off x="8272751" y="2008464"/>
            <a:ext cx="2645457" cy="3326303"/>
          </a:xfrm>
          <a:prstGeom prst="rect">
            <a:avLst/>
          </a:prstGeom>
        </p:spPr>
      </p:pic>
    </p:spTree>
    <p:extLst>
      <p:ext uri="{BB962C8B-B14F-4D97-AF65-F5344CB8AC3E}">
        <p14:creationId xmlns:p14="http://schemas.microsoft.com/office/powerpoint/2010/main" val="4030345210"/>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551351"/>
            <a:ext cx="8229600" cy="782960"/>
          </a:xfrm>
          <a:solidFill>
            <a:schemeClr val="accent6"/>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es-ES" sz="4200" b="1" dirty="0">
                <a:solidFill>
                  <a:schemeClr val="bg1"/>
                </a:solidFill>
                <a:latin typeface="Calibri" panose="020F0502020204030204" pitchFamily="34" charset="0"/>
                <a:cs typeface="Calibri" panose="020F0502020204030204" pitchFamily="34" charset="0"/>
              </a:rPr>
              <a:t>Arrendadoras Financieras</a:t>
            </a:r>
            <a:endParaRPr lang="es-MX" sz="4200" dirty="0">
              <a:solidFill>
                <a:schemeClr val="bg1"/>
              </a:solidFill>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32</a:t>
            </a:fld>
            <a:endParaRPr lang="es-MX"/>
          </a:p>
        </p:txBody>
      </p:sp>
      <p:sp>
        <p:nvSpPr>
          <p:cNvPr id="7" name="2 Marcador de contenido"/>
          <p:cNvSpPr txBox="1">
            <a:spLocks/>
          </p:cNvSpPr>
          <p:nvPr/>
        </p:nvSpPr>
        <p:spPr>
          <a:xfrm>
            <a:off x="1991544" y="1421877"/>
            <a:ext cx="8229600" cy="5199797"/>
          </a:xfrm>
          <a:prstGeom prst="rect">
            <a:avLst/>
          </a:prstGeom>
          <a:no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s-ES" sz="2800" b="1" dirty="0">
                <a:latin typeface="Calibri" panose="020F0502020204030204" pitchFamily="34" charset="0"/>
                <a:cs typeface="Calibri" panose="020F0502020204030204" pitchFamily="34" charset="0"/>
              </a:rPr>
              <a:t>Ventajas:</a:t>
            </a:r>
          </a:p>
          <a:p>
            <a:pPr lvl="0" algn="just"/>
            <a:r>
              <a:rPr lang="es-MX" sz="2400" dirty="0">
                <a:latin typeface="Calibri" panose="020F0502020204030204" pitchFamily="34" charset="0"/>
                <a:cs typeface="Calibri" panose="020F0502020204030204" pitchFamily="34" charset="0"/>
              </a:rPr>
              <a:t>Depreciar el equipo porque, fiscalmente, es de su propiedad </a:t>
            </a:r>
          </a:p>
          <a:p>
            <a:pPr lvl="0" algn="just"/>
            <a:r>
              <a:rPr lang="es-MX" sz="2400" dirty="0">
                <a:latin typeface="Calibri" panose="020F0502020204030204" pitchFamily="34" charset="0"/>
                <a:cs typeface="Calibri" panose="020F0502020204030204" pitchFamily="34" charset="0"/>
              </a:rPr>
              <a:t>Planear con mayor efectividad sus finanzas debido a que los pagos son fijos </a:t>
            </a:r>
          </a:p>
          <a:p>
            <a:pPr lvl="0" algn="just"/>
            <a:r>
              <a:rPr lang="es-MX" sz="2400" dirty="0">
                <a:latin typeface="Calibri" panose="020F0502020204030204" pitchFamily="34" charset="0"/>
                <a:cs typeface="Calibri" panose="020F0502020204030204" pitchFamily="34" charset="0"/>
              </a:rPr>
              <a:t>Prorrogar el plazo para continuar con el uso o goce temporal de los bienes.</a:t>
            </a:r>
          </a:p>
          <a:p>
            <a:pPr lvl="0" algn="just"/>
            <a:r>
              <a:rPr lang="es-MX" sz="2400" dirty="0">
                <a:latin typeface="Calibri" panose="020F0502020204030204" pitchFamily="34" charset="0"/>
                <a:cs typeface="Calibri" panose="020F0502020204030204" pitchFamily="34" charset="0"/>
              </a:rPr>
              <a:t>Participar con la arrendadora financiera en el precio de la venta de los bienes a un tercero, en las proporciones y términos que se establezcan en el contrato </a:t>
            </a:r>
          </a:p>
          <a:p>
            <a:pPr lvl="0" algn="just"/>
            <a:r>
              <a:rPr lang="es-MX" sz="2400" dirty="0">
                <a:latin typeface="Calibri" panose="020F0502020204030204" pitchFamily="34" charset="0"/>
                <a:cs typeface="Calibri" panose="020F0502020204030204" pitchFamily="34" charset="0"/>
              </a:rPr>
              <a:t>Obtener financiamiento hasta por determinado porcentaje del costo de un bien, </a:t>
            </a:r>
          </a:p>
          <a:p>
            <a:pPr lvl="0" algn="just"/>
            <a:r>
              <a:rPr lang="es-MX" sz="2400" dirty="0">
                <a:latin typeface="Calibri" panose="020F0502020204030204" pitchFamily="34" charset="0"/>
                <a:cs typeface="Calibri" panose="020F0502020204030204" pitchFamily="34" charset="0"/>
              </a:rPr>
              <a:t>Minimizar los riesgos de obsolescencia de los bienes.</a:t>
            </a:r>
            <a:endParaRPr lang="es-MX" sz="2400" dirty="0">
              <a:latin typeface="Arial" pitchFamily="34" charset="0"/>
              <a:cs typeface="Arial" pitchFamily="34" charset="0"/>
            </a:endParaRPr>
          </a:p>
        </p:txBody>
      </p:sp>
      <p:pic>
        <p:nvPicPr>
          <p:cNvPr id="3" name="Imagen 2">
            <a:extLst>
              <a:ext uri="{FF2B5EF4-FFF2-40B4-BE49-F238E27FC236}">
                <a16:creationId xmlns:a16="http://schemas.microsoft.com/office/drawing/2014/main" id="{5F6E2F3B-FD17-4C3C-9A5E-C49E5CAC1D98}"/>
              </a:ext>
            </a:extLst>
          </p:cNvPr>
          <p:cNvPicPr>
            <a:picLocks noChangeAspect="1"/>
          </p:cNvPicPr>
          <p:nvPr/>
        </p:nvPicPr>
        <p:blipFill>
          <a:blip r:embed="rId2"/>
          <a:stretch>
            <a:fillRect/>
          </a:stretch>
        </p:blipFill>
        <p:spPr>
          <a:xfrm>
            <a:off x="10383039" y="2958957"/>
            <a:ext cx="1243692" cy="1444877"/>
          </a:xfrm>
          <a:prstGeom prst="rect">
            <a:avLst/>
          </a:prstGeom>
        </p:spPr>
      </p:pic>
    </p:spTree>
    <p:extLst>
      <p:ext uri="{BB962C8B-B14F-4D97-AF65-F5344CB8AC3E}">
        <p14:creationId xmlns:p14="http://schemas.microsoft.com/office/powerpoint/2010/main" val="1562144001"/>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650081"/>
            <a:ext cx="8229600" cy="1097076"/>
          </a:xfrm>
          <a:solidFill>
            <a:schemeClr val="accent1"/>
          </a:solidFill>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s-MX" sz="4200" dirty="0">
                <a:solidFill>
                  <a:schemeClr val="bg1"/>
                </a:solidFill>
                <a:latin typeface="Calibri" panose="020F0502020204030204" pitchFamily="34" charset="0"/>
                <a:cs typeface="Calibri" panose="020F0502020204030204" pitchFamily="34" charset="0"/>
              </a:rPr>
              <a:t>¿Cuál es el tratamiento fiscal del contrato de arrendamiento financiero?</a:t>
            </a: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33</a:t>
            </a:fld>
            <a:endParaRPr lang="es-MX"/>
          </a:p>
        </p:txBody>
      </p:sp>
      <p:sp>
        <p:nvSpPr>
          <p:cNvPr id="4" name="2 Marcador de contenido">
            <a:extLst>
              <a:ext uri="{FF2B5EF4-FFF2-40B4-BE49-F238E27FC236}">
                <a16:creationId xmlns:a16="http://schemas.microsoft.com/office/drawing/2014/main" id="{0C3C6939-6E91-4800-97DF-6624AF2B737E}"/>
              </a:ext>
            </a:extLst>
          </p:cNvPr>
          <p:cNvSpPr>
            <a:spLocks noGrp="1"/>
          </p:cNvSpPr>
          <p:nvPr>
            <p:ph idx="1"/>
          </p:nvPr>
        </p:nvSpPr>
        <p:spPr>
          <a:xfrm>
            <a:off x="1470785" y="1910441"/>
            <a:ext cx="5501515" cy="4653644"/>
          </a:xfrm>
          <a:noFill/>
        </p:spPr>
        <p:txBody>
          <a:bodyPr>
            <a:normAutofit/>
          </a:bodyPr>
          <a:lstStyle/>
          <a:p>
            <a:pPr marL="114300" indent="0" algn="just">
              <a:buNone/>
            </a:pPr>
            <a:r>
              <a:rPr lang="es-MX" sz="2800" dirty="0">
                <a:latin typeface="Calibri" panose="020F0502020204030204" pitchFamily="34" charset="0"/>
                <a:cs typeface="Calibri" panose="020F0502020204030204" pitchFamily="34" charset="0"/>
              </a:rPr>
              <a:t>Partamos del principio de que para el Código Fiscal de la Federación (CFF), el arrendamiento financiero tiene los efectos de una enajenación de bienes en el momento en que se celebra el contrato, por lo que la propiedad fiscal del bien otorgado pertenece al cliente desde el momento de la firma del mismo. </a:t>
            </a:r>
          </a:p>
          <a:p>
            <a:pPr marL="114300" indent="0" algn="just">
              <a:buNone/>
            </a:pPr>
            <a:endParaRPr lang="es-MX" sz="2800" dirty="0">
              <a:latin typeface="Calibri" panose="020F0502020204030204" pitchFamily="34" charset="0"/>
              <a:cs typeface="Calibri" panose="020F0502020204030204" pitchFamily="34" charset="0"/>
            </a:endParaRPr>
          </a:p>
          <a:p>
            <a:pPr marL="0" indent="0" algn="just">
              <a:buNone/>
            </a:pPr>
            <a:endParaRPr lang="es-MX" sz="2600" b="1" dirty="0">
              <a:solidFill>
                <a:schemeClr val="accent1">
                  <a:lumMod val="50000"/>
                </a:schemeClr>
              </a:solidFill>
              <a:latin typeface="Arial" pitchFamily="34" charset="0"/>
              <a:cs typeface="Arial" pitchFamily="34" charset="0"/>
            </a:endParaRPr>
          </a:p>
          <a:p>
            <a:endParaRPr lang="es-MX" dirty="0"/>
          </a:p>
        </p:txBody>
      </p:sp>
      <p:pic>
        <p:nvPicPr>
          <p:cNvPr id="3" name="Imagen 2">
            <a:extLst>
              <a:ext uri="{FF2B5EF4-FFF2-40B4-BE49-F238E27FC236}">
                <a16:creationId xmlns:a16="http://schemas.microsoft.com/office/drawing/2014/main" id="{AE37A242-5727-4CC0-9D3E-C6E74753DCF4}"/>
              </a:ext>
            </a:extLst>
          </p:cNvPr>
          <p:cNvPicPr>
            <a:picLocks noChangeAspect="1"/>
          </p:cNvPicPr>
          <p:nvPr/>
        </p:nvPicPr>
        <p:blipFill>
          <a:blip r:embed="rId2"/>
          <a:stretch>
            <a:fillRect/>
          </a:stretch>
        </p:blipFill>
        <p:spPr>
          <a:xfrm>
            <a:off x="7330849" y="2530929"/>
            <a:ext cx="3673053" cy="26370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005388943"/>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5029" y="601094"/>
            <a:ext cx="10025742" cy="1309349"/>
          </a:xfrm>
          <a:solidFill>
            <a:schemeClr val="accent1"/>
          </a:solidFill>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s-MX" sz="4000" dirty="0">
                <a:solidFill>
                  <a:schemeClr val="bg1"/>
                </a:solidFill>
                <a:latin typeface="Calibri" panose="020F0502020204030204" pitchFamily="34" charset="0"/>
                <a:cs typeface="Calibri" panose="020F0502020204030204" pitchFamily="34" charset="0"/>
              </a:rPr>
              <a:t>¿Qué implicaciones se generan para el arrendatario en el arrendamiento financiero?</a:t>
            </a: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34</a:t>
            </a:fld>
            <a:endParaRPr lang="es-MX"/>
          </a:p>
        </p:txBody>
      </p:sp>
      <p:sp>
        <p:nvSpPr>
          <p:cNvPr id="4" name="2 Marcador de contenido">
            <a:extLst>
              <a:ext uri="{FF2B5EF4-FFF2-40B4-BE49-F238E27FC236}">
                <a16:creationId xmlns:a16="http://schemas.microsoft.com/office/drawing/2014/main" id="{0C3C6939-6E91-4800-97DF-6624AF2B737E}"/>
              </a:ext>
            </a:extLst>
          </p:cNvPr>
          <p:cNvSpPr>
            <a:spLocks noGrp="1"/>
          </p:cNvSpPr>
          <p:nvPr>
            <p:ph idx="1"/>
          </p:nvPr>
        </p:nvSpPr>
        <p:spPr>
          <a:xfrm>
            <a:off x="1470785" y="2073720"/>
            <a:ext cx="9095616" cy="4114801"/>
          </a:xfrm>
          <a:noFill/>
        </p:spPr>
        <p:txBody>
          <a:bodyPr>
            <a:normAutofit fontScale="92500" lnSpcReduction="10000"/>
          </a:bodyPr>
          <a:lstStyle/>
          <a:p>
            <a:pPr algn="just"/>
            <a:r>
              <a:rPr lang="es-MX" sz="2600" dirty="0"/>
              <a:t>El arrendatario se obliga a realizar pagos parciales que cubran el valor del bien objeto de la operación, así como las cargas financieras y demás accesorios, y a tomar al término del contrato alguna de las opciones terminales establecidas en el mismo. </a:t>
            </a:r>
          </a:p>
          <a:p>
            <a:pPr algn="just"/>
            <a:r>
              <a:rPr lang="es-MX" sz="2600" dirty="0"/>
              <a:t>En materia del ISR el arrendatario tiene derecho a la deducción de la inversión objeto del contrato, en los porcientos máximos establecidos en la LISR. </a:t>
            </a:r>
          </a:p>
          <a:p>
            <a:pPr algn="just"/>
            <a:r>
              <a:rPr lang="es-MX" sz="2600" dirty="0"/>
              <a:t>En materia de IVA, el arrendatario podrá acreditar el IVA efectivamente pagado</a:t>
            </a:r>
          </a:p>
          <a:p>
            <a:pPr algn="just"/>
            <a:r>
              <a:rPr lang="es-MX" sz="2600" dirty="0"/>
              <a:t>de acuerdo con la mecánica establecida en la ley respectiva.</a:t>
            </a:r>
          </a:p>
          <a:p>
            <a:pPr marL="114300" indent="0" algn="just">
              <a:buNone/>
            </a:pPr>
            <a:endParaRPr lang="es-MX" sz="2600" dirty="0"/>
          </a:p>
          <a:p>
            <a:pPr marL="0" indent="0" algn="just">
              <a:buNone/>
            </a:pPr>
            <a:endParaRPr lang="es-MX" sz="2600" b="1" dirty="0">
              <a:solidFill>
                <a:schemeClr val="accent1">
                  <a:lumMod val="50000"/>
                </a:schemeClr>
              </a:solidFill>
              <a:latin typeface="Arial" pitchFamily="34" charset="0"/>
              <a:cs typeface="Arial" pitchFamily="34" charset="0"/>
            </a:endParaRPr>
          </a:p>
          <a:p>
            <a:endParaRPr lang="es-MX" dirty="0"/>
          </a:p>
        </p:txBody>
      </p:sp>
    </p:spTree>
    <p:extLst>
      <p:ext uri="{BB962C8B-B14F-4D97-AF65-F5344CB8AC3E}">
        <p14:creationId xmlns:p14="http://schemas.microsoft.com/office/powerpoint/2010/main" val="302440091"/>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87705" y="2203720"/>
            <a:ext cx="7207623" cy="2677656"/>
          </a:xfrm>
          <a:prstGeom prst="rect">
            <a:avLst/>
          </a:prstGeom>
          <a:solidFill>
            <a:schemeClr val="accent4">
              <a:lumMod val="75000"/>
            </a:schemeClr>
          </a:solidFill>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s-ES" sz="5400" b="1" dirty="0">
                <a:ln w="0"/>
                <a:solidFill>
                  <a:schemeClr val="bg1"/>
                </a:solidFill>
              </a:rPr>
              <a:t>Requisitos para un Arrendamiento Financiero</a:t>
            </a: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35</a:t>
            </a:fld>
            <a:endParaRPr lang="es-MX"/>
          </a:p>
        </p:txBody>
      </p:sp>
    </p:spTree>
    <p:extLst>
      <p:ext uri="{BB962C8B-B14F-4D97-AF65-F5344CB8AC3E}">
        <p14:creationId xmlns:p14="http://schemas.microsoft.com/office/powerpoint/2010/main" val="3989053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6114196" y="1719620"/>
            <a:ext cx="3031319" cy="858081"/>
          </a:xfrm>
        </p:spPr>
        <p:txBody>
          <a:bodyPr vert="horz" lIns="91440" tIns="45720" rIns="91440" bIns="45720" rtlCol="0" anchor="b">
            <a:normAutofit/>
          </a:bodyPr>
          <a:lstStyle/>
          <a:p>
            <a:pPr algn="r"/>
            <a:r>
              <a:rPr lang="es-MX" sz="4000" b="1" dirty="0">
                <a:effectLst>
                  <a:outerShdw blurRad="38100" dist="38100" dir="2700000" algn="tl">
                    <a:srgbClr val="000000">
                      <a:alpha val="43137"/>
                    </a:srgbClr>
                  </a:outerShdw>
                </a:effectLst>
              </a:rPr>
              <a:t>Requisitos</a:t>
            </a:r>
          </a:p>
        </p:txBody>
      </p:sp>
      <p:sp>
        <p:nvSpPr>
          <p:cNvPr id="2" name="1 Marcador de contenido"/>
          <p:cNvSpPr>
            <a:spLocks noGrp="1"/>
          </p:cNvSpPr>
          <p:nvPr>
            <p:ph idx="1"/>
          </p:nvPr>
        </p:nvSpPr>
        <p:spPr>
          <a:xfrm>
            <a:off x="5674163" y="2838736"/>
            <a:ext cx="5339580" cy="3179928"/>
          </a:xfrm>
        </p:spPr>
        <p:txBody>
          <a:bodyPr>
            <a:normAutofit/>
          </a:bodyPr>
          <a:lstStyle/>
          <a:p>
            <a:pPr algn="just"/>
            <a:r>
              <a:rPr lang="es-MX" sz="2400" dirty="0">
                <a:latin typeface="Calibri" panose="020F0502020204030204" pitchFamily="34" charset="0"/>
                <a:cs typeface="Calibri" panose="020F0502020204030204" pitchFamily="34" charset="0"/>
              </a:rPr>
              <a:t>Línea de crédito autorizada. </a:t>
            </a:r>
          </a:p>
          <a:p>
            <a:pPr algn="just"/>
            <a:r>
              <a:rPr lang="es-MX" sz="2400" dirty="0">
                <a:latin typeface="Calibri" panose="020F0502020204030204" pitchFamily="34" charset="0"/>
                <a:cs typeface="Calibri" panose="020F0502020204030204" pitchFamily="34" charset="0"/>
              </a:rPr>
              <a:t>Contrato de Arrendamiento Financiero ratificado. </a:t>
            </a:r>
          </a:p>
          <a:p>
            <a:pPr algn="just"/>
            <a:r>
              <a:rPr lang="es-MX" sz="2400" dirty="0">
                <a:latin typeface="Calibri" panose="020F0502020204030204" pitchFamily="34" charset="0"/>
                <a:cs typeface="Calibri" panose="020F0502020204030204" pitchFamily="34" charset="0"/>
              </a:rPr>
              <a:t>Anexo ratificado, donde se establecen las condiciones financieras de cada arrendamiento. </a:t>
            </a:r>
          </a:p>
          <a:p>
            <a:pPr algn="just"/>
            <a:r>
              <a:rPr lang="es-MX" sz="2400" dirty="0">
                <a:latin typeface="Calibri" panose="020F0502020204030204" pitchFamily="34" charset="0"/>
                <a:cs typeface="Calibri" panose="020F0502020204030204" pitchFamily="34" charset="0"/>
              </a:rPr>
              <a:t>Pagaré.</a:t>
            </a:r>
          </a:p>
        </p:txBody>
      </p:sp>
      <p:pic>
        <p:nvPicPr>
          <p:cNvPr id="4" name="Picture 2" descr="Businessmen with a contract in flat design Free Vec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972" y="1835504"/>
            <a:ext cx="4266676" cy="42666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1 Título">
            <a:extLst>
              <a:ext uri="{FF2B5EF4-FFF2-40B4-BE49-F238E27FC236}">
                <a16:creationId xmlns:a16="http://schemas.microsoft.com/office/drawing/2014/main" id="{38235801-D7E9-4B5E-A2AC-988D7B26BBA2}"/>
              </a:ext>
            </a:extLst>
          </p:cNvPr>
          <p:cNvSpPr txBox="1">
            <a:spLocks/>
          </p:cNvSpPr>
          <p:nvPr/>
        </p:nvSpPr>
        <p:spPr>
          <a:xfrm>
            <a:off x="2047164" y="559554"/>
            <a:ext cx="8173980" cy="728965"/>
          </a:xfrm>
          <a:prstGeom prst="rect">
            <a:avLst/>
          </a:prstGeom>
          <a:solidFill>
            <a:schemeClr val="accent2"/>
          </a:solidFill>
          <a:ln w="12700" cap="flat" cmpd="sng" algn="ctr">
            <a:solidFill>
              <a:schemeClr val="tx1">
                <a:lumMod val="50000"/>
                <a:lumOff val="50000"/>
              </a:schemeClr>
            </a:solidFill>
            <a:prstDash val="solid"/>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s-ES" sz="4000" b="1">
                <a:solidFill>
                  <a:schemeClr val="bg1"/>
                </a:solidFill>
              </a:rPr>
              <a:t>Arrendadoras Financieras.</a:t>
            </a:r>
            <a:endParaRPr lang="es-MX" sz="4000" dirty="0">
              <a:solidFill>
                <a:schemeClr val="bg1"/>
              </a:solidFill>
            </a:endParaRPr>
          </a:p>
        </p:txBody>
      </p:sp>
      <p:sp>
        <p:nvSpPr>
          <p:cNvPr id="6" name="Marcador de número de diapositiva 5">
            <a:extLst>
              <a:ext uri="{FF2B5EF4-FFF2-40B4-BE49-F238E27FC236}">
                <a16:creationId xmlns:a16="http://schemas.microsoft.com/office/drawing/2014/main" id="{0321E60C-88CA-483F-B63A-48E7A8A4C90E}"/>
              </a:ext>
            </a:extLst>
          </p:cNvPr>
          <p:cNvSpPr>
            <a:spLocks noGrp="1"/>
          </p:cNvSpPr>
          <p:nvPr>
            <p:ph type="sldNum" sz="quarter" idx="12"/>
          </p:nvPr>
        </p:nvSpPr>
        <p:spPr/>
        <p:txBody>
          <a:bodyPr/>
          <a:lstStyle/>
          <a:p>
            <a:fld id="{559A74B9-CAFF-4650-A221-91685748E060}" type="slidenum">
              <a:rPr lang="es-MX" smtClean="0"/>
              <a:pPr/>
              <a:t>36</a:t>
            </a:fld>
            <a:endParaRPr lang="es-MX"/>
          </a:p>
        </p:txBody>
      </p:sp>
    </p:spTree>
    <p:extLst>
      <p:ext uri="{BB962C8B-B14F-4D97-AF65-F5344CB8AC3E}">
        <p14:creationId xmlns:p14="http://schemas.microsoft.com/office/powerpoint/2010/main" val="521517614"/>
      </p:ext>
    </p:extLst>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2083547" y="1719620"/>
            <a:ext cx="3031319" cy="858081"/>
          </a:xfrm>
        </p:spPr>
        <p:txBody>
          <a:bodyPr vert="horz" lIns="91440" tIns="45720" rIns="91440" bIns="45720" rtlCol="0" anchor="b">
            <a:normAutofit/>
          </a:bodyPr>
          <a:lstStyle/>
          <a:p>
            <a:pPr algn="r"/>
            <a:r>
              <a:rPr lang="es-MX" sz="4000" b="1" dirty="0">
                <a:effectLst>
                  <a:outerShdw blurRad="38100" dist="38100" dir="2700000" algn="tl">
                    <a:srgbClr val="000000">
                      <a:alpha val="43137"/>
                    </a:srgbClr>
                  </a:outerShdw>
                </a:effectLst>
              </a:rPr>
              <a:t>Requisitos</a:t>
            </a:r>
          </a:p>
        </p:txBody>
      </p:sp>
      <p:sp>
        <p:nvSpPr>
          <p:cNvPr id="2" name="1 Marcador de contenido"/>
          <p:cNvSpPr>
            <a:spLocks noGrp="1"/>
          </p:cNvSpPr>
          <p:nvPr>
            <p:ph idx="1"/>
          </p:nvPr>
        </p:nvSpPr>
        <p:spPr>
          <a:xfrm>
            <a:off x="1337481" y="2729552"/>
            <a:ext cx="4954126" cy="3179928"/>
          </a:xfrm>
        </p:spPr>
        <p:txBody>
          <a:bodyPr>
            <a:normAutofit fontScale="92500" lnSpcReduction="10000"/>
          </a:bodyPr>
          <a:lstStyle/>
          <a:p>
            <a:r>
              <a:rPr lang="es-MX" sz="2400" dirty="0"/>
              <a:t>Facturas originales de los equipos a financiar. </a:t>
            </a:r>
          </a:p>
          <a:p>
            <a:endParaRPr lang="es-MX" sz="2400" dirty="0"/>
          </a:p>
          <a:p>
            <a:r>
              <a:rPr lang="es-MX" sz="2400" dirty="0"/>
              <a:t>Instrucciones de pago a los proveedores de los equipos. </a:t>
            </a:r>
          </a:p>
          <a:p>
            <a:endParaRPr lang="es-MX" sz="2400" dirty="0"/>
          </a:p>
          <a:p>
            <a:r>
              <a:rPr lang="es-MX" sz="2400" dirty="0"/>
              <a:t>Copia de las facturas del proveedor y pedimento de importación (si es el caso). </a:t>
            </a:r>
          </a:p>
          <a:p>
            <a:pPr algn="just"/>
            <a:endParaRPr lang="es-MX" sz="2400" dirty="0">
              <a:latin typeface="Calibri" panose="020F0502020204030204" pitchFamily="34" charset="0"/>
              <a:cs typeface="Calibri" panose="020F0502020204030204" pitchFamily="34" charset="0"/>
            </a:endParaRPr>
          </a:p>
        </p:txBody>
      </p:sp>
      <p:sp>
        <p:nvSpPr>
          <p:cNvPr id="5" name="1 Título">
            <a:extLst>
              <a:ext uri="{FF2B5EF4-FFF2-40B4-BE49-F238E27FC236}">
                <a16:creationId xmlns:a16="http://schemas.microsoft.com/office/drawing/2014/main" id="{38235801-D7E9-4B5E-A2AC-988D7B26BBA2}"/>
              </a:ext>
            </a:extLst>
          </p:cNvPr>
          <p:cNvSpPr txBox="1">
            <a:spLocks/>
          </p:cNvSpPr>
          <p:nvPr/>
        </p:nvSpPr>
        <p:spPr>
          <a:xfrm>
            <a:off x="2047164" y="559554"/>
            <a:ext cx="8173980" cy="728965"/>
          </a:xfrm>
          <a:prstGeom prst="rect">
            <a:avLst/>
          </a:prstGeom>
          <a:solidFill>
            <a:schemeClr val="accent2"/>
          </a:solidFill>
          <a:ln w="12700" cap="flat" cmpd="sng" algn="ctr">
            <a:solidFill>
              <a:schemeClr val="tx1">
                <a:lumMod val="50000"/>
                <a:lumOff val="50000"/>
              </a:schemeClr>
            </a:solidFill>
            <a:prstDash val="solid"/>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s-ES" sz="4000" b="1">
                <a:solidFill>
                  <a:schemeClr val="bg1"/>
                </a:solidFill>
              </a:rPr>
              <a:t>Arrendadoras Financieras.</a:t>
            </a:r>
            <a:endParaRPr lang="es-MX" sz="4000" dirty="0">
              <a:solidFill>
                <a:schemeClr val="bg1"/>
              </a:solidFill>
            </a:endParaRPr>
          </a:p>
        </p:txBody>
      </p:sp>
      <p:pic>
        <p:nvPicPr>
          <p:cNvPr id="9" name="Imagen 8">
            <a:extLst>
              <a:ext uri="{FF2B5EF4-FFF2-40B4-BE49-F238E27FC236}">
                <a16:creationId xmlns:a16="http://schemas.microsoft.com/office/drawing/2014/main" id="{1035E5E1-22FE-4FC5-96CF-B31793CADB30}"/>
              </a:ext>
            </a:extLst>
          </p:cNvPr>
          <p:cNvPicPr>
            <a:picLocks noChangeAspect="1"/>
          </p:cNvPicPr>
          <p:nvPr/>
        </p:nvPicPr>
        <p:blipFill>
          <a:blip r:embed="rId2"/>
          <a:stretch>
            <a:fillRect/>
          </a:stretch>
        </p:blipFill>
        <p:spPr>
          <a:xfrm>
            <a:off x="6032177" y="1540319"/>
            <a:ext cx="4249280" cy="4487045"/>
          </a:xfrm>
          <a:prstGeom prst="rect">
            <a:avLst/>
          </a:prstGeom>
        </p:spPr>
      </p:pic>
      <p:sp>
        <p:nvSpPr>
          <p:cNvPr id="4" name="Marcador de número de diapositiva 3">
            <a:extLst>
              <a:ext uri="{FF2B5EF4-FFF2-40B4-BE49-F238E27FC236}">
                <a16:creationId xmlns:a16="http://schemas.microsoft.com/office/drawing/2014/main" id="{0B4CA587-45B5-413F-BB79-E712A7B006D8}"/>
              </a:ext>
            </a:extLst>
          </p:cNvPr>
          <p:cNvSpPr>
            <a:spLocks noGrp="1"/>
          </p:cNvSpPr>
          <p:nvPr>
            <p:ph type="sldNum" sz="quarter" idx="12"/>
          </p:nvPr>
        </p:nvSpPr>
        <p:spPr/>
        <p:txBody>
          <a:bodyPr/>
          <a:lstStyle/>
          <a:p>
            <a:fld id="{559A74B9-CAFF-4650-A221-91685748E060}" type="slidenum">
              <a:rPr lang="es-MX" smtClean="0"/>
              <a:pPr/>
              <a:t>37</a:t>
            </a:fld>
            <a:endParaRPr lang="es-MX"/>
          </a:p>
        </p:txBody>
      </p:sp>
    </p:spTree>
    <p:extLst>
      <p:ext uri="{BB962C8B-B14F-4D97-AF65-F5344CB8AC3E}">
        <p14:creationId xmlns:p14="http://schemas.microsoft.com/office/powerpoint/2010/main" val="395307634"/>
      </p:ext>
    </p:extLst>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7270952" y="44625"/>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376220" y="1216502"/>
            <a:ext cx="9419163" cy="5016758"/>
          </a:xfrm>
          <a:prstGeom prst="rect">
            <a:avLst/>
          </a:prstGeom>
          <a:solidFill>
            <a:schemeClr val="bg2"/>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000" dirty="0">
                <a:latin typeface="Calibri" panose="020F0502020204030204" pitchFamily="34" charset="0"/>
                <a:cs typeface="Calibri" panose="020F0502020204030204" pitchFamily="34" charset="0"/>
              </a:rPr>
              <a:t>El Sector de los Intermediarios Financieros no Bancarios está constituido por las Instituciones que prestan servicios financieros sin ser bancos </a:t>
            </a:r>
            <a:r>
              <a:rPr lang="es-ES" sz="2000" dirty="0">
                <a:latin typeface="Calibri" panose="020F0502020204030204" pitchFamily="34" charset="0"/>
                <a:cs typeface="Calibri" panose="020F0502020204030204" pitchFamily="34" charset="0"/>
              </a:rPr>
              <a:t>Las Organizaciones y Actividades Auxiliares de Crédito son intermediarios financieros no bancarios que constituyen todo un sector que coadyuva al desarrollo de la actividad crediticia.</a:t>
            </a:r>
            <a:endParaRPr lang="es-MX" sz="2000" dirty="0">
              <a:latin typeface="Calibri" panose="020F0502020204030204" pitchFamily="34" charset="0"/>
              <a:cs typeface="Calibri" panose="020F0502020204030204" pitchFamily="34" charset="0"/>
            </a:endParaRPr>
          </a:p>
          <a:p>
            <a:pPr algn="just"/>
            <a:r>
              <a:rPr lang="es-ES" sz="2000" dirty="0">
                <a:latin typeface="Calibri" panose="020F0502020204030204" pitchFamily="34" charset="0"/>
                <a:cs typeface="Calibri" panose="020F0502020204030204" pitchFamily="34" charset="0"/>
              </a:rPr>
              <a:t> </a:t>
            </a:r>
            <a:endParaRPr lang="es-MX" sz="2000" dirty="0">
              <a:latin typeface="Calibri" panose="020F0502020204030204" pitchFamily="34" charset="0"/>
              <a:cs typeface="Calibri" panose="020F0502020204030204" pitchFamily="34" charset="0"/>
            </a:endParaRPr>
          </a:p>
          <a:p>
            <a:pPr algn="just"/>
            <a:r>
              <a:rPr lang="es-ES" sz="2000" dirty="0">
                <a:latin typeface="Calibri" panose="020F0502020204030204" pitchFamily="34" charset="0"/>
                <a:cs typeface="Calibri" panose="020F0502020204030204" pitchFamily="34" charset="0"/>
              </a:rPr>
              <a:t>Dentro de esta categoría, actualmente la Ley General de Organizaciones y Actividades Auxiliares de Crédito considera las siguientes:</a:t>
            </a:r>
            <a:endParaRPr lang="es-MX" sz="2000" dirty="0">
              <a:latin typeface="Calibri" panose="020F0502020204030204" pitchFamily="34" charset="0"/>
              <a:cs typeface="Calibri" panose="020F0502020204030204" pitchFamily="34" charset="0"/>
            </a:endParaRPr>
          </a:p>
          <a:p>
            <a:pPr algn="just"/>
            <a:r>
              <a:rPr lang="es-ES" sz="2000" dirty="0">
                <a:latin typeface="Calibri" panose="020F0502020204030204" pitchFamily="34" charset="0"/>
                <a:cs typeface="Calibri" panose="020F0502020204030204" pitchFamily="34" charset="0"/>
              </a:rPr>
              <a:t> </a:t>
            </a:r>
            <a:endParaRPr lang="es-MX" sz="2000" dirty="0">
              <a:latin typeface="Calibri" panose="020F0502020204030204" pitchFamily="34" charset="0"/>
              <a:cs typeface="Calibri" panose="020F0502020204030204" pitchFamily="34" charset="0"/>
            </a:endParaRPr>
          </a:p>
          <a:p>
            <a:pPr algn="just"/>
            <a:r>
              <a:rPr lang="es-ES" sz="2000" b="1" dirty="0">
                <a:latin typeface="Calibri" panose="020F0502020204030204" pitchFamily="34" charset="0"/>
                <a:cs typeface="Calibri" panose="020F0502020204030204" pitchFamily="34" charset="0"/>
              </a:rPr>
              <a:t>a</a:t>
            </a:r>
            <a:r>
              <a:rPr lang="es-ES"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Organizaciones Auxiliares del Crédito integrado por:</a:t>
            </a:r>
            <a:endParaRPr lang="es-MX" sz="2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627063" indent="-285750" algn="just">
              <a:buFont typeface="Arial" panose="020B0604020202020204" pitchFamily="34" charset="0"/>
              <a:buChar char="•"/>
            </a:pPr>
            <a:r>
              <a:rPr lang="es-ES" sz="2000" b="1" dirty="0">
                <a:latin typeface="Calibri" panose="020F0502020204030204" pitchFamily="34" charset="0"/>
                <a:cs typeface="Calibri" panose="020F0502020204030204" pitchFamily="34" charset="0"/>
              </a:rPr>
              <a:t> </a:t>
            </a:r>
            <a:r>
              <a:rPr lang="es-ES" sz="2000" dirty="0">
                <a:latin typeface="Calibri" panose="020F0502020204030204" pitchFamily="34" charset="0"/>
                <a:cs typeface="Calibri" panose="020F0502020204030204" pitchFamily="34" charset="0"/>
              </a:rPr>
              <a:t>Almacenes Generales de Depósito.</a:t>
            </a:r>
            <a:endParaRPr lang="es-MX" sz="2000" dirty="0">
              <a:latin typeface="Calibri" panose="020F0502020204030204" pitchFamily="34" charset="0"/>
              <a:cs typeface="Calibri" panose="020F0502020204030204" pitchFamily="34" charset="0"/>
            </a:endParaRPr>
          </a:p>
          <a:p>
            <a:pPr algn="just"/>
            <a:r>
              <a:rPr lang="es-ES" sz="2000" dirty="0">
                <a:latin typeface="Calibri" panose="020F0502020204030204" pitchFamily="34" charset="0"/>
                <a:cs typeface="Calibri" panose="020F0502020204030204" pitchFamily="34" charset="0"/>
              </a:rPr>
              <a:t> </a:t>
            </a:r>
            <a:endParaRPr lang="es-MX" sz="2000" dirty="0">
              <a:latin typeface="Calibri" panose="020F0502020204030204" pitchFamily="34" charset="0"/>
              <a:cs typeface="Calibri" panose="020F0502020204030204" pitchFamily="34" charset="0"/>
            </a:endParaRPr>
          </a:p>
          <a:p>
            <a:pPr algn="just"/>
            <a:r>
              <a:rPr lang="es-MX" sz="2000" b="1" dirty="0">
                <a:latin typeface="Calibri" panose="020F0502020204030204" pitchFamily="34" charset="0"/>
                <a:cs typeface="Calibri" panose="020F0502020204030204" pitchFamily="34" charset="0"/>
              </a:rPr>
              <a:t>b.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Actividades Auxiliares del Crédito, integrado por:</a:t>
            </a:r>
            <a:endParaRPr lang="es-MX" sz="2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L="531813" indent="-285750" algn="just">
              <a:buFont typeface="Arial" panose="020B0604020202020204" pitchFamily="34" charset="0"/>
              <a:buChar char="•"/>
            </a:pPr>
            <a:r>
              <a:rPr lang="es-MX" sz="2000" b="1" dirty="0">
                <a:latin typeface="Calibri" panose="020F0502020204030204" pitchFamily="34" charset="0"/>
                <a:cs typeface="Calibri" panose="020F0502020204030204" pitchFamily="34" charset="0"/>
              </a:rPr>
              <a:t> </a:t>
            </a:r>
            <a:r>
              <a:rPr lang="es-MX" sz="2000" dirty="0">
                <a:latin typeface="Calibri" panose="020F0502020204030204" pitchFamily="34" charset="0"/>
                <a:cs typeface="Calibri" panose="020F0502020204030204" pitchFamily="34" charset="0"/>
              </a:rPr>
              <a:t>La compra-venta profesional y habitual de divisas (</a:t>
            </a:r>
            <a:r>
              <a:rPr lang="es-MX" sz="2000" b="1" dirty="0">
                <a:latin typeface="Calibri" panose="020F0502020204030204" pitchFamily="34" charset="0"/>
                <a:cs typeface="Calibri" panose="020F0502020204030204" pitchFamily="34" charset="0"/>
              </a:rPr>
              <a:t>Casas de Cambio</a:t>
            </a:r>
            <a:r>
              <a:rPr lang="es-MX" sz="2000" dirty="0">
                <a:latin typeface="Calibri" panose="020F0502020204030204" pitchFamily="34" charset="0"/>
                <a:cs typeface="Calibri" panose="020F0502020204030204" pitchFamily="34" charset="0"/>
              </a:rPr>
              <a:t>)</a:t>
            </a:r>
          </a:p>
          <a:p>
            <a:pPr marL="627063" lvl="0" indent="-354013" algn="just">
              <a:buFont typeface="Arial" panose="020B0604020202020204" pitchFamily="34" charset="0"/>
              <a:buChar char="•"/>
            </a:pPr>
            <a:r>
              <a:rPr lang="es-MX" sz="2000" dirty="0">
                <a:latin typeface="Calibri" panose="020F0502020204030204" pitchFamily="34" charset="0"/>
                <a:cs typeface="Calibri" panose="020F0502020204030204" pitchFamily="34" charset="0"/>
              </a:rPr>
              <a:t>La realización habitual y profesional de operaciones de crédito,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arrendamiento financiero</a:t>
            </a:r>
            <a:r>
              <a:rPr lang="es-MX" sz="2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s-MX" sz="2000" dirty="0">
                <a:latin typeface="Calibri" panose="020F0502020204030204" pitchFamily="34" charset="0"/>
                <a:cs typeface="Calibri" panose="020F0502020204030204" pitchFamily="34" charset="0"/>
              </a:rPr>
              <a:t>o </a:t>
            </a:r>
            <a:r>
              <a:rPr lang="es-MX" sz="2000" b="1" dirty="0">
                <a:latin typeface="Calibri" panose="020F0502020204030204" pitchFamily="34" charset="0"/>
                <a:cs typeface="Calibri" panose="020F0502020204030204" pitchFamily="34" charset="0"/>
              </a:rPr>
              <a:t>factoraje financiero</a:t>
            </a:r>
            <a:endParaRPr lang="es-MX" sz="2000" dirty="0">
              <a:latin typeface="Calibri" panose="020F0502020204030204" pitchFamily="34" charset="0"/>
              <a:cs typeface="Calibri" panose="020F0502020204030204" pitchFamily="34" charset="0"/>
            </a:endParaRPr>
          </a:p>
          <a:p>
            <a:pPr marL="627063" lvl="0" indent="-354013" algn="just">
              <a:buFont typeface="Arial" panose="020B0604020202020204" pitchFamily="34" charset="0"/>
              <a:buChar char="•"/>
            </a:pPr>
            <a:r>
              <a:rPr lang="es-MX" sz="2000" dirty="0">
                <a:latin typeface="Calibri" panose="020F0502020204030204" pitchFamily="34" charset="0"/>
                <a:cs typeface="Calibri" panose="020F0502020204030204" pitchFamily="34" charset="0"/>
              </a:rPr>
              <a:t>La transmisión de fondos.</a:t>
            </a:r>
          </a:p>
        </p:txBody>
      </p:sp>
      <p:pic>
        <p:nvPicPr>
          <p:cNvPr id="9"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396397" y="379666"/>
            <a:ext cx="3600400" cy="702246"/>
          </a:xfrm>
          <a:prstGeom prst="rect">
            <a:avLst/>
          </a:prstGeom>
          <a:solidFill>
            <a:schemeClr val="accent1">
              <a:lumMod val="75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latin typeface="Arial" panose="020B0604020202020204" pitchFamily="34" charset="0"/>
                <a:cs typeface="Arial" panose="020B0604020202020204" pitchFamily="34" charset="0"/>
              </a:rPr>
              <a:t>Conclusiones</a:t>
            </a:r>
            <a:r>
              <a:rPr lang="es-MX" sz="3200" b="1" dirty="0">
                <a:solidFill>
                  <a:schemeClr val="tx2">
                    <a:lumMod val="75000"/>
                  </a:schemeClr>
                </a:solidFill>
              </a:rPr>
              <a:t> </a:t>
            </a:r>
            <a:endParaRPr lang="es-MX" sz="2000" b="1" dirty="0">
              <a:solidFill>
                <a:schemeClr val="tx2">
                  <a:lumMod val="75000"/>
                </a:schemeClr>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38</a:t>
            </a:fld>
            <a:endParaRPr lang="es-MX"/>
          </a:p>
        </p:txBody>
      </p:sp>
    </p:spTree>
    <p:extLst>
      <p:ext uri="{BB962C8B-B14F-4D97-AF65-F5344CB8AC3E}">
        <p14:creationId xmlns:p14="http://schemas.microsoft.com/office/powerpoint/2010/main" val="3242531141"/>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7270952" y="430536"/>
            <a:ext cx="2713480" cy="737829"/>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403512" y="1185444"/>
            <a:ext cx="9399494" cy="5324535"/>
          </a:xfrm>
          <a:prstGeom prst="rect">
            <a:avLst/>
          </a:prstGeom>
          <a:solidFill>
            <a:schemeClr val="bg2"/>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2000" dirty="0">
                <a:latin typeface="Calibri" panose="020F0502020204030204" pitchFamily="34" charset="0"/>
                <a:cs typeface="Calibri" panose="020F0502020204030204" pitchFamily="34" charset="0"/>
              </a:rPr>
              <a:t>El Arrendamiento Financiero es una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fuente adicional de crédito </a:t>
            </a:r>
            <a:r>
              <a:rPr lang="es-MX" sz="2000" dirty="0">
                <a:latin typeface="Calibri" panose="020F0502020204030204" pitchFamily="34" charset="0"/>
                <a:cs typeface="Calibri" panose="020F0502020204030204" pitchFamily="34" charset="0"/>
              </a:rPr>
              <a:t>para todo tipo de empresas. Se ha vuelto una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opción competitiva </a:t>
            </a:r>
            <a:r>
              <a:rPr lang="es-MX" sz="2000" dirty="0">
                <a:latin typeface="Calibri" panose="020F0502020204030204" pitchFamily="34" charset="0"/>
                <a:cs typeface="Calibri" panose="020F0502020204030204" pitchFamily="34" charset="0"/>
              </a:rPr>
              <a:t>respecto a otras, pues su uso es cada vez más frecuente.</a:t>
            </a:r>
          </a:p>
          <a:p>
            <a:pPr algn="just"/>
            <a:endParaRPr lang="es-MX" sz="2000" dirty="0">
              <a:latin typeface="Calibri" panose="020F0502020204030204" pitchFamily="34" charset="0"/>
              <a:cs typeface="Calibri" panose="020F0502020204030204" pitchFamily="34" charset="0"/>
            </a:endParaRPr>
          </a:p>
          <a:p>
            <a:pPr algn="just"/>
            <a:r>
              <a:rPr lang="es-MX" sz="2000" dirty="0">
                <a:latin typeface="Calibri" panose="020F0502020204030204" pitchFamily="34" charset="0"/>
                <a:cs typeface="Calibri" panose="020F0502020204030204" pitchFamily="34" charset="0"/>
              </a:rPr>
              <a:t>Es un contrato en el que participan dos partes: el arrendador quien se obliga a entregar (financiar) un bien, durante un plazo estipulado al final del cual deberá cumplir la opción terminal elegida por el arrendatario, y el arrendatario, quien se obliga a efectuar los pagos parciales por la adquisición del bien.</a:t>
            </a:r>
          </a:p>
          <a:p>
            <a:pPr algn="just"/>
            <a:endParaRPr lang="es-MX" sz="2000" dirty="0">
              <a:latin typeface="Calibri" panose="020F0502020204030204" pitchFamily="34" charset="0"/>
              <a:cs typeface="Calibri" panose="020F0502020204030204" pitchFamily="34" charset="0"/>
            </a:endParaRPr>
          </a:p>
          <a:p>
            <a:pPr algn="just"/>
            <a:r>
              <a:rPr lang="es-MX" sz="2000" dirty="0">
                <a:latin typeface="Calibri" panose="020F0502020204030204" pitchFamily="34" charset="0"/>
                <a:cs typeface="Calibri" panose="020F0502020204030204" pitchFamily="34" charset="0"/>
              </a:rPr>
              <a:t>Es una herramienta de negociación ante proveedores. Se puede pagar de contado el equipo requerido y negociar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mejores precios </a:t>
            </a:r>
            <a:r>
              <a:rPr lang="es-MX" sz="2000" dirty="0">
                <a:latin typeface="Calibri" panose="020F0502020204030204" pitchFamily="34" charset="0"/>
                <a:cs typeface="Calibri" panose="020F0502020204030204" pitchFamily="34" charset="0"/>
              </a:rPr>
              <a:t>para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reducir el costo</a:t>
            </a:r>
            <a:endParaRPr lang="es-MX" sz="2000" dirty="0">
              <a:latin typeface="Calibri" panose="020F0502020204030204" pitchFamily="34" charset="0"/>
              <a:cs typeface="Calibri" panose="020F0502020204030204" pitchFamily="34" charset="0"/>
            </a:endParaRPr>
          </a:p>
          <a:p>
            <a:pPr algn="just"/>
            <a:r>
              <a:rPr lang="es-MX" sz="2000" b="1" dirty="0">
                <a:latin typeface="Calibri" panose="020F0502020204030204" pitchFamily="34" charset="0"/>
                <a:cs typeface="Calibri" panose="020F0502020204030204" pitchFamily="34" charset="0"/>
              </a:rPr>
              <a:t> </a:t>
            </a:r>
            <a:endParaRPr lang="es-MX" sz="2000" dirty="0">
              <a:latin typeface="Calibri" panose="020F0502020204030204" pitchFamily="34" charset="0"/>
              <a:cs typeface="Calibri" panose="020F0502020204030204" pitchFamily="34" charset="0"/>
            </a:endParaRPr>
          </a:p>
          <a:p>
            <a:pPr algn="just"/>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No </a:t>
            </a:r>
            <a:r>
              <a:rPr lang="es-MX" sz="2000" dirty="0">
                <a:latin typeface="Calibri" panose="020F0502020204030204" pitchFamily="34" charset="0"/>
                <a:cs typeface="Calibri" panose="020F0502020204030204" pitchFamily="34" charset="0"/>
              </a:rPr>
              <a:t>se requieren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pagos grandes </a:t>
            </a:r>
            <a:r>
              <a:rPr lang="es-MX" sz="2000" dirty="0">
                <a:latin typeface="Calibri" panose="020F0502020204030204" pitchFamily="34" charset="0"/>
                <a:cs typeface="Calibri" panose="020F0502020204030204" pitchFamily="34" charset="0"/>
              </a:rPr>
              <a:t>al inicio de la operación.</a:t>
            </a:r>
          </a:p>
          <a:p>
            <a:pPr algn="just"/>
            <a:endParaRPr lang="es-MX" sz="2000" dirty="0">
              <a:latin typeface="Calibri" panose="020F0502020204030204" pitchFamily="34" charset="0"/>
              <a:cs typeface="Calibri" panose="020F0502020204030204" pitchFamily="34" charset="0"/>
            </a:endParaRPr>
          </a:p>
          <a:p>
            <a:pPr algn="just"/>
            <a:r>
              <a:rPr lang="es-MX" sz="2000" dirty="0">
                <a:latin typeface="Calibri" panose="020F0502020204030204" pitchFamily="34" charset="0"/>
                <a:cs typeface="Calibri" panose="020F0502020204030204" pitchFamily="34" charset="0"/>
              </a:rPr>
              <a:t>El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costo nominal </a:t>
            </a:r>
            <a:r>
              <a:rPr lang="es-MX" sz="2000" dirty="0">
                <a:latin typeface="Calibri" panose="020F0502020204030204" pitchFamily="34" charset="0"/>
                <a:cs typeface="Calibri" panose="020F0502020204030204" pitchFamily="34" charset="0"/>
              </a:rPr>
              <a:t>del financiamiento es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más alto </a:t>
            </a:r>
            <a:r>
              <a:rPr lang="es-MX" sz="2000" dirty="0">
                <a:latin typeface="Calibri" panose="020F0502020204030204" pitchFamily="34" charset="0"/>
                <a:cs typeface="Calibri" panose="020F0502020204030204" pitchFamily="34" charset="0"/>
              </a:rPr>
              <a:t>que en los créditos bancarios.</a:t>
            </a:r>
          </a:p>
          <a:p>
            <a:pPr algn="just"/>
            <a:endParaRPr lang="es-MX" sz="2000" dirty="0">
              <a:latin typeface="Calibri" panose="020F0502020204030204" pitchFamily="34" charset="0"/>
              <a:cs typeface="Calibri" panose="020F0502020204030204" pitchFamily="34" charset="0"/>
            </a:endParaRPr>
          </a:p>
          <a:p>
            <a:pPr algn="just"/>
            <a:r>
              <a:rPr lang="es-MX" sz="2000" dirty="0">
                <a:latin typeface="Calibri" panose="020F0502020204030204" pitchFamily="34" charset="0"/>
                <a:cs typeface="Calibri" panose="020F0502020204030204" pitchFamily="34" charset="0"/>
              </a:rPr>
              <a:t>El Arrendamiento </a:t>
            </a:r>
            <a:r>
              <a:rPr lang="es-MX"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no requiere garantías adicionales </a:t>
            </a:r>
            <a:r>
              <a:rPr lang="es-MX" sz="2000" dirty="0">
                <a:latin typeface="Calibri" panose="020F0502020204030204" pitchFamily="34" charset="0"/>
                <a:cs typeface="Calibri" panose="020F0502020204030204" pitchFamily="34" charset="0"/>
              </a:rPr>
              <a:t>como el Crédito Refaccionario</a:t>
            </a:r>
          </a:p>
        </p:txBody>
      </p:sp>
      <p:pic>
        <p:nvPicPr>
          <p:cNvPr id="9" name="Picture 3"/>
          <p:cNvPicPr>
            <a:picLocks noChangeAspect="1" noChangeArrowheads="1"/>
          </p:cNvPicPr>
          <p:nvPr/>
        </p:nvPicPr>
        <p:blipFill>
          <a:blip r:embed="rId2"/>
          <a:srcRect/>
          <a:stretch>
            <a:fillRect/>
          </a:stretch>
        </p:blipFill>
        <p:spPr bwMode="auto">
          <a:xfrm>
            <a:off x="9984432" y="484738"/>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403512" y="571513"/>
            <a:ext cx="3600400" cy="702246"/>
          </a:xfrm>
          <a:prstGeom prst="rect">
            <a:avLst/>
          </a:prstGeom>
          <a:solidFill>
            <a:schemeClr val="accent1">
              <a:lumMod val="75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latin typeface="Arial" panose="020B0604020202020204" pitchFamily="34" charset="0"/>
                <a:cs typeface="Arial" panose="020B0604020202020204" pitchFamily="34" charset="0"/>
              </a:rPr>
              <a:t>Conclusiones</a:t>
            </a:r>
            <a:r>
              <a:rPr lang="es-MX" sz="3200" b="1" dirty="0">
                <a:solidFill>
                  <a:schemeClr val="bg1"/>
                </a:solidFill>
              </a:rPr>
              <a:t> </a:t>
            </a:r>
            <a:endParaRPr lang="es-MX" sz="2000" b="1" dirty="0">
              <a:solidFill>
                <a:schemeClr val="bg1"/>
              </a:solidFill>
            </a:endParaRPr>
          </a:p>
        </p:txBody>
      </p:sp>
      <p:sp>
        <p:nvSpPr>
          <p:cNvPr id="3" name="Marcador de número de diapositiva 2"/>
          <p:cNvSpPr>
            <a:spLocks noGrp="1"/>
          </p:cNvSpPr>
          <p:nvPr>
            <p:ph type="sldNum" sz="quarter" idx="12"/>
          </p:nvPr>
        </p:nvSpPr>
        <p:spPr/>
        <p:txBody>
          <a:bodyPr/>
          <a:lstStyle/>
          <a:p>
            <a:fld id="{559A74B9-CAFF-4650-A221-91685748E060}" type="slidenum">
              <a:rPr lang="es-MX" smtClean="0"/>
              <a:pPr/>
              <a:t>39</a:t>
            </a:fld>
            <a:endParaRPr lang="es-MX"/>
          </a:p>
        </p:txBody>
      </p:sp>
    </p:spTree>
    <p:extLst>
      <p:ext uri="{BB962C8B-B14F-4D97-AF65-F5344CB8AC3E}">
        <p14:creationId xmlns:p14="http://schemas.microsoft.com/office/powerpoint/2010/main" val="625784531"/>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145631" y="2030214"/>
            <a:ext cx="5900738" cy="2422914"/>
          </a:xfrm>
          <a:solidFill>
            <a:schemeClr val="accent1"/>
          </a:solidFill>
          <a:ln w="38100">
            <a:solidFill>
              <a:schemeClr val="tx1">
                <a:lumMod val="50000"/>
                <a:lumOff val="50000"/>
              </a:schemeClr>
            </a:solidFill>
          </a:ln>
        </p:spPr>
        <p:txBody>
          <a:bodyPr>
            <a:noAutofit/>
          </a:bodyPr>
          <a:lstStyle/>
          <a:p>
            <a:pPr algn="ctr" eaLnBrk="1" hangingPunct="1"/>
            <a:r>
              <a:rPr lang="es-ES" sz="4000" b="1" dirty="0">
                <a:solidFill>
                  <a:schemeClr val="bg1">
                    <a:lumMod val="95000"/>
                  </a:schemeClr>
                </a:solidFill>
                <a:effectLst>
                  <a:outerShdw blurRad="38100" dist="38100" dir="2700000" algn="tl">
                    <a:srgbClr val="000000">
                      <a:alpha val="43137"/>
                    </a:srgbClr>
                  </a:outerShdw>
                </a:effectLst>
              </a:rPr>
              <a:t>GUIÓN EXPLICATIVO</a:t>
            </a:r>
            <a:br>
              <a:rPr lang="es-ES" sz="4000" b="1" dirty="0">
                <a:solidFill>
                  <a:schemeClr val="bg1">
                    <a:lumMod val="95000"/>
                  </a:schemeClr>
                </a:solidFill>
                <a:effectLst>
                  <a:outerShdw blurRad="38100" dist="38100" dir="2700000" algn="tl">
                    <a:srgbClr val="000000">
                      <a:alpha val="43137"/>
                    </a:srgbClr>
                  </a:outerShdw>
                </a:effectLst>
              </a:rPr>
            </a:b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Propósito de la Unidad de Aprendizaje</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Propósito de la Unidad de Competencia</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Estructura Metodológica</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Planeación Didáctica </a:t>
            </a:r>
            <a:endParaRPr lang="es-ES" sz="4000" b="1" dirty="0">
              <a:solidFill>
                <a:schemeClr val="bg1">
                  <a:lumMod val="95000"/>
                </a:schemeClr>
              </a:solidFill>
              <a:effectLst>
                <a:outerShdw blurRad="38100" dist="38100" dir="2700000" algn="tl">
                  <a:srgbClr val="000000">
                    <a:alpha val="43137"/>
                  </a:srgbClr>
                </a:outerShdw>
              </a:effectLst>
            </a:endParaRPr>
          </a:p>
        </p:txBody>
      </p:sp>
      <p:pic>
        <p:nvPicPr>
          <p:cNvPr id="5" name="Picture 3"/>
          <p:cNvPicPr>
            <a:picLocks noChangeAspect="1" noChangeArrowheads="1"/>
          </p:cNvPicPr>
          <p:nvPr/>
        </p:nvPicPr>
        <p:blipFill>
          <a:blip r:embed="rId2"/>
          <a:srcRect/>
          <a:stretch>
            <a:fillRect/>
          </a:stretch>
        </p:blipFill>
        <p:spPr bwMode="auto">
          <a:xfrm>
            <a:off x="9397399" y="188641"/>
            <a:ext cx="850055" cy="761854"/>
          </a:xfrm>
          <a:prstGeom prst="rect">
            <a:avLst/>
          </a:prstGeom>
          <a:noFill/>
          <a:ln w="9525">
            <a:solidFill>
              <a:schemeClr val="accent1">
                <a:lumMod val="75000"/>
              </a:schemeClr>
            </a:solidFill>
            <a:miter lim="800000"/>
            <a:headEnd/>
            <a:tailEnd/>
          </a:ln>
        </p:spPr>
      </p:pic>
      <p:sp>
        <p:nvSpPr>
          <p:cNvPr id="2" name="Marcador de número de diapositiva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559A74B9-CAFF-4650-A221-91685748E060}" type="slidenum">
              <a:rPr kumimoji="0" lang="es-MX" sz="18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s-MX"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2992172432"/>
      </p:ext>
    </p:extLst>
  </p:cSld>
  <p:clrMapOvr>
    <a:masterClrMapping/>
  </p:clrMapOvr>
  <p:transition spd="slow">
    <p:blinds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44624"/>
            <a:ext cx="2857496" cy="936104"/>
          </a:xfrm>
        </p:spPr>
        <p:txBody>
          <a:bodyPr>
            <a:normAutofit fontScale="90000"/>
          </a:bodyPr>
          <a:lstStyle/>
          <a:p>
            <a:pPr algn="r"/>
            <a:br>
              <a:rPr lang="es-ES" sz="3100" dirty="0"/>
            </a:br>
            <a:r>
              <a:rPr lang="es-ES" sz="2000" dirty="0">
                <a:solidFill>
                  <a:schemeClr val="accent3">
                    <a:lumMod val="50000"/>
                  </a:schemeClr>
                </a:solidFill>
              </a:rPr>
              <a:t>F</a:t>
            </a:r>
            <a:r>
              <a:rPr lang="es-ES" sz="1600" dirty="0">
                <a:solidFill>
                  <a:schemeClr val="accent3">
                    <a:lumMod val="50000"/>
                  </a:schemeClr>
                </a:solidFill>
              </a:rPr>
              <a:t>ACULTAD DE ECONOMÍA</a:t>
            </a:r>
            <a:br>
              <a:rPr lang="es-ES" sz="1600" dirty="0">
                <a:solidFill>
                  <a:schemeClr val="accent3">
                    <a:lumMod val="50000"/>
                  </a:schemeClr>
                </a:solidFill>
              </a:rPr>
            </a:br>
            <a:r>
              <a:rPr lang="es-ES" sz="1600" dirty="0">
                <a:solidFill>
                  <a:schemeClr val="accent3">
                    <a:lumMod val="50000"/>
                  </a:schemeClr>
                </a:solidFill>
              </a:rPr>
              <a:t>LICENCIATURA EN ACTUARÍA</a:t>
            </a:r>
            <a:br>
              <a:rPr lang="es-ES" dirty="0"/>
            </a:br>
            <a:endParaRPr lang="es-MX" dirty="0"/>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40</a:t>
            </a:fld>
            <a:endParaRPr lang="es-MX"/>
          </a:p>
        </p:txBody>
      </p:sp>
      <p:sp>
        <p:nvSpPr>
          <p:cNvPr id="5" name="4 Rectángulo"/>
          <p:cNvSpPr/>
          <p:nvPr/>
        </p:nvSpPr>
        <p:spPr>
          <a:xfrm>
            <a:off x="1035424" y="1524254"/>
            <a:ext cx="8812910" cy="4708981"/>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ES" sz="2000" dirty="0">
                <a:solidFill>
                  <a:prstClr val="black"/>
                </a:solidFill>
                <a:latin typeface="Arial" panose="020B0604020202020204" pitchFamily="34" charset="0"/>
                <a:cs typeface="Arial" panose="020B0604020202020204" pitchFamily="34" charset="0"/>
              </a:rPr>
              <a:t>Acosta, M. (2007) “Nuevo Derecho Bancario”. Editorial Porrúa. México. </a:t>
            </a: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a:solidFill>
                  <a:srgbClr val="2F2B20"/>
                </a:solidFill>
                <a:latin typeface="Arial" panose="020B0604020202020204" pitchFamily="34" charset="0"/>
                <a:cs typeface="Arial" panose="020B0604020202020204" pitchFamily="34" charset="0"/>
              </a:rPr>
              <a:t>Carvallo, E. (2010). Nuevo derecho bancario y bursátil mexicano: teoría y práctica jurídica de las agrupaciones financieras, las instituciones de crédito y las casas de bolsa. 8ª. Edición. Editorial Porrúa. México.</a:t>
            </a: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a:solidFill>
                  <a:srgbClr val="2F2B20"/>
                </a:solidFill>
                <a:latin typeface="Arial" panose="020B0604020202020204" pitchFamily="34" charset="0"/>
                <a:cs typeface="Arial" panose="020B0604020202020204" pitchFamily="34" charset="0"/>
              </a:rPr>
              <a:t>Circulares de la Comisión Nacional Bancaria y de Valores.</a:t>
            </a: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a:solidFill>
                  <a:srgbClr val="2F2B20"/>
                </a:solidFill>
                <a:latin typeface="Arial" panose="020B0604020202020204" pitchFamily="34" charset="0"/>
                <a:cs typeface="Arial" panose="020B0604020202020204" pitchFamily="34" charset="0"/>
              </a:rPr>
              <a:t>Fuente de la, J. (2010). Tratado de derecho bancario y bursátil: seguros, fianzas, organizaciones y actividades auxiliares del crédito, ahorro y crédito popular, grupos financieros. 6ª. Edición. Editorial Porrúa. México.</a:t>
            </a: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Garza de la, S. (2008). Derecho financiero mexicano. 28ª. Edición. Editorial Porrúa. México.</a:t>
            </a:r>
          </a:p>
          <a:p>
            <a:pPr marL="342900" indent="-342900" algn="just">
              <a:buFont typeface="Arial" pitchFamily="34" charset="0"/>
              <a:buChar char="•"/>
            </a:pPr>
            <a:endParaRPr lang="es-MX" sz="2000" dirty="0">
              <a:solidFill>
                <a:srgbClr val="2F2B20"/>
              </a:solidFill>
            </a:endParaRPr>
          </a:p>
        </p:txBody>
      </p:sp>
      <p:sp>
        <p:nvSpPr>
          <p:cNvPr id="6" name="Rectangle 2"/>
          <p:cNvSpPr>
            <a:spLocks noChangeArrowheads="1"/>
          </p:cNvSpPr>
          <p:nvPr/>
        </p:nvSpPr>
        <p:spPr bwMode="auto">
          <a:xfrm>
            <a:off x="1035424" y="528355"/>
            <a:ext cx="6508376" cy="646331"/>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3600" b="1" dirty="0">
                <a:solidFill>
                  <a:srgbClr val="FFFFFF"/>
                </a:solidFill>
                <a:latin typeface="Arial" panose="020B0604020202020204" pitchFamily="34" charset="0"/>
                <a:cs typeface="Arial" panose="020B0604020202020204" pitchFamily="34" charset="0"/>
              </a:rPr>
              <a:t>Referencias:</a:t>
            </a:r>
            <a:endParaRPr lang="es-MX" sz="3600" dirty="0">
              <a:solidFill>
                <a:srgbClr val="FFFFFF"/>
              </a:solidFill>
              <a:latin typeface="Arial" pitchFamily="34" charset="0"/>
              <a:cs typeface="Arial" pitchFamily="34" charset="0"/>
            </a:endParaRPr>
          </a:p>
        </p:txBody>
      </p:sp>
      <p:pic>
        <p:nvPicPr>
          <p:cNvPr id="7"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Tree>
    <p:extLst>
      <p:ext uri="{BB962C8B-B14F-4D97-AF65-F5344CB8AC3E}">
        <p14:creationId xmlns:p14="http://schemas.microsoft.com/office/powerpoint/2010/main" val="1965989482"/>
      </p:ext>
    </p:extLst>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32106" y="44624"/>
            <a:ext cx="2952327" cy="936104"/>
          </a:xfrm>
        </p:spPr>
        <p:txBody>
          <a:bodyPr>
            <a:normAutofit fontScale="90000"/>
          </a:bodyPr>
          <a:lstStyle/>
          <a:p>
            <a:pPr algn="r"/>
            <a:br>
              <a:rPr lang="es-ES" sz="3100" dirty="0"/>
            </a:br>
            <a:r>
              <a:rPr lang="es-ES" sz="2000" dirty="0">
                <a:solidFill>
                  <a:schemeClr val="accent3">
                    <a:lumMod val="50000"/>
                  </a:schemeClr>
                </a:solidFill>
              </a:rPr>
              <a:t>F</a:t>
            </a:r>
            <a:r>
              <a:rPr lang="es-ES" sz="1600" dirty="0">
                <a:solidFill>
                  <a:schemeClr val="accent3">
                    <a:lumMod val="50000"/>
                  </a:schemeClr>
                </a:solidFill>
              </a:rPr>
              <a:t>ACULTAD DE ECONOMÍA</a:t>
            </a:r>
            <a:br>
              <a:rPr lang="es-ES" sz="1600" dirty="0">
                <a:solidFill>
                  <a:schemeClr val="accent3">
                    <a:lumMod val="50000"/>
                  </a:schemeClr>
                </a:solidFill>
              </a:rPr>
            </a:br>
            <a:r>
              <a:rPr lang="es-ES" sz="1600" dirty="0">
                <a:solidFill>
                  <a:schemeClr val="accent3">
                    <a:lumMod val="50000"/>
                  </a:schemeClr>
                </a:solidFill>
              </a:rPr>
              <a:t>LICENCIATURA EN ACTUARÍA</a:t>
            </a:r>
            <a:br>
              <a:rPr lang="es-ES" dirty="0">
                <a:solidFill>
                  <a:schemeClr val="accent3">
                    <a:lumMod val="50000"/>
                  </a:schemeClr>
                </a:solidFill>
              </a:rPr>
            </a:br>
            <a:endParaRPr lang="es-MX" dirty="0">
              <a:solidFill>
                <a:schemeClr val="accent3">
                  <a:lumMod val="50000"/>
                </a:schemeClr>
              </a:solidFill>
            </a:endParaRPr>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41</a:t>
            </a:fld>
            <a:endParaRPr lang="es-MX"/>
          </a:p>
        </p:txBody>
      </p:sp>
      <p:sp>
        <p:nvSpPr>
          <p:cNvPr id="5" name="4 Rectángulo"/>
          <p:cNvSpPr/>
          <p:nvPr/>
        </p:nvSpPr>
        <p:spPr>
          <a:xfrm>
            <a:off x="1062318" y="1490842"/>
            <a:ext cx="8778099" cy="4708981"/>
          </a:xfrm>
          <a:prstGeom prst="rect">
            <a:avLst/>
          </a:prstGeom>
          <a:solidFill>
            <a:schemeClr val="bg2"/>
          </a:solidFill>
          <a:ln>
            <a:solidFill>
              <a:schemeClr val="accent3"/>
            </a:solidFill>
          </a:ln>
        </p:spPr>
        <p:txBody>
          <a:bodyPr wrap="square">
            <a:spAutoFit/>
          </a:bodyPr>
          <a:lstStyle/>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Ibarra, A. (2007). Diccionario bancario y bursátil. 3ª. Edición. Editorial Porrúa. México.</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ITAM. (2008). Derecho bursátil contemporáneo: temas selectos. 1ª. Edición. Editorial Porrúa. México.</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Méndez, J. (2009). Introducción al derecho financiero. 2ª. Edición. Editorial Trillas. México.</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Menéndez, F. (2008). Derecho bancario y bursátil. IURE. México.</a:t>
            </a:r>
          </a:p>
          <a:p>
            <a:pPr marL="342900" indent="-342900" algn="just">
              <a:buFont typeface="Arial" pitchFamily="34" charset="0"/>
              <a:buChar char="•"/>
            </a:pPr>
            <a:endParaRPr lang="es-ES"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ES" sz="2000" dirty="0">
                <a:solidFill>
                  <a:srgbClr val="2F2B20"/>
                </a:solidFill>
                <a:latin typeface="Arial" panose="020B0604020202020204" pitchFamily="34" charset="0"/>
                <a:cs typeface="Arial" panose="020B0604020202020204" pitchFamily="34" charset="0"/>
              </a:rPr>
              <a:t>Ley de la Comisión Nacional Bancaria y de Valores.</a:t>
            </a:r>
          </a:p>
          <a:p>
            <a:pPr marL="342900" indent="-342900" algn="just">
              <a:buFont typeface="Arial" pitchFamily="34" charset="0"/>
              <a:buChar char="•"/>
            </a:pPr>
            <a:endParaRPr lang="es-MX" sz="2000" dirty="0">
              <a:solidFill>
                <a:srgbClr val="2F2B20"/>
              </a:solidFill>
              <a:latin typeface="Arial" panose="020B0604020202020204" pitchFamily="34" charset="0"/>
              <a:cs typeface="Arial" panose="020B0604020202020204" pitchFamily="34" charset="0"/>
            </a:endParaRPr>
          </a:p>
          <a:p>
            <a:pPr marL="342900" indent="-342900" algn="just">
              <a:buFont typeface="Arial" pitchFamily="34" charset="0"/>
              <a:buChar char="•"/>
            </a:pPr>
            <a:r>
              <a:rPr lang="es-MX" sz="2000" dirty="0">
                <a:solidFill>
                  <a:srgbClr val="2F2B20"/>
                </a:solidFill>
                <a:latin typeface="Arial" panose="020B0604020202020204" pitchFamily="34" charset="0"/>
                <a:cs typeface="Arial" panose="020B0604020202020204" pitchFamily="34" charset="0"/>
              </a:rPr>
              <a:t>Quesada, J. y E. Gómez (2011). Normatividad Bancaria. 1ª. Edición. Pearson Educación. México.</a:t>
            </a:r>
          </a:p>
        </p:txBody>
      </p:sp>
      <p:pic>
        <p:nvPicPr>
          <p:cNvPr id="7" name="Picture 3"/>
          <p:cNvPicPr>
            <a:picLocks noChangeAspect="1" noChangeArrowheads="1"/>
          </p:cNvPicPr>
          <p:nvPr/>
        </p:nvPicPr>
        <p:blipFill>
          <a:blip r:embed="rId2"/>
          <a:srcRect/>
          <a:stretch>
            <a:fillRect/>
          </a:stretch>
        </p:blipFill>
        <p:spPr bwMode="auto">
          <a:xfrm>
            <a:off x="9984433" y="116633"/>
            <a:ext cx="670895" cy="601283"/>
          </a:xfrm>
          <a:prstGeom prst="rect">
            <a:avLst/>
          </a:prstGeom>
          <a:noFill/>
          <a:ln w="9525">
            <a:solidFill>
              <a:schemeClr val="accent3">
                <a:lumMod val="75000"/>
              </a:schemeClr>
            </a:solidFill>
            <a:miter lim="800000"/>
            <a:headEnd/>
            <a:tailEnd/>
          </a:ln>
        </p:spPr>
      </p:pic>
      <p:sp>
        <p:nvSpPr>
          <p:cNvPr id="6" name="Rectangle 2"/>
          <p:cNvSpPr>
            <a:spLocks noChangeArrowheads="1"/>
          </p:cNvSpPr>
          <p:nvPr/>
        </p:nvSpPr>
        <p:spPr bwMode="auto">
          <a:xfrm>
            <a:off x="1035424" y="528355"/>
            <a:ext cx="6508376" cy="646331"/>
          </a:xfrm>
          <a:prstGeom prst="rect">
            <a:avLst/>
          </a:prstGeom>
          <a:solidFill>
            <a:schemeClr val="accent3"/>
          </a:solidFill>
          <a:ln w="9525">
            <a:solidFill>
              <a:schemeClr val="accent3">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MX" sz="3600" b="1" dirty="0">
                <a:solidFill>
                  <a:srgbClr val="FFFFFF"/>
                </a:solidFill>
                <a:latin typeface="Arial" panose="020B0604020202020204" pitchFamily="34" charset="0"/>
                <a:cs typeface="Arial" panose="020B0604020202020204" pitchFamily="34" charset="0"/>
              </a:rPr>
              <a:t>Referencias:</a:t>
            </a:r>
            <a:endParaRPr lang="es-MX" sz="3600" dirty="0">
              <a:solidFill>
                <a:srgbClr val="FFFFFF"/>
              </a:solidFill>
              <a:latin typeface="Arial" pitchFamily="34" charset="0"/>
              <a:cs typeface="Arial" pitchFamily="34" charset="0"/>
            </a:endParaRPr>
          </a:p>
        </p:txBody>
      </p:sp>
    </p:spTree>
    <p:extLst>
      <p:ext uri="{BB962C8B-B14F-4D97-AF65-F5344CB8AC3E}">
        <p14:creationId xmlns:p14="http://schemas.microsoft.com/office/powerpoint/2010/main" val="514730833"/>
      </p:ext>
    </p:extLst>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3">
                <a:lumMod val="75000"/>
              </a:schemeClr>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3">
                <a:lumMod val="75000"/>
              </a:schemeClr>
            </a:solidFill>
            <a:miter lim="800000"/>
            <a:headEnd/>
            <a:tailEnd/>
          </a:ln>
        </p:spPr>
      </p:pic>
      <p:sp>
        <p:nvSpPr>
          <p:cNvPr id="3" name="Marcador de número de diapositiva 2"/>
          <p:cNvSpPr>
            <a:spLocks noGrp="1"/>
          </p:cNvSpPr>
          <p:nvPr>
            <p:ph type="sldNum" sz="quarter" idx="12"/>
          </p:nvPr>
        </p:nvSpPr>
        <p:spPr/>
        <p:txBody>
          <a:bodyPr/>
          <a:lstStyle/>
          <a:p>
            <a:fld id="{559A74B9-CAFF-4650-A221-91685748E060}" type="slidenum">
              <a:rPr lang="es-MX" smtClean="0"/>
              <a:pPr/>
              <a:t>42</a:t>
            </a:fld>
            <a:endParaRPr lang="es-MX"/>
          </a:p>
        </p:txBody>
      </p:sp>
    </p:spTree>
    <p:extLst>
      <p:ext uri="{BB962C8B-B14F-4D97-AF65-F5344CB8AC3E}">
        <p14:creationId xmlns:p14="http://schemas.microsoft.com/office/powerpoint/2010/main" val="3869197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75854" y="177156"/>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LICENCIATURA EN ACTUARÍA</a:t>
            </a:r>
            <a:br>
              <a:rPr lang="es-ES" dirty="0"/>
            </a:br>
            <a:endParaRPr lang="es-MX" dirty="0"/>
          </a:p>
        </p:txBody>
      </p:sp>
      <p:sp>
        <p:nvSpPr>
          <p:cNvPr id="8" name="Marcador de número de diapositiva 7"/>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10382315" y="176792"/>
            <a:ext cx="746898" cy="824498"/>
          </a:xfrm>
          <a:prstGeom prst="rect">
            <a:avLst/>
          </a:prstGeom>
          <a:noFill/>
          <a:ln w="9525">
            <a:solidFill>
              <a:schemeClr val="accent3">
                <a:lumMod val="75000"/>
              </a:schemeClr>
            </a:solidFill>
            <a:miter lim="800000"/>
            <a:headEnd/>
            <a:tailEnd/>
          </a:ln>
        </p:spPr>
      </p:pic>
      <p:sp>
        <p:nvSpPr>
          <p:cNvPr id="5" name="Rectangle 1"/>
          <p:cNvSpPr>
            <a:spLocks noChangeArrowheads="1"/>
          </p:cNvSpPr>
          <p:nvPr/>
        </p:nvSpPr>
        <p:spPr bwMode="auto">
          <a:xfrm>
            <a:off x="1537703" y="1433180"/>
            <a:ext cx="9176988" cy="2616101"/>
          </a:xfrm>
          <a:prstGeom prst="rect">
            <a:avLst/>
          </a:prstGeom>
          <a:solidFill>
            <a:schemeClr val="bg2">
              <a:lumMod val="9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84138" marR="0" lvl="0" algn="just" defTabSz="914400" rtl="0" eaLnBrk="1" fontAlgn="auto" latinLnBrk="0" hangingPunct="1">
              <a:lnSpc>
                <a:spcPct val="100000"/>
              </a:lnSpc>
              <a:spcBef>
                <a:spcPts val="0"/>
              </a:spcBef>
              <a:spcAft>
                <a:spcPts val="0"/>
              </a:spcAft>
              <a:buClrTx/>
              <a:buSzTx/>
              <a:buFontTx/>
              <a:buNone/>
              <a:tabLst/>
              <a:defRPr/>
            </a:pPr>
            <a:r>
              <a:rPr kumimoji="0" lang="es-MX" sz="2800" b="1" i="0" u="none" strike="noStrike" kern="1200" cap="none" spc="0" normalizeH="0" baseline="0" noProof="0" dirty="0">
                <a:ln>
                  <a:solidFill>
                    <a:srgbClr val="2F2B20">
                      <a:lumMod val="65000"/>
                      <a:lumOff val="35000"/>
                    </a:srgbClr>
                  </a:solidFill>
                </a:ln>
                <a:solidFill>
                  <a:schemeClr val="accent2">
                    <a:lumMod val="75000"/>
                  </a:schemeClr>
                </a:solidFill>
                <a:effectLst/>
                <a:uLnTx/>
                <a:uFillTx/>
                <a:latin typeface="Calibri" panose="020F0502020204030204" pitchFamily="34" charset="0"/>
                <a:ea typeface="Times New Roman" pitchFamily="18" charset="0"/>
                <a:cs typeface="Calibri" panose="020F0502020204030204" pitchFamily="34" charset="0"/>
              </a:rPr>
              <a:t>Propósito  General de la Unidad de Aprendizaje </a:t>
            </a:r>
          </a:p>
          <a:p>
            <a:pPr marL="84138" marR="0" lvl="0" algn="just" defTabSz="914400" rtl="0" eaLnBrk="1" fontAlgn="auto" latinLnBrk="0" hangingPunct="1">
              <a:lnSpc>
                <a:spcPct val="100000"/>
              </a:lnSpc>
              <a:spcBef>
                <a:spcPts val="0"/>
              </a:spcBef>
              <a:spcAft>
                <a:spcPts val="0"/>
              </a:spcAft>
              <a:buClrTx/>
              <a:buSzTx/>
              <a:buFontTx/>
              <a:buNone/>
              <a:tabLst/>
              <a:defRPr/>
            </a:pPr>
            <a:r>
              <a:rPr kumimoji="0" lang="es-MX" sz="1600" b="1" i="0" u="none" strike="noStrike" kern="1200" cap="none" spc="0" normalizeH="0" baseline="0" noProof="0" dirty="0">
                <a:ln>
                  <a:noFill/>
                </a:ln>
                <a:solidFill>
                  <a:schemeClr val="bg2">
                    <a:lumMod val="75000"/>
                  </a:schemeClr>
                </a:solidFill>
                <a:effectLst/>
                <a:uLnTx/>
                <a:uFillTx/>
                <a:latin typeface="Calibri" panose="020F0502020204030204" pitchFamily="34" charset="0"/>
                <a:ea typeface="Times New Roman" pitchFamily="18" charset="0"/>
                <a:cs typeface="Calibri" panose="020F0502020204030204" pitchFamily="34" charset="0"/>
              </a:rPr>
              <a:t>.</a:t>
            </a:r>
            <a:br>
              <a:rPr kumimoji="0" lang="es-MX" sz="2400" b="1" i="0" u="none" strike="noStrike" kern="1200" cap="none" spc="0" normalizeH="0" baseline="0" noProof="0" dirty="0">
                <a:ln>
                  <a:noFill/>
                </a:ln>
                <a:solidFill>
                  <a:prstClr val="white"/>
                </a:solidFill>
                <a:effectLst/>
                <a:uLnTx/>
                <a:uFillTx/>
                <a:latin typeface="Calibri" panose="020F0502020204030204" pitchFamily="34" charset="0"/>
                <a:ea typeface="Times New Roman" pitchFamily="18" charset="0"/>
                <a:cs typeface="Calibri" panose="020F0502020204030204" pitchFamily="34" charset="0"/>
              </a:rPr>
            </a:br>
            <a:r>
              <a:rPr kumimoji="0" lang="es-MX" sz="24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Analizar la operación del sector asegurador, bancario y bursátil, desde un punto de vista legal, con fundamento en la práctica legislativa vigente, identificando los aspectos operacionales del sistema financiero mexicano, para entender el quehacer de las entidades financieras, segmentos y autoridades que en él participan de manera destacada. </a:t>
            </a:r>
            <a:endParaRPr kumimoji="0" lang="es-MX" sz="2400" b="0" i="0" u="none" strike="noStrike" kern="1200" cap="none" spc="0" normalizeH="0" baseline="0" noProof="0" dirty="0">
              <a:ln>
                <a:noFill/>
              </a:ln>
              <a:solidFill>
                <a:srgbClr val="2F2B20"/>
              </a:solidFill>
              <a:effectLst/>
              <a:uLnTx/>
              <a:uFillTx/>
              <a:latin typeface="Calibri" panose="020F0502020204030204" pitchFamily="34" charset="0"/>
              <a:cs typeface="Calibri" panose="020F0502020204030204" pitchFamily="34" charset="0"/>
            </a:endParaRPr>
          </a:p>
        </p:txBody>
      </p:sp>
      <p:sp>
        <p:nvSpPr>
          <p:cNvPr id="7" name="6 Rectángulo"/>
          <p:cNvSpPr/>
          <p:nvPr/>
        </p:nvSpPr>
        <p:spPr>
          <a:xfrm>
            <a:off x="1260974" y="4180483"/>
            <a:ext cx="6842724" cy="2095789"/>
          </a:xfrm>
          <a:prstGeom prst="rect">
            <a:avLst/>
          </a:prstGeom>
          <a:solidFill>
            <a:schemeClr val="accent6">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Este propósito hace referencia a la unidad de aprendizaje “</a:t>
            </a:r>
            <a:r>
              <a:rPr kumimoji="0" lang="es-MX" sz="2000" b="1"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Derecho del Seguro, Bancario y Bursátil</a:t>
            </a:r>
            <a:r>
              <a:rPr kumimoji="0" lang="es-MX" sz="2000" b="0" i="0" u="none" strike="noStrike" kern="120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 que se oferta en la Licenciatura de Actuaría, dentro del núcleo de formación sustantivo, con carácter obligatorio y un valor de 6 créditos. </a:t>
            </a:r>
          </a:p>
        </p:txBody>
      </p:sp>
      <p:sp>
        <p:nvSpPr>
          <p:cNvPr id="9" name="1 Rectángulo">
            <a:extLst>
              <a:ext uri="{FF2B5EF4-FFF2-40B4-BE49-F238E27FC236}">
                <a16:creationId xmlns:a16="http://schemas.microsoft.com/office/drawing/2014/main" id="{5F107077-A171-426D-8A5A-D95BB8FA5A9F}"/>
              </a:ext>
            </a:extLst>
          </p:cNvPr>
          <p:cNvSpPr/>
          <p:nvPr/>
        </p:nvSpPr>
        <p:spPr>
          <a:xfrm>
            <a:off x="1718407" y="410776"/>
            <a:ext cx="5555848" cy="923330"/>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9050">
                  <a:solidFill>
                    <a:srgbClr val="D2CB6C">
                      <a:lumMod val="50000"/>
                    </a:srgbClr>
                  </a:solidFill>
                  <a:prstDash val="solid"/>
                </a:ln>
                <a:solidFill>
                  <a:srgbClr val="D2CB6C"/>
                </a:solidFill>
                <a:effectLst>
                  <a:outerShdw blurRad="50000" dist="50800" dir="7500000" algn="tl">
                    <a:srgbClr val="000000">
                      <a:shade val="5000"/>
                      <a:alpha val="35000"/>
                    </a:srgbClr>
                  </a:outerShdw>
                </a:effectLst>
                <a:uLnTx/>
                <a:uFillTx/>
                <a:latin typeface="Calibri"/>
                <a:ea typeface="+mn-ea"/>
                <a:cs typeface="+mn-cs"/>
              </a:rPr>
              <a:t>Guión Explicativo</a:t>
            </a:r>
            <a:endParaRPr kumimoji="0" lang="es-MX" sz="5400" b="1" i="0" u="none" strike="noStrike" kern="1200" cap="none" spc="0" normalizeH="0" baseline="0" noProof="0" dirty="0">
              <a:ln w="19050">
                <a:solidFill>
                  <a:srgbClr val="D2CB6C">
                    <a:lumMod val="50000"/>
                  </a:srgbClr>
                </a:solidFill>
                <a:prstDash val="solid"/>
              </a:ln>
              <a:solidFill>
                <a:srgbClr val="D2CB6C"/>
              </a:solidFill>
              <a:effectLst>
                <a:outerShdw blurRad="50000" dist="50800" dir="7500000" algn="tl">
                  <a:srgbClr val="000000">
                    <a:shade val="5000"/>
                    <a:alpha val="35000"/>
                  </a:srgbClr>
                </a:outerShdw>
              </a:effectLst>
              <a:uLnTx/>
              <a:uFillTx/>
              <a:latin typeface="Calibri"/>
              <a:ea typeface="+mn-ea"/>
              <a:cs typeface="+mn-cs"/>
            </a:endParaRPr>
          </a:p>
        </p:txBody>
      </p:sp>
      <p:pic>
        <p:nvPicPr>
          <p:cNvPr id="3" name="Imagen 2">
            <a:extLst>
              <a:ext uri="{FF2B5EF4-FFF2-40B4-BE49-F238E27FC236}">
                <a16:creationId xmlns:a16="http://schemas.microsoft.com/office/drawing/2014/main" id="{25833199-AA3A-439B-B1FA-475D8918F190}"/>
              </a:ext>
            </a:extLst>
          </p:cNvPr>
          <p:cNvPicPr>
            <a:picLocks noChangeAspect="1"/>
          </p:cNvPicPr>
          <p:nvPr/>
        </p:nvPicPr>
        <p:blipFill>
          <a:blip r:embed="rId3"/>
          <a:stretch>
            <a:fillRect/>
          </a:stretch>
        </p:blipFill>
        <p:spPr>
          <a:xfrm>
            <a:off x="8103698" y="4180483"/>
            <a:ext cx="2752725" cy="2114550"/>
          </a:xfrm>
          <a:prstGeom prst="rect">
            <a:avLst/>
          </a:prstGeom>
        </p:spPr>
      </p:pic>
    </p:spTree>
    <p:extLst>
      <p:ext uri="{BB962C8B-B14F-4D97-AF65-F5344CB8AC3E}">
        <p14:creationId xmlns:p14="http://schemas.microsoft.com/office/powerpoint/2010/main" val="1384508479"/>
      </p:ext>
    </p:extLst>
  </p:cSld>
  <p:clrMapOvr>
    <a:masterClrMapping/>
  </p:clrMapOvr>
  <p:transition spd="slow">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7343508" y="80903"/>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LICENCIATURA EN ACTUARÍA</a:t>
            </a:r>
            <a:br>
              <a:rPr lang="es-ES" dirty="0"/>
            </a:br>
            <a:endParaRPr lang="es-MX" dirty="0"/>
          </a:p>
        </p:txBody>
      </p:sp>
      <p:sp>
        <p:nvSpPr>
          <p:cNvPr id="3" name="2 Marcador de contenido"/>
          <p:cNvSpPr>
            <a:spLocks noGrp="1"/>
          </p:cNvSpPr>
          <p:nvPr>
            <p:ph idx="1"/>
          </p:nvPr>
        </p:nvSpPr>
        <p:spPr>
          <a:xfrm>
            <a:off x="1171977" y="1124744"/>
            <a:ext cx="9233264" cy="1915327"/>
          </a:xfrm>
          <a:solidFill>
            <a:schemeClr val="bg2"/>
          </a:solidFill>
          <a:ln>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marL="95250" indent="0" algn="just">
              <a:buNone/>
            </a:pPr>
            <a:endParaRPr lang="es-ES" sz="1300" b="1" dirty="0">
              <a:ln w="12700">
                <a:solidFill>
                  <a:schemeClr val="accent3">
                    <a:lumMod val="50000"/>
                  </a:schemeClr>
                </a:solidFill>
                <a:prstDash val="solid"/>
              </a:ln>
              <a:solidFill>
                <a:schemeClr val="accent3">
                  <a:lumMod val="75000"/>
                </a:schemeClr>
              </a:solidFill>
              <a:effectLst>
                <a:outerShdw blurRad="41275" dist="20320" dir="1800000" algn="tl" rotWithShape="0">
                  <a:srgbClr val="000000">
                    <a:alpha val="40000"/>
                  </a:srgbClr>
                </a:outerShdw>
              </a:effectLst>
              <a:latin typeface="Arial" pitchFamily="34" charset="0"/>
              <a:cs typeface="Arial" pitchFamily="34" charset="0"/>
            </a:endParaRPr>
          </a:p>
          <a:p>
            <a:pPr marL="95250" indent="0" algn="just">
              <a:buNone/>
            </a:pPr>
            <a:r>
              <a:rPr lang="es-ES" sz="2400" b="1" dirty="0">
                <a:ln w="12700">
                  <a:solidFill>
                    <a:schemeClr val="accent3">
                      <a:lumMod val="50000"/>
                    </a:schemeClr>
                  </a:solidFill>
                  <a:prstDash val="solid"/>
                </a:ln>
                <a:solidFill>
                  <a:schemeClr val="accent3">
                    <a:lumMod val="75000"/>
                  </a:schemeClr>
                </a:solidFill>
                <a:effectLst>
                  <a:outerShdw blurRad="41275" dist="20320" dir="1800000" algn="tl" rotWithShape="0">
                    <a:srgbClr val="000000">
                      <a:alpha val="40000"/>
                    </a:srgbClr>
                  </a:outerShdw>
                </a:effectLst>
                <a:latin typeface="Arial" pitchFamily="34" charset="0"/>
                <a:cs typeface="Arial" pitchFamily="34" charset="0"/>
              </a:rPr>
              <a:t>Propósito de la Unidad de Competencia</a:t>
            </a:r>
          </a:p>
          <a:p>
            <a:pPr marL="95250" indent="0" algn="just">
              <a:buNone/>
            </a:pPr>
            <a:r>
              <a:rPr lang="es-MX" sz="2400" dirty="0"/>
              <a:t>Interpretar las disposiciones legales que regulan el quehacer de las instituciones que participan en la intermediación financiera no bancaria y detallar las condiciones en que operan y los servicios que ofrecen, a partir de las funciones que el orden jurídico aplicable les determina.	</a:t>
            </a:r>
          </a:p>
          <a:p>
            <a:pPr marL="0" indent="0" algn="just">
              <a:buNone/>
            </a:pPr>
            <a:endParaRPr lang="es-ES" sz="2400" dirty="0"/>
          </a:p>
        </p:txBody>
      </p:sp>
      <p:sp>
        <p:nvSpPr>
          <p:cNvPr id="5" name="Marcador de número de diapositiva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sp>
        <p:nvSpPr>
          <p:cNvPr id="2" name="1 Rectángulo"/>
          <p:cNvSpPr/>
          <p:nvPr/>
        </p:nvSpPr>
        <p:spPr>
          <a:xfrm>
            <a:off x="2141489" y="260648"/>
            <a:ext cx="4859664" cy="92333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9050">
                  <a:solidFill>
                    <a:srgbClr val="D2CB6C">
                      <a:lumMod val="50000"/>
                    </a:srgbClr>
                  </a:solidFill>
                  <a:prstDash val="solid"/>
                </a:ln>
                <a:solidFill>
                  <a:srgbClr val="D2CB6C"/>
                </a:solidFill>
                <a:effectLst>
                  <a:outerShdw blurRad="50000" dist="50800" dir="7500000" algn="tl">
                    <a:srgbClr val="000000">
                      <a:shade val="5000"/>
                      <a:alpha val="35000"/>
                    </a:srgbClr>
                  </a:outerShdw>
                </a:effectLst>
                <a:uLnTx/>
                <a:uFillTx/>
                <a:latin typeface="Calibri"/>
                <a:ea typeface="+mn-ea"/>
                <a:cs typeface="+mn-cs"/>
              </a:rPr>
              <a:t>Guión Explicativo</a:t>
            </a:r>
            <a:endParaRPr kumimoji="0" lang="es-MX" sz="5400" b="1" i="0" u="none" strike="noStrike" kern="1200" cap="none" spc="0" normalizeH="0" baseline="0" noProof="0" dirty="0">
              <a:ln w="19050">
                <a:solidFill>
                  <a:srgbClr val="D2CB6C">
                    <a:lumMod val="50000"/>
                  </a:srgbClr>
                </a:solidFill>
                <a:prstDash val="solid"/>
              </a:ln>
              <a:solidFill>
                <a:srgbClr val="D2CB6C"/>
              </a:solidFill>
              <a:effectLst>
                <a:outerShdw blurRad="50000" dist="50800" dir="7500000" algn="tl">
                  <a:srgbClr val="000000">
                    <a:shade val="5000"/>
                    <a:alpha val="35000"/>
                  </a:srgbClr>
                </a:outerShdw>
              </a:effectLst>
              <a:uLnTx/>
              <a:uFillTx/>
              <a:latin typeface="Calibri"/>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249965" y="140696"/>
            <a:ext cx="686740" cy="758090"/>
          </a:xfrm>
          <a:prstGeom prst="rect">
            <a:avLst/>
          </a:prstGeom>
          <a:noFill/>
          <a:ln w="9525">
            <a:solidFill>
              <a:schemeClr val="accent3">
                <a:lumMod val="75000"/>
              </a:schemeClr>
            </a:solidFill>
            <a:miter lim="800000"/>
            <a:headEnd/>
            <a:tailEnd/>
          </a:ln>
        </p:spPr>
      </p:pic>
      <p:sp>
        <p:nvSpPr>
          <p:cNvPr id="9" name="8 Rectángulo"/>
          <p:cNvSpPr/>
          <p:nvPr/>
        </p:nvSpPr>
        <p:spPr>
          <a:xfrm>
            <a:off x="1802597" y="3040071"/>
            <a:ext cx="7602659" cy="1660265"/>
          </a:xfrm>
          <a:prstGeom prst="rect">
            <a:avLst/>
          </a:prstGeom>
          <a:solidFill>
            <a:schemeClr val="accent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5250" marR="0" lvl="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FFFFFF"/>
                </a:solidFill>
                <a:effectLst/>
                <a:uLnTx/>
                <a:uFillTx/>
                <a:latin typeface="Calibri"/>
                <a:ea typeface="+mn-ea"/>
                <a:cs typeface="+mn-cs"/>
              </a:rPr>
              <a:t>Este propósito se refiere la unidad de competencia 4 </a:t>
            </a:r>
            <a:r>
              <a:rPr kumimoji="0" lang="es-MX" sz="2000" b="0" i="0" u="none" strike="noStrike" kern="1200" cap="none" spc="0" normalizeH="0" baseline="0" noProof="0" dirty="0">
                <a:ln>
                  <a:noFill/>
                </a:ln>
                <a:solidFill>
                  <a:srgbClr val="FFFFFF"/>
                </a:solidFill>
                <a:effectLst/>
                <a:uLnTx/>
                <a:uFillTx/>
                <a:latin typeface="Calibri"/>
                <a:ea typeface="+mn-ea"/>
                <a:cs typeface="+mn-cs"/>
              </a:rPr>
              <a:t>“</a:t>
            </a:r>
            <a:r>
              <a:rPr kumimoji="0" lang="es-MX" sz="2000" b="1" i="0" u="none" strike="noStrike" kern="1200" cap="none" spc="0" normalizeH="0" baseline="0" noProof="0" dirty="0">
                <a:ln>
                  <a:noFill/>
                </a:ln>
                <a:solidFill>
                  <a:srgbClr val="FFFFFF"/>
                </a:solidFill>
                <a:effectLst/>
                <a:uLnTx/>
                <a:uFillTx/>
                <a:latin typeface="Calibri"/>
                <a:ea typeface="+mn-ea"/>
                <a:cs typeface="+mn-cs"/>
              </a:rPr>
              <a:t>Intermediación financiera no bancaria”. </a:t>
            </a:r>
          </a:p>
          <a:p>
            <a:pPr marL="95250" lvl="0" algn="just">
              <a:defRPr/>
            </a:pPr>
            <a:r>
              <a:rPr kumimoji="0" lang="es-MX" sz="2000" b="0" i="0" u="none" strike="noStrike" kern="1200" cap="none" spc="0" normalizeH="0" baseline="0" noProof="0" dirty="0">
                <a:ln>
                  <a:noFill/>
                </a:ln>
                <a:solidFill>
                  <a:srgbClr val="FFFFFF"/>
                </a:solidFill>
                <a:effectLst/>
                <a:uLnTx/>
                <a:uFillTx/>
                <a:latin typeface="Calibri"/>
                <a:ea typeface="+mn-ea"/>
                <a:cs typeface="+mn-cs"/>
              </a:rPr>
              <a:t> El tema a desarrollar en el presente material es el</a:t>
            </a:r>
            <a:r>
              <a:rPr lang="es-MX" sz="2000" b="1" dirty="0">
                <a:solidFill>
                  <a:srgbClr val="FFFFFF"/>
                </a:solidFill>
                <a:latin typeface="Calibri"/>
              </a:rPr>
              <a:t> 4.2. Arrendadoras Financieras,</a:t>
            </a:r>
            <a:r>
              <a:rPr kumimoji="0" lang="es-MX" sz="2000" b="0" i="0" u="none" strike="noStrike" kern="1200" cap="none" spc="0" normalizeH="0" baseline="0" noProof="0" dirty="0">
                <a:ln>
                  <a:noFill/>
                </a:ln>
                <a:solidFill>
                  <a:srgbClr val="FFFFFF"/>
                </a:solidFill>
                <a:effectLst/>
                <a:uLnTx/>
                <a:uFillTx/>
                <a:latin typeface="Calibri"/>
                <a:ea typeface="+mn-ea"/>
                <a:cs typeface="+mn-cs"/>
              </a:rPr>
              <a:t> y el tiempo destinado para su desarrollo es de 2 clases.</a:t>
            </a:r>
          </a:p>
        </p:txBody>
      </p:sp>
      <p:sp>
        <p:nvSpPr>
          <p:cNvPr id="6" name="5 Rectángulo"/>
          <p:cNvSpPr/>
          <p:nvPr/>
        </p:nvSpPr>
        <p:spPr>
          <a:xfrm>
            <a:off x="2423591" y="4732420"/>
            <a:ext cx="7981649" cy="1720341"/>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5250" marR="0" lvl="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FFFFFF"/>
                </a:solidFill>
                <a:effectLst/>
                <a:uLnTx/>
                <a:uFillTx/>
                <a:latin typeface="Calibri"/>
                <a:ea typeface="+mn-ea"/>
                <a:cs typeface="+mn-cs"/>
              </a:rPr>
              <a:t>Estructura metodológica:</a:t>
            </a:r>
            <a:r>
              <a:rPr kumimoji="0" lang="es-MX" sz="2000" b="0" i="0" u="none" strike="noStrike" kern="1200" cap="none" spc="0" normalizeH="0" baseline="0" noProof="0" dirty="0">
                <a:ln>
                  <a:noFill/>
                </a:ln>
                <a:solidFill>
                  <a:srgbClr val="FFFFFF"/>
                </a:solidFill>
                <a:effectLst/>
                <a:uLnTx/>
                <a:uFillTx/>
                <a:latin typeface="Calibri"/>
                <a:ea typeface="+mn-ea"/>
                <a:cs typeface="+mn-cs"/>
              </a:rPr>
              <a:t> Este material </a:t>
            </a:r>
            <a:r>
              <a:rPr kumimoji="0" lang="es-ES" sz="2000" b="0" i="0" u="none" strike="noStrike" kern="1200" cap="none" spc="0" normalizeH="0" baseline="0" noProof="0" dirty="0">
                <a:ln>
                  <a:noFill/>
                </a:ln>
                <a:solidFill>
                  <a:srgbClr val="FFFFFF"/>
                </a:solidFill>
                <a:effectLst/>
                <a:uLnTx/>
                <a:uFillTx/>
                <a:latin typeface="Calibri"/>
                <a:ea typeface="+mn-ea"/>
                <a:cs typeface="+mn-cs"/>
              </a:rPr>
              <a:t>cuenta con un sistema de almacenaje con dimensiones y materiales adecuados: </a:t>
            </a:r>
            <a:r>
              <a:rPr kumimoji="0" lang="es-ES" sz="2000" b="1" i="0" u="none" strike="noStrike" kern="1200" cap="none" spc="0" normalizeH="0" baseline="0" noProof="0" dirty="0">
                <a:ln>
                  <a:noFill/>
                </a:ln>
                <a:solidFill>
                  <a:srgbClr val="FFFFFF"/>
                </a:solidFill>
                <a:effectLst/>
                <a:uLnTx/>
                <a:uFillTx/>
                <a:latin typeface="Calibri"/>
                <a:ea typeface="+mn-ea"/>
                <a:cs typeface="+mn-cs"/>
              </a:rPr>
              <a:t>Microsoft PowerPoint 2016. </a:t>
            </a:r>
            <a:r>
              <a:rPr kumimoji="0" lang="es-ES" sz="2000" b="0" i="0" u="none" strike="noStrike" kern="1200" cap="none" spc="0" normalizeH="0" baseline="0" noProof="0" dirty="0">
                <a:ln>
                  <a:noFill/>
                </a:ln>
                <a:solidFill>
                  <a:srgbClr val="FFFFFF"/>
                </a:solidFill>
                <a:effectLst/>
                <a:uLnTx/>
                <a:uFillTx/>
                <a:latin typeface="Calibri"/>
                <a:ea typeface="+mn-ea"/>
                <a:cs typeface="+mn-cs"/>
              </a:rPr>
              <a:t>Está</a:t>
            </a:r>
            <a:r>
              <a:rPr kumimoji="0" lang="es-MX" sz="2000" b="0" i="0" u="none" strike="noStrike" kern="1200" cap="none" spc="0" normalizeH="0" baseline="0" noProof="0" dirty="0">
                <a:ln>
                  <a:noFill/>
                </a:ln>
                <a:solidFill>
                  <a:srgbClr val="FFFFFF"/>
                </a:solidFill>
                <a:effectLst/>
                <a:uLnTx/>
                <a:uFillTx/>
                <a:latin typeface="Calibri"/>
                <a:ea typeface="+mn-ea"/>
                <a:cs typeface="+mn-cs"/>
              </a:rPr>
              <a:t> diseñado en forma clara y sencilla, y presenta lo más sobresaliente respecto al tema </a:t>
            </a:r>
            <a:r>
              <a:rPr kumimoji="0" lang="es-MX" sz="2000" b="1" i="0" u="none" strike="noStrike" kern="1200" cap="none" spc="0" normalizeH="0" baseline="0" noProof="0" dirty="0">
                <a:ln>
                  <a:noFill/>
                </a:ln>
                <a:solidFill>
                  <a:srgbClr val="FFFFFF"/>
                </a:solidFill>
                <a:effectLst/>
                <a:uLnTx/>
                <a:uFillTx/>
                <a:latin typeface="Calibri"/>
                <a:ea typeface="+mn-ea"/>
                <a:cs typeface="+mn-cs"/>
              </a:rPr>
              <a:t>4.2. Arrendadoras Financieras</a:t>
            </a:r>
          </a:p>
        </p:txBody>
      </p:sp>
    </p:spTree>
    <p:extLst>
      <p:ext uri="{BB962C8B-B14F-4D97-AF65-F5344CB8AC3E}">
        <p14:creationId xmlns:p14="http://schemas.microsoft.com/office/powerpoint/2010/main" val="277832041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1847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3200" b="0" i="0" u="none" strike="noStrike" kern="1200" cap="none" spc="0" normalizeH="0" baseline="0" noProof="0" dirty="0">
                <a:ln>
                  <a:noFill/>
                </a:ln>
                <a:solidFill>
                  <a:srgbClr val="FFFFFF"/>
                </a:solidFill>
                <a:effectLst/>
                <a:uLnTx/>
                <a:uFillTx/>
                <a:latin typeface="Cambria"/>
                <a:ea typeface="+mj-ea"/>
                <a:cs typeface="+mj-cs"/>
              </a:rPr>
              <a:t>Planeación Didáctica</a:t>
            </a:r>
            <a:endParaRPr kumimoji="0" lang="es-MX" sz="2800" b="0" i="0" u="none" strike="noStrike" kern="1200" cap="none" spc="0" normalizeH="0" baseline="0" noProof="0" dirty="0">
              <a:ln>
                <a:noFill/>
              </a:ln>
              <a:solidFill>
                <a:srgbClr val="FFFFFF"/>
              </a:solidFill>
              <a:effectLst/>
              <a:uLnTx/>
              <a:uFillTx/>
              <a:latin typeface="Cambria"/>
              <a:ea typeface="+mj-ea"/>
              <a:cs typeface="+mj-cs"/>
            </a:endParaRPr>
          </a:p>
        </p:txBody>
      </p:sp>
      <p:pic>
        <p:nvPicPr>
          <p:cNvPr id="4" name="Picture 3"/>
          <p:cNvPicPr>
            <a:picLocks noChangeAspect="1" noChangeArrowheads="1"/>
          </p:cNvPicPr>
          <p:nvPr/>
        </p:nvPicPr>
        <p:blipFill>
          <a:blip r:embed="rId2"/>
          <a:srcRect/>
          <a:stretch>
            <a:fillRect/>
          </a:stretch>
        </p:blipFill>
        <p:spPr bwMode="auto">
          <a:xfrm>
            <a:off x="9980196" y="332656"/>
            <a:ext cx="652308" cy="720080"/>
          </a:xfrm>
          <a:prstGeom prst="rect">
            <a:avLst/>
          </a:prstGeom>
          <a:noFill/>
          <a:ln w="9525">
            <a:solidFill>
              <a:schemeClr val="accent3">
                <a:lumMod val="75000"/>
              </a:schemeClr>
            </a:solidFill>
            <a:miter lim="800000"/>
            <a:headEnd/>
            <a:tailEnd/>
          </a:ln>
        </p:spPr>
      </p:pic>
      <p:graphicFrame>
        <p:nvGraphicFramePr>
          <p:cNvPr id="6" name="5 Tabla"/>
          <p:cNvGraphicFramePr>
            <a:graphicFrameLocks noGrp="1"/>
          </p:cNvGraphicFramePr>
          <p:nvPr>
            <p:extLst>
              <p:ext uri="{D42A27DB-BD31-4B8C-83A1-F6EECF244321}">
                <p14:modId xmlns:p14="http://schemas.microsoft.com/office/powerpoint/2010/main" val="674557812"/>
              </p:ext>
            </p:extLst>
          </p:nvPr>
        </p:nvGraphicFramePr>
        <p:xfrm>
          <a:off x="1603151" y="1124745"/>
          <a:ext cx="9272336" cy="5137908"/>
        </p:xfrm>
        <a:graphic>
          <a:graphicData uri="http://schemas.openxmlformats.org/drawingml/2006/table">
            <a:tbl>
              <a:tblPr>
                <a:tableStyleId>{8A107856-5554-42FB-B03E-39F5DBC370BA}</a:tableStyleId>
              </a:tblPr>
              <a:tblGrid>
                <a:gridCol w="2807068">
                  <a:extLst>
                    <a:ext uri="{9D8B030D-6E8A-4147-A177-3AD203B41FA5}">
                      <a16:colId xmlns:a16="http://schemas.microsoft.com/office/drawing/2014/main" val="20000"/>
                    </a:ext>
                  </a:extLst>
                </a:gridCol>
                <a:gridCol w="1829100">
                  <a:extLst>
                    <a:ext uri="{9D8B030D-6E8A-4147-A177-3AD203B41FA5}">
                      <a16:colId xmlns:a16="http://schemas.microsoft.com/office/drawing/2014/main" val="20001"/>
                    </a:ext>
                  </a:extLst>
                </a:gridCol>
                <a:gridCol w="533146">
                  <a:extLst>
                    <a:ext uri="{9D8B030D-6E8A-4147-A177-3AD203B41FA5}">
                      <a16:colId xmlns:a16="http://schemas.microsoft.com/office/drawing/2014/main" val="20002"/>
                    </a:ext>
                  </a:extLst>
                </a:gridCol>
                <a:gridCol w="1840178">
                  <a:extLst>
                    <a:ext uri="{9D8B030D-6E8A-4147-A177-3AD203B41FA5}">
                      <a16:colId xmlns:a16="http://schemas.microsoft.com/office/drawing/2014/main" val="20003"/>
                    </a:ext>
                  </a:extLst>
                </a:gridCol>
                <a:gridCol w="2262844">
                  <a:extLst>
                    <a:ext uri="{9D8B030D-6E8A-4147-A177-3AD203B41FA5}">
                      <a16:colId xmlns:a16="http://schemas.microsoft.com/office/drawing/2014/main" val="20004"/>
                    </a:ext>
                  </a:extLst>
                </a:gridCol>
              </a:tblGrid>
              <a:tr h="450625">
                <a:tc>
                  <a:txBody>
                    <a:bodyPr/>
                    <a:lstStyle/>
                    <a:p>
                      <a:pPr algn="ctr"/>
                      <a:r>
                        <a:rPr lang="es-MX" b="1" dirty="0"/>
                        <a:t>Estrategias Didácticas</a:t>
                      </a:r>
                    </a:p>
                  </a:txBody>
                  <a:tcPr>
                    <a:solidFill>
                      <a:schemeClr val="bg2"/>
                    </a:solidFill>
                  </a:tcPr>
                </a:tc>
                <a:tc gridSpan="3">
                  <a:txBody>
                    <a:bodyPr/>
                    <a:lstStyle/>
                    <a:p>
                      <a:pPr algn="ctr"/>
                      <a:r>
                        <a:rPr lang="es-MX" b="1" dirty="0"/>
                        <a:t>Recursos Requeridos</a:t>
                      </a:r>
                    </a:p>
                  </a:txBody>
                  <a:tcPr>
                    <a:solidFill>
                      <a:schemeClr val="bg2"/>
                    </a:solidFill>
                  </a:tcPr>
                </a:tc>
                <a:tc hMerge="1">
                  <a:txBody>
                    <a:bodyPr/>
                    <a:lstStyle/>
                    <a:p>
                      <a:endParaRPr lang="es-MX"/>
                    </a:p>
                  </a:txBody>
                  <a:tcPr/>
                </a:tc>
                <a:tc hMerge="1">
                  <a:txBody>
                    <a:bodyPr/>
                    <a:lstStyle/>
                    <a:p>
                      <a:endParaRPr lang="es-MX"/>
                    </a:p>
                  </a:txBody>
                  <a:tcPr/>
                </a:tc>
                <a:tc>
                  <a:txBody>
                    <a:bodyPr/>
                    <a:lstStyle/>
                    <a:p>
                      <a:pPr algn="ctr"/>
                      <a:r>
                        <a:rPr lang="es-MX" b="1" dirty="0"/>
                        <a:t>Tiempo Destinado</a:t>
                      </a:r>
                    </a:p>
                  </a:txBody>
                  <a:tcPr>
                    <a:solidFill>
                      <a:schemeClr val="bg2"/>
                    </a:solidFill>
                  </a:tcPr>
                </a:tc>
                <a:extLst>
                  <a:ext uri="{0D108BD9-81ED-4DB2-BD59-A6C34878D82A}">
                    <a16:rowId xmlns:a16="http://schemas.microsoft.com/office/drawing/2014/main" val="10000"/>
                  </a:ext>
                </a:extLst>
              </a:tr>
              <a:tr h="340715">
                <a:tc rowSpan="2">
                  <a:txBody>
                    <a:bodyPr/>
                    <a:lstStyle/>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MX" sz="1400" baseline="0" dirty="0"/>
                        <a:t>Exposición del docente.</a:t>
                      </a:r>
                    </a:p>
                    <a:p>
                      <a:pPr marL="285750" indent="-285750" algn="just">
                        <a:buFont typeface="Arial" pitchFamily="34" charset="0"/>
                        <a:buChar char="•"/>
                      </a:pPr>
                      <a:r>
                        <a:rPr lang="es-MX" sz="1400" dirty="0"/>
                        <a:t>Investigación</a:t>
                      </a:r>
                      <a:r>
                        <a:rPr lang="es-MX" sz="1400" baseline="0" dirty="0"/>
                        <a:t> respecto a las características de las Arrendadoras Financieras.</a:t>
                      </a:r>
                    </a:p>
                    <a:p>
                      <a:pPr marL="285750" indent="-285750" algn="just">
                        <a:buFont typeface="Arial" pitchFamily="34" charset="0"/>
                        <a:buChar char="•"/>
                      </a:pPr>
                      <a:r>
                        <a:rPr lang="es-MX" sz="1400" baseline="0" dirty="0"/>
                        <a:t>Elaboración de un cuadro sinóptico con las operaciones que realizan las Arrendadoras Financieras.</a:t>
                      </a:r>
                      <a:endParaRPr lang="es-MX" sz="1400" dirty="0"/>
                    </a:p>
                  </a:txBody>
                  <a:tcPr>
                    <a:solidFill>
                      <a:schemeClr val="bg2"/>
                    </a:solidFill>
                  </a:tcPr>
                </a:tc>
                <a:tc gridSpan="2">
                  <a:txBody>
                    <a:bodyPr/>
                    <a:lstStyle/>
                    <a:p>
                      <a:pPr algn="ctr"/>
                      <a:r>
                        <a:rPr lang="es-MX" sz="1600" b="1" dirty="0"/>
                        <a:t>Pedagógicos </a:t>
                      </a:r>
                    </a:p>
                  </a:txBody>
                  <a:tcPr>
                    <a:solidFill>
                      <a:schemeClr val="bg2"/>
                    </a:solidFill>
                  </a:tcPr>
                </a:tc>
                <a:tc hMerge="1">
                  <a:txBody>
                    <a:bodyPr/>
                    <a:lstStyle/>
                    <a:p>
                      <a:endParaRPr lang="es-MX"/>
                    </a:p>
                  </a:txBody>
                  <a:tcPr/>
                </a:tc>
                <a:tc>
                  <a:txBody>
                    <a:bodyPr/>
                    <a:lstStyle/>
                    <a:p>
                      <a:pPr algn="ctr"/>
                      <a:r>
                        <a:rPr lang="es-MX" sz="1600" b="1" dirty="0"/>
                        <a:t>Administrativos </a:t>
                      </a:r>
                    </a:p>
                  </a:txBody>
                  <a:tcPr>
                    <a:solidFill>
                      <a:schemeClr val="bg2"/>
                    </a:solidFill>
                  </a:tcPr>
                </a:tc>
                <a:tc rowSpan="2">
                  <a:txBody>
                    <a:bodyPr/>
                    <a:lstStyle/>
                    <a:p>
                      <a:pPr algn="ctr"/>
                      <a:r>
                        <a:rPr lang="es-MX" sz="1600" baseline="0" dirty="0"/>
                        <a:t>2 Clases </a:t>
                      </a:r>
                      <a:endParaRPr lang="es-MX" sz="1600" dirty="0"/>
                    </a:p>
                  </a:txBody>
                  <a:tcPr>
                    <a:solidFill>
                      <a:schemeClr val="bg2"/>
                    </a:solidFill>
                  </a:tcPr>
                </a:tc>
                <a:extLst>
                  <a:ext uri="{0D108BD9-81ED-4DB2-BD59-A6C34878D82A}">
                    <a16:rowId xmlns:a16="http://schemas.microsoft.com/office/drawing/2014/main" val="10001"/>
                  </a:ext>
                </a:extLst>
              </a:tr>
              <a:tr h="1435198">
                <a:tc vMerge="1">
                  <a:txBody>
                    <a:bodyPr/>
                    <a:lstStyle/>
                    <a:p>
                      <a:endParaRPr lang="es-MX"/>
                    </a:p>
                  </a:txBody>
                  <a:tcPr/>
                </a:tc>
                <a:tc gridSpan="2">
                  <a:txBody>
                    <a:bodyPr/>
                    <a:lstStyle/>
                    <a:p>
                      <a:pPr marL="90488" indent="-90488" algn="l">
                        <a:buFont typeface="Arial" pitchFamily="34" charset="0"/>
                        <a:buChar char="•"/>
                      </a:pPr>
                      <a:r>
                        <a:rPr lang="es-MX" sz="1400" dirty="0"/>
                        <a:t>Libros de texto</a:t>
                      </a:r>
                    </a:p>
                    <a:p>
                      <a:pPr marL="90488" indent="-90488" algn="l">
                        <a:buFont typeface="Arial" pitchFamily="34" charset="0"/>
                        <a:buChar char="•"/>
                      </a:pPr>
                      <a:r>
                        <a:rPr lang="es-MX" sz="1400" dirty="0"/>
                        <a:t>Ley Organizaciones y Actividades Auxiliares de Crédito.</a:t>
                      </a:r>
                    </a:p>
                    <a:p>
                      <a:pPr marL="90488" indent="-90488" algn="l">
                        <a:buFont typeface="Arial" pitchFamily="34" charset="0"/>
                        <a:buChar char="•"/>
                      </a:pPr>
                      <a:r>
                        <a:rPr lang="es-MX" sz="1400" dirty="0"/>
                        <a:t>Código Fiscal de la Federación.</a:t>
                      </a:r>
                    </a:p>
                    <a:p>
                      <a:pPr marL="90488" indent="-90488" algn="l">
                        <a:buFont typeface="Arial" pitchFamily="34" charset="0"/>
                        <a:buChar char="•"/>
                      </a:pPr>
                      <a:endParaRPr lang="es-MX" sz="1600" dirty="0"/>
                    </a:p>
                  </a:txBody>
                  <a:tcPr>
                    <a:solidFill>
                      <a:schemeClr val="bg2"/>
                    </a:solidFill>
                  </a:tcPr>
                </a:tc>
                <a:tc hMerge="1">
                  <a:txBody>
                    <a:bodyPr/>
                    <a:lstStyle/>
                    <a:p>
                      <a:endParaRPr lang="es-MX"/>
                    </a:p>
                  </a:txBody>
                  <a:tcPr/>
                </a:tc>
                <a:tc>
                  <a:txBody>
                    <a:bodyPr/>
                    <a:lstStyle/>
                    <a:p>
                      <a:pPr marL="285750" indent="-285750" algn="l">
                        <a:buFont typeface="Arial" pitchFamily="34" charset="0"/>
                        <a:buChar char="•"/>
                      </a:pPr>
                      <a:r>
                        <a:rPr lang="es-MX" sz="1400" dirty="0"/>
                        <a:t>Aula</a:t>
                      </a:r>
                      <a:r>
                        <a:rPr lang="es-MX" sz="1400" baseline="0" dirty="0"/>
                        <a:t> </a:t>
                      </a:r>
                    </a:p>
                    <a:p>
                      <a:pPr marL="285750" indent="-285750" algn="l">
                        <a:buFont typeface="Arial" pitchFamily="34" charset="0"/>
                        <a:buChar char="•"/>
                      </a:pPr>
                      <a:r>
                        <a:rPr lang="es-MX" sz="1400" baseline="0" dirty="0"/>
                        <a:t>Cañón</a:t>
                      </a:r>
                    </a:p>
                    <a:p>
                      <a:pPr marL="285750" indent="-285750" algn="l">
                        <a:buFont typeface="Arial" pitchFamily="34" charset="0"/>
                        <a:buChar char="•"/>
                      </a:pPr>
                      <a:r>
                        <a:rPr lang="es-MX" sz="1400" baseline="0" dirty="0"/>
                        <a:t>Leyes y Libros de Consulta</a:t>
                      </a:r>
                      <a:endParaRPr lang="es-MX" sz="1400" dirty="0"/>
                    </a:p>
                  </a:txBody>
                  <a:tcPr>
                    <a:solidFill>
                      <a:schemeClr val="bg2"/>
                    </a:solidFill>
                  </a:tcPr>
                </a:tc>
                <a:tc vMerge="1">
                  <a:txBody>
                    <a:bodyPr/>
                    <a:lstStyle/>
                    <a:p>
                      <a:endParaRPr lang="es-MX"/>
                    </a:p>
                  </a:txBody>
                  <a:tcPr/>
                </a:tc>
                <a:extLst>
                  <a:ext uri="{0D108BD9-81ED-4DB2-BD59-A6C34878D82A}">
                    <a16:rowId xmlns:a16="http://schemas.microsoft.com/office/drawing/2014/main" val="10002"/>
                  </a:ext>
                </a:extLst>
              </a:tr>
              <a:tr h="445128">
                <a:tc gridSpan="2">
                  <a:txBody>
                    <a:bodyPr/>
                    <a:lstStyle/>
                    <a:p>
                      <a:pPr algn="ctr"/>
                      <a:r>
                        <a:rPr lang="es-MX" sz="1600" b="1" dirty="0"/>
                        <a:t>Criterios de desempeño </a:t>
                      </a:r>
                      <a:r>
                        <a:rPr lang="es-MX" sz="1600" b="1" baseline="0" dirty="0"/>
                        <a:t> </a:t>
                      </a:r>
                      <a:endParaRPr lang="es-MX" sz="1600" b="1" dirty="0"/>
                    </a:p>
                  </a:txBody>
                  <a:tcPr>
                    <a:solidFill>
                      <a:schemeClr val="bg2"/>
                    </a:solidFill>
                  </a:tcPr>
                </a:tc>
                <a:tc hMerge="1">
                  <a:txBody>
                    <a:bodyPr/>
                    <a:lstStyle/>
                    <a:p>
                      <a:endParaRPr lang="es-MX"/>
                    </a:p>
                  </a:txBody>
                  <a:tcPr/>
                </a:tc>
                <a:tc gridSpan="3">
                  <a:txBody>
                    <a:bodyPr/>
                    <a:lstStyle/>
                    <a:p>
                      <a:pPr algn="ctr"/>
                      <a:r>
                        <a:rPr lang="es-MX" sz="1600" b="1" dirty="0"/>
                        <a:t>Evidencias -</a:t>
                      </a:r>
                      <a:r>
                        <a:rPr lang="es-MX" sz="1600" b="1" baseline="0" dirty="0"/>
                        <a:t> Productos</a:t>
                      </a:r>
                      <a:endParaRPr lang="es-MX" sz="1600" b="1" dirty="0"/>
                    </a:p>
                  </a:txBody>
                  <a:tcPr>
                    <a:solidFill>
                      <a:schemeClr val="bg2"/>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3"/>
                  </a:ext>
                </a:extLst>
              </a:tr>
              <a:tr h="1660327">
                <a:tc gridSpan="2">
                  <a:txBody>
                    <a:bodyPr/>
                    <a:lstStyle/>
                    <a:p>
                      <a:pPr marL="285750" indent="-285750">
                        <a:buFont typeface="Arial" pitchFamily="34" charset="0"/>
                        <a:buChar char="•"/>
                      </a:pPr>
                      <a:r>
                        <a:rPr lang="es-MX" sz="1600" dirty="0"/>
                        <a:t>Análisis de las </a:t>
                      </a:r>
                      <a:r>
                        <a:rPr lang="es-MX" sz="1600" baseline="0" dirty="0"/>
                        <a:t>características y operaciones de las Arrendadoras Financieras.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s-MX" sz="1600" baseline="0" dirty="0"/>
                        <a:t>Reflexionar  sobre la importancia del Arrendamiento Financiero como una fuente adicional de crédito.</a:t>
                      </a:r>
                      <a:endParaRPr lang="es-MX" sz="1600" dirty="0"/>
                    </a:p>
                    <a:p>
                      <a:pPr marL="285750" indent="-285750">
                        <a:buFont typeface="Arial" pitchFamily="34" charset="0"/>
                        <a:buChar char="•"/>
                      </a:pPr>
                      <a:r>
                        <a:rPr lang="es-MX" sz="1600" baseline="0" dirty="0"/>
                        <a:t>Discusión guiada respecto a las ventajas competitivas del Arrendamiento Financiero.</a:t>
                      </a:r>
                    </a:p>
                    <a:p>
                      <a:pPr marL="285750" indent="-285750">
                        <a:buFont typeface="Arial" pitchFamily="34" charset="0"/>
                        <a:buChar char="•"/>
                      </a:pPr>
                      <a:endParaRPr lang="es-MX" sz="1600" baseline="0" dirty="0"/>
                    </a:p>
                    <a:p>
                      <a:pPr marL="0" indent="0">
                        <a:buFont typeface="Arial" pitchFamily="34" charset="0"/>
                        <a:buNone/>
                      </a:pPr>
                      <a:endParaRPr lang="es-MX" sz="1600" dirty="0"/>
                    </a:p>
                  </a:txBody>
                  <a:tcPr>
                    <a:solidFill>
                      <a:schemeClr val="bg2"/>
                    </a:solidFill>
                  </a:tcPr>
                </a:tc>
                <a:tc hMerge="1">
                  <a:txBody>
                    <a:bodyPr/>
                    <a:lstStyle/>
                    <a:p>
                      <a:endParaRPr lang="es-MX"/>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a:ln>
                            <a:noFill/>
                          </a:ln>
                          <a:solidFill>
                            <a:prstClr val="black"/>
                          </a:solidFill>
                          <a:effectLst/>
                          <a:uLnTx/>
                          <a:uFillTx/>
                          <a:latin typeface="Arial" panose="020B0604020202020204"/>
                        </a:rPr>
                        <a:t>•	Lista de participaciones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a:ln>
                            <a:noFill/>
                          </a:ln>
                          <a:solidFill>
                            <a:prstClr val="black"/>
                          </a:solidFill>
                          <a:effectLst/>
                          <a:uLnTx/>
                          <a:uFillTx/>
                          <a:latin typeface="Arial" panose="020B0604020202020204"/>
                        </a:rPr>
                        <a:t>•	Lista de asistencia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a:ln>
                            <a:noFill/>
                          </a:ln>
                          <a:solidFill>
                            <a:prstClr val="black"/>
                          </a:solidFill>
                          <a:effectLst/>
                          <a:uLnTx/>
                          <a:uFillTx/>
                          <a:latin typeface="Arial" panose="020B0604020202020204"/>
                        </a:rPr>
                        <a:t>•	Portafolio de evidencias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dirty="0">
                          <a:ln>
                            <a:noFill/>
                          </a:ln>
                          <a:solidFill>
                            <a:prstClr val="black"/>
                          </a:solidFill>
                          <a:effectLst/>
                          <a:uLnTx/>
                          <a:uFillTx/>
                          <a:latin typeface="Arial" panose="020B0604020202020204"/>
                        </a:rPr>
                        <a:t>•	Tareas curriculares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600" b="0" i="0" u="none" strike="noStrike" kern="1200" cap="none" spc="0" normalizeH="0" baseline="0" noProof="0" dirty="0">
                        <a:ln>
                          <a:noFill/>
                        </a:ln>
                        <a:solidFill>
                          <a:prstClr val="black"/>
                        </a:solidFill>
                        <a:effectLst/>
                        <a:uLnTx/>
                        <a:uFillTx/>
                        <a:latin typeface="Arial" panose="020B0604020202020204"/>
                      </a:endParaRPr>
                    </a:p>
                    <a:p>
                      <a:pPr marL="285750" indent="-285750" algn="just">
                        <a:buFont typeface="Arial" pitchFamily="34" charset="0"/>
                        <a:buChar char="•"/>
                      </a:pPr>
                      <a:endParaRPr lang="es-MX" sz="1600" dirty="0"/>
                    </a:p>
                    <a:p>
                      <a:pPr marL="285750" indent="-285750" algn="just">
                        <a:buFont typeface="Arial" pitchFamily="34" charset="0"/>
                        <a:buChar char="•"/>
                      </a:pPr>
                      <a:endParaRPr lang="es-MX" sz="1600" dirty="0"/>
                    </a:p>
                    <a:p>
                      <a:endParaRPr lang="es-MX" sz="1600" dirty="0"/>
                    </a:p>
                  </a:txBody>
                  <a:tcPr>
                    <a:solidFill>
                      <a:schemeClr val="bg2"/>
                    </a:solidFill>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4"/>
                  </a:ext>
                </a:extLst>
              </a:tr>
            </a:tbl>
          </a:graphicData>
        </a:graphic>
      </p:graphicFrame>
      <p:sp>
        <p:nvSpPr>
          <p:cNvPr id="2" name="Marcador de número de diapositiva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065164162"/>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456359" y="2878798"/>
            <a:ext cx="7289928" cy="923330"/>
          </a:xfrm>
          <a:prstGeom prst="rect">
            <a:avLst/>
          </a:prstGeom>
          <a:solidFill>
            <a:schemeClr val="accent2"/>
          </a:solidFill>
        </p:spPr>
        <p:txBody>
          <a:bodyPr wrap="square" rtlCol="0">
            <a:spAutoFit/>
          </a:bodyPr>
          <a:lstStyle/>
          <a:p>
            <a:pPr algn="ctr"/>
            <a:r>
              <a:rPr lang="es-ES" sz="5400" b="1" dirty="0">
                <a:solidFill>
                  <a:schemeClr val="bg2">
                    <a:lumMod val="20000"/>
                    <a:lumOff val="80000"/>
                  </a:schemeClr>
                </a:solidFill>
                <a:latin typeface="+mj-lt"/>
              </a:rPr>
              <a:t>ANTECEDENTES</a:t>
            </a:r>
            <a:endParaRPr lang="es-MX" sz="5400" b="1" dirty="0">
              <a:solidFill>
                <a:schemeClr val="bg2">
                  <a:lumMod val="20000"/>
                  <a:lumOff val="80000"/>
                </a:schemeClr>
              </a:solidFill>
              <a:latin typeface="+mj-lt"/>
            </a:endParaRPr>
          </a:p>
        </p:txBody>
      </p:sp>
      <p:sp>
        <p:nvSpPr>
          <p:cNvPr id="4" name="Marcador de número de diapositiva 3"/>
          <p:cNvSpPr>
            <a:spLocks noGrp="1"/>
          </p:cNvSpPr>
          <p:nvPr>
            <p:ph type="sldNum" sz="quarter" idx="12"/>
          </p:nvPr>
        </p:nvSpPr>
        <p:spPr/>
        <p:txBody>
          <a:bodyPr/>
          <a:lstStyle/>
          <a:p>
            <a:fld id="{559A74B9-CAFF-4650-A221-91685748E060}" type="slidenum">
              <a:rPr lang="es-MX" smtClean="0"/>
              <a:pPr/>
              <a:t>8</a:t>
            </a:fld>
            <a:endParaRPr lang="es-MX"/>
          </a:p>
        </p:txBody>
      </p:sp>
    </p:spTree>
    <p:extLst>
      <p:ext uri="{BB962C8B-B14F-4D97-AF65-F5344CB8AC3E}">
        <p14:creationId xmlns:p14="http://schemas.microsoft.com/office/powerpoint/2010/main" val="1921082772"/>
      </p:ext>
    </p:extLst>
  </p:cSld>
  <p:clrMapOvr>
    <a:masterClrMapping/>
  </p:clrMapOvr>
  <p:transition spd="slow">
    <p:wheel spokes="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0575" y="524932"/>
            <a:ext cx="4108825" cy="826195"/>
          </a:xfrm>
          <a:solidFill>
            <a:schemeClr val="accent2"/>
          </a:solidFill>
        </p:spPr>
        <p:style>
          <a:lnRef idx="1">
            <a:schemeClr val="accent2"/>
          </a:lnRef>
          <a:fillRef idx="2">
            <a:schemeClr val="accent2"/>
          </a:fillRef>
          <a:effectRef idx="1">
            <a:schemeClr val="accent2"/>
          </a:effectRef>
          <a:fontRef idx="minor">
            <a:schemeClr val="dk1"/>
          </a:fontRef>
        </p:style>
        <p:txBody>
          <a:bodyPr>
            <a:noAutofit/>
          </a:bodyPr>
          <a:lstStyle/>
          <a:p>
            <a:pPr algn="ctr"/>
            <a:r>
              <a:rPr lang="es-ES" sz="3600" dirty="0">
                <a:solidFill>
                  <a:schemeClr val="bg1">
                    <a:lumMod val="95000"/>
                  </a:schemeClr>
                </a:solidFill>
                <a:latin typeface="Calibri" panose="020F0502020204030204" pitchFamily="34" charset="0"/>
                <a:cs typeface="Calibri" panose="020F0502020204030204" pitchFamily="34" charset="0"/>
              </a:rPr>
              <a:t>Antecedentes</a:t>
            </a:r>
            <a:endParaRPr lang="es-MX" sz="3600" dirty="0">
              <a:solidFill>
                <a:schemeClr val="bg1">
                  <a:lumMod val="95000"/>
                </a:schemeClr>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250576" y="1501254"/>
            <a:ext cx="6064624" cy="4653886"/>
          </a:xfrm>
          <a:solidFill>
            <a:schemeClr val="bg1"/>
          </a:solidFill>
        </p:spPr>
        <p:txBody>
          <a:bodyPr>
            <a:normAutofit/>
          </a:bodyPr>
          <a:lstStyle/>
          <a:p>
            <a:pPr marL="177800" indent="0" algn="just">
              <a:buNone/>
            </a:pPr>
            <a:endParaRPr lang="es-MX" sz="2400" b="1" dirty="0"/>
          </a:p>
          <a:p>
            <a:pPr marL="177800" indent="0" algn="just">
              <a:buNone/>
            </a:pPr>
            <a:r>
              <a:rPr lang="es-MX" sz="2400" b="1" dirty="0"/>
              <a:t>Las </a:t>
            </a:r>
            <a:r>
              <a:rPr lang="es-MX" sz="2400" b="1" dirty="0">
                <a:latin typeface="Calibri" panose="020F0502020204030204" pitchFamily="34" charset="0"/>
                <a:cs typeface="Calibri" panose="020F0502020204030204" pitchFamily="34" charset="0"/>
              </a:rPr>
              <a:t>Arrendadoras Financieras</a:t>
            </a:r>
            <a:r>
              <a:rPr lang="es-MX" sz="2400" dirty="0">
                <a:latin typeface="Calibri" panose="020F0502020204030204" pitchFamily="34" charset="0"/>
                <a:cs typeface="Calibri" panose="020F0502020204030204" pitchFamily="34" charset="0"/>
              </a:rPr>
              <a:t>, eran instituciones financieras especializadas que autorizadas por la SHCP, para adquirir los bienes (coches, inmuebles, equipo industrial o de trabajo, etc.) que les indicara el arrendatario o bien comprárselos, con el compromiso de dárselos en arrendamiento, otorgándole su uso y goce temporal</a:t>
            </a:r>
            <a:r>
              <a:rPr lang="es-MX" dirty="0">
                <a:latin typeface="Calibri" panose="020F0502020204030204" pitchFamily="34" charset="0"/>
                <a:cs typeface="Calibri" panose="020F0502020204030204" pitchFamily="34" charset="0"/>
              </a:rPr>
              <a:t>.</a:t>
            </a:r>
          </a:p>
          <a:p>
            <a:pPr marL="0" indent="0" algn="just">
              <a:buNone/>
            </a:pPr>
            <a:endParaRPr lang="es-MX" sz="1800" b="1" dirty="0">
              <a:latin typeface="Arial" pitchFamily="34" charset="0"/>
              <a:cs typeface="Arial" pitchFamily="34" charset="0"/>
            </a:endParaRPr>
          </a:p>
        </p:txBody>
      </p:sp>
      <p:sp>
        <p:nvSpPr>
          <p:cNvPr id="6" name="Marcador de número de diapositiva 5"/>
          <p:cNvSpPr>
            <a:spLocks noGrp="1"/>
          </p:cNvSpPr>
          <p:nvPr>
            <p:ph type="sldNum" sz="quarter" idx="12"/>
          </p:nvPr>
        </p:nvSpPr>
        <p:spPr/>
        <p:txBody>
          <a:bodyPr/>
          <a:lstStyle/>
          <a:p>
            <a:fld id="{559A74B9-CAFF-4650-A221-91685748E060}" type="slidenum">
              <a:rPr lang="es-MX" smtClean="0"/>
              <a:pPr/>
              <a:t>9</a:t>
            </a:fld>
            <a:endParaRPr lang="es-MX"/>
          </a:p>
        </p:txBody>
      </p:sp>
      <p:pic>
        <p:nvPicPr>
          <p:cNvPr id="5" name="Imagen 4">
            <a:extLst>
              <a:ext uri="{FF2B5EF4-FFF2-40B4-BE49-F238E27FC236}">
                <a16:creationId xmlns:a16="http://schemas.microsoft.com/office/drawing/2014/main" id="{1998F9AE-B28B-4893-983C-7271A53A215D}"/>
              </a:ext>
            </a:extLst>
          </p:cNvPr>
          <p:cNvPicPr>
            <a:picLocks noChangeAspect="1"/>
          </p:cNvPicPr>
          <p:nvPr/>
        </p:nvPicPr>
        <p:blipFill>
          <a:blip r:embed="rId2"/>
          <a:stretch>
            <a:fillRect/>
          </a:stretch>
        </p:blipFill>
        <p:spPr>
          <a:xfrm>
            <a:off x="7624982" y="1982765"/>
            <a:ext cx="3028950" cy="3028950"/>
          </a:xfrm>
          <a:prstGeom prst="rect">
            <a:avLst/>
          </a:prstGeom>
        </p:spPr>
      </p:pic>
    </p:spTree>
    <p:extLst>
      <p:ext uri="{BB962C8B-B14F-4D97-AF65-F5344CB8AC3E}">
        <p14:creationId xmlns:p14="http://schemas.microsoft.com/office/powerpoint/2010/main" val="145268176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Adyacencia">
  <a:themeElements>
    <a:clrScheme name="Rojo naranj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385</TotalTime>
  <Words>2366</Words>
  <Application>Microsoft Office PowerPoint</Application>
  <PresentationFormat>Panorámica</PresentationFormat>
  <Paragraphs>305</Paragraphs>
  <Slides>42</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42</vt:i4>
      </vt:variant>
    </vt:vector>
  </HeadingPairs>
  <TitlesOfParts>
    <vt:vector size="52" baseType="lpstr">
      <vt:lpstr>Arial</vt:lpstr>
      <vt:lpstr>Bernard MT Condensed</vt:lpstr>
      <vt:lpstr>Calibri</vt:lpstr>
      <vt:lpstr>Cambria</vt:lpstr>
      <vt:lpstr>Gill Sans MT</vt:lpstr>
      <vt:lpstr>Symbol</vt:lpstr>
      <vt:lpstr>Times New Roman</vt:lpstr>
      <vt:lpstr>Wingdings</vt:lpstr>
      <vt:lpstr>Wingdings 2</vt:lpstr>
      <vt:lpstr>1_Adyacencia</vt:lpstr>
      <vt:lpstr>Presentación de PowerPoint</vt:lpstr>
      <vt:lpstr>Presentación de PowerPoint</vt:lpstr>
      <vt:lpstr> FACULTAD DE ECONOMÍA LICENCIATURA EN ACTUARÍA </vt:lpstr>
      <vt:lpstr>GUIÓN EXPLICATIVO  Propósito de la Unidad de Aprendizaje Propósito de la Unidad de Competencia Estructura Metodológica Planeación Didáctica </vt:lpstr>
      <vt:lpstr> FACULTAD DE ECONOMÍA LICENCIATURA EN ACTUARÍA </vt:lpstr>
      <vt:lpstr> FACULTAD DE ECONOMÍA LICENCIATURA EN ACTUARÍA </vt:lpstr>
      <vt:lpstr>Presentación de PowerPoint</vt:lpstr>
      <vt:lpstr>Presentación de PowerPoint</vt:lpstr>
      <vt:lpstr>Antecedentes</vt:lpstr>
      <vt:lpstr>Antecedentes</vt:lpstr>
      <vt:lpstr>SOFOMES</vt:lpstr>
      <vt:lpstr>Presentación de PowerPoint</vt:lpstr>
      <vt:lpstr>Presentación de PowerPoint</vt:lpstr>
      <vt:lpstr>Organizaciones y Actividades Auxiliares del Crédito</vt:lpstr>
      <vt:lpstr>Presentación de PowerPoint</vt:lpstr>
      <vt:lpstr>Arrendadoras Financieras</vt:lpstr>
      <vt:lpstr>Arrendadoras Financieras</vt:lpstr>
      <vt:lpstr>Arrendadoras Financieras</vt:lpstr>
      <vt:lpstr>Arrendadoras Financieras.</vt:lpstr>
      <vt:lpstr>Presentación de PowerPoint</vt:lpstr>
      <vt:lpstr>Arrendamiento Financiero</vt:lpstr>
      <vt:lpstr>Arrendamiento Financiero</vt:lpstr>
      <vt:lpstr>CARACTERÍSTICAS </vt:lpstr>
      <vt:lpstr>CARACTERÍSTICAS </vt:lpstr>
      <vt:lpstr>¿Para que sirve el arrendamiento?.</vt:lpstr>
      <vt:lpstr>¿Para que sirve el arrendamiento?.</vt:lpstr>
      <vt:lpstr>Presentación de PowerPoint</vt:lpstr>
      <vt:lpstr>Presentación de PowerPoint</vt:lpstr>
      <vt:lpstr>Arrendadoras Financieras</vt:lpstr>
      <vt:lpstr>Presentación de PowerPoint</vt:lpstr>
      <vt:lpstr>Arrendadoras Financieras</vt:lpstr>
      <vt:lpstr>Arrendadoras Financieras</vt:lpstr>
      <vt:lpstr>¿Cuál es el tratamiento fiscal del contrato de arrendamiento financiero?</vt:lpstr>
      <vt:lpstr>¿Qué implicaciones se generan para el arrendatario en el arrendamiento financiero?</vt:lpstr>
      <vt:lpstr>Presentación de PowerPoint</vt:lpstr>
      <vt:lpstr>Requisitos</vt:lpstr>
      <vt:lpstr>Requisitos</vt:lpstr>
      <vt:lpstr>Presentación de PowerPoint</vt:lpstr>
      <vt:lpstr>Presentación de PowerPoint</vt:lpstr>
      <vt:lpstr> FACULTAD DE ECONOMÍA LICENCIATURA EN ACTUARÍA </vt:lpstr>
      <vt:lpstr> FACULTAD DE ECONOMÍA LICENCIATURA EN ACTUARÍA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dc:creator>
  <cp:lastModifiedBy>Gaby</cp:lastModifiedBy>
  <cp:revision>38</cp:revision>
  <dcterms:created xsi:type="dcterms:W3CDTF">2017-10-16T23:57:24Z</dcterms:created>
  <dcterms:modified xsi:type="dcterms:W3CDTF">2017-10-17T20:42:10Z</dcterms:modified>
</cp:coreProperties>
</file>