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7" r:id="rId2"/>
    <p:sldId id="258" r:id="rId3"/>
    <p:sldId id="259" r:id="rId4"/>
    <p:sldId id="260" r:id="rId5"/>
    <p:sldId id="261" r:id="rId6"/>
    <p:sldId id="262" r:id="rId7"/>
    <p:sldId id="263" r:id="rId8"/>
    <p:sldId id="264" r:id="rId9"/>
    <p:sldId id="282" r:id="rId10"/>
    <p:sldId id="283" r:id="rId11"/>
    <p:sldId id="285" r:id="rId12"/>
    <p:sldId id="284" r:id="rId13"/>
    <p:sldId id="267" r:id="rId14"/>
    <p:sldId id="271" r:id="rId15"/>
    <p:sldId id="286" r:id="rId16"/>
    <p:sldId id="269" r:id="rId17"/>
    <p:sldId id="272" r:id="rId18"/>
    <p:sldId id="294" r:id="rId19"/>
    <p:sldId id="287" r:id="rId20"/>
    <p:sldId id="270" r:id="rId21"/>
    <p:sldId id="288" r:id="rId22"/>
    <p:sldId id="289" r:id="rId23"/>
    <p:sldId id="273" r:id="rId24"/>
    <p:sldId id="274" r:id="rId25"/>
    <p:sldId id="290" r:id="rId26"/>
    <p:sldId id="281" r:id="rId27"/>
    <p:sldId id="291" r:id="rId28"/>
    <p:sldId id="275" r:id="rId29"/>
    <p:sldId id="266" r:id="rId30"/>
    <p:sldId id="265" r:id="rId31"/>
    <p:sldId id="295" r:id="rId32"/>
    <p:sldId id="268" r:id="rId33"/>
    <p:sldId id="293" r:id="rId34"/>
    <p:sldId id="308" r:id="rId35"/>
    <p:sldId id="292" r:id="rId36"/>
    <p:sldId id="296" r:id="rId37"/>
    <p:sldId id="297" r:id="rId38"/>
    <p:sldId id="298" r:id="rId39"/>
    <p:sldId id="299" r:id="rId40"/>
    <p:sldId id="300" r:id="rId41"/>
    <p:sldId id="301" r:id="rId42"/>
    <p:sldId id="303" r:id="rId43"/>
    <p:sldId id="304" r:id="rId44"/>
    <p:sldId id="305" r:id="rId45"/>
    <p:sldId id="306" r:id="rId46"/>
    <p:sldId id="307" r:id="rId47"/>
    <p:sldId id="276" r:id="rId48"/>
    <p:sldId id="277" r:id="rId49"/>
    <p:sldId id="279" r:id="rId50"/>
    <p:sldId id="280" r:id="rId5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4660"/>
  </p:normalViewPr>
  <p:slideViewPr>
    <p:cSldViewPr snapToGrid="0" showGuides="1">
      <p:cViewPr varScale="1">
        <p:scale>
          <a:sx n="114" d="100"/>
          <a:sy n="114" d="100"/>
        </p:scale>
        <p:origin x="18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4198E5-C1CC-42CE-B629-AB9739F8F464}" type="datetimeFigureOut">
              <a:rPr lang="es-MX" smtClean="0"/>
              <a:t>19/10/2017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56C03-2388-4C2D-83F3-CFDF670AB7E6}" type="slidenum">
              <a:rPr lang="es-MX" smtClean="0"/>
              <a:t>‹Nº›</a:t>
            </a:fld>
            <a:endParaRPr lang="es-MX"/>
          </a:p>
        </p:txBody>
      </p:sp>
    </p:spTree>
    <p:extLst>
      <p:ext uri="{BB962C8B-B14F-4D97-AF65-F5344CB8AC3E}">
        <p14:creationId xmlns:p14="http://schemas.microsoft.com/office/powerpoint/2010/main" val="798511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DD0899-4216-4AD3-A921-EF290633B467}"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4009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23 Rectángulo"/>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24 Rectángulo"/>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25 Rectángulo"/>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26 Rectángulo"/>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29 Rectángulo redondeado"/>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30 Rectángulo redondeado"/>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6 Rectángulo"/>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9 Rectángulo"/>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10 Rectángulo"/>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18 Rectángulo"/>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7 Título"/>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8940800" y="4206240"/>
            <a:ext cx="1280160" cy="457200"/>
          </a:xfrm>
        </p:spPr>
        <p:txBody>
          <a:bodyPr/>
          <a:lstStyle/>
          <a:p>
            <a:fld id="{BE31F148-91EB-463F-A1C5-8F8E46EE5BC2}" type="datetime1">
              <a:rPr lang="es-MX" smtClean="0">
                <a:solidFill>
                  <a:srgbClr val="9F2936"/>
                </a:solidFill>
              </a:rPr>
              <a:t>19/10/2017</a:t>
            </a:fld>
            <a:endParaRPr lang="es-MX">
              <a:solidFill>
                <a:srgbClr val="9F2936"/>
              </a:solidFill>
            </a:endParaRPr>
          </a:p>
        </p:txBody>
      </p:sp>
      <p:sp>
        <p:nvSpPr>
          <p:cNvPr id="17" name="16 Marcador de pie de página"/>
          <p:cNvSpPr>
            <a:spLocks noGrp="1"/>
          </p:cNvSpPr>
          <p:nvPr>
            <p:ph type="ftr" sz="quarter" idx="11"/>
          </p:nvPr>
        </p:nvSpPr>
        <p:spPr>
          <a:xfrm>
            <a:off x="7213600" y="4205288"/>
            <a:ext cx="1727200" cy="457200"/>
          </a:xfrm>
        </p:spPr>
        <p:txBody>
          <a:bodyPr/>
          <a:lstStyle/>
          <a:p>
            <a:endParaRPr lang="es-MX">
              <a:solidFill>
                <a:srgbClr val="9F2936"/>
              </a:solidFill>
            </a:endParaRPr>
          </a:p>
        </p:txBody>
      </p:sp>
      <p:sp>
        <p:nvSpPr>
          <p:cNvPr id="29" name="28 Marcador de número de diapositiva"/>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C633FE4C-B262-4131-A7C9-F3AD1CF70585}" type="slidenum">
              <a:rPr lang="es-MX" smtClean="0">
                <a:solidFill>
                  <a:prstClr val="white"/>
                </a:solidFill>
              </a:rPr>
              <a:pPr/>
              <a:t>‹Nº›</a:t>
            </a:fld>
            <a:endParaRPr lang="es-MX">
              <a:solidFill>
                <a:prstClr val="white"/>
              </a:solidFill>
            </a:endParaRPr>
          </a:p>
        </p:txBody>
      </p:sp>
    </p:spTree>
    <p:extLst>
      <p:ext uri="{BB962C8B-B14F-4D97-AF65-F5344CB8AC3E}">
        <p14:creationId xmlns:p14="http://schemas.microsoft.com/office/powerpoint/2010/main" val="19086798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812A2C23-64F3-4498-9DF7-E619D03095EA}" type="datetime1">
              <a:rPr lang="es-MX" smtClean="0">
                <a:solidFill>
                  <a:srgbClr val="9F2936"/>
                </a:solidFill>
              </a:rPr>
              <a:t>19/10/2017</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86820655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042400" y="1143000"/>
            <a:ext cx="2540000" cy="5486400"/>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609600" y="1143000"/>
            <a:ext cx="8331200" cy="548640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D2157EF4-92B4-48C1-9935-72EEBBECAC0D}" type="datetime1">
              <a:rPr lang="es-MX" smtClean="0">
                <a:solidFill>
                  <a:srgbClr val="9F2936"/>
                </a:solidFill>
              </a:rPr>
              <a:t>19/10/2017</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77632862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9AFADB9F-3758-4ACB-8ABD-E89D70410BF2}" type="datetime1">
              <a:rPr lang="es-MX" smtClean="0">
                <a:solidFill>
                  <a:srgbClr val="9F2936"/>
                </a:solidFill>
              </a:rPr>
              <a:t>19/10/2017</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66962884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37EDEDA3-C182-435C-819C-DA2FFEA6266F}" type="datetime1">
              <a:rPr lang="es-MX" smtClean="0">
                <a:solidFill>
                  <a:srgbClr val="9F2936"/>
                </a:solidFill>
              </a:rPr>
              <a:t>19/10/2017</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96525908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1D23BCA2-702B-4057-BAC8-77C3B8D8F3E4}" type="datetime1">
              <a:rPr lang="es-MX" smtClean="0">
                <a:solidFill>
                  <a:srgbClr val="9F2936"/>
                </a:solidFill>
              </a:rPr>
              <a:t>19/10/2017</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06898997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8000" y="1143000"/>
            <a:ext cx="11176000" cy="1069848"/>
          </a:xfrm>
        </p:spPr>
        <p:txBody>
          <a:bodyPr anchor="ctr"/>
          <a:lstStyle>
            <a:lvl1pPr>
              <a:defRPr sz="4000" b="0" i="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6" name="25 Marcador de fecha"/>
          <p:cNvSpPr>
            <a:spLocks noGrp="1"/>
          </p:cNvSpPr>
          <p:nvPr>
            <p:ph type="dt" sz="half" idx="10"/>
          </p:nvPr>
        </p:nvSpPr>
        <p:spPr/>
        <p:txBody>
          <a:bodyPr rtlCol="0"/>
          <a:lstStyle/>
          <a:p>
            <a:fld id="{CE36D21A-81AF-4C3C-9DA4-E359DDD84525}" type="datetime1">
              <a:rPr lang="es-MX" smtClean="0">
                <a:solidFill>
                  <a:srgbClr val="9F2936"/>
                </a:solidFill>
              </a:rPr>
              <a:t>19/10/2017</a:t>
            </a:fld>
            <a:endParaRPr lang="es-MX">
              <a:solidFill>
                <a:srgbClr val="9F2936"/>
              </a:solidFill>
            </a:endParaRPr>
          </a:p>
        </p:txBody>
      </p:sp>
      <p:sp>
        <p:nvSpPr>
          <p:cNvPr id="27" name="26 Marcador de número de diapositiva"/>
          <p:cNvSpPr>
            <a:spLocks noGrp="1"/>
          </p:cNvSpPr>
          <p:nvPr>
            <p:ph type="sldNum" sz="quarter" idx="11"/>
          </p:nvPr>
        </p:nvSpPr>
        <p:spPr/>
        <p:txBody>
          <a:bodyPr rtlCol="0"/>
          <a:lstStyle/>
          <a:p>
            <a:fld id="{C633FE4C-B262-4131-A7C9-F3AD1CF70585}" type="slidenum">
              <a:rPr lang="es-MX" smtClean="0"/>
              <a:pPr/>
              <a:t>‹Nº›</a:t>
            </a:fld>
            <a:endParaRPr lang="es-MX"/>
          </a:p>
        </p:txBody>
      </p:sp>
      <p:sp>
        <p:nvSpPr>
          <p:cNvPr id="28" name="27 Marcador de pie de página"/>
          <p:cNvSpPr>
            <a:spLocks noGrp="1"/>
          </p:cNvSpPr>
          <p:nvPr>
            <p:ph type="ftr" sz="quarter" idx="12"/>
          </p:nvPr>
        </p:nvSpPr>
        <p:spPr/>
        <p:txBody>
          <a:bodyPr rtlCol="0"/>
          <a:lstStyle/>
          <a:p>
            <a:endParaRPr lang="es-MX">
              <a:solidFill>
                <a:srgbClr val="9F2936"/>
              </a:solidFill>
            </a:endParaRPr>
          </a:p>
        </p:txBody>
      </p:sp>
    </p:spTree>
    <p:extLst>
      <p:ext uri="{BB962C8B-B14F-4D97-AF65-F5344CB8AC3E}">
        <p14:creationId xmlns:p14="http://schemas.microsoft.com/office/powerpoint/2010/main" val="376276305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a:xfrm>
            <a:off x="8778240" y="612648"/>
            <a:ext cx="1276352" cy="457200"/>
          </a:xfrm>
        </p:spPr>
        <p:txBody>
          <a:bodyPr/>
          <a:lstStyle/>
          <a:p>
            <a:fld id="{444B30FB-FC39-4B48-8945-CF92730647DA}" type="datetime1">
              <a:rPr lang="es-MX" smtClean="0">
                <a:solidFill>
                  <a:srgbClr val="9F2936"/>
                </a:solidFill>
              </a:rPr>
              <a:t>19/10/2017</a:t>
            </a:fld>
            <a:endParaRPr lang="es-MX">
              <a:solidFill>
                <a:srgbClr val="9F2936"/>
              </a:solidFill>
            </a:endParaRPr>
          </a:p>
        </p:txBody>
      </p:sp>
      <p:sp>
        <p:nvSpPr>
          <p:cNvPr id="4" name="3 Marcador de pie de página"/>
          <p:cNvSpPr>
            <a:spLocks noGrp="1"/>
          </p:cNvSpPr>
          <p:nvPr>
            <p:ph type="ftr" sz="quarter" idx="11"/>
          </p:nvPr>
        </p:nvSpPr>
        <p:spPr>
          <a:xfrm>
            <a:off x="7010400" y="612648"/>
            <a:ext cx="1767840" cy="457200"/>
          </a:xfrm>
        </p:spPr>
        <p:txBody>
          <a:bodyPr/>
          <a:lstStyle/>
          <a:p>
            <a:endParaRPr lang="es-MX">
              <a:solidFill>
                <a:srgbClr val="9F2936"/>
              </a:solidFill>
            </a:endParaRPr>
          </a:p>
        </p:txBody>
      </p:sp>
      <p:sp>
        <p:nvSpPr>
          <p:cNvPr id="5" name="4 Marcador de número de diapositiva"/>
          <p:cNvSpPr>
            <a:spLocks noGrp="1"/>
          </p:cNvSpPr>
          <p:nvPr>
            <p:ph type="sldNum" sz="quarter" idx="12"/>
          </p:nvPr>
        </p:nvSpPr>
        <p:spPr>
          <a:xfrm>
            <a:off x="10899648" y="2272"/>
            <a:ext cx="1016000" cy="365760"/>
          </a:xfrm>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33560705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D3D1064-8976-4560-BB47-3B5ADCFB96BF}" type="datetime1">
              <a:rPr lang="es-MX" smtClean="0">
                <a:solidFill>
                  <a:srgbClr val="9F2936"/>
                </a:solidFill>
              </a:rPr>
              <a:t>19/10/2017</a:t>
            </a:fld>
            <a:endParaRPr lang="es-MX">
              <a:solidFill>
                <a:srgbClr val="9F2936"/>
              </a:solidFill>
            </a:endParaRPr>
          </a:p>
        </p:txBody>
      </p:sp>
      <p:sp>
        <p:nvSpPr>
          <p:cNvPr id="3" name="2 Marcador de pie de página"/>
          <p:cNvSpPr>
            <a:spLocks noGrp="1"/>
          </p:cNvSpPr>
          <p:nvPr>
            <p:ph type="ftr" sz="quarter" idx="11"/>
          </p:nvPr>
        </p:nvSpPr>
        <p:spPr/>
        <p:txBody>
          <a:bodyPr/>
          <a:lstStyle/>
          <a:p>
            <a:endParaRPr lang="es-MX">
              <a:solidFill>
                <a:srgbClr val="9F2936"/>
              </a:solidFill>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82100876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137995" y="1101970"/>
            <a:ext cx="4511040" cy="877824"/>
          </a:xfrm>
        </p:spPr>
        <p:txBody>
          <a:bodyPr anchor="b"/>
          <a:lstStyle>
            <a:lvl1pPr algn="l">
              <a:buNone/>
              <a:defRPr sz="1800" b="1"/>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4F35A84E-D29D-49C8-B309-E85C3F9AF8C0}" type="datetime1">
              <a:rPr lang="es-MX" smtClean="0">
                <a:solidFill>
                  <a:srgbClr val="9F2936"/>
                </a:solidFill>
              </a:rPr>
              <a:t>19/10/2017</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4216943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171ED6CD-AEC2-4BF7-BBED-C8EC583CDE49}" type="datetime1">
              <a:rPr lang="es-MX" smtClean="0">
                <a:solidFill>
                  <a:srgbClr val="9F2936"/>
                </a:solidFill>
              </a:rPr>
              <a:t>19/10/2017</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170636562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28 Rectángulo"/>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29 Rectángulo"/>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30 Rectángulo"/>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31 Rectángulo"/>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32 Rectángulo redondeado"/>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33 Rectángulo redondeado"/>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34 Rectángulo"/>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35 Rectángulo"/>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36 Rectángulo"/>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37 Rectángulo"/>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38 Rectángulo"/>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39 Rectángulo"/>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21 Marcador de título"/>
          <p:cNvSpPr>
            <a:spLocks noGrp="1"/>
          </p:cNvSpPr>
          <p:nvPr>
            <p:ph type="title"/>
          </p:nvPr>
        </p:nvSpPr>
        <p:spPr>
          <a:xfrm>
            <a:off x="609600" y="1143000"/>
            <a:ext cx="10972800" cy="1066800"/>
          </a:xfrm>
          <a:prstGeom prst="rect">
            <a:avLst/>
          </a:prstGeom>
        </p:spPr>
        <p:txBody>
          <a:bodyPr vert="horz" anchor="ctr">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757B331F-C1C1-4D29-BC81-181D1B06E9DD}" type="datetime1">
              <a:rPr lang="es-MX" smtClean="0">
                <a:solidFill>
                  <a:srgbClr val="9F2936"/>
                </a:solidFill>
              </a:rPr>
              <a:t>19/10/2017</a:t>
            </a:fld>
            <a:endParaRPr lang="es-MX">
              <a:solidFill>
                <a:srgbClr val="9F2936"/>
              </a:solidFill>
            </a:endParaRPr>
          </a:p>
        </p:txBody>
      </p:sp>
      <p:sp>
        <p:nvSpPr>
          <p:cNvPr id="3" name="2 Marcador de pie de página"/>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s-MX">
              <a:solidFill>
                <a:srgbClr val="9F2936"/>
              </a:solidFill>
            </a:endParaRPr>
          </a:p>
        </p:txBody>
      </p:sp>
      <p:sp>
        <p:nvSpPr>
          <p:cNvPr id="23" name="22 Marcador de número de diapositiva"/>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C633FE4C-B262-4131-A7C9-F3AD1CF70585}" type="slidenum">
              <a:rPr lang="es-MX" smtClean="0"/>
              <a:pPr/>
              <a:t>‹Nº›</a:t>
            </a:fld>
            <a:endParaRPr lang="es-MX"/>
          </a:p>
        </p:txBody>
      </p:sp>
    </p:spTree>
    <p:extLst>
      <p:ext uri="{BB962C8B-B14F-4D97-AF65-F5344CB8AC3E}">
        <p14:creationId xmlns:p14="http://schemas.microsoft.com/office/powerpoint/2010/main" val="22546276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495600" y="695274"/>
            <a:ext cx="3024138" cy="2733726"/>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744072" y="3454894"/>
            <a:ext cx="2952328" cy="2998443"/>
          </a:xfrm>
          <a:prstGeom prst="rect">
            <a:avLst/>
          </a:prstGeom>
          <a:noFill/>
          <a:ln w="57150">
            <a:solidFill>
              <a:schemeClr val="accent2"/>
            </a:solidFill>
            <a:miter lim="800000"/>
            <a:headEnd/>
            <a:tailEnd/>
          </a:ln>
        </p:spPr>
      </p:pic>
      <p:sp>
        <p:nvSpPr>
          <p:cNvPr id="4" name="3 Marcador de número de diapositiva"/>
          <p:cNvSpPr>
            <a:spLocks noGrp="1"/>
          </p:cNvSpPr>
          <p:nvPr>
            <p:ph type="sldNum" sz="quarter" idx="12"/>
          </p:nvPr>
        </p:nvSpPr>
        <p:spPr>
          <a:xfrm>
            <a:off x="5807968" y="6056824"/>
            <a:ext cx="548640" cy="396240"/>
          </a:xfrm>
          <a:prstGeom prst="bracketPair">
            <a:avLst>
              <a:gd name="adj" fmla="val 42240"/>
            </a:avLst>
          </a:prstGeom>
        </p:spPr>
        <p:txBody>
          <a:bodyPr>
            <a:normAutofit fontScale="85000"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MX" sz="1800" b="0" i="0" u="none" strike="noStrike" kern="1200" cap="none" spc="0" normalizeH="0" baseline="0" noProof="0" dirty="0">
              <a:ln>
                <a:noFill/>
              </a:ln>
              <a:solidFill>
                <a:prstClr val="white"/>
              </a:solidFill>
              <a:effectLst/>
              <a:uLnTx/>
              <a:uFillTx/>
              <a:latin typeface="Georgia"/>
              <a:ea typeface="+mn-ea"/>
              <a:cs typeface="+mn-cs"/>
            </a:endParaRPr>
          </a:p>
        </p:txBody>
      </p:sp>
    </p:spTree>
    <p:extLst>
      <p:ext uri="{BB962C8B-B14F-4D97-AF65-F5344CB8AC3E}">
        <p14:creationId xmlns:p14="http://schemas.microsoft.com/office/powerpoint/2010/main" val="3848863927"/>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5484" y="799189"/>
            <a:ext cx="6275040" cy="629816"/>
          </a:xfrm>
          <a:solidFill>
            <a:schemeClr val="accent2">
              <a:lumMod val="40000"/>
              <a:lumOff val="60000"/>
            </a:schemeClr>
          </a:solidFill>
          <a:ln>
            <a:solidFill>
              <a:schemeClr val="tx2"/>
            </a:solidFill>
          </a:ln>
        </p:spPr>
        <p:txBody>
          <a:bodyPr>
            <a:noAutofit/>
          </a:bodyPr>
          <a:lstStyle/>
          <a:p>
            <a:pPr algn="ctr"/>
            <a:r>
              <a:rPr lang="es-MX" b="1" dirty="0">
                <a:solidFill>
                  <a:schemeClr val="accent2">
                    <a:lumMod val="75000"/>
                  </a:schemeClr>
                </a:solidFill>
                <a:latin typeface="Calibri" panose="020F0502020204030204" pitchFamily="34" charset="0"/>
                <a:cs typeface="Calibri" panose="020F0502020204030204" pitchFamily="34" charset="0"/>
              </a:rPr>
              <a:t>CONCEPTO DE FIANZA</a:t>
            </a:r>
          </a:p>
        </p:txBody>
      </p:sp>
      <p:sp>
        <p:nvSpPr>
          <p:cNvPr id="3" name="2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sp>
        <p:nvSpPr>
          <p:cNvPr id="6" name="Rectángulo 3"/>
          <p:cNvSpPr/>
          <p:nvPr/>
        </p:nvSpPr>
        <p:spPr>
          <a:xfrm>
            <a:off x="4350045" y="1611546"/>
            <a:ext cx="6829788" cy="4832092"/>
          </a:xfrm>
          <a:prstGeom prst="rect">
            <a:avLst/>
          </a:prstGeom>
          <a:noFill/>
        </p:spPr>
        <p:txBody>
          <a:bodyPr wrap="square">
            <a:spAutoFit/>
          </a:bodyPr>
          <a:lstStyle/>
          <a:p>
            <a:pPr marL="173038" algn="just">
              <a:spcAft>
                <a:spcPts val="800"/>
              </a:spcAft>
              <a:defRPr/>
            </a:pPr>
            <a:r>
              <a:rPr lang="es-MX" sz="2800" dirty="0">
                <a:latin typeface="Calibri" panose="020F0502020204030204" pitchFamily="34" charset="0"/>
                <a:cs typeface="Calibri" panose="020F0502020204030204" pitchFamily="34" charset="0"/>
              </a:rPr>
              <a:t>Dicho contrato de fianza se realiza con un determinado costo (prima) para el contratante, obligando adicionalmente a dicho contratante a comprometer bienes (garantías de recuperación) a favor de la afianzadora, los cuales se podrá adjudicar en parte o en su totalidad dicha afianzadora, en caso de que el contratante incurra en incumplimiento de sus obligaciones y la afianzadora tenga que pagar al beneficiario los daños derivados de tal incumplimiento.</a:t>
            </a:r>
            <a:endParaRPr kumimoji="0" lang="es-MX"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5" name="Imagen 4">
            <a:extLst>
              <a:ext uri="{FF2B5EF4-FFF2-40B4-BE49-F238E27FC236}">
                <a16:creationId xmlns:a16="http://schemas.microsoft.com/office/drawing/2014/main" id="{D155AF22-D6EC-4E6F-B3F8-ADA5EF79A094}"/>
              </a:ext>
            </a:extLst>
          </p:cNvPr>
          <p:cNvPicPr>
            <a:picLocks noChangeAspect="1"/>
          </p:cNvPicPr>
          <p:nvPr/>
        </p:nvPicPr>
        <p:blipFill rotWithShape="1">
          <a:blip r:embed="rId2"/>
          <a:srcRect l="5334" t="4689"/>
          <a:stretch/>
        </p:blipFill>
        <p:spPr>
          <a:xfrm>
            <a:off x="685513" y="2553418"/>
            <a:ext cx="3636655" cy="246715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8007880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907102" y="2512544"/>
            <a:ext cx="6400801" cy="1762898"/>
          </a:xfrm>
          <a:solidFill>
            <a:schemeClr val="accent3">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r>
              <a:rPr lang="es-MX" b="1" dirty="0">
                <a:solidFill>
                  <a:schemeClr val="accent2"/>
                </a:solidFill>
                <a:effectLst>
                  <a:outerShdw blurRad="38100" dist="38100" dir="2700000" algn="tl">
                    <a:srgbClr val="000000">
                      <a:alpha val="43137"/>
                    </a:srgbClr>
                  </a:outerShdw>
                </a:effectLst>
              </a:rPr>
              <a:t>Contrato de Fianza</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MX" sz="1800" b="0" i="0" u="none" strike="noStrike" kern="1200" cap="none" spc="0" normalizeH="0" baseline="0" noProof="0">
              <a:ln>
                <a:noFill/>
              </a:ln>
              <a:solidFill>
                <a:prstClr val="white"/>
              </a:solidFill>
              <a:effectLst/>
              <a:uLnTx/>
              <a:uFillTx/>
              <a:latin typeface="Georgia"/>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0041" y="332657"/>
            <a:ext cx="991660" cy="892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498058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943871" y="1705882"/>
            <a:ext cx="6184203" cy="4493538"/>
          </a:xfrm>
          <a:prstGeom prst="rect">
            <a:avLst/>
          </a:prstGeom>
        </p:spPr>
        <p:txBody>
          <a:bodyPr wrap="square">
            <a:spAutoFit/>
          </a:bodyPr>
          <a:lstStyle/>
          <a:p>
            <a:pPr algn="just"/>
            <a:r>
              <a:rPr lang="es-ES" sz="2600" dirty="0">
                <a:latin typeface="Calibri" panose="020F0502020204030204" pitchFamily="34" charset="0"/>
                <a:cs typeface="Calibri" panose="020F0502020204030204" pitchFamily="34" charset="0"/>
              </a:rPr>
              <a:t>La fianza es un contrato en virtud del cual una persona llamada fiador, se compromete con un acreedor a pagar por un deudor en caso de que éste no lo haga. </a:t>
            </a:r>
            <a:endParaRPr lang="es-MX" sz="2600" dirty="0">
              <a:latin typeface="Calibri" panose="020F0502020204030204" pitchFamily="34" charset="0"/>
              <a:cs typeface="Calibri" panose="020F0502020204030204" pitchFamily="34" charset="0"/>
            </a:endParaRPr>
          </a:p>
          <a:p>
            <a:pPr algn="just"/>
            <a:endParaRPr lang="es-ES" sz="2600" dirty="0">
              <a:latin typeface="Calibri" panose="020F0502020204030204" pitchFamily="34" charset="0"/>
              <a:cs typeface="Calibri" panose="020F0502020204030204" pitchFamily="34" charset="0"/>
            </a:endParaRPr>
          </a:p>
          <a:p>
            <a:pPr algn="just"/>
            <a:r>
              <a:rPr lang="es-ES" sz="2600" dirty="0">
                <a:latin typeface="Calibri" panose="020F0502020204030204" pitchFamily="34" charset="0"/>
                <a:cs typeface="Calibri" panose="020F0502020204030204" pitchFamily="34" charset="0"/>
              </a:rPr>
              <a:t>El </a:t>
            </a:r>
            <a:r>
              <a:rPr lang="es-ES" sz="2600" b="1" dirty="0">
                <a:latin typeface="Calibri" panose="020F0502020204030204" pitchFamily="34" charset="0"/>
                <a:cs typeface="Calibri" panose="020F0502020204030204" pitchFamily="34" charset="0"/>
              </a:rPr>
              <a:t>Contrato de Fianza</a:t>
            </a:r>
            <a:r>
              <a:rPr lang="es-ES" sz="2600" dirty="0">
                <a:latin typeface="Calibri" panose="020F0502020204030204" pitchFamily="34" charset="0"/>
                <a:cs typeface="Calibri" panose="020F0502020204030204" pitchFamily="34" charset="0"/>
              </a:rPr>
              <a:t> es un contrato de garantía personal, en virtud del cual un tercero se compromete a responder ante un acreedor, del cumplimiento de la obligación asumida por un deudor, para el caso de que éste incumpla la misma.</a:t>
            </a:r>
            <a:endParaRPr lang="es-MX" sz="26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12</a:t>
            </a:fld>
            <a:endParaRPr lang="es-ES" dirty="0"/>
          </a:p>
        </p:txBody>
      </p:sp>
      <p:sp>
        <p:nvSpPr>
          <p:cNvPr id="8" name="1 Título"/>
          <p:cNvSpPr txBox="1">
            <a:spLocks/>
          </p:cNvSpPr>
          <p:nvPr/>
        </p:nvSpPr>
        <p:spPr>
          <a:xfrm>
            <a:off x="2617317" y="744373"/>
            <a:ext cx="6922100" cy="753389"/>
          </a:xfrm>
          <a:prstGeom prst="rect">
            <a:avLst/>
          </a:prstGeom>
          <a:solidFill>
            <a:schemeClr val="accent2"/>
          </a:solidFill>
        </p:spPr>
        <p:txBody>
          <a:bodyP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ES" sz="3200" b="1" dirty="0">
                <a:solidFill>
                  <a:schemeClr val="accent6">
                    <a:lumMod val="75000"/>
                  </a:schemeClr>
                </a:solidFill>
                <a:latin typeface="+mn-lt"/>
                <a:cs typeface="Arial" panose="020B0604020202020204" pitchFamily="34" charset="0"/>
              </a:rPr>
              <a:t>Contrato de Fianza</a:t>
            </a:r>
            <a:endParaRPr lang="en-US" sz="3200" dirty="0">
              <a:solidFill>
                <a:schemeClr val="accent6">
                  <a:lumMod val="75000"/>
                </a:schemeClr>
              </a:solidFill>
              <a:latin typeface="+mn-lt"/>
              <a:cs typeface="Arial" panose="020B0604020202020204" pitchFamily="34" charset="0"/>
            </a:endParaRPr>
          </a:p>
        </p:txBody>
      </p:sp>
      <p:pic>
        <p:nvPicPr>
          <p:cNvPr id="5" name="Imagen 4">
            <a:extLst>
              <a:ext uri="{FF2B5EF4-FFF2-40B4-BE49-F238E27FC236}">
                <a16:creationId xmlns:a16="http://schemas.microsoft.com/office/drawing/2014/main" id="{AF539359-DA16-42D8-A503-124F053A2A16}"/>
              </a:ext>
            </a:extLst>
          </p:cNvPr>
          <p:cNvPicPr>
            <a:picLocks noChangeAspect="1"/>
          </p:cNvPicPr>
          <p:nvPr/>
        </p:nvPicPr>
        <p:blipFill rotWithShape="1">
          <a:blip r:embed="rId2"/>
          <a:srcRect l="12207" r="18698"/>
          <a:stretch/>
        </p:blipFill>
        <p:spPr>
          <a:xfrm>
            <a:off x="603844" y="2105139"/>
            <a:ext cx="4244198" cy="3588294"/>
          </a:xfrm>
          <a:prstGeom prst="rect">
            <a:avLst/>
          </a:prstGeom>
        </p:spPr>
      </p:pic>
    </p:spTree>
    <p:extLst>
      <p:ext uri="{BB962C8B-B14F-4D97-AF65-F5344CB8AC3E}">
        <p14:creationId xmlns:p14="http://schemas.microsoft.com/office/powerpoint/2010/main" val="427856902"/>
      </p:ext>
    </p:extLst>
  </p:cSld>
  <p:clrMapOvr>
    <a:masterClrMapping/>
  </p:clrMapOvr>
  <p:transition spd="slow">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317" y="789661"/>
            <a:ext cx="6922100" cy="753389"/>
          </a:xfrm>
          <a:solidFill>
            <a:schemeClr val="accent2"/>
          </a:solidFill>
        </p:spPr>
        <p:txBody>
          <a:bodyPr>
            <a:noAutofit/>
          </a:bodyPr>
          <a:lstStyle/>
          <a:p>
            <a:pPr algn="ctr"/>
            <a:r>
              <a:rPr lang="es-ES" sz="3200" b="1" dirty="0">
                <a:solidFill>
                  <a:schemeClr val="accent6">
                    <a:lumMod val="75000"/>
                  </a:schemeClr>
                </a:solidFill>
                <a:latin typeface="+mn-lt"/>
                <a:cs typeface="Arial" panose="020B0604020202020204" pitchFamily="34" charset="0"/>
              </a:rPr>
              <a:t>Contrato de Fianza</a:t>
            </a:r>
            <a:endParaRPr lang="en-US" sz="3200" dirty="0">
              <a:solidFill>
                <a:schemeClr val="accent6">
                  <a:lumMod val="75000"/>
                </a:schemeClr>
              </a:solidFill>
              <a:latin typeface="+mn-lt"/>
              <a:cs typeface="Arial" panose="020B0604020202020204" pitchFamily="34" charset="0"/>
            </a:endParaRPr>
          </a:p>
        </p:txBody>
      </p:sp>
      <p:sp>
        <p:nvSpPr>
          <p:cNvPr id="5" name="CuadroTexto 4"/>
          <p:cNvSpPr txBox="1"/>
          <p:nvPr/>
        </p:nvSpPr>
        <p:spPr>
          <a:xfrm>
            <a:off x="5244860" y="1928668"/>
            <a:ext cx="5874896" cy="4093428"/>
          </a:xfrm>
          <a:prstGeom prst="rect">
            <a:avLst/>
          </a:prstGeom>
          <a:solidFill>
            <a:schemeClr val="accent4">
              <a:lumMod val="40000"/>
              <a:lumOff val="60000"/>
            </a:schemeClr>
          </a:solidFill>
        </p:spPr>
        <p:txBody>
          <a:bodyPr wrap="square" rtlCol="0">
            <a:spAutoFit/>
          </a:bodyPr>
          <a:lstStyle/>
          <a:p>
            <a:pPr lvl="0" algn="just">
              <a:defRPr/>
            </a:pPr>
            <a:endParaRPr lang="es-ES" sz="2600" dirty="0">
              <a:latin typeface="Calibri" panose="020F0502020204030204" pitchFamily="34" charset="0"/>
              <a:cs typeface="Calibri" panose="020F0502020204030204" pitchFamily="34" charset="0"/>
            </a:endParaRPr>
          </a:p>
          <a:p>
            <a:pPr lvl="0" algn="just">
              <a:defRPr/>
            </a:pPr>
            <a:r>
              <a:rPr lang="es-ES" sz="2600" dirty="0">
                <a:latin typeface="Calibri" panose="020F0502020204030204" pitchFamily="34" charset="0"/>
                <a:cs typeface="Calibri" panose="020F0502020204030204" pitchFamily="34" charset="0"/>
              </a:rPr>
              <a:t>Rojina Villegas, en su obra de Derecho Civil Mexicano, define el contrato de fianza como, "contrato accesorio, por el cual una persona se compromete con el acreedor, a pagar por un deudor, la misma prestación o una equivalente o inferior, en igual o distinta especie, si éste no lo hace". </a:t>
            </a:r>
          </a:p>
          <a:p>
            <a:pPr lvl="0" algn="just">
              <a:defRPr/>
            </a:pPr>
            <a:endParaRPr kumimoji="0" lang="es-MX" sz="26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pic>
        <p:nvPicPr>
          <p:cNvPr id="3" name="Imagen 2">
            <a:extLst>
              <a:ext uri="{FF2B5EF4-FFF2-40B4-BE49-F238E27FC236}">
                <a16:creationId xmlns:a16="http://schemas.microsoft.com/office/drawing/2014/main" id="{6C97EFC2-111D-4AB2-BAA5-B8427644B909}"/>
              </a:ext>
            </a:extLst>
          </p:cNvPr>
          <p:cNvPicPr>
            <a:picLocks noChangeAspect="1"/>
          </p:cNvPicPr>
          <p:nvPr/>
        </p:nvPicPr>
        <p:blipFill>
          <a:blip r:embed="rId2"/>
          <a:stretch>
            <a:fillRect/>
          </a:stretch>
        </p:blipFill>
        <p:spPr>
          <a:xfrm>
            <a:off x="1094938" y="2478047"/>
            <a:ext cx="3863774" cy="2646045"/>
          </a:xfrm>
          <a:prstGeom prst="rect">
            <a:avLst/>
          </a:prstGeom>
        </p:spPr>
      </p:pic>
    </p:spTree>
    <p:extLst>
      <p:ext uri="{BB962C8B-B14F-4D97-AF65-F5344CB8AC3E}">
        <p14:creationId xmlns:p14="http://schemas.microsoft.com/office/powerpoint/2010/main" val="23645616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14</a:t>
            </a:fld>
            <a:endParaRPr lang="es-MX" dirty="0">
              <a:solidFill>
                <a:schemeClr val="bg1"/>
              </a:solidFill>
            </a:endParaRPr>
          </a:p>
        </p:txBody>
      </p:sp>
      <p:sp>
        <p:nvSpPr>
          <p:cNvPr id="6" name="Rectangle 1"/>
          <p:cNvSpPr>
            <a:spLocks noChangeArrowheads="1"/>
          </p:cNvSpPr>
          <p:nvPr/>
        </p:nvSpPr>
        <p:spPr bwMode="auto">
          <a:xfrm>
            <a:off x="1603096" y="1780668"/>
            <a:ext cx="8986000" cy="2092881"/>
          </a:xfrm>
          <a:prstGeom prst="rect">
            <a:avLst/>
          </a:prstGeom>
          <a:solidFill>
            <a:schemeClr val="bg2"/>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600" dirty="0">
                <a:latin typeface="Calibri" panose="020F0502020204030204" pitchFamily="34" charset="0"/>
                <a:cs typeface="Calibri" panose="020F0502020204030204" pitchFamily="34" charset="0"/>
              </a:rPr>
              <a:t>Los contratos accesorios por su parte, son sólo tres: la prenda, la hipoteca y la fianza; dichos contratos accesorios, dependen de que exista una obligación principal, cuyo cumplimiento se deba garantizar por ello, a los contratos accesorios se les conoce también como contratos de garantía.</a:t>
            </a:r>
            <a:r>
              <a:rPr lang="es-ES" sz="2400" dirty="0"/>
              <a:t> </a:t>
            </a:r>
            <a:endParaRPr lang="es-MX" sz="2400" dirty="0">
              <a:solidFill>
                <a:schemeClr val="tx1"/>
              </a:solidFill>
              <a:latin typeface="Arial" pitchFamily="34" charset="0"/>
              <a:cs typeface="Arial" pitchFamily="34" charset="0"/>
            </a:endParaRPr>
          </a:p>
        </p:txBody>
      </p:sp>
      <p:sp>
        <p:nvSpPr>
          <p:cNvPr id="4" name="1 Título"/>
          <p:cNvSpPr>
            <a:spLocks noGrp="1"/>
          </p:cNvSpPr>
          <p:nvPr>
            <p:ph type="title"/>
          </p:nvPr>
        </p:nvSpPr>
        <p:spPr>
          <a:xfrm>
            <a:off x="2617317" y="789661"/>
            <a:ext cx="6922100" cy="753389"/>
          </a:xfrm>
          <a:solidFill>
            <a:schemeClr val="accent2"/>
          </a:solidFill>
        </p:spPr>
        <p:txBody>
          <a:bodyPr>
            <a:noAutofit/>
          </a:bodyPr>
          <a:lstStyle/>
          <a:p>
            <a:pPr algn="ctr"/>
            <a:r>
              <a:rPr lang="es-ES" sz="3200" b="1" dirty="0">
                <a:solidFill>
                  <a:schemeClr val="accent6">
                    <a:lumMod val="75000"/>
                  </a:schemeClr>
                </a:solidFill>
                <a:latin typeface="+mn-lt"/>
                <a:cs typeface="Arial" panose="020B0604020202020204" pitchFamily="34" charset="0"/>
              </a:rPr>
              <a:t>Contrato de Fianza</a:t>
            </a:r>
            <a:endParaRPr lang="en-US" sz="3200" dirty="0">
              <a:solidFill>
                <a:schemeClr val="accent6">
                  <a:lumMod val="75000"/>
                </a:schemeClr>
              </a:solidFill>
              <a:latin typeface="+mn-lt"/>
              <a:cs typeface="Arial" panose="020B0604020202020204" pitchFamily="34" charset="0"/>
            </a:endParaRPr>
          </a:p>
        </p:txBody>
      </p:sp>
      <p:pic>
        <p:nvPicPr>
          <p:cNvPr id="2" name="Imagen 1">
            <a:extLst>
              <a:ext uri="{FF2B5EF4-FFF2-40B4-BE49-F238E27FC236}">
                <a16:creationId xmlns:a16="http://schemas.microsoft.com/office/drawing/2014/main" id="{67D2F6C0-28F5-4829-89F7-177B45540817}"/>
              </a:ext>
            </a:extLst>
          </p:cNvPr>
          <p:cNvPicPr>
            <a:picLocks noChangeAspect="1"/>
          </p:cNvPicPr>
          <p:nvPr/>
        </p:nvPicPr>
        <p:blipFill>
          <a:blip r:embed="rId2"/>
          <a:stretch>
            <a:fillRect/>
          </a:stretch>
        </p:blipFill>
        <p:spPr>
          <a:xfrm>
            <a:off x="8516227" y="3983004"/>
            <a:ext cx="3054361" cy="2426418"/>
          </a:xfrm>
          <a:prstGeom prst="rect">
            <a:avLst/>
          </a:prstGeom>
        </p:spPr>
      </p:pic>
      <p:sp>
        <p:nvSpPr>
          <p:cNvPr id="7" name="Rectangle 1">
            <a:extLst>
              <a:ext uri="{FF2B5EF4-FFF2-40B4-BE49-F238E27FC236}">
                <a16:creationId xmlns:a16="http://schemas.microsoft.com/office/drawing/2014/main" id="{91D45D92-3C05-4A28-A603-6017F3975DFD}"/>
              </a:ext>
            </a:extLst>
          </p:cNvPr>
          <p:cNvSpPr>
            <a:spLocks noChangeArrowheads="1"/>
          </p:cNvSpPr>
          <p:nvPr/>
        </p:nvSpPr>
        <p:spPr bwMode="auto">
          <a:xfrm>
            <a:off x="1600219" y="3958628"/>
            <a:ext cx="6870921" cy="2492990"/>
          </a:xfrm>
          <a:prstGeom prst="rect">
            <a:avLst/>
          </a:prstGeom>
          <a:solidFill>
            <a:schemeClr val="accent2">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MX" sz="2600" dirty="0">
                <a:latin typeface="Calibri" panose="020F0502020204030204" pitchFamily="34" charset="0"/>
                <a:cs typeface="Calibri" panose="020F0502020204030204" pitchFamily="34" charset="0"/>
              </a:rPr>
              <a:t>Por lo tanto, la fianza es un contrato de naturaleza accesoria por medio de la cual una institución de fianzas debidamente autorizada por la SHCP, se compromete con un acreedor a cumplir la obligación de su deuda en caso de que éste no lo haga mediante el cobro de una prima.</a:t>
            </a:r>
            <a:r>
              <a:rPr lang="es-ES" sz="2400" dirty="0"/>
              <a:t> </a:t>
            </a:r>
            <a:endParaRPr lang="es-MX" sz="24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992121700"/>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317" y="789661"/>
            <a:ext cx="6922100" cy="753389"/>
          </a:xfrm>
          <a:solidFill>
            <a:schemeClr val="accent2"/>
          </a:solidFill>
        </p:spPr>
        <p:txBody>
          <a:bodyPr>
            <a:noAutofit/>
          </a:bodyPr>
          <a:lstStyle/>
          <a:p>
            <a:pPr algn="ctr"/>
            <a:r>
              <a:rPr lang="es-ES" sz="3200" b="1" dirty="0">
                <a:solidFill>
                  <a:schemeClr val="accent6">
                    <a:lumMod val="75000"/>
                  </a:schemeClr>
                </a:solidFill>
                <a:latin typeface="+mn-lt"/>
                <a:cs typeface="Arial" panose="020B0604020202020204" pitchFamily="34" charset="0"/>
              </a:rPr>
              <a:t>Contrato de Fianza</a:t>
            </a:r>
            <a:endParaRPr lang="en-US" sz="3200" dirty="0">
              <a:solidFill>
                <a:schemeClr val="accent1">
                  <a:lumMod val="20000"/>
                  <a:lumOff val="80000"/>
                </a:schemeClr>
              </a:solidFill>
              <a:latin typeface="Arial" panose="020B0604020202020204" pitchFamily="34" charset="0"/>
              <a:cs typeface="Arial" panose="020B0604020202020204" pitchFamily="34" charset="0"/>
            </a:endParaRPr>
          </a:p>
        </p:txBody>
      </p:sp>
      <p:sp>
        <p:nvSpPr>
          <p:cNvPr id="3" name="2 Marcador de contenido"/>
          <p:cNvSpPr>
            <a:spLocks noGrp="1"/>
          </p:cNvSpPr>
          <p:nvPr>
            <p:ph sz="half" idx="1"/>
          </p:nvPr>
        </p:nvSpPr>
        <p:spPr>
          <a:xfrm>
            <a:off x="1077685" y="3382630"/>
            <a:ext cx="10042071" cy="3259710"/>
          </a:xfrm>
          <a:solidFill>
            <a:schemeClr val="bg2">
              <a:lumMod val="90000"/>
            </a:schemeClr>
          </a:solidFill>
        </p:spPr>
        <p:txBody>
          <a:bodyPr>
            <a:noAutofit/>
          </a:bodyPr>
          <a:lstStyle/>
          <a:p>
            <a:pPr marL="109728" indent="0" algn="just">
              <a:buNone/>
            </a:pPr>
            <a:r>
              <a:rPr lang="es-MX" sz="2500" dirty="0">
                <a:latin typeface="Calibri" panose="020F0502020204030204" pitchFamily="34" charset="0"/>
                <a:cs typeface="Calibri" panose="020F0502020204030204" pitchFamily="34" charset="0"/>
              </a:rPr>
              <a:t>Es comprensible que en contratos comerciales donde se manejan transacciones que implican cantidades importantes de dinero, ni la palabra, ni la firma sean suficientes para garantizar al acreedor de tales contratos, que se cumplirá con la obligación de dicho contrato en tiempo y forma, por lo que se acude a la figura de la fianza como una forma efectiva de dar seguridad a la transacción comercial entre dos personas. El incumplimiento de un contrato puede deberse a circunstancias en las que puede estar de por medio la voluntad del obligado o a circunstancias fortuitas. </a:t>
            </a:r>
            <a:r>
              <a:rPr lang="es-MX" sz="2500" dirty="0">
                <a:solidFill>
                  <a:srgbClr val="000000"/>
                </a:solidFill>
                <a:latin typeface="Calibri" panose="020F0502020204030204" pitchFamily="34" charset="0"/>
                <a:cs typeface="Calibri" panose="020F0502020204030204" pitchFamily="34" charset="0"/>
              </a:rPr>
              <a:t>. </a:t>
            </a:r>
            <a:endParaRPr lang="en-US" sz="2500" dirty="0">
              <a:latin typeface="Calibri" panose="020F0502020204030204" pitchFamily="34" charset="0"/>
              <a:cs typeface="Calibri" panose="020F0502020204030204" pitchFamily="34" charset="0"/>
            </a:endParaRPr>
          </a:p>
        </p:txBody>
      </p:sp>
      <p:sp>
        <p:nvSpPr>
          <p:cNvPr id="5" name="CuadroTexto 4"/>
          <p:cNvSpPr txBox="1"/>
          <p:nvPr/>
        </p:nvSpPr>
        <p:spPr>
          <a:xfrm>
            <a:off x="1077685" y="1678010"/>
            <a:ext cx="10042071" cy="1692771"/>
          </a:xfrm>
          <a:prstGeom prst="rect">
            <a:avLst/>
          </a:prstGeom>
          <a:solidFill>
            <a:schemeClr val="accent4">
              <a:lumMod val="40000"/>
              <a:lumOff val="60000"/>
            </a:schemeClr>
          </a:solidFill>
        </p:spPr>
        <p:txBody>
          <a:bodyPr wrap="square" rtlCol="0">
            <a:spAutoFit/>
          </a:bodyPr>
          <a:lstStyle/>
          <a:p>
            <a:pPr lvl="0" algn="just">
              <a:defRPr/>
            </a:pPr>
            <a:r>
              <a:rPr lang="es-MX" sz="2600" dirty="0">
                <a:latin typeface="Calibri" panose="020F0502020204030204" pitchFamily="34" charset="0"/>
                <a:cs typeface="Calibri" panose="020F0502020204030204" pitchFamily="34" charset="0"/>
              </a:rPr>
              <a:t>El contrato de fianza comúnmente se utiliza para garantizar el cumplimiento de compromisos y obligaciones estipuladas en contratos comerciales, tales como la edificación de una casa, la entrega de un pedido, el pago de una mercancía vendida a crédito, etc. </a:t>
            </a:r>
            <a:r>
              <a:rPr lang="es-ES" sz="2600" dirty="0">
                <a:latin typeface="Calibri" panose="020F0502020204030204" pitchFamily="34" charset="0"/>
                <a:cs typeface="Calibri" panose="020F0502020204030204" pitchFamily="34" charset="0"/>
              </a:rPr>
              <a:t> </a:t>
            </a:r>
            <a:endParaRPr kumimoji="0" lang="es-MX" sz="26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20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MX" sz="1800" b="0" i="0" u="none" strike="noStrike" kern="1200" cap="none" spc="0" normalizeH="0" baseline="0" noProof="0" dirty="0">
              <a:ln>
                <a:noFill/>
              </a:ln>
              <a:solidFill>
                <a:srgbClr val="FFFFFF"/>
              </a:solidFill>
              <a:effectLst/>
              <a:uLnTx/>
              <a:uFillTx/>
              <a:latin typeface="Georgia"/>
              <a:ea typeface="+mn-ea"/>
              <a:cs typeface="+mn-cs"/>
            </a:endParaRPr>
          </a:p>
        </p:txBody>
      </p:sp>
    </p:spTree>
    <p:extLst>
      <p:ext uri="{BB962C8B-B14F-4D97-AF65-F5344CB8AC3E}">
        <p14:creationId xmlns:p14="http://schemas.microsoft.com/office/powerpoint/2010/main" val="37788376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823773" y="1262340"/>
            <a:ext cx="5469188" cy="4401205"/>
          </a:xfrm>
          <a:prstGeom prst="rect">
            <a:avLst/>
          </a:prstGeom>
        </p:spPr>
        <p:txBody>
          <a:bodyPr wrap="square">
            <a:spAutoFit/>
          </a:bodyPr>
          <a:lstStyle/>
          <a:p>
            <a:pPr algn="just"/>
            <a:r>
              <a:rPr lang="es-MX" sz="2800" dirty="0">
                <a:latin typeface="Calibri" panose="020F0502020204030204" pitchFamily="34" charset="0"/>
                <a:cs typeface="Calibri" panose="020F0502020204030204" pitchFamily="34" charset="0"/>
              </a:rPr>
              <a:t>Por ejemplo, si una persona A se ha comprometido a construirle una casa a una persona B a cambio de que la persona B le dé un “adelanto” para realizar el proyecto; si después de realizado este compromiso, la persona A llegase a morir, entonces se le causaría un daño a la persona B, debido a una circunstancia fortuita.</a:t>
            </a:r>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z="2000" smtClean="0"/>
              <a:pPr>
                <a:defRPr/>
              </a:pPr>
              <a:t>16</a:t>
            </a:fld>
            <a:endParaRPr lang="es-ES" dirty="0"/>
          </a:p>
        </p:txBody>
      </p:sp>
      <p:pic>
        <p:nvPicPr>
          <p:cNvPr id="3" name="Imagen 2">
            <a:extLst>
              <a:ext uri="{FF2B5EF4-FFF2-40B4-BE49-F238E27FC236}">
                <a16:creationId xmlns:a16="http://schemas.microsoft.com/office/drawing/2014/main" id="{A0B0E4DE-E2F1-4283-807D-3CE2488C486D}"/>
              </a:ext>
            </a:extLst>
          </p:cNvPr>
          <p:cNvPicPr>
            <a:picLocks noChangeAspect="1"/>
          </p:cNvPicPr>
          <p:nvPr/>
        </p:nvPicPr>
        <p:blipFill rotWithShape="1">
          <a:blip r:embed="rId2"/>
          <a:srcRect l="1973" t="4268" r="3454" b="7616"/>
          <a:stretch/>
        </p:blipFill>
        <p:spPr>
          <a:xfrm>
            <a:off x="690115" y="1138688"/>
            <a:ext cx="4986069" cy="4645628"/>
          </a:xfrm>
          <a:prstGeom prst="rect">
            <a:avLst/>
          </a:prstGeom>
        </p:spPr>
      </p:pic>
    </p:spTree>
    <p:extLst>
      <p:ext uri="{BB962C8B-B14F-4D97-AF65-F5344CB8AC3E}">
        <p14:creationId xmlns:p14="http://schemas.microsoft.com/office/powerpoint/2010/main" val="568746291"/>
      </p:ext>
    </p:extLst>
  </p:cSld>
  <p:clrMapOvr>
    <a:masterClrMapping/>
  </p:clrMapOvr>
  <p:transition spd="slow">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12 Grupo"/>
          <p:cNvGrpSpPr>
            <a:grpSpLocks/>
          </p:cNvGrpSpPr>
          <p:nvPr/>
        </p:nvGrpSpPr>
        <p:grpSpPr bwMode="auto">
          <a:xfrm>
            <a:off x="1883536" y="836713"/>
            <a:ext cx="8505649" cy="5065271"/>
            <a:chOff x="359535" y="971436"/>
            <a:chExt cx="8505649" cy="5065271"/>
          </a:xfrm>
        </p:grpSpPr>
        <p:sp>
          <p:nvSpPr>
            <p:cNvPr id="17414" name="Text Box 12"/>
            <p:cNvSpPr txBox="1">
              <a:spLocks noChangeArrowheads="1"/>
            </p:cNvSpPr>
            <p:nvPr/>
          </p:nvSpPr>
          <p:spPr bwMode="auto">
            <a:xfrm rot="16200000">
              <a:off x="-375282" y="3299721"/>
              <a:ext cx="1838966" cy="369332"/>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b" anchorCtr="1">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chemeClr val="bg1"/>
                  </a:solidFill>
                </a:rPr>
                <a:t>BENEFICIARIO</a:t>
              </a:r>
              <a:endParaRPr lang="es-ES" dirty="0">
                <a:solidFill>
                  <a:schemeClr val="bg1"/>
                </a:solidFill>
              </a:endParaRPr>
            </a:p>
          </p:txBody>
        </p:sp>
        <p:sp>
          <p:nvSpPr>
            <p:cNvPr id="17415" name="Text Box 13"/>
            <p:cNvSpPr txBox="1">
              <a:spLocks noChangeArrowheads="1"/>
            </p:cNvSpPr>
            <p:nvPr/>
          </p:nvSpPr>
          <p:spPr bwMode="auto">
            <a:xfrm>
              <a:off x="1986626" y="971436"/>
              <a:ext cx="219803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REAFIANZADORA</a:t>
              </a:r>
              <a:endParaRPr lang="es-MX" dirty="0">
                <a:solidFill>
                  <a:srgbClr val="A50021"/>
                </a:solidFill>
              </a:endParaRPr>
            </a:p>
          </p:txBody>
        </p:sp>
        <p:sp>
          <p:nvSpPr>
            <p:cNvPr id="17416" name="Text Box 19"/>
            <p:cNvSpPr txBox="1">
              <a:spLocks noChangeArrowheads="1"/>
            </p:cNvSpPr>
            <p:nvPr/>
          </p:nvSpPr>
          <p:spPr bwMode="auto">
            <a:xfrm>
              <a:off x="645015" y="5667375"/>
              <a:ext cx="477996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rgbClr val="A50021"/>
                  </a:solidFill>
                </a:rPr>
                <a:t>OTORGAN FIANZAS A TÍTULO ONEROSO</a:t>
              </a:r>
              <a:endParaRPr lang="es-ES" dirty="0">
                <a:solidFill>
                  <a:srgbClr val="A50021"/>
                </a:solidFill>
              </a:endParaRPr>
            </a:p>
          </p:txBody>
        </p:sp>
        <p:sp>
          <p:nvSpPr>
            <p:cNvPr id="17417" name="AutoShape 21"/>
            <p:cNvSpPr>
              <a:spLocks noChangeArrowheads="1"/>
            </p:cNvSpPr>
            <p:nvPr/>
          </p:nvSpPr>
          <p:spPr bwMode="auto">
            <a:xfrm>
              <a:off x="872296" y="1666900"/>
              <a:ext cx="4248150" cy="367188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10074" y="5400"/>
                  </a:lnTo>
                  <a:lnTo>
                    <a:pt x="10074" y="2699"/>
                  </a:lnTo>
                  <a:lnTo>
                    <a:pt x="9040" y="2699"/>
                  </a:lnTo>
                  <a:lnTo>
                    <a:pt x="10800" y="0"/>
                  </a:lnTo>
                  <a:lnTo>
                    <a:pt x="12560" y="2699"/>
                  </a:lnTo>
                  <a:lnTo>
                    <a:pt x="11526" y="2699"/>
                  </a:lnTo>
                  <a:lnTo>
                    <a:pt x="11526" y="5400"/>
                  </a:lnTo>
                  <a:lnTo>
                    <a:pt x="16200" y="5400"/>
                  </a:lnTo>
                  <a:lnTo>
                    <a:pt x="16200" y="10074"/>
                  </a:lnTo>
                  <a:lnTo>
                    <a:pt x="18901" y="10074"/>
                  </a:lnTo>
                  <a:lnTo>
                    <a:pt x="18901" y="9040"/>
                  </a:lnTo>
                  <a:lnTo>
                    <a:pt x="21600" y="10800"/>
                  </a:lnTo>
                  <a:lnTo>
                    <a:pt x="18901" y="12560"/>
                  </a:lnTo>
                  <a:lnTo>
                    <a:pt x="18901" y="11526"/>
                  </a:lnTo>
                  <a:lnTo>
                    <a:pt x="16200" y="11526"/>
                  </a:lnTo>
                  <a:lnTo>
                    <a:pt x="16200" y="16200"/>
                  </a:lnTo>
                  <a:lnTo>
                    <a:pt x="11526" y="16200"/>
                  </a:lnTo>
                  <a:lnTo>
                    <a:pt x="11526" y="18901"/>
                  </a:lnTo>
                  <a:lnTo>
                    <a:pt x="12560" y="18901"/>
                  </a:lnTo>
                  <a:lnTo>
                    <a:pt x="10800" y="21600"/>
                  </a:lnTo>
                  <a:lnTo>
                    <a:pt x="9040" y="18901"/>
                  </a:lnTo>
                  <a:lnTo>
                    <a:pt x="10074" y="18901"/>
                  </a:lnTo>
                  <a:lnTo>
                    <a:pt x="10074" y="16200"/>
                  </a:lnTo>
                  <a:lnTo>
                    <a:pt x="5400" y="16200"/>
                  </a:lnTo>
                  <a:lnTo>
                    <a:pt x="5400" y="11526"/>
                  </a:lnTo>
                  <a:lnTo>
                    <a:pt x="2699" y="11526"/>
                  </a:lnTo>
                  <a:lnTo>
                    <a:pt x="2699" y="12560"/>
                  </a:lnTo>
                  <a:lnTo>
                    <a:pt x="0" y="10800"/>
                  </a:lnTo>
                  <a:lnTo>
                    <a:pt x="2699" y="9040"/>
                  </a:lnTo>
                  <a:lnTo>
                    <a:pt x="2699" y="10074"/>
                  </a:lnTo>
                  <a:lnTo>
                    <a:pt x="5400" y="10074"/>
                  </a:lnTo>
                  <a:lnTo>
                    <a:pt x="5400" y="5400"/>
                  </a:lnTo>
                  <a:close/>
                </a:path>
              </a:pathLst>
            </a:custGeom>
            <a:solidFill>
              <a:schemeClr val="accent3">
                <a:lumMod val="75000"/>
              </a:schemeClr>
            </a:solidFill>
            <a:ln w="9525">
              <a:solidFill>
                <a:schemeClr val="tx1"/>
              </a:solidFill>
              <a:miter lim="800000"/>
              <a:headEnd/>
              <a:tailEnd/>
            </a:ln>
          </p:spPr>
          <p:txBody>
            <a:bodyPr wrap="none" anchor="ctr"/>
            <a:lstStyle/>
            <a:p>
              <a:r>
                <a:rPr lang="es-ES" sz="2200" dirty="0"/>
                <a:t>AFIANZADORA</a:t>
              </a:r>
              <a:endParaRPr lang="es-MX" sz="2200" dirty="0"/>
            </a:p>
          </p:txBody>
        </p:sp>
        <p:sp>
          <p:nvSpPr>
            <p:cNvPr id="17419" name="Text Box 23"/>
            <p:cNvSpPr txBox="1">
              <a:spLocks noChangeArrowheads="1"/>
            </p:cNvSpPr>
            <p:nvPr/>
          </p:nvSpPr>
          <p:spPr bwMode="auto">
            <a:xfrm>
              <a:off x="5148064" y="3284984"/>
              <a:ext cx="902811"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s-ES" dirty="0">
                  <a:solidFill>
                    <a:schemeClr val="accent2">
                      <a:lumMod val="75000"/>
                    </a:schemeClr>
                  </a:solidFill>
                </a:rPr>
                <a:t>FIADO</a:t>
              </a:r>
            </a:p>
          </p:txBody>
        </p:sp>
        <p:sp>
          <p:nvSpPr>
            <p:cNvPr id="17420" name="Text Box 24"/>
            <p:cNvSpPr txBox="1">
              <a:spLocks noChangeArrowheads="1"/>
            </p:cNvSpPr>
            <p:nvPr/>
          </p:nvSpPr>
          <p:spPr bwMode="auto">
            <a:xfrm>
              <a:off x="6588224" y="2995523"/>
              <a:ext cx="2127859"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dirty="0">
                  <a:solidFill>
                    <a:schemeClr val="accent1">
                      <a:lumMod val="50000"/>
                    </a:schemeClr>
                  </a:solidFill>
                </a:rPr>
                <a:t>OBTENCIÓN </a:t>
              </a:r>
            </a:p>
            <a:p>
              <a:pPr algn="ctr" eaLnBrk="1" hangingPunct="1"/>
              <a:r>
                <a:rPr lang="es-ES" dirty="0">
                  <a:solidFill>
                    <a:schemeClr val="accent1">
                      <a:lumMod val="50000"/>
                    </a:schemeClr>
                  </a:solidFill>
                </a:rPr>
                <a:t>DE GARANTIAS</a:t>
              </a:r>
            </a:p>
            <a:p>
              <a:pPr algn="ctr" eaLnBrk="1" hangingPunct="1"/>
              <a:r>
                <a:rPr lang="es-ES" dirty="0">
                  <a:solidFill>
                    <a:schemeClr val="accent1">
                      <a:lumMod val="50000"/>
                    </a:schemeClr>
                  </a:solidFill>
                </a:rPr>
                <a:t>DE RECUPERACIÓN</a:t>
              </a:r>
            </a:p>
          </p:txBody>
        </p:sp>
        <p:sp>
          <p:nvSpPr>
            <p:cNvPr id="17421" name="Text Box 25"/>
            <p:cNvSpPr txBox="1">
              <a:spLocks noChangeArrowheads="1"/>
            </p:cNvSpPr>
            <p:nvPr/>
          </p:nvSpPr>
          <p:spPr bwMode="auto">
            <a:xfrm>
              <a:off x="5284480" y="1123732"/>
              <a:ext cx="3580704"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Prenda, hipoteca o fideicomiso</a:t>
              </a:r>
              <a:endParaRPr lang="es-MX" dirty="0">
                <a:solidFill>
                  <a:srgbClr val="A50021"/>
                </a:solidFill>
              </a:endParaRPr>
            </a:p>
            <a:p>
              <a:pPr algn="ctr" eaLnBrk="1" hangingPunct="1"/>
              <a:r>
                <a:rPr lang="es-ES" dirty="0">
                  <a:solidFill>
                    <a:srgbClr val="A50021"/>
                  </a:solidFill>
                </a:rPr>
                <a:t>Obligación Solidaria</a:t>
              </a:r>
              <a:endParaRPr lang="es-MX" dirty="0">
                <a:solidFill>
                  <a:srgbClr val="A50021"/>
                </a:solidFill>
              </a:endParaRPr>
            </a:p>
            <a:p>
              <a:pPr algn="ctr" eaLnBrk="1" hangingPunct="1"/>
              <a:r>
                <a:rPr lang="es-ES" dirty="0">
                  <a:solidFill>
                    <a:srgbClr val="A50021"/>
                  </a:solidFill>
                </a:rPr>
                <a:t>Contrafianza</a:t>
              </a:r>
            </a:p>
            <a:p>
              <a:pPr algn="ctr" eaLnBrk="1" hangingPunct="1"/>
              <a:r>
                <a:rPr lang="es-ES" dirty="0">
                  <a:solidFill>
                    <a:srgbClr val="A50021"/>
                  </a:solidFill>
                </a:rPr>
                <a:t>Afectación en garantía.</a:t>
              </a:r>
            </a:p>
          </p:txBody>
        </p:sp>
        <p:sp>
          <p:nvSpPr>
            <p:cNvPr id="17422" name="Text Box 26"/>
            <p:cNvSpPr txBox="1">
              <a:spLocks noChangeArrowheads="1"/>
            </p:cNvSpPr>
            <p:nvPr/>
          </p:nvSpPr>
          <p:spPr bwMode="auto">
            <a:xfrm>
              <a:off x="6934180" y="5222726"/>
              <a:ext cx="1454244"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solidFill>
                    <a:srgbClr val="A50021"/>
                  </a:solidFill>
                </a:rPr>
                <a:t>OBLIGADO</a:t>
              </a:r>
              <a:endParaRPr lang="es-MX" dirty="0">
                <a:solidFill>
                  <a:srgbClr val="A50021"/>
                </a:solidFill>
              </a:endParaRPr>
            </a:p>
            <a:p>
              <a:pPr algn="ctr" eaLnBrk="1" hangingPunct="1"/>
              <a:r>
                <a:rPr lang="es-MX" dirty="0">
                  <a:solidFill>
                    <a:srgbClr val="A50021"/>
                  </a:solidFill>
                </a:rPr>
                <a:t>SOLIDARIO</a:t>
              </a:r>
              <a:endParaRPr lang="es-ES" dirty="0">
                <a:solidFill>
                  <a:srgbClr val="A50021"/>
                </a:solidFill>
              </a:endParaRPr>
            </a:p>
          </p:txBody>
        </p:sp>
      </p:grpSp>
      <p:sp>
        <p:nvSpPr>
          <p:cNvPr id="17411" name="1 Flecha derecha"/>
          <p:cNvSpPr>
            <a:spLocks noChangeArrowheads="1"/>
          </p:cNvSpPr>
          <p:nvPr/>
        </p:nvSpPr>
        <p:spPr bwMode="auto">
          <a:xfrm>
            <a:off x="7680177" y="3261743"/>
            <a:ext cx="357187" cy="198437"/>
          </a:xfrm>
          <a:prstGeom prst="rightArrow">
            <a:avLst>
              <a:gd name="adj1" fmla="val 50000"/>
              <a:gd name="adj2" fmla="val 50000"/>
            </a:avLst>
          </a:prstGeom>
          <a:solidFill>
            <a:schemeClr val="tx2">
              <a:lumMod val="60000"/>
              <a:lumOff val="40000"/>
            </a:schemeClr>
          </a:solidFill>
          <a:ln w="9525" algn="ctr">
            <a:solidFill>
              <a:schemeClr val="tx1"/>
            </a:solidFill>
            <a:round/>
            <a:headEnd/>
            <a:tailEnd/>
          </a:ln>
        </p:spPr>
        <p:txBody>
          <a:bodyPr/>
          <a:lstStyle/>
          <a:p>
            <a:endParaRPr lang="es-MX" dirty="0">
              <a:solidFill>
                <a:srgbClr val="800000"/>
              </a:solidFill>
            </a:endParaRPr>
          </a:p>
        </p:txBody>
      </p:sp>
      <p:sp>
        <p:nvSpPr>
          <p:cNvPr id="17412" name="2 Flecha derecha"/>
          <p:cNvSpPr>
            <a:spLocks noChangeArrowheads="1"/>
          </p:cNvSpPr>
          <p:nvPr/>
        </p:nvSpPr>
        <p:spPr bwMode="auto">
          <a:xfrm rot="-5400000" flipV="1">
            <a:off x="8900015" y="2430083"/>
            <a:ext cx="456867" cy="160238"/>
          </a:xfrm>
          <a:prstGeom prst="rightArrow">
            <a:avLst>
              <a:gd name="adj1" fmla="val 50000"/>
              <a:gd name="adj2" fmla="val 46658"/>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17413" name="3 Flecha abajo"/>
          <p:cNvSpPr>
            <a:spLocks noChangeArrowheads="1"/>
          </p:cNvSpPr>
          <p:nvPr/>
        </p:nvSpPr>
        <p:spPr bwMode="auto">
          <a:xfrm>
            <a:off x="9048329" y="4107854"/>
            <a:ext cx="255587" cy="833314"/>
          </a:xfrm>
          <a:prstGeom prst="downArrow">
            <a:avLst>
              <a:gd name="adj1" fmla="val 50000"/>
              <a:gd name="adj2" fmla="val 49913"/>
            </a:avLst>
          </a:prstGeom>
          <a:solidFill>
            <a:schemeClr val="tx2">
              <a:lumMod val="60000"/>
              <a:lumOff val="40000"/>
            </a:schemeClr>
          </a:solidFill>
          <a:ln w="9525" algn="ctr">
            <a:solidFill>
              <a:schemeClr val="tx1"/>
            </a:solidFill>
            <a:round/>
            <a:headEnd/>
            <a:tailEnd/>
          </a:ln>
        </p:spPr>
        <p:txBody>
          <a:bodyPr/>
          <a:lstStyle/>
          <a:p>
            <a:endParaRPr lang="es-MX" dirty="0"/>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z="2000" smtClean="0">
                <a:solidFill>
                  <a:schemeClr val="bg1"/>
                </a:solidFill>
              </a:rPr>
              <a:pPr>
                <a:defRPr/>
              </a:pPr>
              <a:t>17</a:t>
            </a:fld>
            <a:endParaRPr lang="es-ES" dirty="0">
              <a:solidFill>
                <a:schemeClr val="bg1"/>
              </a:solidFill>
            </a:endParaRPr>
          </a:p>
        </p:txBody>
      </p:sp>
    </p:spTree>
    <p:extLst>
      <p:ext uri="{BB962C8B-B14F-4D97-AF65-F5344CB8AC3E}">
        <p14:creationId xmlns:p14="http://schemas.microsoft.com/office/powerpoint/2010/main" val="2904514258"/>
      </p:ext>
    </p:extLst>
  </p:cSld>
  <p:clrMapOvr>
    <a:masterClrMapping/>
  </p:clrMapOvr>
  <p:transition spd="slow">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691445" y="2512544"/>
            <a:ext cx="6831353" cy="1762898"/>
          </a:xfrm>
          <a:solidFill>
            <a:schemeClr val="accent3">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a:solidFill>
                  <a:schemeClr val="accent2"/>
                </a:solidFill>
                <a:effectLst>
                  <a:outerShdw blurRad="38100" dist="38100" dir="2700000" algn="tl">
                    <a:srgbClr val="000000">
                      <a:alpha val="43137"/>
                    </a:srgbClr>
                  </a:outerShdw>
                </a:effectLst>
              </a:rPr>
              <a:t>Características del contrato de fianza</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20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s-MX" sz="1800" b="0" i="0" u="none" strike="noStrike" kern="1200" cap="none" spc="0" normalizeH="0" baseline="0" noProof="0" dirty="0">
              <a:ln>
                <a:noFill/>
              </a:ln>
              <a:solidFill>
                <a:prstClr val="white"/>
              </a:solidFill>
              <a:effectLst/>
              <a:uLnTx/>
              <a:uFillTx/>
              <a:latin typeface="Georgia"/>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703839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6869" y="851379"/>
            <a:ext cx="8422943" cy="864096"/>
          </a:xfrm>
          <a:solidFill>
            <a:schemeClr val="accent1">
              <a:lumMod val="75000"/>
            </a:schemeClr>
          </a:solidFill>
        </p:spPr>
        <p:txBody>
          <a:bodyPr anchor="ctr">
            <a:normAutofit/>
          </a:bodyPr>
          <a:lstStyle/>
          <a:p>
            <a:pPr algn="ctr"/>
            <a:r>
              <a:rPr lang="es-ES" sz="3600" b="1" dirty="0">
                <a:solidFill>
                  <a:schemeClr val="accent6">
                    <a:lumMod val="50000"/>
                  </a:schemeClr>
                </a:solidFill>
                <a:latin typeface="Calibri" panose="020F0502020204030204" pitchFamily="34" charset="0"/>
                <a:cs typeface="Arial" panose="020B0604020202020204" pitchFamily="34" charset="0"/>
              </a:rPr>
              <a:t>Características del Contrato de Fianzas</a:t>
            </a:r>
            <a:endParaRPr lang="es-MX" sz="3600" dirty="0">
              <a:solidFill>
                <a:schemeClr val="accent6">
                  <a:lumMod val="50000"/>
                </a:schemeClr>
              </a:solidFill>
              <a:latin typeface="Calibri" panose="020F0502020204030204" pitchFamily="34" charset="0"/>
              <a:cs typeface="Arial" pitchFamily="34" charset="0"/>
            </a:endParaRPr>
          </a:p>
        </p:txBody>
      </p:sp>
      <p:sp>
        <p:nvSpPr>
          <p:cNvPr id="3" name="2 Marcador de contenido"/>
          <p:cNvSpPr>
            <a:spLocks noGrp="1"/>
          </p:cNvSpPr>
          <p:nvPr>
            <p:ph idx="1"/>
          </p:nvPr>
        </p:nvSpPr>
        <p:spPr>
          <a:xfrm>
            <a:off x="1891376" y="4814396"/>
            <a:ext cx="6683282" cy="1308567"/>
          </a:xfrm>
          <a:solidFill>
            <a:schemeClr val="accent2">
              <a:lumMod val="40000"/>
              <a:lumOff val="60000"/>
            </a:schemeClr>
          </a:solidFill>
        </p:spPr>
        <p:txBody>
          <a:bodyPr>
            <a:normAutofit/>
          </a:bodyPr>
          <a:lstStyle/>
          <a:p>
            <a:pPr marL="342900" lvl="1" indent="-342900" algn="just" defTabSz="877888">
              <a:lnSpc>
                <a:spcPct val="115000"/>
              </a:lnSpc>
              <a:buClrTx/>
              <a:buFont typeface="Arial" panose="020B0604020202020204" pitchFamily="34" charset="0"/>
              <a:buChar char="•"/>
              <a:tabLst>
                <a:tab pos="914400" algn="l"/>
              </a:tabLst>
            </a:pPr>
            <a:r>
              <a:rPr lang="es-MX" sz="2400" dirty="0">
                <a:solidFill>
                  <a:schemeClr val="tx1">
                    <a:lumMod val="85000"/>
                    <a:lumOff val="15000"/>
                  </a:schemeClr>
                </a:solidFill>
                <a:latin typeface="Calibri" panose="020F0502020204030204" pitchFamily="34" charset="0"/>
                <a:ea typeface="Times New Roman" panose="02020603050405020304" pitchFamily="18" charset="0"/>
                <a:cs typeface="Calibri" panose="020F0502020204030204" pitchFamily="34" charset="0"/>
              </a:rPr>
              <a:t>Unilateral, si los derechos son para el acreedor y las obligaciones para el fiador. </a:t>
            </a:r>
            <a:endParaRPr lang="es-MX" dirty="0">
              <a:solidFill>
                <a:schemeClr val="bg1"/>
              </a:solidFill>
              <a:latin typeface="Calibri" panose="020F0502020204030204" pitchFamily="34" charset="0"/>
              <a:cs typeface="Calibri" panose="020F0502020204030204" pitchFamily="34" charset="0"/>
            </a:endParaRPr>
          </a:p>
        </p:txBody>
      </p:sp>
      <p:sp>
        <p:nvSpPr>
          <p:cNvPr id="5" name="4 Marcador de número de diapositiva"/>
          <p:cNvSpPr>
            <a:spLocks noGrp="1"/>
          </p:cNvSpPr>
          <p:nvPr>
            <p:ph type="sldNum" sz="quarter" idx="12"/>
          </p:nvPr>
        </p:nvSpPr>
        <p:spPr/>
        <p:txBody>
          <a:bodyPr/>
          <a:lstStyle/>
          <a:p>
            <a:fld id="{C633FE4C-B262-4131-A7C9-F3AD1CF70585}" type="slidenum">
              <a:rPr lang="es-MX" sz="2000" smtClean="0"/>
              <a:t>19</a:t>
            </a:fld>
            <a:endParaRPr lang="es-MX" dirty="0"/>
          </a:p>
        </p:txBody>
      </p:sp>
      <p:sp>
        <p:nvSpPr>
          <p:cNvPr id="6" name="5 Rectángulo"/>
          <p:cNvSpPr/>
          <p:nvPr/>
        </p:nvSpPr>
        <p:spPr>
          <a:xfrm>
            <a:off x="1891375" y="1906504"/>
            <a:ext cx="8412599" cy="2677656"/>
          </a:xfrm>
          <a:prstGeom prst="rect">
            <a:avLst/>
          </a:prstGeom>
          <a:solidFill>
            <a:schemeClr val="tx2">
              <a:lumMod val="25000"/>
              <a:lumOff val="75000"/>
            </a:schemeClr>
          </a:solidFill>
        </p:spPr>
        <p:txBody>
          <a:bodyPr wrap="square">
            <a:spAutoFit/>
          </a:bodyPr>
          <a:lstStyle/>
          <a:p>
            <a:pPr marL="342900" lvl="0" indent="-342900" algn="just">
              <a:buFont typeface="Arial" panose="020B0604020202020204" pitchFamily="34" charset="0"/>
              <a:buChar char="•"/>
            </a:pPr>
            <a:r>
              <a:rPr lang="es-ES" sz="2400" dirty="0">
                <a:latin typeface="Calibri" panose="020F0502020204030204" pitchFamily="34" charset="0"/>
                <a:cs typeface="Calibri" panose="020F0502020204030204" pitchFamily="34" charset="0"/>
              </a:rPr>
              <a:t>Accesorio, ya que no existe por sí mismo, salvo algunas excepciones. Los contratos pueden clasificarse como contratos principales y contratos accesorios. Los principales existen por sí mismos y no requieren de otro contrato que los explique o los justifique, en cambio los accesorios existen en la medida en que otro contrato principal los requiere; a los contratos accesorios se les conoce también como contratos de garantía.</a:t>
            </a:r>
            <a:endParaRPr lang="es-MX" sz="2400" dirty="0">
              <a:latin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9551670F-6057-44ED-9542-D3E802992C37}"/>
              </a:ext>
            </a:extLst>
          </p:cNvPr>
          <p:cNvPicPr>
            <a:picLocks noChangeAspect="1"/>
          </p:cNvPicPr>
          <p:nvPr/>
        </p:nvPicPr>
        <p:blipFill>
          <a:blip r:embed="rId2"/>
          <a:stretch>
            <a:fillRect/>
          </a:stretch>
        </p:blipFill>
        <p:spPr>
          <a:xfrm>
            <a:off x="8660923" y="4650786"/>
            <a:ext cx="2838741" cy="1973601"/>
          </a:xfrm>
          <a:prstGeom prst="rect">
            <a:avLst/>
          </a:prstGeom>
        </p:spPr>
      </p:pic>
    </p:spTree>
    <p:extLst>
      <p:ext uri="{BB962C8B-B14F-4D97-AF65-F5344CB8AC3E}">
        <p14:creationId xmlns:p14="http://schemas.microsoft.com/office/powerpoint/2010/main" val="325852224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726956"/>
            <a:ext cx="8697912" cy="1184940"/>
          </a:xfrm>
          <a:prstGeom prst="rect">
            <a:avLst/>
          </a:prstGeom>
          <a:solidFill>
            <a:schemeClr val="accent3">
              <a:lumMod val="40000"/>
              <a:lumOff val="6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900" b="1" i="0" u="none" strike="noStrike" kern="1200" cap="none" spc="0" normalizeH="0" baseline="0" noProof="0" dirty="0">
                <a:ln>
                  <a:noFill/>
                </a:ln>
                <a:solidFill>
                  <a:srgbClr val="1B587C">
                    <a:lumMod val="75000"/>
                  </a:srgbClr>
                </a:solidFill>
                <a:effectLst/>
                <a:uLnTx/>
                <a:uFillTx/>
                <a:latin typeface="Georgia"/>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900" b="1" i="0" u="none" strike="noStrike" kern="1200" cap="none" spc="0" normalizeH="0" baseline="0" noProof="0" dirty="0">
                <a:ln>
                  <a:noFill/>
                </a:ln>
                <a:solidFill>
                  <a:srgbClr val="1B587C">
                    <a:lumMod val="75000"/>
                  </a:srgbClr>
                </a:solidFill>
                <a:effectLst/>
                <a:uLnTx/>
                <a:uFillTx/>
                <a:latin typeface="Georgia"/>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400" b="0" i="0" u="none" strike="noStrike" kern="1200" cap="none" spc="0" normalizeH="0" baseline="0" noProof="0" dirty="0">
              <a:ln>
                <a:noFill/>
              </a:ln>
              <a:solidFill>
                <a:srgbClr val="1B587C">
                  <a:lumMod val="75000"/>
                </a:srgbClr>
              </a:solidFill>
              <a:effectLst/>
              <a:uLnTx/>
              <a:uFillTx/>
              <a:latin typeface="Georgi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900" b="1" i="0" u="none" strike="noStrike" kern="1200" cap="none" spc="0" normalizeH="0" baseline="0" noProof="0" dirty="0">
                <a:ln>
                  <a:noFill/>
                </a:ln>
                <a:solidFill>
                  <a:srgbClr val="1B587C">
                    <a:lumMod val="75000"/>
                  </a:srgbClr>
                </a:solidFill>
                <a:effectLst/>
                <a:uLnTx/>
                <a:uFillTx/>
                <a:latin typeface="Georgia"/>
                <a:ea typeface="+mn-ea"/>
                <a:cs typeface="+mn-cs"/>
              </a:rPr>
              <a:t>Licenciatura en Actuaría.</a:t>
            </a:r>
          </a:p>
        </p:txBody>
      </p:sp>
      <p:pic>
        <p:nvPicPr>
          <p:cNvPr id="2050" name="Picture 2" descr="Uaemex"/>
          <p:cNvPicPr>
            <a:picLocks noChangeAspect="1" noChangeArrowheads="1"/>
          </p:cNvPicPr>
          <p:nvPr/>
        </p:nvPicPr>
        <p:blipFill>
          <a:blip r:embed="rId2"/>
          <a:srcRect/>
          <a:stretch>
            <a:fillRect/>
          </a:stretch>
        </p:blipFill>
        <p:spPr bwMode="auto">
          <a:xfrm>
            <a:off x="1703512" y="692696"/>
            <a:ext cx="1447406" cy="1224136"/>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120336" y="626104"/>
            <a:ext cx="1440160" cy="1290729"/>
          </a:xfrm>
          <a:prstGeom prst="rect">
            <a:avLst/>
          </a:prstGeom>
          <a:noFill/>
          <a:ln w="9525">
            <a:solidFill>
              <a:schemeClr val="accent2"/>
            </a:solidFill>
            <a:miter lim="800000"/>
            <a:headEnd/>
            <a:tailEnd/>
          </a:ln>
        </p:spPr>
      </p:pic>
      <p:sp>
        <p:nvSpPr>
          <p:cNvPr id="3" name="2 Rectángulo"/>
          <p:cNvSpPr/>
          <p:nvPr/>
        </p:nvSpPr>
        <p:spPr>
          <a:xfrm>
            <a:off x="2524126" y="2132856"/>
            <a:ext cx="7028259" cy="338437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Georgia"/>
                <a:ea typeface="+mn-ea"/>
                <a:cs typeface="+mn-cs"/>
              </a:rPr>
              <a:t>F I A N Z A 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Georgia"/>
                <a:ea typeface="+mn-ea"/>
                <a:cs typeface="+mn-cs"/>
              </a:rPr>
              <a:t>Núcleo Optativo (6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rgbClr val="FFFFFF"/>
              </a:solidFill>
              <a:effectLst/>
              <a:uLnTx/>
              <a:uFillTx/>
              <a:latin typeface="Georgi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FFFFFF"/>
                </a:solidFill>
                <a:effectLst/>
                <a:uLnTx/>
                <a:uFillTx/>
                <a:latin typeface="Georgia"/>
                <a:ea typeface="+mn-ea"/>
                <a:cs typeface="+mn-cs"/>
              </a:rPr>
              <a:t>Tema: </a:t>
            </a:r>
            <a:r>
              <a:rPr kumimoji="0" lang="es-MX" sz="2800" b="1" i="0" u="none" strike="noStrike" kern="1200" cap="none" spc="0" normalizeH="0" baseline="0" noProof="0" dirty="0">
                <a:ln>
                  <a:noFill/>
                </a:ln>
                <a:solidFill>
                  <a:srgbClr val="FFFFFF"/>
                </a:solidFill>
                <a:effectLst/>
                <a:uLnTx/>
                <a:uFillTx/>
                <a:latin typeface="Georgia"/>
                <a:ea typeface="+mn-ea"/>
                <a:cs typeface="+mn-cs"/>
              </a:rPr>
              <a:t> </a:t>
            </a:r>
            <a:r>
              <a:rPr kumimoji="0" lang="es-MX" sz="2600" b="1" i="0" u="none" strike="noStrike" kern="1200" cap="none" spc="0" normalizeH="0" baseline="0" noProof="0" dirty="0">
                <a:ln>
                  <a:noFill/>
                </a:ln>
                <a:solidFill>
                  <a:srgbClr val="FFFFFF"/>
                </a:solidFill>
                <a:effectLst/>
                <a:uLnTx/>
                <a:uFillTx/>
                <a:latin typeface="Georgia"/>
                <a:ea typeface="+mn-ea"/>
                <a:cs typeface="+mn-cs"/>
              </a:rPr>
              <a:t>La fianza instrumento financiero de transferencia de riesgos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FFFF"/>
              </a:solidFill>
              <a:effectLst/>
              <a:uLnTx/>
              <a:uFillTx/>
              <a:latin typeface="Georgi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FFFFFF"/>
                </a:solidFill>
                <a:effectLst/>
                <a:uLnTx/>
                <a:uFillTx/>
                <a:latin typeface="Georgia"/>
                <a:ea typeface="+mn-ea"/>
                <a:cs typeface="+mn-cs"/>
              </a:rPr>
              <a:t>Elaboró: M. en A. Gabriela Margarita Pérez Vargas.</a:t>
            </a:r>
            <a:endParaRPr kumimoji="0" lang="es-MX" sz="2400" b="1" i="0" u="none" strike="noStrike" kern="1200" cap="none" spc="0" normalizeH="0" baseline="0" noProof="0" dirty="0">
              <a:ln>
                <a:noFill/>
              </a:ln>
              <a:solidFill>
                <a:srgbClr val="FFFFFF"/>
              </a:solidFill>
              <a:effectLst/>
              <a:uLnTx/>
              <a:uFillTx/>
              <a:latin typeface="Georgia"/>
              <a:ea typeface="+mn-ea"/>
              <a:cs typeface="+mn-cs"/>
            </a:endParaRPr>
          </a:p>
        </p:txBody>
      </p:sp>
      <p:sp>
        <p:nvSpPr>
          <p:cNvPr id="7" name="6 Rectángulo"/>
          <p:cNvSpPr/>
          <p:nvPr/>
        </p:nvSpPr>
        <p:spPr>
          <a:xfrm>
            <a:off x="7418717" y="5727630"/>
            <a:ext cx="2133668" cy="360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chemeClr val="bg1"/>
                </a:solidFill>
                <a:effectLst/>
                <a:uLnTx/>
                <a:uFillTx/>
                <a:latin typeface="Georgia"/>
                <a:ea typeface="+mn-ea"/>
                <a:cs typeface="+mn-cs"/>
              </a:rPr>
              <a:t>Octubre de 2017</a:t>
            </a:r>
            <a:r>
              <a:rPr kumimoji="0" lang="es-ES" sz="2000" b="0" i="0" u="none" strike="noStrike" kern="1200" cap="none" spc="0" normalizeH="0" baseline="0" noProof="0" dirty="0">
                <a:ln>
                  <a:noFill/>
                </a:ln>
                <a:solidFill>
                  <a:schemeClr val="bg1"/>
                </a:solidFill>
                <a:effectLst/>
                <a:uLnTx/>
                <a:uFillTx/>
                <a:latin typeface="Georgia"/>
                <a:ea typeface="+mn-ea"/>
                <a:cs typeface="+mn-cs"/>
              </a:rPr>
              <a:t>.</a:t>
            </a:r>
            <a:endParaRPr kumimoji="0" lang="es-MX" sz="1800" b="0" i="0" u="none" strike="noStrike" kern="1200" cap="none" spc="0" normalizeH="0" baseline="0" noProof="0" dirty="0">
              <a:ln>
                <a:noFill/>
              </a:ln>
              <a:solidFill>
                <a:schemeClr val="bg1"/>
              </a:solidFill>
              <a:effectLst/>
              <a:uLnTx/>
              <a:uFillTx/>
              <a:latin typeface="Georgia"/>
              <a:ea typeface="+mn-ea"/>
              <a:cs typeface="+mn-cs"/>
            </a:endParaRPr>
          </a:p>
        </p:txBody>
      </p:sp>
      <p:sp>
        <p:nvSpPr>
          <p:cNvPr id="2" name="1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prstClr val="black">
                    <a:lumMod val="85000"/>
                    <a:lumOff val="15000"/>
                  </a:prstClr>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s-MX" sz="1800" b="0" i="0" u="none" strike="noStrike" kern="1200" cap="none" spc="0" normalizeH="0" baseline="0" noProof="0" dirty="0">
              <a:ln>
                <a:noFill/>
              </a:ln>
              <a:solidFill>
                <a:prstClr val="black">
                  <a:lumMod val="85000"/>
                  <a:lumOff val="15000"/>
                </a:prstClr>
              </a:solidFill>
              <a:effectLst/>
              <a:uLnTx/>
              <a:uFillTx/>
              <a:latin typeface="Georgia"/>
              <a:ea typeface="+mn-ea"/>
              <a:cs typeface="+mn-cs"/>
            </a:endParaRPr>
          </a:p>
        </p:txBody>
      </p:sp>
    </p:spTree>
    <p:extLst>
      <p:ext uri="{BB962C8B-B14F-4D97-AF65-F5344CB8AC3E}">
        <p14:creationId xmlns:p14="http://schemas.microsoft.com/office/powerpoint/2010/main" val="288138794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2135560" y="1811546"/>
            <a:ext cx="7920880" cy="3881887"/>
          </a:xfrm>
          <a:prstGeom prst="rect">
            <a:avLst/>
          </a:prstGeom>
          <a:solidFill>
            <a:schemeClr val="accent3">
              <a:lumMod val="40000"/>
              <a:lumOff val="60000"/>
            </a:schemeClr>
          </a:solidFill>
          <a:ln>
            <a:solidFill>
              <a:schemeClr val="accent3">
                <a:lumMod val="75000"/>
              </a:schemeClr>
            </a:solid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defRPr/>
            </a:pPr>
            <a:endParaRPr lang="es-ES" sz="1200" dirty="0"/>
          </a:p>
          <a:p>
            <a:pPr marL="342900" indent="-342900" algn="just">
              <a:lnSpc>
                <a:spcPct val="115000"/>
              </a:lnSpc>
              <a:spcAft>
                <a:spcPts val="1000"/>
              </a:spcAft>
              <a:buClrTx/>
              <a:buSzPct val="100000"/>
              <a:buFont typeface="Arial" panose="020B0604020202020204" pitchFamily="34" charset="0"/>
              <a:buChar char="•"/>
              <a:tabLst>
                <a:tab pos="457200" algn="l"/>
              </a:tabLst>
            </a:pPr>
            <a:r>
              <a:rPr lang="es-ES" sz="2400" dirty="0">
                <a:latin typeface="Calibri" panose="020F0502020204030204" pitchFamily="34" charset="0"/>
                <a:ea typeface="Calibri" panose="020F0502020204030204" pitchFamily="34" charset="0"/>
                <a:cs typeface="Calibri" panose="020F0502020204030204" pitchFamily="34" charset="0"/>
              </a:rPr>
              <a:t>Bilateral, cuando existe una retribución a cargo del acreedor. </a:t>
            </a:r>
            <a:endParaRPr lang="es-MX" sz="24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1000"/>
              </a:spcAft>
              <a:buClrTx/>
              <a:buSzPct val="100000"/>
              <a:buFont typeface="Arial" panose="020B0604020202020204" pitchFamily="34" charset="0"/>
              <a:buChar char="•"/>
              <a:tabLst>
                <a:tab pos="457200" algn="l"/>
              </a:tabLst>
            </a:pPr>
            <a:r>
              <a:rPr lang="es-ES" sz="2400" dirty="0">
                <a:latin typeface="Calibri" panose="020F0502020204030204" pitchFamily="34" charset="0"/>
                <a:ea typeface="Calibri" panose="020F0502020204030204" pitchFamily="34" charset="0"/>
                <a:cs typeface="Calibri" panose="020F0502020204030204" pitchFamily="34" charset="0"/>
              </a:rPr>
              <a:t>Oneroso, cuando el fiado da una contraprestación al fiador por asumir su obligación. </a:t>
            </a:r>
            <a:endParaRPr lang="es-MX" sz="24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1000"/>
              </a:spcAft>
              <a:buClrTx/>
              <a:buSzPct val="100000"/>
              <a:buFont typeface="Arial" panose="020B0604020202020204" pitchFamily="34" charset="0"/>
              <a:buChar char="•"/>
              <a:tabLst>
                <a:tab pos="457200" algn="l"/>
              </a:tabLst>
            </a:pPr>
            <a:r>
              <a:rPr lang="es-ES" sz="2400" dirty="0">
                <a:latin typeface="Calibri" panose="020F0502020204030204" pitchFamily="34" charset="0"/>
                <a:ea typeface="Calibri" panose="020F0502020204030204" pitchFamily="34" charset="0"/>
                <a:cs typeface="Calibri" panose="020F0502020204030204" pitchFamily="34" charset="0"/>
              </a:rPr>
              <a:t>Consensual, excepto en los casos de fianza legal, judicial o fianza otorgada por póliza. </a:t>
            </a:r>
            <a:endParaRPr lang="es-MX" sz="2200" dirty="0">
              <a:solidFill>
                <a:schemeClr val="tx2">
                  <a:lumMod val="75000"/>
                </a:schemeClr>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20</a:t>
            </a:fld>
            <a:endParaRPr lang="es-MX" dirty="0">
              <a:solidFill>
                <a:schemeClr val="bg1"/>
              </a:solidFill>
            </a:endParaRPr>
          </a:p>
        </p:txBody>
      </p:sp>
      <p:sp>
        <p:nvSpPr>
          <p:cNvPr id="5" name="1 Título">
            <a:extLst>
              <a:ext uri="{FF2B5EF4-FFF2-40B4-BE49-F238E27FC236}">
                <a16:creationId xmlns:a16="http://schemas.microsoft.com/office/drawing/2014/main" id="{0071FC97-8C29-4BFB-9AAB-8149B3071A75}"/>
              </a:ext>
            </a:extLst>
          </p:cNvPr>
          <p:cNvSpPr>
            <a:spLocks noGrp="1"/>
          </p:cNvSpPr>
          <p:nvPr>
            <p:ph type="title"/>
          </p:nvPr>
        </p:nvSpPr>
        <p:spPr>
          <a:xfrm>
            <a:off x="2135560" y="851379"/>
            <a:ext cx="7920880" cy="864096"/>
          </a:xfrm>
          <a:solidFill>
            <a:schemeClr val="accent1">
              <a:lumMod val="75000"/>
            </a:schemeClr>
          </a:solidFill>
        </p:spPr>
        <p:txBody>
          <a:bodyPr anchor="ctr">
            <a:normAutofit/>
          </a:bodyPr>
          <a:lstStyle/>
          <a:p>
            <a:pPr algn="ctr"/>
            <a:r>
              <a:rPr lang="es-ES" sz="3600" b="1" dirty="0">
                <a:solidFill>
                  <a:schemeClr val="accent6">
                    <a:lumMod val="50000"/>
                  </a:schemeClr>
                </a:solidFill>
                <a:latin typeface="Calibri" panose="020F0502020204030204" pitchFamily="34" charset="0"/>
                <a:cs typeface="Arial" panose="020B0604020202020204" pitchFamily="34" charset="0"/>
              </a:rPr>
              <a:t>Características del Contrato de Fianzas</a:t>
            </a:r>
            <a:endParaRPr lang="es-MX" sz="3600" dirty="0">
              <a:solidFill>
                <a:schemeClr val="accent6">
                  <a:lumMod val="50000"/>
                </a:schemeClr>
              </a:solidFill>
              <a:latin typeface="Calibri" panose="020F0502020204030204" pitchFamily="34" charset="0"/>
              <a:cs typeface="Arial" pitchFamily="34" charset="0"/>
            </a:endParaRPr>
          </a:p>
        </p:txBody>
      </p:sp>
      <p:pic>
        <p:nvPicPr>
          <p:cNvPr id="3" name="Imagen 2">
            <a:extLst>
              <a:ext uri="{FF2B5EF4-FFF2-40B4-BE49-F238E27FC236}">
                <a16:creationId xmlns:a16="http://schemas.microsoft.com/office/drawing/2014/main" id="{48F8AA3D-02F7-483A-8AC8-938618C302A9}"/>
              </a:ext>
            </a:extLst>
          </p:cNvPr>
          <p:cNvPicPr>
            <a:picLocks noChangeAspect="1"/>
          </p:cNvPicPr>
          <p:nvPr/>
        </p:nvPicPr>
        <p:blipFill>
          <a:blip r:embed="rId2"/>
          <a:stretch>
            <a:fillRect/>
          </a:stretch>
        </p:blipFill>
        <p:spPr>
          <a:xfrm>
            <a:off x="6309158" y="4739326"/>
            <a:ext cx="3334801" cy="1908213"/>
          </a:xfrm>
          <a:prstGeom prst="rect">
            <a:avLst/>
          </a:prstGeom>
        </p:spPr>
      </p:pic>
    </p:spTree>
    <p:extLst>
      <p:ext uri="{BB962C8B-B14F-4D97-AF65-F5344CB8AC3E}">
        <p14:creationId xmlns:p14="http://schemas.microsoft.com/office/powerpoint/2010/main" val="13256916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913648" y="1832598"/>
            <a:ext cx="8358816" cy="658642"/>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spcAft>
                <a:spcPts val="1000"/>
              </a:spcAft>
            </a:pPr>
            <a:r>
              <a:rPr lang="es-MX" sz="3200" dirty="0">
                <a:latin typeface="Calibri" panose="020F0502020204030204" pitchFamily="34" charset="0"/>
                <a:ea typeface="Times New Roman" panose="02020603050405020304" pitchFamily="18" charset="0"/>
                <a:cs typeface="Calibri" panose="020F0502020204030204" pitchFamily="34" charset="0"/>
              </a:rPr>
              <a:t>Elementos Esenciales.</a:t>
            </a:r>
            <a:endParaRPr lang="es-MX" sz="3200" dirty="0">
              <a:solidFill>
                <a:schemeClr val="tx1"/>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21</a:t>
            </a:fld>
            <a:endParaRPr lang="es-MX" dirty="0">
              <a:solidFill>
                <a:schemeClr val="bg1"/>
              </a:solidFill>
            </a:endParaRPr>
          </a:p>
        </p:txBody>
      </p:sp>
      <p:sp>
        <p:nvSpPr>
          <p:cNvPr id="4" name="3 CuadroTexto"/>
          <p:cNvSpPr txBox="1"/>
          <p:nvPr/>
        </p:nvSpPr>
        <p:spPr>
          <a:xfrm>
            <a:off x="1913648" y="829641"/>
            <a:ext cx="8358816" cy="646331"/>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600" b="1" dirty="0">
                <a:latin typeface="Arial" pitchFamily="34" charset="0"/>
                <a:cs typeface="Arial" pitchFamily="34" charset="0"/>
              </a:rPr>
              <a:t>Elementos del Contrato de Fianza</a:t>
            </a:r>
            <a:endParaRPr lang="es-MX" b="1" dirty="0">
              <a:latin typeface="Arial" pitchFamily="34" charset="0"/>
              <a:cs typeface="Arial" pitchFamily="34" charset="0"/>
            </a:endParaRPr>
          </a:p>
        </p:txBody>
      </p:sp>
      <p:sp>
        <p:nvSpPr>
          <p:cNvPr id="5" name="Rectangle 3"/>
          <p:cNvSpPr txBox="1">
            <a:spLocks noChangeArrowheads="1"/>
          </p:cNvSpPr>
          <p:nvPr/>
        </p:nvSpPr>
        <p:spPr bwMode="auto">
          <a:xfrm>
            <a:off x="1085849" y="2830182"/>
            <a:ext cx="10126633" cy="3467099"/>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lvl="0"/>
            <a:r>
              <a:rPr lang="es-ES" sz="2600" b="1" dirty="0">
                <a:latin typeface="Calibri" panose="020F0502020204030204" pitchFamily="34" charset="0"/>
                <a:cs typeface="Calibri" panose="020F0502020204030204" pitchFamily="34" charset="0"/>
              </a:rPr>
              <a:t>Consentimiento:</a:t>
            </a:r>
            <a:r>
              <a:rPr lang="es-ES" sz="2600" dirty="0">
                <a:latin typeface="Calibri" panose="020F0502020204030204" pitchFamily="34" charset="0"/>
                <a:cs typeface="Calibri" panose="020F0502020204030204" pitchFamily="34" charset="0"/>
              </a:rPr>
              <a:t> debe ser expreso, la falta de consentimiento trae como consecuencia la inexistencia del contrato. </a:t>
            </a:r>
            <a:endParaRPr lang="es-MX" sz="2600" dirty="0">
              <a:latin typeface="Calibri" panose="020F0502020204030204" pitchFamily="34" charset="0"/>
              <a:cs typeface="Calibri" panose="020F0502020204030204" pitchFamily="34" charset="0"/>
            </a:endParaRPr>
          </a:p>
          <a:p>
            <a:pPr lvl="0"/>
            <a:r>
              <a:rPr lang="es-ES" sz="2600" b="1" dirty="0">
                <a:latin typeface="Calibri" panose="020F0502020204030204" pitchFamily="34" charset="0"/>
                <a:cs typeface="Calibri" panose="020F0502020204030204" pitchFamily="34" charset="0"/>
              </a:rPr>
              <a:t>Objeto:</a:t>
            </a:r>
            <a:r>
              <a:rPr lang="es-ES" sz="2600" dirty="0">
                <a:latin typeface="Calibri" panose="020F0502020204030204" pitchFamily="34" charset="0"/>
                <a:cs typeface="Calibri" panose="020F0502020204030204" pitchFamily="34" charset="0"/>
              </a:rPr>
              <a:t> existe el directo e indirecto, el primero es la obligación subsidiaria que trae el fiador y el indirecto es la obligación de dar que asume el fiador, relativa al pago de cosa debida. </a:t>
            </a:r>
            <a:endParaRPr lang="es-MX" sz="2600" dirty="0">
              <a:latin typeface="Calibri" panose="020F0502020204030204" pitchFamily="34" charset="0"/>
              <a:cs typeface="Calibri" panose="020F0502020204030204" pitchFamily="34" charset="0"/>
            </a:endParaRPr>
          </a:p>
          <a:p>
            <a:r>
              <a:rPr lang="es-MX" sz="2600" b="1" dirty="0">
                <a:latin typeface="Calibri" panose="020F0502020204030204" pitchFamily="34" charset="0"/>
                <a:cs typeface="Calibri" panose="020F0502020204030204" pitchFamily="34" charset="0"/>
              </a:rPr>
              <a:t>Obligación subsidiaria:</a:t>
            </a:r>
            <a:r>
              <a:rPr lang="es-MX" sz="2600" dirty="0">
                <a:latin typeface="Calibri" panose="020F0502020204030204" pitchFamily="34" charset="0"/>
                <a:cs typeface="Calibri" panose="020F0502020204030204" pitchFamily="34" charset="0"/>
              </a:rPr>
              <a:t> afecta a otra principal, por la que una persona se obliga a pagar o cumplir por un tercero en el caso de no hacerlo éste.</a:t>
            </a:r>
          </a:p>
        </p:txBody>
      </p:sp>
      <p:pic>
        <p:nvPicPr>
          <p:cNvPr id="2" name="Imagen 1">
            <a:extLst>
              <a:ext uri="{FF2B5EF4-FFF2-40B4-BE49-F238E27FC236}">
                <a16:creationId xmlns:a16="http://schemas.microsoft.com/office/drawing/2014/main" id="{3B7A78AC-68B2-4BDD-B95F-FF65238EAD8F}"/>
              </a:ext>
            </a:extLst>
          </p:cNvPr>
          <p:cNvPicPr>
            <a:picLocks noChangeAspect="1"/>
          </p:cNvPicPr>
          <p:nvPr/>
        </p:nvPicPr>
        <p:blipFill>
          <a:blip r:embed="rId2"/>
          <a:stretch>
            <a:fillRect/>
          </a:stretch>
        </p:blipFill>
        <p:spPr>
          <a:xfrm>
            <a:off x="10407661" y="1565694"/>
            <a:ext cx="1542331" cy="1539815"/>
          </a:xfrm>
          <a:prstGeom prst="rect">
            <a:avLst/>
          </a:prstGeom>
        </p:spPr>
      </p:pic>
    </p:spTree>
    <p:extLst>
      <p:ext uri="{BB962C8B-B14F-4D97-AF65-F5344CB8AC3E}">
        <p14:creationId xmlns:p14="http://schemas.microsoft.com/office/powerpoint/2010/main" val="4114115639"/>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913648" y="1832598"/>
            <a:ext cx="7540903" cy="658642"/>
          </a:xfrm>
          <a:prstGeom prst="rect">
            <a:avLst/>
          </a:prstGeom>
          <a:solidFill>
            <a:schemeClr val="accent3">
              <a:lumMod val="20000"/>
              <a:lumOff val="80000"/>
            </a:schemeClr>
          </a:solidFill>
          <a:ln>
            <a:solidFill>
              <a:schemeClr val="tx1">
                <a:lumMod val="50000"/>
                <a:lumOff val="50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spcAft>
                <a:spcPts val="1000"/>
              </a:spcAft>
            </a:pPr>
            <a:r>
              <a:rPr lang="es-MX" sz="3200" dirty="0">
                <a:latin typeface="Calibri" panose="020F0502020204030204" pitchFamily="34" charset="0"/>
                <a:ea typeface="Times New Roman" panose="02020603050405020304" pitchFamily="18" charset="0"/>
                <a:cs typeface="Calibri" panose="020F0502020204030204" pitchFamily="34" charset="0"/>
              </a:rPr>
              <a:t>Elementos de Validez.</a:t>
            </a:r>
            <a:endParaRPr lang="es-MX" sz="3200" dirty="0">
              <a:solidFill>
                <a:schemeClr val="tx1"/>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22</a:t>
            </a:fld>
            <a:endParaRPr lang="es-MX" dirty="0">
              <a:solidFill>
                <a:schemeClr val="bg1"/>
              </a:solidFill>
            </a:endParaRPr>
          </a:p>
        </p:txBody>
      </p:sp>
      <p:sp>
        <p:nvSpPr>
          <p:cNvPr id="5" name="Rectangle 3"/>
          <p:cNvSpPr txBox="1">
            <a:spLocks noChangeArrowheads="1"/>
          </p:cNvSpPr>
          <p:nvPr/>
        </p:nvSpPr>
        <p:spPr bwMode="auto">
          <a:xfrm>
            <a:off x="1380227" y="2933701"/>
            <a:ext cx="9519422" cy="308758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lvl="0"/>
            <a:r>
              <a:rPr lang="es-ES" sz="2600" b="1" dirty="0">
                <a:latin typeface="Calibri" panose="020F0502020204030204" pitchFamily="34" charset="0"/>
                <a:cs typeface="Calibri" panose="020F0502020204030204" pitchFamily="34" charset="0"/>
              </a:rPr>
              <a:t>Capacidad. </a:t>
            </a:r>
            <a:endParaRPr lang="es-MX" sz="2600" b="1" dirty="0">
              <a:latin typeface="Calibri" panose="020F0502020204030204" pitchFamily="34" charset="0"/>
              <a:cs typeface="Calibri" panose="020F0502020204030204" pitchFamily="34" charset="0"/>
            </a:endParaRPr>
          </a:p>
          <a:p>
            <a:pPr lvl="0"/>
            <a:r>
              <a:rPr lang="es-ES" sz="2600" b="1" dirty="0">
                <a:latin typeface="Calibri" panose="020F0502020204030204" pitchFamily="34" charset="0"/>
                <a:cs typeface="Calibri" panose="020F0502020204030204" pitchFamily="34" charset="0"/>
              </a:rPr>
              <a:t>Ausencia de Vicios: </a:t>
            </a:r>
            <a:r>
              <a:rPr lang="es-ES" sz="2600" dirty="0">
                <a:latin typeface="Calibri" panose="020F0502020204030204" pitchFamily="34" charset="0"/>
                <a:cs typeface="Calibri" panose="020F0502020204030204" pitchFamily="34" charset="0"/>
              </a:rPr>
              <a:t>no debe haber error, dolo, mala fe o violencia. Los vicios del consentimiento originan la nulidad relativa. </a:t>
            </a:r>
            <a:endParaRPr lang="es-MX" sz="2600" dirty="0">
              <a:latin typeface="Calibri" panose="020F0502020204030204" pitchFamily="34" charset="0"/>
              <a:cs typeface="Calibri" panose="020F0502020204030204" pitchFamily="34" charset="0"/>
            </a:endParaRPr>
          </a:p>
          <a:p>
            <a:pPr lvl="0"/>
            <a:r>
              <a:rPr lang="es-ES" sz="2600" b="1" dirty="0">
                <a:latin typeface="Calibri" panose="020F0502020204030204" pitchFamily="34" charset="0"/>
                <a:cs typeface="Calibri" panose="020F0502020204030204" pitchFamily="34" charset="0"/>
              </a:rPr>
              <a:t>Licitud en el objeto</a:t>
            </a:r>
            <a:r>
              <a:rPr lang="es-ES" sz="2600" dirty="0">
                <a:latin typeface="Calibri" panose="020F0502020204030204" pitchFamily="34" charset="0"/>
                <a:cs typeface="Calibri" panose="020F0502020204030204" pitchFamily="34" charset="0"/>
              </a:rPr>
              <a:t>, motivo, fin o condición del contrato </a:t>
            </a:r>
            <a:endParaRPr lang="es-MX" sz="2600" dirty="0">
              <a:latin typeface="Calibri" panose="020F0502020204030204" pitchFamily="34" charset="0"/>
              <a:cs typeface="Calibri" panose="020F0502020204030204" pitchFamily="34" charset="0"/>
            </a:endParaRPr>
          </a:p>
          <a:p>
            <a:r>
              <a:rPr lang="es-ES" sz="2600" b="1" dirty="0">
                <a:latin typeface="Calibri" panose="020F0502020204030204" pitchFamily="34" charset="0"/>
                <a:cs typeface="Calibri" panose="020F0502020204030204" pitchFamily="34" charset="0"/>
              </a:rPr>
              <a:t>Forma: </a:t>
            </a:r>
            <a:r>
              <a:rPr lang="es-ES" sz="2600" dirty="0">
                <a:latin typeface="Calibri" panose="020F0502020204030204" pitchFamily="34" charset="0"/>
                <a:cs typeface="Calibri" panose="020F0502020204030204" pitchFamily="34" charset="0"/>
              </a:rPr>
              <a:t>en nuestra legislación no existe ninguna formalidad para su otorgamiento, excepto en el legal, judicial y el otorgado por póliza.</a:t>
            </a:r>
            <a:endParaRPr lang="es-MX" sz="2600" dirty="0">
              <a:latin typeface="Calibri" panose="020F0502020204030204" pitchFamily="34" charset="0"/>
              <a:cs typeface="Calibri" panose="020F0502020204030204" pitchFamily="34" charset="0"/>
            </a:endParaRPr>
          </a:p>
        </p:txBody>
      </p:sp>
      <p:sp>
        <p:nvSpPr>
          <p:cNvPr id="7" name="3 CuadroTexto">
            <a:extLst>
              <a:ext uri="{FF2B5EF4-FFF2-40B4-BE49-F238E27FC236}">
                <a16:creationId xmlns:a16="http://schemas.microsoft.com/office/drawing/2014/main" id="{4FFC8586-A901-4A36-96D2-84EA28BE02D4}"/>
              </a:ext>
            </a:extLst>
          </p:cNvPr>
          <p:cNvSpPr txBox="1"/>
          <p:nvPr/>
        </p:nvSpPr>
        <p:spPr>
          <a:xfrm>
            <a:off x="1913648" y="829641"/>
            <a:ext cx="8358816" cy="646331"/>
          </a:xfrm>
          <a:prstGeom prst="rect">
            <a:avLst/>
          </a:prstGeom>
          <a:solidFill>
            <a:schemeClr val="accent3"/>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600" b="1" dirty="0">
                <a:latin typeface="Arial" pitchFamily="34" charset="0"/>
                <a:cs typeface="Arial" pitchFamily="34" charset="0"/>
              </a:rPr>
              <a:t>Elementos del Contrato de Fianza</a:t>
            </a:r>
            <a:endParaRPr lang="es-MX" b="1" dirty="0">
              <a:latin typeface="Arial" pitchFamily="34" charset="0"/>
              <a:cs typeface="Arial" pitchFamily="34" charset="0"/>
            </a:endParaRPr>
          </a:p>
        </p:txBody>
      </p:sp>
      <p:pic>
        <p:nvPicPr>
          <p:cNvPr id="2" name="Imagen 1">
            <a:extLst>
              <a:ext uri="{FF2B5EF4-FFF2-40B4-BE49-F238E27FC236}">
                <a16:creationId xmlns:a16="http://schemas.microsoft.com/office/drawing/2014/main" id="{6145A070-B2DA-44FC-9D37-D078BC5D2228}"/>
              </a:ext>
            </a:extLst>
          </p:cNvPr>
          <p:cNvPicPr>
            <a:picLocks noChangeAspect="1"/>
          </p:cNvPicPr>
          <p:nvPr/>
        </p:nvPicPr>
        <p:blipFill>
          <a:blip r:embed="rId2"/>
          <a:stretch>
            <a:fillRect/>
          </a:stretch>
        </p:blipFill>
        <p:spPr>
          <a:xfrm>
            <a:off x="9605859" y="1777039"/>
            <a:ext cx="2292536" cy="1528357"/>
          </a:xfrm>
          <a:prstGeom prst="rect">
            <a:avLst/>
          </a:prstGeom>
        </p:spPr>
      </p:pic>
    </p:spTree>
    <p:extLst>
      <p:ext uri="{BB962C8B-B14F-4D97-AF65-F5344CB8AC3E}">
        <p14:creationId xmlns:p14="http://schemas.microsoft.com/office/powerpoint/2010/main" val="312810391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23592" y="2156720"/>
            <a:ext cx="7416824" cy="2455913"/>
          </a:xfrm>
          <a:solidFill>
            <a:schemeClr val="accent3">
              <a:lumMod val="40000"/>
              <a:lumOff val="6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a:solidFill>
                  <a:schemeClr val="accent2">
                    <a:lumMod val="75000"/>
                  </a:schemeClr>
                </a:solidFill>
                <a:effectLst>
                  <a:outerShdw blurRad="38100" dist="38100" dir="2700000" algn="tl">
                    <a:srgbClr val="000000">
                      <a:alpha val="43137"/>
                    </a:srgbClr>
                  </a:outerShdw>
                </a:effectLst>
              </a:rPr>
              <a:t>PARTES QUE INTERVIENEN EN UN CONTRATO DE FIANZAS.</a:t>
            </a:r>
            <a:br>
              <a:rPr lang="es-MX" sz="4000" b="1" dirty="0">
                <a:solidFill>
                  <a:schemeClr val="accent2">
                    <a:lumMod val="75000"/>
                  </a:schemeClr>
                </a:solidFill>
                <a:effectLst>
                  <a:outerShdw blurRad="38100" dist="38100" dir="2700000" algn="tl">
                    <a:srgbClr val="000000">
                      <a:alpha val="43137"/>
                    </a:srgbClr>
                  </a:outerShdw>
                </a:effectLst>
              </a:rPr>
            </a:br>
            <a:endParaRPr lang="es-MX" sz="4000" b="1" i="1" dirty="0">
              <a:solidFill>
                <a:schemeClr val="accent2">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z="2400" smtClean="0"/>
              <a:t>23</a:t>
            </a:fld>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767" y="332657"/>
            <a:ext cx="1089934" cy="98072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797093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47528" y="709464"/>
            <a:ext cx="8424936" cy="648072"/>
          </a:xfrm>
          <a:prstGeom prst="rect">
            <a:avLst/>
          </a:prstGeom>
          <a:solidFill>
            <a:schemeClr val="accent3">
              <a:lumMod val="20000"/>
              <a:lumOff val="8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Autofit/>
          </a:bodyPr>
          <a:lstStyle/>
          <a:p>
            <a:pPr lvl="0"/>
            <a:r>
              <a:rPr lang="es-MX" sz="3200" b="1" dirty="0">
                <a:ln>
                  <a:solidFill>
                    <a:schemeClr val="tx1">
                      <a:lumMod val="65000"/>
                      <a:lumOff val="35000"/>
                    </a:schemeClr>
                  </a:solidFill>
                </a:ln>
                <a:solidFill>
                  <a:schemeClr val="accent2">
                    <a:lumMod val="75000"/>
                  </a:schemeClr>
                </a:solidFill>
                <a:latin typeface="Calibri" panose="020F0502020204030204" pitchFamily="34" charset="0"/>
                <a:ea typeface="Times New Roman" pitchFamily="18" charset="0"/>
                <a:cs typeface="Arial" pitchFamily="34" charset="0"/>
              </a:rPr>
              <a:t>Partes que intervienen en un contrato de fianza</a:t>
            </a:r>
            <a:r>
              <a:rPr lang="es-MX" sz="26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a:t>
            </a:r>
            <a:endParaRPr lang="es-ES" sz="2600" dirty="0">
              <a:solidFill>
                <a:schemeClr val="accent2">
                  <a:lumMod val="75000"/>
                </a:schemeClr>
              </a:solidFill>
              <a:latin typeface="Arial" pitchFamily="34" charset="0"/>
              <a:cs typeface="Arial" pitchFamily="34" charset="0"/>
            </a:endParaRPr>
          </a:p>
        </p:txBody>
      </p:sp>
      <p:sp>
        <p:nvSpPr>
          <p:cNvPr id="6147" name="Rectangle 3"/>
          <p:cNvSpPr>
            <a:spLocks noGrp="1" noChangeArrowheads="1"/>
          </p:cNvSpPr>
          <p:nvPr>
            <p:ph idx="1"/>
          </p:nvPr>
        </p:nvSpPr>
        <p:spPr bwMode="auto">
          <a:xfrm>
            <a:off x="1069673" y="3019245"/>
            <a:ext cx="7366958" cy="3416060"/>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Autofit/>
          </a:bodyPr>
          <a:lstStyle/>
          <a:p>
            <a:pPr marL="0" indent="0" algn="just">
              <a:buNone/>
            </a:pPr>
            <a:r>
              <a:rPr lang="es-MX" sz="2600" b="1" dirty="0">
                <a:solidFill>
                  <a:schemeClr val="tx1">
                    <a:lumMod val="75000"/>
                    <a:lumOff val="25000"/>
                  </a:schemeClr>
                </a:solidFill>
                <a:latin typeface="Calibri" panose="020F0502020204030204" pitchFamily="34" charset="0"/>
                <a:cs typeface="Calibri" panose="020F0502020204030204" pitchFamily="34" charset="0"/>
              </a:rPr>
              <a:t>Fiador o Afianzadora</a:t>
            </a:r>
            <a:r>
              <a:rPr lang="es-MX" sz="2600" dirty="0">
                <a:solidFill>
                  <a:schemeClr val="tx1">
                    <a:lumMod val="75000"/>
                    <a:lumOff val="25000"/>
                  </a:schemeClr>
                </a:solidFill>
                <a:latin typeface="Calibri" panose="020F0502020204030204" pitchFamily="34" charset="0"/>
                <a:cs typeface="Calibri" panose="020F0502020204030204" pitchFamily="34" charset="0"/>
              </a:rPr>
              <a:t>.- Institución de Fianzas concesionada por el Gobierno Federal para expedir fianzas a título oneroso.</a:t>
            </a:r>
          </a:p>
          <a:p>
            <a:pPr marL="0" indent="0" algn="just">
              <a:buNone/>
            </a:pPr>
            <a:r>
              <a:rPr lang="es-MX" sz="2600" dirty="0">
                <a:solidFill>
                  <a:schemeClr val="tx1">
                    <a:lumMod val="75000"/>
                    <a:lumOff val="25000"/>
                  </a:schemeClr>
                </a:solidFill>
                <a:latin typeface="Calibri" panose="020F0502020204030204" pitchFamily="34" charset="0"/>
                <a:cs typeface="Calibri" panose="020F0502020204030204" pitchFamily="34" charset="0"/>
              </a:rPr>
              <a:t>Es la persona moral, autorizada legalmente por la autoridad para responder a título oneroso por el fiado en caso de que se cumplan las condiciones establecidas en el contrato, para que se dé la reclamación.</a:t>
            </a:r>
            <a:endParaRPr lang="es-MX" sz="2600" dirty="0">
              <a:solidFill>
                <a:schemeClr val="tx1">
                  <a:lumMod val="75000"/>
                  <a:lumOff val="25000"/>
                </a:schemeClr>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24</a:t>
            </a:fld>
            <a:endParaRPr lang="es-MX" dirty="0">
              <a:solidFill>
                <a:schemeClr val="bg1"/>
              </a:solidFill>
            </a:endParaRPr>
          </a:p>
        </p:txBody>
      </p:sp>
      <p:sp>
        <p:nvSpPr>
          <p:cNvPr id="6" name="2 Marcador de contenido"/>
          <p:cNvSpPr txBox="1">
            <a:spLocks/>
          </p:cNvSpPr>
          <p:nvPr/>
        </p:nvSpPr>
        <p:spPr>
          <a:xfrm>
            <a:off x="1362974" y="1607163"/>
            <a:ext cx="9402791" cy="1308567"/>
          </a:xfrm>
          <a:prstGeom prst="rect">
            <a:avLst/>
          </a:prstGeom>
          <a:solidFill>
            <a:schemeClr val="accent3"/>
          </a:solidFill>
        </p:spPr>
        <p:txBody>
          <a:bodyPr vert="horz">
            <a:normAutofit fontScale="92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73038" lvl="1" indent="0" algn="just" defTabSz="877888">
              <a:lnSpc>
                <a:spcPct val="115000"/>
              </a:lnSpc>
              <a:buNone/>
              <a:tabLst>
                <a:tab pos="914400" algn="l"/>
              </a:tabLst>
            </a:pPr>
            <a:r>
              <a:rPr lang="es-ES" sz="3000" dirty="0">
                <a:solidFill>
                  <a:schemeClr val="tx1"/>
                </a:solidFill>
                <a:latin typeface="Calibri" panose="020F0502020204030204" pitchFamily="34" charset="0"/>
                <a:cs typeface="Calibri" panose="020F0502020204030204" pitchFamily="34" charset="0"/>
              </a:rPr>
              <a:t>En un contrato de fianza intervienen básicamente tres entidades, </a:t>
            </a:r>
            <a:r>
              <a:rPr lang="es-ES" sz="3000" b="1" dirty="0">
                <a:solidFill>
                  <a:schemeClr val="tx1"/>
                </a:solidFill>
                <a:latin typeface="Calibri" panose="020F0502020204030204" pitchFamily="34" charset="0"/>
                <a:cs typeface="Calibri" panose="020F0502020204030204" pitchFamily="34" charset="0"/>
              </a:rPr>
              <a:t>el fiador o afianzadora, el fiado o afianzado  y el beneficiario. </a:t>
            </a:r>
            <a:endParaRPr lang="es-MX" sz="3000" b="1" dirty="0">
              <a:solidFill>
                <a:schemeClr val="tx1"/>
              </a:solidFill>
              <a:latin typeface="Calibri" panose="020F0502020204030204" pitchFamily="34" charset="0"/>
              <a:cs typeface="Calibri" panose="020F0502020204030204" pitchFamily="34" charset="0"/>
            </a:endParaRPr>
          </a:p>
          <a:p>
            <a:pPr marL="457200" lvl="1" indent="0" algn="just" defTabSz="877888">
              <a:lnSpc>
                <a:spcPct val="115000"/>
              </a:lnSpc>
              <a:buFont typeface="Georgia"/>
              <a:buNone/>
              <a:tabLst>
                <a:tab pos="914400" algn="l"/>
              </a:tabLst>
            </a:pPr>
            <a:endParaRPr lang="es-MX" dirty="0">
              <a:solidFill>
                <a:schemeClr val="bg1"/>
              </a:solidFill>
            </a:endParaRPr>
          </a:p>
        </p:txBody>
      </p:sp>
      <p:pic>
        <p:nvPicPr>
          <p:cNvPr id="3" name="Imagen 2">
            <a:extLst>
              <a:ext uri="{FF2B5EF4-FFF2-40B4-BE49-F238E27FC236}">
                <a16:creationId xmlns:a16="http://schemas.microsoft.com/office/drawing/2014/main" id="{69F1AC12-3654-4A09-8382-A3B2DDA4E5CE}"/>
              </a:ext>
            </a:extLst>
          </p:cNvPr>
          <p:cNvPicPr>
            <a:picLocks noChangeAspect="1"/>
          </p:cNvPicPr>
          <p:nvPr/>
        </p:nvPicPr>
        <p:blipFill>
          <a:blip r:embed="rId2"/>
          <a:stretch>
            <a:fillRect/>
          </a:stretch>
        </p:blipFill>
        <p:spPr>
          <a:xfrm>
            <a:off x="8557401" y="3293490"/>
            <a:ext cx="2589992" cy="269324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772339223"/>
      </p:ext>
    </p:extLst>
  </p:cSld>
  <p:clrMapOvr>
    <a:masterClrMapping/>
  </p:clrMapOvr>
  <p:transition spd="slow">
    <p:zoom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47528" y="830235"/>
            <a:ext cx="8424936" cy="648072"/>
          </a:xfrm>
          <a:prstGeom prst="rect">
            <a:avLst/>
          </a:prstGeom>
          <a:solidFill>
            <a:schemeClr val="accent3">
              <a:lumMod val="20000"/>
              <a:lumOff val="8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Autofit/>
          </a:bodyPr>
          <a:lstStyle/>
          <a:p>
            <a:pPr lvl="0"/>
            <a:r>
              <a:rPr lang="es-MX" sz="3200" b="1" dirty="0">
                <a:ln>
                  <a:solidFill>
                    <a:schemeClr val="tx1">
                      <a:lumMod val="65000"/>
                      <a:lumOff val="35000"/>
                    </a:schemeClr>
                  </a:solidFill>
                </a:ln>
                <a:solidFill>
                  <a:schemeClr val="accent2">
                    <a:lumMod val="75000"/>
                  </a:schemeClr>
                </a:solidFill>
                <a:latin typeface="Calibri" panose="020F0502020204030204" pitchFamily="34" charset="0"/>
                <a:ea typeface="Times New Roman" pitchFamily="18" charset="0"/>
                <a:cs typeface="Arial" pitchFamily="34" charset="0"/>
              </a:rPr>
              <a:t>Partes que intervienen en un contrato de fianza</a:t>
            </a:r>
            <a:r>
              <a:rPr lang="es-MX" sz="26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a:t>
            </a:r>
            <a:endParaRPr lang="es-ES" sz="2600" dirty="0">
              <a:solidFill>
                <a:schemeClr val="accent2">
                  <a:lumMod val="75000"/>
                </a:schemeClr>
              </a:solidFill>
              <a:latin typeface="Arial" pitchFamily="34" charset="0"/>
              <a:cs typeface="Arial" pitchFamily="34" charset="0"/>
            </a:endParaRPr>
          </a:p>
        </p:txBody>
      </p:sp>
      <p:sp>
        <p:nvSpPr>
          <p:cNvPr id="6147" name="Rectangle 3"/>
          <p:cNvSpPr>
            <a:spLocks noGrp="1" noChangeArrowheads="1"/>
          </p:cNvSpPr>
          <p:nvPr>
            <p:ph idx="1"/>
          </p:nvPr>
        </p:nvSpPr>
        <p:spPr bwMode="auto">
          <a:xfrm>
            <a:off x="4727276" y="2180520"/>
            <a:ext cx="5614200" cy="3012579"/>
          </a:xfrm>
          <a:prstGeom prst="rect">
            <a:avLst/>
          </a:prstGeom>
          <a:solidFill>
            <a:schemeClr val="accent3">
              <a:lumMod val="20000"/>
              <a:lumOff val="8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buNone/>
            </a:pPr>
            <a:endParaRPr lang="es-MX" sz="2600" b="1" dirty="0">
              <a:solidFill>
                <a:schemeClr val="tx1">
                  <a:lumMod val="75000"/>
                  <a:lumOff val="25000"/>
                </a:schemeClr>
              </a:solidFill>
              <a:latin typeface="Arial" pitchFamily="34" charset="0"/>
              <a:cs typeface="Arial" pitchFamily="34" charset="0"/>
            </a:endParaRPr>
          </a:p>
          <a:p>
            <a:pPr marL="0" indent="0" algn="just">
              <a:buNone/>
            </a:pPr>
            <a:r>
              <a:rPr lang="es-MX" sz="2600" b="1" dirty="0">
                <a:solidFill>
                  <a:schemeClr val="tx1">
                    <a:lumMod val="75000"/>
                    <a:lumOff val="25000"/>
                  </a:schemeClr>
                </a:solidFill>
                <a:latin typeface="Calibri" panose="020F0502020204030204" pitchFamily="34" charset="0"/>
                <a:cs typeface="Calibri" panose="020F0502020204030204" pitchFamily="34" charset="0"/>
              </a:rPr>
              <a:t>Fiado o Afianzado</a:t>
            </a:r>
            <a:r>
              <a:rPr lang="es-MX" sz="2600" dirty="0">
                <a:solidFill>
                  <a:schemeClr val="tx1">
                    <a:lumMod val="75000"/>
                    <a:lumOff val="25000"/>
                  </a:schemeClr>
                </a:solidFill>
                <a:latin typeface="Calibri" panose="020F0502020204030204" pitchFamily="34" charset="0"/>
                <a:cs typeface="Calibri" panose="020F0502020204030204" pitchFamily="34" charset="0"/>
              </a:rPr>
              <a:t>.- Es el deudor principal y por quien se obliga la institución afianzadora, (también se le conoce como cliente, obligado o principal).</a:t>
            </a:r>
          </a:p>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endParaRPr lang="es-MX" sz="2600" dirty="0">
              <a:solidFill>
                <a:schemeClr val="tx1">
                  <a:lumMod val="75000"/>
                  <a:lumOff val="25000"/>
                </a:schemeClr>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25</a:t>
            </a:fld>
            <a:endParaRPr lang="es-MX" dirty="0">
              <a:solidFill>
                <a:schemeClr val="bg1"/>
              </a:solidFill>
            </a:endParaRPr>
          </a:p>
        </p:txBody>
      </p:sp>
      <p:grpSp>
        <p:nvGrpSpPr>
          <p:cNvPr id="9" name="Grupo 8">
            <a:extLst>
              <a:ext uri="{FF2B5EF4-FFF2-40B4-BE49-F238E27FC236}">
                <a16:creationId xmlns:a16="http://schemas.microsoft.com/office/drawing/2014/main" id="{18DDBD8B-4956-482A-B9A3-40D773130CAE}"/>
              </a:ext>
            </a:extLst>
          </p:cNvPr>
          <p:cNvGrpSpPr/>
          <p:nvPr/>
        </p:nvGrpSpPr>
        <p:grpSpPr>
          <a:xfrm>
            <a:off x="1524374" y="2303252"/>
            <a:ext cx="3071004" cy="2794956"/>
            <a:chOff x="1509626" y="2303252"/>
            <a:chExt cx="3071004" cy="2794956"/>
          </a:xfrm>
        </p:grpSpPr>
        <p:grpSp>
          <p:nvGrpSpPr>
            <p:cNvPr id="6" name="Grupo 5">
              <a:extLst>
                <a:ext uri="{FF2B5EF4-FFF2-40B4-BE49-F238E27FC236}">
                  <a16:creationId xmlns:a16="http://schemas.microsoft.com/office/drawing/2014/main" id="{B257A3FB-2317-4837-93ED-1151E6467194}"/>
                </a:ext>
              </a:extLst>
            </p:cNvPr>
            <p:cNvGrpSpPr/>
            <p:nvPr/>
          </p:nvGrpSpPr>
          <p:grpSpPr>
            <a:xfrm>
              <a:off x="1509626" y="2303252"/>
              <a:ext cx="3071004" cy="2794956"/>
              <a:chOff x="1509626" y="2303252"/>
              <a:chExt cx="3071004" cy="2794956"/>
            </a:xfrm>
          </p:grpSpPr>
          <p:pic>
            <p:nvPicPr>
              <p:cNvPr id="4" name="Imagen 3">
                <a:extLst>
                  <a:ext uri="{FF2B5EF4-FFF2-40B4-BE49-F238E27FC236}">
                    <a16:creationId xmlns:a16="http://schemas.microsoft.com/office/drawing/2014/main" id="{BFA88748-FA04-4F33-AA32-4E2F51CE6E4A}"/>
                  </a:ext>
                </a:extLst>
              </p:cNvPr>
              <p:cNvPicPr>
                <a:picLocks noChangeAspect="1"/>
              </p:cNvPicPr>
              <p:nvPr/>
            </p:nvPicPr>
            <p:blipFill rotWithShape="1">
              <a:blip r:embed="rId2"/>
              <a:srcRect l="6764" t="10398" r="7946" b="11980"/>
              <a:stretch/>
            </p:blipFill>
            <p:spPr>
              <a:xfrm>
                <a:off x="1509626" y="2303252"/>
                <a:ext cx="3071004" cy="2794956"/>
              </a:xfrm>
              <a:prstGeom prst="rect">
                <a:avLst/>
              </a:prstGeom>
            </p:spPr>
          </p:pic>
          <p:sp>
            <p:nvSpPr>
              <p:cNvPr id="3" name="CuadroTexto 2">
                <a:extLst>
                  <a:ext uri="{FF2B5EF4-FFF2-40B4-BE49-F238E27FC236}">
                    <a16:creationId xmlns:a16="http://schemas.microsoft.com/office/drawing/2014/main" id="{C8928D70-87CD-40A0-A70B-9366B9C644BA}"/>
                  </a:ext>
                </a:extLst>
              </p:cNvPr>
              <p:cNvSpPr txBox="1"/>
              <p:nvPr/>
            </p:nvSpPr>
            <p:spPr>
              <a:xfrm>
                <a:off x="3433319" y="2920045"/>
                <a:ext cx="790601" cy="338554"/>
              </a:xfrm>
              <a:prstGeom prst="rect">
                <a:avLst/>
              </a:prstGeom>
              <a:noFill/>
            </p:spPr>
            <p:txBody>
              <a:bodyPr wrap="none" rtlCol="0">
                <a:spAutoFit/>
              </a:bodyPr>
              <a:lstStyle/>
              <a:p>
                <a:r>
                  <a:rPr lang="es-MX" sz="1600" dirty="0"/>
                  <a:t>Fianza</a:t>
                </a:r>
              </a:p>
            </p:txBody>
          </p:sp>
          <p:sp>
            <p:nvSpPr>
              <p:cNvPr id="5" name="Rectángulo: esquinas redondeadas 4">
                <a:extLst>
                  <a:ext uri="{FF2B5EF4-FFF2-40B4-BE49-F238E27FC236}">
                    <a16:creationId xmlns:a16="http://schemas.microsoft.com/office/drawing/2014/main" id="{FCE6B891-34CC-4613-8D92-95E52A6E3ABA}"/>
                  </a:ext>
                </a:extLst>
              </p:cNvPr>
              <p:cNvSpPr/>
              <p:nvPr/>
            </p:nvSpPr>
            <p:spPr>
              <a:xfrm>
                <a:off x="3933644" y="3916394"/>
                <a:ext cx="301924" cy="327809"/>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s-MX"/>
              </a:p>
            </p:txBody>
          </p:sp>
        </p:grpSp>
        <p:sp>
          <p:nvSpPr>
            <p:cNvPr id="8" name="CuadroTexto 7">
              <a:extLst>
                <a:ext uri="{FF2B5EF4-FFF2-40B4-BE49-F238E27FC236}">
                  <a16:creationId xmlns:a16="http://schemas.microsoft.com/office/drawing/2014/main" id="{BFA27501-B3A7-4F0D-B716-BF70C5B6ED9C}"/>
                </a:ext>
              </a:extLst>
            </p:cNvPr>
            <p:cNvSpPr txBox="1"/>
            <p:nvPr/>
          </p:nvSpPr>
          <p:spPr>
            <a:xfrm flipH="1">
              <a:off x="3694470" y="3988931"/>
              <a:ext cx="612061" cy="184666"/>
            </a:xfrm>
            <a:prstGeom prst="rect">
              <a:avLst/>
            </a:prstGeom>
            <a:solidFill>
              <a:schemeClr val="bg1"/>
            </a:solidFill>
          </p:spPr>
          <p:txBody>
            <a:bodyPr wrap="square" rtlCol="0">
              <a:spAutoFit/>
            </a:bodyPr>
            <a:lstStyle/>
            <a:p>
              <a:r>
                <a:rPr lang="es-MX" sz="600" dirty="0"/>
                <a:t>Lic. López</a:t>
              </a:r>
            </a:p>
          </p:txBody>
        </p:sp>
      </p:grpSp>
    </p:spTree>
    <p:extLst>
      <p:ext uri="{BB962C8B-B14F-4D97-AF65-F5344CB8AC3E}">
        <p14:creationId xmlns:p14="http://schemas.microsoft.com/office/powerpoint/2010/main" val="2178911277"/>
      </p:ext>
    </p:extLst>
  </p:cSld>
  <p:clrMapOvr>
    <a:masterClrMapping/>
  </p:clrMapOvr>
  <p:transition spd="slow">
    <p:zoom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47528" y="559941"/>
            <a:ext cx="8424936" cy="648072"/>
          </a:xfrm>
          <a:prstGeom prst="rect">
            <a:avLst/>
          </a:prstGeom>
          <a:solidFill>
            <a:schemeClr val="accent3">
              <a:lumMod val="20000"/>
              <a:lumOff val="8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Autofit/>
          </a:bodyPr>
          <a:lstStyle/>
          <a:p>
            <a:pPr lvl="0"/>
            <a:r>
              <a:rPr lang="es-MX" sz="3000" b="1" dirty="0">
                <a:ln>
                  <a:solidFill>
                    <a:schemeClr val="tx1">
                      <a:lumMod val="65000"/>
                      <a:lumOff val="35000"/>
                    </a:schemeClr>
                  </a:solidFill>
                </a:ln>
                <a:solidFill>
                  <a:schemeClr val="accent2">
                    <a:lumMod val="75000"/>
                  </a:schemeClr>
                </a:solidFill>
                <a:latin typeface="Calibri" panose="020F0502020204030204" pitchFamily="34" charset="0"/>
                <a:ea typeface="Times New Roman" pitchFamily="18" charset="0"/>
                <a:cs typeface="Arial" pitchFamily="34" charset="0"/>
              </a:rPr>
              <a:t>Partes que intervienen en un contrato de fianza</a:t>
            </a:r>
            <a:endParaRPr lang="es-ES" sz="2600" dirty="0">
              <a:solidFill>
                <a:schemeClr val="accent2">
                  <a:lumMod val="75000"/>
                </a:schemeClr>
              </a:solidFill>
              <a:latin typeface="Arial" pitchFamily="34" charset="0"/>
              <a:cs typeface="Arial" pitchFamily="34" charset="0"/>
            </a:endParaRPr>
          </a:p>
        </p:txBody>
      </p:sp>
      <p:sp>
        <p:nvSpPr>
          <p:cNvPr id="6147" name="Rectangle 3"/>
          <p:cNvSpPr>
            <a:spLocks noGrp="1" noChangeArrowheads="1"/>
          </p:cNvSpPr>
          <p:nvPr>
            <p:ph idx="1"/>
          </p:nvPr>
        </p:nvSpPr>
        <p:spPr bwMode="auto">
          <a:xfrm>
            <a:off x="1500996" y="1317523"/>
            <a:ext cx="9213012" cy="1870298"/>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buNone/>
            </a:pPr>
            <a:r>
              <a:rPr lang="es-MX" sz="2600" b="1" dirty="0">
                <a:solidFill>
                  <a:schemeClr val="tx1">
                    <a:lumMod val="75000"/>
                    <a:lumOff val="25000"/>
                  </a:schemeClr>
                </a:solidFill>
                <a:latin typeface="Calibri" panose="020F0502020204030204" pitchFamily="34" charset="0"/>
                <a:cs typeface="Arial" pitchFamily="34" charset="0"/>
              </a:rPr>
              <a:t>Acreedor o Beneficiario</a:t>
            </a:r>
            <a:r>
              <a:rPr lang="es-MX" sz="2600" dirty="0">
                <a:solidFill>
                  <a:schemeClr val="tx1">
                    <a:lumMod val="75000"/>
                    <a:lumOff val="25000"/>
                  </a:schemeClr>
                </a:solidFill>
                <a:latin typeface="Calibri" panose="020F0502020204030204" pitchFamily="34" charset="0"/>
                <a:cs typeface="Arial" pitchFamily="34" charset="0"/>
              </a:rPr>
              <a:t>.- Persona física o moral, pública o privada ante quien se garantiza el cumplimiento de la obligación del fiado, es decir, es el acreedor ante quien se garantiza la obligación del fiado.</a:t>
            </a:r>
          </a:p>
          <a:p>
            <a:pPr marL="0" indent="0" algn="just">
              <a:buNone/>
            </a:pPr>
            <a:endParaRPr lang="es-MX" sz="2600" dirty="0">
              <a:latin typeface="Arial" pitchFamily="34" charset="0"/>
              <a:cs typeface="Arial" pitchFamily="34" charset="0"/>
            </a:endParaRPr>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26</a:t>
            </a:fld>
            <a:endParaRPr lang="es-MX" dirty="0">
              <a:solidFill>
                <a:schemeClr val="bg1"/>
              </a:solidFill>
            </a:endParaRPr>
          </a:p>
        </p:txBody>
      </p:sp>
      <p:sp>
        <p:nvSpPr>
          <p:cNvPr id="5" name="4 Rectángulo"/>
          <p:cNvSpPr/>
          <p:nvPr/>
        </p:nvSpPr>
        <p:spPr>
          <a:xfrm>
            <a:off x="3390180" y="3290142"/>
            <a:ext cx="7323827" cy="2903625"/>
          </a:xfrm>
          <a:prstGeom prst="rec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solidFill>
                  <a:schemeClr val="tx1"/>
                </a:solidFill>
                <a:latin typeface="Calibri" panose="020F0502020204030204" pitchFamily="34" charset="0"/>
                <a:cs typeface="Arial" pitchFamily="34" charset="0"/>
              </a:rPr>
              <a:t>El tercero beneficiado por la fianza puede ser:</a:t>
            </a:r>
          </a:p>
          <a:p>
            <a:pPr marL="285750" indent="-285750" algn="just">
              <a:buFont typeface="Arial" pitchFamily="34" charset="0"/>
              <a:buChar char="•"/>
            </a:pPr>
            <a:r>
              <a:rPr lang="es-MX" sz="2400" dirty="0">
                <a:solidFill>
                  <a:schemeClr val="tx1"/>
                </a:solidFill>
                <a:latin typeface="Calibri" panose="020F0502020204030204" pitchFamily="34" charset="0"/>
                <a:cs typeface="Arial" pitchFamily="34" charset="0"/>
              </a:rPr>
              <a:t>El estado, como es el caso de autoridades jurisdiccionales (jueces) y autoridades administrativas (como puede ser el caso del fisco).</a:t>
            </a:r>
          </a:p>
          <a:p>
            <a:pPr marL="285750" indent="-285750" algn="just">
              <a:buFont typeface="Arial" pitchFamily="34" charset="0"/>
              <a:buChar char="•"/>
            </a:pPr>
            <a:r>
              <a:rPr lang="es-MX" sz="2400" dirty="0">
                <a:solidFill>
                  <a:schemeClr val="tx1"/>
                </a:solidFill>
                <a:latin typeface="Calibri" panose="020F0502020204030204" pitchFamily="34" charset="0"/>
                <a:cs typeface="Arial" pitchFamily="34" charset="0"/>
              </a:rPr>
              <a:t>Particulares, respecto de los cuales pueden garantizarse una multiplicidad de objetos, como: "Fianzas de Fidelidad" en el manejo de efectivo, documentos, etcétera.</a:t>
            </a:r>
          </a:p>
        </p:txBody>
      </p:sp>
      <p:pic>
        <p:nvPicPr>
          <p:cNvPr id="3" name="Imagen 2">
            <a:extLst>
              <a:ext uri="{FF2B5EF4-FFF2-40B4-BE49-F238E27FC236}">
                <a16:creationId xmlns:a16="http://schemas.microsoft.com/office/drawing/2014/main" id="{498AC7A2-B522-4ADE-B829-9641CF2F5C84}"/>
              </a:ext>
            </a:extLst>
          </p:cNvPr>
          <p:cNvPicPr>
            <a:picLocks noChangeAspect="1"/>
          </p:cNvPicPr>
          <p:nvPr/>
        </p:nvPicPr>
        <p:blipFill rotWithShape="1">
          <a:blip r:embed="rId2"/>
          <a:srcRect r="8663"/>
          <a:stretch/>
        </p:blipFill>
        <p:spPr>
          <a:xfrm>
            <a:off x="1138358" y="3341898"/>
            <a:ext cx="2182806" cy="2688569"/>
          </a:xfrm>
          <a:prstGeom prst="rect">
            <a:avLst/>
          </a:prstGeom>
        </p:spPr>
      </p:pic>
    </p:spTree>
    <p:extLst>
      <p:ext uri="{BB962C8B-B14F-4D97-AF65-F5344CB8AC3E}">
        <p14:creationId xmlns:p14="http://schemas.microsoft.com/office/powerpoint/2010/main" val="3460905853"/>
      </p:ext>
    </p:extLst>
  </p:cSld>
  <p:clrMapOvr>
    <a:masterClrMapping/>
  </p:clrMapOvr>
  <p:transition spd="slow">
    <p:zoom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47528" y="886590"/>
            <a:ext cx="8424936" cy="684676"/>
          </a:xfrm>
          <a:prstGeom prst="rect">
            <a:avLst/>
          </a:prstGeom>
          <a:solidFill>
            <a:schemeClr val="accent3">
              <a:lumMod val="20000"/>
              <a:lumOff val="8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Autofit/>
          </a:bodyPr>
          <a:lstStyle/>
          <a:p>
            <a:pPr lvl="0"/>
            <a:r>
              <a:rPr lang="es-MX" sz="3200" b="1" dirty="0">
                <a:ln>
                  <a:solidFill>
                    <a:schemeClr val="tx1">
                      <a:lumMod val="65000"/>
                      <a:lumOff val="35000"/>
                    </a:schemeClr>
                  </a:solidFill>
                </a:ln>
                <a:solidFill>
                  <a:schemeClr val="accent2">
                    <a:lumMod val="75000"/>
                  </a:schemeClr>
                </a:solidFill>
                <a:latin typeface="Calibri" panose="020F0502020204030204" pitchFamily="34" charset="0"/>
                <a:ea typeface="Times New Roman" pitchFamily="18" charset="0"/>
                <a:cs typeface="Arial" pitchFamily="34" charset="0"/>
              </a:rPr>
              <a:t>Partes que intervienen en un contrato de fianza</a:t>
            </a:r>
            <a:r>
              <a:rPr lang="es-MX" sz="2600" b="1" dirty="0">
                <a:ln>
                  <a:solidFill>
                    <a:schemeClr val="tx1">
                      <a:lumMod val="65000"/>
                      <a:lumOff val="35000"/>
                    </a:schemeClr>
                  </a:solidFill>
                </a:ln>
                <a:solidFill>
                  <a:schemeClr val="accent2">
                    <a:lumMod val="75000"/>
                  </a:schemeClr>
                </a:solidFill>
                <a:latin typeface="Arial" pitchFamily="34" charset="0"/>
                <a:ea typeface="Times New Roman" pitchFamily="18" charset="0"/>
                <a:cs typeface="Arial" pitchFamily="34" charset="0"/>
              </a:rPr>
              <a:t>.</a:t>
            </a:r>
            <a:endParaRPr lang="es-ES" sz="2600" dirty="0">
              <a:solidFill>
                <a:schemeClr val="accent2">
                  <a:lumMod val="75000"/>
                </a:schemeClr>
              </a:solidFill>
              <a:latin typeface="Arial" pitchFamily="34" charset="0"/>
              <a:cs typeface="Arial" pitchFamily="34" charset="0"/>
            </a:endParaRPr>
          </a:p>
        </p:txBody>
      </p:sp>
      <p:sp>
        <p:nvSpPr>
          <p:cNvPr id="6147" name="Rectangle 3"/>
          <p:cNvSpPr>
            <a:spLocks noGrp="1" noChangeArrowheads="1"/>
          </p:cNvSpPr>
          <p:nvPr>
            <p:ph idx="1"/>
          </p:nvPr>
        </p:nvSpPr>
        <p:spPr bwMode="auto">
          <a:xfrm>
            <a:off x="4271751" y="3073323"/>
            <a:ext cx="6558144" cy="227737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0" indent="0" algn="just">
              <a:buNone/>
            </a:pPr>
            <a:endParaRPr lang="es-MX" sz="2600" dirty="0">
              <a:solidFill>
                <a:schemeClr val="tx1">
                  <a:lumMod val="75000"/>
                  <a:lumOff val="25000"/>
                </a:schemeClr>
              </a:solidFill>
              <a:latin typeface="Arial" pitchFamily="34" charset="0"/>
              <a:cs typeface="Arial" pitchFamily="34" charset="0"/>
            </a:endParaRPr>
          </a:p>
          <a:p>
            <a:pPr marL="0" indent="0" algn="just">
              <a:buNone/>
            </a:pPr>
            <a:r>
              <a:rPr lang="es-MX" b="1" dirty="0">
                <a:solidFill>
                  <a:schemeClr val="tx1">
                    <a:lumMod val="75000"/>
                    <a:lumOff val="25000"/>
                  </a:schemeClr>
                </a:solidFill>
                <a:latin typeface="Calibri" panose="020F0502020204030204" pitchFamily="34" charset="0"/>
                <a:cs typeface="Calibri" panose="020F0502020204030204" pitchFamily="34" charset="0"/>
              </a:rPr>
              <a:t>Obligado Solidario</a:t>
            </a:r>
            <a:r>
              <a:rPr lang="es-MX" dirty="0">
                <a:solidFill>
                  <a:schemeClr val="tx1">
                    <a:lumMod val="75000"/>
                    <a:lumOff val="25000"/>
                  </a:schemeClr>
                </a:solidFill>
                <a:latin typeface="Calibri" panose="020F0502020204030204" pitchFamily="34" charset="0"/>
                <a:cs typeface="Calibri" panose="020F0502020204030204" pitchFamily="34" charset="0"/>
              </a:rPr>
              <a:t>.- </a:t>
            </a:r>
            <a:r>
              <a:rPr lang="es-ES" dirty="0">
                <a:latin typeface="Calibri" panose="020F0502020204030204" pitchFamily="34" charset="0"/>
                <a:ea typeface="Calibri" panose="020F0502020204030204" pitchFamily="34" charset="0"/>
                <a:cs typeface="Calibri" panose="020F0502020204030204" pitchFamily="34" charset="0"/>
              </a:rPr>
              <a:t>Es la persona física o moral que se responsabiliza de cumplir la obligación contraída por el fiado ante la afianzadora, en caso de que este último no cumpla.</a:t>
            </a:r>
            <a:endParaRPr lang="es-MX"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27</a:t>
            </a:fld>
            <a:endParaRPr lang="es-MX" dirty="0">
              <a:solidFill>
                <a:schemeClr val="bg1"/>
              </a:solidFill>
            </a:endParaRPr>
          </a:p>
        </p:txBody>
      </p:sp>
      <p:sp>
        <p:nvSpPr>
          <p:cNvPr id="6" name="2 Marcador de contenido"/>
          <p:cNvSpPr txBox="1">
            <a:spLocks/>
          </p:cNvSpPr>
          <p:nvPr/>
        </p:nvSpPr>
        <p:spPr>
          <a:xfrm>
            <a:off x="1500997" y="1742790"/>
            <a:ext cx="9092241" cy="1138687"/>
          </a:xfrm>
          <a:prstGeom prst="rect">
            <a:avLst/>
          </a:prstGeom>
          <a:solidFill>
            <a:schemeClr val="bg1">
              <a:lumMod val="75000"/>
            </a:schemeClr>
          </a:solidFill>
        </p:spPr>
        <p:txBody>
          <a:bodyPr vert="horz">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73038" lvl="1" indent="0" algn="just" defTabSz="877888">
              <a:lnSpc>
                <a:spcPct val="115000"/>
              </a:lnSpc>
              <a:buNone/>
              <a:tabLst>
                <a:tab pos="914400" algn="l"/>
              </a:tabLst>
            </a:pPr>
            <a:r>
              <a:rPr lang="es-MX" sz="3300" dirty="0">
                <a:solidFill>
                  <a:schemeClr val="tx1"/>
                </a:solidFill>
                <a:latin typeface="Calibri" panose="020F0502020204030204" pitchFamily="34" charset="0"/>
                <a:cs typeface="Calibri" panose="020F0502020204030204" pitchFamily="34" charset="0"/>
              </a:rPr>
              <a:t>Eventualmente participa el Obligado Solidario, en algunos tipos de fianzas.</a:t>
            </a:r>
            <a:r>
              <a:rPr lang="es-ES" sz="3300" dirty="0">
                <a:latin typeface="Calibri" panose="020F0502020204030204" pitchFamily="34" charset="0"/>
                <a:cs typeface="Calibri" panose="020F0502020204030204" pitchFamily="34" charset="0"/>
              </a:rPr>
              <a:t> </a:t>
            </a:r>
            <a:endParaRPr lang="es-MX" sz="3300" dirty="0">
              <a:latin typeface="Calibri" panose="020F0502020204030204" pitchFamily="34" charset="0"/>
              <a:cs typeface="Calibri" panose="020F0502020204030204" pitchFamily="34" charset="0"/>
            </a:endParaRPr>
          </a:p>
          <a:p>
            <a:pPr marL="457200" lvl="1" indent="0" algn="just" defTabSz="877888">
              <a:lnSpc>
                <a:spcPct val="115000"/>
              </a:lnSpc>
              <a:buFont typeface="Georgia"/>
              <a:buNone/>
              <a:tabLst>
                <a:tab pos="914400" algn="l"/>
              </a:tabLst>
            </a:pPr>
            <a:endParaRPr lang="es-MX" dirty="0">
              <a:solidFill>
                <a:schemeClr val="bg1"/>
              </a:solidFill>
            </a:endParaRPr>
          </a:p>
        </p:txBody>
      </p:sp>
      <p:pic>
        <p:nvPicPr>
          <p:cNvPr id="4" name="Imagen 3">
            <a:extLst>
              <a:ext uri="{FF2B5EF4-FFF2-40B4-BE49-F238E27FC236}">
                <a16:creationId xmlns:a16="http://schemas.microsoft.com/office/drawing/2014/main" id="{B21447CA-CC0A-47E7-B030-16DEA8D3676A}"/>
              </a:ext>
            </a:extLst>
          </p:cNvPr>
          <p:cNvPicPr>
            <a:picLocks noChangeAspect="1"/>
          </p:cNvPicPr>
          <p:nvPr/>
        </p:nvPicPr>
        <p:blipFill>
          <a:blip r:embed="rId2"/>
          <a:stretch>
            <a:fillRect/>
          </a:stretch>
        </p:blipFill>
        <p:spPr>
          <a:xfrm>
            <a:off x="1337221" y="2922421"/>
            <a:ext cx="2859272" cy="2877561"/>
          </a:xfrm>
          <a:prstGeom prst="rect">
            <a:avLst/>
          </a:prstGeom>
        </p:spPr>
      </p:pic>
    </p:spTree>
    <p:extLst>
      <p:ext uri="{BB962C8B-B14F-4D97-AF65-F5344CB8AC3E}">
        <p14:creationId xmlns:p14="http://schemas.microsoft.com/office/powerpoint/2010/main" val="1773252754"/>
      </p:ext>
    </p:extLst>
  </p:cSld>
  <p:clrMapOvr>
    <a:masterClrMapping/>
  </p:clrMapOvr>
  <p:transition spd="slow">
    <p:zoom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A2D05DF6-6862-4686-8B8C-B331D93B80F9}"/>
              </a:ext>
            </a:extLst>
          </p:cNvPr>
          <p:cNvGrpSpPr/>
          <p:nvPr/>
        </p:nvGrpSpPr>
        <p:grpSpPr>
          <a:xfrm>
            <a:off x="9013624" y="875632"/>
            <a:ext cx="2928166" cy="5452481"/>
            <a:chOff x="9177400" y="698208"/>
            <a:chExt cx="2928166" cy="5452481"/>
          </a:xfrm>
        </p:grpSpPr>
        <p:pic>
          <p:nvPicPr>
            <p:cNvPr id="4" name="Imagen 3">
              <a:extLst>
                <a:ext uri="{FF2B5EF4-FFF2-40B4-BE49-F238E27FC236}">
                  <a16:creationId xmlns:a16="http://schemas.microsoft.com/office/drawing/2014/main" id="{C0352E43-5EFD-478F-9900-A6F715132A7C}"/>
                </a:ext>
              </a:extLst>
            </p:cNvPr>
            <p:cNvPicPr>
              <a:picLocks noChangeAspect="1"/>
            </p:cNvPicPr>
            <p:nvPr/>
          </p:nvPicPr>
          <p:blipFill>
            <a:blip r:embed="rId2"/>
            <a:stretch>
              <a:fillRect/>
            </a:stretch>
          </p:blipFill>
          <p:spPr>
            <a:xfrm>
              <a:off x="9177400" y="2141854"/>
              <a:ext cx="2744304" cy="4008835"/>
            </a:xfrm>
            <a:prstGeom prst="rect">
              <a:avLst/>
            </a:prstGeom>
          </p:spPr>
        </p:pic>
        <p:sp>
          <p:nvSpPr>
            <p:cNvPr id="3" name="Bocadillo nube: nube 2">
              <a:extLst>
                <a:ext uri="{FF2B5EF4-FFF2-40B4-BE49-F238E27FC236}">
                  <a16:creationId xmlns:a16="http://schemas.microsoft.com/office/drawing/2014/main" id="{D90775D5-DFC9-45AC-957E-31AABA5AAB6E}"/>
                </a:ext>
              </a:extLst>
            </p:cNvPr>
            <p:cNvSpPr/>
            <p:nvPr/>
          </p:nvSpPr>
          <p:spPr>
            <a:xfrm>
              <a:off x="10454185" y="698208"/>
              <a:ext cx="1583140" cy="1101795"/>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a:extLst>
                <a:ext uri="{FF2B5EF4-FFF2-40B4-BE49-F238E27FC236}">
                  <a16:creationId xmlns:a16="http://schemas.microsoft.com/office/drawing/2014/main" id="{3037C97A-EA4A-4C40-BA8E-74121669D0DB}"/>
                </a:ext>
              </a:extLst>
            </p:cNvPr>
            <p:cNvSpPr txBox="1"/>
            <p:nvPr/>
          </p:nvSpPr>
          <p:spPr>
            <a:xfrm flipH="1">
              <a:off x="10699844" y="777915"/>
              <a:ext cx="1405722" cy="923330"/>
            </a:xfrm>
            <a:prstGeom prst="rect">
              <a:avLst/>
            </a:prstGeom>
            <a:noFill/>
          </p:spPr>
          <p:txBody>
            <a:bodyPr wrap="square" rtlCol="0">
              <a:spAutoFit/>
            </a:bodyPr>
            <a:lstStyle/>
            <a:p>
              <a:r>
                <a:rPr lang="es-MX" dirty="0"/>
                <a:t>Así funciona la fianza</a:t>
              </a:r>
            </a:p>
          </p:txBody>
        </p:sp>
      </p:gr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031"/>
          <a:stretch/>
        </p:blipFill>
        <p:spPr bwMode="auto">
          <a:xfrm>
            <a:off x="929668" y="698208"/>
            <a:ext cx="8280177" cy="5909626"/>
          </a:xfrm>
          <a:prstGeom prst="rect">
            <a:avLst/>
          </a:prstGeom>
          <a:noFill/>
          <a:ln w="38100">
            <a:solidFill>
              <a:schemeClr val="accent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35F26ADE-CD75-452F-8F36-42A8BE5FABC3}" type="slidenum">
              <a:rPr lang="es-MX" smtClean="0"/>
              <a:t>28</a:t>
            </a:fld>
            <a:endParaRPr lang="es-MX"/>
          </a:p>
        </p:txBody>
      </p:sp>
    </p:spTree>
    <p:extLst>
      <p:ext uri="{BB962C8B-B14F-4D97-AF65-F5344CB8AC3E}">
        <p14:creationId xmlns:p14="http://schemas.microsoft.com/office/powerpoint/2010/main" val="225589046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3">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r>
              <a:rPr lang="es-MX" b="1" dirty="0">
                <a:solidFill>
                  <a:schemeClr val="accent2"/>
                </a:solidFill>
                <a:effectLst>
                  <a:outerShdw blurRad="38100" dist="38100" dir="2700000" algn="tl">
                    <a:srgbClr val="000000">
                      <a:alpha val="43137"/>
                    </a:srgbClr>
                  </a:outerShdw>
                </a:effectLst>
              </a:rPr>
              <a:t>Efectos del contrato de fianza</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s-MX" sz="1800" b="0" i="0" u="none" strike="noStrike" kern="1200" cap="none" spc="0" normalizeH="0" baseline="0" noProof="0">
              <a:ln>
                <a:noFill/>
              </a:ln>
              <a:solidFill>
                <a:prstClr val="white"/>
              </a:solidFill>
              <a:effectLst/>
              <a:uLnTx/>
              <a:uFillTx/>
              <a:latin typeface="Georgia"/>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270528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315651" y="214710"/>
            <a:ext cx="870541" cy="780215"/>
          </a:xfrm>
          <a:prstGeom prst="rect">
            <a:avLst/>
          </a:prstGeom>
          <a:noFill/>
          <a:ln w="9525">
            <a:solidFill>
              <a:schemeClr val="accent2"/>
            </a:solidFill>
            <a:miter lim="800000"/>
            <a:headEnd/>
            <a:tailEnd/>
          </a:ln>
        </p:spPr>
      </p:pic>
      <p:sp>
        <p:nvSpPr>
          <p:cNvPr id="5" name="4 CuadroTexto"/>
          <p:cNvSpPr txBox="1"/>
          <p:nvPr/>
        </p:nvSpPr>
        <p:spPr>
          <a:xfrm>
            <a:off x="7305872" y="1121454"/>
            <a:ext cx="2880320" cy="584775"/>
          </a:xfrm>
          <a:prstGeom prst="rect">
            <a:avLst/>
          </a:prstGeom>
          <a:solidFill>
            <a:schemeClr val="accent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Georgia"/>
                <a:ea typeface="+mn-ea"/>
                <a:cs typeface="+mn-cs"/>
              </a:rPr>
              <a:t>CONTENIDO</a:t>
            </a:r>
            <a:endParaRPr kumimoji="0" lang="es-MX" sz="32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Georgia"/>
              <a:ea typeface="+mn-ea"/>
              <a:cs typeface="+mn-cs"/>
            </a:endParaRPr>
          </a:p>
        </p:txBody>
      </p:sp>
      <p:sp>
        <p:nvSpPr>
          <p:cNvPr id="9" name="8 Marcador de número de diapositiva"/>
          <p:cNvSpPr>
            <a:spLocks noGrp="1"/>
          </p:cNvSpPr>
          <p:nvPr>
            <p:ph type="sldNum" sz="quarter" idx="12"/>
          </p:nvPr>
        </p:nvSpPr>
        <p:spPr>
          <a:xfrm>
            <a:off x="8283664" y="5877272"/>
            <a:ext cx="548640" cy="43204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MX" sz="1800" b="0" i="0" u="none" strike="noStrike" kern="1200" cap="none" spc="0" normalizeH="0" baseline="0" noProof="0" dirty="0">
              <a:ln>
                <a:noFill/>
              </a:ln>
              <a:solidFill>
                <a:srgbClr val="FFFFFF"/>
              </a:solidFill>
              <a:effectLst/>
              <a:uLnTx/>
              <a:uFillTx/>
              <a:latin typeface="Georgia"/>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97632678"/>
              </p:ext>
            </p:extLst>
          </p:nvPr>
        </p:nvGraphicFramePr>
        <p:xfrm>
          <a:off x="1991544" y="1807530"/>
          <a:ext cx="8208912" cy="4358640"/>
        </p:xfrm>
        <a:graphic>
          <a:graphicData uri="http://schemas.openxmlformats.org/drawingml/2006/table">
            <a:tbl>
              <a:tblPr firstRow="1" bandRow="1">
                <a:tableStyleId>{638B1855-1B75-4FBE-930C-398BA8C253C6}</a:tableStyleId>
              </a:tblPr>
              <a:tblGrid>
                <a:gridCol w="7471433">
                  <a:extLst>
                    <a:ext uri="{9D8B030D-6E8A-4147-A177-3AD203B41FA5}">
                      <a16:colId xmlns:a16="http://schemas.microsoft.com/office/drawing/2014/main" val="20000"/>
                    </a:ext>
                  </a:extLst>
                </a:gridCol>
                <a:gridCol w="737479">
                  <a:extLst>
                    <a:ext uri="{9D8B030D-6E8A-4147-A177-3AD203B41FA5}">
                      <a16:colId xmlns:a16="http://schemas.microsoft.com/office/drawing/2014/main" val="20001"/>
                    </a:ext>
                  </a:extLst>
                </a:gridCol>
              </a:tblGrid>
              <a:tr h="4223193">
                <a:tc>
                  <a:txBody>
                    <a:bodyPr/>
                    <a:lstStyle/>
                    <a:p>
                      <a:pPr algn="r"/>
                      <a:r>
                        <a:rPr lang="es-MX" sz="2000" dirty="0"/>
                        <a:t>Guión</a:t>
                      </a:r>
                      <a:r>
                        <a:rPr lang="es-MX" sz="2000" baseline="0" dirty="0"/>
                        <a:t> Explicativo</a:t>
                      </a:r>
                    </a:p>
                    <a:p>
                      <a:pPr algn="r"/>
                      <a:endParaRPr lang="es-MX" sz="2000" dirty="0"/>
                    </a:p>
                    <a:p>
                      <a:pPr algn="r"/>
                      <a:r>
                        <a:rPr lang="es-MX" sz="2000" baseline="0" dirty="0"/>
                        <a:t>La Fianza</a:t>
                      </a:r>
                    </a:p>
                    <a:p>
                      <a:pPr algn="r"/>
                      <a:endParaRPr lang="es-MX" sz="2000" baseline="0" dirty="0"/>
                    </a:p>
                    <a:p>
                      <a:pPr algn="r"/>
                      <a:r>
                        <a:rPr lang="es-MX" sz="2000" baseline="0" dirty="0"/>
                        <a:t>Concepto de Fianza </a:t>
                      </a:r>
                      <a:endParaRPr lang="es-MX" sz="2000" dirty="0"/>
                    </a:p>
                    <a:p>
                      <a:pPr algn="r"/>
                      <a:r>
                        <a:rPr lang="es-ES" sz="2000" baseline="0" dirty="0"/>
                        <a:t>Contrato de Fianza</a:t>
                      </a:r>
                    </a:p>
                    <a:p>
                      <a:pPr algn="r"/>
                      <a:r>
                        <a:rPr lang="es-ES" sz="2000" baseline="0" dirty="0"/>
                        <a:t>Características del Contrato de Fianzas</a:t>
                      </a:r>
                    </a:p>
                    <a:p>
                      <a:pPr algn="r"/>
                      <a:r>
                        <a:rPr lang="es-MX" sz="2000" baseline="0" dirty="0"/>
                        <a:t>Partes que intervienen en el Contrato de Fianza</a:t>
                      </a:r>
                    </a:p>
                    <a:p>
                      <a:pPr algn="r"/>
                      <a:r>
                        <a:rPr lang="es-MX" sz="2000" baseline="0" dirty="0"/>
                        <a:t>Efectos del Contrato de Fianza</a:t>
                      </a:r>
                    </a:p>
                    <a:p>
                      <a:pPr algn="r"/>
                      <a:r>
                        <a:rPr lang="es-MX" sz="2000" baseline="0" dirty="0"/>
                        <a:t>Diferencias entre el contrato de Fianza y el de Seguro</a:t>
                      </a:r>
                    </a:p>
                    <a:p>
                      <a:pPr algn="r"/>
                      <a:r>
                        <a:rPr lang="es-MX" sz="2000" baseline="0" dirty="0"/>
                        <a:t>Garantías de Recuperación</a:t>
                      </a:r>
                    </a:p>
                    <a:p>
                      <a:pPr algn="r"/>
                      <a:endParaRPr lang="es-MX" sz="2000" baseline="0" dirty="0"/>
                    </a:p>
                    <a:p>
                      <a:pPr algn="r"/>
                      <a:r>
                        <a:rPr lang="es-MX" sz="2000" dirty="0"/>
                        <a:t>Conclusiones</a:t>
                      </a:r>
                    </a:p>
                    <a:p>
                      <a:pPr algn="r"/>
                      <a:r>
                        <a:rPr lang="es-MX" sz="2000" dirty="0"/>
                        <a:t>Referencias</a:t>
                      </a:r>
                      <a:endParaRPr lang="es-MX" sz="2000" dirty="0">
                        <a:solidFill>
                          <a:schemeClr val="accent2">
                            <a:lumMod val="75000"/>
                          </a:schemeClr>
                        </a:solidFill>
                      </a:endParaRPr>
                    </a:p>
                  </a:txBody>
                  <a:tcPr>
                    <a:solidFill>
                      <a:schemeClr val="bg2">
                        <a:lumMod val="50000"/>
                      </a:schemeClr>
                    </a:solidFill>
                  </a:tcPr>
                </a:tc>
                <a:tc>
                  <a:txBody>
                    <a:bodyPr/>
                    <a:lstStyle/>
                    <a:p>
                      <a:pPr algn="r"/>
                      <a:r>
                        <a:rPr lang="es-MX" sz="2000" dirty="0"/>
                        <a:t>4</a:t>
                      </a:r>
                    </a:p>
                    <a:p>
                      <a:pPr algn="r"/>
                      <a:endParaRPr lang="es-MX" sz="2000" dirty="0"/>
                    </a:p>
                    <a:p>
                      <a:pPr algn="r"/>
                      <a:r>
                        <a:rPr lang="es-MX" sz="2000" dirty="0"/>
                        <a:t>8</a:t>
                      </a:r>
                    </a:p>
                    <a:p>
                      <a:pPr algn="r"/>
                      <a:endParaRPr lang="es-MX" sz="2000" dirty="0"/>
                    </a:p>
                    <a:p>
                      <a:pPr algn="r"/>
                      <a:r>
                        <a:rPr lang="es-MX" sz="2000" dirty="0"/>
                        <a:t>9</a:t>
                      </a:r>
                    </a:p>
                    <a:p>
                      <a:pPr algn="r"/>
                      <a:r>
                        <a:rPr lang="es-MX" sz="2000" dirty="0"/>
                        <a:t>11</a:t>
                      </a:r>
                    </a:p>
                    <a:p>
                      <a:pPr algn="r"/>
                      <a:r>
                        <a:rPr lang="es-MX" sz="2000" dirty="0"/>
                        <a:t>18</a:t>
                      </a:r>
                    </a:p>
                    <a:p>
                      <a:pPr algn="r"/>
                      <a:r>
                        <a:rPr lang="es-MX" sz="2000" dirty="0"/>
                        <a:t>23</a:t>
                      </a:r>
                    </a:p>
                    <a:p>
                      <a:pPr algn="r"/>
                      <a:r>
                        <a:rPr lang="es-MX" sz="2000" dirty="0"/>
                        <a:t>29</a:t>
                      </a:r>
                    </a:p>
                    <a:p>
                      <a:pPr algn="r"/>
                      <a:r>
                        <a:rPr lang="es-MX" sz="2000" dirty="0"/>
                        <a:t>37</a:t>
                      </a:r>
                    </a:p>
                    <a:p>
                      <a:pPr algn="r"/>
                      <a:r>
                        <a:rPr lang="es-MX" sz="2000" dirty="0"/>
                        <a:t>43</a:t>
                      </a:r>
                    </a:p>
                    <a:p>
                      <a:pPr algn="r"/>
                      <a:endParaRPr lang="es-MX" sz="2000" dirty="0"/>
                    </a:p>
                    <a:p>
                      <a:pPr algn="r"/>
                      <a:r>
                        <a:rPr lang="es-MX" sz="2000" dirty="0"/>
                        <a:t>47</a:t>
                      </a:r>
                    </a:p>
                    <a:p>
                      <a:pPr algn="r"/>
                      <a:r>
                        <a:rPr lang="es-MX" sz="2000" dirty="0">
                          <a:solidFill>
                            <a:schemeClr val="lt1"/>
                          </a:solidFill>
                        </a:rPr>
                        <a:t>49</a:t>
                      </a:r>
                      <a:endParaRPr lang="es-MX" sz="2000" dirty="0">
                        <a:solidFill>
                          <a:schemeClr val="accent2">
                            <a:lumMod val="75000"/>
                          </a:schemeClr>
                        </a:solidFill>
                      </a:endParaRPr>
                    </a:p>
                  </a:txBody>
                  <a:tcPr>
                    <a:solidFill>
                      <a:schemeClr val="bg2">
                        <a:lumMod val="5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58351614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1135" y="789434"/>
            <a:ext cx="8633254" cy="629816"/>
          </a:xfrm>
          <a:solidFill>
            <a:schemeClr val="bg2">
              <a:lumMod val="50000"/>
            </a:schemeClr>
          </a:solidFill>
          <a:ln>
            <a:solidFill>
              <a:schemeClr val="tx2"/>
            </a:solidFill>
          </a:ln>
        </p:spPr>
        <p:txBody>
          <a:bodyPr>
            <a:noAutofit/>
          </a:bodyPr>
          <a:lstStyle/>
          <a:p>
            <a:pPr algn="ctr"/>
            <a:r>
              <a:rPr lang="es-MX" b="1" dirty="0">
                <a:solidFill>
                  <a:schemeClr val="bg1"/>
                </a:solidFill>
                <a:latin typeface="Calibri" panose="020F0502020204030204" pitchFamily="34" charset="0"/>
                <a:cs typeface="Calibri" panose="020F0502020204030204" pitchFamily="34" charset="0"/>
              </a:rPr>
              <a:t>Efectos del Contrato de Fianza</a:t>
            </a:r>
          </a:p>
        </p:txBody>
      </p:sp>
      <p:sp>
        <p:nvSpPr>
          <p:cNvPr id="3" name="2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sp>
        <p:nvSpPr>
          <p:cNvPr id="6" name="Rectángulo 3"/>
          <p:cNvSpPr/>
          <p:nvPr/>
        </p:nvSpPr>
        <p:spPr>
          <a:xfrm>
            <a:off x="4123425" y="1680559"/>
            <a:ext cx="6712285" cy="4832092"/>
          </a:xfrm>
          <a:prstGeom prst="rect">
            <a:avLst/>
          </a:prstGeom>
          <a:solidFill>
            <a:schemeClr val="tx2">
              <a:lumMod val="25000"/>
              <a:lumOff val="75000"/>
            </a:schemeClr>
          </a:solidFill>
        </p:spPr>
        <p:txBody>
          <a:bodyPr wrap="square">
            <a:spAutoFit/>
          </a:bodyPr>
          <a:lstStyle/>
          <a:p>
            <a:pPr marL="173038" algn="just">
              <a:spcAft>
                <a:spcPts val="800"/>
              </a:spcAft>
              <a:defRPr/>
            </a:pPr>
            <a:r>
              <a:rPr lang="es-MX" sz="2800" dirty="0">
                <a:latin typeface="Calibri" panose="020F0502020204030204" pitchFamily="34" charset="0"/>
                <a:cs typeface="Calibri" panose="020F0502020204030204" pitchFamily="34" charset="0"/>
              </a:rPr>
              <a:t>Por el papel que juegan los actores en un contrato de fianza, éste tiene la característica de que sólo puede ser suspendido en sus efectos con el consentimiento del beneficiario. Por tal característica, es necesario que la afianzadora cuide escrupulosamente que se cumplan todas las condiciones de suscripción ya que una vez suscrito el contrato, no tiene la posibilidad de suspender sus efectos</a:t>
            </a:r>
            <a:r>
              <a:rPr lang="es-ES" sz="2800" dirty="0">
                <a:latin typeface="Calibri" panose="020F0502020204030204" pitchFamily="34" charset="0"/>
                <a:cs typeface="Calibri" panose="020F0502020204030204" pitchFamily="34" charset="0"/>
              </a:rPr>
              <a:t>.</a:t>
            </a:r>
            <a:r>
              <a:rPr kumimoji="0" lang="es-MX" sz="2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endParaRPr kumimoji="0" lang="es-MX"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F0CB5AA2-5419-44CC-9160-B2F147CC08F3}"/>
              </a:ext>
            </a:extLst>
          </p:cNvPr>
          <p:cNvPicPr>
            <a:picLocks noChangeAspect="1"/>
          </p:cNvPicPr>
          <p:nvPr/>
        </p:nvPicPr>
        <p:blipFill>
          <a:blip r:embed="rId2"/>
          <a:stretch>
            <a:fillRect/>
          </a:stretch>
        </p:blipFill>
        <p:spPr>
          <a:xfrm>
            <a:off x="312988" y="2235240"/>
            <a:ext cx="3758678" cy="3758678"/>
          </a:xfrm>
          <a:prstGeom prst="rect">
            <a:avLst/>
          </a:prstGeom>
        </p:spPr>
      </p:pic>
    </p:spTree>
    <p:extLst>
      <p:ext uri="{BB962C8B-B14F-4D97-AF65-F5344CB8AC3E}">
        <p14:creationId xmlns:p14="http://schemas.microsoft.com/office/powerpoint/2010/main" val="171389420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31</a:t>
            </a:fld>
            <a:endParaRPr lang="es-MX"/>
          </a:p>
        </p:txBody>
      </p:sp>
      <p:sp>
        <p:nvSpPr>
          <p:cNvPr id="2" name="1 Título"/>
          <p:cNvSpPr>
            <a:spLocks noGrp="1"/>
          </p:cNvSpPr>
          <p:nvPr>
            <p:ph type="title" idx="4294967295"/>
          </p:nvPr>
        </p:nvSpPr>
        <p:spPr>
          <a:xfrm>
            <a:off x="1733265" y="903710"/>
            <a:ext cx="8748215" cy="844545"/>
          </a:xfrm>
          <a:solidFill>
            <a:schemeClr val="accent4">
              <a:lumMod val="75000"/>
            </a:schemeClr>
          </a:solidFill>
        </p:spPr>
        <p:txBody>
          <a:bodyPr anchor="ctr">
            <a:normAutofit/>
          </a:bodyPr>
          <a:lstStyle/>
          <a:p>
            <a:pPr algn="ctr"/>
            <a:r>
              <a:rPr lang="es-MX" sz="3600" b="1" dirty="0">
                <a:solidFill>
                  <a:schemeClr val="bg1"/>
                </a:solidFill>
                <a:latin typeface="Calibri" panose="020F0502020204030204" pitchFamily="34" charset="0"/>
                <a:cs typeface="Calibri" panose="020F0502020204030204" pitchFamily="34" charset="0"/>
              </a:rPr>
              <a:t>Efectos entre fiador y deudor:</a:t>
            </a:r>
            <a:endParaRPr lang="es-MX" sz="3600" dirty="0">
              <a:latin typeface="Calibri" panose="020F0502020204030204" pitchFamily="34" charset="0"/>
              <a:cs typeface="Calibri" panose="020F0502020204030204" pitchFamily="34" charset="0"/>
            </a:endParaRPr>
          </a:p>
        </p:txBody>
      </p:sp>
      <p:sp>
        <p:nvSpPr>
          <p:cNvPr id="6" name="5 Rectángulo"/>
          <p:cNvSpPr/>
          <p:nvPr/>
        </p:nvSpPr>
        <p:spPr>
          <a:xfrm>
            <a:off x="2087592" y="2029202"/>
            <a:ext cx="4008408" cy="3200876"/>
          </a:xfrm>
          <a:prstGeom prst="rect">
            <a:avLst/>
          </a:prstGeom>
          <a:solidFill>
            <a:schemeClr val="accent3">
              <a:lumMod val="20000"/>
              <a:lumOff val="80000"/>
            </a:schemeClr>
          </a:solidFill>
        </p:spPr>
        <p:txBody>
          <a:bodyPr wrap="square">
            <a:spAutoFit/>
          </a:bodyPr>
          <a:lstStyle/>
          <a:p>
            <a:pPr marL="457200" lvl="0" indent="-457200" algn="just">
              <a:buFont typeface="Arial" panose="020B0604020202020204" pitchFamily="34" charset="0"/>
              <a:buChar char="•"/>
            </a:pPr>
            <a:r>
              <a:rPr lang="es-ES" sz="2600" dirty="0">
                <a:latin typeface="Calibri" panose="020F0502020204030204" pitchFamily="34" charset="0"/>
                <a:cs typeface="Calibri" panose="020F0502020204030204" pitchFamily="34" charset="0"/>
              </a:rPr>
              <a:t>El acreedor puede perseguir al fiador desde que la obligación se haya hecho exigible; no siendo necesario perseguir al deudor principal.</a:t>
            </a:r>
            <a:endParaRPr lang="es-ES" sz="2000" dirty="0"/>
          </a:p>
          <a:p>
            <a:pPr lvl="0"/>
            <a:endParaRPr lang="es-MX" sz="2000" dirty="0"/>
          </a:p>
        </p:txBody>
      </p:sp>
      <p:pic>
        <p:nvPicPr>
          <p:cNvPr id="3" name="Imagen 2">
            <a:extLst>
              <a:ext uri="{FF2B5EF4-FFF2-40B4-BE49-F238E27FC236}">
                <a16:creationId xmlns:a16="http://schemas.microsoft.com/office/drawing/2014/main" id="{2699F0CE-4F1F-4F04-8F1E-763BE3C41A40}"/>
              </a:ext>
            </a:extLst>
          </p:cNvPr>
          <p:cNvPicPr>
            <a:picLocks noChangeAspect="1"/>
          </p:cNvPicPr>
          <p:nvPr/>
        </p:nvPicPr>
        <p:blipFill>
          <a:blip r:embed="rId2"/>
          <a:stretch>
            <a:fillRect/>
          </a:stretch>
        </p:blipFill>
        <p:spPr>
          <a:xfrm>
            <a:off x="6512946" y="2022459"/>
            <a:ext cx="3359382" cy="3244169"/>
          </a:xfrm>
          <a:prstGeom prst="rect">
            <a:avLst/>
          </a:prstGeom>
        </p:spPr>
      </p:pic>
    </p:spTree>
    <p:extLst>
      <p:ext uri="{BB962C8B-B14F-4D97-AF65-F5344CB8AC3E}">
        <p14:creationId xmlns:p14="http://schemas.microsoft.com/office/powerpoint/2010/main" val="2279784615"/>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9928" y="1614464"/>
            <a:ext cx="9811266" cy="5045129"/>
          </a:xfrm>
          <a:solidFill>
            <a:schemeClr val="accent1">
              <a:lumMod val="20000"/>
              <a:lumOff val="80000"/>
            </a:schemeClr>
          </a:solidFill>
        </p:spPr>
        <p:txBody>
          <a:bodyPr>
            <a:normAutofit fontScale="92500" lnSpcReduction="10000"/>
          </a:bodyPr>
          <a:lstStyle/>
          <a:p>
            <a:pPr marL="457200" indent="-457200" algn="just">
              <a:lnSpc>
                <a:spcPct val="115000"/>
              </a:lnSpc>
              <a:spcAft>
                <a:spcPts val="1000"/>
              </a:spcAft>
              <a:buClrTx/>
              <a:buSzPct val="100000"/>
              <a:tabLst>
                <a:tab pos="270510" algn="l"/>
              </a:tabLst>
            </a:pPr>
            <a:r>
              <a:rPr lang="es-ES" sz="3000" dirty="0">
                <a:latin typeface="Calibri" panose="020F0502020204030204" pitchFamily="34" charset="0"/>
                <a:ea typeface="Calibri" panose="020F0502020204030204" pitchFamily="34" charset="0"/>
                <a:cs typeface="Calibri" panose="020F0502020204030204" pitchFamily="34" charset="0"/>
              </a:rPr>
              <a:t>El fiador, antes de ser requerido de pago, puede pagar la deuda. En este caso, las obligaciones del fiador son las siguientes: </a:t>
            </a:r>
            <a:endParaRPr lang="es-MX" sz="3000" dirty="0">
              <a:latin typeface="Calibri" panose="020F0502020204030204" pitchFamily="34" charset="0"/>
              <a:ea typeface="Calibri" panose="020F0502020204030204" pitchFamily="34" charset="0"/>
              <a:cs typeface="Calibri" panose="020F0502020204030204" pitchFamily="34" charset="0"/>
            </a:endParaRPr>
          </a:p>
          <a:p>
            <a:pPr marL="914400" lvl="1" indent="-457200" algn="just">
              <a:lnSpc>
                <a:spcPct val="115000"/>
              </a:lnSpc>
              <a:spcAft>
                <a:spcPts val="1000"/>
              </a:spcAft>
              <a:buClr>
                <a:schemeClr val="accent6">
                  <a:lumMod val="75000"/>
                </a:schemeClr>
              </a:buClr>
              <a:buSzPct val="80000"/>
              <a:buFont typeface="Wingdings" panose="05000000000000000000" pitchFamily="2" charset="2"/>
              <a:buChar char="v"/>
              <a:tabLst>
                <a:tab pos="630555" algn="l"/>
              </a:tabLst>
            </a:pPr>
            <a:r>
              <a:rPr lang="es-ES" sz="28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Si paga antes del plazo, deberá esperar a que se cumpla este para ejercitar contra el deudor la acción de reembolso.  </a:t>
            </a:r>
            <a:endParaRPr lang="es-MX" sz="28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endParaRPr>
          </a:p>
          <a:p>
            <a:pPr marL="914400" lvl="1" indent="-457200" algn="just">
              <a:lnSpc>
                <a:spcPct val="115000"/>
              </a:lnSpc>
              <a:spcAft>
                <a:spcPts val="0"/>
              </a:spcAft>
              <a:buClr>
                <a:schemeClr val="accent6">
                  <a:lumMod val="75000"/>
                </a:schemeClr>
              </a:buClr>
              <a:buSzPct val="80000"/>
              <a:buFont typeface="Wingdings" panose="05000000000000000000" pitchFamily="2" charset="2"/>
              <a:buChar char="v"/>
              <a:tabLst>
                <a:tab pos="630555" algn="l"/>
              </a:tabLst>
            </a:pPr>
            <a:r>
              <a:rPr lang="es-ES" sz="28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rPr>
              <a:t>Deberá dar aviso al deudor antes de pagar anticipadamente, de no hacerlo la sanción es: </a:t>
            </a:r>
            <a:endParaRPr lang="es-MX" sz="2800" dirty="0">
              <a:solidFill>
                <a:schemeClr val="accent6">
                  <a:lumMod val="75000"/>
                </a:schemeClr>
              </a:solidFill>
              <a:latin typeface="Calibri" panose="020F0502020204030204" pitchFamily="34" charset="0"/>
              <a:ea typeface="Calibri" panose="020F0502020204030204" pitchFamily="34" charset="0"/>
              <a:cs typeface="Calibri" panose="020F0502020204030204" pitchFamily="34" charset="0"/>
            </a:endParaRPr>
          </a:p>
          <a:p>
            <a:pPr marL="1257300" lvl="2" indent="-342900" algn="just">
              <a:lnSpc>
                <a:spcPct val="115000"/>
              </a:lnSpc>
              <a:spcAft>
                <a:spcPts val="0"/>
              </a:spcAft>
              <a:buClr>
                <a:schemeClr val="accent5">
                  <a:lumMod val="50000"/>
                </a:schemeClr>
              </a:buClr>
              <a:buSzPct val="80000"/>
              <a:buFont typeface="Wingdings" panose="05000000000000000000" pitchFamily="2" charset="2"/>
              <a:buChar char="Ø"/>
              <a:tabLst>
                <a:tab pos="900430" algn="l"/>
              </a:tabLst>
            </a:pPr>
            <a:r>
              <a:rPr lang="es-ES"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El deudor puede oponer todas las excepciones que pudo oponer el acreedor. </a:t>
            </a:r>
            <a:endParaRPr lang="es-MX"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marL="1257300" lvl="2" indent="-342900" algn="just">
              <a:lnSpc>
                <a:spcPct val="115000"/>
              </a:lnSpc>
              <a:spcAft>
                <a:spcPts val="1000"/>
              </a:spcAft>
              <a:buClr>
                <a:schemeClr val="accent5">
                  <a:lumMod val="50000"/>
                </a:schemeClr>
              </a:buClr>
              <a:buSzPct val="80000"/>
              <a:buFont typeface="Wingdings" panose="05000000000000000000" pitchFamily="2" charset="2"/>
              <a:buChar char="Ø"/>
              <a:tabLst>
                <a:tab pos="900430" algn="l"/>
              </a:tabLst>
            </a:pPr>
            <a:r>
              <a:rPr lang="es-ES"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El fiador pierde la acción de reembolso, en caso de que el deudor pague la deuda al acreedor ignorando que ya la ha pagado el fiador</a:t>
            </a:r>
            <a:r>
              <a:rPr lang="es-ES" dirty="0">
                <a:solidFill>
                  <a:schemeClr val="accent5">
                    <a:lumMod val="75000"/>
                  </a:schemeClr>
                </a:solidFill>
                <a:latin typeface="Arial" panose="020B0604020202020204" pitchFamily="34" charset="0"/>
                <a:ea typeface="Calibri" panose="020F0502020204030204" pitchFamily="34" charset="0"/>
                <a:cs typeface="Times New Roman" panose="02020603050405020304" pitchFamily="18" charset="0"/>
              </a:rPr>
              <a:t>. </a:t>
            </a:r>
            <a:endParaRPr lang="es-ES" dirty="0"/>
          </a:p>
        </p:txBody>
      </p:sp>
      <p:sp>
        <p:nvSpPr>
          <p:cNvPr id="2" name="Marcador de número de diapositiva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sp>
        <p:nvSpPr>
          <p:cNvPr id="4" name="1 Título">
            <a:extLst>
              <a:ext uri="{FF2B5EF4-FFF2-40B4-BE49-F238E27FC236}">
                <a16:creationId xmlns:a16="http://schemas.microsoft.com/office/drawing/2014/main" id="{A718668D-8512-4EF8-A88A-E2EEB80D39FF}"/>
              </a:ext>
            </a:extLst>
          </p:cNvPr>
          <p:cNvSpPr txBox="1">
            <a:spLocks/>
          </p:cNvSpPr>
          <p:nvPr/>
        </p:nvSpPr>
        <p:spPr>
          <a:xfrm>
            <a:off x="1733265" y="653548"/>
            <a:ext cx="8748215" cy="844545"/>
          </a:xfrm>
          <a:prstGeom prst="rect">
            <a:avLst/>
          </a:prstGeom>
          <a:solidFill>
            <a:schemeClr val="accent4">
              <a:lumMod val="75000"/>
            </a:schemeClr>
          </a:soli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sz="3600" b="1" dirty="0">
                <a:solidFill>
                  <a:schemeClr val="bg1"/>
                </a:solidFill>
                <a:latin typeface="Calibri" panose="020F0502020204030204" pitchFamily="34" charset="0"/>
                <a:cs typeface="Calibri" panose="020F0502020204030204" pitchFamily="34" charset="0"/>
              </a:rPr>
              <a:t>Efectos entre fiador y deudor:</a:t>
            </a:r>
            <a:endParaRPr lang="es-MX"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1961563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33</a:t>
            </a:fld>
            <a:endParaRPr lang="es-MX"/>
          </a:p>
        </p:txBody>
      </p:sp>
      <p:sp>
        <p:nvSpPr>
          <p:cNvPr id="2" name="1 Título"/>
          <p:cNvSpPr>
            <a:spLocks noGrp="1"/>
          </p:cNvSpPr>
          <p:nvPr>
            <p:ph type="title" idx="4294967295"/>
          </p:nvPr>
        </p:nvSpPr>
        <p:spPr>
          <a:xfrm>
            <a:off x="1733265" y="746282"/>
            <a:ext cx="8748215" cy="844545"/>
          </a:xfrm>
          <a:solidFill>
            <a:schemeClr val="accent2"/>
          </a:solidFill>
        </p:spPr>
        <p:txBody>
          <a:bodyPr anchor="ctr">
            <a:normAutofit/>
          </a:bodyPr>
          <a:lstStyle/>
          <a:p>
            <a:pPr algn="ctr"/>
            <a:r>
              <a:rPr lang="es-MX" sz="3600" b="1" dirty="0">
                <a:solidFill>
                  <a:schemeClr val="bg1"/>
                </a:solidFill>
                <a:latin typeface="Calibri" panose="020F0502020204030204" pitchFamily="34" charset="0"/>
                <a:cs typeface="Calibri" panose="020F0502020204030204" pitchFamily="34" charset="0"/>
              </a:rPr>
              <a:t>Efectos entre acreedor y fiador:</a:t>
            </a:r>
            <a:endParaRPr lang="es-MX" sz="3600" dirty="0">
              <a:latin typeface="Calibri" panose="020F0502020204030204" pitchFamily="34" charset="0"/>
              <a:cs typeface="Calibri" panose="020F0502020204030204" pitchFamily="34" charset="0"/>
            </a:endParaRPr>
          </a:p>
        </p:txBody>
      </p:sp>
      <p:sp>
        <p:nvSpPr>
          <p:cNvPr id="6" name="5 Rectángulo"/>
          <p:cNvSpPr/>
          <p:nvPr/>
        </p:nvSpPr>
        <p:spPr>
          <a:xfrm>
            <a:off x="1733265" y="1705229"/>
            <a:ext cx="8748215" cy="1547027"/>
          </a:xfrm>
          <a:prstGeom prst="rect">
            <a:avLst/>
          </a:prstGeom>
          <a:solidFill>
            <a:schemeClr val="tx2">
              <a:lumMod val="25000"/>
              <a:lumOff val="75000"/>
            </a:schemeClr>
          </a:solidFill>
        </p:spPr>
        <p:txBody>
          <a:bodyPr wrap="square">
            <a:spAutoFit/>
          </a:bodyPr>
          <a:lstStyle/>
          <a:p>
            <a:pPr marL="342900" lvl="0" indent="-342900" algn="just">
              <a:lnSpc>
                <a:spcPct val="115000"/>
              </a:lnSpc>
              <a:spcAft>
                <a:spcPts val="1000"/>
              </a:spcAft>
              <a:buSzPct val="50000"/>
              <a:buFont typeface="Symbol" panose="05050102010706020507" pitchFamily="18" charset="2"/>
              <a:buChar char=""/>
              <a:tabLst>
                <a:tab pos="457200" algn="l"/>
              </a:tabLst>
            </a:pPr>
            <a:r>
              <a:rPr lang="es-ES" sz="2800" dirty="0">
                <a:latin typeface="Calibri" panose="020F0502020204030204" pitchFamily="34" charset="0"/>
                <a:ea typeface="Calibri" panose="020F0502020204030204" pitchFamily="34" charset="0"/>
                <a:cs typeface="Calibri" panose="020F0502020204030204" pitchFamily="34" charset="0"/>
              </a:rPr>
              <a:t>El fiador puede oponer el beneficio de excusión, el beneficio de división, la excepción de subrogación y las excepciones reales o personales. </a:t>
            </a:r>
            <a:endParaRPr lang="es-MX" sz="2800" dirty="0">
              <a:latin typeface="Calibri" panose="020F0502020204030204" pitchFamily="34" charset="0"/>
              <a:ea typeface="Calibri" panose="020F0502020204030204" pitchFamily="34" charset="0"/>
              <a:cs typeface="Calibri" panose="020F0502020204030204" pitchFamily="34" charset="0"/>
            </a:endParaRPr>
          </a:p>
        </p:txBody>
      </p:sp>
      <p:pic>
        <p:nvPicPr>
          <p:cNvPr id="3" name="Imagen 2">
            <a:extLst>
              <a:ext uri="{FF2B5EF4-FFF2-40B4-BE49-F238E27FC236}">
                <a16:creationId xmlns:a16="http://schemas.microsoft.com/office/drawing/2014/main" id="{3052341E-644D-4410-BFF5-F062F3740310}"/>
              </a:ext>
            </a:extLst>
          </p:cNvPr>
          <p:cNvPicPr>
            <a:picLocks noChangeAspect="1"/>
          </p:cNvPicPr>
          <p:nvPr/>
        </p:nvPicPr>
        <p:blipFill>
          <a:blip r:embed="rId2"/>
          <a:stretch>
            <a:fillRect/>
          </a:stretch>
        </p:blipFill>
        <p:spPr>
          <a:xfrm>
            <a:off x="3512862" y="3374408"/>
            <a:ext cx="5199517" cy="3144550"/>
          </a:xfrm>
          <a:prstGeom prst="rect">
            <a:avLst/>
          </a:prstGeom>
        </p:spPr>
      </p:pic>
    </p:spTree>
    <p:extLst>
      <p:ext uri="{BB962C8B-B14F-4D97-AF65-F5344CB8AC3E}">
        <p14:creationId xmlns:p14="http://schemas.microsoft.com/office/powerpoint/2010/main" val="2990771611"/>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34</a:t>
            </a:fld>
            <a:endParaRPr lang="es-MX"/>
          </a:p>
        </p:txBody>
      </p:sp>
      <p:sp>
        <p:nvSpPr>
          <p:cNvPr id="2" name="1 Título"/>
          <p:cNvSpPr>
            <a:spLocks noGrp="1"/>
          </p:cNvSpPr>
          <p:nvPr>
            <p:ph type="title" idx="4294967295"/>
          </p:nvPr>
        </p:nvSpPr>
        <p:spPr>
          <a:xfrm>
            <a:off x="1733265" y="746282"/>
            <a:ext cx="8748215" cy="844545"/>
          </a:xfrm>
          <a:solidFill>
            <a:schemeClr val="accent2"/>
          </a:solidFill>
        </p:spPr>
        <p:txBody>
          <a:bodyPr anchor="ctr">
            <a:normAutofit/>
          </a:bodyPr>
          <a:lstStyle/>
          <a:p>
            <a:pPr algn="ctr"/>
            <a:r>
              <a:rPr lang="es-MX" sz="3600" b="1" dirty="0">
                <a:solidFill>
                  <a:schemeClr val="bg1"/>
                </a:solidFill>
                <a:latin typeface="Calibri" panose="020F0502020204030204" pitchFamily="34" charset="0"/>
                <a:cs typeface="Calibri" panose="020F0502020204030204" pitchFamily="34" charset="0"/>
              </a:rPr>
              <a:t>Efectos entre acreedor y fiador:</a:t>
            </a:r>
            <a:endParaRPr lang="es-MX" sz="3600" dirty="0">
              <a:latin typeface="Calibri" panose="020F0502020204030204" pitchFamily="34" charset="0"/>
              <a:cs typeface="Calibri" panose="020F0502020204030204" pitchFamily="34" charset="0"/>
            </a:endParaRPr>
          </a:p>
        </p:txBody>
      </p:sp>
      <p:sp>
        <p:nvSpPr>
          <p:cNvPr id="7" name="5 Rectángulo"/>
          <p:cNvSpPr/>
          <p:nvPr/>
        </p:nvSpPr>
        <p:spPr>
          <a:xfrm>
            <a:off x="1069675" y="2010266"/>
            <a:ext cx="10127412" cy="4312591"/>
          </a:xfrm>
          <a:prstGeom prst="rect">
            <a:avLst/>
          </a:prstGeom>
          <a:solidFill>
            <a:schemeClr val="accent2">
              <a:lumMod val="20000"/>
              <a:lumOff val="80000"/>
            </a:schemeClr>
          </a:solidFill>
        </p:spPr>
        <p:txBody>
          <a:bodyPr wrap="square">
            <a:spAutoFit/>
          </a:bodyPr>
          <a:lstStyle/>
          <a:p>
            <a:pPr algn="just">
              <a:lnSpc>
                <a:spcPct val="115000"/>
              </a:lnSpc>
              <a:spcAft>
                <a:spcPts val="0"/>
              </a:spcAft>
            </a:pPr>
            <a:r>
              <a:rPr lang="es-ES" sz="2400" dirty="0">
                <a:latin typeface="Calibri" panose="020F0502020204030204" pitchFamily="34" charset="0"/>
                <a:ea typeface="Calibri" panose="020F0502020204030204" pitchFamily="34" charset="0"/>
                <a:cs typeface="Calibri" panose="020F0502020204030204" pitchFamily="34" charset="0"/>
              </a:rPr>
              <a:t>El </a:t>
            </a:r>
            <a:r>
              <a:rPr lang="es-ES" sz="2400" b="1" dirty="0">
                <a:latin typeface="Calibri" panose="020F0502020204030204" pitchFamily="34" charset="0"/>
                <a:ea typeface="Calibri" panose="020F0502020204030204" pitchFamily="34" charset="0"/>
                <a:cs typeface="Calibri" panose="020F0502020204030204" pitchFamily="34" charset="0"/>
              </a:rPr>
              <a:t>beneficio de excusión</a:t>
            </a:r>
            <a:r>
              <a:rPr lang="es-ES" sz="2400" dirty="0">
                <a:latin typeface="Calibri" panose="020F0502020204030204" pitchFamily="34" charset="0"/>
                <a:ea typeface="Calibri" panose="020F0502020204030204" pitchFamily="34" charset="0"/>
                <a:cs typeface="Calibri" panose="020F0502020204030204" pitchFamily="34" charset="0"/>
              </a:rPr>
              <a:t> es el derecho que tiene el fiador de oponerse a hacer efectiva la fianza en tanto el acreedor no haya ejecutado todos los bienes del deudor. Mediante el uso de este derecho el fiador le dice al acreedor que se dirija en primer término contra los bienes del deudor principal antes de dirigirse contra él.</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ES" sz="2400" dirty="0">
                <a:latin typeface="Calibri" panose="020F0502020204030204" pitchFamily="34" charset="0"/>
                <a:ea typeface="Times New Roman" panose="02020603050405020304" pitchFamily="18" charset="0"/>
                <a:cs typeface="Calibri" panose="020F0502020204030204" pitchFamily="34" charset="0"/>
              </a:rPr>
              <a:t>El </a:t>
            </a:r>
            <a:r>
              <a:rPr lang="es-ES" sz="2400" b="1" dirty="0">
                <a:latin typeface="Calibri" panose="020F0502020204030204" pitchFamily="34" charset="0"/>
                <a:ea typeface="Times New Roman" panose="02020603050405020304" pitchFamily="18" charset="0"/>
                <a:cs typeface="Calibri" panose="020F0502020204030204" pitchFamily="34" charset="0"/>
              </a:rPr>
              <a:t>Beneficio de división</a:t>
            </a:r>
            <a:r>
              <a:rPr lang="es-ES" sz="2400" dirty="0">
                <a:latin typeface="Calibri" panose="020F0502020204030204" pitchFamily="34" charset="0"/>
                <a:ea typeface="Times New Roman" panose="02020603050405020304" pitchFamily="18" charset="0"/>
                <a:cs typeface="Calibri" panose="020F0502020204030204" pitchFamily="34" charset="0"/>
              </a:rPr>
              <a:t> consiste en que si hubiera dos o más fiadores de una misma deuda, ésta tendrá que ser dividida entre ellos por partes iguales, aplicándose el régimen de las obligaciones simplemente conjuntas o mancomunadas. El beneficio de división no funciona de pleno derecho, el fiador interesado debe oponerlo cuando se le reclame más de lo que le corresponde.</a:t>
            </a:r>
            <a:endParaRPr lang="es-MX" sz="2400" dirty="0"/>
          </a:p>
        </p:txBody>
      </p:sp>
    </p:spTree>
    <p:extLst>
      <p:ext uri="{BB962C8B-B14F-4D97-AF65-F5344CB8AC3E}">
        <p14:creationId xmlns:p14="http://schemas.microsoft.com/office/powerpoint/2010/main" val="2174487426"/>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35</a:t>
            </a:fld>
            <a:endParaRPr lang="es-MX"/>
          </a:p>
        </p:txBody>
      </p:sp>
      <p:sp>
        <p:nvSpPr>
          <p:cNvPr id="6" name="5 Rectángulo"/>
          <p:cNvSpPr/>
          <p:nvPr/>
        </p:nvSpPr>
        <p:spPr>
          <a:xfrm>
            <a:off x="1069675" y="1796290"/>
            <a:ext cx="10092906" cy="4737707"/>
          </a:xfrm>
          <a:prstGeom prst="rect">
            <a:avLst/>
          </a:prstGeom>
          <a:solidFill>
            <a:schemeClr val="tx2">
              <a:lumMod val="25000"/>
              <a:lumOff val="75000"/>
            </a:schemeClr>
          </a:solidFill>
        </p:spPr>
        <p:txBody>
          <a:bodyPr wrap="square">
            <a:spAutoFit/>
          </a:bodyPr>
          <a:lstStyle/>
          <a:p>
            <a:pPr marL="342900" lvl="0" indent="-342900" algn="just">
              <a:lnSpc>
                <a:spcPct val="115000"/>
              </a:lnSpc>
              <a:spcAft>
                <a:spcPts val="1000"/>
              </a:spcAft>
              <a:buSzPct val="50000"/>
              <a:buFont typeface="Symbol" panose="05050102010706020507" pitchFamily="18" charset="2"/>
              <a:buChar char=""/>
              <a:tabLst>
                <a:tab pos="457200" algn="l"/>
              </a:tabLst>
            </a:pPr>
            <a:r>
              <a:rPr lang="es-ES" sz="2800" dirty="0">
                <a:latin typeface="Calibri" panose="020F0502020204030204" pitchFamily="34" charset="0"/>
                <a:ea typeface="Calibri" panose="020F0502020204030204" pitchFamily="34" charset="0"/>
                <a:cs typeface="Calibri" panose="020F0502020204030204" pitchFamily="34" charset="0"/>
              </a:rPr>
              <a:t>Fiador y deudor están obligados recíprocamente a darse aviso del pago. </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800100" lvl="1" indent="-342900" algn="just">
              <a:lnSpc>
                <a:spcPct val="115000"/>
              </a:lnSpc>
              <a:spcAft>
                <a:spcPts val="1000"/>
              </a:spcAft>
              <a:buSzPct val="50000"/>
              <a:buFont typeface="Wingdings" panose="05000000000000000000" pitchFamily="2" charset="2"/>
              <a:buChar char="Ø"/>
            </a:pPr>
            <a:r>
              <a:rPr lang="es-ES" sz="2400" dirty="0">
                <a:latin typeface="Calibri" panose="020F0502020204030204" pitchFamily="34" charset="0"/>
                <a:ea typeface="Calibri" panose="020F0502020204030204" pitchFamily="34" charset="0"/>
                <a:cs typeface="Calibri" panose="020F0502020204030204" pitchFamily="34" charset="0"/>
              </a:rPr>
              <a:t>Si el deudor paga sin dar aviso al fiador será responsable de lo que éste ignorando el pago pagare de nuevo, pero tendrá acción de reembolso en contra del acreedor. </a:t>
            </a:r>
          </a:p>
          <a:p>
            <a:pPr marL="800100" lvl="1" indent="-342900" algn="just">
              <a:lnSpc>
                <a:spcPct val="115000"/>
              </a:lnSpc>
              <a:spcAft>
                <a:spcPts val="1000"/>
              </a:spcAft>
              <a:buSzPct val="50000"/>
              <a:buFont typeface="Wingdings" panose="05000000000000000000" pitchFamily="2" charset="2"/>
              <a:buChar char="Ø"/>
            </a:pPr>
            <a:r>
              <a:rPr lang="es-ES" sz="2400" dirty="0">
                <a:latin typeface="Calibri" panose="020F0502020204030204" pitchFamily="34" charset="0"/>
                <a:ea typeface="Calibri" panose="020F0502020204030204" pitchFamily="34" charset="0"/>
                <a:cs typeface="Calibri" panose="020F0502020204030204" pitchFamily="34" charset="0"/>
              </a:rPr>
              <a:t>Si paga el fiador sin dar aviso al deudor y el deudor paga la deuda, el fiador no tiene acción de reembolso contra el deudor, pero sí puede repetir contra el acreedor por el pago de lo no debido, además en caso de haber pagado precipitadamente podrá el deudor oponer a la acción de reembolso todas las acciones que pudo oponer el acreedor. </a:t>
            </a:r>
            <a:endParaRPr lang="es-MX" sz="4400" dirty="0">
              <a:latin typeface="Calibri" panose="020F0502020204030204" pitchFamily="34" charset="0"/>
              <a:cs typeface="Calibri" panose="020F0502020204030204" pitchFamily="34" charset="0"/>
            </a:endParaRPr>
          </a:p>
        </p:txBody>
      </p:sp>
      <p:sp>
        <p:nvSpPr>
          <p:cNvPr id="7" name="1 Título">
            <a:extLst>
              <a:ext uri="{FF2B5EF4-FFF2-40B4-BE49-F238E27FC236}">
                <a16:creationId xmlns:a16="http://schemas.microsoft.com/office/drawing/2014/main" id="{CBDFB0A4-011E-45C6-B533-CAF9FF24AABD}"/>
              </a:ext>
            </a:extLst>
          </p:cNvPr>
          <p:cNvSpPr txBox="1">
            <a:spLocks/>
          </p:cNvSpPr>
          <p:nvPr/>
        </p:nvSpPr>
        <p:spPr>
          <a:xfrm>
            <a:off x="1733265" y="746282"/>
            <a:ext cx="8748215" cy="844545"/>
          </a:xfrm>
          <a:prstGeom prst="rect">
            <a:avLst/>
          </a:prstGeom>
          <a:solidFill>
            <a:schemeClr val="accent2"/>
          </a:soli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sz="3600" b="1">
                <a:solidFill>
                  <a:schemeClr val="bg1"/>
                </a:solidFill>
                <a:latin typeface="Calibri" panose="020F0502020204030204" pitchFamily="34" charset="0"/>
                <a:cs typeface="Calibri" panose="020F0502020204030204" pitchFamily="34" charset="0"/>
              </a:rPr>
              <a:t>Efectos entre acreedor y fiador:</a:t>
            </a:r>
            <a:endParaRPr lang="es-MX"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56058751"/>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36</a:t>
            </a:fld>
            <a:endParaRPr lang="es-MX"/>
          </a:p>
        </p:txBody>
      </p:sp>
      <p:sp>
        <p:nvSpPr>
          <p:cNvPr id="6" name="5 Rectángulo"/>
          <p:cNvSpPr/>
          <p:nvPr/>
        </p:nvSpPr>
        <p:spPr>
          <a:xfrm>
            <a:off x="3916397" y="1739735"/>
            <a:ext cx="7203442" cy="4312976"/>
          </a:xfrm>
          <a:prstGeom prst="rect">
            <a:avLst/>
          </a:prstGeom>
          <a:solidFill>
            <a:schemeClr val="accent3">
              <a:lumMod val="20000"/>
              <a:lumOff val="80000"/>
            </a:schemeClr>
          </a:solidFill>
        </p:spPr>
        <p:txBody>
          <a:bodyPr wrap="square">
            <a:spAutoFit/>
          </a:bodyPr>
          <a:lstStyle/>
          <a:p>
            <a:pPr marL="342900" lvl="0" indent="-342900" algn="just">
              <a:lnSpc>
                <a:spcPct val="115000"/>
              </a:lnSpc>
              <a:spcAft>
                <a:spcPts val="1000"/>
              </a:spcAft>
              <a:buSzPct val="50000"/>
              <a:buFont typeface="Symbol" panose="05050102010706020507" pitchFamily="18" charset="2"/>
              <a:buChar char=""/>
              <a:tabLst>
                <a:tab pos="457200" algn="l"/>
              </a:tabLst>
            </a:pPr>
            <a:r>
              <a:rPr lang="es-ES" sz="2800" dirty="0">
                <a:latin typeface="Calibri" panose="020F0502020204030204" pitchFamily="34" charset="0"/>
                <a:ea typeface="Calibri" panose="020F0502020204030204" pitchFamily="34" charset="0"/>
                <a:cs typeface="Calibri" panose="020F0502020204030204" pitchFamily="34" charset="0"/>
              </a:rPr>
              <a:t>El fiador tiene derecho a que se le reembolse lo pagado, esto es por vía de la acción de reembolso. </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Aft>
                <a:spcPts val="1000"/>
              </a:spcAft>
              <a:buSzPct val="50000"/>
              <a:buFont typeface="Symbol" panose="05050102010706020507" pitchFamily="18" charset="2"/>
              <a:buChar char=""/>
              <a:tabLst>
                <a:tab pos="457200" algn="l"/>
              </a:tabLst>
            </a:pPr>
            <a:r>
              <a:rPr lang="es-ES" sz="2800" dirty="0">
                <a:latin typeface="Calibri" panose="020F0502020204030204" pitchFamily="34" charset="0"/>
                <a:ea typeface="Calibri" panose="020F0502020204030204" pitchFamily="34" charset="0"/>
                <a:cs typeface="Calibri" panose="020F0502020204030204" pitchFamily="34" charset="0"/>
              </a:rPr>
              <a:t>El fiador tiene derecho a que se le reembolsen los otros perjuicios, de acuerdo con las reglas generales. </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Aft>
                <a:spcPts val="1000"/>
              </a:spcAft>
              <a:buSzPct val="50000"/>
              <a:buFont typeface="Symbol" panose="05050102010706020507" pitchFamily="18" charset="2"/>
              <a:buChar char=""/>
              <a:tabLst>
                <a:tab pos="457200" algn="l"/>
              </a:tabLst>
            </a:pPr>
            <a:r>
              <a:rPr lang="es-ES" sz="2800" dirty="0">
                <a:latin typeface="Calibri" panose="020F0502020204030204" pitchFamily="34" charset="0"/>
                <a:ea typeface="Calibri" panose="020F0502020204030204" pitchFamily="34" charset="0"/>
                <a:cs typeface="Calibri" panose="020F0502020204030204" pitchFamily="34" charset="0"/>
              </a:rPr>
              <a:t>El fiador que paga la deuda se subroga en los derechos del acreedor. </a:t>
            </a:r>
            <a:endParaRPr lang="es-MX" sz="2800" dirty="0">
              <a:latin typeface="Calibri" panose="020F0502020204030204" pitchFamily="34" charset="0"/>
              <a:ea typeface="Calibri" panose="020F0502020204030204" pitchFamily="34" charset="0"/>
              <a:cs typeface="Calibri" panose="020F0502020204030204" pitchFamily="34" charset="0"/>
            </a:endParaRPr>
          </a:p>
        </p:txBody>
      </p:sp>
      <p:sp>
        <p:nvSpPr>
          <p:cNvPr id="7" name="1 Título">
            <a:extLst>
              <a:ext uri="{FF2B5EF4-FFF2-40B4-BE49-F238E27FC236}">
                <a16:creationId xmlns:a16="http://schemas.microsoft.com/office/drawing/2014/main" id="{B4EBE341-4850-4892-A9AD-278EB37AD5DF}"/>
              </a:ext>
            </a:extLst>
          </p:cNvPr>
          <p:cNvSpPr txBox="1">
            <a:spLocks/>
          </p:cNvSpPr>
          <p:nvPr/>
        </p:nvSpPr>
        <p:spPr>
          <a:xfrm>
            <a:off x="1733265" y="746282"/>
            <a:ext cx="8748215" cy="844545"/>
          </a:xfrm>
          <a:prstGeom prst="rect">
            <a:avLst/>
          </a:prstGeom>
          <a:solidFill>
            <a:schemeClr val="accent2"/>
          </a:soli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sz="3600" b="1">
                <a:solidFill>
                  <a:schemeClr val="bg1"/>
                </a:solidFill>
                <a:latin typeface="Calibri" panose="020F0502020204030204" pitchFamily="34" charset="0"/>
                <a:cs typeface="Calibri" panose="020F0502020204030204" pitchFamily="34" charset="0"/>
              </a:rPr>
              <a:t>Efectos entre acreedor y fiador:</a:t>
            </a:r>
            <a:endParaRPr lang="es-MX" sz="3600" dirty="0">
              <a:latin typeface="Calibri" panose="020F0502020204030204" pitchFamily="34" charset="0"/>
              <a:cs typeface="Calibri" panose="020F0502020204030204" pitchFamily="34" charset="0"/>
            </a:endParaRPr>
          </a:p>
        </p:txBody>
      </p:sp>
      <p:pic>
        <p:nvPicPr>
          <p:cNvPr id="2" name="Imagen 1">
            <a:extLst>
              <a:ext uri="{FF2B5EF4-FFF2-40B4-BE49-F238E27FC236}">
                <a16:creationId xmlns:a16="http://schemas.microsoft.com/office/drawing/2014/main" id="{172C6CB3-D615-4927-A825-18E01F1734F0}"/>
              </a:ext>
            </a:extLst>
          </p:cNvPr>
          <p:cNvPicPr>
            <a:picLocks noChangeAspect="1"/>
          </p:cNvPicPr>
          <p:nvPr/>
        </p:nvPicPr>
        <p:blipFill>
          <a:blip r:embed="rId2"/>
          <a:stretch>
            <a:fillRect/>
          </a:stretch>
        </p:blipFill>
        <p:spPr>
          <a:xfrm>
            <a:off x="17728" y="2073630"/>
            <a:ext cx="3467818" cy="3467818"/>
          </a:xfrm>
          <a:prstGeom prst="rect">
            <a:avLst/>
          </a:prstGeom>
          <a:ln>
            <a:noFill/>
          </a:ln>
          <a:effectLst>
            <a:softEdge rad="112500"/>
          </a:effectLst>
        </p:spPr>
      </p:pic>
    </p:spTree>
    <p:extLst>
      <p:ext uri="{BB962C8B-B14F-4D97-AF65-F5344CB8AC3E}">
        <p14:creationId xmlns:p14="http://schemas.microsoft.com/office/powerpoint/2010/main" val="1475670272"/>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23592" y="2225728"/>
            <a:ext cx="7416824" cy="2455913"/>
          </a:xfrm>
          <a:solidFill>
            <a:schemeClr val="accent3">
              <a:lumMod val="40000"/>
              <a:lumOff val="60000"/>
            </a:schemeClr>
          </a:solidFill>
          <a:ln w="38100">
            <a:solidFill>
              <a:schemeClr val="accent3">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a:solidFill>
                  <a:schemeClr val="accent2">
                    <a:lumMod val="75000"/>
                  </a:schemeClr>
                </a:solidFill>
                <a:effectLst>
                  <a:outerShdw blurRad="38100" dist="38100" dir="2700000" algn="tl">
                    <a:srgbClr val="000000">
                      <a:alpha val="43137"/>
                    </a:srgbClr>
                  </a:outerShdw>
                </a:effectLst>
              </a:rPr>
              <a:t>DIFERENCIAS ENTRE OPERACIONES DE SEGUROS Y DE FIANZAS</a:t>
            </a:r>
            <a:br>
              <a:rPr lang="es-MX" sz="4000" b="1" dirty="0">
                <a:solidFill>
                  <a:schemeClr val="accent2">
                    <a:lumMod val="75000"/>
                  </a:schemeClr>
                </a:solidFill>
                <a:effectLst>
                  <a:outerShdw blurRad="38100" dist="38100" dir="2700000" algn="tl">
                    <a:srgbClr val="000000">
                      <a:alpha val="43137"/>
                    </a:srgbClr>
                  </a:outerShdw>
                </a:effectLst>
              </a:rPr>
            </a:br>
            <a:endParaRPr lang="es-MX" sz="4000" b="1" i="1" dirty="0">
              <a:solidFill>
                <a:schemeClr val="accent2">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z="2400" smtClean="0"/>
              <a:t>37</a:t>
            </a:fld>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767" y="332657"/>
            <a:ext cx="1089934" cy="98072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862357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13648" y="2076136"/>
            <a:ext cx="8358816" cy="3531864"/>
          </a:xfrm>
          <a:prstGeom prst="rect">
            <a:avLst/>
          </a:prstGeom>
          <a:solidFill>
            <a:schemeClr val="bg2"/>
          </a:solidFill>
          <a:ln>
            <a:solidFill>
              <a:schemeClr val="accent3">
                <a:lumMod val="75000"/>
              </a:schemeClr>
            </a:solidFill>
          </a:ln>
        </p:spPr>
        <p:txBody>
          <a:bodyPr wrap="square">
            <a:spAutoFit/>
          </a:bodyPr>
          <a:lstStyle/>
          <a:p>
            <a:pPr algn="just">
              <a:lnSpc>
                <a:spcPct val="115000"/>
              </a:lnSpc>
              <a:spcAft>
                <a:spcPts val="1000"/>
              </a:spcAft>
            </a:pPr>
            <a:r>
              <a:rPr lang="es-MX" sz="2800" dirty="0">
                <a:latin typeface="Calibri" panose="020F0502020204030204" pitchFamily="34" charset="0"/>
                <a:ea typeface="Calibri" panose="020F0502020204030204" pitchFamily="34" charset="0"/>
                <a:cs typeface="Calibri" panose="020F0502020204030204" pitchFamily="34" charset="0"/>
              </a:rPr>
              <a:t>Las fianzas son instrumentos financieros de transferencia de riesgos, que a semejanza de los seguros permiten dar seguridad a las transacciones comerciales en las cuales existe el compromiso de cumplir obligaciones nacidas en contratos comerciales o impuestas por la autoridad, que de no cumplirse pueden causar daño a terceras personas.</a:t>
            </a:r>
            <a:endParaRPr lang="es-MX" sz="2000" dirty="0">
              <a:latin typeface="Arial" pitchFamily="34" charset="0"/>
              <a:cs typeface="Arial" pitchFamily="34" charset="0"/>
            </a:endParaRPr>
          </a:p>
        </p:txBody>
      </p:sp>
      <p:sp>
        <p:nvSpPr>
          <p:cNvPr id="7" name="6 Marcador de número de diapositiva"/>
          <p:cNvSpPr>
            <a:spLocks noGrp="1"/>
          </p:cNvSpPr>
          <p:nvPr>
            <p:ph type="sldNum" sz="quarter" idx="12"/>
          </p:nvPr>
        </p:nvSpPr>
        <p:spPr/>
        <p:txBody>
          <a:bodyPr/>
          <a:lstStyle/>
          <a:p>
            <a:pPr>
              <a:defRPr/>
            </a:pPr>
            <a:fld id="{5DF25B40-7E07-4C41-AFAB-23F0DCC00C4A}" type="slidenum">
              <a:rPr lang="es-ES" smtClean="0"/>
              <a:pPr>
                <a:defRPr/>
              </a:pPr>
              <a:t>38</a:t>
            </a:fld>
            <a:endParaRPr lang="es-ES" dirty="0"/>
          </a:p>
        </p:txBody>
      </p:sp>
      <p:sp>
        <p:nvSpPr>
          <p:cNvPr id="8" name="3 CuadroTexto">
            <a:extLst>
              <a:ext uri="{FF2B5EF4-FFF2-40B4-BE49-F238E27FC236}">
                <a16:creationId xmlns:a16="http://schemas.microsoft.com/office/drawing/2014/main" id="{26CA52BD-D679-4183-905F-FC4C5579AF1E}"/>
              </a:ext>
            </a:extLst>
          </p:cNvPr>
          <p:cNvSpPr txBox="1"/>
          <p:nvPr/>
        </p:nvSpPr>
        <p:spPr>
          <a:xfrm>
            <a:off x="1913648" y="827127"/>
            <a:ext cx="8358816" cy="107721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sz="3200" b="1" dirty="0">
                <a:latin typeface="Calibri" panose="020F0502020204030204" pitchFamily="34" charset="0"/>
                <a:cs typeface="Calibri" panose="020F0502020204030204" pitchFamily="34" charset="0"/>
              </a:rPr>
              <a:t>Diferencias entre operaciones de seguros y de fianzas</a:t>
            </a:r>
            <a:endParaRPr lang="es-MX" sz="1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9707038"/>
      </p:ext>
    </p:extLst>
  </p:cSld>
  <p:clrMapOvr>
    <a:masterClrMapping/>
  </p:clrMapOvr>
  <p:transition spd="slow">
    <p:zoom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943871" y="1019358"/>
            <a:ext cx="6184203" cy="5262979"/>
          </a:xfrm>
          <a:prstGeom prst="rect">
            <a:avLst/>
          </a:prstGeom>
        </p:spPr>
        <p:txBody>
          <a:bodyPr wrap="square">
            <a:spAutoFit/>
          </a:bodyPr>
          <a:lstStyle/>
          <a:p>
            <a:pPr algn="just"/>
            <a:r>
              <a:rPr lang="es-MX" sz="2800" dirty="0">
                <a:latin typeface="Calibri" panose="020F0502020204030204" pitchFamily="34" charset="0"/>
                <a:cs typeface="Calibri" panose="020F0502020204030204" pitchFamily="34" charset="0"/>
              </a:rPr>
              <a:t>La diferencia crucial entre una fianza y un seguro, es que en la fianza el siniestro o la reclamación se pueden originar muchas veces por una situación que no es ajena totalmente a la voluntad humana, por lo cual no puede ser materia de seguro, ya que los seguros sólo pueden realizarse sobre situaciones de riesgo que se deriven de eventos exclusivamente de carácter fortuito en los cuales no puede mediar la voluntad humana.</a:t>
            </a:r>
            <a:endParaRPr lang="es-MX" sz="22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pPr>
                <a:defRPr/>
              </a:pPr>
              <a:t>39</a:t>
            </a:fld>
            <a:endParaRPr lang="es-ES" dirty="0"/>
          </a:p>
        </p:txBody>
      </p:sp>
      <p:pic>
        <p:nvPicPr>
          <p:cNvPr id="5" name="Imagen 4">
            <a:extLst>
              <a:ext uri="{FF2B5EF4-FFF2-40B4-BE49-F238E27FC236}">
                <a16:creationId xmlns:a16="http://schemas.microsoft.com/office/drawing/2014/main" id="{2A78D35A-70D1-4AE0-8B22-2A913D194499}"/>
              </a:ext>
            </a:extLst>
          </p:cNvPr>
          <p:cNvPicPr>
            <a:picLocks noChangeAspect="1"/>
          </p:cNvPicPr>
          <p:nvPr/>
        </p:nvPicPr>
        <p:blipFill rotWithShape="1">
          <a:blip r:embed="rId2"/>
          <a:srcRect l="3710" r="6587"/>
          <a:stretch/>
        </p:blipFill>
        <p:spPr>
          <a:xfrm>
            <a:off x="586596" y="2139584"/>
            <a:ext cx="4123427" cy="2578832"/>
          </a:xfrm>
          <a:prstGeom prst="rect">
            <a:avLst/>
          </a:prstGeom>
        </p:spPr>
      </p:pic>
    </p:spTree>
    <p:extLst>
      <p:ext uri="{BB962C8B-B14F-4D97-AF65-F5344CB8AC3E}">
        <p14:creationId xmlns:p14="http://schemas.microsoft.com/office/powerpoint/2010/main" val="3095216797"/>
      </p:ext>
    </p:extLst>
  </p:cSld>
  <p:clrMapOvr>
    <a:masterClrMapping/>
  </p:clrMapOvr>
  <p:transition spd="slow">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3250" y="2173856"/>
            <a:ext cx="5900738" cy="2435784"/>
          </a:xfrm>
          <a:solidFill>
            <a:schemeClr val="accent3">
              <a:lumMod val="40000"/>
              <a:lumOff val="60000"/>
            </a:schemeClr>
          </a:solidFill>
          <a:ln w="38100">
            <a:solidFill>
              <a:schemeClr val="accent2"/>
            </a:solidFill>
          </a:ln>
        </p:spPr>
        <p:txBody>
          <a:bodyPr>
            <a:normAutofit fontScale="90000"/>
          </a:bodyPr>
          <a:lstStyle/>
          <a:p>
            <a:pPr algn="ctr" eaLnBrk="1" hangingPunct="1"/>
            <a:r>
              <a:rPr lang="es-ES" sz="4000" b="1" dirty="0">
                <a:solidFill>
                  <a:schemeClr val="accent1">
                    <a:lumMod val="75000"/>
                  </a:schemeClr>
                </a:solidFill>
                <a:effectLst>
                  <a:outerShdw blurRad="38100" dist="38100" dir="2700000" algn="tl">
                    <a:srgbClr val="000000">
                      <a:alpha val="43137"/>
                    </a:srgbClr>
                  </a:outerShdw>
                </a:effectLst>
              </a:rPr>
              <a:t>GUIÓN EXPLICATIVO</a:t>
            </a:r>
            <a:br>
              <a:rPr lang="es-ES" sz="4000" b="1" dirty="0">
                <a:solidFill>
                  <a:schemeClr val="accent1">
                    <a:lumMod val="75000"/>
                  </a:schemeClr>
                </a:solidFill>
                <a:effectLst>
                  <a:outerShdw blurRad="38100" dist="38100" dir="2700000" algn="tl">
                    <a:srgbClr val="000000">
                      <a:alpha val="43137"/>
                    </a:srgbClr>
                  </a:outerShdw>
                </a:effectLst>
              </a:rPr>
            </a:b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 de la Unidad de Aprendizaje</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 de la Unidad de Competencia</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Estructura Metodológica</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Planeación Didáctica </a:t>
            </a:r>
            <a:endParaRPr lang="es-ES" sz="4000" b="1" dirty="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a:ln>
                <a:noFill/>
              </a:ln>
              <a:solidFill>
                <a:prstClr val="white"/>
              </a:solidFill>
              <a:effectLst/>
              <a:uLnTx/>
              <a:uFillTx/>
              <a:latin typeface="Georgia"/>
              <a:ea typeface="+mn-ea"/>
              <a:cs typeface="+mn-cs"/>
            </a:endParaRPr>
          </a:p>
        </p:txBody>
      </p:sp>
      <p:pic>
        <p:nvPicPr>
          <p:cNvPr id="5" name="Picture 3"/>
          <p:cNvPicPr>
            <a:picLocks noChangeAspect="1" noChangeArrowheads="1"/>
          </p:cNvPicPr>
          <p:nvPr/>
        </p:nvPicPr>
        <p:blipFill>
          <a:blip r:embed="rId2"/>
          <a:srcRect/>
          <a:stretch>
            <a:fillRect/>
          </a:stretch>
        </p:blipFill>
        <p:spPr bwMode="auto">
          <a:xfrm>
            <a:off x="1847528" y="257561"/>
            <a:ext cx="858008" cy="768982"/>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211621476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104181" y="948495"/>
            <a:ext cx="9989388" cy="3036909"/>
          </a:xfrm>
          <a:prstGeom prst="rect">
            <a:avLst/>
          </a:prstGeom>
          <a:noFill/>
          <a:ln>
            <a:noFill/>
            <a:miter lim="800000"/>
            <a:headEnd/>
            <a:tailEnd/>
          </a:ln>
        </p:spPr>
        <p:txBody>
          <a:bodyPr vert="horz" wrap="square" lIns="91440" tIns="45720" rIns="91440" bIns="45720" numCol="1" anchor="t" anchorCtr="0" compatLnSpc="1">
            <a:prstTxWarp prst="textNoShape">
              <a:avLst/>
            </a:prstTxWarp>
            <a:normAutofit/>
          </a:bodyPr>
          <a:lstStyle/>
          <a:p>
            <a:pPr eaLnBrk="1" hangingPunct="1">
              <a:lnSpc>
                <a:spcPct val="80000"/>
              </a:lnSpc>
              <a:defRPr/>
            </a:pPr>
            <a:endParaRPr lang="es-ES" sz="1200" dirty="0"/>
          </a:p>
          <a:p>
            <a:pPr marL="109728" indent="0" algn="just">
              <a:buNone/>
              <a:defRPr/>
            </a:pPr>
            <a:r>
              <a:rPr lang="es-MX" dirty="0">
                <a:latin typeface="Calibri" panose="020F0502020204030204" pitchFamily="34" charset="0"/>
                <a:cs typeface="Calibri" panose="020F0502020204030204" pitchFamily="34" charset="0"/>
              </a:rPr>
              <a:t>Existe otra diferencia esencial entre un contrato de fianza y un contrato de seguro, el contrato de fianza incluye, por parte del fiado, una promesa formal desde un punto de vista jurídico, de que reembolsará a la afianzadora cualquier pago realizado por ésta, cuando dicho fiado haya fallado en su obligación de cumplimiento de la obligación que tiene con el acreedor. </a:t>
            </a:r>
            <a:endParaRPr lang="es-ES" dirty="0"/>
          </a:p>
        </p:txBody>
      </p:sp>
      <p:sp>
        <p:nvSpPr>
          <p:cNvPr id="2" name="1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t>40</a:t>
            </a:fld>
            <a:endParaRPr lang="es-MX" dirty="0">
              <a:solidFill>
                <a:schemeClr val="bg1"/>
              </a:solidFill>
            </a:endParaRPr>
          </a:p>
        </p:txBody>
      </p:sp>
      <p:pic>
        <p:nvPicPr>
          <p:cNvPr id="4" name="Imagen 3">
            <a:extLst>
              <a:ext uri="{FF2B5EF4-FFF2-40B4-BE49-F238E27FC236}">
                <a16:creationId xmlns:a16="http://schemas.microsoft.com/office/drawing/2014/main" id="{0F7DA944-40D3-48AF-AB41-D3E10C13E350}"/>
              </a:ext>
            </a:extLst>
          </p:cNvPr>
          <p:cNvPicPr>
            <a:picLocks noChangeAspect="1"/>
          </p:cNvPicPr>
          <p:nvPr/>
        </p:nvPicPr>
        <p:blipFill rotWithShape="1">
          <a:blip r:embed="rId2"/>
          <a:srcRect t="15719"/>
          <a:stretch/>
        </p:blipFill>
        <p:spPr>
          <a:xfrm>
            <a:off x="3288548" y="3916392"/>
            <a:ext cx="5614903" cy="2661616"/>
          </a:xfrm>
          <a:prstGeom prst="rect">
            <a:avLst/>
          </a:prstGeom>
        </p:spPr>
      </p:pic>
    </p:spTree>
    <p:extLst>
      <p:ext uri="{BB962C8B-B14F-4D97-AF65-F5344CB8AC3E}">
        <p14:creationId xmlns:p14="http://schemas.microsoft.com/office/powerpoint/2010/main" val="1673729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41</a:t>
            </a:fld>
            <a:endParaRPr lang="es-MX" dirty="0">
              <a:solidFill>
                <a:schemeClr val="bg1"/>
              </a:solidFill>
            </a:endParaRPr>
          </a:p>
        </p:txBody>
      </p:sp>
      <p:sp>
        <p:nvSpPr>
          <p:cNvPr id="5" name="Rectangle 3"/>
          <p:cNvSpPr txBox="1">
            <a:spLocks noChangeArrowheads="1"/>
          </p:cNvSpPr>
          <p:nvPr/>
        </p:nvSpPr>
        <p:spPr bwMode="auto">
          <a:xfrm>
            <a:off x="1058443" y="1259457"/>
            <a:ext cx="6498297" cy="4761831"/>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363538" algn="just">
              <a:lnSpc>
                <a:spcPct val="110000"/>
              </a:lnSpc>
              <a:buNone/>
              <a:defRPr/>
            </a:pPr>
            <a:r>
              <a:rPr lang="es-MX" dirty="0">
                <a:latin typeface="Calibri" panose="020F0502020204030204" pitchFamily="34" charset="0"/>
                <a:cs typeface="Calibri" panose="020F0502020204030204" pitchFamily="34" charset="0"/>
              </a:rPr>
              <a:t>Por otra parte, mientras un contrato de seguro se establece entre dos partes y puede terminar por consentimiento mutuo, una fianza se otorga para proteger a una tercera y sólo puede ser cancelada con el consentimiento del beneficiario y a veces ni siquiera así, por ejemplo, cuando se trata de fianzas estatutarias. Asimismo, en los contratos de seguros se pueden establecer las cláusulas de restricciones que la compañía quiera, en tanto que en los contratos de fianzas dichas restricciones serán relativamente pocas o ninguna. </a:t>
            </a:r>
            <a:endParaRPr lang="es-ES" sz="2200" dirty="0">
              <a:solidFill>
                <a:schemeClr val="tx1">
                  <a:lumMod val="85000"/>
                  <a:lumOff val="15000"/>
                </a:schemeClr>
              </a:solidFill>
            </a:endParaRPr>
          </a:p>
        </p:txBody>
      </p:sp>
      <p:pic>
        <p:nvPicPr>
          <p:cNvPr id="2" name="Imagen 1">
            <a:extLst>
              <a:ext uri="{FF2B5EF4-FFF2-40B4-BE49-F238E27FC236}">
                <a16:creationId xmlns:a16="http://schemas.microsoft.com/office/drawing/2014/main" id="{55086F08-472F-4E66-875B-FFA95DCAF056}"/>
              </a:ext>
            </a:extLst>
          </p:cNvPr>
          <p:cNvPicPr>
            <a:picLocks noChangeAspect="1"/>
          </p:cNvPicPr>
          <p:nvPr/>
        </p:nvPicPr>
        <p:blipFill>
          <a:blip r:embed="rId2"/>
          <a:stretch>
            <a:fillRect/>
          </a:stretch>
        </p:blipFill>
        <p:spPr>
          <a:xfrm>
            <a:off x="7660537" y="2179211"/>
            <a:ext cx="4048095" cy="2499577"/>
          </a:xfrm>
          <a:prstGeom prst="rect">
            <a:avLst/>
          </a:prstGeom>
        </p:spPr>
      </p:pic>
    </p:spTree>
    <p:extLst>
      <p:ext uri="{BB962C8B-B14F-4D97-AF65-F5344CB8AC3E}">
        <p14:creationId xmlns:p14="http://schemas.microsoft.com/office/powerpoint/2010/main" val="3147031896"/>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37E245B-E32B-47B6-8AD6-84E895B8A8DD}"/>
              </a:ext>
            </a:extLst>
          </p:cNvPr>
          <p:cNvSpPr>
            <a:spLocks noGrp="1"/>
          </p:cNvSpPr>
          <p:nvPr>
            <p:ph type="sldNum" sz="quarter" idx="12"/>
          </p:nvPr>
        </p:nvSpPr>
        <p:spPr/>
        <p:txBody>
          <a:bodyPr/>
          <a:lstStyle/>
          <a:p>
            <a:fld id="{C633FE4C-B262-4131-A7C9-F3AD1CF70585}" type="slidenum">
              <a:rPr lang="es-MX" smtClean="0"/>
              <a:pPr/>
              <a:t>42</a:t>
            </a:fld>
            <a:endParaRPr lang="es-MX"/>
          </a:p>
        </p:txBody>
      </p:sp>
      <p:graphicFrame>
        <p:nvGraphicFramePr>
          <p:cNvPr id="3" name="Tabla 2">
            <a:extLst>
              <a:ext uri="{FF2B5EF4-FFF2-40B4-BE49-F238E27FC236}">
                <a16:creationId xmlns:a16="http://schemas.microsoft.com/office/drawing/2014/main" id="{5027D213-A83C-4654-A5A0-78A27BCBA186}"/>
              </a:ext>
            </a:extLst>
          </p:cNvPr>
          <p:cNvGraphicFramePr>
            <a:graphicFrameLocks noGrp="1"/>
          </p:cNvGraphicFramePr>
          <p:nvPr>
            <p:extLst>
              <p:ext uri="{D42A27DB-BD31-4B8C-83A1-F6EECF244321}">
                <p14:modId xmlns:p14="http://schemas.microsoft.com/office/powerpoint/2010/main" val="3705431570"/>
              </p:ext>
            </p:extLst>
          </p:nvPr>
        </p:nvGraphicFramePr>
        <p:xfrm>
          <a:off x="609600" y="687421"/>
          <a:ext cx="10972800" cy="5866903"/>
        </p:xfrm>
        <a:graphic>
          <a:graphicData uri="http://schemas.openxmlformats.org/drawingml/2006/table">
            <a:tbl>
              <a:tblPr firstRow="1" firstCol="1" bandRow="1">
                <a:tableStyleId>{EB344D84-9AFB-497E-A393-DC336BA19D2E}</a:tableStyleId>
              </a:tblPr>
              <a:tblGrid>
                <a:gridCol w="1978325">
                  <a:extLst>
                    <a:ext uri="{9D8B030D-6E8A-4147-A177-3AD203B41FA5}">
                      <a16:colId xmlns:a16="http://schemas.microsoft.com/office/drawing/2014/main" val="960623990"/>
                    </a:ext>
                  </a:extLst>
                </a:gridCol>
                <a:gridCol w="4416724">
                  <a:extLst>
                    <a:ext uri="{9D8B030D-6E8A-4147-A177-3AD203B41FA5}">
                      <a16:colId xmlns:a16="http://schemas.microsoft.com/office/drawing/2014/main" val="436302597"/>
                    </a:ext>
                  </a:extLst>
                </a:gridCol>
                <a:gridCol w="4577751">
                  <a:extLst>
                    <a:ext uri="{9D8B030D-6E8A-4147-A177-3AD203B41FA5}">
                      <a16:colId xmlns:a16="http://schemas.microsoft.com/office/drawing/2014/main" val="650110451"/>
                    </a:ext>
                  </a:extLst>
                </a:gridCol>
              </a:tblGrid>
              <a:tr h="554727">
                <a:tc>
                  <a:txBody>
                    <a:bodyPr/>
                    <a:lstStyle/>
                    <a:p>
                      <a:pPr algn="ctr">
                        <a:lnSpc>
                          <a:spcPct val="115000"/>
                        </a:lnSpc>
                        <a:spcAft>
                          <a:spcPts val="0"/>
                        </a:spcAft>
                      </a:pPr>
                      <a:r>
                        <a:rPr lang="es-MX" sz="1600" dirty="0">
                          <a:effectLst/>
                        </a:rPr>
                        <a:t>Criterio de Análisis</a:t>
                      </a:r>
                      <a:endParaRPr lang="es-MX"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ctr">
                        <a:lnSpc>
                          <a:spcPct val="115000"/>
                        </a:lnSpc>
                        <a:spcAft>
                          <a:spcPts val="0"/>
                        </a:spcAft>
                      </a:pPr>
                      <a:r>
                        <a:rPr lang="es-MX" sz="1800" dirty="0">
                          <a:effectLst/>
                        </a:rPr>
                        <a:t>El Seguro</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ctr">
                        <a:lnSpc>
                          <a:spcPct val="115000"/>
                        </a:lnSpc>
                        <a:spcAft>
                          <a:spcPts val="0"/>
                        </a:spcAft>
                      </a:pPr>
                      <a:r>
                        <a:rPr lang="es-MX" sz="1800" dirty="0">
                          <a:effectLst/>
                        </a:rPr>
                        <a:t>La Fianza</a:t>
                      </a:r>
                      <a:endParaRPr lang="es-MX"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extLst>
                  <a:ext uri="{0D108BD9-81ED-4DB2-BD59-A6C34878D82A}">
                    <a16:rowId xmlns:a16="http://schemas.microsoft.com/office/drawing/2014/main" val="2806658103"/>
                  </a:ext>
                </a:extLst>
              </a:tr>
              <a:tr h="554727">
                <a:tc>
                  <a:txBody>
                    <a:bodyPr/>
                    <a:lstStyle/>
                    <a:p>
                      <a:pPr algn="ctr">
                        <a:lnSpc>
                          <a:spcPct val="115000"/>
                        </a:lnSpc>
                        <a:spcAft>
                          <a:spcPts val="0"/>
                        </a:spcAft>
                      </a:pPr>
                      <a:r>
                        <a:rPr lang="es-MX" sz="1500" dirty="0">
                          <a:effectLst/>
                        </a:rPr>
                        <a:t>Objetivo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Protege del posible daño que pueda enfrentar, una persona en su integridad o patrimonio, debido a la ocurrencia de un evento de carácter fortuito.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Protege a una persona física o moral de los daños que pueda sufrir por incumplimiento de una obligación contractual.</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3998259108"/>
                  </a:ext>
                </a:extLst>
              </a:tr>
              <a:tr h="369818">
                <a:tc>
                  <a:txBody>
                    <a:bodyPr/>
                    <a:lstStyle/>
                    <a:p>
                      <a:pPr algn="ctr">
                        <a:lnSpc>
                          <a:spcPct val="115000"/>
                        </a:lnSpc>
                        <a:spcAft>
                          <a:spcPts val="0"/>
                        </a:spcAft>
                      </a:pPr>
                      <a:r>
                        <a:rPr lang="es-MX" sz="1500" dirty="0">
                          <a:effectLst/>
                        </a:rPr>
                        <a:t>Tipo de contrato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Contrato bipartita, es decir, entre asegurado y aseguradora.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Contrato tripartita; intervienen el fiado, el beneficiario y el fiador.</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3408525072"/>
                  </a:ext>
                </a:extLst>
              </a:tr>
              <a:tr h="726602">
                <a:tc>
                  <a:txBody>
                    <a:bodyPr/>
                    <a:lstStyle/>
                    <a:p>
                      <a:pPr algn="ctr">
                        <a:lnSpc>
                          <a:spcPct val="115000"/>
                        </a:lnSpc>
                        <a:spcAft>
                          <a:spcPts val="0"/>
                        </a:spcAft>
                      </a:pPr>
                      <a:r>
                        <a:rPr lang="es-MX" sz="1500" dirty="0">
                          <a:effectLst/>
                        </a:rPr>
                        <a:t>Cancelación</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Se puede cancelar en cualquier momento o al concluir el período pagado.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Se cancela cuando se extingue y comprueba la obligación garantizada (excepto en fidelidad y fianzas con vigencia cerrada).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2518444433"/>
                  </a:ext>
                </a:extLst>
              </a:tr>
              <a:tr h="545104">
                <a:tc>
                  <a:txBody>
                    <a:bodyPr/>
                    <a:lstStyle/>
                    <a:p>
                      <a:pPr algn="ctr">
                        <a:lnSpc>
                          <a:spcPct val="115000"/>
                        </a:lnSpc>
                        <a:spcAft>
                          <a:spcPts val="0"/>
                        </a:spcAft>
                      </a:pPr>
                      <a:r>
                        <a:rPr lang="es-MX" sz="1500" dirty="0">
                          <a:effectLst/>
                        </a:rPr>
                        <a:t>Recuperación por parte de la compañía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Generalmente no se recupera lo pagado por un siniestro.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Cuando la fianza es pagada, se recupera lo pagado a través del fiado y obligados solidarios.</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1689746309"/>
                  </a:ext>
                </a:extLst>
              </a:tr>
              <a:tr h="545104">
                <a:tc>
                  <a:txBody>
                    <a:bodyPr/>
                    <a:lstStyle/>
                    <a:p>
                      <a:pPr algn="ctr">
                        <a:lnSpc>
                          <a:spcPct val="115000"/>
                        </a:lnSpc>
                        <a:spcAft>
                          <a:spcPts val="0"/>
                        </a:spcAft>
                      </a:pPr>
                      <a:r>
                        <a:rPr lang="es-MX" sz="1500" dirty="0">
                          <a:effectLst/>
                        </a:rPr>
                        <a:t>Forma de pago de la reclamación</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El siniestro es pagado, en dinero generalmente.</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La Afianzadora puede convenir ante el beneficiario y cumplir la obligación a pagar.</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4219729482"/>
                  </a:ext>
                </a:extLst>
              </a:tr>
              <a:tr h="554727">
                <a:tc>
                  <a:txBody>
                    <a:bodyPr/>
                    <a:lstStyle/>
                    <a:p>
                      <a:pPr algn="ctr">
                        <a:lnSpc>
                          <a:spcPct val="115000"/>
                        </a:lnSpc>
                        <a:spcAft>
                          <a:spcPts val="0"/>
                        </a:spcAft>
                      </a:pPr>
                      <a:r>
                        <a:rPr lang="es-MX" sz="1500" dirty="0">
                          <a:effectLst/>
                        </a:rPr>
                        <a:t>Cobertura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Ampara daños ajenos a la voluntad del asegurado. Es un contrato principal que indemniza daños.</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Cubre obligaciones contraídas o asumidas voluntariamente. / Es un contrato accesorio.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3317670893"/>
                  </a:ext>
                </a:extLst>
              </a:tr>
              <a:tr h="369818">
                <a:tc>
                  <a:txBody>
                    <a:bodyPr/>
                    <a:lstStyle/>
                    <a:p>
                      <a:pPr algn="ctr">
                        <a:lnSpc>
                          <a:spcPct val="115000"/>
                        </a:lnSpc>
                        <a:spcAft>
                          <a:spcPts val="0"/>
                        </a:spcAft>
                      </a:pPr>
                      <a:r>
                        <a:rPr lang="es-MX" sz="1500" dirty="0">
                          <a:effectLst/>
                        </a:rPr>
                        <a:t>Causas del incumplimiento</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El siniestro ocurre por causa accidental, no por acción voluntaria.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El incumplimiento o exigibilidad de la fianza obedece a una acción voluntaria.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1348155280"/>
                  </a:ext>
                </a:extLst>
              </a:tr>
              <a:tr h="369818">
                <a:tc>
                  <a:txBody>
                    <a:bodyPr/>
                    <a:lstStyle/>
                    <a:p>
                      <a:pPr algn="ctr">
                        <a:lnSpc>
                          <a:spcPct val="115000"/>
                        </a:lnSpc>
                        <a:spcAft>
                          <a:spcPts val="0"/>
                        </a:spcAft>
                      </a:pPr>
                      <a:r>
                        <a:rPr lang="es-MX" sz="1500" dirty="0">
                          <a:effectLst/>
                        </a:rPr>
                        <a:t>Prima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Si no se cubre, se cancela la protección.</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No puede ser cancelada por falta de pago, la obligación persiste.</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2589723550"/>
                  </a:ext>
                </a:extLst>
              </a:tr>
              <a:tr h="195506">
                <a:tc>
                  <a:txBody>
                    <a:bodyPr/>
                    <a:lstStyle/>
                    <a:p>
                      <a:pPr algn="ctr">
                        <a:lnSpc>
                          <a:spcPct val="115000"/>
                        </a:lnSpc>
                        <a:spcAft>
                          <a:spcPts val="0"/>
                        </a:spcAft>
                      </a:pPr>
                      <a:r>
                        <a:rPr lang="es-MX" sz="1500" dirty="0">
                          <a:effectLst/>
                        </a:rPr>
                        <a:t>Vigencia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nchor="ctr"/>
                </a:tc>
                <a:tc>
                  <a:txBody>
                    <a:bodyPr/>
                    <a:lstStyle/>
                    <a:p>
                      <a:pPr algn="just">
                        <a:lnSpc>
                          <a:spcPct val="115000"/>
                        </a:lnSpc>
                        <a:spcAft>
                          <a:spcPts val="0"/>
                        </a:spcAft>
                      </a:pPr>
                      <a:r>
                        <a:rPr lang="es-MX" sz="1500" dirty="0">
                          <a:effectLst/>
                        </a:rPr>
                        <a:t>Tiene una vigencia específica.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tc>
                  <a:txBody>
                    <a:bodyPr/>
                    <a:lstStyle/>
                    <a:p>
                      <a:pPr marL="180975" indent="0" algn="just">
                        <a:lnSpc>
                          <a:spcPct val="115000"/>
                        </a:lnSpc>
                        <a:spcAft>
                          <a:spcPts val="0"/>
                        </a:spcAft>
                      </a:pPr>
                      <a:r>
                        <a:rPr lang="es-MX" sz="1500" dirty="0">
                          <a:effectLst/>
                        </a:rPr>
                        <a:t>La vigencia queda indeterminada.</a:t>
                      </a: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5778" marR="65778" marT="0" marB="0"/>
                </a:tc>
                <a:extLst>
                  <a:ext uri="{0D108BD9-81ED-4DB2-BD59-A6C34878D82A}">
                    <a16:rowId xmlns:a16="http://schemas.microsoft.com/office/drawing/2014/main" val="3515536264"/>
                  </a:ext>
                </a:extLst>
              </a:tr>
            </a:tbl>
          </a:graphicData>
        </a:graphic>
      </p:graphicFrame>
    </p:spTree>
    <p:extLst>
      <p:ext uri="{BB962C8B-B14F-4D97-AF65-F5344CB8AC3E}">
        <p14:creationId xmlns:p14="http://schemas.microsoft.com/office/powerpoint/2010/main" val="178826210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52940" y="2512544"/>
            <a:ext cx="6692973" cy="1762898"/>
          </a:xfrm>
          <a:solidFill>
            <a:schemeClr val="accent3">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r>
              <a:rPr lang="es-MX" sz="4000" b="1" dirty="0">
                <a:solidFill>
                  <a:schemeClr val="accent2"/>
                </a:solidFill>
                <a:effectLst>
                  <a:outerShdw blurRad="38100" dist="38100" dir="2700000" algn="tl">
                    <a:srgbClr val="000000">
                      <a:alpha val="43137"/>
                    </a:srgbClr>
                  </a:outerShdw>
                </a:effectLst>
              </a:rPr>
              <a:t>Garantías de Recuperación</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s-MX" sz="1800" b="0" i="0" u="none" strike="noStrike" kern="1200" cap="none" spc="0" normalizeH="0" baseline="0" noProof="0">
              <a:ln>
                <a:noFill/>
              </a:ln>
              <a:solidFill>
                <a:prstClr val="white"/>
              </a:solidFill>
              <a:effectLst/>
              <a:uLnTx/>
              <a:uFillTx/>
              <a:latin typeface="Georgia"/>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477827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44</a:t>
            </a:fld>
            <a:endParaRPr lang="es-MX" dirty="0">
              <a:solidFill>
                <a:schemeClr val="bg1"/>
              </a:solidFill>
            </a:endParaRPr>
          </a:p>
        </p:txBody>
      </p:sp>
      <p:sp>
        <p:nvSpPr>
          <p:cNvPr id="5" name="Rectangle 3"/>
          <p:cNvSpPr txBox="1">
            <a:spLocks noChangeArrowheads="1"/>
          </p:cNvSpPr>
          <p:nvPr/>
        </p:nvSpPr>
        <p:spPr bwMode="auto">
          <a:xfrm>
            <a:off x="1058443" y="1259457"/>
            <a:ext cx="7084893" cy="4761831"/>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lgn="just">
              <a:lnSpc>
                <a:spcPct val="115000"/>
              </a:lnSpc>
              <a:spcAft>
                <a:spcPts val="1000"/>
              </a:spcAft>
            </a:pPr>
            <a:r>
              <a:rPr lang="es-MX" sz="2800" dirty="0">
                <a:solidFill>
                  <a:srgbClr val="000000"/>
                </a:solidFill>
                <a:latin typeface="Calibri" panose="020F0502020204030204" pitchFamily="34" charset="0"/>
                <a:ea typeface="Calibri" panose="020F0502020204030204" pitchFamily="34" charset="0"/>
                <a:cs typeface="Calibri" panose="020F0502020204030204" pitchFamily="34" charset="0"/>
              </a:rPr>
              <a:t>Son garantías que requiere la institución de fianzas al cliente (fiado), al suscribir una fianza, con el objeto de respaldar el costo de las obligaciones en caso de que éste incumpla. (Es importante aclarar que para algunos tipos de fianzas no se necesitan garantías de recuperación).</a:t>
            </a:r>
            <a:r>
              <a:rPr lang="es-MX" sz="2800" dirty="0">
                <a:latin typeface="Calibri" panose="020F0502020204030204" pitchFamily="34" charset="0"/>
                <a:cs typeface="Calibri" panose="020F0502020204030204" pitchFamily="34" charset="0"/>
              </a:rPr>
              <a:t> </a:t>
            </a:r>
            <a:endParaRPr lang="es-ES" dirty="0">
              <a:solidFill>
                <a:schemeClr val="tx1">
                  <a:lumMod val="85000"/>
                  <a:lumOff val="15000"/>
                </a:schemeClr>
              </a:solidFill>
              <a:latin typeface="Calibri" panose="020F0502020204030204" pitchFamily="34" charset="0"/>
              <a:cs typeface="Calibri" panose="020F0502020204030204" pitchFamily="34" charset="0"/>
            </a:endParaRPr>
          </a:p>
        </p:txBody>
      </p:sp>
      <p:pic>
        <p:nvPicPr>
          <p:cNvPr id="2" name="Imagen 1">
            <a:extLst>
              <a:ext uri="{FF2B5EF4-FFF2-40B4-BE49-F238E27FC236}">
                <a16:creationId xmlns:a16="http://schemas.microsoft.com/office/drawing/2014/main" id="{B5BF5C2A-33B2-420B-B1D8-C8890007BE7D}"/>
              </a:ext>
            </a:extLst>
          </p:cNvPr>
          <p:cNvPicPr>
            <a:picLocks noChangeAspect="1"/>
          </p:cNvPicPr>
          <p:nvPr/>
        </p:nvPicPr>
        <p:blipFill>
          <a:blip r:embed="rId2"/>
          <a:stretch>
            <a:fillRect/>
          </a:stretch>
        </p:blipFill>
        <p:spPr>
          <a:xfrm>
            <a:off x="8519213" y="2048385"/>
            <a:ext cx="3257788" cy="2799661"/>
          </a:xfrm>
          <a:prstGeom prst="rect">
            <a:avLst/>
          </a:prstGeom>
        </p:spPr>
      </p:pic>
    </p:spTree>
    <p:extLst>
      <p:ext uri="{BB962C8B-B14F-4D97-AF65-F5344CB8AC3E}">
        <p14:creationId xmlns:p14="http://schemas.microsoft.com/office/powerpoint/2010/main" val="704292097"/>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12883" y="1278153"/>
            <a:ext cx="6184203" cy="4523290"/>
          </a:xfrm>
          <a:prstGeom prst="rect">
            <a:avLst/>
          </a:prstGeom>
        </p:spPr>
        <p:txBody>
          <a:bodyPr wrap="square">
            <a:spAutoFit/>
          </a:bodyPr>
          <a:lstStyle/>
          <a:p>
            <a:pPr algn="just">
              <a:lnSpc>
                <a:spcPct val="115000"/>
              </a:lnSpc>
              <a:spcAft>
                <a:spcPts val="1000"/>
              </a:spcAft>
            </a:pPr>
            <a:r>
              <a:rPr lang="es-MX" sz="2800" dirty="0">
                <a:latin typeface="Calibri" panose="020F0502020204030204" pitchFamily="34" charset="0"/>
                <a:ea typeface="Calibri" panose="020F0502020204030204" pitchFamily="34" charset="0"/>
                <a:cs typeface="Calibri" panose="020F0502020204030204" pitchFamily="34" charset="0"/>
              </a:rPr>
              <a:t>Las garantías de recuperación permiten que la afianzadora pueda resarcirse de las reclamaciones pagadas, de esto depende en gran medida su solidez y estabilidad financiera, misma que le permitirá cumplir con eficacia las obligaciones contraídas ante sus clientes beneficiarios de las pólizas.</a:t>
            </a:r>
          </a:p>
          <a:p>
            <a:pPr algn="just"/>
            <a:endParaRPr lang="es-MX" sz="22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pPr>
              <a:defRPr/>
            </a:pPr>
            <a:fld id="{5DF25B40-7E07-4C41-AFAB-23F0DCC00C4A}" type="slidenum">
              <a:rPr lang="es-ES" sz="2000" smtClean="0">
                <a:solidFill>
                  <a:schemeClr val="bg1"/>
                </a:solidFill>
              </a:rPr>
              <a:pPr>
                <a:defRPr/>
              </a:pPr>
              <a:t>45</a:t>
            </a:fld>
            <a:endParaRPr lang="es-ES" dirty="0">
              <a:solidFill>
                <a:schemeClr val="bg1"/>
              </a:solidFill>
            </a:endParaRPr>
          </a:p>
        </p:txBody>
      </p:sp>
      <p:pic>
        <p:nvPicPr>
          <p:cNvPr id="3" name="Imagen 2">
            <a:extLst>
              <a:ext uri="{FF2B5EF4-FFF2-40B4-BE49-F238E27FC236}">
                <a16:creationId xmlns:a16="http://schemas.microsoft.com/office/drawing/2014/main" id="{206CED42-208E-46DA-AF6F-E173BC765317}"/>
              </a:ext>
            </a:extLst>
          </p:cNvPr>
          <p:cNvPicPr>
            <a:picLocks noChangeAspect="1"/>
          </p:cNvPicPr>
          <p:nvPr/>
        </p:nvPicPr>
        <p:blipFill>
          <a:blip r:embed="rId2"/>
          <a:stretch>
            <a:fillRect/>
          </a:stretch>
        </p:blipFill>
        <p:spPr>
          <a:xfrm>
            <a:off x="779190" y="1360104"/>
            <a:ext cx="4040032" cy="4040032"/>
          </a:xfrm>
          <a:prstGeom prst="rect">
            <a:avLst/>
          </a:prstGeom>
        </p:spPr>
      </p:pic>
    </p:spTree>
    <p:extLst>
      <p:ext uri="{BB962C8B-B14F-4D97-AF65-F5344CB8AC3E}">
        <p14:creationId xmlns:p14="http://schemas.microsoft.com/office/powerpoint/2010/main" val="2530429641"/>
      </p:ext>
    </p:extLst>
  </p:cSld>
  <p:clrMapOvr>
    <a:masterClrMapping/>
  </p:clrMapOvr>
  <p:transition spd="slow">
    <p:blinds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C633FE4C-B262-4131-A7C9-F3AD1CF70585}" type="slidenum">
              <a:rPr lang="es-MX" smtClean="0"/>
              <a:t>46</a:t>
            </a:fld>
            <a:endParaRPr lang="es-MX"/>
          </a:p>
        </p:txBody>
      </p:sp>
      <p:sp>
        <p:nvSpPr>
          <p:cNvPr id="2" name="1 Título"/>
          <p:cNvSpPr>
            <a:spLocks noGrp="1"/>
          </p:cNvSpPr>
          <p:nvPr>
            <p:ph type="title" idx="4294967295"/>
          </p:nvPr>
        </p:nvSpPr>
        <p:spPr>
          <a:xfrm>
            <a:off x="1052423" y="791570"/>
            <a:ext cx="10058400" cy="1572068"/>
          </a:xfrm>
          <a:solidFill>
            <a:schemeClr val="accent4">
              <a:lumMod val="75000"/>
            </a:schemeClr>
          </a:solidFill>
        </p:spPr>
        <p:txBody>
          <a:bodyPr anchor="ctr">
            <a:normAutofit/>
          </a:bodyPr>
          <a:lstStyle/>
          <a:p>
            <a:pPr algn="ctr"/>
            <a:r>
              <a:rPr lang="es-MX" sz="2800" b="1" dirty="0">
                <a:solidFill>
                  <a:schemeClr val="bg1"/>
                </a:solidFill>
                <a:latin typeface="Calibri" panose="020F0502020204030204" pitchFamily="34" charset="0"/>
                <a:cs typeface="Calibri" panose="020F0502020204030204" pitchFamily="34" charset="0"/>
              </a:rPr>
              <a:t>Conforme al artículo 168 de la Ley de Instituciones de Seguros y de Fianzas (LISF), las garantías de recuperación que las afianzadoras están obligadas a obtener pueden ser:</a:t>
            </a:r>
            <a:endParaRPr lang="es-MX" sz="3200" dirty="0">
              <a:latin typeface="Calibri" panose="020F0502020204030204" pitchFamily="34" charset="0"/>
              <a:cs typeface="Calibri" panose="020F0502020204030204" pitchFamily="34" charset="0"/>
            </a:endParaRPr>
          </a:p>
        </p:txBody>
      </p:sp>
      <p:sp>
        <p:nvSpPr>
          <p:cNvPr id="6" name="5 Rectángulo"/>
          <p:cNvSpPr/>
          <p:nvPr/>
        </p:nvSpPr>
        <p:spPr>
          <a:xfrm>
            <a:off x="1077655" y="2727942"/>
            <a:ext cx="5788971" cy="2689967"/>
          </a:xfrm>
          <a:prstGeom prst="rect">
            <a:avLst/>
          </a:prstGeom>
          <a:solidFill>
            <a:schemeClr val="tx2">
              <a:lumMod val="25000"/>
              <a:lumOff val="75000"/>
            </a:schemeClr>
          </a:solidFill>
        </p:spPr>
        <p:txBody>
          <a:bodyPr wrap="square">
            <a:spAutoFit/>
          </a:bodyPr>
          <a:lstStyle/>
          <a:p>
            <a:pPr lvl="0"/>
            <a:endParaRPr lang="es-ES" sz="2000" dirty="0"/>
          </a:p>
          <a:p>
            <a:pPr marL="361950" algn="just">
              <a:lnSpc>
                <a:spcPct val="115000"/>
              </a:lnSpc>
              <a:spcAft>
                <a:spcPts val="0"/>
              </a:spcAft>
            </a:pPr>
            <a:r>
              <a:rPr lang="es-MX" sz="2000" b="1" dirty="0">
                <a:latin typeface="Arial" panose="020B0604020202020204" pitchFamily="34" charset="0"/>
                <a:ea typeface="Calibri" panose="020F0502020204030204" pitchFamily="34" charset="0"/>
                <a:cs typeface="Times New Roman" panose="02020603050405020304" pitchFamily="18" charset="0"/>
              </a:rPr>
              <a:t>I. </a:t>
            </a:r>
            <a:r>
              <a:rPr lang="es-MX" sz="2800" b="1" dirty="0">
                <a:latin typeface="Calibri" panose="020F0502020204030204" pitchFamily="34" charset="0"/>
                <a:ea typeface="Calibri" panose="020F0502020204030204" pitchFamily="34" charset="0"/>
                <a:cs typeface="Calibri" panose="020F0502020204030204" pitchFamily="34" charset="0"/>
              </a:rPr>
              <a:t>Prenda, hipoteca o fideicomiso</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361950" algn="just">
              <a:lnSpc>
                <a:spcPct val="115000"/>
              </a:lnSpc>
              <a:spcAft>
                <a:spcPts val="0"/>
              </a:spcAft>
            </a:pPr>
            <a:r>
              <a:rPr lang="es-MX" sz="2800" b="1" dirty="0">
                <a:latin typeface="Calibri" panose="020F0502020204030204" pitchFamily="34" charset="0"/>
                <a:ea typeface="Calibri" panose="020F0502020204030204" pitchFamily="34" charset="0"/>
                <a:cs typeface="Calibri" panose="020F0502020204030204" pitchFamily="34" charset="0"/>
              </a:rPr>
              <a:t>II. Obligación solidaria</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361950" algn="just">
              <a:lnSpc>
                <a:spcPct val="115000"/>
              </a:lnSpc>
              <a:spcAft>
                <a:spcPts val="0"/>
              </a:spcAft>
            </a:pPr>
            <a:r>
              <a:rPr lang="es-MX" sz="2800" b="1" dirty="0">
                <a:latin typeface="Calibri" panose="020F0502020204030204" pitchFamily="34" charset="0"/>
                <a:ea typeface="Calibri" panose="020F0502020204030204" pitchFamily="34" charset="0"/>
                <a:cs typeface="Calibri" panose="020F0502020204030204" pitchFamily="34" charset="0"/>
              </a:rPr>
              <a:t>III. Contrafianza</a:t>
            </a:r>
            <a:endParaRPr lang="es-MX" sz="2800" dirty="0">
              <a:latin typeface="Calibri" panose="020F0502020204030204" pitchFamily="34" charset="0"/>
              <a:ea typeface="Calibri" panose="020F0502020204030204" pitchFamily="34" charset="0"/>
              <a:cs typeface="Calibri" panose="020F0502020204030204" pitchFamily="34" charset="0"/>
            </a:endParaRPr>
          </a:p>
          <a:p>
            <a:pPr marL="361950" algn="just">
              <a:lnSpc>
                <a:spcPct val="115000"/>
              </a:lnSpc>
              <a:spcAft>
                <a:spcPts val="0"/>
              </a:spcAft>
            </a:pPr>
            <a:r>
              <a:rPr lang="es-MX" sz="2800" b="1" dirty="0">
                <a:latin typeface="Calibri" panose="020F0502020204030204" pitchFamily="34" charset="0"/>
                <a:ea typeface="Calibri" panose="020F0502020204030204" pitchFamily="34" charset="0"/>
                <a:cs typeface="Calibri" panose="020F0502020204030204" pitchFamily="34" charset="0"/>
              </a:rPr>
              <a:t>IV. Afectación en garantía</a:t>
            </a:r>
            <a:endParaRPr lang="es-MX" sz="2800" dirty="0">
              <a:latin typeface="Calibri" panose="020F0502020204030204" pitchFamily="34" charset="0"/>
              <a:ea typeface="Calibri" panose="020F0502020204030204" pitchFamily="34" charset="0"/>
              <a:cs typeface="Calibri" panose="020F0502020204030204" pitchFamily="34" charset="0"/>
            </a:endParaRPr>
          </a:p>
          <a:p>
            <a:pPr lvl="0"/>
            <a:endParaRPr lang="es-MX" sz="2000" dirty="0"/>
          </a:p>
        </p:txBody>
      </p:sp>
      <p:pic>
        <p:nvPicPr>
          <p:cNvPr id="3" name="Imagen 2">
            <a:extLst>
              <a:ext uri="{FF2B5EF4-FFF2-40B4-BE49-F238E27FC236}">
                <a16:creationId xmlns:a16="http://schemas.microsoft.com/office/drawing/2014/main" id="{582A2682-D500-4C4F-A67A-B0A4930DA641}"/>
              </a:ext>
            </a:extLst>
          </p:cNvPr>
          <p:cNvPicPr>
            <a:picLocks noChangeAspect="1"/>
          </p:cNvPicPr>
          <p:nvPr/>
        </p:nvPicPr>
        <p:blipFill>
          <a:blip r:embed="rId2"/>
          <a:stretch>
            <a:fillRect/>
          </a:stretch>
        </p:blipFill>
        <p:spPr>
          <a:xfrm>
            <a:off x="7095654" y="2510386"/>
            <a:ext cx="4015169" cy="3298950"/>
          </a:xfrm>
          <a:prstGeom prst="rect">
            <a:avLst/>
          </a:prstGeom>
        </p:spPr>
      </p:pic>
    </p:spTree>
    <p:extLst>
      <p:ext uri="{BB962C8B-B14F-4D97-AF65-F5344CB8AC3E}">
        <p14:creationId xmlns:p14="http://schemas.microsoft.com/office/powerpoint/2010/main" val="1704282695"/>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p:cNvSpPr>
            <a:spLocks noChangeArrowheads="1"/>
          </p:cNvSpPr>
          <p:nvPr/>
        </p:nvSpPr>
        <p:spPr bwMode="auto">
          <a:xfrm>
            <a:off x="2063552" y="1476013"/>
            <a:ext cx="7895828" cy="501675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endParaRPr lang="es-MX" sz="2000" dirty="0"/>
          </a:p>
          <a:p>
            <a:pPr marL="342900" indent="-342900" algn="just">
              <a:buFont typeface="Arial" pitchFamily="34" charset="0"/>
              <a:buChar char="•"/>
            </a:pPr>
            <a:r>
              <a:rPr lang="es-ES" sz="2000" dirty="0">
                <a:latin typeface="Calibri" panose="020F0502020204030204" pitchFamily="34" charset="0"/>
                <a:cs typeface="Calibri" panose="020F0502020204030204" pitchFamily="34" charset="0"/>
              </a:rPr>
              <a:t>El </a:t>
            </a:r>
            <a:r>
              <a:rPr lang="es-ES" sz="2000" b="1" dirty="0">
                <a:latin typeface="Calibri" panose="020F0502020204030204" pitchFamily="34" charset="0"/>
                <a:cs typeface="Calibri" panose="020F0502020204030204" pitchFamily="34" charset="0"/>
              </a:rPr>
              <a:t>Contrato de Fianza</a:t>
            </a:r>
            <a:r>
              <a:rPr lang="es-ES" sz="2000" dirty="0">
                <a:latin typeface="Calibri" panose="020F0502020204030204" pitchFamily="34" charset="0"/>
                <a:cs typeface="Calibri" panose="020F0502020204030204" pitchFamily="34" charset="0"/>
              </a:rPr>
              <a:t> es un contrato de garantía personal, en virtud del cual un tercero se compromete a responder ante un acreedor, del cumplimiento de la obligación asumida por un deudor, para el caso de que éste incumpla la misma.</a:t>
            </a:r>
            <a:endParaRPr lang="es-MX" sz="2000" dirty="0">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000" dirty="0">
                <a:latin typeface="Calibri" panose="020F0502020204030204" pitchFamily="34" charset="0"/>
                <a:cs typeface="Calibri" panose="020F0502020204030204" pitchFamily="34" charset="0"/>
              </a:rPr>
              <a:t>La fianza es un contrato tripartita, accesorio, oneroso, consensual</a:t>
            </a:r>
            <a:r>
              <a:rPr lang="es-MX" sz="2000" dirty="0">
                <a:latin typeface="Calibri" panose="020F0502020204030204" pitchFamily="34" charset="0"/>
                <a:cs typeface="Calibri" panose="020F0502020204030204" pitchFamily="34" charset="0"/>
              </a:rPr>
              <a:t> y dependiendo el caso puede ser unilateral o bilateral.</a:t>
            </a:r>
          </a:p>
          <a:p>
            <a:pPr marL="342900" indent="-342900" algn="just">
              <a:buFont typeface="Arial" pitchFamily="34" charset="0"/>
              <a:buChar char="•"/>
            </a:pPr>
            <a:r>
              <a:rPr lang="es-ES" sz="2000" dirty="0">
                <a:latin typeface="Calibri" panose="020F0502020204030204" pitchFamily="34" charset="0"/>
                <a:cs typeface="Calibri" panose="020F0502020204030204" pitchFamily="34" charset="0"/>
              </a:rPr>
              <a:t>En un contrato de fianza intervienen básicamente tres entidades, </a:t>
            </a:r>
            <a:r>
              <a:rPr lang="es-ES" sz="2000" b="1" dirty="0">
                <a:latin typeface="Calibri" panose="020F0502020204030204" pitchFamily="34" charset="0"/>
                <a:cs typeface="Calibri" panose="020F0502020204030204" pitchFamily="34" charset="0"/>
              </a:rPr>
              <a:t>el fiador o afianzadora, el fiado o afianzado y el beneficiario. </a:t>
            </a:r>
            <a:endParaRPr lang="es-MX" sz="2000" b="1" dirty="0">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000" dirty="0">
                <a:latin typeface="Calibri" panose="020F0502020204030204" pitchFamily="34" charset="0"/>
                <a:cs typeface="Calibri" panose="020F0502020204030204" pitchFamily="34" charset="0"/>
              </a:rPr>
              <a:t>Por el papel que juegan los actores en un contrato de fianza, éste tiene la característica de que sólo puede ser suspendido en sus efectos con el consentimiento del beneficiario. Por tal característica, es necesario que la afianzadora cuide escrupulosamente que se cumplan todas las condiciones de suscripción ya que una vez suscrito el contrato, no tiene la posibilidad de suspender sus efectos.</a:t>
            </a:r>
          </a:p>
          <a:p>
            <a:pPr algn="just"/>
            <a:endParaRPr lang="es-MX" sz="2000" dirty="0"/>
          </a:p>
        </p:txBody>
      </p:sp>
      <p:sp>
        <p:nvSpPr>
          <p:cNvPr id="5" name="1 Título"/>
          <p:cNvSpPr txBox="1">
            <a:spLocks/>
          </p:cNvSpPr>
          <p:nvPr/>
        </p:nvSpPr>
        <p:spPr>
          <a:xfrm>
            <a:off x="7104112" y="566684"/>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2" name="1 Marcador de número de diapositiva"/>
          <p:cNvSpPr>
            <a:spLocks noGrp="1"/>
          </p:cNvSpPr>
          <p:nvPr>
            <p:ph type="sldNum" sz="quarter" idx="12"/>
          </p:nvPr>
        </p:nvSpPr>
        <p:spPr/>
        <p:txBody>
          <a:bodyPr/>
          <a:lstStyle/>
          <a:p>
            <a:fld id="{114F6E14-26B7-447F-A4C5-187AB6119613}" type="slidenum">
              <a:rPr lang="es-MX" smtClean="0"/>
              <a:pPr/>
              <a:t>47</a:t>
            </a:fld>
            <a:endParaRPr lang="es-MX" dirty="0"/>
          </a:p>
        </p:txBody>
      </p:sp>
      <p:pic>
        <p:nvPicPr>
          <p:cNvPr id="9" name="Picture 3"/>
          <p:cNvPicPr>
            <a:picLocks noChangeAspect="1" noChangeArrowheads="1"/>
          </p:cNvPicPr>
          <p:nvPr/>
        </p:nvPicPr>
        <p:blipFill>
          <a:blip r:embed="rId2"/>
          <a:srcRect/>
          <a:stretch>
            <a:fillRect/>
          </a:stretch>
        </p:blipFill>
        <p:spPr bwMode="auto">
          <a:xfrm>
            <a:off x="9840417" y="654747"/>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2279576" y="602610"/>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19826552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48</a:t>
            </a:fld>
            <a:endParaRPr lang="es-MX"/>
          </a:p>
        </p:txBody>
      </p:sp>
      <p:sp>
        <p:nvSpPr>
          <p:cNvPr id="5" name="1 Título"/>
          <p:cNvSpPr txBox="1">
            <a:spLocks/>
          </p:cNvSpPr>
          <p:nvPr/>
        </p:nvSpPr>
        <p:spPr>
          <a:xfrm>
            <a:off x="7104112" y="525739"/>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2063552" y="1483536"/>
            <a:ext cx="7992888" cy="501675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000" dirty="0">
                <a:latin typeface="Calibri" panose="020F0502020204030204" pitchFamily="34" charset="0"/>
                <a:cs typeface="Calibri" panose="020F0502020204030204" pitchFamily="34" charset="0"/>
              </a:rPr>
              <a:t>Las fianzas son instrumentos financieros de transferencia de riesgos, que a semejanza de los seguros permiten dar seguridad a las transacciones comerciales en las cuales existe el compromiso de cumplir obligaciones nacidas en contratos comerciales, que de no cumplirse pueden causar daño a terceras personas.</a:t>
            </a:r>
          </a:p>
          <a:p>
            <a:pPr marL="342900" indent="-342900" algn="just">
              <a:buFont typeface="Arial" pitchFamily="34" charset="0"/>
              <a:buChar char="•"/>
            </a:pPr>
            <a:r>
              <a:rPr lang="es-MX" sz="2000" dirty="0">
                <a:latin typeface="Calibri" panose="020F0502020204030204" pitchFamily="34" charset="0"/>
                <a:cs typeface="Calibri" panose="020F0502020204030204" pitchFamily="34" charset="0"/>
              </a:rPr>
              <a:t>Otra diferencia esencial, en el contrato de fianza incluye, por parte del fiado, una promesa formal, de que reembolsará a la afianzadora cualquier pago realizado por ésta, cuando dicho fiado haya fallado en su obligación de cumplimiento de la obligación que tiene con el acreedor, mientras que en el contrato de seguro no se recupera lo pagado por un siniestro.</a:t>
            </a:r>
          </a:p>
          <a:p>
            <a:pPr marL="342900" indent="-342900" algn="just">
              <a:buFont typeface="Arial" pitchFamily="34" charset="0"/>
              <a:buChar char="•"/>
            </a:pPr>
            <a:r>
              <a:rPr lang="es-MX" sz="2000" b="1" dirty="0">
                <a:latin typeface="Calibri" panose="020F0502020204030204" pitchFamily="34" charset="0"/>
                <a:cs typeface="Calibri" panose="020F0502020204030204" pitchFamily="34" charset="0"/>
              </a:rPr>
              <a:t>Las garantías de recuperación</a:t>
            </a:r>
            <a:r>
              <a:rPr lang="es-MX" sz="2000" dirty="0">
                <a:latin typeface="Calibri" panose="020F0502020204030204" pitchFamily="34" charset="0"/>
                <a:cs typeface="Calibri" panose="020F0502020204030204" pitchFamily="34" charset="0"/>
              </a:rPr>
              <a:t> permiten que la afianzadora pueda resarcirse de las reclamaciones pagadas, de esto depende en gran medida su solidez y estabilidad financiera, y estas pueden ser: </a:t>
            </a:r>
            <a:r>
              <a:rPr lang="es-MX" sz="2000" b="1" dirty="0">
                <a:latin typeface="Calibri" panose="020F0502020204030204" pitchFamily="34" charset="0"/>
                <a:cs typeface="Calibri" panose="020F0502020204030204" pitchFamily="34" charset="0"/>
              </a:rPr>
              <a:t>Prenda, hipoteca o fideicomiso; Obligación solidaria; Contrafianza y, Afectación en garantía.</a:t>
            </a:r>
            <a:endParaRPr lang="es-MX" sz="2000" dirty="0">
              <a:latin typeface="Calibri" panose="020F0502020204030204" pitchFamily="34" charset="0"/>
              <a:cs typeface="Calibri" panose="020F0502020204030204" pitchFamily="34" charset="0"/>
            </a:endParaRPr>
          </a:p>
        </p:txBody>
      </p:sp>
      <p:pic>
        <p:nvPicPr>
          <p:cNvPr id="9" name="Picture 3"/>
          <p:cNvPicPr>
            <a:picLocks noChangeAspect="1" noChangeArrowheads="1"/>
          </p:cNvPicPr>
          <p:nvPr/>
        </p:nvPicPr>
        <p:blipFill>
          <a:blip r:embed="rId2"/>
          <a:srcRect/>
          <a:stretch>
            <a:fillRect/>
          </a:stretch>
        </p:blipFill>
        <p:spPr bwMode="auto">
          <a:xfrm>
            <a:off x="9840417" y="66839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2279576" y="566698"/>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40360845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88089" y="332656"/>
            <a:ext cx="2952327" cy="648072"/>
          </a:xfrm>
        </p:spPr>
        <p:txBody>
          <a:bodyPr>
            <a:normAutofit fontScale="90000"/>
          </a:bodyPr>
          <a:lstStyle/>
          <a:p>
            <a:pPr algn="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endParaRPr lang="es-MX" dirty="0">
              <a:solidFill>
                <a:schemeClr val="accent3">
                  <a:lumMod val="50000"/>
                </a:schemeClr>
              </a:solidFill>
            </a:endParaRPr>
          </a:p>
        </p:txBody>
      </p:sp>
      <p:sp>
        <p:nvSpPr>
          <p:cNvPr id="5" name="4 Rectángulo"/>
          <p:cNvSpPr/>
          <p:nvPr/>
        </p:nvSpPr>
        <p:spPr>
          <a:xfrm>
            <a:off x="1052423" y="1384316"/>
            <a:ext cx="10075651" cy="5262979"/>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400" dirty="0">
                <a:solidFill>
                  <a:srgbClr val="2F2B20"/>
                </a:solidFill>
                <a:latin typeface="Calibri" panose="020F0502020204030204" pitchFamily="34" charset="0"/>
                <a:cs typeface="Calibri" panose="020F0502020204030204" pitchFamily="34" charset="0"/>
              </a:rPr>
              <a:t>Carvallo, E. (2010). Nuevo derecho bancario y bursátil mexicano: teoría y práctica jurídica de las agrupaciones financieras, las instituciones de crédito y las casas de bolsa. 8ª. Edición. Editorial Porrúa. México.</a:t>
            </a:r>
            <a:endParaRPr lang="es-MX" sz="2400" dirty="0">
              <a:solidFill>
                <a:srgbClr val="2F2B20"/>
              </a:solidFill>
              <a:latin typeface="Calibri" panose="020F0502020204030204" pitchFamily="34" charset="0"/>
              <a:cs typeface="Calibri" panose="020F0502020204030204" pitchFamily="34" charset="0"/>
            </a:endParaRPr>
          </a:p>
          <a:p>
            <a:pPr marL="342900" indent="-342900" algn="just">
              <a:buFont typeface="Arial" pitchFamily="34" charset="0"/>
              <a:buChar char="•"/>
            </a:pPr>
            <a:r>
              <a:rPr lang="es-MX" sz="2400" dirty="0">
                <a:solidFill>
                  <a:srgbClr val="2F2B20"/>
                </a:solidFill>
                <a:latin typeface="Calibri" panose="020F0502020204030204" pitchFamily="34" charset="0"/>
                <a:cs typeface="Calibri" panose="020F0502020204030204" pitchFamily="34" charset="0"/>
              </a:rPr>
              <a:t>Comisión Nacional de Seguros y Fianzas. http://www.cnsf.gob.mx</a:t>
            </a:r>
          </a:p>
          <a:p>
            <a:pPr marL="342900" indent="-342900" algn="just">
              <a:buFont typeface="Arial" pitchFamily="34" charset="0"/>
              <a:buChar char="•"/>
            </a:pPr>
            <a:r>
              <a:rPr lang="es-ES" sz="2400" dirty="0">
                <a:solidFill>
                  <a:srgbClr val="2F2B20"/>
                </a:solidFill>
                <a:latin typeface="Calibri" panose="020F0502020204030204" pitchFamily="34" charset="0"/>
                <a:cs typeface="Calibri" panose="020F0502020204030204" pitchFamily="34" charset="0"/>
              </a:rPr>
              <a:t>De la Fuente, J. (2010). Tratado de derecho bancario y bursátil: seguros, fianzas, organizaciones y actividades auxiliares del crédito, ahorro y crédito popular, grupos financieros. 6ª. Edición. Editorial Porrúa. México.</a:t>
            </a:r>
          </a:p>
          <a:p>
            <a:pPr marL="342900" indent="-342900" algn="just">
              <a:buFont typeface="Arial" pitchFamily="34" charset="0"/>
              <a:buChar char="•"/>
            </a:pPr>
            <a:r>
              <a:rPr lang="es-MX" sz="2400" dirty="0">
                <a:solidFill>
                  <a:srgbClr val="2F2B20"/>
                </a:solidFill>
                <a:latin typeface="Calibri" panose="020F0502020204030204" pitchFamily="34" charset="0"/>
                <a:cs typeface="Calibri" panose="020F0502020204030204" pitchFamily="34" charset="0"/>
              </a:rPr>
              <a:t>Garza de la, S. (2008). Derecho financiero mexicano. 28ª. Edición. Editorial Porrúa. México.</a:t>
            </a:r>
          </a:p>
          <a:p>
            <a:pPr marL="342900" indent="-342900" algn="just">
              <a:buFont typeface="Arial" pitchFamily="34" charset="0"/>
              <a:buChar char="•"/>
            </a:pPr>
            <a:r>
              <a:rPr lang="es-ES" sz="2400" dirty="0">
                <a:solidFill>
                  <a:srgbClr val="2F2B20"/>
                </a:solidFill>
                <a:latin typeface="Calibri" panose="020F0502020204030204" pitchFamily="34" charset="0"/>
                <a:cs typeface="Calibri" panose="020F0502020204030204" pitchFamily="34" charset="0"/>
              </a:rPr>
              <a:t>Ley de Instituciones de Seguros y de Fianzas.</a:t>
            </a:r>
          </a:p>
          <a:p>
            <a:pPr marL="342900" indent="-342900" algn="just">
              <a:buFont typeface="Arial" pitchFamily="34" charset="0"/>
              <a:buChar char="•"/>
            </a:pPr>
            <a:r>
              <a:rPr lang="es-MX" sz="2400" dirty="0">
                <a:solidFill>
                  <a:srgbClr val="2F2B20"/>
                </a:solidFill>
                <a:latin typeface="Calibri" panose="020F0502020204030204" pitchFamily="34" charset="0"/>
                <a:cs typeface="Calibri" panose="020F0502020204030204" pitchFamily="34" charset="0"/>
              </a:rPr>
              <a:t>Méndez, J. (2009). Introducción al derecho financiero. 2ª. Edición. Editorial Trillas. México.</a:t>
            </a:r>
          </a:p>
          <a:p>
            <a:pPr marL="342900" indent="-342900" algn="just">
              <a:buFont typeface="Arial" pitchFamily="34" charset="0"/>
              <a:buChar char="•"/>
            </a:pPr>
            <a:r>
              <a:rPr lang="es-MX" sz="2400" dirty="0">
                <a:solidFill>
                  <a:srgbClr val="2F2B20"/>
                </a:solidFill>
                <a:latin typeface="Calibri" panose="020F0502020204030204" pitchFamily="34" charset="0"/>
                <a:cs typeface="Calibri" panose="020F0502020204030204" pitchFamily="34" charset="0"/>
              </a:rPr>
              <a:t>Menéndez, F. (2008). Derecho bancario y bursátil. IURE. México.</a:t>
            </a:r>
          </a:p>
          <a:p>
            <a:pPr marL="342900" indent="-342900" algn="just">
              <a:buFont typeface="Arial" pitchFamily="34" charset="0"/>
              <a:buChar char="•"/>
            </a:pPr>
            <a:r>
              <a:rPr lang="es-MX" sz="2400" dirty="0">
                <a:solidFill>
                  <a:srgbClr val="2F2B20"/>
                </a:solidFill>
                <a:latin typeface="Calibri" panose="020F0502020204030204" pitchFamily="34" charset="0"/>
                <a:cs typeface="Calibri" panose="020F0502020204030204" pitchFamily="34" charset="0"/>
              </a:rPr>
              <a:t>Villegas, R. (2012). Derecho </a:t>
            </a:r>
            <a:r>
              <a:rPr lang="es-MX" sz="2400">
                <a:solidFill>
                  <a:srgbClr val="2F2B20"/>
                </a:solidFill>
                <a:latin typeface="Calibri" panose="020F0502020204030204" pitchFamily="34" charset="0"/>
                <a:cs typeface="Calibri" panose="020F0502020204030204" pitchFamily="34" charset="0"/>
              </a:rPr>
              <a:t>Civil Mexicano. </a:t>
            </a:r>
            <a:r>
              <a:rPr lang="es-MX" sz="2400" dirty="0">
                <a:solidFill>
                  <a:srgbClr val="2F2B20"/>
                </a:solidFill>
                <a:latin typeface="Calibri" panose="020F0502020204030204" pitchFamily="34" charset="0"/>
                <a:cs typeface="Calibri" panose="020F0502020204030204" pitchFamily="34" charset="0"/>
              </a:rPr>
              <a:t>Editorial Porrúa. México.</a:t>
            </a:r>
            <a:endParaRPr lang="es-ES" sz="2000" dirty="0">
              <a:solidFill>
                <a:srgbClr val="2F2B20"/>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z="2000" smtClean="0">
                <a:solidFill>
                  <a:schemeClr val="bg1"/>
                </a:solidFill>
              </a:rPr>
              <a:pPr/>
              <a:t>49</a:t>
            </a:fld>
            <a:endParaRPr lang="es-MX" dirty="0">
              <a:solidFill>
                <a:schemeClr val="bg1"/>
              </a:solidFill>
            </a:endParaRPr>
          </a:p>
        </p:txBody>
      </p:sp>
      <p:pic>
        <p:nvPicPr>
          <p:cNvPr id="7" name="Picture 3"/>
          <p:cNvPicPr>
            <a:picLocks noChangeAspect="1" noChangeArrowheads="1"/>
          </p:cNvPicPr>
          <p:nvPr/>
        </p:nvPicPr>
        <p:blipFill>
          <a:blip r:embed="rId2"/>
          <a:srcRect/>
          <a:stretch>
            <a:fillRect/>
          </a:stretch>
        </p:blipFill>
        <p:spPr bwMode="auto">
          <a:xfrm>
            <a:off x="10056440" y="586854"/>
            <a:ext cx="708957" cy="635396"/>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2063554" y="745541"/>
            <a:ext cx="2870755" cy="523220"/>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800" b="1" dirty="0">
                <a:solidFill>
                  <a:srgbClr val="FFFFFF"/>
                </a:solidFill>
              </a:rPr>
              <a:t>Referencias:</a:t>
            </a:r>
            <a:endParaRPr lang="es-MX" sz="2800"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3767221219"/>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483743" y="844823"/>
            <a:ext cx="9178506" cy="3239348"/>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800" b="1" i="0" u="none" strike="noStrike" kern="1200" cap="none" spc="0" normalizeH="0" baseline="0" noProof="0" dirty="0">
                <a:ln>
                  <a:solidFill>
                    <a:prstClr val="black">
                      <a:lumMod val="65000"/>
                      <a:lumOff val="35000"/>
                    </a:prstClr>
                  </a:solidFill>
                </a:ln>
                <a:solidFill>
                  <a:srgbClr val="9F2936">
                    <a:lumMod val="75000"/>
                  </a:srgbClr>
                </a:solidFill>
                <a:effectLst/>
                <a:uLnTx/>
                <a:uFillTx/>
                <a:latin typeface="Calibri" panose="020F0502020204030204" pitchFamily="34" charset="0"/>
                <a:ea typeface="Times New Roman" pitchFamily="18" charset="0"/>
                <a:cs typeface="Calibri" panose="020F0502020204030204" pitchFamily="34"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sz="1600" b="1" i="0" u="none" strike="noStrike" kern="1200" cap="none" spc="0" normalizeH="0" baseline="0" noProof="0" dirty="0">
              <a:ln>
                <a:solidFill>
                  <a:prstClr val="black">
                    <a:lumMod val="65000"/>
                    <a:lumOff val="35000"/>
                  </a:prstClr>
                </a:solidFill>
              </a:ln>
              <a:solidFill>
                <a:srgbClr val="9F2936">
                  <a:lumMod val="75000"/>
                </a:srgbClr>
              </a:solidFill>
              <a:effectLst/>
              <a:uLnTx/>
              <a:uFillTx/>
              <a:latin typeface="Calibri" panose="020F0502020204030204" pitchFamily="34" charset="0"/>
              <a:ea typeface="Times New Roman" pitchFamily="18" charset="0"/>
              <a:cs typeface="Calibri" panose="020F0502020204030204"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2800" b="1" i="0" u="none" strike="noStrike" kern="1200" cap="none" spc="0" normalizeH="0" baseline="0" noProof="0" dirty="0">
                <a:ln>
                  <a:solidFill>
                    <a:prstClr val="black">
                      <a:lumMod val="65000"/>
                      <a:lumOff val="35000"/>
                    </a:prstClr>
                  </a:solidFill>
                </a:ln>
                <a:solidFill>
                  <a:srgbClr val="9F2936">
                    <a:lumMod val="75000"/>
                  </a:srgbClr>
                </a:solidFill>
                <a:effectLst/>
                <a:uLnTx/>
                <a:uFillTx/>
                <a:latin typeface="Calibri" panose="020F0502020204030204" pitchFamily="34" charset="0"/>
                <a:ea typeface="Times New Roman" pitchFamily="18" charset="0"/>
                <a:cs typeface="Calibri" panose="020F0502020204030204" pitchFamily="34" charset="0"/>
              </a:rPr>
              <a:t>Propósito de la Unidad de Aprendizaje.</a:t>
            </a:r>
            <a:endParaRPr kumimoji="0" lang="es-MX" b="1" i="0" u="none" strike="noStrike" kern="1200" cap="none" spc="0" normalizeH="0" baseline="0" noProof="0" dirty="0">
              <a:ln>
                <a:solidFill>
                  <a:prstClr val="black">
                    <a:lumMod val="65000"/>
                    <a:lumOff val="35000"/>
                  </a:prstClr>
                </a:solidFill>
              </a:ln>
              <a:solidFill>
                <a:srgbClr val="9F2936">
                  <a:lumMod val="75000"/>
                </a:srgbClr>
              </a:solidFill>
              <a:effectLst/>
              <a:uLnTx/>
              <a:uFillTx/>
              <a:latin typeface="Calibri" panose="020F0502020204030204" pitchFamily="34" charset="0"/>
              <a:ea typeface="Times New Roman" pitchFamily="18" charset="0"/>
              <a:cs typeface="Calibri" panose="020F0502020204030204"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1050" b="1" i="0" u="none" strike="noStrike" kern="1200" cap="none" spc="0" normalizeH="0" baseline="0" noProof="0" dirty="0">
                <a:ln>
                  <a:noFill/>
                </a:ln>
                <a:solidFill>
                  <a:srgbClr val="F07F09">
                    <a:lumMod val="50000"/>
                  </a:srgbClr>
                </a:solidFill>
                <a:effectLst/>
                <a:uLnTx/>
                <a:uFillTx/>
                <a:latin typeface="Calibri" panose="020F0502020204030204" pitchFamily="34" charset="0"/>
                <a:ea typeface="Times New Roman" pitchFamily="18" charset="0"/>
                <a:cs typeface="Calibri" panose="020F0502020204030204" pitchFamily="34" charset="0"/>
              </a:rPr>
              <a:t>.</a:t>
            </a:r>
            <a:br>
              <a:rPr kumimoji="0" lang="es-MX" sz="2800" b="1" i="0" u="none" strike="noStrike" kern="1200" cap="none" spc="0" normalizeH="0" baseline="0" noProof="0" dirty="0">
                <a:ln>
                  <a:noFill/>
                </a:ln>
                <a:solidFill>
                  <a:srgbClr val="F07F09">
                    <a:lumMod val="50000"/>
                  </a:srgbClr>
                </a:solidFill>
                <a:effectLst/>
                <a:uLnTx/>
                <a:uFillTx/>
                <a:latin typeface="Calibri" panose="020F0502020204030204" pitchFamily="34" charset="0"/>
                <a:ea typeface="Times New Roman" pitchFamily="18" charset="0"/>
                <a:cs typeface="Calibri" panose="020F0502020204030204" pitchFamily="34" charset="0"/>
              </a:rPr>
            </a:br>
            <a:r>
              <a:rPr kumimoji="0" lang="es-MX"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Analizar  las operaciones fundamentales de las compañías afianzadoras, identificando su actividad financiera, desempeño, aspectos técnicos operacionales, así como sus efectos en la economía; con la finalidad de que el estudiante sea capaz de  valorar los principios financieros que rigen el sistema de fianzas en nuestro país.</a:t>
            </a:r>
          </a:p>
        </p:txBody>
      </p:sp>
      <p:pic>
        <p:nvPicPr>
          <p:cNvPr id="4" name="Picture 3"/>
          <p:cNvPicPr>
            <a:picLocks noChangeAspect="1" noChangeArrowheads="1"/>
          </p:cNvPicPr>
          <p:nvPr/>
        </p:nvPicPr>
        <p:blipFill>
          <a:blip r:embed="rId2"/>
          <a:srcRect/>
          <a:stretch>
            <a:fillRect/>
          </a:stretch>
        </p:blipFill>
        <p:spPr bwMode="auto">
          <a:xfrm>
            <a:off x="9705106" y="366880"/>
            <a:ext cx="915519" cy="823967"/>
          </a:xfrm>
          <a:prstGeom prst="rect">
            <a:avLst/>
          </a:prstGeom>
          <a:noFill/>
          <a:ln w="9525">
            <a:solidFill>
              <a:schemeClr val="accent1">
                <a:lumMod val="75000"/>
              </a:schemeClr>
            </a:solidFill>
            <a:miter lim="800000"/>
            <a:headEnd/>
            <a:tailEnd/>
          </a:ln>
        </p:spPr>
      </p:pic>
      <p:sp>
        <p:nvSpPr>
          <p:cNvPr id="7" name="6 Rectángulo"/>
          <p:cNvSpPr/>
          <p:nvPr/>
        </p:nvSpPr>
        <p:spPr>
          <a:xfrm>
            <a:off x="4454342" y="4125836"/>
            <a:ext cx="6227806" cy="2095789"/>
          </a:xfrm>
          <a:prstGeom prst="rect">
            <a:avLst/>
          </a:prstGeom>
          <a:gradFill flip="none" rotWithShape="1">
            <a:gsLst>
              <a:gs pos="0">
                <a:schemeClr val="tx2">
                  <a:lumMod val="75000"/>
                  <a:lumOff val="25000"/>
                  <a:shade val="30000"/>
                  <a:satMod val="115000"/>
                </a:schemeClr>
              </a:gs>
              <a:gs pos="50000">
                <a:schemeClr val="tx2">
                  <a:lumMod val="75000"/>
                  <a:lumOff val="25000"/>
                  <a:shade val="67500"/>
                  <a:satMod val="115000"/>
                </a:schemeClr>
              </a:gs>
              <a:gs pos="100000">
                <a:schemeClr val="tx2">
                  <a:lumMod val="75000"/>
                  <a:lumOff val="25000"/>
                  <a:shade val="100000"/>
                  <a:satMod val="115000"/>
                </a:schemeClr>
              </a:gs>
            </a:gsLst>
            <a:lin ang="13500000" scaled="1"/>
            <a:tileRect/>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Este propósito hace referencia a la Unidad de Aprendizaje de </a:t>
            </a:r>
            <a:r>
              <a:rPr kumimoji="0" lang="es-MX" sz="2400" b="1"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“Fianzas” </a:t>
            </a:r>
            <a:r>
              <a:rPr kumimoji="0" lang="es-MX" sz="2400" b="0"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que se oferta en la Licenciatura de Actuaría, 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pic>
        <p:nvPicPr>
          <p:cNvPr id="3" name="Imagen 2">
            <a:extLst>
              <a:ext uri="{FF2B5EF4-FFF2-40B4-BE49-F238E27FC236}">
                <a16:creationId xmlns:a16="http://schemas.microsoft.com/office/drawing/2014/main" id="{737A00A8-1B13-40FE-A3B7-64F406F39B29}"/>
              </a:ext>
            </a:extLst>
          </p:cNvPr>
          <p:cNvPicPr>
            <a:picLocks noChangeAspect="1"/>
          </p:cNvPicPr>
          <p:nvPr/>
        </p:nvPicPr>
        <p:blipFill>
          <a:blip r:embed="rId3"/>
          <a:stretch>
            <a:fillRect/>
          </a:stretch>
        </p:blipFill>
        <p:spPr>
          <a:xfrm>
            <a:off x="1299711" y="4160342"/>
            <a:ext cx="3096546" cy="2095789"/>
          </a:xfrm>
          <a:prstGeom prst="rect">
            <a:avLst/>
          </a:prstGeom>
        </p:spPr>
      </p:pic>
    </p:spTree>
    <p:extLst>
      <p:ext uri="{BB962C8B-B14F-4D97-AF65-F5344CB8AC3E}">
        <p14:creationId xmlns:p14="http://schemas.microsoft.com/office/powerpoint/2010/main" val="215933439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50</a:t>
            </a:fld>
            <a:endParaRPr lang="es-MX">
              <a:solidFill>
                <a:prstClr val="black">
                  <a:tint val="75000"/>
                </a:prstClr>
              </a:solidFill>
            </a:endParaRPr>
          </a:p>
        </p:txBody>
      </p:sp>
      <p:pic>
        <p:nvPicPr>
          <p:cNvPr id="5" name="Picture 2" descr="Uaemex"/>
          <p:cNvPicPr>
            <a:picLocks noChangeAspect="1" noChangeArrowheads="1"/>
          </p:cNvPicPr>
          <p:nvPr/>
        </p:nvPicPr>
        <p:blipFill>
          <a:blip r:embed="rId2"/>
          <a:srcRect/>
          <a:stretch>
            <a:fillRect/>
          </a:stretch>
        </p:blipFill>
        <p:spPr bwMode="auto">
          <a:xfrm>
            <a:off x="2279650" y="548680"/>
            <a:ext cx="3240088" cy="2880320"/>
          </a:xfrm>
          <a:prstGeom prst="rect">
            <a:avLst/>
          </a:prstGeom>
          <a:noFill/>
          <a:ln w="28575">
            <a:solidFill>
              <a:schemeClr val="accent3">
                <a:lumMod val="50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6816080" y="3429000"/>
            <a:ext cx="3096344" cy="2664296"/>
          </a:xfrm>
          <a:prstGeom prst="rect">
            <a:avLst/>
          </a:prstGeom>
          <a:noFill/>
          <a:ln w="28575">
            <a:solidFill>
              <a:schemeClr val="accent3">
                <a:lumMod val="50000"/>
              </a:schemeClr>
            </a:solidFill>
            <a:miter lim="800000"/>
            <a:headEnd/>
            <a:tailEnd/>
          </a:ln>
        </p:spPr>
      </p:pic>
    </p:spTree>
    <p:extLst>
      <p:ext uri="{BB962C8B-B14F-4D97-AF65-F5344CB8AC3E}">
        <p14:creationId xmlns:p14="http://schemas.microsoft.com/office/powerpoint/2010/main" val="365553847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1135" y="1433385"/>
            <a:ext cx="8649730" cy="1554702"/>
          </a:xfrm>
          <a:solidFill>
            <a:schemeClr val="tx2">
              <a:lumMod val="10000"/>
              <a:lumOff val="9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0" indent="0" algn="just">
              <a:buNone/>
            </a:pPr>
            <a:r>
              <a:rPr lang="es-ES" b="1" dirty="0">
                <a:ln w="0"/>
                <a:solidFill>
                  <a:schemeClr val="accent6">
                    <a:lumMod val="50000"/>
                  </a:schemeClr>
                </a:solidFill>
                <a:effectLst>
                  <a:outerShdw blurRad="38100" dist="25400" dir="5400000" algn="ctr" rotWithShape="0">
                    <a:srgbClr val="6E747A">
                      <a:alpha val="43000"/>
                    </a:srgbClr>
                  </a:outerShdw>
                </a:effectLst>
                <a:latin typeface="Arial" pitchFamily="34" charset="0"/>
                <a:cs typeface="Arial" pitchFamily="34" charset="0"/>
              </a:rPr>
              <a:t>PROPÓSITO DE LA UNIDAD DE COMPETENCIA</a:t>
            </a:r>
          </a:p>
          <a:p>
            <a:pPr marL="0" indent="0" algn="just">
              <a:buNone/>
            </a:pPr>
            <a:r>
              <a:rPr lang="es-MX" dirty="0"/>
              <a:t>Dominar el concepto, objetivo, elementos y principios que intervienen en una operación de fianzas, así como la necesidad de que el fiado aporte garantías de recuperación. 	</a:t>
            </a:r>
          </a:p>
          <a:p>
            <a:pPr marL="0" indent="0" algn="just">
              <a:buNone/>
            </a:pPr>
            <a:endParaRPr lang="es-ES"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11" name="10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sp>
        <p:nvSpPr>
          <p:cNvPr id="9" name="8 Rectángulo"/>
          <p:cNvSpPr/>
          <p:nvPr/>
        </p:nvSpPr>
        <p:spPr>
          <a:xfrm>
            <a:off x="3353807" y="3029870"/>
            <a:ext cx="5625435" cy="1368151"/>
          </a:xfrm>
          <a:prstGeom prst="rect">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Este propósito se refiere la </a:t>
            </a:r>
            <a:r>
              <a:rPr kumimoji="0" lang="es-ES" sz="1800" b="1"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Unidad de Competencia 1:</a:t>
            </a:r>
            <a:r>
              <a:rPr kumimoji="0" lang="es-ES" sz="1800" b="0"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 </a:t>
            </a:r>
            <a:r>
              <a:rPr kumimoji="0" lang="es-MX" sz="1800" b="1"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“La Fianza en general</a:t>
            </a:r>
            <a:r>
              <a:rPr kumimoji="0" lang="es-MX" sz="1800" b="0"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a:t>
            </a:r>
            <a:r>
              <a:rPr kumimoji="0" lang="es-MX" sz="1800" b="1"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 </a:t>
            </a:r>
            <a:r>
              <a:rPr kumimoji="0" lang="es-MX" sz="1800" b="0" i="0" u="none" strike="noStrike" kern="1200" cap="none" spc="0" normalizeH="0" baseline="0" noProof="0" dirty="0">
                <a:ln>
                  <a:noFill/>
                </a:ln>
                <a:solidFill>
                  <a:srgbClr val="9F2936">
                    <a:lumMod val="75000"/>
                  </a:srgbClr>
                </a:solidFill>
                <a:effectLst/>
                <a:uLnTx/>
                <a:uFillTx/>
                <a:latin typeface="Arial" pitchFamily="34" charset="0"/>
                <a:ea typeface="+mn-ea"/>
                <a:cs typeface="Arial" pitchFamily="34" charset="0"/>
              </a:rPr>
              <a:t> El tiempo destinado para desarrollar el presente tema en el aula es de 4  clases.</a:t>
            </a:r>
          </a:p>
        </p:txBody>
      </p:sp>
      <p:sp>
        <p:nvSpPr>
          <p:cNvPr id="6" name="5 Rectángulo"/>
          <p:cNvSpPr/>
          <p:nvPr/>
        </p:nvSpPr>
        <p:spPr>
          <a:xfrm>
            <a:off x="2434853" y="4451369"/>
            <a:ext cx="7344816"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Estructura metodológica:</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 Este material </a:t>
            </a:r>
            <a:r>
              <a:rPr kumimoji="0" lang="es-E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cuenta con un sistema de almacenaje con dimensiones y materiales adecuados: </a:t>
            </a:r>
            <a:r>
              <a:rPr kumimoji="0" lang="es-ES"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Microsoft PowerPoint 2016. </a:t>
            </a:r>
            <a:r>
              <a:rPr kumimoji="0" lang="es-E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Está</a:t>
            </a:r>
            <a:r>
              <a:rPr kumimoji="0" lang="es-MX"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 diseñado en forma clara y sencilla; y presenta lo más sobresaliente respecto a la Unidad de Competencia 1: La Fianza en general</a:t>
            </a:r>
            <a:r>
              <a:rPr kumimoji="0" lang="es-MX"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a:t>
            </a:r>
          </a:p>
        </p:txBody>
      </p:sp>
      <p:pic>
        <p:nvPicPr>
          <p:cNvPr id="7" name="Picture 3"/>
          <p:cNvPicPr>
            <a:picLocks noChangeAspect="1" noChangeArrowheads="1"/>
          </p:cNvPicPr>
          <p:nvPr/>
        </p:nvPicPr>
        <p:blipFill>
          <a:blip r:embed="rId2"/>
          <a:srcRect/>
          <a:stretch>
            <a:fillRect/>
          </a:stretch>
        </p:blipFill>
        <p:spPr bwMode="auto">
          <a:xfrm>
            <a:off x="9603622" y="429674"/>
            <a:ext cx="798490" cy="718641"/>
          </a:xfrm>
          <a:prstGeom prst="rect">
            <a:avLst/>
          </a:prstGeom>
          <a:noFill/>
          <a:ln w="9525">
            <a:solidFill>
              <a:schemeClr val="accent2"/>
            </a:solidFill>
            <a:miter lim="800000"/>
            <a:headEnd/>
            <a:tailEnd/>
          </a:ln>
        </p:spPr>
      </p:pic>
      <p:sp>
        <p:nvSpPr>
          <p:cNvPr id="5" name="4 CuadroTexto"/>
          <p:cNvSpPr txBox="1"/>
          <p:nvPr/>
        </p:nvSpPr>
        <p:spPr>
          <a:xfrm>
            <a:off x="2063553" y="579864"/>
            <a:ext cx="460196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srgbClr val="9F2936">
                    <a:lumMod val="75000"/>
                  </a:srgbClr>
                </a:solidFill>
                <a:effectLst/>
                <a:uLnTx/>
                <a:uFillTx/>
                <a:latin typeface="Arial Black" pitchFamily="34" charset="0"/>
                <a:ea typeface="+mn-ea"/>
                <a:cs typeface="Aharoni" pitchFamily="2" charset="-79"/>
              </a:rPr>
              <a:t>Guión Explicativo</a:t>
            </a:r>
          </a:p>
        </p:txBody>
      </p:sp>
    </p:spTree>
    <p:extLst>
      <p:ext uri="{BB962C8B-B14F-4D97-AF65-F5344CB8AC3E}">
        <p14:creationId xmlns:p14="http://schemas.microsoft.com/office/powerpoint/2010/main" val="154908052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812139840"/>
              </p:ext>
            </p:extLst>
          </p:nvPr>
        </p:nvGraphicFramePr>
        <p:xfrm>
          <a:off x="1919536" y="1361514"/>
          <a:ext cx="8534648" cy="5042638"/>
        </p:xfrm>
        <a:graphic>
          <a:graphicData uri="http://schemas.openxmlformats.org/drawingml/2006/table">
            <a:tbl>
              <a:tblPr>
                <a:tableStyleId>{69C7853C-536D-4A76-A0AE-DD22124D55A5}</a:tableStyleId>
              </a:tblPr>
              <a:tblGrid>
                <a:gridCol w="2732675">
                  <a:extLst>
                    <a:ext uri="{9D8B030D-6E8A-4147-A177-3AD203B41FA5}">
                      <a16:colId xmlns:a16="http://schemas.microsoft.com/office/drawing/2014/main" val="20000"/>
                    </a:ext>
                  </a:extLst>
                </a:gridCol>
                <a:gridCol w="1534648">
                  <a:extLst>
                    <a:ext uri="{9D8B030D-6E8A-4147-A177-3AD203B41FA5}">
                      <a16:colId xmlns:a16="http://schemas.microsoft.com/office/drawing/2014/main" val="20001"/>
                    </a:ext>
                  </a:extLst>
                </a:gridCol>
                <a:gridCol w="524058">
                  <a:extLst>
                    <a:ext uri="{9D8B030D-6E8A-4147-A177-3AD203B41FA5}">
                      <a16:colId xmlns:a16="http://schemas.microsoft.com/office/drawing/2014/main" val="20002"/>
                    </a:ext>
                  </a:extLst>
                </a:gridCol>
                <a:gridCol w="1660449">
                  <a:extLst>
                    <a:ext uri="{9D8B030D-6E8A-4147-A177-3AD203B41FA5}">
                      <a16:colId xmlns:a16="http://schemas.microsoft.com/office/drawing/2014/main" val="20003"/>
                    </a:ext>
                  </a:extLst>
                </a:gridCol>
                <a:gridCol w="2082818">
                  <a:extLst>
                    <a:ext uri="{9D8B030D-6E8A-4147-A177-3AD203B41FA5}">
                      <a16:colId xmlns:a16="http://schemas.microsoft.com/office/drawing/2014/main" val="20004"/>
                    </a:ext>
                  </a:extLst>
                </a:gridCol>
              </a:tblGrid>
              <a:tr h="607575">
                <a:tc>
                  <a:txBody>
                    <a:bodyPr/>
                    <a:lstStyle/>
                    <a:p>
                      <a:pPr algn="ctr"/>
                      <a:r>
                        <a:rPr lang="es-MX" b="1" dirty="0"/>
                        <a:t>Estrategias Didácticas</a:t>
                      </a:r>
                    </a:p>
                  </a:txBody>
                  <a:tcPr>
                    <a:solidFill>
                      <a:schemeClr val="accent3">
                        <a:lumMod val="40000"/>
                        <a:lumOff val="60000"/>
                      </a:schemeClr>
                    </a:solidFill>
                  </a:tcPr>
                </a:tc>
                <a:tc gridSpan="3">
                  <a:txBody>
                    <a:bodyPr/>
                    <a:lstStyle/>
                    <a:p>
                      <a:pPr algn="ctr"/>
                      <a:r>
                        <a:rPr lang="es-MX" b="1" dirty="0"/>
                        <a:t>Recursos Requeridos</a:t>
                      </a:r>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a:t>Tiempo Destinado</a:t>
                      </a:r>
                    </a:p>
                  </a:txBody>
                  <a:tcPr>
                    <a:solidFill>
                      <a:schemeClr val="accent3">
                        <a:lumMod val="40000"/>
                        <a:lumOff val="60000"/>
                      </a:schemeClr>
                    </a:solidFill>
                  </a:tcPr>
                </a:tc>
                <a:extLst>
                  <a:ext uri="{0D108BD9-81ED-4DB2-BD59-A6C34878D82A}">
                    <a16:rowId xmlns:a16="http://schemas.microsoft.com/office/drawing/2014/main" val="10000"/>
                  </a:ext>
                </a:extLst>
              </a:tr>
              <a:tr h="318254">
                <a:tc rowSpan="2">
                  <a:txBody>
                    <a:bodyPr/>
                    <a:lstStyle/>
                    <a:p>
                      <a:pPr marL="285750" indent="-285750" algn="l">
                        <a:buFont typeface="Arial" pitchFamily="34" charset="0"/>
                        <a:buChar char="•"/>
                      </a:pPr>
                      <a:r>
                        <a:rPr lang="es-MX" sz="1600" dirty="0"/>
                        <a:t>Investigación</a:t>
                      </a:r>
                      <a:r>
                        <a:rPr lang="es-MX" sz="1600" baseline="0" dirty="0"/>
                        <a:t> de conceptos.</a:t>
                      </a:r>
                    </a:p>
                    <a:p>
                      <a:pPr marL="285750" indent="-285750" algn="l">
                        <a:buFont typeface="Arial" pitchFamily="34" charset="0"/>
                        <a:buChar char="•"/>
                      </a:pPr>
                      <a:r>
                        <a:rPr lang="es-MX" sz="1600" baseline="0" dirty="0"/>
                        <a:t>Elaboración de resumen con base en lecturas recomendadas.</a:t>
                      </a:r>
                    </a:p>
                    <a:p>
                      <a:pPr marL="285750" indent="-285750" algn="l">
                        <a:buFont typeface="Arial" pitchFamily="34" charset="0"/>
                        <a:buChar char="•"/>
                      </a:pPr>
                      <a:r>
                        <a:rPr lang="es-MX" sz="1600" baseline="0" dirty="0"/>
                        <a:t>Exposición del docente.</a:t>
                      </a:r>
                    </a:p>
                    <a:p>
                      <a:pPr marL="285750" indent="-285750" algn="just">
                        <a:buFont typeface="Arial" pitchFamily="34" charset="0"/>
                        <a:buChar char="•"/>
                      </a:pPr>
                      <a:endParaRPr lang="es-MX" sz="1600" dirty="0"/>
                    </a:p>
                  </a:txBody>
                  <a:tcPr>
                    <a:solidFill>
                      <a:schemeClr val="accent3">
                        <a:lumMod val="40000"/>
                        <a:lumOff val="60000"/>
                      </a:schemeClr>
                    </a:solidFill>
                  </a:tcPr>
                </a:tc>
                <a:tc gridSpan="2">
                  <a:txBody>
                    <a:bodyPr/>
                    <a:lstStyle/>
                    <a:p>
                      <a:pPr algn="ctr"/>
                      <a:r>
                        <a:rPr lang="es-MX" sz="1600" dirty="0"/>
                        <a:t>Pedagógicos </a:t>
                      </a:r>
                    </a:p>
                  </a:txBody>
                  <a:tcPr>
                    <a:solidFill>
                      <a:schemeClr val="accent3">
                        <a:lumMod val="40000"/>
                        <a:lumOff val="60000"/>
                      </a:schemeClr>
                    </a:solidFill>
                  </a:tcPr>
                </a:tc>
                <a:tc hMerge="1">
                  <a:txBody>
                    <a:bodyPr/>
                    <a:lstStyle/>
                    <a:p>
                      <a:endParaRPr lang="es-MX"/>
                    </a:p>
                  </a:txBody>
                  <a:tcPr/>
                </a:tc>
                <a:tc>
                  <a:txBody>
                    <a:bodyPr/>
                    <a:lstStyle/>
                    <a:p>
                      <a:pPr algn="ctr"/>
                      <a:r>
                        <a:rPr lang="es-MX" sz="1600" dirty="0"/>
                        <a:t>Administrativos </a:t>
                      </a:r>
                    </a:p>
                  </a:txBody>
                  <a:tcPr>
                    <a:solidFill>
                      <a:schemeClr val="accent3">
                        <a:lumMod val="40000"/>
                        <a:lumOff val="60000"/>
                      </a:schemeClr>
                    </a:solidFill>
                  </a:tcPr>
                </a:tc>
                <a:tc rowSpan="2">
                  <a:txBody>
                    <a:bodyPr/>
                    <a:lstStyle/>
                    <a:p>
                      <a:pPr algn="ctr"/>
                      <a:r>
                        <a:rPr lang="es-MX" sz="1600" baseline="0" dirty="0"/>
                        <a:t>4 Clases </a:t>
                      </a:r>
                      <a:endParaRPr lang="es-MX" sz="1600" dirty="0"/>
                    </a:p>
                  </a:txBody>
                  <a:tcPr>
                    <a:solidFill>
                      <a:schemeClr val="accent3">
                        <a:lumMod val="40000"/>
                        <a:lumOff val="60000"/>
                      </a:schemeClr>
                    </a:solidFill>
                  </a:tcPr>
                </a:tc>
                <a:extLst>
                  <a:ext uri="{0D108BD9-81ED-4DB2-BD59-A6C34878D82A}">
                    <a16:rowId xmlns:a16="http://schemas.microsoft.com/office/drawing/2014/main" val="10001"/>
                  </a:ext>
                </a:extLst>
              </a:tr>
              <a:tr h="1620200">
                <a:tc vMerge="1">
                  <a:txBody>
                    <a:bodyPr/>
                    <a:lstStyle/>
                    <a:p>
                      <a:endParaRPr lang="es-MX"/>
                    </a:p>
                  </a:txBody>
                  <a:tcPr/>
                </a:tc>
                <a:tc gridSpan="2">
                  <a:txBody>
                    <a:bodyPr/>
                    <a:lstStyle/>
                    <a:p>
                      <a:pPr marL="90488" indent="-90488" algn="l">
                        <a:buFont typeface="Arial" pitchFamily="34" charset="0"/>
                        <a:buChar char="•"/>
                      </a:pPr>
                      <a:r>
                        <a:rPr lang="es-MX" sz="1400" dirty="0"/>
                        <a:t>Libros de texto </a:t>
                      </a:r>
                    </a:p>
                    <a:p>
                      <a:pPr marL="90488" indent="-90488" algn="l">
                        <a:buFont typeface="Arial" pitchFamily="34" charset="0"/>
                        <a:buChar char="•"/>
                      </a:pPr>
                      <a:r>
                        <a:rPr lang="es-MX" sz="1400" dirty="0"/>
                        <a:t>Ley de Instituciones de Seguros y de Fianzas.</a:t>
                      </a:r>
                      <a:endParaRPr lang="es-MX" sz="1600" dirty="0"/>
                    </a:p>
                  </a:txBody>
                  <a:tcPr>
                    <a:solidFill>
                      <a:schemeClr val="accent3">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a:t>Aula</a:t>
                      </a:r>
                      <a:r>
                        <a:rPr lang="es-MX" sz="1400" baseline="0" dirty="0"/>
                        <a:t> </a:t>
                      </a:r>
                    </a:p>
                    <a:p>
                      <a:pPr marL="285750" indent="-285750" algn="l">
                        <a:buFont typeface="Arial" pitchFamily="34" charset="0"/>
                        <a:buChar char="•"/>
                      </a:pPr>
                      <a:r>
                        <a:rPr lang="es-MX" sz="1400" baseline="0" dirty="0"/>
                        <a:t>Cañón </a:t>
                      </a:r>
                      <a:endParaRPr lang="es-MX" sz="1400" dirty="0"/>
                    </a:p>
                  </a:txBody>
                  <a:tcPr>
                    <a:solidFill>
                      <a:schemeClr val="accent3">
                        <a:lumMod val="40000"/>
                        <a:lumOff val="60000"/>
                      </a:schemeClr>
                    </a:solidFill>
                  </a:tcPr>
                </a:tc>
                <a:tc vMerge="1">
                  <a:txBody>
                    <a:bodyPr/>
                    <a:lstStyle/>
                    <a:p>
                      <a:endParaRPr lang="es-MX"/>
                    </a:p>
                  </a:txBody>
                  <a:tcPr/>
                </a:tc>
                <a:extLst>
                  <a:ext uri="{0D108BD9-81ED-4DB2-BD59-A6C34878D82A}">
                    <a16:rowId xmlns:a16="http://schemas.microsoft.com/office/drawing/2014/main" val="10002"/>
                  </a:ext>
                </a:extLst>
              </a:tr>
              <a:tr h="404918">
                <a:tc gridSpan="2">
                  <a:txBody>
                    <a:bodyPr/>
                    <a:lstStyle/>
                    <a:p>
                      <a:pPr algn="ctr"/>
                      <a:r>
                        <a:rPr lang="es-MX" sz="1600" b="1" dirty="0"/>
                        <a:t>Criterios de desempeño </a:t>
                      </a:r>
                      <a:r>
                        <a:rPr lang="es-MX" sz="1600" b="1" baseline="0" dirty="0"/>
                        <a:t> </a:t>
                      </a:r>
                      <a:endParaRPr lang="es-MX" sz="1600" b="1" dirty="0"/>
                    </a:p>
                  </a:txBody>
                  <a:tcPr>
                    <a:solidFill>
                      <a:schemeClr val="accent3">
                        <a:lumMod val="40000"/>
                        <a:lumOff val="60000"/>
                      </a:schemeClr>
                    </a:solidFill>
                  </a:tcPr>
                </a:tc>
                <a:tc hMerge="1">
                  <a:txBody>
                    <a:bodyPr/>
                    <a:lstStyle/>
                    <a:p>
                      <a:endParaRPr lang="es-MX"/>
                    </a:p>
                  </a:txBody>
                  <a:tcPr/>
                </a:tc>
                <a:tc gridSpan="3">
                  <a:txBody>
                    <a:bodyPr/>
                    <a:lstStyle/>
                    <a:p>
                      <a:pPr algn="ctr"/>
                      <a:r>
                        <a:rPr lang="es-MX" sz="1600" b="1" dirty="0"/>
                        <a:t>Evidencias -</a:t>
                      </a:r>
                      <a:r>
                        <a:rPr lang="es-MX" sz="1600" b="1" baseline="0" dirty="0"/>
                        <a:t> Productos</a:t>
                      </a:r>
                      <a:endParaRPr lang="es-MX" sz="1600"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1857684">
                <a:tc gridSpan="2">
                  <a:txBody>
                    <a:bodyPr/>
                    <a:lstStyle/>
                    <a:p>
                      <a:pPr marL="285750" indent="-285750" algn="just">
                        <a:buFont typeface="Arial" pitchFamily="34" charset="0"/>
                        <a:buChar char="•"/>
                      </a:pPr>
                      <a:r>
                        <a:rPr lang="es-MX" sz="1600" dirty="0">
                          <a:latin typeface="+mn-lt"/>
                        </a:rPr>
                        <a:t>Investigar sobre el tema.</a:t>
                      </a:r>
                    </a:p>
                    <a:p>
                      <a:pPr marL="285750" indent="-285750" algn="just">
                        <a:buFont typeface="Arial" pitchFamily="34" charset="0"/>
                        <a:buChar char="•"/>
                      </a:pPr>
                      <a:r>
                        <a:rPr lang="es-MX" sz="1600" dirty="0">
                          <a:latin typeface="+mn-lt"/>
                        </a:rPr>
                        <a:t>Describir</a:t>
                      </a:r>
                      <a:r>
                        <a:rPr lang="es-MX" sz="1600" baseline="0" dirty="0">
                          <a:latin typeface="+mn-lt"/>
                        </a:rPr>
                        <a:t> las características, efectos y las diferencias </a:t>
                      </a:r>
                      <a:r>
                        <a:rPr lang="es-MX" sz="1600" dirty="0">
                          <a:latin typeface="+mn-lt"/>
                          <a:cs typeface="Arial" panose="020B0604020202020204" pitchFamily="34" charset="0"/>
                        </a:rPr>
                        <a:t>de un contrato de  fianzas y uno de seguro</a:t>
                      </a:r>
                      <a:r>
                        <a:rPr lang="es-MX" sz="1600" dirty="0">
                          <a:latin typeface="Arial" panose="020B0604020202020204" pitchFamily="34" charset="0"/>
                          <a:cs typeface="Arial" panose="020B0604020202020204" pitchFamily="34" charset="0"/>
                        </a:rPr>
                        <a:t>.</a:t>
                      </a:r>
                      <a:endParaRPr lang="es-MX" sz="1600" baseline="0" dirty="0"/>
                    </a:p>
                    <a:p>
                      <a:pPr marL="285750" indent="-285750" algn="just">
                        <a:buFont typeface="Arial" pitchFamily="34" charset="0"/>
                        <a:buChar char="•"/>
                      </a:pPr>
                      <a:r>
                        <a:rPr lang="es-MX" sz="1600" baseline="0" dirty="0"/>
                        <a:t>Análisis de las garantías de recuperación aportadas por el fiado.</a:t>
                      </a:r>
                    </a:p>
                    <a:p>
                      <a:pPr marL="0" indent="0" algn="just">
                        <a:buFont typeface="Arial" pitchFamily="34" charset="0"/>
                        <a:buNone/>
                      </a:pPr>
                      <a:endParaRPr lang="es-MX" sz="1600" baseline="0" dirty="0"/>
                    </a:p>
                    <a:p>
                      <a:pPr marL="285750" indent="-285750" algn="just">
                        <a:buFont typeface="Arial" pitchFamily="34" charset="0"/>
                        <a:buChar char="•"/>
                      </a:pPr>
                      <a:endParaRPr lang="es-MX" sz="1600" dirty="0"/>
                    </a:p>
                  </a:txBody>
                  <a:tcPr>
                    <a:solidFill>
                      <a:schemeClr val="accent3">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baseline="0" dirty="0"/>
                        <a:t>Informe de lecturas.</a:t>
                      </a:r>
                    </a:p>
                    <a:p>
                      <a:pPr marL="285750" indent="-285750" algn="just">
                        <a:buFont typeface="Arial" pitchFamily="34" charset="0"/>
                        <a:buChar char="•"/>
                      </a:pPr>
                      <a:r>
                        <a:rPr lang="es-MX" sz="1600" baseline="0" dirty="0"/>
                        <a:t>Lista de participaciones</a:t>
                      </a:r>
                    </a:p>
                    <a:p>
                      <a:pPr marL="285750" indent="-285750" algn="just">
                        <a:buFont typeface="Arial" pitchFamily="34" charset="0"/>
                        <a:buChar char="•"/>
                      </a:pPr>
                      <a:r>
                        <a:rPr lang="es-MX" sz="1600" baseline="0" dirty="0"/>
                        <a:t>Lista de asistencia</a:t>
                      </a:r>
                    </a:p>
                    <a:p>
                      <a:pPr marL="285750" indent="-285750" algn="just">
                        <a:buFont typeface="Arial" pitchFamily="34" charset="0"/>
                        <a:buChar char="•"/>
                      </a:pPr>
                      <a:r>
                        <a:rPr lang="es-MX" sz="1600" baseline="0" dirty="0"/>
                        <a:t>Portafolio de evidencias</a:t>
                      </a:r>
                    </a:p>
                    <a:p>
                      <a:pPr marL="285750" indent="-285750" algn="just">
                        <a:buFont typeface="Arial" pitchFamily="34" charset="0"/>
                        <a:buChar char="•"/>
                      </a:pPr>
                      <a:r>
                        <a:rPr lang="es-MX" sz="1600" baseline="0" dirty="0"/>
                        <a:t>Tareas curriculares</a:t>
                      </a:r>
                    </a:p>
                    <a:p>
                      <a:pPr marL="285750" indent="-285750" algn="just">
                        <a:buFont typeface="Arial" pitchFamily="34" charset="0"/>
                        <a:buChar char="•"/>
                      </a:pPr>
                      <a:endParaRPr lang="es-MX" sz="1600" baseline="0" dirty="0"/>
                    </a:p>
                    <a:p>
                      <a:endParaRPr lang="es-MX" sz="1600"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sp>
        <p:nvSpPr>
          <p:cNvPr id="3" name="3 Título"/>
          <p:cNvSpPr txBox="1">
            <a:spLocks/>
          </p:cNvSpPr>
          <p:nvPr/>
        </p:nvSpPr>
        <p:spPr>
          <a:xfrm>
            <a:off x="1991544" y="667266"/>
            <a:ext cx="7998776" cy="632606"/>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200" b="0" i="0" u="none" strike="noStrike" kern="1200" cap="none" spc="0" normalizeH="0" baseline="0" noProof="0" dirty="0">
                <a:ln>
                  <a:noFill/>
                </a:ln>
                <a:solidFill>
                  <a:prstClr val="white"/>
                </a:solidFill>
                <a:effectLst/>
                <a:uLnTx/>
                <a:uFillTx/>
                <a:latin typeface="Trebuchet MS"/>
                <a:ea typeface="+mj-ea"/>
                <a:cs typeface="+mj-cs"/>
              </a:rPr>
              <a:t>Planeación Didáctica</a:t>
            </a:r>
            <a:endParaRPr kumimoji="0" lang="es-MX" sz="2800" b="0" i="0" u="none" strike="noStrike" kern="1200" cap="none" spc="0" normalizeH="0" baseline="0" noProof="0" dirty="0">
              <a:ln>
                <a:noFill/>
              </a:ln>
              <a:solidFill>
                <a:prstClr val="white"/>
              </a:solidFill>
              <a:effectLst/>
              <a:uLnTx/>
              <a:uFillTx/>
              <a:latin typeface="Trebuchet MS"/>
              <a:ea typeface="+mj-ea"/>
              <a:cs typeface="+mj-cs"/>
            </a:endParaRPr>
          </a:p>
        </p:txBody>
      </p:sp>
      <p:pic>
        <p:nvPicPr>
          <p:cNvPr id="4" name="Picture 3"/>
          <p:cNvPicPr>
            <a:picLocks noChangeAspect="1" noChangeArrowheads="1"/>
          </p:cNvPicPr>
          <p:nvPr/>
        </p:nvPicPr>
        <p:blipFill>
          <a:blip r:embed="rId3"/>
          <a:srcRect/>
          <a:stretch>
            <a:fillRect/>
          </a:stretch>
        </p:blipFill>
        <p:spPr bwMode="auto">
          <a:xfrm>
            <a:off x="9701124" y="530369"/>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dirty="0">
              <a:ln>
                <a:noFill/>
              </a:ln>
              <a:solidFill>
                <a:srgbClr val="FFFFFF"/>
              </a:solidFill>
              <a:effectLst/>
              <a:uLnTx/>
              <a:uFillTx/>
              <a:latin typeface="Georgia"/>
              <a:ea typeface="+mn-ea"/>
              <a:cs typeface="+mn-cs"/>
            </a:endParaRPr>
          </a:p>
        </p:txBody>
      </p:sp>
    </p:spTree>
    <p:extLst>
      <p:ext uri="{BB962C8B-B14F-4D97-AF65-F5344CB8AC3E}">
        <p14:creationId xmlns:p14="http://schemas.microsoft.com/office/powerpoint/2010/main" val="1390477163"/>
      </p:ext>
    </p:extLst>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17652" y="2512544"/>
            <a:ext cx="5779699" cy="1762898"/>
          </a:xfrm>
          <a:solidFill>
            <a:schemeClr val="accent3">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br>
              <a:rPr lang="es-MX" sz="4000" b="1" dirty="0">
                <a:solidFill>
                  <a:schemeClr val="accent1">
                    <a:lumMod val="75000"/>
                  </a:schemeClr>
                </a:solidFill>
                <a:effectLst>
                  <a:outerShdw blurRad="38100" dist="38100" dir="2700000" algn="tl">
                    <a:srgbClr val="000000">
                      <a:alpha val="43137"/>
                    </a:srgbClr>
                  </a:outerShdw>
                </a:effectLst>
              </a:rPr>
            </a:br>
            <a:r>
              <a:rPr lang="es-MX" b="1" dirty="0">
                <a:solidFill>
                  <a:schemeClr val="accent2"/>
                </a:solidFill>
                <a:effectLst>
                  <a:outerShdw blurRad="38100" dist="38100" dir="2700000" algn="tl">
                    <a:srgbClr val="000000">
                      <a:alpha val="43137"/>
                    </a:srgbClr>
                  </a:outerShdw>
                </a:effectLst>
              </a:rPr>
              <a:t>La Fianza</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3F354B-F5C5-4EF2-87BA-04594DF4B743}" type="slidenum">
              <a:rPr kumimoji="0" lang="es-MX" sz="1800" b="0" i="0" u="none" strike="noStrike" kern="1200" cap="none" spc="0" normalizeH="0" baseline="0" noProof="0" smtClean="0">
                <a:ln>
                  <a:noFill/>
                </a:ln>
                <a:solidFill>
                  <a:prstClr val="white"/>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s-MX" sz="1800" b="0" i="0" u="none" strike="noStrike" kern="1200" cap="none" spc="0" normalizeH="0" baseline="0" noProof="0">
              <a:ln>
                <a:noFill/>
              </a:ln>
              <a:solidFill>
                <a:prstClr val="white"/>
              </a:solidFill>
              <a:effectLst/>
              <a:uLnTx/>
              <a:uFillTx/>
              <a:latin typeface="Georgia"/>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0041" y="332657"/>
            <a:ext cx="991660" cy="892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297676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3725" y="816442"/>
            <a:ext cx="6275040" cy="629816"/>
          </a:xfrm>
          <a:solidFill>
            <a:schemeClr val="accent2">
              <a:lumMod val="40000"/>
              <a:lumOff val="60000"/>
            </a:schemeClr>
          </a:solidFill>
          <a:ln>
            <a:solidFill>
              <a:schemeClr val="tx2"/>
            </a:solidFill>
          </a:ln>
        </p:spPr>
        <p:txBody>
          <a:bodyPr>
            <a:noAutofit/>
          </a:bodyPr>
          <a:lstStyle/>
          <a:p>
            <a:pPr algn="ctr"/>
            <a:r>
              <a:rPr lang="es-MX" b="1" dirty="0">
                <a:solidFill>
                  <a:schemeClr val="accent2">
                    <a:lumMod val="75000"/>
                  </a:schemeClr>
                </a:solidFill>
                <a:latin typeface="Calibri" panose="020F0502020204030204" pitchFamily="34" charset="0"/>
                <a:cs typeface="Calibri" panose="020F0502020204030204" pitchFamily="34" charset="0"/>
              </a:rPr>
              <a:t>CONCEPTO DE FIANZA</a:t>
            </a:r>
          </a:p>
        </p:txBody>
      </p:sp>
      <p:sp>
        <p:nvSpPr>
          <p:cNvPr id="3" name="2 Marcador de número de diapositiva"/>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33FE4C-B262-4131-A7C9-F3AD1CF70585}" type="slidenum">
              <a:rPr kumimoji="0" lang="es-MX" sz="1800" b="0" i="0" u="none" strike="noStrike" kern="1200" cap="none" spc="0" normalizeH="0" baseline="0" noProof="0" smtClean="0">
                <a:ln>
                  <a:noFill/>
                </a:ln>
                <a:solidFill>
                  <a:srgbClr val="FFFFFF"/>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s-MX" sz="1800" b="0" i="0" u="none" strike="noStrike" kern="1200" cap="none" spc="0" normalizeH="0" baseline="0" noProof="0">
              <a:ln>
                <a:noFill/>
              </a:ln>
              <a:solidFill>
                <a:srgbClr val="FFFFFF"/>
              </a:solidFill>
              <a:effectLst/>
              <a:uLnTx/>
              <a:uFillTx/>
              <a:latin typeface="Georgia"/>
              <a:ea typeface="+mn-ea"/>
              <a:cs typeface="+mn-cs"/>
            </a:endParaRPr>
          </a:p>
        </p:txBody>
      </p:sp>
      <p:sp>
        <p:nvSpPr>
          <p:cNvPr id="6" name="Rectángulo 3"/>
          <p:cNvSpPr/>
          <p:nvPr/>
        </p:nvSpPr>
        <p:spPr>
          <a:xfrm>
            <a:off x="953258" y="1628800"/>
            <a:ext cx="8235507" cy="4832092"/>
          </a:xfrm>
          <a:prstGeom prst="rect">
            <a:avLst/>
          </a:prstGeom>
          <a:solidFill>
            <a:schemeClr val="bg1">
              <a:lumMod val="95000"/>
            </a:schemeClr>
          </a:solidFill>
        </p:spPr>
        <p:txBody>
          <a:bodyPr wrap="square">
            <a:spAutoFit/>
          </a:bodyPr>
          <a:lstStyle/>
          <a:p>
            <a:pPr marL="173038" algn="just">
              <a:spcAft>
                <a:spcPts val="800"/>
              </a:spcAft>
              <a:defRPr/>
            </a:pPr>
            <a:r>
              <a:rPr lang="es-MX" sz="2800" dirty="0">
                <a:latin typeface="Calibri" panose="020F0502020204030204" pitchFamily="34" charset="0"/>
                <a:cs typeface="Calibri" panose="020F0502020204030204" pitchFamily="34" charset="0"/>
              </a:rPr>
              <a:t>Una fianza es una operación de transferencia de riesgo que consiste en un contrato por medio del cual una institución (Afianzadora) se compromete a resarcir los daños que pueden ser ocasionados a una persona llamada beneficiario, en caso de que otra persona llamada contratante, no cumpla en tiempo o en forma con las obligaciones que tiene frente al beneficiario, provenientes de un contrato comercial que ha realizado con éste, o de un mandato de autoridad. Tanto el afianzado como el beneficiario de la fianza pueden ser personas físicas o morales.</a:t>
            </a:r>
            <a:r>
              <a:rPr kumimoji="0" lang="es-MX" sz="2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endParaRPr kumimoji="0" lang="es-MX"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86C2E72F-3D20-4327-AAE7-0A1BC8E74042}"/>
              </a:ext>
            </a:extLst>
          </p:cNvPr>
          <p:cNvPicPr>
            <a:picLocks noChangeAspect="1"/>
          </p:cNvPicPr>
          <p:nvPr/>
        </p:nvPicPr>
        <p:blipFill>
          <a:blip r:embed="rId2"/>
          <a:stretch>
            <a:fillRect/>
          </a:stretch>
        </p:blipFill>
        <p:spPr>
          <a:xfrm>
            <a:off x="9214643" y="2772795"/>
            <a:ext cx="2743438" cy="1847248"/>
          </a:xfrm>
          <a:prstGeom prst="rect">
            <a:avLst/>
          </a:prstGeom>
        </p:spPr>
      </p:pic>
    </p:spTree>
    <p:extLst>
      <p:ext uri="{BB962C8B-B14F-4D97-AF65-F5344CB8AC3E}">
        <p14:creationId xmlns:p14="http://schemas.microsoft.com/office/powerpoint/2010/main" val="130549478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Amari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TotalTime>
  <Words>3503</Words>
  <Application>Microsoft Office PowerPoint</Application>
  <PresentationFormat>Panorámica</PresentationFormat>
  <Paragraphs>295</Paragraphs>
  <Slides>50</Slides>
  <Notes>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50</vt:i4>
      </vt:variant>
    </vt:vector>
  </HeadingPairs>
  <TitlesOfParts>
    <vt:vector size="61" baseType="lpstr">
      <vt:lpstr>Aharoni</vt:lpstr>
      <vt:lpstr>Arial</vt:lpstr>
      <vt:lpstr>Arial Black</vt:lpstr>
      <vt:lpstr>Calibri</vt:lpstr>
      <vt:lpstr>Georgia</vt:lpstr>
      <vt:lpstr>Symbol</vt:lpstr>
      <vt:lpstr>Times New Roman</vt:lpstr>
      <vt:lpstr>Trebuchet MS</vt:lpstr>
      <vt:lpstr>Wingdings</vt:lpstr>
      <vt:lpstr>Wingdings 2</vt:lpstr>
      <vt:lpstr>Urbano</vt:lpstr>
      <vt:lpstr>Presentación de PowerPoint</vt:lpstr>
      <vt:lpstr>Presentación de PowerPoint</vt:lpstr>
      <vt:lpstr>Presentación de PowerPoint</vt:lpstr>
      <vt:lpstr>GUIÓN EXPLICATIVO  Propósito de la Unidad de Aprendizaje Propósito de la Unidad de Competencia Estructura Metodológica Planeación Didáctica </vt:lpstr>
      <vt:lpstr>Presentación de PowerPoint</vt:lpstr>
      <vt:lpstr>Presentación de PowerPoint</vt:lpstr>
      <vt:lpstr>Presentación de PowerPoint</vt:lpstr>
      <vt:lpstr> La Fianza </vt:lpstr>
      <vt:lpstr>CONCEPTO DE FIANZA</vt:lpstr>
      <vt:lpstr>CONCEPTO DE FIANZA</vt:lpstr>
      <vt:lpstr> Contrato de Fianza </vt:lpstr>
      <vt:lpstr>Presentación de PowerPoint</vt:lpstr>
      <vt:lpstr>Contrato de Fianza</vt:lpstr>
      <vt:lpstr>Contrato de Fianza</vt:lpstr>
      <vt:lpstr>Contrato de Fianza</vt:lpstr>
      <vt:lpstr>Presentación de PowerPoint</vt:lpstr>
      <vt:lpstr>Presentación de PowerPoint</vt:lpstr>
      <vt:lpstr> Características del contrato de fianza </vt:lpstr>
      <vt:lpstr>Características del Contrato de Fianzas</vt:lpstr>
      <vt:lpstr>Características del Contrato de Fianzas</vt:lpstr>
      <vt:lpstr>Presentación de PowerPoint</vt:lpstr>
      <vt:lpstr>Presentación de PowerPoint</vt:lpstr>
      <vt:lpstr>    PARTES QUE INTERVIENEN EN UN CONTRATO DE FIANZAS. </vt:lpstr>
      <vt:lpstr>Partes que intervienen en un contrato de fianza.</vt:lpstr>
      <vt:lpstr>Partes que intervienen en un contrato de fianza.</vt:lpstr>
      <vt:lpstr>Partes que intervienen en un contrato de fianza</vt:lpstr>
      <vt:lpstr>Partes que intervienen en un contrato de fianza.</vt:lpstr>
      <vt:lpstr>Presentación de PowerPoint</vt:lpstr>
      <vt:lpstr> Efectos del contrato de fianza </vt:lpstr>
      <vt:lpstr>Efectos del Contrato de Fianza</vt:lpstr>
      <vt:lpstr>Efectos entre fiador y deudor:</vt:lpstr>
      <vt:lpstr>Presentación de PowerPoint</vt:lpstr>
      <vt:lpstr>Efectos entre acreedor y fiador:</vt:lpstr>
      <vt:lpstr>Efectos entre acreedor y fiador:</vt:lpstr>
      <vt:lpstr>Presentación de PowerPoint</vt:lpstr>
      <vt:lpstr>Presentación de PowerPoint</vt:lpstr>
      <vt:lpstr>    DIFERENCIAS ENTRE OPERACIONES DE SEGUROS Y DE FIANZAS </vt:lpstr>
      <vt:lpstr>Presentación de PowerPoint</vt:lpstr>
      <vt:lpstr>Presentación de PowerPoint</vt:lpstr>
      <vt:lpstr>Presentación de PowerPoint</vt:lpstr>
      <vt:lpstr>Presentación de PowerPoint</vt:lpstr>
      <vt:lpstr>Presentación de PowerPoint</vt:lpstr>
      <vt:lpstr> Garantías de Recuperación </vt:lpstr>
      <vt:lpstr>Presentación de PowerPoint</vt:lpstr>
      <vt:lpstr>Presentación de PowerPoint</vt:lpstr>
      <vt:lpstr>Conforme al artículo 168 de la Ley de Instituciones de Seguros y de Fianzas (LISF), las garantías de recuperación que las afianzadoras están obligadas a obtener pueden ser:</vt:lpstr>
      <vt:lpstr>Presentación de PowerPoint</vt:lpstr>
      <vt:lpstr>Presentación de PowerPoint</vt:lpstr>
      <vt:lpstr> FACULTAD DE ECONOMÍA LICENCIATURA EN ACTUARÍA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59</cp:revision>
  <dcterms:created xsi:type="dcterms:W3CDTF">2017-10-18T01:47:18Z</dcterms:created>
  <dcterms:modified xsi:type="dcterms:W3CDTF">2017-10-19T18:53:33Z</dcterms:modified>
</cp:coreProperties>
</file>