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3" r:id="rId7"/>
    <p:sldId id="264" r:id="rId8"/>
    <p:sldId id="265" r:id="rId9"/>
    <p:sldId id="274" r:id="rId10"/>
    <p:sldId id="292" r:id="rId11"/>
    <p:sldId id="293" r:id="rId12"/>
    <p:sldId id="294" r:id="rId13"/>
    <p:sldId id="295" r:id="rId14"/>
    <p:sldId id="296" r:id="rId15"/>
    <p:sldId id="297" r:id="rId16"/>
    <p:sldId id="275" r:id="rId17"/>
    <p:sldId id="298" r:id="rId18"/>
    <p:sldId id="282" r:id="rId19"/>
    <p:sldId id="286" r:id="rId20"/>
    <p:sldId id="284" r:id="rId21"/>
    <p:sldId id="281" r:id="rId22"/>
    <p:sldId id="283" r:id="rId23"/>
    <p:sldId id="299" r:id="rId24"/>
    <p:sldId id="277" r:id="rId25"/>
    <p:sldId id="288" r:id="rId26"/>
    <p:sldId id="300" r:id="rId27"/>
    <p:sldId id="301" r:id="rId28"/>
    <p:sldId id="279" r:id="rId29"/>
    <p:sldId id="285" r:id="rId30"/>
    <p:sldId id="287" r:id="rId31"/>
    <p:sldId id="302" r:id="rId32"/>
    <p:sldId id="303" r:id="rId33"/>
    <p:sldId id="304" r:id="rId34"/>
    <p:sldId id="305" r:id="rId35"/>
    <p:sldId id="306" r:id="rId36"/>
    <p:sldId id="307" r:id="rId37"/>
    <p:sldId id="308" r:id="rId38"/>
    <p:sldId id="309" r:id="rId39"/>
    <p:sldId id="311" r:id="rId40"/>
    <p:sldId id="312" r:id="rId41"/>
    <p:sldId id="310" r:id="rId42"/>
    <p:sldId id="313" r:id="rId43"/>
    <p:sldId id="289" r:id="rId44"/>
    <p:sldId id="314" r:id="rId45"/>
    <p:sldId id="290" r:id="rId46"/>
    <p:sldId id="291" r:id="rId4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4" d="100"/>
          <a:sy n="114" d="100"/>
        </p:scale>
        <p:origin x="41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520B13-F16E-4E1A-8AB5-D11880570EC9}" type="doc">
      <dgm:prSet loTypeId="urn:microsoft.com/office/officeart/2005/8/layout/hList7" loCatId="list" qsTypeId="urn:microsoft.com/office/officeart/2005/8/quickstyle/simple1" qsCatId="simple" csTypeId="urn:microsoft.com/office/officeart/2005/8/colors/colorful1" csCatId="colorful" phldr="1"/>
      <dgm:spPr/>
    </dgm:pt>
    <dgm:pt modelId="{241F21A7-8CC5-47D0-A546-D10B3CF6A51A}">
      <dgm:prSet phldrT="[Texto]"/>
      <dgm:spPr/>
      <dgm:t>
        <a:bodyPr/>
        <a:lstStyle/>
        <a:p>
          <a:r>
            <a:rPr lang="es-ES" dirty="0"/>
            <a:t>No inmigrante</a:t>
          </a:r>
        </a:p>
      </dgm:t>
    </dgm:pt>
    <dgm:pt modelId="{8D5FBFC1-5424-40FC-914F-E53E8925D871}" type="parTrans" cxnId="{6B401EF6-7D60-4F9E-BF45-5FEC3AD134C5}">
      <dgm:prSet/>
      <dgm:spPr/>
      <dgm:t>
        <a:bodyPr/>
        <a:lstStyle/>
        <a:p>
          <a:endParaRPr lang="es-ES"/>
        </a:p>
      </dgm:t>
    </dgm:pt>
    <dgm:pt modelId="{647030E3-E4DA-451A-9031-370B97DFF165}" type="sibTrans" cxnId="{6B401EF6-7D60-4F9E-BF45-5FEC3AD134C5}">
      <dgm:prSet/>
      <dgm:spPr/>
      <dgm:t>
        <a:bodyPr/>
        <a:lstStyle/>
        <a:p>
          <a:endParaRPr lang="es-ES"/>
        </a:p>
      </dgm:t>
    </dgm:pt>
    <dgm:pt modelId="{B3FDF705-A9BA-42E3-ACB0-117DB5B78F7B}">
      <dgm:prSet phldrT="[Texto]"/>
      <dgm:spPr/>
      <dgm:t>
        <a:bodyPr/>
        <a:lstStyle/>
        <a:p>
          <a:r>
            <a:rPr lang="es-ES" dirty="0"/>
            <a:t>Inmigrante</a:t>
          </a:r>
        </a:p>
      </dgm:t>
    </dgm:pt>
    <dgm:pt modelId="{042D2F66-78CB-4387-B1F0-4B51C14C911A}" type="parTrans" cxnId="{8DDAB0FB-D3DE-4AB5-A041-B17B48C0EF6A}">
      <dgm:prSet/>
      <dgm:spPr/>
      <dgm:t>
        <a:bodyPr/>
        <a:lstStyle/>
        <a:p>
          <a:endParaRPr lang="es-ES"/>
        </a:p>
      </dgm:t>
    </dgm:pt>
    <dgm:pt modelId="{E23FD435-2D40-4453-AE0D-46233720E85E}" type="sibTrans" cxnId="{8DDAB0FB-D3DE-4AB5-A041-B17B48C0EF6A}">
      <dgm:prSet/>
      <dgm:spPr/>
      <dgm:t>
        <a:bodyPr/>
        <a:lstStyle/>
        <a:p>
          <a:endParaRPr lang="es-ES"/>
        </a:p>
      </dgm:t>
    </dgm:pt>
    <dgm:pt modelId="{B405E57F-8018-49B2-AB0F-AD3B46CED959}" type="pres">
      <dgm:prSet presAssocID="{81520B13-F16E-4E1A-8AB5-D11880570EC9}" presName="Name0" presStyleCnt="0">
        <dgm:presLayoutVars>
          <dgm:dir/>
          <dgm:resizeHandles val="exact"/>
        </dgm:presLayoutVars>
      </dgm:prSet>
      <dgm:spPr/>
    </dgm:pt>
    <dgm:pt modelId="{EA574B49-DC9E-4D3A-A60C-A14194AC5C69}" type="pres">
      <dgm:prSet presAssocID="{81520B13-F16E-4E1A-8AB5-D11880570EC9}" presName="fgShape" presStyleLbl="fgShp" presStyleIdx="0" presStyleCnt="1"/>
      <dgm:spPr/>
    </dgm:pt>
    <dgm:pt modelId="{6CF320BB-1386-4DD2-9C0C-60A86540EC28}" type="pres">
      <dgm:prSet presAssocID="{81520B13-F16E-4E1A-8AB5-D11880570EC9}" presName="linComp" presStyleCnt="0"/>
      <dgm:spPr/>
    </dgm:pt>
    <dgm:pt modelId="{D8032F71-BCEA-4FFF-9D57-862575C8498E}" type="pres">
      <dgm:prSet presAssocID="{241F21A7-8CC5-47D0-A546-D10B3CF6A51A}" presName="compNode" presStyleCnt="0"/>
      <dgm:spPr/>
    </dgm:pt>
    <dgm:pt modelId="{E0FFC987-D683-4764-A079-7B3D4CAB1FC1}" type="pres">
      <dgm:prSet presAssocID="{241F21A7-8CC5-47D0-A546-D10B3CF6A51A}" presName="bkgdShape" presStyleLbl="node1" presStyleIdx="0" presStyleCnt="2" custLinFactNeighborY="508"/>
      <dgm:spPr/>
    </dgm:pt>
    <dgm:pt modelId="{90DABFD8-9AA5-4ACC-AAB9-43E750795F4B}" type="pres">
      <dgm:prSet presAssocID="{241F21A7-8CC5-47D0-A546-D10B3CF6A51A}" presName="nodeTx" presStyleLbl="node1" presStyleIdx="0" presStyleCnt="2">
        <dgm:presLayoutVars>
          <dgm:bulletEnabled val="1"/>
        </dgm:presLayoutVars>
      </dgm:prSet>
      <dgm:spPr/>
    </dgm:pt>
    <dgm:pt modelId="{F1156DC5-8623-4267-AC3E-56564674B3BD}" type="pres">
      <dgm:prSet presAssocID="{241F21A7-8CC5-47D0-A546-D10B3CF6A51A}" presName="invisiNode" presStyleLbl="node1" presStyleIdx="0" presStyleCnt="2"/>
      <dgm:spPr/>
    </dgm:pt>
    <dgm:pt modelId="{D30F4CF5-BE18-4E3A-A21E-1A3301574457}" type="pres">
      <dgm:prSet presAssocID="{241F21A7-8CC5-47D0-A546-D10B3CF6A51A}" presName="imagNode" presStyleLbl="fgImgPlace1" presStyleIdx="0" presStyleCnt="2"/>
      <dgm:spPr>
        <a:blipFill rotWithShape="1">
          <a:blip xmlns:r="http://schemas.openxmlformats.org/officeDocument/2006/relationships" r:embed="rId1"/>
          <a:srcRect/>
          <a:stretch>
            <a:fillRect l="-28000" r="-28000"/>
          </a:stretch>
        </a:blipFill>
      </dgm:spPr>
    </dgm:pt>
    <dgm:pt modelId="{2B8FBEE8-AC71-411A-B0B8-BAF8118064A4}" type="pres">
      <dgm:prSet presAssocID="{647030E3-E4DA-451A-9031-370B97DFF165}" presName="sibTrans" presStyleLbl="sibTrans2D1" presStyleIdx="0" presStyleCnt="0"/>
      <dgm:spPr/>
    </dgm:pt>
    <dgm:pt modelId="{2278BE5C-95AA-4A66-8A93-4AAC6A075087}" type="pres">
      <dgm:prSet presAssocID="{B3FDF705-A9BA-42E3-ACB0-117DB5B78F7B}" presName="compNode" presStyleCnt="0"/>
      <dgm:spPr/>
    </dgm:pt>
    <dgm:pt modelId="{8406D07C-6E7F-4569-9CC1-0437C0790970}" type="pres">
      <dgm:prSet presAssocID="{B3FDF705-A9BA-42E3-ACB0-117DB5B78F7B}" presName="bkgdShape" presStyleLbl="node1" presStyleIdx="1" presStyleCnt="2"/>
      <dgm:spPr/>
    </dgm:pt>
    <dgm:pt modelId="{49261F24-66D6-4B65-A573-C779EC6398C7}" type="pres">
      <dgm:prSet presAssocID="{B3FDF705-A9BA-42E3-ACB0-117DB5B78F7B}" presName="nodeTx" presStyleLbl="node1" presStyleIdx="1" presStyleCnt="2">
        <dgm:presLayoutVars>
          <dgm:bulletEnabled val="1"/>
        </dgm:presLayoutVars>
      </dgm:prSet>
      <dgm:spPr/>
    </dgm:pt>
    <dgm:pt modelId="{CE3B7B98-6D55-43A0-A2B4-886E1991ABA4}" type="pres">
      <dgm:prSet presAssocID="{B3FDF705-A9BA-42E3-ACB0-117DB5B78F7B}" presName="invisiNode" presStyleLbl="node1" presStyleIdx="1" presStyleCnt="2"/>
      <dgm:spPr/>
    </dgm:pt>
    <dgm:pt modelId="{4314A470-5060-4319-98A6-5C2E7FC4FB6F}" type="pres">
      <dgm:prSet presAssocID="{B3FDF705-A9BA-42E3-ACB0-117DB5B78F7B}" presName="imagNode" presStyleLbl="fgImgPlace1" presStyleIdx="1" presStyleCnt="2"/>
      <dgm:spPr>
        <a:blipFill rotWithShape="1">
          <a:blip xmlns:r="http://schemas.openxmlformats.org/officeDocument/2006/relationships" r:embed="rId2"/>
          <a:srcRect/>
          <a:stretch>
            <a:fillRect l="-25000" r="-25000"/>
          </a:stretch>
        </a:blipFill>
      </dgm:spPr>
    </dgm:pt>
  </dgm:ptLst>
  <dgm:cxnLst>
    <dgm:cxn modelId="{F3E18E24-7DA9-4BE3-BFED-D0B814A464EC}" type="presOf" srcId="{647030E3-E4DA-451A-9031-370B97DFF165}" destId="{2B8FBEE8-AC71-411A-B0B8-BAF8118064A4}" srcOrd="0" destOrd="0" presId="urn:microsoft.com/office/officeart/2005/8/layout/hList7"/>
    <dgm:cxn modelId="{5A23802A-69AF-4C45-BECE-2C12A52E5386}" type="presOf" srcId="{B3FDF705-A9BA-42E3-ACB0-117DB5B78F7B}" destId="{8406D07C-6E7F-4569-9CC1-0437C0790970}" srcOrd="0" destOrd="0" presId="urn:microsoft.com/office/officeart/2005/8/layout/hList7"/>
    <dgm:cxn modelId="{0942C931-5BC4-48AE-A538-C966F7B02DF9}" type="presOf" srcId="{241F21A7-8CC5-47D0-A546-D10B3CF6A51A}" destId="{90DABFD8-9AA5-4ACC-AAB9-43E750795F4B}" srcOrd="1" destOrd="0" presId="urn:microsoft.com/office/officeart/2005/8/layout/hList7"/>
    <dgm:cxn modelId="{1AE92648-41F0-4361-9EA8-FC28CBF04E8F}" type="presOf" srcId="{241F21A7-8CC5-47D0-A546-D10B3CF6A51A}" destId="{E0FFC987-D683-4764-A079-7B3D4CAB1FC1}" srcOrd="0" destOrd="0" presId="urn:microsoft.com/office/officeart/2005/8/layout/hList7"/>
    <dgm:cxn modelId="{E2A78181-3A8D-4699-B05E-773F871B4576}" type="presOf" srcId="{B3FDF705-A9BA-42E3-ACB0-117DB5B78F7B}" destId="{49261F24-66D6-4B65-A573-C779EC6398C7}" srcOrd="1" destOrd="0" presId="urn:microsoft.com/office/officeart/2005/8/layout/hList7"/>
    <dgm:cxn modelId="{6B401EF6-7D60-4F9E-BF45-5FEC3AD134C5}" srcId="{81520B13-F16E-4E1A-8AB5-D11880570EC9}" destId="{241F21A7-8CC5-47D0-A546-D10B3CF6A51A}" srcOrd="0" destOrd="0" parTransId="{8D5FBFC1-5424-40FC-914F-E53E8925D871}" sibTransId="{647030E3-E4DA-451A-9031-370B97DFF165}"/>
    <dgm:cxn modelId="{8DDAB0FB-D3DE-4AB5-A041-B17B48C0EF6A}" srcId="{81520B13-F16E-4E1A-8AB5-D11880570EC9}" destId="{B3FDF705-A9BA-42E3-ACB0-117DB5B78F7B}" srcOrd="1" destOrd="0" parTransId="{042D2F66-78CB-4387-B1F0-4B51C14C911A}" sibTransId="{E23FD435-2D40-4453-AE0D-46233720E85E}"/>
    <dgm:cxn modelId="{DF754EFD-1ADB-4F7A-A19B-0A2D47A91220}" type="presOf" srcId="{81520B13-F16E-4E1A-8AB5-D11880570EC9}" destId="{B405E57F-8018-49B2-AB0F-AD3B46CED959}" srcOrd="0" destOrd="0" presId="urn:microsoft.com/office/officeart/2005/8/layout/hList7"/>
    <dgm:cxn modelId="{06A34704-3CDE-458B-97B7-6458315E9FEB}" type="presParOf" srcId="{B405E57F-8018-49B2-AB0F-AD3B46CED959}" destId="{EA574B49-DC9E-4D3A-A60C-A14194AC5C69}" srcOrd="0" destOrd="0" presId="urn:microsoft.com/office/officeart/2005/8/layout/hList7"/>
    <dgm:cxn modelId="{66DB2C8D-4D52-43F3-BED3-ED51A7855A78}" type="presParOf" srcId="{B405E57F-8018-49B2-AB0F-AD3B46CED959}" destId="{6CF320BB-1386-4DD2-9C0C-60A86540EC28}" srcOrd="1" destOrd="0" presId="urn:microsoft.com/office/officeart/2005/8/layout/hList7"/>
    <dgm:cxn modelId="{659314C2-6E87-45A4-A12B-786BA9425425}" type="presParOf" srcId="{6CF320BB-1386-4DD2-9C0C-60A86540EC28}" destId="{D8032F71-BCEA-4FFF-9D57-862575C8498E}" srcOrd="0" destOrd="0" presId="urn:microsoft.com/office/officeart/2005/8/layout/hList7"/>
    <dgm:cxn modelId="{70CE3B03-431B-463D-8AFD-2C1D14B131CA}" type="presParOf" srcId="{D8032F71-BCEA-4FFF-9D57-862575C8498E}" destId="{E0FFC987-D683-4764-A079-7B3D4CAB1FC1}" srcOrd="0" destOrd="0" presId="urn:microsoft.com/office/officeart/2005/8/layout/hList7"/>
    <dgm:cxn modelId="{53971BCE-7053-45A9-BA77-44057C9966DA}" type="presParOf" srcId="{D8032F71-BCEA-4FFF-9D57-862575C8498E}" destId="{90DABFD8-9AA5-4ACC-AAB9-43E750795F4B}" srcOrd="1" destOrd="0" presId="urn:microsoft.com/office/officeart/2005/8/layout/hList7"/>
    <dgm:cxn modelId="{36E424C6-CB12-41A4-9396-6601FBD90EC6}" type="presParOf" srcId="{D8032F71-BCEA-4FFF-9D57-862575C8498E}" destId="{F1156DC5-8623-4267-AC3E-56564674B3BD}" srcOrd="2" destOrd="0" presId="urn:microsoft.com/office/officeart/2005/8/layout/hList7"/>
    <dgm:cxn modelId="{CB4B43C5-FD11-4308-800A-8FA1C476DE5F}" type="presParOf" srcId="{D8032F71-BCEA-4FFF-9D57-862575C8498E}" destId="{D30F4CF5-BE18-4E3A-A21E-1A3301574457}" srcOrd="3" destOrd="0" presId="urn:microsoft.com/office/officeart/2005/8/layout/hList7"/>
    <dgm:cxn modelId="{A89F746C-1329-45B7-A236-370AC98E0FA5}" type="presParOf" srcId="{6CF320BB-1386-4DD2-9C0C-60A86540EC28}" destId="{2B8FBEE8-AC71-411A-B0B8-BAF8118064A4}" srcOrd="1" destOrd="0" presId="urn:microsoft.com/office/officeart/2005/8/layout/hList7"/>
    <dgm:cxn modelId="{955AB3A7-925F-404F-B36C-3EA2E2BF877A}" type="presParOf" srcId="{6CF320BB-1386-4DD2-9C0C-60A86540EC28}" destId="{2278BE5C-95AA-4A66-8A93-4AAC6A075087}" srcOrd="2" destOrd="0" presId="urn:microsoft.com/office/officeart/2005/8/layout/hList7"/>
    <dgm:cxn modelId="{B81E59CA-C80B-4601-A254-84D10598C7B3}" type="presParOf" srcId="{2278BE5C-95AA-4A66-8A93-4AAC6A075087}" destId="{8406D07C-6E7F-4569-9CC1-0437C0790970}" srcOrd="0" destOrd="0" presId="urn:microsoft.com/office/officeart/2005/8/layout/hList7"/>
    <dgm:cxn modelId="{3E0276DD-F422-465E-8CBA-AD5A087B9CE1}" type="presParOf" srcId="{2278BE5C-95AA-4A66-8A93-4AAC6A075087}" destId="{49261F24-66D6-4B65-A573-C779EC6398C7}" srcOrd="1" destOrd="0" presId="urn:microsoft.com/office/officeart/2005/8/layout/hList7"/>
    <dgm:cxn modelId="{3CDD1D9F-48B1-4FAC-8C85-0C17EDB47F09}" type="presParOf" srcId="{2278BE5C-95AA-4A66-8A93-4AAC6A075087}" destId="{CE3B7B98-6D55-43A0-A2B4-886E1991ABA4}" srcOrd="2" destOrd="0" presId="urn:microsoft.com/office/officeart/2005/8/layout/hList7"/>
    <dgm:cxn modelId="{4224DF4C-376D-4FF2-A427-86771A1323FE}" type="presParOf" srcId="{2278BE5C-95AA-4A66-8A93-4AAC6A075087}" destId="{4314A470-5060-4319-98A6-5C2E7FC4FB6F}"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4CA37-C468-4912-8B7D-75A2741889D5}"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s-MX"/>
        </a:p>
      </dgm:t>
    </dgm:pt>
    <dgm:pt modelId="{249D328B-8BDE-4CDD-B5A9-E0C59F56BE00}">
      <dgm:prSet phldrT="[Texto]" custT="1"/>
      <dgm:spPr/>
      <dgm:t>
        <a:bodyPr/>
        <a:lstStyle/>
        <a:p>
          <a:r>
            <a:rPr lang="es-MX" sz="1400" b="1" dirty="0"/>
            <a:t>NO INMIGRANTE</a:t>
          </a:r>
        </a:p>
      </dgm:t>
    </dgm:pt>
    <dgm:pt modelId="{F424AF35-259F-4021-B489-205816908979}" type="parTrans" cxnId="{A0E3E8D6-D47A-4229-9920-2764CD4042CD}">
      <dgm:prSet/>
      <dgm:spPr/>
      <dgm:t>
        <a:bodyPr/>
        <a:lstStyle/>
        <a:p>
          <a:endParaRPr lang="es-MX"/>
        </a:p>
      </dgm:t>
    </dgm:pt>
    <dgm:pt modelId="{B837F493-057D-4524-9BC3-0B121305118F}" type="sibTrans" cxnId="{A0E3E8D6-D47A-4229-9920-2764CD4042CD}">
      <dgm:prSet/>
      <dgm:spPr/>
      <dgm:t>
        <a:bodyPr/>
        <a:lstStyle/>
        <a:p>
          <a:endParaRPr lang="es-MX"/>
        </a:p>
      </dgm:t>
    </dgm:pt>
    <dgm:pt modelId="{1A47F5FF-1BEC-4A8C-8B3C-03DE8DAE8041}">
      <dgm:prSet phldrT="[Texto]" custT="1"/>
      <dgm:spPr/>
      <dgm:t>
        <a:bodyPr/>
        <a:lstStyle/>
        <a:p>
          <a:r>
            <a:rPr lang="es-MX" sz="1400" b="1" dirty="0"/>
            <a:t>Turista </a:t>
          </a:r>
        </a:p>
      </dgm:t>
    </dgm:pt>
    <dgm:pt modelId="{0A0E10AA-D1DA-4711-A9AB-2E86DB980C60}" type="parTrans" cxnId="{49C561DE-74F4-4E09-A905-6A8EB6B5759A}">
      <dgm:prSet/>
      <dgm:spPr/>
      <dgm:t>
        <a:bodyPr/>
        <a:lstStyle/>
        <a:p>
          <a:endParaRPr lang="es-MX"/>
        </a:p>
      </dgm:t>
    </dgm:pt>
    <dgm:pt modelId="{43D54446-C2C0-4A8A-9D2D-5AE0E94AD4B6}" type="sibTrans" cxnId="{49C561DE-74F4-4E09-A905-6A8EB6B5759A}">
      <dgm:prSet/>
      <dgm:spPr/>
      <dgm:t>
        <a:bodyPr/>
        <a:lstStyle/>
        <a:p>
          <a:endParaRPr lang="es-MX"/>
        </a:p>
      </dgm:t>
    </dgm:pt>
    <dgm:pt modelId="{3B5B6BC1-B7D1-4A99-9C2A-F0AB895FE9C0}">
      <dgm:prSet/>
      <dgm:spPr/>
      <dgm:t>
        <a:bodyPr/>
        <a:lstStyle/>
        <a:p>
          <a:r>
            <a:rPr lang="es-MX" dirty="0"/>
            <a:t>Estudiante</a:t>
          </a:r>
        </a:p>
      </dgm:t>
    </dgm:pt>
    <dgm:pt modelId="{FF768A90-BB72-46AB-A0DB-BF06EDF4D4D5}" type="parTrans" cxnId="{28772041-1324-4689-AEC5-0EF92D10BC08}">
      <dgm:prSet/>
      <dgm:spPr/>
      <dgm:t>
        <a:bodyPr/>
        <a:lstStyle/>
        <a:p>
          <a:endParaRPr lang="es-MX"/>
        </a:p>
      </dgm:t>
    </dgm:pt>
    <dgm:pt modelId="{4FE29586-0510-4986-BC52-6011AAF3DFF5}" type="sibTrans" cxnId="{28772041-1324-4689-AEC5-0EF92D10BC08}">
      <dgm:prSet/>
      <dgm:spPr/>
      <dgm:t>
        <a:bodyPr/>
        <a:lstStyle/>
        <a:p>
          <a:endParaRPr lang="es-MX"/>
        </a:p>
      </dgm:t>
    </dgm:pt>
    <dgm:pt modelId="{64914AD6-4114-43B8-B46F-FE4606D34C75}">
      <dgm:prSet/>
      <dgm:spPr/>
      <dgm:t>
        <a:bodyPr/>
        <a:lstStyle/>
        <a:p>
          <a:r>
            <a:rPr lang="es-MX" dirty="0"/>
            <a:t>Refugiado</a:t>
          </a:r>
        </a:p>
      </dgm:t>
    </dgm:pt>
    <dgm:pt modelId="{3EEF95C7-D4B3-4C8B-9B6A-01ECDF14BAD0}" type="parTrans" cxnId="{5EA57863-9276-492C-9D09-24DB52917B07}">
      <dgm:prSet/>
      <dgm:spPr/>
      <dgm:t>
        <a:bodyPr/>
        <a:lstStyle/>
        <a:p>
          <a:endParaRPr lang="es-MX"/>
        </a:p>
      </dgm:t>
    </dgm:pt>
    <dgm:pt modelId="{235C5358-70D2-4CF2-A480-435BE5D5BD08}" type="sibTrans" cxnId="{5EA57863-9276-492C-9D09-24DB52917B07}">
      <dgm:prSet/>
      <dgm:spPr/>
      <dgm:t>
        <a:bodyPr/>
        <a:lstStyle/>
        <a:p>
          <a:endParaRPr lang="es-MX"/>
        </a:p>
      </dgm:t>
    </dgm:pt>
    <dgm:pt modelId="{D002DB02-80FE-4BFE-8CDA-F978F56A13B9}">
      <dgm:prSet/>
      <dgm:spPr/>
      <dgm:t>
        <a:bodyPr/>
        <a:lstStyle/>
        <a:p>
          <a:r>
            <a:rPr lang="es-MX" dirty="0" err="1"/>
            <a:t>Transmigrante</a:t>
          </a:r>
          <a:endParaRPr lang="es-MX" dirty="0"/>
        </a:p>
      </dgm:t>
    </dgm:pt>
    <dgm:pt modelId="{263B7B7F-9D2E-482F-B72C-9588B09A230D}" type="parTrans" cxnId="{52091153-AEB8-400B-80B3-41CD05B46D78}">
      <dgm:prSet/>
      <dgm:spPr/>
      <dgm:t>
        <a:bodyPr/>
        <a:lstStyle/>
        <a:p>
          <a:endParaRPr lang="es-MX"/>
        </a:p>
      </dgm:t>
    </dgm:pt>
    <dgm:pt modelId="{CF83DFF7-4D0C-4070-B67D-9018300847B9}" type="sibTrans" cxnId="{52091153-AEB8-400B-80B3-41CD05B46D78}">
      <dgm:prSet/>
      <dgm:spPr/>
      <dgm:t>
        <a:bodyPr/>
        <a:lstStyle/>
        <a:p>
          <a:endParaRPr lang="es-MX"/>
        </a:p>
      </dgm:t>
    </dgm:pt>
    <dgm:pt modelId="{4DFC5D84-390E-40C7-9DE5-B054B33138E1}">
      <dgm:prSet/>
      <dgm:spPr/>
      <dgm:t>
        <a:bodyPr/>
        <a:lstStyle/>
        <a:p>
          <a:r>
            <a:rPr lang="es-MX" dirty="0"/>
            <a:t>Asilado político</a:t>
          </a:r>
        </a:p>
      </dgm:t>
    </dgm:pt>
    <dgm:pt modelId="{270496DE-5043-41ED-B1A8-AAC792496401}" type="parTrans" cxnId="{73333877-A01E-4B4F-B178-D097C36A8AFB}">
      <dgm:prSet/>
      <dgm:spPr/>
      <dgm:t>
        <a:bodyPr/>
        <a:lstStyle/>
        <a:p>
          <a:endParaRPr lang="es-MX"/>
        </a:p>
      </dgm:t>
    </dgm:pt>
    <dgm:pt modelId="{4D64A50E-512E-4A92-AFC8-C6C731A9DCCF}" type="sibTrans" cxnId="{73333877-A01E-4B4F-B178-D097C36A8AFB}">
      <dgm:prSet/>
      <dgm:spPr/>
      <dgm:t>
        <a:bodyPr/>
        <a:lstStyle/>
        <a:p>
          <a:endParaRPr lang="es-MX"/>
        </a:p>
      </dgm:t>
    </dgm:pt>
    <dgm:pt modelId="{F8F5D657-0775-4F38-B3E5-5903C128623C}">
      <dgm:prSet/>
      <dgm:spPr/>
      <dgm:t>
        <a:bodyPr/>
        <a:lstStyle/>
        <a:p>
          <a:r>
            <a:rPr lang="es-MX" dirty="0"/>
            <a:t>Ministro de culto</a:t>
          </a:r>
        </a:p>
      </dgm:t>
    </dgm:pt>
    <dgm:pt modelId="{E7071FF7-47CE-4974-9F11-53EE5B89D1B5}" type="parTrans" cxnId="{6C46222A-F339-4F89-A1B5-03C10D126570}">
      <dgm:prSet/>
      <dgm:spPr/>
      <dgm:t>
        <a:bodyPr/>
        <a:lstStyle/>
        <a:p>
          <a:endParaRPr lang="es-MX"/>
        </a:p>
      </dgm:t>
    </dgm:pt>
    <dgm:pt modelId="{02355115-CDE7-472A-A706-DE0A72071190}" type="sibTrans" cxnId="{6C46222A-F339-4F89-A1B5-03C10D126570}">
      <dgm:prSet/>
      <dgm:spPr/>
      <dgm:t>
        <a:bodyPr/>
        <a:lstStyle/>
        <a:p>
          <a:endParaRPr lang="es-MX"/>
        </a:p>
      </dgm:t>
    </dgm:pt>
    <dgm:pt modelId="{0B4715FC-3F49-4CCD-8A84-3627D3B04380}">
      <dgm:prSet/>
      <dgm:spPr/>
      <dgm:t>
        <a:bodyPr/>
        <a:lstStyle/>
        <a:p>
          <a:r>
            <a:rPr lang="es-MX" dirty="0"/>
            <a:t>Visitante</a:t>
          </a:r>
        </a:p>
      </dgm:t>
    </dgm:pt>
    <dgm:pt modelId="{FCCB03A1-01B5-4CC5-9519-0506CC9165A1}" type="parTrans" cxnId="{2FB3AD5B-811F-426A-8848-03EB779B9D1C}">
      <dgm:prSet/>
      <dgm:spPr/>
      <dgm:t>
        <a:bodyPr/>
        <a:lstStyle/>
        <a:p>
          <a:endParaRPr lang="es-MX"/>
        </a:p>
      </dgm:t>
    </dgm:pt>
    <dgm:pt modelId="{5094F39C-37F7-47E2-BAD8-06F398B55B85}" type="sibTrans" cxnId="{2FB3AD5B-811F-426A-8848-03EB779B9D1C}">
      <dgm:prSet/>
      <dgm:spPr/>
      <dgm:t>
        <a:bodyPr/>
        <a:lstStyle/>
        <a:p>
          <a:endParaRPr lang="es-MX"/>
        </a:p>
      </dgm:t>
    </dgm:pt>
    <dgm:pt modelId="{FAB1A981-9F46-4767-924E-51CCBEA5A7C2}">
      <dgm:prSet/>
      <dgm:spPr/>
      <dgm:t>
        <a:bodyPr/>
        <a:lstStyle/>
        <a:p>
          <a:r>
            <a:rPr lang="es-MX" dirty="0"/>
            <a:t>Visitante distinguido</a:t>
          </a:r>
        </a:p>
      </dgm:t>
    </dgm:pt>
    <dgm:pt modelId="{7C311A63-BCAB-48EC-8921-BF257E19A762}" type="parTrans" cxnId="{776687F8-13C4-4130-BC46-BDFE1A17E479}">
      <dgm:prSet/>
      <dgm:spPr/>
      <dgm:t>
        <a:bodyPr/>
        <a:lstStyle/>
        <a:p>
          <a:endParaRPr lang="es-ES"/>
        </a:p>
      </dgm:t>
    </dgm:pt>
    <dgm:pt modelId="{EA13A7D2-197E-4336-8EBF-46C91197839F}" type="sibTrans" cxnId="{776687F8-13C4-4130-BC46-BDFE1A17E479}">
      <dgm:prSet/>
      <dgm:spPr/>
      <dgm:t>
        <a:bodyPr/>
        <a:lstStyle/>
        <a:p>
          <a:endParaRPr lang="es-ES"/>
        </a:p>
      </dgm:t>
    </dgm:pt>
    <dgm:pt modelId="{23ABC7F2-CBC5-4D41-B3EA-0B20FD27DAF0}">
      <dgm:prSet/>
      <dgm:spPr/>
      <dgm:t>
        <a:bodyPr/>
        <a:lstStyle/>
        <a:p>
          <a:r>
            <a:rPr lang="es-MX" dirty="0"/>
            <a:t>Visitante local</a:t>
          </a:r>
        </a:p>
      </dgm:t>
    </dgm:pt>
    <dgm:pt modelId="{DABFEF2D-885F-464F-BCC0-82F77183ED14}" type="parTrans" cxnId="{0E01BA75-D719-45AB-BCAB-1A8FA6752CDA}">
      <dgm:prSet/>
      <dgm:spPr/>
      <dgm:t>
        <a:bodyPr/>
        <a:lstStyle/>
        <a:p>
          <a:endParaRPr lang="es-ES"/>
        </a:p>
      </dgm:t>
    </dgm:pt>
    <dgm:pt modelId="{F3D4BC0E-818F-4DFC-B144-D67107F501B8}" type="sibTrans" cxnId="{0E01BA75-D719-45AB-BCAB-1A8FA6752CDA}">
      <dgm:prSet/>
      <dgm:spPr/>
      <dgm:t>
        <a:bodyPr/>
        <a:lstStyle/>
        <a:p>
          <a:endParaRPr lang="es-ES"/>
        </a:p>
      </dgm:t>
    </dgm:pt>
    <dgm:pt modelId="{AF903AE5-A030-45D7-9981-069E377A2B90}">
      <dgm:prSet/>
      <dgm:spPr/>
      <dgm:t>
        <a:bodyPr/>
        <a:lstStyle/>
        <a:p>
          <a:r>
            <a:rPr lang="es-MX" dirty="0"/>
            <a:t>Visitante provisional</a:t>
          </a:r>
        </a:p>
      </dgm:t>
    </dgm:pt>
    <dgm:pt modelId="{0C7E927E-C509-4A6E-85EE-31F1AAF1E64B}" type="parTrans" cxnId="{F4B5444F-E9CB-4A8F-880E-E6F09E81F27E}">
      <dgm:prSet/>
      <dgm:spPr/>
      <dgm:t>
        <a:bodyPr/>
        <a:lstStyle/>
        <a:p>
          <a:endParaRPr lang="es-ES"/>
        </a:p>
      </dgm:t>
    </dgm:pt>
    <dgm:pt modelId="{0C727855-BAFF-437E-ABD0-F9F298206E8A}" type="sibTrans" cxnId="{F4B5444F-E9CB-4A8F-880E-E6F09E81F27E}">
      <dgm:prSet/>
      <dgm:spPr/>
      <dgm:t>
        <a:bodyPr/>
        <a:lstStyle/>
        <a:p>
          <a:endParaRPr lang="es-ES"/>
        </a:p>
      </dgm:t>
    </dgm:pt>
    <dgm:pt modelId="{510730DC-4563-4690-8547-2B9BAE2FB2F2}">
      <dgm:prSet/>
      <dgm:spPr/>
      <dgm:t>
        <a:bodyPr/>
        <a:lstStyle/>
        <a:p>
          <a:r>
            <a:rPr lang="es-MX" dirty="0"/>
            <a:t>Corresponsal</a:t>
          </a:r>
        </a:p>
      </dgm:t>
    </dgm:pt>
    <dgm:pt modelId="{4F15D78E-E60F-49CC-A646-111E39C349DF}" type="parTrans" cxnId="{C837B4FF-DD50-42D9-B1CF-FD6C00BCBEA2}">
      <dgm:prSet/>
      <dgm:spPr/>
      <dgm:t>
        <a:bodyPr/>
        <a:lstStyle/>
        <a:p>
          <a:endParaRPr lang="es-ES"/>
        </a:p>
      </dgm:t>
    </dgm:pt>
    <dgm:pt modelId="{EDE85201-6ED8-4CB5-82CD-4199F3375F53}" type="sibTrans" cxnId="{C837B4FF-DD50-42D9-B1CF-FD6C00BCBEA2}">
      <dgm:prSet/>
      <dgm:spPr/>
      <dgm:t>
        <a:bodyPr/>
        <a:lstStyle/>
        <a:p>
          <a:endParaRPr lang="es-ES"/>
        </a:p>
      </dgm:t>
    </dgm:pt>
    <dgm:pt modelId="{5ABEE55D-74A4-4751-BA73-70C9F3027C84}" type="pres">
      <dgm:prSet presAssocID="{41C4CA37-C468-4912-8B7D-75A2741889D5}" presName="composite" presStyleCnt="0">
        <dgm:presLayoutVars>
          <dgm:chMax val="1"/>
          <dgm:dir/>
          <dgm:resizeHandles val="exact"/>
        </dgm:presLayoutVars>
      </dgm:prSet>
      <dgm:spPr/>
    </dgm:pt>
    <dgm:pt modelId="{912F3E72-4D34-4F3E-A132-2216AF42C3E6}" type="pres">
      <dgm:prSet presAssocID="{41C4CA37-C468-4912-8B7D-75A2741889D5}" presName="radial" presStyleCnt="0">
        <dgm:presLayoutVars>
          <dgm:animLvl val="ctr"/>
        </dgm:presLayoutVars>
      </dgm:prSet>
      <dgm:spPr/>
    </dgm:pt>
    <dgm:pt modelId="{6C30FE6B-DECC-4E1D-8D21-90AE6E7D8B37}" type="pres">
      <dgm:prSet presAssocID="{249D328B-8BDE-4CDD-B5A9-E0C59F56BE00}" presName="centerShape" presStyleLbl="vennNode1" presStyleIdx="0" presStyleCnt="12"/>
      <dgm:spPr/>
    </dgm:pt>
    <dgm:pt modelId="{3F1DB806-4B2C-43A7-91C5-FAC0194F4D35}" type="pres">
      <dgm:prSet presAssocID="{1A47F5FF-1BEC-4A8C-8B3C-03DE8DAE8041}" presName="node" presStyleLbl="vennNode1" presStyleIdx="1" presStyleCnt="12">
        <dgm:presLayoutVars>
          <dgm:bulletEnabled val="1"/>
        </dgm:presLayoutVars>
      </dgm:prSet>
      <dgm:spPr/>
    </dgm:pt>
    <dgm:pt modelId="{E4A4D5DE-C4DF-4024-BC70-262B24CAC4FC}" type="pres">
      <dgm:prSet presAssocID="{D002DB02-80FE-4BFE-8CDA-F978F56A13B9}" presName="node" presStyleLbl="vennNode1" presStyleIdx="2" presStyleCnt="12">
        <dgm:presLayoutVars>
          <dgm:bulletEnabled val="1"/>
        </dgm:presLayoutVars>
      </dgm:prSet>
      <dgm:spPr/>
    </dgm:pt>
    <dgm:pt modelId="{11FDC5E3-D1BA-4140-AC2C-91B5822FF01A}" type="pres">
      <dgm:prSet presAssocID="{0B4715FC-3F49-4CCD-8A84-3627D3B04380}" presName="node" presStyleLbl="vennNode1" presStyleIdx="3" presStyleCnt="12">
        <dgm:presLayoutVars>
          <dgm:bulletEnabled val="1"/>
        </dgm:presLayoutVars>
      </dgm:prSet>
      <dgm:spPr/>
    </dgm:pt>
    <dgm:pt modelId="{C0122C27-9C40-435A-A8BB-2D3D494778D0}" type="pres">
      <dgm:prSet presAssocID="{F8F5D657-0775-4F38-B3E5-5903C128623C}" presName="node" presStyleLbl="vennNode1" presStyleIdx="4" presStyleCnt="12">
        <dgm:presLayoutVars>
          <dgm:bulletEnabled val="1"/>
        </dgm:presLayoutVars>
      </dgm:prSet>
      <dgm:spPr/>
    </dgm:pt>
    <dgm:pt modelId="{271901C4-6997-4CD9-AA71-3AFD0455B7FE}" type="pres">
      <dgm:prSet presAssocID="{4DFC5D84-390E-40C7-9DE5-B054B33138E1}" presName="node" presStyleLbl="vennNode1" presStyleIdx="5" presStyleCnt="12">
        <dgm:presLayoutVars>
          <dgm:bulletEnabled val="1"/>
        </dgm:presLayoutVars>
      </dgm:prSet>
      <dgm:spPr/>
    </dgm:pt>
    <dgm:pt modelId="{0808FECE-7344-4FE5-AFDE-C4AE91ECA2B4}" type="pres">
      <dgm:prSet presAssocID="{64914AD6-4114-43B8-B46F-FE4606D34C75}" presName="node" presStyleLbl="vennNode1" presStyleIdx="6" presStyleCnt="12">
        <dgm:presLayoutVars>
          <dgm:bulletEnabled val="1"/>
        </dgm:presLayoutVars>
      </dgm:prSet>
      <dgm:spPr/>
    </dgm:pt>
    <dgm:pt modelId="{4F263201-A45C-45EF-A7C3-8510A07D4E30}" type="pres">
      <dgm:prSet presAssocID="{3B5B6BC1-B7D1-4A99-9C2A-F0AB895FE9C0}" presName="node" presStyleLbl="vennNode1" presStyleIdx="7" presStyleCnt="12">
        <dgm:presLayoutVars>
          <dgm:bulletEnabled val="1"/>
        </dgm:presLayoutVars>
      </dgm:prSet>
      <dgm:spPr/>
    </dgm:pt>
    <dgm:pt modelId="{89007763-E2CD-4D94-9AA6-0FB7BADAEFEB}" type="pres">
      <dgm:prSet presAssocID="{FAB1A981-9F46-4767-924E-51CCBEA5A7C2}" presName="node" presStyleLbl="vennNode1" presStyleIdx="8" presStyleCnt="12">
        <dgm:presLayoutVars>
          <dgm:bulletEnabled val="1"/>
        </dgm:presLayoutVars>
      </dgm:prSet>
      <dgm:spPr/>
    </dgm:pt>
    <dgm:pt modelId="{F92357F4-006C-417E-873C-9005767B6009}" type="pres">
      <dgm:prSet presAssocID="{23ABC7F2-CBC5-4D41-B3EA-0B20FD27DAF0}" presName="node" presStyleLbl="vennNode1" presStyleIdx="9" presStyleCnt="12">
        <dgm:presLayoutVars>
          <dgm:bulletEnabled val="1"/>
        </dgm:presLayoutVars>
      </dgm:prSet>
      <dgm:spPr/>
    </dgm:pt>
    <dgm:pt modelId="{88493A22-2807-45D2-B8C7-32645EDDCAC9}" type="pres">
      <dgm:prSet presAssocID="{AF903AE5-A030-45D7-9981-069E377A2B90}" presName="node" presStyleLbl="vennNode1" presStyleIdx="10" presStyleCnt="12">
        <dgm:presLayoutVars>
          <dgm:bulletEnabled val="1"/>
        </dgm:presLayoutVars>
      </dgm:prSet>
      <dgm:spPr/>
    </dgm:pt>
    <dgm:pt modelId="{99CDD3D8-47EB-4AA9-B4FA-A51AAD177A1F}" type="pres">
      <dgm:prSet presAssocID="{510730DC-4563-4690-8547-2B9BAE2FB2F2}" presName="node" presStyleLbl="vennNode1" presStyleIdx="11" presStyleCnt="12">
        <dgm:presLayoutVars>
          <dgm:bulletEnabled val="1"/>
        </dgm:presLayoutVars>
      </dgm:prSet>
      <dgm:spPr/>
    </dgm:pt>
  </dgm:ptLst>
  <dgm:cxnLst>
    <dgm:cxn modelId="{6C46222A-F339-4F89-A1B5-03C10D126570}" srcId="{249D328B-8BDE-4CDD-B5A9-E0C59F56BE00}" destId="{F8F5D657-0775-4F38-B3E5-5903C128623C}" srcOrd="3" destOrd="0" parTransId="{E7071FF7-47CE-4974-9F11-53EE5B89D1B5}" sibTransId="{02355115-CDE7-472A-A706-DE0A72071190}"/>
    <dgm:cxn modelId="{2A912A2F-37CF-4535-A8B2-9002B1948310}" type="presOf" srcId="{510730DC-4563-4690-8547-2B9BAE2FB2F2}" destId="{99CDD3D8-47EB-4AA9-B4FA-A51AAD177A1F}" srcOrd="0" destOrd="0" presId="urn:microsoft.com/office/officeart/2005/8/layout/radial3"/>
    <dgm:cxn modelId="{2FB3AD5B-811F-426A-8848-03EB779B9D1C}" srcId="{249D328B-8BDE-4CDD-B5A9-E0C59F56BE00}" destId="{0B4715FC-3F49-4CCD-8A84-3627D3B04380}" srcOrd="2" destOrd="0" parTransId="{FCCB03A1-01B5-4CC5-9519-0506CC9165A1}" sibTransId="{5094F39C-37F7-47E2-BAD8-06F398B55B85}"/>
    <dgm:cxn modelId="{28772041-1324-4689-AEC5-0EF92D10BC08}" srcId="{249D328B-8BDE-4CDD-B5A9-E0C59F56BE00}" destId="{3B5B6BC1-B7D1-4A99-9C2A-F0AB895FE9C0}" srcOrd="6" destOrd="0" parTransId="{FF768A90-BB72-46AB-A0DB-BF06EDF4D4D5}" sibTransId="{4FE29586-0510-4986-BC52-6011AAF3DFF5}"/>
    <dgm:cxn modelId="{E8147A62-0435-4AC1-8B58-1C3864AF5314}" type="presOf" srcId="{D002DB02-80FE-4BFE-8CDA-F978F56A13B9}" destId="{E4A4D5DE-C4DF-4024-BC70-262B24CAC4FC}" srcOrd="0" destOrd="0" presId="urn:microsoft.com/office/officeart/2005/8/layout/radial3"/>
    <dgm:cxn modelId="{5EA57863-9276-492C-9D09-24DB52917B07}" srcId="{249D328B-8BDE-4CDD-B5A9-E0C59F56BE00}" destId="{64914AD6-4114-43B8-B46F-FE4606D34C75}" srcOrd="5" destOrd="0" parTransId="{3EEF95C7-D4B3-4C8B-9B6A-01ECDF14BAD0}" sibTransId="{235C5358-70D2-4CF2-A480-435BE5D5BD08}"/>
    <dgm:cxn modelId="{3DF76B47-837E-4654-AD6A-066D58543A10}" type="presOf" srcId="{3B5B6BC1-B7D1-4A99-9C2A-F0AB895FE9C0}" destId="{4F263201-A45C-45EF-A7C3-8510A07D4E30}" srcOrd="0" destOrd="0" presId="urn:microsoft.com/office/officeart/2005/8/layout/radial3"/>
    <dgm:cxn modelId="{1493474B-6424-4595-9970-DC495534FB71}" type="presOf" srcId="{0B4715FC-3F49-4CCD-8A84-3627D3B04380}" destId="{11FDC5E3-D1BA-4140-AC2C-91B5822FF01A}" srcOrd="0" destOrd="0" presId="urn:microsoft.com/office/officeart/2005/8/layout/radial3"/>
    <dgm:cxn modelId="{F4B5444F-E9CB-4A8F-880E-E6F09E81F27E}" srcId="{249D328B-8BDE-4CDD-B5A9-E0C59F56BE00}" destId="{AF903AE5-A030-45D7-9981-069E377A2B90}" srcOrd="9" destOrd="0" parTransId="{0C7E927E-C509-4A6E-85EE-31F1AAF1E64B}" sibTransId="{0C727855-BAFF-437E-ABD0-F9F298206E8A}"/>
    <dgm:cxn modelId="{52091153-AEB8-400B-80B3-41CD05B46D78}" srcId="{249D328B-8BDE-4CDD-B5A9-E0C59F56BE00}" destId="{D002DB02-80FE-4BFE-8CDA-F978F56A13B9}" srcOrd="1" destOrd="0" parTransId="{263B7B7F-9D2E-482F-B72C-9588B09A230D}" sibTransId="{CF83DFF7-4D0C-4070-B67D-9018300847B9}"/>
    <dgm:cxn modelId="{6D4FFE73-6929-45A0-83BA-7C81D83DD3C7}" type="presOf" srcId="{64914AD6-4114-43B8-B46F-FE4606D34C75}" destId="{0808FECE-7344-4FE5-AFDE-C4AE91ECA2B4}" srcOrd="0" destOrd="0" presId="urn:microsoft.com/office/officeart/2005/8/layout/radial3"/>
    <dgm:cxn modelId="{91ABB954-4399-4193-BA06-A18BECAAA299}" type="presOf" srcId="{F8F5D657-0775-4F38-B3E5-5903C128623C}" destId="{C0122C27-9C40-435A-A8BB-2D3D494778D0}" srcOrd="0" destOrd="0" presId="urn:microsoft.com/office/officeart/2005/8/layout/radial3"/>
    <dgm:cxn modelId="{0E01BA75-D719-45AB-BCAB-1A8FA6752CDA}" srcId="{249D328B-8BDE-4CDD-B5A9-E0C59F56BE00}" destId="{23ABC7F2-CBC5-4D41-B3EA-0B20FD27DAF0}" srcOrd="8" destOrd="0" parTransId="{DABFEF2D-885F-464F-BCC0-82F77183ED14}" sibTransId="{F3D4BC0E-818F-4DFC-B144-D67107F501B8}"/>
    <dgm:cxn modelId="{41013956-994E-4E14-944B-6632101D2B75}" type="presOf" srcId="{FAB1A981-9F46-4767-924E-51CCBEA5A7C2}" destId="{89007763-E2CD-4D94-9AA6-0FB7BADAEFEB}" srcOrd="0" destOrd="0" presId="urn:microsoft.com/office/officeart/2005/8/layout/radial3"/>
    <dgm:cxn modelId="{73333877-A01E-4B4F-B178-D097C36A8AFB}" srcId="{249D328B-8BDE-4CDD-B5A9-E0C59F56BE00}" destId="{4DFC5D84-390E-40C7-9DE5-B054B33138E1}" srcOrd="4" destOrd="0" parTransId="{270496DE-5043-41ED-B1A8-AAC792496401}" sibTransId="{4D64A50E-512E-4A92-AFC8-C6C731A9DCCF}"/>
    <dgm:cxn modelId="{551AB4BA-8637-4E19-9D03-A79E909B8AE2}" type="presOf" srcId="{AF903AE5-A030-45D7-9981-069E377A2B90}" destId="{88493A22-2807-45D2-B8C7-32645EDDCAC9}" srcOrd="0" destOrd="0" presId="urn:microsoft.com/office/officeart/2005/8/layout/radial3"/>
    <dgm:cxn modelId="{31C26FCB-4C87-441D-BD87-DBF36BBC2467}" type="presOf" srcId="{1A47F5FF-1BEC-4A8C-8B3C-03DE8DAE8041}" destId="{3F1DB806-4B2C-43A7-91C5-FAC0194F4D35}" srcOrd="0" destOrd="0" presId="urn:microsoft.com/office/officeart/2005/8/layout/radial3"/>
    <dgm:cxn modelId="{653DCED3-D7AA-4FDB-9043-EA33A4C37F01}" type="presOf" srcId="{4DFC5D84-390E-40C7-9DE5-B054B33138E1}" destId="{271901C4-6997-4CD9-AA71-3AFD0455B7FE}" srcOrd="0" destOrd="0" presId="urn:microsoft.com/office/officeart/2005/8/layout/radial3"/>
    <dgm:cxn modelId="{00F496D6-E726-4532-8B91-C6DC44F61D48}" type="presOf" srcId="{41C4CA37-C468-4912-8B7D-75A2741889D5}" destId="{5ABEE55D-74A4-4751-BA73-70C9F3027C84}" srcOrd="0" destOrd="0" presId="urn:microsoft.com/office/officeart/2005/8/layout/radial3"/>
    <dgm:cxn modelId="{A0E3E8D6-D47A-4229-9920-2764CD4042CD}" srcId="{41C4CA37-C468-4912-8B7D-75A2741889D5}" destId="{249D328B-8BDE-4CDD-B5A9-E0C59F56BE00}" srcOrd="0" destOrd="0" parTransId="{F424AF35-259F-4021-B489-205816908979}" sibTransId="{B837F493-057D-4524-9BC3-0B121305118F}"/>
    <dgm:cxn modelId="{DD1864D9-0001-440B-8C38-4644F66489D2}" type="presOf" srcId="{23ABC7F2-CBC5-4D41-B3EA-0B20FD27DAF0}" destId="{F92357F4-006C-417E-873C-9005767B6009}" srcOrd="0" destOrd="0" presId="urn:microsoft.com/office/officeart/2005/8/layout/radial3"/>
    <dgm:cxn modelId="{49C561DE-74F4-4E09-A905-6A8EB6B5759A}" srcId="{249D328B-8BDE-4CDD-B5A9-E0C59F56BE00}" destId="{1A47F5FF-1BEC-4A8C-8B3C-03DE8DAE8041}" srcOrd="0" destOrd="0" parTransId="{0A0E10AA-D1DA-4711-A9AB-2E86DB980C60}" sibTransId="{43D54446-C2C0-4A8A-9D2D-5AE0E94AD4B6}"/>
    <dgm:cxn modelId="{24ACDAF3-8B32-46FB-8D0F-985E781BD996}" type="presOf" srcId="{249D328B-8BDE-4CDD-B5A9-E0C59F56BE00}" destId="{6C30FE6B-DECC-4E1D-8D21-90AE6E7D8B37}" srcOrd="0" destOrd="0" presId="urn:microsoft.com/office/officeart/2005/8/layout/radial3"/>
    <dgm:cxn modelId="{776687F8-13C4-4130-BC46-BDFE1A17E479}" srcId="{249D328B-8BDE-4CDD-B5A9-E0C59F56BE00}" destId="{FAB1A981-9F46-4767-924E-51CCBEA5A7C2}" srcOrd="7" destOrd="0" parTransId="{7C311A63-BCAB-48EC-8921-BF257E19A762}" sibTransId="{EA13A7D2-197E-4336-8EBF-46C91197839F}"/>
    <dgm:cxn modelId="{C837B4FF-DD50-42D9-B1CF-FD6C00BCBEA2}" srcId="{249D328B-8BDE-4CDD-B5A9-E0C59F56BE00}" destId="{510730DC-4563-4690-8547-2B9BAE2FB2F2}" srcOrd="10" destOrd="0" parTransId="{4F15D78E-E60F-49CC-A646-111E39C349DF}" sibTransId="{EDE85201-6ED8-4CB5-82CD-4199F3375F53}"/>
    <dgm:cxn modelId="{0C91AB15-BBDE-4580-85F9-583247B0F282}" type="presParOf" srcId="{5ABEE55D-74A4-4751-BA73-70C9F3027C84}" destId="{912F3E72-4D34-4F3E-A132-2216AF42C3E6}" srcOrd="0" destOrd="0" presId="urn:microsoft.com/office/officeart/2005/8/layout/radial3"/>
    <dgm:cxn modelId="{FED90B53-2BAD-4553-948A-74061B587A55}" type="presParOf" srcId="{912F3E72-4D34-4F3E-A132-2216AF42C3E6}" destId="{6C30FE6B-DECC-4E1D-8D21-90AE6E7D8B37}" srcOrd="0" destOrd="0" presId="urn:microsoft.com/office/officeart/2005/8/layout/radial3"/>
    <dgm:cxn modelId="{17121822-7773-46C7-A8DC-AC869A127532}" type="presParOf" srcId="{912F3E72-4D34-4F3E-A132-2216AF42C3E6}" destId="{3F1DB806-4B2C-43A7-91C5-FAC0194F4D35}" srcOrd="1" destOrd="0" presId="urn:microsoft.com/office/officeart/2005/8/layout/radial3"/>
    <dgm:cxn modelId="{BA6ADD49-F7D9-4B86-A6A2-82A379BAC6A2}" type="presParOf" srcId="{912F3E72-4D34-4F3E-A132-2216AF42C3E6}" destId="{E4A4D5DE-C4DF-4024-BC70-262B24CAC4FC}" srcOrd="2" destOrd="0" presId="urn:microsoft.com/office/officeart/2005/8/layout/radial3"/>
    <dgm:cxn modelId="{086F026D-C226-4283-B6ED-A02DA3E359C3}" type="presParOf" srcId="{912F3E72-4D34-4F3E-A132-2216AF42C3E6}" destId="{11FDC5E3-D1BA-4140-AC2C-91B5822FF01A}" srcOrd="3" destOrd="0" presId="urn:microsoft.com/office/officeart/2005/8/layout/radial3"/>
    <dgm:cxn modelId="{8808FD0F-B169-4A85-8596-0AFF4EFB3E3C}" type="presParOf" srcId="{912F3E72-4D34-4F3E-A132-2216AF42C3E6}" destId="{C0122C27-9C40-435A-A8BB-2D3D494778D0}" srcOrd="4" destOrd="0" presId="urn:microsoft.com/office/officeart/2005/8/layout/radial3"/>
    <dgm:cxn modelId="{2BC728A1-05F0-4C1A-A9E2-9E1EAD0D8D48}" type="presParOf" srcId="{912F3E72-4D34-4F3E-A132-2216AF42C3E6}" destId="{271901C4-6997-4CD9-AA71-3AFD0455B7FE}" srcOrd="5" destOrd="0" presId="urn:microsoft.com/office/officeart/2005/8/layout/radial3"/>
    <dgm:cxn modelId="{42E735F1-4F2B-458E-8CFF-79226599B6BD}" type="presParOf" srcId="{912F3E72-4D34-4F3E-A132-2216AF42C3E6}" destId="{0808FECE-7344-4FE5-AFDE-C4AE91ECA2B4}" srcOrd="6" destOrd="0" presId="urn:microsoft.com/office/officeart/2005/8/layout/radial3"/>
    <dgm:cxn modelId="{D547292B-A2BB-4865-8274-8E1F66FD278A}" type="presParOf" srcId="{912F3E72-4D34-4F3E-A132-2216AF42C3E6}" destId="{4F263201-A45C-45EF-A7C3-8510A07D4E30}" srcOrd="7" destOrd="0" presId="urn:microsoft.com/office/officeart/2005/8/layout/radial3"/>
    <dgm:cxn modelId="{E3DA4E94-8CD9-4406-B353-B58C27FEDE83}" type="presParOf" srcId="{912F3E72-4D34-4F3E-A132-2216AF42C3E6}" destId="{89007763-E2CD-4D94-9AA6-0FB7BADAEFEB}" srcOrd="8" destOrd="0" presId="urn:microsoft.com/office/officeart/2005/8/layout/radial3"/>
    <dgm:cxn modelId="{2532257B-C9FE-43A3-98B1-D2905A86A8B2}" type="presParOf" srcId="{912F3E72-4D34-4F3E-A132-2216AF42C3E6}" destId="{F92357F4-006C-417E-873C-9005767B6009}" srcOrd="9" destOrd="0" presId="urn:microsoft.com/office/officeart/2005/8/layout/radial3"/>
    <dgm:cxn modelId="{D58E4AB2-5A67-49CC-B40F-44D84A792A0D}" type="presParOf" srcId="{912F3E72-4D34-4F3E-A132-2216AF42C3E6}" destId="{88493A22-2807-45D2-B8C7-32645EDDCAC9}" srcOrd="10" destOrd="0" presId="urn:microsoft.com/office/officeart/2005/8/layout/radial3"/>
    <dgm:cxn modelId="{7D6349BF-D076-41B6-A165-9251131A5A56}" type="presParOf" srcId="{912F3E72-4D34-4F3E-A132-2216AF42C3E6}" destId="{99CDD3D8-47EB-4AA9-B4FA-A51AAD177A1F}" srcOrd="11"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C4CA37-C468-4912-8B7D-75A2741889D5}" type="doc">
      <dgm:prSet loTypeId="urn:microsoft.com/office/officeart/2005/8/layout/radial5" loCatId="cycle" qsTypeId="urn:microsoft.com/office/officeart/2005/8/quickstyle/simple1" qsCatId="simple" csTypeId="urn:microsoft.com/office/officeart/2005/8/colors/colorful1" csCatId="colorful" phldr="1"/>
      <dgm:spPr/>
      <dgm:t>
        <a:bodyPr/>
        <a:lstStyle/>
        <a:p>
          <a:endParaRPr lang="es-MX"/>
        </a:p>
      </dgm:t>
    </dgm:pt>
    <dgm:pt modelId="{249D328B-8BDE-4CDD-B5A9-E0C59F56BE00}">
      <dgm:prSet phldrT="[Texto]" custT="1"/>
      <dgm:spPr/>
      <dgm:t>
        <a:bodyPr/>
        <a:lstStyle/>
        <a:p>
          <a:r>
            <a:rPr lang="es-MX" sz="1400" b="1" dirty="0"/>
            <a:t>INMIGRANTE</a:t>
          </a:r>
        </a:p>
      </dgm:t>
    </dgm:pt>
    <dgm:pt modelId="{F424AF35-259F-4021-B489-205816908979}" type="parTrans" cxnId="{A0E3E8D6-D47A-4229-9920-2764CD4042CD}">
      <dgm:prSet/>
      <dgm:spPr/>
      <dgm:t>
        <a:bodyPr/>
        <a:lstStyle/>
        <a:p>
          <a:endParaRPr lang="es-MX"/>
        </a:p>
      </dgm:t>
    </dgm:pt>
    <dgm:pt modelId="{B837F493-057D-4524-9BC3-0B121305118F}" type="sibTrans" cxnId="{A0E3E8D6-D47A-4229-9920-2764CD4042CD}">
      <dgm:prSet/>
      <dgm:spPr/>
      <dgm:t>
        <a:bodyPr/>
        <a:lstStyle/>
        <a:p>
          <a:endParaRPr lang="es-MX"/>
        </a:p>
      </dgm:t>
    </dgm:pt>
    <dgm:pt modelId="{1A47F5FF-1BEC-4A8C-8B3C-03DE8DAE8041}">
      <dgm:prSet phldrT="[Texto]" custT="1"/>
      <dgm:spPr/>
      <dgm:t>
        <a:bodyPr/>
        <a:lstStyle/>
        <a:p>
          <a:r>
            <a:rPr lang="es-MX" sz="1900" b="1" dirty="0"/>
            <a:t> Rentista</a:t>
          </a:r>
        </a:p>
      </dgm:t>
    </dgm:pt>
    <dgm:pt modelId="{0A0E10AA-D1DA-4711-A9AB-2E86DB980C60}" type="parTrans" cxnId="{49C561DE-74F4-4E09-A905-6A8EB6B5759A}">
      <dgm:prSet/>
      <dgm:spPr/>
      <dgm:t>
        <a:bodyPr/>
        <a:lstStyle/>
        <a:p>
          <a:endParaRPr lang="es-MX"/>
        </a:p>
      </dgm:t>
    </dgm:pt>
    <dgm:pt modelId="{43D54446-C2C0-4A8A-9D2D-5AE0E94AD4B6}" type="sibTrans" cxnId="{49C561DE-74F4-4E09-A905-6A8EB6B5759A}">
      <dgm:prSet/>
      <dgm:spPr/>
      <dgm:t>
        <a:bodyPr/>
        <a:lstStyle/>
        <a:p>
          <a:endParaRPr lang="es-MX"/>
        </a:p>
      </dgm:t>
    </dgm:pt>
    <dgm:pt modelId="{3B5B6BC1-B7D1-4A99-9C2A-F0AB895FE9C0}">
      <dgm:prSet/>
      <dgm:spPr/>
      <dgm:t>
        <a:bodyPr/>
        <a:lstStyle/>
        <a:p>
          <a:r>
            <a:rPr lang="es-MX" dirty="0"/>
            <a:t>Familiares</a:t>
          </a:r>
        </a:p>
      </dgm:t>
    </dgm:pt>
    <dgm:pt modelId="{FF768A90-BB72-46AB-A0DB-BF06EDF4D4D5}" type="parTrans" cxnId="{28772041-1324-4689-AEC5-0EF92D10BC08}">
      <dgm:prSet/>
      <dgm:spPr/>
      <dgm:t>
        <a:bodyPr/>
        <a:lstStyle/>
        <a:p>
          <a:endParaRPr lang="es-MX"/>
        </a:p>
      </dgm:t>
    </dgm:pt>
    <dgm:pt modelId="{4FE29586-0510-4986-BC52-6011AAF3DFF5}" type="sibTrans" cxnId="{28772041-1324-4689-AEC5-0EF92D10BC08}">
      <dgm:prSet/>
      <dgm:spPr/>
      <dgm:t>
        <a:bodyPr/>
        <a:lstStyle/>
        <a:p>
          <a:endParaRPr lang="es-MX"/>
        </a:p>
      </dgm:t>
    </dgm:pt>
    <dgm:pt modelId="{64914AD6-4114-43B8-B46F-FE4606D34C75}">
      <dgm:prSet/>
      <dgm:spPr/>
      <dgm:t>
        <a:bodyPr/>
        <a:lstStyle/>
        <a:p>
          <a:r>
            <a:rPr lang="es-MX" dirty="0"/>
            <a:t>Técnico</a:t>
          </a:r>
        </a:p>
      </dgm:t>
    </dgm:pt>
    <dgm:pt modelId="{3EEF95C7-D4B3-4C8B-9B6A-01ECDF14BAD0}" type="parTrans" cxnId="{5EA57863-9276-492C-9D09-24DB52917B07}">
      <dgm:prSet/>
      <dgm:spPr/>
      <dgm:t>
        <a:bodyPr/>
        <a:lstStyle/>
        <a:p>
          <a:endParaRPr lang="es-MX"/>
        </a:p>
      </dgm:t>
    </dgm:pt>
    <dgm:pt modelId="{235C5358-70D2-4CF2-A480-435BE5D5BD08}" type="sibTrans" cxnId="{5EA57863-9276-492C-9D09-24DB52917B07}">
      <dgm:prSet/>
      <dgm:spPr/>
      <dgm:t>
        <a:bodyPr/>
        <a:lstStyle/>
        <a:p>
          <a:endParaRPr lang="es-MX"/>
        </a:p>
      </dgm:t>
    </dgm:pt>
    <dgm:pt modelId="{D002DB02-80FE-4BFE-8CDA-F978F56A13B9}">
      <dgm:prSet/>
      <dgm:spPr/>
      <dgm:t>
        <a:bodyPr/>
        <a:lstStyle/>
        <a:p>
          <a:r>
            <a:rPr lang="es-MX" dirty="0"/>
            <a:t>Inversionista</a:t>
          </a:r>
        </a:p>
      </dgm:t>
    </dgm:pt>
    <dgm:pt modelId="{263B7B7F-9D2E-482F-B72C-9588B09A230D}" type="parTrans" cxnId="{52091153-AEB8-400B-80B3-41CD05B46D78}">
      <dgm:prSet/>
      <dgm:spPr/>
      <dgm:t>
        <a:bodyPr/>
        <a:lstStyle/>
        <a:p>
          <a:endParaRPr lang="es-MX"/>
        </a:p>
      </dgm:t>
    </dgm:pt>
    <dgm:pt modelId="{CF83DFF7-4D0C-4070-B67D-9018300847B9}" type="sibTrans" cxnId="{52091153-AEB8-400B-80B3-41CD05B46D78}">
      <dgm:prSet/>
      <dgm:spPr/>
      <dgm:t>
        <a:bodyPr/>
        <a:lstStyle/>
        <a:p>
          <a:endParaRPr lang="es-MX"/>
        </a:p>
      </dgm:t>
    </dgm:pt>
    <dgm:pt modelId="{4DFC5D84-390E-40C7-9DE5-B054B33138E1}">
      <dgm:prSet/>
      <dgm:spPr/>
      <dgm:t>
        <a:bodyPr/>
        <a:lstStyle/>
        <a:p>
          <a:r>
            <a:rPr lang="es-MX" dirty="0"/>
            <a:t>Científico</a:t>
          </a:r>
        </a:p>
      </dgm:t>
    </dgm:pt>
    <dgm:pt modelId="{270496DE-5043-41ED-B1A8-AAC792496401}" type="parTrans" cxnId="{73333877-A01E-4B4F-B178-D097C36A8AFB}">
      <dgm:prSet/>
      <dgm:spPr/>
      <dgm:t>
        <a:bodyPr/>
        <a:lstStyle/>
        <a:p>
          <a:endParaRPr lang="es-MX"/>
        </a:p>
      </dgm:t>
    </dgm:pt>
    <dgm:pt modelId="{4D64A50E-512E-4A92-AFC8-C6C731A9DCCF}" type="sibTrans" cxnId="{73333877-A01E-4B4F-B178-D097C36A8AFB}">
      <dgm:prSet/>
      <dgm:spPr/>
      <dgm:t>
        <a:bodyPr/>
        <a:lstStyle/>
        <a:p>
          <a:endParaRPr lang="es-MX"/>
        </a:p>
      </dgm:t>
    </dgm:pt>
    <dgm:pt modelId="{F8F5D657-0775-4F38-B3E5-5903C128623C}">
      <dgm:prSet/>
      <dgm:spPr/>
      <dgm:t>
        <a:bodyPr/>
        <a:lstStyle/>
        <a:p>
          <a:r>
            <a:rPr lang="es-MX" dirty="0"/>
            <a:t>Cargo de Confianza</a:t>
          </a:r>
        </a:p>
      </dgm:t>
    </dgm:pt>
    <dgm:pt modelId="{E7071FF7-47CE-4974-9F11-53EE5B89D1B5}" type="parTrans" cxnId="{6C46222A-F339-4F89-A1B5-03C10D126570}">
      <dgm:prSet/>
      <dgm:spPr/>
      <dgm:t>
        <a:bodyPr/>
        <a:lstStyle/>
        <a:p>
          <a:endParaRPr lang="es-MX"/>
        </a:p>
      </dgm:t>
    </dgm:pt>
    <dgm:pt modelId="{02355115-CDE7-472A-A706-DE0A72071190}" type="sibTrans" cxnId="{6C46222A-F339-4F89-A1B5-03C10D126570}">
      <dgm:prSet/>
      <dgm:spPr/>
      <dgm:t>
        <a:bodyPr/>
        <a:lstStyle/>
        <a:p>
          <a:endParaRPr lang="es-MX"/>
        </a:p>
      </dgm:t>
    </dgm:pt>
    <dgm:pt modelId="{0B4715FC-3F49-4CCD-8A84-3627D3B04380}">
      <dgm:prSet/>
      <dgm:spPr/>
      <dgm:t>
        <a:bodyPr/>
        <a:lstStyle/>
        <a:p>
          <a:r>
            <a:rPr lang="es-MX" dirty="0"/>
            <a:t>Profesional</a:t>
          </a:r>
        </a:p>
      </dgm:t>
    </dgm:pt>
    <dgm:pt modelId="{FCCB03A1-01B5-4CC5-9519-0506CC9165A1}" type="parTrans" cxnId="{2FB3AD5B-811F-426A-8848-03EB779B9D1C}">
      <dgm:prSet/>
      <dgm:spPr/>
      <dgm:t>
        <a:bodyPr/>
        <a:lstStyle/>
        <a:p>
          <a:endParaRPr lang="es-MX"/>
        </a:p>
      </dgm:t>
    </dgm:pt>
    <dgm:pt modelId="{5094F39C-37F7-47E2-BAD8-06F398B55B85}" type="sibTrans" cxnId="{2FB3AD5B-811F-426A-8848-03EB779B9D1C}">
      <dgm:prSet/>
      <dgm:spPr/>
      <dgm:t>
        <a:bodyPr/>
        <a:lstStyle/>
        <a:p>
          <a:endParaRPr lang="es-MX"/>
        </a:p>
      </dgm:t>
    </dgm:pt>
    <dgm:pt modelId="{FAB1A981-9F46-4767-924E-51CCBEA5A7C2}">
      <dgm:prSet/>
      <dgm:spPr/>
      <dgm:t>
        <a:bodyPr/>
        <a:lstStyle/>
        <a:p>
          <a:r>
            <a:rPr lang="es-MX" dirty="0"/>
            <a:t>Artistas y Deportistas</a:t>
          </a:r>
        </a:p>
      </dgm:t>
    </dgm:pt>
    <dgm:pt modelId="{7C311A63-BCAB-48EC-8921-BF257E19A762}" type="parTrans" cxnId="{776687F8-13C4-4130-BC46-BDFE1A17E479}">
      <dgm:prSet/>
      <dgm:spPr/>
      <dgm:t>
        <a:bodyPr/>
        <a:lstStyle/>
        <a:p>
          <a:endParaRPr lang="es-ES"/>
        </a:p>
      </dgm:t>
    </dgm:pt>
    <dgm:pt modelId="{EA13A7D2-197E-4336-8EBF-46C91197839F}" type="sibTrans" cxnId="{776687F8-13C4-4130-BC46-BDFE1A17E479}">
      <dgm:prSet/>
      <dgm:spPr/>
      <dgm:t>
        <a:bodyPr/>
        <a:lstStyle/>
        <a:p>
          <a:endParaRPr lang="es-ES"/>
        </a:p>
      </dgm:t>
    </dgm:pt>
    <dgm:pt modelId="{23ABC7F2-CBC5-4D41-B3EA-0B20FD27DAF0}">
      <dgm:prSet/>
      <dgm:spPr/>
      <dgm:t>
        <a:bodyPr/>
        <a:lstStyle/>
        <a:p>
          <a:r>
            <a:rPr lang="es-MX" dirty="0"/>
            <a:t>Asimilados</a:t>
          </a:r>
        </a:p>
      </dgm:t>
    </dgm:pt>
    <dgm:pt modelId="{DABFEF2D-885F-464F-BCC0-82F77183ED14}" type="parTrans" cxnId="{0E01BA75-D719-45AB-BCAB-1A8FA6752CDA}">
      <dgm:prSet/>
      <dgm:spPr/>
      <dgm:t>
        <a:bodyPr/>
        <a:lstStyle/>
        <a:p>
          <a:endParaRPr lang="es-ES"/>
        </a:p>
      </dgm:t>
    </dgm:pt>
    <dgm:pt modelId="{F3D4BC0E-818F-4DFC-B144-D67107F501B8}" type="sibTrans" cxnId="{0E01BA75-D719-45AB-BCAB-1A8FA6752CDA}">
      <dgm:prSet/>
      <dgm:spPr/>
      <dgm:t>
        <a:bodyPr/>
        <a:lstStyle/>
        <a:p>
          <a:endParaRPr lang="es-ES"/>
        </a:p>
      </dgm:t>
    </dgm:pt>
    <dgm:pt modelId="{DE3A36BF-D849-41DD-8A2C-FF9F9A9AF03B}" type="pres">
      <dgm:prSet presAssocID="{41C4CA37-C468-4912-8B7D-75A2741889D5}" presName="Name0" presStyleCnt="0">
        <dgm:presLayoutVars>
          <dgm:chMax val="1"/>
          <dgm:dir/>
          <dgm:animLvl val="ctr"/>
          <dgm:resizeHandles val="exact"/>
        </dgm:presLayoutVars>
      </dgm:prSet>
      <dgm:spPr/>
    </dgm:pt>
    <dgm:pt modelId="{D9762904-F772-4A50-966A-FA6790A87CB8}" type="pres">
      <dgm:prSet presAssocID="{249D328B-8BDE-4CDD-B5A9-E0C59F56BE00}" presName="centerShape" presStyleLbl="node0" presStyleIdx="0" presStyleCnt="1"/>
      <dgm:spPr/>
    </dgm:pt>
    <dgm:pt modelId="{86C7F2CC-E6F0-43E5-BA17-492D4FFBE90F}" type="pres">
      <dgm:prSet presAssocID="{0A0E10AA-D1DA-4711-A9AB-2E86DB980C60}" presName="parTrans" presStyleLbl="sibTrans2D1" presStyleIdx="0" presStyleCnt="9"/>
      <dgm:spPr/>
    </dgm:pt>
    <dgm:pt modelId="{2ED648BC-9492-4982-9A22-DCCA3B812B98}" type="pres">
      <dgm:prSet presAssocID="{0A0E10AA-D1DA-4711-A9AB-2E86DB980C60}" presName="connectorText" presStyleLbl="sibTrans2D1" presStyleIdx="0" presStyleCnt="9"/>
      <dgm:spPr/>
    </dgm:pt>
    <dgm:pt modelId="{B74A63DA-8665-46EA-9DCC-BDBB699AB254}" type="pres">
      <dgm:prSet presAssocID="{1A47F5FF-1BEC-4A8C-8B3C-03DE8DAE8041}" presName="node" presStyleLbl="node1" presStyleIdx="0" presStyleCnt="9">
        <dgm:presLayoutVars>
          <dgm:bulletEnabled val="1"/>
        </dgm:presLayoutVars>
      </dgm:prSet>
      <dgm:spPr/>
    </dgm:pt>
    <dgm:pt modelId="{0580D443-DB6E-42CE-8722-89DCC8FE2A18}" type="pres">
      <dgm:prSet presAssocID="{263B7B7F-9D2E-482F-B72C-9588B09A230D}" presName="parTrans" presStyleLbl="sibTrans2D1" presStyleIdx="1" presStyleCnt="9"/>
      <dgm:spPr/>
    </dgm:pt>
    <dgm:pt modelId="{ADB3E032-CD2D-49CE-81C6-CEB1B9D803A7}" type="pres">
      <dgm:prSet presAssocID="{263B7B7F-9D2E-482F-B72C-9588B09A230D}" presName="connectorText" presStyleLbl="sibTrans2D1" presStyleIdx="1" presStyleCnt="9"/>
      <dgm:spPr/>
    </dgm:pt>
    <dgm:pt modelId="{5B4DAFC3-83F8-402E-81AF-B1CA823F2CE3}" type="pres">
      <dgm:prSet presAssocID="{D002DB02-80FE-4BFE-8CDA-F978F56A13B9}" presName="node" presStyleLbl="node1" presStyleIdx="1" presStyleCnt="9">
        <dgm:presLayoutVars>
          <dgm:bulletEnabled val="1"/>
        </dgm:presLayoutVars>
      </dgm:prSet>
      <dgm:spPr/>
    </dgm:pt>
    <dgm:pt modelId="{6E3DB4E3-AD08-4B9D-96C9-356B26328078}" type="pres">
      <dgm:prSet presAssocID="{FCCB03A1-01B5-4CC5-9519-0506CC9165A1}" presName="parTrans" presStyleLbl="sibTrans2D1" presStyleIdx="2" presStyleCnt="9"/>
      <dgm:spPr/>
    </dgm:pt>
    <dgm:pt modelId="{7B3BAD73-40B0-46CA-8934-38602E775BFB}" type="pres">
      <dgm:prSet presAssocID="{FCCB03A1-01B5-4CC5-9519-0506CC9165A1}" presName="connectorText" presStyleLbl="sibTrans2D1" presStyleIdx="2" presStyleCnt="9"/>
      <dgm:spPr/>
    </dgm:pt>
    <dgm:pt modelId="{D329EE07-C179-41EE-AC7C-1845320EBF05}" type="pres">
      <dgm:prSet presAssocID="{0B4715FC-3F49-4CCD-8A84-3627D3B04380}" presName="node" presStyleLbl="node1" presStyleIdx="2" presStyleCnt="9">
        <dgm:presLayoutVars>
          <dgm:bulletEnabled val="1"/>
        </dgm:presLayoutVars>
      </dgm:prSet>
      <dgm:spPr/>
    </dgm:pt>
    <dgm:pt modelId="{E4B0E7B6-452F-4FC8-955B-195885536471}" type="pres">
      <dgm:prSet presAssocID="{E7071FF7-47CE-4974-9F11-53EE5B89D1B5}" presName="parTrans" presStyleLbl="sibTrans2D1" presStyleIdx="3" presStyleCnt="9"/>
      <dgm:spPr/>
    </dgm:pt>
    <dgm:pt modelId="{D3E04F45-DD20-47B0-9AA2-3B17D6A41500}" type="pres">
      <dgm:prSet presAssocID="{E7071FF7-47CE-4974-9F11-53EE5B89D1B5}" presName="connectorText" presStyleLbl="sibTrans2D1" presStyleIdx="3" presStyleCnt="9"/>
      <dgm:spPr/>
    </dgm:pt>
    <dgm:pt modelId="{61ABC0DD-7E35-467B-9203-A5239F6CBAF2}" type="pres">
      <dgm:prSet presAssocID="{F8F5D657-0775-4F38-B3E5-5903C128623C}" presName="node" presStyleLbl="node1" presStyleIdx="3" presStyleCnt="9">
        <dgm:presLayoutVars>
          <dgm:bulletEnabled val="1"/>
        </dgm:presLayoutVars>
      </dgm:prSet>
      <dgm:spPr/>
    </dgm:pt>
    <dgm:pt modelId="{B261C7E0-5732-42C7-99CB-BEA09AC156F9}" type="pres">
      <dgm:prSet presAssocID="{270496DE-5043-41ED-B1A8-AAC792496401}" presName="parTrans" presStyleLbl="sibTrans2D1" presStyleIdx="4" presStyleCnt="9"/>
      <dgm:spPr/>
    </dgm:pt>
    <dgm:pt modelId="{8EE430D8-DBE6-42F5-A797-F5E0F44D3FE6}" type="pres">
      <dgm:prSet presAssocID="{270496DE-5043-41ED-B1A8-AAC792496401}" presName="connectorText" presStyleLbl="sibTrans2D1" presStyleIdx="4" presStyleCnt="9"/>
      <dgm:spPr/>
    </dgm:pt>
    <dgm:pt modelId="{941603A6-FC2F-4126-AFBB-8A669D47F4BE}" type="pres">
      <dgm:prSet presAssocID="{4DFC5D84-390E-40C7-9DE5-B054B33138E1}" presName="node" presStyleLbl="node1" presStyleIdx="4" presStyleCnt="9">
        <dgm:presLayoutVars>
          <dgm:bulletEnabled val="1"/>
        </dgm:presLayoutVars>
      </dgm:prSet>
      <dgm:spPr/>
    </dgm:pt>
    <dgm:pt modelId="{C59BD625-51A0-43C6-AD8A-923EA26B02E9}" type="pres">
      <dgm:prSet presAssocID="{3EEF95C7-D4B3-4C8B-9B6A-01ECDF14BAD0}" presName="parTrans" presStyleLbl="sibTrans2D1" presStyleIdx="5" presStyleCnt="9"/>
      <dgm:spPr/>
    </dgm:pt>
    <dgm:pt modelId="{C0C67B85-EA0C-45B2-8628-B4E4083CDA77}" type="pres">
      <dgm:prSet presAssocID="{3EEF95C7-D4B3-4C8B-9B6A-01ECDF14BAD0}" presName="connectorText" presStyleLbl="sibTrans2D1" presStyleIdx="5" presStyleCnt="9"/>
      <dgm:spPr/>
    </dgm:pt>
    <dgm:pt modelId="{5837CE37-F02B-46D6-BB88-3702140434E6}" type="pres">
      <dgm:prSet presAssocID="{64914AD6-4114-43B8-B46F-FE4606D34C75}" presName="node" presStyleLbl="node1" presStyleIdx="5" presStyleCnt="9">
        <dgm:presLayoutVars>
          <dgm:bulletEnabled val="1"/>
        </dgm:presLayoutVars>
      </dgm:prSet>
      <dgm:spPr/>
    </dgm:pt>
    <dgm:pt modelId="{82DC869E-52DD-42DC-9292-62F0EBE3F412}" type="pres">
      <dgm:prSet presAssocID="{FF768A90-BB72-46AB-A0DB-BF06EDF4D4D5}" presName="parTrans" presStyleLbl="sibTrans2D1" presStyleIdx="6" presStyleCnt="9"/>
      <dgm:spPr/>
    </dgm:pt>
    <dgm:pt modelId="{67DDFE7A-14C5-4063-A6F3-BBE679F38F34}" type="pres">
      <dgm:prSet presAssocID="{FF768A90-BB72-46AB-A0DB-BF06EDF4D4D5}" presName="connectorText" presStyleLbl="sibTrans2D1" presStyleIdx="6" presStyleCnt="9"/>
      <dgm:spPr/>
    </dgm:pt>
    <dgm:pt modelId="{227B7788-ABEC-4AB0-97B6-1BDDC2467F4E}" type="pres">
      <dgm:prSet presAssocID="{3B5B6BC1-B7D1-4A99-9C2A-F0AB895FE9C0}" presName="node" presStyleLbl="node1" presStyleIdx="6" presStyleCnt="9">
        <dgm:presLayoutVars>
          <dgm:bulletEnabled val="1"/>
        </dgm:presLayoutVars>
      </dgm:prSet>
      <dgm:spPr/>
    </dgm:pt>
    <dgm:pt modelId="{FD8D0BCA-85D3-45E2-8C2A-9345514F6EF0}" type="pres">
      <dgm:prSet presAssocID="{7C311A63-BCAB-48EC-8921-BF257E19A762}" presName="parTrans" presStyleLbl="sibTrans2D1" presStyleIdx="7" presStyleCnt="9"/>
      <dgm:spPr/>
    </dgm:pt>
    <dgm:pt modelId="{5DFD7BE4-A799-4911-AD53-5EC938BA93A7}" type="pres">
      <dgm:prSet presAssocID="{7C311A63-BCAB-48EC-8921-BF257E19A762}" presName="connectorText" presStyleLbl="sibTrans2D1" presStyleIdx="7" presStyleCnt="9"/>
      <dgm:spPr/>
    </dgm:pt>
    <dgm:pt modelId="{946DE817-680D-418A-8346-850D1A9CCD57}" type="pres">
      <dgm:prSet presAssocID="{FAB1A981-9F46-4767-924E-51CCBEA5A7C2}" presName="node" presStyleLbl="node1" presStyleIdx="7" presStyleCnt="9">
        <dgm:presLayoutVars>
          <dgm:bulletEnabled val="1"/>
        </dgm:presLayoutVars>
      </dgm:prSet>
      <dgm:spPr/>
    </dgm:pt>
    <dgm:pt modelId="{D0B6FFDD-F620-49C4-9F48-98F3545ACB9D}" type="pres">
      <dgm:prSet presAssocID="{DABFEF2D-885F-464F-BCC0-82F77183ED14}" presName="parTrans" presStyleLbl="sibTrans2D1" presStyleIdx="8" presStyleCnt="9"/>
      <dgm:spPr/>
    </dgm:pt>
    <dgm:pt modelId="{3D7EE0AA-113B-4522-A08B-818D9BA50453}" type="pres">
      <dgm:prSet presAssocID="{DABFEF2D-885F-464F-BCC0-82F77183ED14}" presName="connectorText" presStyleLbl="sibTrans2D1" presStyleIdx="8" presStyleCnt="9"/>
      <dgm:spPr/>
    </dgm:pt>
    <dgm:pt modelId="{9564DE32-58B8-424A-8298-29CB0E89335C}" type="pres">
      <dgm:prSet presAssocID="{23ABC7F2-CBC5-4D41-B3EA-0B20FD27DAF0}" presName="node" presStyleLbl="node1" presStyleIdx="8" presStyleCnt="9">
        <dgm:presLayoutVars>
          <dgm:bulletEnabled val="1"/>
        </dgm:presLayoutVars>
      </dgm:prSet>
      <dgm:spPr/>
    </dgm:pt>
  </dgm:ptLst>
  <dgm:cxnLst>
    <dgm:cxn modelId="{3A870320-D510-49C0-98C5-AB309AA649C8}" type="presOf" srcId="{DABFEF2D-885F-464F-BCC0-82F77183ED14}" destId="{3D7EE0AA-113B-4522-A08B-818D9BA50453}" srcOrd="1" destOrd="0" presId="urn:microsoft.com/office/officeart/2005/8/layout/radial5"/>
    <dgm:cxn modelId="{6C46222A-F339-4F89-A1B5-03C10D126570}" srcId="{249D328B-8BDE-4CDD-B5A9-E0C59F56BE00}" destId="{F8F5D657-0775-4F38-B3E5-5903C128623C}" srcOrd="3" destOrd="0" parTransId="{E7071FF7-47CE-4974-9F11-53EE5B89D1B5}" sibTransId="{02355115-CDE7-472A-A706-DE0A72071190}"/>
    <dgm:cxn modelId="{B37AA82F-642E-4D0A-A82E-3ACE65D5F8C5}" type="presOf" srcId="{4DFC5D84-390E-40C7-9DE5-B054B33138E1}" destId="{941603A6-FC2F-4126-AFBB-8A669D47F4BE}" srcOrd="0" destOrd="0" presId="urn:microsoft.com/office/officeart/2005/8/layout/radial5"/>
    <dgm:cxn modelId="{7E3A2931-0888-4AA3-966E-85E1612F3F66}" type="presOf" srcId="{0B4715FC-3F49-4CCD-8A84-3627D3B04380}" destId="{D329EE07-C179-41EE-AC7C-1845320EBF05}" srcOrd="0" destOrd="0" presId="urn:microsoft.com/office/officeart/2005/8/layout/radial5"/>
    <dgm:cxn modelId="{6FD4D135-A9A5-4F64-8D21-4C0AA1798A1A}" type="presOf" srcId="{3EEF95C7-D4B3-4C8B-9B6A-01ECDF14BAD0}" destId="{C0C67B85-EA0C-45B2-8628-B4E4083CDA77}" srcOrd="1" destOrd="0" presId="urn:microsoft.com/office/officeart/2005/8/layout/radial5"/>
    <dgm:cxn modelId="{2A52863C-4D66-4284-9F44-200C82BD6FE4}" type="presOf" srcId="{249D328B-8BDE-4CDD-B5A9-E0C59F56BE00}" destId="{D9762904-F772-4A50-966A-FA6790A87CB8}" srcOrd="0" destOrd="0" presId="urn:microsoft.com/office/officeart/2005/8/layout/radial5"/>
    <dgm:cxn modelId="{2FB3AD5B-811F-426A-8848-03EB779B9D1C}" srcId="{249D328B-8BDE-4CDD-B5A9-E0C59F56BE00}" destId="{0B4715FC-3F49-4CCD-8A84-3627D3B04380}" srcOrd="2" destOrd="0" parTransId="{FCCB03A1-01B5-4CC5-9519-0506CC9165A1}" sibTransId="{5094F39C-37F7-47E2-BAD8-06F398B55B85}"/>
    <dgm:cxn modelId="{28772041-1324-4689-AEC5-0EF92D10BC08}" srcId="{249D328B-8BDE-4CDD-B5A9-E0C59F56BE00}" destId="{3B5B6BC1-B7D1-4A99-9C2A-F0AB895FE9C0}" srcOrd="6" destOrd="0" parTransId="{FF768A90-BB72-46AB-A0DB-BF06EDF4D4D5}" sibTransId="{4FE29586-0510-4986-BC52-6011AAF3DFF5}"/>
    <dgm:cxn modelId="{5EA57863-9276-492C-9D09-24DB52917B07}" srcId="{249D328B-8BDE-4CDD-B5A9-E0C59F56BE00}" destId="{64914AD6-4114-43B8-B46F-FE4606D34C75}" srcOrd="5" destOrd="0" parTransId="{3EEF95C7-D4B3-4C8B-9B6A-01ECDF14BAD0}" sibTransId="{235C5358-70D2-4CF2-A480-435BE5D5BD08}"/>
    <dgm:cxn modelId="{5DB82444-BCB6-401C-A7B6-5CC614C30F91}" type="presOf" srcId="{270496DE-5043-41ED-B1A8-AAC792496401}" destId="{B261C7E0-5732-42C7-99CB-BEA09AC156F9}" srcOrd="0" destOrd="0" presId="urn:microsoft.com/office/officeart/2005/8/layout/radial5"/>
    <dgm:cxn modelId="{1514ED69-86D5-4AC2-A3BE-5221FCB1873D}" type="presOf" srcId="{270496DE-5043-41ED-B1A8-AAC792496401}" destId="{8EE430D8-DBE6-42F5-A797-F5E0F44D3FE6}" srcOrd="1" destOrd="0" presId="urn:microsoft.com/office/officeart/2005/8/layout/radial5"/>
    <dgm:cxn modelId="{422F5D4A-B9D4-42AD-AD72-C93F2B59B438}" type="presOf" srcId="{F8F5D657-0775-4F38-B3E5-5903C128623C}" destId="{61ABC0DD-7E35-467B-9203-A5239F6CBAF2}" srcOrd="0" destOrd="0" presId="urn:microsoft.com/office/officeart/2005/8/layout/radial5"/>
    <dgm:cxn modelId="{43FB036B-B1C6-4076-9846-20638F0DDDBF}" type="presOf" srcId="{7C311A63-BCAB-48EC-8921-BF257E19A762}" destId="{FD8D0BCA-85D3-45E2-8C2A-9345514F6EF0}" srcOrd="0" destOrd="0" presId="urn:microsoft.com/office/officeart/2005/8/layout/radial5"/>
    <dgm:cxn modelId="{4C442B6C-D6B4-421A-A91A-395859780998}" type="presOf" srcId="{263B7B7F-9D2E-482F-B72C-9588B09A230D}" destId="{0580D443-DB6E-42CE-8722-89DCC8FE2A18}" srcOrd="0" destOrd="0" presId="urn:microsoft.com/office/officeart/2005/8/layout/radial5"/>
    <dgm:cxn modelId="{B7677852-82D8-4E23-9C3C-02787E8F6284}" type="presOf" srcId="{FF768A90-BB72-46AB-A0DB-BF06EDF4D4D5}" destId="{67DDFE7A-14C5-4063-A6F3-BBE679F38F34}" srcOrd="1" destOrd="0" presId="urn:microsoft.com/office/officeart/2005/8/layout/radial5"/>
    <dgm:cxn modelId="{52091153-AEB8-400B-80B3-41CD05B46D78}" srcId="{249D328B-8BDE-4CDD-B5A9-E0C59F56BE00}" destId="{D002DB02-80FE-4BFE-8CDA-F978F56A13B9}" srcOrd="1" destOrd="0" parTransId="{263B7B7F-9D2E-482F-B72C-9588B09A230D}" sibTransId="{CF83DFF7-4D0C-4070-B67D-9018300847B9}"/>
    <dgm:cxn modelId="{0E01BA75-D719-45AB-BCAB-1A8FA6752CDA}" srcId="{249D328B-8BDE-4CDD-B5A9-E0C59F56BE00}" destId="{23ABC7F2-CBC5-4D41-B3EA-0B20FD27DAF0}" srcOrd="8" destOrd="0" parTransId="{DABFEF2D-885F-464F-BCC0-82F77183ED14}" sibTransId="{F3D4BC0E-818F-4DFC-B144-D67107F501B8}"/>
    <dgm:cxn modelId="{73333877-A01E-4B4F-B178-D097C36A8AFB}" srcId="{249D328B-8BDE-4CDD-B5A9-E0C59F56BE00}" destId="{4DFC5D84-390E-40C7-9DE5-B054B33138E1}" srcOrd="4" destOrd="0" parTransId="{270496DE-5043-41ED-B1A8-AAC792496401}" sibTransId="{4D64A50E-512E-4A92-AFC8-C6C731A9DCCF}"/>
    <dgm:cxn modelId="{8548158E-7DA2-499E-BCB8-9541E14C0DA9}" type="presOf" srcId="{3EEF95C7-D4B3-4C8B-9B6A-01ECDF14BAD0}" destId="{C59BD625-51A0-43C6-AD8A-923EA26B02E9}" srcOrd="0" destOrd="0" presId="urn:microsoft.com/office/officeart/2005/8/layout/radial5"/>
    <dgm:cxn modelId="{6487D494-5D64-460A-91D6-7F82A1C33BC6}" type="presOf" srcId="{0A0E10AA-D1DA-4711-A9AB-2E86DB980C60}" destId="{86C7F2CC-E6F0-43E5-BA17-492D4FFBE90F}" srcOrd="0" destOrd="0" presId="urn:microsoft.com/office/officeart/2005/8/layout/radial5"/>
    <dgm:cxn modelId="{2E04F696-7C18-4233-A80B-0916F0EF2A4F}" type="presOf" srcId="{FAB1A981-9F46-4767-924E-51CCBEA5A7C2}" destId="{946DE817-680D-418A-8346-850D1A9CCD57}" srcOrd="0" destOrd="0" presId="urn:microsoft.com/office/officeart/2005/8/layout/radial5"/>
    <dgm:cxn modelId="{363D3EA0-CD99-4BE9-B336-AA80C4085739}" type="presOf" srcId="{23ABC7F2-CBC5-4D41-B3EA-0B20FD27DAF0}" destId="{9564DE32-58B8-424A-8298-29CB0E89335C}" srcOrd="0" destOrd="0" presId="urn:microsoft.com/office/officeart/2005/8/layout/radial5"/>
    <dgm:cxn modelId="{24828CA9-8D4A-4C7F-850F-BBADE21CB5CF}" type="presOf" srcId="{DABFEF2D-885F-464F-BCC0-82F77183ED14}" destId="{D0B6FFDD-F620-49C4-9F48-98F3545ACB9D}" srcOrd="0" destOrd="0" presId="urn:microsoft.com/office/officeart/2005/8/layout/radial5"/>
    <dgm:cxn modelId="{3D30A5B9-C1FF-437D-9ADF-40E12BA2B188}" type="presOf" srcId="{263B7B7F-9D2E-482F-B72C-9588B09A230D}" destId="{ADB3E032-CD2D-49CE-81C6-CEB1B9D803A7}" srcOrd="1" destOrd="0" presId="urn:microsoft.com/office/officeart/2005/8/layout/radial5"/>
    <dgm:cxn modelId="{24580EBD-A3FF-4C6E-8276-5858B2C4A681}" type="presOf" srcId="{41C4CA37-C468-4912-8B7D-75A2741889D5}" destId="{DE3A36BF-D849-41DD-8A2C-FF9F9A9AF03B}" srcOrd="0" destOrd="0" presId="urn:microsoft.com/office/officeart/2005/8/layout/radial5"/>
    <dgm:cxn modelId="{96BE88C5-5E9D-46DC-B6E6-C5BED10696CB}" type="presOf" srcId="{3B5B6BC1-B7D1-4A99-9C2A-F0AB895FE9C0}" destId="{227B7788-ABEC-4AB0-97B6-1BDDC2467F4E}" srcOrd="0" destOrd="0" presId="urn:microsoft.com/office/officeart/2005/8/layout/radial5"/>
    <dgm:cxn modelId="{FFD20DC8-5689-4711-8D69-15E1CD5DF732}" type="presOf" srcId="{D002DB02-80FE-4BFE-8CDA-F978F56A13B9}" destId="{5B4DAFC3-83F8-402E-81AF-B1CA823F2CE3}" srcOrd="0" destOrd="0" presId="urn:microsoft.com/office/officeart/2005/8/layout/radial5"/>
    <dgm:cxn modelId="{A0E3E8D6-D47A-4229-9920-2764CD4042CD}" srcId="{41C4CA37-C468-4912-8B7D-75A2741889D5}" destId="{249D328B-8BDE-4CDD-B5A9-E0C59F56BE00}" srcOrd="0" destOrd="0" parTransId="{F424AF35-259F-4021-B489-205816908979}" sibTransId="{B837F493-057D-4524-9BC3-0B121305118F}"/>
    <dgm:cxn modelId="{CEC424D7-9B60-4DC8-9C17-662C27A74BB3}" type="presOf" srcId="{FF768A90-BB72-46AB-A0DB-BF06EDF4D4D5}" destId="{82DC869E-52DD-42DC-9292-62F0EBE3F412}" srcOrd="0" destOrd="0" presId="urn:microsoft.com/office/officeart/2005/8/layout/radial5"/>
    <dgm:cxn modelId="{49C561DE-74F4-4E09-A905-6A8EB6B5759A}" srcId="{249D328B-8BDE-4CDD-B5A9-E0C59F56BE00}" destId="{1A47F5FF-1BEC-4A8C-8B3C-03DE8DAE8041}" srcOrd="0" destOrd="0" parTransId="{0A0E10AA-D1DA-4711-A9AB-2E86DB980C60}" sibTransId="{43D54446-C2C0-4A8A-9D2D-5AE0E94AD4B6}"/>
    <dgm:cxn modelId="{082C29E2-DF16-4CF4-BF54-1A19965F6574}" type="presOf" srcId="{FCCB03A1-01B5-4CC5-9519-0506CC9165A1}" destId="{7B3BAD73-40B0-46CA-8934-38602E775BFB}" srcOrd="1" destOrd="0" presId="urn:microsoft.com/office/officeart/2005/8/layout/radial5"/>
    <dgm:cxn modelId="{A77A02E4-424A-409F-9910-7A134E6EB3A9}" type="presOf" srcId="{64914AD6-4114-43B8-B46F-FE4606D34C75}" destId="{5837CE37-F02B-46D6-BB88-3702140434E6}" srcOrd="0" destOrd="0" presId="urn:microsoft.com/office/officeart/2005/8/layout/radial5"/>
    <dgm:cxn modelId="{D78F89EC-4D95-4CC3-B489-7151A277F892}" type="presOf" srcId="{1A47F5FF-1BEC-4A8C-8B3C-03DE8DAE8041}" destId="{B74A63DA-8665-46EA-9DCC-BDBB699AB254}" srcOrd="0" destOrd="0" presId="urn:microsoft.com/office/officeart/2005/8/layout/radial5"/>
    <dgm:cxn modelId="{7DEA5FED-15F4-4130-9FE1-0A5A8DD2FB77}" type="presOf" srcId="{FCCB03A1-01B5-4CC5-9519-0506CC9165A1}" destId="{6E3DB4E3-AD08-4B9D-96C9-356B26328078}" srcOrd="0" destOrd="0" presId="urn:microsoft.com/office/officeart/2005/8/layout/radial5"/>
    <dgm:cxn modelId="{E053D2ED-5F31-4150-AB89-9C3B147C97E9}" type="presOf" srcId="{E7071FF7-47CE-4974-9F11-53EE5B89D1B5}" destId="{D3E04F45-DD20-47B0-9AA2-3B17D6A41500}" srcOrd="1" destOrd="0" presId="urn:microsoft.com/office/officeart/2005/8/layout/radial5"/>
    <dgm:cxn modelId="{29AA23F1-2DB6-4915-B8D0-051B464BB67B}" type="presOf" srcId="{E7071FF7-47CE-4974-9F11-53EE5B89D1B5}" destId="{E4B0E7B6-452F-4FC8-955B-195885536471}" srcOrd="0" destOrd="0" presId="urn:microsoft.com/office/officeart/2005/8/layout/radial5"/>
    <dgm:cxn modelId="{776687F8-13C4-4130-BC46-BDFE1A17E479}" srcId="{249D328B-8BDE-4CDD-B5A9-E0C59F56BE00}" destId="{FAB1A981-9F46-4767-924E-51CCBEA5A7C2}" srcOrd="7" destOrd="0" parTransId="{7C311A63-BCAB-48EC-8921-BF257E19A762}" sibTransId="{EA13A7D2-197E-4336-8EBF-46C91197839F}"/>
    <dgm:cxn modelId="{291699F8-D3DD-491B-8D15-55A99F669D15}" type="presOf" srcId="{0A0E10AA-D1DA-4711-A9AB-2E86DB980C60}" destId="{2ED648BC-9492-4982-9A22-DCCA3B812B98}" srcOrd="1" destOrd="0" presId="urn:microsoft.com/office/officeart/2005/8/layout/radial5"/>
    <dgm:cxn modelId="{388779FB-33D5-470A-ADE1-16E0B15F7AC3}" type="presOf" srcId="{7C311A63-BCAB-48EC-8921-BF257E19A762}" destId="{5DFD7BE4-A799-4911-AD53-5EC938BA93A7}" srcOrd="1" destOrd="0" presId="urn:microsoft.com/office/officeart/2005/8/layout/radial5"/>
    <dgm:cxn modelId="{C78DF2DE-4298-407A-B2C9-D93E315C64F6}" type="presParOf" srcId="{DE3A36BF-D849-41DD-8A2C-FF9F9A9AF03B}" destId="{D9762904-F772-4A50-966A-FA6790A87CB8}" srcOrd="0" destOrd="0" presId="urn:microsoft.com/office/officeart/2005/8/layout/radial5"/>
    <dgm:cxn modelId="{8A3BFA36-830C-4CCC-939F-2E051CC39C05}" type="presParOf" srcId="{DE3A36BF-D849-41DD-8A2C-FF9F9A9AF03B}" destId="{86C7F2CC-E6F0-43E5-BA17-492D4FFBE90F}" srcOrd="1" destOrd="0" presId="urn:microsoft.com/office/officeart/2005/8/layout/radial5"/>
    <dgm:cxn modelId="{FDE6E5AC-BCFF-4A4D-A0C7-54726A664039}" type="presParOf" srcId="{86C7F2CC-E6F0-43E5-BA17-492D4FFBE90F}" destId="{2ED648BC-9492-4982-9A22-DCCA3B812B98}" srcOrd="0" destOrd="0" presId="urn:microsoft.com/office/officeart/2005/8/layout/radial5"/>
    <dgm:cxn modelId="{78346546-31FB-4B90-9F36-83B916DA22E1}" type="presParOf" srcId="{DE3A36BF-D849-41DD-8A2C-FF9F9A9AF03B}" destId="{B74A63DA-8665-46EA-9DCC-BDBB699AB254}" srcOrd="2" destOrd="0" presId="urn:microsoft.com/office/officeart/2005/8/layout/radial5"/>
    <dgm:cxn modelId="{D0DE1EEC-A6B7-4835-ADF5-72605C9447E2}" type="presParOf" srcId="{DE3A36BF-D849-41DD-8A2C-FF9F9A9AF03B}" destId="{0580D443-DB6E-42CE-8722-89DCC8FE2A18}" srcOrd="3" destOrd="0" presId="urn:microsoft.com/office/officeart/2005/8/layout/radial5"/>
    <dgm:cxn modelId="{0F109291-13B9-4B39-90C1-F2DE8DA9CFE0}" type="presParOf" srcId="{0580D443-DB6E-42CE-8722-89DCC8FE2A18}" destId="{ADB3E032-CD2D-49CE-81C6-CEB1B9D803A7}" srcOrd="0" destOrd="0" presId="urn:microsoft.com/office/officeart/2005/8/layout/radial5"/>
    <dgm:cxn modelId="{42914890-49D0-4285-8ABD-689FDC3BD971}" type="presParOf" srcId="{DE3A36BF-D849-41DD-8A2C-FF9F9A9AF03B}" destId="{5B4DAFC3-83F8-402E-81AF-B1CA823F2CE3}" srcOrd="4" destOrd="0" presId="urn:microsoft.com/office/officeart/2005/8/layout/radial5"/>
    <dgm:cxn modelId="{708127CD-2D32-4AB8-AF01-39F9E8825ADD}" type="presParOf" srcId="{DE3A36BF-D849-41DD-8A2C-FF9F9A9AF03B}" destId="{6E3DB4E3-AD08-4B9D-96C9-356B26328078}" srcOrd="5" destOrd="0" presId="urn:microsoft.com/office/officeart/2005/8/layout/radial5"/>
    <dgm:cxn modelId="{B22BFE4D-3615-4513-9C65-366DB4ED9BBB}" type="presParOf" srcId="{6E3DB4E3-AD08-4B9D-96C9-356B26328078}" destId="{7B3BAD73-40B0-46CA-8934-38602E775BFB}" srcOrd="0" destOrd="0" presId="urn:microsoft.com/office/officeart/2005/8/layout/radial5"/>
    <dgm:cxn modelId="{5D14897B-FAD5-4EBE-A34C-67D53C1023DB}" type="presParOf" srcId="{DE3A36BF-D849-41DD-8A2C-FF9F9A9AF03B}" destId="{D329EE07-C179-41EE-AC7C-1845320EBF05}" srcOrd="6" destOrd="0" presId="urn:microsoft.com/office/officeart/2005/8/layout/radial5"/>
    <dgm:cxn modelId="{04668800-D731-4882-A7D9-8CF655DFBBF9}" type="presParOf" srcId="{DE3A36BF-D849-41DD-8A2C-FF9F9A9AF03B}" destId="{E4B0E7B6-452F-4FC8-955B-195885536471}" srcOrd="7" destOrd="0" presId="urn:microsoft.com/office/officeart/2005/8/layout/radial5"/>
    <dgm:cxn modelId="{5A88A26F-8D53-4ADC-B228-53CA8FEAD77C}" type="presParOf" srcId="{E4B0E7B6-452F-4FC8-955B-195885536471}" destId="{D3E04F45-DD20-47B0-9AA2-3B17D6A41500}" srcOrd="0" destOrd="0" presId="urn:microsoft.com/office/officeart/2005/8/layout/radial5"/>
    <dgm:cxn modelId="{011EF85E-B211-4584-9A15-4CC9EC16DA47}" type="presParOf" srcId="{DE3A36BF-D849-41DD-8A2C-FF9F9A9AF03B}" destId="{61ABC0DD-7E35-467B-9203-A5239F6CBAF2}" srcOrd="8" destOrd="0" presId="urn:microsoft.com/office/officeart/2005/8/layout/radial5"/>
    <dgm:cxn modelId="{4A81587D-1C82-419E-ACA9-9C5D6F52D3AF}" type="presParOf" srcId="{DE3A36BF-D849-41DD-8A2C-FF9F9A9AF03B}" destId="{B261C7E0-5732-42C7-99CB-BEA09AC156F9}" srcOrd="9" destOrd="0" presId="urn:microsoft.com/office/officeart/2005/8/layout/radial5"/>
    <dgm:cxn modelId="{138CF18D-6D4E-4D45-967C-46FBF9BA0688}" type="presParOf" srcId="{B261C7E0-5732-42C7-99CB-BEA09AC156F9}" destId="{8EE430D8-DBE6-42F5-A797-F5E0F44D3FE6}" srcOrd="0" destOrd="0" presId="urn:microsoft.com/office/officeart/2005/8/layout/radial5"/>
    <dgm:cxn modelId="{9E8416E1-48DC-4BEB-A77C-9486A755CF09}" type="presParOf" srcId="{DE3A36BF-D849-41DD-8A2C-FF9F9A9AF03B}" destId="{941603A6-FC2F-4126-AFBB-8A669D47F4BE}" srcOrd="10" destOrd="0" presId="urn:microsoft.com/office/officeart/2005/8/layout/radial5"/>
    <dgm:cxn modelId="{308274C5-B563-46EB-B68B-654FE0AA8BBA}" type="presParOf" srcId="{DE3A36BF-D849-41DD-8A2C-FF9F9A9AF03B}" destId="{C59BD625-51A0-43C6-AD8A-923EA26B02E9}" srcOrd="11" destOrd="0" presId="urn:microsoft.com/office/officeart/2005/8/layout/radial5"/>
    <dgm:cxn modelId="{8A8CA0B3-EC25-45D5-A648-C2AA72A0BF7C}" type="presParOf" srcId="{C59BD625-51A0-43C6-AD8A-923EA26B02E9}" destId="{C0C67B85-EA0C-45B2-8628-B4E4083CDA77}" srcOrd="0" destOrd="0" presId="urn:microsoft.com/office/officeart/2005/8/layout/radial5"/>
    <dgm:cxn modelId="{1A109DC1-4B97-4D2F-B5B1-CE6BCB899A28}" type="presParOf" srcId="{DE3A36BF-D849-41DD-8A2C-FF9F9A9AF03B}" destId="{5837CE37-F02B-46D6-BB88-3702140434E6}" srcOrd="12" destOrd="0" presId="urn:microsoft.com/office/officeart/2005/8/layout/radial5"/>
    <dgm:cxn modelId="{4D3E3ED1-4665-4FC7-BD31-29A9E9A7F587}" type="presParOf" srcId="{DE3A36BF-D849-41DD-8A2C-FF9F9A9AF03B}" destId="{82DC869E-52DD-42DC-9292-62F0EBE3F412}" srcOrd="13" destOrd="0" presId="urn:microsoft.com/office/officeart/2005/8/layout/radial5"/>
    <dgm:cxn modelId="{62D3CC4E-FC48-4B82-BBA6-FECC1C8DFDC1}" type="presParOf" srcId="{82DC869E-52DD-42DC-9292-62F0EBE3F412}" destId="{67DDFE7A-14C5-4063-A6F3-BBE679F38F34}" srcOrd="0" destOrd="0" presId="urn:microsoft.com/office/officeart/2005/8/layout/radial5"/>
    <dgm:cxn modelId="{968287C3-5C86-4AD1-BDD7-F42831850908}" type="presParOf" srcId="{DE3A36BF-D849-41DD-8A2C-FF9F9A9AF03B}" destId="{227B7788-ABEC-4AB0-97B6-1BDDC2467F4E}" srcOrd="14" destOrd="0" presId="urn:microsoft.com/office/officeart/2005/8/layout/radial5"/>
    <dgm:cxn modelId="{60E0DB5C-A951-4A0E-A989-8C3C6D91D1CF}" type="presParOf" srcId="{DE3A36BF-D849-41DD-8A2C-FF9F9A9AF03B}" destId="{FD8D0BCA-85D3-45E2-8C2A-9345514F6EF0}" srcOrd="15" destOrd="0" presId="urn:microsoft.com/office/officeart/2005/8/layout/radial5"/>
    <dgm:cxn modelId="{756F5628-3FC3-4703-960E-435256C2E9F2}" type="presParOf" srcId="{FD8D0BCA-85D3-45E2-8C2A-9345514F6EF0}" destId="{5DFD7BE4-A799-4911-AD53-5EC938BA93A7}" srcOrd="0" destOrd="0" presId="urn:microsoft.com/office/officeart/2005/8/layout/radial5"/>
    <dgm:cxn modelId="{3FFD5485-C219-44D2-A652-4AD2894A35B0}" type="presParOf" srcId="{DE3A36BF-D849-41DD-8A2C-FF9F9A9AF03B}" destId="{946DE817-680D-418A-8346-850D1A9CCD57}" srcOrd="16" destOrd="0" presId="urn:microsoft.com/office/officeart/2005/8/layout/radial5"/>
    <dgm:cxn modelId="{3F935A76-DB16-4F42-BEC6-05A3CF120312}" type="presParOf" srcId="{DE3A36BF-D849-41DD-8A2C-FF9F9A9AF03B}" destId="{D0B6FFDD-F620-49C4-9F48-98F3545ACB9D}" srcOrd="17" destOrd="0" presId="urn:microsoft.com/office/officeart/2005/8/layout/radial5"/>
    <dgm:cxn modelId="{7A3E8BCE-954D-4129-8980-446722220E6E}" type="presParOf" srcId="{D0B6FFDD-F620-49C4-9F48-98F3545ACB9D}" destId="{3D7EE0AA-113B-4522-A08B-818D9BA50453}" srcOrd="0" destOrd="0" presId="urn:microsoft.com/office/officeart/2005/8/layout/radial5"/>
    <dgm:cxn modelId="{5E08D5A7-873A-4AC1-8CA6-7E1FEE8266E5}" type="presParOf" srcId="{DE3A36BF-D849-41DD-8A2C-FF9F9A9AF03B}" destId="{9564DE32-58B8-424A-8298-29CB0E89335C}" srcOrd="1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FFC987-D683-4764-A079-7B3D4CAB1FC1}">
      <dsp:nvSpPr>
        <dsp:cNvPr id="0" name=""/>
        <dsp:cNvSpPr/>
      </dsp:nvSpPr>
      <dsp:spPr>
        <a:xfrm>
          <a:off x="2301" y="0"/>
          <a:ext cx="2636043" cy="321551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ES" sz="3000" kern="1200" dirty="0"/>
            <a:t>No inmigrante</a:t>
          </a:r>
        </a:p>
      </dsp:txBody>
      <dsp:txXfrm>
        <a:off x="2301" y="1286207"/>
        <a:ext cx="2636043" cy="1286207"/>
      </dsp:txXfrm>
    </dsp:sp>
    <dsp:sp modelId="{D30F4CF5-BE18-4E3A-A21E-1A3301574457}">
      <dsp:nvSpPr>
        <dsp:cNvPr id="0" name=""/>
        <dsp:cNvSpPr/>
      </dsp:nvSpPr>
      <dsp:spPr>
        <a:xfrm>
          <a:off x="784939" y="192931"/>
          <a:ext cx="1070767" cy="1070767"/>
        </a:xfrm>
        <a:prstGeom prst="ellipse">
          <a:avLst/>
        </a:prstGeom>
        <a:blipFill rotWithShape="1">
          <a:blip xmlns:r="http://schemas.openxmlformats.org/officeDocument/2006/relationships" r:embed="rId1"/>
          <a:srcRect/>
          <a:stretch>
            <a:fillRect l="-28000" r="-2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06D07C-6E7F-4569-9CC1-0437C0790970}">
      <dsp:nvSpPr>
        <dsp:cNvPr id="0" name=""/>
        <dsp:cNvSpPr/>
      </dsp:nvSpPr>
      <dsp:spPr>
        <a:xfrm>
          <a:off x="2717426" y="0"/>
          <a:ext cx="2636043" cy="321551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s-ES" sz="3000" kern="1200" dirty="0"/>
            <a:t>Inmigrante</a:t>
          </a:r>
        </a:p>
      </dsp:txBody>
      <dsp:txXfrm>
        <a:off x="2717426" y="1286207"/>
        <a:ext cx="2636043" cy="1286207"/>
      </dsp:txXfrm>
    </dsp:sp>
    <dsp:sp modelId="{4314A470-5060-4319-98A6-5C2E7FC4FB6F}">
      <dsp:nvSpPr>
        <dsp:cNvPr id="0" name=""/>
        <dsp:cNvSpPr/>
      </dsp:nvSpPr>
      <dsp:spPr>
        <a:xfrm>
          <a:off x="3500064" y="192931"/>
          <a:ext cx="1070767" cy="1070767"/>
        </a:xfrm>
        <a:prstGeom prst="ellipse">
          <a:avLst/>
        </a:prstGeom>
        <a:blipFill rotWithShape="1">
          <a:blip xmlns:r="http://schemas.openxmlformats.org/officeDocument/2006/relationships" r:embed="rId2"/>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574B49-DC9E-4D3A-A60C-A14194AC5C69}">
      <dsp:nvSpPr>
        <dsp:cNvPr id="0" name=""/>
        <dsp:cNvSpPr/>
      </dsp:nvSpPr>
      <dsp:spPr>
        <a:xfrm>
          <a:off x="214230" y="2572415"/>
          <a:ext cx="4927309" cy="482327"/>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30FE6B-DECC-4E1D-8D21-90AE6E7D8B37}">
      <dsp:nvSpPr>
        <dsp:cNvPr id="0" name=""/>
        <dsp:cNvSpPr/>
      </dsp:nvSpPr>
      <dsp:spPr>
        <a:xfrm>
          <a:off x="2384059" y="1641187"/>
          <a:ext cx="3508066" cy="3508066"/>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b="1" kern="1200" dirty="0"/>
            <a:t>NO INMIGRANTE</a:t>
          </a:r>
        </a:p>
      </dsp:txBody>
      <dsp:txXfrm>
        <a:off x="2897803" y="2154931"/>
        <a:ext cx="2480578" cy="2480578"/>
      </dsp:txXfrm>
    </dsp:sp>
    <dsp:sp modelId="{3F1DB806-4B2C-43A7-91C5-FAC0194F4D35}">
      <dsp:nvSpPr>
        <dsp:cNvPr id="0" name=""/>
        <dsp:cNvSpPr/>
      </dsp:nvSpPr>
      <dsp:spPr>
        <a:xfrm>
          <a:off x="3261076" y="26175"/>
          <a:ext cx="1754033" cy="175403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b="1" kern="1200" dirty="0"/>
            <a:t>Turista </a:t>
          </a:r>
        </a:p>
      </dsp:txBody>
      <dsp:txXfrm>
        <a:off x="3517948" y="283047"/>
        <a:ext cx="1240289" cy="1240289"/>
      </dsp:txXfrm>
    </dsp:sp>
    <dsp:sp modelId="{E4A4D5DE-C4DF-4024-BC70-262B24CAC4FC}">
      <dsp:nvSpPr>
        <dsp:cNvPr id="0" name=""/>
        <dsp:cNvSpPr/>
      </dsp:nvSpPr>
      <dsp:spPr>
        <a:xfrm>
          <a:off x="4608369" y="421776"/>
          <a:ext cx="1754033" cy="1754033"/>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err="1"/>
            <a:t>Transmigrante</a:t>
          </a:r>
          <a:endParaRPr lang="es-MX" sz="1600" kern="1200" dirty="0"/>
        </a:p>
      </dsp:txBody>
      <dsp:txXfrm>
        <a:off x="4865241" y="678648"/>
        <a:ext cx="1240289" cy="1240289"/>
      </dsp:txXfrm>
    </dsp:sp>
    <dsp:sp modelId="{11FDC5E3-D1BA-4140-AC2C-91B5822FF01A}">
      <dsp:nvSpPr>
        <dsp:cNvPr id="0" name=""/>
        <dsp:cNvSpPr/>
      </dsp:nvSpPr>
      <dsp:spPr>
        <a:xfrm>
          <a:off x="5527906" y="1482978"/>
          <a:ext cx="1754033" cy="1754033"/>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Visitante</a:t>
          </a:r>
        </a:p>
      </dsp:txBody>
      <dsp:txXfrm>
        <a:off x="5784778" y="1739850"/>
        <a:ext cx="1240289" cy="1240289"/>
      </dsp:txXfrm>
    </dsp:sp>
    <dsp:sp modelId="{C0122C27-9C40-435A-A8BB-2D3D494778D0}">
      <dsp:nvSpPr>
        <dsp:cNvPr id="0" name=""/>
        <dsp:cNvSpPr/>
      </dsp:nvSpPr>
      <dsp:spPr>
        <a:xfrm>
          <a:off x="5727740" y="2872857"/>
          <a:ext cx="1754033" cy="1754033"/>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Ministro de culto</a:t>
          </a:r>
        </a:p>
      </dsp:txBody>
      <dsp:txXfrm>
        <a:off x="5984612" y="3129729"/>
        <a:ext cx="1240289" cy="1240289"/>
      </dsp:txXfrm>
    </dsp:sp>
    <dsp:sp modelId="{271901C4-6997-4CD9-AA71-3AFD0455B7FE}">
      <dsp:nvSpPr>
        <dsp:cNvPr id="0" name=""/>
        <dsp:cNvSpPr/>
      </dsp:nvSpPr>
      <dsp:spPr>
        <a:xfrm>
          <a:off x="5144426" y="4150136"/>
          <a:ext cx="1754033" cy="1754033"/>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Asilado político</a:t>
          </a:r>
        </a:p>
      </dsp:txBody>
      <dsp:txXfrm>
        <a:off x="5401298" y="4407008"/>
        <a:ext cx="1240289" cy="1240289"/>
      </dsp:txXfrm>
    </dsp:sp>
    <dsp:sp modelId="{0808FECE-7344-4FE5-AFDE-C4AE91ECA2B4}">
      <dsp:nvSpPr>
        <dsp:cNvPr id="0" name=""/>
        <dsp:cNvSpPr/>
      </dsp:nvSpPr>
      <dsp:spPr>
        <a:xfrm>
          <a:off x="3963162" y="4909289"/>
          <a:ext cx="1754033" cy="175403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Refugiado</a:t>
          </a:r>
        </a:p>
      </dsp:txBody>
      <dsp:txXfrm>
        <a:off x="4220034" y="5166161"/>
        <a:ext cx="1240289" cy="1240289"/>
      </dsp:txXfrm>
    </dsp:sp>
    <dsp:sp modelId="{4F263201-A45C-45EF-A7C3-8510A07D4E30}">
      <dsp:nvSpPr>
        <dsp:cNvPr id="0" name=""/>
        <dsp:cNvSpPr/>
      </dsp:nvSpPr>
      <dsp:spPr>
        <a:xfrm>
          <a:off x="2558990" y="4909289"/>
          <a:ext cx="1754033" cy="1754033"/>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Estudiante</a:t>
          </a:r>
        </a:p>
      </dsp:txBody>
      <dsp:txXfrm>
        <a:off x="2815862" y="5166161"/>
        <a:ext cx="1240289" cy="1240289"/>
      </dsp:txXfrm>
    </dsp:sp>
    <dsp:sp modelId="{89007763-E2CD-4D94-9AA6-0FB7BADAEFEB}">
      <dsp:nvSpPr>
        <dsp:cNvPr id="0" name=""/>
        <dsp:cNvSpPr/>
      </dsp:nvSpPr>
      <dsp:spPr>
        <a:xfrm>
          <a:off x="1377726" y="4150136"/>
          <a:ext cx="1754033" cy="1754033"/>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Visitante distinguido</a:t>
          </a:r>
        </a:p>
      </dsp:txBody>
      <dsp:txXfrm>
        <a:off x="1634598" y="4407008"/>
        <a:ext cx="1240289" cy="1240289"/>
      </dsp:txXfrm>
    </dsp:sp>
    <dsp:sp modelId="{F92357F4-006C-417E-873C-9005767B6009}">
      <dsp:nvSpPr>
        <dsp:cNvPr id="0" name=""/>
        <dsp:cNvSpPr/>
      </dsp:nvSpPr>
      <dsp:spPr>
        <a:xfrm>
          <a:off x="794412" y="2872857"/>
          <a:ext cx="1754033" cy="1754033"/>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Visitante local</a:t>
          </a:r>
        </a:p>
      </dsp:txBody>
      <dsp:txXfrm>
        <a:off x="1051284" y="3129729"/>
        <a:ext cx="1240289" cy="1240289"/>
      </dsp:txXfrm>
    </dsp:sp>
    <dsp:sp modelId="{88493A22-2807-45D2-B8C7-32645EDDCAC9}">
      <dsp:nvSpPr>
        <dsp:cNvPr id="0" name=""/>
        <dsp:cNvSpPr/>
      </dsp:nvSpPr>
      <dsp:spPr>
        <a:xfrm>
          <a:off x="994246" y="1482978"/>
          <a:ext cx="1754033" cy="1754033"/>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Visitante provisional</a:t>
          </a:r>
        </a:p>
      </dsp:txBody>
      <dsp:txXfrm>
        <a:off x="1251118" y="1739850"/>
        <a:ext cx="1240289" cy="1240289"/>
      </dsp:txXfrm>
    </dsp:sp>
    <dsp:sp modelId="{99CDD3D8-47EB-4AA9-B4FA-A51AAD177A1F}">
      <dsp:nvSpPr>
        <dsp:cNvPr id="0" name=""/>
        <dsp:cNvSpPr/>
      </dsp:nvSpPr>
      <dsp:spPr>
        <a:xfrm>
          <a:off x="1913783" y="421776"/>
          <a:ext cx="1754033" cy="175403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MX" sz="1600" kern="1200" dirty="0"/>
            <a:t>Corresponsal</a:t>
          </a:r>
        </a:p>
      </dsp:txBody>
      <dsp:txXfrm>
        <a:off x="2170655" y="678648"/>
        <a:ext cx="1240289" cy="12402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762904-F772-4A50-966A-FA6790A87CB8}">
      <dsp:nvSpPr>
        <dsp:cNvPr id="0" name=""/>
        <dsp:cNvSpPr/>
      </dsp:nvSpPr>
      <dsp:spPr>
        <a:xfrm>
          <a:off x="3253990" y="2541837"/>
          <a:ext cx="1768205" cy="176820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b="1" kern="1200" dirty="0"/>
            <a:t>INMIGRANTE</a:t>
          </a:r>
        </a:p>
      </dsp:txBody>
      <dsp:txXfrm>
        <a:off x="3512938" y="2800785"/>
        <a:ext cx="1250309" cy="1250309"/>
      </dsp:txXfrm>
    </dsp:sp>
    <dsp:sp modelId="{86C7F2CC-E6F0-43E5-BA17-492D4FFBE90F}">
      <dsp:nvSpPr>
        <dsp:cNvPr id="0" name=""/>
        <dsp:cNvSpPr/>
      </dsp:nvSpPr>
      <dsp:spPr>
        <a:xfrm rot="16200000">
          <a:off x="3846274" y="1707160"/>
          <a:ext cx="583636" cy="60118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3933820" y="1914944"/>
        <a:ext cx="408545" cy="360713"/>
      </dsp:txXfrm>
    </dsp:sp>
    <dsp:sp modelId="{B74A63DA-8665-46EA-9DCC-BDBB699AB254}">
      <dsp:nvSpPr>
        <dsp:cNvPr id="0" name=""/>
        <dsp:cNvSpPr/>
      </dsp:nvSpPr>
      <dsp:spPr>
        <a:xfrm>
          <a:off x="3430810" y="26072"/>
          <a:ext cx="1414564" cy="1414564"/>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s-MX" sz="1900" b="1" kern="1200" dirty="0"/>
            <a:t> Rentista</a:t>
          </a:r>
        </a:p>
      </dsp:txBody>
      <dsp:txXfrm>
        <a:off x="3637968" y="233230"/>
        <a:ext cx="1000248" cy="1000248"/>
      </dsp:txXfrm>
    </dsp:sp>
    <dsp:sp modelId="{0580D443-DB6E-42CE-8722-89DCC8FE2A18}">
      <dsp:nvSpPr>
        <dsp:cNvPr id="0" name=""/>
        <dsp:cNvSpPr/>
      </dsp:nvSpPr>
      <dsp:spPr>
        <a:xfrm rot="18600000">
          <a:off x="4757866" y="2038952"/>
          <a:ext cx="583636" cy="60118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4789138" y="2226254"/>
        <a:ext cx="408545" cy="360713"/>
      </dsp:txXfrm>
    </dsp:sp>
    <dsp:sp modelId="{5B4DAFC3-83F8-402E-81AF-B1CA823F2CE3}">
      <dsp:nvSpPr>
        <dsp:cNvPr id="0" name=""/>
        <dsp:cNvSpPr/>
      </dsp:nvSpPr>
      <dsp:spPr>
        <a:xfrm>
          <a:off x="5161572" y="656017"/>
          <a:ext cx="1414564" cy="141456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Inversionista</a:t>
          </a:r>
        </a:p>
      </dsp:txBody>
      <dsp:txXfrm>
        <a:off x="5368730" y="863175"/>
        <a:ext cx="1000248" cy="1000248"/>
      </dsp:txXfrm>
    </dsp:sp>
    <dsp:sp modelId="{6E3DB4E3-AD08-4B9D-96C9-356B26328078}">
      <dsp:nvSpPr>
        <dsp:cNvPr id="0" name=""/>
        <dsp:cNvSpPr/>
      </dsp:nvSpPr>
      <dsp:spPr>
        <a:xfrm rot="21000000">
          <a:off x="5242914" y="2879080"/>
          <a:ext cx="583636" cy="60118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5244244" y="3014520"/>
        <a:ext cx="408545" cy="360713"/>
      </dsp:txXfrm>
    </dsp:sp>
    <dsp:sp modelId="{D329EE07-C179-41EE-AC7C-1845320EBF05}">
      <dsp:nvSpPr>
        <dsp:cNvPr id="0" name=""/>
        <dsp:cNvSpPr/>
      </dsp:nvSpPr>
      <dsp:spPr>
        <a:xfrm>
          <a:off x="6082490" y="2251095"/>
          <a:ext cx="1414564" cy="141456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Profesional</a:t>
          </a:r>
        </a:p>
      </dsp:txBody>
      <dsp:txXfrm>
        <a:off x="6289648" y="2458253"/>
        <a:ext cx="1000248" cy="1000248"/>
      </dsp:txXfrm>
    </dsp:sp>
    <dsp:sp modelId="{E4B0E7B6-452F-4FC8-955B-195885536471}">
      <dsp:nvSpPr>
        <dsp:cNvPr id="0" name=""/>
        <dsp:cNvSpPr/>
      </dsp:nvSpPr>
      <dsp:spPr>
        <a:xfrm rot="1800000">
          <a:off x="5074459" y="3834438"/>
          <a:ext cx="583636" cy="60118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5086188" y="3910903"/>
        <a:ext cx="408545" cy="360713"/>
      </dsp:txXfrm>
    </dsp:sp>
    <dsp:sp modelId="{61ABC0DD-7E35-467B-9203-A5239F6CBAF2}">
      <dsp:nvSpPr>
        <dsp:cNvPr id="0" name=""/>
        <dsp:cNvSpPr/>
      </dsp:nvSpPr>
      <dsp:spPr>
        <a:xfrm>
          <a:off x="5762659" y="4064951"/>
          <a:ext cx="1414564" cy="141456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Cargo de Confianza</a:t>
          </a:r>
        </a:p>
      </dsp:txBody>
      <dsp:txXfrm>
        <a:off x="5969817" y="4272109"/>
        <a:ext cx="1000248" cy="1000248"/>
      </dsp:txXfrm>
    </dsp:sp>
    <dsp:sp modelId="{B261C7E0-5732-42C7-99CB-BEA09AC156F9}">
      <dsp:nvSpPr>
        <dsp:cNvPr id="0" name=""/>
        <dsp:cNvSpPr/>
      </dsp:nvSpPr>
      <dsp:spPr>
        <a:xfrm rot="4200000">
          <a:off x="4331322" y="4458003"/>
          <a:ext cx="583636" cy="60118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a:off x="4388925" y="4495975"/>
        <a:ext cx="408545" cy="360713"/>
      </dsp:txXfrm>
    </dsp:sp>
    <dsp:sp modelId="{941603A6-FC2F-4126-AFBB-8A669D47F4BE}">
      <dsp:nvSpPr>
        <dsp:cNvPr id="0" name=""/>
        <dsp:cNvSpPr/>
      </dsp:nvSpPr>
      <dsp:spPr>
        <a:xfrm>
          <a:off x="4351729" y="5248861"/>
          <a:ext cx="1414564" cy="1414564"/>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Científico</a:t>
          </a:r>
        </a:p>
      </dsp:txBody>
      <dsp:txXfrm>
        <a:off x="4558887" y="5456019"/>
        <a:ext cx="1000248" cy="1000248"/>
      </dsp:txXfrm>
    </dsp:sp>
    <dsp:sp modelId="{C59BD625-51A0-43C6-AD8A-923EA26B02E9}">
      <dsp:nvSpPr>
        <dsp:cNvPr id="0" name=""/>
        <dsp:cNvSpPr/>
      </dsp:nvSpPr>
      <dsp:spPr>
        <a:xfrm rot="6600000">
          <a:off x="3361226" y="4458003"/>
          <a:ext cx="583636" cy="60118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rot="10800000">
        <a:off x="3478714" y="4495975"/>
        <a:ext cx="408545" cy="360713"/>
      </dsp:txXfrm>
    </dsp:sp>
    <dsp:sp modelId="{5837CE37-F02B-46D6-BB88-3702140434E6}">
      <dsp:nvSpPr>
        <dsp:cNvPr id="0" name=""/>
        <dsp:cNvSpPr/>
      </dsp:nvSpPr>
      <dsp:spPr>
        <a:xfrm>
          <a:off x="2509892" y="5248861"/>
          <a:ext cx="1414564" cy="1414564"/>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Técnico</a:t>
          </a:r>
        </a:p>
      </dsp:txBody>
      <dsp:txXfrm>
        <a:off x="2717050" y="5456019"/>
        <a:ext cx="1000248" cy="1000248"/>
      </dsp:txXfrm>
    </dsp:sp>
    <dsp:sp modelId="{82DC869E-52DD-42DC-9292-62F0EBE3F412}">
      <dsp:nvSpPr>
        <dsp:cNvPr id="0" name=""/>
        <dsp:cNvSpPr/>
      </dsp:nvSpPr>
      <dsp:spPr>
        <a:xfrm rot="9000000">
          <a:off x="2618090" y="3834438"/>
          <a:ext cx="583636" cy="60118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MX" sz="1400" kern="1200"/>
        </a:p>
      </dsp:txBody>
      <dsp:txXfrm rot="10800000">
        <a:off x="2781452" y="3910903"/>
        <a:ext cx="408545" cy="360713"/>
      </dsp:txXfrm>
    </dsp:sp>
    <dsp:sp modelId="{227B7788-ABEC-4AB0-97B6-1BDDC2467F4E}">
      <dsp:nvSpPr>
        <dsp:cNvPr id="0" name=""/>
        <dsp:cNvSpPr/>
      </dsp:nvSpPr>
      <dsp:spPr>
        <a:xfrm>
          <a:off x="1098962" y="4064951"/>
          <a:ext cx="1414564" cy="141456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Familiares</a:t>
          </a:r>
        </a:p>
      </dsp:txBody>
      <dsp:txXfrm>
        <a:off x="1306120" y="4272109"/>
        <a:ext cx="1000248" cy="1000248"/>
      </dsp:txXfrm>
    </dsp:sp>
    <dsp:sp modelId="{FD8D0BCA-85D3-45E2-8C2A-9345514F6EF0}">
      <dsp:nvSpPr>
        <dsp:cNvPr id="0" name=""/>
        <dsp:cNvSpPr/>
      </dsp:nvSpPr>
      <dsp:spPr>
        <a:xfrm rot="11400000">
          <a:off x="2449634" y="2879080"/>
          <a:ext cx="583636" cy="60118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a:p>
      </dsp:txBody>
      <dsp:txXfrm rot="10800000">
        <a:off x="2623395" y="3014520"/>
        <a:ext cx="408545" cy="360713"/>
      </dsp:txXfrm>
    </dsp:sp>
    <dsp:sp modelId="{946DE817-680D-418A-8346-850D1A9CCD57}">
      <dsp:nvSpPr>
        <dsp:cNvPr id="0" name=""/>
        <dsp:cNvSpPr/>
      </dsp:nvSpPr>
      <dsp:spPr>
        <a:xfrm>
          <a:off x="779131" y="2251095"/>
          <a:ext cx="1414564" cy="141456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Artistas y Deportistas</a:t>
          </a:r>
        </a:p>
      </dsp:txBody>
      <dsp:txXfrm>
        <a:off x="986289" y="2458253"/>
        <a:ext cx="1000248" cy="1000248"/>
      </dsp:txXfrm>
    </dsp:sp>
    <dsp:sp modelId="{D0B6FFDD-F620-49C4-9F48-98F3545ACB9D}">
      <dsp:nvSpPr>
        <dsp:cNvPr id="0" name=""/>
        <dsp:cNvSpPr/>
      </dsp:nvSpPr>
      <dsp:spPr>
        <a:xfrm rot="13800000">
          <a:off x="2934682" y="2038952"/>
          <a:ext cx="583636" cy="60118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s-ES" sz="1400" kern="1200"/>
        </a:p>
      </dsp:txBody>
      <dsp:txXfrm rot="10800000">
        <a:off x="3078501" y="2226254"/>
        <a:ext cx="408545" cy="360713"/>
      </dsp:txXfrm>
    </dsp:sp>
    <dsp:sp modelId="{9564DE32-58B8-424A-8298-29CB0E89335C}">
      <dsp:nvSpPr>
        <dsp:cNvPr id="0" name=""/>
        <dsp:cNvSpPr/>
      </dsp:nvSpPr>
      <dsp:spPr>
        <a:xfrm>
          <a:off x="1700049" y="656017"/>
          <a:ext cx="1414564" cy="141456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MX" sz="1400" kern="1200" dirty="0"/>
            <a:t>Asimilados</a:t>
          </a:r>
        </a:p>
      </dsp:txBody>
      <dsp:txXfrm>
        <a:off x="1907207" y="863175"/>
        <a:ext cx="1000248" cy="1000248"/>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46466E1-0BB7-4810-AA99-27A532B146EC}" type="datetime1">
              <a:rPr lang="es-MX" smtClean="0">
                <a:solidFill>
                  <a:srgbClr val="EEECE1"/>
                </a:solidFill>
              </a:rPr>
              <a:t>19/10/2017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354599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9C4E8161-8882-4891-825B-4A6A9891941E}" type="datetime1">
              <a:rPr lang="es-MX" smtClean="0">
                <a:solidFill>
                  <a:srgbClr val="EEECE1"/>
                </a:solidFill>
              </a:rPr>
              <a:t>19/10/2017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997415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0A75D202-9E2D-4C34-BA27-A556739B53AB}" type="datetime1">
              <a:rPr lang="es-MX" smtClean="0">
                <a:solidFill>
                  <a:srgbClr val="EEECE1"/>
                </a:solidFill>
              </a:rPr>
              <a:t>19/10/2017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221532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791988DE-F662-4B78-A3A8-2BB7D99C7216}" type="datetime1">
              <a:rPr lang="es-MX" smtClean="0">
                <a:solidFill>
                  <a:srgbClr val="EEECE1"/>
                </a:solidFill>
              </a:rPr>
              <a:t>19/10/2017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2194366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893313D-3401-4861-8A2A-1EEF5D886C2A}" type="datetime1">
              <a:rPr lang="es-MX" smtClean="0">
                <a:solidFill>
                  <a:srgbClr val="EEECE1"/>
                </a:solidFill>
              </a:rPr>
              <a:t>19/10/2017</a:t>
            </a:fld>
            <a:endParaRPr lang="es-MX">
              <a:solidFill>
                <a:srgbClr val="EEECE1"/>
              </a:solidFill>
            </a:endParaRPr>
          </a:p>
        </p:txBody>
      </p:sp>
      <p:sp>
        <p:nvSpPr>
          <p:cNvPr id="5" name="Footer Placeholder 4"/>
          <p:cNvSpPr>
            <a:spLocks noGrp="1"/>
          </p:cNvSpPr>
          <p:nvPr>
            <p:ph type="ftr" sz="quarter" idx="11"/>
          </p:nvPr>
        </p:nvSpPr>
        <p:spPr/>
        <p:txBody>
          <a:bodyPr/>
          <a:lstStyle/>
          <a:p>
            <a:endParaRPr lang="es-MX">
              <a:solidFill>
                <a:srgbClr val="EEECE1"/>
              </a:solidFill>
            </a:endParaRPr>
          </a:p>
        </p:txBody>
      </p:sp>
      <p:sp>
        <p:nvSpPr>
          <p:cNvPr id="6" name="Slide Number Placeholder 5"/>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64367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8278A12-5746-4821-A574-267516338816}" type="datetime1">
              <a:rPr lang="es-MX" smtClean="0">
                <a:solidFill>
                  <a:srgbClr val="EEECE1"/>
                </a:solidFill>
              </a:rPr>
              <a:t>19/10/2017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839155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7D6D0A98-9FA2-443B-9C34-61D1B0FE1CD6}" type="datetime1">
              <a:rPr lang="es-MX" smtClean="0">
                <a:solidFill>
                  <a:srgbClr val="EEECE1"/>
                </a:solidFill>
              </a:rPr>
              <a:t>19/10/2017</a:t>
            </a:fld>
            <a:endParaRPr lang="es-MX">
              <a:solidFill>
                <a:srgbClr val="EEECE1"/>
              </a:solidFill>
            </a:endParaRPr>
          </a:p>
        </p:txBody>
      </p:sp>
      <p:sp>
        <p:nvSpPr>
          <p:cNvPr id="8" name="Footer Placeholder 7"/>
          <p:cNvSpPr>
            <a:spLocks noGrp="1"/>
          </p:cNvSpPr>
          <p:nvPr>
            <p:ph type="ftr" sz="quarter" idx="11"/>
          </p:nvPr>
        </p:nvSpPr>
        <p:spPr/>
        <p:txBody>
          <a:bodyPr/>
          <a:lstStyle/>
          <a:p>
            <a:endParaRPr lang="es-MX">
              <a:solidFill>
                <a:srgbClr val="EEECE1"/>
              </a:solidFill>
            </a:endParaRPr>
          </a:p>
        </p:txBody>
      </p:sp>
      <p:sp>
        <p:nvSpPr>
          <p:cNvPr id="9" name="Slide Number Placeholder 8"/>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950654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1A25C224-AEB4-4D55-AC31-953853211DE8}" type="datetime1">
              <a:rPr lang="es-MX" smtClean="0">
                <a:solidFill>
                  <a:srgbClr val="EEECE1"/>
                </a:solidFill>
              </a:rPr>
              <a:t>19/10/2017</a:t>
            </a:fld>
            <a:endParaRPr lang="es-MX">
              <a:solidFill>
                <a:srgbClr val="EEECE1"/>
              </a:solidFill>
            </a:endParaRPr>
          </a:p>
        </p:txBody>
      </p:sp>
      <p:sp>
        <p:nvSpPr>
          <p:cNvPr id="4" name="Footer Placeholder 3"/>
          <p:cNvSpPr>
            <a:spLocks noGrp="1"/>
          </p:cNvSpPr>
          <p:nvPr>
            <p:ph type="ftr" sz="quarter" idx="11"/>
          </p:nvPr>
        </p:nvSpPr>
        <p:spPr/>
        <p:txBody>
          <a:bodyPr/>
          <a:lstStyle/>
          <a:p>
            <a:endParaRPr lang="es-MX">
              <a:solidFill>
                <a:srgbClr val="EEECE1"/>
              </a:solidFill>
            </a:endParaRPr>
          </a:p>
        </p:txBody>
      </p:sp>
      <p:sp>
        <p:nvSpPr>
          <p:cNvPr id="5" name="Slide Number Placeholder 4"/>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1060274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AF8F7E-6C3F-4BE6-97ED-F123704A24C6}" type="datetime1">
              <a:rPr lang="es-MX" smtClean="0">
                <a:solidFill>
                  <a:srgbClr val="EEECE1"/>
                </a:solidFill>
              </a:rPr>
              <a:t>19/10/2017</a:t>
            </a:fld>
            <a:endParaRPr lang="es-MX">
              <a:solidFill>
                <a:srgbClr val="EEECE1"/>
              </a:solidFill>
            </a:endParaRPr>
          </a:p>
        </p:txBody>
      </p:sp>
      <p:sp>
        <p:nvSpPr>
          <p:cNvPr id="3" name="Footer Placeholder 2"/>
          <p:cNvSpPr>
            <a:spLocks noGrp="1"/>
          </p:cNvSpPr>
          <p:nvPr>
            <p:ph type="ftr" sz="quarter" idx="11"/>
          </p:nvPr>
        </p:nvSpPr>
        <p:spPr/>
        <p:txBody>
          <a:bodyPr/>
          <a:lstStyle/>
          <a:p>
            <a:endParaRPr lang="es-MX">
              <a:solidFill>
                <a:srgbClr val="EEECE1"/>
              </a:solidFill>
            </a:endParaRPr>
          </a:p>
        </p:txBody>
      </p:sp>
      <p:sp>
        <p:nvSpPr>
          <p:cNvPr id="4" name="Slide Number Placeholder 3"/>
          <p:cNvSpPr>
            <a:spLocks noGrp="1"/>
          </p:cNvSpPr>
          <p:nvPr>
            <p:ph type="sldNum" sz="quarter" idx="12"/>
          </p:nvPr>
        </p:nvSpPr>
        <p:spPr/>
        <p:txBody>
          <a:bodyPr/>
          <a:lstStyle/>
          <a:p>
            <a:fld id="{559A74B9-CAFF-4650-A221-91685748E060}" type="slidenum">
              <a:rPr lang="es-MX" smtClean="0"/>
              <a:pPr/>
              <a:t>‹Nº›</a:t>
            </a:fld>
            <a:endParaRPr lang="es-MX"/>
          </a:p>
        </p:txBody>
      </p:sp>
    </p:spTree>
    <p:extLst>
      <p:ext uri="{BB962C8B-B14F-4D97-AF65-F5344CB8AC3E}">
        <p14:creationId xmlns:p14="http://schemas.microsoft.com/office/powerpoint/2010/main" val="3852510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1DD548-D298-49D2-A185-C4E1A787A462}" type="datetime1">
              <a:rPr lang="es-MX" smtClean="0">
                <a:solidFill>
                  <a:srgbClr val="EEECE1"/>
                </a:solidFill>
              </a:rPr>
              <a:t>19/10/2017</a:t>
            </a:fld>
            <a:endParaRPr lang="es-MX">
              <a:solidFill>
                <a:srgbClr val="EEECE1"/>
              </a:solidFill>
            </a:endParaRPr>
          </a:p>
        </p:txBody>
      </p:sp>
      <p:sp>
        <p:nvSpPr>
          <p:cNvPr id="6" name="Footer Placeholder 5"/>
          <p:cNvSpPr>
            <a:spLocks noGrp="1"/>
          </p:cNvSpPr>
          <p:nvPr>
            <p:ph type="ftr" sz="quarter" idx="11"/>
          </p:nvPr>
        </p:nvSpPr>
        <p:spPr/>
        <p:txBody>
          <a:bodyPr/>
          <a:lstStyle/>
          <a:p>
            <a:endParaRPr lang="es-MX">
              <a:solidFill>
                <a:srgbClr val="EEECE1"/>
              </a:solidFill>
            </a:endParaRPr>
          </a:p>
        </p:txBody>
      </p:sp>
      <p:sp>
        <p:nvSpPr>
          <p:cNvPr id="7" name="Slide Number Placeholder 6"/>
          <p:cNvSpPr>
            <a:spLocks noGrp="1"/>
          </p:cNvSpPr>
          <p:nvPr>
            <p:ph type="sldNum" sz="quarter" idx="12"/>
          </p:nvPr>
        </p:nvSpPr>
        <p:spPr/>
        <p:txBody>
          <a:bodyPr/>
          <a:lstStyle/>
          <a:p>
            <a:fld id="{559A74B9-CAFF-4650-A221-91685748E060}"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3209878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41F9B17B-C38D-4014-BD00-5C7FA70D0540}" type="datetime1">
              <a:rPr lang="es-MX" smtClean="0">
                <a:solidFill>
                  <a:srgbClr val="EEECE1"/>
                </a:solidFill>
              </a:rPr>
              <a:t>19/10/2017</a:t>
            </a:fld>
            <a:endParaRPr lang="es-MX">
              <a:solidFill>
                <a:srgbClr val="EEECE1"/>
              </a:solidFill>
            </a:endParaRPr>
          </a:p>
        </p:txBody>
      </p:sp>
      <p:sp>
        <p:nvSpPr>
          <p:cNvPr id="9" name="Slide Number Placeholder 8"/>
          <p:cNvSpPr>
            <a:spLocks noGrp="1"/>
          </p:cNvSpPr>
          <p:nvPr>
            <p:ph type="sldNum" sz="quarter" idx="11"/>
          </p:nvPr>
        </p:nvSpPr>
        <p:spPr/>
        <p:txBody>
          <a:bodyPr/>
          <a:lstStyle/>
          <a:p>
            <a:fld id="{559A74B9-CAFF-4650-A221-91685748E060}"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EEECE1"/>
              </a:solidFill>
            </a:endParaRPr>
          </a:p>
        </p:txBody>
      </p:sp>
    </p:spTree>
    <p:extLst>
      <p:ext uri="{BB962C8B-B14F-4D97-AF65-F5344CB8AC3E}">
        <p14:creationId xmlns:p14="http://schemas.microsoft.com/office/powerpoint/2010/main" val="2093093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59A74B9-CAFF-4650-A221-91685748E060}"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EEECE1"/>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675460D1-9C86-4B60-A9FD-51184F688821}" type="datetime1">
              <a:rPr lang="es-MX" smtClean="0">
                <a:solidFill>
                  <a:srgbClr val="EEECE1"/>
                </a:solidFill>
              </a:rPr>
              <a:t>19/10/2017</a:t>
            </a:fld>
            <a:endParaRPr lang="es-MX">
              <a:solidFill>
                <a:srgbClr val="EEECE1"/>
              </a:solidFill>
            </a:endParaRPr>
          </a:p>
        </p:txBody>
      </p:sp>
    </p:spTree>
    <p:extLst>
      <p:ext uri="{BB962C8B-B14F-4D97-AF65-F5344CB8AC3E}">
        <p14:creationId xmlns:p14="http://schemas.microsoft.com/office/powerpoint/2010/main" val="2547948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0"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sp>
        <p:nvSpPr>
          <p:cNvPr id="2" name="1 Marcador de número de diapositiva"/>
          <p:cNvSpPr>
            <a:spLocks noGrp="1"/>
          </p:cNvSpPr>
          <p:nvPr>
            <p:ph type="sldNum" sz="quarter" idx="12"/>
          </p:nvPr>
        </p:nvSpPr>
        <p:spPr>
          <a:xfrm>
            <a:off x="9363784" y="5805264"/>
            <a:ext cx="548640" cy="39624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4F81BD"/>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0" lang="es-MX" sz="1800" b="0" i="0" u="none" strike="noStrike" kern="1200" cap="none" spc="0" normalizeH="0" baseline="0" noProof="0" dirty="0">
              <a:ln>
                <a:noFill/>
              </a:ln>
              <a:solidFill>
                <a:srgbClr val="4F81BD"/>
              </a:solidFill>
              <a:effectLst/>
              <a:uLnTx/>
              <a:uFillTx/>
              <a:latin typeface="Calibri"/>
              <a:ea typeface="+mn-ea"/>
              <a:cs typeface="+mn-cs"/>
            </a:endParaRPr>
          </a:p>
        </p:txBody>
      </p:sp>
      <p:pic>
        <p:nvPicPr>
          <p:cNvPr id="37891" name="Picture 3"/>
          <p:cNvPicPr>
            <a:picLocks noChangeAspect="1" noChangeArrowheads="1"/>
          </p:cNvPicPr>
          <p:nvPr/>
        </p:nvPicPr>
        <p:blipFill>
          <a:blip r:embed="rId3"/>
          <a:srcRect/>
          <a:stretch>
            <a:fillRect/>
          </a:stretch>
        </p:blipFill>
        <p:spPr bwMode="auto">
          <a:xfrm>
            <a:off x="6528048" y="3212976"/>
            <a:ext cx="3384376" cy="3240088"/>
          </a:xfrm>
          <a:prstGeom prst="rect">
            <a:avLst/>
          </a:prstGeom>
          <a:noFill/>
          <a:ln w="57150">
            <a:solidFill>
              <a:schemeClr val="accent1"/>
            </a:solidFill>
            <a:miter lim="800000"/>
            <a:headEnd/>
            <a:tailEnd/>
          </a:ln>
        </p:spPr>
      </p:pic>
    </p:spTree>
    <p:extLst>
      <p:ext uri="{BB962C8B-B14F-4D97-AF65-F5344CB8AC3E}">
        <p14:creationId xmlns:p14="http://schemas.microsoft.com/office/powerpoint/2010/main" val="152600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7891"/>
                                        </p:tgtEl>
                                        <p:attrNameLst>
                                          <p:attrName>style.visibility</p:attrName>
                                        </p:attrNameLst>
                                      </p:cBhvr>
                                      <p:to>
                                        <p:strVal val="visible"/>
                                      </p:to>
                                    </p:set>
                                    <p:anim calcmode="lin" valueType="num">
                                      <p:cBhvr additive="base">
                                        <p:cTn id="12" dur="2000" fill="hold"/>
                                        <p:tgtEl>
                                          <p:spTgt spid="37891"/>
                                        </p:tgtEl>
                                        <p:attrNameLst>
                                          <p:attrName>ppt_x</p:attrName>
                                        </p:attrNameLst>
                                      </p:cBhvr>
                                      <p:tavLst>
                                        <p:tav tm="0">
                                          <p:val>
                                            <p:strVal val="#ppt_x"/>
                                          </p:val>
                                        </p:tav>
                                        <p:tav tm="100000">
                                          <p:val>
                                            <p:strVal val="#ppt_x"/>
                                          </p:val>
                                        </p:tav>
                                      </p:tavLst>
                                    </p:anim>
                                    <p:anim calcmode="lin" valueType="num">
                                      <p:cBhvr additive="base">
                                        <p:cTn id="13" dur="2000" fill="hold"/>
                                        <p:tgtEl>
                                          <p:spTgt spid="3789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4392397" y="970637"/>
            <a:ext cx="6751184" cy="4972963"/>
          </a:xfrm>
          <a:solidFill>
            <a:schemeClr val="accent3">
              <a:lumMod val="20000"/>
              <a:lumOff val="80000"/>
            </a:schemeClr>
          </a:solidFill>
          <a:ln>
            <a:solidFill>
              <a:schemeClr val="tx1"/>
            </a:solidFill>
          </a:ln>
        </p:spPr>
        <p:txBody>
          <a:bodyPr>
            <a:normAutofit/>
          </a:bodyPr>
          <a:lstStyle/>
          <a:p>
            <a:pPr algn="just"/>
            <a:endParaRPr lang="es-ES" sz="2400" dirty="0"/>
          </a:p>
          <a:p>
            <a:pPr marL="114300" indent="0" algn="just">
              <a:buNone/>
            </a:pPr>
            <a:r>
              <a:rPr lang="es-ES" sz="2400" dirty="0"/>
              <a:t>La dependencia del gobierno federal encarga de la política migratoria y poblacional es la </a:t>
            </a:r>
            <a:r>
              <a:rPr lang="es-ES" sz="2400" b="1" dirty="0"/>
              <a:t>Secretaría de Gobernación (SEGOB), </a:t>
            </a:r>
            <a:r>
              <a:rPr lang="es-ES" sz="2400" dirty="0"/>
              <a:t>ya que esta en base a estudios demográficos determina el número de extranjeros y su internación, se puede permitir de acuerdo a la posibilidad de contribución al progreso nacional. En el 2000 con el nuevo </a:t>
            </a:r>
            <a:r>
              <a:rPr lang="es-ES" sz="2400" b="1" dirty="0"/>
              <a:t>Reglamento de la LGP (RLGP)</a:t>
            </a:r>
            <a:r>
              <a:rPr lang="es-ES" sz="2400" dirty="0"/>
              <a:t> se creó el </a:t>
            </a:r>
            <a:r>
              <a:rPr lang="es-ES" sz="2400" b="1" dirty="0"/>
              <a:t>Instituto Nacional de Migración</a:t>
            </a:r>
            <a:r>
              <a:rPr lang="es-ES" sz="2400" dirty="0"/>
              <a:t> como un organismo desconcentrado de la SEGOB, encargado de regular el ingreso y la permanencia de los extranjeros en nuestro país. </a:t>
            </a:r>
            <a:endParaRPr lang="es-ES" sz="2400" dirty="0">
              <a:cs typeface="Arial"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10</a:t>
            </a:fld>
            <a:endParaRPr lang="es-MX"/>
          </a:p>
        </p:txBody>
      </p:sp>
      <p:pic>
        <p:nvPicPr>
          <p:cNvPr id="4" name="Imagen 3">
            <a:extLst>
              <a:ext uri="{FF2B5EF4-FFF2-40B4-BE49-F238E27FC236}">
                <a16:creationId xmlns:a16="http://schemas.microsoft.com/office/drawing/2014/main" id="{26615979-A3C1-4B28-9B1A-CD2B7A1EE745}"/>
              </a:ext>
            </a:extLst>
          </p:cNvPr>
          <p:cNvPicPr>
            <a:picLocks noChangeAspect="1"/>
          </p:cNvPicPr>
          <p:nvPr/>
        </p:nvPicPr>
        <p:blipFill>
          <a:blip r:embed="rId2"/>
          <a:stretch>
            <a:fillRect/>
          </a:stretch>
        </p:blipFill>
        <p:spPr>
          <a:xfrm>
            <a:off x="155131" y="2481262"/>
            <a:ext cx="4171950" cy="1895475"/>
          </a:xfrm>
          <a:prstGeom prst="rect">
            <a:avLst/>
          </a:prstGeom>
        </p:spPr>
      </p:pic>
    </p:spTree>
    <p:extLst>
      <p:ext uri="{BB962C8B-B14F-4D97-AF65-F5344CB8AC3E}">
        <p14:creationId xmlns:p14="http://schemas.microsoft.com/office/powerpoint/2010/main" val="272205085"/>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83269" y="670163"/>
            <a:ext cx="9008536" cy="1305594"/>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ES" sz="2600" dirty="0"/>
              <a:t>Es relevante mencionar que el sistema migratorio mexicano condiciona la internación del extranjero, por las siguientes causas: </a:t>
            </a:r>
            <a:endParaRPr lang="es-MX" sz="2600" dirty="0"/>
          </a:p>
          <a:p>
            <a:pPr marL="114300" indent="0" algn="just">
              <a:buNone/>
            </a:pPr>
            <a:endParaRPr lang="es-MX" sz="2800" dirty="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11</a:t>
            </a:fld>
            <a:endParaRPr lang="es-MX"/>
          </a:p>
        </p:txBody>
      </p:sp>
      <p:sp>
        <p:nvSpPr>
          <p:cNvPr id="7" name="2 Marcador de contenido"/>
          <p:cNvSpPr txBox="1">
            <a:spLocks/>
          </p:cNvSpPr>
          <p:nvPr/>
        </p:nvSpPr>
        <p:spPr>
          <a:xfrm>
            <a:off x="1583269" y="2122714"/>
            <a:ext cx="9008536" cy="4180115"/>
          </a:xfrm>
          <a:prstGeom prst="rect">
            <a:avLst/>
          </a:prstGeom>
          <a:noFill/>
          <a:ln w="38100">
            <a:solidFill>
              <a:schemeClr val="accent2"/>
            </a:solidFill>
          </a:ln>
        </p:spPr>
        <p:txBody>
          <a:bodyPr vert="horz" lIns="91440" tIns="45720" rIns="91440" bIns="45720" rtlCol="0">
            <a:normAutofit fontScale="925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lvl="0"/>
            <a:r>
              <a:rPr lang="es-ES" sz="2600" dirty="0"/>
              <a:t>No exista reciprocidad internacional </a:t>
            </a:r>
            <a:endParaRPr lang="es-MX" sz="2600" dirty="0"/>
          </a:p>
          <a:p>
            <a:pPr lvl="0"/>
            <a:r>
              <a:rPr lang="es-ES" sz="2600" dirty="0"/>
              <a:t>Lo exija el equilibrio demográfico nacional </a:t>
            </a:r>
            <a:endParaRPr lang="es-MX" sz="2600" dirty="0"/>
          </a:p>
          <a:p>
            <a:pPr lvl="0"/>
            <a:r>
              <a:rPr lang="es-ES" sz="2600" dirty="0"/>
              <a:t>Este limitado su número por actividad o zona de residencia </a:t>
            </a:r>
            <a:endParaRPr lang="es-MX" sz="2600" dirty="0"/>
          </a:p>
          <a:p>
            <a:pPr lvl="0"/>
            <a:r>
              <a:rPr lang="es-ES" sz="2600" dirty="0"/>
              <a:t>Se estime lesivo para los intereses económicos de los nacionales. </a:t>
            </a:r>
            <a:endParaRPr lang="es-MX" sz="2600" dirty="0"/>
          </a:p>
          <a:p>
            <a:pPr lvl="0"/>
            <a:r>
              <a:rPr lang="es-ES" sz="2600" dirty="0"/>
              <a:t>Hubiesen infringido las leyes nacionales o tengan malos antecedentes en el extranjero.</a:t>
            </a:r>
            <a:endParaRPr lang="es-MX" sz="2600" dirty="0"/>
          </a:p>
          <a:p>
            <a:pPr lvl="0"/>
            <a:r>
              <a:rPr lang="es-ES" sz="2600" dirty="0"/>
              <a:t>Hubiesen infringido la LGP o su reglamento u otras disposiciones legales aplicables en la materia, o no cumplan con los requisitos establecidos en los mismos </a:t>
            </a:r>
            <a:endParaRPr lang="es-MX" sz="2600" dirty="0"/>
          </a:p>
          <a:p>
            <a:pPr lvl="0"/>
            <a:r>
              <a:rPr lang="es-ES" sz="2600" dirty="0"/>
              <a:t>No se encuentren física o mentalmente sanos a juicios de la autoridad sanitaria </a:t>
            </a:r>
            <a:endParaRPr lang="es-MX" sz="2600" dirty="0"/>
          </a:p>
          <a:p>
            <a:pPr lvl="0"/>
            <a:r>
              <a:rPr lang="es-ES" sz="2600" dirty="0"/>
              <a:t>Lo prevean otras disposiciones legales. </a:t>
            </a:r>
            <a:endParaRPr lang="es-MX" sz="2600" dirty="0"/>
          </a:p>
          <a:p>
            <a:pPr algn="just">
              <a:lnSpc>
                <a:spcPct val="120000"/>
              </a:lnSpc>
            </a:pPr>
            <a:endParaRPr lang="es-MX" dirty="0">
              <a:latin typeface="Arial" pitchFamily="34" charset="0"/>
              <a:cs typeface="Arial" pitchFamily="34" charset="0"/>
            </a:endParaRPr>
          </a:p>
        </p:txBody>
      </p:sp>
    </p:spTree>
    <p:extLst>
      <p:ext uri="{BB962C8B-B14F-4D97-AF65-F5344CB8AC3E}">
        <p14:creationId xmlns:p14="http://schemas.microsoft.com/office/powerpoint/2010/main" val="4019583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336798" y="2106387"/>
            <a:ext cx="7543800" cy="2491014"/>
          </a:xfrm>
          <a:solidFill>
            <a:schemeClr val="accent6">
              <a:lumMod val="75000"/>
            </a:schemeClr>
          </a:solidFill>
          <a:ln w="38100">
            <a:solidFill>
              <a:schemeClr val="accent2"/>
            </a:solidFill>
          </a:ln>
        </p:spPr>
        <p:txBody>
          <a:bodyPr anchor="ctr"/>
          <a:lstStyle/>
          <a:p>
            <a:pPr algn="ctr"/>
            <a:r>
              <a:rPr lang="es-MX" sz="4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¿Cómo pueden internarse legalmente al país los extranjeros?</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12</a:t>
            </a:fld>
            <a:endParaRPr lang="es-MX"/>
          </a:p>
        </p:txBody>
      </p:sp>
    </p:spTree>
    <p:extLst>
      <p:ext uri="{BB962C8B-B14F-4D97-AF65-F5344CB8AC3E}">
        <p14:creationId xmlns:p14="http://schemas.microsoft.com/office/powerpoint/2010/main" val="15552259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847528" y="2007296"/>
            <a:ext cx="7992888" cy="1160444"/>
          </a:xfrm>
          <a:noFill/>
          <a:ln w="38100">
            <a:solidFill>
              <a:schemeClr val="accent3">
                <a:lumMod val="75000"/>
              </a:schemeClr>
            </a:solidFill>
          </a:ln>
        </p:spPr>
        <p:txBody>
          <a:bodyPr>
            <a:normAutofit/>
          </a:bodyPr>
          <a:lstStyle/>
          <a:p>
            <a:pPr marL="114300" indent="0" algn="just">
              <a:buNone/>
            </a:pPr>
            <a:r>
              <a:rPr lang="es-ES" sz="2800" dirty="0"/>
              <a:t>Los extranjeros podrán internarse legalmente al país de acuerdo con las siguientes calidades: </a:t>
            </a:r>
            <a:endParaRPr lang="es-MX" sz="2800" dirty="0"/>
          </a:p>
          <a:p>
            <a:pPr marL="114300" indent="0" algn="just">
              <a:buNone/>
            </a:pPr>
            <a:endParaRPr lang="es-MX" sz="2400" dirty="0">
              <a:latin typeface="Arial" pitchFamily="34" charset="0"/>
              <a:cs typeface="Arial" pitchFamily="34" charset="0"/>
            </a:endParaRP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13</a:t>
            </a:fld>
            <a:endParaRPr lang="es-MX"/>
          </a:p>
        </p:txBody>
      </p:sp>
      <p:sp>
        <p:nvSpPr>
          <p:cNvPr id="4" name="1 Título"/>
          <p:cNvSpPr>
            <a:spLocks noGrp="1"/>
          </p:cNvSpPr>
          <p:nvPr>
            <p:ph type="title"/>
          </p:nvPr>
        </p:nvSpPr>
        <p:spPr>
          <a:xfrm>
            <a:off x="1567543" y="502637"/>
            <a:ext cx="8882743" cy="1244523"/>
          </a:xfrm>
          <a:solidFill>
            <a:schemeClr val="accent3"/>
          </a:solidFill>
          <a:ln w="38100">
            <a:solidFill>
              <a:schemeClr val="accent1">
                <a:lumMod val="75000"/>
              </a:schemeClr>
            </a:solidFill>
          </a:ln>
        </p:spPr>
        <p:txBody>
          <a:bodyPr/>
          <a:lstStyle/>
          <a:p>
            <a:pPr algn="ctr"/>
            <a:r>
              <a:rPr lang="es-ES" sz="3600" b="1" dirty="0">
                <a:latin typeface="+mn-lt"/>
                <a:ea typeface="Calibri" panose="020F0502020204030204" pitchFamily="34" charset="0"/>
              </a:rPr>
              <a:t>¿Cómo pueden internarse legalmente al país los extranjeros?</a:t>
            </a:r>
            <a:endParaRPr lang="es-MX" sz="3600" dirty="0">
              <a:latin typeface="+mn-lt"/>
            </a:endParaRPr>
          </a:p>
        </p:txBody>
      </p:sp>
      <p:graphicFrame>
        <p:nvGraphicFramePr>
          <p:cNvPr id="5" name="Diagrama 4">
            <a:extLst>
              <a:ext uri="{FF2B5EF4-FFF2-40B4-BE49-F238E27FC236}">
                <a16:creationId xmlns:a16="http://schemas.microsoft.com/office/drawing/2014/main" id="{25DB6AE1-FDF2-4F57-ACDA-313AC7C794C4}"/>
              </a:ext>
            </a:extLst>
          </p:cNvPr>
          <p:cNvGraphicFramePr/>
          <p:nvPr>
            <p:extLst>
              <p:ext uri="{D42A27DB-BD31-4B8C-83A1-F6EECF244321}">
                <p14:modId xmlns:p14="http://schemas.microsoft.com/office/powerpoint/2010/main" val="825174736"/>
              </p:ext>
            </p:extLst>
          </p:nvPr>
        </p:nvGraphicFramePr>
        <p:xfrm>
          <a:off x="3331027" y="3412673"/>
          <a:ext cx="5355771" cy="3215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4535751"/>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17800" y="2612568"/>
            <a:ext cx="6764867" cy="1651000"/>
          </a:xfrm>
          <a:solidFill>
            <a:schemeClr val="accent5">
              <a:lumMod val="40000"/>
              <a:lumOff val="60000"/>
            </a:schemeClr>
          </a:solidFill>
          <a:ln w="38100">
            <a:solidFill>
              <a:schemeClr val="accent1"/>
            </a:solidFill>
          </a:ln>
        </p:spPr>
        <p:txBody>
          <a:bodyPr anchor="ctr"/>
          <a:lstStyle/>
          <a:p>
            <a:pPr algn="ctr"/>
            <a:r>
              <a:rPr lang="es-MX" sz="5400" b="1" dirty="0">
                <a:solidFill>
                  <a:srgbClr val="0070C0"/>
                </a:solidFill>
                <a:effectLst>
                  <a:outerShdw blurRad="38100" dist="38100" dir="2700000" algn="tl">
                    <a:srgbClr val="000000">
                      <a:alpha val="43137"/>
                    </a:srgbClr>
                  </a:outerShdw>
                </a:effectLst>
                <a:cs typeface="Arial" panose="020B0604020202020204" pitchFamily="34" charset="0"/>
              </a:rPr>
              <a:t>No inmigrante</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14</a:t>
            </a:fld>
            <a:endParaRPr lang="es-MX"/>
          </a:p>
        </p:txBody>
      </p:sp>
    </p:spTree>
    <p:extLst>
      <p:ext uri="{BB962C8B-B14F-4D97-AF65-F5344CB8AC3E}">
        <p14:creationId xmlns:p14="http://schemas.microsoft.com/office/powerpoint/2010/main" val="38834815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576C5E3-7D11-44F0-8AEB-DD18A842A22D}"/>
              </a:ext>
            </a:extLst>
          </p:cNvPr>
          <p:cNvPicPr>
            <a:picLocks noChangeAspect="1"/>
          </p:cNvPicPr>
          <p:nvPr/>
        </p:nvPicPr>
        <p:blipFill>
          <a:blip r:embed="rId2"/>
          <a:stretch>
            <a:fillRect/>
          </a:stretch>
        </p:blipFill>
        <p:spPr>
          <a:xfrm>
            <a:off x="3935182" y="2920152"/>
            <a:ext cx="6635637" cy="3619438"/>
          </a:xfrm>
          <a:prstGeom prst="rect">
            <a:avLst/>
          </a:prstGeom>
        </p:spPr>
      </p:pic>
      <p:sp>
        <p:nvSpPr>
          <p:cNvPr id="3" name="2 Marcador de contenido"/>
          <p:cNvSpPr>
            <a:spLocks noGrp="1"/>
          </p:cNvSpPr>
          <p:nvPr>
            <p:ph idx="1"/>
          </p:nvPr>
        </p:nvSpPr>
        <p:spPr>
          <a:xfrm>
            <a:off x="1583269" y="1535584"/>
            <a:ext cx="4882845" cy="2660859"/>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ES" sz="2600" b="1" dirty="0"/>
              <a:t>No inmigrante</a:t>
            </a:r>
            <a:r>
              <a:rPr lang="es-ES" sz="2600" dirty="0"/>
              <a:t> es el extranjero que con permiso de SEGOB se interna en el país temporalmente (sin ánimo de residir), esta calidad se subdivide en once características migratorias y son: </a:t>
            </a:r>
            <a:endParaRPr lang="es-MX" sz="2600" dirty="0"/>
          </a:p>
          <a:p>
            <a:pPr marL="114300" indent="0" algn="just">
              <a:buNone/>
            </a:pPr>
            <a:endParaRPr lang="es-MX" sz="2600" dirty="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15</a:t>
            </a:fld>
            <a:endParaRPr lang="es-MX"/>
          </a:p>
        </p:txBody>
      </p:sp>
      <p:sp>
        <p:nvSpPr>
          <p:cNvPr id="4" name="1 Título"/>
          <p:cNvSpPr>
            <a:spLocks noGrp="1"/>
          </p:cNvSpPr>
          <p:nvPr>
            <p:ph type="title"/>
          </p:nvPr>
        </p:nvSpPr>
        <p:spPr>
          <a:xfrm>
            <a:off x="2063552" y="525659"/>
            <a:ext cx="3456384" cy="782960"/>
          </a:xfrm>
          <a:solidFill>
            <a:schemeClr val="accent2"/>
          </a:solidFill>
          <a:ln w="38100">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No inmigrante</a:t>
            </a:r>
          </a:p>
        </p:txBody>
      </p:sp>
    </p:spTree>
    <p:extLst>
      <p:ext uri="{BB962C8B-B14F-4D97-AF65-F5344CB8AC3E}">
        <p14:creationId xmlns:p14="http://schemas.microsoft.com/office/powerpoint/2010/main" val="309658158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extLst>
              <p:ext uri="{D42A27DB-BD31-4B8C-83A1-F6EECF244321}">
                <p14:modId xmlns:p14="http://schemas.microsoft.com/office/powerpoint/2010/main" val="1386514378"/>
              </p:ext>
            </p:extLst>
          </p:nvPr>
        </p:nvGraphicFramePr>
        <p:xfrm>
          <a:off x="1847528" y="103188"/>
          <a:ext cx="8276186" cy="6689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559A74B9-CAFF-4650-A221-91685748E060}" type="slidenum">
              <a:rPr lang="es-MX" smtClean="0"/>
              <a:pPr/>
              <a:t>16</a:t>
            </a:fld>
            <a:endParaRPr lang="es-MX"/>
          </a:p>
        </p:txBody>
      </p:sp>
    </p:spTree>
    <p:extLst>
      <p:ext uri="{BB962C8B-B14F-4D97-AF65-F5344CB8AC3E}">
        <p14:creationId xmlns:p14="http://schemas.microsoft.com/office/powerpoint/2010/main" val="3858643598"/>
      </p:ext>
    </p:extLst>
  </p:cSld>
  <p:clrMapOvr>
    <a:masterClrMapping/>
  </p:clrMapOvr>
  <mc:AlternateContent xmlns:mc="http://schemas.openxmlformats.org/markup-compatibility/2006" xmlns:p14="http://schemas.microsoft.com/office/powerpoint/2010/main">
    <mc:Choice Requires="p14">
      <p:transition spd="slow" p14:dur="1500">
        <p:wheel spokes="1"/>
      </p:transition>
    </mc:Choice>
    <mc:Fallback xmlns="">
      <p:transition spd="slow">
        <p:wheel spokes="1"/>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52635" y="446999"/>
            <a:ext cx="3207870" cy="848403"/>
          </a:xfrm>
          <a:solidFill>
            <a:schemeClr val="accent3"/>
          </a:solidFill>
          <a:ln>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TURISTA </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566337" y="1461764"/>
            <a:ext cx="9033933" cy="2816322"/>
          </a:xfrm>
          <a:solidFill>
            <a:schemeClr val="accent3">
              <a:lumMod val="40000"/>
              <a:lumOff val="60000"/>
            </a:schemeClr>
          </a:solidFill>
          <a:ln>
            <a:solidFill>
              <a:schemeClr val="accent1">
                <a:lumMod val="75000"/>
              </a:schemeClr>
            </a:solidFill>
          </a:ln>
        </p:spPr>
        <p:txBody>
          <a:bodyPr>
            <a:normAutofit fontScale="70000" lnSpcReduction="20000"/>
          </a:bodyPr>
          <a:lstStyle/>
          <a:p>
            <a:pPr marL="114300" indent="0" algn="just">
              <a:lnSpc>
                <a:spcPct val="120000"/>
              </a:lnSpc>
              <a:buNone/>
            </a:pPr>
            <a:r>
              <a:rPr lang="es-ES" sz="3400" dirty="0"/>
              <a:t>Es la persona que se interna en el país con fines de recreo o salud, para actividades artísticas, culturales o deportivas, no remuneradas ni lucrativas, con temporalidad máxima de seis meses improrrogables. Este plazo según el RLGP se pude prorrogar sólo cuando el extranjero no puede viajar por enfermedad o por causas de fuerza mayor, así como cuando el turista originariamente haya sido documentado por un tiempo menor a los 6 meses. </a:t>
            </a:r>
            <a:endParaRPr lang="es-MX" sz="3400" dirty="0"/>
          </a:p>
          <a:p>
            <a:pPr marL="114300" indent="0">
              <a:lnSpc>
                <a:spcPct val="150000"/>
              </a:lnSpc>
              <a:buNone/>
            </a:pP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17</a:t>
            </a:fld>
            <a:endParaRPr lang="es-MX"/>
          </a:p>
        </p:txBody>
      </p:sp>
      <p:pic>
        <p:nvPicPr>
          <p:cNvPr id="6" name="Imagen 5">
            <a:extLst>
              <a:ext uri="{FF2B5EF4-FFF2-40B4-BE49-F238E27FC236}">
                <a16:creationId xmlns:a16="http://schemas.microsoft.com/office/drawing/2014/main" id="{C7922256-51E8-4F12-AFD2-41E4F5C75810}"/>
              </a:ext>
            </a:extLst>
          </p:cNvPr>
          <p:cNvPicPr>
            <a:picLocks noChangeAspect="1"/>
          </p:cNvPicPr>
          <p:nvPr/>
        </p:nvPicPr>
        <p:blipFill>
          <a:blip r:embed="rId2"/>
          <a:stretch>
            <a:fillRect/>
          </a:stretch>
        </p:blipFill>
        <p:spPr>
          <a:xfrm>
            <a:off x="6155871" y="3916200"/>
            <a:ext cx="4033157" cy="2694149"/>
          </a:xfrm>
          <a:prstGeom prst="rect">
            <a:avLst/>
          </a:prstGeom>
          <a:ln>
            <a:noFill/>
          </a:ln>
          <a:effectLst>
            <a:softEdge rad="112500"/>
          </a:effectLst>
        </p:spPr>
      </p:pic>
    </p:spTree>
    <p:extLst>
      <p:ext uri="{BB962C8B-B14F-4D97-AF65-F5344CB8AC3E}">
        <p14:creationId xmlns:p14="http://schemas.microsoft.com/office/powerpoint/2010/main" val="22746084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5DE5BBA-23B5-4F95-B197-328CA4202FDE}"/>
              </a:ext>
            </a:extLst>
          </p:cNvPr>
          <p:cNvPicPr>
            <a:picLocks noChangeAspect="1"/>
          </p:cNvPicPr>
          <p:nvPr/>
        </p:nvPicPr>
        <p:blipFill>
          <a:blip r:embed="rId2"/>
          <a:stretch>
            <a:fillRect/>
          </a:stretch>
        </p:blipFill>
        <p:spPr>
          <a:xfrm>
            <a:off x="3446336" y="3690257"/>
            <a:ext cx="5267006" cy="2959556"/>
          </a:xfrm>
          <a:prstGeom prst="rect">
            <a:avLst/>
          </a:prstGeom>
        </p:spPr>
      </p:pic>
      <p:sp>
        <p:nvSpPr>
          <p:cNvPr id="4" name="3 Título"/>
          <p:cNvSpPr>
            <a:spLocks noGrp="1"/>
          </p:cNvSpPr>
          <p:nvPr>
            <p:ph type="title"/>
          </p:nvPr>
        </p:nvSpPr>
        <p:spPr>
          <a:xfrm>
            <a:off x="2252634" y="446999"/>
            <a:ext cx="3576665" cy="848403"/>
          </a:xfrm>
          <a:solidFill>
            <a:schemeClr val="accent4"/>
          </a:solidFill>
          <a:ln>
            <a:solidFill>
              <a:schemeClr val="accent1">
                <a:lumMod val="75000"/>
              </a:schemeClr>
            </a:solidFill>
          </a:ln>
        </p:spPr>
        <p:txBody>
          <a:bodyPr>
            <a:normAutofit fontScale="90000"/>
          </a:bodyPr>
          <a:lstStyle/>
          <a:p>
            <a:pPr algn="ctr"/>
            <a:r>
              <a:rPr lang="es-MX" sz="4000" b="1" dirty="0">
                <a:solidFill>
                  <a:schemeClr val="bg1"/>
                </a:solidFill>
                <a:latin typeface="+mn-lt"/>
                <a:cs typeface="Arial" pitchFamily="34" charset="0"/>
              </a:rPr>
              <a:t>TRANSMIGRANTE </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566337" y="1412777"/>
            <a:ext cx="9033933" cy="2541156"/>
          </a:xfrm>
          <a:solidFill>
            <a:schemeClr val="accent4">
              <a:lumMod val="20000"/>
              <a:lumOff val="80000"/>
            </a:schemeClr>
          </a:solidFill>
          <a:ln>
            <a:solidFill>
              <a:schemeClr val="accent1">
                <a:lumMod val="75000"/>
              </a:schemeClr>
            </a:solidFill>
          </a:ln>
        </p:spPr>
        <p:txBody>
          <a:bodyPr>
            <a:normAutofit fontScale="85000" lnSpcReduction="20000"/>
          </a:bodyPr>
          <a:lstStyle/>
          <a:p>
            <a:pPr marL="114300" indent="0" algn="just">
              <a:lnSpc>
                <a:spcPct val="120000"/>
              </a:lnSpc>
              <a:buNone/>
            </a:pPr>
            <a:r>
              <a:rPr lang="es-ES" sz="3100" dirty="0"/>
              <a:t>Es </a:t>
            </a:r>
            <a:r>
              <a:rPr lang="es-MX" sz="3100" dirty="0"/>
              <a:t>el extranjero en tránsito hacia otro país y que podrá permanecer en territorio nacional hasta por 30 días. RLGP establece que no hay prórrogas y debe tener permiso de admisión del lugar a donde se dirigen o de tránsito hacia otro país, y tiene la limitante de que esta característica no se puede cambiar por otra calidad migratoria. </a:t>
            </a:r>
            <a:r>
              <a:rPr lang="es-ES" sz="2900" dirty="0"/>
              <a:t> </a:t>
            </a:r>
            <a:endParaRPr lang="es-MX" sz="2900" dirty="0"/>
          </a:p>
          <a:p>
            <a:pPr marL="114300" indent="0">
              <a:lnSpc>
                <a:spcPct val="150000"/>
              </a:lnSpc>
              <a:buNone/>
            </a:pP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18</a:t>
            </a:fld>
            <a:endParaRPr lang="es-MX"/>
          </a:p>
        </p:txBody>
      </p:sp>
    </p:spTree>
    <p:extLst>
      <p:ext uri="{BB962C8B-B14F-4D97-AF65-F5344CB8AC3E}">
        <p14:creationId xmlns:p14="http://schemas.microsoft.com/office/powerpoint/2010/main" val="2826370658"/>
      </p:ext>
    </p:extLst>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85901" y="1483574"/>
            <a:ext cx="9144000" cy="4998869"/>
          </a:xfrm>
          <a:solidFill>
            <a:schemeClr val="accent1">
              <a:lumMod val="20000"/>
              <a:lumOff val="80000"/>
            </a:schemeClr>
          </a:solidFill>
          <a:ln>
            <a:solidFill>
              <a:schemeClr val="accent1">
                <a:lumMod val="75000"/>
              </a:schemeClr>
            </a:solidFill>
          </a:ln>
        </p:spPr>
        <p:txBody>
          <a:bodyPr>
            <a:noAutofit/>
          </a:bodyPr>
          <a:lstStyle/>
          <a:p>
            <a:pPr marL="114300" indent="0" algn="just">
              <a:lnSpc>
                <a:spcPct val="110000"/>
              </a:lnSpc>
              <a:buNone/>
            </a:pPr>
            <a:r>
              <a:rPr lang="es-ES" sz="2400" dirty="0"/>
              <a:t>Es el extranjero que se interna en el país para dedicarse al ejercicio de alguna actividad lucrativa o no, siempre que sea lícita y honesta, con autorización para permanecer en el país hasta por un año. Cuando el extranjero visitante durante su estancia viva de sus recursos traídos del extranjero, de las rentas que éstos produzcan o de cualquier ingreso proveniente del exterior, su internación tenga como propósito conocer alternativas de inversión o para realizar éstas; se dedique a actividades científicas, técnicas, de asesoría, artísticas deportivas o similares; se interne para ocupar cargos de confianza, o asistir a asambleas y sesiones de consejos de administración de empresas, podrán concederse hasta cuatro prórrogas por igual temporalidad cada una, con entradas y salidas múltiples.</a:t>
            </a:r>
            <a:endParaRPr lang="es-MX" sz="2400" dirty="0">
              <a:cs typeface="Arial"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19</a:t>
            </a:fld>
            <a:endParaRPr lang="es-MX"/>
          </a:p>
        </p:txBody>
      </p:sp>
      <p:sp>
        <p:nvSpPr>
          <p:cNvPr id="6" name="1 Título"/>
          <p:cNvSpPr>
            <a:spLocks noGrp="1"/>
          </p:cNvSpPr>
          <p:nvPr>
            <p:ph type="title"/>
          </p:nvPr>
        </p:nvSpPr>
        <p:spPr>
          <a:xfrm>
            <a:off x="1952596" y="404664"/>
            <a:ext cx="4143404" cy="936104"/>
          </a:xfrm>
          <a:solidFill>
            <a:schemeClr val="accent5"/>
          </a:solidFill>
          <a:ln>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VISITANTE</a:t>
            </a:r>
            <a:r>
              <a:rPr lang="es-MX" sz="3200" dirty="0">
                <a:solidFill>
                  <a:schemeClr val="bg1"/>
                </a:solidFill>
                <a:latin typeface="Arial" pitchFamily="34" charset="0"/>
                <a:cs typeface="Arial" pitchFamily="34" charset="0"/>
              </a:rPr>
              <a:t> </a:t>
            </a:r>
          </a:p>
        </p:txBody>
      </p:sp>
    </p:spTree>
    <p:extLst>
      <p:ext uri="{BB962C8B-B14F-4D97-AF65-F5344CB8AC3E}">
        <p14:creationId xmlns:p14="http://schemas.microsoft.com/office/powerpoint/2010/main" val="2612099206"/>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9768" y="455086"/>
            <a:ext cx="8697912" cy="1323439"/>
          </a:xfrm>
          <a:prstGeom prst="rect">
            <a:avLst/>
          </a:prstGeom>
          <a:solidFill>
            <a:schemeClr val="accent1">
              <a:lumMod val="40000"/>
              <a:lumOff val="60000"/>
            </a:schemeClr>
          </a:solidFill>
          <a:ln w="9525">
            <a:noFill/>
            <a:miter lim="800000"/>
            <a:headEnd/>
            <a:tailEnd/>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Universidad   Autónoma   del  Estado de México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2F2B20"/>
                </a:solidFill>
                <a:effectLst/>
                <a:uLnTx/>
                <a:uFillTx/>
                <a:latin typeface="Calibri"/>
                <a:ea typeface="+mn-ea"/>
                <a:cs typeface="+mn-cs"/>
              </a:rPr>
              <a:t>Facultad de Economía.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000" b="0" i="0" u="none" strike="noStrike" kern="1200" cap="none" spc="0" normalizeH="0" baseline="0" noProof="0" dirty="0">
              <a:ln>
                <a:noFill/>
              </a:ln>
              <a:solidFill>
                <a:srgbClr val="2F2B20"/>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000" b="0" i="0" u="none" strike="noStrike" kern="1200" cap="none" spc="0" normalizeH="0" baseline="0" noProof="0" dirty="0">
                <a:ln>
                  <a:noFill/>
                </a:ln>
                <a:solidFill>
                  <a:srgbClr val="2F2B20"/>
                </a:solidFill>
                <a:effectLst/>
                <a:uLnTx/>
                <a:uFillTx/>
                <a:latin typeface="Calibri"/>
                <a:ea typeface="+mn-ea"/>
                <a:cs typeface="+mn-cs"/>
              </a:rPr>
              <a:t>Licenciatura en Relaciones Económicas Internacionales </a:t>
            </a:r>
          </a:p>
        </p:txBody>
      </p:sp>
      <p:pic>
        <p:nvPicPr>
          <p:cNvPr id="2050" name="Picture 2" descr="Uaemex"/>
          <p:cNvPicPr>
            <a:picLocks noChangeAspect="1" noChangeArrowheads="1"/>
          </p:cNvPicPr>
          <p:nvPr/>
        </p:nvPicPr>
        <p:blipFill>
          <a:blip r:embed="rId2"/>
          <a:srcRect/>
          <a:stretch>
            <a:fillRect/>
          </a:stretch>
        </p:blipFill>
        <p:spPr bwMode="auto">
          <a:xfrm>
            <a:off x="1072705" y="449331"/>
            <a:ext cx="1571625" cy="1329194"/>
          </a:xfrm>
          <a:prstGeom prst="rect">
            <a:avLst/>
          </a:prstGeom>
          <a:noFill/>
          <a:ln w="9525">
            <a:solidFill>
              <a:schemeClr val="accent1"/>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552384" y="442534"/>
            <a:ext cx="1490662" cy="1335991"/>
          </a:xfrm>
          <a:prstGeom prst="rect">
            <a:avLst/>
          </a:prstGeom>
          <a:noFill/>
          <a:ln w="9525">
            <a:solidFill>
              <a:schemeClr val="accent1"/>
            </a:solidFill>
            <a:miter lim="800000"/>
            <a:headEnd/>
            <a:tailEnd/>
          </a:ln>
        </p:spPr>
      </p:pic>
      <p:sp>
        <p:nvSpPr>
          <p:cNvPr id="2" name="1 Marcador de número de diapositiva"/>
          <p:cNvSpPr>
            <a:spLocks noGrp="1"/>
          </p:cNvSpPr>
          <p:nvPr>
            <p:ph type="sldNum" sz="quarter" idx="12"/>
          </p:nvPr>
        </p:nvSpPr>
        <p:spPr>
          <a:xfrm>
            <a:off x="5590892" y="5625048"/>
            <a:ext cx="548640" cy="396240"/>
          </a:xfrm>
          <a:prstGeom prst="bracketPair">
            <a:avLst>
              <a:gd name="adj" fmla="val 38928"/>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s-MX" sz="1800" b="0" i="0" u="none" strike="noStrike" kern="1200" cap="none" spc="0" normalizeH="0" baseline="0" noProof="0" dirty="0">
              <a:ln>
                <a:noFill/>
              </a:ln>
              <a:solidFill>
                <a:srgbClr val="FFFFFF"/>
              </a:solidFill>
              <a:effectLst/>
              <a:uLnTx/>
              <a:uFillTx/>
              <a:latin typeface="Calibri"/>
              <a:ea typeface="+mn-ea"/>
              <a:cs typeface="+mn-cs"/>
            </a:endParaRPr>
          </a:p>
        </p:txBody>
      </p:sp>
      <p:sp>
        <p:nvSpPr>
          <p:cNvPr id="3" name="2 Rectángulo"/>
          <p:cNvSpPr/>
          <p:nvPr/>
        </p:nvSpPr>
        <p:spPr>
          <a:xfrm>
            <a:off x="2524126" y="2132856"/>
            <a:ext cx="7028259" cy="3226544"/>
          </a:xfrm>
          <a:prstGeom prst="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DERECHO INTERNACIONAL PRIVADO</a:t>
            </a:r>
          </a:p>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dirty="0">
                <a:solidFill>
                  <a:srgbClr val="FFFFFF"/>
                </a:solidFill>
                <a:latin typeface="Calibri"/>
              </a:rPr>
              <a:t>Modalidad a distancia</a:t>
            </a:r>
            <a:endParaRPr kumimoji="0" lang="es-MX" sz="20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(8 Créditos)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Tema: CONDICIÓN JURÍDICA DEL EXTRANJERO EN EL DERECHO MEXICANO VIGENTE</a:t>
            </a:r>
            <a:r>
              <a:rPr kumimoji="0" lang="es-MX" sz="2800" b="1" i="1" u="none" strike="noStrike" kern="1200" cap="none" spc="0" normalizeH="0" baseline="0" noProof="0" dirty="0">
                <a:ln>
                  <a:noFill/>
                </a:ln>
                <a:solidFill>
                  <a:prstClr val="white"/>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0" i="0" u="none" strike="noStrike" kern="1200" cap="none" spc="0" normalizeH="0" baseline="0" noProof="0" dirty="0">
              <a:ln>
                <a:noFill/>
              </a:ln>
              <a:solidFill>
                <a:srgbClr val="FFFFFF"/>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FFFFFF"/>
                </a:solidFill>
                <a:effectLst/>
                <a:uLnTx/>
                <a:uFillTx/>
                <a:latin typeface="Calibri"/>
                <a:ea typeface="+mn-ea"/>
                <a:cs typeface="+mn-cs"/>
              </a:rPr>
              <a:t>Elaboró: M. en A. Gabriela Margarita Pérez Vargas.</a:t>
            </a:r>
          </a:p>
        </p:txBody>
      </p:sp>
      <p:sp>
        <p:nvSpPr>
          <p:cNvPr id="7" name="6 Rectángulo"/>
          <p:cNvSpPr/>
          <p:nvPr/>
        </p:nvSpPr>
        <p:spPr>
          <a:xfrm>
            <a:off x="7104112" y="5551178"/>
            <a:ext cx="2448272" cy="360040"/>
          </a:xfrm>
          <a:prstGeom prst="rect">
            <a:avLst/>
          </a:prstGeom>
          <a:solidFill>
            <a:schemeClr val="accent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srgbClr val="FFFFFF"/>
                </a:solidFill>
                <a:effectLst/>
                <a:uLnTx/>
                <a:uFillTx/>
                <a:latin typeface="Calibri"/>
                <a:ea typeface="+mn-ea"/>
                <a:cs typeface="+mn-cs"/>
              </a:rPr>
              <a:t>Octubre de 2017.</a:t>
            </a:r>
            <a:endParaRPr kumimoji="0" lang="es-MX" sz="18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833894476"/>
      </p:ext>
    </p:extLst>
  </p:cSld>
  <p:clrMapOvr>
    <a:masterClrMapping/>
  </p:clrMapOvr>
  <p:transition spd="slow">
    <p:newsfla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91542" y="502638"/>
            <a:ext cx="8159989" cy="720080"/>
          </a:xfrm>
          <a:solidFill>
            <a:schemeClr val="accent6"/>
          </a:solidFill>
          <a:ln>
            <a:solidFill>
              <a:schemeClr val="accent1">
                <a:lumMod val="75000"/>
              </a:schemeClr>
            </a:solidFill>
          </a:ln>
        </p:spPr>
        <p:txBody>
          <a:bodyPr>
            <a:noAutofit/>
          </a:bodyPr>
          <a:lstStyle/>
          <a:p>
            <a:pPr algn="ctr"/>
            <a:r>
              <a:rPr lang="es-MX" sz="3200" b="1" dirty="0">
                <a:solidFill>
                  <a:schemeClr val="bg1"/>
                </a:solidFill>
                <a:latin typeface="+mn-lt"/>
                <a:cs typeface="Arial" pitchFamily="34" charset="0"/>
              </a:rPr>
              <a:t>MINISTRO DE CULTO O ASOSIADO RELIGIOSO</a:t>
            </a:r>
          </a:p>
        </p:txBody>
      </p:sp>
      <p:sp>
        <p:nvSpPr>
          <p:cNvPr id="3" name="2 Marcador de contenido"/>
          <p:cNvSpPr>
            <a:spLocks noGrp="1"/>
          </p:cNvSpPr>
          <p:nvPr>
            <p:ph idx="1"/>
          </p:nvPr>
        </p:nvSpPr>
        <p:spPr>
          <a:xfrm>
            <a:off x="1991543" y="1412775"/>
            <a:ext cx="8159990" cy="2832654"/>
          </a:xfrm>
          <a:solidFill>
            <a:schemeClr val="accent6">
              <a:lumMod val="40000"/>
              <a:lumOff val="60000"/>
            </a:schemeClr>
          </a:solidFill>
          <a:ln>
            <a:solidFill>
              <a:schemeClr val="accent1">
                <a:lumMod val="75000"/>
              </a:schemeClr>
            </a:solidFill>
          </a:ln>
        </p:spPr>
        <p:txBody>
          <a:bodyPr>
            <a:normAutofit/>
          </a:bodyPr>
          <a:lstStyle/>
          <a:p>
            <a:pPr marL="114300" indent="0" algn="just">
              <a:buNone/>
            </a:pPr>
            <a:r>
              <a:rPr lang="es-ES" sz="2400" dirty="0"/>
              <a:t>Para ejercer el ministerio de cualquier culto, o para la realización de labores de asistencia social y filantrópicas, que coincidan con los fines de la asociación religiosa a la que pertenezca, siempre que ésta cuente con registro previo ante la Secretaría de Gobernación y que el extranjero posea, con antelación, el carácter de ministro de culto o de asociado en los términos de la Ley de Asociaciones Religiosas y Culto Público. </a:t>
            </a:r>
            <a:endParaRPr lang="es-MX" sz="2400" dirty="0">
              <a:latin typeface="Arial" pitchFamily="34" charset="0"/>
              <a:cs typeface="Arial" pitchFamily="34" charset="0"/>
            </a:endParaRP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20</a:t>
            </a:fld>
            <a:endParaRPr lang="es-MX"/>
          </a:p>
        </p:txBody>
      </p:sp>
      <p:sp>
        <p:nvSpPr>
          <p:cNvPr id="6" name="2 Marcador de contenido"/>
          <p:cNvSpPr txBox="1">
            <a:spLocks/>
          </p:cNvSpPr>
          <p:nvPr/>
        </p:nvSpPr>
        <p:spPr>
          <a:xfrm>
            <a:off x="1991543" y="4386501"/>
            <a:ext cx="4703171" cy="2004463"/>
          </a:xfrm>
          <a:prstGeom prst="rect">
            <a:avLst/>
          </a:prstGeom>
          <a:noFill/>
          <a:ln w="38100">
            <a:solidFill>
              <a:schemeClr val="accent6">
                <a:lumMod val="50000"/>
              </a:schemeClr>
            </a:solidFill>
          </a:ln>
        </p:spPr>
        <p:txBody>
          <a:bodyPr vert="horz" lIns="91440" tIns="45720" rIns="91440" bIns="45720" rtlCol="0">
            <a:normAutofit fontScale="85000" lnSpcReduction="2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ES" sz="2800" dirty="0"/>
              <a:t>El permiso se otorgará hasta por un año y podrán concederse hasta cuatro prórrogas por igual temporalidad cada una, con entradas y salidas múltiples.</a:t>
            </a:r>
            <a:r>
              <a:rPr lang="es-MX" sz="2800" dirty="0">
                <a:cs typeface="Arial" pitchFamily="34" charset="0"/>
              </a:rPr>
              <a:t>  </a:t>
            </a:r>
          </a:p>
          <a:p>
            <a:endParaRPr lang="es-MX" dirty="0"/>
          </a:p>
        </p:txBody>
      </p:sp>
      <p:pic>
        <p:nvPicPr>
          <p:cNvPr id="7" name="Imagen 6">
            <a:extLst>
              <a:ext uri="{FF2B5EF4-FFF2-40B4-BE49-F238E27FC236}">
                <a16:creationId xmlns:a16="http://schemas.microsoft.com/office/drawing/2014/main" id="{F44B7B9D-7728-48C6-B7BD-E0D6A4A61D60}"/>
              </a:ext>
            </a:extLst>
          </p:cNvPr>
          <p:cNvPicPr>
            <a:picLocks noChangeAspect="1"/>
          </p:cNvPicPr>
          <p:nvPr/>
        </p:nvPicPr>
        <p:blipFill>
          <a:blip r:embed="rId2"/>
          <a:stretch>
            <a:fillRect/>
          </a:stretch>
        </p:blipFill>
        <p:spPr>
          <a:xfrm>
            <a:off x="6906994" y="4312736"/>
            <a:ext cx="3216726" cy="2141133"/>
          </a:xfrm>
          <a:prstGeom prst="rect">
            <a:avLst/>
          </a:prstGeom>
        </p:spPr>
      </p:pic>
    </p:spTree>
    <p:extLst>
      <p:ext uri="{BB962C8B-B14F-4D97-AF65-F5344CB8AC3E}">
        <p14:creationId xmlns:p14="http://schemas.microsoft.com/office/powerpoint/2010/main" val="244970242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83269" y="1535584"/>
            <a:ext cx="9008536" cy="1697473"/>
          </a:xfrm>
          <a:solidFill>
            <a:schemeClr val="accent2">
              <a:lumMod val="40000"/>
              <a:lumOff val="60000"/>
            </a:schemeClr>
          </a:solidFill>
          <a:ln>
            <a:solidFill>
              <a:schemeClr val="accent1">
                <a:lumMod val="75000"/>
              </a:schemeClr>
            </a:solidFill>
          </a:ln>
        </p:spPr>
        <p:txBody>
          <a:bodyPr>
            <a:normAutofit/>
          </a:bodyPr>
          <a:lstStyle/>
          <a:p>
            <a:pPr marL="114300" indent="0" algn="just">
              <a:buNone/>
            </a:pPr>
            <a:r>
              <a:rPr lang="es-ES" sz="2400" dirty="0"/>
              <a:t>Para proteger su libertad o su vida de persecuciones políticas en su país de origen, autorizado por el tiempo que la Secretaría de Gobernación juzgue conveniente, atendiendo a las circunstancias que en cada caso concurr</a:t>
            </a:r>
            <a:r>
              <a:rPr lang="es-ES" dirty="0"/>
              <a:t>an. </a:t>
            </a: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marL="114300" indent="0" algn="just">
              <a:buNone/>
            </a:pPr>
            <a:endParaRPr lang="es-MX" sz="2400" dirty="0">
              <a:latin typeface="Arial" pitchFamily="34" charset="0"/>
              <a:cs typeface="Arial" pitchFamily="34" charset="0"/>
            </a:endParaRPr>
          </a:p>
          <a:p>
            <a:pPr algn="just">
              <a:buNone/>
            </a:pPr>
            <a:endParaRPr lang="es-MX" sz="2400" dirty="0">
              <a:latin typeface="Arial" pitchFamily="34" charset="0"/>
              <a:cs typeface="Arial" pitchFamily="34" charset="0"/>
            </a:endParaRPr>
          </a:p>
          <a:p>
            <a:pPr lvl="1" algn="just">
              <a:buNone/>
            </a:pPr>
            <a:endParaRPr lang="es-MX" sz="2600" i="1"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21</a:t>
            </a:fld>
            <a:endParaRPr lang="es-MX"/>
          </a:p>
        </p:txBody>
      </p:sp>
      <p:sp>
        <p:nvSpPr>
          <p:cNvPr id="4" name="1 Título"/>
          <p:cNvSpPr>
            <a:spLocks noGrp="1"/>
          </p:cNvSpPr>
          <p:nvPr>
            <p:ph type="title"/>
          </p:nvPr>
        </p:nvSpPr>
        <p:spPr>
          <a:xfrm>
            <a:off x="2063552" y="476672"/>
            <a:ext cx="4032448" cy="782960"/>
          </a:xfrm>
          <a:solidFill>
            <a:schemeClr val="accent2"/>
          </a:solidFill>
          <a:ln w="38100">
            <a:solidFill>
              <a:schemeClr val="accent1">
                <a:lumMod val="75000"/>
              </a:schemeClr>
            </a:solidFill>
          </a:ln>
        </p:spPr>
        <p:txBody>
          <a:bodyPr>
            <a:normAutofit/>
          </a:bodyPr>
          <a:lstStyle/>
          <a:p>
            <a:pPr algn="ctr"/>
            <a:r>
              <a:rPr lang="es-MX" sz="3600" b="1" dirty="0">
                <a:solidFill>
                  <a:schemeClr val="bg1"/>
                </a:solidFill>
                <a:latin typeface="+mn-lt"/>
                <a:cs typeface="Arial" pitchFamily="34" charset="0"/>
              </a:rPr>
              <a:t>ASILADO POLÍTICO</a:t>
            </a:r>
          </a:p>
        </p:txBody>
      </p:sp>
      <p:sp>
        <p:nvSpPr>
          <p:cNvPr id="7" name="2 Marcador de contenido"/>
          <p:cNvSpPr txBox="1">
            <a:spLocks/>
          </p:cNvSpPr>
          <p:nvPr/>
        </p:nvSpPr>
        <p:spPr>
          <a:xfrm>
            <a:off x="1583269" y="3509009"/>
            <a:ext cx="9008536" cy="2413465"/>
          </a:xfrm>
          <a:prstGeom prst="rect">
            <a:avLst/>
          </a:prstGeom>
          <a:noFill/>
          <a:ln w="38100">
            <a:solidFill>
              <a:schemeClr val="accent2"/>
            </a:solidFill>
          </a:ln>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ES" dirty="0"/>
              <a:t>Si el asilado político viola las leyes nacionales, sin perjuicio de las sanciones que por ello le sean aplicables, perderá su característica migratoria, y la misma Secretaría le podrá otorgar la calidad que juzgue conveniente para continuar su legal estancia en el país. Asimismo, si el asilado político se ausenta del país, perderá todo derecho a regresar en esta calidad migratoria, salvo que haya salido con permiso de la propia Dependencia. </a:t>
            </a:r>
            <a:endParaRPr lang="es-MX" dirty="0">
              <a:latin typeface="Arial" pitchFamily="34" charset="0"/>
              <a:cs typeface="Arial" pitchFamily="34" charset="0"/>
            </a:endParaRPr>
          </a:p>
        </p:txBody>
      </p:sp>
    </p:spTree>
    <p:extLst>
      <p:ext uri="{BB962C8B-B14F-4D97-AF65-F5344CB8AC3E}">
        <p14:creationId xmlns:p14="http://schemas.microsoft.com/office/powerpoint/2010/main" val="246477769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500" y="1484783"/>
            <a:ext cx="8735786" cy="2842288"/>
          </a:xfrm>
          <a:noFill/>
          <a:ln w="38100">
            <a:solidFill>
              <a:schemeClr val="accent3">
                <a:lumMod val="75000"/>
              </a:schemeClr>
            </a:solidFill>
          </a:ln>
        </p:spPr>
        <p:txBody>
          <a:bodyPr>
            <a:normAutofit lnSpcReduction="10000"/>
          </a:bodyPr>
          <a:lstStyle/>
          <a:p>
            <a:pPr marL="114300" indent="0" algn="just">
              <a:buNone/>
            </a:pPr>
            <a:r>
              <a:rPr lang="es-ES" sz="2400" dirty="0"/>
              <a:t>Para proteger su vida, seguridad o libertad, cuando hayan sido amenazadas por violencia generalizada, agresión extranjera, conflictos internos, violación masiva de derechos humanos u otras circunstancias que hayan perturbado gravemente el orden público en su país de origen, que lo hayan obligado a huir a otro país. No quedan comprendidas en la presente característica migratoria aquellas personas que son objeto de persecución política prevista en la calidad anterior. </a:t>
            </a:r>
            <a:endParaRPr lang="es-MX" sz="2400" dirty="0">
              <a:latin typeface="Arial" pitchFamily="34" charset="0"/>
              <a:cs typeface="Arial" pitchFamily="34" charset="0"/>
            </a:endParaRP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22</a:t>
            </a:fld>
            <a:endParaRPr lang="es-MX"/>
          </a:p>
        </p:txBody>
      </p:sp>
      <p:sp>
        <p:nvSpPr>
          <p:cNvPr id="4" name="1 Título"/>
          <p:cNvSpPr>
            <a:spLocks noGrp="1"/>
          </p:cNvSpPr>
          <p:nvPr>
            <p:ph type="title"/>
          </p:nvPr>
        </p:nvSpPr>
        <p:spPr>
          <a:xfrm>
            <a:off x="2063552" y="404664"/>
            <a:ext cx="3456384" cy="792088"/>
          </a:xfrm>
          <a:solidFill>
            <a:schemeClr val="accent3"/>
          </a:solidFill>
          <a:ln w="38100">
            <a:solidFill>
              <a:schemeClr val="accent1">
                <a:lumMod val="75000"/>
              </a:schemeClr>
            </a:solidFill>
          </a:ln>
        </p:spPr>
        <p:txBody>
          <a:bodyPr/>
          <a:lstStyle/>
          <a:p>
            <a:pPr algn="ctr"/>
            <a:r>
              <a:rPr lang="es-ES" sz="4000" b="1" dirty="0">
                <a:latin typeface="+mn-lt"/>
              </a:rPr>
              <a:t>REFUGIADO</a:t>
            </a:r>
            <a:r>
              <a:rPr lang="es-MX" dirty="0"/>
              <a:t> </a:t>
            </a:r>
          </a:p>
        </p:txBody>
      </p:sp>
      <p:sp>
        <p:nvSpPr>
          <p:cNvPr id="6" name="2 Marcador de contenido">
            <a:extLst>
              <a:ext uri="{FF2B5EF4-FFF2-40B4-BE49-F238E27FC236}">
                <a16:creationId xmlns:a16="http://schemas.microsoft.com/office/drawing/2014/main" id="{CD3E20A0-3282-4BF8-8953-716351117241}"/>
              </a:ext>
            </a:extLst>
          </p:cNvPr>
          <p:cNvSpPr txBox="1">
            <a:spLocks/>
          </p:cNvSpPr>
          <p:nvPr/>
        </p:nvSpPr>
        <p:spPr>
          <a:xfrm>
            <a:off x="1714501" y="4490357"/>
            <a:ext cx="8735786" cy="1436914"/>
          </a:xfrm>
          <a:prstGeom prst="rect">
            <a:avLst/>
          </a:prstGeom>
          <a:solidFill>
            <a:schemeClr val="accent3">
              <a:lumMod val="40000"/>
              <a:lumOff val="60000"/>
            </a:schemeClr>
          </a:solidFill>
          <a:ln>
            <a:solidFill>
              <a:schemeClr val="accent1">
                <a:lumMod val="75000"/>
              </a:schemeClr>
            </a:solidFill>
          </a:ln>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400" dirty="0"/>
              <a:t>A diferencia del asilado político, es que en el caso del refugiado no se trata de una persecución personal, sino de problemas generales en su país de origen, lo que implica por lo general traslados masivos, o comunidades enteras</a:t>
            </a:r>
            <a:r>
              <a:rPr lang="es-ES" dirty="0"/>
              <a:t>. </a:t>
            </a:r>
            <a:endParaRPr lang="es-MX" dirty="0"/>
          </a:p>
          <a:p>
            <a:pPr algn="just"/>
            <a:endParaRPr lang="es-MX" dirty="0"/>
          </a:p>
        </p:txBody>
      </p:sp>
      <p:pic>
        <p:nvPicPr>
          <p:cNvPr id="5" name="Imagen 4">
            <a:extLst>
              <a:ext uri="{FF2B5EF4-FFF2-40B4-BE49-F238E27FC236}">
                <a16:creationId xmlns:a16="http://schemas.microsoft.com/office/drawing/2014/main" id="{44C476BB-467A-4C31-8451-3683506D610E}"/>
              </a:ext>
            </a:extLst>
          </p:cNvPr>
          <p:cNvPicPr>
            <a:picLocks noChangeAspect="1"/>
          </p:cNvPicPr>
          <p:nvPr/>
        </p:nvPicPr>
        <p:blipFill>
          <a:blip r:embed="rId2"/>
          <a:stretch>
            <a:fillRect/>
          </a:stretch>
        </p:blipFill>
        <p:spPr>
          <a:xfrm>
            <a:off x="7168242" y="5656109"/>
            <a:ext cx="1943100" cy="1088136"/>
          </a:xfrm>
          <a:prstGeom prst="rect">
            <a:avLst/>
          </a:prstGeom>
        </p:spPr>
      </p:pic>
    </p:spTree>
    <p:extLst>
      <p:ext uri="{BB962C8B-B14F-4D97-AF65-F5344CB8AC3E}">
        <p14:creationId xmlns:p14="http://schemas.microsoft.com/office/powerpoint/2010/main" val="24153146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52634" y="446999"/>
            <a:ext cx="3576665" cy="848403"/>
          </a:xfrm>
          <a:solidFill>
            <a:schemeClr val="accent4"/>
          </a:solidFill>
          <a:ln>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ESTUDIANTE </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566337" y="1412777"/>
            <a:ext cx="9033933" cy="2541156"/>
          </a:xfrm>
          <a:solidFill>
            <a:schemeClr val="accent4">
              <a:lumMod val="20000"/>
              <a:lumOff val="80000"/>
            </a:schemeClr>
          </a:solidFill>
          <a:ln>
            <a:solidFill>
              <a:schemeClr val="accent1">
                <a:lumMod val="75000"/>
              </a:schemeClr>
            </a:solidFill>
          </a:ln>
        </p:spPr>
        <p:txBody>
          <a:bodyPr>
            <a:normAutofit lnSpcReduction="10000"/>
          </a:bodyPr>
          <a:lstStyle/>
          <a:p>
            <a:pPr marL="114300" indent="0" algn="just">
              <a:lnSpc>
                <a:spcPct val="120000"/>
              </a:lnSpc>
              <a:buNone/>
            </a:pPr>
            <a:r>
              <a:rPr lang="es-ES" sz="2400" dirty="0"/>
              <a:t>Para iniciar, terminar o perfeccionar estudios en instituciones o planteles educativos oficiales, o incorporados con reconocimiento oficial de validez, o para realizar estudios que no lo requieran, con prórrogas anuales y con autorización para permanecer en el país sólo el tiempo que duren sus estudios y el que sea necesario para obtener la documentación final escolar respectiva.</a:t>
            </a:r>
            <a:r>
              <a:rPr lang="es-MX" sz="2400" dirty="0"/>
              <a:t> </a:t>
            </a:r>
            <a:r>
              <a:rPr lang="es-ES" sz="2400" dirty="0"/>
              <a:t> </a:t>
            </a:r>
            <a:endParaRPr lang="es-MX" sz="2400" dirty="0"/>
          </a:p>
          <a:p>
            <a:pPr marL="114300" indent="0">
              <a:lnSpc>
                <a:spcPct val="150000"/>
              </a:lnSpc>
              <a:buNone/>
            </a:pPr>
            <a:endParaRPr lang="es-MX" sz="2400"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23</a:t>
            </a:fld>
            <a:endParaRPr lang="es-MX"/>
          </a:p>
        </p:txBody>
      </p:sp>
      <p:pic>
        <p:nvPicPr>
          <p:cNvPr id="3" name="Imagen 2">
            <a:extLst>
              <a:ext uri="{FF2B5EF4-FFF2-40B4-BE49-F238E27FC236}">
                <a16:creationId xmlns:a16="http://schemas.microsoft.com/office/drawing/2014/main" id="{0AE9D8AD-9BA0-4EE5-8013-B9546A9ABE4E}"/>
              </a:ext>
            </a:extLst>
          </p:cNvPr>
          <p:cNvPicPr>
            <a:picLocks noChangeAspect="1"/>
          </p:cNvPicPr>
          <p:nvPr/>
        </p:nvPicPr>
        <p:blipFill>
          <a:blip r:embed="rId2"/>
          <a:stretch>
            <a:fillRect/>
          </a:stretch>
        </p:blipFill>
        <p:spPr>
          <a:xfrm>
            <a:off x="3543295" y="4102082"/>
            <a:ext cx="5110843" cy="251235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3376239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57664" y="1646163"/>
            <a:ext cx="9087380" cy="2452309"/>
          </a:xfrm>
          <a:solidFill>
            <a:schemeClr val="accent1">
              <a:lumMod val="40000"/>
              <a:lumOff val="60000"/>
            </a:schemeClr>
          </a:solidFill>
        </p:spPr>
        <p:txBody>
          <a:bodyPr>
            <a:normAutofit/>
          </a:bodyPr>
          <a:lstStyle/>
          <a:p>
            <a:pPr marL="114300" indent="0" algn="just">
              <a:buNone/>
            </a:pPr>
            <a:r>
              <a:rPr lang="es-ES" sz="2400" dirty="0">
                <a:ea typeface="Calibri" panose="020F0502020204030204" pitchFamily="34" charset="0"/>
              </a:rPr>
              <a:t>En casos especiales, de manera excepcional, podrá otorgarse permisos de cortesía para internarse y residir en el país, hasta por seis meses, a investigadores, científicos o humanistas de prestigio internacional, periodistas o a otras personas prominentes. La Secretaría de Gobernación podrá renovar estos permisos cuando lo estime pertinente.</a:t>
            </a:r>
            <a:r>
              <a:rPr lang="es-ES" dirty="0">
                <a:cs typeface="Arial" pitchFamily="34" charset="0"/>
              </a:rPr>
              <a:t>.</a:t>
            </a:r>
          </a:p>
        </p:txBody>
      </p:sp>
      <p:sp>
        <p:nvSpPr>
          <p:cNvPr id="4" name="3 Rectángulo"/>
          <p:cNvSpPr/>
          <p:nvPr/>
        </p:nvSpPr>
        <p:spPr>
          <a:xfrm>
            <a:off x="1481049" y="622430"/>
            <a:ext cx="5376344" cy="707886"/>
          </a:xfrm>
          <a:prstGeom prst="rect">
            <a:avLst/>
          </a:prstGeom>
          <a:solidFill>
            <a:schemeClr val="accent1"/>
          </a:solidFill>
          <a:ln>
            <a:solidFill>
              <a:schemeClr val="tx1"/>
            </a:solidFill>
          </a:ln>
        </p:spPr>
        <p:txBody>
          <a:bodyPr wrap="none">
            <a:spAutoFit/>
          </a:bodyPr>
          <a:lstStyle/>
          <a:p>
            <a:pPr algn="ctr">
              <a:defRPr/>
            </a:pPr>
            <a:r>
              <a:rPr lang="es-ES" sz="4000" b="1" dirty="0">
                <a:ln w="0"/>
                <a:solidFill>
                  <a:schemeClr val="bg1"/>
                </a:solidFill>
                <a:cs typeface="Arial" panose="020B0604020202020204" pitchFamily="34" charset="0"/>
              </a:rPr>
              <a:t>VISITANTE DISTINGUIDO</a:t>
            </a:r>
            <a:endParaRPr lang="es-ES" sz="4000" dirty="0">
              <a:ln w="0"/>
              <a:solidFill>
                <a:schemeClr val="bg1"/>
              </a:solidFill>
              <a:effectLst>
                <a:outerShdw blurRad="38100" dist="25400" dir="5400000" algn="ctr" rotWithShape="0">
                  <a:srgbClr val="6E747A">
                    <a:alpha val="43000"/>
                  </a:srgbClr>
                </a:outerShdw>
              </a:effectLst>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24</a:t>
            </a:fld>
            <a:endParaRPr lang="es-MX"/>
          </a:p>
        </p:txBody>
      </p:sp>
      <p:pic>
        <p:nvPicPr>
          <p:cNvPr id="6" name="Imagen 5">
            <a:extLst>
              <a:ext uri="{FF2B5EF4-FFF2-40B4-BE49-F238E27FC236}">
                <a16:creationId xmlns:a16="http://schemas.microsoft.com/office/drawing/2014/main" id="{AAFEC98A-576D-4F6D-95A7-D212797A45E1}"/>
              </a:ext>
            </a:extLst>
          </p:cNvPr>
          <p:cNvPicPr>
            <a:picLocks noChangeAspect="1"/>
          </p:cNvPicPr>
          <p:nvPr/>
        </p:nvPicPr>
        <p:blipFill>
          <a:blip r:embed="rId2"/>
          <a:stretch>
            <a:fillRect/>
          </a:stretch>
        </p:blipFill>
        <p:spPr>
          <a:xfrm>
            <a:off x="4278083" y="3651463"/>
            <a:ext cx="3648411" cy="2749338"/>
          </a:xfrm>
          <a:prstGeom prst="ellipse">
            <a:avLst/>
          </a:prstGeom>
          <a:ln>
            <a:noFill/>
          </a:ln>
          <a:effectLst>
            <a:softEdge rad="112500"/>
          </a:effectLst>
        </p:spPr>
      </p:pic>
    </p:spTree>
    <p:extLst>
      <p:ext uri="{BB962C8B-B14F-4D97-AF65-F5344CB8AC3E}">
        <p14:creationId xmlns:p14="http://schemas.microsoft.com/office/powerpoint/2010/main" val="279982037"/>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587833"/>
            <a:ext cx="3831062" cy="832758"/>
          </a:xfrm>
          <a:solidFill>
            <a:schemeClr val="accent6"/>
          </a:solidFill>
          <a:ln>
            <a:solidFill>
              <a:schemeClr val="accent1">
                <a:lumMod val="75000"/>
              </a:schemeClr>
            </a:solidFill>
          </a:ln>
        </p:spPr>
        <p:txBody>
          <a:bodyPr>
            <a:noAutofit/>
          </a:bodyPr>
          <a:lstStyle/>
          <a:p>
            <a:pPr algn="ctr"/>
            <a:br>
              <a:rPr lang="es-MX" sz="2400" dirty="0">
                <a:solidFill>
                  <a:schemeClr val="bg1"/>
                </a:solidFill>
                <a:latin typeface="Arial" pitchFamily="34" charset="0"/>
                <a:cs typeface="Arial" pitchFamily="34" charset="0"/>
              </a:rPr>
            </a:br>
            <a:r>
              <a:rPr lang="es-MX" sz="3600" b="1" dirty="0">
                <a:solidFill>
                  <a:schemeClr val="bg1"/>
                </a:solidFill>
                <a:effectLst>
                  <a:outerShdw blurRad="38100" dist="38100" dir="2700000" algn="tl">
                    <a:srgbClr val="000000">
                      <a:alpha val="43137"/>
                    </a:srgbClr>
                  </a:outerShdw>
                </a:effectLst>
                <a:latin typeface="+mn-lt"/>
                <a:cs typeface="Arial" pitchFamily="34" charset="0"/>
              </a:rPr>
              <a:t>VISITANTE LOCAL</a:t>
            </a:r>
            <a:br>
              <a:rPr lang="es-MX" sz="3600" b="1" dirty="0">
                <a:solidFill>
                  <a:schemeClr val="bg1"/>
                </a:solidFill>
                <a:effectLst>
                  <a:outerShdw blurRad="38100" dist="38100" dir="2700000" algn="tl">
                    <a:srgbClr val="000000">
                      <a:alpha val="43137"/>
                    </a:srgbClr>
                  </a:outerShdw>
                </a:effectLst>
                <a:latin typeface="+mn-lt"/>
              </a:rPr>
            </a:br>
            <a:endParaRPr lang="es-MX" sz="3200" b="1" dirty="0">
              <a:solidFill>
                <a:schemeClr val="bg1"/>
              </a:solidFill>
              <a:effectLst>
                <a:outerShdw blurRad="38100" dist="38100" dir="2700000" algn="tl">
                  <a:srgbClr val="000000">
                    <a:alpha val="43137"/>
                  </a:srgbClr>
                </a:outerShdw>
              </a:effectLst>
              <a:latin typeface="+mn-lt"/>
            </a:endParaRPr>
          </a:p>
        </p:txBody>
      </p:sp>
      <p:sp>
        <p:nvSpPr>
          <p:cNvPr id="3" name="2 Marcador de contenido"/>
          <p:cNvSpPr>
            <a:spLocks noGrp="1"/>
          </p:cNvSpPr>
          <p:nvPr>
            <p:ph idx="1"/>
          </p:nvPr>
        </p:nvSpPr>
        <p:spPr>
          <a:xfrm>
            <a:off x="1473200" y="1683230"/>
            <a:ext cx="9271000" cy="1468184"/>
          </a:xfrm>
          <a:solidFill>
            <a:schemeClr val="accent6">
              <a:lumMod val="60000"/>
              <a:lumOff val="40000"/>
            </a:schemeClr>
          </a:solidFill>
        </p:spPr>
        <p:txBody>
          <a:bodyPr>
            <a:normAutofit/>
          </a:bodyPr>
          <a:lstStyle/>
          <a:p>
            <a:pPr marL="114300" indent="0" algn="just">
              <a:buNone/>
            </a:pPr>
            <a:r>
              <a:rPr lang="es-ES" sz="2600" dirty="0"/>
              <a:t>Las autoridades de Migración podrán autorizar a los extranjeros a que visiten puertos marítimos o ciudades fronterizas sin que su permanencia exceda de tres días. </a:t>
            </a:r>
            <a:endParaRPr lang="es-MX" sz="2600" dirty="0"/>
          </a:p>
          <a:p>
            <a:pPr marL="114300" indent="0" algn="just">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25</a:t>
            </a:fld>
            <a:endParaRPr lang="es-MX"/>
          </a:p>
        </p:txBody>
      </p:sp>
      <p:pic>
        <p:nvPicPr>
          <p:cNvPr id="5" name="Imagen 4">
            <a:extLst>
              <a:ext uri="{FF2B5EF4-FFF2-40B4-BE49-F238E27FC236}">
                <a16:creationId xmlns:a16="http://schemas.microsoft.com/office/drawing/2014/main" id="{81A15689-2ABD-4F41-8850-954AD170C826}"/>
              </a:ext>
            </a:extLst>
          </p:cNvPr>
          <p:cNvPicPr>
            <a:picLocks noChangeAspect="1"/>
          </p:cNvPicPr>
          <p:nvPr/>
        </p:nvPicPr>
        <p:blipFill>
          <a:blip r:embed="rId2"/>
          <a:stretch>
            <a:fillRect/>
          </a:stretch>
        </p:blipFill>
        <p:spPr>
          <a:xfrm>
            <a:off x="3907974" y="3428999"/>
            <a:ext cx="4381500" cy="2905125"/>
          </a:xfrm>
          <a:prstGeom prst="rect">
            <a:avLst/>
          </a:prstGeom>
        </p:spPr>
      </p:pic>
    </p:spTree>
    <p:extLst>
      <p:ext uri="{BB962C8B-B14F-4D97-AF65-F5344CB8AC3E}">
        <p14:creationId xmlns:p14="http://schemas.microsoft.com/office/powerpoint/2010/main" val="2983621077"/>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59A74B9-CAFF-4650-A221-91685748E060}" type="slidenum">
              <a:rPr lang="es-MX" smtClean="0"/>
              <a:t>26</a:t>
            </a:fld>
            <a:endParaRPr lang="es-MX"/>
          </a:p>
        </p:txBody>
      </p:sp>
      <p:sp>
        <p:nvSpPr>
          <p:cNvPr id="4" name="1 Título"/>
          <p:cNvSpPr>
            <a:spLocks noGrp="1"/>
          </p:cNvSpPr>
          <p:nvPr>
            <p:ph type="title"/>
          </p:nvPr>
        </p:nvSpPr>
        <p:spPr>
          <a:xfrm>
            <a:off x="2063552" y="476672"/>
            <a:ext cx="4680148" cy="782960"/>
          </a:xfrm>
          <a:solidFill>
            <a:schemeClr val="accent2"/>
          </a:solidFill>
          <a:ln w="38100">
            <a:solidFill>
              <a:schemeClr val="accent1">
                <a:lumMod val="75000"/>
              </a:schemeClr>
            </a:solidFill>
          </a:ln>
        </p:spPr>
        <p:txBody>
          <a:bodyPr>
            <a:normAutofit/>
          </a:bodyPr>
          <a:lstStyle/>
          <a:p>
            <a:pPr algn="ctr"/>
            <a:r>
              <a:rPr lang="es-MX" sz="3600" b="1" dirty="0">
                <a:solidFill>
                  <a:schemeClr val="bg1"/>
                </a:solidFill>
                <a:latin typeface="+mn-lt"/>
                <a:cs typeface="Arial" pitchFamily="34" charset="0"/>
              </a:rPr>
              <a:t>VISITANTE PROVISIONAL</a:t>
            </a:r>
          </a:p>
        </p:txBody>
      </p:sp>
      <p:sp>
        <p:nvSpPr>
          <p:cNvPr id="7" name="2 Marcador de contenido"/>
          <p:cNvSpPr txBox="1">
            <a:spLocks/>
          </p:cNvSpPr>
          <p:nvPr/>
        </p:nvSpPr>
        <p:spPr>
          <a:xfrm>
            <a:off x="1583269" y="1516913"/>
            <a:ext cx="9008536" cy="3365330"/>
          </a:xfrm>
          <a:prstGeom prst="rect">
            <a:avLst/>
          </a:prstGeom>
          <a:noFill/>
          <a:ln w="38100">
            <a:solidFill>
              <a:schemeClr val="accent2"/>
            </a:solidFill>
          </a:ln>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ES" sz="2400" dirty="0"/>
              <a:t>La Secretaría de Gobernación podrá autorizar como excepción hasta por 90 días, el desembarco provisional de extranjeros que lleguen a puertos de mar o aeropuertos con servicio internacional, cuya documentación carezca de algún requisito secundario. En estos casos deberán constituir depósito o fianza que garantice su regreso al país de procedencia, de su nacionalidad o de su origen, si no cumplen el requisito en el plazo concedido. </a:t>
            </a:r>
            <a:endParaRPr lang="es-MX" sz="2400" dirty="0">
              <a:latin typeface="Arial" pitchFamily="34" charset="0"/>
              <a:cs typeface="Arial" pitchFamily="34" charset="0"/>
            </a:endParaRPr>
          </a:p>
        </p:txBody>
      </p:sp>
      <p:pic>
        <p:nvPicPr>
          <p:cNvPr id="8" name="Imagen 7">
            <a:extLst>
              <a:ext uri="{FF2B5EF4-FFF2-40B4-BE49-F238E27FC236}">
                <a16:creationId xmlns:a16="http://schemas.microsoft.com/office/drawing/2014/main" id="{AD96C623-D1E0-42BA-87DB-71299AEF6E1A}"/>
              </a:ext>
            </a:extLst>
          </p:cNvPr>
          <p:cNvPicPr>
            <a:picLocks noChangeAspect="1"/>
          </p:cNvPicPr>
          <p:nvPr/>
        </p:nvPicPr>
        <p:blipFill>
          <a:blip r:embed="rId2"/>
          <a:stretch>
            <a:fillRect/>
          </a:stretch>
        </p:blipFill>
        <p:spPr>
          <a:xfrm>
            <a:off x="6090556" y="4219168"/>
            <a:ext cx="3499618" cy="2606173"/>
          </a:xfrm>
          <a:prstGeom prst="ellipse">
            <a:avLst/>
          </a:prstGeom>
          <a:ln>
            <a:noFill/>
          </a:ln>
          <a:effectLst>
            <a:softEdge rad="112500"/>
          </a:effectLst>
        </p:spPr>
      </p:pic>
    </p:spTree>
    <p:extLst>
      <p:ext uri="{BB962C8B-B14F-4D97-AF65-F5344CB8AC3E}">
        <p14:creationId xmlns:p14="http://schemas.microsoft.com/office/powerpoint/2010/main" val="44343745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500" y="1484783"/>
            <a:ext cx="8735786" cy="2842288"/>
          </a:xfrm>
          <a:noFill/>
          <a:ln w="38100">
            <a:solidFill>
              <a:schemeClr val="accent3">
                <a:lumMod val="75000"/>
              </a:schemeClr>
            </a:solidFill>
          </a:ln>
        </p:spPr>
        <p:txBody>
          <a:bodyPr>
            <a:normAutofit/>
          </a:bodyPr>
          <a:lstStyle/>
          <a:p>
            <a:pPr marL="114300" indent="0" algn="just">
              <a:buNone/>
            </a:pPr>
            <a:r>
              <a:rPr lang="es-ES" sz="2400" dirty="0"/>
              <a:t>Para </a:t>
            </a:r>
            <a:r>
              <a:rPr lang="es-MX" sz="2400" dirty="0"/>
              <a:t>realizar actividades propias de la profesión de periodista, para cubrir un evento especial o para su ejercicio temporal, siempre que acredite debidamente su nombramiento o ejercicio de la profesión en los términos que determine la Secretaría de Gobernación. El permiso se otorgará hasta por un año, y podrán concederse prórrogas por igual temporalidad cada una, con entradas y salidas múltiples. </a:t>
            </a:r>
            <a:r>
              <a:rPr lang="es-ES" sz="2400" dirty="0"/>
              <a:t> </a:t>
            </a:r>
            <a:endParaRPr lang="es-MX" sz="2400" dirty="0">
              <a:latin typeface="Arial" pitchFamily="34" charset="0"/>
              <a:cs typeface="Arial" pitchFamily="34" charset="0"/>
            </a:endParaRP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27</a:t>
            </a:fld>
            <a:endParaRPr lang="es-MX"/>
          </a:p>
        </p:txBody>
      </p:sp>
      <p:sp>
        <p:nvSpPr>
          <p:cNvPr id="4" name="1 Título"/>
          <p:cNvSpPr>
            <a:spLocks noGrp="1"/>
          </p:cNvSpPr>
          <p:nvPr>
            <p:ph type="title"/>
          </p:nvPr>
        </p:nvSpPr>
        <p:spPr>
          <a:xfrm>
            <a:off x="2063552" y="502638"/>
            <a:ext cx="3651448" cy="792088"/>
          </a:xfrm>
          <a:solidFill>
            <a:schemeClr val="accent3"/>
          </a:solidFill>
          <a:ln w="38100">
            <a:solidFill>
              <a:schemeClr val="accent1">
                <a:lumMod val="75000"/>
              </a:schemeClr>
            </a:solidFill>
          </a:ln>
        </p:spPr>
        <p:txBody>
          <a:bodyPr/>
          <a:lstStyle/>
          <a:p>
            <a:pPr algn="ctr"/>
            <a:r>
              <a:rPr lang="es-ES" sz="4000" b="1" dirty="0">
                <a:latin typeface="+mn-lt"/>
              </a:rPr>
              <a:t>CORRESPONSAL</a:t>
            </a:r>
            <a:r>
              <a:rPr lang="es-MX" dirty="0"/>
              <a:t> </a:t>
            </a:r>
          </a:p>
        </p:txBody>
      </p:sp>
      <p:sp>
        <p:nvSpPr>
          <p:cNvPr id="6" name="2 Marcador de contenido">
            <a:extLst>
              <a:ext uri="{FF2B5EF4-FFF2-40B4-BE49-F238E27FC236}">
                <a16:creationId xmlns:a16="http://schemas.microsoft.com/office/drawing/2014/main" id="{CD3E20A0-3282-4BF8-8953-716351117241}"/>
              </a:ext>
            </a:extLst>
          </p:cNvPr>
          <p:cNvSpPr txBox="1">
            <a:spLocks/>
          </p:cNvSpPr>
          <p:nvPr/>
        </p:nvSpPr>
        <p:spPr>
          <a:xfrm>
            <a:off x="1714501" y="4490357"/>
            <a:ext cx="8735786" cy="1436914"/>
          </a:xfrm>
          <a:prstGeom prst="rect">
            <a:avLst/>
          </a:prstGeom>
          <a:solidFill>
            <a:schemeClr val="accent3">
              <a:lumMod val="40000"/>
              <a:lumOff val="60000"/>
            </a:schemeClr>
          </a:solidFill>
          <a:ln>
            <a:solidFill>
              <a:schemeClr val="accent1">
                <a:lumMod val="75000"/>
              </a:schemeClr>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400" dirty="0"/>
              <a:t>RLGP, establece que el corresponsal debe acreditar trabajar como tal en el extranjero para posteriormente ser acreditado con ese carácter en México.  </a:t>
            </a:r>
            <a:endParaRPr lang="es-MX" sz="2400" dirty="0"/>
          </a:p>
          <a:p>
            <a:pPr algn="just"/>
            <a:endParaRPr lang="es-MX" dirty="0"/>
          </a:p>
        </p:txBody>
      </p:sp>
    </p:spTree>
    <p:extLst>
      <p:ext uri="{BB962C8B-B14F-4D97-AF65-F5344CB8AC3E}">
        <p14:creationId xmlns:p14="http://schemas.microsoft.com/office/powerpoint/2010/main" val="2143085866"/>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2661556"/>
            <a:ext cx="8686800" cy="3673930"/>
          </a:xfrm>
          <a:solidFill>
            <a:schemeClr val="accent6">
              <a:lumMod val="40000"/>
              <a:lumOff val="60000"/>
            </a:schemeClr>
          </a:solidFill>
          <a:ln>
            <a:solidFill>
              <a:schemeClr val="tx1"/>
            </a:solidFill>
          </a:ln>
        </p:spPr>
        <p:txBody>
          <a:bodyPr>
            <a:normAutofit fontScale="92500" lnSpcReduction="10000"/>
          </a:bodyPr>
          <a:lstStyle/>
          <a:p>
            <a:pPr lvl="0">
              <a:buClrTx/>
            </a:pPr>
            <a:endParaRPr lang="es-ES" sz="2400" dirty="0"/>
          </a:p>
          <a:p>
            <a:pPr lvl="0" algn="just">
              <a:buClrTx/>
            </a:pPr>
            <a:r>
              <a:rPr lang="es-ES" sz="2600" dirty="0"/>
              <a:t>Datos generales del extranjero </a:t>
            </a:r>
            <a:endParaRPr lang="es-MX" sz="2600" dirty="0"/>
          </a:p>
          <a:p>
            <a:pPr lvl="0" algn="just">
              <a:buClrTx/>
            </a:pPr>
            <a:r>
              <a:rPr lang="es-ES" sz="2600" dirty="0"/>
              <a:t>Datos de su situación migratoria </a:t>
            </a:r>
            <a:endParaRPr lang="es-MX" sz="2600" dirty="0"/>
          </a:p>
          <a:p>
            <a:pPr lvl="0" algn="just">
              <a:buClrTx/>
            </a:pPr>
            <a:r>
              <a:rPr lang="es-ES" sz="2600" dirty="0"/>
              <a:t>Números del Registro Nacional de Extranjeros y de su expediente migratorio. </a:t>
            </a:r>
            <a:endParaRPr lang="es-MX" sz="2600" dirty="0"/>
          </a:p>
          <a:p>
            <a:pPr lvl="0" algn="just">
              <a:buClrTx/>
            </a:pPr>
            <a:r>
              <a:rPr lang="es-ES" sz="2600" dirty="0"/>
              <a:t>Domicilio del extranjero en la República Mexicana. </a:t>
            </a:r>
            <a:endParaRPr lang="es-MX" sz="2600" dirty="0"/>
          </a:p>
          <a:p>
            <a:pPr lvl="0" algn="just">
              <a:buClrTx/>
            </a:pPr>
            <a:r>
              <a:rPr lang="es-ES" sz="2600" dirty="0"/>
              <a:t>Paginas para anotar las autorizaciones de prórrogas a la estancia del titular, así como los cambios de domicilio, actividad y estado civil.</a:t>
            </a:r>
          </a:p>
        </p:txBody>
      </p:sp>
      <p:sp>
        <p:nvSpPr>
          <p:cNvPr id="4" name="3 Rectángulo"/>
          <p:cNvSpPr/>
          <p:nvPr/>
        </p:nvSpPr>
        <p:spPr>
          <a:xfrm>
            <a:off x="1738313" y="794793"/>
            <a:ext cx="8686799" cy="1569660"/>
          </a:xfrm>
          <a:prstGeom prst="rect">
            <a:avLst/>
          </a:prstGeom>
          <a:solidFill>
            <a:schemeClr val="accent6"/>
          </a:solidFill>
          <a:ln>
            <a:solidFill>
              <a:schemeClr val="tx1"/>
            </a:solidFill>
          </a:ln>
        </p:spPr>
        <p:txBody>
          <a:bodyPr wrap="square">
            <a:spAutoFit/>
          </a:bodyPr>
          <a:lstStyle/>
          <a:p>
            <a:pPr algn="just"/>
            <a:r>
              <a:rPr lang="es-ES" sz="2400" dirty="0"/>
              <a:t>La forma migratoria para los extranjeros con calidad de “No inmigrante”, en todas sus características, es la FM3 la cual es expedida por las autoridades consulares, que presenta la firma del funcionario y el sello de la oficina que la expide, la cual contiene: </a:t>
            </a:r>
            <a:endParaRPr lang="es-MX" sz="24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28</a:t>
            </a:fld>
            <a:endParaRPr lang="es-MX"/>
          </a:p>
        </p:txBody>
      </p:sp>
      <p:pic>
        <p:nvPicPr>
          <p:cNvPr id="3" name="Imagen 2">
            <a:extLst>
              <a:ext uri="{FF2B5EF4-FFF2-40B4-BE49-F238E27FC236}">
                <a16:creationId xmlns:a16="http://schemas.microsoft.com/office/drawing/2014/main" id="{6B525E5D-80ED-469C-914F-E5573E207FEE}"/>
              </a:ext>
            </a:extLst>
          </p:cNvPr>
          <p:cNvPicPr>
            <a:picLocks noChangeAspect="1"/>
          </p:cNvPicPr>
          <p:nvPr/>
        </p:nvPicPr>
        <p:blipFill>
          <a:blip r:embed="rId2"/>
          <a:stretch>
            <a:fillRect/>
          </a:stretch>
        </p:blipFill>
        <p:spPr>
          <a:xfrm>
            <a:off x="7886694" y="2719282"/>
            <a:ext cx="1706885" cy="1085273"/>
          </a:xfrm>
          <a:prstGeom prst="rect">
            <a:avLst/>
          </a:prstGeom>
        </p:spPr>
      </p:pic>
    </p:spTree>
    <p:extLst>
      <p:ext uri="{BB962C8B-B14F-4D97-AF65-F5344CB8AC3E}">
        <p14:creationId xmlns:p14="http://schemas.microsoft.com/office/powerpoint/2010/main" val="125366351"/>
      </p:ext>
    </p:extLst>
  </p:cSld>
  <p:clrMapOvr>
    <a:masterClrMapping/>
  </p:clrMapOvr>
  <mc:AlternateContent xmlns:mc="http://schemas.openxmlformats.org/markup-compatibility/2006" xmlns:p14="http://schemas.microsoft.com/office/powerpoint/2010/main">
    <mc:Choice Requires="p14">
      <p:transition spd="slow" p14:dur="1500">
        <p:pull dir="d"/>
      </p:transition>
    </mc:Choice>
    <mc:Fallback xmlns="">
      <p:transition spd="slow">
        <p:pull dir="d"/>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824840" y="2579912"/>
            <a:ext cx="6543524" cy="1732644"/>
          </a:xfrm>
          <a:solidFill>
            <a:schemeClr val="accent3"/>
          </a:solidFill>
          <a:ln w="38100">
            <a:solidFill>
              <a:schemeClr val="accent3">
                <a:lumMod val="50000"/>
              </a:schemeClr>
            </a:solidFill>
          </a:ln>
        </p:spPr>
        <p:txBody>
          <a:bodyPr anchor="ctr"/>
          <a:lstStyle/>
          <a:p>
            <a:pPr algn="ctr"/>
            <a:r>
              <a:rPr lang="es-MX" sz="5400" b="1" dirty="0">
                <a:solidFill>
                  <a:schemeClr val="accent3">
                    <a:lumMod val="50000"/>
                  </a:schemeClr>
                </a:solidFill>
                <a:effectLst>
                  <a:outerShdw blurRad="38100" dist="38100" dir="2700000" algn="tl">
                    <a:srgbClr val="000000">
                      <a:alpha val="43137"/>
                    </a:srgbClr>
                  </a:outerShdw>
                </a:effectLst>
                <a:cs typeface="Arial" panose="020B0604020202020204" pitchFamily="34" charset="0"/>
              </a:rPr>
              <a:t>Inmigrante</a:t>
            </a:r>
          </a:p>
        </p:txBody>
      </p:sp>
      <p:sp>
        <p:nvSpPr>
          <p:cNvPr id="4" name="3 Marcador de número de diapositiva"/>
          <p:cNvSpPr>
            <a:spLocks noGrp="1"/>
          </p:cNvSpPr>
          <p:nvPr>
            <p:ph type="sldNum" sz="quarter" idx="12"/>
          </p:nvPr>
        </p:nvSpPr>
        <p:spPr/>
        <p:txBody>
          <a:bodyPr/>
          <a:lstStyle/>
          <a:p>
            <a:fld id="{559A74B9-CAFF-4650-A221-91685748E060}" type="slidenum">
              <a:rPr lang="es-MX" smtClean="0"/>
              <a:pPr/>
              <a:t>29</a:t>
            </a:fld>
            <a:endParaRPr lang="es-MX"/>
          </a:p>
        </p:txBody>
      </p:sp>
    </p:spTree>
    <p:extLst>
      <p:ext uri="{BB962C8B-B14F-4D97-AF65-F5344CB8AC3E}">
        <p14:creationId xmlns:p14="http://schemas.microsoft.com/office/powerpoint/2010/main" val="6226380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00056" y="260648"/>
            <a:ext cx="2857496" cy="936104"/>
          </a:xfrm>
        </p:spPr>
        <p:txBody>
          <a:bodyPr>
            <a:normAutofit fontScale="90000"/>
          </a:bodyPr>
          <a:lstStyle/>
          <a:p>
            <a:pPr algn="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br>
              <a:rPr lang="es-ES" dirty="0">
                <a:solidFill>
                  <a:schemeClr val="tx1">
                    <a:lumMod val="75000"/>
                    <a:lumOff val="25000"/>
                  </a:schemeClr>
                </a:solidFill>
              </a:rPr>
            </a:br>
            <a:endParaRPr lang="es-MX" dirty="0">
              <a:solidFill>
                <a:schemeClr val="tx1">
                  <a:lumMod val="75000"/>
                  <a:lumOff val="25000"/>
                </a:schemeClr>
              </a:solidFill>
            </a:endParaRPr>
          </a:p>
        </p:txBody>
      </p:sp>
      <p:sp>
        <p:nvSpPr>
          <p:cNvPr id="3" name="2 Marcador de número de diapositiva"/>
          <p:cNvSpPr>
            <a:spLocks noGrp="1"/>
          </p:cNvSpPr>
          <p:nvPr>
            <p:ph type="sldNum" sz="quarter" idx="12"/>
          </p:nvPr>
        </p:nvSpPr>
        <p:spPr>
          <a:xfrm>
            <a:off x="5951984" y="342680"/>
            <a:ext cx="548640" cy="39624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9457554" y="208250"/>
            <a:ext cx="861909" cy="772478"/>
          </a:xfrm>
          <a:prstGeom prst="rect">
            <a:avLst/>
          </a:prstGeom>
          <a:noFill/>
          <a:ln w="9525">
            <a:solidFill>
              <a:schemeClr val="accent2"/>
            </a:solidFill>
            <a:miter lim="800000"/>
            <a:headEnd/>
            <a:tailEnd/>
          </a:ln>
        </p:spPr>
      </p:pic>
      <p:sp>
        <p:nvSpPr>
          <p:cNvPr id="5" name="4 CuadroTexto"/>
          <p:cNvSpPr txBox="1"/>
          <p:nvPr/>
        </p:nvSpPr>
        <p:spPr>
          <a:xfrm>
            <a:off x="2063551" y="837722"/>
            <a:ext cx="3363581" cy="646331"/>
          </a:xfrm>
          <a:prstGeom prst="rect">
            <a:avLst/>
          </a:prstGeom>
          <a:solidFill>
            <a:schemeClr val="accent2"/>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rPr>
              <a:t>CONTENIDO</a:t>
            </a:r>
            <a:endParaRPr kumimoji="0" lang="es-MX" sz="360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a:ea typeface="+mn-ea"/>
              <a:cs typeface="+mn-cs"/>
            </a:endParaRPr>
          </a:p>
        </p:txBody>
      </p:sp>
      <p:graphicFrame>
        <p:nvGraphicFramePr>
          <p:cNvPr id="6" name="5 Tabla"/>
          <p:cNvGraphicFramePr>
            <a:graphicFrameLocks noGrp="1"/>
          </p:cNvGraphicFramePr>
          <p:nvPr>
            <p:extLst>
              <p:ext uri="{D42A27DB-BD31-4B8C-83A1-F6EECF244321}">
                <p14:modId xmlns:p14="http://schemas.microsoft.com/office/powerpoint/2010/main" val="2121101554"/>
              </p:ext>
            </p:extLst>
          </p:nvPr>
        </p:nvGraphicFramePr>
        <p:xfrm>
          <a:off x="1913469" y="1836219"/>
          <a:ext cx="8491508" cy="3779520"/>
        </p:xfrm>
        <a:graphic>
          <a:graphicData uri="http://schemas.openxmlformats.org/drawingml/2006/table">
            <a:tbl>
              <a:tblPr firstRow="1" bandRow="1">
                <a:tableStyleId>{EB344D84-9AFB-497E-A393-DC336BA19D2E}</a:tableStyleId>
              </a:tblPr>
              <a:tblGrid>
                <a:gridCol w="7895613">
                  <a:extLst>
                    <a:ext uri="{9D8B030D-6E8A-4147-A177-3AD203B41FA5}">
                      <a16:colId xmlns:a16="http://schemas.microsoft.com/office/drawing/2014/main" val="20000"/>
                    </a:ext>
                  </a:extLst>
                </a:gridCol>
                <a:gridCol w="595895">
                  <a:extLst>
                    <a:ext uri="{9D8B030D-6E8A-4147-A177-3AD203B41FA5}">
                      <a16:colId xmlns:a16="http://schemas.microsoft.com/office/drawing/2014/main" val="20001"/>
                    </a:ext>
                  </a:extLst>
                </a:gridCol>
              </a:tblGrid>
              <a:tr h="2952328">
                <a:tc>
                  <a:txBody>
                    <a:bodyPr/>
                    <a:lstStyle/>
                    <a:p>
                      <a:pPr algn="r"/>
                      <a:r>
                        <a:rPr lang="es-MX" sz="2200" dirty="0">
                          <a:solidFill>
                            <a:schemeClr val="tx1">
                              <a:lumMod val="75000"/>
                              <a:lumOff val="25000"/>
                            </a:schemeClr>
                          </a:solidFill>
                        </a:rPr>
                        <a:t>Guión</a:t>
                      </a:r>
                      <a:r>
                        <a:rPr lang="es-MX" sz="2200" baseline="0" dirty="0">
                          <a:solidFill>
                            <a:schemeClr val="tx1">
                              <a:lumMod val="75000"/>
                              <a:lumOff val="25000"/>
                            </a:schemeClr>
                          </a:solidFill>
                        </a:rPr>
                        <a:t> Explicativo</a:t>
                      </a:r>
                    </a:p>
                    <a:p>
                      <a:pPr algn="r"/>
                      <a:endParaRPr lang="es-MX" sz="2200" dirty="0">
                        <a:solidFill>
                          <a:schemeClr val="tx1">
                            <a:lumMod val="75000"/>
                            <a:lumOff val="25000"/>
                          </a:schemeClr>
                        </a:solidFill>
                      </a:endParaRPr>
                    </a:p>
                    <a:p>
                      <a:pPr algn="r"/>
                      <a:r>
                        <a:rPr lang="es-MX" sz="2200" baseline="0" dirty="0">
                          <a:solidFill>
                            <a:schemeClr val="tx1">
                              <a:lumMod val="75000"/>
                              <a:lumOff val="25000"/>
                            </a:schemeClr>
                          </a:solidFill>
                        </a:rPr>
                        <a:t>Condición jurídica del extranjero en el derecho mexicano vigente</a:t>
                      </a:r>
                      <a:endParaRPr lang="es-MX" sz="2200" dirty="0">
                        <a:solidFill>
                          <a:schemeClr val="tx1">
                            <a:lumMod val="75000"/>
                            <a:lumOff val="25000"/>
                          </a:schemeClr>
                        </a:solidFill>
                      </a:endParaRPr>
                    </a:p>
                    <a:p>
                      <a:pPr algn="r"/>
                      <a:r>
                        <a:rPr lang="es-ES" sz="2200" b="0" baseline="0" dirty="0">
                          <a:solidFill>
                            <a:schemeClr val="tx1">
                              <a:lumMod val="75000"/>
                              <a:lumOff val="25000"/>
                            </a:schemeClr>
                          </a:solidFill>
                        </a:rPr>
                        <a:t>¿Cómo pueden internarse legalmente al país los extranjeros?</a:t>
                      </a:r>
                    </a:p>
                    <a:p>
                      <a:pPr algn="r"/>
                      <a:r>
                        <a:rPr lang="es-ES" sz="2200" b="1" baseline="0" dirty="0">
                          <a:solidFill>
                            <a:schemeClr val="tx1">
                              <a:lumMod val="75000"/>
                              <a:lumOff val="25000"/>
                            </a:schemeClr>
                          </a:solidFill>
                        </a:rPr>
                        <a:t>No inmigrante</a:t>
                      </a:r>
                    </a:p>
                    <a:p>
                      <a:pPr algn="r"/>
                      <a:r>
                        <a:rPr lang="es-ES" sz="2200" b="0" baseline="0" dirty="0">
                          <a:solidFill>
                            <a:schemeClr val="tx1">
                              <a:lumMod val="75000"/>
                              <a:lumOff val="25000"/>
                            </a:schemeClr>
                          </a:solidFill>
                        </a:rPr>
                        <a:t>Características migratorias</a:t>
                      </a:r>
                    </a:p>
                    <a:p>
                      <a:pPr algn="r"/>
                      <a:r>
                        <a:rPr lang="es-ES" sz="2200" b="1" baseline="0" dirty="0">
                          <a:solidFill>
                            <a:schemeClr val="tx1">
                              <a:lumMod val="75000"/>
                              <a:lumOff val="25000"/>
                            </a:schemeClr>
                          </a:solidFill>
                        </a:rPr>
                        <a:t>Inmigrante </a:t>
                      </a:r>
                    </a:p>
                    <a:p>
                      <a:pPr marL="0" marR="0" lvl="0" indent="0" algn="r" defTabSz="914400" rtl="0" eaLnBrk="1" fontAlgn="auto" latinLnBrk="0" hangingPunct="1">
                        <a:lnSpc>
                          <a:spcPct val="100000"/>
                        </a:lnSpc>
                        <a:spcBef>
                          <a:spcPts val="0"/>
                        </a:spcBef>
                        <a:spcAft>
                          <a:spcPts val="0"/>
                        </a:spcAft>
                        <a:buClrTx/>
                        <a:buSzTx/>
                        <a:buFontTx/>
                        <a:buNone/>
                        <a:tabLst/>
                        <a:defRPr/>
                      </a:pPr>
                      <a:r>
                        <a:rPr lang="es-ES" sz="2200" b="0" baseline="0" dirty="0">
                          <a:solidFill>
                            <a:schemeClr val="tx1">
                              <a:lumMod val="75000"/>
                              <a:lumOff val="25000"/>
                            </a:schemeClr>
                          </a:solidFill>
                        </a:rPr>
                        <a:t>Características migratorias</a:t>
                      </a:r>
                    </a:p>
                    <a:p>
                      <a:pPr algn="r"/>
                      <a:endParaRPr lang="es-ES" sz="2200" b="0" baseline="0" dirty="0">
                        <a:solidFill>
                          <a:schemeClr val="tx1">
                            <a:lumMod val="75000"/>
                            <a:lumOff val="25000"/>
                          </a:schemeClr>
                        </a:solidFill>
                      </a:endParaRPr>
                    </a:p>
                    <a:p>
                      <a:pPr algn="r"/>
                      <a:r>
                        <a:rPr lang="es-MX" sz="2200" dirty="0">
                          <a:solidFill>
                            <a:schemeClr val="tx1">
                              <a:lumMod val="75000"/>
                              <a:lumOff val="25000"/>
                            </a:schemeClr>
                          </a:solidFill>
                        </a:rPr>
                        <a:t>Conclusiones</a:t>
                      </a:r>
                    </a:p>
                    <a:p>
                      <a:pPr algn="r"/>
                      <a:r>
                        <a:rPr lang="es-MX" sz="2200" dirty="0">
                          <a:solidFill>
                            <a:schemeClr val="tx1">
                              <a:lumMod val="75000"/>
                              <a:lumOff val="25000"/>
                            </a:schemeClr>
                          </a:solidFill>
                        </a:rPr>
                        <a:t>Referencias</a:t>
                      </a:r>
                    </a:p>
                  </a:txBody>
                  <a:tcPr>
                    <a:solidFill>
                      <a:schemeClr val="accent2">
                        <a:lumMod val="40000"/>
                        <a:lumOff val="60000"/>
                      </a:schemeClr>
                    </a:solidFill>
                  </a:tcPr>
                </a:tc>
                <a:tc>
                  <a:txBody>
                    <a:bodyPr/>
                    <a:lstStyle/>
                    <a:p>
                      <a:pPr algn="r"/>
                      <a:r>
                        <a:rPr lang="es-MX" sz="2200" dirty="0">
                          <a:solidFill>
                            <a:schemeClr val="tx1">
                              <a:lumMod val="75000"/>
                              <a:lumOff val="25000"/>
                            </a:schemeClr>
                          </a:solidFill>
                        </a:rPr>
                        <a:t>4</a:t>
                      </a:r>
                    </a:p>
                    <a:p>
                      <a:pPr algn="r"/>
                      <a:endParaRPr lang="es-MX" sz="2200" dirty="0">
                        <a:solidFill>
                          <a:schemeClr val="tx1">
                            <a:lumMod val="75000"/>
                            <a:lumOff val="25000"/>
                          </a:schemeClr>
                        </a:solidFill>
                      </a:endParaRPr>
                    </a:p>
                    <a:p>
                      <a:pPr algn="r"/>
                      <a:r>
                        <a:rPr lang="es-MX" sz="2200" dirty="0">
                          <a:solidFill>
                            <a:schemeClr val="tx1">
                              <a:lumMod val="75000"/>
                              <a:lumOff val="25000"/>
                            </a:schemeClr>
                          </a:solidFill>
                        </a:rPr>
                        <a:t>6</a:t>
                      </a:r>
                    </a:p>
                    <a:p>
                      <a:pPr algn="r"/>
                      <a:r>
                        <a:rPr lang="es-MX" sz="2200" dirty="0">
                          <a:solidFill>
                            <a:schemeClr val="tx1">
                              <a:lumMod val="75000"/>
                              <a:lumOff val="25000"/>
                            </a:schemeClr>
                          </a:solidFill>
                        </a:rPr>
                        <a:t>12</a:t>
                      </a:r>
                    </a:p>
                    <a:p>
                      <a:pPr algn="r"/>
                      <a:r>
                        <a:rPr lang="es-MX" sz="2200" b="1" dirty="0">
                          <a:solidFill>
                            <a:schemeClr val="tx1">
                              <a:lumMod val="75000"/>
                              <a:lumOff val="25000"/>
                            </a:schemeClr>
                          </a:solidFill>
                        </a:rPr>
                        <a:t>14</a:t>
                      </a:r>
                    </a:p>
                    <a:p>
                      <a:pPr algn="r"/>
                      <a:r>
                        <a:rPr lang="es-MX" sz="2200" dirty="0">
                          <a:solidFill>
                            <a:schemeClr val="tx1">
                              <a:lumMod val="75000"/>
                              <a:lumOff val="25000"/>
                            </a:schemeClr>
                          </a:solidFill>
                        </a:rPr>
                        <a:t>16</a:t>
                      </a:r>
                    </a:p>
                    <a:p>
                      <a:pPr algn="r"/>
                      <a:r>
                        <a:rPr lang="es-MX" sz="2200" dirty="0">
                          <a:solidFill>
                            <a:schemeClr val="tx1">
                              <a:lumMod val="75000"/>
                              <a:lumOff val="25000"/>
                            </a:schemeClr>
                          </a:solidFill>
                        </a:rPr>
                        <a:t>29</a:t>
                      </a:r>
                    </a:p>
                    <a:p>
                      <a:pPr algn="r"/>
                      <a:r>
                        <a:rPr lang="es-MX" sz="2200" dirty="0">
                          <a:solidFill>
                            <a:schemeClr val="tx1">
                              <a:lumMod val="75000"/>
                              <a:lumOff val="25000"/>
                            </a:schemeClr>
                          </a:solidFill>
                        </a:rPr>
                        <a:t>31</a:t>
                      </a:r>
                    </a:p>
                    <a:p>
                      <a:pPr algn="r"/>
                      <a:endParaRPr lang="es-MX" sz="2200" dirty="0">
                        <a:solidFill>
                          <a:schemeClr val="tx1">
                            <a:lumMod val="75000"/>
                            <a:lumOff val="25000"/>
                          </a:schemeClr>
                        </a:solidFill>
                      </a:endParaRPr>
                    </a:p>
                    <a:p>
                      <a:pPr algn="r"/>
                      <a:r>
                        <a:rPr lang="es-MX" sz="2200" dirty="0">
                          <a:solidFill>
                            <a:schemeClr val="tx1">
                              <a:lumMod val="75000"/>
                              <a:lumOff val="25000"/>
                            </a:schemeClr>
                          </a:solidFill>
                        </a:rPr>
                        <a:t>43</a:t>
                      </a:r>
                    </a:p>
                    <a:p>
                      <a:pPr algn="r"/>
                      <a:r>
                        <a:rPr lang="es-MX" sz="2200" dirty="0">
                          <a:solidFill>
                            <a:schemeClr val="tx1">
                              <a:lumMod val="75000"/>
                              <a:lumOff val="25000"/>
                            </a:schemeClr>
                          </a:solidFill>
                        </a:rPr>
                        <a:t>45</a:t>
                      </a:r>
                    </a:p>
                  </a:txBody>
                  <a:tcPr>
                    <a:solidFill>
                      <a:schemeClr val="accent2">
                        <a:lumMod val="60000"/>
                        <a:lumOff val="4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448466217"/>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04318" y="648308"/>
            <a:ext cx="4032448" cy="926976"/>
          </a:xfrm>
          <a:solidFill>
            <a:schemeClr val="accent3"/>
          </a:solidFill>
          <a:ln w="38100">
            <a:solidFill>
              <a:schemeClr val="accent1">
                <a:lumMod val="75000"/>
              </a:schemeClr>
            </a:solidFill>
          </a:ln>
        </p:spPr>
        <p:txBody>
          <a:bodyPr/>
          <a:lstStyle/>
          <a:p>
            <a:pPr algn="ctr"/>
            <a:r>
              <a:rPr lang="es-MX" sz="3600" b="1" dirty="0">
                <a:latin typeface="Arial" panose="020B0604020202020204" pitchFamily="34" charset="0"/>
                <a:cs typeface="Arial" pitchFamily="34" charset="0"/>
              </a:rPr>
              <a:t>INMIGRANTE</a:t>
            </a:r>
            <a:r>
              <a:rPr lang="es-MX" sz="4800" dirty="0">
                <a:latin typeface="Arial" panose="020B0604020202020204" pitchFamily="34" charset="0"/>
                <a:cs typeface="Arial" panose="020B0604020202020204" pitchFamily="34" charset="0"/>
              </a:rPr>
              <a:t> </a:t>
            </a:r>
          </a:p>
        </p:txBody>
      </p:sp>
      <p:sp>
        <p:nvSpPr>
          <p:cNvPr id="3" name="2 Marcador de contenido"/>
          <p:cNvSpPr>
            <a:spLocks noGrp="1"/>
          </p:cNvSpPr>
          <p:nvPr>
            <p:ph idx="1"/>
          </p:nvPr>
        </p:nvSpPr>
        <p:spPr>
          <a:xfrm>
            <a:off x="921653" y="1812474"/>
            <a:ext cx="5528131" cy="3249386"/>
          </a:xfrm>
          <a:solidFill>
            <a:schemeClr val="accent3">
              <a:lumMod val="40000"/>
              <a:lumOff val="60000"/>
            </a:schemeClr>
          </a:solidFill>
          <a:ln>
            <a:solidFill>
              <a:schemeClr val="accent1">
                <a:lumMod val="75000"/>
              </a:schemeClr>
            </a:solidFill>
          </a:ln>
        </p:spPr>
        <p:txBody>
          <a:bodyPr>
            <a:normAutofit/>
          </a:bodyPr>
          <a:lstStyle/>
          <a:p>
            <a:pPr marL="114300" indent="0" algn="just">
              <a:lnSpc>
                <a:spcPct val="115000"/>
              </a:lnSpc>
              <a:spcAft>
                <a:spcPts val="1000"/>
              </a:spcAft>
              <a:buNone/>
            </a:pPr>
            <a:r>
              <a:rPr lang="es-ES" sz="2600" b="1" dirty="0">
                <a:ea typeface="Calibri" panose="020F0502020204030204" pitchFamily="34" charset="0"/>
                <a:cs typeface="Times New Roman" panose="02020603050405020304" pitchFamily="18" charset="0"/>
              </a:rPr>
              <a:t>Inmigrante</a:t>
            </a:r>
            <a:r>
              <a:rPr lang="es-ES" sz="2600" dirty="0">
                <a:ea typeface="Calibri" panose="020F0502020204030204" pitchFamily="34" charset="0"/>
                <a:cs typeface="Times New Roman" panose="02020603050405020304" pitchFamily="18" charset="0"/>
              </a:rPr>
              <a:t> es el extranjero que se interna legalmente en el país con el propósito de radicarse en él, en tanto adquiere la calidad de inmigrado (residencia definitiva). Tiene nueve características:</a:t>
            </a:r>
            <a:endParaRPr lang="es-MX" sz="2600" dirty="0">
              <a:cs typeface="Arial" pitchFamily="34" charset="0"/>
            </a:endParaRPr>
          </a:p>
          <a:p>
            <a:pPr algn="just"/>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30</a:t>
            </a:fld>
            <a:endParaRPr lang="es-MX"/>
          </a:p>
        </p:txBody>
      </p:sp>
      <p:pic>
        <p:nvPicPr>
          <p:cNvPr id="7" name="Imagen 6">
            <a:extLst>
              <a:ext uri="{FF2B5EF4-FFF2-40B4-BE49-F238E27FC236}">
                <a16:creationId xmlns:a16="http://schemas.microsoft.com/office/drawing/2014/main" id="{6B2E0C8F-AEA1-45CB-8CE3-2D3126E0BAD3}"/>
              </a:ext>
            </a:extLst>
          </p:cNvPr>
          <p:cNvPicPr>
            <a:picLocks noChangeAspect="1"/>
          </p:cNvPicPr>
          <p:nvPr/>
        </p:nvPicPr>
        <p:blipFill rotWithShape="1">
          <a:blip r:embed="rId2"/>
          <a:srcRect l="15489" r="12761"/>
          <a:stretch/>
        </p:blipFill>
        <p:spPr>
          <a:xfrm>
            <a:off x="6531420" y="1762125"/>
            <a:ext cx="4865914" cy="3333750"/>
          </a:xfrm>
          <a:prstGeom prst="ellipse">
            <a:avLst/>
          </a:prstGeom>
          <a:ln>
            <a:noFill/>
          </a:ln>
          <a:effectLst>
            <a:softEdge rad="112500"/>
          </a:effectLst>
        </p:spPr>
      </p:pic>
    </p:spTree>
    <p:extLst>
      <p:ext uri="{BB962C8B-B14F-4D97-AF65-F5344CB8AC3E}">
        <p14:creationId xmlns:p14="http://schemas.microsoft.com/office/powerpoint/2010/main" val="4125336098"/>
      </p:ext>
    </p:extLst>
  </p:cSld>
  <p:clrMapOvr>
    <a:masterClrMapping/>
  </p:clrMapOvr>
  <mc:AlternateContent xmlns:mc="http://schemas.openxmlformats.org/markup-compatibility/2006" xmlns:p14="http://schemas.microsoft.com/office/powerpoint/2010/main">
    <mc:Choice Requires="p14">
      <p:transition spd="slow" p14:dur="1500">
        <p14:ferris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extLst>
              <p:ext uri="{D42A27DB-BD31-4B8C-83A1-F6EECF244321}">
                <p14:modId xmlns:p14="http://schemas.microsoft.com/office/powerpoint/2010/main" val="3505998998"/>
              </p:ext>
            </p:extLst>
          </p:nvPr>
        </p:nvGraphicFramePr>
        <p:xfrm>
          <a:off x="1847528" y="103188"/>
          <a:ext cx="8276186" cy="6689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Marcador de número de diapositiva"/>
          <p:cNvSpPr>
            <a:spLocks noGrp="1"/>
          </p:cNvSpPr>
          <p:nvPr>
            <p:ph type="sldNum" sz="quarter" idx="12"/>
          </p:nvPr>
        </p:nvSpPr>
        <p:spPr/>
        <p:txBody>
          <a:bodyPr/>
          <a:lstStyle/>
          <a:p>
            <a:fld id="{559A74B9-CAFF-4650-A221-91685748E060}" type="slidenum">
              <a:rPr lang="es-MX" smtClean="0"/>
              <a:pPr/>
              <a:t>31</a:t>
            </a:fld>
            <a:endParaRPr lang="es-MX"/>
          </a:p>
        </p:txBody>
      </p:sp>
    </p:spTree>
    <p:extLst>
      <p:ext uri="{BB962C8B-B14F-4D97-AF65-F5344CB8AC3E}">
        <p14:creationId xmlns:p14="http://schemas.microsoft.com/office/powerpoint/2010/main" val="4051577088"/>
      </p:ext>
    </p:extLst>
  </p:cSld>
  <p:clrMapOvr>
    <a:masterClrMapping/>
  </p:clrMapOvr>
  <mc:AlternateContent xmlns:mc="http://schemas.openxmlformats.org/markup-compatibility/2006" xmlns:p14="http://schemas.microsoft.com/office/powerpoint/2010/main">
    <mc:Choice Requires="p14">
      <p:transition spd="slow" p14:dur="1250">
        <p:wheel spokes="1"/>
      </p:transition>
    </mc:Choice>
    <mc:Fallback xmlns="">
      <p:transition spd="slow">
        <p:wheel spokes="1"/>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59A74B9-CAFF-4650-A221-91685748E060}" type="slidenum">
              <a:rPr lang="es-MX" smtClean="0"/>
              <a:t>32</a:t>
            </a:fld>
            <a:endParaRPr lang="es-MX"/>
          </a:p>
        </p:txBody>
      </p:sp>
      <p:sp>
        <p:nvSpPr>
          <p:cNvPr id="4" name="1 Título"/>
          <p:cNvSpPr>
            <a:spLocks noGrp="1"/>
          </p:cNvSpPr>
          <p:nvPr>
            <p:ph type="title"/>
          </p:nvPr>
        </p:nvSpPr>
        <p:spPr>
          <a:xfrm>
            <a:off x="2063552" y="476672"/>
            <a:ext cx="4032448" cy="782960"/>
          </a:xfrm>
          <a:solidFill>
            <a:schemeClr val="accent2"/>
          </a:solidFill>
          <a:ln w="38100">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RENTISTA</a:t>
            </a:r>
          </a:p>
        </p:txBody>
      </p:sp>
      <p:sp>
        <p:nvSpPr>
          <p:cNvPr id="7" name="2 Marcador de contenido"/>
          <p:cNvSpPr txBox="1">
            <a:spLocks/>
          </p:cNvSpPr>
          <p:nvPr/>
        </p:nvSpPr>
        <p:spPr>
          <a:xfrm>
            <a:off x="1583269" y="1598565"/>
            <a:ext cx="9008536" cy="3920492"/>
          </a:xfrm>
          <a:prstGeom prst="rect">
            <a:avLst/>
          </a:prstGeom>
          <a:noFill/>
          <a:ln w="38100">
            <a:solidFill>
              <a:schemeClr val="accent2"/>
            </a:solidFill>
          </a:ln>
        </p:spPr>
        <p:txBody>
          <a:bodyPr vert="horz" lIns="91440" tIns="45720" rIns="91440" bIns="45720" rtlCol="0">
            <a:normAutofit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lnSpc>
                <a:spcPct val="120000"/>
              </a:lnSpc>
              <a:buNone/>
            </a:pPr>
            <a:r>
              <a:rPr lang="es-ES" sz="2400" dirty="0"/>
              <a:t>Para vivir de sus recursos traídos del extranjero; de los intereses que le produzca la inversión de su capital en certificados, títulos y bonos del Estado o de las instituciones nacionales de crédito u otras que determine la Secretaría de Gobernación o de cualquier ingreso permanente que proceda del exterior. El monto mínimo requerido será el que se fije en el Reglamento de esta Ley. La Secretaría de Gobernación podrá autorizar a los rentistas para que presten servicios como profesores, científicos, investigadores científicos o técnicos, cuando estime que dichas actividades resulten benéficas para el país.</a:t>
            </a:r>
            <a:endParaRPr lang="es-MX" sz="2400" dirty="0">
              <a:latin typeface="Arial" pitchFamily="34" charset="0"/>
              <a:cs typeface="Arial" pitchFamily="34" charset="0"/>
            </a:endParaRPr>
          </a:p>
        </p:txBody>
      </p:sp>
    </p:spTree>
    <p:extLst>
      <p:ext uri="{BB962C8B-B14F-4D97-AF65-F5344CB8AC3E}">
        <p14:creationId xmlns:p14="http://schemas.microsoft.com/office/powerpoint/2010/main" val="5516091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59A74B9-CAFF-4650-A221-91685748E060}" type="slidenum">
              <a:rPr lang="es-MX" smtClean="0"/>
              <a:t>33</a:t>
            </a:fld>
            <a:endParaRPr lang="es-MX"/>
          </a:p>
        </p:txBody>
      </p:sp>
      <p:sp>
        <p:nvSpPr>
          <p:cNvPr id="4" name="1 Título"/>
          <p:cNvSpPr>
            <a:spLocks noGrp="1"/>
          </p:cNvSpPr>
          <p:nvPr>
            <p:ph type="title"/>
          </p:nvPr>
        </p:nvSpPr>
        <p:spPr>
          <a:xfrm>
            <a:off x="2063551" y="502638"/>
            <a:ext cx="3733091" cy="792088"/>
          </a:xfrm>
          <a:solidFill>
            <a:schemeClr val="accent3"/>
          </a:solidFill>
          <a:ln w="38100">
            <a:solidFill>
              <a:schemeClr val="accent1">
                <a:lumMod val="75000"/>
              </a:schemeClr>
            </a:solidFill>
          </a:ln>
        </p:spPr>
        <p:txBody>
          <a:bodyPr/>
          <a:lstStyle/>
          <a:p>
            <a:pPr algn="ctr"/>
            <a:r>
              <a:rPr lang="es-ES" sz="4000" b="1" dirty="0">
                <a:latin typeface="+mn-lt"/>
              </a:rPr>
              <a:t>INVERSIONISTA</a:t>
            </a:r>
            <a:r>
              <a:rPr lang="es-MX" dirty="0"/>
              <a:t> </a:t>
            </a:r>
          </a:p>
        </p:txBody>
      </p:sp>
      <p:sp>
        <p:nvSpPr>
          <p:cNvPr id="6" name="2 Marcador de contenido">
            <a:extLst>
              <a:ext uri="{FF2B5EF4-FFF2-40B4-BE49-F238E27FC236}">
                <a16:creationId xmlns:a16="http://schemas.microsoft.com/office/drawing/2014/main" id="{CD3E20A0-3282-4BF8-8953-716351117241}"/>
              </a:ext>
            </a:extLst>
          </p:cNvPr>
          <p:cNvSpPr txBox="1">
            <a:spLocks/>
          </p:cNvSpPr>
          <p:nvPr/>
        </p:nvSpPr>
        <p:spPr>
          <a:xfrm>
            <a:off x="1714501" y="1649180"/>
            <a:ext cx="8735786" cy="2171706"/>
          </a:xfrm>
          <a:prstGeom prst="rect">
            <a:avLst/>
          </a:prstGeom>
          <a:solidFill>
            <a:schemeClr val="accent3">
              <a:lumMod val="40000"/>
              <a:lumOff val="60000"/>
            </a:schemeClr>
          </a:solidFill>
          <a:ln>
            <a:solidFill>
              <a:schemeClr val="accent1">
                <a:lumMod val="75000"/>
              </a:schemeClr>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2400" dirty="0"/>
              <a:t>Para invertir su capital en la industria, comercio y servicios, de conformidad con las leyes nacionales, siempre que contribuya al desarrollo económico y social del país y que se mantenga durante el tiempo de residencia del extranjero el monto mínimo que fije el reglamento de esta ley.</a:t>
            </a:r>
          </a:p>
          <a:p>
            <a:pPr algn="just"/>
            <a:endParaRPr lang="es-MX" dirty="0"/>
          </a:p>
        </p:txBody>
      </p:sp>
      <p:pic>
        <p:nvPicPr>
          <p:cNvPr id="8" name="Imagen 7">
            <a:extLst>
              <a:ext uri="{FF2B5EF4-FFF2-40B4-BE49-F238E27FC236}">
                <a16:creationId xmlns:a16="http://schemas.microsoft.com/office/drawing/2014/main" id="{FE960DA7-92C8-476E-B0C9-A53473B01269}"/>
              </a:ext>
            </a:extLst>
          </p:cNvPr>
          <p:cNvPicPr>
            <a:picLocks noChangeAspect="1"/>
          </p:cNvPicPr>
          <p:nvPr/>
        </p:nvPicPr>
        <p:blipFill>
          <a:blip r:embed="rId2"/>
          <a:stretch>
            <a:fillRect/>
          </a:stretch>
        </p:blipFill>
        <p:spPr>
          <a:xfrm>
            <a:off x="4368571" y="4083509"/>
            <a:ext cx="3473955" cy="2202996"/>
          </a:xfrm>
          <a:prstGeom prst="rect">
            <a:avLst/>
          </a:prstGeom>
        </p:spPr>
      </p:pic>
    </p:spTree>
    <p:extLst>
      <p:ext uri="{BB962C8B-B14F-4D97-AF65-F5344CB8AC3E}">
        <p14:creationId xmlns:p14="http://schemas.microsoft.com/office/powerpoint/2010/main" val="3463636788"/>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252634" y="446999"/>
            <a:ext cx="3576665" cy="848403"/>
          </a:xfrm>
          <a:solidFill>
            <a:schemeClr val="accent4"/>
          </a:solidFill>
          <a:ln>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PROFESIONAL </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566337" y="1412777"/>
            <a:ext cx="9033933" cy="2541156"/>
          </a:xfrm>
          <a:solidFill>
            <a:schemeClr val="accent4">
              <a:lumMod val="20000"/>
              <a:lumOff val="80000"/>
            </a:schemeClr>
          </a:solidFill>
          <a:ln>
            <a:solidFill>
              <a:schemeClr val="accent1">
                <a:lumMod val="75000"/>
              </a:schemeClr>
            </a:solidFill>
          </a:ln>
        </p:spPr>
        <p:txBody>
          <a:bodyPr>
            <a:noAutofit/>
          </a:bodyPr>
          <a:lstStyle/>
          <a:p>
            <a:pPr marL="114300" indent="0" algn="just">
              <a:buNone/>
            </a:pPr>
            <a:r>
              <a:rPr lang="es-MX" sz="2400" dirty="0">
                <a:cs typeface="Arial" pitchFamily="34" charset="0"/>
              </a:rPr>
              <a:t>Para ejercer una profesión. En el caso de que se trate de profesiones que requieran título para su ejercicio se deberá cumplir con lo ordenado por las disposiciones reglamentarias del artículo 5o. Constitucional en materia de profesiones RLGP, establece que es requisito el registro del título profesional ante las autoridades competentes y obtener cédula profesional para ejercer la profesión.</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34</a:t>
            </a:fld>
            <a:endParaRPr lang="es-MX"/>
          </a:p>
        </p:txBody>
      </p:sp>
      <p:pic>
        <p:nvPicPr>
          <p:cNvPr id="3" name="Imagen 2">
            <a:extLst>
              <a:ext uri="{FF2B5EF4-FFF2-40B4-BE49-F238E27FC236}">
                <a16:creationId xmlns:a16="http://schemas.microsoft.com/office/drawing/2014/main" id="{C4A42F4B-F2F1-4576-AE32-6AD884FE4BA0}"/>
              </a:ext>
            </a:extLst>
          </p:cNvPr>
          <p:cNvPicPr>
            <a:picLocks noChangeAspect="1"/>
          </p:cNvPicPr>
          <p:nvPr/>
        </p:nvPicPr>
        <p:blipFill rotWithShape="1">
          <a:blip r:embed="rId2"/>
          <a:srcRect b="9894"/>
          <a:stretch/>
        </p:blipFill>
        <p:spPr>
          <a:xfrm>
            <a:off x="3918854" y="4080305"/>
            <a:ext cx="4359728" cy="2614414"/>
          </a:xfrm>
          <a:prstGeom prst="rect">
            <a:avLst/>
          </a:prstGeom>
        </p:spPr>
      </p:pic>
    </p:spTree>
    <p:extLst>
      <p:ext uri="{BB962C8B-B14F-4D97-AF65-F5344CB8AC3E}">
        <p14:creationId xmlns:p14="http://schemas.microsoft.com/office/powerpoint/2010/main" val="33251654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57664" y="1646163"/>
            <a:ext cx="9087380" cy="2452309"/>
          </a:xfrm>
          <a:solidFill>
            <a:schemeClr val="accent1">
              <a:lumMod val="40000"/>
              <a:lumOff val="60000"/>
            </a:schemeClr>
          </a:solidFill>
        </p:spPr>
        <p:txBody>
          <a:bodyPr>
            <a:normAutofit/>
          </a:bodyPr>
          <a:lstStyle/>
          <a:p>
            <a:pPr marL="114300" indent="0" algn="just">
              <a:buNone/>
            </a:pPr>
            <a:r>
              <a:rPr lang="es-MX" sz="2400" dirty="0">
                <a:cs typeface="Arial" pitchFamily="34" charset="0"/>
              </a:rPr>
              <a:t>Para asumir cargos de dirección, de administrador único u otros de absoluta confianza en empresas o instituciones establecidas en la República, siempre que a juicio de la Secretaría de Gobernación no haya duplicidad de cargos y que el servicio de que se trate amerite la internación al país. </a:t>
            </a:r>
            <a:endParaRPr lang="es-ES" sz="2400" dirty="0">
              <a:cs typeface="Arial" pitchFamily="34" charset="0"/>
            </a:endParaRPr>
          </a:p>
        </p:txBody>
      </p:sp>
      <p:sp>
        <p:nvSpPr>
          <p:cNvPr id="4" name="3 Rectángulo"/>
          <p:cNvSpPr/>
          <p:nvPr/>
        </p:nvSpPr>
        <p:spPr>
          <a:xfrm>
            <a:off x="1413388" y="622430"/>
            <a:ext cx="5054462" cy="707886"/>
          </a:xfrm>
          <a:prstGeom prst="rect">
            <a:avLst/>
          </a:prstGeom>
          <a:solidFill>
            <a:schemeClr val="accent1"/>
          </a:solidFill>
          <a:ln>
            <a:solidFill>
              <a:schemeClr val="tx1"/>
            </a:solidFill>
          </a:ln>
        </p:spPr>
        <p:txBody>
          <a:bodyPr wrap="none">
            <a:spAutoFit/>
          </a:bodyPr>
          <a:lstStyle/>
          <a:p>
            <a:pPr algn="ctr">
              <a:defRPr/>
            </a:pPr>
            <a:r>
              <a:rPr lang="es-ES" sz="4000" b="1" dirty="0">
                <a:ln w="0"/>
                <a:solidFill>
                  <a:schemeClr val="bg1"/>
                </a:solidFill>
                <a:cs typeface="Arial" panose="020B0604020202020204" pitchFamily="34" charset="0"/>
              </a:rPr>
              <a:t>CARGO DE CONFIANZA</a:t>
            </a:r>
            <a:endParaRPr lang="es-ES" sz="4000" dirty="0">
              <a:ln w="0"/>
              <a:solidFill>
                <a:schemeClr val="bg1"/>
              </a:solidFill>
              <a:effectLst>
                <a:outerShdw blurRad="38100" dist="25400" dir="5400000" algn="ctr" rotWithShape="0">
                  <a:srgbClr val="6E747A">
                    <a:alpha val="43000"/>
                  </a:srgbClr>
                </a:outerShdw>
              </a:effectLst>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35</a:t>
            </a:fld>
            <a:endParaRPr lang="es-MX"/>
          </a:p>
        </p:txBody>
      </p:sp>
      <p:pic>
        <p:nvPicPr>
          <p:cNvPr id="3" name="Imagen 2">
            <a:extLst>
              <a:ext uri="{FF2B5EF4-FFF2-40B4-BE49-F238E27FC236}">
                <a16:creationId xmlns:a16="http://schemas.microsoft.com/office/drawing/2014/main" id="{7F3A5527-EA36-46A2-A819-81F6E601D077}"/>
              </a:ext>
            </a:extLst>
          </p:cNvPr>
          <p:cNvPicPr>
            <a:picLocks noChangeAspect="1"/>
          </p:cNvPicPr>
          <p:nvPr/>
        </p:nvPicPr>
        <p:blipFill>
          <a:blip r:embed="rId2"/>
          <a:stretch>
            <a:fillRect/>
          </a:stretch>
        </p:blipFill>
        <p:spPr>
          <a:xfrm>
            <a:off x="3661678" y="4245429"/>
            <a:ext cx="4881557" cy="20084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010574453"/>
      </p:ext>
    </p:extLst>
  </p:cSld>
  <p:clrMapOvr>
    <a:masterClrMapping/>
  </p:clrMapOvr>
  <mc:AlternateContent xmlns:mc="http://schemas.openxmlformats.org/markup-compatibility/2006" xmlns:p14="http://schemas.microsoft.com/office/powerpoint/2010/main">
    <mc:Choice Requires="p14">
      <p:transition spd="slow" p14:dur="1250">
        <p:pull dir="d"/>
      </p:transition>
    </mc:Choice>
    <mc:Fallback xmlns="">
      <p:transition spd="slow">
        <p:pull dir="d"/>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63552" y="587833"/>
            <a:ext cx="3831062" cy="832758"/>
          </a:xfrm>
          <a:solidFill>
            <a:schemeClr val="accent6"/>
          </a:solidFill>
          <a:ln>
            <a:solidFill>
              <a:schemeClr val="accent1">
                <a:lumMod val="75000"/>
              </a:schemeClr>
            </a:solidFill>
          </a:ln>
        </p:spPr>
        <p:txBody>
          <a:bodyPr>
            <a:noAutofit/>
          </a:bodyPr>
          <a:lstStyle/>
          <a:p>
            <a:pPr algn="ctr"/>
            <a:br>
              <a:rPr lang="es-MX" sz="2400" dirty="0">
                <a:solidFill>
                  <a:schemeClr val="bg1"/>
                </a:solidFill>
                <a:latin typeface="Arial" pitchFamily="34" charset="0"/>
                <a:cs typeface="Arial" pitchFamily="34" charset="0"/>
              </a:rPr>
            </a:br>
            <a:r>
              <a:rPr lang="es-MX" sz="4000" b="1" dirty="0">
                <a:solidFill>
                  <a:schemeClr val="bg1"/>
                </a:solidFill>
                <a:latin typeface="+mn-lt"/>
                <a:cs typeface="Arial" pitchFamily="34" charset="0"/>
              </a:rPr>
              <a:t>CIENTÍFICO</a:t>
            </a:r>
            <a:br>
              <a:rPr lang="es-MX" sz="3600" b="1" dirty="0">
                <a:solidFill>
                  <a:schemeClr val="bg1"/>
                </a:solidFill>
                <a:effectLst>
                  <a:outerShdw blurRad="38100" dist="38100" dir="2700000" algn="tl">
                    <a:srgbClr val="000000">
                      <a:alpha val="43137"/>
                    </a:srgbClr>
                  </a:outerShdw>
                </a:effectLst>
                <a:latin typeface="+mn-lt"/>
              </a:rPr>
            </a:br>
            <a:endParaRPr lang="es-MX" sz="3200" b="1" dirty="0">
              <a:solidFill>
                <a:schemeClr val="bg1"/>
              </a:solidFill>
              <a:effectLst>
                <a:outerShdw blurRad="38100" dist="38100" dir="2700000" algn="tl">
                  <a:srgbClr val="000000">
                    <a:alpha val="43137"/>
                  </a:srgbClr>
                </a:outerShdw>
              </a:effectLst>
              <a:latin typeface="+mn-lt"/>
            </a:endParaRPr>
          </a:p>
        </p:txBody>
      </p:sp>
      <p:sp>
        <p:nvSpPr>
          <p:cNvPr id="3" name="2 Marcador de contenido"/>
          <p:cNvSpPr>
            <a:spLocks noGrp="1"/>
          </p:cNvSpPr>
          <p:nvPr>
            <p:ph idx="1"/>
          </p:nvPr>
        </p:nvSpPr>
        <p:spPr>
          <a:xfrm>
            <a:off x="1473200" y="1683229"/>
            <a:ext cx="9271000" cy="2202971"/>
          </a:xfrm>
          <a:solidFill>
            <a:schemeClr val="accent6">
              <a:lumMod val="60000"/>
              <a:lumOff val="40000"/>
            </a:schemeClr>
          </a:solidFill>
        </p:spPr>
        <p:txBody>
          <a:bodyPr>
            <a:normAutofit lnSpcReduction="10000"/>
          </a:bodyPr>
          <a:lstStyle/>
          <a:p>
            <a:pPr marL="114300" indent="0" algn="just">
              <a:buNone/>
            </a:pPr>
            <a:r>
              <a:rPr lang="es-ES" sz="2400" dirty="0"/>
              <a:t>Para dirigir o realizar investigaciones científicas, para difundir sus conocimientos científicos, preparar investigadores o realizar trabajos docentes, cuando estas actividades sean realizadas en interés del desarrollo nacional a juicio de la Secretaría de Gobernación, tomando en consideración la información general que al respecto le proporcionen las instituciones que estime conveniente consultar. </a:t>
            </a:r>
            <a:endParaRPr lang="es-MX" sz="2400" dirty="0"/>
          </a:p>
          <a:p>
            <a:pPr marL="114300" indent="0" algn="just">
              <a:buNone/>
            </a:pPr>
            <a:endParaRPr lang="es-MX" dirty="0"/>
          </a:p>
        </p:txBody>
      </p:sp>
      <p:sp>
        <p:nvSpPr>
          <p:cNvPr id="4" name="3 Marcador de número de diapositiva"/>
          <p:cNvSpPr>
            <a:spLocks noGrp="1"/>
          </p:cNvSpPr>
          <p:nvPr>
            <p:ph type="sldNum" sz="quarter" idx="12"/>
          </p:nvPr>
        </p:nvSpPr>
        <p:spPr/>
        <p:txBody>
          <a:bodyPr/>
          <a:lstStyle/>
          <a:p>
            <a:fld id="{559A74B9-CAFF-4650-A221-91685748E060}" type="slidenum">
              <a:rPr lang="es-MX" smtClean="0"/>
              <a:t>36</a:t>
            </a:fld>
            <a:endParaRPr lang="es-MX"/>
          </a:p>
        </p:txBody>
      </p:sp>
      <p:pic>
        <p:nvPicPr>
          <p:cNvPr id="5" name="Imagen 4">
            <a:extLst>
              <a:ext uri="{FF2B5EF4-FFF2-40B4-BE49-F238E27FC236}">
                <a16:creationId xmlns:a16="http://schemas.microsoft.com/office/drawing/2014/main" id="{0B318025-B9E5-433A-B98B-9F1225E97C1A}"/>
              </a:ext>
            </a:extLst>
          </p:cNvPr>
          <p:cNvPicPr>
            <a:picLocks noChangeAspect="1"/>
          </p:cNvPicPr>
          <p:nvPr/>
        </p:nvPicPr>
        <p:blipFill>
          <a:blip r:embed="rId2"/>
          <a:stretch>
            <a:fillRect/>
          </a:stretch>
        </p:blipFill>
        <p:spPr>
          <a:xfrm>
            <a:off x="4620982" y="3977509"/>
            <a:ext cx="2932339" cy="25212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374108026"/>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559A74B9-CAFF-4650-A221-91685748E060}" type="slidenum">
              <a:rPr lang="es-MX" smtClean="0"/>
              <a:t>37</a:t>
            </a:fld>
            <a:endParaRPr lang="es-MX"/>
          </a:p>
        </p:txBody>
      </p:sp>
      <p:sp>
        <p:nvSpPr>
          <p:cNvPr id="4" name="1 Título"/>
          <p:cNvSpPr>
            <a:spLocks noGrp="1"/>
          </p:cNvSpPr>
          <p:nvPr>
            <p:ph type="title"/>
          </p:nvPr>
        </p:nvSpPr>
        <p:spPr>
          <a:xfrm>
            <a:off x="2063552" y="476672"/>
            <a:ext cx="3863719" cy="782960"/>
          </a:xfrm>
          <a:solidFill>
            <a:schemeClr val="accent2"/>
          </a:solidFill>
          <a:ln w="38100">
            <a:solidFill>
              <a:schemeClr val="accent1">
                <a:lumMod val="75000"/>
              </a:schemeClr>
            </a:solidFill>
          </a:ln>
        </p:spPr>
        <p:txBody>
          <a:bodyPr>
            <a:normAutofit/>
          </a:bodyPr>
          <a:lstStyle/>
          <a:p>
            <a:pPr algn="ctr"/>
            <a:r>
              <a:rPr lang="es-MX" sz="4000" b="1" dirty="0">
                <a:solidFill>
                  <a:schemeClr val="bg1"/>
                </a:solidFill>
                <a:latin typeface="+mn-lt"/>
                <a:cs typeface="Arial" pitchFamily="34" charset="0"/>
              </a:rPr>
              <a:t>TÉCNICO</a:t>
            </a:r>
          </a:p>
        </p:txBody>
      </p:sp>
      <p:sp>
        <p:nvSpPr>
          <p:cNvPr id="7" name="2 Marcador de contenido"/>
          <p:cNvSpPr txBox="1">
            <a:spLocks/>
          </p:cNvSpPr>
          <p:nvPr/>
        </p:nvSpPr>
        <p:spPr>
          <a:xfrm>
            <a:off x="1583269" y="1516913"/>
            <a:ext cx="9008536" cy="2891802"/>
          </a:xfrm>
          <a:prstGeom prst="rect">
            <a:avLst/>
          </a:prstGeom>
          <a:noFill/>
          <a:ln w="38100">
            <a:solidFill>
              <a:schemeClr val="accent2"/>
            </a:solidFill>
          </a:ln>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400" dirty="0"/>
              <a:t>Para realizar investigación aplicada dentro de la producción o desempeñar funciones técnicas o especializadas que no puedan ser prestadas, a juicio de la Secretaría de Gobernación, por residentes en el país. Facultad discrecional de SEGOB para determinar si dichas funciones las pueden ser desempeñadas por residentes del país o no, La diferencia con el científico es que el técnico aplica en la industria los conocimientos obtenidos por la investigación científica. </a:t>
            </a:r>
            <a:endParaRPr lang="es-MX" sz="2400" dirty="0">
              <a:latin typeface="Arial" pitchFamily="34" charset="0"/>
              <a:cs typeface="Arial" pitchFamily="34" charset="0"/>
            </a:endParaRPr>
          </a:p>
        </p:txBody>
      </p:sp>
      <p:pic>
        <p:nvPicPr>
          <p:cNvPr id="5" name="Imagen 4">
            <a:extLst>
              <a:ext uri="{FF2B5EF4-FFF2-40B4-BE49-F238E27FC236}">
                <a16:creationId xmlns:a16="http://schemas.microsoft.com/office/drawing/2014/main" id="{C27CF335-FD3F-43E7-B18B-75B939F8BBF1}"/>
              </a:ext>
            </a:extLst>
          </p:cNvPr>
          <p:cNvPicPr>
            <a:picLocks noChangeAspect="1"/>
          </p:cNvPicPr>
          <p:nvPr/>
        </p:nvPicPr>
        <p:blipFill>
          <a:blip r:embed="rId2"/>
          <a:stretch>
            <a:fillRect/>
          </a:stretch>
        </p:blipFill>
        <p:spPr>
          <a:xfrm>
            <a:off x="4343399" y="3931901"/>
            <a:ext cx="3465058" cy="263287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882662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14500" y="1484781"/>
            <a:ext cx="8735786" cy="3756689"/>
          </a:xfrm>
          <a:noFill/>
          <a:ln w="38100">
            <a:solidFill>
              <a:schemeClr val="accent3">
                <a:lumMod val="75000"/>
              </a:schemeClr>
            </a:solidFill>
          </a:ln>
        </p:spPr>
        <p:txBody>
          <a:bodyPr>
            <a:normAutofit fontScale="92500"/>
          </a:bodyPr>
          <a:lstStyle/>
          <a:p>
            <a:pPr marL="114300" indent="0" algn="just">
              <a:buNone/>
            </a:pPr>
            <a:r>
              <a:rPr lang="es-ES" sz="2600" dirty="0"/>
              <a:t>Para </a:t>
            </a:r>
            <a:r>
              <a:rPr lang="es-MX" sz="2600" dirty="0"/>
              <a:t>vivir bajo la dependencia económica del cónyuge o de un pariente consanguíneo, inmigrante, inmigrado o mexicano en línea recta sin límite de grado o transversal hasta el segundo. Los inmigrantes familiares podrán ser autorizados por la Secretaría de Gobernación para realizar las actividades que establezca el Reglamento. Los hijos y hermanos extranjeros de los inmigrantes, inmigrados o mexicanos, sólo podrán admitirse dentro de esta característica cuando sean menores de edad, salvo que tengan impedimento debidamente comprobado para trabajar o estén estudiando en forma estable. </a:t>
            </a:r>
            <a:endParaRPr lang="es-MX" sz="2600" dirty="0">
              <a:latin typeface="Arial" pitchFamily="34" charset="0"/>
              <a:cs typeface="Arial" pitchFamily="34" charset="0"/>
            </a:endParaRPr>
          </a:p>
          <a:p>
            <a:pPr marL="114300" indent="0" algn="just">
              <a:buNone/>
            </a:pPr>
            <a:endParaRPr lang="es-MX" sz="2400" dirty="0"/>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38</a:t>
            </a:fld>
            <a:endParaRPr lang="es-MX"/>
          </a:p>
        </p:txBody>
      </p:sp>
      <p:sp>
        <p:nvSpPr>
          <p:cNvPr id="4" name="1 Título"/>
          <p:cNvSpPr>
            <a:spLocks noGrp="1"/>
          </p:cNvSpPr>
          <p:nvPr>
            <p:ph type="title"/>
          </p:nvPr>
        </p:nvSpPr>
        <p:spPr>
          <a:xfrm>
            <a:off x="2063552" y="502638"/>
            <a:ext cx="3651448" cy="792088"/>
          </a:xfrm>
          <a:solidFill>
            <a:schemeClr val="accent3"/>
          </a:solidFill>
          <a:ln w="38100">
            <a:solidFill>
              <a:schemeClr val="accent1">
                <a:lumMod val="75000"/>
              </a:schemeClr>
            </a:solidFill>
          </a:ln>
        </p:spPr>
        <p:txBody>
          <a:bodyPr/>
          <a:lstStyle/>
          <a:p>
            <a:pPr algn="ctr"/>
            <a:r>
              <a:rPr lang="es-ES" sz="4000" b="1" dirty="0">
                <a:latin typeface="+mn-lt"/>
              </a:rPr>
              <a:t>FAMILIARES</a:t>
            </a:r>
            <a:r>
              <a:rPr lang="es-MX" dirty="0"/>
              <a:t> </a:t>
            </a:r>
          </a:p>
        </p:txBody>
      </p:sp>
      <p:pic>
        <p:nvPicPr>
          <p:cNvPr id="5" name="Imagen 4">
            <a:extLst>
              <a:ext uri="{FF2B5EF4-FFF2-40B4-BE49-F238E27FC236}">
                <a16:creationId xmlns:a16="http://schemas.microsoft.com/office/drawing/2014/main" id="{2D57B3F5-841A-47F6-8809-31A012113483}"/>
              </a:ext>
            </a:extLst>
          </p:cNvPr>
          <p:cNvPicPr>
            <a:picLocks noChangeAspect="1"/>
          </p:cNvPicPr>
          <p:nvPr/>
        </p:nvPicPr>
        <p:blipFill>
          <a:blip r:embed="rId2"/>
          <a:stretch>
            <a:fillRect/>
          </a:stretch>
        </p:blipFill>
        <p:spPr>
          <a:xfrm>
            <a:off x="5063217" y="5385495"/>
            <a:ext cx="2065566" cy="1254093"/>
          </a:xfrm>
          <a:prstGeom prst="rect">
            <a:avLst/>
          </a:prstGeom>
        </p:spPr>
      </p:pic>
    </p:spTree>
    <p:extLst>
      <p:ext uri="{BB962C8B-B14F-4D97-AF65-F5344CB8AC3E}">
        <p14:creationId xmlns:p14="http://schemas.microsoft.com/office/powerpoint/2010/main" val="909488211"/>
      </p:ext>
    </p:extLst>
  </p:cSld>
  <p:clrMapOvr>
    <a:masterClrMapping/>
  </p:clrMapOvr>
  <mc:AlternateContent xmlns:mc="http://schemas.openxmlformats.org/markup-compatibility/2006" xmlns:p14="http://schemas.microsoft.com/office/powerpoint/2010/main">
    <mc:Choice Requires="p14">
      <p:transition spd="slow" p14:dur="175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828090" y="528644"/>
            <a:ext cx="4833966" cy="848403"/>
          </a:xfrm>
          <a:solidFill>
            <a:schemeClr val="accent4"/>
          </a:solidFill>
          <a:ln>
            <a:solidFill>
              <a:schemeClr val="accent1">
                <a:lumMod val="75000"/>
              </a:schemeClr>
            </a:solidFill>
          </a:ln>
        </p:spPr>
        <p:txBody>
          <a:bodyPr>
            <a:normAutofit fontScale="90000"/>
          </a:bodyPr>
          <a:lstStyle/>
          <a:p>
            <a:pPr algn="ctr"/>
            <a:r>
              <a:rPr lang="es-MX" sz="4000" b="1" dirty="0">
                <a:solidFill>
                  <a:schemeClr val="bg1"/>
                </a:solidFill>
                <a:latin typeface="+mn-lt"/>
                <a:cs typeface="Arial" pitchFamily="34" charset="0"/>
              </a:rPr>
              <a:t>ARTISTAS Y DEPORTISTAS </a:t>
            </a:r>
            <a:r>
              <a:rPr lang="es-MX" sz="3200" dirty="0">
                <a:solidFill>
                  <a:schemeClr val="bg1"/>
                </a:solidFill>
                <a:latin typeface="Arial" pitchFamily="34" charset="0"/>
                <a:cs typeface="Arial" pitchFamily="34" charset="0"/>
              </a:rPr>
              <a:t>   </a:t>
            </a:r>
          </a:p>
        </p:txBody>
      </p:sp>
      <p:sp>
        <p:nvSpPr>
          <p:cNvPr id="5" name="4 Marcador de contenido"/>
          <p:cNvSpPr>
            <a:spLocks noGrp="1"/>
          </p:cNvSpPr>
          <p:nvPr>
            <p:ph idx="1"/>
          </p:nvPr>
        </p:nvSpPr>
        <p:spPr>
          <a:xfrm>
            <a:off x="1828090" y="1559738"/>
            <a:ext cx="8540553" cy="1673319"/>
          </a:xfrm>
          <a:solidFill>
            <a:schemeClr val="accent4">
              <a:lumMod val="20000"/>
              <a:lumOff val="80000"/>
            </a:schemeClr>
          </a:solidFill>
          <a:ln>
            <a:solidFill>
              <a:schemeClr val="accent1">
                <a:lumMod val="75000"/>
              </a:schemeClr>
            </a:solidFill>
          </a:ln>
        </p:spPr>
        <p:txBody>
          <a:bodyPr>
            <a:noAutofit/>
          </a:bodyPr>
          <a:lstStyle/>
          <a:p>
            <a:pPr marL="114300" indent="0" algn="just">
              <a:buNone/>
            </a:pPr>
            <a:endParaRPr lang="es-MX" sz="1600" dirty="0">
              <a:cs typeface="Arial" pitchFamily="34" charset="0"/>
            </a:endParaRPr>
          </a:p>
          <a:p>
            <a:pPr marL="114300" indent="0" algn="just">
              <a:buNone/>
            </a:pPr>
            <a:r>
              <a:rPr lang="es-MX" sz="2400" dirty="0">
                <a:cs typeface="Arial" pitchFamily="34" charset="0"/>
              </a:rPr>
              <a:t>Para realizar actividades artísticas, deportivas o análogas, siempre que a juicio de la Secretaría dichas actividades resulten benéficas para el país. No se sujeta su estancia a un plazo determinado. </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39</a:t>
            </a:fld>
            <a:endParaRPr lang="es-MX"/>
          </a:p>
        </p:txBody>
      </p:sp>
      <p:pic>
        <p:nvPicPr>
          <p:cNvPr id="3" name="Imagen 2">
            <a:extLst>
              <a:ext uri="{FF2B5EF4-FFF2-40B4-BE49-F238E27FC236}">
                <a16:creationId xmlns:a16="http://schemas.microsoft.com/office/drawing/2014/main" id="{573546DA-FC49-4A4B-BD4B-C7E1452CBE01}"/>
              </a:ext>
            </a:extLst>
          </p:cNvPr>
          <p:cNvPicPr>
            <a:picLocks noChangeAspect="1"/>
          </p:cNvPicPr>
          <p:nvPr/>
        </p:nvPicPr>
        <p:blipFill>
          <a:blip r:embed="rId2"/>
          <a:stretch>
            <a:fillRect/>
          </a:stretch>
        </p:blipFill>
        <p:spPr>
          <a:xfrm>
            <a:off x="4163789" y="3441691"/>
            <a:ext cx="6188529" cy="3042114"/>
          </a:xfrm>
          <a:prstGeom prst="rect">
            <a:avLst/>
          </a:prstGeom>
        </p:spPr>
      </p:pic>
    </p:spTree>
    <p:extLst>
      <p:ext uri="{BB962C8B-B14F-4D97-AF65-F5344CB8AC3E}">
        <p14:creationId xmlns:p14="http://schemas.microsoft.com/office/powerpoint/2010/main" val="9651366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720080"/>
          </a:xfrm>
        </p:spPr>
        <p:txBody>
          <a:bodyPr>
            <a:normAutofit fontScale="90000"/>
          </a:bodyPr>
          <a:lstStyle/>
          <a:p>
            <a:pPr algn="r"/>
            <a:br>
              <a:rPr lang="es-ES" sz="3100" dirty="0"/>
            </a:br>
            <a:r>
              <a:rPr lang="es-ES" sz="2000" dirty="0">
                <a:solidFill>
                  <a:schemeClr val="tx1">
                    <a:lumMod val="75000"/>
                    <a:lumOff val="25000"/>
                  </a:schemeClr>
                </a:solidFill>
              </a:rPr>
              <a:t>F</a:t>
            </a:r>
            <a:r>
              <a:rPr lang="es-ES" sz="1600" dirty="0">
                <a:solidFill>
                  <a:schemeClr val="tx1">
                    <a:lumMod val="75000"/>
                    <a:lumOff val="25000"/>
                  </a:schemeClr>
                </a:solidFill>
              </a:rPr>
              <a:t>ACULTAD DE ECONOMÍA</a:t>
            </a:r>
            <a:br>
              <a:rPr lang="es-ES" sz="1600" dirty="0">
                <a:solidFill>
                  <a:schemeClr val="tx1">
                    <a:lumMod val="75000"/>
                    <a:lumOff val="25000"/>
                  </a:schemeClr>
                </a:solidFill>
              </a:rPr>
            </a:br>
            <a:r>
              <a:rPr lang="es-ES" sz="1600" dirty="0">
                <a:solidFill>
                  <a:schemeClr val="tx1">
                    <a:lumMod val="75000"/>
                    <a:lumOff val="25000"/>
                  </a:schemeClr>
                </a:solidFill>
              </a:rPr>
              <a:t>RELACIONES ECONÓMICAS INTERNACIONALES</a:t>
            </a:r>
            <a:br>
              <a:rPr lang="es-ES" dirty="0"/>
            </a:br>
            <a:endParaRPr lang="es-MX" dirty="0"/>
          </a:p>
        </p:txBody>
      </p:sp>
      <p:sp>
        <p:nvSpPr>
          <p:cNvPr id="3" name="2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prstClr val="white"/>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s-MX"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4"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5" name="Rectangle 1"/>
          <p:cNvSpPr>
            <a:spLocks noChangeArrowheads="1"/>
          </p:cNvSpPr>
          <p:nvPr/>
        </p:nvSpPr>
        <p:spPr bwMode="auto">
          <a:xfrm>
            <a:off x="1727201" y="591654"/>
            <a:ext cx="8695266" cy="4031873"/>
          </a:xfrm>
          <a:prstGeom prst="rect">
            <a:avLst/>
          </a:prstGeom>
          <a:solidFill>
            <a:schemeClr val="accent1">
              <a:lumMod val="20000"/>
              <a:lumOff val="80000"/>
            </a:schemeClr>
          </a:solidFill>
          <a:ln>
            <a:solidFill>
              <a:schemeClr val="accent1">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1F497D">
                    <a:lumMod val="75000"/>
                  </a:srgbClr>
                </a:solidFill>
                <a:effectLst/>
                <a:uLnTx/>
                <a:uFillTx/>
                <a:latin typeface="Verdana" pitchFamily="34" charset="0"/>
                <a:ea typeface="Times New Roman" pitchFamily="18" charset="0"/>
                <a:cs typeface="Times New Roman" pitchFamily="18" charset="0"/>
              </a:rPr>
              <a:t>GUIÓN EXPLICATIVO.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MX" sz="2400" b="1" i="0" u="none" strike="noStrike" kern="1200" cap="none" spc="0" normalizeH="0" baseline="0" noProof="0" dirty="0">
              <a:ln>
                <a:solidFill>
                  <a:prstClr val="black">
                    <a:lumMod val="65000"/>
                    <a:lumOff val="35000"/>
                  </a:prstClr>
                </a:solidFill>
              </a:ln>
              <a:solidFill>
                <a:srgbClr val="4F81BD">
                  <a:lumMod val="50000"/>
                </a:srgbClr>
              </a:solidFill>
              <a:effectLst/>
              <a:uLnTx/>
              <a:uFillTx/>
              <a:latin typeface="Verdana"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2400" b="1" i="0" u="none" strike="noStrike" kern="1200" cap="none" spc="0" normalizeH="0" baseline="0" noProof="0" dirty="0">
                <a:ln>
                  <a:solidFill>
                    <a:prstClr val="black">
                      <a:lumMod val="65000"/>
                      <a:lumOff val="35000"/>
                    </a:prstClr>
                  </a:solidFill>
                </a:ln>
                <a:solidFill>
                  <a:srgbClr val="C0504D"/>
                </a:solidFill>
                <a:effectLst/>
                <a:uLnTx/>
                <a:uFillTx/>
                <a:latin typeface="Verdana" pitchFamily="34" charset="0"/>
                <a:ea typeface="Times New Roman" pitchFamily="18" charset="0"/>
                <a:cs typeface="Times New Roman" pitchFamily="18" charset="0"/>
              </a:rPr>
              <a:t>Propósito de la Unidad de Aprendizaje.</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s-MX" sz="1600" b="1" i="0" u="none" strike="noStrike" kern="1200" cap="none" spc="0" normalizeH="0" baseline="0" noProof="0" dirty="0">
              <a:ln>
                <a:solidFill>
                  <a:prstClr val="black">
                    <a:lumMod val="65000"/>
                    <a:lumOff val="35000"/>
                  </a:prstClr>
                </a:solidFill>
              </a:ln>
              <a:solidFill>
                <a:srgbClr val="C0504D"/>
              </a:solidFill>
              <a:effectLst/>
              <a:uLnTx/>
              <a:uFillTx/>
              <a:latin typeface="Verdana" pitchFamily="34" charset="0"/>
              <a:ea typeface="Times New Roman" pitchFamily="18" charset="0"/>
              <a:cs typeface="Times New Roman" pitchFamily="18" charset="0"/>
            </a:endParaRPr>
          </a:p>
          <a:p>
            <a:pPr algn="just"/>
            <a:r>
              <a:rPr lang="es-MX" sz="2400" dirty="0">
                <a:solidFill>
                  <a:srgbClr val="000000"/>
                </a:solidFill>
              </a:rPr>
              <a:t>Analizar las normas de derecho que regulan la situación jurídica de las personas en el ámbito internacional, a fin de obtener una visión crítica de los principales problemas que se tienen en las relaciones entre particulares cuando pertenecen a un mismo estado o a diversas naciones, pero en la problemática siempre deben estar vinculadas normas con vigencia espacial en diversos territorios. </a:t>
            </a:r>
            <a:endParaRPr kumimoji="0" lang="es-MX" sz="2400" b="0" i="0" u="none" strike="noStrike" kern="1200" cap="none" spc="0" normalizeH="0" baseline="0" noProof="0" dirty="0">
              <a:ln>
                <a:noFill/>
              </a:ln>
              <a:solidFill>
                <a:prstClr val="black"/>
              </a:solidFill>
              <a:effectLst/>
              <a:uLnTx/>
              <a:uFillTx/>
              <a:ea typeface="+mn-ea"/>
              <a:cs typeface="+mn-cs"/>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s-MX" sz="24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7" name="6 Rectángulo"/>
          <p:cNvSpPr/>
          <p:nvPr/>
        </p:nvSpPr>
        <p:spPr>
          <a:xfrm>
            <a:off x="1727201" y="4308862"/>
            <a:ext cx="6036609" cy="2095789"/>
          </a:xfrm>
          <a:prstGeom prst="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srgbClr val="4F81BD">
                    <a:lumMod val="50000"/>
                  </a:srgbClr>
                </a:solidFill>
                <a:effectLst/>
                <a:uLnTx/>
                <a:uFillTx/>
                <a:latin typeface="Calibri"/>
                <a:ea typeface="+mn-ea"/>
                <a:cs typeface="+mn-cs"/>
              </a:rPr>
              <a:t>Este propósito hace referencia a la unidad de aprendizaje “Derecho Internacional Privado” en su modalidad a distancia, que se oferta en la Licenciatura de Relaciones Económicas Internacionales, dentro del núcleo de formación </a:t>
            </a:r>
            <a:r>
              <a:rPr lang="es-MX" sz="2000" b="1" dirty="0">
                <a:solidFill>
                  <a:srgbClr val="4F81BD">
                    <a:lumMod val="50000"/>
                  </a:srgbClr>
                </a:solidFill>
                <a:latin typeface="Calibri"/>
              </a:rPr>
              <a:t>básico</a:t>
            </a:r>
            <a:r>
              <a:rPr kumimoji="0" lang="es-MX" sz="2000" b="1" i="0" u="none" strike="noStrike" kern="1200" cap="none" spc="0" normalizeH="0" baseline="0" noProof="0" dirty="0">
                <a:ln>
                  <a:noFill/>
                </a:ln>
                <a:solidFill>
                  <a:srgbClr val="4F81BD">
                    <a:lumMod val="50000"/>
                  </a:srgbClr>
                </a:solidFill>
                <a:effectLst/>
                <a:uLnTx/>
                <a:uFillTx/>
                <a:latin typeface="Calibri"/>
                <a:ea typeface="+mn-ea"/>
                <a:cs typeface="+mn-cs"/>
              </a:rPr>
              <a:t>, con carácter obligatorio y un valor de 8 créditos. </a:t>
            </a:r>
          </a:p>
        </p:txBody>
      </p:sp>
      <p:pic>
        <p:nvPicPr>
          <p:cNvPr id="6" name="Imagen 5">
            <a:extLst>
              <a:ext uri="{FF2B5EF4-FFF2-40B4-BE49-F238E27FC236}">
                <a16:creationId xmlns:a16="http://schemas.microsoft.com/office/drawing/2014/main" id="{1B2F22F2-63AD-4842-88CB-AA419F1AEE67}"/>
              </a:ext>
            </a:extLst>
          </p:cNvPr>
          <p:cNvPicPr>
            <a:picLocks noChangeAspect="1"/>
          </p:cNvPicPr>
          <p:nvPr/>
        </p:nvPicPr>
        <p:blipFill>
          <a:blip r:embed="rId3"/>
          <a:stretch>
            <a:fillRect/>
          </a:stretch>
        </p:blipFill>
        <p:spPr>
          <a:xfrm>
            <a:off x="7806207" y="4665602"/>
            <a:ext cx="2674891" cy="1721797"/>
          </a:xfrm>
          <a:prstGeom prst="rect">
            <a:avLst/>
          </a:prstGeom>
        </p:spPr>
      </p:pic>
    </p:spTree>
    <p:extLst>
      <p:ext uri="{BB962C8B-B14F-4D97-AF65-F5344CB8AC3E}">
        <p14:creationId xmlns:p14="http://schemas.microsoft.com/office/powerpoint/2010/main" val="897598731"/>
      </p:ext>
    </p:extLst>
  </p:cSld>
  <p:clrMapOvr>
    <a:masterClrMapping/>
  </p:clrMapOvr>
  <p:transition spd="slow">
    <p:wheel spokes="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57664" y="1646164"/>
            <a:ext cx="9087380" cy="2109408"/>
          </a:xfrm>
          <a:solidFill>
            <a:schemeClr val="accent1">
              <a:lumMod val="40000"/>
              <a:lumOff val="60000"/>
            </a:schemeClr>
          </a:solidFill>
        </p:spPr>
        <p:txBody>
          <a:bodyPr>
            <a:normAutofit/>
          </a:bodyPr>
          <a:lstStyle/>
          <a:p>
            <a:pPr marL="114300" indent="0" algn="just">
              <a:buNone/>
            </a:pPr>
            <a:r>
              <a:rPr lang="es-MX" sz="2400" dirty="0">
                <a:cs typeface="Arial" pitchFamily="34" charset="0"/>
              </a:rPr>
              <a:t>Para realizar cualquier actividad lícita y honesta, en caso de extranjeros que hayan sido asimilados al medio nacional o hayan tenido o tengan cónyuge o hijo mexicano y que no se encuentren comprendidos en las fracciones anteriores, en los términos que establezca el Reglamento.  </a:t>
            </a:r>
            <a:endParaRPr lang="es-ES" sz="2400" dirty="0">
              <a:cs typeface="Arial" pitchFamily="34" charset="0"/>
            </a:endParaRPr>
          </a:p>
        </p:txBody>
      </p:sp>
      <p:sp>
        <p:nvSpPr>
          <p:cNvPr id="4" name="3 Rectángulo"/>
          <p:cNvSpPr/>
          <p:nvPr/>
        </p:nvSpPr>
        <p:spPr>
          <a:xfrm>
            <a:off x="2491343" y="622430"/>
            <a:ext cx="2898550" cy="707886"/>
          </a:xfrm>
          <a:prstGeom prst="rect">
            <a:avLst/>
          </a:prstGeom>
          <a:solidFill>
            <a:schemeClr val="accent1"/>
          </a:solidFill>
          <a:ln>
            <a:solidFill>
              <a:schemeClr val="tx1"/>
            </a:solidFill>
          </a:ln>
        </p:spPr>
        <p:txBody>
          <a:bodyPr wrap="none">
            <a:spAutoFit/>
          </a:bodyPr>
          <a:lstStyle/>
          <a:p>
            <a:pPr algn="ctr">
              <a:defRPr/>
            </a:pPr>
            <a:r>
              <a:rPr lang="es-ES" sz="4000" b="1" dirty="0">
                <a:ln w="0"/>
                <a:solidFill>
                  <a:schemeClr val="bg1"/>
                </a:solidFill>
                <a:cs typeface="Arial" panose="020B0604020202020204" pitchFamily="34" charset="0"/>
              </a:rPr>
              <a:t>ASIMILADOS</a:t>
            </a:r>
            <a:endParaRPr lang="es-ES" sz="4000" dirty="0">
              <a:ln w="0"/>
              <a:solidFill>
                <a:schemeClr val="bg1"/>
              </a:solidFill>
              <a:effectLst>
                <a:outerShdw blurRad="38100" dist="25400" dir="5400000" algn="ctr" rotWithShape="0">
                  <a:srgbClr val="6E747A">
                    <a:alpha val="43000"/>
                  </a:srgbClr>
                </a:outerShdw>
              </a:effectLst>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40</a:t>
            </a:fld>
            <a:endParaRPr lang="es-MX"/>
          </a:p>
        </p:txBody>
      </p:sp>
      <p:pic>
        <p:nvPicPr>
          <p:cNvPr id="3" name="Imagen 2">
            <a:extLst>
              <a:ext uri="{FF2B5EF4-FFF2-40B4-BE49-F238E27FC236}">
                <a16:creationId xmlns:a16="http://schemas.microsoft.com/office/drawing/2014/main" id="{832BB35E-4991-4FB5-8842-66C25AFBAE62}"/>
              </a:ext>
            </a:extLst>
          </p:cNvPr>
          <p:cNvPicPr>
            <a:picLocks noChangeAspect="1"/>
          </p:cNvPicPr>
          <p:nvPr/>
        </p:nvPicPr>
        <p:blipFill>
          <a:blip r:embed="rId2"/>
          <a:stretch>
            <a:fillRect/>
          </a:stretch>
        </p:blipFill>
        <p:spPr>
          <a:xfrm>
            <a:off x="4014646" y="3344446"/>
            <a:ext cx="4202692" cy="2370557"/>
          </a:xfrm>
          <a:prstGeom prst="rect">
            <a:avLst/>
          </a:prstGeom>
        </p:spPr>
      </p:pic>
    </p:spTree>
    <p:extLst>
      <p:ext uri="{BB962C8B-B14F-4D97-AF65-F5344CB8AC3E}">
        <p14:creationId xmlns:p14="http://schemas.microsoft.com/office/powerpoint/2010/main" val="3792384802"/>
      </p:ext>
    </p:extLst>
  </p:cSld>
  <p:clrMapOvr>
    <a:masterClrMapping/>
  </p:clrMapOvr>
  <mc:AlternateContent xmlns:mc="http://schemas.openxmlformats.org/markup-compatibility/2006" xmlns:p14="http://schemas.microsoft.com/office/powerpoint/2010/main">
    <mc:Choice Requires="p14">
      <p:transition spd="slow" p14:dur="1250">
        <p:pull dir="d"/>
      </p:transition>
    </mc:Choice>
    <mc:Fallback xmlns="">
      <p:transition spd="slow">
        <p:pull dir="d"/>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38313" y="794793"/>
            <a:ext cx="8686799" cy="3416320"/>
          </a:xfrm>
          <a:prstGeom prst="rect">
            <a:avLst/>
          </a:prstGeom>
          <a:solidFill>
            <a:schemeClr val="accent6"/>
          </a:solidFill>
          <a:ln>
            <a:solidFill>
              <a:schemeClr val="tx1"/>
            </a:solidFill>
          </a:ln>
        </p:spPr>
        <p:txBody>
          <a:bodyPr wrap="square">
            <a:spAutoFit/>
          </a:bodyPr>
          <a:lstStyle/>
          <a:p>
            <a:pPr algn="just"/>
            <a:r>
              <a:rPr lang="es-ES" sz="2400" dirty="0"/>
              <a:t>La forma migratoria para los extranjeros con calidad de “Inmigrante”, en todas sus características, es la FM2. </a:t>
            </a:r>
            <a:r>
              <a:rPr lang="es-MX" sz="2400" dirty="0"/>
              <a:t>Calidad migratoria de inmigrado (adquiere derechos de residencia definitiva en el país), la adquieren los inmigrantes con residencia legal en el país durante cinco años, siempre que hayan observado las disposiciones de la LGP y sus reglamentos y que sus actividades hayan sido honestas y positivas para la comunidad. En tanto no se resuelva la solicitud de la calidad de Inmigrado, a juicio de la Secretaría de Gobernación, el interesado seguirá conservando la de Inmigrante. </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41</a:t>
            </a:fld>
            <a:endParaRPr lang="es-MX"/>
          </a:p>
        </p:txBody>
      </p:sp>
      <p:pic>
        <p:nvPicPr>
          <p:cNvPr id="7" name="Imagen 6">
            <a:extLst>
              <a:ext uri="{FF2B5EF4-FFF2-40B4-BE49-F238E27FC236}">
                <a16:creationId xmlns:a16="http://schemas.microsoft.com/office/drawing/2014/main" id="{FAB41D2D-DB87-4259-BC19-AA0C3B746E6C}"/>
              </a:ext>
            </a:extLst>
          </p:cNvPr>
          <p:cNvPicPr>
            <a:picLocks noChangeAspect="1"/>
          </p:cNvPicPr>
          <p:nvPr/>
        </p:nvPicPr>
        <p:blipFill>
          <a:blip r:embed="rId2"/>
          <a:stretch>
            <a:fillRect/>
          </a:stretch>
        </p:blipFill>
        <p:spPr>
          <a:xfrm>
            <a:off x="2962275" y="4382863"/>
            <a:ext cx="6267450" cy="2305050"/>
          </a:xfrm>
          <a:prstGeom prst="rect">
            <a:avLst/>
          </a:prstGeom>
        </p:spPr>
      </p:pic>
    </p:spTree>
    <p:extLst>
      <p:ext uri="{BB962C8B-B14F-4D97-AF65-F5344CB8AC3E}">
        <p14:creationId xmlns:p14="http://schemas.microsoft.com/office/powerpoint/2010/main" val="2075779560"/>
      </p:ext>
    </p:extLst>
  </p:cSld>
  <p:clrMapOvr>
    <a:masterClrMapping/>
  </p:clrMapOvr>
  <mc:AlternateContent xmlns:mc="http://schemas.openxmlformats.org/markup-compatibility/2006" xmlns:p14="http://schemas.microsoft.com/office/powerpoint/2010/main">
    <mc:Choice Requires="p14">
      <p:transition spd="slow" p14:dur="1500">
        <p:randomBar dir="vert"/>
      </p:transition>
    </mc:Choice>
    <mc:Fallback xmlns="">
      <p:transition spd="slow">
        <p:randomBar dir="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702129"/>
            <a:ext cx="8686800" cy="3673930"/>
          </a:xfrm>
          <a:solidFill>
            <a:schemeClr val="accent6">
              <a:lumMod val="40000"/>
              <a:lumOff val="60000"/>
            </a:schemeClr>
          </a:solidFill>
          <a:ln>
            <a:solidFill>
              <a:schemeClr val="tx1"/>
            </a:solidFill>
          </a:ln>
        </p:spPr>
        <p:txBody>
          <a:bodyPr>
            <a:normAutofit/>
          </a:bodyPr>
          <a:lstStyle/>
          <a:p>
            <a:pPr lvl="0">
              <a:buClrTx/>
            </a:pPr>
            <a:endParaRPr lang="es-ES" sz="2400" dirty="0"/>
          </a:p>
          <a:p>
            <a:pPr marL="114300" lvl="0" indent="0" algn="just">
              <a:buClrTx/>
              <a:buNone/>
            </a:pPr>
            <a:r>
              <a:rPr lang="es-MX" sz="2600" dirty="0"/>
              <a:t>Al Inmigrante que vencida su temporalidad de cinco años no solicite en los plazos que señale el Reglamento su calidad de Inmigrado o no se le conceda ésta, se le cancelará su documentación migratoria exigiendo salir del país en el plazo que le señale para el efecto la Secretaría de Gobernación. En estos casos el extranjero podrá solicitar nueva calidad migratoria de acuerdo con la Ley. </a:t>
            </a:r>
            <a:endParaRPr lang="es-ES" sz="26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42</a:t>
            </a:fld>
            <a:endParaRPr lang="es-MX"/>
          </a:p>
        </p:txBody>
      </p:sp>
      <p:pic>
        <p:nvPicPr>
          <p:cNvPr id="3" name="Imagen 2">
            <a:extLst>
              <a:ext uri="{FF2B5EF4-FFF2-40B4-BE49-F238E27FC236}">
                <a16:creationId xmlns:a16="http://schemas.microsoft.com/office/drawing/2014/main" id="{851C74CE-BD30-4FF8-8F11-459CEAA4F22C}"/>
              </a:ext>
            </a:extLst>
          </p:cNvPr>
          <p:cNvPicPr>
            <a:picLocks noChangeAspect="1"/>
          </p:cNvPicPr>
          <p:nvPr/>
        </p:nvPicPr>
        <p:blipFill>
          <a:blip r:embed="rId2"/>
          <a:stretch>
            <a:fillRect/>
          </a:stretch>
        </p:blipFill>
        <p:spPr>
          <a:xfrm>
            <a:off x="4267041" y="4184817"/>
            <a:ext cx="3657917" cy="2145978"/>
          </a:xfrm>
          <a:prstGeom prst="rect">
            <a:avLst/>
          </a:prstGeom>
        </p:spPr>
      </p:pic>
    </p:spTree>
    <p:extLst>
      <p:ext uri="{BB962C8B-B14F-4D97-AF65-F5344CB8AC3E}">
        <p14:creationId xmlns:p14="http://schemas.microsoft.com/office/powerpoint/2010/main" val="2246183895"/>
      </p:ext>
    </p:extLst>
  </p:cSld>
  <p:clrMapOvr>
    <a:masterClrMapping/>
  </p:clrMapOvr>
  <mc:AlternateContent xmlns:mc="http://schemas.openxmlformats.org/markup-compatibility/2006" xmlns:p14="http://schemas.microsoft.com/office/powerpoint/2010/main">
    <mc:Choice Requires="p14">
      <p:transition spd="slow" p14:dur="1250">
        <p:pull dir="d"/>
      </p:transition>
    </mc:Choice>
    <mc:Fallback xmlns="">
      <p:transition spd="slow">
        <p:pull dir="d"/>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32933" y="1117605"/>
            <a:ext cx="10024534" cy="5122333"/>
          </a:xfrm>
          <a:solidFill>
            <a:schemeClr val="accent2">
              <a:lumMod val="40000"/>
              <a:lumOff val="60000"/>
            </a:schemeClr>
          </a:solidFill>
          <a:ln>
            <a:solidFill>
              <a:schemeClr val="accent1">
                <a:lumMod val="75000"/>
              </a:schemeClr>
            </a:solidFill>
          </a:ln>
        </p:spPr>
        <p:txBody>
          <a:bodyPr>
            <a:normAutofit lnSpcReduction="10000"/>
          </a:bodyPr>
          <a:lstStyle/>
          <a:p>
            <a:pPr marL="0" indent="0" algn="just">
              <a:lnSpc>
                <a:spcPct val="120000"/>
              </a:lnSpc>
              <a:buNone/>
            </a:pPr>
            <a:r>
              <a:rPr lang="es-MX" dirty="0"/>
              <a:t>Son extranjeros los que no posean las calidades determinadas en el artículo 30 Constitucional.</a:t>
            </a:r>
          </a:p>
          <a:p>
            <a:pPr marL="0" indent="0" algn="just">
              <a:lnSpc>
                <a:spcPct val="120000"/>
              </a:lnSpc>
              <a:buNone/>
            </a:pPr>
            <a:r>
              <a:rPr lang="es-ES" dirty="0"/>
              <a:t>Los extranjeros en México gozan de todas las garantías que establece la Constitución con las restricciones que la misma establece, en materia de política migratoria y poblacional quien regula la internación y estancia del extranjero en territorio nacional es la </a:t>
            </a:r>
            <a:r>
              <a:rPr lang="es-ES" b="1" dirty="0"/>
              <a:t>Ley General de Población</a:t>
            </a:r>
            <a:r>
              <a:rPr lang="es-ES" dirty="0"/>
              <a:t> (LGP). </a:t>
            </a:r>
            <a:endParaRPr lang="es-MX" dirty="0"/>
          </a:p>
          <a:p>
            <a:pPr marL="0" indent="0" algn="just">
              <a:lnSpc>
                <a:spcPct val="120000"/>
              </a:lnSpc>
              <a:buNone/>
            </a:pPr>
            <a:r>
              <a:rPr lang="es-ES" dirty="0"/>
              <a:t>La dependencia del gobierno federal encarga de la política migratoria y poblacional es la Secretaría de Gobernación, ya que esta en base a estudios demográficos determina el número de extranjeros y su internación, se puede permitir de acuerdo a la posibilidad de contribución al progreso nacional. En el 2000 con el nuevo Reglamento de la LGP se creó el </a:t>
            </a:r>
            <a:r>
              <a:rPr lang="es-ES" b="1" dirty="0"/>
              <a:t>Instituto Nacional de Migración</a:t>
            </a:r>
            <a:r>
              <a:rPr lang="es-ES" dirty="0"/>
              <a:t> como un organismo desconcentrado de la SEGOB, encargado de regular el ingreso y la permanencia de los extranjeros en nuestro país.</a:t>
            </a:r>
            <a:endParaRPr lang="es-MX" sz="68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2024034" y="332656"/>
            <a:ext cx="3639918" cy="624077"/>
          </a:xfrm>
          <a:solidFill>
            <a:schemeClr val="accent2"/>
          </a:solidFill>
          <a:ln>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43</a:t>
            </a:fld>
            <a:endParaRPr lang="es-MX"/>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spTree>
    <p:extLst>
      <p:ext uri="{BB962C8B-B14F-4D97-AF65-F5344CB8AC3E}">
        <p14:creationId xmlns:p14="http://schemas.microsoft.com/office/powerpoint/2010/main" val="304204632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032933" y="1117605"/>
            <a:ext cx="10024534" cy="5122333"/>
          </a:xfrm>
          <a:solidFill>
            <a:schemeClr val="accent2">
              <a:lumMod val="40000"/>
              <a:lumOff val="60000"/>
            </a:schemeClr>
          </a:solidFill>
          <a:ln>
            <a:solidFill>
              <a:schemeClr val="accent1">
                <a:lumMod val="75000"/>
              </a:schemeClr>
            </a:solidFill>
          </a:ln>
        </p:spPr>
        <p:txBody>
          <a:bodyPr>
            <a:normAutofit/>
          </a:bodyPr>
          <a:lstStyle/>
          <a:p>
            <a:pPr marL="114300" indent="0">
              <a:buNone/>
            </a:pPr>
            <a:r>
              <a:rPr lang="es-ES" dirty="0"/>
              <a:t>Los extranjeros podrán internarse legalmente al país de acuerdo con las siguientes calidades: </a:t>
            </a:r>
            <a:endParaRPr lang="es-MX" dirty="0"/>
          </a:p>
          <a:p>
            <a:pPr marL="620713">
              <a:buClrTx/>
              <a:buFont typeface="Wingdings" panose="05000000000000000000" pitchFamily="2" charset="2"/>
              <a:buChar char="§"/>
            </a:pPr>
            <a:r>
              <a:rPr lang="es-ES" dirty="0"/>
              <a:t>No inmigrante </a:t>
            </a:r>
            <a:endParaRPr lang="es-MX" dirty="0"/>
          </a:p>
          <a:p>
            <a:pPr marL="620713">
              <a:buClrTx/>
              <a:buFont typeface="Wingdings" panose="05000000000000000000" pitchFamily="2" charset="2"/>
              <a:buChar char="§"/>
            </a:pPr>
            <a:r>
              <a:rPr lang="es-ES" dirty="0"/>
              <a:t>Inmigrante </a:t>
            </a:r>
          </a:p>
          <a:p>
            <a:pPr marL="114300" indent="0">
              <a:buNone/>
            </a:pPr>
            <a:r>
              <a:rPr lang="es-ES" b="1" dirty="0"/>
              <a:t>No inmigrante</a:t>
            </a:r>
            <a:r>
              <a:rPr lang="es-ES" dirty="0"/>
              <a:t> es el extranjero que con permiso de SEGOB se interna en el país temporalmente (sin ánimo de residir), esta calidad se subdivide en once características migratorias y son: turista, </a:t>
            </a:r>
            <a:r>
              <a:rPr lang="es-ES" dirty="0" err="1"/>
              <a:t>transmigrante</a:t>
            </a:r>
            <a:r>
              <a:rPr lang="es-ES" dirty="0"/>
              <a:t>, visitante, ministro de culto, asilado político, refugiado, estudiante, visitante distinguido, visitante local, visitante provisional y corresponsal.</a:t>
            </a:r>
          </a:p>
          <a:p>
            <a:pPr marL="114300" indent="0">
              <a:buNone/>
            </a:pPr>
            <a:r>
              <a:rPr lang="es-ES" b="1" dirty="0"/>
              <a:t>Inmigrante</a:t>
            </a:r>
            <a:r>
              <a:rPr lang="es-ES" dirty="0"/>
              <a:t> es el extranjero que se interna legalmente en el país con el propósito de radicarse en él, en tanto adquiere la calidad de inmigrado (residencia definitiva). Tiene nueve características: rentista, inversionista, profesional, cargo de confianza, científico, técnico, familiares, artistas y deportistas y asimilados.</a:t>
            </a:r>
            <a:endParaRPr lang="es-MX" dirty="0"/>
          </a:p>
          <a:p>
            <a:pPr marL="114300" indent="0">
              <a:buNone/>
            </a:pPr>
            <a:endParaRPr lang="es-MX" dirty="0"/>
          </a:p>
          <a:p>
            <a:pPr marL="114300" indent="0">
              <a:lnSpc>
                <a:spcPct val="150000"/>
              </a:lnSpc>
              <a:buNone/>
            </a:pPr>
            <a:endParaRPr lang="es-MX" sz="4300" dirty="0">
              <a:latin typeface="Arial" pitchFamily="34" charset="0"/>
              <a:cs typeface="Arial" pitchFamily="34" charset="0"/>
            </a:endParaRPr>
          </a:p>
          <a:p>
            <a:pPr marL="114300" indent="0">
              <a:lnSpc>
                <a:spcPct val="150000"/>
              </a:lnSpc>
              <a:buNone/>
            </a:pPr>
            <a:endParaRPr lang="es-MX" sz="4300" dirty="0">
              <a:latin typeface="Arial" pitchFamily="34" charset="0"/>
              <a:cs typeface="Arial" pitchFamily="34" charset="0"/>
            </a:endParaRPr>
          </a:p>
        </p:txBody>
      </p:sp>
      <p:sp>
        <p:nvSpPr>
          <p:cNvPr id="4" name="3 Título"/>
          <p:cNvSpPr>
            <a:spLocks noGrp="1"/>
          </p:cNvSpPr>
          <p:nvPr>
            <p:ph type="title"/>
          </p:nvPr>
        </p:nvSpPr>
        <p:spPr>
          <a:xfrm>
            <a:off x="2024034" y="332656"/>
            <a:ext cx="3639918" cy="624077"/>
          </a:xfrm>
          <a:solidFill>
            <a:schemeClr val="accent2"/>
          </a:solidFill>
          <a:ln>
            <a:solidFill>
              <a:schemeClr val="accent1">
                <a:lumMod val="75000"/>
              </a:schemeClr>
            </a:solidFill>
          </a:ln>
        </p:spPr>
        <p:txBody>
          <a:bodyPr>
            <a:normAutofit/>
          </a:bodyPr>
          <a:lstStyle/>
          <a:p>
            <a:pPr algn="ctr"/>
            <a:r>
              <a:rPr lang="es-MX" sz="3200" b="1" dirty="0">
                <a:solidFill>
                  <a:schemeClr val="bg1"/>
                </a:solidFill>
                <a:latin typeface="Arial" pitchFamily="34" charset="0"/>
                <a:cs typeface="Arial" pitchFamily="34" charset="0"/>
              </a:rPr>
              <a:t>CONCLUSIONES</a:t>
            </a:r>
            <a:r>
              <a:rPr lang="es-MX" sz="3200" dirty="0">
                <a:solidFill>
                  <a:schemeClr val="bg1"/>
                </a:solidFill>
                <a:latin typeface="Arial" pitchFamily="34" charset="0"/>
                <a:cs typeface="Arial" pitchFamily="34" charset="0"/>
              </a:rPr>
              <a:t>   </a:t>
            </a:r>
          </a:p>
        </p:txBody>
      </p:sp>
      <p:sp>
        <p:nvSpPr>
          <p:cNvPr id="2" name="1 Marcador de número de diapositiva"/>
          <p:cNvSpPr>
            <a:spLocks noGrp="1"/>
          </p:cNvSpPr>
          <p:nvPr>
            <p:ph type="sldNum" sz="quarter" idx="12"/>
          </p:nvPr>
        </p:nvSpPr>
        <p:spPr/>
        <p:txBody>
          <a:bodyPr/>
          <a:lstStyle/>
          <a:p>
            <a:fld id="{559A74B9-CAFF-4650-A221-91685748E060}" type="slidenum">
              <a:rPr lang="es-MX" smtClean="0"/>
              <a:t>44</a:t>
            </a:fld>
            <a:endParaRPr lang="es-MX"/>
          </a:p>
        </p:txBody>
      </p:sp>
      <p:pic>
        <p:nvPicPr>
          <p:cNvPr id="3" name="Imagen 2"/>
          <p:cNvPicPr>
            <a:picLocks noChangeAspect="1"/>
          </p:cNvPicPr>
          <p:nvPr/>
        </p:nvPicPr>
        <p:blipFill>
          <a:blip r:embed="rId2"/>
          <a:stretch>
            <a:fillRect/>
          </a:stretch>
        </p:blipFill>
        <p:spPr>
          <a:xfrm>
            <a:off x="10167374" y="158088"/>
            <a:ext cx="890093" cy="798645"/>
          </a:xfrm>
          <a:prstGeom prst="rect">
            <a:avLst/>
          </a:prstGeom>
        </p:spPr>
      </p:pic>
    </p:spTree>
    <p:extLst>
      <p:ext uri="{BB962C8B-B14F-4D97-AF65-F5344CB8AC3E}">
        <p14:creationId xmlns:p14="http://schemas.microsoft.com/office/powerpoint/2010/main" val="25626575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52596" y="428604"/>
            <a:ext cx="3063284" cy="690384"/>
          </a:xfrm>
          <a:solidFill>
            <a:schemeClr val="accent1">
              <a:lumMod val="75000"/>
            </a:schemeClr>
          </a:solidFill>
        </p:spPr>
        <p:txBody>
          <a:bodyPr>
            <a:normAutofit/>
          </a:bodyPr>
          <a:lstStyle/>
          <a:p>
            <a:r>
              <a:rPr lang="es-MX" sz="3200" b="1" dirty="0">
                <a:solidFill>
                  <a:schemeClr val="bg1"/>
                </a:solidFill>
                <a:latin typeface="Arial" pitchFamily="34" charset="0"/>
                <a:cs typeface="Arial" pitchFamily="34" charset="0"/>
              </a:rPr>
              <a:t>REFERENCIAS</a:t>
            </a:r>
          </a:p>
        </p:txBody>
      </p:sp>
      <p:sp>
        <p:nvSpPr>
          <p:cNvPr id="3" name="2 Marcador de contenido"/>
          <p:cNvSpPr>
            <a:spLocks noGrp="1"/>
          </p:cNvSpPr>
          <p:nvPr>
            <p:ph idx="1"/>
          </p:nvPr>
        </p:nvSpPr>
        <p:spPr>
          <a:xfrm>
            <a:off x="1186766" y="1249597"/>
            <a:ext cx="9749367" cy="5140357"/>
          </a:xfrm>
          <a:ln w="38100">
            <a:solidFill>
              <a:schemeClr val="accent1">
                <a:lumMod val="75000"/>
              </a:schemeClr>
            </a:solidFill>
          </a:ln>
        </p:spPr>
        <p:txBody>
          <a:bodyPr>
            <a:normAutofit fontScale="92500" lnSpcReduction="10000"/>
          </a:bodyPr>
          <a:lstStyle/>
          <a:p>
            <a:pPr algn="just"/>
            <a:r>
              <a:rPr lang="es-MX" dirty="0"/>
              <a:t>Arellano, C. (2011). Derecho Internacional Privado. 18° Edición. Editorial Porrúa. México. </a:t>
            </a:r>
          </a:p>
          <a:p>
            <a:pPr algn="just"/>
            <a:r>
              <a:rPr lang="es-MX" dirty="0"/>
              <a:t>Casanueva, S. y C. </a:t>
            </a:r>
            <a:r>
              <a:rPr lang="es-MX" dirty="0" err="1"/>
              <a:t>Terzi</a:t>
            </a:r>
            <a:r>
              <a:rPr lang="es-MX" dirty="0"/>
              <a:t> (2010). Derecho internacional público en la mundialización: con notas de derecho internacional privado. 1ª. Edición. Editorial Porrúa. México. </a:t>
            </a:r>
          </a:p>
          <a:p>
            <a:pPr algn="just"/>
            <a:r>
              <a:rPr lang="es-MX" dirty="0"/>
              <a:t>Contreras, F. (2013). Derecho internacional privado. Parte general. Quinta edición. Editorial Oxford </a:t>
            </a:r>
            <a:r>
              <a:rPr lang="es-MX" dirty="0" err="1"/>
              <a:t>University</a:t>
            </a:r>
            <a:r>
              <a:rPr lang="es-MX" dirty="0"/>
              <a:t> </a:t>
            </a:r>
            <a:r>
              <a:rPr lang="es-MX" dirty="0" err="1"/>
              <a:t>Press</a:t>
            </a:r>
            <a:r>
              <a:rPr lang="es-MX" dirty="0"/>
              <a:t>. México. 	</a:t>
            </a:r>
          </a:p>
          <a:p>
            <a:pPr algn="just"/>
            <a:r>
              <a:rPr lang="es-ES" dirty="0">
                <a:cs typeface="Arial" panose="020B0604020202020204" pitchFamily="34" charset="0"/>
              </a:rPr>
              <a:t>Constitución Política de los Estados Unidos Mexicanos.</a:t>
            </a:r>
            <a:endParaRPr lang="es-MX" dirty="0">
              <a:cs typeface="Arial" panose="020B0604020202020204" pitchFamily="34" charset="0"/>
            </a:endParaRPr>
          </a:p>
          <a:p>
            <a:pPr algn="just"/>
            <a:r>
              <a:rPr lang="es-ES" dirty="0">
                <a:cs typeface="Arial" panose="020B0604020202020204" pitchFamily="34" charset="0"/>
              </a:rPr>
              <a:t>Corzo, V. y E. Corzo (2012). La aplicación del Derecho Internacional en México: una visión crítica. Instituto Nacional de Ciencias Penales: Instituto Matías Romero. 1ª. Edición México.</a:t>
            </a:r>
            <a:endParaRPr lang="es-MX" dirty="0">
              <a:cs typeface="Arial" panose="020B0604020202020204" pitchFamily="34" charset="0"/>
            </a:endParaRPr>
          </a:p>
          <a:p>
            <a:pPr algn="just"/>
            <a:r>
              <a:rPr lang="es-ES" dirty="0">
                <a:cs typeface="Arial" panose="020B0604020202020204" pitchFamily="34" charset="0"/>
              </a:rPr>
              <a:t>Gómez-Robledo, A. (2008). </a:t>
            </a:r>
            <a:r>
              <a:rPr lang="es-MX" dirty="0">
                <a:cs typeface="Arial" panose="020B0604020202020204" pitchFamily="34" charset="0"/>
              </a:rPr>
              <a:t>Derecho Internacional: temas selectos. 5ª. Edición. Universidad Nacional Autónoma de México. México.</a:t>
            </a:r>
          </a:p>
          <a:p>
            <a:pPr algn="just"/>
            <a:r>
              <a:rPr lang="es-MX" dirty="0">
                <a:cs typeface="Arial" panose="020B0604020202020204" pitchFamily="34" charset="0"/>
              </a:rPr>
              <a:t>Ley General de Población.</a:t>
            </a:r>
          </a:p>
          <a:p>
            <a:pPr algn="just"/>
            <a:r>
              <a:rPr lang="es-MX" dirty="0">
                <a:cs typeface="Arial" panose="020B0604020202020204" pitchFamily="34" charset="0"/>
              </a:rPr>
              <a:t>Reglamento de la Ley General de Población.</a:t>
            </a:r>
          </a:p>
          <a:p>
            <a:pPr algn="just"/>
            <a:r>
              <a:rPr lang="es-MX" dirty="0"/>
              <a:t>Pereznieto, L. (2011). Derecho Internacional Privado. 9ª. Edición. Oxford </a:t>
            </a:r>
            <a:r>
              <a:rPr lang="es-MX" dirty="0" err="1"/>
              <a:t>University</a:t>
            </a:r>
            <a:r>
              <a:rPr lang="es-MX" dirty="0"/>
              <a:t> </a:t>
            </a:r>
            <a:r>
              <a:rPr lang="es-MX" dirty="0" err="1"/>
              <a:t>Press</a:t>
            </a:r>
            <a:r>
              <a:rPr lang="es-MX" dirty="0"/>
              <a:t>. México. </a:t>
            </a:r>
          </a:p>
          <a:p>
            <a:pPr algn="just"/>
            <a:r>
              <a:rPr lang="es-MX" dirty="0"/>
              <a:t>Sepúlveda, C. (2009). Derecho Internacional. Editorial Porrúa. 26ª edición. México. 	</a:t>
            </a:r>
          </a:p>
          <a:p>
            <a:pPr algn="just"/>
            <a:endParaRPr lang="es-MX" sz="1800"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559A74B9-CAFF-4650-A221-91685748E060}" type="slidenum">
              <a:rPr lang="es-MX" smtClean="0"/>
              <a:t>45</a:t>
            </a:fld>
            <a:endParaRPr lang="es-MX"/>
          </a:p>
        </p:txBody>
      </p:sp>
      <p:pic>
        <p:nvPicPr>
          <p:cNvPr id="5" name="Imagen 4"/>
          <p:cNvPicPr>
            <a:picLocks noChangeAspect="1"/>
          </p:cNvPicPr>
          <p:nvPr/>
        </p:nvPicPr>
        <p:blipFill>
          <a:blip r:embed="rId2"/>
          <a:stretch>
            <a:fillRect/>
          </a:stretch>
        </p:blipFill>
        <p:spPr>
          <a:xfrm>
            <a:off x="9650907" y="320343"/>
            <a:ext cx="890093" cy="798645"/>
          </a:xfrm>
          <a:prstGeom prst="rect">
            <a:avLst/>
          </a:prstGeom>
        </p:spPr>
      </p:pic>
    </p:spTree>
    <p:extLst>
      <p:ext uri="{BB962C8B-B14F-4D97-AF65-F5344CB8AC3E}">
        <p14:creationId xmlns:p14="http://schemas.microsoft.com/office/powerpoint/2010/main" val="3678563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26936" y="188640"/>
            <a:ext cx="2857496" cy="936104"/>
          </a:xfrm>
        </p:spPr>
        <p:txBody>
          <a:bodyPr>
            <a:normAutofit fontScale="90000"/>
          </a:bodyPr>
          <a:lstStyle/>
          <a:p>
            <a:pPr algn="r"/>
            <a:br>
              <a:rPr lang="es-ES" sz="3100" dirty="0"/>
            </a:br>
            <a:r>
              <a:rPr lang="es-ES" sz="2200" dirty="0">
                <a:solidFill>
                  <a:schemeClr val="accent1">
                    <a:lumMod val="75000"/>
                  </a:schemeClr>
                </a:solidFill>
              </a:rPr>
              <a:t>F</a:t>
            </a:r>
            <a:r>
              <a:rPr lang="es-ES" sz="1800" dirty="0">
                <a:solidFill>
                  <a:schemeClr val="accent1">
                    <a:lumMod val="75000"/>
                  </a:schemeClr>
                </a:solidFill>
              </a:rPr>
              <a:t>ACULTAD DE ECONOMÍA</a:t>
            </a:r>
            <a:br>
              <a:rPr lang="es-ES" sz="1800" dirty="0">
                <a:solidFill>
                  <a:schemeClr val="accent1">
                    <a:lumMod val="75000"/>
                  </a:schemeClr>
                </a:solidFill>
              </a:rPr>
            </a:br>
            <a:r>
              <a:rPr lang="es-ES" sz="1800" dirty="0">
                <a:solidFill>
                  <a:schemeClr val="accent1">
                    <a:lumMod val="75000"/>
                  </a:schemeClr>
                </a:solidFill>
              </a:rPr>
              <a:t>RELACIONES ECONÓMICAS INTERNACIONALES</a:t>
            </a:r>
            <a:br>
              <a:rPr lang="es-ES" dirty="0">
                <a:solidFill>
                  <a:schemeClr val="accent3">
                    <a:lumMod val="50000"/>
                  </a:schemeClr>
                </a:solidFill>
              </a:rPr>
            </a:br>
            <a:endParaRPr lang="es-MX" dirty="0">
              <a:solidFill>
                <a:schemeClr val="accent3">
                  <a:lumMod val="50000"/>
                </a:schemeClr>
              </a:solidFill>
            </a:endParaRPr>
          </a:p>
        </p:txBody>
      </p:sp>
      <p:sp>
        <p:nvSpPr>
          <p:cNvPr id="3" name="2 Marcador de número de diapositiva"/>
          <p:cNvSpPr>
            <a:spLocks noGrp="1"/>
          </p:cNvSpPr>
          <p:nvPr>
            <p:ph type="sldNum" sz="quarter" idx="12"/>
          </p:nvPr>
        </p:nvSpPr>
        <p:spPr/>
        <p:txBody>
          <a:bodyPr/>
          <a:lstStyle/>
          <a:p>
            <a:fld id="{114F6E14-26B7-447F-A4C5-187AB6119613}" type="slidenum">
              <a:rPr lang="es-MX" smtClean="0">
                <a:solidFill>
                  <a:schemeClr val="bg1"/>
                </a:solidFill>
              </a:rPr>
              <a:pPr/>
              <a:t>46</a:t>
            </a:fld>
            <a:endParaRPr lang="es-MX" dirty="0">
              <a:solidFill>
                <a:schemeClr val="bg1"/>
              </a:solidFill>
            </a:endParaRPr>
          </a:p>
        </p:txBody>
      </p:sp>
      <p:pic>
        <p:nvPicPr>
          <p:cNvPr id="5" name="Picture 2" descr="Uaemex"/>
          <p:cNvPicPr>
            <a:picLocks noChangeAspect="1" noChangeArrowheads="1"/>
          </p:cNvPicPr>
          <p:nvPr/>
        </p:nvPicPr>
        <p:blipFill>
          <a:blip r:embed="rId2"/>
          <a:srcRect/>
          <a:stretch>
            <a:fillRect/>
          </a:stretch>
        </p:blipFill>
        <p:spPr bwMode="auto">
          <a:xfrm>
            <a:off x="2279650" y="572070"/>
            <a:ext cx="3240088" cy="2928938"/>
          </a:xfrm>
          <a:prstGeom prst="rect">
            <a:avLst/>
          </a:prstGeom>
          <a:noFill/>
          <a:ln w="28575">
            <a:solidFill>
              <a:schemeClr val="accent1">
                <a:lumMod val="75000"/>
              </a:schemeClr>
            </a:solidFill>
            <a:miter lim="800000"/>
            <a:headEnd/>
            <a:tailEnd/>
          </a:ln>
        </p:spPr>
      </p:pic>
      <p:pic>
        <p:nvPicPr>
          <p:cNvPr id="7" name="Picture 3"/>
          <p:cNvPicPr>
            <a:picLocks noChangeAspect="1" noChangeArrowheads="1"/>
          </p:cNvPicPr>
          <p:nvPr/>
        </p:nvPicPr>
        <p:blipFill>
          <a:blip r:embed="rId3"/>
          <a:srcRect/>
          <a:stretch>
            <a:fillRect/>
          </a:stretch>
        </p:blipFill>
        <p:spPr bwMode="auto">
          <a:xfrm>
            <a:off x="6168008" y="2996952"/>
            <a:ext cx="3294126" cy="2952328"/>
          </a:xfrm>
          <a:prstGeom prst="rect">
            <a:avLst/>
          </a:prstGeom>
          <a:noFill/>
          <a:ln w="28575">
            <a:solidFill>
              <a:schemeClr val="accent1">
                <a:lumMod val="75000"/>
              </a:schemeClr>
            </a:solidFill>
            <a:miter lim="800000"/>
            <a:headEnd/>
            <a:tailEnd/>
          </a:ln>
        </p:spPr>
      </p:pic>
    </p:spTree>
    <p:extLst>
      <p:ext uri="{BB962C8B-B14F-4D97-AF65-F5344CB8AC3E}">
        <p14:creationId xmlns:p14="http://schemas.microsoft.com/office/powerpoint/2010/main" val="386201810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2341256" y="3111373"/>
            <a:ext cx="7700211" cy="1368151"/>
          </a:xfrm>
          <a:prstGeom prst="rec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kumimoji="0" lang="es-ES" sz="1800" b="0" i="0" u="none" strike="noStrike" kern="1200" cap="none" spc="0" normalizeH="0" baseline="0" noProof="0" dirty="0">
                <a:ln>
                  <a:noFill/>
                </a:ln>
                <a:solidFill>
                  <a:srgbClr val="4F81BD">
                    <a:lumMod val="50000"/>
                  </a:srgbClr>
                </a:solidFill>
                <a:effectLst/>
                <a:uLnTx/>
                <a:uFillTx/>
                <a:latin typeface="Calibri"/>
                <a:ea typeface="+mn-ea"/>
                <a:cs typeface="+mn-cs"/>
              </a:rPr>
              <a:t>Este es el propósito que refiere la </a:t>
            </a:r>
            <a:r>
              <a:rPr kumimoji="0" lang="es-ES" sz="1800" b="1" i="0" u="none" strike="noStrike" kern="1200" cap="none" spc="0" normalizeH="0" baseline="0" noProof="0" dirty="0">
                <a:ln>
                  <a:noFill/>
                </a:ln>
                <a:solidFill>
                  <a:srgbClr val="4F81BD">
                    <a:lumMod val="50000"/>
                  </a:srgbClr>
                </a:solidFill>
                <a:effectLst/>
                <a:uLnTx/>
                <a:uFillTx/>
                <a:latin typeface="Calibri"/>
                <a:ea typeface="+mn-ea"/>
                <a:cs typeface="+mn-cs"/>
              </a:rPr>
              <a:t>Unidad de Competencia 4</a:t>
            </a:r>
            <a:r>
              <a:rPr kumimoji="0" lang="es-MX" sz="1800" b="1" i="0" u="none" strike="noStrike" kern="1200" cap="none" spc="0" normalizeH="0" baseline="0" noProof="0" dirty="0">
                <a:ln>
                  <a:noFill/>
                </a:ln>
                <a:solidFill>
                  <a:srgbClr val="4F81BD">
                    <a:lumMod val="50000"/>
                  </a:srgbClr>
                </a:solidFill>
                <a:effectLst/>
                <a:uLnTx/>
                <a:uFillTx/>
                <a:latin typeface="Calibri"/>
                <a:ea typeface="+mn-ea"/>
                <a:cs typeface="+mn-cs"/>
              </a:rPr>
              <a:t> “Condición jurídica del extranjero”. </a:t>
            </a:r>
            <a:r>
              <a:rPr kumimoji="0" lang="es-MX" sz="1800" b="0" i="0" u="none" strike="noStrike" kern="1200" cap="none" spc="0" normalizeH="0" baseline="0" noProof="0" dirty="0">
                <a:ln>
                  <a:noFill/>
                </a:ln>
                <a:solidFill>
                  <a:srgbClr val="4F81BD">
                    <a:lumMod val="50000"/>
                  </a:srgbClr>
                </a:solidFill>
                <a:effectLst/>
                <a:uLnTx/>
                <a:uFillTx/>
                <a:latin typeface="Calibri"/>
                <a:ea typeface="+mn-ea"/>
                <a:cs typeface="+mn-cs"/>
              </a:rPr>
              <a:t> El tema a desarrollar en el presente material es el </a:t>
            </a:r>
            <a:r>
              <a:rPr kumimoji="0" lang="es-MX" sz="1800" b="1" i="0" u="none" strike="noStrike" kern="1200" cap="none" spc="0" normalizeH="0" baseline="0" noProof="0" dirty="0">
                <a:ln>
                  <a:noFill/>
                </a:ln>
                <a:solidFill>
                  <a:srgbClr val="4F81BD">
                    <a:lumMod val="50000"/>
                  </a:srgbClr>
                </a:solidFill>
                <a:effectLst/>
                <a:uLnTx/>
                <a:uFillTx/>
                <a:latin typeface="Calibri"/>
                <a:ea typeface="+mn-ea"/>
                <a:cs typeface="+mn-cs"/>
              </a:rPr>
              <a:t>4.1.</a:t>
            </a:r>
            <a:r>
              <a:rPr kumimoji="0" lang="es-MX" sz="1800" b="0" i="0" u="none" strike="noStrike" kern="1200" cap="none" spc="0" normalizeH="0" baseline="0" noProof="0" dirty="0">
                <a:ln>
                  <a:noFill/>
                </a:ln>
                <a:solidFill>
                  <a:srgbClr val="4F81BD">
                    <a:lumMod val="50000"/>
                  </a:srgbClr>
                </a:solidFill>
                <a:effectLst/>
                <a:uLnTx/>
                <a:uFillTx/>
                <a:latin typeface="Calibri"/>
                <a:ea typeface="+mn-ea"/>
                <a:cs typeface="+mn-cs"/>
              </a:rPr>
              <a:t> </a:t>
            </a:r>
            <a:r>
              <a:rPr lang="es-MX" b="1" dirty="0">
                <a:solidFill>
                  <a:schemeClr val="tx2"/>
                </a:solidFill>
              </a:rPr>
              <a:t>Condición jurídica del extranjero en el derecho mexicano vigente. </a:t>
            </a:r>
            <a:endParaRPr kumimoji="0" lang="es-MX" sz="1800" b="0" i="0" u="none" strike="noStrike" kern="1200" cap="none" spc="0" normalizeH="0" baseline="0" noProof="0" dirty="0">
              <a:ln>
                <a:noFill/>
              </a:ln>
              <a:solidFill>
                <a:srgbClr val="4F81BD">
                  <a:lumMod val="50000"/>
                </a:srgbClr>
              </a:solidFill>
              <a:effectLst/>
              <a:uLnTx/>
              <a:uFillTx/>
              <a:latin typeface="Calibri"/>
              <a:ea typeface="+mn-ea"/>
              <a:cs typeface="+mn-cs"/>
            </a:endParaRPr>
          </a:p>
        </p:txBody>
      </p:sp>
      <p:sp>
        <p:nvSpPr>
          <p:cNvPr id="3" name="2 Marcador de contenido"/>
          <p:cNvSpPr>
            <a:spLocks noGrp="1"/>
          </p:cNvSpPr>
          <p:nvPr>
            <p:ph idx="1"/>
          </p:nvPr>
        </p:nvSpPr>
        <p:spPr>
          <a:xfrm>
            <a:off x="1398877" y="1312536"/>
            <a:ext cx="8229600" cy="1803196"/>
          </a:xfrm>
          <a:solidFill>
            <a:schemeClr val="accent2"/>
          </a:solidFill>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lgn="just">
              <a:buNone/>
            </a:pPr>
            <a:r>
              <a:rPr lang="es-ES" sz="2900" b="1" dirty="0">
                <a:ln w="6600">
                  <a:solidFill>
                    <a:schemeClr val="accent2"/>
                  </a:solidFill>
                  <a:prstDash val="solid"/>
                </a:ln>
                <a:solidFill>
                  <a:srgbClr val="FFFFFF"/>
                </a:solidFill>
                <a:cs typeface="Arial" panose="020B0604020202020204" pitchFamily="34" charset="0"/>
              </a:rPr>
              <a:t>PROPÓSITO DE LA UNIDAD DE COMPETENCIA</a:t>
            </a:r>
          </a:p>
          <a:p>
            <a:pPr marL="0" indent="0" algn="just">
              <a:buNone/>
            </a:pPr>
            <a:r>
              <a:rPr lang="es-MX" sz="2600" dirty="0">
                <a:solidFill>
                  <a:schemeClr val="bg1"/>
                </a:solidFill>
              </a:rPr>
              <a:t>Interpretar la condición jurídica de los extranjeros en México, con base en el derecho interno e internacional, así como las modalidades existentes en México para la migración del extranjero, la internación y la estancia. </a:t>
            </a:r>
            <a:r>
              <a:rPr lang="es-MX" sz="2600" dirty="0"/>
              <a:t>	</a:t>
            </a:r>
          </a:p>
          <a:p>
            <a:pPr marL="0" indent="0" algn="just">
              <a:buNone/>
            </a:pPr>
            <a:endParaRPr lang="es-ES" sz="24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C29378A-C853-4D83-9CBD-761F2E9B0B0F}" type="slidenum">
              <a:rPr kumimoji="0" lang="es-ES"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s-ES" sz="18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1">
                <a:lumMod val="75000"/>
              </a:schemeClr>
            </a:solidFill>
            <a:miter lim="800000"/>
            <a:headEnd/>
            <a:tailEnd/>
          </a:ln>
        </p:spPr>
      </p:pic>
      <p:sp>
        <p:nvSpPr>
          <p:cNvPr id="6" name="5 Rectángulo"/>
          <p:cNvSpPr/>
          <p:nvPr/>
        </p:nvSpPr>
        <p:spPr>
          <a:xfrm>
            <a:off x="2628548" y="4514004"/>
            <a:ext cx="8303675" cy="1818274"/>
          </a:xfrm>
          <a:prstGeom prst="rect">
            <a:avLst/>
          </a:prstGeom>
          <a:solidFill>
            <a:schemeClr val="accent1">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2000" b="1" i="0" u="none" strike="noStrike" kern="1200" cap="none" spc="0" normalizeH="0" baseline="0" noProof="0" dirty="0">
                <a:ln>
                  <a:noFill/>
                </a:ln>
                <a:solidFill>
                  <a:prstClr val="white"/>
                </a:solidFill>
                <a:effectLst/>
                <a:uLnTx/>
                <a:uFillTx/>
                <a:latin typeface="Calibri"/>
                <a:ea typeface="+mn-ea"/>
                <a:cs typeface="+mn-cs"/>
              </a:rPr>
              <a:t>Estructura metodológica:</a:t>
            </a:r>
            <a:r>
              <a:rPr kumimoji="0" lang="es-MX" sz="2000" b="0" i="0" u="none" strike="noStrike" kern="1200" cap="none" spc="0" normalizeH="0" baseline="0" noProof="0" dirty="0">
                <a:ln>
                  <a:noFill/>
                </a:ln>
                <a:solidFill>
                  <a:prstClr val="white"/>
                </a:solidFill>
                <a:effectLst/>
                <a:uLnTx/>
                <a:uFillTx/>
                <a:latin typeface="Calibri"/>
                <a:ea typeface="+mn-ea"/>
                <a:cs typeface="+mn-cs"/>
              </a:rPr>
              <a:t> Este material </a:t>
            </a:r>
            <a:r>
              <a:rPr kumimoji="0" lang="es-ES" sz="2000" b="0" i="0" u="none" strike="noStrike" kern="1200" cap="none" spc="0" normalizeH="0" baseline="0" noProof="0" dirty="0">
                <a:ln>
                  <a:noFill/>
                </a:ln>
                <a:solidFill>
                  <a:prstClr val="white"/>
                </a:solidFill>
                <a:effectLst/>
                <a:uLnTx/>
                <a:uFillTx/>
                <a:latin typeface="Calibri"/>
                <a:ea typeface="+mn-ea"/>
                <a:cs typeface="+mn-cs"/>
              </a:rPr>
              <a:t>cuenta con un sistema de almacenaje con dimensiones y materiales adecuados: </a:t>
            </a:r>
            <a:r>
              <a:rPr kumimoji="0" lang="es-ES" sz="2000" b="1" i="0" u="none" strike="noStrike" kern="1200" cap="none" spc="0" normalizeH="0" baseline="0" noProof="0" dirty="0">
                <a:ln>
                  <a:noFill/>
                </a:ln>
                <a:solidFill>
                  <a:prstClr val="white"/>
                </a:solidFill>
                <a:effectLst/>
                <a:uLnTx/>
                <a:uFillTx/>
                <a:latin typeface="Calibri"/>
                <a:ea typeface="+mn-ea"/>
                <a:cs typeface="+mn-cs"/>
              </a:rPr>
              <a:t>Microsoft PowerPoint 2016. </a:t>
            </a:r>
            <a:r>
              <a:rPr kumimoji="0" lang="es-ES" sz="2000" b="0" i="0" u="none" strike="noStrike" kern="1200" cap="none" spc="0" normalizeH="0" baseline="0" noProof="0" dirty="0">
                <a:ln>
                  <a:noFill/>
                </a:ln>
                <a:solidFill>
                  <a:prstClr val="white"/>
                </a:solidFill>
                <a:effectLst/>
                <a:uLnTx/>
                <a:uFillTx/>
                <a:latin typeface="Calibri"/>
                <a:ea typeface="+mn-ea"/>
                <a:cs typeface="+mn-cs"/>
              </a:rPr>
              <a:t>Está</a:t>
            </a:r>
            <a:r>
              <a:rPr kumimoji="0" lang="es-MX" sz="2000" b="0" i="0" u="none" strike="noStrike" kern="1200" cap="none" spc="0" normalizeH="0" baseline="0" noProof="0" dirty="0">
                <a:ln>
                  <a:noFill/>
                </a:ln>
                <a:solidFill>
                  <a:prstClr val="white"/>
                </a:solidFill>
                <a:effectLst/>
                <a:uLnTx/>
                <a:uFillTx/>
                <a:latin typeface="Calibri"/>
                <a:ea typeface="+mn-ea"/>
                <a:cs typeface="+mn-cs"/>
              </a:rPr>
              <a:t> diseñado en forma clara y sencilla, y presenta lo más sobresaliente respecto al tema: </a:t>
            </a:r>
            <a:r>
              <a:rPr kumimoji="0" lang="es-MX" sz="2000" b="1" i="0" u="none" strike="noStrike" kern="1200" cap="none" spc="0" normalizeH="0" baseline="0" noProof="0" dirty="0">
                <a:ln>
                  <a:noFill/>
                </a:ln>
                <a:solidFill>
                  <a:prstClr val="white"/>
                </a:solidFill>
                <a:effectLst/>
                <a:uLnTx/>
                <a:uFillTx/>
                <a:latin typeface="Calibri"/>
                <a:ea typeface="+mn-ea"/>
                <a:cs typeface="+mn-cs"/>
              </a:rPr>
              <a:t>4.1 </a:t>
            </a:r>
            <a:r>
              <a:rPr lang="es-MX" sz="2000" b="1" dirty="0">
                <a:solidFill>
                  <a:prstClr val="white"/>
                </a:solidFill>
                <a:latin typeface="Calibri"/>
              </a:rPr>
              <a:t>Condición jurídica del extranjero en el derecho mexicano vigente.</a:t>
            </a:r>
            <a:endParaRPr kumimoji="0" lang="es-MX" sz="2000" b="1" i="0" u="none" strike="noStrike" kern="1200" cap="none" spc="0" normalizeH="0" baseline="0" noProof="0" dirty="0">
              <a:ln>
                <a:noFill/>
              </a:ln>
              <a:solidFill>
                <a:prstClr val="white"/>
              </a:solidFill>
              <a:effectLst/>
              <a:uLnTx/>
              <a:uFillTx/>
              <a:latin typeface="Calibri"/>
              <a:ea typeface="+mn-ea"/>
              <a:cs typeface="+mn-cs"/>
            </a:endParaRPr>
          </a:p>
        </p:txBody>
      </p:sp>
      <p:sp>
        <p:nvSpPr>
          <p:cNvPr id="8" name="1 Título"/>
          <p:cNvSpPr>
            <a:spLocks noGrp="1"/>
          </p:cNvSpPr>
          <p:nvPr>
            <p:ph type="title"/>
          </p:nvPr>
        </p:nvSpPr>
        <p:spPr>
          <a:xfrm>
            <a:off x="7126936" y="44624"/>
            <a:ext cx="2857496" cy="936104"/>
          </a:xfrm>
        </p:spPr>
        <p:txBody>
          <a:bodyPr>
            <a:normAutofit fontScale="90000"/>
          </a:bodyPr>
          <a:lstStyle/>
          <a:p>
            <a:pPr algn="r"/>
            <a:br>
              <a:rPr lang="es-ES" sz="3100" dirty="0"/>
            </a:br>
            <a:r>
              <a:rPr lang="es-ES" sz="2000" dirty="0"/>
              <a:t>F</a:t>
            </a:r>
            <a:r>
              <a:rPr lang="es-ES" sz="1600" dirty="0"/>
              <a:t>ACULTAD DE ECONOMÍA</a:t>
            </a:r>
            <a:br>
              <a:rPr lang="es-ES" sz="1600" dirty="0"/>
            </a:br>
            <a:r>
              <a:rPr lang="es-ES" sz="1600" dirty="0"/>
              <a:t>RELACIONES ECONÓMICAS INTERNACIONALES</a:t>
            </a:r>
            <a:br>
              <a:rPr lang="es-ES" dirty="0"/>
            </a:br>
            <a:endParaRPr lang="es-MX" dirty="0"/>
          </a:p>
        </p:txBody>
      </p:sp>
      <p:sp>
        <p:nvSpPr>
          <p:cNvPr id="5" name="4 CuadroTexto"/>
          <p:cNvSpPr txBox="1"/>
          <p:nvPr/>
        </p:nvSpPr>
        <p:spPr>
          <a:xfrm>
            <a:off x="2063552" y="511899"/>
            <a:ext cx="509024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4000" b="0" i="0" u="none" strike="noStrike" kern="1200" cap="none" spc="0" normalizeH="0" baseline="0" noProof="0" dirty="0">
                <a:ln>
                  <a:noFill/>
                </a:ln>
                <a:solidFill>
                  <a:srgbClr val="9BBB59">
                    <a:lumMod val="50000"/>
                  </a:srgbClr>
                </a:solidFill>
                <a:effectLst/>
                <a:uLnTx/>
                <a:uFillTx/>
                <a:latin typeface="Arial Black" pitchFamily="34" charset="0"/>
                <a:ea typeface="+mn-ea"/>
                <a:cs typeface="Aharoni" pitchFamily="2" charset="-79"/>
              </a:rPr>
              <a:t>Guión Explicativo</a:t>
            </a:r>
          </a:p>
        </p:txBody>
      </p:sp>
    </p:spTree>
    <p:extLst>
      <p:ext uri="{BB962C8B-B14F-4D97-AF65-F5344CB8AC3E}">
        <p14:creationId xmlns:p14="http://schemas.microsoft.com/office/powerpoint/2010/main" val="31529316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09800" y="2276873"/>
            <a:ext cx="7543800" cy="2222103"/>
          </a:xfr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s-MX" sz="4400" b="1" dirty="0">
                <a:solidFill>
                  <a:schemeClr val="bg1"/>
                </a:solidFill>
                <a:effectLst>
                  <a:outerShdw blurRad="38100" dist="38100" dir="2700000" algn="tl">
                    <a:srgbClr val="000000">
                      <a:alpha val="43137"/>
                    </a:srgbClr>
                  </a:outerShdw>
                </a:effectLst>
              </a:rPr>
              <a:t>Condición jurídica del extranjero en el derecho mexicano vigente</a:t>
            </a:r>
            <a:r>
              <a:rPr lang="es-MX" sz="4000" dirty="0">
                <a:solidFill>
                  <a:schemeClr val="bg1"/>
                </a:solidFill>
              </a:rPr>
              <a:t> </a:t>
            </a:r>
            <a:endParaRPr lang="es-MX" sz="4000" i="1" dirty="0">
              <a:solidFill>
                <a:schemeClr val="bg1"/>
              </a:solidFill>
            </a:endParaRPr>
          </a:p>
        </p:txBody>
      </p:sp>
      <p:sp>
        <p:nvSpPr>
          <p:cNvPr id="4" name="3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14F6E14-26B7-447F-A4C5-187AB6119613}"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67989421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808364" y="2507505"/>
            <a:ext cx="8422296" cy="3272087"/>
          </a:xfrm>
          <a:solidFill>
            <a:schemeClr val="accent3">
              <a:lumMod val="60000"/>
              <a:lumOff val="40000"/>
            </a:schemeClr>
          </a:solidFill>
          <a:ln w="38100">
            <a:solidFill>
              <a:schemeClr val="accent3">
                <a:lumMod val="50000"/>
              </a:schemeClr>
            </a:solidFill>
          </a:ln>
        </p:spPr>
        <p:txBody>
          <a:bodyPr>
            <a:normAutofit fontScale="92500"/>
          </a:bodyPr>
          <a:lstStyle/>
          <a:p>
            <a:pPr marL="114300" indent="0" algn="just">
              <a:lnSpc>
                <a:spcPct val="115000"/>
              </a:lnSpc>
              <a:spcAft>
                <a:spcPts val="1000"/>
              </a:spcAft>
              <a:buNone/>
            </a:pPr>
            <a:r>
              <a:rPr lang="es-MX" sz="2600" dirty="0">
                <a:ea typeface="Calibri" panose="020F0502020204030204" pitchFamily="34" charset="0"/>
                <a:cs typeface="Arial" panose="020B0604020202020204" pitchFamily="34" charset="0"/>
              </a:rPr>
              <a:t>La palabra extranjero proviene del vocablo latín </a:t>
            </a:r>
            <a:r>
              <a:rPr lang="es-MX" sz="2600" b="1" i="1" dirty="0">
                <a:ea typeface="Calibri" panose="020F0502020204030204" pitchFamily="34" charset="0"/>
                <a:cs typeface="Arial" panose="020B0604020202020204" pitchFamily="34" charset="0"/>
              </a:rPr>
              <a:t>“</a:t>
            </a:r>
            <a:r>
              <a:rPr lang="es-MX" sz="2600" b="1" i="1" dirty="0" err="1">
                <a:ea typeface="Calibri" panose="020F0502020204030204" pitchFamily="34" charset="0"/>
                <a:cs typeface="Arial" panose="020B0604020202020204" pitchFamily="34" charset="0"/>
              </a:rPr>
              <a:t>extraneus</a:t>
            </a:r>
            <a:r>
              <a:rPr lang="es-MX" sz="2600" b="1" i="1" dirty="0">
                <a:ea typeface="Calibri" panose="020F0502020204030204" pitchFamily="34" charset="0"/>
                <a:cs typeface="Arial" panose="020B0604020202020204" pitchFamily="34" charset="0"/>
              </a:rPr>
              <a:t>” </a:t>
            </a:r>
            <a:r>
              <a:rPr lang="es-MX" sz="2600" dirty="0">
                <a:ea typeface="Calibri" panose="020F0502020204030204" pitchFamily="34" charset="0"/>
                <a:cs typeface="Arial" panose="020B0604020202020204" pitchFamily="34" charset="0"/>
              </a:rPr>
              <a:t>que tiene como significado “extraño”; es decir aquellas personas ajenas a un país determinado. Carlos Arellano García considera al extranjero como:</a:t>
            </a:r>
          </a:p>
          <a:p>
            <a:pPr marL="311785" indent="0" algn="just">
              <a:lnSpc>
                <a:spcPct val="115000"/>
              </a:lnSpc>
              <a:spcAft>
                <a:spcPts val="1000"/>
              </a:spcAft>
              <a:buNone/>
            </a:pPr>
            <a:r>
              <a:rPr lang="es-MX" b="1" dirty="0">
                <a:ea typeface="Calibri" panose="020F0502020204030204" pitchFamily="34" charset="0"/>
                <a:cs typeface="Arial" panose="020B0604020202020204" pitchFamily="34" charset="0"/>
              </a:rPr>
              <a:t>... la persona física o moral que no reúne los requisitos establecidos por el</a:t>
            </a:r>
            <a:br>
              <a:rPr lang="es-MX" b="1" dirty="0">
                <a:ea typeface="Calibri" panose="020F0502020204030204" pitchFamily="34" charset="0"/>
                <a:cs typeface="Arial" panose="020B0604020202020204" pitchFamily="34" charset="0"/>
              </a:rPr>
            </a:br>
            <a:r>
              <a:rPr lang="es-MX" b="1" dirty="0">
                <a:ea typeface="Calibri" panose="020F0502020204030204" pitchFamily="34" charset="0"/>
                <a:cs typeface="Arial" panose="020B0604020202020204" pitchFamily="34" charset="0"/>
              </a:rPr>
              <a:t>sistema jurídico de un Estado determinado para ser considerada como nacional.</a:t>
            </a:r>
          </a:p>
          <a:p>
            <a:pPr marL="114300" indent="0" algn="just">
              <a:buNone/>
            </a:pPr>
            <a:endParaRPr lang="es-ES" dirty="0">
              <a:latin typeface="Bernard MT Condensed" pitchFamily="18" charset="0"/>
            </a:endParaRPr>
          </a:p>
        </p:txBody>
      </p:sp>
      <p:sp>
        <p:nvSpPr>
          <p:cNvPr id="4" name="3 Rectángulo"/>
          <p:cNvSpPr/>
          <p:nvPr/>
        </p:nvSpPr>
        <p:spPr>
          <a:xfrm>
            <a:off x="2140546" y="893291"/>
            <a:ext cx="3231975" cy="830997"/>
          </a:xfrm>
          <a:prstGeom prst="rect">
            <a:avLst/>
          </a:prstGeom>
          <a:solidFill>
            <a:schemeClr val="accent2"/>
          </a:solidFill>
          <a:ln>
            <a:solidFill>
              <a:schemeClr val="accent2"/>
            </a:solid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4800" b="1" dirty="0">
                <a:ln w="0"/>
                <a:solidFill>
                  <a:prstClr val="white"/>
                </a:solidFill>
                <a:latin typeface="Arial" panose="020B0604020202020204" pitchFamily="34" charset="0"/>
                <a:cs typeface="Arial" panose="020B0604020202020204" pitchFamily="34" charset="0"/>
              </a:rPr>
              <a:t>Extranjero</a:t>
            </a:r>
            <a:endParaRPr kumimoji="0" lang="es-ES" sz="4800" b="1" i="0" u="none" strike="noStrike" kern="1200" cap="none" spc="0" normalizeH="0" baseline="0" noProof="0" dirty="0">
              <a:ln w="0"/>
              <a:solidFill>
                <a:prstClr val="white"/>
              </a:solidFill>
              <a:effectLst/>
              <a:uLnTx/>
              <a:uFillTx/>
              <a:latin typeface="Arial" panose="020B0604020202020204" pitchFamily="34" charset="0"/>
              <a:cs typeface="Arial" panose="020B0604020202020204" pitchFamily="34" charset="0"/>
            </a:endParaRPr>
          </a:p>
        </p:txBody>
      </p:sp>
      <p:sp>
        <p:nvSpPr>
          <p:cNvPr id="2" name="1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5" name="Imagen 4">
            <a:extLst>
              <a:ext uri="{FF2B5EF4-FFF2-40B4-BE49-F238E27FC236}">
                <a16:creationId xmlns:a16="http://schemas.microsoft.com/office/drawing/2014/main" id="{9DE56308-33AD-4578-B97E-DE6CED3BD2EF}"/>
              </a:ext>
            </a:extLst>
          </p:cNvPr>
          <p:cNvPicPr>
            <a:picLocks noChangeAspect="1"/>
          </p:cNvPicPr>
          <p:nvPr/>
        </p:nvPicPr>
        <p:blipFill>
          <a:blip r:embed="rId2"/>
          <a:stretch>
            <a:fillRect/>
          </a:stretch>
        </p:blipFill>
        <p:spPr>
          <a:xfrm>
            <a:off x="6830789" y="451746"/>
            <a:ext cx="2841171" cy="17362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75472126"/>
      </p:ext>
    </p:extLst>
  </p:cSld>
  <p:clrMapOvr>
    <a:masterClrMapping/>
  </p:clrMapOvr>
  <mc:AlternateContent xmlns:mc="http://schemas.openxmlformats.org/markup-compatibility/2006" xmlns:p14="http://schemas.microsoft.com/office/powerpoint/2010/main">
    <mc:Choice Requires="p14">
      <p:transition spd="slow" p14:dur="1500">
        <p:cover/>
      </p:transition>
    </mc:Choice>
    <mc:Fallback xmlns="">
      <p:transition spd="slow">
        <p:cover/>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068839" y="1677786"/>
            <a:ext cx="7732262" cy="4608713"/>
          </a:xfrm>
          <a:solidFill>
            <a:schemeClr val="accent1">
              <a:lumMod val="20000"/>
              <a:lumOff val="80000"/>
            </a:schemeClr>
          </a:solidFill>
        </p:spPr>
        <p:txBody>
          <a:bodyPr>
            <a:normAutofit lnSpcReduction="10000"/>
          </a:bodyPr>
          <a:lstStyle/>
          <a:p>
            <a:pPr marL="114300" indent="0" algn="just">
              <a:lnSpc>
                <a:spcPct val="115000"/>
              </a:lnSpc>
              <a:spcAft>
                <a:spcPts val="1000"/>
              </a:spcAft>
              <a:buNone/>
            </a:pPr>
            <a:r>
              <a:rPr lang="es-MX" sz="3200" dirty="0">
                <a:ea typeface="Calibri" panose="020F0502020204030204" pitchFamily="34" charset="0"/>
                <a:cs typeface="Times New Roman" panose="02020603050405020304" pitchFamily="18" charset="0"/>
              </a:rPr>
              <a:t>El artículo 33 de la Constitución Política de los Estados Unidos Mexicanos, a la letra cita:</a:t>
            </a:r>
          </a:p>
          <a:p>
            <a:pPr marL="538163" indent="0" algn="just">
              <a:lnSpc>
                <a:spcPct val="115000"/>
              </a:lnSpc>
              <a:spcAft>
                <a:spcPts val="1000"/>
              </a:spcAft>
              <a:buNone/>
            </a:pPr>
            <a:r>
              <a:rPr lang="es-MX" sz="2400" dirty="0">
                <a:ea typeface="Calibri" panose="020F0502020204030204" pitchFamily="34" charset="0"/>
                <a:cs typeface="Times New Roman" panose="02020603050405020304" pitchFamily="18" charset="0"/>
              </a:rPr>
              <a:t>Son extranjeros los que no posean las calidades determinadas en el artículo 30, tienen derecho a las garantías que otorga el capítulo I, Titulo Primero, de la presente constitución; pero el ejecutivo de la unión tendrá la facultad exclusiva de hacer abandonar el territorio nacional, inmediatamente y sin necesidad de juicio previo, a todo extranjero cuya permanencia juzgue inconveniente.</a:t>
            </a:r>
            <a:endParaRPr lang="es-MX" sz="2400" dirty="0">
              <a:cs typeface="Arial" pitchFamily="34" charset="0"/>
            </a:endParaRPr>
          </a:p>
          <a:p>
            <a:pPr algn="just"/>
            <a:endParaRPr lang="es-ES" dirty="0">
              <a:latin typeface="Bernard MT Condensed" pitchFamily="18" charset="0"/>
            </a:endParaRPr>
          </a:p>
        </p:txBody>
      </p:sp>
      <p:sp>
        <p:nvSpPr>
          <p:cNvPr id="4" name="3 Rectángulo"/>
          <p:cNvSpPr/>
          <p:nvPr/>
        </p:nvSpPr>
        <p:spPr>
          <a:xfrm>
            <a:off x="1802895" y="521418"/>
            <a:ext cx="3608680" cy="923330"/>
          </a:xfrm>
          <a:prstGeom prst="rect">
            <a:avLst/>
          </a:prstGeom>
          <a:ln/>
        </p:spPr>
        <p:style>
          <a:lnRef idx="3">
            <a:schemeClr val="lt1"/>
          </a:lnRef>
          <a:fillRef idx="1">
            <a:schemeClr val="accent1"/>
          </a:fillRef>
          <a:effectRef idx="1">
            <a:schemeClr val="accent1"/>
          </a:effectRef>
          <a:fontRef idx="minor">
            <a:schemeClr val="lt1"/>
          </a:fontRef>
        </p:style>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noProof="0" dirty="0">
                <a:ln w="10160">
                  <a:solidFill>
                    <a:srgbClr val="4BACC6"/>
                  </a:solidFill>
                  <a:prstDash val="solid"/>
                </a:ln>
                <a:solidFill>
                  <a:srgbClr val="FFFFFF"/>
                </a:solidFill>
                <a:effectLst>
                  <a:outerShdw blurRad="38100" dist="22860" dir="5400000" algn="tl" rotWithShape="0">
                    <a:srgbClr val="000000">
                      <a:alpha val="30000"/>
                    </a:srgbClr>
                  </a:outerShdw>
                </a:effectLst>
                <a:uLnTx/>
                <a:uFillTx/>
                <a:latin typeface="Arial" pitchFamily="34" charset="0"/>
                <a:ea typeface="+mn-ea"/>
                <a:cs typeface="Arial" pitchFamily="34" charset="0"/>
              </a:rPr>
              <a:t>Extranjero</a:t>
            </a:r>
          </a:p>
        </p:txBody>
      </p:sp>
      <p:sp>
        <p:nvSpPr>
          <p:cNvPr id="2" name="1 Marcador de número de diapositiva"/>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559A74B9-CAFF-4650-A221-91685748E060}" type="slidenum">
              <a:rPr kumimoji="0" lang="es-MX" sz="18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s-MX" sz="1800" b="0" i="0" u="none" strike="noStrike" kern="1200" cap="none" spc="0" normalizeH="0" baseline="0" noProof="0">
              <a:ln>
                <a:noFill/>
              </a:ln>
              <a:solidFill>
                <a:srgbClr val="FFFFFF"/>
              </a:solidFill>
              <a:effectLst/>
              <a:uLnTx/>
              <a:uFillTx/>
              <a:latin typeface="Calibri"/>
              <a:ea typeface="+mn-ea"/>
              <a:cs typeface="+mn-cs"/>
            </a:endParaRPr>
          </a:p>
        </p:txBody>
      </p:sp>
      <p:pic>
        <p:nvPicPr>
          <p:cNvPr id="3" name="Imagen 2">
            <a:extLst>
              <a:ext uri="{FF2B5EF4-FFF2-40B4-BE49-F238E27FC236}">
                <a16:creationId xmlns:a16="http://schemas.microsoft.com/office/drawing/2014/main" id="{48AEDC45-C0A5-4137-A8D2-044AAC7783A5}"/>
              </a:ext>
            </a:extLst>
          </p:cNvPr>
          <p:cNvPicPr>
            <a:picLocks noChangeAspect="1"/>
          </p:cNvPicPr>
          <p:nvPr/>
        </p:nvPicPr>
        <p:blipFill>
          <a:blip r:embed="rId2"/>
          <a:stretch>
            <a:fillRect/>
          </a:stretch>
        </p:blipFill>
        <p:spPr>
          <a:xfrm>
            <a:off x="8833752" y="2699044"/>
            <a:ext cx="3093866" cy="2044405"/>
          </a:xfrm>
          <a:prstGeom prst="rect">
            <a:avLst/>
          </a:prstGeom>
        </p:spPr>
      </p:pic>
    </p:spTree>
    <p:extLst>
      <p:ext uri="{BB962C8B-B14F-4D97-AF65-F5344CB8AC3E}">
        <p14:creationId xmlns:p14="http://schemas.microsoft.com/office/powerpoint/2010/main" val="3607956778"/>
      </p:ext>
    </p:extLst>
  </p:cSld>
  <p:clrMapOvr>
    <a:masterClrMapping/>
  </p:clrMapOvr>
  <mc:AlternateContent xmlns:mc="http://schemas.openxmlformats.org/markup-compatibility/2006" xmlns:p14="http://schemas.microsoft.com/office/powerpoint/2010/main">
    <mc:Choice Requires="p14">
      <p:transition spd="slow" p14:dur="1250">
        <p:wheel spokes="1"/>
      </p:transition>
    </mc:Choice>
    <mc:Fallback xmlns="">
      <p:transition spd="slow">
        <p:wheel spokes="1"/>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16EABC4-D7FF-4693-BCF4-609467B97854}"/>
              </a:ext>
            </a:extLst>
          </p:cNvPr>
          <p:cNvPicPr>
            <a:picLocks noChangeAspect="1"/>
          </p:cNvPicPr>
          <p:nvPr/>
        </p:nvPicPr>
        <p:blipFill>
          <a:blip r:embed="rId2"/>
          <a:stretch>
            <a:fillRect/>
          </a:stretch>
        </p:blipFill>
        <p:spPr>
          <a:xfrm>
            <a:off x="0" y="2276048"/>
            <a:ext cx="3429000" cy="2328615"/>
          </a:xfrm>
          <a:prstGeom prst="rect">
            <a:avLst/>
          </a:prstGeom>
        </p:spPr>
      </p:pic>
      <p:sp>
        <p:nvSpPr>
          <p:cNvPr id="16386" name="2 Marcador de contenido"/>
          <p:cNvSpPr>
            <a:spLocks noGrp="1"/>
          </p:cNvSpPr>
          <p:nvPr>
            <p:ph idx="1"/>
          </p:nvPr>
        </p:nvSpPr>
        <p:spPr>
          <a:xfrm>
            <a:off x="2799672" y="959324"/>
            <a:ext cx="8320086" cy="2371705"/>
          </a:xfrm>
          <a:noFill/>
          <a:ln w="28575">
            <a:solidFill>
              <a:schemeClr val="tx2"/>
            </a:solidFill>
          </a:ln>
        </p:spPr>
        <p:txBody>
          <a:bodyPr>
            <a:normAutofit/>
          </a:bodyPr>
          <a:lstStyle/>
          <a:p>
            <a:pPr marL="114300" indent="0" algn="just">
              <a:buNone/>
            </a:pPr>
            <a:r>
              <a:rPr lang="es-ES" sz="2600" dirty="0">
                <a:cs typeface="Arial" panose="020B0604020202020204" pitchFamily="34" charset="0"/>
              </a:rPr>
              <a:t>Los extranjeros en México gozan de todas las garantías que establece la Constitución con las restricciones que la misma establece, en materia de política migratoria y poblacional quien regula la internación y estancia del extranjero en territorio nacional es la la </a:t>
            </a:r>
            <a:r>
              <a:rPr lang="es-ES" sz="2600" b="1" dirty="0">
                <a:cs typeface="Arial" panose="020B0604020202020204" pitchFamily="34" charset="0"/>
              </a:rPr>
              <a:t>Ley General de Población</a:t>
            </a:r>
            <a:r>
              <a:rPr lang="es-ES" sz="2600" dirty="0">
                <a:cs typeface="Arial" panose="020B0604020202020204" pitchFamily="34" charset="0"/>
              </a:rPr>
              <a:t> (</a:t>
            </a:r>
            <a:r>
              <a:rPr lang="es-ES" sz="2600" b="1" dirty="0">
                <a:cs typeface="Arial" panose="020B0604020202020204" pitchFamily="34" charset="0"/>
              </a:rPr>
              <a:t>LGP</a:t>
            </a:r>
            <a:r>
              <a:rPr lang="es-ES" sz="2600" dirty="0">
                <a:cs typeface="Arial" panose="020B0604020202020204" pitchFamily="34" charset="0"/>
              </a:rPr>
              <a:t>).</a:t>
            </a:r>
            <a:endParaRPr lang="es-MX" sz="2600" dirty="0">
              <a:cs typeface="Arial" pitchFamily="34" charset="0"/>
            </a:endParaRPr>
          </a:p>
          <a:p>
            <a:pPr algn="just"/>
            <a:endParaRPr lang="es-ES" dirty="0">
              <a:latin typeface="Bernard MT Condensed" pitchFamily="18" charset="0"/>
            </a:endParaRPr>
          </a:p>
        </p:txBody>
      </p:sp>
      <p:sp>
        <p:nvSpPr>
          <p:cNvPr id="2" name="1 Marcador de número de diapositiva"/>
          <p:cNvSpPr>
            <a:spLocks noGrp="1"/>
          </p:cNvSpPr>
          <p:nvPr>
            <p:ph type="sldNum" sz="quarter" idx="12"/>
          </p:nvPr>
        </p:nvSpPr>
        <p:spPr/>
        <p:txBody>
          <a:bodyPr/>
          <a:lstStyle/>
          <a:p>
            <a:fld id="{559A74B9-CAFF-4650-A221-91685748E060}" type="slidenum">
              <a:rPr lang="es-MX" smtClean="0"/>
              <a:pPr/>
              <a:t>9</a:t>
            </a:fld>
            <a:endParaRPr lang="es-MX"/>
          </a:p>
        </p:txBody>
      </p:sp>
      <p:sp>
        <p:nvSpPr>
          <p:cNvPr id="6" name="2 Marcador de contenido">
            <a:extLst>
              <a:ext uri="{FF2B5EF4-FFF2-40B4-BE49-F238E27FC236}">
                <a16:creationId xmlns:a16="http://schemas.microsoft.com/office/drawing/2014/main" id="{24FD92B7-1B3B-49F6-8E07-5581AD8697E7}"/>
              </a:ext>
            </a:extLst>
          </p:cNvPr>
          <p:cNvSpPr txBox="1">
            <a:spLocks/>
          </p:cNvSpPr>
          <p:nvPr/>
        </p:nvSpPr>
        <p:spPr>
          <a:xfrm>
            <a:off x="2832332" y="3525864"/>
            <a:ext cx="8320086" cy="2368029"/>
          </a:xfrm>
          <a:prstGeom prst="rect">
            <a:avLst/>
          </a:prstGeom>
          <a:noFill/>
          <a:ln w="38100">
            <a:solidFill>
              <a:schemeClr val="accent1"/>
            </a:solidFill>
          </a:ln>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400" dirty="0"/>
              <a:t>Cuando un extranjero desea internarse en el país debe hacerlo con una autorización administrativa la cual se otorga con base a la calidad migratoria que el extranjero solicite, y debe observar en todo momento una conducta honorable y no inmiscuirse en asuntos políticos del país, la violación a esto puede sancionarse con la expulsión del extranjero.  </a:t>
            </a:r>
            <a:endParaRPr lang="es-MX" sz="2400" dirty="0"/>
          </a:p>
        </p:txBody>
      </p:sp>
    </p:spTree>
    <p:extLst>
      <p:ext uri="{BB962C8B-B14F-4D97-AF65-F5344CB8AC3E}">
        <p14:creationId xmlns:p14="http://schemas.microsoft.com/office/powerpoint/2010/main" val="10824587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TotalTime>
  <Words>3156</Words>
  <Application>Microsoft Office PowerPoint</Application>
  <PresentationFormat>Panorámica</PresentationFormat>
  <Paragraphs>235</Paragraphs>
  <Slides>46</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46</vt:i4>
      </vt:variant>
    </vt:vector>
  </HeadingPairs>
  <TitlesOfParts>
    <vt:vector size="56" baseType="lpstr">
      <vt:lpstr>Aharoni</vt:lpstr>
      <vt:lpstr>Arial</vt:lpstr>
      <vt:lpstr>Arial Black</vt:lpstr>
      <vt:lpstr>Bernard MT Condensed</vt:lpstr>
      <vt:lpstr>Calibri</vt:lpstr>
      <vt:lpstr>Cambria</vt:lpstr>
      <vt:lpstr>Times New Roman</vt:lpstr>
      <vt:lpstr>Verdana</vt:lpstr>
      <vt:lpstr>Wingdings</vt:lpstr>
      <vt:lpstr>Adyacencia</vt:lpstr>
      <vt:lpstr>Presentación de PowerPoint</vt:lpstr>
      <vt:lpstr>Presentación de PowerPoint</vt:lpstr>
      <vt:lpstr> FACULTAD DE ECONOMÍA RELACIONES ECONÓMICAS INTERNACIONALES </vt:lpstr>
      <vt:lpstr> FACULTAD DE ECONOMÍA RELACIONES ECONÓMICAS INTERNACIONALES </vt:lpstr>
      <vt:lpstr> FACULTAD DE ECONOMÍA RELACIONES ECONÓMICAS INTERNACIONALES </vt:lpstr>
      <vt:lpstr>Condición jurídica del extranjero en el derecho mexicano vigente </vt:lpstr>
      <vt:lpstr>Presentación de PowerPoint</vt:lpstr>
      <vt:lpstr>Presentación de PowerPoint</vt:lpstr>
      <vt:lpstr>Presentación de PowerPoint</vt:lpstr>
      <vt:lpstr>Presentación de PowerPoint</vt:lpstr>
      <vt:lpstr>Presentación de PowerPoint</vt:lpstr>
      <vt:lpstr>¿Cómo pueden internarse legalmente al país los extranjeros?</vt:lpstr>
      <vt:lpstr>¿Cómo pueden internarse legalmente al país los extranjeros?</vt:lpstr>
      <vt:lpstr>No inmigrante</vt:lpstr>
      <vt:lpstr>No inmigrante</vt:lpstr>
      <vt:lpstr>Presentación de PowerPoint</vt:lpstr>
      <vt:lpstr>TURISTA    </vt:lpstr>
      <vt:lpstr>TRANSMIGRANTE    </vt:lpstr>
      <vt:lpstr>VISITANTE </vt:lpstr>
      <vt:lpstr>MINISTRO DE CULTO O ASOSIADO RELIGIOSO</vt:lpstr>
      <vt:lpstr>ASILADO POLÍTICO</vt:lpstr>
      <vt:lpstr>REFUGIADO </vt:lpstr>
      <vt:lpstr>ESTUDIANTE    </vt:lpstr>
      <vt:lpstr>Presentación de PowerPoint</vt:lpstr>
      <vt:lpstr> VISITANTE LOCAL </vt:lpstr>
      <vt:lpstr>VISITANTE PROVISIONAL</vt:lpstr>
      <vt:lpstr>CORRESPONSAL </vt:lpstr>
      <vt:lpstr>Presentación de PowerPoint</vt:lpstr>
      <vt:lpstr>Inmigrante</vt:lpstr>
      <vt:lpstr>INMIGRANTE </vt:lpstr>
      <vt:lpstr>Presentación de PowerPoint</vt:lpstr>
      <vt:lpstr>RENTISTA</vt:lpstr>
      <vt:lpstr>INVERSIONISTA </vt:lpstr>
      <vt:lpstr>PROFESIONAL    </vt:lpstr>
      <vt:lpstr>Presentación de PowerPoint</vt:lpstr>
      <vt:lpstr> CIENTÍFICO </vt:lpstr>
      <vt:lpstr>TÉCNICO</vt:lpstr>
      <vt:lpstr>FAMILIARES </vt:lpstr>
      <vt:lpstr>ARTISTAS Y DEPORTISTAS    </vt:lpstr>
      <vt:lpstr>Presentación de PowerPoint</vt:lpstr>
      <vt:lpstr>Presentación de PowerPoint</vt:lpstr>
      <vt:lpstr>Presentación de PowerPoint</vt:lpstr>
      <vt:lpstr>CONCLUSIONES   </vt:lpstr>
      <vt:lpstr>CONCLUSIONES   </vt:lpstr>
      <vt:lpstr>REFERENCIAS</vt:lpstr>
      <vt:lpstr> FACULTAD DE ECONOMÍA RELACIONES ECONÓMICAS INTERNACIONALES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Gaby</dc:creator>
  <cp:lastModifiedBy>Gaby</cp:lastModifiedBy>
  <cp:revision>39</cp:revision>
  <dcterms:created xsi:type="dcterms:W3CDTF">2017-10-18T00:55:37Z</dcterms:created>
  <dcterms:modified xsi:type="dcterms:W3CDTF">2017-10-20T04:49:04Z</dcterms:modified>
</cp:coreProperties>
</file>