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7" r:id="rId2"/>
    <p:sldId id="263" r:id="rId3"/>
    <p:sldId id="264" r:id="rId4"/>
    <p:sldId id="285" r:id="rId5"/>
    <p:sldId id="283" r:id="rId6"/>
    <p:sldId id="284" r:id="rId7"/>
    <p:sldId id="288" r:id="rId8"/>
    <p:sldId id="256" r:id="rId9"/>
    <p:sldId id="274" r:id="rId10"/>
    <p:sldId id="275" r:id="rId11"/>
    <p:sldId id="276" r:id="rId12"/>
    <p:sldId id="260" r:id="rId13"/>
    <p:sldId id="265" r:id="rId14"/>
    <p:sldId id="267" r:id="rId15"/>
    <p:sldId id="269" r:id="rId16"/>
    <p:sldId id="271" r:id="rId17"/>
    <p:sldId id="273" r:id="rId18"/>
    <p:sldId id="270" r:id="rId19"/>
    <p:sldId id="272" r:id="rId20"/>
    <p:sldId id="261" r:id="rId21"/>
    <p:sldId id="278" r:id="rId22"/>
    <p:sldId id="279" r:id="rId23"/>
    <p:sldId id="281" r:id="rId24"/>
    <p:sldId id="277" r:id="rId25"/>
    <p:sldId id="280" r:id="rId26"/>
    <p:sldId id="282" r:id="rId27"/>
    <p:sldId id="262" r:id="rId28"/>
    <p:sldId id="286" r:id="rId29"/>
    <p:sldId id="287" r:id="rId30"/>
    <p:sldId id="259"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82" autoAdjust="0"/>
    <p:restoredTop sz="94660"/>
  </p:normalViewPr>
  <p:slideViewPr>
    <p:cSldViewPr snapToGrid="0">
      <p:cViewPr varScale="1">
        <p:scale>
          <a:sx n="92" d="100"/>
          <a:sy n="92" d="100"/>
        </p:scale>
        <p:origin x="48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F4882A-BF95-44E8-8B21-6B354313AFD9}" type="doc">
      <dgm:prSet loTypeId="urn:microsoft.com/office/officeart/2005/8/layout/hList9" loCatId="list" qsTypeId="urn:microsoft.com/office/officeart/2005/8/quickstyle/simple1" qsCatId="simple" csTypeId="urn:microsoft.com/office/officeart/2005/8/colors/colorful2" csCatId="colorful" phldr="1"/>
      <dgm:spPr/>
      <dgm:t>
        <a:bodyPr/>
        <a:lstStyle/>
        <a:p>
          <a:endParaRPr lang="es-MX"/>
        </a:p>
      </dgm:t>
    </dgm:pt>
    <dgm:pt modelId="{6A603C38-FEC6-4A8A-83C8-562BD7A4A5B5}">
      <dgm:prSet phldrT="[Texto]"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MX" sz="1600" dirty="0" smtClean="0"/>
            <a:t>Aquel cuyo efecto se traduce en pérdida del valor </a:t>
          </a:r>
          <a:r>
            <a:rPr lang="es-MX" sz="1600" dirty="0" err="1" smtClean="0"/>
            <a:t>naturalístico</a:t>
          </a:r>
          <a:r>
            <a:rPr lang="es-MX" sz="1600" dirty="0" smtClean="0"/>
            <a:t>, estético-cultural, paisajístico, de productividad ecológica o en aumento de los perjuicios derivados de la contaminación, erosión y demás riesgos naturales (</a:t>
          </a:r>
          <a:r>
            <a:rPr lang="es-MX" sz="1600" dirty="0" err="1" smtClean="0"/>
            <a:t>Conesa</a:t>
          </a:r>
          <a:r>
            <a:rPr lang="es-MX" sz="1600" dirty="0" smtClean="0"/>
            <a:t>, 2003)</a:t>
          </a:r>
        </a:p>
        <a:p>
          <a:pPr lvl="0" algn="l" defTabSz="1955800">
            <a:lnSpc>
              <a:spcPct val="90000"/>
            </a:lnSpc>
            <a:spcBef>
              <a:spcPct val="0"/>
            </a:spcBef>
            <a:spcAft>
              <a:spcPct val="35000"/>
            </a:spcAft>
          </a:pPr>
          <a:endParaRPr lang="es-MX" sz="800" dirty="0"/>
        </a:p>
      </dgm:t>
    </dgm:pt>
    <dgm:pt modelId="{1A1DFDDD-AC67-4631-972E-63A837C9CD3F}" type="parTrans" cxnId="{634E6461-9F9E-421D-B1F3-5D9B65BE0004}">
      <dgm:prSet/>
      <dgm:spPr/>
      <dgm:t>
        <a:bodyPr/>
        <a:lstStyle/>
        <a:p>
          <a:endParaRPr lang="es-MX"/>
        </a:p>
      </dgm:t>
    </dgm:pt>
    <dgm:pt modelId="{6E4ED288-2D69-4FF1-8127-A8A6A1D6A9BD}" type="sibTrans" cxnId="{634E6461-9F9E-421D-B1F3-5D9B65BE0004}">
      <dgm:prSet/>
      <dgm:spPr/>
      <dgm:t>
        <a:bodyPr/>
        <a:lstStyle/>
        <a:p>
          <a:endParaRPr lang="es-MX"/>
        </a:p>
      </dgm:t>
    </dgm:pt>
    <dgm:pt modelId="{89EFB212-778A-48E9-B7DD-614290CCC958}">
      <dgm:prSet phldrT="[Texto]" phldr="1"/>
      <dgm:spPr/>
      <dgm:t>
        <a:bodyPr/>
        <a:lstStyle/>
        <a:p>
          <a:endParaRPr lang="es-MX" dirty="0"/>
        </a:p>
      </dgm:t>
    </dgm:pt>
    <dgm:pt modelId="{1F3217D2-BE95-4F9A-93D3-E4597E262852}" type="parTrans" cxnId="{70825381-BB79-45CB-93BA-64B7C4F3F0E1}">
      <dgm:prSet/>
      <dgm:spPr/>
      <dgm:t>
        <a:bodyPr/>
        <a:lstStyle/>
        <a:p>
          <a:endParaRPr lang="es-MX"/>
        </a:p>
      </dgm:t>
    </dgm:pt>
    <dgm:pt modelId="{CAC8255D-FC57-432C-99D4-AE6B1372D1FB}" type="sibTrans" cxnId="{70825381-BB79-45CB-93BA-64B7C4F3F0E1}">
      <dgm:prSet/>
      <dgm:spPr/>
      <dgm:t>
        <a:bodyPr/>
        <a:lstStyle/>
        <a:p>
          <a:endParaRPr lang="es-MX"/>
        </a:p>
      </dgm:t>
    </dgm:pt>
    <dgm:pt modelId="{7790B58D-6520-411F-A079-4DA77C78BF2C}">
      <dgm:prSet phldrT="[Texto]"/>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MX" dirty="0" smtClean="0"/>
            <a:t>La actividad turística puede propiciar diversos impactos ambientales de carácter positivo, considerados como beneficios a partir del fortalecimiento de una conciencia para el adecuado aprovechamiento de los recursos naturales por parte de los visitantes.</a:t>
          </a:r>
        </a:p>
        <a:p>
          <a:pPr marL="0" marR="0" lvl="0" indent="0" algn="just" defTabSz="914400" eaLnBrk="1" fontAlgn="auto" latinLnBrk="0" hangingPunct="1">
            <a:lnSpc>
              <a:spcPct val="100000"/>
            </a:lnSpc>
            <a:spcBef>
              <a:spcPts val="0"/>
            </a:spcBef>
            <a:spcAft>
              <a:spcPts val="0"/>
            </a:spcAft>
            <a:buClrTx/>
            <a:buSzTx/>
            <a:buFontTx/>
            <a:buNone/>
            <a:tabLst/>
            <a:defRPr/>
          </a:pPr>
          <a:endParaRPr lang="es-MX"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MX" dirty="0" smtClean="0"/>
            <a:t>La concentración masiva de turistas en determinado espacio, indudablemente impactará de forma negativa en la capacidad de carga del sitio y la biodiversidad existente (Pérez </a:t>
          </a:r>
          <a:r>
            <a:rPr lang="es-MX" i="1" dirty="0" smtClean="0"/>
            <a:t>et. al</a:t>
          </a:r>
          <a:r>
            <a:rPr lang="es-MX" dirty="0" smtClean="0"/>
            <a:t>, 2009)</a:t>
          </a:r>
        </a:p>
        <a:p>
          <a:pPr lvl="0" algn="l" defTabSz="400050">
            <a:lnSpc>
              <a:spcPct val="90000"/>
            </a:lnSpc>
            <a:spcBef>
              <a:spcPct val="0"/>
            </a:spcBef>
            <a:spcAft>
              <a:spcPct val="35000"/>
            </a:spcAft>
          </a:pPr>
          <a:endParaRPr lang="es-MX" dirty="0"/>
        </a:p>
      </dgm:t>
    </dgm:pt>
    <dgm:pt modelId="{97EED620-F203-4ABC-B36D-6C4866C30332}" type="parTrans" cxnId="{88FA8FFE-3BE2-4250-81E0-4862490571B6}">
      <dgm:prSet/>
      <dgm:spPr/>
      <dgm:t>
        <a:bodyPr/>
        <a:lstStyle/>
        <a:p>
          <a:endParaRPr lang="es-MX"/>
        </a:p>
      </dgm:t>
    </dgm:pt>
    <dgm:pt modelId="{356ABA95-D633-4804-A963-9F2F06B29ABA}" type="sibTrans" cxnId="{88FA8FFE-3BE2-4250-81E0-4862490571B6}">
      <dgm:prSet/>
      <dgm:spPr/>
      <dgm:t>
        <a:bodyPr/>
        <a:lstStyle/>
        <a:p>
          <a:endParaRPr lang="es-MX"/>
        </a:p>
      </dgm:t>
    </dgm:pt>
    <dgm:pt modelId="{FC10A1FA-2793-4895-82B3-3FBB21FD1EC8}">
      <dgm:prSet phldrT="[Texto]" phldr="1"/>
      <dgm:spPr/>
      <dgm:t>
        <a:bodyPr/>
        <a:lstStyle/>
        <a:p>
          <a:endParaRPr lang="es-MX" dirty="0"/>
        </a:p>
      </dgm:t>
    </dgm:pt>
    <dgm:pt modelId="{E27FD620-9C4D-469E-B2B0-398875E215E2}" type="sibTrans" cxnId="{0E0DFA87-F303-4513-8AF7-0D7C40735590}">
      <dgm:prSet/>
      <dgm:spPr/>
      <dgm:t>
        <a:bodyPr/>
        <a:lstStyle/>
        <a:p>
          <a:endParaRPr lang="es-MX"/>
        </a:p>
      </dgm:t>
    </dgm:pt>
    <dgm:pt modelId="{D3440538-55C8-40D6-AECF-E9B62A5A2E3A}" type="parTrans" cxnId="{0E0DFA87-F303-4513-8AF7-0D7C40735590}">
      <dgm:prSet/>
      <dgm:spPr/>
      <dgm:t>
        <a:bodyPr/>
        <a:lstStyle/>
        <a:p>
          <a:endParaRPr lang="es-MX"/>
        </a:p>
      </dgm:t>
    </dgm:pt>
    <dgm:pt modelId="{52EA6B4D-1C44-40A9-9B85-A0B3858B0033}" type="pres">
      <dgm:prSet presAssocID="{0EF4882A-BF95-44E8-8B21-6B354313AFD9}" presName="list" presStyleCnt="0">
        <dgm:presLayoutVars>
          <dgm:dir/>
          <dgm:animLvl val="lvl"/>
        </dgm:presLayoutVars>
      </dgm:prSet>
      <dgm:spPr/>
    </dgm:pt>
    <dgm:pt modelId="{B1B8C5FD-B94A-43B7-AEFB-C1CED529DB4D}" type="pres">
      <dgm:prSet presAssocID="{FC10A1FA-2793-4895-82B3-3FBB21FD1EC8}" presName="posSpace" presStyleCnt="0"/>
      <dgm:spPr/>
    </dgm:pt>
    <dgm:pt modelId="{A53DCBE8-89B3-4305-A909-5F910F6807CF}" type="pres">
      <dgm:prSet presAssocID="{FC10A1FA-2793-4895-82B3-3FBB21FD1EC8}" presName="vertFlow" presStyleCnt="0"/>
      <dgm:spPr/>
    </dgm:pt>
    <dgm:pt modelId="{EA1143D4-3029-40BA-9E50-CEBBEAC2A3DB}" type="pres">
      <dgm:prSet presAssocID="{FC10A1FA-2793-4895-82B3-3FBB21FD1EC8}" presName="topSpace" presStyleCnt="0"/>
      <dgm:spPr/>
    </dgm:pt>
    <dgm:pt modelId="{D83F0294-02B7-4587-A518-33769D5A649C}" type="pres">
      <dgm:prSet presAssocID="{FC10A1FA-2793-4895-82B3-3FBB21FD1EC8}" presName="firstComp" presStyleCnt="0"/>
      <dgm:spPr/>
    </dgm:pt>
    <dgm:pt modelId="{7F1DBF6F-DD65-46F6-837F-E9D894AC4009}" type="pres">
      <dgm:prSet presAssocID="{FC10A1FA-2793-4895-82B3-3FBB21FD1EC8}" presName="firstChild" presStyleLbl="bgAccFollowNode1" presStyleIdx="0" presStyleCnt="2" custScaleX="117396" custScaleY="257318" custLinFactNeighborX="-331" custLinFactNeighborY="-3410"/>
      <dgm:spPr/>
    </dgm:pt>
    <dgm:pt modelId="{6615AE59-9FB3-4FE2-959C-2DA8962ADC7E}" type="pres">
      <dgm:prSet presAssocID="{FC10A1FA-2793-4895-82B3-3FBB21FD1EC8}" presName="firstChildTx" presStyleLbl="bgAccFollowNode1" presStyleIdx="0" presStyleCnt="2">
        <dgm:presLayoutVars>
          <dgm:bulletEnabled val="1"/>
        </dgm:presLayoutVars>
      </dgm:prSet>
      <dgm:spPr/>
    </dgm:pt>
    <dgm:pt modelId="{D5E67159-8B25-4BC2-AAB3-44DBC5D18A45}" type="pres">
      <dgm:prSet presAssocID="{FC10A1FA-2793-4895-82B3-3FBB21FD1EC8}" presName="negSpace" presStyleCnt="0"/>
      <dgm:spPr/>
    </dgm:pt>
    <dgm:pt modelId="{CDA7B875-48C3-498C-82F6-3F6A02D54E31}" type="pres">
      <dgm:prSet presAssocID="{FC10A1FA-2793-4895-82B3-3FBB21FD1EC8}" presName="circle" presStyleLbl="node1" presStyleIdx="0" presStyleCnt="2" custScaleX="85752" custScaleY="90572" custLinFactNeighborX="-29781" custLinFactNeighborY="-2092"/>
      <dgm:spPr/>
      <dgm:t>
        <a:bodyPr/>
        <a:lstStyle/>
        <a:p>
          <a:endParaRPr lang="es-MX"/>
        </a:p>
      </dgm:t>
    </dgm:pt>
    <dgm:pt modelId="{185F1741-8670-486F-AC74-AC71C564B50A}" type="pres">
      <dgm:prSet presAssocID="{E27FD620-9C4D-469E-B2B0-398875E215E2}" presName="transSpace" presStyleCnt="0"/>
      <dgm:spPr/>
    </dgm:pt>
    <dgm:pt modelId="{98346CEC-49FA-4A40-81C2-9A4C84A2975F}" type="pres">
      <dgm:prSet presAssocID="{89EFB212-778A-48E9-B7DD-614290CCC958}" presName="posSpace" presStyleCnt="0"/>
      <dgm:spPr/>
    </dgm:pt>
    <dgm:pt modelId="{4F0FBDEF-D37E-4663-BC7A-70FC0E325CF3}" type="pres">
      <dgm:prSet presAssocID="{89EFB212-778A-48E9-B7DD-614290CCC958}" presName="vertFlow" presStyleCnt="0"/>
      <dgm:spPr/>
    </dgm:pt>
    <dgm:pt modelId="{5C2B601F-38F1-4B6B-9655-0B732CCCAEA9}" type="pres">
      <dgm:prSet presAssocID="{89EFB212-778A-48E9-B7DD-614290CCC958}" presName="topSpace" presStyleCnt="0"/>
      <dgm:spPr/>
    </dgm:pt>
    <dgm:pt modelId="{E34E5FA7-6B2A-4467-8DFF-C18E289B9286}" type="pres">
      <dgm:prSet presAssocID="{89EFB212-778A-48E9-B7DD-614290CCC958}" presName="firstComp" presStyleCnt="0"/>
      <dgm:spPr/>
    </dgm:pt>
    <dgm:pt modelId="{31726136-6DF6-4B8F-8D25-D04CF3EC3631}" type="pres">
      <dgm:prSet presAssocID="{89EFB212-778A-48E9-B7DD-614290CCC958}" presName="firstChild" presStyleLbl="bgAccFollowNode1" presStyleIdx="1" presStyleCnt="2" custScaleX="110193" custScaleY="295296" custLinFactNeighborX="-8644" custLinFactNeighborY="-3330"/>
      <dgm:spPr/>
      <dgm:t>
        <a:bodyPr/>
        <a:lstStyle/>
        <a:p>
          <a:endParaRPr lang="es-MX"/>
        </a:p>
      </dgm:t>
    </dgm:pt>
    <dgm:pt modelId="{76740E07-6067-4B31-A9FF-DAD5F84BB101}" type="pres">
      <dgm:prSet presAssocID="{89EFB212-778A-48E9-B7DD-614290CCC958}" presName="firstChildTx" presStyleLbl="bgAccFollowNode1" presStyleIdx="1" presStyleCnt="2">
        <dgm:presLayoutVars>
          <dgm:bulletEnabled val="1"/>
        </dgm:presLayoutVars>
      </dgm:prSet>
      <dgm:spPr/>
      <dgm:t>
        <a:bodyPr/>
        <a:lstStyle/>
        <a:p>
          <a:endParaRPr lang="es-MX"/>
        </a:p>
      </dgm:t>
    </dgm:pt>
    <dgm:pt modelId="{392EFC21-9776-4569-A0F7-845149A1AAE8}" type="pres">
      <dgm:prSet presAssocID="{89EFB212-778A-48E9-B7DD-614290CCC958}" presName="negSpace" presStyleCnt="0"/>
      <dgm:spPr/>
    </dgm:pt>
    <dgm:pt modelId="{C3210E0F-FD42-4942-88E7-3140F06FFE90}" type="pres">
      <dgm:prSet presAssocID="{89EFB212-778A-48E9-B7DD-614290CCC958}" presName="circle" presStyleLbl="node1" presStyleIdx="1" presStyleCnt="2" custScaleX="82769" custScaleY="83385" custLinFactNeighborX="-9466" custLinFactNeighborY="344"/>
      <dgm:spPr/>
    </dgm:pt>
  </dgm:ptLst>
  <dgm:cxnLst>
    <dgm:cxn modelId="{C7ED6EB1-7D04-422E-8D7C-13F4981A20BC}" type="presOf" srcId="{0EF4882A-BF95-44E8-8B21-6B354313AFD9}" destId="{52EA6B4D-1C44-40A9-9B85-A0B3858B0033}" srcOrd="0" destOrd="0" presId="urn:microsoft.com/office/officeart/2005/8/layout/hList9"/>
    <dgm:cxn modelId="{0E0DFA87-F303-4513-8AF7-0D7C40735590}" srcId="{0EF4882A-BF95-44E8-8B21-6B354313AFD9}" destId="{FC10A1FA-2793-4895-82B3-3FBB21FD1EC8}" srcOrd="0" destOrd="0" parTransId="{D3440538-55C8-40D6-AECF-E9B62A5A2E3A}" sibTransId="{E27FD620-9C4D-469E-B2B0-398875E215E2}"/>
    <dgm:cxn modelId="{51F2584D-BADA-41CE-BB9E-7E254A95BD58}" type="presOf" srcId="{89EFB212-778A-48E9-B7DD-614290CCC958}" destId="{C3210E0F-FD42-4942-88E7-3140F06FFE90}" srcOrd="0" destOrd="0" presId="urn:microsoft.com/office/officeart/2005/8/layout/hList9"/>
    <dgm:cxn modelId="{88FA8FFE-3BE2-4250-81E0-4862490571B6}" srcId="{89EFB212-778A-48E9-B7DD-614290CCC958}" destId="{7790B58D-6520-411F-A079-4DA77C78BF2C}" srcOrd="0" destOrd="0" parTransId="{97EED620-F203-4ABC-B36D-6C4866C30332}" sibTransId="{356ABA95-D633-4804-A963-9F2F06B29ABA}"/>
    <dgm:cxn modelId="{89485FBE-4DAE-4271-AC9C-113968772D1A}" type="presOf" srcId="{FC10A1FA-2793-4895-82B3-3FBB21FD1EC8}" destId="{CDA7B875-48C3-498C-82F6-3F6A02D54E31}" srcOrd="0" destOrd="0" presId="urn:microsoft.com/office/officeart/2005/8/layout/hList9"/>
    <dgm:cxn modelId="{70825381-BB79-45CB-93BA-64B7C4F3F0E1}" srcId="{0EF4882A-BF95-44E8-8B21-6B354313AFD9}" destId="{89EFB212-778A-48E9-B7DD-614290CCC958}" srcOrd="1" destOrd="0" parTransId="{1F3217D2-BE95-4F9A-93D3-E4597E262852}" sibTransId="{CAC8255D-FC57-432C-99D4-AE6B1372D1FB}"/>
    <dgm:cxn modelId="{634E6461-9F9E-421D-B1F3-5D9B65BE0004}" srcId="{FC10A1FA-2793-4895-82B3-3FBB21FD1EC8}" destId="{6A603C38-FEC6-4A8A-83C8-562BD7A4A5B5}" srcOrd="0" destOrd="0" parTransId="{1A1DFDDD-AC67-4631-972E-63A837C9CD3F}" sibTransId="{6E4ED288-2D69-4FF1-8127-A8A6A1D6A9BD}"/>
    <dgm:cxn modelId="{5F1E456E-49C1-44DF-BF4D-A32D569814C0}" type="presOf" srcId="{7790B58D-6520-411F-A079-4DA77C78BF2C}" destId="{76740E07-6067-4B31-A9FF-DAD5F84BB101}" srcOrd="1" destOrd="0" presId="urn:microsoft.com/office/officeart/2005/8/layout/hList9"/>
    <dgm:cxn modelId="{81E656C0-ACC9-42FB-9955-AFA2B9E6C343}" type="presOf" srcId="{6A603C38-FEC6-4A8A-83C8-562BD7A4A5B5}" destId="{6615AE59-9FB3-4FE2-959C-2DA8962ADC7E}" srcOrd="1" destOrd="0" presId="urn:microsoft.com/office/officeart/2005/8/layout/hList9"/>
    <dgm:cxn modelId="{4BFE6886-4386-47B2-9242-0090C963DF50}" type="presOf" srcId="{7790B58D-6520-411F-A079-4DA77C78BF2C}" destId="{31726136-6DF6-4B8F-8D25-D04CF3EC3631}" srcOrd="0" destOrd="0" presId="urn:microsoft.com/office/officeart/2005/8/layout/hList9"/>
    <dgm:cxn modelId="{C91F7F3C-9C03-4D5C-B2FF-19B81C2EB0DB}" type="presOf" srcId="{6A603C38-FEC6-4A8A-83C8-562BD7A4A5B5}" destId="{7F1DBF6F-DD65-46F6-837F-E9D894AC4009}" srcOrd="0" destOrd="0" presId="urn:microsoft.com/office/officeart/2005/8/layout/hList9"/>
    <dgm:cxn modelId="{BA8BF264-0E28-46C5-846A-14D3D7DC0BF5}" type="presParOf" srcId="{52EA6B4D-1C44-40A9-9B85-A0B3858B0033}" destId="{B1B8C5FD-B94A-43B7-AEFB-C1CED529DB4D}" srcOrd="0" destOrd="0" presId="urn:microsoft.com/office/officeart/2005/8/layout/hList9"/>
    <dgm:cxn modelId="{E1EB5B69-904A-45AB-85AF-6574170B974D}" type="presParOf" srcId="{52EA6B4D-1C44-40A9-9B85-A0B3858B0033}" destId="{A53DCBE8-89B3-4305-A909-5F910F6807CF}" srcOrd="1" destOrd="0" presId="urn:microsoft.com/office/officeart/2005/8/layout/hList9"/>
    <dgm:cxn modelId="{BAE5773B-D33F-48E5-B15D-E554B35E427E}" type="presParOf" srcId="{A53DCBE8-89B3-4305-A909-5F910F6807CF}" destId="{EA1143D4-3029-40BA-9E50-CEBBEAC2A3DB}" srcOrd="0" destOrd="0" presId="urn:microsoft.com/office/officeart/2005/8/layout/hList9"/>
    <dgm:cxn modelId="{D43BC966-0616-4BBA-8027-C6E17BA82C10}" type="presParOf" srcId="{A53DCBE8-89B3-4305-A909-5F910F6807CF}" destId="{D83F0294-02B7-4587-A518-33769D5A649C}" srcOrd="1" destOrd="0" presId="urn:microsoft.com/office/officeart/2005/8/layout/hList9"/>
    <dgm:cxn modelId="{C44A98E3-669D-452E-85AD-065BDC4C8506}" type="presParOf" srcId="{D83F0294-02B7-4587-A518-33769D5A649C}" destId="{7F1DBF6F-DD65-46F6-837F-E9D894AC4009}" srcOrd="0" destOrd="0" presId="urn:microsoft.com/office/officeart/2005/8/layout/hList9"/>
    <dgm:cxn modelId="{3546A281-01DC-4A19-AFE1-D0115997ED80}" type="presParOf" srcId="{D83F0294-02B7-4587-A518-33769D5A649C}" destId="{6615AE59-9FB3-4FE2-959C-2DA8962ADC7E}" srcOrd="1" destOrd="0" presId="urn:microsoft.com/office/officeart/2005/8/layout/hList9"/>
    <dgm:cxn modelId="{9FC888F7-9CB1-4DE2-B272-572D0E86BEF5}" type="presParOf" srcId="{52EA6B4D-1C44-40A9-9B85-A0B3858B0033}" destId="{D5E67159-8B25-4BC2-AAB3-44DBC5D18A45}" srcOrd="2" destOrd="0" presId="urn:microsoft.com/office/officeart/2005/8/layout/hList9"/>
    <dgm:cxn modelId="{ECDECC43-91BD-4442-B617-8A58438C6266}" type="presParOf" srcId="{52EA6B4D-1C44-40A9-9B85-A0B3858B0033}" destId="{CDA7B875-48C3-498C-82F6-3F6A02D54E31}" srcOrd="3" destOrd="0" presId="urn:microsoft.com/office/officeart/2005/8/layout/hList9"/>
    <dgm:cxn modelId="{242BFBA9-6C36-40A3-AD15-1B40BDFB7B41}" type="presParOf" srcId="{52EA6B4D-1C44-40A9-9B85-A0B3858B0033}" destId="{185F1741-8670-486F-AC74-AC71C564B50A}" srcOrd="4" destOrd="0" presId="urn:microsoft.com/office/officeart/2005/8/layout/hList9"/>
    <dgm:cxn modelId="{C595FE01-2F1E-42ED-97E9-684B952854E3}" type="presParOf" srcId="{52EA6B4D-1C44-40A9-9B85-A0B3858B0033}" destId="{98346CEC-49FA-4A40-81C2-9A4C84A2975F}" srcOrd="5" destOrd="0" presId="urn:microsoft.com/office/officeart/2005/8/layout/hList9"/>
    <dgm:cxn modelId="{E542078A-1D15-4CD7-8969-54FD9D9B71E7}" type="presParOf" srcId="{52EA6B4D-1C44-40A9-9B85-A0B3858B0033}" destId="{4F0FBDEF-D37E-4663-BC7A-70FC0E325CF3}" srcOrd="6" destOrd="0" presId="urn:microsoft.com/office/officeart/2005/8/layout/hList9"/>
    <dgm:cxn modelId="{AAF5B185-E29C-4549-AD39-A8CF0745EE08}" type="presParOf" srcId="{4F0FBDEF-D37E-4663-BC7A-70FC0E325CF3}" destId="{5C2B601F-38F1-4B6B-9655-0B732CCCAEA9}" srcOrd="0" destOrd="0" presId="urn:microsoft.com/office/officeart/2005/8/layout/hList9"/>
    <dgm:cxn modelId="{10D87517-13B6-4C16-9DD2-57E2D4ABBEE8}" type="presParOf" srcId="{4F0FBDEF-D37E-4663-BC7A-70FC0E325CF3}" destId="{E34E5FA7-6B2A-4467-8DFF-C18E289B9286}" srcOrd="1" destOrd="0" presId="urn:microsoft.com/office/officeart/2005/8/layout/hList9"/>
    <dgm:cxn modelId="{11B4B41C-9577-43E5-B4D7-2D973B70440F}" type="presParOf" srcId="{E34E5FA7-6B2A-4467-8DFF-C18E289B9286}" destId="{31726136-6DF6-4B8F-8D25-D04CF3EC3631}" srcOrd="0" destOrd="0" presId="urn:microsoft.com/office/officeart/2005/8/layout/hList9"/>
    <dgm:cxn modelId="{E8E99630-EB56-4F14-AA24-CF1B24EED221}" type="presParOf" srcId="{E34E5FA7-6B2A-4467-8DFF-C18E289B9286}" destId="{76740E07-6067-4B31-A9FF-DAD5F84BB101}" srcOrd="1" destOrd="0" presId="urn:microsoft.com/office/officeart/2005/8/layout/hList9"/>
    <dgm:cxn modelId="{DEC9D2DE-CC7E-42E2-8A7B-A6E9FF745730}" type="presParOf" srcId="{52EA6B4D-1C44-40A9-9B85-A0B3858B0033}" destId="{392EFC21-9776-4569-A0F7-845149A1AAE8}" srcOrd="7" destOrd="0" presId="urn:microsoft.com/office/officeart/2005/8/layout/hList9"/>
    <dgm:cxn modelId="{15F7BEDC-4DB4-4006-8768-CE97A915CD38}" type="presParOf" srcId="{52EA6B4D-1C44-40A9-9B85-A0B3858B0033}" destId="{C3210E0F-FD42-4942-88E7-3140F06FFE90}"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F4882A-BF95-44E8-8B21-6B354313AFD9}" type="doc">
      <dgm:prSet loTypeId="urn:microsoft.com/office/officeart/2005/8/layout/hList9" loCatId="list" qsTypeId="urn:microsoft.com/office/officeart/2005/8/quickstyle/simple1" qsCatId="simple" csTypeId="urn:microsoft.com/office/officeart/2005/8/colors/colorful2" csCatId="colorful" phldr="1"/>
      <dgm:spPr/>
      <dgm:t>
        <a:bodyPr/>
        <a:lstStyle/>
        <a:p>
          <a:endParaRPr lang="es-MX"/>
        </a:p>
      </dgm:t>
    </dgm:pt>
    <dgm:pt modelId="{6A603C38-FEC6-4A8A-83C8-562BD7A4A5B5}">
      <dgm:prSet phldrT="[Texto]" custT="1"/>
      <dgm:spPr/>
      <dgm:t>
        <a:bodyPr/>
        <a:lstStyle/>
        <a:p>
          <a:pPr marL="0" marR="0" lvl="0" indent="0" algn="l" defTabSz="1955800" eaLnBrk="1" fontAlgn="auto" latinLnBrk="0" hangingPunct="1">
            <a:lnSpc>
              <a:spcPct val="90000"/>
            </a:lnSpc>
            <a:spcBef>
              <a:spcPct val="0"/>
            </a:spcBef>
            <a:spcAft>
              <a:spcPct val="35000"/>
            </a:spcAft>
            <a:buClrTx/>
            <a:buSzTx/>
            <a:buFontTx/>
            <a:buNone/>
            <a:tabLst/>
            <a:defRPr/>
          </a:pPr>
          <a:r>
            <a:rPr lang="es-MX" sz="1600" dirty="0" smtClean="0"/>
            <a:t>El turismo se ha mostrado violento con la naturaleza en: el deterioro físico del paisaje por la urbanización, la destrucción de la flora y fauna por la sobreutilización de los recursos naturales, la práctica de la caza, el saqueo y tráfico de especies, deforestación y pérdida de la capa vegetal; la contaminación (de agua, aire y suelo) y el alto consumo y desperdicio de energía. </a:t>
          </a:r>
        </a:p>
        <a:p>
          <a:pPr lvl="0" algn="l" defTabSz="1955800">
            <a:lnSpc>
              <a:spcPct val="90000"/>
            </a:lnSpc>
            <a:spcBef>
              <a:spcPct val="0"/>
            </a:spcBef>
            <a:spcAft>
              <a:spcPct val="35000"/>
            </a:spcAft>
          </a:pPr>
          <a:endParaRPr lang="es-MX" sz="800" dirty="0"/>
        </a:p>
      </dgm:t>
    </dgm:pt>
    <dgm:pt modelId="{1A1DFDDD-AC67-4631-972E-63A837C9CD3F}" type="parTrans" cxnId="{634E6461-9F9E-421D-B1F3-5D9B65BE0004}">
      <dgm:prSet/>
      <dgm:spPr/>
      <dgm:t>
        <a:bodyPr/>
        <a:lstStyle/>
        <a:p>
          <a:endParaRPr lang="es-MX"/>
        </a:p>
      </dgm:t>
    </dgm:pt>
    <dgm:pt modelId="{6E4ED288-2D69-4FF1-8127-A8A6A1D6A9BD}" type="sibTrans" cxnId="{634E6461-9F9E-421D-B1F3-5D9B65BE0004}">
      <dgm:prSet/>
      <dgm:spPr/>
      <dgm:t>
        <a:bodyPr/>
        <a:lstStyle/>
        <a:p>
          <a:endParaRPr lang="es-MX"/>
        </a:p>
      </dgm:t>
    </dgm:pt>
    <dgm:pt modelId="{89EFB212-778A-48E9-B7DD-614290CCC958}">
      <dgm:prSet phldrT="[Texto]" phldr="1"/>
      <dgm:spPr/>
      <dgm:t>
        <a:bodyPr/>
        <a:lstStyle/>
        <a:p>
          <a:endParaRPr lang="es-MX" dirty="0"/>
        </a:p>
      </dgm:t>
    </dgm:pt>
    <dgm:pt modelId="{1F3217D2-BE95-4F9A-93D3-E4597E262852}" type="parTrans" cxnId="{70825381-BB79-45CB-93BA-64B7C4F3F0E1}">
      <dgm:prSet/>
      <dgm:spPr/>
      <dgm:t>
        <a:bodyPr/>
        <a:lstStyle/>
        <a:p>
          <a:endParaRPr lang="es-MX"/>
        </a:p>
      </dgm:t>
    </dgm:pt>
    <dgm:pt modelId="{CAC8255D-FC57-432C-99D4-AE6B1372D1FB}" type="sibTrans" cxnId="{70825381-BB79-45CB-93BA-64B7C4F3F0E1}">
      <dgm:prSet/>
      <dgm:spPr/>
      <dgm:t>
        <a:bodyPr/>
        <a:lstStyle/>
        <a:p>
          <a:endParaRPr lang="es-MX"/>
        </a:p>
      </dgm:t>
    </dgm:pt>
    <dgm:pt modelId="{7790B58D-6520-411F-A079-4DA77C78BF2C}">
      <dgm:prSet phldrT="[Texto]"/>
      <dgm:spPr/>
      <dgm:t>
        <a:bodyPr/>
        <a:lstStyle/>
        <a:p>
          <a:pPr marL="0" marR="0" lvl="0" indent="0" algn="ctr" defTabSz="400050" eaLnBrk="1" fontAlgn="auto" latinLnBrk="0" hangingPunct="1">
            <a:lnSpc>
              <a:spcPct val="90000"/>
            </a:lnSpc>
            <a:spcBef>
              <a:spcPct val="0"/>
            </a:spcBef>
            <a:spcAft>
              <a:spcPct val="35000"/>
            </a:spcAft>
            <a:buClrTx/>
            <a:buSzTx/>
            <a:buFontTx/>
            <a:buNone/>
            <a:tabLst/>
            <a:defRPr/>
          </a:pPr>
          <a:r>
            <a:rPr lang="es-MX" dirty="0" smtClean="0"/>
            <a:t>Los beneficios del turismo en la naturaleza son: la reducción de actividades extractivas y depredadoras de los recursos, la preservación y aprovechamiento del paisaje natural, la regeneración y valoración del entorno natural, la conservación de la naturaleza por la percepción y comportamiento de la población residente y la adopción de normas y programas para controlar el crecimiento del turismo (Cañada y Gascón, 2010).</a:t>
          </a:r>
        </a:p>
        <a:p>
          <a:pPr lvl="0" algn="l" defTabSz="400050">
            <a:lnSpc>
              <a:spcPct val="90000"/>
            </a:lnSpc>
            <a:spcBef>
              <a:spcPct val="0"/>
            </a:spcBef>
            <a:spcAft>
              <a:spcPct val="35000"/>
            </a:spcAft>
          </a:pPr>
          <a:endParaRPr lang="es-MX" dirty="0"/>
        </a:p>
      </dgm:t>
    </dgm:pt>
    <dgm:pt modelId="{97EED620-F203-4ABC-B36D-6C4866C30332}" type="parTrans" cxnId="{88FA8FFE-3BE2-4250-81E0-4862490571B6}">
      <dgm:prSet/>
      <dgm:spPr/>
      <dgm:t>
        <a:bodyPr/>
        <a:lstStyle/>
        <a:p>
          <a:endParaRPr lang="es-MX"/>
        </a:p>
      </dgm:t>
    </dgm:pt>
    <dgm:pt modelId="{356ABA95-D633-4804-A963-9F2F06B29ABA}" type="sibTrans" cxnId="{88FA8FFE-3BE2-4250-81E0-4862490571B6}">
      <dgm:prSet/>
      <dgm:spPr/>
      <dgm:t>
        <a:bodyPr/>
        <a:lstStyle/>
        <a:p>
          <a:endParaRPr lang="es-MX"/>
        </a:p>
      </dgm:t>
    </dgm:pt>
    <dgm:pt modelId="{FC10A1FA-2793-4895-82B3-3FBB21FD1EC8}">
      <dgm:prSet phldrT="[Texto]" phldr="1"/>
      <dgm:spPr/>
      <dgm:t>
        <a:bodyPr/>
        <a:lstStyle/>
        <a:p>
          <a:endParaRPr lang="es-MX" dirty="0"/>
        </a:p>
      </dgm:t>
    </dgm:pt>
    <dgm:pt modelId="{E27FD620-9C4D-469E-B2B0-398875E215E2}" type="sibTrans" cxnId="{0E0DFA87-F303-4513-8AF7-0D7C40735590}">
      <dgm:prSet/>
      <dgm:spPr/>
      <dgm:t>
        <a:bodyPr/>
        <a:lstStyle/>
        <a:p>
          <a:endParaRPr lang="es-MX"/>
        </a:p>
      </dgm:t>
    </dgm:pt>
    <dgm:pt modelId="{D3440538-55C8-40D6-AECF-E9B62A5A2E3A}" type="parTrans" cxnId="{0E0DFA87-F303-4513-8AF7-0D7C40735590}">
      <dgm:prSet/>
      <dgm:spPr/>
      <dgm:t>
        <a:bodyPr/>
        <a:lstStyle/>
        <a:p>
          <a:endParaRPr lang="es-MX"/>
        </a:p>
      </dgm:t>
    </dgm:pt>
    <dgm:pt modelId="{52EA6B4D-1C44-40A9-9B85-A0B3858B0033}" type="pres">
      <dgm:prSet presAssocID="{0EF4882A-BF95-44E8-8B21-6B354313AFD9}" presName="list" presStyleCnt="0">
        <dgm:presLayoutVars>
          <dgm:dir/>
          <dgm:animLvl val="lvl"/>
        </dgm:presLayoutVars>
      </dgm:prSet>
      <dgm:spPr/>
    </dgm:pt>
    <dgm:pt modelId="{B1B8C5FD-B94A-43B7-AEFB-C1CED529DB4D}" type="pres">
      <dgm:prSet presAssocID="{FC10A1FA-2793-4895-82B3-3FBB21FD1EC8}" presName="posSpace" presStyleCnt="0"/>
      <dgm:spPr/>
    </dgm:pt>
    <dgm:pt modelId="{A53DCBE8-89B3-4305-A909-5F910F6807CF}" type="pres">
      <dgm:prSet presAssocID="{FC10A1FA-2793-4895-82B3-3FBB21FD1EC8}" presName="vertFlow" presStyleCnt="0"/>
      <dgm:spPr/>
    </dgm:pt>
    <dgm:pt modelId="{EA1143D4-3029-40BA-9E50-CEBBEAC2A3DB}" type="pres">
      <dgm:prSet presAssocID="{FC10A1FA-2793-4895-82B3-3FBB21FD1EC8}" presName="topSpace" presStyleCnt="0"/>
      <dgm:spPr/>
    </dgm:pt>
    <dgm:pt modelId="{D83F0294-02B7-4587-A518-33769D5A649C}" type="pres">
      <dgm:prSet presAssocID="{FC10A1FA-2793-4895-82B3-3FBB21FD1EC8}" presName="firstComp" presStyleCnt="0"/>
      <dgm:spPr/>
    </dgm:pt>
    <dgm:pt modelId="{7F1DBF6F-DD65-46F6-837F-E9D894AC4009}" type="pres">
      <dgm:prSet presAssocID="{FC10A1FA-2793-4895-82B3-3FBB21FD1EC8}" presName="firstChild" presStyleLbl="bgAccFollowNode1" presStyleIdx="0" presStyleCnt="2" custScaleX="122070" custScaleY="206098" custLinFactNeighborX="-331" custLinFactNeighborY="-3410"/>
      <dgm:spPr/>
      <dgm:t>
        <a:bodyPr/>
        <a:lstStyle/>
        <a:p>
          <a:endParaRPr lang="es-MX"/>
        </a:p>
      </dgm:t>
    </dgm:pt>
    <dgm:pt modelId="{6615AE59-9FB3-4FE2-959C-2DA8962ADC7E}" type="pres">
      <dgm:prSet presAssocID="{FC10A1FA-2793-4895-82B3-3FBB21FD1EC8}" presName="firstChildTx" presStyleLbl="bgAccFollowNode1" presStyleIdx="0" presStyleCnt="2">
        <dgm:presLayoutVars>
          <dgm:bulletEnabled val="1"/>
        </dgm:presLayoutVars>
      </dgm:prSet>
      <dgm:spPr/>
      <dgm:t>
        <a:bodyPr/>
        <a:lstStyle/>
        <a:p>
          <a:endParaRPr lang="es-MX"/>
        </a:p>
      </dgm:t>
    </dgm:pt>
    <dgm:pt modelId="{D5E67159-8B25-4BC2-AAB3-44DBC5D18A45}" type="pres">
      <dgm:prSet presAssocID="{FC10A1FA-2793-4895-82B3-3FBB21FD1EC8}" presName="negSpace" presStyleCnt="0"/>
      <dgm:spPr/>
    </dgm:pt>
    <dgm:pt modelId="{CDA7B875-48C3-498C-82F6-3F6A02D54E31}" type="pres">
      <dgm:prSet presAssocID="{FC10A1FA-2793-4895-82B3-3FBB21FD1EC8}" presName="circle" presStyleLbl="node1" presStyleIdx="0" presStyleCnt="2" custScaleX="85752" custScaleY="90572" custLinFactNeighborX="-29781" custLinFactNeighborY="-2092"/>
      <dgm:spPr/>
      <dgm:t>
        <a:bodyPr/>
        <a:lstStyle/>
        <a:p>
          <a:endParaRPr lang="es-MX"/>
        </a:p>
      </dgm:t>
    </dgm:pt>
    <dgm:pt modelId="{185F1741-8670-486F-AC74-AC71C564B50A}" type="pres">
      <dgm:prSet presAssocID="{E27FD620-9C4D-469E-B2B0-398875E215E2}" presName="transSpace" presStyleCnt="0"/>
      <dgm:spPr/>
    </dgm:pt>
    <dgm:pt modelId="{98346CEC-49FA-4A40-81C2-9A4C84A2975F}" type="pres">
      <dgm:prSet presAssocID="{89EFB212-778A-48E9-B7DD-614290CCC958}" presName="posSpace" presStyleCnt="0"/>
      <dgm:spPr/>
    </dgm:pt>
    <dgm:pt modelId="{4F0FBDEF-D37E-4663-BC7A-70FC0E325CF3}" type="pres">
      <dgm:prSet presAssocID="{89EFB212-778A-48E9-B7DD-614290CCC958}" presName="vertFlow" presStyleCnt="0"/>
      <dgm:spPr/>
    </dgm:pt>
    <dgm:pt modelId="{5C2B601F-38F1-4B6B-9655-0B732CCCAEA9}" type="pres">
      <dgm:prSet presAssocID="{89EFB212-778A-48E9-B7DD-614290CCC958}" presName="topSpace" presStyleCnt="0"/>
      <dgm:spPr/>
    </dgm:pt>
    <dgm:pt modelId="{E34E5FA7-6B2A-4467-8DFF-C18E289B9286}" type="pres">
      <dgm:prSet presAssocID="{89EFB212-778A-48E9-B7DD-614290CCC958}" presName="firstComp" presStyleCnt="0"/>
      <dgm:spPr/>
    </dgm:pt>
    <dgm:pt modelId="{31726136-6DF6-4B8F-8D25-D04CF3EC3631}" type="pres">
      <dgm:prSet presAssocID="{89EFB212-778A-48E9-B7DD-614290CCC958}" presName="firstChild" presStyleLbl="bgAccFollowNode1" presStyleIdx="1" presStyleCnt="2" custScaleX="115361" custScaleY="240234" custLinFactNeighborX="-8644" custLinFactNeighborY="-3330"/>
      <dgm:spPr/>
      <dgm:t>
        <a:bodyPr/>
        <a:lstStyle/>
        <a:p>
          <a:endParaRPr lang="es-MX"/>
        </a:p>
      </dgm:t>
    </dgm:pt>
    <dgm:pt modelId="{76740E07-6067-4B31-A9FF-DAD5F84BB101}" type="pres">
      <dgm:prSet presAssocID="{89EFB212-778A-48E9-B7DD-614290CCC958}" presName="firstChildTx" presStyleLbl="bgAccFollowNode1" presStyleIdx="1" presStyleCnt="2">
        <dgm:presLayoutVars>
          <dgm:bulletEnabled val="1"/>
        </dgm:presLayoutVars>
      </dgm:prSet>
      <dgm:spPr/>
      <dgm:t>
        <a:bodyPr/>
        <a:lstStyle/>
        <a:p>
          <a:endParaRPr lang="es-MX"/>
        </a:p>
      </dgm:t>
    </dgm:pt>
    <dgm:pt modelId="{392EFC21-9776-4569-A0F7-845149A1AAE8}" type="pres">
      <dgm:prSet presAssocID="{89EFB212-778A-48E9-B7DD-614290CCC958}" presName="negSpace" presStyleCnt="0"/>
      <dgm:spPr/>
    </dgm:pt>
    <dgm:pt modelId="{C3210E0F-FD42-4942-88E7-3140F06FFE90}" type="pres">
      <dgm:prSet presAssocID="{89EFB212-778A-48E9-B7DD-614290CCC958}" presName="circle" presStyleLbl="node1" presStyleIdx="1" presStyleCnt="2" custScaleX="82769" custScaleY="83385" custLinFactNeighborX="-17749" custLinFactNeighborY="-2268"/>
      <dgm:spPr/>
    </dgm:pt>
  </dgm:ptLst>
  <dgm:cxnLst>
    <dgm:cxn modelId="{0E0DFA87-F303-4513-8AF7-0D7C40735590}" srcId="{0EF4882A-BF95-44E8-8B21-6B354313AFD9}" destId="{FC10A1FA-2793-4895-82B3-3FBB21FD1EC8}" srcOrd="0" destOrd="0" parTransId="{D3440538-55C8-40D6-AECF-E9B62A5A2E3A}" sibTransId="{E27FD620-9C4D-469E-B2B0-398875E215E2}"/>
    <dgm:cxn modelId="{697F5A2C-8907-4675-9CF8-93CE0AF1AC16}" type="presOf" srcId="{6A603C38-FEC6-4A8A-83C8-562BD7A4A5B5}" destId="{7F1DBF6F-DD65-46F6-837F-E9D894AC4009}" srcOrd="0" destOrd="0" presId="urn:microsoft.com/office/officeart/2005/8/layout/hList9"/>
    <dgm:cxn modelId="{88FA8FFE-3BE2-4250-81E0-4862490571B6}" srcId="{89EFB212-778A-48E9-B7DD-614290CCC958}" destId="{7790B58D-6520-411F-A079-4DA77C78BF2C}" srcOrd="0" destOrd="0" parTransId="{97EED620-F203-4ABC-B36D-6C4866C30332}" sibTransId="{356ABA95-D633-4804-A963-9F2F06B29ABA}"/>
    <dgm:cxn modelId="{9F6C3911-5862-43F2-9FEF-D3F318231E67}" type="presOf" srcId="{6A603C38-FEC6-4A8A-83C8-562BD7A4A5B5}" destId="{6615AE59-9FB3-4FE2-959C-2DA8962ADC7E}" srcOrd="1" destOrd="0" presId="urn:microsoft.com/office/officeart/2005/8/layout/hList9"/>
    <dgm:cxn modelId="{96EB38A7-0EA1-4FDA-8291-66BE19F84779}" type="presOf" srcId="{7790B58D-6520-411F-A079-4DA77C78BF2C}" destId="{31726136-6DF6-4B8F-8D25-D04CF3EC3631}" srcOrd="0" destOrd="0" presId="urn:microsoft.com/office/officeart/2005/8/layout/hList9"/>
    <dgm:cxn modelId="{C88D013D-5C41-4F4C-B7F8-C91A5813B3A3}" type="presOf" srcId="{FC10A1FA-2793-4895-82B3-3FBB21FD1EC8}" destId="{CDA7B875-48C3-498C-82F6-3F6A02D54E31}" srcOrd="0" destOrd="0" presId="urn:microsoft.com/office/officeart/2005/8/layout/hList9"/>
    <dgm:cxn modelId="{3D31A5FB-AA71-462C-BD49-D81D5081E5D8}" type="presOf" srcId="{0EF4882A-BF95-44E8-8B21-6B354313AFD9}" destId="{52EA6B4D-1C44-40A9-9B85-A0B3858B0033}" srcOrd="0" destOrd="0" presId="urn:microsoft.com/office/officeart/2005/8/layout/hList9"/>
    <dgm:cxn modelId="{CA50FF66-840C-47DF-97BC-F734DE5DD001}" type="presOf" srcId="{7790B58D-6520-411F-A079-4DA77C78BF2C}" destId="{76740E07-6067-4B31-A9FF-DAD5F84BB101}" srcOrd="1" destOrd="0" presId="urn:microsoft.com/office/officeart/2005/8/layout/hList9"/>
    <dgm:cxn modelId="{70825381-BB79-45CB-93BA-64B7C4F3F0E1}" srcId="{0EF4882A-BF95-44E8-8B21-6B354313AFD9}" destId="{89EFB212-778A-48E9-B7DD-614290CCC958}" srcOrd="1" destOrd="0" parTransId="{1F3217D2-BE95-4F9A-93D3-E4597E262852}" sibTransId="{CAC8255D-FC57-432C-99D4-AE6B1372D1FB}"/>
    <dgm:cxn modelId="{634E6461-9F9E-421D-B1F3-5D9B65BE0004}" srcId="{FC10A1FA-2793-4895-82B3-3FBB21FD1EC8}" destId="{6A603C38-FEC6-4A8A-83C8-562BD7A4A5B5}" srcOrd="0" destOrd="0" parTransId="{1A1DFDDD-AC67-4631-972E-63A837C9CD3F}" sibTransId="{6E4ED288-2D69-4FF1-8127-A8A6A1D6A9BD}"/>
    <dgm:cxn modelId="{CF8B5000-018D-4043-8E85-E4122FFF1A64}" type="presOf" srcId="{89EFB212-778A-48E9-B7DD-614290CCC958}" destId="{C3210E0F-FD42-4942-88E7-3140F06FFE90}" srcOrd="0" destOrd="0" presId="urn:microsoft.com/office/officeart/2005/8/layout/hList9"/>
    <dgm:cxn modelId="{0C861D93-31AC-46E3-AA64-F2EA37F212A7}" type="presParOf" srcId="{52EA6B4D-1C44-40A9-9B85-A0B3858B0033}" destId="{B1B8C5FD-B94A-43B7-AEFB-C1CED529DB4D}" srcOrd="0" destOrd="0" presId="urn:microsoft.com/office/officeart/2005/8/layout/hList9"/>
    <dgm:cxn modelId="{A68D241E-7927-425A-A5ED-802E274DD331}" type="presParOf" srcId="{52EA6B4D-1C44-40A9-9B85-A0B3858B0033}" destId="{A53DCBE8-89B3-4305-A909-5F910F6807CF}" srcOrd="1" destOrd="0" presId="urn:microsoft.com/office/officeart/2005/8/layout/hList9"/>
    <dgm:cxn modelId="{641EDAE4-997C-4BC8-B374-39D2EF8F03E6}" type="presParOf" srcId="{A53DCBE8-89B3-4305-A909-5F910F6807CF}" destId="{EA1143D4-3029-40BA-9E50-CEBBEAC2A3DB}" srcOrd="0" destOrd="0" presId="urn:microsoft.com/office/officeart/2005/8/layout/hList9"/>
    <dgm:cxn modelId="{964F92F1-7A8D-43EF-8197-94390F402674}" type="presParOf" srcId="{A53DCBE8-89B3-4305-A909-5F910F6807CF}" destId="{D83F0294-02B7-4587-A518-33769D5A649C}" srcOrd="1" destOrd="0" presId="urn:microsoft.com/office/officeart/2005/8/layout/hList9"/>
    <dgm:cxn modelId="{3109415B-9AC7-411F-9917-63D0268305DB}" type="presParOf" srcId="{D83F0294-02B7-4587-A518-33769D5A649C}" destId="{7F1DBF6F-DD65-46F6-837F-E9D894AC4009}" srcOrd="0" destOrd="0" presId="urn:microsoft.com/office/officeart/2005/8/layout/hList9"/>
    <dgm:cxn modelId="{79AF6C9D-2ACD-402E-9BE9-675EDE711639}" type="presParOf" srcId="{D83F0294-02B7-4587-A518-33769D5A649C}" destId="{6615AE59-9FB3-4FE2-959C-2DA8962ADC7E}" srcOrd="1" destOrd="0" presId="urn:microsoft.com/office/officeart/2005/8/layout/hList9"/>
    <dgm:cxn modelId="{955041F4-ED56-458B-AA4A-83D779663A87}" type="presParOf" srcId="{52EA6B4D-1C44-40A9-9B85-A0B3858B0033}" destId="{D5E67159-8B25-4BC2-AAB3-44DBC5D18A45}" srcOrd="2" destOrd="0" presId="urn:microsoft.com/office/officeart/2005/8/layout/hList9"/>
    <dgm:cxn modelId="{32F56153-A38C-4A11-8234-A2FBD351D1B0}" type="presParOf" srcId="{52EA6B4D-1C44-40A9-9B85-A0B3858B0033}" destId="{CDA7B875-48C3-498C-82F6-3F6A02D54E31}" srcOrd="3" destOrd="0" presId="urn:microsoft.com/office/officeart/2005/8/layout/hList9"/>
    <dgm:cxn modelId="{0B51E3CD-3844-4580-9250-05BB7A00275B}" type="presParOf" srcId="{52EA6B4D-1C44-40A9-9B85-A0B3858B0033}" destId="{185F1741-8670-486F-AC74-AC71C564B50A}" srcOrd="4" destOrd="0" presId="urn:microsoft.com/office/officeart/2005/8/layout/hList9"/>
    <dgm:cxn modelId="{98A92212-4A34-4D9B-8354-0C315224CEE1}" type="presParOf" srcId="{52EA6B4D-1C44-40A9-9B85-A0B3858B0033}" destId="{98346CEC-49FA-4A40-81C2-9A4C84A2975F}" srcOrd="5" destOrd="0" presId="urn:microsoft.com/office/officeart/2005/8/layout/hList9"/>
    <dgm:cxn modelId="{9D6A991C-3F3D-4D92-963C-806127D1AA8F}" type="presParOf" srcId="{52EA6B4D-1C44-40A9-9B85-A0B3858B0033}" destId="{4F0FBDEF-D37E-4663-BC7A-70FC0E325CF3}" srcOrd="6" destOrd="0" presId="urn:microsoft.com/office/officeart/2005/8/layout/hList9"/>
    <dgm:cxn modelId="{3C33EFB2-BEB9-4803-AEB2-0B5DF41637BF}" type="presParOf" srcId="{4F0FBDEF-D37E-4663-BC7A-70FC0E325CF3}" destId="{5C2B601F-38F1-4B6B-9655-0B732CCCAEA9}" srcOrd="0" destOrd="0" presId="urn:microsoft.com/office/officeart/2005/8/layout/hList9"/>
    <dgm:cxn modelId="{606BF5F6-6EF9-4A9D-BE15-57004A714CDD}" type="presParOf" srcId="{4F0FBDEF-D37E-4663-BC7A-70FC0E325CF3}" destId="{E34E5FA7-6B2A-4467-8DFF-C18E289B9286}" srcOrd="1" destOrd="0" presId="urn:microsoft.com/office/officeart/2005/8/layout/hList9"/>
    <dgm:cxn modelId="{F3F1EAC9-0B2E-4D4E-87EC-4AB794D81A9F}" type="presParOf" srcId="{E34E5FA7-6B2A-4467-8DFF-C18E289B9286}" destId="{31726136-6DF6-4B8F-8D25-D04CF3EC3631}" srcOrd="0" destOrd="0" presId="urn:microsoft.com/office/officeart/2005/8/layout/hList9"/>
    <dgm:cxn modelId="{E3F5B91F-DF40-46EC-A880-6A8E19749F4C}" type="presParOf" srcId="{E34E5FA7-6B2A-4467-8DFF-C18E289B9286}" destId="{76740E07-6067-4B31-A9FF-DAD5F84BB101}" srcOrd="1" destOrd="0" presId="urn:microsoft.com/office/officeart/2005/8/layout/hList9"/>
    <dgm:cxn modelId="{E6DE5A4D-43BF-4B97-A5D0-5BA0EF50DB43}" type="presParOf" srcId="{52EA6B4D-1C44-40A9-9B85-A0B3858B0033}" destId="{392EFC21-9776-4569-A0F7-845149A1AAE8}" srcOrd="7" destOrd="0" presId="urn:microsoft.com/office/officeart/2005/8/layout/hList9"/>
    <dgm:cxn modelId="{A63B6925-94CE-41FF-8BED-4A6609F03B17}" type="presParOf" srcId="{52EA6B4D-1C44-40A9-9B85-A0B3858B0033}" destId="{C3210E0F-FD42-4942-88E7-3140F06FFE90}"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7C91D9-52BC-4A52-878C-144619207811}"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MX"/>
        </a:p>
      </dgm:t>
    </dgm:pt>
    <dgm:pt modelId="{2A847B87-81BE-439C-BA6A-B283B77E0D7B}">
      <dgm:prSet phldrT="[Texto]"/>
      <dgm:spPr/>
      <dgm:t>
        <a:bodyPr/>
        <a:lstStyle/>
        <a:p>
          <a:pPr marL="0" marR="0" lvl="0" indent="0" algn="just" defTabSz="488950" eaLnBrk="1" fontAlgn="auto" latinLnBrk="0" hangingPunct="1">
            <a:lnSpc>
              <a:spcPct val="90000"/>
            </a:lnSpc>
            <a:spcBef>
              <a:spcPct val="0"/>
            </a:spcBef>
            <a:spcAft>
              <a:spcPct val="35000"/>
            </a:spcAft>
            <a:buClrTx/>
            <a:buSzTx/>
            <a:buFontTx/>
            <a:buNone/>
            <a:tabLst/>
            <a:defRPr/>
          </a:pPr>
          <a:r>
            <a:rPr lang="es-MX" dirty="0" smtClean="0"/>
            <a:t>El impacto sociocultural del turismo analiza los cambios en la sociedad y en el modo de vida de los residentes en las áreas de recepción de los turistas. </a:t>
          </a:r>
        </a:p>
        <a:p>
          <a:pPr marL="0" marR="0" lvl="0" indent="0" algn="just" defTabSz="488950" eaLnBrk="1" fontAlgn="auto" latinLnBrk="0" hangingPunct="1">
            <a:lnSpc>
              <a:spcPct val="90000"/>
            </a:lnSpc>
            <a:spcBef>
              <a:spcPct val="0"/>
            </a:spcBef>
            <a:spcAft>
              <a:spcPct val="35000"/>
            </a:spcAft>
            <a:buClrTx/>
            <a:buSzTx/>
            <a:buFontTx/>
            <a:buNone/>
            <a:tabLst/>
            <a:defRPr/>
          </a:pPr>
          <a:r>
            <a:rPr lang="es-MX" dirty="0" smtClean="0"/>
            <a:t>Estos cambios afectan: formas de vida, sistema de valores, comportamiento individual, relaciones familiares, estilos de vida colectivos, niveles de seguridad, conducta moral y política, expresiones creativas, cultura tradicional etc. (</a:t>
          </a:r>
          <a:r>
            <a:rPr lang="es-MX" dirty="0" err="1" smtClean="0"/>
            <a:t>Picornell</a:t>
          </a:r>
          <a:r>
            <a:rPr lang="es-MX" dirty="0" smtClean="0"/>
            <a:t>, 1993:75).</a:t>
          </a:r>
        </a:p>
        <a:p>
          <a:pPr lvl="0" defTabSz="488950">
            <a:lnSpc>
              <a:spcPct val="90000"/>
            </a:lnSpc>
            <a:spcBef>
              <a:spcPct val="0"/>
            </a:spcBef>
            <a:spcAft>
              <a:spcPct val="35000"/>
            </a:spcAft>
          </a:pPr>
          <a:endParaRPr lang="es-MX" dirty="0"/>
        </a:p>
      </dgm:t>
    </dgm:pt>
    <dgm:pt modelId="{23B71F43-EFA4-4E2F-84C1-535BA1960420}" type="parTrans" cxnId="{BA98922D-5663-4D37-8EB6-13E89FF24E02}">
      <dgm:prSet/>
      <dgm:spPr/>
      <dgm:t>
        <a:bodyPr/>
        <a:lstStyle/>
        <a:p>
          <a:endParaRPr lang="es-MX"/>
        </a:p>
      </dgm:t>
    </dgm:pt>
    <dgm:pt modelId="{34417EAE-1396-48E5-9BF1-22D740D578C5}" type="sibTrans" cxnId="{BA98922D-5663-4D37-8EB6-13E89FF24E02}">
      <dgm:prSet/>
      <dgm:spPr/>
      <dgm:t>
        <a:bodyPr/>
        <a:lstStyle/>
        <a:p>
          <a:endParaRPr lang="es-MX"/>
        </a:p>
      </dgm:t>
    </dgm:pt>
    <dgm:pt modelId="{3DB62FA6-7DF5-46D0-A7DF-1A28B675684A}">
      <dgm:prSet phldrT="[Texto]"/>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MX" b="0" dirty="0" smtClean="0"/>
            <a:t>Los aspectos sociales como culturales convergen en muchas de sus manifestaciones tangibles e intangibles y son comúnmente de carácter interdependiente. Ante ello es conveniente analizar los efectos sociales y culturales en su conjunto (</a:t>
          </a:r>
          <a:r>
            <a:rPr lang="es-MX" b="0" dirty="0" err="1" smtClean="0"/>
            <a:t>Monterrubio</a:t>
          </a:r>
          <a:r>
            <a:rPr lang="es-MX" b="0" dirty="0" smtClean="0"/>
            <a:t>, 2011:186)</a:t>
          </a:r>
        </a:p>
        <a:p>
          <a:endParaRPr lang="es-MX" dirty="0"/>
        </a:p>
      </dgm:t>
    </dgm:pt>
    <dgm:pt modelId="{1E914FB6-82F4-4248-801A-2DD71FDC0F27}" type="parTrans" cxnId="{E8BD40AD-BF21-45EB-B13E-20F12C89183C}">
      <dgm:prSet/>
      <dgm:spPr/>
      <dgm:t>
        <a:bodyPr/>
        <a:lstStyle/>
        <a:p>
          <a:endParaRPr lang="es-MX"/>
        </a:p>
      </dgm:t>
    </dgm:pt>
    <dgm:pt modelId="{7ABDFF80-8DCC-48B0-9EDE-12DAD6143CA4}" type="sibTrans" cxnId="{E8BD40AD-BF21-45EB-B13E-20F12C89183C}">
      <dgm:prSet/>
      <dgm:spPr/>
      <dgm:t>
        <a:bodyPr/>
        <a:lstStyle/>
        <a:p>
          <a:endParaRPr lang="es-MX"/>
        </a:p>
      </dgm:t>
    </dgm:pt>
    <dgm:pt modelId="{2AE5B1A4-BFBA-4CA5-81F3-E8C2A00780FF}" type="pres">
      <dgm:prSet presAssocID="{9D7C91D9-52BC-4A52-878C-144619207811}" presName="Name0" presStyleCnt="0">
        <dgm:presLayoutVars>
          <dgm:chMax val="7"/>
          <dgm:chPref val="7"/>
          <dgm:dir/>
        </dgm:presLayoutVars>
      </dgm:prSet>
      <dgm:spPr/>
      <dgm:t>
        <a:bodyPr/>
        <a:lstStyle/>
        <a:p>
          <a:endParaRPr lang="es-MX"/>
        </a:p>
      </dgm:t>
    </dgm:pt>
    <dgm:pt modelId="{B658CFB3-BF3E-48FC-862A-E7DFF669DD08}" type="pres">
      <dgm:prSet presAssocID="{9D7C91D9-52BC-4A52-878C-144619207811}" presName="Name1" presStyleCnt="0"/>
      <dgm:spPr/>
    </dgm:pt>
    <dgm:pt modelId="{91285194-4BCB-4692-9C93-DDB22A39C3B1}" type="pres">
      <dgm:prSet presAssocID="{9D7C91D9-52BC-4A52-878C-144619207811}" presName="cycle" presStyleCnt="0"/>
      <dgm:spPr/>
    </dgm:pt>
    <dgm:pt modelId="{803905EE-85B6-463E-8414-6E7BA841EA93}" type="pres">
      <dgm:prSet presAssocID="{9D7C91D9-52BC-4A52-878C-144619207811}" presName="srcNode" presStyleLbl="node1" presStyleIdx="0" presStyleCnt="2"/>
      <dgm:spPr/>
    </dgm:pt>
    <dgm:pt modelId="{E7DFB711-F0CF-438D-954B-1E522ACE0942}" type="pres">
      <dgm:prSet presAssocID="{9D7C91D9-52BC-4A52-878C-144619207811}" presName="conn" presStyleLbl="parChTrans1D2" presStyleIdx="0" presStyleCnt="1"/>
      <dgm:spPr/>
      <dgm:t>
        <a:bodyPr/>
        <a:lstStyle/>
        <a:p>
          <a:endParaRPr lang="es-MX"/>
        </a:p>
      </dgm:t>
    </dgm:pt>
    <dgm:pt modelId="{1A35024A-445D-4FB4-A579-D1363587F8AA}" type="pres">
      <dgm:prSet presAssocID="{9D7C91D9-52BC-4A52-878C-144619207811}" presName="extraNode" presStyleLbl="node1" presStyleIdx="0" presStyleCnt="2"/>
      <dgm:spPr/>
    </dgm:pt>
    <dgm:pt modelId="{57A3D554-731A-47D0-9E0D-8F8C3C65B365}" type="pres">
      <dgm:prSet presAssocID="{9D7C91D9-52BC-4A52-878C-144619207811}" presName="dstNode" presStyleLbl="node1" presStyleIdx="0" presStyleCnt="2"/>
      <dgm:spPr/>
    </dgm:pt>
    <dgm:pt modelId="{371C664A-0696-471A-86FA-72C2CBB463EA}" type="pres">
      <dgm:prSet presAssocID="{2A847B87-81BE-439C-BA6A-B283B77E0D7B}" presName="text_1" presStyleLbl="node1" presStyleIdx="0" presStyleCnt="2" custScaleY="114541" custLinFactNeighborX="402" custLinFactNeighborY="20616">
        <dgm:presLayoutVars>
          <dgm:bulletEnabled val="1"/>
        </dgm:presLayoutVars>
      </dgm:prSet>
      <dgm:spPr/>
      <dgm:t>
        <a:bodyPr/>
        <a:lstStyle/>
        <a:p>
          <a:endParaRPr lang="es-MX"/>
        </a:p>
      </dgm:t>
    </dgm:pt>
    <dgm:pt modelId="{BDEE070A-632E-4A1A-AD5C-59B05329D91B}" type="pres">
      <dgm:prSet presAssocID="{2A847B87-81BE-439C-BA6A-B283B77E0D7B}" presName="accent_1" presStyleCnt="0"/>
      <dgm:spPr/>
    </dgm:pt>
    <dgm:pt modelId="{53A5BAB6-E258-432C-A7FB-A98C86AA0D3B}" type="pres">
      <dgm:prSet presAssocID="{2A847B87-81BE-439C-BA6A-B283B77E0D7B}" presName="accentRepeatNode" presStyleLbl="solidFgAcc1" presStyleIdx="0" presStyleCnt="2"/>
      <dgm:spPr/>
    </dgm:pt>
    <dgm:pt modelId="{6D1B5641-AA1E-4F3B-AB86-921C9CFFF691}" type="pres">
      <dgm:prSet presAssocID="{3DB62FA6-7DF5-46D0-A7DF-1A28B675684A}" presName="text_2" presStyleLbl="node1" presStyleIdx="1" presStyleCnt="2" custScaleY="110375" custLinFactNeighborX="402" custLinFactNeighborY="-30963">
        <dgm:presLayoutVars>
          <dgm:bulletEnabled val="1"/>
        </dgm:presLayoutVars>
      </dgm:prSet>
      <dgm:spPr/>
      <dgm:t>
        <a:bodyPr/>
        <a:lstStyle/>
        <a:p>
          <a:endParaRPr lang="es-MX"/>
        </a:p>
      </dgm:t>
    </dgm:pt>
    <dgm:pt modelId="{A47EED50-E645-4EF3-ADD9-6C0719EACDC6}" type="pres">
      <dgm:prSet presAssocID="{3DB62FA6-7DF5-46D0-A7DF-1A28B675684A}" presName="accent_2" presStyleCnt="0"/>
      <dgm:spPr/>
    </dgm:pt>
    <dgm:pt modelId="{DD4226EE-663A-4635-AF33-AAB5F694D511}" type="pres">
      <dgm:prSet presAssocID="{3DB62FA6-7DF5-46D0-A7DF-1A28B675684A}" presName="accentRepeatNode" presStyleLbl="solidFgAcc1" presStyleIdx="1" presStyleCnt="2"/>
      <dgm:spPr/>
    </dgm:pt>
  </dgm:ptLst>
  <dgm:cxnLst>
    <dgm:cxn modelId="{FE5EE97D-E64B-4FC7-888E-3E1A91D6F8C1}" type="presOf" srcId="{9D7C91D9-52BC-4A52-878C-144619207811}" destId="{2AE5B1A4-BFBA-4CA5-81F3-E8C2A00780FF}" srcOrd="0" destOrd="0" presId="urn:microsoft.com/office/officeart/2008/layout/VerticalCurvedList"/>
    <dgm:cxn modelId="{398C01F9-EFFB-4409-9441-B9424C97BB97}" type="presOf" srcId="{3DB62FA6-7DF5-46D0-A7DF-1A28B675684A}" destId="{6D1B5641-AA1E-4F3B-AB86-921C9CFFF691}" srcOrd="0" destOrd="0" presId="urn:microsoft.com/office/officeart/2008/layout/VerticalCurvedList"/>
    <dgm:cxn modelId="{D1F53F20-24E2-4A04-A674-0CA634A4F4EF}" type="presOf" srcId="{2A847B87-81BE-439C-BA6A-B283B77E0D7B}" destId="{371C664A-0696-471A-86FA-72C2CBB463EA}" srcOrd="0" destOrd="0" presId="urn:microsoft.com/office/officeart/2008/layout/VerticalCurvedList"/>
    <dgm:cxn modelId="{3F617534-4C3F-48B3-BB74-C17BA4A40CEE}" type="presOf" srcId="{34417EAE-1396-48E5-9BF1-22D740D578C5}" destId="{E7DFB711-F0CF-438D-954B-1E522ACE0942}" srcOrd="0" destOrd="0" presId="urn:microsoft.com/office/officeart/2008/layout/VerticalCurvedList"/>
    <dgm:cxn modelId="{BA98922D-5663-4D37-8EB6-13E89FF24E02}" srcId="{9D7C91D9-52BC-4A52-878C-144619207811}" destId="{2A847B87-81BE-439C-BA6A-B283B77E0D7B}" srcOrd="0" destOrd="0" parTransId="{23B71F43-EFA4-4E2F-84C1-535BA1960420}" sibTransId="{34417EAE-1396-48E5-9BF1-22D740D578C5}"/>
    <dgm:cxn modelId="{E8BD40AD-BF21-45EB-B13E-20F12C89183C}" srcId="{9D7C91D9-52BC-4A52-878C-144619207811}" destId="{3DB62FA6-7DF5-46D0-A7DF-1A28B675684A}" srcOrd="1" destOrd="0" parTransId="{1E914FB6-82F4-4248-801A-2DD71FDC0F27}" sibTransId="{7ABDFF80-8DCC-48B0-9EDE-12DAD6143CA4}"/>
    <dgm:cxn modelId="{463DD9B3-918B-4DA1-8692-CECEA0BC93AC}" type="presParOf" srcId="{2AE5B1A4-BFBA-4CA5-81F3-E8C2A00780FF}" destId="{B658CFB3-BF3E-48FC-862A-E7DFF669DD08}" srcOrd="0" destOrd="0" presId="urn:microsoft.com/office/officeart/2008/layout/VerticalCurvedList"/>
    <dgm:cxn modelId="{77DF927B-0032-4034-BBB6-30F1CC7E965E}" type="presParOf" srcId="{B658CFB3-BF3E-48FC-862A-E7DFF669DD08}" destId="{91285194-4BCB-4692-9C93-DDB22A39C3B1}" srcOrd="0" destOrd="0" presId="urn:microsoft.com/office/officeart/2008/layout/VerticalCurvedList"/>
    <dgm:cxn modelId="{529BC6A5-5635-4FEF-B0C5-8D29B6662BB7}" type="presParOf" srcId="{91285194-4BCB-4692-9C93-DDB22A39C3B1}" destId="{803905EE-85B6-463E-8414-6E7BA841EA93}" srcOrd="0" destOrd="0" presId="urn:microsoft.com/office/officeart/2008/layout/VerticalCurvedList"/>
    <dgm:cxn modelId="{3A29B6CF-8DA9-4A33-B9CC-3C46C2474691}" type="presParOf" srcId="{91285194-4BCB-4692-9C93-DDB22A39C3B1}" destId="{E7DFB711-F0CF-438D-954B-1E522ACE0942}" srcOrd="1" destOrd="0" presId="urn:microsoft.com/office/officeart/2008/layout/VerticalCurvedList"/>
    <dgm:cxn modelId="{9290D114-8CD0-40ED-BFCB-B6A84C235261}" type="presParOf" srcId="{91285194-4BCB-4692-9C93-DDB22A39C3B1}" destId="{1A35024A-445D-4FB4-A579-D1363587F8AA}" srcOrd="2" destOrd="0" presId="urn:microsoft.com/office/officeart/2008/layout/VerticalCurvedList"/>
    <dgm:cxn modelId="{BEEF90E1-D6E8-4C8F-ADD0-B93E736A7E0F}" type="presParOf" srcId="{91285194-4BCB-4692-9C93-DDB22A39C3B1}" destId="{57A3D554-731A-47D0-9E0D-8F8C3C65B365}" srcOrd="3" destOrd="0" presId="urn:microsoft.com/office/officeart/2008/layout/VerticalCurvedList"/>
    <dgm:cxn modelId="{69B2A8C0-276D-481C-A7BB-DCFD4BE78768}" type="presParOf" srcId="{B658CFB3-BF3E-48FC-862A-E7DFF669DD08}" destId="{371C664A-0696-471A-86FA-72C2CBB463EA}" srcOrd="1" destOrd="0" presId="urn:microsoft.com/office/officeart/2008/layout/VerticalCurvedList"/>
    <dgm:cxn modelId="{2ACE079E-8519-4B38-B787-B2EED926F6F2}" type="presParOf" srcId="{B658CFB3-BF3E-48FC-862A-E7DFF669DD08}" destId="{BDEE070A-632E-4A1A-AD5C-59B05329D91B}" srcOrd="2" destOrd="0" presId="urn:microsoft.com/office/officeart/2008/layout/VerticalCurvedList"/>
    <dgm:cxn modelId="{9AFFD568-6E8E-4839-8EDB-36D9A0820ECA}" type="presParOf" srcId="{BDEE070A-632E-4A1A-AD5C-59B05329D91B}" destId="{53A5BAB6-E258-432C-A7FB-A98C86AA0D3B}" srcOrd="0" destOrd="0" presId="urn:microsoft.com/office/officeart/2008/layout/VerticalCurvedList"/>
    <dgm:cxn modelId="{13CA19CD-5DF9-4015-8B54-368CCA380EB1}" type="presParOf" srcId="{B658CFB3-BF3E-48FC-862A-E7DFF669DD08}" destId="{6D1B5641-AA1E-4F3B-AB86-921C9CFFF691}" srcOrd="3" destOrd="0" presId="urn:microsoft.com/office/officeart/2008/layout/VerticalCurvedList"/>
    <dgm:cxn modelId="{DA09EA40-C755-4A4B-8153-1A674A20A05A}" type="presParOf" srcId="{B658CFB3-BF3E-48FC-862A-E7DFF669DD08}" destId="{A47EED50-E645-4EF3-ADD9-6C0719EACDC6}" srcOrd="4" destOrd="0" presId="urn:microsoft.com/office/officeart/2008/layout/VerticalCurvedList"/>
    <dgm:cxn modelId="{685EBD46-6726-4129-A91A-454017B539DF}" type="presParOf" srcId="{A47EED50-E645-4EF3-ADD9-6C0719EACDC6}" destId="{DD4226EE-663A-4635-AF33-AAB5F694D51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3F7F2B-FF68-4081-AC44-0A577FDE5B74}" type="doc">
      <dgm:prSet loTypeId="urn:microsoft.com/office/officeart/2005/8/layout/pyramid2" loCatId="pyramid" qsTypeId="urn:microsoft.com/office/officeart/2005/8/quickstyle/simple3" qsCatId="simple" csTypeId="urn:microsoft.com/office/officeart/2005/8/colors/accent0_3" csCatId="mainScheme" phldr="1"/>
      <dgm:spPr/>
    </dgm:pt>
    <dgm:pt modelId="{85182FE8-9576-4369-BDB9-E9B2AE3F2898}">
      <dgm:prSet phldrT="[Texto]" custT="1"/>
      <dgm:spPr/>
      <dgm:t>
        <a:bodyPr/>
        <a:lstStyle/>
        <a:p>
          <a:pPr algn="ctr"/>
          <a:r>
            <a:rPr lang="es-MX" sz="1400" dirty="0" smtClean="0"/>
            <a:t>La OMT (2001)* define los Impactos SC del Turismo </a:t>
          </a:r>
          <a:r>
            <a:rPr lang="es-MX" sz="1400" dirty="0" err="1" smtClean="0"/>
            <a:t>como</a:t>
          </a:r>
          <a:r>
            <a:rPr lang="es-MX" sz="1400" i="1" dirty="0" err="1" smtClean="0"/>
            <a:t>“el</a:t>
          </a:r>
          <a:r>
            <a:rPr lang="es-MX" sz="1400" i="1" dirty="0" smtClean="0"/>
            <a:t> resultado de las relaciones sociales mantenidas durante la estadía de los visitantes, cuya intensidad y duración son afectadas por factores espaciales y temporales específicos</a:t>
          </a:r>
          <a:r>
            <a:rPr lang="es-MX" sz="1400" dirty="0" smtClean="0"/>
            <a:t>”.</a:t>
          </a:r>
        </a:p>
        <a:p>
          <a:pPr algn="ctr"/>
          <a:r>
            <a:rPr lang="es-MX" sz="1000" dirty="0" smtClean="0"/>
            <a:t> </a:t>
          </a:r>
        </a:p>
        <a:p>
          <a:endParaRPr lang="es-MX" sz="1000" dirty="0"/>
        </a:p>
      </dgm:t>
    </dgm:pt>
    <dgm:pt modelId="{9708A414-C1B6-46E0-A9AB-711C4A750971}" type="parTrans" cxnId="{E6E21B97-4742-41F0-9826-70A2F9A9049F}">
      <dgm:prSet/>
      <dgm:spPr/>
      <dgm:t>
        <a:bodyPr/>
        <a:lstStyle/>
        <a:p>
          <a:endParaRPr lang="es-MX"/>
        </a:p>
      </dgm:t>
    </dgm:pt>
    <dgm:pt modelId="{BA097BBD-2290-40A3-8E30-11198EDFA413}" type="sibTrans" cxnId="{E6E21B97-4742-41F0-9826-70A2F9A9049F}">
      <dgm:prSet/>
      <dgm:spPr/>
      <dgm:t>
        <a:bodyPr/>
        <a:lstStyle/>
        <a:p>
          <a:endParaRPr lang="es-MX"/>
        </a:p>
      </dgm:t>
    </dgm:pt>
    <dgm:pt modelId="{2AD8A3B6-441C-49F1-BA0C-F2840FA2DF1B}">
      <dgm:prSet phldrT="[Texto]" custT="1"/>
      <dgm:spPr/>
      <dgm:t>
        <a:bodyPr/>
        <a:lstStyle/>
        <a:p>
          <a:pPr algn="ctr"/>
          <a:r>
            <a:rPr lang="es-MX" sz="1400" dirty="0" smtClean="0"/>
            <a:t>La actividad turística ocurre en un ámbito donde entran en contacto personas de bagajes culturales y socioeconómicos muy diferentes (OMT, 2001)*. La relación provoca efectos en las manifestaciones y tradiciones culturales, en los valores y en los comportamientos sociales; y repercute sobre la identidad de las comunidades receptoras de forma + o - (Pires, 2004)*. </a:t>
          </a:r>
        </a:p>
        <a:p>
          <a:pPr algn="ctr"/>
          <a:endParaRPr lang="es-MX" sz="1000" dirty="0" smtClean="0"/>
        </a:p>
        <a:p>
          <a:endParaRPr lang="es-MX" sz="1000" dirty="0"/>
        </a:p>
      </dgm:t>
    </dgm:pt>
    <dgm:pt modelId="{92C0FF45-35DA-4ED6-AF0E-0FF98A064254}" type="parTrans" cxnId="{DCBDE072-0591-440D-8DA3-849EB45F95D7}">
      <dgm:prSet/>
      <dgm:spPr/>
      <dgm:t>
        <a:bodyPr/>
        <a:lstStyle/>
        <a:p>
          <a:endParaRPr lang="es-MX"/>
        </a:p>
      </dgm:t>
    </dgm:pt>
    <dgm:pt modelId="{BE17CB75-AF2B-4085-B0DD-BB57A6DEF193}" type="sibTrans" cxnId="{DCBDE072-0591-440D-8DA3-849EB45F95D7}">
      <dgm:prSet/>
      <dgm:spPr/>
      <dgm:t>
        <a:bodyPr/>
        <a:lstStyle/>
        <a:p>
          <a:endParaRPr lang="es-MX"/>
        </a:p>
      </dgm:t>
    </dgm:pt>
    <dgm:pt modelId="{E63F84A6-F816-4B97-9483-7C2393F220B1}" type="pres">
      <dgm:prSet presAssocID="{643F7F2B-FF68-4081-AC44-0A577FDE5B74}" presName="compositeShape" presStyleCnt="0">
        <dgm:presLayoutVars>
          <dgm:dir/>
          <dgm:resizeHandles/>
        </dgm:presLayoutVars>
      </dgm:prSet>
      <dgm:spPr/>
    </dgm:pt>
    <dgm:pt modelId="{EEB14BA1-084E-42D0-9853-86C047E76816}" type="pres">
      <dgm:prSet presAssocID="{643F7F2B-FF68-4081-AC44-0A577FDE5B74}" presName="pyramid" presStyleLbl="node1" presStyleIdx="0" presStyleCnt="1" custLinFactNeighborX="39661"/>
      <dgm:spPr/>
    </dgm:pt>
    <dgm:pt modelId="{E396E0D2-713B-4B90-B6C2-549AF87BD211}" type="pres">
      <dgm:prSet presAssocID="{643F7F2B-FF68-4081-AC44-0A577FDE5B74}" presName="theList" presStyleCnt="0"/>
      <dgm:spPr/>
    </dgm:pt>
    <dgm:pt modelId="{94626A92-47D7-4D15-94CD-4430B759C7C6}" type="pres">
      <dgm:prSet presAssocID="{85182FE8-9576-4369-BDB9-E9B2AE3F2898}" presName="aNode" presStyleLbl="fgAcc1" presStyleIdx="0" presStyleCnt="2" custScaleX="105522" custScaleY="193794" custLinFactY="-9716" custLinFactNeighborX="6472" custLinFactNeighborY="-100000">
        <dgm:presLayoutVars>
          <dgm:bulletEnabled val="1"/>
        </dgm:presLayoutVars>
      </dgm:prSet>
      <dgm:spPr/>
      <dgm:t>
        <a:bodyPr/>
        <a:lstStyle/>
        <a:p>
          <a:endParaRPr lang="es-MX"/>
        </a:p>
      </dgm:t>
    </dgm:pt>
    <dgm:pt modelId="{F2D45073-A259-4B0B-BEB4-6BA4B9335E8E}" type="pres">
      <dgm:prSet presAssocID="{85182FE8-9576-4369-BDB9-E9B2AE3F2898}" presName="aSpace" presStyleCnt="0"/>
      <dgm:spPr/>
    </dgm:pt>
    <dgm:pt modelId="{5345D587-A875-4C94-B91A-C783BC90336A}" type="pres">
      <dgm:prSet presAssocID="{2AD8A3B6-441C-49F1-BA0C-F2840FA2DF1B}" presName="aNode" presStyleLbl="fgAcc1" presStyleIdx="1" presStyleCnt="2" custScaleX="124374" custScaleY="246978" custLinFactNeighborX="7380" custLinFactNeighborY="74742">
        <dgm:presLayoutVars>
          <dgm:bulletEnabled val="1"/>
        </dgm:presLayoutVars>
      </dgm:prSet>
      <dgm:spPr/>
      <dgm:t>
        <a:bodyPr/>
        <a:lstStyle/>
        <a:p>
          <a:endParaRPr lang="es-MX"/>
        </a:p>
      </dgm:t>
    </dgm:pt>
    <dgm:pt modelId="{1323C902-6734-48A6-A349-82584059A14E}" type="pres">
      <dgm:prSet presAssocID="{2AD8A3B6-441C-49F1-BA0C-F2840FA2DF1B}" presName="aSpace" presStyleCnt="0"/>
      <dgm:spPr/>
    </dgm:pt>
  </dgm:ptLst>
  <dgm:cxnLst>
    <dgm:cxn modelId="{E6E21B97-4742-41F0-9826-70A2F9A9049F}" srcId="{643F7F2B-FF68-4081-AC44-0A577FDE5B74}" destId="{85182FE8-9576-4369-BDB9-E9B2AE3F2898}" srcOrd="0" destOrd="0" parTransId="{9708A414-C1B6-46E0-A9AB-711C4A750971}" sibTransId="{BA097BBD-2290-40A3-8E30-11198EDFA413}"/>
    <dgm:cxn modelId="{BBC6EE16-B3BD-4C80-9482-9E70CF0E6D62}" type="presOf" srcId="{85182FE8-9576-4369-BDB9-E9B2AE3F2898}" destId="{94626A92-47D7-4D15-94CD-4430B759C7C6}" srcOrd="0" destOrd="0" presId="urn:microsoft.com/office/officeart/2005/8/layout/pyramid2"/>
    <dgm:cxn modelId="{BDDDD296-F57B-419A-AE6C-5C35F8AF12A2}" type="presOf" srcId="{2AD8A3B6-441C-49F1-BA0C-F2840FA2DF1B}" destId="{5345D587-A875-4C94-B91A-C783BC90336A}" srcOrd="0" destOrd="0" presId="urn:microsoft.com/office/officeart/2005/8/layout/pyramid2"/>
    <dgm:cxn modelId="{0652E5BE-D612-46FD-AD1C-335748E6AA7B}" type="presOf" srcId="{643F7F2B-FF68-4081-AC44-0A577FDE5B74}" destId="{E63F84A6-F816-4B97-9483-7C2393F220B1}" srcOrd="0" destOrd="0" presId="urn:microsoft.com/office/officeart/2005/8/layout/pyramid2"/>
    <dgm:cxn modelId="{DCBDE072-0591-440D-8DA3-849EB45F95D7}" srcId="{643F7F2B-FF68-4081-AC44-0A577FDE5B74}" destId="{2AD8A3B6-441C-49F1-BA0C-F2840FA2DF1B}" srcOrd="1" destOrd="0" parTransId="{92C0FF45-35DA-4ED6-AF0E-0FF98A064254}" sibTransId="{BE17CB75-AF2B-4085-B0DD-BB57A6DEF193}"/>
    <dgm:cxn modelId="{380FD698-1EAF-464D-A3A7-8E386B22669A}" type="presParOf" srcId="{E63F84A6-F816-4B97-9483-7C2393F220B1}" destId="{EEB14BA1-084E-42D0-9853-86C047E76816}" srcOrd="0" destOrd="0" presId="urn:microsoft.com/office/officeart/2005/8/layout/pyramid2"/>
    <dgm:cxn modelId="{CC5CD19F-115A-4105-917C-FAC21334458D}" type="presParOf" srcId="{E63F84A6-F816-4B97-9483-7C2393F220B1}" destId="{E396E0D2-713B-4B90-B6C2-549AF87BD211}" srcOrd="1" destOrd="0" presId="urn:microsoft.com/office/officeart/2005/8/layout/pyramid2"/>
    <dgm:cxn modelId="{C25C9FF1-033B-4322-BE67-D500BBC1EA66}" type="presParOf" srcId="{E396E0D2-713B-4B90-B6C2-549AF87BD211}" destId="{94626A92-47D7-4D15-94CD-4430B759C7C6}" srcOrd="0" destOrd="0" presId="urn:microsoft.com/office/officeart/2005/8/layout/pyramid2"/>
    <dgm:cxn modelId="{1A4AA23F-1F57-4EBA-9F65-87C3852BC7B7}" type="presParOf" srcId="{E396E0D2-713B-4B90-B6C2-549AF87BD211}" destId="{F2D45073-A259-4B0B-BEB4-6BA4B9335E8E}" srcOrd="1" destOrd="0" presId="urn:microsoft.com/office/officeart/2005/8/layout/pyramid2"/>
    <dgm:cxn modelId="{2BE92CEB-982A-4D36-821B-2F156B5205B6}" type="presParOf" srcId="{E396E0D2-713B-4B90-B6C2-549AF87BD211}" destId="{5345D587-A875-4C94-B91A-C783BC90336A}" srcOrd="2" destOrd="0" presId="urn:microsoft.com/office/officeart/2005/8/layout/pyramid2"/>
    <dgm:cxn modelId="{3886D977-283A-4A7B-B990-9DC7AF6944C6}" type="presParOf" srcId="{E396E0D2-713B-4B90-B6C2-549AF87BD211}" destId="{1323C902-6734-48A6-A349-82584059A14E}"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2A98D5-D1DA-4D18-8986-07F45644077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F3E83D39-BE46-41B1-A2D2-468BD754AFA6}">
      <dgm:prSet phldrT="[Texto]" phldr="1"/>
      <dgm:spPr>
        <a:solidFill>
          <a:schemeClr val="accent3">
            <a:lumMod val="40000"/>
            <a:lumOff val="60000"/>
          </a:schemeClr>
        </a:solidFill>
      </dgm:spPr>
      <dgm:t>
        <a:bodyPr/>
        <a:lstStyle/>
        <a:p>
          <a:endParaRPr lang="es-MX"/>
        </a:p>
      </dgm:t>
    </dgm:pt>
    <dgm:pt modelId="{5A331E35-8D95-4C05-B3D9-594E00BE698C}" type="parTrans" cxnId="{A7D0107D-CA3F-412F-ADCB-068ADC1A441C}">
      <dgm:prSet/>
      <dgm:spPr/>
      <dgm:t>
        <a:bodyPr/>
        <a:lstStyle/>
        <a:p>
          <a:endParaRPr lang="es-MX"/>
        </a:p>
      </dgm:t>
    </dgm:pt>
    <dgm:pt modelId="{149CF852-339C-495E-818E-5A4986B2F246}" type="sibTrans" cxnId="{A7D0107D-CA3F-412F-ADCB-068ADC1A441C}">
      <dgm:prSet/>
      <dgm:spPr/>
      <dgm:t>
        <a:bodyPr/>
        <a:lstStyle/>
        <a:p>
          <a:endParaRPr lang="es-MX"/>
        </a:p>
      </dgm:t>
    </dgm:pt>
    <dgm:pt modelId="{A69BD9ED-9E59-4E58-8DD7-DA3D8C3FA1FC}">
      <dgm:prSet phldrT="[Texto]"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600" dirty="0" smtClean="0"/>
            <a:t>Cambios en la calidad de vida de los residentes de destinos turísticos como consecuencia de esta actividad (Wall y </a:t>
          </a:r>
          <a:r>
            <a:rPr lang="es-MX" sz="1600" dirty="0" err="1" smtClean="0"/>
            <a:t>Mathieson</a:t>
          </a:r>
          <a:r>
            <a:rPr lang="es-MX" sz="1600" dirty="0" smtClean="0"/>
            <a:t>, 2006:227 en Mendoza </a:t>
          </a:r>
          <a:r>
            <a:rPr lang="es-MX" sz="1600" i="1" dirty="0" smtClean="0"/>
            <a:t>et. al,2011:50</a:t>
          </a:r>
          <a:r>
            <a:rPr lang="es-MX" sz="1600" dirty="0" smtClean="0"/>
            <a:t>). </a:t>
          </a:r>
        </a:p>
        <a:p>
          <a:pPr lvl="0" defTabSz="1911350">
            <a:lnSpc>
              <a:spcPct val="90000"/>
            </a:lnSpc>
            <a:spcBef>
              <a:spcPct val="0"/>
            </a:spcBef>
            <a:spcAft>
              <a:spcPct val="35000"/>
            </a:spcAft>
          </a:pPr>
          <a:endParaRPr lang="es-MX" sz="1400" dirty="0"/>
        </a:p>
      </dgm:t>
    </dgm:pt>
    <dgm:pt modelId="{CA658D99-73C7-4795-9975-55B8C8D1FE6E}" type="parTrans" cxnId="{685C3791-05A1-431C-BBF5-57C3EB69BF2E}">
      <dgm:prSet/>
      <dgm:spPr/>
      <dgm:t>
        <a:bodyPr/>
        <a:lstStyle/>
        <a:p>
          <a:endParaRPr lang="es-MX"/>
        </a:p>
      </dgm:t>
    </dgm:pt>
    <dgm:pt modelId="{5C0DF4CE-E954-4771-A1DA-CD4D965244B7}" type="sibTrans" cxnId="{685C3791-05A1-431C-BBF5-57C3EB69BF2E}">
      <dgm:prSet/>
      <dgm:spPr/>
      <dgm:t>
        <a:bodyPr/>
        <a:lstStyle/>
        <a:p>
          <a:endParaRPr lang="es-MX"/>
        </a:p>
      </dgm:t>
    </dgm:pt>
    <dgm:pt modelId="{F743457A-3DBA-453F-8A22-2411D8BDA220}">
      <dgm:prSet phldrT="[Texto]" phldr="1"/>
      <dgm:spPr>
        <a:solidFill>
          <a:schemeClr val="accent5">
            <a:lumMod val="40000"/>
            <a:lumOff val="60000"/>
          </a:schemeClr>
        </a:solidFill>
      </dgm:spPr>
      <dgm:t>
        <a:bodyPr/>
        <a:lstStyle/>
        <a:p>
          <a:endParaRPr lang="es-MX" dirty="0"/>
        </a:p>
      </dgm:t>
    </dgm:pt>
    <dgm:pt modelId="{96799D6C-10F4-4316-96EA-B0CDA0656C90}" type="parTrans" cxnId="{5B6B12AE-3680-4029-A170-75F44591AD82}">
      <dgm:prSet/>
      <dgm:spPr/>
      <dgm:t>
        <a:bodyPr/>
        <a:lstStyle/>
        <a:p>
          <a:endParaRPr lang="es-MX"/>
        </a:p>
      </dgm:t>
    </dgm:pt>
    <dgm:pt modelId="{88C07CF8-3764-414B-8F99-C712FBFFBC94}" type="sibTrans" cxnId="{5B6B12AE-3680-4029-A170-75F44591AD82}">
      <dgm:prSet/>
      <dgm:spPr/>
      <dgm:t>
        <a:bodyPr/>
        <a:lstStyle/>
        <a:p>
          <a:endParaRPr lang="es-MX"/>
        </a:p>
      </dgm:t>
    </dgm:pt>
    <dgm:pt modelId="{C51C3891-134B-4368-8DDC-9BCAB4CD634F}">
      <dgm:prSet phldrT="[Texto]" custT="1"/>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600" dirty="0" smtClean="0"/>
            <a:t>Formas en que el turismo y los viajes transforman los sistemas de valores sociales y colectivos, patrones de comportamiento, estructuras comunitarias, estilo y calidad de vida (Hall y </a:t>
          </a:r>
          <a:r>
            <a:rPr lang="es-MX" sz="1600" dirty="0" err="1" smtClean="0"/>
            <a:t>Lew</a:t>
          </a:r>
          <a:r>
            <a:rPr lang="es-MX" sz="1600" dirty="0" smtClean="0"/>
            <a:t>, 2009:57 en Mendoza </a:t>
          </a:r>
          <a:r>
            <a:rPr lang="es-MX" sz="1600" i="1" dirty="0" smtClean="0"/>
            <a:t>et. al,2011:50).</a:t>
          </a:r>
        </a:p>
        <a:p>
          <a:pPr lvl="0" defTabSz="533400">
            <a:lnSpc>
              <a:spcPct val="90000"/>
            </a:lnSpc>
            <a:spcBef>
              <a:spcPct val="0"/>
            </a:spcBef>
            <a:spcAft>
              <a:spcPct val="35000"/>
            </a:spcAft>
          </a:pPr>
          <a:endParaRPr lang="es-MX" sz="1400" dirty="0"/>
        </a:p>
      </dgm:t>
    </dgm:pt>
    <dgm:pt modelId="{B002386C-F196-4FDE-B910-63413994F859}" type="parTrans" cxnId="{D1BA8BB6-FE75-4C55-99A8-8210D3547CAA}">
      <dgm:prSet/>
      <dgm:spPr/>
      <dgm:t>
        <a:bodyPr/>
        <a:lstStyle/>
        <a:p>
          <a:endParaRPr lang="es-MX"/>
        </a:p>
      </dgm:t>
    </dgm:pt>
    <dgm:pt modelId="{921E7A3B-F49C-4929-84D2-9B92B146463A}" type="sibTrans" cxnId="{D1BA8BB6-FE75-4C55-99A8-8210D3547CAA}">
      <dgm:prSet/>
      <dgm:spPr/>
      <dgm:t>
        <a:bodyPr/>
        <a:lstStyle/>
        <a:p>
          <a:endParaRPr lang="es-MX"/>
        </a:p>
      </dgm:t>
    </dgm:pt>
    <dgm:pt modelId="{7BDC2EE2-98AC-4F42-B87D-7A9B3279439D}" type="pres">
      <dgm:prSet presAssocID="{242A98D5-D1DA-4D18-8986-07F456440776}" presName="list" presStyleCnt="0">
        <dgm:presLayoutVars>
          <dgm:dir/>
          <dgm:animLvl val="lvl"/>
        </dgm:presLayoutVars>
      </dgm:prSet>
      <dgm:spPr/>
      <dgm:t>
        <a:bodyPr/>
        <a:lstStyle/>
        <a:p>
          <a:endParaRPr lang="es-MX"/>
        </a:p>
      </dgm:t>
    </dgm:pt>
    <dgm:pt modelId="{2B5BC71C-4A70-4387-AAA0-C0ABC0D1FE50}" type="pres">
      <dgm:prSet presAssocID="{F3E83D39-BE46-41B1-A2D2-468BD754AFA6}" presName="posSpace" presStyleCnt="0"/>
      <dgm:spPr/>
    </dgm:pt>
    <dgm:pt modelId="{C1D21C05-D01E-4DBF-A519-94C15430F5CE}" type="pres">
      <dgm:prSet presAssocID="{F3E83D39-BE46-41B1-A2D2-468BD754AFA6}" presName="vertFlow" presStyleCnt="0"/>
      <dgm:spPr/>
    </dgm:pt>
    <dgm:pt modelId="{A9BE229B-D827-42A7-BD33-F36F8A1A77FC}" type="pres">
      <dgm:prSet presAssocID="{F3E83D39-BE46-41B1-A2D2-468BD754AFA6}" presName="topSpace" presStyleCnt="0"/>
      <dgm:spPr/>
    </dgm:pt>
    <dgm:pt modelId="{59FFF8FC-0720-48C0-8203-73C85908B500}" type="pres">
      <dgm:prSet presAssocID="{F3E83D39-BE46-41B1-A2D2-468BD754AFA6}" presName="firstComp" presStyleCnt="0"/>
      <dgm:spPr/>
    </dgm:pt>
    <dgm:pt modelId="{790006FC-5EA3-466F-A158-5F1D1F47F5BB}" type="pres">
      <dgm:prSet presAssocID="{F3E83D39-BE46-41B1-A2D2-468BD754AFA6}" presName="firstChild" presStyleLbl="bgAccFollowNode1" presStyleIdx="0" presStyleCnt="2" custLinFactNeighborX="9413" custLinFactNeighborY="529"/>
      <dgm:spPr/>
      <dgm:t>
        <a:bodyPr/>
        <a:lstStyle/>
        <a:p>
          <a:endParaRPr lang="es-MX"/>
        </a:p>
      </dgm:t>
    </dgm:pt>
    <dgm:pt modelId="{AC9587C8-BC53-4CD6-A21D-8797E12EC49D}" type="pres">
      <dgm:prSet presAssocID="{F3E83D39-BE46-41B1-A2D2-468BD754AFA6}" presName="firstChildTx" presStyleLbl="bgAccFollowNode1" presStyleIdx="0" presStyleCnt="2">
        <dgm:presLayoutVars>
          <dgm:bulletEnabled val="1"/>
        </dgm:presLayoutVars>
      </dgm:prSet>
      <dgm:spPr/>
      <dgm:t>
        <a:bodyPr/>
        <a:lstStyle/>
        <a:p>
          <a:endParaRPr lang="es-MX"/>
        </a:p>
      </dgm:t>
    </dgm:pt>
    <dgm:pt modelId="{3F8EACE0-2610-42BB-B7D6-5BBF362F12BB}" type="pres">
      <dgm:prSet presAssocID="{F3E83D39-BE46-41B1-A2D2-468BD754AFA6}" presName="negSpace" presStyleCnt="0"/>
      <dgm:spPr/>
    </dgm:pt>
    <dgm:pt modelId="{A623D402-7E54-45B6-BD54-4AE44DE600DA}" type="pres">
      <dgm:prSet presAssocID="{F3E83D39-BE46-41B1-A2D2-468BD754AFA6}" presName="circle" presStyleLbl="node1" presStyleIdx="0" presStyleCnt="2" custScaleX="119122" custScaleY="134306"/>
      <dgm:spPr/>
      <dgm:t>
        <a:bodyPr/>
        <a:lstStyle/>
        <a:p>
          <a:endParaRPr lang="es-MX"/>
        </a:p>
      </dgm:t>
    </dgm:pt>
    <dgm:pt modelId="{4874ACB8-5C61-4AB9-BC44-E5CD47224B46}" type="pres">
      <dgm:prSet presAssocID="{149CF852-339C-495E-818E-5A4986B2F246}" presName="transSpace" presStyleCnt="0"/>
      <dgm:spPr/>
    </dgm:pt>
    <dgm:pt modelId="{EF510A62-5368-4980-90F5-E59511028143}" type="pres">
      <dgm:prSet presAssocID="{F743457A-3DBA-453F-8A22-2411D8BDA220}" presName="posSpace" presStyleCnt="0"/>
      <dgm:spPr/>
    </dgm:pt>
    <dgm:pt modelId="{600B6570-F9D6-453A-A725-F7D9DACAF912}" type="pres">
      <dgm:prSet presAssocID="{F743457A-3DBA-453F-8A22-2411D8BDA220}" presName="vertFlow" presStyleCnt="0"/>
      <dgm:spPr/>
    </dgm:pt>
    <dgm:pt modelId="{E4DA0507-5C90-4A7A-B0C4-647275E82B9F}" type="pres">
      <dgm:prSet presAssocID="{F743457A-3DBA-453F-8A22-2411D8BDA220}" presName="topSpace" presStyleCnt="0"/>
      <dgm:spPr/>
    </dgm:pt>
    <dgm:pt modelId="{19765BA9-4FE2-4ECF-AE70-0ED40178948F}" type="pres">
      <dgm:prSet presAssocID="{F743457A-3DBA-453F-8A22-2411D8BDA220}" presName="firstComp" presStyleCnt="0"/>
      <dgm:spPr/>
    </dgm:pt>
    <dgm:pt modelId="{0E30CE31-D3FB-463C-B039-52AF9B9A5EE6}" type="pres">
      <dgm:prSet presAssocID="{F743457A-3DBA-453F-8A22-2411D8BDA220}" presName="firstChild" presStyleLbl="bgAccFollowNode1" presStyleIdx="1" presStyleCnt="2" custScaleY="136129" custLinFactNeighborX="9638" custLinFactNeighborY="2882"/>
      <dgm:spPr/>
      <dgm:t>
        <a:bodyPr/>
        <a:lstStyle/>
        <a:p>
          <a:endParaRPr lang="es-MX"/>
        </a:p>
      </dgm:t>
    </dgm:pt>
    <dgm:pt modelId="{7FC426FE-61D0-4D89-BA7A-6D7E60BB0624}" type="pres">
      <dgm:prSet presAssocID="{F743457A-3DBA-453F-8A22-2411D8BDA220}" presName="firstChildTx" presStyleLbl="bgAccFollowNode1" presStyleIdx="1" presStyleCnt="2">
        <dgm:presLayoutVars>
          <dgm:bulletEnabled val="1"/>
        </dgm:presLayoutVars>
      </dgm:prSet>
      <dgm:spPr/>
      <dgm:t>
        <a:bodyPr/>
        <a:lstStyle/>
        <a:p>
          <a:endParaRPr lang="es-MX"/>
        </a:p>
      </dgm:t>
    </dgm:pt>
    <dgm:pt modelId="{18673F82-E5BC-4591-BC99-096101952B32}" type="pres">
      <dgm:prSet presAssocID="{F743457A-3DBA-453F-8A22-2411D8BDA220}" presName="negSpace" presStyleCnt="0"/>
      <dgm:spPr/>
    </dgm:pt>
    <dgm:pt modelId="{56D66C7E-CC11-4DBA-96DE-791ED3B55787}" type="pres">
      <dgm:prSet presAssocID="{F743457A-3DBA-453F-8A22-2411D8BDA220}" presName="circle" presStyleLbl="node1" presStyleIdx="1" presStyleCnt="2" custScaleX="115151" custScaleY="113600" custLinFactNeighborX="-7511" custLinFactNeighborY="-11523"/>
      <dgm:spPr/>
      <dgm:t>
        <a:bodyPr/>
        <a:lstStyle/>
        <a:p>
          <a:endParaRPr lang="es-MX"/>
        </a:p>
      </dgm:t>
    </dgm:pt>
  </dgm:ptLst>
  <dgm:cxnLst>
    <dgm:cxn modelId="{685C3791-05A1-431C-BBF5-57C3EB69BF2E}" srcId="{F3E83D39-BE46-41B1-A2D2-468BD754AFA6}" destId="{A69BD9ED-9E59-4E58-8DD7-DA3D8C3FA1FC}" srcOrd="0" destOrd="0" parTransId="{CA658D99-73C7-4795-9975-55B8C8D1FE6E}" sibTransId="{5C0DF4CE-E954-4771-A1DA-CD4D965244B7}"/>
    <dgm:cxn modelId="{1AE5D3BE-5B70-4E70-B510-32F91A578244}" type="presOf" srcId="{A69BD9ED-9E59-4E58-8DD7-DA3D8C3FA1FC}" destId="{AC9587C8-BC53-4CD6-A21D-8797E12EC49D}" srcOrd="1" destOrd="0" presId="urn:microsoft.com/office/officeart/2005/8/layout/hList9"/>
    <dgm:cxn modelId="{CB30E6DE-1786-4FC3-9CBD-92CBF2E941EF}" type="presOf" srcId="{F743457A-3DBA-453F-8A22-2411D8BDA220}" destId="{56D66C7E-CC11-4DBA-96DE-791ED3B55787}" srcOrd="0" destOrd="0" presId="urn:microsoft.com/office/officeart/2005/8/layout/hList9"/>
    <dgm:cxn modelId="{D1BA8BB6-FE75-4C55-99A8-8210D3547CAA}" srcId="{F743457A-3DBA-453F-8A22-2411D8BDA220}" destId="{C51C3891-134B-4368-8DDC-9BCAB4CD634F}" srcOrd="0" destOrd="0" parTransId="{B002386C-F196-4FDE-B910-63413994F859}" sibTransId="{921E7A3B-F49C-4929-84D2-9B92B146463A}"/>
    <dgm:cxn modelId="{5B6B12AE-3680-4029-A170-75F44591AD82}" srcId="{242A98D5-D1DA-4D18-8986-07F456440776}" destId="{F743457A-3DBA-453F-8A22-2411D8BDA220}" srcOrd="1" destOrd="0" parTransId="{96799D6C-10F4-4316-96EA-B0CDA0656C90}" sibTransId="{88C07CF8-3764-414B-8F99-C712FBFFBC94}"/>
    <dgm:cxn modelId="{3D589669-9CEA-4EC4-ACCE-ECBB2FDBBAC3}" type="presOf" srcId="{A69BD9ED-9E59-4E58-8DD7-DA3D8C3FA1FC}" destId="{790006FC-5EA3-466F-A158-5F1D1F47F5BB}" srcOrd="0" destOrd="0" presId="urn:microsoft.com/office/officeart/2005/8/layout/hList9"/>
    <dgm:cxn modelId="{A7D0107D-CA3F-412F-ADCB-068ADC1A441C}" srcId="{242A98D5-D1DA-4D18-8986-07F456440776}" destId="{F3E83D39-BE46-41B1-A2D2-468BD754AFA6}" srcOrd="0" destOrd="0" parTransId="{5A331E35-8D95-4C05-B3D9-594E00BE698C}" sibTransId="{149CF852-339C-495E-818E-5A4986B2F246}"/>
    <dgm:cxn modelId="{A50659A0-804D-476D-AB00-02A187EE50BB}" type="presOf" srcId="{C51C3891-134B-4368-8DDC-9BCAB4CD634F}" destId="{0E30CE31-D3FB-463C-B039-52AF9B9A5EE6}" srcOrd="0" destOrd="0" presId="urn:microsoft.com/office/officeart/2005/8/layout/hList9"/>
    <dgm:cxn modelId="{11E8A143-0078-4986-A3C1-051792184B48}" type="presOf" srcId="{F3E83D39-BE46-41B1-A2D2-468BD754AFA6}" destId="{A623D402-7E54-45B6-BD54-4AE44DE600DA}" srcOrd="0" destOrd="0" presId="urn:microsoft.com/office/officeart/2005/8/layout/hList9"/>
    <dgm:cxn modelId="{872A554E-A181-44C4-8D57-D3B356256F9A}" type="presOf" srcId="{C51C3891-134B-4368-8DDC-9BCAB4CD634F}" destId="{7FC426FE-61D0-4D89-BA7A-6D7E60BB0624}" srcOrd="1" destOrd="0" presId="urn:microsoft.com/office/officeart/2005/8/layout/hList9"/>
    <dgm:cxn modelId="{7E8B5465-79CC-4F5D-9E07-FAF181270EC0}" type="presOf" srcId="{242A98D5-D1DA-4D18-8986-07F456440776}" destId="{7BDC2EE2-98AC-4F42-B87D-7A9B3279439D}" srcOrd="0" destOrd="0" presId="urn:microsoft.com/office/officeart/2005/8/layout/hList9"/>
    <dgm:cxn modelId="{3EBD2D54-A219-4DC0-8503-4A7785D007C0}" type="presParOf" srcId="{7BDC2EE2-98AC-4F42-B87D-7A9B3279439D}" destId="{2B5BC71C-4A70-4387-AAA0-C0ABC0D1FE50}" srcOrd="0" destOrd="0" presId="urn:microsoft.com/office/officeart/2005/8/layout/hList9"/>
    <dgm:cxn modelId="{DFF93A72-1F59-40CB-823F-275121012CB0}" type="presParOf" srcId="{7BDC2EE2-98AC-4F42-B87D-7A9B3279439D}" destId="{C1D21C05-D01E-4DBF-A519-94C15430F5CE}" srcOrd="1" destOrd="0" presId="urn:microsoft.com/office/officeart/2005/8/layout/hList9"/>
    <dgm:cxn modelId="{3F5B161E-0845-4118-BB37-0D8B864BD220}" type="presParOf" srcId="{C1D21C05-D01E-4DBF-A519-94C15430F5CE}" destId="{A9BE229B-D827-42A7-BD33-F36F8A1A77FC}" srcOrd="0" destOrd="0" presId="urn:microsoft.com/office/officeart/2005/8/layout/hList9"/>
    <dgm:cxn modelId="{7DA52C19-B653-4112-BDD9-45F89E0D2B7B}" type="presParOf" srcId="{C1D21C05-D01E-4DBF-A519-94C15430F5CE}" destId="{59FFF8FC-0720-48C0-8203-73C85908B500}" srcOrd="1" destOrd="0" presId="urn:microsoft.com/office/officeart/2005/8/layout/hList9"/>
    <dgm:cxn modelId="{CEDABF6B-3DB0-4C16-AC97-DEECD1164476}" type="presParOf" srcId="{59FFF8FC-0720-48C0-8203-73C85908B500}" destId="{790006FC-5EA3-466F-A158-5F1D1F47F5BB}" srcOrd="0" destOrd="0" presId="urn:microsoft.com/office/officeart/2005/8/layout/hList9"/>
    <dgm:cxn modelId="{FF185DD9-9034-4CBD-9411-35F03A7589E2}" type="presParOf" srcId="{59FFF8FC-0720-48C0-8203-73C85908B500}" destId="{AC9587C8-BC53-4CD6-A21D-8797E12EC49D}" srcOrd="1" destOrd="0" presId="urn:microsoft.com/office/officeart/2005/8/layout/hList9"/>
    <dgm:cxn modelId="{E3E23F0B-3070-4B39-83BA-3DEFB6BA253D}" type="presParOf" srcId="{7BDC2EE2-98AC-4F42-B87D-7A9B3279439D}" destId="{3F8EACE0-2610-42BB-B7D6-5BBF362F12BB}" srcOrd="2" destOrd="0" presId="urn:microsoft.com/office/officeart/2005/8/layout/hList9"/>
    <dgm:cxn modelId="{F3069E10-DF8D-4DD7-BC58-C12F05E5568A}" type="presParOf" srcId="{7BDC2EE2-98AC-4F42-B87D-7A9B3279439D}" destId="{A623D402-7E54-45B6-BD54-4AE44DE600DA}" srcOrd="3" destOrd="0" presId="urn:microsoft.com/office/officeart/2005/8/layout/hList9"/>
    <dgm:cxn modelId="{7969D5E1-CA86-4461-A622-5DAA82DFCAD0}" type="presParOf" srcId="{7BDC2EE2-98AC-4F42-B87D-7A9B3279439D}" destId="{4874ACB8-5C61-4AB9-BC44-E5CD47224B46}" srcOrd="4" destOrd="0" presId="urn:microsoft.com/office/officeart/2005/8/layout/hList9"/>
    <dgm:cxn modelId="{C5A57FCD-34A5-40BC-8AF7-E3CEE5D18069}" type="presParOf" srcId="{7BDC2EE2-98AC-4F42-B87D-7A9B3279439D}" destId="{EF510A62-5368-4980-90F5-E59511028143}" srcOrd="5" destOrd="0" presId="urn:microsoft.com/office/officeart/2005/8/layout/hList9"/>
    <dgm:cxn modelId="{D7BAE904-0D91-4F2B-88D5-395A43AA8CAB}" type="presParOf" srcId="{7BDC2EE2-98AC-4F42-B87D-7A9B3279439D}" destId="{600B6570-F9D6-453A-A725-F7D9DACAF912}" srcOrd="6" destOrd="0" presId="urn:microsoft.com/office/officeart/2005/8/layout/hList9"/>
    <dgm:cxn modelId="{92D3F231-AB7D-4DF4-BFFC-DE596CA2AB6B}" type="presParOf" srcId="{600B6570-F9D6-453A-A725-F7D9DACAF912}" destId="{E4DA0507-5C90-4A7A-B0C4-647275E82B9F}" srcOrd="0" destOrd="0" presId="urn:microsoft.com/office/officeart/2005/8/layout/hList9"/>
    <dgm:cxn modelId="{94C364D2-0C92-437D-850A-1602DEBE60E9}" type="presParOf" srcId="{600B6570-F9D6-453A-A725-F7D9DACAF912}" destId="{19765BA9-4FE2-4ECF-AE70-0ED40178948F}" srcOrd="1" destOrd="0" presId="urn:microsoft.com/office/officeart/2005/8/layout/hList9"/>
    <dgm:cxn modelId="{878FE0FA-C1C6-4B8D-9068-3D452EE67731}" type="presParOf" srcId="{19765BA9-4FE2-4ECF-AE70-0ED40178948F}" destId="{0E30CE31-D3FB-463C-B039-52AF9B9A5EE6}" srcOrd="0" destOrd="0" presId="urn:microsoft.com/office/officeart/2005/8/layout/hList9"/>
    <dgm:cxn modelId="{22837E44-2A53-41DB-A4FC-97A0F2779A2B}" type="presParOf" srcId="{19765BA9-4FE2-4ECF-AE70-0ED40178948F}" destId="{7FC426FE-61D0-4D89-BA7A-6D7E60BB0624}" srcOrd="1" destOrd="0" presId="urn:microsoft.com/office/officeart/2005/8/layout/hList9"/>
    <dgm:cxn modelId="{388F1C78-6E49-435F-B64C-EA5BECE40CB5}" type="presParOf" srcId="{7BDC2EE2-98AC-4F42-B87D-7A9B3279439D}" destId="{18673F82-E5BC-4591-BC99-096101952B32}" srcOrd="7" destOrd="0" presId="urn:microsoft.com/office/officeart/2005/8/layout/hList9"/>
    <dgm:cxn modelId="{D53E19DD-1288-4812-88B6-BD26C1274405}" type="presParOf" srcId="{7BDC2EE2-98AC-4F42-B87D-7A9B3279439D}" destId="{56D66C7E-CC11-4DBA-96DE-791ED3B55787}"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1DBF6F-DD65-46F6-837F-E9D894AC4009}">
      <dsp:nvSpPr>
        <dsp:cNvPr id="0" name=""/>
        <dsp:cNvSpPr/>
      </dsp:nvSpPr>
      <dsp:spPr>
        <a:xfrm>
          <a:off x="1204493" y="537897"/>
          <a:ext cx="3026532" cy="3769074"/>
        </a:xfrm>
        <a:prstGeom prst="rect">
          <a:avLst/>
        </a:prstGeom>
        <a:solidFill>
          <a:schemeClr val="accent2">
            <a:tint val="40000"/>
            <a:alpha val="90000"/>
            <a:hueOff val="0"/>
            <a:satOff val="0"/>
            <a:lumOff val="0"/>
            <a:alphaOff val="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MX" sz="1600" kern="1200" dirty="0" smtClean="0"/>
            <a:t>Aquel cuyo efecto se traduce en pérdida del valor </a:t>
          </a:r>
          <a:r>
            <a:rPr lang="es-MX" sz="1600" kern="1200" dirty="0" err="1" smtClean="0"/>
            <a:t>naturalístico</a:t>
          </a:r>
          <a:r>
            <a:rPr lang="es-MX" sz="1600" kern="1200" dirty="0" smtClean="0"/>
            <a:t>, estético-cultural, paisajístico, de productividad ecológica o en aumento de los perjuicios derivados de la contaminación, erosión y demás riesgos naturales (</a:t>
          </a:r>
          <a:r>
            <a:rPr lang="es-MX" sz="1600" kern="1200" dirty="0" err="1" smtClean="0"/>
            <a:t>Conesa</a:t>
          </a:r>
          <a:r>
            <a:rPr lang="es-MX" sz="1600" kern="1200" dirty="0" smtClean="0"/>
            <a:t>, 2003)</a:t>
          </a:r>
        </a:p>
        <a:p>
          <a:pPr lvl="0" algn="l" defTabSz="1955800">
            <a:lnSpc>
              <a:spcPct val="90000"/>
            </a:lnSpc>
            <a:spcBef>
              <a:spcPct val="0"/>
            </a:spcBef>
            <a:spcAft>
              <a:spcPct val="35000"/>
            </a:spcAft>
          </a:pPr>
          <a:endParaRPr lang="es-MX" sz="800" kern="1200" dirty="0"/>
        </a:p>
      </dsp:txBody>
      <dsp:txXfrm>
        <a:off x="1688738" y="537897"/>
        <a:ext cx="2542287" cy="3769074"/>
      </dsp:txXfrm>
    </dsp:sp>
    <dsp:sp modelId="{CDA7B875-48C3-498C-82F6-3F6A02D54E31}">
      <dsp:nvSpPr>
        <dsp:cNvPr id="0" name=""/>
        <dsp:cNvSpPr/>
      </dsp:nvSpPr>
      <dsp:spPr>
        <a:xfrm>
          <a:off x="218308" y="0"/>
          <a:ext cx="1255427" cy="1325993"/>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dirty="0"/>
        </a:p>
      </dsp:txBody>
      <dsp:txXfrm>
        <a:off x="402161" y="194187"/>
        <a:ext cx="887721" cy="937619"/>
      </dsp:txXfrm>
    </dsp:sp>
    <dsp:sp modelId="{31726136-6DF6-4B8F-8D25-D04CF3EC3631}">
      <dsp:nvSpPr>
        <dsp:cNvPr id="0" name=""/>
        <dsp:cNvSpPr/>
      </dsp:nvSpPr>
      <dsp:spPr>
        <a:xfrm>
          <a:off x="5285813" y="539069"/>
          <a:ext cx="2666531" cy="4325359"/>
        </a:xfrm>
        <a:prstGeom prst="rect">
          <a:avLst/>
        </a:prstGeom>
        <a:solidFill>
          <a:schemeClr val="accent2">
            <a:tint val="40000"/>
            <a:alpha val="90000"/>
            <a:hueOff val="928656"/>
            <a:satOff val="-41856"/>
            <a:lumOff val="-2954"/>
            <a:alphaOff val="0"/>
          </a:schemeClr>
        </a:solidFill>
        <a:ln w="15875" cap="rnd" cmpd="sng" algn="ctr">
          <a:solidFill>
            <a:schemeClr val="accent2">
              <a:tint val="40000"/>
              <a:alpha val="90000"/>
              <a:hueOff val="928656"/>
              <a:satOff val="-41856"/>
              <a:lumOff val="-29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85344" rIns="85344" bIns="85344"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MX" sz="1200" kern="1200" dirty="0" smtClean="0"/>
            <a:t>La actividad turística puede propiciar diversos impactos ambientales de carácter positivo, considerados como beneficios a partir del fortalecimiento de una conciencia para el adecuado aprovechamiento de los recursos naturales por parte de los visitantes.</a:t>
          </a:r>
        </a:p>
        <a:p>
          <a:pPr marL="0" marR="0" lvl="0" indent="0" algn="just" defTabSz="914400" eaLnBrk="1" fontAlgn="auto" latinLnBrk="0" hangingPunct="1">
            <a:lnSpc>
              <a:spcPct val="100000"/>
            </a:lnSpc>
            <a:spcBef>
              <a:spcPct val="0"/>
            </a:spcBef>
            <a:spcAft>
              <a:spcPts val="0"/>
            </a:spcAft>
            <a:buClrTx/>
            <a:buSzTx/>
            <a:buFontTx/>
            <a:buNone/>
            <a:tabLst/>
            <a:defRPr/>
          </a:pPr>
          <a:endParaRPr lang="es-MX" sz="1200" kern="1200" dirty="0" smtClean="0"/>
        </a:p>
        <a:p>
          <a:pPr marL="0" marR="0" lvl="0" indent="0" algn="just" defTabSz="914400" eaLnBrk="1" fontAlgn="auto" latinLnBrk="0" hangingPunct="1">
            <a:lnSpc>
              <a:spcPct val="100000"/>
            </a:lnSpc>
            <a:spcBef>
              <a:spcPct val="0"/>
            </a:spcBef>
            <a:spcAft>
              <a:spcPts val="0"/>
            </a:spcAft>
            <a:buClrTx/>
            <a:buSzTx/>
            <a:buFontTx/>
            <a:buNone/>
            <a:tabLst/>
            <a:defRPr/>
          </a:pPr>
          <a:r>
            <a:rPr lang="es-MX" sz="1200" kern="1200" dirty="0" smtClean="0"/>
            <a:t>La concentración masiva de turistas en determinado espacio, indudablemente impactará de forma negativa en la capacidad de carga del sitio y la biodiversidad existente (Pérez </a:t>
          </a:r>
          <a:r>
            <a:rPr lang="es-MX" sz="1200" i="1" kern="1200" dirty="0" smtClean="0"/>
            <a:t>et. al</a:t>
          </a:r>
          <a:r>
            <a:rPr lang="es-MX" sz="1200" kern="1200" dirty="0" smtClean="0"/>
            <a:t>, 2009)</a:t>
          </a:r>
        </a:p>
        <a:p>
          <a:pPr lvl="0" algn="l" defTabSz="400050">
            <a:lnSpc>
              <a:spcPct val="90000"/>
            </a:lnSpc>
            <a:spcBef>
              <a:spcPct val="0"/>
            </a:spcBef>
            <a:spcAft>
              <a:spcPct val="35000"/>
            </a:spcAft>
          </a:pPr>
          <a:endParaRPr lang="es-MX" sz="1200" kern="1200" dirty="0"/>
        </a:p>
      </dsp:txBody>
      <dsp:txXfrm>
        <a:off x="5712458" y="539069"/>
        <a:ext cx="2239886" cy="4325359"/>
      </dsp:txXfrm>
    </dsp:sp>
    <dsp:sp modelId="{C3210E0F-FD42-4942-88E7-3140F06FFE90}">
      <dsp:nvSpPr>
        <dsp:cNvPr id="0" name=""/>
        <dsp:cNvSpPr/>
      </dsp:nvSpPr>
      <dsp:spPr>
        <a:xfrm>
          <a:off x="4475525" y="7272"/>
          <a:ext cx="1211756" cy="1220774"/>
        </a:xfrm>
        <a:prstGeom prst="ellipse">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dirty="0"/>
        </a:p>
      </dsp:txBody>
      <dsp:txXfrm>
        <a:off x="4652983" y="186050"/>
        <a:ext cx="856840" cy="863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1DBF6F-DD65-46F6-837F-E9D894AC4009}">
      <dsp:nvSpPr>
        <dsp:cNvPr id="0" name=""/>
        <dsp:cNvSpPr/>
      </dsp:nvSpPr>
      <dsp:spPr>
        <a:xfrm>
          <a:off x="1250453" y="679809"/>
          <a:ext cx="4144908" cy="3823813"/>
        </a:xfrm>
        <a:prstGeom prst="rect">
          <a:avLst/>
        </a:prstGeom>
        <a:solidFill>
          <a:schemeClr val="accent2">
            <a:tint val="40000"/>
            <a:alpha val="90000"/>
            <a:hueOff val="0"/>
            <a:satOff val="0"/>
            <a:lumOff val="0"/>
            <a:alphaOff val="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marR="0" lvl="0" indent="0" algn="l" defTabSz="1955800" eaLnBrk="1" fontAlgn="auto" latinLnBrk="0" hangingPunct="1">
            <a:lnSpc>
              <a:spcPct val="90000"/>
            </a:lnSpc>
            <a:spcBef>
              <a:spcPct val="0"/>
            </a:spcBef>
            <a:spcAft>
              <a:spcPct val="35000"/>
            </a:spcAft>
            <a:buClrTx/>
            <a:buSzTx/>
            <a:buFontTx/>
            <a:buNone/>
            <a:tabLst/>
            <a:defRPr/>
          </a:pPr>
          <a:r>
            <a:rPr lang="es-MX" sz="1600" kern="1200" dirty="0" smtClean="0"/>
            <a:t>El turismo se ha mostrado violento con la naturaleza en: el deterioro físico del paisaje por la urbanización, la destrucción de la flora y fauna por la sobreutilización de los recursos naturales, la práctica de la caza, el saqueo y tráfico de especies, deforestación y pérdida de la capa vegetal; la contaminación (de agua, aire y suelo) y el alto consumo y desperdicio de energía. </a:t>
          </a:r>
        </a:p>
        <a:p>
          <a:pPr lvl="0" algn="l" defTabSz="1955800">
            <a:lnSpc>
              <a:spcPct val="90000"/>
            </a:lnSpc>
            <a:spcBef>
              <a:spcPct val="0"/>
            </a:spcBef>
            <a:spcAft>
              <a:spcPct val="35000"/>
            </a:spcAft>
          </a:pPr>
          <a:endParaRPr lang="es-MX" sz="800" kern="1200" dirty="0"/>
        </a:p>
      </dsp:txBody>
      <dsp:txXfrm>
        <a:off x="1913639" y="679809"/>
        <a:ext cx="3481723" cy="3823813"/>
      </dsp:txXfrm>
    </dsp:sp>
    <dsp:sp modelId="{CDA7B875-48C3-498C-82F6-3F6A02D54E31}">
      <dsp:nvSpPr>
        <dsp:cNvPr id="0" name=""/>
        <dsp:cNvSpPr/>
      </dsp:nvSpPr>
      <dsp:spPr>
        <a:xfrm>
          <a:off x="313065" y="0"/>
          <a:ext cx="1590193" cy="1679576"/>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dirty="0"/>
        </a:p>
      </dsp:txBody>
      <dsp:txXfrm>
        <a:off x="545943" y="245968"/>
        <a:ext cx="1124437" cy="1187640"/>
      </dsp:txXfrm>
    </dsp:sp>
    <dsp:sp modelId="{31726136-6DF6-4B8F-8D25-D04CF3EC3631}">
      <dsp:nvSpPr>
        <dsp:cNvPr id="0" name=""/>
        <dsp:cNvSpPr/>
      </dsp:nvSpPr>
      <dsp:spPr>
        <a:xfrm>
          <a:off x="6719417" y="681294"/>
          <a:ext cx="3701818" cy="4457151"/>
        </a:xfrm>
        <a:prstGeom prst="rect">
          <a:avLst/>
        </a:prstGeom>
        <a:solidFill>
          <a:schemeClr val="accent2">
            <a:tint val="40000"/>
            <a:alpha val="90000"/>
            <a:hueOff val="928656"/>
            <a:satOff val="-41856"/>
            <a:lumOff val="-2954"/>
            <a:alphaOff val="0"/>
          </a:schemeClr>
        </a:solidFill>
        <a:ln w="15875" cap="rnd" cmpd="sng" algn="ctr">
          <a:solidFill>
            <a:schemeClr val="accent2">
              <a:tint val="40000"/>
              <a:alpha val="90000"/>
              <a:hueOff val="928656"/>
              <a:satOff val="-41856"/>
              <a:lumOff val="-29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marR="0" lvl="0" indent="0" algn="ctr" defTabSz="400050" eaLnBrk="1" fontAlgn="auto" latinLnBrk="0" hangingPunct="1">
            <a:lnSpc>
              <a:spcPct val="90000"/>
            </a:lnSpc>
            <a:spcBef>
              <a:spcPct val="0"/>
            </a:spcBef>
            <a:spcAft>
              <a:spcPct val="35000"/>
            </a:spcAft>
            <a:buClrTx/>
            <a:buSzTx/>
            <a:buFontTx/>
            <a:buNone/>
            <a:tabLst/>
            <a:defRPr/>
          </a:pPr>
          <a:r>
            <a:rPr lang="es-MX" sz="1600" kern="1200" dirty="0" smtClean="0"/>
            <a:t>Los beneficios del turismo en la naturaleza son: la reducción de actividades extractivas y depredadoras de los recursos, la preservación y aprovechamiento del paisaje natural, la regeneración y valoración del entorno natural, la conservación de la naturaleza por la percepción y comportamiento de la población residente y la adopción de normas y programas para controlar el crecimiento del turismo (Cañada y Gascón, 2010).</a:t>
          </a:r>
        </a:p>
        <a:p>
          <a:pPr lvl="0" algn="l" defTabSz="400050">
            <a:lnSpc>
              <a:spcPct val="90000"/>
            </a:lnSpc>
            <a:spcBef>
              <a:spcPct val="0"/>
            </a:spcBef>
            <a:spcAft>
              <a:spcPct val="35000"/>
            </a:spcAft>
          </a:pPr>
          <a:endParaRPr lang="es-MX" sz="1600" kern="1200" dirty="0"/>
        </a:p>
      </dsp:txBody>
      <dsp:txXfrm>
        <a:off x="7311708" y="681294"/>
        <a:ext cx="3109527" cy="4457151"/>
      </dsp:txXfrm>
    </dsp:sp>
    <dsp:sp modelId="{C3210E0F-FD42-4942-88E7-3140F06FFE90}">
      <dsp:nvSpPr>
        <dsp:cNvPr id="0" name=""/>
        <dsp:cNvSpPr/>
      </dsp:nvSpPr>
      <dsp:spPr>
        <a:xfrm>
          <a:off x="5676449" y="0"/>
          <a:ext cx="1534876" cy="1546299"/>
        </a:xfrm>
        <a:prstGeom prst="ellipse">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dirty="0"/>
        </a:p>
      </dsp:txBody>
      <dsp:txXfrm>
        <a:off x="5901226" y="226450"/>
        <a:ext cx="1085322" cy="10933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FB711-F0CF-438D-954B-1E522ACE0942}">
      <dsp:nvSpPr>
        <dsp:cNvPr id="0" name=""/>
        <dsp:cNvSpPr/>
      </dsp:nvSpPr>
      <dsp:spPr>
        <a:xfrm>
          <a:off x="-6783828" y="-1045571"/>
          <a:ext cx="8138652" cy="8138652"/>
        </a:xfrm>
        <a:prstGeom prst="blockArc">
          <a:avLst>
            <a:gd name="adj1" fmla="val 18900000"/>
            <a:gd name="adj2" fmla="val 2700000"/>
            <a:gd name="adj3" fmla="val 265"/>
          </a:avLst>
        </a:pr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1C664A-0696-471A-86FA-72C2CBB463EA}">
      <dsp:nvSpPr>
        <dsp:cNvPr id="0" name=""/>
        <dsp:cNvSpPr/>
      </dsp:nvSpPr>
      <dsp:spPr>
        <a:xfrm>
          <a:off x="1143583" y="1094510"/>
          <a:ext cx="8981200" cy="1978870"/>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324" tIns="40640" rIns="40640" bIns="40640" numCol="1" spcCol="1270" anchor="ctr" anchorCtr="0">
          <a:noAutofit/>
        </a:bodyPr>
        <a:lstStyle/>
        <a:p>
          <a:pPr marL="0" marR="0" lvl="0" indent="0" algn="just" defTabSz="488950" eaLnBrk="1" fontAlgn="auto" latinLnBrk="0" hangingPunct="1">
            <a:lnSpc>
              <a:spcPct val="90000"/>
            </a:lnSpc>
            <a:spcBef>
              <a:spcPct val="0"/>
            </a:spcBef>
            <a:spcAft>
              <a:spcPct val="35000"/>
            </a:spcAft>
            <a:buClrTx/>
            <a:buSzTx/>
            <a:buFontTx/>
            <a:buNone/>
            <a:tabLst/>
            <a:defRPr/>
          </a:pPr>
          <a:r>
            <a:rPr lang="es-MX" sz="1600" kern="1200" dirty="0" smtClean="0"/>
            <a:t>El impacto sociocultural del turismo analiza los cambios en la sociedad y en el modo de vida de los residentes en las áreas de recepción de los turistas. </a:t>
          </a:r>
        </a:p>
        <a:p>
          <a:pPr marL="0" marR="0" lvl="0" indent="0" algn="just" defTabSz="488950" eaLnBrk="1" fontAlgn="auto" latinLnBrk="0" hangingPunct="1">
            <a:lnSpc>
              <a:spcPct val="90000"/>
            </a:lnSpc>
            <a:spcBef>
              <a:spcPct val="0"/>
            </a:spcBef>
            <a:spcAft>
              <a:spcPct val="35000"/>
            </a:spcAft>
            <a:buClrTx/>
            <a:buSzTx/>
            <a:buFontTx/>
            <a:buNone/>
            <a:tabLst/>
            <a:defRPr/>
          </a:pPr>
          <a:r>
            <a:rPr lang="es-MX" sz="1600" kern="1200" dirty="0" smtClean="0"/>
            <a:t>Estos cambios afectan: formas de vida, sistema de valores, comportamiento individual, relaciones familiares, estilos de vida colectivos, niveles de seguridad, conducta moral y política, expresiones creativas, cultura tradicional etc. (</a:t>
          </a:r>
          <a:r>
            <a:rPr lang="es-MX" sz="1600" kern="1200" dirty="0" err="1" smtClean="0"/>
            <a:t>Picornell</a:t>
          </a:r>
          <a:r>
            <a:rPr lang="es-MX" sz="1600" kern="1200" dirty="0" smtClean="0"/>
            <a:t>, 1993:75).</a:t>
          </a:r>
        </a:p>
        <a:p>
          <a:pPr lvl="0" defTabSz="488950">
            <a:lnSpc>
              <a:spcPct val="90000"/>
            </a:lnSpc>
            <a:spcBef>
              <a:spcPct val="0"/>
            </a:spcBef>
            <a:spcAft>
              <a:spcPct val="35000"/>
            </a:spcAft>
          </a:pPr>
          <a:endParaRPr lang="es-MX" sz="1600" kern="1200" dirty="0"/>
        </a:p>
      </dsp:txBody>
      <dsp:txXfrm>
        <a:off x="1143583" y="1094510"/>
        <a:ext cx="8981200" cy="1978870"/>
      </dsp:txXfrm>
    </dsp:sp>
    <dsp:sp modelId="{53A5BAB6-E258-432C-A7FB-A98C86AA0D3B}">
      <dsp:nvSpPr>
        <dsp:cNvPr id="0" name=""/>
        <dsp:cNvSpPr/>
      </dsp:nvSpPr>
      <dsp:spPr>
        <a:xfrm>
          <a:off x="31900" y="647990"/>
          <a:ext cx="2159565" cy="2159565"/>
        </a:xfrm>
        <a:prstGeom prst="ellipse">
          <a:avLst/>
        </a:prstGeom>
        <a:solidFill>
          <a:schemeClr val="lt1">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1B5641-AA1E-4F3B-AB86-921C9CFFF691}">
      <dsp:nvSpPr>
        <dsp:cNvPr id="0" name=""/>
        <dsp:cNvSpPr/>
      </dsp:nvSpPr>
      <dsp:spPr>
        <a:xfrm>
          <a:off x="1143583" y="2831354"/>
          <a:ext cx="8981200" cy="1906896"/>
        </a:xfrm>
        <a:prstGeom prst="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324" tIns="40640" rIns="40640" bIns="4064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MX" sz="1600" b="0" kern="1200" dirty="0" smtClean="0"/>
            <a:t>Los aspectos sociales como culturales convergen en muchas de sus manifestaciones tangibles e intangibles y son comúnmente de carácter interdependiente. Ante ello es conveniente analizar los efectos sociales y culturales en su conjunto (</a:t>
          </a:r>
          <a:r>
            <a:rPr lang="es-MX" sz="1600" b="0" kern="1200" dirty="0" err="1" smtClean="0"/>
            <a:t>Monterrubio</a:t>
          </a:r>
          <a:r>
            <a:rPr lang="es-MX" sz="1600" b="0" kern="1200" dirty="0" smtClean="0"/>
            <a:t>, 2011:186)</a:t>
          </a:r>
        </a:p>
        <a:p>
          <a:pPr>
            <a:spcBef>
              <a:spcPct val="0"/>
            </a:spcBef>
          </a:pPr>
          <a:endParaRPr lang="es-MX" sz="1600" kern="1200" dirty="0"/>
        </a:p>
      </dsp:txBody>
      <dsp:txXfrm>
        <a:off x="1143583" y="2831354"/>
        <a:ext cx="8981200" cy="1906896"/>
      </dsp:txXfrm>
    </dsp:sp>
    <dsp:sp modelId="{DD4226EE-663A-4635-AF33-AAB5F694D511}">
      <dsp:nvSpPr>
        <dsp:cNvPr id="0" name=""/>
        <dsp:cNvSpPr/>
      </dsp:nvSpPr>
      <dsp:spPr>
        <a:xfrm>
          <a:off x="31900" y="3239952"/>
          <a:ext cx="2159565" cy="2159565"/>
        </a:xfrm>
        <a:prstGeom prst="ellipse">
          <a:avLst/>
        </a:prstGeom>
        <a:solidFill>
          <a:schemeClr val="lt1">
            <a:hueOff val="0"/>
            <a:satOff val="0"/>
            <a:lumOff val="0"/>
            <a:alphaOff val="0"/>
          </a:schemeClr>
        </a:solidFill>
        <a:ln w="15875" cap="rnd" cmpd="sng" algn="ctr">
          <a:solidFill>
            <a:schemeClr val="accent5">
              <a:hueOff val="4808133"/>
              <a:satOff val="-9764"/>
              <a:lumOff val="6275"/>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14BA1-084E-42D0-9853-86C047E76816}">
      <dsp:nvSpPr>
        <dsp:cNvPr id="0" name=""/>
        <dsp:cNvSpPr/>
      </dsp:nvSpPr>
      <dsp:spPr>
        <a:xfrm>
          <a:off x="3342988" y="0"/>
          <a:ext cx="6702136" cy="6702136"/>
        </a:xfrm>
        <a:prstGeom prst="triangle">
          <a:avLst/>
        </a:prstGeom>
        <a:solidFill>
          <a:schemeClr val="dk2">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4626A92-47D7-4D15-94CD-4430B759C7C6}">
      <dsp:nvSpPr>
        <dsp:cNvPr id="0" name=""/>
        <dsp:cNvSpPr/>
      </dsp:nvSpPr>
      <dsp:spPr>
        <a:xfrm>
          <a:off x="4416111" y="415811"/>
          <a:ext cx="4596948" cy="2229833"/>
        </a:xfrm>
        <a:prstGeom prst="roundRect">
          <a:avLst/>
        </a:prstGeom>
        <a:solidFill>
          <a:schemeClr val="lt2">
            <a:alpha val="90000"/>
            <a:hueOff val="0"/>
            <a:satOff val="0"/>
            <a:lumOff val="0"/>
            <a:alphaOff val="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La OMT (2001)* define los Impactos SC del Turismo </a:t>
          </a:r>
          <a:r>
            <a:rPr lang="es-MX" sz="1400" kern="1200" dirty="0" err="1" smtClean="0"/>
            <a:t>como</a:t>
          </a:r>
          <a:r>
            <a:rPr lang="es-MX" sz="1400" i="1" kern="1200" dirty="0" err="1" smtClean="0"/>
            <a:t>“el</a:t>
          </a:r>
          <a:r>
            <a:rPr lang="es-MX" sz="1400" i="1" kern="1200" dirty="0" smtClean="0"/>
            <a:t> resultado de las relaciones sociales mantenidas durante la estadía de los visitantes, cuya intensidad y duración son afectadas por factores espaciales y temporales específicos</a:t>
          </a:r>
          <a:r>
            <a:rPr lang="es-MX" sz="1400" kern="1200" dirty="0" smtClean="0"/>
            <a:t>”.</a:t>
          </a:r>
        </a:p>
        <a:p>
          <a:pPr lvl="0" algn="ctr" defTabSz="622300">
            <a:lnSpc>
              <a:spcPct val="90000"/>
            </a:lnSpc>
            <a:spcBef>
              <a:spcPct val="0"/>
            </a:spcBef>
            <a:spcAft>
              <a:spcPct val="35000"/>
            </a:spcAft>
          </a:pPr>
          <a:r>
            <a:rPr lang="es-MX" sz="1000" kern="1200" dirty="0" smtClean="0"/>
            <a:t> </a:t>
          </a:r>
        </a:p>
        <a:p>
          <a:pPr lvl="0" defTabSz="622300">
            <a:lnSpc>
              <a:spcPct val="90000"/>
            </a:lnSpc>
            <a:spcBef>
              <a:spcPct val="0"/>
            </a:spcBef>
            <a:spcAft>
              <a:spcPct val="35000"/>
            </a:spcAft>
          </a:pPr>
          <a:endParaRPr lang="es-MX" sz="1000" kern="1200" dirty="0"/>
        </a:p>
      </dsp:txBody>
      <dsp:txXfrm>
        <a:off x="4524962" y="524662"/>
        <a:ext cx="4379246" cy="2012131"/>
      </dsp:txXfrm>
    </dsp:sp>
    <dsp:sp modelId="{5345D587-A875-4C94-B91A-C783BC90336A}">
      <dsp:nvSpPr>
        <dsp:cNvPr id="0" name=""/>
        <dsp:cNvSpPr/>
      </dsp:nvSpPr>
      <dsp:spPr>
        <a:xfrm>
          <a:off x="4045034" y="3152594"/>
          <a:ext cx="5418214" cy="2841779"/>
        </a:xfrm>
        <a:prstGeom prst="roundRect">
          <a:avLst/>
        </a:prstGeom>
        <a:solidFill>
          <a:schemeClr val="lt2">
            <a:alpha val="90000"/>
            <a:hueOff val="0"/>
            <a:satOff val="0"/>
            <a:lumOff val="0"/>
            <a:alphaOff val="0"/>
          </a:schemeClr>
        </a:solidFill>
        <a:ln w="9525" cap="rnd"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La actividad turística ocurre en un ámbito donde entran en contacto personas de bagajes culturales y socioeconómicos muy diferentes (OMT, 2001)*. La relación provoca efectos en las manifestaciones y tradiciones culturales, en los valores y en los comportamientos sociales; y repercute sobre la identidad de las comunidades receptoras de forma + o - (Pires, 2004)*. </a:t>
          </a:r>
        </a:p>
        <a:p>
          <a:pPr lvl="0" algn="ctr" defTabSz="622300">
            <a:lnSpc>
              <a:spcPct val="90000"/>
            </a:lnSpc>
            <a:spcBef>
              <a:spcPct val="0"/>
            </a:spcBef>
            <a:spcAft>
              <a:spcPct val="35000"/>
            </a:spcAft>
          </a:pPr>
          <a:endParaRPr lang="es-MX" sz="1000" kern="1200" dirty="0" smtClean="0"/>
        </a:p>
        <a:p>
          <a:pPr lvl="0" defTabSz="622300">
            <a:lnSpc>
              <a:spcPct val="90000"/>
            </a:lnSpc>
            <a:spcBef>
              <a:spcPct val="0"/>
            </a:spcBef>
            <a:spcAft>
              <a:spcPct val="35000"/>
            </a:spcAft>
          </a:pPr>
          <a:endParaRPr lang="es-MX" sz="1000" kern="1200" dirty="0"/>
        </a:p>
      </dsp:txBody>
      <dsp:txXfrm>
        <a:off x="4183758" y="3291318"/>
        <a:ext cx="5140766" cy="25643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0006FC-5EA3-466F-A158-5F1D1F47F5BB}">
      <dsp:nvSpPr>
        <dsp:cNvPr id="0" name=""/>
        <dsp:cNvSpPr/>
      </dsp:nvSpPr>
      <dsp:spPr>
        <a:xfrm>
          <a:off x="1965945" y="1412588"/>
          <a:ext cx="3126682" cy="208549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dirty="0" smtClean="0"/>
            <a:t>Cambios en la calidad de vida de los residentes de destinos turísticos como consecuencia de esta actividad (Wall y </a:t>
          </a:r>
          <a:r>
            <a:rPr lang="es-MX" sz="1600" kern="1200" dirty="0" err="1" smtClean="0"/>
            <a:t>Mathieson</a:t>
          </a:r>
          <a:r>
            <a:rPr lang="es-MX" sz="1600" kern="1200" dirty="0" smtClean="0"/>
            <a:t>, 2006:227 en Mendoza </a:t>
          </a:r>
          <a:r>
            <a:rPr lang="es-MX" sz="1600" i="1" kern="1200" dirty="0" smtClean="0"/>
            <a:t>et. al,2011:50</a:t>
          </a:r>
          <a:r>
            <a:rPr lang="es-MX" sz="1600" kern="1200" dirty="0" smtClean="0"/>
            <a:t>). </a:t>
          </a:r>
        </a:p>
        <a:p>
          <a:pPr lvl="0" defTabSz="1911350">
            <a:lnSpc>
              <a:spcPct val="90000"/>
            </a:lnSpc>
            <a:spcBef>
              <a:spcPct val="0"/>
            </a:spcBef>
            <a:spcAft>
              <a:spcPct val="35000"/>
            </a:spcAft>
          </a:pPr>
          <a:endParaRPr lang="es-MX" sz="1400" kern="1200" dirty="0"/>
        </a:p>
      </dsp:txBody>
      <dsp:txXfrm>
        <a:off x="2466214" y="1412588"/>
        <a:ext cx="2626413" cy="2085497"/>
      </dsp:txXfrm>
    </dsp:sp>
    <dsp:sp modelId="{A623D402-7E54-45B6-BD54-4AE44DE600DA}">
      <dsp:nvSpPr>
        <dsp:cNvPr id="0" name=""/>
        <dsp:cNvSpPr/>
      </dsp:nvSpPr>
      <dsp:spPr>
        <a:xfrm>
          <a:off x="4066" y="567774"/>
          <a:ext cx="2483044" cy="2799548"/>
        </a:xfrm>
        <a:prstGeom prst="ellipse">
          <a:avLst/>
        </a:prstGeom>
        <a:solidFill>
          <a:schemeClr val="accent3">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66900">
            <a:lnSpc>
              <a:spcPct val="90000"/>
            </a:lnSpc>
            <a:spcBef>
              <a:spcPct val="0"/>
            </a:spcBef>
            <a:spcAft>
              <a:spcPct val="35000"/>
            </a:spcAft>
          </a:pPr>
          <a:endParaRPr lang="es-MX" sz="4200" kern="1200"/>
        </a:p>
      </dsp:txBody>
      <dsp:txXfrm>
        <a:off x="367699" y="977758"/>
        <a:ext cx="1755778" cy="1979580"/>
      </dsp:txXfrm>
    </dsp:sp>
    <dsp:sp modelId="{0E30CE31-D3FB-463C-B039-52AF9B9A5EE6}">
      <dsp:nvSpPr>
        <dsp:cNvPr id="0" name=""/>
        <dsp:cNvSpPr/>
      </dsp:nvSpPr>
      <dsp:spPr>
        <a:xfrm>
          <a:off x="7285424" y="1461660"/>
          <a:ext cx="3126682" cy="2838966"/>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600" kern="1200" dirty="0" smtClean="0"/>
            <a:t>Formas en que el turismo y los viajes transforman los sistemas de valores sociales y colectivos, patrones de comportamiento, estructuras comunitarias, estilo y calidad de vida (Hall y </a:t>
          </a:r>
          <a:r>
            <a:rPr lang="es-MX" sz="1600" kern="1200" dirty="0" err="1" smtClean="0"/>
            <a:t>Lew</a:t>
          </a:r>
          <a:r>
            <a:rPr lang="es-MX" sz="1600" kern="1200" dirty="0" smtClean="0"/>
            <a:t>, 2009:57 en Mendoza </a:t>
          </a:r>
          <a:r>
            <a:rPr lang="es-MX" sz="1600" i="1" kern="1200" dirty="0" smtClean="0"/>
            <a:t>et. al,2011:50).</a:t>
          </a:r>
        </a:p>
        <a:p>
          <a:pPr lvl="0" defTabSz="533400">
            <a:lnSpc>
              <a:spcPct val="90000"/>
            </a:lnSpc>
            <a:spcBef>
              <a:spcPct val="0"/>
            </a:spcBef>
            <a:spcAft>
              <a:spcPct val="35000"/>
            </a:spcAft>
          </a:pPr>
          <a:endParaRPr lang="es-MX" sz="1400" kern="1200" dirty="0"/>
        </a:p>
      </dsp:txBody>
      <dsp:txXfrm>
        <a:off x="7785693" y="1461660"/>
        <a:ext cx="2626413" cy="2838966"/>
      </dsp:txXfrm>
    </dsp:sp>
    <dsp:sp modelId="{56D66C7E-CC11-4DBA-96DE-791ED3B55787}">
      <dsp:nvSpPr>
        <dsp:cNvPr id="0" name=""/>
        <dsp:cNvSpPr/>
      </dsp:nvSpPr>
      <dsp:spPr>
        <a:xfrm>
          <a:off x="5253697" y="327582"/>
          <a:ext cx="2400270" cy="2367940"/>
        </a:xfrm>
        <a:prstGeom prst="ellipse">
          <a:avLst/>
        </a:prstGeom>
        <a:solidFill>
          <a:schemeClr val="accent5">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MX" sz="4100" kern="1200" dirty="0"/>
        </a:p>
      </dsp:txBody>
      <dsp:txXfrm>
        <a:off x="5605208" y="674359"/>
        <a:ext cx="1697248" cy="1674386"/>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E6303D-7474-46BD-92DC-F80E6B9176B0}" type="datetimeFigureOut">
              <a:rPr lang="es-MX" smtClean="0"/>
              <a:t>03/10/2017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6E73B3-74DB-4072-A57C-9A295E78BE90}" type="slidenum">
              <a:rPr lang="es-MX" smtClean="0"/>
              <a:t>‹Nº›</a:t>
            </a:fld>
            <a:endParaRPr lang="es-MX"/>
          </a:p>
        </p:txBody>
      </p:sp>
    </p:spTree>
    <p:extLst>
      <p:ext uri="{BB962C8B-B14F-4D97-AF65-F5344CB8AC3E}">
        <p14:creationId xmlns:p14="http://schemas.microsoft.com/office/powerpoint/2010/main" val="3708566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3027583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921544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142247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D1D24D0-00FA-452F-B6A5-DBE52D0D99FC}"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56474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1944932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D1D24D0-00FA-452F-B6A5-DBE52D0D99FC}"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35155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92526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148414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568352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46028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FEFEFC9-F090-4AFD-9668-DA72E6BFDDF9}" type="datetimeFigureOut">
              <a:rPr lang="es-MX" smtClean="0"/>
              <a:t>03/10/2017</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4024472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801901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FEFEFC9-F090-4AFD-9668-DA72E6BFDDF9}" type="datetimeFigureOut">
              <a:rPr lang="es-MX" smtClean="0"/>
              <a:t>03/10/2017</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1946113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FEFEFC9-F090-4AFD-9668-DA72E6BFDDF9}" type="datetimeFigureOut">
              <a:rPr lang="es-MX" smtClean="0"/>
              <a:t>03/10/2017</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4038416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FEFC9-F090-4AFD-9668-DA72E6BFDDF9}" type="datetimeFigureOut">
              <a:rPr lang="es-MX" smtClean="0"/>
              <a:t>03/10/2017</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311275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2364330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FEFEFC9-F090-4AFD-9668-DA72E6BFDDF9}" type="datetimeFigureOut">
              <a:rPr lang="es-MX" smtClean="0"/>
              <a:t>03/10/2017</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D1D24D0-00FA-452F-B6A5-DBE52D0D99FC}" type="slidenum">
              <a:rPr lang="es-MX" smtClean="0"/>
              <a:t>‹Nº›</a:t>
            </a:fld>
            <a:endParaRPr lang="es-MX"/>
          </a:p>
        </p:txBody>
      </p:sp>
    </p:spTree>
    <p:extLst>
      <p:ext uri="{BB962C8B-B14F-4D97-AF65-F5344CB8AC3E}">
        <p14:creationId xmlns:p14="http://schemas.microsoft.com/office/powerpoint/2010/main" val="3263897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FEFEFC9-F090-4AFD-9668-DA72E6BFDDF9}" type="datetimeFigureOut">
              <a:rPr lang="es-MX" smtClean="0"/>
              <a:t>03/10/2017</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D1D24D0-00FA-452F-B6A5-DBE52D0D99FC}" type="slidenum">
              <a:rPr lang="es-MX" smtClean="0"/>
              <a:t>‹Nº›</a:t>
            </a:fld>
            <a:endParaRPr lang="es-MX"/>
          </a:p>
        </p:txBody>
      </p:sp>
    </p:spTree>
    <p:extLst>
      <p:ext uri="{BB962C8B-B14F-4D97-AF65-F5344CB8AC3E}">
        <p14:creationId xmlns:p14="http://schemas.microsoft.com/office/powerpoint/2010/main" val="22465581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5.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6.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5.xml"/><Relationship Id="rId7" Type="http://schemas.openxmlformats.org/officeDocument/2006/relationships/image" Target="../media/image17.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eumed.net/rev/turydes/13/gmgh.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4944533" y="0"/>
            <a:ext cx="4572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5367867" y="0"/>
            <a:ext cx="6095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4266" y="469900"/>
            <a:ext cx="5442276" cy="787400"/>
          </a:xfrm>
          <a:prstGeom prst="rect">
            <a:avLst/>
          </a:prstGeom>
        </p:spPr>
      </p:pic>
      <p:sp>
        <p:nvSpPr>
          <p:cNvPr id="18" name="Rectángulo 17"/>
          <p:cNvSpPr/>
          <p:nvPr/>
        </p:nvSpPr>
        <p:spPr>
          <a:xfrm>
            <a:off x="6819552" y="780534"/>
            <a:ext cx="5309733" cy="515526"/>
          </a:xfrm>
          <a:prstGeom prst="rect">
            <a:avLst/>
          </a:prstGeom>
        </p:spPr>
        <p:txBody>
          <a:bodyPr wrap="square">
            <a:spAutoFit/>
          </a:bodyPr>
          <a:lstStyle/>
          <a:p>
            <a:pPr algn="ctr"/>
            <a:r>
              <a:rPr lang="es-MX" sz="1400" b="1" dirty="0" smtClean="0">
                <a:latin typeface="Avenir Book"/>
              </a:rPr>
              <a:t>Facultad de Turismo y Gastronomía </a:t>
            </a:r>
          </a:p>
          <a:p>
            <a:pPr algn="ctr"/>
            <a:endParaRPr lang="es-ES" sz="1350" dirty="0">
              <a:latin typeface="Avenir Book"/>
              <a:cs typeface="Avenir Book"/>
            </a:endParaRPr>
          </a:p>
        </p:txBody>
      </p:sp>
      <p:sp>
        <p:nvSpPr>
          <p:cNvPr id="5" name="Rectángulo 4"/>
          <p:cNvSpPr/>
          <p:nvPr/>
        </p:nvSpPr>
        <p:spPr>
          <a:xfrm>
            <a:off x="5774266" y="1038297"/>
            <a:ext cx="6096000" cy="5632311"/>
          </a:xfrm>
          <a:prstGeom prst="rect">
            <a:avLst/>
          </a:prstGeom>
        </p:spPr>
        <p:txBody>
          <a:bodyPr>
            <a:spAutoFit/>
          </a:bodyPr>
          <a:lstStyle/>
          <a:p>
            <a:pPr algn="ctr"/>
            <a:endParaRPr lang="es-MX" dirty="0">
              <a:latin typeface="Avenir Book"/>
            </a:endParaRPr>
          </a:p>
          <a:p>
            <a:pPr algn="ctr"/>
            <a:r>
              <a:rPr lang="es-MX" b="1" dirty="0">
                <a:latin typeface="Avenir Book"/>
                <a:cs typeface="Times New Roman" panose="02020603050405020304" pitchFamily="18" charset="0"/>
              </a:rPr>
              <a:t>LICENCIATURA EN </a:t>
            </a:r>
            <a:r>
              <a:rPr lang="es-MX" b="1" dirty="0" smtClean="0">
                <a:latin typeface="Avenir Book"/>
                <a:cs typeface="Times New Roman" panose="02020603050405020304" pitchFamily="18" charset="0"/>
              </a:rPr>
              <a:t>TURISMO</a:t>
            </a:r>
            <a:endParaRPr lang="es-MX" b="1" dirty="0">
              <a:latin typeface="Avenir Book"/>
              <a:cs typeface="Times New Roman" panose="02020603050405020304" pitchFamily="18" charset="0"/>
            </a:endParaRPr>
          </a:p>
          <a:p>
            <a:pPr algn="ctr"/>
            <a:endParaRPr lang="es-MX" b="1" dirty="0">
              <a:latin typeface="Avenir Book"/>
              <a:cs typeface="Times New Roman" panose="02020603050405020304" pitchFamily="18" charset="0"/>
            </a:endParaRPr>
          </a:p>
          <a:p>
            <a:pPr algn="ctr"/>
            <a:r>
              <a:rPr lang="es-MX" b="1" dirty="0" smtClean="0">
                <a:latin typeface="Avenir Book"/>
                <a:cs typeface="Times New Roman" panose="02020603050405020304" pitchFamily="18" charset="0"/>
              </a:rPr>
              <a:t>Unidad de aprendizaje: Impactos del </a:t>
            </a:r>
            <a:r>
              <a:rPr lang="es-MX" b="1" dirty="0" smtClean="0">
                <a:latin typeface="Avenir Book"/>
                <a:cs typeface="Times New Roman" panose="02020603050405020304" pitchFamily="18" charset="0"/>
              </a:rPr>
              <a:t>Turismo</a:t>
            </a:r>
            <a:endParaRPr lang="es-MX" b="1" dirty="0" smtClean="0">
              <a:latin typeface="Avenir Book"/>
              <a:cs typeface="Times New Roman" panose="02020603050405020304" pitchFamily="18" charset="0"/>
            </a:endParaRPr>
          </a:p>
          <a:p>
            <a:pPr algn="ctr"/>
            <a:endParaRPr lang="es-MX" b="1" dirty="0" smtClean="0">
              <a:latin typeface="Avenir Book"/>
              <a:cs typeface="Times New Roman" panose="02020603050405020304" pitchFamily="18" charset="0"/>
            </a:endParaRPr>
          </a:p>
          <a:p>
            <a:pPr algn="ctr"/>
            <a:r>
              <a:rPr lang="es-MX" b="1" dirty="0" smtClean="0">
                <a:latin typeface="Avenir Book"/>
                <a:cs typeface="Times New Roman" panose="02020603050405020304" pitchFamily="18" charset="0"/>
              </a:rPr>
              <a:t>Autor: Rebeca Osorio González </a:t>
            </a:r>
            <a:endParaRPr lang="es-MX" b="1" dirty="0">
              <a:latin typeface="Avenir Book"/>
              <a:cs typeface="Times New Roman" panose="02020603050405020304" pitchFamily="18" charset="0"/>
            </a:endParaRPr>
          </a:p>
          <a:p>
            <a:pPr algn="ctr"/>
            <a:endParaRPr lang="es-MX" sz="2000" dirty="0">
              <a:latin typeface="Avenir Book"/>
            </a:endParaRPr>
          </a:p>
          <a:p>
            <a:pPr algn="ctr"/>
            <a:r>
              <a:rPr lang="es-MX" b="1" dirty="0">
                <a:latin typeface="Avenir Book"/>
                <a:cs typeface="Times New Roman" panose="02020603050405020304" pitchFamily="18" charset="0"/>
              </a:rPr>
              <a:t>Créditos institucionales de la </a:t>
            </a:r>
            <a:r>
              <a:rPr lang="es-MX" b="1" dirty="0" smtClean="0">
                <a:latin typeface="Avenir Book"/>
                <a:cs typeface="Times New Roman" panose="02020603050405020304" pitchFamily="18" charset="0"/>
              </a:rPr>
              <a:t>UA: </a:t>
            </a:r>
            <a:r>
              <a:rPr lang="es-MX" b="1" dirty="0">
                <a:latin typeface="Avenir Book"/>
                <a:cs typeface="Times New Roman" panose="02020603050405020304" pitchFamily="18" charset="0"/>
              </a:rPr>
              <a:t>9</a:t>
            </a:r>
          </a:p>
          <a:p>
            <a:pPr algn="ctr"/>
            <a:r>
              <a:rPr lang="es-MX" b="1" dirty="0">
                <a:latin typeface="Avenir Book"/>
                <a:cs typeface="Times New Roman" panose="02020603050405020304" pitchFamily="18" charset="0"/>
              </a:rPr>
              <a:t>Material visual: </a:t>
            </a:r>
            <a:r>
              <a:rPr lang="es-MX" b="1" dirty="0" smtClean="0">
                <a:latin typeface="Avenir Book"/>
                <a:cs typeface="Times New Roman" panose="02020603050405020304" pitchFamily="18" charset="0"/>
              </a:rPr>
              <a:t>Solo </a:t>
            </a:r>
            <a:r>
              <a:rPr lang="es-MX" b="1" dirty="0" err="1" smtClean="0">
                <a:latin typeface="Avenir Book"/>
                <a:cs typeface="Times New Roman" panose="02020603050405020304" pitchFamily="18" charset="0"/>
              </a:rPr>
              <a:t>proyectable</a:t>
            </a:r>
            <a:endParaRPr lang="es-MX" b="1" dirty="0">
              <a:latin typeface="Avenir Book"/>
              <a:cs typeface="Times New Roman" panose="02020603050405020304" pitchFamily="18" charset="0"/>
            </a:endParaRPr>
          </a:p>
          <a:p>
            <a:pPr algn="ctr"/>
            <a:endParaRPr lang="es-MX" dirty="0">
              <a:latin typeface="Avenir Book"/>
              <a:cs typeface="Times New Roman" panose="02020603050405020304" pitchFamily="18" charset="0"/>
            </a:endParaRPr>
          </a:p>
          <a:p>
            <a:pPr algn="ctr"/>
            <a:r>
              <a:rPr lang="es-MX" dirty="0" smtClean="0">
                <a:latin typeface="Avenir Book"/>
                <a:cs typeface="Times New Roman" panose="02020603050405020304" pitchFamily="18" charset="0"/>
              </a:rPr>
              <a:t>Unidad de competencia : </a:t>
            </a:r>
          </a:p>
          <a:p>
            <a:pPr algn="ctr"/>
            <a:r>
              <a:rPr lang="es-MX" dirty="0" smtClean="0">
                <a:latin typeface="Avenir Book"/>
                <a:cs typeface="Times New Roman" panose="02020603050405020304" pitchFamily="18" charset="0"/>
              </a:rPr>
              <a:t>Tipología de impactos del turismo</a:t>
            </a:r>
          </a:p>
          <a:p>
            <a:pPr algn="ctr"/>
            <a:r>
              <a:rPr lang="es-MX" dirty="0" smtClean="0">
                <a:latin typeface="Avenir Book"/>
                <a:cs typeface="Times New Roman" panose="02020603050405020304" pitchFamily="18" charset="0"/>
              </a:rPr>
              <a:t>-Naturales</a:t>
            </a:r>
          </a:p>
          <a:p>
            <a:pPr algn="ctr"/>
            <a:r>
              <a:rPr lang="es-MX" dirty="0" smtClean="0">
                <a:latin typeface="Avenir Book"/>
                <a:cs typeface="Times New Roman" panose="02020603050405020304" pitchFamily="18" charset="0"/>
              </a:rPr>
              <a:t>-Económicos</a:t>
            </a:r>
          </a:p>
          <a:p>
            <a:pPr algn="ctr"/>
            <a:r>
              <a:rPr lang="es-MX" dirty="0" smtClean="0">
                <a:latin typeface="Avenir Book"/>
                <a:cs typeface="Times New Roman" panose="02020603050405020304" pitchFamily="18" charset="0"/>
              </a:rPr>
              <a:t>-Sociales y culturales</a:t>
            </a:r>
          </a:p>
          <a:p>
            <a:pPr algn="ctr"/>
            <a:r>
              <a:rPr lang="es-MX" dirty="0" smtClean="0">
                <a:latin typeface="Avenir Book"/>
                <a:cs typeface="Times New Roman" panose="02020603050405020304" pitchFamily="18" charset="0"/>
              </a:rPr>
              <a:t>-Otros impactos</a:t>
            </a:r>
          </a:p>
          <a:p>
            <a:pPr algn="ctr"/>
            <a:endParaRPr lang="es-MX" dirty="0" smtClean="0">
              <a:latin typeface="Avenir Book"/>
              <a:cs typeface="Times New Roman" panose="02020603050405020304" pitchFamily="18" charset="0"/>
            </a:endParaRPr>
          </a:p>
          <a:p>
            <a:pPr algn="ctr"/>
            <a:r>
              <a:rPr lang="es-MX" dirty="0" smtClean="0">
                <a:latin typeface="Avenir Book"/>
                <a:cs typeface="Times New Roman" panose="02020603050405020304" pitchFamily="18" charset="0"/>
              </a:rPr>
              <a:t>Elaborado </a:t>
            </a:r>
            <a:r>
              <a:rPr lang="es-MX" dirty="0">
                <a:latin typeface="Avenir Book"/>
                <a:cs typeface="Times New Roman" panose="02020603050405020304" pitchFamily="18" charset="0"/>
              </a:rPr>
              <a:t>por Rebeca Osorio González </a:t>
            </a:r>
          </a:p>
          <a:p>
            <a:endParaRPr lang="es-MX" dirty="0" smtClean="0">
              <a:latin typeface="Avenir Book"/>
              <a:cs typeface="Times New Roman" panose="02020603050405020304" pitchFamily="18" charset="0"/>
            </a:endParaRPr>
          </a:p>
          <a:p>
            <a:pPr algn="r"/>
            <a:r>
              <a:rPr lang="es-MX" sz="1600" dirty="0" smtClean="0">
                <a:latin typeface="Avenir Book"/>
                <a:cs typeface="Times New Roman" panose="02020603050405020304" pitchFamily="18" charset="0"/>
              </a:rPr>
              <a:t>Semestre 2017-B</a:t>
            </a:r>
            <a:endParaRPr lang="es-MX" sz="1600" dirty="0">
              <a:latin typeface="Avenir Book"/>
              <a:cs typeface="Times New Roman" panose="02020603050405020304" pitchFamily="18" charset="0"/>
            </a:endParaRPr>
          </a:p>
        </p:txBody>
      </p:sp>
    </p:spTree>
    <p:extLst>
      <p:ext uri="{BB962C8B-B14F-4D97-AF65-F5344CB8AC3E}">
        <p14:creationId xmlns:p14="http://schemas.microsoft.com/office/powerpoint/2010/main" val="288830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0377" y="464004"/>
            <a:ext cx="8911687" cy="997151"/>
          </a:xfrm>
        </p:spPr>
        <p:txBody>
          <a:bodyPr>
            <a:normAutofit fontScale="90000"/>
          </a:bodyPr>
          <a:lstStyle/>
          <a:p>
            <a:r>
              <a:rPr lang="es-MX" dirty="0" smtClean="0"/>
              <a:t>Impactos </a:t>
            </a:r>
            <a:r>
              <a:rPr lang="es-MX" dirty="0" smtClean="0"/>
              <a:t>naturales: </a:t>
            </a:r>
            <a:r>
              <a:rPr lang="es-MX" dirty="0" smtClean="0"/>
              <a:t>positivos </a:t>
            </a:r>
            <a:r>
              <a:rPr lang="es-MX" dirty="0"/>
              <a:t>y </a:t>
            </a:r>
            <a:r>
              <a:rPr lang="es-MX" dirty="0" smtClean="0"/>
              <a:t>negativos</a:t>
            </a:r>
            <a:r>
              <a:rPr lang="es-MX" dirty="0" smtClean="0"/>
              <a:t/>
            </a:r>
            <a:br>
              <a:rPr lang="es-MX" dirty="0" smtClean="0"/>
            </a:br>
            <a:endParaRPr lang="es-MX" dirty="0"/>
          </a:p>
        </p:txBody>
      </p:sp>
      <p:sp>
        <p:nvSpPr>
          <p:cNvPr id="3" name="Marcador de contenido 2"/>
          <p:cNvSpPr>
            <a:spLocks noGrp="1"/>
          </p:cNvSpPr>
          <p:nvPr>
            <p:ph idx="1"/>
          </p:nvPr>
        </p:nvSpPr>
        <p:spPr>
          <a:xfrm>
            <a:off x="2036762" y="2102613"/>
            <a:ext cx="8915400" cy="4148410"/>
          </a:xfrm>
        </p:spPr>
        <p:txBody>
          <a:bodyPr>
            <a:normAutofit/>
          </a:bodyPr>
          <a:lstStyle/>
          <a:p>
            <a:pPr marL="0" lvl="0" indent="0" algn="just">
              <a:buNone/>
            </a:pPr>
            <a:endParaRPr lang="es-MX" dirty="0"/>
          </a:p>
          <a:p>
            <a:endParaRPr lang="es-MX" dirty="0"/>
          </a:p>
        </p:txBody>
      </p:sp>
      <p:graphicFrame>
        <p:nvGraphicFramePr>
          <p:cNvPr id="4" name="Diagrama 3"/>
          <p:cNvGraphicFramePr/>
          <p:nvPr>
            <p:extLst>
              <p:ext uri="{D42A27DB-BD31-4B8C-83A1-F6EECF244321}">
                <p14:modId xmlns:p14="http://schemas.microsoft.com/office/powerpoint/2010/main" val="638504134"/>
              </p:ext>
            </p:extLst>
          </p:nvPr>
        </p:nvGraphicFramePr>
        <p:xfrm>
          <a:off x="1451986" y="1049482"/>
          <a:ext cx="10476778" cy="5201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44129" y="4815599"/>
            <a:ext cx="3692234" cy="2076882"/>
          </a:xfrm>
          <a:prstGeom prst="rect">
            <a:avLst/>
          </a:prstGeom>
        </p:spPr>
      </p:pic>
    </p:spTree>
    <p:extLst>
      <p:ext uri="{BB962C8B-B14F-4D97-AF65-F5344CB8AC3E}">
        <p14:creationId xmlns:p14="http://schemas.microsoft.com/office/powerpoint/2010/main" val="4072453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68235" y="228600"/>
            <a:ext cx="8911687" cy="1039091"/>
          </a:xfrm>
        </p:spPr>
        <p:txBody>
          <a:bodyPr>
            <a:normAutofit fontScale="90000"/>
          </a:bodyPr>
          <a:lstStyle/>
          <a:p>
            <a:r>
              <a:rPr lang="es-MX" dirty="0" smtClean="0"/>
              <a:t>Impactos naturales: </a:t>
            </a:r>
            <a:r>
              <a:rPr lang="es-MX" dirty="0" smtClean="0"/>
              <a:t>positivos y negativos</a:t>
            </a:r>
            <a:endParaRPr lang="es-MX" dirty="0"/>
          </a:p>
        </p:txBody>
      </p:sp>
      <p:sp>
        <p:nvSpPr>
          <p:cNvPr id="3" name="Marcador de contenido 2"/>
          <p:cNvSpPr>
            <a:spLocks noGrp="1"/>
          </p:cNvSpPr>
          <p:nvPr>
            <p:ph idx="1"/>
          </p:nvPr>
        </p:nvSpPr>
        <p:spPr>
          <a:xfrm>
            <a:off x="2043546" y="886691"/>
            <a:ext cx="8915400" cy="3777622"/>
          </a:xfrm>
        </p:spPr>
        <p:txBody>
          <a:bodyPr/>
          <a:lstStyle/>
          <a:p>
            <a:r>
              <a:rPr lang="es-MX" b="1" dirty="0" smtClean="0"/>
              <a:t>Impactos </a:t>
            </a:r>
            <a:r>
              <a:rPr lang="es-MX" b="1" dirty="0" smtClean="0"/>
              <a:t>naturales</a:t>
            </a:r>
            <a:r>
              <a:rPr lang="es-MX" b="1" dirty="0" smtClean="0"/>
              <a:t> </a:t>
            </a:r>
            <a:r>
              <a:rPr lang="es-MX" b="1" dirty="0" smtClean="0"/>
              <a:t>negativos</a:t>
            </a:r>
          </a:p>
          <a:p>
            <a:pPr lvl="1"/>
            <a:r>
              <a:rPr lang="es-MX" dirty="0" smtClean="0"/>
              <a:t>Diferentes </a:t>
            </a:r>
            <a:r>
              <a:rPr lang="es-MX" dirty="0"/>
              <a:t>tipos de contaminación (agua, aire, sonora, visual), la sobrepoblación y el congestionamiento, los problemas del uso de la tierra, la ruptura ecológica, los daños a la naturaleza, la contaminación arquitectónica y el despojo inadecuado de los residuos. </a:t>
            </a:r>
            <a:endParaRPr lang="es-MX" dirty="0" smtClean="0"/>
          </a:p>
          <a:p>
            <a:r>
              <a:rPr lang="es-MX" b="1" dirty="0" smtClean="0"/>
              <a:t>Impactos </a:t>
            </a:r>
            <a:r>
              <a:rPr lang="es-MX" b="1" dirty="0" smtClean="0"/>
              <a:t>naturales</a:t>
            </a:r>
            <a:r>
              <a:rPr lang="es-MX" b="1" dirty="0" smtClean="0"/>
              <a:t> </a:t>
            </a:r>
            <a:r>
              <a:rPr lang="es-MX" b="1" dirty="0" smtClean="0"/>
              <a:t>positivos</a:t>
            </a:r>
          </a:p>
          <a:p>
            <a:pPr lvl="1"/>
            <a:r>
              <a:rPr lang="es-MX" dirty="0" smtClean="0"/>
              <a:t>Preservación </a:t>
            </a:r>
            <a:r>
              <a:rPr lang="es-MX" dirty="0"/>
              <a:t>de áreas naturales y construidas, la mejora de la calidad ambiental y las mejoras de la </a:t>
            </a:r>
            <a:r>
              <a:rPr lang="es-MX" dirty="0" smtClean="0"/>
              <a:t>infraestructura</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04311" y="3561485"/>
            <a:ext cx="5860471" cy="3296515"/>
          </a:xfrm>
          <a:prstGeom prst="rect">
            <a:avLst/>
          </a:prstGeom>
        </p:spPr>
      </p:pic>
    </p:spTree>
    <p:extLst>
      <p:ext uri="{BB962C8B-B14F-4D97-AF65-F5344CB8AC3E}">
        <p14:creationId xmlns:p14="http://schemas.microsoft.com/office/powerpoint/2010/main" val="1177403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latin typeface="Avenir Book"/>
                <a:cs typeface="Times New Roman" panose="02020603050405020304" pitchFamily="18" charset="0"/>
              </a:rPr>
              <a:t>Tipología de impactos del </a:t>
            </a:r>
            <a:r>
              <a:rPr lang="es-MX" dirty="0" smtClean="0">
                <a:latin typeface="Avenir Book"/>
                <a:cs typeface="Times New Roman" panose="02020603050405020304" pitchFamily="18" charset="0"/>
              </a:rPr>
              <a:t>turismo: Económicos </a:t>
            </a: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3657660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Impactos económicos </a:t>
            </a:r>
            <a:endParaRPr lang="es-MX" dirty="0"/>
          </a:p>
        </p:txBody>
      </p:sp>
      <p:sp>
        <p:nvSpPr>
          <p:cNvPr id="5" name="Marcador de contenido 4"/>
          <p:cNvSpPr>
            <a:spLocks noGrp="1"/>
          </p:cNvSpPr>
          <p:nvPr>
            <p:ph idx="1"/>
          </p:nvPr>
        </p:nvSpPr>
        <p:spPr>
          <a:xfrm>
            <a:off x="2589212" y="1620982"/>
            <a:ext cx="8915400" cy="4779818"/>
          </a:xfrm>
        </p:spPr>
        <p:txBody>
          <a:bodyPr>
            <a:normAutofit/>
          </a:bodyPr>
          <a:lstStyle/>
          <a:p>
            <a:pPr algn="ctr"/>
            <a:r>
              <a:rPr lang="es-MX" sz="2400" b="1" dirty="0" smtClean="0"/>
              <a:t>Se entiende por impacto económico del turismo, la medida de los beneficios y, también de los costes económicos generados por el desarrollo de esta actividad (</a:t>
            </a:r>
            <a:r>
              <a:rPr lang="es-MX" sz="2400" b="1" dirty="0" err="1" smtClean="0"/>
              <a:t>Picornell</a:t>
            </a:r>
            <a:r>
              <a:rPr lang="es-MX" sz="2400" b="1" dirty="0" smtClean="0"/>
              <a:t>, 1993:70)</a:t>
            </a:r>
          </a:p>
          <a:p>
            <a:pPr algn="ctr"/>
            <a:endParaRPr lang="es-MX" sz="2400" b="1" dirty="0"/>
          </a:p>
          <a:p>
            <a:pPr algn="ctr"/>
            <a:r>
              <a:rPr lang="es-MX" sz="2400" b="1" dirty="0" smtClean="0"/>
              <a:t>Los impactos económicos del turismo son la medida de los beneficios y costes económicos generados por el desarrollo de esta actividad (Quintero, 2004:165)</a:t>
            </a:r>
            <a:endParaRPr lang="es-MX" sz="2400" b="1" dirty="0"/>
          </a:p>
        </p:txBody>
      </p:sp>
      <p:pic>
        <p:nvPicPr>
          <p:cNvPr id="1026" name="Picture 2" descr="Resultado de imagen para impactos economicos del turis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8684" y="4911764"/>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0827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p:nvPr/>
        </p:nvPicPr>
        <p:blipFill>
          <a:blip r:embed="rId2"/>
          <a:stretch>
            <a:fillRect/>
          </a:stretch>
        </p:blipFill>
        <p:spPr>
          <a:xfrm>
            <a:off x="4395354" y="322117"/>
            <a:ext cx="6913418" cy="6213764"/>
          </a:xfrm>
          <a:prstGeom prst="rect">
            <a:avLst/>
          </a:prstGeom>
        </p:spPr>
      </p:pic>
      <p:sp>
        <p:nvSpPr>
          <p:cNvPr id="4" name="CuadroTexto 3"/>
          <p:cNvSpPr txBox="1"/>
          <p:nvPr/>
        </p:nvSpPr>
        <p:spPr>
          <a:xfrm>
            <a:off x="10342417" y="6397382"/>
            <a:ext cx="2140527" cy="276999"/>
          </a:xfrm>
          <a:prstGeom prst="rect">
            <a:avLst/>
          </a:prstGeom>
          <a:noFill/>
        </p:spPr>
        <p:txBody>
          <a:bodyPr wrap="square" rtlCol="0">
            <a:spAutoFit/>
          </a:bodyPr>
          <a:lstStyle/>
          <a:p>
            <a:r>
              <a:rPr lang="es-MX" sz="1200" dirty="0" smtClean="0"/>
              <a:t>(Picornell,1993: 71)</a:t>
            </a:r>
            <a:endParaRPr lang="es-MX" sz="1200" dirty="0"/>
          </a:p>
        </p:txBody>
      </p:sp>
      <p:sp>
        <p:nvSpPr>
          <p:cNvPr id="5" name="CuadroTexto 4"/>
          <p:cNvSpPr txBox="1"/>
          <p:nvPr/>
        </p:nvSpPr>
        <p:spPr>
          <a:xfrm>
            <a:off x="1714501" y="1660193"/>
            <a:ext cx="2306782" cy="2554545"/>
          </a:xfrm>
          <a:prstGeom prst="rect">
            <a:avLst/>
          </a:prstGeom>
          <a:noFill/>
        </p:spPr>
        <p:txBody>
          <a:bodyPr wrap="square" rtlCol="0">
            <a:spAutoFit/>
          </a:bodyPr>
          <a:lstStyle/>
          <a:p>
            <a:pPr algn="ctr"/>
            <a:r>
              <a:rPr lang="es-MX" sz="4000" b="1" dirty="0" smtClean="0">
                <a:latin typeface="Agency FB" panose="020B0503020202020204" pitchFamily="34" charset="0"/>
              </a:rPr>
              <a:t>Impactos </a:t>
            </a:r>
            <a:r>
              <a:rPr lang="es-MX" sz="4000" b="1" dirty="0" smtClean="0">
                <a:latin typeface="Agency FB" panose="020B0503020202020204" pitchFamily="34" charset="0"/>
              </a:rPr>
              <a:t>económicos </a:t>
            </a:r>
            <a:r>
              <a:rPr lang="es-MX" sz="4000" b="1" dirty="0" smtClean="0">
                <a:latin typeface="Agency FB" panose="020B0503020202020204" pitchFamily="34" charset="0"/>
              </a:rPr>
              <a:t>del </a:t>
            </a:r>
          </a:p>
          <a:p>
            <a:pPr algn="ctr"/>
            <a:r>
              <a:rPr lang="es-MX" sz="4000" b="1" dirty="0">
                <a:latin typeface="Agency FB" panose="020B0503020202020204" pitchFamily="34" charset="0"/>
              </a:rPr>
              <a:t>turismo</a:t>
            </a:r>
            <a:endParaRPr lang="es-MX" sz="4000" b="1" dirty="0">
              <a:latin typeface="Agency FB" panose="020B0503020202020204" pitchFamily="34" charset="0"/>
            </a:endParaRPr>
          </a:p>
        </p:txBody>
      </p:sp>
    </p:spTree>
    <p:extLst>
      <p:ext uri="{BB962C8B-B14F-4D97-AF65-F5344CB8AC3E}">
        <p14:creationId xmlns:p14="http://schemas.microsoft.com/office/powerpoint/2010/main" val="1989848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678382" y="288418"/>
            <a:ext cx="7890162" cy="6094126"/>
          </a:xfrm>
          <a:prstGeom prst="rect">
            <a:avLst/>
          </a:prstGeom>
        </p:spPr>
      </p:pic>
      <p:sp>
        <p:nvSpPr>
          <p:cNvPr id="5" name="CuadroTexto 4"/>
          <p:cNvSpPr txBox="1"/>
          <p:nvPr/>
        </p:nvSpPr>
        <p:spPr>
          <a:xfrm>
            <a:off x="8738755" y="6382544"/>
            <a:ext cx="2639290" cy="276999"/>
          </a:xfrm>
          <a:prstGeom prst="rect">
            <a:avLst/>
          </a:prstGeom>
          <a:noFill/>
        </p:spPr>
        <p:txBody>
          <a:bodyPr wrap="square" rtlCol="0">
            <a:spAutoFit/>
          </a:bodyPr>
          <a:lstStyle/>
          <a:p>
            <a:r>
              <a:rPr lang="es-MX" sz="1200" dirty="0"/>
              <a:t>Quintero, </a:t>
            </a:r>
            <a:r>
              <a:rPr lang="es-MX" sz="1200" dirty="0" smtClean="0"/>
              <a:t>2004: 266</a:t>
            </a:r>
            <a:endParaRPr lang="es-MX" sz="1200" dirty="0"/>
          </a:p>
        </p:txBody>
      </p:sp>
      <p:sp>
        <p:nvSpPr>
          <p:cNvPr id="6" name="CuadroTexto 5"/>
          <p:cNvSpPr txBox="1"/>
          <p:nvPr/>
        </p:nvSpPr>
        <p:spPr>
          <a:xfrm>
            <a:off x="1257301" y="1712148"/>
            <a:ext cx="2306782" cy="2554545"/>
          </a:xfrm>
          <a:prstGeom prst="rect">
            <a:avLst/>
          </a:prstGeom>
          <a:noFill/>
        </p:spPr>
        <p:txBody>
          <a:bodyPr wrap="square" rtlCol="0">
            <a:spAutoFit/>
          </a:bodyPr>
          <a:lstStyle/>
          <a:p>
            <a:pPr algn="ctr"/>
            <a:r>
              <a:rPr lang="es-MX" sz="4000" b="1" dirty="0" smtClean="0">
                <a:latin typeface="Agency FB" panose="020B0503020202020204" pitchFamily="34" charset="0"/>
              </a:rPr>
              <a:t>Impactos </a:t>
            </a:r>
            <a:r>
              <a:rPr lang="es-MX" sz="4000" b="1" dirty="0" smtClean="0">
                <a:latin typeface="Agency FB" panose="020B0503020202020204" pitchFamily="34" charset="0"/>
              </a:rPr>
              <a:t>económicos </a:t>
            </a:r>
            <a:r>
              <a:rPr lang="es-MX" sz="4000" b="1" dirty="0" smtClean="0">
                <a:latin typeface="Agency FB" panose="020B0503020202020204" pitchFamily="34" charset="0"/>
              </a:rPr>
              <a:t>del </a:t>
            </a:r>
          </a:p>
          <a:p>
            <a:pPr algn="ctr"/>
            <a:r>
              <a:rPr lang="es-MX" sz="4000" b="1" dirty="0">
                <a:latin typeface="Agency FB" panose="020B0503020202020204" pitchFamily="34" charset="0"/>
              </a:rPr>
              <a:t>turismo</a:t>
            </a:r>
            <a:endParaRPr lang="es-MX" sz="4000" b="1" dirty="0">
              <a:latin typeface="Agency FB" panose="020B0503020202020204" pitchFamily="34" charset="0"/>
            </a:endParaRPr>
          </a:p>
        </p:txBody>
      </p:sp>
    </p:spTree>
    <p:extLst>
      <p:ext uri="{BB962C8B-B14F-4D97-AF65-F5344CB8AC3E}">
        <p14:creationId xmlns:p14="http://schemas.microsoft.com/office/powerpoint/2010/main" val="33426869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Beneficios </a:t>
            </a:r>
            <a:r>
              <a:rPr lang="es-MX" dirty="0"/>
              <a:t>económicos que se asocian a la actividad </a:t>
            </a:r>
          </a:p>
        </p:txBody>
      </p:sp>
      <p:sp>
        <p:nvSpPr>
          <p:cNvPr id="3" name="Marcador de contenido 2"/>
          <p:cNvSpPr>
            <a:spLocks noGrp="1"/>
          </p:cNvSpPr>
          <p:nvPr>
            <p:ph idx="1"/>
          </p:nvPr>
        </p:nvSpPr>
        <p:spPr>
          <a:xfrm>
            <a:off x="2504209" y="2026227"/>
            <a:ext cx="9000403" cy="4572000"/>
          </a:xfrm>
        </p:spPr>
        <p:txBody>
          <a:bodyPr>
            <a:normAutofit fontScale="85000" lnSpcReduction="20000"/>
          </a:bodyPr>
          <a:lstStyle/>
          <a:p>
            <a:r>
              <a:rPr lang="es-MX" sz="2200" dirty="0" smtClean="0"/>
              <a:t>Desarrollo de infraestructura </a:t>
            </a:r>
          </a:p>
          <a:p>
            <a:r>
              <a:rPr lang="es-MX" sz="2200" dirty="0" smtClean="0"/>
              <a:t>Dinamización de la inversión </a:t>
            </a:r>
          </a:p>
          <a:p>
            <a:r>
              <a:rPr lang="es-MX" sz="2200" dirty="0" smtClean="0"/>
              <a:t>Generación de empleos </a:t>
            </a:r>
          </a:p>
          <a:p>
            <a:r>
              <a:rPr lang="es-MX" sz="2200" dirty="0" smtClean="0"/>
              <a:t>Equilibra la balanza de pagos</a:t>
            </a:r>
          </a:p>
          <a:p>
            <a:r>
              <a:rPr lang="es-MX" sz="2200" dirty="0" smtClean="0"/>
              <a:t>Contribución al Producto Interno Bruto</a:t>
            </a:r>
          </a:p>
          <a:p>
            <a:r>
              <a:rPr lang="es-MX" sz="2200" dirty="0" smtClean="0"/>
              <a:t>Contribuye al desarrollo regional </a:t>
            </a:r>
          </a:p>
          <a:p>
            <a:r>
              <a:rPr lang="es-MX" sz="2200" dirty="0" smtClean="0"/>
              <a:t>Genera un efecto multiplicador </a:t>
            </a:r>
            <a:endParaRPr lang="es-MX" sz="2200" dirty="0" smtClean="0"/>
          </a:p>
          <a:p>
            <a:pPr marL="0" indent="0">
              <a:buNone/>
            </a:pPr>
            <a:r>
              <a:rPr lang="es-MX" sz="2200" dirty="0"/>
              <a:t> </a:t>
            </a:r>
            <a:r>
              <a:rPr lang="es-MX" sz="2200" dirty="0" smtClean="0"/>
              <a:t>    </a:t>
            </a:r>
            <a:r>
              <a:rPr lang="es-MX" sz="2200" dirty="0" smtClean="0"/>
              <a:t>a </a:t>
            </a:r>
            <a:r>
              <a:rPr lang="es-MX" sz="2200" dirty="0" smtClean="0"/>
              <a:t>nivel de sectores</a:t>
            </a:r>
          </a:p>
          <a:p>
            <a:r>
              <a:rPr lang="es-MX" sz="2200" dirty="0"/>
              <a:t>G</a:t>
            </a:r>
            <a:r>
              <a:rPr lang="es-MX" sz="2200" dirty="0" smtClean="0"/>
              <a:t>eneración </a:t>
            </a:r>
            <a:r>
              <a:rPr lang="es-MX" sz="2200" dirty="0"/>
              <a:t>de </a:t>
            </a:r>
            <a:r>
              <a:rPr lang="es-MX" sz="2200" dirty="0" smtClean="0"/>
              <a:t>ingresos</a:t>
            </a:r>
          </a:p>
          <a:p>
            <a:r>
              <a:rPr lang="es-MX" sz="2200" dirty="0" smtClean="0"/>
              <a:t>Aumento </a:t>
            </a:r>
            <a:r>
              <a:rPr lang="es-MX" sz="2200" dirty="0"/>
              <a:t>de </a:t>
            </a:r>
            <a:r>
              <a:rPr lang="es-MX" sz="2200" dirty="0" smtClean="0"/>
              <a:t>la capacidad </a:t>
            </a:r>
            <a:r>
              <a:rPr lang="es-MX" sz="2200" dirty="0" smtClean="0"/>
              <a:t>empresarial </a:t>
            </a:r>
            <a:endParaRPr lang="es-MX" sz="2200" dirty="0"/>
          </a:p>
          <a:p>
            <a:r>
              <a:rPr lang="es-MX" sz="2200" dirty="0"/>
              <a:t>D</a:t>
            </a:r>
            <a:r>
              <a:rPr lang="es-MX" sz="2200" dirty="0" smtClean="0"/>
              <a:t>istribución </a:t>
            </a:r>
            <a:r>
              <a:rPr lang="es-MX" sz="2200" dirty="0"/>
              <a:t>de </a:t>
            </a:r>
            <a:r>
              <a:rPr lang="es-MX" sz="2200" dirty="0" smtClean="0"/>
              <a:t>ingresos</a:t>
            </a:r>
          </a:p>
          <a:p>
            <a:r>
              <a:rPr lang="es-MX" sz="2200" dirty="0" smtClean="0"/>
              <a:t>Diversificación </a:t>
            </a:r>
            <a:r>
              <a:rPr lang="es-MX" sz="2200" dirty="0"/>
              <a:t>económica</a:t>
            </a:r>
            <a:r>
              <a:rPr lang="es-MX" sz="2200" dirty="0" smtClean="0"/>
              <a:t> </a:t>
            </a:r>
          </a:p>
          <a:p>
            <a:pPr marL="0" indent="0" algn="r">
              <a:buNone/>
            </a:pPr>
            <a:r>
              <a:rPr lang="es-MX" sz="1300" dirty="0" smtClean="0"/>
              <a:t>(</a:t>
            </a:r>
            <a:r>
              <a:rPr lang="es-MX" sz="1300" dirty="0" err="1" smtClean="0"/>
              <a:t>Rodrigues</a:t>
            </a:r>
            <a:r>
              <a:rPr lang="es-MX" sz="1300" dirty="0" smtClean="0"/>
              <a:t>, 2015;Quintero, 2004 y Picornell,1993)</a:t>
            </a:r>
            <a:endParaRPr lang="es-MX" sz="1300" dirty="0"/>
          </a:p>
        </p:txBody>
      </p:sp>
      <p:pic>
        <p:nvPicPr>
          <p:cNvPr id="2050" name="Picture 2" descr="Resultado de imagen para impactos economicos del turismo balanza de pag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859586">
            <a:off x="8054782" y="2201661"/>
            <a:ext cx="3580325" cy="2687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982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2936" y="260428"/>
            <a:ext cx="9821285" cy="1280890"/>
          </a:xfrm>
        </p:spPr>
        <p:txBody>
          <a:bodyPr/>
          <a:lstStyle/>
          <a:p>
            <a:r>
              <a:rPr lang="es-MX" dirty="0"/>
              <a:t>Beneficios económicos que se asocian a la actividad </a:t>
            </a:r>
          </a:p>
        </p:txBody>
      </p:sp>
      <p:sp>
        <p:nvSpPr>
          <p:cNvPr id="3" name="Marcador de contenido 2"/>
          <p:cNvSpPr>
            <a:spLocks noGrp="1"/>
          </p:cNvSpPr>
          <p:nvPr>
            <p:ph idx="1"/>
          </p:nvPr>
        </p:nvSpPr>
        <p:spPr>
          <a:xfrm>
            <a:off x="1797627" y="1905000"/>
            <a:ext cx="4998029" cy="4838700"/>
          </a:xfrm>
        </p:spPr>
        <p:txBody>
          <a:bodyPr>
            <a:normAutofit lnSpcReduction="10000"/>
          </a:bodyPr>
          <a:lstStyle/>
          <a:p>
            <a:r>
              <a:rPr lang="es-MX" sz="2400" dirty="0" smtClean="0"/>
              <a:t>Efecto dinamizador de las economías locales </a:t>
            </a:r>
          </a:p>
          <a:p>
            <a:r>
              <a:rPr lang="es-MX" sz="2400" dirty="0"/>
              <a:t>I</a:t>
            </a:r>
            <a:r>
              <a:rPr lang="es-MX" sz="2400" dirty="0" smtClean="0"/>
              <a:t>ngreso </a:t>
            </a:r>
            <a:r>
              <a:rPr lang="es-MX" sz="2400" dirty="0"/>
              <a:t>por </a:t>
            </a:r>
            <a:r>
              <a:rPr lang="es-MX" sz="2400" dirty="0" smtClean="0"/>
              <a:t>divisas</a:t>
            </a:r>
          </a:p>
          <a:p>
            <a:r>
              <a:rPr lang="es-MX" sz="2400" dirty="0" smtClean="0"/>
              <a:t> Contribución </a:t>
            </a:r>
            <a:r>
              <a:rPr lang="es-MX" sz="2400" dirty="0"/>
              <a:t>al ingreso privado y </a:t>
            </a:r>
            <a:r>
              <a:rPr lang="es-MX" sz="2400" dirty="0" smtClean="0"/>
              <a:t>público</a:t>
            </a:r>
          </a:p>
          <a:p>
            <a:r>
              <a:rPr lang="es-MX" sz="2400" dirty="0" smtClean="0"/>
              <a:t>Incentivo </a:t>
            </a:r>
            <a:r>
              <a:rPr lang="es-MX" sz="2400" dirty="0"/>
              <a:t>a la creación de tecnologías </a:t>
            </a:r>
            <a:endParaRPr lang="es-MX" sz="2400" dirty="0" smtClean="0"/>
          </a:p>
          <a:p>
            <a:r>
              <a:rPr lang="es-MX" sz="2400" dirty="0" smtClean="0"/>
              <a:t>Formación </a:t>
            </a:r>
            <a:r>
              <a:rPr lang="es-MX" sz="2400" dirty="0"/>
              <a:t>de capital humano y las oportunidades de negocio que puede generar en una </a:t>
            </a:r>
            <a:r>
              <a:rPr lang="es-MX" sz="2400" dirty="0" smtClean="0"/>
              <a:t>economía</a:t>
            </a:r>
          </a:p>
          <a:p>
            <a:pPr marL="0" indent="0" algn="r">
              <a:buNone/>
            </a:pPr>
            <a:r>
              <a:rPr lang="es-MX" sz="1400" dirty="0" smtClean="0"/>
              <a:t>(</a:t>
            </a:r>
            <a:r>
              <a:rPr lang="es-MX" sz="1400" dirty="0" smtClean="0"/>
              <a:t>Brida </a:t>
            </a:r>
            <a:r>
              <a:rPr lang="es-MX" sz="1400" i="1" dirty="0" smtClean="0"/>
              <a:t>et. al., </a:t>
            </a:r>
            <a:r>
              <a:rPr lang="es-MX" sz="1400" dirty="0" smtClean="0"/>
              <a:t>2011)</a:t>
            </a:r>
            <a:endParaRPr lang="es-MX" sz="1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0954" y="1461427"/>
            <a:ext cx="4107872" cy="2310678"/>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5656" y="3185890"/>
            <a:ext cx="5313218" cy="2988686"/>
          </a:xfrm>
          <a:prstGeom prst="rect">
            <a:avLst/>
          </a:prstGeom>
        </p:spPr>
      </p:pic>
    </p:spTree>
    <p:extLst>
      <p:ext uri="{BB962C8B-B14F-4D97-AF65-F5344CB8AC3E}">
        <p14:creationId xmlns:p14="http://schemas.microsoft.com/office/powerpoint/2010/main" val="29683995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6455" y="624110"/>
            <a:ext cx="9738157" cy="737099"/>
          </a:xfrm>
        </p:spPr>
        <p:txBody>
          <a:bodyPr>
            <a:normAutofit/>
          </a:bodyPr>
          <a:lstStyle/>
          <a:p>
            <a:r>
              <a:rPr lang="es-MX" sz="2800" dirty="0" smtClean="0"/>
              <a:t>Costes económicos que se asocian a la actividad </a:t>
            </a:r>
            <a:endParaRPr lang="es-MX" sz="2800" dirty="0"/>
          </a:p>
        </p:txBody>
      </p:sp>
      <p:sp>
        <p:nvSpPr>
          <p:cNvPr id="3" name="Marcador de contenido 2"/>
          <p:cNvSpPr>
            <a:spLocks noGrp="1"/>
          </p:cNvSpPr>
          <p:nvPr>
            <p:ph idx="1"/>
          </p:nvPr>
        </p:nvSpPr>
        <p:spPr>
          <a:xfrm>
            <a:off x="1217613" y="1361208"/>
            <a:ext cx="6991206" cy="5340927"/>
          </a:xfrm>
        </p:spPr>
        <p:txBody>
          <a:bodyPr>
            <a:normAutofit/>
          </a:bodyPr>
          <a:lstStyle/>
          <a:p>
            <a:r>
              <a:rPr lang="es-MX" dirty="0" err="1" smtClean="0"/>
              <a:t>Sobredependencia</a:t>
            </a:r>
            <a:r>
              <a:rPr lang="es-MX" dirty="0" smtClean="0"/>
              <a:t> económica del turismo </a:t>
            </a:r>
          </a:p>
          <a:p>
            <a:pPr lvl="1"/>
            <a:r>
              <a:rPr lang="es-MX" dirty="0" smtClean="0"/>
              <a:t>Las </a:t>
            </a:r>
            <a:r>
              <a:rPr lang="es-MX" dirty="0"/>
              <a:t>economías que dependen excesivamente del turismo son muy vulnerables a los cambios en la demanda turística la cual es muy volátil y susceptible a las diferentes coyunturas internacionales (crisis, guerras, inestabilidad política e inseguridad</a:t>
            </a:r>
            <a:r>
              <a:rPr lang="es-MX" dirty="0" smtClean="0"/>
              <a:t>)</a:t>
            </a:r>
          </a:p>
          <a:p>
            <a:r>
              <a:rPr lang="es-MX" dirty="0" smtClean="0"/>
              <a:t>Competencia intersectorial o abandono de actividades económicas primarias </a:t>
            </a:r>
          </a:p>
          <a:p>
            <a:r>
              <a:rPr lang="es-MX" dirty="0" smtClean="0"/>
              <a:t>Inflación de bienes y servicios </a:t>
            </a:r>
          </a:p>
          <a:p>
            <a:r>
              <a:rPr lang="es-MX" dirty="0" smtClean="0"/>
              <a:t>Importación de bienes y servicios </a:t>
            </a:r>
          </a:p>
          <a:p>
            <a:r>
              <a:rPr lang="es-MX" dirty="0" smtClean="0"/>
              <a:t>Fuga de inversiones </a:t>
            </a:r>
          </a:p>
          <a:p>
            <a:pPr lvl="1"/>
            <a:r>
              <a:rPr lang="es-MX" dirty="0" smtClean="0"/>
              <a:t>Se asocia a que las ganancias que genera la actividad turística no siempre se reinvierten en beneficios, ya sea de la propia actividad ni en crear infraestructura para mejorar las condiciones de vida de la población local.</a:t>
            </a:r>
          </a:p>
          <a:p>
            <a:pPr marL="457200" lvl="1" indent="0" algn="r">
              <a:buNone/>
            </a:pPr>
            <a:r>
              <a:rPr lang="es-MX" dirty="0" smtClean="0"/>
              <a:t>(Quintero</a:t>
            </a:r>
            <a:r>
              <a:rPr lang="es-MX" dirty="0"/>
              <a:t>, 2004: </a:t>
            </a:r>
            <a:r>
              <a:rPr lang="es-MX" dirty="0" smtClean="0"/>
              <a:t>267-269)</a:t>
            </a:r>
            <a:endParaRPr lang="es-MX" dirty="0"/>
          </a:p>
          <a:p>
            <a:pPr lvl="1"/>
            <a:endParaRPr lang="es-MX" dirty="0" smtClean="0"/>
          </a:p>
        </p:txBody>
      </p:sp>
      <p:pic>
        <p:nvPicPr>
          <p:cNvPr id="5" name="Picture 2" descr="Resultado de imagen para abandono de actividades primar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3152" y="2722418"/>
            <a:ext cx="3660828" cy="2440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546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3491" y="624110"/>
            <a:ext cx="9551121" cy="1280890"/>
          </a:xfrm>
        </p:spPr>
        <p:txBody>
          <a:bodyPr/>
          <a:lstStyle/>
          <a:p>
            <a:r>
              <a:rPr lang="es-MX" dirty="0"/>
              <a:t>Costes económicos que se asocian a la actividad </a:t>
            </a:r>
          </a:p>
        </p:txBody>
      </p:sp>
      <p:sp>
        <p:nvSpPr>
          <p:cNvPr id="3" name="Marcador de contenido 2"/>
          <p:cNvSpPr>
            <a:spLocks noGrp="1"/>
          </p:cNvSpPr>
          <p:nvPr>
            <p:ph idx="1"/>
          </p:nvPr>
        </p:nvSpPr>
        <p:spPr>
          <a:xfrm>
            <a:off x="2140527" y="1905000"/>
            <a:ext cx="5174673" cy="4807527"/>
          </a:xfrm>
        </p:spPr>
        <p:txBody>
          <a:bodyPr>
            <a:normAutofit/>
          </a:bodyPr>
          <a:lstStyle/>
          <a:p>
            <a:r>
              <a:rPr lang="es-MX" sz="2400" dirty="0"/>
              <a:t>E</a:t>
            </a:r>
            <a:r>
              <a:rPr lang="es-MX" sz="2400" dirty="0" smtClean="0"/>
              <a:t>speculación inmobiliaria</a:t>
            </a:r>
            <a:endParaRPr lang="es-MX" sz="2400" dirty="0"/>
          </a:p>
          <a:p>
            <a:r>
              <a:rPr lang="es-MX" sz="2400" dirty="0" smtClean="0"/>
              <a:t>Fuga </a:t>
            </a:r>
            <a:r>
              <a:rPr lang="es-MX" sz="2400" dirty="0"/>
              <a:t>de beneficios </a:t>
            </a:r>
            <a:r>
              <a:rPr lang="es-MX" sz="2400" dirty="0" smtClean="0"/>
              <a:t>económicos</a:t>
            </a:r>
            <a:endParaRPr lang="es-MX" sz="2400" dirty="0"/>
          </a:p>
          <a:p>
            <a:r>
              <a:rPr lang="es-MX" sz="2400" dirty="0" smtClean="0"/>
              <a:t>Fluctuación </a:t>
            </a:r>
            <a:r>
              <a:rPr lang="es-MX" sz="2400" dirty="0"/>
              <a:t>de la demanda </a:t>
            </a:r>
            <a:r>
              <a:rPr lang="es-MX" sz="2400" dirty="0" smtClean="0"/>
              <a:t>turística</a:t>
            </a:r>
          </a:p>
          <a:p>
            <a:r>
              <a:rPr lang="es-MX" sz="2400" dirty="0" smtClean="0"/>
              <a:t>Distorsión </a:t>
            </a:r>
            <a:r>
              <a:rPr lang="es-MX" sz="2400" dirty="0"/>
              <a:t>en la economía </a:t>
            </a:r>
            <a:r>
              <a:rPr lang="es-MX" sz="2400" dirty="0" smtClean="0"/>
              <a:t>local</a:t>
            </a:r>
            <a:endParaRPr lang="es-MX" sz="2400" dirty="0"/>
          </a:p>
          <a:p>
            <a:r>
              <a:rPr lang="es-MX" sz="2400" dirty="0"/>
              <a:t>D</a:t>
            </a:r>
            <a:r>
              <a:rPr lang="es-MX" sz="2400" dirty="0" smtClean="0"/>
              <a:t>ependencia </a:t>
            </a:r>
            <a:r>
              <a:rPr lang="es-MX" sz="2400" dirty="0"/>
              <a:t>de las divisas generadas por el </a:t>
            </a:r>
            <a:r>
              <a:rPr lang="es-MX" sz="2400" dirty="0" smtClean="0"/>
              <a:t>turismo</a:t>
            </a:r>
          </a:p>
          <a:p>
            <a:endParaRPr lang="es-MX" sz="2400" dirty="0"/>
          </a:p>
          <a:p>
            <a:pPr marL="0" indent="0" algn="r">
              <a:buNone/>
            </a:pPr>
            <a:r>
              <a:rPr lang="es-MX" sz="1400" dirty="0" smtClean="0"/>
              <a:t>(</a:t>
            </a:r>
            <a:r>
              <a:rPr lang="es-MX" sz="1400" dirty="0" err="1"/>
              <a:t>Rodrigues</a:t>
            </a:r>
            <a:r>
              <a:rPr lang="es-MX" sz="1400" dirty="0"/>
              <a:t>, </a:t>
            </a:r>
            <a:r>
              <a:rPr lang="es-MX" sz="1400" dirty="0" smtClean="0"/>
              <a:t>2015 y Quintero</a:t>
            </a:r>
            <a:r>
              <a:rPr lang="es-MX" sz="1400" dirty="0"/>
              <a:t>, </a:t>
            </a:r>
            <a:r>
              <a:rPr lang="es-MX" sz="1400" dirty="0" smtClean="0"/>
              <a:t>2004)</a:t>
            </a:r>
            <a:endParaRPr lang="es-MX" sz="1400" dirty="0"/>
          </a:p>
          <a:p>
            <a:endParaRPr lang="es-MX" dirty="0"/>
          </a:p>
        </p:txBody>
      </p:sp>
      <p:pic>
        <p:nvPicPr>
          <p:cNvPr id="4098" name="Picture 2" descr="Resultado de imagen para aeropuerto turist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2236" y="2340623"/>
            <a:ext cx="4153766" cy="2766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32873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 </a:t>
            </a:r>
            <a:r>
              <a:rPr lang="es-MX" dirty="0"/>
              <a:t>académica </a:t>
            </a:r>
          </a:p>
        </p:txBody>
      </p:sp>
      <p:sp>
        <p:nvSpPr>
          <p:cNvPr id="3" name="Marcador de contenido 2"/>
          <p:cNvSpPr>
            <a:spLocks noGrp="1"/>
          </p:cNvSpPr>
          <p:nvPr>
            <p:ph idx="1"/>
          </p:nvPr>
        </p:nvSpPr>
        <p:spPr>
          <a:xfrm>
            <a:off x="1309255" y="1361209"/>
            <a:ext cx="10195357" cy="5299364"/>
          </a:xfrm>
        </p:spPr>
        <p:txBody>
          <a:bodyPr>
            <a:normAutofit/>
          </a:bodyPr>
          <a:lstStyle/>
          <a:p>
            <a:pPr algn="ctr"/>
            <a:r>
              <a:rPr lang="es-MX" dirty="0"/>
              <a:t>La Unidad de Aprendizaje de Impactos del turismo abona al Plan de Estudios de la Licenciatura en Turismo (F-15) en la formación de planificadores y gestores del turismo para que, una vez conocidos los impactos del turismo en una localidad determinada, le permite identificar las oportunidades que pueden maximizarse o contrarrestarse, en beneficio individual o colectivo de los habitantes de dicho </a:t>
            </a:r>
            <a:r>
              <a:rPr lang="es-MX" dirty="0" smtClean="0"/>
              <a:t>lugar</a:t>
            </a:r>
            <a:r>
              <a:rPr lang="es-MX" dirty="0"/>
              <a:t> </a:t>
            </a:r>
            <a:r>
              <a:rPr lang="es-MX" dirty="0" smtClean="0"/>
              <a:t>(</a:t>
            </a:r>
            <a:r>
              <a:rPr lang="es-MX" dirty="0" err="1" smtClean="0"/>
              <a:t>Monterrubio</a:t>
            </a:r>
            <a:r>
              <a:rPr lang="es-MX" dirty="0"/>
              <a:t>, 2013</a:t>
            </a:r>
            <a:r>
              <a:rPr lang="es-MX" dirty="0" smtClean="0"/>
              <a:t>).</a:t>
            </a:r>
          </a:p>
          <a:p>
            <a:pPr algn="ctr"/>
            <a:endParaRPr lang="es-MX" dirty="0"/>
          </a:p>
          <a:p>
            <a:pPr algn="ctr"/>
            <a:r>
              <a:rPr lang="es-MX" dirty="0"/>
              <a:t>Es importante precisar que el ambiente se concibe como aquel que aborda holísticamente el contexto en el que se desarrolla la actividad turística, considerando los aspectos sociales, culturales, naturales, económicos, políticos y tecnológicos y por ende al hablar de impacto ambiental, se consideran los impactos al ambiente tanto natural, sociocultural como económico</a:t>
            </a:r>
            <a:r>
              <a:rPr lang="es-MX" dirty="0" smtClean="0"/>
              <a:t>.</a:t>
            </a:r>
          </a:p>
          <a:p>
            <a:pPr marL="0" indent="0" algn="ctr">
              <a:buNone/>
            </a:pPr>
            <a:endParaRPr lang="es-MX" dirty="0" smtClean="0"/>
          </a:p>
          <a:p>
            <a:pPr algn="ctr"/>
            <a:r>
              <a:rPr lang="es-MX" dirty="0" smtClean="0"/>
              <a:t>De ahí que el </a:t>
            </a:r>
            <a:r>
              <a:rPr lang="es-ES_tradnl" b="1" dirty="0"/>
              <a:t>o</a:t>
            </a:r>
            <a:r>
              <a:rPr lang="es-ES_tradnl" b="1" dirty="0" smtClean="0"/>
              <a:t>bjetivos </a:t>
            </a:r>
            <a:r>
              <a:rPr lang="es-ES_tradnl" b="1" dirty="0"/>
              <a:t>de la unidad de </a:t>
            </a:r>
            <a:r>
              <a:rPr lang="es-ES_tradnl" b="1" dirty="0" smtClean="0"/>
              <a:t>aprendizaje</a:t>
            </a:r>
            <a:r>
              <a:rPr lang="es-ES_tradnl" b="1" dirty="0"/>
              <a:t> </a:t>
            </a:r>
            <a:r>
              <a:rPr lang="es-ES_tradnl" b="1" dirty="0" smtClean="0"/>
              <a:t>sea:</a:t>
            </a:r>
            <a:r>
              <a:rPr lang="es-MX" dirty="0"/>
              <a:t> </a:t>
            </a:r>
            <a:r>
              <a:rPr lang="es-ES_tradnl" dirty="0" smtClean="0"/>
              <a:t>Examinar </a:t>
            </a:r>
            <a:r>
              <a:rPr lang="es-ES_tradnl" dirty="0"/>
              <a:t>los impactos ambientales que genera el turismo en los espacios donde se desarrolla, así como las formas de prevención y mitigación.</a:t>
            </a:r>
            <a:endParaRPr lang="es-MX" dirty="0"/>
          </a:p>
          <a:p>
            <a:endParaRPr lang="es-MX" dirty="0"/>
          </a:p>
        </p:txBody>
      </p:sp>
    </p:spTree>
    <p:extLst>
      <p:ext uri="{BB962C8B-B14F-4D97-AF65-F5344CB8AC3E}">
        <p14:creationId xmlns:p14="http://schemas.microsoft.com/office/powerpoint/2010/main" val="3410379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3054927"/>
            <a:ext cx="8915399" cy="1722454"/>
          </a:xfrm>
        </p:spPr>
        <p:txBody>
          <a:bodyPr>
            <a:normAutofit fontScale="90000"/>
          </a:bodyPr>
          <a:lstStyle/>
          <a:p>
            <a:r>
              <a:rPr lang="es-MX" dirty="0">
                <a:latin typeface="Avenir Book"/>
                <a:cs typeface="Times New Roman" panose="02020603050405020304" pitchFamily="18" charset="0"/>
              </a:rPr>
              <a:t>Tipología de impactos del </a:t>
            </a:r>
            <a:r>
              <a:rPr lang="es-MX" dirty="0" smtClean="0">
                <a:latin typeface="Avenir Book"/>
                <a:cs typeface="Times New Roman" panose="02020603050405020304" pitchFamily="18" charset="0"/>
              </a:rPr>
              <a:t>turismo: Sociales </a:t>
            </a:r>
            <a:r>
              <a:rPr lang="es-MX" dirty="0">
                <a:latin typeface="Avenir Book"/>
                <a:cs typeface="Times New Roman" panose="02020603050405020304" pitchFamily="18" charset="0"/>
              </a:rPr>
              <a:t>y culturales</a:t>
            </a:r>
            <a:br>
              <a:rPr lang="es-MX" dirty="0">
                <a:latin typeface="Avenir Book"/>
                <a:cs typeface="Times New Roman" panose="02020603050405020304" pitchFamily="18" charset="0"/>
              </a:rPr>
            </a:b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38959973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14371" y="311727"/>
            <a:ext cx="9896184" cy="1593273"/>
          </a:xfrm>
        </p:spPr>
        <p:txBody>
          <a:bodyPr>
            <a:normAutofit/>
          </a:bodyPr>
          <a:lstStyle/>
          <a:p>
            <a:pPr algn="ctr"/>
            <a:r>
              <a:rPr lang="es-MX" sz="3200" dirty="0" smtClean="0"/>
              <a:t>Definición </a:t>
            </a:r>
            <a:r>
              <a:rPr lang="es-MX" sz="3200" dirty="0" smtClean="0"/>
              <a:t>de impactos </a:t>
            </a:r>
            <a:r>
              <a:rPr lang="es-MX" sz="3200" dirty="0" smtClean="0"/>
              <a:t>socioculturales del turismo</a:t>
            </a:r>
            <a:endParaRPr lang="es-MX" sz="3200" dirty="0"/>
          </a:p>
        </p:txBody>
      </p:sp>
      <p:graphicFrame>
        <p:nvGraphicFramePr>
          <p:cNvPr id="4" name="Diagrama 3"/>
          <p:cNvGraphicFramePr/>
          <p:nvPr>
            <p:extLst>
              <p:ext uri="{D42A27DB-BD31-4B8C-83A1-F6EECF244321}">
                <p14:modId xmlns:p14="http://schemas.microsoft.com/office/powerpoint/2010/main" val="1038958003"/>
              </p:ext>
            </p:extLst>
          </p:nvPr>
        </p:nvGraphicFramePr>
        <p:xfrm>
          <a:off x="1814371" y="810491"/>
          <a:ext cx="10124784" cy="60475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6389" y="2080462"/>
            <a:ext cx="28289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1580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6920" y="1626448"/>
            <a:ext cx="3667991" cy="1885680"/>
          </a:xfrm>
        </p:spPr>
        <p:txBody>
          <a:bodyPr>
            <a:normAutofit fontScale="90000"/>
          </a:bodyPr>
          <a:lstStyle/>
          <a:p>
            <a:pPr algn="ctr"/>
            <a:r>
              <a:rPr lang="es-MX" sz="4000" dirty="0"/>
              <a:t>Definición de impactos socioculturales </a:t>
            </a:r>
            <a:r>
              <a:rPr lang="es-MX" sz="4000" dirty="0" smtClean="0"/>
              <a:t>(SC)</a:t>
            </a:r>
            <a:br>
              <a:rPr lang="es-MX" sz="4000" dirty="0" smtClean="0"/>
            </a:br>
            <a:r>
              <a:rPr lang="es-MX" sz="4000" dirty="0" smtClean="0"/>
              <a:t>del </a:t>
            </a:r>
            <a:r>
              <a:rPr lang="es-MX" sz="4000" dirty="0"/>
              <a:t>turismo</a:t>
            </a:r>
          </a:p>
        </p:txBody>
      </p:sp>
      <p:sp>
        <p:nvSpPr>
          <p:cNvPr id="4" name="CuadroTexto 3"/>
          <p:cNvSpPr txBox="1"/>
          <p:nvPr/>
        </p:nvSpPr>
        <p:spPr>
          <a:xfrm>
            <a:off x="10162309" y="5652655"/>
            <a:ext cx="2483427" cy="369332"/>
          </a:xfrm>
          <a:prstGeom prst="rect">
            <a:avLst/>
          </a:prstGeom>
          <a:noFill/>
        </p:spPr>
        <p:txBody>
          <a:bodyPr wrap="square" rtlCol="0">
            <a:spAutoFit/>
          </a:bodyPr>
          <a:lstStyle/>
          <a:p>
            <a:r>
              <a:rPr lang="es-MX" dirty="0" smtClean="0"/>
              <a:t>*</a:t>
            </a:r>
            <a:r>
              <a:rPr lang="es-MX" sz="1100" dirty="0" smtClean="0"/>
              <a:t>En </a:t>
            </a:r>
            <a:r>
              <a:rPr lang="es-MX" sz="1100" i="1" dirty="0" err="1"/>
              <a:t>Rodrigues</a:t>
            </a:r>
            <a:r>
              <a:rPr lang="es-MX" sz="1100" i="1" dirty="0"/>
              <a:t> et al., 2015</a:t>
            </a:r>
            <a:endParaRPr lang="es-MX" sz="1100" dirty="0"/>
          </a:p>
        </p:txBody>
      </p:sp>
      <p:graphicFrame>
        <p:nvGraphicFramePr>
          <p:cNvPr id="5" name="Diagrama 4"/>
          <p:cNvGraphicFramePr/>
          <p:nvPr>
            <p:extLst>
              <p:ext uri="{D42A27DB-BD31-4B8C-83A1-F6EECF244321}">
                <p14:modId xmlns:p14="http://schemas.microsoft.com/office/powerpoint/2010/main" val="4241959476"/>
              </p:ext>
            </p:extLst>
          </p:nvPr>
        </p:nvGraphicFramePr>
        <p:xfrm>
          <a:off x="-300560" y="155864"/>
          <a:ext cx="10045125" cy="6702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4" descr="Por hacer: Antes de viajar a cualquier otro lugar, quiero conocer México, así como la cultura de mi paí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44565" y="1155286"/>
            <a:ext cx="2262006" cy="3497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3694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Definición de impactos socioculturales del turismo</a:t>
            </a:r>
          </a:p>
        </p:txBody>
      </p:sp>
      <p:sp>
        <p:nvSpPr>
          <p:cNvPr id="3" name="2 Marcador de contenido"/>
          <p:cNvSpPr>
            <a:spLocks noGrp="1"/>
          </p:cNvSpPr>
          <p:nvPr>
            <p:ph idx="1"/>
          </p:nvPr>
        </p:nvSpPr>
        <p:spPr/>
        <p:txBody>
          <a:bodyPr>
            <a:normAutofit/>
          </a:bodyPr>
          <a:lstStyle/>
          <a:p>
            <a:pPr algn="ctr"/>
            <a:endParaRPr lang="es-MX" dirty="0" smtClean="0"/>
          </a:p>
        </p:txBody>
      </p:sp>
      <p:graphicFrame>
        <p:nvGraphicFramePr>
          <p:cNvPr id="4" name="Diagrama 3"/>
          <p:cNvGraphicFramePr/>
          <p:nvPr>
            <p:extLst>
              <p:ext uri="{D42A27DB-BD31-4B8C-83A1-F6EECF244321}">
                <p14:modId xmlns:p14="http://schemas.microsoft.com/office/powerpoint/2010/main" val="767058073"/>
              </p:ext>
            </p:extLst>
          </p:nvPr>
        </p:nvGraphicFramePr>
        <p:xfrm>
          <a:off x="892994" y="1610591"/>
          <a:ext cx="10412107" cy="4808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Resultado de imagen para COMUNIDAD INDIGENA TURISMO PINTERES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92983" y="2339159"/>
            <a:ext cx="2264640" cy="150976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n relacionad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8858" y="2701015"/>
            <a:ext cx="2140138" cy="1605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456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Impactos socioculturales positivos </a:t>
            </a:r>
            <a:endParaRPr lang="es-MX" dirty="0"/>
          </a:p>
        </p:txBody>
      </p:sp>
      <p:sp>
        <p:nvSpPr>
          <p:cNvPr id="3" name="Marcador de contenido 2"/>
          <p:cNvSpPr>
            <a:spLocks noGrp="1"/>
          </p:cNvSpPr>
          <p:nvPr>
            <p:ph idx="1"/>
          </p:nvPr>
        </p:nvSpPr>
        <p:spPr>
          <a:xfrm>
            <a:off x="1257300" y="1485900"/>
            <a:ext cx="7034645" cy="5153891"/>
          </a:xfrm>
        </p:spPr>
        <p:txBody>
          <a:bodyPr>
            <a:normAutofit fontScale="85000" lnSpcReduction="20000"/>
          </a:bodyPr>
          <a:lstStyle/>
          <a:p>
            <a:r>
              <a:rPr lang="es-MX" dirty="0" smtClean="0"/>
              <a:t>Intercambio cultural y revitalización de tradiciones locales </a:t>
            </a:r>
          </a:p>
          <a:p>
            <a:r>
              <a:rPr lang="es-MX" dirty="0" smtClean="0"/>
              <a:t>Mejora de servicios e infraestructura </a:t>
            </a:r>
          </a:p>
          <a:p>
            <a:r>
              <a:rPr lang="es-MX" dirty="0" smtClean="0"/>
              <a:t>Intercambio cultural y revitalización de tradiciones </a:t>
            </a:r>
            <a:r>
              <a:rPr lang="es-MX" dirty="0" smtClean="0"/>
              <a:t> </a:t>
            </a:r>
            <a:endParaRPr lang="es-MX" dirty="0" smtClean="0"/>
          </a:p>
          <a:p>
            <a:r>
              <a:rPr lang="es-MX" dirty="0" smtClean="0"/>
              <a:t>Aprovechamiento de la cultura como medio para defender a pueblos indígenas para la supervivencia </a:t>
            </a:r>
          </a:p>
          <a:p>
            <a:r>
              <a:rPr lang="es-MX" dirty="0" smtClean="0"/>
              <a:t>Fortalecimiento en las tradiciones culinarias locales </a:t>
            </a:r>
          </a:p>
          <a:p>
            <a:r>
              <a:rPr lang="es-MX" dirty="0" smtClean="0"/>
              <a:t>Planear y hacer un viaje genera niveles mayores de felicidad y bienestar </a:t>
            </a:r>
          </a:p>
          <a:p>
            <a:r>
              <a:rPr lang="es-MX" dirty="0" smtClean="0"/>
              <a:t>Realización de eventos culturales y deportivos </a:t>
            </a:r>
          </a:p>
          <a:p>
            <a:r>
              <a:rPr lang="es-MX" dirty="0" smtClean="0"/>
              <a:t>Revalorización, promoción y rescate del patrimonio cultural (tangible e intangible )</a:t>
            </a:r>
          </a:p>
          <a:p>
            <a:r>
              <a:rPr lang="es-MX" dirty="0" smtClean="0"/>
              <a:t>Fortalece el orgullo e identidad </a:t>
            </a:r>
          </a:p>
          <a:p>
            <a:r>
              <a:rPr lang="es-MX" dirty="0" smtClean="0"/>
              <a:t>Se aprovechan capacidades de la comunidad receptora y se apoya la creación de empresas locales</a:t>
            </a:r>
          </a:p>
          <a:p>
            <a:r>
              <a:rPr lang="es-MX" dirty="0" smtClean="0"/>
              <a:t>Desarrollo local y personal </a:t>
            </a:r>
          </a:p>
          <a:p>
            <a:r>
              <a:rPr lang="es-MX" dirty="0"/>
              <a:t>Mejora el bienestar social  de los agentes y comunidades involucradas </a:t>
            </a:r>
          </a:p>
          <a:p>
            <a:r>
              <a:rPr lang="es-MX" dirty="0"/>
              <a:t>Fortalece la cohesión social </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7451651" y="2345747"/>
            <a:ext cx="5403274" cy="3039342"/>
          </a:xfrm>
          <a:prstGeom prst="rect">
            <a:avLst/>
          </a:prstGeom>
        </p:spPr>
      </p:pic>
    </p:spTree>
    <p:extLst>
      <p:ext uri="{BB962C8B-B14F-4D97-AF65-F5344CB8AC3E}">
        <p14:creationId xmlns:p14="http://schemas.microsoft.com/office/powerpoint/2010/main" val="18272106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Impactos socioculturales negativos</a:t>
            </a:r>
            <a:endParaRPr lang="es-MX" dirty="0"/>
          </a:p>
        </p:txBody>
      </p:sp>
      <p:sp>
        <p:nvSpPr>
          <p:cNvPr id="3" name="Marcador de contenido 2"/>
          <p:cNvSpPr>
            <a:spLocks noGrp="1"/>
          </p:cNvSpPr>
          <p:nvPr>
            <p:ph idx="1"/>
          </p:nvPr>
        </p:nvSpPr>
        <p:spPr>
          <a:xfrm>
            <a:off x="1110673" y="1264555"/>
            <a:ext cx="6204528" cy="5479145"/>
          </a:xfrm>
        </p:spPr>
        <p:txBody>
          <a:bodyPr>
            <a:normAutofit lnSpcReduction="10000"/>
          </a:bodyPr>
          <a:lstStyle/>
          <a:p>
            <a:r>
              <a:rPr lang="es-MX" dirty="0" smtClean="0"/>
              <a:t>Efecto demostración </a:t>
            </a:r>
          </a:p>
          <a:p>
            <a:r>
              <a:rPr lang="es-MX" dirty="0" smtClean="0"/>
              <a:t>Modificación de las estructuras internas de las comunidades (cambio de roles, cohesión comunitaria, estructura demográfica e institucional)</a:t>
            </a:r>
          </a:p>
          <a:p>
            <a:r>
              <a:rPr lang="es-MX" dirty="0" smtClean="0"/>
              <a:t>Cambios en los sistemas de valores, comportamiento individual y relaciones familiares</a:t>
            </a:r>
          </a:p>
          <a:p>
            <a:r>
              <a:rPr lang="es-MX" dirty="0" smtClean="0"/>
              <a:t>Aglomeración en espacios públicos </a:t>
            </a:r>
          </a:p>
          <a:p>
            <a:r>
              <a:rPr lang="es-MX" dirty="0" smtClean="0"/>
              <a:t>Pérdida de idioma e identidad </a:t>
            </a:r>
          </a:p>
          <a:p>
            <a:r>
              <a:rPr lang="es-MX" dirty="0" smtClean="0"/>
              <a:t>Mercantilización de artesanías y tradiciones locales</a:t>
            </a:r>
          </a:p>
          <a:p>
            <a:r>
              <a:rPr lang="es-MX" dirty="0" err="1" smtClean="0"/>
              <a:t>Turistificación</a:t>
            </a:r>
            <a:r>
              <a:rPr lang="es-MX" dirty="0" smtClean="0"/>
              <a:t> de destinos </a:t>
            </a:r>
          </a:p>
          <a:p>
            <a:r>
              <a:rPr lang="es-MX" dirty="0" smtClean="0"/>
              <a:t>Choque cultural</a:t>
            </a:r>
          </a:p>
          <a:p>
            <a:r>
              <a:rPr lang="es-MX" dirty="0" smtClean="0"/>
              <a:t>Privatización de recursos culturales </a:t>
            </a:r>
          </a:p>
          <a:p>
            <a:r>
              <a:rPr lang="es-MX" dirty="0" smtClean="0"/>
              <a:t>Sustitución de las actividades económicas tradicionales y dependencia creciente hacia la actividad turística </a:t>
            </a:r>
            <a:endParaRPr lang="es-MX" dirty="0"/>
          </a:p>
        </p:txBody>
      </p:sp>
      <p:pic>
        <p:nvPicPr>
          <p:cNvPr id="5122" name="Picture 2" descr="Resultado de imagen para artesania otom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4632" y="3230378"/>
            <a:ext cx="4642244" cy="2499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731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Impactos socioculturales negativos</a:t>
            </a:r>
          </a:p>
        </p:txBody>
      </p:sp>
      <p:sp>
        <p:nvSpPr>
          <p:cNvPr id="3" name="Marcador de contenido 2"/>
          <p:cNvSpPr>
            <a:spLocks noGrp="1"/>
          </p:cNvSpPr>
          <p:nvPr>
            <p:ph idx="1"/>
          </p:nvPr>
        </p:nvSpPr>
        <p:spPr>
          <a:xfrm>
            <a:off x="1278083" y="1402773"/>
            <a:ext cx="6234544" cy="5642263"/>
          </a:xfrm>
        </p:spPr>
        <p:txBody>
          <a:bodyPr/>
          <a:lstStyle/>
          <a:p>
            <a:r>
              <a:rPr lang="es-MX" sz="2000" dirty="0" smtClean="0"/>
              <a:t>Migración, prostitución, drogas, delincuencia y problemas de salud </a:t>
            </a:r>
          </a:p>
          <a:p>
            <a:r>
              <a:rPr lang="es-MX" sz="2000" dirty="0" smtClean="0"/>
              <a:t>Contaminación arquitectónica y acústica </a:t>
            </a:r>
          </a:p>
          <a:p>
            <a:r>
              <a:rPr lang="es-MX" sz="2000" dirty="0" smtClean="0"/>
              <a:t>Gentrificación</a:t>
            </a:r>
          </a:p>
          <a:p>
            <a:r>
              <a:rPr lang="es-MX" sz="2000" dirty="0" smtClean="0"/>
              <a:t>Urbanización y crecimiento poblacional</a:t>
            </a:r>
          </a:p>
          <a:p>
            <a:r>
              <a:rPr lang="es-MX" sz="2000" dirty="0" smtClean="0"/>
              <a:t>Aumento en el precio de bienes y servicios</a:t>
            </a:r>
          </a:p>
          <a:p>
            <a:r>
              <a:rPr lang="es-MX" sz="2000" dirty="0"/>
              <a:t>S</a:t>
            </a:r>
            <a:r>
              <a:rPr lang="es-MX" sz="2000" dirty="0" smtClean="0"/>
              <a:t>ervicios públicos insuficientes </a:t>
            </a:r>
          </a:p>
          <a:p>
            <a:r>
              <a:rPr lang="es-MX" sz="2000" dirty="0" smtClean="0"/>
              <a:t>Congestionamiento vehicular </a:t>
            </a:r>
          </a:p>
          <a:p>
            <a:r>
              <a:rPr lang="es-MX" sz="2000" dirty="0" smtClean="0"/>
              <a:t>Expropiación de tierras </a:t>
            </a:r>
          </a:p>
          <a:p>
            <a:r>
              <a:rPr lang="es-MX" sz="2000" dirty="0" smtClean="0"/>
              <a:t>Espacios segregados (social y funcionalmente</a:t>
            </a:r>
            <a:r>
              <a:rPr lang="es-MX" dirty="0" smtClean="0"/>
              <a:t>)</a:t>
            </a:r>
            <a:endParaRPr lang="es-MX" dirty="0"/>
          </a:p>
        </p:txBody>
      </p:sp>
      <p:sp>
        <p:nvSpPr>
          <p:cNvPr id="4" name="AutoShape 2" descr="Resultado de imagen para congestionamiento vehicular turismo barcelon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congestionamiento vehicular turismo barcelon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rot="20551817">
            <a:off x="6620896" y="3199663"/>
            <a:ext cx="5155775" cy="2720461"/>
          </a:xfrm>
          <a:prstGeom prst="rect">
            <a:avLst/>
          </a:prstGeom>
        </p:spPr>
      </p:pic>
    </p:spTree>
    <p:extLst>
      <p:ext uri="{BB962C8B-B14F-4D97-AF65-F5344CB8AC3E}">
        <p14:creationId xmlns:p14="http://schemas.microsoft.com/office/powerpoint/2010/main" val="18165775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latin typeface="Avenir Book"/>
                <a:cs typeface="Times New Roman" panose="02020603050405020304" pitchFamily="18" charset="0"/>
              </a:rPr>
              <a:t>Tipología de impactos del </a:t>
            </a:r>
            <a:r>
              <a:rPr lang="es-MX" dirty="0" smtClean="0">
                <a:latin typeface="Avenir Book"/>
                <a:cs typeface="Times New Roman" panose="02020603050405020304" pitchFamily="18" charset="0"/>
              </a:rPr>
              <a:t>turismo: Otros impactos </a:t>
            </a: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7461188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Otros impactos </a:t>
            </a:r>
            <a:endParaRPr lang="es-MX" dirty="0"/>
          </a:p>
        </p:txBody>
      </p:sp>
      <p:sp>
        <p:nvSpPr>
          <p:cNvPr id="3" name="Marcador de contenido 2"/>
          <p:cNvSpPr>
            <a:spLocks noGrp="1"/>
          </p:cNvSpPr>
          <p:nvPr>
            <p:ph idx="1"/>
          </p:nvPr>
        </p:nvSpPr>
        <p:spPr>
          <a:xfrm>
            <a:off x="1600200" y="1465118"/>
            <a:ext cx="9790112" cy="5392882"/>
          </a:xfrm>
        </p:spPr>
        <p:txBody>
          <a:bodyPr>
            <a:noAutofit/>
          </a:bodyPr>
          <a:lstStyle/>
          <a:p>
            <a:pPr algn="ctr"/>
            <a:r>
              <a:rPr lang="es-MX" sz="2000" b="1" dirty="0"/>
              <a:t>Impactos a nivel de política pública: </a:t>
            </a:r>
            <a:r>
              <a:rPr lang="es-MX" sz="2000" dirty="0" smtClean="0"/>
              <a:t>Consecuencias</a:t>
            </a:r>
            <a:r>
              <a:rPr lang="es-MX" sz="2000" dirty="0"/>
              <a:t>, cambios o </a:t>
            </a:r>
            <a:r>
              <a:rPr lang="es-MX" sz="2000" dirty="0" smtClean="0"/>
              <a:t>implicaciones que una política, programa o proyecto de corte turístico  ha ocasionado en la comunidad receptora y el destino</a:t>
            </a:r>
            <a:r>
              <a:rPr lang="es-MX" sz="2000" dirty="0" smtClean="0"/>
              <a:t>.</a:t>
            </a:r>
          </a:p>
          <a:p>
            <a:pPr marL="0" indent="0" algn="ctr">
              <a:buNone/>
            </a:pPr>
            <a:endParaRPr lang="es-MX" sz="2000" dirty="0"/>
          </a:p>
          <a:p>
            <a:pPr marL="0" indent="0" algn="ctr">
              <a:buNone/>
            </a:pPr>
            <a:endParaRPr lang="es-MX" sz="2000" dirty="0" smtClean="0"/>
          </a:p>
          <a:p>
            <a:pPr marL="0" indent="0" algn="ctr">
              <a:buNone/>
            </a:pPr>
            <a:endParaRPr lang="es-MX" sz="2000" dirty="0" smtClean="0"/>
          </a:p>
          <a:p>
            <a:pPr marL="0" indent="0" algn="ctr">
              <a:buNone/>
            </a:pPr>
            <a:endParaRPr lang="es-MX" sz="2000" dirty="0"/>
          </a:p>
          <a:p>
            <a:pPr marL="0" indent="0" algn="ctr">
              <a:buNone/>
            </a:pPr>
            <a:endParaRPr lang="es-MX" sz="2000" dirty="0" smtClean="0"/>
          </a:p>
          <a:p>
            <a:pPr marL="0" indent="0" algn="ctr">
              <a:buNone/>
            </a:pPr>
            <a:endParaRPr lang="es-MX" sz="2000" dirty="0"/>
          </a:p>
          <a:p>
            <a:pPr marL="0" indent="0" algn="ctr">
              <a:buNone/>
            </a:pPr>
            <a:endParaRPr lang="es-MX" sz="2000" b="1" dirty="0" smtClean="0"/>
          </a:p>
          <a:p>
            <a:pPr algn="ctr"/>
            <a:r>
              <a:rPr lang="es-MX" sz="2000" b="1" dirty="0" smtClean="0"/>
              <a:t>Impactos </a:t>
            </a:r>
            <a:r>
              <a:rPr lang="es-MX" sz="2000" b="1" dirty="0" err="1" smtClean="0"/>
              <a:t>socioterritoriales</a:t>
            </a:r>
            <a:r>
              <a:rPr lang="es-MX" sz="2000" b="1" dirty="0" smtClean="0"/>
              <a:t>: </a:t>
            </a:r>
            <a:r>
              <a:rPr lang="es-MX" sz="2000" dirty="0" smtClean="0"/>
              <a:t>Modificaciones que sufre el territorio, entendido este como</a:t>
            </a:r>
            <a:r>
              <a:rPr lang="es-AR" sz="2000" dirty="0" smtClean="0"/>
              <a:t> </a:t>
            </a:r>
            <a:r>
              <a:rPr lang="es-AR" sz="2000" dirty="0"/>
              <a:t>escenario en donde los actores sociales (</a:t>
            </a:r>
            <a:r>
              <a:rPr lang="es-AR" sz="2000" dirty="0" err="1"/>
              <a:t>turistizados</a:t>
            </a:r>
            <a:r>
              <a:rPr lang="es-AR" sz="2000" dirty="0"/>
              <a:t> o no) configuran diversas concepciones de acuerdo a sus formas de vivir, entender y sentir. </a:t>
            </a:r>
            <a:endParaRPr lang="es-MX" sz="2000" dirty="0"/>
          </a:p>
        </p:txBody>
      </p:sp>
      <p:sp>
        <p:nvSpPr>
          <p:cNvPr id="4" name="AutoShape 2" descr="Resultado de imagen para politica turistica mex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stretch>
            <a:fillRect/>
          </a:stretch>
        </p:blipFill>
        <p:spPr>
          <a:xfrm>
            <a:off x="4016681" y="2578609"/>
            <a:ext cx="4860124" cy="2866227"/>
          </a:xfrm>
          <a:prstGeom prst="rect">
            <a:avLst/>
          </a:prstGeom>
        </p:spPr>
      </p:pic>
    </p:spTree>
    <p:extLst>
      <p:ext uri="{BB962C8B-B14F-4D97-AF65-F5344CB8AC3E}">
        <p14:creationId xmlns:p14="http://schemas.microsoft.com/office/powerpoint/2010/main" val="31605888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Otros impactos </a:t>
            </a:r>
          </a:p>
        </p:txBody>
      </p:sp>
      <p:sp>
        <p:nvSpPr>
          <p:cNvPr id="3" name="Marcador de contenido 2"/>
          <p:cNvSpPr>
            <a:spLocks noGrp="1"/>
          </p:cNvSpPr>
          <p:nvPr>
            <p:ph idx="1"/>
          </p:nvPr>
        </p:nvSpPr>
        <p:spPr>
          <a:xfrm>
            <a:off x="1502259" y="2129288"/>
            <a:ext cx="6754328" cy="4728712"/>
          </a:xfrm>
        </p:spPr>
        <p:txBody>
          <a:bodyPr>
            <a:normAutofit/>
          </a:bodyPr>
          <a:lstStyle/>
          <a:p>
            <a:pPr algn="ctr"/>
            <a:r>
              <a:rPr lang="es-MX" b="1" dirty="0"/>
              <a:t>Impactos tecnológicos: </a:t>
            </a:r>
            <a:r>
              <a:rPr lang="es-MX" dirty="0"/>
              <a:t>Implicaciones de las TIC presentes tanto en la oferta como en la </a:t>
            </a:r>
            <a:r>
              <a:rPr lang="es-MX" dirty="0" smtClean="0"/>
              <a:t>demanda turística</a:t>
            </a:r>
            <a:r>
              <a:rPr lang="es-MX" dirty="0"/>
              <a:t>. </a:t>
            </a:r>
            <a:endParaRPr lang="es-MX" dirty="0" smtClean="0"/>
          </a:p>
          <a:p>
            <a:pPr marL="0" indent="0" algn="just">
              <a:buNone/>
            </a:pPr>
            <a:endParaRPr lang="es-MX" dirty="0" smtClean="0"/>
          </a:p>
          <a:p>
            <a:pPr algn="just"/>
            <a:r>
              <a:rPr lang="es-MX" dirty="0" smtClean="0"/>
              <a:t>El </a:t>
            </a:r>
            <a:r>
              <a:rPr lang="es-MX" dirty="0"/>
              <a:t>desarrollo de la tecnología de la información </a:t>
            </a:r>
            <a:r>
              <a:rPr lang="es-MX" dirty="0" smtClean="0"/>
              <a:t>genera </a:t>
            </a:r>
            <a:r>
              <a:rPr lang="es-MX" dirty="0"/>
              <a:t>un gran efecto en la estructura, gestión  y estrategias  </a:t>
            </a:r>
            <a:r>
              <a:rPr lang="es-MX" dirty="0" smtClean="0"/>
              <a:t>de </a:t>
            </a:r>
            <a:r>
              <a:rPr lang="es-MX" dirty="0"/>
              <a:t>las empresas  y organizaciones turísticas. </a:t>
            </a:r>
            <a:endParaRPr lang="es-MX" dirty="0" smtClean="0"/>
          </a:p>
          <a:p>
            <a:pPr algn="just"/>
            <a:r>
              <a:rPr lang="es-MX" dirty="0"/>
              <a:t>S</a:t>
            </a:r>
            <a:r>
              <a:rPr lang="es-MX" dirty="0" smtClean="0"/>
              <a:t>e </a:t>
            </a:r>
            <a:r>
              <a:rPr lang="es-MX" dirty="0"/>
              <a:t>reducen costos de comunicación y gestión, se aumenta la </a:t>
            </a:r>
            <a:r>
              <a:rPr lang="es-MX" dirty="0" smtClean="0"/>
              <a:t>flexibilidad, la interactividad, la eficiencia, la productividad y la competitividad</a:t>
            </a:r>
            <a:r>
              <a:rPr lang="es-MX" dirty="0"/>
              <a:t>, tanto de las empresas como de los destinos turísticos. </a:t>
            </a:r>
            <a:endParaRPr lang="es-MX" dirty="0" smtClean="0"/>
          </a:p>
          <a:p>
            <a:pPr algn="just"/>
            <a:r>
              <a:rPr lang="es-MX" dirty="0" smtClean="0"/>
              <a:t>Hoy </a:t>
            </a:r>
            <a:r>
              <a:rPr lang="es-MX" dirty="0"/>
              <a:t>los turistas se encuentran más informados y tienen un conocimiento mayor de los destinos que quieren visitar</a:t>
            </a:r>
            <a:r>
              <a:rPr lang="es-MX" dirty="0" smtClean="0"/>
              <a:t>.</a:t>
            </a:r>
          </a:p>
          <a:p>
            <a:pPr marL="0" indent="0" algn="r">
              <a:buNone/>
            </a:pPr>
            <a:r>
              <a:rPr lang="es-MX" sz="1000" dirty="0" smtClean="0"/>
              <a:t>(Pallares, 2014 y </a:t>
            </a:r>
            <a:r>
              <a:rPr lang="es-MX" sz="1000" dirty="0"/>
              <a:t>Magazine Turismo </a:t>
            </a:r>
            <a:r>
              <a:rPr lang="es-MX" sz="1000" dirty="0" smtClean="0"/>
              <a:t>Cuatro Chile,2016</a:t>
            </a:r>
            <a:r>
              <a:rPr lang="es-MX" sz="1000" dirty="0"/>
              <a:t>)</a:t>
            </a:r>
          </a:p>
          <a:p>
            <a:endParaRPr lang="es-MX" dirty="0"/>
          </a:p>
        </p:txBody>
      </p:sp>
      <p:pic>
        <p:nvPicPr>
          <p:cNvPr id="8194" name="Picture 2" descr="Resultado de imagen para impactos en las t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6912" y="426355"/>
            <a:ext cx="2733675"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Resultado de imagen para tics y turism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3"/>
          <a:stretch>
            <a:fillRect/>
          </a:stretch>
        </p:blipFill>
        <p:spPr>
          <a:xfrm>
            <a:off x="8656637" y="160338"/>
            <a:ext cx="2847975" cy="1600200"/>
          </a:xfrm>
          <a:prstGeom prst="rect">
            <a:avLst/>
          </a:prstGeom>
        </p:spPr>
      </p:pic>
      <p:pic>
        <p:nvPicPr>
          <p:cNvPr id="6" name="Imagen 5"/>
          <p:cNvPicPr>
            <a:picLocks noChangeAspect="1"/>
          </p:cNvPicPr>
          <p:nvPr/>
        </p:nvPicPr>
        <p:blipFill>
          <a:blip r:embed="rId4"/>
          <a:stretch>
            <a:fillRect/>
          </a:stretch>
        </p:blipFill>
        <p:spPr>
          <a:xfrm>
            <a:off x="8256587" y="1905000"/>
            <a:ext cx="3048000" cy="2286000"/>
          </a:xfrm>
          <a:prstGeom prst="rect">
            <a:avLst/>
          </a:prstGeom>
        </p:spPr>
      </p:pic>
    </p:spTree>
    <p:extLst>
      <p:ext uri="{BB962C8B-B14F-4D97-AF65-F5344CB8AC3E}">
        <p14:creationId xmlns:p14="http://schemas.microsoft.com/office/powerpoint/2010/main" val="2113178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520201"/>
            <a:ext cx="8911687" cy="1280890"/>
          </a:xfrm>
        </p:spPr>
        <p:txBody>
          <a:bodyPr/>
          <a:lstStyle/>
          <a:p>
            <a:r>
              <a:rPr lang="es-MX" dirty="0" err="1" smtClean="0"/>
              <a:t>Guión</a:t>
            </a:r>
            <a:r>
              <a:rPr lang="es-MX" dirty="0" smtClean="0"/>
              <a:t> </a:t>
            </a:r>
            <a:endParaRPr lang="es-MX" dirty="0"/>
          </a:p>
        </p:txBody>
      </p:sp>
      <p:sp>
        <p:nvSpPr>
          <p:cNvPr id="3" name="Marcador de contenido 2"/>
          <p:cNvSpPr>
            <a:spLocks noGrp="1"/>
          </p:cNvSpPr>
          <p:nvPr>
            <p:ph idx="1"/>
          </p:nvPr>
        </p:nvSpPr>
        <p:spPr>
          <a:xfrm>
            <a:off x="1714499" y="1246909"/>
            <a:ext cx="10006445" cy="5434445"/>
          </a:xfrm>
        </p:spPr>
        <p:txBody>
          <a:bodyPr>
            <a:normAutofit/>
          </a:bodyPr>
          <a:lstStyle/>
          <a:p>
            <a:pPr lvl="0" algn="ctr"/>
            <a:r>
              <a:rPr lang="es-ES" dirty="0"/>
              <a:t>El presente material tiene el propósito de ser insumo de información en la unidad de aprendizaje </a:t>
            </a:r>
            <a:r>
              <a:rPr lang="es-ES" dirty="0" smtClean="0"/>
              <a:t>Impactos </a:t>
            </a:r>
            <a:r>
              <a:rPr lang="es-ES" dirty="0" smtClean="0"/>
              <a:t>del </a:t>
            </a:r>
            <a:r>
              <a:rPr lang="es-ES" dirty="0"/>
              <a:t>T</a:t>
            </a:r>
            <a:r>
              <a:rPr lang="es-ES" dirty="0" smtClean="0"/>
              <a:t>urismo</a:t>
            </a:r>
            <a:r>
              <a:rPr lang="es-ES" dirty="0"/>
              <a:t>, que corresponde al </a:t>
            </a:r>
            <a:r>
              <a:rPr lang="es-ES" dirty="0" smtClean="0"/>
              <a:t>quinto </a:t>
            </a:r>
            <a:r>
              <a:rPr lang="es-ES" dirty="0"/>
              <a:t>semestre de la Licenciatura en Turismo, cuya </a:t>
            </a:r>
            <a:r>
              <a:rPr lang="es-MX" dirty="0"/>
              <a:t>área de docencia es </a:t>
            </a:r>
            <a:r>
              <a:rPr lang="es-MX" dirty="0" smtClean="0"/>
              <a:t>T</a:t>
            </a:r>
            <a:r>
              <a:rPr lang="es-MX" dirty="0" smtClean="0"/>
              <a:t>urismo</a:t>
            </a:r>
            <a:r>
              <a:rPr lang="es-MX" dirty="0" smtClean="0"/>
              <a:t>.</a:t>
            </a:r>
            <a:endParaRPr lang="es-MX" dirty="0"/>
          </a:p>
          <a:p>
            <a:pPr marL="0" indent="0" algn="ctr">
              <a:buNone/>
            </a:pPr>
            <a:endParaRPr lang="es-MX" dirty="0"/>
          </a:p>
          <a:p>
            <a:pPr algn="ctr"/>
            <a:r>
              <a:rPr lang="es-ES" dirty="0">
                <a:solidFill>
                  <a:schemeClr val="accent1">
                    <a:lumMod val="75000"/>
                  </a:schemeClr>
                </a:solidFill>
              </a:rPr>
              <a:t>La presentación deberá ir acompañada de una explicación oral del catedrático, ya que la aportación que éste pueda hacer mediante ejemplos y situaciones cotidianas brindará la oportunidad para que los estudiantes construyan su conocimiento de una forma sólida y bien soportada.</a:t>
            </a:r>
          </a:p>
          <a:p>
            <a:pPr marL="0" indent="0" algn="ctr">
              <a:buNone/>
            </a:pPr>
            <a:endParaRPr lang="es-ES" dirty="0"/>
          </a:p>
          <a:p>
            <a:pPr algn="ctr"/>
            <a:r>
              <a:rPr lang="es-ES" dirty="0"/>
              <a:t>El material  presenta de forma </a:t>
            </a:r>
            <a:r>
              <a:rPr lang="es-ES" dirty="0" smtClean="0"/>
              <a:t>introductoria un esquema (marco conceptual )de Wall y </a:t>
            </a:r>
            <a:r>
              <a:rPr lang="es-ES" dirty="0" err="1" smtClean="0"/>
              <a:t>Mathieson</a:t>
            </a:r>
            <a:r>
              <a:rPr lang="es-ES" dirty="0" smtClean="0"/>
              <a:t> (2006) en el que se </a:t>
            </a:r>
            <a:r>
              <a:rPr lang="es-MX" dirty="0" smtClean="0"/>
              <a:t>define </a:t>
            </a:r>
            <a:r>
              <a:rPr lang="es-MX" dirty="0"/>
              <a:t>al </a:t>
            </a:r>
            <a:r>
              <a:rPr lang="es-MX" b="1" dirty="0"/>
              <a:t>turismo</a:t>
            </a:r>
            <a:r>
              <a:rPr lang="es-MX" dirty="0"/>
              <a:t> como un todo </a:t>
            </a:r>
            <a:r>
              <a:rPr lang="es-MX" i="1" dirty="0"/>
              <a:t>compuesto de varios fenómenos </a:t>
            </a:r>
            <a:r>
              <a:rPr lang="es-MX" dirty="0"/>
              <a:t>y los efectos derivados de </a:t>
            </a:r>
            <a:r>
              <a:rPr lang="es-MX" dirty="0" smtClean="0"/>
              <a:t>estos </a:t>
            </a:r>
            <a:r>
              <a:rPr lang="es-MX" dirty="0"/>
              <a:t>(</a:t>
            </a:r>
            <a:r>
              <a:rPr lang="es-MX" dirty="0" err="1"/>
              <a:t>Monterrubio</a:t>
            </a:r>
            <a:r>
              <a:rPr lang="es-MX" dirty="0"/>
              <a:t>, </a:t>
            </a:r>
            <a:r>
              <a:rPr lang="es-MX" dirty="0" smtClean="0"/>
              <a:t>2011), posterior se mencionan </a:t>
            </a:r>
            <a:r>
              <a:rPr lang="es-ES" dirty="0" smtClean="0"/>
              <a:t> algunas acotaciones respecto a las características de los impactos para pasar a la tipología de los impactos en turismo: naturales, sociales, culturales</a:t>
            </a:r>
            <a:r>
              <a:rPr lang="es-ES" dirty="0" smtClean="0"/>
              <a:t> y </a:t>
            </a:r>
            <a:r>
              <a:rPr lang="es-ES" dirty="0" smtClean="0"/>
              <a:t>económicos. Finalmente  en la última lámina se conceptualizan otros tipos de impactos, como  los políticos, </a:t>
            </a:r>
            <a:r>
              <a:rPr lang="es-ES" dirty="0" err="1" smtClean="0"/>
              <a:t>socioterritoriales</a:t>
            </a:r>
            <a:r>
              <a:rPr lang="es-ES" dirty="0" smtClean="0"/>
              <a:t> y tecnológicos.</a:t>
            </a:r>
            <a:endParaRPr lang="es-MX" dirty="0"/>
          </a:p>
        </p:txBody>
      </p:sp>
    </p:spTree>
    <p:extLst>
      <p:ext uri="{BB962C8B-B14F-4D97-AF65-F5344CB8AC3E}">
        <p14:creationId xmlns:p14="http://schemas.microsoft.com/office/powerpoint/2010/main" val="28539266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a:xfrm>
            <a:off x="1475509" y="1350818"/>
            <a:ext cx="10307782" cy="5424055"/>
          </a:xfrm>
        </p:spPr>
        <p:txBody>
          <a:bodyPr>
            <a:normAutofit fontScale="62500" lnSpcReduction="20000"/>
          </a:bodyPr>
          <a:lstStyle/>
          <a:p>
            <a:r>
              <a:rPr lang="es-MX" dirty="0"/>
              <a:t>Brida, J.G; </a:t>
            </a:r>
            <a:r>
              <a:rPr lang="es-MX" dirty="0" err="1"/>
              <a:t>Monterubbianesii</a:t>
            </a:r>
            <a:r>
              <a:rPr lang="es-MX" dirty="0"/>
              <a:t>, P. D. y Zapata Aguirre. S. (2011) Impactos del turismo sobre el crecimiento económico y el desarrollo. El caso de los principales destinos turísticos de Colombia. Pasos, </a:t>
            </a:r>
            <a:r>
              <a:rPr lang="es-MX" i="1" dirty="0"/>
              <a:t>Revista de Turismo y Patrimonio Cultural </a:t>
            </a:r>
            <a:r>
              <a:rPr lang="es-MX" dirty="0"/>
              <a:t>Vol. 9 Nº 2 págs. 291-159. [En línea]: http://www.colmayor.edu.co/uploaded_files/images/conveniosVICE/giet/pasos_crecimiento_eco_y_tmo_re_m0gck.pdf(Consultado 08 de agosto del 2017)</a:t>
            </a:r>
          </a:p>
          <a:p>
            <a:r>
              <a:rPr lang="es-MX" dirty="0" err="1"/>
              <a:t>Conesa</a:t>
            </a:r>
            <a:r>
              <a:rPr lang="es-MX" dirty="0"/>
              <a:t> Fernández-</a:t>
            </a:r>
            <a:r>
              <a:rPr lang="es-MX" dirty="0" err="1"/>
              <a:t>Vítora</a:t>
            </a:r>
            <a:r>
              <a:rPr lang="es-MX" dirty="0"/>
              <a:t>, V. (2003) </a:t>
            </a:r>
            <a:r>
              <a:rPr lang="es-MX" i="1" dirty="0"/>
              <a:t>Guía metodológica para la evaluación del impacto ambiental</a:t>
            </a:r>
            <a:r>
              <a:rPr lang="es-MX" dirty="0"/>
              <a:t>. </a:t>
            </a:r>
            <a:r>
              <a:rPr lang="es-MX" dirty="0" err="1" smtClean="0"/>
              <a:t>México:Mundi-Prensa</a:t>
            </a:r>
            <a:endParaRPr lang="es-MX" dirty="0" smtClean="0"/>
          </a:p>
          <a:p>
            <a:r>
              <a:rPr lang="es-MX" dirty="0" smtClean="0"/>
              <a:t>González </a:t>
            </a:r>
            <a:r>
              <a:rPr lang="es-MX" dirty="0"/>
              <a:t>Hernández, G.M. (2012) Impacto sociopolítico y ambiental del proyecto turístico en el centro histórico de Zacatecas, México. [En línea]: </a:t>
            </a:r>
            <a:r>
              <a:rPr lang="es-MX" dirty="0">
                <a:solidFill>
                  <a:schemeClr val="tx1"/>
                </a:solidFill>
                <a:hlinkClick r:id="rId2"/>
              </a:rPr>
              <a:t>http://www.eumed.net/rev/turydes/13/gmgh.pdf</a:t>
            </a:r>
            <a:r>
              <a:rPr lang="es-MX" dirty="0">
                <a:solidFill>
                  <a:schemeClr val="tx1"/>
                </a:solidFill>
              </a:rPr>
              <a:t> </a:t>
            </a:r>
            <a:r>
              <a:rPr lang="es-MX" dirty="0"/>
              <a:t>(01/10/17)</a:t>
            </a:r>
          </a:p>
          <a:p>
            <a:r>
              <a:rPr lang="es-MX" dirty="0" smtClean="0"/>
              <a:t>Magazine Turismo Cuatro, Chile (2016) El impacto de las nuevas tecnologías en el sector turístico [En línea]: http://turismocuatro.cl/wpturismocuatro/2016/12/01/el-impacto-de-las-nuevas-tecnologias-en-el-sector-turistico/ (02/10/17)</a:t>
            </a:r>
          </a:p>
          <a:p>
            <a:r>
              <a:rPr lang="es-MX" dirty="0" smtClean="0"/>
              <a:t>Mendoza </a:t>
            </a:r>
            <a:r>
              <a:rPr lang="es-MX" dirty="0"/>
              <a:t>Ontiveros, M. M., </a:t>
            </a:r>
            <a:r>
              <a:rPr lang="es-MX" dirty="0" err="1"/>
              <a:t>Monterrubio</a:t>
            </a:r>
            <a:r>
              <a:rPr lang="es-MX" dirty="0"/>
              <a:t> Cordero, J. </a:t>
            </a:r>
            <a:r>
              <a:rPr lang="es-MX" dirty="0" err="1"/>
              <a:t>C.,Fernández</a:t>
            </a:r>
            <a:r>
              <a:rPr lang="es-MX" dirty="0"/>
              <a:t> </a:t>
            </a:r>
            <a:r>
              <a:rPr lang="es-MX" dirty="0" err="1"/>
              <a:t>Aldecua</a:t>
            </a:r>
            <a:r>
              <a:rPr lang="es-MX" dirty="0"/>
              <a:t>, M.J.(2011) Impactos Sociales del Turismo en el Centro Integralmente Planeado (CIP) Bahías de Huatulco, México. </a:t>
            </a:r>
            <a:r>
              <a:rPr lang="es-MX" i="1" dirty="0"/>
              <a:t>Gestión Turística</a:t>
            </a:r>
            <a:r>
              <a:rPr lang="es-MX" dirty="0"/>
              <a:t>, núm. 15, enero-junio, 2011, pp. 47-73</a:t>
            </a:r>
          </a:p>
          <a:p>
            <a:r>
              <a:rPr lang="es-MX" dirty="0"/>
              <a:t>Mendoza Ontiveros, M. M. y González Sosa, J.C. (2014) Impactos socioculturales del turismo en el Centro Integralmente Planeado Loreto, Baja California Sur, México. Percepción de los residentes locales. </a:t>
            </a:r>
            <a:r>
              <a:rPr lang="es-MX" i="1" dirty="0"/>
              <a:t>Teoría y Praxis </a:t>
            </a:r>
            <a:r>
              <a:rPr lang="es-MX" dirty="0"/>
              <a:t>núm. 16, diciembre, 2014, pp. 117-146</a:t>
            </a:r>
          </a:p>
          <a:p>
            <a:r>
              <a:rPr lang="es-MX" dirty="0" err="1"/>
              <a:t>Monterrubio</a:t>
            </a:r>
            <a:r>
              <a:rPr lang="es-MX" dirty="0"/>
              <a:t> Cordero, J.C. (2011) </a:t>
            </a:r>
            <a:r>
              <a:rPr lang="es-MX" i="1" dirty="0"/>
              <a:t>Turismo y cambio sociocultural. Una perspectiva conceptual</a:t>
            </a:r>
            <a:r>
              <a:rPr lang="es-MX" dirty="0"/>
              <a:t>. México: Plaza y Valdés S. A. de C. V.</a:t>
            </a:r>
          </a:p>
          <a:p>
            <a:r>
              <a:rPr lang="es-MX" dirty="0"/>
              <a:t>Osorio González, R.; </a:t>
            </a:r>
            <a:r>
              <a:rPr lang="es-MX" dirty="0" err="1"/>
              <a:t>Rampello</a:t>
            </a:r>
            <a:r>
              <a:rPr lang="es-MX" dirty="0"/>
              <a:t>, P.; González Domínguez, I. (2017) Impactos socio-territoriales: Puerto Iguazú y Reserva </a:t>
            </a:r>
            <a:r>
              <a:rPr lang="es-MX" dirty="0" err="1"/>
              <a:t>Iriapú</a:t>
            </a:r>
            <a:r>
              <a:rPr lang="es-MX" dirty="0"/>
              <a:t>, 600 hectáreas. Misiones, Argentina. </a:t>
            </a:r>
            <a:r>
              <a:rPr lang="es-MX" i="1" dirty="0"/>
              <a:t>El Periplo Sustentable</a:t>
            </a:r>
            <a:r>
              <a:rPr lang="es-MX" dirty="0"/>
              <a:t>, [S.l.], n. 33, p. 363-393, sep. 2017. ISSN 1870-9036. [En línea]: &lt;http://rperiplo.uaemex.mx/index.php/elperiplo/article/view/3703/2710&gt;. </a:t>
            </a:r>
            <a:r>
              <a:rPr lang="es-MX" dirty="0" smtClean="0"/>
              <a:t>(02/10/ 2017) </a:t>
            </a:r>
            <a:r>
              <a:rPr lang="es-MX" dirty="0" err="1"/>
              <a:t>doi:http</a:t>
            </a:r>
            <a:r>
              <a:rPr lang="es-MX" dirty="0"/>
              <a:t>://dx.doi.org/10.21854/eps.v0i33.3703.</a:t>
            </a:r>
          </a:p>
          <a:p>
            <a:r>
              <a:rPr lang="es-MX" dirty="0" err="1"/>
              <a:t>Pallarés</a:t>
            </a:r>
            <a:r>
              <a:rPr lang="es-MX" dirty="0"/>
              <a:t>, S. (2014) Impacto de las nuevas tecnologías en el sector turístico [En línea]: https://www.hiberus.com/crecemos-contigo/impacto-de-las-nuevas-tecnologias-en-el-sector-turistico/(02/10/17)</a:t>
            </a:r>
          </a:p>
          <a:p>
            <a:r>
              <a:rPr lang="es-MX" dirty="0"/>
              <a:t>Pérez Ramírez, C.,   </a:t>
            </a:r>
            <a:r>
              <a:rPr lang="es-MX" dirty="0" err="1"/>
              <a:t>Zizumbo</a:t>
            </a:r>
            <a:r>
              <a:rPr lang="es-MX" dirty="0"/>
              <a:t>, L. y González Vera, M (2009). Impacto ambiental del turismo en áreas naturales protegidas; procedimiento metodológico para el análisis en el Parque Estatal El Ocotal, México. </a:t>
            </a:r>
            <a:r>
              <a:rPr lang="es-MX" i="1" dirty="0"/>
              <a:t>El Periplo Sustentable </a:t>
            </a:r>
            <a:r>
              <a:rPr lang="es-MX" dirty="0"/>
              <a:t>No.16 </a:t>
            </a:r>
            <a:r>
              <a:rPr lang="es-MX" dirty="0" err="1"/>
              <a:t>p.p</a:t>
            </a:r>
            <a:r>
              <a:rPr lang="es-MX" dirty="0"/>
              <a:t> 25-56</a:t>
            </a:r>
          </a:p>
          <a:p>
            <a:r>
              <a:rPr lang="es-MX" dirty="0" err="1"/>
              <a:t>Picornell</a:t>
            </a:r>
            <a:r>
              <a:rPr lang="es-MX" dirty="0"/>
              <a:t>, C.  (1993) </a:t>
            </a:r>
            <a:r>
              <a:rPr lang="es-MX" i="1" dirty="0"/>
              <a:t>Impactos del turismo</a:t>
            </a:r>
            <a:r>
              <a:rPr lang="es-MX" dirty="0"/>
              <a:t>. </a:t>
            </a:r>
            <a:r>
              <a:rPr lang="es-MX" dirty="0" err="1"/>
              <a:t>Papers</a:t>
            </a:r>
            <a:r>
              <a:rPr lang="es-MX" dirty="0"/>
              <a:t> de </a:t>
            </a:r>
            <a:r>
              <a:rPr lang="es-MX" dirty="0" err="1"/>
              <a:t>Turisme</a:t>
            </a:r>
            <a:r>
              <a:rPr lang="es-MX" dirty="0"/>
              <a:t>,  11 p-p 65-91</a:t>
            </a:r>
          </a:p>
          <a:p>
            <a:r>
              <a:rPr lang="es-MX" dirty="0"/>
              <a:t>Quintero Santos, J.L (2004) Los impactos económicos, socioculturales y medioambientales del turismo y sus vínculos con el turismo sostenible. </a:t>
            </a:r>
            <a:r>
              <a:rPr lang="es-MX" i="1" dirty="0"/>
              <a:t>Anales del Museo de América </a:t>
            </a:r>
            <a:r>
              <a:rPr lang="es-MX" dirty="0"/>
              <a:t>12 p.p263-274</a:t>
            </a:r>
          </a:p>
          <a:p>
            <a:r>
              <a:rPr lang="es-MX" dirty="0" err="1"/>
              <a:t>Rodrigues</a:t>
            </a:r>
            <a:r>
              <a:rPr lang="es-MX" dirty="0"/>
              <a:t> </a:t>
            </a:r>
            <a:r>
              <a:rPr lang="es-MX" dirty="0" err="1"/>
              <a:t>Marins</a:t>
            </a:r>
            <a:r>
              <a:rPr lang="es-MX" dirty="0"/>
              <a:t>, S., </a:t>
            </a:r>
            <a:r>
              <a:rPr lang="es-MX" dirty="0" err="1"/>
              <a:t>Feder</a:t>
            </a:r>
            <a:r>
              <a:rPr lang="es-MX" dirty="0"/>
              <a:t> Mayer, V., y </a:t>
            </a:r>
            <a:r>
              <a:rPr lang="es-MX" dirty="0" err="1"/>
              <a:t>Fratucci</a:t>
            </a:r>
            <a:r>
              <a:rPr lang="es-MX" dirty="0"/>
              <a:t>, A. C. (2015). Impactos percibidos del turismo: Un estudio comparativo con residentes y trabajadores del sector en Rio de Janeiro -Brasil. </a:t>
            </a:r>
            <a:r>
              <a:rPr lang="es-MX" i="1" dirty="0"/>
              <a:t>Estudios y perspectivas en turismo</a:t>
            </a:r>
            <a:r>
              <a:rPr lang="es-MX" dirty="0"/>
              <a:t>, 24(1), 115-134</a:t>
            </a:r>
            <a:r>
              <a:rPr lang="es-MX" dirty="0" smtClean="0"/>
              <a:t>.[</a:t>
            </a:r>
            <a:r>
              <a:rPr lang="es-MX" dirty="0"/>
              <a:t>En línea]: http://www.scielo.org.ar/scielo.php?script=sci_arttext&amp;pid=S1851-17322015000100007&amp;lng=es&amp;tlng=e (Consultado 06 de agosto del 2017)</a:t>
            </a:r>
          </a:p>
          <a:p>
            <a:endParaRPr lang="es-MX" dirty="0"/>
          </a:p>
        </p:txBody>
      </p:sp>
    </p:spTree>
    <p:extLst>
      <p:ext uri="{BB962C8B-B14F-4D97-AF65-F5344CB8AC3E}">
        <p14:creationId xmlns:p14="http://schemas.microsoft.com/office/powerpoint/2010/main" val="3511315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3" name="Marcador de texto 2"/>
          <p:cNvSpPr>
            <a:spLocks noGrp="1"/>
          </p:cNvSpPr>
          <p:nvPr>
            <p:ph type="body" idx="1"/>
          </p:nvPr>
        </p:nvSpPr>
        <p:spPr/>
        <p:txBody>
          <a:bodyPr/>
          <a:lstStyle/>
          <a:p>
            <a:endParaRPr lang="es-MX"/>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025956" y="1811482"/>
            <a:ext cx="5751178" cy="3235038"/>
          </a:xfrm>
          <a:prstGeom prst="rect">
            <a:avLst/>
          </a:prstGeom>
        </p:spPr>
      </p:pic>
    </p:spTree>
    <p:extLst>
      <p:ext uri="{BB962C8B-B14F-4D97-AF65-F5344CB8AC3E}">
        <p14:creationId xmlns:p14="http://schemas.microsoft.com/office/powerpoint/2010/main" val="63386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56063" y="644236"/>
            <a:ext cx="3186645" cy="5749432"/>
          </a:xfrm>
          <a:solidFill>
            <a:schemeClr val="accent6">
              <a:lumMod val="20000"/>
              <a:lumOff val="80000"/>
            </a:schemeClr>
          </a:solidFill>
        </p:spPr>
        <p:txBody>
          <a:bodyPr>
            <a:normAutofit fontScale="92500" lnSpcReduction="20000"/>
          </a:bodyPr>
          <a:lstStyle/>
          <a:p>
            <a:pPr algn="ctr"/>
            <a:r>
              <a:rPr lang="es-MX" sz="1900" dirty="0"/>
              <a:t>M</a:t>
            </a:r>
            <a:r>
              <a:rPr lang="es-MX" sz="1900" dirty="0" smtClean="0"/>
              <a:t>arco conceptual: define </a:t>
            </a:r>
            <a:r>
              <a:rPr lang="es-MX" sz="1900" dirty="0"/>
              <a:t>al </a:t>
            </a:r>
            <a:r>
              <a:rPr lang="es-MX" sz="1900" b="1" dirty="0"/>
              <a:t>turismo</a:t>
            </a:r>
            <a:r>
              <a:rPr lang="es-MX" sz="1900" dirty="0"/>
              <a:t> como un todo </a:t>
            </a:r>
            <a:r>
              <a:rPr lang="es-MX" sz="1900" i="1" dirty="0"/>
              <a:t>compuesto de varios fenómenos </a:t>
            </a:r>
            <a:r>
              <a:rPr lang="es-MX" sz="1900" dirty="0"/>
              <a:t>y los efectos derivados de estos (Figura 1</a:t>
            </a:r>
            <a:r>
              <a:rPr lang="es-MX" sz="1900" dirty="0" smtClean="0"/>
              <a:t>)</a:t>
            </a:r>
          </a:p>
          <a:p>
            <a:pPr algn="ctr"/>
            <a:endParaRPr lang="es-MX" sz="1900" dirty="0" smtClean="0"/>
          </a:p>
          <a:p>
            <a:pPr algn="ctr"/>
            <a:r>
              <a:rPr lang="es-MX" sz="1900" dirty="0"/>
              <a:t>El marco </a:t>
            </a:r>
            <a:r>
              <a:rPr lang="es-MX" sz="1900" dirty="0" smtClean="0"/>
              <a:t>conceptual se </a:t>
            </a:r>
            <a:r>
              <a:rPr lang="es-MX" sz="1900" dirty="0"/>
              <a:t>declara </a:t>
            </a:r>
            <a:r>
              <a:rPr lang="es-MX" sz="1900" b="1" dirty="0"/>
              <a:t>débil</a:t>
            </a:r>
            <a:r>
              <a:rPr lang="es-MX" sz="1900" dirty="0"/>
              <a:t> </a:t>
            </a:r>
            <a:r>
              <a:rPr lang="es-MX" sz="1900" dirty="0" smtClean="0"/>
              <a:t>porque opaca </a:t>
            </a:r>
            <a:r>
              <a:rPr lang="es-MX" sz="1900" dirty="0"/>
              <a:t>los de </a:t>
            </a:r>
            <a:r>
              <a:rPr lang="es-MX" sz="1900" b="1" dirty="0"/>
              <a:t>carácter cultural, político y tecnológico </a:t>
            </a:r>
            <a:r>
              <a:rPr lang="es-MX" sz="1900" dirty="0"/>
              <a:t>(</a:t>
            </a:r>
            <a:r>
              <a:rPr lang="es-MX" sz="1900" dirty="0" err="1"/>
              <a:t>Monterrubio</a:t>
            </a:r>
            <a:r>
              <a:rPr lang="es-MX" sz="1900" dirty="0"/>
              <a:t>, 2011:178</a:t>
            </a:r>
            <a:r>
              <a:rPr lang="es-MX" sz="1900" dirty="0" smtClean="0"/>
              <a:t>).</a:t>
            </a:r>
          </a:p>
          <a:p>
            <a:pPr algn="ctr"/>
            <a:endParaRPr lang="es-MX" sz="1900" dirty="0"/>
          </a:p>
          <a:p>
            <a:pPr algn="ctr"/>
            <a:r>
              <a:rPr lang="es-MX" sz="1900" dirty="0"/>
              <a:t>P</a:t>
            </a:r>
            <a:r>
              <a:rPr lang="es-MX" sz="1900" dirty="0" smtClean="0"/>
              <a:t>erspectiva </a:t>
            </a:r>
            <a:r>
              <a:rPr lang="es-MX" sz="1900" dirty="0"/>
              <a:t>integral, éste presenta una </a:t>
            </a:r>
            <a:r>
              <a:rPr lang="es-MX" sz="1900" b="1" dirty="0"/>
              <a:t>visión de la complejidad multidimensional </a:t>
            </a:r>
            <a:r>
              <a:rPr lang="es-MX" sz="1900" dirty="0"/>
              <a:t>del turismo (</a:t>
            </a:r>
            <a:r>
              <a:rPr lang="es-MX" sz="1900" dirty="0" err="1"/>
              <a:t>Monterrubio</a:t>
            </a:r>
            <a:r>
              <a:rPr lang="es-MX" sz="1900" dirty="0"/>
              <a:t>, 2011:178).</a:t>
            </a:r>
          </a:p>
          <a:p>
            <a:endParaRPr lang="es-MX" dirty="0"/>
          </a:p>
          <a:p>
            <a:endParaRPr lang="es-MX" dirty="0"/>
          </a:p>
        </p:txBody>
      </p:sp>
      <p:sp>
        <p:nvSpPr>
          <p:cNvPr id="4" name="Rectángulo 3"/>
          <p:cNvSpPr/>
          <p:nvPr/>
        </p:nvSpPr>
        <p:spPr>
          <a:xfrm>
            <a:off x="5988627" y="6162835"/>
            <a:ext cx="6096000" cy="461665"/>
          </a:xfrm>
          <a:prstGeom prst="rect">
            <a:avLst/>
          </a:prstGeom>
        </p:spPr>
        <p:txBody>
          <a:bodyPr>
            <a:spAutoFit/>
          </a:bodyPr>
          <a:lstStyle/>
          <a:p>
            <a:pPr algn="ctr"/>
            <a:r>
              <a:rPr lang="es-MX" sz="1200" dirty="0"/>
              <a:t>Figura 1</a:t>
            </a:r>
          </a:p>
          <a:p>
            <a:pPr algn="ctr"/>
            <a:r>
              <a:rPr lang="es-MX" sz="1200" dirty="0"/>
              <a:t>Fuente: Wall y </a:t>
            </a:r>
            <a:r>
              <a:rPr lang="es-MX" sz="1200" dirty="0" err="1"/>
              <a:t>Mathieson</a:t>
            </a:r>
            <a:r>
              <a:rPr lang="es-MX" sz="1200" dirty="0"/>
              <a:t>, 2006</a:t>
            </a:r>
          </a:p>
        </p:txBody>
      </p:sp>
      <p:sp>
        <p:nvSpPr>
          <p:cNvPr id="6" name="Abrir llave 5"/>
          <p:cNvSpPr/>
          <p:nvPr/>
        </p:nvSpPr>
        <p:spPr>
          <a:xfrm>
            <a:off x="4994577" y="84219"/>
            <a:ext cx="565056" cy="6309449"/>
          </a:xfrm>
          <a:prstGeom prst="lef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1028" name="Picture 4" descr="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58561" y="295691"/>
            <a:ext cx="5232448" cy="588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87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7136" y="477982"/>
            <a:ext cx="4137939" cy="5631873"/>
          </a:xfrm>
          <a:solidFill>
            <a:schemeClr val="accent6">
              <a:lumMod val="20000"/>
              <a:lumOff val="80000"/>
            </a:schemeClr>
          </a:solidFill>
        </p:spPr>
        <p:txBody>
          <a:bodyPr>
            <a:normAutofit fontScale="92500" lnSpcReduction="20000"/>
          </a:bodyPr>
          <a:lstStyle/>
          <a:p>
            <a:pPr marL="0" indent="0" algn="ctr">
              <a:buNone/>
            </a:pPr>
            <a:r>
              <a:rPr lang="es-MX" sz="3200" dirty="0"/>
              <a:t>M</a:t>
            </a:r>
            <a:r>
              <a:rPr lang="es-MX" sz="3200" dirty="0" smtClean="0"/>
              <a:t>arco conceptual</a:t>
            </a:r>
            <a:r>
              <a:rPr lang="es-MX" sz="1900" dirty="0" smtClean="0"/>
              <a:t>, </a:t>
            </a:r>
            <a:r>
              <a:rPr lang="es-MX" sz="1900" dirty="0"/>
              <a:t>reconoce valiosamente los siguientes </a:t>
            </a:r>
            <a:r>
              <a:rPr lang="es-MX" sz="1900" dirty="0" smtClean="0"/>
              <a:t>puntos respecto a los impactos:</a:t>
            </a:r>
          </a:p>
          <a:p>
            <a:r>
              <a:rPr lang="es-MX" sz="1900" dirty="0"/>
              <a:t>1. Un conjunto de variables y sus interrelaciones influyen en la naturaleza, dirección y magnitud de los impactos.</a:t>
            </a:r>
          </a:p>
          <a:p>
            <a:r>
              <a:rPr lang="es-MX" sz="1900" dirty="0"/>
              <a:t>2. Los impactos interactúan entre ellos mismos.</a:t>
            </a:r>
          </a:p>
          <a:p>
            <a:r>
              <a:rPr lang="es-MX" sz="1900" dirty="0"/>
              <a:t>3. Los impactos operan continuamente y pueden ser acumulables y cambiantes con el tiempo.</a:t>
            </a:r>
          </a:p>
          <a:p>
            <a:r>
              <a:rPr lang="es-MX" sz="1900" dirty="0"/>
              <a:t>4. Los impactos resultan de un proceso complejo de intercambio entre turistas, comunidades locales y los entornos del turismo. </a:t>
            </a:r>
          </a:p>
          <a:p>
            <a:pPr marL="0" indent="0" algn="ctr">
              <a:buNone/>
            </a:pPr>
            <a:r>
              <a:rPr lang="es-MX" sz="1900" dirty="0" smtClean="0"/>
              <a:t>(</a:t>
            </a:r>
            <a:r>
              <a:rPr lang="es-MX" sz="1900" dirty="0"/>
              <a:t>Wall y </a:t>
            </a:r>
            <a:r>
              <a:rPr lang="es-MX" sz="1900" dirty="0" err="1"/>
              <a:t>Mathieson</a:t>
            </a:r>
            <a:r>
              <a:rPr lang="es-MX" sz="1900" dirty="0"/>
              <a:t>, 2006 en </a:t>
            </a:r>
            <a:r>
              <a:rPr lang="es-MX" sz="1900" dirty="0" err="1"/>
              <a:t>Monterrubio</a:t>
            </a:r>
            <a:r>
              <a:rPr lang="es-MX" sz="1900" dirty="0"/>
              <a:t>, 2011:178</a:t>
            </a:r>
            <a:r>
              <a:rPr lang="es-MX" sz="1900" dirty="0" smtClean="0"/>
              <a:t>)</a:t>
            </a:r>
            <a:endParaRPr lang="es-MX" sz="1900" dirty="0"/>
          </a:p>
          <a:p>
            <a:pPr algn="ctr"/>
            <a:endParaRPr lang="es-MX" dirty="0"/>
          </a:p>
          <a:p>
            <a:endParaRPr lang="es-MX" dirty="0"/>
          </a:p>
        </p:txBody>
      </p:sp>
      <p:sp>
        <p:nvSpPr>
          <p:cNvPr id="4" name="Rectángulo 3"/>
          <p:cNvSpPr/>
          <p:nvPr/>
        </p:nvSpPr>
        <p:spPr>
          <a:xfrm>
            <a:off x="5988627" y="5993257"/>
            <a:ext cx="6096000" cy="461665"/>
          </a:xfrm>
          <a:prstGeom prst="rect">
            <a:avLst/>
          </a:prstGeom>
        </p:spPr>
        <p:txBody>
          <a:bodyPr>
            <a:spAutoFit/>
          </a:bodyPr>
          <a:lstStyle/>
          <a:p>
            <a:pPr algn="ctr"/>
            <a:r>
              <a:rPr lang="es-MX" sz="1200" dirty="0"/>
              <a:t>Figura 1</a:t>
            </a:r>
          </a:p>
          <a:p>
            <a:pPr algn="ctr"/>
            <a:r>
              <a:rPr lang="es-MX" sz="1200" dirty="0"/>
              <a:t>Fuente: Wall y </a:t>
            </a:r>
            <a:r>
              <a:rPr lang="es-MX" sz="1200" dirty="0" err="1"/>
              <a:t>Mathieson</a:t>
            </a:r>
            <a:r>
              <a:rPr lang="es-MX" sz="1200" dirty="0"/>
              <a:t>, 2006</a:t>
            </a:r>
          </a:p>
        </p:txBody>
      </p:sp>
      <p:sp>
        <p:nvSpPr>
          <p:cNvPr id="6" name="Abrir llave 5"/>
          <p:cNvSpPr/>
          <p:nvPr/>
        </p:nvSpPr>
        <p:spPr>
          <a:xfrm>
            <a:off x="4994577" y="84219"/>
            <a:ext cx="565056" cy="6309449"/>
          </a:xfrm>
          <a:prstGeom prst="lef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7" name="Picture 4" descr="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8627" y="106753"/>
            <a:ext cx="5232448" cy="588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710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987136" y="477982"/>
            <a:ext cx="4137939" cy="5631873"/>
          </a:xfrm>
          <a:prstGeom prst="rect">
            <a:avLst/>
          </a:prstGeom>
          <a:solidFill>
            <a:schemeClr val="accent6">
              <a:lumMod val="20000"/>
              <a:lumOff val="80000"/>
            </a:schemeClr>
          </a:solidFill>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es-MX" sz="3200" dirty="0" smtClean="0"/>
              <a:t>Marco conceptual</a:t>
            </a:r>
            <a:r>
              <a:rPr lang="es-MX" sz="1900" dirty="0" smtClean="0"/>
              <a:t>, reconoce valiosamente los siguientes puntos respecto a los impactos:</a:t>
            </a:r>
          </a:p>
          <a:p>
            <a:r>
              <a:rPr lang="es-MX" sz="1900" dirty="0" smtClean="0"/>
              <a:t>5. La evaluación de los impactos debe incluir todas las fases de la experiencia turística, sus percepciones iniciales, desplazamiento, hacia y del destino, la estancia y los recuerdos del viaje.</a:t>
            </a:r>
          </a:p>
          <a:p>
            <a:r>
              <a:rPr lang="es-MX" sz="1900" dirty="0" smtClean="0"/>
              <a:t>6. Los impactos del turismo son normalmente abstraídos de forma artificial de un sistema mayor, pero éstos se encuentran relacionados con otros agentes que tienen efectos sobre el destino.</a:t>
            </a:r>
          </a:p>
          <a:p>
            <a:r>
              <a:rPr lang="es-MX" sz="1900" dirty="0" smtClean="0"/>
              <a:t>7. Los impactos no resultan de causas específicas y claramente identificables, sino de un conjunto complejo de procesos de cambio</a:t>
            </a:r>
          </a:p>
          <a:p>
            <a:pPr marL="0" indent="0" algn="ctr">
              <a:buFont typeface="Wingdings 3" charset="2"/>
              <a:buNone/>
            </a:pPr>
            <a:r>
              <a:rPr lang="es-MX" sz="1900" dirty="0" smtClean="0"/>
              <a:t>(Wall y </a:t>
            </a:r>
            <a:r>
              <a:rPr lang="es-MX" sz="1900" dirty="0" err="1" smtClean="0"/>
              <a:t>Mathieson</a:t>
            </a:r>
            <a:r>
              <a:rPr lang="es-MX" sz="1900" dirty="0" smtClean="0"/>
              <a:t>, 2006 en </a:t>
            </a:r>
            <a:r>
              <a:rPr lang="es-MX" sz="1900" dirty="0" err="1" smtClean="0"/>
              <a:t>Monterrubio</a:t>
            </a:r>
            <a:r>
              <a:rPr lang="es-MX" sz="1900" dirty="0" smtClean="0"/>
              <a:t>, 2011:178)</a:t>
            </a:r>
          </a:p>
          <a:p>
            <a:pPr algn="ctr"/>
            <a:endParaRPr lang="es-MX" dirty="0" smtClean="0"/>
          </a:p>
          <a:p>
            <a:endParaRPr lang="es-MX" dirty="0"/>
          </a:p>
        </p:txBody>
      </p:sp>
      <p:sp>
        <p:nvSpPr>
          <p:cNvPr id="5" name="Abrir llave 4"/>
          <p:cNvSpPr/>
          <p:nvPr/>
        </p:nvSpPr>
        <p:spPr>
          <a:xfrm>
            <a:off x="4994577" y="84219"/>
            <a:ext cx="565056" cy="6309449"/>
          </a:xfrm>
          <a:prstGeom prst="lef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6" name="Picture 4" descr="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8627" y="106753"/>
            <a:ext cx="5232448" cy="5886504"/>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5770418" y="5993257"/>
            <a:ext cx="6096000" cy="461665"/>
          </a:xfrm>
          <a:prstGeom prst="rect">
            <a:avLst/>
          </a:prstGeom>
        </p:spPr>
        <p:txBody>
          <a:bodyPr>
            <a:spAutoFit/>
          </a:bodyPr>
          <a:lstStyle/>
          <a:p>
            <a:pPr algn="ctr"/>
            <a:r>
              <a:rPr lang="es-MX" sz="1200" dirty="0"/>
              <a:t>Figura 1</a:t>
            </a:r>
          </a:p>
          <a:p>
            <a:pPr algn="ctr"/>
            <a:r>
              <a:rPr lang="es-MX" sz="1200" dirty="0"/>
              <a:t>Fuente: Wall y </a:t>
            </a:r>
            <a:r>
              <a:rPr lang="es-MX" sz="1200" dirty="0" err="1"/>
              <a:t>Mathieson</a:t>
            </a:r>
            <a:r>
              <a:rPr lang="es-MX" sz="1200" dirty="0"/>
              <a:t>, 2006</a:t>
            </a:r>
          </a:p>
        </p:txBody>
      </p:sp>
    </p:spTree>
    <p:extLst>
      <p:ext uri="{BB962C8B-B14F-4D97-AF65-F5344CB8AC3E}">
        <p14:creationId xmlns:p14="http://schemas.microsoft.com/office/powerpoint/2010/main" val="2764773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r>
              <a:rPr lang="es-MX" dirty="0" smtClean="0">
                <a:latin typeface="Avenir Book"/>
                <a:cs typeface="Times New Roman" panose="02020603050405020304" pitchFamily="18" charset="0"/>
              </a:rPr>
              <a:t>Tipología </a:t>
            </a:r>
            <a:r>
              <a:rPr lang="es-MX" dirty="0">
                <a:latin typeface="Avenir Book"/>
                <a:cs typeface="Times New Roman" panose="02020603050405020304" pitchFamily="18" charset="0"/>
              </a:rPr>
              <a:t>de impactos del </a:t>
            </a:r>
            <a:r>
              <a:rPr lang="es-MX" dirty="0" smtClean="0">
                <a:latin typeface="Avenir Book"/>
                <a:cs typeface="Times New Roman" panose="02020603050405020304" pitchFamily="18" charset="0"/>
              </a:rPr>
              <a:t>turismo: Naturales</a:t>
            </a:r>
            <a:r>
              <a:rPr lang="es-MX" dirty="0">
                <a:latin typeface="Avenir Book"/>
                <a:cs typeface="Times New Roman" panose="02020603050405020304" pitchFamily="18" charset="0"/>
              </a:rPr>
              <a:t/>
            </a:r>
            <a:br>
              <a:rPr lang="es-MX" dirty="0">
                <a:latin typeface="Avenir Book"/>
                <a:cs typeface="Times New Roman" panose="02020603050405020304" pitchFamily="18" charset="0"/>
              </a:rPr>
            </a:br>
            <a:endParaRPr lang="es-MX" dirty="0"/>
          </a:p>
        </p:txBody>
      </p:sp>
      <p:sp>
        <p:nvSpPr>
          <p:cNvPr id="3" name="Subtítulo 2"/>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3369412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90252" y="208473"/>
            <a:ext cx="8911687" cy="1280890"/>
          </a:xfrm>
        </p:spPr>
        <p:txBody>
          <a:bodyPr/>
          <a:lstStyle/>
          <a:p>
            <a:pPr algn="ctr"/>
            <a:r>
              <a:rPr lang="es-MX" dirty="0" smtClean="0"/>
              <a:t>Definición </a:t>
            </a:r>
            <a:r>
              <a:rPr lang="es-MX" dirty="0"/>
              <a:t>i</a:t>
            </a:r>
            <a:r>
              <a:rPr lang="es-MX" dirty="0" smtClean="0"/>
              <a:t>mpactos </a:t>
            </a:r>
            <a:r>
              <a:rPr lang="es-MX" dirty="0" smtClean="0"/>
              <a:t>naturales del turismo</a:t>
            </a:r>
            <a:endParaRPr lang="es-MX" dirty="0"/>
          </a:p>
        </p:txBody>
      </p:sp>
      <p:graphicFrame>
        <p:nvGraphicFramePr>
          <p:cNvPr id="4" name="Diagrama 3"/>
          <p:cNvGraphicFramePr/>
          <p:nvPr>
            <p:extLst>
              <p:ext uri="{D42A27DB-BD31-4B8C-83A1-F6EECF244321}">
                <p14:modId xmlns:p14="http://schemas.microsoft.com/office/powerpoint/2010/main" val="1910405963"/>
              </p:ext>
            </p:extLst>
          </p:nvPr>
        </p:nvGraphicFramePr>
        <p:xfrm>
          <a:off x="899108" y="1267150"/>
          <a:ext cx="8203328" cy="4915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8405858" y="2452100"/>
            <a:ext cx="4039376" cy="2272148"/>
          </a:xfrm>
          <a:prstGeom prst="rect">
            <a:avLst/>
          </a:prstGeom>
        </p:spPr>
      </p:pic>
    </p:spTree>
    <p:extLst>
      <p:ext uri="{BB962C8B-B14F-4D97-AF65-F5344CB8AC3E}">
        <p14:creationId xmlns:p14="http://schemas.microsoft.com/office/powerpoint/2010/main" val="905724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1412</TotalTime>
  <Words>2404</Words>
  <Application>Microsoft Office PowerPoint</Application>
  <PresentationFormat>Panorámica</PresentationFormat>
  <Paragraphs>201</Paragraphs>
  <Slides>30</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Agency FB</vt:lpstr>
      <vt:lpstr>Arial</vt:lpstr>
      <vt:lpstr>Avenir Book</vt:lpstr>
      <vt:lpstr>Calibri</vt:lpstr>
      <vt:lpstr>Century Gothic</vt:lpstr>
      <vt:lpstr>Times New Roman</vt:lpstr>
      <vt:lpstr>Wingdings 3</vt:lpstr>
      <vt:lpstr>Espiral</vt:lpstr>
      <vt:lpstr>Presentación de PowerPoint</vt:lpstr>
      <vt:lpstr>Justificación académica </vt:lpstr>
      <vt:lpstr>Guión </vt:lpstr>
      <vt:lpstr>Introducción </vt:lpstr>
      <vt:lpstr>Presentación de PowerPoint</vt:lpstr>
      <vt:lpstr>Presentación de PowerPoint</vt:lpstr>
      <vt:lpstr>Presentación de PowerPoint</vt:lpstr>
      <vt:lpstr>Tipología de impactos del turismo: Naturales </vt:lpstr>
      <vt:lpstr>Definición impactos naturales del turismo</vt:lpstr>
      <vt:lpstr>Impactos naturales: positivos y negativos </vt:lpstr>
      <vt:lpstr>Impactos naturales: positivos y negativos</vt:lpstr>
      <vt:lpstr>Tipología de impactos del turismo: Económicos </vt:lpstr>
      <vt:lpstr>Impactos económicos </vt:lpstr>
      <vt:lpstr>Presentación de PowerPoint</vt:lpstr>
      <vt:lpstr>Presentación de PowerPoint</vt:lpstr>
      <vt:lpstr>Beneficios económicos que se asocian a la actividad </vt:lpstr>
      <vt:lpstr>Beneficios económicos que se asocian a la actividad </vt:lpstr>
      <vt:lpstr>Costes económicos que se asocian a la actividad </vt:lpstr>
      <vt:lpstr>Costes económicos que se asocian a la actividad </vt:lpstr>
      <vt:lpstr>Tipología de impactos del turismo: Sociales y culturales </vt:lpstr>
      <vt:lpstr>Definición de impactos socioculturales del turismo</vt:lpstr>
      <vt:lpstr>Definición de impactos socioculturales (SC) del turismo</vt:lpstr>
      <vt:lpstr>Definición de impactos socioculturales del turismo</vt:lpstr>
      <vt:lpstr>Impactos socioculturales positivos </vt:lpstr>
      <vt:lpstr>Impactos socioculturales negativos</vt:lpstr>
      <vt:lpstr>Impactos socioculturales negativos</vt:lpstr>
      <vt:lpstr>Tipología de impactos del turismo: Otros impactos </vt:lpstr>
      <vt:lpstr>Otros impactos </vt:lpstr>
      <vt:lpstr>Otros impactos </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UAEM</cp:lastModifiedBy>
  <cp:revision>74</cp:revision>
  <dcterms:created xsi:type="dcterms:W3CDTF">2017-09-11T16:11:33Z</dcterms:created>
  <dcterms:modified xsi:type="dcterms:W3CDTF">2017-10-03T21:11:54Z</dcterms:modified>
</cp:coreProperties>
</file>