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23" r:id="rId3"/>
    <p:sldId id="257" r:id="rId4"/>
    <p:sldId id="316" r:id="rId5"/>
    <p:sldId id="317" r:id="rId6"/>
    <p:sldId id="262" r:id="rId7"/>
    <p:sldId id="264" r:id="rId8"/>
    <p:sldId id="258" r:id="rId9"/>
    <p:sldId id="274" r:id="rId10"/>
    <p:sldId id="261" r:id="rId11"/>
    <p:sldId id="266" r:id="rId12"/>
    <p:sldId id="267" r:id="rId13"/>
    <p:sldId id="268" r:id="rId14"/>
    <p:sldId id="269" r:id="rId15"/>
    <p:sldId id="270" r:id="rId16"/>
    <p:sldId id="271" r:id="rId17"/>
    <p:sldId id="272"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3" r:id="rId35"/>
    <p:sldId id="294" r:id="rId36"/>
    <p:sldId id="295" r:id="rId37"/>
    <p:sldId id="296" r:id="rId38"/>
    <p:sldId id="301" r:id="rId39"/>
    <p:sldId id="302" r:id="rId40"/>
    <p:sldId id="303" r:id="rId41"/>
    <p:sldId id="304" r:id="rId42"/>
    <p:sldId id="305" r:id="rId43"/>
    <p:sldId id="308" r:id="rId44"/>
    <p:sldId id="309" r:id="rId45"/>
    <p:sldId id="310" r:id="rId46"/>
    <p:sldId id="311" r:id="rId47"/>
    <p:sldId id="314" r:id="rId48"/>
    <p:sldId id="315" r:id="rId49"/>
    <p:sldId id="318" r:id="rId50"/>
    <p:sldId id="319" r:id="rId51"/>
    <p:sldId id="320" r:id="rId52"/>
    <p:sldId id="321" r:id="rId53"/>
    <p:sldId id="322" r:id="rId5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ECC13CFB-A913-4D30-9C75-06A000CBDEBF}" type="datetimeFigureOut">
              <a:rPr lang="es-MX" smtClean="0"/>
              <a:pPr/>
              <a:t>17/10/2017</a:t>
            </a:fld>
            <a:endParaRPr lang="es-MX"/>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MX"/>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0F0E5B06-B7AC-444B-BF48-4C90D40D9598}"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CC13CFB-A913-4D30-9C75-06A000CBDEBF}" type="datetimeFigureOut">
              <a:rPr lang="es-MX" smtClean="0"/>
              <a:pPr/>
              <a:t>17/10/2017</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0F0E5B06-B7AC-444B-BF48-4C90D40D9598}"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CC13CFB-A913-4D30-9C75-06A000CBDEBF}" type="datetimeFigureOut">
              <a:rPr lang="es-MX" smtClean="0"/>
              <a:pPr/>
              <a:t>17/10/2017</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0F0E5B06-B7AC-444B-BF48-4C90D40D9598}"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CC13CFB-A913-4D30-9C75-06A000CBDEBF}" type="datetimeFigureOut">
              <a:rPr lang="es-MX" smtClean="0"/>
              <a:pPr/>
              <a:t>17/10/2017</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0F0E5B06-B7AC-444B-BF48-4C90D40D9598}" type="slidenum">
              <a:rPr lang="es-MX" smtClean="0"/>
              <a:pPr/>
              <a:t>‹Nº›</a:t>
            </a:fld>
            <a:endParaRPr lang="es-MX"/>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ECC13CFB-A913-4D30-9C75-06A000CBDEBF}" type="datetimeFigureOut">
              <a:rPr lang="es-MX" smtClean="0"/>
              <a:pPr/>
              <a:t>17/10/2017</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0F0E5B06-B7AC-444B-BF48-4C90D40D9598}" type="slidenum">
              <a:rPr lang="es-MX" smtClean="0"/>
              <a:pPr/>
              <a:t>‹Nº›</a:t>
            </a:fld>
            <a:endParaRPr lang="es-MX"/>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ECC13CFB-A913-4D30-9C75-06A000CBDEBF}" type="datetimeFigureOut">
              <a:rPr lang="es-MX" smtClean="0"/>
              <a:pPr/>
              <a:t>17/10/2017</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0F0E5B06-B7AC-444B-BF48-4C90D40D9598}" type="slidenum">
              <a:rPr lang="es-MX" smtClean="0"/>
              <a:pPr/>
              <a:t>‹Nº›</a:t>
            </a:fld>
            <a:endParaRPr lang="es-MX"/>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ECC13CFB-A913-4D30-9C75-06A000CBDEBF}" type="datetimeFigureOut">
              <a:rPr lang="es-MX" smtClean="0"/>
              <a:pPr/>
              <a:t>17/10/2017</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0F0E5B06-B7AC-444B-BF48-4C90D40D9598}"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ECC13CFB-A913-4D30-9C75-06A000CBDEBF}" type="datetimeFigureOut">
              <a:rPr lang="es-MX" smtClean="0"/>
              <a:pPr/>
              <a:t>17/10/2017</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0F0E5B06-B7AC-444B-BF48-4C90D40D9598}" type="slidenum">
              <a:rPr lang="es-MX" smtClean="0"/>
              <a:pPr/>
              <a:t>‹Nº›</a:t>
            </a:fld>
            <a:endParaRPr lang="es-MX"/>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ECC13CFB-A913-4D30-9C75-06A000CBDEBF}" type="datetimeFigureOut">
              <a:rPr lang="es-MX" smtClean="0"/>
              <a:pPr/>
              <a:t>17/10/2017</a:t>
            </a:fld>
            <a:endParaRPr lang="es-MX"/>
          </a:p>
        </p:txBody>
      </p:sp>
      <p:sp>
        <p:nvSpPr>
          <p:cNvPr id="3" name="2 Marcador de pie de página"/>
          <p:cNvSpPr>
            <a:spLocks noGrp="1"/>
          </p:cNvSpPr>
          <p:nvPr>
            <p:ph type="ftr" sz="quarter" idx="11"/>
          </p:nvPr>
        </p:nvSpPr>
        <p:spPr/>
        <p:txBody>
          <a:bodyPr/>
          <a:lstStyle>
            <a:extLst/>
          </a:lstStyle>
          <a:p>
            <a:endParaRPr lang="es-MX"/>
          </a:p>
        </p:txBody>
      </p:sp>
      <p:sp>
        <p:nvSpPr>
          <p:cNvPr id="4" name="3 Marcador de número de diapositiva"/>
          <p:cNvSpPr>
            <a:spLocks noGrp="1"/>
          </p:cNvSpPr>
          <p:nvPr>
            <p:ph type="sldNum" sz="quarter" idx="12"/>
          </p:nvPr>
        </p:nvSpPr>
        <p:spPr/>
        <p:txBody>
          <a:bodyPr/>
          <a:lstStyle>
            <a:extLst/>
          </a:lstStyle>
          <a:p>
            <a:fld id="{0F0E5B06-B7AC-444B-BF48-4C90D40D9598}"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ECC13CFB-A913-4D30-9C75-06A000CBDEBF}" type="datetimeFigureOut">
              <a:rPr lang="es-MX" smtClean="0"/>
              <a:pPr/>
              <a:t>17/10/2017</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0F0E5B06-B7AC-444B-BF48-4C90D40D9598}"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ECC13CFB-A913-4D30-9C75-06A000CBDEBF}" type="datetimeFigureOut">
              <a:rPr lang="es-MX" smtClean="0"/>
              <a:pPr/>
              <a:t>17/10/2017</a:t>
            </a:fld>
            <a:endParaRPr lang="es-MX"/>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MX"/>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0F0E5B06-B7AC-444B-BF48-4C90D40D9598}" type="slidenum">
              <a:rPr lang="es-MX" smtClean="0"/>
              <a:pPr/>
              <a:t>‹Nº›</a:t>
            </a:fld>
            <a:endParaRPr lang="es-MX"/>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CC13CFB-A913-4D30-9C75-06A000CBDEBF}" type="datetimeFigureOut">
              <a:rPr lang="es-MX" smtClean="0"/>
              <a:pPr/>
              <a:t>17/10/2017</a:t>
            </a:fld>
            <a:endParaRPr lang="es-MX"/>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MX"/>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F0E5B06-B7AC-444B-BF48-4C90D40D9598}"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om.mx/url?sa=i&amp;rct=j&amp;q=&amp;esrc=s&amp;frm=1&amp;source=images&amp;cd=&amp;cad=rja&amp;uact=8&amp;ved=0ahUKEwiy-r3ql8nVAhUS7WMKHefQAO8QjRwIBw&amp;url=http://bioquimicaii.foroblog.net/t16-unidad-i-oxidaciones-biologicas-cuestionario-p-semana-14-21-agosto-2016&amp;psig=AFQjCNFY2Dm9cxMubDx4JyeznwsaFvkTAw&amp;ust=1502334858536697"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611560" y="692696"/>
            <a:ext cx="8280920" cy="4401205"/>
          </a:xfrm>
          <a:prstGeom prst="rect">
            <a:avLst/>
          </a:prstGeom>
        </p:spPr>
        <p:txBody>
          <a:bodyPr wrap="square">
            <a:spAutoFit/>
          </a:bodyPr>
          <a:lstStyle/>
          <a:p>
            <a:pPr algn="ctr"/>
            <a:r>
              <a:rPr lang="es-MX" sz="2800" dirty="0"/>
              <a:t>Universidad Autónoma del Estado de México</a:t>
            </a:r>
            <a:br>
              <a:rPr lang="es-MX" sz="2800" dirty="0"/>
            </a:br>
            <a:r>
              <a:rPr lang="es-MX" sz="2800" dirty="0"/>
              <a:t>Facultad de Medicina</a:t>
            </a:r>
            <a:r>
              <a:rPr lang="es-MX" sz="2800"/>
              <a:t/>
            </a:r>
            <a:br>
              <a:rPr lang="es-MX" sz="2800"/>
            </a:br>
            <a:r>
              <a:rPr lang="es-MX" sz="2800" smtClean="0"/>
              <a:t>Título</a:t>
            </a:r>
            <a:r>
              <a:rPr lang="es-MX" sz="2800" dirty="0"/>
              <a:t>: </a:t>
            </a:r>
            <a:r>
              <a:rPr lang="es-MX" sz="2800" dirty="0" smtClean="0"/>
              <a:t>“BIOENERGÉTICA”</a:t>
            </a:r>
            <a:r>
              <a:rPr lang="es-MX" sz="2800" dirty="0"/>
              <a:t/>
            </a:r>
            <a:br>
              <a:rPr lang="es-MX" sz="2800" dirty="0"/>
            </a:br>
            <a:r>
              <a:rPr lang="es-MX" sz="2800" dirty="0"/>
              <a:t>Unidad de aprendizaje: </a:t>
            </a:r>
            <a:r>
              <a:rPr lang="es-MX" sz="2800" dirty="0" smtClean="0"/>
              <a:t>Bioquímica II</a:t>
            </a:r>
            <a:r>
              <a:rPr lang="es-MX" sz="2800" dirty="0"/>
              <a:t/>
            </a:r>
            <a:br>
              <a:rPr lang="es-MX" sz="2800" dirty="0"/>
            </a:br>
            <a:r>
              <a:rPr lang="es-MX" sz="2800" dirty="0"/>
              <a:t>Programa educativo: Licenciatura en Nutrición</a:t>
            </a:r>
            <a:br>
              <a:rPr lang="es-MX" sz="2800" dirty="0"/>
            </a:br>
            <a:r>
              <a:rPr lang="es-MX" sz="2800" dirty="0"/>
              <a:t>Espacio académico: Facultad de Medicina</a:t>
            </a:r>
            <a:br>
              <a:rPr lang="es-MX" sz="2800" dirty="0"/>
            </a:br>
            <a:r>
              <a:rPr lang="es-MX" sz="2800" dirty="0"/>
              <a:t>Responsable de la elaboración:</a:t>
            </a:r>
            <a:br>
              <a:rPr lang="es-MX" sz="2800" dirty="0"/>
            </a:br>
            <a:r>
              <a:rPr lang="es-MX" sz="2800" dirty="0" smtClean="0"/>
              <a:t>Dra</a:t>
            </a:r>
            <a:r>
              <a:rPr lang="es-MX" sz="2800" dirty="0"/>
              <a:t>. en C. Q. Martha Liliana Palacios Jaimes</a:t>
            </a:r>
            <a:br>
              <a:rPr lang="es-MX" sz="2800" dirty="0"/>
            </a:br>
            <a:endParaRPr lang="es-MX" sz="2800" dirty="0" smtClean="0"/>
          </a:p>
          <a:p>
            <a:pPr algn="ctr"/>
            <a:r>
              <a:rPr lang="es-MX" sz="2800" dirty="0" smtClean="0"/>
              <a:t>Fecha </a:t>
            </a:r>
            <a:r>
              <a:rPr lang="es-MX" sz="2800" dirty="0"/>
              <a:t>de elaboración</a:t>
            </a:r>
            <a:r>
              <a:rPr lang="es-MX" sz="2800" dirty="0" smtClean="0"/>
              <a:t>: Septiembre 2017</a:t>
            </a:r>
            <a:endParaRPr lang="es-MX"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3090680"/>
          </a:xfrm>
        </p:spPr>
        <p:txBody>
          <a:bodyPr>
            <a:normAutofit fontScale="92500" lnSpcReduction="10000"/>
          </a:bodyPr>
          <a:lstStyle/>
          <a:p>
            <a:r>
              <a:rPr lang="es-MX" dirty="0" smtClean="0"/>
              <a:t>Compuestos que por degradación de su enlace produce mas de 5 </a:t>
            </a:r>
            <a:r>
              <a:rPr lang="es-MX" dirty="0" err="1" smtClean="0"/>
              <a:t>kcal</a:t>
            </a:r>
            <a:r>
              <a:rPr lang="es-MX" dirty="0" smtClean="0"/>
              <a:t>/mol, representado por el </a:t>
            </a:r>
            <a:r>
              <a:rPr lang="es-MX" dirty="0" err="1" smtClean="0"/>
              <a:t>simbolo</a:t>
            </a:r>
            <a:r>
              <a:rPr lang="es-MX" dirty="0" smtClean="0"/>
              <a:t> ∽.</a:t>
            </a:r>
          </a:p>
          <a:p>
            <a:endParaRPr lang="es-MX" dirty="0" smtClean="0"/>
          </a:p>
          <a:p>
            <a:r>
              <a:rPr lang="es-MX" dirty="0" smtClean="0"/>
              <a:t>Fosfato de creatina</a:t>
            </a:r>
          </a:p>
          <a:p>
            <a:r>
              <a:rPr lang="es-MX" dirty="0" err="1" smtClean="0"/>
              <a:t>Acetil-CoA</a:t>
            </a:r>
            <a:endParaRPr lang="es-MX" dirty="0" smtClean="0"/>
          </a:p>
          <a:p>
            <a:r>
              <a:rPr lang="es-MX" dirty="0" err="1" smtClean="0"/>
              <a:t>Fosfoenolpiruvato</a:t>
            </a:r>
            <a:endParaRPr lang="es-MX" dirty="0" smtClean="0"/>
          </a:p>
          <a:p>
            <a:r>
              <a:rPr lang="es-MX" dirty="0" smtClean="0"/>
              <a:t>1,3-Difosfoglicerato</a:t>
            </a:r>
            <a:endParaRPr lang="es-MX" dirty="0"/>
          </a:p>
        </p:txBody>
      </p:sp>
      <p:sp>
        <p:nvSpPr>
          <p:cNvPr id="3" name="2 Título"/>
          <p:cNvSpPr>
            <a:spLocks noGrp="1"/>
          </p:cNvSpPr>
          <p:nvPr>
            <p:ph type="title"/>
          </p:nvPr>
        </p:nvSpPr>
        <p:spPr/>
        <p:txBody>
          <a:bodyPr>
            <a:normAutofit fontScale="90000"/>
          </a:bodyPr>
          <a:lstStyle/>
          <a:p>
            <a:r>
              <a:rPr lang="es-MX" dirty="0" smtClean="0"/>
              <a:t>COMPUESTOS DE ALTA ENERGÍA</a:t>
            </a:r>
            <a:endParaRPr lang="es-MX" dirty="0"/>
          </a:p>
        </p:txBody>
      </p:sp>
      <p:pic>
        <p:nvPicPr>
          <p:cNvPr id="1026" name="Picture 2" descr="Resultado de imagen para fosfoenol piruvato enlaces de alta energia">
            <a:hlinkClick r:id="rId2"/>
          </p:cNvPr>
          <p:cNvPicPr>
            <a:picLocks noChangeAspect="1" noChangeArrowheads="1"/>
          </p:cNvPicPr>
          <p:nvPr/>
        </p:nvPicPr>
        <p:blipFill>
          <a:blip r:embed="rId3" cstate="print"/>
          <a:srcRect/>
          <a:stretch>
            <a:fillRect/>
          </a:stretch>
        </p:blipFill>
        <p:spPr bwMode="auto">
          <a:xfrm>
            <a:off x="4572000" y="4043357"/>
            <a:ext cx="4000528" cy="232162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MX" dirty="0" smtClean="0"/>
              <a:t>Las vías catabólicas incluyen diversas reacciones de </a:t>
            </a:r>
            <a:r>
              <a:rPr lang="es-MX" dirty="0" err="1" smtClean="0"/>
              <a:t>oxidoreducción</a:t>
            </a:r>
            <a:r>
              <a:rPr lang="es-MX" dirty="0" smtClean="0"/>
              <a:t>, esto es, reacciones en las que los electrones son transferidos de un compuesto a otro. Los electrones pueden ser transferidos solos (como e-), como parte de un átomo de hidrogeno (H+ + 2e-). Un electrón transferido en cualquiera de estas formas se conoce como un </a:t>
            </a:r>
            <a:r>
              <a:rPr lang="es-MX" b="1" dirty="0" smtClean="0"/>
              <a:t>equivalente reductor</a:t>
            </a:r>
            <a:r>
              <a:rPr lang="es-MX" dirty="0" smtClean="0"/>
              <a:t>. </a:t>
            </a:r>
            <a:endParaRPr lang="es-MX" dirty="0"/>
          </a:p>
        </p:txBody>
      </p:sp>
      <p:sp>
        <p:nvSpPr>
          <p:cNvPr id="3" name="2 Título"/>
          <p:cNvSpPr>
            <a:spLocks noGrp="1"/>
          </p:cNvSpPr>
          <p:nvPr>
            <p:ph type="title"/>
          </p:nvPr>
        </p:nvSpPr>
        <p:spPr/>
        <p:txBody>
          <a:bodyPr>
            <a:normAutofit fontScale="90000"/>
          </a:bodyPr>
          <a:lstStyle/>
          <a:p>
            <a:r>
              <a:rPr lang="es-MX" dirty="0" smtClean="0"/>
              <a:t>REACCIONES DE OXIDOREDUCCIÓN</a:t>
            </a:r>
            <a:endParaRPr lang="es-MX"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Tres coenzimas son especializadas en el transporte de electrones: </a:t>
            </a:r>
          </a:p>
          <a:p>
            <a:r>
              <a:rPr lang="es-MX" dirty="0" err="1" smtClean="0"/>
              <a:t>Nicotinamida</a:t>
            </a:r>
            <a:r>
              <a:rPr lang="es-MX" dirty="0" smtClean="0"/>
              <a:t> </a:t>
            </a:r>
            <a:r>
              <a:rPr lang="es-MX" dirty="0" err="1" smtClean="0"/>
              <a:t>adenindinucleotido</a:t>
            </a:r>
            <a:r>
              <a:rPr lang="es-MX" dirty="0" smtClean="0"/>
              <a:t> (NAD)</a:t>
            </a:r>
          </a:p>
          <a:p>
            <a:r>
              <a:rPr lang="es-MX" dirty="0" smtClean="0"/>
              <a:t>Fosfato de </a:t>
            </a:r>
            <a:r>
              <a:rPr lang="es-MX" dirty="0" err="1" smtClean="0"/>
              <a:t>nicotinamida</a:t>
            </a:r>
            <a:r>
              <a:rPr lang="es-MX" dirty="0" smtClean="0"/>
              <a:t> </a:t>
            </a:r>
            <a:r>
              <a:rPr lang="es-MX" dirty="0" err="1" smtClean="0"/>
              <a:t>adenindinucleotido</a:t>
            </a:r>
            <a:r>
              <a:rPr lang="es-MX" dirty="0" smtClean="0"/>
              <a:t> (NADP)</a:t>
            </a:r>
          </a:p>
          <a:p>
            <a:r>
              <a:rPr lang="es-MX" dirty="0" err="1" smtClean="0"/>
              <a:t>Flavin</a:t>
            </a:r>
            <a:r>
              <a:rPr lang="es-MX" dirty="0" smtClean="0"/>
              <a:t> </a:t>
            </a:r>
            <a:r>
              <a:rPr lang="es-MX" dirty="0" err="1" smtClean="0"/>
              <a:t>adenindinucleotido</a:t>
            </a:r>
            <a:r>
              <a:rPr lang="es-MX" dirty="0" smtClean="0"/>
              <a:t> (FAD)</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428604"/>
            <a:ext cx="8229600" cy="5578687"/>
          </a:xfrm>
        </p:spPr>
        <p:txBody>
          <a:bodyPr/>
          <a:lstStyle/>
          <a:p>
            <a:pPr algn="just"/>
            <a:r>
              <a:rPr lang="es-MX" dirty="0" smtClean="0"/>
              <a:t>Tanto NAD como NADP aceptan un ión hidruro para convertirse en NADH y NADPH, respectivamente; el FAD acepta dos átomos de hidrógeno, formando FADH</a:t>
            </a:r>
            <a:r>
              <a:rPr lang="es-MX" baseline="-25000" dirty="0" smtClean="0"/>
              <a:t>2</a:t>
            </a:r>
            <a:r>
              <a:rPr lang="es-MX" dirty="0" smtClean="0"/>
              <a:t>.</a:t>
            </a:r>
            <a:endParaRPr lang="es-MX" dirty="0"/>
          </a:p>
        </p:txBody>
      </p:sp>
      <p:pic>
        <p:nvPicPr>
          <p:cNvPr id="3" name="Imagen 2"/>
          <p:cNvPicPr>
            <a:picLocks noChangeAspect="1"/>
          </p:cNvPicPr>
          <p:nvPr/>
        </p:nvPicPr>
        <p:blipFill>
          <a:blip r:embed="rId2"/>
          <a:stretch>
            <a:fillRect/>
          </a:stretch>
        </p:blipFill>
        <p:spPr>
          <a:xfrm>
            <a:off x="1979712" y="2996952"/>
            <a:ext cx="5391150" cy="21336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763688" y="1052736"/>
            <a:ext cx="5850040" cy="3878263"/>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MX" dirty="0" smtClean="0"/>
              <a:t>Los primeros pasos en el catabolismo de los </a:t>
            </a:r>
            <a:r>
              <a:rPr lang="es-MX" dirty="0" err="1" smtClean="0"/>
              <a:t>monosaráridos</a:t>
            </a:r>
            <a:r>
              <a:rPr lang="es-MX" dirty="0" smtClean="0"/>
              <a:t>, glucosa, fructosa y galactosa se realizan por las enzimas de la </a:t>
            </a:r>
            <a:r>
              <a:rPr lang="es-MX" b="1" i="1" dirty="0" smtClean="0"/>
              <a:t>Glucolisis</a:t>
            </a:r>
            <a:r>
              <a:rPr lang="es-MX" dirty="0" smtClean="0"/>
              <a:t>. La vía </a:t>
            </a:r>
            <a:r>
              <a:rPr lang="es-MX" dirty="0" err="1" smtClean="0"/>
              <a:t>glucolitica</a:t>
            </a:r>
            <a:r>
              <a:rPr lang="es-MX" dirty="0" smtClean="0"/>
              <a:t> convierte a estos azucares en </a:t>
            </a:r>
            <a:r>
              <a:rPr lang="es-MX" dirty="0" err="1" smtClean="0"/>
              <a:t>piruvato</a:t>
            </a:r>
            <a:r>
              <a:rPr lang="es-MX" dirty="0" smtClean="0"/>
              <a:t>, un ácido de tres carbonos y emplea la energía liberada en el proceso para </a:t>
            </a:r>
            <a:r>
              <a:rPr lang="es-MX" dirty="0" err="1" smtClean="0"/>
              <a:t>fosforilar</a:t>
            </a:r>
            <a:r>
              <a:rPr lang="es-MX" dirty="0" smtClean="0"/>
              <a:t> ADP a ATP y reducir NAD a NADH. El </a:t>
            </a:r>
            <a:r>
              <a:rPr lang="es-MX" dirty="0" err="1" smtClean="0"/>
              <a:t>piruvato</a:t>
            </a:r>
            <a:r>
              <a:rPr lang="es-MX" dirty="0" smtClean="0"/>
              <a:t> prosigue su metabolismo a un fragmento activado de dos carbonos, acetil-</a:t>
            </a:r>
            <a:r>
              <a:rPr lang="es-MX" dirty="0" err="1" smtClean="0"/>
              <a:t>CoA</a:t>
            </a:r>
            <a:r>
              <a:rPr lang="es-MX" dirty="0" smtClean="0"/>
              <a:t>, en un proceso que genera NADH.</a:t>
            </a:r>
            <a:endParaRPr lang="es-MX" dirty="0"/>
          </a:p>
        </p:txBody>
      </p:sp>
      <p:sp>
        <p:nvSpPr>
          <p:cNvPr id="3" name="2 Título"/>
          <p:cNvSpPr>
            <a:spLocks noGrp="1"/>
          </p:cNvSpPr>
          <p:nvPr>
            <p:ph type="title"/>
          </p:nvPr>
        </p:nvSpPr>
        <p:spPr/>
        <p:txBody>
          <a:bodyPr/>
          <a:lstStyle/>
          <a:p>
            <a:r>
              <a:rPr lang="es-MX" dirty="0" smtClean="0"/>
              <a:t>VÍAS CATABÓLICAS</a:t>
            </a:r>
            <a:endParaRPr lang="es-MX"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MX" dirty="0" smtClean="0"/>
              <a:t>Los ácidos grasos son </a:t>
            </a:r>
            <a:r>
              <a:rPr lang="es-MX" dirty="0" err="1" smtClean="0"/>
              <a:t>catabolizados</a:t>
            </a:r>
            <a:r>
              <a:rPr lang="es-MX" dirty="0" smtClean="0"/>
              <a:t> por la vía </a:t>
            </a:r>
            <a:r>
              <a:rPr lang="es-MX" b="1" i="1" dirty="0" smtClean="0"/>
              <a:t>B-oxidación</a:t>
            </a:r>
            <a:r>
              <a:rPr lang="es-MX" dirty="0" smtClean="0"/>
              <a:t>, los productos de esta vía son </a:t>
            </a:r>
            <a:r>
              <a:rPr lang="es-MX" dirty="0" err="1" smtClean="0"/>
              <a:t>acetil_CoA</a:t>
            </a:r>
            <a:r>
              <a:rPr lang="es-MX" dirty="0" smtClean="0"/>
              <a:t>, NADH y FADH</a:t>
            </a:r>
            <a:r>
              <a:rPr lang="es-MX" baseline="-25000" dirty="0" smtClean="0"/>
              <a:t>2</a:t>
            </a:r>
            <a:r>
              <a:rPr lang="es-MX" dirty="0" smtClean="0"/>
              <a:t>.</a:t>
            </a:r>
          </a:p>
          <a:p>
            <a:pPr algn="just"/>
            <a:r>
              <a:rPr lang="es-MX" dirty="0" smtClean="0"/>
              <a:t>La </a:t>
            </a:r>
            <a:r>
              <a:rPr lang="es-MX" dirty="0" err="1" smtClean="0"/>
              <a:t>acetil-CoA</a:t>
            </a:r>
            <a:r>
              <a:rPr lang="es-MX" dirty="0" smtClean="0"/>
              <a:t> producidas por estas vías es oxidada a CO</a:t>
            </a:r>
            <a:r>
              <a:rPr lang="es-MX" baseline="-25000" dirty="0" smtClean="0"/>
              <a:t>2</a:t>
            </a:r>
            <a:r>
              <a:rPr lang="es-MX" dirty="0" smtClean="0"/>
              <a:t> por una serie de enzimas que juntas forman el </a:t>
            </a:r>
            <a:r>
              <a:rPr lang="es-MX" b="1" i="1" dirty="0" smtClean="0"/>
              <a:t>ciclo de ácido cítrico</a:t>
            </a:r>
            <a:r>
              <a:rPr lang="es-MX" dirty="0" smtClean="0"/>
              <a:t>. Además de CO</a:t>
            </a:r>
            <a:r>
              <a:rPr lang="es-MX" baseline="-25000" dirty="0" smtClean="0"/>
              <a:t>2</a:t>
            </a:r>
            <a:r>
              <a:rPr lang="es-MX" dirty="0" smtClean="0"/>
              <a:t> este ciclo produce NADH, FADH</a:t>
            </a:r>
            <a:r>
              <a:rPr lang="es-MX" baseline="-25000" dirty="0" smtClean="0"/>
              <a:t>2</a:t>
            </a:r>
            <a:r>
              <a:rPr lang="es-MX" dirty="0" smtClean="0"/>
              <a:t> y un </a:t>
            </a:r>
            <a:r>
              <a:rPr lang="es-MX" dirty="0" err="1" smtClean="0"/>
              <a:t>compuestro</a:t>
            </a:r>
            <a:r>
              <a:rPr lang="es-MX" dirty="0" smtClean="0"/>
              <a:t> de alta energía, </a:t>
            </a:r>
            <a:r>
              <a:rPr lang="es-MX" dirty="0" err="1" smtClean="0"/>
              <a:t>trifosfato</a:t>
            </a:r>
            <a:r>
              <a:rPr lang="es-MX" dirty="0" smtClean="0"/>
              <a:t> de </a:t>
            </a:r>
            <a:r>
              <a:rPr lang="es-MX" dirty="0" err="1" smtClean="0"/>
              <a:t>guanosina</a:t>
            </a:r>
            <a:r>
              <a:rPr lang="es-MX" dirty="0" smtClean="0"/>
              <a:t> (GTP)</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algn="just"/>
            <a:r>
              <a:rPr lang="es-MX" dirty="0" smtClean="0"/>
              <a:t>El </a:t>
            </a:r>
            <a:r>
              <a:rPr lang="es-MX" b="1" i="1" dirty="0" smtClean="0"/>
              <a:t>catabolismo de los aminoácidos </a:t>
            </a:r>
            <a:r>
              <a:rPr lang="es-MX" dirty="0" smtClean="0"/>
              <a:t>se inicia por una serie de vías donde los aminoácidos son desaminados y convertidos a </a:t>
            </a:r>
            <a:r>
              <a:rPr lang="es-MX" dirty="0" err="1" smtClean="0"/>
              <a:t>acetil-CoA</a:t>
            </a:r>
            <a:r>
              <a:rPr lang="es-MX" dirty="0" smtClean="0"/>
              <a:t>, </a:t>
            </a:r>
            <a:r>
              <a:rPr lang="es-MX" dirty="0" err="1" smtClean="0"/>
              <a:t>piruvato</a:t>
            </a:r>
            <a:r>
              <a:rPr lang="es-MX" dirty="0" smtClean="0"/>
              <a:t> e intermediarios del ciclo del ácido cítrico. </a:t>
            </a:r>
          </a:p>
          <a:p>
            <a:pPr algn="just"/>
            <a:r>
              <a:rPr lang="es-MX" dirty="0" smtClean="0"/>
              <a:t>NADH y FADH</a:t>
            </a:r>
            <a:r>
              <a:rPr lang="es-MX" baseline="-25000" dirty="0" smtClean="0"/>
              <a:t>2</a:t>
            </a:r>
            <a:r>
              <a:rPr lang="es-MX" dirty="0" smtClean="0"/>
              <a:t> producidos por glucolisis, B-oxidación y ciclo del ácido cítrico son oxidados de nuevo al donar sus electrones a una cadena que los transporta, que a su vez los transfiere al O</a:t>
            </a:r>
            <a:r>
              <a:rPr lang="es-MX" baseline="-25000" dirty="0" smtClean="0"/>
              <a:t>2,</a:t>
            </a:r>
            <a:r>
              <a:rPr lang="es-MX" dirty="0" smtClean="0"/>
              <a:t> en una ruta llamada </a:t>
            </a:r>
            <a:r>
              <a:rPr lang="es-MX" b="1" i="1" dirty="0" err="1" smtClean="0"/>
              <a:t>fosforilación</a:t>
            </a:r>
            <a:r>
              <a:rPr lang="es-MX" b="1" i="1" dirty="0" smtClean="0"/>
              <a:t> </a:t>
            </a:r>
            <a:r>
              <a:rPr lang="es-MX" b="1" i="1" dirty="0" err="1" smtClean="0"/>
              <a:t>oxidativa</a:t>
            </a:r>
            <a:r>
              <a:rPr lang="es-MX" dirty="0" smtClean="0"/>
              <a:t>.</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1766253" y="311059"/>
            <a:ext cx="2304256" cy="523220"/>
          </a:xfrm>
          <a:prstGeom prst="rect">
            <a:avLst/>
          </a:prstGeom>
          <a:noFill/>
        </p:spPr>
        <p:txBody>
          <a:bodyPr wrap="square" rtlCol="0">
            <a:spAutoFit/>
          </a:bodyPr>
          <a:lstStyle/>
          <a:p>
            <a:pPr algn="ctr"/>
            <a:r>
              <a:rPr lang="es-MX" sz="1400" b="1" dirty="0" smtClean="0"/>
              <a:t>GLUCOSA,GALACTOSA FRUCTOSA</a:t>
            </a:r>
            <a:endParaRPr lang="es-MX" sz="1400" b="1" dirty="0"/>
          </a:p>
        </p:txBody>
      </p:sp>
      <p:sp>
        <p:nvSpPr>
          <p:cNvPr id="8" name="CuadroTexto 7"/>
          <p:cNvSpPr txBox="1"/>
          <p:nvPr/>
        </p:nvSpPr>
        <p:spPr>
          <a:xfrm>
            <a:off x="5904148" y="380129"/>
            <a:ext cx="1872208" cy="307777"/>
          </a:xfrm>
          <a:prstGeom prst="rect">
            <a:avLst/>
          </a:prstGeom>
          <a:noFill/>
        </p:spPr>
        <p:txBody>
          <a:bodyPr wrap="square" rtlCol="0">
            <a:spAutoFit/>
          </a:bodyPr>
          <a:lstStyle/>
          <a:p>
            <a:r>
              <a:rPr lang="es-MX" sz="1400" b="1" dirty="0" smtClean="0"/>
              <a:t>ACIDOS GRASOS</a:t>
            </a:r>
            <a:endParaRPr lang="es-MX" sz="1400" b="1" dirty="0"/>
          </a:p>
        </p:txBody>
      </p:sp>
      <p:cxnSp>
        <p:nvCxnSpPr>
          <p:cNvPr id="10" name="Conector recto de flecha 9"/>
          <p:cNvCxnSpPr/>
          <p:nvPr/>
        </p:nvCxnSpPr>
        <p:spPr>
          <a:xfrm>
            <a:off x="2909270" y="808863"/>
            <a:ext cx="720080" cy="12961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p:cNvCxnSpPr/>
          <p:nvPr/>
        </p:nvCxnSpPr>
        <p:spPr>
          <a:xfrm rot="5400000">
            <a:off x="4610301" y="1034266"/>
            <a:ext cx="2427872" cy="17900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CuadroTexto 12"/>
          <p:cNvSpPr txBox="1"/>
          <p:nvPr/>
        </p:nvSpPr>
        <p:spPr>
          <a:xfrm>
            <a:off x="857224" y="1214422"/>
            <a:ext cx="1705594" cy="338554"/>
          </a:xfrm>
          <a:prstGeom prst="rect">
            <a:avLst/>
          </a:prstGeom>
          <a:noFill/>
        </p:spPr>
        <p:txBody>
          <a:bodyPr wrap="square" rtlCol="0">
            <a:spAutoFit/>
          </a:bodyPr>
          <a:lstStyle/>
          <a:p>
            <a:r>
              <a:rPr lang="es-MX" sz="1600" dirty="0" smtClean="0">
                <a:solidFill>
                  <a:srgbClr val="FF0000"/>
                </a:solidFill>
              </a:rPr>
              <a:t>1. GLUCOLISIS</a:t>
            </a:r>
            <a:endParaRPr lang="es-MX" sz="1600" dirty="0">
              <a:solidFill>
                <a:srgbClr val="FF0000"/>
              </a:solidFill>
            </a:endParaRPr>
          </a:p>
        </p:txBody>
      </p:sp>
      <p:sp>
        <p:nvSpPr>
          <p:cNvPr id="14" name="CuadroTexto 13"/>
          <p:cNvSpPr txBox="1"/>
          <p:nvPr/>
        </p:nvSpPr>
        <p:spPr>
          <a:xfrm>
            <a:off x="6643702" y="1500174"/>
            <a:ext cx="1857388" cy="338554"/>
          </a:xfrm>
          <a:prstGeom prst="rect">
            <a:avLst/>
          </a:prstGeom>
          <a:noFill/>
        </p:spPr>
        <p:txBody>
          <a:bodyPr wrap="square" rtlCol="0">
            <a:spAutoFit/>
          </a:bodyPr>
          <a:lstStyle/>
          <a:p>
            <a:r>
              <a:rPr lang="es-MX" sz="1600" dirty="0" smtClean="0">
                <a:solidFill>
                  <a:srgbClr val="FF0000"/>
                </a:solidFill>
              </a:rPr>
              <a:t>2. </a:t>
            </a:r>
            <a:r>
              <a:rPr lang="el-GR" sz="1600" dirty="0" smtClean="0">
                <a:solidFill>
                  <a:srgbClr val="FF0000"/>
                </a:solidFill>
              </a:rPr>
              <a:t>Β</a:t>
            </a:r>
            <a:r>
              <a:rPr lang="es-MX" sz="1600" dirty="0" smtClean="0">
                <a:solidFill>
                  <a:srgbClr val="FF0000"/>
                </a:solidFill>
              </a:rPr>
              <a:t>-OXIDACIÓN</a:t>
            </a:r>
            <a:endParaRPr lang="es-MX" sz="1600" dirty="0">
              <a:solidFill>
                <a:srgbClr val="FF0000"/>
              </a:solidFill>
            </a:endParaRPr>
          </a:p>
        </p:txBody>
      </p:sp>
      <p:sp>
        <p:nvSpPr>
          <p:cNvPr id="18" name="CuadroTexto 17"/>
          <p:cNvSpPr txBox="1"/>
          <p:nvPr/>
        </p:nvSpPr>
        <p:spPr>
          <a:xfrm>
            <a:off x="2627784" y="2564904"/>
            <a:ext cx="1656184" cy="369332"/>
          </a:xfrm>
          <a:prstGeom prst="rect">
            <a:avLst/>
          </a:prstGeom>
          <a:noFill/>
        </p:spPr>
        <p:txBody>
          <a:bodyPr wrap="square" rtlCol="0">
            <a:spAutoFit/>
          </a:bodyPr>
          <a:lstStyle/>
          <a:p>
            <a:endParaRPr lang="es-MX"/>
          </a:p>
        </p:txBody>
      </p:sp>
      <p:sp>
        <p:nvSpPr>
          <p:cNvPr id="9" name="8 CuadroTexto"/>
          <p:cNvSpPr txBox="1"/>
          <p:nvPr/>
        </p:nvSpPr>
        <p:spPr>
          <a:xfrm>
            <a:off x="2763191" y="2312960"/>
            <a:ext cx="1428760" cy="307777"/>
          </a:xfrm>
          <a:prstGeom prst="rect">
            <a:avLst/>
          </a:prstGeom>
          <a:noFill/>
        </p:spPr>
        <p:txBody>
          <a:bodyPr wrap="square" rtlCol="0">
            <a:spAutoFit/>
          </a:bodyPr>
          <a:lstStyle/>
          <a:p>
            <a:pPr algn="ctr"/>
            <a:r>
              <a:rPr lang="es-MX" sz="1400" b="1" dirty="0" smtClean="0"/>
              <a:t>PIRUVATO</a:t>
            </a:r>
            <a:endParaRPr lang="es-MX" sz="1400" b="1" dirty="0"/>
          </a:p>
        </p:txBody>
      </p:sp>
      <p:sp>
        <p:nvSpPr>
          <p:cNvPr id="11" name="10 CuadroTexto"/>
          <p:cNvSpPr txBox="1"/>
          <p:nvPr/>
        </p:nvSpPr>
        <p:spPr>
          <a:xfrm>
            <a:off x="3929058" y="3286124"/>
            <a:ext cx="1507038" cy="338554"/>
          </a:xfrm>
          <a:prstGeom prst="rect">
            <a:avLst/>
          </a:prstGeom>
          <a:noFill/>
        </p:spPr>
        <p:txBody>
          <a:bodyPr wrap="square" rtlCol="0">
            <a:spAutoFit/>
          </a:bodyPr>
          <a:lstStyle/>
          <a:p>
            <a:r>
              <a:rPr lang="es-MX" sz="1600" b="1" dirty="0" smtClean="0"/>
              <a:t>Acetil-</a:t>
            </a:r>
            <a:r>
              <a:rPr lang="es-MX" sz="1600" b="1" dirty="0" err="1" smtClean="0"/>
              <a:t>CoA</a:t>
            </a:r>
            <a:endParaRPr lang="es-MX" sz="1600" b="1" dirty="0"/>
          </a:p>
        </p:txBody>
      </p:sp>
      <p:cxnSp>
        <p:nvCxnSpPr>
          <p:cNvPr id="3" name="Conector recto de flecha 2"/>
          <p:cNvCxnSpPr/>
          <p:nvPr/>
        </p:nvCxnSpPr>
        <p:spPr>
          <a:xfrm>
            <a:off x="3779912" y="2697283"/>
            <a:ext cx="412039" cy="4150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Flecha curvada hacia la derecha 3"/>
          <p:cNvSpPr/>
          <p:nvPr/>
        </p:nvSpPr>
        <p:spPr>
          <a:xfrm>
            <a:off x="6084168" y="1486672"/>
            <a:ext cx="360040" cy="79208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6" name="Flecha curvada hacia la izquierda 5"/>
          <p:cNvSpPr/>
          <p:nvPr/>
        </p:nvSpPr>
        <p:spPr>
          <a:xfrm>
            <a:off x="2879812" y="1277049"/>
            <a:ext cx="360040" cy="503475"/>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7" name="Flecha curvada hacia la izquierda 6"/>
          <p:cNvSpPr/>
          <p:nvPr/>
        </p:nvSpPr>
        <p:spPr>
          <a:xfrm>
            <a:off x="3568324" y="2815433"/>
            <a:ext cx="211588" cy="399253"/>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6" name="Elipse 15"/>
          <p:cNvSpPr/>
          <p:nvPr/>
        </p:nvSpPr>
        <p:spPr>
          <a:xfrm>
            <a:off x="4071934" y="4214818"/>
            <a:ext cx="1224136"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9" name="Conector recto de flecha 18"/>
          <p:cNvCxnSpPr/>
          <p:nvPr/>
        </p:nvCxnSpPr>
        <p:spPr>
          <a:xfrm>
            <a:off x="4694002" y="3501008"/>
            <a:ext cx="0" cy="6259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CuadroTexto 25"/>
          <p:cNvSpPr txBox="1"/>
          <p:nvPr/>
        </p:nvSpPr>
        <p:spPr>
          <a:xfrm>
            <a:off x="4000496" y="5643578"/>
            <a:ext cx="1801464" cy="307777"/>
          </a:xfrm>
          <a:prstGeom prst="rect">
            <a:avLst/>
          </a:prstGeom>
          <a:noFill/>
        </p:spPr>
        <p:txBody>
          <a:bodyPr wrap="square" rtlCol="0">
            <a:spAutoFit/>
          </a:bodyPr>
          <a:lstStyle/>
          <a:p>
            <a:r>
              <a:rPr lang="es-MX" sz="1400" b="1" dirty="0" smtClean="0"/>
              <a:t>NADH      FADH</a:t>
            </a:r>
            <a:r>
              <a:rPr lang="es-MX" sz="1400" b="1" baseline="-25000" dirty="0" smtClean="0"/>
              <a:t>2</a:t>
            </a:r>
            <a:endParaRPr lang="es-MX" sz="1400" b="1" baseline="-25000" dirty="0"/>
          </a:p>
        </p:txBody>
      </p:sp>
      <p:sp>
        <p:nvSpPr>
          <p:cNvPr id="21" name="20 CuadroTexto"/>
          <p:cNvSpPr txBox="1"/>
          <p:nvPr/>
        </p:nvSpPr>
        <p:spPr>
          <a:xfrm>
            <a:off x="6429388" y="2214554"/>
            <a:ext cx="1643074" cy="523220"/>
          </a:xfrm>
          <a:prstGeom prst="rect">
            <a:avLst/>
          </a:prstGeom>
          <a:noFill/>
        </p:spPr>
        <p:txBody>
          <a:bodyPr wrap="square" rtlCol="0">
            <a:spAutoFit/>
          </a:bodyPr>
          <a:lstStyle/>
          <a:p>
            <a:r>
              <a:rPr lang="es-MX" sz="1400" dirty="0" smtClean="0"/>
              <a:t>NADH </a:t>
            </a:r>
          </a:p>
          <a:p>
            <a:r>
              <a:rPr lang="es-MX" sz="1400" dirty="0" smtClean="0"/>
              <a:t>FADH</a:t>
            </a:r>
            <a:r>
              <a:rPr lang="es-MX" sz="1400" baseline="-25000" dirty="0" smtClean="0"/>
              <a:t>2</a:t>
            </a:r>
            <a:endParaRPr lang="es-MX" sz="1400" baseline="-25000" dirty="0"/>
          </a:p>
        </p:txBody>
      </p:sp>
      <p:sp>
        <p:nvSpPr>
          <p:cNvPr id="22" name="21 CuadroTexto"/>
          <p:cNvSpPr txBox="1"/>
          <p:nvPr/>
        </p:nvSpPr>
        <p:spPr>
          <a:xfrm>
            <a:off x="1714480" y="1714488"/>
            <a:ext cx="1357322" cy="523220"/>
          </a:xfrm>
          <a:prstGeom prst="rect">
            <a:avLst/>
          </a:prstGeom>
          <a:noFill/>
        </p:spPr>
        <p:txBody>
          <a:bodyPr wrap="square" rtlCol="0">
            <a:spAutoFit/>
          </a:bodyPr>
          <a:lstStyle/>
          <a:p>
            <a:pPr algn="ctr"/>
            <a:r>
              <a:rPr lang="es-MX" sz="1400" dirty="0" smtClean="0"/>
              <a:t>NADH </a:t>
            </a:r>
          </a:p>
          <a:p>
            <a:pPr algn="ctr"/>
            <a:r>
              <a:rPr lang="es-MX" sz="1400" dirty="0" smtClean="0"/>
              <a:t>ATP</a:t>
            </a:r>
            <a:endParaRPr lang="es-MX" sz="1400" baseline="-25000" dirty="0"/>
          </a:p>
        </p:txBody>
      </p:sp>
      <p:sp>
        <p:nvSpPr>
          <p:cNvPr id="24" name="23 CuadroTexto"/>
          <p:cNvSpPr txBox="1"/>
          <p:nvPr/>
        </p:nvSpPr>
        <p:spPr>
          <a:xfrm>
            <a:off x="2643174" y="2928934"/>
            <a:ext cx="1143008" cy="369332"/>
          </a:xfrm>
          <a:prstGeom prst="rect">
            <a:avLst/>
          </a:prstGeom>
          <a:noFill/>
        </p:spPr>
        <p:txBody>
          <a:bodyPr wrap="square" rtlCol="0">
            <a:spAutoFit/>
          </a:bodyPr>
          <a:lstStyle/>
          <a:p>
            <a:r>
              <a:rPr lang="es-MX" sz="1400" dirty="0" smtClean="0"/>
              <a:t>NADH</a:t>
            </a:r>
            <a:r>
              <a:rPr lang="es-MX" dirty="0" smtClean="0"/>
              <a:t> </a:t>
            </a:r>
          </a:p>
        </p:txBody>
      </p:sp>
      <p:sp>
        <p:nvSpPr>
          <p:cNvPr id="25" name="24 CuadroTexto"/>
          <p:cNvSpPr txBox="1"/>
          <p:nvPr/>
        </p:nvSpPr>
        <p:spPr>
          <a:xfrm>
            <a:off x="4143372" y="6286520"/>
            <a:ext cx="1143008" cy="461665"/>
          </a:xfrm>
          <a:prstGeom prst="rect">
            <a:avLst/>
          </a:prstGeom>
          <a:noFill/>
        </p:spPr>
        <p:txBody>
          <a:bodyPr wrap="square" rtlCol="0">
            <a:spAutoFit/>
          </a:bodyPr>
          <a:lstStyle/>
          <a:p>
            <a:pPr algn="ctr"/>
            <a:r>
              <a:rPr lang="es-MX" sz="2400" b="1" dirty="0" smtClean="0"/>
              <a:t>ATP</a:t>
            </a:r>
            <a:r>
              <a:rPr lang="es-MX" dirty="0" smtClean="0"/>
              <a:t> </a:t>
            </a:r>
          </a:p>
        </p:txBody>
      </p:sp>
      <p:sp>
        <p:nvSpPr>
          <p:cNvPr id="27" name="CuadroTexto 13"/>
          <p:cNvSpPr txBox="1"/>
          <p:nvPr/>
        </p:nvSpPr>
        <p:spPr>
          <a:xfrm>
            <a:off x="2071670" y="5857892"/>
            <a:ext cx="1857388" cy="830997"/>
          </a:xfrm>
          <a:prstGeom prst="rect">
            <a:avLst/>
          </a:prstGeom>
          <a:noFill/>
        </p:spPr>
        <p:txBody>
          <a:bodyPr wrap="square" rtlCol="0">
            <a:spAutoFit/>
          </a:bodyPr>
          <a:lstStyle/>
          <a:p>
            <a:pPr algn="ctr"/>
            <a:r>
              <a:rPr lang="es-MX" sz="1600" dirty="0" smtClean="0">
                <a:solidFill>
                  <a:srgbClr val="FF0000"/>
                </a:solidFill>
              </a:rPr>
              <a:t>4. FOSFORILACIÓN OXIDATIVA</a:t>
            </a:r>
            <a:endParaRPr lang="es-MX" sz="1600" dirty="0">
              <a:solidFill>
                <a:srgbClr val="FF0000"/>
              </a:solidFill>
            </a:endParaRPr>
          </a:p>
        </p:txBody>
      </p:sp>
      <p:sp>
        <p:nvSpPr>
          <p:cNvPr id="28" name="CuadroTexto 13"/>
          <p:cNvSpPr txBox="1"/>
          <p:nvPr/>
        </p:nvSpPr>
        <p:spPr>
          <a:xfrm>
            <a:off x="5429256" y="4500570"/>
            <a:ext cx="1857388" cy="584775"/>
          </a:xfrm>
          <a:prstGeom prst="rect">
            <a:avLst/>
          </a:prstGeom>
          <a:noFill/>
        </p:spPr>
        <p:txBody>
          <a:bodyPr wrap="square" rtlCol="0">
            <a:spAutoFit/>
          </a:bodyPr>
          <a:lstStyle/>
          <a:p>
            <a:pPr algn="ctr"/>
            <a:r>
              <a:rPr lang="es-MX" sz="1600" dirty="0" smtClean="0">
                <a:solidFill>
                  <a:srgbClr val="FF0000"/>
                </a:solidFill>
              </a:rPr>
              <a:t>3. CICLO DE KREBS</a:t>
            </a:r>
            <a:endParaRPr lang="es-MX" sz="1600" dirty="0">
              <a:solidFill>
                <a:srgbClr val="FF0000"/>
              </a:solidFill>
            </a:endParaRPr>
          </a:p>
        </p:txBody>
      </p:sp>
      <p:cxnSp>
        <p:nvCxnSpPr>
          <p:cNvPr id="30" name="29 Conector recto de flecha"/>
          <p:cNvCxnSpPr/>
          <p:nvPr/>
        </p:nvCxnSpPr>
        <p:spPr>
          <a:xfrm rot="5400000">
            <a:off x="4572000" y="5500702"/>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a:endCxn id="25" idx="0"/>
          </p:cNvCxnSpPr>
          <p:nvPr/>
        </p:nvCxnSpPr>
        <p:spPr>
          <a:xfrm rot="5400000">
            <a:off x="4537075" y="6107925"/>
            <a:ext cx="356396"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32 Flecha derecha"/>
          <p:cNvSpPr/>
          <p:nvPr/>
        </p:nvSpPr>
        <p:spPr>
          <a:xfrm rot="10800000">
            <a:off x="3571868" y="4786322"/>
            <a:ext cx="428628"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4" name="33 CuadroTexto"/>
          <p:cNvSpPr txBox="1"/>
          <p:nvPr/>
        </p:nvSpPr>
        <p:spPr>
          <a:xfrm>
            <a:off x="2428860" y="4643446"/>
            <a:ext cx="1143008" cy="369332"/>
          </a:xfrm>
          <a:prstGeom prst="rect">
            <a:avLst/>
          </a:prstGeom>
          <a:noFill/>
        </p:spPr>
        <p:txBody>
          <a:bodyPr wrap="square" rtlCol="0">
            <a:spAutoFit/>
          </a:bodyPr>
          <a:lstStyle/>
          <a:p>
            <a:pPr algn="ctr"/>
            <a:r>
              <a:rPr lang="es-MX" sz="1400" dirty="0" smtClean="0"/>
              <a:t>GTP</a:t>
            </a:r>
            <a:r>
              <a:rPr lang="es-MX" dirty="0" smtClean="0"/>
              <a:t> </a:t>
            </a:r>
          </a:p>
        </p:txBody>
      </p:sp>
      <p:sp>
        <p:nvSpPr>
          <p:cNvPr id="37" name="36 Flecha curvada hacia la derecha"/>
          <p:cNvSpPr/>
          <p:nvPr/>
        </p:nvSpPr>
        <p:spPr>
          <a:xfrm>
            <a:off x="4786314" y="6000768"/>
            <a:ext cx="142876" cy="214314"/>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38" name="37 CuadroTexto"/>
          <p:cNvSpPr txBox="1"/>
          <p:nvPr/>
        </p:nvSpPr>
        <p:spPr>
          <a:xfrm>
            <a:off x="4929190" y="5929330"/>
            <a:ext cx="2143140" cy="430887"/>
          </a:xfrm>
          <a:prstGeom prst="rect">
            <a:avLst/>
          </a:prstGeom>
          <a:noFill/>
        </p:spPr>
        <p:txBody>
          <a:bodyPr wrap="square" rtlCol="0">
            <a:spAutoFit/>
          </a:bodyPr>
          <a:lstStyle/>
          <a:p>
            <a:r>
              <a:rPr lang="es-MX" sz="1100" dirty="0" smtClean="0"/>
              <a:t>O</a:t>
            </a:r>
            <a:r>
              <a:rPr lang="es-MX" sz="1100" baseline="-25000" dirty="0" smtClean="0"/>
              <a:t>2</a:t>
            </a:r>
          </a:p>
          <a:p>
            <a:r>
              <a:rPr lang="es-MX" sz="1100" dirty="0" smtClean="0"/>
              <a:t>H</a:t>
            </a:r>
            <a:r>
              <a:rPr lang="es-MX" sz="1100" baseline="-25000" dirty="0" smtClean="0"/>
              <a:t>2</a:t>
            </a:r>
            <a:r>
              <a:rPr lang="es-MX" sz="1100" dirty="0" smtClean="0"/>
              <a:t>O</a:t>
            </a:r>
            <a:endParaRPr lang="es-MX" sz="1100" dirty="0"/>
          </a:p>
        </p:txBody>
      </p:sp>
    </p:spTree>
    <p:extLst>
      <p:ext uri="{BB962C8B-B14F-4D97-AF65-F5344CB8AC3E}">
        <p14:creationId xmlns:p14="http://schemas.microsoft.com/office/powerpoint/2010/main" val="25789473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1. GLUCÓLISIS</a:t>
            </a:r>
            <a:endParaRPr lang="es-MX" dirty="0"/>
          </a:p>
        </p:txBody>
      </p:sp>
      <p:sp>
        <p:nvSpPr>
          <p:cNvPr id="3" name="2 Subtítulo"/>
          <p:cNvSpPr>
            <a:spLocks noGrp="1"/>
          </p:cNvSpPr>
          <p:nvPr>
            <p:ph type="subTitle" idx="1"/>
          </p:nvPr>
        </p:nvSpPr>
        <p:spPr/>
        <p:txBody>
          <a:bodyPr/>
          <a:lstStyle/>
          <a:p>
            <a:endParaRPr lang="es-MX"/>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20000"/>
          </a:bodyPr>
          <a:lstStyle/>
          <a:p>
            <a:pPr algn="just"/>
            <a:r>
              <a:rPr lang="es-MX" dirty="0" smtClean="0"/>
              <a:t>El estudio de la Bioenergética dentro de la unidad de aprendizaje de Bioquímica II, permite al alumno adquirir el conocimiento y </a:t>
            </a:r>
            <a:r>
              <a:rPr lang="es-MX" smtClean="0"/>
              <a:t>entendimiento </a:t>
            </a:r>
            <a:r>
              <a:rPr lang="es-MX" smtClean="0"/>
              <a:t>de las </a:t>
            </a:r>
            <a:r>
              <a:rPr lang="es-MX" dirty="0" smtClean="0"/>
              <a:t>transformaciones de energía de los principales energéticos del cuerpo humano, tales como hidratos de carbono, lípidos y proteínas. El conocimiento de las diversas rutas catabólicas, desde glucolisis, beta-oxidación y ciclo de Krebs hasta terminar con </a:t>
            </a:r>
            <a:r>
              <a:rPr lang="es-MX" dirty="0" err="1" smtClean="0"/>
              <a:t>fosforilación</a:t>
            </a:r>
            <a:r>
              <a:rPr lang="es-MX" dirty="0" smtClean="0"/>
              <a:t> oxidativa, le permitirá conocer la forma en como el cuerpo humano transforma la energía almacenada a través de estos ciclos hasta la obtención de energía química en forma de ATP. </a:t>
            </a:r>
            <a:endParaRPr lang="es-MX" dirty="0"/>
          </a:p>
        </p:txBody>
      </p:sp>
      <p:sp>
        <p:nvSpPr>
          <p:cNvPr id="3" name="2 Título"/>
          <p:cNvSpPr>
            <a:spLocks noGrp="1"/>
          </p:cNvSpPr>
          <p:nvPr>
            <p:ph type="title"/>
          </p:nvPr>
        </p:nvSpPr>
        <p:spPr/>
        <p:txBody>
          <a:bodyPr/>
          <a:lstStyle/>
          <a:p>
            <a:r>
              <a:rPr lang="es-MX" dirty="0" smtClean="0"/>
              <a:t>Justificación académica</a:t>
            </a:r>
            <a:endParaRPr lang="es-MX"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Los pasos </a:t>
            </a:r>
            <a:r>
              <a:rPr lang="es-MX" dirty="0" err="1" smtClean="0"/>
              <a:t>iniciales</a:t>
            </a:r>
            <a:r>
              <a:rPr lang="es-MX" dirty="0" smtClean="0"/>
              <a:t> en el catabolismo de la glucosa están a cargo de las enzimas de la glucólisis en citoplasma. La reacción global de esta vía es:</a:t>
            </a:r>
          </a:p>
          <a:p>
            <a:pPr lvl="6">
              <a:buNone/>
            </a:pPr>
            <a:r>
              <a:rPr lang="es-MX" dirty="0" smtClean="0"/>
              <a:t>2ADP + Pi                 2ATP</a:t>
            </a:r>
          </a:p>
          <a:p>
            <a:r>
              <a:rPr lang="es-MX" dirty="0" smtClean="0"/>
              <a:t>Glucosa 				2 </a:t>
            </a:r>
            <a:r>
              <a:rPr lang="es-MX" dirty="0" err="1" smtClean="0"/>
              <a:t>Piruvato</a:t>
            </a:r>
            <a:endParaRPr lang="es-MX" dirty="0" smtClean="0"/>
          </a:p>
          <a:p>
            <a:pPr lvl="5"/>
            <a:r>
              <a:rPr lang="es-MX" dirty="0" smtClean="0"/>
              <a:t>2NAD</a:t>
            </a:r>
            <a:r>
              <a:rPr lang="es-MX" baseline="30000" dirty="0" smtClean="0"/>
              <a:t>+</a:t>
            </a:r>
            <a:r>
              <a:rPr lang="es-MX" dirty="0" smtClean="0"/>
              <a:t>                 2 NADH  + 2H </a:t>
            </a:r>
            <a:r>
              <a:rPr lang="es-MX" baseline="30000" dirty="0" smtClean="0"/>
              <a:t>+</a:t>
            </a:r>
            <a:endParaRPr lang="es-MX" baseline="30000" dirty="0"/>
          </a:p>
        </p:txBody>
      </p:sp>
      <p:sp>
        <p:nvSpPr>
          <p:cNvPr id="3" name="2 Título"/>
          <p:cNvSpPr>
            <a:spLocks noGrp="1"/>
          </p:cNvSpPr>
          <p:nvPr>
            <p:ph type="title"/>
          </p:nvPr>
        </p:nvSpPr>
        <p:spPr/>
        <p:txBody>
          <a:bodyPr/>
          <a:lstStyle/>
          <a:p>
            <a:endParaRPr lang="es-MX"/>
          </a:p>
        </p:txBody>
      </p:sp>
      <p:cxnSp>
        <p:nvCxnSpPr>
          <p:cNvPr id="5" name="4 Conector recto de flecha"/>
          <p:cNvCxnSpPr/>
          <p:nvPr/>
        </p:nvCxnSpPr>
        <p:spPr>
          <a:xfrm>
            <a:off x="2428860" y="3857628"/>
            <a:ext cx="250033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5 Flecha curvada hacia arriba"/>
          <p:cNvSpPr/>
          <p:nvPr/>
        </p:nvSpPr>
        <p:spPr>
          <a:xfrm>
            <a:off x="2714612" y="3500438"/>
            <a:ext cx="1571636" cy="214314"/>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7" name="6 Flecha curvada hacia abajo"/>
          <p:cNvSpPr/>
          <p:nvPr/>
        </p:nvSpPr>
        <p:spPr>
          <a:xfrm>
            <a:off x="3000364" y="4000504"/>
            <a:ext cx="1071570" cy="14287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La glucolisis se divide en dos fases: una que consume ATP y otra que lo produce. En la primera fase, el ATP se utiliza para convertir una molécula de glucosa a dos de un azúcar </a:t>
            </a:r>
            <a:r>
              <a:rPr lang="es-MX" dirty="0" err="1" smtClean="0"/>
              <a:t>fosforilado</a:t>
            </a:r>
            <a:r>
              <a:rPr lang="es-MX" dirty="0" smtClean="0"/>
              <a:t> de tres carbonos. Y una segunda donde esta triosa es convertido a </a:t>
            </a:r>
            <a:r>
              <a:rPr lang="es-MX" dirty="0" err="1" smtClean="0"/>
              <a:t>Piruvato</a:t>
            </a:r>
            <a:r>
              <a:rPr lang="es-MX" dirty="0" smtClean="0"/>
              <a:t> y la energía libre se emplea para </a:t>
            </a:r>
            <a:r>
              <a:rPr lang="es-MX" dirty="0" err="1" smtClean="0"/>
              <a:t>fosforilar</a:t>
            </a:r>
            <a:r>
              <a:rPr lang="es-MX" dirty="0" smtClean="0"/>
              <a:t> ADP a ATP.</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srcRect/>
          <a:stretch>
            <a:fillRect/>
          </a:stretch>
        </p:blipFill>
        <p:spPr bwMode="auto">
          <a:xfrm>
            <a:off x="2571736" y="214290"/>
            <a:ext cx="5715040" cy="6341379"/>
          </a:xfrm>
          <a:prstGeom prst="rect">
            <a:avLst/>
          </a:prstGeom>
          <a:noFill/>
          <a:ln w="9525">
            <a:noFill/>
            <a:miter lim="800000"/>
            <a:headEnd/>
            <a:tailEnd/>
          </a:ln>
          <a:effectLst/>
        </p:spPr>
      </p:pic>
      <p:sp>
        <p:nvSpPr>
          <p:cNvPr id="6" name="5 Abrir llave"/>
          <p:cNvSpPr/>
          <p:nvPr/>
        </p:nvSpPr>
        <p:spPr>
          <a:xfrm>
            <a:off x="1857356" y="3429000"/>
            <a:ext cx="142876" cy="271464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7" name="6 CuadroTexto"/>
          <p:cNvSpPr txBox="1"/>
          <p:nvPr/>
        </p:nvSpPr>
        <p:spPr>
          <a:xfrm>
            <a:off x="214282" y="1500174"/>
            <a:ext cx="1285884" cy="646331"/>
          </a:xfrm>
          <a:prstGeom prst="rect">
            <a:avLst/>
          </a:prstGeom>
          <a:noFill/>
        </p:spPr>
        <p:txBody>
          <a:bodyPr wrap="square" rtlCol="0">
            <a:spAutoFit/>
          </a:bodyPr>
          <a:lstStyle/>
          <a:p>
            <a:r>
              <a:rPr lang="es-MX" dirty="0" smtClean="0"/>
              <a:t>PRIMERA ETAPA</a:t>
            </a:r>
            <a:endParaRPr lang="es-MX" dirty="0"/>
          </a:p>
        </p:txBody>
      </p:sp>
      <p:sp>
        <p:nvSpPr>
          <p:cNvPr id="8" name="7 CuadroTexto"/>
          <p:cNvSpPr txBox="1"/>
          <p:nvPr/>
        </p:nvSpPr>
        <p:spPr>
          <a:xfrm>
            <a:off x="357158" y="4357694"/>
            <a:ext cx="1285884" cy="646331"/>
          </a:xfrm>
          <a:prstGeom prst="rect">
            <a:avLst/>
          </a:prstGeom>
          <a:noFill/>
        </p:spPr>
        <p:txBody>
          <a:bodyPr wrap="square" rtlCol="0">
            <a:spAutoFit/>
          </a:bodyPr>
          <a:lstStyle/>
          <a:p>
            <a:r>
              <a:rPr lang="es-MX" dirty="0" smtClean="0"/>
              <a:t>SEGUNDA ETAPA</a:t>
            </a:r>
            <a:endParaRPr lang="es-MX" dirty="0"/>
          </a:p>
        </p:txBody>
      </p:sp>
      <p:sp>
        <p:nvSpPr>
          <p:cNvPr id="9" name="8 CuadroTexto"/>
          <p:cNvSpPr txBox="1"/>
          <p:nvPr/>
        </p:nvSpPr>
        <p:spPr>
          <a:xfrm>
            <a:off x="857224" y="285728"/>
            <a:ext cx="1714480" cy="400110"/>
          </a:xfrm>
          <a:prstGeom prst="rect">
            <a:avLst/>
          </a:prstGeom>
          <a:noFill/>
        </p:spPr>
        <p:txBody>
          <a:bodyPr wrap="square" rtlCol="0">
            <a:spAutoFit/>
          </a:bodyPr>
          <a:lstStyle/>
          <a:p>
            <a:r>
              <a:rPr lang="es-MX" sz="2000" b="1" dirty="0" smtClean="0"/>
              <a:t>GLUCOLISIS</a:t>
            </a:r>
            <a:endParaRPr lang="es-MX" sz="2000" b="1" dirty="0"/>
          </a:p>
        </p:txBody>
      </p:sp>
      <p:sp>
        <p:nvSpPr>
          <p:cNvPr id="10" name="9 Abrir llave"/>
          <p:cNvSpPr/>
          <p:nvPr/>
        </p:nvSpPr>
        <p:spPr>
          <a:xfrm>
            <a:off x="1785918" y="714356"/>
            <a:ext cx="285752" cy="235745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3071802" y="785793"/>
            <a:ext cx="4686031" cy="5713107"/>
          </a:xfrm>
          <a:prstGeom prst="rect">
            <a:avLst/>
          </a:prstGeom>
          <a:noFill/>
          <a:ln w="9525">
            <a:noFill/>
            <a:miter lim="800000"/>
            <a:headEnd/>
            <a:tailEnd/>
          </a:ln>
          <a:effectLst/>
        </p:spPr>
      </p:pic>
      <p:sp>
        <p:nvSpPr>
          <p:cNvPr id="3" name="2 CuadroTexto"/>
          <p:cNvSpPr txBox="1"/>
          <p:nvPr/>
        </p:nvSpPr>
        <p:spPr>
          <a:xfrm>
            <a:off x="1071538" y="928670"/>
            <a:ext cx="2286016" cy="461665"/>
          </a:xfrm>
          <a:prstGeom prst="rect">
            <a:avLst/>
          </a:prstGeom>
          <a:noFill/>
        </p:spPr>
        <p:txBody>
          <a:bodyPr wrap="square" rtlCol="0">
            <a:spAutoFit/>
          </a:bodyPr>
          <a:lstStyle/>
          <a:p>
            <a:r>
              <a:rPr lang="es-MX" sz="2400" b="1" dirty="0" smtClean="0"/>
              <a:t>FRUCTOSA</a:t>
            </a:r>
            <a:endParaRPr lang="es-MX" sz="24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000100" y="928670"/>
            <a:ext cx="2714644" cy="461665"/>
          </a:xfrm>
          <a:prstGeom prst="rect">
            <a:avLst/>
          </a:prstGeom>
          <a:noFill/>
        </p:spPr>
        <p:txBody>
          <a:bodyPr wrap="square" rtlCol="0">
            <a:spAutoFit/>
          </a:bodyPr>
          <a:lstStyle/>
          <a:p>
            <a:r>
              <a:rPr lang="es-MX" sz="2400" b="1" dirty="0" smtClean="0"/>
              <a:t>GALACTOSA</a:t>
            </a:r>
            <a:endParaRPr lang="es-MX" sz="2400" b="1" dirty="0"/>
          </a:p>
        </p:txBody>
      </p:sp>
      <p:pic>
        <p:nvPicPr>
          <p:cNvPr id="2050" name="Picture 2"/>
          <p:cNvPicPr>
            <a:picLocks noChangeAspect="1" noChangeArrowheads="1"/>
          </p:cNvPicPr>
          <p:nvPr/>
        </p:nvPicPr>
        <p:blipFill>
          <a:blip r:embed="rId2"/>
          <a:srcRect/>
          <a:stretch>
            <a:fillRect/>
          </a:stretch>
        </p:blipFill>
        <p:spPr bwMode="auto">
          <a:xfrm>
            <a:off x="3357554" y="714356"/>
            <a:ext cx="4857784" cy="564360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Reacción No. 6 </a:t>
            </a:r>
            <a:r>
              <a:rPr lang="es-MX" dirty="0" err="1" smtClean="0"/>
              <a:t>Glucolítica</a:t>
            </a:r>
            <a:endParaRPr lang="es-MX" dirty="0"/>
          </a:p>
        </p:txBody>
      </p:sp>
      <p:sp>
        <p:nvSpPr>
          <p:cNvPr id="3" name="2 Subtítulo"/>
          <p:cNvSpPr>
            <a:spLocks noGrp="1"/>
          </p:cNvSpPr>
          <p:nvPr>
            <p:ph type="subTitle" idx="1"/>
          </p:nvPr>
        </p:nvSpPr>
        <p:spPr/>
        <p:txBody>
          <a:bodyPr/>
          <a:lstStyle/>
          <a:p>
            <a:r>
              <a:rPr lang="es-MX" dirty="0" err="1" smtClean="0"/>
              <a:t>Reoxidación</a:t>
            </a:r>
            <a:r>
              <a:rPr lang="es-MX" dirty="0" smtClean="0"/>
              <a:t> NADH</a:t>
            </a:r>
            <a:endParaRPr lang="es-MX"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MX" dirty="0" smtClean="0"/>
              <a:t>Sexta reacción de la Glucólisis</a:t>
            </a:r>
          </a:p>
          <a:p>
            <a:pPr algn="just"/>
            <a:r>
              <a:rPr lang="es-MX" dirty="0" smtClean="0"/>
              <a:t>Suministro de NAD es limitado, por lo que el NADH debe ser oxidado nuevamente para continuar la reacción.</a:t>
            </a:r>
          </a:p>
          <a:p>
            <a:pPr algn="just"/>
            <a:r>
              <a:rPr lang="es-MX" dirty="0" smtClean="0"/>
              <a:t>Bajo condiciones aerobias, los equivalentes reductores del NADH deben ser transportados a la mitocondria, sin embargo éste es incapaz de cruzar la membrana mitocondrial.</a:t>
            </a:r>
          </a:p>
          <a:p>
            <a:pPr algn="just"/>
            <a:r>
              <a:rPr lang="es-MX" dirty="0" smtClean="0"/>
              <a:t>Por lo tanto se hace uso de </a:t>
            </a:r>
            <a:r>
              <a:rPr lang="es-MX" b="1" dirty="0" err="1" smtClean="0"/>
              <a:t>lanzaletas</a:t>
            </a:r>
            <a:r>
              <a:rPr lang="es-MX" dirty="0" smtClean="0"/>
              <a:t>.</a:t>
            </a:r>
            <a:endParaRPr lang="es-MX" dirty="0"/>
          </a:p>
        </p:txBody>
      </p:sp>
      <p:sp>
        <p:nvSpPr>
          <p:cNvPr id="3" name="2 Título"/>
          <p:cNvSpPr>
            <a:spLocks noGrp="1"/>
          </p:cNvSpPr>
          <p:nvPr>
            <p:ph type="title"/>
          </p:nvPr>
        </p:nvSpPr>
        <p:spPr/>
        <p:txBody>
          <a:bodyPr>
            <a:normAutofit fontScale="90000"/>
          </a:bodyPr>
          <a:lstStyle/>
          <a:p>
            <a:r>
              <a:rPr lang="es-MX" dirty="0" err="1" smtClean="0"/>
              <a:t>Reoxidación</a:t>
            </a:r>
            <a:r>
              <a:rPr lang="es-MX" dirty="0" smtClean="0"/>
              <a:t> del NADH citoplasmático</a:t>
            </a:r>
            <a:endParaRPr lang="es-MX"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Corazón, hígado y riñones, los equivalentes reductores son transportados a la mitocondria por la </a:t>
            </a:r>
            <a:r>
              <a:rPr lang="es-MX" b="1" dirty="0" err="1" smtClean="0"/>
              <a:t>lanzaleta</a:t>
            </a:r>
            <a:r>
              <a:rPr lang="es-MX" b="1" dirty="0" smtClean="0"/>
              <a:t> de malato</a:t>
            </a:r>
            <a:r>
              <a:rPr lang="es-MX" dirty="0" smtClean="0"/>
              <a:t>.</a:t>
            </a:r>
          </a:p>
          <a:p>
            <a:endParaRPr lang="es-MX" dirty="0" smtClean="0"/>
          </a:p>
          <a:p>
            <a:r>
              <a:rPr lang="es-MX" dirty="0" smtClean="0"/>
              <a:t>El músculo esquelético y el encéfalo usan </a:t>
            </a:r>
            <a:r>
              <a:rPr lang="es-MX" b="1" dirty="0" err="1" smtClean="0"/>
              <a:t>lanzaleta</a:t>
            </a:r>
            <a:r>
              <a:rPr lang="es-MX" b="1" dirty="0" smtClean="0"/>
              <a:t> de glicerol.</a:t>
            </a:r>
            <a:endParaRPr lang="es-MX" b="1"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srcRect/>
          <a:stretch>
            <a:fillRect/>
          </a:stretch>
        </p:blipFill>
        <p:spPr bwMode="auto">
          <a:xfrm>
            <a:off x="3714744" y="428604"/>
            <a:ext cx="4714908" cy="2772007"/>
          </a:xfrm>
          <a:prstGeom prst="rect">
            <a:avLst/>
          </a:prstGeom>
          <a:noFill/>
          <a:ln w="9525">
            <a:noFill/>
            <a:miter lim="800000"/>
            <a:headEnd/>
            <a:tailEnd/>
          </a:ln>
          <a:effectLst/>
        </p:spPr>
      </p:pic>
      <p:pic>
        <p:nvPicPr>
          <p:cNvPr id="4100" name="Picture 4"/>
          <p:cNvPicPr>
            <a:picLocks noChangeAspect="1" noChangeArrowheads="1"/>
          </p:cNvPicPr>
          <p:nvPr/>
        </p:nvPicPr>
        <p:blipFill>
          <a:blip r:embed="rId3"/>
          <a:srcRect/>
          <a:stretch>
            <a:fillRect/>
          </a:stretch>
        </p:blipFill>
        <p:spPr bwMode="auto">
          <a:xfrm>
            <a:off x="3643306" y="3714752"/>
            <a:ext cx="4929222" cy="2500628"/>
          </a:xfrm>
          <a:prstGeom prst="rect">
            <a:avLst/>
          </a:prstGeom>
          <a:noFill/>
          <a:ln w="9525">
            <a:noFill/>
            <a:miter lim="800000"/>
            <a:headEnd/>
            <a:tailEnd/>
          </a:ln>
          <a:effectLst/>
        </p:spPr>
      </p:pic>
      <p:sp>
        <p:nvSpPr>
          <p:cNvPr id="5" name="4 CuadroTexto"/>
          <p:cNvSpPr txBox="1"/>
          <p:nvPr/>
        </p:nvSpPr>
        <p:spPr>
          <a:xfrm>
            <a:off x="285720" y="1071546"/>
            <a:ext cx="2500330" cy="646331"/>
          </a:xfrm>
          <a:prstGeom prst="rect">
            <a:avLst/>
          </a:prstGeom>
          <a:noFill/>
        </p:spPr>
        <p:txBody>
          <a:bodyPr wrap="square" rtlCol="0">
            <a:spAutoFit/>
          </a:bodyPr>
          <a:lstStyle/>
          <a:p>
            <a:pPr algn="ctr"/>
            <a:r>
              <a:rPr lang="es-MX" b="1" dirty="0" smtClean="0"/>
              <a:t>LANZALETA DE MALATO</a:t>
            </a:r>
            <a:endParaRPr lang="es-MX" b="1" dirty="0"/>
          </a:p>
        </p:txBody>
      </p:sp>
      <p:sp>
        <p:nvSpPr>
          <p:cNvPr id="6" name="5 CuadroTexto"/>
          <p:cNvSpPr txBox="1"/>
          <p:nvPr/>
        </p:nvSpPr>
        <p:spPr>
          <a:xfrm>
            <a:off x="357158" y="4429132"/>
            <a:ext cx="2500330" cy="923330"/>
          </a:xfrm>
          <a:prstGeom prst="rect">
            <a:avLst/>
          </a:prstGeom>
          <a:noFill/>
        </p:spPr>
        <p:txBody>
          <a:bodyPr wrap="square" rtlCol="0">
            <a:spAutoFit/>
          </a:bodyPr>
          <a:lstStyle/>
          <a:p>
            <a:pPr algn="ctr"/>
            <a:r>
              <a:rPr lang="es-MX" b="1" dirty="0" smtClean="0"/>
              <a:t>LANZALETA DE FOSFATO DE GLICEROL</a:t>
            </a:r>
            <a:endParaRPr lang="es-MX" b="1" dirty="0"/>
          </a:p>
        </p:txBody>
      </p:sp>
      <p:sp>
        <p:nvSpPr>
          <p:cNvPr id="8" name="7 Flecha derecha"/>
          <p:cNvSpPr/>
          <p:nvPr/>
        </p:nvSpPr>
        <p:spPr>
          <a:xfrm>
            <a:off x="2428860" y="1785926"/>
            <a:ext cx="1214446"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Flecha derecha"/>
          <p:cNvSpPr/>
          <p:nvPr/>
        </p:nvSpPr>
        <p:spPr>
          <a:xfrm>
            <a:off x="2643174" y="4786322"/>
            <a:ext cx="1000132"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MX" dirty="0" smtClean="0"/>
              <a:t>En el músculo en contracción, el oxigeno no pude ser suministrado a la mitocondria con rapidez para oxidar de nuevo todo el NADH, en estas condiciones, los equivalentes reductores son exportados del músculo al hígado. </a:t>
            </a:r>
          </a:p>
          <a:p>
            <a:pPr algn="just"/>
            <a:r>
              <a:rPr lang="es-MX" dirty="0" smtClean="0"/>
              <a:t>La </a:t>
            </a:r>
            <a:r>
              <a:rPr lang="es-MX" b="1" dirty="0" smtClean="0"/>
              <a:t>lactato deshidrogenasa </a:t>
            </a:r>
            <a:r>
              <a:rPr lang="es-MX" dirty="0" smtClean="0"/>
              <a:t>cataliza la transferencia de los equivalentes reductores del NADH al </a:t>
            </a:r>
            <a:r>
              <a:rPr lang="es-MX" dirty="0" err="1" smtClean="0"/>
              <a:t>piruvato</a:t>
            </a:r>
            <a:r>
              <a:rPr lang="es-MX" dirty="0" smtClean="0"/>
              <a:t> formando lactato.</a:t>
            </a:r>
            <a:endParaRPr lang="es-MX" dirty="0"/>
          </a:p>
        </p:txBody>
      </p:sp>
      <p:sp>
        <p:nvSpPr>
          <p:cNvPr id="3" name="2 Título"/>
          <p:cNvSpPr>
            <a:spLocks noGrp="1"/>
          </p:cNvSpPr>
          <p:nvPr>
            <p:ph type="title"/>
          </p:nvPr>
        </p:nvSpPr>
        <p:spPr/>
        <p:txBody>
          <a:bodyPr>
            <a:normAutofit fontScale="90000"/>
          </a:bodyPr>
          <a:lstStyle/>
          <a:p>
            <a:r>
              <a:rPr lang="es-MX" dirty="0" smtClean="0"/>
              <a:t>CICLO DE CORI ( ciclo del ácido láctico) </a:t>
            </a:r>
            <a:endParaRPr lang="es-MX"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3747872"/>
          </a:xfrm>
        </p:spPr>
        <p:txBody>
          <a:bodyPr>
            <a:normAutofit lnSpcReduction="10000"/>
          </a:bodyPr>
          <a:lstStyle/>
          <a:p>
            <a:pPr algn="just"/>
            <a:r>
              <a:rPr lang="es-MX" dirty="0" smtClean="0"/>
              <a:t>Bioenergética: Aplicación de la Termodinámica en los sistemas biológicos, esto incluyen todas las transformaciones de energía que se producen en los seres vivos. Donde existe un intermediario común en los intercambios de energía, el </a:t>
            </a:r>
            <a:r>
              <a:rPr lang="es-MX" dirty="0" err="1" smtClean="0"/>
              <a:t>Trifosfato</a:t>
            </a:r>
            <a:r>
              <a:rPr lang="es-MX" dirty="0" smtClean="0"/>
              <a:t> de </a:t>
            </a:r>
            <a:r>
              <a:rPr lang="es-MX" dirty="0" err="1" smtClean="0"/>
              <a:t>Adenosina</a:t>
            </a:r>
            <a:r>
              <a:rPr lang="es-MX" dirty="0" smtClean="0"/>
              <a:t> (ATP) de ahí que en forma clásica la Bioenergética se ocupe del estudio de los mecanismos de síntesis de ATP.</a:t>
            </a:r>
            <a:endParaRPr lang="es-MX" dirty="0"/>
          </a:p>
        </p:txBody>
      </p:sp>
      <p:sp>
        <p:nvSpPr>
          <p:cNvPr id="3" name="2 Título"/>
          <p:cNvSpPr>
            <a:spLocks noGrp="1"/>
          </p:cNvSpPr>
          <p:nvPr>
            <p:ph type="title"/>
          </p:nvPr>
        </p:nvSpPr>
        <p:spPr/>
        <p:txBody>
          <a:bodyPr/>
          <a:lstStyle/>
          <a:p>
            <a:r>
              <a:rPr lang="es-MX" dirty="0" smtClean="0"/>
              <a:t>Introducción</a:t>
            </a:r>
            <a:endParaRPr lang="es-MX" dirty="0"/>
          </a:p>
        </p:txBody>
      </p:sp>
      <p:pic>
        <p:nvPicPr>
          <p:cNvPr id="4" name="Imagen 3"/>
          <p:cNvPicPr>
            <a:picLocks noChangeAspect="1"/>
          </p:cNvPicPr>
          <p:nvPr/>
        </p:nvPicPr>
        <p:blipFill>
          <a:blip r:embed="rId2"/>
          <a:stretch>
            <a:fillRect/>
          </a:stretch>
        </p:blipFill>
        <p:spPr>
          <a:xfrm>
            <a:off x="5076056" y="4869160"/>
            <a:ext cx="2924175" cy="156210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a:bodyPr>
          <a:lstStyle/>
          <a:p>
            <a:pPr algn="just"/>
            <a:r>
              <a:rPr lang="es-MX" dirty="0" smtClean="0"/>
              <a:t>El lactato abandona el músculo y es llevado en la circulación al hígado. Ahí la lactato deshidrogenasa cataliza la transferencia de los electrones de regreso al NAD, formando de nuevo </a:t>
            </a:r>
            <a:r>
              <a:rPr lang="es-MX" dirty="0" err="1" smtClean="0"/>
              <a:t>piruvato</a:t>
            </a:r>
            <a:r>
              <a:rPr lang="es-MX" dirty="0" smtClean="0"/>
              <a:t>.</a:t>
            </a:r>
          </a:p>
          <a:p>
            <a:pPr algn="just"/>
            <a:r>
              <a:rPr lang="es-MX" dirty="0" smtClean="0"/>
              <a:t>El </a:t>
            </a:r>
            <a:r>
              <a:rPr lang="es-MX" dirty="0" err="1" smtClean="0"/>
              <a:t>piruvato</a:t>
            </a:r>
            <a:r>
              <a:rPr lang="es-MX" dirty="0" smtClean="0"/>
              <a:t> así formado puede utilizarse para sintetizar glucosa por </a:t>
            </a:r>
            <a:r>
              <a:rPr lang="es-MX" dirty="0" err="1" smtClean="0"/>
              <a:t>gluconeogénesis</a:t>
            </a:r>
            <a:r>
              <a:rPr lang="es-MX" dirty="0" smtClean="0"/>
              <a:t>.</a:t>
            </a:r>
          </a:p>
          <a:p>
            <a:pPr algn="just"/>
            <a:r>
              <a:rPr lang="es-MX" dirty="0" smtClean="0"/>
              <a:t>La glucosa entra de nuevo a la circulación y puede regresar a la célula muscular. La función del </a:t>
            </a:r>
            <a:r>
              <a:rPr lang="es-MX" b="1" dirty="0" smtClean="0"/>
              <a:t>Ciclo de Cori</a:t>
            </a:r>
            <a:r>
              <a:rPr lang="es-MX" dirty="0" smtClean="0"/>
              <a:t>, es transferir el exceso de equivalentes reductores del músculo al hígado.</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3000364" y="857232"/>
            <a:ext cx="5634053" cy="1570803"/>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a:stretch>
            <a:fillRect/>
          </a:stretch>
        </p:blipFill>
        <p:spPr bwMode="auto">
          <a:xfrm>
            <a:off x="2428860" y="3214686"/>
            <a:ext cx="5434019" cy="2585683"/>
          </a:xfrm>
          <a:prstGeom prst="rect">
            <a:avLst/>
          </a:prstGeom>
          <a:noFill/>
          <a:ln w="9525">
            <a:noFill/>
            <a:miter lim="800000"/>
            <a:headEnd/>
            <a:tailEnd/>
          </a:ln>
          <a:effectLst/>
        </p:spPr>
      </p:pic>
      <p:sp>
        <p:nvSpPr>
          <p:cNvPr id="5" name="4 CuadroTexto"/>
          <p:cNvSpPr txBox="1"/>
          <p:nvPr/>
        </p:nvSpPr>
        <p:spPr>
          <a:xfrm>
            <a:off x="285720" y="785794"/>
            <a:ext cx="1857388" cy="1754326"/>
          </a:xfrm>
          <a:prstGeom prst="rect">
            <a:avLst/>
          </a:prstGeom>
          <a:noFill/>
        </p:spPr>
        <p:txBody>
          <a:bodyPr wrap="square" rtlCol="0">
            <a:spAutoFit/>
          </a:bodyPr>
          <a:lstStyle/>
          <a:p>
            <a:r>
              <a:rPr lang="es-MX" b="1" dirty="0" smtClean="0"/>
              <a:t>La lactato des- </a:t>
            </a:r>
            <a:r>
              <a:rPr lang="es-MX" b="1" dirty="0" err="1" smtClean="0"/>
              <a:t>hidrogenasa</a:t>
            </a:r>
            <a:r>
              <a:rPr lang="es-MX" b="1" dirty="0" smtClean="0"/>
              <a:t> cataliza la reducción de </a:t>
            </a:r>
            <a:r>
              <a:rPr lang="es-MX" b="1" dirty="0" err="1" smtClean="0"/>
              <a:t>piruvato</a:t>
            </a:r>
            <a:r>
              <a:rPr lang="es-MX" b="1" dirty="0" smtClean="0"/>
              <a:t> para formar lactato</a:t>
            </a:r>
            <a:endParaRPr lang="es-MX" b="1" dirty="0"/>
          </a:p>
        </p:txBody>
      </p:sp>
      <p:sp>
        <p:nvSpPr>
          <p:cNvPr id="7" name="6 CuadroTexto"/>
          <p:cNvSpPr txBox="1"/>
          <p:nvPr/>
        </p:nvSpPr>
        <p:spPr>
          <a:xfrm>
            <a:off x="357158" y="3571876"/>
            <a:ext cx="1928826" cy="1200329"/>
          </a:xfrm>
          <a:prstGeom prst="rect">
            <a:avLst/>
          </a:prstGeom>
          <a:noFill/>
        </p:spPr>
        <p:txBody>
          <a:bodyPr wrap="square" rtlCol="0">
            <a:spAutoFit/>
          </a:bodyPr>
          <a:lstStyle/>
          <a:p>
            <a:pPr algn="ctr"/>
            <a:r>
              <a:rPr lang="es-MX" b="1" dirty="0" smtClean="0"/>
              <a:t>CICLO DE CORI O CICLO DEL ÁCIDO LÁCTICO</a:t>
            </a:r>
            <a:endParaRPr lang="es-MX" b="1" dirty="0"/>
          </a:p>
        </p:txBody>
      </p:sp>
      <p:sp>
        <p:nvSpPr>
          <p:cNvPr id="8" name="7 Flecha derecha"/>
          <p:cNvSpPr/>
          <p:nvPr/>
        </p:nvSpPr>
        <p:spPr>
          <a:xfrm>
            <a:off x="2357422" y="1428736"/>
            <a:ext cx="1000132"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MX" dirty="0" smtClean="0"/>
              <a:t>COMPLEJO DE LA PIRUVATO DESHIDROGENASA</a:t>
            </a:r>
            <a:endParaRPr lang="es-MX" dirty="0"/>
          </a:p>
        </p:txBody>
      </p:sp>
      <p:sp>
        <p:nvSpPr>
          <p:cNvPr id="3" name="2 Subtítulo"/>
          <p:cNvSpPr>
            <a:spLocks noGrp="1"/>
          </p:cNvSpPr>
          <p:nvPr>
            <p:ph type="subTitle" idx="1"/>
          </p:nvPr>
        </p:nvSpPr>
        <p:spPr/>
        <p:txBody>
          <a:bodyPr/>
          <a:lstStyle/>
          <a:p>
            <a:endParaRPr lang="es-MX"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MX" dirty="0" smtClean="0"/>
              <a:t>El </a:t>
            </a:r>
            <a:r>
              <a:rPr lang="es-MX" dirty="0" err="1" smtClean="0"/>
              <a:t>piruvato</a:t>
            </a:r>
            <a:r>
              <a:rPr lang="es-MX" dirty="0" smtClean="0"/>
              <a:t> es transportado al interior de las mitocondrias, donde es </a:t>
            </a:r>
            <a:r>
              <a:rPr lang="es-MX" dirty="0" err="1" smtClean="0"/>
              <a:t>descarboxilado</a:t>
            </a:r>
            <a:r>
              <a:rPr lang="es-MX" dirty="0" smtClean="0"/>
              <a:t> y oxidado. </a:t>
            </a:r>
          </a:p>
          <a:p>
            <a:pPr algn="just"/>
            <a:r>
              <a:rPr lang="es-MX" dirty="0" smtClean="0"/>
              <a:t>Esta reacción es catalizada por un complejo </a:t>
            </a:r>
            <a:r>
              <a:rPr lang="es-MX" dirty="0" err="1" smtClean="0"/>
              <a:t>multienzimatico</a:t>
            </a:r>
            <a:r>
              <a:rPr lang="es-MX" dirty="0" smtClean="0"/>
              <a:t>, que incluye tres enzimas y utiliza cinco coenzimas diferentes: NAD, FAD, pirofosfato de </a:t>
            </a:r>
            <a:r>
              <a:rPr lang="es-MX" dirty="0" err="1" smtClean="0"/>
              <a:t>tiamina</a:t>
            </a:r>
            <a:r>
              <a:rPr lang="es-MX" dirty="0" smtClean="0"/>
              <a:t>, ácido </a:t>
            </a:r>
            <a:r>
              <a:rPr lang="es-MX" dirty="0" err="1" smtClean="0"/>
              <a:t>lipoico</a:t>
            </a:r>
            <a:r>
              <a:rPr lang="es-MX" dirty="0" smtClean="0"/>
              <a:t> y coenzima A (</a:t>
            </a:r>
            <a:r>
              <a:rPr lang="es-MX" dirty="0" err="1" smtClean="0"/>
              <a:t>CoA</a:t>
            </a:r>
            <a:r>
              <a:rPr lang="es-MX" dirty="0" smtClean="0"/>
              <a:t>)</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2643174" y="1000108"/>
            <a:ext cx="5429288" cy="5286412"/>
          </a:xfrm>
          <a:prstGeom prst="rect">
            <a:avLst/>
          </a:prstGeom>
          <a:noFill/>
          <a:ln w="9525">
            <a:noFill/>
            <a:miter lim="800000"/>
            <a:headEnd/>
            <a:tailEnd/>
          </a:ln>
          <a:effectLst/>
        </p:spPr>
      </p:pic>
      <p:sp>
        <p:nvSpPr>
          <p:cNvPr id="3" name="2 CuadroTexto"/>
          <p:cNvSpPr txBox="1"/>
          <p:nvPr/>
        </p:nvSpPr>
        <p:spPr>
          <a:xfrm>
            <a:off x="500034" y="3071810"/>
            <a:ext cx="2643206" cy="369332"/>
          </a:xfrm>
          <a:prstGeom prst="rect">
            <a:avLst/>
          </a:prstGeom>
          <a:noFill/>
        </p:spPr>
        <p:txBody>
          <a:bodyPr wrap="square" rtlCol="0">
            <a:spAutoFit/>
          </a:bodyPr>
          <a:lstStyle/>
          <a:p>
            <a:r>
              <a:rPr lang="es-MX" b="1" dirty="0" smtClean="0"/>
              <a:t>COENZIMAS</a:t>
            </a:r>
            <a:endParaRPr lang="es-MX" b="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2357422" y="357166"/>
            <a:ext cx="6786578" cy="6047075"/>
          </a:xfrm>
          <a:prstGeom prst="rect">
            <a:avLst/>
          </a:prstGeom>
          <a:noFill/>
          <a:ln w="9525">
            <a:noFill/>
            <a:miter lim="800000"/>
            <a:headEnd/>
            <a:tailEnd/>
          </a:ln>
          <a:effectLst/>
        </p:spPr>
      </p:pic>
      <p:sp>
        <p:nvSpPr>
          <p:cNvPr id="3" name="2 CuadroTexto"/>
          <p:cNvSpPr txBox="1"/>
          <p:nvPr/>
        </p:nvSpPr>
        <p:spPr>
          <a:xfrm>
            <a:off x="214282" y="2786058"/>
            <a:ext cx="2357454" cy="923330"/>
          </a:xfrm>
          <a:prstGeom prst="rect">
            <a:avLst/>
          </a:prstGeom>
          <a:noFill/>
        </p:spPr>
        <p:txBody>
          <a:bodyPr wrap="square" rtlCol="0">
            <a:spAutoFit/>
          </a:bodyPr>
          <a:lstStyle/>
          <a:p>
            <a:r>
              <a:rPr lang="es-MX" b="1" dirty="0" smtClean="0"/>
              <a:t>COMPLEJO DE LA PIRUVATO DESHIDROGENASA</a:t>
            </a:r>
            <a:endParaRPr lang="es-MX" b="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2. BETA-OXIDACIÓN</a:t>
            </a:r>
            <a:endParaRPr lang="es-MX" dirty="0"/>
          </a:p>
        </p:txBody>
      </p:sp>
      <p:sp>
        <p:nvSpPr>
          <p:cNvPr id="3" name="2 Subtítulo"/>
          <p:cNvSpPr>
            <a:spLocks noGrp="1"/>
          </p:cNvSpPr>
          <p:nvPr>
            <p:ph type="subTitle" idx="1"/>
          </p:nvPr>
        </p:nvSpPr>
        <p:spPr/>
        <p:txBody>
          <a:bodyPr/>
          <a:lstStyle/>
          <a:p>
            <a:endParaRPr lang="es-MX"/>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MX" dirty="0" smtClean="0"/>
              <a:t>La vía principal del catabolismo de los ácidos grasos es la beta-oxidación.</a:t>
            </a:r>
          </a:p>
          <a:p>
            <a:pPr algn="just"/>
            <a:r>
              <a:rPr lang="es-MX" dirty="0" smtClean="0"/>
              <a:t>Se realiza en la mitocondria.</a:t>
            </a:r>
          </a:p>
          <a:p>
            <a:pPr algn="just"/>
            <a:r>
              <a:rPr lang="es-MX" dirty="0" smtClean="0"/>
              <a:t>El primer paso del catabolismo consiste en activar el ácido graso ya que este es impermeable a la mitocondria.</a:t>
            </a:r>
          </a:p>
          <a:p>
            <a:pPr algn="just"/>
            <a:r>
              <a:rPr lang="es-MX" dirty="0" smtClean="0"/>
              <a:t>Los ácidos grasos activados entran a la mitocondria a través de un acarreador de </a:t>
            </a:r>
            <a:r>
              <a:rPr lang="es-MX" dirty="0" err="1" smtClean="0"/>
              <a:t>carnitina</a:t>
            </a:r>
            <a:r>
              <a:rPr lang="es-MX" dirty="0" smtClean="0"/>
              <a:t>.</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2786050" y="327486"/>
            <a:ext cx="5214974" cy="3657203"/>
          </a:xfrm>
          <a:prstGeom prst="rect">
            <a:avLst/>
          </a:prstGeom>
          <a:noFill/>
          <a:ln w="9525">
            <a:noFill/>
            <a:miter lim="800000"/>
            <a:headEnd/>
            <a:tailEnd/>
          </a:ln>
          <a:effectLst/>
        </p:spPr>
      </p:pic>
      <p:sp>
        <p:nvSpPr>
          <p:cNvPr id="3" name="2 CuadroTexto"/>
          <p:cNvSpPr txBox="1"/>
          <p:nvPr/>
        </p:nvSpPr>
        <p:spPr>
          <a:xfrm>
            <a:off x="357158" y="2214554"/>
            <a:ext cx="1643074" cy="369332"/>
          </a:xfrm>
          <a:prstGeom prst="rect">
            <a:avLst/>
          </a:prstGeom>
          <a:noFill/>
        </p:spPr>
        <p:txBody>
          <a:bodyPr wrap="square" rtlCol="0">
            <a:spAutoFit/>
          </a:bodyPr>
          <a:lstStyle/>
          <a:p>
            <a:r>
              <a:rPr lang="es-MX" b="1" dirty="0" smtClean="0"/>
              <a:t>ACTIVACIÓN</a:t>
            </a:r>
            <a:endParaRPr lang="es-MX" b="1" dirty="0"/>
          </a:p>
        </p:txBody>
      </p:sp>
      <p:pic>
        <p:nvPicPr>
          <p:cNvPr id="4" name="Picture 2"/>
          <p:cNvPicPr>
            <a:picLocks noChangeAspect="1" noChangeArrowheads="1"/>
          </p:cNvPicPr>
          <p:nvPr/>
        </p:nvPicPr>
        <p:blipFill>
          <a:blip r:embed="rId3"/>
          <a:srcRect/>
          <a:stretch>
            <a:fillRect/>
          </a:stretch>
        </p:blipFill>
        <p:spPr bwMode="auto">
          <a:xfrm>
            <a:off x="3071802" y="4357694"/>
            <a:ext cx="5214974" cy="1709410"/>
          </a:xfrm>
          <a:prstGeom prst="rect">
            <a:avLst/>
          </a:prstGeom>
          <a:noFill/>
          <a:ln w="9525">
            <a:noFill/>
            <a:miter lim="800000"/>
            <a:headEnd/>
            <a:tailEnd/>
          </a:ln>
          <a:effectLst/>
        </p:spPr>
      </p:pic>
      <p:sp>
        <p:nvSpPr>
          <p:cNvPr id="6" name="5 CuadroTexto"/>
          <p:cNvSpPr txBox="1"/>
          <p:nvPr/>
        </p:nvSpPr>
        <p:spPr>
          <a:xfrm>
            <a:off x="428596" y="4857760"/>
            <a:ext cx="1643074" cy="646331"/>
          </a:xfrm>
          <a:prstGeom prst="rect">
            <a:avLst/>
          </a:prstGeom>
          <a:noFill/>
        </p:spPr>
        <p:txBody>
          <a:bodyPr wrap="square" rtlCol="0">
            <a:spAutoFit/>
          </a:bodyPr>
          <a:lstStyle/>
          <a:p>
            <a:pPr algn="ctr"/>
            <a:r>
              <a:rPr lang="es-MX" b="1" dirty="0" smtClean="0"/>
              <a:t>REACCIÓN GLOBAL</a:t>
            </a:r>
            <a:endParaRPr lang="es-MX" b="1" dirty="0"/>
          </a:p>
        </p:txBody>
      </p:sp>
      <p:sp>
        <p:nvSpPr>
          <p:cNvPr id="7" name="6 Flecha derecha"/>
          <p:cNvSpPr/>
          <p:nvPr/>
        </p:nvSpPr>
        <p:spPr>
          <a:xfrm>
            <a:off x="2143108" y="2214554"/>
            <a:ext cx="857256"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Flecha derecha"/>
          <p:cNvSpPr/>
          <p:nvPr/>
        </p:nvSpPr>
        <p:spPr>
          <a:xfrm>
            <a:off x="2285984" y="5072074"/>
            <a:ext cx="857256"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2714612" y="1000108"/>
            <a:ext cx="5929354" cy="4584432"/>
          </a:xfrm>
          <a:prstGeom prst="rect">
            <a:avLst/>
          </a:prstGeom>
          <a:noFill/>
          <a:ln w="9525">
            <a:noFill/>
            <a:miter lim="800000"/>
            <a:headEnd/>
            <a:tailEnd/>
          </a:ln>
          <a:effectLst/>
        </p:spPr>
      </p:pic>
      <p:sp>
        <p:nvSpPr>
          <p:cNvPr id="3" name="2 CuadroTexto"/>
          <p:cNvSpPr txBox="1"/>
          <p:nvPr/>
        </p:nvSpPr>
        <p:spPr>
          <a:xfrm>
            <a:off x="214282" y="2214554"/>
            <a:ext cx="1643074" cy="646331"/>
          </a:xfrm>
          <a:prstGeom prst="rect">
            <a:avLst/>
          </a:prstGeom>
          <a:noFill/>
        </p:spPr>
        <p:txBody>
          <a:bodyPr wrap="square" rtlCol="0">
            <a:spAutoFit/>
          </a:bodyPr>
          <a:lstStyle/>
          <a:p>
            <a:pPr algn="ctr"/>
            <a:r>
              <a:rPr lang="es-MX" b="1" dirty="0" smtClean="0"/>
              <a:t>BETA-OXIDACIÓN</a:t>
            </a:r>
            <a:endParaRPr lang="es-MX" b="1" dirty="0"/>
          </a:p>
        </p:txBody>
      </p:sp>
      <p:sp>
        <p:nvSpPr>
          <p:cNvPr id="5" name="4 Flecha derecha"/>
          <p:cNvSpPr/>
          <p:nvPr/>
        </p:nvSpPr>
        <p:spPr>
          <a:xfrm>
            <a:off x="2285984" y="2500306"/>
            <a:ext cx="857256"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481328"/>
            <a:ext cx="8229600" cy="2955784"/>
          </a:xfrm>
        </p:spPr>
        <p:txBody>
          <a:bodyPr>
            <a:normAutofit fontScale="77500" lnSpcReduction="20000"/>
          </a:bodyPr>
          <a:lstStyle/>
          <a:p>
            <a:pPr algn="just"/>
            <a:r>
              <a:rPr lang="es-MX" dirty="0" smtClean="0"/>
              <a:t>El </a:t>
            </a:r>
            <a:r>
              <a:rPr lang="es-MX" dirty="0"/>
              <a:t>catabolismo produce energía, y esta se consume en varios tipos de procesos, es necesario contar con uno o más mecanismos de acoplamiento que permitan transportar la energía de los procesos que la producen, a los que la consumen. El mecanismo de acoplamiento más usado por las células es mediante intermediarios de alta energía que se </a:t>
            </a:r>
            <a:r>
              <a:rPr lang="es-MX" dirty="0" smtClean="0"/>
              <a:t>sintetizan durante </a:t>
            </a:r>
            <a:r>
              <a:rPr lang="es-MX" dirty="0"/>
              <a:t>el catabolismo, almacenando parte de la energía liberada, y se degradan en el anabolismo, liberando dicha energía. E</a:t>
            </a:r>
            <a:r>
              <a:rPr lang="es-MX" dirty="0" smtClean="0"/>
              <a:t>l </a:t>
            </a:r>
            <a:r>
              <a:rPr lang="es-MX" dirty="0"/>
              <a:t>más importante en los procesos de transferencia de energía es el </a:t>
            </a:r>
            <a:r>
              <a:rPr lang="es-MX" dirty="0" err="1"/>
              <a:t>Adenosintrifosfato</a:t>
            </a:r>
            <a:r>
              <a:rPr lang="es-MX" dirty="0"/>
              <a:t>, </a:t>
            </a:r>
            <a:r>
              <a:rPr lang="es-MX" dirty="0" err="1"/>
              <a:t>Trifosfato</a:t>
            </a:r>
            <a:r>
              <a:rPr lang="es-MX" dirty="0"/>
              <a:t> de Adenosina o ATP</a:t>
            </a:r>
          </a:p>
        </p:txBody>
      </p:sp>
      <p:sp>
        <p:nvSpPr>
          <p:cNvPr id="3" name="Título 2"/>
          <p:cNvSpPr>
            <a:spLocks noGrp="1"/>
          </p:cNvSpPr>
          <p:nvPr>
            <p:ph type="title"/>
          </p:nvPr>
        </p:nvSpPr>
        <p:spPr/>
        <p:txBody>
          <a:bodyPr/>
          <a:lstStyle/>
          <a:p>
            <a:r>
              <a:rPr lang="es-MX" dirty="0" smtClean="0"/>
              <a:t>CICLO DEL ATP</a:t>
            </a:r>
            <a:endParaRPr lang="es-MX" dirty="0"/>
          </a:p>
        </p:txBody>
      </p:sp>
      <p:pic>
        <p:nvPicPr>
          <p:cNvPr id="5" name="Imagen 4"/>
          <p:cNvPicPr>
            <a:picLocks noChangeAspect="1"/>
          </p:cNvPicPr>
          <p:nvPr/>
        </p:nvPicPr>
        <p:blipFill>
          <a:blip r:embed="rId2"/>
          <a:stretch>
            <a:fillRect/>
          </a:stretch>
        </p:blipFill>
        <p:spPr>
          <a:xfrm>
            <a:off x="5901588" y="4437112"/>
            <a:ext cx="2831207" cy="2094245"/>
          </a:xfrm>
          <a:prstGeom prst="rect">
            <a:avLst/>
          </a:prstGeom>
        </p:spPr>
      </p:pic>
    </p:spTree>
    <p:extLst>
      <p:ext uri="{BB962C8B-B14F-4D97-AF65-F5344CB8AC3E}">
        <p14:creationId xmlns:p14="http://schemas.microsoft.com/office/powerpoint/2010/main" val="9249355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3428992" y="214290"/>
            <a:ext cx="4793291" cy="5196294"/>
          </a:xfrm>
          <a:prstGeom prst="rect">
            <a:avLst/>
          </a:prstGeom>
          <a:noFill/>
          <a:ln w="9525">
            <a:noFill/>
            <a:miter lim="800000"/>
            <a:headEnd/>
            <a:tailEnd/>
          </a:ln>
          <a:effectLst/>
        </p:spPr>
      </p:pic>
      <p:sp>
        <p:nvSpPr>
          <p:cNvPr id="3" name="2 CuadroTexto"/>
          <p:cNvSpPr txBox="1"/>
          <p:nvPr/>
        </p:nvSpPr>
        <p:spPr>
          <a:xfrm>
            <a:off x="214282" y="2214554"/>
            <a:ext cx="2428892" cy="646331"/>
          </a:xfrm>
          <a:prstGeom prst="rect">
            <a:avLst/>
          </a:prstGeom>
          <a:noFill/>
        </p:spPr>
        <p:txBody>
          <a:bodyPr wrap="square" rtlCol="0">
            <a:spAutoFit/>
          </a:bodyPr>
          <a:lstStyle/>
          <a:p>
            <a:pPr algn="ctr"/>
            <a:r>
              <a:rPr lang="es-MX" b="1" dirty="0" smtClean="0"/>
              <a:t>RUTA PROPIONIL-</a:t>
            </a:r>
            <a:r>
              <a:rPr lang="es-MX" b="1" dirty="0" err="1" smtClean="0"/>
              <a:t>CoA</a:t>
            </a:r>
            <a:endParaRPr lang="es-MX" b="1" dirty="0"/>
          </a:p>
        </p:txBody>
      </p:sp>
      <p:sp>
        <p:nvSpPr>
          <p:cNvPr id="4" name="3 Flecha derecha"/>
          <p:cNvSpPr/>
          <p:nvPr/>
        </p:nvSpPr>
        <p:spPr>
          <a:xfrm>
            <a:off x="3143240" y="2571744"/>
            <a:ext cx="857256"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3. CICLO DE KREBS</a:t>
            </a:r>
            <a:endParaRPr lang="es-MX" dirty="0"/>
          </a:p>
        </p:txBody>
      </p:sp>
      <p:sp>
        <p:nvSpPr>
          <p:cNvPr id="3" name="2 Subtítulo"/>
          <p:cNvSpPr>
            <a:spLocks noGrp="1"/>
          </p:cNvSpPr>
          <p:nvPr>
            <p:ph type="subTitle" idx="1"/>
          </p:nvPr>
        </p:nvSpPr>
        <p:spPr/>
        <p:txBody>
          <a:bodyPr/>
          <a:lstStyle/>
          <a:p>
            <a:endParaRPr lang="es-MX"/>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28596" y="1000108"/>
            <a:ext cx="8229600" cy="4525963"/>
          </a:xfrm>
        </p:spPr>
        <p:txBody>
          <a:bodyPr/>
          <a:lstStyle/>
          <a:p>
            <a:pPr algn="just"/>
            <a:r>
              <a:rPr lang="es-MX" dirty="0" smtClean="0"/>
              <a:t>También llamado Ciclo de los ácidos </a:t>
            </a:r>
            <a:r>
              <a:rPr lang="es-MX" dirty="0" err="1" smtClean="0"/>
              <a:t>tricarboxílicos</a:t>
            </a:r>
            <a:r>
              <a:rPr lang="es-MX" dirty="0" smtClean="0"/>
              <a:t> o de </a:t>
            </a:r>
            <a:r>
              <a:rPr lang="es-MX" dirty="0" err="1" smtClean="0"/>
              <a:t>Krebs</a:t>
            </a:r>
            <a:r>
              <a:rPr lang="es-MX" dirty="0" smtClean="0"/>
              <a:t>.</a:t>
            </a:r>
          </a:p>
          <a:p>
            <a:pPr algn="just"/>
            <a:r>
              <a:rPr lang="es-MX" dirty="0" smtClean="0"/>
              <a:t>Proporciona el medio para oxidar al </a:t>
            </a:r>
            <a:r>
              <a:rPr lang="es-MX" dirty="0" err="1" smtClean="0"/>
              <a:t>acetil</a:t>
            </a:r>
            <a:r>
              <a:rPr lang="es-MX" dirty="0" smtClean="0"/>
              <a:t> </a:t>
            </a:r>
            <a:r>
              <a:rPr lang="es-MX" dirty="0" err="1" smtClean="0"/>
              <a:t>CoA</a:t>
            </a:r>
            <a:r>
              <a:rPr lang="es-MX" dirty="0" smtClean="0"/>
              <a:t> generado por el catabolismo de los hidratos de carbono y los lípidos.</a:t>
            </a:r>
          </a:p>
          <a:p>
            <a:pPr algn="just"/>
            <a:r>
              <a:rPr lang="es-MX" dirty="0" smtClean="0"/>
              <a:t>Se lleva acabo en la matriz y membrana interna de la mitocondria.</a:t>
            </a:r>
            <a:endParaRPr lang="es-MX" dirty="0"/>
          </a:p>
        </p:txBody>
      </p:sp>
      <p:pic>
        <p:nvPicPr>
          <p:cNvPr id="4" name="Picture 2"/>
          <p:cNvPicPr>
            <a:picLocks noChangeAspect="1" noChangeArrowheads="1"/>
          </p:cNvPicPr>
          <p:nvPr/>
        </p:nvPicPr>
        <p:blipFill>
          <a:blip r:embed="rId2"/>
          <a:srcRect/>
          <a:stretch>
            <a:fillRect/>
          </a:stretch>
        </p:blipFill>
        <p:spPr bwMode="auto">
          <a:xfrm>
            <a:off x="4643437" y="4143380"/>
            <a:ext cx="4312955" cy="2300635"/>
          </a:xfrm>
          <a:prstGeom prst="rect">
            <a:avLst/>
          </a:prstGeom>
          <a:noFill/>
          <a:ln w="9525">
            <a:noFill/>
            <a:miter lim="800000"/>
            <a:headEnd/>
            <a:tailEnd/>
          </a:ln>
          <a:effectLst/>
        </p:spPr>
      </p:pic>
      <p:sp>
        <p:nvSpPr>
          <p:cNvPr id="5" name="4 CuadroTexto"/>
          <p:cNvSpPr txBox="1"/>
          <p:nvPr/>
        </p:nvSpPr>
        <p:spPr>
          <a:xfrm>
            <a:off x="857224" y="4714884"/>
            <a:ext cx="2714644" cy="369332"/>
          </a:xfrm>
          <a:prstGeom prst="rect">
            <a:avLst/>
          </a:prstGeom>
          <a:noFill/>
        </p:spPr>
        <p:txBody>
          <a:bodyPr wrap="square" rtlCol="0">
            <a:spAutoFit/>
          </a:bodyPr>
          <a:lstStyle/>
          <a:p>
            <a:r>
              <a:rPr lang="es-MX" b="1" dirty="0" smtClean="0"/>
              <a:t>REACCIÓN GLOBAL</a:t>
            </a:r>
            <a:endParaRPr lang="es-MX" b="1" dirty="0"/>
          </a:p>
        </p:txBody>
      </p:sp>
      <p:sp>
        <p:nvSpPr>
          <p:cNvPr id="7" name="6 Flecha derecha"/>
          <p:cNvSpPr/>
          <p:nvPr/>
        </p:nvSpPr>
        <p:spPr>
          <a:xfrm>
            <a:off x="3428992" y="5000636"/>
            <a:ext cx="1000132"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3357554" y="0"/>
            <a:ext cx="4592464" cy="6000768"/>
          </a:xfrm>
          <a:prstGeom prst="rect">
            <a:avLst/>
          </a:prstGeom>
          <a:noFill/>
          <a:ln w="9525">
            <a:noFill/>
            <a:miter lim="800000"/>
            <a:headEnd/>
            <a:tailEnd/>
          </a:ln>
          <a:effectLst/>
        </p:spPr>
      </p:pic>
      <p:sp>
        <p:nvSpPr>
          <p:cNvPr id="3" name="2 CuadroTexto"/>
          <p:cNvSpPr txBox="1"/>
          <p:nvPr/>
        </p:nvSpPr>
        <p:spPr>
          <a:xfrm>
            <a:off x="642910" y="3000372"/>
            <a:ext cx="2357454" cy="400110"/>
          </a:xfrm>
          <a:prstGeom prst="rect">
            <a:avLst/>
          </a:prstGeom>
          <a:noFill/>
        </p:spPr>
        <p:txBody>
          <a:bodyPr wrap="square" rtlCol="0">
            <a:spAutoFit/>
          </a:bodyPr>
          <a:lstStyle/>
          <a:p>
            <a:r>
              <a:rPr lang="es-MX" sz="2000" b="1" dirty="0" smtClean="0"/>
              <a:t>CICLO DE KREBS</a:t>
            </a:r>
            <a:endParaRPr lang="es-MX" sz="2000" b="1"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4. FOSFORILACIÓN OXIDATIVA</a:t>
            </a:r>
            <a:endParaRPr lang="es-MX" dirty="0"/>
          </a:p>
        </p:txBody>
      </p:sp>
      <p:sp>
        <p:nvSpPr>
          <p:cNvPr id="3" name="2 Subtítulo"/>
          <p:cNvSpPr>
            <a:spLocks noGrp="1"/>
          </p:cNvSpPr>
          <p:nvPr>
            <p:ph type="subTitle" idx="1"/>
          </p:nvPr>
        </p:nvSpPr>
        <p:spPr/>
        <p:txBody>
          <a:bodyPr/>
          <a:lstStyle/>
          <a:p>
            <a:endParaRPr lang="es-MX"/>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En la etapa final del catabolismo de los energéticos, las coenzimas NADH y FADH</a:t>
            </a:r>
            <a:r>
              <a:rPr lang="es-MX" baseline="-25000" dirty="0" smtClean="0"/>
              <a:t>2</a:t>
            </a:r>
            <a:r>
              <a:rPr lang="es-MX" dirty="0" smtClean="0"/>
              <a:t>, son oxidadas de nuevo y la energía liberada en el proceso se emplea en la </a:t>
            </a:r>
            <a:r>
              <a:rPr lang="es-MX" dirty="0" err="1" smtClean="0"/>
              <a:t>fosforilación</a:t>
            </a:r>
            <a:r>
              <a:rPr lang="es-MX" dirty="0" smtClean="0"/>
              <a:t> del ADP.</a:t>
            </a:r>
          </a:p>
          <a:p>
            <a:r>
              <a:rPr lang="es-MX" dirty="0" smtClean="0"/>
              <a:t>El proceso global, denominado </a:t>
            </a:r>
            <a:r>
              <a:rPr lang="es-MX" dirty="0" err="1" smtClean="0"/>
              <a:t>fosforilación</a:t>
            </a:r>
            <a:r>
              <a:rPr lang="es-MX" dirty="0" smtClean="0"/>
              <a:t> </a:t>
            </a:r>
            <a:r>
              <a:rPr lang="es-MX" dirty="0" err="1" smtClean="0"/>
              <a:t>oxidativa</a:t>
            </a:r>
            <a:r>
              <a:rPr lang="es-MX" dirty="0" smtClean="0"/>
              <a:t>, se desarrolla a través de la operación acoplada de dos componentes de la membrana interna de la mitocondria.</a:t>
            </a:r>
          </a:p>
          <a:p>
            <a:pPr>
              <a:buNone/>
            </a:pP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Cadena de transporte de electrones: conocida como cadena respiratoria. Utiliza la energía libre disponible de la oxidación de NADH y FADH</a:t>
            </a:r>
            <a:r>
              <a:rPr lang="es-MX" baseline="-25000" dirty="0" smtClean="0"/>
              <a:t>2</a:t>
            </a:r>
            <a:r>
              <a:rPr lang="es-MX" dirty="0" smtClean="0"/>
              <a:t> para crear un gradiente protónico </a:t>
            </a:r>
            <a:r>
              <a:rPr lang="es-MX" dirty="0" err="1" smtClean="0"/>
              <a:t>transmembrana</a:t>
            </a:r>
            <a:r>
              <a:rPr lang="es-MX" dirty="0" smtClean="0"/>
              <a:t>.</a:t>
            </a:r>
          </a:p>
          <a:p>
            <a:endParaRPr lang="es-MX" dirty="0" smtClean="0"/>
          </a:p>
          <a:p>
            <a:r>
              <a:rPr lang="es-MX" dirty="0" err="1" smtClean="0"/>
              <a:t>ATPasa</a:t>
            </a:r>
            <a:r>
              <a:rPr lang="es-MX" dirty="0" smtClean="0"/>
              <a:t> mitocondrial: Emplea la energía almacenada en este gradiente para formar ATP a partir de ADP y Pi</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2643174" y="928670"/>
            <a:ext cx="5357850" cy="4337561"/>
          </a:xfrm>
          <a:prstGeom prst="rect">
            <a:avLst/>
          </a:prstGeom>
          <a:noFill/>
          <a:ln w="9525">
            <a:noFill/>
            <a:miter lim="800000"/>
            <a:headEnd/>
            <a:tailEnd/>
          </a:ln>
          <a:effectLst/>
        </p:spPr>
      </p:pic>
      <p:sp>
        <p:nvSpPr>
          <p:cNvPr id="3" name="2 CuadroTexto"/>
          <p:cNvSpPr txBox="1"/>
          <p:nvPr/>
        </p:nvSpPr>
        <p:spPr>
          <a:xfrm>
            <a:off x="285720" y="1785926"/>
            <a:ext cx="2643206" cy="1477328"/>
          </a:xfrm>
          <a:prstGeom prst="rect">
            <a:avLst/>
          </a:prstGeom>
          <a:noFill/>
        </p:spPr>
        <p:txBody>
          <a:bodyPr wrap="square" rtlCol="0">
            <a:spAutoFit/>
          </a:bodyPr>
          <a:lstStyle/>
          <a:p>
            <a:r>
              <a:rPr lang="es-MX" b="1" dirty="0" smtClean="0"/>
              <a:t>FOSFORILACIÓN OXIDATIVA: ATP asa mitocondrial y cadena de transporte de electrones</a:t>
            </a:r>
            <a:endParaRPr lang="es-MX" b="1"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2968614" y="1357298"/>
            <a:ext cx="5461038" cy="2891138"/>
          </a:xfrm>
          <a:prstGeom prst="rect">
            <a:avLst/>
          </a:prstGeom>
          <a:noFill/>
          <a:ln w="9525">
            <a:noFill/>
            <a:miter lim="800000"/>
            <a:headEnd/>
            <a:tailEnd/>
          </a:ln>
          <a:effectLst/>
        </p:spPr>
      </p:pic>
      <p:sp>
        <p:nvSpPr>
          <p:cNvPr id="3" name="2 CuadroTexto"/>
          <p:cNvSpPr txBox="1"/>
          <p:nvPr/>
        </p:nvSpPr>
        <p:spPr>
          <a:xfrm>
            <a:off x="642910" y="2357430"/>
            <a:ext cx="2286016" cy="923330"/>
          </a:xfrm>
          <a:prstGeom prst="rect">
            <a:avLst/>
          </a:prstGeom>
          <a:noFill/>
        </p:spPr>
        <p:txBody>
          <a:bodyPr wrap="square" rtlCol="0">
            <a:spAutoFit/>
          </a:bodyPr>
          <a:lstStyle/>
          <a:p>
            <a:r>
              <a:rPr lang="es-MX" b="1" dirty="0" smtClean="0"/>
              <a:t>CADENA DE TRANSPORTE DE ELECTRONES</a:t>
            </a:r>
            <a:endParaRPr lang="es-MX" b="1"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algn="just"/>
            <a:r>
              <a:rPr lang="es-MX" dirty="0"/>
              <a:t>Desde el punto de vista químico </a:t>
            </a:r>
            <a:r>
              <a:rPr lang="es-MX" dirty="0" smtClean="0"/>
              <a:t>los radicales </a:t>
            </a:r>
            <a:r>
              <a:rPr lang="es-MX" dirty="0"/>
              <a:t>libres son todas aquellas </a:t>
            </a:r>
            <a:r>
              <a:rPr lang="es-MX" dirty="0" smtClean="0"/>
              <a:t>especies químicas</a:t>
            </a:r>
            <a:r>
              <a:rPr lang="es-MX" dirty="0"/>
              <a:t>, cargadas o no, que en </a:t>
            </a:r>
            <a:r>
              <a:rPr lang="es-MX" dirty="0" smtClean="0"/>
              <a:t>su estructura </a:t>
            </a:r>
            <a:r>
              <a:rPr lang="es-MX" dirty="0"/>
              <a:t>atómica presentan un </a:t>
            </a:r>
            <a:r>
              <a:rPr lang="es-MX" dirty="0" smtClean="0"/>
              <a:t>electrón desapareado </a:t>
            </a:r>
            <a:r>
              <a:rPr lang="es-MX" dirty="0"/>
              <a:t>o impar en el orbital </a:t>
            </a:r>
            <a:r>
              <a:rPr lang="es-MX" dirty="0" smtClean="0"/>
              <a:t>externo, dándole un configuración espacial que </a:t>
            </a:r>
            <a:r>
              <a:rPr lang="es-MX" dirty="0"/>
              <a:t>genera gran inestabilidad, </a:t>
            </a:r>
            <a:r>
              <a:rPr lang="es-MX" dirty="0" smtClean="0"/>
              <a:t>señalizado por </a:t>
            </a:r>
            <a:r>
              <a:rPr lang="es-MX" dirty="0"/>
              <a:t>el punto situado a la derecha </a:t>
            </a:r>
            <a:r>
              <a:rPr lang="es-MX" dirty="0" smtClean="0"/>
              <a:t>del símbolo</a:t>
            </a:r>
            <a:r>
              <a:rPr lang="es-MX" dirty="0"/>
              <a:t>. </a:t>
            </a:r>
          </a:p>
        </p:txBody>
      </p:sp>
      <p:sp>
        <p:nvSpPr>
          <p:cNvPr id="3" name="Título 2"/>
          <p:cNvSpPr>
            <a:spLocks noGrp="1"/>
          </p:cNvSpPr>
          <p:nvPr>
            <p:ph type="title"/>
          </p:nvPr>
        </p:nvSpPr>
        <p:spPr/>
        <p:txBody>
          <a:bodyPr>
            <a:normAutofit/>
          </a:bodyPr>
          <a:lstStyle/>
          <a:p>
            <a:r>
              <a:rPr lang="es-MX" dirty="0" smtClean="0"/>
              <a:t>Radicales libres</a:t>
            </a:r>
            <a:endParaRPr lang="es-MX" dirty="0"/>
          </a:p>
        </p:txBody>
      </p:sp>
      <p:pic>
        <p:nvPicPr>
          <p:cNvPr id="4" name="Imagen 3"/>
          <p:cNvPicPr>
            <a:picLocks noChangeAspect="1"/>
          </p:cNvPicPr>
          <p:nvPr/>
        </p:nvPicPr>
        <p:blipFill>
          <a:blip r:embed="rId2"/>
          <a:stretch>
            <a:fillRect/>
          </a:stretch>
        </p:blipFill>
        <p:spPr>
          <a:xfrm>
            <a:off x="5652120" y="4725144"/>
            <a:ext cx="3293542" cy="2055969"/>
          </a:xfrm>
          <a:prstGeom prst="rect">
            <a:avLst/>
          </a:prstGeom>
        </p:spPr>
      </p:pic>
    </p:spTree>
    <p:extLst>
      <p:ext uri="{BB962C8B-B14F-4D97-AF65-F5344CB8AC3E}">
        <p14:creationId xmlns:p14="http://schemas.microsoft.com/office/powerpoint/2010/main" val="22910615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481329"/>
            <a:ext cx="8229600" cy="579520"/>
          </a:xfrm>
        </p:spPr>
        <p:txBody>
          <a:bodyPr/>
          <a:lstStyle/>
          <a:p>
            <a:endParaRPr lang="es-MX" dirty="0"/>
          </a:p>
        </p:txBody>
      </p:sp>
      <p:sp>
        <p:nvSpPr>
          <p:cNvPr id="3" name="Título 2"/>
          <p:cNvSpPr>
            <a:spLocks noGrp="1"/>
          </p:cNvSpPr>
          <p:nvPr>
            <p:ph type="title"/>
          </p:nvPr>
        </p:nvSpPr>
        <p:spPr/>
        <p:txBody>
          <a:bodyPr/>
          <a:lstStyle/>
          <a:p>
            <a:r>
              <a:rPr lang="es-MX" dirty="0" smtClean="0"/>
              <a:t>Ciclo del ATP</a:t>
            </a:r>
            <a:endParaRPr lang="es-MX" dirty="0"/>
          </a:p>
        </p:txBody>
      </p:sp>
      <p:pic>
        <p:nvPicPr>
          <p:cNvPr id="4" name="Imagen 3"/>
          <p:cNvPicPr>
            <a:picLocks noChangeAspect="1"/>
          </p:cNvPicPr>
          <p:nvPr/>
        </p:nvPicPr>
        <p:blipFill>
          <a:blip r:embed="rId2"/>
          <a:stretch>
            <a:fillRect/>
          </a:stretch>
        </p:blipFill>
        <p:spPr>
          <a:xfrm>
            <a:off x="2195736" y="2276872"/>
            <a:ext cx="5210881" cy="3607534"/>
          </a:xfrm>
          <a:prstGeom prst="rect">
            <a:avLst/>
          </a:prstGeom>
        </p:spPr>
      </p:pic>
    </p:spTree>
    <p:extLst>
      <p:ext uri="{BB962C8B-B14F-4D97-AF65-F5344CB8AC3E}">
        <p14:creationId xmlns:p14="http://schemas.microsoft.com/office/powerpoint/2010/main" val="132181605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algn="just"/>
            <a:r>
              <a:rPr lang="es-MX" dirty="0"/>
              <a:t>Desde el punto de vista molecular son pequeñas moléculas </a:t>
            </a:r>
            <a:r>
              <a:rPr lang="es-MX" dirty="0" err="1"/>
              <a:t>ubicuitarias</a:t>
            </a:r>
            <a:r>
              <a:rPr lang="es-MX" dirty="0"/>
              <a:t> y difusibles que se producen por diferentes mecanismos entre los que se encuentran la cadena respiratoria mitocondrial, la cadena de transporte de electrones a nivel </a:t>
            </a:r>
            <a:r>
              <a:rPr lang="es-MX" dirty="0" err="1"/>
              <a:t>microsomal</a:t>
            </a:r>
            <a:r>
              <a:rPr lang="es-MX" dirty="0"/>
              <a:t> y en los cloroplastos, y las reacciones de oxidación, por lo que producen daño celular (oxidativo), al interactuar con las principales biomoléculas del organismo.</a:t>
            </a:r>
          </a:p>
        </p:txBody>
      </p:sp>
      <p:sp>
        <p:nvSpPr>
          <p:cNvPr id="3" name="Título 2"/>
          <p:cNvSpPr>
            <a:spLocks noGrp="1"/>
          </p:cNvSpPr>
          <p:nvPr>
            <p:ph type="title"/>
          </p:nvPr>
        </p:nvSpPr>
        <p:spPr/>
        <p:txBody>
          <a:bodyPr/>
          <a:lstStyle/>
          <a:p>
            <a:endParaRPr lang="es-MX"/>
          </a:p>
        </p:txBody>
      </p:sp>
    </p:spTree>
    <p:extLst>
      <p:ext uri="{BB962C8B-B14F-4D97-AF65-F5344CB8AC3E}">
        <p14:creationId xmlns:p14="http://schemas.microsoft.com/office/powerpoint/2010/main" val="325638428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r>
              <a:rPr lang="es-MX" dirty="0"/>
              <a:t>Las principales especies reactivas </a:t>
            </a:r>
            <a:r>
              <a:rPr lang="es-MX" dirty="0" smtClean="0"/>
              <a:t>del oxígeno </a:t>
            </a:r>
            <a:r>
              <a:rPr lang="es-MX" dirty="0"/>
              <a:t>o sustancias </a:t>
            </a:r>
            <a:r>
              <a:rPr lang="es-MX" dirty="0" err="1"/>
              <a:t>prooxidantes</a:t>
            </a:r>
            <a:r>
              <a:rPr lang="es-MX" dirty="0"/>
              <a:t> son:</a:t>
            </a:r>
          </a:p>
          <a:p>
            <a:pPr marL="946404" lvl="2" indent="-342900"/>
            <a:r>
              <a:rPr lang="es-MX" dirty="0" smtClean="0"/>
              <a:t>Radical </a:t>
            </a:r>
            <a:r>
              <a:rPr lang="es-MX" dirty="0"/>
              <a:t>hidroxilo (HO)</a:t>
            </a:r>
            <a:r>
              <a:rPr lang="es-MX" baseline="30000" dirty="0"/>
              <a:t>+</a:t>
            </a:r>
          </a:p>
          <a:p>
            <a:pPr marL="946404" lvl="2" indent="-342900"/>
            <a:r>
              <a:rPr lang="es-MX" dirty="0" smtClean="0"/>
              <a:t>Peróxido </a:t>
            </a:r>
            <a:r>
              <a:rPr lang="es-MX" dirty="0"/>
              <a:t>de hidrógeno (</a:t>
            </a:r>
            <a:r>
              <a:rPr lang="es-MX" dirty="0" smtClean="0"/>
              <a:t>H</a:t>
            </a:r>
            <a:r>
              <a:rPr lang="es-MX" baseline="-25000" dirty="0" smtClean="0"/>
              <a:t>2</a:t>
            </a:r>
            <a:r>
              <a:rPr lang="es-MX" dirty="0" smtClean="0"/>
              <a:t>O</a:t>
            </a:r>
            <a:r>
              <a:rPr lang="es-MX" baseline="-25000" dirty="0" smtClean="0"/>
              <a:t>2</a:t>
            </a:r>
            <a:r>
              <a:rPr lang="es-MX" dirty="0"/>
              <a:t>)</a:t>
            </a:r>
          </a:p>
          <a:p>
            <a:pPr marL="946404" lvl="2" indent="-342900"/>
            <a:r>
              <a:rPr lang="es-MX" dirty="0" smtClean="0"/>
              <a:t>Anión </a:t>
            </a:r>
            <a:r>
              <a:rPr lang="es-MX" dirty="0" err="1"/>
              <a:t>superóxido</a:t>
            </a:r>
            <a:r>
              <a:rPr lang="es-MX" dirty="0"/>
              <a:t> (</a:t>
            </a:r>
            <a:r>
              <a:rPr lang="es-MX" dirty="0" smtClean="0"/>
              <a:t>O</a:t>
            </a:r>
            <a:r>
              <a:rPr lang="es-MX" baseline="-25000" dirty="0" smtClean="0"/>
              <a:t>2</a:t>
            </a:r>
            <a:r>
              <a:rPr lang="es-MX" dirty="0" smtClean="0"/>
              <a:t>)</a:t>
            </a:r>
          </a:p>
          <a:p>
            <a:pPr marL="946404" lvl="2" indent="-342900"/>
            <a:r>
              <a:rPr lang="es-MX" dirty="0" smtClean="0"/>
              <a:t>Oxígeno </a:t>
            </a:r>
            <a:r>
              <a:rPr lang="es-MX" dirty="0" err="1"/>
              <a:t>singlete</a:t>
            </a:r>
            <a:r>
              <a:rPr lang="es-MX" dirty="0"/>
              <a:t> (</a:t>
            </a:r>
            <a:r>
              <a:rPr lang="es-MX" baseline="30000" dirty="0" smtClean="0"/>
              <a:t>1</a:t>
            </a:r>
            <a:r>
              <a:rPr lang="es-MX" dirty="0" smtClean="0"/>
              <a:t>O</a:t>
            </a:r>
            <a:r>
              <a:rPr lang="es-MX" baseline="-25000" dirty="0" smtClean="0"/>
              <a:t>2</a:t>
            </a:r>
            <a:r>
              <a:rPr lang="es-MX" dirty="0"/>
              <a:t>)</a:t>
            </a:r>
          </a:p>
          <a:p>
            <a:pPr marL="946404" lvl="2" indent="-342900"/>
            <a:r>
              <a:rPr lang="es-MX" dirty="0" smtClean="0"/>
              <a:t>Oxígeno </a:t>
            </a:r>
            <a:r>
              <a:rPr lang="es-MX" dirty="0"/>
              <a:t>nítrico (</a:t>
            </a:r>
            <a:r>
              <a:rPr lang="es-MX" dirty="0" smtClean="0"/>
              <a:t>NO)</a:t>
            </a:r>
          </a:p>
          <a:p>
            <a:pPr marL="946404" lvl="2" indent="-342900"/>
            <a:r>
              <a:rPr lang="es-MX" dirty="0" smtClean="0"/>
              <a:t>Peróxido </a:t>
            </a:r>
            <a:r>
              <a:rPr lang="es-MX" dirty="0"/>
              <a:t>(ROO)</a:t>
            </a:r>
          </a:p>
          <a:p>
            <a:pPr marL="946404" lvl="2" indent="-342900"/>
            <a:r>
              <a:rPr lang="es-MX" dirty="0" err="1" smtClean="0"/>
              <a:t>Semiquinona</a:t>
            </a:r>
            <a:r>
              <a:rPr lang="es-MX" dirty="0" smtClean="0"/>
              <a:t> </a:t>
            </a:r>
            <a:r>
              <a:rPr lang="es-MX" dirty="0"/>
              <a:t>(Q)</a:t>
            </a:r>
          </a:p>
          <a:p>
            <a:pPr marL="946404" lvl="2" indent="-342900"/>
            <a:r>
              <a:rPr lang="es-MX" dirty="0" smtClean="0"/>
              <a:t>Ozono</a:t>
            </a:r>
            <a:endParaRPr lang="es-MX" dirty="0"/>
          </a:p>
        </p:txBody>
      </p:sp>
      <p:sp>
        <p:nvSpPr>
          <p:cNvPr id="3" name="Título 2"/>
          <p:cNvSpPr>
            <a:spLocks noGrp="1"/>
          </p:cNvSpPr>
          <p:nvPr>
            <p:ph type="title"/>
          </p:nvPr>
        </p:nvSpPr>
        <p:spPr/>
        <p:txBody>
          <a:bodyPr/>
          <a:lstStyle/>
          <a:p>
            <a:endParaRPr lang="es-MX"/>
          </a:p>
        </p:txBody>
      </p:sp>
    </p:spTree>
    <p:extLst>
      <p:ext uri="{BB962C8B-B14F-4D97-AF65-F5344CB8AC3E}">
        <p14:creationId xmlns:p14="http://schemas.microsoft.com/office/powerpoint/2010/main" val="39520048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fontScale="92500" lnSpcReduction="10000"/>
          </a:bodyPr>
          <a:lstStyle/>
          <a:p>
            <a:r>
              <a:rPr lang="es-MX" dirty="0" err="1"/>
              <a:t>McKee</a:t>
            </a:r>
            <a:r>
              <a:rPr lang="es-MX" dirty="0"/>
              <a:t> T, </a:t>
            </a:r>
            <a:r>
              <a:rPr lang="es-MX" dirty="0" err="1"/>
              <a:t>McKee</a:t>
            </a:r>
            <a:r>
              <a:rPr lang="es-MX" dirty="0" smtClean="0"/>
              <a:t>,</a:t>
            </a:r>
            <a:r>
              <a:rPr lang="es-MX" dirty="0"/>
              <a:t> Bioquímica: las bases moleculares de la vida</a:t>
            </a:r>
            <a:r>
              <a:rPr lang="es-MX" dirty="0" smtClean="0"/>
              <a:t>.</a:t>
            </a:r>
            <a:r>
              <a:rPr lang="es-MX" dirty="0"/>
              <a:t> McGraw-Hill</a:t>
            </a:r>
            <a:r>
              <a:rPr lang="es-MX" dirty="0" smtClean="0"/>
              <a:t>.</a:t>
            </a:r>
            <a:r>
              <a:rPr lang="es-MX" dirty="0"/>
              <a:t> (2009). 2a. Edición. </a:t>
            </a:r>
            <a:endParaRPr lang="es-MX" dirty="0" smtClean="0"/>
          </a:p>
          <a:p>
            <a:r>
              <a:rPr lang="es-MX" dirty="0"/>
              <a:t>R. J. </a:t>
            </a:r>
            <a:r>
              <a:rPr lang="es-MX" dirty="0" err="1"/>
              <a:t>Lehninger</a:t>
            </a:r>
            <a:r>
              <a:rPr lang="es-MX" dirty="0"/>
              <a:t>, A. L., Nelson, D. L., Cox, M. M., Cuchillo, C. </a:t>
            </a:r>
            <a:r>
              <a:rPr lang="es-MX" dirty="0" smtClean="0"/>
              <a:t>M.</a:t>
            </a:r>
            <a:r>
              <a:rPr lang="es-MX" dirty="0"/>
              <a:t> Principios de </a:t>
            </a:r>
            <a:r>
              <a:rPr lang="es-MX" dirty="0" smtClean="0"/>
              <a:t>bioquímica. </a:t>
            </a:r>
            <a:r>
              <a:rPr lang="es-MX" dirty="0"/>
              <a:t>Ed. </a:t>
            </a:r>
            <a:r>
              <a:rPr lang="es-MX" dirty="0" smtClean="0"/>
              <a:t>Omega.</a:t>
            </a:r>
            <a:r>
              <a:rPr lang="es-MX" dirty="0"/>
              <a:t> (2009) 5a. Edición. </a:t>
            </a:r>
            <a:endParaRPr lang="es-MX" dirty="0" smtClean="0"/>
          </a:p>
          <a:p>
            <a:r>
              <a:rPr lang="es-MX" dirty="0"/>
              <a:t>Montgomery, R. </a:t>
            </a:r>
            <a:r>
              <a:rPr lang="es-MX" dirty="0" err="1"/>
              <a:t>Harcourt-Brace</a:t>
            </a:r>
            <a:r>
              <a:rPr lang="es-MX" dirty="0" smtClean="0"/>
              <a:t>.</a:t>
            </a:r>
            <a:r>
              <a:rPr lang="es-MX" dirty="0"/>
              <a:t> Bioquímica: Casos y </a:t>
            </a:r>
            <a:r>
              <a:rPr lang="es-MX" dirty="0" smtClean="0"/>
              <a:t>texto.</a:t>
            </a:r>
            <a:r>
              <a:rPr lang="es-MX" dirty="0"/>
              <a:t> </a:t>
            </a:r>
            <a:r>
              <a:rPr lang="es-MX" dirty="0" err="1"/>
              <a:t>Harcourt-Brace</a:t>
            </a:r>
            <a:r>
              <a:rPr lang="es-MX" dirty="0" smtClean="0"/>
              <a:t>.</a:t>
            </a:r>
            <a:r>
              <a:rPr lang="es-MX" dirty="0"/>
              <a:t> (1998).Barcelona: 6a. </a:t>
            </a:r>
            <a:r>
              <a:rPr lang="es-MX" dirty="0" smtClean="0"/>
              <a:t>Edición</a:t>
            </a:r>
          </a:p>
          <a:p>
            <a:r>
              <a:rPr lang="es-MX" dirty="0"/>
              <a:t>Murray K. R., </a:t>
            </a:r>
            <a:r>
              <a:rPr lang="es-MX" dirty="0" err="1"/>
              <a:t>Granner</a:t>
            </a:r>
            <a:r>
              <a:rPr lang="es-MX" dirty="0"/>
              <a:t>, D. K., Mayes, P. A., </a:t>
            </a:r>
            <a:r>
              <a:rPr lang="es-MX" dirty="0" err="1"/>
              <a:t>Rodwell</a:t>
            </a:r>
            <a:r>
              <a:rPr lang="es-MX" dirty="0"/>
              <a:t>, V. W</a:t>
            </a:r>
            <a:r>
              <a:rPr lang="es-MX" dirty="0" smtClean="0"/>
              <a:t>.</a:t>
            </a:r>
            <a:r>
              <a:rPr lang="es-MX" dirty="0"/>
              <a:t> Bioquímica de </a:t>
            </a:r>
            <a:r>
              <a:rPr lang="es-MX" dirty="0" err="1"/>
              <a:t>Harper</a:t>
            </a:r>
            <a:r>
              <a:rPr lang="es-MX" dirty="0" smtClean="0"/>
              <a:t>.</a:t>
            </a:r>
            <a:r>
              <a:rPr lang="es-MX" dirty="0"/>
              <a:t> Mc Graw Hill </a:t>
            </a:r>
            <a:r>
              <a:rPr lang="es-MX" dirty="0" smtClean="0"/>
              <a:t>– </a:t>
            </a:r>
            <a:r>
              <a:rPr lang="es-MX" dirty="0" err="1" smtClean="0"/>
              <a:t>Lange</a:t>
            </a:r>
            <a:r>
              <a:rPr lang="es-MX" dirty="0" smtClean="0"/>
              <a:t>,</a:t>
            </a:r>
            <a:r>
              <a:rPr lang="es-MX" dirty="0"/>
              <a:t> (2012)  29a. Edición.</a:t>
            </a:r>
            <a:r>
              <a:rPr lang="es-MX" dirty="0" smtClean="0"/>
              <a:t> </a:t>
            </a:r>
            <a:endParaRPr lang="es-MX" dirty="0"/>
          </a:p>
          <a:p>
            <a:endParaRPr lang="es-MX" dirty="0"/>
          </a:p>
        </p:txBody>
      </p:sp>
      <p:sp>
        <p:nvSpPr>
          <p:cNvPr id="3" name="Título 2"/>
          <p:cNvSpPr>
            <a:spLocks noGrp="1"/>
          </p:cNvSpPr>
          <p:nvPr>
            <p:ph type="title"/>
          </p:nvPr>
        </p:nvSpPr>
        <p:spPr/>
        <p:txBody>
          <a:bodyPr/>
          <a:lstStyle/>
          <a:p>
            <a:r>
              <a:rPr lang="es-MX" dirty="0" smtClean="0"/>
              <a:t>Bibliografía</a:t>
            </a:r>
            <a:endParaRPr lang="es-MX" dirty="0"/>
          </a:p>
        </p:txBody>
      </p:sp>
    </p:spTree>
    <p:extLst>
      <p:ext uri="{BB962C8B-B14F-4D97-AF65-F5344CB8AC3E}">
        <p14:creationId xmlns:p14="http://schemas.microsoft.com/office/powerpoint/2010/main" val="126151615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algn="ctr"/>
            <a:endParaRPr lang="es-MX" sz="5400" dirty="0" smtClean="0"/>
          </a:p>
          <a:p>
            <a:pPr marL="109728" indent="0" algn="ctr">
              <a:buNone/>
            </a:pPr>
            <a:r>
              <a:rPr lang="es-MX" sz="5400" dirty="0" smtClean="0"/>
              <a:t>GRACIAS</a:t>
            </a:r>
            <a:endParaRPr lang="es-MX" sz="5400" dirty="0"/>
          </a:p>
        </p:txBody>
      </p:sp>
      <p:sp>
        <p:nvSpPr>
          <p:cNvPr id="3" name="Título 2"/>
          <p:cNvSpPr>
            <a:spLocks noGrp="1"/>
          </p:cNvSpPr>
          <p:nvPr>
            <p:ph type="title"/>
          </p:nvPr>
        </p:nvSpPr>
        <p:spPr/>
        <p:txBody>
          <a:bodyPr/>
          <a:lstStyle/>
          <a:p>
            <a:endParaRPr lang="es-MX"/>
          </a:p>
        </p:txBody>
      </p:sp>
    </p:spTree>
    <p:extLst>
      <p:ext uri="{BB962C8B-B14F-4D97-AF65-F5344CB8AC3E}">
        <p14:creationId xmlns:p14="http://schemas.microsoft.com/office/powerpoint/2010/main" val="33729949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3171808"/>
          </a:xfrm>
        </p:spPr>
        <p:txBody>
          <a:bodyPr>
            <a:normAutofit/>
          </a:bodyPr>
          <a:lstStyle/>
          <a:p>
            <a:pPr algn="just"/>
            <a:r>
              <a:rPr lang="es-MX" dirty="0" smtClean="0"/>
              <a:t>Se denomina metabolismo al conjunto de reacciones químicas enzimáticamente catalizadas que tienen lugar en la célula, una actividad química altamente ordenada cuyo objetivo es la correcta manipulación de la materia y la energía por parte de la célula para así mantener el estado vital. </a:t>
            </a:r>
          </a:p>
          <a:p>
            <a:pPr algn="just"/>
            <a:endParaRPr lang="es-MX" dirty="0"/>
          </a:p>
        </p:txBody>
      </p:sp>
      <p:sp>
        <p:nvSpPr>
          <p:cNvPr id="3" name="2 Título"/>
          <p:cNvSpPr>
            <a:spLocks noGrp="1"/>
          </p:cNvSpPr>
          <p:nvPr>
            <p:ph type="title"/>
          </p:nvPr>
        </p:nvSpPr>
        <p:spPr/>
        <p:txBody>
          <a:bodyPr/>
          <a:lstStyle/>
          <a:p>
            <a:r>
              <a:rPr lang="es-MX" dirty="0" smtClean="0"/>
              <a:t>Metabolismo</a:t>
            </a:r>
            <a:endParaRPr lang="es-MX" dirty="0"/>
          </a:p>
        </p:txBody>
      </p:sp>
      <p:pic>
        <p:nvPicPr>
          <p:cNvPr id="4" name="Imagen 3"/>
          <p:cNvPicPr>
            <a:picLocks noChangeAspect="1"/>
          </p:cNvPicPr>
          <p:nvPr/>
        </p:nvPicPr>
        <p:blipFill>
          <a:blip r:embed="rId2"/>
          <a:stretch>
            <a:fillRect/>
          </a:stretch>
        </p:blipFill>
        <p:spPr>
          <a:xfrm>
            <a:off x="5105400" y="4293096"/>
            <a:ext cx="3581400" cy="249555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algn="just"/>
            <a:r>
              <a:rPr lang="es-MX" dirty="0" smtClean="0"/>
              <a:t>Una ruta o vía metabólica es una secuencia ordenada de reacciones en las que el producto final de una reacción es el sustrato inicial de la siguiente, los compuestos intermedios de la ruta se denomina </a:t>
            </a:r>
            <a:r>
              <a:rPr lang="es-MX" b="1" i="1" dirty="0" smtClean="0"/>
              <a:t>metabolitos</a:t>
            </a:r>
            <a:r>
              <a:rPr lang="es-MX" dirty="0" smtClean="0"/>
              <a:t>. Cada una de las reacciones de una ruta metabólica esta catalizada por un enzima específica. Para aumentar la eficacia de las rutas, las enzimas que participan se asocian y forman complejos </a:t>
            </a:r>
            <a:r>
              <a:rPr lang="es-MX" dirty="0" err="1" smtClean="0"/>
              <a:t>multienzimáticos</a:t>
            </a:r>
            <a:r>
              <a:rPr lang="es-MX" dirty="0" smtClean="0"/>
              <a:t>. </a:t>
            </a:r>
            <a:endParaRPr lang="es-MX" dirty="0"/>
          </a:p>
        </p:txBody>
      </p:sp>
      <p:sp>
        <p:nvSpPr>
          <p:cNvPr id="3" name="2 Título"/>
          <p:cNvSpPr>
            <a:spLocks noGrp="1"/>
          </p:cNvSpPr>
          <p:nvPr>
            <p:ph type="title"/>
          </p:nvPr>
        </p:nvSpPr>
        <p:spPr/>
        <p:txBody>
          <a:bodyPr/>
          <a:lstStyle/>
          <a:p>
            <a:r>
              <a:rPr lang="es-MX" dirty="0" smtClean="0"/>
              <a:t>RUTAS METABÓLICAS</a:t>
            </a:r>
            <a:endParaRPr lang="es-MX"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r>
              <a:rPr lang="es-MX" dirty="0" smtClean="0"/>
              <a:t>Los seres vivos son sistemas termodinámicos que disipan energía. Esta energía proviene de la degradación de los alimentos que consumen, la cual se lleva a cabo en un conjunto de reacciones que incluyen hidrólisis, rompimiento y oxido-reducción, al cual denominamos </a:t>
            </a:r>
            <a:r>
              <a:rPr lang="es-MX" b="1" i="1" dirty="0" smtClean="0"/>
              <a:t>Catabolismo</a:t>
            </a:r>
            <a:r>
              <a:rPr lang="es-MX" dirty="0" smtClean="0"/>
              <a:t>. </a:t>
            </a:r>
            <a:endParaRPr lang="es-MX" dirty="0"/>
          </a:p>
        </p:txBody>
      </p:sp>
      <p:sp>
        <p:nvSpPr>
          <p:cNvPr id="3" name="2 Título"/>
          <p:cNvSpPr>
            <a:spLocks noGrp="1"/>
          </p:cNvSpPr>
          <p:nvPr>
            <p:ph type="title"/>
          </p:nvPr>
        </p:nvSpPr>
        <p:spPr/>
        <p:txBody>
          <a:bodyPr/>
          <a:lstStyle/>
          <a:p>
            <a:r>
              <a:rPr lang="es-MX" dirty="0" smtClean="0"/>
              <a:t>Ciclo energético celular</a:t>
            </a:r>
            <a:endParaRPr lang="es-MX"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481329"/>
            <a:ext cx="8229600" cy="3459840"/>
          </a:xfrm>
        </p:spPr>
        <p:txBody>
          <a:bodyPr/>
          <a:lstStyle/>
          <a:p>
            <a:r>
              <a:rPr lang="es-MX" dirty="0"/>
              <a:t>Por otra parte, un sistema consume energía para la realización constante de varios tipos de trabajo, mecánico, osmótico y químico, entre otros. Este último incluye la formación constante de nuevas moléculas, en las reacciones que constituyen el </a:t>
            </a:r>
            <a:r>
              <a:rPr lang="es-MX" b="1" i="1" dirty="0"/>
              <a:t>Anabolismo.</a:t>
            </a:r>
            <a:r>
              <a:rPr lang="es-MX" dirty="0"/>
              <a:t> Catabolismo y Anabolismo son las dos etapas del Metabolismo de todas las células.</a:t>
            </a:r>
          </a:p>
          <a:p>
            <a:endParaRPr lang="es-MX" dirty="0"/>
          </a:p>
        </p:txBody>
      </p:sp>
      <p:sp>
        <p:nvSpPr>
          <p:cNvPr id="3" name="Título 2"/>
          <p:cNvSpPr>
            <a:spLocks noGrp="1"/>
          </p:cNvSpPr>
          <p:nvPr>
            <p:ph type="title"/>
          </p:nvPr>
        </p:nvSpPr>
        <p:spPr/>
        <p:txBody>
          <a:bodyPr/>
          <a:lstStyle/>
          <a:p>
            <a:endParaRPr lang="es-MX"/>
          </a:p>
        </p:txBody>
      </p:sp>
      <p:pic>
        <p:nvPicPr>
          <p:cNvPr id="4" name="Imagen 3"/>
          <p:cNvPicPr>
            <a:picLocks noChangeAspect="1"/>
          </p:cNvPicPr>
          <p:nvPr/>
        </p:nvPicPr>
        <p:blipFill>
          <a:blip r:embed="rId2"/>
          <a:stretch>
            <a:fillRect/>
          </a:stretch>
        </p:blipFill>
        <p:spPr>
          <a:xfrm>
            <a:off x="4860032" y="5157192"/>
            <a:ext cx="3276600" cy="1400175"/>
          </a:xfrm>
          <a:prstGeom prst="rect">
            <a:avLst/>
          </a:prstGeom>
        </p:spPr>
      </p:pic>
    </p:spTree>
    <p:extLst>
      <p:ext uri="{BB962C8B-B14F-4D97-AF65-F5344CB8AC3E}">
        <p14:creationId xmlns:p14="http://schemas.microsoft.com/office/powerpoint/2010/main" val="45173717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1211</TotalTime>
  <Words>1916</Words>
  <Application>Microsoft Office PowerPoint</Application>
  <PresentationFormat>Presentación en pantalla (4:3)</PresentationFormat>
  <Paragraphs>132</Paragraphs>
  <Slides>53</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53</vt:i4>
      </vt:variant>
    </vt:vector>
  </HeadingPairs>
  <TitlesOfParts>
    <vt:vector size="58" baseType="lpstr">
      <vt:lpstr>Lucida Sans Unicode</vt:lpstr>
      <vt:lpstr>Verdana</vt:lpstr>
      <vt:lpstr>Wingdings 2</vt:lpstr>
      <vt:lpstr>Wingdings 3</vt:lpstr>
      <vt:lpstr>Concurrencia</vt:lpstr>
      <vt:lpstr>Presentación de PowerPoint</vt:lpstr>
      <vt:lpstr>Justificación académica</vt:lpstr>
      <vt:lpstr>Introducción</vt:lpstr>
      <vt:lpstr>CICLO DEL ATP</vt:lpstr>
      <vt:lpstr>Ciclo del ATP</vt:lpstr>
      <vt:lpstr>Metabolismo</vt:lpstr>
      <vt:lpstr>RUTAS METABÓLICAS</vt:lpstr>
      <vt:lpstr>Ciclo energético celular</vt:lpstr>
      <vt:lpstr>Presentación de PowerPoint</vt:lpstr>
      <vt:lpstr>COMPUESTOS DE ALTA ENERGÍA</vt:lpstr>
      <vt:lpstr>REACCIONES DE OXIDOREDUCCIÓN</vt:lpstr>
      <vt:lpstr>Presentación de PowerPoint</vt:lpstr>
      <vt:lpstr>Presentación de PowerPoint</vt:lpstr>
      <vt:lpstr>Presentación de PowerPoint</vt:lpstr>
      <vt:lpstr>VÍAS CATABÓLICAS</vt:lpstr>
      <vt:lpstr>Presentación de PowerPoint</vt:lpstr>
      <vt:lpstr>Presentación de PowerPoint</vt:lpstr>
      <vt:lpstr>Presentación de PowerPoint</vt:lpstr>
      <vt:lpstr>1. GLUCÓLISIS</vt:lpstr>
      <vt:lpstr>Presentación de PowerPoint</vt:lpstr>
      <vt:lpstr>Presentación de PowerPoint</vt:lpstr>
      <vt:lpstr>Presentación de PowerPoint</vt:lpstr>
      <vt:lpstr>Presentación de PowerPoint</vt:lpstr>
      <vt:lpstr>Presentación de PowerPoint</vt:lpstr>
      <vt:lpstr>Reacción No. 6 Glucolítica</vt:lpstr>
      <vt:lpstr>Reoxidación del NADH citoplasmático</vt:lpstr>
      <vt:lpstr>Presentación de PowerPoint</vt:lpstr>
      <vt:lpstr>Presentación de PowerPoint</vt:lpstr>
      <vt:lpstr>CICLO DE CORI ( ciclo del ácido láctico) </vt:lpstr>
      <vt:lpstr>Presentación de PowerPoint</vt:lpstr>
      <vt:lpstr>Presentación de PowerPoint</vt:lpstr>
      <vt:lpstr>COMPLEJO DE LA PIRUVATO DESHIDROGENASA</vt:lpstr>
      <vt:lpstr>Presentación de PowerPoint</vt:lpstr>
      <vt:lpstr>Presentación de PowerPoint</vt:lpstr>
      <vt:lpstr>Presentación de PowerPoint</vt:lpstr>
      <vt:lpstr>2. BETA-OXIDACIÓN</vt:lpstr>
      <vt:lpstr>Presentación de PowerPoint</vt:lpstr>
      <vt:lpstr>Presentación de PowerPoint</vt:lpstr>
      <vt:lpstr>Presentación de PowerPoint</vt:lpstr>
      <vt:lpstr>Presentación de PowerPoint</vt:lpstr>
      <vt:lpstr>3. CICLO DE KREBS</vt:lpstr>
      <vt:lpstr>Presentación de PowerPoint</vt:lpstr>
      <vt:lpstr>Presentación de PowerPoint</vt:lpstr>
      <vt:lpstr>4. FOSFORILACIÓN OXIDATIVA</vt:lpstr>
      <vt:lpstr>Presentación de PowerPoint</vt:lpstr>
      <vt:lpstr>Presentación de PowerPoint</vt:lpstr>
      <vt:lpstr>Presentación de PowerPoint</vt:lpstr>
      <vt:lpstr>Presentación de PowerPoint</vt:lpstr>
      <vt:lpstr>Radicales libres</vt:lpstr>
      <vt:lpstr>Presentación de PowerPoint</vt:lpstr>
      <vt:lpstr>Presentación de PowerPoint</vt:lpstr>
      <vt:lpstr>Bibliografía</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BIOENERGÉTICA Y METABOLISMO ENERGÉTICO</dc:title>
  <dc:creator>ESTUDIO</dc:creator>
  <cp:lastModifiedBy>ivonne</cp:lastModifiedBy>
  <cp:revision>67</cp:revision>
  <dcterms:created xsi:type="dcterms:W3CDTF">2017-08-09T02:43:01Z</dcterms:created>
  <dcterms:modified xsi:type="dcterms:W3CDTF">2017-10-17T12:48:26Z</dcterms:modified>
</cp:coreProperties>
</file>