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6" r:id="rId3"/>
    <p:sldId id="257" r:id="rId4"/>
    <p:sldId id="292" r:id="rId5"/>
    <p:sldId id="258" r:id="rId6"/>
    <p:sldId id="259" r:id="rId7"/>
    <p:sldId id="260" r:id="rId8"/>
    <p:sldId id="262" r:id="rId9"/>
    <p:sldId id="261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95" r:id="rId18"/>
    <p:sldId id="271" r:id="rId19"/>
    <p:sldId id="275" r:id="rId20"/>
    <p:sldId id="273" r:id="rId21"/>
    <p:sldId id="274" r:id="rId22"/>
    <p:sldId id="276" r:id="rId23"/>
    <p:sldId id="272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7" r:id="rId39"/>
    <p:sldId id="293" r:id="rId40"/>
    <p:sldId id="294" r:id="rId4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E2F7F9-75D8-4F9C-BAD3-4CC3D0B30A5D}" type="datetimeFigureOut">
              <a:rPr lang="es-MX" smtClean="0"/>
              <a:pPr/>
              <a:t>17/10/2017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F82CA5-F761-4598-9A7B-D75E37E4B2C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E2F7F9-75D8-4F9C-BAD3-4CC3D0B30A5D}" type="datetimeFigureOut">
              <a:rPr lang="es-MX" smtClean="0"/>
              <a:pPr/>
              <a:t>17/10/2017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2CA5-F761-4598-9A7B-D75E37E4B2C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E2F7F9-75D8-4F9C-BAD3-4CC3D0B30A5D}" type="datetimeFigureOut">
              <a:rPr lang="es-MX" smtClean="0"/>
              <a:pPr/>
              <a:t>17/10/2017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2CA5-F761-4598-9A7B-D75E37E4B2C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E2F7F9-75D8-4F9C-BAD3-4CC3D0B30A5D}" type="datetimeFigureOut">
              <a:rPr lang="es-MX" smtClean="0"/>
              <a:pPr/>
              <a:t>17/10/2017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2CA5-F761-4598-9A7B-D75E37E4B2C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E2F7F9-75D8-4F9C-BAD3-4CC3D0B30A5D}" type="datetimeFigureOut">
              <a:rPr lang="es-MX" smtClean="0"/>
              <a:pPr/>
              <a:t>17/10/2017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2CA5-F761-4598-9A7B-D75E37E4B2C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E2F7F9-75D8-4F9C-BAD3-4CC3D0B30A5D}" type="datetimeFigureOut">
              <a:rPr lang="es-MX" smtClean="0"/>
              <a:pPr/>
              <a:t>17/10/2017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2CA5-F761-4598-9A7B-D75E37E4B2C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E2F7F9-75D8-4F9C-BAD3-4CC3D0B30A5D}" type="datetimeFigureOut">
              <a:rPr lang="es-MX" smtClean="0"/>
              <a:pPr/>
              <a:t>17/10/2017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2CA5-F761-4598-9A7B-D75E37E4B2C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E2F7F9-75D8-4F9C-BAD3-4CC3D0B30A5D}" type="datetimeFigureOut">
              <a:rPr lang="es-MX" smtClean="0"/>
              <a:pPr/>
              <a:t>17/10/2017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2CA5-F761-4598-9A7B-D75E37E4B2C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E2F7F9-75D8-4F9C-BAD3-4CC3D0B30A5D}" type="datetimeFigureOut">
              <a:rPr lang="es-MX" smtClean="0"/>
              <a:pPr/>
              <a:t>17/10/2017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2CA5-F761-4598-9A7B-D75E37E4B2C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7E2F7F9-75D8-4F9C-BAD3-4CC3D0B30A5D}" type="datetimeFigureOut">
              <a:rPr lang="es-MX" smtClean="0"/>
              <a:pPr/>
              <a:t>17/10/2017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2CA5-F761-4598-9A7B-D75E37E4B2C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E2F7F9-75D8-4F9C-BAD3-4CC3D0B30A5D}" type="datetimeFigureOut">
              <a:rPr lang="es-MX" smtClean="0"/>
              <a:pPr/>
              <a:t>17/10/2017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F82CA5-F761-4598-9A7B-D75E37E4B2C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7E2F7F9-75D8-4F9C-BAD3-4CC3D0B30A5D}" type="datetimeFigureOut">
              <a:rPr lang="es-MX" smtClean="0"/>
              <a:pPr/>
              <a:t>17/10/2017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9F82CA5-F761-4598-9A7B-D75E37E4B2C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frm=1&amp;source=images&amp;cd=&amp;cad=rja&amp;uact=8&amp;ved=0ahUKEwjm09j2q6DSAhUG0YMKHTFWBKcQjRwIBw&amp;url=http://gsdl.bvs.sld.cu/cgi-bin/library?e=d-00000-00---off-0prelicin--00-0----0-10-0---0---0direct-10---4-------0-1l--11-es-50---20-about---00-0-1-00-0-0-11-1-0utfZz-8-00&amp;a=d&amp;cl=CL1&amp;d=HASH144603c37e4fece4af332d.9.2.10.2&amp;psig=AFQjCNGvhOsWs6utOc0oT-qjj6uR4-P1Aw&amp;ust=1487737292024669" TargetMode="External"/><Relationship Id="rId2" Type="http://schemas.openxmlformats.org/officeDocument/2006/relationships/hyperlink" Target="http://www.google.com.mx/url?sa=i&amp;rct=j&amp;q=&amp;esrc=s&amp;frm=1&amp;source=images&amp;cd=&amp;cad=rja&amp;uact=8&amp;ved=0ahUKEwjH9-jPq6DSAhUK_IMKHVu5AUsQjRwIBw&amp;url=http://gsdl.bvs.sld.cu/cgi-bin/library?e=d-00000-00---off-0prelicin--00-0----0-10-0---0---0direct-10---4-------0-1l--11-es-50---20-about---00-0-1-00-0-0-11-1-0utfZz-8-00&amp;a=d&amp;cl=CL1&amp;d=HASH144603c37e4fece4af332d.9.2.10.2&amp;psig=AFQjCNGvhOsWs6utOc0oT-qjj6uR4-P1Aw&amp;ust=148773729202466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.mx/url?sa=i&amp;rct=j&amp;q=&amp;esrc=s&amp;frm=1&amp;source=images&amp;cd=&amp;cad=rja&amp;uact=8&amp;ved=0ahUKEwipioLawsHWAhXFLyYKHdK4B8EQjRwIBw&amp;url=http://biologia-geologia.com/biologia2/234_hexosas.html&amp;psig=AFQjCNHMyVwC4OYbNHgVeK6SSWQ57X71hg&amp;ust=1506469457476450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www.google.com.mx/url?sa=i&amp;rct=j&amp;q=&amp;esrc=s&amp;frm=1&amp;source=images&amp;cd=&amp;cad=rja&amp;uact=8&amp;ved=0ahUKEwiF2a2Jw8HWAhXD6CYKHZ4HDNgQjRwIBw&amp;url=http://www.geocities.ws/pelabzen/carbhorg.html&amp;psig=AFQjCNFDycfZnQn3K_uj0SQwArlgT4Zt0Q&amp;ust=1506469658968798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www.google.com.mx/url?sa=i&amp;rct=j&amp;q=&amp;esrc=s&amp;frm=1&amp;source=images&amp;cd=&amp;cad=rja&amp;uact=8&amp;ved=0ahUKEwifrJX8grLSAhVs9IMKHeljDMcQjRwIBw&amp;url=http://facultatciencies.uib.cat/prof/josefa.donoso/campus/modulos/modulo6/modulo6_3.htm&amp;bvm=bv.148073327,d.amc&amp;psig=AFQjCNF3SurpeUkX1jRcosB1cPbrNTchnQ&amp;ust=148834489139869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http://www.google.com.mx/url?sa=i&amp;rct=j&amp;q=&amp;esrc=s&amp;frm=1&amp;source=images&amp;cd=&amp;cad=rja&amp;uact=8&amp;ved=0ahUKEwiw28Dzg7LSAhXC3YMKHeS9BUIQjRwIBw&amp;url=http://www.quimicaorganica.net/monosacaridos-formacion-hemiacetales.html&amp;bvm=bv.148073327,d.amc&amp;psig=AFQjCNGWaw9-Ri3c8p2xrdiWq6vygVp_eA&amp;ust=1488345077050079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hyperlink" Target="http://www.google.com.mx/url?sa=i&amp;rct=j&amp;q=&amp;esrc=s&amp;frm=1&amp;source=images&amp;cd=&amp;cad=rja&amp;uact=8&amp;ved=0ahUKEwiy1563hLLSAhVo4YMKHfOtDogQjRwIBw&amp;url=http://www.ehu.eus/biomoleculas/hc/sugar31c.htm&amp;bvm=bv.148073327,d.amc&amp;psig=AFQjCNEPN5vje-vPaPmVYCMlf9wpgDFlpA&amp;ust=1488345246611783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com.mx/url?sa=i&amp;rct=j&amp;q=&amp;esrc=s&amp;frm=1&amp;source=images&amp;cd=&amp;cad=rja&amp;uact=8&amp;ved=0ahUKEwjE9sqCgrLSAhWnxYMKHTUHAT8QjRwIBw&amp;url=http://themedicalbiochemistrypage.org/es/carbohydrates-sp.php&amp;psig=AFQjCNGZXwdBQScdqPoAWj_6QzkmBEmZWw&amp;ust=1488344583887715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com.mx/url?sa=i&amp;rct=j&amp;q=&amp;esrc=s&amp;frm=1&amp;source=images&amp;cd=&amp;cad=rja&amp;uact=8&amp;ved=0ahUKEwjJ8ayZycPSAhWj6oMKHX_VBasQjRwIBw&amp;url=http://alimentos-para.com/ricos-maltosa/&amp;bvm=bv.148747831,d.cGc&amp;psig=AFQjCNFBX9VWYGGLk-Prju6cnh2iZHwoOg&amp;ust=1488947791882095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google.com.mx/url?sa=i&amp;rct=j&amp;q=&amp;esrc=s&amp;frm=1&amp;source=images&amp;cd=&amp;cad=rja&amp;uact=8&amp;ved=0ahUKEwiNs96HyMPSAhVl2oMKHc_rDrkQjRwIBw&amp;url=http://lopezdoriga.com/vida-y-estilo/que-tipo-de-leche-es-mejor/&amp;psig=AFQjCNFdFRgqDE40wc5brQ_OtHirkkghQw&amp;ust=1488947515074608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.mx/url?sa=i&amp;rct=j&amp;q=&amp;esrc=s&amp;frm=1&amp;source=images&amp;cd=&amp;cad=rja&amp;uact=8&amp;ved=0ahUKEwjcxJeBvsHWAhXKNiYKHcNACCwQjRwIBw&amp;url=http://colon.magnaplus.org/articulo/-/articulo/AD3228/javascript&amp;psig=AFQjCNERcER09kw5o4pUqjalvoSvg3h3vg&amp;ust=1506468298539945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google.com.mx/url?sa=i&amp;rct=j&amp;q=&amp;esrc=s&amp;frm=1&amp;source=images&amp;cd=&amp;cad=rja&amp;uact=8&amp;ved=0ahUKEwixm8XByMPSAhVC54MKHbHpC84QjRwIBw&amp;url=http://www.vix.com/es/imj/salud/2011/06/21/%C2%BFque-es-la-sacarosa&amp;bvm=bv.148747831,d.cGc&amp;psig=AFQjCNHDVodNSLZv12msJKf-x-psUiJkEA&amp;ust=1488947615710467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mx/url?sa=i&amp;rct=j&amp;q=&amp;esrc=s&amp;frm=1&amp;source=images&amp;cd=&amp;cad=rja&amp;uact=8&amp;ved=0ahUKEwik4JDTx8PSAhUE04MKHayGA3AQjRwIBw&amp;url=https://iquimicas.com/estructura-de-la-sacarosa-glucosa-y-fructosa/&amp;psig=AFQjCNG6PtbuV8fTK6luPzMd2Ib7rfvsHQ&amp;ust=1488947258132942" TargetMode="External"/><Relationship Id="rId2" Type="http://schemas.openxmlformats.org/officeDocument/2006/relationships/hyperlink" Target="http://www.google.com.mx/url?sa=i&amp;rct=j&amp;q=&amp;esrc=s&amp;frm=1&amp;source=images&amp;cd=&amp;cad=rja&amp;uact=8&amp;ved=0ahUKEwjr0-mSx8PSAhWBx4MKHV1KCJEQjRwIBw&amp;url=http://genesis.uag.mx/edmedia/material/quimicaII/Carbohidratos.cfm&amp;psig=AFQjCNG6PtbuV8fTK6luPzMd2Ib7rfvsHQ&amp;ust=148894725813294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.mx/url?sa=i&amp;rct=j&amp;q=&amp;esrc=s&amp;frm=1&amp;source=images&amp;cd=&amp;cad=rja&amp;uact=8&amp;ved=0ahUKEwjq67zov8HWAhWILSYKHc__CSoQjRwIBw&amp;url=http://rosapereirablogbiologia.blogspot.com/2014_04_03_archive.html&amp;psig=AFQjCNEhLGrU3-EAomIhhEzNFMDQpxDYnw&amp;ust=1506468617726507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.mx/url?sa=i&amp;rct=j&amp;q=&amp;esrc=s&amp;frm=1&amp;source=images&amp;cd=&amp;cad=rja&amp;uact=8&amp;ved=0ahUKEwjf3d_BwMHWAhWE5iYKHeaxAAEQjRwIBw&amp;url=http://medicinapreventiva.info/dieta-y-alimentacion/12397/el-azucar-sigue-endulzando-la-polemica-sobre-la-obesidad-por-linternista/&amp;psig=AFQjCNGOrHNPSjjX6eDJ732spDFGRYEHmQ&amp;ust=1506468969010975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3643314"/>
            <a:ext cx="7986714" cy="1829761"/>
          </a:xfrm>
        </p:spPr>
        <p:txBody>
          <a:bodyPr>
            <a:noAutofit/>
          </a:bodyPr>
          <a:lstStyle/>
          <a:p>
            <a:pPr algn="ctr"/>
            <a:r>
              <a:rPr lang="es-MX" sz="2800" dirty="0"/>
              <a:t>Universidad Autónoma del Estado de México</a:t>
            </a:r>
            <a:br>
              <a:rPr lang="es-MX" sz="2800" dirty="0"/>
            </a:br>
            <a:r>
              <a:rPr lang="es-MX" sz="2800" dirty="0"/>
              <a:t>Facultad de Medicina</a:t>
            </a:r>
            <a:br>
              <a:rPr lang="es-MX" sz="2800" dirty="0"/>
            </a:br>
            <a:r>
              <a:rPr lang="es-MX" sz="2800" dirty="0" smtClean="0"/>
              <a:t>Título</a:t>
            </a:r>
            <a:r>
              <a:rPr lang="es-MX" sz="2800" dirty="0"/>
              <a:t>: </a:t>
            </a:r>
            <a:r>
              <a:rPr lang="es-MX" sz="2800" dirty="0" smtClean="0"/>
              <a:t>“HIDRATOS DE CARBONO”</a:t>
            </a:r>
            <a:r>
              <a:rPr lang="es-MX" sz="2800" dirty="0"/>
              <a:t/>
            </a:r>
            <a:br>
              <a:rPr lang="es-MX" sz="2800" dirty="0"/>
            </a:br>
            <a:r>
              <a:rPr lang="es-MX" sz="2800" dirty="0"/>
              <a:t>Unidad de aprendizaje: Bioquímica </a:t>
            </a:r>
            <a:r>
              <a:rPr lang="es-MX" sz="2800" dirty="0" smtClean="0"/>
              <a:t>I</a:t>
            </a:r>
            <a:r>
              <a:rPr lang="es-MX" sz="2800" dirty="0"/>
              <a:t/>
            </a:r>
            <a:br>
              <a:rPr lang="es-MX" sz="2800" dirty="0"/>
            </a:br>
            <a:r>
              <a:rPr lang="es-MX" sz="2800" dirty="0"/>
              <a:t>Programa educativo: Licenciatura en Nutrición</a:t>
            </a:r>
            <a:br>
              <a:rPr lang="es-MX" sz="2800" dirty="0"/>
            </a:br>
            <a:r>
              <a:rPr lang="es-MX" sz="2800" dirty="0"/>
              <a:t>Espacio académico: Facultad de Medicina</a:t>
            </a:r>
            <a:br>
              <a:rPr lang="es-MX" sz="2800" dirty="0"/>
            </a:br>
            <a:r>
              <a:rPr lang="es-MX" sz="2800" dirty="0"/>
              <a:t>Responsable de la elaboración:</a:t>
            </a:r>
            <a:br>
              <a:rPr lang="es-MX" sz="2800" dirty="0"/>
            </a:br>
            <a:r>
              <a:rPr lang="es-MX" sz="2800" dirty="0" smtClean="0"/>
              <a:t>Dra</a:t>
            </a:r>
            <a:r>
              <a:rPr lang="es-MX" sz="2800" dirty="0"/>
              <a:t>. en C. Q. Martha Liliana Palacios </a:t>
            </a:r>
            <a:r>
              <a:rPr lang="es-MX" sz="2800" dirty="0" smtClean="0"/>
              <a:t>Jaimes</a:t>
            </a:r>
            <a:br>
              <a:rPr lang="es-MX" sz="2800" dirty="0" smtClean="0"/>
            </a:br>
            <a:r>
              <a:rPr lang="es-MX" sz="2800" dirty="0" smtClean="0"/>
              <a:t>Fecha </a:t>
            </a:r>
            <a:r>
              <a:rPr lang="es-MX" sz="2800" dirty="0"/>
              <a:t>de elaboración: Septiembre 2017</a:t>
            </a:r>
            <a:br>
              <a:rPr lang="es-MX" sz="2800" dirty="0"/>
            </a:br>
            <a:endParaRPr lang="es-MX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ALDOSAS</a:t>
            </a:r>
            <a:endParaRPr lang="es-MX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68290" y="1481138"/>
            <a:ext cx="660742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CETOSAS</a:t>
            </a:r>
            <a:endParaRPr lang="es-MX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17783" y="1481138"/>
            <a:ext cx="510843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01924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Todos los monosacáridos, a excepción de la </a:t>
            </a:r>
            <a:r>
              <a:rPr lang="es-MX" dirty="0" err="1" smtClean="0"/>
              <a:t>dihidroxiacetona</a:t>
            </a:r>
            <a:r>
              <a:rPr lang="es-MX" dirty="0" smtClean="0"/>
              <a:t> posee uno o más átomos de carbono asimétrico y son, por lo tanto molécula </a:t>
            </a:r>
            <a:r>
              <a:rPr lang="es-MX" dirty="0" err="1" smtClean="0"/>
              <a:t>quiral</a:t>
            </a:r>
            <a:r>
              <a:rPr lang="es-MX" dirty="0" smtClean="0"/>
              <a:t>. El </a:t>
            </a:r>
            <a:r>
              <a:rPr lang="es-MX" dirty="0" err="1" smtClean="0"/>
              <a:t>gliceraldehído</a:t>
            </a:r>
            <a:r>
              <a:rPr lang="es-MX" dirty="0" smtClean="0"/>
              <a:t> contiene solo un átomo de carbono asimétrico y puede existir, por tanto, en las formas de dos </a:t>
            </a:r>
            <a:r>
              <a:rPr lang="es-MX" dirty="0" err="1" smtClean="0"/>
              <a:t>estereoisómeros</a:t>
            </a:r>
            <a:r>
              <a:rPr lang="es-MX" dirty="0" smtClean="0"/>
              <a:t> diferentes, de acuerdo a la formula 2</a:t>
            </a:r>
            <a:r>
              <a:rPr lang="es-MX" baseline="30000" dirty="0" smtClean="0"/>
              <a:t>n</a:t>
            </a:r>
            <a:r>
              <a:rPr lang="es-MX" dirty="0" smtClean="0"/>
              <a:t> donde n= </a:t>
            </a:r>
            <a:r>
              <a:rPr lang="es-MX" dirty="0" err="1" smtClean="0"/>
              <a:t>núm</a:t>
            </a:r>
            <a:r>
              <a:rPr lang="es-MX" dirty="0" smtClean="0"/>
              <a:t> carbonos </a:t>
            </a:r>
            <a:r>
              <a:rPr lang="es-MX" dirty="0" err="1" smtClean="0"/>
              <a:t>quirales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Esterereoisomería</a:t>
            </a:r>
            <a:r>
              <a:rPr lang="es-MX" dirty="0" smtClean="0"/>
              <a:t> de los monosacáridos</a:t>
            </a:r>
            <a:endParaRPr lang="es-MX" dirty="0"/>
          </a:p>
        </p:txBody>
      </p:sp>
      <p:sp>
        <p:nvSpPr>
          <p:cNvPr id="4098" name="AutoShape 2" descr="Resultado de imagen para L-gliceraldehído y D- gliceraldehído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601663"/>
            <a:ext cx="3333750" cy="1266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100" name="AutoShape 4" descr="Resultado de imagen para L-gliceraldehído y D- gliceraldehído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601663"/>
            <a:ext cx="3333750" cy="1266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" name="Picture 2" descr="Resultado de imagen para L-gliceraldehído y D- gliceraldehíd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4786322"/>
            <a:ext cx="3333750" cy="1266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764705"/>
            <a:ext cx="8229600" cy="3960440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Las </a:t>
            </a:r>
            <a:r>
              <a:rPr lang="es-MX" dirty="0" err="1" smtClean="0"/>
              <a:t>aldotetrosas</a:t>
            </a:r>
            <a:r>
              <a:rPr lang="es-MX" dirty="0" smtClean="0"/>
              <a:t> poseen dos </a:t>
            </a:r>
            <a:r>
              <a:rPr lang="es-MX" dirty="0" err="1" smtClean="0"/>
              <a:t>atomós</a:t>
            </a:r>
            <a:r>
              <a:rPr lang="es-MX" dirty="0" smtClean="0"/>
              <a:t> de carbono asimétrico y las </a:t>
            </a:r>
            <a:r>
              <a:rPr lang="es-MX" dirty="0" err="1" smtClean="0"/>
              <a:t>aldopentosas</a:t>
            </a:r>
            <a:r>
              <a:rPr lang="es-MX" dirty="0" smtClean="0"/>
              <a:t> tres.</a:t>
            </a:r>
          </a:p>
          <a:p>
            <a:pPr algn="just"/>
            <a:r>
              <a:rPr lang="es-MX" dirty="0" smtClean="0"/>
              <a:t>Las aldohexosas poseen cuatro átomos de carbono asimétrico.</a:t>
            </a:r>
          </a:p>
          <a:p>
            <a:pPr algn="just"/>
            <a:r>
              <a:rPr lang="es-MX" dirty="0" smtClean="0"/>
              <a:t>Los monosacáridos que poseen átomos de carbono asimétricos muestran actividad óptica la cual consiste en hacer girar el plano de luz polarizada de un polarímetro hacia la derecha  (d </a:t>
            </a:r>
            <a:r>
              <a:rPr lang="es-MX" dirty="0" err="1" smtClean="0"/>
              <a:t>ó</a:t>
            </a:r>
            <a:r>
              <a:rPr lang="es-MX" dirty="0" smtClean="0"/>
              <a:t> +) o a la izquierda (l </a:t>
            </a:r>
            <a:r>
              <a:rPr lang="es-MX" dirty="0" err="1" smtClean="0"/>
              <a:t>ó</a:t>
            </a:r>
            <a:r>
              <a:rPr lang="es-MX" dirty="0" smtClean="0"/>
              <a:t> -).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4581128"/>
            <a:ext cx="2934072" cy="220055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Para aquellos monosacáridos que poseen dos o más átomos de carbono asimétrico, se ha adoptado la convención de que los prefijos D- y L-  se refieren al átomo de carbono asimétrico más alejado del carbono </a:t>
            </a:r>
            <a:r>
              <a:rPr lang="es-MX" dirty="0" err="1" smtClean="0"/>
              <a:t>carbonílico</a:t>
            </a:r>
            <a:r>
              <a:rPr lang="es-MX" dirty="0" smtClean="0"/>
              <a:t>. 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4578" name="Picture 2" descr="Resultado de imagen para carbonos asimetricos de la glucos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4214818"/>
            <a:ext cx="5000660" cy="21336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Dos monosacáridos que difieren únicamente en la configuración de un átomo de carbono específico son </a:t>
            </a:r>
            <a:r>
              <a:rPr lang="es-MX" b="1" dirty="0" err="1" smtClean="0"/>
              <a:t>epímeros</a:t>
            </a:r>
            <a:r>
              <a:rPr lang="es-MX" dirty="0" smtClean="0"/>
              <a:t> uno del otros.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Ejemplo: D-glucosa y la D-</a:t>
            </a:r>
            <a:r>
              <a:rPr lang="es-MX" dirty="0" err="1" smtClean="0"/>
              <a:t>manosa</a:t>
            </a:r>
            <a:endParaRPr lang="es-MX" dirty="0" smtClean="0"/>
          </a:p>
          <a:p>
            <a:pPr algn="just"/>
            <a:r>
              <a:rPr lang="es-MX" dirty="0" smtClean="0"/>
              <a:t>D-glucosa y D-galactosa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Epímeros</a:t>
            </a:r>
            <a:endParaRPr lang="es-MX" dirty="0"/>
          </a:p>
        </p:txBody>
      </p:sp>
      <p:pic>
        <p:nvPicPr>
          <p:cNvPr id="23554" name="Picture 2" descr="Resultado de imagen para epimeros glucosa y galactos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429132"/>
            <a:ext cx="4894800" cy="21145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La D- glucosa puede existir en dos formas </a:t>
            </a:r>
            <a:r>
              <a:rPr lang="es-MX" dirty="0" err="1" smtClean="0"/>
              <a:t>isoméricas</a:t>
            </a:r>
            <a:r>
              <a:rPr lang="es-MX" dirty="0" smtClean="0"/>
              <a:t> que difieren en la rotación específica: alfa-D glucosa =+112.2°, y la beta-D glucosa =+18.7°</a:t>
            </a:r>
          </a:p>
          <a:p>
            <a:pPr algn="just"/>
            <a:r>
              <a:rPr lang="es-MX" dirty="0"/>
              <a:t>Las formas isómeras de los monosacáridos, que solo difieren entre sí en la configuración del carbono </a:t>
            </a:r>
            <a:r>
              <a:rPr lang="es-MX" dirty="0" err="1"/>
              <a:t>carbonílico</a:t>
            </a:r>
            <a:r>
              <a:rPr lang="es-MX" dirty="0"/>
              <a:t> se llaman </a:t>
            </a:r>
            <a:r>
              <a:rPr lang="es-MX" dirty="0" err="1"/>
              <a:t>anómeros</a:t>
            </a:r>
            <a:r>
              <a:rPr lang="es-MX" dirty="0"/>
              <a:t> y el átomo de carbono </a:t>
            </a:r>
            <a:r>
              <a:rPr lang="es-MX" dirty="0" err="1"/>
              <a:t>carbonílico</a:t>
            </a:r>
            <a:r>
              <a:rPr lang="es-MX" dirty="0"/>
              <a:t> se llama carbono </a:t>
            </a:r>
            <a:r>
              <a:rPr lang="es-MX" dirty="0" err="1"/>
              <a:t>anomérico</a:t>
            </a:r>
            <a:r>
              <a:rPr lang="es-MX" dirty="0"/>
              <a:t>.</a:t>
            </a:r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Mutarrotación</a:t>
            </a:r>
            <a:r>
              <a:rPr lang="es-MX" dirty="0" smtClean="0"/>
              <a:t> y formas </a:t>
            </a:r>
            <a:r>
              <a:rPr lang="es-MX" dirty="0" err="1" smtClean="0"/>
              <a:t>anoméricas</a:t>
            </a:r>
            <a:r>
              <a:rPr lang="es-MX" dirty="0" smtClean="0"/>
              <a:t> de la D-glucosa</a:t>
            </a:r>
            <a:endParaRPr lang="es-MX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Las estructuras alfa y beta de la D-glucosa presentan anillos de seis eslabones que se forman por reacción del grupo hidroxilo alcohólico situado en el átomo de carbono 5 con el átomo de carbono 1 </a:t>
            </a:r>
            <a:r>
              <a:rPr lang="es-MX" dirty="0" err="1"/>
              <a:t>aldehídico</a:t>
            </a:r>
            <a:r>
              <a:rPr lang="es-MX" dirty="0"/>
              <a:t>.</a:t>
            </a:r>
          </a:p>
          <a:p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 descr="Resultado de imagen para alfa-glucopiranosa y beta-fructofuranos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4000504"/>
            <a:ext cx="4381500" cy="25622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39418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MX" dirty="0" smtClean="0"/>
              <a:t>Estas formas de los azúcares constituidas por anillos de seis miembros se llaman </a:t>
            </a:r>
            <a:r>
              <a:rPr lang="es-MX" dirty="0" err="1" smtClean="0"/>
              <a:t>piranosas</a:t>
            </a:r>
            <a:r>
              <a:rPr lang="es-MX" dirty="0" smtClean="0"/>
              <a:t> por ser derivados del compuestos heterocíclico </a:t>
            </a:r>
            <a:r>
              <a:rPr lang="es-MX" dirty="0" err="1" smtClean="0"/>
              <a:t>pirano</a:t>
            </a:r>
            <a:r>
              <a:rPr lang="es-MX" dirty="0" smtClean="0"/>
              <a:t>. El nombre sistemático para el anillo formado por la alfa-D-glucosa es alfa- D </a:t>
            </a:r>
            <a:r>
              <a:rPr lang="es-MX" dirty="0" err="1" smtClean="0"/>
              <a:t>glucopiranosa</a:t>
            </a:r>
            <a:r>
              <a:rPr lang="es-MX" dirty="0" smtClean="0"/>
              <a:t>. 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La formación de </a:t>
            </a:r>
            <a:r>
              <a:rPr lang="es-MX" dirty="0" err="1" smtClean="0"/>
              <a:t>piranosa</a:t>
            </a:r>
            <a:r>
              <a:rPr lang="es-MX" dirty="0" smtClean="0"/>
              <a:t> es un caso especial de un tipo más general entre un aldehído y un alcohol para formar un </a:t>
            </a:r>
            <a:r>
              <a:rPr lang="es-MX" dirty="0" err="1" smtClean="0"/>
              <a:t>hemiacetal</a:t>
            </a:r>
            <a:r>
              <a:rPr lang="es-MX" dirty="0" smtClean="0"/>
              <a:t>. La cual contiene un átomo de carbono asimétrico y puede existir , por tanto, en dos formas </a:t>
            </a:r>
            <a:r>
              <a:rPr lang="es-MX" dirty="0" err="1" smtClean="0"/>
              <a:t>estereoisómeras</a:t>
            </a:r>
            <a:r>
              <a:rPr lang="es-MX" dirty="0" smtClean="0"/>
              <a:t>, alfa y beta.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518912"/>
          </a:xfrm>
        </p:spPr>
        <p:txBody>
          <a:bodyPr/>
          <a:lstStyle/>
          <a:p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1746" name="Picture 2" descr="Resultado de imagen para alfa-d-glucopiranosa y beta-d-glucopiranos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4500570"/>
            <a:ext cx="4391025" cy="1828800"/>
          </a:xfrm>
          <a:prstGeom prst="rect">
            <a:avLst/>
          </a:prstGeom>
          <a:noFill/>
        </p:spPr>
      </p:pic>
      <p:pic>
        <p:nvPicPr>
          <p:cNvPr id="31748" name="Picture 4" descr="Resultado de imagen para alfa d glucopiranosa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2357430"/>
            <a:ext cx="6067425" cy="2057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s-MX" dirty="0" smtClean="0"/>
              <a:t>El estudio de los hidratos de carbono dentro de la unidad de aprendizaje de Bioquímica I, permite al estudiante de la Licenciatura en Nutrición conocer de las características y propiedades físicas y químicas de estas unidades moleculares (monosacáridos); para así entender como se enlazan y comportan en forma de polímeros (polisacáridos).  Consideradas como moléculas esenciales </a:t>
            </a:r>
            <a:r>
              <a:rPr lang="es-MX" dirty="0" smtClean="0"/>
              <a:t>de fuentes </a:t>
            </a:r>
            <a:r>
              <a:rPr lang="es-MX" dirty="0" smtClean="0"/>
              <a:t>de energía para el ser humano, cuyo almacenamiento se encuentra principalmente en el hígado y  en el músculo en forma de glucógeno. De igual forma describirá como estas moléculas se encuentran como </a:t>
            </a:r>
            <a:r>
              <a:rPr lang="es-MX" dirty="0" smtClean="0"/>
              <a:t>parte </a:t>
            </a:r>
            <a:r>
              <a:rPr lang="es-MX" dirty="0" smtClean="0"/>
              <a:t>estructural de tejidos vegetales, en forma de fibras que da soporte y sostén a este tipo de célula. Con el </a:t>
            </a:r>
            <a:r>
              <a:rPr lang="es-MX" dirty="0" smtClean="0"/>
              <a:t>conocimiento </a:t>
            </a:r>
            <a:r>
              <a:rPr lang="es-MX" dirty="0" smtClean="0"/>
              <a:t>de </a:t>
            </a:r>
            <a:r>
              <a:rPr lang="es-MX" smtClean="0"/>
              <a:t>estas biomoléculas </a:t>
            </a:r>
            <a:r>
              <a:rPr lang="es-MX" dirty="0" smtClean="0"/>
              <a:t>el </a:t>
            </a:r>
            <a:r>
              <a:rPr lang="es-MX" dirty="0" smtClean="0"/>
              <a:t>alumno podrá entender su comportamiento como sustratos en diversas vías metabólicas.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Justificación académica</a:t>
            </a:r>
            <a:endParaRPr lang="es-MX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Las </a:t>
            </a:r>
            <a:r>
              <a:rPr lang="es-MX" dirty="0" err="1" smtClean="0"/>
              <a:t>cetosas</a:t>
            </a:r>
            <a:r>
              <a:rPr lang="es-MX" dirty="0" smtClean="0"/>
              <a:t> de cinco o más átomos de carbono existen también en las formas </a:t>
            </a:r>
            <a:r>
              <a:rPr lang="es-MX" dirty="0" err="1" smtClean="0"/>
              <a:t>anoméricas</a:t>
            </a:r>
            <a:r>
              <a:rPr lang="es-MX" dirty="0" smtClean="0"/>
              <a:t> alfa y beta.</a:t>
            </a:r>
          </a:p>
          <a:p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196" name="Picture 4" descr="Resultado de imagen para alfa-glucopiranosa y beta-fructofuranos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857628"/>
            <a:ext cx="5362491" cy="18621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En estos compuestos el grupo hidroxilo alcohólico situado en el átomo de carbono 5 reacciona con el grupo carbonilo que se halla en el átomo de carbono 2 para dar un </a:t>
            </a:r>
            <a:r>
              <a:rPr lang="es-MX" dirty="0" err="1" smtClean="0"/>
              <a:t>hemicetal</a:t>
            </a:r>
            <a:r>
              <a:rPr lang="es-MX" dirty="0" smtClean="0"/>
              <a:t> y se forma un anillo de cinco miembros o anillo de </a:t>
            </a:r>
            <a:r>
              <a:rPr lang="es-MX" dirty="0" err="1" smtClean="0"/>
              <a:t>furanosa</a:t>
            </a:r>
            <a:r>
              <a:rPr lang="es-MX" dirty="0" smtClean="0"/>
              <a:t>, que es un derivado del </a:t>
            </a:r>
            <a:r>
              <a:rPr lang="es-MX" dirty="0" err="1" smtClean="0"/>
              <a:t>furano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La forma cíclica corriente de la D-fructosa es la beta-D-</a:t>
            </a:r>
            <a:r>
              <a:rPr lang="es-MX" dirty="0" err="1" smtClean="0"/>
              <a:t>fructofuranosa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518912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2770" name="Picture 2" descr="Resultado de imagen para alfa d fructofuranos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285992"/>
            <a:ext cx="5336425" cy="3414721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215074" y="307181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D-</a:t>
            </a:r>
            <a:r>
              <a:rPr lang="es-MX" dirty="0" err="1" smtClean="0"/>
              <a:t>fructofuranosa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6286512" y="478632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D-</a:t>
            </a:r>
            <a:r>
              <a:rPr lang="es-MX" dirty="0" err="1" smtClean="0"/>
              <a:t>fructofuranosa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304730"/>
          </a:xfrm>
        </p:spPr>
        <p:txBody>
          <a:bodyPr/>
          <a:lstStyle/>
          <a:p>
            <a:r>
              <a:rPr lang="es-MX" dirty="0" smtClean="0"/>
              <a:t>Suelen emplearse para indicar la forma cíclica de los monosacáridos.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Proyecciones de </a:t>
            </a:r>
            <a:r>
              <a:rPr lang="es-MX" dirty="0" err="1" smtClean="0"/>
              <a:t>Haworth</a:t>
            </a:r>
            <a:endParaRPr lang="es-MX" dirty="0"/>
          </a:p>
        </p:txBody>
      </p:sp>
      <p:pic>
        <p:nvPicPr>
          <p:cNvPr id="3074" name="Picture 2" descr="Resultado de imagen para proyección de haworth de la glucos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928934"/>
            <a:ext cx="6191250" cy="2981326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3286116" y="307181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derecha</a:t>
            </a:r>
            <a:endParaRPr lang="es-MX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7643802" y="4286256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abajo</a:t>
            </a:r>
            <a:endParaRPr lang="es-MX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428596" y="378619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izquierda</a:t>
            </a:r>
            <a:endParaRPr lang="es-MX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6143636" y="371475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arriba</a:t>
            </a:r>
            <a:endParaRPr lang="es-MX" b="1" dirty="0"/>
          </a:p>
        </p:txBody>
      </p:sp>
      <p:cxnSp>
        <p:nvCxnSpPr>
          <p:cNvPr id="10" name="9 Conector recto de flecha"/>
          <p:cNvCxnSpPr>
            <a:stCxn id="5" idx="1"/>
          </p:cNvCxnSpPr>
          <p:nvPr/>
        </p:nvCxnSpPr>
        <p:spPr>
          <a:xfrm rot="10800000">
            <a:off x="3071802" y="3214686"/>
            <a:ext cx="214314" cy="417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endCxn id="7" idx="3"/>
          </p:cNvCxnSpPr>
          <p:nvPr/>
        </p:nvCxnSpPr>
        <p:spPr>
          <a:xfrm>
            <a:off x="1571604" y="3929066"/>
            <a:ext cx="357190" cy="417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rot="10800000" flipV="1">
            <a:off x="6215074" y="4000504"/>
            <a:ext cx="21431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rot="10800000">
            <a:off x="7358082" y="442913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>
            <a:off x="2428860" y="292893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1</a:t>
            </a:r>
            <a:endParaRPr lang="es-MX" b="1" dirty="0"/>
          </a:p>
        </p:txBody>
      </p:sp>
      <p:sp>
        <p:nvSpPr>
          <p:cNvPr id="24" name="23 CuadroTexto"/>
          <p:cNvSpPr txBox="1"/>
          <p:nvPr/>
        </p:nvSpPr>
        <p:spPr>
          <a:xfrm>
            <a:off x="2285984" y="371475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3</a:t>
            </a:r>
            <a:endParaRPr lang="es-MX" b="1" dirty="0"/>
          </a:p>
        </p:txBody>
      </p:sp>
      <p:sp>
        <p:nvSpPr>
          <p:cNvPr id="25" name="24 CuadroTexto"/>
          <p:cNvSpPr txBox="1"/>
          <p:nvPr/>
        </p:nvSpPr>
        <p:spPr>
          <a:xfrm>
            <a:off x="7215206" y="385762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1</a:t>
            </a:r>
            <a:endParaRPr lang="es-MX" b="1" dirty="0"/>
          </a:p>
        </p:txBody>
      </p:sp>
      <p:sp>
        <p:nvSpPr>
          <p:cNvPr id="26" name="25 CuadroTexto"/>
          <p:cNvSpPr txBox="1"/>
          <p:nvPr/>
        </p:nvSpPr>
        <p:spPr>
          <a:xfrm>
            <a:off x="5715008" y="435769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3</a:t>
            </a:r>
            <a:endParaRPr lang="es-MX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2"/>
              </a:buClr>
              <a:buSzTx/>
              <a:buNone/>
            </a:pPr>
            <a:r>
              <a:rPr lang="en-US" dirty="0" smtClean="0"/>
              <a:t>Un </a:t>
            </a:r>
            <a:r>
              <a:rPr lang="en-US" b="1" dirty="0" err="1" smtClean="0"/>
              <a:t>disacárido</a:t>
            </a:r>
            <a:r>
              <a:rPr lang="en-US" b="1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/>
              <a:t>consiste</a:t>
            </a:r>
            <a:r>
              <a:rPr lang="en-US" dirty="0" smtClean="0"/>
              <a:t> de dos </a:t>
            </a:r>
            <a:r>
              <a:rPr lang="en-US" dirty="0" err="1" smtClean="0"/>
              <a:t>monosacáridos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 </a:t>
            </a:r>
            <a:r>
              <a:rPr lang="en-US" dirty="0" err="1" smtClean="0"/>
              <a:t>mediante</a:t>
            </a:r>
            <a:r>
              <a:rPr lang="en-US" dirty="0" smtClean="0"/>
              <a:t> enlace </a:t>
            </a:r>
            <a:r>
              <a:rPr lang="en-US" dirty="0" err="1" smtClean="0"/>
              <a:t>glucosídico</a:t>
            </a:r>
            <a:r>
              <a:rPr lang="en-US" dirty="0" smtClean="0"/>
              <a:t>. </a:t>
            </a:r>
          </a:p>
          <a:p>
            <a:pPr>
              <a:buClr>
                <a:schemeClr val="bg2"/>
              </a:buClr>
              <a:buSzTx/>
              <a:buNone/>
            </a:pPr>
            <a:endParaRPr lang="en-US" dirty="0" smtClean="0"/>
          </a:p>
          <a:p>
            <a:pPr>
              <a:spcBef>
                <a:spcPct val="10000"/>
              </a:spcBef>
              <a:spcAft>
                <a:spcPct val="10000"/>
              </a:spcAft>
              <a:buClr>
                <a:schemeClr val="bg2"/>
              </a:buClr>
              <a:buSzTx/>
              <a:buNone/>
            </a:pPr>
            <a:r>
              <a:rPr lang="en-US" dirty="0" smtClean="0">
                <a:solidFill>
                  <a:srgbClr val="FF3300"/>
                </a:solidFill>
              </a:rPr>
              <a:t>		</a:t>
            </a:r>
            <a:r>
              <a:rPr lang="en-US" b="1" u="sng" dirty="0" err="1" smtClean="0"/>
              <a:t>Monosacáridos</a:t>
            </a:r>
            <a:r>
              <a:rPr lang="en-US" b="1" dirty="0" smtClean="0"/>
              <a:t>                      </a:t>
            </a:r>
            <a:r>
              <a:rPr lang="en-US" b="1" u="sng" dirty="0" err="1" smtClean="0"/>
              <a:t>Disacárido</a:t>
            </a:r>
            <a:endParaRPr lang="en-US" b="1" u="sng" dirty="0" smtClean="0"/>
          </a:p>
          <a:p>
            <a:pPr>
              <a:lnSpc>
                <a:spcPct val="130000"/>
              </a:lnSpc>
              <a:spcBef>
                <a:spcPct val="0"/>
              </a:spcBef>
              <a:buClr>
                <a:schemeClr val="bg2"/>
              </a:buClr>
              <a:buSzTx/>
              <a:buNone/>
            </a:pPr>
            <a:r>
              <a:rPr lang="en-US" dirty="0" smtClean="0"/>
              <a:t>	 	</a:t>
            </a:r>
            <a:r>
              <a:rPr lang="en-US" dirty="0" err="1" smtClean="0"/>
              <a:t>Glucosa</a:t>
            </a:r>
            <a:r>
              <a:rPr lang="en-US" dirty="0" smtClean="0"/>
              <a:t> + </a:t>
            </a:r>
            <a:r>
              <a:rPr lang="en-US" dirty="0" err="1" smtClean="0"/>
              <a:t>glucosa</a:t>
            </a:r>
            <a:r>
              <a:rPr lang="en-US" dirty="0" smtClean="0"/>
              <a:t> 		</a:t>
            </a:r>
            <a:r>
              <a:rPr lang="en-US" dirty="0" err="1" smtClean="0"/>
              <a:t>maltosa</a:t>
            </a:r>
            <a:r>
              <a:rPr lang="en-US" dirty="0" smtClean="0"/>
              <a:t> + H</a:t>
            </a:r>
            <a:r>
              <a:rPr lang="en-US" baseline="-25000" dirty="0" smtClean="0"/>
              <a:t>2</a:t>
            </a:r>
            <a:r>
              <a:rPr lang="en-US" dirty="0" smtClean="0"/>
              <a:t>O	</a:t>
            </a:r>
            <a:r>
              <a:rPr lang="en-US" dirty="0" err="1" smtClean="0"/>
              <a:t>Glucosa</a:t>
            </a:r>
            <a:r>
              <a:rPr lang="en-US" dirty="0" smtClean="0"/>
              <a:t> + </a:t>
            </a:r>
            <a:r>
              <a:rPr lang="en-US" dirty="0" err="1" smtClean="0"/>
              <a:t>galactosa</a:t>
            </a:r>
            <a:r>
              <a:rPr lang="en-US" dirty="0" smtClean="0"/>
              <a:t>	        </a:t>
            </a:r>
            <a:r>
              <a:rPr lang="en-US" dirty="0" err="1" smtClean="0"/>
              <a:t>lactosa</a:t>
            </a:r>
            <a:r>
              <a:rPr lang="en-US" dirty="0" smtClean="0"/>
              <a:t>  + 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lnSpc>
                <a:spcPct val="130000"/>
              </a:lnSpc>
              <a:spcBef>
                <a:spcPct val="0"/>
              </a:spcBef>
              <a:buClr>
                <a:schemeClr val="bg2"/>
              </a:buClr>
              <a:buSzTx/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Glucosa</a:t>
            </a:r>
            <a:r>
              <a:rPr lang="en-US" dirty="0" smtClean="0"/>
              <a:t> + </a:t>
            </a:r>
            <a:r>
              <a:rPr lang="en-US" dirty="0" err="1" smtClean="0"/>
              <a:t>fructosa</a:t>
            </a:r>
            <a:r>
              <a:rPr lang="en-US" dirty="0" smtClean="0"/>
              <a:t>		</a:t>
            </a:r>
            <a:r>
              <a:rPr lang="en-US" dirty="0" err="1" smtClean="0"/>
              <a:t>sacarosa</a:t>
            </a:r>
            <a:r>
              <a:rPr lang="en-US" dirty="0" smtClean="0"/>
              <a:t> +H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Disacáridos</a:t>
            </a:r>
            <a:endParaRPr lang="es-MX" dirty="0"/>
          </a:p>
        </p:txBody>
      </p:sp>
      <p:sp>
        <p:nvSpPr>
          <p:cNvPr id="4" name="Flecha derecha 3"/>
          <p:cNvSpPr/>
          <p:nvPr/>
        </p:nvSpPr>
        <p:spPr>
          <a:xfrm>
            <a:off x="5076056" y="3573016"/>
            <a:ext cx="64807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5076055" y="4149080"/>
            <a:ext cx="652715" cy="483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>
            <a:off x="5076056" y="4725144"/>
            <a:ext cx="64807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2090548"/>
          </a:xfrm>
        </p:spPr>
        <p:txBody>
          <a:bodyPr>
            <a:normAutofit lnSpcReduction="10000"/>
          </a:bodyPr>
          <a:lstStyle/>
          <a:p>
            <a:r>
              <a:rPr lang="es-ES" sz="2400" dirty="0" smtClean="0">
                <a:latin typeface="Arial" pitchFamily="34" charset="0"/>
              </a:rPr>
              <a:t>Entre dos grupos hidroxilo. </a:t>
            </a:r>
          </a:p>
          <a:p>
            <a:r>
              <a:rPr lang="es-ES" sz="2400" dirty="0" smtClean="0">
                <a:latin typeface="Arial" pitchFamily="34" charset="0"/>
              </a:rPr>
              <a:t>Por deshidratación o síntesis por condensación. </a:t>
            </a:r>
          </a:p>
          <a:p>
            <a:r>
              <a:rPr lang="es-ES" sz="2400" dirty="0" smtClean="0">
                <a:latin typeface="Arial" pitchFamily="34" charset="0"/>
              </a:rPr>
              <a:t>Tipos: </a:t>
            </a:r>
          </a:p>
          <a:p>
            <a:pPr lvl="1"/>
            <a:r>
              <a:rPr lang="es-ES" sz="2400" dirty="0" err="1" smtClean="0">
                <a:latin typeface="Arial" pitchFamily="34" charset="0"/>
              </a:rPr>
              <a:t>Moncarbonílico</a:t>
            </a:r>
            <a:r>
              <a:rPr lang="es-ES" sz="2400" dirty="0" smtClean="0">
                <a:latin typeface="Arial" pitchFamily="34" charset="0"/>
              </a:rPr>
              <a:t>: </a:t>
            </a:r>
            <a:r>
              <a:rPr lang="es-ES" sz="2400" dirty="0" err="1" smtClean="0">
                <a:latin typeface="Arial" pitchFamily="34" charset="0"/>
              </a:rPr>
              <a:t>anomérico</a:t>
            </a:r>
            <a:r>
              <a:rPr lang="es-ES" sz="2400" dirty="0" smtClean="0">
                <a:latin typeface="Arial" pitchFamily="34" charset="0"/>
              </a:rPr>
              <a:t>  - no </a:t>
            </a:r>
            <a:r>
              <a:rPr lang="es-ES" sz="2400" dirty="0" err="1" smtClean="0">
                <a:latin typeface="Arial" pitchFamily="34" charset="0"/>
              </a:rPr>
              <a:t>anomérico</a:t>
            </a:r>
            <a:r>
              <a:rPr lang="es-ES" sz="2400" dirty="0" smtClean="0">
                <a:latin typeface="Arial" pitchFamily="34" charset="0"/>
              </a:rPr>
              <a:t> </a:t>
            </a:r>
          </a:p>
          <a:p>
            <a:pPr lvl="1"/>
            <a:r>
              <a:rPr lang="es-ES" sz="2400" dirty="0" err="1" smtClean="0">
                <a:latin typeface="Arial" pitchFamily="34" charset="0"/>
              </a:rPr>
              <a:t>Dicarbonílico</a:t>
            </a:r>
            <a:r>
              <a:rPr lang="es-ES" sz="2400" dirty="0" smtClean="0">
                <a:latin typeface="Arial" pitchFamily="34" charset="0"/>
              </a:rPr>
              <a:t>: entre dos </a:t>
            </a:r>
            <a:r>
              <a:rPr lang="es-ES" sz="2400" dirty="0" err="1" smtClean="0">
                <a:latin typeface="Arial" pitchFamily="34" charset="0"/>
              </a:rPr>
              <a:t>anoméricos</a:t>
            </a:r>
            <a:r>
              <a:rPr lang="es-ES" sz="2400" dirty="0" smtClean="0">
                <a:latin typeface="Arial" pitchFamily="34" charset="0"/>
              </a:rPr>
              <a:t> </a:t>
            </a:r>
          </a:p>
          <a:p>
            <a:pPr>
              <a:buNone/>
            </a:pP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ENLACE GLUCOSÍDICO</a:t>
            </a:r>
            <a:endParaRPr lang="es-MX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3555384" y="1516658"/>
            <a:ext cx="3009677" cy="640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4525963"/>
          </a:xfrm>
        </p:spPr>
        <p:txBody>
          <a:bodyPr>
            <a:normAutofit/>
          </a:bodyPr>
          <a:lstStyle/>
          <a:p>
            <a:pPr algn="just">
              <a:spcBef>
                <a:spcPct val="0"/>
              </a:spcBef>
              <a:buClr>
                <a:schemeClr val="bg2"/>
              </a:buClr>
              <a:buSzTx/>
              <a:buFontTx/>
              <a:buChar char="•"/>
            </a:pPr>
            <a:r>
              <a:rPr lang="en-US" dirty="0" smtClean="0">
                <a:latin typeface="+mj-lt"/>
              </a:rPr>
              <a:t>Es un </a:t>
            </a:r>
            <a:r>
              <a:rPr lang="en-US" dirty="0" err="1" smtClean="0">
                <a:latin typeface="+mj-lt"/>
              </a:rPr>
              <a:t>disacárido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conocido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como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azúcar</a:t>
            </a:r>
            <a:r>
              <a:rPr lang="en-US" dirty="0" smtClean="0">
                <a:latin typeface="+mj-lt"/>
              </a:rPr>
              <a:t> de </a:t>
            </a:r>
            <a:r>
              <a:rPr lang="en-US" dirty="0" err="1" smtClean="0">
                <a:latin typeface="+mj-lt"/>
              </a:rPr>
              <a:t>malta</a:t>
            </a:r>
            <a:r>
              <a:rPr lang="en-US" dirty="0" smtClean="0">
                <a:latin typeface="+mj-lt"/>
              </a:rPr>
              <a:t>.</a:t>
            </a:r>
          </a:p>
          <a:p>
            <a:pPr algn="just">
              <a:spcBef>
                <a:spcPct val="0"/>
              </a:spcBef>
              <a:buClr>
                <a:schemeClr val="bg2"/>
              </a:buClr>
              <a:buSzTx/>
              <a:buFontTx/>
              <a:buChar char="•"/>
            </a:pPr>
            <a:r>
              <a:rPr lang="en-US" dirty="0" err="1" smtClean="0">
                <a:latin typeface="+mj-lt"/>
              </a:rPr>
              <a:t>Está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compuesta</a:t>
            </a:r>
            <a:r>
              <a:rPr lang="en-US" dirty="0" smtClean="0">
                <a:latin typeface="+mj-lt"/>
              </a:rPr>
              <a:t> de dos </a:t>
            </a:r>
            <a:r>
              <a:rPr lang="en-US" dirty="0" err="1" smtClean="0">
                <a:latin typeface="+mj-lt"/>
              </a:rPr>
              <a:t>moléculas</a:t>
            </a:r>
            <a:r>
              <a:rPr lang="en-US" dirty="0" smtClean="0">
                <a:latin typeface="+mj-lt"/>
              </a:rPr>
              <a:t> </a:t>
            </a:r>
            <a:r>
              <a:rPr lang="en-US" sz="2000" dirty="0" smtClean="0">
                <a:latin typeface="+mj-lt"/>
                <a:cs typeface="Arial" charset="0"/>
              </a:rPr>
              <a:t>D</a:t>
            </a:r>
            <a:r>
              <a:rPr lang="en-US" dirty="0" smtClean="0">
                <a:latin typeface="+mj-lt"/>
                <a:cs typeface="Arial" charset="0"/>
              </a:rPr>
              <a:t>-</a:t>
            </a:r>
            <a:r>
              <a:rPr lang="en-US" dirty="0" err="1" smtClean="0">
                <a:latin typeface="+mj-lt"/>
              </a:rPr>
              <a:t>glucosa</a:t>
            </a:r>
            <a:r>
              <a:rPr lang="en-US" dirty="0" smtClean="0">
                <a:latin typeface="+mj-lt"/>
              </a:rPr>
              <a:t>.</a:t>
            </a:r>
          </a:p>
          <a:p>
            <a:pPr algn="just">
              <a:spcBef>
                <a:spcPct val="0"/>
              </a:spcBef>
              <a:buClr>
                <a:schemeClr val="bg2"/>
              </a:buClr>
              <a:buSzTx/>
              <a:buFontTx/>
              <a:buChar char="•"/>
            </a:pPr>
            <a:r>
              <a:rPr lang="en-US" dirty="0" smtClean="0">
                <a:latin typeface="+mj-lt"/>
              </a:rPr>
              <a:t>Se </a:t>
            </a:r>
            <a:r>
              <a:rPr lang="en-US" dirty="0" err="1" smtClean="0">
                <a:latin typeface="+mj-lt"/>
              </a:rPr>
              <a:t>obtiene</a:t>
            </a:r>
            <a:r>
              <a:rPr lang="en-US" dirty="0" smtClean="0">
                <a:latin typeface="+mj-lt"/>
              </a:rPr>
              <a:t> de la </a:t>
            </a:r>
            <a:r>
              <a:rPr lang="en-US" dirty="0" err="1" smtClean="0">
                <a:latin typeface="+mj-lt"/>
              </a:rPr>
              <a:t>hidrólisis</a:t>
            </a:r>
            <a:r>
              <a:rPr lang="en-US" dirty="0" smtClean="0">
                <a:latin typeface="+mj-lt"/>
              </a:rPr>
              <a:t> de </a:t>
            </a:r>
            <a:r>
              <a:rPr lang="en-US" dirty="0" err="1" smtClean="0">
                <a:latin typeface="+mj-lt"/>
              </a:rPr>
              <a:t>almidón</a:t>
            </a:r>
            <a:r>
              <a:rPr lang="en-US" dirty="0" smtClean="0">
                <a:latin typeface="+mj-lt"/>
              </a:rPr>
              <a:t>.</a:t>
            </a:r>
          </a:p>
          <a:p>
            <a:pPr algn="just">
              <a:spcBef>
                <a:spcPct val="0"/>
              </a:spcBef>
              <a:buClr>
                <a:schemeClr val="bg2"/>
              </a:buClr>
              <a:buSzTx/>
              <a:buFontTx/>
              <a:buChar char="•"/>
            </a:pPr>
            <a:r>
              <a:rPr lang="en-US" dirty="0" smtClean="0">
                <a:latin typeface="+mj-lt"/>
              </a:rPr>
              <a:t>Los </a:t>
            </a:r>
            <a:r>
              <a:rPr lang="en-US" dirty="0" err="1" smtClean="0">
                <a:latin typeface="+mj-lt"/>
              </a:rPr>
              <a:t>monosacáridos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están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enlazados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por</a:t>
            </a:r>
            <a:r>
              <a:rPr lang="en-US" dirty="0" smtClean="0">
                <a:latin typeface="+mj-lt"/>
              </a:rPr>
              <a:t> un enlace </a:t>
            </a:r>
            <a:r>
              <a:rPr lang="en-US" dirty="0" smtClean="0">
                <a:latin typeface="+mj-lt"/>
                <a:sym typeface="Symbol" pitchFamily="18" charset="2"/>
              </a:rPr>
              <a:t>-1,4-glicosídico </a:t>
            </a:r>
            <a:r>
              <a:rPr lang="en-US" dirty="0" err="1" smtClean="0">
                <a:latin typeface="+mj-lt"/>
                <a:sym typeface="Symbol" pitchFamily="18" charset="2"/>
              </a:rPr>
              <a:t>formado</a:t>
            </a:r>
            <a:r>
              <a:rPr lang="en-US" dirty="0" smtClean="0">
                <a:latin typeface="+mj-lt"/>
                <a:sym typeface="Symbol" pitchFamily="18" charset="2"/>
              </a:rPr>
              <a:t> </a:t>
            </a:r>
            <a:r>
              <a:rPr lang="en-US" dirty="0" err="1" smtClean="0">
                <a:latin typeface="+mj-lt"/>
                <a:sym typeface="Symbol" pitchFamily="18" charset="2"/>
              </a:rPr>
              <a:t>por</a:t>
            </a:r>
            <a:r>
              <a:rPr lang="en-US" dirty="0" smtClean="0">
                <a:latin typeface="+mj-lt"/>
                <a:sym typeface="Symbol" pitchFamily="18" charset="2"/>
              </a:rPr>
              <a:t> el </a:t>
            </a:r>
            <a:r>
              <a:rPr lang="en-US" dirty="0" smtClean="0">
                <a:latin typeface="+mj-lt"/>
                <a:cs typeface="Times New Roman" pitchFamily="-48" charset="0"/>
                <a:sym typeface="Symbol" pitchFamily="18" charset="2"/>
              </a:rPr>
              <a:t> </a:t>
            </a:r>
            <a:r>
              <a:rPr lang="en-US" dirty="0" smtClean="0">
                <a:latin typeface="+mj-lt"/>
                <a:ea typeface="Lucida Grande" pitchFamily="-48" charset="0"/>
                <a:cs typeface="Lucida Grande" pitchFamily="-48" charset="0"/>
                <a:sym typeface="Symbol" pitchFamily="18" charset="2"/>
              </a:rPr>
              <a:t>−</a:t>
            </a:r>
            <a:r>
              <a:rPr lang="en-US" dirty="0" smtClean="0">
                <a:latin typeface="+mj-lt"/>
                <a:cs typeface="Times New Roman" pitchFamily="-48" charset="0"/>
                <a:sym typeface="Symbol" pitchFamily="18" charset="2"/>
              </a:rPr>
              <a:t>OH del </a:t>
            </a:r>
            <a:r>
              <a:rPr lang="en-US" dirty="0" err="1" smtClean="0">
                <a:latin typeface="+mj-lt"/>
                <a:cs typeface="Times New Roman" pitchFamily="-48" charset="0"/>
                <a:sym typeface="Symbol" pitchFamily="18" charset="2"/>
              </a:rPr>
              <a:t>carbono</a:t>
            </a:r>
            <a:r>
              <a:rPr lang="en-US" dirty="0" smtClean="0">
                <a:latin typeface="+mj-lt"/>
                <a:cs typeface="Times New Roman" pitchFamily="-48" charset="0"/>
                <a:sym typeface="Symbol" pitchFamily="18" charset="2"/>
              </a:rPr>
              <a:t> 1 de la </a:t>
            </a:r>
            <a:r>
              <a:rPr lang="en-US" dirty="0" err="1" smtClean="0">
                <a:latin typeface="+mj-lt"/>
                <a:cs typeface="Times New Roman" pitchFamily="-48" charset="0"/>
                <a:sym typeface="Symbol" pitchFamily="18" charset="2"/>
              </a:rPr>
              <a:t>primera</a:t>
            </a:r>
            <a:r>
              <a:rPr lang="en-US" dirty="0" smtClean="0">
                <a:latin typeface="+mj-lt"/>
                <a:cs typeface="Times New Roman" pitchFamily="-48" charset="0"/>
                <a:sym typeface="Symbol" pitchFamily="18" charset="2"/>
              </a:rPr>
              <a:t> </a:t>
            </a:r>
            <a:r>
              <a:rPr lang="en-US" dirty="0" err="1" smtClean="0">
                <a:latin typeface="+mj-lt"/>
                <a:cs typeface="Times New Roman" pitchFamily="-48" charset="0"/>
                <a:sym typeface="Symbol" pitchFamily="18" charset="2"/>
              </a:rPr>
              <a:t>glucosa</a:t>
            </a:r>
            <a:r>
              <a:rPr lang="en-US" dirty="0" smtClean="0">
                <a:latin typeface="+mj-lt"/>
                <a:cs typeface="Times New Roman" pitchFamily="-48" charset="0"/>
                <a:sym typeface="Symbol" pitchFamily="18" charset="2"/>
              </a:rPr>
              <a:t> y el </a:t>
            </a:r>
            <a:r>
              <a:rPr lang="en-US" dirty="0" smtClean="0">
                <a:latin typeface="+mj-lt"/>
                <a:ea typeface="Lucida Grande" pitchFamily="-48" charset="0"/>
                <a:cs typeface="Lucida Grande" pitchFamily="-48" charset="0"/>
                <a:sym typeface="Symbol" pitchFamily="18" charset="2"/>
              </a:rPr>
              <a:t>−</a:t>
            </a:r>
            <a:r>
              <a:rPr lang="en-US" dirty="0" smtClean="0">
                <a:latin typeface="+mj-lt"/>
                <a:cs typeface="Times New Roman" pitchFamily="-48" charset="0"/>
                <a:sym typeface="Symbol" pitchFamily="18" charset="2"/>
              </a:rPr>
              <a:t>OH del </a:t>
            </a:r>
            <a:r>
              <a:rPr lang="en-US" dirty="0" err="1" smtClean="0">
                <a:latin typeface="+mj-lt"/>
                <a:cs typeface="Times New Roman" pitchFamily="-48" charset="0"/>
                <a:sym typeface="Symbol" pitchFamily="18" charset="2"/>
              </a:rPr>
              <a:t>carbono</a:t>
            </a:r>
            <a:r>
              <a:rPr lang="en-US" dirty="0" smtClean="0">
                <a:latin typeface="+mj-lt"/>
                <a:cs typeface="Times New Roman" pitchFamily="-48" charset="0"/>
                <a:sym typeface="Symbol" pitchFamily="18" charset="2"/>
              </a:rPr>
              <a:t> 4 de la </a:t>
            </a:r>
            <a:r>
              <a:rPr lang="en-US" dirty="0" err="1" smtClean="0">
                <a:latin typeface="+mj-lt"/>
                <a:cs typeface="Times New Roman" pitchFamily="-48" charset="0"/>
                <a:sym typeface="Symbol" pitchFamily="18" charset="2"/>
              </a:rPr>
              <a:t>segunda</a:t>
            </a:r>
            <a:r>
              <a:rPr lang="en-US" dirty="0" smtClean="0">
                <a:latin typeface="+mj-lt"/>
                <a:cs typeface="Times New Roman" pitchFamily="-48" charset="0"/>
                <a:sym typeface="Symbol" pitchFamily="18" charset="2"/>
              </a:rPr>
              <a:t> </a:t>
            </a:r>
            <a:r>
              <a:rPr lang="en-US" dirty="0" err="1" smtClean="0">
                <a:latin typeface="+mj-lt"/>
                <a:cs typeface="Times New Roman" pitchFamily="-48" charset="0"/>
                <a:sym typeface="Symbol" pitchFamily="18" charset="2"/>
              </a:rPr>
              <a:t>glucosa</a:t>
            </a:r>
            <a:r>
              <a:rPr lang="en-US" dirty="0" smtClean="0">
                <a:latin typeface="+mj-lt"/>
                <a:cs typeface="Times New Roman" pitchFamily="-48" charset="0"/>
                <a:sym typeface="Symbol" pitchFamily="18" charset="2"/>
              </a:rPr>
              <a:t>.</a:t>
            </a:r>
            <a:endParaRPr lang="en-US" dirty="0" smtClean="0">
              <a:latin typeface="+mj-lt"/>
              <a:sym typeface="Symbol" pitchFamily="18" charset="2"/>
            </a:endParaRPr>
          </a:p>
          <a:p>
            <a:pPr algn="just">
              <a:spcBef>
                <a:spcPct val="0"/>
              </a:spcBef>
              <a:buClr>
                <a:schemeClr val="bg2"/>
              </a:buClr>
              <a:buSzTx/>
              <a:buFontTx/>
              <a:buChar char="•"/>
            </a:pPr>
            <a:r>
              <a:rPr lang="en-US" dirty="0" smtClean="0">
                <a:latin typeface="+mj-lt"/>
              </a:rPr>
              <a:t>Se </a:t>
            </a:r>
            <a:r>
              <a:rPr lang="en-US" dirty="0" err="1" smtClean="0">
                <a:latin typeface="+mj-lt"/>
              </a:rPr>
              <a:t>encuentra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en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cereales</a:t>
            </a:r>
            <a:endParaRPr lang="en-US" dirty="0" smtClean="0">
              <a:latin typeface="+mj-lt"/>
            </a:endParaRPr>
          </a:p>
          <a:p>
            <a:pPr algn="just">
              <a:spcBef>
                <a:spcPct val="0"/>
              </a:spcBef>
              <a:buClr>
                <a:schemeClr val="bg2"/>
              </a:buClr>
              <a:buSzTx/>
              <a:buFontTx/>
              <a:buChar char="•"/>
            </a:pPr>
            <a:r>
              <a:rPr lang="en-US" dirty="0" err="1" smtClean="0">
                <a:latin typeface="+mj-lt"/>
              </a:rPr>
              <a:t>Existe</a:t>
            </a:r>
            <a:r>
              <a:rPr lang="en-US" dirty="0" smtClean="0">
                <a:latin typeface="+mj-lt"/>
              </a:rPr>
              <a:t>  en </a:t>
            </a:r>
            <a:r>
              <a:rPr lang="en-US" dirty="0" err="1" smtClean="0">
                <a:latin typeface="+mj-lt"/>
              </a:rPr>
              <a:t>formas</a:t>
            </a:r>
            <a:r>
              <a:rPr lang="en-US" dirty="0" smtClean="0">
                <a:latin typeface="+mj-lt"/>
              </a:rPr>
              <a:t> </a:t>
            </a:r>
            <a:r>
              <a:rPr lang="en-US" sz="3200" dirty="0" smtClean="0">
                <a:latin typeface="+mj-lt"/>
                <a:sym typeface="Symbol" pitchFamily="18" charset="2"/>
              </a:rPr>
              <a:t></a:t>
            </a:r>
            <a:r>
              <a:rPr lang="en-US" dirty="0" smtClean="0">
                <a:latin typeface="+mj-lt"/>
                <a:sym typeface="Symbol" pitchFamily="18" charset="2"/>
              </a:rPr>
              <a:t> y </a:t>
            </a:r>
            <a:r>
              <a:rPr lang="el-GR" dirty="0" smtClean="0">
                <a:latin typeface="+mj-lt"/>
                <a:cs typeface="Arial" charset="0"/>
              </a:rPr>
              <a:t>β</a:t>
            </a: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+mj-lt"/>
                <a:sym typeface="Symbol" pitchFamily="18" charset="2"/>
              </a:rPr>
              <a:t>.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MALTOSA</a:t>
            </a:r>
            <a:endParaRPr lang="es-MX" dirty="0"/>
          </a:p>
        </p:txBody>
      </p:sp>
      <p:pic>
        <p:nvPicPr>
          <p:cNvPr id="6146" name="Picture 2" descr="Resultado de imagen para alimentos con maltos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572008"/>
            <a:ext cx="2857520" cy="20410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2362200" y="1762919"/>
          <a:ext cx="44196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Bitmap Image" r:id="rId3" imgW="4420217" imgH="3962953" progId="PBrush">
                  <p:embed/>
                </p:oleObj>
              </mc:Choice>
              <mc:Fallback>
                <p:oleObj name="Bitmap Image" r:id="rId3" imgW="4420217" imgH="3962953" progId="PBrush">
                  <p:embed/>
                  <p:pic>
                    <p:nvPicPr>
                      <p:cNvPr id="0" name="Picture 1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762919"/>
                        <a:ext cx="44196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uadroTexto 23"/>
          <p:cNvSpPr txBox="1"/>
          <p:nvPr/>
        </p:nvSpPr>
        <p:spPr>
          <a:xfrm>
            <a:off x="6786578" y="3929066"/>
            <a:ext cx="20177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rgbClr val="0000CC"/>
                </a:solidFill>
              </a:rPr>
              <a:t>La </a:t>
            </a:r>
            <a:r>
              <a:rPr lang="el-GR" sz="1600" b="1" dirty="0" smtClean="0">
                <a:solidFill>
                  <a:srgbClr val="0000CC"/>
                </a:solidFill>
              </a:rPr>
              <a:t>α</a:t>
            </a:r>
            <a:r>
              <a:rPr lang="es-ES" sz="1600" b="1" dirty="0" smtClean="0">
                <a:solidFill>
                  <a:srgbClr val="0000CC"/>
                </a:solidFill>
              </a:rPr>
              <a:t>-Maltosa</a:t>
            </a:r>
          </a:p>
          <a:p>
            <a:pPr algn="ctr"/>
            <a:r>
              <a:rPr lang="es-ES" sz="1600" b="1" dirty="0">
                <a:solidFill>
                  <a:srgbClr val="0000CC"/>
                </a:solidFill>
              </a:rPr>
              <a:t>e</a:t>
            </a:r>
            <a:r>
              <a:rPr lang="es-ES" sz="1600" b="1" dirty="0" smtClean="0">
                <a:solidFill>
                  <a:srgbClr val="0000CC"/>
                </a:solidFill>
              </a:rPr>
              <a:t>s un azúcar reductor</a:t>
            </a:r>
            <a:endParaRPr lang="es-ES" sz="16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09068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endParaRPr lang="en-US" b="1" dirty="0" smtClean="0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  <a:buClr>
                <a:schemeClr val="bg2"/>
              </a:buClr>
              <a:buSzTx/>
              <a:buFontTx/>
              <a:buChar char="•"/>
            </a:pPr>
            <a:r>
              <a:rPr lang="en-US" dirty="0" smtClean="0"/>
              <a:t>Es un </a:t>
            </a:r>
            <a:r>
              <a:rPr lang="en-US" dirty="0" err="1" smtClean="0"/>
              <a:t>disacárido</a:t>
            </a:r>
            <a:r>
              <a:rPr lang="en-US" dirty="0" smtClean="0"/>
              <a:t> de </a:t>
            </a:r>
            <a:r>
              <a:rPr lang="el-GR" i="1" dirty="0" smtClean="0">
                <a:latin typeface="Lucida Grande" pitchFamily="-48" charset="0"/>
                <a:cs typeface="Arial" charset="0"/>
              </a:rPr>
              <a:t>β</a:t>
            </a:r>
            <a:r>
              <a:rPr lang="en-US" i="1" dirty="0" smtClean="0">
                <a:cs typeface="Arial" charset="0"/>
              </a:rPr>
              <a:t>-</a:t>
            </a:r>
            <a:r>
              <a:rPr lang="en-US" sz="2000" dirty="0" smtClean="0">
                <a:cs typeface="Arial" charset="0"/>
              </a:rPr>
              <a:t>D</a:t>
            </a:r>
            <a:r>
              <a:rPr lang="en-US" i="1" dirty="0" smtClean="0">
                <a:cs typeface="Arial" charset="0"/>
              </a:rPr>
              <a:t>-</a:t>
            </a:r>
            <a:r>
              <a:rPr lang="en-US" dirty="0" err="1" smtClean="0"/>
              <a:t>galactosa</a:t>
            </a:r>
            <a:r>
              <a:rPr lang="en-US" dirty="0" smtClean="0"/>
              <a:t> y </a:t>
            </a:r>
            <a:r>
              <a:rPr lang="el-GR" i="1" dirty="0" smtClean="0">
                <a:latin typeface="Lucida Grande" pitchFamily="-48" charset="0"/>
                <a:cs typeface="Arial" charset="0"/>
              </a:rPr>
              <a:t>α</a:t>
            </a:r>
            <a:r>
              <a:rPr lang="en-US" i="1" dirty="0" smtClean="0">
                <a:cs typeface="Arial" charset="0"/>
              </a:rPr>
              <a:t>- </a:t>
            </a:r>
            <a:r>
              <a:rPr lang="en-US" dirty="0" smtClean="0">
                <a:cs typeface="Arial" charset="0"/>
              </a:rPr>
              <a:t>o</a:t>
            </a:r>
            <a:r>
              <a:rPr lang="en-US" dirty="0" smtClean="0"/>
              <a:t> </a:t>
            </a:r>
            <a:r>
              <a:rPr lang="el-GR" i="1" dirty="0" smtClean="0">
                <a:latin typeface="Lucida Grande" pitchFamily="-48" charset="0"/>
                <a:cs typeface="Arial" charset="0"/>
              </a:rPr>
              <a:t>β</a:t>
            </a:r>
            <a:r>
              <a:rPr lang="en-US" dirty="0" smtClean="0">
                <a:cs typeface="Arial" charset="0"/>
              </a:rPr>
              <a:t>-</a:t>
            </a:r>
            <a:r>
              <a:rPr lang="en-US" sz="2000" dirty="0" smtClean="0">
                <a:cs typeface="Arial" charset="0"/>
              </a:rPr>
              <a:t>D</a:t>
            </a:r>
            <a:r>
              <a:rPr lang="en-US" dirty="0" smtClean="0">
                <a:cs typeface="Arial" charset="0"/>
              </a:rPr>
              <a:t>-</a:t>
            </a:r>
            <a:r>
              <a:rPr lang="en-US" dirty="0" err="1" smtClean="0"/>
              <a:t>glucosa</a:t>
            </a:r>
            <a:r>
              <a:rPr lang="en-US" dirty="0" smtClean="0"/>
              <a:t>.</a:t>
            </a:r>
          </a:p>
          <a:p>
            <a:pPr>
              <a:lnSpc>
                <a:spcPct val="90000"/>
              </a:lnSpc>
              <a:buClr>
                <a:schemeClr val="bg2"/>
              </a:buClr>
              <a:buSzTx/>
              <a:buNone/>
            </a:pPr>
            <a:endParaRPr lang="en-US" dirty="0" smtClean="0"/>
          </a:p>
          <a:p>
            <a:pPr>
              <a:lnSpc>
                <a:spcPct val="90000"/>
              </a:lnSpc>
              <a:buClr>
                <a:schemeClr val="bg2"/>
              </a:buClr>
              <a:buSzTx/>
              <a:buFontTx/>
              <a:buChar char="•"/>
            </a:pPr>
            <a:r>
              <a:rPr lang="en-US" dirty="0" err="1" smtClean="0"/>
              <a:t>Contiene</a:t>
            </a:r>
            <a:r>
              <a:rPr lang="en-US" dirty="0" smtClean="0"/>
              <a:t> un enlace    </a:t>
            </a:r>
            <a:r>
              <a:rPr lang="el-GR" i="1" dirty="0" smtClean="0">
                <a:latin typeface="Lucida Grande" pitchFamily="-48" charset="0"/>
                <a:cs typeface="Arial" charset="0"/>
              </a:rPr>
              <a:t>β</a:t>
            </a:r>
            <a:r>
              <a:rPr lang="en-US" dirty="0" smtClean="0"/>
              <a:t> -1,4-glucosídico</a:t>
            </a:r>
            <a:r>
              <a:rPr lang="en-US" dirty="0" smtClean="0">
                <a:cs typeface="Arial" charset="0"/>
              </a:rPr>
              <a:t>.</a:t>
            </a:r>
          </a:p>
          <a:p>
            <a:pPr>
              <a:lnSpc>
                <a:spcPct val="90000"/>
              </a:lnSpc>
              <a:buClr>
                <a:schemeClr val="bg2"/>
              </a:buClr>
              <a:buSzTx/>
              <a:buNone/>
            </a:pPr>
            <a:endParaRPr lang="el-GR" dirty="0" smtClean="0">
              <a:cs typeface="Arial" charset="0"/>
            </a:endParaRPr>
          </a:p>
          <a:p>
            <a:pPr>
              <a:lnSpc>
                <a:spcPct val="90000"/>
              </a:lnSpc>
              <a:buClr>
                <a:schemeClr val="bg2"/>
              </a:buClr>
              <a:buSzTx/>
              <a:buFontTx/>
              <a:buChar char="•"/>
            </a:pPr>
            <a:r>
              <a:rPr lang="en-US" dirty="0" smtClean="0"/>
              <a:t>Se </a:t>
            </a:r>
            <a:r>
              <a:rPr lang="en-US" dirty="0" err="1" smtClean="0"/>
              <a:t>encuentra</a:t>
            </a:r>
            <a:r>
              <a:rPr lang="en-US" dirty="0" smtClean="0"/>
              <a:t> en </a:t>
            </a:r>
            <a:r>
              <a:rPr lang="en-US" dirty="0" err="1" smtClean="0"/>
              <a:t>leche</a:t>
            </a:r>
            <a:r>
              <a:rPr lang="en-US" dirty="0" smtClean="0"/>
              <a:t> y </a:t>
            </a:r>
            <a:r>
              <a:rPr lang="en-US" dirty="0" err="1" smtClean="0"/>
              <a:t>productos</a:t>
            </a:r>
            <a:r>
              <a:rPr lang="en-US" dirty="0" smtClean="0"/>
              <a:t> </a:t>
            </a:r>
            <a:r>
              <a:rPr lang="en-US" dirty="0" err="1" smtClean="0"/>
              <a:t>lácteos</a:t>
            </a:r>
            <a:r>
              <a:rPr lang="en-US" dirty="0" smtClean="0"/>
              <a:t>.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LACTOSA</a:t>
            </a:r>
            <a:endParaRPr lang="es-MX" dirty="0"/>
          </a:p>
        </p:txBody>
      </p:sp>
      <p:sp>
        <p:nvSpPr>
          <p:cNvPr id="5124" name="AutoShape 4" descr="Resultado de imagen para leche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126" name="AutoShape 6" descr="Resultado de imagen para leche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128" name="Picture 8" descr="Resultado de imagen para lech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500570"/>
            <a:ext cx="2896529" cy="2100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1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61407" y="1481138"/>
            <a:ext cx="462118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uadroTexto 23"/>
          <p:cNvSpPr txBox="1"/>
          <p:nvPr/>
        </p:nvSpPr>
        <p:spPr>
          <a:xfrm>
            <a:off x="6643702" y="5357826"/>
            <a:ext cx="20177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rgbClr val="0000CC"/>
                </a:solidFill>
              </a:rPr>
              <a:t>La Lactosa</a:t>
            </a:r>
          </a:p>
          <a:p>
            <a:pPr algn="ctr"/>
            <a:r>
              <a:rPr lang="es-ES" sz="1600" b="1" dirty="0">
                <a:solidFill>
                  <a:srgbClr val="0000CC"/>
                </a:solidFill>
              </a:rPr>
              <a:t>e</a:t>
            </a:r>
            <a:r>
              <a:rPr lang="es-ES" sz="1600" b="1" dirty="0" smtClean="0">
                <a:solidFill>
                  <a:srgbClr val="0000CC"/>
                </a:solidFill>
              </a:rPr>
              <a:t>s un azúcar reductor</a:t>
            </a:r>
            <a:endParaRPr lang="es-ES" sz="16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019110"/>
          </a:xfrm>
        </p:spPr>
        <p:txBody>
          <a:bodyPr/>
          <a:lstStyle/>
          <a:p>
            <a:pPr algn="just"/>
            <a:r>
              <a:rPr lang="es-MX" dirty="0" smtClean="0"/>
              <a:t>Hidratos de carbono, sacáridos o glúcidos se definen sencillamente como </a:t>
            </a:r>
            <a:r>
              <a:rPr lang="es-MX" dirty="0" err="1" smtClean="0"/>
              <a:t>polihidroxialdehídos</a:t>
            </a:r>
            <a:r>
              <a:rPr lang="es-MX" dirty="0" smtClean="0"/>
              <a:t> o </a:t>
            </a:r>
            <a:r>
              <a:rPr lang="es-MX" dirty="0" err="1" smtClean="0"/>
              <a:t>polihidroxicetonas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Poseen la fórmula empírica (CH</a:t>
            </a:r>
            <a:r>
              <a:rPr lang="es-MX" baseline="-25000" dirty="0" smtClean="0"/>
              <a:t>2</a:t>
            </a:r>
            <a:r>
              <a:rPr lang="es-MX" dirty="0" smtClean="0"/>
              <a:t>O)n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34818" name="Picture 2" descr="Resultado de imagen para gliceraldehido y dihidroxiaceton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714752"/>
            <a:ext cx="3571900" cy="2385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95000"/>
              </a:lnSpc>
              <a:spcBef>
                <a:spcPct val="10000"/>
              </a:spcBef>
              <a:spcAft>
                <a:spcPct val="10000"/>
              </a:spcAft>
              <a:buClr>
                <a:schemeClr val="bg2"/>
              </a:buClr>
              <a:buFontTx/>
              <a:buChar char="•"/>
            </a:pPr>
            <a:r>
              <a:rPr lang="en-US" sz="2800" dirty="0" smtClean="0"/>
              <a:t>Se </a:t>
            </a:r>
            <a:r>
              <a:rPr lang="en-US" sz="2800" dirty="0" err="1" smtClean="0"/>
              <a:t>obtiene</a:t>
            </a:r>
            <a:r>
              <a:rPr lang="en-US" sz="2800" dirty="0" smtClean="0"/>
              <a:t> de la </a:t>
            </a:r>
            <a:r>
              <a:rPr lang="en-US" sz="2800" dirty="0" err="1" smtClean="0"/>
              <a:t>caña</a:t>
            </a:r>
            <a:r>
              <a:rPr lang="en-US" sz="2800" dirty="0" smtClean="0"/>
              <a:t> de </a:t>
            </a:r>
            <a:r>
              <a:rPr lang="en-US" sz="2800" dirty="0" err="1" smtClean="0"/>
              <a:t>azúcar</a:t>
            </a:r>
            <a:r>
              <a:rPr lang="en-US" sz="2800" dirty="0" smtClean="0"/>
              <a:t> y </a:t>
            </a:r>
            <a:r>
              <a:rPr lang="en-US" sz="2800" dirty="0" err="1" smtClean="0"/>
              <a:t>remolacha</a:t>
            </a:r>
            <a:r>
              <a:rPr lang="en-US" sz="2800" dirty="0" smtClean="0"/>
              <a:t>.</a:t>
            </a:r>
          </a:p>
          <a:p>
            <a:pPr marL="342900" indent="-342900">
              <a:lnSpc>
                <a:spcPct val="95000"/>
              </a:lnSpc>
              <a:spcBef>
                <a:spcPct val="10000"/>
              </a:spcBef>
              <a:spcAft>
                <a:spcPct val="10000"/>
              </a:spcAft>
              <a:buClr>
                <a:schemeClr val="bg2"/>
              </a:buClr>
              <a:buFontTx/>
              <a:buChar char="•"/>
            </a:pPr>
            <a:r>
              <a:rPr lang="en-US" sz="2800" dirty="0" err="1" smtClean="0"/>
              <a:t>Consiste</a:t>
            </a:r>
            <a:r>
              <a:rPr lang="en-US" sz="2800" dirty="0" smtClean="0"/>
              <a:t> de </a:t>
            </a:r>
            <a:r>
              <a:rPr lang="el-GR" sz="2800" i="1" dirty="0" smtClean="0">
                <a:latin typeface="Lucida Grande" pitchFamily="-48" charset="0"/>
                <a:cs typeface="Arial" charset="0"/>
              </a:rPr>
              <a:t>α</a:t>
            </a:r>
            <a:r>
              <a:rPr lang="en-US" sz="2800" i="1" dirty="0" smtClean="0">
                <a:cs typeface="Arial" charset="0"/>
              </a:rPr>
              <a:t>-</a:t>
            </a:r>
            <a:r>
              <a:rPr lang="en-US" dirty="0" smtClean="0">
                <a:cs typeface="Arial" charset="0"/>
              </a:rPr>
              <a:t>D</a:t>
            </a:r>
            <a:r>
              <a:rPr lang="en-US" sz="2800" dirty="0" smtClean="0">
                <a:cs typeface="Arial" charset="0"/>
              </a:rPr>
              <a:t>-</a:t>
            </a:r>
            <a:r>
              <a:rPr lang="en-US" sz="2800" dirty="0" err="1" smtClean="0"/>
              <a:t>glucosa</a:t>
            </a:r>
            <a:r>
              <a:rPr lang="en-US" sz="2800" dirty="0" smtClean="0"/>
              <a:t> y </a:t>
            </a:r>
            <a:r>
              <a:rPr lang="el-GR" sz="2800" i="1" dirty="0" smtClean="0">
                <a:latin typeface="Lucida Grande" pitchFamily="-48" charset="0"/>
                <a:cs typeface="Arial" charset="0"/>
              </a:rPr>
              <a:t>β</a:t>
            </a:r>
            <a:r>
              <a:rPr lang="en-US" sz="2800" i="1" dirty="0" smtClean="0">
                <a:cs typeface="Arial" charset="0"/>
              </a:rPr>
              <a:t>-</a:t>
            </a:r>
            <a:r>
              <a:rPr lang="en-US" dirty="0" smtClean="0">
                <a:cs typeface="Arial" charset="0"/>
              </a:rPr>
              <a:t>D</a:t>
            </a:r>
            <a:r>
              <a:rPr lang="en-US" sz="2800" i="1" dirty="0" smtClean="0">
                <a:cs typeface="Arial" charset="0"/>
              </a:rPr>
              <a:t>-</a:t>
            </a:r>
            <a:r>
              <a:rPr lang="en-US" sz="2800" dirty="0" err="1" smtClean="0"/>
              <a:t>fructosa</a:t>
            </a:r>
            <a:r>
              <a:rPr lang="en-US" sz="2800" dirty="0" smtClean="0"/>
              <a:t>.</a:t>
            </a:r>
          </a:p>
          <a:p>
            <a:pPr marL="342900" indent="-342900">
              <a:lnSpc>
                <a:spcPct val="95000"/>
              </a:lnSpc>
              <a:spcBef>
                <a:spcPct val="10000"/>
              </a:spcBef>
              <a:spcAft>
                <a:spcPct val="10000"/>
              </a:spcAft>
              <a:buClr>
                <a:schemeClr val="bg2"/>
              </a:buClr>
              <a:buFontTx/>
              <a:buChar char="•"/>
            </a:pPr>
            <a:r>
              <a:rPr lang="en-US" sz="2800" dirty="0" err="1" smtClean="0"/>
              <a:t>Tiene</a:t>
            </a:r>
            <a:r>
              <a:rPr lang="en-US" sz="2800" dirty="0" smtClean="0"/>
              <a:t> un enlace </a:t>
            </a:r>
            <a:r>
              <a:rPr lang="el-GR" sz="2800" i="1" dirty="0" smtClean="0">
                <a:latin typeface="Lucida Grande" pitchFamily="-48" charset="0"/>
                <a:cs typeface="Arial" charset="0"/>
              </a:rPr>
              <a:t>α</a:t>
            </a:r>
            <a:r>
              <a:rPr lang="en-US" sz="2800" i="1" dirty="0" smtClean="0">
                <a:cs typeface="Arial" charset="0"/>
              </a:rPr>
              <a:t>,</a:t>
            </a:r>
            <a:r>
              <a:rPr lang="el-GR" sz="2800" i="1" dirty="0" smtClean="0">
                <a:latin typeface="Lucida Grande" pitchFamily="-48" charset="0"/>
                <a:cs typeface="Arial" charset="0"/>
              </a:rPr>
              <a:t>β</a:t>
            </a:r>
            <a:r>
              <a:rPr lang="en-US" sz="2800" dirty="0" smtClean="0">
                <a:cs typeface="Arial" charset="0"/>
              </a:rPr>
              <a:t>-1,2-glucosídico.</a:t>
            </a:r>
            <a:endParaRPr lang="el-GR" sz="2800" i="1" dirty="0" smtClean="0">
              <a:cs typeface="Arial" charset="0"/>
            </a:endParaRP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SACAROSA</a:t>
            </a:r>
            <a:endParaRPr lang="es-MX" dirty="0"/>
          </a:p>
        </p:txBody>
      </p:sp>
      <p:pic>
        <p:nvPicPr>
          <p:cNvPr id="3074" name="Picture 2" descr="Imagen relacionad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714752"/>
            <a:ext cx="3714776" cy="22391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76036"/>
          </a:xfrm>
        </p:spPr>
        <p:txBody>
          <a:bodyPr>
            <a:normAutofit fontScale="85000" lnSpcReduction="20000"/>
          </a:bodyPr>
          <a:lstStyle/>
          <a:p>
            <a:endParaRPr lang="es-MX" dirty="0" smtClean="0"/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050" name="AutoShape 2" descr="Resultado de imagen para estructura de la sacarosa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028700"/>
            <a:ext cx="4343400" cy="2152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52" name="AutoShape 4" descr="Resultado de imagen para estructura de la sacarosa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028700"/>
            <a:ext cx="4343400" cy="2152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4" name="Picture 6" descr="Resultado de imagen para estructura de la sacarosa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1857364"/>
            <a:ext cx="5883286" cy="3643321"/>
          </a:xfrm>
          <a:prstGeom prst="rect">
            <a:avLst/>
          </a:prstGeom>
          <a:noFill/>
        </p:spPr>
      </p:pic>
      <p:sp>
        <p:nvSpPr>
          <p:cNvPr id="7" name="CuadroTexto 34"/>
          <p:cNvSpPr txBox="1"/>
          <p:nvPr/>
        </p:nvSpPr>
        <p:spPr>
          <a:xfrm>
            <a:off x="4929190" y="5643578"/>
            <a:ext cx="4020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rgbClr val="0000CC"/>
                </a:solidFill>
              </a:rPr>
              <a:t>La sacarosa NO es un azúcar reductor</a:t>
            </a:r>
            <a:endParaRPr lang="es-ES" sz="16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sz="2800" b="1" dirty="0" smtClean="0"/>
              <a:t>  </a:t>
            </a:r>
            <a:r>
              <a:rPr lang="es-ES" dirty="0" smtClean="0"/>
              <a:t>Es un polímero de varios monosacáridos unidos entre sí a través de enlaces </a:t>
            </a:r>
            <a:r>
              <a:rPr lang="es-ES" dirty="0" err="1" smtClean="0"/>
              <a:t>glucosídicos</a:t>
            </a:r>
            <a:r>
              <a:rPr lang="es-ES" dirty="0" smtClean="0"/>
              <a:t>.</a:t>
            </a:r>
          </a:p>
          <a:p>
            <a:r>
              <a:rPr lang="es-MX" dirty="0" smtClean="0"/>
              <a:t>Los más abundantes y comunes:</a:t>
            </a:r>
          </a:p>
          <a:p>
            <a:pPr lvl="1"/>
            <a:r>
              <a:rPr lang="es-MX" dirty="0" smtClean="0"/>
              <a:t>Almidón</a:t>
            </a:r>
          </a:p>
          <a:p>
            <a:pPr lvl="1"/>
            <a:r>
              <a:rPr lang="es-MX" dirty="0" smtClean="0"/>
              <a:t>Glucógeno</a:t>
            </a:r>
          </a:p>
          <a:p>
            <a:pPr lvl="1"/>
            <a:r>
              <a:rPr lang="es-MX" dirty="0" smtClean="0"/>
              <a:t>Celulosa</a:t>
            </a:r>
          </a:p>
          <a:p>
            <a:pPr lvl="1"/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POLISACÁRIDOS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3911779"/>
            <a:ext cx="4499992" cy="2076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43656" y="1255638"/>
            <a:ext cx="8229600" cy="4525963"/>
          </a:xfrm>
        </p:spPr>
        <p:txBody>
          <a:bodyPr/>
          <a:lstStyle/>
          <a:p>
            <a:pPr algn="just"/>
            <a:r>
              <a:rPr lang="es-ES" altLang="es-ES" sz="2800" dirty="0" smtClean="0">
                <a:latin typeface="Tahoma" pitchFamily="34" charset="0"/>
              </a:rPr>
              <a:t>El almidón está formado por dos tipos de polisacáridos </a:t>
            </a:r>
            <a:r>
              <a:rPr lang="es-ES" altLang="es-ES" sz="2800" dirty="0" err="1" smtClean="0">
                <a:latin typeface="Tahoma" pitchFamily="34" charset="0"/>
              </a:rPr>
              <a:t>amilosa</a:t>
            </a:r>
            <a:r>
              <a:rPr lang="es-ES" altLang="es-ES" sz="2800" dirty="0" smtClean="0">
                <a:latin typeface="Tahoma" pitchFamily="34" charset="0"/>
              </a:rPr>
              <a:t> y </a:t>
            </a:r>
            <a:r>
              <a:rPr lang="es-ES" altLang="es-ES" sz="2800" dirty="0" err="1" smtClean="0">
                <a:latin typeface="Tahoma" pitchFamily="34" charset="0"/>
              </a:rPr>
              <a:t>amilopectina</a:t>
            </a:r>
            <a:endParaRPr lang="es-ES" sz="2800" dirty="0" smtClean="0"/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ALMIDÓN</a:t>
            </a:r>
            <a:endParaRPr lang="es-MX" dirty="0"/>
          </a:p>
        </p:txBody>
      </p:sp>
      <p:sp>
        <p:nvSpPr>
          <p:cNvPr id="4" name="CuadroTexto 25"/>
          <p:cNvSpPr txBox="1"/>
          <p:nvPr/>
        </p:nvSpPr>
        <p:spPr>
          <a:xfrm>
            <a:off x="1428728" y="2714620"/>
            <a:ext cx="6696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smtClean="0"/>
              <a:t>AMILOSA: Cadena </a:t>
            </a:r>
            <a:r>
              <a:rPr lang="es-ES" sz="2400" b="1" dirty="0" err="1" smtClean="0"/>
              <a:t>polisacárida</a:t>
            </a:r>
            <a:r>
              <a:rPr lang="es-ES" sz="2400" b="1" dirty="0" smtClean="0"/>
              <a:t> sin ramificar</a:t>
            </a:r>
            <a:endParaRPr lang="es-ES" sz="2400" b="1" dirty="0"/>
          </a:p>
        </p:txBody>
      </p:sp>
      <p:pic>
        <p:nvPicPr>
          <p:cNvPr id="5" name="Imagen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4687" y="3818287"/>
            <a:ext cx="4705350" cy="10096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310" y="3328905"/>
            <a:ext cx="3095625" cy="2124075"/>
          </a:xfrm>
          <a:prstGeom prst="rect">
            <a:avLst/>
          </a:prstGeom>
        </p:spPr>
      </p:pic>
      <p:sp>
        <p:nvSpPr>
          <p:cNvPr id="7" name="CuadroTexto 27"/>
          <p:cNvSpPr txBox="1"/>
          <p:nvPr/>
        </p:nvSpPr>
        <p:spPr>
          <a:xfrm>
            <a:off x="5072066" y="3332004"/>
            <a:ext cx="2132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>
                <a:solidFill>
                  <a:srgbClr val="EA3EC9"/>
                </a:solidFill>
              </a:rPr>
              <a:t>Enlace </a:t>
            </a:r>
            <a:r>
              <a:rPr lang="el-GR" sz="1600" dirty="0" smtClean="0">
                <a:solidFill>
                  <a:srgbClr val="EA3EC9"/>
                </a:solidFill>
              </a:rPr>
              <a:t>α</a:t>
            </a:r>
            <a:r>
              <a:rPr lang="es-ES" sz="1600" dirty="0" smtClean="0">
                <a:solidFill>
                  <a:srgbClr val="EA3EC9"/>
                </a:solidFill>
              </a:rPr>
              <a:t>-1,4-glicosídico</a:t>
            </a:r>
            <a:endParaRPr lang="es-ES" sz="1600" dirty="0">
              <a:solidFill>
                <a:srgbClr val="EA3EC9"/>
              </a:solidFill>
            </a:endParaRPr>
          </a:p>
        </p:txBody>
      </p:sp>
      <p:grpSp>
        <p:nvGrpSpPr>
          <p:cNvPr id="8" name="Grupo 39"/>
          <p:cNvGrpSpPr/>
          <p:nvPr/>
        </p:nvGrpSpPr>
        <p:grpSpPr>
          <a:xfrm>
            <a:off x="3261765" y="4959044"/>
            <a:ext cx="5377173" cy="1021792"/>
            <a:chOff x="3258045" y="4090720"/>
            <a:chExt cx="6797047" cy="1757326"/>
          </a:xfrm>
        </p:grpSpPr>
        <p:pic>
          <p:nvPicPr>
            <p:cNvPr id="9" name="Imagen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58045" y="4090720"/>
              <a:ext cx="4404800" cy="1757326"/>
            </a:xfrm>
            <a:prstGeom prst="rect">
              <a:avLst/>
            </a:prstGeom>
          </p:spPr>
        </p:pic>
        <p:grpSp>
          <p:nvGrpSpPr>
            <p:cNvPr id="10" name="Grupo 20"/>
            <p:cNvGrpSpPr/>
            <p:nvPr/>
          </p:nvGrpSpPr>
          <p:grpSpPr>
            <a:xfrm>
              <a:off x="7149214" y="4667108"/>
              <a:ext cx="2905878" cy="1111590"/>
              <a:chOff x="5534283" y="5747228"/>
              <a:chExt cx="2905878" cy="1111590"/>
            </a:xfrm>
          </p:grpSpPr>
          <p:sp>
            <p:nvSpPr>
              <p:cNvPr id="11" name="CuadroTexto 28"/>
              <p:cNvSpPr txBox="1"/>
              <p:nvPr/>
            </p:nvSpPr>
            <p:spPr>
              <a:xfrm>
                <a:off x="6091292" y="5747228"/>
                <a:ext cx="2348869" cy="1111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b="1" dirty="0" smtClean="0"/>
                  <a:t>Monómeros de</a:t>
                </a:r>
              </a:p>
              <a:p>
                <a:pPr algn="ctr"/>
                <a:r>
                  <a:rPr lang="es-ES" b="1" dirty="0" smtClean="0"/>
                  <a:t>D-glucosa</a:t>
                </a:r>
                <a:endParaRPr lang="es-ES" b="1" dirty="0"/>
              </a:p>
            </p:txBody>
          </p:sp>
          <p:cxnSp>
            <p:nvCxnSpPr>
              <p:cNvPr id="12" name="Conector recto 19"/>
              <p:cNvCxnSpPr/>
              <p:nvPr/>
            </p:nvCxnSpPr>
            <p:spPr>
              <a:xfrm>
                <a:off x="5534283" y="5998250"/>
                <a:ext cx="423267" cy="233583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CuadroTexto 35"/>
          <p:cNvSpPr txBox="1"/>
          <p:nvPr/>
        </p:nvSpPr>
        <p:spPr>
          <a:xfrm>
            <a:off x="507310" y="5721911"/>
            <a:ext cx="6300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/>
              <a:t>Los </a:t>
            </a:r>
            <a:r>
              <a:rPr lang="es-ES" b="1" dirty="0"/>
              <a:t>polímeros de </a:t>
            </a:r>
            <a:r>
              <a:rPr lang="es-ES" b="1" dirty="0" err="1"/>
              <a:t>amilosa</a:t>
            </a:r>
            <a:r>
              <a:rPr lang="es-ES" b="1" dirty="0"/>
              <a:t> están </a:t>
            </a:r>
            <a:r>
              <a:rPr lang="es-ES" b="1" dirty="0" smtClean="0"/>
              <a:t>enrollados helicoidalmente.</a:t>
            </a:r>
            <a:endParaRPr lang="es-E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/>
              <a:t>El almidón está constituido por 20% de </a:t>
            </a:r>
            <a:r>
              <a:rPr lang="es-ES" b="1" dirty="0" err="1" smtClean="0"/>
              <a:t>Amilosa</a:t>
            </a:r>
            <a:r>
              <a:rPr lang="es-ES" b="1" dirty="0" smtClean="0"/>
              <a:t>.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692696"/>
            <a:ext cx="7716230" cy="5074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HIDRÓLISIS DE ALMIDÓN</a:t>
            </a:r>
            <a:endParaRPr lang="es-MX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85926"/>
            <a:ext cx="7825618" cy="4248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GLUCÓGENO</a:t>
            </a:r>
            <a:endParaRPr lang="es-MX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6810645" cy="4448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CELULOSA</a:t>
            </a:r>
            <a:endParaRPr lang="es-MX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43050"/>
            <a:ext cx="6715818" cy="4388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3090679"/>
          </a:xfrm>
        </p:spPr>
        <p:txBody>
          <a:bodyPr/>
          <a:lstStyle/>
          <a:p>
            <a:r>
              <a:rPr lang="es-MX" dirty="0" smtClean="0"/>
              <a:t>El principal constituyente de los polisacáridos </a:t>
            </a:r>
            <a:r>
              <a:rPr lang="es-MX" dirty="0" err="1" smtClean="0"/>
              <a:t>pécticos</a:t>
            </a:r>
            <a:r>
              <a:rPr lang="es-MX" dirty="0" smtClean="0"/>
              <a:t> es el ácido o-</a:t>
            </a:r>
            <a:r>
              <a:rPr lang="es-MX" dirty="0" err="1" smtClean="0"/>
              <a:t>galacturónico</a:t>
            </a:r>
            <a:r>
              <a:rPr lang="es-MX" dirty="0" smtClean="0"/>
              <a:t> unido en cadenas por medio de enlaces </a:t>
            </a:r>
            <a:r>
              <a:rPr lang="es-MX" dirty="0" err="1" smtClean="0"/>
              <a:t>glicosídicos</a:t>
            </a:r>
            <a:r>
              <a:rPr lang="es-MX" dirty="0" smtClean="0"/>
              <a:t> α (1-4) con diferentes grados </a:t>
            </a:r>
            <a:r>
              <a:rPr lang="es-MX" smtClean="0"/>
              <a:t>de metilación. </a:t>
            </a:r>
            <a:r>
              <a:rPr lang="es-MX" dirty="0" smtClean="0"/>
              <a:t>Es el principal componente </a:t>
            </a:r>
            <a:r>
              <a:rPr lang="es-MX" dirty="0" err="1" smtClean="0"/>
              <a:t>enlazante</a:t>
            </a:r>
            <a:r>
              <a:rPr lang="es-MX" dirty="0" smtClean="0"/>
              <a:t> de la pared celular de los vegetales y frutas.</a:t>
            </a:r>
          </a:p>
          <a:p>
            <a:r>
              <a:rPr lang="es-MX" dirty="0" smtClean="0"/>
              <a:t>Se extrae principalmente frutos cítricos.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PECTINAS</a:t>
            </a:r>
            <a:endParaRPr lang="es-MX" dirty="0"/>
          </a:p>
        </p:txBody>
      </p:sp>
      <p:pic>
        <p:nvPicPr>
          <p:cNvPr id="39938" name="Picture 2" descr="Resultado de imagen para ESTRUCTURA DE LA PECTI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4572008"/>
            <a:ext cx="4342306" cy="20907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err="1"/>
              <a:t>Harper</a:t>
            </a:r>
            <a:r>
              <a:rPr lang="es-MX" dirty="0"/>
              <a:t>, Harold Anthony. Murray, Robert K., Gómez </a:t>
            </a:r>
            <a:r>
              <a:rPr lang="es-MX" dirty="0" err="1"/>
              <a:t>Saborio</a:t>
            </a:r>
            <a:r>
              <a:rPr lang="es-MX" dirty="0"/>
              <a:t>, Javier Eduardo,  Bioquímica de </a:t>
            </a:r>
            <a:r>
              <a:rPr lang="es-MX" dirty="0" err="1"/>
              <a:t>Harper</a:t>
            </a:r>
            <a:r>
              <a:rPr lang="es-MX" dirty="0"/>
              <a:t>. McGraw-Hill, 2008</a:t>
            </a:r>
          </a:p>
          <a:p>
            <a:r>
              <a:rPr lang="es-MX" dirty="0" err="1"/>
              <a:t>Lehninger</a:t>
            </a:r>
            <a:r>
              <a:rPr lang="es-MX" dirty="0"/>
              <a:t>, Albert L., Nelson, David L., Cox, Michael M., Cuchillo, </a:t>
            </a:r>
            <a:r>
              <a:rPr lang="es-MX" dirty="0" err="1"/>
              <a:t>Claudi</a:t>
            </a:r>
            <a:r>
              <a:rPr lang="es-MX" dirty="0"/>
              <a:t> M. L.  </a:t>
            </a:r>
            <a:r>
              <a:rPr lang="es-MX" dirty="0" err="1"/>
              <a:t>Lehninger</a:t>
            </a:r>
            <a:r>
              <a:rPr lang="es-MX" dirty="0"/>
              <a:t>: Principios de Bioquímica, 6 </a:t>
            </a:r>
            <a:r>
              <a:rPr lang="es-MX" dirty="0" err="1"/>
              <a:t>ta</a:t>
            </a:r>
            <a:r>
              <a:rPr lang="es-MX" dirty="0"/>
              <a:t> edición, Omega, 2014</a:t>
            </a:r>
          </a:p>
          <a:p>
            <a:r>
              <a:rPr lang="es-MX" dirty="0" err="1"/>
              <a:t>McKee</a:t>
            </a:r>
            <a:r>
              <a:rPr lang="es-MX" dirty="0"/>
              <a:t> Trudy, </a:t>
            </a:r>
            <a:r>
              <a:rPr lang="es-MX" dirty="0" err="1"/>
              <a:t>McKee</a:t>
            </a:r>
            <a:r>
              <a:rPr lang="es-MX" dirty="0"/>
              <a:t> James R. Bioquímica: las bases moleculares de la vida, 2a </a:t>
            </a:r>
            <a:r>
              <a:rPr lang="es-MX" dirty="0" err="1"/>
              <a:t>ed</a:t>
            </a:r>
            <a:r>
              <a:rPr lang="es-MX" dirty="0"/>
              <a:t>, McGraw-Hill, 2009.</a:t>
            </a:r>
          </a:p>
          <a:p>
            <a:r>
              <a:rPr lang="es-MX" dirty="0"/>
              <a:t>Williams K. </a:t>
            </a:r>
            <a:r>
              <a:rPr lang="es-MX" dirty="0" err="1"/>
              <a:t>Stephenson</a:t>
            </a:r>
            <a:r>
              <a:rPr lang="es-MX" dirty="0"/>
              <a:t>; Oscar Alfredo </a:t>
            </a:r>
            <a:r>
              <a:rPr lang="es-MX" dirty="0" err="1"/>
              <a:t>Abundis</a:t>
            </a:r>
            <a:r>
              <a:rPr lang="es-MX" dirty="0"/>
              <a:t> </a:t>
            </a:r>
            <a:r>
              <a:rPr lang="es-MX" dirty="0" err="1"/>
              <a:t>CanalesMéxico</a:t>
            </a:r>
            <a:r>
              <a:rPr lang="es-MX" dirty="0"/>
              <a:t>, Introducción a la bioquímica. </a:t>
            </a:r>
            <a:r>
              <a:rPr lang="es-MX" dirty="0" err="1"/>
              <a:t>Limusa</a:t>
            </a:r>
            <a:r>
              <a:rPr lang="es-MX" dirty="0"/>
              <a:t>, 2001</a:t>
            </a:r>
          </a:p>
          <a:p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41077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De acuerdo al número de unidades moleculares se clasifican en:</a:t>
            </a:r>
          </a:p>
          <a:p>
            <a:r>
              <a:rPr lang="es-MX" dirty="0" smtClean="0"/>
              <a:t>Monosacáridos</a:t>
            </a:r>
          </a:p>
          <a:p>
            <a:r>
              <a:rPr lang="es-MX" dirty="0" smtClean="0"/>
              <a:t>Disacáridos</a:t>
            </a:r>
          </a:p>
          <a:p>
            <a:r>
              <a:rPr lang="es-MX" dirty="0" smtClean="0"/>
              <a:t>Oligosacáridos</a:t>
            </a:r>
          </a:p>
          <a:p>
            <a:r>
              <a:rPr lang="es-MX" dirty="0" smtClean="0"/>
              <a:t>Polisacáridos</a:t>
            </a: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CLASIFICACIÓN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4149080"/>
            <a:ext cx="3810000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6204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endParaRPr lang="es-MX" sz="6000" dirty="0" smtClean="0"/>
          </a:p>
          <a:p>
            <a:pPr marL="109728" indent="0" algn="ctr">
              <a:buNone/>
            </a:pPr>
            <a:r>
              <a:rPr lang="es-MX" sz="6000" dirty="0" smtClean="0"/>
              <a:t>GRACIAS</a:t>
            </a:r>
            <a:endParaRPr lang="es-MX" sz="60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1767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Azúcares sencillos, están constituidos por una sola unidad de </a:t>
            </a:r>
            <a:r>
              <a:rPr lang="es-MX" dirty="0" err="1" smtClean="0"/>
              <a:t>polihidroxialdehído</a:t>
            </a:r>
            <a:r>
              <a:rPr lang="es-MX" dirty="0" smtClean="0"/>
              <a:t> o </a:t>
            </a:r>
            <a:r>
              <a:rPr lang="es-MX" dirty="0" err="1" smtClean="0"/>
              <a:t>polihidroxicetona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El más abundante es el D-glucosa, 6 átomos de carbono, del que se derivan otros más.</a:t>
            </a:r>
          </a:p>
          <a:p>
            <a:pPr algn="just"/>
            <a:r>
              <a:rPr lang="es-MX" dirty="0" smtClean="0"/>
              <a:t>Es el combustible principal para la mayor parte de los organismos y es la unidad estructural básica de los polisacáridos, tales como el almidón y la celulosa.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Monosacáridos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Contiene de dos a diez unidades de monosacáridos unidos mediante enlaces </a:t>
            </a:r>
            <a:r>
              <a:rPr lang="es-MX" dirty="0" err="1" smtClean="0"/>
              <a:t>glucosidicos</a:t>
            </a:r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Los polisacáridos contienen muchas unidades de </a:t>
            </a:r>
            <a:r>
              <a:rPr lang="es-MX" dirty="0" err="1" smtClean="0"/>
              <a:t>monosacáridas</a:t>
            </a:r>
            <a:r>
              <a:rPr lang="es-MX" dirty="0" smtClean="0"/>
              <a:t> enlazadas, formando cadenas lineales o ramificadas. Muchos contienen unidades de monosacáridos que se repiten o bien de una sola clase o de dos clases que se alternan.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Oligosacáridos</a:t>
            </a:r>
            <a:r>
              <a:rPr lang="es-MX" dirty="0" smtClean="0"/>
              <a:t> - Polisacáridos</a:t>
            </a:r>
            <a:endParaRPr lang="es-MX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>
            <a:normAutofit fontScale="92500"/>
          </a:bodyPr>
          <a:lstStyle/>
          <a:p>
            <a:pPr algn="just"/>
            <a:r>
              <a:rPr lang="es-MX" dirty="0" smtClean="0"/>
              <a:t>Desempeñan dos funciones biológicas principales: una como almacenador de combustible y otra como elemento estructural.</a:t>
            </a:r>
          </a:p>
          <a:p>
            <a:pPr algn="just"/>
            <a:r>
              <a:rPr lang="es-MX" dirty="0" smtClean="0"/>
              <a:t>El almidón es la principal forma de almacenamiento de combustible en la mayor parte de los vegetales, mientras que la celulosa es el principal componente estructural de las paredes celulares rígidas y de los tejidos fibrosos y leñosos de los mismos.</a:t>
            </a:r>
          </a:p>
          <a:p>
            <a:pPr algn="just"/>
            <a:r>
              <a:rPr lang="es-MX" dirty="0" smtClean="0"/>
              <a:t>El glucógeno es el principal glúcido de reserva de los animales.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Polisacáridos</a:t>
            </a:r>
            <a:endParaRPr lang="es-MX" dirty="0"/>
          </a:p>
        </p:txBody>
      </p:sp>
      <p:pic>
        <p:nvPicPr>
          <p:cNvPr id="31746" name="Picture 2" descr="Resultado de imagen para celulosa en las plantas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5157776"/>
            <a:ext cx="2428892" cy="1700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Los monosacáridos tienen la fórmula empírica (CH</a:t>
            </a:r>
            <a:r>
              <a:rPr lang="es-MX" baseline="-25000" dirty="0" smtClean="0"/>
              <a:t>2</a:t>
            </a:r>
            <a:r>
              <a:rPr lang="es-MX" dirty="0" smtClean="0"/>
              <a:t>O)n en la que n=3 o un número mayor. Y esta determina la cantidad de átomos de carbono de la molécula.</a:t>
            </a:r>
          </a:p>
          <a:p>
            <a:pPr algn="just"/>
            <a:r>
              <a:rPr lang="es-MX" dirty="0" smtClean="0"/>
              <a:t>Si el </a:t>
            </a:r>
            <a:r>
              <a:rPr lang="es-MX" dirty="0" err="1" smtClean="0"/>
              <a:t>monosacárido</a:t>
            </a:r>
            <a:r>
              <a:rPr lang="es-MX" dirty="0" smtClean="0"/>
              <a:t> es un derivado </a:t>
            </a:r>
            <a:r>
              <a:rPr lang="es-MX" dirty="0" err="1" smtClean="0"/>
              <a:t>aldehídico</a:t>
            </a:r>
            <a:r>
              <a:rPr lang="es-MX" dirty="0" smtClean="0"/>
              <a:t> recibe el nombre de </a:t>
            </a:r>
            <a:r>
              <a:rPr lang="es-MX" b="1" i="1" dirty="0" smtClean="0"/>
              <a:t>aldosa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Si es un derivado </a:t>
            </a:r>
            <a:r>
              <a:rPr lang="es-MX" dirty="0" err="1" smtClean="0"/>
              <a:t>cetónico</a:t>
            </a:r>
            <a:r>
              <a:rPr lang="es-MX" dirty="0" smtClean="0"/>
              <a:t> se le conoce como </a:t>
            </a:r>
            <a:r>
              <a:rPr lang="es-MX" b="1" i="1" dirty="0" err="1" smtClean="0"/>
              <a:t>cetosa</a:t>
            </a:r>
            <a:r>
              <a:rPr lang="es-MX" b="1" i="1" dirty="0" smtClean="0"/>
              <a:t>.</a:t>
            </a:r>
          </a:p>
          <a:p>
            <a:pPr algn="just"/>
            <a:r>
              <a:rPr lang="es-MX" dirty="0" smtClean="0"/>
              <a:t>Los monosacáridos más abundantes son las triosas, de tres átomos de carbono.</a:t>
            </a:r>
          </a:p>
          <a:p>
            <a:pPr algn="just"/>
            <a:r>
              <a:rPr lang="es-MX" dirty="0" err="1" smtClean="0"/>
              <a:t>Tetrosa</a:t>
            </a:r>
            <a:r>
              <a:rPr lang="es-MX" dirty="0" smtClean="0"/>
              <a:t> (4), pentosas (5), hexosas (6) etc.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Familias de monosacáridos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</p:spPr>
        <p:txBody>
          <a:bodyPr/>
          <a:lstStyle/>
          <a:p>
            <a:pPr algn="just"/>
            <a:r>
              <a:rPr lang="es-MX" dirty="0" smtClean="0"/>
              <a:t>Cada una de ellas existen en dos series; </a:t>
            </a:r>
            <a:r>
              <a:rPr lang="es-MX" dirty="0" err="1" smtClean="0"/>
              <a:t>aldotetrosas</a:t>
            </a:r>
            <a:r>
              <a:rPr lang="es-MX" dirty="0" smtClean="0"/>
              <a:t> y </a:t>
            </a:r>
            <a:r>
              <a:rPr lang="es-MX" dirty="0" err="1" smtClean="0"/>
              <a:t>cetotetrosas</a:t>
            </a:r>
            <a:r>
              <a:rPr lang="es-MX" dirty="0" smtClean="0"/>
              <a:t>, </a:t>
            </a:r>
            <a:r>
              <a:rPr lang="es-MX" dirty="0" err="1" smtClean="0"/>
              <a:t>aldopentosas</a:t>
            </a:r>
            <a:r>
              <a:rPr lang="es-MX" dirty="0" smtClean="0"/>
              <a:t> y </a:t>
            </a:r>
            <a:r>
              <a:rPr lang="es-MX" dirty="0" err="1" smtClean="0"/>
              <a:t>cetopentosas</a:t>
            </a:r>
            <a:r>
              <a:rPr lang="es-MX" dirty="0" smtClean="0"/>
              <a:t>, aldohexosas y </a:t>
            </a:r>
            <a:r>
              <a:rPr lang="es-MX" dirty="0" err="1" smtClean="0"/>
              <a:t>cetohexosas</a:t>
            </a:r>
            <a:r>
              <a:rPr lang="es-MX" dirty="0" smtClean="0"/>
              <a:t>, etc.</a:t>
            </a:r>
          </a:p>
          <a:p>
            <a:pPr algn="just"/>
            <a:r>
              <a:rPr lang="es-MX" dirty="0" smtClean="0"/>
              <a:t>Todos los monosacáridos sencillos son sólidos, blancos, cristalinos, muy solubles en agua, pero insolubles en disolventes no polares. </a:t>
            </a:r>
          </a:p>
          <a:p>
            <a:pPr algn="just"/>
            <a:r>
              <a:rPr lang="es-MX" dirty="0" smtClean="0"/>
              <a:t>La mayor parte de ellos tienen sabor dulce.</a:t>
            </a:r>
            <a:endParaRPr lang="es-MX" dirty="0"/>
          </a:p>
        </p:txBody>
      </p:sp>
      <p:pic>
        <p:nvPicPr>
          <p:cNvPr id="29698" name="Picture 2" descr="Resultado de imagen para azuca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643446"/>
            <a:ext cx="3007500" cy="20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1032</TotalTime>
  <Words>1415</Words>
  <Application>Microsoft Office PowerPoint</Application>
  <PresentationFormat>Presentación en pantalla (4:3)</PresentationFormat>
  <Paragraphs>130</Paragraphs>
  <Slides>40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51" baseType="lpstr">
      <vt:lpstr>Arial</vt:lpstr>
      <vt:lpstr>Lucida Grande</vt:lpstr>
      <vt:lpstr>Lucida Sans Unicode</vt:lpstr>
      <vt:lpstr>Symbol</vt:lpstr>
      <vt:lpstr>Tahoma</vt:lpstr>
      <vt:lpstr>Times New Roman</vt:lpstr>
      <vt:lpstr>Verdana</vt:lpstr>
      <vt:lpstr>Wingdings 2</vt:lpstr>
      <vt:lpstr>Wingdings 3</vt:lpstr>
      <vt:lpstr>Concurrencia</vt:lpstr>
      <vt:lpstr>Bitmap Image</vt:lpstr>
      <vt:lpstr>Universidad Autónoma del Estado de México Facultad de Medicina Título: “HIDRATOS DE CARBONO” Unidad de aprendizaje: Bioquímica I Programa educativo: Licenciatura en Nutrición Espacio académico: Facultad de Medicina Responsable de la elaboración: Dra. en C. Q. Martha Liliana Palacios Jaimes Fecha de elaboración: Septiembre 2017 </vt:lpstr>
      <vt:lpstr>Justificación académica</vt:lpstr>
      <vt:lpstr>Presentación de PowerPoint</vt:lpstr>
      <vt:lpstr>CLASIFICACIÓN</vt:lpstr>
      <vt:lpstr>Monosacáridos</vt:lpstr>
      <vt:lpstr>Oligosacáridos - Polisacáridos</vt:lpstr>
      <vt:lpstr>Polisacáridos</vt:lpstr>
      <vt:lpstr>Familias de monosacáridos</vt:lpstr>
      <vt:lpstr>Presentación de PowerPoint</vt:lpstr>
      <vt:lpstr>ALDOSAS</vt:lpstr>
      <vt:lpstr>CETOSAS</vt:lpstr>
      <vt:lpstr>Esterereoisomería de los monosacáridos</vt:lpstr>
      <vt:lpstr>Presentación de PowerPoint</vt:lpstr>
      <vt:lpstr>Presentación de PowerPoint</vt:lpstr>
      <vt:lpstr>Epímeros</vt:lpstr>
      <vt:lpstr>Mutarrotación y formas anoméricas de la D-glucosa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Proyecciones de Haworth</vt:lpstr>
      <vt:lpstr>Disacáridos</vt:lpstr>
      <vt:lpstr>ENLACE GLUCOSÍDICO</vt:lpstr>
      <vt:lpstr>MALTOSA</vt:lpstr>
      <vt:lpstr>Presentación de PowerPoint</vt:lpstr>
      <vt:lpstr>LACTOSA</vt:lpstr>
      <vt:lpstr>Presentación de PowerPoint</vt:lpstr>
      <vt:lpstr>SACAROSA</vt:lpstr>
      <vt:lpstr>Presentación de PowerPoint</vt:lpstr>
      <vt:lpstr>POLISACÁRIDOS</vt:lpstr>
      <vt:lpstr>ALMIDÓN</vt:lpstr>
      <vt:lpstr>Presentación de PowerPoint</vt:lpstr>
      <vt:lpstr>HIDRÓLISIS DE ALMIDÓN</vt:lpstr>
      <vt:lpstr>GLUCÓGENO</vt:lpstr>
      <vt:lpstr>CELULOSA</vt:lpstr>
      <vt:lpstr>PECTINAS</vt:lpstr>
      <vt:lpstr>BIBLIOGRAFÍA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HIDRATOS DE CARBONO</dc:title>
  <dc:creator>marthita</dc:creator>
  <cp:lastModifiedBy>ivonne</cp:lastModifiedBy>
  <cp:revision>48</cp:revision>
  <dcterms:created xsi:type="dcterms:W3CDTF">2017-02-21T03:42:12Z</dcterms:created>
  <dcterms:modified xsi:type="dcterms:W3CDTF">2017-10-17T12:46:06Z</dcterms:modified>
</cp:coreProperties>
</file>