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06" r:id="rId2"/>
    <p:sldId id="318" r:id="rId3"/>
    <p:sldId id="340" r:id="rId4"/>
    <p:sldId id="319" r:id="rId5"/>
    <p:sldId id="322" r:id="rId6"/>
    <p:sldId id="321" r:id="rId7"/>
    <p:sldId id="320" r:id="rId8"/>
    <p:sldId id="323" r:id="rId9"/>
    <p:sldId id="324" r:id="rId10"/>
    <p:sldId id="326" r:id="rId11"/>
    <p:sldId id="334" r:id="rId12"/>
    <p:sldId id="330" r:id="rId13"/>
    <p:sldId id="329" r:id="rId14"/>
    <p:sldId id="327" r:id="rId15"/>
    <p:sldId id="325" r:id="rId16"/>
    <p:sldId id="338" r:id="rId17"/>
    <p:sldId id="339" r:id="rId18"/>
    <p:sldId id="335" r:id="rId19"/>
    <p:sldId id="310" r:id="rId20"/>
    <p:sldId id="336" r:id="rId21"/>
    <p:sldId id="337" r:id="rId22"/>
    <p:sldId id="341" r:id="rId23"/>
    <p:sldId id="342" r:id="rId24"/>
    <p:sldId id="350" r:id="rId25"/>
    <p:sldId id="347" r:id="rId26"/>
    <p:sldId id="348" r:id="rId27"/>
    <p:sldId id="346" r:id="rId28"/>
    <p:sldId id="343" r:id="rId29"/>
    <p:sldId id="344" r:id="rId30"/>
    <p:sldId id="354" r:id="rId31"/>
    <p:sldId id="356" r:id="rId32"/>
    <p:sldId id="351" r:id="rId33"/>
    <p:sldId id="353" r:id="rId34"/>
  </p:sldIdLst>
  <p:sldSz cx="9144000" cy="5715000" type="screen16x10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500"/>
    <a:srgbClr val="F52F5E"/>
    <a:srgbClr val="91BED4"/>
    <a:srgbClr val="304269"/>
    <a:srgbClr val="F25F29"/>
    <a:srgbClr val="F0F0F0"/>
    <a:srgbClr val="D9E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74" autoAdjust="0"/>
    <p:restoredTop sz="87368" autoAdjust="0"/>
  </p:normalViewPr>
  <p:slideViewPr>
    <p:cSldViewPr>
      <p:cViewPr varScale="1">
        <p:scale>
          <a:sx n="56" d="100"/>
          <a:sy n="56" d="100"/>
        </p:scale>
        <p:origin x="-931" y="-72"/>
      </p:cViewPr>
      <p:guideLst>
        <p:guide orient="horz" pos="264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0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744D7EC3-CD50-4DA5-B722-330229C0073D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A9712E5A-FBEB-4329-9E4A-5F20B492F5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3553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85BE0011-04E0-4F3F-BFCE-633C944A425A}" type="datetimeFigureOut">
              <a:t>12/17/2009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DD7D2AD7-BD31-48B9-8C8A-7D4EAE7F6485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1706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s-ES"/>
            </a:pPr>
            <a:r>
              <a:rPr lang="es-ES" dirty="0" smtClean="0"/>
              <a:t>Esta plantilla se puede usar como filtro de inicio para un álbum de fotos.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5933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603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del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8458200" cy="5715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950957" y="992625"/>
            <a:ext cx="4937760" cy="819526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 eaLnBrk="1" latinLnBrk="0" hangingPunct="1">
              <a:buNone/>
              <a:defRPr kumimoji="0" lang="es-ES"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es-ES"/>
              <a:t>Haga clic para agregar el título del patrón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906973" y="952500"/>
            <a:ext cx="5029200" cy="88900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: en horizontal con título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800600" y="762000"/>
            <a:ext cx="3962400" cy="24765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762000"/>
            <a:ext cx="3962400" cy="24765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3429000"/>
            <a:ext cx="3962400" cy="1012406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es-ES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es-ES"/>
              <a:t>Haga clic para agregar el título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0600" y="3429000"/>
            <a:ext cx="3990975" cy="1012406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es-ES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es-ES"/>
              <a:t>Haga clic para agregar el título</a:t>
            </a:r>
          </a:p>
        </p:txBody>
      </p:sp>
      <p:grpSp>
        <p:nvGrpSpPr>
          <p:cNvPr id="10" name="Group 9"/>
          <p:cNvGrpSpPr/>
          <p:nvPr userDrawn="1"/>
        </p:nvGrpSpPr>
        <p:grpSpPr>
          <a:xfrm rot="5400000">
            <a:off x="4326194" y="897193"/>
            <a:ext cx="491613" cy="9144000"/>
            <a:chOff x="8524568" y="0"/>
            <a:chExt cx="589936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es-ES">
                <a:solidFill>
                  <a:srgbClr val="FC7500"/>
                </a:solidFill>
              </a:endParaRPr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12/17/2009</a:t>
            </a:fld>
            <a:endParaRPr kumimoji="0" lang="es-E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461000"/>
            <a:ext cx="2895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461000"/>
            <a:ext cx="2133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: instantán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804047" cy="5715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rot="1223811">
            <a:off x="4598125" y="442129"/>
            <a:ext cx="2282441" cy="2056253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 rot="1223811">
            <a:off x="4794084" y="547531"/>
            <a:ext cx="2035690" cy="1593596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4953000"/>
            <a:ext cx="8204200" cy="3810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es-ES" sz="2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33400" y="976789"/>
            <a:ext cx="3810000" cy="3457223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0535" y="1199744"/>
            <a:ext cx="3346622" cy="2645833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22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81050" y="3961994"/>
            <a:ext cx="3333750" cy="264583"/>
          </a:xfrm>
        </p:spPr>
        <p:txBody>
          <a:bodyPr>
            <a:noAutofit/>
          </a:bodyPr>
          <a:lstStyle>
            <a:lvl1pPr algn="ctr" eaLnBrk="1" latinLnBrk="0" hangingPunct="1">
              <a:buNone/>
              <a:defRPr kumimoji="0" lang="es-ES"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un título corto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5985608" y="2397643"/>
            <a:ext cx="2624992" cy="2364858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137439" y="2511647"/>
            <a:ext cx="2341209" cy="1832765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película de diapositiv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0600" y="1143000"/>
            <a:ext cx="4026757" cy="33655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592249" y="1975127"/>
            <a:ext cx="2804822" cy="149031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4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571501"/>
            <a:ext cx="2507224" cy="2095499"/>
          </a:xfrm>
          <a:prstGeom prst="rect">
            <a:avLst/>
          </a:prstGeom>
        </p:spPr>
      </p:pic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706474" y="1143000"/>
            <a:ext cx="1600200" cy="835456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2857501"/>
            <a:ext cx="2507224" cy="2095499"/>
          </a:xfrm>
          <a:prstGeom prst="rect">
            <a:avLst/>
          </a:prstGeom>
        </p:spPr>
      </p:pic>
      <p:sp>
        <p:nvSpPr>
          <p:cNvPr id="17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706474" y="3429000"/>
            <a:ext cx="1600200" cy="835456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5461000"/>
            <a:ext cx="20574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: en vertical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228600" y="444500"/>
            <a:ext cx="2743200" cy="3048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3200400" y="444500"/>
            <a:ext cx="2743200" cy="3048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es-ES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Rectangle 8"/>
          <p:cNvSpPr>
            <a:spLocks noGrp="1" noChangeAspect="1"/>
          </p:cNvSpPr>
          <p:nvPr>
            <p:ph type="pic" sz="quarter" idx="15"/>
          </p:nvPr>
        </p:nvSpPr>
        <p:spPr>
          <a:xfrm>
            <a:off x="6172200" y="444500"/>
            <a:ext cx="2743200" cy="3048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es-ES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9" name="Rectangle 6"/>
          <p:cNvSpPr>
            <a:spLocks noGrp="1"/>
          </p:cNvSpPr>
          <p:nvPr>
            <p:ph type="body" sz="quarter" idx="16" hasCustomPrompt="1"/>
          </p:nvPr>
        </p:nvSpPr>
        <p:spPr>
          <a:xfrm>
            <a:off x="228600" y="3683000"/>
            <a:ext cx="2743200" cy="12065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es-ES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7" hasCustomPrompt="1"/>
          </p:nvPr>
        </p:nvSpPr>
        <p:spPr>
          <a:xfrm>
            <a:off x="3200400" y="3683000"/>
            <a:ext cx="2743200" cy="12065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es-ES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1" name="Rectangle 6"/>
          <p:cNvSpPr>
            <a:spLocks noGrp="1"/>
          </p:cNvSpPr>
          <p:nvPr>
            <p:ph type="body" sz="quarter" idx="18" hasCustomPrompt="1"/>
          </p:nvPr>
        </p:nvSpPr>
        <p:spPr>
          <a:xfrm>
            <a:off x="6172200" y="3683000"/>
            <a:ext cx="2743200" cy="12065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es-ES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4326194" y="897193"/>
            <a:ext cx="491613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es-ES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12/17/2009</a:t>
            </a:fld>
            <a:endParaRPr kumimoji="0" lang="es-ES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461000"/>
            <a:ext cx="2895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461000"/>
            <a:ext cx="2133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: en horizontal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804047" cy="5715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741632" y="2900020"/>
            <a:ext cx="3792769" cy="2370481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es-ES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558801" y="2900020"/>
            <a:ext cx="3792769" cy="2370481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es-ES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741632" y="296520"/>
            <a:ext cx="3792769" cy="2370481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es-ES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6" hasCustomPrompt="1"/>
          </p:nvPr>
        </p:nvSpPr>
        <p:spPr>
          <a:xfrm>
            <a:off x="558801" y="296520"/>
            <a:ext cx="3792769" cy="2370481"/>
          </a:xfrm>
        </p:spPr>
        <p:txBody>
          <a:bodyPr anchor="b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es-ES" sz="18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ámica mixto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804047" cy="5715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0800" y="5461000"/>
            <a:ext cx="20574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92392" y="493660"/>
            <a:ext cx="7391400" cy="1905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09600" y="2794000"/>
            <a:ext cx="2286000" cy="1905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16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276600" y="2794000"/>
            <a:ext cx="2286000" cy="1905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16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1200" y="2794000"/>
            <a:ext cx="2286000" cy="3175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es-ES" sz="18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91200" y="3238500"/>
            <a:ext cx="2286000" cy="14605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subtexto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8524568" y="0"/>
            <a:ext cx="540774" cy="5715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>
              <a:solidFill>
                <a:srgbClr val="FC7500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 rot="5400000">
            <a:off x="6265234" y="2857500"/>
            <a:ext cx="5715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: en vertical con títulos de color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09800" y="200993"/>
            <a:ext cx="2216936" cy="240250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09800" y="2804493"/>
            <a:ext cx="2216936" cy="240250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52720" y="200993"/>
            <a:ext cx="2217698" cy="240250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48200" y="2804493"/>
            <a:ext cx="2216936" cy="240250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079500"/>
            <a:ext cx="1676400" cy="1587500"/>
          </a:xfrm>
          <a:solidFill>
            <a:srgbClr val="91BED4"/>
          </a:solidFill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es-ES" sz="16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079500"/>
            <a:ext cx="1676400" cy="1587500"/>
          </a:xfrm>
          <a:solidFill>
            <a:srgbClr val="FC7500"/>
          </a:solidFill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es-ES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2794000"/>
            <a:ext cx="1676400" cy="1587500"/>
          </a:xfrm>
          <a:solidFill>
            <a:srgbClr val="FC7500"/>
          </a:solidFill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es-ES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2794000"/>
            <a:ext cx="1676400" cy="1587500"/>
          </a:xfrm>
          <a:solidFill>
            <a:srgbClr val="91BED4"/>
          </a:solidFill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: en vertical con título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47900" y="200993"/>
            <a:ext cx="2216936" cy="240250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47900" y="2804493"/>
            <a:ext cx="2216936" cy="240250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90820" y="200993"/>
            <a:ext cx="2217698" cy="240250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86300" y="2804493"/>
            <a:ext cx="2216936" cy="240250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1047750"/>
            <a:ext cx="1676400" cy="1587500"/>
          </a:xfrm>
          <a:noFill/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es-ES"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2794000"/>
            <a:ext cx="1676400" cy="1587500"/>
          </a:xfrm>
          <a:noFill/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es-ES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124700" y="2794000"/>
            <a:ext cx="1676400" cy="1587500"/>
          </a:xfrm>
          <a:noFill/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31" hasCustomPrompt="1"/>
          </p:nvPr>
        </p:nvSpPr>
        <p:spPr>
          <a:xfrm>
            <a:off x="7124700" y="1047750"/>
            <a:ext cx="1676400" cy="15875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es-ES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: en vertical con título y título gran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8600" y="698500"/>
            <a:ext cx="2000252" cy="22225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1"/>
          </p:nvPr>
        </p:nvSpPr>
        <p:spPr>
          <a:xfrm>
            <a:off x="4622800" y="698500"/>
            <a:ext cx="2000252" cy="22225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2425260" y="698500"/>
            <a:ext cx="2000252" cy="22225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9" name="Rectangle 7"/>
          <p:cNvSpPr>
            <a:spLocks noGrp="1"/>
          </p:cNvSpPr>
          <p:nvPr>
            <p:ph type="pic" sz="quarter" idx="32"/>
          </p:nvPr>
        </p:nvSpPr>
        <p:spPr>
          <a:xfrm>
            <a:off x="6816366" y="698500"/>
            <a:ext cx="2000252" cy="22225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111499"/>
            <a:ext cx="8610600" cy="3810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es-ES" sz="2600" b="1" baseline="0">
                <a:solidFill>
                  <a:srgbClr val="FC7500"/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un estilo de texto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228600" y="3619499"/>
            <a:ext cx="8610600" cy="13335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es-ES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texto al título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 rot="5400000">
            <a:off x="4326194" y="897193"/>
            <a:ext cx="491613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es-ES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12/17/2009</a:t>
            </a:fld>
            <a:endParaRPr kumimoji="0" lang="es-ES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461000"/>
            <a:ext cx="2895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461000"/>
            <a:ext cx="2133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: mi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804047" cy="5715000"/>
          </a:xfrm>
          <a:prstGeom prst="rect">
            <a:avLst/>
          </a:prstGeom>
        </p:spPr>
      </p:pic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762001" y="214721"/>
            <a:ext cx="4481957" cy="499227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655439" y="214721"/>
            <a:ext cx="2366713" cy="1479194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2"/>
          </p:nvPr>
        </p:nvSpPr>
        <p:spPr>
          <a:xfrm>
            <a:off x="5655439" y="1968501"/>
            <a:ext cx="2366713" cy="1479194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655439" y="3746501"/>
            <a:ext cx="2366713" cy="1479194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5461000"/>
            <a:ext cx="20574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15" name="Rectangle 14"/>
          <p:cNvSpPr/>
          <p:nvPr userDrawn="1"/>
        </p:nvSpPr>
        <p:spPr>
          <a:xfrm>
            <a:off x="8524568" y="0"/>
            <a:ext cx="540774" cy="5715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>
              <a:solidFill>
                <a:srgbClr val="FC7500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6265234" y="2857500"/>
            <a:ext cx="5715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del álb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804047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72366"/>
            <a:ext cx="7772400" cy="1135063"/>
          </a:xfrm>
        </p:spPr>
        <p:txBody>
          <a:bodyPr anchor="t"/>
          <a:lstStyle>
            <a:lvl1pPr algn="l" eaLnBrk="1" latinLnBrk="0" hangingPunct="1">
              <a:defRPr kumimoji="0" lang="es-ES" sz="40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622210"/>
            <a:ext cx="7772400" cy="1250156"/>
          </a:xfrm>
        </p:spPr>
        <p:txBody>
          <a:bodyPr anchor="b"/>
          <a:lstStyle>
            <a:lvl1pPr marL="0" indent="0" eaLnBrk="1" latinLnBrk="0" hangingPunct="1">
              <a:buNone/>
              <a:defRPr kumimoji="0" lang="es-ES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5461000"/>
            <a:ext cx="20574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: 3 en horizontal y 2 en vertical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2900415"/>
            <a:ext cx="1920956" cy="229801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17"/>
          </p:nvPr>
        </p:nvSpPr>
        <p:spPr>
          <a:xfrm>
            <a:off x="2881448" y="190500"/>
            <a:ext cx="5259410" cy="3287132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609600" y="190501"/>
            <a:ext cx="1920956" cy="229801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799895" y="3802756"/>
            <a:ext cx="2429706" cy="1423114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2895600" y="3802756"/>
            <a:ext cx="2512020" cy="1423114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5461000"/>
            <a:ext cx="20574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: 2 en horizontal y 3 en vertical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10" name="Rectangle 7"/>
          <p:cNvSpPr>
            <a:spLocks noGrp="1"/>
          </p:cNvSpPr>
          <p:nvPr>
            <p:ph type="pic" sz="quarter" idx="26"/>
          </p:nvPr>
        </p:nvSpPr>
        <p:spPr>
          <a:xfrm>
            <a:off x="529106" y="2603501"/>
            <a:ext cx="2518895" cy="2639194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pic" sz="quarter" idx="29"/>
          </p:nvPr>
        </p:nvSpPr>
        <p:spPr>
          <a:xfrm>
            <a:off x="511374" y="190501"/>
            <a:ext cx="3829900" cy="220955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0"/>
          </p:nvPr>
        </p:nvSpPr>
        <p:spPr>
          <a:xfrm>
            <a:off x="4780700" y="190501"/>
            <a:ext cx="3829900" cy="220955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7"/>
          </p:nvPr>
        </p:nvSpPr>
        <p:spPr>
          <a:xfrm>
            <a:off x="3310406" y="2603501"/>
            <a:ext cx="2518895" cy="2639194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28"/>
          </p:nvPr>
        </p:nvSpPr>
        <p:spPr>
          <a:xfrm>
            <a:off x="6091706" y="2603501"/>
            <a:ext cx="2518895" cy="2639194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adrícula de fotos con títul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 userDrawn="1"/>
        </p:nvSpPr>
        <p:spPr>
          <a:xfrm>
            <a:off x="4648200" y="3798508"/>
            <a:ext cx="2057400" cy="16624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66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3925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es-ES"/>
              <a:t>CLICK TO ADD TITLE</a:t>
            </a:r>
          </a:p>
        </p:txBody>
      </p:sp>
      <p:sp>
        <p:nvSpPr>
          <p:cNvPr id="67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4306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derecha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4648200" y="242508"/>
            <a:ext cx="2057400" cy="16624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369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35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750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derecha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228600" y="242508"/>
            <a:ext cx="2057400" cy="16624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8400" y="242508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8000" y="242508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369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750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derecha</a:t>
            </a:r>
          </a:p>
        </p:txBody>
      </p:sp>
      <p:sp>
        <p:nvSpPr>
          <p:cNvPr id="52" name="Rectangle 51"/>
          <p:cNvSpPr/>
          <p:nvPr userDrawn="1"/>
        </p:nvSpPr>
        <p:spPr>
          <a:xfrm>
            <a:off x="2440857" y="2020508"/>
            <a:ext cx="2057400" cy="16624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53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020508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54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020508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5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147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56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2528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izquierda</a:t>
            </a:r>
          </a:p>
        </p:txBody>
      </p:sp>
      <p:sp>
        <p:nvSpPr>
          <p:cNvPr id="57" name="Rectangle 56"/>
          <p:cNvSpPr/>
          <p:nvPr userDrawn="1"/>
        </p:nvSpPr>
        <p:spPr>
          <a:xfrm>
            <a:off x="6860457" y="2020508"/>
            <a:ext cx="2057400" cy="16624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147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59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2528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izquierda</a:t>
            </a:r>
          </a:p>
        </p:txBody>
      </p:sp>
      <p:sp>
        <p:nvSpPr>
          <p:cNvPr id="60" name="Rectangle 59"/>
          <p:cNvSpPr/>
          <p:nvPr userDrawn="1"/>
        </p:nvSpPr>
        <p:spPr>
          <a:xfrm>
            <a:off x="228600" y="3798508"/>
            <a:ext cx="2057400" cy="16624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61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5942" y="3798508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6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5542" y="3798508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63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3925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64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4306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derecha</a:t>
            </a:r>
          </a:p>
        </p:txBody>
      </p:sp>
      <p:sp>
        <p:nvSpPr>
          <p:cNvPr id="28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3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461000"/>
            <a:ext cx="21336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adrícula de fotos con títulos de col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 userDrawn="1"/>
        </p:nvSpPr>
        <p:spPr>
          <a:xfrm>
            <a:off x="4648200" y="3798508"/>
            <a:ext cx="2057400" cy="1662492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52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3925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53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4306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derecha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4648200" y="242508"/>
            <a:ext cx="2057400" cy="1662492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36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369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750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derecha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228600" y="242508"/>
            <a:ext cx="2057400" cy="1662492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>
              <a:solidFill>
                <a:srgbClr val="FC7500"/>
              </a:solidFill>
            </a:endParaRPr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5942" y="246063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5542" y="242508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369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34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750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derecha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2440857" y="2020508"/>
            <a:ext cx="2057400" cy="1662492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39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020508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0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020508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147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42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2528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izquierda</a:t>
            </a:r>
          </a:p>
        </p:txBody>
      </p:sp>
      <p:sp>
        <p:nvSpPr>
          <p:cNvPr id="43" name="Rectangle 42"/>
          <p:cNvSpPr/>
          <p:nvPr userDrawn="1"/>
        </p:nvSpPr>
        <p:spPr>
          <a:xfrm>
            <a:off x="6860457" y="2020508"/>
            <a:ext cx="2057400" cy="16624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44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147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2528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izquierda</a:t>
            </a:r>
          </a:p>
        </p:txBody>
      </p:sp>
      <p:sp>
        <p:nvSpPr>
          <p:cNvPr id="46" name="Rectangle 45"/>
          <p:cNvSpPr/>
          <p:nvPr userDrawn="1"/>
        </p:nvSpPr>
        <p:spPr>
          <a:xfrm>
            <a:off x="228600" y="3798508"/>
            <a:ext cx="2057400" cy="1662492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47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8400" y="3798508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8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3798508"/>
            <a:ext cx="2059858" cy="16510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3925509"/>
            <a:ext cx="1905000" cy="305741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es-ES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4306509"/>
            <a:ext cx="1905000" cy="1039518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texto a la imagen ubicada a la derecha</a:t>
            </a:r>
          </a:p>
        </p:txBody>
      </p:sp>
      <p:sp>
        <p:nvSpPr>
          <p:cNvPr id="29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5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5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461000"/>
            <a:ext cx="21336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panorámica con títul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804047" cy="5715000"/>
          </a:xfrm>
          <a:prstGeom prst="rect">
            <a:avLst/>
          </a:prstGeom>
        </p:spPr>
      </p:pic>
      <p:sp>
        <p:nvSpPr>
          <p:cNvPr id="7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66725" y="1142999"/>
            <a:ext cx="8191501" cy="230981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W¥ل云玗İαЂÕØÚáÛ丫:Téxt Plàçèhòlðêr 表¥鷗字㌍_W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3619500"/>
            <a:ext cx="8229600" cy="1206500"/>
          </a:xfrm>
          <a:solidFill>
            <a:schemeClr val="bg1"/>
          </a:solidFill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es-ES"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grpSp>
        <p:nvGrpSpPr>
          <p:cNvPr id="9" name="Group 8"/>
          <p:cNvGrpSpPr/>
          <p:nvPr userDrawn="1"/>
        </p:nvGrpSpPr>
        <p:grpSpPr>
          <a:xfrm rot="5400000">
            <a:off x="4326194" y="897193"/>
            <a:ext cx="491613" cy="9144000"/>
            <a:chOff x="8524568" y="0"/>
            <a:chExt cx="589936" cy="68580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es-ES">
                <a:solidFill>
                  <a:srgbClr val="FC7500"/>
                </a:solidFill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12/17/2009</a:t>
            </a:fld>
            <a:endParaRPr kumimoji="0" lang="es-E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461000"/>
            <a:ext cx="2895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461000"/>
            <a:ext cx="2133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adra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4346678" y="876709"/>
            <a:ext cx="450645" cy="9144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>
              <a:solidFill>
                <a:srgbClr val="FC7500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rot="10800000">
            <a:off x="0" y="5715000"/>
            <a:ext cx="9144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12/17/2009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‹Nº›</a:t>
            </a:fld>
            <a:endParaRPr kumimoji="0" lang="es-ES"/>
          </a:p>
        </p:txBody>
      </p:sp>
      <p:sp>
        <p:nvSpPr>
          <p:cNvPr id="6" name="W¥ل云玗İαЂôÁûÂÚ丫:Pïçtúrê Plå¢éhõlðér 表¥鷗字㌍ 表_W 3"/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974074" y="508000"/>
            <a:ext cx="3198127" cy="2667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971800" y="3365500"/>
            <a:ext cx="3200400" cy="13335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es-ES"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ical con títul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/>
          </p:cNvSpPr>
          <p:nvPr>
            <p:ph type="pic" sz="quarter" idx="13"/>
          </p:nvPr>
        </p:nvSpPr>
        <p:spPr>
          <a:xfrm>
            <a:off x="645702" y="242117"/>
            <a:ext cx="4307299" cy="4774383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5343525" y="2383097"/>
            <a:ext cx="3181350" cy="2651125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es-ES" sz="180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 rot="5400000">
            <a:off x="4326194" y="897193"/>
            <a:ext cx="491613" cy="9144000"/>
            <a:chOff x="8524568" y="0"/>
            <a:chExt cx="589936" cy="6858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es-ES">
                <a:solidFill>
                  <a:srgbClr val="FC7500"/>
                </a:solidFill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12/17/2009</a:t>
            </a:fld>
            <a:endParaRPr kumimoji="0" lang="es-ES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461000"/>
            <a:ext cx="2895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461000"/>
            <a:ext cx="2133600" cy="254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5080000"/>
            <a:ext cx="8534400" cy="63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34400" cy="5080000"/>
          </a:xfrm>
        </p:spPr>
        <p:txBody>
          <a:bodyPr/>
          <a:lstStyle>
            <a:lvl1pPr algn="ctr" eaLnBrk="1" latinLnBrk="0" hangingPunct="1">
              <a:buNone/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143500"/>
            <a:ext cx="8229600" cy="476250"/>
          </a:xfrm>
        </p:spPr>
        <p:txBody>
          <a:bodyPr>
            <a:noAutofit/>
          </a:bodyPr>
          <a:lstStyle>
            <a:lvl1pPr algn="l" eaLnBrk="1" latinLnBrk="0" hangingPunct="1">
              <a:defRPr kumimoji="0" lang="es-ES"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de toda la página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8" name="Rectangle 6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9144000" cy="5715000"/>
          </a:xfrm>
          <a:noFill/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es-ES" sz="240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4381500"/>
            <a:ext cx="4038600" cy="420873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es-ES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 con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5461000"/>
            <a:ext cx="20574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ción del álbum con 3 en vertical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/>
          </p:cNvSpPr>
          <p:nvPr>
            <p:ph type="title" hasCustomPrompt="1"/>
          </p:nvPr>
        </p:nvSpPr>
        <p:spPr>
          <a:xfrm>
            <a:off x="457200" y="2825750"/>
            <a:ext cx="7781730" cy="825500"/>
          </a:xfrm>
        </p:spPr>
        <p:txBody>
          <a:bodyPr vert="horz" bIns="0" anchor="b" anchorCtr="0">
            <a:normAutofit/>
          </a:bodyPr>
          <a:lstStyle>
            <a:lvl1pPr eaLnBrk="1" latinLnBrk="0" hangingPunct="1">
              <a:defRPr kumimoji="0" lang="es-ES" sz="4400" b="1" baseline="0">
                <a:solidFill>
                  <a:srgbClr val="FC7500"/>
                </a:solidFill>
              </a:defRPr>
            </a:lvl1pPr>
            <a:extLst/>
          </a:lstStyle>
          <a:p>
            <a:r>
              <a:rPr kumimoji="0" lang="es-ES"/>
              <a:t>Haga clic para agregar el título de la sección</a:t>
            </a:r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810000"/>
            <a:ext cx="7772400" cy="698500"/>
          </a:xfrm>
        </p:spPr>
        <p:txBody>
          <a:bodyPr vert="horz" tIns="0"/>
          <a:lstStyle>
            <a:lvl1pPr algn="ctr" eaLnBrk="1" latinLnBrk="0" hangingPunct="1">
              <a:buFontTx/>
              <a:buNone/>
              <a:defRPr kumimoji="0" lang="es-E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subtítulo</a:t>
            </a:r>
          </a:p>
        </p:txBody>
      </p:sp>
      <p:sp>
        <p:nvSpPr>
          <p:cNvPr id="10" name="Rectangle 6"/>
          <p:cNvSpPr>
            <a:spLocks noGrp="1"/>
          </p:cNvSpPr>
          <p:nvPr>
            <p:ph type="pic" sz="quarter" idx="11"/>
          </p:nvPr>
        </p:nvSpPr>
        <p:spPr>
          <a:xfrm>
            <a:off x="490868" y="672663"/>
            <a:ext cx="2286000" cy="1905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1" name="Rectangle 6"/>
          <p:cNvSpPr>
            <a:spLocks noGrp="1"/>
          </p:cNvSpPr>
          <p:nvPr>
            <p:ph type="pic" sz="quarter" idx="15"/>
          </p:nvPr>
        </p:nvSpPr>
        <p:spPr>
          <a:xfrm>
            <a:off x="3179134" y="672663"/>
            <a:ext cx="2286000" cy="1905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2" name="Rectangle 6"/>
          <p:cNvSpPr>
            <a:spLocks noGrp="1"/>
          </p:cNvSpPr>
          <p:nvPr>
            <p:ph type="pic" sz="quarter" idx="16"/>
          </p:nvPr>
        </p:nvSpPr>
        <p:spPr>
          <a:xfrm>
            <a:off x="5867400" y="672663"/>
            <a:ext cx="2286000" cy="1905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9718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5461000"/>
            <a:ext cx="20574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21" name="Rectangle 20"/>
          <p:cNvSpPr/>
          <p:nvPr userDrawn="1"/>
        </p:nvSpPr>
        <p:spPr>
          <a:xfrm>
            <a:off x="8524568" y="0"/>
            <a:ext cx="540774" cy="5715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>
              <a:solidFill>
                <a:srgbClr val="FC7500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rot="5400000">
            <a:off x="6265234" y="2857500"/>
            <a:ext cx="5715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con título transpar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635000"/>
            <a:ext cx="6299200" cy="3937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5461000"/>
            <a:ext cx="20574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12" name="Rectangle 11"/>
          <p:cNvSpPr/>
          <p:nvPr userDrawn="1"/>
        </p:nvSpPr>
        <p:spPr>
          <a:xfrm>
            <a:off x="1170166" y="4724400"/>
            <a:ext cx="6297434" cy="60960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19200" y="4762500"/>
            <a:ext cx="6191693" cy="527198"/>
          </a:xfrm>
          <a:solidFill>
            <a:schemeClr val="tx1">
              <a:alpha val="3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3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804047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000500"/>
            <a:ext cx="5486400" cy="472282"/>
          </a:xfrm>
          <a:solidFill>
            <a:srgbClr val="FC7500"/>
          </a:solidFill>
        </p:spPr>
        <p:txBody>
          <a:bodyPr anchor="b"/>
          <a:lstStyle>
            <a:lvl1pPr algn="l" eaLnBrk="1" latinLnBrk="0" hangingPunct="1">
              <a:defRPr kumimoji="0" lang="es-ES" sz="2000" b="1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510646"/>
            <a:ext cx="5486400" cy="3429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 eaLnBrk="1" latinLnBrk="0" hangingPunct="1">
              <a:buNone/>
              <a:defRPr kumimoji="0" lang="es-ES"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4536282"/>
            <a:ext cx="5486400" cy="670718"/>
          </a:xfrm>
        </p:spPr>
        <p:txBody>
          <a:bodyPr>
            <a:normAutofit/>
          </a:bodyPr>
          <a:lstStyle>
            <a:lvl1pPr marL="0" indent="0" eaLnBrk="1" latinLnBrk="0" hangingPunct="1">
              <a:buNone/>
              <a:defRPr kumimoji="0" lang="es-ES"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5461000"/>
            <a:ext cx="20574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804047" cy="57150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5461000"/>
            <a:ext cx="20574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12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244600" y="254000"/>
            <a:ext cx="6299200" cy="3937000"/>
          </a:xfrm>
          <a:solidFill>
            <a:schemeClr val="bg1">
              <a:lumMod val="95000"/>
            </a:schemeClr>
          </a:solidFill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es-ES" sz="28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4318000"/>
            <a:ext cx="7848600" cy="3810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es-ES" sz="24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762500"/>
            <a:ext cx="7848600" cy="571500"/>
          </a:xfrm>
        </p:spPr>
        <p:txBody>
          <a:bodyPr>
            <a:noAutofit/>
          </a:bodyPr>
          <a:lstStyle>
            <a:lvl1pPr eaLnBrk="1" latinLnBrk="0" hangingPunct="1">
              <a:buNone/>
              <a:defRPr kumimoji="0" lang="es-ES"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es-ES"/>
              <a:t>Haga clic para agregar texto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rizontal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77079" y="190500"/>
            <a:ext cx="8189844" cy="5143500"/>
          </a:xfrm>
          <a:prstGeom prst="rect">
            <a:avLst/>
          </a:prstGeom>
          <a:noFill/>
          <a:ln w="117475" cmpd="thinThick">
            <a:solidFill>
              <a:srgbClr val="FC75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51995" y="249746"/>
            <a:ext cx="8040013" cy="5025008"/>
          </a:xfrm>
          <a:solidFill>
            <a:schemeClr val="bg1"/>
          </a:solidFill>
          <a:ln w="57150">
            <a:noFill/>
          </a:ln>
          <a:effectLst/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es-ES" sz="2400" i="0" kern="120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461000"/>
            <a:ext cx="21336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rizontal con título">
    <p:bg>
      <p:bgPr>
        <a:solidFill>
          <a:srgbClr val="91B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804047" cy="5715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12/17/2009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‹Nº›</a:t>
            </a:fld>
            <a:endParaRPr kumimoji="0" lang="es-ES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33401" y="308992"/>
            <a:ext cx="8040013" cy="5025008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es-ES" sz="2400" i="0" kern="120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4381500"/>
            <a:ext cx="4038600" cy="420873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es-ES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es-ES"/>
              <a:t>Haga clic para agregar un título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en vertical con título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4512498" y="317500"/>
            <a:ext cx="3431353" cy="3812618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857250" y="317500"/>
            <a:ext cx="3429000" cy="3810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es-ES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4318000"/>
            <a:ext cx="3476626" cy="889000"/>
          </a:xfrm>
        </p:spPr>
        <p:txBody>
          <a:bodyPr lIns="91440" rIns="9144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es-ES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05325" y="4318000"/>
            <a:ext cx="3476625" cy="889000"/>
          </a:xfrm>
        </p:spPr>
        <p:txBody>
          <a:bodyPr lIns="91440" rIns="9144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es-ES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61000"/>
            <a:ext cx="2133600" cy="254000"/>
          </a:xfrm>
        </p:spPr>
        <p:txBody>
          <a:bodyPr/>
          <a:lstStyle/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5461000"/>
            <a:ext cx="2895600" cy="254000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5461000"/>
            <a:ext cx="2057400" cy="254000"/>
          </a:xfrm>
        </p:spPr>
        <p:txBody>
          <a:bodyPr/>
          <a:lstStyle/>
          <a:p>
            <a:fld id="{80F88FF4-1BD9-4AA8-B980-C7776087ABAF}" type="slidenum"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es-ES" smtClean="0"/>
              <a:t>Haga clic para modificar el estilo de título del patrón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461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D2B4-868F-4681-9E70-FF7ECCDC67D4}" type="datetimeFigureOut">
              <a:t>12/17/2009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461000"/>
            <a:ext cx="2895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461000"/>
            <a:ext cx="21336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8FF4-1BD9-4AA8-B980-C7776087ABAF}" type="slidenum">
              <a:t>‹Nº›</a:t>
            </a:fld>
            <a:endParaRPr kumimoji="0" lang="es-ES"/>
          </a:p>
        </p:txBody>
      </p:sp>
      <p:sp>
        <p:nvSpPr>
          <p:cNvPr id="7" name="Rectangle 6"/>
          <p:cNvSpPr/>
          <p:nvPr/>
        </p:nvSpPr>
        <p:spPr>
          <a:xfrm>
            <a:off x="8532519" y="0"/>
            <a:ext cx="540774" cy="5715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>
              <a:solidFill>
                <a:srgbClr val="FC75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6264955" y="2857500"/>
            <a:ext cx="5715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76" r:id="rId4"/>
    <p:sldLayoutId id="2147483657" r:id="rId5"/>
    <p:sldLayoutId id="2147483655" r:id="rId6"/>
    <p:sldLayoutId id="2147483674" r:id="rId7"/>
    <p:sldLayoutId id="2147483675" r:id="rId8"/>
    <p:sldLayoutId id="2147483670" r:id="rId9"/>
    <p:sldLayoutId id="2147483671" r:id="rId10"/>
    <p:sldLayoutId id="2147483679" r:id="rId11"/>
    <p:sldLayoutId id="2147483680" r:id="rId12"/>
    <p:sldLayoutId id="2147483672" r:id="rId13"/>
    <p:sldLayoutId id="2147483673" r:id="rId14"/>
    <p:sldLayoutId id="2147483650" r:id="rId15"/>
    <p:sldLayoutId id="2147483667" r:id="rId16"/>
    <p:sldLayoutId id="2147483668" r:id="rId17"/>
    <p:sldLayoutId id="2147483666" r:id="rId18"/>
    <p:sldLayoutId id="2147483664" r:id="rId19"/>
    <p:sldLayoutId id="2147483663" r:id="rId20"/>
    <p:sldLayoutId id="2147483653" r:id="rId21"/>
    <p:sldLayoutId id="2147483652" r:id="rId22"/>
    <p:sldLayoutId id="2147483660" r:id="rId23"/>
    <p:sldLayoutId id="2147483658" r:id="rId24"/>
    <p:sldLayoutId id="2147483665" r:id="rId25"/>
    <p:sldLayoutId id="2147483669" r:id="rId26"/>
    <p:sldLayoutId id="2147483654" r:id="rId27"/>
    <p:sldLayoutId id="2147483656" r:id="rId28"/>
    <p:sldLayoutId id="2147483684" r:id="rId2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es-ES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8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707904" y="5017740"/>
            <a:ext cx="462658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L.D. CITLALI LARA FUENTES</a:t>
            </a:r>
            <a:endParaRPr lang="es-MX" sz="28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665596"/>
            <a:ext cx="5616624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2779733" y="2060294"/>
            <a:ext cx="5616624" cy="1013230"/>
          </a:xfrm>
          <a:prstGeom prst="rect">
            <a:avLst/>
          </a:prstGeom>
          <a:solidFill>
            <a:schemeClr val="dk1">
              <a:alpha val="43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dirty="0" smtClean="0">
                <a:solidFill>
                  <a:schemeClr val="bg1"/>
                </a:solidFill>
              </a:rPr>
              <a:t>CONCEPTO, JUICIO Y RACIOCINIO</a:t>
            </a:r>
            <a:endParaRPr lang="es-MX" sz="2800" dirty="0">
              <a:solidFill>
                <a:schemeClr val="bg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19508"/>
            <a:ext cx="1581150" cy="119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584" y="193205"/>
            <a:ext cx="7903840" cy="79208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s-MX" sz="3200" dirty="0" smtClean="0">
                <a:solidFill>
                  <a:schemeClr val="bg1"/>
                </a:solidFill>
              </a:rPr>
              <a:t>operaciones </a:t>
            </a:r>
            <a:r>
              <a:rPr lang="es-MX" sz="3200" dirty="0" err="1">
                <a:solidFill>
                  <a:schemeClr val="bg1"/>
                </a:solidFill>
              </a:rPr>
              <a:t>conceptualizadoras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3" name="AutoShape 6" descr="Resultado de imagen para características y reglas de la idea u operación conceptualizadora"/>
          <p:cNvSpPr txBox="1">
            <a:spLocks noChangeAspect="1" noChangeArrowheads="1"/>
          </p:cNvSpPr>
          <p:nvPr/>
        </p:nvSpPr>
        <p:spPr bwMode="auto">
          <a:xfrm>
            <a:off x="1505968" y="2281436"/>
            <a:ext cx="5904656" cy="1152128"/>
          </a:xfrm>
          <a:prstGeom prst="rect">
            <a:avLst/>
          </a:prstGeom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71323" tIns="35662" rIns="71323" bIns="35662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es-E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b="1" dirty="0" smtClean="0">
                <a:solidFill>
                  <a:schemeClr val="bg1"/>
                </a:solidFill>
              </a:rPr>
              <a:t>Explica el significado de un término recurriendo a otras palabras más conocidos o sus raíces.</a:t>
            </a:r>
          </a:p>
        </p:txBody>
      </p:sp>
      <p:sp>
        <p:nvSpPr>
          <p:cNvPr id="4" name="3 Rectángulo"/>
          <p:cNvSpPr/>
          <p:nvPr/>
        </p:nvSpPr>
        <p:spPr>
          <a:xfrm rot="16200000">
            <a:off x="-1102198" y="2766038"/>
            <a:ext cx="396044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4800" b="1" dirty="0">
                <a:solidFill>
                  <a:prstClr val="white"/>
                </a:solidFill>
              </a:rPr>
              <a:t> </a:t>
            </a:r>
            <a:r>
              <a:rPr lang="es-MX" sz="3600" b="1" dirty="0">
                <a:solidFill>
                  <a:prstClr val="white"/>
                </a:solidFill>
              </a:rPr>
              <a:t>1. </a:t>
            </a:r>
            <a:r>
              <a:rPr lang="es-MX" sz="3600" b="1" dirty="0" smtClean="0">
                <a:solidFill>
                  <a:prstClr val="white"/>
                </a:solidFill>
              </a:rPr>
              <a:t>Nominal</a:t>
            </a:r>
            <a:endParaRPr lang="es-MX" sz="48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883" y="3637037"/>
            <a:ext cx="1684189" cy="1966092"/>
          </a:xfrm>
          <a:prstGeom prst="rect">
            <a:avLst/>
          </a:prstGeom>
          <a:ln w="76200">
            <a:solidFill>
              <a:schemeClr val="accent2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2411760" y="1201316"/>
            <a:ext cx="604867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s-MX" sz="2800" b="1" dirty="0" smtClean="0">
                <a:solidFill>
                  <a:prstClr val="white"/>
                </a:solidFill>
              </a:rPr>
              <a:t>A) Definición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229577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631885" y="553243"/>
            <a:ext cx="7680047" cy="4896545"/>
            <a:chOff x="631885" y="553243"/>
            <a:chExt cx="7680047" cy="4896545"/>
          </a:xfrm>
        </p:grpSpPr>
        <p:sp>
          <p:nvSpPr>
            <p:cNvPr id="3" name="AutoShape 6" descr="Resultado de imagen para características y reglas de la idea u operación conceptualizadora"/>
            <p:cNvSpPr txBox="1">
              <a:spLocks noChangeAspect="1" noChangeArrowheads="1"/>
            </p:cNvSpPr>
            <p:nvPr/>
          </p:nvSpPr>
          <p:spPr bwMode="auto">
            <a:xfrm>
              <a:off x="1690644" y="553243"/>
              <a:ext cx="6304558" cy="918725"/>
            </a:xfrm>
            <a:prstGeom prst="rect">
              <a:avLst/>
            </a:prstGeom>
            <a:ex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wrap="square" lIns="71323" tIns="35662" rIns="71323" bIns="35662" numCol="1" rtlCol="0" anchor="t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MX" sz="2400" b="1" dirty="0" smtClean="0">
                  <a:solidFill>
                    <a:schemeClr val="bg1"/>
                  </a:solidFill>
                </a:rPr>
                <a:t>Es aquella que desarrolla el contenido del concepto y se divide en:</a:t>
              </a:r>
            </a:p>
            <a:p>
              <a:r>
                <a:rPr lang="es-MX" sz="2400" b="1" dirty="0" smtClean="0">
                  <a:solidFill>
                    <a:schemeClr val="tx1"/>
                  </a:solidFill>
                </a:rPr>
                <a:t> </a:t>
              </a:r>
              <a:endParaRPr lang="es-MX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 rot="16200000">
              <a:off x="-1493221" y="2678350"/>
              <a:ext cx="4896544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3600" b="1" dirty="0">
                  <a:solidFill>
                    <a:schemeClr val="bg1"/>
                  </a:solidFill>
                </a:rPr>
                <a:t>2. </a:t>
              </a:r>
              <a:r>
                <a:rPr lang="es-MX" sz="3600" b="1" dirty="0" smtClean="0">
                  <a:solidFill>
                    <a:schemeClr val="bg1"/>
                  </a:solidFill>
                </a:rPr>
                <a:t>Conceptual</a:t>
              </a:r>
              <a:endParaRPr lang="es-MX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1970908" y="3032718"/>
              <a:ext cx="2286000" cy="1477328"/>
            </a:xfrm>
            <a:prstGeom prst="rect">
              <a:avLst/>
            </a:prstGeom>
            <a:ln w="76200">
              <a:solidFill>
                <a:schemeClr val="accent2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lvl="0" algn="just"/>
              <a:r>
                <a:rPr lang="es-MX" dirty="0" smtClean="0">
                  <a:solidFill>
                    <a:prstClr val="black"/>
                  </a:solidFill>
                </a:rPr>
                <a:t>Aquella </a:t>
              </a:r>
              <a:r>
                <a:rPr lang="es-MX" dirty="0">
                  <a:solidFill>
                    <a:prstClr val="black"/>
                  </a:solidFill>
                </a:rPr>
                <a:t>que indica lo que la cosa es y puede ser física o metafísica</a:t>
              </a: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6025932" y="3119971"/>
              <a:ext cx="2286000" cy="1200329"/>
            </a:xfrm>
            <a:prstGeom prst="rect">
              <a:avLst/>
            </a:prstGeom>
            <a:ln w="76200">
              <a:solidFill>
                <a:schemeClr val="accent2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just"/>
              <a:r>
                <a:rPr lang="es-MX" dirty="0" smtClean="0">
                  <a:solidFill>
                    <a:prstClr val="black"/>
                  </a:solidFill>
                </a:rPr>
                <a:t>Explica </a:t>
              </a:r>
              <a:r>
                <a:rPr lang="es-MX" dirty="0">
                  <a:solidFill>
                    <a:prstClr val="black"/>
                  </a:solidFill>
                </a:rPr>
                <a:t>la cosa recurriendo a sus partes o componentes</a:t>
              </a:r>
              <a:endParaRPr lang="es-MX" sz="2800" dirty="0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2184005" y="2155822"/>
              <a:ext cx="1890261" cy="584775"/>
            </a:xfrm>
            <a:prstGeom prst="rect">
              <a:avLst/>
            </a:prstGeom>
            <a:ln w="76200">
              <a:solidFill>
                <a:schemeClr val="accent3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s-MX" sz="3200" b="1" dirty="0" smtClean="0">
                  <a:solidFill>
                    <a:prstClr val="black"/>
                  </a:solidFill>
                </a:rPr>
                <a:t>Esencial</a:t>
              </a:r>
              <a:r>
                <a:rPr lang="es-MX" sz="2000" b="1" dirty="0" smtClean="0">
                  <a:solidFill>
                    <a:prstClr val="black"/>
                  </a:solidFill>
                </a:rPr>
                <a:t> </a:t>
              </a:r>
              <a:endParaRPr lang="es-MX" sz="3200" b="1" dirty="0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6474671" y="2094265"/>
              <a:ext cx="1430200" cy="646331"/>
            </a:xfrm>
            <a:prstGeom prst="rect">
              <a:avLst/>
            </a:prstGeom>
            <a:ln w="76200">
              <a:solidFill>
                <a:schemeClr val="accent3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s-MX" sz="3600" b="1" dirty="0" smtClean="0">
                  <a:solidFill>
                    <a:prstClr val="black"/>
                  </a:solidFill>
                </a:rPr>
                <a:t>Física</a:t>
              </a:r>
              <a:endParaRPr lang="es-MX" sz="4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54592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584600" y="481237"/>
            <a:ext cx="6723704" cy="4896544"/>
            <a:chOff x="584600" y="481237"/>
            <a:chExt cx="6723704" cy="4896544"/>
          </a:xfrm>
        </p:grpSpPr>
        <p:sp>
          <p:nvSpPr>
            <p:cNvPr id="3" name="2 Forma libre"/>
            <p:cNvSpPr/>
            <p:nvPr/>
          </p:nvSpPr>
          <p:spPr>
            <a:xfrm>
              <a:off x="1547664" y="625252"/>
              <a:ext cx="5760640" cy="720080"/>
            </a:xfrm>
            <a:custGeom>
              <a:avLst/>
              <a:gdLst>
                <a:gd name="connsiteX0" fmla="*/ 0 w 2010360"/>
                <a:gd name="connsiteY0" fmla="*/ 0 h 1578375"/>
                <a:gd name="connsiteX1" fmla="*/ 2010360 w 2010360"/>
                <a:gd name="connsiteY1" fmla="*/ 0 h 1578375"/>
                <a:gd name="connsiteX2" fmla="*/ 2010360 w 2010360"/>
                <a:gd name="connsiteY2" fmla="*/ 1578375 h 1578375"/>
                <a:gd name="connsiteX3" fmla="*/ 0 w 2010360"/>
                <a:gd name="connsiteY3" fmla="*/ 1578375 h 1578375"/>
                <a:gd name="connsiteX4" fmla="*/ 0 w 2010360"/>
                <a:gd name="connsiteY4" fmla="*/ 0 h 157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0360" h="1578375">
                  <a:moveTo>
                    <a:pt x="0" y="0"/>
                  </a:moveTo>
                  <a:lnTo>
                    <a:pt x="2010360" y="0"/>
                  </a:lnTo>
                  <a:lnTo>
                    <a:pt x="2010360" y="1578375"/>
                  </a:lnTo>
                  <a:lnTo>
                    <a:pt x="0" y="15783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2682" tIns="122682" rIns="163576" bIns="184023" numCol="1" spcCol="1270" anchor="t" anchorCtr="0">
              <a:noAutofit/>
            </a:bodyPr>
            <a:lstStyle/>
            <a:p>
              <a:pPr marL="0" lvl="1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300" b="1" kern="1200" dirty="0" smtClean="0">
                  <a:solidFill>
                    <a:schemeClr val="bg1"/>
                  </a:solidFill>
                </a:rPr>
                <a:t>Indica la esencia de la cosa.</a:t>
              </a:r>
              <a:endParaRPr lang="es-MX" sz="23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 rot="16200000">
              <a:off x="-1540506" y="2606343"/>
              <a:ext cx="4896544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3600" b="1" dirty="0" smtClean="0">
                  <a:solidFill>
                    <a:schemeClr val="bg1"/>
                  </a:solidFill>
                </a:rPr>
                <a:t>3.- Real</a:t>
              </a:r>
              <a:endParaRPr lang="es-MX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1907704" y="1849388"/>
              <a:ext cx="2286000" cy="1915909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/>
              <a:r>
                <a:rPr lang="es-MX" sz="23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Descriptiva</a:t>
              </a:r>
              <a:r>
                <a:rPr lang="es-MX" sz="23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.- </a:t>
              </a:r>
              <a:r>
                <a:rPr lang="es-MX" sz="23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propiedades.</a:t>
              </a:r>
              <a:endParaRPr lang="es-MX" sz="105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endParaRPr lang="es-MX" sz="105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endParaRPr lang="es-MX" sz="105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endParaRPr lang="es-MX" sz="105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endParaRPr lang="es-MX" sz="23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endParaRPr lang="es-MX" dirty="0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5022304" y="1849388"/>
              <a:ext cx="2286000" cy="1772793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marL="0" lvl="1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0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Esencial</a:t>
              </a:r>
              <a:r>
                <a:rPr lang="es-MX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.- se especifica el genero y lo especifico del </a:t>
              </a:r>
              <a:r>
                <a:rPr lang="es-MX" sz="20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objeto.</a:t>
              </a:r>
              <a:endParaRPr lang="es-MX" sz="7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marL="0" lvl="1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MX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pic>
          <p:nvPicPr>
            <p:cNvPr id="8" name="Imagen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45791" y="2975080"/>
              <a:ext cx="2409825" cy="1895475"/>
            </a:xfrm>
            <a:prstGeom prst="rect">
              <a:avLst/>
            </a:prstGeom>
            <a:ln w="76200">
              <a:solidFill>
                <a:srgbClr val="FC7500"/>
              </a:solidFill>
            </a:ln>
          </p:spPr>
        </p:pic>
        <p:pic>
          <p:nvPicPr>
            <p:cNvPr id="9" name="Imagen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22304" y="3499339"/>
              <a:ext cx="2286000" cy="1371216"/>
            </a:xfrm>
            <a:prstGeom prst="rect">
              <a:avLst/>
            </a:prstGeom>
            <a:ln w="76200">
              <a:solidFill>
                <a:srgbClr val="FC75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02423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584600" y="481237"/>
            <a:ext cx="7837864" cy="4896544"/>
            <a:chOff x="584600" y="481237"/>
            <a:chExt cx="7837864" cy="4896544"/>
          </a:xfrm>
        </p:grpSpPr>
        <p:sp>
          <p:nvSpPr>
            <p:cNvPr id="3" name="2 Forma libre"/>
            <p:cNvSpPr/>
            <p:nvPr/>
          </p:nvSpPr>
          <p:spPr>
            <a:xfrm>
              <a:off x="1619672" y="1026695"/>
              <a:ext cx="6273146" cy="606669"/>
            </a:xfrm>
            <a:custGeom>
              <a:avLst/>
              <a:gdLst>
                <a:gd name="connsiteX0" fmla="*/ 0 w 2010360"/>
                <a:gd name="connsiteY0" fmla="*/ 0 h 1578375"/>
                <a:gd name="connsiteX1" fmla="*/ 2010360 w 2010360"/>
                <a:gd name="connsiteY1" fmla="*/ 0 h 1578375"/>
                <a:gd name="connsiteX2" fmla="*/ 2010360 w 2010360"/>
                <a:gd name="connsiteY2" fmla="*/ 1578375 h 1578375"/>
                <a:gd name="connsiteX3" fmla="*/ 0 w 2010360"/>
                <a:gd name="connsiteY3" fmla="*/ 1578375 h 1578375"/>
                <a:gd name="connsiteX4" fmla="*/ 0 w 2010360"/>
                <a:gd name="connsiteY4" fmla="*/ 0 h 157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0360" h="1578375">
                  <a:moveTo>
                    <a:pt x="0" y="0"/>
                  </a:moveTo>
                  <a:lnTo>
                    <a:pt x="2010360" y="0"/>
                  </a:lnTo>
                  <a:lnTo>
                    <a:pt x="2010360" y="1578375"/>
                  </a:lnTo>
                  <a:lnTo>
                    <a:pt x="0" y="15783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2682" tIns="122682" rIns="163576" bIns="184023" numCol="1" spcCol="1270" anchor="t" anchorCtr="0">
              <a:noAutofit/>
            </a:bodyPr>
            <a:lstStyle/>
            <a:p>
              <a:pPr marL="0" lvl="1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300" b="1" kern="1200" dirty="0" smtClean="0">
                  <a:solidFill>
                    <a:schemeClr val="bg1"/>
                  </a:solidFill>
                </a:rPr>
                <a:t>De acuerdo al origen de las palabras.</a:t>
              </a:r>
              <a:endParaRPr lang="es-MX" sz="23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 rot="16200000">
              <a:off x="-1540506" y="2606343"/>
              <a:ext cx="4896544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3600" b="1" dirty="0" smtClean="0">
                  <a:solidFill>
                    <a:schemeClr val="bg1"/>
                  </a:solidFill>
                </a:rPr>
                <a:t>4.- Etimológica </a:t>
              </a:r>
              <a:endParaRPr lang="es-MX" sz="4800" b="1" dirty="0">
                <a:solidFill>
                  <a:schemeClr val="bg1"/>
                </a:solidFill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03"/>
            <a:stretch/>
          </p:blipFill>
          <p:spPr bwMode="auto">
            <a:xfrm>
              <a:off x="5220072" y="1775871"/>
              <a:ext cx="3202392" cy="200026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  <a:ex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2929508"/>
              <a:ext cx="2709347" cy="174927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  <a:extLst/>
          </p:spPr>
        </p:pic>
      </p:grpSp>
    </p:spTree>
    <p:extLst>
      <p:ext uri="{BB962C8B-B14F-4D97-AF65-F5344CB8AC3E}">
        <p14:creationId xmlns:p14="http://schemas.microsoft.com/office/powerpoint/2010/main" val="129907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9753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411760" y="678096"/>
            <a:ext cx="604867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s-MX" sz="2800" b="1" dirty="0" smtClean="0"/>
              <a:t>B)Clasificación </a:t>
            </a:r>
            <a:endParaRPr lang="es-MX" sz="4000" b="1" dirty="0"/>
          </a:p>
        </p:txBody>
      </p:sp>
      <p:sp>
        <p:nvSpPr>
          <p:cNvPr id="7" name="6 Rectángulo"/>
          <p:cNvSpPr/>
          <p:nvPr/>
        </p:nvSpPr>
        <p:spPr>
          <a:xfrm>
            <a:off x="2250629" y="1752582"/>
            <a:ext cx="6120680" cy="120032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solidFill>
                  <a:prstClr val="black"/>
                </a:solidFill>
              </a:rPr>
              <a:t>Consiste en </a:t>
            </a:r>
            <a:r>
              <a:rPr lang="es-MX" sz="2400" b="1" dirty="0">
                <a:solidFill>
                  <a:prstClr val="black"/>
                </a:solidFill>
              </a:rPr>
              <a:t>repartir un conjunto de objetos, en clases coordinadas o </a:t>
            </a:r>
            <a:r>
              <a:rPr lang="es-MX" sz="2400" b="1" dirty="0" smtClean="0">
                <a:solidFill>
                  <a:prstClr val="black"/>
                </a:solidFill>
              </a:rPr>
              <a:t>subordinadas.</a:t>
            </a:r>
            <a:endParaRPr lang="es-MX" sz="1200" b="1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61556"/>
            <a:ext cx="2843187" cy="20570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4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79513" y="210291"/>
            <a:ext cx="8280919" cy="5164091"/>
            <a:chOff x="179513" y="210291"/>
            <a:chExt cx="8280919" cy="5164091"/>
          </a:xfrm>
        </p:grpSpPr>
        <p:sp>
          <p:nvSpPr>
            <p:cNvPr id="5" name="2 Marcador de contenido"/>
            <p:cNvSpPr txBox="1">
              <a:spLocks/>
            </p:cNvSpPr>
            <p:nvPr/>
          </p:nvSpPr>
          <p:spPr>
            <a:xfrm>
              <a:off x="1403648" y="2111127"/>
              <a:ext cx="6770712" cy="59359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kumimoji="0" lang="es-ES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buFont typeface="Arial" pitchFamily="34" charset="0"/>
                <a:buNone/>
              </a:pPr>
              <a:r>
                <a:rPr lang="es-MX" sz="2800" b="1" dirty="0" smtClean="0">
                  <a:solidFill>
                    <a:schemeClr val="bg1"/>
                  </a:solidFill>
                </a:rPr>
                <a:t>Distribución de un todo en sus partes.</a:t>
              </a:r>
              <a:endParaRPr lang="es-MX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2411760" y="678096"/>
              <a:ext cx="6048672" cy="52322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r"/>
              <a:r>
                <a:rPr lang="es-MX" sz="2800" b="1" dirty="0" smtClean="0"/>
                <a:t>C) DIVISIÓN </a:t>
              </a:r>
              <a:endParaRPr lang="es-MX" sz="4000" b="1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3" y="210291"/>
              <a:ext cx="1513166" cy="14950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3145532"/>
              <a:ext cx="2790825" cy="2228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5814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755576" y="193204"/>
            <a:ext cx="7691198" cy="79208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s-MX" sz="3200" dirty="0" smtClean="0">
                <a:solidFill>
                  <a:schemeClr val="bg1"/>
                </a:solidFill>
              </a:rPr>
              <a:t>Vinculación con el derecho</a:t>
            </a:r>
            <a:endParaRPr lang="es-MX" sz="3200" dirty="0">
              <a:solidFill>
                <a:schemeClr val="bg1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457675" y="1201316"/>
            <a:ext cx="7786733" cy="4248474"/>
            <a:chOff x="457675" y="1201316"/>
            <a:chExt cx="7786733" cy="4248474"/>
          </a:xfrm>
        </p:grpSpPr>
        <p:sp>
          <p:nvSpPr>
            <p:cNvPr id="4" name="3 Rectángulo"/>
            <p:cNvSpPr/>
            <p:nvPr/>
          </p:nvSpPr>
          <p:spPr>
            <a:xfrm>
              <a:off x="1907704" y="1632440"/>
              <a:ext cx="6336704" cy="46166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bg1"/>
                  </a:solidFill>
                </a:rPr>
                <a:t>S</a:t>
              </a:r>
              <a:r>
                <a:rPr lang="es-MX" sz="2400" b="1" dirty="0" smtClean="0">
                  <a:solidFill>
                    <a:schemeClr val="bg1"/>
                  </a:solidFill>
                </a:rPr>
                <a:t>on </a:t>
              </a:r>
              <a:r>
                <a:rPr lang="es-MX" sz="2400" b="1" dirty="0">
                  <a:solidFill>
                    <a:schemeClr val="bg1"/>
                  </a:solidFill>
                </a:rPr>
                <a:t>un nexo </a:t>
              </a:r>
              <a:r>
                <a:rPr lang="es-MX" sz="2400" b="1" dirty="0" smtClean="0">
                  <a:solidFill>
                    <a:schemeClr val="bg1"/>
                  </a:solidFill>
                </a:rPr>
                <a:t> </a:t>
              </a:r>
              <a:endParaRPr lang="es-MX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 rot="16200000">
              <a:off x="-1189508" y="2848499"/>
              <a:ext cx="4248474" cy="95410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OPERACIONES CONCEPTUADORAS </a:t>
              </a:r>
              <a:endParaRPr lang="es-MX" sz="2800" dirty="0">
                <a:solidFill>
                  <a:schemeClr val="bg1"/>
                </a:solidFill>
              </a:endParaRPr>
            </a:p>
          </p:txBody>
        </p:sp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777" y="3830540"/>
              <a:ext cx="4200525" cy="1619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7 Rectángulo"/>
            <p:cNvSpPr/>
            <p:nvPr/>
          </p:nvSpPr>
          <p:spPr>
            <a:xfrm>
              <a:off x="2195736" y="2280467"/>
              <a:ext cx="2736304" cy="92333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b="1" dirty="0">
                  <a:solidFill>
                    <a:prstClr val="black"/>
                  </a:solidFill>
                </a:rPr>
                <a:t>en la determinación y vinculación de conceptos,</a:t>
              </a:r>
              <a:endParaRPr lang="es-MX" dirty="0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5227080" y="2294210"/>
              <a:ext cx="2945320" cy="92333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lvl="0" algn="just"/>
              <a:r>
                <a:rPr lang="es-MX" b="1" dirty="0">
                  <a:solidFill>
                    <a:prstClr val="black"/>
                  </a:solidFill>
                </a:rPr>
                <a:t>entendido éstos como los significados de palabras o expresiones.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365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699559" y="625252"/>
            <a:ext cx="7814625" cy="4990489"/>
            <a:chOff x="699559" y="625252"/>
            <a:chExt cx="7814625" cy="4990489"/>
          </a:xfrm>
        </p:grpSpPr>
        <p:sp>
          <p:nvSpPr>
            <p:cNvPr id="5" name="4 Rectángulo"/>
            <p:cNvSpPr/>
            <p:nvPr/>
          </p:nvSpPr>
          <p:spPr>
            <a:xfrm rot="16200000">
              <a:off x="-1108995" y="2996530"/>
              <a:ext cx="4201884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3200" b="1" dirty="0">
                  <a:solidFill>
                    <a:schemeClr val="bg1"/>
                  </a:solidFill>
                </a:rPr>
                <a:t>R</a:t>
              </a:r>
              <a:r>
                <a:rPr lang="es-MX" sz="3200" b="1" dirty="0" smtClean="0">
                  <a:solidFill>
                    <a:schemeClr val="bg1"/>
                  </a:solidFill>
                </a:rPr>
                <a:t>adica en  que: </a:t>
              </a:r>
              <a:endParaRPr lang="es-MX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2" name="1 Rectángulo"/>
            <p:cNvSpPr/>
            <p:nvPr/>
          </p:nvSpPr>
          <p:spPr>
            <a:xfrm>
              <a:off x="1979712" y="625252"/>
              <a:ext cx="6192688" cy="52322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s-MX" sz="2800" b="1" dirty="0">
                  <a:solidFill>
                    <a:schemeClr val="bg1"/>
                  </a:solidFill>
                </a:rPr>
                <a:t>Su </a:t>
              </a:r>
              <a:r>
                <a:rPr lang="es-MX" sz="2800" b="1" dirty="0" smtClean="0">
                  <a:solidFill>
                    <a:schemeClr val="bg1"/>
                  </a:solidFill>
                </a:rPr>
                <a:t>vinculación </a:t>
              </a:r>
              <a:r>
                <a:rPr lang="es-MX" sz="2800" b="1" dirty="0">
                  <a:solidFill>
                    <a:schemeClr val="bg1"/>
                  </a:solidFill>
                </a:rPr>
                <a:t>con el derecho </a:t>
              </a:r>
            </a:p>
          </p:txBody>
        </p:sp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0329" y="2976432"/>
              <a:ext cx="2649823" cy="2639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2 Rectángulo"/>
            <p:cNvSpPr/>
            <p:nvPr/>
          </p:nvSpPr>
          <p:spPr>
            <a:xfrm>
              <a:off x="6228184" y="1601097"/>
              <a:ext cx="2286000" cy="646331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lvl="0" algn="ctr"/>
              <a:r>
                <a:rPr lang="es-MX" b="1" dirty="0">
                  <a:solidFill>
                    <a:prstClr val="black"/>
                  </a:solidFill>
                </a:rPr>
                <a:t>D</a:t>
              </a:r>
              <a:r>
                <a:rPr lang="es-MX" b="1" dirty="0" smtClean="0">
                  <a:solidFill>
                    <a:prstClr val="black"/>
                  </a:solidFill>
                </a:rPr>
                <a:t>e la operaciones conceptuadoras </a:t>
              </a:r>
              <a:endParaRPr lang="es-MX" b="1" dirty="0">
                <a:solidFill>
                  <a:prstClr val="black"/>
                </a:solidFill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1547664" y="1621564"/>
              <a:ext cx="2013693" cy="461665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s-MX" sz="2400" b="1" dirty="0" smtClean="0">
                  <a:solidFill>
                    <a:schemeClr val="bg1"/>
                  </a:solidFill>
                </a:rPr>
                <a:t>Al entender </a:t>
              </a:r>
              <a:endParaRPr lang="es-MX" sz="2400" dirty="0">
                <a:solidFill>
                  <a:schemeClr val="bg1"/>
                </a:solidFill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3004733" y="2295208"/>
              <a:ext cx="2935419" cy="461665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s-MX" sz="2400" b="1" dirty="0" smtClean="0">
                  <a:solidFill>
                    <a:schemeClr val="bg1"/>
                  </a:solidFill>
                </a:rPr>
                <a:t>Y seguir </a:t>
              </a:r>
              <a:r>
                <a:rPr lang="es-MX" sz="2400" b="1" dirty="0">
                  <a:solidFill>
                    <a:schemeClr val="bg1"/>
                  </a:solidFill>
                </a:rPr>
                <a:t>las reglas </a:t>
              </a:r>
              <a:endParaRPr lang="es-MX" sz="2400" dirty="0">
                <a:solidFill>
                  <a:schemeClr val="bg1"/>
                </a:solidFill>
              </a:endParaRPr>
            </a:p>
          </p:txBody>
        </p:sp>
        <p:sp>
          <p:nvSpPr>
            <p:cNvPr id="8" name="7 Rectángulo"/>
            <p:cNvSpPr/>
            <p:nvPr/>
          </p:nvSpPr>
          <p:spPr>
            <a:xfrm>
              <a:off x="2123728" y="2976432"/>
              <a:ext cx="5412890" cy="138499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lvl="0" algn="ctr"/>
              <a:r>
                <a:rPr lang="es-MX" sz="2800" b="1" dirty="0">
                  <a:solidFill>
                    <a:schemeClr val="bg1"/>
                  </a:solidFill>
                </a:rPr>
                <a:t>E</a:t>
              </a:r>
              <a:r>
                <a:rPr lang="es-MX" sz="2800" b="1" dirty="0" smtClean="0">
                  <a:solidFill>
                    <a:schemeClr val="bg1"/>
                  </a:solidFill>
                </a:rPr>
                <a:t>l </a:t>
              </a:r>
              <a:r>
                <a:rPr lang="es-MX" sz="2800" b="1" dirty="0">
                  <a:solidFill>
                    <a:schemeClr val="bg1"/>
                  </a:solidFill>
                </a:rPr>
                <a:t>jurista puede elaborar el significado de los </a:t>
              </a:r>
              <a:r>
                <a:rPr lang="es-MX" sz="2800" b="1" dirty="0" smtClean="0">
                  <a:solidFill>
                    <a:schemeClr val="bg1"/>
                  </a:solidFill>
                </a:rPr>
                <a:t>términos </a:t>
              </a:r>
              <a:r>
                <a:rPr lang="es-MX" sz="2800" b="1" dirty="0">
                  <a:solidFill>
                    <a:schemeClr val="bg1"/>
                  </a:solidFill>
                </a:rPr>
                <a:t>legales.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83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4584" y="193205"/>
            <a:ext cx="7903840" cy="79208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s-MX" sz="3200" dirty="0" smtClean="0">
                <a:solidFill>
                  <a:schemeClr val="bg1"/>
                </a:solidFill>
              </a:rPr>
              <a:t>JUICIO</a:t>
            </a:r>
            <a:endParaRPr lang="es-MX" sz="3200" dirty="0">
              <a:solidFill>
                <a:schemeClr val="bg1"/>
              </a:solidFill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153610" y="1275527"/>
            <a:ext cx="8209914" cy="4066766"/>
            <a:chOff x="153610" y="1275527"/>
            <a:chExt cx="8209914" cy="4066766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807" y="3408420"/>
              <a:ext cx="2238904" cy="18002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1164" y="3702758"/>
              <a:ext cx="3602360" cy="16395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2 Marcador de contenido"/>
            <p:cNvSpPr txBox="1">
              <a:spLocks/>
            </p:cNvSpPr>
            <p:nvPr/>
          </p:nvSpPr>
          <p:spPr>
            <a:xfrm>
              <a:off x="4761164" y="1275527"/>
              <a:ext cx="3602360" cy="951759"/>
            </a:xfrm>
            <a:prstGeom prst="rect">
              <a:avLst/>
            </a:prstGeom>
            <a:ln w="76200">
              <a:solidFill>
                <a:srgbClr val="FC75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kumimoji="0" lang="es-ES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0" lang="es-E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buNone/>
              </a:pPr>
              <a:r>
                <a:rPr lang="es-ES" sz="1800" b="1" dirty="0" smtClean="0"/>
                <a:t>Compuesto de </a:t>
              </a:r>
              <a:r>
                <a:rPr lang="es-ES" sz="1800" b="1" dirty="0"/>
                <a:t>más de una idea, pero </a:t>
              </a:r>
              <a:r>
                <a:rPr lang="es-ES" sz="1800" b="1" dirty="0" smtClean="0"/>
                <a:t>dotado de </a:t>
              </a:r>
              <a:r>
                <a:rPr lang="es-ES" sz="1800" b="1" dirty="0"/>
                <a:t>una unidad especial </a:t>
              </a:r>
              <a:r>
                <a:rPr lang="es-MX" sz="1800" b="1" dirty="0" smtClean="0"/>
                <a:t>.</a:t>
              </a:r>
              <a:endParaRPr lang="es-MX" sz="1800" b="1" dirty="0"/>
            </a:p>
          </p:txBody>
        </p:sp>
        <p:sp>
          <p:nvSpPr>
            <p:cNvPr id="2" name="1 Rectángulo"/>
            <p:cNvSpPr/>
            <p:nvPr/>
          </p:nvSpPr>
          <p:spPr>
            <a:xfrm>
              <a:off x="153610" y="1974805"/>
              <a:ext cx="2871299" cy="584775"/>
            </a:xfrm>
            <a:prstGeom prst="rect">
              <a:avLst/>
            </a:prstGeom>
            <a:ln w="57150">
              <a:solidFill>
                <a:srgbClr val="FC750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es-ES" sz="3200" b="1" dirty="0"/>
                <a:t>Pensamiento </a:t>
              </a:r>
              <a:endParaRPr lang="es-MX" sz="3200" dirty="0"/>
            </a:p>
          </p:txBody>
        </p:sp>
        <p:sp>
          <p:nvSpPr>
            <p:cNvPr id="3" name="2 Rectángulo"/>
            <p:cNvSpPr/>
            <p:nvPr/>
          </p:nvSpPr>
          <p:spPr>
            <a:xfrm>
              <a:off x="4761164" y="2484135"/>
              <a:ext cx="3602360" cy="923330"/>
            </a:xfrm>
            <a:prstGeom prst="rect">
              <a:avLst/>
            </a:prstGeom>
            <a:ln w="76200">
              <a:solidFill>
                <a:srgbClr val="FC75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es-ES" b="1" dirty="0">
                  <a:solidFill>
                    <a:schemeClr val="tx1"/>
                  </a:solidFill>
                </a:rPr>
                <a:t>S</a:t>
              </a:r>
              <a:r>
                <a:rPr lang="es-ES" b="1" dirty="0" smtClean="0">
                  <a:solidFill>
                    <a:schemeClr val="tx1"/>
                  </a:solidFill>
                </a:rPr>
                <a:t>e </a:t>
              </a:r>
              <a:r>
                <a:rPr lang="es-ES" b="1" dirty="0">
                  <a:solidFill>
                    <a:schemeClr val="tx1"/>
                  </a:solidFill>
                </a:rPr>
                <a:t>logra por medio de la cópula </a:t>
              </a:r>
              <a:r>
                <a:rPr lang="es-MX" b="1" dirty="0">
                  <a:solidFill>
                    <a:schemeClr val="tx1"/>
                  </a:solidFill>
                </a:rPr>
                <a:t>de un todo en sus partes</a:t>
              </a:r>
              <a:endParaRPr lang="es-MX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5729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379784" y="265212"/>
            <a:ext cx="604867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800" b="1" dirty="0" smtClean="0"/>
              <a:t>ELEMENTOS</a:t>
            </a:r>
            <a:endParaRPr lang="es-MX" sz="4000" b="1" dirty="0"/>
          </a:p>
        </p:txBody>
      </p:sp>
      <p:grpSp>
        <p:nvGrpSpPr>
          <p:cNvPr id="2" name="1 Grupo"/>
          <p:cNvGrpSpPr/>
          <p:nvPr/>
        </p:nvGrpSpPr>
        <p:grpSpPr>
          <a:xfrm>
            <a:off x="447472" y="939626"/>
            <a:ext cx="8300992" cy="4676641"/>
            <a:chOff x="447472" y="939626"/>
            <a:chExt cx="8300992" cy="4676641"/>
          </a:xfrm>
        </p:grpSpPr>
        <p:sp>
          <p:nvSpPr>
            <p:cNvPr id="5" name="4 Rectángulo"/>
            <p:cNvSpPr/>
            <p:nvPr/>
          </p:nvSpPr>
          <p:spPr>
            <a:xfrm>
              <a:off x="2286000" y="1233898"/>
              <a:ext cx="646246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endParaRPr lang="es-ES" dirty="0"/>
            </a:p>
            <a:p>
              <a:pPr lvl="0"/>
              <a:endParaRPr lang="es-ES" dirty="0"/>
            </a:p>
            <a:p>
              <a:pPr lvl="0"/>
              <a:endParaRPr lang="es-MX" dirty="0"/>
            </a:p>
            <a:p>
              <a:pPr lvl="0"/>
              <a:endParaRPr lang="es-ES" dirty="0"/>
            </a:p>
            <a:p>
              <a:pPr lvl="0"/>
              <a:endParaRPr lang="es-MX" dirty="0"/>
            </a:p>
            <a:p>
              <a:pPr lvl="0"/>
              <a:endParaRPr lang="es-MX" dirty="0"/>
            </a:p>
            <a:p>
              <a:endParaRPr lang="es-MX" dirty="0"/>
            </a:p>
            <a:p>
              <a:endParaRPr lang="es-MX" dirty="0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2005061" y="1417340"/>
              <a:ext cx="6264696" cy="830997"/>
            </a:xfrm>
            <a:prstGeom prst="rect">
              <a:avLst/>
            </a:prstGeom>
            <a:solidFill>
              <a:schemeClr val="accent4">
                <a:alpha val="43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lvl="0" algn="just"/>
              <a:r>
                <a:rPr lang="es-ES" sz="2400" b="1" dirty="0">
                  <a:solidFill>
                    <a:prstClr val="black"/>
                  </a:solidFill>
                </a:rPr>
                <a:t>E</a:t>
              </a:r>
              <a:r>
                <a:rPr lang="es-ES" sz="2400" b="1" dirty="0" smtClean="0">
                  <a:solidFill>
                    <a:prstClr val="black"/>
                  </a:solidFill>
                </a:rPr>
                <a:t>s </a:t>
              </a:r>
              <a:r>
                <a:rPr lang="es-ES" sz="2400" b="1" dirty="0">
                  <a:solidFill>
                    <a:prstClr val="black"/>
                  </a:solidFill>
                </a:rPr>
                <a:t>el </a:t>
              </a:r>
              <a:r>
                <a:rPr lang="es-ES" sz="2400" b="1" dirty="0" smtClean="0">
                  <a:solidFill>
                    <a:prstClr val="black"/>
                  </a:solidFill>
                </a:rPr>
                <a:t>objeto </a:t>
              </a:r>
              <a:r>
                <a:rPr lang="es-ES" sz="2400" b="1" dirty="0">
                  <a:solidFill>
                    <a:prstClr val="black"/>
                  </a:solidFill>
                </a:rPr>
                <a:t>del juicio, es decir, es </a:t>
              </a:r>
              <a:r>
                <a:rPr lang="es-ES" sz="2400" b="1" dirty="0" smtClean="0">
                  <a:solidFill>
                    <a:prstClr val="black"/>
                  </a:solidFill>
                </a:rPr>
                <a:t>de </a:t>
              </a:r>
              <a:r>
                <a:rPr lang="es-ES" sz="2400" b="1" dirty="0">
                  <a:solidFill>
                    <a:prstClr val="black"/>
                  </a:solidFill>
                </a:rPr>
                <a:t>quien se predica o se dice algo.</a:t>
              </a:r>
            </a:p>
          </p:txBody>
        </p:sp>
        <p:sp>
          <p:nvSpPr>
            <p:cNvPr id="9" name="8 Rectángulo"/>
            <p:cNvSpPr/>
            <p:nvPr/>
          </p:nvSpPr>
          <p:spPr>
            <a:xfrm rot="16200000">
              <a:off x="-873436" y="2260534"/>
              <a:ext cx="3565146" cy="92333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s-ES" sz="5400" b="1" dirty="0" smtClean="0">
                  <a:solidFill>
                    <a:schemeClr val="bg1"/>
                  </a:solidFill>
                </a:rPr>
                <a:t>1.- Sujeto</a:t>
              </a:r>
              <a:endParaRPr lang="es-MX" sz="5400" dirty="0">
                <a:solidFill>
                  <a:schemeClr val="bg1"/>
                </a:solidFill>
              </a:endParaRPr>
            </a:p>
          </p:txBody>
        </p: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8310" y="3835092"/>
              <a:ext cx="1866900" cy="1781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48482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Imagen relacionada"/>
          <p:cNvSpPr>
            <a:spLocks noChangeAspect="1" noChangeArrowheads="1"/>
          </p:cNvSpPr>
          <p:nvPr/>
        </p:nvSpPr>
        <p:spPr bwMode="auto">
          <a:xfrm>
            <a:off x="116681" y="-120386"/>
            <a:ext cx="228600" cy="25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1323" tIns="35662" rIns="71323" bIns="35662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2" name="1 Grupo"/>
          <p:cNvGrpSpPr/>
          <p:nvPr/>
        </p:nvGrpSpPr>
        <p:grpSpPr>
          <a:xfrm>
            <a:off x="84219" y="228865"/>
            <a:ext cx="8428020" cy="5508955"/>
            <a:chOff x="84219" y="228865"/>
            <a:chExt cx="8428020" cy="5508955"/>
          </a:xfrm>
        </p:grpSpPr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219" y="3217540"/>
              <a:ext cx="2871143" cy="21867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651" y="3649588"/>
              <a:ext cx="3962400" cy="2088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ítulo 1"/>
            <p:cNvSpPr txBox="1">
              <a:spLocks/>
            </p:cNvSpPr>
            <p:nvPr/>
          </p:nvSpPr>
          <p:spPr>
            <a:xfrm>
              <a:off x="457200" y="228865"/>
              <a:ext cx="7859216" cy="9525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kumimoji="0" lang="es-ES" sz="4000" b="1" kern="1200" cap="all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MX" sz="3600" dirty="0" smtClean="0">
                  <a:solidFill>
                    <a:schemeClr val="bg1"/>
                  </a:solidFill>
                </a:rPr>
                <a:t>FORMAS MENTALES </a:t>
              </a:r>
              <a:endParaRPr lang="es-MX" sz="3600" dirty="0">
                <a:solidFill>
                  <a:schemeClr val="bg1"/>
                </a:solidFill>
              </a:endParaRPr>
            </a:p>
          </p:txBody>
        </p:sp>
        <p:sp>
          <p:nvSpPr>
            <p:cNvPr id="10" name="9 Llamada de nube"/>
            <p:cNvSpPr/>
            <p:nvPr/>
          </p:nvSpPr>
          <p:spPr>
            <a:xfrm>
              <a:off x="6007480" y="1825833"/>
              <a:ext cx="2504759" cy="1923641"/>
            </a:xfrm>
            <a:prstGeom prst="cloudCallout">
              <a:avLst>
                <a:gd name="adj1" fmla="val -76410"/>
                <a:gd name="adj2" fmla="val 51858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6023024" y="2233235"/>
              <a:ext cx="2458793" cy="120032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bg1"/>
                  </a:solidFill>
                </a:rPr>
                <a:t>Es </a:t>
              </a:r>
              <a:r>
                <a:rPr lang="es-MX" b="1" dirty="0">
                  <a:solidFill>
                    <a:schemeClr val="bg1"/>
                  </a:solidFill>
                </a:rPr>
                <a:t>la ciencia que estudia el pensamiento </a:t>
              </a:r>
              <a:r>
                <a:rPr lang="es-MX" b="1" dirty="0" smtClean="0">
                  <a:solidFill>
                    <a:schemeClr val="bg1"/>
                  </a:solidFill>
                </a:rPr>
                <a:t>humano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11 Llamada ovalada"/>
            <p:cNvSpPr/>
            <p:nvPr/>
          </p:nvSpPr>
          <p:spPr>
            <a:xfrm>
              <a:off x="1257772" y="1496556"/>
              <a:ext cx="1892747" cy="1512168"/>
            </a:xfrm>
            <a:prstGeom prst="wedgeEllipseCallout">
              <a:avLst>
                <a:gd name="adj1" fmla="val -42465"/>
                <a:gd name="adj2" fmla="val 65208"/>
              </a:avLst>
            </a:prstGeom>
            <a:solidFill>
              <a:srgbClr val="FC750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1351711" y="1864324"/>
              <a:ext cx="170812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s-MX" b="1" dirty="0" smtClean="0">
                  <a:solidFill>
                    <a:prstClr val="white"/>
                  </a:solidFill>
                </a:rPr>
                <a:t>Se representa </a:t>
              </a:r>
              <a:r>
                <a:rPr lang="es-MX" b="1" dirty="0">
                  <a:solidFill>
                    <a:prstClr val="white"/>
                  </a:solidFill>
                </a:rPr>
                <a:t>en formas mentales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886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1178"/>
            <a:ext cx="1366063" cy="1837119"/>
          </a:xfrm>
          <a:prstGeom prst="rect">
            <a:avLst/>
          </a:prstGeom>
        </p:spPr>
      </p:pic>
      <p:grpSp>
        <p:nvGrpSpPr>
          <p:cNvPr id="4" name="3 Grupo"/>
          <p:cNvGrpSpPr/>
          <p:nvPr/>
        </p:nvGrpSpPr>
        <p:grpSpPr>
          <a:xfrm>
            <a:off x="380730" y="625252"/>
            <a:ext cx="8367734" cy="4661338"/>
            <a:chOff x="380730" y="625252"/>
            <a:chExt cx="8367734" cy="4661338"/>
          </a:xfrm>
        </p:grpSpPr>
        <p:sp>
          <p:nvSpPr>
            <p:cNvPr id="5" name="4 Rectángulo"/>
            <p:cNvSpPr/>
            <p:nvPr/>
          </p:nvSpPr>
          <p:spPr>
            <a:xfrm>
              <a:off x="2286000" y="1233898"/>
              <a:ext cx="646246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endParaRPr lang="es-ES" dirty="0"/>
            </a:p>
            <a:p>
              <a:pPr lvl="0"/>
              <a:endParaRPr lang="es-ES" dirty="0"/>
            </a:p>
            <a:p>
              <a:pPr lvl="0"/>
              <a:endParaRPr lang="es-MX" dirty="0"/>
            </a:p>
            <a:p>
              <a:pPr lvl="0"/>
              <a:endParaRPr lang="es-ES" dirty="0"/>
            </a:p>
            <a:p>
              <a:pPr lvl="0"/>
              <a:endParaRPr lang="es-MX" dirty="0"/>
            </a:p>
            <a:p>
              <a:pPr lvl="0"/>
              <a:endParaRPr lang="es-MX" dirty="0"/>
            </a:p>
            <a:p>
              <a:endParaRPr lang="es-MX" dirty="0"/>
            </a:p>
            <a:p>
              <a:endParaRPr lang="es-MX" dirty="0"/>
            </a:p>
          </p:txBody>
        </p:sp>
        <p:sp>
          <p:nvSpPr>
            <p:cNvPr id="2" name="1 Rectángulo"/>
            <p:cNvSpPr/>
            <p:nvPr/>
          </p:nvSpPr>
          <p:spPr>
            <a:xfrm rot="16200000">
              <a:off x="-1315888" y="2321870"/>
              <a:ext cx="4224233" cy="83099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s-ES" sz="4800" b="1" dirty="0" smtClean="0">
                  <a:solidFill>
                    <a:schemeClr val="bg1"/>
                  </a:solidFill>
                </a:rPr>
                <a:t>2.- Predicado</a:t>
              </a:r>
              <a:endParaRPr lang="es-MX" sz="4800" dirty="0">
                <a:solidFill>
                  <a:schemeClr val="bg1"/>
                </a:solidFill>
              </a:endParaRPr>
            </a:p>
          </p:txBody>
        </p:sp>
        <p:sp>
          <p:nvSpPr>
            <p:cNvPr id="3" name="2 Rectángulo"/>
            <p:cNvSpPr/>
            <p:nvPr/>
          </p:nvSpPr>
          <p:spPr>
            <a:xfrm>
              <a:off x="2051720" y="1057300"/>
              <a:ext cx="6030415" cy="830997"/>
            </a:xfrm>
            <a:prstGeom prst="rect">
              <a:avLst/>
            </a:prstGeom>
            <a:solidFill>
              <a:schemeClr val="accent4">
                <a:alpha val="54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lvl="0"/>
              <a:r>
                <a:rPr lang="es-ES" sz="2400" b="1" dirty="0">
                  <a:solidFill>
                    <a:prstClr val="black"/>
                  </a:solidFill>
                </a:rPr>
                <a:t>E</a:t>
              </a:r>
              <a:r>
                <a:rPr lang="es-ES" sz="2400" b="1" dirty="0" smtClean="0">
                  <a:solidFill>
                    <a:prstClr val="black"/>
                  </a:solidFill>
                </a:rPr>
                <a:t>s </a:t>
              </a:r>
              <a:r>
                <a:rPr lang="es-ES" sz="2400" b="1" dirty="0">
                  <a:solidFill>
                    <a:prstClr val="black"/>
                  </a:solidFill>
                </a:rPr>
                <a:t>lo que se afirma o niega acerca del sujeto.</a:t>
              </a:r>
            </a:p>
          </p:txBody>
        </p:sp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144" y="3316888"/>
              <a:ext cx="2477516" cy="19697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82220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-94828"/>
            <a:ext cx="2304256" cy="1996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" name="3 Grupo"/>
          <p:cNvGrpSpPr/>
          <p:nvPr/>
        </p:nvGrpSpPr>
        <p:grpSpPr>
          <a:xfrm>
            <a:off x="478580" y="967357"/>
            <a:ext cx="7660334" cy="4536183"/>
            <a:chOff x="478580" y="967357"/>
            <a:chExt cx="7660334" cy="4536183"/>
          </a:xfrm>
        </p:grpSpPr>
        <p:sp>
          <p:nvSpPr>
            <p:cNvPr id="2" name="1 Rectángulo"/>
            <p:cNvSpPr/>
            <p:nvPr/>
          </p:nvSpPr>
          <p:spPr>
            <a:xfrm rot="16200000">
              <a:off x="-828028" y="2273965"/>
              <a:ext cx="3536546" cy="92333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s-ES" sz="5400" b="1" dirty="0" smtClean="0">
                  <a:solidFill>
                    <a:schemeClr val="bg1"/>
                  </a:solidFill>
                </a:rPr>
                <a:t>3.-Cópula</a:t>
              </a:r>
              <a:endParaRPr lang="es-MX" sz="5400" dirty="0">
                <a:solidFill>
                  <a:schemeClr val="bg1"/>
                </a:solidFill>
              </a:endParaRPr>
            </a:p>
          </p:txBody>
        </p:sp>
        <p:sp>
          <p:nvSpPr>
            <p:cNvPr id="3" name="2 Rectángulo"/>
            <p:cNvSpPr/>
            <p:nvPr/>
          </p:nvSpPr>
          <p:spPr>
            <a:xfrm>
              <a:off x="1944466" y="1627267"/>
              <a:ext cx="6190679" cy="707886"/>
            </a:xfrm>
            <a:prstGeom prst="rect">
              <a:avLst/>
            </a:prstGeom>
            <a:solidFill>
              <a:schemeClr val="accent4">
                <a:alpha val="52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es-ES" sz="2000" b="1" dirty="0" smtClean="0">
                  <a:solidFill>
                    <a:prstClr val="black"/>
                  </a:solidFill>
                </a:rPr>
                <a:t>Establece que </a:t>
              </a:r>
              <a:r>
                <a:rPr lang="es-ES" sz="2000" b="1" dirty="0">
                  <a:solidFill>
                    <a:prstClr val="black"/>
                  </a:solidFill>
                </a:rPr>
                <a:t>lo pensado en el predicado es propio o no es propio del objeto del </a:t>
              </a:r>
              <a:r>
                <a:rPr lang="es-ES" sz="2000" b="1" dirty="0" smtClean="0">
                  <a:solidFill>
                    <a:prstClr val="black"/>
                  </a:solidFill>
                </a:rPr>
                <a:t>juicio.</a:t>
              </a:r>
              <a:endParaRPr lang="es-MX" sz="2000" b="1" dirty="0"/>
            </a:p>
          </p:txBody>
        </p:sp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3217540"/>
              <a:ext cx="2990850" cy="2286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84829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17 Grupo"/>
          <p:cNvGrpSpPr/>
          <p:nvPr/>
        </p:nvGrpSpPr>
        <p:grpSpPr>
          <a:xfrm>
            <a:off x="1835696" y="265212"/>
            <a:ext cx="6592760" cy="5449788"/>
            <a:chOff x="1835696" y="265212"/>
            <a:chExt cx="6592760" cy="544978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8" y="1993967"/>
              <a:ext cx="2685789" cy="232284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3 Rectángulo"/>
            <p:cNvSpPr/>
            <p:nvPr/>
          </p:nvSpPr>
          <p:spPr>
            <a:xfrm>
              <a:off x="2379784" y="265212"/>
              <a:ext cx="6048672" cy="52322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s-MX" sz="2800" b="1" dirty="0" smtClean="0"/>
                <a:t>CARACTERISTICAS</a:t>
              </a:r>
              <a:endParaRPr lang="es-MX" sz="4000" b="1" dirty="0"/>
            </a:p>
          </p:txBody>
        </p:sp>
        <p:grpSp>
          <p:nvGrpSpPr>
            <p:cNvPr id="12" name="11 Grupo"/>
            <p:cNvGrpSpPr/>
            <p:nvPr/>
          </p:nvGrpSpPr>
          <p:grpSpPr>
            <a:xfrm>
              <a:off x="2789513" y="1017029"/>
              <a:ext cx="4657088" cy="4697971"/>
              <a:chOff x="3437900" y="1400533"/>
              <a:chExt cx="2613661" cy="3910000"/>
            </a:xfrm>
          </p:grpSpPr>
          <p:sp>
            <p:nvSpPr>
              <p:cNvPr id="13" name="12 Forma libre"/>
              <p:cNvSpPr/>
              <p:nvPr/>
            </p:nvSpPr>
            <p:spPr>
              <a:xfrm>
                <a:off x="3535814" y="2045417"/>
                <a:ext cx="1914171" cy="2618830"/>
              </a:xfrm>
              <a:custGeom>
                <a:avLst/>
                <a:gdLst>
                  <a:gd name="connsiteX0" fmla="*/ 0 w 2274811"/>
                  <a:gd name="connsiteY0" fmla="*/ 1137406 h 2274811"/>
                  <a:gd name="connsiteX1" fmla="*/ 1137406 w 2274811"/>
                  <a:gd name="connsiteY1" fmla="*/ 0 h 2274811"/>
                  <a:gd name="connsiteX2" fmla="*/ 2274812 w 2274811"/>
                  <a:gd name="connsiteY2" fmla="*/ 1137406 h 2274811"/>
                  <a:gd name="connsiteX3" fmla="*/ 1137406 w 2274811"/>
                  <a:gd name="connsiteY3" fmla="*/ 2274812 h 2274811"/>
                  <a:gd name="connsiteX4" fmla="*/ 0 w 2274811"/>
                  <a:gd name="connsiteY4" fmla="*/ 1137406 h 2274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4811" h="2274811">
                    <a:moveTo>
                      <a:pt x="0" y="1137406"/>
                    </a:moveTo>
                    <a:cubicBezTo>
                      <a:pt x="0" y="509234"/>
                      <a:pt x="509234" y="0"/>
                      <a:pt x="1137406" y="0"/>
                    </a:cubicBezTo>
                    <a:cubicBezTo>
                      <a:pt x="1765578" y="0"/>
                      <a:pt x="2274812" y="509234"/>
                      <a:pt x="2274812" y="1137406"/>
                    </a:cubicBezTo>
                    <a:cubicBezTo>
                      <a:pt x="2274812" y="1765578"/>
                      <a:pt x="1765578" y="2274812"/>
                      <a:pt x="1137406" y="2274812"/>
                    </a:cubicBezTo>
                    <a:cubicBezTo>
                      <a:pt x="509234" y="2274812"/>
                      <a:pt x="0" y="1765578"/>
                      <a:pt x="0" y="1137406"/>
                    </a:cubicBezTo>
                    <a:close/>
                  </a:path>
                </a:pathLst>
              </a:custGeom>
              <a:solidFill>
                <a:schemeClr val="dk1">
                  <a:alpha val="41000"/>
                </a:schemeClr>
              </a:solidFill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spcFirstLastPara="0" vert="horz" wrap="square" lIns="378858" tIns="378858" rIns="378858" bIns="378858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5400" kern="1200" dirty="0" smtClean="0"/>
                  <a:t>JUICIO</a:t>
                </a:r>
                <a:endParaRPr lang="es-MX" sz="5400" kern="1200" dirty="0"/>
              </a:p>
            </p:txBody>
          </p:sp>
          <p:sp>
            <p:nvSpPr>
              <p:cNvPr id="14" name="13 Forma libre"/>
              <p:cNvSpPr/>
              <p:nvPr/>
            </p:nvSpPr>
            <p:spPr>
              <a:xfrm>
                <a:off x="4170689" y="1400533"/>
                <a:ext cx="815677" cy="1137405"/>
              </a:xfrm>
              <a:custGeom>
                <a:avLst/>
                <a:gdLst>
                  <a:gd name="connsiteX0" fmla="*/ 0 w 1137405"/>
                  <a:gd name="connsiteY0" fmla="*/ 568703 h 1137405"/>
                  <a:gd name="connsiteX1" fmla="*/ 568703 w 1137405"/>
                  <a:gd name="connsiteY1" fmla="*/ 0 h 1137405"/>
                  <a:gd name="connsiteX2" fmla="*/ 1137406 w 1137405"/>
                  <a:gd name="connsiteY2" fmla="*/ 568703 h 1137405"/>
                  <a:gd name="connsiteX3" fmla="*/ 568703 w 1137405"/>
                  <a:gd name="connsiteY3" fmla="*/ 1137406 h 1137405"/>
                  <a:gd name="connsiteX4" fmla="*/ 0 w 1137405"/>
                  <a:gd name="connsiteY4" fmla="*/ 568703 h 1137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7405" h="1137405">
                    <a:moveTo>
                      <a:pt x="0" y="568703"/>
                    </a:moveTo>
                    <a:cubicBezTo>
                      <a:pt x="0" y="254617"/>
                      <a:pt x="254617" y="0"/>
                      <a:pt x="568703" y="0"/>
                    </a:cubicBezTo>
                    <a:cubicBezTo>
                      <a:pt x="882789" y="0"/>
                      <a:pt x="1137406" y="254617"/>
                      <a:pt x="1137406" y="568703"/>
                    </a:cubicBezTo>
                    <a:cubicBezTo>
                      <a:pt x="1137406" y="882789"/>
                      <a:pt x="882789" y="1137406"/>
                      <a:pt x="568703" y="1137406"/>
                    </a:cubicBezTo>
                    <a:cubicBezTo>
                      <a:pt x="254617" y="1137406"/>
                      <a:pt x="0" y="882789"/>
                      <a:pt x="0" y="568703"/>
                    </a:cubicBezTo>
                    <a:close/>
                  </a:path>
                </a:pathLst>
              </a:cu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spcFirstLastPara="0" vert="horz" wrap="square" lIns="177999" tIns="177999" rIns="177999" bIns="177999" numCol="1" spcCol="1270" anchor="ctr" anchorCtr="0">
                <a:noAutofit/>
              </a:bodyPr>
              <a:lstStyle/>
              <a:p>
                <a:pPr lvl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600" b="1" kern="1200" dirty="0" smtClean="0"/>
                  <a:t>Actos mentales</a:t>
                </a:r>
                <a:endParaRPr lang="es-MX" sz="1600" b="1" kern="1200" dirty="0"/>
              </a:p>
            </p:txBody>
          </p:sp>
          <p:sp>
            <p:nvSpPr>
              <p:cNvPr id="15" name="14 Forma libre"/>
              <p:cNvSpPr/>
              <p:nvPr/>
            </p:nvSpPr>
            <p:spPr>
              <a:xfrm>
                <a:off x="5228842" y="2805815"/>
                <a:ext cx="822719" cy="1167221"/>
              </a:xfrm>
              <a:custGeom>
                <a:avLst/>
                <a:gdLst>
                  <a:gd name="connsiteX0" fmla="*/ 0 w 1137405"/>
                  <a:gd name="connsiteY0" fmla="*/ 568703 h 1137405"/>
                  <a:gd name="connsiteX1" fmla="*/ 568703 w 1137405"/>
                  <a:gd name="connsiteY1" fmla="*/ 0 h 1137405"/>
                  <a:gd name="connsiteX2" fmla="*/ 1137406 w 1137405"/>
                  <a:gd name="connsiteY2" fmla="*/ 568703 h 1137405"/>
                  <a:gd name="connsiteX3" fmla="*/ 568703 w 1137405"/>
                  <a:gd name="connsiteY3" fmla="*/ 1137406 h 1137405"/>
                  <a:gd name="connsiteX4" fmla="*/ 0 w 1137405"/>
                  <a:gd name="connsiteY4" fmla="*/ 568703 h 1137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7405" h="1137405">
                    <a:moveTo>
                      <a:pt x="0" y="568703"/>
                    </a:moveTo>
                    <a:cubicBezTo>
                      <a:pt x="0" y="254617"/>
                      <a:pt x="254617" y="0"/>
                      <a:pt x="568703" y="0"/>
                    </a:cubicBezTo>
                    <a:cubicBezTo>
                      <a:pt x="882789" y="0"/>
                      <a:pt x="1137406" y="254617"/>
                      <a:pt x="1137406" y="568703"/>
                    </a:cubicBezTo>
                    <a:cubicBezTo>
                      <a:pt x="1137406" y="882789"/>
                      <a:pt x="882789" y="1137406"/>
                      <a:pt x="568703" y="1137406"/>
                    </a:cubicBezTo>
                    <a:cubicBezTo>
                      <a:pt x="254617" y="1137406"/>
                      <a:pt x="0" y="882789"/>
                      <a:pt x="0" y="568703"/>
                    </a:cubicBezTo>
                    <a:close/>
                  </a:path>
                </a:pathLst>
              </a:cu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spcFirstLastPara="0" vert="horz" wrap="square" lIns="177999" tIns="177999" rIns="177999" bIns="177999" numCol="1" spcCol="1270" anchor="ctr" anchorCtr="0">
                <a:noAutofit/>
              </a:bodyPr>
              <a:lstStyle/>
              <a:p>
                <a:pPr lvl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400" b="1" kern="1200" dirty="0" smtClean="0"/>
                  <a:t>Se expresan con preposiciones</a:t>
                </a:r>
                <a:endParaRPr lang="es-MX" sz="1400" b="1" kern="1200" dirty="0"/>
              </a:p>
            </p:txBody>
          </p:sp>
          <p:sp>
            <p:nvSpPr>
              <p:cNvPr id="16" name="15 Forma libre"/>
              <p:cNvSpPr/>
              <p:nvPr/>
            </p:nvSpPr>
            <p:spPr>
              <a:xfrm>
                <a:off x="4745277" y="4130138"/>
                <a:ext cx="784602" cy="1137405"/>
              </a:xfrm>
              <a:custGeom>
                <a:avLst/>
                <a:gdLst>
                  <a:gd name="connsiteX0" fmla="*/ 0 w 1137405"/>
                  <a:gd name="connsiteY0" fmla="*/ 568703 h 1137405"/>
                  <a:gd name="connsiteX1" fmla="*/ 568703 w 1137405"/>
                  <a:gd name="connsiteY1" fmla="*/ 0 h 1137405"/>
                  <a:gd name="connsiteX2" fmla="*/ 1137406 w 1137405"/>
                  <a:gd name="connsiteY2" fmla="*/ 568703 h 1137405"/>
                  <a:gd name="connsiteX3" fmla="*/ 568703 w 1137405"/>
                  <a:gd name="connsiteY3" fmla="*/ 1137406 h 1137405"/>
                  <a:gd name="connsiteX4" fmla="*/ 0 w 1137405"/>
                  <a:gd name="connsiteY4" fmla="*/ 568703 h 1137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7405" h="1137405">
                    <a:moveTo>
                      <a:pt x="0" y="568703"/>
                    </a:moveTo>
                    <a:cubicBezTo>
                      <a:pt x="0" y="254617"/>
                      <a:pt x="254617" y="0"/>
                      <a:pt x="568703" y="0"/>
                    </a:cubicBezTo>
                    <a:cubicBezTo>
                      <a:pt x="882789" y="0"/>
                      <a:pt x="1137406" y="254617"/>
                      <a:pt x="1137406" y="568703"/>
                    </a:cubicBezTo>
                    <a:cubicBezTo>
                      <a:pt x="1137406" y="882789"/>
                      <a:pt x="882789" y="1137406"/>
                      <a:pt x="568703" y="1137406"/>
                    </a:cubicBezTo>
                    <a:cubicBezTo>
                      <a:pt x="254617" y="1137406"/>
                      <a:pt x="0" y="882789"/>
                      <a:pt x="0" y="568703"/>
                    </a:cubicBezTo>
                    <a:close/>
                  </a:path>
                </a:pathLst>
              </a:cu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77999" tIns="177999" rIns="177999" bIns="177999" numCol="1" spcCol="1270" anchor="ctr" anchorCtr="0">
                <a:noAutofit/>
              </a:bodyPr>
              <a:lstStyle/>
              <a:p>
                <a:pPr lvl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600" b="1" kern="1200" dirty="0" smtClean="0">
                    <a:solidFill>
                      <a:schemeClr val="tx1"/>
                    </a:solidFill>
                  </a:rPr>
                  <a:t>Mismo juicio distintas preposiciones</a:t>
                </a:r>
                <a:endParaRPr lang="es-MX" sz="1600" b="1" kern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16 Forma libre"/>
              <p:cNvSpPr/>
              <p:nvPr/>
            </p:nvSpPr>
            <p:spPr>
              <a:xfrm>
                <a:off x="3437900" y="4173128"/>
                <a:ext cx="876473" cy="1137405"/>
              </a:xfrm>
              <a:custGeom>
                <a:avLst/>
                <a:gdLst>
                  <a:gd name="connsiteX0" fmla="*/ 0 w 1137405"/>
                  <a:gd name="connsiteY0" fmla="*/ 568703 h 1137405"/>
                  <a:gd name="connsiteX1" fmla="*/ 568703 w 1137405"/>
                  <a:gd name="connsiteY1" fmla="*/ 0 h 1137405"/>
                  <a:gd name="connsiteX2" fmla="*/ 1137406 w 1137405"/>
                  <a:gd name="connsiteY2" fmla="*/ 568703 h 1137405"/>
                  <a:gd name="connsiteX3" fmla="*/ 568703 w 1137405"/>
                  <a:gd name="connsiteY3" fmla="*/ 1137406 h 1137405"/>
                  <a:gd name="connsiteX4" fmla="*/ 0 w 1137405"/>
                  <a:gd name="connsiteY4" fmla="*/ 568703 h 1137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7405" h="1137405">
                    <a:moveTo>
                      <a:pt x="0" y="568703"/>
                    </a:moveTo>
                    <a:cubicBezTo>
                      <a:pt x="0" y="254617"/>
                      <a:pt x="254617" y="0"/>
                      <a:pt x="568703" y="0"/>
                    </a:cubicBezTo>
                    <a:cubicBezTo>
                      <a:pt x="882789" y="0"/>
                      <a:pt x="1137406" y="254617"/>
                      <a:pt x="1137406" y="568703"/>
                    </a:cubicBezTo>
                    <a:cubicBezTo>
                      <a:pt x="1137406" y="882789"/>
                      <a:pt x="882789" y="1137406"/>
                      <a:pt x="568703" y="1137406"/>
                    </a:cubicBezTo>
                    <a:cubicBezTo>
                      <a:pt x="254617" y="1137406"/>
                      <a:pt x="0" y="882789"/>
                      <a:pt x="0" y="568703"/>
                    </a:cubicBezTo>
                    <a:close/>
                  </a:path>
                </a:pathLst>
              </a:cu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spcFirstLastPara="0" vert="horz" wrap="square" lIns="177999" tIns="177999" rIns="177999" bIns="177999" numCol="1" spcCol="1270" anchor="ctr" anchorCtr="0">
                <a:noAutofit/>
              </a:bodyPr>
              <a:lstStyle/>
              <a:p>
                <a:pPr lvl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400" b="1" kern="1200" dirty="0" smtClean="0"/>
                  <a:t>Misma preposición juicios distintos</a:t>
                </a:r>
                <a:endParaRPr lang="es-MX" sz="1400" b="1" kern="1200" dirty="0"/>
              </a:p>
            </p:txBody>
          </p:sp>
        </p:grpSp>
        <p:sp>
          <p:nvSpPr>
            <p:cNvPr id="19" name="18 Forma libre"/>
            <p:cNvSpPr/>
            <p:nvPr/>
          </p:nvSpPr>
          <p:spPr>
            <a:xfrm>
              <a:off x="1835696" y="2383652"/>
              <a:ext cx="1476713" cy="1366623"/>
            </a:xfrm>
            <a:custGeom>
              <a:avLst/>
              <a:gdLst>
                <a:gd name="connsiteX0" fmla="*/ 0 w 1137405"/>
                <a:gd name="connsiteY0" fmla="*/ 568703 h 1137405"/>
                <a:gd name="connsiteX1" fmla="*/ 568703 w 1137405"/>
                <a:gd name="connsiteY1" fmla="*/ 0 h 1137405"/>
                <a:gd name="connsiteX2" fmla="*/ 1137406 w 1137405"/>
                <a:gd name="connsiteY2" fmla="*/ 568703 h 1137405"/>
                <a:gd name="connsiteX3" fmla="*/ 568703 w 1137405"/>
                <a:gd name="connsiteY3" fmla="*/ 1137406 h 1137405"/>
                <a:gd name="connsiteX4" fmla="*/ 0 w 1137405"/>
                <a:gd name="connsiteY4" fmla="*/ 568703 h 113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7405" h="1137405">
                  <a:moveTo>
                    <a:pt x="0" y="568703"/>
                  </a:moveTo>
                  <a:cubicBezTo>
                    <a:pt x="0" y="254617"/>
                    <a:pt x="254617" y="0"/>
                    <a:pt x="568703" y="0"/>
                  </a:cubicBezTo>
                  <a:cubicBezTo>
                    <a:pt x="882789" y="0"/>
                    <a:pt x="1137406" y="254617"/>
                    <a:pt x="1137406" y="568703"/>
                  </a:cubicBezTo>
                  <a:cubicBezTo>
                    <a:pt x="1137406" y="882789"/>
                    <a:pt x="882789" y="1137406"/>
                    <a:pt x="568703" y="1137406"/>
                  </a:cubicBezTo>
                  <a:cubicBezTo>
                    <a:pt x="254617" y="1137406"/>
                    <a:pt x="0" y="882789"/>
                    <a:pt x="0" y="568703"/>
                  </a:cubicBezTo>
                  <a:close/>
                </a:path>
              </a:pathLst>
            </a:cu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spcFirstLastPara="0" vert="horz" wrap="square" lIns="177999" tIns="177999" rIns="177999" bIns="177999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/>
                <a:t>Relación de dos conceptos</a:t>
              </a:r>
              <a:endParaRPr lang="es-MX" sz="14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10554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368333" y="265212"/>
            <a:ext cx="604867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800" b="1" dirty="0" smtClean="0"/>
              <a:t>REGLAS</a:t>
            </a:r>
            <a:endParaRPr lang="es-MX" sz="4000" b="1" dirty="0"/>
          </a:p>
        </p:txBody>
      </p:sp>
      <p:sp>
        <p:nvSpPr>
          <p:cNvPr id="2" name="1 Rectángulo"/>
          <p:cNvSpPr/>
          <p:nvPr/>
        </p:nvSpPr>
        <p:spPr>
          <a:xfrm>
            <a:off x="1968261" y="1417340"/>
            <a:ext cx="601216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000" dirty="0" smtClean="0"/>
              <a:t>Se </a:t>
            </a:r>
            <a:r>
              <a:rPr lang="es-MX" sz="2000" dirty="0"/>
              <a:t>pueden establecer relaciones de oposición entre los distintos tipos de juicios, </a:t>
            </a:r>
          </a:p>
        </p:txBody>
      </p:sp>
      <p:grpSp>
        <p:nvGrpSpPr>
          <p:cNvPr id="9" name="8 Grupo"/>
          <p:cNvGrpSpPr/>
          <p:nvPr/>
        </p:nvGrpSpPr>
        <p:grpSpPr>
          <a:xfrm>
            <a:off x="611560" y="2590605"/>
            <a:ext cx="7488832" cy="2643159"/>
            <a:chOff x="611560" y="2590605"/>
            <a:chExt cx="7488832" cy="2643159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2590605"/>
              <a:ext cx="5348088" cy="24431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4 Rectángulo"/>
            <p:cNvSpPr/>
            <p:nvPr/>
          </p:nvSpPr>
          <p:spPr>
            <a:xfrm>
              <a:off x="611560" y="4833654"/>
              <a:ext cx="2722218" cy="40011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2000" b="1" dirty="0" smtClean="0">
                  <a:solidFill>
                    <a:schemeClr val="bg1"/>
                  </a:solidFill>
                </a:rPr>
                <a:t>CONTRARIOS </a:t>
              </a:r>
              <a:endParaRPr lang="es-MX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5378172" y="4799615"/>
              <a:ext cx="2722220" cy="40011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es-MX" sz="2000" b="1" dirty="0" smtClean="0">
                  <a:solidFill>
                    <a:schemeClr val="bg1"/>
                  </a:solidFill>
                </a:rPr>
                <a:t>CONTRADICTORIOS, </a:t>
              </a:r>
              <a:endParaRPr lang="es-MX" sz="2000" b="1" dirty="0">
                <a:solidFill>
                  <a:schemeClr val="bg1"/>
                </a:solidFill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7" y="2641476"/>
              <a:ext cx="3230579" cy="2192178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5725" y="2623573"/>
              <a:ext cx="2206703" cy="2128589"/>
            </a:xfrm>
            <a:prstGeom prst="rect">
              <a:avLst/>
            </a:prstGeom>
            <a:noFill/>
            <a:ln w="76200">
              <a:solidFill>
                <a:schemeClr val="accent5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44734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379784" y="265212"/>
            <a:ext cx="604867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800" b="1" dirty="0" smtClean="0"/>
              <a:t>REGLAS</a:t>
            </a:r>
            <a:endParaRPr lang="es-MX" sz="4000" b="1" dirty="0"/>
          </a:p>
        </p:txBody>
      </p:sp>
      <p:grpSp>
        <p:nvGrpSpPr>
          <p:cNvPr id="13" name="12 Grupo"/>
          <p:cNvGrpSpPr/>
          <p:nvPr/>
        </p:nvGrpSpPr>
        <p:grpSpPr>
          <a:xfrm>
            <a:off x="539552" y="1849388"/>
            <a:ext cx="7776864" cy="3528907"/>
            <a:chOff x="539552" y="1849388"/>
            <a:chExt cx="7776864" cy="3528907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2469815"/>
              <a:ext cx="2183112" cy="1626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2 Rectángulo"/>
            <p:cNvSpPr/>
            <p:nvPr/>
          </p:nvSpPr>
          <p:spPr>
            <a:xfrm>
              <a:off x="561053" y="4670409"/>
              <a:ext cx="7632848" cy="70788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lvl="0" algn="ctr"/>
              <a:r>
                <a:rPr lang="es-MX" sz="2000" b="1" dirty="0" smtClean="0">
                  <a:solidFill>
                    <a:schemeClr val="bg1"/>
                  </a:solidFill>
                </a:rPr>
                <a:t>Determinando </a:t>
              </a:r>
              <a:r>
                <a:rPr lang="es-MX" sz="2000" b="1" dirty="0">
                  <a:solidFill>
                    <a:schemeClr val="bg1"/>
                  </a:solidFill>
                </a:rPr>
                <a:t>su valor de verdad en función del tipo de oposición con otro juicio conocido. </a:t>
              </a: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539552" y="3896533"/>
              <a:ext cx="2722220" cy="40011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2000" b="1" dirty="0" smtClean="0">
                  <a:solidFill>
                    <a:schemeClr val="bg1"/>
                  </a:solidFill>
                </a:rPr>
                <a:t>SUBALTERNOS</a:t>
              </a:r>
              <a:endParaRPr lang="es-MX" sz="2000" b="1" dirty="0">
                <a:solidFill>
                  <a:schemeClr val="bg1"/>
                </a:solidFill>
              </a:endParaRPr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072" y="1921396"/>
              <a:ext cx="2199512" cy="1967563"/>
            </a:xfrm>
            <a:prstGeom prst="rect">
              <a:avLst/>
            </a:prstGeom>
            <a:noFill/>
            <a:ln w="76200">
              <a:solidFill>
                <a:schemeClr val="accent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8 Rectángulo"/>
            <p:cNvSpPr/>
            <p:nvPr/>
          </p:nvSpPr>
          <p:spPr>
            <a:xfrm>
              <a:off x="4928093" y="3937620"/>
              <a:ext cx="2676032" cy="400110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s-MX" sz="2000" b="1" dirty="0" smtClean="0"/>
                <a:t>SUBCONTRARIOS</a:t>
              </a:r>
              <a:endParaRPr lang="es-MX" sz="2000" dirty="0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0101" y="1849388"/>
              <a:ext cx="3316315" cy="2001959"/>
            </a:xfrm>
            <a:prstGeom prst="rect">
              <a:avLst/>
            </a:prstGeom>
            <a:ln w="76200">
              <a:solidFill>
                <a:schemeClr val="accent4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3522266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334913" y="1345332"/>
            <a:ext cx="8041600" cy="4334991"/>
            <a:chOff x="334913" y="1345332"/>
            <a:chExt cx="8041600" cy="4334991"/>
          </a:xfrm>
        </p:grpSpPr>
        <p:pic>
          <p:nvPicPr>
            <p:cNvPr id="1741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913" y="3289548"/>
              <a:ext cx="3228975" cy="2390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10 Rectángulo"/>
            <p:cNvSpPr/>
            <p:nvPr/>
          </p:nvSpPr>
          <p:spPr>
            <a:xfrm>
              <a:off x="5209551" y="1870604"/>
              <a:ext cx="3144740" cy="1200329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s-MX" b="1" dirty="0"/>
                <a:t>A</a:t>
              </a:r>
              <a:r>
                <a:rPr lang="es-MX" dirty="0"/>
                <a:t> y </a:t>
              </a:r>
              <a:r>
                <a:rPr lang="es-MX" b="1" dirty="0"/>
                <a:t>E</a:t>
              </a:r>
              <a:r>
                <a:rPr lang="es-MX" dirty="0"/>
                <a:t> son </a:t>
              </a:r>
              <a:r>
                <a:rPr lang="es-MX" b="1" dirty="0" smtClean="0"/>
                <a:t>contrarios</a:t>
              </a:r>
              <a:r>
                <a:rPr lang="es-MX" dirty="0" smtClean="0"/>
                <a:t> porque difieren en cualidad siendo universales.</a:t>
              </a:r>
              <a:endParaRPr lang="es-MX" dirty="0"/>
            </a:p>
          </p:txBody>
        </p:sp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802" y="1345332"/>
              <a:ext cx="4513324" cy="2700956"/>
            </a:xfrm>
            <a:prstGeom prst="rect">
              <a:avLst/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8 Rectángulo"/>
            <p:cNvSpPr/>
            <p:nvPr/>
          </p:nvSpPr>
          <p:spPr>
            <a:xfrm>
              <a:off x="5231773" y="3865612"/>
              <a:ext cx="3144740" cy="1200329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s-MX" b="1" dirty="0" smtClean="0"/>
                <a:t>I</a:t>
              </a:r>
              <a:r>
                <a:rPr lang="es-MX" dirty="0" smtClean="0"/>
                <a:t> </a:t>
              </a:r>
              <a:r>
                <a:rPr lang="es-MX" dirty="0"/>
                <a:t>y </a:t>
              </a:r>
              <a:r>
                <a:rPr lang="es-MX" b="1" dirty="0"/>
                <a:t>O</a:t>
              </a:r>
              <a:r>
                <a:rPr lang="es-MX" dirty="0"/>
                <a:t> son </a:t>
              </a:r>
              <a:r>
                <a:rPr lang="es-MX" b="1" dirty="0"/>
                <a:t>subcontrarios</a:t>
              </a:r>
              <a:r>
                <a:rPr lang="es-MX" dirty="0"/>
                <a:t>, porque siendo particulares difieren en la cualidad</a:t>
              </a:r>
              <a:r>
                <a:rPr lang="es-MX" dirty="0" smtClean="0"/>
                <a:t>.</a:t>
              </a:r>
              <a:endParaRPr lang="es-MX" dirty="0"/>
            </a:p>
          </p:txBody>
        </p:sp>
      </p:grpSp>
      <p:sp>
        <p:nvSpPr>
          <p:cNvPr id="8" name="7 Rectángulo"/>
          <p:cNvSpPr/>
          <p:nvPr/>
        </p:nvSpPr>
        <p:spPr>
          <a:xfrm>
            <a:off x="2379784" y="265212"/>
            <a:ext cx="604867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800" b="1" dirty="0" smtClean="0"/>
              <a:t>REGLAS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1264050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197" y="3870003"/>
            <a:ext cx="1916227" cy="1867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6" y="3509963"/>
            <a:ext cx="2262187" cy="220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63006"/>
            <a:ext cx="4513324" cy="2700956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5196060" y="3831639"/>
            <a:ext cx="3091487" cy="107721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1600" b="1" dirty="0" smtClean="0"/>
              <a:t>A</a:t>
            </a:r>
            <a:r>
              <a:rPr lang="es-MX" sz="1600" dirty="0" smtClean="0"/>
              <a:t> </a:t>
            </a:r>
            <a:r>
              <a:rPr lang="es-MX" sz="1600" dirty="0"/>
              <a:t>con respecto a </a:t>
            </a:r>
            <a:r>
              <a:rPr lang="es-MX" sz="1600" b="1" dirty="0"/>
              <a:t>I</a:t>
            </a:r>
            <a:r>
              <a:rPr lang="es-MX" sz="1600" dirty="0"/>
              <a:t>, y </a:t>
            </a:r>
            <a:r>
              <a:rPr lang="es-MX" sz="1600" b="1" dirty="0"/>
              <a:t>E</a:t>
            </a:r>
            <a:r>
              <a:rPr lang="es-MX" sz="1600" dirty="0"/>
              <a:t> con respecto a </a:t>
            </a:r>
            <a:r>
              <a:rPr lang="es-MX" sz="1600" b="1" dirty="0"/>
              <a:t>O</a:t>
            </a:r>
            <a:r>
              <a:rPr lang="es-MX" sz="1600" dirty="0"/>
              <a:t> son </a:t>
            </a:r>
            <a:r>
              <a:rPr lang="es-MX" sz="1600" b="1" dirty="0"/>
              <a:t>subalternos</a:t>
            </a:r>
            <a:r>
              <a:rPr lang="es-MX" sz="1600" dirty="0"/>
              <a:t> porque difieren en la cantidad.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5163442" y="1777380"/>
            <a:ext cx="3091487" cy="1323439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1600" b="1" dirty="0" smtClean="0"/>
              <a:t>A</a:t>
            </a:r>
            <a:r>
              <a:rPr lang="es-MX" sz="1600" dirty="0" smtClean="0"/>
              <a:t> </a:t>
            </a:r>
            <a:r>
              <a:rPr lang="es-MX" sz="1600" dirty="0"/>
              <a:t>con respecto a </a:t>
            </a:r>
            <a:r>
              <a:rPr lang="es-MX" sz="1600" b="1" dirty="0"/>
              <a:t>O</a:t>
            </a:r>
            <a:r>
              <a:rPr lang="es-MX" sz="1600" dirty="0"/>
              <a:t>, e </a:t>
            </a:r>
            <a:r>
              <a:rPr lang="es-MX" sz="1600" b="1" dirty="0"/>
              <a:t>I</a:t>
            </a:r>
            <a:r>
              <a:rPr lang="es-MX" sz="1600" dirty="0"/>
              <a:t> con respecto a </a:t>
            </a:r>
            <a:r>
              <a:rPr lang="es-MX" sz="1600" b="1" dirty="0"/>
              <a:t>E</a:t>
            </a:r>
            <a:r>
              <a:rPr lang="es-MX" sz="1600" dirty="0"/>
              <a:t> son </a:t>
            </a:r>
            <a:r>
              <a:rPr lang="es-MX" sz="1600" b="1" dirty="0"/>
              <a:t>contradictorios</a:t>
            </a:r>
            <a:r>
              <a:rPr lang="es-MX" sz="1600" dirty="0"/>
              <a:t>, porque difieren en cantidad y cualidad</a:t>
            </a:r>
            <a:r>
              <a:rPr lang="es-MX" sz="1600" dirty="0" smtClean="0"/>
              <a:t>.</a:t>
            </a:r>
            <a:endParaRPr lang="es-MX" sz="1600" dirty="0"/>
          </a:p>
        </p:txBody>
      </p:sp>
      <p:sp>
        <p:nvSpPr>
          <p:cNvPr id="9" name="8 Rectángulo"/>
          <p:cNvSpPr/>
          <p:nvPr/>
        </p:nvSpPr>
        <p:spPr>
          <a:xfrm>
            <a:off x="2379784" y="265212"/>
            <a:ext cx="604867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800" b="1" dirty="0" smtClean="0"/>
              <a:t>REGLAS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42617151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159688"/>
            <a:ext cx="2304256" cy="2506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4584" y="193205"/>
            <a:ext cx="7903840" cy="79208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s-MX" sz="3200" dirty="0" smtClean="0">
                <a:solidFill>
                  <a:schemeClr val="bg1"/>
                </a:solidFill>
              </a:rPr>
              <a:t>Cuadro de oposición 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761164" y="1275527"/>
            <a:ext cx="3602360" cy="573861"/>
          </a:xfrm>
          <a:prstGeom prst="rect">
            <a:avLst/>
          </a:prstGeom>
          <a:ln w="76200">
            <a:solidFill>
              <a:srgbClr val="FC75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800" b="1" dirty="0"/>
              <a:t>A, E, I, O, </a:t>
            </a:r>
            <a:endParaRPr lang="es-MX" sz="2800" b="1" dirty="0"/>
          </a:p>
        </p:txBody>
      </p:sp>
      <p:sp>
        <p:nvSpPr>
          <p:cNvPr id="2" name="1 Rectángulo"/>
          <p:cNvSpPr/>
          <p:nvPr/>
        </p:nvSpPr>
        <p:spPr>
          <a:xfrm>
            <a:off x="1534184" y="3964904"/>
            <a:ext cx="6831101" cy="1384995"/>
          </a:xfrm>
          <a:prstGeom prst="rect">
            <a:avLst/>
          </a:prstGeom>
          <a:ln w="57150">
            <a:solidFill>
              <a:srgbClr val="FC75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 smtClean="0"/>
              <a:t>Esquema </a:t>
            </a:r>
            <a:r>
              <a:rPr lang="es-ES" sz="2800" dirty="0"/>
              <a:t>mediante el que se estudian las relaciones formales entre los diversos tipos de juicios </a:t>
            </a:r>
            <a:r>
              <a:rPr lang="es-ES" sz="2800" dirty="0" smtClean="0"/>
              <a:t>aristotélicos</a:t>
            </a:r>
            <a:r>
              <a:rPr lang="es-ES" sz="2800" dirty="0"/>
              <a:t>.</a:t>
            </a:r>
            <a:endParaRPr lang="es-MX" sz="2800" dirty="0"/>
          </a:p>
        </p:txBody>
      </p:sp>
      <p:sp>
        <p:nvSpPr>
          <p:cNvPr id="3" name="2 Rectángulo"/>
          <p:cNvSpPr/>
          <p:nvPr/>
        </p:nvSpPr>
        <p:spPr>
          <a:xfrm>
            <a:off x="4427984" y="2484135"/>
            <a:ext cx="3935540" cy="1200329"/>
          </a:xfrm>
          <a:prstGeom prst="rect">
            <a:avLst/>
          </a:prstGeom>
          <a:ln w="76200">
            <a:solidFill>
              <a:srgbClr val="FC75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400" b="1" dirty="0" smtClean="0">
                <a:solidFill>
                  <a:schemeClr val="tx1"/>
                </a:solidFill>
              </a:rPr>
              <a:t>Considerando cada </a:t>
            </a:r>
            <a:r>
              <a:rPr lang="es-ES" sz="2400" b="1" dirty="0">
                <a:solidFill>
                  <a:schemeClr val="tx1"/>
                </a:solidFill>
              </a:rPr>
              <a:t>juicio con términos </a:t>
            </a:r>
            <a:r>
              <a:rPr lang="es-ES" sz="2400" b="1" dirty="0" smtClean="0">
                <a:solidFill>
                  <a:schemeClr val="tx1"/>
                </a:solidFill>
              </a:rPr>
              <a:t>idénticos.</a:t>
            </a:r>
            <a:endParaRPr lang="es-MX" sz="2400" b="1" dirty="0">
              <a:solidFill>
                <a:schemeClr val="tx1"/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70" y="1206487"/>
            <a:ext cx="2822823" cy="2462941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3662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4234426"/>
            <a:ext cx="1403503" cy="149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601" y="4225652"/>
            <a:ext cx="1403503" cy="149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449" y="4204065"/>
            <a:ext cx="1403503" cy="149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121" y="4204065"/>
            <a:ext cx="1403503" cy="149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4584" y="193205"/>
            <a:ext cx="7903840" cy="79208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s-MX" sz="3200" dirty="0" smtClean="0">
                <a:solidFill>
                  <a:schemeClr val="bg1"/>
                </a:solidFill>
              </a:rPr>
              <a:t>Cuadro de oposición </a:t>
            </a:r>
            <a:endParaRPr lang="es-MX" sz="3200" dirty="0">
              <a:solidFill>
                <a:schemeClr val="bg1"/>
              </a:solidFill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311027"/>
            <a:ext cx="3684690" cy="366901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675153"/>
              </p:ext>
            </p:extLst>
          </p:nvPr>
        </p:nvGraphicFramePr>
        <p:xfrm>
          <a:off x="4644008" y="1555539"/>
          <a:ext cx="3384375" cy="270181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723017"/>
                <a:gridCol w="1661358"/>
              </a:tblGrid>
              <a:tr h="507255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</a:rPr>
                        <a:t>Clase de </a:t>
                      </a:r>
                      <a:endParaRPr lang="es-MX" sz="16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juicio </a:t>
                      </a:r>
                      <a:endParaRPr lang="es-MX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</a:rPr>
                        <a:t>Representación</a:t>
                      </a:r>
                    </a:p>
                  </a:txBody>
                  <a:tcPr marL="0" marR="0" marT="0" marB="0" anchor="ctr">
                    <a:solidFill>
                      <a:schemeClr val="accent5"/>
                    </a:solidFill>
                  </a:tcPr>
                </a:tc>
              </a:tr>
              <a:tr h="507255">
                <a:tc>
                  <a:txBody>
                    <a:bodyPr/>
                    <a:lstStyle/>
                    <a:p>
                      <a:r>
                        <a:rPr lang="es-MX" dirty="0"/>
                        <a:t>Universal afirmativo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 </a:t>
                      </a:r>
                      <a:endParaRPr lang="es-MX" dirty="0"/>
                    </a:p>
                  </a:txBody>
                  <a:tcPr marL="0" marR="0" marT="0" marB="0" anchor="ctr"/>
                </a:tc>
              </a:tr>
              <a:tr h="507255">
                <a:tc>
                  <a:txBody>
                    <a:bodyPr/>
                    <a:lstStyle/>
                    <a:p>
                      <a:r>
                        <a:rPr lang="es-MX"/>
                        <a:t>Universal negativo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</a:t>
                      </a:r>
                      <a:endParaRPr lang="es-MX" dirty="0"/>
                    </a:p>
                  </a:txBody>
                  <a:tcPr marL="0" marR="0" marT="0" marB="0" anchor="ctr"/>
                </a:tc>
              </a:tr>
              <a:tr h="507255">
                <a:tc>
                  <a:txBody>
                    <a:bodyPr/>
                    <a:lstStyle/>
                    <a:p>
                      <a:r>
                        <a:rPr lang="es-MX"/>
                        <a:t>Particular afirmativo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 marL="0" marR="0" marT="0" marB="0" anchor="ctr"/>
                </a:tc>
              </a:tr>
              <a:tr h="507255">
                <a:tc>
                  <a:txBody>
                    <a:bodyPr/>
                    <a:lstStyle/>
                    <a:p>
                      <a:r>
                        <a:rPr lang="es-MX"/>
                        <a:t>Particular negativo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</a:t>
                      </a:r>
                      <a:endParaRPr lang="es-MX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45513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4"/>
          <a:stretch/>
        </p:blipFill>
        <p:spPr bwMode="auto">
          <a:xfrm>
            <a:off x="3237334" y="4369677"/>
            <a:ext cx="2990850" cy="132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4"/>
          <a:stretch/>
        </p:blipFill>
        <p:spPr bwMode="auto">
          <a:xfrm>
            <a:off x="5364088" y="4417408"/>
            <a:ext cx="2990850" cy="132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4"/>
          <a:stretch/>
        </p:blipFill>
        <p:spPr bwMode="auto">
          <a:xfrm>
            <a:off x="29144" y="4369677"/>
            <a:ext cx="2990850" cy="132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4584" y="193205"/>
            <a:ext cx="7903840" cy="79208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s-MX" sz="3200" dirty="0" smtClean="0">
                <a:solidFill>
                  <a:schemeClr val="bg1"/>
                </a:solidFill>
              </a:rPr>
              <a:t>Cuadro de oposición </a:t>
            </a:r>
            <a:endParaRPr lang="es-MX" sz="3200" dirty="0">
              <a:solidFill>
                <a:schemeClr val="bg1"/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33587"/>
            <a:ext cx="5776818" cy="3235018"/>
          </a:xfrm>
          <a:prstGeom prst="rect">
            <a:avLst/>
          </a:prstGeom>
          <a:noFill/>
          <a:ln w="101600" cmpd="tri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0990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16681" y="-120386"/>
            <a:ext cx="8199735" cy="5702408"/>
            <a:chOff x="116681" y="-120386"/>
            <a:chExt cx="8199735" cy="5702408"/>
          </a:xfrm>
        </p:grpSpPr>
        <p:sp>
          <p:nvSpPr>
            <p:cNvPr id="8" name="12 Marcador de contenido"/>
            <p:cNvSpPr txBox="1">
              <a:spLocks/>
            </p:cNvSpPr>
            <p:nvPr/>
          </p:nvSpPr>
          <p:spPr>
            <a:xfrm>
              <a:off x="445375" y="1849388"/>
              <a:ext cx="7776864" cy="1200329"/>
            </a:xfrm>
            <a:prstGeom prst="rect">
              <a:avLst/>
            </a:prstGeom>
            <a:solidFill>
              <a:schemeClr val="accent4">
                <a:alpha val="48000"/>
              </a:schemeClr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rtlCol="0" anchor="b">
              <a:sp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kumimoji="0" lang="es-ES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s-MX" sz="2400" dirty="0" smtClean="0">
                  <a:solidFill>
                    <a:prstClr val="white"/>
                  </a:solidFill>
                </a:rPr>
                <a:t>Expresiones intelectuales, universales, se obtiene por medio del entendimiento y se distinguen de las simples representaciones o imágenes mentales. </a:t>
              </a:r>
              <a:endParaRPr lang="es-MX" sz="1000" dirty="0"/>
            </a:p>
          </p:txBody>
        </p:sp>
        <p:sp>
          <p:nvSpPr>
            <p:cNvPr id="4" name="Título 1"/>
            <p:cNvSpPr txBox="1">
              <a:spLocks/>
            </p:cNvSpPr>
            <p:nvPr/>
          </p:nvSpPr>
          <p:spPr>
            <a:xfrm>
              <a:off x="457200" y="228865"/>
              <a:ext cx="7859216" cy="9525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kumimoji="0" lang="es-ES" sz="4000" b="1" kern="1200" cap="all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MX" sz="3600" dirty="0" smtClean="0">
                  <a:solidFill>
                    <a:schemeClr val="bg1"/>
                  </a:solidFill>
                </a:rPr>
                <a:t>FORMAS MENTALES </a:t>
              </a:r>
              <a:endParaRPr lang="es-MX" sz="3600" dirty="0">
                <a:solidFill>
                  <a:schemeClr val="bg1"/>
                </a:solidFill>
              </a:endParaRPr>
            </a:p>
          </p:txBody>
        </p:sp>
        <p:sp>
          <p:nvSpPr>
            <p:cNvPr id="5" name="AutoShape 2" descr="Imagen relacionada"/>
            <p:cNvSpPr>
              <a:spLocks noChangeAspect="1" noChangeArrowheads="1"/>
            </p:cNvSpPr>
            <p:nvPr/>
          </p:nvSpPr>
          <p:spPr bwMode="auto">
            <a:xfrm>
              <a:off x="116681" y="-120386"/>
              <a:ext cx="228600" cy="254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1323" tIns="35662" rIns="71323" bIns="35662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pic>
          <p:nvPicPr>
            <p:cNvPr id="133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3274050"/>
              <a:ext cx="2382081" cy="23079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6931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4584" y="193205"/>
            <a:ext cx="7903840" cy="79208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s-MX" sz="3200" dirty="0" smtClean="0">
                <a:solidFill>
                  <a:schemeClr val="bg1"/>
                </a:solidFill>
              </a:rPr>
              <a:t>Raciocinio</a:t>
            </a:r>
            <a:endParaRPr lang="es-MX" sz="3200" dirty="0">
              <a:solidFill>
                <a:schemeClr val="bg1"/>
              </a:solidFill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251520" y="1228134"/>
            <a:ext cx="8136904" cy="4293662"/>
            <a:chOff x="251520" y="1228134"/>
            <a:chExt cx="8136904" cy="4293662"/>
          </a:xfrm>
        </p:grpSpPr>
        <p:sp>
          <p:nvSpPr>
            <p:cNvPr id="8" name="7 Rectángulo"/>
            <p:cNvSpPr/>
            <p:nvPr/>
          </p:nvSpPr>
          <p:spPr>
            <a:xfrm>
              <a:off x="635611" y="1228134"/>
              <a:ext cx="7632848" cy="400110"/>
            </a:xfrm>
            <a:prstGeom prst="rect">
              <a:avLst/>
            </a:prstGeom>
            <a:solidFill>
              <a:schemeClr val="accent4">
                <a:alpha val="48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2000" b="1" dirty="0" smtClean="0"/>
                <a:t>Facultad de la mente que permite: </a:t>
              </a:r>
              <a:endParaRPr lang="es-MX" sz="2000" b="1" dirty="0"/>
            </a:p>
          </p:txBody>
        </p:sp>
        <p:sp>
          <p:nvSpPr>
            <p:cNvPr id="3" name="2 Forma libre"/>
            <p:cNvSpPr/>
            <p:nvPr/>
          </p:nvSpPr>
          <p:spPr>
            <a:xfrm>
              <a:off x="824857" y="1953137"/>
              <a:ext cx="2299611" cy="752078"/>
            </a:xfrm>
            <a:custGeom>
              <a:avLst/>
              <a:gdLst>
                <a:gd name="connsiteX0" fmla="*/ 0 w 4464496"/>
                <a:gd name="connsiteY0" fmla="*/ 75208 h 752078"/>
                <a:gd name="connsiteX1" fmla="*/ 75208 w 4464496"/>
                <a:gd name="connsiteY1" fmla="*/ 0 h 752078"/>
                <a:gd name="connsiteX2" fmla="*/ 4389288 w 4464496"/>
                <a:gd name="connsiteY2" fmla="*/ 0 h 752078"/>
                <a:gd name="connsiteX3" fmla="*/ 4464496 w 4464496"/>
                <a:gd name="connsiteY3" fmla="*/ 75208 h 752078"/>
                <a:gd name="connsiteX4" fmla="*/ 4464496 w 4464496"/>
                <a:gd name="connsiteY4" fmla="*/ 676870 h 752078"/>
                <a:gd name="connsiteX5" fmla="*/ 4389288 w 4464496"/>
                <a:gd name="connsiteY5" fmla="*/ 752078 h 752078"/>
                <a:gd name="connsiteX6" fmla="*/ 75208 w 4464496"/>
                <a:gd name="connsiteY6" fmla="*/ 752078 h 752078"/>
                <a:gd name="connsiteX7" fmla="*/ 0 w 4464496"/>
                <a:gd name="connsiteY7" fmla="*/ 676870 h 752078"/>
                <a:gd name="connsiteX8" fmla="*/ 0 w 4464496"/>
                <a:gd name="connsiteY8" fmla="*/ 75208 h 752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64496" h="752078">
                  <a:moveTo>
                    <a:pt x="0" y="75208"/>
                  </a:moveTo>
                  <a:cubicBezTo>
                    <a:pt x="0" y="33672"/>
                    <a:pt x="33672" y="0"/>
                    <a:pt x="75208" y="0"/>
                  </a:cubicBezTo>
                  <a:lnTo>
                    <a:pt x="4389288" y="0"/>
                  </a:lnTo>
                  <a:cubicBezTo>
                    <a:pt x="4430824" y="0"/>
                    <a:pt x="4464496" y="33672"/>
                    <a:pt x="4464496" y="75208"/>
                  </a:cubicBezTo>
                  <a:lnTo>
                    <a:pt x="4464496" y="676870"/>
                  </a:lnTo>
                  <a:cubicBezTo>
                    <a:pt x="4464496" y="718406"/>
                    <a:pt x="4430824" y="752078"/>
                    <a:pt x="4389288" y="752078"/>
                  </a:cubicBezTo>
                  <a:lnTo>
                    <a:pt x="75208" y="752078"/>
                  </a:lnTo>
                  <a:cubicBezTo>
                    <a:pt x="33672" y="752078"/>
                    <a:pt x="0" y="718406"/>
                    <a:pt x="0" y="676870"/>
                  </a:cubicBezTo>
                  <a:lnTo>
                    <a:pt x="0" y="7520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0497" tIns="72390" rIns="72391" bIns="72390" numCol="1" spcCol="1270" anchor="ctr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900" kern="1200" smtClean="0">
                  <a:solidFill>
                    <a:prstClr val="white"/>
                  </a:solidFill>
                </a:rPr>
                <a:t>Aprender</a:t>
              </a:r>
              <a:endParaRPr lang="es-MX" sz="1900" kern="1200"/>
            </a:p>
          </p:txBody>
        </p:sp>
        <p:sp>
          <p:nvSpPr>
            <p:cNvPr id="5" name="4 Rectángulo redondeado"/>
            <p:cNvSpPr/>
            <p:nvPr/>
          </p:nvSpPr>
          <p:spPr>
            <a:xfrm>
              <a:off x="251520" y="1708571"/>
              <a:ext cx="1490560" cy="1004913"/>
            </a:xfrm>
            <a:prstGeom prst="roundRect">
              <a:avLst>
                <a:gd name="adj" fmla="val 10000"/>
              </a:avLst>
            </a:prstGeom>
            <a:blipFill rotWithShape="1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6 Forma libre"/>
            <p:cNvSpPr/>
            <p:nvPr/>
          </p:nvSpPr>
          <p:spPr>
            <a:xfrm>
              <a:off x="6088813" y="1961406"/>
              <a:ext cx="2299611" cy="752078"/>
            </a:xfrm>
            <a:custGeom>
              <a:avLst/>
              <a:gdLst>
                <a:gd name="connsiteX0" fmla="*/ 0 w 4464496"/>
                <a:gd name="connsiteY0" fmla="*/ 75208 h 752078"/>
                <a:gd name="connsiteX1" fmla="*/ 75208 w 4464496"/>
                <a:gd name="connsiteY1" fmla="*/ 0 h 752078"/>
                <a:gd name="connsiteX2" fmla="*/ 4389288 w 4464496"/>
                <a:gd name="connsiteY2" fmla="*/ 0 h 752078"/>
                <a:gd name="connsiteX3" fmla="*/ 4464496 w 4464496"/>
                <a:gd name="connsiteY3" fmla="*/ 75208 h 752078"/>
                <a:gd name="connsiteX4" fmla="*/ 4464496 w 4464496"/>
                <a:gd name="connsiteY4" fmla="*/ 676870 h 752078"/>
                <a:gd name="connsiteX5" fmla="*/ 4389288 w 4464496"/>
                <a:gd name="connsiteY5" fmla="*/ 752078 h 752078"/>
                <a:gd name="connsiteX6" fmla="*/ 75208 w 4464496"/>
                <a:gd name="connsiteY6" fmla="*/ 752078 h 752078"/>
                <a:gd name="connsiteX7" fmla="*/ 0 w 4464496"/>
                <a:gd name="connsiteY7" fmla="*/ 676870 h 752078"/>
                <a:gd name="connsiteX8" fmla="*/ 0 w 4464496"/>
                <a:gd name="connsiteY8" fmla="*/ 75208 h 752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64496" h="752078">
                  <a:moveTo>
                    <a:pt x="0" y="75208"/>
                  </a:moveTo>
                  <a:cubicBezTo>
                    <a:pt x="0" y="33672"/>
                    <a:pt x="33672" y="0"/>
                    <a:pt x="75208" y="0"/>
                  </a:cubicBezTo>
                  <a:lnTo>
                    <a:pt x="4389288" y="0"/>
                  </a:lnTo>
                  <a:cubicBezTo>
                    <a:pt x="4430824" y="0"/>
                    <a:pt x="4464496" y="33672"/>
                    <a:pt x="4464496" y="75208"/>
                  </a:cubicBezTo>
                  <a:lnTo>
                    <a:pt x="4464496" y="676870"/>
                  </a:lnTo>
                  <a:cubicBezTo>
                    <a:pt x="4464496" y="718406"/>
                    <a:pt x="4430824" y="752078"/>
                    <a:pt x="4389288" y="752078"/>
                  </a:cubicBezTo>
                  <a:lnTo>
                    <a:pt x="75208" y="752078"/>
                  </a:lnTo>
                  <a:cubicBezTo>
                    <a:pt x="33672" y="752078"/>
                    <a:pt x="0" y="718406"/>
                    <a:pt x="0" y="676870"/>
                  </a:cubicBezTo>
                  <a:lnTo>
                    <a:pt x="0" y="7520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0497" tIns="72390" rIns="72391" bIns="72390" numCol="1" spcCol="1270" anchor="ctr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900" kern="1200" dirty="0" smtClean="0">
                  <a:solidFill>
                    <a:prstClr val="white"/>
                  </a:solidFill>
                </a:rPr>
                <a:t>Entender</a:t>
              </a: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5492377" y="1716840"/>
              <a:ext cx="1478608" cy="996644"/>
            </a:xfrm>
            <a:prstGeom prst="roundRect">
              <a:avLst>
                <a:gd name="adj" fmla="val 10000"/>
              </a:avLst>
            </a:prstGeom>
            <a:blipFill rotWithShape="1">
              <a:blip r:embed="rId4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9 Forma libre"/>
            <p:cNvSpPr/>
            <p:nvPr/>
          </p:nvSpPr>
          <p:spPr>
            <a:xfrm>
              <a:off x="1338398" y="3388215"/>
              <a:ext cx="2299610" cy="752078"/>
            </a:xfrm>
            <a:custGeom>
              <a:avLst/>
              <a:gdLst>
                <a:gd name="connsiteX0" fmla="*/ 0 w 4464496"/>
                <a:gd name="connsiteY0" fmla="*/ 75208 h 752078"/>
                <a:gd name="connsiteX1" fmla="*/ 75208 w 4464496"/>
                <a:gd name="connsiteY1" fmla="*/ 0 h 752078"/>
                <a:gd name="connsiteX2" fmla="*/ 4389288 w 4464496"/>
                <a:gd name="connsiteY2" fmla="*/ 0 h 752078"/>
                <a:gd name="connsiteX3" fmla="*/ 4464496 w 4464496"/>
                <a:gd name="connsiteY3" fmla="*/ 75208 h 752078"/>
                <a:gd name="connsiteX4" fmla="*/ 4464496 w 4464496"/>
                <a:gd name="connsiteY4" fmla="*/ 676870 h 752078"/>
                <a:gd name="connsiteX5" fmla="*/ 4389288 w 4464496"/>
                <a:gd name="connsiteY5" fmla="*/ 752078 h 752078"/>
                <a:gd name="connsiteX6" fmla="*/ 75208 w 4464496"/>
                <a:gd name="connsiteY6" fmla="*/ 752078 h 752078"/>
                <a:gd name="connsiteX7" fmla="*/ 0 w 4464496"/>
                <a:gd name="connsiteY7" fmla="*/ 676870 h 752078"/>
                <a:gd name="connsiteX8" fmla="*/ 0 w 4464496"/>
                <a:gd name="connsiteY8" fmla="*/ 75208 h 752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64496" h="752078">
                  <a:moveTo>
                    <a:pt x="0" y="75208"/>
                  </a:moveTo>
                  <a:cubicBezTo>
                    <a:pt x="0" y="33672"/>
                    <a:pt x="33672" y="0"/>
                    <a:pt x="75208" y="0"/>
                  </a:cubicBezTo>
                  <a:lnTo>
                    <a:pt x="4389288" y="0"/>
                  </a:lnTo>
                  <a:cubicBezTo>
                    <a:pt x="4430824" y="0"/>
                    <a:pt x="4464496" y="33672"/>
                    <a:pt x="4464496" y="75208"/>
                  </a:cubicBezTo>
                  <a:lnTo>
                    <a:pt x="4464496" y="676870"/>
                  </a:lnTo>
                  <a:cubicBezTo>
                    <a:pt x="4464496" y="718406"/>
                    <a:pt x="4430824" y="752078"/>
                    <a:pt x="4389288" y="752078"/>
                  </a:cubicBezTo>
                  <a:lnTo>
                    <a:pt x="75208" y="752078"/>
                  </a:lnTo>
                  <a:cubicBezTo>
                    <a:pt x="33672" y="752078"/>
                    <a:pt x="0" y="718406"/>
                    <a:pt x="0" y="676870"/>
                  </a:cubicBezTo>
                  <a:lnTo>
                    <a:pt x="0" y="7520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0497" tIns="72390" rIns="72391" bIns="72390" numCol="1" spcCol="1270" anchor="ctr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900" kern="1200" smtClean="0">
                  <a:solidFill>
                    <a:prstClr val="white"/>
                  </a:solidFill>
                </a:rPr>
                <a:t>Razonar</a:t>
              </a:r>
              <a:endParaRPr lang="es-MX" sz="1900" kern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827584" y="3157000"/>
              <a:ext cx="1490560" cy="996644"/>
            </a:xfrm>
            <a:prstGeom prst="roundRect">
              <a:avLst>
                <a:gd name="adj" fmla="val 10000"/>
              </a:avLst>
            </a:prstGeom>
            <a:blipFill rotWithShape="1">
              <a:blip r:embed="rId5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11 Forma libre"/>
            <p:cNvSpPr/>
            <p:nvPr/>
          </p:nvSpPr>
          <p:spPr>
            <a:xfrm>
              <a:off x="5034245" y="3335983"/>
              <a:ext cx="3066147" cy="752078"/>
            </a:xfrm>
            <a:custGeom>
              <a:avLst/>
              <a:gdLst>
                <a:gd name="connsiteX0" fmla="*/ 0 w 4464496"/>
                <a:gd name="connsiteY0" fmla="*/ 75208 h 752078"/>
                <a:gd name="connsiteX1" fmla="*/ 75208 w 4464496"/>
                <a:gd name="connsiteY1" fmla="*/ 0 h 752078"/>
                <a:gd name="connsiteX2" fmla="*/ 4389288 w 4464496"/>
                <a:gd name="connsiteY2" fmla="*/ 0 h 752078"/>
                <a:gd name="connsiteX3" fmla="*/ 4464496 w 4464496"/>
                <a:gd name="connsiteY3" fmla="*/ 75208 h 752078"/>
                <a:gd name="connsiteX4" fmla="*/ 4464496 w 4464496"/>
                <a:gd name="connsiteY4" fmla="*/ 676870 h 752078"/>
                <a:gd name="connsiteX5" fmla="*/ 4389288 w 4464496"/>
                <a:gd name="connsiteY5" fmla="*/ 752078 h 752078"/>
                <a:gd name="connsiteX6" fmla="*/ 75208 w 4464496"/>
                <a:gd name="connsiteY6" fmla="*/ 752078 h 752078"/>
                <a:gd name="connsiteX7" fmla="*/ 0 w 4464496"/>
                <a:gd name="connsiteY7" fmla="*/ 676870 h 752078"/>
                <a:gd name="connsiteX8" fmla="*/ 0 w 4464496"/>
                <a:gd name="connsiteY8" fmla="*/ 75208 h 752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64496" h="752078">
                  <a:moveTo>
                    <a:pt x="0" y="75208"/>
                  </a:moveTo>
                  <a:cubicBezTo>
                    <a:pt x="0" y="33672"/>
                    <a:pt x="33672" y="0"/>
                    <a:pt x="75208" y="0"/>
                  </a:cubicBezTo>
                  <a:lnTo>
                    <a:pt x="4389288" y="0"/>
                  </a:lnTo>
                  <a:cubicBezTo>
                    <a:pt x="4430824" y="0"/>
                    <a:pt x="4464496" y="33672"/>
                    <a:pt x="4464496" y="75208"/>
                  </a:cubicBezTo>
                  <a:lnTo>
                    <a:pt x="4464496" y="676870"/>
                  </a:lnTo>
                  <a:cubicBezTo>
                    <a:pt x="4464496" y="718406"/>
                    <a:pt x="4430824" y="752078"/>
                    <a:pt x="4389288" y="752078"/>
                  </a:cubicBezTo>
                  <a:lnTo>
                    <a:pt x="75208" y="752078"/>
                  </a:lnTo>
                  <a:cubicBezTo>
                    <a:pt x="33672" y="752078"/>
                    <a:pt x="0" y="718406"/>
                    <a:pt x="0" y="676870"/>
                  </a:cubicBezTo>
                  <a:lnTo>
                    <a:pt x="0" y="7520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0497" tIns="72390" rIns="72391" bIns="72390" numCol="1" spcCol="1270" anchor="ctr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900" kern="1200" smtClean="0">
                  <a:solidFill>
                    <a:prstClr val="white"/>
                  </a:solidFill>
                </a:rPr>
                <a:t>Tomar decisiones</a:t>
              </a:r>
              <a:endParaRPr lang="es-MX" sz="1900" kern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4468175" y="3127141"/>
              <a:ext cx="1525663" cy="1026503"/>
            </a:xfrm>
            <a:prstGeom prst="roundRect">
              <a:avLst>
                <a:gd name="adj" fmla="val 10000"/>
              </a:avLst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13 Forma libre"/>
            <p:cNvSpPr/>
            <p:nvPr/>
          </p:nvSpPr>
          <p:spPr>
            <a:xfrm>
              <a:off x="2095157" y="4769718"/>
              <a:ext cx="4956931" cy="752078"/>
            </a:xfrm>
            <a:custGeom>
              <a:avLst/>
              <a:gdLst>
                <a:gd name="connsiteX0" fmla="*/ 0 w 4464496"/>
                <a:gd name="connsiteY0" fmla="*/ 75208 h 752078"/>
                <a:gd name="connsiteX1" fmla="*/ 75208 w 4464496"/>
                <a:gd name="connsiteY1" fmla="*/ 0 h 752078"/>
                <a:gd name="connsiteX2" fmla="*/ 4389288 w 4464496"/>
                <a:gd name="connsiteY2" fmla="*/ 0 h 752078"/>
                <a:gd name="connsiteX3" fmla="*/ 4464496 w 4464496"/>
                <a:gd name="connsiteY3" fmla="*/ 75208 h 752078"/>
                <a:gd name="connsiteX4" fmla="*/ 4464496 w 4464496"/>
                <a:gd name="connsiteY4" fmla="*/ 676870 h 752078"/>
                <a:gd name="connsiteX5" fmla="*/ 4389288 w 4464496"/>
                <a:gd name="connsiteY5" fmla="*/ 752078 h 752078"/>
                <a:gd name="connsiteX6" fmla="*/ 75208 w 4464496"/>
                <a:gd name="connsiteY6" fmla="*/ 752078 h 752078"/>
                <a:gd name="connsiteX7" fmla="*/ 0 w 4464496"/>
                <a:gd name="connsiteY7" fmla="*/ 676870 h 752078"/>
                <a:gd name="connsiteX8" fmla="*/ 0 w 4464496"/>
                <a:gd name="connsiteY8" fmla="*/ 75208 h 752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64496" h="752078">
                  <a:moveTo>
                    <a:pt x="0" y="75208"/>
                  </a:moveTo>
                  <a:cubicBezTo>
                    <a:pt x="0" y="33672"/>
                    <a:pt x="33672" y="0"/>
                    <a:pt x="75208" y="0"/>
                  </a:cubicBezTo>
                  <a:lnTo>
                    <a:pt x="4389288" y="0"/>
                  </a:lnTo>
                  <a:cubicBezTo>
                    <a:pt x="4430824" y="0"/>
                    <a:pt x="4464496" y="33672"/>
                    <a:pt x="4464496" y="75208"/>
                  </a:cubicBezTo>
                  <a:lnTo>
                    <a:pt x="4464496" y="676870"/>
                  </a:lnTo>
                  <a:cubicBezTo>
                    <a:pt x="4464496" y="718406"/>
                    <a:pt x="4430824" y="752078"/>
                    <a:pt x="4389288" y="752078"/>
                  </a:cubicBezTo>
                  <a:lnTo>
                    <a:pt x="75208" y="752078"/>
                  </a:lnTo>
                  <a:cubicBezTo>
                    <a:pt x="33672" y="752078"/>
                    <a:pt x="0" y="718406"/>
                    <a:pt x="0" y="676870"/>
                  </a:cubicBezTo>
                  <a:lnTo>
                    <a:pt x="0" y="7520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0497" tIns="72390" rIns="72391" bIns="72390" numCol="1" spcCol="1270" anchor="ctr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900" kern="1200" smtClean="0">
                  <a:solidFill>
                    <a:prstClr val="white"/>
                  </a:solidFill>
                </a:rPr>
                <a:t>Formarse una idea determinada de la realidad.</a:t>
              </a:r>
              <a:endParaRPr lang="es-MX" sz="1900" kern="1200"/>
            </a:p>
          </p:txBody>
        </p:sp>
        <p:sp>
          <p:nvSpPr>
            <p:cNvPr id="15" name="14 Rectángulo redondeado"/>
            <p:cNvSpPr/>
            <p:nvPr/>
          </p:nvSpPr>
          <p:spPr>
            <a:xfrm>
              <a:off x="1547664" y="4544095"/>
              <a:ext cx="1490560" cy="977701"/>
            </a:xfrm>
            <a:prstGeom prst="roundRect">
              <a:avLst>
                <a:gd name="adj" fmla="val 10000"/>
              </a:avLst>
            </a:prstGeom>
            <a:blipFill rotWithShape="1">
              <a:blip r:embed="rId7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33654215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83038"/>
            <a:ext cx="22479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692" y="3361556"/>
            <a:ext cx="22479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723" y="3388280"/>
            <a:ext cx="22479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1744"/>
            <a:ext cx="22479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4584" y="193205"/>
            <a:ext cx="7903840" cy="79208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s-MX" sz="3200" dirty="0" smtClean="0">
                <a:solidFill>
                  <a:schemeClr val="bg1"/>
                </a:solidFill>
              </a:rPr>
              <a:t>Características</a:t>
            </a:r>
            <a:endParaRPr lang="es-MX" sz="3200" dirty="0">
              <a:solidFill>
                <a:schemeClr val="bg1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565891" y="1203189"/>
            <a:ext cx="7344816" cy="3096345"/>
            <a:chOff x="971600" y="1201316"/>
            <a:chExt cx="7344816" cy="3096345"/>
          </a:xfrm>
        </p:grpSpPr>
        <p:sp>
          <p:nvSpPr>
            <p:cNvPr id="3" name="2 Rectángulo redondeado"/>
            <p:cNvSpPr/>
            <p:nvPr/>
          </p:nvSpPr>
          <p:spPr>
            <a:xfrm>
              <a:off x="971600" y="1201316"/>
              <a:ext cx="7200800" cy="1828800"/>
            </a:xfrm>
            <a:prstGeom prst="roundRect">
              <a:avLst>
                <a:gd name="adj" fmla="val 10000"/>
              </a:avLst>
            </a:prstGeom>
            <a:noFill/>
            <a:ln>
              <a:noFill/>
            </a:ln>
            <a:scene3d>
              <a:camera prst="orthographicFront"/>
              <a:lightRig rig="threePt" dir="t">
                <a:rot lat="0" lon="0" rev="7500000"/>
              </a:lightRig>
            </a:scene3d>
            <a:sp3d extrusionH="190500" prstMaterial="dkEdge">
              <a:bevelT w="120650" h="38100" prst="relaxedInset"/>
              <a:bevelB w="120650" h="57150" prst="relaxedInset"/>
              <a:contourClr>
                <a:schemeClr val="bg1"/>
              </a:contourClr>
            </a:sp3d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4 Rectángulo redondeado"/>
            <p:cNvSpPr/>
            <p:nvPr/>
          </p:nvSpPr>
          <p:spPr>
            <a:xfrm>
              <a:off x="1183710" y="1491934"/>
              <a:ext cx="2115234" cy="1341120"/>
            </a:xfrm>
            <a:prstGeom prst="roundRect">
              <a:avLst>
                <a:gd name="adj" fmla="val 10000"/>
              </a:avLst>
            </a:prstGeom>
            <a:blipFill rotWithShape="1">
              <a:blip r:embed="rId4"/>
              <a:stretch>
                <a:fillRect/>
              </a:stretch>
            </a:blipFill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6 Forma libre"/>
            <p:cNvSpPr/>
            <p:nvPr/>
          </p:nvSpPr>
          <p:spPr>
            <a:xfrm>
              <a:off x="1187623" y="3030115"/>
              <a:ext cx="2115235" cy="1267546"/>
            </a:xfrm>
            <a:custGeom>
              <a:avLst/>
              <a:gdLst>
                <a:gd name="connsiteX0" fmla="*/ 222100 w 2115234"/>
                <a:gd name="connsiteY0" fmla="*/ 0 h 2235200"/>
                <a:gd name="connsiteX1" fmla="*/ 1893134 w 2115234"/>
                <a:gd name="connsiteY1" fmla="*/ 0 h 2235200"/>
                <a:gd name="connsiteX2" fmla="*/ 2115234 w 2115234"/>
                <a:gd name="connsiteY2" fmla="*/ 222100 h 2235200"/>
                <a:gd name="connsiteX3" fmla="*/ 2115234 w 2115234"/>
                <a:gd name="connsiteY3" fmla="*/ 2235200 h 2235200"/>
                <a:gd name="connsiteX4" fmla="*/ 2115234 w 2115234"/>
                <a:gd name="connsiteY4" fmla="*/ 2235200 h 2235200"/>
                <a:gd name="connsiteX5" fmla="*/ 0 w 2115234"/>
                <a:gd name="connsiteY5" fmla="*/ 2235200 h 2235200"/>
                <a:gd name="connsiteX6" fmla="*/ 0 w 2115234"/>
                <a:gd name="connsiteY6" fmla="*/ 2235200 h 2235200"/>
                <a:gd name="connsiteX7" fmla="*/ 0 w 2115234"/>
                <a:gd name="connsiteY7" fmla="*/ 222100 h 2235200"/>
                <a:gd name="connsiteX8" fmla="*/ 222100 w 2115234"/>
                <a:gd name="connsiteY8" fmla="*/ 0 h 223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234" h="2235200">
                  <a:moveTo>
                    <a:pt x="1893134" y="2235200"/>
                  </a:moveTo>
                  <a:lnTo>
                    <a:pt x="222100" y="2235200"/>
                  </a:lnTo>
                  <a:cubicBezTo>
                    <a:pt x="99438" y="2235200"/>
                    <a:pt x="0" y="2135762"/>
                    <a:pt x="0" y="2013100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2115234" y="0"/>
                  </a:lnTo>
                  <a:lnTo>
                    <a:pt x="2115234" y="0"/>
                  </a:lnTo>
                  <a:lnTo>
                    <a:pt x="2115234" y="2013100"/>
                  </a:lnTo>
                  <a:cubicBezTo>
                    <a:pt x="2115234" y="2135762"/>
                    <a:pt x="2015796" y="2235200"/>
                    <a:pt x="1893134" y="2235200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740" tIns="170689" rIns="235739" bIns="235739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kern="1200" dirty="0" smtClean="0"/>
                <a:t>Forma mental</a:t>
              </a:r>
              <a:endParaRPr lang="es-MX" sz="2400" b="1" kern="1200" dirty="0"/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3514382" y="1445156"/>
              <a:ext cx="2115234" cy="1341120"/>
            </a:xfrm>
            <a:prstGeom prst="roundRect">
              <a:avLst>
                <a:gd name="adj" fmla="val 10000"/>
              </a:avLst>
            </a:prstGeom>
            <a:blipFill rotWithShape="1">
              <a:blip r:embed="rId5"/>
              <a:stretch>
                <a:fillRect/>
              </a:stretch>
            </a:blipFill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50000"/>
                <a:hueOff val="2230742"/>
                <a:satOff val="-2843"/>
                <a:lumOff val="3378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8 Forma libre"/>
            <p:cNvSpPr/>
            <p:nvPr/>
          </p:nvSpPr>
          <p:spPr>
            <a:xfrm>
              <a:off x="3514382" y="3030114"/>
              <a:ext cx="2115234" cy="1267547"/>
            </a:xfrm>
            <a:custGeom>
              <a:avLst/>
              <a:gdLst>
                <a:gd name="connsiteX0" fmla="*/ 222100 w 2115234"/>
                <a:gd name="connsiteY0" fmla="*/ 0 h 2235200"/>
                <a:gd name="connsiteX1" fmla="*/ 1893134 w 2115234"/>
                <a:gd name="connsiteY1" fmla="*/ 0 h 2235200"/>
                <a:gd name="connsiteX2" fmla="*/ 2115234 w 2115234"/>
                <a:gd name="connsiteY2" fmla="*/ 222100 h 2235200"/>
                <a:gd name="connsiteX3" fmla="*/ 2115234 w 2115234"/>
                <a:gd name="connsiteY3" fmla="*/ 2235200 h 2235200"/>
                <a:gd name="connsiteX4" fmla="*/ 2115234 w 2115234"/>
                <a:gd name="connsiteY4" fmla="*/ 2235200 h 2235200"/>
                <a:gd name="connsiteX5" fmla="*/ 0 w 2115234"/>
                <a:gd name="connsiteY5" fmla="*/ 2235200 h 2235200"/>
                <a:gd name="connsiteX6" fmla="*/ 0 w 2115234"/>
                <a:gd name="connsiteY6" fmla="*/ 2235200 h 2235200"/>
                <a:gd name="connsiteX7" fmla="*/ 0 w 2115234"/>
                <a:gd name="connsiteY7" fmla="*/ 222100 h 2235200"/>
                <a:gd name="connsiteX8" fmla="*/ 222100 w 2115234"/>
                <a:gd name="connsiteY8" fmla="*/ 0 h 223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234" h="2235200">
                  <a:moveTo>
                    <a:pt x="1893134" y="2235200"/>
                  </a:moveTo>
                  <a:lnTo>
                    <a:pt x="222100" y="2235200"/>
                  </a:lnTo>
                  <a:cubicBezTo>
                    <a:pt x="99438" y="2235200"/>
                    <a:pt x="0" y="2135762"/>
                    <a:pt x="0" y="2013100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2115234" y="0"/>
                  </a:lnTo>
                  <a:lnTo>
                    <a:pt x="2115234" y="0"/>
                  </a:lnTo>
                  <a:lnTo>
                    <a:pt x="2115234" y="2013100"/>
                  </a:lnTo>
                  <a:cubicBezTo>
                    <a:pt x="2115234" y="2135762"/>
                    <a:pt x="2015796" y="2235200"/>
                    <a:pt x="1893134" y="2235200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1972116"/>
                <a:satOff val="-34828"/>
                <a:lumOff val="16863"/>
                <a:alphaOff val="0"/>
              </a:schemeClr>
            </a:fillRef>
            <a:effectRef idx="2">
              <a:schemeClr val="accent5">
                <a:hueOff val="1972116"/>
                <a:satOff val="-34828"/>
                <a:lumOff val="1686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739" tIns="170689" rIns="235739" bIns="235739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kern="1200" dirty="0" smtClean="0"/>
                <a:t>Unión de juicios</a:t>
              </a:r>
              <a:endParaRPr lang="es-MX" sz="2400" b="1" kern="1200" dirty="0"/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5841140" y="1445156"/>
              <a:ext cx="2475276" cy="1341120"/>
            </a:xfrm>
            <a:prstGeom prst="roundRect">
              <a:avLst>
                <a:gd name="adj" fmla="val 10000"/>
              </a:avLst>
            </a:prstGeom>
            <a:blipFill rotWithShape="1">
              <a:blip r:embed="rId6"/>
              <a:stretch>
                <a:fillRect/>
              </a:stretch>
            </a:blipFill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50000"/>
                <a:hueOff val="4461485"/>
                <a:satOff val="-5685"/>
                <a:lumOff val="6757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Forma libre"/>
            <p:cNvSpPr/>
            <p:nvPr/>
          </p:nvSpPr>
          <p:spPr>
            <a:xfrm>
              <a:off x="5841140" y="3030115"/>
              <a:ext cx="2475276" cy="1267546"/>
            </a:xfrm>
            <a:custGeom>
              <a:avLst/>
              <a:gdLst>
                <a:gd name="connsiteX0" fmla="*/ 222100 w 2115234"/>
                <a:gd name="connsiteY0" fmla="*/ 0 h 2235200"/>
                <a:gd name="connsiteX1" fmla="*/ 1893134 w 2115234"/>
                <a:gd name="connsiteY1" fmla="*/ 0 h 2235200"/>
                <a:gd name="connsiteX2" fmla="*/ 2115234 w 2115234"/>
                <a:gd name="connsiteY2" fmla="*/ 222100 h 2235200"/>
                <a:gd name="connsiteX3" fmla="*/ 2115234 w 2115234"/>
                <a:gd name="connsiteY3" fmla="*/ 2235200 h 2235200"/>
                <a:gd name="connsiteX4" fmla="*/ 2115234 w 2115234"/>
                <a:gd name="connsiteY4" fmla="*/ 2235200 h 2235200"/>
                <a:gd name="connsiteX5" fmla="*/ 0 w 2115234"/>
                <a:gd name="connsiteY5" fmla="*/ 2235200 h 2235200"/>
                <a:gd name="connsiteX6" fmla="*/ 0 w 2115234"/>
                <a:gd name="connsiteY6" fmla="*/ 2235200 h 2235200"/>
                <a:gd name="connsiteX7" fmla="*/ 0 w 2115234"/>
                <a:gd name="connsiteY7" fmla="*/ 222100 h 2235200"/>
                <a:gd name="connsiteX8" fmla="*/ 222100 w 2115234"/>
                <a:gd name="connsiteY8" fmla="*/ 0 h 223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234" h="2235200">
                  <a:moveTo>
                    <a:pt x="1893134" y="2235200"/>
                  </a:moveTo>
                  <a:lnTo>
                    <a:pt x="222100" y="2235200"/>
                  </a:lnTo>
                  <a:cubicBezTo>
                    <a:pt x="99438" y="2235200"/>
                    <a:pt x="0" y="2135762"/>
                    <a:pt x="0" y="2013100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2115234" y="0"/>
                  </a:lnTo>
                  <a:lnTo>
                    <a:pt x="2115234" y="0"/>
                  </a:lnTo>
                  <a:lnTo>
                    <a:pt x="2115234" y="2013100"/>
                  </a:lnTo>
                  <a:cubicBezTo>
                    <a:pt x="2115234" y="2135762"/>
                    <a:pt x="2015796" y="2235200"/>
                    <a:pt x="1893134" y="2235200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3944232"/>
                <a:satOff val="-69656"/>
                <a:lumOff val="33727"/>
                <a:alphaOff val="0"/>
              </a:schemeClr>
            </a:fillRef>
            <a:effectRef idx="2">
              <a:schemeClr val="accent5">
                <a:hueOff val="3944232"/>
                <a:satOff val="-69656"/>
                <a:lumOff val="3372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739" tIns="170688" rIns="235740" bIns="235739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dirty="0" smtClean="0"/>
                <a:t>Se expresa por argumentación</a:t>
              </a:r>
              <a:endParaRPr lang="es-MX" sz="20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537797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120279" y="0"/>
            <a:ext cx="2358008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12"/>
          <a:stretch/>
        </p:blipFill>
        <p:spPr bwMode="auto">
          <a:xfrm>
            <a:off x="4763068" y="-14322"/>
            <a:ext cx="2220691" cy="572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4584" y="193205"/>
            <a:ext cx="7903840" cy="79208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s-MX" sz="3200" dirty="0" smtClean="0">
                <a:solidFill>
                  <a:schemeClr val="bg1"/>
                </a:solidFill>
              </a:rPr>
              <a:t>Características</a:t>
            </a:r>
            <a:endParaRPr lang="es-MX" sz="3200" dirty="0">
              <a:solidFill>
                <a:schemeClr val="bg1"/>
              </a:solidFill>
            </a:endParaRPr>
          </a:p>
        </p:txBody>
      </p:sp>
      <p:grpSp>
        <p:nvGrpSpPr>
          <p:cNvPr id="26" name="25 Grupo"/>
          <p:cNvGrpSpPr/>
          <p:nvPr/>
        </p:nvGrpSpPr>
        <p:grpSpPr>
          <a:xfrm>
            <a:off x="1475656" y="1129308"/>
            <a:ext cx="5328591" cy="3456385"/>
            <a:chOff x="1475656" y="1129308"/>
            <a:chExt cx="5328591" cy="3456385"/>
          </a:xfrm>
        </p:grpSpPr>
        <p:sp>
          <p:nvSpPr>
            <p:cNvPr id="20" name="19 Rectángulo redondeado"/>
            <p:cNvSpPr/>
            <p:nvPr/>
          </p:nvSpPr>
          <p:spPr>
            <a:xfrm>
              <a:off x="1475656" y="1129308"/>
              <a:ext cx="5328591" cy="1828800"/>
            </a:xfrm>
            <a:prstGeom prst="roundRect">
              <a:avLst>
                <a:gd name="adj" fmla="val 10000"/>
              </a:avLst>
            </a:prstGeom>
            <a:noFill/>
            <a:ln>
              <a:noFill/>
            </a:ln>
            <a:scene3d>
              <a:camera prst="orthographicFront"/>
              <a:lightRig rig="threePt" dir="t">
                <a:rot lat="0" lon="0" rev="7500000"/>
              </a:lightRig>
            </a:scene3d>
            <a:sp3d extrusionH="190500" prstMaterial="dkEdge">
              <a:bevelT w="120650" h="38100" prst="relaxedInset"/>
              <a:bevelB w="120650" h="57150" prst="relaxedInset"/>
              <a:contourClr>
                <a:schemeClr val="bg1"/>
              </a:contourClr>
            </a:sp3d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20 Rectángulo redondeado"/>
            <p:cNvSpPr/>
            <p:nvPr/>
          </p:nvSpPr>
          <p:spPr>
            <a:xfrm>
              <a:off x="1636125" y="1373148"/>
              <a:ext cx="2384596" cy="1341120"/>
            </a:xfrm>
            <a:prstGeom prst="roundRect">
              <a:avLst>
                <a:gd name="adj" fmla="val 10000"/>
              </a:avLst>
            </a:prstGeom>
            <a:blipFill rotWithShape="1">
              <a:blip r:embed="rId4"/>
              <a:stretch>
                <a:fillRect/>
              </a:stretch>
            </a:blipFill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21 Forma libre"/>
            <p:cNvSpPr/>
            <p:nvPr/>
          </p:nvSpPr>
          <p:spPr>
            <a:xfrm>
              <a:off x="1636124" y="2958107"/>
              <a:ext cx="2384597" cy="1627586"/>
            </a:xfrm>
            <a:custGeom>
              <a:avLst/>
              <a:gdLst>
                <a:gd name="connsiteX0" fmla="*/ 234696 w 2384596"/>
                <a:gd name="connsiteY0" fmla="*/ 0 h 2235200"/>
                <a:gd name="connsiteX1" fmla="*/ 2149900 w 2384596"/>
                <a:gd name="connsiteY1" fmla="*/ 0 h 2235200"/>
                <a:gd name="connsiteX2" fmla="*/ 2384596 w 2384596"/>
                <a:gd name="connsiteY2" fmla="*/ 234696 h 2235200"/>
                <a:gd name="connsiteX3" fmla="*/ 2384596 w 2384596"/>
                <a:gd name="connsiteY3" fmla="*/ 2235200 h 2235200"/>
                <a:gd name="connsiteX4" fmla="*/ 2384596 w 2384596"/>
                <a:gd name="connsiteY4" fmla="*/ 2235200 h 2235200"/>
                <a:gd name="connsiteX5" fmla="*/ 0 w 2384596"/>
                <a:gd name="connsiteY5" fmla="*/ 2235200 h 2235200"/>
                <a:gd name="connsiteX6" fmla="*/ 0 w 2384596"/>
                <a:gd name="connsiteY6" fmla="*/ 2235200 h 2235200"/>
                <a:gd name="connsiteX7" fmla="*/ 0 w 2384596"/>
                <a:gd name="connsiteY7" fmla="*/ 234696 h 2235200"/>
                <a:gd name="connsiteX8" fmla="*/ 234696 w 2384596"/>
                <a:gd name="connsiteY8" fmla="*/ 0 h 223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4596" h="2235200">
                  <a:moveTo>
                    <a:pt x="2149900" y="2235200"/>
                  </a:moveTo>
                  <a:lnTo>
                    <a:pt x="234696" y="2235200"/>
                  </a:lnTo>
                  <a:cubicBezTo>
                    <a:pt x="105077" y="2235200"/>
                    <a:pt x="0" y="2130123"/>
                    <a:pt x="0" y="2000504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2384596" y="0"/>
                  </a:lnTo>
                  <a:lnTo>
                    <a:pt x="2384596" y="0"/>
                  </a:lnTo>
                  <a:lnTo>
                    <a:pt x="2384596" y="2000504"/>
                  </a:lnTo>
                  <a:cubicBezTo>
                    <a:pt x="2384596" y="2130123"/>
                    <a:pt x="2279519" y="2235200"/>
                    <a:pt x="2149900" y="2235200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2317" tIns="163577" rIns="232316" bIns="232316" numCol="1" spcCol="1270" anchor="t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300" kern="1200" dirty="0" smtClean="0"/>
                <a:t>Elementos: Antecedente y consecuente</a:t>
              </a:r>
              <a:endParaRPr lang="es-MX" sz="2300" kern="1200" dirty="0"/>
            </a:p>
          </p:txBody>
        </p:sp>
        <p:sp>
          <p:nvSpPr>
            <p:cNvPr id="23" name="22 Rectángulo redondeado"/>
            <p:cNvSpPr/>
            <p:nvPr/>
          </p:nvSpPr>
          <p:spPr>
            <a:xfrm>
              <a:off x="4259181" y="1373148"/>
              <a:ext cx="2384596" cy="1341120"/>
            </a:xfrm>
            <a:prstGeom prst="roundRect">
              <a:avLst>
                <a:gd name="adj" fmla="val 10000"/>
              </a:avLst>
            </a:prstGeom>
            <a:blipFill rotWithShape="1">
              <a:blip r:embed="rId5"/>
              <a:stretch>
                <a:fillRect/>
              </a:stretch>
            </a:blipFill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50000"/>
                <a:hueOff val="-503420"/>
                <a:satOff val="-41771"/>
                <a:lumOff val="-3656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23 Forma libre"/>
            <p:cNvSpPr/>
            <p:nvPr/>
          </p:nvSpPr>
          <p:spPr>
            <a:xfrm>
              <a:off x="4259181" y="2958106"/>
              <a:ext cx="2384596" cy="1627587"/>
            </a:xfrm>
            <a:custGeom>
              <a:avLst/>
              <a:gdLst>
                <a:gd name="connsiteX0" fmla="*/ 234696 w 2384596"/>
                <a:gd name="connsiteY0" fmla="*/ 0 h 2235200"/>
                <a:gd name="connsiteX1" fmla="*/ 2149900 w 2384596"/>
                <a:gd name="connsiteY1" fmla="*/ 0 h 2235200"/>
                <a:gd name="connsiteX2" fmla="*/ 2384596 w 2384596"/>
                <a:gd name="connsiteY2" fmla="*/ 234696 h 2235200"/>
                <a:gd name="connsiteX3" fmla="*/ 2384596 w 2384596"/>
                <a:gd name="connsiteY3" fmla="*/ 2235200 h 2235200"/>
                <a:gd name="connsiteX4" fmla="*/ 2384596 w 2384596"/>
                <a:gd name="connsiteY4" fmla="*/ 2235200 h 2235200"/>
                <a:gd name="connsiteX5" fmla="*/ 0 w 2384596"/>
                <a:gd name="connsiteY5" fmla="*/ 2235200 h 2235200"/>
                <a:gd name="connsiteX6" fmla="*/ 0 w 2384596"/>
                <a:gd name="connsiteY6" fmla="*/ 2235200 h 2235200"/>
                <a:gd name="connsiteX7" fmla="*/ 0 w 2384596"/>
                <a:gd name="connsiteY7" fmla="*/ 234696 h 2235200"/>
                <a:gd name="connsiteX8" fmla="*/ 234696 w 2384596"/>
                <a:gd name="connsiteY8" fmla="*/ 0 h 223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4596" h="2235200">
                  <a:moveTo>
                    <a:pt x="2149900" y="2235200"/>
                  </a:moveTo>
                  <a:lnTo>
                    <a:pt x="234696" y="2235200"/>
                  </a:lnTo>
                  <a:cubicBezTo>
                    <a:pt x="105077" y="2235200"/>
                    <a:pt x="0" y="2130123"/>
                    <a:pt x="0" y="2000504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2384596" y="0"/>
                  </a:lnTo>
                  <a:lnTo>
                    <a:pt x="2384596" y="0"/>
                  </a:lnTo>
                  <a:lnTo>
                    <a:pt x="2384596" y="2000504"/>
                  </a:lnTo>
                  <a:cubicBezTo>
                    <a:pt x="2384596" y="2130123"/>
                    <a:pt x="2279519" y="2235200"/>
                    <a:pt x="2149900" y="2235200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-616671"/>
                <a:satOff val="-49393"/>
                <a:lumOff val="-5686"/>
                <a:alphaOff val="0"/>
              </a:schemeClr>
            </a:fillRef>
            <a:effectRef idx="2">
              <a:schemeClr val="accent3">
                <a:hueOff val="-616671"/>
                <a:satOff val="-49393"/>
                <a:lumOff val="-568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2316" tIns="163577" rIns="232316" bIns="232316" numCol="1" spcCol="1270" anchor="t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300" kern="1200" dirty="0" smtClean="0"/>
                <a:t>Se califica de:</a:t>
              </a:r>
            </a:p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300" kern="1200" dirty="0" smtClean="0"/>
                <a:t> valido e invalido</a:t>
              </a:r>
              <a:endParaRPr lang="es-MX" sz="23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773065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31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4"/>
          <a:stretch/>
        </p:blipFill>
        <p:spPr>
          <a:xfrm>
            <a:off x="5076056" y="204716"/>
            <a:ext cx="2009524" cy="1985418"/>
          </a:xfrm>
          <a:prstGeom prst="rect">
            <a:avLst/>
          </a:prstGeom>
        </p:spPr>
      </p:pic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4"/>
          <a:stretch/>
        </p:blipFill>
        <p:spPr>
          <a:xfrm>
            <a:off x="1410348" y="204716"/>
            <a:ext cx="2009524" cy="1985418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4584" y="193205"/>
            <a:ext cx="7903840" cy="79208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s-MX" sz="3200" dirty="0" smtClean="0">
                <a:solidFill>
                  <a:schemeClr val="bg1"/>
                </a:solidFill>
              </a:rPr>
              <a:t>tipos</a:t>
            </a:r>
            <a:endParaRPr lang="es-MX" sz="3200" dirty="0">
              <a:solidFill>
                <a:schemeClr val="bg1"/>
              </a:solidFill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539552" y="1446933"/>
            <a:ext cx="7272808" cy="3960440"/>
            <a:chOff x="469485" y="1345332"/>
            <a:chExt cx="7676293" cy="3979832"/>
          </a:xfrm>
        </p:grpSpPr>
        <p:sp>
          <p:nvSpPr>
            <p:cNvPr id="8" name="7 Rectángulo"/>
            <p:cNvSpPr/>
            <p:nvPr/>
          </p:nvSpPr>
          <p:spPr>
            <a:xfrm>
              <a:off x="469485" y="2136716"/>
              <a:ext cx="3744533" cy="220266"/>
            </a:xfrm>
            <a:prstGeom prst="rect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9 Forma libre"/>
            <p:cNvSpPr/>
            <p:nvPr/>
          </p:nvSpPr>
          <p:spPr>
            <a:xfrm>
              <a:off x="469485" y="1345332"/>
              <a:ext cx="3744533" cy="791383"/>
            </a:xfrm>
            <a:custGeom>
              <a:avLst/>
              <a:gdLst>
                <a:gd name="connsiteX0" fmla="*/ 0 w 3744533"/>
                <a:gd name="connsiteY0" fmla="*/ 0 h 791383"/>
                <a:gd name="connsiteX1" fmla="*/ 3744533 w 3744533"/>
                <a:gd name="connsiteY1" fmla="*/ 0 h 791383"/>
                <a:gd name="connsiteX2" fmla="*/ 3744533 w 3744533"/>
                <a:gd name="connsiteY2" fmla="*/ 791383 h 791383"/>
                <a:gd name="connsiteX3" fmla="*/ 0 w 3744533"/>
                <a:gd name="connsiteY3" fmla="*/ 791383 h 791383"/>
                <a:gd name="connsiteX4" fmla="*/ 0 w 3744533"/>
                <a:gd name="connsiteY4" fmla="*/ 0 h 791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4533" h="791383">
                  <a:moveTo>
                    <a:pt x="0" y="0"/>
                  </a:moveTo>
                  <a:lnTo>
                    <a:pt x="3744533" y="0"/>
                  </a:lnTo>
                  <a:lnTo>
                    <a:pt x="3744533" y="791383"/>
                  </a:lnTo>
                  <a:lnTo>
                    <a:pt x="0" y="7913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49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89535" tIns="59690" rIns="89535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4700" kern="1200" dirty="0" smtClean="0"/>
                <a:t>Mediato</a:t>
              </a:r>
              <a:endParaRPr lang="es-MX" sz="4700" kern="1200" dirty="0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469485" y="2943380"/>
              <a:ext cx="275080" cy="275080"/>
            </a:xfrm>
            <a:prstGeom prst="rect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11 Forma libre"/>
            <p:cNvSpPr/>
            <p:nvPr/>
          </p:nvSpPr>
          <p:spPr>
            <a:xfrm>
              <a:off x="731602" y="2760314"/>
              <a:ext cx="3482415" cy="641212"/>
            </a:xfrm>
            <a:custGeom>
              <a:avLst/>
              <a:gdLst>
                <a:gd name="connsiteX0" fmla="*/ 0 w 3482415"/>
                <a:gd name="connsiteY0" fmla="*/ 0 h 641212"/>
                <a:gd name="connsiteX1" fmla="*/ 3482415 w 3482415"/>
                <a:gd name="connsiteY1" fmla="*/ 0 h 641212"/>
                <a:gd name="connsiteX2" fmla="*/ 3482415 w 3482415"/>
                <a:gd name="connsiteY2" fmla="*/ 641212 h 641212"/>
                <a:gd name="connsiteX3" fmla="*/ 0 w 3482415"/>
                <a:gd name="connsiteY3" fmla="*/ 641212 h 641212"/>
                <a:gd name="connsiteX4" fmla="*/ 0 w 3482415"/>
                <a:gd name="connsiteY4" fmla="*/ 0 h 641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2415" h="641212">
                  <a:moveTo>
                    <a:pt x="0" y="0"/>
                  </a:moveTo>
                  <a:lnTo>
                    <a:pt x="3482415" y="0"/>
                  </a:lnTo>
                  <a:lnTo>
                    <a:pt x="3482415" y="641212"/>
                  </a:lnTo>
                  <a:lnTo>
                    <a:pt x="0" y="641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45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200" kern="1200" dirty="0" smtClean="0"/>
                <a:t>Deductivo </a:t>
              </a:r>
              <a:endParaRPr lang="es-MX" sz="2200" kern="1200" dirty="0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469485" y="3584593"/>
              <a:ext cx="275080" cy="275080"/>
            </a:xfrm>
            <a:prstGeom prst="rect">
              <a:avLst/>
            </a:prstGeom>
          </p:spPr>
          <p:style>
            <a:lnRef idx="2">
              <a:schemeClr val="accent3">
                <a:hueOff val="-88096"/>
                <a:satOff val="-7056"/>
                <a:lumOff val="-812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13 Forma libre"/>
            <p:cNvSpPr/>
            <p:nvPr/>
          </p:nvSpPr>
          <p:spPr>
            <a:xfrm>
              <a:off x="731602" y="3401527"/>
              <a:ext cx="3482415" cy="641212"/>
            </a:xfrm>
            <a:custGeom>
              <a:avLst/>
              <a:gdLst>
                <a:gd name="connsiteX0" fmla="*/ 0 w 3482415"/>
                <a:gd name="connsiteY0" fmla="*/ 0 h 641212"/>
                <a:gd name="connsiteX1" fmla="*/ 3482415 w 3482415"/>
                <a:gd name="connsiteY1" fmla="*/ 0 h 641212"/>
                <a:gd name="connsiteX2" fmla="*/ 3482415 w 3482415"/>
                <a:gd name="connsiteY2" fmla="*/ 641212 h 641212"/>
                <a:gd name="connsiteX3" fmla="*/ 0 w 3482415"/>
                <a:gd name="connsiteY3" fmla="*/ 641212 h 641212"/>
                <a:gd name="connsiteX4" fmla="*/ 0 w 3482415"/>
                <a:gd name="connsiteY4" fmla="*/ 0 h 641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2415" h="641212">
                  <a:moveTo>
                    <a:pt x="0" y="0"/>
                  </a:moveTo>
                  <a:lnTo>
                    <a:pt x="3482415" y="0"/>
                  </a:lnTo>
                  <a:lnTo>
                    <a:pt x="3482415" y="641212"/>
                  </a:lnTo>
                  <a:lnTo>
                    <a:pt x="0" y="641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49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200" kern="1200" dirty="0" smtClean="0"/>
                <a:t>Inductivo </a:t>
              </a:r>
              <a:endParaRPr lang="es-MX" sz="2200" kern="1200" dirty="0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469485" y="4225805"/>
              <a:ext cx="275080" cy="275080"/>
            </a:xfrm>
            <a:prstGeom prst="rect">
              <a:avLst/>
            </a:prstGeom>
          </p:spPr>
          <p:style>
            <a:lnRef idx="2">
              <a:schemeClr val="accent3">
                <a:hueOff val="-176192"/>
                <a:satOff val="-14112"/>
                <a:lumOff val="-1625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15 Forma libre"/>
            <p:cNvSpPr/>
            <p:nvPr/>
          </p:nvSpPr>
          <p:spPr>
            <a:xfrm>
              <a:off x="731602" y="4042739"/>
              <a:ext cx="3482415" cy="641212"/>
            </a:xfrm>
            <a:custGeom>
              <a:avLst/>
              <a:gdLst>
                <a:gd name="connsiteX0" fmla="*/ 0 w 3482415"/>
                <a:gd name="connsiteY0" fmla="*/ 0 h 641212"/>
                <a:gd name="connsiteX1" fmla="*/ 3482415 w 3482415"/>
                <a:gd name="connsiteY1" fmla="*/ 0 h 641212"/>
                <a:gd name="connsiteX2" fmla="*/ 3482415 w 3482415"/>
                <a:gd name="connsiteY2" fmla="*/ 641212 h 641212"/>
                <a:gd name="connsiteX3" fmla="*/ 0 w 3482415"/>
                <a:gd name="connsiteY3" fmla="*/ 641212 h 641212"/>
                <a:gd name="connsiteX4" fmla="*/ 0 w 3482415"/>
                <a:gd name="connsiteY4" fmla="*/ 0 h 641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2415" h="641212">
                  <a:moveTo>
                    <a:pt x="0" y="0"/>
                  </a:moveTo>
                  <a:lnTo>
                    <a:pt x="3482415" y="0"/>
                  </a:lnTo>
                  <a:lnTo>
                    <a:pt x="3482415" y="641212"/>
                  </a:lnTo>
                  <a:lnTo>
                    <a:pt x="0" y="641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48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200" kern="1200" dirty="0" smtClean="0"/>
                <a:t>Analógico</a:t>
              </a:r>
              <a:endParaRPr lang="es-MX" sz="2200" kern="1200" dirty="0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469485" y="4867018"/>
              <a:ext cx="275080" cy="275080"/>
            </a:xfrm>
            <a:prstGeom prst="rect">
              <a:avLst/>
            </a:prstGeom>
          </p:spPr>
          <p:style>
            <a:lnRef idx="2">
              <a:schemeClr val="accent3">
                <a:hueOff val="-264288"/>
                <a:satOff val="-21168"/>
                <a:lumOff val="-2437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17 Forma libre"/>
            <p:cNvSpPr/>
            <p:nvPr/>
          </p:nvSpPr>
          <p:spPr>
            <a:xfrm>
              <a:off x="731602" y="4683952"/>
              <a:ext cx="3482415" cy="641212"/>
            </a:xfrm>
            <a:custGeom>
              <a:avLst/>
              <a:gdLst>
                <a:gd name="connsiteX0" fmla="*/ 0 w 3482415"/>
                <a:gd name="connsiteY0" fmla="*/ 0 h 641212"/>
                <a:gd name="connsiteX1" fmla="*/ 3482415 w 3482415"/>
                <a:gd name="connsiteY1" fmla="*/ 0 h 641212"/>
                <a:gd name="connsiteX2" fmla="*/ 3482415 w 3482415"/>
                <a:gd name="connsiteY2" fmla="*/ 641212 h 641212"/>
                <a:gd name="connsiteX3" fmla="*/ 0 w 3482415"/>
                <a:gd name="connsiteY3" fmla="*/ 641212 h 641212"/>
                <a:gd name="connsiteX4" fmla="*/ 0 w 3482415"/>
                <a:gd name="connsiteY4" fmla="*/ 0 h 641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2415" h="641212">
                  <a:moveTo>
                    <a:pt x="0" y="0"/>
                  </a:moveTo>
                  <a:lnTo>
                    <a:pt x="3482415" y="0"/>
                  </a:lnTo>
                  <a:lnTo>
                    <a:pt x="3482415" y="641212"/>
                  </a:lnTo>
                  <a:lnTo>
                    <a:pt x="0" y="641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50000"/>
              </a:schemeClr>
            </a:solidFill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200" kern="1200" dirty="0" smtClean="0"/>
                <a:t>Estadístico  </a:t>
              </a:r>
              <a:endParaRPr lang="es-MX" sz="2200" kern="1200" dirty="0"/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4401245" y="2136716"/>
              <a:ext cx="3744533" cy="220266"/>
            </a:xfrm>
            <a:prstGeom prst="rect">
              <a:avLst/>
            </a:prstGeom>
          </p:spPr>
          <p:style>
            <a:lnRef idx="2">
              <a:schemeClr val="accent3">
                <a:hueOff val="-616671"/>
                <a:satOff val="-49393"/>
                <a:lumOff val="-5686"/>
                <a:alphaOff val="0"/>
              </a:schemeClr>
            </a:lnRef>
            <a:fillRef idx="1">
              <a:schemeClr val="accent3">
                <a:hueOff val="-616671"/>
                <a:satOff val="-49393"/>
                <a:lumOff val="-5686"/>
                <a:alphaOff val="0"/>
              </a:schemeClr>
            </a:fillRef>
            <a:effectRef idx="0">
              <a:schemeClr val="accent3">
                <a:hueOff val="-616671"/>
                <a:satOff val="-49393"/>
                <a:lumOff val="-56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20 Forma libre"/>
            <p:cNvSpPr/>
            <p:nvPr/>
          </p:nvSpPr>
          <p:spPr>
            <a:xfrm>
              <a:off x="4401245" y="1345332"/>
              <a:ext cx="3744533" cy="791383"/>
            </a:xfrm>
            <a:custGeom>
              <a:avLst/>
              <a:gdLst>
                <a:gd name="connsiteX0" fmla="*/ 0 w 3744533"/>
                <a:gd name="connsiteY0" fmla="*/ 0 h 791383"/>
                <a:gd name="connsiteX1" fmla="*/ 3744533 w 3744533"/>
                <a:gd name="connsiteY1" fmla="*/ 0 h 791383"/>
                <a:gd name="connsiteX2" fmla="*/ 3744533 w 3744533"/>
                <a:gd name="connsiteY2" fmla="*/ 791383 h 791383"/>
                <a:gd name="connsiteX3" fmla="*/ 0 w 3744533"/>
                <a:gd name="connsiteY3" fmla="*/ 791383 h 791383"/>
                <a:gd name="connsiteX4" fmla="*/ 0 w 3744533"/>
                <a:gd name="connsiteY4" fmla="*/ 0 h 791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4533" h="791383">
                  <a:moveTo>
                    <a:pt x="0" y="0"/>
                  </a:moveTo>
                  <a:lnTo>
                    <a:pt x="3744533" y="0"/>
                  </a:lnTo>
                  <a:lnTo>
                    <a:pt x="3744533" y="791383"/>
                  </a:lnTo>
                  <a:lnTo>
                    <a:pt x="0" y="7913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49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89535" tIns="59690" rIns="89535" bIns="5969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4700" kern="1200" dirty="0" smtClean="0"/>
                <a:t>Inmediato</a:t>
              </a:r>
              <a:endParaRPr lang="es-MX" sz="4700" kern="1200" dirty="0"/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4401245" y="2943380"/>
              <a:ext cx="275080" cy="275080"/>
            </a:xfrm>
            <a:prstGeom prst="rect">
              <a:avLst/>
            </a:prstGeom>
          </p:spPr>
          <p:style>
            <a:lnRef idx="2">
              <a:schemeClr val="accent3">
                <a:hueOff val="-352383"/>
                <a:satOff val="-28225"/>
                <a:lumOff val="-3249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22 Forma libre"/>
            <p:cNvSpPr/>
            <p:nvPr/>
          </p:nvSpPr>
          <p:spPr>
            <a:xfrm>
              <a:off x="4663362" y="2760314"/>
              <a:ext cx="3482415" cy="641212"/>
            </a:xfrm>
            <a:custGeom>
              <a:avLst/>
              <a:gdLst>
                <a:gd name="connsiteX0" fmla="*/ 0 w 3482415"/>
                <a:gd name="connsiteY0" fmla="*/ 0 h 641212"/>
                <a:gd name="connsiteX1" fmla="*/ 3482415 w 3482415"/>
                <a:gd name="connsiteY1" fmla="*/ 0 h 641212"/>
                <a:gd name="connsiteX2" fmla="*/ 3482415 w 3482415"/>
                <a:gd name="connsiteY2" fmla="*/ 641212 h 641212"/>
                <a:gd name="connsiteX3" fmla="*/ 0 w 3482415"/>
                <a:gd name="connsiteY3" fmla="*/ 641212 h 641212"/>
                <a:gd name="connsiteX4" fmla="*/ 0 w 3482415"/>
                <a:gd name="connsiteY4" fmla="*/ 0 h 641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2415" h="641212">
                  <a:moveTo>
                    <a:pt x="0" y="0"/>
                  </a:moveTo>
                  <a:lnTo>
                    <a:pt x="3482415" y="0"/>
                  </a:lnTo>
                  <a:lnTo>
                    <a:pt x="3482415" y="641212"/>
                  </a:lnTo>
                  <a:lnTo>
                    <a:pt x="0" y="641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49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200" kern="1200" dirty="0" smtClean="0"/>
                <a:t>Subalteración </a:t>
              </a:r>
              <a:endParaRPr lang="es-MX" sz="2200" kern="1200" dirty="0"/>
            </a:p>
          </p:txBody>
        </p:sp>
        <p:sp>
          <p:nvSpPr>
            <p:cNvPr id="24" name="23 Rectángulo"/>
            <p:cNvSpPr/>
            <p:nvPr/>
          </p:nvSpPr>
          <p:spPr>
            <a:xfrm>
              <a:off x="4401245" y="3584593"/>
              <a:ext cx="275080" cy="275080"/>
            </a:xfrm>
            <a:prstGeom prst="rect">
              <a:avLst/>
            </a:prstGeom>
          </p:spPr>
          <p:style>
            <a:lnRef idx="2">
              <a:schemeClr val="accent3">
                <a:hueOff val="-440479"/>
                <a:satOff val="-35281"/>
                <a:lumOff val="-4061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24 Forma libre"/>
            <p:cNvSpPr/>
            <p:nvPr/>
          </p:nvSpPr>
          <p:spPr>
            <a:xfrm>
              <a:off x="4663362" y="3401527"/>
              <a:ext cx="3482415" cy="641212"/>
            </a:xfrm>
            <a:custGeom>
              <a:avLst/>
              <a:gdLst>
                <a:gd name="connsiteX0" fmla="*/ 0 w 3482415"/>
                <a:gd name="connsiteY0" fmla="*/ 0 h 641212"/>
                <a:gd name="connsiteX1" fmla="*/ 3482415 w 3482415"/>
                <a:gd name="connsiteY1" fmla="*/ 0 h 641212"/>
                <a:gd name="connsiteX2" fmla="*/ 3482415 w 3482415"/>
                <a:gd name="connsiteY2" fmla="*/ 641212 h 641212"/>
                <a:gd name="connsiteX3" fmla="*/ 0 w 3482415"/>
                <a:gd name="connsiteY3" fmla="*/ 641212 h 641212"/>
                <a:gd name="connsiteX4" fmla="*/ 0 w 3482415"/>
                <a:gd name="connsiteY4" fmla="*/ 0 h 641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2415" h="641212">
                  <a:moveTo>
                    <a:pt x="0" y="0"/>
                  </a:moveTo>
                  <a:lnTo>
                    <a:pt x="3482415" y="0"/>
                  </a:lnTo>
                  <a:lnTo>
                    <a:pt x="3482415" y="641212"/>
                  </a:lnTo>
                  <a:lnTo>
                    <a:pt x="0" y="641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47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200" kern="1200" dirty="0" smtClean="0"/>
                <a:t>Alteración </a:t>
              </a:r>
              <a:endParaRPr lang="es-MX" sz="2200" kern="1200" dirty="0"/>
            </a:p>
          </p:txBody>
        </p:sp>
        <p:sp>
          <p:nvSpPr>
            <p:cNvPr id="26" name="25 Rectángulo"/>
            <p:cNvSpPr/>
            <p:nvPr/>
          </p:nvSpPr>
          <p:spPr>
            <a:xfrm>
              <a:off x="4401245" y="4225805"/>
              <a:ext cx="275080" cy="275080"/>
            </a:xfrm>
            <a:prstGeom prst="rect">
              <a:avLst/>
            </a:prstGeom>
          </p:spPr>
          <p:style>
            <a:lnRef idx="2">
              <a:schemeClr val="accent3">
                <a:hueOff val="-528575"/>
                <a:satOff val="-42337"/>
                <a:lumOff val="-4874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26 Forma libre"/>
            <p:cNvSpPr/>
            <p:nvPr/>
          </p:nvSpPr>
          <p:spPr>
            <a:xfrm>
              <a:off x="4663362" y="4042739"/>
              <a:ext cx="3482415" cy="641212"/>
            </a:xfrm>
            <a:custGeom>
              <a:avLst/>
              <a:gdLst>
                <a:gd name="connsiteX0" fmla="*/ 0 w 3482415"/>
                <a:gd name="connsiteY0" fmla="*/ 0 h 641212"/>
                <a:gd name="connsiteX1" fmla="*/ 3482415 w 3482415"/>
                <a:gd name="connsiteY1" fmla="*/ 0 h 641212"/>
                <a:gd name="connsiteX2" fmla="*/ 3482415 w 3482415"/>
                <a:gd name="connsiteY2" fmla="*/ 641212 h 641212"/>
                <a:gd name="connsiteX3" fmla="*/ 0 w 3482415"/>
                <a:gd name="connsiteY3" fmla="*/ 641212 h 641212"/>
                <a:gd name="connsiteX4" fmla="*/ 0 w 3482415"/>
                <a:gd name="connsiteY4" fmla="*/ 0 h 641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2415" h="641212">
                  <a:moveTo>
                    <a:pt x="0" y="0"/>
                  </a:moveTo>
                  <a:lnTo>
                    <a:pt x="3482415" y="0"/>
                  </a:lnTo>
                  <a:lnTo>
                    <a:pt x="3482415" y="641212"/>
                  </a:lnTo>
                  <a:lnTo>
                    <a:pt x="0" y="641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48000"/>
              </a:schemeClr>
            </a:solidFill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200" kern="1200" dirty="0" smtClean="0"/>
                <a:t>Contraposición</a:t>
              </a:r>
              <a:endParaRPr lang="es-MX" sz="2200" kern="1200" dirty="0"/>
            </a:p>
          </p:txBody>
        </p:sp>
        <p:sp>
          <p:nvSpPr>
            <p:cNvPr id="28" name="27 Rectángulo"/>
            <p:cNvSpPr/>
            <p:nvPr/>
          </p:nvSpPr>
          <p:spPr>
            <a:xfrm>
              <a:off x="4401245" y="4867018"/>
              <a:ext cx="275080" cy="275080"/>
            </a:xfrm>
            <a:prstGeom prst="rect">
              <a:avLst/>
            </a:prstGeom>
          </p:spPr>
          <p:style>
            <a:lnRef idx="2">
              <a:schemeClr val="accent3">
                <a:hueOff val="-616671"/>
                <a:satOff val="-49393"/>
                <a:lumOff val="-5686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28 Forma libre"/>
            <p:cNvSpPr/>
            <p:nvPr/>
          </p:nvSpPr>
          <p:spPr>
            <a:xfrm>
              <a:off x="4663362" y="4683952"/>
              <a:ext cx="3482415" cy="641212"/>
            </a:xfrm>
            <a:custGeom>
              <a:avLst/>
              <a:gdLst>
                <a:gd name="connsiteX0" fmla="*/ 0 w 3482415"/>
                <a:gd name="connsiteY0" fmla="*/ 0 h 641212"/>
                <a:gd name="connsiteX1" fmla="*/ 3482415 w 3482415"/>
                <a:gd name="connsiteY1" fmla="*/ 0 h 641212"/>
                <a:gd name="connsiteX2" fmla="*/ 3482415 w 3482415"/>
                <a:gd name="connsiteY2" fmla="*/ 641212 h 641212"/>
                <a:gd name="connsiteX3" fmla="*/ 0 w 3482415"/>
                <a:gd name="connsiteY3" fmla="*/ 641212 h 641212"/>
                <a:gd name="connsiteX4" fmla="*/ 0 w 3482415"/>
                <a:gd name="connsiteY4" fmla="*/ 0 h 641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2415" h="641212">
                  <a:moveTo>
                    <a:pt x="0" y="0"/>
                  </a:moveTo>
                  <a:lnTo>
                    <a:pt x="3482415" y="0"/>
                  </a:lnTo>
                  <a:lnTo>
                    <a:pt x="3482415" y="641212"/>
                  </a:lnTo>
                  <a:lnTo>
                    <a:pt x="0" y="641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47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200" kern="1200" dirty="0" smtClean="0"/>
                <a:t>Oposición  </a:t>
              </a:r>
              <a:endParaRPr lang="es-MX" sz="2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40072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7859216" cy="9525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EL PENSAMIENTO</a:t>
            </a:r>
            <a:endParaRPr lang="es-MX" sz="3600" b="1" dirty="0">
              <a:solidFill>
                <a:schemeClr val="bg1"/>
              </a:solidFill>
            </a:endParaRPr>
          </a:p>
        </p:txBody>
      </p:sp>
      <p:grpSp>
        <p:nvGrpSpPr>
          <p:cNvPr id="12" name="11 Grupo"/>
          <p:cNvGrpSpPr/>
          <p:nvPr/>
        </p:nvGrpSpPr>
        <p:grpSpPr>
          <a:xfrm>
            <a:off x="467544" y="1407711"/>
            <a:ext cx="7776067" cy="4303755"/>
            <a:chOff x="824895" y="1407711"/>
            <a:chExt cx="7776067" cy="4303755"/>
          </a:xfrm>
        </p:grpSpPr>
        <p:pic>
          <p:nvPicPr>
            <p:cNvPr id="14346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8413" y="4246084"/>
              <a:ext cx="2005211" cy="13614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10 Llamada de nube"/>
            <p:cNvSpPr/>
            <p:nvPr/>
          </p:nvSpPr>
          <p:spPr>
            <a:xfrm>
              <a:off x="3239396" y="3799362"/>
              <a:ext cx="2450961" cy="1912104"/>
            </a:xfrm>
            <a:prstGeom prst="cloudCallout">
              <a:avLst>
                <a:gd name="adj1" fmla="val -52717"/>
                <a:gd name="adj2" fmla="val -82141"/>
              </a:avLst>
            </a:prstGeom>
            <a:ln>
              <a:solidFill>
                <a:srgbClr val="FC7500"/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3417183" y="4118090"/>
              <a:ext cx="1916269" cy="12618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dirty="0" smtClean="0">
                  <a:solidFill>
                    <a:schemeClr val="bg1"/>
                  </a:solidFill>
                </a:rPr>
                <a:t>Tipos </a:t>
              </a:r>
            </a:p>
            <a:p>
              <a:pPr algn="ctr"/>
              <a:r>
                <a:rPr lang="es-MX" sz="2000" b="1" dirty="0" smtClean="0">
                  <a:solidFill>
                    <a:schemeClr val="bg1"/>
                  </a:solidFill>
                </a:rPr>
                <a:t>de pensamiento</a:t>
              </a:r>
            </a:p>
            <a:p>
              <a:pPr algn="ctr"/>
              <a:endParaRPr lang="es-MX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824895" y="1522661"/>
              <a:ext cx="2666985" cy="646331"/>
            </a:xfrm>
            <a:prstGeom prst="rect">
              <a:avLst/>
            </a:prstGeom>
            <a:ln>
              <a:solidFill>
                <a:srgbClr val="FC7500"/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bg1"/>
                  </a:solidFill>
                </a:rPr>
                <a:t>Representación mental</a:t>
              </a: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3851920" y="1407711"/>
              <a:ext cx="2232248" cy="369332"/>
            </a:xfrm>
            <a:prstGeom prst="rect">
              <a:avLst/>
            </a:prstGeom>
            <a:ln>
              <a:solidFill>
                <a:srgbClr val="FC7500"/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bg1"/>
                  </a:solidFill>
                </a:rPr>
                <a:t>Unión de ideas</a:t>
              </a: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6368714" y="1661160"/>
              <a:ext cx="2232248" cy="369332"/>
            </a:xfrm>
            <a:prstGeom prst="rect">
              <a:avLst/>
            </a:prstGeom>
            <a:ln>
              <a:solidFill>
                <a:srgbClr val="FC7500"/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bg1"/>
                  </a:solidFill>
                </a:rPr>
                <a:t>Dos premisas</a:t>
              </a: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824895" y="4118090"/>
              <a:ext cx="2232248" cy="369332"/>
            </a:xfrm>
            <a:prstGeom prst="rect">
              <a:avLst/>
            </a:prstGeom>
            <a:ln>
              <a:solidFill>
                <a:srgbClr val="FC7500"/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bg1"/>
                  </a:solidFill>
                </a:rPr>
                <a:t>Reglas</a:t>
              </a:r>
            </a:p>
          </p:txBody>
        </p:sp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2946" y="2168990"/>
              <a:ext cx="934226" cy="8875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43" name="Picture 7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1777043"/>
              <a:ext cx="2114503" cy="103672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44" name="Picture 8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4" y="2073463"/>
              <a:ext cx="2372778" cy="11282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45" name="Picture 9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4487" y="4302756"/>
              <a:ext cx="1643897" cy="11793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7 Rectángulo"/>
            <p:cNvSpPr/>
            <p:nvPr/>
          </p:nvSpPr>
          <p:spPr>
            <a:xfrm>
              <a:off x="4245731" y="2612748"/>
              <a:ext cx="1444626" cy="584775"/>
            </a:xfrm>
            <a:prstGeom prst="rect">
              <a:avLst/>
            </a:prstGeom>
            <a:ln w="76200">
              <a:solidFill>
                <a:srgbClr val="FC7500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s-MX" sz="3200" dirty="0" smtClean="0">
                  <a:solidFill>
                    <a:prstClr val="white"/>
                  </a:solidFill>
                </a:rPr>
                <a:t>Juicio </a:t>
              </a:r>
              <a:endParaRPr lang="es-MX" dirty="0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1547664" y="2908273"/>
              <a:ext cx="1104790" cy="584775"/>
            </a:xfrm>
            <a:prstGeom prst="rect">
              <a:avLst/>
            </a:prstGeom>
            <a:ln w="76200">
              <a:solidFill>
                <a:srgbClr val="FC7500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s-MX" sz="3200" dirty="0" smtClean="0">
                  <a:solidFill>
                    <a:prstClr val="white"/>
                  </a:solidFill>
                </a:rPr>
                <a:t>Idea</a:t>
              </a:r>
              <a:endParaRPr lang="es-MX" dirty="0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6300192" y="2983203"/>
              <a:ext cx="2166932" cy="523220"/>
            </a:xfrm>
            <a:prstGeom prst="rect">
              <a:avLst/>
            </a:prstGeom>
            <a:ln w="76200">
              <a:solidFill>
                <a:srgbClr val="FC7500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s-MX" sz="2800" dirty="0" smtClean="0">
                  <a:solidFill>
                    <a:prstClr val="white"/>
                  </a:solidFill>
                </a:rPr>
                <a:t>Raciocinio</a:t>
              </a:r>
              <a:r>
                <a:rPr lang="es-MX" sz="2800" dirty="0">
                  <a:solidFill>
                    <a:prstClr val="white"/>
                  </a:solidFill>
                </a:rPr>
                <a:t> </a:t>
              </a:r>
              <a:endParaRPr lang="es-MX" sz="1600" dirty="0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6012160" y="4072344"/>
              <a:ext cx="2232248" cy="369332"/>
            </a:xfrm>
            <a:prstGeom prst="rect">
              <a:avLst/>
            </a:prstGeom>
            <a:ln>
              <a:solidFill>
                <a:srgbClr val="FC7500"/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bg1"/>
                  </a:solidFill>
                </a:rPr>
                <a:t>Herramientas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6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584" y="193204"/>
            <a:ext cx="7903840" cy="1080119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Clasificación de las formas </a:t>
            </a:r>
            <a:r>
              <a:rPr lang="es-MX" sz="3200" b="1" dirty="0">
                <a:solidFill>
                  <a:schemeClr val="bg1"/>
                </a:solidFill>
              </a:rPr>
              <a:t>mentales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467542" y="1565796"/>
            <a:ext cx="7956565" cy="3859302"/>
            <a:chOff x="467542" y="1565796"/>
            <a:chExt cx="7956565" cy="3859302"/>
          </a:xfrm>
        </p:grpSpPr>
        <p:pic>
          <p:nvPicPr>
            <p:cNvPr id="3" name="Imagen 4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53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67543" y="2569468"/>
              <a:ext cx="1576795" cy="134352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4" name="Imagen 5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940152" y="2569468"/>
              <a:ext cx="2483955" cy="183996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" name="4 Rectángulo"/>
            <p:cNvSpPr/>
            <p:nvPr/>
          </p:nvSpPr>
          <p:spPr>
            <a:xfrm>
              <a:off x="467542" y="1565796"/>
              <a:ext cx="7817446" cy="584775"/>
            </a:xfrm>
            <a:prstGeom prst="rect">
              <a:avLst/>
            </a:prstGeom>
            <a:solidFill>
              <a:schemeClr val="accent4">
                <a:alpha val="49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3200" b="1" dirty="0" smtClean="0">
                  <a:solidFill>
                    <a:prstClr val="white"/>
                  </a:solidFill>
                </a:rPr>
                <a:t>A) Idea </a:t>
              </a:r>
              <a:r>
                <a:rPr lang="es-MX" sz="3200" b="1" dirty="0">
                  <a:solidFill>
                    <a:prstClr val="white"/>
                  </a:solidFill>
                </a:rPr>
                <a:t>o concepto</a:t>
              </a:r>
              <a:endParaRPr lang="es-MX" b="1" dirty="0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2771800" y="2712666"/>
              <a:ext cx="2634879" cy="1200329"/>
            </a:xfrm>
            <a:prstGeom prst="rect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2400" dirty="0" smtClean="0">
                  <a:solidFill>
                    <a:prstClr val="white"/>
                  </a:solidFill>
                </a:rPr>
                <a:t>Representación </a:t>
              </a:r>
              <a:r>
                <a:rPr lang="es-MX" sz="2400" dirty="0">
                  <a:solidFill>
                    <a:prstClr val="white"/>
                  </a:solidFill>
                </a:rPr>
                <a:t>mental de un </a:t>
              </a:r>
              <a:r>
                <a:rPr lang="es-MX" sz="2400" dirty="0" smtClean="0">
                  <a:solidFill>
                    <a:prstClr val="white"/>
                  </a:solidFill>
                </a:rPr>
                <a:t>objeto.</a:t>
              </a:r>
              <a:endParaRPr lang="es-MX" sz="1400" dirty="0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2915816" y="4409435"/>
              <a:ext cx="2286000" cy="1015663"/>
            </a:xfrm>
            <a:prstGeom prst="rect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/>
              <a:r>
                <a:rPr lang="es-MX" sz="2000" dirty="0" smtClean="0">
                  <a:solidFill>
                    <a:prstClr val="white"/>
                  </a:solidFill>
                </a:rPr>
                <a:t>Suele </a:t>
              </a:r>
              <a:r>
                <a:rPr lang="es-MX" sz="2000" dirty="0">
                  <a:solidFill>
                    <a:prstClr val="white"/>
                  </a:solidFill>
                </a:rPr>
                <a:t>expresarse con una sola palabra </a:t>
              </a:r>
              <a:endParaRPr lang="es-MX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20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299876" y="481236"/>
            <a:ext cx="8079649" cy="4312337"/>
            <a:chOff x="299876" y="481236"/>
            <a:chExt cx="8079649" cy="4312337"/>
          </a:xfrm>
        </p:grpSpPr>
        <p:pic>
          <p:nvPicPr>
            <p:cNvPr id="2" name="Imagen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06118" y="2298016"/>
              <a:ext cx="2246002" cy="249555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3" name="2 Rectángulo"/>
            <p:cNvSpPr/>
            <p:nvPr/>
          </p:nvSpPr>
          <p:spPr>
            <a:xfrm>
              <a:off x="299876" y="1704435"/>
              <a:ext cx="2615939" cy="1200329"/>
            </a:xfrm>
            <a:prstGeom prst="rect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2400" dirty="0" smtClean="0">
                  <a:solidFill>
                    <a:schemeClr val="bg1"/>
                  </a:solidFill>
                </a:rPr>
                <a:t>Afirmación </a:t>
              </a:r>
              <a:r>
                <a:rPr lang="es-MX" sz="2400" dirty="0">
                  <a:solidFill>
                    <a:schemeClr val="bg1"/>
                  </a:solidFill>
                </a:rPr>
                <a:t>o negación de una </a:t>
              </a:r>
              <a:r>
                <a:rPr lang="es-MX" sz="2400" dirty="0" smtClean="0">
                  <a:solidFill>
                    <a:schemeClr val="bg1"/>
                  </a:solidFill>
                </a:rPr>
                <a:t>idea. </a:t>
              </a:r>
              <a:endParaRPr lang="es-MX" sz="1400" dirty="0">
                <a:solidFill>
                  <a:schemeClr val="bg1"/>
                </a:solidFill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6093525" y="2738185"/>
              <a:ext cx="2286000" cy="1631216"/>
            </a:xfrm>
            <a:prstGeom prst="rect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/>
              <a:r>
                <a:rPr lang="es-MX" sz="2000" dirty="0" smtClean="0">
                  <a:solidFill>
                    <a:prstClr val="black"/>
                  </a:solidFill>
                </a:rPr>
                <a:t>Se utiliza </a:t>
              </a:r>
              <a:r>
                <a:rPr lang="es-MX" sz="2000" dirty="0">
                  <a:solidFill>
                    <a:prstClr val="black"/>
                  </a:solidFill>
                </a:rPr>
                <a:t>como preferencia el verbo ¨ser¨ en tercera persona (es)</a:t>
              </a:r>
              <a:endParaRPr lang="es-MX" sz="1200" dirty="0"/>
            </a:p>
          </p:txBody>
        </p:sp>
        <p:sp>
          <p:nvSpPr>
            <p:cNvPr id="5" name="4 Rectángulo"/>
            <p:cNvSpPr/>
            <p:nvPr/>
          </p:nvSpPr>
          <p:spPr>
            <a:xfrm>
              <a:off x="323528" y="481236"/>
              <a:ext cx="7817446" cy="584775"/>
            </a:xfrm>
            <a:prstGeom prst="rect">
              <a:avLst/>
            </a:prstGeom>
            <a:solidFill>
              <a:schemeClr val="accent4">
                <a:alpha val="49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3200" b="1" dirty="0" smtClean="0"/>
                <a:t>B) Juicio </a:t>
              </a:r>
              <a:r>
                <a:rPr lang="es-MX" sz="3200" b="1" dirty="0"/>
                <a:t>y proposición</a:t>
              </a:r>
              <a:endParaRPr lang="es-MX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2026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87824" y="1334858"/>
            <a:ext cx="3076677" cy="15698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Rectángulo"/>
          <p:cNvSpPr/>
          <p:nvPr/>
        </p:nvSpPr>
        <p:spPr>
          <a:xfrm>
            <a:off x="323528" y="481236"/>
            <a:ext cx="7817446" cy="584775"/>
          </a:xfrm>
          <a:prstGeom prst="rect">
            <a:avLst/>
          </a:prstGeom>
          <a:solidFill>
            <a:schemeClr val="accent4">
              <a:alpha val="49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3200" b="1" dirty="0"/>
              <a:t>C</a:t>
            </a:r>
            <a:r>
              <a:rPr lang="es-MX" sz="3200" b="1" dirty="0" smtClean="0"/>
              <a:t>) Raciocinio o razonamiento</a:t>
            </a:r>
            <a:endParaRPr lang="es-MX" b="1" dirty="0"/>
          </a:p>
        </p:txBody>
      </p:sp>
      <p:sp>
        <p:nvSpPr>
          <p:cNvPr id="4" name="3 Rectángulo"/>
          <p:cNvSpPr/>
          <p:nvPr/>
        </p:nvSpPr>
        <p:spPr>
          <a:xfrm>
            <a:off x="323528" y="2281436"/>
            <a:ext cx="2286000" cy="1631216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bg1"/>
                </a:solidFill>
                <a:ea typeface="+mj-ea"/>
                <a:cs typeface="+mj-cs"/>
              </a:rPr>
              <a:t>Obtención </a:t>
            </a:r>
            <a:r>
              <a:rPr lang="es-MX" sz="2000" dirty="0">
                <a:solidFill>
                  <a:schemeClr val="bg1"/>
                </a:solidFill>
                <a:ea typeface="+mj-ea"/>
                <a:cs typeface="+mj-cs"/>
              </a:rPr>
              <a:t>de un conocimiento partir de otros ya establecidos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084168" y="1935201"/>
            <a:ext cx="2286000" cy="193899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bg1"/>
                </a:solidFill>
                <a:ea typeface="+mj-ea"/>
                <a:cs typeface="+mj-cs"/>
              </a:rPr>
              <a:t>La </a:t>
            </a:r>
            <a:r>
              <a:rPr lang="es-MX" sz="2000" dirty="0">
                <a:solidFill>
                  <a:schemeClr val="bg1"/>
                </a:solidFill>
                <a:ea typeface="+mj-ea"/>
                <a:cs typeface="+mj-cs"/>
              </a:rPr>
              <a:t>característica principal </a:t>
            </a:r>
            <a:r>
              <a:rPr lang="es-MX" sz="2000" dirty="0" smtClean="0">
                <a:solidFill>
                  <a:schemeClr val="bg1"/>
                </a:solidFill>
                <a:ea typeface="+mj-ea"/>
                <a:cs typeface="+mj-cs"/>
              </a:rPr>
              <a:t>es </a:t>
            </a:r>
            <a:r>
              <a:rPr lang="es-MX" sz="2000" dirty="0">
                <a:solidFill>
                  <a:schemeClr val="bg1"/>
                </a:solidFill>
                <a:ea typeface="+mj-ea"/>
                <a:cs typeface="+mj-cs"/>
              </a:rPr>
              <a:t>la </a:t>
            </a:r>
            <a:r>
              <a:rPr lang="es-MX" sz="2000" dirty="0" smtClean="0">
                <a:solidFill>
                  <a:schemeClr val="bg1"/>
                </a:solidFill>
                <a:ea typeface="+mj-ea"/>
                <a:cs typeface="+mj-cs"/>
              </a:rPr>
              <a:t>palabra luego o sus </a:t>
            </a:r>
            <a:r>
              <a:rPr lang="es-MX" sz="2000" dirty="0">
                <a:solidFill>
                  <a:schemeClr val="bg1"/>
                </a:solidFill>
                <a:ea typeface="+mj-ea"/>
                <a:cs typeface="+mj-cs"/>
              </a:rPr>
              <a:t>equivalentes (por lo tanto, en consecuencia</a:t>
            </a:r>
            <a:r>
              <a:rPr lang="es-MX" sz="2000" dirty="0" smtClean="0">
                <a:solidFill>
                  <a:schemeClr val="bg1"/>
                </a:solidFill>
                <a:ea typeface="+mj-ea"/>
                <a:cs typeface="+mj-cs"/>
              </a:rPr>
              <a:t>).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52" y="4081636"/>
            <a:ext cx="1580952" cy="137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7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584" y="193204"/>
            <a:ext cx="7903840" cy="1080119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Características de la idea</a:t>
            </a:r>
            <a:endParaRPr lang="es-MX" sz="3200" b="1" dirty="0">
              <a:solidFill>
                <a:schemeClr val="bg1"/>
              </a:solidFill>
            </a:endParaRPr>
          </a:p>
        </p:txBody>
      </p:sp>
      <p:grpSp>
        <p:nvGrpSpPr>
          <p:cNvPr id="18" name="17 Grupo"/>
          <p:cNvGrpSpPr/>
          <p:nvPr/>
        </p:nvGrpSpPr>
        <p:grpSpPr>
          <a:xfrm>
            <a:off x="395536" y="1465302"/>
            <a:ext cx="7920880" cy="3887757"/>
            <a:chOff x="395536" y="1465302"/>
            <a:chExt cx="7920880" cy="3887757"/>
          </a:xfrm>
        </p:grpSpPr>
        <p:grpSp>
          <p:nvGrpSpPr>
            <p:cNvPr id="10" name="9 Grupo"/>
            <p:cNvGrpSpPr/>
            <p:nvPr/>
          </p:nvGrpSpPr>
          <p:grpSpPr>
            <a:xfrm>
              <a:off x="1403648" y="1465302"/>
              <a:ext cx="6912768" cy="3768462"/>
              <a:chOff x="827584" y="1457451"/>
              <a:chExt cx="7416824" cy="3272257"/>
            </a:xfrm>
          </p:grpSpPr>
          <p:sp>
            <p:nvSpPr>
              <p:cNvPr id="11" name="10 Rectángulo redondeado"/>
              <p:cNvSpPr/>
              <p:nvPr/>
            </p:nvSpPr>
            <p:spPr>
              <a:xfrm>
                <a:off x="827584" y="1457451"/>
                <a:ext cx="7416824" cy="1828800"/>
              </a:xfrm>
              <a:prstGeom prst="roundRect">
                <a:avLst>
                  <a:gd name="adj" fmla="val 10000"/>
                </a:avLst>
              </a:prstGeom>
              <a:noFill/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" name="11 Rectángulo redondeado"/>
              <p:cNvSpPr/>
              <p:nvPr/>
            </p:nvSpPr>
            <p:spPr>
              <a:xfrm>
                <a:off x="1050088" y="1701291"/>
                <a:ext cx="2178692" cy="1341120"/>
              </a:xfrm>
              <a:prstGeom prst="roundRect">
                <a:avLst>
                  <a:gd name="adj" fmla="val 10000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 w="7620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3" name="12 Forma libre"/>
              <p:cNvSpPr/>
              <p:nvPr/>
            </p:nvSpPr>
            <p:spPr>
              <a:xfrm>
                <a:off x="1050088" y="3286250"/>
                <a:ext cx="2178691" cy="1443458"/>
              </a:xfrm>
              <a:custGeom>
                <a:avLst/>
                <a:gdLst>
                  <a:gd name="connsiteX0" fmla="*/ 228763 w 2178692"/>
                  <a:gd name="connsiteY0" fmla="*/ 0 h 2235200"/>
                  <a:gd name="connsiteX1" fmla="*/ 1949929 w 2178692"/>
                  <a:gd name="connsiteY1" fmla="*/ 0 h 2235200"/>
                  <a:gd name="connsiteX2" fmla="*/ 2178692 w 2178692"/>
                  <a:gd name="connsiteY2" fmla="*/ 228763 h 2235200"/>
                  <a:gd name="connsiteX3" fmla="*/ 2178692 w 2178692"/>
                  <a:gd name="connsiteY3" fmla="*/ 2235200 h 2235200"/>
                  <a:gd name="connsiteX4" fmla="*/ 2178692 w 2178692"/>
                  <a:gd name="connsiteY4" fmla="*/ 2235200 h 2235200"/>
                  <a:gd name="connsiteX5" fmla="*/ 0 w 2178692"/>
                  <a:gd name="connsiteY5" fmla="*/ 2235200 h 2235200"/>
                  <a:gd name="connsiteX6" fmla="*/ 0 w 2178692"/>
                  <a:gd name="connsiteY6" fmla="*/ 2235200 h 2235200"/>
                  <a:gd name="connsiteX7" fmla="*/ 0 w 2178692"/>
                  <a:gd name="connsiteY7" fmla="*/ 228763 h 2235200"/>
                  <a:gd name="connsiteX8" fmla="*/ 228763 w 2178692"/>
                  <a:gd name="connsiteY8" fmla="*/ 0 h 223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8692" h="2235200">
                    <a:moveTo>
                      <a:pt x="1949929" y="2235200"/>
                    </a:moveTo>
                    <a:lnTo>
                      <a:pt x="228763" y="2235200"/>
                    </a:lnTo>
                    <a:cubicBezTo>
                      <a:pt x="102421" y="2235200"/>
                      <a:pt x="0" y="2132779"/>
                      <a:pt x="0" y="2006437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2178692" y="0"/>
                    </a:lnTo>
                    <a:lnTo>
                      <a:pt x="2178692" y="0"/>
                    </a:lnTo>
                    <a:lnTo>
                      <a:pt x="2178692" y="2006437"/>
                    </a:lnTo>
                    <a:cubicBezTo>
                      <a:pt x="2178692" y="2132779"/>
                      <a:pt x="2076271" y="2235200"/>
                      <a:pt x="1949929" y="2235200"/>
                    </a:cubicBezTo>
                    <a:close/>
                  </a:path>
                </a:pathLst>
              </a:cu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spcFirstLastPara="0" vert="horz" wrap="square" lIns="195019" tIns="128017" rIns="195018" bIns="195018" numCol="1" spcCol="1270" anchor="t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b="1" kern="1200" dirty="0" smtClean="0">
                    <a:solidFill>
                      <a:schemeClr val="tx1"/>
                    </a:solidFill>
                  </a:rPr>
                  <a:t>a) </a:t>
                </a:r>
              </a:p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b="1" kern="1200" dirty="0" smtClean="0">
                    <a:solidFill>
                      <a:schemeClr val="tx1"/>
                    </a:solidFill>
                  </a:rPr>
                  <a:t>Es una </a:t>
                </a:r>
                <a:r>
                  <a:rPr lang="es-MX" sz="1700" b="1" kern="1200" dirty="0" smtClean="0">
                    <a:solidFill>
                      <a:schemeClr val="tx1"/>
                    </a:solidFill>
                  </a:rPr>
                  <a:t>representación</a:t>
                </a:r>
                <a:endParaRPr lang="es-MX" sz="1700" b="1" kern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13 Rectángulo redondeado"/>
              <p:cNvSpPr/>
              <p:nvPr/>
            </p:nvSpPr>
            <p:spPr>
              <a:xfrm>
                <a:off x="3446649" y="1701291"/>
                <a:ext cx="2178692" cy="1341120"/>
              </a:xfrm>
              <a:prstGeom prst="roundRect">
                <a:avLst>
                  <a:gd name="adj" fmla="val 10000"/>
                </a:avLst>
              </a:prstGeom>
              <a:blipFill rotWithShape="1">
                <a:blip r:embed="rId4"/>
                <a:stretch>
                  <a:fillRect/>
                </a:stretch>
              </a:blipFill>
              <a:ln w="7620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tint val="50000"/>
                  <a:hueOff val="824836"/>
                  <a:satOff val="-2918"/>
                  <a:lumOff val="-54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14 Forma libre"/>
              <p:cNvSpPr/>
              <p:nvPr/>
            </p:nvSpPr>
            <p:spPr>
              <a:xfrm>
                <a:off x="3446649" y="3286249"/>
                <a:ext cx="2178692" cy="1443459"/>
              </a:xfrm>
              <a:custGeom>
                <a:avLst/>
                <a:gdLst>
                  <a:gd name="connsiteX0" fmla="*/ 228763 w 2178692"/>
                  <a:gd name="connsiteY0" fmla="*/ 0 h 2235200"/>
                  <a:gd name="connsiteX1" fmla="*/ 1949929 w 2178692"/>
                  <a:gd name="connsiteY1" fmla="*/ 0 h 2235200"/>
                  <a:gd name="connsiteX2" fmla="*/ 2178692 w 2178692"/>
                  <a:gd name="connsiteY2" fmla="*/ 228763 h 2235200"/>
                  <a:gd name="connsiteX3" fmla="*/ 2178692 w 2178692"/>
                  <a:gd name="connsiteY3" fmla="*/ 2235200 h 2235200"/>
                  <a:gd name="connsiteX4" fmla="*/ 2178692 w 2178692"/>
                  <a:gd name="connsiteY4" fmla="*/ 2235200 h 2235200"/>
                  <a:gd name="connsiteX5" fmla="*/ 0 w 2178692"/>
                  <a:gd name="connsiteY5" fmla="*/ 2235200 h 2235200"/>
                  <a:gd name="connsiteX6" fmla="*/ 0 w 2178692"/>
                  <a:gd name="connsiteY6" fmla="*/ 2235200 h 2235200"/>
                  <a:gd name="connsiteX7" fmla="*/ 0 w 2178692"/>
                  <a:gd name="connsiteY7" fmla="*/ 228763 h 2235200"/>
                  <a:gd name="connsiteX8" fmla="*/ 228763 w 2178692"/>
                  <a:gd name="connsiteY8" fmla="*/ 0 h 223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8692" h="2235200">
                    <a:moveTo>
                      <a:pt x="1949929" y="2235200"/>
                    </a:moveTo>
                    <a:lnTo>
                      <a:pt x="228763" y="2235200"/>
                    </a:lnTo>
                    <a:cubicBezTo>
                      <a:pt x="102421" y="2235200"/>
                      <a:pt x="0" y="2132779"/>
                      <a:pt x="0" y="2006437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2178692" y="0"/>
                    </a:lnTo>
                    <a:lnTo>
                      <a:pt x="2178692" y="0"/>
                    </a:lnTo>
                    <a:lnTo>
                      <a:pt x="2178692" y="2006437"/>
                    </a:lnTo>
                    <a:cubicBezTo>
                      <a:pt x="2178692" y="2132779"/>
                      <a:pt x="2076271" y="2235200"/>
                      <a:pt x="1949929" y="2235200"/>
                    </a:cubicBezTo>
                    <a:close/>
                  </a:path>
                </a:pathLst>
              </a:cu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spcFirstLastPara="0" vert="horz" wrap="square" lIns="195018" tIns="128017" rIns="195018" bIns="195018" numCol="1" spcCol="1270" anchor="t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800" b="1" kern="1200" dirty="0" smtClean="0">
                    <a:solidFill>
                      <a:schemeClr val="tx1"/>
                    </a:solidFill>
                  </a:rPr>
                  <a:t>b) </a:t>
                </a:r>
              </a:p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800" b="1" kern="1200" dirty="0" smtClean="0">
                    <a:solidFill>
                      <a:schemeClr val="tx1"/>
                    </a:solidFill>
                  </a:rPr>
                  <a:t>Mediante la inteligencia se capta.</a:t>
                </a:r>
                <a:endParaRPr lang="es-MX" sz="1800" b="1" kern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15 Rectángulo redondeado"/>
              <p:cNvSpPr/>
              <p:nvPr/>
            </p:nvSpPr>
            <p:spPr>
              <a:xfrm>
                <a:off x="5843211" y="1701291"/>
                <a:ext cx="2178692" cy="1341120"/>
              </a:xfrm>
              <a:prstGeom prst="roundRect">
                <a:avLst>
                  <a:gd name="adj" fmla="val 10000"/>
                </a:avLst>
              </a:prstGeom>
              <a:blipFill rotWithShape="1">
                <a:blip r:embed="rId5"/>
                <a:stretch>
                  <a:fillRect/>
                </a:stretch>
              </a:blipFill>
              <a:ln w="76200">
                <a:solidFill>
                  <a:schemeClr val="bg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tint val="50000"/>
                  <a:hueOff val="1649673"/>
                  <a:satOff val="-5835"/>
                  <a:lumOff val="-109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7" name="16 Forma libre"/>
              <p:cNvSpPr/>
              <p:nvPr/>
            </p:nvSpPr>
            <p:spPr>
              <a:xfrm>
                <a:off x="5843211" y="3286250"/>
                <a:ext cx="2178693" cy="1443458"/>
              </a:xfrm>
              <a:custGeom>
                <a:avLst/>
                <a:gdLst>
                  <a:gd name="connsiteX0" fmla="*/ 228763 w 2178692"/>
                  <a:gd name="connsiteY0" fmla="*/ 0 h 2235200"/>
                  <a:gd name="connsiteX1" fmla="*/ 1949929 w 2178692"/>
                  <a:gd name="connsiteY1" fmla="*/ 0 h 2235200"/>
                  <a:gd name="connsiteX2" fmla="*/ 2178692 w 2178692"/>
                  <a:gd name="connsiteY2" fmla="*/ 228763 h 2235200"/>
                  <a:gd name="connsiteX3" fmla="*/ 2178692 w 2178692"/>
                  <a:gd name="connsiteY3" fmla="*/ 2235200 h 2235200"/>
                  <a:gd name="connsiteX4" fmla="*/ 2178692 w 2178692"/>
                  <a:gd name="connsiteY4" fmla="*/ 2235200 h 2235200"/>
                  <a:gd name="connsiteX5" fmla="*/ 0 w 2178692"/>
                  <a:gd name="connsiteY5" fmla="*/ 2235200 h 2235200"/>
                  <a:gd name="connsiteX6" fmla="*/ 0 w 2178692"/>
                  <a:gd name="connsiteY6" fmla="*/ 2235200 h 2235200"/>
                  <a:gd name="connsiteX7" fmla="*/ 0 w 2178692"/>
                  <a:gd name="connsiteY7" fmla="*/ 228763 h 2235200"/>
                  <a:gd name="connsiteX8" fmla="*/ 228763 w 2178692"/>
                  <a:gd name="connsiteY8" fmla="*/ 0 h 223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8692" h="2235200">
                    <a:moveTo>
                      <a:pt x="1949929" y="2235200"/>
                    </a:moveTo>
                    <a:lnTo>
                      <a:pt x="228763" y="2235200"/>
                    </a:lnTo>
                    <a:cubicBezTo>
                      <a:pt x="102421" y="2235200"/>
                      <a:pt x="0" y="2132779"/>
                      <a:pt x="0" y="2006437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2178692" y="0"/>
                    </a:lnTo>
                    <a:lnTo>
                      <a:pt x="2178692" y="0"/>
                    </a:lnTo>
                    <a:lnTo>
                      <a:pt x="2178692" y="2006437"/>
                    </a:lnTo>
                    <a:cubicBezTo>
                      <a:pt x="2178692" y="2132779"/>
                      <a:pt x="2076271" y="2235200"/>
                      <a:pt x="1949929" y="2235200"/>
                    </a:cubicBezTo>
                    <a:close/>
                  </a:path>
                </a:pathLst>
              </a:cu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95018" tIns="128016" rIns="195019" bIns="195018" numCol="1" spcCol="1270" anchor="t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800" b="1" kern="1200" dirty="0" smtClean="0">
                    <a:solidFill>
                      <a:schemeClr val="tx1"/>
                    </a:solidFill>
                  </a:rPr>
                  <a:t>c) </a:t>
                </a:r>
              </a:p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800" b="1" kern="1200" dirty="0" smtClean="0">
                    <a:solidFill>
                      <a:schemeClr val="tx1"/>
                    </a:solidFill>
                  </a:rPr>
                  <a:t>No afirma ni niega nada.</a:t>
                </a:r>
                <a:endParaRPr lang="es-MX" sz="1800" b="1" kern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8 CuadroTexto"/>
            <p:cNvSpPr txBox="1"/>
            <p:nvPr/>
          </p:nvSpPr>
          <p:spPr>
            <a:xfrm rot="16200000">
              <a:off x="-1063215" y="3063311"/>
              <a:ext cx="3748499" cy="83099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sz="4800" dirty="0"/>
                <a:t>I</a:t>
              </a:r>
              <a:r>
                <a:rPr lang="es-MX" sz="4800" dirty="0" smtClean="0"/>
                <a:t>dea</a:t>
              </a:r>
              <a:endParaRPr lang="es-MX" sz="4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2237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2934" y="193204"/>
            <a:ext cx="7903840" cy="79208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es-MX" sz="3200" dirty="0">
                <a:solidFill>
                  <a:schemeClr val="bg1"/>
                </a:solidFill>
              </a:rPr>
              <a:t>Clasificación de </a:t>
            </a:r>
            <a:r>
              <a:rPr lang="es-MX" sz="3200" dirty="0" smtClean="0">
                <a:solidFill>
                  <a:schemeClr val="bg1"/>
                </a:solidFill>
              </a:rPr>
              <a:t>ideas</a:t>
            </a:r>
            <a:endParaRPr lang="es-MX" sz="3200" dirty="0">
              <a:solidFill>
                <a:schemeClr val="bg1"/>
              </a:solidFill>
            </a:endParaRPr>
          </a:p>
        </p:txBody>
      </p:sp>
      <p:grpSp>
        <p:nvGrpSpPr>
          <p:cNvPr id="21" name="20 Grupo"/>
          <p:cNvGrpSpPr/>
          <p:nvPr/>
        </p:nvGrpSpPr>
        <p:grpSpPr>
          <a:xfrm>
            <a:off x="530841" y="1489347"/>
            <a:ext cx="6824791" cy="3960441"/>
            <a:chOff x="530841" y="1489347"/>
            <a:chExt cx="6824791" cy="3960441"/>
          </a:xfrm>
        </p:grpSpPr>
        <p:grpSp>
          <p:nvGrpSpPr>
            <p:cNvPr id="6" name="5 Grupo"/>
            <p:cNvGrpSpPr/>
            <p:nvPr/>
          </p:nvGrpSpPr>
          <p:grpSpPr>
            <a:xfrm>
              <a:off x="1259632" y="1561356"/>
              <a:ext cx="6096000" cy="3096345"/>
              <a:chOff x="1259632" y="1561356"/>
              <a:chExt cx="6096000" cy="3096345"/>
            </a:xfrm>
          </p:grpSpPr>
          <p:sp>
            <p:nvSpPr>
              <p:cNvPr id="7" name="6 Rectángulo redondeado"/>
              <p:cNvSpPr/>
              <p:nvPr/>
            </p:nvSpPr>
            <p:spPr>
              <a:xfrm>
                <a:off x="1259632" y="1561356"/>
                <a:ext cx="6096000" cy="1828800"/>
              </a:xfrm>
              <a:prstGeom prst="roundRect">
                <a:avLst>
                  <a:gd name="adj" fmla="val 10000"/>
                </a:avLst>
              </a:prstGeom>
              <a:noFill/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9" name="8 Rectángulo redondeado"/>
              <p:cNvSpPr/>
              <p:nvPr/>
            </p:nvSpPr>
            <p:spPr>
              <a:xfrm>
                <a:off x="1442511" y="1805196"/>
                <a:ext cx="1790700" cy="1341120"/>
              </a:xfrm>
              <a:prstGeom prst="roundRect">
                <a:avLst>
                  <a:gd name="adj" fmla="val 10000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 w="76200">
                <a:solidFill>
                  <a:schemeClr val="bg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5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9 Forma libre"/>
              <p:cNvSpPr/>
              <p:nvPr/>
            </p:nvSpPr>
            <p:spPr>
              <a:xfrm>
                <a:off x="1442510" y="3390155"/>
                <a:ext cx="1790701" cy="1267546"/>
              </a:xfrm>
              <a:custGeom>
                <a:avLst/>
                <a:gdLst>
                  <a:gd name="connsiteX0" fmla="*/ 188024 w 1790700"/>
                  <a:gd name="connsiteY0" fmla="*/ 0 h 2235200"/>
                  <a:gd name="connsiteX1" fmla="*/ 1602677 w 1790700"/>
                  <a:gd name="connsiteY1" fmla="*/ 0 h 2235200"/>
                  <a:gd name="connsiteX2" fmla="*/ 1790701 w 1790700"/>
                  <a:gd name="connsiteY2" fmla="*/ 188024 h 2235200"/>
                  <a:gd name="connsiteX3" fmla="*/ 1790700 w 1790700"/>
                  <a:gd name="connsiteY3" fmla="*/ 2235200 h 2235200"/>
                  <a:gd name="connsiteX4" fmla="*/ 1790700 w 1790700"/>
                  <a:gd name="connsiteY4" fmla="*/ 2235200 h 2235200"/>
                  <a:gd name="connsiteX5" fmla="*/ 0 w 1790700"/>
                  <a:gd name="connsiteY5" fmla="*/ 2235200 h 2235200"/>
                  <a:gd name="connsiteX6" fmla="*/ 0 w 1790700"/>
                  <a:gd name="connsiteY6" fmla="*/ 2235200 h 2235200"/>
                  <a:gd name="connsiteX7" fmla="*/ 0 w 1790700"/>
                  <a:gd name="connsiteY7" fmla="*/ 188024 h 2235200"/>
                  <a:gd name="connsiteX8" fmla="*/ 188024 w 1790700"/>
                  <a:gd name="connsiteY8" fmla="*/ 0 h 223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0700" h="2235200">
                    <a:moveTo>
                      <a:pt x="1602676" y="2235200"/>
                    </a:moveTo>
                    <a:lnTo>
                      <a:pt x="188023" y="2235200"/>
                    </a:lnTo>
                    <a:cubicBezTo>
                      <a:pt x="84180" y="2235200"/>
                      <a:pt x="0" y="2151019"/>
                      <a:pt x="0" y="2047176"/>
                    </a:cubicBezTo>
                    <a:cubicBezTo>
                      <a:pt x="0" y="1364784"/>
                      <a:pt x="0" y="682392"/>
                      <a:pt x="0" y="0"/>
                    </a:cubicBezTo>
                    <a:lnTo>
                      <a:pt x="0" y="0"/>
                    </a:lnTo>
                    <a:lnTo>
                      <a:pt x="1790700" y="0"/>
                    </a:lnTo>
                    <a:lnTo>
                      <a:pt x="1790700" y="0"/>
                    </a:lnTo>
                    <a:lnTo>
                      <a:pt x="1790700" y="2047176"/>
                    </a:lnTo>
                    <a:cubicBezTo>
                      <a:pt x="1790700" y="2151019"/>
                      <a:pt x="1706519" y="2235200"/>
                      <a:pt x="1602676" y="2235200"/>
                    </a:cubicBez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75975" tIns="120905" rIns="175974" bIns="175974" numCol="1" spcCol="1270" anchor="t" anchorCtr="0">
                <a:noAutofit/>
              </a:bodyPr>
              <a:lstStyle/>
              <a:p>
                <a:pPr marL="342900" lvl="0" indent="-34290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AutoNum type="alphaLcParenR"/>
                </a:pPr>
                <a:r>
                  <a:rPr lang="es-MX" sz="1700" b="1" kern="1200" dirty="0" smtClean="0">
                    <a:solidFill>
                      <a:schemeClr val="tx1"/>
                    </a:solidFill>
                  </a:rPr>
                  <a:t>Innatas: </a:t>
                </a:r>
              </a:p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700" b="1" kern="1200" dirty="0" smtClean="0">
                    <a:solidFill>
                      <a:schemeClr val="tx1"/>
                    </a:solidFill>
                  </a:rPr>
                  <a:t>se poseen desde el nacimiento</a:t>
                </a:r>
                <a:endParaRPr lang="es-MX" sz="1700" b="1" kern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10 Rectángulo redondeado"/>
              <p:cNvSpPr/>
              <p:nvPr/>
            </p:nvSpPr>
            <p:spPr>
              <a:xfrm>
                <a:off x="3412282" y="1805196"/>
                <a:ext cx="1790700" cy="1341120"/>
              </a:xfrm>
              <a:prstGeom prst="roundRect">
                <a:avLst>
                  <a:gd name="adj" fmla="val 10000"/>
                </a:avLst>
              </a:prstGeom>
              <a:blipFill rotWithShape="1">
                <a:blip r:embed="rId4"/>
                <a:stretch>
                  <a:fillRect/>
                </a:stretch>
              </a:blipFill>
              <a:ln w="7620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5">
                  <a:tint val="50000"/>
                  <a:hueOff val="2230742"/>
                  <a:satOff val="-2843"/>
                  <a:lumOff val="3378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" name="11 Forma libre"/>
              <p:cNvSpPr/>
              <p:nvPr/>
            </p:nvSpPr>
            <p:spPr>
              <a:xfrm>
                <a:off x="3412282" y="3390154"/>
                <a:ext cx="1790701" cy="1267547"/>
              </a:xfrm>
              <a:custGeom>
                <a:avLst/>
                <a:gdLst>
                  <a:gd name="connsiteX0" fmla="*/ 188024 w 1790700"/>
                  <a:gd name="connsiteY0" fmla="*/ 0 h 2235200"/>
                  <a:gd name="connsiteX1" fmla="*/ 1602677 w 1790700"/>
                  <a:gd name="connsiteY1" fmla="*/ 0 h 2235200"/>
                  <a:gd name="connsiteX2" fmla="*/ 1790701 w 1790700"/>
                  <a:gd name="connsiteY2" fmla="*/ 188024 h 2235200"/>
                  <a:gd name="connsiteX3" fmla="*/ 1790700 w 1790700"/>
                  <a:gd name="connsiteY3" fmla="*/ 2235200 h 2235200"/>
                  <a:gd name="connsiteX4" fmla="*/ 1790700 w 1790700"/>
                  <a:gd name="connsiteY4" fmla="*/ 2235200 h 2235200"/>
                  <a:gd name="connsiteX5" fmla="*/ 0 w 1790700"/>
                  <a:gd name="connsiteY5" fmla="*/ 2235200 h 2235200"/>
                  <a:gd name="connsiteX6" fmla="*/ 0 w 1790700"/>
                  <a:gd name="connsiteY6" fmla="*/ 2235200 h 2235200"/>
                  <a:gd name="connsiteX7" fmla="*/ 0 w 1790700"/>
                  <a:gd name="connsiteY7" fmla="*/ 188024 h 2235200"/>
                  <a:gd name="connsiteX8" fmla="*/ 188024 w 1790700"/>
                  <a:gd name="connsiteY8" fmla="*/ 0 h 223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0700" h="2235200">
                    <a:moveTo>
                      <a:pt x="1602676" y="2235200"/>
                    </a:moveTo>
                    <a:lnTo>
                      <a:pt x="188023" y="2235200"/>
                    </a:lnTo>
                    <a:cubicBezTo>
                      <a:pt x="84180" y="2235200"/>
                      <a:pt x="0" y="2151019"/>
                      <a:pt x="0" y="2047176"/>
                    </a:cubicBezTo>
                    <a:cubicBezTo>
                      <a:pt x="0" y="1364784"/>
                      <a:pt x="0" y="682392"/>
                      <a:pt x="0" y="0"/>
                    </a:cubicBezTo>
                    <a:lnTo>
                      <a:pt x="0" y="0"/>
                    </a:lnTo>
                    <a:lnTo>
                      <a:pt x="1790700" y="0"/>
                    </a:lnTo>
                    <a:lnTo>
                      <a:pt x="1790700" y="0"/>
                    </a:lnTo>
                    <a:lnTo>
                      <a:pt x="1790700" y="2047176"/>
                    </a:lnTo>
                    <a:cubicBezTo>
                      <a:pt x="1790700" y="2151019"/>
                      <a:pt x="1706519" y="2235200"/>
                      <a:pt x="1602676" y="2235200"/>
                    </a:cubicBez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1972116"/>
                  <a:satOff val="-34828"/>
                  <a:lumOff val="16863"/>
                  <a:alphaOff val="0"/>
                </a:schemeClr>
              </a:fillRef>
              <a:effectRef idx="0">
                <a:schemeClr val="accent5">
                  <a:hueOff val="1972116"/>
                  <a:satOff val="-34828"/>
                  <a:lumOff val="1686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75974" tIns="120905" rIns="175975" bIns="175974" numCol="1" spcCol="1270" anchor="t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700" b="1" kern="1200" dirty="0" smtClean="0">
                    <a:solidFill>
                      <a:schemeClr val="tx1"/>
                    </a:solidFill>
                  </a:rPr>
                  <a:t>b) Directas:</a:t>
                </a:r>
              </a:p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700" b="1" kern="1200" dirty="0" smtClean="0">
                    <a:solidFill>
                      <a:schemeClr val="tx1"/>
                    </a:solidFill>
                  </a:rPr>
                  <a:t>se captan en la realidad</a:t>
                </a:r>
                <a:endParaRPr lang="es-MX" sz="1700" b="1" kern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12 Rectángulo redondeado"/>
              <p:cNvSpPr/>
              <p:nvPr/>
            </p:nvSpPr>
            <p:spPr>
              <a:xfrm>
                <a:off x="5382052" y="1805196"/>
                <a:ext cx="1790700" cy="1341120"/>
              </a:xfrm>
              <a:prstGeom prst="roundRect">
                <a:avLst>
                  <a:gd name="adj" fmla="val 10000"/>
                </a:avLst>
              </a:prstGeom>
              <a:blipFill rotWithShape="1">
                <a:blip r:embed="rId5"/>
                <a:stretch>
                  <a:fillRect/>
                </a:stretch>
              </a:blipFill>
              <a:ln w="7620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5">
                  <a:tint val="50000"/>
                  <a:hueOff val="4461485"/>
                  <a:satOff val="-5685"/>
                  <a:lumOff val="6757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4" name="13 Forma libre"/>
              <p:cNvSpPr/>
              <p:nvPr/>
            </p:nvSpPr>
            <p:spPr>
              <a:xfrm>
                <a:off x="5382052" y="3390154"/>
                <a:ext cx="1790700" cy="1267547"/>
              </a:xfrm>
              <a:custGeom>
                <a:avLst/>
                <a:gdLst>
                  <a:gd name="connsiteX0" fmla="*/ 188024 w 1790700"/>
                  <a:gd name="connsiteY0" fmla="*/ 0 h 2235200"/>
                  <a:gd name="connsiteX1" fmla="*/ 1602677 w 1790700"/>
                  <a:gd name="connsiteY1" fmla="*/ 0 h 2235200"/>
                  <a:gd name="connsiteX2" fmla="*/ 1790701 w 1790700"/>
                  <a:gd name="connsiteY2" fmla="*/ 188024 h 2235200"/>
                  <a:gd name="connsiteX3" fmla="*/ 1790700 w 1790700"/>
                  <a:gd name="connsiteY3" fmla="*/ 2235200 h 2235200"/>
                  <a:gd name="connsiteX4" fmla="*/ 1790700 w 1790700"/>
                  <a:gd name="connsiteY4" fmla="*/ 2235200 h 2235200"/>
                  <a:gd name="connsiteX5" fmla="*/ 0 w 1790700"/>
                  <a:gd name="connsiteY5" fmla="*/ 2235200 h 2235200"/>
                  <a:gd name="connsiteX6" fmla="*/ 0 w 1790700"/>
                  <a:gd name="connsiteY6" fmla="*/ 2235200 h 2235200"/>
                  <a:gd name="connsiteX7" fmla="*/ 0 w 1790700"/>
                  <a:gd name="connsiteY7" fmla="*/ 188024 h 2235200"/>
                  <a:gd name="connsiteX8" fmla="*/ 188024 w 1790700"/>
                  <a:gd name="connsiteY8" fmla="*/ 0 h 223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0700" h="2235200">
                    <a:moveTo>
                      <a:pt x="1602676" y="2235200"/>
                    </a:moveTo>
                    <a:lnTo>
                      <a:pt x="188023" y="2235200"/>
                    </a:lnTo>
                    <a:cubicBezTo>
                      <a:pt x="84180" y="2235200"/>
                      <a:pt x="0" y="2151019"/>
                      <a:pt x="0" y="2047176"/>
                    </a:cubicBezTo>
                    <a:cubicBezTo>
                      <a:pt x="0" y="1364784"/>
                      <a:pt x="0" y="682392"/>
                      <a:pt x="0" y="0"/>
                    </a:cubicBezTo>
                    <a:lnTo>
                      <a:pt x="0" y="0"/>
                    </a:lnTo>
                    <a:lnTo>
                      <a:pt x="1790700" y="0"/>
                    </a:lnTo>
                    <a:lnTo>
                      <a:pt x="1790700" y="0"/>
                    </a:lnTo>
                    <a:lnTo>
                      <a:pt x="1790700" y="2047176"/>
                    </a:lnTo>
                    <a:cubicBezTo>
                      <a:pt x="1790700" y="2151019"/>
                      <a:pt x="1706519" y="2235200"/>
                      <a:pt x="1602676" y="2235200"/>
                    </a:cubicBez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3944232"/>
                  <a:satOff val="-69656"/>
                  <a:lumOff val="33727"/>
                  <a:alphaOff val="0"/>
                </a:schemeClr>
              </a:fillRef>
              <a:effectRef idx="0">
                <a:schemeClr val="accent5">
                  <a:hueOff val="3944232"/>
                  <a:satOff val="-69656"/>
                  <a:lumOff val="33727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75974" tIns="120905" rIns="175974" bIns="175974" numCol="1" spcCol="1270" anchor="t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700" b="1" kern="1200" dirty="0" smtClean="0">
                    <a:solidFill>
                      <a:schemeClr val="tx1"/>
                    </a:solidFill>
                  </a:rPr>
                  <a:t>c) Indirectas:</a:t>
                </a:r>
              </a:p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700" b="1" kern="1200" dirty="0" smtClean="0">
                    <a:solidFill>
                      <a:schemeClr val="tx1"/>
                    </a:solidFill>
                  </a:rPr>
                  <a:t> se captan en el pensamiento</a:t>
                </a:r>
                <a:endParaRPr lang="es-MX" sz="1700" b="1" kern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" name="4 Rectángulo"/>
            <p:cNvSpPr/>
            <p:nvPr/>
          </p:nvSpPr>
          <p:spPr>
            <a:xfrm rot="16200000">
              <a:off x="-1156992" y="3177180"/>
              <a:ext cx="3960441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3200" b="1" cap="all" dirty="0">
                  <a:solidFill>
                    <a:schemeClr val="bg1"/>
                  </a:solidFill>
                </a:rPr>
                <a:t>por su </a:t>
              </a:r>
              <a:r>
                <a:rPr lang="es-MX" sz="3200" b="1" cap="all" dirty="0" smtClean="0">
                  <a:solidFill>
                    <a:schemeClr val="bg1"/>
                  </a:solidFill>
                </a:rPr>
                <a:t>origen</a:t>
              </a:r>
              <a:endParaRPr lang="es-MX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15 Conector recto"/>
            <p:cNvCxnSpPr/>
            <p:nvPr/>
          </p:nvCxnSpPr>
          <p:spPr>
            <a:xfrm>
              <a:off x="1475656" y="3793604"/>
              <a:ext cx="5697096" cy="0"/>
            </a:xfrm>
            <a:prstGeom prst="line">
              <a:avLst/>
            </a:prstGeom>
            <a:ln w="76200">
              <a:solidFill>
                <a:schemeClr val="accent3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2549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Álbum de fotos urbanas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UrbanPhotoAlbum</Template>
  <TotalTime>0</TotalTime>
  <Words>719</Words>
  <Application>Microsoft Office PowerPoint</Application>
  <PresentationFormat>Presentación en pantalla (16:10)</PresentationFormat>
  <Paragraphs>170</Paragraphs>
  <Slides>33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Álbum de fotos urbanas</vt:lpstr>
      <vt:lpstr>Presentación de PowerPoint</vt:lpstr>
      <vt:lpstr>Presentación de PowerPoint</vt:lpstr>
      <vt:lpstr>Presentación de PowerPoint</vt:lpstr>
      <vt:lpstr>EL PENSAMIENTO</vt:lpstr>
      <vt:lpstr>Clasificación de las formas mentales</vt:lpstr>
      <vt:lpstr>Presentación de PowerPoint</vt:lpstr>
      <vt:lpstr>Presentación de PowerPoint</vt:lpstr>
      <vt:lpstr>Características de la idea</vt:lpstr>
      <vt:lpstr>Clasificación de ideas</vt:lpstr>
      <vt:lpstr>operaciones conceptualizadoras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Vinculación con el derecho</vt:lpstr>
      <vt:lpstr>Presentación de PowerPoint</vt:lpstr>
      <vt:lpstr>JUICIO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Cuadro de oposición </vt:lpstr>
      <vt:lpstr>Cuadro de oposición </vt:lpstr>
      <vt:lpstr>Cuadro de oposición </vt:lpstr>
      <vt:lpstr>Raciocinio</vt:lpstr>
      <vt:lpstr>Características</vt:lpstr>
      <vt:lpstr>Características</vt:lpstr>
      <vt:lpstr>tipos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2017-10-16T22:26:56Z</dcterms:created>
  <dcterms:modified xsi:type="dcterms:W3CDTF">2017-10-20T22:27:24Z</dcterms:modified>
</cp:coreProperties>
</file>