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417" r:id="rId2"/>
    <p:sldId id="419" r:id="rId3"/>
    <p:sldId id="430" r:id="rId4"/>
    <p:sldId id="418" r:id="rId5"/>
    <p:sldId id="420" r:id="rId6"/>
    <p:sldId id="421" r:id="rId7"/>
    <p:sldId id="431" r:id="rId8"/>
    <p:sldId id="257" r:id="rId9"/>
    <p:sldId id="275" r:id="rId10"/>
    <p:sldId id="276" r:id="rId11"/>
    <p:sldId id="277" r:id="rId12"/>
    <p:sldId id="278" r:id="rId13"/>
    <p:sldId id="279" r:id="rId14"/>
    <p:sldId id="280" r:id="rId15"/>
    <p:sldId id="281" r:id="rId16"/>
    <p:sldId id="424" r:id="rId17"/>
    <p:sldId id="429" r:id="rId18"/>
    <p:sldId id="425" r:id="rId19"/>
    <p:sldId id="426" r:id="rId20"/>
    <p:sldId id="427" r:id="rId21"/>
    <p:sldId id="428" r:id="rId22"/>
    <p:sldId id="288"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9" r:id="rId49"/>
    <p:sldId id="320" r:id="rId50"/>
    <p:sldId id="321" r:id="rId51"/>
    <p:sldId id="322" r:id="rId52"/>
    <p:sldId id="323" r:id="rId53"/>
    <p:sldId id="324" r:id="rId54"/>
    <p:sldId id="325" r:id="rId55"/>
    <p:sldId id="326" r:id="rId56"/>
    <p:sldId id="327" r:id="rId57"/>
    <p:sldId id="328" r:id="rId58"/>
    <p:sldId id="329" r:id="rId59"/>
    <p:sldId id="330" r:id="rId60"/>
    <p:sldId id="422" r:id="rId61"/>
    <p:sldId id="423" r:id="rId6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MX"/>
              <a:t>Total de personal en la</a:t>
            </a:r>
            <a:r>
              <a:rPr lang="es-MX" baseline="0"/>
              <a:t> empresa</a:t>
            </a:r>
            <a:endParaRPr lang="es-MX"/>
          </a:p>
        </c:rich>
      </c:tx>
      <c:overlay val="0"/>
    </c:title>
    <c:autoTitleDeleted val="0"/>
    <c:view3D>
      <c:rotX val="30"/>
      <c:rotY val="0"/>
      <c:rAngAx val="0"/>
    </c:view3D>
    <c:floor>
      <c:thickness val="0"/>
    </c:floor>
    <c:sideWall>
      <c:thickness val="0"/>
    </c:sideWall>
    <c:backWall>
      <c:thickness val="0"/>
    </c:backWall>
    <c:plotArea>
      <c:layout/>
      <c:pie3DChart>
        <c:varyColors val="1"/>
        <c:ser>
          <c:idx val="0"/>
          <c:order val="0"/>
          <c:explosion val="25"/>
          <c:dLbls>
            <c:dLbl>
              <c:idx val="0"/>
              <c:tx>
                <c:rich>
                  <a:bodyPr/>
                  <a:lstStyle/>
                  <a:p>
                    <a:r>
                      <a:rPr lang="en-US" b="1"/>
                      <a:t>Personal operativo</a:t>
                    </a:r>
                  </a:p>
                </c:rich>
              </c:tx>
              <c:showLegendKey val="0"/>
              <c:showVal val="0"/>
              <c:showCatName val="1"/>
              <c:showSerName val="0"/>
              <c:showPercent val="0"/>
              <c:showBubbleSize val="0"/>
              <c:extLst>
                <c:ext xmlns:c15="http://schemas.microsoft.com/office/drawing/2012/chart" uri="{CE6537A1-D6FC-4f65-9D91-7224C49458BB}"/>
              </c:extLst>
            </c:dLbl>
            <c:dLbl>
              <c:idx val="1"/>
              <c:tx>
                <c:rich>
                  <a:bodyPr/>
                  <a:lstStyle/>
                  <a:p>
                    <a:r>
                      <a:rPr lang="en-US" b="1"/>
                      <a:t>Directivos o Gerencia</a:t>
                    </a:r>
                    <a:r>
                      <a:rPr lang="en-US" b="1" baseline="0"/>
                      <a:t> </a:t>
                    </a:r>
                    <a:endParaRPr lang="en-US" b="1"/>
                  </a:p>
                </c:rich>
              </c:tx>
              <c:showLegendKey val="0"/>
              <c:showVal val="0"/>
              <c:showCatName val="1"/>
              <c:showSerName val="0"/>
              <c:showPercent val="0"/>
              <c:showBubbleSize val="0"/>
              <c:extLst>
                <c:ext xmlns:c15="http://schemas.microsoft.com/office/drawing/2012/chart" uri="{CE6537A1-D6FC-4f65-9D91-7224C49458BB}"/>
              </c:extLst>
            </c:dLbl>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val>
            <c:numRef>
              <c:f>Hoja1!$B$8:$B$9</c:f>
              <c:numCache>
                <c:formatCode>General</c:formatCode>
                <c:ptCount val="2"/>
                <c:pt idx="0">
                  <c:v>1000</c:v>
                </c:pt>
                <c:pt idx="1">
                  <c:v>50</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702DE-35D0-491D-9390-D7E42E97D690}"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26880-BF50-4CB0-A25B-1C7989E6375D}" type="slidenum">
              <a:rPr lang="es-MX" smtClean="0"/>
              <a:pPr/>
              <a:t>‹Nº›</a:t>
            </a:fld>
            <a:endParaRPr lang="es-MX"/>
          </a:p>
        </p:txBody>
      </p:sp>
    </p:spTree>
    <p:extLst>
      <p:ext uri="{BB962C8B-B14F-4D97-AF65-F5344CB8AC3E}">
        <p14:creationId xmlns:p14="http://schemas.microsoft.com/office/powerpoint/2010/main" val="1839122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a:p>
        </p:txBody>
      </p:sp>
    </p:spTree>
    <p:extLst>
      <p:ext uri="{BB962C8B-B14F-4D97-AF65-F5344CB8AC3E}">
        <p14:creationId xmlns:p14="http://schemas.microsoft.com/office/powerpoint/2010/main" val="1836641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541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1454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B1AF93-88FF-48C2-9E88-C36984898DED}" type="slidenum">
              <a:rPr lang="es-MX" smtClean="0"/>
              <a:pPr/>
              <a:t>8</a:t>
            </a:fld>
            <a:endParaRPr lang="es-MX" smtClean="0"/>
          </a:p>
        </p:txBody>
      </p:sp>
    </p:spTree>
    <p:extLst>
      <p:ext uri="{BB962C8B-B14F-4D97-AF65-F5344CB8AC3E}">
        <p14:creationId xmlns:p14="http://schemas.microsoft.com/office/powerpoint/2010/main" val="3219543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643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146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AEE7AA-F73C-49DC-979A-CFA1088B31F2}" type="slidenum">
              <a:rPr lang="es-MX" smtClean="0"/>
              <a:pPr/>
              <a:t>15</a:t>
            </a:fld>
            <a:endParaRPr lang="es-MX" smtClean="0"/>
          </a:p>
        </p:txBody>
      </p:sp>
    </p:spTree>
    <p:extLst>
      <p:ext uri="{BB962C8B-B14F-4D97-AF65-F5344CB8AC3E}">
        <p14:creationId xmlns:p14="http://schemas.microsoft.com/office/powerpoint/2010/main" val="3085398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69C5360-32E3-4ABF-8E31-3B7B5653990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FB64EE-9B4F-437F-838F-A75058F5400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C5360-32E3-4ABF-8E31-3B7B5653990E}" type="datetimeFigureOut">
              <a:rPr lang="es-MX" smtClean="0"/>
              <a:pPr/>
              <a:t>20/10/2017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B64EE-9B4F-437F-838F-A75058F5400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1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07504" y="1125265"/>
            <a:ext cx="8696325" cy="769441"/>
          </a:xfrm>
          <a:prstGeom prst="rect">
            <a:avLst/>
          </a:prstGeom>
          <a:noFill/>
        </p:spPr>
        <p:txBody>
          <a:bodyPr wrap="square" rtlCol="0">
            <a:spAutoFit/>
          </a:bodyPr>
          <a:lstStyle/>
          <a:p>
            <a:pPr algn="ctr"/>
            <a:r>
              <a:rPr lang="es-MX" sz="2400" b="1" dirty="0" smtClean="0">
                <a:latin typeface="Arial" panose="020B0604020202020204" pitchFamily="34" charset="0"/>
                <a:cs typeface="Arial" panose="020B0604020202020204" pitchFamily="34" charset="0"/>
              </a:rPr>
              <a:t>Universidad Autónoma del Estado de México </a:t>
            </a:r>
          </a:p>
          <a:p>
            <a:pPr algn="ctr"/>
            <a:r>
              <a:rPr lang="es-MX" sz="2000" b="1" dirty="0" smtClean="0">
                <a:latin typeface="Arial" panose="020B0604020202020204" pitchFamily="34" charset="0"/>
                <a:cs typeface="Arial" panose="020B0604020202020204" pitchFamily="34" charset="0"/>
              </a:rPr>
              <a:t>Centro Universitario UAEM Valle de Chalco </a:t>
            </a:r>
            <a:endParaRPr lang="es-MX" sz="2000" b="1" dirty="0">
              <a:latin typeface="Arial" panose="020B0604020202020204" pitchFamily="34" charset="0"/>
              <a:cs typeface="Arial" panose="020B0604020202020204" pitchFamily="34" charset="0"/>
            </a:endParaRPr>
          </a:p>
        </p:txBody>
      </p:sp>
      <p:sp>
        <p:nvSpPr>
          <p:cNvPr id="7" name="CuadroTexto 6"/>
          <p:cNvSpPr txBox="1"/>
          <p:nvPr/>
        </p:nvSpPr>
        <p:spPr>
          <a:xfrm>
            <a:off x="899592" y="1987937"/>
            <a:ext cx="7616205" cy="2954655"/>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Administración de recursos humanos</a:t>
            </a:r>
          </a:p>
          <a:p>
            <a:pPr algn="ctr"/>
            <a:endParaRPr lang="es-MX" sz="2800" b="1" dirty="0">
              <a:latin typeface="Arial" panose="020B0604020202020204" pitchFamily="34" charset="0"/>
              <a:cs typeface="Arial" panose="020B0604020202020204" pitchFamily="34" charset="0"/>
            </a:endParaRPr>
          </a:p>
          <a:p>
            <a:pPr algn="ctr"/>
            <a:r>
              <a:rPr lang="es-MX" sz="2800" b="1" dirty="0" smtClean="0">
                <a:latin typeface="Arial" panose="020B0604020202020204" pitchFamily="34" charset="0"/>
                <a:cs typeface="Arial" panose="020B0604020202020204" pitchFamily="34" charset="0"/>
              </a:rPr>
              <a:t>Licenciatura en Contaduría</a:t>
            </a:r>
          </a:p>
          <a:p>
            <a:pPr algn="ctr"/>
            <a:r>
              <a:rPr lang="es-MX" b="1" dirty="0" smtClean="0">
                <a:latin typeface="Arial" panose="020B0604020202020204" pitchFamily="34" charset="0"/>
                <a:cs typeface="Arial" panose="020B0604020202020204" pitchFamily="34" charset="0"/>
              </a:rPr>
              <a:t>Periodo escolar: 2017B (Agosto 2017 – Enero 2018)</a:t>
            </a:r>
          </a:p>
          <a:p>
            <a:pPr algn="ctr"/>
            <a:endParaRPr lang="es-MX" b="1" dirty="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“Introducción a la administración de recursos humanos”</a:t>
            </a:r>
          </a:p>
          <a:p>
            <a:pPr algn="ctr"/>
            <a:endParaRPr lang="es-MX" b="1" dirty="0" smtClean="0">
              <a:latin typeface="Arial" panose="020B0604020202020204" pitchFamily="34" charset="0"/>
              <a:cs typeface="Arial" panose="020B0604020202020204" pitchFamily="34" charset="0"/>
            </a:endParaRPr>
          </a:p>
        </p:txBody>
      </p:sp>
      <p:sp>
        <p:nvSpPr>
          <p:cNvPr id="8" name="Rectángulo 7"/>
          <p:cNvSpPr/>
          <p:nvPr/>
        </p:nvSpPr>
        <p:spPr>
          <a:xfrm>
            <a:off x="1795437" y="4887282"/>
            <a:ext cx="5553123" cy="461665"/>
          </a:xfrm>
          <a:prstGeom prst="rect">
            <a:avLst/>
          </a:prstGeom>
        </p:spPr>
        <p:txBody>
          <a:bodyPr wrap="none">
            <a:spAutoFit/>
          </a:bodyPr>
          <a:lstStyle/>
          <a:p>
            <a:pPr algn="ctr"/>
            <a:r>
              <a:rPr lang="es-MX" sz="2400" b="1" dirty="0">
                <a:latin typeface="Arial" panose="020B0604020202020204" pitchFamily="34" charset="0"/>
                <a:cs typeface="Arial" panose="020B0604020202020204" pitchFamily="34" charset="0"/>
              </a:rPr>
              <a:t>Material de apoyo visual </a:t>
            </a:r>
            <a:r>
              <a:rPr lang="es-MX" sz="2400" b="1" dirty="0" err="1">
                <a:latin typeface="Arial" panose="020B0604020202020204" pitchFamily="34" charset="0"/>
                <a:cs typeface="Arial" panose="020B0604020202020204" pitchFamily="34" charset="0"/>
              </a:rPr>
              <a:t>proyectable</a:t>
            </a:r>
            <a:endParaRPr lang="es-MX" sz="2400" b="1" dirty="0">
              <a:latin typeface="Arial" panose="020B0604020202020204" pitchFamily="34" charset="0"/>
              <a:cs typeface="Arial" panose="020B0604020202020204" pitchFamily="34" charset="0"/>
            </a:endParaRPr>
          </a:p>
        </p:txBody>
      </p:sp>
      <p:sp>
        <p:nvSpPr>
          <p:cNvPr id="9" name="CuadroTexto 8"/>
          <p:cNvSpPr txBox="1"/>
          <p:nvPr/>
        </p:nvSpPr>
        <p:spPr>
          <a:xfrm>
            <a:off x="5696100" y="6045172"/>
            <a:ext cx="2808312" cy="400110"/>
          </a:xfrm>
          <a:prstGeom prst="rect">
            <a:avLst/>
          </a:prstGeom>
          <a:noFill/>
        </p:spPr>
        <p:txBody>
          <a:bodyPr wrap="square" rtlCol="0">
            <a:spAutoFit/>
          </a:bodyPr>
          <a:lstStyle/>
          <a:p>
            <a:pPr algn="ctr"/>
            <a:r>
              <a:rPr lang="es-MX" sz="2000" b="1" dirty="0" smtClean="0">
                <a:latin typeface="Arial" panose="020B0604020202020204" pitchFamily="34" charset="0"/>
                <a:cs typeface="Arial" panose="020B0604020202020204" pitchFamily="34" charset="0"/>
              </a:rPr>
              <a:t>Octubre 2017</a:t>
            </a:r>
            <a:endParaRPr lang="es-MX" sz="2000" b="1" dirty="0">
              <a:latin typeface="Arial" panose="020B0604020202020204" pitchFamily="34" charset="0"/>
              <a:cs typeface="Arial" panose="020B0604020202020204" pitchFamily="34" charset="0"/>
            </a:endParaRPr>
          </a:p>
        </p:txBody>
      </p:sp>
      <p:sp>
        <p:nvSpPr>
          <p:cNvPr id="10" name="CuadroTexto 9"/>
          <p:cNvSpPr txBox="1"/>
          <p:nvPr/>
        </p:nvSpPr>
        <p:spPr>
          <a:xfrm>
            <a:off x="3039741" y="5601540"/>
            <a:ext cx="5040560" cy="400110"/>
          </a:xfrm>
          <a:prstGeom prst="rect">
            <a:avLst/>
          </a:prstGeom>
          <a:noFill/>
        </p:spPr>
        <p:txBody>
          <a:bodyPr wrap="square" rtlCol="0">
            <a:spAutoFit/>
          </a:bodyPr>
          <a:lstStyle/>
          <a:p>
            <a:pPr algn="r"/>
            <a:r>
              <a:rPr lang="es-MX" sz="2000" b="1" dirty="0" smtClean="0">
                <a:latin typeface="Arial" panose="020B0604020202020204" pitchFamily="34" charset="0"/>
                <a:cs typeface="Arial" panose="020B0604020202020204" pitchFamily="34" charset="0"/>
              </a:rPr>
              <a:t>Dra. en A.D. Verónica Loera Suárez </a:t>
            </a:r>
            <a:endParaRPr lang="es-MX" sz="2000" b="1" dirty="0">
              <a:latin typeface="Arial" panose="020B0604020202020204" pitchFamily="34" charset="0"/>
              <a:cs typeface="Arial" panose="020B0604020202020204" pitchFamily="34" charset="0"/>
            </a:endParaRP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230" y="71735"/>
            <a:ext cx="8697539" cy="924054"/>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8083749" y="5373216"/>
            <a:ext cx="864096" cy="125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71561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empresadata.com/blog/wp-content/uploads/2009/04/plan-269x300.jpg"/>
          <p:cNvPicPr>
            <a:picLocks noChangeAspect="1" noChangeArrowheads="1"/>
          </p:cNvPicPr>
          <p:nvPr/>
        </p:nvPicPr>
        <p:blipFill>
          <a:blip r:embed="rId2" cstate="print"/>
          <a:srcRect/>
          <a:stretch>
            <a:fillRect/>
          </a:stretch>
        </p:blipFill>
        <p:spPr bwMode="auto">
          <a:xfrm>
            <a:off x="250825" y="1484313"/>
            <a:ext cx="2160588" cy="2409825"/>
          </a:xfrm>
          <a:prstGeom prst="rect">
            <a:avLst/>
          </a:prstGeom>
          <a:noFill/>
          <a:ln w="9525">
            <a:noFill/>
            <a:miter lim="800000"/>
            <a:headEnd/>
            <a:tailEnd/>
          </a:ln>
        </p:spPr>
      </p:pic>
      <p:sp>
        <p:nvSpPr>
          <p:cNvPr id="23555" name="5 Rectángulo"/>
          <p:cNvSpPr>
            <a:spLocks noChangeArrowheads="1"/>
          </p:cNvSpPr>
          <p:nvPr/>
        </p:nvSpPr>
        <p:spPr bwMode="auto">
          <a:xfrm>
            <a:off x="2195513" y="2205038"/>
            <a:ext cx="4572000" cy="3786187"/>
          </a:xfrm>
          <a:prstGeom prst="rect">
            <a:avLst/>
          </a:prstGeom>
          <a:noFill/>
          <a:ln w="9525">
            <a:noFill/>
            <a:miter lim="800000"/>
            <a:headEnd/>
            <a:tailEnd/>
          </a:ln>
        </p:spPr>
        <p:txBody>
          <a:bodyPr>
            <a:spAutoFit/>
          </a:bodyPr>
          <a:lstStyle/>
          <a:p>
            <a:pPr algn="ctr"/>
            <a:r>
              <a:rPr lang="es-ES" sz="3000" dirty="0">
                <a:latin typeface="Arial" panose="020B0604020202020204" pitchFamily="34" charset="0"/>
                <a:cs typeface="Arial" panose="020B0604020202020204" pitchFamily="34" charset="0"/>
              </a:rPr>
              <a:t>Cuando se desempeñan como administradores, los individuos deben ejercer las funciones</a:t>
            </a:r>
          </a:p>
          <a:p>
            <a:pPr algn="ctr"/>
            <a:r>
              <a:rPr lang="es-ES" sz="3000" dirty="0">
                <a:latin typeface="Arial" panose="020B0604020202020204" pitchFamily="34" charset="0"/>
                <a:cs typeface="Arial" panose="020B0604020202020204" pitchFamily="34" charset="0"/>
              </a:rPr>
              <a:t>administrativas de planeación, organización, integración de personal, dirección y control.</a:t>
            </a:r>
          </a:p>
        </p:txBody>
      </p:sp>
      <p:pic>
        <p:nvPicPr>
          <p:cNvPr id="23556" name="Picture 4" descr="http://www.otropuntodevista.com/wp-content/uploads/2010/09/Plan-de-Negocios.jpg"/>
          <p:cNvPicPr>
            <a:picLocks noChangeAspect="1" noChangeArrowheads="1"/>
          </p:cNvPicPr>
          <p:nvPr/>
        </p:nvPicPr>
        <p:blipFill>
          <a:blip r:embed="rId3" cstate="print"/>
          <a:srcRect/>
          <a:stretch>
            <a:fillRect/>
          </a:stretch>
        </p:blipFill>
        <p:spPr bwMode="auto">
          <a:xfrm>
            <a:off x="6516688" y="3860800"/>
            <a:ext cx="22320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0" name="Object 2"/>
          <p:cNvGraphicFramePr>
            <a:graphicFrameLocks noChangeAspect="1"/>
          </p:cNvGraphicFramePr>
          <p:nvPr>
            <p:extLst>
              <p:ext uri="{D42A27DB-BD31-4B8C-83A1-F6EECF244321}">
                <p14:modId xmlns:p14="http://schemas.microsoft.com/office/powerpoint/2010/main" val="2174260551"/>
              </p:ext>
            </p:extLst>
          </p:nvPr>
        </p:nvGraphicFramePr>
        <p:xfrm>
          <a:off x="755650" y="3657600"/>
          <a:ext cx="2592388" cy="2695575"/>
        </p:xfrm>
        <a:graphic>
          <a:graphicData uri="http://schemas.openxmlformats.org/presentationml/2006/ole">
            <mc:AlternateContent xmlns:mc="http://schemas.openxmlformats.org/markup-compatibility/2006">
              <mc:Choice xmlns:v="urn:schemas-microsoft-com:vml" Requires="v">
                <p:oleObj spid="_x0000_s6167" name="Imagen" r:id="rId3" imgW="3466800" imgH="5631840" progId="">
                  <p:embed/>
                </p:oleObj>
              </mc:Choice>
              <mc:Fallback>
                <p:oleObj name="Imagen" r:id="rId3" imgW="3466800" imgH="563184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3657600"/>
                        <a:ext cx="2592388" cy="2695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3 Rectángulo"/>
          <p:cNvSpPr>
            <a:spLocks noChangeArrowheads="1"/>
          </p:cNvSpPr>
          <p:nvPr/>
        </p:nvSpPr>
        <p:spPr bwMode="auto">
          <a:xfrm>
            <a:off x="468313" y="2060575"/>
            <a:ext cx="5040312" cy="831850"/>
          </a:xfrm>
          <a:prstGeom prst="rect">
            <a:avLst/>
          </a:prstGeom>
          <a:noFill/>
          <a:ln w="9525">
            <a:noFill/>
            <a:miter lim="800000"/>
            <a:headEnd/>
            <a:tailEnd/>
          </a:ln>
        </p:spPr>
        <p:txBody>
          <a:bodyPr>
            <a:spAutoFit/>
          </a:bodyPr>
          <a:lstStyle/>
          <a:p>
            <a:pPr algn="just"/>
            <a:r>
              <a:rPr lang="es-ES" sz="2400" dirty="0">
                <a:latin typeface="Arial" panose="020B0604020202020204" pitchFamily="34" charset="0"/>
                <a:cs typeface="Arial" panose="020B0604020202020204" pitchFamily="34" charset="0"/>
              </a:rPr>
              <a:t>La administración se aplica a todo tipo de organizaciones.</a:t>
            </a:r>
          </a:p>
        </p:txBody>
      </p:sp>
      <p:sp>
        <p:nvSpPr>
          <p:cNvPr id="6148" name="5 Rectángulo"/>
          <p:cNvSpPr>
            <a:spLocks noChangeArrowheads="1"/>
          </p:cNvSpPr>
          <p:nvPr/>
        </p:nvSpPr>
        <p:spPr bwMode="auto">
          <a:xfrm>
            <a:off x="4067175" y="4437063"/>
            <a:ext cx="4572000" cy="1200150"/>
          </a:xfrm>
          <a:prstGeom prst="rect">
            <a:avLst/>
          </a:prstGeom>
          <a:noFill/>
          <a:ln w="9525">
            <a:noFill/>
            <a:miter lim="800000"/>
            <a:headEnd/>
            <a:tailEnd/>
          </a:ln>
        </p:spPr>
        <p:txBody>
          <a:bodyPr>
            <a:spAutoFit/>
          </a:bodyPr>
          <a:lstStyle/>
          <a:p>
            <a:pPr algn="just"/>
            <a:r>
              <a:rPr lang="es-ES" sz="2400">
                <a:latin typeface="Arial" panose="020B0604020202020204" pitchFamily="34" charset="0"/>
                <a:cs typeface="Arial" panose="020B0604020202020204" pitchFamily="34" charset="0"/>
              </a:rPr>
              <a:t>Se aplica a administradores de todos los niveles organizacionales.</a:t>
            </a:r>
          </a:p>
        </p:txBody>
      </p:sp>
      <p:sp>
        <p:nvSpPr>
          <p:cNvPr id="5" name="CuadroTexto 4"/>
          <p:cNvSpPr txBox="1"/>
          <p:nvPr/>
        </p:nvSpPr>
        <p:spPr>
          <a:xfrm>
            <a:off x="107504" y="116632"/>
            <a:ext cx="4176464" cy="954107"/>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Aplicación de la administración </a:t>
            </a:r>
            <a:endParaRPr lang="es-MX"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box(in)">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nodeType="withEffect">
                                  <p:stCondLst>
                                    <p:cond delay="0"/>
                                  </p:stCondLst>
                                  <p:childTnLst>
                                    <p:set>
                                      <p:cBhvr>
                                        <p:cTn id="14" dur="1" fill="hold">
                                          <p:stCondLst>
                                            <p:cond delay="0"/>
                                          </p:stCondLst>
                                        </p:cTn>
                                        <p:tgtEl>
                                          <p:spTgt spid="63490"/>
                                        </p:tgtEl>
                                        <p:attrNameLst>
                                          <p:attrName>style.visibility</p:attrName>
                                        </p:attrNameLst>
                                      </p:cBhvr>
                                      <p:to>
                                        <p:strVal val="visible"/>
                                      </p:to>
                                    </p:set>
                                    <p:animEffect transition="in" filter="blinds(horizontal)">
                                      <p:cBhvr>
                                        <p:cTn id="15" dur="500"/>
                                        <p:tgtEl>
                                          <p:spTgt spid="63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a:spLocks noChangeArrowheads="1"/>
          </p:cNvSpPr>
          <p:nvPr/>
        </p:nvSpPr>
        <p:spPr bwMode="auto">
          <a:xfrm>
            <a:off x="539750" y="1916113"/>
            <a:ext cx="5040313" cy="2308225"/>
          </a:xfrm>
          <a:prstGeom prst="rect">
            <a:avLst/>
          </a:prstGeom>
          <a:noFill/>
          <a:ln w="9525">
            <a:noFill/>
            <a:miter lim="800000"/>
            <a:headEnd/>
            <a:tailEnd/>
          </a:ln>
        </p:spPr>
        <p:txBody>
          <a:bodyPr>
            <a:spAutoFit/>
          </a:bodyPr>
          <a:lstStyle/>
          <a:p>
            <a:pPr algn="just"/>
            <a:r>
              <a:rPr lang="es-ES" sz="2400" dirty="0">
                <a:latin typeface="Arial" panose="020B0604020202020204" pitchFamily="34" charset="0"/>
                <a:cs typeface="Arial" panose="020B0604020202020204" pitchFamily="34" charset="0"/>
              </a:rPr>
              <a:t>La intención de todos los administradores es la misma; generar un superávit ya sea en lo económico o en la mejora de la calidad del servicio prestado al usuario.</a:t>
            </a:r>
          </a:p>
        </p:txBody>
      </p:sp>
      <p:graphicFrame>
        <p:nvGraphicFramePr>
          <p:cNvPr id="64514" name="Object 2"/>
          <p:cNvGraphicFramePr>
            <a:graphicFrameLocks noChangeAspect="1"/>
          </p:cNvGraphicFramePr>
          <p:nvPr/>
        </p:nvGraphicFramePr>
        <p:xfrm>
          <a:off x="3924300" y="3860800"/>
          <a:ext cx="4765675" cy="2209800"/>
        </p:xfrm>
        <a:graphic>
          <a:graphicData uri="http://schemas.openxmlformats.org/presentationml/2006/ole">
            <mc:AlternateContent xmlns:mc="http://schemas.openxmlformats.org/markup-compatibility/2006">
              <mc:Choice xmlns:v="urn:schemas-microsoft-com:vml" Requires="v">
                <p:oleObj spid="_x0000_s7191" name="Imagen" r:id="rId3" imgW="4960800" imgH="2811240" progId="">
                  <p:embed/>
                </p:oleObj>
              </mc:Choice>
              <mc:Fallback>
                <p:oleObj name="Imagen" r:id="rId3" imgW="4960800" imgH="281124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4300" y="3860800"/>
                        <a:ext cx="4765675"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checkerboard(across)">
                                      <p:cBhvr>
                                        <p:cTn id="7" dur="500"/>
                                        <p:tgtEl>
                                          <p:spTgt spid="645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cstate="print"/>
          <a:srcRect/>
          <a:stretch>
            <a:fillRect/>
          </a:stretch>
        </p:blipFill>
        <p:spPr bwMode="auto">
          <a:xfrm>
            <a:off x="34925" y="2349500"/>
            <a:ext cx="3673475" cy="2879725"/>
          </a:xfrm>
          <a:prstGeom prst="rect">
            <a:avLst/>
          </a:prstGeom>
          <a:noFill/>
          <a:ln w="9525">
            <a:noFill/>
            <a:miter lim="800000"/>
            <a:headEnd/>
            <a:tailEnd/>
          </a:ln>
        </p:spPr>
      </p:pic>
      <p:sp>
        <p:nvSpPr>
          <p:cNvPr id="5" name="4 Rectángulo"/>
          <p:cNvSpPr>
            <a:spLocks noChangeArrowheads="1"/>
          </p:cNvSpPr>
          <p:nvPr/>
        </p:nvSpPr>
        <p:spPr bwMode="auto">
          <a:xfrm>
            <a:off x="3779838" y="3141663"/>
            <a:ext cx="5040312" cy="1938337"/>
          </a:xfrm>
          <a:prstGeom prst="rect">
            <a:avLst/>
          </a:prstGeom>
          <a:noFill/>
          <a:ln w="9525">
            <a:noFill/>
            <a:miter lim="800000"/>
            <a:headEnd/>
            <a:tailEnd/>
          </a:ln>
        </p:spPr>
        <p:txBody>
          <a:bodyPr>
            <a:spAutoFit/>
          </a:bodyPr>
          <a:lstStyle/>
          <a:p>
            <a:pPr algn="just"/>
            <a:r>
              <a:rPr lang="es-ES" sz="2400" dirty="0">
                <a:latin typeface="Arial" panose="020B0604020202020204" pitchFamily="34" charset="0"/>
                <a:cs typeface="Arial" panose="020B0604020202020204" pitchFamily="34" charset="0"/>
              </a:rPr>
              <a:t>La administración persigue la productividad, lo que implica eficacia y eficiencia.</a:t>
            </a:r>
          </a:p>
          <a:p>
            <a:pPr algn="just"/>
            <a:endParaRPr lang="es-ES" sz="2400" dirty="0">
              <a:latin typeface="Arial" panose="020B0604020202020204" pitchFamily="34" charset="0"/>
              <a:cs typeface="Arial" panose="020B0604020202020204" pitchFamily="34" charset="0"/>
            </a:endParaRPr>
          </a:p>
          <a:p>
            <a:pPr algn="just"/>
            <a:r>
              <a:rPr lang="es-ES" sz="2400" dirty="0">
                <a:latin typeface="Arial" panose="020B0604020202020204" pitchFamily="34" charset="0"/>
                <a:cs typeface="Arial" panose="020B0604020202020204" pitchFamily="34" charset="0"/>
              </a:rPr>
              <a:t>Ejemplo:</a:t>
            </a:r>
          </a:p>
        </p:txBody>
      </p:sp>
      <p:sp>
        <p:nvSpPr>
          <p:cNvPr id="4" name="CuadroTexto 3"/>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Eficacia y Eficiencia </a:t>
            </a:r>
            <a:endParaRPr lang="es-MX"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ppt_x</p:attrName>
                                        </p:attrNameLst>
                                      </p:cBhvr>
                                      <p:tavLst>
                                        <p:tav tm="0">
                                          <p:val>
                                            <p:strVal val="#ppt_x-.2"/>
                                          </p:val>
                                        </p:tav>
                                        <p:tav tm="100000">
                                          <p:val>
                                            <p:strVal val="#ppt_x"/>
                                          </p:val>
                                        </p:tav>
                                      </p:tavLst>
                                    </p:anim>
                                    <p:anim calcmode="lin" valueType="num">
                                      <p:cBhvr>
                                        <p:cTn id="8" dur="2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2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1785590"/>
            <a:ext cx="2774990"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EFICACIA</a:t>
            </a:r>
          </a:p>
        </p:txBody>
      </p:sp>
      <p:sp>
        <p:nvSpPr>
          <p:cNvPr id="25605" name="6 CuadroTexto"/>
          <p:cNvSpPr txBox="1">
            <a:spLocks noChangeArrowheads="1"/>
          </p:cNvSpPr>
          <p:nvPr/>
        </p:nvSpPr>
        <p:spPr bwMode="auto">
          <a:xfrm>
            <a:off x="900113" y="2997200"/>
            <a:ext cx="7272337" cy="2554545"/>
          </a:xfrm>
          <a:prstGeom prst="rect">
            <a:avLst/>
          </a:prstGeom>
          <a:noFill/>
          <a:ln w="9525">
            <a:noFill/>
            <a:miter lim="800000"/>
            <a:headEnd/>
            <a:tailEnd/>
          </a:ln>
        </p:spPr>
        <p:txBody>
          <a:bodyPr>
            <a:spAutoFit/>
          </a:bodyPr>
          <a:lstStyle/>
          <a:p>
            <a:pPr algn="just"/>
            <a:r>
              <a:rPr lang="es-ES" sz="3200" dirty="0">
                <a:latin typeface="Arial" panose="020B0604020202020204" pitchFamily="34" charset="0"/>
                <a:cs typeface="Arial" panose="020B0604020202020204" pitchFamily="34" charset="0"/>
              </a:rPr>
              <a:t>El termino eficacia se refiere al logro de los objetivos, por ejemplo, cuando una persona hace correctamente su trabajo se dice que es una persona </a:t>
            </a:r>
            <a:r>
              <a:rPr lang="es-ES" sz="3200" dirty="0" smtClean="0">
                <a:latin typeface="Arial" panose="020B0604020202020204" pitchFamily="34" charset="0"/>
                <a:cs typeface="Arial" panose="020B0604020202020204" pitchFamily="34" charset="0"/>
              </a:rPr>
              <a:t>muy </a:t>
            </a:r>
            <a:r>
              <a:rPr lang="es-ES" sz="3200" dirty="0">
                <a:latin typeface="Arial" panose="020B0604020202020204" pitchFamily="34" charset="0"/>
                <a:cs typeface="Arial" panose="020B0604020202020204" pitchFamily="34" charset="0"/>
              </a:rPr>
              <a:t>eficaz.  </a:t>
            </a:r>
            <a:endParaRPr lang="es-MX" sz="32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05455" y="1700808"/>
            <a:ext cx="2911886"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EFICIENCIA </a:t>
            </a:r>
          </a:p>
        </p:txBody>
      </p:sp>
      <p:sp>
        <p:nvSpPr>
          <p:cNvPr id="5" name="4 Flecha derecha"/>
          <p:cNvSpPr/>
          <p:nvPr/>
        </p:nvSpPr>
        <p:spPr>
          <a:xfrm>
            <a:off x="3779838" y="1773238"/>
            <a:ext cx="936625"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6" name="5 Rectángulo"/>
          <p:cNvSpPr/>
          <p:nvPr/>
        </p:nvSpPr>
        <p:spPr>
          <a:xfrm>
            <a:off x="5129375" y="1484784"/>
            <a:ext cx="3082896" cy="120032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Optimización</a:t>
            </a:r>
          </a:p>
          <a:p>
            <a:pPr algn="ctr">
              <a:defRPr/>
            </a:pP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 recurso</a:t>
            </a:r>
            <a:r>
              <a:rPr lang="es-E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a:t>
            </a:r>
          </a:p>
        </p:txBody>
      </p:sp>
      <p:sp>
        <p:nvSpPr>
          <p:cNvPr id="26629" name="6 CuadroTexto"/>
          <p:cNvSpPr txBox="1">
            <a:spLocks noChangeArrowheads="1"/>
          </p:cNvSpPr>
          <p:nvPr/>
        </p:nvSpPr>
        <p:spPr bwMode="auto">
          <a:xfrm>
            <a:off x="1042988" y="2852738"/>
            <a:ext cx="7273925" cy="3108325"/>
          </a:xfrm>
          <a:prstGeom prst="rect">
            <a:avLst/>
          </a:prstGeom>
          <a:noFill/>
          <a:ln w="9525">
            <a:noFill/>
            <a:miter lim="800000"/>
            <a:headEnd/>
            <a:tailEnd/>
          </a:ln>
        </p:spPr>
        <p:txBody>
          <a:bodyPr>
            <a:spAutoFit/>
          </a:bodyPr>
          <a:lstStyle/>
          <a:p>
            <a:pPr algn="just"/>
            <a:r>
              <a:rPr lang="es-ES" sz="2800" dirty="0">
                <a:latin typeface="Arial" panose="020B0604020202020204" pitchFamily="34" charset="0"/>
                <a:cs typeface="Arial" panose="020B0604020202020204" pitchFamily="34" charset="0"/>
              </a:rPr>
              <a:t>El termino eficiencia contempla la optimización de los recursos, esto es, se alcanza el objetivo y también se aprovechan al máximo los recursos.</a:t>
            </a:r>
          </a:p>
          <a:p>
            <a:pPr algn="just"/>
            <a:endParaRPr lang="es-ES" sz="2800" dirty="0">
              <a:latin typeface="Arial" panose="020B0604020202020204" pitchFamily="34" charset="0"/>
              <a:cs typeface="Arial" panose="020B0604020202020204" pitchFamily="34" charset="0"/>
            </a:endParaRPr>
          </a:p>
          <a:p>
            <a:pPr algn="just"/>
            <a:r>
              <a:rPr lang="es-ES" sz="2800" dirty="0">
                <a:latin typeface="Arial" panose="020B0604020202020204" pitchFamily="34" charset="0"/>
                <a:cs typeface="Arial" panose="020B0604020202020204" pitchFamily="34" charset="0"/>
              </a:rPr>
              <a:t>Este termino engloba ambos, si se es eficiente, es porque somos eficaces.</a:t>
            </a:r>
            <a:endParaRPr lang="es-MX" sz="2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59632" y="565860"/>
            <a:ext cx="6703657" cy="577081"/>
          </a:xfrm>
          <a:prstGeom prst="rect">
            <a:avLst/>
          </a:prstGeom>
          <a:solidFill>
            <a:srgbClr val="00B050"/>
          </a:solidFill>
        </p:spPr>
        <p:txBody>
          <a:bodyPr wrap="square" lIns="68580" tIns="34290" rIns="68580" bIns="34290">
            <a:spAutoFit/>
          </a:bodyPr>
          <a:lstStyle/>
          <a:p>
            <a:pPr algn="ctr"/>
            <a:r>
              <a:rPr lang="es-ES" sz="3300" dirty="0">
                <a:ln w="0"/>
                <a:solidFill>
                  <a:schemeClr val="bg1"/>
                </a:solidFill>
                <a:effectLst>
                  <a:outerShdw blurRad="38100" dist="25400" dir="5400000" algn="ctr" rotWithShape="0">
                    <a:srgbClr val="6E747A">
                      <a:alpha val="43000"/>
                    </a:srgbClr>
                  </a:outerShdw>
                </a:effectLst>
              </a:rPr>
              <a:t>¿Qué es un recurso?</a:t>
            </a:r>
          </a:p>
        </p:txBody>
      </p:sp>
      <p:sp>
        <p:nvSpPr>
          <p:cNvPr id="5" name="Rectángulo 4"/>
          <p:cNvSpPr/>
          <p:nvPr/>
        </p:nvSpPr>
        <p:spPr>
          <a:xfrm>
            <a:off x="3661287" y="3715509"/>
            <a:ext cx="5482713" cy="2308324"/>
          </a:xfrm>
          <a:prstGeom prst="rect">
            <a:avLst/>
          </a:prstGeom>
          <a:solidFill>
            <a:srgbClr val="0070C0"/>
          </a:solidFill>
        </p:spPr>
        <p:txBody>
          <a:bodyPr wrap="square">
            <a:spAutoFit/>
          </a:bodyPr>
          <a:lstStyle/>
          <a:p>
            <a:pPr algn="just"/>
            <a:r>
              <a:rPr lang="es-MX" sz="2400" dirty="0">
                <a:solidFill>
                  <a:schemeClr val="bg1"/>
                </a:solidFill>
                <a:latin typeface="Arial" panose="020B0604020202020204" pitchFamily="34" charset="0"/>
                <a:cs typeface="Arial" panose="020B0604020202020204" pitchFamily="34" charset="0"/>
              </a:rPr>
              <a:t>El diccionario de la RAE, lo define como:</a:t>
            </a:r>
          </a:p>
          <a:p>
            <a:pPr algn="just"/>
            <a:endParaRPr lang="es-MX" sz="2400" dirty="0">
              <a:solidFill>
                <a:schemeClr val="bg1"/>
              </a:solidFill>
              <a:latin typeface="Arial" panose="020B0604020202020204" pitchFamily="34" charset="0"/>
              <a:cs typeface="Arial" panose="020B0604020202020204" pitchFamily="34" charset="0"/>
            </a:endParaRPr>
          </a:p>
          <a:p>
            <a:pPr algn="just"/>
            <a:r>
              <a:rPr lang="es-MX" sz="2400" dirty="0">
                <a:solidFill>
                  <a:schemeClr val="bg1"/>
                </a:solidFill>
                <a:latin typeface="Arial" panose="020B0604020202020204" pitchFamily="34" charset="0"/>
                <a:cs typeface="Arial" panose="020B0604020202020204" pitchFamily="34" charset="0"/>
              </a:rPr>
              <a:t>Medio</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de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cualquier</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clase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que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en</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caso</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de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necesidad</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sirve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para</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conseguir</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lo que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se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 </a:t>
            </a:r>
            <a:r>
              <a:rPr lang="es-MX" sz="2400" dirty="0">
                <a:solidFill>
                  <a:schemeClr val="bg1"/>
                </a:solidFill>
                <a:latin typeface="Arial" panose="020B0604020202020204" pitchFamily="34" charset="0"/>
                <a:cs typeface="Arial" panose="020B0604020202020204" pitchFamily="34" charset="0"/>
              </a:rPr>
              <a:t>pretende</a:t>
            </a:r>
            <a:r>
              <a:rPr lang="es-MX" sz="2400" dirty="0">
                <a:solidFill>
                  <a:schemeClr val="bg1"/>
                </a:solidFill>
                <a:latin typeface="Arial" panose="020B0604020202020204" pitchFamily="34" charset="0"/>
                <a:ea typeface="Arial Unicode MS" panose="020B0604020202020204" pitchFamily="34" charset="-128"/>
                <a:cs typeface="Arial" panose="020B0604020202020204" pitchFamily="34" charset="0"/>
              </a:rPr>
              <a:t>.</a:t>
            </a:r>
            <a:endParaRPr lang="es-MX" sz="2400" dirty="0">
              <a:solidFill>
                <a:schemeClr val="bg1"/>
              </a:solidFill>
              <a:latin typeface="Arial" panose="020B0604020202020204" pitchFamily="34" charset="0"/>
              <a:cs typeface="Arial" panose="020B0604020202020204" pitchFamily="34" charset="0"/>
            </a:endParaRPr>
          </a:p>
        </p:txBody>
      </p:sp>
      <p:sp>
        <p:nvSpPr>
          <p:cNvPr id="6" name="AutoShape 2" descr="data:image/jpeg;base64,/9j/4AAQSkZJRgABAQAAAQABAAD/2wCEAAkGBxMTEhUTExIVFhUXFxgYGBcYGBgYGhsbGBcYFxgYGBgZHSghGBolGxUXITEhJSkrLi4uFx8zODMtNygtLisBCgoKDg0OGxAQGy0mICUtLSstMi01LS0tLS8tLS0wLS01Ly8tLS0tLS0tLS0tLS0tLS0vLS0tLS0tLy0tLS0tLf/AABEIAL4BCQMBEQACEQEDEQH/xAAcAAABBQEBAQAAAAAAAAAAAAAAAwQFBgcCAQj/xABBEAACAQIDBQUFBQcDAwUAAAABAhEAAwQSIQUGMUFREyJhcYEHMlKRoRQjQrHBYnKCktHh8KKy8TNT0hUlQ2Nz/8QAGwEBAAIDAQEAAAAAAAAAAAAAAAMEAQIFBgf/xAA2EQACAQMDAgQEBgEEAgMAAAAAAQIDBBESITEFQRNRYXEikaGxMoHB0eHwFAYVI1Jy8SQzYv/aAAwDAQACEQMRAD8A3GgCgCgCgCgCgCgCgCgCgCgCgCgCgCgCgCgCgCgCgCgCgCgCgCgCgCgCgCgCgCgCgCgCgCgCgCgCgCgCgCgCgCgCgCgCgCgCgCgCgGNzaaAwATHMcPSuLX65QpzcEm8eWMfcjdRDqxfDiR/xXStbmnc01Up8fY3TTFKsGQoAoBPEX1QZnYKOpMVpOpGmtU3heptCEpvEVliGG2nZuHKlxSenP0B41HTuqNR4hJNktS2q01mUWkO6nIAoAoAoAoAoAoAoAoAoAoAoAoAoAoAoAoAoAoAoAoCv70bUa01tAYDySRx0gAfX8qmoxTeWT0YpvLGlrHFO8reMTofOrEop7MsygpLDLRZuBlDDgwBHkRNUmsbFBrDwd1gwFAeGgKDgdpZVhuI0I8Roa+fTouMsPkqbosm69/OtxuWeB6KJ/MV6boUHGjLPd/oienwTddskCgCgM63y2oTimtk6WwoA5Syhyf8AUB6V53qcnOtpfCO/02KhS1d2RWJ2hlClD3uIjjI4R4zXPjGSaa57F6TWGnwayK9keSPaAKASxOIS2pa46oo4sxCj5msNpLLMpN7IaYTbeGutlt4i0zHgodST5Cda0jVhJ4TRtKnOKy0yQqQ0CgCgCgCgCgCgCgCgCgEMViltiWPHgOZreFNzexDWrxpLMhmNrfsaef8Aapv8b1KS6kv+v1/gfYfEK4lT5jmPOoJwcXhl6lWhVjqiK1qShQBQFf3y2Qb9oMhAuWySskAEH3lk6AmAQT08ZreE9LN6c9LM+TaxnISFM5SWMKNYknoKsOokslpzSWTXMJYyIiDXKqrP7oA/SqreXkpt5eRWsGAoBO/eVBmYwKjq1oUoOc3hIw2lyZ1tPZ7Xrz3CyWwWMZAdROjNJgORExXlLy9o1amqnH83tn8iCUk3sTO7eKxSXbdlks/Z4YZrcgggEjNmMyT58a7Nh1GhUxSitL7J/o+/3JYzT2LhXWNwoAoDO/aRscBjibdxA0APaJhmjQMg5mIBHRa5d9RhnW2k/udOxqzxow2ivbrXcMt5Xxt4W8hDJbKt3iNQzNEBQeXMjWBoY7K3hJ+I3wSXlxOK0JcmtbP2nZvgmzdS4BE5SDE8JHLgflXYOQO6A8JjWgMD29vE+MvtcZjkk9mvJV5QPiIgk8z4RXKrSc3lnUpRUFgSu3VAqHSTajXPZ5tR8Rg1a4SzIzW8x4sFggk8zDAT4V1LeTlDc5deKU9izVOQhQBQBQBQBQBQBQBQFO30xDJetn8JTTzDGfoVq5bv4Wcy+i3JP0GeA2qDoascnPccEjsDHTiAo4MDPpqD9PrUNwk4FuxbVTHmi2VROwFAFAULfrAWnxAu3bhCJZXMkmNHcz6z9BU1OCe7JqVNNamNbBtlBkVckaCBEVZ2LWxP7A2zc7RbV33XUNbaZkEdeoPdI5GOXGvOKabXYrzjFpuPYtFQFcKAg9vWjduWrIaOJbrB5jxhXrjdSh49xSodnlv8v6yOe7SKfhMYrPeCxlW9dVY4QHIWPCIrjdSoKlXaisLsRTWGI7IvXftFy4G+6zi2BJnMACMq89SKSUI06Sgv+TOfrt+ew7LzNSr2RZCgK/vXtwWrLi04N0kIAplgTzyjWY0HiRVK7uVGDjB/FnHrn/0XbW2cpqU18PPoZ7tXZ92wyC8Zd7YuHwLMwykzqQFEnqfWuLcW7pNZ5ayde3rqqnjhPAyW7buMLF1ZkSDzHkeXEVpDxKa8SDwbz0VP+OaLb7IMFkTFN/8AaLU9ezBYH5XRXpaE9dNS81k87WhoqOPkzQqlIjm4kgg8wR86A+ats7Nu4K8bF5SCs5TGjqNA6nmDp5TB1rmypuLwdGNRSWUe7Mw17FXBasW2uOeg0WebtwUeJpGm28IzKaSyz6A3W2MMJhbdiZKglm6sxzMR4SdPACr8IaI4KE5apZJatzQKAKAKAKAKAa43aNqyJu3ESeGYgE+Q4mpadGpV/BFv2JIUpz/CmxnZ3lwjGBiLc+Jy/wC6KmlY3EVlwZI7WsllxZKg1UK5E7z4SxcskX3CAaq8gFT4dfLnW0JOLyiOpTU1hmVLdY3GSy3bAcGAKyOsHh86uQqauDm1qPh7tl/3Owtu2O0uXQbzLGXgEBglRPvNPP5dTHW1vtsTWrpR31bsttVToBQBQFI9oOEBKlswt3MqFliQVzGIPUf7TU9NprSyem046WU/Z+0ltI1t7ijIxWSQJgnUefGt/EjBfEyeL2wSuz9pXVwYAUsUvXGQBe+EbMcwYmIlzpoRlrSKabljbcihF6m+xK4v2loCQmGeQYh2CEEciAG18KoyrpdjVUM9yNv+0q+fcsWl/eLN+RWtHcPyNvAXmRtrebF4nFL3rdthbfvJadjEEQFz+93jB5TVO4qJSVZpZjxl4W+3k/yI6tOMMSHext0msyDiGytqFCKrA+JbN8q4V7fuo9Tp8bZecfZFSdSL4icHYNyyQwxbse0FwAJaXvAggnO4lZAMDjFWLe4nKan4TjhbNqb+0fqZU1nOn7nNv2gY0cTaPmn9CK7/AI8zoeDFj7B+0LFMY7KwxiYEoT5Sxn0FJXTitUlsZjbKTxHkQ2VtdrV98RdwZuOzMyZbins8zMxENGvejMJMDzrm0Lq2hVlN8t/cv1ra4nTjBcJEfvjtw3btu5cUqOzAMDRTmJIkEyNR3jE9BWbipG5alT7C3pytlpn3K/i9q2BdW5bWXUaQTl82PCtaNtWnBweyfnybVrilCSny0an7KVJwAuH/AOW7ceesHsyfnbNd2EVGKiuxxJycpOT7lwJrY1Kt7Qd7PsFkFAGvXCQgPAAe85HMCQI6keNRVamhbcktKnre/Bjm2d48RjAoxF03EDZgsKoBgiRlA5Ej1qlKpN8suRpwXCGx2niMIy3LDlFMCF0GgjUDiTGp5mant6upaXyQV6WHq7Ggbs+1UkAYpJiJdYnUxJHA+WnrVrJX05eERu8O+1/FXGFt2tWASFVSVLD4nI11+HgPE61Qq1ZSe3B6uw6fSoxTmk5eu+Pb9yIsjXMGObqCQfnUG51/haw+C7bj70XReXD3nLo+iMxllaJALHUgxGsmSKtUK0s6ZHC6r06n4brUlhrlLhr2NJq6eYCgGO3NofZ8PcvadxSQDwJOig+pFTW9LxakYebJKUNc1HzMYv45rjl3Yszaknif86cq9lTjCEVGKwj0cNMFhcHQANZ1G+otXs928yXvsjtKOD2cn3WUFio/ZKgmORHjXH6tbRlHxordc+pzL+imvEXPcrPtDe8uNvW7jswJV7Un8D8FA6Bgy+lcCJxpFj2ZgLeEsAnV2IBbqx6eA4CuhCKgsHCq1ZVp57CxsPdhLZAc8J0BgTE8piPWk5aVkxSp656SdwG8otKtnEK63eEEcRMTm4EeImq0qSm8xZ0YXDpR01E8r6k7i9qWbVsXLlxUQiQWMTzgDiT4Cq0np5L8PjScSn7W9pFtZGHtFz8b91fML7x9ctV5V12J40H3KJvPvHisUoFy53AZyIAoBHAyO98zzqLxZvuTRpRRFbIxrWWJ4qx74yqzMOmZwako13CW/fnzMyi+zLXZ3sTNAsMLWgkFZHXucI8jVxX0M4a2M5l5DfG7faWWyqdnBENbHH4onXTqOdQ1LxcQWxj4n6EKBVA3Ok0IIMEcCNCOWh8qJtcBpPkbtiXt3M6XHD9QTPWJHpWspN7Pf33+5o6cXs0e21V5YyxJ1LamedZTNkkthcAUMgCw91mX90kVnO2Bjuv2Ho2vdCgZUkcScxn05c+Zqs7Og5OTT3/JL2wkTq7rKKSa2/PPvlsb4vb9yIyZG6gyvEciNaQtaNNvCz6NJ/XGflgzO5qzSzs13Ta+n75IY22uMTBZmPGOJNTJdkiFvuyy7v7zYrCIttLgKrP3biVEkmBwI48jU0a0o7Z+ZFKinvgQ3n3juY3EWszDDqFVQ5LFEaSTclRKk935DXmMTfiSW/BmC8OLLns/dbCLkxePxy4sxKNccdkY1EAsTcieBMa8JqzGnGPxSeSu6kn8MVgyTHuxZmYZSxLR+8Z0+dUlu8lzhYFMTeH2XK3E8PpWaUf+VYMVJf8AG8nuxtlu9q83K1aa6x8AQijwksT5Kavz/AyC0w7iHuI2r8VRwepU2OVxprGDbxCY3UdruOwyLx7ZG9LZ7Rv9KGt6cfjRDd1sUJ58mvnt+pv9dA8eFARW9OzziMJetL7zIcv7y95R/Moqe2q+FVjPyZLRnoqKRgIxJ5yDwIPEEcQRyNeqUzuahVMZFZ1mdRM7nXGuY/DBePaSfJQWb6A/Oq17NeBLPkQXMl4Ui5e2DZOazaxQGtlsjkfBcIAJ6w+X+Y15ZHEZADaQxGGChh2isJUmPMg/WuhGeuOxxJ0nSnvwSmCxIVFudpDW4Yx0U6wTzieIraW8WaQyqia8xnt3ez7TcOHw19GQ6G7igiiZEGwEVWnjq3HpzPMpTcpfA0vc7deMYw+NN+x7s7dq47lsWwuaQpW43CdBGXurHINp9anjZ6pOVXf2/v6lGp1LRBRobe6/v2Dam6ssBYQqObM4Kx5atM+dR1rHL/419f6yW26qlFus8v0W/wC32K/tHZz2HyXAJ4ggyCOo/vXPq0ZUniR1re4hXjqgQ+KfvQOXhUZYF8DcLHLEnlW8KcqklGCy2aVJxpx1SeEPTZaYgz5f0qSVrXjLQ4PPtn7EcbmjKOpSWPl9xRMG55R5/wBqs0ulXNTtj32/dlap1O3h3z7b/wAHRwTTESOun61K+jXCmo9vNfzhkS6vbuDl38n/ABlA2xVJJLNr5f0q+/8AT9PH439P2KP+9zz+FfUc4TZaoe6WaesH6AVYtOl29GWvd/8AljH2RDcdRr1I6Nl7Zz9xdsKoOqgHxH9atuztW3PQn9foVVd3KShqa+n1EsZgpBaUkAwFBk+BMkE+UVzL7pviRlUj2WVhJflzv6bHRs+oeHJU5d3vlt/pt67kWx0nl/nOvN4eM9j0OVnBFXXLGT/xWmTcdYVmYEGDHWZ+h/St4td0aST7Cq2weJCxxBknjHd0E8eVYnS1PKfzZmFXSsNfJCRQHSQfA90/JhWFRkns8+38mXVi+dvcY4w5JFsEBveGaQQDIEiA2o6cRUjSSxl/32I023nCGjYm5B7oPgYI+ugrEaabwjaVTCyMbt1nIzummgAM/LKDVunTUOCpOo58m1+y3YKPgLzXFlcTNroezQG36HMbh+VStZWCOMnGSkuUZpvTsF8FeNprtu6J0KMC0cu0SZttHXToTVKUNLweio13Uhqw1/fqJbK2BjMTBsYW66ng2XKh8neFPzoqcnwZndwh+Jmvezrcn7FN6+ytiGXKAplbamCQCeLGBJ8IHMmzTp6d3ycm8vXW+GPH3LzUpQCgAmgMl3h2XgcdjAtl2sXrpaHyhrVxlEklJBUkA94ESeIJNXaF7OmsPdFmlcSgsPdFb3o3IxGCyFrlt1clQVJBBAnvKRoI6E107a4/yG1FcFyjW8V4RZvZhi8HYfK6uL7LDXnIKDmUUj/pqY4njGp4Co762ryjlPKXZc+/qQ3ycI6pySXy+/Jf9o4vCYm1csNetkXFZD3h+IRI8RxHlXKdrWSy4P5HKVzRbwpL5nzvcW7bdrZntEZkaPiQlW16SKg1aVkm0atsDxMbegr2hgiDw8jrULuqjTRurOnlSxuLbOtlSHAQkcA6hx6qeNQRqaJZLE6anFxZYcNvJiVuByysmgNrKAsc8p4qasxvqill8FKfS6MoYWz8zzbW2WvurKGtZSCMtxz3hwMaLpry51pWu5TeVsS29jClFxe+SNJJJYksx1JJkn51VlJyeWXYxUVhITWymfM7ZYExkLBo4jpPnHnVi38FfFUfHbGc/MguHVa001z3zjBP2sIo1CKv8oPy4ivZUadGKTpwS9lg8nVqVZNqc2/diirzMx1ipfETxgh8PGchcuKBqRA+IqnpJmq9eaoxzlJ9svksUYuq8YbXfC4I+9tQ6ZLa+MsS0eBEL9K4P++VtW6WDtf7NS07N5C5tNvwSgjmEYzz1yyB61BddVq1X8DcV7k1t02lSWJpSfsJ2MWwzMzXnPArlzA8dQeUf4KsWN26a1vXJ+WMr7ZIL21U/hWmK887/cl0ttEjSR1C/mRXpNcJLOMnn9E4vHB5Anp1nX8qypSxnBhqOcZGu0bIZYNwKv7WVRwP4jr9fSuT1S2U4apT0ryeWs/p+R0+nXGiemMNT81hPH6lcODIOkEdQdPOvJuDTPUKSayO7FrKInXnRICkVkHDAHjBplEztq2M6Hj2Yhi8OGGnEcB18KMgbUeTqxu9iHH/AEwAfiIH04/OoJXNOPc51Xq1pB41Z9ln+Bnit03tAv2DEgzmRswH8I1j0qenfKT5+Zct7rpNeOiM8Sfnlff4fqX+x7RMLhtnJZw4ftktC2gZRGfLBdjMEZpMcTVx11jbksx6XNTWprSZxs9MzFm7x4knUknUkk8STzqnJnoqUEzd9y8Yo2badyFW3bYMeQW0zLPgIWr1F5gjyvUYabqa9c/PcybYO9FzEYu/ekq7v2tvqqiFCHrCBARzg1umVpRwjctl40XrSXRpmEkdDwZfQgj0rYjHVAVn2g7YGHwvEjtWFvMBwBVmaTykKR60Bhu0toOt8XEJUoVKHplMqfnrUiWxuuDQ95duW8fawlxTwVzcTmrnIMp8NGg8wa7HSI6VOXsv79CvW6g7SLUPxPj0Xn+wwsoOAEV1pM85VqTqy1Tbb9R0tmo3I0wRe1tlo+vBviH69apXllC5jvtLs/3LtneToS8491+xX22eQdCPWuTT6FXmtpRz3WXt9D2VKj4sFKEk0x3YtkCGj0mr9r/p+Ecuu8+WMotU7X/v9BU2uLSABzJA56akiTVKv0WFJ5qVlFPjZv8AUhnRjT/HJI4MToZ/LhPEVxbinGnUcYSyl38yDKztwe1EAYaaUTw8mGsrBL4JjcGftEiIygRB5yBLT517GxqyqLXrcs9sJYPKXlKNN6NCjjvlvI4y6wDPjw/OuhqfdfqUNK7P9AcLzWfMgjzGlaaHNfGl8jfUoP4G/mIvg1JzETMa6xwGlUf8K2qVXUks583+nr6ou/5lxTpKEXjHl+/ocXMGh8PLStqnSbaclLGPbY0p9UuIRcc599xzbtk6AE6f4SauzlGnHd49/wCSnCMpy2WfYLzqOL2wef3lv8g2lU/82hB/jXryW/8ADrTX4H9BO9fVVLdpbJ5DNmnw+7mo7jqtGMH4ct+3JJQ6ZWlNa47dxpZ2hq3aJA/CLevmDnbTl1rm0uuSSfiRydCp0aOV4csDfEYgufcygcJMt6kACqF7fO6azFLBes7JWyeG3kSiqBeGmLvgd0kqCOPL58jWHnsdCwp0JNuo8Pt+4mhAA70ydCSNSeQrRnf1wowzOe3m8foWDZVlbevFjxP6DoKpVJOXsfKet9VqdQrtraC2ivTzfq/pwT+Fug1XaOC4kgErXBrgituW0TDYns8PZN10MXMi9oJ0YhoknLMeMVetblw+CXD+h6DovUZQrwo1pPRlY9PL8s/IzzZDgSTV2SPptGWFknN6d6GtbOsYC2Ya+r3Lp6Wrjubafxg5j+zHxVcpLEEjzPUZKpdTkvRfJJFO2M5QFwSCNAeGp0qVFCbPorcTBPawVoXCS7A3DJMjOcwXXhAI06zWxoWCgIvebY64vDXLDaZh3T8LjVG8gQJ6iRzoD5zx+GcEo6lblslXU8RB1n5Gt4s2iyX2Ffi0vm0/M/2rvWMsUl+f3OJfxfjP8vsT2HxIq9nKKGkXuYytNjZRGN/F0yZSIq5ilDwQBm1LSAOgn5VUfUIW9ZU2ktW7f08t+D1XR7pwoaWtk3v9Ra9fVQsd8seCsNAOpg6zWl312FNpUUpHVqXrz/x/XP8AB52x/wC35SwI+WWubV65Kot4Rz2fl8yKVxVlyo++OD22K4LI0sHUUAGsAd4K6mZctvKzSHZnUKAASOOh15kjjwru2N7QpVUoQ0rG7y3/AHf0OLeWdepTblLLzssJf35kgjqzBEJuOeCorH5sQFA8Zir1x160ox1Se3mUIdJrvnCLBht2HOrso8AT9Tlrz91/rm3i8W9OUvV7L8t8/PBPR6NJ71X8hDG7tYka2+wIHI9oCfrH5VQX+tHU2lHHyZdh0qhF53K3j72IUtbdmtnmqgW/9o1HjJq3/uVS4jrU8plynZ0YL4YoaviHZMjBDrOYAyY8zA9BU9fqFatT8OT2NKNhSpT1xW4nlHSqJdOooDwCgOooDwigPCAeNAJW8MinMFANaz/CytfSl/jTWew6t3qpNHj3EfYbFxWjiRyiTVnaPdqNxI3EZYnGTNZUTKi+xC+z3d+3iTdxF/TCYcSw5OQM+U/shYJ6yB1ru0qep5Z9Nvb2dOKjHaT+hn+NxjYrE3L2UKbtwsFAACgnurA6LA9KsHG4Redw92hi8UqETZtQ93oTOi/xHSOgbpWyIW8m+1kBQBQGZe1jdwiMdaXUQt8AcRwW56aKfDLyBoDMcLeFtiJGVtRqND0j/OFdGzuNL0vuVLyjrWtcolbeJrrKZynE7bFVlyMaRtdxVRTqxinKT2JIUnJ4S3FRZBGoBryl3ceNVc+3C9j01tQ8Gmo/M9S0o4CKrE44spJgcaloUJ15qEFuR1q0KMHOb2FhgXmAJ8qtVelXNNanHb3RWp9St5vSnv7MREnhr5VQUW+EXXJLlgDWDJ7FYMl63LwQS3njvPrPhyH6+teW6vXdSro7R+/f9jUti1x0jB7W6Rgqu/mEDWxcjvIRr+yTEfOD866/RqzhWdPs/ujZFFr05seRQHqjUCQJIEkwNdNaylng0nNQi5PsPv8A0m5mA7pB/EDoP1qB14xXxJp+T5OY+sUFBtpprs1u/wBB7d2Kv4WI84P9KrRu33RzaXXqq/8Asin7bfuQjQT3WDDqvA+VdBprk9LCeqKk1j37HtYNk87o5YVg1nFTi4vhjUvBg/8ANV5QweVuLeVGWmX/ALFUvVo0V3Ed28XpxrRxI3AYbW2jlQhdWOg/U1Yt6EpSzjg6XTLWNSspVPwx39/JEKMZcW29sFgjgh0VmRWkQQwUgGRprXXisI7lWeuWfvuRmzXUS4tkRoO9m1PQEfrWyIpM+jtwt3xg8Iikfev37pPHMR7v8I085POsmpY6AKAKATxFhXRkcBlZSrKeBDCCD4EGgPmvefYLYa/dwxBORpQ/EjaqfkRPjI5VlMyhPDoRC5x85/KrtvcTclDkqXFGnhz4HBw7Hg4+VdTS/M5upeRIjZAUAgljzqpf9PqVknTfHZ8e5asr6FJtTXPf9BSzctlTxnr/AGrRdJt3DGXq8/48v7k3fU6ynnCx5fyc2GYHu2w/rAHidOFcyxpPxnB01JrbfhepfvaidFSU9Ke+3L9CXtW1HAATXq6NrSo5cIpN84PN1bipVwpybS4OriBgQRINSVaUKsdM1lEdOpKnLVF4ZwiW7epIQcJMnyGkk+Qqk6drYQdRLGdvN+25b13F7JQbzjfyX0Gd7H23Xu6tMQRBHU68orl9Qv7evR+FfE/Nbo6NjZV6Nb4n8P0YhXnjumgbIvhUUdFH5CvG3Mc1JP1f3NCWTHVW0GRzbxgNYw0YwQW9d8NaceFXunR/+RH3MooABr1psezQCd4ae7m6rMT6msxxnc1nlrYlNmbZsW1Fvs2tDlIkEn9ocTVetaSqPUp5frt/H2PM3nTLiUnUctX0/j7E/NcxrDwcN7bCLYW3ObIs8ZgcetbqrNLCbJ1d11DQpvHlkQ2oyBCzoW6AAlpPSOFS26k5YUsE1hKt4ijSnp+3y4ZWg865SvgTJHnXTaPaQb0rVyLWbeeVyAjqevgevlVStJqXJ5vqleTruLey4X5DR9mXVMSI6mseJFlPxYtCrbMYo0XkDx3RBInxPEfL51iNSOpZWxiNWKktUXghsBhMVevNYtWlv3EXO2QjRZy6kldZI0468K7sVFJaeD0UMKK08C2LwGITS9gcQvj2bhf5spH1rJtkf+zjYIxONtgK3Y2SbryNJBlVJ4EloEcwGrJg+gaAKAKAKArftCx2Is4J7uHAzKQXJkEJPeKleHKTyEnlQGTWL+HxjK11XLL76Z8rxqYzayskkESPnWTBoWwd0Nk3bZNqyCxBBzu7OpIiYZu6ehX0rMZOLyjDSksMyTE2nw965YuTntuVMgiYOjCeII1B6EV1re48T3OdXoaCc2RjQ3dPGunSqZ2OdUhjc623solTcte9zHxD+tQ3UZuDdL8X3/kktpw1qNTj+/QgrVvtBmJYHhAJFeQdSSfJ6lQi1wTOw7Pvd9zHxNI9PGvRdH1ODnJvnC8jh9VwpqEUvP1PMVtC6G7iplHxTJ6nT5elQ3fVK9GvKGFhEtt06lVoqXcVw+1JB7S0wYDQCGDH978PWsS62pU2nHf6BdIkprEtvqISTq0SeMcPIV5+pNzk5PudyEFCKij2tDYsezMZ3F14CPlpXnLujpqyX5/M0ZIDF1T8MCi43xrDpoCOIsPifu05kZm5Ks6k9eHCp7epTt5eJPsnj1fkZTIrau7l6wC0Z0H4l1j95eI/LxrsWvUqNw9KeH5P9DbJEA10DIEUB4GYQUMMDIPL1rKx3WUR1qUasHCXDF8TtS+6BdLZ5shJJ6CDwH9K1hSpU3mK+e5zqHSaNKTfOfPcMFti8pC3AHB/FwI8xUdahRcXJLD9OPkU77plKMHUjtgU2ribyXVe3dlSoPZsO7yB4a8q1t/DnT0Sitvn8yKwt6NzRcJR3Xf3E8LZe85e5Ak8FmPACdYjnWatWNJaYItXN1GypKjS5+397E3cKWUkx4CqKzJnncyqSy3llbxu0ixJqeMCzGmRm0bl5Ar5CVJEAMsmfAmT6D0q7StXJZfBfo2jksvgsnszvtghiL120TdvFYkgQq5uMdZB9OVdFYSwjqLCWEXTYO/wv31wy2TccnvPb9xQOJbN0nkf6VsZLvQBQBQBQBQHF60GUqwBVgQQeBBEEHwigPnbfDd58BijbObLq1i4DBKTwzfEsgEHwMaigFtlbyXV1kBxoLillJB6gcD6xTIEdq7LYWPtZ7Zw1wI164+bvn8IUcpgZm1JIFTUKmieSKrDXHBG4O8QQQdRXZhLujlzj2ZZ8HtiRBq0qiZVlTwNWwkuSkAHUkmADzrj3fTJVauum0k+fT+/c6tt1CNOnpnltceolj9oJbAVToOfMmrniUbWmqeePn7lXRVuZueORHBX84n8685eVvFquZ3rSl4VNRHgNVC0dTWAe0MkxsHZl24rNnVUE5QwOrcwCOC/rXI6ncUouMGvi815evn6ETjvk7vJcT3kb01H0qjFwlwzG53hLF66YS2fEnQD5/pWJOEOWNy5bHwgspHFjqxjieg8BXLrzdSWexIkI7QxV43VtKRbtsD973WeeiqdBx4kGrdq7elS8Rx1zzw/wpefqzSSbeOxQNoYRrV17bGSp49Z1B9Zr1NCuq9NVF3JEImpQeUAEmsgaY2/lWaOOVgr3NPxabh5i63hdtowOq909YmQfQyKrQfhSaZw7WqrOc4zW/b3Xb8x7ZxoQeVV5Rcnk5tRSqScnyyG2rtJrrce6KnpwUUTU6aihthmVmAZ8g6wTVmlR1stUaDqMmsTtHD2TK/eXIEZTMDl3joi10kjqpdiB2htW5d0YwvwLIH8TcW8tPWsmTTfY1sbLafFMolz2ds9EQnPAjugt/soDSaAKAKAKAKAKAg98d20x2Hay0K471t/gccD4qeBHQ9YNAfO1229q49q4MroxRh0KmD+XGgLtuTtezku4TFycPfADGSMrcmkagEASeWUUBC74Jgrd5RgQ/ZhcrFiSGYH3lLGdRx4DTSr9rUeMMp3FNZyiPQyKuVK0Ye/kVYUnJ+g5+zXGEhso8TSKrS3bS9BJ0Vsk36kdFkiYfPrMHUEaa8m9arzjQq7S5+pPCVanvHj6C2DxGQE+8Pkfpx+lUqnTG96cvmWqfUEvxr5FtxWwcVbEvhrsRMqvaCPHJMesVzJUpLsdFVYsjcw4AienP5VG00SZTJXYGEV3LXPdXl1Pj4f2rndRuZUoKMOX9EYbLFidtouixXAjbyluzVyI67tWanVDBjUe2NrFTI0pKhkZJrBbzjg4BqtO1fYzkk8QbN5QwPeUyp5g/qKrpSpvBnkoO8l6cVdPjp5QCPzr1fTY4to/n9zKGINXjJylxWbKveb4V7zfyrJrKi3wjDklyTFndrENauXcnZi3M9rmt6KJZtR7oE6+FSKjLGXsRSrRRSsRiGuaFgqzpA19S39Khc0uEc2r1Fv8COsLlA+7Yx11IJ8+fp0o6c58r9ynOFSs8y5+p0+ee8QRyI4fKomorj6kElFcfUb32rMUZihrceujQjiOfM6dvHEM+Z5m0qYnJHdnZD43E28OkgMZdvhQe836DxIoD6PweFS0i27ahURQqgcgBAoBagCgCgCgCgCgCgMe9tG7uW4mMQd25CXY5OB3GPmBl/hXrQGeYPEEef5jpQDjEZSZ5Hl/nCtoya4NWs8nNu63QRyq3SuIw3ay/Mr1aLnsnt5HeKvECXaByXn/YeNa1buc9lsjNO2hHfkZWcOxuSZRQZI5yPA8OHOs21vKUlN7LkxXrxScVux5bQEnpXTxuc98F5PtExIwYsW1jEAZO3PeAUaBsnO5EDXSddeFUZ2WZNp4Rbhd4jhrccey3C4N2uWsRY7XFXJdrt+LouAGSFDDuHUE8SdTOkCvXtXTWeUT0bhTeOGS++ux7GH7PsQtkPmlRABIywQJ048q491YRryUs4wXFUaKNd2RnuBzidANFGUa9SZM1mnZU4Q0vca2PVwf7Y/z1qq+l//AK+n8mfEOlwh+If561r/ALW/+30/keIIY3Ak5fvcmupyhvXjyAJreFrC2i51HlbdjKnngtSbtYq0qnD3FxKECSCqtMCZBMR5Gq910lyeae6EanmS2C3Ft3fvMV2naNEotzKoA0AlOJIGpmujZWng0VCfP8mJVXnYlsPuXgE4YVG/fm5/vJq4oRXY0cm+5E7V33wuDfsLdnNlJDi0FVUjgNYBbQaDQdaiqV4weCrVuY03h7srG+XtAXFWDh7Ft0Dx2jPlBgGSoCk6HTWeEiKhq3ClHCIKtypwwjMts5kAMd0yD01iKxatNvzMWjTbzyPNnv3BlMiI/wA6VPOjGTzwyzOhGTzw/MdZ50Oh+laTo61vz5kc6Dmvi58/Ma3pnXStKdu8/ER0rZ5+IZ37kmaul8TgmgNr9jWxBawrYhh377aHn2aEgfNsx8RloDQqAKAKAKAKAKAKAKARxmFS6jW7iK6MIZWEgjxFAYlv77P3whN7DgvhuJGpa1+98SftcufUgVDD66ddf60ApiMYtsQurdf6A/mf71nJjBoXst3dQI+Ox1pVAIaxcuOhTIQD2kZtGnm2o0iDWDIpt3eDYV/GJntl2Y/eX1Z7VsQPeeGGfgBMepqaFapFYTI5UoSeWiI392QmGxU21C2LiK1qPd0EMqnzGb+IV0bOeqHqULqGmXoR+xtmYnEmMPZZxwL8EHm509Br4VLUrQp/iZDClKfCNR3N3N+yntrz575UjuzkQGJCzqx094x5CubcXLqbLg6NCgqe75Kp7abzpew5hGVrbgB7aNBVlzEFhIkMsifwiqpYMyvXcxzZVE8lGUdNAp0oDgR0/wBT/wDlQHunT/U//lQC2FuQdNJEcSdOfEmtJxUlh+n0CNT9me2uyXsCgy3LshgeDMFWCI1Ega1Ud4oV1Ra57+pvpysmn1eNAoDKt+NzcQL93EWLfaW3OdlXV1Y+9C8WBMnSTrVG4oSb1RKFzbyctcSi21E+Mx69DVNlB5Ratw8IlzFdlcRXS5auI6tzUgE+sgVLa71PyJ7Pep+TIXfzc9Nlsty1ilZbjELYcfeQOJkaOokCYESK6aTXJ1YrCwyKwl9bokcea/5xFMGcDHHX9cpEjw4/8VlGUNwnWsgnN2d18Rjny2VhAYe6dEX1/E37I18hrQH0PgcKtq2lpBCoqoo8FED8qAXoAoAoAoAoAoAoAoAoAIoDANq7AuNtW5hvs76sXy4YIoyRmDWzcYIgPAkmAZAk6UA430t2rdu3grWzns3i6NDXLd12kFVjsXY52J58pgcCAE90NiJi7wwu0MVeTsYS1hjKTAPdDN7pHQAMRzoDXF3LwAs9h9ktdnIYiNSRoCze8xgkSTqCRzoCavYZHXKyKyjgCoI04aGsptcDAoqgCAIHSsA9oDNvblaX7LYf8QvZR5Nbct9UWgMZ7SgDtKA97SgFsHc7wrDBrHs62d2j22/DbGc+cnIPnr/DXHhS8W+lLtHH2JW8QNQrskQUAUBC7b3WwuKOa7aGf/uKcr+pHvDwM1HOlCfKIp0YT/EhlhNl4HZaG8zZZhTduHM2v4RA0GkwBy14VinRjDgU6MKf4UMNs7V2Ljcv2i7YudnmyF8wK5wA0THQeRAPECpSUw7amHFjEvbs3BdVW7lxCCGWAVbTnBAI6g+oCdom64CqSxPugSSfAD8qA1LdT2WMYuY45RxFlDqf/wBHHDyX58qA1PCYVLSLbtoqIohVUAADwAoBagCgCgCgCgCgCgCgCgCgCgK/vvvIMDhzdiXY5UBnLmiZY9ANY4nh4gCt+zLdzN/7niHF29ek29Q2RW0LEjTtDEH4R3RGtAWDe3c2xjRmP3d8CEvKNRGoDD8ayeHESYIoBLcC9jzae3jrYU2yEtvPeuAAyzd4z+HvTrJ9QLTQBQBQFI9rmx+3wLXAzA2PvAojKdQGLackzERQGDZKAMlAGQ0B6gIM9KA+md19lJhsPbRZkqpYniSQJ/4rSFOMM47vLM5JatzAUAUAUBWt8Nzre0GsG7cdVssSVXg4aJB6HuiGGoBYc9AI3GeyvZr+7buW/wB29cM+edj9KApG+O5OGsYnDYbD51a4pLu7lzqYVoYwvB+ECgA7A2lss9r2SX7cQzW1LkD9tIzoP3CyjiaA0bdPffDY0KqnJdI9w6gkCTkYaNwOmh8KAtFAFAFAFAFAFAFAFAFAFAFAFAMtsbLt4my1m6so/HkdDIIPIggGgONhbHtYSytiyCEWTqSxJYyxJPMkk9KAkKAKAKAKAKAabWwYvWLtk8Llt0/mUr+tAfMF20ye+jJyOZSuvTUUAkLq9R86A6zUAHXQcToKA+qrKwoHQAfSgO6AKAKAKAKAKAzbYrNtDa1+5dsFEwqmzlYySZYDkIJDM2nIqZM0BpNAVDdPcK1gsRexHaG69xmK5lAKBzmYSD3iST3oGmnWQLfQBQBQBQBQBQBQBQBQBQBQBQBQBQBQBQBQBQBQBQEdtvbljCpnvXAvwrxZvBV4n8hzigMu3i3mxW1s+FweFLWpGYkKToQwzu3ctaiYksY06UBA7O3Ec40YLEOLbm3nBWHB0ByjNxEB9f2KAtjexwR3cYQfGypH0YUBYPZtutewK4hbxUl3XKUPdKqDrl5GSfkKAulAFAFAFAFAFAFAFAFAFAFAFAFAFAFAFAFAFAFAFAFAFAFAFAFAFAFAFAFAUvfLctsZi8PdDKLS92+CzAsoOZQuUc5YHUcR0oC24HBW7KC3atrbReCqAoHoKApPtBXsMXgsaPwv2bn9mZj+U3aAvtAFAFAFAFAFAFAFAFAFAFAFAFAFAFAFAFAFAFAFAFAFAFAFAFAFAFAFAFAFAFAFAFARu3ti28XaFq7myh1fuwDKnTiDQElQBQBQBQBQBQBQBQBQBQBQBQBQBQBQBQBQBQH/2Q=="/>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pic>
        <p:nvPicPr>
          <p:cNvPr id="1028" name="Picture 4" descr="http://www.consultingtotalcr.com/wp-content/uploads/2015/08/Recursos-Humanos-en-costar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379" y="2158411"/>
            <a:ext cx="3478238" cy="2498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825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diamond(in)">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6703657" cy="1084912"/>
          </a:xfrm>
          <a:prstGeom prst="rect">
            <a:avLst/>
          </a:prstGeom>
          <a:solidFill>
            <a:schemeClr val="accent6">
              <a:lumMod val="50000"/>
            </a:schemeClr>
          </a:solidFill>
        </p:spPr>
        <p:txBody>
          <a:bodyPr wrap="square" lIns="68580" tIns="34290" rIns="68580" bIns="34290">
            <a:spAutoFit/>
          </a:bodyPr>
          <a:lstStyle/>
          <a:p>
            <a:pPr algn="ctr"/>
            <a:r>
              <a:rPr lang="es-ES" sz="3300" b="1" dirty="0" smtClean="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Administración de recursos humanos </a:t>
            </a:r>
            <a:endParaRPr lang="es-ES" sz="3300" b="1"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6" name="AutoShape 2" descr="data:image/jpeg;base64,/9j/4AAQSkZJRgABAQAAAQABAAD/2wCEAAkGBxMTEhUTExIVFhUXFxgYGBcYGBgYGhsbGBcYFxgYGBgZHSghGBolGxUXITEhJSkrLi4uFx8zODMtNygtLisBCgoKDg0OGxAQGy0mICUtLSstMi01LS0tLS8tLS0wLS01Ly8tLS0tLS0tLS0tLS0tLS0vLS0tLS0tLy0tLS0tLf/AABEIAL4BCQMBEQACEQEDEQH/xAAcAAABBQEBAQAAAAAAAAAAAAAAAwQFBgcCAQj/xABBEAACAQIDBQUFBQcDAwUAAAABAhEAAwQSIQUGMUFREyJhcYEHMlKRoRQjQrHBYnKCktHh8KKy8TNT0hUlQ2Nz/8QAGwEBAAIDAQEAAAAAAAAAAAAAAAMEAQIFBgf/xAA2EQACAQMDAgQEBgEEAgMAAAAAAQIDBBESITEFQRNRYXEikaGxMoHB0eHwFAYVI1Jy8SQzYv/aAAwDAQACEQMRAD8A3GgCgCgCgCgCgCgCgCgCgCgCgCgCgCgCgCgCgCgCgCgCgCgCgCgCgCgCgCgCgCgCgCgCgCgCgCgCgCgCgCgCgCgCgCgCgCgCgCgCgGNzaaAwATHMcPSuLX65QpzcEm8eWMfcjdRDqxfDiR/xXStbmnc01Up8fY3TTFKsGQoAoBPEX1QZnYKOpMVpOpGmtU3heptCEpvEVliGG2nZuHKlxSenP0B41HTuqNR4hJNktS2q01mUWkO6nIAoAoAoAoAoAoAoAoAoAoAoAoAoAoAoAoAoAoAoAoCv70bUa01tAYDySRx0gAfX8qmoxTeWT0YpvLGlrHFO8reMTofOrEop7MsygpLDLRZuBlDDgwBHkRNUmsbFBrDwd1gwFAeGgKDgdpZVhuI0I8Roa+fTouMsPkqbosm69/OtxuWeB6KJ/MV6boUHGjLPd/oienwTddskCgCgM63y2oTimtk6WwoA5Syhyf8AUB6V53qcnOtpfCO/02KhS1d2RWJ2hlClD3uIjjI4R4zXPjGSaa57F6TWGnwayK9keSPaAKASxOIS2pa46oo4sxCj5msNpLLMpN7IaYTbeGutlt4i0zHgodST5Cda0jVhJ4TRtKnOKy0yQqQ0CgCgCgCgCgCgCgCgCgEMViltiWPHgOZreFNzexDWrxpLMhmNrfsaef8Aapv8b1KS6kv+v1/gfYfEK4lT5jmPOoJwcXhl6lWhVjqiK1qShQBQFf3y2Qb9oMhAuWySskAEH3lk6AmAQT08ZreE9LN6c9LM+TaxnISFM5SWMKNYknoKsOokslpzSWTXMJYyIiDXKqrP7oA/SqreXkpt5eRWsGAoBO/eVBmYwKjq1oUoOc3hIw2lyZ1tPZ7Xrz3CyWwWMZAdROjNJgORExXlLy9o1amqnH83tn8iCUk3sTO7eKxSXbdlks/Z4YZrcgggEjNmMyT58a7Nh1GhUxSitL7J/o+/3JYzT2LhXWNwoAoDO/aRscBjibdxA0APaJhmjQMg5mIBHRa5d9RhnW2k/udOxqzxow2ivbrXcMt5Xxt4W8hDJbKt3iNQzNEBQeXMjWBoY7K3hJ+I3wSXlxOK0JcmtbP2nZvgmzdS4BE5SDE8JHLgflXYOQO6A8JjWgMD29vE+MvtcZjkk9mvJV5QPiIgk8z4RXKrSc3lnUpRUFgSu3VAqHSTajXPZ5tR8Rg1a4SzIzW8x4sFggk8zDAT4V1LeTlDc5deKU9izVOQhQBQBQBQBQBQBQBQFO30xDJetn8JTTzDGfoVq5bv4Wcy+i3JP0GeA2qDoascnPccEjsDHTiAo4MDPpqD9PrUNwk4FuxbVTHmi2VROwFAFAULfrAWnxAu3bhCJZXMkmNHcz6z9BU1OCe7JqVNNamNbBtlBkVckaCBEVZ2LWxP7A2zc7RbV33XUNbaZkEdeoPdI5GOXGvOKabXYrzjFpuPYtFQFcKAg9vWjduWrIaOJbrB5jxhXrjdSh49xSodnlv8v6yOe7SKfhMYrPeCxlW9dVY4QHIWPCIrjdSoKlXaisLsRTWGI7IvXftFy4G+6zi2BJnMACMq89SKSUI06Sgv+TOfrt+ew7LzNSr2RZCgK/vXtwWrLi04N0kIAplgTzyjWY0HiRVK7uVGDjB/FnHrn/0XbW2cpqU18PPoZ7tXZ92wyC8Zd7YuHwLMwykzqQFEnqfWuLcW7pNZ5ayde3rqqnjhPAyW7buMLF1ZkSDzHkeXEVpDxKa8SDwbz0VP+OaLb7IMFkTFN/8AaLU9ezBYH5XRXpaE9dNS81k87WhoqOPkzQqlIjm4kgg8wR86A+ats7Nu4K8bF5SCs5TGjqNA6nmDp5TB1rmypuLwdGNRSWUe7Mw17FXBasW2uOeg0WebtwUeJpGm28IzKaSyz6A3W2MMJhbdiZKglm6sxzMR4SdPACr8IaI4KE5apZJatzQKAKAKAKAKAa43aNqyJu3ESeGYgE+Q4mpadGpV/BFv2JIUpz/CmxnZ3lwjGBiLc+Jy/wC6KmlY3EVlwZI7WsllxZKg1UK5E7z4SxcskX3CAaq8gFT4dfLnW0JOLyiOpTU1hmVLdY3GSy3bAcGAKyOsHh86uQqauDm1qPh7tl/3Owtu2O0uXQbzLGXgEBglRPvNPP5dTHW1vtsTWrpR31bsttVToBQBQFI9oOEBKlswt3MqFliQVzGIPUf7TU9NprSyem046WU/Z+0ltI1t7ijIxWSQJgnUefGt/EjBfEyeL2wSuz9pXVwYAUsUvXGQBe+EbMcwYmIlzpoRlrSKabljbcihF6m+xK4v2loCQmGeQYh2CEEciAG18KoyrpdjVUM9yNv+0q+fcsWl/eLN+RWtHcPyNvAXmRtrebF4nFL3rdthbfvJadjEEQFz+93jB5TVO4qJSVZpZjxl4W+3k/yI6tOMMSHext0msyDiGytqFCKrA+JbN8q4V7fuo9Tp8bZecfZFSdSL4icHYNyyQwxbse0FwAJaXvAggnO4lZAMDjFWLe4nKan4TjhbNqb+0fqZU1nOn7nNv2gY0cTaPmn9CK7/AI8zoeDFj7B+0LFMY7KwxiYEoT5Sxn0FJXTitUlsZjbKTxHkQ2VtdrV98RdwZuOzMyZbins8zMxENGvejMJMDzrm0Lq2hVlN8t/cv1ra4nTjBcJEfvjtw3btu5cUqOzAMDRTmJIkEyNR3jE9BWbipG5alT7C3pytlpn3K/i9q2BdW5bWXUaQTl82PCtaNtWnBweyfnybVrilCSny0an7KVJwAuH/AOW7ceesHsyfnbNd2EVGKiuxxJycpOT7lwJrY1Kt7Qd7PsFkFAGvXCQgPAAe85HMCQI6keNRVamhbcktKnre/Bjm2d48RjAoxF03EDZgsKoBgiRlA5Ej1qlKpN8suRpwXCGx2niMIy3LDlFMCF0GgjUDiTGp5mant6upaXyQV6WHq7Ggbs+1UkAYpJiJdYnUxJHA+WnrVrJX05eERu8O+1/FXGFt2tWASFVSVLD4nI11+HgPE61Qq1ZSe3B6uw6fSoxTmk5eu+Pb9yIsjXMGObqCQfnUG51/haw+C7bj70XReXD3nLo+iMxllaJALHUgxGsmSKtUK0s6ZHC6r06n4brUlhrlLhr2NJq6eYCgGO3NofZ8PcvadxSQDwJOig+pFTW9LxakYebJKUNc1HzMYv45rjl3Yszaknif86cq9lTjCEVGKwj0cNMFhcHQANZ1G+otXs928yXvsjtKOD2cn3WUFio/ZKgmORHjXH6tbRlHxordc+pzL+imvEXPcrPtDe8uNvW7jswJV7Un8D8FA6Bgy+lcCJxpFj2ZgLeEsAnV2IBbqx6eA4CuhCKgsHCq1ZVp57CxsPdhLZAc8J0BgTE8piPWk5aVkxSp656SdwG8otKtnEK63eEEcRMTm4EeImq0qSm8xZ0YXDpR01E8r6k7i9qWbVsXLlxUQiQWMTzgDiT4Cq0np5L8PjScSn7W9pFtZGHtFz8b91fML7x9ctV5V12J40H3KJvPvHisUoFy53AZyIAoBHAyO98zzqLxZvuTRpRRFbIxrWWJ4qx74yqzMOmZwako13CW/fnzMyi+zLXZ3sTNAsMLWgkFZHXucI8jVxX0M4a2M5l5DfG7faWWyqdnBENbHH4onXTqOdQ1LxcQWxj4n6EKBVA3Ok0IIMEcCNCOWh8qJtcBpPkbtiXt3M6XHD9QTPWJHpWspN7Pf33+5o6cXs0e21V5YyxJ1LamedZTNkkthcAUMgCw91mX90kVnO2Bjuv2Ho2vdCgZUkcScxn05c+Zqs7Og5OTT3/JL2wkTq7rKKSa2/PPvlsb4vb9yIyZG6gyvEciNaQtaNNvCz6NJ/XGflgzO5qzSzs13Ta+n75IY22uMTBZmPGOJNTJdkiFvuyy7v7zYrCIttLgKrP3biVEkmBwI48jU0a0o7Z+ZFKinvgQ3n3juY3EWszDDqFVQ5LFEaSTclRKk935DXmMTfiSW/BmC8OLLns/dbCLkxePxy4sxKNccdkY1EAsTcieBMa8JqzGnGPxSeSu6kn8MVgyTHuxZmYZSxLR+8Z0+dUlu8lzhYFMTeH2XK3E8PpWaUf+VYMVJf8AG8nuxtlu9q83K1aa6x8AQijwksT5Kavz/AyC0w7iHuI2r8VRwepU2OVxprGDbxCY3UdruOwyLx7ZG9LZ7Rv9KGt6cfjRDd1sUJ58mvnt+pv9dA8eFARW9OzziMJetL7zIcv7y95R/Moqe2q+FVjPyZLRnoqKRgIxJ5yDwIPEEcQRyNeqUzuahVMZFZ1mdRM7nXGuY/DBePaSfJQWb6A/Oq17NeBLPkQXMl4Ui5e2DZOazaxQGtlsjkfBcIAJ6w+X+Y15ZHEZADaQxGGChh2isJUmPMg/WuhGeuOxxJ0nSnvwSmCxIVFudpDW4Yx0U6wTzieIraW8WaQyqia8xnt3ez7TcOHw19GQ6G7igiiZEGwEVWnjq3HpzPMpTcpfA0vc7deMYw+NN+x7s7dq47lsWwuaQpW43CdBGXurHINp9anjZ6pOVXf2/v6lGp1LRBRobe6/v2Dam6ssBYQqObM4Kx5atM+dR1rHL/419f6yW26qlFus8v0W/wC32K/tHZz2HyXAJ4ggyCOo/vXPq0ZUniR1re4hXjqgQ+KfvQOXhUZYF8DcLHLEnlW8KcqklGCy2aVJxpx1SeEPTZaYgz5f0qSVrXjLQ4PPtn7EcbmjKOpSWPl9xRMG55R5/wBqs0ulXNTtj32/dlap1O3h3z7b/wAHRwTTESOun61K+jXCmo9vNfzhkS6vbuDl38n/ABlA2xVJJLNr5f0q+/8AT9PH439P2KP+9zz+FfUc4TZaoe6WaesH6AVYtOl29GWvd/8AljH2RDcdRr1I6Nl7Zz9xdsKoOqgHxH9atuztW3PQn9foVVd3KShqa+n1EsZgpBaUkAwFBk+BMkE+UVzL7pviRlUj2WVhJflzv6bHRs+oeHJU5d3vlt/pt67kWx0nl/nOvN4eM9j0OVnBFXXLGT/xWmTcdYVmYEGDHWZ+h/St4td0aST7Cq2weJCxxBknjHd0E8eVYnS1PKfzZmFXSsNfJCRQHSQfA90/JhWFRkns8+38mXVi+dvcY4w5JFsEBveGaQQDIEiA2o6cRUjSSxl/32I023nCGjYm5B7oPgYI+ugrEaabwjaVTCyMbt1nIzummgAM/LKDVunTUOCpOo58m1+y3YKPgLzXFlcTNroezQG36HMbh+VStZWCOMnGSkuUZpvTsF8FeNprtu6J0KMC0cu0SZttHXToTVKUNLweio13Uhqw1/fqJbK2BjMTBsYW66ng2XKh8neFPzoqcnwZndwh+Jmvezrcn7FN6+ytiGXKAplbamCQCeLGBJ8IHMmzTp6d3ycm8vXW+GPH3LzUpQCgAmgMl3h2XgcdjAtl2sXrpaHyhrVxlEklJBUkA94ESeIJNXaF7OmsPdFmlcSgsPdFb3o3IxGCyFrlt1clQVJBBAnvKRoI6E107a4/yG1FcFyjW8V4RZvZhi8HYfK6uL7LDXnIKDmUUj/pqY4njGp4Co762ryjlPKXZc+/qQ3ycI6pySXy+/Jf9o4vCYm1csNetkXFZD3h+IRI8RxHlXKdrWSy4P5HKVzRbwpL5nzvcW7bdrZntEZkaPiQlW16SKg1aVkm0atsDxMbegr2hgiDw8jrULuqjTRurOnlSxuLbOtlSHAQkcA6hx6qeNQRqaJZLE6anFxZYcNvJiVuByysmgNrKAsc8p4qasxvqill8FKfS6MoYWz8zzbW2WvurKGtZSCMtxz3hwMaLpry51pWu5TeVsS29jClFxe+SNJJJYksx1JJkn51VlJyeWXYxUVhITWymfM7ZYExkLBo4jpPnHnVi38FfFUfHbGc/MguHVa001z3zjBP2sIo1CKv8oPy4ivZUadGKTpwS9lg8nVqVZNqc2/diirzMx1ipfETxgh8PGchcuKBqRA+IqnpJmq9eaoxzlJ9svksUYuq8YbXfC4I+9tQ6ZLa+MsS0eBEL9K4P++VtW6WDtf7NS07N5C5tNvwSgjmEYzz1yyB61BddVq1X8DcV7k1t02lSWJpSfsJ2MWwzMzXnPArlzA8dQeUf4KsWN26a1vXJ+WMr7ZIL21U/hWmK887/cl0ttEjSR1C/mRXpNcJLOMnn9E4vHB5Anp1nX8qypSxnBhqOcZGu0bIZYNwKv7WVRwP4jr9fSuT1S2U4apT0ryeWs/p+R0+nXGiemMNT81hPH6lcODIOkEdQdPOvJuDTPUKSayO7FrKInXnRICkVkHDAHjBplEztq2M6Hj2Yhi8OGGnEcB18KMgbUeTqxu9iHH/AEwAfiIH04/OoJXNOPc51Xq1pB41Z9ln+Bnit03tAv2DEgzmRswH8I1j0qenfKT5+Zct7rpNeOiM8Sfnlff4fqX+x7RMLhtnJZw4ftktC2gZRGfLBdjMEZpMcTVx11jbksx6XNTWprSZxs9MzFm7x4knUknUkk8STzqnJnoqUEzd9y8Yo2badyFW3bYMeQW0zLPgIWr1F5gjyvUYabqa9c/PcybYO9FzEYu/ekq7v2tvqqiFCHrCBARzg1umVpRwjctl40XrSXRpmEkdDwZfQgj0rYjHVAVn2g7YGHwvEjtWFvMBwBVmaTykKR60Bhu0toOt8XEJUoVKHplMqfnrUiWxuuDQ95duW8fawlxTwVzcTmrnIMp8NGg8wa7HSI6VOXsv79CvW6g7SLUPxPj0Xn+wwsoOAEV1pM85VqTqy1Tbb9R0tmo3I0wRe1tlo+vBviH69apXllC5jvtLs/3LtneToS8491+xX22eQdCPWuTT6FXmtpRz3WXt9D2VKj4sFKEk0x3YtkCGj0mr9r/p+Ecuu8+WMotU7X/v9BU2uLSABzJA56akiTVKv0WFJ5qVlFPjZv8AUhnRjT/HJI4MToZ/LhPEVxbinGnUcYSyl38yDKztwe1EAYaaUTw8mGsrBL4JjcGftEiIygRB5yBLT517GxqyqLXrcs9sJYPKXlKNN6NCjjvlvI4y6wDPjw/OuhqfdfqUNK7P9AcLzWfMgjzGlaaHNfGl8jfUoP4G/mIvg1JzETMa6xwGlUf8K2qVXUks583+nr6ou/5lxTpKEXjHl+/ocXMGh8PLStqnSbaclLGPbY0p9UuIRcc599xzbtk6AE6f4SauzlGnHd49/wCSnCMpy2WfYLzqOL2wef3lv8g2lU/82hB/jXryW/8ADrTX4H9BO9fVVLdpbJ5DNmnw+7mo7jqtGMH4ct+3JJQ6ZWlNa47dxpZ2hq3aJA/CLevmDnbTl1rm0uuSSfiRydCp0aOV4csDfEYgufcygcJMt6kACqF7fO6azFLBes7JWyeG3kSiqBeGmLvgd0kqCOPL58jWHnsdCwp0JNuo8Pt+4mhAA70ydCSNSeQrRnf1wowzOe3m8foWDZVlbevFjxP6DoKpVJOXsfKet9VqdQrtraC2ivTzfq/pwT+Fug1XaOC4kgErXBrgituW0TDYns8PZN10MXMi9oJ0YhoknLMeMVetblw+CXD+h6DovUZQrwo1pPRlY9PL8s/IzzZDgSTV2SPptGWFknN6d6GtbOsYC2Ya+r3Lp6Wrjubafxg5j+zHxVcpLEEjzPUZKpdTkvRfJJFO2M5QFwSCNAeGp0qVFCbPorcTBPawVoXCS7A3DJMjOcwXXhAI06zWxoWCgIvebY64vDXLDaZh3T8LjVG8gQJ6iRzoD5zx+GcEo6lblslXU8RB1n5Gt4s2iyX2Ffi0vm0/M/2rvWMsUl+f3OJfxfjP8vsT2HxIq9nKKGkXuYytNjZRGN/F0yZSIq5ilDwQBm1LSAOgn5VUfUIW9ZU2ktW7f08t+D1XR7pwoaWtk3v9Ra9fVQsd8seCsNAOpg6zWl312FNpUUpHVqXrz/x/XP8AB52x/wC35SwI+WWubV65Kot4Rz2fl8yKVxVlyo++OD22K4LI0sHUUAGsAd4K6mZctvKzSHZnUKAASOOh15kjjwru2N7QpVUoQ0rG7y3/AHf0OLeWdepTblLLzssJf35kgjqzBEJuOeCorH5sQFA8Zir1x160ox1Se3mUIdJrvnCLBht2HOrso8AT9Tlrz91/rm3i8W9OUvV7L8t8/PBPR6NJ71X8hDG7tYka2+wIHI9oCfrH5VQX+tHU2lHHyZdh0qhF53K3j72IUtbdmtnmqgW/9o1HjJq3/uVS4jrU8plynZ0YL4YoaviHZMjBDrOYAyY8zA9BU9fqFatT8OT2NKNhSpT1xW4nlHSqJdOooDwCgOooDwigPCAeNAJW8MinMFANaz/CytfSl/jTWew6t3qpNHj3EfYbFxWjiRyiTVnaPdqNxI3EZYnGTNZUTKi+xC+z3d+3iTdxF/TCYcSw5OQM+U/shYJ6yB1ru0qep5Z9Nvb2dOKjHaT+hn+NxjYrE3L2UKbtwsFAACgnurA6LA9KsHG4Redw92hi8UqETZtQ93oTOi/xHSOgbpWyIW8m+1kBQBQGZe1jdwiMdaXUQt8AcRwW56aKfDLyBoDMcLeFtiJGVtRqND0j/OFdGzuNL0vuVLyjrWtcolbeJrrKZynE7bFVlyMaRtdxVRTqxinKT2JIUnJ4S3FRZBGoBryl3ceNVc+3C9j01tQ8Gmo/M9S0o4CKrE44spJgcaloUJ15qEFuR1q0KMHOb2FhgXmAJ8qtVelXNNanHb3RWp9St5vSnv7MREnhr5VQUW+EXXJLlgDWDJ7FYMl63LwQS3njvPrPhyH6+teW6vXdSro7R+/f9jUti1x0jB7W6Rgqu/mEDWxcjvIRr+yTEfOD866/RqzhWdPs/ujZFFr05seRQHqjUCQJIEkwNdNaylng0nNQi5PsPv8A0m5mA7pB/EDoP1qB14xXxJp+T5OY+sUFBtpprs1u/wBB7d2Kv4WI84P9KrRu33RzaXXqq/8Asin7bfuQjQT3WDDqvA+VdBprk9LCeqKk1j37HtYNk87o5YVg1nFTi4vhjUvBg/8ANV5QweVuLeVGWmX/ALFUvVo0V3Ed28XpxrRxI3AYbW2jlQhdWOg/U1Yt6EpSzjg6XTLWNSspVPwx39/JEKMZcW29sFgjgh0VmRWkQQwUgGRprXXisI7lWeuWfvuRmzXUS4tkRoO9m1PQEfrWyIpM+jtwt3xg8Iikfev37pPHMR7v8I085POsmpY6AKAKATxFhXRkcBlZSrKeBDCCD4EGgPmvefYLYa/dwxBORpQ/EjaqfkRPjI5VlMyhPDoRC5x85/KrtvcTclDkqXFGnhz4HBw7Hg4+VdTS/M5upeRIjZAUAgljzqpf9PqVknTfHZ8e5asr6FJtTXPf9BSzctlTxnr/AGrRdJt3DGXq8/48v7k3fU6ynnCx5fyc2GYHu2w/rAHidOFcyxpPxnB01JrbfhepfvaidFSU9Ke+3L9CXtW1HAATXq6NrSo5cIpN84PN1bipVwpybS4OriBgQRINSVaUKsdM1lEdOpKnLVF4ZwiW7epIQcJMnyGkk+Qqk6drYQdRLGdvN+25b13F7JQbzjfyX0Gd7H23Xu6tMQRBHU68orl9Qv7evR+FfE/Nbo6NjZV6Nb4n8P0YhXnjumgbIvhUUdFH5CvG3Mc1JP1f3NCWTHVW0GRzbxgNYw0YwQW9d8NaceFXunR/+RH3MooABr1psezQCd4ae7m6rMT6msxxnc1nlrYlNmbZsW1Fvs2tDlIkEn9ocTVetaSqPUp5frt/H2PM3nTLiUnUctX0/j7E/NcxrDwcN7bCLYW3ObIs8ZgcetbqrNLCbJ1d11DQpvHlkQ2oyBCzoW6AAlpPSOFS26k5YUsE1hKt4ijSnp+3y4ZWg865SvgTJHnXTaPaQb0rVyLWbeeVyAjqevgevlVStJqXJ5vqleTruLey4X5DR9mXVMSI6mseJFlPxYtCrbMYo0XkDx3RBInxPEfL51iNSOpZWxiNWKktUXghsBhMVevNYtWlv3EXO2QjRZy6kldZI0468K7sVFJaeD0UMKK08C2LwGITS9gcQvj2bhf5spH1rJtkf+zjYIxONtgK3Y2SbryNJBlVJ4EloEcwGrJg+gaAKAKAKArftCx2Is4J7uHAzKQXJkEJPeKleHKTyEnlQGTWL+HxjK11XLL76Z8rxqYzayskkESPnWTBoWwd0Nk3bZNqyCxBBzu7OpIiYZu6ehX0rMZOLyjDSksMyTE2nw965YuTntuVMgiYOjCeII1B6EV1re48T3OdXoaCc2RjQ3dPGunSqZ2OdUhjc623solTcte9zHxD+tQ3UZuDdL8X3/kktpw1qNTj+/QgrVvtBmJYHhAJFeQdSSfJ6lQi1wTOw7Pvd9zHxNI9PGvRdH1ODnJvnC8jh9VwpqEUvP1PMVtC6G7iplHxTJ6nT5elQ3fVK9GvKGFhEtt06lVoqXcVw+1JB7S0wYDQCGDH978PWsS62pU2nHf6BdIkprEtvqISTq0SeMcPIV5+pNzk5PudyEFCKij2tDYsezMZ3F14CPlpXnLujpqyX5/M0ZIDF1T8MCi43xrDpoCOIsPifu05kZm5Ks6k9eHCp7epTt5eJPsnj1fkZTIrau7l6wC0Z0H4l1j95eI/LxrsWvUqNw9KeH5P9DbJEA10DIEUB4GYQUMMDIPL1rKx3WUR1qUasHCXDF8TtS+6BdLZ5shJJ6CDwH9K1hSpU3mK+e5zqHSaNKTfOfPcMFti8pC3AHB/FwI8xUdahRcXJLD9OPkU77plKMHUjtgU2ribyXVe3dlSoPZsO7yB4a8q1t/DnT0Sitvn8yKwt6NzRcJR3Xf3E8LZe85e5Ak8FmPACdYjnWatWNJaYItXN1GypKjS5+397E3cKWUkx4CqKzJnncyqSy3llbxu0ixJqeMCzGmRm0bl5Ar5CVJEAMsmfAmT6D0q7StXJZfBfo2jksvgsnszvtghiL120TdvFYkgQq5uMdZB9OVdFYSwjqLCWEXTYO/wv31wy2TccnvPb9xQOJbN0nkf6VsZLvQBQBQBQBQHF60GUqwBVgQQeBBEEHwigPnbfDd58BijbObLq1i4DBKTwzfEsgEHwMaigFtlbyXV1kBxoLillJB6gcD6xTIEdq7LYWPtZ7Zw1wI164+bvn8IUcpgZm1JIFTUKmieSKrDXHBG4O8QQQdRXZhLujlzj2ZZ8HtiRBq0qiZVlTwNWwkuSkAHUkmADzrj3fTJVauum0k+fT+/c6tt1CNOnpnltceolj9oJbAVToOfMmrniUbWmqeePn7lXRVuZueORHBX84n8685eVvFquZ3rSl4VNRHgNVC0dTWAe0MkxsHZl24rNnVUE5QwOrcwCOC/rXI6ncUouMGvi815evn6ETjvk7vJcT3kb01H0qjFwlwzG53hLF66YS2fEnQD5/pWJOEOWNy5bHwgspHFjqxjieg8BXLrzdSWexIkI7QxV43VtKRbtsD973WeeiqdBx4kGrdq7elS8Rx1zzw/wpefqzSSbeOxQNoYRrV17bGSp49Z1B9Zr1NCuq9NVF3JEImpQeUAEmsgaY2/lWaOOVgr3NPxabh5i63hdtowOq909YmQfQyKrQfhSaZw7WqrOc4zW/b3Xb8x7ZxoQeVV5Rcnk5tRSqScnyyG2rtJrrce6KnpwUUTU6aihthmVmAZ8g6wTVmlR1stUaDqMmsTtHD2TK/eXIEZTMDl3joi10kjqpdiB2htW5d0YwvwLIH8TcW8tPWsmTTfY1sbLafFMolz2ds9EQnPAjugt/soDSaAKAKAKAKAKAg98d20x2Hay0K471t/gccD4qeBHQ9YNAfO1229q49q4MroxRh0KmD+XGgLtuTtezku4TFycPfADGSMrcmkagEASeWUUBC74Jgrd5RgQ/ZhcrFiSGYH3lLGdRx4DTSr9rUeMMp3FNZyiPQyKuVK0Ye/kVYUnJ+g5+zXGEhso8TSKrS3bS9BJ0Vsk36kdFkiYfPrMHUEaa8m9arzjQq7S5+pPCVanvHj6C2DxGQE+8Pkfpx+lUqnTG96cvmWqfUEvxr5FtxWwcVbEvhrsRMqvaCPHJMesVzJUpLsdFVYsjcw4AienP5VG00SZTJXYGEV3LXPdXl1Pj4f2rndRuZUoKMOX9EYbLFidtouixXAjbyluzVyI67tWanVDBjUe2NrFTI0pKhkZJrBbzjg4BqtO1fYzkk8QbN5QwPeUyp5g/qKrpSpvBnkoO8l6cVdPjp5QCPzr1fTY4to/n9zKGINXjJylxWbKveb4V7zfyrJrKi3wjDklyTFndrENauXcnZi3M9rmt6KJZtR7oE6+FSKjLGXsRSrRRSsRiGuaFgqzpA19S39Khc0uEc2r1Fv8COsLlA+7Yx11IJ8+fp0o6c58r9ynOFSs8y5+p0+ee8QRyI4fKomorj6kElFcfUb32rMUZihrceujQjiOfM6dvHEM+Z5m0qYnJHdnZD43E28OkgMZdvhQe836DxIoD6PweFS0i27ahURQqgcgBAoBagCgCgCgCgCgCgMe9tG7uW4mMQd25CXY5OB3GPmBl/hXrQGeYPEEef5jpQDjEZSZ5Hl/nCtoya4NWs8nNu63QRyq3SuIw3ay/Mr1aLnsnt5HeKvECXaByXn/YeNa1buc9lsjNO2hHfkZWcOxuSZRQZI5yPA8OHOs21vKUlN7LkxXrxScVux5bQEnpXTxuc98F5PtExIwYsW1jEAZO3PeAUaBsnO5EDXSddeFUZ2WZNp4Rbhd4jhrccey3C4N2uWsRY7XFXJdrt+LouAGSFDDuHUE8SdTOkCvXtXTWeUT0bhTeOGS++ux7GH7PsQtkPmlRABIywQJ048q491YRryUs4wXFUaKNd2RnuBzidANFGUa9SZM1mnZU4Q0vca2PVwf7Y/z1qq+l//AK+n8mfEOlwh+If561r/ALW/+30/keIIY3Ak5fvcmupyhvXjyAJreFrC2i51HlbdjKnngtSbtYq0qnD3FxKECSCqtMCZBMR5Gq910lyeae6EanmS2C3Ft3fvMV2naNEotzKoA0AlOJIGpmujZWng0VCfP8mJVXnYlsPuXgE4YVG/fm5/vJq4oRXY0cm+5E7V33wuDfsLdnNlJDi0FVUjgNYBbQaDQdaiqV4weCrVuY03h7srG+XtAXFWDh7Ft0Dx2jPlBgGSoCk6HTWeEiKhq3ClHCIKtypwwjMts5kAMd0yD01iKxatNvzMWjTbzyPNnv3BlMiI/wA6VPOjGTzwyzOhGTzw/MdZ50Oh+laTo61vz5kc6Dmvi58/Ma3pnXStKdu8/ER0rZ5+IZ37kmaul8TgmgNr9jWxBawrYhh377aHn2aEgfNsx8RloDQqAKAKAKAKAKAKAKARxmFS6jW7iK6MIZWEgjxFAYlv77P3whN7DgvhuJGpa1+98SftcufUgVDD66ddf60ApiMYtsQurdf6A/mf71nJjBoXst3dQI+Ox1pVAIaxcuOhTIQD2kZtGnm2o0iDWDIpt3eDYV/GJntl2Y/eX1Z7VsQPeeGGfgBMepqaFapFYTI5UoSeWiI392QmGxU21C2LiK1qPd0EMqnzGb+IV0bOeqHqULqGmXoR+xtmYnEmMPZZxwL8EHm509Br4VLUrQp/iZDClKfCNR3N3N+yntrz575UjuzkQGJCzqx094x5CubcXLqbLg6NCgqe75Kp7abzpew5hGVrbgB7aNBVlzEFhIkMsifwiqpYMyvXcxzZVE8lGUdNAp0oDgR0/wBT/wDlQHunT/U//lQC2FuQdNJEcSdOfEmtJxUlh+n0CNT9me2uyXsCgy3LshgeDMFWCI1Ega1Ud4oV1Ra57+pvpysmn1eNAoDKt+NzcQL93EWLfaW3OdlXV1Y+9C8WBMnSTrVG4oSb1RKFzbyctcSi21E+Mx69DVNlB5Ratw8IlzFdlcRXS5auI6tzUgE+sgVLa71PyJ7Pep+TIXfzc9Nlsty1ilZbjELYcfeQOJkaOokCYESK6aTXJ1YrCwyKwl9bokcea/5xFMGcDHHX9cpEjw4/8VlGUNwnWsgnN2d18Rjny2VhAYe6dEX1/E37I18hrQH0PgcKtq2lpBCoqoo8FED8qAXoAoAoAoAoAoAoAoAoAIoDANq7AuNtW5hvs76sXy4YIoyRmDWzcYIgPAkmAZAk6UA430t2rdu3grWzns3i6NDXLd12kFVjsXY52J58pgcCAE90NiJi7wwu0MVeTsYS1hjKTAPdDN7pHQAMRzoDXF3LwAs9h9ktdnIYiNSRoCze8xgkSTqCRzoCavYZHXKyKyjgCoI04aGsptcDAoqgCAIHSsA9oDNvblaX7LYf8QvZR5Nbct9UWgMZ7SgDtKA97SgFsHc7wrDBrHs62d2j22/DbGc+cnIPnr/DXHhS8W+lLtHH2JW8QNQrskQUAUBC7b3WwuKOa7aGf/uKcr+pHvDwM1HOlCfKIp0YT/EhlhNl4HZaG8zZZhTduHM2v4RA0GkwBy14VinRjDgU6MKf4UMNs7V2Ljcv2i7YudnmyF8wK5wA0THQeRAPECpSUw7amHFjEvbs3BdVW7lxCCGWAVbTnBAI6g+oCdom64CqSxPugSSfAD8qA1LdT2WMYuY45RxFlDqf/wBHHDyX58qA1PCYVLSLbtoqIohVUAADwAoBagCgCgCgCgCgCgCgCgCgCgK/vvvIMDhzdiXY5UBnLmiZY9ANY4nh4gCt+zLdzN/7niHF29ek29Q2RW0LEjTtDEH4R3RGtAWDe3c2xjRmP3d8CEvKNRGoDD8ayeHESYIoBLcC9jzae3jrYU2yEtvPeuAAyzd4z+HvTrJ9QLTQBQBQFI9rmx+3wLXAzA2PvAojKdQGLackzERQGDZKAMlAGQ0B6gIM9KA+md19lJhsPbRZkqpYniSQJ/4rSFOMM47vLM5JatzAUAUAUBWt8Nzre0GsG7cdVssSVXg4aJB6HuiGGoBYc9AI3GeyvZr+7buW/wB29cM+edj9KApG+O5OGsYnDYbD51a4pLu7lzqYVoYwvB+ECgA7A2lss9r2SX7cQzW1LkD9tIzoP3CyjiaA0bdPffDY0KqnJdI9w6gkCTkYaNwOmh8KAtFAFAFAFAFAFAFAFAFAFAFAFAMtsbLt4my1m6so/HkdDIIPIggGgONhbHtYSytiyCEWTqSxJYyxJPMkk9KAkKAKAKAKAKAabWwYvWLtk8Llt0/mUr+tAfMF20ye+jJyOZSuvTUUAkLq9R86A6zUAHXQcToKA+qrKwoHQAfSgO6AKAKAKAKAKAzbYrNtDa1+5dsFEwqmzlYySZYDkIJDM2nIqZM0BpNAVDdPcK1gsRexHaG69xmK5lAKBzmYSD3iST3oGmnWQLfQBQBQBQBQBQBQBQBQBQBQBQBQBQBQBQBQBQBQBQEdtvbljCpnvXAvwrxZvBV4n8hzigMu3i3mxW1s+FweFLWpGYkKToQwzu3ctaiYksY06UBA7O3Ec40YLEOLbm3nBWHB0ByjNxEB9f2KAtjexwR3cYQfGypH0YUBYPZtutewK4hbxUl3XKUPdKqDrl5GSfkKAulAFAFAFAFAFAFAFAFAFAFAFAFAFAFAFAFAFAFAFAFAFAFAFAFAFAFAFAFAUvfLctsZi8PdDKLS92+CzAsoOZQuUc5YHUcR0oC24HBW7KC3atrbReCqAoHoKApPtBXsMXgsaPwv2bn9mZj+U3aAvtAFAFAFAFAFAFAFAFAFAFAFAFAFAFAFAFAFAFAFAFAFAFAFAFAFAFAFAFAFAFAFAFARu3ti28XaFq7myh1fuwDKnTiDQElQBQBQBQBQBQBQBQBQBQBQBQBQBQBQBQBQBQH/2Q=="/>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3" name="CuadroTexto 2"/>
          <p:cNvSpPr txBox="1"/>
          <p:nvPr/>
        </p:nvSpPr>
        <p:spPr>
          <a:xfrm>
            <a:off x="539552" y="1772816"/>
            <a:ext cx="8064896" cy="4524315"/>
          </a:xfrm>
          <a:prstGeom prst="rect">
            <a:avLst/>
          </a:prstGeom>
          <a:noFill/>
        </p:spPr>
        <p:txBody>
          <a:bodyPr wrap="square" rtlCol="0">
            <a:spAutoFit/>
          </a:bodyPr>
          <a:lstStyle/>
          <a:p>
            <a:pPr algn="just"/>
            <a:r>
              <a:rPr lang="es-MX" sz="3200" dirty="0" smtClean="0">
                <a:latin typeface="Arial" panose="020B0604020202020204" pitchFamily="34" charset="0"/>
                <a:cs typeface="Arial" panose="020B0604020202020204" pitchFamily="34" charset="0"/>
              </a:rPr>
              <a:t>Consiste en la planeación, organización, coordinación y control de técnicas capaces de promover el desempeño eficiente del personal, en la medida en la que la organización representa el medio que permita a las personas que colaboran en ella alcanzar los objetivos individuales relacionados con e trabajo (Chiavenato, Idalberto)   </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532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332656"/>
            <a:ext cx="6646046" cy="577081"/>
          </a:xfrm>
          <a:prstGeom prst="rect">
            <a:avLst/>
          </a:prstGeom>
          <a:solidFill>
            <a:schemeClr val="accent2">
              <a:lumMod val="75000"/>
            </a:schemeClr>
          </a:solidFill>
        </p:spPr>
        <p:txBody>
          <a:bodyPr wrap="square" lIns="68580" tIns="34290" rIns="68580" bIns="34290">
            <a:spAutoFit/>
          </a:bodyPr>
          <a:lstStyle/>
          <a:p>
            <a:pPr algn="ctr"/>
            <a:r>
              <a:rPr lang="es-ES" sz="3300"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Recurso Humano </a:t>
            </a:r>
          </a:p>
        </p:txBody>
      </p:sp>
      <p:pic>
        <p:nvPicPr>
          <p:cNvPr id="4" name="Imagen 3" descr="http://fly.com.py/wp-content/uploads/2014/03/talent-management.jpg"/>
          <p:cNvPicPr/>
          <p:nvPr/>
        </p:nvPicPr>
        <p:blipFill>
          <a:blip r:embed="rId2">
            <a:extLst>
              <a:ext uri="{28A0092B-C50C-407E-A947-70E740481C1C}">
                <a14:useLocalDpi xmlns:a14="http://schemas.microsoft.com/office/drawing/2010/main" val="0"/>
              </a:ext>
            </a:extLst>
          </a:blip>
          <a:srcRect/>
          <a:stretch>
            <a:fillRect/>
          </a:stretch>
        </p:blipFill>
        <p:spPr bwMode="auto">
          <a:xfrm>
            <a:off x="0" y="2431163"/>
            <a:ext cx="3114675" cy="3021806"/>
          </a:xfrm>
          <a:prstGeom prst="rect">
            <a:avLst/>
          </a:prstGeom>
          <a:noFill/>
          <a:ln>
            <a:noFill/>
          </a:ln>
        </p:spPr>
      </p:pic>
      <p:sp>
        <p:nvSpPr>
          <p:cNvPr id="2" name="Rectángulo 1"/>
          <p:cNvSpPr/>
          <p:nvPr/>
        </p:nvSpPr>
        <p:spPr>
          <a:xfrm>
            <a:off x="3297300" y="1310576"/>
            <a:ext cx="5571203" cy="5262979"/>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Personas como recursos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Empleados aislados en los cargos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Horario establecido con rigidez</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Preocupación por las normas y reglas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Subordinación al jefe</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Fidelidad a la organización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Dependencia de la jefatura</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Alineación en relación con la organización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Énfasis en la especialización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Ejecutoras de tareas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Énfasis en las destrezas manuales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Mano de obra</a:t>
            </a:r>
          </a:p>
        </p:txBody>
      </p:sp>
    </p:spTree>
    <p:extLst>
      <p:ext uri="{BB962C8B-B14F-4D97-AF65-F5344CB8AC3E}">
        <p14:creationId xmlns:p14="http://schemas.microsoft.com/office/powerpoint/2010/main" val="154259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amond(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857250"/>
            <a:ext cx="6658897" cy="577081"/>
          </a:xfrm>
          <a:prstGeom prst="rect">
            <a:avLst/>
          </a:prstGeom>
          <a:solidFill>
            <a:schemeClr val="accent4">
              <a:lumMod val="75000"/>
            </a:schemeClr>
          </a:solidFill>
        </p:spPr>
        <p:txBody>
          <a:bodyPr wrap="square" lIns="68580" tIns="34290" rIns="68580" bIns="34290">
            <a:spAutoFit/>
          </a:bodyPr>
          <a:lstStyle/>
          <a:p>
            <a:pPr algn="ctr"/>
            <a:r>
              <a:rPr lang="es-ES" sz="3300"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Factor Humano </a:t>
            </a:r>
          </a:p>
        </p:txBody>
      </p:sp>
      <p:pic>
        <p:nvPicPr>
          <p:cNvPr id="4" name="Imagen 3" descr="https://www.secugen.es/es/images/png/rrhh.png"/>
          <p:cNvPicPr/>
          <p:nvPr/>
        </p:nvPicPr>
        <p:blipFill>
          <a:blip r:embed="rId2">
            <a:extLst>
              <a:ext uri="{28A0092B-C50C-407E-A947-70E740481C1C}">
                <a14:useLocalDpi xmlns:a14="http://schemas.microsoft.com/office/drawing/2010/main" val="0"/>
              </a:ext>
            </a:extLst>
          </a:blip>
          <a:srcRect/>
          <a:stretch>
            <a:fillRect/>
          </a:stretch>
        </p:blipFill>
        <p:spPr bwMode="auto">
          <a:xfrm>
            <a:off x="154343" y="2514385"/>
            <a:ext cx="4209098" cy="3156585"/>
          </a:xfrm>
          <a:prstGeom prst="rect">
            <a:avLst/>
          </a:prstGeom>
          <a:noFill/>
          <a:ln>
            <a:noFill/>
          </a:ln>
        </p:spPr>
      </p:pic>
      <p:sp>
        <p:nvSpPr>
          <p:cNvPr id="6" name="Rectángulo 5"/>
          <p:cNvSpPr/>
          <p:nvPr/>
        </p:nvSpPr>
        <p:spPr>
          <a:xfrm>
            <a:off x="4230706" y="2318177"/>
            <a:ext cx="4618327" cy="2677656"/>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Personas que aportan sus cualidades al servicio de la organización para el logro de los objetivos.</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Inciden, influyen en los resultados organizacionales. </a:t>
            </a:r>
          </a:p>
        </p:txBody>
      </p:sp>
    </p:spTree>
    <p:extLst>
      <p:ext uri="{BB962C8B-B14F-4D97-AF65-F5344CB8AC3E}">
        <p14:creationId xmlns:p14="http://schemas.microsoft.com/office/powerpoint/2010/main" val="106058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09634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Contenido </a:t>
            </a:r>
            <a:endParaRPr lang="es-MX" b="1" dirty="0" smtClean="0">
              <a:latin typeface="Arial" panose="020B0604020202020204" pitchFamily="34" charset="0"/>
              <a:cs typeface="Arial" panose="020B0604020202020204" pitchFamily="34" charset="0"/>
            </a:endParaRPr>
          </a:p>
        </p:txBody>
      </p:sp>
      <p:sp>
        <p:nvSpPr>
          <p:cNvPr id="3" name="CuadroTexto 2"/>
          <p:cNvSpPr txBox="1"/>
          <p:nvPr/>
        </p:nvSpPr>
        <p:spPr>
          <a:xfrm>
            <a:off x="129802" y="908720"/>
            <a:ext cx="8762677" cy="6370975"/>
          </a:xfrm>
          <a:prstGeom prst="rect">
            <a:avLst/>
          </a:prstGeom>
          <a:solidFill>
            <a:schemeClr val="accent2">
              <a:lumMod val="75000"/>
            </a:schemeClr>
          </a:solidFill>
        </p:spPr>
        <p:txBody>
          <a:bodyPr wrap="square" rtlCol="0">
            <a:spAutoFit/>
          </a:bodyPr>
          <a:lstStyle/>
          <a:p>
            <a:pPr algn="just"/>
            <a:r>
              <a:rPr lang="es-MX" sz="2400" b="1" dirty="0" smtClean="0">
                <a:solidFill>
                  <a:schemeClr val="bg1"/>
                </a:solidFill>
                <a:latin typeface="Arial" panose="020B0604020202020204" pitchFamily="34" charset="0"/>
                <a:cs typeface="Arial" panose="020B0604020202020204" pitchFamily="34" charset="0"/>
              </a:rPr>
              <a:t>Justificación académica</a:t>
            </a:r>
          </a:p>
          <a:p>
            <a:pPr algn="just"/>
            <a:r>
              <a:rPr lang="es-MX" sz="2400" b="1" dirty="0" smtClean="0">
                <a:solidFill>
                  <a:schemeClr val="bg1"/>
                </a:solidFill>
                <a:latin typeface="Arial" panose="020B0604020202020204" pitchFamily="34" charset="0"/>
                <a:cs typeface="Arial" panose="020B0604020202020204" pitchFamily="34" charset="0"/>
              </a:rPr>
              <a:t>Guía para su uso </a:t>
            </a:r>
          </a:p>
          <a:p>
            <a:pPr algn="just"/>
            <a:r>
              <a:rPr lang="es-MX" sz="2400" b="1" dirty="0" smtClean="0">
                <a:solidFill>
                  <a:schemeClr val="bg1"/>
                </a:solidFill>
                <a:latin typeface="Arial" panose="020B0604020202020204" pitchFamily="34" charset="0"/>
                <a:cs typeface="Arial" panose="020B0604020202020204" pitchFamily="34" charset="0"/>
              </a:rPr>
              <a:t>1.-Conceptos generales</a:t>
            </a:r>
          </a:p>
          <a:p>
            <a:pPr algn="just"/>
            <a:r>
              <a:rPr lang="es-MX" sz="2400" b="1" dirty="0" smtClean="0">
                <a:solidFill>
                  <a:schemeClr val="bg1"/>
                </a:solidFill>
                <a:latin typeface="Arial" panose="020B0604020202020204" pitchFamily="34" charset="0"/>
                <a:cs typeface="Arial" panose="020B0604020202020204" pitchFamily="34" charset="0"/>
              </a:rPr>
              <a:t>1.1 Administración </a:t>
            </a:r>
          </a:p>
          <a:p>
            <a:pPr algn="just"/>
            <a:r>
              <a:rPr lang="es-MX" sz="2400" b="1" dirty="0" smtClean="0">
                <a:solidFill>
                  <a:schemeClr val="bg1"/>
                </a:solidFill>
                <a:latin typeface="Arial" panose="020B0604020202020204" pitchFamily="34" charset="0"/>
                <a:cs typeface="Arial" panose="020B0604020202020204" pitchFamily="34" charset="0"/>
              </a:rPr>
              <a:t>1.2 Aplicación de la administración </a:t>
            </a:r>
          </a:p>
          <a:p>
            <a:pPr algn="just"/>
            <a:r>
              <a:rPr lang="es-MX" sz="2400" b="1" dirty="0" smtClean="0">
                <a:solidFill>
                  <a:schemeClr val="bg1"/>
                </a:solidFill>
                <a:latin typeface="Arial" panose="020B0604020202020204" pitchFamily="34" charset="0"/>
                <a:cs typeface="Arial" panose="020B0604020202020204" pitchFamily="34" charset="0"/>
              </a:rPr>
              <a:t>1.3 Eficacia y Eficiencia</a:t>
            </a:r>
          </a:p>
          <a:p>
            <a:pPr algn="just"/>
            <a:r>
              <a:rPr lang="es-MX" sz="2400" b="1" dirty="0" smtClean="0">
                <a:solidFill>
                  <a:schemeClr val="bg1"/>
                </a:solidFill>
                <a:latin typeface="Arial" panose="020B0604020202020204" pitchFamily="34" charset="0"/>
                <a:cs typeface="Arial" panose="020B0604020202020204" pitchFamily="34" charset="0"/>
              </a:rPr>
              <a:t>1.4¿Qué es un recurso?</a:t>
            </a:r>
          </a:p>
          <a:p>
            <a:pPr algn="just"/>
            <a:r>
              <a:rPr lang="es-MX" sz="2400" b="1" dirty="0" smtClean="0">
                <a:solidFill>
                  <a:schemeClr val="bg1"/>
                </a:solidFill>
                <a:latin typeface="Arial" panose="020B0604020202020204" pitchFamily="34" charset="0"/>
                <a:cs typeface="Arial" panose="020B0604020202020204" pitchFamily="34" charset="0"/>
              </a:rPr>
              <a:t>1.5 Administración de recursos humanos </a:t>
            </a:r>
          </a:p>
          <a:p>
            <a:pPr algn="just"/>
            <a:r>
              <a:rPr lang="es-MX" sz="2400" b="1" dirty="0" smtClean="0">
                <a:solidFill>
                  <a:schemeClr val="bg1"/>
                </a:solidFill>
                <a:latin typeface="Arial" panose="020B0604020202020204" pitchFamily="34" charset="0"/>
                <a:cs typeface="Arial" panose="020B0604020202020204" pitchFamily="34" charset="0"/>
              </a:rPr>
              <a:t>1.6 Enfoque de la participación de las personas en las organizaciones</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1.6.1 Recurso humano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1.6.2 Factor humano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1.6.3 Talento humano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1.6.4 Capital humano </a:t>
            </a:r>
          </a:p>
          <a:p>
            <a:pPr algn="just"/>
            <a:r>
              <a:rPr lang="es-MX" sz="2400" b="1" dirty="0" smtClean="0">
                <a:solidFill>
                  <a:schemeClr val="bg1"/>
                </a:solidFill>
                <a:latin typeface="Arial" panose="020B0604020202020204" pitchFamily="34" charset="0"/>
                <a:cs typeface="Arial" panose="020B0604020202020204" pitchFamily="34" charset="0"/>
              </a:rPr>
              <a:t>1.7 Aplicación de la administración de recursos humanos  </a:t>
            </a:r>
          </a:p>
          <a:p>
            <a:pPr algn="just"/>
            <a:r>
              <a:rPr lang="es-MX" sz="2400" b="1" dirty="0" smtClean="0">
                <a:solidFill>
                  <a:schemeClr val="bg1"/>
                </a:solidFill>
                <a:latin typeface="Arial" panose="020B0604020202020204" pitchFamily="34" charset="0"/>
                <a:cs typeface="Arial" panose="020B0604020202020204" pitchFamily="34" charset="0"/>
              </a:rPr>
              <a:t> </a:t>
            </a:r>
          </a:p>
          <a:p>
            <a:pPr algn="just"/>
            <a:r>
              <a:rPr lang="es-MX" sz="2400" b="1" dirty="0" smtClean="0">
                <a:solidFill>
                  <a:schemeClr val="bg1"/>
                </a:solidFill>
                <a:latin typeface="Arial" panose="020B0604020202020204" pitchFamily="34" charset="0"/>
                <a:cs typeface="Arial" panose="020B0604020202020204" pitchFamily="34" charset="0"/>
              </a:rPr>
              <a:t> </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379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3441" y="332656"/>
            <a:ext cx="7203719" cy="577081"/>
          </a:xfrm>
          <a:prstGeom prst="rect">
            <a:avLst/>
          </a:prstGeom>
          <a:solidFill>
            <a:schemeClr val="accent3">
              <a:lumMod val="75000"/>
            </a:schemeClr>
          </a:solidFill>
        </p:spPr>
        <p:txBody>
          <a:bodyPr wrap="square" lIns="68580" tIns="34290" rIns="68580" bIns="34290">
            <a:spAutoFit/>
          </a:bodyPr>
          <a:lstStyle/>
          <a:p>
            <a:pPr algn="ctr"/>
            <a:r>
              <a:rPr lang="es-ES" sz="3300"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Talento Humano </a:t>
            </a:r>
          </a:p>
        </p:txBody>
      </p:sp>
      <p:pic>
        <p:nvPicPr>
          <p:cNvPr id="4" name="Imagen 3" descr="http://www.people-up.com/userfiles/palabras-clave-imagenes/capital-humano.jpg"/>
          <p:cNvPicPr/>
          <p:nvPr/>
        </p:nvPicPr>
        <p:blipFill>
          <a:blip r:embed="rId2">
            <a:extLst>
              <a:ext uri="{28A0092B-C50C-407E-A947-70E740481C1C}">
                <a14:useLocalDpi xmlns:a14="http://schemas.microsoft.com/office/drawing/2010/main" val="0"/>
              </a:ext>
            </a:extLst>
          </a:blip>
          <a:srcRect/>
          <a:stretch>
            <a:fillRect/>
          </a:stretch>
        </p:blipFill>
        <p:spPr bwMode="auto">
          <a:xfrm>
            <a:off x="110614" y="2475194"/>
            <a:ext cx="3501514" cy="2607469"/>
          </a:xfrm>
          <a:prstGeom prst="rect">
            <a:avLst/>
          </a:prstGeom>
          <a:noFill/>
          <a:ln>
            <a:noFill/>
          </a:ln>
        </p:spPr>
      </p:pic>
      <p:sp>
        <p:nvSpPr>
          <p:cNvPr id="2" name="Rectángulo 1"/>
          <p:cNvSpPr/>
          <p:nvPr/>
        </p:nvSpPr>
        <p:spPr>
          <a:xfrm>
            <a:off x="3059832" y="1332104"/>
            <a:ext cx="5861714" cy="4893647"/>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Personas como socias</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Colaboradores agrupados en equipos</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Metas negociadas y compartidas</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Preocupación por los resultados</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Atención y satisfacción del cliente</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Vinculación a la misión y a la visión</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Interdependencia entre colegas y equipo</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Participación y compromiso</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Énfasis en la ética y la responsabilidad</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Proveedores de actividades</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Énfasis en el conocimiento</a:t>
            </a:r>
          </a:p>
          <a:p>
            <a:pPr marL="385763" indent="-385763"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Inteligencia y talento</a:t>
            </a:r>
          </a:p>
        </p:txBody>
      </p:sp>
    </p:spTree>
    <p:extLst>
      <p:ext uri="{BB962C8B-B14F-4D97-AF65-F5344CB8AC3E}">
        <p14:creationId xmlns:p14="http://schemas.microsoft.com/office/powerpoint/2010/main" val="76665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857250"/>
            <a:ext cx="6703657" cy="577081"/>
          </a:xfrm>
          <a:prstGeom prst="rect">
            <a:avLst/>
          </a:prstGeom>
          <a:solidFill>
            <a:srgbClr val="00B050"/>
          </a:solidFill>
        </p:spPr>
        <p:txBody>
          <a:bodyPr wrap="square" lIns="68580" tIns="34290" rIns="68580" bIns="34290">
            <a:spAutoFit/>
          </a:bodyPr>
          <a:lstStyle/>
          <a:p>
            <a:pPr algn="ctr"/>
            <a:r>
              <a:rPr lang="es-ES" sz="3300"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Capital Humano </a:t>
            </a:r>
          </a:p>
        </p:txBody>
      </p:sp>
      <p:pic>
        <p:nvPicPr>
          <p:cNvPr id="4" name="Imagen 3" descr="http://altonivel.impresionesaerea.netdna-cdn.com/images/Consultoria/Management/capitalhumano320.jpg"/>
          <p:cNvPicPr/>
          <p:nvPr/>
        </p:nvPicPr>
        <p:blipFill>
          <a:blip r:embed="rId2">
            <a:extLst>
              <a:ext uri="{28A0092B-C50C-407E-A947-70E740481C1C}">
                <a14:useLocalDpi xmlns:a14="http://schemas.microsoft.com/office/drawing/2010/main" val="0"/>
              </a:ext>
            </a:extLst>
          </a:blip>
          <a:srcRect/>
          <a:stretch>
            <a:fillRect/>
          </a:stretch>
        </p:blipFill>
        <p:spPr bwMode="auto">
          <a:xfrm>
            <a:off x="6858000" y="1616744"/>
            <a:ext cx="2286000" cy="1714500"/>
          </a:xfrm>
          <a:prstGeom prst="rect">
            <a:avLst/>
          </a:prstGeom>
          <a:noFill/>
          <a:ln>
            <a:noFill/>
          </a:ln>
        </p:spPr>
      </p:pic>
      <p:sp>
        <p:nvSpPr>
          <p:cNvPr id="2" name="Rectángulo 1"/>
          <p:cNvSpPr/>
          <p:nvPr/>
        </p:nvSpPr>
        <p:spPr>
          <a:xfrm>
            <a:off x="58763" y="1616744"/>
            <a:ext cx="6692081" cy="4154984"/>
          </a:xfrm>
          <a:prstGeom prst="rect">
            <a:avLst/>
          </a:prstGeom>
          <a:solidFill>
            <a:schemeClr val="accent1">
              <a:lumMod val="60000"/>
              <a:lumOff val="40000"/>
            </a:schemeClr>
          </a:solidFill>
        </p:spPr>
        <p:txBody>
          <a:bodyPr wrap="square">
            <a:spAutoFit/>
          </a:bodyPr>
          <a:lstStyle/>
          <a:p>
            <a:pPr algn="just"/>
            <a:r>
              <a:rPr lang="es-MX" sz="2400" dirty="0">
                <a:latin typeface="Arial" panose="020B0604020202020204" pitchFamily="34" charset="0"/>
                <a:cs typeface="Arial" panose="020B0604020202020204" pitchFamily="34" charset="0"/>
              </a:rPr>
              <a:t>El capital intelectual, activo intangible que incluye habilidad, experiencia, conocimiento e información.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El capital, esta en el cerebro y no en el bolsillo del patrón.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La nueva realidad indica que la mayoría de los bienes más valiosos de las organizaciones exitosas es intangible, así como la habilidad organizacional.</a:t>
            </a:r>
          </a:p>
        </p:txBody>
      </p:sp>
      <p:pic>
        <p:nvPicPr>
          <p:cNvPr id="6" name="Imagen 5" descr="http://3.bp.blogspot.com/-I3ekXD9nZnE/VP9NDWjUvzI/AAAAAAAAAGk/hdINZ2SZmNM/s1600/business_team_huddle_400_clr_12008%2B(1).png"/>
          <p:cNvPicPr/>
          <p:nvPr/>
        </p:nvPicPr>
        <p:blipFill>
          <a:blip r:embed="rId3">
            <a:extLst>
              <a:ext uri="{28A0092B-C50C-407E-A947-70E740481C1C}">
                <a14:useLocalDpi xmlns:a14="http://schemas.microsoft.com/office/drawing/2010/main" val="0"/>
              </a:ext>
            </a:extLst>
          </a:blip>
          <a:srcRect/>
          <a:stretch>
            <a:fillRect/>
          </a:stretch>
        </p:blipFill>
        <p:spPr bwMode="auto">
          <a:xfrm>
            <a:off x="6643687" y="3331244"/>
            <a:ext cx="2500313" cy="2857500"/>
          </a:xfrm>
          <a:prstGeom prst="rect">
            <a:avLst/>
          </a:prstGeom>
          <a:noFill/>
          <a:ln>
            <a:noFill/>
          </a:ln>
        </p:spPr>
      </p:pic>
    </p:spTree>
    <p:extLst>
      <p:ext uri="{BB962C8B-B14F-4D97-AF65-F5344CB8AC3E}">
        <p14:creationId xmlns:p14="http://schemas.microsoft.com/office/powerpoint/2010/main" val="5965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par>
                                <p:cTn id="13" presetID="21"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t1.gstatic.com/images?q=tbn:ANd9GcRv6vkw3soBkR02lAKKzXYSlDgiAO48Ej-366eT5ZfMqEH4Tpc&amp;t=1&amp;usg=__2BnWT7OeU_rBykXSaRY2TdyvgzE="/>
          <p:cNvPicPr>
            <a:picLocks noChangeAspect="1" noChangeArrowheads="1"/>
          </p:cNvPicPr>
          <p:nvPr/>
        </p:nvPicPr>
        <p:blipFill>
          <a:blip r:embed="rId2" cstate="print"/>
          <a:srcRect/>
          <a:stretch>
            <a:fillRect/>
          </a:stretch>
        </p:blipFill>
        <p:spPr bwMode="auto">
          <a:xfrm>
            <a:off x="2987675" y="1844675"/>
            <a:ext cx="2952750" cy="2211388"/>
          </a:xfrm>
          <a:prstGeom prst="rect">
            <a:avLst/>
          </a:prstGeom>
          <a:noFill/>
          <a:ln w="9525">
            <a:noFill/>
            <a:miter lim="800000"/>
            <a:headEnd/>
            <a:tailEnd/>
          </a:ln>
        </p:spPr>
      </p:pic>
      <p:sp>
        <p:nvSpPr>
          <p:cNvPr id="33795" name="5 CuadroTexto"/>
          <p:cNvSpPr txBox="1">
            <a:spLocks noChangeArrowheads="1"/>
          </p:cNvSpPr>
          <p:nvPr/>
        </p:nvSpPr>
        <p:spPr bwMode="auto">
          <a:xfrm>
            <a:off x="468313" y="4076700"/>
            <a:ext cx="7991475" cy="2308225"/>
          </a:xfrm>
          <a:prstGeom prst="rect">
            <a:avLst/>
          </a:prstGeom>
          <a:noFill/>
          <a:ln w="9525">
            <a:noFill/>
            <a:miter lim="800000"/>
            <a:headEnd/>
            <a:tailEnd/>
          </a:ln>
        </p:spPr>
        <p:txBody>
          <a:bodyPr>
            <a:spAutoFit/>
          </a:bodyPr>
          <a:lstStyle/>
          <a:p>
            <a:pPr algn="just"/>
            <a:r>
              <a:rPr lang="es-ES" sz="2400" dirty="0">
                <a:latin typeface="Arial" panose="020B0604020202020204" pitchFamily="34" charset="0"/>
                <a:cs typeface="Arial" panose="020B0604020202020204" pitchFamily="34" charset="0"/>
              </a:rPr>
              <a:t>La administración del capital humano tiene alcance a todas la empresas u organizaciones y el objetivo que se persigue es el mismo, siendo el factor humano quien determinará que las cosas sucedan o no, por ello resulta indispensable aplicar las estrategias necesarias que contribuyan a lograr su administración de forma eficiente. </a:t>
            </a:r>
          </a:p>
        </p:txBody>
      </p:sp>
      <p:sp>
        <p:nvSpPr>
          <p:cNvPr id="4" name="CuadroTexto 3"/>
          <p:cNvSpPr txBox="1"/>
          <p:nvPr/>
        </p:nvSpPr>
        <p:spPr>
          <a:xfrm>
            <a:off x="107504" y="116632"/>
            <a:ext cx="4176464" cy="1384995"/>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Aplicación de la administración de recursos humanos  </a:t>
            </a:r>
            <a:endParaRPr lang="es-MX"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381277" y="1772816"/>
            <a:ext cx="4331635" cy="83099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Las </a:t>
            </a:r>
            <a:r>
              <a:rPr lang="es-E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personas </a:t>
            </a:r>
            <a:endParaRPr lang="es-MX"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endParaRPr>
          </a:p>
        </p:txBody>
      </p:sp>
      <p:sp>
        <p:nvSpPr>
          <p:cNvPr id="8" name="7 Rectángulo"/>
          <p:cNvSpPr/>
          <p:nvPr/>
        </p:nvSpPr>
        <p:spPr>
          <a:xfrm>
            <a:off x="1043608" y="2852936"/>
            <a:ext cx="7372531"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MX"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Sin las personas no existe organización.</a:t>
            </a:r>
          </a:p>
        </p:txBody>
      </p:sp>
      <p:sp>
        <p:nvSpPr>
          <p:cNvPr id="37892" name="8 Rectángulo"/>
          <p:cNvSpPr>
            <a:spLocks noChangeArrowheads="1"/>
          </p:cNvSpPr>
          <p:nvPr/>
        </p:nvSpPr>
        <p:spPr bwMode="auto">
          <a:xfrm>
            <a:off x="3995738" y="3789363"/>
            <a:ext cx="4572000" cy="1938337"/>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Toda organización está compuesta de personas de las cuales dependen para</a:t>
            </a:r>
          </a:p>
          <a:p>
            <a:pPr algn="just"/>
            <a:r>
              <a:rPr lang="es-MX" sz="2400" dirty="0">
                <a:latin typeface="Arial" panose="020B0604020202020204" pitchFamily="34" charset="0"/>
                <a:cs typeface="Arial" panose="020B0604020202020204" pitchFamily="34" charset="0"/>
              </a:rPr>
              <a:t>alcanzar el éxito y mantener la continuidad.</a:t>
            </a:r>
          </a:p>
        </p:txBody>
      </p:sp>
      <p:pic>
        <p:nvPicPr>
          <p:cNvPr id="37893" name="Picture 2" descr="http://technomarketer.typepad.com/technomarketer/people2.jpg"/>
          <p:cNvPicPr>
            <a:picLocks noChangeAspect="1" noChangeArrowheads="1"/>
          </p:cNvPicPr>
          <p:nvPr/>
        </p:nvPicPr>
        <p:blipFill>
          <a:blip r:embed="rId2" cstate="print"/>
          <a:srcRect/>
          <a:stretch>
            <a:fillRect/>
          </a:stretch>
        </p:blipFill>
        <p:spPr bwMode="auto">
          <a:xfrm>
            <a:off x="611188" y="3500438"/>
            <a:ext cx="3168650" cy="2698750"/>
          </a:xfrm>
          <a:prstGeom prst="rect">
            <a:avLst/>
          </a:prstGeom>
          <a:noFill/>
          <a:ln w="9525">
            <a:noFill/>
            <a:miter lim="800000"/>
            <a:headEnd/>
            <a:tailEnd/>
          </a:ln>
        </p:spPr>
      </p:pic>
      <p:pic>
        <p:nvPicPr>
          <p:cNvPr id="37894" name="Picture 4" descr="http://us.123rf.com/400wm/400/400/sielan/sielan0804/sielan080400002/2919790-dos-personas-trabajando-duro-para-maximizar-los-resultados-de-la-empresa.jpg"/>
          <p:cNvPicPr>
            <a:picLocks noChangeAspect="1" noChangeArrowheads="1"/>
          </p:cNvPicPr>
          <p:nvPr/>
        </p:nvPicPr>
        <p:blipFill>
          <a:blip r:embed="rId3" cstate="print"/>
          <a:srcRect/>
          <a:stretch>
            <a:fillRect/>
          </a:stretch>
        </p:blipFill>
        <p:spPr bwMode="auto">
          <a:xfrm>
            <a:off x="6804025" y="1341438"/>
            <a:ext cx="2089150" cy="156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3 Rectángulo"/>
          <p:cNvSpPr>
            <a:spLocks noChangeArrowheads="1"/>
          </p:cNvSpPr>
          <p:nvPr/>
        </p:nvSpPr>
        <p:spPr bwMode="auto">
          <a:xfrm>
            <a:off x="468313" y="1773238"/>
            <a:ext cx="4572000" cy="1938337"/>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El estudio de las personas constituye la unidad básica de las organizaciones y, en especial, de la Administración de Recursos Humanos (ARH).</a:t>
            </a:r>
          </a:p>
        </p:txBody>
      </p:sp>
      <p:pic>
        <p:nvPicPr>
          <p:cNvPr id="38915" name="Picture 2" descr="http://img.creativosonline.org/blog/wp-content/uploads/2008/10/vectoresempresariales.png"/>
          <p:cNvPicPr>
            <a:picLocks noChangeAspect="1" noChangeArrowheads="1"/>
          </p:cNvPicPr>
          <p:nvPr/>
        </p:nvPicPr>
        <p:blipFill>
          <a:blip r:embed="rId2" cstate="print"/>
          <a:srcRect/>
          <a:stretch>
            <a:fillRect/>
          </a:stretch>
        </p:blipFill>
        <p:spPr bwMode="auto">
          <a:xfrm>
            <a:off x="4787900" y="3500438"/>
            <a:ext cx="3814763" cy="27305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4 Rectángulo"/>
          <p:cNvSpPr>
            <a:spLocks noChangeArrowheads="1"/>
          </p:cNvSpPr>
          <p:nvPr/>
        </p:nvSpPr>
        <p:spPr bwMode="auto">
          <a:xfrm>
            <a:off x="3708400" y="1916113"/>
            <a:ext cx="5219700" cy="3786187"/>
          </a:xfrm>
          <a:prstGeom prst="rect">
            <a:avLst/>
          </a:prstGeom>
          <a:noFill/>
          <a:ln w="9525">
            <a:noFill/>
            <a:miter lim="800000"/>
            <a:headEnd/>
            <a:tailEnd/>
          </a:ln>
        </p:spPr>
        <p:txBody>
          <a:bodyPr>
            <a:spAutoFit/>
          </a:bodyPr>
          <a:lstStyle/>
          <a:p>
            <a:pPr algn="just"/>
            <a:r>
              <a:rPr lang="es-MX" sz="2000" dirty="0">
                <a:latin typeface="Arial" panose="020B0604020202020204" pitchFamily="34" charset="0"/>
                <a:cs typeface="Arial" panose="020B0604020202020204" pitchFamily="34" charset="0"/>
              </a:rPr>
              <a:t>La ARH tiene diversas vertientes para estudiar a las personas:</a:t>
            </a:r>
          </a:p>
          <a:p>
            <a:pPr algn="just"/>
            <a:endParaRPr lang="es-ES" sz="2000" dirty="0">
              <a:latin typeface="Arial" panose="020B0604020202020204" pitchFamily="34" charset="0"/>
              <a:cs typeface="Arial" panose="020B0604020202020204" pitchFamily="34" charset="0"/>
            </a:endParaRPr>
          </a:p>
          <a:p>
            <a:pPr algn="just"/>
            <a:r>
              <a:rPr lang="es-ES" sz="2000" dirty="0">
                <a:latin typeface="Arial" panose="020B0604020202020204" pitchFamily="34" charset="0"/>
                <a:cs typeface="Arial" panose="020B0604020202020204" pitchFamily="34" charset="0"/>
              </a:rPr>
              <a:t>1.- L</a:t>
            </a:r>
            <a:r>
              <a:rPr lang="es-MX" sz="2000" dirty="0">
                <a:latin typeface="Arial" panose="020B0604020202020204" pitchFamily="34" charset="0"/>
                <a:cs typeface="Arial" panose="020B0604020202020204" pitchFamily="34" charset="0"/>
              </a:rPr>
              <a:t>as personas dotadas de características propias de personalidad e individualidad, aspiraciones, valores, actitudes, motivaciones y objetivos individuales; y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2.- Las personas como recursos dotadas de</a:t>
            </a:r>
          </a:p>
          <a:p>
            <a:pPr algn="just"/>
            <a:r>
              <a:rPr lang="es-MX" sz="2000" dirty="0">
                <a:latin typeface="Arial" panose="020B0604020202020204" pitchFamily="34" charset="0"/>
                <a:cs typeface="Arial" panose="020B0604020202020204" pitchFamily="34" charset="0"/>
              </a:rPr>
              <a:t>habilidades, capacidades, destrezas y conocimientos necesarios para la tarea organizacional</a:t>
            </a:r>
          </a:p>
        </p:txBody>
      </p:sp>
      <p:pic>
        <p:nvPicPr>
          <p:cNvPr id="39939" name="Picture 1"/>
          <p:cNvPicPr>
            <a:picLocks noChangeAspect="1" noChangeArrowheads="1"/>
          </p:cNvPicPr>
          <p:nvPr/>
        </p:nvPicPr>
        <p:blipFill>
          <a:blip r:embed="rId2" cstate="print"/>
          <a:srcRect/>
          <a:stretch>
            <a:fillRect/>
          </a:stretch>
        </p:blipFill>
        <p:spPr bwMode="auto">
          <a:xfrm>
            <a:off x="323850" y="1916113"/>
            <a:ext cx="3314700" cy="3429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t2.gstatic.com/images?q=tbn:ANd9GcS6YmaKXlhpH9-KHr03xG0GA_uq_RIp8kkR266N8KYUBDBopJKlCayMJp-d"/>
          <p:cNvPicPr>
            <a:picLocks noChangeAspect="1" noChangeArrowheads="1"/>
          </p:cNvPicPr>
          <p:nvPr/>
        </p:nvPicPr>
        <p:blipFill>
          <a:blip r:embed="rId2" cstate="print"/>
          <a:srcRect/>
          <a:stretch>
            <a:fillRect/>
          </a:stretch>
        </p:blipFill>
        <p:spPr bwMode="auto">
          <a:xfrm>
            <a:off x="684213" y="2781300"/>
            <a:ext cx="2627312" cy="2614613"/>
          </a:xfrm>
          <a:prstGeom prst="rect">
            <a:avLst/>
          </a:prstGeom>
          <a:noFill/>
          <a:ln w="9525">
            <a:noFill/>
            <a:miter lim="800000"/>
            <a:headEnd/>
            <a:tailEnd/>
          </a:ln>
        </p:spPr>
      </p:pic>
      <p:sp>
        <p:nvSpPr>
          <p:cNvPr id="5" name="4 Rectángulo"/>
          <p:cNvSpPr/>
          <p:nvPr/>
        </p:nvSpPr>
        <p:spPr>
          <a:xfrm>
            <a:off x="636581" y="1700808"/>
            <a:ext cx="8042587"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Características individuales de las persona</a:t>
            </a:r>
            <a:endParaRPr lang="es-MX"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6 Rectángulo"/>
          <p:cNvSpPr/>
          <p:nvPr/>
        </p:nvSpPr>
        <p:spPr>
          <a:xfrm>
            <a:off x="4211960" y="3212976"/>
            <a:ext cx="2194127" cy="769441"/>
          </a:xfrm>
          <a:prstGeom prst="rect">
            <a:avLst/>
          </a:prstGeom>
          <a:noFill/>
        </p:spPr>
        <p:txBody>
          <a:bodyPr wrap="none">
            <a:spAutoFit/>
          </a:bodyPr>
          <a:lstStyle/>
          <a:p>
            <a:pPr algn="ctr">
              <a:defRPr/>
            </a:pPr>
            <a:r>
              <a:rPr lang="es-ES"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Valores</a:t>
            </a:r>
          </a:p>
        </p:txBody>
      </p:sp>
      <p:sp>
        <p:nvSpPr>
          <p:cNvPr id="8" name="7 Rectángulo"/>
          <p:cNvSpPr/>
          <p:nvPr/>
        </p:nvSpPr>
        <p:spPr>
          <a:xfrm>
            <a:off x="4932040" y="4293096"/>
            <a:ext cx="2755883" cy="769441"/>
          </a:xfrm>
          <a:prstGeom prst="rect">
            <a:avLst/>
          </a:prstGeom>
          <a:noFill/>
        </p:spPr>
        <p:txBody>
          <a:bodyPr wrap="none">
            <a:spAutoFit/>
          </a:bodyPr>
          <a:lstStyle/>
          <a:p>
            <a:pPr algn="ctr">
              <a:defRPr/>
            </a:pPr>
            <a:r>
              <a:rPr lang="es-E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Actitudes</a:t>
            </a:r>
          </a:p>
        </p:txBody>
      </p:sp>
      <p:sp>
        <p:nvSpPr>
          <p:cNvPr id="9" name="8 Rectángulo"/>
          <p:cNvSpPr/>
          <p:nvPr/>
        </p:nvSpPr>
        <p:spPr>
          <a:xfrm>
            <a:off x="5076056" y="5445224"/>
            <a:ext cx="3918060" cy="769441"/>
          </a:xfrm>
          <a:prstGeom prst="rect">
            <a:avLst/>
          </a:prstGeom>
          <a:noFill/>
        </p:spPr>
        <p:txBody>
          <a:bodyPr wrap="none">
            <a:spAutoFit/>
          </a:bodyPr>
          <a:lstStyle/>
          <a:p>
            <a:pPr algn="ctr">
              <a:defRPr/>
            </a:pPr>
            <a:r>
              <a:rPr lang="es-E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Motivaciones </a:t>
            </a:r>
          </a:p>
        </p:txBody>
      </p:sp>
      <p:sp>
        <p:nvSpPr>
          <p:cNvPr id="10" name="9 Rectángulo"/>
          <p:cNvSpPr/>
          <p:nvPr/>
        </p:nvSpPr>
        <p:spPr>
          <a:xfrm>
            <a:off x="323528" y="5229200"/>
            <a:ext cx="3730508" cy="769441"/>
          </a:xfrm>
          <a:prstGeom prst="rect">
            <a:avLst/>
          </a:prstGeom>
          <a:noFill/>
        </p:spPr>
        <p:txBody>
          <a:bodyPr wrap="none">
            <a:spAutoFit/>
          </a:bodyPr>
          <a:lstStyle/>
          <a:p>
            <a:pPr algn="ctr">
              <a:defRPr/>
            </a:pPr>
            <a:r>
              <a:rPr lang="es-ES" sz="4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Personalidad</a:t>
            </a:r>
          </a:p>
        </p:txBody>
      </p:sp>
      <p:sp>
        <p:nvSpPr>
          <p:cNvPr id="12" name="11 Rectángulo"/>
          <p:cNvSpPr/>
          <p:nvPr/>
        </p:nvSpPr>
        <p:spPr>
          <a:xfrm>
            <a:off x="3707904" y="2348880"/>
            <a:ext cx="3730508" cy="769441"/>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s-E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Aspiraciones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usera.imagecave.com/grossman077/Sociedad/teamwork.jpg"/>
          <p:cNvPicPr>
            <a:picLocks noChangeAspect="1" noChangeArrowheads="1"/>
          </p:cNvPicPr>
          <p:nvPr/>
        </p:nvPicPr>
        <p:blipFill>
          <a:blip r:embed="rId2" cstate="print"/>
          <a:srcRect/>
          <a:stretch>
            <a:fillRect/>
          </a:stretch>
        </p:blipFill>
        <p:spPr bwMode="auto">
          <a:xfrm>
            <a:off x="323850" y="2060575"/>
            <a:ext cx="2095500" cy="1743075"/>
          </a:xfrm>
          <a:prstGeom prst="rect">
            <a:avLst/>
          </a:prstGeom>
          <a:noFill/>
          <a:ln w="9525">
            <a:noFill/>
            <a:miter lim="800000"/>
            <a:headEnd/>
            <a:tailEnd/>
          </a:ln>
        </p:spPr>
      </p:pic>
      <p:sp>
        <p:nvSpPr>
          <p:cNvPr id="3" name="2 Rectángulo"/>
          <p:cNvSpPr/>
          <p:nvPr/>
        </p:nvSpPr>
        <p:spPr>
          <a:xfrm>
            <a:off x="1792177" y="1556792"/>
            <a:ext cx="5681363" cy="954107"/>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Características de las persona </a:t>
            </a:r>
          </a:p>
          <a:p>
            <a:pPr algn="ctr">
              <a:defRPr/>
            </a:pPr>
            <a:r>
              <a:rPr lang="es-E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para desempeñar en el trabajo</a:t>
            </a:r>
            <a:endParaRPr lang="es-MX"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1988" name="Picture 4" descr="http://www.science.oas.org/oea_gtz/libros/camino/gif/cap3_me_Pic2.gif"/>
          <p:cNvPicPr>
            <a:picLocks noChangeAspect="1" noChangeArrowheads="1"/>
          </p:cNvPicPr>
          <p:nvPr/>
        </p:nvPicPr>
        <p:blipFill>
          <a:blip r:embed="rId3" cstate="print"/>
          <a:srcRect/>
          <a:stretch>
            <a:fillRect/>
          </a:stretch>
        </p:blipFill>
        <p:spPr bwMode="auto">
          <a:xfrm>
            <a:off x="2484438" y="2924175"/>
            <a:ext cx="2663825" cy="1300163"/>
          </a:xfrm>
          <a:prstGeom prst="rect">
            <a:avLst/>
          </a:prstGeom>
          <a:noFill/>
          <a:ln w="9525">
            <a:noFill/>
            <a:miter lim="800000"/>
            <a:headEnd/>
            <a:tailEnd/>
          </a:ln>
        </p:spPr>
      </p:pic>
      <p:pic>
        <p:nvPicPr>
          <p:cNvPr id="41989" name="Picture 6" descr="http://reflexionesdiarias.files.wordpress.com/2011/04/trabajo-en-equipo.jpg"/>
          <p:cNvPicPr>
            <a:picLocks noChangeAspect="1" noChangeArrowheads="1"/>
          </p:cNvPicPr>
          <p:nvPr/>
        </p:nvPicPr>
        <p:blipFill>
          <a:blip r:embed="rId4" cstate="print"/>
          <a:srcRect/>
          <a:stretch>
            <a:fillRect/>
          </a:stretch>
        </p:blipFill>
        <p:spPr bwMode="auto">
          <a:xfrm>
            <a:off x="5219700" y="3500438"/>
            <a:ext cx="2030413" cy="2030412"/>
          </a:xfrm>
          <a:prstGeom prst="rect">
            <a:avLst/>
          </a:prstGeom>
          <a:noFill/>
          <a:ln w="9525">
            <a:noFill/>
            <a:miter lim="800000"/>
            <a:headEnd/>
            <a:tailEnd/>
          </a:ln>
        </p:spPr>
      </p:pic>
      <p:pic>
        <p:nvPicPr>
          <p:cNvPr id="41990" name="Picture 8" descr="http://t1.gstatic.com/images?q=tbn:ANd9GcQ_skFfYSA0KHGlDY1rcL0N-RBHnVM7KfQK5EE8SPE9HG4NnoyHm9hU8Mk5"/>
          <p:cNvPicPr>
            <a:picLocks noChangeAspect="1" noChangeArrowheads="1"/>
          </p:cNvPicPr>
          <p:nvPr/>
        </p:nvPicPr>
        <p:blipFill>
          <a:blip r:embed="rId5" cstate="print"/>
          <a:srcRect/>
          <a:stretch>
            <a:fillRect/>
          </a:stretch>
        </p:blipFill>
        <p:spPr bwMode="auto">
          <a:xfrm>
            <a:off x="7451725" y="4508500"/>
            <a:ext cx="1485900" cy="1782763"/>
          </a:xfrm>
          <a:prstGeom prst="rect">
            <a:avLst/>
          </a:prstGeom>
          <a:noFill/>
          <a:ln w="9525">
            <a:noFill/>
            <a:miter lim="800000"/>
            <a:headEnd/>
            <a:tailEnd/>
          </a:ln>
        </p:spPr>
      </p:pic>
      <p:sp>
        <p:nvSpPr>
          <p:cNvPr id="11" name="10 Rectángulo"/>
          <p:cNvSpPr/>
          <p:nvPr/>
        </p:nvSpPr>
        <p:spPr>
          <a:xfrm>
            <a:off x="2771800" y="4221088"/>
            <a:ext cx="1996059" cy="461665"/>
          </a:xfrm>
          <a:prstGeom prst="rect">
            <a:avLst/>
          </a:prstGeom>
          <a:noFill/>
        </p:spPr>
        <p:txBody>
          <a:bodyPr wrap="none">
            <a:spAutoFit/>
          </a:bodyPr>
          <a:lstStyle/>
          <a:p>
            <a:pPr algn="ctr">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Habilidades </a:t>
            </a:r>
          </a:p>
        </p:txBody>
      </p:sp>
      <p:sp>
        <p:nvSpPr>
          <p:cNvPr id="12" name="11 Rectángulo"/>
          <p:cNvSpPr/>
          <p:nvPr/>
        </p:nvSpPr>
        <p:spPr>
          <a:xfrm>
            <a:off x="572670" y="3933056"/>
            <a:ext cx="1641796" cy="461665"/>
          </a:xfrm>
          <a:prstGeom prst="rect">
            <a:avLst/>
          </a:prstGeom>
          <a:noFill/>
        </p:spPr>
        <p:txBody>
          <a:bodyPr wrap="none">
            <a:spAutoFit/>
          </a:bodyPr>
          <a:lstStyle/>
          <a:p>
            <a:pPr algn="ctr">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Destrezas</a:t>
            </a:r>
          </a:p>
        </p:txBody>
      </p:sp>
      <p:sp>
        <p:nvSpPr>
          <p:cNvPr id="13" name="12 Rectángulo"/>
          <p:cNvSpPr/>
          <p:nvPr/>
        </p:nvSpPr>
        <p:spPr>
          <a:xfrm>
            <a:off x="5220072" y="6021288"/>
            <a:ext cx="2406429" cy="461665"/>
          </a:xfrm>
          <a:prstGeom prst="rect">
            <a:avLst/>
          </a:prstGeom>
          <a:noFill/>
        </p:spPr>
        <p:txBody>
          <a:bodyPr wrap="none">
            <a:spAutoFit/>
          </a:bodyPr>
          <a:lstStyle/>
          <a:p>
            <a:pPr algn="ctr">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Conocimientos</a:t>
            </a:r>
          </a:p>
        </p:txBody>
      </p:sp>
      <p:sp>
        <p:nvSpPr>
          <p:cNvPr id="14" name="13 Rectángulo"/>
          <p:cNvSpPr/>
          <p:nvPr/>
        </p:nvSpPr>
        <p:spPr>
          <a:xfrm>
            <a:off x="3203848" y="5229200"/>
            <a:ext cx="2084225" cy="461665"/>
          </a:xfrm>
          <a:prstGeom prst="rect">
            <a:avLst/>
          </a:prstGeom>
          <a:noFill/>
        </p:spPr>
        <p:txBody>
          <a:bodyPr wrap="none">
            <a:spAutoFit/>
          </a:bodyPr>
          <a:lstStyle/>
          <a:p>
            <a:pPr algn="ctr">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Capacidades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Rectángulo"/>
          <p:cNvSpPr>
            <a:spLocks noChangeArrowheads="1"/>
          </p:cNvSpPr>
          <p:nvPr/>
        </p:nvSpPr>
        <p:spPr bwMode="auto">
          <a:xfrm>
            <a:off x="395536" y="620688"/>
            <a:ext cx="8388350" cy="3046988"/>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Hasta hace muy poco tiempo las personas eran tratadas como objetos y recursos productivos –casi de la misma manera como si fueran máquinas o equipos de trabajo-, como meros agentes pasivos de la administración. Sin embargo, esta manera estándar y retrógrada de ver a las personas provocó resentimientos y grandes conflictos sociales, además de un distanciamiento y alineación de las personas respecto a sus tareas en la organización.</a:t>
            </a:r>
          </a:p>
        </p:txBody>
      </p:sp>
      <p:pic>
        <p:nvPicPr>
          <p:cNvPr id="43011" name="Picture 2" descr="http://3.bp.blogspot.com/-EgVzB79j5Mw/TmfO-LO8JlI/AAAAAAAAGko/cqcQMVwdWEA/s320/Conflicto+laboral_como-solucionarlo.jpg"/>
          <p:cNvPicPr>
            <a:picLocks noChangeAspect="1" noChangeArrowheads="1"/>
          </p:cNvPicPr>
          <p:nvPr/>
        </p:nvPicPr>
        <p:blipFill>
          <a:blip r:embed="rId2" cstate="print"/>
          <a:srcRect/>
          <a:stretch>
            <a:fillRect/>
          </a:stretch>
        </p:blipFill>
        <p:spPr bwMode="auto">
          <a:xfrm>
            <a:off x="5364163" y="4076700"/>
            <a:ext cx="1944687" cy="2160588"/>
          </a:xfrm>
          <a:prstGeom prst="rect">
            <a:avLst/>
          </a:prstGeom>
          <a:noFill/>
          <a:ln w="9525">
            <a:noFill/>
            <a:miter lim="800000"/>
            <a:headEnd/>
            <a:tailEnd/>
          </a:ln>
        </p:spPr>
      </p:pic>
      <p:pic>
        <p:nvPicPr>
          <p:cNvPr id="43012" name="Picture 6" descr="http://img101.imagevenue.com/loc131/th_32518_conflicto_laboral_122_131lo.jpg"/>
          <p:cNvPicPr>
            <a:picLocks noChangeAspect="1" noChangeArrowheads="1"/>
          </p:cNvPicPr>
          <p:nvPr/>
        </p:nvPicPr>
        <p:blipFill>
          <a:blip r:embed="rId3" cstate="print"/>
          <a:srcRect/>
          <a:stretch>
            <a:fillRect/>
          </a:stretch>
        </p:blipFill>
        <p:spPr bwMode="auto">
          <a:xfrm>
            <a:off x="1835150" y="4437063"/>
            <a:ext cx="2203450" cy="1576387"/>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Rectángulo"/>
          <p:cNvSpPr>
            <a:spLocks noChangeArrowheads="1"/>
          </p:cNvSpPr>
          <p:nvPr/>
        </p:nvSpPr>
        <p:spPr bwMode="auto">
          <a:xfrm>
            <a:off x="179512" y="53181"/>
            <a:ext cx="4752975" cy="3046988"/>
          </a:xfrm>
          <a:prstGeom prst="rect">
            <a:avLst/>
          </a:prstGeom>
          <a:noFill/>
          <a:ln w="9525">
            <a:noFill/>
            <a:miter lim="800000"/>
            <a:headEnd/>
            <a:tailEnd/>
          </a:ln>
        </p:spPr>
        <p:txBody>
          <a:bodyPr>
            <a:spAutoFit/>
          </a:bodyPr>
          <a:lstStyle/>
          <a:p>
            <a:pPr algn="just"/>
            <a:r>
              <a:rPr lang="es-MX" sz="2400">
                <a:latin typeface="Arial" panose="020B0604020202020204" pitchFamily="34" charset="0"/>
                <a:cs typeface="Arial" panose="020B0604020202020204" pitchFamily="34" charset="0"/>
              </a:rPr>
              <a:t>En consecuencia, sobrevinieron problemas de calidad y productividad que fueron  enfrentados como si perteneciesen a la gerencia y a la dirección exclusivamente, y no a las personas. </a:t>
            </a:r>
          </a:p>
          <a:p>
            <a:pPr algn="just"/>
            <a:endParaRPr lang="es-MX" sz="2400">
              <a:latin typeface="Arial" panose="020B0604020202020204" pitchFamily="34" charset="0"/>
              <a:cs typeface="Arial" panose="020B0604020202020204" pitchFamily="34" charset="0"/>
            </a:endParaRPr>
          </a:p>
        </p:txBody>
      </p:sp>
      <p:sp>
        <p:nvSpPr>
          <p:cNvPr id="44035" name="2 Rectángulo"/>
          <p:cNvSpPr>
            <a:spLocks noChangeArrowheads="1"/>
          </p:cNvSpPr>
          <p:nvPr/>
        </p:nvSpPr>
        <p:spPr bwMode="auto">
          <a:xfrm>
            <a:off x="4067944" y="3272460"/>
            <a:ext cx="4752975" cy="3416320"/>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Esta situación condujo a que los problemas fueran resueltos y cuestionados por sólo una minoría –que no tenía otra cosa que hacer- puesto que la gerencia y la dirección constituyen un pequeño porcentaje de las personas que trabajan en la organización.</a:t>
            </a:r>
          </a:p>
        </p:txBody>
      </p:sp>
      <p:pic>
        <p:nvPicPr>
          <p:cNvPr id="44036" name="Picture 2" descr="http://observatoriodelacapacitacion.stps.gob.mx/oc/imgs/dibujo.JPG"/>
          <p:cNvPicPr>
            <a:picLocks noChangeAspect="1" noChangeArrowheads="1"/>
          </p:cNvPicPr>
          <p:nvPr/>
        </p:nvPicPr>
        <p:blipFill>
          <a:blip r:embed="rId2" cstate="print"/>
          <a:srcRect/>
          <a:stretch>
            <a:fillRect/>
          </a:stretch>
        </p:blipFill>
        <p:spPr bwMode="auto">
          <a:xfrm>
            <a:off x="5507733" y="908844"/>
            <a:ext cx="2663825" cy="2130425"/>
          </a:xfrm>
          <a:prstGeom prst="rect">
            <a:avLst/>
          </a:prstGeom>
          <a:noFill/>
          <a:ln w="9525">
            <a:noFill/>
            <a:miter lim="800000"/>
            <a:headEnd/>
            <a:tailEnd/>
          </a:ln>
        </p:spPr>
      </p:pic>
      <p:graphicFrame>
        <p:nvGraphicFramePr>
          <p:cNvPr id="5" name="1 Gráfico"/>
          <p:cNvGraphicFramePr/>
          <p:nvPr>
            <p:extLst>
              <p:ext uri="{D42A27DB-BD31-4B8C-83A1-F6EECF244321}">
                <p14:modId xmlns:p14="http://schemas.microsoft.com/office/powerpoint/2010/main" val="3641773590"/>
              </p:ext>
            </p:extLst>
          </p:nvPr>
        </p:nvGraphicFramePr>
        <p:xfrm>
          <a:off x="481187" y="3789040"/>
          <a:ext cx="3312368" cy="238316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09634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Contenido </a:t>
            </a:r>
            <a:endParaRPr lang="es-MX" b="1" dirty="0" smtClean="0">
              <a:latin typeface="Arial" panose="020B0604020202020204" pitchFamily="34" charset="0"/>
              <a:cs typeface="Arial" panose="020B0604020202020204" pitchFamily="34" charset="0"/>
            </a:endParaRPr>
          </a:p>
        </p:txBody>
      </p:sp>
      <p:sp>
        <p:nvSpPr>
          <p:cNvPr id="3" name="CuadroTexto 2"/>
          <p:cNvSpPr txBox="1"/>
          <p:nvPr/>
        </p:nvSpPr>
        <p:spPr>
          <a:xfrm>
            <a:off x="0" y="523220"/>
            <a:ext cx="9144000" cy="6370975"/>
          </a:xfrm>
          <a:prstGeom prst="rect">
            <a:avLst/>
          </a:prstGeom>
          <a:solidFill>
            <a:schemeClr val="accent2">
              <a:lumMod val="75000"/>
            </a:schemeClr>
          </a:solidFill>
        </p:spPr>
        <p:txBody>
          <a:bodyPr wrap="square" rtlCol="0">
            <a:spAutoFit/>
          </a:bodyPr>
          <a:lstStyle/>
          <a:p>
            <a:pPr algn="just"/>
            <a:r>
              <a:rPr lang="es-MX" sz="2400" b="1" dirty="0" smtClean="0">
                <a:solidFill>
                  <a:schemeClr val="bg1"/>
                </a:solidFill>
                <a:latin typeface="Arial" panose="020B0604020202020204" pitchFamily="34" charset="0"/>
                <a:cs typeface="Arial" panose="020B0604020202020204" pitchFamily="34" charset="0"/>
              </a:rPr>
              <a:t>2.-Las personas </a:t>
            </a:r>
          </a:p>
          <a:p>
            <a:pPr algn="just"/>
            <a:r>
              <a:rPr lang="es-MX" sz="2400" b="1" dirty="0" smtClean="0">
                <a:solidFill>
                  <a:schemeClr val="bg1"/>
                </a:solidFill>
                <a:latin typeface="Arial" panose="020B0604020202020204" pitchFamily="34" charset="0"/>
                <a:cs typeface="Arial" panose="020B0604020202020204" pitchFamily="34" charset="0"/>
              </a:rPr>
              <a:t>2.1 Vertientes de estudio de las personas de acuerdo a la ARH</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2.1.1 Características individuales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2.2.2 Características de las personas para 			desempeñar el trabajo. </a:t>
            </a:r>
          </a:p>
          <a:p>
            <a:pPr algn="just"/>
            <a:r>
              <a:rPr lang="es-MX" sz="2400" b="1" dirty="0" smtClean="0">
                <a:solidFill>
                  <a:schemeClr val="bg1"/>
                </a:solidFill>
                <a:latin typeface="Arial" panose="020B0604020202020204" pitchFamily="34" charset="0"/>
                <a:cs typeface="Arial" panose="020B0604020202020204" pitchFamily="34" charset="0"/>
              </a:rPr>
              <a:t>3.- Cognición humana</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3.1 Teoría de Lewin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3.2 Teoría de campo</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3.3 Teoría de la disonancia cognitiva </a:t>
            </a:r>
          </a:p>
          <a:p>
            <a:pPr algn="just"/>
            <a:r>
              <a:rPr lang="es-MX" sz="2400" b="1" dirty="0" smtClean="0">
                <a:solidFill>
                  <a:schemeClr val="bg1"/>
                </a:solidFill>
                <a:latin typeface="Arial" panose="020B0604020202020204" pitchFamily="34" charset="0"/>
                <a:cs typeface="Arial" panose="020B0604020202020204" pitchFamily="34" charset="0"/>
              </a:rPr>
              <a:t>4.- Factores externos que influyen en el </a:t>
            </a:r>
            <a:r>
              <a:rPr lang="es-MX" sz="2400" b="1" dirty="0" err="1" smtClean="0">
                <a:solidFill>
                  <a:schemeClr val="bg1"/>
                </a:solidFill>
                <a:latin typeface="Arial" panose="020B0604020202020204" pitchFamily="34" charset="0"/>
                <a:cs typeface="Arial" panose="020B0604020202020204" pitchFamily="34" charset="0"/>
              </a:rPr>
              <a:t>coportamiento</a:t>
            </a:r>
            <a:r>
              <a:rPr lang="es-MX" sz="2400" b="1" dirty="0" smtClean="0">
                <a:solidFill>
                  <a:schemeClr val="bg1"/>
                </a:solidFill>
                <a:latin typeface="Arial" panose="020B0604020202020204" pitchFamily="34" charset="0"/>
                <a:cs typeface="Arial" panose="020B0604020202020204" pitchFamily="34" charset="0"/>
              </a:rPr>
              <a:t> de las personas en las organizaciones.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4.1 El virus de la actitud </a:t>
            </a:r>
          </a:p>
          <a:p>
            <a:pPr algn="just"/>
            <a:r>
              <a:rPr lang="es-MX" sz="2400" b="1" dirty="0" smtClean="0">
                <a:solidFill>
                  <a:schemeClr val="bg1"/>
                </a:solidFill>
                <a:latin typeface="Arial" panose="020B0604020202020204" pitchFamily="34" charset="0"/>
                <a:cs typeface="Arial" panose="020B0604020202020204" pitchFamily="34" charset="0"/>
              </a:rPr>
              <a:t>5.- La motivación humana </a:t>
            </a:r>
          </a:p>
          <a:p>
            <a:pPr algn="just"/>
            <a:r>
              <a:rPr lang="es-MX" sz="2400" b="1" dirty="0">
                <a:solidFill>
                  <a:schemeClr val="bg1"/>
                </a:solidFill>
                <a:latin typeface="Arial" panose="020B0604020202020204" pitchFamily="34" charset="0"/>
                <a:cs typeface="Arial" panose="020B0604020202020204" pitchFamily="34" charset="0"/>
              </a:rPr>
              <a:t>	</a:t>
            </a:r>
            <a:r>
              <a:rPr lang="es-MX" sz="2400" b="1" dirty="0" smtClean="0">
                <a:solidFill>
                  <a:schemeClr val="bg1"/>
                </a:solidFill>
                <a:latin typeface="Arial" panose="020B0604020202020204" pitchFamily="34" charset="0"/>
                <a:cs typeface="Arial" panose="020B0604020202020204" pitchFamily="34" charset="0"/>
              </a:rPr>
              <a:t>5.1 Ciclo motivacional </a:t>
            </a:r>
            <a:endParaRPr lang="es-MX" sz="2400" b="1" dirty="0" smtClean="0">
              <a:solidFill>
                <a:schemeClr val="bg1"/>
              </a:solidFill>
              <a:latin typeface="Arial" panose="020B0604020202020204" pitchFamily="34" charset="0"/>
              <a:cs typeface="Arial" panose="020B0604020202020204" pitchFamily="34" charset="0"/>
            </a:endParaRPr>
          </a:p>
          <a:p>
            <a:pPr algn="just"/>
            <a:r>
              <a:rPr lang="es-MX" sz="2400" b="1" dirty="0" smtClean="0">
                <a:solidFill>
                  <a:schemeClr val="bg1"/>
                </a:solidFill>
                <a:latin typeface="Arial" panose="020B0604020202020204" pitchFamily="34" charset="0"/>
                <a:cs typeface="Arial" panose="020B0604020202020204" pitchFamily="34" charset="0"/>
              </a:rPr>
              <a:t>Conclusiones </a:t>
            </a:r>
          </a:p>
          <a:p>
            <a:pPr algn="just"/>
            <a:r>
              <a:rPr lang="es-MX" sz="2400" b="1" dirty="0" smtClean="0">
                <a:solidFill>
                  <a:schemeClr val="bg1"/>
                </a:solidFill>
                <a:latin typeface="Arial" panose="020B0604020202020204" pitchFamily="34" charset="0"/>
                <a:cs typeface="Arial" panose="020B0604020202020204" pitchFamily="34" charset="0"/>
              </a:rPr>
              <a:t>Bibliografía </a:t>
            </a:r>
            <a:endParaRPr lang="es-MX" sz="2400" b="1"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6638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Rectángulo"/>
          <p:cNvSpPr>
            <a:spLocks noChangeArrowheads="1"/>
          </p:cNvSpPr>
          <p:nvPr/>
        </p:nvSpPr>
        <p:spPr bwMode="auto">
          <a:xfrm>
            <a:off x="611560" y="836712"/>
            <a:ext cx="7848600" cy="3046988"/>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La tendencia actual busca que todas las personas, en todos los niveles de la organización, sean los  administradores de su propia tarea, cada persona debe tomar conciencia de que ha de ser elemento de diagnóstico y solución de problemas para lograr un mejoramiento continuo en el trabajo que realiza en </a:t>
            </a:r>
            <a:r>
              <a:rPr lang="es-MX" sz="2400" dirty="0" smtClean="0">
                <a:latin typeface="Arial" panose="020B0604020202020204" pitchFamily="34" charset="0"/>
                <a:cs typeface="Arial" panose="020B0604020202020204" pitchFamily="34" charset="0"/>
              </a:rPr>
              <a:t>la organización</a:t>
            </a:r>
            <a:r>
              <a:rPr lang="es-MX" sz="2400" dirty="0">
                <a:latin typeface="Arial" panose="020B0604020202020204" pitchFamily="34" charset="0"/>
                <a:cs typeface="Arial" panose="020B0604020202020204" pitchFamily="34" charset="0"/>
              </a:rPr>
              <a:t>. Así crecen y se consolidan las organizaciones exitosas.</a:t>
            </a:r>
          </a:p>
        </p:txBody>
      </p:sp>
      <p:pic>
        <p:nvPicPr>
          <p:cNvPr id="45059" name="Picture 2" descr="http://exitolaboral.files.wordpress.com/2008/03/mudanza.gif?w=468"/>
          <p:cNvPicPr>
            <a:picLocks noChangeAspect="1" noChangeArrowheads="1"/>
          </p:cNvPicPr>
          <p:nvPr/>
        </p:nvPicPr>
        <p:blipFill>
          <a:blip r:embed="rId2" cstate="print"/>
          <a:srcRect/>
          <a:stretch>
            <a:fillRect/>
          </a:stretch>
        </p:blipFill>
        <p:spPr bwMode="auto">
          <a:xfrm>
            <a:off x="5724525" y="4076700"/>
            <a:ext cx="2090738" cy="2119313"/>
          </a:xfrm>
          <a:prstGeom prst="rect">
            <a:avLst/>
          </a:prstGeom>
          <a:noFill/>
          <a:ln w="9525">
            <a:noFill/>
            <a:miter lim="800000"/>
            <a:headEnd/>
            <a:tailEnd/>
          </a:ln>
        </p:spPr>
      </p:pic>
      <p:pic>
        <p:nvPicPr>
          <p:cNvPr id="45060" name="Picture 4" descr="http://1.bp.blogspot.com/-FLgAbTIdBDE/Ti21jX3YkQI/AAAAAAAAALg/5Wbp0bvo0qU/s1600/exito%2Blaboral.jpg"/>
          <p:cNvPicPr>
            <a:picLocks noChangeAspect="1" noChangeArrowheads="1"/>
          </p:cNvPicPr>
          <p:nvPr/>
        </p:nvPicPr>
        <p:blipFill>
          <a:blip r:embed="rId3" cstate="print"/>
          <a:srcRect/>
          <a:stretch>
            <a:fillRect/>
          </a:stretch>
        </p:blipFill>
        <p:spPr bwMode="auto">
          <a:xfrm>
            <a:off x="1476375" y="4437063"/>
            <a:ext cx="2663825" cy="177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475656" y="1556792"/>
            <a:ext cx="6186309" cy="707886"/>
          </a:xfrm>
          <a:prstGeom prst="rect">
            <a:avLst/>
          </a:prstGeom>
          <a:noFill/>
        </p:spPr>
        <p:txBody>
          <a:bodyPr wrap="none">
            <a:spAutoFit/>
          </a:bodyPr>
          <a:lstStyle/>
          <a:p>
            <a:pPr algn="ctr">
              <a:defRPr/>
            </a:pPr>
            <a:r>
              <a:rPr lang="es-MX" sz="4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COGNICIÓN HUMANA</a:t>
            </a:r>
          </a:p>
        </p:txBody>
      </p:sp>
      <p:sp>
        <p:nvSpPr>
          <p:cNvPr id="46083" name="3 Rectángulo"/>
          <p:cNvSpPr>
            <a:spLocks noChangeArrowheads="1"/>
          </p:cNvSpPr>
          <p:nvPr/>
        </p:nvSpPr>
        <p:spPr bwMode="auto">
          <a:xfrm>
            <a:off x="539750" y="2349500"/>
            <a:ext cx="7920038" cy="1938338"/>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Cognición es la manera como una persona se percibe e interpreta a sí misma o al medio externo.</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La cognición es el filtro personal a través del cual la persona se ve, siente y percibe el mundo que la rodea.</a:t>
            </a:r>
          </a:p>
        </p:txBody>
      </p:sp>
      <p:pic>
        <p:nvPicPr>
          <p:cNvPr id="46084" name="Picture 4" descr="La cognición es un conjunto de complejos procesos cerebrales"/>
          <p:cNvPicPr>
            <a:picLocks noChangeAspect="1" noChangeArrowheads="1"/>
          </p:cNvPicPr>
          <p:nvPr/>
        </p:nvPicPr>
        <p:blipFill>
          <a:blip r:embed="rId2" cstate="print"/>
          <a:srcRect/>
          <a:stretch>
            <a:fillRect/>
          </a:stretch>
        </p:blipFill>
        <p:spPr bwMode="auto">
          <a:xfrm>
            <a:off x="3419475" y="4292600"/>
            <a:ext cx="2016125" cy="20161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4.bp.blogspot.com/_p-pQ7KRLAxQ/TPLMnrorNqI/AAAAAAAAACA/JMkioDtmCkI/s1600/cognition.gif"/>
          <p:cNvPicPr>
            <a:picLocks noChangeAspect="1" noChangeArrowheads="1"/>
          </p:cNvPicPr>
          <p:nvPr/>
        </p:nvPicPr>
        <p:blipFill>
          <a:blip r:embed="rId2" cstate="print"/>
          <a:srcRect/>
          <a:stretch>
            <a:fillRect/>
          </a:stretch>
        </p:blipFill>
        <p:spPr bwMode="auto">
          <a:xfrm>
            <a:off x="3779838" y="1989138"/>
            <a:ext cx="4432300" cy="3690937"/>
          </a:xfrm>
          <a:prstGeom prst="rect">
            <a:avLst/>
          </a:prstGeom>
          <a:noFill/>
          <a:ln w="9525">
            <a:noFill/>
            <a:miter lim="800000"/>
            <a:headEnd/>
            <a:tailEnd/>
          </a:ln>
        </p:spPr>
      </p:pic>
      <p:pic>
        <p:nvPicPr>
          <p:cNvPr id="47107" name="Picture 2" descr="http://4.bp.blogspot.com/_PD0UG-ilKBM/TL8tNxIz7eI/AAAAAAAAACQ/9tAwPyQMWbw/s1600/omnia1087big%5B1%5D.jpg"/>
          <p:cNvPicPr>
            <a:picLocks noChangeAspect="1" noChangeArrowheads="1"/>
          </p:cNvPicPr>
          <p:nvPr/>
        </p:nvPicPr>
        <p:blipFill>
          <a:blip r:embed="rId3" cstate="print"/>
          <a:srcRect/>
          <a:stretch>
            <a:fillRect/>
          </a:stretch>
        </p:blipFill>
        <p:spPr bwMode="auto">
          <a:xfrm>
            <a:off x="539750" y="2420938"/>
            <a:ext cx="2905125" cy="2905125"/>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63688" y="659309"/>
            <a:ext cx="566039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Teoría de </a:t>
            </a:r>
            <a:r>
              <a:rPr lang="es-ES" sz="54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Lewin</a:t>
            </a: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 </a:t>
            </a:r>
          </a:p>
        </p:txBody>
      </p:sp>
      <p:sp>
        <p:nvSpPr>
          <p:cNvPr id="48131" name="3 Rectángulo"/>
          <p:cNvSpPr>
            <a:spLocks noChangeArrowheads="1"/>
          </p:cNvSpPr>
          <p:nvPr/>
        </p:nvSpPr>
        <p:spPr bwMode="auto">
          <a:xfrm>
            <a:off x="323850" y="3068638"/>
            <a:ext cx="2592388" cy="2308225"/>
          </a:xfrm>
          <a:prstGeom prst="rect">
            <a:avLst/>
          </a:prstGeom>
          <a:noFill/>
          <a:ln w="9525">
            <a:noFill/>
            <a:miter lim="800000"/>
            <a:headEnd/>
            <a:tailEnd/>
          </a:ln>
        </p:spPr>
        <p:txBody>
          <a:bodyPr>
            <a:spAutoFit/>
          </a:bodyPr>
          <a:lstStyle/>
          <a:p>
            <a:pPr algn="just"/>
            <a:r>
              <a:rPr lang="es-MX" sz="2400">
                <a:latin typeface="Arial" panose="020B0604020202020204" pitchFamily="34" charset="0"/>
                <a:cs typeface="Arial" panose="020B0604020202020204" pitchFamily="34" charset="0"/>
              </a:rPr>
              <a:t>Según la teoría de Lewin, el comportamiento humano depende de dos factores fundamentales:</a:t>
            </a:r>
          </a:p>
        </p:txBody>
      </p:sp>
      <p:sp>
        <p:nvSpPr>
          <p:cNvPr id="5" name="4 Abrir llave"/>
          <p:cNvSpPr/>
          <p:nvPr/>
        </p:nvSpPr>
        <p:spPr>
          <a:xfrm>
            <a:off x="2484438" y="2420938"/>
            <a:ext cx="1223962" cy="3529012"/>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48133" name="5 Rectángulo"/>
          <p:cNvSpPr>
            <a:spLocks noChangeArrowheads="1"/>
          </p:cNvSpPr>
          <p:nvPr/>
        </p:nvSpPr>
        <p:spPr bwMode="auto">
          <a:xfrm>
            <a:off x="3635375" y="2420938"/>
            <a:ext cx="4572000" cy="1323975"/>
          </a:xfrm>
          <a:prstGeom prst="rect">
            <a:avLst/>
          </a:prstGeom>
          <a:noFill/>
          <a:ln w="9525">
            <a:noFill/>
            <a:miter lim="800000"/>
            <a:headEnd/>
            <a:tailEnd/>
          </a:ln>
        </p:spPr>
        <p:txBody>
          <a:bodyPr>
            <a:spAutoFit/>
          </a:bodyPr>
          <a:lstStyle/>
          <a:p>
            <a:pPr algn="just"/>
            <a:r>
              <a:rPr lang="es-MX" sz="2000">
                <a:latin typeface="Arial" panose="020B0604020202020204" pitchFamily="34" charset="0"/>
                <a:cs typeface="Arial" panose="020B0604020202020204" pitchFamily="34" charset="0"/>
              </a:rPr>
              <a:t>Las personas se comportan frente a una situación total (Gestalt) involucrando hechos y eventos que conforman su ambiente</a:t>
            </a:r>
          </a:p>
        </p:txBody>
      </p:sp>
      <p:sp>
        <p:nvSpPr>
          <p:cNvPr id="48134" name="6 Rectángulo"/>
          <p:cNvSpPr>
            <a:spLocks noChangeArrowheads="1"/>
          </p:cNvSpPr>
          <p:nvPr/>
        </p:nvSpPr>
        <p:spPr bwMode="auto">
          <a:xfrm>
            <a:off x="3779838" y="4581525"/>
            <a:ext cx="4572000" cy="1630363"/>
          </a:xfrm>
          <a:prstGeom prst="rect">
            <a:avLst/>
          </a:prstGeom>
          <a:noFill/>
          <a:ln w="9525">
            <a:noFill/>
            <a:miter lim="800000"/>
            <a:headEnd/>
            <a:tailEnd/>
          </a:ln>
        </p:spPr>
        <p:txBody>
          <a:bodyPr>
            <a:spAutoFit/>
          </a:bodyPr>
          <a:lstStyle/>
          <a:p>
            <a:pPr algn="just"/>
            <a:r>
              <a:rPr lang="es-MX" sz="2000">
                <a:latin typeface="Arial" panose="020B0604020202020204" pitchFamily="34" charset="0"/>
                <a:cs typeface="Arial" panose="020B0604020202020204" pitchFamily="34" charset="0"/>
              </a:rPr>
              <a:t>Campo psicológico de cada persona: patrón organizado de las percepciones de un individuo, que adapta su manera de ver y percibir las cosas al ambiente que lo rodea.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941" y="1412776"/>
            <a:ext cx="7741222" cy="2554545"/>
          </a:xfrm>
          <a:prstGeom prst="rect">
            <a:avLst/>
          </a:prstGeom>
          <a:noFill/>
        </p:spPr>
        <p:txBody>
          <a:bodyPr wrap="none">
            <a:spAutoFit/>
          </a:bodyPr>
          <a:lstStyle/>
          <a:p>
            <a:pPr algn="ctr">
              <a:defRPr/>
            </a:pPr>
            <a:r>
              <a:rPr lang="es-MX"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 teoría de campo explica</a:t>
            </a:r>
          </a:p>
          <a:p>
            <a:pPr algn="ctr">
              <a:defRPr/>
            </a:pPr>
            <a:r>
              <a:rPr lang="es-MX"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por qué cada individuo puede</a:t>
            </a:r>
          </a:p>
          <a:p>
            <a:pPr algn="ctr">
              <a:defRPr/>
            </a:pPr>
            <a:r>
              <a:rPr lang="es-MX"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percibir e interpretar de manera</a:t>
            </a:r>
          </a:p>
          <a:p>
            <a:pPr algn="ctr">
              <a:defRPr/>
            </a:pPr>
            <a:r>
              <a:rPr lang="es-MX"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diferente un mismo objeto, </a:t>
            </a:r>
          </a:p>
          <a:p>
            <a:pPr algn="ctr">
              <a:defRPr/>
            </a:pPr>
            <a:r>
              <a:rPr lang="es-MX"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situación o persona</a:t>
            </a:r>
          </a:p>
        </p:txBody>
      </p:sp>
      <p:sp>
        <p:nvSpPr>
          <p:cNvPr id="49155" name="AutoShape 2" descr="data:image/jpg;base64,/9j/4AAQSkZJRgABAQAAAQABAAD/2wCEAAkGBhQSERUUExQVFRUWFx8aGRgYGBweGRwfIB8bHBwfHxodICYgGiEkHB0dHy8gIycpLCwtFx4xNTAqNSYrLCkBCQoKBQUFDQUFDSkYEhgpKSkpKSkpKSkpKSkpKSkpKSkpKSkpKSkpKSkpKSkpKSkpKSkpKSkpKSkpKSkpKSkpKf/AABEIAPAAtwMBIgACEQEDEQH/xAAcAAACAgMBAQAAAAAAAAAAAAAFBgQHAAIDCAH/xABJEAABAwIEAwUFBAYHBwQDAAABAgMRACEEBRIxBkFREyJhcYEHMpGhsRQjQsEzUnKCktEVYqKy0uHwCENEU5PC8SU0Y+IWVHP/xAAUAQEAAAAAAAAAAAAAAAAAAAAA/8QAFBEBAAAAAAAAAAAAAAAAAAAAAP/aAAwDAQACEQMRAD8AQeIsMp/M3m2EkLViFxfnq3nkLT4VAzvAuIeWC8HVJMKUgmCee297Tzg1P4mIVmLxw5Wl3t1wZAghSpIVNr0Oz3HYkuKLp7yrqKUwFciZAgm1yKAzw7m7ZwwwgSEKcX94sHvLE2kmykjmi3W9a4/LmnnW2sMpZe1Eal6UJTF51AmfO0RUjgtGCcQG3UAulWpZWrSVR7qUknSBzPO1Fs6y/CoLP2ELTju0GnStKkAReTMR4+c0B5zK8wbkoUjFISBK5UCpUCYSFAqjaxv51E4MzfDtsqYeKEOOK+8BBCl3sgrUTpKehjbfeuQzLMkOL0YcP6/+U4QBAEkJB7l73qJwSphS3GMcyNanO/rJLkkwAnpBNyDJ32oLAzjP0IW2zhkBxagBC1BSSg9DqJmQDbaL8q6JRiVdoEOplNglpJAmN9ZVBI5wIkUNzFjB4fszhZDxMNpUlZSrym8jqNudHcE48hs9qGkurMwhLhHrpmFdfGgjYXHuNtoRilMBydM6lT6GD95zNvEWo7ra0jUSsqsAoSoxewiflS/lGE1HtHtIdCyTM6gLiU6tlxYm5gcq6Z5xUhkhekwB7xIuPAi4VMcjMxQMOBxgWkqExymPlz361s0CtClD8W3p60uNZ9jsROjBdm2fdLziUqIP9WCZPSvmGz5RxWDY0lDg7QPNk+7CQQq3vAyIPj4UBXHZlLSoHeA6gE32Ez61FwqsOJjW2tI1EqB1jkIm5HKdzUTGDGtuLW1h0OJJJTpUid+cxy6UJc4zBxWl9h1twE6UOJBVBH4ZGnTabSSTvagk4rOGxrUgsuLtpKlQ4VHkoae6gDmduRmh7D+PQgdupCUlQADpJSQTtrACgP6xkxU3O8E26hT6dKllHcJ7qyQfcsLpBE7CDEGuzGMcew4C0tqdKRCVuqClHor7saR1vsd6CJgschvF9jiGEsc0KZTq1qUI3CbJ07crcqDcW/ZG2cQ2dCitWpOs/fBYFlarwnleNjFdEYVjFvrRjijDuNiA2kEGOUnTYDcRvNzS9xplOAwrKkMgrWR7+uVJVEgAkd9JBk2tG+1BmQ5ljVNpDTZSjSElxSgAOUklIMSeRNCM1y9wY1f210IVBKVBJU0Ry06LjwEW513wee4pSQgNYgrSkGTpAhIB2KLCPGbmvreFbxWId+2KVh1JSAy2hBhQ66o73WefpQaOvYdtl1t8BwKhaFp7qkqju6VXJnmnYDoaW8DiX1gJCu5MQpUAyefPzphz3IcM00StToVplBWe8FDZMHdKh02pYwGMUSEaUKEjunuzcW1DaglcQJeGIIxY0rCQEiO6E/h0xaI29ayszzFOPvE4iGdKQEI0kJCeQT1HjeaygkZy4s5i8phJC0vrUINxCzcnYDx2o1jOIkvkl7A9o6YAcaUUo23SnTG96EZhjF4XMXlICF/fOAoUAtKgVGUqT4/GimYZsEN6VYN9pfIhQ0JG4ABQdgdiZ60G3DLTD6HEqa1vrUA4pwyoCbaEgWuAFEXHlR7P+EmcGlpWFS4jFqX91oClIX1Bm2x+tCshyRnFYJSkp1Pah2zqjBbHIJQkGAdtREVLx2TJwH2Z7D4kurSqOxcJgyO9pA921vX0oCuFz57DgK+yPqWiUqWw+dBg3GkpIgbfnQ7ht9h5193GaXHHFbuklbYJ7oCQB3hYTy6VMXxg1hQs9hiMO4SogJaQWxMQCecedq6cJ43DY1vtcSjva+8+SkFJNgJTfvWEqgdNhQT874XwylNnBulGJSdQ1ypEG2xG/QJmelOOXNYhDJDvZpcufulKAjwBQdM7xymlTP8AJGElpzCY1P2hC+6lburUDAKe6ZSAJ5UyZPinwDqaQgpAIHa6rGbjUJAJvCr0GZG+jEKPattFTZkbkkH8RCkglXWdulIvtYbDOJw5ClFIdSSm2lMEG0beop0YR2wPatBtS5IPayo7SogQbW7oFovSDnjjK8xYZfX2Tbaipa1EwoJ7yRJAF48aBgz9BzLM+w1KCMOhJ0gkJlQBJOkgkyR6C1MWZcDh0BXauJdbTobdBGsIIAUkkiFAm97jrQP2fv8Ab5rjnQkhCggom3djumPECrJKaBIOM+zYVTrrqHEtpUG2kIKZWkEnWJMqtttvvaq/cxuJcxzCH3nFFCQ4tQAJSXBJSE2hMQNJpi4vwCHClkL0qfzFcjoAjSrwvb40kZnmams1dmSEqCUpkjYAJsBG3UHnQWpnBYYb7UNNqUYRpJ0hZMSIAAG86ki3jWYfHvv4fujWoyEguoE+AMaoiwmhX2BKWkqLa33CSRLgvtcFZsUiAbFJ25xXd/P3XEJX2ZWTACUKbCzYyEjWRPp1oFwcOqexa141/wCzKjQhLayBG+nWo2gcue9BuK8tw7aAplWp1CpDhc1ExBCVJPd+HrvR/A5M5jH3Hn8SjD6QENp7YKWkbySoiTE3M89qH8UZRhcMlakrL7qf94YUlMbBQFgZ2N+kUEBzipnEQt37UpYRACG2ktao5+E/Ko2FypGMdcGIWWltAIQyn3iBckqgyLzXx/iVnEp1OOaHAiA200QFEnnBAmLbRXfCdrjHnF4d77K222GwSv7xSfjIEzztQDM1yphtlYX2gWhQ0Ok6gZH6MgnpeRtN61yTNME0pK1B0ugiUhKQ2b3FzYeNdMRkX3LisQ44SkgodJKkar9xQkxPXfauWU50wR94pRciEpDWsE8hJXPwFAL4kzDtsSpS2yykWS2n8I3FzvvM85rK+51jU4goQw0pKG0xclSyeZUeV/wiAKygn5w/9kzN5RSHAHV2neVE2I2I6+FNKeJsF2SlFzvAnQy8FecqIG5PnSfmryWsxdKoWntl6tO8FSttQ3FTsezgXUPLTiNKwe4lxshShuDIBvegI8NZL2yTiG1lLjqigJQkhpE8jvrt+GIG818z/JnMpfw7ynUulKpDZsRa9x9Yt41ByPJnRhNTT6wXjdtvVpCRzWqN+gTJqJjsixGHLOIxSe0ZChYrkkbxCvKgsnD8f4Vxg9q8GVQT2S0q1SRIlWhQMn8UClfhLK21nte2hx8yEhWltIn8ZgBZBiEgb3NFMbxXl5bW4pLT6yAoFaQlZJFkxH4RAsY6UD4QyFTqe0S6lslWtlsjU2FX96eUSIF9poHHNeEsY12bzeIRiOxVOgEBQne8XEcvWjWXcbJbc0uAolIUpKx35I3JCe/0BkWG1KmZYfG5e4jFvhhxlR0rDCIPgSkwFkHamnLeK8A9Lj2KZVIgBY0qjxB28qCa1i8Pj09ooFIQsiRIOoWsenMTc+FVPxA8lzHYdvEvgtocMrMqASDJklRN4iPGjf2htrtcRhXQw0TCUJUVoVsZUkgpQAq++5tXHhbLf6TdTisc+whlgwANCVLgzeI7vn1oGz2dZw3icyxzjEdjpbSnkSEjSD5WNvGrJU5F6qT2WZsynMcc03AQtctwZEJJFv51bDi0wZiKCtsqytC8yZxMHU40+5MmAoOaRb9k1VmcZiVZk86iUr7QlM2IIgem1WNwXw7iMLiX3cQSlpvtENJUqQAo6lR6fQ9KrNWYFnELxDehZKnBC0hcX3KVTuDv50FoYbsmG/tTi1OrSkF2SpW+xT4TaDHUE1pmvGjTmhOtBEiwBUsH+qBBKgaSf6ScxTYLriFNJUkuMoKWQbgarCFWta48qaG1YNpLbrHYNKSJBUtJUOQJAKrjfnQQWcixmOfdxCEobTGkF8NzHIxpIk8zagPEWVLShTa3QFoOrRKA25YSQUgd7+qfQ0ZxOKex+IUrCNocZaHfKtbbS1HcxqnxifGKXeJMpdSFKWWkKVu2g/hHQk38R5UB7LnsM3hkuhxgFSRqR3dcdNKSTPlel1evHYla8MOz7oB1EAnlJ0iJP5Vvk6cOrQpKENKBELWuwIvJE/lUDEIWp913BpVoSfeQmAOZgEmBMkeFBKzJjEKbLbrqdDMq0au6TaYj8fn6UZynsEtdqhTbNu8la0qVB5gC4jf8qB4x3FPsKC3AYOspMBagByXurT+rymuOV5EnQl5bjKRqFlOCb290Sbb36UHPiLENv4gljUf1lkAaj1gARPzr7XHNkp7cpw6goD8aZSFHnEnbxtNZQFMW4lvMnDiUAJ7Zc6kyPeMEj8VTs+7MLVpaQ7M/eAatXiFBYgAEWItEcqD4h5tOOdU8nWO1XYkxOsxqi5HWKlZrlzCiXCpSFHcIa+7HgCLH4+dAU4FwuM+zPqYdbS2oWaWQVOKF+4mZSQJ79v5ZnD+IS9hnMeyA0m1iopVzGq59YMkTULJcxeawT+pLasOojR2tlFQI/R89t+VCM84jViUtp06EoFkBRKZ6gHa3LzoG7OOIMEontGGlKIOpaQCJiwRH4RaDaBSXgeIHWZDSiEEglBumQa4MZepQ1ASkEDzJMAeZ3jpRRXDZQ2VlJXEExYATHqJt4+hoNMy4wee06g2AnklMAzEgieccvGhjmOWokmDO/dHK/oOVMq8G0y3h1qA1qTrKYtJ9wE/A+RFMHDns+cdUoKbjtGioE2BBuI6ch6mgRmuI3Ajs9LWiZ06e7PWJiuf9ND/kYf8AgP8AOrsxfsZZOHPN0NwmLCQPmSapbPsiXg3y06kgiDfxE0EvKsY444OyZZCvw6UqB9CFTTu3lGa/Zy5oQAPwFxzX8NVEvY8yxiPeaTrRsQDJ3mSLVcLjdqDy/mfE2JR926IgmUlbluX69Bf6TEEBpsA7wV38+9Vo+1vLWmTr0BSlzc6reR2N+VVTl+BU86ltAuo0EhOdwhSA2kJV7wClwfTVQ4uXMADw/wDNW5w97HVKZadWBruShWx3j6D40q8Q8CPYcIQpsknUUxfmflaf3qADlnEa2SdKQUqEaQpYHL9Ugn16mo2NzhbmoGwUZIEnyEmTAjaprWGQ7qAASvRMeKQSY8wNqFdhKSU8tx57f68RQEcmeanvtpJAnUSYt1E3naKK4LH9liV/ZWlKSUXbSuQCYnvRcA/+aVUtE/SiWUZsvDlQlYSsXCTBPSDy8xQMWfv4teBSvsEtslZC1C7k8gq3dT0gQaGZHg2FrQAlRXIvJMnl3dMG/Imu2NzdSsCNLaoWshTql64A91EH3esnflXDIsv1qBViEwI7mtQ1C3dtf0FBz4pwrTOKKWgDHvpSqUhXMAgW8pIFZWuehDD84YrbkSpJUCUnpqG/rBrKDXMUasW7I1EurgExJ1HnWmNaAGy0mYIMgDqI5X5TW2PSFYtwKMAurkkx+I84t5xUFR1KhM3NhPWgwvLUlKJJANh5/wCtqmZdkS3XUoiJNz+rMm/oCf8AzU3JsoK4I96SkHqTzA8Nh1NPWW8KOMoS2lJCpClKO5JggeEDT8DQbP5QhOGShDPdbWoAjcgQCZ5qUo6Z5ctq+41hLjaBoUhEGUHdWndXrGkDx8acsE0FQBGlAGkDnAsT/e/eBofxLmaGZjvOQIgAxqJA9TC1fuiggM8JNdthEYogreVqLfKAJjymEgf1RVl5e+x3UoImCB4hJIMeE1TjuPW8+lbq1JdWYaJ/DJsB4JTMnrTbhcw7PEMpEaQFkxvCQSJ84E+dBZAqr/bllTTmF1gDtmlJM8yk29R/nTBiOI30s6zCVCbRaxH86QPaBnfbNKAMrKClXjpVNvRYoPnsGx5DjqDMR+rb1V18Ku03tXm72V4zs8yCCspQsEEJJHlt416OQqgpz26Y6AhoT4jSCn+Lkd6jew/I2TL7oBXq0tz8z8v9TQb2zY3XjuzStRSgbKJMKJvvW/AeZ9hh5JhQ1FFpvBI+ZFB6FsB5Cg2duYeJdjugmeYEX+RpSynizElpa7L0TEiJ72mT6RQDNM6W67MDvJIWmbe7pBH8B+NADzPJ2EYh/sCO4oOJjdPW3TUJjpQvI8taQ8pTgPZEHUBcpB2I66FW8knpUVpamXnFAgrkzPTmCOigfpTDw4datSt+9YjeI1j1QUr/AIqDhk+SsJ+0svJJghaCLH3oVpPUHl0I60u5jw6sd1Ke0gnvC2m9reIv6noatHMMOOzBITKTpWNiUERq9LD+GlNGGdDugzr1nSsbTJMHwImP2zQV6nFONBaBYKGlQ8jMfEVIy5Rj9IUxyAva/mPPej3E+To7Qq1A6h7w21eI/rCxjnHWlZpZQuJKRIm1xQdX1FtzVE6u9Dgk359T1m1fa2zFJQ+rWoqKu9KxKriRI5GvlB0zZUvu7D7xX941MyPJC8pEHdcRzgRJ8pIHxqJmSAXHVc+0UI9Sfy+Yp14PytRYQQSlRdSgEdAdSvgL+dA65TwclGJaUgQ3h0aiP1l7CfmfU01NBLbJWbqX+sdybx8OnSu+AIAXNhInxgQfnasxunUy0eZKj/n8T8KCFlGAUkEH9IvvX2vt8EyfSgfEmHbaxIUqFIknT+JRCNI9AJA8Z603YrHRqUAFEDSkDmSNR/sx8TVR53mbjrjjqVayFwkcrEAx5xpnwNBJz3LyjGIUJhCEFIB9wq1E29fnU8FxS217SkJttLikg/IH40OV2ryyg6dQhSl84CFJ36SLedFmcxAbkp90pKQeoTINBJz3NVDDknctuGBtdYB9ABSpn76S2oiIJBk7galCPkmjmI4iZWkKWkaAlabbCUpn+0TS3mmD19xKgUllHd5yopM25ymPWgXcMgMZm2VXR2qTb06+Nenkq7mrwmvKGJxxU8ly8BYInf3p/KvVjCiWUnmUDz2oPMfEhDuZuxsXryR1vtbrRbIHUdmYHdCzpPOO4CPioUtZhiT9peWZkrWPHcjxphybDwpoGEp75IUb7hd+X4U0B7IczX2Slau4G3YHW8pn4D41GcaWpzUJT79uigrWkf2gPKa65TmbKW0xGhLQbVJgSVd4+tT28aNAVB7zgkeadP8A2UC5hstLuLQpIJKwQZgA92QOs94X6A0zZWUOOthuEoCk65F0mCkH1nSf2Z50B+0qb0yAAqFJX0SUkE+mofAULy3HrbUl8yIchY8Cb/DV8z0oLFzvBLS0mPfSLjeYPX+sm/x6VmDw3aYMLkawmxH9n42qe1jtWHK41KRKSJ6d8R6avjXPh1lAfxLI2UErQOUET+aT60C9j+G0u4gyPuX25H9VY3jpMn4UiY/hl1bjiEwVtiI5qCZAjqbR8Ku7G4eNJAsFT5A3+t/Wqw4lLgL6z3VNuEJIEGCQR8IT/o0FfLCkLIPvDfn9fCsonmWF7QF5HIwoefuwOnL92vlAbweWIdfQkXUouFUi0lwpQP5+tWTg2wymQAEM3A8YHz3HpSvwNgW1Plz+uvu9ANV/iVfAU1cS4QuNFCCkFxGru9AmIPmsq+FAZynE9u9p3S002T+053pPpf1okFJcxGIP6gDU+gJ/vGonCGUdil1027TSPREoHxEVzzR6A4W7JJXrO0hKTqP8SvlQQ84zxLbRckBCGlKV+0shKQPEJ1fAVUuF4xaStRCT3lk7bC5sPMn40b44xauyThzZTrgTHgNEn1Uo1ZWR8EYLBsJltuQnvOLgkzE3PKaCp8NxshKVnSslWx023UfoRXzG8aoMQF/w1Zube0PKmBplC+WltAUP5CobPtPylca0FNvxM28to+FBV6eIxDYDSyASTAN7k9OkVDXxAS64shSdWnSI2AVq/nV+ZTxllr50tOszEaSAk9IuBRr+jsMtM9m0sEG8JIIO9/U0HljDO61JQVIQAQSV2EAk9PE16FwvtCwgwYV2ohKNJhK9AMRGrTtSV7cchbQMM62hKJWUGAAIgEbevxpyTleHTk3Z6R2RZmAdzE7/ALXKg8+5g4EuuaVJUFEmUSRflcA2qQM57zarkpUoqHUHT8bCnf2K8PNPO4hxxCVhsJSEkA+8TNvIVby+F8GBfDtAD+qBH8qDzqvPGyl1IQRrBi3kaJYLi5sKMkgTIt5/zq5syx2VMH704UGLWSTfwHn86X8RxTkCIIS0SASNDR8bbb7xQVtmfFDbraUz3k6gLdRA+Nqj5jxE0sKSPd1Dl7w8flVr5VnGRYgBKUsJt7q0aTfz3+Nb5x7KcC+0otJShRB0KQbcyLbHpPSgAZHmmuHEqlt1EDoFtqIAPmCkehqa26WnsOsk2Ja8030E9fwj1ApI4Sxam0OYdSZU25EDlq7lvJUGnfDPBYR21kw2tJvzkD4LQketATx+N7PFJSVS28HE+RA7RP5j4Uv4vS+gKsUujSodSNvKTH8FGOKsEtzDYZxP/Du6lQblNx9KXOGcGtLfYmSUrJT5AqH94D+KgWcNkYS86ykmdMgK5wofODq9RXyifE/3boxCYgoSVJO/et9Qk+lZQNuVZUMKgkIUSVaYO5mCr01z86ZcRkaFLBFg0pDaYO8R+a1E0YxjTaiSQDC0geBgE+sVuzgSdCzBURqPITci3rv4UEfL1QzoUkmCoR4aoH5n0pe4ixunCjSI1LKPMK7yj/rpTPmOFUGy4i6tNx1gKj5q+VVvxPmijhsONPvl1X8IBoK84szs/b+0BJCVqUkeGox8hTBw9hMbnLsuuqGHSQCmbR0gb25kUj5cNbhUsFSfxWkxz8rEmfCjGF46xGH+6wyyEBR0mIUoEQAd5j86C68o9mWCYv2QWrqu/wAJopj+EMG8gIWwggG0CIPmPOqFzvD5ojDjE4hTqG1qAAUsgybg6ZkbUutZi9CiHViLnvkcxsJuZ6UF5597FsK8dTRLKrWSJTbwPM9aQ05dmuWqLbKlkCDYymCTFjYSeQ6io3B3tOzBpwIBVigQfu1SVWE2IvsPGrCyn2nN40QpooMwROozuLW7tr+dqCuuJuI8XjUNYd4KLusKSgJ6g+vSxnarm/8AxlZy0Yee9o8ZmOs7zSfwjhRis7dcVBThm+6NhqNtrzH5CrbCaDzDknEWKy5TzTepDhVCklN7T/r1qW7meZ5gpLSlOHVsBKRFzEDfbn0px9pGVpYzZh1MJD6e90Kkn0iRF63c9oGHwQAS2VqG42IJM2mYTHztQb8P+w1IUF4l3X1QBY26zNjz8Kb8t9l+XtJUkshercqv5eVVPxT7W8c6rSicMiJ0j3iDsSSOnSlJ7iLFEAqxDsKJI+8O8wbTa4oLwz32LYR27QU0qdgbfCq+zRePyVzQHFKZJISD7p625bn/AEKE5VnGaFpT7LmIU2hULUklUGJvziPSueZce4jFo7PEKCwSIUoXT1Nhfegh5Nm5+2hyYClpKvIKSTbyBqy8r0u4d0zqCFdmmOQ1kpPopP8AaqnsYQlfc2FgdiRtJ8/zqxuEcboZxCT/AMttW3XUST6/WgexiUjDupEkaAoT4LAPyUKgM8OKL5VqBbdJatYgnUDflsFDxollmFU8whagAC0RPXup/wC5GqpCmVkuLbE93tQnbvIuAPMz8aBIzvAodRJVCGlFCifQfJQA/erKdsLkjTillZlLjneSf2dYI87fCsoDeYJ06YTMqWsjqY0J+o+FE8c9pPTTBPkZH5VqlxKgibFQt6qB+grMePvAncuEHwhI/wApoIGa48thIIkKdI8AAJqoOPc7KEYdAgBIeT8CpJ+oq3uKHdLJMXCtX1t8qpT2gYUFgODvDW4qf1StSVR8AaAh7L/ZyMbhXXVqKNStKSBO2/gekedEsN7HsVgsQnE4dTT6m1FSW1iJ8ztN7HlTJ7B1/wDpkTs8v02qxTQVrxRjWcwwi8NiArBPnvID4hOpJ3Sv3VJmRM86pnGcA41CynsCuPxIKVJPiFA16oxOESsQpKVDoRP1qA/wzhlmVMNE/sj8t6ClPZ7lQwDhfWk4jFFJDWHZOsifeUtQ7qeQ3JvUnhjhDFO5mrEYpktAlS7CETyHWI5eFXbg8qba/RtoR+ykD6V2dakUFYezdlLOZ5iyQAZSRblf0i9WjFVNmThwWfhSyNOJbTe/KU3Fr2Hxq0O3HZ65tE/6FBWPtcCXcZgGQZOtU266bfKkzjHhZ5nHJdZaLiSUrA3SCFRp8rC3jR9K/t2fgNRDIUQTIHmB4E/Krjw2XwkBUKI3JAoKH46wqcyKcQyktYlKAl3DudxZjZSJgL6WvYUlYfhPFuLCE4d3UTF0ED4mwr1LmHDWHf8A0rKF7XIE22vUNrgHBpghkGORUogeSSYFAo8Iu4fJ8EGnVh3ErOpbTP3itRgBMDYAACTaaScy9nGNx+IW+jDJwyHCFBBMR6eMSY61eeW8N4fD/oWUNzuUgSee++9EAg0Hmzj72cOZewytawuSUEiYBiRHhAiu/C2OBYxKCLFtKZG99AAnpJNWN7dxGWpk/wC+T9FVVfCGGJbXpNipomeiXLj4CguPIMZLRQBAbWEwb2KVD02ohw05KglVyQeW/PehPCgCmlWMrUlfoI/xVJyF+H2mykhQWuPIpJH0oNGGO17cJJGns1pjebtEf2TWUUyx5JcdjcSk9bLJ/wC6soI2FNsKVE61JSQZ6pBP8qYsU2QvVudMAc/eEn4GkjMEOKcacQYS22zHgSUpNvJVWEo3npQLXFKowruqbJKhG/QfWqYzXFArcb3StrWkG4kGPoau3iUjsjJ3SpMcrjp+dee32y0pOszoK0gxNiIA8tSfnQWd/s/PlWEfSTIS7YdJTJtyE/nVqwa88exziL7LmBZmW34TPRXLoNyRXodTl6DFpr4lNfCuvuqg2ANYo2rErNCs4JcU2x+FzUXI/VTFrciSAfA0Ffe3LLSGcPi0EhTLmkkbwq4/tDn1odifaGn+jh9+ZI0/ou9MftRPyqxONspD2XYhkAXaJSOhT3k/MVQGITOVIXpX+kLc/h6xvvHhQWF7C8lKmsRilzLiwgK2JCbquOqo+FW6gyKAcC5MGMtw7KgP0YKh1KhqM/GpWQq7JTmG/C0QWyTJKFSRc76VBSZ8KAwkGvsGsDtZ2lB9SN61JvWxcrC5QVL/ALQGJP2bDo5FxRPmE2+tV3lb6UlDSTCQjtD5mY/I0Z9t3EYfxoaTOlhOk/tG5+UD0pW1KOvs919mm3JMCfnAoLr4NxOrCpIBuJk7xMD6A0WwWDHbocSVe5zHRWn6TQ3gzCltuNQIDSURPPSCfL/OmfsSnEKNglSEhMWiCZ+tAs5O2r7U4EqghStQ8T/kAayg/Br6/wCkVKXIQpCyekhRSPkKygZjgVtqAA1oQlhEDmZakxzsCfSmtD0qWn9Uj5gH86H4eFYp1CoiEKA8QBf5iiqWYKj1j6RQKGfYhRU2kQZWUKHp9YNVHxrlC23GAebi2iYsTq1J+MxPhVx8TYHSkLTzeE+ewvSbxSwnEBxsXX3HgDyVdBg+qT5mgqPKl6MwbUgqgOggj3hcH4/yr1VlzstpkEWG5k+vjXlxnS1mDSiDHaIUQR1MkekxXqrDtwBbl/r0oN4mvgFdQmsKRQfCYpU4tzwYJ5vEKbdcQWnG1BsTB7qkmPGCJpskVzdQk7gHzoKbyL2lZrj3FtMYVpQuCSFANg/rKnkOW9GHPZJ/6UMIHE9uHO21x3de0dYi01y9muddnmeYYRZCZeUtCTYzMGD00xVoyKCl849qOaYFxDT+FaRFgYUQsC3dUDG3TrTvwdxKnH4l7ENpcS2Gm2xqESZUpVucTE0s+0TN+2zbAYQFKkpeSpQFzJMXP7M2q0cPg22/cSE+QgW8KDuF181VuAKwJFB81UPzrGaGVqEyAfd3B8BRGRQ/MkBSTaQAel/Xl58qDyvi1/aMaS4ffdlR8JuY8uVFshZV96Y91xtCI2mZgdYSIoQpaTiFLuQFkgbkgEW+BirB4cwIbabSSA5331JIkkkpQn6lVA28EPmFAiIUlN+ZEpP90GnvFq+8aHIk8ugmkzhLL1L0u2Ce1umIOo338JNPjjIKknpPPqKBIyhvTiW0gGNLvL/5V/69ayiOGUE4ltICiR2xvc+/b8/SsoJrDJ+3a+WmCOV0JP1Bph7QdaEuIAxOo80j8gKmvN2sQTsKAZxUhZw6uyusLSpImJuAfrSZnOS9niEOlYAW2pBHT3iP76TH9WmriJxZw4dbPeTcjqAQoj+yKWnHy4t9CrpCEutHx7zSvgrTQVdxJlemVGUnWvszPNIDibfsqI9BXobhjNhicIw9+u2knzgT86qjOMCh3CM+KYnn3gIM9Rrj92insJzwrYdwqz3mVSkHeDMj0UD8aC2NVYrauaRWFPOg3AqHmGaMsiXXEomw1EDwtNLGMRmz6FISMNhhqUnUVKUpSZIBAHuyL70gcQ+xvMXBqOJQ+UiwMg+Qn+dAK46xaXM4DmWlxbpAK+yv3gYJETYiJ5Vb2ZnFjLCUBRxXZDpq1Wm201THCHFismdeYXhA4/r0k6oUI5Cxkc7Vab/GOORhBiTl/d30dt94B106ZoKv9nOYNtZqXcxU4l1PudoCO+bSrVEQNqvzLM5YxAll1K+ukivO/F3Eqs5xDSGsKG35KbKkq8CYG0c6MZL7Hc0QApDiGSQD7x1DnFhvQegE2r5PzpEy7EZwwhCHmWMRJSnWlwgpGxUpMXjckU8NptQblNBeMMzGGwT703Q2qJ6kQPO8UZIqpvbpn5S21hEHvOnUuOgMAep+lBV+VYFQdREmVJBPQkBZE+Q+tWHluBUcQ86IKG0IRvuQRPySo+ooJleWhGEeWCNQPdVzsIJvzMR+9TOwnsOybTcaFPOHlNm0gnxIVFA5cEJUrBsKUNJUS4oRtJVY0zQOtKPCmPUcMXVm6rgcokkD0n5Ufw7SlJSQJkd4Ta8cqBe7Cc0WNakjSb9O6lVj8fjWVMytjXjFrOxBt5QP5VlAYxhkNkbqUI+tTG249VE1EaH3Tap7qRM+ATH0qYVG1AMzrDHQnTH6QavJUpP1FImLwpZchdklSmQT0cSIv07VAP71WU+JAChIJE/UfOgPFeA7XCPJHvIOoGLjZX0k0FboJCFSSAgglJ/UVKj6gLWP3RSrhc0Xleah6LLureIWe9tvFzHgKsHNcQ2WmVERqCpgWGrvesOTbzqruJMItxrX3j2TikX5pPeHwuPhQencHi0utpcQZSoAg+FdoNVH7E+NSpv7K6od0gNSbnckeAHKrdUTQaPuhCSs7JBJ8hVZYz26sNqKOwdWQSLQnysatE3EVTHtHyZGAx2CxSEnT2kEC5JEHc8+XpQZw/wRisbmisfiWCy0pXaBKiJNu6I+EzVwvskpKRzEV9wzuttKr94A/GuqTQUZjOEMTleZ/bW8Mp7DoKlnSRYGZ+E0fa9vOHUQkNOIJMSqDHjbxqxc5zMMMrcUCQlMwIn0m1Uv7MuFE499/EuJOjtSRFiDOrbYi4keHjQXfhH9aEqTcKAIPgbiu4rRtOkQPpWxXQRs1zFLDS3VmEoEk15lx2dOY/MDiFC8hUA2ATEC/KY+NP3tr45JH2Nk90k9qoc4/B9CT6VXWRIKEpJMdsuP3UglXxJA9DQNQcUEJSNl95KfAQq/WdLQ9T1o0W1vPFtq6StLUi8hlGkwfF1xR9KhYEJ0uupM6ICRH6veEftOlPoBT1wflyGcHhxZLiiTr5ydRt5z8qCXwzl3aNDV7pcJAG2lMpT9J9aY1gpUkDmok/An+VQ8nQlAKUz3JSPIWn1I+dEG47yjyJv0tH5UAzImwNagL6lD+7/lWVmKd0MOlIjvTYRuoAfKsoMzFK0tMp7o78b2iZHyo0kQkeED4UFRjQvDNrXuqTfwmbcrCuuPzUNNJUkFQLgT5SYnyB+tB14ifUhkrRMi4jwIP5R61FwebBx11shN0BaY3Un3SD5GP4hUF/Pm8Q2EoVBnmYumJt4fkaROIcQpJS6lyC0pSVgHaLKB8DAV+5QcM5VoS8xYaVShU20kyn+GfnQXLc2klKk+8nUR/ZVHWIkfCuXEGapJKVmQvYz+Fc39FfRNBEZske8e8mdufIx5kBY+FBHyVasPiigLDeolIURZJBlJ8Lxfoa9AcLcaFZSxigW3iJQpUAOgRcXgHw8bV5lfdKlFRMk71YXC3GbKsOMPiULcKQQjSCVGb2O4ig9EJVVVf7QTyRg2E/iL0jrASZ+opfyLiXOG1BGFZfdaAgJfRMeSrW9ajcV8J53mTiXHmBCRCUpUkJSOdiZ+NBZ3swzYu4JCVuJWtAAMch+EHxim+qP4D4MzbAPdonDoIJhSVOpBI9DFWy/mGIDSVJw2pw7t9qkaeneNjQKHtozdSMJ2SHEpKp1CYJT4da09hTyf6NIHvB5er+yR8opI4x4EzbFvl5eGBJMAJcSqByFztXzhPLs5ypSy3hFKQuNSCAoGNj3TINBfvbUi8ae0QtFTGET2jwspW6G7fiNVxnfG+YPKKMUl7Dt8w02Rz5kydvGg3EXErXYljDagFKBUs2JjkeZ9fnQBcQS9ioJCjqgkbGLqVPxJNFczzRIshMaQYHQrtEcuZIpZwzhSsEGCDv8A63oup1CiQkjvH5mwJ/ZEqPjQOmWKC0MMgGVJClkG2kGT6kgx6dKs3GZq0yppG/ZNlSvCdreJB+BqlstzQBSS2YCO9PQJsB4yRt4Kpj4dxq1glZ16ilIndR5D0SfmaC0OD8WVM9oq2oAkeJuaLPAllY5qBHx/8mkzIM70JWhakpCTCQRcgAFV/HUmPOjuCzoP4cLBhKlqTOxtqFv3qCFm+OcOAghS3HCmyRtcqt6JrKlZZmaGsOpW4C9vEgHf1NZQImZe0ArDd0gDUtSZ3ClabdNPPwJri1xwFshnUApaDPyIM9bUWd9gqFf8Y5/00+fXxNcT/s+N8sY5/wBMf4qBUx3GIabKkWe196OUghVvGSPhSji+IH3VKUVE6zKrbmIn4Vaqv9ntJ/4xXq0P8Vap/wBnwA2xnxa/+1BVGFybEPlIQhTnIRJjw8KsLJPYW4tGrEOdmZ2SAbdZ5eVN+Xeyd1kQjFIHiGI+i6JDgjFg/wDvR/01f46CPlPsdy9pI1N9qq8lZP0EC1MeW8IYTDj7plAg76QSPUiaHs8NYxP/ABaCP/5q/wAVSRk2Mj/3KP4FfzoDyUivvrQNrLMYB+nbP7qq3OBxn/Na+Cv5UBk18O9BxhMaP94yfMK/lXFWFzCbOYaOVl/yoDxr4RQH7NmH62H9Cr/DWq8PmMWOH+Kv8FAdewyViFAEHcGlTNvZhgHzKmQkz+Duz51KVhsy6sbfrEf9lQXctzQ//r/9Q/4KBQzr2IsqJ+zrUg8grvA9PEUj577MsVhhqSO1EEkoBtHUGrhVk2aHnhwRtC1f4ahu8O5sQQVMmf8A5T/hoKAGtAULgHfyoll/Erja0qN9IUE8o1WJ8wLfCrLzv2WZhiI1Jw9ufaH/AA0Ec9huYdWf4/8AKgHN56HNCgrv3MbAkmB5x3fRNHnuK0pw4bSbIUEaQdrC9vEmoDfsSzJJBBaBGx7Tb5ViPYjmV7s97f7z57UEzEcbBeHcbUIT2gUAFQVC8HwG3wr5XJHsRzGbqZO3+8PIQOXSvlB//9k="/>
          <p:cNvSpPr>
            <a:spLocks noChangeAspect="1" noChangeArrowheads="1"/>
          </p:cNvSpPr>
          <p:nvPr/>
        </p:nvSpPr>
        <p:spPr bwMode="auto">
          <a:xfrm>
            <a:off x="63500" y="-1106488"/>
            <a:ext cx="1743075" cy="2286001"/>
          </a:xfrm>
          <a:prstGeom prst="rect">
            <a:avLst/>
          </a:prstGeom>
          <a:noFill/>
          <a:ln w="9525">
            <a:noFill/>
            <a:miter lim="800000"/>
            <a:headEnd/>
            <a:tailEnd/>
          </a:ln>
        </p:spPr>
        <p:txBody>
          <a:bodyPr/>
          <a:lstStyle/>
          <a:p>
            <a:endParaRPr lang="es-MX"/>
          </a:p>
        </p:txBody>
      </p:sp>
      <p:sp>
        <p:nvSpPr>
          <p:cNvPr id="49156" name="AutoShape 4" descr="data:image/jpg;base64,/9j/4AAQSkZJRgABAQAAAQABAAD/2wCEAAkGBhQSERUUExQVFRUWFx8aGRgYGBweGRwfIB8bHBwfHxodICYgGiEkHB0dHy8gIycpLCwtFx4xNTAqNSYrLCkBCQoKBQUFDQUFDSkYEhgpKSkpKSkpKSkpKSkpKSkpKSkpKSkpKSkpKSkpKSkpKSkpKSkpKSkpKSkpKSkpKSkpKf/AABEIAPAAtwMBIgACEQEDEQH/xAAcAAACAgMBAQAAAAAAAAAAAAAFBgQHAAIDCAH/xABJEAABAwIEAwUFBAYHBwQDAAABAgMRACEEBRIxBkFREyJhcYEHMpGhsRQjQsEzUnKCktEVYqKy0uHwCENEU5PC8SU0Y+IWVHP/xAAUAQEAAAAAAAAAAAAAAAAAAAAA/8QAFBEBAAAAAAAAAAAAAAAAAAAAAP/aAAwDAQACEQMRAD8AQeIsMp/M3m2EkLViFxfnq3nkLT4VAzvAuIeWC8HVJMKUgmCee297Tzg1P4mIVmLxw5Wl3t1wZAghSpIVNr0Oz3HYkuKLp7yrqKUwFciZAgm1yKAzw7m7ZwwwgSEKcX94sHvLE2kmykjmi3W9a4/LmnnW2sMpZe1Eal6UJTF51AmfO0RUjgtGCcQG3UAulWpZWrSVR7qUknSBzPO1Fs6y/CoLP2ELTju0GnStKkAReTMR4+c0B5zK8wbkoUjFISBK5UCpUCYSFAqjaxv51E4MzfDtsqYeKEOOK+8BBCl3sgrUTpKehjbfeuQzLMkOL0YcP6/+U4QBAEkJB7l73qJwSphS3GMcyNanO/rJLkkwAnpBNyDJ32oLAzjP0IW2zhkBxagBC1BSSg9DqJmQDbaL8q6JRiVdoEOplNglpJAmN9ZVBI5wIkUNzFjB4fszhZDxMNpUlZSrym8jqNudHcE48hs9qGkurMwhLhHrpmFdfGgjYXHuNtoRilMBydM6lT6GD95zNvEWo7ra0jUSsqsAoSoxewiflS/lGE1HtHtIdCyTM6gLiU6tlxYm5gcq6Z5xUhkhekwB7xIuPAi4VMcjMxQMOBxgWkqExymPlz361s0CtClD8W3p60uNZ9jsROjBdm2fdLziUqIP9WCZPSvmGz5RxWDY0lDg7QPNk+7CQQq3vAyIPj4UBXHZlLSoHeA6gE32Ez61FwqsOJjW2tI1EqB1jkIm5HKdzUTGDGtuLW1h0OJJJTpUid+cxy6UJc4zBxWl9h1twE6UOJBVBH4ZGnTabSSTvagk4rOGxrUgsuLtpKlQ4VHkoae6gDmduRmh7D+PQgdupCUlQADpJSQTtrACgP6xkxU3O8E26hT6dKllHcJ7qyQfcsLpBE7CDEGuzGMcew4C0tqdKRCVuqClHor7saR1vsd6CJgschvF9jiGEsc0KZTq1qUI3CbJ07crcqDcW/ZG2cQ2dCitWpOs/fBYFlarwnleNjFdEYVjFvrRjijDuNiA2kEGOUnTYDcRvNzS9xplOAwrKkMgrWR7+uVJVEgAkd9JBk2tG+1BmQ5ljVNpDTZSjSElxSgAOUklIMSeRNCM1y9wY1f210IVBKVBJU0Ry06LjwEW513wee4pSQgNYgrSkGTpAhIB2KLCPGbmvreFbxWId+2KVh1JSAy2hBhQ66o73WefpQaOvYdtl1t8BwKhaFp7qkqju6VXJnmnYDoaW8DiX1gJCu5MQpUAyefPzphz3IcM00StToVplBWe8FDZMHdKh02pYwGMUSEaUKEjunuzcW1DaglcQJeGIIxY0rCQEiO6E/h0xaI29ayszzFOPvE4iGdKQEI0kJCeQT1HjeaygkZy4s5i8phJC0vrUINxCzcnYDx2o1jOIkvkl7A9o6YAcaUUo23SnTG96EZhjF4XMXlICF/fOAoUAtKgVGUqT4/GimYZsEN6VYN9pfIhQ0JG4ABQdgdiZ60G3DLTD6HEqa1vrUA4pwyoCbaEgWuAFEXHlR7P+EmcGlpWFS4jFqX91oClIX1Bm2x+tCshyRnFYJSkp1Pah2zqjBbHIJQkGAdtREVLx2TJwH2Z7D4kurSqOxcJgyO9pA921vX0oCuFz57DgK+yPqWiUqWw+dBg3GkpIgbfnQ7ht9h5193GaXHHFbuklbYJ7oCQB3hYTy6VMXxg1hQs9hiMO4SogJaQWxMQCecedq6cJ43DY1vtcSjva+8+SkFJNgJTfvWEqgdNhQT874XwylNnBulGJSdQ1ypEG2xG/QJmelOOXNYhDJDvZpcufulKAjwBQdM7xymlTP8AJGElpzCY1P2hC+6lburUDAKe6ZSAJ5UyZPinwDqaQgpAIHa6rGbjUJAJvCr0GZG+jEKPattFTZkbkkH8RCkglXWdulIvtYbDOJw5ClFIdSSm2lMEG0beop0YR2wPatBtS5IPayo7SogQbW7oFovSDnjjK8xYZfX2Tbaipa1EwoJ7yRJAF48aBgz9BzLM+w1KCMOhJ0gkJlQBJOkgkyR6C1MWZcDh0BXauJdbTobdBGsIIAUkkiFAm97jrQP2fv8Ab5rjnQkhCggom3djumPECrJKaBIOM+zYVTrrqHEtpUG2kIKZWkEnWJMqtttvvaq/cxuJcxzCH3nFFCQ4tQAJSXBJSE2hMQNJpi4vwCHClkL0qfzFcjoAjSrwvb40kZnmams1dmSEqCUpkjYAJsBG3UHnQWpnBYYb7UNNqUYRpJ0hZMSIAAG86ki3jWYfHvv4fujWoyEguoE+AMaoiwmhX2BKWkqLa33CSRLgvtcFZsUiAbFJ25xXd/P3XEJX2ZWTACUKbCzYyEjWRPp1oFwcOqexa141/wCzKjQhLayBG+nWo2gcue9BuK8tw7aAplWp1CpDhc1ExBCVJPd+HrvR/A5M5jH3Hn8SjD6QENp7YKWkbySoiTE3M89qH8UZRhcMlakrL7qf94YUlMbBQFgZ2N+kUEBzipnEQt37UpYRACG2ktao5+E/Ko2FypGMdcGIWWltAIQyn3iBckqgyLzXx/iVnEp1OOaHAiA200QFEnnBAmLbRXfCdrjHnF4d77K222GwSv7xSfjIEzztQDM1yphtlYX2gWhQ0Ok6gZH6MgnpeRtN61yTNME0pK1B0ugiUhKQ2b3FzYeNdMRkX3LisQ44SkgodJKkar9xQkxPXfauWU50wR94pRciEpDWsE8hJXPwFAL4kzDtsSpS2yykWS2n8I3FzvvM85rK+51jU4goQw0pKG0xclSyeZUeV/wiAKygn5w/9kzN5RSHAHV2neVE2I2I6+FNKeJsF2SlFzvAnQy8FecqIG5PnSfmryWsxdKoWntl6tO8FSttQ3FTsezgXUPLTiNKwe4lxshShuDIBvegI8NZL2yTiG1lLjqigJQkhpE8jvrt+GIG818z/JnMpfw7ynUulKpDZsRa9x9Yt41ByPJnRhNTT6wXjdtvVpCRzWqN+gTJqJjsixGHLOIxSe0ZChYrkkbxCvKgsnD8f4Vxg9q8GVQT2S0q1SRIlWhQMn8UClfhLK21nte2hx8yEhWltIn8ZgBZBiEgb3NFMbxXl5bW4pLT6yAoFaQlZJFkxH4RAsY6UD4QyFTqe0S6lslWtlsjU2FX96eUSIF9poHHNeEsY12bzeIRiOxVOgEBQne8XEcvWjWXcbJbc0uAolIUpKx35I3JCe/0BkWG1KmZYfG5e4jFvhhxlR0rDCIPgSkwFkHamnLeK8A9Lj2KZVIgBY0qjxB28qCa1i8Pj09ooFIQsiRIOoWsenMTc+FVPxA8lzHYdvEvgtocMrMqASDJklRN4iPGjf2htrtcRhXQw0TCUJUVoVsZUkgpQAq++5tXHhbLf6TdTisc+whlgwANCVLgzeI7vn1oGz2dZw3icyxzjEdjpbSnkSEjSD5WNvGrJU5F6qT2WZsynMcc03AQtctwZEJJFv51bDi0wZiKCtsqytC8yZxMHU40+5MmAoOaRb9k1VmcZiVZk86iUr7QlM2IIgem1WNwXw7iMLiX3cQSlpvtENJUqQAo6lR6fQ9KrNWYFnELxDehZKnBC0hcX3KVTuDv50FoYbsmG/tTi1OrSkF2SpW+xT4TaDHUE1pmvGjTmhOtBEiwBUsH+qBBKgaSf6ScxTYLriFNJUkuMoKWQbgarCFWta48qaG1YNpLbrHYNKSJBUtJUOQJAKrjfnQQWcixmOfdxCEobTGkF8NzHIxpIk8zagPEWVLShTa3QFoOrRKA25YSQUgd7+qfQ0ZxOKex+IUrCNocZaHfKtbbS1HcxqnxifGKXeJMpdSFKWWkKVu2g/hHQk38R5UB7LnsM3hkuhxgFSRqR3dcdNKSTPlel1evHYla8MOz7oB1EAnlJ0iJP5Vvk6cOrQpKENKBELWuwIvJE/lUDEIWp913BpVoSfeQmAOZgEmBMkeFBKzJjEKbLbrqdDMq0au6TaYj8fn6UZynsEtdqhTbNu8la0qVB5gC4jf8qB4x3FPsKC3AYOspMBagByXurT+rymuOV5EnQl5bjKRqFlOCb290Sbb36UHPiLENv4gljUf1lkAaj1gARPzr7XHNkp7cpw6goD8aZSFHnEnbxtNZQFMW4lvMnDiUAJ7Zc6kyPeMEj8VTs+7MLVpaQ7M/eAatXiFBYgAEWItEcqD4h5tOOdU8nWO1XYkxOsxqi5HWKlZrlzCiXCpSFHcIa+7HgCLH4+dAU4FwuM+zPqYdbS2oWaWQVOKF+4mZSQJ79v5ZnD+IS9hnMeyA0m1iopVzGq59YMkTULJcxeawT+pLasOojR2tlFQI/R89t+VCM84jViUtp06EoFkBRKZ6gHa3LzoG7OOIMEontGGlKIOpaQCJiwRH4RaDaBSXgeIHWZDSiEEglBumQa4MZepQ1ASkEDzJMAeZ3jpRRXDZQ2VlJXEExYATHqJt4+hoNMy4wee06g2AnklMAzEgieccvGhjmOWokmDO/dHK/oOVMq8G0y3h1qA1qTrKYtJ9wE/A+RFMHDns+cdUoKbjtGioE2BBuI6ch6mgRmuI3Ajs9LWiZ06e7PWJiuf9ND/kYf8AgP8AOrsxfsZZOHPN0NwmLCQPmSapbPsiXg3y06kgiDfxE0EvKsY444OyZZCvw6UqB9CFTTu3lGa/Zy5oQAPwFxzX8NVEvY8yxiPeaTrRsQDJ3mSLVcLjdqDy/mfE2JR926IgmUlbluX69Bf6TEEBpsA7wV38+9Vo+1vLWmTr0BSlzc6reR2N+VVTl+BU86ltAuo0EhOdwhSA2kJV7wClwfTVQ4uXMADw/wDNW5w97HVKZadWBruShWx3j6D40q8Q8CPYcIQpsknUUxfmflaf3qADlnEa2SdKQUqEaQpYHL9Ugn16mo2NzhbmoGwUZIEnyEmTAjaprWGQ7qAASvRMeKQSY8wNqFdhKSU8tx57f68RQEcmeanvtpJAnUSYt1E3naKK4LH9liV/ZWlKSUXbSuQCYnvRcA/+aVUtE/SiWUZsvDlQlYSsXCTBPSDy8xQMWfv4teBSvsEtslZC1C7k8gq3dT0gQaGZHg2FrQAlRXIvJMnl3dMG/Imu2NzdSsCNLaoWshTql64A91EH3esnflXDIsv1qBViEwI7mtQ1C3dtf0FBz4pwrTOKKWgDHvpSqUhXMAgW8pIFZWuehDD84YrbkSpJUCUnpqG/rBrKDXMUasW7I1EurgExJ1HnWmNaAGy0mYIMgDqI5X5TW2PSFYtwKMAurkkx+I84t5xUFR1KhM3NhPWgwvLUlKJJANh5/wCtqmZdkS3XUoiJNz+rMm/oCf8AzU3JsoK4I96SkHqTzA8Nh1NPWW8KOMoS2lJCpClKO5JggeEDT8DQbP5QhOGShDPdbWoAjcgQCZ5qUo6Z5ctq+41hLjaBoUhEGUHdWndXrGkDx8acsE0FQBGlAGkDnAsT/e/eBofxLmaGZjvOQIgAxqJA9TC1fuiggM8JNdthEYogreVqLfKAJjymEgf1RVl5e+x3UoImCB4hJIMeE1TjuPW8+lbq1JdWYaJ/DJsB4JTMnrTbhcw7PEMpEaQFkxvCQSJ84E+dBZAqr/bllTTmF1gDtmlJM8yk29R/nTBiOI30s6zCVCbRaxH86QPaBnfbNKAMrKClXjpVNvRYoPnsGx5DjqDMR+rb1V18Ku03tXm72V4zs8yCCspQsEEJJHlt416OQqgpz26Y6AhoT4jSCn+Lkd6jew/I2TL7oBXq0tz8z8v9TQb2zY3XjuzStRSgbKJMKJvvW/AeZ9hh5JhQ1FFpvBI+ZFB6FsB5Cg2duYeJdjugmeYEX+RpSynizElpa7L0TEiJ72mT6RQDNM6W67MDvJIWmbe7pBH8B+NADzPJ2EYh/sCO4oOJjdPW3TUJjpQvI8taQ8pTgPZEHUBcpB2I66FW8knpUVpamXnFAgrkzPTmCOigfpTDw4datSt+9YjeI1j1QUr/AIqDhk+SsJ+0svJJghaCLH3oVpPUHl0I60u5jw6sd1Ke0gnvC2m9reIv6noatHMMOOzBITKTpWNiUERq9LD+GlNGGdDugzr1nSsbTJMHwImP2zQV6nFONBaBYKGlQ8jMfEVIy5Rj9IUxyAva/mPPej3E+To7Qq1A6h7w21eI/rCxjnHWlZpZQuJKRIm1xQdX1FtzVE6u9Dgk359T1m1fa2zFJQ+rWoqKu9KxKriRI5GvlB0zZUvu7D7xX941MyPJC8pEHdcRzgRJ8pIHxqJmSAXHVc+0UI9Sfy+Yp14PytRYQQSlRdSgEdAdSvgL+dA65TwclGJaUgQ3h0aiP1l7CfmfU01NBLbJWbqX+sdybx8OnSu+AIAXNhInxgQfnasxunUy0eZKj/n8T8KCFlGAUkEH9IvvX2vt8EyfSgfEmHbaxIUqFIknT+JRCNI9AJA8Z603YrHRqUAFEDSkDmSNR/sx8TVR53mbjrjjqVayFwkcrEAx5xpnwNBJz3LyjGIUJhCEFIB9wq1E29fnU8FxS217SkJttLikg/IH40OV2ryyg6dQhSl84CFJ36SLedFmcxAbkp90pKQeoTINBJz3NVDDknctuGBtdYB9ABSpn76S2oiIJBk7galCPkmjmI4iZWkKWkaAlabbCUpn+0TS3mmD19xKgUllHd5yopM25ymPWgXcMgMZm2VXR2qTb06+Nenkq7mrwmvKGJxxU8ly8BYInf3p/KvVjCiWUnmUDz2oPMfEhDuZuxsXryR1vtbrRbIHUdmYHdCzpPOO4CPioUtZhiT9peWZkrWPHcjxphybDwpoGEp75IUb7hd+X4U0B7IczX2Slau4G3YHW8pn4D41GcaWpzUJT79uigrWkf2gPKa65TmbKW0xGhLQbVJgSVd4+tT28aNAVB7zgkeadP8A2UC5hstLuLQpIJKwQZgA92QOs94X6A0zZWUOOthuEoCk65F0mCkH1nSf2Z50B+0qb0yAAqFJX0SUkE+mofAULy3HrbUl8yIchY8Cb/DV8z0oLFzvBLS0mPfSLjeYPX+sm/x6VmDw3aYMLkawmxH9n42qe1jtWHK41KRKSJ6d8R6avjXPh1lAfxLI2UErQOUET+aT60C9j+G0u4gyPuX25H9VY3jpMn4UiY/hl1bjiEwVtiI5qCZAjqbR8Ku7G4eNJAsFT5A3+t/Wqw4lLgL6z3VNuEJIEGCQR8IT/o0FfLCkLIPvDfn9fCsonmWF7QF5HIwoefuwOnL92vlAbweWIdfQkXUouFUi0lwpQP5+tWTg2wymQAEM3A8YHz3HpSvwNgW1Plz+uvu9ANV/iVfAU1cS4QuNFCCkFxGru9AmIPmsq+FAZynE9u9p3S002T+053pPpf1okFJcxGIP6gDU+gJ/vGonCGUdil1027TSPREoHxEVzzR6A4W7JJXrO0hKTqP8SvlQQ84zxLbRckBCGlKV+0shKQPEJ1fAVUuF4xaStRCT3lk7bC5sPMn40b44xauyThzZTrgTHgNEn1Uo1ZWR8EYLBsJltuQnvOLgkzE3PKaCp8NxshKVnSslWx023UfoRXzG8aoMQF/w1Zube0PKmBplC+WltAUP5CobPtPylca0FNvxM28to+FBV6eIxDYDSyASTAN7k9OkVDXxAS64shSdWnSI2AVq/nV+ZTxllr50tOszEaSAk9IuBRr+jsMtM9m0sEG8JIIO9/U0HljDO61JQVIQAQSV2EAk9PE16FwvtCwgwYV2ohKNJhK9AMRGrTtSV7cchbQMM62hKJWUGAAIgEbevxpyTleHTk3Z6R2RZmAdzE7/ALXKg8+5g4EuuaVJUFEmUSRflcA2qQM57zarkpUoqHUHT8bCnf2K8PNPO4hxxCVhsJSEkA+8TNvIVby+F8GBfDtAD+qBH8qDzqvPGyl1IQRrBi3kaJYLi5sKMkgTIt5/zq5syx2VMH704UGLWSTfwHn86X8RxTkCIIS0SASNDR8bbb7xQVtmfFDbraUz3k6gLdRA+Nqj5jxE0sKSPd1Dl7w8flVr5VnGRYgBKUsJt7q0aTfz3+Nb5x7KcC+0otJShRB0KQbcyLbHpPSgAZHmmuHEqlt1EDoFtqIAPmCkehqa26WnsOsk2Ja8030E9fwj1ApI4Sxam0OYdSZU25EDlq7lvJUGnfDPBYR21kw2tJvzkD4LQketATx+N7PFJSVS28HE+RA7RP5j4Uv4vS+gKsUujSodSNvKTH8FGOKsEtzDYZxP/Du6lQblNx9KXOGcGtLfYmSUrJT5AqH94D+KgWcNkYS86ykmdMgK5wofODq9RXyifE/3boxCYgoSVJO/et9Qk+lZQNuVZUMKgkIUSVaYO5mCr01z86ZcRkaFLBFg0pDaYO8R+a1E0YxjTaiSQDC0geBgE+sVuzgSdCzBURqPITci3rv4UEfL1QzoUkmCoR4aoH5n0pe4ixunCjSI1LKPMK7yj/rpTPmOFUGy4i6tNx1gKj5q+VVvxPmijhsONPvl1X8IBoK84szs/b+0BJCVqUkeGox8hTBw9hMbnLsuuqGHSQCmbR0gb25kUj5cNbhUsFSfxWkxz8rEmfCjGF46xGH+6wyyEBR0mIUoEQAd5j86C68o9mWCYv2QWrqu/wAJopj+EMG8gIWwggG0CIPmPOqFzvD5ojDjE4hTqG1qAAUsgybg6ZkbUutZi9CiHViLnvkcxsJuZ6UF5597FsK8dTRLKrWSJTbwPM9aQ05dmuWqLbKlkCDYymCTFjYSeQ6io3B3tOzBpwIBVigQfu1SVWE2IvsPGrCyn2nN40QpooMwROozuLW7tr+dqCuuJuI8XjUNYd4KLusKSgJ6g+vSxnarm/8AxlZy0Yee9o8ZmOs7zSfwjhRis7dcVBThm+6NhqNtrzH5CrbCaDzDknEWKy5TzTepDhVCklN7T/r1qW7meZ5gpLSlOHVsBKRFzEDfbn0px9pGVpYzZh1MJD6e90Kkn0iRF63c9oGHwQAS2VqG42IJM2mYTHztQb8P+w1IUF4l3X1QBY26zNjz8Kb8t9l+XtJUkshercqv5eVVPxT7W8c6rSicMiJ0j3iDsSSOnSlJ7iLFEAqxDsKJI+8O8wbTa4oLwz32LYR27QU0qdgbfCq+zRePyVzQHFKZJISD7p625bn/AEKE5VnGaFpT7LmIU2hULUklUGJvziPSueZce4jFo7PEKCwSIUoXT1Nhfegh5Nm5+2hyYClpKvIKSTbyBqy8r0u4d0zqCFdmmOQ1kpPopP8AaqnsYQlfc2FgdiRtJ8/zqxuEcboZxCT/AMttW3XUST6/WgexiUjDupEkaAoT4LAPyUKgM8OKL5VqBbdJatYgnUDflsFDxollmFU8whagAC0RPXup/wC5GqpCmVkuLbE93tQnbvIuAPMz8aBIzvAodRJVCGlFCifQfJQA/erKdsLkjTillZlLjneSf2dYI87fCsoDeYJ06YTMqWsjqY0J+o+FE8c9pPTTBPkZH5VqlxKgibFQt6qB+grMePvAncuEHwhI/wApoIGa48thIIkKdI8AAJqoOPc7KEYdAgBIeT8CpJ+oq3uKHdLJMXCtX1t8qpT2gYUFgODvDW4qf1StSVR8AaAh7L/ZyMbhXXVqKNStKSBO2/gekedEsN7HsVgsQnE4dTT6m1FSW1iJ8ztN7HlTJ7B1/wDpkTs8v02qxTQVrxRjWcwwi8NiArBPnvID4hOpJ3Sv3VJmRM86pnGcA41CynsCuPxIKVJPiFA16oxOESsQpKVDoRP1qA/wzhlmVMNE/sj8t6ClPZ7lQwDhfWk4jFFJDWHZOsifeUtQ7qeQ3JvUnhjhDFO5mrEYpktAlS7CETyHWI5eFXbg8qba/RtoR+ykD6V2dakUFYezdlLOZ5iyQAZSRblf0i9WjFVNmThwWfhSyNOJbTe/KU3Fr2Hxq0O3HZ65tE/6FBWPtcCXcZgGQZOtU266bfKkzjHhZ5nHJdZaLiSUrA3SCFRp8rC3jR9K/t2fgNRDIUQTIHmB4E/Krjw2XwkBUKI3JAoKH46wqcyKcQyktYlKAl3DudxZjZSJgL6WvYUlYfhPFuLCE4d3UTF0ED4mwr1LmHDWHf8A0rKF7XIE22vUNrgHBpghkGORUogeSSYFAo8Iu4fJ8EGnVh3ErOpbTP3itRgBMDYAACTaaScy9nGNx+IW+jDJwyHCFBBMR6eMSY61eeW8N4fD/oWUNzuUgSee++9EAg0Hmzj72cOZewytawuSUEiYBiRHhAiu/C2OBYxKCLFtKZG99AAnpJNWN7dxGWpk/wC+T9FVVfCGGJbXpNipomeiXLj4CguPIMZLRQBAbWEwb2KVD02ohw05KglVyQeW/PehPCgCmlWMrUlfoI/xVJyF+H2mykhQWuPIpJH0oNGGO17cJJGns1pjebtEf2TWUUyx5JcdjcSk9bLJ/wC6soI2FNsKVE61JSQZ6pBP8qYsU2QvVudMAc/eEn4GkjMEOKcacQYS22zHgSUpNvJVWEo3npQLXFKowruqbJKhG/QfWqYzXFArcb3StrWkG4kGPoau3iUjsjJ3SpMcrjp+dee32y0pOszoK0gxNiIA8tSfnQWd/s/PlWEfSTIS7YdJTJtyE/nVqwa88exziL7LmBZmW34TPRXLoNyRXodTl6DFpr4lNfCuvuqg2ANYo2rErNCs4JcU2x+FzUXI/VTFrciSAfA0Ffe3LLSGcPi0EhTLmkkbwq4/tDn1odifaGn+jh9+ZI0/ou9MftRPyqxONspD2XYhkAXaJSOhT3k/MVQGITOVIXpX+kLc/h6xvvHhQWF7C8lKmsRilzLiwgK2JCbquOqo+FW6gyKAcC5MGMtw7KgP0YKh1KhqM/GpWQq7JTmG/C0QWyTJKFSRc76VBSZ8KAwkGvsGsDtZ2lB9SN61JvWxcrC5QVL/ALQGJP2bDo5FxRPmE2+tV3lb6UlDSTCQjtD5mY/I0Z9t3EYfxoaTOlhOk/tG5+UD0pW1KOvs919mm3JMCfnAoLr4NxOrCpIBuJk7xMD6A0WwWDHbocSVe5zHRWn6TQ3gzCltuNQIDSURPPSCfL/OmfsSnEKNglSEhMWiCZ+tAs5O2r7U4EqghStQ8T/kAayg/Br6/wCkVKXIQpCyekhRSPkKygZjgVtqAA1oQlhEDmZakxzsCfSmtD0qWn9Uj5gH86H4eFYp1CoiEKA8QBf5iiqWYKj1j6RQKGfYhRU2kQZWUKHp9YNVHxrlC23GAebi2iYsTq1J+MxPhVx8TYHSkLTzeE+ewvSbxSwnEBxsXX3HgDyVdBg+qT5mgqPKl6MwbUgqgOggj3hcH4/yr1VlzstpkEWG5k+vjXlxnS1mDSiDHaIUQR1MkekxXqrDtwBbl/r0oN4mvgFdQmsKRQfCYpU4tzwYJ5vEKbdcQWnG1BsTB7qkmPGCJpskVzdQk7gHzoKbyL2lZrj3FtMYVpQuCSFANg/rKnkOW9GHPZJ/6UMIHE9uHO21x3de0dYi01y9muddnmeYYRZCZeUtCTYzMGD00xVoyKCl849qOaYFxDT+FaRFgYUQsC3dUDG3TrTvwdxKnH4l7ENpcS2Gm2xqESZUpVucTE0s+0TN+2zbAYQFKkpeSpQFzJMXP7M2q0cPg22/cSE+QgW8KDuF181VuAKwJFB81UPzrGaGVqEyAfd3B8BRGRQ/MkBSTaQAel/Xl58qDyvi1/aMaS4ffdlR8JuY8uVFshZV96Y91xtCI2mZgdYSIoQpaTiFLuQFkgbkgEW+BirB4cwIbabSSA5331JIkkkpQn6lVA28EPmFAiIUlN+ZEpP90GnvFq+8aHIk8ugmkzhLL1L0u2Ce1umIOo338JNPjjIKknpPPqKBIyhvTiW0gGNLvL/5V/69ayiOGUE4ltICiR2xvc+/b8/SsoJrDJ+3a+WmCOV0JP1Bph7QdaEuIAxOo80j8gKmvN2sQTsKAZxUhZw6uyusLSpImJuAfrSZnOS9niEOlYAW2pBHT3iP76TH9WmriJxZw4dbPeTcjqAQoj+yKWnHy4t9CrpCEutHx7zSvgrTQVdxJlemVGUnWvszPNIDibfsqI9BXobhjNhicIw9+u2knzgT86qjOMCh3CM+KYnn3gIM9Rrj92insJzwrYdwqz3mVSkHeDMj0UD8aC2NVYrauaRWFPOg3AqHmGaMsiXXEomw1EDwtNLGMRmz6FISMNhhqUnUVKUpSZIBAHuyL70gcQ+xvMXBqOJQ+UiwMg+Qn+dAK46xaXM4DmWlxbpAK+yv3gYJETYiJ5Vb2ZnFjLCUBRxXZDpq1Wm201THCHFismdeYXhA4/r0k6oUI5Cxkc7Vab/GOORhBiTl/d30dt94B106ZoKv9nOYNtZqXcxU4l1PudoCO+bSrVEQNqvzLM5YxAll1K+ukivO/F3Eqs5xDSGsKG35KbKkq8CYG0c6MZL7Hc0QApDiGSQD7x1DnFhvQegE2r5PzpEy7EZwwhCHmWMRJSnWlwgpGxUpMXjckU8NptQblNBeMMzGGwT703Q2qJ6kQPO8UZIqpvbpn5S21hEHvOnUuOgMAep+lBV+VYFQdREmVJBPQkBZE+Q+tWHluBUcQ86IKG0IRvuQRPySo+ooJleWhGEeWCNQPdVzsIJvzMR+9TOwnsOybTcaFPOHlNm0gnxIVFA5cEJUrBsKUNJUS4oRtJVY0zQOtKPCmPUcMXVm6rgcokkD0n5Ufw7SlJSQJkd4Ta8cqBe7Cc0WNakjSb9O6lVj8fjWVMytjXjFrOxBt5QP5VlAYxhkNkbqUI+tTG249VE1EaH3Tap7qRM+ATH0qYVG1AMzrDHQnTH6QavJUpP1FImLwpZchdklSmQT0cSIv07VAP71WU+JAChIJE/UfOgPFeA7XCPJHvIOoGLjZX0k0FboJCFSSAgglJ/UVKj6gLWP3RSrhc0Xleah6LLureIWe9tvFzHgKsHNcQ2WmVERqCpgWGrvesOTbzqruJMItxrX3j2TikX5pPeHwuPhQencHi0utpcQZSoAg+FdoNVH7E+NSpv7K6od0gNSbnckeAHKrdUTQaPuhCSs7JBJ8hVZYz26sNqKOwdWQSLQnysatE3EVTHtHyZGAx2CxSEnT2kEC5JEHc8+XpQZw/wRisbmisfiWCy0pXaBKiJNu6I+EzVwvskpKRzEV9wzuttKr94A/GuqTQUZjOEMTleZ/bW8Mp7DoKlnSRYGZ+E0fa9vOHUQkNOIJMSqDHjbxqxc5zMMMrcUCQlMwIn0m1Uv7MuFE499/EuJOjtSRFiDOrbYi4keHjQXfhH9aEqTcKAIPgbiu4rRtOkQPpWxXQRs1zFLDS3VmEoEk15lx2dOY/MDiFC8hUA2ATEC/KY+NP3tr45JH2Nk90k9qoc4/B9CT6VXWRIKEpJMdsuP3UglXxJA9DQNQcUEJSNl95KfAQq/WdLQ9T1o0W1vPFtq6StLUi8hlGkwfF1xR9KhYEJ0uupM6ICRH6veEftOlPoBT1wflyGcHhxZLiiTr5ydRt5z8qCXwzl3aNDV7pcJAG2lMpT9J9aY1gpUkDmok/An+VQ8nQlAKUz3JSPIWn1I+dEG47yjyJv0tH5UAzImwNagL6lD+7/lWVmKd0MOlIjvTYRuoAfKsoMzFK0tMp7o78b2iZHyo0kQkeED4UFRjQvDNrXuqTfwmbcrCuuPzUNNJUkFQLgT5SYnyB+tB14ifUhkrRMi4jwIP5R61FwebBx11shN0BaY3Un3SD5GP4hUF/Pm8Q2EoVBnmYumJt4fkaROIcQpJS6lyC0pSVgHaLKB8DAV+5QcM5VoS8xYaVShU20kyn+GfnQXLc2klKk+8nUR/ZVHWIkfCuXEGapJKVmQvYz+Fc39FfRNBEZske8e8mdufIx5kBY+FBHyVasPiigLDeolIURZJBlJ8Lxfoa9AcLcaFZSxigW3iJQpUAOgRcXgHw8bV5lfdKlFRMk71YXC3GbKsOMPiULcKQQjSCVGb2O4ig9EJVVVf7QTyRg2E/iL0jrASZ+opfyLiXOG1BGFZfdaAgJfRMeSrW9ajcV8J53mTiXHmBCRCUpUkJSOdiZ+NBZ3swzYu4JCVuJWtAAMch+EHxim+qP4D4MzbAPdonDoIJhSVOpBI9DFWy/mGIDSVJw2pw7t9qkaeneNjQKHtozdSMJ2SHEpKp1CYJT4da09hTyf6NIHvB5er+yR8opI4x4EzbFvl5eGBJMAJcSqByFztXzhPLs5ypSy3hFKQuNSCAoGNj3TINBfvbUi8ae0QtFTGET2jwspW6G7fiNVxnfG+YPKKMUl7Dt8w02Rz5kydvGg3EXErXYljDagFKBUs2JjkeZ9fnQBcQS9ioJCjqgkbGLqVPxJNFczzRIshMaQYHQrtEcuZIpZwzhSsEGCDv8A63oup1CiQkjvH5mwJ/ZEqPjQOmWKC0MMgGVJClkG2kGT6kgx6dKs3GZq0yppG/ZNlSvCdreJB+BqlstzQBSS2YCO9PQJsB4yRt4Kpj4dxq1glZ16ilIndR5D0SfmaC0OD8WVM9oq2oAkeJuaLPAllY5qBHx/8mkzIM70JWhakpCTCQRcgAFV/HUmPOjuCzoP4cLBhKlqTOxtqFv3qCFm+OcOAghS3HCmyRtcqt6JrKlZZmaGsOpW4C9vEgHf1NZQImZe0ArDd0gDUtSZ3ClabdNPPwJri1xwFshnUApaDPyIM9bUWd9gqFf8Y5/00+fXxNcT/s+N8sY5/wBMf4qBUx3GIabKkWe196OUghVvGSPhSji+IH3VKUVE6zKrbmIn4Vaqv9ntJ/4xXq0P8Vap/wBnwA2xnxa/+1BVGFybEPlIQhTnIRJjw8KsLJPYW4tGrEOdmZ2SAbdZ5eVN+Xeyd1kQjFIHiGI+i6JDgjFg/wDvR/01f46CPlPsdy9pI1N9qq8lZP0EC1MeW8IYTDj7plAg76QSPUiaHs8NYxP/ABaCP/5q/wAVSRk2Mj/3KP4FfzoDyUivvrQNrLMYB+nbP7qq3OBxn/Na+Cv5UBk18O9BxhMaP94yfMK/lXFWFzCbOYaOVl/yoDxr4RQH7NmH62H9Cr/DWq8PmMWOH+Kv8FAdewyViFAEHcGlTNvZhgHzKmQkz+Duz51KVhsy6sbfrEf9lQXctzQ//r/9Q/4KBQzr2IsqJ+zrUg8grvA9PEUj577MsVhhqSO1EEkoBtHUGrhVk2aHnhwRtC1f4ahu8O5sQQVMmf8A5T/hoKAGtAULgHfyoll/Erja0qN9IUE8o1WJ8wLfCrLzv2WZhiI1Jw9ufaH/AA0Ec9huYdWf4/8AKgHN56HNCgrv3MbAkmB5x3fRNHnuK0pw4bSbIUEaQdrC9vEmoDfsSzJJBBaBGx7Tb5ViPYjmV7s97f7z57UEzEcbBeHcbUIT2gUAFQVC8HwG3wr5XJHsRzGbqZO3+8PIQOXSvlB//9k="/>
          <p:cNvSpPr>
            <a:spLocks noChangeAspect="1" noChangeArrowheads="1"/>
          </p:cNvSpPr>
          <p:nvPr/>
        </p:nvSpPr>
        <p:spPr bwMode="auto">
          <a:xfrm>
            <a:off x="63500" y="-1106488"/>
            <a:ext cx="1743075" cy="2286001"/>
          </a:xfrm>
          <a:prstGeom prst="rect">
            <a:avLst/>
          </a:prstGeom>
          <a:noFill/>
          <a:ln w="9525">
            <a:noFill/>
            <a:miter lim="800000"/>
            <a:headEnd/>
            <a:tailEnd/>
          </a:ln>
        </p:spPr>
        <p:txBody>
          <a:bodyPr/>
          <a:lstStyle/>
          <a:p>
            <a:endParaRPr lang="es-MX"/>
          </a:p>
        </p:txBody>
      </p:sp>
      <p:pic>
        <p:nvPicPr>
          <p:cNvPr id="49157" name="Picture 6" descr="http://sobreconceptos.com/wp-content/uploads/gestalt-229x300.jpg"/>
          <p:cNvPicPr>
            <a:picLocks noChangeAspect="1" noChangeArrowheads="1"/>
          </p:cNvPicPr>
          <p:nvPr/>
        </p:nvPicPr>
        <p:blipFill>
          <a:blip r:embed="rId2" cstate="print"/>
          <a:srcRect/>
          <a:stretch>
            <a:fillRect/>
          </a:stretch>
        </p:blipFill>
        <p:spPr bwMode="auto">
          <a:xfrm>
            <a:off x="6659563" y="3500438"/>
            <a:ext cx="2181225" cy="28575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7" descr="http://t1.gstatic.com/images?q=tbn:ANd9GcQjoBsIxTcMnrHOoefRUhqmIvbNvxaRzDcGnisTObawqMSEXpP35w"/>
          <p:cNvPicPr>
            <a:picLocks noChangeAspect="1" noChangeArrowheads="1"/>
          </p:cNvPicPr>
          <p:nvPr/>
        </p:nvPicPr>
        <p:blipFill>
          <a:blip r:embed="rId2" cstate="print"/>
          <a:srcRect/>
          <a:stretch>
            <a:fillRect/>
          </a:stretch>
        </p:blipFill>
        <p:spPr bwMode="auto">
          <a:xfrm>
            <a:off x="2627313" y="1557338"/>
            <a:ext cx="3960812" cy="4427537"/>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404664"/>
            <a:ext cx="8713026"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Teoría de la Disonancia Cognitiva </a:t>
            </a:r>
          </a:p>
        </p:txBody>
      </p:sp>
      <p:sp>
        <p:nvSpPr>
          <p:cNvPr id="51203" name="2 Rectángulo"/>
          <p:cNvSpPr>
            <a:spLocks noChangeArrowheads="1"/>
          </p:cNvSpPr>
          <p:nvPr/>
        </p:nvSpPr>
        <p:spPr bwMode="auto">
          <a:xfrm>
            <a:off x="683733" y="1556792"/>
            <a:ext cx="7848600" cy="3784600"/>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Se sustenta en la premisa de que el individuo se esfuerza por establecer un estado de coherencia con él mismo.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Si los conocimientos que una persona tiene de sí misma y de su ambiente no son coherentes entre sí (un conocimiento es lo contrario del otro), representa un estado de disonancia cognitiva, el cual es una de las principales causas de incoherencia en el comportamiento.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www.potenciaciondetalentos.cl/images/79.jpg"/>
          <p:cNvPicPr>
            <a:picLocks noChangeAspect="1" noChangeArrowheads="1"/>
          </p:cNvPicPr>
          <p:nvPr/>
        </p:nvPicPr>
        <p:blipFill>
          <a:blip r:embed="rId2" cstate="print"/>
          <a:srcRect/>
          <a:stretch>
            <a:fillRect/>
          </a:stretch>
        </p:blipFill>
        <p:spPr bwMode="auto">
          <a:xfrm>
            <a:off x="395288" y="1484313"/>
            <a:ext cx="3495675" cy="2312987"/>
          </a:xfrm>
          <a:prstGeom prst="rect">
            <a:avLst/>
          </a:prstGeom>
          <a:noFill/>
          <a:ln w="9525">
            <a:noFill/>
            <a:miter lim="800000"/>
            <a:headEnd/>
            <a:tailEnd/>
          </a:ln>
        </p:spPr>
      </p:pic>
      <p:pic>
        <p:nvPicPr>
          <p:cNvPr id="52227" name="Picture 4" descr="http://manuelgross.bligoo.com/media/users/0/872/images/public/191/Yes-No-Maybe.jpg?v=1282771897163"/>
          <p:cNvPicPr>
            <a:picLocks noChangeAspect="1" noChangeArrowheads="1"/>
          </p:cNvPicPr>
          <p:nvPr/>
        </p:nvPicPr>
        <p:blipFill>
          <a:blip r:embed="rId3" cstate="print"/>
          <a:srcRect/>
          <a:stretch>
            <a:fillRect/>
          </a:stretch>
        </p:blipFill>
        <p:spPr bwMode="auto">
          <a:xfrm>
            <a:off x="6372225" y="3500438"/>
            <a:ext cx="2470150" cy="2511425"/>
          </a:xfrm>
          <a:prstGeom prst="rect">
            <a:avLst/>
          </a:prstGeom>
          <a:noFill/>
          <a:ln w="9525">
            <a:noFill/>
            <a:miter lim="800000"/>
            <a:headEnd/>
            <a:tailEnd/>
          </a:ln>
        </p:spPr>
      </p:pic>
      <p:sp>
        <p:nvSpPr>
          <p:cNvPr id="5" name="4 Rectángulo"/>
          <p:cNvSpPr/>
          <p:nvPr/>
        </p:nvSpPr>
        <p:spPr>
          <a:xfrm>
            <a:off x="1259632" y="2996952"/>
            <a:ext cx="6224781" cy="175432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Incoherencia en el</a:t>
            </a:r>
          </a:p>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comportamiento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7" descr="http://www.infocapitalhumano.pe/images/adicionales/Software%2002.jpg"/>
          <p:cNvPicPr>
            <a:picLocks noChangeAspect="1" noChangeArrowheads="1"/>
          </p:cNvPicPr>
          <p:nvPr/>
        </p:nvPicPr>
        <p:blipFill>
          <a:blip r:embed="rId2" cstate="print"/>
          <a:srcRect/>
          <a:stretch>
            <a:fillRect/>
          </a:stretch>
        </p:blipFill>
        <p:spPr bwMode="auto">
          <a:xfrm>
            <a:off x="395288" y="3860800"/>
            <a:ext cx="3384550" cy="2409825"/>
          </a:xfrm>
          <a:prstGeom prst="rect">
            <a:avLst/>
          </a:prstGeom>
          <a:noFill/>
          <a:ln w="9525">
            <a:noFill/>
            <a:miter lim="800000"/>
            <a:headEnd/>
            <a:tailEnd/>
          </a:ln>
        </p:spPr>
      </p:pic>
      <p:pic>
        <p:nvPicPr>
          <p:cNvPr id="53251" name="Picture 3" descr="http://3.bp.blogspot.com/_XqdzB17EHLc/TBAfOGuYtLI/AAAAAAAAAAM/jDXGY3zAlRk/s1600/Comportamiento+Organizacional0042.jpg"/>
          <p:cNvPicPr>
            <a:picLocks noChangeAspect="1" noChangeArrowheads="1"/>
          </p:cNvPicPr>
          <p:nvPr/>
        </p:nvPicPr>
        <p:blipFill>
          <a:blip r:embed="rId3" cstate="print"/>
          <a:srcRect/>
          <a:stretch>
            <a:fillRect/>
          </a:stretch>
        </p:blipFill>
        <p:spPr bwMode="auto">
          <a:xfrm>
            <a:off x="5724525" y="3716338"/>
            <a:ext cx="2951163" cy="2470150"/>
          </a:xfrm>
          <a:prstGeom prst="rect">
            <a:avLst/>
          </a:prstGeom>
          <a:noFill/>
          <a:ln w="9525">
            <a:noFill/>
            <a:miter lim="800000"/>
            <a:headEnd/>
            <a:tailEnd/>
          </a:ln>
        </p:spPr>
      </p:pic>
      <p:sp>
        <p:nvSpPr>
          <p:cNvPr id="4" name="3 Rectángulo"/>
          <p:cNvSpPr/>
          <p:nvPr/>
        </p:nvSpPr>
        <p:spPr>
          <a:xfrm>
            <a:off x="323528" y="1772816"/>
            <a:ext cx="8315097" cy="2308324"/>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Factores externos que influyen en el </a:t>
            </a:r>
          </a:p>
          <a:p>
            <a:pPr algn="ctr">
              <a:defRPr/>
            </a:pP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comportamiento de las </a:t>
            </a:r>
          </a:p>
          <a:p>
            <a:pPr algn="ctr">
              <a:defRPr/>
            </a:pP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personas en las</a:t>
            </a:r>
          </a:p>
          <a:p>
            <a:pPr algn="ctr">
              <a:defRPr/>
            </a:pP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organizaciones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p:cNvPicPr>
            <a:picLocks noChangeAspect="1" noChangeArrowheads="1"/>
          </p:cNvPicPr>
          <p:nvPr/>
        </p:nvPicPr>
        <p:blipFill>
          <a:blip r:embed="rId2" cstate="print"/>
          <a:srcRect/>
          <a:stretch>
            <a:fillRect/>
          </a:stretch>
        </p:blipFill>
        <p:spPr bwMode="auto">
          <a:xfrm>
            <a:off x="0" y="21158"/>
            <a:ext cx="9091865" cy="6071766"/>
          </a:xfrm>
          <a:prstGeom prst="rect">
            <a:avLst/>
          </a:prstGeom>
          <a:noFill/>
          <a:ln w="9525">
            <a:noFill/>
            <a:miter lim="800000"/>
            <a:headEnd/>
            <a:tailEnd/>
          </a:ln>
        </p:spPr>
      </p:pic>
      <p:sp>
        <p:nvSpPr>
          <p:cNvPr id="2" name="CuadroTexto 1"/>
          <p:cNvSpPr txBox="1"/>
          <p:nvPr/>
        </p:nvSpPr>
        <p:spPr>
          <a:xfrm>
            <a:off x="197767" y="6027003"/>
            <a:ext cx="8696329" cy="830997"/>
          </a:xfrm>
          <a:prstGeom prst="rect">
            <a:avLst/>
          </a:prstGeom>
          <a:solidFill>
            <a:schemeClr val="accent6">
              <a:lumMod val="75000"/>
            </a:schemeClr>
          </a:solidFill>
        </p:spPr>
        <p:txBody>
          <a:bodyPr wrap="square" rtlCol="0">
            <a:spAutoFit/>
          </a:bodyPr>
          <a:lstStyle/>
          <a:p>
            <a:pPr algn="just"/>
            <a:r>
              <a:rPr lang="es-MX" sz="2400" b="1" dirty="0" smtClean="0">
                <a:latin typeface="Arial" panose="020B0604020202020204" pitchFamily="34" charset="0"/>
                <a:cs typeface="Arial" panose="020B0604020202020204" pitchFamily="34" charset="0"/>
              </a:rPr>
              <a:t>Identifica los dos conceptos que no corresponden a factores externos al individuo. </a:t>
            </a:r>
            <a:endParaRPr lang="es-MX" sz="24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Justificación (1 de 2) </a:t>
            </a:r>
            <a:endParaRPr lang="es-MX" b="1" dirty="0" smtClean="0">
              <a:latin typeface="Arial" panose="020B0604020202020204" pitchFamily="34" charset="0"/>
              <a:cs typeface="Arial" panose="020B0604020202020204" pitchFamily="34" charset="0"/>
            </a:endParaRPr>
          </a:p>
        </p:txBody>
      </p:sp>
      <p:sp>
        <p:nvSpPr>
          <p:cNvPr id="2" name="CuadroTexto 1"/>
          <p:cNvSpPr txBox="1"/>
          <p:nvPr/>
        </p:nvSpPr>
        <p:spPr>
          <a:xfrm>
            <a:off x="323528" y="1988840"/>
            <a:ext cx="8496944" cy="3785652"/>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El presente material didáctico le permitirá al estudiante identificar la relación que existe entre la administración general y la administración de recursos humanos, al conocer los concepto generales de algunos temas y palabras clave para el desarrollo del curso. Iniciando con las definiciones de administración y administración de recursos humanos, para posteriormente conocer las características entre los distintos enfoques que pueden darse a la participación de las personas en el ámbito organizacional. </a:t>
            </a:r>
          </a:p>
          <a:p>
            <a:pPr algn="just"/>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82241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61464" y="430411"/>
            <a:ext cx="714804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El virus de la Actitud</a:t>
            </a:r>
          </a:p>
        </p:txBody>
      </p:sp>
      <p:pic>
        <p:nvPicPr>
          <p:cNvPr id="55299" name="Picture 2" descr="http://b.vimeocdn.com/ts/178/224/178224998_640.jpg"/>
          <p:cNvPicPr>
            <a:picLocks noChangeAspect="1" noChangeArrowheads="1"/>
          </p:cNvPicPr>
          <p:nvPr/>
        </p:nvPicPr>
        <p:blipFill>
          <a:blip r:embed="rId2" cstate="print"/>
          <a:srcRect/>
          <a:stretch>
            <a:fillRect/>
          </a:stretch>
        </p:blipFill>
        <p:spPr bwMode="auto">
          <a:xfrm>
            <a:off x="2627312" y="1556792"/>
            <a:ext cx="3816350" cy="2862263"/>
          </a:xfrm>
          <a:prstGeom prst="rect">
            <a:avLst/>
          </a:prstGeom>
          <a:noFill/>
          <a:ln w="9525">
            <a:noFill/>
            <a:miter lim="800000"/>
            <a:headEnd/>
            <a:tailEnd/>
          </a:ln>
        </p:spPr>
      </p:pic>
      <p:sp>
        <p:nvSpPr>
          <p:cNvPr id="55300" name="7 CuadroTexto"/>
          <p:cNvSpPr txBox="1">
            <a:spLocks noChangeArrowheads="1"/>
          </p:cNvSpPr>
          <p:nvPr/>
        </p:nvSpPr>
        <p:spPr bwMode="auto">
          <a:xfrm>
            <a:off x="107504" y="4576514"/>
            <a:ext cx="8928992" cy="1754326"/>
          </a:xfrm>
          <a:prstGeom prst="rect">
            <a:avLst/>
          </a:prstGeom>
          <a:noFill/>
          <a:ln w="9525">
            <a:noFill/>
            <a:miter lim="800000"/>
            <a:headEnd/>
            <a:tailEnd/>
          </a:ln>
        </p:spPr>
        <p:txBody>
          <a:bodyPr wrap="square">
            <a:spAutoFit/>
          </a:bodyPr>
          <a:lstStyle/>
          <a:p>
            <a:pPr algn="just"/>
            <a:r>
              <a:rPr lang="es-ES" dirty="0" smtClean="0">
                <a:latin typeface="Arial" panose="020B0604020202020204" pitchFamily="34" charset="0"/>
                <a:cs typeface="Arial" panose="020B0604020202020204" pitchFamily="34" charset="0"/>
              </a:rPr>
              <a:t>Proyección del video y posteriormente realizar la siguiente actividad. </a:t>
            </a:r>
          </a:p>
          <a:p>
            <a:pPr algn="just"/>
            <a:endParaRPr lang="es-ES" dirty="0" smtClean="0">
              <a:latin typeface="Arial" panose="020B0604020202020204" pitchFamily="34" charset="0"/>
              <a:cs typeface="Arial" panose="020B0604020202020204" pitchFamily="34" charset="0"/>
            </a:endParaRPr>
          </a:p>
          <a:p>
            <a:pPr algn="just"/>
            <a:r>
              <a:rPr lang="es-ES" dirty="0" smtClean="0">
                <a:latin typeface="Arial" panose="020B0604020202020204" pitchFamily="34" charset="0"/>
                <a:cs typeface="Arial" panose="020B0604020202020204" pitchFamily="34" charset="0"/>
              </a:rPr>
              <a:t>Actividad</a:t>
            </a:r>
            <a:endParaRPr lang="es-ES" dirty="0">
              <a:latin typeface="Arial" panose="020B0604020202020204" pitchFamily="34" charset="0"/>
              <a:cs typeface="Arial" panose="020B0604020202020204" pitchFamily="34" charset="0"/>
            </a:endParaRPr>
          </a:p>
          <a:p>
            <a:pPr algn="just"/>
            <a:r>
              <a:rPr lang="es-ES" dirty="0">
                <a:latin typeface="Arial" panose="020B0604020202020204" pitchFamily="34" charset="0"/>
                <a:cs typeface="Arial" panose="020B0604020202020204" pitchFamily="34" charset="0"/>
              </a:rPr>
              <a:t>Integrar equipos para comentar la relación que existe con la Administración de Recursos Humanos. Mencionar las actitudes descritas en el video y comentar el impacto positivo o negativo que tiene cada una de ellas en el desempeño laboral. </a:t>
            </a:r>
            <a:endParaRPr lang="es-MX"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88118" y="1772816"/>
            <a:ext cx="6117957" cy="83099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a:t>
            </a:r>
            <a:r>
              <a:rPr lang="es-E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motivación humana </a:t>
            </a:r>
            <a:endParaRPr lang="es-MX"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6323" name="Picture 2" descr="http://4.bp.blogspot.com/_X8LihJk0F64/TQLVbd3oFKI/AAAAAAAAA9k/3BIKrOwXgZ8/s1600/optimista1.gif"/>
          <p:cNvPicPr>
            <a:picLocks noChangeAspect="1" noChangeArrowheads="1"/>
          </p:cNvPicPr>
          <p:nvPr/>
        </p:nvPicPr>
        <p:blipFill>
          <a:blip r:embed="rId2" cstate="print"/>
          <a:srcRect/>
          <a:stretch>
            <a:fillRect/>
          </a:stretch>
        </p:blipFill>
        <p:spPr bwMode="auto">
          <a:xfrm>
            <a:off x="4643438" y="2924175"/>
            <a:ext cx="3338512" cy="2503488"/>
          </a:xfrm>
          <a:prstGeom prst="rect">
            <a:avLst/>
          </a:prstGeom>
          <a:noFill/>
          <a:ln w="9525">
            <a:noFill/>
            <a:miter lim="800000"/>
            <a:headEnd/>
            <a:tailEnd/>
          </a:ln>
        </p:spPr>
      </p:pic>
      <p:pic>
        <p:nvPicPr>
          <p:cNvPr id="56324" name="Picture 4" descr="http://html.rincondelvago.com/000297820.png"/>
          <p:cNvPicPr>
            <a:picLocks noChangeAspect="1" noChangeArrowheads="1"/>
          </p:cNvPicPr>
          <p:nvPr/>
        </p:nvPicPr>
        <p:blipFill>
          <a:blip r:embed="rId3" cstate="print"/>
          <a:srcRect/>
          <a:stretch>
            <a:fillRect/>
          </a:stretch>
        </p:blipFill>
        <p:spPr bwMode="auto">
          <a:xfrm>
            <a:off x="1547813" y="2924175"/>
            <a:ext cx="2736850" cy="27686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blog.educastur.es/ecolamarina/files/2009/02/bosque-10.GIF"/>
          <p:cNvPicPr>
            <a:picLocks noChangeAspect="1" noChangeArrowheads="1"/>
          </p:cNvPicPr>
          <p:nvPr/>
        </p:nvPicPr>
        <p:blipFill>
          <a:blip r:embed="rId2" cstate="print"/>
          <a:srcRect/>
          <a:stretch>
            <a:fillRect/>
          </a:stretch>
        </p:blipFill>
        <p:spPr bwMode="auto">
          <a:xfrm>
            <a:off x="6011863" y="4076700"/>
            <a:ext cx="2663825" cy="1901825"/>
          </a:xfrm>
          <a:prstGeom prst="rect">
            <a:avLst/>
          </a:prstGeom>
          <a:noFill/>
          <a:ln w="9525">
            <a:noFill/>
            <a:miter lim="800000"/>
            <a:headEnd/>
            <a:tailEnd/>
          </a:ln>
        </p:spPr>
      </p:pic>
      <p:sp>
        <p:nvSpPr>
          <p:cNvPr id="2" name="1 Rectángulo"/>
          <p:cNvSpPr/>
          <p:nvPr/>
        </p:nvSpPr>
        <p:spPr>
          <a:xfrm>
            <a:off x="539552" y="1700808"/>
            <a:ext cx="3993401"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Motivación </a:t>
            </a:r>
          </a:p>
        </p:txBody>
      </p:sp>
      <p:sp>
        <p:nvSpPr>
          <p:cNvPr id="3" name="2 Flecha curvada hacia la derecha"/>
          <p:cNvSpPr/>
          <p:nvPr/>
        </p:nvSpPr>
        <p:spPr>
          <a:xfrm>
            <a:off x="250825" y="2852738"/>
            <a:ext cx="2665413" cy="11525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 name="3 Rectángulo"/>
          <p:cNvSpPr/>
          <p:nvPr/>
        </p:nvSpPr>
        <p:spPr>
          <a:xfrm>
            <a:off x="3131840" y="5157192"/>
            <a:ext cx="2877711" cy="923330"/>
          </a:xfrm>
          <a:prstGeom prst="rect">
            <a:avLst/>
          </a:prstGeom>
          <a:noFill/>
        </p:spPr>
        <p:txBody>
          <a:bodyPr wrap="none">
            <a:spAutoFit/>
          </a:bodyPr>
          <a:lstStyle/>
          <a:p>
            <a:pPr algn="ctr">
              <a:defRPr/>
            </a:pP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Motivo </a:t>
            </a:r>
          </a:p>
        </p:txBody>
      </p:sp>
      <p:sp>
        <p:nvSpPr>
          <p:cNvPr id="6" name="5 Rectángulo"/>
          <p:cNvSpPr/>
          <p:nvPr/>
        </p:nvSpPr>
        <p:spPr>
          <a:xfrm>
            <a:off x="899592" y="4221088"/>
            <a:ext cx="2300630" cy="923330"/>
          </a:xfrm>
          <a:prstGeom prst="rect">
            <a:avLst/>
          </a:prstGeom>
          <a:noFill/>
        </p:spPr>
        <p:txBody>
          <a:bodyPr wrap="none">
            <a:spAutoFit/>
          </a:bodyPr>
          <a:lstStyle/>
          <a:p>
            <a:pPr algn="ctr">
              <a:defRPr/>
            </a:pPr>
            <a:r>
              <a:rPr lang="es-E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Motor </a:t>
            </a:r>
          </a:p>
        </p:txBody>
      </p:sp>
      <p:pic>
        <p:nvPicPr>
          <p:cNvPr id="57351" name="Picture 4" descr="http://www.salutogenesis.com.ar/images/piramide.jpg"/>
          <p:cNvPicPr>
            <a:picLocks noChangeAspect="1" noChangeArrowheads="1"/>
          </p:cNvPicPr>
          <p:nvPr/>
        </p:nvPicPr>
        <p:blipFill>
          <a:blip r:embed="rId3" cstate="print"/>
          <a:srcRect/>
          <a:stretch>
            <a:fillRect/>
          </a:stretch>
        </p:blipFill>
        <p:spPr bwMode="auto">
          <a:xfrm>
            <a:off x="5724525" y="1557338"/>
            <a:ext cx="3127375" cy="2376487"/>
          </a:xfrm>
          <a:prstGeom prst="rect">
            <a:avLst/>
          </a:prstGeom>
          <a:noFill/>
          <a:ln w="9525">
            <a:noFill/>
            <a:miter lim="800000"/>
            <a:headEnd/>
            <a:tailEnd/>
          </a:ln>
        </p:spPr>
      </p:pic>
      <p:sp>
        <p:nvSpPr>
          <p:cNvPr id="57352" name="7 CuadroTexto"/>
          <p:cNvSpPr txBox="1">
            <a:spLocks noChangeArrowheads="1"/>
          </p:cNvSpPr>
          <p:nvPr/>
        </p:nvSpPr>
        <p:spPr bwMode="auto">
          <a:xfrm>
            <a:off x="2987675" y="3284538"/>
            <a:ext cx="2663825" cy="1569660"/>
          </a:xfrm>
          <a:prstGeom prst="rect">
            <a:avLst/>
          </a:prstGeom>
          <a:noFill/>
          <a:ln w="9525">
            <a:noFill/>
            <a:miter lim="800000"/>
            <a:headEnd/>
            <a:tailEnd/>
          </a:ln>
        </p:spPr>
        <p:txBody>
          <a:bodyPr>
            <a:spAutoFit/>
          </a:bodyPr>
          <a:lstStyle/>
          <a:p>
            <a:pPr algn="ctr"/>
            <a:r>
              <a:rPr lang="es-ES" sz="2400" dirty="0">
                <a:latin typeface="Arial" panose="020B0604020202020204" pitchFamily="34" charset="0"/>
                <a:cs typeface="Arial" panose="020B0604020202020204" pitchFamily="34" charset="0"/>
              </a:rPr>
              <a:t>Pirámide Necesidades fisiológicas de Abraham </a:t>
            </a:r>
            <a:r>
              <a:rPr lang="es-ES" sz="2400" dirty="0" err="1">
                <a:latin typeface="Arial" panose="020B0604020202020204" pitchFamily="34" charset="0"/>
                <a:cs typeface="Arial" panose="020B0604020202020204" pitchFamily="34" charset="0"/>
              </a:rPr>
              <a:t>Maslow</a:t>
            </a:r>
            <a:endParaRPr lang="es-MX" sz="2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Rectángulo"/>
          <p:cNvSpPr>
            <a:spLocks noChangeArrowheads="1"/>
          </p:cNvSpPr>
          <p:nvPr/>
        </p:nvSpPr>
        <p:spPr bwMode="auto">
          <a:xfrm>
            <a:off x="323850" y="1484313"/>
            <a:ext cx="5040313" cy="2308225"/>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De manera amplia motivo es aquello que impulsa a una persona a actuar de determinada manera o por lo menos que origina una propensión hacia un comportamiento específico.</a:t>
            </a:r>
          </a:p>
        </p:txBody>
      </p:sp>
      <p:pic>
        <p:nvPicPr>
          <p:cNvPr id="58371" name="Picture 2" descr="http://cristoreyvalladolid.files.wordpress.com/2009/10/motivacion-32.gif"/>
          <p:cNvPicPr>
            <a:picLocks noChangeAspect="1" noChangeArrowheads="1"/>
          </p:cNvPicPr>
          <p:nvPr/>
        </p:nvPicPr>
        <p:blipFill>
          <a:blip r:embed="rId2" cstate="print"/>
          <a:srcRect/>
          <a:stretch>
            <a:fillRect/>
          </a:stretch>
        </p:blipFill>
        <p:spPr bwMode="auto">
          <a:xfrm>
            <a:off x="5580063" y="3500438"/>
            <a:ext cx="2808287" cy="246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descr="data:image/jpg;base64,/9j/4AAQSkZJRgABAQAAAQABAAD/2wCEAAkGBhMQERUUExIWFRUUFxcUGBUYGBocFRkYGBccFxYbFhoXJyYgFx4lGxkYHy8gJCkrLCwvFh40NTAqNyY3LCkBCQoKDgwOGg8PGi0kHiUrKSsvMCw1LCosKSwqMjUyLCwsLCw1NSwtLC40NC80LywsLCwsLCwvLCwsLywsLCwpLP/AABEIAOAA4AMBIgACEQEDEQH/xAAcAAACAwEBAQEAAAAAAAAAAAAABgMEBQcCAQj/xABAEAACAQIDBQUFBwMDAgcAAAABAgMAEQQSIQUGEzFBFCJRYZEHMlNx0RUjQmKBktIzUqGCscEW8BckNEOi4fH/xAAaAQEAAwEBAQAAAAAAAAAAAAAAAgMEBQEG/8QALhEAAgIBAwEIAgIBBQAAAAAAAAECEQMEElEhEyIxQVKhsdEFYTJxgRWRweHw/9oADAMBAAIRAxEAPwDre0d5I4JljcWuEJbMgADsyg5WYMwGUk2BsNflAu+eGLaMxXLnz5Gy83FiAMwIEbsbiwAB5Gq+3cdge1JBOJHmkRW4SpPIhQSEK0qxgx5Q5OrjQ2OmlZOF21sYJIFISOKNpC2WZEeNHMbNG9hxlzyMhyk3zW1FqAaoN4YHl4SyfeXZcpVgSVLA2uADrHJYjnka17Gvh3hgDZc+uYr7r2uGyEg2sVDEKW90EgEi9LL727IjkXENdZg0kQvBPx0YAyOGTLnTuyM1yOTNbS9MGD2VhJ1SaNQ6yWlRgzZSrkSaC+ilrMUtYkAkXFARvvlhsgdXLBigACMD3zGFJDAWX76M3OneFr16g3tgZipLKRpqreLKTpfujIbue6LjWpTuvhrAcIWXLbvN+AIFB11A4Ueh0ugPOvv/AE1hrluFqbX7zagXOU66qSSSvI31BoCNt7MONc5sAxJyPcZRGx7ts3uyo1wLWN6t4PbEMzskb5mW5Ng1tGKGzEWazKymxNiDWFtrG7OwkqRzAiSVTZVWVzkIjhZmyXyr93GuY+HzNRYLauBw2IxzDEd7DIGmjytaFDeU5QB37szElbm5F9TcgN9FYm098sJhgDLIVDQnECyOfulKhm7oPLOunP0qPG794KFHeSfKkeI7IzFXsJguYry1sNSw0FjrpQG/RS1i/aLgYp3w7yuJY1ZmXgzWCoCWbMFyldDqDavUftBwLPGomJ4ohKnhyZBxxeASPlyxs45BiDQDHRWBsXfvBYx0SCfO0iu6jK40jbI+bMBlINtDY2IPI1v0AUVHNOqC7MAPM19jlDC6kEeINxQHuiiocTihGLnU9FHvMfACgJqKyUZjqWa5152ty0AGltP/ANvV/BTmSNWItf62uPI8/wBaqx5VO6JSi4k9FZEu92DWUxNiohIMwKlxe6i7DzIHMc6P+q8N8T/4P428P++dTlOMf5Ogot+CNelPantJw8E5hCSyspsxjVSAw94WJBJW2vTpzqTePfiCHDO8UqvIRljAv7x0BOmgF76+FudIW62Pw2Gi4uITOeK6uWZdEPBGdlY3cqXYkAX7zHnaq5Tt7YMmoUrkPMntFgNjGjuhAOexUC4vbUXFut7W860tnb2QSg5mERUXIcgC3UhuRHofEClCQYd4nMXEEkLosiuGByyX4bKH1KH8LcyFN9ax8ds1JrZh7tyNSBc+NrH0IPPXWsOTVZMOSp1RqhghkhcfE6lsvb2HxWbgTJJlNjlOo/Tnbz5Gr9cj2tNHs7F4XFYZCscsWdowWNxe0qgNqNGWw5ZlB+fWMPiFkRXU3VgGUjkQRcH0roQnutGOUa6ijvNHs2HHLi8ZIOLFhu6jJnRE7QgEoAUlX4kioCDyY6aEhYxuB2PEssE+PndIlkwSREMWw6hkmkEeSPMwUrH942YBQoJ8W3eXcUY7ESNI9oZsKMM4XSQOk4nidCQRa+a4PgKow+ytUPFTG4hMUzyvJiVEYZ+MFEgyZcqaItiBcEXqwgY52Rs+eew2liXxQZ53xEar3s+GC5cyxGJfuBoi96xPPp0DduKFMJh1w7ZoBFGImN7mPKMhN7G5FjyFL7ezhFxYxaTSGVUsA2S7MIuEOLKq8SRSLEqxNyL8tK392dknCYPD4dmDGGKOMsORKqASL9L3oDTooooBH9o2xsFO0bYvEPFwo5Ju4gY8KN4zIwbIzREMYxmQgnNbXpgY7Y2ycOcQXx04eYTwTgAsz9qUYhiEEZ91Sr5lFgPevypv3i3KXGYkyO33cmEmwUgBs4DukiNHoRcFWvfxHO1qzE9lSgiYY2cYtXLDFARZgGiWAqEy5bcNVF7XuL3oDOwKbMM0cT4+fEuYmwqmRbxsmMiR0j4iRqlygBUZrnM3PpZ2f7Ndn4zA4dY8RPJh1Wd0cOA0jYi4eSTuglgLqARoCQQa0R7MYBiBieLK06y4eUSOVLngRcHKzEXIcC7efK1a+5mwDgMFDh2YMyBi7D3S7u0j5b9MzG3lQFSfcOKSQyPNMztgTs5mJS5jY3Mh7v8AUv15eVU8P7MIIzHlmmEadmLxXTLK2EAWB3OW4ICrcKQGyr4U5UUAnbsey3CbPnSeFpM6RNCcxSzhnzZ3yqLvyW4too06040UUBl4xiJdeqjIfl748jyPn+leV0NwSD1tyPTUdf8AerW0I20YAtYEFRzsbG4B5nT/ACflVSDDGYgsrKguSGupboAV55epva9hzFYsmOTyd0ujJbeoHFM5GUu1jbucr/mIsNPC9C4ZwL8M35HVcxtyuSdfHU1rKoAsBYDS1fau7FP+TbIb+DFjnBuCCpUkFW0I10PyPMHlVvY98h5ZMx4dv7bD/GbNbyt0qzPhEe2dFa2ozKDb5X5VNTHh2NtMSnuRxPeTcTEQzxRPic2EikbEwgKRLcyGRkve1wzDvDnmGl+WoWt/j/NdM2pspMSmRwdDcMNGU+IP/HI9a43tbazYWSRGysY7kE3TORJwpAACw0bOwueS9DWLWafJkmnHqdDRPctsV1Nm97j9D/8AdVsXs6OXKXRWKEMpKglSpuLX6XHLkaVhvfJb3Ael7ta2nhzPLUmmPZmIeaMMwyA6gc2I6G+lgfIcqwz0+XB3n0Ojkwyiu+un+GfdibL7Kki8V5DKyEs5ucsYYRKPlnYk9bjlbW8xt/39K+1BNeQ8GMZ5ZAVVBzF9MzW91Re5Y1U5TzSV9WUKMccenRFTfSNuFgnJzK0c2VgdLGXMo/YU9KZ/ZRt8uj4VteGM8Z/ITZl/RjceTeVNOK3XhnwseHmUMsaqqsNGUqoW6HmvL00N6qbu7i4fAyGSNpGYrku5U2BIJtlA5lR6V3o4pRmmvCjkyyKUafiMdFFFaSgKKKKAKKKKAKKKKAKKKKAKKKKAKKKKAKKKKAKKKKAKKKKAK57vvulI0xnijLqwBISxdJRoHC82BFr5TfQ3B5joVFQnBTVMsx5JY5bo+J+Ypma9mzXBIs18wN9QQdQb86fthYPESwxCPDyuci94rkj5D8b2BGo5Xv0vS1vvgjDtDEKbayFxblaT7wf4b/BrpeD3tXB7Hw0wAc5EhGvdDqrXzWF9MhFvG2o501GCOZJSPr/yeWeTBhljVuX/ACi5szcFLZsU3FY/gBZYV8gBYufNvQUx4DZkWHXLFEka+CqBf525/rVHdPb3bsKk5QIWzAqDcXVipt6XtWxSGOMFUVR8jl3qbjPxTphRRRUyo+MwHM184o8R615lgV/eUNbxAP8AvUf2dF8JP2r9Kkq8yD3eRNxR4j1o4o8R61D9nRfCT9q/Sj7Oi+En7V+lO6eXPhE3FHiPWjijxHrUP2dF8JP2r9KPs6L4SftX6U7oufCJuKPEetHFHiPWofs6L4SftX6UfZ0Xwk/av0p3Rc+ETcUeI9aOKPEetQ/Z0Xwk/av0o+zovhJ+1fpTui58Im4o8R60cUeI9ah+zovhJ+1fpR9nRfCT9q/SndFz4RNxR4j1o4o8R61D9nRfCT9q/Sj7Oi+En7V+lO6LnwibijxHrRxR4j1qH7Oi+En7V+lH2dF8JP2r9Kd0XPhE3FHiPWjijxHrUP2dF8JP2r9KPs6L4SftX6U7oufCJuKPEetHFHiPWofs6L4SftX6UfZ0Xwk/av0p3Rc+ETcUeI9aOKPEetQ/Z0Xwk/av0o+zovhJ+1fpTui58IVt9dwotoESLIIpgLZrAq4HIMBY3HRvDodLKuC9kc5OSXFxrDmDWQsxa2mbKwChraA62uefI9T+zovhJ+1fpR9nRfCT9q/SpWuTfi/JazFj7OMlXl+v66EezMFFh4kijsqILAX/ANz1JOpPnVrijxHrVLEphorcQQpfQZsi3+V+fMetGFXDS34Yhe2hy5Gt87cuVR7vJhbyPqy7xR4j1r6DeoPs6L4SftX6VNHGFFgAAOgFh/ijryPVu8zMx+9WEw8ywS4hI5XCkIxsSGJVdeQuwIF+tV035wJz2xKfdmz87KS4isTa3vsF+ZrJ3o9nXbsWMR2lohkgRkCXJEMxmBBzAXJNu8rAW5Vn/wDhS/CniGNOSd+IBw2ORhiFxAsGkKWuCuiqTe5PjEkPS7SiMzQhxxVQSFPxBGJCt8iQR+lWaVMLuliUxi4o41WcxpDMOzgCREkdxl7/AN2bNlvryvTXQBRRRQGdjt4cNA5jlmRHETTlWNjwkvna3UCx9DUab1YQzrAMTGZnUMseYZiGXMv6le8Bztra1YG+ns0Tacxlado27O2HQqNVLPmZr3FwULxleREh1rxF7NLTRk4kmBMRFjDFw7OZ4oREp4ua4Q5QxTKfAECgGF968IuIOGOIjE684ybN7ucDzOXvW52qtHv7gGiaUYqMxoVBbW13vkA0uxNjoL8jWdjPZ0smNbF8dwzTRzZNTGAmGOHtlzZSxvmz5cw5DnWXB7JmXB9lOLDqGieNmic5DEGGl5boSG5xmMi3nagGmHfXAvKkK4qIySBSi5h3s65kynkSw1A5mvKb84ApK4xcJWG3EYOLLmbIpJ6gscuYaX61ibK9lcKSmTETy4lsuHsXZ178CMokcK1pG71xmBK20JuSaR9kIeIxy4ouFgiwkREQXLBHOs9pAGtKxyKubu6X0JoBqxe+2Bi/qYqJbSNCbtykUKXB8LB1ueQzDXWpsPvThZMQcOk6tMpIKC9wQMxB0ty1pKk9jCrHkhxbRkTyzpIUJlQSJGgVJFdWBURjUmx0uptW7sfcZ8NjpMUuKLLK7O0RVtSyBOYfJe6qblL8xp0AbaKKjxGJWNS7sFVRcsTYAeZoCSo551jUu7BVUFmZiAoA1JJOgHnWWm8gNyIJci6lrLyva+Utn87WzeV9K5ZisRjN6sQ0MYfC7MiezuRZ5WU8jfm3XLyTm1zYUA0bve02Xae0uDgsOHwUV+NiXzA3scpTkBdgLAgki57tdDrP2FsGDAwLBh4wka9BzJ6sx5sx6k1oUAUUV5aQDmQPnQHqlnbu2ZnxKYPCuqSZDNLIQDkQEBQL3GZiRzBsLaa3F7aW9WGgVyZVdkvdE775gL5bJcgnTn41xz7axgaedI5HknzIxjYxurHVcrXBUKwXTwWx0vVOTJFNRbLYQbTdDdtPZWLLPLI5bKxUyZVIIB0HjkF7d0KLk9b1RkxEsY4kX9ZR3SPG4uNSLg290mx63qbAb8yYieXDkZkSGUS/dgRrIMqo8bc2zuzd1vEWAym/muTq4rFNSi+vidDTy7SDjJfoZNyt+mxcjQYhFSZRdctwGA94WJNiNDoSCD5U51wjaGLbDYtZo9HXJJ5Ei62PkVGU+RNdt2XtFMRCkqG6yKGH/IPmDcHzFdPTZe0j18TDnx7JdPAtUUUVpKAooooAooooAooooAooooAooooAooooClPLKxdYsqlRYO4LLmIB0VSpYAEXOYf4pfxUEvEBxbgAG6tf7m4v/TXSz2vo12tezEA1vhjHMb3yy2IJ5B1FivldQCPNW8arb042GPDPxhmVxky2NiWIVbke4MxXvG1tNaAQt496c44UPdjHqx8T4mmn2ah+x3a+UyOY7/2GxJF+hfOf1pQ2Xup/5iZZwzQ4U2kOimUm3DGpAAZSHbUAA263DzBvdCAgMckalxECVCoDfL4iwB8r2BIFlJADDRWNLvOiyMnClOUkEqoPLNm0Bv8Ag0HvHMtgQQTa2NtcYpGdVKqGKAkqc1gLkZSRbMSOZvlv1oDme93tYxEAlkgaACGeXDmBlYzHhtkLlgwC3IJUZTpa9+VfXm4lnkuWcD+pq97E2N+RGug5a047zbgYbFNxxBH2lSGEhGrFRYB/HTkx1BCnpaktZ7GxDA6kqQcw0udFBBsPA2Fudcv8hudJLob9Ht6t+JKsYHIAfIV9qg+KJAEcee3kQoOYWIZ7A210Av8AK2v0RTGxBVeliWblcAm1gTrewt+thXK28nQsu6X8+f8Axf8A4r7UGdUIBJLvoABd2I6Kq6nroB41ew2yMVMbR4d1v+OYcNBfrY99vkB6XqUMU8n8VZGWSEPFiZtyQmdweQygG2nK5F+Rtf594fMu/sk202aTCsbrYzJ5EECQDyOZW+ebxprwm5OHGF7PKvFzMZHc6MZCLF1tqmllFjoABr1l2BubhsC7PCrZmXLdmLaXvYX0FyB6Cu3h08sbTvy6nLyZlNNUblFZ+N2pGkgRndScuoVsgzsVTM9iq3YEC5GtvEVK8iC33p15ag35a6dNQb9Ab1tMtvgt0VTWeM5bTXz3y95e9bnl8f0r7xEvbja5slsy3zf2/PypSPLfBborNn2jCihjPozBRZgxLEhbKFBJNyOXK9eocdE50m65eYtmuy5QSNWup7vP1pSFvg0KKpHEx2vxtDfvZly6EAjNyvc8qkjysSBKSV0IDAkfMdKUhb4LNFRcD87eo+lHA/O3qPpSkLfBLRUXA/O3qPpRwPzt6j6UpC3wS0VFwPzt6j6UcD87eo+lKQt8H2eBXUqwuD0/75HzqlJg30BEcyqQy8TRlYXsb2YMeQBsCPM1c4H529R9KOB+dvUfSlIW+CPBYUoGLG7OxdiBYXsAAPIKqi510qdowbXANuVxy+XhXjgfnb1H0o4H529R9KUhb4JCK+IgUWAAA5AcqzMXtjDxTx4eTEhZpr8OMsMzW8Bb0vzsbXrQ4H529R9KUhb4JaU9v7lNJI0uGlEbubujA5GNspZSuqMRoeYPhc3pn4H529R9KOB+dvUfSoyhGSpkozlF2jnh3XxwveCI26ibQ/K6g+tT4bcjGSW4jwwA88uaVwPK+VQeeutvOnzgfnb1H0o4H52/x9KzLRYE7r5L3q8r/wDIzth7sw4QEoC0jCzSubyN8zyA/KoA8q1qrTZUF2kKjxJAH+a9iH87eo+lalFJUjO5N9WTUVFwPzt6j6VIosPGvQmxc22cMcUiTY1I2cRXwzPErS5JGeM2bv2zk+7zy28ayYsJs3I8f2hE5ijMbEywZo0zQp3re7bhRpc8yddSKz9+N2ocTtOPPtCKCSSPDoIGzGRuHO0qlVzqj5m7tnRwLXAvWbDuvDJh9oQLtXDNG2dpCGkPAJxAmu6tMYlAsy3VFJPXnfw9GobrxLjI1jnQGNhiXh7nEsGkKZVAuiZpGGYW5kG/TSG50fFWUyMSrlh3Y/dzrLkJC3PfVTmJzc9daT8LKseMh2hJtnAnjRjDH7sKkiRyh3EZMncYZlBJva4Nqbm3UJ2kuO7VLlETR8DN93dso08F7uYr1axvpYgeJtxYmUIJGVbrcBY9cqRKOa93WFTpa9z5WkO5qGTPxX6C2WO2UO0mUXW4u7XzDvDoRTDRQCNjdkbPwZjgmxIRn9xGy9cPHgr2C2UdxTc2GZj8qtbJxuHwkuPeTFRZYnBkAt9yJJZZRxCADdmlPMnW/wAh73u3FOPmhlXEGAxWBZEHFIDh7LKpVlvYixzLrfLfWsSX2P5lxAONYti45EmPCQKWfEDEB1CkG4OZe8zGzGxA0oB12nvHhsN/WmSPucTvH8GZUzfLM6j/AFV4k3qwii7YiMDj9kuTpx/h3/urEm3CeexxWK47HDYjCsRCqXWZlYMApIBTILePPSsvaHsgWfDwwvi3+6XEMX4aFpJ8QczTPmuNNbAWYX0Yc6AZ59+MCkzwtioxLGGLIb3UIpZidOQAJ/Sva76YIyxxDFR8SZUZFze8JBmj15AsNQDqelZ+L3JMsk0j4gl58B2BrJYX7xMoGbqXJyf5rPwXsw4RiUYpuCr4WaSLhrd5sKiIjCQm6K3DQlNeRsRegGfZm82FxJUQzpIXRpVCm90V+GzDyD9351p0j7k+y9NlziZJ2f7gwMpWylmkVzIO8ctwigqOdr36U8UAUVBisbHELyOqCxN2IGg586xcVvPxBbDC4P8A7zDuWPWMc5D6LrzPIgMNIvtF9pqbNAggXj42SwjhFzlzaKzhdTryQanyGtfdqTR4VS0hZ5iNLu2cX6lgQQfIWA/xWb7Jt0MOhmxjZ5cS0zrxZTmZQQGGUnmxVxd+Z1Gg5gffZ97NJI5ftDaTcbHOcwBN1i0t07paxtp3V6eNdKoooAori+2PafjUxAiVnTEdpeN8KYkKLFmyoVa2cnJ385OXW9raVuNtactfjy3vm982/aO7bytas2fUwwtKRfiwSyJtHR8TiFjRnc2VAWY+AAuT6VyXARzbXxLyF3RcxyDOVVFWxC938QzJy5nMfle2ttHEYmFopJ2yta9ljFwCCAbLqNOlqXMVsWVIssUiEhs4Lpdo2un3kTLqrjJpaxOouOud6vFkaTdIuWnyQTaXUYsbsSZVDTNI9jkWR3DHu6Dnz5E3I1ufHWP7cxWFW2GAIa4Kn3V00ZVJGvy/UHpV3b25NLHiVljlSMmFESZ2c8VbmZos18qWCGwsoJGXrVmseofY5U4O+hpwrtcdSRq7N3pxmFxkcGOdHScAo65bLmNlIKgXXN3TcaXBvauhVyHfpr4TA35gTgG590MqrqdeQFPO4W8fbMKMxvLFZJPE/wBrf6h/kMOldXFkt7f6Zz8kKVkG1dmYaPaDYufGCI9mSPhGUxjKJWXO/eAkUtMqgMpAYjqaUcRuZhkhZZ9q4dVhjXZ0TZEUI0c0eJyzhpCJXui3Xu6E6a6Me9u48uOxE/fEcc+EhhEnvFJIcVx7FLi4YEag9D5VRHsumBMvaYGneXFSycTDZ4P/ADSxo4SNnuMojFsxN8xBFaCkytp7lQtLLxNrYZMTIuKlnUxqVEeIhjV2SJpbx5UjzZyWve50FdO2Ng0hw8McbZkjjjRGuDmVUCqbjQ3ABuKR39mckWIM8UyFVj/oLHkErrhzCAwz8JL/ANyoCBp4kuO6+zWw2Cw0DkF4YIomI1GZECmx6i40oDTooooCrjdqQwW4sqR3DsM7BbiNc8hF+iqCSegqrPvVg4wzPioFCZMxMiALxVzR3udMy6jxGtZW9W7MmLmW1hG+ExuEdusZxAjyuq6ZvcKkXHMUvw+yqdXE/a4mxCtHYNAThykWGOGUNGXuWynNmvob2GtAO3/U2E4qw9qh4rhSsfETOwYZlKre7XGotzq7hMWkyLJG6uji6upBUjxBGhpC/wDCc8eKbtQvE2CbIsQWFuyqwb7tWyjNm7un3etr3vTNuVsmTC4NY5VVXLzSFFN1TizPKFB62DgfpQG7RRRQBRRRQFDCx2nmLWucmQ9RHltby74c/qKg2nsqwaSDIktibkWRj1z25H8/MeY0qRMQmJRZ8O6vlLBWB7jWYo6E+GZSL9CoOtrGnt1Ti4TEmI7NIfeDAZgNRyuMy38CVOUjUUByxTNjJQArNJIdFNwQeua/u26k8rGutbr7BGCgEebMxJd26FyADYdAAAB5AVUwW7kTTYmdG/rkKCotlC24ljfvB3XvEWva3mZ8Pu1whGI5pO5kHeJIKoAALCwBsPlq2mtAbdFYU2xIjiWkM7rI6quUOBorF1sOfMkeFgNK0tmYIxJlLZje5OuvQcyToABz6UBk727CadQ8Yu6BgRyZlPRT0IIuPma5/Nj40YqzKjAhWDEKw0zC4ex5Eafm/Wuw1x3fnYTx4uQI5AkjLNYXvC0mZl1tZlZdANLKmo5HBqdNCb3t0dHRTuXZt0iMbZiufvFIHmNCOn5tfSrCY1W905j4CxPle2g/WueyxrfS/qKedgYdUw6ZRbMA58yRqax6rSRwRUruzu6nSPAk2/H9f9mhXmVgFJJsADr4af4qfZmAmxX/AKeMMoNjKzZYr8iFNiXt1yggeNb2z9wGYg4qRWUamGMHIxvoHdrF1/LlUHrcVTi0mWdOqRysmohDz6mftTdKbGbNwjILTImcoTbNxQHcAnkQbWvYcxpVX2cbv4zD4ss8LRxmMq+e2puCgW3Mg/pa/jXTQK+12+xjuUl5HK7R00FFFFXFYUUUUAUUUUAUUUUAUUUUAUUUUAVDjMGk0bRyKGR1Ksp5FSLEGpqKAXd3d3cNsqLg4dGOZmka5GY5mJBY6AADujTkvWxNbEWJSTQjUa5Wtf5jmD1FxVbGIVlvzDr46gr5dQcw+RHnpFK4UXb9PG/l1J+WtZJ55RnVFqgmrNVnCjUgADroLCqs+0Ra0feNtD+AeBv+L5D/ABzqvHhHbXKF8C3PUc8o5fK4NS/Zz2/qLm8chy+ma/8AmpuWRrpGjyorxZXjjAFvXzPUnxvV7ZchaJSTc6/MWJFj5jkfMGqD50NnQnXRkVmUjpyuVPjfTz8LuzMMyBi2hds+X+3uhQNNOS3PmTVeCMoydo9m010LlUdq7EhxSgTRhspupuQyn8rLYj9DV6itjV+JUfm/eDZow2KmhAIWORlXNzy37hJ692xv511XdbdLCDBQz4jvgxI54r/dLpf3TZbX/uvS37WN2JVxBxSqWjkC5yATkZVy97wBVRroOf64A3qmlwUWBRWZklurKSWZbNZMtiSQzAgjoo00vUpRUkrPsM8Xr9JhcJeFKX66U2zvGDnjdAYmVk5KUIK2GlgV00tb9Kmpc3B2A+CwaRye+xMjLe4Utbuj5AC9tL3pjqJ8nljGM3GLtJunz+wooooVkM8xW1kZvkV0/cRUfbH+C/rH/KsXbaYxsSjQ5hDGpVrMBnaUMtwhBDcM8Jrkj8Vr1l7Mm2rFCEZM7LHJZpLM5YLIUDWIzWtCLk3Od73tdZJrgg4t+fwN3a3+C/rH/Kjtb/Bf1j/lWbj8Ri1cqi5kCJZgqm5JIlJBYZWUBSq63zHn+GtJi8foQgykDN3RmUXhzFQGILZXmOXUXj6/iblx8nm1+p+30bfbH+C/rH/Kjtj/AAX9Y/5Uq7OG0ESHMrlgvfBIY3GHF2N37zZyRlLZSRfn3qsSYjaBQnhi+ePKoGU5VlgJYlX6o0xK3t3LWI0ZuXHyNr9T9voYu1v8F/WP+VHa3+C/rH/KsODa+JWeGKW12AvZBrcyZ797ugBY7WB9438QzU3Lj5G1+p+30Ve1v8F/WP8AlR2t/gv6x/yq1RTcuPkbX6n7fRV7W/wX9Y/5Udrf4L+sf8qtXovTcuPkbX6n7fRV7W/wX9Y/5Udrf4L+sf8AKrVFNy4+Rtfqft9GZjC72KxOGHK/DIIPMHvX6Dl4DnyqHCxyBg0kJuvuqpQgEixNywJNrjkOZ51s0VHbDdu2q/8AJKpVW5+30Ve1v8F/WP8AlR2t/gv6x/yq1RUty4+SO1+p+30Ve1v8F/WP+VHa3+C/rH/KsLF+0TBx4+PAZmeeQkERrmWM2uBIQe6bDoDbmbDWmem5cfI2v1P2+ir2t/gv6x/yo7W/wX9Y/wCVWqKblx8ja/U/b6Kva2+C/rH/ACqKM5SWXDEFuZHCBPzIbWr9c7xntHnkxDJhIonjQkZnzEvl5spU6C/LQ3FjpfSM8sYK2vknHFKXRN+30PXa3+C/rH/Kjtb/AAX9Y/5UlPv3iZFuIki5XW+dvMXNgevT9etXIvaNHED2kWJBKmME5rfhykkg6jW9vHL1ojrMMpbVXuWPS5Utzb9voae1v8F/WP8AlViNrgEgjyNrj0uKX93d+8NjpDHHnVwMwVwozDrlykg28P8AemKr9ykuhXtcX1Zzbfjbu0YtopHhWl4RTDnIkIcOzTsswzGNgLRgHvSRgc79KyRvPtTgY5uLMZow/Bj7MdAMUqAgHDqrfdnT7xyQxNhbu7O9+LxrYvERQtMFWLBuI4TaRoDO/amh6CXRVHkD41mbYj2qFwbYdcewVmHCkdQ7LxrocRKhsrZOkiOuW9zmoem5gt95JNqBcmJ7HLAixg4WQAYgzFSXYpmQZRzY5QNafaXdyMZLLFOZGLAYvFpGxJJMSzsqanmBYqPJRTFQBRRRQCF7UEx98O2C7QcpfMkJKgt3Smd1On4gAytGbnNawrM7XthsTj2MGISKeDEphwHjKxyRRgQOtmzIXIc8hcsnO1xpb94rHHEPFhGlBOCLoqWBZu1RLOUZtOIsNsvhxDbU0v7UwW1ZIlGGOORVXGuvHltMQoiMAYxC5JbiZFkuT1NrUBouu0sWsSKuLw5XAyxO7sFvilWJo37rHNdgwudbFqo7Tbbb4RGjixCzz4ifFMqyJ9xHGuWCDvkAqzWYgakZtDe1OG5mPnlnxglLlUOGyhwLq7YWNpl00FmIJA0BY2proDmW09kbQkxkksUmOSJ9nyYhIjKAqYxrhYco0FgQcviL5qrYOPawkw3E7XnC4AKQwOHyZR27tVz3nuX1NzouXrXVqKA5tudFtdcbGMXxDhwMWwYtyzy2iSUdSoQsp17soGlrV0miigCiqmO2jw72jeVgAckYBaxNr3YhRyPM9DWFitqTYhjEoMI6rcicg9SdOGOeqk3towoDdba0IbKZowwOUjOt7+B15+XOubb8e0ibETnZuyAZMS11knU92IDRsrcrjq/JeQu3LU21tyPCIYosrORlJAGVR1VR4f71J7I9kww4eZo4kRmnbMwGpGVXUeSrnICjQfMmgLXs89m0OyYy1+LiZB95OeeupVL+6t/1bmegDlRRQCbjPajhomTNHNwpXaKOYBOG7qxQgDNnUFgQGZQOvLWpv+u+9/QOXxzjPy/ttbn+alPer2b4eDELOgfhljIsRc8JJsxbQWuAb3AvbunTkK+B78iCL2/UEhtevy8jXM1eqnjntgbtPp4zjcjc3h34eTCyLDBIsj9wXMdwpuHYWY305W/uHhSpsTeRtmwx/d99pjZOGzM6ScBOGrowWNjYkE5tVAsBe9/ijqbfPS/LUeI1FfXUEEHkedZo66e5Ski96WO2osuLtyLFQyhY41eB4SHjYOHSe5BJCrZu6xZbEDKLE9KMkKta4BINwbaqfFT0PmPCq+zNlRYZWWFAiu/EYDq1rDzsBew5DMbAXNWZGsCfAE+gqnU5llmpQ6dCzBjeOG2R4312kyT4LFpZZWizHzaNrG5HMHMy/LTyrqOydpJiYUmQ911DDy8QfMG4Pyrk++ezGGGwUwDZGR73HumR+KoPhfMbD8v6Vq+yTbDCSTDE3QqZV591gVVwPAHMDbxB8a6+ObU6fnX+9HPnBOFryOnUUUVrMwUUUUAUUUUAUUUUAUUUUAUUUUAUUUUBQwyZJ5QT/VyyDT+1RGwv1tZT/rr5tvCK8TFmMZVWIkHvLpr8wbar1qzi8LxANcrKcysOYPLr5EgjqCaxts7OGLjEOJSRbENmiF1a2mhszR3zeTL+FtM1AcywmyZZpzE5EbpczM5GWILbOzG9ja4trrca21HU9gPhIIUiglTLpbvLnZnXOC3IlmF25cuQsKkwOylZp5WQg4h0NiSGCxKqx8vdNwXHUZvGpBu9CAoRSgS1shI0FrAnnbuqf9IoCU7agEhiMyB1y3UsLjMbKD5kjlzqfDYtJRmRg48VNxyB0I0OhFV32HCztIYwXYZSST7ty1udgLkmw6k+NT4PCCJQoJPMksbsSTckmgPc8CyKVZQysLEHUEVxLeGSXDTSxoJDa0cf4ssgkAu3EuRniuw1t3hbS9dxpS3t3LOJczRFBIU4bK47rAarZhcowPWxGg00qnLDcrpM1aXNHFO5eBxcbVxC6mQi4Gnc6dO7qB5Xt4U3bJjdolaUgkjMAuigHVdBoT1pLxeGaKR0cWZGZGA5ZlNja9tLiul7t7pYqbDwkGKKNo1Icku5BGlkFgNNdW61RrNNcUsUV8H1H5GGHBjjOPgypPikj1dlW/iQP96sYTZE2LOSNGVWHemdSqKp5lcwBkax0A08SKfdibsw4QXUFpD70r2MjeV/wj8osK1qpxfj4qnN2fN5NY30iiuuAThCIqGjChMrAEFQLWIOh0qvszd/D4YsYYUjLcyo1PW1+g8uVaFFdKjDYUUUV6AooooAooooAooooAooooAooooAooooAooooAooooAooooAooooDgXtD2eYdozjWztxQT1DjMbeWbMP0pqXfoQ7HhEEgEyFYHGnEWyscyg3FjlXvWPvHqNHveHdPD44ATpcqCFdSQ6352I5/I3FL2D9kGDRwzNNIB+BmUKT55FB/S9StNH0P+oabNgxwzp3Cv6aRs7ibQmxGBiknJLtm7xFiyhiFNhpqANevOmCvMUQUBVAAUAAAWAA0AAHIV6qJwcklObklSbfTj9BRRRQgf/Z"/>
          <p:cNvSpPr>
            <a:spLocks noChangeAspect="1" noChangeArrowheads="1"/>
          </p:cNvSpPr>
          <p:nvPr/>
        </p:nvSpPr>
        <p:spPr bwMode="auto">
          <a:xfrm>
            <a:off x="63500" y="-771525"/>
            <a:ext cx="1590675" cy="1590675"/>
          </a:xfrm>
          <a:prstGeom prst="rect">
            <a:avLst/>
          </a:prstGeom>
          <a:noFill/>
          <a:ln w="9525">
            <a:noFill/>
            <a:miter lim="800000"/>
            <a:headEnd/>
            <a:tailEnd/>
          </a:ln>
        </p:spPr>
        <p:txBody>
          <a:bodyPr/>
          <a:lstStyle/>
          <a:p>
            <a:endParaRPr lang="es-MX"/>
          </a:p>
        </p:txBody>
      </p:sp>
      <p:sp>
        <p:nvSpPr>
          <p:cNvPr id="8" name="7 Rectángulo"/>
          <p:cNvSpPr/>
          <p:nvPr/>
        </p:nvSpPr>
        <p:spPr>
          <a:xfrm>
            <a:off x="0" y="2564904"/>
            <a:ext cx="9256060" cy="2123658"/>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Experimento de </a:t>
            </a:r>
            <a:r>
              <a:rPr lang="es-ES" sz="44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Locke</a:t>
            </a:r>
            <a:endParaRPr lang="es-E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defRPr/>
            </a:pPr>
            <a:r>
              <a:rPr lang="es-E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Teoría Conductista </a:t>
            </a:r>
          </a:p>
          <a:p>
            <a:pPr algn="ctr">
              <a:defRPr/>
            </a:pPr>
            <a:r>
              <a:rPr lang="es-E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Proceso Enseñanza-Aprendizaje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descr="data:image/jpg;base64,/9j/4AAQSkZJRgABAQAAAQABAAD/2wCEAAkGBhMQERUUExIWFRUUFxcUGBUYGBocFRkYGBccFxYbFhoXJyYgFx4lGxkYHy8gJCkrLCwvFh40NTAqNyY3LCkBCQoKDgwOGg8PGi0kHiUrKSsvMCw1LCosKSwqMjUyLCwsLCw1NSwtLC40NC80LywsLCwsLCwvLCwsLywsLCwpLP/AABEIAOAA4AMBIgACEQEDEQH/xAAcAAACAwEBAQEAAAAAAAAAAAAABgMEBQcCAQj/xABAEAACAQIDBQUFBwMDAgcAAAABAgMAEQQSIQUGEzFBFCJRYZEHMlNx0RUjQmKBktIzUqGCscEW8BckNEOi4fH/xAAaAQEAAwEBAQAAAAAAAAAAAAAAAgMEBQEG/8QALhEAAgIBAwEIAgIBBQAAAAAAAAECEQMEElEhEyIxQVKhsdEFYTJxgRWRweHw/9oADAMBAAIRAxEAPwDre0d5I4JljcWuEJbMgADsyg5WYMwGUk2BsNflAu+eGLaMxXLnz5Gy83FiAMwIEbsbiwAB5Gq+3cdge1JBOJHmkRW4SpPIhQSEK0qxgx5Q5OrjQ2OmlZOF21sYJIFISOKNpC2WZEeNHMbNG9hxlzyMhyk3zW1FqAaoN4YHl4SyfeXZcpVgSVLA2uADrHJYjnka17Gvh3hgDZc+uYr7r2uGyEg2sVDEKW90EgEi9LL727IjkXENdZg0kQvBPx0YAyOGTLnTuyM1yOTNbS9MGD2VhJ1SaNQ6yWlRgzZSrkSaC+ilrMUtYkAkXFARvvlhsgdXLBigACMD3zGFJDAWX76M3OneFr16g3tgZipLKRpqreLKTpfujIbue6LjWpTuvhrAcIWXLbvN+AIFB11A4Ueh0ugPOvv/AE1hrluFqbX7zagXOU66qSSSvI31BoCNt7MONc5sAxJyPcZRGx7ts3uyo1wLWN6t4PbEMzskb5mW5Ng1tGKGzEWazKymxNiDWFtrG7OwkqRzAiSVTZVWVzkIjhZmyXyr93GuY+HzNRYLauBw2IxzDEd7DIGmjytaFDeU5QB37szElbm5F9TcgN9FYm098sJhgDLIVDQnECyOfulKhm7oPLOunP0qPG794KFHeSfKkeI7IzFXsJguYry1sNSw0FjrpQG/RS1i/aLgYp3w7yuJY1ZmXgzWCoCWbMFyldDqDavUftBwLPGomJ4ohKnhyZBxxeASPlyxs45BiDQDHRWBsXfvBYx0SCfO0iu6jK40jbI+bMBlINtDY2IPI1v0AUVHNOqC7MAPM19jlDC6kEeINxQHuiiocTihGLnU9FHvMfACgJqKyUZjqWa5152ty0AGltP/ANvV/BTmSNWItf62uPI8/wBaqx5VO6JSi4k9FZEu92DWUxNiohIMwKlxe6i7DzIHMc6P+q8N8T/4P428P++dTlOMf5Ogot+CNelPantJw8E5hCSyspsxjVSAw94WJBJW2vTpzqTePfiCHDO8UqvIRljAv7x0BOmgF76+FudIW62Pw2Gi4uITOeK6uWZdEPBGdlY3cqXYkAX7zHnaq5Tt7YMmoUrkPMntFgNjGjuhAOexUC4vbUXFut7W860tnb2QSg5mERUXIcgC3UhuRHofEClCQYd4nMXEEkLosiuGByyX4bKH1KH8LcyFN9ax8ds1JrZh7tyNSBc+NrH0IPPXWsOTVZMOSp1RqhghkhcfE6lsvb2HxWbgTJJlNjlOo/Tnbz5Gr9cj2tNHs7F4XFYZCscsWdowWNxe0qgNqNGWw5ZlB+fWMPiFkRXU3VgGUjkQRcH0roQnutGOUa6ijvNHs2HHLi8ZIOLFhu6jJnRE7QgEoAUlX4kioCDyY6aEhYxuB2PEssE+PndIlkwSREMWw6hkmkEeSPMwUrH942YBQoJ8W3eXcUY7ESNI9oZsKMM4XSQOk4nidCQRa+a4PgKow+ytUPFTG4hMUzyvJiVEYZ+MFEgyZcqaItiBcEXqwgY52Rs+eew2liXxQZ53xEar3s+GC5cyxGJfuBoi96xPPp0DduKFMJh1w7ZoBFGImN7mPKMhN7G5FjyFL7ezhFxYxaTSGVUsA2S7MIuEOLKq8SRSLEqxNyL8tK392dknCYPD4dmDGGKOMsORKqASL9L3oDTooooBH9o2xsFO0bYvEPFwo5Ju4gY8KN4zIwbIzREMYxmQgnNbXpgY7Y2ycOcQXx04eYTwTgAsz9qUYhiEEZ91Sr5lFgPevypv3i3KXGYkyO33cmEmwUgBs4DukiNHoRcFWvfxHO1qzE9lSgiYY2cYtXLDFARZgGiWAqEy5bcNVF7XuL3oDOwKbMM0cT4+fEuYmwqmRbxsmMiR0j4iRqlygBUZrnM3PpZ2f7Ndn4zA4dY8RPJh1Wd0cOA0jYi4eSTuglgLqARoCQQa0R7MYBiBieLK06y4eUSOVLngRcHKzEXIcC7efK1a+5mwDgMFDh2YMyBi7D3S7u0j5b9MzG3lQFSfcOKSQyPNMztgTs5mJS5jY3Mh7v8AUv15eVU8P7MIIzHlmmEadmLxXTLK2EAWB3OW4ICrcKQGyr4U5UUAnbsey3CbPnSeFpM6RNCcxSzhnzZ3yqLvyW4too06040UUBl4xiJdeqjIfl748jyPn+leV0NwSD1tyPTUdf8AerW0I20YAtYEFRzsbG4B5nT/ACflVSDDGYgsrKguSGupboAV55epva9hzFYsmOTyd0ujJbeoHFM5GUu1jbucr/mIsNPC9C4ZwL8M35HVcxtyuSdfHU1rKoAsBYDS1fau7FP+TbIb+DFjnBuCCpUkFW0I10PyPMHlVvY98h5ZMx4dv7bD/GbNbyt0qzPhEe2dFa2ozKDb5X5VNTHh2NtMSnuRxPeTcTEQzxRPic2EikbEwgKRLcyGRkve1wzDvDnmGl+WoWt/j/NdM2pspMSmRwdDcMNGU+IP/HI9a43tbazYWSRGysY7kE3TORJwpAACw0bOwueS9DWLWafJkmnHqdDRPctsV1Nm97j9D/8AdVsXs6OXKXRWKEMpKglSpuLX6XHLkaVhvfJb3Ael7ta2nhzPLUmmPZmIeaMMwyA6gc2I6G+lgfIcqwz0+XB3n0Ojkwyiu+un+GfdibL7Kki8V5DKyEs5ucsYYRKPlnYk9bjlbW8xt/39K+1BNeQ8GMZ5ZAVVBzF9MzW91Re5Y1U5TzSV9WUKMccenRFTfSNuFgnJzK0c2VgdLGXMo/YU9KZ/ZRt8uj4VteGM8Z/ITZl/RjceTeVNOK3XhnwseHmUMsaqqsNGUqoW6HmvL00N6qbu7i4fAyGSNpGYrku5U2BIJtlA5lR6V3o4pRmmvCjkyyKUafiMdFFFaSgKKKKAKKKKAKKKKAKKKKAKKKKAKKKKAKKKKAKKKKAKKKKAK57vvulI0xnijLqwBISxdJRoHC82BFr5TfQ3B5joVFQnBTVMsx5JY5bo+J+Ypma9mzXBIs18wN9QQdQb86fthYPESwxCPDyuci94rkj5D8b2BGo5Xv0vS1vvgjDtDEKbayFxblaT7wf4b/BrpeD3tXB7Hw0wAc5EhGvdDqrXzWF9MhFvG2o501GCOZJSPr/yeWeTBhljVuX/ACi5szcFLZsU3FY/gBZYV8gBYufNvQUx4DZkWHXLFEka+CqBf525/rVHdPb3bsKk5QIWzAqDcXVipt6XtWxSGOMFUVR8jl3qbjPxTphRRRUyo+MwHM184o8R615lgV/eUNbxAP8AvUf2dF8JP2r9Kkq8yD3eRNxR4j1o4o8R61D9nRfCT9q/Sj7Oi+En7V+lO6eXPhE3FHiPWjijxHrUP2dF8JP2r9KPs6L4SftX6U7oufCJuKPEetHFHiPWofs6L4SftX6UfZ0Xwk/av0p3Rc+ETcUeI9aOKPEetQ/Z0Xwk/av0o+zovhJ+1fpTui58Im4o8R60cUeI9ah+zovhJ+1fpR9nRfCT9q/SndFz4RNxR4j1o4o8R61D9nRfCT9q/Sj7Oi+En7V+lO6LnwibijxHrRxR4j1qH7Oi+En7V+lH2dF8JP2r9Kd0XPhE3FHiPWjijxHrUP2dF8JP2r9KPs6L4SftX6U7oufCJuKPEetHFHiPWofs6L4SftX6UfZ0Xwk/av0p3Rc+ETcUeI9aOKPEetQ/Z0Xwk/av0o+zovhJ+1fpTui58IVt9dwotoESLIIpgLZrAq4HIMBY3HRvDodLKuC9kc5OSXFxrDmDWQsxa2mbKwChraA62uefI9T+zovhJ+1fpR9nRfCT9q/SpWuTfi/JazFj7OMlXl+v66EezMFFh4kijsqILAX/ANz1JOpPnVrijxHrVLEphorcQQpfQZsi3+V+fMetGFXDS34Yhe2hy5Gt87cuVR7vJhbyPqy7xR4j1r6DeoPs6L4SftX6VNHGFFgAAOgFh/ijryPVu8zMx+9WEw8ywS4hI5XCkIxsSGJVdeQuwIF+tV035wJz2xKfdmz87KS4isTa3vsF+ZrJ3o9nXbsWMR2lohkgRkCXJEMxmBBzAXJNu8rAW5Vn/wDhS/CniGNOSd+IBw2ORhiFxAsGkKWuCuiqTe5PjEkPS7SiMzQhxxVQSFPxBGJCt8iQR+lWaVMLuliUxi4o41WcxpDMOzgCREkdxl7/AN2bNlvryvTXQBRRRQGdjt4cNA5jlmRHETTlWNjwkvna3UCx9DUab1YQzrAMTGZnUMseYZiGXMv6le8Bztra1YG+ns0Tacxlado27O2HQqNVLPmZr3FwULxleREh1rxF7NLTRk4kmBMRFjDFw7OZ4oREp4ua4Q5QxTKfAECgGF968IuIOGOIjE684ybN7ucDzOXvW52qtHv7gGiaUYqMxoVBbW13vkA0uxNjoL8jWdjPZ0smNbF8dwzTRzZNTGAmGOHtlzZSxvmz5cw5DnWXB7JmXB9lOLDqGieNmic5DEGGl5boSG5xmMi3nagGmHfXAvKkK4qIySBSi5h3s65kynkSw1A5mvKb84ApK4xcJWG3EYOLLmbIpJ6gscuYaX61ibK9lcKSmTETy4lsuHsXZ178CMokcK1pG71xmBK20JuSaR9kIeIxy4ouFgiwkREQXLBHOs9pAGtKxyKubu6X0JoBqxe+2Bi/qYqJbSNCbtykUKXB8LB1ueQzDXWpsPvThZMQcOk6tMpIKC9wQMxB0ty1pKk9jCrHkhxbRkTyzpIUJlQSJGgVJFdWBURjUmx0uptW7sfcZ8NjpMUuKLLK7O0RVtSyBOYfJe6qblL8xp0AbaKKjxGJWNS7sFVRcsTYAeZoCSo551jUu7BVUFmZiAoA1JJOgHnWWm8gNyIJci6lrLyva+Utn87WzeV9K5ZisRjN6sQ0MYfC7MiezuRZ5WU8jfm3XLyTm1zYUA0bve02Xae0uDgsOHwUV+NiXzA3scpTkBdgLAgki57tdDrP2FsGDAwLBh4wka9BzJ6sx5sx6k1oUAUUV5aQDmQPnQHqlnbu2ZnxKYPCuqSZDNLIQDkQEBQL3GZiRzBsLaa3F7aW9WGgVyZVdkvdE775gL5bJcgnTn41xz7axgaedI5HknzIxjYxurHVcrXBUKwXTwWx0vVOTJFNRbLYQbTdDdtPZWLLPLI5bKxUyZVIIB0HjkF7d0KLk9b1RkxEsY4kX9ZR3SPG4uNSLg290mx63qbAb8yYieXDkZkSGUS/dgRrIMqo8bc2zuzd1vEWAym/muTq4rFNSi+vidDTy7SDjJfoZNyt+mxcjQYhFSZRdctwGA94WJNiNDoSCD5U51wjaGLbDYtZo9HXJJ5Ei62PkVGU+RNdt2XtFMRCkqG6yKGH/IPmDcHzFdPTZe0j18TDnx7JdPAtUUUVpKAooooAooooAooooAooooAooooAooooClPLKxdYsqlRYO4LLmIB0VSpYAEXOYf4pfxUEvEBxbgAG6tf7m4v/TXSz2vo12tezEA1vhjHMb3yy2IJ5B1FivldQCPNW8arb042GPDPxhmVxky2NiWIVbke4MxXvG1tNaAQt496c44UPdjHqx8T4mmn2ah+x3a+UyOY7/2GxJF+hfOf1pQ2Xup/5iZZwzQ4U2kOimUm3DGpAAZSHbUAA263DzBvdCAgMckalxECVCoDfL4iwB8r2BIFlJADDRWNLvOiyMnClOUkEqoPLNm0Bv8Ag0HvHMtgQQTa2NtcYpGdVKqGKAkqc1gLkZSRbMSOZvlv1oDme93tYxEAlkgaACGeXDmBlYzHhtkLlgwC3IJUZTpa9+VfXm4lnkuWcD+pq97E2N+RGug5a047zbgYbFNxxBH2lSGEhGrFRYB/HTkx1BCnpaktZ7GxDA6kqQcw0udFBBsPA2Fudcv8hudJLob9Ht6t+JKsYHIAfIV9qg+KJAEcee3kQoOYWIZ7A210Av8AK2v0RTGxBVeliWblcAm1gTrewt+thXK28nQsu6X8+f8Axf8A4r7UGdUIBJLvoABd2I6Kq6nroB41ew2yMVMbR4d1v+OYcNBfrY99vkB6XqUMU8n8VZGWSEPFiZtyQmdweQygG2nK5F+Rtf594fMu/sk202aTCsbrYzJ5EECQDyOZW+ebxprwm5OHGF7PKvFzMZHc6MZCLF1tqmllFjoABr1l2BubhsC7PCrZmXLdmLaXvYX0FyB6Cu3h08sbTvy6nLyZlNNUblFZ+N2pGkgRndScuoVsgzsVTM9iq3YEC5GtvEVK8iC33p15ag35a6dNQb9Ab1tMtvgt0VTWeM5bTXz3y95e9bnl8f0r7xEvbja5slsy3zf2/PypSPLfBborNn2jCihjPozBRZgxLEhbKFBJNyOXK9eocdE50m65eYtmuy5QSNWup7vP1pSFvg0KKpHEx2vxtDfvZly6EAjNyvc8qkjysSBKSV0IDAkfMdKUhb4LNFRcD87eo+lHA/O3qPpSkLfBLRUXA/O3qPpRwPzt6j6UpC3wS0VFwPzt6j6UcD87eo+lKQt8H2eBXUqwuD0/75HzqlJg30BEcyqQy8TRlYXsb2YMeQBsCPM1c4H529R9KOB+dvUfSlIW+CPBYUoGLG7OxdiBYXsAAPIKqi510qdowbXANuVxy+XhXjgfnb1H0o4H529R9KUhb4JCK+IgUWAAA5AcqzMXtjDxTx4eTEhZpr8OMsMzW8Bb0vzsbXrQ4H529R9KUhb4JaU9v7lNJI0uGlEbubujA5GNspZSuqMRoeYPhc3pn4H529R9KOB+dvUfSoyhGSpkozlF2jnh3XxwveCI26ibQ/K6g+tT4bcjGSW4jwwA88uaVwPK+VQeeutvOnzgfnb1H0o4H52/x9KzLRYE7r5L3q8r/wDIzth7sw4QEoC0jCzSubyN8zyA/KoA8q1qrTZUF2kKjxJAH+a9iH87eo+lalFJUjO5N9WTUVFwPzt6j6VIosPGvQmxc22cMcUiTY1I2cRXwzPErS5JGeM2bv2zk+7zy28ayYsJs3I8f2hE5ijMbEywZo0zQp3re7bhRpc8yddSKz9+N2ocTtOPPtCKCSSPDoIGzGRuHO0qlVzqj5m7tnRwLXAvWbDuvDJh9oQLtXDNG2dpCGkPAJxAmu6tMYlAsy3VFJPXnfw9GobrxLjI1jnQGNhiXh7nEsGkKZVAuiZpGGYW5kG/TSG50fFWUyMSrlh3Y/dzrLkJC3PfVTmJzc9daT8LKseMh2hJtnAnjRjDH7sKkiRyh3EZMncYZlBJva4Nqbm3UJ2kuO7VLlETR8DN93dso08F7uYr1axvpYgeJtxYmUIJGVbrcBY9cqRKOa93WFTpa9z5WkO5qGTPxX6C2WO2UO0mUXW4u7XzDvDoRTDRQCNjdkbPwZjgmxIRn9xGy9cPHgr2C2UdxTc2GZj8qtbJxuHwkuPeTFRZYnBkAt9yJJZZRxCADdmlPMnW/wAh73u3FOPmhlXEGAxWBZEHFIDh7LKpVlvYixzLrfLfWsSX2P5lxAONYti45EmPCQKWfEDEB1CkG4OZe8zGzGxA0oB12nvHhsN/WmSPucTvH8GZUzfLM6j/AFV4k3qwii7YiMDj9kuTpx/h3/urEm3CeexxWK47HDYjCsRCqXWZlYMApIBTILePPSsvaHsgWfDwwvi3+6XEMX4aFpJ8QczTPmuNNbAWYX0Yc6AZ59+MCkzwtioxLGGLIb3UIpZidOQAJ/Sva76YIyxxDFR8SZUZFze8JBmj15AsNQDqelZ+L3JMsk0j4gl58B2BrJYX7xMoGbqXJyf5rPwXsw4RiUYpuCr4WaSLhrd5sKiIjCQm6K3DQlNeRsRegGfZm82FxJUQzpIXRpVCm90V+GzDyD9351p0j7k+y9NlziZJ2f7gwMpWylmkVzIO8ctwigqOdr36U8UAUVBisbHELyOqCxN2IGg586xcVvPxBbDC4P8A7zDuWPWMc5D6LrzPIgMNIvtF9pqbNAggXj42SwjhFzlzaKzhdTryQanyGtfdqTR4VS0hZ5iNLu2cX6lgQQfIWA/xWb7Jt0MOhmxjZ5cS0zrxZTmZQQGGUnmxVxd+Z1Gg5gffZ97NJI5ftDaTcbHOcwBN1i0t07paxtp3V6eNdKoooAori+2PafjUxAiVnTEdpeN8KYkKLFmyoVa2cnJ385OXW9raVuNtactfjy3vm982/aO7bytas2fUwwtKRfiwSyJtHR8TiFjRnc2VAWY+AAuT6VyXARzbXxLyF3RcxyDOVVFWxC938QzJy5nMfle2ttHEYmFopJ2yta9ljFwCCAbLqNOlqXMVsWVIssUiEhs4Lpdo2un3kTLqrjJpaxOouOud6vFkaTdIuWnyQTaXUYsbsSZVDTNI9jkWR3DHu6Dnz5E3I1ufHWP7cxWFW2GAIa4Kn3V00ZVJGvy/UHpV3b25NLHiVljlSMmFESZ2c8VbmZos18qWCGwsoJGXrVmseofY5U4O+hpwrtcdSRq7N3pxmFxkcGOdHScAo65bLmNlIKgXXN3TcaXBvauhVyHfpr4TA35gTgG590MqrqdeQFPO4W8fbMKMxvLFZJPE/wBrf6h/kMOldXFkt7f6Zz8kKVkG1dmYaPaDYufGCI9mSPhGUxjKJWXO/eAkUtMqgMpAYjqaUcRuZhkhZZ9q4dVhjXZ0TZEUI0c0eJyzhpCJXui3Xu6E6a6Me9u48uOxE/fEcc+EhhEnvFJIcVx7FLi4YEag9D5VRHsumBMvaYGneXFSycTDZ4P/ADSxo4SNnuMojFsxN8xBFaCkytp7lQtLLxNrYZMTIuKlnUxqVEeIhjV2SJpbx5UjzZyWve50FdO2Ng0hw8McbZkjjjRGuDmVUCqbjQ3ABuKR39mckWIM8UyFVj/oLHkErrhzCAwz8JL/ANyoCBp4kuO6+zWw2Cw0DkF4YIomI1GZECmx6i40oDTooooCrjdqQwW4sqR3DsM7BbiNc8hF+iqCSegqrPvVg4wzPioFCZMxMiALxVzR3udMy6jxGtZW9W7MmLmW1hG+ExuEdusZxAjyuq6ZvcKkXHMUvw+yqdXE/a4mxCtHYNAThykWGOGUNGXuWynNmvob2GtAO3/U2E4qw9qh4rhSsfETOwYZlKre7XGotzq7hMWkyLJG6uji6upBUjxBGhpC/wDCc8eKbtQvE2CbIsQWFuyqwb7tWyjNm7un3etr3vTNuVsmTC4NY5VVXLzSFFN1TizPKFB62DgfpQG7RRRQBRRRQFDCx2nmLWucmQ9RHltby74c/qKg2nsqwaSDIktibkWRj1z25H8/MeY0qRMQmJRZ8O6vlLBWB7jWYo6E+GZSL9CoOtrGnt1Ti4TEmI7NIfeDAZgNRyuMy38CVOUjUUByxTNjJQArNJIdFNwQeua/u26k8rGutbr7BGCgEebMxJd26FyADYdAAAB5AVUwW7kTTYmdG/rkKCotlC24ljfvB3XvEWva3mZ8Pu1whGI5pO5kHeJIKoAALCwBsPlq2mtAbdFYU2xIjiWkM7rI6quUOBorF1sOfMkeFgNK0tmYIxJlLZje5OuvQcyToABz6UBk727CadQ8Yu6BgRyZlPRT0IIuPma5/Nj40YqzKjAhWDEKw0zC4ex5Eafm/Wuw1x3fnYTx4uQI5AkjLNYXvC0mZl1tZlZdANLKmo5HBqdNCb3t0dHRTuXZt0iMbZiufvFIHmNCOn5tfSrCY1W905j4CxPle2g/WueyxrfS/qKedgYdUw6ZRbMA58yRqax6rSRwRUruzu6nSPAk2/H9f9mhXmVgFJJsADr4af4qfZmAmxX/AKeMMoNjKzZYr8iFNiXt1yggeNb2z9wGYg4qRWUamGMHIxvoHdrF1/LlUHrcVTi0mWdOqRysmohDz6mftTdKbGbNwjILTImcoTbNxQHcAnkQbWvYcxpVX2cbv4zD4ss8LRxmMq+e2puCgW3Mg/pa/jXTQK+12+xjuUl5HK7R00FFFFXFYUUUUAUUUUAUUUUAUUUUAUUUUAVDjMGk0bRyKGR1Ksp5FSLEGpqKAXd3d3cNsqLg4dGOZmka5GY5mJBY6AADujTkvWxNbEWJSTQjUa5Wtf5jmD1FxVbGIVlvzDr46gr5dQcw+RHnpFK4UXb9PG/l1J+WtZJ55RnVFqgmrNVnCjUgADroLCqs+0Ra0feNtD+AeBv+L5D/ABzqvHhHbXKF8C3PUc8o5fK4NS/Zz2/qLm8chy+ma/8AmpuWRrpGjyorxZXjjAFvXzPUnxvV7ZchaJSTc6/MWJFj5jkfMGqD50NnQnXRkVmUjpyuVPjfTz8LuzMMyBi2hds+X+3uhQNNOS3PmTVeCMoydo9m010LlUdq7EhxSgTRhspupuQyn8rLYj9DV6itjV+JUfm/eDZow2KmhAIWORlXNzy37hJ692xv511XdbdLCDBQz4jvgxI54r/dLpf3TZbX/uvS37WN2JVxBxSqWjkC5yATkZVy97wBVRroOf64A3qmlwUWBRWZklurKSWZbNZMtiSQzAgjoo00vUpRUkrPsM8Xr9JhcJeFKX66U2zvGDnjdAYmVk5KUIK2GlgV00tb9Kmpc3B2A+CwaRye+xMjLe4Utbuj5AC9tL3pjqJ8nljGM3GLtJunz+wooooVkM8xW1kZvkV0/cRUfbH+C/rH/KsXbaYxsSjQ5hDGpVrMBnaUMtwhBDcM8Jrkj8Vr1l7Mm2rFCEZM7LHJZpLM5YLIUDWIzWtCLk3Od73tdZJrgg4t+fwN3a3+C/rH/Kjtb/Bf1j/lWbj8Ri1cqi5kCJZgqm5JIlJBYZWUBSq63zHn+GtJi8foQgykDN3RmUXhzFQGILZXmOXUXj6/iblx8nm1+p+30bfbH+C/rH/Kjtj/AAX9Y/5Uq7OG0ESHMrlgvfBIY3GHF2N37zZyRlLZSRfn3qsSYjaBQnhi+ePKoGU5VlgJYlX6o0xK3t3LWI0ZuXHyNr9T9voYu1v8F/WP+VHa3+C/rH/KsODa+JWeGKW12AvZBrcyZ797ugBY7WB9438QzU3Lj5G1+p+30Ve1v8F/WP8AlR2t/gv6x/yq1RTcuPkbX6n7fRV7W/wX9Y/5Udrf4L+sf8qtXovTcuPkbX6n7fRV7W/wX9Y/5Udrf4L+sf8AKrVFNy4+Rtfqft9GZjC72KxOGHK/DIIPMHvX6Dl4DnyqHCxyBg0kJuvuqpQgEixNywJNrjkOZ51s0VHbDdu2q/8AJKpVW5+30Ve1v8F/WP8AlR2t/gv6x/yq1RUty4+SO1+p+30Ve1v8F/WP+VHa3+C/rH/KsLF+0TBx4+PAZmeeQkERrmWM2uBIQe6bDoDbmbDWmem5cfI2v1P2+ir2t/gv6x/yo7W/wX9Y/wCVWqKblx8ja/U/b6Kva2+C/rH/ACqKM5SWXDEFuZHCBPzIbWr9c7xntHnkxDJhIonjQkZnzEvl5spU6C/LQ3FjpfSM8sYK2vknHFKXRN+30PXa3+C/rH/Kjtb/AAX9Y/5UlPv3iZFuIki5XW+dvMXNgevT9etXIvaNHED2kWJBKmME5rfhykkg6jW9vHL1ojrMMpbVXuWPS5Utzb9voae1v8F/WP8AlViNrgEgjyNrj0uKX93d+8NjpDHHnVwMwVwozDrlykg28P8AemKr9ykuhXtcX1Zzbfjbu0YtopHhWl4RTDnIkIcOzTsswzGNgLRgHvSRgc79KyRvPtTgY5uLMZow/Bj7MdAMUqAgHDqrfdnT7xyQxNhbu7O9+LxrYvERQtMFWLBuI4TaRoDO/amh6CXRVHkD41mbYj2qFwbYdcewVmHCkdQ7LxrocRKhsrZOkiOuW9zmoem5gt95JNqBcmJ7HLAixg4WQAYgzFSXYpmQZRzY5QNafaXdyMZLLFOZGLAYvFpGxJJMSzsqanmBYqPJRTFQBRRRQCF7UEx98O2C7QcpfMkJKgt3Smd1On4gAytGbnNawrM7XthsTj2MGISKeDEphwHjKxyRRgQOtmzIXIc8hcsnO1xpb94rHHEPFhGlBOCLoqWBZu1RLOUZtOIsNsvhxDbU0v7UwW1ZIlGGOORVXGuvHltMQoiMAYxC5JbiZFkuT1NrUBouu0sWsSKuLw5XAyxO7sFvilWJo37rHNdgwudbFqo7Tbbb4RGjixCzz4ifFMqyJ9xHGuWCDvkAqzWYgakZtDe1OG5mPnlnxglLlUOGyhwLq7YWNpl00FmIJA0BY2proDmW09kbQkxkksUmOSJ9nyYhIjKAqYxrhYco0FgQcviL5qrYOPawkw3E7XnC4AKQwOHyZR27tVz3nuX1NzouXrXVqKA5tudFtdcbGMXxDhwMWwYtyzy2iSUdSoQsp17soGlrV0miigCiqmO2jw72jeVgAckYBaxNr3YhRyPM9DWFitqTYhjEoMI6rcicg9SdOGOeqk3towoDdba0IbKZowwOUjOt7+B15+XOubb8e0ibETnZuyAZMS11knU92IDRsrcrjq/JeQu3LU21tyPCIYosrORlJAGVR1VR4f71J7I9kww4eZo4kRmnbMwGpGVXUeSrnICjQfMmgLXs89m0OyYy1+LiZB95OeeupVL+6t/1bmegDlRRQCbjPajhomTNHNwpXaKOYBOG7qxQgDNnUFgQGZQOvLWpv+u+9/QOXxzjPy/ttbn+alPer2b4eDELOgfhljIsRc8JJsxbQWuAb3AvbunTkK+B78iCL2/UEhtevy8jXM1eqnjntgbtPp4zjcjc3h34eTCyLDBIsj9wXMdwpuHYWY305W/uHhSpsTeRtmwx/d99pjZOGzM6ScBOGrowWNjYkE5tVAsBe9/ijqbfPS/LUeI1FfXUEEHkedZo66e5Ski96WO2osuLtyLFQyhY41eB4SHjYOHSe5BJCrZu6xZbEDKLE9KMkKta4BINwbaqfFT0PmPCq+zNlRYZWWFAiu/EYDq1rDzsBew5DMbAXNWZGsCfAE+gqnU5llmpQ6dCzBjeOG2R4312kyT4LFpZZWizHzaNrG5HMHMy/LTyrqOydpJiYUmQ911DDy8QfMG4Pyrk++ezGGGwUwDZGR73HumR+KoPhfMbD8v6Vq+yTbDCSTDE3QqZV591gVVwPAHMDbxB8a6+ObU6fnX+9HPnBOFryOnUUUVrMwUUUUAUUUUAUUUUAUUUUAUUUUAUUUUBQwyZJ5QT/VyyDT+1RGwv1tZT/rr5tvCK8TFmMZVWIkHvLpr8wbar1qzi8LxANcrKcysOYPLr5EgjqCaxts7OGLjEOJSRbENmiF1a2mhszR3zeTL+FtM1AcywmyZZpzE5EbpczM5GWILbOzG9ja4trrca21HU9gPhIIUiglTLpbvLnZnXOC3IlmF25cuQsKkwOylZp5WQg4h0NiSGCxKqx8vdNwXHUZvGpBu9CAoRSgS1shI0FrAnnbuqf9IoCU7agEhiMyB1y3UsLjMbKD5kjlzqfDYtJRmRg48VNxyB0I0OhFV32HCztIYwXYZSST7ty1udgLkmw6k+NT4PCCJQoJPMksbsSTckmgPc8CyKVZQysLEHUEVxLeGSXDTSxoJDa0cf4ssgkAu3EuRniuw1t3hbS9dxpS3t3LOJczRFBIU4bK47rAarZhcowPWxGg00qnLDcrpM1aXNHFO5eBxcbVxC6mQi4Gnc6dO7qB5Xt4U3bJjdolaUgkjMAuigHVdBoT1pLxeGaKR0cWZGZGA5ZlNja9tLiul7t7pYqbDwkGKKNo1Icku5BGlkFgNNdW61RrNNcUsUV8H1H5GGHBjjOPgypPikj1dlW/iQP96sYTZE2LOSNGVWHemdSqKp5lcwBkax0A08SKfdibsw4QXUFpD70r2MjeV/wj8osK1qpxfj4qnN2fN5NY30iiuuAThCIqGjChMrAEFQLWIOh0qvszd/D4YsYYUjLcyo1PW1+g8uVaFFdKjDYUUUV6AooooAooooAooooAooooAooooAooooAooooAooooAooooAooooDgXtD2eYdozjWztxQT1DjMbeWbMP0pqXfoQ7HhEEgEyFYHGnEWyscyg3FjlXvWPvHqNHveHdPD44ATpcqCFdSQ6352I5/I3FL2D9kGDRwzNNIB+BmUKT55FB/S9StNH0P+oabNgxwzp3Cv6aRs7ibQmxGBiknJLtm7xFiyhiFNhpqANevOmCvMUQUBVAAUAAAWAA0AAHIV6qJwcklObklSbfTj9BRRRQgf/Z"/>
          <p:cNvSpPr>
            <a:spLocks noChangeAspect="1" noChangeArrowheads="1"/>
          </p:cNvSpPr>
          <p:nvPr/>
        </p:nvSpPr>
        <p:spPr bwMode="auto">
          <a:xfrm>
            <a:off x="63500" y="-771525"/>
            <a:ext cx="1590675" cy="1590675"/>
          </a:xfrm>
          <a:prstGeom prst="rect">
            <a:avLst/>
          </a:prstGeom>
          <a:noFill/>
          <a:ln w="9525">
            <a:noFill/>
            <a:miter lim="800000"/>
            <a:headEnd/>
            <a:tailEnd/>
          </a:ln>
        </p:spPr>
        <p:txBody>
          <a:bodyPr/>
          <a:lstStyle/>
          <a:p>
            <a:endParaRPr lang="es-MX"/>
          </a:p>
        </p:txBody>
      </p:sp>
      <p:pic>
        <p:nvPicPr>
          <p:cNvPr id="60419" name="Picture 4" descr="http://3.bp.blogspot.com/-NJRbWVf6rBQ/TYN6MW7w55I/AAAAAAAAAMA/CmHeOSgZAe4/s1600/pavlov.gif"/>
          <p:cNvPicPr>
            <a:picLocks noChangeAspect="1" noChangeArrowheads="1"/>
          </p:cNvPicPr>
          <p:nvPr/>
        </p:nvPicPr>
        <p:blipFill>
          <a:blip r:embed="rId2" cstate="print"/>
          <a:srcRect/>
          <a:stretch>
            <a:fillRect/>
          </a:stretch>
        </p:blipFill>
        <p:spPr bwMode="auto">
          <a:xfrm>
            <a:off x="1908175" y="620688"/>
            <a:ext cx="5761063" cy="5761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Rectángulo"/>
          <p:cNvSpPr>
            <a:spLocks noChangeArrowheads="1"/>
          </p:cNvSpPr>
          <p:nvPr/>
        </p:nvSpPr>
        <p:spPr bwMode="auto">
          <a:xfrm>
            <a:off x="2916238" y="4508500"/>
            <a:ext cx="5903912" cy="1939925"/>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Este impulso a actuar puede provocarlo un estímulo externo (que proviene del ambiente) o puede ser generado internamente en lo procesos mentales del individuo.</a:t>
            </a:r>
          </a:p>
        </p:txBody>
      </p:sp>
      <p:pic>
        <p:nvPicPr>
          <p:cNvPr id="61443" name="Picture 4" descr="http://1.bp.blogspot.com/_Uc5ga4Chmoc/SDxnr9a__FI/AAAAAAAAAAg/mnhTJVSwUdY/s320/T629020a.gif"/>
          <p:cNvPicPr>
            <a:picLocks noChangeAspect="1" noChangeArrowheads="1"/>
          </p:cNvPicPr>
          <p:nvPr/>
        </p:nvPicPr>
        <p:blipFill>
          <a:blip r:embed="rId2" cstate="print"/>
          <a:srcRect/>
          <a:stretch>
            <a:fillRect/>
          </a:stretch>
        </p:blipFill>
        <p:spPr bwMode="auto">
          <a:xfrm>
            <a:off x="323850" y="1484313"/>
            <a:ext cx="5222875" cy="3086100"/>
          </a:xfrm>
          <a:prstGeom prst="rect">
            <a:avLst/>
          </a:prstGeom>
          <a:noFill/>
          <a:ln w="9525">
            <a:noFill/>
            <a:miter lim="800000"/>
            <a:headEnd/>
            <a:tailEnd/>
          </a:ln>
        </p:spPr>
      </p:pic>
      <p:sp>
        <p:nvSpPr>
          <p:cNvPr id="61444" name="AutoShape 2" descr="data:image/jpg;base64,/9j/4AAQSkZJRgABAQAAAQABAAD/2wCEAAkGBhMQERUUExIWFRUUFxcUGBUYGBocFRkYGBccFxYbFhoXJyYgFx4lGxkYHy8gJCkrLCwvFh40NTAqNyY3LCkBCQoKDgwOGg8PGi0kHiUrKSsvMCw1LCosKSwqMjUyLCwsLCw1NSwtLC40NC80LywsLCwsLCwvLCwsLywsLCwpLP/AABEIAOAA4AMBIgACEQEDEQH/xAAcAAACAwEBAQEAAAAAAAAAAAAABgMEBQcCAQj/xABAEAACAQIDBQUFBwMDAgcAAAABAgMAEQQSIQUGEzFBFCJRYZEHMlNx0RUjQmKBktIzUqGCscEW8BckNEOi4fH/xAAaAQEAAwEBAQAAAAAAAAAAAAAAAgMEBQEG/8QALhEAAgIBAwEIAgIBBQAAAAAAAAECEQMEElEhEyIxQVKhsdEFYTJxgRWRweHw/9oADAMBAAIRAxEAPwDre0d5I4JljcWuEJbMgADsyg5WYMwGUk2BsNflAu+eGLaMxXLnz5Gy83FiAMwIEbsbiwAB5Gq+3cdge1JBOJHmkRW4SpPIhQSEK0qxgx5Q5OrjQ2OmlZOF21sYJIFISOKNpC2WZEeNHMbNG9hxlzyMhyk3zW1FqAaoN4YHl4SyfeXZcpVgSVLA2uADrHJYjnka17Gvh3hgDZc+uYr7r2uGyEg2sVDEKW90EgEi9LL727IjkXENdZg0kQvBPx0YAyOGTLnTuyM1yOTNbS9MGD2VhJ1SaNQ6yWlRgzZSrkSaC+ilrMUtYkAkXFARvvlhsgdXLBigACMD3zGFJDAWX76M3OneFr16g3tgZipLKRpqreLKTpfujIbue6LjWpTuvhrAcIWXLbvN+AIFB11A4Ueh0ugPOvv/AE1hrluFqbX7zagXOU66qSSSvI31BoCNt7MONc5sAxJyPcZRGx7ts3uyo1wLWN6t4PbEMzskb5mW5Ng1tGKGzEWazKymxNiDWFtrG7OwkqRzAiSVTZVWVzkIjhZmyXyr93GuY+HzNRYLauBw2IxzDEd7DIGmjytaFDeU5QB37szElbm5F9TcgN9FYm098sJhgDLIVDQnECyOfulKhm7oPLOunP0qPG794KFHeSfKkeI7IzFXsJguYry1sNSw0FjrpQG/RS1i/aLgYp3w7yuJY1ZmXgzWCoCWbMFyldDqDavUftBwLPGomJ4ohKnhyZBxxeASPlyxs45BiDQDHRWBsXfvBYx0SCfO0iu6jK40jbI+bMBlINtDY2IPI1v0AUVHNOqC7MAPM19jlDC6kEeINxQHuiiocTihGLnU9FHvMfACgJqKyUZjqWa5152ty0AGltP/ANvV/BTmSNWItf62uPI8/wBaqx5VO6JSi4k9FZEu92DWUxNiohIMwKlxe6i7DzIHMc6P+q8N8T/4P428P++dTlOMf5Ogot+CNelPantJw8E5hCSyspsxjVSAw94WJBJW2vTpzqTePfiCHDO8UqvIRljAv7x0BOmgF76+FudIW62Pw2Gi4uITOeK6uWZdEPBGdlY3cqXYkAX7zHnaq5Tt7YMmoUrkPMntFgNjGjuhAOexUC4vbUXFut7W860tnb2QSg5mERUXIcgC3UhuRHofEClCQYd4nMXEEkLosiuGByyX4bKH1KH8LcyFN9ax8ds1JrZh7tyNSBc+NrH0IPPXWsOTVZMOSp1RqhghkhcfE6lsvb2HxWbgTJJlNjlOo/Tnbz5Gr9cj2tNHs7F4XFYZCscsWdowWNxe0qgNqNGWw5ZlB+fWMPiFkRXU3VgGUjkQRcH0roQnutGOUa6ijvNHs2HHLi8ZIOLFhu6jJnRE7QgEoAUlX4kioCDyY6aEhYxuB2PEssE+PndIlkwSREMWw6hkmkEeSPMwUrH942YBQoJ8W3eXcUY7ESNI9oZsKMM4XSQOk4nidCQRa+a4PgKow+ytUPFTG4hMUzyvJiVEYZ+MFEgyZcqaItiBcEXqwgY52Rs+eew2liXxQZ53xEar3s+GC5cyxGJfuBoi96xPPp0DduKFMJh1w7ZoBFGImN7mPKMhN7G5FjyFL7ezhFxYxaTSGVUsA2S7MIuEOLKq8SRSLEqxNyL8tK392dknCYPD4dmDGGKOMsORKqASL9L3oDTooooBH9o2xsFO0bYvEPFwo5Ju4gY8KN4zIwbIzREMYxmQgnNbXpgY7Y2ycOcQXx04eYTwTgAsz9qUYhiEEZ91Sr5lFgPevypv3i3KXGYkyO33cmEmwUgBs4DukiNHoRcFWvfxHO1qzE9lSgiYY2cYtXLDFARZgGiWAqEy5bcNVF7XuL3oDOwKbMM0cT4+fEuYmwqmRbxsmMiR0j4iRqlygBUZrnM3PpZ2f7Ndn4zA4dY8RPJh1Wd0cOA0jYi4eSTuglgLqARoCQQa0R7MYBiBieLK06y4eUSOVLngRcHKzEXIcC7efK1a+5mwDgMFDh2YMyBi7D3S7u0j5b9MzG3lQFSfcOKSQyPNMztgTs5mJS5jY3Mh7v8AUv15eVU8P7MIIzHlmmEadmLxXTLK2EAWB3OW4ICrcKQGyr4U5UUAnbsey3CbPnSeFpM6RNCcxSzhnzZ3yqLvyW4too06040UUBl4xiJdeqjIfl748jyPn+leV0NwSD1tyPTUdf8AerW0I20YAtYEFRzsbG4B5nT/ACflVSDDGYgsrKguSGupboAV55epva9hzFYsmOTyd0ujJbeoHFM5GUu1jbucr/mIsNPC9C4ZwL8M35HVcxtyuSdfHU1rKoAsBYDS1fau7FP+TbIb+DFjnBuCCpUkFW0I10PyPMHlVvY98h5ZMx4dv7bD/GbNbyt0qzPhEe2dFa2ozKDb5X5VNTHh2NtMSnuRxPeTcTEQzxRPic2EikbEwgKRLcyGRkve1wzDvDnmGl+WoWt/j/NdM2pspMSmRwdDcMNGU+IP/HI9a43tbazYWSRGysY7kE3TORJwpAACw0bOwueS9DWLWafJkmnHqdDRPctsV1Nm97j9D/8AdVsXs6OXKXRWKEMpKglSpuLX6XHLkaVhvfJb3Ael7ta2nhzPLUmmPZmIeaMMwyA6gc2I6G+lgfIcqwz0+XB3n0Ojkwyiu+un+GfdibL7Kki8V5DKyEs5ucsYYRKPlnYk9bjlbW8xt/39K+1BNeQ8GMZ5ZAVVBzF9MzW91Re5Y1U5TzSV9WUKMccenRFTfSNuFgnJzK0c2VgdLGXMo/YU9KZ/ZRt8uj4VteGM8Z/ITZl/RjceTeVNOK3XhnwseHmUMsaqqsNGUqoW6HmvL00N6qbu7i4fAyGSNpGYrku5U2BIJtlA5lR6V3o4pRmmvCjkyyKUafiMdFFFaSgKKKKAKKKKAKKKKAKKKKAKKKKAKKKKAKKKKAKKKKAKKKKAK57vvulI0xnijLqwBISxdJRoHC82BFr5TfQ3B5joVFQnBTVMsx5JY5bo+J+Ypma9mzXBIs18wN9QQdQb86fthYPESwxCPDyuci94rkj5D8b2BGo5Xv0vS1vvgjDtDEKbayFxblaT7wf4b/BrpeD3tXB7Hw0wAc5EhGvdDqrXzWF9MhFvG2o501GCOZJSPr/yeWeTBhljVuX/ACi5szcFLZsU3FY/gBZYV8gBYufNvQUx4DZkWHXLFEka+CqBf525/rVHdPb3bsKk5QIWzAqDcXVipt6XtWxSGOMFUVR8jl3qbjPxTphRRRUyo+MwHM184o8R615lgV/eUNbxAP8AvUf2dF8JP2r9Kkq8yD3eRNxR4j1o4o8R61D9nRfCT9q/Sj7Oi+En7V+lO6eXPhE3FHiPWjijxHrUP2dF8JP2r9KPs6L4SftX6U7oufCJuKPEetHFHiPWofs6L4SftX6UfZ0Xwk/av0p3Rc+ETcUeI9aOKPEetQ/Z0Xwk/av0o+zovhJ+1fpTui58Im4o8R60cUeI9ah+zovhJ+1fpR9nRfCT9q/SndFz4RNxR4j1o4o8R61D9nRfCT9q/Sj7Oi+En7V+lO6LnwibijxHrRxR4j1qH7Oi+En7V+lH2dF8JP2r9Kd0XPhE3FHiPWjijxHrUP2dF8JP2r9KPs6L4SftX6U7oufCJuKPEetHFHiPWofs6L4SftX6UfZ0Xwk/av0p3Rc+ETcUeI9aOKPEetQ/Z0Xwk/av0o+zovhJ+1fpTui58IVt9dwotoESLIIpgLZrAq4HIMBY3HRvDodLKuC9kc5OSXFxrDmDWQsxa2mbKwChraA62uefI9T+zovhJ+1fpR9nRfCT9q/SpWuTfi/JazFj7OMlXl+v66EezMFFh4kijsqILAX/ANz1JOpPnVrijxHrVLEphorcQQpfQZsi3+V+fMetGFXDS34Yhe2hy5Gt87cuVR7vJhbyPqy7xR4j1r6DeoPs6L4SftX6VNHGFFgAAOgFh/ijryPVu8zMx+9WEw8ywS4hI5XCkIxsSGJVdeQuwIF+tV035wJz2xKfdmz87KS4isTa3vsF+ZrJ3o9nXbsWMR2lohkgRkCXJEMxmBBzAXJNu8rAW5Vn/wDhS/CniGNOSd+IBw2ORhiFxAsGkKWuCuiqTe5PjEkPS7SiMzQhxxVQSFPxBGJCt8iQR+lWaVMLuliUxi4o41WcxpDMOzgCREkdxl7/AN2bNlvryvTXQBRRRQGdjt4cNA5jlmRHETTlWNjwkvna3UCx9DUab1YQzrAMTGZnUMseYZiGXMv6le8Bztra1YG+ns0Tacxlado27O2HQqNVLPmZr3FwULxleREh1rxF7NLTRk4kmBMRFjDFw7OZ4oREp4ua4Q5QxTKfAECgGF968IuIOGOIjE684ybN7ucDzOXvW52qtHv7gGiaUYqMxoVBbW13vkA0uxNjoL8jWdjPZ0smNbF8dwzTRzZNTGAmGOHtlzZSxvmz5cw5DnWXB7JmXB9lOLDqGieNmic5DEGGl5boSG5xmMi3nagGmHfXAvKkK4qIySBSi5h3s65kynkSw1A5mvKb84ApK4xcJWG3EYOLLmbIpJ6gscuYaX61ibK9lcKSmTETy4lsuHsXZ178CMokcK1pG71xmBK20JuSaR9kIeIxy4ouFgiwkREQXLBHOs9pAGtKxyKubu6X0JoBqxe+2Bi/qYqJbSNCbtykUKXB8LB1ueQzDXWpsPvThZMQcOk6tMpIKC9wQMxB0ty1pKk9jCrHkhxbRkTyzpIUJlQSJGgVJFdWBURjUmx0uptW7sfcZ8NjpMUuKLLK7O0RVtSyBOYfJe6qblL8xp0AbaKKjxGJWNS7sFVRcsTYAeZoCSo551jUu7BVUFmZiAoA1JJOgHnWWm8gNyIJci6lrLyva+Utn87WzeV9K5ZisRjN6sQ0MYfC7MiezuRZ5WU8jfm3XLyTm1zYUA0bve02Xae0uDgsOHwUV+NiXzA3scpTkBdgLAgki57tdDrP2FsGDAwLBh4wka9BzJ6sx5sx6k1oUAUUV5aQDmQPnQHqlnbu2ZnxKYPCuqSZDNLIQDkQEBQL3GZiRzBsLaa3F7aW9WGgVyZVdkvdE775gL5bJcgnTn41xz7axgaedI5HknzIxjYxurHVcrXBUKwXTwWx0vVOTJFNRbLYQbTdDdtPZWLLPLI5bKxUyZVIIB0HjkF7d0KLk9b1RkxEsY4kX9ZR3SPG4uNSLg290mx63qbAb8yYieXDkZkSGUS/dgRrIMqo8bc2zuzd1vEWAym/muTq4rFNSi+vidDTy7SDjJfoZNyt+mxcjQYhFSZRdctwGA94WJNiNDoSCD5U51wjaGLbDYtZo9HXJJ5Ei62PkVGU+RNdt2XtFMRCkqG6yKGH/IPmDcHzFdPTZe0j18TDnx7JdPAtUUUVpKAooooAooooAooooAooooAooooAooooClPLKxdYsqlRYO4LLmIB0VSpYAEXOYf4pfxUEvEBxbgAG6tf7m4v/TXSz2vo12tezEA1vhjHMb3yy2IJ5B1FivldQCPNW8arb042GPDPxhmVxky2NiWIVbke4MxXvG1tNaAQt496c44UPdjHqx8T4mmn2ah+x3a+UyOY7/2GxJF+hfOf1pQ2Xup/5iZZwzQ4U2kOimUm3DGpAAZSHbUAA263DzBvdCAgMckalxECVCoDfL4iwB8r2BIFlJADDRWNLvOiyMnClOUkEqoPLNm0Bv8Ag0HvHMtgQQTa2NtcYpGdVKqGKAkqc1gLkZSRbMSOZvlv1oDme93tYxEAlkgaACGeXDmBlYzHhtkLlgwC3IJUZTpa9+VfXm4lnkuWcD+pq97E2N+RGug5a047zbgYbFNxxBH2lSGEhGrFRYB/HTkx1BCnpaktZ7GxDA6kqQcw0udFBBsPA2Fudcv8hudJLob9Ht6t+JKsYHIAfIV9qg+KJAEcee3kQoOYWIZ7A210Av8AK2v0RTGxBVeliWblcAm1gTrewt+thXK28nQsu6X8+f8Axf8A4r7UGdUIBJLvoABd2I6Kq6nroB41ew2yMVMbR4d1v+OYcNBfrY99vkB6XqUMU8n8VZGWSEPFiZtyQmdweQygG2nK5F+Rtf594fMu/sk202aTCsbrYzJ5EECQDyOZW+ebxprwm5OHGF7PKvFzMZHc6MZCLF1tqmllFjoABr1l2BubhsC7PCrZmXLdmLaXvYX0FyB6Cu3h08sbTvy6nLyZlNNUblFZ+N2pGkgRndScuoVsgzsVTM9iq3YEC5GtvEVK8iC33p15ag35a6dNQb9Ab1tMtvgt0VTWeM5bTXz3y95e9bnl8f0r7xEvbja5slsy3zf2/PypSPLfBborNn2jCihjPozBRZgxLEhbKFBJNyOXK9eocdE50m65eYtmuy5QSNWup7vP1pSFvg0KKpHEx2vxtDfvZly6EAjNyvc8qkjysSBKSV0IDAkfMdKUhb4LNFRcD87eo+lHA/O3qPpSkLfBLRUXA/O3qPpRwPzt6j6UpC3wS0VFwPzt6j6UcD87eo+lKQt8H2eBXUqwuD0/75HzqlJg30BEcyqQy8TRlYXsb2YMeQBsCPM1c4H529R9KOB+dvUfSlIW+CPBYUoGLG7OxdiBYXsAAPIKqi510qdowbXANuVxy+XhXjgfnb1H0o4H529R9KUhb4JCK+IgUWAAA5AcqzMXtjDxTx4eTEhZpr8OMsMzW8Bb0vzsbXrQ4H529R9KUhb4JaU9v7lNJI0uGlEbubujA5GNspZSuqMRoeYPhc3pn4H529R9KOB+dvUfSoyhGSpkozlF2jnh3XxwveCI26ibQ/K6g+tT4bcjGSW4jwwA88uaVwPK+VQeeutvOnzgfnb1H0o4H52/x9KzLRYE7r5L3q8r/wDIzth7sw4QEoC0jCzSubyN8zyA/KoA8q1qrTZUF2kKjxJAH+a9iH87eo+lalFJUjO5N9WTUVFwPzt6j6VIosPGvQmxc22cMcUiTY1I2cRXwzPErS5JGeM2bv2zk+7zy28ayYsJs3I8f2hE5ijMbEywZo0zQp3re7bhRpc8yddSKz9+N2ocTtOPPtCKCSSPDoIGzGRuHO0qlVzqj5m7tnRwLXAvWbDuvDJh9oQLtXDNG2dpCGkPAJxAmu6tMYlAsy3VFJPXnfw9GobrxLjI1jnQGNhiXh7nEsGkKZVAuiZpGGYW5kG/TSG50fFWUyMSrlh3Y/dzrLkJC3PfVTmJzc9daT8LKseMh2hJtnAnjRjDH7sKkiRyh3EZMncYZlBJva4Nqbm3UJ2kuO7VLlETR8DN93dso08F7uYr1axvpYgeJtxYmUIJGVbrcBY9cqRKOa93WFTpa9z5WkO5qGTPxX6C2WO2UO0mUXW4u7XzDvDoRTDRQCNjdkbPwZjgmxIRn9xGy9cPHgr2C2UdxTc2GZj8qtbJxuHwkuPeTFRZYnBkAt9yJJZZRxCADdmlPMnW/wAh73u3FOPmhlXEGAxWBZEHFIDh7LKpVlvYixzLrfLfWsSX2P5lxAONYti45EmPCQKWfEDEB1CkG4OZe8zGzGxA0oB12nvHhsN/WmSPucTvH8GZUzfLM6j/AFV4k3qwii7YiMDj9kuTpx/h3/urEm3CeexxWK47HDYjCsRCqXWZlYMApIBTILePPSsvaHsgWfDwwvi3+6XEMX4aFpJ8QczTPmuNNbAWYX0Yc6AZ59+MCkzwtioxLGGLIb3UIpZidOQAJ/Sva76YIyxxDFR8SZUZFze8JBmj15AsNQDqelZ+L3JMsk0j4gl58B2BrJYX7xMoGbqXJyf5rPwXsw4RiUYpuCr4WaSLhrd5sKiIjCQm6K3DQlNeRsRegGfZm82FxJUQzpIXRpVCm90V+GzDyD9351p0j7k+y9NlziZJ2f7gwMpWylmkVzIO8ctwigqOdr36U8UAUVBisbHELyOqCxN2IGg586xcVvPxBbDC4P8A7zDuWPWMc5D6LrzPIgMNIvtF9pqbNAggXj42SwjhFzlzaKzhdTryQanyGtfdqTR4VS0hZ5iNLu2cX6lgQQfIWA/xWb7Jt0MOhmxjZ5cS0zrxZTmZQQGGUnmxVxd+Z1Gg5gffZ97NJI5ftDaTcbHOcwBN1i0t07paxtp3V6eNdKoooAori+2PafjUxAiVnTEdpeN8KYkKLFmyoVa2cnJ385OXW9raVuNtactfjy3vm982/aO7bytas2fUwwtKRfiwSyJtHR8TiFjRnc2VAWY+AAuT6VyXARzbXxLyF3RcxyDOVVFWxC938QzJy5nMfle2ttHEYmFopJ2yta9ljFwCCAbLqNOlqXMVsWVIssUiEhs4Lpdo2un3kTLqrjJpaxOouOud6vFkaTdIuWnyQTaXUYsbsSZVDTNI9jkWR3DHu6Dnz5E3I1ufHWP7cxWFW2GAIa4Kn3V00ZVJGvy/UHpV3b25NLHiVljlSMmFESZ2c8VbmZos18qWCGwsoJGXrVmseofY5U4O+hpwrtcdSRq7N3pxmFxkcGOdHScAo65bLmNlIKgXXN3TcaXBvauhVyHfpr4TA35gTgG590MqrqdeQFPO4W8fbMKMxvLFZJPE/wBrf6h/kMOldXFkt7f6Zz8kKVkG1dmYaPaDYufGCI9mSPhGUxjKJWXO/eAkUtMqgMpAYjqaUcRuZhkhZZ9q4dVhjXZ0TZEUI0c0eJyzhpCJXui3Xu6E6a6Me9u48uOxE/fEcc+EhhEnvFJIcVx7FLi4YEag9D5VRHsumBMvaYGneXFSycTDZ4P/ADSxo4SNnuMojFsxN8xBFaCkytp7lQtLLxNrYZMTIuKlnUxqVEeIhjV2SJpbx5UjzZyWve50FdO2Ng0hw8McbZkjjjRGuDmVUCqbjQ3ABuKR39mckWIM8UyFVj/oLHkErrhzCAwz8JL/ANyoCBp4kuO6+zWw2Cw0DkF4YIomI1GZECmx6i40oDTooooCrjdqQwW4sqR3DsM7BbiNc8hF+iqCSegqrPvVg4wzPioFCZMxMiALxVzR3udMy6jxGtZW9W7MmLmW1hG+ExuEdusZxAjyuq6ZvcKkXHMUvw+yqdXE/a4mxCtHYNAThykWGOGUNGXuWynNmvob2GtAO3/U2E4qw9qh4rhSsfETOwYZlKre7XGotzq7hMWkyLJG6uji6upBUjxBGhpC/wDCc8eKbtQvE2CbIsQWFuyqwb7tWyjNm7un3etr3vTNuVsmTC4NY5VVXLzSFFN1TizPKFB62DgfpQG7RRRQBRRRQFDCx2nmLWucmQ9RHltby74c/qKg2nsqwaSDIktibkWRj1z25H8/MeY0qRMQmJRZ8O6vlLBWB7jWYo6E+GZSL9CoOtrGnt1Ti4TEmI7NIfeDAZgNRyuMy38CVOUjUUByxTNjJQArNJIdFNwQeua/u26k8rGutbr7BGCgEebMxJd26FyADYdAAAB5AVUwW7kTTYmdG/rkKCotlC24ljfvB3XvEWva3mZ8Pu1whGI5pO5kHeJIKoAALCwBsPlq2mtAbdFYU2xIjiWkM7rI6quUOBorF1sOfMkeFgNK0tmYIxJlLZje5OuvQcyToABz6UBk727CadQ8Yu6BgRyZlPRT0IIuPma5/Nj40YqzKjAhWDEKw0zC4ex5Eafm/Wuw1x3fnYTx4uQI5AkjLNYXvC0mZl1tZlZdANLKmo5HBqdNCb3t0dHRTuXZt0iMbZiufvFIHmNCOn5tfSrCY1W905j4CxPle2g/WueyxrfS/qKedgYdUw6ZRbMA58yRqax6rSRwRUruzu6nSPAk2/H9f9mhXmVgFJJsADr4af4qfZmAmxX/AKeMMoNjKzZYr8iFNiXt1yggeNb2z9wGYg4qRWUamGMHIxvoHdrF1/LlUHrcVTi0mWdOqRysmohDz6mftTdKbGbNwjILTImcoTbNxQHcAnkQbWvYcxpVX2cbv4zD4ss8LRxmMq+e2puCgW3Mg/pa/jXTQK+12+xjuUl5HK7R00FFFFXFYUUUUAUUUUAUUUUAUUUUAUUUUAVDjMGk0bRyKGR1Ksp5FSLEGpqKAXd3d3cNsqLg4dGOZmka5GY5mJBY6AADujTkvWxNbEWJSTQjUa5Wtf5jmD1FxVbGIVlvzDr46gr5dQcw+RHnpFK4UXb9PG/l1J+WtZJ55RnVFqgmrNVnCjUgADroLCqs+0Ra0feNtD+AeBv+L5D/ABzqvHhHbXKF8C3PUc8o5fK4NS/Zz2/qLm8chy+ma/8AmpuWRrpGjyorxZXjjAFvXzPUnxvV7ZchaJSTc6/MWJFj5jkfMGqD50NnQnXRkVmUjpyuVPjfTz8LuzMMyBi2hds+X+3uhQNNOS3PmTVeCMoydo9m010LlUdq7EhxSgTRhspupuQyn8rLYj9DV6itjV+JUfm/eDZow2KmhAIWORlXNzy37hJ692xv511XdbdLCDBQz4jvgxI54r/dLpf3TZbX/uvS37WN2JVxBxSqWjkC5yATkZVy97wBVRroOf64A3qmlwUWBRWZklurKSWZbNZMtiSQzAgjoo00vUpRUkrPsM8Xr9JhcJeFKX66U2zvGDnjdAYmVk5KUIK2GlgV00tb9Kmpc3B2A+CwaRye+xMjLe4Utbuj5AC9tL3pjqJ8nljGM3GLtJunz+wooooVkM8xW1kZvkV0/cRUfbH+C/rH/KsXbaYxsSjQ5hDGpVrMBnaUMtwhBDcM8Jrkj8Vr1l7Mm2rFCEZM7LHJZpLM5YLIUDWIzWtCLk3Od73tdZJrgg4t+fwN3a3+C/rH/Kjtb/Bf1j/lWbj8Ri1cqi5kCJZgqm5JIlJBYZWUBSq63zHn+GtJi8foQgykDN3RmUXhzFQGILZXmOXUXj6/iblx8nm1+p+30bfbH+C/rH/Kjtj/AAX9Y/5Uq7OG0ESHMrlgvfBIY3GHF2N37zZyRlLZSRfn3qsSYjaBQnhi+ePKoGU5VlgJYlX6o0xK3t3LWI0ZuXHyNr9T9voYu1v8F/WP+VHa3+C/rH/KsODa+JWeGKW12AvZBrcyZ797ugBY7WB9438QzU3Lj5G1+p+30Ve1v8F/WP8AlR2t/gv6x/yq1RTcuPkbX6n7fRV7W/wX9Y/5Udrf4L+sf8qtXovTcuPkbX6n7fRV7W/wX9Y/5Udrf4L+sf8AKrVFNy4+Rtfqft9GZjC72KxOGHK/DIIPMHvX6Dl4DnyqHCxyBg0kJuvuqpQgEixNywJNrjkOZ51s0VHbDdu2q/8AJKpVW5+30Ve1v8F/WP8AlR2t/gv6x/yq1RUty4+SO1+p+30Ve1v8F/WP+VHa3+C/rH/KsLF+0TBx4+PAZmeeQkERrmWM2uBIQe6bDoDbmbDWmem5cfI2v1P2+ir2t/gv6x/yo7W/wX9Y/wCVWqKblx8ja/U/b6Kva2+C/rH/ACqKM5SWXDEFuZHCBPzIbWr9c7xntHnkxDJhIonjQkZnzEvl5spU6C/LQ3FjpfSM8sYK2vknHFKXRN+30PXa3+C/rH/Kjtb/AAX9Y/5UlPv3iZFuIki5XW+dvMXNgevT9etXIvaNHED2kWJBKmME5rfhykkg6jW9vHL1ojrMMpbVXuWPS5Utzb9voae1v8F/WP8AlViNrgEgjyNrj0uKX93d+8NjpDHHnVwMwVwozDrlykg28P8AemKr9ykuhXtcX1Zzbfjbu0YtopHhWl4RTDnIkIcOzTsswzGNgLRgHvSRgc79KyRvPtTgY5uLMZow/Bj7MdAMUqAgHDqrfdnT7xyQxNhbu7O9+LxrYvERQtMFWLBuI4TaRoDO/amh6CXRVHkD41mbYj2qFwbYdcewVmHCkdQ7LxrocRKhsrZOkiOuW9zmoem5gt95JNqBcmJ7HLAixg4WQAYgzFSXYpmQZRzY5QNafaXdyMZLLFOZGLAYvFpGxJJMSzsqanmBYqPJRTFQBRRRQCF7UEx98O2C7QcpfMkJKgt3Smd1On4gAytGbnNawrM7XthsTj2MGISKeDEphwHjKxyRRgQOtmzIXIc8hcsnO1xpb94rHHEPFhGlBOCLoqWBZu1RLOUZtOIsNsvhxDbU0v7UwW1ZIlGGOORVXGuvHltMQoiMAYxC5JbiZFkuT1NrUBouu0sWsSKuLw5XAyxO7sFvilWJo37rHNdgwudbFqo7Tbbb4RGjixCzz4ifFMqyJ9xHGuWCDvkAqzWYgakZtDe1OG5mPnlnxglLlUOGyhwLq7YWNpl00FmIJA0BY2proDmW09kbQkxkksUmOSJ9nyYhIjKAqYxrhYco0FgQcviL5qrYOPawkw3E7XnC4AKQwOHyZR27tVz3nuX1NzouXrXVqKA5tudFtdcbGMXxDhwMWwYtyzy2iSUdSoQsp17soGlrV0miigCiqmO2jw72jeVgAckYBaxNr3YhRyPM9DWFitqTYhjEoMI6rcicg9SdOGOeqk3towoDdba0IbKZowwOUjOt7+B15+XOubb8e0ibETnZuyAZMS11knU92IDRsrcrjq/JeQu3LU21tyPCIYosrORlJAGVR1VR4f71J7I9kww4eZo4kRmnbMwGpGVXUeSrnICjQfMmgLXs89m0OyYy1+LiZB95OeeupVL+6t/1bmegDlRRQCbjPajhomTNHNwpXaKOYBOG7qxQgDNnUFgQGZQOvLWpv+u+9/QOXxzjPy/ttbn+alPer2b4eDELOgfhljIsRc8JJsxbQWuAb3AvbunTkK+B78iCL2/UEhtevy8jXM1eqnjntgbtPp4zjcjc3h34eTCyLDBIsj9wXMdwpuHYWY305W/uHhSpsTeRtmwx/d99pjZOGzM6ScBOGrowWNjYkE5tVAsBe9/ijqbfPS/LUeI1FfXUEEHkedZo66e5Ski96WO2osuLtyLFQyhY41eB4SHjYOHSe5BJCrZu6xZbEDKLE9KMkKta4BINwbaqfFT0PmPCq+zNlRYZWWFAiu/EYDq1rDzsBew5DMbAXNWZGsCfAE+gqnU5llmpQ6dCzBjeOG2R4312kyT4LFpZZWizHzaNrG5HMHMy/LTyrqOydpJiYUmQ911DDy8QfMG4Pyrk++ezGGGwUwDZGR73HumR+KoPhfMbD8v6Vq+yTbDCSTDE3QqZV591gVVwPAHMDbxB8a6+ObU6fnX+9HPnBOFryOnUUUVrMwUUUUAUUUUAUUUUAUUUUAUUUUAUUUUBQwyZJ5QT/VyyDT+1RGwv1tZT/rr5tvCK8TFmMZVWIkHvLpr8wbar1qzi8LxANcrKcysOYPLr5EgjqCaxts7OGLjEOJSRbENmiF1a2mhszR3zeTL+FtM1AcywmyZZpzE5EbpczM5GWILbOzG9ja4trrca21HU9gPhIIUiglTLpbvLnZnXOC3IlmF25cuQsKkwOylZp5WQg4h0NiSGCxKqx8vdNwXHUZvGpBu9CAoRSgS1shI0FrAnnbuqf9IoCU7agEhiMyB1y3UsLjMbKD5kjlzqfDYtJRmRg48VNxyB0I0OhFV32HCztIYwXYZSST7ty1udgLkmw6k+NT4PCCJQoJPMksbsSTckmgPc8CyKVZQysLEHUEVxLeGSXDTSxoJDa0cf4ssgkAu3EuRniuw1t3hbS9dxpS3t3LOJczRFBIU4bK47rAarZhcowPWxGg00qnLDcrpM1aXNHFO5eBxcbVxC6mQi4Gnc6dO7qB5Xt4U3bJjdolaUgkjMAuigHVdBoT1pLxeGaKR0cWZGZGA5ZlNja9tLiul7t7pYqbDwkGKKNo1Icku5BGlkFgNNdW61RrNNcUsUV8H1H5GGHBjjOPgypPikj1dlW/iQP96sYTZE2LOSNGVWHemdSqKp5lcwBkax0A08SKfdibsw4QXUFpD70r2MjeV/wj8osK1qpxfj4qnN2fN5NY30iiuuAThCIqGjChMrAEFQLWIOh0qvszd/D4YsYYUjLcyo1PW1+g8uVaFFdKjDYUUUV6AooooAooooAooooAooooAooooAooooAooooAooooAooooAooooDgXtD2eYdozjWztxQT1DjMbeWbMP0pqXfoQ7HhEEgEyFYHGnEWyscyg3FjlXvWPvHqNHveHdPD44ATpcqCFdSQ6352I5/I3FL2D9kGDRwzNNIB+BmUKT55FB/S9StNH0P+oabNgxwzp3Cv6aRs7ibQmxGBiknJLtm7xFiyhiFNhpqANevOmCvMUQUBVAAUAAAWAA0AAHIV6qJwcklObklSbfTj9BRRRQgf/Z"/>
          <p:cNvSpPr>
            <a:spLocks noChangeAspect="1" noChangeArrowheads="1"/>
          </p:cNvSpPr>
          <p:nvPr/>
        </p:nvSpPr>
        <p:spPr bwMode="auto">
          <a:xfrm>
            <a:off x="63500" y="-771525"/>
            <a:ext cx="1590675" cy="1590675"/>
          </a:xfrm>
          <a:prstGeom prst="rect">
            <a:avLst/>
          </a:prstGeom>
          <a:noFill/>
          <a:ln w="9525">
            <a:noFill/>
            <a:miter lim="800000"/>
            <a:headEnd/>
            <a:tailEnd/>
          </a:ln>
        </p:spPr>
        <p:txBody>
          <a:bodyPr/>
          <a:lstStyle/>
          <a:p>
            <a:endParaRPr lang="es-MX"/>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Rectángulo"/>
          <p:cNvSpPr>
            <a:spLocks noChangeArrowheads="1"/>
          </p:cNvSpPr>
          <p:nvPr/>
        </p:nvSpPr>
        <p:spPr bwMode="auto">
          <a:xfrm>
            <a:off x="395288" y="1557338"/>
            <a:ext cx="4572000" cy="4524375"/>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La motivación se explica en función de conceptos como fuerzas activas e impulsoras traducidas por palabras como deseo y rechazo. El individuo desea poder y status, y rechaza el aislamiento social y las amenazas a su autoestima. La motivación establece una meta determinada cuya consecución representa un gasto de energía para el ser humano.</a:t>
            </a:r>
          </a:p>
        </p:txBody>
      </p:sp>
      <p:pic>
        <p:nvPicPr>
          <p:cNvPr id="62467" name="Picture 4" descr="http://4.bp.blogspot.com/_TKBEvZjXZhY/TL6R8QQvxvI/AAAAAAAAAAo/VY-PNr3J0y0/s1600/palabras.jpg"/>
          <p:cNvPicPr>
            <a:picLocks noChangeAspect="1" noChangeArrowheads="1"/>
          </p:cNvPicPr>
          <p:nvPr/>
        </p:nvPicPr>
        <p:blipFill>
          <a:blip r:embed="rId2" cstate="print"/>
          <a:srcRect/>
          <a:stretch>
            <a:fillRect/>
          </a:stretch>
        </p:blipFill>
        <p:spPr bwMode="auto">
          <a:xfrm>
            <a:off x="5219700" y="1628775"/>
            <a:ext cx="3384550" cy="4471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915816" y="1268760"/>
            <a:ext cx="3993401"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Motivación </a:t>
            </a:r>
          </a:p>
        </p:txBody>
      </p:sp>
      <p:sp>
        <p:nvSpPr>
          <p:cNvPr id="5" name="4 Rectángulo"/>
          <p:cNvSpPr/>
          <p:nvPr/>
        </p:nvSpPr>
        <p:spPr>
          <a:xfrm>
            <a:off x="3923928" y="2348880"/>
            <a:ext cx="4200188" cy="1446550"/>
          </a:xfrm>
          <a:prstGeom prst="rect">
            <a:avLst/>
          </a:prstGeom>
          <a:noFill/>
        </p:spPr>
        <p:txBody>
          <a:bodyPr wrap="none">
            <a:spAutoFit/>
          </a:bodyPr>
          <a:lstStyle/>
          <a:p>
            <a:pPr algn="ctr">
              <a:defRPr/>
            </a:pPr>
            <a:r>
              <a:rPr lang="es-ES"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Las persona </a:t>
            </a:r>
          </a:p>
          <a:p>
            <a:pPr algn="ctr">
              <a:defRPr/>
            </a:pPr>
            <a:r>
              <a:rPr lang="es-ES"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son diferentes </a:t>
            </a:r>
          </a:p>
        </p:txBody>
      </p:sp>
      <p:pic>
        <p:nvPicPr>
          <p:cNvPr id="65540" name="Picture 2" descr="http://2.bp.blogspot.com/_ucFWwHqMSr4/S-bhuiqTXXI/AAAAAAAAACg/BTHGdnihrww/s1600/redes_sociales2.jpg"/>
          <p:cNvPicPr>
            <a:picLocks noChangeAspect="1" noChangeArrowheads="1"/>
          </p:cNvPicPr>
          <p:nvPr/>
        </p:nvPicPr>
        <p:blipFill>
          <a:blip r:embed="rId2" cstate="print"/>
          <a:srcRect/>
          <a:stretch>
            <a:fillRect/>
          </a:stretch>
        </p:blipFill>
        <p:spPr bwMode="auto">
          <a:xfrm>
            <a:off x="971550" y="1989138"/>
            <a:ext cx="2520950" cy="1568450"/>
          </a:xfrm>
          <a:prstGeom prst="rect">
            <a:avLst/>
          </a:prstGeom>
          <a:noFill/>
          <a:ln w="9525">
            <a:noFill/>
            <a:miter lim="800000"/>
            <a:headEnd/>
            <a:tailEnd/>
          </a:ln>
        </p:spPr>
      </p:pic>
      <p:sp>
        <p:nvSpPr>
          <p:cNvPr id="65541" name="6 CuadroTexto"/>
          <p:cNvSpPr txBox="1">
            <a:spLocks noChangeArrowheads="1"/>
          </p:cNvSpPr>
          <p:nvPr/>
        </p:nvSpPr>
        <p:spPr bwMode="auto">
          <a:xfrm>
            <a:off x="3995738" y="4581525"/>
            <a:ext cx="4321175" cy="1570038"/>
          </a:xfrm>
          <a:prstGeom prst="rect">
            <a:avLst/>
          </a:prstGeom>
          <a:noFill/>
          <a:ln w="9525">
            <a:noFill/>
            <a:miter lim="800000"/>
            <a:headEnd/>
            <a:tailEnd/>
          </a:ln>
        </p:spPr>
        <p:txBody>
          <a:bodyPr>
            <a:spAutoFit/>
          </a:bodyPr>
          <a:lstStyle/>
          <a:p>
            <a:pPr algn="just"/>
            <a:r>
              <a:rPr lang="es-ES" sz="2400" dirty="0">
                <a:latin typeface="Arial" panose="020B0604020202020204" pitchFamily="34" charset="0"/>
                <a:cs typeface="Arial" panose="020B0604020202020204" pitchFamily="34" charset="0"/>
              </a:rPr>
              <a:t>Las necesidades varían de individuo a individuo y producen diferentes patrones de comportamiento </a:t>
            </a:r>
            <a:endParaRPr lang="es-MX" sz="2400" dirty="0">
              <a:latin typeface="Arial" panose="020B0604020202020204" pitchFamily="34" charset="0"/>
              <a:cs typeface="Arial" panose="020B0604020202020204" pitchFamily="34" charset="0"/>
            </a:endParaRPr>
          </a:p>
        </p:txBody>
      </p:sp>
      <p:sp>
        <p:nvSpPr>
          <p:cNvPr id="8" name="7 Flecha abajo"/>
          <p:cNvSpPr/>
          <p:nvPr/>
        </p:nvSpPr>
        <p:spPr>
          <a:xfrm>
            <a:off x="5795963" y="3716338"/>
            <a:ext cx="576262" cy="936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65543" name="Picture 4" descr="http://www.colegioinfanta.pt/images/upload/webpage/pienso.gif"/>
          <p:cNvPicPr>
            <a:picLocks noChangeAspect="1" noChangeArrowheads="1"/>
          </p:cNvPicPr>
          <p:nvPr/>
        </p:nvPicPr>
        <p:blipFill>
          <a:blip r:embed="rId3" cstate="print"/>
          <a:srcRect/>
          <a:stretch>
            <a:fillRect/>
          </a:stretch>
        </p:blipFill>
        <p:spPr bwMode="auto">
          <a:xfrm>
            <a:off x="827088" y="3933825"/>
            <a:ext cx="2952750" cy="221297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t2.gstatic.com/images?q=tbn:ANd9GcSYppl6pRb4bd-0kddyZ64sK5ifh9SpdMR4BHrOP8kIum5TaGr3qw"/>
          <p:cNvPicPr>
            <a:picLocks noChangeAspect="1" noChangeArrowheads="1"/>
          </p:cNvPicPr>
          <p:nvPr/>
        </p:nvPicPr>
        <p:blipFill>
          <a:blip r:embed="rId2" cstate="print"/>
          <a:srcRect/>
          <a:stretch>
            <a:fillRect/>
          </a:stretch>
        </p:blipFill>
        <p:spPr bwMode="auto">
          <a:xfrm>
            <a:off x="5940425" y="4292600"/>
            <a:ext cx="2890838" cy="2197100"/>
          </a:xfrm>
          <a:prstGeom prst="rect">
            <a:avLst/>
          </a:prstGeom>
          <a:noFill/>
          <a:ln w="9525">
            <a:noFill/>
            <a:miter lim="800000"/>
            <a:headEnd/>
            <a:tailEnd/>
          </a:ln>
        </p:spPr>
      </p:pic>
      <p:sp>
        <p:nvSpPr>
          <p:cNvPr id="66563" name="1 Rectángulo"/>
          <p:cNvSpPr>
            <a:spLocks noChangeArrowheads="1"/>
          </p:cNvSpPr>
          <p:nvPr/>
        </p:nvSpPr>
        <p:spPr bwMode="auto">
          <a:xfrm>
            <a:off x="395536" y="332656"/>
            <a:ext cx="8351838" cy="4154984"/>
          </a:xfrm>
          <a:prstGeom prst="rect">
            <a:avLst/>
          </a:prstGeom>
          <a:noFill/>
          <a:ln w="9525">
            <a:noFill/>
            <a:miter lim="800000"/>
            <a:headEnd/>
            <a:tailEnd/>
          </a:ln>
        </p:spPr>
        <p:txBody>
          <a:bodyPr>
            <a:spAutoFit/>
          </a:bodyPr>
          <a:lstStyle/>
          <a:p>
            <a:pPr algn="just"/>
            <a:r>
              <a:rPr lang="es-MX" sz="2400" dirty="0">
                <a:latin typeface="Arial" panose="020B0604020202020204" pitchFamily="34" charset="0"/>
                <a:cs typeface="Arial" panose="020B0604020202020204" pitchFamily="34" charset="0"/>
              </a:rPr>
              <a:t>Los valores sociales y la capacidad individual para alcanzar los objetivos también son diferentes. Además las necesidades, los valores sociales y las capacidades del individuo varían con el tiempo. </a:t>
            </a:r>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No </a:t>
            </a:r>
            <a:r>
              <a:rPr lang="es-MX" sz="2400" dirty="0">
                <a:latin typeface="Arial" panose="020B0604020202020204" pitchFamily="34" charset="0"/>
                <a:cs typeface="Arial" panose="020B0604020202020204" pitchFamily="34" charset="0"/>
              </a:rPr>
              <a:t>obstante esas diferencias, el proceso que dinamiza el </a:t>
            </a:r>
            <a:r>
              <a:rPr lang="es-MX" sz="2400" dirty="0" smtClean="0">
                <a:latin typeface="Arial" panose="020B0604020202020204" pitchFamily="34" charset="0"/>
                <a:cs typeface="Arial" panose="020B0604020202020204" pitchFamily="34" charset="0"/>
              </a:rPr>
              <a:t>comportamiento es </a:t>
            </a:r>
            <a:r>
              <a:rPr lang="es-MX" sz="2400" dirty="0">
                <a:latin typeface="Arial" panose="020B0604020202020204" pitchFamily="34" charset="0"/>
                <a:cs typeface="Arial" panose="020B0604020202020204" pitchFamily="34" charset="0"/>
              </a:rPr>
              <a:t>más o menos semejante en todas las personas. En otras palabras, aunque varíen los patrones de comportamiento, en esencia el proceso que los origina es el mismo para todas las personas. En este sentido existen tres premisas que explican el comportamiento humano.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Justificación (2 de 2) </a:t>
            </a:r>
            <a:endParaRPr lang="es-MX" b="1" dirty="0" smtClean="0">
              <a:latin typeface="Arial" panose="020B0604020202020204" pitchFamily="34" charset="0"/>
              <a:cs typeface="Arial" panose="020B0604020202020204" pitchFamily="34" charset="0"/>
            </a:endParaRPr>
          </a:p>
        </p:txBody>
      </p:sp>
      <p:sp>
        <p:nvSpPr>
          <p:cNvPr id="2" name="Rectángulo 1"/>
          <p:cNvSpPr/>
          <p:nvPr/>
        </p:nvSpPr>
        <p:spPr>
          <a:xfrm>
            <a:off x="395536" y="1412776"/>
            <a:ext cx="8352928" cy="3046988"/>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En la primer unidad del curso se </a:t>
            </a:r>
            <a:r>
              <a:rPr lang="es-MX" sz="2400" dirty="0" smtClean="0">
                <a:latin typeface="Arial" panose="020B0604020202020204" pitchFamily="34" charset="0"/>
                <a:cs typeface="Arial" panose="020B0604020202020204" pitchFamily="34" charset="0"/>
              </a:rPr>
              <a:t>estudiará </a:t>
            </a:r>
            <a:r>
              <a:rPr lang="es-MX" sz="2400" dirty="0">
                <a:latin typeface="Arial" panose="020B0604020202020204" pitchFamily="34" charset="0"/>
                <a:cs typeface="Arial" panose="020B0604020202020204" pitchFamily="34" charset="0"/>
              </a:rPr>
              <a:t>el comportamiento humano en las organizaciones, por lo que en el presente material  el estudiante contará con información que le permitirá a manera de introducción identificar la importancia del estudio de las personas para lograr los objetivos de la administración de recursos humanos como una de las áreas funcionales en todo tipo de organización. </a:t>
            </a:r>
          </a:p>
        </p:txBody>
      </p:sp>
    </p:spTree>
    <p:extLst>
      <p:ext uri="{BB962C8B-B14F-4D97-AF65-F5344CB8AC3E}">
        <p14:creationId xmlns:p14="http://schemas.microsoft.com/office/powerpoint/2010/main" val="4117760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Rectángulo"/>
          <p:cNvSpPr>
            <a:spLocks noChangeArrowheads="1"/>
          </p:cNvSpPr>
          <p:nvPr/>
        </p:nvSpPr>
        <p:spPr bwMode="auto">
          <a:xfrm>
            <a:off x="684213" y="1773238"/>
            <a:ext cx="4572000" cy="3784600"/>
          </a:xfrm>
          <a:prstGeom prst="rect">
            <a:avLst/>
          </a:prstGeom>
          <a:noFill/>
          <a:ln w="9525">
            <a:noFill/>
            <a:miter lim="800000"/>
            <a:headEnd/>
            <a:tailEnd/>
          </a:ln>
        </p:spPr>
        <p:txBody>
          <a:bodyPr>
            <a:spAutoFit/>
          </a:bodyPr>
          <a:lstStyle/>
          <a:p>
            <a:pPr algn="just"/>
            <a:r>
              <a:rPr lang="es-MX" sz="2400">
                <a:latin typeface="Arial" panose="020B0604020202020204" pitchFamily="34" charset="0"/>
                <a:cs typeface="Arial" panose="020B0604020202020204" pitchFamily="34" charset="0"/>
              </a:rPr>
              <a:t>1.- El comportamiento es causado. </a:t>
            </a:r>
          </a:p>
          <a:p>
            <a:pPr algn="just"/>
            <a:endParaRPr lang="es-MX" sz="2400">
              <a:latin typeface="Arial" panose="020B0604020202020204" pitchFamily="34" charset="0"/>
              <a:cs typeface="Arial" panose="020B0604020202020204" pitchFamily="34" charset="0"/>
            </a:endParaRPr>
          </a:p>
          <a:p>
            <a:pPr algn="just"/>
            <a:r>
              <a:rPr lang="es-MX" sz="2400">
                <a:latin typeface="Arial" panose="020B0604020202020204" pitchFamily="34" charset="0"/>
                <a:cs typeface="Arial" panose="020B0604020202020204" pitchFamily="34" charset="0"/>
              </a:rPr>
              <a:t>Existe una causalidad del comportamiento. Tanto la herencia como el ambiente influyen de manera decisiva en el comportamiento de las personas, el cual se origina en</a:t>
            </a:r>
          </a:p>
          <a:p>
            <a:pPr algn="just"/>
            <a:r>
              <a:rPr lang="es-MX" sz="2400">
                <a:latin typeface="Arial" panose="020B0604020202020204" pitchFamily="34" charset="0"/>
                <a:cs typeface="Arial" panose="020B0604020202020204" pitchFamily="34" charset="0"/>
              </a:rPr>
              <a:t>estímulos internos o externos.</a:t>
            </a:r>
          </a:p>
        </p:txBody>
      </p:sp>
      <p:pic>
        <p:nvPicPr>
          <p:cNvPr id="67587" name="Picture 2" descr="http://3.bp.blogspot.com/_LULDWpteBaM/TP5VHa1d4OI/AAAAAAAABZk/F5xMBSFO1mc/s1600/comportamiento+de+compra.bmp"/>
          <p:cNvPicPr>
            <a:picLocks noChangeAspect="1" noChangeArrowheads="1"/>
          </p:cNvPicPr>
          <p:nvPr/>
        </p:nvPicPr>
        <p:blipFill>
          <a:blip r:embed="rId2" cstate="print"/>
          <a:srcRect/>
          <a:stretch>
            <a:fillRect/>
          </a:stretch>
        </p:blipFill>
        <p:spPr bwMode="auto">
          <a:xfrm>
            <a:off x="5364163" y="2276475"/>
            <a:ext cx="3384550" cy="270668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Rectángulo"/>
          <p:cNvSpPr>
            <a:spLocks noChangeArrowheads="1"/>
          </p:cNvSpPr>
          <p:nvPr/>
        </p:nvSpPr>
        <p:spPr bwMode="auto">
          <a:xfrm>
            <a:off x="684213" y="1773238"/>
            <a:ext cx="4572000" cy="3416300"/>
          </a:xfrm>
          <a:prstGeom prst="rect">
            <a:avLst/>
          </a:prstGeom>
          <a:noFill/>
          <a:ln w="9525">
            <a:noFill/>
            <a:miter lim="800000"/>
            <a:headEnd/>
            <a:tailEnd/>
          </a:ln>
        </p:spPr>
        <p:txBody>
          <a:bodyPr>
            <a:spAutoFit/>
          </a:bodyPr>
          <a:lstStyle/>
          <a:p>
            <a:pPr algn="just"/>
            <a:r>
              <a:rPr lang="es-MX" sz="2400">
                <a:latin typeface="Arial" panose="020B0604020202020204" pitchFamily="34" charset="0"/>
                <a:cs typeface="Arial" panose="020B0604020202020204" pitchFamily="34" charset="0"/>
              </a:rPr>
              <a:t>2.- El comportamiento es motivado. </a:t>
            </a:r>
          </a:p>
          <a:p>
            <a:pPr algn="just"/>
            <a:endParaRPr lang="es-MX" sz="2400">
              <a:latin typeface="Arial" panose="020B0604020202020204" pitchFamily="34" charset="0"/>
              <a:cs typeface="Arial" panose="020B0604020202020204" pitchFamily="34" charset="0"/>
            </a:endParaRPr>
          </a:p>
          <a:p>
            <a:pPr algn="just"/>
            <a:r>
              <a:rPr lang="es-MX" sz="2400">
                <a:latin typeface="Arial" panose="020B0604020202020204" pitchFamily="34" charset="0"/>
                <a:cs typeface="Arial" panose="020B0604020202020204" pitchFamily="34" charset="0"/>
              </a:rPr>
              <a:t>En todo comportamiento humano existe una finalidad. El</a:t>
            </a:r>
          </a:p>
          <a:p>
            <a:pPr algn="just"/>
            <a:r>
              <a:rPr lang="es-MX" sz="2400">
                <a:latin typeface="Arial" panose="020B0604020202020204" pitchFamily="34" charset="0"/>
                <a:cs typeface="Arial" panose="020B0604020202020204" pitchFamily="34" charset="0"/>
              </a:rPr>
              <a:t>comportamiento no es casual ni aleatorio; siempre está dirigido u orientado hacia algún objetivo.</a:t>
            </a:r>
          </a:p>
        </p:txBody>
      </p:sp>
      <p:pic>
        <p:nvPicPr>
          <p:cNvPr id="68611" name="Picture 2" descr="http://3.bp.blogspot.com/_aj1x6K4me9U/S2sHPs9DuKI/AAAAAAAAACU/oIenoSw63eM/s320/FINALIDAD.JPG"/>
          <p:cNvPicPr>
            <a:picLocks noChangeAspect="1" noChangeArrowheads="1"/>
          </p:cNvPicPr>
          <p:nvPr/>
        </p:nvPicPr>
        <p:blipFill>
          <a:blip r:embed="rId2" cstate="print"/>
          <a:srcRect/>
          <a:stretch>
            <a:fillRect/>
          </a:stretch>
        </p:blipFill>
        <p:spPr bwMode="auto">
          <a:xfrm>
            <a:off x="5435600" y="2492375"/>
            <a:ext cx="3048000" cy="2276475"/>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Rectángulo"/>
          <p:cNvSpPr>
            <a:spLocks noChangeArrowheads="1"/>
          </p:cNvSpPr>
          <p:nvPr/>
        </p:nvSpPr>
        <p:spPr bwMode="auto">
          <a:xfrm>
            <a:off x="611188" y="2060575"/>
            <a:ext cx="4572000" cy="3416300"/>
          </a:xfrm>
          <a:prstGeom prst="rect">
            <a:avLst/>
          </a:prstGeom>
          <a:noFill/>
          <a:ln w="9525">
            <a:noFill/>
            <a:miter lim="800000"/>
            <a:headEnd/>
            <a:tailEnd/>
          </a:ln>
        </p:spPr>
        <p:txBody>
          <a:bodyPr>
            <a:spAutoFit/>
          </a:bodyPr>
          <a:lstStyle/>
          <a:p>
            <a:pPr algn="just"/>
            <a:r>
              <a:rPr lang="es-MX" sz="2400">
                <a:latin typeface="Arial" panose="020B0604020202020204" pitchFamily="34" charset="0"/>
                <a:cs typeface="Arial" panose="020B0604020202020204" pitchFamily="34" charset="0"/>
              </a:rPr>
              <a:t>3.- El comportamiento esta orientado hacia objetivos. </a:t>
            </a:r>
          </a:p>
          <a:p>
            <a:pPr algn="just"/>
            <a:endParaRPr lang="es-MX" sz="2400">
              <a:latin typeface="Arial" panose="020B0604020202020204" pitchFamily="34" charset="0"/>
              <a:cs typeface="Arial" panose="020B0604020202020204" pitchFamily="34" charset="0"/>
            </a:endParaRPr>
          </a:p>
          <a:p>
            <a:pPr algn="just"/>
            <a:r>
              <a:rPr lang="es-MX" sz="2400">
                <a:latin typeface="Arial" panose="020B0604020202020204" pitchFamily="34" charset="0"/>
                <a:cs typeface="Arial" panose="020B0604020202020204" pitchFamily="34" charset="0"/>
              </a:rPr>
              <a:t>En todo comportamiento existe un “impulso”, un “deseo”, una “necesidad”, una “tendencia”, expresiones que sirven para indicar los motivos del comportamiento.</a:t>
            </a:r>
          </a:p>
        </p:txBody>
      </p:sp>
      <p:pic>
        <p:nvPicPr>
          <p:cNvPr id="69635" name="Picture 2" descr="http://3.bp.blogspot.com/-kH7GYA0m5KQ/TdnVCbS2ggI/AAAAAAAAAAc/9Ldq5IZIYsw/s1600/necesidad+especial.jpg"/>
          <p:cNvPicPr>
            <a:picLocks noChangeAspect="1" noChangeArrowheads="1"/>
          </p:cNvPicPr>
          <p:nvPr/>
        </p:nvPicPr>
        <p:blipFill>
          <a:blip r:embed="rId2" cstate="print"/>
          <a:srcRect/>
          <a:stretch>
            <a:fillRect/>
          </a:stretch>
        </p:blipFill>
        <p:spPr bwMode="auto">
          <a:xfrm>
            <a:off x="5219700" y="2112963"/>
            <a:ext cx="3668713" cy="34036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1700808"/>
            <a:ext cx="7943072"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CICLO MOTIVACIONAL</a:t>
            </a:r>
          </a:p>
        </p:txBody>
      </p:sp>
      <p:pic>
        <p:nvPicPr>
          <p:cNvPr id="70659" name="Picture 8" descr="http://libros.com.ar/wp-content/uploads/2009/11/El-concepto-de-acci%C3%B3n-ideas-y-motivaci%C3%B3n1-300x266.jpg"/>
          <p:cNvPicPr>
            <a:picLocks noChangeAspect="1" noChangeArrowheads="1"/>
          </p:cNvPicPr>
          <p:nvPr/>
        </p:nvPicPr>
        <p:blipFill>
          <a:blip r:embed="rId2" cstate="print"/>
          <a:srcRect/>
          <a:stretch>
            <a:fillRect/>
          </a:stretch>
        </p:blipFill>
        <p:spPr bwMode="auto">
          <a:xfrm>
            <a:off x="2843213" y="2924175"/>
            <a:ext cx="3101975" cy="2751138"/>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628800"/>
            <a:ext cx="4964821" cy="156966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s-ES" sz="32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El ciclo motivacional </a:t>
            </a:r>
          </a:p>
          <a:p>
            <a:pPr algn="ctr">
              <a:defRPr/>
            </a:pPr>
            <a:r>
              <a:rPr lang="es-ES" sz="32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comienza cuando surge </a:t>
            </a:r>
          </a:p>
          <a:p>
            <a:pPr algn="ctr">
              <a:defRPr/>
            </a:pPr>
            <a:r>
              <a:rPr lang="es-ES" sz="32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una necesidad </a:t>
            </a:r>
          </a:p>
        </p:txBody>
      </p:sp>
      <p:sp>
        <p:nvSpPr>
          <p:cNvPr id="3" name="2 Flecha curvada hacia abajo"/>
          <p:cNvSpPr/>
          <p:nvPr/>
        </p:nvSpPr>
        <p:spPr>
          <a:xfrm rot="1461541">
            <a:off x="5273675" y="2817813"/>
            <a:ext cx="2449513" cy="79216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 name="3 Flecha abajo"/>
          <p:cNvSpPr/>
          <p:nvPr/>
        </p:nvSpPr>
        <p:spPr>
          <a:xfrm>
            <a:off x="2916238" y="3141663"/>
            <a:ext cx="503237" cy="86360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685" name="4 CuadroTexto"/>
          <p:cNvSpPr txBox="1">
            <a:spLocks noChangeArrowheads="1"/>
          </p:cNvSpPr>
          <p:nvPr/>
        </p:nvSpPr>
        <p:spPr bwMode="auto">
          <a:xfrm>
            <a:off x="1115752" y="4010026"/>
            <a:ext cx="3600971" cy="1938992"/>
          </a:xfrm>
          <a:prstGeom prst="rect">
            <a:avLst/>
          </a:prstGeom>
          <a:noFill/>
          <a:ln w="9525">
            <a:noFill/>
            <a:miter lim="800000"/>
            <a:headEnd/>
            <a:tailEnd/>
          </a:ln>
        </p:spPr>
        <p:txBody>
          <a:bodyPr wrap="square">
            <a:spAutoFit/>
          </a:bodyPr>
          <a:lstStyle/>
          <a:p>
            <a:pPr algn="just"/>
            <a:r>
              <a:rPr lang="es-ES" sz="2400" b="1">
                <a:latin typeface="Arial" panose="020B0604020202020204" pitchFamily="34" charset="0"/>
                <a:cs typeface="Arial" panose="020B0604020202020204" pitchFamily="34" charset="0"/>
              </a:rPr>
              <a:t>Estado afectivo peculiar que viene a romper el equilibrio fisiopsicológico que constituye el bienestar  </a:t>
            </a:r>
            <a:endParaRPr lang="es-MX" sz="2400" b="1">
              <a:latin typeface="Arial" panose="020B0604020202020204" pitchFamily="34" charset="0"/>
              <a:cs typeface="Arial" panose="020B0604020202020204" pitchFamily="34" charset="0"/>
            </a:endParaRPr>
          </a:p>
        </p:txBody>
      </p:sp>
      <p:sp>
        <p:nvSpPr>
          <p:cNvPr id="6" name="5 Rectángulo"/>
          <p:cNvSpPr/>
          <p:nvPr/>
        </p:nvSpPr>
        <p:spPr>
          <a:xfrm>
            <a:off x="5220072" y="4293096"/>
            <a:ext cx="3639137" cy="95410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Esta fuerza origina </a:t>
            </a:r>
          </a:p>
          <a:p>
            <a:pPr algn="ctr">
              <a:defRPr/>
            </a:pPr>
            <a:r>
              <a:rPr lang="es-E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un comportamiento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Rectángulo"/>
          <p:cNvSpPr>
            <a:spLocks noChangeArrowheads="1"/>
          </p:cNvSpPr>
          <p:nvPr/>
        </p:nvSpPr>
        <p:spPr bwMode="auto">
          <a:xfrm>
            <a:off x="467544" y="764704"/>
            <a:ext cx="8207375" cy="4832350"/>
          </a:xfrm>
          <a:prstGeom prst="rect">
            <a:avLst/>
          </a:prstGeom>
          <a:noFill/>
          <a:ln w="9525">
            <a:noFill/>
            <a:miter lim="800000"/>
            <a:headEnd/>
            <a:tailEnd/>
          </a:ln>
        </p:spPr>
        <p:txBody>
          <a:bodyPr>
            <a:spAutoFit/>
          </a:bodyPr>
          <a:lstStyle/>
          <a:p>
            <a:pPr algn="just"/>
            <a:r>
              <a:rPr lang="es-MX" sz="2200" dirty="0">
                <a:latin typeface="Arial" panose="020B0604020202020204" pitchFamily="34" charset="0"/>
                <a:cs typeface="Arial" panose="020B0604020202020204" pitchFamily="34" charset="0"/>
              </a:rPr>
              <a:t>Cada vez que aparece una necesidad, ésta rompe el estado de equilibrio del organismo y produce un estado de tensión, insatisfacción inconformismo y desequilibrio que lleva al individuo a desarrollar un comportamiento o acción capaz de descargar la tensión y liberarlo de la inconformidad y del desequilibrio.</a:t>
            </a:r>
          </a:p>
          <a:p>
            <a:pPr algn="just"/>
            <a:endParaRPr lang="es-MX" sz="2200" dirty="0">
              <a:latin typeface="Arial" panose="020B0604020202020204" pitchFamily="34" charset="0"/>
              <a:cs typeface="Arial" panose="020B0604020202020204" pitchFamily="34" charset="0"/>
            </a:endParaRPr>
          </a:p>
          <a:p>
            <a:pPr algn="just"/>
            <a:r>
              <a:rPr lang="es-MX" sz="2200" dirty="0">
                <a:latin typeface="Arial" panose="020B0604020202020204" pitchFamily="34" charset="0"/>
                <a:cs typeface="Arial" panose="020B0604020202020204" pitchFamily="34" charset="0"/>
              </a:rPr>
              <a:t>Si el comportamiento es eficaz, el individuo satisfará la necesidad y, por ende, descargará la tensión provocada por aquella. </a:t>
            </a:r>
          </a:p>
          <a:p>
            <a:pPr algn="just"/>
            <a:endParaRPr lang="es-MX" sz="2200" dirty="0">
              <a:latin typeface="Arial" panose="020B0604020202020204" pitchFamily="34" charset="0"/>
              <a:cs typeface="Arial" panose="020B0604020202020204" pitchFamily="34" charset="0"/>
            </a:endParaRPr>
          </a:p>
          <a:p>
            <a:pPr algn="just"/>
            <a:r>
              <a:rPr lang="es-MX" sz="2200" dirty="0">
                <a:latin typeface="Arial" panose="020B0604020202020204" pitchFamily="34" charset="0"/>
                <a:cs typeface="Arial" panose="020B0604020202020204" pitchFamily="34" charset="0"/>
              </a:rPr>
              <a:t>Una vez que satisface la necesidad, el organismo recobra su estado de equilibrio anterior y su manera de adaptarse al ambiente.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4.bp.blogspot.com/_5e3m6agepAQ/TTx16lWrK4I/AAAAAAAAAHs/My3RWhWuyrY/s1600/ciclo+motivacional.jpg"/>
          <p:cNvPicPr>
            <a:picLocks noChangeAspect="1" noChangeArrowheads="1"/>
          </p:cNvPicPr>
          <p:nvPr/>
        </p:nvPicPr>
        <p:blipFill>
          <a:blip r:embed="rId2" cstate="print"/>
          <a:srcRect/>
          <a:stretch>
            <a:fillRect/>
          </a:stretch>
        </p:blipFill>
        <p:spPr bwMode="auto">
          <a:xfrm>
            <a:off x="467544" y="116632"/>
            <a:ext cx="8239230" cy="6421983"/>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Rectángulo"/>
          <p:cNvSpPr>
            <a:spLocks noChangeArrowheads="1"/>
          </p:cNvSpPr>
          <p:nvPr/>
        </p:nvSpPr>
        <p:spPr bwMode="auto">
          <a:xfrm>
            <a:off x="879649" y="332656"/>
            <a:ext cx="7488238" cy="830262"/>
          </a:xfrm>
          <a:prstGeom prst="rect">
            <a:avLst/>
          </a:prstGeom>
          <a:noFill/>
          <a:ln w="9525">
            <a:noFill/>
            <a:miter lim="800000"/>
            <a:headEnd/>
            <a:tailEnd/>
          </a:ln>
        </p:spPr>
        <p:txBody>
          <a:bodyPr>
            <a:spAutoFit/>
          </a:bodyPr>
          <a:lstStyle/>
          <a:p>
            <a:pPr algn="ctr"/>
            <a:r>
              <a:rPr lang="es-MX" sz="2400" b="1" dirty="0">
                <a:latin typeface="Arial" panose="020B0604020202020204" pitchFamily="34" charset="0"/>
                <a:cs typeface="Arial" panose="020B0604020202020204" pitchFamily="34" charset="0"/>
              </a:rPr>
              <a:t>ETAPAS DEL CICLO MOTIVACIONAL, QUE IMPLICA LA SATISFACCIÓN DE UNA NECESIDAD</a:t>
            </a:r>
          </a:p>
        </p:txBody>
      </p:sp>
      <p:pic>
        <p:nvPicPr>
          <p:cNvPr id="74755" name="Picture 1"/>
          <p:cNvPicPr>
            <a:picLocks noChangeAspect="1" noChangeArrowheads="1"/>
          </p:cNvPicPr>
          <p:nvPr/>
        </p:nvPicPr>
        <p:blipFill>
          <a:blip r:embed="rId2" cstate="print"/>
          <a:srcRect/>
          <a:stretch>
            <a:fillRect/>
          </a:stretch>
        </p:blipFill>
        <p:spPr bwMode="auto">
          <a:xfrm>
            <a:off x="689943" y="1844824"/>
            <a:ext cx="7867650" cy="37719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Rectángulo"/>
          <p:cNvSpPr>
            <a:spLocks noChangeArrowheads="1"/>
          </p:cNvSpPr>
          <p:nvPr/>
        </p:nvSpPr>
        <p:spPr bwMode="auto">
          <a:xfrm>
            <a:off x="971600" y="548680"/>
            <a:ext cx="7488238" cy="830262"/>
          </a:xfrm>
          <a:prstGeom prst="rect">
            <a:avLst/>
          </a:prstGeom>
          <a:noFill/>
          <a:ln w="9525">
            <a:noFill/>
            <a:miter lim="800000"/>
            <a:headEnd/>
            <a:tailEnd/>
          </a:ln>
        </p:spPr>
        <p:txBody>
          <a:bodyPr>
            <a:spAutoFit/>
          </a:bodyPr>
          <a:lstStyle/>
          <a:p>
            <a:pPr algn="ctr"/>
            <a:r>
              <a:rPr lang="es-MX" sz="2400" b="1" dirty="0">
                <a:latin typeface="Arial" panose="020B0604020202020204" pitchFamily="34" charset="0"/>
                <a:cs typeface="Arial" panose="020B0604020202020204" pitchFamily="34" charset="0"/>
              </a:rPr>
              <a:t>CICLO MOTIVACIONAL CON FRUSTRACIÓN O COMPENSACIÓN</a:t>
            </a:r>
          </a:p>
        </p:txBody>
      </p:sp>
      <p:pic>
        <p:nvPicPr>
          <p:cNvPr id="75779" name="Picture 2"/>
          <p:cNvPicPr>
            <a:picLocks noChangeAspect="1" noChangeArrowheads="1"/>
          </p:cNvPicPr>
          <p:nvPr/>
        </p:nvPicPr>
        <p:blipFill>
          <a:blip r:embed="rId2" cstate="print"/>
          <a:srcRect/>
          <a:stretch>
            <a:fillRect/>
          </a:stretch>
        </p:blipFill>
        <p:spPr bwMode="auto">
          <a:xfrm>
            <a:off x="818456" y="2132856"/>
            <a:ext cx="7610475" cy="356235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2420888"/>
            <a:ext cx="8568952" cy="2800767"/>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s-E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La motivación es considerado</a:t>
            </a:r>
          </a:p>
          <a:p>
            <a:pPr algn="ctr">
              <a:defRPr/>
            </a:pPr>
            <a:r>
              <a:rPr lang="es-E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el factor de mayor relevancia</a:t>
            </a:r>
          </a:p>
          <a:p>
            <a:pPr algn="ctr">
              <a:defRPr/>
            </a:pPr>
            <a:r>
              <a:rPr lang="es-E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en el desempeño de un individuo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Guía para su uso</a:t>
            </a:r>
            <a:endParaRPr lang="es-MX" b="1" dirty="0" smtClean="0">
              <a:latin typeface="Arial" panose="020B0604020202020204" pitchFamily="34" charset="0"/>
              <a:cs typeface="Arial" panose="020B0604020202020204" pitchFamily="34" charset="0"/>
            </a:endParaRPr>
          </a:p>
        </p:txBody>
      </p:sp>
      <p:sp>
        <p:nvSpPr>
          <p:cNvPr id="3" name="Rectángulo 2"/>
          <p:cNvSpPr/>
          <p:nvPr/>
        </p:nvSpPr>
        <p:spPr>
          <a:xfrm>
            <a:off x="395536" y="980728"/>
            <a:ext cx="8352928" cy="5563831"/>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El contenido y la presentación de la información esta estructura de forma tal que le permita a los estudiantes utilizar el material de forma sencilla. </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Se inicia con los conceptos generales de administración, administración de recursos humanos(ARH), así como de otras palabra clave para la comprensión del tema, definiendo que es un recurso, así como el significado de la eficacia y eficiencia. </a:t>
            </a:r>
          </a:p>
          <a:p>
            <a:pPr algn="just">
              <a:lnSpc>
                <a:spcPct val="150000"/>
              </a:lnSpc>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85288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Conclusiones </a:t>
            </a:r>
            <a:endParaRPr lang="es-MX" b="1" dirty="0" smtClean="0">
              <a:latin typeface="Arial" panose="020B0604020202020204" pitchFamily="34" charset="0"/>
              <a:cs typeface="Arial" panose="020B0604020202020204" pitchFamily="34" charset="0"/>
            </a:endParaRPr>
          </a:p>
        </p:txBody>
      </p:sp>
      <p:sp>
        <p:nvSpPr>
          <p:cNvPr id="2" name="CuadroTexto 1"/>
          <p:cNvSpPr txBox="1"/>
          <p:nvPr/>
        </p:nvSpPr>
        <p:spPr>
          <a:xfrm>
            <a:off x="395536" y="1124744"/>
            <a:ext cx="8352928" cy="5262979"/>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La información contemplada en el material tiene la finalidad de introducir a los estudiantes a los temas que se abordarán durante el curso. </a:t>
            </a:r>
          </a:p>
          <a:p>
            <a:pPr algn="just"/>
            <a:r>
              <a:rPr lang="es-MX" sz="2400" dirty="0" smtClean="0">
                <a:latin typeface="Arial" panose="020B0604020202020204" pitchFamily="34" charset="0"/>
                <a:cs typeface="Arial" panose="020B0604020202020204" pitchFamily="34" charset="0"/>
              </a:rPr>
              <a:t>Por sus características, la administración de recursos humanos es un área funcional den todo tipo de organización, lo que significa que tiene gran importancia para el logro de metas y objetivos organizacionales.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Por lo tanto, para desempeñar eficientemente las funciones de la ARH, los estudiantes deben conocer y reflexionar sobre la importancia de la participación de las personas en las organizaciones, como se menciona en el material, sin personas no hay organización, aún en la empresa más automatizada.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87281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Bibliografía </a:t>
            </a:r>
            <a:endParaRPr lang="es-MX" b="1" dirty="0" smtClean="0">
              <a:latin typeface="Arial" panose="020B0604020202020204" pitchFamily="34" charset="0"/>
              <a:cs typeface="Arial" panose="020B0604020202020204" pitchFamily="34" charset="0"/>
            </a:endParaRPr>
          </a:p>
        </p:txBody>
      </p:sp>
      <p:sp>
        <p:nvSpPr>
          <p:cNvPr id="3" name="Rectángulo 2"/>
          <p:cNvSpPr/>
          <p:nvPr/>
        </p:nvSpPr>
        <p:spPr>
          <a:xfrm>
            <a:off x="251520" y="1052736"/>
            <a:ext cx="8712968" cy="4524315"/>
          </a:xfrm>
          <a:prstGeom prst="rect">
            <a:avLst/>
          </a:prstGeom>
        </p:spPr>
        <p:txBody>
          <a:bodyPr wrap="square">
            <a:spAutoFit/>
          </a:bodyPr>
          <a:lstStyle/>
          <a:p>
            <a:pPr marL="342900" lvl="0" indent="-342900" algn="just">
              <a:spcAft>
                <a:spcPts val="0"/>
              </a:spcAft>
              <a:buFont typeface="+mj-lt"/>
              <a:buAutoNum type="arabicPeriod"/>
            </a:pPr>
            <a:r>
              <a:rPr lang="es-CR" sz="2400" dirty="0" smtClean="0">
                <a:latin typeface="Arial" panose="020B0604020202020204" pitchFamily="34" charset="0"/>
                <a:ea typeface="Calibri" panose="020F0502020204030204" pitchFamily="34" charset="0"/>
                <a:cs typeface="Arial" panose="020B0604020202020204" pitchFamily="34" charset="0"/>
              </a:rPr>
              <a:t>Chiavenato</a:t>
            </a:r>
            <a:r>
              <a:rPr lang="es-CR" sz="2400" dirty="0">
                <a:latin typeface="Arial" panose="020B0604020202020204" pitchFamily="34" charset="0"/>
                <a:ea typeface="Calibri" panose="020F0502020204030204" pitchFamily="34" charset="0"/>
                <a:cs typeface="Arial" panose="020B0604020202020204" pitchFamily="34" charset="0"/>
              </a:rPr>
              <a:t>, Idalberto. </a:t>
            </a:r>
            <a:r>
              <a:rPr lang="es-CR" sz="2400" b="1" dirty="0">
                <a:latin typeface="Arial" panose="020B0604020202020204" pitchFamily="34" charset="0"/>
                <a:ea typeface="Calibri" panose="020F0502020204030204" pitchFamily="34" charset="0"/>
                <a:cs typeface="Arial" panose="020B0604020202020204" pitchFamily="34" charset="0"/>
              </a:rPr>
              <a:t>Gestión del talento </a:t>
            </a:r>
            <a:r>
              <a:rPr lang="es-CR" sz="2400" b="1" dirty="0" err="1">
                <a:latin typeface="Arial" panose="020B0604020202020204" pitchFamily="34" charset="0"/>
                <a:ea typeface="Calibri" panose="020F0502020204030204" pitchFamily="34" charset="0"/>
                <a:cs typeface="Arial" panose="020B0604020202020204" pitchFamily="34" charset="0"/>
              </a:rPr>
              <a:t>humano</a:t>
            </a:r>
            <a:r>
              <a:rPr lang="es-CR" sz="2400" dirty="0" err="1">
                <a:latin typeface="Arial" panose="020B0604020202020204" pitchFamily="34" charset="0"/>
                <a:ea typeface="Calibri" panose="020F0502020204030204" pitchFamily="34" charset="0"/>
                <a:cs typeface="Arial" panose="020B0604020202020204" pitchFamily="34" charset="0"/>
              </a:rPr>
              <a:t>.Mc</a:t>
            </a:r>
            <a:r>
              <a:rPr lang="es-CR" sz="2400" dirty="0">
                <a:latin typeface="Arial" panose="020B0604020202020204" pitchFamily="34" charset="0"/>
                <a:ea typeface="Calibri" panose="020F0502020204030204" pitchFamily="34" charset="0"/>
                <a:cs typeface="Arial" panose="020B0604020202020204" pitchFamily="34" charset="0"/>
              </a:rPr>
              <a:t> Graw </a:t>
            </a:r>
            <a:r>
              <a:rPr lang="es-CR" sz="2400" dirty="0" smtClean="0">
                <a:latin typeface="Arial" panose="020B0604020202020204" pitchFamily="34" charset="0"/>
                <a:ea typeface="Calibri" panose="020F0502020204030204" pitchFamily="34" charset="0"/>
                <a:cs typeface="Arial" panose="020B0604020202020204" pitchFamily="34" charset="0"/>
              </a:rPr>
              <a:t>Hill</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spcAft>
                <a:spcPts val="0"/>
              </a:spcAft>
              <a:buFont typeface="+mj-lt"/>
              <a:buAutoNum type="arabicPeriod"/>
            </a:pPr>
            <a:endParaRPr lang="es-CR" sz="2400"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spcAft>
                <a:spcPts val="0"/>
              </a:spcAft>
              <a:buFont typeface="+mj-lt"/>
              <a:buAutoNum type="arabicPeriod"/>
            </a:pPr>
            <a:r>
              <a:rPr lang="es-CR" sz="2400" dirty="0" err="1" smtClean="0">
                <a:latin typeface="Arial" panose="020B0604020202020204" pitchFamily="34" charset="0"/>
                <a:ea typeface="Calibri" panose="020F0502020204030204" pitchFamily="34" charset="0"/>
                <a:cs typeface="Arial" panose="020B0604020202020204" pitchFamily="34" charset="0"/>
              </a:rPr>
              <a:t>Gostick</a:t>
            </a:r>
            <a:r>
              <a:rPr lang="es-CR" sz="2400" dirty="0">
                <a:latin typeface="Arial" panose="020B0604020202020204" pitchFamily="34" charset="0"/>
                <a:ea typeface="Calibri" panose="020F0502020204030204" pitchFamily="34" charset="0"/>
                <a:cs typeface="Arial" panose="020B0604020202020204" pitchFamily="34" charset="0"/>
              </a:rPr>
              <a:t>, Adrián y Elton, Chester. </a:t>
            </a:r>
            <a:r>
              <a:rPr lang="es-CR" sz="2400" b="1" dirty="0">
                <a:latin typeface="Arial" panose="020B0604020202020204" pitchFamily="34" charset="0"/>
                <a:ea typeface="Calibri" panose="020F0502020204030204" pitchFamily="34" charset="0"/>
                <a:cs typeface="Arial" panose="020B0604020202020204" pitchFamily="34" charset="0"/>
              </a:rPr>
              <a:t>El empleado invisible</a:t>
            </a:r>
            <a:r>
              <a:rPr lang="es-CR" sz="2400" dirty="0">
                <a:latin typeface="Arial" panose="020B0604020202020204" pitchFamily="34" charset="0"/>
                <a:ea typeface="Calibri" panose="020F0502020204030204" pitchFamily="34" charset="0"/>
                <a:cs typeface="Arial" panose="020B0604020202020204" pitchFamily="34" charset="0"/>
              </a:rPr>
              <a:t>. Gestión </a:t>
            </a:r>
            <a:r>
              <a:rPr lang="es-CR" sz="2400" dirty="0" smtClean="0">
                <a:latin typeface="Arial" panose="020B0604020202020204" pitchFamily="34" charset="0"/>
                <a:ea typeface="Calibri" panose="020F0502020204030204" pitchFamily="34" charset="0"/>
                <a:cs typeface="Arial" panose="020B0604020202020204" pitchFamily="34" charset="0"/>
              </a:rPr>
              <a:t>2000</a:t>
            </a:r>
          </a:p>
          <a:p>
            <a:pPr marL="342900" lvl="0" indent="-342900" algn="just">
              <a:spcAft>
                <a:spcPts val="0"/>
              </a:spcAft>
              <a:buFont typeface="+mj-lt"/>
              <a:buAutoNum type="arabicPeriod"/>
            </a:pPr>
            <a:endParaRPr lang="es-MX" sz="2400"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spcAft>
                <a:spcPts val="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Snell</a:t>
            </a:r>
            <a:r>
              <a:rPr lang="es-MX" sz="2400" dirty="0">
                <a:latin typeface="Arial" panose="020B0604020202020204" pitchFamily="34" charset="0"/>
                <a:ea typeface="Calibri" panose="020F0502020204030204" pitchFamily="34" charset="0"/>
                <a:cs typeface="Arial" panose="020B0604020202020204" pitchFamily="34" charset="0"/>
              </a:rPr>
              <a:t>, Scott y </a:t>
            </a:r>
            <a:r>
              <a:rPr lang="es-MX" sz="2400" dirty="0" err="1">
                <a:latin typeface="Arial" panose="020B0604020202020204" pitchFamily="34" charset="0"/>
                <a:ea typeface="Calibri" panose="020F0502020204030204" pitchFamily="34" charset="0"/>
                <a:cs typeface="Arial" panose="020B0604020202020204" pitchFamily="34" charset="0"/>
              </a:rPr>
              <a:t>Bohlander</a:t>
            </a:r>
            <a:r>
              <a:rPr lang="es-MX" sz="2400" dirty="0">
                <a:latin typeface="Arial" panose="020B0604020202020204" pitchFamily="34" charset="0"/>
                <a:ea typeface="Calibri" panose="020F0502020204030204" pitchFamily="34" charset="0"/>
                <a:cs typeface="Arial" panose="020B0604020202020204" pitchFamily="34" charset="0"/>
              </a:rPr>
              <a:t> George. </a:t>
            </a:r>
            <a:r>
              <a:rPr lang="es-CR" sz="2400" b="1" dirty="0">
                <a:latin typeface="Arial" panose="020B0604020202020204" pitchFamily="34" charset="0"/>
                <a:ea typeface="Calibri" panose="020F0502020204030204" pitchFamily="34" charset="0"/>
                <a:cs typeface="Arial" panose="020B0604020202020204" pitchFamily="34" charset="0"/>
              </a:rPr>
              <a:t>Administración de recursos humanos 2013</a:t>
            </a:r>
            <a:r>
              <a:rPr lang="es-CR" sz="2400" dirty="0">
                <a:latin typeface="Arial" panose="020B0604020202020204" pitchFamily="34" charset="0"/>
                <a:ea typeface="Calibri" panose="020F0502020204030204" pitchFamily="34" charset="0"/>
                <a:cs typeface="Arial" panose="020B0604020202020204" pitchFamily="34" charset="0"/>
              </a:rPr>
              <a:t>. </a:t>
            </a:r>
            <a:r>
              <a:rPr lang="es-CR" sz="2400" dirty="0" err="1">
                <a:latin typeface="Arial" panose="020B0604020202020204" pitchFamily="34" charset="0"/>
                <a:ea typeface="Calibri" panose="020F0502020204030204" pitchFamily="34" charset="0"/>
                <a:cs typeface="Arial" panose="020B0604020202020204" pitchFamily="34" charset="0"/>
              </a:rPr>
              <a:t>Cengage</a:t>
            </a:r>
            <a:r>
              <a:rPr lang="es-CR" sz="2400" dirty="0">
                <a:latin typeface="Arial" panose="020B0604020202020204" pitchFamily="34" charset="0"/>
                <a:ea typeface="Calibri" panose="020F0502020204030204" pitchFamily="34" charset="0"/>
                <a:cs typeface="Arial" panose="020B0604020202020204" pitchFamily="34" charset="0"/>
              </a:rPr>
              <a:t> </a:t>
            </a:r>
            <a:r>
              <a:rPr lang="es-CR" sz="2400" dirty="0" err="1">
                <a:latin typeface="Arial" panose="020B0604020202020204" pitchFamily="34" charset="0"/>
                <a:ea typeface="Calibri" panose="020F0502020204030204" pitchFamily="34" charset="0"/>
                <a:cs typeface="Arial" panose="020B0604020202020204" pitchFamily="34" charset="0"/>
              </a:rPr>
              <a:t>Learning</a:t>
            </a:r>
            <a:r>
              <a:rPr lang="es-CR" sz="2400" dirty="0">
                <a:latin typeface="Arial" panose="020B0604020202020204" pitchFamily="34" charset="0"/>
                <a:ea typeface="Calibri" panose="020F0502020204030204" pitchFamily="34" charset="0"/>
                <a:cs typeface="Arial" panose="020B0604020202020204" pitchFamily="34" charset="0"/>
              </a:rPr>
              <a:t>. </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0"/>
              </a:spcAft>
              <a:buFont typeface="+mj-lt"/>
              <a:buAutoNum type="arabicPeriod"/>
            </a:pPr>
            <a:endParaRPr lang="en-US" sz="2400" dirty="0" smtClean="0">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0"/>
              </a:spcAft>
              <a:buFont typeface="+mj-lt"/>
              <a:buAutoNum type="arabicPeriod"/>
            </a:pPr>
            <a:r>
              <a:rPr lang="en-US" sz="2400" dirty="0" err="1" smtClean="0">
                <a:latin typeface="Arial" panose="020B0604020202020204" pitchFamily="34" charset="0"/>
                <a:ea typeface="Calibri" panose="020F0502020204030204" pitchFamily="34" charset="0"/>
                <a:cs typeface="Arial" panose="020B0604020202020204" pitchFamily="34" charset="0"/>
              </a:rPr>
              <a:t>Werther</a:t>
            </a:r>
            <a:r>
              <a:rPr lang="en-US" sz="2400" dirty="0">
                <a:latin typeface="Arial" panose="020B0604020202020204" pitchFamily="34" charset="0"/>
                <a:ea typeface="Calibri" panose="020F0502020204030204" pitchFamily="34" charset="0"/>
                <a:cs typeface="Arial" panose="020B0604020202020204" pitchFamily="34" charset="0"/>
              </a:rPr>
              <a:t>, William B y Davis Keith. </a:t>
            </a:r>
            <a:r>
              <a:rPr lang="es-CR" sz="2400" b="1" dirty="0">
                <a:latin typeface="Arial" panose="020B0604020202020204" pitchFamily="34" charset="0"/>
                <a:ea typeface="Calibri" panose="020F0502020204030204" pitchFamily="34" charset="0"/>
                <a:cs typeface="Arial" panose="020B0604020202020204" pitchFamily="34" charset="0"/>
              </a:rPr>
              <a:t>Administración de recursos humanos</a:t>
            </a:r>
            <a:r>
              <a:rPr lang="es-CR" sz="2400" dirty="0">
                <a:latin typeface="Arial" panose="020B0604020202020204" pitchFamily="34" charset="0"/>
                <a:ea typeface="Calibri" panose="020F0502020204030204" pitchFamily="34" charset="0"/>
                <a:cs typeface="Arial" panose="020B0604020202020204" pitchFamily="34" charset="0"/>
              </a:rPr>
              <a:t>. El capital humano de las empresas 2008. Mc Graw Hill. </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2068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07504" y="116632"/>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Guía para su uso</a:t>
            </a:r>
            <a:endParaRPr lang="es-MX" b="1" dirty="0" smtClean="0">
              <a:latin typeface="Arial" panose="020B0604020202020204" pitchFamily="34" charset="0"/>
              <a:cs typeface="Arial" panose="020B0604020202020204" pitchFamily="34" charset="0"/>
            </a:endParaRPr>
          </a:p>
        </p:txBody>
      </p:sp>
      <p:sp>
        <p:nvSpPr>
          <p:cNvPr id="3" name="Rectángulo 2"/>
          <p:cNvSpPr/>
          <p:nvPr/>
        </p:nvSpPr>
        <p:spPr>
          <a:xfrm>
            <a:off x="107504" y="666740"/>
            <a:ext cx="9036496" cy="6186309"/>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Posteriormente, después de analizar las características de los diferentes enfoques que puede tener la participación de las personas en la organización, se aborda habla sobre las personas y las vertientes bajo las cuales se puede estudiar su comportamiento de acuerdo a la ARH. </a:t>
            </a:r>
          </a:p>
          <a:p>
            <a:pPr algn="just">
              <a:lnSpc>
                <a:spcPct val="150000"/>
              </a:lnSpc>
            </a:pPr>
            <a:r>
              <a:rPr lang="es-MX" sz="2400" dirty="0" smtClean="0">
                <a:latin typeface="Arial" panose="020B0604020202020204" pitchFamily="34" charset="0"/>
                <a:cs typeface="Arial" panose="020B0604020202020204" pitchFamily="34" charset="0"/>
              </a:rPr>
              <a:t>Por último se comenta de forma general el tema de la motivación y se presenta de forma grafica el ciclo motivacional de las personas.   </a:t>
            </a:r>
          </a:p>
          <a:p>
            <a:pPr algn="just">
              <a:lnSpc>
                <a:spcPct val="150000"/>
              </a:lnSpc>
            </a:pPr>
            <a:r>
              <a:rPr lang="es-MX" sz="2400" dirty="0" smtClean="0">
                <a:latin typeface="Arial" panose="020B0604020202020204" pitchFamily="34" charset="0"/>
                <a:cs typeface="Arial" panose="020B0604020202020204" pitchFamily="34" charset="0"/>
              </a:rPr>
              <a:t>Hay una sección en la que se contempla la proyección de un video para que después los alumnos realicen una actividad. La profesora proporcionara el video a los estudiantes.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036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4"/>
          <p:cNvSpPr>
            <a:spLocks noChangeArrowheads="1" noChangeShapeType="1" noTextEdit="1"/>
          </p:cNvSpPr>
          <p:nvPr/>
        </p:nvSpPr>
        <p:spPr bwMode="auto">
          <a:xfrm>
            <a:off x="1692275" y="1412875"/>
            <a:ext cx="6048375" cy="1582738"/>
          </a:xfrm>
          <a:prstGeom prst="rect">
            <a:avLst/>
          </a:prstGeom>
        </p:spPr>
        <p:txBody>
          <a:bodyPr wrap="none" fromWordArt="1">
            <a:prstTxWarp prst="textPlain">
              <a:avLst>
                <a:gd name="adj" fmla="val 50000"/>
              </a:avLst>
            </a:prstTxWarp>
          </a:bodyPr>
          <a:lstStyle/>
          <a:p>
            <a:pPr algn="ctr"/>
            <a:r>
              <a:rPr lang="es-MX" sz="3600" kern="10" dirty="0">
                <a:ln w="9525">
                  <a:solidFill>
                    <a:srgbClr val="000000"/>
                  </a:solidFill>
                  <a:round/>
                  <a:headEnd/>
                  <a:tailEnd/>
                </a:ln>
                <a:solidFill>
                  <a:srgbClr val="008000"/>
                </a:solidFill>
                <a:latin typeface="Arial Black"/>
              </a:rPr>
              <a:t>Administración de </a:t>
            </a:r>
          </a:p>
          <a:p>
            <a:pPr algn="ctr"/>
            <a:r>
              <a:rPr lang="es-MX" sz="3600" kern="10" dirty="0">
                <a:ln w="9525">
                  <a:solidFill>
                    <a:srgbClr val="000000"/>
                  </a:solidFill>
                  <a:round/>
                  <a:headEnd/>
                  <a:tailEnd/>
                </a:ln>
                <a:solidFill>
                  <a:srgbClr val="008000"/>
                </a:solidFill>
                <a:latin typeface="Arial Black"/>
              </a:rPr>
              <a:t>Recursos Humanos</a:t>
            </a:r>
          </a:p>
        </p:txBody>
      </p:sp>
      <p:graphicFrame>
        <p:nvGraphicFramePr>
          <p:cNvPr id="8197" name="Object 5"/>
          <p:cNvGraphicFramePr>
            <a:graphicFrameLocks noChangeAspect="1"/>
          </p:cNvGraphicFramePr>
          <p:nvPr/>
        </p:nvGraphicFramePr>
        <p:xfrm>
          <a:off x="2627313" y="3429000"/>
          <a:ext cx="3856037" cy="2544763"/>
        </p:xfrm>
        <a:graphic>
          <a:graphicData uri="http://schemas.openxmlformats.org/presentationml/2006/ole">
            <mc:AlternateContent xmlns:mc="http://schemas.openxmlformats.org/markup-compatibility/2006">
              <mc:Choice xmlns:v="urn:schemas-microsoft-com:vml" Requires="v">
                <p:oleObj spid="_x0000_s1046" name="Imagen" r:id="rId4" imgW="2304720" imgH="1884240" progId="">
                  <p:embed/>
                </p:oleObj>
              </mc:Choice>
              <mc:Fallback>
                <p:oleObj name="Imagen" r:id="rId4" imgW="2304720" imgH="1884240"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3429000"/>
                        <a:ext cx="3856037" cy="2544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8197"/>
                                        </p:tgtEl>
                                        <p:attrNameLst>
                                          <p:attrName>style.visibility</p:attrName>
                                        </p:attrNameLst>
                                      </p:cBhvr>
                                      <p:to>
                                        <p:strVal val="visible"/>
                                      </p:to>
                                    </p:set>
                                    <p:anim calcmode="lin" valueType="num">
                                      <p:cBhvr additive="base">
                                        <p:cTn id="13" dur="500" fill="hold"/>
                                        <p:tgtEl>
                                          <p:spTgt spid="8197"/>
                                        </p:tgtEl>
                                        <p:attrNameLst>
                                          <p:attrName>ppt_x</p:attrName>
                                        </p:attrNameLst>
                                      </p:cBhvr>
                                      <p:tavLst>
                                        <p:tav tm="0">
                                          <p:val>
                                            <p:strVal val="0-#ppt_w/2"/>
                                          </p:val>
                                        </p:tav>
                                        <p:tav tm="100000">
                                          <p:val>
                                            <p:strVal val="#ppt_x"/>
                                          </p:val>
                                        </p:tav>
                                      </p:tavLst>
                                    </p:anim>
                                    <p:anim calcmode="lin" valueType="num">
                                      <p:cBhvr additive="base">
                                        <p:cTn id="14"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a:spLocks noChangeArrowheads="1"/>
          </p:cNvSpPr>
          <p:nvPr/>
        </p:nvSpPr>
        <p:spPr bwMode="auto">
          <a:xfrm>
            <a:off x="3203575" y="2636838"/>
            <a:ext cx="5580063" cy="3540125"/>
          </a:xfrm>
          <a:prstGeom prst="rect">
            <a:avLst/>
          </a:prstGeom>
          <a:noFill/>
          <a:ln w="9525">
            <a:noFill/>
            <a:miter lim="800000"/>
            <a:headEnd/>
            <a:tailEnd/>
          </a:ln>
        </p:spPr>
        <p:txBody>
          <a:bodyPr>
            <a:spAutoFit/>
          </a:bodyPr>
          <a:lstStyle/>
          <a:p>
            <a:pPr algn="ctr"/>
            <a:r>
              <a:rPr lang="es-ES" sz="3200" dirty="0">
                <a:latin typeface="Arial" panose="020B0604020202020204" pitchFamily="34" charset="0"/>
                <a:cs typeface="Arial" panose="020B0604020202020204" pitchFamily="34" charset="0"/>
              </a:rPr>
              <a:t>“La administración es el proceso de diseñar y mantener un entorno en el que, trabajando en grupos, los individuos cumplan eficientemente objetivos específicos”.</a:t>
            </a:r>
            <a:r>
              <a:rPr lang="es-ES" sz="3200" b="1" dirty="0">
                <a:latin typeface="Arial" panose="020B0604020202020204" pitchFamily="34" charset="0"/>
                <a:cs typeface="Arial" panose="020B0604020202020204" pitchFamily="34" charset="0"/>
              </a:rPr>
              <a:t>. </a:t>
            </a:r>
          </a:p>
        </p:txBody>
      </p:sp>
      <p:pic>
        <p:nvPicPr>
          <p:cNvPr id="22531" name="Picture 4" descr="http://www.cieautomotive.com/inversores/img/consejo.jpg"/>
          <p:cNvPicPr>
            <a:picLocks noChangeAspect="1" noChangeArrowheads="1"/>
          </p:cNvPicPr>
          <p:nvPr/>
        </p:nvPicPr>
        <p:blipFill>
          <a:blip r:embed="rId2" cstate="print"/>
          <a:srcRect/>
          <a:stretch>
            <a:fillRect/>
          </a:stretch>
        </p:blipFill>
        <p:spPr bwMode="auto">
          <a:xfrm>
            <a:off x="468313" y="1700213"/>
            <a:ext cx="2867025" cy="2252662"/>
          </a:xfrm>
          <a:prstGeom prst="rect">
            <a:avLst/>
          </a:prstGeom>
          <a:noFill/>
          <a:ln w="9525">
            <a:noFill/>
            <a:miter lim="800000"/>
            <a:headEnd/>
            <a:tailEnd/>
          </a:ln>
        </p:spPr>
      </p:pic>
      <p:sp>
        <p:nvSpPr>
          <p:cNvPr id="4" name="CuadroTexto 3"/>
          <p:cNvSpPr txBox="1"/>
          <p:nvPr/>
        </p:nvSpPr>
        <p:spPr>
          <a:xfrm>
            <a:off x="107504" y="116632"/>
            <a:ext cx="4176464" cy="954107"/>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Concepto de administración </a:t>
            </a:r>
            <a:endParaRPr lang="es-MX"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156</TotalTime>
  <Words>2334</Words>
  <Application>Microsoft Office PowerPoint</Application>
  <PresentationFormat>Presentación en pantalla (4:3)</PresentationFormat>
  <Paragraphs>242</Paragraphs>
  <Slides>61</Slides>
  <Notes>3</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61</vt:i4>
      </vt:variant>
    </vt:vector>
  </HeadingPairs>
  <TitlesOfParts>
    <vt:vector size="68" baseType="lpstr">
      <vt:lpstr>Arial Unicode MS</vt:lpstr>
      <vt:lpstr>Arial</vt:lpstr>
      <vt:lpstr>Arial Black</vt:lpstr>
      <vt:lpstr>Calibri</vt:lpstr>
      <vt:lpstr>Wingdings</vt:lpstr>
      <vt:lpstr>Tema de Office</vt:lpstr>
      <vt:lpstr>Imagen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RevolucionUnattended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CENTRO UNIVERSITARIO UAEM VALLE DE CHALCO</dc:creator>
  <cp:lastModifiedBy>VERONICA</cp:lastModifiedBy>
  <cp:revision>32</cp:revision>
  <dcterms:created xsi:type="dcterms:W3CDTF">2012-03-13T19:34:49Z</dcterms:created>
  <dcterms:modified xsi:type="dcterms:W3CDTF">2017-10-20T19:04:17Z</dcterms:modified>
</cp:coreProperties>
</file>