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9" r:id="rId1"/>
    <p:sldMasterId id="2147483801" r:id="rId2"/>
    <p:sldMasterId id="2147483940" r:id="rId3"/>
  </p:sldMasterIdLst>
  <p:notesMasterIdLst>
    <p:notesMasterId r:id="rId47"/>
  </p:notesMasterIdLst>
  <p:sldIdLst>
    <p:sldId id="335" r:id="rId4"/>
    <p:sldId id="336" r:id="rId5"/>
    <p:sldId id="382" r:id="rId6"/>
    <p:sldId id="337" r:id="rId7"/>
    <p:sldId id="338" r:id="rId8"/>
    <p:sldId id="339" r:id="rId9"/>
    <p:sldId id="256" r:id="rId10"/>
    <p:sldId id="342" r:id="rId11"/>
    <p:sldId id="343" r:id="rId12"/>
    <p:sldId id="344" r:id="rId13"/>
    <p:sldId id="346" r:id="rId14"/>
    <p:sldId id="347" r:id="rId15"/>
    <p:sldId id="257" r:id="rId16"/>
    <p:sldId id="262" r:id="rId17"/>
    <p:sldId id="265" r:id="rId18"/>
    <p:sldId id="263" r:id="rId19"/>
    <p:sldId id="264" r:id="rId20"/>
    <p:sldId id="349" r:id="rId21"/>
    <p:sldId id="351" r:id="rId22"/>
    <p:sldId id="352" r:id="rId23"/>
    <p:sldId id="353" r:id="rId24"/>
    <p:sldId id="354" r:id="rId25"/>
    <p:sldId id="355" r:id="rId26"/>
    <p:sldId id="356" r:id="rId27"/>
    <p:sldId id="357" r:id="rId28"/>
    <p:sldId id="358" r:id="rId29"/>
    <p:sldId id="359" r:id="rId30"/>
    <p:sldId id="360" r:id="rId31"/>
    <p:sldId id="361" r:id="rId32"/>
    <p:sldId id="366" r:id="rId33"/>
    <p:sldId id="367" r:id="rId34"/>
    <p:sldId id="368" r:id="rId35"/>
    <p:sldId id="369" r:id="rId36"/>
    <p:sldId id="370" r:id="rId37"/>
    <p:sldId id="371" r:id="rId38"/>
    <p:sldId id="373" r:id="rId39"/>
    <p:sldId id="383" r:id="rId40"/>
    <p:sldId id="384" r:id="rId41"/>
    <p:sldId id="385" r:id="rId42"/>
    <p:sldId id="377" r:id="rId43"/>
    <p:sldId id="378" r:id="rId44"/>
    <p:sldId id="340" r:id="rId45"/>
    <p:sldId id="341"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94660"/>
  </p:normalViewPr>
  <p:slideViewPr>
    <p:cSldViewPr snapToGrid="0">
      <p:cViewPr varScale="1">
        <p:scale>
          <a:sx n="71" d="100"/>
          <a:sy n="71" d="100"/>
        </p:scale>
        <p:origin x="45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A502A5-176C-477B-B62F-5C0F80BC1464}" type="doc">
      <dgm:prSet loTypeId="urn:microsoft.com/office/officeart/2005/8/layout/bProcess4" loCatId="process" qsTypeId="urn:microsoft.com/office/officeart/2005/8/quickstyle/3d1" qsCatId="3D" csTypeId="urn:microsoft.com/office/officeart/2005/8/colors/colorful1" csCatId="colorful" phldr="1"/>
      <dgm:spPr/>
      <dgm:t>
        <a:bodyPr/>
        <a:lstStyle/>
        <a:p>
          <a:endParaRPr lang="es-MX"/>
        </a:p>
      </dgm:t>
    </dgm:pt>
    <dgm:pt modelId="{20421DE6-1CC9-4C5F-B627-0DD95B86E8B2}">
      <dgm:prSet phldrT="[Texto]"/>
      <dgm:spPr/>
      <dgm:t>
        <a:bodyPr/>
        <a:lstStyle/>
        <a:p>
          <a:r>
            <a:rPr lang="es-MX" dirty="0" smtClean="0"/>
            <a:t>Detectar necesidades de formación</a:t>
          </a:r>
          <a:endParaRPr lang="es-MX" dirty="0"/>
        </a:p>
      </dgm:t>
    </dgm:pt>
    <dgm:pt modelId="{9670363B-75B5-4EAF-9E46-B4807972FCE3}" type="parTrans" cxnId="{F1A92830-D7D0-420A-B144-EDB8F83229CC}">
      <dgm:prSet/>
      <dgm:spPr/>
      <dgm:t>
        <a:bodyPr/>
        <a:lstStyle/>
        <a:p>
          <a:endParaRPr lang="es-MX"/>
        </a:p>
      </dgm:t>
    </dgm:pt>
    <dgm:pt modelId="{330F9D54-8621-49EA-B552-7F2EF3D535C1}" type="sibTrans" cxnId="{F1A92830-D7D0-420A-B144-EDB8F83229CC}">
      <dgm:prSet/>
      <dgm:spPr/>
      <dgm:t>
        <a:bodyPr/>
        <a:lstStyle/>
        <a:p>
          <a:endParaRPr lang="es-MX"/>
        </a:p>
      </dgm:t>
    </dgm:pt>
    <dgm:pt modelId="{0AC5BB20-8364-4B4A-AB63-65402984EF2A}">
      <dgm:prSet phldrT="[Texto]"/>
      <dgm:spPr/>
      <dgm:t>
        <a:bodyPr/>
        <a:lstStyle/>
        <a:p>
          <a:r>
            <a:rPr lang="es-MX" dirty="0" smtClean="0"/>
            <a:t>Descubrir personas clave</a:t>
          </a:r>
          <a:endParaRPr lang="es-MX" dirty="0"/>
        </a:p>
      </dgm:t>
    </dgm:pt>
    <dgm:pt modelId="{3135024B-C9C8-4827-939B-AC1DF01890F8}" type="parTrans" cxnId="{FED6F3B6-6D34-4667-93E8-676DE3FE1473}">
      <dgm:prSet/>
      <dgm:spPr/>
      <dgm:t>
        <a:bodyPr/>
        <a:lstStyle/>
        <a:p>
          <a:endParaRPr lang="es-MX"/>
        </a:p>
      </dgm:t>
    </dgm:pt>
    <dgm:pt modelId="{ED97EC55-9E3A-4DE8-B7A6-DCAFC55018F7}" type="sibTrans" cxnId="{FED6F3B6-6D34-4667-93E8-676DE3FE1473}">
      <dgm:prSet/>
      <dgm:spPr/>
      <dgm:t>
        <a:bodyPr/>
        <a:lstStyle/>
        <a:p>
          <a:endParaRPr lang="es-MX"/>
        </a:p>
      </dgm:t>
    </dgm:pt>
    <dgm:pt modelId="{CB3DA7BA-70FC-4F3A-9D70-442F7C133E41}">
      <dgm:prSet phldrT="[Texto]"/>
      <dgm:spPr/>
      <dgm:t>
        <a:bodyPr/>
        <a:lstStyle/>
        <a:p>
          <a:r>
            <a:rPr lang="es-MX" dirty="0" smtClean="0"/>
            <a:t>Tomar en cuenta las inquietudes del evaluado</a:t>
          </a:r>
          <a:endParaRPr lang="es-MX" dirty="0"/>
        </a:p>
      </dgm:t>
    </dgm:pt>
    <dgm:pt modelId="{D6B93C7B-758C-4E4A-AC85-56680D7041EA}" type="parTrans" cxnId="{0C56E66C-7CC6-4D7A-A64C-02A1B7086DDF}">
      <dgm:prSet/>
      <dgm:spPr/>
      <dgm:t>
        <a:bodyPr/>
        <a:lstStyle/>
        <a:p>
          <a:endParaRPr lang="es-MX"/>
        </a:p>
      </dgm:t>
    </dgm:pt>
    <dgm:pt modelId="{38295B6C-2635-4A3D-8478-3FF92C75CD99}" type="sibTrans" cxnId="{0C56E66C-7CC6-4D7A-A64C-02A1B7086DDF}">
      <dgm:prSet/>
      <dgm:spPr/>
      <dgm:t>
        <a:bodyPr/>
        <a:lstStyle/>
        <a:p>
          <a:endParaRPr lang="es-MX"/>
        </a:p>
      </dgm:t>
    </dgm:pt>
    <dgm:pt modelId="{255869E6-6583-4594-A3EB-90F308F17054}">
      <dgm:prSet phldrT="[Texto]"/>
      <dgm:spPr/>
      <dgm:t>
        <a:bodyPr/>
        <a:lstStyle/>
        <a:p>
          <a:r>
            <a:rPr lang="es-MX" dirty="0" smtClean="0"/>
            <a:t>Encontrar talento para otro puesto </a:t>
          </a:r>
          <a:endParaRPr lang="es-MX" dirty="0"/>
        </a:p>
      </dgm:t>
    </dgm:pt>
    <dgm:pt modelId="{EA24B610-84EE-47B7-B20A-5F6E3C5F3D27}" type="parTrans" cxnId="{0DC4796C-8A06-48C7-AE0F-9B4A5688297A}">
      <dgm:prSet/>
      <dgm:spPr/>
      <dgm:t>
        <a:bodyPr/>
        <a:lstStyle/>
        <a:p>
          <a:endParaRPr lang="es-MX"/>
        </a:p>
      </dgm:t>
    </dgm:pt>
    <dgm:pt modelId="{92647297-EB02-492E-918D-9EB938A90029}" type="sibTrans" cxnId="{0DC4796C-8A06-48C7-AE0F-9B4A5688297A}">
      <dgm:prSet/>
      <dgm:spPr/>
      <dgm:t>
        <a:bodyPr/>
        <a:lstStyle/>
        <a:p>
          <a:endParaRPr lang="es-MX"/>
        </a:p>
      </dgm:t>
    </dgm:pt>
    <dgm:pt modelId="{1B3FE3D3-275A-4C75-9875-0C37DDA62005}">
      <dgm:prSet phldrT="[Texto]"/>
      <dgm:spPr/>
      <dgm:t>
        <a:bodyPr/>
        <a:lstStyle/>
        <a:p>
          <a:r>
            <a:rPr lang="es-MX" dirty="0" smtClean="0"/>
            <a:t>Motivar a el personal</a:t>
          </a:r>
          <a:endParaRPr lang="es-MX" dirty="0"/>
        </a:p>
      </dgm:t>
    </dgm:pt>
    <dgm:pt modelId="{B4582ECA-534A-4FC4-BFB4-E51BD55D7F6D}" type="parTrans" cxnId="{286CD84F-56B3-48AB-81B0-227E1C73D8B0}">
      <dgm:prSet/>
      <dgm:spPr/>
      <dgm:t>
        <a:bodyPr/>
        <a:lstStyle/>
        <a:p>
          <a:endParaRPr lang="es-MX"/>
        </a:p>
      </dgm:t>
    </dgm:pt>
    <dgm:pt modelId="{2011DC8E-52F5-415A-9624-C19238C4C38D}" type="sibTrans" cxnId="{286CD84F-56B3-48AB-81B0-227E1C73D8B0}">
      <dgm:prSet/>
      <dgm:spPr/>
      <dgm:t>
        <a:bodyPr/>
        <a:lstStyle/>
        <a:p>
          <a:endParaRPr lang="es-MX"/>
        </a:p>
      </dgm:t>
    </dgm:pt>
    <dgm:pt modelId="{0C47314B-3747-43F5-B468-E630EEC9F62C}">
      <dgm:prSet phldrT="[Texto]"/>
      <dgm:spPr/>
      <dgm:t>
        <a:bodyPr/>
        <a:lstStyle/>
        <a:p>
          <a:r>
            <a:rPr lang="es-MX" dirty="0" smtClean="0"/>
            <a:t>Involucrar en las metas u objetivos</a:t>
          </a:r>
          <a:endParaRPr lang="es-MX" dirty="0"/>
        </a:p>
      </dgm:t>
    </dgm:pt>
    <dgm:pt modelId="{25FBFBD3-9125-4557-A2C8-FB625D4BB13F}" type="parTrans" cxnId="{DD101323-306C-4B01-8495-4F8F4DBE9BCA}">
      <dgm:prSet/>
      <dgm:spPr/>
      <dgm:t>
        <a:bodyPr/>
        <a:lstStyle/>
        <a:p>
          <a:endParaRPr lang="es-MX"/>
        </a:p>
      </dgm:t>
    </dgm:pt>
    <dgm:pt modelId="{023AE536-F37D-4601-912D-3BC69836AEBF}" type="sibTrans" cxnId="{DD101323-306C-4B01-8495-4F8F4DBE9BCA}">
      <dgm:prSet/>
      <dgm:spPr/>
      <dgm:t>
        <a:bodyPr/>
        <a:lstStyle/>
        <a:p>
          <a:endParaRPr lang="es-MX"/>
        </a:p>
      </dgm:t>
    </dgm:pt>
    <dgm:pt modelId="{CA80A3C6-0FB6-4399-B122-69F327C749A9}">
      <dgm:prSet phldrT="[Texto]"/>
      <dgm:spPr/>
      <dgm:t>
        <a:bodyPr/>
        <a:lstStyle/>
        <a:p>
          <a:r>
            <a:rPr lang="es-MX" dirty="0" smtClean="0"/>
            <a:t>Obtener resultados</a:t>
          </a:r>
          <a:endParaRPr lang="es-MX" dirty="0"/>
        </a:p>
      </dgm:t>
    </dgm:pt>
    <dgm:pt modelId="{848A4597-A767-4DFC-A9D0-088268C6DE47}" type="parTrans" cxnId="{778C0DAB-3B65-4D53-9B9C-36ACB56DF591}">
      <dgm:prSet/>
      <dgm:spPr/>
      <dgm:t>
        <a:bodyPr/>
        <a:lstStyle/>
        <a:p>
          <a:endParaRPr lang="es-MX"/>
        </a:p>
      </dgm:t>
    </dgm:pt>
    <dgm:pt modelId="{172D7D63-3965-4BE9-951D-0C26D26427B3}" type="sibTrans" cxnId="{778C0DAB-3B65-4D53-9B9C-36ACB56DF591}">
      <dgm:prSet/>
      <dgm:spPr/>
      <dgm:t>
        <a:bodyPr/>
        <a:lstStyle/>
        <a:p>
          <a:endParaRPr lang="es-MX"/>
        </a:p>
      </dgm:t>
    </dgm:pt>
    <dgm:pt modelId="{1267C064-074F-4DD2-BC1C-E334F859AD46}">
      <dgm:prSet phldrT="[Texto]"/>
      <dgm:spPr/>
      <dgm:t>
        <a:bodyPr/>
        <a:lstStyle/>
        <a:p>
          <a:r>
            <a:rPr lang="es-MX" dirty="0" smtClean="0"/>
            <a:t>Tomar decisiones sobre salarios y promociones</a:t>
          </a:r>
          <a:endParaRPr lang="es-MX" dirty="0"/>
        </a:p>
      </dgm:t>
    </dgm:pt>
    <dgm:pt modelId="{52302305-652D-4CB1-AC12-C7F84B18C414}" type="parTrans" cxnId="{FC61A769-E5F6-41E8-8FF6-98FF1FBB89C7}">
      <dgm:prSet/>
      <dgm:spPr/>
      <dgm:t>
        <a:bodyPr/>
        <a:lstStyle/>
        <a:p>
          <a:endParaRPr lang="es-MX"/>
        </a:p>
      </dgm:t>
    </dgm:pt>
    <dgm:pt modelId="{E8CFF4B4-617C-4737-9CEA-B54EF494D7F4}" type="sibTrans" cxnId="{FC61A769-E5F6-41E8-8FF6-98FF1FBB89C7}">
      <dgm:prSet/>
      <dgm:spPr/>
      <dgm:t>
        <a:bodyPr/>
        <a:lstStyle/>
        <a:p>
          <a:endParaRPr lang="es-MX"/>
        </a:p>
      </dgm:t>
    </dgm:pt>
    <dgm:pt modelId="{070C5903-CAF5-4AAE-BD26-B2551B9580FE}">
      <dgm:prSet phldrT="[Texto]"/>
      <dgm:spPr/>
      <dgm:t>
        <a:bodyPr/>
        <a:lstStyle/>
        <a:p>
          <a:r>
            <a:rPr lang="es-MX" dirty="0" smtClean="0"/>
            <a:t>Mejorar el rendimiento del empleado y los resultados de la organización.</a:t>
          </a:r>
          <a:endParaRPr lang="es-MX" dirty="0"/>
        </a:p>
      </dgm:t>
    </dgm:pt>
    <dgm:pt modelId="{F1E81476-D26B-43CC-9FE3-8086DF958B93}" type="sibTrans" cxnId="{B467C091-BE13-409D-95D0-66114643FCEA}">
      <dgm:prSet/>
      <dgm:spPr/>
      <dgm:t>
        <a:bodyPr/>
        <a:lstStyle/>
        <a:p>
          <a:endParaRPr lang="es-MX"/>
        </a:p>
      </dgm:t>
    </dgm:pt>
    <dgm:pt modelId="{B5F1CC2E-BB09-41CE-99B6-5773CAE0C7B4}" type="parTrans" cxnId="{B467C091-BE13-409D-95D0-66114643FCEA}">
      <dgm:prSet/>
      <dgm:spPr/>
      <dgm:t>
        <a:bodyPr/>
        <a:lstStyle/>
        <a:p>
          <a:endParaRPr lang="es-MX"/>
        </a:p>
      </dgm:t>
    </dgm:pt>
    <dgm:pt modelId="{0CC8622B-3CF4-4600-858E-99C30C312E3E}" type="pres">
      <dgm:prSet presAssocID="{33A502A5-176C-477B-B62F-5C0F80BC1464}" presName="Name0" presStyleCnt="0">
        <dgm:presLayoutVars>
          <dgm:dir/>
          <dgm:resizeHandles/>
        </dgm:presLayoutVars>
      </dgm:prSet>
      <dgm:spPr/>
      <dgm:t>
        <a:bodyPr/>
        <a:lstStyle/>
        <a:p>
          <a:endParaRPr lang="es-MX"/>
        </a:p>
      </dgm:t>
    </dgm:pt>
    <dgm:pt modelId="{36980928-D8F1-4153-9D9A-83B9059A7F30}" type="pres">
      <dgm:prSet presAssocID="{20421DE6-1CC9-4C5F-B627-0DD95B86E8B2}" presName="compNode" presStyleCnt="0"/>
      <dgm:spPr/>
      <dgm:t>
        <a:bodyPr/>
        <a:lstStyle/>
        <a:p>
          <a:endParaRPr lang="es-MX"/>
        </a:p>
      </dgm:t>
    </dgm:pt>
    <dgm:pt modelId="{FAC548E5-6A8D-45CD-BB35-0FC646763A83}" type="pres">
      <dgm:prSet presAssocID="{20421DE6-1CC9-4C5F-B627-0DD95B86E8B2}" presName="dummyConnPt" presStyleCnt="0"/>
      <dgm:spPr/>
      <dgm:t>
        <a:bodyPr/>
        <a:lstStyle/>
        <a:p>
          <a:endParaRPr lang="es-MX"/>
        </a:p>
      </dgm:t>
    </dgm:pt>
    <dgm:pt modelId="{040806D4-FD30-4B10-8F33-F8C0BCAD6902}" type="pres">
      <dgm:prSet presAssocID="{20421DE6-1CC9-4C5F-B627-0DD95B86E8B2}" presName="node" presStyleLbl="node1" presStyleIdx="0" presStyleCnt="9">
        <dgm:presLayoutVars>
          <dgm:bulletEnabled val="1"/>
        </dgm:presLayoutVars>
      </dgm:prSet>
      <dgm:spPr/>
      <dgm:t>
        <a:bodyPr/>
        <a:lstStyle/>
        <a:p>
          <a:endParaRPr lang="es-MX"/>
        </a:p>
      </dgm:t>
    </dgm:pt>
    <dgm:pt modelId="{26611E75-AB96-4871-930F-439004BF1A89}" type="pres">
      <dgm:prSet presAssocID="{330F9D54-8621-49EA-B552-7F2EF3D535C1}" presName="sibTrans" presStyleLbl="bgSibTrans2D1" presStyleIdx="0" presStyleCnt="8"/>
      <dgm:spPr/>
      <dgm:t>
        <a:bodyPr/>
        <a:lstStyle/>
        <a:p>
          <a:endParaRPr lang="es-MX"/>
        </a:p>
      </dgm:t>
    </dgm:pt>
    <dgm:pt modelId="{6E746B07-4E7C-4B78-B112-9AF69E9C032F}" type="pres">
      <dgm:prSet presAssocID="{0AC5BB20-8364-4B4A-AB63-65402984EF2A}" presName="compNode" presStyleCnt="0"/>
      <dgm:spPr/>
      <dgm:t>
        <a:bodyPr/>
        <a:lstStyle/>
        <a:p>
          <a:endParaRPr lang="es-MX"/>
        </a:p>
      </dgm:t>
    </dgm:pt>
    <dgm:pt modelId="{83FA8F9D-B305-440B-B182-78944202FDE7}" type="pres">
      <dgm:prSet presAssocID="{0AC5BB20-8364-4B4A-AB63-65402984EF2A}" presName="dummyConnPt" presStyleCnt="0"/>
      <dgm:spPr/>
      <dgm:t>
        <a:bodyPr/>
        <a:lstStyle/>
        <a:p>
          <a:endParaRPr lang="es-MX"/>
        </a:p>
      </dgm:t>
    </dgm:pt>
    <dgm:pt modelId="{9BA5615F-6AAF-4B8B-B992-3E29CE14E370}" type="pres">
      <dgm:prSet presAssocID="{0AC5BB20-8364-4B4A-AB63-65402984EF2A}" presName="node" presStyleLbl="node1" presStyleIdx="1" presStyleCnt="9">
        <dgm:presLayoutVars>
          <dgm:bulletEnabled val="1"/>
        </dgm:presLayoutVars>
      </dgm:prSet>
      <dgm:spPr/>
      <dgm:t>
        <a:bodyPr/>
        <a:lstStyle/>
        <a:p>
          <a:endParaRPr lang="es-MX"/>
        </a:p>
      </dgm:t>
    </dgm:pt>
    <dgm:pt modelId="{BCF0E870-3A77-49F6-8278-A9DD56D8349E}" type="pres">
      <dgm:prSet presAssocID="{ED97EC55-9E3A-4DE8-B7A6-DCAFC55018F7}" presName="sibTrans" presStyleLbl="bgSibTrans2D1" presStyleIdx="1" presStyleCnt="8"/>
      <dgm:spPr/>
      <dgm:t>
        <a:bodyPr/>
        <a:lstStyle/>
        <a:p>
          <a:endParaRPr lang="es-MX"/>
        </a:p>
      </dgm:t>
    </dgm:pt>
    <dgm:pt modelId="{64D4B5C0-CB00-4171-AB35-AA31D336A24D}" type="pres">
      <dgm:prSet presAssocID="{CB3DA7BA-70FC-4F3A-9D70-442F7C133E41}" presName="compNode" presStyleCnt="0"/>
      <dgm:spPr/>
      <dgm:t>
        <a:bodyPr/>
        <a:lstStyle/>
        <a:p>
          <a:endParaRPr lang="es-MX"/>
        </a:p>
      </dgm:t>
    </dgm:pt>
    <dgm:pt modelId="{90A14BFE-1B02-4FA0-B233-DC662984CDA9}" type="pres">
      <dgm:prSet presAssocID="{CB3DA7BA-70FC-4F3A-9D70-442F7C133E41}" presName="dummyConnPt" presStyleCnt="0"/>
      <dgm:spPr/>
      <dgm:t>
        <a:bodyPr/>
        <a:lstStyle/>
        <a:p>
          <a:endParaRPr lang="es-MX"/>
        </a:p>
      </dgm:t>
    </dgm:pt>
    <dgm:pt modelId="{37907416-0B74-4A7C-8CF9-6854BDEF750B}" type="pres">
      <dgm:prSet presAssocID="{CB3DA7BA-70FC-4F3A-9D70-442F7C133E41}" presName="node" presStyleLbl="node1" presStyleIdx="2" presStyleCnt="9">
        <dgm:presLayoutVars>
          <dgm:bulletEnabled val="1"/>
        </dgm:presLayoutVars>
      </dgm:prSet>
      <dgm:spPr/>
      <dgm:t>
        <a:bodyPr/>
        <a:lstStyle/>
        <a:p>
          <a:endParaRPr lang="es-MX"/>
        </a:p>
      </dgm:t>
    </dgm:pt>
    <dgm:pt modelId="{7326B2B5-E671-426D-B8AA-01862C692D55}" type="pres">
      <dgm:prSet presAssocID="{38295B6C-2635-4A3D-8478-3FF92C75CD99}" presName="sibTrans" presStyleLbl="bgSibTrans2D1" presStyleIdx="2" presStyleCnt="8"/>
      <dgm:spPr/>
      <dgm:t>
        <a:bodyPr/>
        <a:lstStyle/>
        <a:p>
          <a:endParaRPr lang="es-MX"/>
        </a:p>
      </dgm:t>
    </dgm:pt>
    <dgm:pt modelId="{FF97AC4D-F6CB-42CE-A139-B1B185A3A09D}" type="pres">
      <dgm:prSet presAssocID="{255869E6-6583-4594-A3EB-90F308F17054}" presName="compNode" presStyleCnt="0"/>
      <dgm:spPr/>
      <dgm:t>
        <a:bodyPr/>
        <a:lstStyle/>
        <a:p>
          <a:endParaRPr lang="es-MX"/>
        </a:p>
      </dgm:t>
    </dgm:pt>
    <dgm:pt modelId="{82228120-7806-4F66-9721-B0F8E201E225}" type="pres">
      <dgm:prSet presAssocID="{255869E6-6583-4594-A3EB-90F308F17054}" presName="dummyConnPt" presStyleCnt="0"/>
      <dgm:spPr/>
      <dgm:t>
        <a:bodyPr/>
        <a:lstStyle/>
        <a:p>
          <a:endParaRPr lang="es-MX"/>
        </a:p>
      </dgm:t>
    </dgm:pt>
    <dgm:pt modelId="{E7368147-550A-4DCD-AD08-7DD96FD67554}" type="pres">
      <dgm:prSet presAssocID="{255869E6-6583-4594-A3EB-90F308F17054}" presName="node" presStyleLbl="node1" presStyleIdx="3" presStyleCnt="9">
        <dgm:presLayoutVars>
          <dgm:bulletEnabled val="1"/>
        </dgm:presLayoutVars>
      </dgm:prSet>
      <dgm:spPr/>
      <dgm:t>
        <a:bodyPr/>
        <a:lstStyle/>
        <a:p>
          <a:endParaRPr lang="es-MX"/>
        </a:p>
      </dgm:t>
    </dgm:pt>
    <dgm:pt modelId="{3F2CCF4C-DD82-4AD4-83DD-3765CF089CE3}" type="pres">
      <dgm:prSet presAssocID="{92647297-EB02-492E-918D-9EB938A90029}" presName="sibTrans" presStyleLbl="bgSibTrans2D1" presStyleIdx="3" presStyleCnt="8"/>
      <dgm:spPr/>
      <dgm:t>
        <a:bodyPr/>
        <a:lstStyle/>
        <a:p>
          <a:endParaRPr lang="es-MX"/>
        </a:p>
      </dgm:t>
    </dgm:pt>
    <dgm:pt modelId="{90DC19BA-A1B6-4C3D-A206-B9053110D2EB}" type="pres">
      <dgm:prSet presAssocID="{1B3FE3D3-275A-4C75-9875-0C37DDA62005}" presName="compNode" presStyleCnt="0"/>
      <dgm:spPr/>
      <dgm:t>
        <a:bodyPr/>
        <a:lstStyle/>
        <a:p>
          <a:endParaRPr lang="es-MX"/>
        </a:p>
      </dgm:t>
    </dgm:pt>
    <dgm:pt modelId="{A85B48AA-85E0-4E13-BDCF-B2BA10D33DBA}" type="pres">
      <dgm:prSet presAssocID="{1B3FE3D3-275A-4C75-9875-0C37DDA62005}" presName="dummyConnPt" presStyleCnt="0"/>
      <dgm:spPr/>
      <dgm:t>
        <a:bodyPr/>
        <a:lstStyle/>
        <a:p>
          <a:endParaRPr lang="es-MX"/>
        </a:p>
      </dgm:t>
    </dgm:pt>
    <dgm:pt modelId="{00F59934-02EB-4C18-9728-ADD4352A34E2}" type="pres">
      <dgm:prSet presAssocID="{1B3FE3D3-275A-4C75-9875-0C37DDA62005}" presName="node" presStyleLbl="node1" presStyleIdx="4" presStyleCnt="9">
        <dgm:presLayoutVars>
          <dgm:bulletEnabled val="1"/>
        </dgm:presLayoutVars>
      </dgm:prSet>
      <dgm:spPr/>
      <dgm:t>
        <a:bodyPr/>
        <a:lstStyle/>
        <a:p>
          <a:endParaRPr lang="es-MX"/>
        </a:p>
      </dgm:t>
    </dgm:pt>
    <dgm:pt modelId="{3F276411-B658-4DF0-BBE3-544E7B3EAABF}" type="pres">
      <dgm:prSet presAssocID="{2011DC8E-52F5-415A-9624-C19238C4C38D}" presName="sibTrans" presStyleLbl="bgSibTrans2D1" presStyleIdx="4" presStyleCnt="8"/>
      <dgm:spPr/>
      <dgm:t>
        <a:bodyPr/>
        <a:lstStyle/>
        <a:p>
          <a:endParaRPr lang="es-MX"/>
        </a:p>
      </dgm:t>
    </dgm:pt>
    <dgm:pt modelId="{0A145355-FB9C-4C91-9FBB-7C5FE19D3DFF}" type="pres">
      <dgm:prSet presAssocID="{0C47314B-3747-43F5-B468-E630EEC9F62C}" presName="compNode" presStyleCnt="0"/>
      <dgm:spPr/>
      <dgm:t>
        <a:bodyPr/>
        <a:lstStyle/>
        <a:p>
          <a:endParaRPr lang="es-MX"/>
        </a:p>
      </dgm:t>
    </dgm:pt>
    <dgm:pt modelId="{51B3AE93-D03D-4683-8A13-CD85269B5403}" type="pres">
      <dgm:prSet presAssocID="{0C47314B-3747-43F5-B468-E630EEC9F62C}" presName="dummyConnPt" presStyleCnt="0"/>
      <dgm:spPr/>
      <dgm:t>
        <a:bodyPr/>
        <a:lstStyle/>
        <a:p>
          <a:endParaRPr lang="es-MX"/>
        </a:p>
      </dgm:t>
    </dgm:pt>
    <dgm:pt modelId="{C6BCF196-C93E-4747-B592-44FECC62E618}" type="pres">
      <dgm:prSet presAssocID="{0C47314B-3747-43F5-B468-E630EEC9F62C}" presName="node" presStyleLbl="node1" presStyleIdx="5" presStyleCnt="9">
        <dgm:presLayoutVars>
          <dgm:bulletEnabled val="1"/>
        </dgm:presLayoutVars>
      </dgm:prSet>
      <dgm:spPr/>
      <dgm:t>
        <a:bodyPr/>
        <a:lstStyle/>
        <a:p>
          <a:endParaRPr lang="es-MX"/>
        </a:p>
      </dgm:t>
    </dgm:pt>
    <dgm:pt modelId="{47FD6D23-519D-4FEA-B88F-A0148121E00F}" type="pres">
      <dgm:prSet presAssocID="{023AE536-F37D-4601-912D-3BC69836AEBF}" presName="sibTrans" presStyleLbl="bgSibTrans2D1" presStyleIdx="5" presStyleCnt="8"/>
      <dgm:spPr/>
      <dgm:t>
        <a:bodyPr/>
        <a:lstStyle/>
        <a:p>
          <a:endParaRPr lang="es-MX"/>
        </a:p>
      </dgm:t>
    </dgm:pt>
    <dgm:pt modelId="{4700C4C0-8024-4335-920E-7967DD3F3E2F}" type="pres">
      <dgm:prSet presAssocID="{CA80A3C6-0FB6-4399-B122-69F327C749A9}" presName="compNode" presStyleCnt="0"/>
      <dgm:spPr/>
      <dgm:t>
        <a:bodyPr/>
        <a:lstStyle/>
        <a:p>
          <a:endParaRPr lang="es-MX"/>
        </a:p>
      </dgm:t>
    </dgm:pt>
    <dgm:pt modelId="{0983CC85-ED37-4EE8-817D-EC72465CD9C4}" type="pres">
      <dgm:prSet presAssocID="{CA80A3C6-0FB6-4399-B122-69F327C749A9}" presName="dummyConnPt" presStyleCnt="0"/>
      <dgm:spPr/>
      <dgm:t>
        <a:bodyPr/>
        <a:lstStyle/>
        <a:p>
          <a:endParaRPr lang="es-MX"/>
        </a:p>
      </dgm:t>
    </dgm:pt>
    <dgm:pt modelId="{0C8590B5-98FE-482D-B577-4984E2E857CA}" type="pres">
      <dgm:prSet presAssocID="{CA80A3C6-0FB6-4399-B122-69F327C749A9}" presName="node" presStyleLbl="node1" presStyleIdx="6" presStyleCnt="9">
        <dgm:presLayoutVars>
          <dgm:bulletEnabled val="1"/>
        </dgm:presLayoutVars>
      </dgm:prSet>
      <dgm:spPr/>
      <dgm:t>
        <a:bodyPr/>
        <a:lstStyle/>
        <a:p>
          <a:endParaRPr lang="es-MX"/>
        </a:p>
      </dgm:t>
    </dgm:pt>
    <dgm:pt modelId="{75ABBBF0-D1FB-4FE7-8F37-4D6657402225}" type="pres">
      <dgm:prSet presAssocID="{172D7D63-3965-4BE9-951D-0C26D26427B3}" presName="sibTrans" presStyleLbl="bgSibTrans2D1" presStyleIdx="6" presStyleCnt="8"/>
      <dgm:spPr/>
      <dgm:t>
        <a:bodyPr/>
        <a:lstStyle/>
        <a:p>
          <a:endParaRPr lang="es-MX"/>
        </a:p>
      </dgm:t>
    </dgm:pt>
    <dgm:pt modelId="{4A1552B3-7F40-4ABD-A9CD-5CEE69070428}" type="pres">
      <dgm:prSet presAssocID="{1267C064-074F-4DD2-BC1C-E334F859AD46}" presName="compNode" presStyleCnt="0"/>
      <dgm:spPr/>
      <dgm:t>
        <a:bodyPr/>
        <a:lstStyle/>
        <a:p>
          <a:endParaRPr lang="es-MX"/>
        </a:p>
      </dgm:t>
    </dgm:pt>
    <dgm:pt modelId="{FADFE5C1-2A3A-44BB-B9AF-AE953649C116}" type="pres">
      <dgm:prSet presAssocID="{1267C064-074F-4DD2-BC1C-E334F859AD46}" presName="dummyConnPt" presStyleCnt="0"/>
      <dgm:spPr/>
      <dgm:t>
        <a:bodyPr/>
        <a:lstStyle/>
        <a:p>
          <a:endParaRPr lang="es-MX"/>
        </a:p>
      </dgm:t>
    </dgm:pt>
    <dgm:pt modelId="{1099F1B6-A92A-4483-892B-B7C00981C527}" type="pres">
      <dgm:prSet presAssocID="{1267C064-074F-4DD2-BC1C-E334F859AD46}" presName="node" presStyleLbl="node1" presStyleIdx="7" presStyleCnt="9">
        <dgm:presLayoutVars>
          <dgm:bulletEnabled val="1"/>
        </dgm:presLayoutVars>
      </dgm:prSet>
      <dgm:spPr/>
      <dgm:t>
        <a:bodyPr/>
        <a:lstStyle/>
        <a:p>
          <a:endParaRPr lang="es-MX"/>
        </a:p>
      </dgm:t>
    </dgm:pt>
    <dgm:pt modelId="{FBEAAD5E-9744-470B-B652-3294077AC6BF}" type="pres">
      <dgm:prSet presAssocID="{E8CFF4B4-617C-4737-9CEA-B54EF494D7F4}" presName="sibTrans" presStyleLbl="bgSibTrans2D1" presStyleIdx="7" presStyleCnt="8"/>
      <dgm:spPr/>
      <dgm:t>
        <a:bodyPr/>
        <a:lstStyle/>
        <a:p>
          <a:endParaRPr lang="es-MX"/>
        </a:p>
      </dgm:t>
    </dgm:pt>
    <dgm:pt modelId="{0A1BEA03-6B52-4632-81B6-D72952728038}" type="pres">
      <dgm:prSet presAssocID="{070C5903-CAF5-4AAE-BD26-B2551B9580FE}" presName="compNode" presStyleCnt="0"/>
      <dgm:spPr/>
      <dgm:t>
        <a:bodyPr/>
        <a:lstStyle/>
        <a:p>
          <a:endParaRPr lang="es-MX"/>
        </a:p>
      </dgm:t>
    </dgm:pt>
    <dgm:pt modelId="{D480D6C0-8427-4F7F-ABDC-0F6E2EA2AFD5}" type="pres">
      <dgm:prSet presAssocID="{070C5903-CAF5-4AAE-BD26-B2551B9580FE}" presName="dummyConnPt" presStyleCnt="0"/>
      <dgm:spPr/>
      <dgm:t>
        <a:bodyPr/>
        <a:lstStyle/>
        <a:p>
          <a:endParaRPr lang="es-MX"/>
        </a:p>
      </dgm:t>
    </dgm:pt>
    <dgm:pt modelId="{9C4EE806-FACC-4288-8C2A-2D220DBF234E}" type="pres">
      <dgm:prSet presAssocID="{070C5903-CAF5-4AAE-BD26-B2551B9580FE}" presName="node" presStyleLbl="node1" presStyleIdx="8" presStyleCnt="9">
        <dgm:presLayoutVars>
          <dgm:bulletEnabled val="1"/>
        </dgm:presLayoutVars>
      </dgm:prSet>
      <dgm:spPr/>
      <dgm:t>
        <a:bodyPr/>
        <a:lstStyle/>
        <a:p>
          <a:endParaRPr lang="es-MX"/>
        </a:p>
      </dgm:t>
    </dgm:pt>
  </dgm:ptLst>
  <dgm:cxnLst>
    <dgm:cxn modelId="{2BF82F43-ECF8-4D95-BEAF-B8FB42F99026}" type="presOf" srcId="{92647297-EB02-492E-918D-9EB938A90029}" destId="{3F2CCF4C-DD82-4AD4-83DD-3765CF089CE3}" srcOrd="0" destOrd="0" presId="urn:microsoft.com/office/officeart/2005/8/layout/bProcess4"/>
    <dgm:cxn modelId="{F316F294-B4AB-4A70-87D9-1B953237299E}" type="presOf" srcId="{255869E6-6583-4594-A3EB-90F308F17054}" destId="{E7368147-550A-4DCD-AD08-7DD96FD67554}" srcOrd="0" destOrd="0" presId="urn:microsoft.com/office/officeart/2005/8/layout/bProcess4"/>
    <dgm:cxn modelId="{286CD84F-56B3-48AB-81B0-227E1C73D8B0}" srcId="{33A502A5-176C-477B-B62F-5C0F80BC1464}" destId="{1B3FE3D3-275A-4C75-9875-0C37DDA62005}" srcOrd="4" destOrd="0" parTransId="{B4582ECA-534A-4FC4-BFB4-E51BD55D7F6D}" sibTransId="{2011DC8E-52F5-415A-9624-C19238C4C38D}"/>
    <dgm:cxn modelId="{949ED102-D31A-49DD-810C-41D056335115}" type="presOf" srcId="{172D7D63-3965-4BE9-951D-0C26D26427B3}" destId="{75ABBBF0-D1FB-4FE7-8F37-4D6657402225}" srcOrd="0" destOrd="0" presId="urn:microsoft.com/office/officeart/2005/8/layout/bProcess4"/>
    <dgm:cxn modelId="{DD101323-306C-4B01-8495-4F8F4DBE9BCA}" srcId="{33A502A5-176C-477B-B62F-5C0F80BC1464}" destId="{0C47314B-3747-43F5-B468-E630EEC9F62C}" srcOrd="5" destOrd="0" parTransId="{25FBFBD3-9125-4557-A2C8-FB625D4BB13F}" sibTransId="{023AE536-F37D-4601-912D-3BC69836AEBF}"/>
    <dgm:cxn modelId="{71D2E48C-54EA-42B9-94A6-9F65288C8505}" type="presOf" srcId="{E8CFF4B4-617C-4737-9CEA-B54EF494D7F4}" destId="{FBEAAD5E-9744-470B-B652-3294077AC6BF}" srcOrd="0" destOrd="0" presId="urn:microsoft.com/office/officeart/2005/8/layout/bProcess4"/>
    <dgm:cxn modelId="{0C56E66C-7CC6-4D7A-A64C-02A1B7086DDF}" srcId="{33A502A5-176C-477B-B62F-5C0F80BC1464}" destId="{CB3DA7BA-70FC-4F3A-9D70-442F7C133E41}" srcOrd="2" destOrd="0" parTransId="{D6B93C7B-758C-4E4A-AC85-56680D7041EA}" sibTransId="{38295B6C-2635-4A3D-8478-3FF92C75CD99}"/>
    <dgm:cxn modelId="{FED6F3B6-6D34-4667-93E8-676DE3FE1473}" srcId="{33A502A5-176C-477B-B62F-5C0F80BC1464}" destId="{0AC5BB20-8364-4B4A-AB63-65402984EF2A}" srcOrd="1" destOrd="0" parTransId="{3135024B-C9C8-4827-939B-AC1DF01890F8}" sibTransId="{ED97EC55-9E3A-4DE8-B7A6-DCAFC55018F7}"/>
    <dgm:cxn modelId="{778C0DAB-3B65-4D53-9B9C-36ACB56DF591}" srcId="{33A502A5-176C-477B-B62F-5C0F80BC1464}" destId="{CA80A3C6-0FB6-4399-B122-69F327C749A9}" srcOrd="6" destOrd="0" parTransId="{848A4597-A767-4DFC-A9D0-088268C6DE47}" sibTransId="{172D7D63-3965-4BE9-951D-0C26D26427B3}"/>
    <dgm:cxn modelId="{3FCF1E4C-5225-40B6-BC15-47B94872C7F1}" type="presOf" srcId="{0AC5BB20-8364-4B4A-AB63-65402984EF2A}" destId="{9BA5615F-6AAF-4B8B-B992-3E29CE14E370}" srcOrd="0" destOrd="0" presId="urn:microsoft.com/office/officeart/2005/8/layout/bProcess4"/>
    <dgm:cxn modelId="{FB681E3D-203B-4FDD-BA79-F846A9202BB9}" type="presOf" srcId="{38295B6C-2635-4A3D-8478-3FF92C75CD99}" destId="{7326B2B5-E671-426D-B8AA-01862C692D55}" srcOrd="0" destOrd="0" presId="urn:microsoft.com/office/officeart/2005/8/layout/bProcess4"/>
    <dgm:cxn modelId="{B82421BC-C9FF-480F-9473-216D09B3DCF0}" type="presOf" srcId="{20421DE6-1CC9-4C5F-B627-0DD95B86E8B2}" destId="{040806D4-FD30-4B10-8F33-F8C0BCAD6902}" srcOrd="0" destOrd="0" presId="urn:microsoft.com/office/officeart/2005/8/layout/bProcess4"/>
    <dgm:cxn modelId="{56F04A12-1658-4BA3-BA48-9FE89EE41F7A}" type="presOf" srcId="{33A502A5-176C-477B-B62F-5C0F80BC1464}" destId="{0CC8622B-3CF4-4600-858E-99C30C312E3E}" srcOrd="0" destOrd="0" presId="urn:microsoft.com/office/officeart/2005/8/layout/bProcess4"/>
    <dgm:cxn modelId="{7088B64A-27AB-4924-A3FC-5E23CEF6BCFD}" type="presOf" srcId="{0C47314B-3747-43F5-B468-E630EEC9F62C}" destId="{C6BCF196-C93E-4747-B592-44FECC62E618}" srcOrd="0" destOrd="0" presId="urn:microsoft.com/office/officeart/2005/8/layout/bProcess4"/>
    <dgm:cxn modelId="{FC61A769-E5F6-41E8-8FF6-98FF1FBB89C7}" srcId="{33A502A5-176C-477B-B62F-5C0F80BC1464}" destId="{1267C064-074F-4DD2-BC1C-E334F859AD46}" srcOrd="7" destOrd="0" parTransId="{52302305-652D-4CB1-AC12-C7F84B18C414}" sibTransId="{E8CFF4B4-617C-4737-9CEA-B54EF494D7F4}"/>
    <dgm:cxn modelId="{53DA115C-E1C8-4582-BDC4-DDEE1F14ED8C}" type="presOf" srcId="{1267C064-074F-4DD2-BC1C-E334F859AD46}" destId="{1099F1B6-A92A-4483-892B-B7C00981C527}" srcOrd="0" destOrd="0" presId="urn:microsoft.com/office/officeart/2005/8/layout/bProcess4"/>
    <dgm:cxn modelId="{1746ADE1-5428-4DD7-8828-D6FE4FE4CF73}" type="presOf" srcId="{ED97EC55-9E3A-4DE8-B7A6-DCAFC55018F7}" destId="{BCF0E870-3A77-49F6-8278-A9DD56D8349E}" srcOrd="0" destOrd="0" presId="urn:microsoft.com/office/officeart/2005/8/layout/bProcess4"/>
    <dgm:cxn modelId="{0DC4796C-8A06-48C7-AE0F-9B4A5688297A}" srcId="{33A502A5-176C-477B-B62F-5C0F80BC1464}" destId="{255869E6-6583-4594-A3EB-90F308F17054}" srcOrd="3" destOrd="0" parTransId="{EA24B610-84EE-47B7-B20A-5F6E3C5F3D27}" sibTransId="{92647297-EB02-492E-918D-9EB938A90029}"/>
    <dgm:cxn modelId="{4A6EBA45-82FF-45C2-9DEA-3104FA7DAA09}" type="presOf" srcId="{330F9D54-8621-49EA-B552-7F2EF3D535C1}" destId="{26611E75-AB96-4871-930F-439004BF1A89}" srcOrd="0" destOrd="0" presId="urn:microsoft.com/office/officeart/2005/8/layout/bProcess4"/>
    <dgm:cxn modelId="{B467C091-BE13-409D-95D0-66114643FCEA}" srcId="{33A502A5-176C-477B-B62F-5C0F80BC1464}" destId="{070C5903-CAF5-4AAE-BD26-B2551B9580FE}" srcOrd="8" destOrd="0" parTransId="{B5F1CC2E-BB09-41CE-99B6-5773CAE0C7B4}" sibTransId="{F1E81476-D26B-43CC-9FE3-8086DF958B93}"/>
    <dgm:cxn modelId="{587A656F-F8B3-4491-A52F-6E2B07075143}" type="presOf" srcId="{1B3FE3D3-275A-4C75-9875-0C37DDA62005}" destId="{00F59934-02EB-4C18-9728-ADD4352A34E2}" srcOrd="0" destOrd="0" presId="urn:microsoft.com/office/officeart/2005/8/layout/bProcess4"/>
    <dgm:cxn modelId="{7F84E4F2-D809-45B2-B024-A6EFA91D3AB8}" type="presOf" srcId="{CA80A3C6-0FB6-4399-B122-69F327C749A9}" destId="{0C8590B5-98FE-482D-B577-4984E2E857CA}" srcOrd="0" destOrd="0" presId="urn:microsoft.com/office/officeart/2005/8/layout/bProcess4"/>
    <dgm:cxn modelId="{A8744FCB-571A-4928-A3F3-F05FCCFD4C00}" type="presOf" srcId="{CB3DA7BA-70FC-4F3A-9D70-442F7C133E41}" destId="{37907416-0B74-4A7C-8CF9-6854BDEF750B}" srcOrd="0" destOrd="0" presId="urn:microsoft.com/office/officeart/2005/8/layout/bProcess4"/>
    <dgm:cxn modelId="{66ED5F8D-7ACE-47A5-AE79-D2DDB312652A}" type="presOf" srcId="{2011DC8E-52F5-415A-9624-C19238C4C38D}" destId="{3F276411-B658-4DF0-BBE3-544E7B3EAABF}" srcOrd="0" destOrd="0" presId="urn:microsoft.com/office/officeart/2005/8/layout/bProcess4"/>
    <dgm:cxn modelId="{F1A92830-D7D0-420A-B144-EDB8F83229CC}" srcId="{33A502A5-176C-477B-B62F-5C0F80BC1464}" destId="{20421DE6-1CC9-4C5F-B627-0DD95B86E8B2}" srcOrd="0" destOrd="0" parTransId="{9670363B-75B5-4EAF-9E46-B4807972FCE3}" sibTransId="{330F9D54-8621-49EA-B552-7F2EF3D535C1}"/>
    <dgm:cxn modelId="{2AE3A7CF-9A5C-4741-B061-A8F435A01AEB}" type="presOf" srcId="{070C5903-CAF5-4AAE-BD26-B2551B9580FE}" destId="{9C4EE806-FACC-4288-8C2A-2D220DBF234E}" srcOrd="0" destOrd="0" presId="urn:microsoft.com/office/officeart/2005/8/layout/bProcess4"/>
    <dgm:cxn modelId="{89ED5C17-41A8-4CBA-922F-C420A7C7DDDD}" type="presOf" srcId="{023AE536-F37D-4601-912D-3BC69836AEBF}" destId="{47FD6D23-519D-4FEA-B88F-A0148121E00F}" srcOrd="0" destOrd="0" presId="urn:microsoft.com/office/officeart/2005/8/layout/bProcess4"/>
    <dgm:cxn modelId="{F756B17D-6BD8-4631-A156-F997472C847C}" type="presParOf" srcId="{0CC8622B-3CF4-4600-858E-99C30C312E3E}" destId="{36980928-D8F1-4153-9D9A-83B9059A7F30}" srcOrd="0" destOrd="0" presId="urn:microsoft.com/office/officeart/2005/8/layout/bProcess4"/>
    <dgm:cxn modelId="{EE3BF6FA-D872-4865-B4A0-79080F125AB9}" type="presParOf" srcId="{36980928-D8F1-4153-9D9A-83B9059A7F30}" destId="{FAC548E5-6A8D-45CD-BB35-0FC646763A83}" srcOrd="0" destOrd="0" presId="urn:microsoft.com/office/officeart/2005/8/layout/bProcess4"/>
    <dgm:cxn modelId="{4EABFE44-AA41-4E13-BCFD-93E7903E0C51}" type="presParOf" srcId="{36980928-D8F1-4153-9D9A-83B9059A7F30}" destId="{040806D4-FD30-4B10-8F33-F8C0BCAD6902}" srcOrd="1" destOrd="0" presId="urn:microsoft.com/office/officeart/2005/8/layout/bProcess4"/>
    <dgm:cxn modelId="{F5319712-74DC-4096-AFA1-1A698343589B}" type="presParOf" srcId="{0CC8622B-3CF4-4600-858E-99C30C312E3E}" destId="{26611E75-AB96-4871-930F-439004BF1A89}" srcOrd="1" destOrd="0" presId="urn:microsoft.com/office/officeart/2005/8/layout/bProcess4"/>
    <dgm:cxn modelId="{2B796CFA-C551-4517-AE3F-7E3BCF497489}" type="presParOf" srcId="{0CC8622B-3CF4-4600-858E-99C30C312E3E}" destId="{6E746B07-4E7C-4B78-B112-9AF69E9C032F}" srcOrd="2" destOrd="0" presId="urn:microsoft.com/office/officeart/2005/8/layout/bProcess4"/>
    <dgm:cxn modelId="{DBE1414D-D11A-43A9-9166-04E6942002FB}" type="presParOf" srcId="{6E746B07-4E7C-4B78-B112-9AF69E9C032F}" destId="{83FA8F9D-B305-440B-B182-78944202FDE7}" srcOrd="0" destOrd="0" presId="urn:microsoft.com/office/officeart/2005/8/layout/bProcess4"/>
    <dgm:cxn modelId="{1F0C3D78-9E8B-427F-BC9C-BD775B6DFE54}" type="presParOf" srcId="{6E746B07-4E7C-4B78-B112-9AF69E9C032F}" destId="{9BA5615F-6AAF-4B8B-B992-3E29CE14E370}" srcOrd="1" destOrd="0" presId="urn:microsoft.com/office/officeart/2005/8/layout/bProcess4"/>
    <dgm:cxn modelId="{D4ACD21F-99B2-4F33-88B2-0E2008463C0F}" type="presParOf" srcId="{0CC8622B-3CF4-4600-858E-99C30C312E3E}" destId="{BCF0E870-3A77-49F6-8278-A9DD56D8349E}" srcOrd="3" destOrd="0" presId="urn:microsoft.com/office/officeart/2005/8/layout/bProcess4"/>
    <dgm:cxn modelId="{96B50A4D-7436-4609-8BBF-90E5A2C48144}" type="presParOf" srcId="{0CC8622B-3CF4-4600-858E-99C30C312E3E}" destId="{64D4B5C0-CB00-4171-AB35-AA31D336A24D}" srcOrd="4" destOrd="0" presId="urn:microsoft.com/office/officeart/2005/8/layout/bProcess4"/>
    <dgm:cxn modelId="{98B4B3DE-0B06-450D-B55F-88801980ECCE}" type="presParOf" srcId="{64D4B5C0-CB00-4171-AB35-AA31D336A24D}" destId="{90A14BFE-1B02-4FA0-B233-DC662984CDA9}" srcOrd="0" destOrd="0" presId="urn:microsoft.com/office/officeart/2005/8/layout/bProcess4"/>
    <dgm:cxn modelId="{257A85B7-C532-44BF-A5B8-0D7715082767}" type="presParOf" srcId="{64D4B5C0-CB00-4171-AB35-AA31D336A24D}" destId="{37907416-0B74-4A7C-8CF9-6854BDEF750B}" srcOrd="1" destOrd="0" presId="urn:microsoft.com/office/officeart/2005/8/layout/bProcess4"/>
    <dgm:cxn modelId="{3F37904B-343E-403D-8278-15CE00679260}" type="presParOf" srcId="{0CC8622B-3CF4-4600-858E-99C30C312E3E}" destId="{7326B2B5-E671-426D-B8AA-01862C692D55}" srcOrd="5" destOrd="0" presId="urn:microsoft.com/office/officeart/2005/8/layout/bProcess4"/>
    <dgm:cxn modelId="{C919A9DA-4509-4D82-80FB-F53DA4B713F8}" type="presParOf" srcId="{0CC8622B-3CF4-4600-858E-99C30C312E3E}" destId="{FF97AC4D-F6CB-42CE-A139-B1B185A3A09D}" srcOrd="6" destOrd="0" presId="urn:microsoft.com/office/officeart/2005/8/layout/bProcess4"/>
    <dgm:cxn modelId="{47CFBCAF-52BA-463F-835E-A278A31E7690}" type="presParOf" srcId="{FF97AC4D-F6CB-42CE-A139-B1B185A3A09D}" destId="{82228120-7806-4F66-9721-B0F8E201E225}" srcOrd="0" destOrd="0" presId="urn:microsoft.com/office/officeart/2005/8/layout/bProcess4"/>
    <dgm:cxn modelId="{04073149-4F72-44F9-AF87-63D7E6B545CA}" type="presParOf" srcId="{FF97AC4D-F6CB-42CE-A139-B1B185A3A09D}" destId="{E7368147-550A-4DCD-AD08-7DD96FD67554}" srcOrd="1" destOrd="0" presId="urn:microsoft.com/office/officeart/2005/8/layout/bProcess4"/>
    <dgm:cxn modelId="{1913FE8E-59AE-4103-8857-54BE6CD32C75}" type="presParOf" srcId="{0CC8622B-3CF4-4600-858E-99C30C312E3E}" destId="{3F2CCF4C-DD82-4AD4-83DD-3765CF089CE3}" srcOrd="7" destOrd="0" presId="urn:microsoft.com/office/officeart/2005/8/layout/bProcess4"/>
    <dgm:cxn modelId="{074226A1-4FE9-4D72-B211-168639A6928C}" type="presParOf" srcId="{0CC8622B-3CF4-4600-858E-99C30C312E3E}" destId="{90DC19BA-A1B6-4C3D-A206-B9053110D2EB}" srcOrd="8" destOrd="0" presId="urn:microsoft.com/office/officeart/2005/8/layout/bProcess4"/>
    <dgm:cxn modelId="{116A79B0-DBC0-4A76-B3FA-ACC2CEB4AE04}" type="presParOf" srcId="{90DC19BA-A1B6-4C3D-A206-B9053110D2EB}" destId="{A85B48AA-85E0-4E13-BDCF-B2BA10D33DBA}" srcOrd="0" destOrd="0" presId="urn:microsoft.com/office/officeart/2005/8/layout/bProcess4"/>
    <dgm:cxn modelId="{B71F53B9-D04A-4093-8AC9-521B9A2CADC7}" type="presParOf" srcId="{90DC19BA-A1B6-4C3D-A206-B9053110D2EB}" destId="{00F59934-02EB-4C18-9728-ADD4352A34E2}" srcOrd="1" destOrd="0" presId="urn:microsoft.com/office/officeart/2005/8/layout/bProcess4"/>
    <dgm:cxn modelId="{BE004818-6DD9-4CB7-9A93-4C614C15113E}" type="presParOf" srcId="{0CC8622B-3CF4-4600-858E-99C30C312E3E}" destId="{3F276411-B658-4DF0-BBE3-544E7B3EAABF}" srcOrd="9" destOrd="0" presId="urn:microsoft.com/office/officeart/2005/8/layout/bProcess4"/>
    <dgm:cxn modelId="{961D78AD-6E51-48C0-AC80-4174CC427DA3}" type="presParOf" srcId="{0CC8622B-3CF4-4600-858E-99C30C312E3E}" destId="{0A145355-FB9C-4C91-9FBB-7C5FE19D3DFF}" srcOrd="10" destOrd="0" presId="urn:microsoft.com/office/officeart/2005/8/layout/bProcess4"/>
    <dgm:cxn modelId="{F6130525-DFEB-4680-A408-9E37CD69A0C6}" type="presParOf" srcId="{0A145355-FB9C-4C91-9FBB-7C5FE19D3DFF}" destId="{51B3AE93-D03D-4683-8A13-CD85269B5403}" srcOrd="0" destOrd="0" presId="urn:microsoft.com/office/officeart/2005/8/layout/bProcess4"/>
    <dgm:cxn modelId="{1B0E0895-C20C-47BA-B88A-788BFE2C2C22}" type="presParOf" srcId="{0A145355-FB9C-4C91-9FBB-7C5FE19D3DFF}" destId="{C6BCF196-C93E-4747-B592-44FECC62E618}" srcOrd="1" destOrd="0" presId="urn:microsoft.com/office/officeart/2005/8/layout/bProcess4"/>
    <dgm:cxn modelId="{1DE33761-5718-40EF-99AB-36258DBED608}" type="presParOf" srcId="{0CC8622B-3CF4-4600-858E-99C30C312E3E}" destId="{47FD6D23-519D-4FEA-B88F-A0148121E00F}" srcOrd="11" destOrd="0" presId="urn:microsoft.com/office/officeart/2005/8/layout/bProcess4"/>
    <dgm:cxn modelId="{241C26C6-41C9-47E5-BA77-3F766A71DCA8}" type="presParOf" srcId="{0CC8622B-3CF4-4600-858E-99C30C312E3E}" destId="{4700C4C0-8024-4335-920E-7967DD3F3E2F}" srcOrd="12" destOrd="0" presId="urn:microsoft.com/office/officeart/2005/8/layout/bProcess4"/>
    <dgm:cxn modelId="{C13754E3-68C1-4F43-B0F3-A7E69A6161CE}" type="presParOf" srcId="{4700C4C0-8024-4335-920E-7967DD3F3E2F}" destId="{0983CC85-ED37-4EE8-817D-EC72465CD9C4}" srcOrd="0" destOrd="0" presId="urn:microsoft.com/office/officeart/2005/8/layout/bProcess4"/>
    <dgm:cxn modelId="{B0408D0A-2493-4304-8EF2-79AFD09BA81F}" type="presParOf" srcId="{4700C4C0-8024-4335-920E-7967DD3F3E2F}" destId="{0C8590B5-98FE-482D-B577-4984E2E857CA}" srcOrd="1" destOrd="0" presId="urn:microsoft.com/office/officeart/2005/8/layout/bProcess4"/>
    <dgm:cxn modelId="{EA1CA5F2-3B52-4574-9917-9D5C824752B9}" type="presParOf" srcId="{0CC8622B-3CF4-4600-858E-99C30C312E3E}" destId="{75ABBBF0-D1FB-4FE7-8F37-4D6657402225}" srcOrd="13" destOrd="0" presId="urn:microsoft.com/office/officeart/2005/8/layout/bProcess4"/>
    <dgm:cxn modelId="{A5D36DEC-75F7-48E1-8FA3-A02B1678CE5F}" type="presParOf" srcId="{0CC8622B-3CF4-4600-858E-99C30C312E3E}" destId="{4A1552B3-7F40-4ABD-A9CD-5CEE69070428}" srcOrd="14" destOrd="0" presId="urn:microsoft.com/office/officeart/2005/8/layout/bProcess4"/>
    <dgm:cxn modelId="{566CEEAA-6545-4640-9D61-2BFE54E7E351}" type="presParOf" srcId="{4A1552B3-7F40-4ABD-A9CD-5CEE69070428}" destId="{FADFE5C1-2A3A-44BB-B9AF-AE953649C116}" srcOrd="0" destOrd="0" presId="urn:microsoft.com/office/officeart/2005/8/layout/bProcess4"/>
    <dgm:cxn modelId="{D14FCFCE-D7F8-4B63-96E4-33A9712CF8B8}" type="presParOf" srcId="{4A1552B3-7F40-4ABD-A9CD-5CEE69070428}" destId="{1099F1B6-A92A-4483-892B-B7C00981C527}" srcOrd="1" destOrd="0" presId="urn:microsoft.com/office/officeart/2005/8/layout/bProcess4"/>
    <dgm:cxn modelId="{33EB084A-04B7-4C38-ADDE-C40BDF742324}" type="presParOf" srcId="{0CC8622B-3CF4-4600-858E-99C30C312E3E}" destId="{FBEAAD5E-9744-470B-B652-3294077AC6BF}" srcOrd="15" destOrd="0" presId="urn:microsoft.com/office/officeart/2005/8/layout/bProcess4"/>
    <dgm:cxn modelId="{1F8C7158-517F-4E89-A2E6-2E84CF04773C}" type="presParOf" srcId="{0CC8622B-3CF4-4600-858E-99C30C312E3E}" destId="{0A1BEA03-6B52-4632-81B6-D72952728038}" srcOrd="16" destOrd="0" presId="urn:microsoft.com/office/officeart/2005/8/layout/bProcess4"/>
    <dgm:cxn modelId="{CC8B9782-B9CE-4128-BD10-5CE9B06612C7}" type="presParOf" srcId="{0A1BEA03-6B52-4632-81B6-D72952728038}" destId="{D480D6C0-8427-4F7F-ABDC-0F6E2EA2AFD5}" srcOrd="0" destOrd="0" presId="urn:microsoft.com/office/officeart/2005/8/layout/bProcess4"/>
    <dgm:cxn modelId="{F0F4710F-55ED-4AF3-9FE1-A51D35629755}" type="presParOf" srcId="{0A1BEA03-6B52-4632-81B6-D72952728038}" destId="{9C4EE806-FACC-4288-8C2A-2D220DBF234E}"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C57D23-DDB0-4E89-AC6B-E574E4FDBE5D}" type="doc">
      <dgm:prSet loTypeId="urn:microsoft.com/office/officeart/2005/8/layout/bProcess3" loCatId="process" qsTypeId="urn:microsoft.com/office/officeart/2005/8/quickstyle/3d3" qsCatId="3D" csTypeId="urn:microsoft.com/office/officeart/2005/8/colors/colorful1" csCatId="colorful" phldr="1"/>
      <dgm:spPr/>
      <dgm:t>
        <a:bodyPr/>
        <a:lstStyle/>
        <a:p>
          <a:endParaRPr lang="es-MX"/>
        </a:p>
      </dgm:t>
    </dgm:pt>
    <dgm:pt modelId="{E1A41796-E42A-42F0-9E16-FDDD5EBD90B7}">
      <dgm:prSet phldrT="[Texto]"/>
      <dgm:spPr/>
      <dgm:t>
        <a:bodyPr/>
        <a:lstStyle/>
        <a:p>
          <a:r>
            <a:rPr lang="es-MX" dirty="0" smtClean="0"/>
            <a:t>Garantiza el adecuado y puntual cumplimiento de objetivos. </a:t>
          </a:r>
          <a:endParaRPr lang="es-MX" dirty="0"/>
        </a:p>
      </dgm:t>
    </dgm:pt>
    <dgm:pt modelId="{FDD2CC8D-A23E-42CB-98E0-2787EF35DC9D}" type="parTrans" cxnId="{D85B645D-7854-4DED-A635-2F424DB508BC}">
      <dgm:prSet/>
      <dgm:spPr/>
      <dgm:t>
        <a:bodyPr/>
        <a:lstStyle/>
        <a:p>
          <a:endParaRPr lang="es-MX"/>
        </a:p>
      </dgm:t>
    </dgm:pt>
    <dgm:pt modelId="{434C94D8-C229-4645-B1F0-FFC2613E3487}" type="sibTrans" cxnId="{D85B645D-7854-4DED-A635-2F424DB508BC}">
      <dgm:prSet/>
      <dgm:spPr/>
      <dgm:t>
        <a:bodyPr/>
        <a:lstStyle/>
        <a:p>
          <a:endParaRPr lang="es-MX" dirty="0"/>
        </a:p>
      </dgm:t>
    </dgm:pt>
    <dgm:pt modelId="{D43288B5-BDFE-4320-93BE-EFE1F54E333B}">
      <dgm:prSet phldrT="[Texto]"/>
      <dgm:spPr/>
      <dgm:t>
        <a:bodyPr/>
        <a:lstStyle/>
        <a:p>
          <a:r>
            <a:rPr lang="es-MX" dirty="0" smtClean="0"/>
            <a:t>Genera comunicación entre jefes y colaboradores.</a:t>
          </a:r>
          <a:endParaRPr lang="es-MX" dirty="0"/>
        </a:p>
      </dgm:t>
    </dgm:pt>
    <dgm:pt modelId="{56589097-2651-4818-98ED-BE943C741E24}" type="parTrans" cxnId="{AEA07553-4DFA-499C-950C-3FC46DF9A05C}">
      <dgm:prSet/>
      <dgm:spPr/>
      <dgm:t>
        <a:bodyPr/>
        <a:lstStyle/>
        <a:p>
          <a:endParaRPr lang="es-MX"/>
        </a:p>
      </dgm:t>
    </dgm:pt>
    <dgm:pt modelId="{0D9A0E63-7203-441B-A270-F745DC560E2A}" type="sibTrans" cxnId="{AEA07553-4DFA-499C-950C-3FC46DF9A05C}">
      <dgm:prSet/>
      <dgm:spPr/>
      <dgm:t>
        <a:bodyPr/>
        <a:lstStyle/>
        <a:p>
          <a:endParaRPr lang="es-MX" dirty="0"/>
        </a:p>
      </dgm:t>
    </dgm:pt>
    <dgm:pt modelId="{2C47B16C-0C85-4B78-A83B-E530C7C1CCE1}">
      <dgm:prSet phldrT="[Texto]"/>
      <dgm:spPr/>
      <dgm:t>
        <a:bodyPr/>
        <a:lstStyle/>
        <a:p>
          <a:r>
            <a:rPr lang="es-MX" dirty="0" smtClean="0"/>
            <a:t>Propicia capacitación y desarrollo de los trabajadores.</a:t>
          </a:r>
          <a:endParaRPr lang="es-MX" dirty="0"/>
        </a:p>
      </dgm:t>
    </dgm:pt>
    <dgm:pt modelId="{56FC249F-8A36-4037-AC01-A039993BDD60}" type="parTrans" cxnId="{A80E6A7E-29AA-46EB-A165-2955A4C9D342}">
      <dgm:prSet/>
      <dgm:spPr/>
      <dgm:t>
        <a:bodyPr/>
        <a:lstStyle/>
        <a:p>
          <a:endParaRPr lang="es-MX"/>
        </a:p>
      </dgm:t>
    </dgm:pt>
    <dgm:pt modelId="{D97CC73B-F166-4966-9DE7-C046F88720AF}" type="sibTrans" cxnId="{A80E6A7E-29AA-46EB-A165-2955A4C9D342}">
      <dgm:prSet/>
      <dgm:spPr/>
      <dgm:t>
        <a:bodyPr/>
        <a:lstStyle/>
        <a:p>
          <a:endParaRPr lang="es-MX" dirty="0"/>
        </a:p>
      </dgm:t>
    </dgm:pt>
    <dgm:pt modelId="{CE4AAB0B-6227-4441-ACCC-A370CD859EDB}">
      <dgm:prSet phldrT="[Texto]"/>
      <dgm:spPr/>
      <dgm:t>
        <a:bodyPr/>
        <a:lstStyle/>
        <a:p>
          <a:r>
            <a:rPr lang="es-MX" dirty="0" smtClean="0"/>
            <a:t>Guía y orienta los trabajos. </a:t>
          </a:r>
          <a:endParaRPr lang="es-MX" dirty="0"/>
        </a:p>
      </dgm:t>
    </dgm:pt>
    <dgm:pt modelId="{EE681890-0F77-4368-BACA-16BAF37845AA}" type="parTrans" cxnId="{326B899F-9265-43C1-B975-BF50D121F934}">
      <dgm:prSet/>
      <dgm:spPr/>
      <dgm:t>
        <a:bodyPr/>
        <a:lstStyle/>
        <a:p>
          <a:endParaRPr lang="es-MX"/>
        </a:p>
      </dgm:t>
    </dgm:pt>
    <dgm:pt modelId="{1B362A5C-5428-4890-BD1B-DB17849B9601}" type="sibTrans" cxnId="{326B899F-9265-43C1-B975-BF50D121F934}">
      <dgm:prSet/>
      <dgm:spPr/>
      <dgm:t>
        <a:bodyPr/>
        <a:lstStyle/>
        <a:p>
          <a:endParaRPr lang="es-MX" dirty="0"/>
        </a:p>
      </dgm:t>
    </dgm:pt>
    <dgm:pt modelId="{28004EE0-B415-4A96-99C6-CE1FC9BF2850}">
      <dgm:prSet phldrT="[Texto]"/>
      <dgm:spPr/>
      <dgm:t>
        <a:bodyPr/>
        <a:lstStyle/>
        <a:p>
          <a:r>
            <a:rPr lang="es-MX" dirty="0" smtClean="0"/>
            <a:t>Tomar decisiones para mejorar en forma oportuna.</a:t>
          </a:r>
          <a:endParaRPr lang="es-MX" dirty="0"/>
        </a:p>
      </dgm:t>
    </dgm:pt>
    <dgm:pt modelId="{AB8FCCC1-28AA-4720-8B24-C4D262F34CDA}" type="parTrans" cxnId="{D48014BA-24E5-46C2-BB7C-ECABB1EFF8C8}">
      <dgm:prSet/>
      <dgm:spPr/>
      <dgm:t>
        <a:bodyPr/>
        <a:lstStyle/>
        <a:p>
          <a:endParaRPr lang="es-MX"/>
        </a:p>
      </dgm:t>
    </dgm:pt>
    <dgm:pt modelId="{8A7AF80E-B565-4707-9EA1-D45D0B10ED74}" type="sibTrans" cxnId="{D48014BA-24E5-46C2-BB7C-ECABB1EFF8C8}">
      <dgm:prSet/>
      <dgm:spPr/>
      <dgm:t>
        <a:bodyPr/>
        <a:lstStyle/>
        <a:p>
          <a:endParaRPr lang="es-MX"/>
        </a:p>
      </dgm:t>
    </dgm:pt>
    <dgm:pt modelId="{E6F33007-49F7-4D80-922F-E64FDAE7E13A}" type="pres">
      <dgm:prSet presAssocID="{AEC57D23-DDB0-4E89-AC6B-E574E4FDBE5D}" presName="Name0" presStyleCnt="0">
        <dgm:presLayoutVars>
          <dgm:dir/>
          <dgm:resizeHandles val="exact"/>
        </dgm:presLayoutVars>
      </dgm:prSet>
      <dgm:spPr/>
      <dgm:t>
        <a:bodyPr/>
        <a:lstStyle/>
        <a:p>
          <a:endParaRPr lang="es-MX"/>
        </a:p>
      </dgm:t>
    </dgm:pt>
    <dgm:pt modelId="{B5CE3A26-AE7D-4FB4-92FD-A7C43A310D47}" type="pres">
      <dgm:prSet presAssocID="{E1A41796-E42A-42F0-9E16-FDDD5EBD90B7}" presName="node" presStyleLbl="node1" presStyleIdx="0" presStyleCnt="5">
        <dgm:presLayoutVars>
          <dgm:bulletEnabled val="1"/>
        </dgm:presLayoutVars>
      </dgm:prSet>
      <dgm:spPr/>
      <dgm:t>
        <a:bodyPr/>
        <a:lstStyle/>
        <a:p>
          <a:endParaRPr lang="es-MX"/>
        </a:p>
      </dgm:t>
    </dgm:pt>
    <dgm:pt modelId="{D1BC3A32-DBEC-4AED-9E22-35A3CB608A7E}" type="pres">
      <dgm:prSet presAssocID="{434C94D8-C229-4645-B1F0-FFC2613E3487}" presName="sibTrans" presStyleLbl="sibTrans1D1" presStyleIdx="0" presStyleCnt="4"/>
      <dgm:spPr/>
      <dgm:t>
        <a:bodyPr/>
        <a:lstStyle/>
        <a:p>
          <a:endParaRPr lang="es-MX"/>
        </a:p>
      </dgm:t>
    </dgm:pt>
    <dgm:pt modelId="{C21CA67D-336F-47BF-A338-D2FDE90DBF1D}" type="pres">
      <dgm:prSet presAssocID="{434C94D8-C229-4645-B1F0-FFC2613E3487}" presName="connectorText" presStyleLbl="sibTrans1D1" presStyleIdx="0" presStyleCnt="4"/>
      <dgm:spPr/>
      <dgm:t>
        <a:bodyPr/>
        <a:lstStyle/>
        <a:p>
          <a:endParaRPr lang="es-MX"/>
        </a:p>
      </dgm:t>
    </dgm:pt>
    <dgm:pt modelId="{4B1F36D5-21EF-4738-9726-BDC80F077D7E}" type="pres">
      <dgm:prSet presAssocID="{D43288B5-BDFE-4320-93BE-EFE1F54E333B}" presName="node" presStyleLbl="node1" presStyleIdx="1" presStyleCnt="5">
        <dgm:presLayoutVars>
          <dgm:bulletEnabled val="1"/>
        </dgm:presLayoutVars>
      </dgm:prSet>
      <dgm:spPr/>
      <dgm:t>
        <a:bodyPr/>
        <a:lstStyle/>
        <a:p>
          <a:endParaRPr lang="es-MX"/>
        </a:p>
      </dgm:t>
    </dgm:pt>
    <dgm:pt modelId="{75A65CF8-CAEA-4E45-849B-7C2F48EBF425}" type="pres">
      <dgm:prSet presAssocID="{0D9A0E63-7203-441B-A270-F745DC560E2A}" presName="sibTrans" presStyleLbl="sibTrans1D1" presStyleIdx="1" presStyleCnt="4"/>
      <dgm:spPr/>
      <dgm:t>
        <a:bodyPr/>
        <a:lstStyle/>
        <a:p>
          <a:endParaRPr lang="es-MX"/>
        </a:p>
      </dgm:t>
    </dgm:pt>
    <dgm:pt modelId="{18E2B95A-F840-4ACC-903A-6CE9CB7472D4}" type="pres">
      <dgm:prSet presAssocID="{0D9A0E63-7203-441B-A270-F745DC560E2A}" presName="connectorText" presStyleLbl="sibTrans1D1" presStyleIdx="1" presStyleCnt="4"/>
      <dgm:spPr/>
      <dgm:t>
        <a:bodyPr/>
        <a:lstStyle/>
        <a:p>
          <a:endParaRPr lang="es-MX"/>
        </a:p>
      </dgm:t>
    </dgm:pt>
    <dgm:pt modelId="{D4DA72FD-70F0-4C44-9B87-E4BC12A9FB01}" type="pres">
      <dgm:prSet presAssocID="{2C47B16C-0C85-4B78-A83B-E530C7C1CCE1}" presName="node" presStyleLbl="node1" presStyleIdx="2" presStyleCnt="5">
        <dgm:presLayoutVars>
          <dgm:bulletEnabled val="1"/>
        </dgm:presLayoutVars>
      </dgm:prSet>
      <dgm:spPr/>
      <dgm:t>
        <a:bodyPr/>
        <a:lstStyle/>
        <a:p>
          <a:endParaRPr lang="es-MX"/>
        </a:p>
      </dgm:t>
    </dgm:pt>
    <dgm:pt modelId="{B1C6D19C-8196-4FF0-8DFB-004EA6BAA66C}" type="pres">
      <dgm:prSet presAssocID="{D97CC73B-F166-4966-9DE7-C046F88720AF}" presName="sibTrans" presStyleLbl="sibTrans1D1" presStyleIdx="2" presStyleCnt="4"/>
      <dgm:spPr/>
      <dgm:t>
        <a:bodyPr/>
        <a:lstStyle/>
        <a:p>
          <a:endParaRPr lang="es-MX"/>
        </a:p>
      </dgm:t>
    </dgm:pt>
    <dgm:pt modelId="{C38D076D-0FDA-480E-A584-79431BE6AF30}" type="pres">
      <dgm:prSet presAssocID="{D97CC73B-F166-4966-9DE7-C046F88720AF}" presName="connectorText" presStyleLbl="sibTrans1D1" presStyleIdx="2" presStyleCnt="4"/>
      <dgm:spPr/>
      <dgm:t>
        <a:bodyPr/>
        <a:lstStyle/>
        <a:p>
          <a:endParaRPr lang="es-MX"/>
        </a:p>
      </dgm:t>
    </dgm:pt>
    <dgm:pt modelId="{A3BF6C93-853D-4003-A323-9CAD48FCF773}" type="pres">
      <dgm:prSet presAssocID="{CE4AAB0B-6227-4441-ACCC-A370CD859EDB}" presName="node" presStyleLbl="node1" presStyleIdx="3" presStyleCnt="5">
        <dgm:presLayoutVars>
          <dgm:bulletEnabled val="1"/>
        </dgm:presLayoutVars>
      </dgm:prSet>
      <dgm:spPr/>
      <dgm:t>
        <a:bodyPr/>
        <a:lstStyle/>
        <a:p>
          <a:endParaRPr lang="es-MX"/>
        </a:p>
      </dgm:t>
    </dgm:pt>
    <dgm:pt modelId="{53DFF4DD-A11C-4BE3-B06F-DDA58AAACDF8}" type="pres">
      <dgm:prSet presAssocID="{1B362A5C-5428-4890-BD1B-DB17849B9601}" presName="sibTrans" presStyleLbl="sibTrans1D1" presStyleIdx="3" presStyleCnt="4"/>
      <dgm:spPr/>
      <dgm:t>
        <a:bodyPr/>
        <a:lstStyle/>
        <a:p>
          <a:endParaRPr lang="es-MX"/>
        </a:p>
      </dgm:t>
    </dgm:pt>
    <dgm:pt modelId="{0781F836-0DCA-4559-8047-5CEFC43EBCA4}" type="pres">
      <dgm:prSet presAssocID="{1B362A5C-5428-4890-BD1B-DB17849B9601}" presName="connectorText" presStyleLbl="sibTrans1D1" presStyleIdx="3" presStyleCnt="4"/>
      <dgm:spPr/>
      <dgm:t>
        <a:bodyPr/>
        <a:lstStyle/>
        <a:p>
          <a:endParaRPr lang="es-MX"/>
        </a:p>
      </dgm:t>
    </dgm:pt>
    <dgm:pt modelId="{E3E4E686-97CD-42FB-99F3-D9A072768469}" type="pres">
      <dgm:prSet presAssocID="{28004EE0-B415-4A96-99C6-CE1FC9BF2850}" presName="node" presStyleLbl="node1" presStyleIdx="4" presStyleCnt="5">
        <dgm:presLayoutVars>
          <dgm:bulletEnabled val="1"/>
        </dgm:presLayoutVars>
      </dgm:prSet>
      <dgm:spPr/>
      <dgm:t>
        <a:bodyPr/>
        <a:lstStyle/>
        <a:p>
          <a:endParaRPr lang="es-MX"/>
        </a:p>
      </dgm:t>
    </dgm:pt>
  </dgm:ptLst>
  <dgm:cxnLst>
    <dgm:cxn modelId="{AEA07553-4DFA-499C-950C-3FC46DF9A05C}" srcId="{AEC57D23-DDB0-4E89-AC6B-E574E4FDBE5D}" destId="{D43288B5-BDFE-4320-93BE-EFE1F54E333B}" srcOrd="1" destOrd="0" parTransId="{56589097-2651-4818-98ED-BE943C741E24}" sibTransId="{0D9A0E63-7203-441B-A270-F745DC560E2A}"/>
    <dgm:cxn modelId="{A80E6A7E-29AA-46EB-A165-2955A4C9D342}" srcId="{AEC57D23-DDB0-4E89-AC6B-E574E4FDBE5D}" destId="{2C47B16C-0C85-4B78-A83B-E530C7C1CCE1}" srcOrd="2" destOrd="0" parTransId="{56FC249F-8A36-4037-AC01-A039993BDD60}" sibTransId="{D97CC73B-F166-4966-9DE7-C046F88720AF}"/>
    <dgm:cxn modelId="{C7C30811-7A7C-4782-8405-7391A1C80134}" type="presOf" srcId="{2C47B16C-0C85-4B78-A83B-E530C7C1CCE1}" destId="{D4DA72FD-70F0-4C44-9B87-E4BC12A9FB01}" srcOrd="0" destOrd="0" presId="urn:microsoft.com/office/officeart/2005/8/layout/bProcess3"/>
    <dgm:cxn modelId="{B5DE721C-F5A0-4DA3-9930-B9AC02D1D966}" type="presOf" srcId="{E1A41796-E42A-42F0-9E16-FDDD5EBD90B7}" destId="{B5CE3A26-AE7D-4FB4-92FD-A7C43A310D47}" srcOrd="0" destOrd="0" presId="urn:microsoft.com/office/officeart/2005/8/layout/bProcess3"/>
    <dgm:cxn modelId="{E71BD9D4-A13A-467A-B03B-3B1345F6153E}" type="presOf" srcId="{1B362A5C-5428-4890-BD1B-DB17849B9601}" destId="{0781F836-0DCA-4559-8047-5CEFC43EBCA4}" srcOrd="1" destOrd="0" presId="urn:microsoft.com/office/officeart/2005/8/layout/bProcess3"/>
    <dgm:cxn modelId="{D24650F3-9EC8-4E2D-BAF3-289D61A7C103}" type="presOf" srcId="{0D9A0E63-7203-441B-A270-F745DC560E2A}" destId="{18E2B95A-F840-4ACC-903A-6CE9CB7472D4}" srcOrd="1" destOrd="0" presId="urn:microsoft.com/office/officeart/2005/8/layout/bProcess3"/>
    <dgm:cxn modelId="{671699F2-3AE0-4112-801D-618C2020E0DE}" type="presOf" srcId="{AEC57D23-DDB0-4E89-AC6B-E574E4FDBE5D}" destId="{E6F33007-49F7-4D80-922F-E64FDAE7E13A}" srcOrd="0" destOrd="0" presId="urn:microsoft.com/office/officeart/2005/8/layout/bProcess3"/>
    <dgm:cxn modelId="{CDEFD40D-02CE-45DD-ABE1-0D8A9D246B77}" type="presOf" srcId="{1B362A5C-5428-4890-BD1B-DB17849B9601}" destId="{53DFF4DD-A11C-4BE3-B06F-DDA58AAACDF8}" srcOrd="0" destOrd="0" presId="urn:microsoft.com/office/officeart/2005/8/layout/bProcess3"/>
    <dgm:cxn modelId="{F1A118C6-CD6D-4B71-82C6-DAC67D10AAA0}" type="presOf" srcId="{D43288B5-BDFE-4320-93BE-EFE1F54E333B}" destId="{4B1F36D5-21EF-4738-9726-BDC80F077D7E}" srcOrd="0" destOrd="0" presId="urn:microsoft.com/office/officeart/2005/8/layout/bProcess3"/>
    <dgm:cxn modelId="{0DC51219-3F73-4EDA-8335-6EBAA2965579}" type="presOf" srcId="{434C94D8-C229-4645-B1F0-FFC2613E3487}" destId="{D1BC3A32-DBEC-4AED-9E22-35A3CB608A7E}" srcOrd="0" destOrd="0" presId="urn:microsoft.com/office/officeart/2005/8/layout/bProcess3"/>
    <dgm:cxn modelId="{ADB1D437-84A0-4856-B30A-7551468A9D3B}" type="presOf" srcId="{D97CC73B-F166-4966-9DE7-C046F88720AF}" destId="{C38D076D-0FDA-480E-A584-79431BE6AF30}" srcOrd="1" destOrd="0" presId="urn:microsoft.com/office/officeart/2005/8/layout/bProcess3"/>
    <dgm:cxn modelId="{2E459D32-6AB8-4D51-8115-AC3C6F9CDE86}" type="presOf" srcId="{D97CC73B-F166-4966-9DE7-C046F88720AF}" destId="{B1C6D19C-8196-4FF0-8DFB-004EA6BAA66C}" srcOrd="0" destOrd="0" presId="urn:microsoft.com/office/officeart/2005/8/layout/bProcess3"/>
    <dgm:cxn modelId="{3C74AC05-A76F-4C4C-9AEE-05F596672072}" type="presOf" srcId="{0D9A0E63-7203-441B-A270-F745DC560E2A}" destId="{75A65CF8-CAEA-4E45-849B-7C2F48EBF425}" srcOrd="0" destOrd="0" presId="urn:microsoft.com/office/officeart/2005/8/layout/bProcess3"/>
    <dgm:cxn modelId="{D85B645D-7854-4DED-A635-2F424DB508BC}" srcId="{AEC57D23-DDB0-4E89-AC6B-E574E4FDBE5D}" destId="{E1A41796-E42A-42F0-9E16-FDDD5EBD90B7}" srcOrd="0" destOrd="0" parTransId="{FDD2CC8D-A23E-42CB-98E0-2787EF35DC9D}" sibTransId="{434C94D8-C229-4645-B1F0-FFC2613E3487}"/>
    <dgm:cxn modelId="{494E0DF6-F49B-465F-833D-B4843F2303C8}" type="presOf" srcId="{28004EE0-B415-4A96-99C6-CE1FC9BF2850}" destId="{E3E4E686-97CD-42FB-99F3-D9A072768469}" srcOrd="0" destOrd="0" presId="urn:microsoft.com/office/officeart/2005/8/layout/bProcess3"/>
    <dgm:cxn modelId="{D48014BA-24E5-46C2-BB7C-ECABB1EFF8C8}" srcId="{AEC57D23-DDB0-4E89-AC6B-E574E4FDBE5D}" destId="{28004EE0-B415-4A96-99C6-CE1FC9BF2850}" srcOrd="4" destOrd="0" parTransId="{AB8FCCC1-28AA-4720-8B24-C4D262F34CDA}" sibTransId="{8A7AF80E-B565-4707-9EA1-D45D0B10ED74}"/>
    <dgm:cxn modelId="{1EC91272-07BF-4A3B-B687-DF668539F027}" type="presOf" srcId="{434C94D8-C229-4645-B1F0-FFC2613E3487}" destId="{C21CA67D-336F-47BF-A338-D2FDE90DBF1D}" srcOrd="1" destOrd="0" presId="urn:microsoft.com/office/officeart/2005/8/layout/bProcess3"/>
    <dgm:cxn modelId="{326B899F-9265-43C1-B975-BF50D121F934}" srcId="{AEC57D23-DDB0-4E89-AC6B-E574E4FDBE5D}" destId="{CE4AAB0B-6227-4441-ACCC-A370CD859EDB}" srcOrd="3" destOrd="0" parTransId="{EE681890-0F77-4368-BACA-16BAF37845AA}" sibTransId="{1B362A5C-5428-4890-BD1B-DB17849B9601}"/>
    <dgm:cxn modelId="{DCD1CCAA-F7FD-4CDD-86EF-0FF2CABCFA1A}" type="presOf" srcId="{CE4AAB0B-6227-4441-ACCC-A370CD859EDB}" destId="{A3BF6C93-853D-4003-A323-9CAD48FCF773}" srcOrd="0" destOrd="0" presId="urn:microsoft.com/office/officeart/2005/8/layout/bProcess3"/>
    <dgm:cxn modelId="{5EE85335-420E-4000-AA67-BFC69995275C}" type="presParOf" srcId="{E6F33007-49F7-4D80-922F-E64FDAE7E13A}" destId="{B5CE3A26-AE7D-4FB4-92FD-A7C43A310D47}" srcOrd="0" destOrd="0" presId="urn:microsoft.com/office/officeart/2005/8/layout/bProcess3"/>
    <dgm:cxn modelId="{1E2EF423-DC1A-420B-A76C-185F9778D455}" type="presParOf" srcId="{E6F33007-49F7-4D80-922F-E64FDAE7E13A}" destId="{D1BC3A32-DBEC-4AED-9E22-35A3CB608A7E}" srcOrd="1" destOrd="0" presId="urn:microsoft.com/office/officeart/2005/8/layout/bProcess3"/>
    <dgm:cxn modelId="{56BA36CC-012C-4069-925C-DADE109ECC3E}" type="presParOf" srcId="{D1BC3A32-DBEC-4AED-9E22-35A3CB608A7E}" destId="{C21CA67D-336F-47BF-A338-D2FDE90DBF1D}" srcOrd="0" destOrd="0" presId="urn:microsoft.com/office/officeart/2005/8/layout/bProcess3"/>
    <dgm:cxn modelId="{142732EC-9071-4F61-938E-E1542AE5A9A1}" type="presParOf" srcId="{E6F33007-49F7-4D80-922F-E64FDAE7E13A}" destId="{4B1F36D5-21EF-4738-9726-BDC80F077D7E}" srcOrd="2" destOrd="0" presId="urn:microsoft.com/office/officeart/2005/8/layout/bProcess3"/>
    <dgm:cxn modelId="{B6625BCC-47B6-472E-B91D-47FE70B2DA0D}" type="presParOf" srcId="{E6F33007-49F7-4D80-922F-E64FDAE7E13A}" destId="{75A65CF8-CAEA-4E45-849B-7C2F48EBF425}" srcOrd="3" destOrd="0" presId="urn:microsoft.com/office/officeart/2005/8/layout/bProcess3"/>
    <dgm:cxn modelId="{67394B63-8C41-460D-9279-61B4825985BC}" type="presParOf" srcId="{75A65CF8-CAEA-4E45-849B-7C2F48EBF425}" destId="{18E2B95A-F840-4ACC-903A-6CE9CB7472D4}" srcOrd="0" destOrd="0" presId="urn:microsoft.com/office/officeart/2005/8/layout/bProcess3"/>
    <dgm:cxn modelId="{3568B207-CF47-428A-87F7-95E44B780C08}" type="presParOf" srcId="{E6F33007-49F7-4D80-922F-E64FDAE7E13A}" destId="{D4DA72FD-70F0-4C44-9B87-E4BC12A9FB01}" srcOrd="4" destOrd="0" presId="urn:microsoft.com/office/officeart/2005/8/layout/bProcess3"/>
    <dgm:cxn modelId="{80FF0810-7E83-4DC7-A7A7-8BFFF90DEE7E}" type="presParOf" srcId="{E6F33007-49F7-4D80-922F-E64FDAE7E13A}" destId="{B1C6D19C-8196-4FF0-8DFB-004EA6BAA66C}" srcOrd="5" destOrd="0" presId="urn:microsoft.com/office/officeart/2005/8/layout/bProcess3"/>
    <dgm:cxn modelId="{7342E551-860F-493A-A3D2-F20BB1AD4DE9}" type="presParOf" srcId="{B1C6D19C-8196-4FF0-8DFB-004EA6BAA66C}" destId="{C38D076D-0FDA-480E-A584-79431BE6AF30}" srcOrd="0" destOrd="0" presId="urn:microsoft.com/office/officeart/2005/8/layout/bProcess3"/>
    <dgm:cxn modelId="{5E458AC6-6480-4163-A40A-D4FDFD5A28F9}" type="presParOf" srcId="{E6F33007-49F7-4D80-922F-E64FDAE7E13A}" destId="{A3BF6C93-853D-4003-A323-9CAD48FCF773}" srcOrd="6" destOrd="0" presId="urn:microsoft.com/office/officeart/2005/8/layout/bProcess3"/>
    <dgm:cxn modelId="{E3643C73-968C-43EF-A9F6-055C5D7D764A}" type="presParOf" srcId="{E6F33007-49F7-4D80-922F-E64FDAE7E13A}" destId="{53DFF4DD-A11C-4BE3-B06F-DDA58AAACDF8}" srcOrd="7" destOrd="0" presId="urn:microsoft.com/office/officeart/2005/8/layout/bProcess3"/>
    <dgm:cxn modelId="{37DC63B5-4294-43B7-BA2D-324B25CEF8B8}" type="presParOf" srcId="{53DFF4DD-A11C-4BE3-B06F-DDA58AAACDF8}" destId="{0781F836-0DCA-4559-8047-5CEFC43EBCA4}" srcOrd="0" destOrd="0" presId="urn:microsoft.com/office/officeart/2005/8/layout/bProcess3"/>
    <dgm:cxn modelId="{E8523480-F834-4520-8B08-561E45B3ED9C}" type="presParOf" srcId="{E6F33007-49F7-4D80-922F-E64FDAE7E13A}" destId="{E3E4E686-97CD-42FB-99F3-D9A072768469}"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E0075-F823-4EC5-BE30-68D2C3B51BC1}" type="datetimeFigureOut">
              <a:rPr lang="es-MX" smtClean="0"/>
              <a:t>20/10/2017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3ED5EE-09FD-4766-A94D-AF9D684932D5}" type="slidenum">
              <a:rPr lang="es-MX" smtClean="0"/>
              <a:t>‹Nº›</a:t>
            </a:fld>
            <a:endParaRPr lang="es-MX"/>
          </a:p>
        </p:txBody>
      </p:sp>
    </p:spTree>
    <p:extLst>
      <p:ext uri="{BB962C8B-B14F-4D97-AF65-F5344CB8AC3E}">
        <p14:creationId xmlns:p14="http://schemas.microsoft.com/office/powerpoint/2010/main" val="3846467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a:p>
        </p:txBody>
      </p:sp>
    </p:spTree>
    <p:extLst>
      <p:ext uri="{BB962C8B-B14F-4D97-AF65-F5344CB8AC3E}">
        <p14:creationId xmlns:p14="http://schemas.microsoft.com/office/powerpoint/2010/main" val="2472122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95927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842884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69717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005274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290922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63329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046331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9953185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4008481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76591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68176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72588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27043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695740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896759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93798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549701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320784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650435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446633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0241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63495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82369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786713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398094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01978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53017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230697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902353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42406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510226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14721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94847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272261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8646309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215083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791271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438519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13280395"/>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87991205"/>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46416734"/>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 id="2147483954" r:id="rId14"/>
    <p:sldLayoutId id="2147483955" r:id="rId15"/>
    <p:sldLayoutId id="2147483956" r:id="rId16"/>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imgres?imgurl=http://4.bp.blogspot.com/-arOoAx-iSGE/TeanWdrdvVI/AAAAAAAAAv4/30FkSmcntH0/s1600/objetivo.jpg&amp;imgrefurl=http://hyphotesis.blogspot.com/2011/06/como-se-redactan-los-objetivos-de-una.html&amp;usg=__e9OLjDwp3Ya-sxb7XHwUGNcQskA=&amp;h=256&amp;w=256&amp;sz=6&amp;hl=es&amp;start=6&amp;zoom=1&amp;tbnid=OejLD5pnj2Xm5M:&amp;tbnh=111&amp;tbnw=111&amp;ei=YOnKT9XsN4qo2wWNhbTaCw&amp;prev=/search?q=OBJETIVOS&amp;hl=es&amp;gbv=2&amp;tbm=isch&amp;itbs=1" TargetMode="External"/><Relationship Id="rId1" Type="http://schemas.openxmlformats.org/officeDocument/2006/relationships/slideLayout" Target="../slideLayouts/slideLayout28.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gif"/><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jpg"/><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4.xml"/><Relationship Id="rId5" Type="http://schemas.openxmlformats.org/officeDocument/2006/relationships/image" Target="../media/image31.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9.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631505" y="1125266"/>
            <a:ext cx="8696325" cy="769441"/>
          </a:xfrm>
          <a:prstGeom prst="rect">
            <a:avLst/>
          </a:prstGeom>
          <a:noFill/>
        </p:spPr>
        <p:txBody>
          <a:bodyPr wrap="square" rtlCol="0">
            <a:spAutoFit/>
          </a:bodyPr>
          <a:lstStyle/>
          <a:p>
            <a:pPr algn="ctr"/>
            <a:r>
              <a:rPr lang="es-MX" sz="24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1922930" y="2094034"/>
            <a:ext cx="9036424" cy="2585323"/>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Administración de recursos humanos</a:t>
            </a:r>
          </a:p>
          <a:p>
            <a:pPr algn="ctr"/>
            <a:endParaRPr lang="es-MX" sz="2800" b="1" dirty="0">
              <a:latin typeface="Arial" panose="020B0604020202020204" pitchFamily="34" charset="0"/>
              <a:cs typeface="Arial" panose="020B0604020202020204" pitchFamily="34" charset="0"/>
            </a:endParaRPr>
          </a:p>
          <a:p>
            <a:pPr algn="ctr"/>
            <a:r>
              <a:rPr lang="es-MX" sz="2800" b="1" dirty="0">
                <a:latin typeface="Arial" panose="020B0604020202020204" pitchFamily="34" charset="0"/>
                <a:cs typeface="Arial" panose="020B0604020202020204" pitchFamily="34" charset="0"/>
              </a:rPr>
              <a:t>Licenciatura en Contaduría</a:t>
            </a:r>
          </a:p>
          <a:p>
            <a:pPr algn="ctr"/>
            <a:r>
              <a:rPr lang="es-MX" b="1" dirty="0">
                <a:latin typeface="Arial" panose="020B0604020202020204" pitchFamily="34" charset="0"/>
                <a:cs typeface="Arial" panose="020B0604020202020204" pitchFamily="34" charset="0"/>
              </a:rPr>
              <a:t>Periodo escolar: 2017B (Agosto 2017 – Enero 2018</a:t>
            </a:r>
            <a:r>
              <a:rPr lang="es-MX" b="1" dirty="0" smtClean="0">
                <a:latin typeface="Arial" panose="020B0604020202020204" pitchFamily="34" charset="0"/>
                <a:cs typeface="Arial" panose="020B0604020202020204" pitchFamily="34" charset="0"/>
              </a:rPr>
              <a:t>)</a:t>
            </a:r>
          </a:p>
          <a:p>
            <a:pPr algn="ctr"/>
            <a:endParaRPr lang="es-MX" b="1" dirty="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“Evaluación del desempeño”</a:t>
            </a:r>
          </a:p>
          <a:p>
            <a:pPr algn="ctr"/>
            <a:endParaRPr lang="es-MX" b="1" dirty="0">
              <a:latin typeface="Arial" panose="020B0604020202020204" pitchFamily="34" charset="0"/>
              <a:cs typeface="Arial" panose="020B0604020202020204" pitchFamily="34" charset="0"/>
            </a:endParaRPr>
          </a:p>
        </p:txBody>
      </p:sp>
      <p:sp>
        <p:nvSpPr>
          <p:cNvPr id="8" name="Rectángulo 7"/>
          <p:cNvSpPr/>
          <p:nvPr/>
        </p:nvSpPr>
        <p:spPr>
          <a:xfrm>
            <a:off x="3495040" y="4749773"/>
            <a:ext cx="5553123" cy="461665"/>
          </a:xfrm>
          <a:prstGeom prst="rect">
            <a:avLst/>
          </a:prstGeom>
        </p:spPr>
        <p:txBody>
          <a:bodyPr wrap="none">
            <a:spAutoFit/>
          </a:bodyPr>
          <a:lstStyle/>
          <a:p>
            <a:pPr algn="ctr"/>
            <a:r>
              <a:rPr lang="es-MX" sz="2400" b="1" dirty="0">
                <a:latin typeface="Arial" panose="020B0604020202020204" pitchFamily="34" charset="0"/>
                <a:cs typeface="Arial" panose="020B0604020202020204" pitchFamily="34" charset="0"/>
              </a:rPr>
              <a:t>Material de apoyo visual </a:t>
            </a:r>
            <a:r>
              <a:rPr lang="es-MX" sz="2400" b="1" dirty="0" err="1">
                <a:latin typeface="Arial" panose="020B0604020202020204" pitchFamily="34" charset="0"/>
                <a:cs typeface="Arial" panose="020B0604020202020204" pitchFamily="34" charset="0"/>
              </a:rPr>
              <a:t>proyectable</a:t>
            </a:r>
            <a:endParaRPr lang="es-MX" sz="2400" b="1" dirty="0">
              <a:latin typeface="Arial" panose="020B0604020202020204" pitchFamily="34" charset="0"/>
              <a:cs typeface="Arial" panose="020B0604020202020204" pitchFamily="34" charset="0"/>
            </a:endParaRPr>
          </a:p>
        </p:txBody>
      </p:sp>
      <p:sp>
        <p:nvSpPr>
          <p:cNvPr id="9" name="CuadroTexto 8"/>
          <p:cNvSpPr txBox="1"/>
          <p:nvPr/>
        </p:nvSpPr>
        <p:spPr>
          <a:xfrm>
            <a:off x="8381916" y="6294409"/>
            <a:ext cx="2808312" cy="400110"/>
          </a:xfrm>
          <a:prstGeom prst="rect">
            <a:avLst/>
          </a:prstGeom>
          <a:noFill/>
        </p:spPr>
        <p:txBody>
          <a:bodyPr wrap="square" rtlCol="0">
            <a:spAutoFit/>
          </a:bodyPr>
          <a:lstStyle/>
          <a:p>
            <a:pPr algn="ctr"/>
            <a:r>
              <a:rPr lang="es-MX" sz="2000" b="1" dirty="0">
                <a:latin typeface="Arial" panose="020B0604020202020204" pitchFamily="34" charset="0"/>
                <a:cs typeface="Arial" panose="020B0604020202020204" pitchFamily="34" charset="0"/>
              </a:rPr>
              <a:t>Octubre 2017</a:t>
            </a:r>
          </a:p>
        </p:txBody>
      </p:sp>
      <p:sp>
        <p:nvSpPr>
          <p:cNvPr id="10" name="CuadroTexto 9"/>
          <p:cNvSpPr txBox="1"/>
          <p:nvPr/>
        </p:nvSpPr>
        <p:spPr>
          <a:xfrm>
            <a:off x="5690392" y="5823883"/>
            <a:ext cx="5040560" cy="400110"/>
          </a:xfrm>
          <a:prstGeom prst="rect">
            <a:avLst/>
          </a:prstGeom>
          <a:noFill/>
        </p:spPr>
        <p:txBody>
          <a:bodyPr wrap="square" rtlCol="0">
            <a:spAutoFit/>
          </a:bodyPr>
          <a:lstStyle/>
          <a:p>
            <a:pPr algn="r"/>
            <a:r>
              <a:rPr lang="es-MX" sz="2000"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212" y="83489"/>
            <a:ext cx="11698941" cy="1053531"/>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1109057" y="5431919"/>
            <a:ext cx="864096" cy="125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95835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laca"/>
          <p:cNvSpPr/>
          <p:nvPr/>
        </p:nvSpPr>
        <p:spPr>
          <a:xfrm>
            <a:off x="5087888" y="2708920"/>
            <a:ext cx="1944216" cy="1224136"/>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EVALUAR</a:t>
            </a:r>
          </a:p>
        </p:txBody>
      </p:sp>
      <p:sp>
        <p:nvSpPr>
          <p:cNvPr id="3" name="2 Redondear rectángulo de esquina diagonal"/>
          <p:cNvSpPr/>
          <p:nvPr/>
        </p:nvSpPr>
        <p:spPr>
          <a:xfrm>
            <a:off x="3359696" y="1124744"/>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¿QUÉ?</a:t>
            </a:r>
          </a:p>
        </p:txBody>
      </p:sp>
      <p:sp>
        <p:nvSpPr>
          <p:cNvPr id="4" name="3 Redondear rectángulo de esquina diagonal"/>
          <p:cNvSpPr/>
          <p:nvPr/>
        </p:nvSpPr>
        <p:spPr>
          <a:xfrm>
            <a:off x="5375920" y="620688"/>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¿PARA QUE?</a:t>
            </a:r>
          </a:p>
        </p:txBody>
      </p:sp>
      <p:sp>
        <p:nvSpPr>
          <p:cNvPr id="5" name="4 Redondear rectángulo de esquina diagonal"/>
          <p:cNvSpPr/>
          <p:nvPr/>
        </p:nvSpPr>
        <p:spPr>
          <a:xfrm>
            <a:off x="7896200" y="1340768"/>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¿POR QUÉ?</a:t>
            </a:r>
          </a:p>
        </p:txBody>
      </p:sp>
      <p:sp>
        <p:nvSpPr>
          <p:cNvPr id="6" name="5 Redondear rectángulo de esquina diagonal"/>
          <p:cNvSpPr/>
          <p:nvPr/>
        </p:nvSpPr>
        <p:spPr>
          <a:xfrm>
            <a:off x="8616280" y="2924944"/>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¿CON QUÉ?</a:t>
            </a:r>
          </a:p>
        </p:txBody>
      </p:sp>
      <p:sp>
        <p:nvSpPr>
          <p:cNvPr id="7" name="6 Redondear rectángulo de esquina diagonal"/>
          <p:cNvSpPr/>
          <p:nvPr/>
        </p:nvSpPr>
        <p:spPr>
          <a:xfrm>
            <a:off x="8256240" y="4581128"/>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¿COMO?</a:t>
            </a:r>
          </a:p>
        </p:txBody>
      </p:sp>
      <p:sp>
        <p:nvSpPr>
          <p:cNvPr id="8" name="7 Redondear rectángulo de esquina diagonal"/>
          <p:cNvSpPr/>
          <p:nvPr/>
        </p:nvSpPr>
        <p:spPr>
          <a:xfrm>
            <a:off x="5951984" y="5445224"/>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¿QUIÉNES?</a:t>
            </a:r>
          </a:p>
        </p:txBody>
      </p:sp>
      <p:sp>
        <p:nvSpPr>
          <p:cNvPr id="9" name="8 Redondear rectángulo de esquina diagonal"/>
          <p:cNvSpPr/>
          <p:nvPr/>
        </p:nvSpPr>
        <p:spPr>
          <a:xfrm>
            <a:off x="3575720" y="5013176"/>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¿CUÁNDO?</a:t>
            </a:r>
          </a:p>
        </p:txBody>
      </p:sp>
      <p:sp>
        <p:nvSpPr>
          <p:cNvPr id="10" name="9 Redondear rectángulo de esquina diagonal"/>
          <p:cNvSpPr/>
          <p:nvPr/>
        </p:nvSpPr>
        <p:spPr>
          <a:xfrm>
            <a:off x="2423592" y="3645024"/>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¿DESDE DONDE?</a:t>
            </a:r>
          </a:p>
        </p:txBody>
      </p:sp>
      <p:sp>
        <p:nvSpPr>
          <p:cNvPr id="11" name="10 Redondear rectángulo de esquina diagonal"/>
          <p:cNvSpPr/>
          <p:nvPr/>
        </p:nvSpPr>
        <p:spPr>
          <a:xfrm>
            <a:off x="2639616" y="2204864"/>
            <a:ext cx="1656184" cy="72008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¿FRENTE A QUE?</a:t>
            </a:r>
          </a:p>
        </p:txBody>
      </p:sp>
      <p:sp>
        <p:nvSpPr>
          <p:cNvPr id="12" name="CuadroTexto 11"/>
          <p:cNvSpPr txBox="1"/>
          <p:nvPr/>
        </p:nvSpPr>
        <p:spPr>
          <a:xfrm>
            <a:off x="0" y="0"/>
            <a:ext cx="4367808" cy="830997"/>
          </a:xfrm>
          <a:prstGeom prst="rect">
            <a:avLst/>
          </a:prstGeom>
          <a:solidFill>
            <a:srgbClr val="0070C0"/>
          </a:solidFill>
        </p:spPr>
        <p:txBody>
          <a:bodyPr wrap="square" rtlCol="0">
            <a:spAutoFit/>
          </a:bodyPr>
          <a:lstStyle/>
          <a:p>
            <a:pPr algn="ctr"/>
            <a:r>
              <a:rPr lang="es-MX" sz="2400" b="1" dirty="0" smtClean="0">
                <a:solidFill>
                  <a:schemeClr val="bg1"/>
                </a:solidFill>
                <a:latin typeface="Arial" panose="020B0604020202020204" pitchFamily="34" charset="0"/>
                <a:cs typeface="Arial" panose="020B0604020202020204" pitchFamily="34" charset="0"/>
              </a:rPr>
              <a:t>Justificación de la evaluación </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424198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2000"/>
                                        <p:tgtEl>
                                          <p:spTgt spid="6"/>
                                        </p:tgtEl>
                                      </p:cBhvr>
                                    </p:animEffect>
                                    <p:anim calcmode="lin" valueType="num">
                                      <p:cBhvr>
                                        <p:cTn id="41" dur="2000" fill="hold"/>
                                        <p:tgtEl>
                                          <p:spTgt spid="6"/>
                                        </p:tgtEl>
                                        <p:attrNameLst>
                                          <p:attrName>ppt_w</p:attrName>
                                        </p:attrNameLst>
                                      </p:cBhvr>
                                      <p:tavLst>
                                        <p:tav tm="0" fmla="#ppt_w*sin(2.5*pi*$)">
                                          <p:val>
                                            <p:fltVal val="0"/>
                                          </p:val>
                                        </p:tav>
                                        <p:tav tm="100000">
                                          <p:val>
                                            <p:fltVal val="1"/>
                                          </p:val>
                                        </p:tav>
                                      </p:tavLst>
                                    </p:anim>
                                    <p:anim calcmode="lin" valueType="num">
                                      <p:cBhvr>
                                        <p:cTn id="42"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randombar(horizontal)">
                                      <p:cBhvr>
                                        <p:cTn id="53" dur="5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inVertical)">
                                      <p:cBhvr>
                                        <p:cTn id="58" dur="5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circle(in)">
                                      <p:cBhvr>
                                        <p:cTn id="7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4172" y="347910"/>
            <a:ext cx="8911687" cy="1280890"/>
          </a:xfrm>
        </p:spPr>
        <p:txBody>
          <a:bodyPr>
            <a:normAutofit fontScale="90000"/>
          </a:bodyPr>
          <a:lstStyle/>
          <a:p>
            <a:pPr algn="ctr"/>
            <a:r>
              <a:rPr lang="es-MX" sz="4000" dirty="0"/>
              <a:t>DIMENSIONES A </a:t>
            </a:r>
            <a:r>
              <a:rPr lang="es-MX" sz="4000" dirty="0" smtClean="0"/>
              <a:t>CONSIDERAR EN LA EVALAUCIÓN </a:t>
            </a:r>
            <a:endParaRPr lang="es-MX" sz="4000" dirty="0"/>
          </a:p>
        </p:txBody>
      </p:sp>
      <p:sp>
        <p:nvSpPr>
          <p:cNvPr id="3" name="2 Flecha derecha"/>
          <p:cNvSpPr/>
          <p:nvPr/>
        </p:nvSpPr>
        <p:spPr>
          <a:xfrm>
            <a:off x="2351584" y="1772816"/>
            <a:ext cx="2592288" cy="14401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HUMANA</a:t>
            </a:r>
          </a:p>
        </p:txBody>
      </p:sp>
      <p:sp>
        <p:nvSpPr>
          <p:cNvPr id="4" name="3 Flecha derecha"/>
          <p:cNvSpPr/>
          <p:nvPr/>
        </p:nvSpPr>
        <p:spPr>
          <a:xfrm>
            <a:off x="3719736" y="3212976"/>
            <a:ext cx="2520280"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TECNICO PROFESIONAL</a:t>
            </a:r>
          </a:p>
        </p:txBody>
      </p:sp>
      <p:sp>
        <p:nvSpPr>
          <p:cNvPr id="5" name="4 Flecha derecha"/>
          <p:cNvSpPr/>
          <p:nvPr/>
        </p:nvSpPr>
        <p:spPr>
          <a:xfrm>
            <a:off x="5879976" y="5013176"/>
            <a:ext cx="2520280" cy="1296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ECONOMICA</a:t>
            </a:r>
          </a:p>
        </p:txBody>
      </p:sp>
      <p:pic>
        <p:nvPicPr>
          <p:cNvPr id="7170" name="Picture 2" descr="http://t3.gstatic.com/images?q=tbn:ANd9GcTJZYsrLvynEl_PM6gY4Nh7W7hafc9QmFHyte7goSaw-y6tnbEL1mnd7A">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5921" y="1628800"/>
            <a:ext cx="1057275" cy="1296144"/>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2502" y="3133315"/>
            <a:ext cx="1311690" cy="1556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00257" y="5006358"/>
            <a:ext cx="1988743" cy="1590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3178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7" presetClass="emph" presetSubtype="0" fill="remove" grpId="0" nodeType="clickEffect">
                                  <p:stCondLst>
                                    <p:cond delay="0"/>
                                  </p:stCondLst>
                                  <p:childTnLst>
                                    <p:animClr clrSpc="rgb" dir="cw">
                                      <p:cBhvr override="childStyle">
                                        <p:cTn id="11" dur="250" autoRev="1" fill="remove"/>
                                        <p:tgtEl>
                                          <p:spTgt spid="3"/>
                                        </p:tgtEl>
                                        <p:attrNameLst>
                                          <p:attrName>style.color</p:attrName>
                                        </p:attrNameLst>
                                      </p:cBhvr>
                                      <p:to>
                                        <a:schemeClr val="bg1"/>
                                      </p:to>
                                    </p:animClr>
                                    <p:animClr clrSpc="rgb" dir="cw">
                                      <p:cBhvr>
                                        <p:cTn id="12" dur="250" autoRev="1" fill="remove"/>
                                        <p:tgtEl>
                                          <p:spTgt spid="3"/>
                                        </p:tgtEl>
                                        <p:attrNameLst>
                                          <p:attrName>fillcolor</p:attrName>
                                        </p:attrNameLst>
                                      </p:cBhvr>
                                      <p:to>
                                        <a:schemeClr val="bg1"/>
                                      </p:to>
                                    </p:animClr>
                                    <p:set>
                                      <p:cBhvr>
                                        <p:cTn id="13" dur="250" autoRev="1" fill="remove"/>
                                        <p:tgtEl>
                                          <p:spTgt spid="3"/>
                                        </p:tgtEl>
                                        <p:attrNameLst>
                                          <p:attrName>fill.type</p:attrName>
                                        </p:attrNameLst>
                                      </p:cBhvr>
                                      <p:to>
                                        <p:strVal val="solid"/>
                                      </p:to>
                                    </p:set>
                                    <p:set>
                                      <p:cBhvr>
                                        <p:cTn id="14" dur="250" autoRev="1" fill="remove"/>
                                        <p:tgtEl>
                                          <p:spTgt spid="3"/>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nodeType="clickEffect">
                                  <p:stCondLst>
                                    <p:cond delay="0"/>
                                  </p:stCondLst>
                                  <p:childTnLst>
                                    <p:animRot by="120000">
                                      <p:cBhvr>
                                        <p:cTn id="18" dur="100" fill="hold">
                                          <p:stCondLst>
                                            <p:cond delay="0"/>
                                          </p:stCondLst>
                                        </p:cTn>
                                        <p:tgtEl>
                                          <p:spTgt spid="7170"/>
                                        </p:tgtEl>
                                        <p:attrNameLst>
                                          <p:attrName>r</p:attrName>
                                        </p:attrNameLst>
                                      </p:cBhvr>
                                    </p:animRot>
                                    <p:animRot by="-240000">
                                      <p:cBhvr>
                                        <p:cTn id="19" dur="200" fill="hold">
                                          <p:stCondLst>
                                            <p:cond delay="200"/>
                                          </p:stCondLst>
                                        </p:cTn>
                                        <p:tgtEl>
                                          <p:spTgt spid="7170"/>
                                        </p:tgtEl>
                                        <p:attrNameLst>
                                          <p:attrName>r</p:attrName>
                                        </p:attrNameLst>
                                      </p:cBhvr>
                                    </p:animRot>
                                    <p:animRot by="240000">
                                      <p:cBhvr>
                                        <p:cTn id="20" dur="200" fill="hold">
                                          <p:stCondLst>
                                            <p:cond delay="400"/>
                                          </p:stCondLst>
                                        </p:cTn>
                                        <p:tgtEl>
                                          <p:spTgt spid="7170"/>
                                        </p:tgtEl>
                                        <p:attrNameLst>
                                          <p:attrName>r</p:attrName>
                                        </p:attrNameLst>
                                      </p:cBhvr>
                                    </p:animRot>
                                    <p:animRot by="-240000">
                                      <p:cBhvr>
                                        <p:cTn id="21" dur="200" fill="hold">
                                          <p:stCondLst>
                                            <p:cond delay="600"/>
                                          </p:stCondLst>
                                        </p:cTn>
                                        <p:tgtEl>
                                          <p:spTgt spid="7170"/>
                                        </p:tgtEl>
                                        <p:attrNameLst>
                                          <p:attrName>r</p:attrName>
                                        </p:attrNameLst>
                                      </p:cBhvr>
                                    </p:animRot>
                                    <p:animRot by="120000">
                                      <p:cBhvr>
                                        <p:cTn id="22" dur="200" fill="hold">
                                          <p:stCondLst>
                                            <p:cond delay="800"/>
                                          </p:stCondLst>
                                        </p:cTn>
                                        <p:tgtEl>
                                          <p:spTgt spid="7170"/>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32" presetClass="emph" presetSubtype="0" fill="hold" grpId="0" nodeType="clickEffect">
                                  <p:stCondLst>
                                    <p:cond delay="0"/>
                                  </p:stCondLst>
                                  <p:childTnLst>
                                    <p:animRot by="120000">
                                      <p:cBhvr>
                                        <p:cTn id="26" dur="100" fill="hold">
                                          <p:stCondLst>
                                            <p:cond delay="0"/>
                                          </p:stCondLst>
                                        </p:cTn>
                                        <p:tgtEl>
                                          <p:spTgt spid="4"/>
                                        </p:tgtEl>
                                        <p:attrNameLst>
                                          <p:attrName>r</p:attrName>
                                        </p:attrNameLst>
                                      </p:cBhvr>
                                    </p:animRot>
                                    <p:animRot by="-240000">
                                      <p:cBhvr>
                                        <p:cTn id="27" dur="200" fill="hold">
                                          <p:stCondLst>
                                            <p:cond delay="200"/>
                                          </p:stCondLst>
                                        </p:cTn>
                                        <p:tgtEl>
                                          <p:spTgt spid="4"/>
                                        </p:tgtEl>
                                        <p:attrNameLst>
                                          <p:attrName>r</p:attrName>
                                        </p:attrNameLst>
                                      </p:cBhvr>
                                    </p:animRot>
                                    <p:animRot by="240000">
                                      <p:cBhvr>
                                        <p:cTn id="28" dur="200" fill="hold">
                                          <p:stCondLst>
                                            <p:cond delay="400"/>
                                          </p:stCondLst>
                                        </p:cTn>
                                        <p:tgtEl>
                                          <p:spTgt spid="4"/>
                                        </p:tgtEl>
                                        <p:attrNameLst>
                                          <p:attrName>r</p:attrName>
                                        </p:attrNameLst>
                                      </p:cBhvr>
                                    </p:animRot>
                                    <p:animRot by="-240000">
                                      <p:cBhvr>
                                        <p:cTn id="29" dur="200" fill="hold">
                                          <p:stCondLst>
                                            <p:cond delay="600"/>
                                          </p:stCondLst>
                                        </p:cTn>
                                        <p:tgtEl>
                                          <p:spTgt spid="4"/>
                                        </p:tgtEl>
                                        <p:attrNameLst>
                                          <p:attrName>r</p:attrName>
                                        </p:attrNameLst>
                                      </p:cBhvr>
                                    </p:animRot>
                                    <p:animRot by="120000">
                                      <p:cBhvr>
                                        <p:cTn id="30" dur="200" fill="hold">
                                          <p:stCondLst>
                                            <p:cond delay="800"/>
                                          </p:stCondLst>
                                        </p:cTn>
                                        <p:tgtEl>
                                          <p:spTgt spid="4"/>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nodeType="clickEffect">
                                  <p:stCondLst>
                                    <p:cond delay="0"/>
                                  </p:stCondLst>
                                  <p:childTnLst>
                                    <p:animRot by="21600000">
                                      <p:cBhvr>
                                        <p:cTn id="34" dur="2000" fill="hold"/>
                                        <p:tgtEl>
                                          <p:spTgt spid="717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6" presetClass="emph" presetSubtype="0" fill="hold" grpId="0" nodeType="clickEffect">
                                  <p:stCondLst>
                                    <p:cond delay="0"/>
                                  </p:stCondLst>
                                  <p:childTnLst>
                                    <p:animScale>
                                      <p:cBhvr>
                                        <p:cTn id="38" dur="2000" fill="hold"/>
                                        <p:tgtEl>
                                          <p:spTgt spid="5"/>
                                        </p:tgtEl>
                                      </p:cBhvr>
                                      <p:by x="150000" y="150000"/>
                                    </p:animScale>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2000" fill="hold"/>
                                        <p:tgtEl>
                                          <p:spTgt spid="717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Flecha izquierda y derecha"/>
          <p:cNvSpPr/>
          <p:nvPr/>
        </p:nvSpPr>
        <p:spPr>
          <a:xfrm>
            <a:off x="4007768" y="2204864"/>
            <a:ext cx="4176464" cy="18722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EVALUACIÓN</a:t>
            </a:r>
            <a:endParaRPr lang="es-MX" sz="28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4" name="3 Rectángulo redondeado"/>
          <p:cNvSpPr/>
          <p:nvPr/>
        </p:nvSpPr>
        <p:spPr>
          <a:xfrm>
            <a:off x="2207568" y="1412776"/>
            <a:ext cx="2088232"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RESULTADOS</a:t>
            </a:r>
          </a:p>
        </p:txBody>
      </p:sp>
      <p:sp>
        <p:nvSpPr>
          <p:cNvPr id="5" name="4 Rectángulo redondeado"/>
          <p:cNvSpPr/>
          <p:nvPr/>
        </p:nvSpPr>
        <p:spPr>
          <a:xfrm>
            <a:off x="7896200" y="1412776"/>
            <a:ext cx="230425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IMPACTO</a:t>
            </a:r>
          </a:p>
        </p:txBody>
      </p:sp>
      <p:sp>
        <p:nvSpPr>
          <p:cNvPr id="6" name="5 Elipse"/>
          <p:cNvSpPr/>
          <p:nvPr/>
        </p:nvSpPr>
        <p:spPr>
          <a:xfrm>
            <a:off x="1775520" y="4140696"/>
            <a:ext cx="2736304" cy="13765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CUALITATIVOS Y ECONOMICOS</a:t>
            </a:r>
          </a:p>
        </p:txBody>
      </p:sp>
      <p:sp>
        <p:nvSpPr>
          <p:cNvPr id="8" name="7 Elipse"/>
          <p:cNvSpPr/>
          <p:nvPr/>
        </p:nvSpPr>
        <p:spPr>
          <a:xfrm>
            <a:off x="7680176" y="4149080"/>
            <a:ext cx="298782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EN LA ORGANIZACIÓN</a:t>
            </a:r>
          </a:p>
        </p:txBody>
      </p:sp>
    </p:spTree>
    <p:extLst>
      <p:ext uri="{BB962C8B-B14F-4D97-AF65-F5344CB8AC3E}">
        <p14:creationId xmlns:p14="http://schemas.microsoft.com/office/powerpoint/2010/main" val="942735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8810" y="588723"/>
            <a:ext cx="4308228" cy="1148272"/>
          </a:xfrm>
        </p:spPr>
        <p:txBody>
          <a:bodyPr>
            <a:noAutofit/>
          </a:bodyPr>
          <a:lstStyle/>
          <a:p>
            <a:r>
              <a:rPr lang="es-MX" sz="2800" b="1" dirty="0" smtClean="0">
                <a:latin typeface="Arial" panose="020B0604020202020204" pitchFamily="34" charset="0"/>
                <a:cs typeface="Arial" panose="020B0604020202020204" pitchFamily="34" charset="0"/>
              </a:rPr>
              <a:t>¿Qué  es evaluación del desempeño?</a:t>
            </a:r>
            <a:endParaRPr lang="es-MX" sz="2800" b="1" dirty="0">
              <a:latin typeface="Arial" panose="020B0604020202020204" pitchFamily="34" charset="0"/>
              <a:cs typeface="Arial" panose="020B0604020202020204" pitchFamily="34" charset="0"/>
            </a:endParaRPr>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27813" y="588723"/>
            <a:ext cx="4572000" cy="542377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Marcador de texto 3"/>
          <p:cNvSpPr>
            <a:spLocks noGrp="1"/>
          </p:cNvSpPr>
          <p:nvPr>
            <p:ph type="body" sz="half" idx="2"/>
          </p:nvPr>
        </p:nvSpPr>
        <p:spPr>
          <a:xfrm>
            <a:off x="1110763" y="2160679"/>
            <a:ext cx="4885151" cy="4271375"/>
          </a:xfrm>
        </p:spPr>
        <p:txBody>
          <a:bodyPr>
            <a:normAutofit/>
          </a:bodyPr>
          <a:lstStyle/>
          <a:p>
            <a:pPr algn="just"/>
            <a:r>
              <a:rPr lang="es-MX" sz="2000" b="1" dirty="0" smtClean="0">
                <a:solidFill>
                  <a:srgbClr val="002060"/>
                </a:solidFill>
                <a:latin typeface="Arial" panose="020B0604020202020204" pitchFamily="34" charset="0"/>
                <a:cs typeface="Arial" panose="020B0604020202020204" pitchFamily="34" charset="0"/>
              </a:rPr>
              <a:t>Evaluar el desempeño de un puesto consiste en valorar la eficacia con la que su ocupante lo ejecuta en un periodo de tiempo.</a:t>
            </a:r>
          </a:p>
          <a:p>
            <a:pPr lvl="0" algn="just">
              <a:buClr>
                <a:srgbClr val="5B9BD5"/>
              </a:buClr>
            </a:pPr>
            <a:r>
              <a:rPr lang="es-MX" sz="2000" b="1" dirty="0">
                <a:solidFill>
                  <a:srgbClr val="002060"/>
                </a:solidFill>
                <a:latin typeface="Arial" panose="020B0604020202020204" pitchFamily="34" charset="0"/>
                <a:cs typeface="Arial" panose="020B0604020202020204" pitchFamily="34" charset="0"/>
              </a:rPr>
              <a:t>Consiste  en la revisión periódica y formal de los resultados de trabajo</a:t>
            </a:r>
            <a:r>
              <a:rPr lang="es-MX" sz="2000" b="1" dirty="0" smtClean="0">
                <a:solidFill>
                  <a:srgbClr val="002060"/>
                </a:solidFill>
                <a:latin typeface="Arial" panose="020B0604020202020204" pitchFamily="34" charset="0"/>
                <a:cs typeface="Arial" panose="020B0604020202020204" pitchFamily="34" charset="0"/>
              </a:rPr>
              <a:t>.</a:t>
            </a:r>
          </a:p>
          <a:p>
            <a:pPr algn="just"/>
            <a:r>
              <a:rPr lang="es-MX" sz="2000" b="1" dirty="0" smtClean="0">
                <a:solidFill>
                  <a:srgbClr val="002060"/>
                </a:solidFill>
                <a:latin typeface="Arial" panose="020B0604020202020204" pitchFamily="34" charset="0"/>
                <a:cs typeface="Arial" panose="020B0604020202020204" pitchFamily="34" charset="0"/>
              </a:rPr>
              <a:t>Su universalización se produce en la década de 1980, en donde comenzaron su andadura como  herramienta de desarrollo profesional.</a:t>
            </a:r>
            <a:endParaRPr lang="es-MX" sz="2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14657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96088" y="567111"/>
            <a:ext cx="3811588" cy="1061436"/>
          </a:xfrm>
        </p:spPr>
        <p:txBody>
          <a:bodyPr>
            <a:normAutofit/>
          </a:bodyPr>
          <a:lstStyle/>
          <a:p>
            <a:r>
              <a:rPr lang="es-MX" sz="2800" dirty="0" smtClean="0">
                <a:latin typeface="Arial Black" panose="020B0A04020102020204" pitchFamily="34" charset="0"/>
              </a:rPr>
              <a:t>La evaluación del desempeño </a:t>
            </a:r>
            <a:endParaRPr lang="es-MX" sz="2800" dirty="0">
              <a:latin typeface="Arial Black" panose="020B0A04020102020204" pitchFamily="34" charset="0"/>
            </a:endParaRPr>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3013" y="1441006"/>
            <a:ext cx="5181600" cy="442004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4" name="Marcador de texto 3"/>
          <p:cNvSpPr>
            <a:spLocks noGrp="1"/>
          </p:cNvSpPr>
          <p:nvPr>
            <p:ph type="body" sz="half" idx="2"/>
          </p:nvPr>
        </p:nvSpPr>
        <p:spPr>
          <a:xfrm>
            <a:off x="1940011" y="2137719"/>
            <a:ext cx="3867665" cy="3435177"/>
          </a:xfrm>
          <a:solidFill>
            <a:schemeClr val="bg1"/>
          </a:solidFill>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r>
              <a:rPr lang="es-MX"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Abarca desde la determinación de las principales responsabilidades de puesto y los principales compromisos  al inicio de la evaluación.</a:t>
            </a:r>
            <a:endParaRPr lang="es-MX"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41395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6951" y="162838"/>
            <a:ext cx="9057503" cy="876822"/>
          </a:xfrm>
        </p:spPr>
        <p:txBody>
          <a:bodyPr/>
          <a:lstStyle/>
          <a:p>
            <a:r>
              <a:rPr lang="es-MX" b="1" dirty="0" smtClean="0"/>
              <a:t>Fines de la evaluación del desempeño</a:t>
            </a:r>
            <a:endParaRPr lang="es-MX" b="1"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72612348"/>
              </p:ext>
            </p:extLst>
          </p:nvPr>
        </p:nvGraphicFramePr>
        <p:xfrm>
          <a:off x="876822" y="839243"/>
          <a:ext cx="10759857" cy="56617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04389" y="162838"/>
            <a:ext cx="1486986" cy="1305503"/>
          </a:xfrm>
          <a:prstGeom prst="rect">
            <a:avLst/>
          </a:prstGeom>
        </p:spPr>
      </p:pic>
    </p:spTree>
    <p:extLst>
      <p:ext uri="{BB962C8B-B14F-4D97-AF65-F5344CB8AC3E}">
        <p14:creationId xmlns:p14="http://schemas.microsoft.com/office/powerpoint/2010/main" val="2106330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0493" y="624110"/>
            <a:ext cx="10064119" cy="741227"/>
          </a:xfrm>
        </p:spPr>
        <p:txBody>
          <a:bodyPr>
            <a:normAutofit fontScale="90000"/>
          </a:bodyPr>
          <a:lstStyle/>
          <a:p>
            <a:r>
              <a:rPr lang="es-MX" b="1" dirty="0" smtClean="0">
                <a:solidFill>
                  <a:srgbClr val="7030A0"/>
                </a:solidFill>
              </a:rPr>
              <a:t>Importancia de la evaluación del desempeño</a:t>
            </a:r>
            <a:endParaRPr lang="es-MX" b="1" dirty="0">
              <a:solidFill>
                <a:srgbClr val="7030A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41048706"/>
              </p:ext>
            </p:extLst>
          </p:nvPr>
        </p:nvGraphicFramePr>
        <p:xfrm>
          <a:off x="1227550" y="1427967"/>
          <a:ext cx="10734805" cy="54300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43584" y="4293035"/>
            <a:ext cx="2473346" cy="2426971"/>
          </a:xfrm>
          <a:prstGeom prst="rect">
            <a:avLst/>
          </a:prstGeom>
        </p:spPr>
      </p:pic>
    </p:spTree>
    <p:extLst>
      <p:ext uri="{BB962C8B-B14F-4D97-AF65-F5344CB8AC3E}">
        <p14:creationId xmlns:p14="http://schemas.microsoft.com/office/powerpoint/2010/main" val="13972374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9438" y="624110"/>
            <a:ext cx="9515173" cy="1280890"/>
          </a:xfrm>
        </p:spPr>
        <p:txBody>
          <a:bodyPr/>
          <a:lstStyle/>
          <a:p>
            <a:r>
              <a:rPr lang="es-MX" b="1" dirty="0" smtClean="0">
                <a:solidFill>
                  <a:srgbClr val="7030A0"/>
                </a:solidFill>
              </a:rPr>
              <a:t>Consecuencias de no realizar evaluaciones</a:t>
            </a:r>
            <a:endParaRPr lang="es-MX" b="1" dirty="0">
              <a:solidFill>
                <a:srgbClr val="7030A0"/>
              </a:solidFill>
            </a:endParaRPr>
          </a:p>
        </p:txBody>
      </p:sp>
      <p:sp>
        <p:nvSpPr>
          <p:cNvPr id="5" name="Marcador de contenido 4"/>
          <p:cNvSpPr>
            <a:spLocks noGrp="1"/>
          </p:cNvSpPr>
          <p:nvPr>
            <p:ph sz="half" idx="1"/>
          </p:nvPr>
        </p:nvSpPr>
        <p:spPr>
          <a:xfrm>
            <a:off x="2261286" y="2133600"/>
            <a:ext cx="4641790" cy="3933568"/>
          </a:xfrm>
        </p:spPr>
        <p:txBody>
          <a:bodyPr>
            <a:noAutofit/>
          </a:bodyPr>
          <a:lstStyle/>
          <a:p>
            <a:r>
              <a:rPr lang="es-MX" b="1" dirty="0" smtClean="0"/>
              <a:t>No es posible orientar las acciones del personal hacia objetivos del área.</a:t>
            </a:r>
          </a:p>
          <a:p>
            <a:r>
              <a:rPr lang="es-MX" b="1" dirty="0" smtClean="0"/>
              <a:t>Dificulta la supervisión del personal al no existir un avance en las acciones.</a:t>
            </a:r>
          </a:p>
          <a:p>
            <a:r>
              <a:rPr lang="es-MX" b="1" dirty="0" smtClean="0"/>
              <a:t>Resta transparencia al sistema de estímulos y promociones.</a:t>
            </a:r>
          </a:p>
          <a:p>
            <a:r>
              <a:rPr lang="es-MX" b="1" dirty="0" smtClean="0"/>
              <a:t>Se facilita el deterioro del clima laboral al no existir un sistema que promueva la equidad.</a:t>
            </a:r>
          </a:p>
          <a:p>
            <a:r>
              <a:rPr lang="es-MX" b="1" dirty="0" smtClean="0"/>
              <a:t>El personal puede repetir errores o desviarse de las metas establecidas.</a:t>
            </a:r>
            <a:endParaRPr lang="es-MX" b="1" dirty="0"/>
          </a:p>
        </p:txBody>
      </p:sp>
      <p:pic>
        <p:nvPicPr>
          <p:cNvPr id="7"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470335" y="1528175"/>
            <a:ext cx="4220023" cy="438304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750686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endParaRPr lang="es-MX"/>
          </a:p>
        </p:txBody>
      </p:sp>
      <p:sp>
        <p:nvSpPr>
          <p:cNvPr id="4" name="3 Título"/>
          <p:cNvSpPr>
            <a:spLocks noGrp="1"/>
          </p:cNvSpPr>
          <p:nvPr>
            <p:ph type="title"/>
          </p:nvPr>
        </p:nvSpPr>
        <p:spPr>
          <a:xfrm>
            <a:off x="2696717" y="2357762"/>
            <a:ext cx="6803136" cy="2100575"/>
          </a:xfrm>
          <a:prstGeom prst="rect">
            <a:avLst/>
          </a:prstGeom>
        </p:spPr>
        <p:style>
          <a:lnRef idx="0">
            <a:schemeClr val="accent2"/>
          </a:lnRef>
          <a:fillRef idx="3">
            <a:schemeClr val="accent2"/>
          </a:fillRef>
          <a:effectRef idx="3">
            <a:schemeClr val="accent2"/>
          </a:effectRef>
          <a:fontRef idx="minor">
            <a:schemeClr val="lt1"/>
          </a:fontRef>
        </p:style>
        <p:txBody>
          <a:bodyPr vert="horz" wrap="square" lIns="68580" tIns="34290" rIns="68580" bIns="34290" rtlCol="0" anchor="ctr">
            <a:spAutoFit/>
          </a:bodyPr>
          <a:lstStyle/>
          <a:p>
            <a:pPr algn="ctr"/>
            <a:r>
              <a:rPr lang="es-ES" sz="66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Métodos de Evaluación </a:t>
            </a:r>
          </a:p>
        </p:txBody>
      </p:sp>
    </p:spTree>
    <p:extLst>
      <p:ext uri="{BB962C8B-B14F-4D97-AF65-F5344CB8AC3E}">
        <p14:creationId xmlns:p14="http://schemas.microsoft.com/office/powerpoint/2010/main" val="880181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50228" y="2039471"/>
            <a:ext cx="8915400" cy="3777622"/>
          </a:xfrm>
        </p:spPr>
        <p:txBody>
          <a:bodyPr>
            <a:normAutofit/>
          </a:bodyPr>
          <a:lstStyle/>
          <a:p>
            <a:pPr marL="0" indent="0">
              <a:buNone/>
            </a:pPr>
            <a:endParaRPr lang="es-MX" dirty="0"/>
          </a:p>
          <a:p>
            <a:pPr algn="just"/>
            <a:r>
              <a:rPr lang="es-MX" sz="2100" dirty="0">
                <a:latin typeface="Arial" panose="020B0604020202020204" pitchFamily="34" charset="0"/>
                <a:cs typeface="Arial" panose="020B0604020202020204" pitchFamily="34" charset="0"/>
              </a:rPr>
              <a:t>Los métodos de evaluación con base en el futuro se centran en el desempeño venidero mediante la evaluación del potencial del empleado o el establecimiento de objetivos de desempeño.  Pueden considerarse tres técnicas básicas:</a:t>
            </a:r>
          </a:p>
          <a:p>
            <a:r>
              <a:rPr lang="es-MX" sz="2100" dirty="0">
                <a:latin typeface="Arial" panose="020B0604020202020204" pitchFamily="34" charset="0"/>
                <a:cs typeface="Arial" panose="020B0604020202020204" pitchFamily="34" charset="0"/>
              </a:rPr>
              <a:t>Auto evaluaciones</a:t>
            </a:r>
          </a:p>
          <a:p>
            <a:r>
              <a:rPr lang="es-MX" sz="2100" dirty="0">
                <a:latin typeface="Arial" panose="020B0604020202020204" pitchFamily="34" charset="0"/>
                <a:cs typeface="Arial" panose="020B0604020202020204" pitchFamily="34" charset="0"/>
              </a:rPr>
              <a:t>Administración por objetivos</a:t>
            </a:r>
          </a:p>
          <a:p>
            <a:r>
              <a:rPr lang="es-MX" sz="2100" dirty="0">
                <a:latin typeface="Arial" panose="020B0604020202020204" pitchFamily="34" charset="0"/>
                <a:cs typeface="Arial" panose="020B0604020202020204" pitchFamily="34" charset="0"/>
              </a:rPr>
              <a:t>Administraciones psicológicas</a:t>
            </a:r>
          </a:p>
          <a:p>
            <a:pPr marL="0" indent="0">
              <a:buNone/>
            </a:pPr>
            <a:endParaRPr lang="es-MX" dirty="0"/>
          </a:p>
        </p:txBody>
      </p:sp>
      <p:sp>
        <p:nvSpPr>
          <p:cNvPr id="4" name="3 Rectángulo"/>
          <p:cNvSpPr/>
          <p:nvPr/>
        </p:nvSpPr>
        <p:spPr>
          <a:xfrm>
            <a:off x="1912549" y="1460687"/>
            <a:ext cx="8390759" cy="692497"/>
          </a:xfrm>
          <a:prstGeom prst="rect">
            <a:avLst/>
          </a:prstGeom>
          <a:noFill/>
        </p:spPr>
        <p:txBody>
          <a:bodyPr wrap="non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405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Evaluación con base en el futuro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2228" y="4083493"/>
            <a:ext cx="2683565" cy="1568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4323946"/>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9222" y="-4391"/>
            <a:ext cx="309634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Contenido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295835" y="645459"/>
            <a:ext cx="11456895" cy="6740307"/>
          </a:xfrm>
          <a:prstGeom prst="rect">
            <a:avLst/>
          </a:prstGeom>
          <a:solidFill>
            <a:schemeClr val="accent5">
              <a:lumMod val="60000"/>
              <a:lumOff val="40000"/>
            </a:schemeClr>
          </a:solidFill>
        </p:spPr>
        <p:txBody>
          <a:bodyPr wrap="square" rtlCol="0">
            <a:spAutoFit/>
          </a:bodyPr>
          <a:lstStyle/>
          <a:p>
            <a:r>
              <a:rPr lang="es-MX" sz="2400" dirty="0" smtClean="0">
                <a:latin typeface="Arial" panose="020B0604020202020204" pitchFamily="34" charset="0"/>
                <a:cs typeface="Arial" panose="020B0604020202020204" pitchFamily="34" charset="0"/>
              </a:rPr>
              <a:t>Justificación </a:t>
            </a:r>
          </a:p>
          <a:p>
            <a:r>
              <a:rPr lang="es-MX" sz="2400" dirty="0" smtClean="0">
                <a:latin typeface="Arial" panose="020B0604020202020204" pitchFamily="34" charset="0"/>
                <a:cs typeface="Arial" panose="020B0604020202020204" pitchFamily="34" charset="0"/>
              </a:rPr>
              <a:t>Guía para el usuario</a:t>
            </a:r>
          </a:p>
          <a:p>
            <a:pPr marL="457200" indent="-457200">
              <a:buAutoNum type="arabicPeriod"/>
            </a:pPr>
            <a:r>
              <a:rPr lang="es-MX" sz="2400" dirty="0" smtClean="0">
                <a:latin typeface="Arial" panose="020B0604020202020204" pitchFamily="34" charset="0"/>
                <a:cs typeface="Arial" panose="020B0604020202020204" pitchFamily="34" charset="0"/>
              </a:rPr>
              <a:t>Definición de evaluación </a:t>
            </a:r>
          </a:p>
          <a:p>
            <a:pPr marL="457200" indent="-457200">
              <a:buAutoNum type="arabicPeriod"/>
            </a:pPr>
            <a:r>
              <a:rPr lang="es-MX" sz="2400" dirty="0" smtClean="0">
                <a:latin typeface="Arial" panose="020B0604020202020204" pitchFamily="34" charset="0"/>
                <a:cs typeface="Arial" panose="020B0604020202020204" pitchFamily="34" charset="0"/>
              </a:rPr>
              <a:t>Justificación de la evaluación </a:t>
            </a:r>
          </a:p>
          <a:p>
            <a:pPr marL="457200" indent="-457200">
              <a:buAutoNum type="arabicPeriod"/>
            </a:pPr>
            <a:r>
              <a:rPr lang="es-MX" sz="2400" dirty="0" smtClean="0">
                <a:latin typeface="Arial" panose="020B0604020202020204" pitchFamily="34" charset="0"/>
                <a:cs typeface="Arial" panose="020B0604020202020204" pitchFamily="34" charset="0"/>
              </a:rPr>
              <a:t>Dimensiones a considerar en la evaluación</a:t>
            </a:r>
          </a:p>
          <a:p>
            <a:pPr marL="457200" indent="-457200">
              <a:buAutoNum type="arabicPeriod"/>
            </a:pPr>
            <a:r>
              <a:rPr lang="es-MX" sz="2400" dirty="0" smtClean="0">
                <a:latin typeface="Arial" panose="020B0604020202020204" pitchFamily="34" charset="0"/>
                <a:cs typeface="Arial" panose="020B0604020202020204" pitchFamily="34" charset="0"/>
              </a:rPr>
              <a:t>Definición de evaluación del desempeño </a:t>
            </a:r>
          </a:p>
          <a:p>
            <a:pPr marL="457200" indent="-457200">
              <a:buAutoNum type="arabicPeriod"/>
            </a:pPr>
            <a:r>
              <a:rPr lang="es-MX" sz="2400" dirty="0" smtClean="0">
                <a:latin typeface="Arial" panose="020B0604020202020204" pitchFamily="34" charset="0"/>
                <a:cs typeface="Arial" panose="020B0604020202020204" pitchFamily="34" charset="0"/>
              </a:rPr>
              <a:t>Finalidades de la evaluación del desempeño </a:t>
            </a:r>
          </a:p>
          <a:p>
            <a:pPr marL="457200" indent="-457200">
              <a:buAutoNum type="arabicPeriod"/>
            </a:pPr>
            <a:r>
              <a:rPr lang="es-MX" sz="2400" dirty="0" smtClean="0">
                <a:latin typeface="Arial" panose="020B0604020202020204" pitchFamily="34" charset="0"/>
                <a:cs typeface="Arial" panose="020B0604020202020204" pitchFamily="34" charset="0"/>
              </a:rPr>
              <a:t>Importancia de la evaluación del desempeño </a:t>
            </a:r>
          </a:p>
          <a:p>
            <a:pPr marL="457200" indent="-457200">
              <a:buAutoNum type="arabicPeriod"/>
            </a:pPr>
            <a:r>
              <a:rPr lang="es-MX" sz="2400" dirty="0" smtClean="0">
                <a:latin typeface="Arial" panose="020B0604020202020204" pitchFamily="34" charset="0"/>
                <a:cs typeface="Arial" panose="020B0604020202020204" pitchFamily="34" charset="0"/>
              </a:rPr>
              <a:t>Consecuencias de no realizar la evaluación del desempeño </a:t>
            </a:r>
          </a:p>
          <a:p>
            <a:pPr marL="457200" indent="-457200">
              <a:buAutoNum type="arabicPeriod"/>
            </a:pPr>
            <a:r>
              <a:rPr lang="es-MX" sz="2400" dirty="0" smtClean="0">
                <a:latin typeface="Arial" panose="020B0604020202020204" pitchFamily="34" charset="0"/>
                <a:cs typeface="Arial" panose="020B0604020202020204" pitchFamily="34" charset="0"/>
              </a:rPr>
              <a:t>Métodos de evaluación </a:t>
            </a:r>
          </a:p>
          <a:p>
            <a:pPr lvl="1"/>
            <a:r>
              <a:rPr lang="es-MX" sz="2400" dirty="0" smtClean="0">
                <a:latin typeface="Arial" panose="020B0604020202020204" pitchFamily="34" charset="0"/>
                <a:cs typeface="Arial" panose="020B0604020202020204" pitchFamily="34" charset="0"/>
              </a:rPr>
              <a:t>8.1 Con base en el futuro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8.1.1 Autoevaluación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8.1.2 Administración por objetivos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8.1.3 Evaluaciones psicológicas </a:t>
            </a:r>
          </a:p>
          <a:p>
            <a:pPr lvl="1"/>
            <a:r>
              <a:rPr lang="es-MX" sz="2400" dirty="0" smtClean="0">
                <a:latin typeface="Arial" panose="020B0604020202020204" pitchFamily="34" charset="0"/>
                <a:cs typeface="Arial" panose="020B0604020202020204" pitchFamily="34" charset="0"/>
              </a:rPr>
              <a:t>8.2 </a:t>
            </a:r>
            <a:r>
              <a:rPr lang="es-MX" sz="2400" dirty="0">
                <a:latin typeface="Arial" panose="020B0604020202020204" pitchFamily="34" charset="0"/>
                <a:cs typeface="Arial" panose="020B0604020202020204" pitchFamily="34" charset="0"/>
              </a:rPr>
              <a:t>Con base en </a:t>
            </a:r>
            <a:r>
              <a:rPr lang="es-MX" sz="2400" dirty="0" smtClean="0">
                <a:latin typeface="Arial" panose="020B0604020202020204" pitchFamily="34" charset="0"/>
                <a:cs typeface="Arial" panose="020B0604020202020204" pitchFamily="34" charset="0"/>
              </a:rPr>
              <a:t>el pasado </a:t>
            </a:r>
            <a:endParaRPr lang="es-MX" sz="2400" dirty="0">
              <a:latin typeface="Arial" panose="020B0604020202020204" pitchFamily="34" charset="0"/>
              <a:cs typeface="Arial" panose="020B0604020202020204" pitchFamily="34" charset="0"/>
            </a:endParaRPr>
          </a:p>
          <a:p>
            <a:pPr lvl="1"/>
            <a:endParaRPr lang="es-MX" sz="2400" dirty="0" smtClean="0">
              <a:latin typeface="Arial" panose="020B0604020202020204" pitchFamily="34" charset="0"/>
              <a:cs typeface="Arial" panose="020B0604020202020204" pitchFamily="34" charset="0"/>
            </a:endParaRPr>
          </a:p>
          <a:p>
            <a:pPr lvl="1"/>
            <a:endParaRPr lang="es-MX" sz="2400" dirty="0" smtClean="0">
              <a:latin typeface="Arial" panose="020B0604020202020204" pitchFamily="34" charset="0"/>
              <a:cs typeface="Arial" panose="020B0604020202020204" pitchFamily="34" charset="0"/>
            </a:endParaRPr>
          </a:p>
          <a:p>
            <a:pPr marL="457200" indent="-457200">
              <a:buAutoNum type="arabicPeriod"/>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2559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41294" y="887506"/>
            <a:ext cx="10542493" cy="5203575"/>
          </a:xfrm>
        </p:spPr>
        <p:txBody>
          <a:bodyPr>
            <a:noAutofit/>
          </a:bodyPr>
          <a:lstStyle/>
          <a:p>
            <a:pPr marL="0" indent="0" algn="ctr">
              <a:buNone/>
            </a:pPr>
            <a:r>
              <a:rPr lang="es-MX" sz="2400" b="1" dirty="0">
                <a:latin typeface="Arial" panose="020B0604020202020204" pitchFamily="34" charset="0"/>
                <a:cs typeface="Arial" panose="020B0604020202020204" pitchFamily="34" charset="0"/>
              </a:rPr>
              <a:t>Autoevaluaciones</a:t>
            </a: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La autoevaluación de un empleado constituye una técnica muy útil, si el objetivo es alentar el desarrollo individual. Cuando los empleados se autoevalúan, en mucho menos probable que se presenten actitudes defensivas, factor que alienta el desarrollo individual.  Si las autoevaluaciones se emplean para determinar las áreas que necesitan mejorarse, pueden resultar de gran utilidad para la determinación de objetivos personales a futuro. </a:t>
            </a:r>
          </a:p>
          <a:p>
            <a:pPr marL="0" indent="0">
              <a:buNone/>
            </a:pPr>
            <a:endParaRPr lang="es-MX" sz="2400" dirty="0">
              <a:latin typeface="Arial" panose="020B0604020202020204" pitchFamily="34" charset="0"/>
              <a:cs typeface="Arial" panose="020B0604020202020204" pitchFamily="34" charset="0"/>
            </a:endParaRPr>
          </a:p>
          <a:p>
            <a:pPr marL="0" indent="0">
              <a:buNone/>
            </a:pPr>
            <a:endParaRPr lang="es-MX" sz="2400"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2402" y="4348370"/>
            <a:ext cx="2123496" cy="1357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218721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03512" y="188641"/>
            <a:ext cx="8496944" cy="4496463"/>
          </a:xfrm>
        </p:spPr>
        <p:txBody>
          <a:bodyPr>
            <a:noAutofit/>
          </a:bodyPr>
          <a:lstStyle/>
          <a:p>
            <a:pPr marL="0" indent="0" algn="ctr">
              <a:buNone/>
            </a:pPr>
            <a:r>
              <a:rPr lang="es-MX" sz="2400" b="1" dirty="0">
                <a:latin typeface="Arial" panose="020B0604020202020204" pitchFamily="34" charset="0"/>
                <a:cs typeface="Arial" panose="020B0604020202020204" pitchFamily="34" charset="0"/>
              </a:rPr>
              <a:t>Administración por objetivos</a:t>
            </a: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Esta técnica consiste en que el supervisor y el empleado establezcan conjuntamente los objetivos de desempeño deseables.  Lo ideal es que estos objetivos se establezcan por acuerdo mutuo y que sean mesurables de manera objetiva.  Si se cumplen ambas condiciones, los empleados estarán más motivados para lograr sus objetivos porque participaron en su formulación.  Como además pueden medir su progreso, es posible efectuar ajustes periódicos para asegurarse de lograr sus objetivos.</a:t>
            </a:r>
          </a:p>
          <a:p>
            <a:pPr algn="just"/>
            <a:r>
              <a:rPr lang="es-MX" sz="2400" dirty="0">
                <a:latin typeface="Arial" panose="020B0604020202020204" pitchFamily="34" charset="0"/>
                <a:cs typeface="Arial" panose="020B0604020202020204" pitchFamily="34" charset="0"/>
              </a:rPr>
              <a:t>Cuando se fijan los objetivos a futuro, los empleados obtienen el beneficio de carácter motivacional de contar con una meta específica para organizar y dirigir sus esfuerzos.  Los objetivos a futuro ayudan también a que empleado y supervisor comenten las necesidades específicas de desarrollo del empleado.</a:t>
            </a:r>
            <a:endParaRPr lang="es-MX" sz="2400" dirty="0"/>
          </a:p>
        </p:txBody>
      </p:sp>
    </p:spTree>
    <p:extLst>
      <p:ext uri="{BB962C8B-B14F-4D97-AF65-F5344CB8AC3E}">
        <p14:creationId xmlns:p14="http://schemas.microsoft.com/office/powerpoint/2010/main" val="1737785331"/>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68056" y="1149460"/>
            <a:ext cx="7699844" cy="4234070"/>
          </a:xfrm>
        </p:spPr>
        <p:txBody>
          <a:bodyPr>
            <a:normAutofit/>
          </a:bodyPr>
          <a:lstStyle/>
          <a:p>
            <a:pPr marL="0" indent="0" algn="ctr">
              <a:buNone/>
            </a:pPr>
            <a:r>
              <a:rPr lang="es-MX" sz="2100" b="1" dirty="0">
                <a:latin typeface="Arial" panose="020B0604020202020204" pitchFamily="34" charset="0"/>
                <a:cs typeface="Arial" panose="020B0604020202020204" pitchFamily="34" charset="0"/>
              </a:rPr>
              <a:t>Evaluaciones psicológicas</a:t>
            </a:r>
          </a:p>
          <a:p>
            <a:pPr algn="just"/>
            <a:r>
              <a:rPr lang="es-MX" sz="2100" dirty="0">
                <a:latin typeface="Arial" panose="020B0604020202020204" pitchFamily="34" charset="0"/>
                <a:cs typeface="Arial" panose="020B0604020202020204" pitchFamily="34" charset="0"/>
              </a:rPr>
              <a:t>Algunas organizaciones (por lo general las de gran tamaño) utilizan los servicios de planta de psicólogos profesionales.  Cuando se emplean psicólogos para las evaluaciones, su función esencial consiste en la evaluación del potencial del individuo y no en la determinación de su desempeño anterior.  La evaluación suele constar de entrevistas en profundidad, exámenes psicológicos, pláticas con los supervisores y una verificación de otras evaluaciones.</a:t>
            </a:r>
          </a:p>
          <a:p>
            <a:endParaRPr lang="es-MX" sz="21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808" y="4662011"/>
            <a:ext cx="2821222" cy="1443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533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64623" y="2996493"/>
            <a:ext cx="8563884" cy="692497"/>
          </a:xfrm>
          <a:prstGeom prst="rect">
            <a:avLst/>
          </a:prstGeom>
          <a:noFill/>
        </p:spPr>
        <p:txBody>
          <a:bodyPr wrap="non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405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Evaluación con base en el pasado</a:t>
            </a:r>
          </a:p>
        </p:txBody>
      </p:sp>
    </p:spTree>
    <p:extLst>
      <p:ext uri="{BB962C8B-B14F-4D97-AF65-F5344CB8AC3E}">
        <p14:creationId xmlns:p14="http://schemas.microsoft.com/office/powerpoint/2010/main" val="4075395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3919" y="1345159"/>
            <a:ext cx="8061629" cy="573590"/>
          </a:xfrm>
        </p:spPr>
        <p:txBody>
          <a:bodyPr>
            <a:normAutofit fontScale="90000"/>
          </a:bodyPr>
          <a:lstStyle/>
          <a:p>
            <a:pPr algn="ctr"/>
            <a:r>
              <a:rPr lang="es-MX" b="1" dirty="0">
                <a:latin typeface="Arial" panose="020B0604020202020204" pitchFamily="34" charset="0"/>
                <a:cs typeface="Arial" panose="020B0604020202020204" pitchFamily="34" charset="0"/>
              </a:rPr>
              <a:t>Escalas de </a:t>
            </a:r>
            <a:r>
              <a:rPr lang="es-MX" b="1" dirty="0" smtClean="0">
                <a:latin typeface="Arial" panose="020B0604020202020204" pitchFamily="34" charset="0"/>
                <a:cs typeface="Arial" panose="020B0604020202020204" pitchFamily="34" charset="0"/>
              </a:rPr>
              <a:t>puntuación</a:t>
            </a:r>
            <a:endParaRPr lang="es-MX" dirty="0"/>
          </a:p>
        </p:txBody>
      </p:sp>
      <p:sp>
        <p:nvSpPr>
          <p:cNvPr id="3" name="2 Marcador de contenido"/>
          <p:cNvSpPr>
            <a:spLocks noGrp="1"/>
          </p:cNvSpPr>
          <p:nvPr>
            <p:ph idx="1"/>
          </p:nvPr>
        </p:nvSpPr>
        <p:spPr>
          <a:xfrm>
            <a:off x="457201" y="2038019"/>
            <a:ext cx="11456893" cy="3613868"/>
          </a:xfrm>
        </p:spPr>
        <p:txBody>
          <a:bodyPr>
            <a:noAutofit/>
          </a:bodyPr>
          <a:lstStyle/>
          <a:p>
            <a:pPr algn="just"/>
            <a:r>
              <a:rPr lang="es-MX" sz="2400" dirty="0">
                <a:solidFill>
                  <a:schemeClr val="tx1"/>
                </a:solidFill>
                <a:latin typeface="Arial" panose="020B0604020202020204" pitchFamily="34" charset="0"/>
                <a:cs typeface="Arial" panose="020B0604020202020204" pitchFamily="34" charset="0"/>
              </a:rPr>
              <a:t>Tal vez el método más antiguo y de uso más común en la evaluación del desempeño sea la utilización de escalas de puntuación.  Con este método el evaluador concede una evaluación subjetiva del desenvolvimiento del empleado en una escala que va de bajo a alto.  Es decir, la evaluación se basa sólo en las opiniones de la persona que confiere la calificación. </a:t>
            </a:r>
            <a:endParaRPr lang="es-MX" sz="2400" dirty="0" smtClean="0">
              <a:solidFill>
                <a:schemeClr val="tx1"/>
              </a:solidFill>
              <a:latin typeface="Arial" panose="020B0604020202020204" pitchFamily="34" charset="0"/>
              <a:cs typeface="Arial" panose="020B0604020202020204" pitchFamily="34" charset="0"/>
            </a:endParaRPr>
          </a:p>
          <a:p>
            <a:pPr algn="just"/>
            <a:endParaRPr lang="es-MX" sz="2400" dirty="0">
              <a:solidFill>
                <a:schemeClr val="tx1"/>
              </a:solidFill>
              <a:latin typeface="Arial" panose="020B0604020202020204" pitchFamily="34" charset="0"/>
              <a:cs typeface="Arial" panose="020B0604020202020204" pitchFamily="34" charset="0"/>
            </a:endParaRPr>
          </a:p>
          <a:p>
            <a:pPr algn="just"/>
            <a:r>
              <a:rPr lang="es-MX" sz="2400" dirty="0">
                <a:solidFill>
                  <a:schemeClr val="tx1"/>
                </a:solidFill>
                <a:latin typeface="Arial" panose="020B0604020202020204" pitchFamily="34" charset="0"/>
                <a:cs typeface="Arial" panose="020B0604020202020204" pitchFamily="34" charset="0"/>
              </a:rPr>
              <a:t>Se acostumbra conceder valores numéricos a cada punto a fin de permitir la obtención de varios cómputos.  Algunas empresas acostumbran vincular la puntuación obtenida con los incrementos salariales; a un total de 100 puntos.</a:t>
            </a:r>
          </a:p>
        </p:txBody>
      </p:sp>
    </p:spTree>
    <p:extLst>
      <p:ext uri="{BB962C8B-B14F-4D97-AF65-F5344CB8AC3E}">
        <p14:creationId xmlns:p14="http://schemas.microsoft.com/office/powerpoint/2010/main" val="226063884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663" y="1173315"/>
            <a:ext cx="8360796" cy="4532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419679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62168" y="937428"/>
            <a:ext cx="6834722" cy="2196339"/>
          </a:xfrm>
        </p:spPr>
        <p:style>
          <a:lnRef idx="0">
            <a:schemeClr val="accent2"/>
          </a:lnRef>
          <a:fillRef idx="3">
            <a:schemeClr val="accent2"/>
          </a:fillRef>
          <a:effectRef idx="3">
            <a:schemeClr val="accent2"/>
          </a:effectRef>
          <a:fontRef idx="minor">
            <a:schemeClr val="lt1"/>
          </a:fontRef>
        </p:style>
        <p:txBody>
          <a:bodyPr/>
          <a:lstStyle/>
          <a:p>
            <a:r>
              <a:rPr lang="es-MX" dirty="0">
                <a:latin typeface="Arial" panose="020B0604020202020204" pitchFamily="34" charset="0"/>
                <a:cs typeface="Arial" panose="020B0604020202020204" pitchFamily="34" charset="0"/>
              </a:rPr>
              <a:t>METODO DE ELECCION FORZADA</a:t>
            </a:r>
            <a:endParaRPr lang="es-MX"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290940" y="3843564"/>
            <a:ext cx="3897631" cy="2125980"/>
          </a:xfrm>
          <a:prstGeom prst="rect">
            <a:avLst/>
          </a:prstGeom>
          <a:ln>
            <a:noFill/>
          </a:ln>
          <a:effectLst>
            <a:softEdge rad="112500"/>
          </a:effectLst>
        </p:spPr>
      </p:pic>
    </p:spTree>
    <p:extLst>
      <p:ext uri="{BB962C8B-B14F-4D97-AF65-F5344CB8AC3E}">
        <p14:creationId xmlns:p14="http://schemas.microsoft.com/office/powerpoint/2010/main" val="32550263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5079" y="570321"/>
            <a:ext cx="8911687" cy="1280890"/>
          </a:xfrm>
        </p:spPr>
        <p:txBody>
          <a:bodyPr>
            <a:normAutofit/>
          </a:bodyPr>
          <a:lstStyle/>
          <a:p>
            <a:pPr algn="ctr"/>
            <a:r>
              <a:rPr lang="es-MX" sz="2400" b="1" dirty="0">
                <a:latin typeface="Arial" pitchFamily="34" charset="0"/>
                <a:cs typeface="Arial" pitchFamily="34" charset="0"/>
              </a:rPr>
              <a:t>METODO DE ELECCION FORZADA</a:t>
            </a:r>
            <a:endParaRPr lang="es-MX" sz="2400" b="1" dirty="0"/>
          </a:p>
        </p:txBody>
      </p:sp>
      <p:sp>
        <p:nvSpPr>
          <p:cNvPr id="3" name="2 Marcador de contenido"/>
          <p:cNvSpPr>
            <a:spLocks noGrp="1"/>
          </p:cNvSpPr>
          <p:nvPr>
            <p:ph idx="1"/>
          </p:nvPr>
        </p:nvSpPr>
        <p:spPr>
          <a:xfrm>
            <a:off x="1311742" y="2039471"/>
            <a:ext cx="8915400" cy="3777622"/>
          </a:xfrm>
        </p:spPr>
        <p:txBody>
          <a:bodyPr>
            <a:normAutofit/>
          </a:bodyPr>
          <a:lstStyle/>
          <a:p>
            <a:pPr algn="just"/>
            <a:r>
              <a:rPr lang="es-MX" sz="2400" dirty="0">
                <a:solidFill>
                  <a:schemeClr val="tx1"/>
                </a:solidFill>
                <a:latin typeface="Arial" pitchFamily="34" charset="0"/>
                <a:cs typeface="Arial" pitchFamily="34" charset="0"/>
              </a:rPr>
              <a:t>Es un método de Evaluación de Desempeño Laboral que evalúa el desempeño de las personas mediante frases descriptivas de alternativas de desempeño individual</a:t>
            </a:r>
            <a:r>
              <a:rPr lang="es-MX" sz="2400" dirty="0" smtClean="0">
                <a:solidFill>
                  <a:schemeClr val="tx1"/>
                </a:solidFill>
                <a:latin typeface="Arial" pitchFamily="34" charset="0"/>
                <a:cs typeface="Arial" pitchFamily="34" charset="0"/>
              </a:rPr>
              <a:t>.</a:t>
            </a:r>
          </a:p>
          <a:p>
            <a:pPr algn="just"/>
            <a:endParaRPr lang="es-MX" sz="2400" dirty="0">
              <a:solidFill>
                <a:schemeClr val="tx1"/>
              </a:solidFill>
              <a:latin typeface="Arial" pitchFamily="34" charset="0"/>
              <a:cs typeface="Arial" pitchFamily="34" charset="0"/>
            </a:endParaRPr>
          </a:p>
          <a:p>
            <a:r>
              <a:rPr lang="es-MX" sz="2400" dirty="0">
                <a:solidFill>
                  <a:schemeClr val="tx1"/>
                </a:solidFill>
                <a:latin typeface="Arial" pitchFamily="34" charset="0"/>
                <a:cs typeface="Arial" pitchFamily="34" charset="0"/>
              </a:rPr>
              <a:t>El método de elección forzada, aplicado experimentalmente, posibilitó resultados bastante satisfactorios, y después varias empresas lo adaptan e implementaron.</a:t>
            </a:r>
            <a:endParaRPr lang="es-MX" sz="2400" dirty="0">
              <a:solidFill>
                <a:schemeClr val="tx1"/>
              </a:solidFill>
            </a:endParaRPr>
          </a:p>
        </p:txBody>
      </p:sp>
    </p:spTree>
    <p:extLst>
      <p:ext uri="{BB962C8B-B14F-4D97-AF65-F5344CB8AC3E}">
        <p14:creationId xmlns:p14="http://schemas.microsoft.com/office/powerpoint/2010/main" val="26798037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81636" y="819011"/>
            <a:ext cx="10690411" cy="3919061"/>
          </a:xfrm>
        </p:spPr>
        <p:txBody>
          <a:bodyPr>
            <a:noAutofit/>
          </a:bodyPr>
          <a:lstStyle/>
          <a:p>
            <a:pPr marL="0" indent="0" algn="ctr">
              <a:buNone/>
            </a:pPr>
            <a:r>
              <a:rPr lang="es-MX" sz="2400" b="1" dirty="0">
                <a:solidFill>
                  <a:schemeClr val="tx1"/>
                </a:solidFill>
                <a:latin typeface="Arial" pitchFamily="34" charset="0"/>
                <a:cs typeface="Arial" pitchFamily="34" charset="0"/>
              </a:rPr>
              <a:t>Características</a:t>
            </a:r>
            <a:endParaRPr lang="es-MX" sz="2400" dirty="0">
              <a:solidFill>
                <a:schemeClr val="tx1"/>
              </a:solidFill>
              <a:latin typeface="Arial" pitchFamily="34" charset="0"/>
              <a:cs typeface="Arial" pitchFamily="34" charset="0"/>
            </a:endParaRPr>
          </a:p>
          <a:p>
            <a:endParaRPr lang="es-MX" sz="2400" dirty="0">
              <a:solidFill>
                <a:schemeClr val="tx1"/>
              </a:solidFill>
              <a:latin typeface="Arial" pitchFamily="34" charset="0"/>
              <a:cs typeface="Arial" pitchFamily="34" charset="0"/>
            </a:endParaRPr>
          </a:p>
          <a:p>
            <a:pPr algn="just"/>
            <a:r>
              <a:rPr lang="es-MX" sz="2400" dirty="0">
                <a:solidFill>
                  <a:schemeClr val="tx1"/>
                </a:solidFill>
                <a:latin typeface="Arial" pitchFamily="34" charset="0"/>
                <a:cs typeface="Arial" pitchFamily="34" charset="0"/>
              </a:rPr>
              <a:t>El evaluador esta forzado a elegir 1 ó 2 frases de un bloque de 4 que se apliquen al desempeño del empleado</a:t>
            </a:r>
            <a:r>
              <a:rPr lang="es-MX" sz="2400" dirty="0" smtClean="0">
                <a:solidFill>
                  <a:schemeClr val="tx1"/>
                </a:solidFill>
                <a:latin typeface="Arial" pitchFamily="34" charset="0"/>
                <a:cs typeface="Arial" pitchFamily="34" charset="0"/>
              </a:rPr>
              <a:t>. </a:t>
            </a:r>
          </a:p>
          <a:p>
            <a:pPr algn="just"/>
            <a:endParaRPr lang="es-MX" sz="2400" dirty="0">
              <a:solidFill>
                <a:schemeClr val="tx1"/>
              </a:solidFill>
              <a:latin typeface="Arial" pitchFamily="34" charset="0"/>
              <a:cs typeface="Arial" pitchFamily="34" charset="0"/>
            </a:endParaRPr>
          </a:p>
          <a:p>
            <a:pPr algn="just"/>
            <a:r>
              <a:rPr lang="es-MX" sz="2400" dirty="0">
                <a:solidFill>
                  <a:schemeClr val="tx1"/>
                </a:solidFill>
                <a:latin typeface="Arial" pitchFamily="34" charset="0"/>
                <a:cs typeface="Arial" pitchFamily="34" charset="0"/>
              </a:rPr>
              <a:t>Su efectividad se determina sumando el # de veces que cada aspecto resulta seleccionado por el evaluador. </a:t>
            </a:r>
            <a:endParaRPr lang="es-MX" sz="2400" dirty="0" smtClean="0">
              <a:solidFill>
                <a:schemeClr val="tx1"/>
              </a:solidFill>
              <a:latin typeface="Arial" pitchFamily="34" charset="0"/>
              <a:cs typeface="Arial" pitchFamily="34" charset="0"/>
            </a:endParaRPr>
          </a:p>
          <a:p>
            <a:pPr algn="just"/>
            <a:endParaRPr lang="es-MX" sz="2400" dirty="0">
              <a:solidFill>
                <a:schemeClr val="tx1"/>
              </a:solidFill>
              <a:latin typeface="Arial" pitchFamily="34" charset="0"/>
              <a:cs typeface="Arial" pitchFamily="34" charset="0"/>
            </a:endParaRPr>
          </a:p>
          <a:p>
            <a:pPr algn="just"/>
            <a:r>
              <a:rPr lang="es-MX" sz="2400" dirty="0">
                <a:solidFill>
                  <a:schemeClr val="tx1"/>
                </a:solidFill>
                <a:latin typeface="Arial" pitchFamily="34" charset="0"/>
                <a:cs typeface="Arial" pitchFamily="34" charset="0"/>
              </a:rPr>
              <a:t>Se determinan las categorías y los puntos asignados a cada frase de antemano a su realización.</a:t>
            </a:r>
          </a:p>
          <a:p>
            <a:endParaRPr lang="es-MX" sz="24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3188473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62319" y="1543051"/>
            <a:ext cx="10354234" cy="3471863"/>
          </a:xfrm>
        </p:spPr>
        <p:txBody>
          <a:bodyPr>
            <a:noAutofit/>
          </a:bodyPr>
          <a:lstStyle/>
          <a:p>
            <a:pPr marL="0" indent="0" algn="ctr">
              <a:buNone/>
            </a:pPr>
            <a:r>
              <a:rPr lang="es-MX" sz="2400" dirty="0">
                <a:solidFill>
                  <a:schemeClr val="tx1"/>
                </a:solidFill>
                <a:latin typeface="Arial" panose="020B0604020202020204" pitchFamily="34" charset="0"/>
                <a:cs typeface="Arial" panose="020B0604020202020204" pitchFamily="34" charset="0"/>
              </a:rPr>
              <a:t>FORMAS DE COMPOSICION:</a:t>
            </a:r>
          </a:p>
          <a:p>
            <a:pPr marL="0" indent="0" algn="just">
              <a:buNone/>
            </a:pPr>
            <a:endParaRPr lang="es-MX" sz="2400" dirty="0">
              <a:solidFill>
                <a:schemeClr val="tx1"/>
              </a:solidFill>
              <a:latin typeface="Arial" panose="020B0604020202020204" pitchFamily="34" charset="0"/>
              <a:cs typeface="Arial" panose="020B0604020202020204" pitchFamily="34" charset="0"/>
            </a:endParaRPr>
          </a:p>
          <a:p>
            <a:pPr algn="just"/>
            <a:r>
              <a:rPr lang="es-MX" sz="2400" dirty="0">
                <a:solidFill>
                  <a:schemeClr val="tx1"/>
                </a:solidFill>
                <a:latin typeface="Arial" panose="020B0604020202020204" pitchFamily="34" charset="0"/>
                <a:cs typeface="Arial" panose="020B0604020202020204" pitchFamily="34" charset="0"/>
              </a:rPr>
              <a:t>Se forman bloques de dos frases de significado positivo y dos de significado negativo. Al juzgar al empleado, el supervisor o evaluador elige la frase que más se ajusta y, luego, la que menos se ajusta al desempeño evaluado.</a:t>
            </a:r>
          </a:p>
          <a:p>
            <a:pPr marL="0" indent="0" algn="just">
              <a:buNone/>
            </a:pPr>
            <a:endParaRPr lang="es-MX" sz="2400" dirty="0">
              <a:solidFill>
                <a:schemeClr val="tx1"/>
              </a:solidFill>
              <a:latin typeface="Arial" panose="020B0604020202020204" pitchFamily="34" charset="0"/>
              <a:cs typeface="Arial" panose="020B0604020202020204" pitchFamily="34" charset="0"/>
            </a:endParaRPr>
          </a:p>
          <a:p>
            <a:pPr marL="0" indent="0" algn="just">
              <a:buNone/>
            </a:pPr>
            <a:r>
              <a:rPr lang="es-MX" sz="2400" dirty="0">
                <a:solidFill>
                  <a:schemeClr val="tx1"/>
                </a:solidFill>
                <a:latin typeface="Arial" panose="020B0604020202020204" pitchFamily="34" charset="0"/>
                <a:cs typeface="Arial" panose="020B0604020202020204" pitchFamily="34" charset="0"/>
              </a:rPr>
              <a:t/>
            </a:r>
            <a:br>
              <a:rPr lang="es-MX" sz="2400" dirty="0">
                <a:solidFill>
                  <a:schemeClr val="tx1"/>
                </a:solidFill>
                <a:latin typeface="Arial" panose="020B0604020202020204" pitchFamily="34" charset="0"/>
                <a:cs typeface="Arial" panose="020B0604020202020204" pitchFamily="34" charset="0"/>
              </a:rPr>
            </a:br>
            <a:endParaRPr lang="es-MX" sz="2400" dirty="0">
              <a:solidFill>
                <a:schemeClr val="tx1"/>
              </a:solidFill>
              <a:latin typeface="Arial" panose="020B0604020202020204" pitchFamily="34" charset="0"/>
              <a:cs typeface="Arial" panose="020B0604020202020204" pitchFamily="34" charset="0"/>
            </a:endParaRPr>
          </a:p>
          <a:p>
            <a:endParaRPr lang="es-MX"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605448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9222" y="-4391"/>
            <a:ext cx="309634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Contenido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416859" y="1317812"/>
            <a:ext cx="11456895" cy="2677656"/>
          </a:xfrm>
          <a:prstGeom prst="rect">
            <a:avLst/>
          </a:prstGeom>
          <a:solidFill>
            <a:schemeClr val="accent5">
              <a:lumMod val="60000"/>
              <a:lumOff val="40000"/>
            </a:schemeClr>
          </a:solidFill>
        </p:spPr>
        <p:txBody>
          <a:bodyPr wrap="square" rtlCol="0">
            <a:spAutoFit/>
          </a:bodyPr>
          <a:lstStyle/>
          <a:p>
            <a:pPr lvl="1"/>
            <a:r>
              <a:rPr lang="es-MX" sz="2400" dirty="0" smtClean="0">
                <a:latin typeface="Arial" panose="020B0604020202020204" pitchFamily="34" charset="0"/>
                <a:cs typeface="Arial" panose="020B0604020202020204" pitchFamily="34" charset="0"/>
              </a:rPr>
              <a:t>8.2 Con base en el pasado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8.2.1 Escalas de puntuación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8.2.2 Método de elección forzada  </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8.2.3 Método de registro de acontecimientos notables</a:t>
            </a:r>
          </a:p>
          <a:p>
            <a:pPr lvl="1"/>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8.2.4 360° </a:t>
            </a:r>
            <a:endParaRPr lang="es-MX" sz="2400" dirty="0" smtClean="0">
              <a:latin typeface="Arial" panose="020B0604020202020204" pitchFamily="34" charset="0"/>
              <a:cs typeface="Arial" panose="020B0604020202020204" pitchFamily="34" charset="0"/>
            </a:endParaRPr>
          </a:p>
          <a:p>
            <a:pPr lvl="1"/>
            <a:r>
              <a:rPr lang="es-MX" sz="2400" dirty="0" smtClean="0">
                <a:latin typeface="Arial" panose="020B0604020202020204" pitchFamily="34" charset="0"/>
                <a:cs typeface="Arial" panose="020B0604020202020204" pitchFamily="34" charset="0"/>
              </a:rPr>
              <a:t>Conclusiones </a:t>
            </a:r>
          </a:p>
          <a:p>
            <a:pPr lvl="1"/>
            <a:r>
              <a:rPr lang="es-MX" sz="2400" dirty="0" smtClean="0">
                <a:latin typeface="Arial" panose="020B0604020202020204" pitchFamily="34" charset="0"/>
                <a:cs typeface="Arial" panose="020B0604020202020204" pitchFamily="34" charset="0"/>
              </a:rPr>
              <a:t>Bibliografía </a:t>
            </a: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21423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0211" y="699247"/>
            <a:ext cx="8148728" cy="5485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98299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969794" y="764705"/>
            <a:ext cx="8156352" cy="1361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fontAlgn="base">
              <a:spcBef>
                <a:spcPct val="0"/>
              </a:spcBef>
              <a:spcAft>
                <a:spcPct val="0"/>
              </a:spcAft>
            </a:pPr>
            <a:r>
              <a:rPr lang="es-MX" sz="2100" dirty="0">
                <a:solidFill>
                  <a:srgbClr val="000000"/>
                </a:solidFill>
                <a:latin typeface="Arial" panose="020B0604020202020204" pitchFamily="34" charset="0"/>
                <a:cs typeface="Arial" panose="020B0604020202020204" pitchFamily="34" charset="0"/>
              </a:rPr>
              <a:t>El método de elección forzada obliga al evaluador a seleccionar la frase mas descriptiva del desempeño del empleado en cada par de afirmaciones que encuentra. Con frecuencia, ambas expresiones son de carácter positivo o negativo. Por ejemplo. </a:t>
            </a:r>
            <a:endParaRPr lang="es-MX" sz="2100" dirty="0">
              <a:latin typeface="Arial" panose="020B0604020202020204" pitchFamily="34" charset="0"/>
              <a:cs typeface="Arial" panose="020B0604020202020204" pitchFamily="34" charset="0"/>
            </a:endParaRPr>
          </a:p>
        </p:txBody>
      </p:sp>
      <p:sp>
        <p:nvSpPr>
          <p:cNvPr id="3" name="Rectángulo 2"/>
          <p:cNvSpPr/>
          <p:nvPr/>
        </p:nvSpPr>
        <p:spPr>
          <a:xfrm>
            <a:off x="2002933" y="3729762"/>
            <a:ext cx="8384146" cy="2031325"/>
          </a:xfrm>
          <a:prstGeom prst="rect">
            <a:avLst/>
          </a:prstGeom>
        </p:spPr>
        <p:txBody>
          <a:bodyPr wrap="square">
            <a:spAutoFit/>
          </a:bodyPr>
          <a:lstStyle/>
          <a:p>
            <a:pPr algn="just"/>
            <a:r>
              <a:rPr lang="es-MX" sz="2100" dirty="0">
                <a:solidFill>
                  <a:srgbClr val="000000"/>
                </a:solidFill>
                <a:latin typeface="Arial" panose="020B0604020202020204" pitchFamily="34" charset="0"/>
                <a:cs typeface="Arial" panose="020B0604020202020204" pitchFamily="34" charset="0"/>
              </a:rPr>
              <a:t>En ocasiones, el evaluador debe seleccionar la afirmación más descriptiva a partir de grupos de tres y hasta de cuatro frases. Independientemente de las variantes ocasionales, los especialistas en personal agrupan los puntos en categorías determinadas de antemano, como la habilidad de aprendizaje, el desempeño, las relaciones interpersonales y así sucesivamente. </a:t>
            </a:r>
            <a:endParaRPr lang="es-MX" sz="2100" dirty="0"/>
          </a:p>
        </p:txBody>
      </p:sp>
      <p:pic>
        <p:nvPicPr>
          <p:cNvPr id="6" name="Imagen 5"/>
          <p:cNvPicPr>
            <a:picLocks noChangeAspect="1"/>
          </p:cNvPicPr>
          <p:nvPr/>
        </p:nvPicPr>
        <p:blipFill rotWithShape="1">
          <a:blip r:embed="rId2"/>
          <a:srcRect t="31908" r="1313" b="4242"/>
          <a:stretch/>
        </p:blipFill>
        <p:spPr>
          <a:xfrm>
            <a:off x="5879976" y="2249581"/>
            <a:ext cx="3989232" cy="1480180"/>
          </a:xfrm>
          <a:prstGeom prst="ellipse">
            <a:avLst/>
          </a:prstGeom>
          <a:ln>
            <a:noFill/>
          </a:ln>
          <a:effectLst>
            <a:softEdge rad="112500"/>
          </a:effectLst>
        </p:spPr>
      </p:pic>
      <p:pic>
        <p:nvPicPr>
          <p:cNvPr id="8" name="Imagen 7"/>
          <p:cNvPicPr>
            <a:picLocks noChangeAspect="1"/>
          </p:cNvPicPr>
          <p:nvPr/>
        </p:nvPicPr>
        <p:blipFill>
          <a:blip r:embed="rId3"/>
          <a:stretch>
            <a:fillRect/>
          </a:stretch>
        </p:blipFill>
        <p:spPr>
          <a:xfrm>
            <a:off x="2423593" y="2274163"/>
            <a:ext cx="2158419" cy="1440643"/>
          </a:xfrm>
          <a:prstGeom prst="ellipse">
            <a:avLst/>
          </a:prstGeom>
          <a:ln>
            <a:noFill/>
          </a:ln>
          <a:effectLst>
            <a:softEdge rad="112500"/>
          </a:effectLst>
        </p:spPr>
      </p:pic>
    </p:spTree>
    <p:extLst>
      <p:ext uri="{BB962C8B-B14F-4D97-AF65-F5344CB8AC3E}">
        <p14:creationId xmlns:p14="http://schemas.microsoft.com/office/powerpoint/2010/main" val="2286704639"/>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62071" y="1185662"/>
            <a:ext cx="8471078" cy="4197869"/>
          </a:xfrm>
        </p:spPr>
        <p:txBody>
          <a:bodyPr>
            <a:normAutofit/>
          </a:bodyPr>
          <a:lstStyle/>
          <a:p>
            <a:pPr algn="just"/>
            <a:r>
              <a:rPr lang="es-MX" sz="2100" dirty="0">
                <a:solidFill>
                  <a:srgbClr val="000000"/>
                </a:solidFill>
                <a:latin typeface="Arial" panose="020B0604020202020204" pitchFamily="34" charset="0"/>
                <a:cs typeface="Arial" panose="020B0604020202020204" pitchFamily="34" charset="0"/>
              </a:rPr>
              <a:t>El grado de efectividad del trabajador en cada uno de estos aspectos se puede computar sumando el número de veces que cada aspecto resulta seleccionado por el evaluador. Los resultados pueden ilustrar las áreas que necesitan mejoramiento.</a:t>
            </a:r>
            <a:endParaRPr lang="es-MX" sz="2100" dirty="0">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nvPr>
        </p:nvGraphicFramePr>
        <p:xfrm>
          <a:off x="1929686" y="2953288"/>
          <a:ext cx="8403465" cy="2338719"/>
        </p:xfrm>
        <a:graphic>
          <a:graphicData uri="http://schemas.openxmlformats.org/drawingml/2006/table">
            <a:tbl>
              <a:tblPr>
                <a:tableStyleId>{18603FDC-E32A-4AB5-989C-0864C3EAD2B8}</a:tableStyleId>
              </a:tblPr>
              <a:tblGrid>
                <a:gridCol w="3583547"/>
                <a:gridCol w="4819918"/>
              </a:tblGrid>
              <a:tr h="779573">
                <a:tc>
                  <a:txBody>
                    <a:bodyPr/>
                    <a:lstStyle/>
                    <a:p>
                      <a:r>
                        <a:rPr lang="es-MX" sz="2100" dirty="0"/>
                        <a:t>Aprende con rapidez.</a:t>
                      </a:r>
                      <a:endParaRPr lang="es-MX" sz="2100" dirty="0">
                        <a:latin typeface="Arial" panose="020B0604020202020204" pitchFamily="34" charset="0"/>
                        <a:cs typeface="Arial" panose="020B0604020202020204" pitchFamily="34" charset="0"/>
                      </a:endParaRPr>
                    </a:p>
                  </a:txBody>
                  <a:tcPr marL="0" marR="0" marT="0" marB="0" anchor="ctr">
                    <a:lnR w="12700" cap="flat" cmpd="sng" algn="ctr">
                      <a:solidFill>
                        <a:schemeClr val="tx1"/>
                      </a:solidFill>
                      <a:prstDash val="dash"/>
                      <a:round/>
                      <a:headEnd type="none" w="med" len="med"/>
                      <a:tailEnd type="none" w="med" len="med"/>
                    </a:lnR>
                  </a:tcPr>
                </a:tc>
                <a:tc>
                  <a:txBody>
                    <a:bodyPr/>
                    <a:lstStyle/>
                    <a:p>
                      <a:r>
                        <a:rPr lang="es-MX" sz="2100" dirty="0"/>
                        <a:t>Trabaja con gran empeño.</a:t>
                      </a:r>
                      <a:endParaRPr lang="es-MX" sz="2100" dirty="0">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dash"/>
                      <a:round/>
                      <a:headEnd type="none" w="med" len="med"/>
                      <a:tailEnd type="none" w="med" len="med"/>
                    </a:lnL>
                  </a:tcPr>
                </a:tc>
              </a:tr>
              <a:tr h="779573">
                <a:tc>
                  <a:txBody>
                    <a:bodyPr/>
                    <a:lstStyle/>
                    <a:p>
                      <a:r>
                        <a:rPr lang="es-MX" sz="2100" dirty="0"/>
                        <a:t>Su trabajo es preciso y confiable.</a:t>
                      </a:r>
                      <a:endParaRPr lang="es-MX" sz="2100" dirty="0">
                        <a:latin typeface="Arial" panose="020B0604020202020204" pitchFamily="34" charset="0"/>
                        <a:cs typeface="Arial" panose="020B0604020202020204" pitchFamily="34" charset="0"/>
                      </a:endParaRPr>
                    </a:p>
                  </a:txBody>
                  <a:tcPr marL="0" marR="0" marT="0" marB="0" anchor="ctr">
                    <a:lnR w="12700" cap="flat" cmpd="sng" algn="ctr">
                      <a:solidFill>
                        <a:schemeClr val="tx1"/>
                      </a:solidFill>
                      <a:prstDash val="dash"/>
                      <a:round/>
                      <a:headEnd type="none" w="med" len="med"/>
                      <a:tailEnd type="none" w="med" len="med"/>
                    </a:lnR>
                  </a:tcPr>
                </a:tc>
                <a:tc>
                  <a:txBody>
                    <a:bodyPr/>
                    <a:lstStyle/>
                    <a:p>
                      <a:r>
                        <a:rPr lang="es-MX" sz="2100" dirty="0"/>
                        <a:t>Constituye un buen ejemplo para sus compañeros.</a:t>
                      </a:r>
                      <a:endParaRPr lang="es-MX" sz="2100" dirty="0">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dash"/>
                      <a:round/>
                      <a:headEnd type="none" w="med" len="med"/>
                      <a:tailEnd type="none" w="med" len="med"/>
                    </a:lnL>
                  </a:tcPr>
                </a:tc>
              </a:tr>
              <a:tr h="779573">
                <a:tc>
                  <a:txBody>
                    <a:bodyPr/>
                    <a:lstStyle/>
                    <a:p>
                      <a:r>
                        <a:rPr lang="es-MX" sz="2100" dirty="0"/>
                        <a:t>Con frecuencia llega tarde.</a:t>
                      </a:r>
                      <a:endParaRPr lang="es-MX" sz="2100" dirty="0">
                        <a:latin typeface="Arial" panose="020B0604020202020204" pitchFamily="34" charset="0"/>
                        <a:cs typeface="Arial" panose="020B0604020202020204" pitchFamily="34" charset="0"/>
                      </a:endParaRPr>
                    </a:p>
                  </a:txBody>
                  <a:tcPr marL="0" marR="0" marT="0" marB="0" anchor="ctr">
                    <a:lnR w="12700" cap="flat" cmpd="sng" algn="ctr">
                      <a:solidFill>
                        <a:schemeClr val="tx1"/>
                      </a:solidFill>
                      <a:prstDash val="dash"/>
                      <a:round/>
                      <a:headEnd type="none" w="med" len="med"/>
                      <a:tailEnd type="none" w="med" len="med"/>
                    </a:lnR>
                  </a:tcPr>
                </a:tc>
                <a:tc>
                  <a:txBody>
                    <a:bodyPr/>
                    <a:lstStyle/>
                    <a:p>
                      <a:r>
                        <a:rPr lang="es-MX" sz="2100" dirty="0"/>
                        <a:t>Se ausenta con frecuencia.</a:t>
                      </a:r>
                      <a:endParaRPr lang="es-MX" sz="2100" dirty="0">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dash"/>
                      <a:round/>
                      <a:headEnd type="none" w="med" len="med"/>
                      <a:tailEnd type="none" w="med" len="med"/>
                    </a:lnL>
                  </a:tcPr>
                </a:tc>
              </a:tr>
            </a:tbl>
          </a:graphicData>
        </a:graphic>
      </p:graphicFrame>
      <p:graphicFrame>
        <p:nvGraphicFramePr>
          <p:cNvPr id="5" name="Tabla 4"/>
          <p:cNvGraphicFramePr>
            <a:graphicFrameLocks noGrp="1"/>
          </p:cNvGraphicFramePr>
          <p:nvPr>
            <p:extLst/>
          </p:nvPr>
        </p:nvGraphicFramePr>
        <p:xfrm>
          <a:off x="1949004" y="3726019"/>
          <a:ext cx="8364829" cy="869324"/>
        </p:xfrm>
        <a:graphic>
          <a:graphicData uri="http://schemas.openxmlformats.org/drawingml/2006/table">
            <a:tbl>
              <a:tblPr/>
              <a:tblGrid>
                <a:gridCol w="8364829"/>
              </a:tblGrid>
              <a:tr h="869324">
                <a:tc>
                  <a:txBody>
                    <a:bodyPr/>
                    <a:lstStyle/>
                    <a:p>
                      <a:endParaRPr lang="es-MX" sz="1400" dirty="0"/>
                    </a:p>
                  </a:txBody>
                  <a:tcPr marL="68580" marR="68580" marT="34290" marB="34290">
                    <a:lnL w="12700" cmpd="sng">
                      <a:solidFill>
                        <a:schemeClr val="tx1"/>
                      </a:solidFill>
                      <a:prstDash val="dash"/>
                    </a:lnL>
                    <a:lnR w="12700" cmpd="sng">
                      <a:solidFill>
                        <a:schemeClr val="tx1"/>
                      </a:solidFill>
                      <a:prstDash val="dash"/>
                    </a:lnR>
                    <a:lnT w="12700" cmpd="sng">
                      <a:solidFill>
                        <a:schemeClr val="tx1"/>
                      </a:solidFill>
                      <a:prstDash val="dash"/>
                    </a:lnT>
                    <a:lnB w="12700" cmpd="sng">
                      <a:solidFill>
                        <a:schemeClr val="tx1"/>
                      </a:solidFill>
                      <a:prstDash val="dash"/>
                    </a:lnB>
                  </a:tcPr>
                </a:tc>
              </a:tr>
            </a:tbl>
          </a:graphicData>
        </a:graphic>
      </p:graphicFrame>
      <p:graphicFrame>
        <p:nvGraphicFramePr>
          <p:cNvPr id="6" name="Tabla 5"/>
          <p:cNvGraphicFramePr>
            <a:graphicFrameLocks noGrp="1"/>
          </p:cNvGraphicFramePr>
          <p:nvPr>
            <p:extLst/>
          </p:nvPr>
        </p:nvGraphicFramePr>
        <p:xfrm>
          <a:off x="1929685" y="2982264"/>
          <a:ext cx="8403464" cy="2318198"/>
        </p:xfrm>
        <a:graphic>
          <a:graphicData uri="http://schemas.openxmlformats.org/drawingml/2006/table">
            <a:tbl>
              <a:tblPr/>
              <a:tblGrid>
                <a:gridCol w="8403464"/>
              </a:tblGrid>
              <a:tr h="2318198">
                <a:tc>
                  <a:txBody>
                    <a:bodyPr/>
                    <a:lstStyle/>
                    <a:p>
                      <a:r>
                        <a:rPr lang="es-MX" sz="1400" dirty="0" smtClean="0"/>
                        <a:t> </a:t>
                      </a:r>
                      <a:endParaRPr lang="es-MX" sz="1400" dirty="0"/>
                    </a:p>
                  </a:txBody>
                  <a:tcPr marL="68580" marR="68580" marT="34290" marB="34290">
                    <a:lnL w="12700" cmpd="sng">
                      <a:solidFill>
                        <a:schemeClr val="tx1"/>
                      </a:solidFill>
                      <a:prstDash val="dash"/>
                    </a:lnL>
                    <a:lnR w="12700" cmpd="sng">
                      <a:solidFill>
                        <a:schemeClr val="tx1"/>
                      </a:solidFill>
                      <a:prstDash val="dash"/>
                    </a:lnR>
                    <a:lnT w="12700" cmpd="sng">
                      <a:solidFill>
                        <a:schemeClr val="tx1"/>
                      </a:solidFill>
                      <a:prstDash val="dash"/>
                    </a:lnT>
                    <a:lnB w="12700" cmpd="sng">
                      <a:solidFill>
                        <a:schemeClr val="tx1"/>
                      </a:solidFill>
                      <a:prstDash val="dash"/>
                    </a:lnB>
                  </a:tcPr>
                </a:tc>
              </a:tr>
            </a:tbl>
          </a:graphicData>
        </a:graphic>
      </p:graphicFrame>
    </p:spTree>
    <p:extLst>
      <p:ext uri="{BB962C8B-B14F-4D97-AF65-F5344CB8AC3E}">
        <p14:creationId xmlns:p14="http://schemas.microsoft.com/office/powerpoint/2010/main" val="24999453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6995" y="833717"/>
            <a:ext cx="9919942" cy="52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0388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7391" y="2272315"/>
            <a:ext cx="8969537" cy="1940814"/>
          </a:xfrm>
        </p:spPr>
        <p:txBody>
          <a:bodyPr>
            <a:noAutofit/>
          </a:bodyPr>
          <a:lstStyle/>
          <a:p>
            <a:pPr algn="ctr" defTabSz="342900">
              <a:spcBef>
                <a:spcPts val="0"/>
              </a:spcBef>
            </a:pPr>
            <a:r>
              <a:rPr lang="es-MX" sz="4800" dirty="0" smtClean="0">
                <a:solidFill>
                  <a:schemeClr val="tx1"/>
                </a:solidFill>
                <a:latin typeface="Arial" pitchFamily="34" charset="0"/>
                <a:cs typeface="Arial" pitchFamily="34" charset="0"/>
              </a:rPr>
              <a:t>MÉTODO </a:t>
            </a:r>
            <a:r>
              <a:rPr lang="es-MX" sz="4800" dirty="0">
                <a:solidFill>
                  <a:schemeClr val="tx1"/>
                </a:solidFill>
                <a:latin typeface="Arial" pitchFamily="34" charset="0"/>
                <a:cs typeface="Arial" pitchFamily="34" charset="0"/>
              </a:rPr>
              <a:t>DE REGISTRO </a:t>
            </a:r>
            <a:br>
              <a:rPr lang="es-MX" sz="4800" dirty="0">
                <a:solidFill>
                  <a:schemeClr val="tx1"/>
                </a:solidFill>
                <a:latin typeface="Arial" pitchFamily="34" charset="0"/>
                <a:cs typeface="Arial" pitchFamily="34" charset="0"/>
              </a:rPr>
            </a:br>
            <a:r>
              <a:rPr lang="es-MX" sz="4800" dirty="0">
                <a:solidFill>
                  <a:schemeClr val="tx1"/>
                </a:solidFill>
                <a:latin typeface="Arial" pitchFamily="34" charset="0"/>
                <a:cs typeface="Arial" pitchFamily="34" charset="0"/>
              </a:rPr>
              <a:t>DE </a:t>
            </a:r>
            <a:r>
              <a:rPr lang="es-MX" sz="4800" dirty="0" smtClean="0">
                <a:solidFill>
                  <a:schemeClr val="tx1"/>
                </a:solidFill>
                <a:latin typeface="Arial" pitchFamily="34" charset="0"/>
                <a:cs typeface="Arial" pitchFamily="34" charset="0"/>
              </a:rPr>
              <a:t>ACONTECIMIENTOS NOTABLES </a:t>
            </a:r>
            <a:r>
              <a:rPr lang="es-MX" sz="4800" dirty="0">
                <a:solidFill>
                  <a:schemeClr val="tx1"/>
                </a:solidFill>
                <a:latin typeface="Arial" pitchFamily="34" charset="0"/>
                <a:cs typeface="Arial" pitchFamily="34" charset="0"/>
              </a:rPr>
              <a:t/>
            </a:r>
            <a:br>
              <a:rPr lang="es-MX" sz="4800" dirty="0">
                <a:solidFill>
                  <a:schemeClr val="tx1"/>
                </a:solidFill>
                <a:latin typeface="Arial" pitchFamily="34" charset="0"/>
                <a:cs typeface="Arial" pitchFamily="34" charset="0"/>
              </a:rPr>
            </a:br>
            <a:endParaRPr lang="es-MX" sz="4800" dirty="0">
              <a:solidFill>
                <a:schemeClr val="tx1"/>
              </a:solidFill>
            </a:endParaRPr>
          </a:p>
        </p:txBody>
      </p:sp>
      <p:pic>
        <p:nvPicPr>
          <p:cNvPr id="6" name="Imagen 5"/>
          <p:cNvPicPr>
            <a:picLocks noChangeAspect="1"/>
          </p:cNvPicPr>
          <p:nvPr/>
        </p:nvPicPr>
        <p:blipFill rotWithShape="1">
          <a:blip r:embed="rId2"/>
          <a:srcRect r="721" b="7042"/>
          <a:stretch/>
        </p:blipFill>
        <p:spPr>
          <a:xfrm>
            <a:off x="1847528" y="4581128"/>
            <a:ext cx="3945988" cy="18848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Imagen 6"/>
          <p:cNvPicPr>
            <a:picLocks noChangeAspect="1"/>
          </p:cNvPicPr>
          <p:nvPr/>
        </p:nvPicPr>
        <p:blipFill>
          <a:blip r:embed="rId3"/>
          <a:stretch>
            <a:fillRect/>
          </a:stretch>
        </p:blipFill>
        <p:spPr>
          <a:xfrm>
            <a:off x="8472264" y="4858588"/>
            <a:ext cx="1607344" cy="1607344"/>
          </a:xfrm>
          <a:prstGeom prst="rect">
            <a:avLst/>
          </a:prstGeom>
        </p:spPr>
      </p:pic>
    </p:spTree>
    <p:extLst>
      <p:ext uri="{BB962C8B-B14F-4D97-AF65-F5344CB8AC3E}">
        <p14:creationId xmlns:p14="http://schemas.microsoft.com/office/powerpoint/2010/main" val="1113976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02033" y="426756"/>
            <a:ext cx="8654603" cy="4455788"/>
          </a:xfrm>
        </p:spPr>
        <p:txBody>
          <a:bodyPr>
            <a:noAutofit/>
          </a:bodyPr>
          <a:lstStyle/>
          <a:p>
            <a:pPr algn="just"/>
            <a:r>
              <a:rPr lang="es-MX" sz="2400" dirty="0">
                <a:solidFill>
                  <a:schemeClr val="tx1"/>
                </a:solidFill>
                <a:latin typeface="Arial" pitchFamily="34" charset="0"/>
                <a:cs typeface="Arial" pitchFamily="34" charset="0"/>
              </a:rPr>
              <a:t>El método de registro de acontecimientos críticos es extremadamente útil para proporcionar retroalimentación al trabajador. Asimismo, reduce el efecto de distorsión que tienen en la memoria los acontecimientos recientes. Como es obvio, no siempre registran de inmediato los acontecimientos notables. </a:t>
            </a:r>
          </a:p>
          <a:p>
            <a:pPr algn="just"/>
            <a:endParaRPr lang="es-MX" sz="2400" dirty="0">
              <a:solidFill>
                <a:schemeClr val="tx1"/>
              </a:solidFill>
              <a:latin typeface="Arial" pitchFamily="34" charset="0"/>
              <a:cs typeface="Arial" pitchFamily="34" charset="0"/>
            </a:endParaRPr>
          </a:p>
          <a:p>
            <a:pPr algn="just"/>
            <a:endParaRPr lang="es-MX" sz="2400" dirty="0">
              <a:solidFill>
                <a:schemeClr val="tx1"/>
              </a:solidFill>
              <a:latin typeface="Arial" pitchFamily="34" charset="0"/>
              <a:cs typeface="Arial" pitchFamily="34" charset="0"/>
            </a:endParaRPr>
          </a:p>
        </p:txBody>
      </p:sp>
      <p:sp>
        <p:nvSpPr>
          <p:cNvPr id="2" name="Rectángulo 1"/>
          <p:cNvSpPr/>
          <p:nvPr/>
        </p:nvSpPr>
        <p:spPr>
          <a:xfrm>
            <a:off x="2109990" y="3059094"/>
            <a:ext cx="8451760" cy="3416320"/>
          </a:xfrm>
          <a:prstGeom prst="rect">
            <a:avLst/>
          </a:prstGeom>
        </p:spPr>
        <p:txBody>
          <a:bodyPr wrap="square">
            <a:spAutoFit/>
          </a:bodyPr>
          <a:lstStyle/>
          <a:p>
            <a:pPr algn="just"/>
            <a:endParaRPr lang="es-MX" sz="2400" dirty="0">
              <a:latin typeface="Arial" pitchFamily="34" charset="0"/>
              <a:cs typeface="Arial" pitchFamily="34" charset="0"/>
            </a:endParaRPr>
          </a:p>
          <a:p>
            <a:pPr algn="just"/>
            <a:r>
              <a:rPr lang="es-MX" sz="2400" dirty="0">
                <a:latin typeface="Arial" pitchFamily="34" charset="0"/>
                <a:cs typeface="Arial" pitchFamily="34" charset="0"/>
              </a:rPr>
              <a:t>Muchos empiezan registrando los incidentes con gran precisión, pero van permitiendo que decaiga después de un nivel de su registro. Poco antes de la evaluación añaden nuevas observaciones. Cuando esto ocurre, el efecto de distorsión que ejercen los acontecimientos recientes si se presenta, y es posible que el empleado  concluya que el supervisor sólo está aportando elementos para la defensa de una opinión subjetiva. </a:t>
            </a:r>
          </a:p>
        </p:txBody>
      </p:sp>
    </p:spTree>
    <p:extLst>
      <p:ext uri="{BB962C8B-B14F-4D97-AF65-F5344CB8AC3E}">
        <p14:creationId xmlns:p14="http://schemas.microsoft.com/office/powerpoint/2010/main" val="271940886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33093" y="1137365"/>
            <a:ext cx="8548352" cy="4578440"/>
          </a:xfrm>
        </p:spPr>
        <p:txBody>
          <a:bodyPr>
            <a:normAutofit/>
          </a:bodyPr>
          <a:lstStyle/>
          <a:p>
            <a:pPr marL="0" indent="0" algn="just">
              <a:buNone/>
            </a:pPr>
            <a:endParaRPr lang="es-MX" sz="2100" dirty="0">
              <a:latin typeface="Arial" pitchFamily="34" charset="0"/>
              <a:cs typeface="Arial" pitchFamily="34" charset="0"/>
            </a:endParaRPr>
          </a:p>
          <a:p>
            <a:pPr algn="just"/>
            <a:endParaRPr lang="es-MX" dirty="0">
              <a:latin typeface="Arial" pitchFamily="34" charset="0"/>
              <a:cs typeface="Arial" pitchFamily="34" charset="0"/>
            </a:endParaRPr>
          </a:p>
          <a:p>
            <a:pPr algn="just"/>
            <a:endParaRPr lang="es-MX" dirty="0"/>
          </a:p>
        </p:txBody>
      </p:sp>
      <p:sp>
        <p:nvSpPr>
          <p:cNvPr id="2" name="Rectángulo 1"/>
          <p:cNvSpPr/>
          <p:nvPr/>
        </p:nvSpPr>
        <p:spPr>
          <a:xfrm>
            <a:off x="1833093" y="3944167"/>
            <a:ext cx="8548352" cy="1797928"/>
          </a:xfrm>
          <a:prstGeom prst="rect">
            <a:avLst/>
          </a:prstGeom>
        </p:spPr>
        <p:txBody>
          <a:bodyPr wrap="square">
            <a:spAutoFit/>
          </a:bodyPr>
          <a:lstStyle/>
          <a:p>
            <a:pPr marL="137160" indent="-137160" algn="ctr" defTabSz="685800">
              <a:spcBef>
                <a:spcPts val="675"/>
              </a:spcBef>
              <a:buClr>
                <a:prstClr val="black">
                  <a:lumMod val="85000"/>
                  <a:lumOff val="15000"/>
                </a:prstClr>
              </a:buClr>
              <a:buFont typeface="Garamond" pitchFamily="18" charset="0"/>
              <a:buChar char="◦"/>
            </a:pPr>
            <a:r>
              <a:rPr lang="es-MX" sz="2100" b="1" dirty="0">
                <a:solidFill>
                  <a:prstClr val="black"/>
                </a:solidFill>
                <a:latin typeface="Arial" pitchFamily="34" charset="0"/>
                <a:cs typeface="Arial" pitchFamily="34" charset="0"/>
              </a:rPr>
              <a:t>Método de registro de acontecimientos notables</a:t>
            </a:r>
            <a:endParaRPr lang="es-MX" sz="2100" dirty="0">
              <a:solidFill>
                <a:prstClr val="black"/>
              </a:solidFill>
              <a:latin typeface="Arial" pitchFamily="34" charset="0"/>
              <a:cs typeface="Arial" pitchFamily="34" charset="0"/>
            </a:endParaRPr>
          </a:p>
          <a:p>
            <a:pPr algn="just" defTabSz="685800">
              <a:spcBef>
                <a:spcPts val="675"/>
              </a:spcBef>
              <a:buClr>
                <a:prstClr val="black">
                  <a:lumMod val="85000"/>
                  <a:lumOff val="15000"/>
                </a:prstClr>
              </a:buClr>
            </a:pPr>
            <a:r>
              <a:rPr lang="es-MX" sz="2100" dirty="0">
                <a:solidFill>
                  <a:prstClr val="black"/>
                </a:solidFill>
                <a:latin typeface="Arial" pitchFamily="34" charset="0"/>
                <a:cs typeface="Arial" pitchFamily="34" charset="0"/>
              </a:rPr>
              <a:t>El método de registro de acontecimientos notables demanda que el evaluador utilice una bitácora diaria o un archivo en su computadora personal para consignar en este documento las acciones más destacadas – positivas o negativas – que efectúe el evaluado.</a:t>
            </a:r>
          </a:p>
        </p:txBody>
      </p:sp>
      <p:pic>
        <p:nvPicPr>
          <p:cNvPr id="5" name="Imagen 4"/>
          <p:cNvPicPr>
            <a:picLocks noChangeAspect="1"/>
          </p:cNvPicPr>
          <p:nvPr/>
        </p:nvPicPr>
        <p:blipFill>
          <a:blip r:embed="rId2"/>
          <a:stretch>
            <a:fillRect/>
          </a:stretch>
        </p:blipFill>
        <p:spPr>
          <a:xfrm>
            <a:off x="2192746" y="1567020"/>
            <a:ext cx="1428750" cy="1264444"/>
          </a:xfrm>
          <a:prstGeom prst="rect">
            <a:avLst/>
          </a:prstGeom>
        </p:spPr>
      </p:pic>
      <p:pic>
        <p:nvPicPr>
          <p:cNvPr id="6" name="Imagen 5"/>
          <p:cNvPicPr>
            <a:picLocks noChangeAspect="1"/>
          </p:cNvPicPr>
          <p:nvPr/>
        </p:nvPicPr>
        <p:blipFill>
          <a:blip r:embed="rId3"/>
          <a:stretch>
            <a:fillRect/>
          </a:stretch>
        </p:blipFill>
        <p:spPr>
          <a:xfrm>
            <a:off x="3981149" y="2267487"/>
            <a:ext cx="1116739" cy="1676680"/>
          </a:xfrm>
          <a:prstGeom prst="rect">
            <a:avLst/>
          </a:prstGeom>
        </p:spPr>
      </p:pic>
      <p:pic>
        <p:nvPicPr>
          <p:cNvPr id="7" name="Imagen 6"/>
          <p:cNvPicPr>
            <a:picLocks noChangeAspect="1"/>
          </p:cNvPicPr>
          <p:nvPr/>
        </p:nvPicPr>
        <p:blipFill>
          <a:blip r:embed="rId4"/>
          <a:stretch>
            <a:fillRect/>
          </a:stretch>
        </p:blipFill>
        <p:spPr>
          <a:xfrm>
            <a:off x="5594129" y="1388503"/>
            <a:ext cx="1635215" cy="1802250"/>
          </a:xfrm>
          <a:prstGeom prst="rect">
            <a:avLst/>
          </a:prstGeom>
        </p:spPr>
      </p:pic>
      <p:pic>
        <p:nvPicPr>
          <p:cNvPr id="8" name="Imagen 7"/>
          <p:cNvPicPr>
            <a:picLocks noChangeAspect="1"/>
          </p:cNvPicPr>
          <p:nvPr/>
        </p:nvPicPr>
        <p:blipFill>
          <a:blip r:embed="rId5"/>
          <a:stretch>
            <a:fillRect/>
          </a:stretch>
        </p:blipFill>
        <p:spPr>
          <a:xfrm>
            <a:off x="7574254" y="2383397"/>
            <a:ext cx="2680717" cy="1290125"/>
          </a:xfrm>
          <a:prstGeom prst="rect">
            <a:avLst/>
          </a:prstGeom>
        </p:spPr>
      </p:pic>
    </p:spTree>
    <p:extLst>
      <p:ext uri="{BB962C8B-B14F-4D97-AF65-F5344CB8AC3E}">
        <p14:creationId xmlns:p14="http://schemas.microsoft.com/office/powerpoint/2010/main" val="4143024795"/>
      </p:ext>
    </p:extLst>
  </p:cSld>
  <p:clrMapOvr>
    <a:masterClrMapping/>
  </p:clrMapOvr>
  <p:transition spd="slow">
    <p:wheel spokes="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31162" y="377771"/>
            <a:ext cx="8149988"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Evaluación del desempeño de 360°</a:t>
            </a:r>
          </a:p>
        </p:txBody>
      </p:sp>
      <p:sp>
        <p:nvSpPr>
          <p:cNvPr id="139267" name="4 Rectángulo"/>
          <p:cNvSpPr>
            <a:spLocks noChangeArrowheads="1"/>
          </p:cNvSpPr>
          <p:nvPr/>
        </p:nvSpPr>
        <p:spPr bwMode="auto">
          <a:xfrm>
            <a:off x="645459" y="1556792"/>
            <a:ext cx="11066930" cy="3046988"/>
          </a:xfrm>
          <a:prstGeom prst="rect">
            <a:avLst/>
          </a:prstGeom>
          <a:noFill/>
          <a:ln w="9525">
            <a:noFill/>
            <a:miter lim="800000"/>
            <a:headEnd/>
            <a:tailEnd/>
          </a:ln>
        </p:spPr>
        <p:txBody>
          <a:bodyPr wrap="square">
            <a:spAutoFit/>
          </a:bodyPr>
          <a:lstStyle/>
          <a:p>
            <a:pPr algn="just"/>
            <a:r>
              <a:rPr lang="es-MX" sz="2400" dirty="0">
                <a:latin typeface="Arial" panose="020B0604020202020204" pitchFamily="34" charset="0"/>
                <a:cs typeface="Arial" panose="020B0604020202020204" pitchFamily="34" charset="0"/>
              </a:rPr>
              <a:t>Es una innovación reciente en la apreciación del desempeño, según la cual cada miembro de la organización es evaluado por las personas de su entorno</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Esto significa, que cualquier persona con la que mantenga cierta interacción o intercambio participa en la evaluación de su desempeño.</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Las ventajas de esta técnica de evaluación del desempeño están determinadas por el sentido de cliente-proveedor en todos los procesos de la empresa.</a:t>
            </a:r>
          </a:p>
        </p:txBody>
      </p:sp>
    </p:spTree>
    <p:extLst>
      <p:ext uri="{BB962C8B-B14F-4D97-AF65-F5344CB8AC3E}">
        <p14:creationId xmlns:p14="http://schemas.microsoft.com/office/powerpoint/2010/main" val="41106114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descr="http://www.monografias.com/trabajos30/rendimiento/Image530.gif"/>
          <p:cNvPicPr>
            <a:picLocks noChangeAspect="1" noChangeArrowheads="1"/>
          </p:cNvPicPr>
          <p:nvPr/>
        </p:nvPicPr>
        <p:blipFill>
          <a:blip r:embed="rId2" cstate="print"/>
          <a:srcRect/>
          <a:stretch>
            <a:fillRect/>
          </a:stretch>
        </p:blipFill>
        <p:spPr bwMode="auto">
          <a:xfrm>
            <a:off x="3000376" y="2349501"/>
            <a:ext cx="5953125" cy="3673475"/>
          </a:xfrm>
          <a:prstGeom prst="rect">
            <a:avLst/>
          </a:prstGeom>
          <a:noFill/>
          <a:ln w="9525">
            <a:noFill/>
            <a:miter lim="800000"/>
            <a:headEnd/>
            <a:tailEnd/>
          </a:ln>
        </p:spPr>
      </p:pic>
      <p:sp>
        <p:nvSpPr>
          <p:cNvPr id="5" name="4 Rectángulo"/>
          <p:cNvSpPr/>
          <p:nvPr/>
        </p:nvSpPr>
        <p:spPr>
          <a:xfrm>
            <a:off x="2223345" y="1484785"/>
            <a:ext cx="7843815" cy="769441"/>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Evaluación del desempeño</a:t>
            </a:r>
          </a:p>
        </p:txBody>
      </p:sp>
    </p:spTree>
    <p:extLst>
      <p:ext uri="{BB962C8B-B14F-4D97-AF65-F5344CB8AC3E}">
        <p14:creationId xmlns:p14="http://schemas.microsoft.com/office/powerpoint/2010/main" val="27111720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927648" y="188641"/>
            <a:ext cx="6336704" cy="6270993"/>
          </a:xfrm>
          <a:prstGeom prst="rect">
            <a:avLst/>
          </a:prstGeom>
        </p:spPr>
      </p:pic>
    </p:spTree>
    <p:extLst>
      <p:ext uri="{BB962C8B-B14F-4D97-AF65-F5344CB8AC3E}">
        <p14:creationId xmlns:p14="http://schemas.microsoft.com/office/powerpoint/2010/main" val="1817794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9222" y="0"/>
            <a:ext cx="417646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Justificación (1 de 2)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313693" y="645459"/>
            <a:ext cx="11376212" cy="6671826"/>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El presente material didáctico tiene la finalidad de apoyar a los estudiantes para la comprensión del tema de evaluación del desempeño, al proporcionar información sobre el significado e importancia de la evaluación y la relación que tiene con otras funciones dentro de la administración del personal. </a:t>
            </a:r>
          </a:p>
          <a:p>
            <a:pPr algn="just">
              <a:lnSpc>
                <a:spcPct val="150000"/>
              </a:lnSpc>
            </a:pP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Los directivos de las organizaciones no solo buscan atraer a personal idóneo para que colabore en sus organizaciones, también requieren diseñar estrategias que les permitan mantener a los buenos colaboradores dentro de la organización, así como tomar decisiones oportunas cuando sea necesario modificar las condiciones de sus colaboradores e incluso prescindir de sus servicios cuando esa sea la única opción en beneficio de ambas partes (trabajador y organización) </a:t>
            </a:r>
          </a:p>
          <a:p>
            <a:pPr algn="just">
              <a:lnSpc>
                <a:spcPct val="150000"/>
              </a:lnSpc>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72649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1 Rectángulo"/>
          <p:cNvSpPr>
            <a:spLocks noChangeArrowheads="1"/>
          </p:cNvSpPr>
          <p:nvPr/>
        </p:nvSpPr>
        <p:spPr bwMode="auto">
          <a:xfrm>
            <a:off x="1919537" y="1556793"/>
            <a:ext cx="4392613" cy="4401205"/>
          </a:xfrm>
          <a:prstGeom prst="rect">
            <a:avLst/>
          </a:prstGeom>
          <a:solidFill>
            <a:srgbClr val="92D050"/>
          </a:solidFill>
          <a:ln w="9525">
            <a:noFill/>
            <a:miter lim="800000"/>
            <a:headEnd/>
            <a:tailEnd/>
          </a:ln>
        </p:spPr>
        <p:txBody>
          <a:bodyPr>
            <a:spAutoFit/>
          </a:bodyPr>
          <a:lstStyle/>
          <a:p>
            <a:pPr algn="just"/>
            <a:r>
              <a:rPr lang="es-MX" sz="2800" dirty="0"/>
              <a:t>El desempeño del cargo es situacional en extremo, varía de persona a persona y depende de innumerables factores condicionantes que influyen poderosamente.</a:t>
            </a:r>
          </a:p>
          <a:p>
            <a:pPr algn="just"/>
            <a:endParaRPr lang="es-MX" sz="2800" dirty="0"/>
          </a:p>
        </p:txBody>
      </p:sp>
      <p:pic>
        <p:nvPicPr>
          <p:cNvPr id="137219" name="Picture 2" descr="http://www.ucla.edu.ve/dac/seminarios/IIseminario/50144-100.jpg"/>
          <p:cNvPicPr>
            <a:picLocks noChangeAspect="1" noChangeArrowheads="1"/>
          </p:cNvPicPr>
          <p:nvPr/>
        </p:nvPicPr>
        <p:blipFill>
          <a:blip r:embed="rId2" cstate="print"/>
          <a:srcRect/>
          <a:stretch>
            <a:fillRect/>
          </a:stretch>
        </p:blipFill>
        <p:spPr bwMode="auto">
          <a:xfrm>
            <a:off x="6527801" y="2420939"/>
            <a:ext cx="3744913" cy="3087687"/>
          </a:xfrm>
          <a:prstGeom prst="rect">
            <a:avLst/>
          </a:prstGeom>
          <a:noFill/>
          <a:ln w="9525">
            <a:noFill/>
            <a:miter lim="800000"/>
            <a:headEnd/>
            <a:tailEnd/>
          </a:ln>
        </p:spPr>
      </p:pic>
      <p:sp>
        <p:nvSpPr>
          <p:cNvPr id="4" name="CuadroTexto 3"/>
          <p:cNvSpPr txBox="1"/>
          <p:nvPr/>
        </p:nvSpPr>
        <p:spPr>
          <a:xfrm>
            <a:off x="0" y="0"/>
            <a:ext cx="4176464" cy="523220"/>
          </a:xfrm>
          <a:prstGeom prst="rect">
            <a:avLst/>
          </a:prstGeom>
          <a:solidFill>
            <a:srgbClr val="0070C0"/>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Conclusiones </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08970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Rectángulo"/>
          <p:cNvSpPr>
            <a:spLocks noChangeArrowheads="1"/>
          </p:cNvSpPr>
          <p:nvPr/>
        </p:nvSpPr>
        <p:spPr bwMode="auto">
          <a:xfrm>
            <a:off x="5663953" y="692696"/>
            <a:ext cx="4537075" cy="5693866"/>
          </a:xfrm>
          <a:prstGeom prst="rect">
            <a:avLst/>
          </a:prstGeom>
          <a:solidFill>
            <a:schemeClr val="accent2"/>
          </a:solidFill>
          <a:ln w="9525">
            <a:noFill/>
            <a:miter lim="800000"/>
            <a:headEnd/>
            <a:tailEnd/>
          </a:ln>
        </p:spPr>
        <p:txBody>
          <a:bodyPr>
            <a:spAutoFit/>
          </a:bodyPr>
          <a:lstStyle/>
          <a:p>
            <a:pPr algn="just"/>
            <a:r>
              <a:rPr lang="es-MX" sz="2800" dirty="0"/>
              <a:t>El esfuerzo individual depende de las habilidades y capacidades de la persona y de su percepción del papel que desempeñará. De este modo el desempeño del cargo esta en función de todas estas variables que lo condicionan con fuerza.</a:t>
            </a:r>
          </a:p>
          <a:p>
            <a:pPr algn="just"/>
            <a:endParaRPr lang="es-MX" sz="2800" dirty="0"/>
          </a:p>
        </p:txBody>
      </p:sp>
      <p:pic>
        <p:nvPicPr>
          <p:cNvPr id="138243" name="Picture 2" descr="http://www.aulafacil.com/CursoRecursosHumanos/Pag1C1D3.gif"/>
          <p:cNvPicPr>
            <a:picLocks noChangeAspect="1" noChangeArrowheads="1"/>
          </p:cNvPicPr>
          <p:nvPr/>
        </p:nvPicPr>
        <p:blipFill>
          <a:blip r:embed="rId2" cstate="print"/>
          <a:srcRect/>
          <a:stretch>
            <a:fillRect/>
          </a:stretch>
        </p:blipFill>
        <p:spPr bwMode="auto">
          <a:xfrm>
            <a:off x="1919289" y="2205039"/>
            <a:ext cx="3455987" cy="3311525"/>
          </a:xfrm>
          <a:prstGeom prst="rect">
            <a:avLst/>
          </a:prstGeom>
          <a:noFill/>
          <a:ln w="9525">
            <a:noFill/>
            <a:miter lim="800000"/>
            <a:headEnd/>
            <a:tailEnd/>
          </a:ln>
        </p:spPr>
      </p:pic>
      <p:sp>
        <p:nvSpPr>
          <p:cNvPr id="4" name="CuadroTexto 3"/>
          <p:cNvSpPr txBox="1"/>
          <p:nvPr/>
        </p:nvSpPr>
        <p:spPr>
          <a:xfrm>
            <a:off x="0" y="0"/>
            <a:ext cx="4176464" cy="523220"/>
          </a:xfrm>
          <a:prstGeom prst="rect">
            <a:avLst/>
          </a:prstGeom>
          <a:solidFill>
            <a:srgbClr val="0070C0"/>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Conclusiones </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47958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65775" y="0"/>
            <a:ext cx="4176464" cy="523220"/>
          </a:xfrm>
          <a:prstGeom prst="rect">
            <a:avLst/>
          </a:prstGeom>
          <a:solidFill>
            <a:srgbClr val="0070C0"/>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Conclusiones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376518" y="645459"/>
            <a:ext cx="11268635" cy="6117829"/>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Todas y cada una de las funciones del área de recursos humanos son importantes, en este caso se abordo el tema de la evaluación del desempeño, actividad que permite a los directivos de las organizaciones, tomar decisiones asertivas que contribuyan al logro de las metas y objetivos organizacionales, asó como contribuir al desarrollo y satisfacción de su personal. </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A través de la evaluación del desempeño de pueden identificar necesidades de capacitación, se puede obtener información para mejorar los resultados en otros procesos como selección de personal, higiene y seguridad, administración de sueldos y salarios, así como para mantener o en su caso mejorar el clima laboral en la empresa o institución.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29083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92668" y="0"/>
            <a:ext cx="417646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Bibliografía </a:t>
            </a:r>
            <a:endParaRPr lang="es-MX" b="1" dirty="0">
              <a:latin typeface="Arial" panose="020B0604020202020204" pitchFamily="34" charset="0"/>
              <a:cs typeface="Arial" panose="020B0604020202020204" pitchFamily="34" charset="0"/>
            </a:endParaRPr>
          </a:p>
        </p:txBody>
      </p:sp>
      <p:sp>
        <p:nvSpPr>
          <p:cNvPr id="3" name="Rectángulo 2"/>
          <p:cNvSpPr/>
          <p:nvPr/>
        </p:nvSpPr>
        <p:spPr>
          <a:xfrm>
            <a:off x="1681391" y="1671301"/>
            <a:ext cx="8712968" cy="3831818"/>
          </a:xfrm>
          <a:prstGeom prst="rect">
            <a:avLst/>
          </a:prstGeom>
        </p:spPr>
        <p:txBody>
          <a:bodyPr wrap="square">
            <a:spAutoFit/>
          </a:bodyPr>
          <a:lstStyle/>
          <a:p>
            <a:pPr marL="342900" indent="-342900" algn="just">
              <a:lnSpc>
                <a:spcPct val="150000"/>
              </a:lnSpc>
              <a:buFont typeface="+mj-lt"/>
              <a:buAutoNum type="arabicPeriod"/>
            </a:pPr>
            <a:r>
              <a:rPr lang="es-CR" dirty="0">
                <a:latin typeface="Arial" panose="020B0604020202020204" pitchFamily="34" charset="0"/>
                <a:ea typeface="Calibri" panose="020F0502020204030204" pitchFamily="34" charset="0"/>
                <a:cs typeface="Arial" panose="020B0604020202020204" pitchFamily="34" charset="0"/>
              </a:rPr>
              <a:t>Chiavenato, Idalberto. </a:t>
            </a:r>
            <a:r>
              <a:rPr lang="es-CR" b="1" dirty="0">
                <a:latin typeface="Arial" panose="020B0604020202020204" pitchFamily="34" charset="0"/>
                <a:ea typeface="Calibri" panose="020F0502020204030204" pitchFamily="34" charset="0"/>
                <a:cs typeface="Arial" panose="020B0604020202020204" pitchFamily="34" charset="0"/>
              </a:rPr>
              <a:t>Gestión del talento </a:t>
            </a:r>
            <a:r>
              <a:rPr lang="es-CR" b="1" dirty="0" err="1">
                <a:latin typeface="Arial" panose="020B0604020202020204" pitchFamily="34" charset="0"/>
                <a:ea typeface="Calibri" panose="020F0502020204030204" pitchFamily="34" charset="0"/>
                <a:cs typeface="Arial" panose="020B0604020202020204" pitchFamily="34" charset="0"/>
              </a:rPr>
              <a:t>humano</a:t>
            </a:r>
            <a:r>
              <a:rPr lang="es-CR" dirty="0" err="1">
                <a:latin typeface="Arial" panose="020B0604020202020204" pitchFamily="34" charset="0"/>
                <a:ea typeface="Calibri" panose="020F0502020204030204" pitchFamily="34" charset="0"/>
                <a:cs typeface="Arial" panose="020B0604020202020204" pitchFamily="34" charset="0"/>
              </a:rPr>
              <a:t>.Mc</a:t>
            </a:r>
            <a:r>
              <a:rPr lang="es-CR" dirty="0">
                <a:latin typeface="Arial" panose="020B0604020202020204" pitchFamily="34" charset="0"/>
                <a:ea typeface="Calibri" panose="020F0502020204030204" pitchFamily="34" charset="0"/>
                <a:cs typeface="Arial" panose="020B0604020202020204" pitchFamily="34" charset="0"/>
              </a:rPr>
              <a:t> Graw Hill</a:t>
            </a:r>
            <a:endParaRPr lang="es-MX"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buFont typeface="+mj-lt"/>
              <a:buAutoNum type="arabicPeriod"/>
            </a:pPr>
            <a:endParaRPr lang="es-CR"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buFont typeface="+mj-lt"/>
              <a:buAutoNum type="arabicPeriod"/>
            </a:pPr>
            <a:r>
              <a:rPr lang="es-CR" dirty="0" err="1">
                <a:latin typeface="Arial" panose="020B0604020202020204" pitchFamily="34" charset="0"/>
                <a:ea typeface="Calibri" panose="020F0502020204030204" pitchFamily="34" charset="0"/>
                <a:cs typeface="Arial" panose="020B0604020202020204" pitchFamily="34" charset="0"/>
              </a:rPr>
              <a:t>Gostick</a:t>
            </a:r>
            <a:r>
              <a:rPr lang="es-CR" dirty="0">
                <a:latin typeface="Arial" panose="020B0604020202020204" pitchFamily="34" charset="0"/>
                <a:ea typeface="Calibri" panose="020F0502020204030204" pitchFamily="34" charset="0"/>
                <a:cs typeface="Arial" panose="020B0604020202020204" pitchFamily="34" charset="0"/>
              </a:rPr>
              <a:t>, Adrián y Elton, Chester. </a:t>
            </a:r>
            <a:r>
              <a:rPr lang="es-CR" b="1" dirty="0">
                <a:latin typeface="Arial" panose="020B0604020202020204" pitchFamily="34" charset="0"/>
                <a:ea typeface="Calibri" panose="020F0502020204030204" pitchFamily="34" charset="0"/>
                <a:cs typeface="Arial" panose="020B0604020202020204" pitchFamily="34" charset="0"/>
              </a:rPr>
              <a:t>El empleado invisible</a:t>
            </a:r>
            <a:r>
              <a:rPr lang="es-CR" dirty="0">
                <a:latin typeface="Arial" panose="020B0604020202020204" pitchFamily="34" charset="0"/>
                <a:ea typeface="Calibri" panose="020F0502020204030204" pitchFamily="34" charset="0"/>
                <a:cs typeface="Arial" panose="020B0604020202020204" pitchFamily="34" charset="0"/>
              </a:rPr>
              <a:t>. Gestión 2000</a:t>
            </a:r>
          </a:p>
          <a:p>
            <a:pPr marL="342900" indent="-342900" algn="just">
              <a:lnSpc>
                <a:spcPct val="150000"/>
              </a:lnSpc>
              <a:buFont typeface="+mj-lt"/>
              <a:buAutoNum type="arabicPeriod"/>
            </a:pPr>
            <a:endParaRPr lang="es-MX"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buFont typeface="+mj-lt"/>
              <a:buAutoNum type="arabicPeriod"/>
            </a:pPr>
            <a:r>
              <a:rPr lang="es-MX" dirty="0">
                <a:latin typeface="Arial" panose="020B0604020202020204" pitchFamily="34" charset="0"/>
                <a:ea typeface="Calibri" panose="020F0502020204030204" pitchFamily="34" charset="0"/>
                <a:cs typeface="Arial" panose="020B0604020202020204" pitchFamily="34" charset="0"/>
              </a:rPr>
              <a:t>Snell, Scott y </a:t>
            </a:r>
            <a:r>
              <a:rPr lang="es-MX" dirty="0" err="1">
                <a:latin typeface="Arial" panose="020B0604020202020204" pitchFamily="34" charset="0"/>
                <a:ea typeface="Calibri" panose="020F0502020204030204" pitchFamily="34" charset="0"/>
                <a:cs typeface="Arial" panose="020B0604020202020204" pitchFamily="34" charset="0"/>
              </a:rPr>
              <a:t>Bohlander</a:t>
            </a:r>
            <a:r>
              <a:rPr lang="es-MX" dirty="0">
                <a:latin typeface="Arial" panose="020B0604020202020204" pitchFamily="34" charset="0"/>
                <a:ea typeface="Calibri" panose="020F0502020204030204" pitchFamily="34" charset="0"/>
                <a:cs typeface="Arial" panose="020B0604020202020204" pitchFamily="34" charset="0"/>
              </a:rPr>
              <a:t> George. </a:t>
            </a:r>
            <a:r>
              <a:rPr lang="es-CR" b="1" dirty="0">
                <a:latin typeface="Arial" panose="020B0604020202020204" pitchFamily="34" charset="0"/>
                <a:ea typeface="Calibri" panose="020F0502020204030204" pitchFamily="34" charset="0"/>
                <a:cs typeface="Arial" panose="020B0604020202020204" pitchFamily="34" charset="0"/>
              </a:rPr>
              <a:t>Administración de recursos humanos 2013</a:t>
            </a:r>
            <a:r>
              <a:rPr lang="es-CR" dirty="0">
                <a:latin typeface="Arial" panose="020B0604020202020204" pitchFamily="34" charset="0"/>
                <a:ea typeface="Calibri" panose="020F0502020204030204" pitchFamily="34" charset="0"/>
                <a:cs typeface="Arial" panose="020B0604020202020204" pitchFamily="34" charset="0"/>
              </a:rPr>
              <a:t>. </a:t>
            </a:r>
            <a:r>
              <a:rPr lang="es-CR" dirty="0" err="1">
                <a:latin typeface="Arial" panose="020B0604020202020204" pitchFamily="34" charset="0"/>
                <a:ea typeface="Calibri" panose="020F0502020204030204" pitchFamily="34" charset="0"/>
                <a:cs typeface="Arial" panose="020B0604020202020204" pitchFamily="34" charset="0"/>
              </a:rPr>
              <a:t>Cengage</a:t>
            </a:r>
            <a:r>
              <a:rPr lang="es-CR" dirty="0">
                <a:latin typeface="Arial" panose="020B0604020202020204" pitchFamily="34" charset="0"/>
                <a:ea typeface="Calibri" panose="020F0502020204030204" pitchFamily="34" charset="0"/>
                <a:cs typeface="Arial" panose="020B0604020202020204" pitchFamily="34" charset="0"/>
              </a:rPr>
              <a:t> </a:t>
            </a:r>
            <a:r>
              <a:rPr lang="es-CR" dirty="0" err="1">
                <a:latin typeface="Arial" panose="020B0604020202020204" pitchFamily="34" charset="0"/>
                <a:ea typeface="Calibri" panose="020F0502020204030204" pitchFamily="34" charset="0"/>
                <a:cs typeface="Arial" panose="020B0604020202020204" pitchFamily="34" charset="0"/>
              </a:rPr>
              <a:t>Learning</a:t>
            </a:r>
            <a:r>
              <a:rPr lang="es-CR" dirty="0">
                <a:latin typeface="Arial" panose="020B0604020202020204" pitchFamily="34" charset="0"/>
                <a:ea typeface="Calibri" panose="020F0502020204030204" pitchFamily="34" charset="0"/>
                <a:cs typeface="Arial" panose="020B0604020202020204" pitchFamily="34" charset="0"/>
              </a:rPr>
              <a:t>. </a:t>
            </a:r>
            <a:endParaRPr lang="es-MX"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buFont typeface="+mj-lt"/>
              <a:buAutoNum type="arabicPeriod"/>
            </a:pPr>
            <a:endParaRPr lang="en-US"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buFont typeface="+mj-lt"/>
              <a:buAutoNum type="arabicPeriod"/>
            </a:pPr>
            <a:r>
              <a:rPr lang="en-US" dirty="0" err="1">
                <a:latin typeface="Arial" panose="020B0604020202020204" pitchFamily="34" charset="0"/>
                <a:ea typeface="Calibri" panose="020F0502020204030204" pitchFamily="34" charset="0"/>
                <a:cs typeface="Arial" panose="020B0604020202020204" pitchFamily="34" charset="0"/>
              </a:rPr>
              <a:t>Werther</a:t>
            </a:r>
            <a:r>
              <a:rPr lang="en-US" dirty="0">
                <a:latin typeface="Arial" panose="020B0604020202020204" pitchFamily="34" charset="0"/>
                <a:ea typeface="Calibri" panose="020F0502020204030204" pitchFamily="34" charset="0"/>
                <a:cs typeface="Arial" panose="020B0604020202020204" pitchFamily="34" charset="0"/>
              </a:rPr>
              <a:t>, William B y Davis Keith. </a:t>
            </a:r>
            <a:r>
              <a:rPr lang="es-CR" b="1" dirty="0">
                <a:latin typeface="Arial" panose="020B0604020202020204" pitchFamily="34" charset="0"/>
                <a:ea typeface="Calibri" panose="020F0502020204030204" pitchFamily="34" charset="0"/>
                <a:cs typeface="Arial" panose="020B0604020202020204" pitchFamily="34" charset="0"/>
              </a:rPr>
              <a:t>Administración de recursos humanos</a:t>
            </a:r>
            <a:r>
              <a:rPr lang="es-CR" dirty="0">
                <a:latin typeface="Arial" panose="020B0604020202020204" pitchFamily="34" charset="0"/>
                <a:ea typeface="Calibri" panose="020F0502020204030204" pitchFamily="34" charset="0"/>
                <a:cs typeface="Arial" panose="020B0604020202020204" pitchFamily="34" charset="0"/>
              </a:rPr>
              <a:t>. El capital humano de las empresas 2008. Mc Graw Hill. </a:t>
            </a:r>
            <a:endParaRPr lang="es-MX"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11931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9221" y="0"/>
            <a:ext cx="417646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Justificación (2 de 2) </a:t>
            </a:r>
            <a:endParaRPr lang="es-MX" b="1" dirty="0">
              <a:latin typeface="Arial" panose="020B0604020202020204" pitchFamily="34" charset="0"/>
              <a:cs typeface="Arial" panose="020B0604020202020204" pitchFamily="34" charset="0"/>
            </a:endParaRPr>
          </a:p>
        </p:txBody>
      </p:sp>
      <p:sp>
        <p:nvSpPr>
          <p:cNvPr id="3" name="CuadroTexto 2"/>
          <p:cNvSpPr txBox="1"/>
          <p:nvPr/>
        </p:nvSpPr>
        <p:spPr>
          <a:xfrm>
            <a:off x="475057" y="820270"/>
            <a:ext cx="11376212" cy="2862322"/>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Lo antes expuesto solo es posible con la implementación de un sistema de evaluación acorde a las necesidades y naturaleza de la organización.</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Por lo tanto, en el presente material se comentan algunos de los métodos que pueden utilizarse en esta labor.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5817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92669" y="0"/>
            <a:ext cx="4176464" cy="523220"/>
          </a:xfrm>
          <a:prstGeom prst="rect">
            <a:avLst/>
          </a:prstGeom>
          <a:solidFill>
            <a:srgbClr val="0070C0"/>
          </a:solidFill>
        </p:spPr>
        <p:txBody>
          <a:bodyPr wrap="square" rtlCol="0">
            <a:spAutoFit/>
          </a:bodyPr>
          <a:lstStyle/>
          <a:p>
            <a:pPr algn="ctr"/>
            <a:r>
              <a:rPr lang="es-MX" sz="2800" b="1" dirty="0">
                <a:latin typeface="Arial" panose="020B0604020202020204" pitchFamily="34" charset="0"/>
                <a:cs typeface="Arial" panose="020B0604020202020204" pitchFamily="34" charset="0"/>
              </a:rPr>
              <a:t>Guía para su uso</a:t>
            </a:r>
            <a:endParaRPr lang="es-MX" b="1" dirty="0">
              <a:latin typeface="Arial" panose="020B0604020202020204" pitchFamily="34" charset="0"/>
              <a:cs typeface="Arial" panose="020B0604020202020204" pitchFamily="34" charset="0"/>
            </a:endParaRPr>
          </a:p>
        </p:txBody>
      </p:sp>
      <p:sp>
        <p:nvSpPr>
          <p:cNvPr id="3" name="CuadroTexto 2"/>
          <p:cNvSpPr txBox="1"/>
          <p:nvPr/>
        </p:nvSpPr>
        <p:spPr>
          <a:xfrm>
            <a:off x="475057" y="820270"/>
            <a:ext cx="11376212" cy="5078313"/>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El contenido del presente material didáctico esta estructura de forma tal que le permita al estudiante utilizarlo de forma amigable para la comprensión del tema. </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Se inicia conceptualizando el tema de evaluación y su importancia, para posteriormente comprender el significado de la evaluación del desempeño y los diferentes métodos que existen para conocer si los colaboradores están ejerciendo sus funciones de acuerdo a lo estipulado en la descripción y perfil del puesto, con la finalidad de tomar decisiones oportunas que contribuyan a mejorar los resultados individuales y colectivos en la organización.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4667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010990" y="5163671"/>
            <a:ext cx="8915400" cy="566738"/>
          </a:xfrm>
        </p:spPr>
        <p:txBody>
          <a:bodyPr>
            <a:noAutofit/>
          </a:bodyPr>
          <a:lstStyle/>
          <a:p>
            <a:pPr algn="ctr"/>
            <a:r>
              <a:rPr lang="es-MX" sz="4800" dirty="0" smtClean="0">
                <a:latin typeface="Arial" panose="020B0604020202020204" pitchFamily="34" charset="0"/>
                <a:cs typeface="Arial" panose="020B0604020202020204" pitchFamily="34" charset="0"/>
              </a:rPr>
              <a:t>Evaluación del desempeño</a:t>
            </a:r>
            <a:endParaRPr lang="es-MX" sz="4800" dirty="0">
              <a:latin typeface="Arial" panose="020B0604020202020204" pitchFamily="34" charset="0"/>
              <a:cs typeface="Arial" panose="020B0604020202020204" pitchFamily="34" charset="0"/>
            </a:endParaRPr>
          </a:p>
        </p:txBody>
      </p:sp>
      <p:pic>
        <p:nvPicPr>
          <p:cNvPr id="7" name="Marcador de posición de imagen 6"/>
          <p:cNvPicPr>
            <a:picLocks noGrp="1" noChangeAspect="1"/>
          </p:cNvPicPr>
          <p:nvPr>
            <p:ph type="pic" idx="1"/>
          </p:nvPr>
        </p:nvPicPr>
        <p:blipFill>
          <a:blip r:embed="rId2">
            <a:extLst>
              <a:ext uri="{28A0092B-C50C-407E-A947-70E740481C1C}">
                <a14:useLocalDpi xmlns:a14="http://schemas.microsoft.com/office/drawing/2010/main" val="0"/>
              </a:ext>
            </a:extLst>
          </a:blip>
          <a:srcRect t="28383" b="28383"/>
          <a:stretch>
            <a:fillRect/>
          </a:stretch>
        </p:blipFill>
        <p:spPr>
          <a:xfrm>
            <a:off x="1033213" y="782883"/>
            <a:ext cx="10377270" cy="3854970"/>
          </a:xfrm>
        </p:spPr>
      </p:pic>
    </p:spTree>
    <p:extLst>
      <p:ext uri="{BB962C8B-B14F-4D97-AF65-F5344CB8AC3E}">
        <p14:creationId xmlns:p14="http://schemas.microsoft.com/office/powerpoint/2010/main" val="2058807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3830" y="564654"/>
            <a:ext cx="1092522" cy="138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Elipse"/>
          <p:cNvSpPr/>
          <p:nvPr/>
        </p:nvSpPr>
        <p:spPr>
          <a:xfrm>
            <a:off x="4367808" y="2416696"/>
            <a:ext cx="324036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tx1"/>
                </a:solidFill>
                <a:latin typeface="Arial" panose="020B0604020202020204" pitchFamily="34" charset="0"/>
                <a:cs typeface="Arial" panose="020B0604020202020204" pitchFamily="34" charset="0"/>
              </a:rPr>
              <a:t>EVALUAR</a:t>
            </a:r>
          </a:p>
        </p:txBody>
      </p:sp>
      <p:sp>
        <p:nvSpPr>
          <p:cNvPr id="3" name="2 Rectángulo"/>
          <p:cNvSpPr/>
          <p:nvPr/>
        </p:nvSpPr>
        <p:spPr>
          <a:xfrm>
            <a:off x="1919536" y="1085706"/>
            <a:ext cx="2448272" cy="864096"/>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Arial" panose="020B0604020202020204" pitchFamily="34" charset="0"/>
                <a:cs typeface="Arial" panose="020B0604020202020204" pitchFamily="34" charset="0"/>
              </a:rPr>
              <a:t>EMITIR UN JUICIO DE VALOR </a:t>
            </a:r>
          </a:p>
        </p:txBody>
      </p:sp>
      <p:sp>
        <p:nvSpPr>
          <p:cNvPr id="4" name="3 Rectángulo"/>
          <p:cNvSpPr/>
          <p:nvPr/>
        </p:nvSpPr>
        <p:spPr>
          <a:xfrm>
            <a:off x="7608168" y="1124744"/>
            <a:ext cx="2592288" cy="100811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Arial" panose="020B0604020202020204" pitchFamily="34" charset="0"/>
                <a:cs typeface="Arial" panose="020B0604020202020204" pitchFamily="34" charset="0"/>
              </a:rPr>
              <a:t>CONFRONTAR LA REALIDAD CON UN MODELO</a:t>
            </a:r>
          </a:p>
        </p:txBody>
      </p:sp>
      <p:sp>
        <p:nvSpPr>
          <p:cNvPr id="5" name="4 Rectángulo"/>
          <p:cNvSpPr/>
          <p:nvPr/>
        </p:nvSpPr>
        <p:spPr>
          <a:xfrm>
            <a:off x="7770262" y="4430824"/>
            <a:ext cx="2592288" cy="115632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Arial" panose="020B0604020202020204" pitchFamily="34" charset="0"/>
                <a:cs typeface="Arial" panose="020B0604020202020204" pitchFamily="34" charset="0"/>
              </a:rPr>
              <a:t>REALIZAR UN DIAGNOSTICO CON FINES INFORMATIVOS</a:t>
            </a:r>
          </a:p>
        </p:txBody>
      </p:sp>
      <p:sp>
        <p:nvSpPr>
          <p:cNvPr id="6" name="5 Rectángulo"/>
          <p:cNvSpPr/>
          <p:nvPr/>
        </p:nvSpPr>
        <p:spPr>
          <a:xfrm>
            <a:off x="1775520" y="4293096"/>
            <a:ext cx="3816424" cy="115212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Arial" panose="020B0604020202020204" pitchFamily="34" charset="0"/>
                <a:cs typeface="Arial" panose="020B0604020202020204" pitchFamily="34" charset="0"/>
              </a:rPr>
              <a:t>MECANISMO DE CONTROL SOCIAL</a:t>
            </a: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3382" y="2276873"/>
            <a:ext cx="1686049" cy="1301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6280" y="5660471"/>
            <a:ext cx="112395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3356" y="5661249"/>
            <a:ext cx="1254580" cy="1089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uadroTexto 6"/>
          <p:cNvSpPr txBox="1"/>
          <p:nvPr/>
        </p:nvSpPr>
        <p:spPr>
          <a:xfrm>
            <a:off x="0" y="0"/>
            <a:ext cx="4367808" cy="461665"/>
          </a:xfrm>
          <a:prstGeom prst="rect">
            <a:avLst/>
          </a:prstGeom>
          <a:solidFill>
            <a:srgbClr val="0070C0"/>
          </a:solidFill>
        </p:spPr>
        <p:txBody>
          <a:bodyPr wrap="square" rtlCol="0">
            <a:spAutoFit/>
          </a:bodyPr>
          <a:lstStyle/>
          <a:p>
            <a:pPr algn="ctr"/>
            <a:r>
              <a:rPr lang="es-MX" sz="2400" b="1" dirty="0" smtClean="0">
                <a:solidFill>
                  <a:schemeClr val="bg1"/>
                </a:solidFill>
                <a:latin typeface="Arial" panose="020B0604020202020204" pitchFamily="34" charset="0"/>
                <a:cs typeface="Arial" panose="020B0604020202020204" pitchFamily="34" charset="0"/>
              </a:rPr>
              <a:t>¿Qué es la evaluación?</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594553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additive="base">
                                        <p:cTn id="17" dur="500" fill="hold"/>
                                        <p:tgtEl>
                                          <p:spTgt spid="3074"/>
                                        </p:tgtEl>
                                        <p:attrNameLst>
                                          <p:attrName>ppt_x</p:attrName>
                                        </p:attrNameLst>
                                      </p:cBhvr>
                                      <p:tavLst>
                                        <p:tav tm="0">
                                          <p:val>
                                            <p:strVal val="#ppt_x"/>
                                          </p:val>
                                        </p:tav>
                                        <p:tav tm="100000">
                                          <p:val>
                                            <p:strVal val="#ppt_x"/>
                                          </p:val>
                                        </p:tav>
                                      </p:tavLst>
                                    </p:anim>
                                    <p:anim calcmode="lin" valueType="num">
                                      <p:cBhvr additive="base">
                                        <p:cTn id="1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075"/>
                                        </p:tgtEl>
                                        <p:attrNameLst>
                                          <p:attrName>style.visibility</p:attrName>
                                        </p:attrNameLst>
                                      </p:cBhvr>
                                      <p:to>
                                        <p:strVal val="visible"/>
                                      </p:to>
                                    </p:set>
                                    <p:animEffect transition="in" filter="fade">
                                      <p:cBhvr>
                                        <p:cTn id="30" dur="1000"/>
                                        <p:tgtEl>
                                          <p:spTgt spid="3075"/>
                                        </p:tgtEl>
                                      </p:cBhvr>
                                    </p:animEffect>
                                    <p:anim calcmode="lin" valueType="num">
                                      <p:cBhvr>
                                        <p:cTn id="31" dur="1000" fill="hold"/>
                                        <p:tgtEl>
                                          <p:spTgt spid="3075"/>
                                        </p:tgtEl>
                                        <p:attrNameLst>
                                          <p:attrName>ppt_x</p:attrName>
                                        </p:attrNameLst>
                                      </p:cBhvr>
                                      <p:tavLst>
                                        <p:tav tm="0">
                                          <p:val>
                                            <p:strVal val="#ppt_x"/>
                                          </p:val>
                                        </p:tav>
                                        <p:tav tm="100000">
                                          <p:val>
                                            <p:strVal val="#ppt_x"/>
                                          </p:val>
                                        </p:tav>
                                      </p:tavLst>
                                    </p:anim>
                                    <p:anim calcmode="lin" valueType="num">
                                      <p:cBhvr>
                                        <p:cTn id="32" dur="1000" fill="hold"/>
                                        <p:tgtEl>
                                          <p:spTgt spid="3075"/>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xit" presetSubtype="32" fill="hold" nodeType="clickEffect">
                                  <p:stCondLst>
                                    <p:cond delay="0"/>
                                  </p:stCondLst>
                                  <p:childTnLst>
                                    <p:animEffect transition="out" filter="circle(out)">
                                      <p:cBhvr>
                                        <p:cTn id="41" dur="2000"/>
                                        <p:tgtEl>
                                          <p:spTgt spid="3076"/>
                                        </p:tgtEl>
                                      </p:cBhvr>
                                    </p:animEffect>
                                    <p:set>
                                      <p:cBhvr>
                                        <p:cTn id="42" dur="1" fill="hold">
                                          <p:stCondLst>
                                            <p:cond delay="1999"/>
                                          </p:stCondLst>
                                        </p:cTn>
                                        <p:tgtEl>
                                          <p:spTgt spid="307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80">
                                          <p:stCondLst>
                                            <p:cond delay="0"/>
                                          </p:stCondLst>
                                        </p:cTn>
                                        <p:tgtEl>
                                          <p:spTgt spid="6"/>
                                        </p:tgtEl>
                                      </p:cBhvr>
                                    </p:animEffect>
                                    <p:anim calcmode="lin" valueType="num">
                                      <p:cBhvr>
                                        <p:cTn id="4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3" dur="26">
                                          <p:stCondLst>
                                            <p:cond delay="650"/>
                                          </p:stCondLst>
                                        </p:cTn>
                                        <p:tgtEl>
                                          <p:spTgt spid="6"/>
                                        </p:tgtEl>
                                      </p:cBhvr>
                                      <p:to x="100000" y="60000"/>
                                    </p:animScale>
                                    <p:animScale>
                                      <p:cBhvr>
                                        <p:cTn id="54" dur="166" decel="50000">
                                          <p:stCondLst>
                                            <p:cond delay="676"/>
                                          </p:stCondLst>
                                        </p:cTn>
                                        <p:tgtEl>
                                          <p:spTgt spid="6"/>
                                        </p:tgtEl>
                                      </p:cBhvr>
                                      <p:to x="100000" y="100000"/>
                                    </p:animScale>
                                    <p:animScale>
                                      <p:cBhvr>
                                        <p:cTn id="55" dur="26">
                                          <p:stCondLst>
                                            <p:cond delay="1312"/>
                                          </p:stCondLst>
                                        </p:cTn>
                                        <p:tgtEl>
                                          <p:spTgt spid="6"/>
                                        </p:tgtEl>
                                      </p:cBhvr>
                                      <p:to x="100000" y="80000"/>
                                    </p:animScale>
                                    <p:animScale>
                                      <p:cBhvr>
                                        <p:cTn id="56" dur="166" decel="50000">
                                          <p:stCondLst>
                                            <p:cond delay="1338"/>
                                          </p:stCondLst>
                                        </p:cTn>
                                        <p:tgtEl>
                                          <p:spTgt spid="6"/>
                                        </p:tgtEl>
                                      </p:cBhvr>
                                      <p:to x="100000" y="100000"/>
                                    </p:animScale>
                                    <p:animScale>
                                      <p:cBhvr>
                                        <p:cTn id="57" dur="26">
                                          <p:stCondLst>
                                            <p:cond delay="1642"/>
                                          </p:stCondLst>
                                        </p:cTn>
                                        <p:tgtEl>
                                          <p:spTgt spid="6"/>
                                        </p:tgtEl>
                                      </p:cBhvr>
                                      <p:to x="100000" y="90000"/>
                                    </p:animScale>
                                    <p:animScale>
                                      <p:cBhvr>
                                        <p:cTn id="58" dur="166" decel="50000">
                                          <p:stCondLst>
                                            <p:cond delay="1668"/>
                                          </p:stCondLst>
                                        </p:cTn>
                                        <p:tgtEl>
                                          <p:spTgt spid="6"/>
                                        </p:tgtEl>
                                      </p:cBhvr>
                                      <p:to x="100000" y="100000"/>
                                    </p:animScale>
                                    <p:animScale>
                                      <p:cBhvr>
                                        <p:cTn id="59" dur="26">
                                          <p:stCondLst>
                                            <p:cond delay="1808"/>
                                          </p:stCondLst>
                                        </p:cTn>
                                        <p:tgtEl>
                                          <p:spTgt spid="6"/>
                                        </p:tgtEl>
                                      </p:cBhvr>
                                      <p:to x="100000" y="95000"/>
                                    </p:animScale>
                                    <p:animScale>
                                      <p:cBhvr>
                                        <p:cTn id="60" dur="166" decel="50000">
                                          <p:stCondLst>
                                            <p:cond delay="1834"/>
                                          </p:stCondLst>
                                        </p:cTn>
                                        <p:tgtEl>
                                          <p:spTgt spid="6"/>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45" presetClass="entr" presetSubtype="0" fill="hold" nodeType="clickEffect">
                                  <p:stCondLst>
                                    <p:cond delay="0"/>
                                  </p:stCondLst>
                                  <p:childTnLst>
                                    <p:set>
                                      <p:cBhvr>
                                        <p:cTn id="64" dur="1" fill="hold">
                                          <p:stCondLst>
                                            <p:cond delay="0"/>
                                          </p:stCondLst>
                                        </p:cTn>
                                        <p:tgtEl>
                                          <p:spTgt spid="3077"/>
                                        </p:tgtEl>
                                        <p:attrNameLst>
                                          <p:attrName>style.visibility</p:attrName>
                                        </p:attrNameLst>
                                      </p:cBhvr>
                                      <p:to>
                                        <p:strVal val="visible"/>
                                      </p:to>
                                    </p:set>
                                    <p:animEffect transition="in" filter="fade">
                                      <p:cBhvr>
                                        <p:cTn id="65" dur="2000"/>
                                        <p:tgtEl>
                                          <p:spTgt spid="3077"/>
                                        </p:tgtEl>
                                      </p:cBhvr>
                                    </p:animEffect>
                                    <p:anim calcmode="lin" valueType="num">
                                      <p:cBhvr>
                                        <p:cTn id="66" dur="2000" fill="hold"/>
                                        <p:tgtEl>
                                          <p:spTgt spid="3077"/>
                                        </p:tgtEl>
                                        <p:attrNameLst>
                                          <p:attrName>ppt_w</p:attrName>
                                        </p:attrNameLst>
                                      </p:cBhvr>
                                      <p:tavLst>
                                        <p:tav tm="0" fmla="#ppt_w*sin(2.5*pi*$)">
                                          <p:val>
                                            <p:fltVal val="0"/>
                                          </p:val>
                                        </p:tav>
                                        <p:tav tm="100000">
                                          <p:val>
                                            <p:fltVal val="1"/>
                                          </p:val>
                                        </p:tav>
                                      </p:tavLst>
                                    </p:anim>
                                    <p:anim calcmode="lin" valueType="num">
                                      <p:cBhvr>
                                        <p:cTn id="67" dur="2000" fill="hold"/>
                                        <p:tgtEl>
                                          <p:spTgt spid="307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9536" y="296652"/>
            <a:ext cx="8208912" cy="6084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37336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Espi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TM02900743[[fn=Orgánico]]</Template>
  <TotalTime>330</TotalTime>
  <Words>1544</Words>
  <Application>Microsoft Office PowerPoint</Application>
  <PresentationFormat>Panorámica</PresentationFormat>
  <Paragraphs>180</Paragraphs>
  <Slides>43</Slides>
  <Notes>1</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43</vt:i4>
      </vt:variant>
    </vt:vector>
  </HeadingPairs>
  <TitlesOfParts>
    <vt:vector size="54" baseType="lpstr">
      <vt:lpstr>Arial</vt:lpstr>
      <vt:lpstr>Arial Black</vt:lpstr>
      <vt:lpstr>Calibri</vt:lpstr>
      <vt:lpstr>Calibri Light</vt:lpstr>
      <vt:lpstr>Century Gothic</vt:lpstr>
      <vt:lpstr>Garamond</vt:lpstr>
      <vt:lpstr>Wingdings 2</vt:lpstr>
      <vt:lpstr>Wingdings 3</vt:lpstr>
      <vt:lpstr>HDOfficeLightV0</vt:lpstr>
      <vt:lpstr>1_HDOfficeLightV0</vt:lpstr>
      <vt:lpstr>Espiral</vt:lpstr>
      <vt:lpstr>Presentación de PowerPoint</vt:lpstr>
      <vt:lpstr>Presentación de PowerPoint</vt:lpstr>
      <vt:lpstr>Presentación de PowerPoint</vt:lpstr>
      <vt:lpstr>Presentación de PowerPoint</vt:lpstr>
      <vt:lpstr>Presentación de PowerPoint</vt:lpstr>
      <vt:lpstr>Presentación de PowerPoint</vt:lpstr>
      <vt:lpstr>Evaluación del desempeño</vt:lpstr>
      <vt:lpstr>Presentación de PowerPoint</vt:lpstr>
      <vt:lpstr>Presentación de PowerPoint</vt:lpstr>
      <vt:lpstr>Presentación de PowerPoint</vt:lpstr>
      <vt:lpstr>DIMENSIONES A CONSIDERAR EN LA EVALAUCIÓN </vt:lpstr>
      <vt:lpstr>Presentación de PowerPoint</vt:lpstr>
      <vt:lpstr>¿Qué  es evaluación del desempeño?</vt:lpstr>
      <vt:lpstr>La evaluación del desempeño </vt:lpstr>
      <vt:lpstr>Fines de la evaluación del desempeño</vt:lpstr>
      <vt:lpstr>Importancia de la evaluación del desempeño</vt:lpstr>
      <vt:lpstr>Consecuencias de no realizar evaluaciones</vt:lpstr>
      <vt:lpstr>Métodos de Evaluación </vt:lpstr>
      <vt:lpstr>Presentación de PowerPoint</vt:lpstr>
      <vt:lpstr>Presentación de PowerPoint</vt:lpstr>
      <vt:lpstr>Presentación de PowerPoint</vt:lpstr>
      <vt:lpstr>Presentación de PowerPoint</vt:lpstr>
      <vt:lpstr>Presentación de PowerPoint</vt:lpstr>
      <vt:lpstr>Escalas de puntuación</vt:lpstr>
      <vt:lpstr>Presentación de PowerPoint</vt:lpstr>
      <vt:lpstr>METODO DE ELECCION FORZADA</vt:lpstr>
      <vt:lpstr>METODO DE ELECCION FORZADA</vt:lpstr>
      <vt:lpstr>Presentación de PowerPoint</vt:lpstr>
      <vt:lpstr>Presentación de PowerPoint</vt:lpstr>
      <vt:lpstr>Presentación de PowerPoint</vt:lpstr>
      <vt:lpstr>Presentación de PowerPoint</vt:lpstr>
      <vt:lpstr>Presentación de PowerPoint</vt:lpstr>
      <vt:lpstr>Presentación de PowerPoint</vt:lpstr>
      <vt:lpstr>MÉTODO DE REGISTRO  DE ACONTECIMIENTOS NOTABLES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del desempeño</dc:title>
  <dc:creator>ROSY GAMA</dc:creator>
  <cp:lastModifiedBy>VERONICA</cp:lastModifiedBy>
  <cp:revision>41</cp:revision>
  <dcterms:created xsi:type="dcterms:W3CDTF">2015-10-15T16:35:40Z</dcterms:created>
  <dcterms:modified xsi:type="dcterms:W3CDTF">2017-10-20T19:04:51Z</dcterms:modified>
</cp:coreProperties>
</file>