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33"/>
  </p:notesMasterIdLst>
  <p:sldIdLst>
    <p:sldId id="297" r:id="rId2"/>
    <p:sldId id="298" r:id="rId3"/>
    <p:sldId id="299" r:id="rId4"/>
    <p:sldId id="30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302" r:id="rId31"/>
    <p:sldId id="303" r:id="rId3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04894-18D8-4C11-A222-E31752AC8995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B3C90A-41D9-4D34-B468-AA1102068322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58726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26880-BF50-4CB0-A25B-1C7989E6375D}" type="slidenum">
              <a:rPr lang="es-MX" smtClean="0"/>
              <a:pPr/>
              <a:t>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86869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3065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30578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6562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474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7953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8007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8284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53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0201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43607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37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7743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702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6209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7615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340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75673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27BEBEE-DACA-408D-82C2-D78F9D44640B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17F34F-64C6-425C-9488-5D72C3DB794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7758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631505" y="1125266"/>
            <a:ext cx="86963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 </a:t>
            </a:r>
          </a:p>
          <a:p>
            <a:pPr algn="ctr"/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Centro Universitario UAEM Valle de Chalco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278597" y="2233710"/>
            <a:ext cx="7616205" cy="230832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Contabilidad de Sociedades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Licenciatura en Contaduría</a:t>
            </a:r>
          </a:p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Periodo escolar: 2017B (Agosto 2017 – Enero 2018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“Sociedad en Nombre Colectivo” 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669851" y="4881037"/>
            <a:ext cx="55531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Material de apoyo visual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proyectable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8925101" y="6414096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Octubre 2017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268742" y="5970464"/>
            <a:ext cx="504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Dra. en A.D. Verónica Loera Suárez 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1734"/>
            <a:ext cx="12173398" cy="1053531"/>
          </a:xfrm>
          <a:prstGeom prst="rect">
            <a:avLst/>
          </a:prstGeom>
        </p:spPr>
      </p:pic>
      <p:pic>
        <p:nvPicPr>
          <p:cNvPr id="14" name="Picture 11" descr="IMAGENinstXICOcolor"/>
          <p:cNvPicPr>
            <a:picLocks noChangeAspect="1" noChangeArrowheads="1"/>
          </p:cNvPicPr>
          <p:nvPr/>
        </p:nvPicPr>
        <p:blipFill>
          <a:blip r:embed="rId4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9302" y="5601132"/>
            <a:ext cx="864096" cy="1256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683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138082" y="376518"/>
            <a:ext cx="8686800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Responsabilidad solidaria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645459" y="1828800"/>
            <a:ext cx="6172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Consiste en que un socio, individualmente puede ser sentenciado a responder por las obligaciones que la sociedad no cumplió y que correspondería absorber a todos los socios. </a:t>
            </a:r>
          </a:p>
          <a:p>
            <a:pPr algn="just"/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Por este tipo de responsabilidad uno responde por todos.</a:t>
            </a:r>
          </a:p>
        </p:txBody>
      </p:sp>
      <p:pic>
        <p:nvPicPr>
          <p:cNvPr id="4098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727" y="1976718"/>
            <a:ext cx="4577897" cy="305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62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3-us-west-2.amazonaws.com/wordpress-content-afd/afd/wp-content/uploads/2012/07/04165551/precio-foto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018" y="840921"/>
            <a:ext cx="4000500" cy="5941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3344450" y="375781"/>
            <a:ext cx="7290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cap="all" dirty="0">
                <a:latin typeface="Arial" panose="020B0604020202020204" pitchFamily="34" charset="0"/>
                <a:cs typeface="Arial" panose="020B0604020202020204" pitchFamily="34" charset="0"/>
              </a:rPr>
              <a:t>¿CÓMO SE COMPONE EL CAPITAL?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807930" y="1327759"/>
            <a:ext cx="107786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aportaciones de cada uno de los socios las cuales pueden ser en dinero, bienes 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trabajo.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 conocen como partes sociales.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901874" y="2342368"/>
            <a:ext cx="104467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cap="all" dirty="0">
                <a:latin typeface="Arial" panose="020B0604020202020204" pitchFamily="34" charset="0"/>
                <a:cs typeface="Arial" panose="020B0604020202020204" pitchFamily="34" charset="0"/>
              </a:rPr>
              <a:t>¿QUÉ MODALIDADES PUEDE ADOPTAR LA SOCIEDAD EN NOMBRE COLECTIVO?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12909"/>
              </p:ext>
            </p:extLst>
          </p:nvPr>
        </p:nvGraphicFramePr>
        <p:xfrm>
          <a:off x="1515648" y="3761615"/>
          <a:ext cx="9118950" cy="236473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33774"/>
                <a:gridCol w="1566503"/>
                <a:gridCol w="3817290"/>
                <a:gridCol w="3201383"/>
              </a:tblGrid>
              <a:tr h="945895">
                <a:tc>
                  <a:txBody>
                    <a:bodyPr/>
                    <a:lstStyle/>
                    <a:p>
                      <a:pPr marL="228600"/>
                      <a:r>
                        <a:rPr lang="es-MX" dirty="0">
                          <a:effectLst/>
                        </a:rPr>
                        <a:t>1</a:t>
                      </a:r>
                      <a:endParaRPr lang="es-MX" dirty="0">
                        <a:solidFill>
                          <a:srgbClr val="585858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28600"/>
                      <a:r>
                        <a:rPr lang="es-MX" dirty="0">
                          <a:effectLst/>
                        </a:rPr>
                        <a:t>S. en N.C.</a:t>
                      </a:r>
                      <a:endParaRPr lang="es-MX" dirty="0">
                        <a:solidFill>
                          <a:srgbClr val="585858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28600"/>
                      <a:r>
                        <a:rPr lang="es-MX" dirty="0">
                          <a:effectLst/>
                        </a:rPr>
                        <a:t>Sociedad en nombre colectivo</a:t>
                      </a:r>
                      <a:endParaRPr lang="es-MX" dirty="0">
                        <a:solidFill>
                          <a:srgbClr val="585858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28600"/>
                      <a:r>
                        <a:rPr lang="es-MX" dirty="0">
                          <a:effectLst/>
                        </a:rPr>
                        <a:t>LGSM Arts. 25-50.</a:t>
                      </a:r>
                      <a:endParaRPr lang="es-MX" dirty="0">
                        <a:solidFill>
                          <a:srgbClr val="585858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</a:tr>
              <a:tr h="1418842">
                <a:tc>
                  <a:txBody>
                    <a:bodyPr/>
                    <a:lstStyle/>
                    <a:p>
                      <a:pPr marL="228600"/>
                      <a:r>
                        <a:rPr lang="es-MX" dirty="0">
                          <a:effectLst/>
                        </a:rPr>
                        <a:t>2</a:t>
                      </a:r>
                      <a:endParaRPr lang="es-MX" dirty="0">
                        <a:solidFill>
                          <a:srgbClr val="585858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28600"/>
                      <a:r>
                        <a:rPr lang="fr-FR" dirty="0">
                          <a:effectLst/>
                        </a:rPr>
                        <a:t>S. en N.C. de C.V.</a:t>
                      </a:r>
                      <a:endParaRPr lang="fr-FR" dirty="0">
                        <a:solidFill>
                          <a:srgbClr val="585858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28600"/>
                      <a:r>
                        <a:rPr lang="es-MX" dirty="0">
                          <a:effectLst/>
                        </a:rPr>
                        <a:t>Sociedad en nombre colectivo de capital variable</a:t>
                      </a:r>
                      <a:endParaRPr lang="es-MX" dirty="0">
                        <a:solidFill>
                          <a:srgbClr val="585858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28600"/>
                      <a:r>
                        <a:rPr lang="es-MX" dirty="0">
                          <a:effectLst/>
                        </a:rPr>
                        <a:t>LGSM Arts. 1, 25-50</a:t>
                      </a:r>
                      <a:r>
                        <a:rPr lang="es-MX" dirty="0" smtClean="0">
                          <a:effectLst/>
                        </a:rPr>
                        <a:t>.</a:t>
                      </a:r>
                      <a:endParaRPr lang="es-MX" dirty="0">
                        <a:solidFill>
                          <a:srgbClr val="585858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353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097740" y="1922929"/>
            <a:ext cx="8686800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Tipos de capital </a:t>
            </a:r>
            <a:endParaRPr lang="es-MX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Resultado de imagen para capital soci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2" y="3119717"/>
            <a:ext cx="4465356" cy="297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24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793376" y="212194"/>
            <a:ext cx="4329954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Capital suscrito </a:t>
            </a:r>
            <a:endParaRPr lang="es-MX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93376" y="3803899"/>
            <a:ext cx="4329954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Capital exhibido  </a:t>
            </a:r>
            <a:endParaRPr lang="es-MX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037729" y="236566"/>
            <a:ext cx="54326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Hace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referencia al valor de todas acciones adquiridas, con independencia de que hayan sido pagadas o no, pero que poseen el compromiso del accionista.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6037729" y="4147096"/>
            <a:ext cx="53250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 aquél que se habían comprometido a aportar los socios o accionistas, y ha sido pagado, ya sea en efectivo o en 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bienes.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303" y="4759799"/>
            <a:ext cx="4102100" cy="209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055" y="1352982"/>
            <a:ext cx="253365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31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Resultado de imagen para desventaj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0" y="3248024"/>
            <a:ext cx="5429250" cy="360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2138082" y="376518"/>
            <a:ext cx="8686800" cy="144655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Desventajas de este tipo de sociedad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600200" y="2557463"/>
            <a:ext cx="991552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El hecho de que a cada socio se le puede hacer responsable por todas las deudas de la sociedad. </a:t>
            </a:r>
          </a:p>
          <a:p>
            <a:pPr algn="just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Cualquier socio puede comprometer a la sociedad al celebrar contratos en el curso ordinario de los negocios 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12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138082" y="376518"/>
            <a:ext cx="8686800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Administración de la sociedad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504263" y="1885951"/>
            <a:ext cx="61629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La sociedad será administrada por todos los socios individual o conjuntamente, salvo que en la escritura se señale que un socio o socios deben administrarla. </a:t>
            </a:r>
          </a:p>
          <a:p>
            <a:pPr algn="just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También puede ser administrada por personas ajenas a la sociedad 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262" y="2524095"/>
            <a:ext cx="4876800" cy="29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2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2011679" y="351692"/>
            <a:ext cx="8553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Asiento de Apertura</a:t>
            </a:r>
          </a:p>
          <a:p>
            <a:pPr algn="ctr"/>
            <a:r>
              <a:rPr lang="es-MX" sz="3600" b="1" dirty="0" smtClean="0"/>
              <a:t>* Aportaciones inmediatas </a:t>
            </a:r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/>
          </p:nvPr>
        </p:nvGraphicFramePr>
        <p:xfrm>
          <a:off x="2355557" y="2394503"/>
          <a:ext cx="8127999" cy="248920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709333"/>
                <a:gridCol w="2709333"/>
                <a:gridCol w="2709333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Cuenta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H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b="1" dirty="0" smtClean="0"/>
                        <a:t>Caja, Bancos o diversas cuentas de activo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 XXX.XX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/>
                        <a:t>Capital social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$XXX.XX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SR. “X”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SR. </a:t>
                      </a:r>
                      <a:r>
                        <a:rPr lang="es-MX" baseline="0" dirty="0" smtClean="0"/>
                        <a:t>“Y”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SR. “Z”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1821764" y="5481862"/>
            <a:ext cx="89329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Por el capital suscrito y exhibido, en al fecha de constitución de la sociedad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28169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3423140" y="0"/>
            <a:ext cx="9115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3600" dirty="0" smtClean="0"/>
          </a:p>
          <a:p>
            <a:r>
              <a:rPr lang="es-MX" sz="3600" dirty="0" smtClean="0"/>
              <a:t>* Aportación mediatas</a:t>
            </a:r>
            <a:endParaRPr lang="es-MX" sz="3600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/>
          </p:nvPr>
        </p:nvGraphicFramePr>
        <p:xfrm>
          <a:off x="1931964" y="1619999"/>
          <a:ext cx="8127999" cy="3163016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709333"/>
                <a:gridCol w="2709333"/>
                <a:gridCol w="2709333"/>
              </a:tblGrid>
              <a:tr h="3953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Cuenta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H</a:t>
                      </a:r>
                      <a:endParaRPr lang="es-MX" dirty="0"/>
                    </a:p>
                  </a:txBody>
                  <a:tcPr/>
                </a:tc>
              </a:tr>
              <a:tr h="395377">
                <a:tc>
                  <a:txBody>
                    <a:bodyPr/>
                    <a:lstStyle/>
                    <a:p>
                      <a:r>
                        <a:rPr lang="es-MX" b="1" dirty="0" smtClean="0"/>
                        <a:t>Aportaciones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$XXX.XX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95377">
                <a:tc>
                  <a:txBody>
                    <a:bodyPr/>
                    <a:lstStyle/>
                    <a:p>
                      <a:r>
                        <a:rPr lang="es-MX" dirty="0" smtClean="0"/>
                        <a:t>SR.</a:t>
                      </a:r>
                      <a:r>
                        <a:rPr lang="es-MX" baseline="0" dirty="0" smtClean="0"/>
                        <a:t> “X”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95377">
                <a:tc>
                  <a:txBody>
                    <a:bodyPr/>
                    <a:lstStyle/>
                    <a:p>
                      <a:r>
                        <a:rPr lang="es-MX" dirty="0" smtClean="0"/>
                        <a:t>SR. “Y”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95377">
                <a:tc>
                  <a:txBody>
                    <a:bodyPr/>
                    <a:lstStyle/>
                    <a:p>
                      <a:r>
                        <a:rPr lang="es-MX" dirty="0" smtClean="0"/>
                        <a:t>SR. “Z”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95377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/>
                        <a:t>Capital</a:t>
                      </a:r>
                      <a:r>
                        <a:rPr lang="es-MX" b="1" baseline="0" dirty="0" smtClean="0"/>
                        <a:t>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$XXX.XX</a:t>
                      </a:r>
                      <a:endParaRPr lang="es-MX" dirty="0"/>
                    </a:p>
                  </a:txBody>
                  <a:tcPr/>
                </a:tc>
              </a:tr>
              <a:tr h="395377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SR.</a:t>
                      </a:r>
                      <a:r>
                        <a:rPr lang="es-MX" baseline="0" dirty="0" smtClean="0"/>
                        <a:t> “X”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95377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SR. “Y”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/>
          </p:nvPr>
        </p:nvGraphicFramePr>
        <p:xfrm>
          <a:off x="1931964" y="4806461"/>
          <a:ext cx="8127999" cy="395377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709333"/>
                <a:gridCol w="2709333"/>
                <a:gridCol w="2709333"/>
              </a:tblGrid>
              <a:tr h="395377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0" dirty="0" smtClean="0">
                          <a:solidFill>
                            <a:schemeClr val="tx1"/>
                          </a:solidFill>
                        </a:rPr>
                        <a:t>SR.</a:t>
                      </a:r>
                      <a:r>
                        <a:rPr lang="es-MX" b="0" baseline="0" dirty="0" smtClean="0">
                          <a:solidFill>
                            <a:schemeClr val="tx1"/>
                          </a:solidFill>
                        </a:rPr>
                        <a:t> “Z”</a:t>
                      </a:r>
                      <a:endParaRPr lang="es-MX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2536874" y="5908430"/>
            <a:ext cx="7624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Por el importe de capital suscrito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67492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/>
          </p:nvPr>
        </p:nvGraphicFramePr>
        <p:xfrm>
          <a:off x="2355557" y="2394503"/>
          <a:ext cx="8127999" cy="248920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709333"/>
                <a:gridCol w="2709333"/>
                <a:gridCol w="2709333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Cuenta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H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b="1" dirty="0" smtClean="0"/>
                        <a:t>Caja, Bancos o diversas cuentas de activo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 XXX.XX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/>
                        <a:t>Aportaciones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$XXX.XX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SR. “X”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SR. </a:t>
                      </a:r>
                      <a:r>
                        <a:rPr lang="es-MX" baseline="0" dirty="0" smtClean="0"/>
                        <a:t>“Y”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SR. “Z”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3334044" y="1012874"/>
            <a:ext cx="7737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Por el importe de exhibición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91836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080932" y="0"/>
            <a:ext cx="8686800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Ejercicio 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418537" y="769441"/>
            <a:ext cx="11440087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Se constituye la sociedad en nombre colectivo, A, B y C, con un capital de $120,000.00 suscrito y exhibido como sigue:</a:t>
            </a:r>
          </a:p>
          <a:p>
            <a:pPr algn="just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Socio A</a:t>
            </a:r>
          </a:p>
          <a:p>
            <a:pPr algn="just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Suscribe $50,000.00 de capital que paga en efectivo </a:t>
            </a:r>
          </a:p>
          <a:p>
            <a:pPr algn="just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Socio B</a:t>
            </a:r>
          </a:p>
          <a:p>
            <a:pPr algn="just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Suscribe $20,000.00 de capital. Entrega un equipo de computo por $10,000.00 que tiene una depreciación acumulada de $3,000.00, entrega un documento por cobrar por $3,000.00 que vence en tres meses, el resto lo queda a deber. </a:t>
            </a:r>
          </a:p>
          <a:p>
            <a:pPr algn="just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13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0" y="0"/>
            <a:ext cx="3096344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Contenido 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37883" y="618565"/>
            <a:ext cx="11134164" cy="61093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Justificación</a:t>
            </a:r>
          </a:p>
          <a:p>
            <a:r>
              <a:rPr lang="es-MX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Guía para su uso </a:t>
            </a:r>
          </a:p>
          <a:p>
            <a:pPr marL="457200" indent="-457200">
              <a:buAutoNum type="arabicPeriod"/>
            </a:pPr>
            <a:r>
              <a:rPr lang="es-MX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Definición de la Sociedad en Nombre Colectivo </a:t>
            </a:r>
            <a:endParaRPr lang="es-MX" sz="23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s-MX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Características de la SNC </a:t>
            </a:r>
            <a:endParaRPr lang="es-MX" sz="23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s-MX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Responsabilidad Subsidiaria </a:t>
            </a:r>
            <a:endParaRPr lang="es-MX" sz="23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s-MX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Responsabilidad ilimitada </a:t>
            </a:r>
            <a:endParaRPr lang="es-MX" sz="23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s-MX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Responsabilidad Solidaria </a:t>
            </a:r>
            <a:endParaRPr lang="es-MX" sz="23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s-MX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Composición del capital </a:t>
            </a:r>
          </a:p>
          <a:p>
            <a:pPr marL="457200" indent="-457200">
              <a:buAutoNum type="arabicPeriod"/>
            </a:pPr>
            <a:r>
              <a:rPr lang="es-MX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Tipos de capital </a:t>
            </a:r>
          </a:p>
          <a:p>
            <a:pPr marL="457200" indent="-457200">
              <a:buAutoNum type="arabicPeriod"/>
            </a:pPr>
            <a:r>
              <a:rPr lang="es-MX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Desventajas de este tipo de sociedad </a:t>
            </a:r>
          </a:p>
          <a:p>
            <a:pPr marL="457200" indent="-457200">
              <a:buAutoNum type="arabicPeriod"/>
            </a:pPr>
            <a:r>
              <a:rPr lang="es-MX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Administración de la sociedad </a:t>
            </a:r>
          </a:p>
          <a:p>
            <a:pPr marL="457200" indent="-457200">
              <a:buAutoNum type="arabicPeriod"/>
            </a:pPr>
            <a:r>
              <a:rPr lang="es-MX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Asiento de apertura </a:t>
            </a:r>
          </a:p>
          <a:p>
            <a:pPr marL="457200" indent="-457200">
              <a:buAutoNum type="arabicPeriod"/>
            </a:pPr>
            <a:r>
              <a:rPr lang="es-MX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Percepciones alimenticias </a:t>
            </a:r>
          </a:p>
          <a:p>
            <a:pPr marL="457200" indent="-457200">
              <a:buAutoNum type="arabicPeriod"/>
            </a:pPr>
            <a:r>
              <a:rPr lang="es-MX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Socios industriales </a:t>
            </a:r>
          </a:p>
          <a:p>
            <a:pPr marL="457200" indent="-457200">
              <a:buAutoNum type="arabicPeriod"/>
            </a:pPr>
            <a:r>
              <a:rPr lang="es-MX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Presentación en el balance </a:t>
            </a:r>
            <a:endParaRPr lang="es-ES" sz="23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ES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Conclusiones </a:t>
            </a:r>
          </a:p>
          <a:p>
            <a:pPr lvl="1"/>
            <a:r>
              <a:rPr lang="es-ES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Bibliografía </a:t>
            </a:r>
            <a:r>
              <a:rPr lang="es-ES" sz="23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MX" sz="2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4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080932" y="0"/>
            <a:ext cx="8686800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Ejercicio 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418537" y="769441"/>
            <a:ext cx="114400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Socio C</a:t>
            </a:r>
          </a:p>
          <a:p>
            <a:pPr algn="just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Suscribe $50,000.00 de capital que paga con su negocio según el siguiente balance:</a:t>
            </a:r>
          </a:p>
          <a:p>
            <a:pPr algn="just"/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/>
          </p:nvPr>
        </p:nvGraphicFramePr>
        <p:xfrm>
          <a:off x="1885951" y="2238057"/>
          <a:ext cx="8115300" cy="463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7463"/>
                <a:gridCol w="2251704"/>
                <a:gridCol w="2426133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Concepto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Importe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Importe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b="1" dirty="0" smtClean="0"/>
                        <a:t>Caja 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/>
                        <a:t>$5,000.00 </a:t>
                      </a:r>
                      <a:endParaRPr lang="es-MX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b="1" dirty="0" smtClean="0"/>
                        <a:t>Documentos por cobrar 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/>
                        <a:t>$10,000.00</a:t>
                      </a:r>
                      <a:endParaRPr lang="es-MX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b="1" dirty="0" smtClean="0"/>
                        <a:t>Clientes 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/>
                        <a:t>$12,000.00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b="1" dirty="0" smtClean="0"/>
                        <a:t>Provisión para cuentas incobrables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/>
                        <a:t>$2,000.00 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/>
                        <a:t>$10,000.00</a:t>
                      </a:r>
                      <a:endParaRPr lang="es-MX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b="1" dirty="0" smtClean="0"/>
                        <a:t>Mobiliario y equipo 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/>
                        <a:t>$15,000.00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Depreciación acumulada </a:t>
                      </a:r>
                      <a:endParaRPr lang="es-MX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$5,000.00 </a:t>
                      </a:r>
                      <a:endParaRPr lang="es-MX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$10,000.00 </a:t>
                      </a:r>
                      <a:endParaRPr lang="es-MX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Maquinaria y Equipo </a:t>
                      </a:r>
                      <a:endParaRPr lang="es-MX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/>
                        <a:t>$20,000.00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Depreciación acumulada </a:t>
                      </a:r>
                      <a:endParaRPr lang="es-MX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$8,000.00 </a:t>
                      </a:r>
                      <a:endParaRPr lang="es-MX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$12,000.00 </a:t>
                      </a:r>
                      <a:endParaRPr lang="es-MX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Gastos de instalación </a:t>
                      </a:r>
                      <a:endParaRPr lang="es-MX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$6,000.00 </a:t>
                      </a:r>
                      <a:endParaRPr lang="es-MX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Amortización acumulada </a:t>
                      </a:r>
                      <a:endParaRPr lang="es-MX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MX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$3,000.00</a:t>
                      </a:r>
                      <a:endParaRPr lang="es-MX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$3,000.00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720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080932" y="0"/>
            <a:ext cx="8686800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contabiliza el capital suscrito 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/>
          </p:nvPr>
        </p:nvGraphicFramePr>
        <p:xfrm>
          <a:off x="2360332" y="1591204"/>
          <a:ext cx="81280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6912"/>
                <a:gridCol w="2554288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Concepto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Parcial 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Debe 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Haber </a:t>
                      </a:r>
                      <a:endParaRPr lang="es-MX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Aportaciones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$120,000.00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Socio A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$50,000.00</a:t>
                      </a:r>
                      <a:r>
                        <a:rPr lang="es-MX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Socio B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$20,000.00</a:t>
                      </a:r>
                      <a:r>
                        <a:rPr lang="es-MX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2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Socio C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$50,000.00</a:t>
                      </a:r>
                      <a:r>
                        <a:rPr lang="es-MX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2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Capital social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$120,000.00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Socio A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$50,000.00</a:t>
                      </a:r>
                      <a:r>
                        <a:rPr lang="es-MX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Socio B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$20,000.00</a:t>
                      </a:r>
                      <a:r>
                        <a:rPr lang="es-MX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2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Socio C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$50,000.00</a:t>
                      </a:r>
                      <a:r>
                        <a:rPr lang="es-MX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2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Registro del capital suscrito y social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605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11323" y="1277471"/>
            <a:ext cx="2948268" cy="280076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contabiliza el capital exhibido 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/>
          </p:nvPr>
        </p:nvGraphicFramePr>
        <p:xfrm>
          <a:off x="3159590" y="-134471"/>
          <a:ext cx="9032410" cy="7118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877"/>
                <a:gridCol w="3950333"/>
                <a:gridCol w="1452282"/>
                <a:gridCol w="1492625"/>
                <a:gridCol w="1703293"/>
              </a:tblGrid>
              <a:tr h="376177">
                <a:tc>
                  <a:txBody>
                    <a:bodyPr/>
                    <a:lstStyle/>
                    <a:p>
                      <a:pPr algn="ctr"/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Concepto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Parcial 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Debe 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Haber </a:t>
                      </a:r>
                      <a:endParaRPr lang="es-MX" sz="2000" b="1" dirty="0"/>
                    </a:p>
                  </a:txBody>
                  <a:tcPr/>
                </a:tc>
              </a:tr>
              <a:tr h="376177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Caja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$55,000.00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6177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Documentos</a:t>
                      </a:r>
                      <a:r>
                        <a:rPr lang="es-MX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x cobrar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$13,000.00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6177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Clientes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$12,000.00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6177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Mobiliario y equipo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$15,000.00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6177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Equipo</a:t>
                      </a:r>
                      <a:r>
                        <a:rPr lang="es-MX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cómputo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$10,000.00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6177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Maquinaria y equipo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$20,000.00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6177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Gastos de instalación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$6,000.00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91924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Depreciación acumulada de mobiliario </a:t>
                      </a:r>
                      <a:endParaRPr lang="es-MX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$5,000.00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91924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Depreciación acumulada de cómputo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$3,000.00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6177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Provisión para clientes </a:t>
                      </a:r>
                      <a:endParaRPr lang="es-MX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$2,000.00</a:t>
                      </a:r>
                      <a:r>
                        <a:rPr lang="es-MX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91924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Depreciación acumulada de maquinaria</a:t>
                      </a:r>
                      <a:r>
                        <a:rPr lang="es-MX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y equipo </a:t>
                      </a:r>
                      <a:endParaRPr lang="es-MX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$8,000.00</a:t>
                      </a:r>
                      <a:r>
                        <a:rPr lang="es-MX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91924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Amortización acumulada de gastos de instalación </a:t>
                      </a:r>
                      <a:endParaRPr lang="es-MX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$3,000.00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6177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Aportaciones</a:t>
                      </a:r>
                      <a:r>
                        <a:rPr lang="es-MX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$110,000.00 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6177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Socio A</a:t>
                      </a:r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$50,000.00</a:t>
                      </a:r>
                      <a:endParaRPr lang="es-MX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6177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Socio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$10,000.00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6177">
                <a:tc>
                  <a:txBody>
                    <a:bodyPr/>
                    <a:lstStyle/>
                    <a:p>
                      <a:pPr algn="ctr"/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Socio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$50,000.00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457200" y="4840941"/>
            <a:ext cx="2514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Registro del capital exhibido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22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487707" y="685800"/>
            <a:ext cx="7221070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Percepciones alimenticias </a:t>
            </a:r>
            <a:endParaRPr lang="es-MX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Resultado de imagen para redacc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988" y="2619120"/>
            <a:ext cx="3937257" cy="3385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909917" y="2013650"/>
            <a:ext cx="631115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Los socios capitalistas que dirijan y administren la marcha de la entidad, tendrán derecho a que se les asigne un sueldo que será fijado por la asamblea general. 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Esta remuneración es independiente a la participación en el reparto de las utilidades a que tienen derecho como socios.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Este sueldo se carga a la cuenta de gastos de administración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48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para redacc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999" y="2842916"/>
            <a:ext cx="4556897" cy="303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748118" y="685800"/>
            <a:ext cx="8700247" cy="83099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 </a:t>
            </a:r>
            <a:endParaRPr lang="es-MX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719416" y="1698063"/>
            <a:ext cx="666301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 Jorge Duran socio capitalista administrativo, por acuerdo mayoritario de los socios se le ha asignado $6000.00 por concepto de alimentos, se expide un cheque a cargo 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bancomer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Gastos de administración    $6,000.00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Bancos 			$6,000.00</a:t>
            </a: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Bancomer    X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29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48118" y="685800"/>
            <a:ext cx="8700247" cy="83099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Socios industriales </a:t>
            </a:r>
            <a:endParaRPr lang="es-MX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343400" y="1525156"/>
            <a:ext cx="710738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Los socios industriales que aportan su trabajo tienen derecho a participar en el reparto de utilidades. </a:t>
            </a:r>
          </a:p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¿De que viven los socios industriales?</a:t>
            </a:r>
          </a:p>
          <a:p>
            <a:pPr algn="just"/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 su trabajo, por lo tanto se fijan cantidades periódicas que podrán retirar como “percepciones para alimentos” a cuenta de las utilidades a que tienen derecho. 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4" descr="Resultado de imagen para lista de verificación dibuj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278" y="1710108"/>
            <a:ext cx="2691531" cy="167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Resultado de imagen para aliment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02" y="3581479"/>
            <a:ext cx="3126509" cy="234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42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821493" y="1496869"/>
            <a:ext cx="62547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Si al determinar y distribuir las utilidades que les correspondan al finalizar el ejercicio estas son insuficientes o el ejercicio arroja pérdida, los socios industriales no tendrán la obligación de reintegrar las cantidades que recibieron por alimentos(art. 49 LGSM)</a:t>
            </a:r>
          </a:p>
          <a:p>
            <a:pPr algn="just"/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Resultado de imagen para socios industri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857" y="2078182"/>
            <a:ext cx="33623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334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48118" y="685800"/>
            <a:ext cx="8700247" cy="83099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 </a:t>
            </a:r>
            <a:endParaRPr lang="es-MX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719416" y="1698063"/>
            <a:ext cx="666301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 el socio industrial retira la percepción asignada se carga la cuenta de “percepciones” y se abona la cuenta de caja o bancos. 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Mario Ledezma socio industrial retira su percepción mensual por concepto de alimentos por la cantidad de $6,000.00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Percepciones  $6,000.00</a:t>
            </a: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Alimentos 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Bancos 			$6,000.00</a:t>
            </a: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Bancomer    X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Resultado de imagen para socios industri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597727"/>
            <a:ext cx="4648200" cy="2535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20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48118" y="685800"/>
            <a:ext cx="8700247" cy="83099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finalizar el ejercicio</a:t>
            </a:r>
            <a:endParaRPr lang="es-MX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906452" y="2581290"/>
            <a:ext cx="666301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saldo deudor de la cuenta de percepciones se ajustara contra la cuenta de resultados del ejercicio. 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Resultado del ejercicio    $6,000.00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Percepciones 		$6,000.00</a:t>
            </a:r>
          </a:p>
        </p:txBody>
      </p:sp>
      <p:pic>
        <p:nvPicPr>
          <p:cNvPr id="4098" name="Picture 2" descr="Resultado de imagen para utilidad del ejercic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757" y="2501755"/>
            <a:ext cx="2381250" cy="260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98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48118" y="685800"/>
            <a:ext cx="8700247" cy="83099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Presentación en el balance </a:t>
            </a:r>
            <a:endParaRPr lang="es-MX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792152" y="1696693"/>
            <a:ext cx="66630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 el balance general, al finalizar el ejercicio, la cuenta de percepciones se presenta disminuyendo las utilidades o aumentando la pérdida. Ejemplo:</a:t>
            </a:r>
          </a:p>
        </p:txBody>
      </p:sp>
      <p:sp>
        <p:nvSpPr>
          <p:cNvPr id="3" name="AutoShape 2" descr="Resultado de imagen para utilidades acumuladas contabilid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5124" name="Picture 4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2136" y="1696693"/>
            <a:ext cx="2065570" cy="206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Resultado de imagen para utilid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158" y="4231120"/>
            <a:ext cx="3435377" cy="126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3 Tabla"/>
          <p:cNvGraphicFramePr>
            <a:graphicFrameLocks noGrp="1"/>
          </p:cNvGraphicFramePr>
          <p:nvPr>
            <p:extLst/>
          </p:nvPr>
        </p:nvGraphicFramePr>
        <p:xfrm>
          <a:off x="1176618" y="3762263"/>
          <a:ext cx="8128002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Resultado del ejercicio (utilidad)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$100,000.00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Resultado del ejercicio (pérdida)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$60,000.00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Menos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Cuenta de percepciones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$2,000.00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Más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Cuenta de percepciones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$2,000.00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Total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$98,000.00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$62,000.00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590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31305" y="0"/>
            <a:ext cx="4176464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Justificación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613647" y="1075765"/>
            <a:ext cx="911710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presente material didáctico tiene la finalidad de facilitar a los estudiantes la comprensión del tema de uno de los tipos de sociedades que contempla la Ley General de Sociedade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 Mercantiles, que es la Sociedad en Nombre Colectivo, conociendo su concepto y características, así como el tratamiento contable, con la finalidad de identificar las ventajas y desventajas de su constitución; información que será de utilidad al momento de proporcionar asesoría a las personas que les interese constituirse como sociedad mercantil. </a:t>
            </a:r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01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17858" y="0"/>
            <a:ext cx="4176464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Conclusiones 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50422" y="930841"/>
            <a:ext cx="1126783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Cada tipo de sociedad contemplada en la Ley General de Sociedades Mercantiles tiene ventajas y desventajas, por lo que es necesario conocer las implicaciones de cada tipo de sociedad, con la finalidad de proporcionar asesoría adecuada a las personas que la necesiten y soliciten los servicios profesionales del Licenciado en Contaduría. </a:t>
            </a:r>
          </a:p>
          <a:p>
            <a:pPr algn="just">
              <a:lnSpc>
                <a:spcPct val="150000"/>
              </a:lnSpc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 el caso de la Sociedad en Nombre Colectivo se observó una desventaja importante derivada de la responsabilidad Subsidiaria, Ilimitada y Solidaria que asumen los socios.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12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17857" y="0"/>
            <a:ext cx="4176464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Bibliografía 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915054" y="1372435"/>
            <a:ext cx="8165726" cy="248920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1.-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Ley General de Sociedades Mercantiles 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.-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Jesús García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Hernández. Contabilidad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sociedades. Ed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. Trillas   </a:t>
            </a:r>
          </a:p>
          <a:p>
            <a:pPr algn="just"/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3.- 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Ángel David Guillen, Daniel López Aguilar. De emprendedor a empresario. Grupo editorial Patria 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99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31305" y="0"/>
            <a:ext cx="4176464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Guía para su uso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24436" y="523220"/>
            <a:ext cx="1110727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estructura del material esta diseñada de forma que facilite al estudiante el abordar y comprender los temas. </a:t>
            </a:r>
          </a:p>
          <a:p>
            <a:pPr algn="just">
              <a:lnSpc>
                <a:spcPct val="150000"/>
              </a:lnSpc>
            </a:pP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 inicia mencionando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concepto de este tipo de sociedad, así como sus características, para posteriormente resaltar las desventajas de este tipo de sociedad. </a:t>
            </a:r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También se contempla información sobre el tratamiento contable respecto a los asientos de apertura, así como los que corresponden a las aportaciones alimentarias y al apoyo que se puede otorgar a los accionistas encargados de la administración de la sociedad. 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77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102660" y="1937408"/>
            <a:ext cx="9663262" cy="1631216"/>
          </a:xfrm>
          <a:prstGeom prst="rect">
            <a:avLst/>
          </a:prstGeom>
          <a:solidFill>
            <a:srgbClr val="0070C0"/>
          </a:solidFill>
        </p:spPr>
        <p:txBody>
          <a:bodyPr wrap="square" lIns="91440" tIns="45720" rIns="91440" bIns="45720">
            <a:spAutoFit/>
          </a:bodyPr>
          <a:lstStyle/>
          <a:p>
            <a:pPr lvl="5" algn="ctr"/>
            <a:r>
              <a:rPr lang="es-ES" sz="5000" b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FF0066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SOCIEDAD DE NOMBRE COLECTIVO</a:t>
            </a:r>
            <a:endParaRPr lang="es-ES" sz="5000" b="1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rgbClr val="FF0066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1028" name="Picture 4" descr="Resultado de imagen para sociedad en nombre colectivo dibuj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3432" y="4320401"/>
            <a:ext cx="3421343" cy="240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87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207877" y="704793"/>
            <a:ext cx="8911687" cy="881133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SOCIEDADES EN NOMBRE COLECTIVO</a:t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977030" y="2004164"/>
            <a:ext cx="101586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aquella que existe bajo una razón social y en la que todos los socios responden, de modo subsidiario, ilimitada y solidariamente, de las obligaciones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sociales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053" y="3386924"/>
            <a:ext cx="2905804" cy="2519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595" y="3386924"/>
            <a:ext cx="4444207" cy="242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826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3.bp.blogspot.com/-zUIQAY3EISw/VfLo_HasYXI/AAAAAAAAACU/9-DFbQgPvF8/s1600/emprendedores-negoci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479" y="2898321"/>
            <a:ext cx="4792435" cy="3694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2242160" y="388754"/>
            <a:ext cx="7290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cap="all" dirty="0"/>
              <a:t>CARACTERÍSTICAS ESENCIALES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713801" y="1179841"/>
            <a:ext cx="1077864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Responsabilidad ilimitada, solidaria y subsidiaria de todos los socios. 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Debe de tener cuando menos dos socios, no hay un número máximo.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Su razón social se compone por los nombres de todos los socios, o de alguno de ellos, seguido solamente de las palabras "y compañía" u otras equivalentes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Todos los socios deben estar de acuerdo para hacer una modificación del contrato social, a menos que se haya pactado que basta el acuerdo de la mayoría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tener una reserva que consiste en ahorrar el 5% de las utilidades obtenidas cada año, hasta llegar a la suma de la quinta parte del capital social.</a:t>
            </a:r>
          </a:p>
        </p:txBody>
      </p:sp>
    </p:spTree>
    <p:extLst>
      <p:ext uri="{BB962C8B-B14F-4D97-AF65-F5344CB8AC3E}">
        <p14:creationId xmlns:p14="http://schemas.microsoft.com/office/powerpoint/2010/main" val="351375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138082" y="376518"/>
            <a:ext cx="8686800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Responsabilidad subsidiaria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45459" y="1828800"/>
            <a:ext cx="6172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Significa que no puede exigirse individualmente a los socios el pago de alguna obligación social, sin antes haber ejercido acción en contra de la persona moral; es decir, los bienes particulares de los socios no podrán ser ejecutados para el pago de las obligaciones que la sociedad contrajo, sino después de agotar el recurso en contra de ella. 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659" y="2393577"/>
            <a:ext cx="52387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94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138082" y="376518"/>
            <a:ext cx="8686800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Responsabilidad ilimitada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5459506" y="1855694"/>
            <a:ext cx="6172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Los socios responden hasta con sus bienes personales del pago de las deudas y el cumplimiento de las obligaciones sociales 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Resultado de imagen para responsabilidad ilimit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399" y="2128090"/>
            <a:ext cx="403860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88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102</TotalTime>
  <Words>1581</Words>
  <Application>Microsoft Office PowerPoint</Application>
  <PresentationFormat>Panorámica</PresentationFormat>
  <Paragraphs>283</Paragraphs>
  <Slides>31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5" baseType="lpstr">
      <vt:lpstr>Arial</vt:lpstr>
      <vt:lpstr>Calibri</vt:lpstr>
      <vt:lpstr>Garamond</vt:lpstr>
      <vt:lpstr>Orgánico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SOCIEDADES EN NOMBRE COLECTIVO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VERONICA</dc:creator>
  <cp:lastModifiedBy>VERONICA</cp:lastModifiedBy>
  <cp:revision>18</cp:revision>
  <dcterms:created xsi:type="dcterms:W3CDTF">2017-03-12T23:45:25Z</dcterms:created>
  <dcterms:modified xsi:type="dcterms:W3CDTF">2017-10-20T20:15:58Z</dcterms:modified>
</cp:coreProperties>
</file>