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8" r:id="rId2"/>
    <p:sldId id="289" r:id="rId3"/>
    <p:sldId id="290" r:id="rId4"/>
    <p:sldId id="291" r:id="rId5"/>
    <p:sldId id="292" r:id="rId6"/>
    <p:sldId id="293" r:id="rId7"/>
    <p:sldId id="298" r:id="rId8"/>
    <p:sldId id="294" r:id="rId9"/>
    <p:sldId id="295" r:id="rId10"/>
    <p:sldId id="296" r:id="rId11"/>
    <p:sldId id="297" r:id="rId12"/>
    <p:sldId id="283" r:id="rId13"/>
    <p:sldId id="257" r:id="rId14"/>
    <p:sldId id="258" r:id="rId15"/>
    <p:sldId id="259" r:id="rId16"/>
    <p:sldId id="260" r:id="rId17"/>
    <p:sldId id="261" r:id="rId18"/>
    <p:sldId id="262" r:id="rId19"/>
    <p:sldId id="263" r:id="rId20"/>
    <p:sldId id="287" r:id="rId21"/>
    <p:sldId id="270" r:id="rId22"/>
    <p:sldId id="264" r:id="rId23"/>
    <p:sldId id="265" r:id="rId24"/>
    <p:sldId id="266" r:id="rId25"/>
    <p:sldId id="267" r:id="rId26"/>
    <p:sldId id="268" r:id="rId27"/>
    <p:sldId id="269" r:id="rId28"/>
    <p:sldId id="284" r:id="rId29"/>
    <p:sldId id="271" r:id="rId30"/>
    <p:sldId id="273" r:id="rId31"/>
    <p:sldId id="276" r:id="rId32"/>
    <p:sldId id="274" r:id="rId33"/>
    <p:sldId id="275" r:id="rId34"/>
    <p:sldId id="277" r:id="rId35"/>
    <p:sldId id="285" r:id="rId36"/>
    <p:sldId id="301" r:id="rId37"/>
    <p:sldId id="302" r:id="rId38"/>
    <p:sldId id="278" r:id="rId39"/>
    <p:sldId id="279" r:id="rId40"/>
    <p:sldId id="280" r:id="rId41"/>
    <p:sldId id="281" r:id="rId42"/>
    <p:sldId id="282" r:id="rId43"/>
    <p:sldId id="286" r:id="rId44"/>
    <p:sldId id="303" r:id="rId45"/>
    <p:sldId id="304" r:id="rId46"/>
    <p:sldId id="307" r:id="rId47"/>
    <p:sldId id="308" r:id="rId48"/>
    <p:sldId id="299" r:id="rId49"/>
    <p:sldId id="300" r:id="rId50"/>
    <p:sldId id="272"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3543EF-3F5F-4546-8B51-0648021AA437}" type="doc">
      <dgm:prSet loTypeId="urn:microsoft.com/office/officeart/2005/8/layout/hierarchy1" loCatId="Inbox" qsTypeId="urn:microsoft.com/office/officeart/2005/8/quickstyle/simple1" qsCatId="simple" csTypeId="urn:microsoft.com/office/officeart/2005/8/colors/colorful2" csCatId="colorful" phldr="1"/>
      <dgm:spPr/>
      <dgm:t>
        <a:bodyPr/>
        <a:lstStyle/>
        <a:p>
          <a:endParaRPr lang="en-US"/>
        </a:p>
      </dgm:t>
    </dgm:pt>
    <dgm:pt modelId="{3F789F76-245E-4C9C-B8F8-86D9E1E06A2D}">
      <dgm:prSet custT="1"/>
      <dgm:spPr/>
      <dgm:t>
        <a:bodyPr/>
        <a:lstStyle/>
        <a:p>
          <a:r>
            <a:rPr lang="es-MX" sz="1800" dirty="0" smtClean="0"/>
            <a:t>Como pudimos apreciar en los diferentes ejemplos que agregue en las definiciones, en </a:t>
          </a:r>
          <a:r>
            <a:rPr lang="es-MX" sz="1800" dirty="0"/>
            <a:t>programación se utiliza la siguiente sintaxis para escribir </a:t>
          </a:r>
          <a:r>
            <a:rPr lang="es-MX" sz="1800" dirty="0" smtClean="0"/>
            <a:t>un algoritmo o un  </a:t>
          </a:r>
          <a:r>
            <a:rPr lang="es-MX" sz="1800" dirty="0"/>
            <a:t>pseudocódigo:</a:t>
          </a:r>
          <a:endParaRPr lang="en-US" sz="1800" dirty="0"/>
        </a:p>
      </dgm:t>
    </dgm:pt>
    <dgm:pt modelId="{0358F943-E35A-476F-B2DE-9EDA593025AE}" type="parTrans" cxnId="{40EB170A-CEF1-46D4-8702-B1D337E5A67C}">
      <dgm:prSet/>
      <dgm:spPr/>
      <dgm:t>
        <a:bodyPr/>
        <a:lstStyle/>
        <a:p>
          <a:endParaRPr lang="en-US"/>
        </a:p>
      </dgm:t>
    </dgm:pt>
    <dgm:pt modelId="{6858145A-2A18-49FD-B170-D2F46130F64A}" type="sibTrans" cxnId="{40EB170A-CEF1-46D4-8702-B1D337E5A67C}">
      <dgm:prSet/>
      <dgm:spPr/>
      <dgm:t>
        <a:bodyPr/>
        <a:lstStyle/>
        <a:p>
          <a:endParaRPr lang="en-US"/>
        </a:p>
      </dgm:t>
    </dgm:pt>
    <dgm:pt modelId="{8C3A93E1-5381-4316-B4B8-A5B7269833BE}">
      <dgm:prSet/>
      <dgm:spPr/>
      <dgm:t>
        <a:bodyPr/>
        <a:lstStyle/>
        <a:p>
          <a:pPr algn="l"/>
          <a:r>
            <a:rPr lang="es-MX" dirty="0"/>
            <a:t>algoritmo &lt;</a:t>
          </a:r>
          <a:r>
            <a:rPr lang="es-MX" dirty="0" err="1"/>
            <a:t>nombre_del_algoritmo</a:t>
          </a:r>
          <a:r>
            <a:rPr lang="es-MX" dirty="0"/>
            <a:t>&gt;</a:t>
          </a:r>
          <a:br>
            <a:rPr lang="es-MX" dirty="0"/>
          </a:br>
          <a:r>
            <a:rPr lang="es-MX" dirty="0"/>
            <a:t/>
          </a:r>
          <a:br>
            <a:rPr lang="es-MX" dirty="0"/>
          </a:br>
          <a:r>
            <a:rPr lang="es-MX" dirty="0"/>
            <a:t>[ constantes</a:t>
          </a:r>
          <a:br>
            <a:rPr lang="es-MX" dirty="0"/>
          </a:br>
          <a:r>
            <a:rPr lang="es-MX" dirty="0"/>
            <a:t>     &lt;</a:t>
          </a:r>
          <a:r>
            <a:rPr lang="es-MX" dirty="0" err="1"/>
            <a:t>declaraciones_de_constantes</a:t>
          </a:r>
          <a:r>
            <a:rPr lang="es-MX" dirty="0"/>
            <a:t>&gt; ]</a:t>
          </a:r>
          <a:br>
            <a:rPr lang="es-MX" dirty="0"/>
          </a:br>
          <a:r>
            <a:rPr lang="es-MX" dirty="0"/>
            <a:t>[ </a:t>
          </a:r>
          <a:r>
            <a:rPr lang="es-MX" dirty="0" err="1"/>
            <a:t>tipos_de_datos</a:t>
          </a:r>
          <a:r>
            <a:rPr lang="es-MX" dirty="0"/>
            <a:t/>
          </a:r>
          <a:br>
            <a:rPr lang="es-MX" dirty="0"/>
          </a:br>
          <a:r>
            <a:rPr lang="es-MX" dirty="0"/>
            <a:t>     &lt;</a:t>
          </a:r>
          <a:r>
            <a:rPr lang="es-MX" dirty="0" err="1"/>
            <a:t>declaraciones_de_tipos_de_datos</a:t>
          </a:r>
          <a:r>
            <a:rPr lang="es-MX" dirty="0"/>
            <a:t>&gt; ]</a:t>
          </a:r>
          <a:br>
            <a:rPr lang="es-MX" dirty="0"/>
          </a:br>
          <a:r>
            <a:rPr lang="es-MX" dirty="0"/>
            <a:t>[ variables</a:t>
          </a:r>
          <a:br>
            <a:rPr lang="es-MX" dirty="0"/>
          </a:br>
          <a:r>
            <a:rPr lang="es-MX" dirty="0"/>
            <a:t>     &lt;</a:t>
          </a:r>
          <a:r>
            <a:rPr lang="es-MX" dirty="0" err="1"/>
            <a:t>declaraciones_de_variables</a:t>
          </a:r>
          <a:r>
            <a:rPr lang="es-MX" dirty="0"/>
            <a:t>&gt; ]</a:t>
          </a:r>
          <a:br>
            <a:rPr lang="es-MX" dirty="0"/>
          </a:br>
          <a:r>
            <a:rPr lang="es-MX" dirty="0"/>
            <a:t/>
          </a:r>
          <a:br>
            <a:rPr lang="es-MX" dirty="0"/>
          </a:br>
          <a:r>
            <a:rPr lang="es-MX" dirty="0"/>
            <a:t>inicio</a:t>
          </a:r>
          <a:br>
            <a:rPr lang="es-MX" dirty="0"/>
          </a:br>
          <a:r>
            <a:rPr lang="es-MX" dirty="0"/>
            <a:t>   &lt;</a:t>
          </a:r>
          <a:r>
            <a:rPr lang="es-MX" dirty="0" err="1"/>
            <a:t>bloque_de_instrucciones</a:t>
          </a:r>
          <a:r>
            <a:rPr lang="es-MX" dirty="0"/>
            <a:t>&gt;</a:t>
          </a:r>
          <a:br>
            <a:rPr lang="es-MX" dirty="0"/>
          </a:br>
          <a:r>
            <a:rPr lang="es-MX" dirty="0"/>
            <a:t>fin</a:t>
          </a:r>
          <a:endParaRPr lang="en-US" dirty="0"/>
        </a:p>
      </dgm:t>
    </dgm:pt>
    <dgm:pt modelId="{7CDA413B-22C6-4D9B-A6F8-30640E53D25D}" type="parTrans" cxnId="{08855C5D-2698-4285-8779-3AC04B7CBC40}">
      <dgm:prSet/>
      <dgm:spPr/>
      <dgm:t>
        <a:bodyPr/>
        <a:lstStyle/>
        <a:p>
          <a:endParaRPr lang="en-US"/>
        </a:p>
      </dgm:t>
    </dgm:pt>
    <dgm:pt modelId="{B5848AEA-38FD-477F-A10F-DF85A94BC89C}" type="sibTrans" cxnId="{08855C5D-2698-4285-8779-3AC04B7CBC40}">
      <dgm:prSet/>
      <dgm:spPr/>
      <dgm:t>
        <a:bodyPr/>
        <a:lstStyle/>
        <a:p>
          <a:endParaRPr lang="en-US"/>
        </a:p>
      </dgm:t>
    </dgm:pt>
    <dgm:pt modelId="{4D2F5D86-6E77-4DEF-8DB5-FEB439DBEC45}" type="pres">
      <dgm:prSet presAssocID="{B43543EF-3F5F-4546-8B51-0648021AA437}" presName="hierChild1" presStyleCnt="0">
        <dgm:presLayoutVars>
          <dgm:chPref val="1"/>
          <dgm:dir/>
          <dgm:animOne val="branch"/>
          <dgm:animLvl val="lvl"/>
          <dgm:resizeHandles/>
        </dgm:presLayoutVars>
      </dgm:prSet>
      <dgm:spPr/>
      <dgm:t>
        <a:bodyPr/>
        <a:lstStyle/>
        <a:p>
          <a:endParaRPr lang="es-MX"/>
        </a:p>
      </dgm:t>
    </dgm:pt>
    <dgm:pt modelId="{0F5DFEE9-F8E4-4DDF-BCE5-CFD2A118E9C9}" type="pres">
      <dgm:prSet presAssocID="{3F789F76-245E-4C9C-B8F8-86D9E1E06A2D}" presName="hierRoot1" presStyleCnt="0"/>
      <dgm:spPr/>
    </dgm:pt>
    <dgm:pt modelId="{AC2EDE4C-BA4B-42D3-BC03-2080FCFC5198}" type="pres">
      <dgm:prSet presAssocID="{3F789F76-245E-4C9C-B8F8-86D9E1E06A2D}" presName="composite" presStyleCnt="0"/>
      <dgm:spPr/>
    </dgm:pt>
    <dgm:pt modelId="{E2377289-FB12-4A93-B521-3266E82A31C8}" type="pres">
      <dgm:prSet presAssocID="{3F789F76-245E-4C9C-B8F8-86D9E1E06A2D}" presName="background" presStyleLbl="node0" presStyleIdx="0" presStyleCnt="2"/>
      <dgm:spPr/>
    </dgm:pt>
    <dgm:pt modelId="{AE577389-F15E-4090-8BB6-6C7B6117D44C}" type="pres">
      <dgm:prSet presAssocID="{3F789F76-245E-4C9C-B8F8-86D9E1E06A2D}" presName="text" presStyleLbl="fgAcc0" presStyleIdx="0" presStyleCnt="2">
        <dgm:presLayoutVars>
          <dgm:chPref val="3"/>
        </dgm:presLayoutVars>
      </dgm:prSet>
      <dgm:spPr/>
      <dgm:t>
        <a:bodyPr/>
        <a:lstStyle/>
        <a:p>
          <a:endParaRPr lang="es-MX"/>
        </a:p>
      </dgm:t>
    </dgm:pt>
    <dgm:pt modelId="{45DEF8DD-81A9-4DCE-99E5-9CA3DF5B7CAA}" type="pres">
      <dgm:prSet presAssocID="{3F789F76-245E-4C9C-B8F8-86D9E1E06A2D}" presName="hierChild2" presStyleCnt="0"/>
      <dgm:spPr/>
    </dgm:pt>
    <dgm:pt modelId="{48117E9C-A801-4C75-B193-B37B0144AC97}" type="pres">
      <dgm:prSet presAssocID="{8C3A93E1-5381-4316-B4B8-A5B7269833BE}" presName="hierRoot1" presStyleCnt="0"/>
      <dgm:spPr/>
    </dgm:pt>
    <dgm:pt modelId="{64FEBEB6-6D55-4190-B5FD-B02F922430EB}" type="pres">
      <dgm:prSet presAssocID="{8C3A93E1-5381-4316-B4B8-A5B7269833BE}" presName="composite" presStyleCnt="0"/>
      <dgm:spPr/>
    </dgm:pt>
    <dgm:pt modelId="{4E5E6F8B-6CDD-4AC2-AFA5-455B585A458F}" type="pres">
      <dgm:prSet presAssocID="{8C3A93E1-5381-4316-B4B8-A5B7269833BE}" presName="background" presStyleLbl="node0" presStyleIdx="1" presStyleCnt="2"/>
      <dgm:spPr/>
    </dgm:pt>
    <dgm:pt modelId="{FFC68D62-AF90-40BB-9D61-CC77FC93CA88}" type="pres">
      <dgm:prSet presAssocID="{8C3A93E1-5381-4316-B4B8-A5B7269833BE}" presName="text" presStyleLbl="fgAcc0" presStyleIdx="1" presStyleCnt="2">
        <dgm:presLayoutVars>
          <dgm:chPref val="3"/>
        </dgm:presLayoutVars>
      </dgm:prSet>
      <dgm:spPr/>
      <dgm:t>
        <a:bodyPr/>
        <a:lstStyle/>
        <a:p>
          <a:endParaRPr lang="es-MX"/>
        </a:p>
      </dgm:t>
    </dgm:pt>
    <dgm:pt modelId="{EFA7005F-9893-4498-BD4A-237B59336469}" type="pres">
      <dgm:prSet presAssocID="{8C3A93E1-5381-4316-B4B8-A5B7269833BE}" presName="hierChild2" presStyleCnt="0"/>
      <dgm:spPr/>
    </dgm:pt>
  </dgm:ptLst>
  <dgm:cxnLst>
    <dgm:cxn modelId="{6619D488-F94E-4161-92DB-A788C52ACFD8}" type="presOf" srcId="{8C3A93E1-5381-4316-B4B8-A5B7269833BE}" destId="{FFC68D62-AF90-40BB-9D61-CC77FC93CA88}" srcOrd="0" destOrd="0" presId="urn:microsoft.com/office/officeart/2005/8/layout/hierarchy1"/>
    <dgm:cxn modelId="{40EB170A-CEF1-46D4-8702-B1D337E5A67C}" srcId="{B43543EF-3F5F-4546-8B51-0648021AA437}" destId="{3F789F76-245E-4C9C-B8F8-86D9E1E06A2D}" srcOrd="0" destOrd="0" parTransId="{0358F943-E35A-476F-B2DE-9EDA593025AE}" sibTransId="{6858145A-2A18-49FD-B170-D2F46130F64A}"/>
    <dgm:cxn modelId="{6A87EE8F-3C50-4E8C-8235-00A85C9FCE68}" type="presOf" srcId="{3F789F76-245E-4C9C-B8F8-86D9E1E06A2D}" destId="{AE577389-F15E-4090-8BB6-6C7B6117D44C}" srcOrd="0" destOrd="0" presId="urn:microsoft.com/office/officeart/2005/8/layout/hierarchy1"/>
    <dgm:cxn modelId="{08855C5D-2698-4285-8779-3AC04B7CBC40}" srcId="{B43543EF-3F5F-4546-8B51-0648021AA437}" destId="{8C3A93E1-5381-4316-B4B8-A5B7269833BE}" srcOrd="1" destOrd="0" parTransId="{7CDA413B-22C6-4D9B-A6F8-30640E53D25D}" sibTransId="{B5848AEA-38FD-477F-A10F-DF85A94BC89C}"/>
    <dgm:cxn modelId="{43A124FE-32B3-4678-865C-19CCB4810EA8}" type="presOf" srcId="{B43543EF-3F5F-4546-8B51-0648021AA437}" destId="{4D2F5D86-6E77-4DEF-8DB5-FEB439DBEC45}" srcOrd="0" destOrd="0" presId="urn:microsoft.com/office/officeart/2005/8/layout/hierarchy1"/>
    <dgm:cxn modelId="{0B23F320-E7CB-49B2-8CCE-6EB8FAB45864}" type="presParOf" srcId="{4D2F5D86-6E77-4DEF-8DB5-FEB439DBEC45}" destId="{0F5DFEE9-F8E4-4DDF-BCE5-CFD2A118E9C9}" srcOrd="0" destOrd="0" presId="urn:microsoft.com/office/officeart/2005/8/layout/hierarchy1"/>
    <dgm:cxn modelId="{40623ED9-EBAB-4B74-AC1C-E2C84B548947}" type="presParOf" srcId="{0F5DFEE9-F8E4-4DDF-BCE5-CFD2A118E9C9}" destId="{AC2EDE4C-BA4B-42D3-BC03-2080FCFC5198}" srcOrd="0" destOrd="0" presId="urn:microsoft.com/office/officeart/2005/8/layout/hierarchy1"/>
    <dgm:cxn modelId="{E9CD5673-77EC-4C01-8EB6-64BB0C5F6363}" type="presParOf" srcId="{AC2EDE4C-BA4B-42D3-BC03-2080FCFC5198}" destId="{E2377289-FB12-4A93-B521-3266E82A31C8}" srcOrd="0" destOrd="0" presId="urn:microsoft.com/office/officeart/2005/8/layout/hierarchy1"/>
    <dgm:cxn modelId="{014F80D3-84AB-47FB-8365-5845E87A8713}" type="presParOf" srcId="{AC2EDE4C-BA4B-42D3-BC03-2080FCFC5198}" destId="{AE577389-F15E-4090-8BB6-6C7B6117D44C}" srcOrd="1" destOrd="0" presId="urn:microsoft.com/office/officeart/2005/8/layout/hierarchy1"/>
    <dgm:cxn modelId="{436E05C5-235D-4DF3-BA43-A140EFD66E87}" type="presParOf" srcId="{0F5DFEE9-F8E4-4DDF-BCE5-CFD2A118E9C9}" destId="{45DEF8DD-81A9-4DCE-99E5-9CA3DF5B7CAA}" srcOrd="1" destOrd="0" presId="urn:microsoft.com/office/officeart/2005/8/layout/hierarchy1"/>
    <dgm:cxn modelId="{35A53155-EBC4-43BF-97A0-ADE705EF81E2}" type="presParOf" srcId="{4D2F5D86-6E77-4DEF-8DB5-FEB439DBEC45}" destId="{48117E9C-A801-4C75-B193-B37B0144AC97}" srcOrd="1" destOrd="0" presId="urn:microsoft.com/office/officeart/2005/8/layout/hierarchy1"/>
    <dgm:cxn modelId="{7B55EC3F-7DC7-4959-B9D7-DD5D2D123070}" type="presParOf" srcId="{48117E9C-A801-4C75-B193-B37B0144AC97}" destId="{64FEBEB6-6D55-4190-B5FD-B02F922430EB}" srcOrd="0" destOrd="0" presId="urn:microsoft.com/office/officeart/2005/8/layout/hierarchy1"/>
    <dgm:cxn modelId="{25463387-86E7-4B0C-A2B8-C8A4A3E71B61}" type="presParOf" srcId="{64FEBEB6-6D55-4190-B5FD-B02F922430EB}" destId="{4E5E6F8B-6CDD-4AC2-AFA5-455B585A458F}" srcOrd="0" destOrd="0" presId="urn:microsoft.com/office/officeart/2005/8/layout/hierarchy1"/>
    <dgm:cxn modelId="{885A33C6-B9F8-4CE8-A05E-5638A475D059}" type="presParOf" srcId="{64FEBEB6-6D55-4190-B5FD-B02F922430EB}" destId="{FFC68D62-AF90-40BB-9D61-CC77FC93CA88}" srcOrd="1" destOrd="0" presId="urn:microsoft.com/office/officeart/2005/8/layout/hierarchy1"/>
    <dgm:cxn modelId="{B4EFB2BA-0D29-4580-9397-3472EFAE115C}" type="presParOf" srcId="{48117E9C-A801-4C75-B193-B37B0144AC97}" destId="{EFA7005F-9893-4498-BD4A-237B5933646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77289-FB12-4A93-B521-3266E82A31C8}">
      <dsp:nvSpPr>
        <dsp:cNvPr id="0" name=""/>
        <dsp:cNvSpPr/>
      </dsp:nvSpPr>
      <dsp:spPr>
        <a:xfrm>
          <a:off x="280907" y="1518"/>
          <a:ext cx="4433275" cy="281513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577389-F15E-4090-8BB6-6C7B6117D44C}">
      <dsp:nvSpPr>
        <dsp:cNvPr id="0" name=""/>
        <dsp:cNvSpPr/>
      </dsp:nvSpPr>
      <dsp:spPr>
        <a:xfrm>
          <a:off x="773493" y="469475"/>
          <a:ext cx="4433275" cy="281513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MX" sz="1800" kern="1200" dirty="0" smtClean="0"/>
            <a:t>Como pudimos apreciar en los diferentes ejemplos que agregue en las definiciones, en </a:t>
          </a:r>
          <a:r>
            <a:rPr lang="es-MX" sz="1800" kern="1200" dirty="0"/>
            <a:t>programación se utiliza la siguiente sintaxis para escribir </a:t>
          </a:r>
          <a:r>
            <a:rPr lang="es-MX" sz="1800" kern="1200" dirty="0" smtClean="0"/>
            <a:t>un algoritmo o un  </a:t>
          </a:r>
          <a:r>
            <a:rPr lang="es-MX" sz="1800" kern="1200" dirty="0"/>
            <a:t>pseudocódigo:</a:t>
          </a:r>
          <a:endParaRPr lang="en-US" sz="1800" kern="1200" dirty="0"/>
        </a:p>
      </dsp:txBody>
      <dsp:txXfrm>
        <a:off x="855945" y="551927"/>
        <a:ext cx="4268371" cy="2650226"/>
      </dsp:txXfrm>
    </dsp:sp>
    <dsp:sp modelId="{4E5E6F8B-6CDD-4AC2-AFA5-455B585A458F}">
      <dsp:nvSpPr>
        <dsp:cNvPr id="0" name=""/>
        <dsp:cNvSpPr/>
      </dsp:nvSpPr>
      <dsp:spPr>
        <a:xfrm>
          <a:off x="5699355" y="1518"/>
          <a:ext cx="4433275" cy="2815130"/>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C68D62-AF90-40BB-9D61-CC77FC93CA88}">
      <dsp:nvSpPr>
        <dsp:cNvPr id="0" name=""/>
        <dsp:cNvSpPr/>
      </dsp:nvSpPr>
      <dsp:spPr>
        <a:xfrm>
          <a:off x="6191941" y="469475"/>
          <a:ext cx="4433275" cy="281513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s-MX" sz="1500" kern="1200" dirty="0"/>
            <a:t>algoritmo &lt;</a:t>
          </a:r>
          <a:r>
            <a:rPr lang="es-MX" sz="1500" kern="1200" dirty="0" err="1"/>
            <a:t>nombre_del_algoritmo</a:t>
          </a:r>
          <a:r>
            <a:rPr lang="es-MX" sz="1500" kern="1200" dirty="0"/>
            <a:t>&gt;</a:t>
          </a:r>
          <a:br>
            <a:rPr lang="es-MX" sz="1500" kern="1200" dirty="0"/>
          </a:br>
          <a:r>
            <a:rPr lang="es-MX" sz="1500" kern="1200" dirty="0"/>
            <a:t/>
          </a:r>
          <a:br>
            <a:rPr lang="es-MX" sz="1500" kern="1200" dirty="0"/>
          </a:br>
          <a:r>
            <a:rPr lang="es-MX" sz="1500" kern="1200" dirty="0"/>
            <a:t>[ constantes</a:t>
          </a:r>
          <a:br>
            <a:rPr lang="es-MX" sz="1500" kern="1200" dirty="0"/>
          </a:br>
          <a:r>
            <a:rPr lang="es-MX" sz="1500" kern="1200" dirty="0"/>
            <a:t>     &lt;</a:t>
          </a:r>
          <a:r>
            <a:rPr lang="es-MX" sz="1500" kern="1200" dirty="0" err="1"/>
            <a:t>declaraciones_de_constantes</a:t>
          </a:r>
          <a:r>
            <a:rPr lang="es-MX" sz="1500" kern="1200" dirty="0"/>
            <a:t>&gt; ]</a:t>
          </a:r>
          <a:br>
            <a:rPr lang="es-MX" sz="1500" kern="1200" dirty="0"/>
          </a:br>
          <a:r>
            <a:rPr lang="es-MX" sz="1500" kern="1200" dirty="0"/>
            <a:t>[ </a:t>
          </a:r>
          <a:r>
            <a:rPr lang="es-MX" sz="1500" kern="1200" dirty="0" err="1"/>
            <a:t>tipos_de_datos</a:t>
          </a:r>
          <a:r>
            <a:rPr lang="es-MX" sz="1500" kern="1200" dirty="0"/>
            <a:t/>
          </a:r>
          <a:br>
            <a:rPr lang="es-MX" sz="1500" kern="1200" dirty="0"/>
          </a:br>
          <a:r>
            <a:rPr lang="es-MX" sz="1500" kern="1200" dirty="0"/>
            <a:t>     &lt;</a:t>
          </a:r>
          <a:r>
            <a:rPr lang="es-MX" sz="1500" kern="1200" dirty="0" err="1"/>
            <a:t>declaraciones_de_tipos_de_datos</a:t>
          </a:r>
          <a:r>
            <a:rPr lang="es-MX" sz="1500" kern="1200" dirty="0"/>
            <a:t>&gt; ]</a:t>
          </a:r>
          <a:br>
            <a:rPr lang="es-MX" sz="1500" kern="1200" dirty="0"/>
          </a:br>
          <a:r>
            <a:rPr lang="es-MX" sz="1500" kern="1200" dirty="0"/>
            <a:t>[ variables</a:t>
          </a:r>
          <a:br>
            <a:rPr lang="es-MX" sz="1500" kern="1200" dirty="0"/>
          </a:br>
          <a:r>
            <a:rPr lang="es-MX" sz="1500" kern="1200" dirty="0"/>
            <a:t>     &lt;</a:t>
          </a:r>
          <a:r>
            <a:rPr lang="es-MX" sz="1500" kern="1200" dirty="0" err="1"/>
            <a:t>declaraciones_de_variables</a:t>
          </a:r>
          <a:r>
            <a:rPr lang="es-MX" sz="1500" kern="1200" dirty="0"/>
            <a:t>&gt; ]</a:t>
          </a:r>
          <a:br>
            <a:rPr lang="es-MX" sz="1500" kern="1200" dirty="0"/>
          </a:br>
          <a:r>
            <a:rPr lang="es-MX" sz="1500" kern="1200" dirty="0"/>
            <a:t/>
          </a:r>
          <a:br>
            <a:rPr lang="es-MX" sz="1500" kern="1200" dirty="0"/>
          </a:br>
          <a:r>
            <a:rPr lang="es-MX" sz="1500" kern="1200" dirty="0"/>
            <a:t>inicio</a:t>
          </a:r>
          <a:br>
            <a:rPr lang="es-MX" sz="1500" kern="1200" dirty="0"/>
          </a:br>
          <a:r>
            <a:rPr lang="es-MX" sz="1500" kern="1200" dirty="0"/>
            <a:t>   &lt;</a:t>
          </a:r>
          <a:r>
            <a:rPr lang="es-MX" sz="1500" kern="1200" dirty="0" err="1"/>
            <a:t>bloque_de_instrucciones</a:t>
          </a:r>
          <a:r>
            <a:rPr lang="es-MX" sz="1500" kern="1200" dirty="0"/>
            <a:t>&gt;</a:t>
          </a:r>
          <a:br>
            <a:rPr lang="es-MX" sz="1500" kern="1200" dirty="0"/>
          </a:br>
          <a:r>
            <a:rPr lang="es-MX" sz="1500" kern="1200" dirty="0"/>
            <a:t>fin</a:t>
          </a:r>
          <a:endParaRPr lang="en-US" sz="1500" kern="1200" dirty="0"/>
        </a:p>
      </dsp:txBody>
      <dsp:txXfrm>
        <a:off x="6274393" y="551927"/>
        <a:ext cx="4268371" cy="265022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3005524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2236428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30917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726669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54659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1870994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30455150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3053381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3690718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5939929-6559-438D-80E6-EF6D78E4D994}" type="datetimeFigureOut">
              <a:rPr lang="es-MX" smtClean="0"/>
              <a:t>20/09/2017</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1120958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5939929-6559-438D-80E6-EF6D78E4D994}" type="datetimeFigureOut">
              <a:rPr lang="es-MX" smtClean="0"/>
              <a:t>20/09/2017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02967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5939929-6559-438D-80E6-EF6D78E4D994}" type="datetimeFigureOut">
              <a:rPr lang="es-MX" smtClean="0"/>
              <a:t>20/09/2017</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937997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5939929-6559-438D-80E6-EF6D78E4D994}" type="datetimeFigureOut">
              <a:rPr lang="es-MX" smtClean="0"/>
              <a:t>20/09/2017</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62428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939929-6559-438D-80E6-EF6D78E4D994}" type="datetimeFigureOut">
              <a:rPr lang="es-MX" smtClean="0"/>
              <a:t>20/09/2017</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173899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B5939929-6559-438D-80E6-EF6D78E4D994}" type="datetimeFigureOut">
              <a:rPr lang="es-MX" smtClean="0"/>
              <a:t>20/09/2017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3636671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5939929-6559-438D-80E6-EF6D78E4D994}" type="datetimeFigureOut">
              <a:rPr lang="es-MX" smtClean="0"/>
              <a:t>20/09/2017</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09D5FC6-9E00-432A-9331-1A949F818E39}" type="slidenum">
              <a:rPr lang="es-MX" smtClean="0"/>
              <a:t>‹Nº›</a:t>
            </a:fld>
            <a:endParaRPr lang="es-MX"/>
          </a:p>
        </p:txBody>
      </p:sp>
    </p:spTree>
    <p:extLst>
      <p:ext uri="{BB962C8B-B14F-4D97-AF65-F5344CB8AC3E}">
        <p14:creationId xmlns:p14="http://schemas.microsoft.com/office/powerpoint/2010/main" val="2447713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939929-6559-438D-80E6-EF6D78E4D994}" type="datetimeFigureOut">
              <a:rPr lang="es-MX" smtClean="0"/>
              <a:t>20/09/2017</a:t>
            </a:fld>
            <a:endParaRPr lang="es-MX"/>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09D5FC6-9E00-432A-9331-1A949F818E39}" type="slidenum">
              <a:rPr lang="es-MX" smtClean="0"/>
              <a:t>‹Nº›</a:t>
            </a:fld>
            <a:endParaRPr lang="es-MX"/>
          </a:p>
        </p:txBody>
      </p:sp>
    </p:spTree>
    <p:extLst>
      <p:ext uri="{BB962C8B-B14F-4D97-AF65-F5344CB8AC3E}">
        <p14:creationId xmlns:p14="http://schemas.microsoft.com/office/powerpoint/2010/main" val="2110481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slide" Target="slide16.xml"/><Relationship Id="rId7" Type="http://schemas.openxmlformats.org/officeDocument/2006/relationships/slide" Target="slide38.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slide" Target="slide33.xml"/><Relationship Id="rId5" Type="http://schemas.openxmlformats.org/officeDocument/2006/relationships/slide" Target="slide29.xml"/><Relationship Id="rId10" Type="http://schemas.openxmlformats.org/officeDocument/2006/relationships/slide" Target="slide2.xml"/><Relationship Id="rId4" Type="http://schemas.openxmlformats.org/officeDocument/2006/relationships/slide" Target="slide21.xml"/><Relationship Id="rId9" Type="http://schemas.openxmlformats.org/officeDocument/2006/relationships/slide" Target="slide48.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6.xml"/><Relationship Id="rId3" Type="http://schemas.openxmlformats.org/officeDocument/2006/relationships/slide" Target="slide6.xml"/><Relationship Id="rId7" Type="http://schemas.openxmlformats.org/officeDocument/2006/relationships/slide" Target="slide11.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8.xml"/><Relationship Id="rId9" Type="http://schemas.openxmlformats.org/officeDocument/2006/relationships/slide" Target="slide48.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tmp"/><Relationship Id="rId1" Type="http://schemas.openxmlformats.org/officeDocument/2006/relationships/slideLayout" Target="../slideLayouts/slideLayout7.xml"/><Relationship Id="rId4" Type="http://schemas.openxmlformats.org/officeDocument/2006/relationships/slide" Target="slide44.xml"/></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24.png"/></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5.tmp"/><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6.tmp"/><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7.tmp"/><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tmp"/><Relationship Id="rId1" Type="http://schemas.openxmlformats.org/officeDocument/2006/relationships/slideLayout" Target="../slideLayouts/slideLayout7.xml"/><Relationship Id="rId4" Type="http://schemas.openxmlformats.org/officeDocument/2006/relationships/slide" Target="slide44.xml"/></Relationships>
</file>

<file path=ppt/slides/_rels/slide50.xml.rels><?xml version="1.0" encoding="UTF-8" standalone="yes"?>
<Relationships xmlns="http://schemas.openxmlformats.org/package/2006/relationships"><Relationship Id="rId8" Type="http://schemas.openxmlformats.org/officeDocument/2006/relationships/hyperlink" Target="https://books.google.com.mx/books?id=_9rhBAAAQBAJ&amp;printsec=frontcover&amp;dq=elementos+y+sintaxis+para+pseudocodigo&amp;hl=es&amp;sa=X&amp;ved=0ahUKEwitovTU7pvWAhXCQyYKHQaeB7cQ6AEIXjAJ#v=onepage&amp;q&amp;f=false" TargetMode="External"/><Relationship Id="rId3" Type="http://schemas.openxmlformats.org/officeDocument/2006/relationships/hyperlink" Target="http://www.jramonet.com/sites/default/files/adjuntos/diagramas_flujo_jrf_v2013.pdf" TargetMode="External"/><Relationship Id="rId7" Type="http://schemas.openxmlformats.org/officeDocument/2006/relationships/hyperlink" Target="https://books.google.com.mx/books?id=ofv7CwAAQBAJ&amp;pg=PA41&amp;dq=elementos+y+sintaxis+para+pseudocodigo&amp;hl=es&amp;sa=X&amp;ved=0ahUKEwjQwtad7pvWAhXIZCYKHXh3C5oQ6AEIKjAB#v=onepage&amp;q=elementos%20y%20sintaxis%20para%20pseudocodigo&amp;f=false" TargetMode="External"/><Relationship Id="rId2" Type="http://schemas.openxmlformats.org/officeDocument/2006/relationships/hyperlink" Target="http://eduteka.icesi.edu.co/modulos/4/116" TargetMode="External"/><Relationship Id="rId1" Type="http://schemas.openxmlformats.org/officeDocument/2006/relationships/slideLayout" Target="../slideLayouts/slideLayout2.xml"/><Relationship Id="rId6" Type="http://schemas.openxmlformats.org/officeDocument/2006/relationships/hyperlink" Target="file:///C:\Users\Jair\Downloads\Como_crear_un_Diagrama_de_Flujo.pdf" TargetMode="External"/><Relationship Id="rId11" Type="http://schemas.openxmlformats.org/officeDocument/2006/relationships/slide" Target="slide2.xml"/><Relationship Id="rId5" Type="http://schemas.openxmlformats.org/officeDocument/2006/relationships/hyperlink" Target="https://documentos.mideplan.go.cr/alfresco/d/d/workspace/SpacesStore/6a88ebe4-da9f-4b6a-b366-425dd6371a97/guia-elaboracion-diagramas-flujo-2009.pdf" TargetMode="External"/><Relationship Id="rId10" Type="http://schemas.openxmlformats.org/officeDocument/2006/relationships/hyperlink" Target="http://fcasua.contad.unam.mx/apuntes/interiores/docs/98/4/informatica_4.pdf" TargetMode="External"/><Relationship Id="rId4" Type="http://schemas.openxmlformats.org/officeDocument/2006/relationships/hyperlink" Target="https://es.scribd.com/doc/48969416/UNIDAD-III-Estudio-de-movimientos-docx1" TargetMode="External"/><Relationship Id="rId9" Type="http://schemas.openxmlformats.org/officeDocument/2006/relationships/hyperlink" Target="http://www.carlospes.com/curso_de_algoritmos/07_05_sintaxis_de_un_algoritmo.php" TargetMode="Externa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30629"/>
            <a:ext cx="2057400" cy="2057400"/>
          </a:xfrm>
          <a:prstGeom prst="rect">
            <a:avLst/>
          </a:prstGeom>
        </p:spPr>
      </p:pic>
      <p:sp>
        <p:nvSpPr>
          <p:cNvPr id="3" name="Título 5"/>
          <p:cNvSpPr txBox="1">
            <a:spLocks/>
          </p:cNvSpPr>
          <p:nvPr/>
        </p:nvSpPr>
        <p:spPr>
          <a:xfrm>
            <a:off x="2029800" y="331921"/>
            <a:ext cx="8825560" cy="548081"/>
          </a:xfrm>
          <a:prstGeom prst="rect">
            <a:avLst/>
          </a:prstGeom>
        </p:spPr>
        <p:txBody>
          <a:bodyPr>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2800" u="sng" dirty="0" smtClean="0"/>
              <a:t>Universidad Autónoma del Estado de México</a:t>
            </a:r>
            <a:endParaRPr lang="es-MX" sz="2800" u="sng" dirty="0"/>
          </a:p>
        </p:txBody>
      </p:sp>
      <p:sp>
        <p:nvSpPr>
          <p:cNvPr id="4" name="6 CuadroTexto"/>
          <p:cNvSpPr txBox="1"/>
          <p:nvPr/>
        </p:nvSpPr>
        <p:spPr>
          <a:xfrm>
            <a:off x="2057400" y="721426"/>
            <a:ext cx="8534776" cy="523220"/>
          </a:xfrm>
          <a:prstGeom prst="rect">
            <a:avLst/>
          </a:prstGeom>
        </p:spPr>
        <p:txBody>
          <a:bodyPr>
            <a:noAutofit/>
          </a:bodyPr>
          <a:lstStyle>
            <a:defPPr>
              <a:defRPr lang="en-US"/>
            </a:defPPr>
            <a:lvl1pPr defTabSz="914400">
              <a:lnSpc>
                <a:spcPct val="90000"/>
              </a:lnSpc>
              <a:spcBef>
                <a:spcPct val="0"/>
              </a:spcBef>
              <a:buNone/>
              <a:defRPr sz="2800" u="sng">
                <a:latin typeface="+mj-lt"/>
                <a:ea typeface="+mj-ea"/>
                <a:cs typeface="+mj-cs"/>
              </a:defRPr>
            </a:lvl1pPr>
          </a:lstStyle>
          <a:p>
            <a:r>
              <a:rPr lang="es-MX" u="none" dirty="0"/>
              <a:t>Centro Universitario UAEM Ecatepec</a:t>
            </a:r>
          </a:p>
        </p:txBody>
      </p:sp>
      <p:sp>
        <p:nvSpPr>
          <p:cNvPr id="8" name="Rectángulo 7"/>
          <p:cNvSpPr/>
          <p:nvPr/>
        </p:nvSpPr>
        <p:spPr>
          <a:xfrm>
            <a:off x="0" y="1470630"/>
            <a:ext cx="10133045" cy="4801314"/>
          </a:xfrm>
          <a:prstGeom prst="rect">
            <a:avLst/>
          </a:prstGeom>
        </p:spPr>
        <p:txBody>
          <a:bodyPr wrap="square">
            <a:spAutoFit/>
          </a:bodyPr>
          <a:lstStyle/>
          <a:p>
            <a:pPr algn="ctr">
              <a:lnSpc>
                <a:spcPct val="150000"/>
              </a:lnSpc>
            </a:pPr>
            <a:r>
              <a:rPr lang="es-ES_tradnl" sz="2800" dirty="0"/>
              <a:t>PROGRAMA DE ESTUDIOS POR COMPETENCIAS </a:t>
            </a:r>
            <a:endParaRPr lang="es-ES_tradnl" sz="2800" dirty="0" smtClean="0"/>
          </a:p>
          <a:p>
            <a:pPr algn="ctr">
              <a:lnSpc>
                <a:spcPct val="150000"/>
              </a:lnSpc>
            </a:pPr>
            <a:r>
              <a:rPr lang="es-ES_tradnl" sz="2800" dirty="0" smtClean="0"/>
              <a:t>Unidad </a:t>
            </a:r>
            <a:r>
              <a:rPr lang="es-ES_tradnl" sz="2800" dirty="0"/>
              <a:t>de Aprendizaje: </a:t>
            </a:r>
            <a:r>
              <a:rPr lang="es-ES_tradnl" sz="2800" dirty="0" smtClean="0"/>
              <a:t>“Algoritmos Computacionales”</a:t>
            </a:r>
            <a:endParaRPr lang="es-ES_tradnl" sz="2800" dirty="0"/>
          </a:p>
          <a:p>
            <a:pPr algn="ctr">
              <a:lnSpc>
                <a:spcPct val="150000"/>
              </a:lnSpc>
            </a:pPr>
            <a:r>
              <a:rPr lang="es-ES_tradnl" sz="2000" dirty="0" smtClean="0"/>
              <a:t>Programa </a:t>
            </a:r>
            <a:r>
              <a:rPr lang="es-ES_tradnl" sz="2000" dirty="0"/>
              <a:t>educativo: </a:t>
            </a:r>
            <a:r>
              <a:rPr lang="es-ES_tradnl" sz="2000" dirty="0" smtClean="0"/>
              <a:t> “Licenciatura en Informática Administrativa”</a:t>
            </a:r>
            <a:endParaRPr lang="es-ES_tradnl" sz="2000" dirty="0"/>
          </a:p>
          <a:p>
            <a:pPr algn="ctr">
              <a:lnSpc>
                <a:spcPct val="150000"/>
              </a:lnSpc>
            </a:pPr>
            <a:r>
              <a:rPr lang="es-ES_tradnl" sz="2000" dirty="0" smtClean="0"/>
              <a:t>Área </a:t>
            </a:r>
            <a:r>
              <a:rPr lang="es-ES_tradnl" sz="2000" dirty="0"/>
              <a:t>de docencia: </a:t>
            </a:r>
            <a:r>
              <a:rPr lang="es-ES_tradnl" sz="2000" dirty="0" smtClean="0"/>
              <a:t>Desarrollo de Software</a:t>
            </a:r>
            <a:endParaRPr lang="es-ES_tradnl" sz="2000" dirty="0"/>
          </a:p>
          <a:p>
            <a:pPr algn="ctr">
              <a:lnSpc>
                <a:spcPct val="150000"/>
              </a:lnSpc>
            </a:pPr>
            <a:r>
              <a:rPr lang="es-ES_tradnl" sz="2000" dirty="0" smtClean="0"/>
              <a:t>	Créditos</a:t>
            </a:r>
            <a:r>
              <a:rPr lang="es-ES_tradnl" sz="2000" dirty="0"/>
              <a:t>: </a:t>
            </a:r>
            <a:r>
              <a:rPr lang="es-ES_tradnl" sz="2000" dirty="0" smtClean="0"/>
              <a:t>8</a:t>
            </a:r>
          </a:p>
          <a:p>
            <a:pPr algn="ctr">
              <a:lnSpc>
                <a:spcPct val="150000"/>
              </a:lnSpc>
            </a:pPr>
            <a:r>
              <a:rPr lang="es-ES_tradnl" sz="2000" dirty="0" smtClean="0"/>
              <a:t>Ciclo escolar: </a:t>
            </a:r>
            <a:r>
              <a:rPr lang="es-ES_tradnl" sz="2000" b="1" dirty="0" smtClean="0"/>
              <a:t>2017A</a:t>
            </a:r>
          </a:p>
          <a:p>
            <a:pPr algn="ctr">
              <a:lnSpc>
                <a:spcPct val="150000"/>
              </a:lnSpc>
            </a:pPr>
            <a:r>
              <a:rPr lang="es-MX" sz="2000" b="1" dirty="0" smtClean="0"/>
              <a:t>Unidad de Competencia III</a:t>
            </a:r>
          </a:p>
          <a:p>
            <a:pPr algn="ctr">
              <a:lnSpc>
                <a:spcPct val="150000"/>
              </a:lnSpc>
            </a:pPr>
            <a:r>
              <a:rPr lang="es-MX" sz="2000" dirty="0" smtClean="0"/>
              <a:t> “Representación de algoritmos”</a:t>
            </a:r>
          </a:p>
          <a:p>
            <a:pPr algn="ctr">
              <a:lnSpc>
                <a:spcPct val="150000"/>
              </a:lnSpc>
            </a:pPr>
            <a:r>
              <a:rPr lang="es-ES_tradnl" sz="2000" dirty="0" smtClean="0"/>
              <a:t>Autora: Dra. </a:t>
            </a:r>
            <a:r>
              <a:rPr lang="es-ES_tradnl" sz="2000" dirty="0"/>
              <a:t>Ana Luisa Ramírez Roja.</a:t>
            </a:r>
            <a:r>
              <a:rPr lang="es-ES" sz="2800" dirty="0"/>
              <a:t> </a:t>
            </a:r>
            <a:endParaRPr lang="es-MX" sz="2800" dirty="0"/>
          </a:p>
        </p:txBody>
      </p:sp>
      <p:sp>
        <p:nvSpPr>
          <p:cNvPr id="10" name="Botón de acción: Hacia delante o Siguiente 9">
            <a:hlinkClick r:id="" action="ppaction://hlinkshowjump?jump=nextslide" highlightClick="1"/>
          </p:cNvPr>
          <p:cNvSpPr/>
          <p:nvPr/>
        </p:nvSpPr>
        <p:spPr>
          <a:xfrm>
            <a:off x="11249576" y="5561446"/>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130628" y="6271944"/>
            <a:ext cx="12061371" cy="584775"/>
          </a:xfrm>
          <a:prstGeom prst="rect">
            <a:avLst/>
          </a:prstGeom>
        </p:spPr>
        <p:txBody>
          <a:bodyPr wrap="square">
            <a:spAutoFit/>
          </a:bodyPr>
          <a:lstStyle/>
          <a:p>
            <a:r>
              <a:rPr lang="es-MX" sz="1600" dirty="0"/>
              <a:t>ESPACIO </a:t>
            </a:r>
            <a:r>
              <a:rPr lang="es-MX" sz="1600" dirty="0" smtClean="0"/>
              <a:t>ACADÉMICO DONDE SE IMPARTE: </a:t>
            </a:r>
            <a:r>
              <a:rPr lang="es-MX" sz="1600" dirty="0"/>
              <a:t>Facultad de Contaduría y Administración, CU UAEM </a:t>
            </a:r>
            <a:r>
              <a:rPr lang="es-MX" sz="1600" dirty="0" err="1"/>
              <a:t>Temascaltepec</a:t>
            </a:r>
            <a:r>
              <a:rPr lang="es-MX" sz="1600" dirty="0"/>
              <a:t>, Ecatepec, Valle de México, Texcoco, Valle de </a:t>
            </a:r>
            <a:r>
              <a:rPr lang="es-MX" sz="1600" dirty="0" err="1"/>
              <a:t>Teotihuacan</a:t>
            </a:r>
            <a:r>
              <a:rPr lang="es-MX" sz="1600" dirty="0"/>
              <a:t> y Atlacomulco</a:t>
            </a:r>
          </a:p>
        </p:txBody>
      </p:sp>
    </p:spTree>
    <p:extLst>
      <p:ext uri="{BB962C8B-B14F-4D97-AF65-F5344CB8AC3E}">
        <p14:creationId xmlns:p14="http://schemas.microsoft.com/office/powerpoint/2010/main" val="3472440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Hacia atrás o Anterior 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Hacia delante o Siguiente 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Personalizar 3">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
        <p:nvSpPr>
          <p:cNvPr id="5" name="Botón de acción: Inicio 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p:cNvGrpSpPr/>
          <p:nvPr/>
        </p:nvGrpSpPr>
        <p:grpSpPr>
          <a:xfrm>
            <a:off x="194179" y="615205"/>
            <a:ext cx="4708349" cy="3857175"/>
            <a:chOff x="810000" y="1417638"/>
            <a:chExt cx="4708349" cy="3857175"/>
          </a:xfrm>
        </p:grpSpPr>
        <p:sp>
          <p:nvSpPr>
            <p:cNvPr id="7" name="Elipse 6"/>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8" name="Rectángulo 7"/>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5</a:t>
              </a:r>
              <a:endParaRPr lang="es-MX" sz="23900" dirty="0">
                <a:latin typeface="Arial Black" panose="020B0A04020102020204" pitchFamily="34" charset="0"/>
              </a:endParaRPr>
            </a:p>
          </p:txBody>
        </p:sp>
        <p:sp>
          <p:nvSpPr>
            <p:cNvPr id="9" name="Triángulo isósceles 8"/>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Título 1"/>
          <p:cNvSpPr txBox="1">
            <a:spLocks/>
          </p:cNvSpPr>
          <p:nvPr/>
        </p:nvSpPr>
        <p:spPr>
          <a:xfrm>
            <a:off x="5534115" y="1175042"/>
            <a:ext cx="4032798"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r>
              <a:rPr lang="es-MX" sz="4800" b="1" dirty="0" smtClean="0">
                <a:solidFill>
                  <a:schemeClr val="accent2"/>
                </a:solidFill>
              </a:rPr>
              <a:t>Guion explicativo</a:t>
            </a:r>
            <a:endParaRPr lang="es-MX" sz="4800" b="1" dirty="0">
              <a:solidFill>
                <a:schemeClr val="accent2"/>
              </a:solidFill>
            </a:endParaRPr>
          </a:p>
        </p:txBody>
      </p:sp>
      <p:sp>
        <p:nvSpPr>
          <p:cNvPr id="11" name="CuadroTexto 10"/>
          <p:cNvSpPr txBox="1"/>
          <p:nvPr/>
        </p:nvSpPr>
        <p:spPr>
          <a:xfrm>
            <a:off x="4634976" y="2858369"/>
            <a:ext cx="4931937" cy="3139321"/>
          </a:xfrm>
          <a:prstGeom prst="rect">
            <a:avLst/>
          </a:prstGeom>
          <a:noFill/>
        </p:spPr>
        <p:txBody>
          <a:bodyPr wrap="square" rtlCol="0">
            <a:spAutoFit/>
          </a:bodyPr>
          <a:lstStyle/>
          <a:p>
            <a:pPr algn="r"/>
            <a:r>
              <a:rPr lang="es-MX" dirty="0" smtClean="0"/>
              <a:t>El presente material complementa la explicación temática en el aula y la investigación previa realizada por el dicente.</a:t>
            </a:r>
          </a:p>
          <a:p>
            <a:endParaRPr lang="es-MX" dirty="0" smtClean="0"/>
          </a:p>
          <a:p>
            <a:pPr algn="r"/>
            <a:r>
              <a:rPr lang="es-MX" dirty="0" smtClean="0"/>
              <a:t>A continuación encontrarás los puntos esenciales de la unidad de competencia III denominada  Representación de algoritmos, por lo que veremos la técnica de diagramas de flujo y </a:t>
            </a:r>
            <a:r>
              <a:rPr lang="es-MX" dirty="0" err="1" smtClean="0"/>
              <a:t>preudocódigo</a:t>
            </a:r>
            <a:r>
              <a:rPr lang="es-MX" dirty="0" smtClean="0"/>
              <a:t> en la construcción de algoritmos, para ser codificados en el lenguaje TC++.</a:t>
            </a:r>
            <a:endParaRPr lang="es-MX" dirty="0"/>
          </a:p>
        </p:txBody>
      </p:sp>
      <p:sp>
        <p:nvSpPr>
          <p:cNvPr id="12" name="Botón de acción: Personalizar 11">
            <a:hlinkClick r:id="rId2" action="ppaction://hlinksldjump" highlightClick="1"/>
          </p:cNvPr>
          <p:cNvSpPr/>
          <p:nvPr/>
        </p:nvSpPr>
        <p:spPr>
          <a:xfrm>
            <a:off x="10166942" y="5515147"/>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849663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Hacia atrás o Anterior 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Hacia delante o Siguiente 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Inicio 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p:cNvGrpSpPr/>
          <p:nvPr/>
        </p:nvGrpSpPr>
        <p:grpSpPr>
          <a:xfrm>
            <a:off x="238819" y="652528"/>
            <a:ext cx="4708349" cy="3857175"/>
            <a:chOff x="810000" y="1417638"/>
            <a:chExt cx="4708349" cy="3857175"/>
          </a:xfrm>
        </p:grpSpPr>
        <p:sp>
          <p:nvSpPr>
            <p:cNvPr id="7" name="Elipse 6"/>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8" name="Rectángulo 7"/>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6</a:t>
              </a:r>
              <a:endParaRPr lang="es-MX" sz="23900" dirty="0">
                <a:latin typeface="Arial Black" panose="020B0A04020102020204" pitchFamily="34" charset="0"/>
              </a:endParaRPr>
            </a:p>
          </p:txBody>
        </p:sp>
        <p:sp>
          <p:nvSpPr>
            <p:cNvPr id="9" name="Triángulo isósceles 8"/>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Título 1"/>
          <p:cNvSpPr txBox="1">
            <a:spLocks/>
          </p:cNvSpPr>
          <p:nvPr/>
        </p:nvSpPr>
        <p:spPr>
          <a:xfrm>
            <a:off x="5325339" y="2589581"/>
            <a:ext cx="3983176" cy="1935574"/>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r"/>
            <a:r>
              <a:rPr lang="es-MX" sz="4800" b="1" dirty="0" smtClean="0">
                <a:solidFill>
                  <a:schemeClr val="accent2"/>
                </a:solidFill>
              </a:rPr>
              <a:t>Unidad de competencia III</a:t>
            </a:r>
            <a:endParaRPr lang="es-MX" sz="4800" b="1" dirty="0">
              <a:solidFill>
                <a:schemeClr val="accent2"/>
              </a:solidFill>
            </a:endParaRPr>
          </a:p>
        </p:txBody>
      </p:sp>
      <p:sp>
        <p:nvSpPr>
          <p:cNvPr id="11" name="Rectángulo 10"/>
          <p:cNvSpPr/>
          <p:nvPr/>
        </p:nvSpPr>
        <p:spPr>
          <a:xfrm>
            <a:off x="72429" y="4496261"/>
            <a:ext cx="10644517" cy="923330"/>
          </a:xfrm>
          <a:prstGeom prst="rect">
            <a:avLst/>
          </a:prstGeom>
        </p:spPr>
        <p:txBody>
          <a:bodyPr wrap="none">
            <a:spAutoFit/>
          </a:bodyPr>
          <a:lstStyle/>
          <a:p>
            <a:r>
              <a:rPr lang="es-MX" sz="5400" b="1" dirty="0" smtClean="0">
                <a:solidFill>
                  <a:schemeClr val="accent2"/>
                </a:solidFill>
              </a:rPr>
              <a:t>“Representación </a:t>
            </a:r>
            <a:r>
              <a:rPr lang="es-MX" sz="5400" b="1" dirty="0">
                <a:solidFill>
                  <a:schemeClr val="accent2"/>
                </a:solidFill>
              </a:rPr>
              <a:t>de </a:t>
            </a:r>
            <a:r>
              <a:rPr lang="es-MX" sz="5400" b="1" dirty="0" smtClean="0">
                <a:solidFill>
                  <a:schemeClr val="accent2"/>
                </a:solidFill>
              </a:rPr>
              <a:t>Algoritmos”</a:t>
            </a:r>
            <a:endParaRPr lang="es-MX" sz="5400" b="1" dirty="0">
              <a:solidFill>
                <a:schemeClr val="accent2"/>
              </a:solidFill>
            </a:endParaRPr>
          </a:p>
        </p:txBody>
      </p:sp>
      <p:sp>
        <p:nvSpPr>
          <p:cNvPr id="12" name="Botón de acción: Personalizar 11">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2464024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824"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534656" y="0"/>
            <a:ext cx="4657344"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9" name="Straight Connector 18"/>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10590212" y="0"/>
            <a:ext cx="1059921" cy="6858000"/>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721600" y="3721395"/>
            <a:ext cx="4345560" cy="3136604"/>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23" name="Rect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Isosceles Triangle 3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7EBF4028-23D0-4696-9287-46986731C5CA}"/>
              </a:ext>
            </a:extLst>
          </p:cNvPr>
          <p:cNvSpPr>
            <a:spLocks noGrp="1"/>
          </p:cNvSpPr>
          <p:nvPr>
            <p:ph type="title"/>
          </p:nvPr>
        </p:nvSpPr>
        <p:spPr>
          <a:xfrm>
            <a:off x="7645455" y="1253067"/>
            <a:ext cx="3371742" cy="4351866"/>
          </a:xfrm>
        </p:spPr>
        <p:txBody>
          <a:bodyPr anchor="ctr">
            <a:normAutofit/>
          </a:bodyPr>
          <a:lstStyle/>
          <a:p>
            <a:r>
              <a:rPr lang="es-MX" sz="6600" dirty="0" smtClean="0">
                <a:solidFill>
                  <a:schemeClr val="bg1"/>
                </a:solidFill>
              </a:rPr>
              <a:t>Menú de trabajo</a:t>
            </a:r>
            <a:endParaRPr lang="es-MX" sz="6600" dirty="0">
              <a:solidFill>
                <a:schemeClr val="bg1"/>
              </a:solidFill>
            </a:endParaRPr>
          </a:p>
        </p:txBody>
      </p:sp>
      <p:sp>
        <p:nvSpPr>
          <p:cNvPr id="3" name="Marcador de contenido 2">
            <a:extLst>
              <a:ext uri="{FF2B5EF4-FFF2-40B4-BE49-F238E27FC236}">
                <a16:creationId xmlns:a16="http://schemas.microsoft.com/office/drawing/2014/main" xmlns="" id="{89AACCA5-F117-4E6F-B401-EB0C08789EED}"/>
              </a:ext>
            </a:extLst>
          </p:cNvPr>
          <p:cNvSpPr>
            <a:spLocks noGrp="1"/>
          </p:cNvSpPr>
          <p:nvPr>
            <p:ph idx="1"/>
          </p:nvPr>
        </p:nvSpPr>
        <p:spPr>
          <a:xfrm>
            <a:off x="491123" y="1081315"/>
            <a:ext cx="6155266" cy="5017104"/>
          </a:xfrm>
        </p:spPr>
        <p:txBody>
          <a:bodyPr anchor="ctr">
            <a:noAutofit/>
          </a:bodyPr>
          <a:lstStyle/>
          <a:p>
            <a:r>
              <a:rPr lang="es-MX" sz="2800" dirty="0" smtClean="0">
                <a:solidFill>
                  <a:schemeClr val="tx1"/>
                </a:solidFill>
                <a:hlinkClick r:id="rId2" action="ppaction://hlinksldjump"/>
              </a:rPr>
              <a:t>Diagrama </a:t>
            </a:r>
            <a:r>
              <a:rPr lang="es-MX" sz="2800" dirty="0">
                <a:solidFill>
                  <a:schemeClr val="tx1"/>
                </a:solidFill>
                <a:hlinkClick r:id="rId2" action="ppaction://hlinksldjump"/>
              </a:rPr>
              <a:t>de Flujo</a:t>
            </a:r>
            <a:endParaRPr lang="es-MX" sz="2800" dirty="0">
              <a:solidFill>
                <a:schemeClr val="tx1"/>
              </a:solidFill>
            </a:endParaRPr>
          </a:p>
          <a:p>
            <a:r>
              <a:rPr lang="es-MX" sz="2800" dirty="0">
                <a:solidFill>
                  <a:schemeClr val="tx1"/>
                </a:solidFill>
                <a:hlinkClick r:id="rId3" action="ppaction://hlinksldjump"/>
              </a:rPr>
              <a:t>Reglas de Creación</a:t>
            </a:r>
            <a:endParaRPr lang="es-MX" sz="2800" dirty="0">
              <a:solidFill>
                <a:schemeClr val="tx1"/>
              </a:solidFill>
            </a:endParaRPr>
          </a:p>
          <a:p>
            <a:r>
              <a:rPr lang="es-MX" sz="2800" dirty="0">
                <a:solidFill>
                  <a:schemeClr val="tx1"/>
                </a:solidFill>
                <a:hlinkClick r:id="rId4" action="ppaction://hlinksldjump"/>
              </a:rPr>
              <a:t>Simbología</a:t>
            </a:r>
            <a:endParaRPr lang="es-MX" sz="2800" dirty="0">
              <a:solidFill>
                <a:schemeClr val="tx1"/>
              </a:solidFill>
            </a:endParaRPr>
          </a:p>
          <a:p>
            <a:r>
              <a:rPr lang="es-MX" sz="2800" dirty="0">
                <a:solidFill>
                  <a:schemeClr val="tx1"/>
                </a:solidFill>
                <a:hlinkClick r:id="rId5" action="ppaction://hlinksldjump"/>
              </a:rPr>
              <a:t>Pseudocódigo</a:t>
            </a:r>
            <a:endParaRPr lang="es-MX" sz="2800" dirty="0">
              <a:solidFill>
                <a:schemeClr val="tx1"/>
              </a:solidFill>
            </a:endParaRPr>
          </a:p>
          <a:p>
            <a:r>
              <a:rPr lang="es-MX" sz="2800" dirty="0">
                <a:solidFill>
                  <a:schemeClr val="tx1"/>
                </a:solidFill>
                <a:hlinkClick r:id="rId6" action="ppaction://hlinksldjump"/>
              </a:rPr>
              <a:t>Sintaxis de un Pseudocódigo</a:t>
            </a:r>
            <a:endParaRPr lang="es-MX" sz="2800" dirty="0">
              <a:solidFill>
                <a:schemeClr val="tx1"/>
              </a:solidFill>
            </a:endParaRPr>
          </a:p>
          <a:p>
            <a:r>
              <a:rPr lang="es-MX" sz="2800" dirty="0">
                <a:solidFill>
                  <a:schemeClr val="tx1"/>
                </a:solidFill>
                <a:hlinkClick r:id="rId7" action="ppaction://hlinksldjump"/>
              </a:rPr>
              <a:t>Lenguajes de Alto Nivel</a:t>
            </a:r>
            <a:endParaRPr lang="es-MX" sz="2800" dirty="0">
              <a:solidFill>
                <a:schemeClr val="tx1"/>
              </a:solidFill>
            </a:endParaRPr>
          </a:p>
          <a:p>
            <a:r>
              <a:rPr lang="es-MX" sz="2800" dirty="0">
                <a:solidFill>
                  <a:schemeClr val="tx1"/>
                </a:solidFill>
                <a:hlinkClick r:id="rId8" action="ppaction://hlinksldjump"/>
              </a:rPr>
              <a:t>Codificación</a:t>
            </a:r>
            <a:endParaRPr lang="es-MX" sz="2800" dirty="0">
              <a:solidFill>
                <a:schemeClr val="tx1"/>
              </a:solidFill>
            </a:endParaRPr>
          </a:p>
          <a:p>
            <a:r>
              <a:rPr lang="es-MX" sz="2800" dirty="0">
                <a:solidFill>
                  <a:schemeClr val="tx1"/>
                </a:solidFill>
                <a:hlinkClick r:id="rId9" action="ppaction://hlinksldjump"/>
              </a:rPr>
              <a:t>Referencias</a:t>
            </a:r>
            <a:endParaRPr lang="es-MX" sz="2800" dirty="0">
              <a:solidFill>
                <a:schemeClr val="tx1"/>
              </a:solidFill>
            </a:endParaRPr>
          </a:p>
        </p:txBody>
      </p:sp>
      <p:sp>
        <p:nvSpPr>
          <p:cNvPr id="16" name="Botón de acción: Hacia atrás o Anterior 15">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Botón de acción: Hacia delante o Siguiente 17">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Botón de acción: Inicio 2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Botón de acción: Personalizar 23">
            <a:hlinkClick r:id="rId10"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10" action="ppaction://hlinksldjump" tooltip="Regresar al índice"/>
              </a:rPr>
              <a:t>Í</a:t>
            </a:r>
            <a:r>
              <a:rPr lang="es-MX" b="1" dirty="0" smtClean="0">
                <a:solidFill>
                  <a:schemeClr val="tx1"/>
                </a:solidFill>
                <a:hlinkClick r:id="rId10"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675443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diagrama de flujo">
            <a:extLst>
              <a:ext uri="{FF2B5EF4-FFF2-40B4-BE49-F238E27FC236}">
                <a16:creationId xmlns:a16="http://schemas.microsoft.com/office/drawing/2014/main" xmlns="" id="{9AC39625-3B90-4E93-8197-4B2C475CBF9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87137" y="2159331"/>
            <a:ext cx="4204989" cy="219710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C6C28BC2-2F6C-4B0C-AB3A-A163197ED348}"/>
              </a:ext>
            </a:extLst>
          </p:cNvPr>
          <p:cNvSpPr>
            <a:spLocks noGrp="1"/>
          </p:cNvSpPr>
          <p:nvPr>
            <p:ph type="title"/>
          </p:nvPr>
        </p:nvSpPr>
        <p:spPr>
          <a:xfrm>
            <a:off x="677334" y="609600"/>
            <a:ext cx="8596668" cy="1320800"/>
          </a:xfrm>
        </p:spPr>
        <p:txBody>
          <a:bodyPr anchor="t">
            <a:normAutofit/>
          </a:bodyPr>
          <a:lstStyle/>
          <a:p>
            <a:r>
              <a:rPr lang="es-MX" dirty="0"/>
              <a:t>Diagramas de Flujo</a:t>
            </a:r>
          </a:p>
        </p:txBody>
      </p:sp>
      <p:sp>
        <p:nvSpPr>
          <p:cNvPr id="3" name="Marcador de contenido 2">
            <a:extLst>
              <a:ext uri="{FF2B5EF4-FFF2-40B4-BE49-F238E27FC236}">
                <a16:creationId xmlns:a16="http://schemas.microsoft.com/office/drawing/2014/main" xmlns="" id="{E5A3C3D9-7C6C-4D8B-9837-615EEA3D0F96}"/>
              </a:ext>
            </a:extLst>
          </p:cNvPr>
          <p:cNvSpPr>
            <a:spLocks noGrp="1"/>
          </p:cNvSpPr>
          <p:nvPr>
            <p:ph idx="1"/>
          </p:nvPr>
        </p:nvSpPr>
        <p:spPr>
          <a:xfrm>
            <a:off x="677334" y="2160589"/>
            <a:ext cx="3957349" cy="3749323"/>
          </a:xfrm>
        </p:spPr>
        <p:txBody>
          <a:bodyPr>
            <a:normAutofit/>
          </a:bodyPr>
          <a:lstStyle/>
          <a:p>
            <a:r>
              <a:rPr lang="es-MX" dirty="0"/>
              <a:t>Ramonet (2013), define un diagrama de flujo como el método mas extendido y popular para realizar el diseño grafico de procesos . Su simplicidad y versatilidad han contribuido notablemente a su difusión.</a:t>
            </a:r>
          </a:p>
        </p:txBody>
      </p:sp>
      <p:sp>
        <p:nvSpPr>
          <p:cNvPr id="4" name="CuadroTexto 3">
            <a:extLst>
              <a:ext uri="{FF2B5EF4-FFF2-40B4-BE49-F238E27FC236}">
                <a16:creationId xmlns:a16="http://schemas.microsoft.com/office/drawing/2014/main" xmlns="" id="{4919A247-ABA7-4657-BBD1-461E81854A38}"/>
              </a:ext>
            </a:extLst>
          </p:cNvPr>
          <p:cNvSpPr txBox="1"/>
          <p:nvPr/>
        </p:nvSpPr>
        <p:spPr>
          <a:xfrm>
            <a:off x="677334" y="5909912"/>
            <a:ext cx="4206241" cy="283445"/>
          </a:xfrm>
          <a:prstGeom prst="rect">
            <a:avLst/>
          </a:prstGeom>
          <a:noFill/>
        </p:spPr>
        <p:txBody>
          <a:bodyPr wrap="square" rtlCol="0">
            <a:spAutoFit/>
          </a:bodyPr>
          <a:lstStyle/>
          <a:p>
            <a:r>
              <a:rPr lang="es-MX" sz="1200" dirty="0"/>
              <a:t>http://www.areatecnologia.com/diagramas-de-flujo.htm</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259110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0524" y="2582799"/>
            <a:ext cx="5015652" cy="3277773"/>
          </a:xfrm>
          <a:prstGeom prst="rect">
            <a:avLst/>
          </a:prstGeom>
        </p:spPr>
      </p:pic>
      <p:sp>
        <p:nvSpPr>
          <p:cNvPr id="3" name="Marcador de contenido 2">
            <a:extLst>
              <a:ext uri="{FF2B5EF4-FFF2-40B4-BE49-F238E27FC236}">
                <a16:creationId xmlns:a16="http://schemas.microsoft.com/office/drawing/2014/main" xmlns="" id="{65A0C145-1C56-4949-8658-5A3B33607507}"/>
              </a:ext>
            </a:extLst>
          </p:cNvPr>
          <p:cNvSpPr>
            <a:spLocks noGrp="1"/>
          </p:cNvSpPr>
          <p:nvPr>
            <p:ph idx="1"/>
          </p:nvPr>
        </p:nvSpPr>
        <p:spPr>
          <a:xfrm>
            <a:off x="323361" y="340913"/>
            <a:ext cx="8857961" cy="3880773"/>
          </a:xfrm>
        </p:spPr>
        <p:txBody>
          <a:bodyPr>
            <a:normAutofit/>
          </a:bodyPr>
          <a:lstStyle/>
          <a:p>
            <a:r>
              <a:rPr lang="es-MX" sz="2000" dirty="0"/>
              <a:t>Son una representación grafica </a:t>
            </a:r>
            <a:r>
              <a:rPr lang="es-MX" sz="2000" dirty="0" smtClean="0"/>
              <a:t>de un algoritmo o pseudocódigo.</a:t>
            </a:r>
            <a:endParaRPr lang="es-MX" sz="2000" dirty="0"/>
          </a:p>
        </p:txBody>
      </p:sp>
      <p:pic>
        <p:nvPicPr>
          <p:cNvPr id="4" name="Imagen 3"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121" y="2574121"/>
            <a:ext cx="2933584" cy="2330570"/>
          </a:xfrm>
          <a:prstGeom prst="rect">
            <a:avLst/>
          </a:prstGeom>
        </p:spPr>
      </p:pic>
      <p:sp>
        <p:nvSpPr>
          <p:cNvPr id="10" name="Flecha curvada hacia abajo 9"/>
          <p:cNvSpPr/>
          <p:nvPr/>
        </p:nvSpPr>
        <p:spPr>
          <a:xfrm>
            <a:off x="1527487" y="1083212"/>
            <a:ext cx="4445389" cy="1666033"/>
          </a:xfrm>
          <a:prstGeom prst="curvedDownArrow">
            <a:avLst>
              <a:gd name="adj1" fmla="val 49095"/>
              <a:gd name="adj2" fmla="val 111810"/>
              <a:gd name="adj3" fmla="val 625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Personalizar 14">
            <a:hlinkClick r:id="rId4"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4" action="ppaction://hlinksldjump" tooltip="Regresar al índice"/>
              </a:rPr>
              <a:t>Í</a:t>
            </a:r>
            <a:r>
              <a:rPr lang="es-MX" b="1" dirty="0" smtClean="0">
                <a:solidFill>
                  <a:schemeClr val="tx1"/>
                </a:solidFill>
                <a:hlinkClick r:id="rId4"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201595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esultado de imagen">
            <a:extLst>
              <a:ext uri="{FF2B5EF4-FFF2-40B4-BE49-F238E27FC236}">
                <a16:creationId xmlns:a16="http://schemas.microsoft.com/office/drawing/2014/main" xmlns="" id="{F5D876DE-22F4-425C-9708-E12D5FE2C07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461" r="3" b="7942"/>
          <a:stretch/>
        </p:blipFill>
        <p:spPr bwMode="auto">
          <a:xfrm>
            <a:off x="4857451" y="2159331"/>
            <a:ext cx="4415050" cy="388236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B2D6D031-0525-47C2-8719-000E992D5140}"/>
              </a:ext>
            </a:extLst>
          </p:cNvPr>
          <p:cNvSpPr>
            <a:spLocks noGrp="1"/>
          </p:cNvSpPr>
          <p:nvPr>
            <p:ph idx="1"/>
          </p:nvPr>
        </p:nvSpPr>
        <p:spPr>
          <a:xfrm>
            <a:off x="677334" y="1218054"/>
            <a:ext cx="3957349" cy="3880773"/>
          </a:xfrm>
        </p:spPr>
        <p:txBody>
          <a:bodyPr>
            <a:normAutofit/>
          </a:bodyPr>
          <a:lstStyle/>
          <a:p>
            <a:r>
              <a:rPr lang="es-MX" dirty="0"/>
              <a:t>EDUTEKA (2007), los define como las técnicas utilizadas para representar esquemáticamente bien sea la secuencia de instrucciones de un algoritmo o los pasos de un proceso. Esta última se refiere a la posibilidad de facilitar la representación de cantidades considerables de información en un formato gráfico sencillo.</a:t>
            </a:r>
          </a:p>
        </p:txBody>
      </p:sp>
      <p:sp>
        <p:nvSpPr>
          <p:cNvPr id="5" name="CuadroTexto 4">
            <a:extLst>
              <a:ext uri="{FF2B5EF4-FFF2-40B4-BE49-F238E27FC236}">
                <a16:creationId xmlns:a16="http://schemas.microsoft.com/office/drawing/2014/main" xmlns="" id="{125F24FE-25EE-4C74-A06B-C2BEF02D7682}"/>
              </a:ext>
            </a:extLst>
          </p:cNvPr>
          <p:cNvSpPr txBox="1"/>
          <p:nvPr/>
        </p:nvSpPr>
        <p:spPr>
          <a:xfrm>
            <a:off x="677334" y="6270624"/>
            <a:ext cx="7580401" cy="276999"/>
          </a:xfrm>
          <a:prstGeom prst="rect">
            <a:avLst/>
          </a:prstGeom>
          <a:noFill/>
        </p:spPr>
        <p:txBody>
          <a:bodyPr wrap="square" rtlCol="0">
            <a:spAutoFit/>
          </a:bodyPr>
          <a:lstStyle/>
          <a:p>
            <a:r>
              <a:rPr lang="es-MX" sz="1200"/>
              <a:t>https://es.dreamstime.com/imagen-de-archivo-mano-masculina-que-drena-un-diagrama-image16673151</a:t>
            </a:r>
            <a:endParaRPr lang="es-MX" sz="1200" dirty="0"/>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786637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1F7DAA7-D72E-441E-B866-5879D7A919D1}"/>
              </a:ext>
            </a:extLst>
          </p:cNvPr>
          <p:cNvSpPr>
            <a:spLocks noGrp="1"/>
          </p:cNvSpPr>
          <p:nvPr>
            <p:ph type="title"/>
          </p:nvPr>
        </p:nvSpPr>
        <p:spPr>
          <a:xfrm>
            <a:off x="677334" y="609600"/>
            <a:ext cx="8596668" cy="1320800"/>
          </a:xfrm>
        </p:spPr>
        <p:txBody>
          <a:bodyPr anchor="t">
            <a:normAutofit/>
          </a:bodyPr>
          <a:lstStyle/>
          <a:p>
            <a:r>
              <a:rPr lang="es-MX" dirty="0"/>
              <a:t>Reglas de Creación</a:t>
            </a:r>
          </a:p>
        </p:txBody>
      </p:sp>
      <p:sp>
        <p:nvSpPr>
          <p:cNvPr id="3" name="Marcador de contenido 2">
            <a:extLst>
              <a:ext uri="{FF2B5EF4-FFF2-40B4-BE49-F238E27FC236}">
                <a16:creationId xmlns:a16="http://schemas.microsoft.com/office/drawing/2014/main" xmlns="" id="{A54C15B5-439C-41B9-8AB7-80FA3C0B7948}"/>
              </a:ext>
            </a:extLst>
          </p:cNvPr>
          <p:cNvSpPr>
            <a:spLocks noGrp="1"/>
          </p:cNvSpPr>
          <p:nvPr>
            <p:ph idx="1"/>
          </p:nvPr>
        </p:nvSpPr>
        <p:spPr>
          <a:xfrm>
            <a:off x="4846931" y="1628708"/>
            <a:ext cx="4902271" cy="3880773"/>
          </a:xfrm>
        </p:spPr>
        <p:txBody>
          <a:bodyPr>
            <a:normAutofit lnSpcReduction="10000"/>
          </a:bodyPr>
          <a:lstStyle/>
          <a:p>
            <a:r>
              <a:rPr lang="es-MX" dirty="0"/>
              <a:t>Los Diagramas de flujo deben escribirse de arriba hacia abajo, y/o de izquierda a derecha. </a:t>
            </a:r>
          </a:p>
          <a:p>
            <a:pPr marL="0" indent="0">
              <a:buNone/>
            </a:pPr>
            <a:endParaRPr lang="es-MX" dirty="0"/>
          </a:p>
          <a:p>
            <a:r>
              <a:rPr lang="es-MX" dirty="0"/>
              <a:t>Los símbolos se unen con líneas, las cuales tienen en la punta una flecha que indica la dirección en que fluye la información de procesos, </a:t>
            </a:r>
            <a:endParaRPr lang="es-MX" dirty="0" smtClean="0"/>
          </a:p>
          <a:p>
            <a:pPr marL="0" indent="0">
              <a:buNone/>
            </a:pPr>
            <a:endParaRPr lang="es-MX" dirty="0"/>
          </a:p>
          <a:p>
            <a:r>
              <a:rPr lang="es-MX" dirty="0"/>
              <a:t>S</a:t>
            </a:r>
            <a:r>
              <a:rPr lang="es-MX" dirty="0" smtClean="0"/>
              <a:t>e </a:t>
            </a:r>
            <a:r>
              <a:rPr lang="es-MX" dirty="0"/>
              <a:t>deben de utilizar solamente líneas de flujo horizontal o verticales (nunca diagonales). </a:t>
            </a:r>
          </a:p>
        </p:txBody>
      </p:sp>
      <p:sp>
        <p:nvSpPr>
          <p:cNvPr id="5" name="CuadroTexto 4">
            <a:extLst>
              <a:ext uri="{FF2B5EF4-FFF2-40B4-BE49-F238E27FC236}">
                <a16:creationId xmlns:a16="http://schemas.microsoft.com/office/drawing/2014/main" xmlns="" id="{E8CD71F0-3FA7-442B-8D1C-0DD29D96DD94}"/>
              </a:ext>
            </a:extLst>
          </p:cNvPr>
          <p:cNvSpPr txBox="1"/>
          <p:nvPr/>
        </p:nvSpPr>
        <p:spPr>
          <a:xfrm>
            <a:off x="677334" y="6270624"/>
            <a:ext cx="8596668" cy="276999"/>
          </a:xfrm>
          <a:prstGeom prst="rect">
            <a:avLst/>
          </a:prstGeom>
          <a:noFill/>
        </p:spPr>
        <p:txBody>
          <a:bodyPr wrap="square" rtlCol="0">
            <a:spAutoFit/>
          </a:bodyPr>
          <a:lstStyle/>
          <a:p>
            <a:r>
              <a:rPr lang="es-MX" sz="1200"/>
              <a:t>http://infosthetics.com/archives/2009/05/visualization_nostalgia_flowcharting_techniques_an_ibm_manual_of_1969.html</a:t>
            </a:r>
            <a:endParaRPr lang="es-MX" sz="1200" dirty="0"/>
          </a:p>
        </p:txBody>
      </p:sp>
      <p:pic>
        <p:nvPicPr>
          <p:cNvPr id="7" name="Picture 4" descr="Imagen relacionada">
            <a:extLst>
              <a:ext uri="{FF2B5EF4-FFF2-40B4-BE49-F238E27FC236}">
                <a16:creationId xmlns:a16="http://schemas.microsoft.com/office/drawing/2014/main" xmlns="" id="{D3644BE4-B886-433B-BC24-3357CD25D78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143" y="2391184"/>
            <a:ext cx="4542971" cy="2509873"/>
          </a:xfrm>
          <a:prstGeom prst="rect">
            <a:avLst/>
          </a:prstGeom>
          <a:noFill/>
          <a:extLst>
            <a:ext uri="{909E8E84-426E-40DD-AFC4-6F175D3DCCD1}">
              <a14:hiddenFill xmlns:a14="http://schemas.microsoft.com/office/drawing/2010/main">
                <a:solidFill>
                  <a:srgbClr val="FFFFFF"/>
                </a:solidFill>
              </a14:hiddenFill>
            </a:ext>
          </a:extLst>
        </p:spPr>
      </p:pic>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Personalizar 9">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046806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esultado de imagen para reglas de diagrama de flujo">
            <a:extLst>
              <a:ext uri="{FF2B5EF4-FFF2-40B4-BE49-F238E27FC236}">
                <a16:creationId xmlns:a16="http://schemas.microsoft.com/office/drawing/2014/main" xmlns="" id="{0C86D638-CA2D-4179-8438-C195696A20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4341" y="2159331"/>
            <a:ext cx="3750581" cy="3750581"/>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B22E0A10-D9B9-4C29-B95E-36AFFB973052}"/>
              </a:ext>
            </a:extLst>
          </p:cNvPr>
          <p:cNvSpPr>
            <a:spLocks noGrp="1"/>
          </p:cNvSpPr>
          <p:nvPr>
            <p:ph type="title"/>
          </p:nvPr>
        </p:nvSpPr>
        <p:spPr>
          <a:xfrm>
            <a:off x="677334" y="609600"/>
            <a:ext cx="8596668" cy="1320800"/>
          </a:xfrm>
        </p:spPr>
        <p:txBody>
          <a:bodyPr anchor="t">
            <a:normAutofit/>
          </a:bodyPr>
          <a:lstStyle/>
          <a:p>
            <a:endParaRPr lang="es-MX"/>
          </a:p>
        </p:txBody>
      </p:sp>
      <p:sp>
        <p:nvSpPr>
          <p:cNvPr id="3" name="Marcador de contenido 2">
            <a:extLst>
              <a:ext uri="{FF2B5EF4-FFF2-40B4-BE49-F238E27FC236}">
                <a16:creationId xmlns:a16="http://schemas.microsoft.com/office/drawing/2014/main" xmlns="" id="{6091EED7-4A9D-47B5-99FE-F128D73D166D}"/>
              </a:ext>
            </a:extLst>
          </p:cNvPr>
          <p:cNvSpPr>
            <a:spLocks noGrp="1"/>
          </p:cNvSpPr>
          <p:nvPr>
            <p:ph idx="1"/>
          </p:nvPr>
        </p:nvSpPr>
        <p:spPr>
          <a:xfrm>
            <a:off x="677334" y="2160589"/>
            <a:ext cx="3957349" cy="3749323"/>
          </a:xfrm>
        </p:spPr>
        <p:txBody>
          <a:bodyPr>
            <a:normAutofit/>
          </a:bodyPr>
          <a:lstStyle/>
          <a:p>
            <a:r>
              <a:rPr lang="es-MX" dirty="0"/>
              <a:t>Se debe evitar el cruce de líneas, si quisiera separar el flujo del diagrama a un sitio distinto, se puede realizar utilizando los conectores</a:t>
            </a:r>
            <a:r>
              <a:rPr lang="es-MX" dirty="0" smtClean="0"/>
              <a:t>.</a:t>
            </a:r>
          </a:p>
          <a:p>
            <a:r>
              <a:rPr lang="es-MX" dirty="0" smtClean="0"/>
              <a:t>Se </a:t>
            </a:r>
            <a:r>
              <a:rPr lang="es-MX" dirty="0"/>
              <a:t>debe tener en cuenta que solo se van a utilizar conectores cuando sea estrictamente necesario. </a:t>
            </a:r>
          </a:p>
        </p:txBody>
      </p:sp>
      <p:sp>
        <p:nvSpPr>
          <p:cNvPr id="5" name="CuadroTexto 4">
            <a:extLst>
              <a:ext uri="{FF2B5EF4-FFF2-40B4-BE49-F238E27FC236}">
                <a16:creationId xmlns:a16="http://schemas.microsoft.com/office/drawing/2014/main" xmlns="" id="{A3EA33AB-A25E-44D6-8B92-78A861B379DB}"/>
              </a:ext>
            </a:extLst>
          </p:cNvPr>
          <p:cNvSpPr txBox="1"/>
          <p:nvPr/>
        </p:nvSpPr>
        <p:spPr>
          <a:xfrm>
            <a:off x="677334" y="6270624"/>
            <a:ext cx="7580401" cy="276999"/>
          </a:xfrm>
          <a:prstGeom prst="rect">
            <a:avLst/>
          </a:prstGeom>
          <a:noFill/>
        </p:spPr>
        <p:txBody>
          <a:bodyPr wrap="square" rtlCol="0">
            <a:spAutoFit/>
          </a:bodyPr>
          <a:lstStyle/>
          <a:p>
            <a:r>
              <a:rPr lang="es-MX" sz="1200" dirty="0"/>
              <a:t>https://hcpdf.wikispaces.com/Reglas+para+crear+diagramas+de+flujo</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039127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sultado de imagen para reglas de diagrama de flujo">
            <a:extLst>
              <a:ext uri="{FF2B5EF4-FFF2-40B4-BE49-F238E27FC236}">
                <a16:creationId xmlns:a16="http://schemas.microsoft.com/office/drawing/2014/main" xmlns="" id="{0427A57D-CC0B-4047-A206-68FA832F5A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493" y="804672"/>
            <a:ext cx="4333634" cy="5237021"/>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CC746F90-2FB8-4F13-8242-D133474F1F90}"/>
              </a:ext>
            </a:extLst>
          </p:cNvPr>
          <p:cNvSpPr>
            <a:spLocks noGrp="1"/>
          </p:cNvSpPr>
          <p:nvPr>
            <p:ph idx="1"/>
          </p:nvPr>
        </p:nvSpPr>
        <p:spPr>
          <a:xfrm>
            <a:off x="5498127" y="703613"/>
            <a:ext cx="4110836" cy="5036291"/>
          </a:xfrm>
        </p:spPr>
        <p:txBody>
          <a:bodyPr>
            <a:normAutofit/>
          </a:bodyPr>
          <a:lstStyle/>
          <a:p>
            <a:r>
              <a:rPr lang="es-MX" dirty="0"/>
              <a:t>No deben quedar líneas de flujo sin conectar.</a:t>
            </a:r>
          </a:p>
          <a:p>
            <a:pPr marL="0" indent="0">
              <a:buNone/>
            </a:pPr>
            <a:endParaRPr lang="es-MX" dirty="0"/>
          </a:p>
          <a:p>
            <a:r>
              <a:rPr lang="es-MX" dirty="0"/>
              <a:t>Todo texto escrito dentro de un símbolo debe ser legible, preciso, evitando el uso de muchas palabras. </a:t>
            </a:r>
            <a:endParaRPr lang="es-MX" dirty="0" smtClean="0"/>
          </a:p>
          <a:p>
            <a:pPr marL="0" indent="0">
              <a:buNone/>
            </a:pPr>
            <a:endParaRPr lang="es-MX" dirty="0" smtClean="0"/>
          </a:p>
          <a:p>
            <a:r>
              <a:rPr lang="es-MX" dirty="0" smtClean="0"/>
              <a:t>Solo existe una entrada principal o inicio y un solo fin.</a:t>
            </a:r>
          </a:p>
          <a:p>
            <a:endParaRPr lang="es-MX" dirty="0"/>
          </a:p>
          <a:p>
            <a:r>
              <a:rPr lang="es-MX" dirty="0" smtClean="0"/>
              <a:t>El diagrama deberá estar centrado con respecto a la hoja o en el área destinada para ello. </a:t>
            </a:r>
            <a:endParaRPr lang="es-MX" dirty="0"/>
          </a:p>
        </p:txBody>
      </p:sp>
      <p:sp>
        <p:nvSpPr>
          <p:cNvPr id="5" name="CuadroTexto 4">
            <a:extLst>
              <a:ext uri="{FF2B5EF4-FFF2-40B4-BE49-F238E27FC236}">
                <a16:creationId xmlns:a16="http://schemas.microsoft.com/office/drawing/2014/main" xmlns="" id="{2FFC6A49-CF79-4AAD-91A0-CF3142EA4497}"/>
              </a:ext>
            </a:extLst>
          </p:cNvPr>
          <p:cNvSpPr txBox="1"/>
          <p:nvPr/>
        </p:nvSpPr>
        <p:spPr>
          <a:xfrm>
            <a:off x="677334" y="6270624"/>
            <a:ext cx="6584857" cy="461665"/>
          </a:xfrm>
          <a:prstGeom prst="rect">
            <a:avLst/>
          </a:prstGeom>
          <a:noFill/>
        </p:spPr>
        <p:txBody>
          <a:bodyPr wrap="square" rtlCol="0">
            <a:spAutoFit/>
          </a:bodyPr>
          <a:lstStyle/>
          <a:p>
            <a:r>
              <a:rPr lang="es-MX" sz="1200"/>
              <a:t>http://www.luismiguelmanene.com/2011/07/28/los-diagramas-de-flujo-su-definicion-objetivo-ventajas-elaboracion-fases-reglas-y-ejemplos-de-aplicaciones/</a:t>
            </a:r>
            <a:endParaRPr lang="es-MX" sz="1200" dirty="0"/>
          </a:p>
        </p:txBody>
      </p:sp>
      <p:sp>
        <p:nvSpPr>
          <p:cNvPr id="9" name="Elipse 8"/>
          <p:cNvSpPr/>
          <p:nvPr/>
        </p:nvSpPr>
        <p:spPr>
          <a:xfrm>
            <a:off x="1164493" y="2335237"/>
            <a:ext cx="2537113" cy="1413928"/>
          </a:xfrm>
          <a:prstGeom prst="ellipse">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Flecha abajo 3"/>
          <p:cNvSpPr/>
          <p:nvPr/>
        </p:nvSpPr>
        <p:spPr>
          <a:xfrm rot="19592773">
            <a:off x="1477108" y="1968585"/>
            <a:ext cx="393895" cy="4923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abajo 10"/>
          <p:cNvSpPr/>
          <p:nvPr/>
        </p:nvSpPr>
        <p:spPr>
          <a:xfrm rot="2618459">
            <a:off x="3504659" y="3471041"/>
            <a:ext cx="393895" cy="4923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atrás o Anterior 1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Inicio 1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Botón de acción: Personalizar 15">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43414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9762" y="318780"/>
            <a:ext cx="5277587" cy="4731521"/>
          </a:xfrm>
          <a:prstGeom prst="rect">
            <a:avLst/>
          </a:prstGeom>
        </p:spPr>
      </p:pic>
      <p:sp>
        <p:nvSpPr>
          <p:cNvPr id="3" name="Marcador de contenido 2">
            <a:extLst>
              <a:ext uri="{FF2B5EF4-FFF2-40B4-BE49-F238E27FC236}">
                <a16:creationId xmlns:a16="http://schemas.microsoft.com/office/drawing/2014/main" xmlns="" id="{AF11AC37-AEA7-4C2F-890B-276B0DE65B8A}"/>
              </a:ext>
            </a:extLst>
          </p:cNvPr>
          <p:cNvSpPr>
            <a:spLocks noGrp="1"/>
          </p:cNvSpPr>
          <p:nvPr>
            <p:ph idx="1"/>
          </p:nvPr>
        </p:nvSpPr>
        <p:spPr>
          <a:xfrm>
            <a:off x="550724" y="744153"/>
            <a:ext cx="3957349" cy="3880773"/>
          </a:xfrm>
        </p:spPr>
        <p:txBody>
          <a:bodyPr>
            <a:normAutofit/>
          </a:bodyPr>
          <a:lstStyle/>
          <a:p>
            <a:r>
              <a:rPr lang="es-MX" dirty="0" smtClean="0"/>
              <a:t>Algunos </a:t>
            </a:r>
            <a:r>
              <a:rPr lang="es-MX" dirty="0"/>
              <a:t>símbolos pueden tener más de una línea de entrada</a:t>
            </a:r>
            <a:r>
              <a:rPr lang="es-MX" dirty="0" smtClean="0"/>
              <a:t>, como estructuras </a:t>
            </a:r>
            <a:r>
              <a:rPr lang="es-MX" dirty="0" err="1" smtClean="0"/>
              <a:t>while</a:t>
            </a:r>
            <a:r>
              <a:rPr lang="es-MX" dirty="0" smtClean="0"/>
              <a:t>, </a:t>
            </a:r>
            <a:r>
              <a:rPr lang="es-MX" dirty="0" err="1" smtClean="0"/>
              <a:t>for</a:t>
            </a:r>
            <a:r>
              <a:rPr lang="es-MX" dirty="0" smtClean="0"/>
              <a:t>, do </a:t>
            </a:r>
            <a:r>
              <a:rPr lang="es-MX" dirty="0" err="1" smtClean="0"/>
              <a:t>while</a:t>
            </a:r>
            <a:r>
              <a:rPr lang="es-MX" dirty="0" smtClean="0"/>
              <a:t> </a:t>
            </a:r>
            <a:r>
              <a:rPr lang="es-MX" dirty="0"/>
              <a:t>a excepción del símbolo final.</a:t>
            </a:r>
          </a:p>
          <a:p>
            <a:pPr marL="0" indent="0">
              <a:buNone/>
            </a:pPr>
            <a:endParaRPr lang="es-MX" dirty="0"/>
          </a:p>
          <a:p>
            <a:r>
              <a:rPr lang="es-MX" dirty="0"/>
              <a:t>Solo los símbolos de decisión pueden y deben tener más de una línea de flujo de salida. </a:t>
            </a:r>
          </a:p>
        </p:txBody>
      </p:sp>
      <p:sp>
        <p:nvSpPr>
          <p:cNvPr id="10" name="Elipse 9"/>
          <p:cNvSpPr/>
          <p:nvPr/>
        </p:nvSpPr>
        <p:spPr>
          <a:xfrm>
            <a:off x="5171982" y="2166424"/>
            <a:ext cx="2537113" cy="1413928"/>
          </a:xfrm>
          <a:prstGeom prst="ellipse">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Personalizar 13">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576276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49860" y="2127916"/>
            <a:ext cx="2922244" cy="2391006"/>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Título 1"/>
          <p:cNvSpPr txBox="1">
            <a:spLocks/>
          </p:cNvSpPr>
          <p:nvPr/>
        </p:nvSpPr>
        <p:spPr>
          <a:xfrm>
            <a:off x="423996" y="2838194"/>
            <a:ext cx="2548108" cy="970450"/>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5400" b="1" dirty="0" smtClean="0">
                <a:solidFill>
                  <a:schemeClr val="bg2"/>
                </a:solidFill>
              </a:rPr>
              <a:t>Índice</a:t>
            </a:r>
            <a:endParaRPr lang="es-MX" sz="5400" b="1" dirty="0">
              <a:solidFill>
                <a:schemeClr val="bg2"/>
              </a:solidFill>
            </a:endParaRPr>
          </a:p>
        </p:txBody>
      </p:sp>
      <p:sp>
        <p:nvSpPr>
          <p:cNvPr id="4" name="6 CuadroTexto"/>
          <p:cNvSpPr txBox="1">
            <a:spLocks/>
          </p:cNvSpPr>
          <p:nvPr/>
        </p:nvSpPr>
        <p:spPr>
          <a:xfrm>
            <a:off x="2972104" y="326786"/>
            <a:ext cx="8056680" cy="5678478"/>
          </a:xfrm>
          <a:prstGeom prst="rect">
            <a:avLst/>
          </a:prstGeom>
          <a:noFill/>
          <a:effectLst>
            <a:outerShdw blurRad="50800" dir="14400000">
              <a:srgbClr val="000000">
                <a:alpha val="60000"/>
              </a:srgbClr>
            </a:outerShdw>
          </a:effectLst>
        </p:spPr>
        <p:txBody>
          <a:bodyPr vert="horz" wrap="square" lIns="91440" tIns="45720" rIns="91440" bIns="45720" rtlCol="0" anchor="b">
            <a:sp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50000"/>
              </a:lnSpc>
            </a:pPr>
            <a:endParaRPr lang="es-ES" sz="1800" dirty="0" smtClean="0">
              <a:solidFill>
                <a:schemeClr val="tx1"/>
              </a:solidFill>
            </a:endParaRPr>
          </a:p>
          <a:p>
            <a:pPr marL="457200" lvl="1" defTabSz="914400">
              <a:lnSpc>
                <a:spcPct val="150000"/>
              </a:lnSpc>
            </a:pPr>
            <a:r>
              <a:rPr lang="es-ES_tradnl" sz="2800" kern="0" dirty="0" smtClean="0">
                <a:solidFill>
                  <a:schemeClr val="tx1"/>
                </a:solidFill>
              </a:rPr>
              <a:t>1. </a:t>
            </a:r>
            <a:r>
              <a:rPr lang="es-ES_tradnl" sz="2800" kern="0" dirty="0" smtClean="0">
                <a:solidFill>
                  <a:schemeClr val="tx1"/>
                </a:solidFill>
                <a:hlinkClick r:id="rId2" action="ppaction://hlinksldjump"/>
              </a:rPr>
              <a:t>	DATOS DE IDENTIFICACIÓN</a:t>
            </a:r>
            <a:r>
              <a:rPr lang="es-ES_tradnl" sz="2800" kern="0" dirty="0" smtClean="0">
                <a:solidFill>
                  <a:schemeClr val="tx1"/>
                </a:solidFill>
              </a:rPr>
              <a:t/>
            </a:r>
            <a:br>
              <a:rPr lang="es-ES_tradnl" sz="2800" kern="0" dirty="0" smtClean="0">
                <a:solidFill>
                  <a:schemeClr val="tx1"/>
                </a:solidFill>
              </a:rPr>
            </a:br>
            <a:r>
              <a:rPr lang="es-ES_tradnl" sz="2800" kern="0" dirty="0" smtClean="0">
                <a:solidFill>
                  <a:schemeClr val="tx1"/>
                </a:solidFill>
              </a:rPr>
              <a:t>2. 	</a:t>
            </a:r>
            <a:r>
              <a:rPr lang="es-ES_tradnl" sz="2800" kern="0" dirty="0" smtClean="0">
                <a:solidFill>
                  <a:schemeClr val="tx1"/>
                </a:solidFill>
                <a:hlinkClick r:id="rId3" action="ppaction://hlinksldjump"/>
              </a:rPr>
              <a:t>PRESENTACIÓN</a:t>
            </a:r>
            <a:r>
              <a:rPr lang="es-ES_tradnl" sz="2800" kern="0" dirty="0" smtClean="0">
                <a:solidFill>
                  <a:schemeClr val="tx1"/>
                </a:solidFill>
              </a:rPr>
              <a:t/>
            </a:r>
            <a:br>
              <a:rPr lang="es-ES_tradnl" sz="2800" kern="0" dirty="0" smtClean="0">
                <a:solidFill>
                  <a:schemeClr val="tx1"/>
                </a:solidFill>
              </a:rPr>
            </a:br>
            <a:r>
              <a:rPr lang="es-ES_tradnl" sz="2800" kern="0" dirty="0" smtClean="0">
                <a:solidFill>
                  <a:schemeClr val="tx1"/>
                </a:solidFill>
              </a:rPr>
              <a:t>3. 	</a:t>
            </a:r>
            <a:r>
              <a:rPr lang="es-ES" sz="2800" kern="0" dirty="0" smtClean="0">
                <a:solidFill>
                  <a:schemeClr val="tx1"/>
                </a:solidFill>
                <a:hlinkClick r:id="rId4" action="ppaction://hlinksldjump"/>
              </a:rPr>
              <a:t>OBJETIVOS DE LA ASIGNATURA</a:t>
            </a:r>
            <a:endParaRPr lang="es-ES" sz="2800" kern="0" dirty="0" smtClean="0">
              <a:solidFill>
                <a:schemeClr val="tx1"/>
              </a:solidFill>
            </a:endParaRPr>
          </a:p>
          <a:p>
            <a:pPr marL="457200" lvl="1" defTabSz="914400">
              <a:lnSpc>
                <a:spcPct val="150000"/>
              </a:lnSpc>
            </a:pPr>
            <a:r>
              <a:rPr lang="es-ES" sz="2800" kern="0" dirty="0" smtClean="0">
                <a:solidFill>
                  <a:schemeClr val="tx1"/>
                </a:solidFill>
              </a:rPr>
              <a:t>4. 	</a:t>
            </a:r>
            <a:r>
              <a:rPr lang="es-ES" sz="2800" kern="0" dirty="0" smtClean="0">
                <a:solidFill>
                  <a:schemeClr val="tx1"/>
                </a:solidFill>
                <a:hlinkClick r:id="rId5" action="ppaction://hlinksldjump"/>
              </a:rPr>
              <a:t>CONOCIMIENTOS</a:t>
            </a:r>
            <a:endParaRPr lang="es-ES" sz="2800" kern="0" dirty="0" smtClean="0">
              <a:solidFill>
                <a:schemeClr val="tx1"/>
              </a:solidFill>
            </a:endParaRPr>
          </a:p>
          <a:p>
            <a:pPr marL="457200" lvl="1" defTabSz="914400">
              <a:lnSpc>
                <a:spcPct val="150000"/>
              </a:lnSpc>
            </a:pPr>
            <a:r>
              <a:rPr lang="es-ES" sz="2800" kern="0" dirty="0" smtClean="0">
                <a:solidFill>
                  <a:schemeClr val="tx1"/>
                </a:solidFill>
              </a:rPr>
              <a:t>5. 	</a:t>
            </a:r>
            <a:r>
              <a:rPr lang="es-ES" sz="2800" kern="0" dirty="0" smtClean="0">
                <a:solidFill>
                  <a:schemeClr val="tx1"/>
                </a:solidFill>
                <a:hlinkClick r:id="rId6" action="ppaction://hlinksldjump"/>
              </a:rPr>
              <a:t>GUIÓN EXPLICATIVO</a:t>
            </a:r>
            <a:endParaRPr lang="es-ES" sz="2800" kern="0" dirty="0" smtClean="0">
              <a:solidFill>
                <a:schemeClr val="tx1"/>
              </a:solidFill>
            </a:endParaRPr>
          </a:p>
          <a:p>
            <a:pPr marL="971550" lvl="1" indent="-514350">
              <a:lnSpc>
                <a:spcPct val="150000"/>
              </a:lnSpc>
              <a:buAutoNum type="arabicPeriod" startAt="6"/>
            </a:pPr>
            <a:r>
              <a:rPr lang="es-MX" sz="2800" kern="0" dirty="0" smtClean="0">
                <a:solidFill>
                  <a:schemeClr val="tx1"/>
                </a:solidFill>
                <a:hlinkClick r:id="rId7" action="ppaction://hlinksldjump"/>
              </a:rPr>
              <a:t>UNIDAD III: Representación de algoritmos</a:t>
            </a:r>
            <a:endParaRPr lang="es-MX" sz="2800" kern="0" dirty="0" smtClean="0">
              <a:solidFill>
                <a:schemeClr val="tx1"/>
              </a:solidFill>
            </a:endParaRPr>
          </a:p>
          <a:p>
            <a:pPr marL="971550" lvl="1" indent="-514350">
              <a:lnSpc>
                <a:spcPct val="150000"/>
              </a:lnSpc>
              <a:buAutoNum type="arabicPeriod" startAt="6"/>
            </a:pPr>
            <a:r>
              <a:rPr lang="es-ES" sz="2800" kern="0" dirty="0" smtClean="0">
                <a:solidFill>
                  <a:schemeClr val="tx1"/>
                </a:solidFill>
                <a:hlinkClick r:id="rId8" action="ppaction://hlinksldjump"/>
              </a:rPr>
              <a:t>CONCLUSIONES</a:t>
            </a:r>
            <a:endParaRPr lang="es-ES" sz="2800" kern="0" dirty="0" smtClean="0">
              <a:solidFill>
                <a:schemeClr val="tx1"/>
              </a:solidFill>
            </a:endParaRPr>
          </a:p>
          <a:p>
            <a:pPr marL="457200" lvl="1" defTabSz="914400">
              <a:lnSpc>
                <a:spcPct val="150000"/>
              </a:lnSpc>
            </a:pPr>
            <a:r>
              <a:rPr lang="es-ES" sz="2800" kern="0" dirty="0" smtClean="0">
                <a:solidFill>
                  <a:schemeClr val="tx1"/>
                </a:solidFill>
              </a:rPr>
              <a:t>8. 	</a:t>
            </a:r>
            <a:r>
              <a:rPr lang="es-ES" sz="2800" kern="0" dirty="0" smtClean="0">
                <a:solidFill>
                  <a:schemeClr val="tx1"/>
                </a:solidFill>
                <a:hlinkClick r:id="rId9" action="ppaction://hlinksldjump"/>
              </a:rPr>
              <a:t>REFERENCIAS BIBLIOGRÁFICAS</a:t>
            </a:r>
            <a:endParaRPr lang="es-MX" sz="4000" dirty="0">
              <a:solidFill>
                <a:schemeClr val="tx1"/>
              </a:solidFill>
            </a:endParaRPr>
          </a:p>
        </p:txBody>
      </p:sp>
      <p:sp>
        <p:nvSpPr>
          <p:cNvPr id="5" name="Botón de acción: Inicio 4">
            <a:hlinkClick r:id="" action="ppaction://hlinkshowjump?jump=firstslide" highlightClick="1"/>
          </p:cNvPr>
          <p:cNvSpPr/>
          <p:nvPr/>
        </p:nvSpPr>
        <p:spPr>
          <a:xfrm>
            <a:off x="11227837" y="6005264"/>
            <a:ext cx="798815" cy="683806"/>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rgbClr val="FFFF00"/>
              </a:solidFill>
            </a:endParaRPr>
          </a:p>
        </p:txBody>
      </p:sp>
    </p:spTree>
    <p:extLst>
      <p:ext uri="{BB962C8B-B14F-4D97-AF65-F5344CB8AC3E}">
        <p14:creationId xmlns:p14="http://schemas.microsoft.com/office/powerpoint/2010/main" val="26157109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8045" y="1600753"/>
            <a:ext cx="4025294" cy="3269827"/>
          </a:xfrm>
        </p:spPr>
        <p:txBody>
          <a:bodyPr>
            <a:normAutofit/>
          </a:bodyPr>
          <a:lstStyle/>
          <a:p>
            <a:r>
              <a:rPr lang="es-MX" sz="2400" dirty="0" smtClean="0"/>
              <a:t>Las entradas son por arriba y por la izquierda</a:t>
            </a:r>
          </a:p>
          <a:p>
            <a:pPr marL="0" indent="0">
              <a:buNone/>
            </a:pPr>
            <a:endParaRPr lang="es-MX" sz="2400" dirty="0" smtClean="0"/>
          </a:p>
          <a:p>
            <a:r>
              <a:rPr lang="es-MX" sz="2400" dirty="0" smtClean="0"/>
              <a:t>Las salidas por abajo y por la derecha</a:t>
            </a:r>
            <a:endParaRPr lang="es-MX" sz="2400" dirty="0"/>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6028" y="833171"/>
            <a:ext cx="4528684" cy="5250387"/>
          </a:xfrm>
          <a:prstGeom prst="rect">
            <a:avLst/>
          </a:prstGeom>
        </p:spPr>
      </p:pic>
      <p:sp>
        <p:nvSpPr>
          <p:cNvPr id="5" name="Elipse 4"/>
          <p:cNvSpPr/>
          <p:nvPr/>
        </p:nvSpPr>
        <p:spPr>
          <a:xfrm>
            <a:off x="4991446" y="1859629"/>
            <a:ext cx="1866123" cy="1193059"/>
          </a:xfrm>
          <a:prstGeom prst="ellipse">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p:cNvSpPr/>
          <p:nvPr/>
        </p:nvSpPr>
        <p:spPr>
          <a:xfrm>
            <a:off x="6198924" y="3052689"/>
            <a:ext cx="2537113" cy="1413928"/>
          </a:xfrm>
          <a:prstGeom prst="ellipse">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Llamada con línea 1 (borde y barra de énfasis) 6"/>
          <p:cNvSpPr/>
          <p:nvPr/>
        </p:nvSpPr>
        <p:spPr>
          <a:xfrm>
            <a:off x="8299939" y="1488212"/>
            <a:ext cx="1448972" cy="762619"/>
          </a:xfrm>
          <a:prstGeom prst="accentBorderCallout1">
            <a:avLst>
              <a:gd name="adj1" fmla="val 18750"/>
              <a:gd name="adj2" fmla="val -8333"/>
              <a:gd name="adj3" fmla="val 215801"/>
              <a:gd name="adj4" fmla="val -321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Entradas</a:t>
            </a:r>
            <a:endParaRPr lang="es-MX" dirty="0"/>
          </a:p>
        </p:txBody>
      </p:sp>
      <p:sp>
        <p:nvSpPr>
          <p:cNvPr id="8" name="Llamada con línea 1 (borde y barra de énfasis) 7"/>
          <p:cNvSpPr/>
          <p:nvPr/>
        </p:nvSpPr>
        <p:spPr>
          <a:xfrm flipH="1">
            <a:off x="3657599" y="295153"/>
            <a:ext cx="1333847" cy="762619"/>
          </a:xfrm>
          <a:prstGeom prst="accentBorderCallout1">
            <a:avLst>
              <a:gd name="adj1" fmla="val 18750"/>
              <a:gd name="adj2" fmla="val -8333"/>
              <a:gd name="adj3" fmla="val 212111"/>
              <a:gd name="adj4" fmla="val -390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Salidas</a:t>
            </a:r>
            <a:endParaRPr lang="es-MX" dirty="0"/>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7662431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968C06C-2082-4D60-ABF2-D6DBB2665A96}"/>
              </a:ext>
            </a:extLst>
          </p:cNvPr>
          <p:cNvSpPr>
            <a:spLocks noGrp="1"/>
          </p:cNvSpPr>
          <p:nvPr>
            <p:ph type="title"/>
          </p:nvPr>
        </p:nvSpPr>
        <p:spPr/>
        <p:txBody>
          <a:bodyPr/>
          <a:lstStyle/>
          <a:p>
            <a:r>
              <a:rPr lang="es-MX" dirty="0"/>
              <a:t>Simbología de los DF</a:t>
            </a:r>
          </a:p>
        </p:txBody>
      </p:sp>
      <p:sp>
        <p:nvSpPr>
          <p:cNvPr id="5" name="Marcador de contenido 4">
            <a:extLst>
              <a:ext uri="{FF2B5EF4-FFF2-40B4-BE49-F238E27FC236}">
                <a16:creationId xmlns:a16="http://schemas.microsoft.com/office/drawing/2014/main" xmlns="" id="{B714AD54-547D-47FE-BBD9-A9C983D77A11}"/>
              </a:ext>
            </a:extLst>
          </p:cNvPr>
          <p:cNvSpPr>
            <a:spLocks noGrp="1"/>
          </p:cNvSpPr>
          <p:nvPr>
            <p:ph idx="1"/>
          </p:nvPr>
        </p:nvSpPr>
        <p:spPr>
          <a:xfrm>
            <a:off x="528044" y="1897498"/>
            <a:ext cx="9045163" cy="3880773"/>
          </a:xfrm>
        </p:spPr>
        <p:txBody>
          <a:bodyPr>
            <a:normAutofit/>
          </a:bodyPr>
          <a:lstStyle/>
          <a:p>
            <a:r>
              <a:rPr lang="es-MX" sz="2000" dirty="0"/>
              <a:t>Con el fin de evitar la utilización de símbolos diferentes para representar procesos iguales la ISO y la ANSI, estandarizaron los símbolos que mayor aceptación tenían </a:t>
            </a:r>
            <a:r>
              <a:rPr lang="es-MX" sz="2000" dirty="0" smtClean="0"/>
              <a:t>desde </a:t>
            </a:r>
            <a:r>
              <a:rPr lang="es-MX" sz="2000" dirty="0"/>
              <a:t>1985.</a:t>
            </a:r>
          </a:p>
        </p:txBody>
      </p:sp>
      <p:sp>
        <p:nvSpPr>
          <p:cNvPr id="4" name="CuadroTexto 3">
            <a:extLst>
              <a:ext uri="{FF2B5EF4-FFF2-40B4-BE49-F238E27FC236}">
                <a16:creationId xmlns:a16="http://schemas.microsoft.com/office/drawing/2014/main" xmlns="" id="{964108BD-7E9A-4FE6-89D0-13A7FB1DB44D}"/>
              </a:ext>
            </a:extLst>
          </p:cNvPr>
          <p:cNvSpPr txBox="1"/>
          <p:nvPr/>
        </p:nvSpPr>
        <p:spPr>
          <a:xfrm>
            <a:off x="677334" y="6270624"/>
            <a:ext cx="6584857" cy="276999"/>
          </a:xfrm>
          <a:prstGeom prst="rect">
            <a:avLst/>
          </a:prstGeom>
          <a:noFill/>
        </p:spPr>
        <p:txBody>
          <a:bodyPr wrap="square" rtlCol="0">
            <a:spAutoFit/>
          </a:bodyPr>
          <a:lstStyle/>
          <a:p>
            <a:r>
              <a:rPr lang="es-MX" sz="1200"/>
              <a:t>https://umsistemas.wordpress.com/2016/12/10/algoritmos-capitulo-2/</a:t>
            </a:r>
            <a:endParaRPr lang="es-MX" sz="1200" dirty="0"/>
          </a:p>
        </p:txBody>
      </p:sp>
      <p:pic>
        <p:nvPicPr>
          <p:cNvPr id="8194" name="Picture 2" descr="Resultado de imagen para iso">
            <a:extLst>
              <a:ext uri="{FF2B5EF4-FFF2-40B4-BE49-F238E27FC236}">
                <a16:creationId xmlns:a16="http://schemas.microsoft.com/office/drawing/2014/main" xmlns="" id="{1E4467C8-ECCB-4149-B044-CC8EB938AB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3432313"/>
            <a:ext cx="8895873" cy="2160105"/>
          </a:xfrm>
          <a:prstGeom prst="rect">
            <a:avLst/>
          </a:prstGeom>
          <a:noFill/>
          <a:extLst>
            <a:ext uri="{909E8E84-426E-40DD-AFC4-6F175D3DCCD1}">
              <a14:hiddenFill xmlns:a14="http://schemas.microsoft.com/office/drawing/2010/main">
                <a:solidFill>
                  <a:srgbClr val="FFFFFF"/>
                </a:solidFill>
              </a14:hiddenFill>
            </a:ext>
          </a:extLst>
        </p:spPr>
      </p:pic>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895917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D830ADA-6906-48F4-B4C7-13CB279A3790}"/>
              </a:ext>
            </a:extLst>
          </p:cNvPr>
          <p:cNvSpPr>
            <a:spLocks noGrp="1"/>
          </p:cNvSpPr>
          <p:nvPr>
            <p:ph type="title"/>
          </p:nvPr>
        </p:nvSpPr>
        <p:spPr/>
        <p:txBody>
          <a:bodyPr/>
          <a:lstStyle/>
          <a:p>
            <a:r>
              <a:rPr lang="es-MX" dirty="0"/>
              <a:t>Simbología de los DF</a:t>
            </a:r>
          </a:p>
        </p:txBody>
      </p:sp>
      <p:graphicFrame>
        <p:nvGraphicFramePr>
          <p:cNvPr id="4" name="Marcador de contenido 3">
            <a:extLst>
              <a:ext uri="{FF2B5EF4-FFF2-40B4-BE49-F238E27FC236}">
                <a16:creationId xmlns:a16="http://schemas.microsoft.com/office/drawing/2014/main" xmlns="" id="{79E15239-B7DF-42A6-8DE8-7D7FE38A5E61}"/>
              </a:ext>
            </a:extLst>
          </p:cNvPr>
          <p:cNvGraphicFramePr>
            <a:graphicFrameLocks noGrp="1"/>
          </p:cNvGraphicFramePr>
          <p:nvPr>
            <p:ph idx="1"/>
            <p:extLst>
              <p:ext uri="{D42A27DB-BD31-4B8C-83A1-F6EECF244321}">
                <p14:modId xmlns:p14="http://schemas.microsoft.com/office/powerpoint/2010/main" val="2376959703"/>
              </p:ext>
            </p:extLst>
          </p:nvPr>
        </p:nvGraphicFramePr>
        <p:xfrm>
          <a:off x="292417" y="1490930"/>
          <a:ext cx="9219185" cy="3647523"/>
        </p:xfrm>
        <a:graphic>
          <a:graphicData uri="http://schemas.openxmlformats.org/drawingml/2006/table">
            <a:tbl>
              <a:tblPr firstRow="1" bandRow="1">
                <a:tableStyleId>{5C22544A-7EE6-4342-B048-85BDC9FD1C3A}</a:tableStyleId>
              </a:tblPr>
              <a:tblGrid>
                <a:gridCol w="2561249">
                  <a:extLst>
                    <a:ext uri="{9D8B030D-6E8A-4147-A177-3AD203B41FA5}">
                      <a16:colId xmlns:a16="http://schemas.microsoft.com/office/drawing/2014/main" xmlns="" val="2173734013"/>
                    </a:ext>
                  </a:extLst>
                </a:gridCol>
                <a:gridCol w="6657936">
                  <a:extLst>
                    <a:ext uri="{9D8B030D-6E8A-4147-A177-3AD203B41FA5}">
                      <a16:colId xmlns:a16="http://schemas.microsoft.com/office/drawing/2014/main" xmlns="" val="2367725858"/>
                    </a:ext>
                  </a:extLst>
                </a:gridCol>
              </a:tblGrid>
              <a:tr h="1215841">
                <a:tc>
                  <a:txBody>
                    <a:bodyPr/>
                    <a:lstStyle/>
                    <a:p>
                      <a:pPr algn="ctr"/>
                      <a:r>
                        <a:rPr lang="es-MX" dirty="0"/>
                        <a:t>Símbolo</a:t>
                      </a:r>
                    </a:p>
                  </a:txBody>
                  <a:tcPr/>
                </a:tc>
                <a:tc>
                  <a:txBody>
                    <a:bodyPr/>
                    <a:lstStyle/>
                    <a:p>
                      <a:pPr algn="ctr"/>
                      <a:r>
                        <a:rPr lang="es-MX" dirty="0"/>
                        <a:t>Uso</a:t>
                      </a:r>
                    </a:p>
                  </a:txBody>
                  <a:tcPr/>
                </a:tc>
                <a:extLst>
                  <a:ext uri="{0D108BD9-81ED-4DB2-BD59-A6C34878D82A}">
                    <a16:rowId xmlns:a16="http://schemas.microsoft.com/office/drawing/2014/main" xmlns="" val="2797954419"/>
                  </a:ext>
                </a:extLst>
              </a:tr>
              <a:tr h="1215841">
                <a:tc>
                  <a:txBody>
                    <a:bodyPr/>
                    <a:lstStyle/>
                    <a:p>
                      <a:pPr algn="ctr"/>
                      <a:endParaRPr lang="es-MX" dirty="0"/>
                    </a:p>
                  </a:txBody>
                  <a:tcPr/>
                </a:tc>
                <a:tc>
                  <a:txBody>
                    <a:bodyPr/>
                    <a:lstStyle/>
                    <a:p>
                      <a:pPr marL="0" algn="ctr" defTabSz="914400" rtl="0" eaLnBrk="1" latinLnBrk="0" hangingPunct="1"/>
                      <a:r>
                        <a:rPr lang="es-MX" sz="1800" b="1" i="0" kern="1200" dirty="0">
                          <a:solidFill>
                            <a:schemeClr val="dk1"/>
                          </a:solidFill>
                          <a:effectLst/>
                          <a:latin typeface="+mn-lt"/>
                          <a:ea typeface="+mn-ea"/>
                          <a:cs typeface="+mn-cs"/>
                        </a:rPr>
                        <a:t>Inicio/Final</a:t>
                      </a:r>
                      <a:br>
                        <a:rPr lang="es-MX" sz="1800" b="1" i="0" kern="1200" dirty="0">
                          <a:solidFill>
                            <a:schemeClr val="dk1"/>
                          </a:solidFill>
                          <a:effectLst/>
                          <a:latin typeface="+mn-lt"/>
                          <a:ea typeface="+mn-ea"/>
                          <a:cs typeface="+mn-cs"/>
                        </a:rPr>
                      </a:br>
                      <a:r>
                        <a:rPr lang="es-MX" sz="1800" b="0" i="0" kern="1200" dirty="0">
                          <a:solidFill>
                            <a:schemeClr val="dk1"/>
                          </a:solidFill>
                          <a:effectLst/>
                          <a:latin typeface="+mn-lt"/>
                          <a:ea typeface="+mn-ea"/>
                          <a:cs typeface="+mn-cs"/>
                        </a:rPr>
                        <a:t>Se utiliza para indicar el inicio y el final de un diagrama: del inicio solo puede salir una línea de flujo y al final solo debe llegar una línea.</a:t>
                      </a:r>
                    </a:p>
                  </a:txBody>
                  <a:tcPr/>
                </a:tc>
                <a:extLst>
                  <a:ext uri="{0D108BD9-81ED-4DB2-BD59-A6C34878D82A}">
                    <a16:rowId xmlns:a16="http://schemas.microsoft.com/office/drawing/2014/main" xmlns="" val="2499473871"/>
                  </a:ext>
                </a:extLst>
              </a:tr>
              <a:tr h="1215841">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Entrada General</a:t>
                      </a:r>
                      <a:r>
                        <a:rPr lang="es-MX" dirty="0"/>
                        <a:t/>
                      </a:r>
                      <a:br>
                        <a:rPr lang="es-MX" dirty="0"/>
                      </a:br>
                      <a:r>
                        <a:rPr lang="es-MX" sz="1800" b="0" i="0" kern="1200" dirty="0">
                          <a:solidFill>
                            <a:schemeClr val="dk1"/>
                          </a:solidFill>
                          <a:effectLst/>
                          <a:latin typeface="+mn-lt"/>
                          <a:ea typeface="+mn-ea"/>
                          <a:cs typeface="+mn-cs"/>
                        </a:rPr>
                        <a:t>Entrada/Salida de datos en General (en esta guía, solo la usaremos para la </a:t>
                      </a:r>
                      <a:r>
                        <a:rPr lang="es-MX" sz="1800" b="0" i="0" kern="1200" dirty="0" smtClean="0">
                          <a:solidFill>
                            <a:schemeClr val="dk1"/>
                          </a:solidFill>
                          <a:effectLst/>
                          <a:latin typeface="+mn-lt"/>
                          <a:ea typeface="+mn-ea"/>
                          <a:cs typeface="+mn-cs"/>
                        </a:rPr>
                        <a:t>entrada como la definición de variables y parámetros).</a:t>
                      </a:r>
                      <a:endParaRPr lang="es-MX" dirty="0"/>
                    </a:p>
                  </a:txBody>
                  <a:tcPr/>
                </a:tc>
                <a:extLst>
                  <a:ext uri="{0D108BD9-81ED-4DB2-BD59-A6C34878D82A}">
                    <a16:rowId xmlns:a16="http://schemas.microsoft.com/office/drawing/2014/main" xmlns="" val="1559272535"/>
                  </a:ext>
                </a:extLst>
              </a:tr>
            </a:tbl>
          </a:graphicData>
        </a:graphic>
      </p:graphicFrame>
      <p:sp>
        <p:nvSpPr>
          <p:cNvPr id="5" name="Elipse 4">
            <a:extLst>
              <a:ext uri="{FF2B5EF4-FFF2-40B4-BE49-F238E27FC236}">
                <a16:creationId xmlns:a16="http://schemas.microsoft.com/office/drawing/2014/main" xmlns="" id="{28F31C44-8281-4DE5-BB92-C85AEF69B102}"/>
              </a:ext>
            </a:extLst>
          </p:cNvPr>
          <p:cNvSpPr/>
          <p:nvPr/>
        </p:nvSpPr>
        <p:spPr>
          <a:xfrm>
            <a:off x="838056" y="3023299"/>
            <a:ext cx="1505430" cy="5827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Diagrama de flujo: datos 5">
            <a:extLst>
              <a:ext uri="{FF2B5EF4-FFF2-40B4-BE49-F238E27FC236}">
                <a16:creationId xmlns:a16="http://schemas.microsoft.com/office/drawing/2014/main" xmlns="" id="{6A32D3A9-78F2-4CC9-9934-A76CD1E74359}"/>
              </a:ext>
            </a:extLst>
          </p:cNvPr>
          <p:cNvSpPr/>
          <p:nvPr/>
        </p:nvSpPr>
        <p:spPr>
          <a:xfrm>
            <a:off x="580947" y="4129077"/>
            <a:ext cx="1762539" cy="874643"/>
          </a:xfrm>
          <a:prstGeom prst="flowChartInputOut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Personalizar 13">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933222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0E7BBC-501C-45CE-AEAC-5017F44546EF}"/>
              </a:ext>
            </a:extLst>
          </p:cNvPr>
          <p:cNvSpPr>
            <a:spLocks noGrp="1"/>
          </p:cNvSpPr>
          <p:nvPr>
            <p:ph type="title"/>
          </p:nvPr>
        </p:nvSpPr>
        <p:spPr/>
        <p:txBody>
          <a:bodyPr/>
          <a:lstStyle/>
          <a:p>
            <a:r>
              <a:rPr lang="es-MX" dirty="0"/>
              <a:t>Simbología de los DF</a:t>
            </a:r>
          </a:p>
        </p:txBody>
      </p:sp>
      <p:graphicFrame>
        <p:nvGraphicFramePr>
          <p:cNvPr id="5" name="Marcador de contenido 4">
            <a:extLst>
              <a:ext uri="{FF2B5EF4-FFF2-40B4-BE49-F238E27FC236}">
                <a16:creationId xmlns:a16="http://schemas.microsoft.com/office/drawing/2014/main" xmlns="" id="{4A68FB62-5378-44D4-BEF6-095C276B0F33}"/>
              </a:ext>
            </a:extLst>
          </p:cNvPr>
          <p:cNvGraphicFramePr>
            <a:graphicFrameLocks noGrp="1"/>
          </p:cNvGraphicFramePr>
          <p:nvPr>
            <p:ph idx="1"/>
            <p:extLst>
              <p:ext uri="{D42A27DB-BD31-4B8C-83A1-F6EECF244321}">
                <p14:modId xmlns:p14="http://schemas.microsoft.com/office/powerpoint/2010/main" val="2450022010"/>
              </p:ext>
            </p:extLst>
          </p:nvPr>
        </p:nvGraphicFramePr>
        <p:xfrm>
          <a:off x="411284" y="1582233"/>
          <a:ext cx="9100318" cy="3646800"/>
        </p:xfrm>
        <a:graphic>
          <a:graphicData uri="http://schemas.openxmlformats.org/drawingml/2006/table">
            <a:tbl>
              <a:tblPr firstRow="1" bandRow="1">
                <a:tableStyleId>{5C22544A-7EE6-4342-B048-85BDC9FD1C3A}</a:tableStyleId>
              </a:tblPr>
              <a:tblGrid>
                <a:gridCol w="2731379">
                  <a:extLst>
                    <a:ext uri="{9D8B030D-6E8A-4147-A177-3AD203B41FA5}">
                      <a16:colId xmlns:a16="http://schemas.microsoft.com/office/drawing/2014/main" xmlns="" val="290163621"/>
                    </a:ext>
                  </a:extLst>
                </a:gridCol>
                <a:gridCol w="6368939">
                  <a:extLst>
                    <a:ext uri="{9D8B030D-6E8A-4147-A177-3AD203B41FA5}">
                      <a16:colId xmlns:a16="http://schemas.microsoft.com/office/drawing/2014/main" xmlns="" val="2191492486"/>
                    </a:ext>
                  </a:extLst>
                </a:gridCol>
              </a:tblGrid>
              <a:tr h="1215600">
                <a:tc>
                  <a:txBody>
                    <a:bodyPr/>
                    <a:lstStyle/>
                    <a:p>
                      <a:pPr algn="ctr"/>
                      <a:r>
                        <a:rPr lang="es-MX" dirty="0"/>
                        <a:t>Símbolo</a:t>
                      </a:r>
                    </a:p>
                  </a:txBody>
                  <a:tcPr anchor="ctr"/>
                </a:tc>
                <a:tc>
                  <a:txBody>
                    <a:bodyPr/>
                    <a:lstStyle/>
                    <a:p>
                      <a:pPr algn="ctr"/>
                      <a:r>
                        <a:rPr lang="es-MX" dirty="0"/>
                        <a:t>Uso</a:t>
                      </a:r>
                    </a:p>
                  </a:txBody>
                  <a:tcPr anchor="ctr"/>
                </a:tc>
                <a:extLst>
                  <a:ext uri="{0D108BD9-81ED-4DB2-BD59-A6C34878D82A}">
                    <a16:rowId xmlns:a16="http://schemas.microsoft.com/office/drawing/2014/main" xmlns="" val="3634261425"/>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Decisión</a:t>
                      </a:r>
                      <a:r>
                        <a:rPr lang="es-MX" dirty="0"/>
                        <a:t/>
                      </a:r>
                      <a:br>
                        <a:rPr lang="es-MX" dirty="0"/>
                      </a:br>
                      <a:r>
                        <a:rPr lang="es-MX" sz="1800" b="0" i="0" kern="1200" dirty="0">
                          <a:solidFill>
                            <a:schemeClr val="dk1"/>
                          </a:solidFill>
                          <a:effectLst/>
                          <a:latin typeface="+mn-lt"/>
                          <a:ea typeface="+mn-ea"/>
                          <a:cs typeface="+mn-cs"/>
                        </a:rPr>
                        <a:t>Indica la comparación de dos datos y dependiendo del resultado lógico (falso o verdadero) se toma la decisión de seguir un camino del diagrama u otro.</a:t>
                      </a:r>
                      <a:endParaRPr lang="es-MX" dirty="0"/>
                    </a:p>
                  </a:txBody>
                  <a:tcPr/>
                </a:tc>
                <a:extLst>
                  <a:ext uri="{0D108BD9-81ED-4DB2-BD59-A6C34878D82A}">
                    <a16:rowId xmlns:a16="http://schemas.microsoft.com/office/drawing/2014/main" xmlns="" val="468861858"/>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Iteración</a:t>
                      </a:r>
                      <a:r>
                        <a:rPr lang="es-MX" dirty="0"/>
                        <a:t/>
                      </a:r>
                      <a:br>
                        <a:rPr lang="es-MX" dirty="0"/>
                      </a:br>
                      <a:r>
                        <a:rPr lang="es-MX" sz="1800" b="0" i="0" kern="1200" dirty="0">
                          <a:solidFill>
                            <a:schemeClr val="dk1"/>
                          </a:solidFill>
                          <a:effectLst/>
                          <a:latin typeface="+mn-lt"/>
                          <a:ea typeface="+mn-ea"/>
                          <a:cs typeface="+mn-cs"/>
                        </a:rPr>
                        <a:t>Indica que una instrucción o grupo de instrucciones deben ejecutarse varias veces.</a:t>
                      </a:r>
                      <a:endParaRPr lang="es-MX" dirty="0"/>
                    </a:p>
                  </a:txBody>
                  <a:tcPr/>
                </a:tc>
                <a:extLst>
                  <a:ext uri="{0D108BD9-81ED-4DB2-BD59-A6C34878D82A}">
                    <a16:rowId xmlns:a16="http://schemas.microsoft.com/office/drawing/2014/main" xmlns="" val="1556981334"/>
                  </a:ext>
                </a:extLst>
              </a:tr>
            </a:tbl>
          </a:graphicData>
        </a:graphic>
      </p:graphicFrame>
      <p:sp>
        <p:nvSpPr>
          <p:cNvPr id="6" name="Diagrama de flujo: decisión 5">
            <a:extLst>
              <a:ext uri="{FF2B5EF4-FFF2-40B4-BE49-F238E27FC236}">
                <a16:creationId xmlns:a16="http://schemas.microsoft.com/office/drawing/2014/main" xmlns="" id="{9C42D51F-9F36-48D9-99F1-A5EE90450C76}"/>
              </a:ext>
            </a:extLst>
          </p:cNvPr>
          <p:cNvSpPr/>
          <p:nvPr/>
        </p:nvSpPr>
        <p:spPr>
          <a:xfrm>
            <a:off x="677334" y="2942243"/>
            <a:ext cx="2093843" cy="901148"/>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Diagrama de flujo: preparación 6">
            <a:extLst>
              <a:ext uri="{FF2B5EF4-FFF2-40B4-BE49-F238E27FC236}">
                <a16:creationId xmlns:a16="http://schemas.microsoft.com/office/drawing/2014/main" xmlns="" id="{70182719-7DDF-4242-A956-92F843EEE485}"/>
              </a:ext>
            </a:extLst>
          </p:cNvPr>
          <p:cNvSpPr/>
          <p:nvPr/>
        </p:nvSpPr>
        <p:spPr>
          <a:xfrm>
            <a:off x="915874" y="4321267"/>
            <a:ext cx="1855303" cy="662608"/>
          </a:xfrm>
          <a:prstGeom prst="flowChartPrepar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Personalizar 9">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540095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0E7BBC-501C-45CE-AEAC-5017F44546EF}"/>
              </a:ext>
            </a:extLst>
          </p:cNvPr>
          <p:cNvSpPr>
            <a:spLocks noGrp="1"/>
          </p:cNvSpPr>
          <p:nvPr>
            <p:ph type="title"/>
          </p:nvPr>
        </p:nvSpPr>
        <p:spPr/>
        <p:txBody>
          <a:bodyPr/>
          <a:lstStyle/>
          <a:p>
            <a:r>
              <a:rPr lang="es-MX" dirty="0"/>
              <a:t>Simbología de los DF</a:t>
            </a:r>
          </a:p>
        </p:txBody>
      </p:sp>
      <p:graphicFrame>
        <p:nvGraphicFramePr>
          <p:cNvPr id="5" name="Marcador de contenido 4">
            <a:extLst>
              <a:ext uri="{FF2B5EF4-FFF2-40B4-BE49-F238E27FC236}">
                <a16:creationId xmlns:a16="http://schemas.microsoft.com/office/drawing/2014/main" xmlns="" id="{4A68FB62-5378-44D4-BEF6-095C276B0F33}"/>
              </a:ext>
            </a:extLst>
          </p:cNvPr>
          <p:cNvGraphicFramePr>
            <a:graphicFrameLocks noGrp="1"/>
          </p:cNvGraphicFramePr>
          <p:nvPr>
            <p:ph idx="1"/>
            <p:extLst>
              <p:ext uri="{D42A27DB-BD31-4B8C-83A1-F6EECF244321}">
                <p14:modId xmlns:p14="http://schemas.microsoft.com/office/powerpoint/2010/main" val="775521187"/>
              </p:ext>
            </p:extLst>
          </p:nvPr>
        </p:nvGraphicFramePr>
        <p:xfrm>
          <a:off x="503350" y="1517839"/>
          <a:ext cx="9008252" cy="3646800"/>
        </p:xfrm>
        <a:graphic>
          <a:graphicData uri="http://schemas.openxmlformats.org/drawingml/2006/table">
            <a:tbl>
              <a:tblPr firstRow="1" bandRow="1">
                <a:tableStyleId>{5C22544A-7EE6-4342-B048-85BDC9FD1C3A}</a:tableStyleId>
              </a:tblPr>
              <a:tblGrid>
                <a:gridCol w="2420154">
                  <a:extLst>
                    <a:ext uri="{9D8B030D-6E8A-4147-A177-3AD203B41FA5}">
                      <a16:colId xmlns:a16="http://schemas.microsoft.com/office/drawing/2014/main" xmlns="" val="290163621"/>
                    </a:ext>
                  </a:extLst>
                </a:gridCol>
                <a:gridCol w="6588098">
                  <a:extLst>
                    <a:ext uri="{9D8B030D-6E8A-4147-A177-3AD203B41FA5}">
                      <a16:colId xmlns:a16="http://schemas.microsoft.com/office/drawing/2014/main" xmlns="" val="2191492486"/>
                    </a:ext>
                  </a:extLst>
                </a:gridCol>
              </a:tblGrid>
              <a:tr h="1215600">
                <a:tc>
                  <a:txBody>
                    <a:bodyPr/>
                    <a:lstStyle/>
                    <a:p>
                      <a:pPr algn="ctr"/>
                      <a:r>
                        <a:rPr lang="es-MX" dirty="0"/>
                        <a:t>Símbolo</a:t>
                      </a:r>
                    </a:p>
                  </a:txBody>
                  <a:tcPr/>
                </a:tc>
                <a:tc>
                  <a:txBody>
                    <a:bodyPr/>
                    <a:lstStyle/>
                    <a:p>
                      <a:pPr algn="ctr"/>
                      <a:r>
                        <a:rPr lang="es-MX" dirty="0"/>
                        <a:t>Uso</a:t>
                      </a:r>
                    </a:p>
                  </a:txBody>
                  <a:tcPr/>
                </a:tc>
                <a:extLst>
                  <a:ext uri="{0D108BD9-81ED-4DB2-BD59-A6C34878D82A}">
                    <a16:rowId xmlns:a16="http://schemas.microsoft.com/office/drawing/2014/main" xmlns="" val="3634261425"/>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Entrada por</a:t>
                      </a:r>
                      <a:r>
                        <a:rPr lang="es-MX" sz="1800" b="1" i="0" u="none" strike="noStrike" kern="1200" dirty="0">
                          <a:solidFill>
                            <a:schemeClr val="dk1"/>
                          </a:solidFill>
                          <a:effectLst/>
                          <a:latin typeface="+mn-lt"/>
                          <a:ea typeface="+mn-ea"/>
                          <a:cs typeface="+mn-cs"/>
                        </a:rPr>
                        <a:t> Teclado</a:t>
                      </a:r>
                      <a:r>
                        <a:rPr lang="es-MX" dirty="0"/>
                        <a:t/>
                      </a:r>
                      <a:br>
                        <a:rPr lang="es-MX" dirty="0"/>
                      </a:br>
                      <a:r>
                        <a:rPr lang="es-MX" sz="1800" b="0" i="0" kern="1200" dirty="0">
                          <a:solidFill>
                            <a:schemeClr val="dk1"/>
                          </a:solidFill>
                          <a:effectLst/>
                          <a:latin typeface="+mn-lt"/>
                          <a:ea typeface="+mn-ea"/>
                          <a:cs typeface="+mn-cs"/>
                        </a:rPr>
                        <a:t>Instrucción de entrada de datos por</a:t>
                      </a:r>
                      <a:r>
                        <a:rPr lang="es-MX" sz="1800" b="0" i="0" u="none" strike="noStrike" kern="1200" dirty="0">
                          <a:solidFill>
                            <a:schemeClr val="dk1"/>
                          </a:solidFill>
                          <a:effectLst/>
                          <a:latin typeface="+mn-lt"/>
                          <a:ea typeface="+mn-ea"/>
                          <a:cs typeface="+mn-cs"/>
                        </a:rPr>
                        <a:t> </a:t>
                      </a:r>
                      <a:r>
                        <a:rPr lang="es-MX" sz="1800" b="0" i="0" u="none" strike="noStrike" kern="1200" dirty="0" smtClean="0">
                          <a:solidFill>
                            <a:schemeClr val="dk1"/>
                          </a:solidFill>
                          <a:effectLst/>
                          <a:latin typeface="+mn-lt"/>
                          <a:ea typeface="+mn-ea"/>
                          <a:cs typeface="+mn-cs"/>
                        </a:rPr>
                        <a:t>teclado</a:t>
                      </a:r>
                      <a:r>
                        <a:rPr lang="es-MX" sz="1800" b="0" i="0" kern="1200" dirty="0">
                          <a:solidFill>
                            <a:schemeClr val="dk1"/>
                          </a:solidFill>
                          <a:effectLst/>
                          <a:latin typeface="+mn-lt"/>
                          <a:ea typeface="+mn-ea"/>
                          <a:cs typeface="+mn-cs"/>
                        </a:rPr>
                        <a:t>. Indica que el computador debe esperar a que el usuario teclee un dato que se guardará en una variable o constante.</a:t>
                      </a:r>
                      <a:endParaRPr lang="es-MX" dirty="0"/>
                    </a:p>
                  </a:txBody>
                  <a:tcPr/>
                </a:tc>
                <a:extLst>
                  <a:ext uri="{0D108BD9-81ED-4DB2-BD59-A6C34878D82A}">
                    <a16:rowId xmlns:a16="http://schemas.microsoft.com/office/drawing/2014/main" xmlns="" val="468861858"/>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Salida Impresa</a:t>
                      </a:r>
                      <a:r>
                        <a:rPr lang="es-MX" dirty="0"/>
                        <a:t/>
                      </a:r>
                      <a:br>
                        <a:rPr lang="es-MX" dirty="0"/>
                      </a:br>
                      <a:r>
                        <a:rPr lang="es-MX" sz="1800" b="0" i="0" kern="1200" dirty="0">
                          <a:solidFill>
                            <a:schemeClr val="dk1"/>
                          </a:solidFill>
                          <a:effectLst/>
                          <a:latin typeface="+mn-lt"/>
                          <a:ea typeface="+mn-ea"/>
                          <a:cs typeface="+mn-cs"/>
                        </a:rPr>
                        <a:t>Indica la presentación de uno o varios resultados en forma impresa.</a:t>
                      </a:r>
                      <a:endParaRPr lang="es-MX" dirty="0"/>
                    </a:p>
                  </a:txBody>
                  <a:tcPr/>
                </a:tc>
                <a:extLst>
                  <a:ext uri="{0D108BD9-81ED-4DB2-BD59-A6C34878D82A}">
                    <a16:rowId xmlns:a16="http://schemas.microsoft.com/office/drawing/2014/main" xmlns="" val="1556981334"/>
                  </a:ext>
                </a:extLst>
              </a:tr>
            </a:tbl>
          </a:graphicData>
        </a:graphic>
      </p:graphicFrame>
      <p:sp>
        <p:nvSpPr>
          <p:cNvPr id="3" name="Diagrama de flujo: entrada manual 2">
            <a:extLst>
              <a:ext uri="{FF2B5EF4-FFF2-40B4-BE49-F238E27FC236}">
                <a16:creationId xmlns:a16="http://schemas.microsoft.com/office/drawing/2014/main" xmlns="" id="{5EF40E42-DAED-42EF-8D74-EEF4296D8376}"/>
              </a:ext>
            </a:extLst>
          </p:cNvPr>
          <p:cNvSpPr/>
          <p:nvPr/>
        </p:nvSpPr>
        <p:spPr>
          <a:xfrm>
            <a:off x="822381" y="2923505"/>
            <a:ext cx="1722056" cy="843670"/>
          </a:xfrm>
          <a:prstGeom prst="flowChartManualInp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Diagrama de flujo: documento 3">
            <a:extLst>
              <a:ext uri="{FF2B5EF4-FFF2-40B4-BE49-F238E27FC236}">
                <a16:creationId xmlns:a16="http://schemas.microsoft.com/office/drawing/2014/main" xmlns="" id="{F56DCE19-3D7E-495D-BC0A-6C94A3814B5D}"/>
              </a:ext>
            </a:extLst>
          </p:cNvPr>
          <p:cNvSpPr/>
          <p:nvPr/>
        </p:nvSpPr>
        <p:spPr>
          <a:xfrm>
            <a:off x="822381" y="4122692"/>
            <a:ext cx="1577009" cy="795130"/>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243182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0E7BBC-501C-45CE-AEAC-5017F44546EF}"/>
              </a:ext>
            </a:extLst>
          </p:cNvPr>
          <p:cNvSpPr>
            <a:spLocks noGrp="1"/>
          </p:cNvSpPr>
          <p:nvPr>
            <p:ph type="title"/>
          </p:nvPr>
        </p:nvSpPr>
        <p:spPr/>
        <p:txBody>
          <a:bodyPr/>
          <a:lstStyle/>
          <a:p>
            <a:r>
              <a:rPr lang="es-MX" dirty="0"/>
              <a:t>Simbología de los DF</a:t>
            </a:r>
          </a:p>
        </p:txBody>
      </p:sp>
      <p:graphicFrame>
        <p:nvGraphicFramePr>
          <p:cNvPr id="5" name="Marcador de contenido 4">
            <a:extLst>
              <a:ext uri="{FF2B5EF4-FFF2-40B4-BE49-F238E27FC236}">
                <a16:creationId xmlns:a16="http://schemas.microsoft.com/office/drawing/2014/main" xmlns="" id="{4A68FB62-5378-44D4-BEF6-095C276B0F33}"/>
              </a:ext>
            </a:extLst>
          </p:cNvPr>
          <p:cNvGraphicFramePr>
            <a:graphicFrameLocks noGrp="1"/>
          </p:cNvGraphicFramePr>
          <p:nvPr>
            <p:ph idx="1"/>
            <p:extLst>
              <p:ext uri="{D42A27DB-BD31-4B8C-83A1-F6EECF244321}">
                <p14:modId xmlns:p14="http://schemas.microsoft.com/office/powerpoint/2010/main" val="1281323144"/>
              </p:ext>
            </p:extLst>
          </p:nvPr>
        </p:nvGraphicFramePr>
        <p:xfrm>
          <a:off x="373486" y="1314803"/>
          <a:ext cx="9144001" cy="3646800"/>
        </p:xfrm>
        <a:graphic>
          <a:graphicData uri="http://schemas.openxmlformats.org/drawingml/2006/table">
            <a:tbl>
              <a:tblPr firstRow="1" bandRow="1">
                <a:tableStyleId>{5C22544A-7EE6-4342-B048-85BDC9FD1C3A}</a:tableStyleId>
              </a:tblPr>
              <a:tblGrid>
                <a:gridCol w="2842736">
                  <a:extLst>
                    <a:ext uri="{9D8B030D-6E8A-4147-A177-3AD203B41FA5}">
                      <a16:colId xmlns:a16="http://schemas.microsoft.com/office/drawing/2014/main" xmlns="" val="290163621"/>
                    </a:ext>
                  </a:extLst>
                </a:gridCol>
                <a:gridCol w="6301265">
                  <a:extLst>
                    <a:ext uri="{9D8B030D-6E8A-4147-A177-3AD203B41FA5}">
                      <a16:colId xmlns:a16="http://schemas.microsoft.com/office/drawing/2014/main" xmlns="" val="2191492486"/>
                    </a:ext>
                  </a:extLst>
                </a:gridCol>
              </a:tblGrid>
              <a:tr h="1215600">
                <a:tc>
                  <a:txBody>
                    <a:bodyPr/>
                    <a:lstStyle/>
                    <a:p>
                      <a:pPr algn="ctr"/>
                      <a:r>
                        <a:rPr lang="es-MX" dirty="0"/>
                        <a:t>Símbolo</a:t>
                      </a:r>
                    </a:p>
                  </a:txBody>
                  <a:tcPr anchor="ctr"/>
                </a:tc>
                <a:tc>
                  <a:txBody>
                    <a:bodyPr/>
                    <a:lstStyle/>
                    <a:p>
                      <a:pPr algn="ctr"/>
                      <a:r>
                        <a:rPr lang="es-MX" dirty="0"/>
                        <a:t>Uso</a:t>
                      </a:r>
                    </a:p>
                  </a:txBody>
                  <a:tcPr anchor="ctr"/>
                </a:tc>
                <a:extLst>
                  <a:ext uri="{0D108BD9-81ED-4DB2-BD59-A6C34878D82A}">
                    <a16:rowId xmlns:a16="http://schemas.microsoft.com/office/drawing/2014/main" xmlns="" val="3634261425"/>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Llamada a subrutina</a:t>
                      </a:r>
                      <a:r>
                        <a:rPr lang="es-MX" dirty="0"/>
                        <a:t/>
                      </a:r>
                      <a:br>
                        <a:rPr lang="es-MX" dirty="0"/>
                      </a:br>
                      <a:r>
                        <a:rPr lang="es-MX" sz="1800" b="0" i="0" kern="1200" dirty="0">
                          <a:solidFill>
                            <a:schemeClr val="dk1"/>
                          </a:solidFill>
                          <a:effectLst/>
                          <a:latin typeface="+mn-lt"/>
                          <a:ea typeface="+mn-ea"/>
                          <a:cs typeface="+mn-cs"/>
                        </a:rPr>
                        <a:t>Indica la llamada a una subrutina o procedimiento determinado.</a:t>
                      </a:r>
                      <a:endParaRPr lang="es-MX" dirty="0"/>
                    </a:p>
                  </a:txBody>
                  <a:tcPr/>
                </a:tc>
                <a:extLst>
                  <a:ext uri="{0D108BD9-81ED-4DB2-BD59-A6C34878D82A}">
                    <a16:rowId xmlns:a16="http://schemas.microsoft.com/office/drawing/2014/main" xmlns="" val="468861858"/>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Salida en Pantalla</a:t>
                      </a:r>
                      <a:r>
                        <a:rPr lang="es-MX" sz="1800" b="0" i="0" kern="1200" dirty="0">
                          <a:solidFill>
                            <a:schemeClr val="dk1"/>
                          </a:solidFill>
                          <a:effectLst/>
                          <a:latin typeface="+mn-lt"/>
                          <a:ea typeface="+mn-ea"/>
                          <a:cs typeface="+mn-cs"/>
                        </a:rPr>
                        <a:t> </a:t>
                      </a:r>
                      <a:r>
                        <a:rPr lang="es-MX" dirty="0"/>
                        <a:t/>
                      </a:r>
                      <a:br>
                        <a:rPr lang="es-MX" dirty="0"/>
                      </a:br>
                      <a:r>
                        <a:rPr lang="es-MX" sz="1800" b="0" i="0" kern="1200" dirty="0">
                          <a:solidFill>
                            <a:schemeClr val="dk1"/>
                          </a:solidFill>
                          <a:effectLst/>
                          <a:latin typeface="+mn-lt"/>
                          <a:ea typeface="+mn-ea"/>
                          <a:cs typeface="+mn-cs"/>
                        </a:rPr>
                        <a:t>Instrucción de presentación de mensajes o resultados en pantalla.</a:t>
                      </a:r>
                      <a:endParaRPr lang="es-MX" dirty="0"/>
                    </a:p>
                  </a:txBody>
                  <a:tcPr/>
                </a:tc>
                <a:extLst>
                  <a:ext uri="{0D108BD9-81ED-4DB2-BD59-A6C34878D82A}">
                    <a16:rowId xmlns:a16="http://schemas.microsoft.com/office/drawing/2014/main" xmlns="" val="1556981334"/>
                  </a:ext>
                </a:extLst>
              </a:tr>
            </a:tbl>
          </a:graphicData>
        </a:graphic>
      </p:graphicFrame>
      <p:sp>
        <p:nvSpPr>
          <p:cNvPr id="6" name="Diagrama de flujo: proceso predefinido 5">
            <a:extLst>
              <a:ext uri="{FF2B5EF4-FFF2-40B4-BE49-F238E27FC236}">
                <a16:creationId xmlns:a16="http://schemas.microsoft.com/office/drawing/2014/main" xmlns="" id="{AC1B9FF2-178E-4B65-ADC2-75136A0E8F9F}"/>
              </a:ext>
            </a:extLst>
          </p:cNvPr>
          <p:cNvSpPr/>
          <p:nvPr/>
        </p:nvSpPr>
        <p:spPr>
          <a:xfrm>
            <a:off x="982714" y="2650976"/>
            <a:ext cx="2146852" cy="940904"/>
          </a:xfrm>
          <a:prstGeom prst="flowChartPredefined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Diagrama de flujo: pantalla 6">
            <a:extLst>
              <a:ext uri="{FF2B5EF4-FFF2-40B4-BE49-F238E27FC236}">
                <a16:creationId xmlns:a16="http://schemas.microsoft.com/office/drawing/2014/main" xmlns="" id="{550497FE-E435-40C9-B957-3C9E7D05DE95}"/>
              </a:ext>
            </a:extLst>
          </p:cNvPr>
          <p:cNvSpPr/>
          <p:nvPr/>
        </p:nvSpPr>
        <p:spPr>
          <a:xfrm>
            <a:off x="982714" y="3854020"/>
            <a:ext cx="1895061" cy="898284"/>
          </a:xfrm>
          <a:prstGeom prst="flowChartDisp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Personalizar 9">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825512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0E7BBC-501C-45CE-AEAC-5017F44546EF}"/>
              </a:ext>
            </a:extLst>
          </p:cNvPr>
          <p:cNvSpPr>
            <a:spLocks noGrp="1"/>
          </p:cNvSpPr>
          <p:nvPr>
            <p:ph type="title"/>
          </p:nvPr>
        </p:nvSpPr>
        <p:spPr/>
        <p:txBody>
          <a:bodyPr/>
          <a:lstStyle/>
          <a:p>
            <a:r>
              <a:rPr lang="es-MX" dirty="0"/>
              <a:t>Simbología de los DF</a:t>
            </a:r>
          </a:p>
        </p:txBody>
      </p:sp>
      <p:graphicFrame>
        <p:nvGraphicFramePr>
          <p:cNvPr id="5" name="Marcador de contenido 4">
            <a:extLst>
              <a:ext uri="{FF2B5EF4-FFF2-40B4-BE49-F238E27FC236}">
                <a16:creationId xmlns:a16="http://schemas.microsoft.com/office/drawing/2014/main" xmlns="" id="{4A68FB62-5378-44D4-BEF6-095C276B0F33}"/>
              </a:ext>
            </a:extLst>
          </p:cNvPr>
          <p:cNvGraphicFramePr>
            <a:graphicFrameLocks noGrp="1"/>
          </p:cNvGraphicFramePr>
          <p:nvPr>
            <p:ph idx="1"/>
            <p:extLst>
              <p:ext uri="{D42A27DB-BD31-4B8C-83A1-F6EECF244321}">
                <p14:modId xmlns:p14="http://schemas.microsoft.com/office/powerpoint/2010/main" val="3862380201"/>
              </p:ext>
            </p:extLst>
          </p:nvPr>
        </p:nvGraphicFramePr>
        <p:xfrm>
          <a:off x="348803" y="1389050"/>
          <a:ext cx="9130048" cy="3646800"/>
        </p:xfrm>
        <a:graphic>
          <a:graphicData uri="http://schemas.openxmlformats.org/drawingml/2006/table">
            <a:tbl>
              <a:tblPr firstRow="1" bandRow="1">
                <a:tableStyleId>{5C22544A-7EE6-4342-B048-85BDC9FD1C3A}</a:tableStyleId>
              </a:tblPr>
              <a:tblGrid>
                <a:gridCol w="2896673">
                  <a:extLst>
                    <a:ext uri="{9D8B030D-6E8A-4147-A177-3AD203B41FA5}">
                      <a16:colId xmlns:a16="http://schemas.microsoft.com/office/drawing/2014/main" xmlns="" val="290163621"/>
                    </a:ext>
                  </a:extLst>
                </a:gridCol>
                <a:gridCol w="6233375">
                  <a:extLst>
                    <a:ext uri="{9D8B030D-6E8A-4147-A177-3AD203B41FA5}">
                      <a16:colId xmlns:a16="http://schemas.microsoft.com/office/drawing/2014/main" xmlns="" val="2191492486"/>
                    </a:ext>
                  </a:extLst>
                </a:gridCol>
              </a:tblGrid>
              <a:tr h="1215600">
                <a:tc>
                  <a:txBody>
                    <a:bodyPr/>
                    <a:lstStyle/>
                    <a:p>
                      <a:pPr algn="ctr"/>
                      <a:r>
                        <a:rPr lang="es-MX" dirty="0"/>
                        <a:t>Símbolo</a:t>
                      </a:r>
                    </a:p>
                  </a:txBody>
                  <a:tcPr anchor="ctr"/>
                </a:tc>
                <a:tc>
                  <a:txBody>
                    <a:bodyPr/>
                    <a:lstStyle/>
                    <a:p>
                      <a:pPr algn="ctr"/>
                      <a:r>
                        <a:rPr lang="es-MX" dirty="0"/>
                        <a:t>Uso</a:t>
                      </a:r>
                    </a:p>
                  </a:txBody>
                  <a:tcPr anchor="ctr"/>
                </a:tc>
                <a:extLst>
                  <a:ext uri="{0D108BD9-81ED-4DB2-BD59-A6C34878D82A}">
                    <a16:rowId xmlns:a16="http://schemas.microsoft.com/office/drawing/2014/main" xmlns="" val="3634261425"/>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Acción/Proceso General</a:t>
                      </a:r>
                      <a:r>
                        <a:rPr lang="es-MX" dirty="0"/>
                        <a:t/>
                      </a:r>
                      <a:br>
                        <a:rPr lang="es-MX" dirty="0"/>
                      </a:br>
                      <a:r>
                        <a:rPr lang="es-MX" sz="1800" b="0" i="0" kern="1200" dirty="0">
                          <a:solidFill>
                            <a:schemeClr val="dk1"/>
                          </a:solidFill>
                          <a:effectLst/>
                          <a:latin typeface="+mn-lt"/>
                          <a:ea typeface="+mn-ea"/>
                          <a:cs typeface="+mn-cs"/>
                        </a:rPr>
                        <a:t>Indica una acción o instrucción general que debe realizar el computador (cambios de valores de variables, asignaciones, operaciones </a:t>
                      </a:r>
                      <a:r>
                        <a:rPr lang="es-MX" sz="1800" b="0" i="0" kern="1200" dirty="0" smtClean="0">
                          <a:solidFill>
                            <a:schemeClr val="dk1"/>
                          </a:solidFill>
                          <a:effectLst/>
                          <a:latin typeface="+mn-lt"/>
                          <a:ea typeface="+mn-ea"/>
                          <a:cs typeface="+mn-cs"/>
                        </a:rPr>
                        <a:t>a</a:t>
                      </a:r>
                      <a:r>
                        <a:rPr lang="es-MX" sz="1800" b="0" i="0" u="none" strike="noStrike" kern="1200" dirty="0" smtClean="0">
                          <a:solidFill>
                            <a:schemeClr val="dk1"/>
                          </a:solidFill>
                          <a:effectLst/>
                          <a:latin typeface="+mn-lt"/>
                          <a:ea typeface="+mn-ea"/>
                          <a:cs typeface="+mn-cs"/>
                        </a:rPr>
                        <a:t>ritmética</a:t>
                      </a:r>
                      <a:r>
                        <a:rPr lang="es-MX" sz="1800" b="0" i="0" kern="1200" dirty="0" smtClean="0">
                          <a:solidFill>
                            <a:schemeClr val="dk1"/>
                          </a:solidFill>
                          <a:effectLst/>
                          <a:latin typeface="+mn-lt"/>
                          <a:ea typeface="+mn-ea"/>
                          <a:cs typeface="+mn-cs"/>
                        </a:rPr>
                        <a:t>s</a:t>
                      </a:r>
                      <a:r>
                        <a:rPr lang="es-MX" sz="1800" b="0" i="0" kern="1200" dirty="0">
                          <a:solidFill>
                            <a:schemeClr val="dk1"/>
                          </a:solidFill>
                          <a:effectLst/>
                          <a:latin typeface="+mn-lt"/>
                          <a:ea typeface="+mn-ea"/>
                          <a:cs typeface="+mn-cs"/>
                        </a:rPr>
                        <a:t>, </a:t>
                      </a:r>
                      <a:r>
                        <a:rPr lang="es-MX" sz="1800" b="0" i="0" kern="1200" dirty="0" smtClean="0">
                          <a:solidFill>
                            <a:schemeClr val="dk1"/>
                          </a:solidFill>
                          <a:effectLst/>
                          <a:latin typeface="+mn-lt"/>
                          <a:ea typeface="+mn-ea"/>
                          <a:cs typeface="+mn-cs"/>
                        </a:rPr>
                        <a:t>etc.).</a:t>
                      </a:r>
                      <a:endParaRPr lang="es-MX" dirty="0"/>
                    </a:p>
                  </a:txBody>
                  <a:tcPr/>
                </a:tc>
                <a:extLst>
                  <a:ext uri="{0D108BD9-81ED-4DB2-BD59-A6C34878D82A}">
                    <a16:rowId xmlns:a16="http://schemas.microsoft.com/office/drawing/2014/main" xmlns="" val="468861858"/>
                  </a:ext>
                </a:extLst>
              </a:tr>
              <a:tr h="1215600">
                <a:tc>
                  <a:txBody>
                    <a:bodyPr/>
                    <a:lstStyle/>
                    <a:p>
                      <a:pPr algn="ctr"/>
                      <a:endParaRPr lang="es-MX" dirty="0"/>
                    </a:p>
                  </a:txBody>
                  <a:tcPr/>
                </a:tc>
                <a:tc>
                  <a:txBody>
                    <a:bodyPr/>
                    <a:lstStyle/>
                    <a:p>
                      <a:pPr algn="ctr"/>
                      <a:r>
                        <a:rPr lang="es-MX" sz="1800" b="1" i="0" kern="1200" dirty="0" smtClean="0">
                          <a:solidFill>
                            <a:schemeClr val="dk1"/>
                          </a:solidFill>
                          <a:effectLst/>
                          <a:latin typeface="+mn-lt"/>
                          <a:ea typeface="+mn-ea"/>
                          <a:cs typeface="+mn-cs"/>
                        </a:rPr>
                        <a:t>Conector en página</a:t>
                      </a:r>
                      <a:r>
                        <a:rPr lang="es-MX" dirty="0"/>
                        <a:t/>
                      </a:r>
                      <a:br>
                        <a:rPr lang="es-MX" dirty="0"/>
                      </a:br>
                      <a:r>
                        <a:rPr lang="es-MX" sz="1800" b="0" i="0" kern="1200" dirty="0">
                          <a:solidFill>
                            <a:schemeClr val="dk1"/>
                          </a:solidFill>
                          <a:effectLst/>
                          <a:latin typeface="+mn-lt"/>
                          <a:ea typeface="+mn-ea"/>
                          <a:cs typeface="+mn-cs"/>
                        </a:rPr>
                        <a:t>Indica el enlace de dos partes de un diagrama dentro de la misma página.</a:t>
                      </a:r>
                      <a:endParaRPr lang="es-MX" dirty="0"/>
                    </a:p>
                  </a:txBody>
                  <a:tcPr/>
                </a:tc>
                <a:extLst>
                  <a:ext uri="{0D108BD9-81ED-4DB2-BD59-A6C34878D82A}">
                    <a16:rowId xmlns:a16="http://schemas.microsoft.com/office/drawing/2014/main" xmlns="" val="1556981334"/>
                  </a:ext>
                </a:extLst>
              </a:tr>
            </a:tbl>
          </a:graphicData>
        </a:graphic>
      </p:graphicFrame>
      <p:sp>
        <p:nvSpPr>
          <p:cNvPr id="3" name="Diagrama de flujo: conector 2">
            <a:extLst>
              <a:ext uri="{FF2B5EF4-FFF2-40B4-BE49-F238E27FC236}">
                <a16:creationId xmlns:a16="http://schemas.microsoft.com/office/drawing/2014/main" xmlns="" id="{FC3325D7-AA64-4ABE-A11A-3D485FFAFF4C}"/>
              </a:ext>
            </a:extLst>
          </p:cNvPr>
          <p:cNvSpPr/>
          <p:nvPr/>
        </p:nvSpPr>
        <p:spPr>
          <a:xfrm>
            <a:off x="1389637" y="4147930"/>
            <a:ext cx="556591" cy="530087"/>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Diagrama de flujo: proceso 3">
            <a:extLst>
              <a:ext uri="{FF2B5EF4-FFF2-40B4-BE49-F238E27FC236}">
                <a16:creationId xmlns:a16="http://schemas.microsoft.com/office/drawing/2014/main" xmlns="" id="{70A3C547-2D77-4FD5-A9EC-5FC168626ED1}"/>
              </a:ext>
            </a:extLst>
          </p:cNvPr>
          <p:cNvSpPr/>
          <p:nvPr/>
        </p:nvSpPr>
        <p:spPr>
          <a:xfrm>
            <a:off x="677334" y="2709809"/>
            <a:ext cx="1981199" cy="78655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4689888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50E7BBC-501C-45CE-AEAC-5017F44546EF}"/>
              </a:ext>
            </a:extLst>
          </p:cNvPr>
          <p:cNvSpPr>
            <a:spLocks noGrp="1"/>
          </p:cNvSpPr>
          <p:nvPr>
            <p:ph type="title"/>
          </p:nvPr>
        </p:nvSpPr>
        <p:spPr/>
        <p:txBody>
          <a:bodyPr/>
          <a:lstStyle/>
          <a:p>
            <a:r>
              <a:rPr lang="es-MX" dirty="0"/>
              <a:t>Simbología de los DF</a:t>
            </a:r>
          </a:p>
        </p:txBody>
      </p:sp>
      <p:graphicFrame>
        <p:nvGraphicFramePr>
          <p:cNvPr id="5" name="Marcador de contenido 4">
            <a:extLst>
              <a:ext uri="{FF2B5EF4-FFF2-40B4-BE49-F238E27FC236}">
                <a16:creationId xmlns:a16="http://schemas.microsoft.com/office/drawing/2014/main" xmlns="" id="{4A68FB62-5378-44D4-BEF6-095C276B0F33}"/>
              </a:ext>
            </a:extLst>
          </p:cNvPr>
          <p:cNvGraphicFramePr>
            <a:graphicFrameLocks noGrp="1"/>
          </p:cNvGraphicFramePr>
          <p:nvPr>
            <p:ph idx="1"/>
            <p:extLst>
              <p:ext uri="{D42A27DB-BD31-4B8C-83A1-F6EECF244321}">
                <p14:modId xmlns:p14="http://schemas.microsoft.com/office/powerpoint/2010/main" val="4143822030"/>
              </p:ext>
            </p:extLst>
          </p:nvPr>
        </p:nvGraphicFramePr>
        <p:xfrm>
          <a:off x="799563" y="1635416"/>
          <a:ext cx="8712039" cy="3646800"/>
        </p:xfrm>
        <a:graphic>
          <a:graphicData uri="http://schemas.openxmlformats.org/drawingml/2006/table">
            <a:tbl>
              <a:tblPr firstRow="1" bandRow="1">
                <a:tableStyleId>{5C22544A-7EE6-4342-B048-85BDC9FD1C3A}</a:tableStyleId>
              </a:tblPr>
              <a:tblGrid>
                <a:gridCol w="2421196">
                  <a:extLst>
                    <a:ext uri="{9D8B030D-6E8A-4147-A177-3AD203B41FA5}">
                      <a16:colId xmlns:a16="http://schemas.microsoft.com/office/drawing/2014/main" xmlns="" val="290163621"/>
                    </a:ext>
                  </a:extLst>
                </a:gridCol>
                <a:gridCol w="6290843">
                  <a:extLst>
                    <a:ext uri="{9D8B030D-6E8A-4147-A177-3AD203B41FA5}">
                      <a16:colId xmlns:a16="http://schemas.microsoft.com/office/drawing/2014/main" xmlns="" val="2191492486"/>
                    </a:ext>
                  </a:extLst>
                </a:gridCol>
              </a:tblGrid>
              <a:tr h="1215600">
                <a:tc>
                  <a:txBody>
                    <a:bodyPr/>
                    <a:lstStyle/>
                    <a:p>
                      <a:pPr algn="ctr"/>
                      <a:r>
                        <a:rPr lang="es-MX" dirty="0"/>
                        <a:t>Símbolo</a:t>
                      </a:r>
                    </a:p>
                  </a:txBody>
                  <a:tcPr/>
                </a:tc>
                <a:tc>
                  <a:txBody>
                    <a:bodyPr/>
                    <a:lstStyle/>
                    <a:p>
                      <a:pPr algn="ctr"/>
                      <a:r>
                        <a:rPr lang="es-MX" dirty="0"/>
                        <a:t>Uso</a:t>
                      </a:r>
                    </a:p>
                  </a:txBody>
                  <a:tcPr/>
                </a:tc>
                <a:extLst>
                  <a:ext uri="{0D108BD9-81ED-4DB2-BD59-A6C34878D82A}">
                    <a16:rowId xmlns:a16="http://schemas.microsoft.com/office/drawing/2014/main" xmlns="" val="3634261425"/>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Flujo</a:t>
                      </a:r>
                      <a:r>
                        <a:rPr lang="es-MX" dirty="0"/>
                        <a:t/>
                      </a:r>
                      <a:br>
                        <a:rPr lang="es-MX" dirty="0"/>
                      </a:br>
                      <a:r>
                        <a:rPr lang="es-MX" sz="1800" b="0" i="0" kern="1200" dirty="0">
                          <a:solidFill>
                            <a:schemeClr val="dk1"/>
                          </a:solidFill>
                          <a:effectLst/>
                          <a:latin typeface="+mn-lt"/>
                          <a:ea typeface="+mn-ea"/>
                          <a:cs typeface="+mn-cs"/>
                        </a:rPr>
                        <a:t>Indica el seguimiento lógico del diagrama. También indica el sentido de ejecución de las operaciones.</a:t>
                      </a:r>
                      <a:endParaRPr lang="es-MX" dirty="0"/>
                    </a:p>
                  </a:txBody>
                  <a:tcPr/>
                </a:tc>
                <a:extLst>
                  <a:ext uri="{0D108BD9-81ED-4DB2-BD59-A6C34878D82A}">
                    <a16:rowId xmlns:a16="http://schemas.microsoft.com/office/drawing/2014/main" xmlns="" val="468861858"/>
                  </a:ext>
                </a:extLst>
              </a:tr>
              <a:tr h="1215600">
                <a:tc>
                  <a:txBody>
                    <a:bodyPr/>
                    <a:lstStyle/>
                    <a:p>
                      <a:pPr algn="ctr"/>
                      <a:endParaRPr lang="es-MX" dirty="0"/>
                    </a:p>
                  </a:txBody>
                  <a:tcPr/>
                </a:tc>
                <a:tc>
                  <a:txBody>
                    <a:bodyPr/>
                    <a:lstStyle/>
                    <a:p>
                      <a:pPr algn="ctr"/>
                      <a:r>
                        <a:rPr lang="es-MX" sz="1800" b="1" i="0" kern="1200" dirty="0">
                          <a:solidFill>
                            <a:schemeClr val="dk1"/>
                          </a:solidFill>
                          <a:effectLst/>
                          <a:latin typeface="+mn-lt"/>
                          <a:ea typeface="+mn-ea"/>
                          <a:cs typeface="+mn-cs"/>
                        </a:rPr>
                        <a:t>Conector </a:t>
                      </a:r>
                      <a:r>
                        <a:rPr lang="es-MX" sz="1800" b="1" i="0" kern="1200" dirty="0" smtClean="0">
                          <a:solidFill>
                            <a:schemeClr val="dk1"/>
                          </a:solidFill>
                          <a:effectLst/>
                          <a:latin typeface="+mn-lt"/>
                          <a:ea typeface="+mn-ea"/>
                          <a:cs typeface="+mn-cs"/>
                        </a:rPr>
                        <a:t>de página</a:t>
                      </a:r>
                      <a:r>
                        <a:rPr lang="es-MX" sz="1800" b="1" i="0" kern="1200" dirty="0">
                          <a:solidFill>
                            <a:schemeClr val="dk1"/>
                          </a:solidFill>
                          <a:effectLst/>
                          <a:latin typeface="+mn-lt"/>
                          <a:ea typeface="+mn-ea"/>
                          <a:cs typeface="+mn-cs"/>
                        </a:rPr>
                        <a:t/>
                      </a:r>
                      <a:br>
                        <a:rPr lang="es-MX" sz="1800" b="1" i="0" kern="1200" dirty="0">
                          <a:solidFill>
                            <a:schemeClr val="dk1"/>
                          </a:solidFill>
                          <a:effectLst/>
                          <a:latin typeface="+mn-lt"/>
                          <a:ea typeface="+mn-ea"/>
                          <a:cs typeface="+mn-cs"/>
                        </a:rPr>
                      </a:br>
                      <a:r>
                        <a:rPr lang="es-MX" sz="1800" b="0" i="0" kern="1200" dirty="0">
                          <a:solidFill>
                            <a:schemeClr val="dk1"/>
                          </a:solidFill>
                          <a:effectLst/>
                          <a:latin typeface="+mn-lt"/>
                          <a:ea typeface="+mn-ea"/>
                          <a:cs typeface="+mn-cs"/>
                        </a:rPr>
                        <a:t>Indica el enlace de dos partes de un diagrama en páginas diferentes.</a:t>
                      </a:r>
                      <a:endParaRPr lang="es-MX" dirty="0"/>
                    </a:p>
                  </a:txBody>
                  <a:tcPr/>
                </a:tc>
                <a:extLst>
                  <a:ext uri="{0D108BD9-81ED-4DB2-BD59-A6C34878D82A}">
                    <a16:rowId xmlns:a16="http://schemas.microsoft.com/office/drawing/2014/main" xmlns="" val="1556981334"/>
                  </a:ext>
                </a:extLst>
              </a:tr>
            </a:tbl>
          </a:graphicData>
        </a:graphic>
      </p:graphicFrame>
      <p:sp>
        <p:nvSpPr>
          <p:cNvPr id="6" name="Diagrama de flujo: conector fuera de página 5">
            <a:extLst>
              <a:ext uri="{FF2B5EF4-FFF2-40B4-BE49-F238E27FC236}">
                <a16:creationId xmlns:a16="http://schemas.microsoft.com/office/drawing/2014/main" xmlns="" id="{ABE1F865-89A6-4FA1-8D07-3328A8D7640D}"/>
              </a:ext>
            </a:extLst>
          </p:cNvPr>
          <p:cNvSpPr/>
          <p:nvPr/>
        </p:nvSpPr>
        <p:spPr>
          <a:xfrm>
            <a:off x="1812001" y="4260479"/>
            <a:ext cx="530087" cy="689113"/>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8" name="Conector recto de flecha 7">
            <a:extLst>
              <a:ext uri="{FF2B5EF4-FFF2-40B4-BE49-F238E27FC236}">
                <a16:creationId xmlns:a16="http://schemas.microsoft.com/office/drawing/2014/main" xmlns="" id="{2F4C6A88-A35E-4310-A965-A3CAF3F78260}"/>
              </a:ext>
            </a:extLst>
          </p:cNvPr>
          <p:cNvCxnSpPr/>
          <p:nvPr/>
        </p:nvCxnSpPr>
        <p:spPr>
          <a:xfrm>
            <a:off x="1516160" y="3342907"/>
            <a:ext cx="1072494" cy="5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xmlns="" id="{2F4C6A88-A35E-4310-A965-A3CAF3F78260}"/>
              </a:ext>
            </a:extLst>
          </p:cNvPr>
          <p:cNvCxnSpPr/>
          <p:nvPr/>
        </p:nvCxnSpPr>
        <p:spPr>
          <a:xfrm>
            <a:off x="1242157" y="3147577"/>
            <a:ext cx="1" cy="6774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Botón de acción: Hacia atrás o Anterior 1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Hacia delante o Siguiente 1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Inicio 1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Botón de acción: Personalizar 15">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6139318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Rectangle 92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grpSp>
        <p:nvGrpSpPr>
          <p:cNvPr id="9226" name="Group 72"/>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74" name="Straight Connector 73"/>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6" name="Rectangle 23"/>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Isosceles Triangle 77"/>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7"/>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Rectangle 28"/>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9"/>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Isosceles Triangle 82"/>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9218" name="Picture 2" descr="Resultado de imagen para diagrama de flujo">
            <a:extLst>
              <a:ext uri="{FF2B5EF4-FFF2-40B4-BE49-F238E27FC236}">
                <a16:creationId xmlns:a16="http://schemas.microsoft.com/office/drawing/2014/main" xmlns="" id="{CFB3F7C6-C89E-442B-9414-9586922E74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0643" y="1578133"/>
            <a:ext cx="2787659" cy="411462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774512E6-5FA6-422B-A10B-985DDD33C112}"/>
              </a:ext>
            </a:extLst>
          </p:cNvPr>
          <p:cNvSpPr>
            <a:spLocks noGrp="1"/>
          </p:cNvSpPr>
          <p:nvPr>
            <p:ph type="title"/>
          </p:nvPr>
        </p:nvSpPr>
        <p:spPr>
          <a:xfrm>
            <a:off x="1507067" y="1578133"/>
            <a:ext cx="4335468" cy="2875534"/>
          </a:xfrm>
        </p:spPr>
        <p:txBody>
          <a:bodyPr vert="horz" lIns="91440" tIns="45720" rIns="91440" bIns="45720" rtlCol="0" anchor="b">
            <a:normAutofit/>
          </a:bodyPr>
          <a:lstStyle/>
          <a:p>
            <a:pPr algn="r"/>
            <a:r>
              <a:rPr lang="en-US" sz="5400" kern="1200" dirty="0">
                <a:solidFill>
                  <a:schemeClr val="accent1"/>
                </a:solidFill>
                <a:latin typeface="+mj-lt"/>
                <a:ea typeface="+mj-ea"/>
                <a:cs typeface="+mj-cs"/>
              </a:rPr>
              <a:t>Ejemplo de Diagrama de Flujo</a:t>
            </a:r>
          </a:p>
        </p:txBody>
      </p:sp>
      <p:sp>
        <p:nvSpPr>
          <p:cNvPr id="20" name="CuadroTexto 19">
            <a:extLst>
              <a:ext uri="{FF2B5EF4-FFF2-40B4-BE49-F238E27FC236}">
                <a16:creationId xmlns:a16="http://schemas.microsoft.com/office/drawing/2014/main" xmlns="" id="{EE760F65-F2F5-420C-B3F5-DE248389C4DC}"/>
              </a:ext>
            </a:extLst>
          </p:cNvPr>
          <p:cNvSpPr txBox="1"/>
          <p:nvPr/>
        </p:nvSpPr>
        <p:spPr>
          <a:xfrm>
            <a:off x="677334" y="6270624"/>
            <a:ext cx="6584857" cy="276999"/>
          </a:xfrm>
          <a:prstGeom prst="rect">
            <a:avLst/>
          </a:prstGeom>
          <a:noFill/>
        </p:spPr>
        <p:txBody>
          <a:bodyPr wrap="square" rtlCol="0">
            <a:spAutoFit/>
          </a:bodyPr>
          <a:lstStyle/>
          <a:p>
            <a:r>
              <a:rPr lang="es-MX" sz="1200"/>
              <a:t>http://www.areatecnologia.com/diagramas-de-flujo.htm</a:t>
            </a:r>
            <a:endParaRPr lang="es-MX" sz="1200" dirty="0"/>
          </a:p>
        </p:txBody>
      </p:sp>
      <p:sp>
        <p:nvSpPr>
          <p:cNvPr id="24" name="Botón de acción: Hacia atrás o Anterior 23">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5" name="Botón de acción: Hacia delante o Siguiente 24">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Botón de acción: Inicio 2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Botón de acción: Personalizar 20">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926000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xmlns="" id="{CC4085F6-03B0-49E4-BACF-A650AE8CCABA}"/>
              </a:ext>
            </a:extLst>
          </p:cNvPr>
          <p:cNvSpPr>
            <a:spLocks noGrp="1"/>
          </p:cNvSpPr>
          <p:nvPr>
            <p:ph type="title"/>
          </p:nvPr>
        </p:nvSpPr>
        <p:spPr>
          <a:xfrm>
            <a:off x="677334" y="609599"/>
            <a:ext cx="3843375" cy="5545667"/>
          </a:xfrm>
        </p:spPr>
        <p:txBody>
          <a:bodyPr anchor="ctr">
            <a:normAutofit/>
          </a:bodyPr>
          <a:lstStyle/>
          <a:p>
            <a:r>
              <a:rPr lang="es-MX">
                <a:solidFill>
                  <a:schemeClr val="tx1">
                    <a:lumMod val="85000"/>
                    <a:lumOff val="15000"/>
                  </a:schemeClr>
                </a:solidFill>
              </a:rPr>
              <a:t>Pseudocódigo</a:t>
            </a:r>
          </a:p>
        </p:txBody>
      </p:sp>
      <p:sp>
        <p:nvSpPr>
          <p:cNvPr id="3" name="Marcador de contenido 2">
            <a:extLst>
              <a:ext uri="{FF2B5EF4-FFF2-40B4-BE49-F238E27FC236}">
                <a16:creationId xmlns:a16="http://schemas.microsoft.com/office/drawing/2014/main" xmlns="" id="{017AAA10-4E60-498A-8F7E-6EAE1C3575CC}"/>
              </a:ext>
            </a:extLst>
          </p:cNvPr>
          <p:cNvSpPr>
            <a:spLocks noGrp="1"/>
          </p:cNvSpPr>
          <p:nvPr>
            <p:ph idx="1"/>
          </p:nvPr>
        </p:nvSpPr>
        <p:spPr>
          <a:xfrm>
            <a:off x="6116084" y="609600"/>
            <a:ext cx="5511296" cy="5545667"/>
          </a:xfrm>
        </p:spPr>
        <p:txBody>
          <a:bodyPr anchor="ctr">
            <a:normAutofit/>
          </a:bodyPr>
          <a:lstStyle/>
          <a:p>
            <a:r>
              <a:rPr lang="es-MX" sz="2800" b="1" dirty="0">
                <a:solidFill>
                  <a:srgbClr val="FFFFFF"/>
                </a:solidFill>
              </a:rPr>
              <a:t>Arias, Durango y Gracia (2016), definen un pseudocódigo como una forma genérica de escribir un algoritmo , utilizando un lenguaje sencillo sin tener que conocer la sintaxis de cualquier lenguaje de programación.</a:t>
            </a:r>
          </a:p>
        </p:txBody>
      </p:sp>
      <p:sp>
        <p:nvSpPr>
          <p:cNvPr id="21" name="Botón de acción: Hacia atrás o Anterior 2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Botón de acción: Hacia delante o Siguiente 2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Botón de acción: Inicio 2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Botón de acción: Personalizar 18">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3025269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4902529" y="2807826"/>
            <a:ext cx="7030517"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6600" b="1" dirty="0" smtClean="0">
                <a:solidFill>
                  <a:schemeClr val="accent2"/>
                </a:solidFill>
              </a:rPr>
              <a:t>Datos de Identificación</a:t>
            </a:r>
            <a:endParaRPr lang="es-MX" sz="6600" b="1" dirty="0">
              <a:solidFill>
                <a:schemeClr val="accent2"/>
              </a:solidFill>
            </a:endParaRPr>
          </a:p>
        </p:txBody>
      </p:sp>
      <p:sp>
        <p:nvSpPr>
          <p:cNvPr id="3" name="Marcador de texto 2"/>
          <p:cNvSpPr txBox="1">
            <a:spLocks/>
          </p:cNvSpPr>
          <p:nvPr/>
        </p:nvSpPr>
        <p:spPr>
          <a:xfrm>
            <a:off x="442442" y="5488148"/>
            <a:ext cx="7432595" cy="713241"/>
          </a:xfrm>
          <a:prstGeom prst="rect">
            <a:avLst/>
          </a:prstGeom>
        </p:spPr>
        <p:txBody>
          <a:bodyPr/>
          <a:lst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a:lstStyle>
          <a:p>
            <a:pPr marL="0" indent="0">
              <a:buNone/>
            </a:pPr>
            <a:r>
              <a:rPr lang="es-MX" sz="2000" dirty="0" smtClean="0"/>
              <a:t>Localización / ubicación espacial dentro del mapa curricular</a:t>
            </a:r>
            <a:endParaRPr lang="es-MX" sz="2000" dirty="0"/>
          </a:p>
        </p:txBody>
      </p:sp>
      <p:grpSp>
        <p:nvGrpSpPr>
          <p:cNvPr id="4" name="Grupo 3"/>
          <p:cNvGrpSpPr/>
          <p:nvPr/>
        </p:nvGrpSpPr>
        <p:grpSpPr>
          <a:xfrm>
            <a:off x="194180" y="204659"/>
            <a:ext cx="4708349" cy="3857175"/>
            <a:chOff x="810000" y="1417638"/>
            <a:chExt cx="4708349" cy="3857175"/>
          </a:xfrm>
        </p:grpSpPr>
        <p:sp>
          <p:nvSpPr>
            <p:cNvPr id="5" name="Elipse 4"/>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6" name="Rectángulo 5"/>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1</a:t>
              </a:r>
              <a:endParaRPr lang="es-MX" sz="23900" dirty="0">
                <a:latin typeface="Arial Black" panose="020B0A04020102020204" pitchFamily="34" charset="0"/>
              </a:endParaRPr>
            </a:p>
          </p:txBody>
        </p:sp>
        <p:sp>
          <p:nvSpPr>
            <p:cNvPr id="7" name="Triángulo isósceles 6"/>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Botón de acción: Personalizar 7">
            <a:hlinkClick r:id="rId2" action="ppaction://hlinksldjump" highlightClick="1"/>
          </p:cNvPr>
          <p:cNvSpPr/>
          <p:nvPr/>
        </p:nvSpPr>
        <p:spPr>
          <a:xfrm>
            <a:off x="11100004" y="5590617"/>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
        <p:nvSpPr>
          <p:cNvPr id="9" name="Botón de acción: Inicio 8">
            <a:hlinkClick r:id="" action="ppaction://hlinkshowjump?jump=firstslide" highlightClick="1"/>
          </p:cNvPr>
          <p:cNvSpPr/>
          <p:nvPr/>
        </p:nvSpPr>
        <p:spPr>
          <a:xfrm>
            <a:off x="11100004" y="6201389"/>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1863738" y="5776904"/>
            <a:ext cx="5766077" cy="400110"/>
          </a:xfrm>
          <a:prstGeom prst="rect">
            <a:avLst/>
          </a:prstGeom>
        </p:spPr>
        <p:txBody>
          <a:bodyPr wrap="square">
            <a:spAutoFit/>
          </a:bodyPr>
          <a:lstStyle/>
          <a:p>
            <a:r>
              <a:rPr lang="es-MX" sz="2000" dirty="0" smtClean="0"/>
              <a:t>http</a:t>
            </a:r>
            <a:r>
              <a:rPr lang="es-MX" sz="2000" dirty="0"/>
              <a:t>://www.uaemex.mx/catespuni/pdfs/86.pdf</a:t>
            </a:r>
          </a:p>
        </p:txBody>
      </p:sp>
    </p:spTree>
    <p:extLst>
      <p:ext uri="{BB962C8B-B14F-4D97-AF65-F5344CB8AC3E}">
        <p14:creationId xmlns:p14="http://schemas.microsoft.com/office/powerpoint/2010/main" val="6453032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esultado de imagen para falso lenguaje">
            <a:extLst>
              <a:ext uri="{FF2B5EF4-FFF2-40B4-BE49-F238E27FC236}">
                <a16:creationId xmlns:a16="http://schemas.microsoft.com/office/drawing/2014/main" xmlns="" id="{768E40A8-BC22-42B2-B443-E315093516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824" r="39385"/>
          <a:stretch/>
        </p:blipFill>
        <p:spPr bwMode="auto">
          <a:xfrm>
            <a:off x="20" y="10"/>
            <a:ext cx="2734036" cy="6867719"/>
          </a:xfrm>
          <a:custGeom>
            <a:avLst/>
            <a:gdLst>
              <a:gd name="connsiteX0" fmla="*/ 0 w 2734056"/>
              <a:gd name="connsiteY0" fmla="*/ 0 h 6858000"/>
              <a:gd name="connsiteX1" fmla="*/ 1674254 w 2734056"/>
              <a:gd name="connsiteY1" fmla="*/ 0 h 6858000"/>
              <a:gd name="connsiteX2" fmla="*/ 2734056 w 2734056"/>
              <a:gd name="connsiteY2" fmla="*/ 6850199 h 6858000"/>
              <a:gd name="connsiteX3" fmla="*/ 2734056 w 2734056"/>
              <a:gd name="connsiteY3" fmla="*/ 6858000 h 6858000"/>
              <a:gd name="connsiteX4" fmla="*/ 461457 w 2734056"/>
              <a:gd name="connsiteY4" fmla="*/ 6858000 h 6858000"/>
              <a:gd name="connsiteX5" fmla="*/ 0 w 2734056"/>
              <a:gd name="connsiteY5" fmla="*/ 41341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4056" h="6858000">
                <a:moveTo>
                  <a:pt x="0" y="0"/>
                </a:moveTo>
                <a:lnTo>
                  <a:pt x="1674254" y="0"/>
                </a:lnTo>
                <a:lnTo>
                  <a:pt x="2734056" y="6850199"/>
                </a:lnTo>
                <a:lnTo>
                  <a:pt x="2734056" y="6858000"/>
                </a:lnTo>
                <a:lnTo>
                  <a:pt x="461457" y="6858000"/>
                </a:lnTo>
                <a:lnTo>
                  <a:pt x="0" y="4134118"/>
                </a:lnTo>
                <a:close/>
              </a:path>
            </a:pathLst>
          </a:custGeom>
          <a:noFill/>
          <a:extLst>
            <a:ext uri="{909E8E84-426E-40DD-AFC4-6F175D3DCCD1}">
              <a14:hiddenFill xmlns:a14="http://schemas.microsoft.com/office/drawing/2010/main">
                <a:solidFill>
                  <a:srgbClr val="FFFFFF"/>
                </a:solidFill>
              </a14:hiddenFill>
            </a:ext>
          </a:extLst>
        </p:spPr>
      </p:pic>
      <p:sp>
        <p:nvSpPr>
          <p:cNvPr id="71" name="Isosceles Tri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ítulo 1">
            <a:extLst>
              <a:ext uri="{FF2B5EF4-FFF2-40B4-BE49-F238E27FC236}">
                <a16:creationId xmlns:a16="http://schemas.microsoft.com/office/drawing/2014/main" xmlns="" id="{B1FDC0FA-818D-4452-A2FF-3C650FA6CE5B}"/>
              </a:ext>
            </a:extLst>
          </p:cNvPr>
          <p:cNvSpPr>
            <a:spLocks noGrp="1"/>
          </p:cNvSpPr>
          <p:nvPr>
            <p:ph type="title"/>
          </p:nvPr>
        </p:nvSpPr>
        <p:spPr>
          <a:xfrm>
            <a:off x="1879178" y="174405"/>
            <a:ext cx="6424440" cy="861694"/>
          </a:xfrm>
        </p:spPr>
        <p:txBody>
          <a:bodyPr>
            <a:normAutofit/>
          </a:bodyPr>
          <a:lstStyle/>
          <a:p>
            <a:r>
              <a:rPr lang="es-MX" dirty="0"/>
              <a:t>P</a:t>
            </a:r>
            <a:r>
              <a:rPr lang="es-MX" dirty="0" smtClean="0"/>
              <a:t>seudocódigo</a:t>
            </a:r>
            <a:endParaRPr lang="es-MX" dirty="0"/>
          </a:p>
        </p:txBody>
      </p:sp>
      <p:sp>
        <p:nvSpPr>
          <p:cNvPr id="3" name="Marcador de contenido 2">
            <a:extLst>
              <a:ext uri="{FF2B5EF4-FFF2-40B4-BE49-F238E27FC236}">
                <a16:creationId xmlns:a16="http://schemas.microsoft.com/office/drawing/2014/main" xmlns="" id="{F1E2520D-88EC-4EAF-870F-DD33C0045A86}"/>
              </a:ext>
            </a:extLst>
          </p:cNvPr>
          <p:cNvSpPr>
            <a:spLocks noGrp="1"/>
          </p:cNvSpPr>
          <p:nvPr>
            <p:ph idx="1"/>
          </p:nvPr>
        </p:nvSpPr>
        <p:spPr>
          <a:xfrm>
            <a:off x="2392187" y="1021898"/>
            <a:ext cx="7404955" cy="4492480"/>
          </a:xfrm>
        </p:spPr>
        <p:txBody>
          <a:bodyPr>
            <a:normAutofit/>
          </a:bodyPr>
          <a:lstStyle/>
          <a:p>
            <a:r>
              <a:rPr lang="es-MX" sz="2400" dirty="0"/>
              <a:t>Para </a:t>
            </a:r>
            <a:r>
              <a:rPr lang="es-MX" sz="2400" dirty="0" err="1"/>
              <a:t>Juganaru</a:t>
            </a:r>
            <a:r>
              <a:rPr lang="es-MX" sz="2400" dirty="0"/>
              <a:t> (2014), define un pseudocódigo como un falso lenguaje  que está formado por una serie de palabras con un formalismo muy sencillo, que permite describir el funcionamiento de un programa. </a:t>
            </a:r>
            <a:endParaRPr lang="es-MX" sz="2400" dirty="0" smtClean="0"/>
          </a:p>
          <a:p>
            <a:r>
              <a:rPr lang="es-MX" sz="2400" dirty="0" smtClean="0"/>
              <a:t>Se </a:t>
            </a:r>
            <a:r>
              <a:rPr lang="es-MX" sz="2400" dirty="0"/>
              <a:t>usa tanto en la fase de diseño como en la fase de análisis.</a:t>
            </a:r>
          </a:p>
        </p:txBody>
      </p:sp>
      <p:sp>
        <p:nvSpPr>
          <p:cNvPr id="7" name="CuadroTexto 6">
            <a:extLst>
              <a:ext uri="{FF2B5EF4-FFF2-40B4-BE49-F238E27FC236}">
                <a16:creationId xmlns:a16="http://schemas.microsoft.com/office/drawing/2014/main" xmlns="" id="{B1BD8348-C917-464D-8D0B-BD538CD1AE39}"/>
              </a:ext>
            </a:extLst>
          </p:cNvPr>
          <p:cNvSpPr txBox="1"/>
          <p:nvPr/>
        </p:nvSpPr>
        <p:spPr>
          <a:xfrm>
            <a:off x="0" y="6536265"/>
            <a:ext cx="9226321" cy="276999"/>
          </a:xfrm>
          <a:prstGeom prst="rect">
            <a:avLst/>
          </a:prstGeom>
          <a:noFill/>
        </p:spPr>
        <p:txBody>
          <a:bodyPr wrap="square" rtlCol="0">
            <a:spAutoFit/>
          </a:bodyPr>
          <a:lstStyle/>
          <a:p>
            <a:r>
              <a:rPr lang="es-MX" sz="1200" dirty="0"/>
              <a:t>https://miltonochoa.com.co/home/index.php/educacion/item/4159-el-falso-lenguaje-del-protocolo-en-defensa-del-idioma</a:t>
            </a:r>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307676" y="4300943"/>
            <a:ext cx="1656209" cy="1631216"/>
          </a:xfrm>
          <a:prstGeom prst="rect">
            <a:avLst/>
          </a:prstGeom>
        </p:spPr>
        <p:txBody>
          <a:bodyPr wrap="square">
            <a:spAutoFit/>
          </a:bodyPr>
          <a:lstStyle/>
          <a:p>
            <a:r>
              <a:rPr lang="pt-BR" sz="2000" dirty="0"/>
              <a:t>Inicio </a:t>
            </a:r>
          </a:p>
          <a:p>
            <a:r>
              <a:rPr lang="pt-BR" sz="2000" dirty="0"/>
              <a:t>Leer( N);     R = N²;      Escribir (R) </a:t>
            </a:r>
          </a:p>
          <a:p>
            <a:r>
              <a:rPr lang="pt-BR" sz="2000" dirty="0"/>
              <a:t>Fin </a:t>
            </a:r>
            <a:endParaRPr lang="es-MX" sz="2000" dirty="0"/>
          </a:p>
        </p:txBody>
      </p:sp>
      <p:sp>
        <p:nvSpPr>
          <p:cNvPr id="16" name="Rectángulo 15"/>
          <p:cNvSpPr/>
          <p:nvPr/>
        </p:nvSpPr>
        <p:spPr>
          <a:xfrm>
            <a:off x="7366945" y="3904347"/>
            <a:ext cx="1479571" cy="1631216"/>
          </a:xfrm>
          <a:prstGeom prst="rect">
            <a:avLst/>
          </a:prstGeom>
        </p:spPr>
        <p:txBody>
          <a:bodyPr wrap="square">
            <a:spAutoFit/>
          </a:bodyPr>
          <a:lstStyle/>
          <a:p>
            <a:r>
              <a:rPr lang="es-MX" sz="2000" dirty="0"/>
              <a:t>Inicio </a:t>
            </a:r>
            <a:endParaRPr lang="es-MX" sz="2000" dirty="0" smtClean="0"/>
          </a:p>
          <a:p>
            <a:r>
              <a:rPr lang="es-MX" sz="2000" dirty="0" smtClean="0"/>
              <a:t>Leer(A,B</a:t>
            </a:r>
            <a:r>
              <a:rPr lang="es-MX" sz="2000" dirty="0"/>
              <a:t>) </a:t>
            </a:r>
            <a:endParaRPr lang="es-MX" sz="2000" dirty="0" smtClean="0"/>
          </a:p>
          <a:p>
            <a:r>
              <a:rPr lang="es-MX" sz="2000" dirty="0" smtClean="0"/>
              <a:t>C=A+B </a:t>
            </a:r>
          </a:p>
          <a:p>
            <a:r>
              <a:rPr lang="es-MX" sz="2000" dirty="0" smtClean="0"/>
              <a:t>Escribir(C</a:t>
            </a:r>
            <a:r>
              <a:rPr lang="es-MX" sz="2000" dirty="0"/>
              <a:t>) </a:t>
            </a:r>
            <a:endParaRPr lang="es-MX" sz="2000" dirty="0" smtClean="0"/>
          </a:p>
          <a:p>
            <a:r>
              <a:rPr lang="es-MX" sz="2000" dirty="0" smtClean="0"/>
              <a:t>Fin </a:t>
            </a:r>
            <a:endParaRPr lang="es-MX" sz="2000" dirty="0"/>
          </a:p>
        </p:txBody>
      </p:sp>
      <p:sp>
        <p:nvSpPr>
          <p:cNvPr id="15" name="Botón de acción: Personalizar 14">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370832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Resultado de imagen para falso lenguaje">
            <a:extLst>
              <a:ext uri="{FF2B5EF4-FFF2-40B4-BE49-F238E27FC236}">
                <a16:creationId xmlns:a16="http://schemas.microsoft.com/office/drawing/2014/main" xmlns="" id="{6F152EC5-CB40-4794-9826-5017A6C3F2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6550" y="166636"/>
            <a:ext cx="3005900" cy="220672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34AD29AE-C79E-4D1C-BAF6-CE65608097DC}"/>
              </a:ext>
            </a:extLst>
          </p:cNvPr>
          <p:cNvSpPr>
            <a:spLocks noGrp="1"/>
          </p:cNvSpPr>
          <p:nvPr>
            <p:ph type="title"/>
          </p:nvPr>
        </p:nvSpPr>
        <p:spPr>
          <a:xfrm>
            <a:off x="677334" y="609600"/>
            <a:ext cx="8596668" cy="1320800"/>
          </a:xfrm>
        </p:spPr>
        <p:txBody>
          <a:bodyPr anchor="t">
            <a:normAutofit/>
          </a:bodyPr>
          <a:lstStyle/>
          <a:p>
            <a:r>
              <a:rPr lang="es-MX" dirty="0"/>
              <a:t>Pseudocódigo</a:t>
            </a:r>
          </a:p>
        </p:txBody>
      </p:sp>
      <p:sp>
        <p:nvSpPr>
          <p:cNvPr id="3" name="Marcador de contenido 2">
            <a:extLst>
              <a:ext uri="{FF2B5EF4-FFF2-40B4-BE49-F238E27FC236}">
                <a16:creationId xmlns:a16="http://schemas.microsoft.com/office/drawing/2014/main" xmlns="" id="{E8E8DE9E-54FF-4C84-91E6-D39241C8CCE5}"/>
              </a:ext>
            </a:extLst>
          </p:cNvPr>
          <p:cNvSpPr>
            <a:spLocks noGrp="1"/>
          </p:cNvSpPr>
          <p:nvPr>
            <p:ph idx="1"/>
          </p:nvPr>
        </p:nvSpPr>
        <p:spPr>
          <a:xfrm>
            <a:off x="349978" y="1930400"/>
            <a:ext cx="4566470" cy="3749323"/>
          </a:xfrm>
        </p:spPr>
        <p:txBody>
          <a:bodyPr>
            <a:normAutofit/>
          </a:bodyPr>
          <a:lstStyle/>
          <a:p>
            <a:r>
              <a:rPr lang="es-MX" dirty="0"/>
              <a:t>Ganzábal (2014), define un pseudocódigo como una manera informal de escribir un programa. </a:t>
            </a:r>
            <a:endParaRPr lang="es-MX" dirty="0" smtClean="0"/>
          </a:p>
          <a:p>
            <a:r>
              <a:rPr lang="es-MX" dirty="0" smtClean="0"/>
              <a:t>En </a:t>
            </a:r>
            <a:r>
              <a:rPr lang="es-MX" dirty="0"/>
              <a:t>lugar de usar un lenguaje de programación se utiliza el lenguaje natural, en nuestro caso español. </a:t>
            </a:r>
            <a:endParaRPr lang="es-MX" dirty="0" smtClean="0"/>
          </a:p>
          <a:p>
            <a:r>
              <a:rPr lang="es-MX" dirty="0" smtClean="0"/>
              <a:t>Los </a:t>
            </a:r>
            <a:r>
              <a:rPr lang="es-MX" dirty="0"/>
              <a:t>programas se estructuran de manera similar a como se haría </a:t>
            </a:r>
            <a:r>
              <a:rPr lang="es-MX" dirty="0" smtClean="0"/>
              <a:t>en un </a:t>
            </a:r>
            <a:r>
              <a:rPr lang="es-MX" dirty="0"/>
              <a:t>lenguaje de programación.</a:t>
            </a:r>
          </a:p>
        </p:txBody>
      </p:sp>
      <p:sp>
        <p:nvSpPr>
          <p:cNvPr id="5" name="CuadroTexto 4">
            <a:extLst>
              <a:ext uri="{FF2B5EF4-FFF2-40B4-BE49-F238E27FC236}">
                <a16:creationId xmlns:a16="http://schemas.microsoft.com/office/drawing/2014/main" xmlns="" id="{47A841BC-0CD7-4E4C-8057-A5DE23150A56}"/>
              </a:ext>
            </a:extLst>
          </p:cNvPr>
          <p:cNvSpPr txBox="1"/>
          <p:nvPr/>
        </p:nvSpPr>
        <p:spPr>
          <a:xfrm>
            <a:off x="677334" y="6270624"/>
            <a:ext cx="6584857" cy="276999"/>
          </a:xfrm>
          <a:prstGeom prst="rect">
            <a:avLst/>
          </a:prstGeom>
          <a:noFill/>
        </p:spPr>
        <p:txBody>
          <a:bodyPr wrap="square" rtlCol="0">
            <a:spAutoFit/>
          </a:bodyPr>
          <a:lstStyle/>
          <a:p>
            <a:r>
              <a:rPr lang="es-MX" sz="1200" dirty="0"/>
              <a:t>https://marv10blog.wordpress.com/2016/02/09/programacion-2/</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CuadroTexto 13"/>
          <p:cNvSpPr txBox="1"/>
          <p:nvPr/>
        </p:nvSpPr>
        <p:spPr>
          <a:xfrm>
            <a:off x="5753436" y="2616102"/>
            <a:ext cx="4413506" cy="3416320"/>
          </a:xfrm>
          <a:prstGeom prst="rect">
            <a:avLst/>
          </a:prstGeom>
          <a:noFill/>
        </p:spPr>
        <p:txBody>
          <a:bodyPr wrap="square" rtlCol="0">
            <a:spAutoFit/>
          </a:bodyPr>
          <a:lstStyle/>
          <a:p>
            <a:r>
              <a:rPr lang="es-MX" sz="2400" dirty="0"/>
              <a:t>Inicio</a:t>
            </a:r>
          </a:p>
          <a:p>
            <a:r>
              <a:rPr lang="es-MX" sz="2400" dirty="0"/>
              <a:t>Leer N;  i=1</a:t>
            </a:r>
          </a:p>
          <a:p>
            <a:r>
              <a:rPr lang="es-MX" sz="2400" dirty="0"/>
              <a:t>Mientras i&lt;=N hacer</a:t>
            </a:r>
          </a:p>
          <a:p>
            <a:r>
              <a:rPr lang="es-MX" sz="2400" dirty="0"/>
              <a:t> </a:t>
            </a:r>
            <a:r>
              <a:rPr lang="es-MX" sz="2400" dirty="0" smtClean="0"/>
              <a:t> Inicio </a:t>
            </a:r>
            <a:endParaRPr lang="es-MX" sz="2400" dirty="0"/>
          </a:p>
          <a:p>
            <a:r>
              <a:rPr lang="pt-BR" sz="2400" dirty="0"/>
              <a:t> </a:t>
            </a:r>
            <a:r>
              <a:rPr lang="pt-BR" sz="2400" dirty="0" smtClean="0"/>
              <a:t>    Num</a:t>
            </a:r>
            <a:r>
              <a:rPr lang="pt-BR" sz="2400" dirty="0"/>
              <a:t>= i * i;  </a:t>
            </a:r>
            <a:endParaRPr lang="pt-BR" sz="2400" dirty="0" smtClean="0"/>
          </a:p>
          <a:p>
            <a:r>
              <a:rPr lang="pt-BR" sz="2400" dirty="0" smtClean="0"/>
              <a:t>     Escribir(Num</a:t>
            </a:r>
            <a:r>
              <a:rPr lang="pt-BR" sz="2400" dirty="0"/>
              <a:t>);  </a:t>
            </a:r>
            <a:endParaRPr lang="pt-BR" sz="2400" dirty="0" smtClean="0"/>
          </a:p>
          <a:p>
            <a:r>
              <a:rPr lang="pt-BR" sz="2400" dirty="0" smtClean="0"/>
              <a:t>     i</a:t>
            </a:r>
            <a:r>
              <a:rPr lang="pt-BR" sz="2400" dirty="0"/>
              <a:t>= i+1</a:t>
            </a:r>
          </a:p>
          <a:p>
            <a:r>
              <a:rPr lang="es-MX" sz="2400" dirty="0" smtClean="0"/>
              <a:t>  Fin_Mientras</a:t>
            </a:r>
            <a:endParaRPr lang="es-MX" sz="2400" dirty="0"/>
          </a:p>
          <a:p>
            <a:r>
              <a:rPr lang="es-MX" sz="2400" dirty="0" smtClean="0"/>
              <a:t>Fin.</a:t>
            </a:r>
            <a:endParaRPr lang="es-MX" sz="2400" dirty="0"/>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4407752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Resultado de imagen para herramientas para programar">
            <a:extLst>
              <a:ext uri="{FF2B5EF4-FFF2-40B4-BE49-F238E27FC236}">
                <a16:creationId xmlns:a16="http://schemas.microsoft.com/office/drawing/2014/main" xmlns="" id="{1B6AF29E-5A99-4FAD-B480-9742C9A082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460" r="13945" b="-2"/>
          <a:stretch/>
        </p:blipFill>
        <p:spPr bwMode="auto">
          <a:xfrm>
            <a:off x="677334" y="2518971"/>
            <a:ext cx="4921033" cy="352272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4E17870A-3374-4340-89A3-D800F27F741D}"/>
              </a:ext>
            </a:extLst>
          </p:cNvPr>
          <p:cNvSpPr>
            <a:spLocks noGrp="1"/>
          </p:cNvSpPr>
          <p:nvPr>
            <p:ph idx="1"/>
          </p:nvPr>
        </p:nvSpPr>
        <p:spPr>
          <a:xfrm>
            <a:off x="229465" y="1283290"/>
            <a:ext cx="9437049" cy="3880773"/>
          </a:xfrm>
        </p:spPr>
        <p:txBody>
          <a:bodyPr>
            <a:normAutofit/>
          </a:bodyPr>
          <a:lstStyle/>
          <a:p>
            <a:pPr>
              <a:lnSpc>
                <a:spcPct val="90000"/>
              </a:lnSpc>
            </a:pPr>
            <a:r>
              <a:rPr lang="es-MX" dirty="0"/>
              <a:t>Romero (2011), define los pseudocódigos como una herramienta utilizada para el diseño de programas que permite al programador expresar sus pensamientos de una forma clara  utilizando su lenguaje natural y mostrando el orden de ejecución de las sentencias  del programa sin ninguna ambigüedad.</a:t>
            </a:r>
          </a:p>
        </p:txBody>
      </p:sp>
      <p:sp>
        <p:nvSpPr>
          <p:cNvPr id="5" name="CuadroTexto 4">
            <a:extLst>
              <a:ext uri="{FF2B5EF4-FFF2-40B4-BE49-F238E27FC236}">
                <a16:creationId xmlns:a16="http://schemas.microsoft.com/office/drawing/2014/main" xmlns="" id="{0C95F812-595A-4207-B24A-F324E30D1474}"/>
              </a:ext>
            </a:extLst>
          </p:cNvPr>
          <p:cNvSpPr txBox="1"/>
          <p:nvPr/>
        </p:nvSpPr>
        <p:spPr>
          <a:xfrm>
            <a:off x="677334" y="6270624"/>
            <a:ext cx="6584857" cy="276999"/>
          </a:xfrm>
          <a:prstGeom prst="rect">
            <a:avLst/>
          </a:prstGeom>
          <a:noFill/>
        </p:spPr>
        <p:txBody>
          <a:bodyPr wrap="square" rtlCol="0">
            <a:spAutoFit/>
          </a:bodyPr>
          <a:lstStyle/>
          <a:p>
            <a:r>
              <a:rPr lang="es-MX" sz="1200" dirty="0"/>
              <a:t>http://blog.tiching.com/7-herramientas-gratuitas-aprender-programar-cualquier-edad/</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Título 1">
            <a:extLst>
              <a:ext uri="{FF2B5EF4-FFF2-40B4-BE49-F238E27FC236}">
                <a16:creationId xmlns:a16="http://schemas.microsoft.com/office/drawing/2014/main" xmlns="" id="{34AD29AE-C79E-4D1C-BAF6-CE65608097DC}"/>
              </a:ext>
            </a:extLst>
          </p:cNvPr>
          <p:cNvSpPr>
            <a:spLocks noGrp="1"/>
          </p:cNvSpPr>
          <p:nvPr>
            <p:ph type="title"/>
          </p:nvPr>
        </p:nvSpPr>
        <p:spPr>
          <a:xfrm>
            <a:off x="677334" y="609600"/>
            <a:ext cx="8596668" cy="1320800"/>
          </a:xfrm>
        </p:spPr>
        <p:txBody>
          <a:bodyPr anchor="t">
            <a:normAutofit/>
          </a:bodyPr>
          <a:lstStyle/>
          <a:p>
            <a:r>
              <a:rPr lang="es-MX" dirty="0"/>
              <a:t>Pseudocódigo</a:t>
            </a:r>
          </a:p>
        </p:txBody>
      </p:sp>
      <p:sp>
        <p:nvSpPr>
          <p:cNvPr id="4" name="Rectángulo 3"/>
          <p:cNvSpPr/>
          <p:nvPr/>
        </p:nvSpPr>
        <p:spPr>
          <a:xfrm>
            <a:off x="6183637" y="2854344"/>
            <a:ext cx="2348720" cy="2554545"/>
          </a:xfrm>
          <a:prstGeom prst="rect">
            <a:avLst/>
          </a:prstGeom>
        </p:spPr>
        <p:txBody>
          <a:bodyPr wrap="none">
            <a:spAutoFit/>
          </a:bodyPr>
          <a:lstStyle/>
          <a:p>
            <a:r>
              <a:rPr lang="es-MX" sz="3200" dirty="0"/>
              <a:t>Inicio </a:t>
            </a:r>
            <a:endParaRPr lang="es-MX" sz="3200" dirty="0" smtClean="0"/>
          </a:p>
          <a:p>
            <a:r>
              <a:rPr lang="es-MX" sz="3200" dirty="0" smtClean="0"/>
              <a:t>Leer (R</a:t>
            </a:r>
            <a:r>
              <a:rPr lang="es-MX" sz="3200" dirty="0"/>
              <a:t>)   </a:t>
            </a:r>
            <a:endParaRPr lang="es-MX" sz="3200" dirty="0" smtClean="0"/>
          </a:p>
          <a:p>
            <a:r>
              <a:rPr lang="es-MX" sz="3200" dirty="0" smtClean="0"/>
              <a:t>A </a:t>
            </a:r>
            <a:r>
              <a:rPr lang="es-MX" sz="3200" dirty="0"/>
              <a:t>= π*R²   </a:t>
            </a:r>
            <a:endParaRPr lang="es-MX" sz="3200" dirty="0" smtClean="0"/>
          </a:p>
          <a:p>
            <a:r>
              <a:rPr lang="es-MX" sz="3200" dirty="0" smtClean="0"/>
              <a:t>Escribir </a:t>
            </a:r>
            <a:r>
              <a:rPr lang="es-MX" sz="3200" dirty="0"/>
              <a:t>(A) </a:t>
            </a:r>
            <a:endParaRPr lang="es-MX" sz="3200" dirty="0" smtClean="0"/>
          </a:p>
          <a:p>
            <a:r>
              <a:rPr lang="es-MX" sz="3200" dirty="0" smtClean="0"/>
              <a:t>Finalizar </a:t>
            </a:r>
            <a:endParaRPr lang="es-MX" sz="3200" dirty="0"/>
          </a:p>
        </p:txBody>
      </p:sp>
      <p:sp>
        <p:nvSpPr>
          <p:cNvPr id="14" name="Botón de acción: Personalizar 13">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7125592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572001"/>
            <a:ext cx="12192000" cy="2285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2" name="Group 11"/>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7425267" y="-8467"/>
            <a:ext cx="4766733" cy="6866467"/>
            <a:chOff x="7425267" y="-8467"/>
            <a:chExt cx="4766733" cy="6866467"/>
          </a:xfrm>
        </p:grpSpPr>
        <p:cxnSp>
          <p:nvCxnSpPr>
            <p:cNvPr id="13" name="Straight Connector 12"/>
            <p:cNvCxnSpPr>
              <a:cxnSpLocks/>
            </p:cNvCxnSpPr>
            <p:nvPr>
              <p:extLst>
                <p:ext uri="{386F3935-93C4-4BCD-93E2-E3B085C9AB24}">
                  <p16:designElem xmlns:p16="http://schemas.microsoft.com/office/powerpoint/2015/main" xmlns="" val="1"/>
                </p:ext>
              </p:extLst>
            </p:nvPr>
          </p:nvCxnSpPr>
          <p:spPr>
            <a:xfrm>
              <a:off x="10196547" y="4572001"/>
              <a:ext cx="393665" cy="2285999"/>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cxnSpLocks/>
            </p:cNvCxnSpPr>
            <p:nvPr>
              <p:extLst>
                <p:ext uri="{386F3935-93C4-4BCD-93E2-E3B085C9AB24}">
                  <p16:designElem xmlns:p16="http://schemas.microsoft.com/office/powerpoint/2015/main" xmlns="" val="1"/>
                </p:ext>
              </p:extLst>
            </p:nvPr>
          </p:nvCxnSpPr>
          <p:spPr>
            <a:xfrm flipH="1">
              <a:off x="7425267" y="4572001"/>
              <a:ext cx="3383073" cy="2285999"/>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5" name="Rectangle 23"/>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useBgFill="1">
        <p:nvSpPr>
          <p:cNvPr id="23" name="Rectangle 2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xmlns="" id="{8BFE7856-B63F-4916-A7E8-1D09516EB648}"/>
              </a:ext>
            </a:extLst>
          </p:cNvPr>
          <p:cNvSpPr>
            <a:spLocks noGrp="1"/>
          </p:cNvSpPr>
          <p:nvPr>
            <p:ph type="title"/>
          </p:nvPr>
        </p:nvSpPr>
        <p:spPr>
          <a:xfrm>
            <a:off x="677334" y="4765972"/>
            <a:ext cx="8596668" cy="1320800"/>
          </a:xfrm>
        </p:spPr>
        <p:txBody>
          <a:bodyPr anchor="ctr">
            <a:normAutofit/>
          </a:bodyPr>
          <a:lstStyle/>
          <a:p>
            <a:r>
              <a:rPr lang="es-MX" sz="4400">
                <a:solidFill>
                  <a:schemeClr val="bg1"/>
                </a:solidFill>
              </a:rPr>
              <a:t>Sintaxis de un Pseudocódigo</a:t>
            </a:r>
          </a:p>
        </p:txBody>
      </p:sp>
      <p:graphicFrame>
        <p:nvGraphicFramePr>
          <p:cNvPr id="5" name="Marcador de contenido 2"/>
          <p:cNvGraphicFramePr>
            <a:graphicFrameLocks noGrp="1"/>
          </p:cNvGraphicFramePr>
          <p:nvPr>
            <p:ph idx="1"/>
            <p:extLst>
              <p:ext uri="{D42A27DB-BD31-4B8C-83A1-F6EECF244321}">
                <p14:modId xmlns:p14="http://schemas.microsoft.com/office/powerpoint/2010/main" val="849482057"/>
              </p:ext>
            </p:extLst>
          </p:nvPr>
        </p:nvGraphicFramePr>
        <p:xfrm>
          <a:off x="642938" y="642938"/>
          <a:ext cx="10906125" cy="3286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Llamada rectangular redondeada 2"/>
          <p:cNvSpPr/>
          <p:nvPr/>
        </p:nvSpPr>
        <p:spPr>
          <a:xfrm>
            <a:off x="9274002" y="3589867"/>
            <a:ext cx="2767943" cy="788163"/>
          </a:xfrm>
          <a:prstGeom prst="wedgeRoundRectCallout">
            <a:avLst>
              <a:gd name="adj1" fmla="val -84871"/>
              <a:gd name="adj2" fmla="val -563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t>
            </a:r>
            <a:r>
              <a:rPr lang="es-MX" dirty="0" smtClean="0"/>
              <a:t>Cuerpo del programa!</a:t>
            </a:r>
            <a:endParaRPr lang="es-MX" dirty="0"/>
          </a:p>
        </p:txBody>
      </p:sp>
      <p:sp>
        <p:nvSpPr>
          <p:cNvPr id="26" name="Botón de acción: Hacia atrás o Anterior 25">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Botón de acción: Hacia delante o Siguiente 26">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Botón de acción: Inicio 28">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Botón de acción: Personalizar 21">
            <a:hlinkClick r:id="rId7"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7" action="ppaction://hlinksldjump" tooltip="Regresar al índice"/>
              </a:rPr>
              <a:t>Í</a:t>
            </a:r>
            <a:r>
              <a:rPr lang="es-MX" b="1" dirty="0" smtClean="0">
                <a:solidFill>
                  <a:schemeClr val="tx1"/>
                </a:solidFill>
                <a:hlinkClick r:id="rId7"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588675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Resultado de imagen para sintaxis">
            <a:extLst>
              <a:ext uri="{FF2B5EF4-FFF2-40B4-BE49-F238E27FC236}">
                <a16:creationId xmlns:a16="http://schemas.microsoft.com/office/drawing/2014/main" xmlns="" id="{8FFF4DB9-D235-42CD-A16B-8874509A433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602" r="24370"/>
          <a:stretch/>
        </p:blipFill>
        <p:spPr bwMode="auto">
          <a:xfrm>
            <a:off x="4971086" y="1438115"/>
            <a:ext cx="4415050" cy="3882362"/>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xmlns="" id="{192176A0-C4EA-4CFF-8147-06C7FFFCF419}"/>
              </a:ext>
            </a:extLst>
          </p:cNvPr>
          <p:cNvSpPr>
            <a:spLocks noGrp="1"/>
          </p:cNvSpPr>
          <p:nvPr>
            <p:ph type="title"/>
          </p:nvPr>
        </p:nvSpPr>
        <p:spPr>
          <a:xfrm>
            <a:off x="677334" y="609600"/>
            <a:ext cx="8596668" cy="1320800"/>
          </a:xfrm>
        </p:spPr>
        <p:txBody>
          <a:bodyPr anchor="t">
            <a:normAutofit/>
          </a:bodyPr>
          <a:lstStyle/>
          <a:p>
            <a:r>
              <a:rPr lang="es-MX" dirty="0"/>
              <a:t>Sintaxis de un Pseudocódigo</a:t>
            </a:r>
          </a:p>
        </p:txBody>
      </p:sp>
      <p:sp>
        <p:nvSpPr>
          <p:cNvPr id="3" name="Marcador de contenido 2">
            <a:extLst>
              <a:ext uri="{FF2B5EF4-FFF2-40B4-BE49-F238E27FC236}">
                <a16:creationId xmlns:a16="http://schemas.microsoft.com/office/drawing/2014/main" xmlns="" id="{0C05FFAF-603C-445F-BE09-0E151EF795EB}"/>
              </a:ext>
            </a:extLst>
          </p:cNvPr>
          <p:cNvSpPr>
            <a:spLocks noGrp="1"/>
          </p:cNvSpPr>
          <p:nvPr>
            <p:ph idx="1"/>
          </p:nvPr>
        </p:nvSpPr>
        <p:spPr>
          <a:xfrm>
            <a:off x="128694" y="1577135"/>
            <a:ext cx="4626186" cy="4218416"/>
          </a:xfrm>
        </p:spPr>
        <p:txBody>
          <a:bodyPr>
            <a:normAutofit/>
          </a:bodyPr>
          <a:lstStyle/>
          <a:p>
            <a:pPr algn="just">
              <a:lnSpc>
                <a:spcPct val="90000"/>
              </a:lnSpc>
            </a:pPr>
            <a:r>
              <a:rPr lang="es-MX" dirty="0"/>
              <a:t>Las características del </a:t>
            </a:r>
            <a:r>
              <a:rPr lang="es-MX" dirty="0" smtClean="0"/>
              <a:t>pseudocódigo </a:t>
            </a:r>
            <a:r>
              <a:rPr lang="es-MX" dirty="0"/>
              <a:t>fueron propuestas en </a:t>
            </a:r>
            <a:r>
              <a:rPr lang="es-MX" b="1" kern="1200" dirty="0"/>
              <a:t>2001</a:t>
            </a:r>
            <a:r>
              <a:rPr lang="es-MX" dirty="0"/>
              <a:t> por el responsable de la asignatura Fundamentos de Programación (Horacio </a:t>
            </a:r>
            <a:r>
              <a:rPr lang="es-MX" dirty="0" err="1"/>
              <a:t>Loyarte</a:t>
            </a:r>
            <a:r>
              <a:rPr lang="es-MX" dirty="0"/>
              <a:t>) de la carrera de Ingeniería Informática de la FICH-UNL. Las premisas son: </a:t>
            </a:r>
          </a:p>
          <a:p>
            <a:pPr lvl="1">
              <a:lnSpc>
                <a:spcPct val="90000"/>
              </a:lnSpc>
            </a:pPr>
            <a:r>
              <a:rPr lang="es-MX" dirty="0"/>
              <a:t>Sintaxis sencilla</a:t>
            </a:r>
          </a:p>
          <a:p>
            <a:pPr lvl="1">
              <a:lnSpc>
                <a:spcPct val="90000"/>
              </a:lnSpc>
            </a:pPr>
            <a:r>
              <a:rPr lang="es-MX" dirty="0"/>
              <a:t>Manejo de las estructuras básicas de control</a:t>
            </a:r>
          </a:p>
          <a:p>
            <a:pPr lvl="1">
              <a:lnSpc>
                <a:spcPct val="90000"/>
              </a:lnSpc>
            </a:pPr>
            <a:r>
              <a:rPr lang="es-MX" dirty="0"/>
              <a:t>Solo </a:t>
            </a:r>
            <a:r>
              <a:rPr lang="es-MX" b="1" kern="1200" dirty="0"/>
              <a:t>3</a:t>
            </a:r>
            <a:r>
              <a:rPr lang="es-MX" dirty="0"/>
              <a:t> tipos de datos básicos: numérico, carácter  /cadenas de caracteres y lógico (verdadero-falso).</a:t>
            </a:r>
          </a:p>
          <a:p>
            <a:pPr lvl="1">
              <a:lnSpc>
                <a:spcPct val="90000"/>
              </a:lnSpc>
            </a:pPr>
            <a:r>
              <a:rPr lang="es-MX" dirty="0"/>
              <a:t>Estructuras de datos: arreglos</a:t>
            </a:r>
          </a:p>
        </p:txBody>
      </p:sp>
      <p:sp>
        <p:nvSpPr>
          <p:cNvPr id="5" name="CuadroTexto 4">
            <a:extLst>
              <a:ext uri="{FF2B5EF4-FFF2-40B4-BE49-F238E27FC236}">
                <a16:creationId xmlns:a16="http://schemas.microsoft.com/office/drawing/2014/main" xmlns="" id="{76CFBC3E-FAB6-4C9C-9F53-102BE502C6D2}"/>
              </a:ext>
            </a:extLst>
          </p:cNvPr>
          <p:cNvSpPr txBox="1"/>
          <p:nvPr/>
        </p:nvSpPr>
        <p:spPr>
          <a:xfrm>
            <a:off x="677334" y="6270624"/>
            <a:ext cx="6584857" cy="276999"/>
          </a:xfrm>
          <a:prstGeom prst="rect">
            <a:avLst/>
          </a:prstGeom>
          <a:noFill/>
        </p:spPr>
        <p:txBody>
          <a:bodyPr wrap="square" rtlCol="0">
            <a:spAutoFit/>
          </a:bodyPr>
          <a:lstStyle/>
          <a:p>
            <a:r>
              <a:rPr lang="es-MX" sz="1200" dirty="0"/>
              <a:t>http://themexicantimes.mx/el-problema-de-la-narrativa-y-la-sintaxis/</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6629648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7" name="Rectangle 1434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grpSp>
        <p:nvGrpSpPr>
          <p:cNvPr id="77" name="Group 76"/>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78" name="Straight Connector 77"/>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80" name="Rectangle 23"/>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5"/>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Rectangle 27"/>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4" name="Rectangle 28"/>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5" name="Rectangle 29"/>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6" name="Isosceles Triangle 85"/>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7" name="Isosceles Triangle 86"/>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4" name="AutoShape 2" descr="Resultado de imagen para pseudocodigo">
            <a:extLst>
              <a:ext uri="{FF2B5EF4-FFF2-40B4-BE49-F238E27FC236}">
                <a16:creationId xmlns:a16="http://schemas.microsoft.com/office/drawing/2014/main" xmlns="" id="{AA3CC797-A675-45AA-9179-161ED3C17CFE}"/>
              </a:ext>
            </a:extLst>
          </p:cNvPr>
          <p:cNvSpPr>
            <a:spLocks noChangeAspect="1" noChangeArrowheads="1"/>
          </p:cNvSpPr>
          <p:nvPr/>
        </p:nvSpPr>
        <p:spPr bwMode="auto">
          <a:xfrm>
            <a:off x="5943600" y="3276600"/>
            <a:ext cx="4605130" cy="460513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2" name="Título 1">
            <a:extLst>
              <a:ext uri="{FF2B5EF4-FFF2-40B4-BE49-F238E27FC236}">
                <a16:creationId xmlns:a16="http://schemas.microsoft.com/office/drawing/2014/main" xmlns="" id="{FDCC41F7-C35D-486B-AF8E-2A87B7AA09F0}"/>
              </a:ext>
            </a:extLst>
          </p:cNvPr>
          <p:cNvSpPr>
            <a:spLocks noGrp="1"/>
          </p:cNvSpPr>
          <p:nvPr>
            <p:ph type="title"/>
          </p:nvPr>
        </p:nvSpPr>
        <p:spPr/>
        <p:txBody>
          <a:bodyPr vert="horz" lIns="91440" tIns="45720" rIns="91440" bIns="45720" rtlCol="0" anchor="b">
            <a:normAutofit/>
          </a:bodyPr>
          <a:lstStyle/>
          <a:p>
            <a:pPr algn="ctr"/>
            <a:r>
              <a:rPr lang="en-US" sz="4800" kern="1200" dirty="0" err="1" smtClean="0">
                <a:solidFill>
                  <a:schemeClr val="accent1"/>
                </a:solidFill>
                <a:latin typeface="+mj-lt"/>
                <a:ea typeface="+mj-ea"/>
                <a:cs typeface="+mj-cs"/>
              </a:rPr>
              <a:t>Ejemplo</a:t>
            </a:r>
            <a:r>
              <a:rPr lang="en-US" sz="4800" kern="1200" dirty="0" smtClean="0">
                <a:solidFill>
                  <a:schemeClr val="accent1"/>
                </a:solidFill>
                <a:latin typeface="+mj-lt"/>
                <a:ea typeface="+mj-ea"/>
                <a:cs typeface="+mj-cs"/>
              </a:rPr>
              <a:t>  </a:t>
            </a:r>
            <a:r>
              <a:rPr lang="en-US" sz="4800" kern="1200" dirty="0" err="1" smtClean="0">
                <a:solidFill>
                  <a:schemeClr val="accent1"/>
                </a:solidFill>
                <a:latin typeface="+mj-lt"/>
                <a:ea typeface="+mj-ea"/>
                <a:cs typeface="+mj-cs"/>
              </a:rPr>
              <a:t>Pseudocódigo</a:t>
            </a:r>
            <a:r>
              <a:rPr lang="en-US" sz="4800" kern="1200" dirty="0" smtClean="0">
                <a:solidFill>
                  <a:schemeClr val="accent1"/>
                </a:solidFill>
                <a:latin typeface="+mj-lt"/>
                <a:ea typeface="+mj-ea"/>
                <a:cs typeface="+mj-cs"/>
              </a:rPr>
              <a:t> 1</a:t>
            </a:r>
            <a:endParaRPr lang="en-US" sz="4800" kern="1200" dirty="0">
              <a:solidFill>
                <a:schemeClr val="accent1"/>
              </a:solidFill>
              <a:latin typeface="+mj-lt"/>
              <a:ea typeface="+mj-ea"/>
              <a:cs typeface="+mj-cs"/>
            </a:endParaRP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546426" y="3449088"/>
                <a:ext cx="5431529" cy="2552088"/>
              </a:xfrm>
            </p:spPr>
            <p:txBody>
              <a:bodyPr>
                <a:normAutofit fontScale="92500" lnSpcReduction="10000"/>
              </a:bodyPr>
              <a:lstStyle/>
              <a:p>
                <a:pPr marL="0" indent="0">
                  <a:buNone/>
                </a:pPr>
                <a:r>
                  <a:rPr lang="es-MX" dirty="0" smtClean="0"/>
                  <a:t>Inicio</a:t>
                </a:r>
                <a:endParaRPr lang="es-MX" dirty="0"/>
              </a:p>
              <a:p>
                <a:pPr marL="0" indent="0">
                  <a:buNone/>
                </a:pPr>
                <a:r>
                  <a:rPr lang="es-MX" dirty="0" smtClean="0"/>
                  <a:t>Leer a, b, c</a:t>
                </a:r>
                <a:endParaRPr lang="es-MX" dirty="0"/>
              </a:p>
              <a:p>
                <a:pPr marL="0" indent="0">
                  <a:buNone/>
                </a:pPr>
                <a:r>
                  <a:rPr lang="es-MX" dirty="0"/>
                  <a:t>Hacer p=(A+B+C)/</a:t>
                </a:r>
                <a:r>
                  <a:rPr lang="es-MX" dirty="0" smtClean="0"/>
                  <a:t>2</a:t>
                </a:r>
                <a:endParaRPr lang="es-MX" dirty="0"/>
              </a:p>
              <a:p>
                <a:pPr marL="0" indent="0">
                  <a:buNone/>
                </a:pPr>
                <a:r>
                  <a:rPr lang="es-MX" dirty="0"/>
                  <a:t>Calcular el valor del área </a:t>
                </a:r>
                <a:r>
                  <a:rPr lang="es-MX" dirty="0" smtClean="0"/>
                  <a:t>dada </a:t>
                </a:r>
                <a:r>
                  <a:rPr lang="es-MX" dirty="0"/>
                  <a:t>por la </a:t>
                </a:r>
                <a:r>
                  <a:rPr lang="es-MX" dirty="0" smtClean="0"/>
                  <a:t>fórmula</a:t>
                </a:r>
              </a:p>
              <a:p>
                <a:pPr marL="0" indent="0">
                  <a:buNone/>
                </a:pPr>
                <a:r>
                  <a:rPr lang="es-MX" dirty="0"/>
                  <a:t>AREA= </a:t>
                </a:r>
                <a14:m>
                  <m:oMath xmlns:m="http://schemas.openxmlformats.org/officeDocument/2006/math">
                    <m:rad>
                      <m:radPr>
                        <m:degHide m:val="on"/>
                        <m:ctrlPr>
                          <a:rPr lang="es-MX" i="1" smtClean="0">
                            <a:latin typeface="Cambria Math" panose="02040503050406030204" pitchFamily="18" charset="0"/>
                            <a:ea typeface="Cambria Math" panose="02040503050406030204" pitchFamily="18" charset="0"/>
                          </a:rPr>
                        </m:ctrlPr>
                      </m:radPr>
                      <m:deg/>
                      <m:e>
                        <m:r>
                          <m:rPr>
                            <m:nor/>
                          </m:rPr>
                          <a:rPr lang="es-MX" dirty="0"/>
                          <m:t>p</m:t>
                        </m:r>
                        <m:r>
                          <m:rPr>
                            <m:nor/>
                          </m:rPr>
                          <a:rPr lang="es-MX" dirty="0"/>
                          <m:t>(</m:t>
                        </m:r>
                        <m:r>
                          <m:rPr>
                            <m:nor/>
                          </m:rPr>
                          <a:rPr lang="es-MX" dirty="0"/>
                          <m:t>p</m:t>
                        </m:r>
                        <m:r>
                          <m:rPr>
                            <m:nor/>
                          </m:rPr>
                          <a:rPr lang="es-MX" dirty="0"/>
                          <m:t>−</m:t>
                        </m:r>
                        <m:r>
                          <m:rPr>
                            <m:nor/>
                          </m:rPr>
                          <a:rPr lang="es-MX" dirty="0"/>
                          <m:t>A</m:t>
                        </m:r>
                        <m:r>
                          <m:rPr>
                            <m:nor/>
                          </m:rPr>
                          <a:rPr lang="es-MX" dirty="0"/>
                          <m:t>)(</m:t>
                        </m:r>
                        <m:r>
                          <m:rPr>
                            <m:nor/>
                          </m:rPr>
                          <a:rPr lang="es-MX" dirty="0"/>
                          <m:t>p</m:t>
                        </m:r>
                        <m:r>
                          <m:rPr>
                            <m:nor/>
                          </m:rPr>
                          <a:rPr lang="es-MX" dirty="0"/>
                          <m:t>−</m:t>
                        </m:r>
                        <m:r>
                          <m:rPr>
                            <m:nor/>
                          </m:rPr>
                          <a:rPr lang="es-MX" dirty="0"/>
                          <m:t>B</m:t>
                        </m:r>
                        <m:r>
                          <m:rPr>
                            <m:nor/>
                          </m:rPr>
                          <a:rPr lang="es-MX" dirty="0"/>
                          <m:t>)(</m:t>
                        </m:r>
                        <m:r>
                          <m:rPr>
                            <m:nor/>
                          </m:rPr>
                          <a:rPr lang="es-MX" dirty="0"/>
                          <m:t>p</m:t>
                        </m:r>
                        <m:r>
                          <m:rPr>
                            <m:nor/>
                          </m:rPr>
                          <a:rPr lang="es-MX" dirty="0"/>
                          <m:t>−</m:t>
                        </m:r>
                        <m:r>
                          <m:rPr>
                            <m:nor/>
                          </m:rPr>
                          <a:rPr lang="es-MX" dirty="0"/>
                          <m:t>C</m:t>
                        </m:r>
                        <m:r>
                          <m:rPr>
                            <m:nor/>
                          </m:rPr>
                          <a:rPr lang="es-MX" dirty="0"/>
                          <m:t>) </m:t>
                        </m:r>
                      </m:e>
                    </m:rad>
                  </m:oMath>
                </a14:m>
                <a:endParaRPr lang="es-MX" dirty="0" smtClean="0"/>
              </a:p>
              <a:p>
                <a:pPr marL="0" indent="0">
                  <a:buNone/>
                </a:pPr>
                <a:r>
                  <a:rPr lang="es-MX" dirty="0" smtClean="0"/>
                  <a:t>Escribir en pantalla </a:t>
                </a:r>
                <a:r>
                  <a:rPr lang="es-MX" dirty="0"/>
                  <a:t>(a</a:t>
                </a:r>
                <a:r>
                  <a:rPr lang="es-MX" dirty="0" smtClean="0"/>
                  <a:t>)</a:t>
                </a:r>
                <a:endParaRPr lang="es-MX" dirty="0"/>
              </a:p>
              <a:p>
                <a:pPr marL="0" indent="0">
                  <a:buNone/>
                </a:pPr>
                <a:r>
                  <a:rPr lang="es-MX" dirty="0"/>
                  <a:t>Fin</a:t>
                </a:r>
              </a:p>
              <a:p>
                <a:pPr marL="0" indent="0">
                  <a:buNone/>
                </a:pPr>
                <a:endParaRPr lang="es-MX"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546426" y="3449088"/>
                <a:ext cx="5431529" cy="2552088"/>
              </a:xfrm>
              <a:blipFill rotWithShape="0">
                <a:blip r:embed="rId2"/>
                <a:stretch>
                  <a:fillRect l="-786" t="-1914" b="-2871"/>
                </a:stretch>
              </a:blipFill>
            </p:spPr>
            <p:txBody>
              <a:bodyPr/>
              <a:lstStyle/>
              <a:p>
                <a:r>
                  <a:rPr lang="es-MX">
                    <a:noFill/>
                  </a:rPr>
                  <a:t> </a:t>
                </a:r>
              </a:p>
            </p:txBody>
          </p:sp>
        </mc:Fallback>
      </mc:AlternateContent>
      <p:sp>
        <p:nvSpPr>
          <p:cNvPr id="5" name="CuadroTexto 4"/>
          <p:cNvSpPr txBox="1"/>
          <p:nvPr/>
        </p:nvSpPr>
        <p:spPr>
          <a:xfrm>
            <a:off x="677334" y="2220860"/>
            <a:ext cx="8396362" cy="646331"/>
          </a:xfrm>
          <a:prstGeom prst="rect">
            <a:avLst/>
          </a:prstGeom>
          <a:noFill/>
        </p:spPr>
        <p:txBody>
          <a:bodyPr wrap="square" rtlCol="0">
            <a:spAutoFit/>
          </a:bodyPr>
          <a:lstStyle/>
          <a:p>
            <a:r>
              <a:rPr lang="es-MX" dirty="0"/>
              <a:t>Desarrolle un algoritmo que le permita calcular el área de un triángulo en </a:t>
            </a:r>
          </a:p>
          <a:p>
            <a:r>
              <a:rPr lang="es-MX" dirty="0"/>
              <a:t>función de las longitudes de sus lados previamente leídos desde el teclado.</a:t>
            </a:r>
          </a:p>
        </p:txBody>
      </p:sp>
      <p:sp>
        <p:nvSpPr>
          <p:cNvPr id="23" name="Botón de acción: Hacia atrás o Anterior 22">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Botón de acción: Hacia delante o Siguiente 23">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Botón de acción: Inicio 25">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Botón de acción: Personalizar 21">
            <a:hlinkClick r:id="rId3" action="ppaction://hlinksldjump" highlightClick="1"/>
          </p:cNvPr>
          <p:cNvSpPr/>
          <p:nvPr/>
        </p:nvSpPr>
        <p:spPr>
          <a:xfrm>
            <a:off x="10207421" y="5524122"/>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5776315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2750" y="1495818"/>
            <a:ext cx="8596668" cy="918958"/>
          </a:xfrm>
        </p:spPr>
        <p:txBody>
          <a:bodyPr/>
          <a:lstStyle/>
          <a:p>
            <a:r>
              <a:rPr lang="es-MX" dirty="0"/>
              <a:t>Determinar la hipotenusa de un triángulo rectángulo conocidas las longitudes de sus dos catetos. Desarrolle </a:t>
            </a:r>
            <a:r>
              <a:rPr lang="es-MX" dirty="0" smtClean="0"/>
              <a:t>su correspondiente algoritmo. </a:t>
            </a:r>
            <a:endParaRPr lang="es-MX" dirty="0"/>
          </a:p>
        </p:txBody>
      </p:sp>
      <p:sp>
        <p:nvSpPr>
          <p:cNvPr id="4" name="Título 1">
            <a:extLst>
              <a:ext uri="{FF2B5EF4-FFF2-40B4-BE49-F238E27FC236}">
                <a16:creationId xmlns:a16="http://schemas.microsoft.com/office/drawing/2014/main" xmlns="" id="{FDCC41F7-C35D-486B-AF8E-2A87B7AA09F0}"/>
              </a:ext>
            </a:extLst>
          </p:cNvPr>
          <p:cNvSpPr>
            <a:spLocks noGrp="1"/>
          </p:cNvSpPr>
          <p:nvPr>
            <p:ph type="title"/>
          </p:nvPr>
        </p:nvSpPr>
        <p:spPr>
          <a:xfrm>
            <a:off x="677333" y="308178"/>
            <a:ext cx="8596668" cy="886140"/>
          </a:xfrm>
        </p:spPr>
        <p:txBody>
          <a:bodyPr vert="horz" lIns="91440" tIns="45720" rIns="91440" bIns="45720" rtlCol="0" anchor="b">
            <a:normAutofit/>
          </a:bodyPr>
          <a:lstStyle/>
          <a:p>
            <a:pPr algn="ctr"/>
            <a:r>
              <a:rPr lang="en-US" sz="4800" kern="1200" dirty="0" err="1">
                <a:solidFill>
                  <a:schemeClr val="accent1"/>
                </a:solidFill>
                <a:latin typeface="+mj-lt"/>
                <a:ea typeface="+mj-ea"/>
                <a:cs typeface="+mj-cs"/>
              </a:rPr>
              <a:t>Ejemplo</a:t>
            </a:r>
            <a:r>
              <a:rPr lang="en-US" sz="4800" kern="1200" dirty="0">
                <a:solidFill>
                  <a:schemeClr val="accent1"/>
                </a:solidFill>
                <a:latin typeface="+mj-lt"/>
                <a:ea typeface="+mj-ea"/>
                <a:cs typeface="+mj-cs"/>
              </a:rPr>
              <a:t> </a:t>
            </a:r>
            <a:r>
              <a:rPr lang="en-US" sz="4800" kern="1200" dirty="0" err="1" smtClean="0">
                <a:solidFill>
                  <a:schemeClr val="accent1"/>
                </a:solidFill>
                <a:latin typeface="+mj-lt"/>
                <a:ea typeface="+mj-ea"/>
                <a:cs typeface="+mj-cs"/>
              </a:rPr>
              <a:t>Pseudocódigo</a:t>
            </a:r>
            <a:r>
              <a:rPr lang="en-US" sz="4800" kern="1200" dirty="0" smtClean="0">
                <a:solidFill>
                  <a:schemeClr val="accent1"/>
                </a:solidFill>
                <a:latin typeface="+mj-lt"/>
                <a:ea typeface="+mj-ea"/>
                <a:cs typeface="+mj-cs"/>
              </a:rPr>
              <a:t> 2</a:t>
            </a:r>
            <a:endParaRPr lang="en-US" sz="4800" kern="1200" dirty="0">
              <a:solidFill>
                <a:schemeClr val="accent1"/>
              </a:solidFill>
              <a:latin typeface="+mj-lt"/>
              <a:ea typeface="+mj-ea"/>
              <a:cs typeface="+mj-cs"/>
            </a:endParaRPr>
          </a:p>
        </p:txBody>
      </p:sp>
      <mc:AlternateContent xmlns:mc="http://schemas.openxmlformats.org/markup-compatibility/2006" xmlns:a14="http://schemas.microsoft.com/office/drawing/2010/main">
        <mc:Choice Requires="a14">
          <p:sp>
            <p:nvSpPr>
              <p:cNvPr id="5" name="Rectángulo 4"/>
              <p:cNvSpPr/>
              <p:nvPr/>
            </p:nvSpPr>
            <p:spPr>
              <a:xfrm>
                <a:off x="8034595" y="3634348"/>
                <a:ext cx="2705250" cy="2065245"/>
              </a:xfrm>
              <a:prstGeom prst="rect">
                <a:avLst/>
              </a:prstGeom>
            </p:spPr>
            <p:txBody>
              <a:bodyPr wrap="square">
                <a:spAutoFit/>
              </a:bodyPr>
              <a:lstStyle/>
              <a:p>
                <a:r>
                  <a:rPr lang="es-MX" u="sng" dirty="0" smtClean="0"/>
                  <a:t>Pseudocódigo:</a:t>
                </a:r>
              </a:p>
              <a:p>
                <a:endParaRPr lang="es-MX" u="sng" dirty="0"/>
              </a:p>
              <a:p>
                <a:r>
                  <a:rPr lang="es-MX" dirty="0"/>
                  <a:t>Inicio </a:t>
                </a:r>
                <a:endParaRPr lang="es-MX" dirty="0" smtClean="0"/>
              </a:p>
              <a:p>
                <a:r>
                  <a:rPr lang="es-MX" dirty="0" smtClean="0"/>
                  <a:t>Leer (</a:t>
                </a:r>
                <a:r>
                  <a:rPr lang="es-MX" dirty="0" err="1" smtClean="0"/>
                  <a:t>CatA,CatB</a:t>
                </a:r>
                <a:r>
                  <a:rPr lang="es-MX" dirty="0"/>
                  <a:t>) </a:t>
                </a:r>
              </a:p>
              <a:p>
                <a:r>
                  <a:rPr lang="es-MX" dirty="0" smtClean="0"/>
                  <a:t>Hip </a:t>
                </a:r>
                <a14:m>
                  <m:oMath xmlns:m="http://schemas.openxmlformats.org/officeDocument/2006/math">
                    <m:rad>
                      <m:radPr>
                        <m:degHide m:val="on"/>
                        <m:ctrlPr>
                          <a:rPr lang="es-MX" i="1" smtClean="0">
                            <a:latin typeface="Cambria Math" panose="02040503050406030204" pitchFamily="18" charset="0"/>
                            <a:ea typeface="Cambria Math" panose="02040503050406030204" pitchFamily="18" charset="0"/>
                          </a:rPr>
                        </m:ctrlPr>
                      </m:radPr>
                      <m:deg/>
                      <m:e>
                        <m:sSup>
                          <m:sSupPr>
                            <m:ctrlPr>
                              <a:rPr lang="es-MX" i="1" smtClean="0">
                                <a:latin typeface="Cambria Math" panose="02040503050406030204" pitchFamily="18" charset="0"/>
                                <a:ea typeface="Cambria Math" panose="02040503050406030204" pitchFamily="18" charset="0"/>
                              </a:rPr>
                            </m:ctrlPr>
                          </m:sSupPr>
                          <m:e>
                            <m:r>
                              <a:rPr lang="es-MX" b="0" i="1" smtClean="0">
                                <a:latin typeface="Cambria Math" panose="02040503050406030204" pitchFamily="18" charset="0"/>
                                <a:ea typeface="Cambria Math" panose="02040503050406030204" pitchFamily="18" charset="0"/>
                              </a:rPr>
                              <m:t>𝐶𝑎𝑡</m:t>
                            </m:r>
                            <m:r>
                              <a:rPr lang="es-MX" i="1" baseline="30000">
                                <a:latin typeface="Cambria Math" panose="02040503050406030204" pitchFamily="18" charset="0"/>
                                <a:ea typeface="Cambria Math" panose="02040503050406030204" pitchFamily="18" charset="0"/>
                              </a:rPr>
                              <m:t>2</m:t>
                            </m:r>
                            <m:r>
                              <a:rPr lang="es-MX" b="0" i="1" smtClean="0">
                                <a:latin typeface="Cambria Math" panose="02040503050406030204" pitchFamily="18" charset="0"/>
                                <a:ea typeface="Cambria Math" panose="02040503050406030204" pitchFamily="18" charset="0"/>
                              </a:rPr>
                              <m:t>𝐴</m:t>
                            </m:r>
                            <m:r>
                              <a:rPr lang="es-MX" b="0" i="1" smtClean="0">
                                <a:latin typeface="Cambria Math" panose="02040503050406030204" pitchFamily="18" charset="0"/>
                                <a:ea typeface="Cambria Math" panose="02040503050406030204" pitchFamily="18" charset="0"/>
                              </a:rPr>
                              <m:t>+</m:t>
                            </m:r>
                            <m:r>
                              <a:rPr lang="es-MX" b="0" i="1" smtClean="0">
                                <a:latin typeface="Cambria Math" panose="02040503050406030204" pitchFamily="18" charset="0"/>
                                <a:ea typeface="Cambria Math" panose="02040503050406030204" pitchFamily="18" charset="0"/>
                              </a:rPr>
                              <m:t>𝐶𝑎𝑡</m:t>
                            </m:r>
                            <m:r>
                              <a:rPr lang="es-MX" b="0" i="1" smtClean="0">
                                <a:latin typeface="Cambria Math" panose="02040503050406030204" pitchFamily="18" charset="0"/>
                                <a:ea typeface="Cambria Math" panose="02040503050406030204" pitchFamily="18" charset="0"/>
                              </a:rPr>
                              <m:t> </m:t>
                            </m:r>
                            <m:r>
                              <a:rPr lang="es-MX" b="0" i="1" smtClean="0">
                                <a:latin typeface="Cambria Math" panose="02040503050406030204" pitchFamily="18" charset="0"/>
                                <a:ea typeface="Cambria Math" panose="02040503050406030204" pitchFamily="18" charset="0"/>
                              </a:rPr>
                              <m:t>𝐵</m:t>
                            </m:r>
                          </m:e>
                          <m:sup>
                            <m:r>
                              <a:rPr lang="es-MX" b="0" i="1" smtClean="0">
                                <a:latin typeface="Cambria Math" panose="02040503050406030204" pitchFamily="18" charset="0"/>
                                <a:ea typeface="Cambria Math" panose="02040503050406030204" pitchFamily="18" charset="0"/>
                              </a:rPr>
                              <m:t>2 </m:t>
                            </m:r>
                          </m:sup>
                        </m:sSup>
                      </m:e>
                    </m:rad>
                  </m:oMath>
                </a14:m>
                <a:r>
                  <a:rPr lang="es-MX" dirty="0" smtClean="0"/>
                  <a:t> </a:t>
                </a:r>
              </a:p>
              <a:p>
                <a:r>
                  <a:rPr lang="es-MX" dirty="0" smtClean="0"/>
                  <a:t>Escribir(Hip</a:t>
                </a:r>
                <a:r>
                  <a:rPr lang="es-MX" dirty="0"/>
                  <a:t>) </a:t>
                </a:r>
                <a:endParaRPr lang="es-MX" dirty="0" smtClean="0"/>
              </a:p>
              <a:p>
                <a:r>
                  <a:rPr lang="es-MX" dirty="0" smtClean="0"/>
                  <a:t>Fin</a:t>
                </a:r>
                <a:endParaRPr lang="es-MX" dirty="0"/>
              </a:p>
            </p:txBody>
          </p:sp>
        </mc:Choice>
        <mc:Fallback xmlns="">
          <p:sp>
            <p:nvSpPr>
              <p:cNvPr id="5" name="Rectángulo 4"/>
              <p:cNvSpPr>
                <a:spLocks noRot="1" noChangeAspect="1" noMove="1" noResize="1" noEditPoints="1" noAdjustHandles="1" noChangeArrowheads="1" noChangeShapeType="1" noTextEdit="1"/>
              </p:cNvSpPr>
              <p:nvPr/>
            </p:nvSpPr>
            <p:spPr>
              <a:xfrm>
                <a:off x="8034595" y="3634348"/>
                <a:ext cx="2705250" cy="2065245"/>
              </a:xfrm>
              <a:prstGeom prst="rect">
                <a:avLst/>
              </a:prstGeom>
              <a:blipFill rotWithShape="0">
                <a:blip r:embed="rId2"/>
                <a:stretch>
                  <a:fillRect l="-1802" t="-1770" b="-3540"/>
                </a:stretch>
              </a:blipFill>
            </p:spPr>
            <p:txBody>
              <a:bodyPr/>
              <a:lstStyle/>
              <a:p>
                <a:r>
                  <a:rPr lang="es-MX">
                    <a:noFill/>
                  </a:rPr>
                  <a:t> </a:t>
                </a:r>
              </a:p>
            </p:txBody>
          </p:sp>
        </mc:Fallback>
      </mc:AlternateContent>
      <p:sp>
        <p:nvSpPr>
          <p:cNvPr id="6" name="Rectángulo 5"/>
          <p:cNvSpPr/>
          <p:nvPr/>
        </p:nvSpPr>
        <p:spPr>
          <a:xfrm>
            <a:off x="165152" y="3347284"/>
            <a:ext cx="7869443" cy="2031325"/>
          </a:xfrm>
          <a:prstGeom prst="rect">
            <a:avLst/>
          </a:prstGeom>
        </p:spPr>
        <p:txBody>
          <a:bodyPr wrap="square">
            <a:spAutoFit/>
          </a:bodyPr>
          <a:lstStyle/>
          <a:p>
            <a:r>
              <a:rPr lang="es-MX" u="sng" dirty="0" smtClean="0"/>
              <a:t>Algoritmo:</a:t>
            </a:r>
          </a:p>
          <a:p>
            <a:endParaRPr lang="es-MX" dirty="0"/>
          </a:p>
          <a:p>
            <a:r>
              <a:rPr lang="es-MX" dirty="0" smtClean="0"/>
              <a:t>Inicio      </a:t>
            </a:r>
          </a:p>
          <a:p>
            <a:r>
              <a:rPr lang="es-MX" dirty="0" smtClean="0"/>
              <a:t>Leer </a:t>
            </a:r>
            <a:r>
              <a:rPr lang="es-MX" dirty="0"/>
              <a:t>el valor de cada cateto y almacenarlo en la variable </a:t>
            </a:r>
            <a:r>
              <a:rPr lang="es-MX" dirty="0" err="1"/>
              <a:t>CatA</a:t>
            </a:r>
            <a:r>
              <a:rPr lang="es-MX" dirty="0"/>
              <a:t> y </a:t>
            </a:r>
            <a:r>
              <a:rPr lang="es-MX" dirty="0" err="1"/>
              <a:t>CatB</a:t>
            </a:r>
            <a:r>
              <a:rPr lang="es-MX" dirty="0"/>
              <a:t> </a:t>
            </a:r>
          </a:p>
          <a:p>
            <a:r>
              <a:rPr lang="es-MX" dirty="0"/>
              <a:t>Calcular el valor de Hip con la formula indicada </a:t>
            </a:r>
          </a:p>
          <a:p>
            <a:r>
              <a:rPr lang="es-MX" dirty="0"/>
              <a:t>Escribir el valor de la Hip </a:t>
            </a:r>
          </a:p>
          <a:p>
            <a:r>
              <a:rPr lang="es-MX" dirty="0"/>
              <a:t>Fin </a:t>
            </a:r>
          </a:p>
        </p:txBody>
      </p:sp>
      <p:sp>
        <p:nvSpPr>
          <p:cNvPr id="7" name="Rectángulo 6"/>
          <p:cNvSpPr/>
          <p:nvPr/>
        </p:nvSpPr>
        <p:spPr>
          <a:xfrm>
            <a:off x="165152" y="2413890"/>
            <a:ext cx="9772262" cy="646331"/>
          </a:xfrm>
          <a:prstGeom prst="rect">
            <a:avLst/>
          </a:prstGeom>
        </p:spPr>
        <p:txBody>
          <a:bodyPr wrap="square">
            <a:spAutoFit/>
          </a:bodyPr>
          <a:lstStyle/>
          <a:p>
            <a:r>
              <a:rPr lang="es-MX" dirty="0"/>
              <a:t>En el pseudocódigo se dejan planteadas las operaciones tal y cual se hizo en el diagrama de flujo o en el algoritmo. </a:t>
            </a:r>
          </a:p>
        </p:txBody>
      </p:sp>
      <p:sp>
        <p:nvSpPr>
          <p:cNvPr id="9" name="Flecha curvada hacia abajo 8"/>
          <p:cNvSpPr/>
          <p:nvPr/>
        </p:nvSpPr>
        <p:spPr>
          <a:xfrm>
            <a:off x="6139543" y="2876716"/>
            <a:ext cx="2369976" cy="757632"/>
          </a:xfrm>
          <a:prstGeom prst="curvedDownArrow">
            <a:avLst>
              <a:gd name="adj1" fmla="val 20151"/>
              <a:gd name="adj2" fmla="val 50000"/>
              <a:gd name="adj3" fmla="val 54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0" name="Botón de acción: Hacia atrás o Anterior 9">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Personalizar 13">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7926455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7334" y="2160590"/>
            <a:ext cx="8596668" cy="899852"/>
          </a:xfrm>
        </p:spPr>
        <p:txBody>
          <a:bodyPr/>
          <a:lstStyle/>
          <a:p>
            <a:r>
              <a:rPr lang="es-MX" dirty="0"/>
              <a:t>Desarrolle un algoritmo que le permita leer un valor cualquiera N y escribir si dicho número es par o impar</a:t>
            </a:r>
          </a:p>
        </p:txBody>
      </p:sp>
      <p:sp>
        <p:nvSpPr>
          <p:cNvPr id="4" name="Título 1">
            <a:extLst>
              <a:ext uri="{FF2B5EF4-FFF2-40B4-BE49-F238E27FC236}">
                <a16:creationId xmlns:a16="http://schemas.microsoft.com/office/drawing/2014/main" xmlns="" id="{FDCC41F7-C35D-486B-AF8E-2A87B7AA09F0}"/>
              </a:ext>
            </a:extLst>
          </p:cNvPr>
          <p:cNvSpPr>
            <a:spLocks noGrp="1"/>
          </p:cNvSpPr>
          <p:nvPr>
            <p:ph type="title"/>
          </p:nvPr>
        </p:nvSpPr>
        <p:spPr>
          <a:xfrm>
            <a:off x="677334" y="609600"/>
            <a:ext cx="8596668" cy="995265"/>
          </a:xfrm>
        </p:spPr>
        <p:txBody>
          <a:bodyPr vert="horz" lIns="91440" tIns="45720" rIns="91440" bIns="45720" rtlCol="0" anchor="b">
            <a:normAutofit/>
          </a:bodyPr>
          <a:lstStyle/>
          <a:p>
            <a:pPr algn="ctr"/>
            <a:r>
              <a:rPr lang="en-US" sz="4800" kern="1200" dirty="0" err="1">
                <a:solidFill>
                  <a:schemeClr val="accent1"/>
                </a:solidFill>
                <a:latin typeface="+mj-lt"/>
                <a:ea typeface="+mj-ea"/>
                <a:cs typeface="+mj-cs"/>
              </a:rPr>
              <a:t>Ejemplo</a:t>
            </a:r>
            <a:r>
              <a:rPr lang="en-US" sz="4800" kern="1200" dirty="0">
                <a:solidFill>
                  <a:schemeClr val="accent1"/>
                </a:solidFill>
                <a:latin typeface="+mj-lt"/>
                <a:ea typeface="+mj-ea"/>
                <a:cs typeface="+mj-cs"/>
              </a:rPr>
              <a:t> </a:t>
            </a:r>
            <a:r>
              <a:rPr lang="en-US" sz="4800" kern="1200" dirty="0" err="1" smtClean="0">
                <a:solidFill>
                  <a:schemeClr val="accent1"/>
                </a:solidFill>
                <a:latin typeface="+mj-lt"/>
                <a:ea typeface="+mj-ea"/>
                <a:cs typeface="+mj-cs"/>
              </a:rPr>
              <a:t>Pseudocódigo</a:t>
            </a:r>
            <a:r>
              <a:rPr lang="en-US" sz="4800" kern="1200" dirty="0" smtClean="0">
                <a:solidFill>
                  <a:schemeClr val="accent1"/>
                </a:solidFill>
                <a:latin typeface="+mj-lt"/>
                <a:ea typeface="+mj-ea"/>
                <a:cs typeface="+mj-cs"/>
              </a:rPr>
              <a:t> 3</a:t>
            </a:r>
            <a:endParaRPr lang="en-US" sz="4800" kern="1200" dirty="0">
              <a:solidFill>
                <a:schemeClr val="accent1"/>
              </a:solidFill>
              <a:latin typeface="+mj-lt"/>
              <a:ea typeface="+mj-ea"/>
              <a:cs typeface="+mj-cs"/>
            </a:endParaRPr>
          </a:p>
        </p:txBody>
      </p:sp>
      <p:sp>
        <p:nvSpPr>
          <p:cNvPr id="5" name="Rectángulo 4"/>
          <p:cNvSpPr/>
          <p:nvPr/>
        </p:nvSpPr>
        <p:spPr>
          <a:xfrm>
            <a:off x="379445" y="3362311"/>
            <a:ext cx="6096000" cy="2031325"/>
          </a:xfrm>
          <a:prstGeom prst="rect">
            <a:avLst/>
          </a:prstGeom>
        </p:spPr>
        <p:txBody>
          <a:bodyPr>
            <a:spAutoFit/>
          </a:bodyPr>
          <a:lstStyle/>
          <a:p>
            <a:r>
              <a:rPr lang="es-MX" u="sng" dirty="0" smtClean="0"/>
              <a:t>Algoritmo:</a:t>
            </a:r>
          </a:p>
          <a:p>
            <a:endParaRPr lang="es-MX" dirty="0"/>
          </a:p>
          <a:p>
            <a:r>
              <a:rPr lang="es-MX" dirty="0" smtClean="0"/>
              <a:t>Inicio </a:t>
            </a:r>
            <a:endParaRPr lang="es-MX" dirty="0"/>
          </a:p>
          <a:p>
            <a:r>
              <a:rPr lang="es-MX" dirty="0"/>
              <a:t>Leer un numero y almacenarlo en la variable N </a:t>
            </a:r>
          </a:p>
          <a:p>
            <a:r>
              <a:rPr lang="es-MX" dirty="0"/>
              <a:t>Si el residuo de dividir a N entre 2 es igual a cero  </a:t>
            </a:r>
          </a:p>
          <a:p>
            <a:r>
              <a:rPr lang="es-MX" dirty="0"/>
              <a:t>Entonces  Escriba que es par Sino Escriba que es impar </a:t>
            </a:r>
          </a:p>
          <a:p>
            <a:r>
              <a:rPr lang="es-MX" dirty="0"/>
              <a:t>Fin </a:t>
            </a:r>
          </a:p>
        </p:txBody>
      </p:sp>
      <p:sp>
        <p:nvSpPr>
          <p:cNvPr id="6" name="Rectángulo 5"/>
          <p:cNvSpPr/>
          <p:nvPr/>
        </p:nvSpPr>
        <p:spPr>
          <a:xfrm>
            <a:off x="6736700" y="2808312"/>
            <a:ext cx="2998237" cy="3139321"/>
          </a:xfrm>
          <a:prstGeom prst="rect">
            <a:avLst/>
          </a:prstGeom>
        </p:spPr>
        <p:txBody>
          <a:bodyPr wrap="square">
            <a:spAutoFit/>
          </a:bodyPr>
          <a:lstStyle/>
          <a:p>
            <a:r>
              <a:rPr lang="es-MX" u="sng" dirty="0" smtClean="0"/>
              <a:t>Pseudocódigo:</a:t>
            </a:r>
          </a:p>
          <a:p>
            <a:endParaRPr lang="es-MX" u="sng" dirty="0" smtClean="0"/>
          </a:p>
          <a:p>
            <a:r>
              <a:rPr lang="es-MX" dirty="0" smtClean="0"/>
              <a:t>Inicio </a:t>
            </a:r>
          </a:p>
          <a:p>
            <a:r>
              <a:rPr lang="es-MX" dirty="0" smtClean="0"/>
              <a:t>Leer </a:t>
            </a:r>
            <a:r>
              <a:rPr lang="es-MX" dirty="0"/>
              <a:t>(N) </a:t>
            </a:r>
            <a:endParaRPr lang="es-MX" dirty="0" smtClean="0"/>
          </a:p>
          <a:p>
            <a:r>
              <a:rPr lang="es-MX" dirty="0" smtClean="0"/>
              <a:t>Si </a:t>
            </a:r>
            <a:r>
              <a:rPr lang="es-MX" dirty="0"/>
              <a:t>(N residuo 2 = 0) entonces   </a:t>
            </a:r>
            <a:endParaRPr lang="es-MX" dirty="0" smtClean="0"/>
          </a:p>
          <a:p>
            <a:r>
              <a:rPr lang="es-MX" dirty="0"/>
              <a:t>	</a:t>
            </a:r>
            <a:r>
              <a:rPr lang="es-MX" dirty="0" smtClean="0"/>
              <a:t>Escriba </a:t>
            </a:r>
            <a:r>
              <a:rPr lang="es-MX" dirty="0"/>
              <a:t>(N es par) </a:t>
            </a:r>
            <a:endParaRPr lang="es-MX" dirty="0" smtClean="0"/>
          </a:p>
          <a:p>
            <a:r>
              <a:rPr lang="es-MX" dirty="0" err="1" smtClean="0"/>
              <a:t>Si_no</a:t>
            </a:r>
            <a:r>
              <a:rPr lang="es-MX" dirty="0" smtClean="0"/>
              <a:t>   </a:t>
            </a:r>
          </a:p>
          <a:p>
            <a:r>
              <a:rPr lang="es-MX" dirty="0"/>
              <a:t>	</a:t>
            </a:r>
            <a:r>
              <a:rPr lang="es-MX" dirty="0" smtClean="0"/>
              <a:t>Escriba </a:t>
            </a:r>
            <a:r>
              <a:rPr lang="es-MX" dirty="0"/>
              <a:t>(N es impar) </a:t>
            </a:r>
            <a:endParaRPr lang="es-MX" dirty="0" smtClean="0"/>
          </a:p>
          <a:p>
            <a:r>
              <a:rPr lang="es-MX" dirty="0" err="1" smtClean="0"/>
              <a:t>Fin_si</a:t>
            </a:r>
            <a:r>
              <a:rPr lang="es-MX" dirty="0" smtClean="0"/>
              <a:t> </a:t>
            </a:r>
          </a:p>
          <a:p>
            <a:r>
              <a:rPr lang="es-MX" dirty="0" smtClean="0"/>
              <a:t>Fin </a:t>
            </a:r>
            <a:endParaRPr lang="es-MX" dirty="0"/>
          </a:p>
        </p:txBody>
      </p:sp>
      <p:sp>
        <p:nvSpPr>
          <p:cNvPr id="7" name="Flecha derecha 6"/>
          <p:cNvSpPr/>
          <p:nvPr/>
        </p:nvSpPr>
        <p:spPr>
          <a:xfrm>
            <a:off x="4646645" y="3060442"/>
            <a:ext cx="1306285" cy="668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atrás o Anterior 7">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nicio 10">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Personalizar 11">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1344648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953376"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2133042"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6" name="Rect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324631"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6597"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75488"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7655"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514821"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Freeform: Shape 2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082154" y="-8467"/>
            <a:ext cx="7109846" cy="6866467"/>
          </a:xfrm>
          <a:custGeom>
            <a:avLst/>
            <a:gdLst>
              <a:gd name="connsiteX0" fmla="*/ 0 w 7109846"/>
              <a:gd name="connsiteY0" fmla="*/ 0 h 6866467"/>
              <a:gd name="connsiteX1" fmla="*/ 1249825 w 7109846"/>
              <a:gd name="connsiteY1" fmla="*/ 0 h 6866467"/>
              <a:gd name="connsiteX2" fmla="*/ 1249825 w 7109846"/>
              <a:gd name="connsiteY2" fmla="*/ 8467 h 6866467"/>
              <a:gd name="connsiteX3" fmla="*/ 7109846 w 7109846"/>
              <a:gd name="connsiteY3" fmla="*/ 8467 h 6866467"/>
              <a:gd name="connsiteX4" fmla="*/ 7109846 w 7109846"/>
              <a:gd name="connsiteY4" fmla="*/ 6866467 h 6866467"/>
              <a:gd name="connsiteX5" fmla="*/ 1249825 w 7109846"/>
              <a:gd name="connsiteY5" fmla="*/ 6866467 h 6866467"/>
              <a:gd name="connsiteX6" fmla="*/ 1109382 w 7109846"/>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09846" h="6866467">
                <a:moveTo>
                  <a:pt x="0" y="0"/>
                </a:moveTo>
                <a:lnTo>
                  <a:pt x="1249825" y="0"/>
                </a:lnTo>
                <a:lnTo>
                  <a:pt x="1249825" y="8467"/>
                </a:lnTo>
                <a:lnTo>
                  <a:pt x="7109846" y="8467"/>
                </a:lnTo>
                <a:lnTo>
                  <a:pt x="7109846"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xmlns="" id="{9C994EA9-AA1C-4623-A6EF-FBB9FA119856}"/>
              </a:ext>
            </a:extLst>
          </p:cNvPr>
          <p:cNvSpPr>
            <a:spLocks noGrp="1"/>
          </p:cNvSpPr>
          <p:nvPr>
            <p:ph type="title"/>
          </p:nvPr>
        </p:nvSpPr>
        <p:spPr>
          <a:xfrm>
            <a:off x="677334" y="609599"/>
            <a:ext cx="3843375" cy="5545667"/>
          </a:xfrm>
        </p:spPr>
        <p:txBody>
          <a:bodyPr anchor="ctr">
            <a:normAutofit/>
          </a:bodyPr>
          <a:lstStyle/>
          <a:p>
            <a:r>
              <a:rPr lang="es-MX" dirty="0">
                <a:solidFill>
                  <a:schemeClr val="tx1">
                    <a:lumMod val="85000"/>
                    <a:lumOff val="15000"/>
                  </a:schemeClr>
                </a:solidFill>
              </a:rPr>
              <a:t>Lenguajes de Alto Nivel</a:t>
            </a:r>
          </a:p>
        </p:txBody>
      </p:sp>
      <p:sp>
        <p:nvSpPr>
          <p:cNvPr id="3" name="Marcador de contenido 2">
            <a:extLst>
              <a:ext uri="{FF2B5EF4-FFF2-40B4-BE49-F238E27FC236}">
                <a16:creationId xmlns:a16="http://schemas.microsoft.com/office/drawing/2014/main" xmlns="" id="{A2D3C09B-CD65-44E6-9812-9966275575A1}"/>
              </a:ext>
            </a:extLst>
          </p:cNvPr>
          <p:cNvSpPr>
            <a:spLocks noGrp="1"/>
          </p:cNvSpPr>
          <p:nvPr>
            <p:ph idx="1"/>
          </p:nvPr>
        </p:nvSpPr>
        <p:spPr>
          <a:xfrm>
            <a:off x="6116083" y="1702191"/>
            <a:ext cx="5897725" cy="4453076"/>
          </a:xfrm>
        </p:spPr>
        <p:txBody>
          <a:bodyPr anchor="ctr">
            <a:normAutofit/>
          </a:bodyPr>
          <a:lstStyle/>
          <a:p>
            <a:r>
              <a:rPr lang="es-MX" sz="2400" dirty="0">
                <a:solidFill>
                  <a:srgbClr val="FFFFFF"/>
                </a:solidFill>
              </a:rPr>
              <a:t>Son aquellos que se encuentran más cercanos al lenguaje natural que al lenguaje máquina</a:t>
            </a:r>
            <a:r>
              <a:rPr lang="es-MX" sz="2400" dirty="0" smtClean="0">
                <a:solidFill>
                  <a:srgbClr val="FFFFFF"/>
                </a:solidFill>
              </a:rPr>
              <a:t>.</a:t>
            </a:r>
          </a:p>
          <a:p>
            <a:endParaRPr lang="es-MX" sz="2400" dirty="0" smtClean="0">
              <a:solidFill>
                <a:srgbClr val="FFFFFF"/>
              </a:solidFill>
            </a:endParaRPr>
          </a:p>
          <a:p>
            <a:r>
              <a:rPr lang="es-MX" sz="2400" dirty="0" smtClean="0">
                <a:solidFill>
                  <a:srgbClr val="FFFFFF"/>
                </a:solidFill>
              </a:rPr>
              <a:t>Están </a:t>
            </a:r>
            <a:r>
              <a:rPr lang="es-MX" sz="2400" dirty="0">
                <a:solidFill>
                  <a:srgbClr val="FFFFFF"/>
                </a:solidFill>
              </a:rPr>
              <a:t>dirigidos a solucionar problemas mediante el uso de EDD (Estructuras de Datos Dinámicas). </a:t>
            </a:r>
          </a:p>
        </p:txBody>
      </p:sp>
      <p:sp>
        <p:nvSpPr>
          <p:cNvPr id="21" name="Botón de acción: Hacia atrás o Anterior 2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3" name="Botón de acción: Hacia delante o Siguiente 2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Botón de acción: Inicio 2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Botón de acción: Personalizar 18">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82597341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sultado de imagen para lenguajes de alto nivel">
            <a:extLst>
              <a:ext uri="{FF2B5EF4-FFF2-40B4-BE49-F238E27FC236}">
                <a16:creationId xmlns:a16="http://schemas.microsoft.com/office/drawing/2014/main" xmlns="" id="{87548E36-68DC-436D-968F-F0F653889B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814" y="1208123"/>
            <a:ext cx="5062993" cy="4430118"/>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815E43C8-3B5D-4C61-9AEE-F320AEE364C4}"/>
              </a:ext>
            </a:extLst>
          </p:cNvPr>
          <p:cNvSpPr>
            <a:spLocks noGrp="1"/>
          </p:cNvSpPr>
          <p:nvPr>
            <p:ph idx="1"/>
          </p:nvPr>
        </p:nvSpPr>
        <p:spPr>
          <a:xfrm>
            <a:off x="6126186" y="1643348"/>
            <a:ext cx="3777377" cy="4389074"/>
          </a:xfrm>
        </p:spPr>
        <p:txBody>
          <a:bodyPr>
            <a:noAutofit/>
          </a:bodyPr>
          <a:lstStyle/>
          <a:p>
            <a:r>
              <a:rPr lang="es-MX" sz="2400" dirty="0"/>
              <a:t>Se tratan de lenguajes independientes de la arquitectura del ordenador. Por lo que, en principio, un programa escrito en un lenguaje de alto nivel</a:t>
            </a:r>
            <a:r>
              <a:rPr lang="es-MX" sz="2400" dirty="0" smtClean="0"/>
              <a:t>, que </a:t>
            </a:r>
            <a:r>
              <a:rPr lang="es-MX" sz="2400" dirty="0"/>
              <a:t>lo puedes migrar de una máquina a otra sin ningún tipo de problema. </a:t>
            </a:r>
          </a:p>
        </p:txBody>
      </p:sp>
      <p:sp>
        <p:nvSpPr>
          <p:cNvPr id="5" name="CuadroTexto 4">
            <a:extLst>
              <a:ext uri="{FF2B5EF4-FFF2-40B4-BE49-F238E27FC236}">
                <a16:creationId xmlns:a16="http://schemas.microsoft.com/office/drawing/2014/main" xmlns="" id="{7550EFAB-5D2E-4C3A-97FE-5554B3FF37DD}"/>
              </a:ext>
            </a:extLst>
          </p:cNvPr>
          <p:cNvSpPr txBox="1"/>
          <p:nvPr/>
        </p:nvSpPr>
        <p:spPr>
          <a:xfrm>
            <a:off x="677334" y="6270624"/>
            <a:ext cx="6584857" cy="461665"/>
          </a:xfrm>
          <a:prstGeom prst="rect">
            <a:avLst/>
          </a:prstGeom>
          <a:noFill/>
        </p:spPr>
        <p:txBody>
          <a:bodyPr wrap="square" rtlCol="0">
            <a:spAutoFit/>
          </a:bodyPr>
          <a:lstStyle/>
          <a:p>
            <a:r>
              <a:rPr lang="es-MX" sz="1200" dirty="0"/>
              <a:t>http://tiposdelenguajesdeprogramacion.blogspot.mx/p/tipos-de-lenguajes-de-alto-nivel.html</a:t>
            </a:r>
          </a:p>
        </p:txBody>
      </p:sp>
      <p:sp>
        <p:nvSpPr>
          <p:cNvPr id="9" name="Botón de acción: Hacia atrás o Anterior 8">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Hacia delante o Siguiente 9">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Inicio 11">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Personalizar 12">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827671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Hacia atrás o Anterior 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Hacia delante o Siguiente 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Inicio 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414456" cy="6858000"/>
          </a:xfrm>
          <a:prstGeom prst="rect">
            <a:avLst/>
          </a:prstGeom>
        </p:spPr>
      </p:pic>
      <p:sp>
        <p:nvSpPr>
          <p:cNvPr id="9" name="Rectángulo redondeado 8"/>
          <p:cNvSpPr/>
          <p:nvPr/>
        </p:nvSpPr>
        <p:spPr>
          <a:xfrm>
            <a:off x="1309024" y="1022466"/>
            <a:ext cx="1081825" cy="476518"/>
          </a:xfrm>
          <a:prstGeom prst="round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abajo 9"/>
          <p:cNvSpPr/>
          <p:nvPr/>
        </p:nvSpPr>
        <p:spPr>
          <a:xfrm rot="3175098">
            <a:off x="2330422" y="590863"/>
            <a:ext cx="463639" cy="625099"/>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Personalizar 10">
            <a:hlinkClick r:id="rId3" action="ppaction://hlinksldjump" highlightClick="1"/>
          </p:cNvPr>
          <p:cNvSpPr/>
          <p:nvPr/>
        </p:nvSpPr>
        <p:spPr>
          <a:xfrm>
            <a:off x="10109157" y="5524122"/>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4" action="ppaction://hlinksldjump" tooltip="Regresar al índice"/>
              </a:rPr>
              <a:t>Í</a:t>
            </a:r>
            <a:r>
              <a:rPr lang="es-MX" b="1" dirty="0" smtClean="0">
                <a:solidFill>
                  <a:schemeClr val="tx1"/>
                </a:solidFill>
                <a:hlinkClick r:id="rId4" action="ppaction://hlinksldjump" tooltip="Regresar al índice"/>
              </a:rPr>
              <a:t>NDICE</a:t>
            </a:r>
            <a:endParaRPr lang="es-MX" b="1" dirty="0">
              <a:solidFill>
                <a:schemeClr val="tx1"/>
              </a:solidFill>
            </a:endParaRPr>
          </a:p>
        </p:txBody>
      </p:sp>
      <p:sp>
        <p:nvSpPr>
          <p:cNvPr id="12" name="Botón de acción: Personalizar 11">
            <a:hlinkClick r:id="rId3" action="ppaction://hlinksldjump" highlightClick="1"/>
          </p:cNvPr>
          <p:cNvSpPr/>
          <p:nvPr/>
        </p:nvSpPr>
        <p:spPr>
          <a:xfrm>
            <a:off x="10109157"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6955064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Resultado de imagen para lenguajes de alto nivel">
            <a:extLst>
              <a:ext uri="{FF2B5EF4-FFF2-40B4-BE49-F238E27FC236}">
                <a16:creationId xmlns:a16="http://schemas.microsoft.com/office/drawing/2014/main" xmlns="" id="{B54F22DE-B573-4729-BA42-3B8C7E8D90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85" r="2219"/>
          <a:stretch/>
        </p:blipFill>
        <p:spPr bwMode="auto">
          <a:xfrm>
            <a:off x="4857451" y="2159331"/>
            <a:ext cx="4415050" cy="3882362"/>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xmlns="" id="{827F28B5-6207-4EAE-9427-A07DF4539F77}"/>
              </a:ext>
            </a:extLst>
          </p:cNvPr>
          <p:cNvSpPr>
            <a:spLocks noGrp="1"/>
          </p:cNvSpPr>
          <p:nvPr>
            <p:ph idx="1"/>
          </p:nvPr>
        </p:nvSpPr>
        <p:spPr>
          <a:xfrm>
            <a:off x="677333" y="2027993"/>
            <a:ext cx="3957349" cy="3880773"/>
          </a:xfrm>
        </p:spPr>
        <p:txBody>
          <a:bodyPr>
            <a:normAutofit/>
          </a:bodyPr>
          <a:lstStyle/>
          <a:p>
            <a:pPr>
              <a:lnSpc>
                <a:spcPct val="90000"/>
              </a:lnSpc>
            </a:pPr>
            <a:endParaRPr lang="es-MX" sz="2000" dirty="0"/>
          </a:p>
          <a:p>
            <a:pPr lvl="1">
              <a:lnSpc>
                <a:spcPct val="90000"/>
              </a:lnSpc>
            </a:pPr>
            <a:r>
              <a:rPr lang="es-MX" sz="1800" dirty="0"/>
              <a:t>Procedural: en el que hay que señalar tanto lo que se quiere como el modo de hacerlo</a:t>
            </a:r>
          </a:p>
          <a:p>
            <a:pPr lvl="1">
              <a:lnSpc>
                <a:spcPct val="90000"/>
              </a:lnSpc>
            </a:pPr>
            <a:endParaRPr lang="es-MX" sz="1800" dirty="0"/>
          </a:p>
          <a:p>
            <a:pPr lvl="1">
              <a:lnSpc>
                <a:spcPct val="90000"/>
              </a:lnSpc>
            </a:pPr>
            <a:r>
              <a:rPr lang="es-MX" sz="1800" dirty="0"/>
              <a:t>Relacional: lenguaje de programación en el que solo hay que especificar lo que se quiere obtener sin necesidad de especificar el camino a seguir.</a:t>
            </a:r>
          </a:p>
        </p:txBody>
      </p:sp>
      <p:sp>
        <p:nvSpPr>
          <p:cNvPr id="7" name="CuadroTexto 6">
            <a:extLst>
              <a:ext uri="{FF2B5EF4-FFF2-40B4-BE49-F238E27FC236}">
                <a16:creationId xmlns:a16="http://schemas.microsoft.com/office/drawing/2014/main" xmlns="" id="{0CA0B152-2CEA-4BB2-9E74-3B00F370F886}"/>
              </a:ext>
            </a:extLst>
          </p:cNvPr>
          <p:cNvSpPr txBox="1"/>
          <p:nvPr/>
        </p:nvSpPr>
        <p:spPr>
          <a:xfrm>
            <a:off x="677334" y="6270624"/>
            <a:ext cx="6584857" cy="276999"/>
          </a:xfrm>
          <a:prstGeom prst="rect">
            <a:avLst/>
          </a:prstGeom>
          <a:noFill/>
        </p:spPr>
        <p:txBody>
          <a:bodyPr wrap="square" rtlCol="0">
            <a:spAutoFit/>
          </a:bodyPr>
          <a:lstStyle/>
          <a:p>
            <a:r>
              <a:rPr lang="es-MX" sz="1200" dirty="0"/>
              <a:t>http://blogdeprogramacionestructurado.blogspot.mx/p/lenguaje-de-alto-nivel.html</a:t>
            </a:r>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60173" y="909005"/>
            <a:ext cx="8349019" cy="757130"/>
          </a:xfrm>
          <a:prstGeom prst="rect">
            <a:avLst/>
          </a:prstGeom>
        </p:spPr>
        <p:txBody>
          <a:bodyPr wrap="square">
            <a:spAutoFit/>
          </a:bodyPr>
          <a:lstStyle/>
          <a:p>
            <a:pPr>
              <a:lnSpc>
                <a:spcPct val="90000"/>
              </a:lnSpc>
            </a:pPr>
            <a:r>
              <a:rPr lang="es-MX" sz="2400" dirty="0"/>
              <a:t>Dentro de los lenguajes de alto nivel se distinguen los procedurales y los relacionales:</a:t>
            </a:r>
          </a:p>
        </p:txBody>
      </p:sp>
      <p:sp>
        <p:nvSpPr>
          <p:cNvPr id="10" name="Botón de acción: Personalizar 9">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8117112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71" name="Rect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descr="Resultado de imagen para lenguajes de alto nivel">
            <a:extLst>
              <a:ext uri="{FF2B5EF4-FFF2-40B4-BE49-F238E27FC236}">
                <a16:creationId xmlns:a16="http://schemas.microsoft.com/office/drawing/2014/main" xmlns="" id="{1BEF2160-A69C-4B8D-AAAA-133622A88C05}"/>
              </a:ext>
            </a:extLst>
          </p:cNvPr>
          <p:cNvPicPr>
            <a:picLocks noChangeAspect="1" noChangeArrowheads="1"/>
          </p:cNvPicPr>
          <p:nvPr/>
        </p:nvPicPr>
        <p:blipFill rotWithShape="1">
          <a:blip r:embed="rId2">
            <a:duotone>
              <a:schemeClr val="bg2">
                <a:shade val="45000"/>
                <a:satMod val="135000"/>
              </a:schemeClr>
              <a:prstClr val="white"/>
            </a:duotone>
            <a:alphaModFix amt="25000"/>
            <a:extLst>
              <a:ext uri="{28A0092B-C50C-407E-A947-70E740481C1C}">
                <a14:useLocalDpi xmlns:a14="http://schemas.microsoft.com/office/drawing/2010/main" val="0"/>
              </a:ext>
            </a:extLst>
          </a:blip>
          <a:srcRect l="22919" r="8636" b="-1"/>
          <a:stretch/>
        </p:blipFill>
        <p:spPr bwMode="auto">
          <a:xfrm>
            <a:off x="-3175" y="-8467"/>
            <a:ext cx="12191999" cy="6857990"/>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Group 72"/>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74" name="Straight Connector 73"/>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6" name="Rectangle 23"/>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Isosceles Triangle 77"/>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7"/>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Rectangle 28"/>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9"/>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Isosceles Triangle 82"/>
            <p:cNvSpPr/>
            <p:nvPr>
              <p:extLst>
                <p:ext uri="{386F3935-93C4-4BCD-93E2-E3B085C9AB24}">
                  <p16:designElem xmlns:p16="http://schemas.microsoft.com/office/powerpoint/2015/main" xmlns=""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ítulo 1">
            <a:extLst>
              <a:ext uri="{FF2B5EF4-FFF2-40B4-BE49-F238E27FC236}">
                <a16:creationId xmlns:a16="http://schemas.microsoft.com/office/drawing/2014/main" xmlns="" id="{269A0DED-73F3-4986-B8C2-DCB57036B8DE}"/>
              </a:ext>
            </a:extLst>
          </p:cNvPr>
          <p:cNvSpPr>
            <a:spLocks noGrp="1"/>
          </p:cNvSpPr>
          <p:nvPr>
            <p:ph type="title"/>
          </p:nvPr>
        </p:nvSpPr>
        <p:spPr>
          <a:xfrm>
            <a:off x="415475" y="271979"/>
            <a:ext cx="8596668" cy="680017"/>
          </a:xfrm>
        </p:spPr>
        <p:txBody>
          <a:bodyPr>
            <a:normAutofit/>
          </a:bodyPr>
          <a:lstStyle/>
          <a:p>
            <a:r>
              <a:rPr lang="es-MX" dirty="0"/>
              <a:t>Codificación</a:t>
            </a:r>
          </a:p>
        </p:txBody>
      </p:sp>
      <p:sp>
        <p:nvSpPr>
          <p:cNvPr id="3" name="Marcador de contenido 2">
            <a:extLst>
              <a:ext uri="{FF2B5EF4-FFF2-40B4-BE49-F238E27FC236}">
                <a16:creationId xmlns:a16="http://schemas.microsoft.com/office/drawing/2014/main" xmlns="" id="{9D77C1E1-EE90-41E9-BD05-CCBC2902CBFE}"/>
              </a:ext>
            </a:extLst>
          </p:cNvPr>
          <p:cNvSpPr>
            <a:spLocks noGrp="1"/>
          </p:cNvSpPr>
          <p:nvPr>
            <p:ph idx="1"/>
          </p:nvPr>
        </p:nvSpPr>
        <p:spPr>
          <a:xfrm>
            <a:off x="224366" y="1019052"/>
            <a:ext cx="9143472" cy="3880773"/>
          </a:xfrm>
        </p:spPr>
        <p:txBody>
          <a:bodyPr>
            <a:normAutofit/>
          </a:bodyPr>
          <a:lstStyle/>
          <a:p>
            <a:r>
              <a:rPr lang="es-MX" sz="2000" dirty="0"/>
              <a:t>Después de que una aplicación ha sido diseñada se puede iniciar la fase de codificación.</a:t>
            </a:r>
          </a:p>
          <a:p>
            <a:endParaRPr lang="es-MX" sz="2000" dirty="0"/>
          </a:p>
          <a:p>
            <a:r>
              <a:rPr lang="es-MX" sz="2000" dirty="0"/>
              <a:t>En esta etapa se traducen los algoritmos a un lenguaje de programación.</a:t>
            </a:r>
          </a:p>
        </p:txBody>
      </p:sp>
      <p:sp>
        <p:nvSpPr>
          <p:cNvPr id="17" name="CuadroTexto 16">
            <a:extLst>
              <a:ext uri="{FF2B5EF4-FFF2-40B4-BE49-F238E27FC236}">
                <a16:creationId xmlns:a16="http://schemas.microsoft.com/office/drawing/2014/main" xmlns="" id="{4F6D61B0-6A5C-4BD6-AF23-7D1E628498D6}"/>
              </a:ext>
            </a:extLst>
          </p:cNvPr>
          <p:cNvSpPr txBox="1"/>
          <p:nvPr/>
        </p:nvSpPr>
        <p:spPr>
          <a:xfrm>
            <a:off x="677334" y="6270624"/>
            <a:ext cx="6584857" cy="461665"/>
          </a:xfrm>
          <a:prstGeom prst="rect">
            <a:avLst/>
          </a:prstGeom>
          <a:noFill/>
        </p:spPr>
        <p:txBody>
          <a:bodyPr wrap="square" rtlCol="0">
            <a:spAutoFit/>
          </a:bodyPr>
          <a:lstStyle/>
          <a:p>
            <a:r>
              <a:rPr lang="es-MX" sz="1200"/>
              <a:t>http://lenguajedemaaaquina.blogspot.mx/2013/11/ventajas-y-desventajas-del-lenguaje-de_16.html</a:t>
            </a:r>
            <a:endParaRPr lang="es-MX" sz="1200" dirty="0"/>
          </a:p>
        </p:txBody>
      </p:sp>
      <p:sp>
        <p:nvSpPr>
          <p:cNvPr id="21" name="Botón de acción: Hacia atrás o Anterior 2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Botón de acción: Hacia delante o Siguiente 2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Botón de acción: Inicio 2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mc:AlternateContent xmlns:mc="http://schemas.openxmlformats.org/markup-compatibility/2006" xmlns:a14="http://schemas.microsoft.com/office/drawing/2010/main">
        <mc:Choice Requires="a14">
          <p:sp>
            <p:nvSpPr>
              <p:cNvPr id="4" name="Rectángulo 3"/>
              <p:cNvSpPr/>
              <p:nvPr/>
            </p:nvSpPr>
            <p:spPr>
              <a:xfrm>
                <a:off x="485245" y="4306669"/>
                <a:ext cx="6096000" cy="1511248"/>
              </a:xfrm>
              <a:prstGeom prst="rect">
                <a:avLst/>
              </a:prstGeom>
            </p:spPr>
            <p:txBody>
              <a:bodyPr>
                <a:spAutoFit/>
              </a:bodyPr>
              <a:lstStyle/>
              <a:p>
                <a:r>
                  <a:rPr lang="es-MX" dirty="0"/>
                  <a:t>Inicio </a:t>
                </a:r>
                <a:endParaRPr lang="es-MX" dirty="0" smtClean="0"/>
              </a:p>
              <a:p>
                <a:r>
                  <a:rPr lang="es-MX" dirty="0" smtClean="0"/>
                  <a:t>Leer(</a:t>
                </a:r>
                <a:r>
                  <a:rPr lang="es-MX" dirty="0" err="1" smtClean="0"/>
                  <a:t>CatA,CatB</a:t>
                </a:r>
                <a:r>
                  <a:rPr lang="es-MX" dirty="0"/>
                  <a:t>) </a:t>
                </a:r>
                <a:endParaRPr lang="es-MX" dirty="0" smtClean="0"/>
              </a:p>
              <a:p>
                <a:r>
                  <a:rPr lang="es-MX" dirty="0"/>
                  <a:t>Hip </a:t>
                </a:r>
                <a14:m>
                  <m:oMath xmlns:m="http://schemas.openxmlformats.org/officeDocument/2006/math">
                    <m:rad>
                      <m:radPr>
                        <m:degHide m:val="on"/>
                        <m:ctrlPr>
                          <a:rPr lang="es-MX" i="1">
                            <a:latin typeface="Cambria Math" panose="02040503050406030204" pitchFamily="18" charset="0"/>
                            <a:ea typeface="Cambria Math" panose="02040503050406030204" pitchFamily="18" charset="0"/>
                          </a:rPr>
                        </m:ctrlPr>
                      </m:radPr>
                      <m:deg/>
                      <m:e>
                        <m:sSup>
                          <m:sSupPr>
                            <m:ctrlPr>
                              <a:rPr lang="es-MX" i="1">
                                <a:latin typeface="Cambria Math" panose="02040503050406030204" pitchFamily="18" charset="0"/>
                                <a:ea typeface="Cambria Math" panose="02040503050406030204" pitchFamily="18" charset="0"/>
                              </a:rPr>
                            </m:ctrlPr>
                          </m:sSupPr>
                          <m:e>
                            <m:r>
                              <a:rPr lang="es-MX" i="1">
                                <a:latin typeface="Cambria Math" panose="02040503050406030204" pitchFamily="18" charset="0"/>
                                <a:ea typeface="Cambria Math" panose="02040503050406030204" pitchFamily="18" charset="0"/>
                              </a:rPr>
                              <m:t>𝐶𝑎𝑡</m:t>
                            </m:r>
                            <m:r>
                              <a:rPr lang="es-MX" i="1" baseline="30000">
                                <a:latin typeface="Cambria Math" panose="02040503050406030204" pitchFamily="18" charset="0"/>
                                <a:ea typeface="Cambria Math" panose="02040503050406030204" pitchFamily="18" charset="0"/>
                              </a:rPr>
                              <m:t>2</m:t>
                            </m:r>
                            <m:r>
                              <a:rPr lang="es-MX" i="1">
                                <a:latin typeface="Cambria Math" panose="02040503050406030204" pitchFamily="18" charset="0"/>
                                <a:ea typeface="Cambria Math" panose="02040503050406030204" pitchFamily="18" charset="0"/>
                              </a:rPr>
                              <m:t>𝐴</m:t>
                            </m:r>
                            <m:r>
                              <a:rPr lang="es-MX" i="1">
                                <a:latin typeface="Cambria Math" panose="02040503050406030204" pitchFamily="18" charset="0"/>
                                <a:ea typeface="Cambria Math" panose="02040503050406030204" pitchFamily="18" charset="0"/>
                              </a:rPr>
                              <m:t>+</m:t>
                            </m:r>
                            <m:r>
                              <a:rPr lang="es-MX" i="1">
                                <a:latin typeface="Cambria Math" panose="02040503050406030204" pitchFamily="18" charset="0"/>
                                <a:ea typeface="Cambria Math" panose="02040503050406030204" pitchFamily="18" charset="0"/>
                              </a:rPr>
                              <m:t>𝐶𝑎𝑡</m:t>
                            </m:r>
                            <m:r>
                              <a:rPr lang="es-MX" i="1">
                                <a:latin typeface="Cambria Math" panose="02040503050406030204" pitchFamily="18" charset="0"/>
                                <a:ea typeface="Cambria Math" panose="02040503050406030204" pitchFamily="18" charset="0"/>
                              </a:rPr>
                              <m:t> </m:t>
                            </m:r>
                            <m:r>
                              <a:rPr lang="es-MX" i="1">
                                <a:latin typeface="Cambria Math" panose="02040503050406030204" pitchFamily="18" charset="0"/>
                                <a:ea typeface="Cambria Math" panose="02040503050406030204" pitchFamily="18" charset="0"/>
                              </a:rPr>
                              <m:t>𝐵</m:t>
                            </m:r>
                          </m:e>
                          <m:sup>
                            <m:r>
                              <a:rPr lang="es-MX" i="1">
                                <a:latin typeface="Cambria Math" panose="02040503050406030204" pitchFamily="18" charset="0"/>
                                <a:ea typeface="Cambria Math" panose="02040503050406030204" pitchFamily="18" charset="0"/>
                              </a:rPr>
                              <m:t>2 </m:t>
                            </m:r>
                          </m:sup>
                        </m:sSup>
                      </m:e>
                    </m:rad>
                  </m:oMath>
                </a14:m>
                <a:r>
                  <a:rPr lang="es-MX" dirty="0"/>
                  <a:t> </a:t>
                </a:r>
              </a:p>
              <a:p>
                <a:r>
                  <a:rPr lang="es-MX" dirty="0" smtClean="0"/>
                  <a:t>Escribir(Hip)</a:t>
                </a:r>
              </a:p>
              <a:p>
                <a:r>
                  <a:rPr lang="es-MX" dirty="0" smtClean="0"/>
                  <a:t>Fin </a:t>
                </a:r>
                <a:endParaRPr lang="es-MX" dirty="0"/>
              </a:p>
            </p:txBody>
          </p:sp>
        </mc:Choice>
        <mc:Fallback xmlns="">
          <p:sp>
            <p:nvSpPr>
              <p:cNvPr id="4" name="Rectángulo 3"/>
              <p:cNvSpPr>
                <a:spLocks noRot="1" noChangeAspect="1" noMove="1" noResize="1" noEditPoints="1" noAdjustHandles="1" noChangeArrowheads="1" noChangeShapeType="1" noTextEdit="1"/>
              </p:cNvSpPr>
              <p:nvPr/>
            </p:nvSpPr>
            <p:spPr>
              <a:xfrm>
                <a:off x="485245" y="4306669"/>
                <a:ext cx="6096000" cy="1511248"/>
              </a:xfrm>
              <a:prstGeom prst="rect">
                <a:avLst/>
              </a:prstGeom>
              <a:blipFill rotWithShape="0">
                <a:blip r:embed="rId5"/>
                <a:stretch>
                  <a:fillRect l="-900" t="-2419" b="-5242"/>
                </a:stretch>
              </a:blipFill>
            </p:spPr>
            <p:txBody>
              <a:bodyPr/>
              <a:lstStyle/>
              <a:p>
                <a:r>
                  <a:rPr lang="es-MX">
                    <a:noFill/>
                  </a:rPr>
                  <a:t> </a:t>
                </a:r>
              </a:p>
            </p:txBody>
          </p:sp>
        </mc:Fallback>
      </mc:AlternateContent>
      <p:sp>
        <p:nvSpPr>
          <p:cNvPr id="26" name="Flecha curvada hacia abajo 25"/>
          <p:cNvSpPr/>
          <p:nvPr/>
        </p:nvSpPr>
        <p:spPr>
          <a:xfrm>
            <a:off x="1445527" y="3274135"/>
            <a:ext cx="2369976" cy="757632"/>
          </a:xfrm>
          <a:prstGeom prst="curvedDownArrow">
            <a:avLst>
              <a:gd name="adj1" fmla="val 20151"/>
              <a:gd name="adj2" fmla="val 50000"/>
              <a:gd name="adj3" fmla="val 54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5" name="Rectángulo 4"/>
          <p:cNvSpPr/>
          <p:nvPr/>
        </p:nvSpPr>
        <p:spPr>
          <a:xfrm>
            <a:off x="3762424" y="2760745"/>
            <a:ext cx="6096000" cy="3416320"/>
          </a:xfrm>
          <a:prstGeom prst="rect">
            <a:avLst/>
          </a:prstGeom>
        </p:spPr>
        <p:txBody>
          <a:bodyPr>
            <a:spAutoFit/>
          </a:bodyPr>
          <a:lstStyle/>
          <a:p>
            <a:r>
              <a:rPr lang="es-MX" dirty="0"/>
              <a:t>#</a:t>
            </a:r>
            <a:r>
              <a:rPr lang="es-MX" dirty="0" err="1"/>
              <a:t>include</a:t>
            </a:r>
            <a:r>
              <a:rPr lang="es-MX" dirty="0"/>
              <a:t> "</a:t>
            </a:r>
            <a:r>
              <a:rPr lang="es-MX" dirty="0" err="1"/>
              <a:t>math.h</a:t>
            </a:r>
            <a:r>
              <a:rPr lang="es-MX" dirty="0"/>
              <a:t>" </a:t>
            </a:r>
            <a:endParaRPr lang="es-MX" dirty="0" smtClean="0"/>
          </a:p>
          <a:p>
            <a:r>
              <a:rPr lang="es-MX" dirty="0" smtClean="0"/>
              <a:t>#</a:t>
            </a:r>
            <a:r>
              <a:rPr lang="es-MX" dirty="0" err="1"/>
              <a:t>include</a:t>
            </a:r>
            <a:r>
              <a:rPr lang="es-MX" dirty="0"/>
              <a:t> "</a:t>
            </a:r>
            <a:r>
              <a:rPr lang="es-MX" dirty="0" err="1"/>
              <a:t>conio.h</a:t>
            </a:r>
            <a:r>
              <a:rPr lang="es-MX" dirty="0"/>
              <a:t>" </a:t>
            </a:r>
            <a:endParaRPr lang="es-MX" dirty="0" smtClean="0"/>
          </a:p>
          <a:p>
            <a:r>
              <a:rPr lang="es-MX" dirty="0" smtClean="0"/>
              <a:t>#</a:t>
            </a:r>
            <a:r>
              <a:rPr lang="es-MX" dirty="0" err="1"/>
              <a:t>include</a:t>
            </a:r>
            <a:r>
              <a:rPr lang="es-MX" dirty="0"/>
              <a:t> "</a:t>
            </a:r>
            <a:r>
              <a:rPr lang="es-MX" dirty="0" err="1"/>
              <a:t>stdio.h</a:t>
            </a:r>
            <a:r>
              <a:rPr lang="es-MX" dirty="0"/>
              <a:t>" </a:t>
            </a:r>
            <a:endParaRPr lang="es-MX" dirty="0" smtClean="0"/>
          </a:p>
          <a:p>
            <a:r>
              <a:rPr lang="es-MX" dirty="0" err="1" smtClean="0"/>
              <a:t>float</a:t>
            </a:r>
            <a:r>
              <a:rPr lang="es-MX" dirty="0" smtClean="0"/>
              <a:t> </a:t>
            </a:r>
            <a:r>
              <a:rPr lang="es-MX" dirty="0" err="1"/>
              <a:t>CatA,CatB,HIP</a:t>
            </a:r>
            <a:r>
              <a:rPr lang="es-MX" dirty="0"/>
              <a:t>; </a:t>
            </a:r>
            <a:endParaRPr lang="es-MX" dirty="0" smtClean="0"/>
          </a:p>
          <a:p>
            <a:r>
              <a:rPr lang="es-MX" dirty="0" err="1" smtClean="0"/>
              <a:t>main</a:t>
            </a:r>
            <a:r>
              <a:rPr lang="es-MX" dirty="0"/>
              <a:t>() </a:t>
            </a:r>
            <a:endParaRPr lang="es-MX" dirty="0" smtClean="0"/>
          </a:p>
          <a:p>
            <a:r>
              <a:rPr lang="es-MX" dirty="0" smtClean="0"/>
              <a:t>{  </a:t>
            </a:r>
          </a:p>
          <a:p>
            <a:r>
              <a:rPr lang="es-MX" dirty="0" err="1" smtClean="0"/>
              <a:t>clrscr</a:t>
            </a:r>
            <a:r>
              <a:rPr lang="es-MX" dirty="0"/>
              <a:t>();  </a:t>
            </a:r>
            <a:r>
              <a:rPr lang="es-MX" dirty="0" err="1"/>
              <a:t>gotoxy</a:t>
            </a:r>
            <a:r>
              <a:rPr lang="es-MX" dirty="0"/>
              <a:t>(10,10);  </a:t>
            </a:r>
            <a:r>
              <a:rPr lang="es-MX" dirty="0" err="1"/>
              <a:t>printf</a:t>
            </a:r>
            <a:r>
              <a:rPr lang="es-MX" dirty="0"/>
              <a:t>("Digite el valor </a:t>
            </a:r>
            <a:r>
              <a:rPr lang="es-MX" dirty="0" err="1"/>
              <a:t>CatetoA</a:t>
            </a:r>
            <a:r>
              <a:rPr lang="es-MX" dirty="0"/>
              <a:t>"); </a:t>
            </a:r>
            <a:r>
              <a:rPr lang="es-MX" dirty="0" err="1"/>
              <a:t>scanf</a:t>
            </a:r>
            <a:r>
              <a:rPr lang="es-MX" dirty="0"/>
              <a:t>(&amp;</a:t>
            </a:r>
            <a:r>
              <a:rPr lang="es-MX" dirty="0" err="1"/>
              <a:t>CatA</a:t>
            </a:r>
            <a:r>
              <a:rPr lang="es-MX" dirty="0"/>
              <a:t>); </a:t>
            </a:r>
            <a:r>
              <a:rPr lang="es-MX" dirty="0" err="1"/>
              <a:t>gotoxy</a:t>
            </a:r>
            <a:r>
              <a:rPr lang="es-MX" dirty="0"/>
              <a:t>(10,12); </a:t>
            </a:r>
            <a:r>
              <a:rPr lang="es-MX" dirty="0" err="1"/>
              <a:t>printf</a:t>
            </a:r>
            <a:r>
              <a:rPr lang="es-MX" dirty="0"/>
              <a:t>("Digite el valor </a:t>
            </a:r>
            <a:r>
              <a:rPr lang="es-MX" dirty="0" err="1"/>
              <a:t>CatetoB</a:t>
            </a:r>
            <a:r>
              <a:rPr lang="es-MX" dirty="0"/>
              <a:t>");  </a:t>
            </a:r>
            <a:r>
              <a:rPr lang="es-MX" dirty="0" err="1"/>
              <a:t>scanf</a:t>
            </a:r>
            <a:r>
              <a:rPr lang="es-MX" dirty="0"/>
              <a:t>(&amp;</a:t>
            </a:r>
            <a:r>
              <a:rPr lang="es-MX" dirty="0" err="1"/>
              <a:t>CatB</a:t>
            </a:r>
            <a:r>
              <a:rPr lang="es-MX" dirty="0"/>
              <a:t>);  </a:t>
            </a:r>
            <a:endParaRPr lang="es-MX" dirty="0" smtClean="0"/>
          </a:p>
          <a:p>
            <a:r>
              <a:rPr lang="es-MX" dirty="0" smtClean="0"/>
              <a:t>Hip=</a:t>
            </a:r>
            <a:r>
              <a:rPr lang="es-MX" dirty="0" err="1" smtClean="0"/>
              <a:t>sqrt</a:t>
            </a:r>
            <a:r>
              <a:rPr lang="es-MX" dirty="0" smtClean="0"/>
              <a:t> (</a:t>
            </a:r>
            <a:r>
              <a:rPr lang="es-MX" dirty="0" err="1" smtClean="0"/>
              <a:t>pow</a:t>
            </a:r>
            <a:r>
              <a:rPr lang="es-MX" dirty="0" smtClean="0"/>
              <a:t>(CatA,2)+(</a:t>
            </a:r>
            <a:r>
              <a:rPr lang="es-MX" dirty="0" err="1" smtClean="0"/>
              <a:t>CatB</a:t>
            </a:r>
            <a:r>
              <a:rPr lang="es-MX" dirty="0" smtClean="0"/>
              <a:t>, 2)); </a:t>
            </a:r>
          </a:p>
          <a:p>
            <a:r>
              <a:rPr lang="es-MX" dirty="0" err="1" smtClean="0"/>
              <a:t>gotoxy</a:t>
            </a:r>
            <a:r>
              <a:rPr lang="es-MX" dirty="0" smtClean="0"/>
              <a:t>(10,14</a:t>
            </a:r>
            <a:r>
              <a:rPr lang="es-MX" dirty="0"/>
              <a:t>);  </a:t>
            </a:r>
            <a:r>
              <a:rPr lang="es-MX" dirty="0" err="1"/>
              <a:t>printf</a:t>
            </a:r>
            <a:r>
              <a:rPr lang="es-MX" dirty="0"/>
              <a:t>("El valor de HIPOTENUSA=%</a:t>
            </a:r>
            <a:r>
              <a:rPr lang="es-MX" dirty="0" err="1"/>
              <a:t>f",</a:t>
            </a:r>
            <a:r>
              <a:rPr lang="es-MX" dirty="0" err="1" smtClean="0"/>
              <a:t>HIP</a:t>
            </a:r>
            <a:r>
              <a:rPr lang="es-MX" dirty="0"/>
              <a:t>);  </a:t>
            </a:r>
            <a:r>
              <a:rPr lang="es-MX" dirty="0" err="1"/>
              <a:t>getch</a:t>
            </a:r>
            <a:r>
              <a:rPr lang="es-MX" dirty="0"/>
              <a:t>(); } </a:t>
            </a:r>
          </a:p>
        </p:txBody>
      </p:sp>
      <p:sp>
        <p:nvSpPr>
          <p:cNvPr id="25" name="Botón de acción: Personalizar 24">
            <a:hlinkClick r:id="rId6"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6" action="ppaction://hlinksldjump" tooltip="Regresar al índice"/>
              </a:rPr>
              <a:t>Í</a:t>
            </a:r>
            <a:r>
              <a:rPr lang="es-MX" b="1" dirty="0" smtClean="0">
                <a:solidFill>
                  <a:schemeClr val="tx1"/>
                </a:solidFill>
                <a:hlinkClick r:id="rId6"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053450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Resultado de imagen para codificacion programacion">
            <a:extLst>
              <a:ext uri="{FF2B5EF4-FFF2-40B4-BE49-F238E27FC236}">
                <a16:creationId xmlns:a16="http://schemas.microsoft.com/office/drawing/2014/main" xmlns="" id="{50466461-17B0-4987-8F97-F798D5F6727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116" r="28306" b="-2"/>
          <a:stretch/>
        </p:blipFill>
        <p:spPr bwMode="auto">
          <a:xfrm>
            <a:off x="20" y="10"/>
            <a:ext cx="2734036" cy="6867719"/>
          </a:xfrm>
          <a:custGeom>
            <a:avLst/>
            <a:gdLst>
              <a:gd name="connsiteX0" fmla="*/ 0 w 2734056"/>
              <a:gd name="connsiteY0" fmla="*/ 0 h 6858000"/>
              <a:gd name="connsiteX1" fmla="*/ 1674254 w 2734056"/>
              <a:gd name="connsiteY1" fmla="*/ 0 h 6858000"/>
              <a:gd name="connsiteX2" fmla="*/ 2734056 w 2734056"/>
              <a:gd name="connsiteY2" fmla="*/ 6850199 h 6858000"/>
              <a:gd name="connsiteX3" fmla="*/ 2734056 w 2734056"/>
              <a:gd name="connsiteY3" fmla="*/ 6858000 h 6858000"/>
              <a:gd name="connsiteX4" fmla="*/ 461457 w 2734056"/>
              <a:gd name="connsiteY4" fmla="*/ 6858000 h 6858000"/>
              <a:gd name="connsiteX5" fmla="*/ 0 w 2734056"/>
              <a:gd name="connsiteY5" fmla="*/ 41341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34056" h="6858000">
                <a:moveTo>
                  <a:pt x="0" y="0"/>
                </a:moveTo>
                <a:lnTo>
                  <a:pt x="1674254" y="0"/>
                </a:lnTo>
                <a:lnTo>
                  <a:pt x="2734056" y="6850199"/>
                </a:lnTo>
                <a:lnTo>
                  <a:pt x="2734056" y="6858000"/>
                </a:lnTo>
                <a:lnTo>
                  <a:pt x="461457" y="6858000"/>
                </a:lnTo>
                <a:lnTo>
                  <a:pt x="0" y="4134118"/>
                </a:lnTo>
                <a:close/>
              </a:path>
            </a:pathLst>
          </a:custGeom>
          <a:noFill/>
          <a:extLst>
            <a:ext uri="{909E8E84-426E-40DD-AFC4-6F175D3DCCD1}">
              <a14:hiddenFill xmlns:a14="http://schemas.microsoft.com/office/drawing/2010/main">
                <a:solidFill>
                  <a:srgbClr val="FFFFFF"/>
                </a:solidFill>
              </a14:hiddenFill>
            </a:ext>
          </a:extLst>
        </p:spPr>
      </p:pic>
      <p:sp>
        <p:nvSpPr>
          <p:cNvPr id="71" name="Isosceles Triangle 7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Marcador de contenido 2">
            <a:extLst>
              <a:ext uri="{FF2B5EF4-FFF2-40B4-BE49-F238E27FC236}">
                <a16:creationId xmlns:a16="http://schemas.microsoft.com/office/drawing/2014/main" xmlns="" id="{A8841705-51A8-4C5B-864A-D8A5F14F74CA}"/>
              </a:ext>
            </a:extLst>
          </p:cNvPr>
          <p:cNvSpPr>
            <a:spLocks noGrp="1"/>
          </p:cNvSpPr>
          <p:nvPr>
            <p:ph idx="1"/>
          </p:nvPr>
        </p:nvSpPr>
        <p:spPr>
          <a:xfrm>
            <a:off x="2849562" y="2160589"/>
            <a:ext cx="6424440" cy="3880773"/>
          </a:xfrm>
        </p:spPr>
        <p:txBody>
          <a:bodyPr>
            <a:normAutofit/>
          </a:bodyPr>
          <a:lstStyle/>
          <a:p>
            <a:r>
              <a:rPr lang="es-MX" dirty="0"/>
              <a:t>Para codificar un algoritmo hay que conocer la sintaxis del lenguaje al que se va a traducir. Sin embargo, independientemente del lenguaje de programación en que esté escrito un programa, será su algoritmo el que determine su lógica.</a:t>
            </a:r>
          </a:p>
        </p:txBody>
      </p:sp>
      <p:sp>
        <p:nvSpPr>
          <p:cNvPr id="6" name="CuadroTexto 5">
            <a:extLst>
              <a:ext uri="{FF2B5EF4-FFF2-40B4-BE49-F238E27FC236}">
                <a16:creationId xmlns:a16="http://schemas.microsoft.com/office/drawing/2014/main" xmlns="" id="{B871AE2D-CB10-4A17-B82A-8D818C4E042B}"/>
              </a:ext>
            </a:extLst>
          </p:cNvPr>
          <p:cNvSpPr txBox="1"/>
          <p:nvPr/>
        </p:nvSpPr>
        <p:spPr>
          <a:xfrm>
            <a:off x="677334" y="6270624"/>
            <a:ext cx="6584857" cy="461665"/>
          </a:xfrm>
          <a:prstGeom prst="rect">
            <a:avLst/>
          </a:prstGeom>
          <a:noFill/>
        </p:spPr>
        <p:txBody>
          <a:bodyPr wrap="square" rtlCol="0">
            <a:spAutoFit/>
          </a:bodyPr>
          <a:lstStyle/>
          <a:p>
            <a:r>
              <a:rPr lang="es-MX" sz="1200"/>
              <a:t>https://es.dreamstime.com/stock-de-ilustraci%C3%B3n-codificaci%C3%B3n-y-programaci%C3%B3n-de-la-p%C3%A1gina-web-image55442367</a:t>
            </a:r>
            <a:endParaRPr lang="es-MX" sz="1200" dirty="0"/>
          </a:p>
        </p:txBody>
      </p:sp>
      <p:sp>
        <p:nvSpPr>
          <p:cNvPr id="10" name="Botón de acción: Hacia atrás o Anterior 9">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Personalizar 13">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542679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Rectangle 1946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solidFill>
            <a:schemeClr val="bg1"/>
          </a:solidFill>
          <a:ln>
            <a:noFill/>
          </a:ln>
          <a:effectLst/>
        </p:spPr>
      </p:sp>
      <p:grpSp>
        <p:nvGrpSpPr>
          <p:cNvPr id="73" name="Group 72"/>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0" y="-8467"/>
            <a:ext cx="12192000" cy="6866467"/>
            <a:chOff x="0" y="-8467"/>
            <a:chExt cx="12192000" cy="6866467"/>
          </a:xfrm>
        </p:grpSpPr>
        <p:cxnSp>
          <p:nvCxnSpPr>
            <p:cNvPr id="74" name="Straight Connector 73"/>
            <p:cNvCxnSpPr/>
            <p:nvPr>
              <p:extLst>
                <p:ext uri="{386F3935-93C4-4BCD-93E2-E3B085C9AB24}">
                  <p16:designElem xmlns:p16="http://schemas.microsoft.com/office/powerpoint/2015/main" xmlns=""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extLst>
                <p:ext uri="{386F3935-93C4-4BCD-93E2-E3B085C9AB24}">
                  <p16:designElem xmlns:p16="http://schemas.microsoft.com/office/powerpoint/2015/main" xmlns=""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6" name="Rectangle 23"/>
            <p:cNvSpPr/>
            <p:nvPr>
              <p:extLst>
                <p:ext uri="{386F3935-93C4-4BCD-93E2-E3B085C9AB24}">
                  <p16:designElem xmlns:p16="http://schemas.microsoft.com/office/powerpoint/2015/main" xmlns=""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p:cNvSpPr/>
            <p:nvPr>
              <p:extLst>
                <p:ext uri="{386F3935-93C4-4BCD-93E2-E3B085C9AB24}">
                  <p16:designElem xmlns:p16="http://schemas.microsoft.com/office/powerpoint/2015/main" xmlns=""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Isosceles Triangle 77"/>
            <p:cNvSpPr/>
            <p:nvPr>
              <p:extLst>
                <p:ext uri="{386F3935-93C4-4BCD-93E2-E3B085C9AB24}">
                  <p16:designElem xmlns:p16="http://schemas.microsoft.com/office/powerpoint/2015/main" xmlns=""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7"/>
            <p:cNvSpPr/>
            <p:nvPr>
              <p:extLst>
                <p:ext uri="{386F3935-93C4-4BCD-93E2-E3B085C9AB24}">
                  <p16:designElem xmlns:p16="http://schemas.microsoft.com/office/powerpoint/2015/main" xmlns=""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Rectangle 28"/>
            <p:cNvSpPr/>
            <p:nvPr>
              <p:extLst>
                <p:ext uri="{386F3935-93C4-4BCD-93E2-E3B085C9AB24}">
                  <p16:designElem xmlns:p16="http://schemas.microsoft.com/office/powerpoint/2015/main" xmlns=""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9"/>
            <p:cNvSpPr/>
            <p:nvPr>
              <p:extLst>
                <p:ext uri="{386F3935-93C4-4BCD-93E2-E3B085C9AB24}">
                  <p16:designElem xmlns:p16="http://schemas.microsoft.com/office/powerpoint/2015/main" xmlns=""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p:cNvSpPr/>
            <p:nvPr>
              <p:extLst>
                <p:ext uri="{386F3935-93C4-4BCD-93E2-E3B085C9AB24}">
                  <p16:designElem xmlns:p16="http://schemas.microsoft.com/office/powerpoint/2015/main" xmlns=""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Isosceles Triangle 82"/>
            <p:cNvSpPr/>
            <p:nvPr>
              <p:extLst>
                <p:ext uri="{386F3935-93C4-4BCD-93E2-E3B085C9AB24}">
                  <p16:designElem xmlns:p16="http://schemas.microsoft.com/office/powerpoint/2015/main" xmlns=""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ítulo 1">
            <a:extLst>
              <a:ext uri="{FF2B5EF4-FFF2-40B4-BE49-F238E27FC236}">
                <a16:creationId xmlns:a16="http://schemas.microsoft.com/office/drawing/2014/main" xmlns="" id="{996ED966-8B4E-4F21-9656-5EFE080DAE8B}"/>
              </a:ext>
            </a:extLst>
          </p:cNvPr>
          <p:cNvSpPr>
            <a:spLocks noGrp="1"/>
          </p:cNvSpPr>
          <p:nvPr>
            <p:ph type="title"/>
          </p:nvPr>
        </p:nvSpPr>
        <p:spPr>
          <a:xfrm>
            <a:off x="677334" y="196233"/>
            <a:ext cx="8922934" cy="606200"/>
          </a:xfrm>
        </p:spPr>
        <p:txBody>
          <a:bodyPr vert="horz" lIns="91440" tIns="45720" rIns="91440" bIns="45720" rtlCol="0" anchor="b">
            <a:normAutofit fontScale="90000"/>
          </a:bodyPr>
          <a:lstStyle/>
          <a:p>
            <a:pPr algn="ctr">
              <a:lnSpc>
                <a:spcPct val="90000"/>
              </a:lnSpc>
            </a:pPr>
            <a:r>
              <a:rPr lang="en-US" sz="3400" kern="1200" dirty="0" err="1" smtClean="0">
                <a:solidFill>
                  <a:schemeClr val="accent1"/>
                </a:solidFill>
                <a:latin typeface="+mj-lt"/>
                <a:ea typeface="+mj-ea"/>
                <a:cs typeface="+mj-cs"/>
              </a:rPr>
              <a:t>Ejemplo</a:t>
            </a:r>
            <a:r>
              <a:rPr lang="en-US" sz="3400" kern="1200" dirty="0" smtClean="0">
                <a:solidFill>
                  <a:schemeClr val="accent1"/>
                </a:solidFill>
                <a:latin typeface="+mj-lt"/>
                <a:ea typeface="+mj-ea"/>
                <a:cs typeface="+mj-cs"/>
              </a:rPr>
              <a:t> 1 </a:t>
            </a:r>
            <a:r>
              <a:rPr lang="en-US" sz="3400" kern="1200" dirty="0">
                <a:solidFill>
                  <a:schemeClr val="accent1"/>
                </a:solidFill>
                <a:latin typeface="+mj-lt"/>
                <a:ea typeface="+mj-ea"/>
                <a:cs typeface="+mj-cs"/>
              </a:rPr>
              <a:t>de un </a:t>
            </a:r>
            <a:r>
              <a:rPr lang="en-US" sz="3400" kern="1200" dirty="0" err="1">
                <a:solidFill>
                  <a:schemeClr val="accent1"/>
                </a:solidFill>
                <a:latin typeface="+mj-lt"/>
                <a:ea typeface="+mj-ea"/>
                <a:cs typeface="+mj-cs"/>
              </a:rPr>
              <a:t>Programa</a:t>
            </a:r>
            <a:r>
              <a:rPr lang="en-US" sz="3400" kern="1200" dirty="0">
                <a:solidFill>
                  <a:schemeClr val="accent1"/>
                </a:solidFill>
                <a:latin typeface="+mj-lt"/>
                <a:ea typeface="+mj-ea"/>
                <a:cs typeface="+mj-cs"/>
              </a:rPr>
              <a:t> </a:t>
            </a:r>
            <a:r>
              <a:rPr lang="en-US" sz="3400" kern="1200" dirty="0" err="1">
                <a:solidFill>
                  <a:schemeClr val="accent1"/>
                </a:solidFill>
                <a:latin typeface="+mj-lt"/>
                <a:ea typeface="+mj-ea"/>
                <a:cs typeface="+mj-cs"/>
              </a:rPr>
              <a:t>codificado</a:t>
            </a:r>
            <a:r>
              <a:rPr lang="en-US" sz="3400" kern="1200" dirty="0">
                <a:solidFill>
                  <a:schemeClr val="accent1"/>
                </a:solidFill>
                <a:latin typeface="+mj-lt"/>
                <a:ea typeface="+mj-ea"/>
                <a:cs typeface="+mj-cs"/>
              </a:rPr>
              <a:t> en </a:t>
            </a:r>
            <a:r>
              <a:rPr lang="en-US" sz="3400" kern="1200" dirty="0" smtClean="0">
                <a:solidFill>
                  <a:schemeClr val="accent1"/>
                </a:solidFill>
                <a:latin typeface="+mj-lt"/>
                <a:ea typeface="+mj-ea"/>
                <a:cs typeface="+mj-cs"/>
              </a:rPr>
              <a:t>TC++</a:t>
            </a:r>
            <a:endParaRPr lang="en-US" sz="3400" kern="1200" dirty="0">
              <a:solidFill>
                <a:schemeClr val="accent1"/>
              </a:solidFill>
              <a:latin typeface="+mj-lt"/>
              <a:ea typeface="+mj-ea"/>
              <a:cs typeface="+mj-cs"/>
            </a:endParaRPr>
          </a:p>
        </p:txBody>
      </p:sp>
      <p:sp>
        <p:nvSpPr>
          <p:cNvPr id="21" name="Botón de acción: Hacia atrás o Anterior 2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Botón de acción: Hacia delante o Siguiente 2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Botón de acción: Inicio 2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Rectángulo 2"/>
          <p:cNvSpPr/>
          <p:nvPr/>
        </p:nvSpPr>
        <p:spPr>
          <a:xfrm>
            <a:off x="1280379" y="1866022"/>
            <a:ext cx="1330814" cy="1477328"/>
          </a:xfrm>
          <a:prstGeom prst="rect">
            <a:avLst/>
          </a:prstGeom>
        </p:spPr>
        <p:txBody>
          <a:bodyPr wrap="none">
            <a:spAutoFit/>
          </a:bodyPr>
          <a:lstStyle/>
          <a:p>
            <a:r>
              <a:rPr lang="es-MX" dirty="0"/>
              <a:t>Inicio </a:t>
            </a:r>
            <a:endParaRPr lang="es-MX" dirty="0" smtClean="0"/>
          </a:p>
          <a:p>
            <a:r>
              <a:rPr lang="es-MX" dirty="0" smtClean="0"/>
              <a:t>Leer(A,B</a:t>
            </a:r>
            <a:r>
              <a:rPr lang="es-MX" dirty="0"/>
              <a:t>) </a:t>
            </a:r>
            <a:endParaRPr lang="es-MX" dirty="0" smtClean="0"/>
          </a:p>
          <a:p>
            <a:r>
              <a:rPr lang="es-MX" dirty="0" smtClean="0"/>
              <a:t>C=A+B </a:t>
            </a:r>
          </a:p>
          <a:p>
            <a:r>
              <a:rPr lang="es-MX" dirty="0" smtClean="0"/>
              <a:t>Escribir(C</a:t>
            </a:r>
            <a:r>
              <a:rPr lang="es-MX" dirty="0"/>
              <a:t>) </a:t>
            </a:r>
            <a:endParaRPr lang="es-MX" dirty="0" smtClean="0"/>
          </a:p>
          <a:p>
            <a:r>
              <a:rPr lang="es-MX" dirty="0" smtClean="0"/>
              <a:t>Fin </a:t>
            </a:r>
            <a:endParaRPr lang="es-MX" dirty="0"/>
          </a:p>
        </p:txBody>
      </p:sp>
      <p:pic>
        <p:nvPicPr>
          <p:cNvPr id="4" name="Imagen 3"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3323" y="2149848"/>
            <a:ext cx="4260551" cy="4665400"/>
          </a:xfrm>
          <a:prstGeom prst="rect">
            <a:avLst/>
          </a:prstGeom>
        </p:spPr>
      </p:pic>
      <p:sp>
        <p:nvSpPr>
          <p:cNvPr id="5" name="Flecha doblada hacia arriba 4"/>
          <p:cNvSpPr/>
          <p:nvPr/>
        </p:nvSpPr>
        <p:spPr>
          <a:xfrm rot="5400000">
            <a:off x="1917652" y="3404379"/>
            <a:ext cx="1058160" cy="1220220"/>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Cerrar llave 5"/>
          <p:cNvSpPr/>
          <p:nvPr/>
        </p:nvSpPr>
        <p:spPr>
          <a:xfrm flipH="1">
            <a:off x="3440954" y="1924379"/>
            <a:ext cx="647449" cy="4818732"/>
          </a:xfrm>
          <a:prstGeom prst="rightBrace">
            <a:avLst>
              <a:gd name="adj1" fmla="val 56594"/>
              <a:gd name="adj2" fmla="val 5000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7" name="Rectángulo 6"/>
          <p:cNvSpPr/>
          <p:nvPr/>
        </p:nvSpPr>
        <p:spPr>
          <a:xfrm>
            <a:off x="842596" y="1100562"/>
            <a:ext cx="8757671" cy="646331"/>
          </a:xfrm>
          <a:prstGeom prst="rect">
            <a:avLst/>
          </a:prstGeom>
        </p:spPr>
        <p:txBody>
          <a:bodyPr wrap="square">
            <a:spAutoFit/>
          </a:bodyPr>
          <a:lstStyle/>
          <a:p>
            <a:r>
              <a:rPr lang="es-MX" dirty="0"/>
              <a:t> Desarrolle un </a:t>
            </a:r>
            <a:r>
              <a:rPr lang="es-MX" dirty="0" smtClean="0"/>
              <a:t>pseudocódigo y programa que </a:t>
            </a:r>
            <a:r>
              <a:rPr lang="es-MX" dirty="0"/>
              <a:t>le permita leer dos valores y escribir la suma de los dos. </a:t>
            </a:r>
          </a:p>
        </p:txBody>
      </p:sp>
      <p:sp>
        <p:nvSpPr>
          <p:cNvPr id="25" name="Botón de acción: Personalizar 24">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009794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996ED966-8B4E-4F21-9656-5EFE080DAE8B}"/>
              </a:ext>
            </a:extLst>
          </p:cNvPr>
          <p:cNvSpPr>
            <a:spLocks noGrp="1"/>
          </p:cNvSpPr>
          <p:nvPr>
            <p:ph type="title"/>
          </p:nvPr>
        </p:nvSpPr>
        <p:spPr>
          <a:xfrm>
            <a:off x="136158" y="252217"/>
            <a:ext cx="8922934" cy="606200"/>
          </a:xfrm>
        </p:spPr>
        <p:txBody>
          <a:bodyPr vert="horz" lIns="91440" tIns="45720" rIns="91440" bIns="45720" rtlCol="0" anchor="b">
            <a:normAutofit fontScale="90000"/>
          </a:bodyPr>
          <a:lstStyle/>
          <a:p>
            <a:pPr algn="ctr">
              <a:lnSpc>
                <a:spcPct val="90000"/>
              </a:lnSpc>
            </a:pPr>
            <a:r>
              <a:rPr lang="en-US" sz="3400" kern="1200" dirty="0" err="1" smtClean="0">
                <a:solidFill>
                  <a:schemeClr val="accent1"/>
                </a:solidFill>
                <a:latin typeface="+mj-lt"/>
                <a:ea typeface="+mj-ea"/>
                <a:cs typeface="+mj-cs"/>
              </a:rPr>
              <a:t>Ejemplo</a:t>
            </a:r>
            <a:r>
              <a:rPr lang="en-US" sz="3400" kern="1200" dirty="0" smtClean="0">
                <a:solidFill>
                  <a:schemeClr val="accent1"/>
                </a:solidFill>
                <a:latin typeface="+mj-lt"/>
                <a:ea typeface="+mj-ea"/>
                <a:cs typeface="+mj-cs"/>
              </a:rPr>
              <a:t> 2 </a:t>
            </a:r>
            <a:r>
              <a:rPr lang="en-US" sz="3400" kern="1200" dirty="0">
                <a:solidFill>
                  <a:schemeClr val="accent1"/>
                </a:solidFill>
                <a:latin typeface="+mj-lt"/>
                <a:ea typeface="+mj-ea"/>
                <a:cs typeface="+mj-cs"/>
              </a:rPr>
              <a:t>de un </a:t>
            </a:r>
            <a:r>
              <a:rPr lang="en-US" sz="3400" kern="1200" dirty="0" err="1">
                <a:solidFill>
                  <a:schemeClr val="accent1"/>
                </a:solidFill>
                <a:latin typeface="+mj-lt"/>
                <a:ea typeface="+mj-ea"/>
                <a:cs typeface="+mj-cs"/>
              </a:rPr>
              <a:t>Programa</a:t>
            </a:r>
            <a:r>
              <a:rPr lang="en-US" sz="3400" kern="1200" dirty="0">
                <a:solidFill>
                  <a:schemeClr val="accent1"/>
                </a:solidFill>
                <a:latin typeface="+mj-lt"/>
                <a:ea typeface="+mj-ea"/>
                <a:cs typeface="+mj-cs"/>
              </a:rPr>
              <a:t> </a:t>
            </a:r>
            <a:r>
              <a:rPr lang="en-US" sz="3400" kern="1200" dirty="0" err="1">
                <a:solidFill>
                  <a:schemeClr val="accent1"/>
                </a:solidFill>
                <a:latin typeface="+mj-lt"/>
                <a:ea typeface="+mj-ea"/>
                <a:cs typeface="+mj-cs"/>
              </a:rPr>
              <a:t>codificado</a:t>
            </a:r>
            <a:r>
              <a:rPr lang="en-US" sz="3400" kern="1200" dirty="0">
                <a:solidFill>
                  <a:schemeClr val="accent1"/>
                </a:solidFill>
                <a:latin typeface="+mj-lt"/>
                <a:ea typeface="+mj-ea"/>
                <a:cs typeface="+mj-cs"/>
              </a:rPr>
              <a:t> en </a:t>
            </a:r>
            <a:r>
              <a:rPr lang="en-US" sz="3400" kern="1200" dirty="0" smtClean="0">
                <a:solidFill>
                  <a:schemeClr val="accent1"/>
                </a:solidFill>
                <a:latin typeface="+mj-lt"/>
                <a:ea typeface="+mj-ea"/>
                <a:cs typeface="+mj-cs"/>
              </a:rPr>
              <a:t>TC++</a:t>
            </a:r>
            <a:endParaRPr lang="en-US" sz="3400" kern="1200" dirty="0">
              <a:solidFill>
                <a:schemeClr val="accent1"/>
              </a:solidFill>
              <a:latin typeface="+mj-lt"/>
              <a:ea typeface="+mj-ea"/>
              <a:cs typeface="+mj-cs"/>
            </a:endParaRPr>
          </a:p>
        </p:txBody>
      </p:sp>
      <p:sp>
        <p:nvSpPr>
          <p:cNvPr id="5" name="Rectángulo 4"/>
          <p:cNvSpPr/>
          <p:nvPr/>
        </p:nvSpPr>
        <p:spPr>
          <a:xfrm>
            <a:off x="584028" y="1680201"/>
            <a:ext cx="6096000" cy="1938992"/>
          </a:xfrm>
          <a:prstGeom prst="rect">
            <a:avLst/>
          </a:prstGeom>
        </p:spPr>
        <p:txBody>
          <a:bodyPr>
            <a:spAutoFit/>
          </a:bodyPr>
          <a:lstStyle/>
          <a:p>
            <a:r>
              <a:rPr lang="es-MX" sz="2400" dirty="0"/>
              <a:t>Inicio </a:t>
            </a:r>
          </a:p>
          <a:p>
            <a:r>
              <a:rPr lang="es-MX" sz="2400" dirty="0"/>
              <a:t>Leer( N);    </a:t>
            </a:r>
            <a:endParaRPr lang="es-MX" sz="2400" dirty="0" smtClean="0"/>
          </a:p>
          <a:p>
            <a:r>
              <a:rPr lang="es-MX" sz="2400" dirty="0" smtClean="0"/>
              <a:t>R </a:t>
            </a:r>
            <a:r>
              <a:rPr lang="es-MX" sz="2400" dirty="0"/>
              <a:t>= N²;      </a:t>
            </a:r>
            <a:endParaRPr lang="es-MX" sz="2400" dirty="0" smtClean="0"/>
          </a:p>
          <a:p>
            <a:r>
              <a:rPr lang="es-MX" sz="2400" dirty="0" smtClean="0"/>
              <a:t>Escribir </a:t>
            </a:r>
            <a:r>
              <a:rPr lang="es-MX" sz="2400" dirty="0"/>
              <a:t>(R) </a:t>
            </a:r>
          </a:p>
          <a:p>
            <a:r>
              <a:rPr lang="es-MX" sz="2400" dirty="0"/>
              <a:t>Fin </a:t>
            </a:r>
          </a:p>
        </p:txBody>
      </p:sp>
      <p:pic>
        <p:nvPicPr>
          <p:cNvPr id="7" name="Imagen 6"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5168" y="2096832"/>
            <a:ext cx="5561045" cy="4761168"/>
          </a:xfrm>
          <a:prstGeom prst="rect">
            <a:avLst/>
          </a:prstGeom>
        </p:spPr>
      </p:pic>
      <p:sp>
        <p:nvSpPr>
          <p:cNvPr id="8" name="Flecha doblada hacia arriba 7"/>
          <p:cNvSpPr/>
          <p:nvPr/>
        </p:nvSpPr>
        <p:spPr>
          <a:xfrm rot="5400000">
            <a:off x="1008141" y="3519268"/>
            <a:ext cx="1058160" cy="1220220"/>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errar llave 8"/>
          <p:cNvSpPr/>
          <p:nvPr/>
        </p:nvSpPr>
        <p:spPr>
          <a:xfrm flipH="1">
            <a:off x="2531443" y="2039268"/>
            <a:ext cx="647449" cy="4818732"/>
          </a:xfrm>
          <a:prstGeom prst="rightBrace">
            <a:avLst>
              <a:gd name="adj1" fmla="val 56594"/>
              <a:gd name="adj2" fmla="val 5000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Rectángulo 9"/>
          <p:cNvSpPr/>
          <p:nvPr/>
        </p:nvSpPr>
        <p:spPr>
          <a:xfrm>
            <a:off x="398105" y="1054884"/>
            <a:ext cx="9007151" cy="646331"/>
          </a:xfrm>
          <a:prstGeom prst="rect">
            <a:avLst/>
          </a:prstGeom>
        </p:spPr>
        <p:txBody>
          <a:bodyPr wrap="square">
            <a:spAutoFit/>
          </a:bodyPr>
          <a:lstStyle/>
          <a:p>
            <a:r>
              <a:rPr lang="es-MX" dirty="0"/>
              <a:t>Desarrolle un </a:t>
            </a:r>
            <a:r>
              <a:rPr lang="es-MX" dirty="0" smtClean="0"/>
              <a:t>pseudocódigo y su programa que </a:t>
            </a:r>
            <a:r>
              <a:rPr lang="es-MX" dirty="0"/>
              <a:t>le permita leer un valor entero, calcular su cuadrado y escribir dicho </a:t>
            </a:r>
            <a:r>
              <a:rPr lang="es-MX" dirty="0" smtClean="0"/>
              <a:t>resultado.</a:t>
            </a:r>
            <a:endParaRPr lang="es-MX" dirty="0"/>
          </a:p>
        </p:txBody>
      </p:sp>
      <p:sp>
        <p:nvSpPr>
          <p:cNvPr id="11" name="Botón de acción: Hacia atrás o Anterior 10">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Hacia delante o Siguiente 11">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Botón de acción: Inicio 13">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Personalizar 14">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7767134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xmlns="" id="{996ED966-8B4E-4F21-9656-5EFE080DAE8B}"/>
              </a:ext>
            </a:extLst>
          </p:cNvPr>
          <p:cNvSpPr>
            <a:spLocks noGrp="1"/>
          </p:cNvSpPr>
          <p:nvPr>
            <p:ph type="title"/>
          </p:nvPr>
        </p:nvSpPr>
        <p:spPr>
          <a:xfrm>
            <a:off x="-1" y="0"/>
            <a:ext cx="9405257" cy="802433"/>
          </a:xfrm>
        </p:spPr>
        <p:txBody>
          <a:bodyPr vert="horz" lIns="91440" tIns="45720" rIns="91440" bIns="45720" rtlCol="0" anchor="b">
            <a:normAutofit/>
          </a:bodyPr>
          <a:lstStyle/>
          <a:p>
            <a:pPr algn="ctr">
              <a:lnSpc>
                <a:spcPct val="90000"/>
              </a:lnSpc>
            </a:pPr>
            <a:r>
              <a:rPr lang="en-US" sz="3400" kern="1200" dirty="0" err="1" smtClean="0">
                <a:solidFill>
                  <a:schemeClr val="accent1"/>
                </a:solidFill>
                <a:latin typeface="+mj-lt"/>
                <a:ea typeface="+mj-ea"/>
                <a:cs typeface="+mj-cs"/>
              </a:rPr>
              <a:t>Ejemplo</a:t>
            </a:r>
            <a:r>
              <a:rPr lang="en-US" sz="3400" kern="1200" dirty="0" smtClean="0">
                <a:solidFill>
                  <a:schemeClr val="accent1"/>
                </a:solidFill>
                <a:latin typeface="+mj-lt"/>
                <a:ea typeface="+mj-ea"/>
                <a:cs typeface="+mj-cs"/>
              </a:rPr>
              <a:t> 3 </a:t>
            </a:r>
            <a:r>
              <a:rPr lang="en-US" sz="3400" kern="1200" dirty="0">
                <a:solidFill>
                  <a:schemeClr val="accent1"/>
                </a:solidFill>
                <a:latin typeface="+mj-lt"/>
                <a:ea typeface="+mj-ea"/>
                <a:cs typeface="+mj-cs"/>
              </a:rPr>
              <a:t>de un </a:t>
            </a:r>
            <a:r>
              <a:rPr lang="en-US" sz="3400" kern="1200" dirty="0" err="1">
                <a:solidFill>
                  <a:schemeClr val="accent1"/>
                </a:solidFill>
                <a:latin typeface="+mj-lt"/>
                <a:ea typeface="+mj-ea"/>
                <a:cs typeface="+mj-cs"/>
              </a:rPr>
              <a:t>Programa</a:t>
            </a:r>
            <a:r>
              <a:rPr lang="en-US" sz="3400" kern="1200" dirty="0">
                <a:solidFill>
                  <a:schemeClr val="accent1"/>
                </a:solidFill>
                <a:latin typeface="+mj-lt"/>
                <a:ea typeface="+mj-ea"/>
                <a:cs typeface="+mj-cs"/>
              </a:rPr>
              <a:t> </a:t>
            </a:r>
            <a:r>
              <a:rPr lang="en-US" sz="3400" kern="1200" dirty="0" err="1">
                <a:solidFill>
                  <a:schemeClr val="accent1"/>
                </a:solidFill>
                <a:latin typeface="+mj-lt"/>
                <a:ea typeface="+mj-ea"/>
                <a:cs typeface="+mj-cs"/>
              </a:rPr>
              <a:t>codificado</a:t>
            </a:r>
            <a:r>
              <a:rPr lang="en-US" sz="3400" kern="1200" dirty="0">
                <a:solidFill>
                  <a:schemeClr val="accent1"/>
                </a:solidFill>
                <a:latin typeface="+mj-lt"/>
                <a:ea typeface="+mj-ea"/>
                <a:cs typeface="+mj-cs"/>
              </a:rPr>
              <a:t> en </a:t>
            </a:r>
            <a:r>
              <a:rPr lang="en-US" sz="3400" kern="1200" dirty="0" smtClean="0">
                <a:solidFill>
                  <a:schemeClr val="accent1"/>
                </a:solidFill>
                <a:latin typeface="+mj-lt"/>
                <a:ea typeface="+mj-ea"/>
                <a:cs typeface="+mj-cs"/>
              </a:rPr>
              <a:t>TC++</a:t>
            </a:r>
            <a:endParaRPr lang="en-US" sz="3400" kern="1200" dirty="0">
              <a:solidFill>
                <a:schemeClr val="accent1"/>
              </a:solidFill>
              <a:latin typeface="+mj-lt"/>
              <a:ea typeface="+mj-ea"/>
              <a:cs typeface="+mj-cs"/>
            </a:endParaRPr>
          </a:p>
        </p:txBody>
      </p:sp>
      <p:sp>
        <p:nvSpPr>
          <p:cNvPr id="5" name="Rectángulo 4"/>
          <p:cNvSpPr/>
          <p:nvPr/>
        </p:nvSpPr>
        <p:spPr>
          <a:xfrm>
            <a:off x="629821" y="2122970"/>
            <a:ext cx="1398140" cy="1477328"/>
          </a:xfrm>
          <a:prstGeom prst="rect">
            <a:avLst/>
          </a:prstGeom>
        </p:spPr>
        <p:txBody>
          <a:bodyPr wrap="none">
            <a:spAutoFit/>
          </a:bodyPr>
          <a:lstStyle/>
          <a:p>
            <a:r>
              <a:rPr lang="es-MX" dirty="0"/>
              <a:t>Inicio </a:t>
            </a:r>
            <a:endParaRPr lang="es-MX" dirty="0" smtClean="0"/>
          </a:p>
          <a:p>
            <a:r>
              <a:rPr lang="es-MX" dirty="0" smtClean="0"/>
              <a:t>Leer</a:t>
            </a:r>
            <a:r>
              <a:rPr lang="es-MX" dirty="0"/>
              <a:t>( R)   </a:t>
            </a:r>
            <a:endParaRPr lang="es-MX" dirty="0" smtClean="0"/>
          </a:p>
          <a:p>
            <a:r>
              <a:rPr lang="es-MX" dirty="0" smtClean="0"/>
              <a:t>A </a:t>
            </a:r>
            <a:r>
              <a:rPr lang="es-MX" dirty="0"/>
              <a:t>= π*R²   </a:t>
            </a:r>
            <a:endParaRPr lang="es-MX" dirty="0" smtClean="0"/>
          </a:p>
          <a:p>
            <a:r>
              <a:rPr lang="es-MX" dirty="0" smtClean="0"/>
              <a:t>Escribir </a:t>
            </a:r>
            <a:r>
              <a:rPr lang="es-MX" dirty="0"/>
              <a:t>(A) </a:t>
            </a:r>
            <a:endParaRPr lang="es-MX" dirty="0" smtClean="0"/>
          </a:p>
          <a:p>
            <a:r>
              <a:rPr lang="es-MX" dirty="0" smtClean="0"/>
              <a:t>Finalizar </a:t>
            </a:r>
            <a:endParaRPr lang="es-MX" dirty="0"/>
          </a:p>
        </p:txBody>
      </p:sp>
      <p:sp>
        <p:nvSpPr>
          <p:cNvPr id="6" name="Rectángulo 5"/>
          <p:cNvSpPr/>
          <p:nvPr/>
        </p:nvSpPr>
        <p:spPr>
          <a:xfrm>
            <a:off x="391886" y="977439"/>
            <a:ext cx="9144000" cy="646331"/>
          </a:xfrm>
          <a:prstGeom prst="rect">
            <a:avLst/>
          </a:prstGeom>
        </p:spPr>
        <p:txBody>
          <a:bodyPr wrap="square">
            <a:spAutoFit/>
          </a:bodyPr>
          <a:lstStyle/>
          <a:p>
            <a:r>
              <a:rPr lang="es-MX" dirty="0"/>
              <a:t>Desarrolle un </a:t>
            </a:r>
            <a:r>
              <a:rPr lang="es-MX" dirty="0" smtClean="0"/>
              <a:t>pseudocódigo y su programa que </a:t>
            </a:r>
            <a:r>
              <a:rPr lang="es-MX" dirty="0"/>
              <a:t>le permita leer un valor para radio (R), calcular el área (A) de un círculo  A = π ∗ R² y escribir su valor</a:t>
            </a:r>
          </a:p>
        </p:txBody>
      </p:sp>
      <p:pic>
        <p:nvPicPr>
          <p:cNvPr id="7" name="Imagen 6"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5714" y="2152472"/>
            <a:ext cx="3949629" cy="4504258"/>
          </a:xfrm>
          <a:prstGeom prst="rect">
            <a:avLst/>
          </a:prstGeom>
        </p:spPr>
      </p:pic>
      <p:sp>
        <p:nvSpPr>
          <p:cNvPr id="8" name="Flecha doblada hacia arriba 7"/>
          <p:cNvSpPr/>
          <p:nvPr/>
        </p:nvSpPr>
        <p:spPr>
          <a:xfrm rot="5400000">
            <a:off x="1094963" y="3519268"/>
            <a:ext cx="1058160" cy="1220220"/>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errar llave 8"/>
          <p:cNvSpPr/>
          <p:nvPr/>
        </p:nvSpPr>
        <p:spPr>
          <a:xfrm flipH="1">
            <a:off x="2618264" y="2039268"/>
            <a:ext cx="647449" cy="4617462"/>
          </a:xfrm>
          <a:prstGeom prst="rightBrace">
            <a:avLst>
              <a:gd name="adj1" fmla="val 56594"/>
              <a:gd name="adj2" fmla="val 5000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0" name="Botón de acción: Hacia atrás o Anterior 9">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Hacia delante o Siguiente 10">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Botón de acción: Inicio 12">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Botón de acción: Personalizar 14">
            <a:hlinkClick r:id="rId3" action="ppaction://hlinksldjump" highlightClick="1"/>
          </p:cNvPr>
          <p:cNvSpPr/>
          <p:nvPr/>
        </p:nvSpPr>
        <p:spPr>
          <a:xfrm>
            <a:off x="10166942" y="5524121"/>
            <a:ext cx="934647"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4379028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699171" cy="6858000"/>
          </a:xfrm>
          <a:prstGeom prst="rect">
            <a:avLst/>
          </a:prstGeom>
        </p:spPr>
      </p:pic>
      <p:sp>
        <p:nvSpPr>
          <p:cNvPr id="2" name="Título 1"/>
          <p:cNvSpPr>
            <a:spLocks noGrp="1"/>
          </p:cNvSpPr>
          <p:nvPr>
            <p:ph type="title"/>
          </p:nvPr>
        </p:nvSpPr>
        <p:spPr>
          <a:xfrm>
            <a:off x="421432" y="161730"/>
            <a:ext cx="8175235" cy="1320800"/>
          </a:xfrm>
        </p:spPr>
        <p:txBody>
          <a:bodyPr/>
          <a:lstStyle/>
          <a:p>
            <a:r>
              <a:rPr lang="es-MX" dirty="0" smtClean="0"/>
              <a:t>Conclusión</a:t>
            </a:r>
            <a:endParaRPr lang="es-MX" dirty="0"/>
          </a:p>
        </p:txBody>
      </p:sp>
      <p:sp>
        <p:nvSpPr>
          <p:cNvPr id="4" name="Botón de acción: Hacia atrás o Anterior 3">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delante o Siguiente 4">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nicio 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Personalizar 8">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3170418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0"/>
            <a:ext cx="8596668" cy="1320800"/>
          </a:xfrm>
        </p:spPr>
        <p:txBody>
          <a:bodyPr>
            <a:noAutofit/>
          </a:bodyPr>
          <a:lstStyle/>
          <a:p>
            <a:r>
              <a:rPr lang="es-MX" sz="23900" dirty="0" smtClean="0"/>
              <a:t>Dudas</a:t>
            </a:r>
            <a:endParaRPr lang="es-MX" sz="23900" dirty="0"/>
          </a:p>
        </p:txBody>
      </p:sp>
      <p:pic>
        <p:nvPicPr>
          <p:cNvPr id="3" name="Imagen 2"/>
          <p:cNvPicPr>
            <a:picLocks noChangeAspect="1"/>
          </p:cNvPicPr>
          <p:nvPr/>
        </p:nvPicPr>
        <p:blipFill>
          <a:blip r:embed="rId2"/>
          <a:stretch>
            <a:fillRect/>
          </a:stretch>
        </p:blipFill>
        <p:spPr>
          <a:xfrm>
            <a:off x="2194903" y="3041764"/>
            <a:ext cx="5524208" cy="3629624"/>
          </a:xfrm>
          <a:prstGeom prst="rect">
            <a:avLst/>
          </a:prstGeom>
        </p:spPr>
      </p:pic>
      <p:sp>
        <p:nvSpPr>
          <p:cNvPr id="4" name="Rectángulo 3"/>
          <p:cNvSpPr/>
          <p:nvPr/>
        </p:nvSpPr>
        <p:spPr>
          <a:xfrm>
            <a:off x="466530" y="6534834"/>
            <a:ext cx="9834465" cy="276999"/>
          </a:xfrm>
          <a:prstGeom prst="rect">
            <a:avLst/>
          </a:prstGeom>
        </p:spPr>
        <p:txBody>
          <a:bodyPr wrap="square">
            <a:spAutoFit/>
          </a:bodyPr>
          <a:lstStyle/>
          <a:p>
            <a:r>
              <a:rPr lang="es-MX" sz="1200" dirty="0"/>
              <a:t>https://descubrirconectarguiar.files.wordpress.com/2012/08/shutterstock_101783026.jpg</a:t>
            </a:r>
          </a:p>
        </p:txBody>
      </p:sp>
      <p:sp>
        <p:nvSpPr>
          <p:cNvPr id="5" name="Botón de acción: Hacia atrás o Anterior 4">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nicio 7">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Personalizar 8">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8141216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16077" y="889518"/>
            <a:ext cx="8596668" cy="734008"/>
          </a:xfrm>
        </p:spPr>
        <p:txBody>
          <a:bodyPr/>
          <a:lstStyle/>
          <a:p>
            <a:r>
              <a:rPr lang="es-MX" dirty="0"/>
              <a:t>BIBLIOGRAFÍA BÁSICA </a:t>
            </a:r>
          </a:p>
        </p:txBody>
      </p:sp>
      <p:sp>
        <p:nvSpPr>
          <p:cNvPr id="3" name="Marcador de contenido 2"/>
          <p:cNvSpPr>
            <a:spLocks noGrp="1"/>
          </p:cNvSpPr>
          <p:nvPr>
            <p:ph idx="1"/>
          </p:nvPr>
        </p:nvSpPr>
        <p:spPr>
          <a:xfrm>
            <a:off x="621351" y="1847462"/>
            <a:ext cx="8596668" cy="4697754"/>
          </a:xfrm>
        </p:spPr>
        <p:txBody>
          <a:bodyPr>
            <a:noAutofit/>
          </a:bodyPr>
          <a:lstStyle/>
          <a:p>
            <a:pPr>
              <a:buAutoNum type="arabicPeriod"/>
            </a:pPr>
            <a:r>
              <a:rPr lang="es-MX" sz="2000" dirty="0" smtClean="0"/>
              <a:t>Correa</a:t>
            </a:r>
            <a:r>
              <a:rPr lang="es-MX" sz="2000" dirty="0"/>
              <a:t>, Guillermo (1992): “Desarrollo de Algoritmos y sus Aplicaciones en Basic, Pascal, Cobol y C”. Mc Graw </a:t>
            </a:r>
            <a:r>
              <a:rPr lang="es-MX" sz="2000" dirty="0" smtClean="0"/>
              <a:t>Hill</a:t>
            </a:r>
          </a:p>
          <a:p>
            <a:pPr>
              <a:buAutoNum type="arabicPeriod"/>
            </a:pPr>
            <a:r>
              <a:rPr lang="es-MX" sz="2000" dirty="0" err="1" smtClean="0"/>
              <a:t>Joyanes</a:t>
            </a:r>
            <a:r>
              <a:rPr lang="es-MX" sz="2000" dirty="0" smtClean="0"/>
              <a:t> </a:t>
            </a:r>
            <a:r>
              <a:rPr lang="es-MX" sz="2000" dirty="0"/>
              <a:t>Aguilar, Luis (2003): “Fundamentos de Programación”, 3ra. Edición, Mc Graw Hill </a:t>
            </a:r>
            <a:endParaRPr lang="es-MX" sz="2000" dirty="0" smtClean="0"/>
          </a:p>
          <a:p>
            <a:pPr>
              <a:buAutoNum type="arabicPeriod"/>
            </a:pPr>
            <a:r>
              <a:rPr lang="es-MX" sz="2000" dirty="0" err="1" smtClean="0"/>
              <a:t>Cairó</a:t>
            </a:r>
            <a:r>
              <a:rPr lang="es-MX" sz="2000" dirty="0"/>
              <a:t>, Osvaldo (2004): “Metodología de la Programación”, 3ra. Edición, </a:t>
            </a:r>
            <a:r>
              <a:rPr lang="es-MX" sz="2000" dirty="0" err="1"/>
              <a:t>Alfaomega</a:t>
            </a:r>
            <a:r>
              <a:rPr lang="es-MX" sz="2000" dirty="0"/>
              <a:t> </a:t>
            </a:r>
            <a:endParaRPr lang="es-MX" sz="2000" dirty="0" smtClean="0"/>
          </a:p>
          <a:p>
            <a:pPr>
              <a:buAutoNum type="arabicPeriod"/>
            </a:pPr>
            <a:r>
              <a:rPr lang="es-MX" sz="2000" dirty="0" smtClean="0"/>
              <a:t>Criado </a:t>
            </a:r>
            <a:r>
              <a:rPr lang="es-MX" sz="2000" dirty="0"/>
              <a:t>Clavero, </a:t>
            </a:r>
            <a:r>
              <a:rPr lang="es-MX" sz="2000" dirty="0" err="1"/>
              <a:t>Maria</a:t>
            </a:r>
            <a:r>
              <a:rPr lang="es-MX" sz="2000" dirty="0"/>
              <a:t> Asunción (2006): “Programación en Lenguajes Estructurados”, </a:t>
            </a:r>
            <a:r>
              <a:rPr lang="es-MX" sz="2000" dirty="0" err="1"/>
              <a:t>Alfaomega</a:t>
            </a:r>
            <a:r>
              <a:rPr lang="es-MX" sz="2000" dirty="0"/>
              <a:t> </a:t>
            </a:r>
            <a:endParaRPr lang="es-MX" sz="2000" dirty="0" smtClean="0"/>
          </a:p>
          <a:p>
            <a:pPr>
              <a:buAutoNum type="arabicPeriod"/>
            </a:pPr>
            <a:r>
              <a:rPr lang="es-MX" sz="2000" dirty="0" smtClean="0"/>
              <a:t>López </a:t>
            </a:r>
            <a:r>
              <a:rPr lang="es-MX" sz="2000" dirty="0"/>
              <a:t>Román, Leobardo (2003): “Programación Estructurada un Enfoque </a:t>
            </a:r>
            <a:r>
              <a:rPr lang="es-MX" sz="2000" dirty="0" err="1"/>
              <a:t>Algoritmico</a:t>
            </a:r>
            <a:r>
              <a:rPr lang="es-MX" sz="2000" dirty="0"/>
              <a:t>”, </a:t>
            </a:r>
            <a:r>
              <a:rPr lang="es-MX" sz="2000" dirty="0" err="1"/>
              <a:t>Alfaomea</a:t>
            </a:r>
            <a:r>
              <a:rPr lang="es-MX" sz="2000" dirty="0"/>
              <a:t>, </a:t>
            </a:r>
            <a:endParaRPr lang="es-MX" sz="2000" dirty="0" smtClean="0"/>
          </a:p>
          <a:p>
            <a:pPr>
              <a:buAutoNum type="arabicPeriod"/>
            </a:pPr>
            <a:r>
              <a:rPr lang="es-MX" sz="2000" dirty="0" err="1" smtClean="0"/>
              <a:t>Charte</a:t>
            </a:r>
            <a:r>
              <a:rPr lang="es-MX" sz="2000" dirty="0"/>
              <a:t>, Francisco (2001): “Introducción a la Programación”, Anaya Multimedia </a:t>
            </a:r>
          </a:p>
          <a:p>
            <a:pPr marL="0" indent="0">
              <a:buNone/>
            </a:pPr>
            <a:r>
              <a:rPr lang="es-MX" sz="2000" dirty="0"/>
              <a:t> </a:t>
            </a:r>
          </a:p>
        </p:txBody>
      </p:sp>
      <p:sp>
        <p:nvSpPr>
          <p:cNvPr id="4" name="Botón de acción: Hacia atrás o Anterior 3">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delante o Siguiente 4">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nicio 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Personalizar 8">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79286975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740229"/>
            <a:ext cx="8596668" cy="939282"/>
          </a:xfrm>
        </p:spPr>
        <p:txBody>
          <a:bodyPr/>
          <a:lstStyle/>
          <a:p>
            <a:r>
              <a:rPr lang="es-MX" dirty="0"/>
              <a:t>BIBLIOGRAFÍA COMPLEMENTARIA </a:t>
            </a:r>
          </a:p>
        </p:txBody>
      </p:sp>
      <p:sp>
        <p:nvSpPr>
          <p:cNvPr id="3" name="Marcador de contenido 2"/>
          <p:cNvSpPr>
            <a:spLocks noGrp="1"/>
          </p:cNvSpPr>
          <p:nvPr>
            <p:ph idx="1"/>
          </p:nvPr>
        </p:nvSpPr>
        <p:spPr/>
        <p:txBody>
          <a:bodyPr>
            <a:normAutofit/>
          </a:bodyPr>
          <a:lstStyle/>
          <a:p>
            <a:r>
              <a:rPr lang="es-MX" sz="2400" dirty="0" err="1"/>
              <a:t>Joyanes</a:t>
            </a:r>
            <a:r>
              <a:rPr lang="es-MX" sz="2400" dirty="0"/>
              <a:t> Aguilar, Luis (2004): “Algoritmos y Estructuras de Datos, una perspectiva en C”, Mc Graw Hill </a:t>
            </a:r>
            <a:endParaRPr lang="es-MX" sz="2400" dirty="0" smtClean="0"/>
          </a:p>
          <a:p>
            <a:pPr marL="0" indent="0">
              <a:buNone/>
            </a:pPr>
            <a:endParaRPr lang="es-MX" sz="2400" dirty="0" smtClean="0"/>
          </a:p>
          <a:p>
            <a:r>
              <a:rPr lang="es-MX" sz="2400" dirty="0" err="1" smtClean="0"/>
              <a:t>Joyanes</a:t>
            </a:r>
            <a:r>
              <a:rPr lang="es-MX" sz="2400" dirty="0" smtClean="0"/>
              <a:t> </a:t>
            </a:r>
            <a:r>
              <a:rPr lang="es-MX" sz="2400" dirty="0"/>
              <a:t>Aguilar, Luis (2003): “Fundamentos de Programación (Algoritmos, Estructuras de Datos y Objetos)”, Mc Graw Hill</a:t>
            </a:r>
          </a:p>
        </p:txBody>
      </p:sp>
      <p:sp>
        <p:nvSpPr>
          <p:cNvPr id="4" name="Botón de acción: Hacia atrás o Anterior 3">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Hacia delante o Siguiente 4">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Inicio 6">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Personalizar 8">
            <a:hlinkClick r:id="rId2" action="ppaction://hlinksldjump" highlightClick="1"/>
          </p:cNvPr>
          <p:cNvSpPr/>
          <p:nvPr/>
        </p:nvSpPr>
        <p:spPr>
          <a:xfrm>
            <a:off x="10166942" y="5524122"/>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6543053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1719"/>
            <a:ext cx="9375820" cy="6416281"/>
          </a:xfrm>
          <a:prstGeom prst="rect">
            <a:avLst/>
          </a:prstGeom>
        </p:spPr>
      </p:pic>
      <p:sp>
        <p:nvSpPr>
          <p:cNvPr id="3" name="Botón de acción: Hacia atrás o Anterior 2">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Hacia delante o Siguiente 3">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Personalizar 4">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4" action="ppaction://hlinksldjump" tooltip="Regresar al índice"/>
              </a:rPr>
              <a:t>Í</a:t>
            </a:r>
            <a:r>
              <a:rPr lang="es-MX" b="1" dirty="0" smtClean="0">
                <a:solidFill>
                  <a:schemeClr val="tx1"/>
                </a:solidFill>
                <a:hlinkClick r:id="rId4" action="ppaction://hlinksldjump" tooltip="Regresar al índice"/>
              </a:rPr>
              <a:t>NDICE</a:t>
            </a:r>
            <a:endParaRPr lang="es-MX" b="1" dirty="0">
              <a:solidFill>
                <a:schemeClr val="tx1"/>
              </a:solidFill>
            </a:endParaRPr>
          </a:p>
        </p:txBody>
      </p:sp>
      <p:sp>
        <p:nvSpPr>
          <p:cNvPr id="6" name="Botón de acción: Inicio 5">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Botón de acción: Personalizar 6">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24560821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C79D316-00D3-430B-AE04-3EC6703531D7}"/>
              </a:ext>
            </a:extLst>
          </p:cNvPr>
          <p:cNvSpPr>
            <a:spLocks noGrp="1"/>
          </p:cNvSpPr>
          <p:nvPr>
            <p:ph type="title"/>
          </p:nvPr>
        </p:nvSpPr>
        <p:spPr>
          <a:xfrm>
            <a:off x="677334" y="609600"/>
            <a:ext cx="8596668" cy="864637"/>
          </a:xfrm>
        </p:spPr>
        <p:txBody>
          <a:bodyPr/>
          <a:lstStyle/>
          <a:p>
            <a:r>
              <a:rPr lang="es-MX" dirty="0"/>
              <a:t>Referencias</a:t>
            </a:r>
          </a:p>
        </p:txBody>
      </p:sp>
      <p:sp>
        <p:nvSpPr>
          <p:cNvPr id="3" name="Marcador de contenido 2">
            <a:extLst>
              <a:ext uri="{FF2B5EF4-FFF2-40B4-BE49-F238E27FC236}">
                <a16:creationId xmlns:a16="http://schemas.microsoft.com/office/drawing/2014/main" xmlns="" id="{B1A0242D-2178-49FD-8CF1-F4BE70DB0188}"/>
              </a:ext>
            </a:extLst>
          </p:cNvPr>
          <p:cNvSpPr>
            <a:spLocks noGrp="1"/>
          </p:cNvSpPr>
          <p:nvPr>
            <p:ph idx="1"/>
          </p:nvPr>
        </p:nvSpPr>
        <p:spPr>
          <a:xfrm>
            <a:off x="472060" y="1474237"/>
            <a:ext cx="9549017" cy="5211129"/>
          </a:xfrm>
        </p:spPr>
        <p:txBody>
          <a:bodyPr>
            <a:noAutofit/>
          </a:bodyPr>
          <a:lstStyle/>
          <a:p>
            <a:r>
              <a:rPr lang="es-MX" sz="1100" dirty="0">
                <a:hlinkClick r:id="rId2"/>
              </a:rPr>
              <a:t>http://eduteka.icesi.edu.co/modulos/4/116</a:t>
            </a:r>
            <a:endParaRPr lang="es-MX" sz="1100" dirty="0"/>
          </a:p>
          <a:p>
            <a:r>
              <a:rPr lang="es-MX" sz="1100" dirty="0">
                <a:hlinkClick r:id="rId3"/>
              </a:rPr>
              <a:t>http://www.jramonet.com/sites/default/files/adjuntos/diagramas_flujo_jrf_v2013.pdf</a:t>
            </a:r>
            <a:endParaRPr lang="es-MX" sz="1100" dirty="0"/>
          </a:p>
          <a:p>
            <a:r>
              <a:rPr lang="es-MX" sz="1100" dirty="0">
                <a:hlinkClick r:id="rId4"/>
              </a:rPr>
              <a:t>https://es.scribd.com/doc/48969416/UNIDAD-III-Estudio-de-movimientos-docx1</a:t>
            </a:r>
            <a:endParaRPr lang="es-MX" sz="1100" dirty="0"/>
          </a:p>
          <a:p>
            <a:r>
              <a:rPr lang="es-MX" sz="1100" dirty="0">
                <a:hlinkClick r:id="rId5"/>
              </a:rPr>
              <a:t>https://documentos.mideplan.go.cr/alfresco/d/d/workspace/SpacesStore/6a88ebe4-da9f-4b6a-b366-425dd6371a97/guia-elaboracion-diagramas-flujo-2009.pdf</a:t>
            </a:r>
            <a:endParaRPr lang="es-MX" sz="1100" dirty="0"/>
          </a:p>
          <a:p>
            <a:r>
              <a:rPr lang="es-MX" sz="1100" dirty="0">
                <a:hlinkClick r:id="rId6" action="ppaction://hlinkfile"/>
              </a:rPr>
              <a:t>file:///C:/Users/Jair/Downloads/Como_crear_un_Diagrama_de_Flujo.pdf</a:t>
            </a:r>
            <a:endParaRPr lang="es-MX" sz="1100" dirty="0"/>
          </a:p>
          <a:p>
            <a:r>
              <a:rPr lang="es-MX" sz="1100" dirty="0">
                <a:hlinkClick r:id="rId7"/>
              </a:rPr>
              <a:t>https://books.google.com.mx/books?id=ofv7CwAAQBAJ&amp;pg=PA41&amp;dq=elementos+y+sintaxis+para+pseudocodigo&amp;hl=es&amp;sa=X&amp;ved=0ahUKEwjQwtad7pvWAhXIZCYKHXh3C5oQ6AEIKjAB#v=onepage&amp;q=elementos%20y%20sintaxis%20para%20pseudocodigo&amp;f=false</a:t>
            </a:r>
            <a:endParaRPr lang="es-MX" sz="1100" dirty="0"/>
          </a:p>
          <a:p>
            <a:r>
              <a:rPr lang="es-MX" sz="1100" dirty="0">
                <a:hlinkClick r:id="rId8"/>
              </a:rPr>
              <a:t>https://books.google.com.mx/books?id=_9rhBAAAQBAJ&amp;printsec=frontcover&amp;dq=elementos+y+sintaxis+para+pseudocodigo&amp;hl=es&amp;sa=X&amp;ved=0ahUKEwitovTU7pvWAhXCQyYKHQaeB7cQ6AEIXjAJ#v=onepage&amp;q&amp;f=false</a:t>
            </a:r>
            <a:endParaRPr lang="es-MX" sz="1100" dirty="0"/>
          </a:p>
          <a:p>
            <a:r>
              <a:rPr lang="es-MX" sz="1100" dirty="0"/>
              <a:t>https://books.google.com.mx/books?id=o73-CAAAQBAJ&amp;pg=PA19&amp;dq=elementos+y+sintaxis+para+pseudocodigo&amp;hl=es&amp;sa=X&amp;ved=0ahUKEwjOjuLJ75vWAhVL5CYKHZ6DA3Q4ChDoAQglMAA#v=onepage&amp;q=pseudoc%C3%B3digo&amp;f=false</a:t>
            </a:r>
          </a:p>
          <a:p>
            <a:r>
              <a:rPr lang="es-MX" sz="1100" dirty="0"/>
              <a:t>https://es.slideshare.net/CesarRomero4/pseudocdigo</a:t>
            </a:r>
          </a:p>
          <a:p>
            <a:r>
              <a:rPr lang="es-MX" sz="1100" dirty="0">
                <a:hlinkClick r:id="rId9"/>
              </a:rPr>
              <a:t>http://www.carlospes.com/curso_de_algoritmos/07_05_sintaxis_de_un_algoritmo.php</a:t>
            </a:r>
            <a:endParaRPr lang="es-MX" sz="1100" dirty="0"/>
          </a:p>
          <a:p>
            <a:r>
              <a:rPr lang="es-MX" sz="1100" dirty="0"/>
              <a:t>http://pnfi-algoritmicayprogramacion.blogspot.mx/2009/07/pseudocodigo_02.html</a:t>
            </a:r>
          </a:p>
          <a:p>
            <a:r>
              <a:rPr lang="es-MX" sz="1100" dirty="0"/>
              <a:t>https://desarrolloweb.com/articulos/2358.php</a:t>
            </a:r>
          </a:p>
          <a:p>
            <a:r>
              <a:rPr lang="es-MX" sz="1100" dirty="0">
                <a:hlinkClick r:id="rId10"/>
              </a:rPr>
              <a:t>http://fcasua.contad.unam.mx/apuntes/interiores/docs/98/4/informatica_4.pdf</a:t>
            </a:r>
            <a:endParaRPr lang="es-MX" sz="1100" dirty="0"/>
          </a:p>
          <a:p>
            <a:r>
              <a:rPr lang="es-MX" sz="1100" dirty="0"/>
              <a:t>http://www.abrirllave.com/programacion/codificacion.php</a:t>
            </a:r>
          </a:p>
        </p:txBody>
      </p:sp>
      <p:sp>
        <p:nvSpPr>
          <p:cNvPr id="7" name="Botón de acción: Hacia atrás o Anterior 6">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Hacia delante o Siguiente 7">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Botón de acción: Inicio 9">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Botón de acción: Personalizar 11">
            <a:hlinkClick r:id="rId11"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11" action="ppaction://hlinksldjump" tooltip="Regresar al índice"/>
              </a:rPr>
              <a:t>Í</a:t>
            </a:r>
            <a:r>
              <a:rPr lang="es-MX" b="1" dirty="0" smtClean="0">
                <a:solidFill>
                  <a:schemeClr val="tx1"/>
                </a:solidFill>
                <a:hlinkClick r:id="rId11"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4528513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Hacia atrás o Anterior 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Hacia delante o Siguiente 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Botón de acción: Inicio 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10" name="Grupo 9"/>
          <p:cNvGrpSpPr/>
          <p:nvPr/>
        </p:nvGrpSpPr>
        <p:grpSpPr>
          <a:xfrm>
            <a:off x="223184" y="576959"/>
            <a:ext cx="4708349" cy="3857175"/>
            <a:chOff x="17911" y="951107"/>
            <a:chExt cx="4708349" cy="3857175"/>
          </a:xfrm>
        </p:grpSpPr>
        <p:sp>
          <p:nvSpPr>
            <p:cNvPr id="8" name="Elipse 7"/>
            <p:cNvSpPr/>
            <p:nvPr/>
          </p:nvSpPr>
          <p:spPr>
            <a:xfrm>
              <a:off x="17911" y="951107"/>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1"/>
                </a:solidFill>
              </a:endParaRPr>
            </a:p>
          </p:txBody>
        </p:sp>
        <p:sp>
          <p:nvSpPr>
            <p:cNvPr id="6" name="Rectángulo 5"/>
            <p:cNvSpPr/>
            <p:nvPr/>
          </p:nvSpPr>
          <p:spPr>
            <a:xfrm>
              <a:off x="863089" y="987842"/>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2</a:t>
              </a:r>
              <a:endParaRPr lang="es-MX" sz="23900" dirty="0">
                <a:solidFill>
                  <a:schemeClr val="bg1"/>
                </a:solidFill>
                <a:latin typeface="Arial Black" panose="020B0A04020102020204" pitchFamily="34" charset="0"/>
              </a:endParaRPr>
            </a:p>
          </p:txBody>
        </p:sp>
        <p:sp>
          <p:nvSpPr>
            <p:cNvPr id="7" name="Triángulo isósceles 6"/>
            <p:cNvSpPr/>
            <p:nvPr/>
          </p:nvSpPr>
          <p:spPr>
            <a:xfrm rot="5400000">
              <a:off x="3923417" y="4005440"/>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bg1"/>
                </a:solidFill>
              </a:endParaRPr>
            </a:p>
          </p:txBody>
        </p:sp>
      </p:grpSp>
      <p:sp>
        <p:nvSpPr>
          <p:cNvPr id="9" name="Título 1"/>
          <p:cNvSpPr txBox="1">
            <a:spLocks/>
          </p:cNvSpPr>
          <p:nvPr/>
        </p:nvSpPr>
        <p:spPr>
          <a:xfrm>
            <a:off x="3979811" y="186818"/>
            <a:ext cx="6032622"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6600" b="1" dirty="0" smtClean="0">
                <a:solidFill>
                  <a:schemeClr val="accent2"/>
                </a:solidFill>
              </a:rPr>
              <a:t>Presentación</a:t>
            </a:r>
            <a:endParaRPr lang="es-MX" sz="6600" b="1" dirty="0">
              <a:solidFill>
                <a:schemeClr val="accent2"/>
              </a:solidFill>
            </a:endParaRPr>
          </a:p>
        </p:txBody>
      </p:sp>
      <p:sp>
        <p:nvSpPr>
          <p:cNvPr id="11" name="Rectángulo 10"/>
          <p:cNvSpPr/>
          <p:nvPr/>
        </p:nvSpPr>
        <p:spPr>
          <a:xfrm>
            <a:off x="4939335" y="1177403"/>
            <a:ext cx="4820485" cy="4247317"/>
          </a:xfrm>
          <a:prstGeom prst="rect">
            <a:avLst/>
          </a:prstGeom>
        </p:spPr>
        <p:txBody>
          <a:bodyPr wrap="square">
            <a:spAutoFit/>
          </a:bodyPr>
          <a:lstStyle/>
          <a:p>
            <a:pPr algn="just"/>
            <a:r>
              <a:rPr lang="es-MX" dirty="0"/>
              <a:t>Una de las principales funciones del Licenciado en Informática Administrativa consiste en el planteamiento de soluciones y optimización de problemas basados en la organización de recursos computacionales, tomando como base principal el desarrollo de software. </a:t>
            </a:r>
          </a:p>
          <a:p>
            <a:pPr algn="just"/>
            <a:r>
              <a:rPr lang="es-MX" dirty="0"/>
              <a:t> </a:t>
            </a:r>
          </a:p>
          <a:p>
            <a:pPr algn="just"/>
            <a:r>
              <a:rPr lang="es-MX" dirty="0"/>
              <a:t>La presente unidad de aprendizaje crea conocimientos, genera las competencias básicas para la fase de desarrollo y las habilidades necesarias para plantear soluciones utilizando Algoritmos Computacionales.  </a:t>
            </a:r>
          </a:p>
          <a:p>
            <a:pPr algn="just"/>
            <a:r>
              <a:rPr lang="es-MX" dirty="0"/>
              <a:t> </a:t>
            </a:r>
          </a:p>
        </p:txBody>
      </p:sp>
      <p:sp>
        <p:nvSpPr>
          <p:cNvPr id="12" name="Rectángulo 11"/>
          <p:cNvSpPr/>
          <p:nvPr/>
        </p:nvSpPr>
        <p:spPr>
          <a:xfrm>
            <a:off x="491412" y="5207447"/>
            <a:ext cx="9268408" cy="923330"/>
          </a:xfrm>
          <a:prstGeom prst="rect">
            <a:avLst/>
          </a:prstGeom>
        </p:spPr>
        <p:txBody>
          <a:bodyPr wrap="square">
            <a:spAutoFit/>
          </a:bodyPr>
          <a:lstStyle/>
          <a:p>
            <a:pPr algn="just"/>
            <a:r>
              <a:rPr lang="es-MX" dirty="0"/>
              <a:t>Constituye una base importante para la informática, no sólo para desarrollar software, sino también fomenta el análisis y planteamiento de soluciones en la automatización de procesos. </a:t>
            </a:r>
          </a:p>
        </p:txBody>
      </p:sp>
      <p:sp>
        <p:nvSpPr>
          <p:cNvPr id="13" name="Botón de acción: Personalizar 12">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4081040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39219" y="523875"/>
            <a:ext cx="9469891" cy="6334125"/>
          </a:xfrm>
          <a:prstGeom prst="rect">
            <a:avLst/>
          </a:prstGeom>
        </p:spPr>
      </p:pic>
      <p:sp>
        <p:nvSpPr>
          <p:cNvPr id="2" name="Rectángulo 1"/>
          <p:cNvSpPr/>
          <p:nvPr/>
        </p:nvSpPr>
        <p:spPr>
          <a:xfrm>
            <a:off x="2575247" y="815141"/>
            <a:ext cx="6885993" cy="5324535"/>
          </a:xfrm>
          <a:prstGeom prst="rect">
            <a:avLst/>
          </a:prstGeom>
        </p:spPr>
        <p:txBody>
          <a:bodyPr wrap="square">
            <a:spAutoFit/>
          </a:bodyPr>
          <a:lstStyle/>
          <a:p>
            <a:pPr>
              <a:lnSpc>
                <a:spcPct val="300000"/>
              </a:lnSpc>
            </a:pPr>
            <a:r>
              <a:rPr lang="es-MX" sz="2000" dirty="0" smtClean="0"/>
              <a:t>…Presentación</a:t>
            </a:r>
          </a:p>
          <a:p>
            <a:r>
              <a:rPr lang="es-MX" sz="2000" dirty="0" smtClean="0"/>
              <a:t>La </a:t>
            </a:r>
            <a:r>
              <a:rPr lang="es-MX" sz="2000" dirty="0"/>
              <a:t>solución de problemas basados en la elaboración de programas en algunos de los diversos lenguajes, es uno de los campos del Licenciado en Informática, motivo por el cual, esta unidad de aprendizaje pretende brindar los conocimientos básicos sobre las técnicas y métodos para una solución óptima basada en la estructuración adecuada de algoritmos, dando las bases sólidas que permitan el desarrollo posterior del alumno en este ámbito. </a:t>
            </a:r>
            <a:endParaRPr lang="es-MX" sz="2000" dirty="0" smtClean="0"/>
          </a:p>
          <a:p>
            <a:endParaRPr lang="es-MX" sz="2000" dirty="0"/>
          </a:p>
          <a:p>
            <a:r>
              <a:rPr lang="es-MX" sz="2000" dirty="0" smtClean="0"/>
              <a:t>El </a:t>
            </a:r>
            <a:r>
              <a:rPr lang="es-MX" sz="2000" dirty="0"/>
              <a:t>Licenciado en Informática Administrativa debe poseer una personalidad crítica, creativa, humanista, y poseer una iniciativa para la solución de problemas, cooperativo y deseo constante de superación, todo esto lo forma como un individuo integral comprometido con la </a:t>
            </a:r>
            <a:r>
              <a:rPr lang="es-MX" sz="2000" dirty="0" smtClean="0"/>
              <a:t>sociedad.</a:t>
            </a:r>
            <a:endParaRPr lang="es-MX" sz="2000" dirty="0"/>
          </a:p>
        </p:txBody>
      </p:sp>
      <p:sp>
        <p:nvSpPr>
          <p:cNvPr id="5" name="Botón de acción: Hacia atrás o Anterior 4">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Botón de acción: Hacia delante o Siguiente 5">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Botón de acción: Inicio 7">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96418" y="6562043"/>
            <a:ext cx="10005528" cy="307777"/>
          </a:xfrm>
          <a:prstGeom prst="rect">
            <a:avLst/>
          </a:prstGeom>
        </p:spPr>
        <p:txBody>
          <a:bodyPr wrap="square">
            <a:spAutoFit/>
          </a:bodyPr>
          <a:lstStyle/>
          <a:p>
            <a:r>
              <a:rPr lang="es-MX" sz="1400" dirty="0"/>
              <a:t>https://cdn.pixabay.com/photo/2015/10/31/12/07/business-card-1015417_960_720.jpg</a:t>
            </a:r>
          </a:p>
        </p:txBody>
      </p:sp>
      <p:sp>
        <p:nvSpPr>
          <p:cNvPr id="9" name="Botón de acción: Personalizar 8">
            <a:hlinkClick r:id="rId3"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3" action="ppaction://hlinksldjump" tooltip="Regresar al índice"/>
              </a:rPr>
              <a:t>Í</a:t>
            </a:r>
            <a:r>
              <a:rPr lang="es-MX" b="1" dirty="0" smtClean="0">
                <a:solidFill>
                  <a:schemeClr val="tx1"/>
                </a:solidFill>
                <a:hlinkClick r:id="rId3"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1408310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0636" y="761850"/>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3</a:t>
            </a:r>
            <a:endParaRPr lang="es-MX" sz="23900" dirty="0">
              <a:latin typeface="Arial Black" panose="020B0A04020102020204" pitchFamily="34" charset="0"/>
            </a:endParaRPr>
          </a:p>
        </p:txBody>
      </p:sp>
      <p:grpSp>
        <p:nvGrpSpPr>
          <p:cNvPr id="4" name="Grupo 3"/>
          <p:cNvGrpSpPr/>
          <p:nvPr/>
        </p:nvGrpSpPr>
        <p:grpSpPr>
          <a:xfrm>
            <a:off x="231502" y="560406"/>
            <a:ext cx="4708349" cy="3857175"/>
            <a:chOff x="810000" y="1417638"/>
            <a:chExt cx="4708349" cy="3857175"/>
          </a:xfrm>
        </p:grpSpPr>
        <p:sp>
          <p:nvSpPr>
            <p:cNvPr id="5" name="Elipse 4"/>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6" name="Rectángulo 5"/>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3</a:t>
              </a:r>
              <a:endParaRPr lang="es-MX" sz="23900" dirty="0">
                <a:latin typeface="Arial Black" panose="020B0A04020102020204" pitchFamily="34" charset="0"/>
              </a:endParaRPr>
            </a:p>
          </p:txBody>
        </p:sp>
        <p:sp>
          <p:nvSpPr>
            <p:cNvPr id="7" name="Triángulo isósceles 6"/>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8" name="Botón de acción: Hacia atrás o Anterior 7">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Botón de acción: Hacia delante o Siguiente 8">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Botón de acción: Inicio 10">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Título 1"/>
          <p:cNvSpPr txBox="1">
            <a:spLocks/>
          </p:cNvSpPr>
          <p:nvPr/>
        </p:nvSpPr>
        <p:spPr>
          <a:xfrm>
            <a:off x="4543806" y="920198"/>
            <a:ext cx="5384550" cy="1683327"/>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800" b="1" dirty="0" smtClean="0">
                <a:solidFill>
                  <a:schemeClr val="accent2"/>
                </a:solidFill>
              </a:rPr>
              <a:t>Objetivo de la asignatura</a:t>
            </a:r>
            <a:endParaRPr lang="es-MX" sz="4800" b="1" dirty="0">
              <a:solidFill>
                <a:schemeClr val="accent2"/>
              </a:solidFill>
            </a:endParaRPr>
          </a:p>
        </p:txBody>
      </p:sp>
      <p:sp>
        <p:nvSpPr>
          <p:cNvPr id="13" name="Rectángulo 12"/>
          <p:cNvSpPr/>
          <p:nvPr/>
        </p:nvSpPr>
        <p:spPr>
          <a:xfrm>
            <a:off x="5081229" y="2597689"/>
            <a:ext cx="4659930" cy="3539430"/>
          </a:xfrm>
          <a:prstGeom prst="rect">
            <a:avLst/>
          </a:prstGeom>
        </p:spPr>
        <p:txBody>
          <a:bodyPr wrap="square">
            <a:spAutoFit/>
          </a:bodyPr>
          <a:lstStyle/>
          <a:p>
            <a:r>
              <a:rPr lang="es-MX" sz="3200" dirty="0" smtClean="0"/>
              <a:t>Resolver </a:t>
            </a:r>
            <a:r>
              <a:rPr lang="es-MX" sz="3200" dirty="0"/>
              <a:t>problemas mediante el desarrollo de algoritmos en cualquiera de sus formas de presentación: pseudocódigos, diagramas y </a:t>
            </a:r>
            <a:r>
              <a:rPr lang="es-MX" sz="3200" dirty="0" smtClean="0"/>
              <a:t>programas.</a:t>
            </a:r>
            <a:endParaRPr lang="es-MX" sz="3200" dirty="0"/>
          </a:p>
        </p:txBody>
      </p:sp>
      <p:sp>
        <p:nvSpPr>
          <p:cNvPr id="14" name="Botón de acción: Personalizar 13">
            <a:hlinkClick r:id="rId2" action="ppaction://hlinksldjump" highlightClick="1"/>
          </p:cNvPr>
          <p:cNvSpPr/>
          <p:nvPr/>
        </p:nvSpPr>
        <p:spPr>
          <a:xfrm>
            <a:off x="10166942" y="5524121"/>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Tree>
    <p:extLst>
      <p:ext uri="{BB962C8B-B14F-4D97-AF65-F5344CB8AC3E}">
        <p14:creationId xmlns:p14="http://schemas.microsoft.com/office/powerpoint/2010/main" val="34376420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otón de acción: Hacia atrás o Anterior 1">
            <a:hlinkClick r:id="" action="ppaction://hlinkshowjump?jump=previousslide" highlightClick="1"/>
          </p:cNvPr>
          <p:cNvSpPr/>
          <p:nvPr/>
        </p:nvSpPr>
        <p:spPr>
          <a:xfrm>
            <a:off x="11249576" y="5524122"/>
            <a:ext cx="792088" cy="508301"/>
          </a:xfrm>
          <a:prstGeom prst="actionButtonBackPrevious">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Botón de acción: Hacia delante o Siguiente 2">
            <a:hlinkClick r:id="" action="ppaction://hlinkshowjump?jump=nextslide" highlightClick="1"/>
          </p:cNvPr>
          <p:cNvSpPr/>
          <p:nvPr/>
        </p:nvSpPr>
        <p:spPr>
          <a:xfrm>
            <a:off x="11249576" y="6195927"/>
            <a:ext cx="792088" cy="508301"/>
          </a:xfrm>
          <a:prstGeom prst="actionButtonForwardNex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Botón de acción: Personalizar 3">
            <a:hlinkClick r:id="rId2" action="ppaction://hlinksldjump" highlightClick="1"/>
          </p:cNvPr>
          <p:cNvSpPr/>
          <p:nvPr/>
        </p:nvSpPr>
        <p:spPr>
          <a:xfrm>
            <a:off x="10166942" y="5524122"/>
            <a:ext cx="941256" cy="508301"/>
          </a:xfrm>
          <a:prstGeom prst="actionButtonBlank">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tx1"/>
                </a:solidFill>
                <a:hlinkClick r:id="rId2" action="ppaction://hlinksldjump" tooltip="Regresar al índice"/>
              </a:rPr>
              <a:t>Í</a:t>
            </a:r>
            <a:r>
              <a:rPr lang="es-MX" b="1" dirty="0" smtClean="0">
                <a:solidFill>
                  <a:schemeClr val="tx1"/>
                </a:solidFill>
                <a:hlinkClick r:id="rId2" action="ppaction://hlinksldjump" tooltip="Regresar al índice"/>
              </a:rPr>
              <a:t>NDICE</a:t>
            </a:r>
            <a:endParaRPr lang="es-MX" b="1" dirty="0">
              <a:solidFill>
                <a:schemeClr val="tx1"/>
              </a:solidFill>
            </a:endParaRPr>
          </a:p>
        </p:txBody>
      </p:sp>
      <p:sp>
        <p:nvSpPr>
          <p:cNvPr id="5" name="Botón de acción: Inicio 4">
            <a:hlinkClick r:id="" action="ppaction://hlinkshowjump?jump=firstslide" highlightClick="1"/>
          </p:cNvPr>
          <p:cNvSpPr/>
          <p:nvPr/>
        </p:nvSpPr>
        <p:spPr>
          <a:xfrm>
            <a:off x="10166942" y="6177065"/>
            <a:ext cx="941256" cy="508301"/>
          </a:xfrm>
          <a:prstGeom prst="actionButtonHom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nvGrpSpPr>
          <p:cNvPr id="6" name="Grupo 5"/>
          <p:cNvGrpSpPr/>
          <p:nvPr/>
        </p:nvGrpSpPr>
        <p:grpSpPr>
          <a:xfrm>
            <a:off x="175519" y="521899"/>
            <a:ext cx="4708349" cy="3857175"/>
            <a:chOff x="810000" y="1417638"/>
            <a:chExt cx="4708349" cy="3857175"/>
          </a:xfrm>
        </p:grpSpPr>
        <p:sp>
          <p:nvSpPr>
            <p:cNvPr id="7" name="Elipse 6"/>
            <p:cNvSpPr/>
            <p:nvPr/>
          </p:nvSpPr>
          <p:spPr>
            <a:xfrm>
              <a:off x="810000" y="1417638"/>
              <a:ext cx="3916260" cy="3811562"/>
            </a:xfrm>
            <a:prstGeom prst="ellips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b="1" dirty="0">
                <a:solidFill>
                  <a:schemeClr val="bg2"/>
                </a:solidFill>
              </a:endParaRPr>
            </a:p>
          </p:txBody>
        </p:sp>
        <p:sp>
          <p:nvSpPr>
            <p:cNvPr id="8" name="Rectángulo 7"/>
            <p:cNvSpPr/>
            <p:nvPr/>
          </p:nvSpPr>
          <p:spPr>
            <a:xfrm>
              <a:off x="1655178" y="1454373"/>
              <a:ext cx="2228495" cy="3770263"/>
            </a:xfrm>
            <a:prstGeom prst="rect">
              <a:avLst/>
            </a:prstGeom>
          </p:spPr>
          <p:txBody>
            <a:bodyPr wrap="none">
              <a:spAutoFit/>
            </a:bodyPr>
            <a:lstStyle/>
            <a:p>
              <a:r>
                <a:rPr lang="es-MX" sz="23900" dirty="0" smtClean="0">
                  <a:solidFill>
                    <a:schemeClr val="bg1"/>
                  </a:solidFill>
                  <a:latin typeface="Arial Black" panose="020B0A04020102020204" pitchFamily="34" charset="0"/>
                </a:rPr>
                <a:t>4</a:t>
              </a:r>
              <a:endParaRPr lang="es-MX" sz="23900" dirty="0">
                <a:latin typeface="Arial Black" panose="020B0A04020102020204" pitchFamily="34" charset="0"/>
              </a:endParaRPr>
            </a:p>
          </p:txBody>
        </p:sp>
        <p:sp>
          <p:nvSpPr>
            <p:cNvPr id="9" name="Triángulo isósceles 8"/>
            <p:cNvSpPr/>
            <p:nvPr/>
          </p:nvSpPr>
          <p:spPr>
            <a:xfrm rot="5400000">
              <a:off x="4715506" y="4471971"/>
              <a:ext cx="813597" cy="792088"/>
            </a:xfrm>
            <a:prstGeom prst="triangle">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0" name="Título 1"/>
          <p:cNvSpPr txBox="1">
            <a:spLocks/>
          </p:cNvSpPr>
          <p:nvPr/>
        </p:nvSpPr>
        <p:spPr>
          <a:xfrm>
            <a:off x="5286097" y="1630663"/>
            <a:ext cx="4395354" cy="740170"/>
          </a:xfrm>
          <a:prstGeom prst="rect">
            <a:avLst/>
          </a:prstGeom>
        </p:spPr>
        <p:txBody>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r>
              <a:rPr lang="es-MX" sz="4400" b="1" dirty="0" smtClean="0">
                <a:solidFill>
                  <a:schemeClr val="accent2"/>
                </a:solidFill>
              </a:rPr>
              <a:t>Conocimientos</a:t>
            </a:r>
            <a:endParaRPr lang="es-MX" sz="4400" b="1" dirty="0">
              <a:solidFill>
                <a:schemeClr val="accent2"/>
              </a:solidFill>
            </a:endParaRPr>
          </a:p>
        </p:txBody>
      </p:sp>
      <p:sp>
        <p:nvSpPr>
          <p:cNvPr id="11" name="Rectángulo 10"/>
          <p:cNvSpPr/>
          <p:nvPr/>
        </p:nvSpPr>
        <p:spPr>
          <a:xfrm>
            <a:off x="4351760" y="2532415"/>
            <a:ext cx="5627383" cy="1200329"/>
          </a:xfrm>
          <a:prstGeom prst="rect">
            <a:avLst/>
          </a:prstGeom>
        </p:spPr>
        <p:txBody>
          <a:bodyPr wrap="square">
            <a:spAutoFit/>
          </a:bodyPr>
          <a:lstStyle/>
          <a:p>
            <a:pPr algn="r"/>
            <a:r>
              <a:rPr lang="es-MX" dirty="0"/>
              <a:t>Desarrollar y sustentar la solución de problemas reales mediante la aplicación de algoritmos, considerando de manera crítica y reflexiva el punto de vista de sus compañeros. </a:t>
            </a:r>
          </a:p>
        </p:txBody>
      </p:sp>
      <p:sp>
        <p:nvSpPr>
          <p:cNvPr id="12" name="Rectángulo 11"/>
          <p:cNvSpPr/>
          <p:nvPr/>
        </p:nvSpPr>
        <p:spPr>
          <a:xfrm>
            <a:off x="4934366" y="3843693"/>
            <a:ext cx="5044777" cy="646331"/>
          </a:xfrm>
          <a:prstGeom prst="rect">
            <a:avLst/>
          </a:prstGeom>
        </p:spPr>
        <p:txBody>
          <a:bodyPr wrap="square">
            <a:spAutoFit/>
          </a:bodyPr>
          <a:lstStyle/>
          <a:p>
            <a:pPr algn="r"/>
            <a:r>
              <a:rPr lang="es-MX" dirty="0"/>
              <a:t>Diseñar y plantear soluciones mediante el desarrollo de Algoritmos Computacionales. </a:t>
            </a:r>
          </a:p>
        </p:txBody>
      </p:sp>
      <p:sp>
        <p:nvSpPr>
          <p:cNvPr id="13" name="Rectángulo 12"/>
          <p:cNvSpPr/>
          <p:nvPr/>
        </p:nvSpPr>
        <p:spPr>
          <a:xfrm>
            <a:off x="324309" y="4905811"/>
            <a:ext cx="10237944" cy="646331"/>
          </a:xfrm>
          <a:prstGeom prst="rect">
            <a:avLst/>
          </a:prstGeom>
        </p:spPr>
        <p:txBody>
          <a:bodyPr wrap="square">
            <a:spAutoFit/>
          </a:bodyPr>
          <a:lstStyle/>
          <a:p>
            <a:pPr marL="285750" indent="-285750">
              <a:buFont typeface="Wingdings" panose="05000000000000000000" pitchFamily="2" charset="2"/>
              <a:buChar char="ü"/>
            </a:pPr>
            <a:r>
              <a:rPr lang="es-MX" dirty="0"/>
              <a:t>Elementos y sintaxis de los diagramas de flujo. Símbolos para E/S, asignación, selección simple y múltiple, Ciclos “para”, “mientras” y “repite</a:t>
            </a:r>
            <a:r>
              <a:rPr lang="es-MX" dirty="0" smtClean="0"/>
              <a:t>”.</a:t>
            </a:r>
            <a:endParaRPr lang="es-MX" dirty="0"/>
          </a:p>
        </p:txBody>
      </p:sp>
      <p:sp>
        <p:nvSpPr>
          <p:cNvPr id="14" name="Rectángulo 13"/>
          <p:cNvSpPr/>
          <p:nvPr/>
        </p:nvSpPr>
        <p:spPr>
          <a:xfrm>
            <a:off x="324309" y="5663091"/>
            <a:ext cx="4733988" cy="369332"/>
          </a:xfrm>
          <a:prstGeom prst="rect">
            <a:avLst/>
          </a:prstGeom>
        </p:spPr>
        <p:txBody>
          <a:bodyPr wrap="none">
            <a:spAutoFit/>
          </a:bodyPr>
          <a:lstStyle/>
          <a:p>
            <a:pPr marL="285750" indent="-285750">
              <a:buFont typeface="Wingdings" panose="05000000000000000000" pitchFamily="2" charset="2"/>
              <a:buChar char="ü"/>
            </a:pPr>
            <a:r>
              <a:rPr lang="es-MX" dirty="0"/>
              <a:t>Elementos y sintaxis para </a:t>
            </a:r>
            <a:r>
              <a:rPr lang="es-MX" dirty="0" err="1"/>
              <a:t>pseudo</a:t>
            </a:r>
            <a:r>
              <a:rPr lang="es-MX" dirty="0"/>
              <a:t>-código.</a:t>
            </a:r>
          </a:p>
        </p:txBody>
      </p:sp>
      <p:sp>
        <p:nvSpPr>
          <p:cNvPr id="15" name="Rectángulo 14"/>
          <p:cNvSpPr/>
          <p:nvPr/>
        </p:nvSpPr>
        <p:spPr>
          <a:xfrm>
            <a:off x="324309" y="6177666"/>
            <a:ext cx="8840048" cy="369332"/>
          </a:xfrm>
          <a:prstGeom prst="rect">
            <a:avLst/>
          </a:prstGeom>
        </p:spPr>
        <p:txBody>
          <a:bodyPr wrap="square">
            <a:spAutoFit/>
          </a:bodyPr>
          <a:lstStyle/>
          <a:p>
            <a:pPr marL="285750" indent="-285750">
              <a:buFont typeface="Wingdings" panose="05000000000000000000" pitchFamily="2" charset="2"/>
              <a:buChar char="ü"/>
            </a:pPr>
            <a:r>
              <a:rPr lang="es-MX" dirty="0"/>
              <a:t>Elementos de codificación en diferentes lenguajes de programación de alto nivel </a:t>
            </a:r>
          </a:p>
        </p:txBody>
      </p:sp>
    </p:spTree>
    <p:extLst>
      <p:ext uri="{BB962C8B-B14F-4D97-AF65-F5344CB8AC3E}">
        <p14:creationId xmlns:p14="http://schemas.microsoft.com/office/powerpoint/2010/main" val="61734757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636</TotalTime>
  <Words>2222</Words>
  <Application>Microsoft Office PowerPoint</Application>
  <PresentationFormat>Panorámica</PresentationFormat>
  <Paragraphs>359</Paragraphs>
  <Slides>50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50</vt:i4>
      </vt:variant>
    </vt:vector>
  </HeadingPairs>
  <TitlesOfParts>
    <vt:vector size="57" baseType="lpstr">
      <vt:lpstr>Arial</vt:lpstr>
      <vt:lpstr>Arial Black</vt:lpstr>
      <vt:lpstr>Cambria Math</vt:lpstr>
      <vt:lpstr>Trebuchet MS</vt:lpstr>
      <vt:lpstr>Wingdings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Menú de trabajo</vt:lpstr>
      <vt:lpstr>Diagramas de Flujo</vt:lpstr>
      <vt:lpstr>Presentación de PowerPoint</vt:lpstr>
      <vt:lpstr>Presentación de PowerPoint</vt:lpstr>
      <vt:lpstr>Reglas de Creación</vt:lpstr>
      <vt:lpstr>Presentación de PowerPoint</vt:lpstr>
      <vt:lpstr>Presentación de PowerPoint</vt:lpstr>
      <vt:lpstr>Presentación de PowerPoint</vt:lpstr>
      <vt:lpstr>Presentación de PowerPoint</vt:lpstr>
      <vt:lpstr>Simbología de los DF</vt:lpstr>
      <vt:lpstr>Simbología de los DF</vt:lpstr>
      <vt:lpstr>Simbología de los DF</vt:lpstr>
      <vt:lpstr>Simbología de los DF</vt:lpstr>
      <vt:lpstr>Simbología de los DF</vt:lpstr>
      <vt:lpstr>Simbología de los DF</vt:lpstr>
      <vt:lpstr>Simbología de los DF</vt:lpstr>
      <vt:lpstr>Ejemplo de Diagrama de Flujo</vt:lpstr>
      <vt:lpstr>Pseudocódigo</vt:lpstr>
      <vt:lpstr>Pseudocódigo</vt:lpstr>
      <vt:lpstr>Pseudocódigo</vt:lpstr>
      <vt:lpstr>Pseudocódigo</vt:lpstr>
      <vt:lpstr>Sintaxis de un Pseudocódigo</vt:lpstr>
      <vt:lpstr>Sintaxis de un Pseudocódigo</vt:lpstr>
      <vt:lpstr>Ejemplo  Pseudocódigo 1</vt:lpstr>
      <vt:lpstr>Ejemplo Pseudocódigo 2</vt:lpstr>
      <vt:lpstr>Ejemplo Pseudocódigo 3</vt:lpstr>
      <vt:lpstr>Lenguajes de Alto Nivel</vt:lpstr>
      <vt:lpstr>Presentación de PowerPoint</vt:lpstr>
      <vt:lpstr>Presentación de PowerPoint</vt:lpstr>
      <vt:lpstr>Codificación</vt:lpstr>
      <vt:lpstr>Presentación de PowerPoint</vt:lpstr>
      <vt:lpstr>Ejemplo 1 de un Programa codificado en TC++</vt:lpstr>
      <vt:lpstr>Ejemplo 2 de un Programa codificado en TC++</vt:lpstr>
      <vt:lpstr>Ejemplo 3 de un Programa codificado en TC++</vt:lpstr>
      <vt:lpstr>Conclusión</vt:lpstr>
      <vt:lpstr>Dudas</vt:lpstr>
      <vt:lpstr>BIBLIOGRAFÍA BÁSICA </vt:lpstr>
      <vt:lpstr>BIBLIOGRAFÍA COMPLEMENTARIA </vt:lpstr>
      <vt:lpstr>Referencias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Jair Fernando Herrera Morales</dc:creator>
  <cp:lastModifiedBy>INSPIRON</cp:lastModifiedBy>
  <cp:revision>49</cp:revision>
  <dcterms:created xsi:type="dcterms:W3CDTF">2017-09-10T23:18:35Z</dcterms:created>
  <dcterms:modified xsi:type="dcterms:W3CDTF">2017-09-20T21:17:15Z</dcterms:modified>
</cp:coreProperties>
</file>