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handoutMasterIdLst>
    <p:handoutMasterId r:id="rId51"/>
  </p:handoutMasterIdLst>
  <p:sldIdLst>
    <p:sldId id="302" r:id="rId2"/>
    <p:sldId id="303" r:id="rId3"/>
    <p:sldId id="304" r:id="rId4"/>
    <p:sldId id="312" r:id="rId5"/>
    <p:sldId id="313" r:id="rId6"/>
    <p:sldId id="305" r:id="rId7"/>
    <p:sldId id="306" r:id="rId8"/>
    <p:sldId id="307" r:id="rId9"/>
    <p:sldId id="308" r:id="rId10"/>
    <p:sldId id="309" r:id="rId11"/>
    <p:sldId id="301" r:id="rId12"/>
    <p:sldId id="257" r:id="rId13"/>
    <p:sldId id="267" r:id="rId14"/>
    <p:sldId id="268" r:id="rId15"/>
    <p:sldId id="270" r:id="rId16"/>
    <p:sldId id="260" r:id="rId17"/>
    <p:sldId id="299" r:id="rId18"/>
    <p:sldId id="271" r:id="rId19"/>
    <p:sldId id="273" r:id="rId20"/>
    <p:sldId id="274" r:id="rId21"/>
    <p:sldId id="276" r:id="rId22"/>
    <p:sldId id="272" r:id="rId23"/>
    <p:sldId id="275" r:id="rId24"/>
    <p:sldId id="278" r:id="rId25"/>
    <p:sldId id="279" r:id="rId26"/>
    <p:sldId id="277" r:id="rId27"/>
    <p:sldId id="282" r:id="rId28"/>
    <p:sldId id="295" r:id="rId29"/>
    <p:sldId id="296" r:id="rId30"/>
    <p:sldId id="297" r:id="rId31"/>
    <p:sldId id="298" r:id="rId32"/>
    <p:sldId id="284" r:id="rId33"/>
    <p:sldId id="290" r:id="rId34"/>
    <p:sldId id="285" r:id="rId35"/>
    <p:sldId id="286" r:id="rId36"/>
    <p:sldId id="287" r:id="rId37"/>
    <p:sldId id="288" r:id="rId38"/>
    <p:sldId id="289" r:id="rId39"/>
    <p:sldId id="291" r:id="rId40"/>
    <p:sldId id="292" r:id="rId41"/>
    <p:sldId id="293" r:id="rId42"/>
    <p:sldId id="294" r:id="rId43"/>
    <p:sldId id="310" r:id="rId44"/>
    <p:sldId id="314" r:id="rId45"/>
    <p:sldId id="315" r:id="rId46"/>
    <p:sldId id="311" r:id="rId47"/>
    <p:sldId id="316" r:id="rId48"/>
    <p:sldId id="269" r:id="rId49"/>
  </p:sldIdLst>
  <p:sldSz cx="12188825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51" d="100"/>
          <a:sy n="51" d="100"/>
        </p:scale>
        <p:origin x="72" y="28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3186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2446EEE-9F74-414C-8CF3-76F72C6C9CBB}" type="datetime1">
              <a:rPr lang="es-ES" smtClean="0"/>
              <a:t>20/09/2017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es-ES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48FC2AD-8B93-45A4-8827-85E82B2F4F55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dirty="0"/>
              <a:t>Editar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5677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14692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21341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7788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9519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4459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3637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9271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9549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es-ES" smtClean="0"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878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 rtl="0">
              <a:defRPr sz="54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256" name="línea" descr="Gráfico de líneas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orma libre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8" name="Forma libre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9" name="Forma libre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0" name="Forma libre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1" name="Forma libre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2" name="Forma libre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3" name="Forma libre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4" name="Forma libre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5" name="Forma libre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6" name="Forma libre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7" name="Forma libre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8" name="Forma libre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9" name="Forma libre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0" name="Forma libre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1" name="Forma libre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2" name="Forma libre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3" name="Forma libre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4" name="Forma libre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5" name="Forma libre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6" name="Forma libre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7" name="Forma libre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8" name="Forma libre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9" name="Forma libre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0" name="Forma libre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1" name="Forma libre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2" name="Forma libre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3" name="Forma libre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4" name="Forma libre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5" name="Forma libre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6" name="Forma libre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7" name="Forma libre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8" name="Forma libre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9" name="Forma libre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0" name="Forma libre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1" name="Forma libre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2" name="Forma libre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3" name="Forma libre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4" name="Forma libre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5" name="Forma libre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6" name="Forma libre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7" name="Forma libre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8" name="Forma libre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9" name="Forma libre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0" name="Forma libre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1" name="Forma libre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2" name="Forma libre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3" name="Forma libre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4" name="Forma libre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5" name="Forma libre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6" name="Forma libre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7" name="Forma libre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8" name="Forma libre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9" name="Forma libre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0" name="Forma libre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1" name="Forma libre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2" name="Forma libre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3" name="Forma libre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4" name="Forma libre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5" name="Forma libre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6" name="Forma libre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7" name="Forma libre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8" name="Forma libre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9" name="Forma libre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0" name="Forma libre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1" name="Forma libre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2" name="Forma libre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3" name="Forma libre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4" name="Forma libre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5" name="Forma libre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6" name="Forma libre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7" name="Forma libre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8" name="Forma libre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9" name="Forma libre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0" name="Forma libre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1" name="Forma libre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2" name="Forma libre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3" name="Forma libre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4" name="Forma libre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5" name="Forma libre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6" name="Forma libre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7" name="Forma libre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8" name="Forma libre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9" name="Forma libre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0" name="Forma libre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1" name="Forma libre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2" name="Forma libre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3" name="Forma libre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4" name="Forma libre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5" name="Forma libre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6" name="Forma libre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7" name="Forma libre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8" name="Forma libre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9" name="Forma libre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0" name="Forma libre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1" name="Forma libre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2" name="Forma libre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3" name="Forma libre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4" name="Forma libre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5" name="Forma libre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6" name="Forma libre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7" name="Forma libre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8" name="Forma libre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9" name="Forma libre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0" name="Forma libre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1" name="Forma libre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2" name="Forma libre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3" name="Forma libre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4" name="Forma libre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5" name="Forma libre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6" name="Forma libre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7" name="Forma libre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8" name="Forma libre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9" name="Forma libre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0" name="Forma libre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1" name="Forma libre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2" name="Forma libre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3" name="Forma libre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4" name="Forma libre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5" name="Forma libre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6" name="Forma libre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7" name="Forma libre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8" name="Forma libre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9" name="Forma libre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/>
              <a:t>Haga clic para editar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7" name="línea" descr="Gráfico de líneas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orma libre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9" name="Forma libre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0" name="Forma libre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1" name="Forma libre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2" name="Forma libre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3" name="Forma libre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4" name="Forma libre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5" name="Forma libre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" name="Forma libre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" name="Forma libre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" name="Forma libre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" name="Forma libre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" name="Forma libre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" name="Forma libre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" name="Forma libre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" name="Forma libre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4" name="Forma libre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5" name="Forma libre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6" name="Forma libre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7" name="Forma libre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8" name="Forma libre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9" name="Forma libre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0" name="Forma libre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1" name="Forma libre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2" name="Forma libre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3" name="Forma libre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4" name="Forma libre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5" name="Forma libre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6" name="Forma libre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7" name="Forma libre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8" name="Forma libre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9" name="Forma libre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0" name="Forma libre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1" name="Forma libre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2" name="Forma libre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3" name="Forma libre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4" name="Forma libre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5" name="Forma libre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6" name="Forma libre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7" name="Forma libre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8" name="Forma libre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9" name="Forma libre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0" name="Forma libre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1" name="Forma libre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2" name="Forma libre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3" name="Forma libre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4" name="Forma libre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5" name="Forma libre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6" name="Forma libre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7" name="Forma libre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8" name="Forma libre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9" name="Forma libre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0" name="Forma libre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1" name="Forma libre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2" name="Forma libre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3" name="Forma libre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4" name="Forma libre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5" name="Forma libre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6" name="Forma libre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7" name="Forma libre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8" name="Forma libre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9" name="Forma libre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0" name="Forma libre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1" name="Forma libre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2" name="Forma libre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3" name="Forma libre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4" name="Forma libre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5" name="Forma libre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6" name="Forma libre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7" name="Forma libre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8" name="Forma libre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9" name="Forma libre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80" name="Forma libre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81" name="Forma libre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</p:grp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22E2A2-B648-4842-9ED5-8E4D1828D625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7" name="línea" descr="Gráfico de líneas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orma libre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9" name="Forma libre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0" name="Forma libre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1" name="Forma libre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2" name="Forma libre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3" name="Forma libre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4" name="Forma libre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5" name="Forma libre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" name="Forma libre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" name="Forma libre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" name="Forma libre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" name="Forma libre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" name="Forma libre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" name="Forma libre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" name="Forma libre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" name="Forma libre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4" name="Forma libre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5" name="Forma libre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6" name="Forma libre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7" name="Forma libre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8" name="Forma libre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9" name="Forma libre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0" name="Forma libre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1" name="Forma libre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2" name="Forma libre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3" name="Forma libre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4" name="Forma libre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5" name="Forma libre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6" name="Forma libre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7" name="Forma libre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8" name="Forma libre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39" name="Forma libre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0" name="Forma libre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1" name="Forma libre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2" name="Forma libre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3" name="Forma libre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4" name="Forma libre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5" name="Forma libre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6" name="Forma libre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7" name="Forma libre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8" name="Forma libre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49" name="Forma libre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0" name="Forma libre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1" name="Forma libre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2" name="Forma libre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3" name="Forma libre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4" name="Forma libre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5" name="Forma libre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6" name="Forma libre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7" name="Forma libre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8" name="Forma libre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59" name="Forma libre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0" name="Forma libre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1" name="Forma libre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2" name="Forma libre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3" name="Forma libre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4" name="Forma libre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5" name="Forma libre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6" name="Forma libre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7" name="Forma libre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8" name="Forma libre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69" name="Forma libre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0" name="Forma libre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1" name="Forma libre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2" name="Forma libre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3" name="Forma libre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4" name="Forma libre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5" name="Forma libre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6" name="Forma libre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7" name="Forma libre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8" name="Forma libre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79" name="Forma libre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80" name="Forma libre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81" name="Forma libre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</p:grpSp>
      <p:sp>
        <p:nvSpPr>
          <p:cNvPr id="3" name="Marcador de posición de texto vertical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6AB9F2-CD8F-42EB-A63E-2B03D1B74C56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167" name="línea" descr="Gráfico de líneas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orma libre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9" name="Forma libre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0" name="Forma libre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1" name="Forma libre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2" name="Forma libre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3" name="Forma libre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4" name="Forma libre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5" name="Forma libre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6" name="Forma libre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7" name="Forma libre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8" name="Forma libre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9" name="Forma libre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0" name="Forma libre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1" name="Forma libre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2" name="Forma libre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3" name="Forma libre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4" name="Forma libre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5" name="Forma libre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6" name="Forma libre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7" name="Forma libre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8" name="Forma libre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9" name="Forma libre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0" name="Forma libre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1" name="Forma libre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2" name="Forma libre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3" name="Forma libre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4" name="Forma libre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5" name="Forma libre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6" name="Forma libre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7" name="Forma libre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8" name="Forma libre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9" name="Forma libre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0" name="Forma libre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1" name="Forma libre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2" name="Forma libre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3" name="Forma libre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4" name="Forma libre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5" name="Forma libre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6" name="Forma libre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7" name="Forma libre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8" name="Forma libre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9" name="Forma libre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0" name="Forma libre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1" name="Forma libre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2" name="Forma libre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3" name="Forma libre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4" name="Forma libre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5" name="Forma libre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6" name="Forma libre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7" name="Forma libre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8" name="Forma libre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9" name="Forma libre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0" name="Forma libre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1" name="Forma libre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2" name="Forma libre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3" name="Forma libre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4" name="Forma libre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5" name="Forma libre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6" name="Forma libre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7" name="Forma libre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8" name="Forma libre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9" name="Forma libre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0" name="Forma libre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1" name="Forma libre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2" name="Forma libre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3" name="Forma libre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4" name="Forma libre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5" name="Forma libre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6" name="Forma libre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7" name="Forma libre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8" name="Forma libre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9" name="Forma libre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40" name="Forma libre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41" name="Forma libre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</p:grp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ACC39B-F8AD-4C56-AD8F-A56798AE1A49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 rtl="0">
              <a:defRPr sz="4400" b="0" cap="none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255" name="línea" descr="Gráfico de líneas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orma libre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7" name="Forma libre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8" name="Forma libre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9" name="Forma libre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0" name="Forma libre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1" name="Forma libre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2" name="Forma libre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3" name="Forma libre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4" name="Forma libre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5" name="Forma libre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6" name="Forma libre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7" name="Forma libre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8" name="Forma libre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9" name="Forma libre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0" name="Forma libre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1" name="Forma libre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2" name="Forma libre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3" name="Forma libre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4" name="Forma libre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5" name="Forma libre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6" name="Forma libre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7" name="Forma libre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8" name="Forma libre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79" name="Forma libre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0" name="Forma libre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1" name="Forma libre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2" name="Forma libre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3" name="Forma libre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4" name="Forma libre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5" name="Forma libre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6" name="Forma libre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7" name="Forma libre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8" name="Forma libre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89" name="Forma libre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0" name="Forma libre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1" name="Forma libre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2" name="Forma libre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3" name="Forma libre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4" name="Forma libre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5" name="Forma libre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6" name="Forma libre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7" name="Forma libre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8" name="Forma libre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99" name="Forma libre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0" name="Forma libre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1" name="Forma libre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2" name="Forma libre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3" name="Forma libre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4" name="Forma libre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5" name="Forma libre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6" name="Forma libre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7" name="Forma libre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8" name="Forma libre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09" name="Forma libre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0" name="Forma libre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1" name="Forma libre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2" name="Forma libre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3" name="Forma libre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4" name="Forma libre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5" name="Forma libre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6" name="Forma libre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7" name="Forma libre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8" name="Forma libre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19" name="Forma libre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0" name="Forma libre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1" name="Forma libre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2" name="Forma libre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3" name="Forma libre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4" name="Forma libre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5" name="Forma libre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6" name="Forma libre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7" name="Forma libre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8" name="Forma libre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29" name="Forma libre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0" name="Forma libre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1" name="Forma libre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2" name="Forma libre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3" name="Forma libre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4" name="Forma libre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5" name="Forma libre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6" name="Forma libre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7" name="Forma libre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8" name="Forma libre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39" name="Forma libre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0" name="Forma libre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1" name="Forma libre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2" name="Forma libre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3" name="Forma libre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4" name="Forma libre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5" name="Forma libre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6" name="Forma libre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7" name="Forma libre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8" name="Forma libre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49" name="Forma libre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0" name="Forma libre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1" name="Forma libre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2" name="Forma libre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3" name="Forma libre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4" name="Forma libre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5" name="Forma libre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6" name="Forma libre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7" name="Forma libre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8" name="Forma libre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59" name="Forma libre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0" name="Forma libre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1" name="Forma libre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2" name="Forma libre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3" name="Forma libre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4" name="Forma libre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5" name="Forma libre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6" name="Forma libre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7" name="Forma libre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8" name="Forma libre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69" name="Forma libre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0" name="Forma libre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1" name="Forma libre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2" name="Forma libre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3" name="Forma libre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4" name="Forma libre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5" name="Forma libre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6" name="Forma libre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7" name="Forma libre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8" name="Forma libre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noProof="0"/>
              <a:t>Editar el estilo de texto del patrón</a:t>
            </a: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9A5F5A5-C1AF-4E1F-BBE9-77A0324E6A16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158" name="línea" descr="Gráfico de líneas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orma libre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0" name="Forma libre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1" name="Forma libre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2" name="Forma libre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3" name="Forma libre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4" name="Forma libre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5" name="Forma libre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6" name="Forma libre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7" name="Forma libre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8" name="Forma libre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9" name="Forma libre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0" name="Forma libre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1" name="Forma libre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2" name="Forma libre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3" name="Forma libre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4" name="Forma libre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5" name="Forma libre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6" name="Forma libre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7" name="Forma libre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8" name="Forma libre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9" name="Forma libre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0" name="Forma libre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1" name="Forma libre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2" name="Forma libre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3" name="Forma libre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4" name="Forma libre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5" name="Forma libre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6" name="Forma libre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7" name="Forma libre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8" name="Forma libre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9" name="Forma libre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0" name="Forma libre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1" name="Forma libre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2" name="Forma libre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3" name="Forma libre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4" name="Forma libre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5" name="Forma libre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6" name="Forma libre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7" name="Forma libre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8" name="Forma libre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9" name="Forma libre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0" name="Forma libre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1" name="Forma libre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2" name="Forma libre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3" name="Forma libre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4" name="Forma libre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5" name="Forma libre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6" name="Forma libre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7" name="Forma libre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8" name="Forma libre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9" name="Forma libre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0" name="Forma libre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1" name="Forma libre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2" name="Forma libre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3" name="Forma libre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4" name="Forma libre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5" name="Forma libre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6" name="Forma libre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7" name="Forma libre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8" name="Forma libre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9" name="Forma libre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0" name="Forma libre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1" name="Forma libre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2" name="Forma libre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3" name="Forma libre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4" name="Forma libre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5" name="Forma libre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6" name="Forma libre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7" name="Forma libre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8" name="Forma libre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9" name="Forma libre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0" name="Forma libre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1" name="Forma libre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2" name="Forma libre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</p:grpSp>
      <p:sp>
        <p:nvSpPr>
          <p:cNvPr id="3" name="Marcador de posición de contenido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BAF46A-8BB1-4F24-A11E-0306615E93F5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160" name="línea" descr="Gráfico de líneas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orma libre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2" name="Forma libre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3" name="Forma libre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4" name="Forma libre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5" name="Forma libre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6" name="Forma libre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7" name="Forma libre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8" name="Forma libre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9" name="Forma libre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0" name="Forma libre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1" name="Forma libre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2" name="Forma libre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3" name="Forma libre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4" name="Forma libre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5" name="Forma libre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6" name="Forma libre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7" name="Forma libre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8" name="Forma libre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9" name="Forma libre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0" name="Forma libre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1" name="Forma libre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2" name="Forma libre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3" name="Forma libre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4" name="Forma libre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5" name="Forma libre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6" name="Forma libre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7" name="Forma libre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8" name="Forma libre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9" name="Forma libre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0" name="Forma libre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1" name="Forma libre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2" name="Forma libre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3" name="Forma libre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4" name="Forma libre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5" name="Forma libre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6" name="Forma libre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7" name="Forma libre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8" name="Forma libre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9" name="Forma libre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0" name="Forma libre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1" name="Forma libre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2" name="Forma libre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3" name="Forma libre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4" name="Forma libre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5" name="Forma libre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6" name="Forma libre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7" name="Forma libre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8" name="Forma libre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9" name="Forma libre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0" name="Forma libre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1" name="Forma libre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2" name="Forma libre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3" name="Forma libre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4" name="Forma libre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5" name="Forma libre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6" name="Forma libre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7" name="Forma libre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8" name="Forma libre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9" name="Forma libre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0" name="Forma libre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1" name="Forma libre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2" name="Forma libre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3" name="Forma libre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4" name="Forma libre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5" name="Forma libre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6" name="Forma libre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7" name="Forma libre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8" name="Forma libre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9" name="Forma libre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0" name="Forma libre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1" name="Forma libre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2" name="Forma libre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3" name="Forma libre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4" name="Forma libre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</p:grp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/>
              <a:t>Editar el estilo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5" name="Marcador de posición de texto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/>
              <a:t>Editar el estilo de texto del patrón</a:t>
            </a:r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829AD9-EA14-4AE8-BB2F-1A8BF56A3E5B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  <p:sp>
        <p:nvSpPr>
          <p:cNvPr id="85" name="Marcador de posición de contenido 3"/>
          <p:cNvSpPr>
            <a:spLocks noGrp="1"/>
          </p:cNvSpPr>
          <p:nvPr>
            <p:ph sz="half" idx="13"/>
          </p:nvPr>
        </p:nvSpPr>
        <p:spPr>
          <a:xfrm>
            <a:off x="6246812" y="2819400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156" name="línea" descr="Gráfico de líneas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orma libre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58" name="Forma libre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59" name="Forma libre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0" name="Forma libre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1" name="Forma libre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2" name="Forma libre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3" name="Forma libre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4" name="Forma libre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5" name="Forma libre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6" name="Forma libre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7" name="Forma libre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8" name="Forma libre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69" name="Forma libre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0" name="Forma libre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1" name="Forma libre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2" name="Forma libre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3" name="Forma libre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4" name="Forma libre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5" name="Forma libre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6" name="Forma libre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7" name="Forma libre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8" name="Forma libre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79" name="Forma libre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0" name="Forma libre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1" name="Forma libre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2" name="Forma libre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3" name="Forma libre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4" name="Forma libre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5" name="Forma libre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6" name="Forma libre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7" name="Forma libre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8" name="Forma libre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89" name="Forma libre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0" name="Forma libre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1" name="Forma libre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2" name="Forma libre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3" name="Forma libre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4" name="Forma libre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5" name="Forma libre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6" name="Forma libre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7" name="Forma libre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8" name="Forma libre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199" name="Forma libre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0" name="Forma libre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1" name="Forma libre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2" name="Forma libre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3" name="Forma libre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4" name="Forma libre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5" name="Forma libre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6" name="Forma libre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7" name="Forma libre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8" name="Forma libre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09" name="Forma libre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0" name="Forma libre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1" name="Forma libre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2" name="Forma libre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3" name="Forma libre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4" name="Forma libre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5" name="Forma libre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6" name="Forma libre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7" name="Forma libre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8" name="Forma libre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19" name="Forma libre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0" name="Forma libre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1" name="Forma libre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2" name="Forma libre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3" name="Forma libre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4" name="Forma libre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5" name="Forma libre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6" name="Forma libre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7" name="Forma libre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8" name="Forma libre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29" name="Forma libre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  <p:sp>
          <p:nvSpPr>
            <p:cNvPr id="230" name="Forma libre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>
                <a:ln>
                  <a:noFill/>
                </a:ln>
              </a:endParaRPr>
            </a:p>
          </p:txBody>
        </p:sp>
      </p:grp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996EFD6-A265-4329-83FB-237234CCC851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1EEC8E5-6135-4EEA-A5FA-4E382F0E51FD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noProof="0"/>
              <a:t>Editar el estilo de texto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S" noProof="0" dirty="0"/>
          </a:p>
        </p:txBody>
      </p:sp>
      <p:grpSp>
        <p:nvGrpSpPr>
          <p:cNvPr id="615" name="marco" descr="Gráfico de cuadro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upo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upo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orma libre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Forma libre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Forma libre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Forma libre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Forma libre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Forma libre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Forma libre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Forma libre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Forma libre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Forma libre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Forma libre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Forma libre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Forma libre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Forma libre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Forma libre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Forma libre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Forma libre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Forma libre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Forma libre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Forma libre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Forma libre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Forma libre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Forma libre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Forma libre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Forma libre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Forma libre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Forma libre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Forma libre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Forma libre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Forma libre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Forma libre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Forma libre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Forma libre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Forma libre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Forma libre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Forma libre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Forma libre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Forma libre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Forma libre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Forma libre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Forma libre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Forma libre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Forma libre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Forma libre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Forma libre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Forma libre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Forma libre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Forma libre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Forma libre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Forma libre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Forma libre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Forma libre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Forma libre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Forma libre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Forma libre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Forma libre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Forma libre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Forma libre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Forma libre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Forma libre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Forma libre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Forma libre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Forma libre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Forma libre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Forma libre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Forma libre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Forma libre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Forma libre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Forma libre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Forma libre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Forma libre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Forma libre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Forma libre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Forma libre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upo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orma libre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Forma libre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Forma libre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Forma libre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Forma libre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Forma libre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Forma libre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Forma libre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Forma libre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Forma libre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Forma libre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Forma libre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Forma libre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Forma libre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Forma libre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Forma libre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Forma libre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Forma libre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Forma libre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Forma libre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Forma libre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Forma libre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Forma libre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Forma libre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Forma libre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Forma libre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Forma libre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Forma libre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Forma libre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Forma libre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Forma libre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Forma libre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Forma libre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Forma libre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Forma libre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Forma libre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Forma libre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Forma libre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Forma libre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Forma libre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Forma libre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Forma libre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Forma libre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Forma libre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Forma libre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Forma libre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Forma libre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Forma libre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Forma libre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Forma libre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Forma libre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Forma libre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Forma libre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Forma libre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Forma libre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Forma libre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Forma libre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Forma libre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Forma libre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Forma libre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Forma libre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Forma libre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Forma libre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Forma libre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Forma libre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Forma libre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Forma libre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Forma libre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Forma libre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Forma libre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Forma libre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Forma libre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Forma libre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Forma libre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upo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upo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orma libre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Forma libre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Forma libre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Forma libre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Forma libre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Forma libre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Forma libre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Forma libre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Forma libre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Forma libre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Forma libre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Forma libre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Forma libre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Forma libre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Forma libre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Forma libre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Forma libre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Forma libre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Forma libre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Forma libre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Forma libre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Forma libre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Forma libre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Forma libre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Forma libre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Forma libre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Forma libre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Forma libre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Forma libre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Forma libre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Forma libre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Forma libre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Forma libre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Forma libre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Forma libre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Forma libre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Forma libre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Forma libre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Forma libre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Forma libre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Forma libre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Forma libre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Forma libre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Forma libre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Forma libre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Forma libre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Forma libre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Forma libre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Forma libre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Forma libre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Forma libre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Forma libre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Forma libre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Forma libre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Forma libre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Forma libre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Forma libre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Forma libre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Forma libre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Forma libre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Forma libre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Forma libre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Forma libre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Forma libre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Forma libre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Forma libre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Forma libre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Forma libre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Forma libre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Forma libre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Forma libre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Forma libre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Forma libre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Forma libre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upo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orma libre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Forma libre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Forma libre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Forma libre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Forma libre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Forma libre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Forma libre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Forma libre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Forma libre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Forma libre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Forma libre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Forma libre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Forma libre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Forma libre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Forma libre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Forma libre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Forma libre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Forma libre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Forma libre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Forma libre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Forma libre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Forma libre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Forma libre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Forma libre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Forma libre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Forma libre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Forma libre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Forma libre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Forma libre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Forma libre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Forma libre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Forma libre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Forma libre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Forma libre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Forma libre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Forma libre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Forma libre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Forma libre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Forma libre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Forma libre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Forma libre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Forma libre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Forma libre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Forma libre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Forma libre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Forma libre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Forma libre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Forma libre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Forma libre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Forma libre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Forma libre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Forma libre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Forma libre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Forma libre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Forma libre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Forma libre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Forma libre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Forma libre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Forma libre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Forma libre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Forma libre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Forma libre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Forma libre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Forma libre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Forma libre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Forma libre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Forma libre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Forma libre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Forma libre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Forma libre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Forma libre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Forma libre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Forma libre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Forma libre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AA01AB-145F-4AE5-A1D5-362BC05CA7CC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imagen 2" descr="Marcador de posición vacío para agregar una imagen. Haga clic en el marcador de posición y seleccione la imagen que quiera agregar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614" name="marco" descr="Gráfico de cuadro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upo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upo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orma libre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Forma libre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Forma libre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Forma libre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Forma libre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Forma libre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Forma libre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Forma libre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Forma libre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Forma libre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Forma libre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Forma libre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Forma libre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Forma libre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Forma libre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Forma libre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Forma libre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Forma libre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Forma libre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Forma libre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Forma libre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Forma libre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Forma libre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Forma libre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Forma libre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Forma libre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Forma libre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Forma libre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Forma libre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Forma libre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Forma libre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Forma libre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Forma libre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Forma libre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Forma libre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Forma libre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Forma libre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Forma libre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Forma libre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Forma libre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Forma libre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Forma libre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Forma libre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Forma libre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Forma libre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Forma libre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Forma libre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Forma libre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Forma libre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Forma libre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Forma libre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Forma libre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Forma libre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Forma libre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Forma libre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Forma libre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Forma libre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Forma libre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Forma libre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Forma libre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Forma libre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Forma libre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Forma libre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Forma libre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Forma libre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Forma libre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Forma libre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Forma libre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Forma libre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Forma libre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Forma libre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Forma libre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Forma libre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Forma libre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upo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orma libre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Forma libre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Forma libre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Forma libre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Forma libre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Forma libre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Forma libre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Forma libre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Forma libre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Forma libre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Forma libre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Forma libre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Forma libre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Forma libre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Forma libre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Forma libre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Forma libre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Forma libre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Forma libre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Forma libre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Forma libre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Forma libre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Forma libre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Forma libre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Forma libre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Forma libre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Forma libre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Forma libre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Forma libre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Forma libre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Forma libre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Forma libre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Forma libre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Forma libre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Forma libre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Forma libre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Forma libre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Forma libre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Forma libre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Forma libre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Forma libre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Forma libre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Forma libre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Forma libre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Forma libre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Forma libre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Forma libre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Forma libre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Forma libre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Forma libre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Forma libre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Forma libre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Forma libre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Forma libre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Forma libre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Forma libre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Forma libre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Forma libre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Forma libre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Forma libre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Forma libre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Forma libre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Forma libre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Forma libre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Forma libre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Forma libre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Forma libre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Forma libre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Forma libre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Forma libre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Forma libre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Forma libre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Forma libre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Forma libre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upo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upo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orma libre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Forma libre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Forma libre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Forma libre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Forma libre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Forma libre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Forma libre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Forma libre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Forma libre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Forma libre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Forma libre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Forma libre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Forma libre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Forma libre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Forma libre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Forma libre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Forma libre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Forma libre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Forma libre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Forma libre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Forma libre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Forma libre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Forma libre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Forma libre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Forma libre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Forma libre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Forma libre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Forma libre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Forma libre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Forma libre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Forma libre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Forma libre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Forma libre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Forma libre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Forma libre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Forma libre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Forma libre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Forma libre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Forma libre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Forma libre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Forma libre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Forma libre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Forma libre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Forma libre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Forma libre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Forma libre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Forma libre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Forma libre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Forma libre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Forma libre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Forma libre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Forma libre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Forma libre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Forma libre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Forma libre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Forma libre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Forma libre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Forma libre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Forma libre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Forma libre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Forma libre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Forma libre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Forma libre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Forma libre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Forma libre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Forma libre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Forma libre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Forma libre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Forma libre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Forma libre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Forma libre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Forma libre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Forma libre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Forma libre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upo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orma libre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Forma libre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Forma libre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Forma libre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Forma libre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Forma libre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Forma libre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Forma libre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Forma libre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Forma libre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Forma libre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Forma libre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Forma libre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Forma libre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Forma libre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Forma libre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Forma libre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Forma libre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Forma libre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Forma libre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Forma libre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Forma libre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Forma libre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Forma libre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Forma libre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Forma libre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Forma libre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Forma libre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Forma libre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Forma libre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Forma libre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Forma libre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Forma libre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Forma libre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Forma libre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Forma libre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Forma libre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Forma libre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Forma libre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Forma libre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Forma libre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Forma libre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Forma libre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Forma libre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Forma libre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Forma libre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Forma libre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Forma libre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Forma libre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Forma libre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Forma libre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Forma libre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Forma libre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Forma libre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Forma libre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Forma libre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Forma libre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Forma libre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Forma libre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Forma libre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Forma libre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Forma libre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Forma libre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Forma libre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Forma libre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Forma libre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Forma libre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Forma libre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Forma libre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Forma libre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Forma libre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Forma libre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Forma libre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Forma libre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es-ES" noProof="0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Marcador de posición de texto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noProof="0"/>
              <a:t>Editar el estilo de texto del patrón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FD16348-E405-42B1-89B5-964AA77FE073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es-ES" noProof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dirty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EA5BF5C-F4C1-4C94-BD5F-F847F8EB8117}" type="datetime1">
              <a:rPr lang="es-ES" noProof="0" smtClean="0"/>
              <a:t>20/09/2017</a:t>
            </a:fld>
            <a:endParaRPr lang="es-ES" noProof="0" dirty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slide" Target="slide16.xml"/><Relationship Id="rId7" Type="http://schemas.openxmlformats.org/officeDocument/2006/relationships/slide" Target="slide27.xml"/><Relationship Id="rId12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11" Type="http://schemas.openxmlformats.org/officeDocument/2006/relationships/slide" Target="slide31.xml"/><Relationship Id="rId5" Type="http://schemas.openxmlformats.org/officeDocument/2006/relationships/slide" Target="slide21.xml"/><Relationship Id="rId10" Type="http://schemas.openxmlformats.org/officeDocument/2006/relationships/slide" Target="slide39.xml"/><Relationship Id="rId4" Type="http://schemas.openxmlformats.org/officeDocument/2006/relationships/slide" Target="slide18.xml"/><Relationship Id="rId9" Type="http://schemas.openxmlformats.org/officeDocument/2006/relationships/slide" Target="slide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slide" Target="slide2.xml"/><Relationship Id="rId5" Type="http://schemas.openxmlformats.org/officeDocument/2006/relationships/slide" Target="slide31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9" Type="http://schemas.openxmlformats.org/officeDocument/2006/relationships/slide" Target="slide4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https://books.google.com.mx/books?id=CfhGJ7yylRgC&amp;pg=PA186&amp;dq=que+es+un+servidor&amp;hl=es-419&amp;sa=X&amp;ved=0ahUKEwjeneWIp_PUAhXBNiYKHWnBCZkQ6AEINjAE#v=onepage&amp;q=servidor&amp;f=false" TargetMode="External"/><Relationship Id="rId13" Type="http://schemas.openxmlformats.org/officeDocument/2006/relationships/hyperlink" Target="https://www.ecured.cu/Cable_de_par_trenzado" TargetMode="External"/><Relationship Id="rId3" Type="http://schemas.openxmlformats.org/officeDocument/2006/relationships/hyperlink" Target="https://www.oas.org/juridico/spanish/cyber/cyb29_computer_int_sp.pdf" TargetMode="External"/><Relationship Id="rId7" Type="http://schemas.openxmlformats.org/officeDocument/2006/relationships/hyperlink" Target="https://es.slideshare.net/Cordobaslide/estaciones-de-trabajo-y-servidores-dedicados" TargetMode="External"/><Relationship Id="rId12" Type="http://schemas.openxmlformats.org/officeDocument/2006/relationships/hyperlink" Target="http://neo.lcc.uma.es/evirtual/cdd/tutorial/fisico/fibra.html" TargetMode="External"/><Relationship Id="rId2" Type="http://schemas.openxmlformats.org/officeDocument/2006/relationships/hyperlink" Target="http://www.alegsa.com.ar/Dic/red_de_computadoras.php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informatica-es.blogspot.mx/2009/05/nodos-de-red-y-su-funcion.html" TargetMode="External"/><Relationship Id="rId11" Type="http://schemas.openxmlformats.org/officeDocument/2006/relationships/hyperlink" Target="https://es.slideshare.net/MtraAndrea/informtica-1-la-computadora-y-la-comunicacin" TargetMode="External"/><Relationship Id="rId5" Type="http://schemas.openxmlformats.org/officeDocument/2006/relationships/hyperlink" Target="http://www.duiops.net/manuales/faqinternet/faqinternet4.htm" TargetMode="External"/><Relationship Id="rId15" Type="http://schemas.openxmlformats.org/officeDocument/2006/relationships/slide" Target="slide2.xml"/><Relationship Id="rId10" Type="http://schemas.openxmlformats.org/officeDocument/2006/relationships/hyperlink" Target="http://www.fca.unl.edu.ar/informaticabasica/Redes.pdf" TargetMode="External"/><Relationship Id="rId4" Type="http://schemas.openxmlformats.org/officeDocument/2006/relationships/hyperlink" Target="http://www.cavsi.com/preguntasrespuestas/que-es-red-de-computadoras/" TargetMode="External"/><Relationship Id="rId9" Type="http://schemas.openxmlformats.org/officeDocument/2006/relationships/hyperlink" Target="https://www.uv.mx/personal/artulopez/files/2012/09/08-Fun-y-Tec-de-Redes-de-C.pdf" TargetMode="External"/><Relationship Id="rId14" Type="http://schemas.openxmlformats.org/officeDocument/2006/relationships/slide" Target="slide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5"/>
          <p:cNvSpPr/>
          <p:nvPr/>
        </p:nvSpPr>
        <p:spPr>
          <a:xfrm>
            <a:off x="328027" y="182160"/>
            <a:ext cx="11521280" cy="1940768"/>
          </a:xfrm>
          <a:prstGeom prst="round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24" y="182160"/>
            <a:ext cx="2057400" cy="20574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74414" y="1628800"/>
            <a:ext cx="11908665" cy="507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dirty="0">
                <a:solidFill>
                  <a:schemeClr val="bg1"/>
                </a:solidFill>
              </a:rPr>
              <a:t>Programa de Estudios por </a:t>
            </a:r>
            <a:r>
              <a:rPr lang="es-ES_tradnl" sz="2800" dirty="0" smtClean="0">
                <a:solidFill>
                  <a:schemeClr val="bg1"/>
                </a:solidFill>
              </a:rPr>
              <a:t>Competencias:</a:t>
            </a:r>
          </a:p>
          <a:p>
            <a:pPr algn="ctr"/>
            <a:r>
              <a:rPr lang="es-ES_tradnl" sz="2800" dirty="0" smtClean="0"/>
              <a:t>“</a:t>
            </a:r>
            <a:r>
              <a:rPr lang="es-ES_tradnl" sz="2800" dirty="0" smtClean="0"/>
              <a:t>Comunicación entre Computadoras I</a:t>
            </a:r>
            <a:r>
              <a:rPr lang="es-ES_tradnl" sz="2800" dirty="0" smtClean="0"/>
              <a:t>”</a:t>
            </a:r>
          </a:p>
          <a:p>
            <a:pPr algn="ctr"/>
            <a:endParaRPr lang="es-ES_tradnl" sz="2800" dirty="0"/>
          </a:p>
          <a:p>
            <a:pPr algn="ctr"/>
            <a:endParaRPr lang="es-ES_tradnl" sz="1050" dirty="0" smtClean="0"/>
          </a:p>
          <a:p>
            <a:pPr algn="ctr"/>
            <a:endParaRPr lang="es-ES_tradnl" sz="1050" dirty="0"/>
          </a:p>
          <a:p>
            <a:pPr algn="ctr"/>
            <a:endParaRPr lang="es-ES_tradnl" sz="1050" dirty="0"/>
          </a:p>
          <a:p>
            <a:pPr algn="ctr"/>
            <a:r>
              <a:rPr lang="es-ES_tradnl" sz="2000" dirty="0" smtClean="0"/>
              <a:t>Área </a:t>
            </a:r>
            <a:r>
              <a:rPr lang="es-ES_tradnl" sz="2000" dirty="0"/>
              <a:t>de docencia: Informática</a:t>
            </a:r>
          </a:p>
          <a:p>
            <a:pPr algn="ctr"/>
            <a:r>
              <a:rPr lang="es-ES_tradnl" sz="2000" dirty="0" smtClean="0"/>
              <a:t>	Créditos</a:t>
            </a:r>
            <a:r>
              <a:rPr lang="es-ES_tradnl" sz="2000" dirty="0"/>
              <a:t>: </a:t>
            </a:r>
            <a:r>
              <a:rPr lang="es-ES_tradnl" sz="2000" dirty="0" smtClean="0"/>
              <a:t>8</a:t>
            </a:r>
          </a:p>
          <a:p>
            <a:pPr algn="ctr"/>
            <a:r>
              <a:rPr lang="es-ES_tradnl" sz="2000" dirty="0" smtClean="0"/>
              <a:t>Ciclo escolar: </a:t>
            </a:r>
            <a:r>
              <a:rPr lang="es-ES_tradnl" sz="2000" b="1" dirty="0" smtClean="0"/>
              <a:t>2017ª</a:t>
            </a:r>
          </a:p>
          <a:p>
            <a:pPr algn="ctr"/>
            <a:endParaRPr lang="es-ES_tradnl" sz="2000" b="1" dirty="0" smtClean="0"/>
          </a:p>
          <a:p>
            <a:pPr algn="ctr"/>
            <a:r>
              <a:rPr lang="es-MX" sz="2000" b="1" dirty="0" smtClean="0"/>
              <a:t>Unidad de Competencia </a:t>
            </a:r>
            <a:r>
              <a:rPr lang="es-MX" sz="2000" b="1" dirty="0" smtClean="0"/>
              <a:t>1</a:t>
            </a:r>
          </a:p>
          <a:p>
            <a:pPr algn="ctr"/>
            <a:r>
              <a:rPr lang="es-MX" sz="2000" dirty="0" smtClean="0"/>
              <a:t> </a:t>
            </a:r>
            <a:r>
              <a:rPr lang="es-MX" sz="2000" dirty="0" smtClean="0"/>
              <a:t>“Conceptos fundamentales de la Comunicación entre Computadoras</a:t>
            </a:r>
            <a:r>
              <a:rPr lang="es-MX" sz="2000" dirty="0" smtClean="0"/>
              <a:t>”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Tema</a:t>
            </a:r>
            <a:r>
              <a:rPr lang="es-MX" sz="2000" dirty="0"/>
              <a:t>: </a:t>
            </a:r>
            <a:r>
              <a:rPr lang="es-MX" sz="2000" b="1" dirty="0" smtClean="0"/>
              <a:t>Conceptos </a:t>
            </a:r>
            <a:r>
              <a:rPr lang="es-MX" sz="2000" b="1" dirty="0" smtClean="0"/>
              <a:t>básicos</a:t>
            </a:r>
          </a:p>
          <a:p>
            <a:pPr algn="ctr"/>
            <a:endParaRPr lang="es-ES_tradnl" sz="2000" b="1" dirty="0" smtClean="0"/>
          </a:p>
          <a:p>
            <a:pPr algn="ctr"/>
            <a:r>
              <a:rPr lang="es-ES_tradnl" sz="2000" dirty="0" smtClean="0"/>
              <a:t>Autora: Dra. </a:t>
            </a:r>
            <a:r>
              <a:rPr lang="es-ES_tradnl" sz="2000" dirty="0"/>
              <a:t>Ana Luisa Ramírez Roja.</a:t>
            </a:r>
            <a:r>
              <a:rPr lang="es-ES" sz="2800" dirty="0"/>
              <a:t> </a:t>
            </a:r>
            <a:endParaRPr lang="es-MX" sz="2800" dirty="0"/>
          </a:p>
        </p:txBody>
      </p:sp>
      <p:sp>
        <p:nvSpPr>
          <p:cNvPr id="4" name="Título 5"/>
          <p:cNvSpPr txBox="1">
            <a:spLocks/>
          </p:cNvSpPr>
          <p:nvPr/>
        </p:nvSpPr>
        <p:spPr>
          <a:xfrm>
            <a:off x="2676712" y="462550"/>
            <a:ext cx="8825560" cy="5480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u="sng" dirty="0" smtClean="0">
                <a:solidFill>
                  <a:schemeClr val="bg1"/>
                </a:solidFill>
              </a:rPr>
              <a:t>Universidad Autónoma del Estado de México</a:t>
            </a:r>
            <a:endParaRPr lang="es-MX" sz="2800" u="sng" dirty="0">
              <a:solidFill>
                <a:schemeClr val="bg1"/>
              </a:solidFill>
            </a:endParaRPr>
          </a:p>
        </p:txBody>
      </p:sp>
      <p:sp>
        <p:nvSpPr>
          <p:cNvPr id="5" name="6 CuadroTexto"/>
          <p:cNvSpPr txBox="1"/>
          <p:nvPr/>
        </p:nvSpPr>
        <p:spPr>
          <a:xfrm>
            <a:off x="2712208" y="890934"/>
            <a:ext cx="8534776" cy="52322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>
              <a:spcBef>
                <a:spcPct val="0"/>
              </a:spcBef>
              <a:buNone/>
              <a:defRPr sz="2800" b="1" u="sng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s-MX" u="none" dirty="0"/>
              <a:t>Centro Universitario UAEM Ecatepec</a:t>
            </a:r>
          </a:p>
        </p:txBody>
      </p:sp>
      <p:sp>
        <p:nvSpPr>
          <p:cNvPr id="7" name="Rectángulo 6"/>
          <p:cNvSpPr/>
          <p:nvPr/>
        </p:nvSpPr>
        <p:spPr>
          <a:xfrm>
            <a:off x="-5746" y="2519950"/>
            <a:ext cx="121888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dirty="0"/>
              <a:t>Programa </a:t>
            </a:r>
            <a:r>
              <a:rPr lang="es-ES_tradnl" sz="2400" dirty="0" smtClean="0"/>
              <a:t>educativo en que se imparte: </a:t>
            </a:r>
          </a:p>
          <a:p>
            <a:pPr algn="ctr"/>
            <a:r>
              <a:rPr lang="es-ES_tradnl" sz="2400" dirty="0" smtClean="0"/>
              <a:t> </a:t>
            </a:r>
            <a:r>
              <a:rPr lang="es-ES_tradnl" sz="2400" dirty="0"/>
              <a:t>“Licenciatura en Informática Administrativa”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157638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10000" y="1417638"/>
            <a:ext cx="4708349" cy="3857175"/>
            <a:chOff x="810000" y="1417638"/>
            <a:chExt cx="4708349" cy="3857175"/>
          </a:xfrm>
        </p:grpSpPr>
        <p:sp>
          <p:nvSpPr>
            <p:cNvPr id="3" name="Elipse 2"/>
            <p:cNvSpPr/>
            <p:nvPr/>
          </p:nvSpPr>
          <p:spPr>
            <a:xfrm>
              <a:off x="810000" y="1417638"/>
              <a:ext cx="3916260" cy="3811562"/>
            </a:xfrm>
            <a:prstGeom prst="ellips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 dirty="0">
                <a:solidFill>
                  <a:schemeClr val="bg2"/>
                </a:solidFill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655178" y="1454373"/>
              <a:ext cx="2228495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39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6</a:t>
              </a:r>
              <a:endParaRPr lang="es-MX" sz="23900" dirty="0">
                <a:latin typeface="Arial Black" panose="020B0A04020102020204" pitchFamily="34" charset="0"/>
              </a:endParaRPr>
            </a:p>
          </p:txBody>
        </p:sp>
        <p:sp>
          <p:nvSpPr>
            <p:cNvPr id="5" name="Triángulo isósceles 4"/>
            <p:cNvSpPr/>
            <p:nvPr/>
          </p:nvSpPr>
          <p:spPr>
            <a:xfrm rot="5400000">
              <a:off x="4715506" y="4471971"/>
              <a:ext cx="813597" cy="792088"/>
            </a:xfrm>
            <a:prstGeom prst="triangl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6" name="Botón de acción: Personalizar 5">
            <a:hlinkClick r:id="rId2" action="ppaction://hlinksldjump" highlightClick="1"/>
          </p:cNvPr>
          <p:cNvSpPr/>
          <p:nvPr/>
        </p:nvSpPr>
        <p:spPr>
          <a:xfrm>
            <a:off x="10558908" y="594917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7" name="Botón de acción: Inicio 6">
            <a:hlinkClick r:id="" action="ppaction://hlinkshowjump?jump=firstslide" highlightClick="1"/>
          </p:cNvPr>
          <p:cNvSpPr/>
          <p:nvPr/>
        </p:nvSpPr>
        <p:spPr>
          <a:xfrm>
            <a:off x="9478788" y="594917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5153508" y="2113912"/>
            <a:ext cx="6667249" cy="16833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800" dirty="0" smtClean="0"/>
              <a:t>Unidad de competencia 1</a:t>
            </a:r>
            <a:endParaRPr lang="es-MX" sz="4800" dirty="0"/>
          </a:p>
        </p:txBody>
      </p:sp>
      <p:sp>
        <p:nvSpPr>
          <p:cNvPr id="9" name="Rectángulo 8"/>
          <p:cNvSpPr/>
          <p:nvPr/>
        </p:nvSpPr>
        <p:spPr>
          <a:xfrm>
            <a:off x="5662364" y="4334600"/>
            <a:ext cx="66311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200" dirty="0"/>
              <a:t>“Conceptos fundamentales de la Comunicación entre Computadoras”</a:t>
            </a:r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470676" y="5949179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390556" y="5949179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509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6BF6FE7-EBD7-4093-A3F5-EB087FC52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Menú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2607DA3-8FF1-4EB4-82CC-DAE3C128A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dirty="0" smtClean="0">
                <a:hlinkClick r:id="rId2" action="ppaction://hlinksldjump"/>
              </a:rPr>
              <a:t>Concepto de red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hlinkClick r:id="rId3" action="ppaction://hlinksldjump"/>
              </a:rPr>
              <a:t>¿Para qué sirve una red de computadoras?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hlinkClick r:id="rId4" action="ppaction://hlinksldjump"/>
              </a:rPr>
              <a:t>Nodo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hlinkClick r:id="rId5" action="ppaction://hlinksldjump"/>
              </a:rPr>
              <a:t>Estación </a:t>
            </a:r>
            <a:r>
              <a:rPr lang="es-MX" dirty="0">
                <a:hlinkClick r:id="rId5" action="ppaction://hlinksldjump"/>
              </a:rPr>
              <a:t>de </a:t>
            </a:r>
            <a:r>
              <a:rPr lang="es-MX" dirty="0" smtClean="0">
                <a:hlinkClick r:id="rId5" action="ppaction://hlinksldjump"/>
              </a:rPr>
              <a:t>trabajo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hlinkClick r:id="rId6" action="ppaction://hlinksldjump"/>
              </a:rPr>
              <a:t>Servidor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hlinkClick r:id="rId7" action="ppaction://hlinksldjump"/>
              </a:rPr>
              <a:t>Host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hlinkClick r:id="rId8" action="ppaction://hlinksldjump"/>
              </a:rPr>
              <a:t>Medios de comunicación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>
                <a:hlinkClick r:id="rId9" action="ppaction://hlinksldjump"/>
              </a:rPr>
              <a:t>Topologías de red</a:t>
            </a:r>
            <a:endParaRPr lang="es-MX" dirty="0"/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hlinkClick r:id="rId10" action="ppaction://hlinksldjump"/>
              </a:rPr>
              <a:t>Tipos de redes</a:t>
            </a:r>
            <a:endParaRPr lang="es-MX" dirty="0"/>
          </a:p>
        </p:txBody>
      </p:sp>
      <p:sp>
        <p:nvSpPr>
          <p:cNvPr id="5" name="Botón de acción: Hacia delante o Siguiente 4">
            <a:hlinkClick r:id="" action="ppaction://hlinkshowjump?jump=nextslide" highlightClick="1"/>
          </p:cNvPr>
          <p:cNvSpPr/>
          <p:nvPr/>
        </p:nvSpPr>
        <p:spPr>
          <a:xfrm>
            <a:off x="8470676" y="5949179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7390556" y="5949179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Botón de acción: Personalizar 6">
            <a:hlinkClick r:id="rId11" action="ppaction://hlinksldjump" highlightClick="1"/>
          </p:cNvPr>
          <p:cNvSpPr/>
          <p:nvPr/>
        </p:nvSpPr>
        <p:spPr>
          <a:xfrm>
            <a:off x="10558908" y="594917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12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12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8" name="Botón de acción: Inicio 7">
            <a:hlinkClick r:id="" action="ppaction://hlinkshowjump?jump=firstslide" highlightClick="1"/>
          </p:cNvPr>
          <p:cNvSpPr/>
          <p:nvPr/>
        </p:nvSpPr>
        <p:spPr>
          <a:xfrm>
            <a:off x="9478788" y="594917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241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una red?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522414" y="1905000"/>
            <a:ext cx="6084166" cy="4267200"/>
          </a:xfrm>
        </p:spPr>
        <p:txBody>
          <a:bodyPr rtlCol="0"/>
          <a:lstStyle/>
          <a:p>
            <a:pPr algn="just" rtl="0"/>
            <a:r>
              <a:rPr lang="es-ES" dirty="0"/>
              <a:t>Gorgona define a una red de computadoras como un conjunto de equipos conectados por medio de cables, señales, ondas o cualquier otro método de transporte de datos.</a:t>
            </a:r>
          </a:p>
        </p:txBody>
      </p:sp>
      <p:pic>
        <p:nvPicPr>
          <p:cNvPr id="2052" name="Picture 4" descr="Resultado de imagen para red de computadoras">
            <a:extLst>
              <a:ext uri="{FF2B5EF4-FFF2-40B4-BE49-F238E27FC236}">
                <a16:creationId xmlns:a16="http://schemas.microsoft.com/office/drawing/2014/main" xmlns="" id="{206A9177-DC9A-470C-899C-2BF51D1816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 bwMode="auto">
          <a:xfrm>
            <a:off x="8446234" y="1905000"/>
            <a:ext cx="2783407" cy="2604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EBD25D50-A19A-4AF4-97AC-55DE6048F822}"/>
              </a:ext>
            </a:extLst>
          </p:cNvPr>
          <p:cNvSpPr txBox="1"/>
          <p:nvPr/>
        </p:nvSpPr>
        <p:spPr>
          <a:xfrm>
            <a:off x="1773932" y="4366004"/>
            <a:ext cx="525658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https://mind42.com/public/89bd637d-6c33-480f-82fa-7a45ee2b3723</a:t>
            </a:r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una red?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5518348" y="1905000"/>
            <a:ext cx="6264696" cy="4267200"/>
          </a:xfrm>
        </p:spPr>
        <p:txBody>
          <a:bodyPr rtlCol="0"/>
          <a:lstStyle/>
          <a:p>
            <a:pPr algn="just"/>
            <a:r>
              <a:rPr lang="es-ES" dirty="0"/>
              <a:t>Por su parte </a:t>
            </a:r>
            <a:r>
              <a:rPr lang="es-MX" dirty="0" err="1"/>
              <a:t>Alegsa</a:t>
            </a:r>
            <a:r>
              <a:rPr lang="es-MX" dirty="0"/>
              <a:t> (2016), define una red de computadoras es una interconexión de computadoras para compartir información recursos y servicios.</a:t>
            </a:r>
          </a:p>
          <a:p>
            <a:pPr algn="just"/>
            <a:r>
              <a:rPr lang="es-MX" dirty="0"/>
              <a:t>La conexión puede ser a través de un enlace físico (alambrado) o inalámbrico.</a:t>
            </a:r>
            <a:endParaRPr lang="es-ES" dirty="0"/>
          </a:p>
        </p:txBody>
      </p:sp>
      <p:pic>
        <p:nvPicPr>
          <p:cNvPr id="1028" name="Picture 4" descr="Resultado de imagen para red de computadoras">
            <a:extLst>
              <a:ext uri="{FF2B5EF4-FFF2-40B4-BE49-F238E27FC236}">
                <a16:creationId xmlns:a16="http://schemas.microsoft.com/office/drawing/2014/main" xmlns="" id="{8583EB20-13FD-45B1-9AE0-95AEBC19A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876" y="1709930"/>
            <a:ext cx="4176464" cy="31323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CB65F-460D-4385-B520-1322D114971F}"/>
              </a:ext>
            </a:extLst>
          </p:cNvPr>
          <p:cNvSpPr txBox="1"/>
          <p:nvPr/>
        </p:nvSpPr>
        <p:spPr>
          <a:xfrm>
            <a:off x="5770376" y="4437112"/>
            <a:ext cx="576064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http://www.cavsi.com/preguntasrespuestas/que-es-red-de-computadoras/</a:t>
            </a:r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Personalizar 11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5" name="Botón de acción: Inicio 14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510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una red?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5590356" y="1905000"/>
            <a:ext cx="5832648" cy="3612232"/>
          </a:xfrm>
        </p:spPr>
        <p:txBody>
          <a:bodyPr rtlCol="0"/>
          <a:lstStyle/>
          <a:p>
            <a:pPr algn="just"/>
            <a:r>
              <a:rPr lang="es-ES" dirty="0"/>
              <a:t>Por su parte </a:t>
            </a:r>
            <a:r>
              <a:rPr lang="es-MX" dirty="0" err="1"/>
              <a:t>Alegsa</a:t>
            </a:r>
            <a:r>
              <a:rPr lang="es-MX" dirty="0"/>
              <a:t> (2016), define una red de computadoras es una interconexión de computadoras para compartir información recursos y servicios.</a:t>
            </a:r>
          </a:p>
          <a:p>
            <a:pPr algn="just"/>
            <a:r>
              <a:rPr lang="es-MX" dirty="0"/>
              <a:t>La conexión puede ser a través de un enlace físico (alambrado) o inalámbrico.</a:t>
            </a:r>
            <a:endParaRPr lang="es-ES" dirty="0"/>
          </a:p>
        </p:txBody>
      </p:sp>
      <p:pic>
        <p:nvPicPr>
          <p:cNvPr id="1028" name="Picture 4" descr="Resultado de imagen para red de computadoras">
            <a:extLst>
              <a:ext uri="{FF2B5EF4-FFF2-40B4-BE49-F238E27FC236}">
                <a16:creationId xmlns:a16="http://schemas.microsoft.com/office/drawing/2014/main" xmlns="" id="{8583EB20-13FD-45B1-9AE0-95AEBC19A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4" y="1700808"/>
            <a:ext cx="3882008" cy="2911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CB65F-460D-4385-B520-1322D114971F}"/>
              </a:ext>
            </a:extLst>
          </p:cNvPr>
          <p:cNvSpPr txBox="1"/>
          <p:nvPr/>
        </p:nvSpPr>
        <p:spPr>
          <a:xfrm>
            <a:off x="5874962" y="4326082"/>
            <a:ext cx="576064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http://www.cavsi.com/preguntasrespuestas/que-es-red-de-computadoras/</a:t>
            </a:r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Personalizar 11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5" name="Botón de acción: Inicio 14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07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una red?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522414" y="1905000"/>
            <a:ext cx="5796134" cy="4267200"/>
          </a:xfrm>
        </p:spPr>
        <p:txBody>
          <a:bodyPr rtlCol="0"/>
          <a:lstStyle/>
          <a:p>
            <a:pPr marL="0" indent="0" algn="just">
              <a:buNone/>
            </a:pPr>
            <a:r>
              <a:rPr lang="es-MX" dirty="0" err="1"/>
              <a:t>Cavsi</a:t>
            </a:r>
            <a:r>
              <a:rPr lang="es-MX" dirty="0"/>
              <a:t>, define una red de computadoras como un grupo de dos o más sistemas informáticos y otros dispositivos de hardware de computación que están unidos entre sí a través de canales de comunicación para facilitar la comunicación y el intercambio de recursos entre una amplia gama de usuarios.</a:t>
            </a:r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CB65F-460D-4385-B520-1322D114971F}"/>
              </a:ext>
            </a:extLst>
          </p:cNvPr>
          <p:cNvSpPr txBox="1"/>
          <p:nvPr/>
        </p:nvSpPr>
        <p:spPr>
          <a:xfrm>
            <a:off x="3322104" y="4799608"/>
            <a:ext cx="4032448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https://www.emaze.com/@AZFZLILW/Presentacion</a:t>
            </a:r>
          </a:p>
        </p:txBody>
      </p:sp>
      <p:pic>
        <p:nvPicPr>
          <p:cNvPr id="3074" name="Picture 2" descr="Resultado de imagen para red de computadoras animadas">
            <a:extLst>
              <a:ext uri="{FF2B5EF4-FFF2-40B4-BE49-F238E27FC236}">
                <a16:creationId xmlns:a16="http://schemas.microsoft.com/office/drawing/2014/main" xmlns="" id="{EEB1DBC0-102F-4F8E-9DE8-6EF62005D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96" y="1905000"/>
            <a:ext cx="3375249" cy="30377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Personalizar 11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5" name="Botón de acción: Inicio 14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464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/>
              <a:t>¿Para qué sirve una red de computadoras?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/>
          </p:nvPr>
        </p:nvSpPr>
        <p:spPr>
          <a:xfrm>
            <a:off x="1522413" y="1905001"/>
            <a:ext cx="4416552" cy="4267200"/>
          </a:xfrm>
        </p:spPr>
        <p:txBody>
          <a:bodyPr rtlCol="0">
            <a:normAutofit/>
          </a:bodyPr>
          <a:lstStyle/>
          <a:p>
            <a:r>
              <a:rPr lang="es-MX" dirty="0"/>
              <a:t>Facilitar la comunicación por correo electrónico, videoconferencia, mensajería instantánea, etc.</a:t>
            </a:r>
          </a:p>
          <a:p>
            <a:pPr rtl="0"/>
            <a:endParaRPr lang="es-ES" dirty="0"/>
          </a:p>
          <a:p>
            <a:r>
              <a:rPr lang="es-MX" dirty="0"/>
              <a:t>Activar el intercambio de archivos a través de la red</a:t>
            </a:r>
            <a:r>
              <a:rPr lang="es-ES" dirty="0"/>
              <a:t>.</a:t>
            </a:r>
            <a:endParaRPr lang="es-MX" dirty="0"/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294967295"/>
          </p:nvPr>
        </p:nvSpPr>
        <p:spPr>
          <a:xfrm>
            <a:off x="6249860" y="1905001"/>
            <a:ext cx="4416552" cy="4267199"/>
          </a:xfrm>
        </p:spPr>
        <p:txBody>
          <a:bodyPr rtlCol="0">
            <a:normAutofit/>
          </a:bodyPr>
          <a:lstStyle/>
          <a:p>
            <a:r>
              <a:rPr lang="es-MX" dirty="0"/>
              <a:t>Permitir que varios usuarios compartan un único dispositivo de hardware como una impresora o un escáner.</a:t>
            </a:r>
          </a:p>
          <a:p>
            <a:endParaRPr lang="es-MX" dirty="0"/>
          </a:p>
          <a:p>
            <a:r>
              <a:rPr lang="es-MX" dirty="0"/>
              <a:t>Hacer que la información más fácil de acceder y mantener entre los usuarios de la red</a:t>
            </a:r>
          </a:p>
          <a:p>
            <a:endParaRPr lang="es-MX" dirty="0"/>
          </a:p>
          <a:p>
            <a:pPr rtl="0"/>
            <a:endParaRPr lang="es-ES" dirty="0"/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515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xmlns="" id="{9FC2031F-CCC3-4A01-BEA0-B40290464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Red de computadoras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xmlns="" id="{BEAB7FB9-40DC-4EC7-AD99-347F69019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79748" y="6220284"/>
            <a:ext cx="6277000" cy="278420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https://www.youtube.com/watch?v=EhYQq32CPRY</a:t>
            </a:r>
          </a:p>
        </p:txBody>
      </p:sp>
      <p:pic>
        <p:nvPicPr>
          <p:cNvPr id="10" name="Red de computadoras">
            <a:hlinkClick r:id="" action="ppaction://media"/>
            <a:extLst>
              <a:ext uri="{FF2B5EF4-FFF2-40B4-BE49-F238E27FC236}">
                <a16:creationId xmlns:a16="http://schemas.microsoft.com/office/drawing/2014/main" xmlns="" id="{FC0C0A94-E56F-4A47-B862-BA2D83836D9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29916" y="1772816"/>
            <a:ext cx="5976664" cy="4248472"/>
          </a:xfrm>
          <a:prstGeom prst="rect">
            <a:avLst/>
          </a:prstGeom>
        </p:spPr>
      </p:pic>
      <p:sp>
        <p:nvSpPr>
          <p:cNvPr id="11" name="Botón de acción: Hacia delante o Siguiente 10">
            <a:hlinkClick r:id="" action="ppaction://hlinkshowjump?jump=nextslide" highlightClick="1"/>
          </p:cNvPr>
          <p:cNvSpPr/>
          <p:nvPr/>
        </p:nvSpPr>
        <p:spPr>
          <a:xfrm>
            <a:off x="10990956" y="5513287"/>
            <a:ext cx="992772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Hacia atrás o Anterior 11">
            <a:hlinkClick r:id="" action="ppaction://hlinkshowjump?jump=previousslide" highlightClick="1"/>
          </p:cNvPr>
          <p:cNvSpPr/>
          <p:nvPr/>
        </p:nvSpPr>
        <p:spPr>
          <a:xfrm>
            <a:off x="9886758" y="5519725"/>
            <a:ext cx="1032190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Botón de acción: Personalizar 12">
            <a:hlinkClick r:id="rId5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6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6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4" name="Botón de acción: Inicio 13">
            <a:hlinkClick r:id="" action="ppaction://hlinkshowjump?jump=firstslide" highlightClick="1"/>
          </p:cNvPr>
          <p:cNvSpPr/>
          <p:nvPr/>
        </p:nvSpPr>
        <p:spPr>
          <a:xfrm>
            <a:off x="9877701" y="617219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58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 nodo?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5374332" y="2028584"/>
            <a:ext cx="5760640" cy="2244080"/>
          </a:xfrm>
        </p:spPr>
        <p:txBody>
          <a:bodyPr rtlCol="0"/>
          <a:lstStyle/>
          <a:p>
            <a:pPr marL="0" indent="0" algn="just">
              <a:buNone/>
            </a:pPr>
            <a:r>
              <a:rPr lang="es-MX" dirty="0"/>
              <a:t>Para Duiops (2009), un nodo es cualquier punto de conexión de dicha red, normalmente un ordenador, que tenga una especial importancia para más de un usuario.</a:t>
            </a:r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CB65F-460D-4385-B520-1322D114971F}"/>
              </a:ext>
            </a:extLst>
          </p:cNvPr>
          <p:cNvSpPr txBox="1"/>
          <p:nvPr/>
        </p:nvSpPr>
        <p:spPr>
          <a:xfrm>
            <a:off x="1522414" y="4184724"/>
            <a:ext cx="864096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http://falcowebb.com/FreeEagleBlog/wi-fi/como-configurar-equipos-wi-fi-ubiquity-en-modo-red-mallada-mesh/</a:t>
            </a:r>
          </a:p>
        </p:txBody>
      </p:sp>
      <p:pic>
        <p:nvPicPr>
          <p:cNvPr id="5122" name="Picture 2" descr="Resultado de imagen para nodo de red">
            <a:extLst>
              <a:ext uri="{FF2B5EF4-FFF2-40B4-BE49-F238E27FC236}">
                <a16:creationId xmlns:a16="http://schemas.microsoft.com/office/drawing/2014/main" xmlns="" id="{C241709C-E544-411C-8CC6-FF6071F51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5" y="1914128"/>
            <a:ext cx="3563886" cy="2234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Personalizar 11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5" name="Botón de acción: Inicio 14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35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 nodo?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522414" y="1905000"/>
            <a:ext cx="5292078" cy="2690219"/>
          </a:xfrm>
        </p:spPr>
        <p:txBody>
          <a:bodyPr rtlCol="0"/>
          <a:lstStyle/>
          <a:p>
            <a:r>
              <a:rPr lang="es-MX" dirty="0"/>
              <a:t>Mansilla lo define como cada una de las computadoras conectadas a la red.</a:t>
            </a:r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CB65F-460D-4385-B520-1322D114971F}"/>
              </a:ext>
            </a:extLst>
          </p:cNvPr>
          <p:cNvSpPr txBox="1"/>
          <p:nvPr/>
        </p:nvSpPr>
        <p:spPr>
          <a:xfrm>
            <a:off x="3341558" y="3534078"/>
            <a:ext cx="792088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http://www.minutouno.com/notas/352192-instalaran-junin-el-nodo-15-la-red-nacional-internet-empresas</a:t>
            </a:r>
          </a:p>
        </p:txBody>
      </p:sp>
      <p:pic>
        <p:nvPicPr>
          <p:cNvPr id="1026" name="Picture 2" descr="Resultado de imagen para nodo de red">
            <a:extLst>
              <a:ext uri="{FF2B5EF4-FFF2-40B4-BE49-F238E27FC236}">
                <a16:creationId xmlns:a16="http://schemas.microsoft.com/office/drawing/2014/main" xmlns="" id="{AC8D5B2B-782A-45AF-8E96-5989EDEBC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15" y="1601877"/>
            <a:ext cx="4231923" cy="18991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Personalizar 11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5" name="Botón de acción: Inicio 14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10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>
            <a:spLocks/>
          </p:cNvSpPr>
          <p:nvPr/>
        </p:nvSpPr>
        <p:spPr>
          <a:xfrm>
            <a:off x="4726260" y="-19432"/>
            <a:ext cx="7085144" cy="6463308"/>
          </a:xfrm>
          <a:prstGeom prst="rect">
            <a:avLst/>
          </a:prstGeom>
          <a:noFill/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wrap="square" lIns="91440" tIns="45720" rIns="91440" bIns="45720" rtlCol="0" anchor="b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endParaRPr lang="es-ES" sz="2000" dirty="0" smtClean="0">
              <a:solidFill>
                <a:schemeClr val="tx1"/>
              </a:solidFill>
            </a:endParaRPr>
          </a:p>
          <a:p>
            <a:pPr marL="457200" lvl="1" defTabSz="914400">
              <a:lnSpc>
                <a:spcPct val="150000"/>
              </a:lnSpc>
            </a:pPr>
            <a:r>
              <a:rPr lang="es-ES_tradnl" sz="3200" kern="0" dirty="0" smtClean="0">
                <a:solidFill>
                  <a:schemeClr val="tx1"/>
                </a:solidFill>
              </a:rPr>
              <a:t>1. 	</a:t>
            </a:r>
            <a:r>
              <a:rPr lang="es-ES_tradnl" sz="3200" kern="0" dirty="0" smtClean="0">
                <a:solidFill>
                  <a:schemeClr val="tx1"/>
                </a:solidFill>
                <a:hlinkClick r:id="rId2" action="ppaction://hlinksldjump"/>
              </a:rPr>
              <a:t>DATOS DE IDENTIFICACIÓN</a:t>
            </a:r>
            <a:r>
              <a:rPr lang="es-ES_tradnl" sz="3200" kern="0" dirty="0" smtClean="0">
                <a:solidFill>
                  <a:schemeClr val="tx1"/>
                </a:solidFill>
              </a:rPr>
              <a:t/>
            </a:r>
            <a:br>
              <a:rPr lang="es-ES_tradnl" sz="3200" kern="0" dirty="0" smtClean="0">
                <a:solidFill>
                  <a:schemeClr val="tx1"/>
                </a:solidFill>
              </a:rPr>
            </a:br>
            <a:r>
              <a:rPr lang="es-ES_tradnl" sz="3200" kern="0" dirty="0" smtClean="0">
                <a:solidFill>
                  <a:schemeClr val="tx1"/>
                </a:solidFill>
              </a:rPr>
              <a:t>2. 	</a:t>
            </a:r>
            <a:r>
              <a:rPr lang="es-ES_tradnl" sz="3200" kern="0" dirty="0" smtClean="0">
                <a:solidFill>
                  <a:schemeClr val="tx1"/>
                </a:solidFill>
                <a:hlinkClick r:id="rId3" action="ppaction://hlinksldjump"/>
              </a:rPr>
              <a:t>PRESENTACIÓN</a:t>
            </a:r>
            <a:r>
              <a:rPr lang="es-ES_tradnl" sz="3200" kern="0" dirty="0" smtClean="0">
                <a:solidFill>
                  <a:schemeClr val="tx1"/>
                </a:solidFill>
              </a:rPr>
              <a:t/>
            </a:r>
            <a:br>
              <a:rPr lang="es-ES_tradnl" sz="3200" kern="0" dirty="0" smtClean="0">
                <a:solidFill>
                  <a:schemeClr val="tx1"/>
                </a:solidFill>
              </a:rPr>
            </a:br>
            <a:r>
              <a:rPr lang="es-ES_tradnl" sz="3200" kern="0" dirty="0" smtClean="0">
                <a:solidFill>
                  <a:schemeClr val="tx1"/>
                </a:solidFill>
              </a:rPr>
              <a:t>3. 	</a:t>
            </a:r>
            <a:r>
              <a:rPr lang="es-ES" sz="3200" kern="0" dirty="0" smtClean="0">
                <a:solidFill>
                  <a:schemeClr val="tx1"/>
                </a:solidFill>
                <a:hlinkClick r:id="rId4" action="ppaction://hlinksldjump"/>
              </a:rPr>
              <a:t>OBJETIVOS DE LA ASIGNATURA</a:t>
            </a:r>
            <a:endParaRPr lang="es-ES" sz="3200" kern="0" dirty="0" smtClean="0">
              <a:solidFill>
                <a:schemeClr val="tx1"/>
              </a:solidFill>
            </a:endParaRPr>
          </a:p>
          <a:p>
            <a:pPr marL="457200" lvl="1" defTabSz="914400">
              <a:lnSpc>
                <a:spcPct val="150000"/>
              </a:lnSpc>
            </a:pPr>
            <a:r>
              <a:rPr lang="es-ES" sz="3200" kern="0" dirty="0" smtClean="0">
                <a:solidFill>
                  <a:schemeClr val="tx1"/>
                </a:solidFill>
              </a:rPr>
              <a:t>4. 	</a:t>
            </a:r>
            <a:r>
              <a:rPr lang="es-ES" sz="3200" kern="0" dirty="0" smtClean="0">
                <a:solidFill>
                  <a:schemeClr val="tx1"/>
                </a:solidFill>
                <a:hlinkClick r:id="rId5" action="ppaction://hlinksldjump"/>
              </a:rPr>
              <a:t>CONOCIMIENTOS</a:t>
            </a:r>
            <a:endParaRPr lang="es-ES" sz="3200" kern="0" dirty="0" smtClean="0">
              <a:solidFill>
                <a:schemeClr val="tx1"/>
              </a:solidFill>
            </a:endParaRPr>
          </a:p>
          <a:p>
            <a:pPr marL="457200" lvl="1" defTabSz="914400">
              <a:lnSpc>
                <a:spcPct val="150000"/>
              </a:lnSpc>
            </a:pPr>
            <a:r>
              <a:rPr lang="es-ES" sz="3200" kern="0" dirty="0" smtClean="0">
                <a:solidFill>
                  <a:schemeClr val="tx1"/>
                </a:solidFill>
              </a:rPr>
              <a:t>5. 	</a:t>
            </a:r>
            <a:r>
              <a:rPr lang="es-ES" sz="3200" kern="0" dirty="0" smtClean="0">
                <a:solidFill>
                  <a:schemeClr val="tx1"/>
                </a:solidFill>
                <a:hlinkClick r:id="rId6" action="ppaction://hlinksldjump"/>
              </a:rPr>
              <a:t>GUIÓN EXPLICATIVO</a:t>
            </a:r>
            <a:endParaRPr lang="es-ES" sz="3200" kern="0" dirty="0" smtClean="0">
              <a:solidFill>
                <a:schemeClr val="tx1"/>
              </a:solidFill>
            </a:endParaRPr>
          </a:p>
          <a:p>
            <a:pPr marL="971550" lvl="1" indent="-514350">
              <a:lnSpc>
                <a:spcPct val="150000"/>
              </a:lnSpc>
              <a:buAutoNum type="arabicPeriod" startAt="6"/>
            </a:pPr>
            <a:r>
              <a:rPr lang="es-MX" sz="3200" kern="0" dirty="0" smtClean="0">
                <a:solidFill>
                  <a:schemeClr val="tx1"/>
                </a:solidFill>
                <a:hlinkClick r:id="rId7" action="ppaction://hlinksldjump"/>
              </a:rPr>
              <a:t>UNIDAD 1: CONCEPTOS BÁSICOS</a:t>
            </a:r>
            <a:endParaRPr lang="es-MX" sz="3200" kern="0" dirty="0" smtClean="0">
              <a:solidFill>
                <a:schemeClr val="tx1"/>
              </a:solidFill>
            </a:endParaRPr>
          </a:p>
          <a:p>
            <a:pPr marL="971550" lvl="1" indent="-514350">
              <a:lnSpc>
                <a:spcPct val="150000"/>
              </a:lnSpc>
              <a:buAutoNum type="arabicPeriod" startAt="6"/>
            </a:pPr>
            <a:r>
              <a:rPr lang="es-ES" sz="3200" kern="0" dirty="0" smtClean="0">
                <a:solidFill>
                  <a:schemeClr val="tx1"/>
                </a:solidFill>
                <a:hlinkClick r:id="rId8" action="ppaction://hlinksldjump"/>
              </a:rPr>
              <a:t>CONCLUSIONES</a:t>
            </a:r>
            <a:endParaRPr lang="es-ES" sz="3200" kern="0" dirty="0" smtClean="0">
              <a:solidFill>
                <a:schemeClr val="tx1"/>
              </a:solidFill>
            </a:endParaRPr>
          </a:p>
          <a:p>
            <a:pPr marL="457200" lvl="1" defTabSz="914400">
              <a:lnSpc>
                <a:spcPct val="150000"/>
              </a:lnSpc>
            </a:pPr>
            <a:r>
              <a:rPr lang="es-ES" sz="3200" kern="0" dirty="0" smtClean="0">
                <a:solidFill>
                  <a:schemeClr val="tx1"/>
                </a:solidFill>
              </a:rPr>
              <a:t>8. 	</a:t>
            </a:r>
            <a:r>
              <a:rPr lang="es-ES" sz="3200" kern="0" dirty="0" smtClean="0">
                <a:solidFill>
                  <a:schemeClr val="tx1"/>
                </a:solidFill>
                <a:hlinkClick r:id="rId9" action="ppaction://hlinksldjump"/>
              </a:rPr>
              <a:t>REFERENCIAS BIBLIOGRÁFICAS</a:t>
            </a:r>
            <a:endParaRPr lang="es-MX" sz="4400" dirty="0">
              <a:solidFill>
                <a:schemeClr val="tx1"/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810000" y="1417638"/>
            <a:ext cx="3916260" cy="3811562"/>
          </a:xfrm>
          <a:prstGeom prst="ellipse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494076" y="2838194"/>
            <a:ext cx="2548108" cy="9704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5400" b="1" dirty="0" smtClean="0">
                <a:solidFill>
                  <a:schemeClr val="bg2"/>
                </a:solidFill>
              </a:rPr>
              <a:t>Índice</a:t>
            </a:r>
            <a:endParaRPr lang="es-MX" sz="5400" b="1" dirty="0">
              <a:solidFill>
                <a:schemeClr val="bg2"/>
              </a:solidFill>
            </a:endParaRPr>
          </a:p>
        </p:txBody>
      </p:sp>
      <p:sp>
        <p:nvSpPr>
          <p:cNvPr id="5" name="Botón de acción: Inicio 4">
            <a:hlinkClick r:id="" action="ppaction://hlinkshowjump?jump=firstslide" highlightClick="1"/>
          </p:cNvPr>
          <p:cNvSpPr/>
          <p:nvPr/>
        </p:nvSpPr>
        <p:spPr>
          <a:xfrm>
            <a:off x="255037" y="5949280"/>
            <a:ext cx="798815" cy="683806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620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3EBF297-176A-4E52-ABB2-13DF784F5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un nodo?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85E4B17-1B6B-4B4B-BC49-D956A1A90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8348" y="1878842"/>
            <a:ext cx="5904656" cy="284630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Nodo de red es cualquier elemento que se encuentre conectado y comunicado a una red; a los periféricos que se conectan a una computadora se convierten en nodo si están conectados a la red y pueden compartir sus servicios para ser utilizados por los usuarios, como impresoras, carpetas.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D7E604DA-FEDB-44E6-864D-C7A27C0C1BA4}"/>
              </a:ext>
            </a:extLst>
          </p:cNvPr>
          <p:cNvSpPr txBox="1"/>
          <p:nvPr/>
        </p:nvSpPr>
        <p:spPr>
          <a:xfrm>
            <a:off x="1413892" y="4582028"/>
            <a:ext cx="496855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http://www.hermesmarinas.com/es/sistema/funcionamiento.php</a:t>
            </a:r>
          </a:p>
        </p:txBody>
      </p:sp>
      <p:pic>
        <p:nvPicPr>
          <p:cNvPr id="2050" name="Picture 2" descr="Resultado de imagen para nodo de red">
            <a:extLst>
              <a:ext uri="{FF2B5EF4-FFF2-40B4-BE49-F238E27FC236}">
                <a16:creationId xmlns:a16="http://schemas.microsoft.com/office/drawing/2014/main" xmlns="" id="{8F7F6C14-ABBC-4C28-901B-F58456513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4" y="1988840"/>
            <a:ext cx="3515841" cy="2343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215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una estación de trabajo?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522414" y="1905000"/>
            <a:ext cx="4427982" cy="4267200"/>
          </a:xfrm>
        </p:spPr>
        <p:txBody>
          <a:bodyPr rtlCol="0"/>
          <a:lstStyle/>
          <a:p>
            <a:pPr marL="0" indent="0" algn="just">
              <a:buNone/>
            </a:pPr>
            <a:r>
              <a:rPr lang="es-ES" dirty="0"/>
              <a:t>Meneses (2010), define una estación de trabajo  como la computadora en la cual el usuario realiza su trabajo. Es capaz de aprovechar los recursos de otras computadoras (servidores).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CB65F-460D-4385-B520-1322D114971F}"/>
              </a:ext>
            </a:extLst>
          </p:cNvPr>
          <p:cNvSpPr txBox="1"/>
          <p:nvPr/>
        </p:nvSpPr>
        <p:spPr>
          <a:xfrm>
            <a:off x="1522414" y="4428381"/>
            <a:ext cx="813690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http://reddecomputadoreselementos.blogspot.mx/2015/03/estaciones-de-trabajo-una-computadora.html</a:t>
            </a:r>
          </a:p>
        </p:txBody>
      </p:sp>
      <p:pic>
        <p:nvPicPr>
          <p:cNvPr id="3074" name="Picture 2" descr="Resultado de imagen para estacion de trabajo red">
            <a:extLst>
              <a:ext uri="{FF2B5EF4-FFF2-40B4-BE49-F238E27FC236}">
                <a16:creationId xmlns:a16="http://schemas.microsoft.com/office/drawing/2014/main" xmlns="" id="{2E3DB54E-E8FD-4C6F-AC71-3A865E918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00" y="1837638"/>
            <a:ext cx="4127758" cy="2590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Personalizar 11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5" name="Botón de acción: Inicio 14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676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una estación de trabajo?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1522414" y="1905000"/>
            <a:ext cx="4571998" cy="4267200"/>
          </a:xfrm>
        </p:spPr>
        <p:txBody>
          <a:bodyPr rtlCol="0">
            <a:normAutofit/>
          </a:bodyPr>
          <a:lstStyle/>
          <a:p>
            <a:pPr algn="just"/>
            <a:r>
              <a:rPr lang="es-MX" dirty="0"/>
              <a:t>Es una computadora ante la cual se sienta el usuario y realiza su trabajo. La estación de trabajo es capaz de aprovechar los recursos (unidades de disco, impresora, etc.) de otras computadoras.</a:t>
            </a:r>
            <a:br>
              <a:rPr lang="es-MX" dirty="0"/>
            </a:br>
            <a:r>
              <a:rPr lang="es-MX" dirty="0"/>
              <a:t>Esta no comparte sus propios recursos con las computadoras. Los demás nodos no pueden usar ningún recurso de ella.</a:t>
            </a:r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CB65F-460D-4385-B520-1322D114971F}"/>
              </a:ext>
            </a:extLst>
          </p:cNvPr>
          <p:cNvSpPr txBox="1"/>
          <p:nvPr/>
        </p:nvSpPr>
        <p:spPr>
          <a:xfrm>
            <a:off x="5878388" y="5517232"/>
            <a:ext cx="568863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http://redesplantel14-laura.blogspot.mx/2010/05/estacion-de-trabajo.html</a:t>
            </a:r>
          </a:p>
        </p:txBody>
      </p:sp>
      <p:pic>
        <p:nvPicPr>
          <p:cNvPr id="4098" name="Picture 2" descr="Resultado de imagen para estacion de trabajo red">
            <a:extLst>
              <a:ext uri="{FF2B5EF4-FFF2-40B4-BE49-F238E27FC236}">
                <a16:creationId xmlns:a16="http://schemas.microsoft.com/office/drawing/2014/main" xmlns="" id="{3F5CC61F-0888-4166-88AE-0140DCBCB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452" y="1977655"/>
            <a:ext cx="4824512" cy="34401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Personalizar 11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5" name="Botón de acción: Inicio 14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937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/>
              <a:t>¿Qué es una estación de trabajo?</a:t>
            </a:r>
          </a:p>
        </p:txBody>
      </p:sp>
      <p:sp>
        <p:nvSpPr>
          <p:cNvPr id="14" name="Marcador de posición de contenido 13"/>
          <p:cNvSpPr>
            <a:spLocks noGrp="1"/>
          </p:cNvSpPr>
          <p:nvPr>
            <p:ph idx="1"/>
          </p:nvPr>
        </p:nvSpPr>
        <p:spPr>
          <a:xfrm>
            <a:off x="6814492" y="1905000"/>
            <a:ext cx="4464496" cy="4267200"/>
          </a:xfrm>
        </p:spPr>
        <p:txBody>
          <a:bodyPr rtlCol="0"/>
          <a:lstStyle/>
          <a:p>
            <a:pPr marL="0" indent="0" algn="just">
              <a:buNone/>
            </a:pPr>
            <a:r>
              <a:rPr lang="es-MX" dirty="0"/>
              <a:t>El nombre que reciben las computadoras conectadas a una red pero no pueden controlarla, ni alguno de sus nodos o recursos de la misma. Cualquier computadora puede ser estación de trabajo, siempre que este conectada y se comunique a la red.</a:t>
            </a:r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25FCB65F-460D-4385-B520-1322D114971F}"/>
              </a:ext>
            </a:extLst>
          </p:cNvPr>
          <p:cNvSpPr txBox="1"/>
          <p:nvPr/>
        </p:nvSpPr>
        <p:spPr>
          <a:xfrm>
            <a:off x="1629916" y="4687572"/>
            <a:ext cx="684076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http://blognewinteractive.blogspot.mx/2013/11/componentes-basicos-estaciones-de.html</a:t>
            </a:r>
          </a:p>
        </p:txBody>
      </p:sp>
      <p:pic>
        <p:nvPicPr>
          <p:cNvPr id="5122" name="Picture 2" descr="Resultado de imagen para estacion de trabajo red">
            <a:extLst>
              <a:ext uri="{FF2B5EF4-FFF2-40B4-BE49-F238E27FC236}">
                <a16:creationId xmlns:a16="http://schemas.microsoft.com/office/drawing/2014/main" xmlns="" id="{0EFE9F36-5329-4558-A422-CC247E413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924" y="1772816"/>
            <a:ext cx="4464496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Personalizar 11">
            <a:hlinkClick r:id="rId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5" name="Botón de acción: Inicio 14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790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4492D7A-EF3D-43A7-9B0E-0EA6C616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un servidor?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3A869FF-C46C-444F-8D77-DFDE3E467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err="1"/>
              <a:t>Marchionni</a:t>
            </a:r>
            <a:r>
              <a:rPr lang="es-MX" dirty="0"/>
              <a:t> (2011), define un servidor como equipos de mayores prestaciones y dimensiones que una PC de escritorio.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10986C0D-F34A-4A3A-BCDB-52E502ABDBCE}"/>
              </a:ext>
            </a:extLst>
          </p:cNvPr>
          <p:cNvSpPr txBox="1"/>
          <p:nvPr/>
        </p:nvSpPr>
        <p:spPr>
          <a:xfrm>
            <a:off x="3718148" y="5142505"/>
            <a:ext cx="5400600" cy="2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http://www.oni.escuelas.edu.ar/2004/san_juan/730/pag03.HTM</a:t>
            </a:r>
          </a:p>
        </p:txBody>
      </p:sp>
      <p:pic>
        <p:nvPicPr>
          <p:cNvPr id="6146" name="Picture 2" descr="Resultado de imagen para estacion de trabajo red">
            <a:extLst>
              <a:ext uri="{FF2B5EF4-FFF2-40B4-BE49-F238E27FC236}">
                <a16:creationId xmlns:a16="http://schemas.microsoft.com/office/drawing/2014/main" xmlns="" id="{D8B8B22F-F146-4600-94E8-F1012E50C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551" y="3025911"/>
            <a:ext cx="6457724" cy="20253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197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219F5EB-D6C9-4C57-8109-0D9AB54C4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un servidor?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BAB0561-E5DA-4C4E-8DF1-1D3931414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4139950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Un servidor, como la misma palabra indica, es un ordenador o máquina informática que está al “servicio” de otras máquinas, ordenadores o personas llamadas clientes y que le suministran a estos, todo tipo de información. A modo de ejemplo, imaginemos que estamos en nuestra casa, y tenemos una despensa.</a:t>
            </a:r>
          </a:p>
        </p:txBody>
      </p:sp>
      <p:pic>
        <p:nvPicPr>
          <p:cNvPr id="7170" name="Picture 2" descr="Resultado de imagen para servidor red">
            <a:extLst>
              <a:ext uri="{FF2B5EF4-FFF2-40B4-BE49-F238E27FC236}">
                <a16:creationId xmlns:a16="http://schemas.microsoft.com/office/drawing/2014/main" xmlns="" id="{389BE697-A166-408B-B802-DF868A4A34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43"/>
          <a:stretch/>
        </p:blipFill>
        <p:spPr bwMode="auto">
          <a:xfrm>
            <a:off x="6090245" y="1997663"/>
            <a:ext cx="5400600" cy="3576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66195CA8-785C-41DE-8F23-9C18D85C6501}"/>
              </a:ext>
            </a:extLst>
          </p:cNvPr>
          <p:cNvSpPr txBox="1"/>
          <p:nvPr/>
        </p:nvSpPr>
        <p:spPr>
          <a:xfrm>
            <a:off x="2998068" y="5574241"/>
            <a:ext cx="864096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https://es.dreamstime.com/foto-de-archivo-red-de-ordenadores-con-el-servidor-y-el-cortafuego-image21379860</a:t>
            </a:r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789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0185892-63DD-42E6-B420-7BFAC3013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un servidor?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C37117-6F8D-4B68-912D-47DCF420C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4293" y="1905000"/>
            <a:ext cx="6248146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Son computadoras que controlan las redes y se encargan de permitir o no el acceso de los usuarios a los recursos, también controlan los permisos que determinan si un nodo puede o no pertenecer a una red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D2551DD0-C322-49A0-8B40-418097CD808D}"/>
              </a:ext>
            </a:extLst>
          </p:cNvPr>
          <p:cNvSpPr txBox="1"/>
          <p:nvPr/>
        </p:nvSpPr>
        <p:spPr>
          <a:xfrm>
            <a:off x="981844" y="4553745"/>
            <a:ext cx="1108923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https://es.123rf.com/photo_16922976_concepto-de-red--servidores-con-pantalla-lcd-estacion-de-trabajo-y-de-la-tierra-aislados-en-fondo-bl.html</a:t>
            </a:r>
          </a:p>
        </p:txBody>
      </p:sp>
      <p:pic>
        <p:nvPicPr>
          <p:cNvPr id="8194" name="Picture 2" descr="Resultado de imagen para servidor red">
            <a:extLst>
              <a:ext uri="{FF2B5EF4-FFF2-40B4-BE49-F238E27FC236}">
                <a16:creationId xmlns:a16="http://schemas.microsoft.com/office/drawing/2014/main" xmlns="" id="{119100AC-75B0-40C7-B903-0E74C2DFD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16" y="1772816"/>
            <a:ext cx="2780929" cy="2780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12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543734D-9EF8-49A8-95BC-E448F0FDD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¿Qué es un host?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2715F51-5E5F-4BEE-B325-31A2E7CE1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Un host o</a:t>
            </a:r>
            <a:r>
              <a:rPr lang="es-MX" b="1" dirty="0"/>
              <a:t> </a:t>
            </a:r>
            <a:r>
              <a:rPr lang="es-MX" dirty="0"/>
              <a:t>anfitrión es un ordenador que funciona como el punto de inicio y final de las transferencias de datos.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D403284-D58B-4C86-ADDA-B59EF4CBE9BB}"/>
              </a:ext>
            </a:extLst>
          </p:cNvPr>
          <p:cNvSpPr txBox="1"/>
          <p:nvPr/>
        </p:nvSpPr>
        <p:spPr>
          <a:xfrm>
            <a:off x="2926060" y="5672443"/>
            <a:ext cx="6552728" cy="2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http://blog.joseluisperezdiaz.com/alternativas-y-estrategias-de-seguridad-en-redes/</a:t>
            </a:r>
          </a:p>
        </p:txBody>
      </p:sp>
      <p:pic>
        <p:nvPicPr>
          <p:cNvPr id="9218" name="Picture 2" descr="Resultado de imagen para host red">
            <a:extLst>
              <a:ext uri="{FF2B5EF4-FFF2-40B4-BE49-F238E27FC236}">
                <a16:creationId xmlns:a16="http://schemas.microsoft.com/office/drawing/2014/main" xmlns="" id="{BE6C1130-FFE5-4C53-B14A-E0886EFA0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918" y="2852936"/>
            <a:ext cx="6074989" cy="26817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7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8F5C94E-47E1-4754-AF6B-0DF88B5EF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Medios de Comunicación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18EF81A-E463-46DE-9A37-839830875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3" y="1905000"/>
            <a:ext cx="9740025" cy="426720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Estos elementos hacen posible la comunicación entre dos computadoras, son cables que conectan a las computadoras y a través de estos viaja la información. </a:t>
            </a:r>
          </a:p>
        </p:txBody>
      </p:sp>
      <p:pic>
        <p:nvPicPr>
          <p:cNvPr id="10242" name="Picture 2" descr="Resultado de imagen para medios de informacion en una red">
            <a:extLst>
              <a:ext uri="{FF2B5EF4-FFF2-40B4-BE49-F238E27FC236}">
                <a16:creationId xmlns:a16="http://schemas.microsoft.com/office/drawing/2014/main" xmlns="" id="{3A3972A4-6415-4732-91E1-D15AB21F0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180" y="2924944"/>
            <a:ext cx="4342407" cy="28855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F23BFCC-9D2B-4FD1-8C0B-295E36E02E98}"/>
              </a:ext>
            </a:extLst>
          </p:cNvPr>
          <p:cNvSpPr txBox="1"/>
          <p:nvPr/>
        </p:nvSpPr>
        <p:spPr>
          <a:xfrm>
            <a:off x="5024273" y="5876886"/>
            <a:ext cx="2736304" cy="2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http://saber-uniko.blogspot.mx/</a:t>
            </a:r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85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67DC2D5-146F-4DCB-8C4E-05BF28B62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Cable coaxial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521E3F3-8ECA-4769-A717-A6107C849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812" y="1819301"/>
            <a:ext cx="6229202" cy="31938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El cable coaxial, por su parte, es un tipo de cable que se utiliza </a:t>
            </a:r>
            <a:r>
              <a:rPr lang="es-MX" dirty="0" smtClean="0"/>
              <a:t>para</a:t>
            </a:r>
            <a:r>
              <a:rPr lang="es-MX" dirty="0"/>
              <a:t> transmitir señales de electricidad de alta frecuencia. Estos cables cuentan con un par de conductores concéntricos: el conductor vivo o central (dedicado a transportar los datos) y el conductor exterior, blindaje o malla (que actúa como retorno de la corriente y referencia de tierra).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C8EBDB5-74E8-4A93-BFFC-FA2FC995C373}"/>
              </a:ext>
            </a:extLst>
          </p:cNvPr>
          <p:cNvSpPr txBox="1"/>
          <p:nvPr/>
        </p:nvSpPr>
        <p:spPr>
          <a:xfrm>
            <a:off x="5653632" y="4760541"/>
            <a:ext cx="6192688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http://ingenieria.tvc.mx/kb/a2067/diferencias-cables-coaxial-rg59-rg6-y-rg11.aspx</a:t>
            </a:r>
          </a:p>
        </p:txBody>
      </p:sp>
      <p:pic>
        <p:nvPicPr>
          <p:cNvPr id="11266" name="Picture 2" descr="Resultado de imagen para cable coaxial">
            <a:extLst>
              <a:ext uri="{FF2B5EF4-FFF2-40B4-BE49-F238E27FC236}">
                <a16:creationId xmlns:a16="http://schemas.microsoft.com/office/drawing/2014/main" xmlns="" id="{A0FD2AE5-7184-4454-91F7-47E08F60D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169" y="2113728"/>
            <a:ext cx="4301707" cy="24817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166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5155936" y="2132856"/>
            <a:ext cx="7030517" cy="16833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6600" dirty="0" smtClean="0"/>
              <a:t>Datos de Identificación</a:t>
            </a:r>
            <a:endParaRPr lang="es-MX" sz="6600" dirty="0"/>
          </a:p>
        </p:txBody>
      </p:sp>
      <p:sp>
        <p:nvSpPr>
          <p:cNvPr id="5" name="Marcador de texto 2"/>
          <p:cNvSpPr txBox="1">
            <a:spLocks/>
          </p:cNvSpPr>
          <p:nvPr/>
        </p:nvSpPr>
        <p:spPr>
          <a:xfrm>
            <a:off x="5686246" y="4653136"/>
            <a:ext cx="6502579" cy="713241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 smtClean="0"/>
              <a:t>Localización / ubicación espacial dentro del mapa curricular</a:t>
            </a:r>
            <a:endParaRPr lang="es-MX" sz="2000" dirty="0"/>
          </a:p>
        </p:txBody>
      </p:sp>
      <p:grpSp>
        <p:nvGrpSpPr>
          <p:cNvPr id="7" name="Grupo 6"/>
          <p:cNvGrpSpPr/>
          <p:nvPr/>
        </p:nvGrpSpPr>
        <p:grpSpPr>
          <a:xfrm>
            <a:off x="810000" y="1417638"/>
            <a:ext cx="4708349" cy="3857175"/>
            <a:chOff x="810000" y="1417638"/>
            <a:chExt cx="4708349" cy="3857175"/>
          </a:xfrm>
        </p:grpSpPr>
        <p:sp>
          <p:nvSpPr>
            <p:cNvPr id="2" name="Elipse 1"/>
            <p:cNvSpPr/>
            <p:nvPr/>
          </p:nvSpPr>
          <p:spPr>
            <a:xfrm>
              <a:off x="810000" y="1417638"/>
              <a:ext cx="3916260" cy="3811562"/>
            </a:xfrm>
            <a:prstGeom prst="ellips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 dirty="0">
                <a:solidFill>
                  <a:schemeClr val="bg2"/>
                </a:solidFill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655178" y="1454373"/>
              <a:ext cx="2228495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39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1</a:t>
              </a:r>
              <a:endParaRPr lang="es-MX" sz="23900" dirty="0">
                <a:latin typeface="Arial Black" panose="020B0A04020102020204" pitchFamily="34" charset="0"/>
              </a:endParaRPr>
            </a:p>
          </p:txBody>
        </p:sp>
        <p:sp>
          <p:nvSpPr>
            <p:cNvPr id="6" name="Triángulo isósceles 5"/>
            <p:cNvSpPr/>
            <p:nvPr/>
          </p:nvSpPr>
          <p:spPr>
            <a:xfrm rot="5400000">
              <a:off x="4715506" y="4471971"/>
              <a:ext cx="813597" cy="792088"/>
            </a:xfrm>
            <a:prstGeom prst="triangl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8" name="Botón de acción: Personalizar 7">
            <a:hlinkClick r:id="rId2" action="ppaction://hlinksldjump" highlightClick="1"/>
          </p:cNvPr>
          <p:cNvSpPr/>
          <p:nvPr/>
        </p:nvSpPr>
        <p:spPr>
          <a:xfrm>
            <a:off x="10558908" y="594917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9" name="Botón de acción: Inicio 8">
            <a:hlinkClick r:id="" action="ppaction://hlinkshowjump?jump=firstslide" highlightClick="1"/>
          </p:cNvPr>
          <p:cNvSpPr/>
          <p:nvPr/>
        </p:nvSpPr>
        <p:spPr>
          <a:xfrm>
            <a:off x="9478788" y="594917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5707950" y="5058600"/>
            <a:ext cx="57660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http</a:t>
            </a:r>
            <a:r>
              <a:rPr lang="es-MX" sz="2000" dirty="0"/>
              <a:t>://www.uaemex.mx/catespuni/pdfs/86.pdf</a:t>
            </a:r>
          </a:p>
        </p:txBody>
      </p:sp>
    </p:spTree>
    <p:extLst>
      <p:ext uri="{BB962C8B-B14F-4D97-AF65-F5344CB8AC3E}">
        <p14:creationId xmlns:p14="http://schemas.microsoft.com/office/powerpoint/2010/main" val="30570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030905-790D-4842-8C43-E2EB5DC4F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Cable de par trenzado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DCD838A-6DA2-41ED-97AB-D2DD7A8E2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4932038" cy="2676128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Forma de conexión en la que dos aisladores son entrelazados para tener menores interferencias y aumentar la potencia y disminuir la diafonía de los cables adyacentes.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D0E3606B-5D6A-4A0A-9178-8212DA6F47FC}"/>
              </a:ext>
            </a:extLst>
          </p:cNvPr>
          <p:cNvSpPr txBox="1"/>
          <p:nvPr/>
        </p:nvSpPr>
        <p:spPr>
          <a:xfrm>
            <a:off x="1629916" y="3717032"/>
            <a:ext cx="6192688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http://hurtadoagraz.blogspot.mx/2015/03/cable-de-par-trenzado.html</a:t>
            </a:r>
          </a:p>
        </p:txBody>
      </p:sp>
      <p:pic>
        <p:nvPicPr>
          <p:cNvPr id="12290" name="Picture 2" descr="Resultado de imagen para cable de par trenzado">
            <a:extLst>
              <a:ext uri="{FF2B5EF4-FFF2-40B4-BE49-F238E27FC236}">
                <a16:creationId xmlns:a16="http://schemas.microsoft.com/office/drawing/2014/main" xmlns="" id="{D053B714-F4E4-4386-BE2C-FD1D7C17F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743" y="1844824"/>
            <a:ext cx="3586337" cy="30440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209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5C09D45-0DB6-4BD4-9D46-836C93E8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Fibra óptica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A513767-FD84-4F36-B847-6DD8B75D0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2524" y="1841500"/>
            <a:ext cx="4320480" cy="3311525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La fibra óptica es una delgada hebra de vidrio o silicio fundido que conduce la luz. Se requieren dos filamentos para una comunicación </a:t>
            </a:r>
            <a:r>
              <a:rPr lang="es-MX" dirty="0" err="1"/>
              <a:t>bi</a:t>
            </a:r>
            <a:r>
              <a:rPr lang="es-MX" dirty="0"/>
              <a:t>-direccional: TX y RX.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11DC0EC2-6DC3-4488-B534-E1A6D26348DA}"/>
              </a:ext>
            </a:extLst>
          </p:cNvPr>
          <p:cNvSpPr txBox="1"/>
          <p:nvPr/>
        </p:nvSpPr>
        <p:spPr>
          <a:xfrm>
            <a:off x="1053852" y="5699125"/>
            <a:ext cx="6192688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http://fibremex.com/fibraoptica/index.php?mod=showroom&amp;id=16&amp;ext=allinfo</a:t>
            </a:r>
          </a:p>
        </p:txBody>
      </p:sp>
      <p:pic>
        <p:nvPicPr>
          <p:cNvPr id="13314" name="Picture 2" descr="Resultado de imagen para fibra optica">
            <a:extLst>
              <a:ext uri="{FF2B5EF4-FFF2-40B4-BE49-F238E27FC236}">
                <a16:creationId xmlns:a16="http://schemas.microsoft.com/office/drawing/2014/main" xmlns="" id="{002F6A0E-DABC-441F-A2EC-902A8553D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347" y="1841500"/>
            <a:ext cx="56102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728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06EA133-C62E-49E6-9DB3-E8E2771BB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Topologías de red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C35B4E9-7574-40D1-8869-897966AB0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803" y="1756475"/>
            <a:ext cx="5472609" cy="4267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La topología o forma lógica de una red se define como la forma de tender el cable a estaciones de trabajo individuales.</a:t>
            </a:r>
          </a:p>
          <a:p>
            <a:pPr marL="0" indent="0" algn="just">
              <a:buNone/>
            </a:pPr>
            <a:endParaRPr lang="es-MX" sz="500" dirty="0"/>
          </a:p>
          <a:p>
            <a:pPr marL="0" indent="0" algn="just">
              <a:buNone/>
            </a:pPr>
            <a:r>
              <a:rPr lang="es-MX" dirty="0"/>
              <a:t>La topología de una red es el arreglo físico o lógico en el cual los dispositivos o nodos de una red (computadoras, impresoras, servidores, </a:t>
            </a:r>
            <a:r>
              <a:rPr lang="es-MX" dirty="0" err="1"/>
              <a:t>hubs</a:t>
            </a:r>
            <a:r>
              <a:rPr lang="es-MX" dirty="0"/>
              <a:t>, </a:t>
            </a:r>
            <a:r>
              <a:rPr lang="es-MX" dirty="0" err="1"/>
              <a:t>switchs</a:t>
            </a:r>
            <a:r>
              <a:rPr lang="es-MX" dirty="0"/>
              <a:t>, enrutadores, etc.) se interconectan entre sí sobre un medio de comunicación. </a:t>
            </a:r>
          </a:p>
        </p:txBody>
      </p:sp>
      <p:pic>
        <p:nvPicPr>
          <p:cNvPr id="14338" name="Picture 2" descr="Resultado de imagen para topologias de red">
            <a:extLst>
              <a:ext uri="{FF2B5EF4-FFF2-40B4-BE49-F238E27FC236}">
                <a16:creationId xmlns:a16="http://schemas.microsoft.com/office/drawing/2014/main" xmlns="" id="{9B96EF64-C206-448E-B72E-CBCE1D207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413" y="1756475"/>
            <a:ext cx="5699599" cy="33430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327110-73F0-42FE-B45A-44AB84B2E969}"/>
              </a:ext>
            </a:extLst>
          </p:cNvPr>
          <p:cNvSpPr txBox="1"/>
          <p:nvPr/>
        </p:nvSpPr>
        <p:spPr>
          <a:xfrm>
            <a:off x="45739" y="6473166"/>
            <a:ext cx="662473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https://www.goconqr.com/p/3874654-diapositivas-de-topolog-a-de-redes-slide_sets</a:t>
            </a:r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11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3AF0D33-DFE9-45C6-925F-466245688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Topologías de Red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E48AF13-9499-4FD5-8933-58091EEFA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Topología física: Se refiere al diseño actual del medio de transmisión de la red.</a:t>
            </a:r>
          </a:p>
          <a:p>
            <a:endParaRPr lang="es-MX" dirty="0"/>
          </a:p>
          <a:p>
            <a:r>
              <a:rPr lang="es-MX" dirty="0"/>
              <a:t>Topología lógica: Se refiere a la trayectoria lógica que una señal a su paso por los nodos de la red.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23464648-EB7F-45A9-A766-2D6DD69C2FB8}"/>
              </a:ext>
            </a:extLst>
          </p:cNvPr>
          <p:cNvSpPr txBox="1"/>
          <p:nvPr/>
        </p:nvSpPr>
        <p:spPr>
          <a:xfrm>
            <a:off x="0" y="6457800"/>
            <a:ext cx="662473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https://www.goconqr.com/p/3874654-diapositivas-de-topolog-a-de-redes-slide_sets</a:t>
            </a:r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Personalizar 9">
            <a:hlinkClick r:id="rId2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221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E98D968-C06D-413E-8B87-E357D5523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Estrella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8127F09-51E8-4558-976D-784B7145C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499" y="1761884"/>
            <a:ext cx="10801200" cy="426720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La red se une en un único punto; un concentrador de cableado o HUB que a través de él los bloques de información son dirigidos hacia las estaciones. </a:t>
            </a:r>
          </a:p>
        </p:txBody>
      </p:sp>
      <p:pic>
        <p:nvPicPr>
          <p:cNvPr id="15362" name="Picture 2" descr="Resultado de imagen para topologia de estrella">
            <a:extLst>
              <a:ext uri="{FF2B5EF4-FFF2-40B4-BE49-F238E27FC236}">
                <a16:creationId xmlns:a16="http://schemas.microsoft.com/office/drawing/2014/main" xmlns="" id="{A3AC63AB-C706-4D19-BCEB-3F3A4BCCE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268" y="2467587"/>
            <a:ext cx="2903662" cy="370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FAA0EE7D-5043-4E2E-9642-135BF86A1702}"/>
              </a:ext>
            </a:extLst>
          </p:cNvPr>
          <p:cNvSpPr txBox="1"/>
          <p:nvPr/>
        </p:nvSpPr>
        <p:spPr>
          <a:xfrm>
            <a:off x="33436" y="6495568"/>
            <a:ext cx="662473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https://www.goconqr.com/p/3874654-diapositivas-de-topolog-a-de-redes-slide_sets</a:t>
            </a:r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068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72393A5-1FFD-4771-AF92-ED5A26E42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Anillo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B0EC780-36D2-4796-89F2-80F48098C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5796134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Las estaciones están unidas unas con otras formando un círculo por medio de un cable común. Las señales circulan en un solo sentido alrededor del círculo, regenerándose en cada nodo.</a:t>
            </a:r>
          </a:p>
        </p:txBody>
      </p:sp>
      <p:pic>
        <p:nvPicPr>
          <p:cNvPr id="17410" name="Picture 2" descr="Resultado de imagen para topologia de anillo">
            <a:extLst>
              <a:ext uri="{FF2B5EF4-FFF2-40B4-BE49-F238E27FC236}">
                <a16:creationId xmlns:a16="http://schemas.microsoft.com/office/drawing/2014/main" xmlns="" id="{B90326E0-DCDD-40AE-B3C8-C3E745153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96" y="1772817"/>
            <a:ext cx="3296871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D620CE9-140B-4760-8CF4-380B6BD049F8}"/>
              </a:ext>
            </a:extLst>
          </p:cNvPr>
          <p:cNvSpPr txBox="1"/>
          <p:nvPr/>
        </p:nvSpPr>
        <p:spPr>
          <a:xfrm>
            <a:off x="189756" y="6484604"/>
            <a:ext cx="662473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http://culturacion.com/topologia-de-red-malla-estrella-arbol-bus-y-anillo/</a:t>
            </a:r>
          </a:p>
        </p:txBody>
      </p:sp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793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F72092-5248-4577-8C17-23F582FD7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Bus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B77CAA5-36EE-4A74-98FF-E268B3C18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2404" y="1905000"/>
            <a:ext cx="4644010" cy="3108176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Las estaciones están conectadas por un único segmento de cable. A diferencia del anillo, el bus es pasivo, no se produce regeneración de las señales en cada nodo.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2EDF64D6-5149-4F6D-8685-8EA1340A507E}"/>
              </a:ext>
            </a:extLst>
          </p:cNvPr>
          <p:cNvSpPr txBox="1"/>
          <p:nvPr/>
        </p:nvSpPr>
        <p:spPr>
          <a:xfrm>
            <a:off x="0" y="6571768"/>
            <a:ext cx="90010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https://infoepo11.wordpress.com/2012/05/24/3-3-3-de-acuerdo-a-su-topologia-estrella-anillo-arbol-bus-malla-hibrida/</a:t>
            </a:r>
          </a:p>
        </p:txBody>
      </p:sp>
      <p:pic>
        <p:nvPicPr>
          <p:cNvPr id="24578" name="Picture 2" descr="Resultado de imagen para topologia de bus">
            <a:extLst>
              <a:ext uri="{FF2B5EF4-FFF2-40B4-BE49-F238E27FC236}">
                <a16:creationId xmlns:a16="http://schemas.microsoft.com/office/drawing/2014/main" xmlns="" id="{A6D2C060-C79B-442A-B31C-8B374BB34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948" y="1700808"/>
            <a:ext cx="3337570" cy="2420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3" name="Botón de acción: Hacia delante o Siguiente 12">
            <a:hlinkClick r:id="" action="ppaction://hlinkshowjump?jump=nextslide" highlightClick="1"/>
          </p:cNvPr>
          <p:cNvSpPr/>
          <p:nvPr/>
        </p:nvSpPr>
        <p:spPr>
          <a:xfrm>
            <a:off x="8463949" y="5649418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Botón de acción: Hacia atrás o Anterior 13">
            <a:hlinkClick r:id="" action="ppaction://hlinkshowjump?jump=previousslide" highlightClick="1"/>
          </p:cNvPr>
          <p:cNvSpPr/>
          <p:nvPr/>
        </p:nvSpPr>
        <p:spPr>
          <a:xfrm>
            <a:off x="7383829" y="5649418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Botón de acción: Personalizar 14">
            <a:hlinkClick r:id="rId3" action="ppaction://hlinksldjump" highlightClick="1"/>
          </p:cNvPr>
          <p:cNvSpPr/>
          <p:nvPr/>
        </p:nvSpPr>
        <p:spPr>
          <a:xfrm>
            <a:off x="10486900" y="5649417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6" name="Botón de acción: Inicio 15">
            <a:hlinkClick r:id="" action="ppaction://hlinkshowjump?jump=firstslide" highlightClick="1"/>
          </p:cNvPr>
          <p:cNvSpPr/>
          <p:nvPr/>
        </p:nvSpPr>
        <p:spPr>
          <a:xfrm>
            <a:off x="9478788" y="5649416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650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E08C876-0581-4CEC-866C-494CDAE7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Jerárquicas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9E8F707-782A-43A5-9C7F-2F8C0D022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4932038" cy="4267200"/>
          </a:xfrm>
        </p:spPr>
        <p:txBody>
          <a:bodyPr/>
          <a:lstStyle/>
          <a:p>
            <a:r>
              <a:rPr lang="es-MX" dirty="0"/>
              <a:t>Los nodos están colocados en forma de árbol. Es parecida a una serie de redes en estrella interconectadas, con la diferencia que no tiene un nodo central sino un nodo de enlace troncal, generalmente ocupado por un </a:t>
            </a:r>
            <a:r>
              <a:rPr lang="es-MX" dirty="0" err="1"/>
              <a:t>hub</a:t>
            </a:r>
            <a:r>
              <a:rPr lang="es-MX" dirty="0"/>
              <a:t> o </a:t>
            </a:r>
            <a:r>
              <a:rPr lang="es-MX" dirty="0" err="1"/>
              <a:t>switch</a:t>
            </a:r>
            <a:r>
              <a:rPr lang="es-MX" dirty="0"/>
              <a:t>, desde el que se ramifican los demás nodos.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5D923D1-8D16-4C08-AFE6-1C0550700969}"/>
              </a:ext>
            </a:extLst>
          </p:cNvPr>
          <p:cNvSpPr txBox="1"/>
          <p:nvPr/>
        </p:nvSpPr>
        <p:spPr>
          <a:xfrm>
            <a:off x="117748" y="6493768"/>
            <a:ext cx="468052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https://es.wikipedia.org/wiki/Red_en_%C3%A1rbol</a:t>
            </a:r>
          </a:p>
        </p:txBody>
      </p:sp>
      <p:pic>
        <p:nvPicPr>
          <p:cNvPr id="23554" name="Picture 2" descr="Resultado de imagen para topologia jerarquica">
            <a:extLst>
              <a:ext uri="{FF2B5EF4-FFF2-40B4-BE49-F238E27FC236}">
                <a16:creationId xmlns:a16="http://schemas.microsoft.com/office/drawing/2014/main" xmlns="" id="{E4A28850-586E-4549-9BB2-BB484774B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16" y="2364656"/>
            <a:ext cx="441960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38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FFC068F-EAC3-4C97-B358-2C496ED2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Híbridas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E957BE3-4C45-4B94-8C29-09289B39A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858286" cy="426720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bus, la estrella y el anillo se combinan algunas veces para formar redes híbridas.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50EE6BDE-410C-4D3E-B52F-9478A6768DD8}"/>
              </a:ext>
            </a:extLst>
          </p:cNvPr>
          <p:cNvSpPr txBox="1"/>
          <p:nvPr/>
        </p:nvSpPr>
        <p:spPr>
          <a:xfrm>
            <a:off x="4798268" y="5586573"/>
            <a:ext cx="2994632" cy="28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http://google-produx.blogspot.mx/</a:t>
            </a:r>
          </a:p>
        </p:txBody>
      </p:sp>
      <p:pic>
        <p:nvPicPr>
          <p:cNvPr id="22530" name="Picture 2" descr="Resultado de imagen para topologia hibridas">
            <a:extLst>
              <a:ext uri="{FF2B5EF4-FFF2-40B4-BE49-F238E27FC236}">
                <a16:creationId xmlns:a16="http://schemas.microsoft.com/office/drawing/2014/main" xmlns="" id="{8A58319C-8527-4050-BBEE-6C93D2545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64" y="2636912"/>
            <a:ext cx="44577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959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46516DB-0D01-4783-AD79-0D2D880BF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Tamaño de una Red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288460C-1407-4543-AE1C-71E6614AA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5508102" cy="4267200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Se mide por el área que abarcan las distancias entre los nodos y los servidores.</a:t>
            </a:r>
          </a:p>
          <a:p>
            <a:pPr marL="0" indent="0">
              <a:buNone/>
            </a:pPr>
            <a:endParaRPr lang="es-MX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s-MX" dirty="0"/>
              <a:t>Redes de área local (LAN)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MX" dirty="0"/>
              <a:t>Redes de área metropolitana (MAN)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s-MX" dirty="0"/>
              <a:t>Redes de área amplia (WAN)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76FD0171-B7E9-48FE-975B-77F47A7927F6}"/>
              </a:ext>
            </a:extLst>
          </p:cNvPr>
          <p:cNvSpPr txBox="1"/>
          <p:nvPr/>
        </p:nvSpPr>
        <p:spPr>
          <a:xfrm>
            <a:off x="5086300" y="4764236"/>
            <a:ext cx="662473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http://operacionesauxiliaresalejandro.blogspot.mx/2015/11/tipos-de-redes.html</a:t>
            </a:r>
          </a:p>
        </p:txBody>
      </p:sp>
      <p:pic>
        <p:nvPicPr>
          <p:cNvPr id="21506" name="Picture 2" descr="Resultado de imagen para tamaño de una red">
            <a:extLst>
              <a:ext uri="{FF2B5EF4-FFF2-40B4-BE49-F238E27FC236}">
                <a16:creationId xmlns:a16="http://schemas.microsoft.com/office/drawing/2014/main" xmlns="" id="{F5C362B6-164F-4931-99A9-184F64D44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32" y="19050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106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8" y="44624"/>
            <a:ext cx="9414456" cy="6699203"/>
          </a:xfrm>
          <a:prstGeom prst="rect">
            <a:avLst/>
          </a:prstGeom>
        </p:spPr>
      </p:pic>
      <p:sp>
        <p:nvSpPr>
          <p:cNvPr id="3" name="Rectángulo redondeado 2"/>
          <p:cNvSpPr/>
          <p:nvPr/>
        </p:nvSpPr>
        <p:spPr>
          <a:xfrm>
            <a:off x="5806380" y="1041127"/>
            <a:ext cx="1081825" cy="476518"/>
          </a:xfrm>
          <a:prstGeom prst="roundRect">
            <a:avLst/>
          </a:prstGeom>
          <a:noFill/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Flecha abajo 3"/>
          <p:cNvSpPr/>
          <p:nvPr/>
        </p:nvSpPr>
        <p:spPr>
          <a:xfrm rot="3175098">
            <a:off x="6827778" y="609524"/>
            <a:ext cx="463639" cy="625099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9928838" y="6158605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062964" y="6158605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707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77661B-EC63-4C8D-A94C-CEBAF3370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1"/>
            <a:r>
              <a:rPr lang="es-MX" sz="3200" dirty="0">
                <a:solidFill>
                  <a:schemeClr val="tx1"/>
                </a:solidFill>
                <a:latin typeface="+mj-lt"/>
              </a:rPr>
              <a:t>Redes de área local (LAN)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EAB071B-841B-4213-8DA7-65C6A8442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5076054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Se ubican en área geográficamente limitadas. Son comunes en casas, oficinas, edificios con varias oficinas, en fabricas, que cuente con una extensión apropiada para transferir los datos sin problemas.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5FBDD95A-B0A5-4245-9316-47C725374514}"/>
              </a:ext>
            </a:extLst>
          </p:cNvPr>
          <p:cNvSpPr txBox="1"/>
          <p:nvPr/>
        </p:nvSpPr>
        <p:spPr>
          <a:xfrm>
            <a:off x="6958508" y="4941169"/>
            <a:ext cx="410445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http://www.enlacetotalplay.com/que-es-una-red-lan/</a:t>
            </a:r>
          </a:p>
        </p:txBody>
      </p:sp>
      <p:pic>
        <p:nvPicPr>
          <p:cNvPr id="20482" name="Picture 2" descr="Resultado de imagen para redes lan">
            <a:extLst>
              <a:ext uri="{FF2B5EF4-FFF2-40B4-BE49-F238E27FC236}">
                <a16:creationId xmlns:a16="http://schemas.microsoft.com/office/drawing/2014/main" xmlns="" id="{6D939848-C398-4DF5-8FF4-01B8EE22C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580" y="2133601"/>
            <a:ext cx="3368427" cy="280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974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DBA22F-6398-4C6F-9CC8-C2944B1B4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Redes de área metropolitana (MAN)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C2FD9E9-2BE0-491B-A21F-43456B450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4139950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Corresponden al territorio de una ciudad o población. Se utilizan para enlazar servicios urbanos como el control de tráfico y semáforos de una ciudad, o los servicios bancarios de una zona metropolitana o provincia.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088D3DA-E430-4E18-9BC4-B1EA9103F0A7}"/>
              </a:ext>
            </a:extLst>
          </p:cNvPr>
          <p:cNvSpPr txBox="1"/>
          <p:nvPr/>
        </p:nvSpPr>
        <p:spPr>
          <a:xfrm>
            <a:off x="3592389" y="4869160"/>
            <a:ext cx="7632848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http://www.informatica-hoy.com.ar/redes/LAN-WAN-MAN-WLAN-WMAN-WWMAN-SAN-PAN.php</a:t>
            </a:r>
          </a:p>
        </p:txBody>
      </p:sp>
      <p:pic>
        <p:nvPicPr>
          <p:cNvPr id="19458" name="Picture 2" descr="Resultado de imagen para redes man">
            <a:extLst>
              <a:ext uri="{FF2B5EF4-FFF2-40B4-BE49-F238E27FC236}">
                <a16:creationId xmlns:a16="http://schemas.microsoft.com/office/drawing/2014/main" xmlns="" id="{770C4292-903D-4F45-AF07-32D7F2513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043" y="1976214"/>
            <a:ext cx="47625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716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26ECFA9-FD23-4D6C-B6DD-2B25E4F36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Redes de área amplia (WAN)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6AB5893-52CB-4046-B03D-9027F2813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3" y="1905000"/>
            <a:ext cx="4439479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/>
              <a:t>Se encuentran ubicadas en grandes extensiones territoriales, en un país o varios países, conectados mediante diferentes dispositivos. Se utilizan en el gobierno, instituciones de seguridad, ejercito y fuerzas armadas.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EE362B94-02CD-4A9E-BAE4-5D958C3BCE9E}"/>
              </a:ext>
            </a:extLst>
          </p:cNvPr>
          <p:cNvSpPr txBox="1"/>
          <p:nvPr/>
        </p:nvSpPr>
        <p:spPr>
          <a:xfrm>
            <a:off x="6337659" y="4987139"/>
            <a:ext cx="450753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MX" sz="1400" dirty="0"/>
              <a:t>https://es.wikipedia.org/wiki/Red_de_%C3%A1rea_amplia</a:t>
            </a:r>
          </a:p>
        </p:txBody>
      </p:sp>
      <p:pic>
        <p:nvPicPr>
          <p:cNvPr id="18434" name="Picture 2" descr="Resultado de imagen para redes wan">
            <a:extLst>
              <a:ext uri="{FF2B5EF4-FFF2-40B4-BE49-F238E27FC236}">
                <a16:creationId xmlns:a16="http://schemas.microsoft.com/office/drawing/2014/main" xmlns="" id="{77501940-4A3D-4AAE-925B-E1CC65EF2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99" y="1905000"/>
            <a:ext cx="4165053" cy="308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otón de acción: Hacia delante o Siguiente 8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atrás o Anterior 9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Personalizar 10">
            <a:hlinkClick r:id="rId3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2" name="Botón de acción: Inicio 11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19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10000" y="1417638"/>
            <a:ext cx="4708349" cy="3857175"/>
            <a:chOff x="810000" y="1417638"/>
            <a:chExt cx="4708349" cy="3857175"/>
          </a:xfrm>
        </p:grpSpPr>
        <p:sp>
          <p:nvSpPr>
            <p:cNvPr id="3" name="Elipse 2"/>
            <p:cNvSpPr/>
            <p:nvPr/>
          </p:nvSpPr>
          <p:spPr>
            <a:xfrm>
              <a:off x="810000" y="1417638"/>
              <a:ext cx="3916260" cy="3811562"/>
            </a:xfrm>
            <a:prstGeom prst="ellips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 dirty="0">
                <a:solidFill>
                  <a:schemeClr val="bg2"/>
                </a:solidFill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655178" y="1454373"/>
              <a:ext cx="2228495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39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7</a:t>
              </a:r>
              <a:endParaRPr lang="es-MX" sz="23900" dirty="0">
                <a:latin typeface="Arial Black" panose="020B0A04020102020204" pitchFamily="34" charset="0"/>
              </a:endParaRPr>
            </a:p>
          </p:txBody>
        </p:sp>
        <p:sp>
          <p:nvSpPr>
            <p:cNvPr id="5" name="Triángulo isósceles 4"/>
            <p:cNvSpPr/>
            <p:nvPr/>
          </p:nvSpPr>
          <p:spPr>
            <a:xfrm rot="5400000">
              <a:off x="4715506" y="4471971"/>
              <a:ext cx="813597" cy="792088"/>
            </a:xfrm>
            <a:prstGeom prst="triangl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6" name="Botón de acción: Personalizar 5">
            <a:hlinkClick r:id="rId2" action="ppaction://hlinksldjump" highlightClick="1"/>
          </p:cNvPr>
          <p:cNvSpPr/>
          <p:nvPr/>
        </p:nvSpPr>
        <p:spPr>
          <a:xfrm>
            <a:off x="10737219" y="6089051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7" name="Botón de acción: Inicio 6">
            <a:hlinkClick r:id="" action="ppaction://hlinkshowjump?jump=firstslide" highlightClick="1"/>
          </p:cNvPr>
          <p:cNvSpPr/>
          <p:nvPr/>
        </p:nvSpPr>
        <p:spPr>
          <a:xfrm>
            <a:off x="9801115" y="6089051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8865011" y="6089051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7856899" y="608905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5950396" y="4461216"/>
            <a:ext cx="5004556" cy="16833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800" smtClean="0"/>
              <a:t>Conclusiones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196893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188640"/>
            <a:ext cx="11377264" cy="648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60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/>
          <p:cNvSpPr txBox="1">
            <a:spLocks/>
          </p:cNvSpPr>
          <p:nvPr/>
        </p:nvSpPr>
        <p:spPr>
          <a:xfrm>
            <a:off x="4846251" y="648261"/>
            <a:ext cx="5112568" cy="506398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7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auhaus 93" panose="04030905020B02020C02" pitchFamily="82" charset="0"/>
              </a:rPr>
              <a:t>?</a:t>
            </a:r>
            <a:endParaRPr lang="es-MX" sz="71400" dirty="0">
              <a:solidFill>
                <a:schemeClr val="accent1">
                  <a:lumMod val="60000"/>
                  <a:lumOff val="40000"/>
                </a:schemeClr>
              </a:solidFill>
              <a:latin typeface="Bauhaus 93" panose="04030905020B02020C02" pitchFamily="82" charset="0"/>
            </a:endParaRP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917948" y="3645024"/>
            <a:ext cx="3901663" cy="16764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9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Dudas</a:t>
            </a:r>
            <a:endParaRPr lang="es-MX" sz="9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57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10000" y="1417638"/>
            <a:ext cx="4708349" cy="3857175"/>
            <a:chOff x="810000" y="1417638"/>
            <a:chExt cx="4708349" cy="3857175"/>
          </a:xfrm>
        </p:grpSpPr>
        <p:sp>
          <p:nvSpPr>
            <p:cNvPr id="3" name="Elipse 2"/>
            <p:cNvSpPr/>
            <p:nvPr/>
          </p:nvSpPr>
          <p:spPr>
            <a:xfrm>
              <a:off x="810000" y="1417638"/>
              <a:ext cx="3916260" cy="3811562"/>
            </a:xfrm>
            <a:prstGeom prst="ellips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 dirty="0">
                <a:solidFill>
                  <a:schemeClr val="bg2"/>
                </a:solidFill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655178" y="1454373"/>
              <a:ext cx="2228495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39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8</a:t>
              </a:r>
              <a:endParaRPr lang="es-MX" sz="23900" dirty="0">
                <a:latin typeface="Arial Black" panose="020B0A04020102020204" pitchFamily="34" charset="0"/>
              </a:endParaRPr>
            </a:p>
          </p:txBody>
        </p:sp>
        <p:sp>
          <p:nvSpPr>
            <p:cNvPr id="5" name="Triángulo isósceles 4"/>
            <p:cNvSpPr/>
            <p:nvPr/>
          </p:nvSpPr>
          <p:spPr>
            <a:xfrm rot="5400000">
              <a:off x="4715506" y="4471971"/>
              <a:ext cx="813597" cy="792088"/>
            </a:xfrm>
            <a:prstGeom prst="triangl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8" name="Botón de acción: Personalizar 7">
            <a:hlinkClick r:id="rId2" action="ppaction://hlinksldjump" highlightClick="1"/>
          </p:cNvPr>
          <p:cNvSpPr/>
          <p:nvPr/>
        </p:nvSpPr>
        <p:spPr>
          <a:xfrm>
            <a:off x="10737219" y="6089051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9" name="Botón de acción: Inicio 8">
            <a:hlinkClick r:id="" action="ppaction://hlinkshowjump?jump=firstslide" highlightClick="1"/>
          </p:cNvPr>
          <p:cNvSpPr/>
          <p:nvPr/>
        </p:nvSpPr>
        <p:spPr>
          <a:xfrm>
            <a:off x="9801115" y="6089051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865011" y="6089051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856899" y="608905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5122304" y="1656177"/>
            <a:ext cx="6372708" cy="16833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800" dirty="0" smtClean="0"/>
              <a:t>Referencias Bibliográficas</a:t>
            </a:r>
            <a:endParaRPr lang="es-MX" sz="48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55" y="3339504"/>
            <a:ext cx="3904443" cy="244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18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E07ED78-82D6-4675-8C36-32E762AEEC2F}"/>
              </a:ext>
            </a:extLst>
          </p:cNvPr>
          <p:cNvSpPr txBox="1">
            <a:spLocks/>
          </p:cNvSpPr>
          <p:nvPr/>
        </p:nvSpPr>
        <p:spPr>
          <a:xfrm>
            <a:off x="405781" y="764704"/>
            <a:ext cx="9143998" cy="6747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405781" y="1556792"/>
            <a:ext cx="1137726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/>
              <a:t> Andrew S. </a:t>
            </a:r>
            <a:r>
              <a:rPr lang="es-MX" sz="2200" dirty="0" err="1"/>
              <a:t>Tanenbaum</a:t>
            </a:r>
            <a:r>
              <a:rPr lang="es-MX" sz="2200" dirty="0"/>
              <a:t>.(2003). Redes de Computadoras. México. Prentice Hall</a:t>
            </a:r>
            <a:r>
              <a:rPr lang="es-MX" sz="2200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 err="1" smtClean="0"/>
              <a:t>Bandom</a:t>
            </a:r>
            <a:r>
              <a:rPr lang="es-MX" sz="2200" dirty="0" smtClean="0"/>
              <a:t> </a:t>
            </a:r>
            <a:r>
              <a:rPr lang="es-MX" sz="2200" dirty="0"/>
              <a:t>LTD. (2003). Guía completa de Protocolos y Telecomunicaciones</a:t>
            </a:r>
            <a:r>
              <a:rPr lang="es-MX" sz="2200" dirty="0" smtClean="0"/>
              <a:t>. McGraw Hill.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 smtClean="0"/>
              <a:t>Bruce </a:t>
            </a:r>
            <a:r>
              <a:rPr lang="es-MX" sz="2200" dirty="0"/>
              <a:t>A. </a:t>
            </a:r>
            <a:r>
              <a:rPr lang="es-MX" sz="2200" dirty="0" err="1"/>
              <a:t>Hallberg</a:t>
            </a:r>
            <a:r>
              <a:rPr lang="es-MX" sz="2200" dirty="0"/>
              <a:t> (2003). Fundamentos de Redes. México. Prentice Hall. </a:t>
            </a:r>
            <a:endParaRPr lang="es-MX" sz="2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 err="1" smtClean="0"/>
              <a:t>Duglas</a:t>
            </a:r>
            <a:r>
              <a:rPr lang="es-MX" sz="2200" dirty="0" smtClean="0"/>
              <a:t> </a:t>
            </a:r>
            <a:r>
              <a:rPr lang="es-MX" sz="2200" dirty="0"/>
              <a:t>E. Comer. (1997) Redes de computadoras, Internet e </a:t>
            </a:r>
            <a:r>
              <a:rPr lang="es-MX" sz="2200" dirty="0" err="1"/>
              <a:t>Interredes</a:t>
            </a:r>
            <a:r>
              <a:rPr lang="es-MX" sz="2200" dirty="0"/>
              <a:t>..México, Prentice </a:t>
            </a:r>
            <a:r>
              <a:rPr lang="es-MX" sz="2200" dirty="0" smtClean="0"/>
              <a:t>Hall.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 smtClean="0"/>
              <a:t>Kelvin </a:t>
            </a:r>
            <a:r>
              <a:rPr lang="es-MX" sz="2200" dirty="0" err="1"/>
              <a:t>Stotlz</a:t>
            </a:r>
            <a:r>
              <a:rPr lang="es-MX" sz="2200" dirty="0"/>
              <a:t>, Prentice Hall (2002) ,</a:t>
            </a:r>
            <a:r>
              <a:rPr lang="es-MX" sz="2200" dirty="0" err="1"/>
              <a:t>Todoacerca</a:t>
            </a:r>
            <a:r>
              <a:rPr lang="es-MX" sz="2200" dirty="0"/>
              <a:t> de ... Redes de computación</a:t>
            </a:r>
            <a:r>
              <a:rPr lang="es-MX" sz="2200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 err="1" smtClean="0"/>
              <a:t>Kuhlmann</a:t>
            </a:r>
            <a:r>
              <a:rPr lang="es-MX" sz="2200" dirty="0"/>
              <a:t>, Federico. (2002). Información y Telecomunicaciones</a:t>
            </a:r>
            <a:r>
              <a:rPr lang="es-MX" sz="2200" dirty="0" smtClean="0"/>
              <a:t>. Fondo </a:t>
            </a:r>
            <a:r>
              <a:rPr lang="es-MX" sz="2200" dirty="0"/>
              <a:t>de Cultura Económica</a:t>
            </a:r>
            <a:r>
              <a:rPr lang="es-MX" sz="2200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 smtClean="0"/>
              <a:t>Michel </a:t>
            </a:r>
            <a:r>
              <a:rPr lang="es-MX" sz="2200" dirty="0"/>
              <a:t>J. Palmer, Thompson </a:t>
            </a:r>
            <a:r>
              <a:rPr lang="es-MX" sz="2200" dirty="0" err="1"/>
              <a:t>Learning</a:t>
            </a:r>
            <a:r>
              <a:rPr lang="es-MX" sz="2200" dirty="0"/>
              <a:t> (2001) Redes de computadoras, una guía práctica. </a:t>
            </a:r>
            <a:endParaRPr lang="es-MX" sz="2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 smtClean="0"/>
              <a:t>William </a:t>
            </a:r>
            <a:r>
              <a:rPr lang="es-MX" sz="2200" dirty="0" err="1"/>
              <a:t>Stallings</a:t>
            </a:r>
            <a:r>
              <a:rPr lang="es-MX" sz="2200" dirty="0"/>
              <a:t> (2000). Comunicaciones y Redes de Computadoras 6ª edición. España Prentice Hall</a:t>
            </a:r>
            <a:r>
              <a:rPr lang="es-MX" sz="2200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sz="2200" dirty="0" err="1" smtClean="0"/>
              <a:t>Uyless</a:t>
            </a:r>
            <a:r>
              <a:rPr lang="es-MX" sz="2200" dirty="0" smtClean="0"/>
              <a:t> </a:t>
            </a:r>
            <a:r>
              <a:rPr lang="es-MX" sz="2200" dirty="0"/>
              <a:t>Black (1997). Redes de Computadoras, protocolos normas e interfaces2da edición, México, </a:t>
            </a:r>
            <a:r>
              <a:rPr lang="es-MX" sz="2200" dirty="0" err="1"/>
              <a:t>Alfaomega</a:t>
            </a:r>
            <a:r>
              <a:rPr lang="es-MX" sz="2200" dirty="0"/>
              <a:t>.</a:t>
            </a:r>
          </a:p>
        </p:txBody>
      </p:sp>
      <p:sp>
        <p:nvSpPr>
          <p:cNvPr id="4" name="Botón de acción: Personalizar 3">
            <a:hlinkClick r:id="rId2" action="ppaction://hlinksldjump" highlightClick="1"/>
          </p:cNvPr>
          <p:cNvSpPr/>
          <p:nvPr/>
        </p:nvSpPr>
        <p:spPr>
          <a:xfrm>
            <a:off x="10737219" y="6089051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5" name="Botón de acción: Inicio 4">
            <a:hlinkClick r:id="" action="ppaction://hlinkshowjump?jump=firstslide" highlightClick="1"/>
          </p:cNvPr>
          <p:cNvSpPr/>
          <p:nvPr/>
        </p:nvSpPr>
        <p:spPr>
          <a:xfrm>
            <a:off x="9801115" y="6089051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ón de acción: Hacia delante o Siguiente 5">
            <a:hlinkClick r:id="" action="ppaction://hlinkshowjump?jump=nextslide" highlightClick="1"/>
          </p:cNvPr>
          <p:cNvSpPr/>
          <p:nvPr/>
        </p:nvSpPr>
        <p:spPr>
          <a:xfrm>
            <a:off x="8865011" y="6089051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Botón de acción: Hacia atrás o Anterior 6">
            <a:hlinkClick r:id="" action="ppaction://hlinkshowjump?jump=previousslide" highlightClick="1"/>
          </p:cNvPr>
          <p:cNvSpPr/>
          <p:nvPr/>
        </p:nvSpPr>
        <p:spPr>
          <a:xfrm>
            <a:off x="7856899" y="608905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685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4BC519A7-6CF4-4378-88FC-A327955246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29916" y="1772816"/>
            <a:ext cx="10225136" cy="4320480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2"/>
              </a:rPr>
              <a:t>http://www.alegsa.com.ar/Dic/red_de_computadoras.php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3"/>
              </a:rPr>
              <a:t>https://www.oas.org/juridico/spanish/cyber/cyb29_computer_int_sp.pdf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4"/>
              </a:rPr>
              <a:t>http://www.cavsi.com/preguntasrespuestas/que-es-red-de-computadoras/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5"/>
              </a:rPr>
              <a:t>http://www.duiops.net/manuales/faqinternet/faqinternet4.htm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6"/>
              </a:rPr>
              <a:t>http://informatica-es.blogspot.mx/2009/05/nodos-de-red-y-su-funcion.html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7"/>
              </a:rPr>
              <a:t>https://es.slideshare.net/Cordobaslide/estaciones-de-trabajo-y-servidores-dedicados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8"/>
              </a:rPr>
              <a:t>https://books.google.com.mx/books?id=CfhGJ7yylRgC&amp;pg=PA186&amp;dq=que+es+un+servidor&amp;hl=es-419&amp;sa=X&amp;ved=0ahUKEwjeneWIp_PUAhXBNiYKHWnBCZkQ6AEINjAE#v=onepage&amp;q=servidor&amp;f=false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9"/>
              </a:rPr>
              <a:t>https://www.uv.mx/personal/artulopez/files/2012/09/08-Fun-y-Tec-de-Redes-de-C.pdf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10"/>
              </a:rPr>
              <a:t>http://www.fca.unl.edu.ar/informaticabasica/Redes.pdf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11"/>
              </a:rPr>
              <a:t>https://es.slideshare.net/MtraAndrea/informtica-1-la-computadora-y-la-comunicacin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12"/>
              </a:rPr>
              <a:t>http://neo.lcc.uma.es/evirtual/cdd/tutorial/fisico/fibra.html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>
                <a:hlinkClick r:id="rId13"/>
              </a:rPr>
              <a:t>https://www.ecured.cu/Cable_de_par_trenzado</a:t>
            </a:r>
            <a:endParaRPr lang="es-MX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MX" dirty="0"/>
              <a:t>http://definicion.de/cable-coaxial/</a:t>
            </a:r>
          </a:p>
        </p:txBody>
      </p:sp>
      <p:sp>
        <p:nvSpPr>
          <p:cNvPr id="8" name="Botón de acción: Hacia delante o Siguiente 7">
            <a:hlinkClick r:id="" action="ppaction://hlinkshowjump?jump=nextslide" highlightClick="1"/>
          </p:cNvPr>
          <p:cNvSpPr/>
          <p:nvPr/>
        </p:nvSpPr>
        <p:spPr>
          <a:xfrm>
            <a:off x="8698928" y="6172200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Botón de acción: Hacia atrás o Anterior 8">
            <a:hlinkClick r:id="" action="ppaction://hlinkshowjump?jump=previousslide" highlightClick="1"/>
          </p:cNvPr>
          <p:cNvSpPr/>
          <p:nvPr/>
        </p:nvSpPr>
        <p:spPr>
          <a:xfrm>
            <a:off x="7618808" y="6172200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Botón de acción: Personalizar 9">
            <a:hlinkClick r:id="rId14" action="ppaction://hlinksldjump" highlightClick="1"/>
          </p:cNvPr>
          <p:cNvSpPr/>
          <p:nvPr/>
        </p:nvSpPr>
        <p:spPr>
          <a:xfrm>
            <a:off x="10721879" y="617219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15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15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11" name="Botón de acción: Inicio 10">
            <a:hlinkClick r:id="" action="ppaction://hlinkshowjump?jump=firstslide" highlightClick="1"/>
          </p:cNvPr>
          <p:cNvSpPr/>
          <p:nvPr/>
        </p:nvSpPr>
        <p:spPr>
          <a:xfrm>
            <a:off x="9713767" y="6172198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49602" y="476672"/>
            <a:ext cx="9143998" cy="1020762"/>
          </a:xfrm>
        </p:spPr>
        <p:txBody>
          <a:bodyPr/>
          <a:lstStyle/>
          <a:p>
            <a:r>
              <a:rPr lang="es-MX" dirty="0" smtClean="0"/>
              <a:t>Referencias electrónicas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124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4" y="245019"/>
            <a:ext cx="9375820" cy="6416281"/>
          </a:xfrm>
          <a:prstGeom prst="rect">
            <a:avLst/>
          </a:prstGeom>
        </p:spPr>
      </p:pic>
      <p:sp>
        <p:nvSpPr>
          <p:cNvPr id="4" name="Botón de acción: Personalizar 3">
            <a:hlinkClick r:id="rId3" action="ppaction://hlinksldjump" highlightClick="1"/>
          </p:cNvPr>
          <p:cNvSpPr/>
          <p:nvPr/>
        </p:nvSpPr>
        <p:spPr>
          <a:xfrm>
            <a:off x="10837592" y="6153000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4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4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5" name="Botón de acción: Inicio 4">
            <a:hlinkClick r:id="" action="ppaction://hlinkshowjump?jump=firstslide" highlightClick="1"/>
          </p:cNvPr>
          <p:cNvSpPr/>
          <p:nvPr/>
        </p:nvSpPr>
        <p:spPr>
          <a:xfrm>
            <a:off x="9971570" y="615299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ón de acción: Hacia atrás o Anterior 5">
            <a:hlinkClick r:id="" action="ppaction://hlinkshowjump?jump=previousslide" highlightClick="1"/>
          </p:cNvPr>
          <p:cNvSpPr/>
          <p:nvPr/>
        </p:nvSpPr>
        <p:spPr>
          <a:xfrm>
            <a:off x="9973496" y="5445224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Botón de acción: Hacia delante o Siguiente 6">
            <a:hlinkClick r:id="" action="ppaction://hlinkshowjump?jump=nextslide" highlightClick="1"/>
          </p:cNvPr>
          <p:cNvSpPr/>
          <p:nvPr/>
        </p:nvSpPr>
        <p:spPr>
          <a:xfrm>
            <a:off x="11307353" y="5445223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442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10000" y="1417638"/>
            <a:ext cx="4708349" cy="3857175"/>
            <a:chOff x="810000" y="1417638"/>
            <a:chExt cx="4708349" cy="3857175"/>
          </a:xfrm>
        </p:grpSpPr>
        <p:sp>
          <p:nvSpPr>
            <p:cNvPr id="3" name="Elipse 2"/>
            <p:cNvSpPr/>
            <p:nvPr/>
          </p:nvSpPr>
          <p:spPr>
            <a:xfrm>
              <a:off x="810000" y="1417638"/>
              <a:ext cx="3916260" cy="3811562"/>
            </a:xfrm>
            <a:prstGeom prst="ellips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 dirty="0">
                <a:solidFill>
                  <a:schemeClr val="bg2"/>
                </a:solidFill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655178" y="1454373"/>
              <a:ext cx="2228495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39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2</a:t>
              </a:r>
              <a:endParaRPr lang="es-MX" sz="23900" dirty="0">
                <a:latin typeface="Arial Black" panose="020B0A04020102020204" pitchFamily="34" charset="0"/>
              </a:endParaRPr>
            </a:p>
          </p:txBody>
        </p:sp>
        <p:sp>
          <p:nvSpPr>
            <p:cNvPr id="5" name="Triángulo isósceles 4"/>
            <p:cNvSpPr/>
            <p:nvPr/>
          </p:nvSpPr>
          <p:spPr>
            <a:xfrm rot="5400000">
              <a:off x="4715506" y="4471971"/>
              <a:ext cx="813597" cy="792088"/>
            </a:xfrm>
            <a:prstGeom prst="triangl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6" name="Botón de acción: Personalizar 5">
            <a:hlinkClick r:id="rId2" action="ppaction://hlinksldjump" highlightClick="1"/>
          </p:cNvPr>
          <p:cNvSpPr/>
          <p:nvPr/>
        </p:nvSpPr>
        <p:spPr>
          <a:xfrm>
            <a:off x="10558908" y="594917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7" name="Botón de acción: Inicio 6">
            <a:hlinkClick r:id="" action="ppaction://hlinkshowjump?jump=firstslide" highlightClick="1"/>
          </p:cNvPr>
          <p:cNvSpPr/>
          <p:nvPr/>
        </p:nvSpPr>
        <p:spPr>
          <a:xfrm>
            <a:off x="9478788" y="594917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5518349" y="2075295"/>
            <a:ext cx="6032622" cy="16833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6600" dirty="0" smtClean="0"/>
              <a:t>Presentación</a:t>
            </a:r>
            <a:endParaRPr lang="es-MX" sz="6600" dirty="0"/>
          </a:p>
        </p:txBody>
      </p:sp>
      <p:sp>
        <p:nvSpPr>
          <p:cNvPr id="9" name="Marcador de texto 2"/>
          <p:cNvSpPr txBox="1">
            <a:spLocks/>
          </p:cNvSpPr>
          <p:nvPr/>
        </p:nvSpPr>
        <p:spPr>
          <a:xfrm>
            <a:off x="5861321" y="3323419"/>
            <a:ext cx="5950208" cy="1220572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dirty="0"/>
              <a:t>La presente unidad de aprendizaje tiene como finalidad introducir al Discente en el ámbito de las comunicaciones y redes computacionales, constituyendo el fundamento para la implementación y administración de los sistemas de comunicación en una </a:t>
            </a:r>
            <a:r>
              <a:rPr lang="es-MX" dirty="0" smtClean="0"/>
              <a:t>organización.</a:t>
            </a:r>
            <a:endParaRPr lang="es-MX" dirty="0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470676" y="5949179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390556" y="5949179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745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10000" y="1417638"/>
            <a:ext cx="4708349" cy="3857175"/>
            <a:chOff x="810000" y="1417638"/>
            <a:chExt cx="4708349" cy="3857175"/>
          </a:xfrm>
        </p:grpSpPr>
        <p:sp>
          <p:nvSpPr>
            <p:cNvPr id="3" name="Elipse 2"/>
            <p:cNvSpPr/>
            <p:nvPr/>
          </p:nvSpPr>
          <p:spPr>
            <a:xfrm>
              <a:off x="810000" y="1417638"/>
              <a:ext cx="3916260" cy="3811562"/>
            </a:xfrm>
            <a:prstGeom prst="ellips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 dirty="0">
                <a:solidFill>
                  <a:schemeClr val="bg2"/>
                </a:solidFill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655178" y="1454373"/>
              <a:ext cx="2228495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39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3</a:t>
              </a:r>
              <a:endParaRPr lang="es-MX" sz="23900" dirty="0">
                <a:latin typeface="Arial Black" panose="020B0A04020102020204" pitchFamily="34" charset="0"/>
              </a:endParaRPr>
            </a:p>
          </p:txBody>
        </p:sp>
        <p:sp>
          <p:nvSpPr>
            <p:cNvPr id="5" name="Triángulo isósceles 4"/>
            <p:cNvSpPr/>
            <p:nvPr/>
          </p:nvSpPr>
          <p:spPr>
            <a:xfrm rot="5400000">
              <a:off x="4715506" y="4471971"/>
              <a:ext cx="813597" cy="792088"/>
            </a:xfrm>
            <a:prstGeom prst="triangl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6" name="Botón de acción: Personalizar 5">
            <a:hlinkClick r:id="rId2" action="ppaction://hlinksldjump" highlightClick="1"/>
          </p:cNvPr>
          <p:cNvSpPr/>
          <p:nvPr/>
        </p:nvSpPr>
        <p:spPr>
          <a:xfrm>
            <a:off x="10558908" y="594917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7" name="Botón de acción: Inicio 6">
            <a:hlinkClick r:id="" action="ppaction://hlinkshowjump?jump=firstslide" highlightClick="1"/>
          </p:cNvPr>
          <p:cNvSpPr/>
          <p:nvPr/>
        </p:nvSpPr>
        <p:spPr>
          <a:xfrm>
            <a:off x="9478788" y="594917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5606406" y="2079374"/>
            <a:ext cx="5384550" cy="16833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800" dirty="0" smtClean="0"/>
              <a:t>Objetivos de la asignatura</a:t>
            </a:r>
            <a:endParaRPr lang="es-MX" sz="4800" dirty="0"/>
          </a:p>
        </p:txBody>
      </p:sp>
      <p:sp>
        <p:nvSpPr>
          <p:cNvPr id="9" name="Marcador de texto 2"/>
          <p:cNvSpPr txBox="1">
            <a:spLocks/>
          </p:cNvSpPr>
          <p:nvPr/>
        </p:nvSpPr>
        <p:spPr>
          <a:xfrm>
            <a:off x="5709373" y="3866538"/>
            <a:ext cx="5866294" cy="1189356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dirty="0"/>
              <a:t>El discente será capaz de implementar una red computacional, identificando su estructura, aspectos relevantes de la comunicación y tecnologías utilizadas para ello. </a:t>
            </a:r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470676" y="5949179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390556" y="5949179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794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10000" y="1417638"/>
            <a:ext cx="4708349" cy="3857175"/>
            <a:chOff x="810000" y="1417638"/>
            <a:chExt cx="4708349" cy="3857175"/>
          </a:xfrm>
        </p:grpSpPr>
        <p:sp>
          <p:nvSpPr>
            <p:cNvPr id="3" name="Elipse 2"/>
            <p:cNvSpPr/>
            <p:nvPr/>
          </p:nvSpPr>
          <p:spPr>
            <a:xfrm>
              <a:off x="810000" y="1417638"/>
              <a:ext cx="3916260" cy="3811562"/>
            </a:xfrm>
            <a:prstGeom prst="ellips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 dirty="0">
                <a:solidFill>
                  <a:schemeClr val="bg2"/>
                </a:solidFill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655178" y="1454373"/>
              <a:ext cx="2228495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39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4</a:t>
              </a:r>
              <a:endParaRPr lang="es-MX" sz="23900" dirty="0">
                <a:latin typeface="Arial Black" panose="020B0A04020102020204" pitchFamily="34" charset="0"/>
              </a:endParaRPr>
            </a:p>
          </p:txBody>
        </p:sp>
        <p:sp>
          <p:nvSpPr>
            <p:cNvPr id="5" name="Triángulo isósceles 4"/>
            <p:cNvSpPr/>
            <p:nvPr/>
          </p:nvSpPr>
          <p:spPr>
            <a:xfrm rot="5400000">
              <a:off x="4715506" y="4471971"/>
              <a:ext cx="813597" cy="792088"/>
            </a:xfrm>
            <a:prstGeom prst="triangl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6" name="Botón de acción: Personalizar 5">
            <a:hlinkClick r:id="rId2" action="ppaction://hlinksldjump" highlightClick="1"/>
          </p:cNvPr>
          <p:cNvSpPr/>
          <p:nvPr/>
        </p:nvSpPr>
        <p:spPr>
          <a:xfrm>
            <a:off x="10558908" y="594917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ÍNDICE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7" name="Botón de acción: Inicio 6">
            <a:hlinkClick r:id="" action="ppaction://hlinkshowjump?jump=firstslide" highlightClick="1"/>
          </p:cNvPr>
          <p:cNvSpPr/>
          <p:nvPr/>
        </p:nvSpPr>
        <p:spPr>
          <a:xfrm>
            <a:off x="9478788" y="594917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5083434" y="1659873"/>
            <a:ext cx="4395354" cy="16833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dirty="0" smtClean="0"/>
              <a:t>Conocimientos</a:t>
            </a:r>
            <a:endParaRPr lang="es-MX" sz="4400" dirty="0"/>
          </a:p>
        </p:txBody>
      </p:sp>
      <p:sp>
        <p:nvSpPr>
          <p:cNvPr id="9" name="Marcador de texto 2"/>
          <p:cNvSpPr txBox="1">
            <a:spLocks/>
          </p:cNvSpPr>
          <p:nvPr/>
        </p:nvSpPr>
        <p:spPr>
          <a:xfrm>
            <a:off x="5048637" y="2674430"/>
            <a:ext cx="6772120" cy="1679944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000" dirty="0"/>
              <a:t>Conocer el concepto de red, clasificación, estructura y los conceptos fundamentales de la comunicación entre computadoras para la implementación de redes de computadoras.</a:t>
            </a:r>
          </a:p>
        </p:txBody>
      </p:sp>
      <p:sp>
        <p:nvSpPr>
          <p:cNvPr id="10" name="Marcador de texto 3"/>
          <p:cNvSpPr txBox="1">
            <a:spLocks/>
          </p:cNvSpPr>
          <p:nvPr/>
        </p:nvSpPr>
        <p:spPr>
          <a:xfrm>
            <a:off x="5816073" y="4077072"/>
            <a:ext cx="6004683" cy="2533174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s-MX" sz="2000" dirty="0"/>
              <a:t>Concepto de Red, </a:t>
            </a:r>
            <a:r>
              <a:rPr lang="es-MX" sz="2000" dirty="0" smtClean="0"/>
              <a:t>Nodos (</a:t>
            </a:r>
            <a:r>
              <a:rPr lang="es-MX" sz="2000" dirty="0"/>
              <a:t>estación de trabajo, host, servidores) y Medios de comunicación.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000" dirty="0"/>
              <a:t>Topologías de red (físicas y lógicas).</a:t>
            </a:r>
          </a:p>
          <a:p>
            <a:pPr marL="342900" indent="-342900">
              <a:buFont typeface="+mj-lt"/>
              <a:buAutoNum type="arabicPeriod"/>
            </a:pPr>
            <a:r>
              <a:rPr lang="es-MX" sz="2000" dirty="0"/>
              <a:t>Red LAN, MAN, WAN, Internet, Intranet, etc.</a:t>
            </a:r>
          </a:p>
        </p:txBody>
      </p:sp>
      <p:sp>
        <p:nvSpPr>
          <p:cNvPr id="11" name="Botón de acción: Hacia delante o Siguiente 10">
            <a:hlinkClick r:id="" action="ppaction://hlinkshowjump?jump=nextslide" highlightClick="1"/>
          </p:cNvPr>
          <p:cNvSpPr/>
          <p:nvPr/>
        </p:nvSpPr>
        <p:spPr>
          <a:xfrm>
            <a:off x="8470676" y="5949179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Botón de acción: Hacia atrás o Anterior 11">
            <a:hlinkClick r:id="" action="ppaction://hlinkshowjump?jump=previousslide" highlightClick="1"/>
          </p:cNvPr>
          <p:cNvSpPr/>
          <p:nvPr/>
        </p:nvSpPr>
        <p:spPr>
          <a:xfrm>
            <a:off x="7390556" y="5949179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811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810000" y="1417638"/>
            <a:ext cx="4708349" cy="3857175"/>
            <a:chOff x="810000" y="1417638"/>
            <a:chExt cx="4708349" cy="3857175"/>
          </a:xfrm>
        </p:grpSpPr>
        <p:sp>
          <p:nvSpPr>
            <p:cNvPr id="3" name="Elipse 2"/>
            <p:cNvSpPr/>
            <p:nvPr/>
          </p:nvSpPr>
          <p:spPr>
            <a:xfrm>
              <a:off x="810000" y="1417638"/>
              <a:ext cx="3916260" cy="3811562"/>
            </a:xfrm>
            <a:prstGeom prst="ellips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 dirty="0">
                <a:solidFill>
                  <a:schemeClr val="bg2"/>
                </a:solidFill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655178" y="1454373"/>
              <a:ext cx="2228495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sz="239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5</a:t>
              </a:r>
              <a:endParaRPr lang="es-MX" sz="23900" dirty="0">
                <a:latin typeface="Arial Black" panose="020B0A04020102020204" pitchFamily="34" charset="0"/>
              </a:endParaRPr>
            </a:p>
          </p:txBody>
        </p:sp>
        <p:sp>
          <p:nvSpPr>
            <p:cNvPr id="5" name="Triángulo isósceles 4"/>
            <p:cNvSpPr/>
            <p:nvPr/>
          </p:nvSpPr>
          <p:spPr>
            <a:xfrm rot="5400000">
              <a:off x="4715506" y="4471971"/>
              <a:ext cx="813597" cy="792088"/>
            </a:xfrm>
            <a:prstGeom prst="triangle">
              <a:avLst/>
            </a:prstGeom>
            <a:ln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6" name="Botón de acción: Personalizar 5">
            <a:hlinkClick r:id="rId2" action="ppaction://hlinksldjump" highlightClick="1"/>
          </p:cNvPr>
          <p:cNvSpPr/>
          <p:nvPr/>
        </p:nvSpPr>
        <p:spPr>
          <a:xfrm>
            <a:off x="10558908" y="5949179"/>
            <a:ext cx="1261849" cy="508301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2"/>
                </a:solidFill>
                <a:hlinkClick r:id="rId3" action="ppaction://hlinksldjump" tooltip="Regresar al índice"/>
              </a:rPr>
              <a:t>Í</a:t>
            </a:r>
            <a:r>
              <a:rPr lang="es-MX" b="1" dirty="0" smtClean="0">
                <a:solidFill>
                  <a:schemeClr val="bg2"/>
                </a:solidFill>
                <a:hlinkClick r:id="rId3" action="ppaction://hlinksldjump" tooltip="Regresar al índice"/>
              </a:rPr>
              <a:t>NDICE</a:t>
            </a:r>
            <a:endParaRPr lang="es-MX" b="1" dirty="0">
              <a:solidFill>
                <a:schemeClr val="bg2"/>
              </a:solidFill>
            </a:endParaRPr>
          </a:p>
        </p:txBody>
      </p:sp>
      <p:sp>
        <p:nvSpPr>
          <p:cNvPr id="7" name="Botón de acción: Inicio 6">
            <a:hlinkClick r:id="" action="ppaction://hlinkshowjump?jump=firstslide" highlightClick="1"/>
          </p:cNvPr>
          <p:cNvSpPr/>
          <p:nvPr/>
        </p:nvSpPr>
        <p:spPr>
          <a:xfrm>
            <a:off x="9478788" y="5949179"/>
            <a:ext cx="798815" cy="508301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5302324" y="2167058"/>
            <a:ext cx="4032798" cy="16833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800" dirty="0" smtClean="0"/>
              <a:t>Guion explicativo</a:t>
            </a:r>
            <a:endParaRPr lang="es-MX" sz="4800" dirty="0"/>
          </a:p>
        </p:txBody>
      </p:sp>
      <p:sp>
        <p:nvSpPr>
          <p:cNvPr id="9" name="Marcador de texto 2"/>
          <p:cNvSpPr txBox="1">
            <a:spLocks/>
          </p:cNvSpPr>
          <p:nvPr/>
        </p:nvSpPr>
        <p:spPr>
          <a:xfrm>
            <a:off x="5878389" y="3850385"/>
            <a:ext cx="5184576" cy="1441965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6072" indent="-27432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3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18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76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Consolas" pitchFamily="49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7627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dirty="0" smtClean="0"/>
              <a:t>Ésta presentación te permitirá conocer y familiarizarte con los conceptos y terminología empleada en las comunicaciones entre computadoras, para su implementación en las redes computacionales.  </a:t>
            </a:r>
            <a:endParaRPr lang="es-MX" dirty="0"/>
          </a:p>
        </p:txBody>
      </p:sp>
      <p:sp>
        <p:nvSpPr>
          <p:cNvPr id="10" name="Botón de acción: Hacia delante o Siguiente 9">
            <a:hlinkClick r:id="" action="ppaction://hlinkshowjump?jump=nextslide" highlightClick="1"/>
          </p:cNvPr>
          <p:cNvSpPr/>
          <p:nvPr/>
        </p:nvSpPr>
        <p:spPr>
          <a:xfrm>
            <a:off x="8470676" y="5949179"/>
            <a:ext cx="792088" cy="508301"/>
          </a:xfrm>
          <a:prstGeom prst="actionButtonForwardNext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Botón de acción: Hacia atrás o Anterior 10">
            <a:hlinkClick r:id="" action="ppaction://hlinkshowjump?jump=previousslide" highlightClick="1"/>
          </p:cNvPr>
          <p:cNvSpPr/>
          <p:nvPr/>
        </p:nvSpPr>
        <p:spPr>
          <a:xfrm>
            <a:off x="7390556" y="5949179"/>
            <a:ext cx="864096" cy="508301"/>
          </a:xfrm>
          <a:prstGeom prst="actionButtonBackPrevious">
            <a:avLst/>
          </a:prstGeom>
          <a:noFill/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492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zarra 16 x 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29500_TF02804846_TF02804846" id="{65FD6923-A55A-4D8A-AB6E-792F5126A260}" vid="{862C69AA-365A-4DD1-97BC-168A1699736E}"/>
    </a:ext>
  </a:extLst>
</a:theme>
</file>

<file path=ppt/theme/theme2.xml><?xml version="1.0" encoding="utf-8"?>
<a:theme xmlns:a="http://schemas.openxmlformats.org/drawingml/2006/main" name="Tema de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pizarra para el ámbito educativo (panorámica)</Template>
  <TotalTime>627</TotalTime>
  <Words>1769</Words>
  <Application>Microsoft Office PowerPoint</Application>
  <PresentationFormat>Personalizado</PresentationFormat>
  <Paragraphs>249</Paragraphs>
  <Slides>48</Slides>
  <Notes>10</Notes>
  <HiddenSlides>0</HiddenSlides>
  <MMClips>1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6" baseType="lpstr">
      <vt:lpstr>Arial</vt:lpstr>
      <vt:lpstr>Arial Black</vt:lpstr>
      <vt:lpstr>Bauhaus 93</vt:lpstr>
      <vt:lpstr>Consolas</vt:lpstr>
      <vt:lpstr>Corbel</vt:lpstr>
      <vt:lpstr>Courier New</vt:lpstr>
      <vt:lpstr>Wingdings 2</vt:lpstr>
      <vt:lpstr>Pizarra 16 x 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Menú</vt:lpstr>
      <vt:lpstr>¿Qué es una red?</vt:lpstr>
      <vt:lpstr>¿Qué es una red?</vt:lpstr>
      <vt:lpstr>¿Qué es una red?</vt:lpstr>
      <vt:lpstr>¿Qué es una red?</vt:lpstr>
      <vt:lpstr>¿Para qué sirve una red de computadoras?</vt:lpstr>
      <vt:lpstr>Red de computadoras</vt:lpstr>
      <vt:lpstr>¿Qué es un nodo?</vt:lpstr>
      <vt:lpstr>¿Qué es un nodo?</vt:lpstr>
      <vt:lpstr>¿Qué es un nodo?</vt:lpstr>
      <vt:lpstr>¿Qué es una estación de trabajo?</vt:lpstr>
      <vt:lpstr>¿Qué es una estación de trabajo?</vt:lpstr>
      <vt:lpstr>¿Qué es una estación de trabajo?</vt:lpstr>
      <vt:lpstr>¿Qué es un servidor?</vt:lpstr>
      <vt:lpstr>¿Qué es un servidor?</vt:lpstr>
      <vt:lpstr>¿Qué es un servidor?</vt:lpstr>
      <vt:lpstr>¿Qué es un host?</vt:lpstr>
      <vt:lpstr>Medios de Comunicación</vt:lpstr>
      <vt:lpstr>Cable coaxial</vt:lpstr>
      <vt:lpstr>Cable de par trenzado</vt:lpstr>
      <vt:lpstr>Fibra óptica</vt:lpstr>
      <vt:lpstr>Topologías de red</vt:lpstr>
      <vt:lpstr>Topologías de Red</vt:lpstr>
      <vt:lpstr>Estrella</vt:lpstr>
      <vt:lpstr>Anillo</vt:lpstr>
      <vt:lpstr>Bus</vt:lpstr>
      <vt:lpstr>Jerárquicas</vt:lpstr>
      <vt:lpstr>Híbridas</vt:lpstr>
      <vt:lpstr>Tamaño de una Red</vt:lpstr>
      <vt:lpstr>Redes de área local (LAN)</vt:lpstr>
      <vt:lpstr>Redes de área metropolitana (MAN)</vt:lpstr>
      <vt:lpstr>Redes de área amplia (WAN)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 electrónicas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del título</dc:title>
  <dc:creator>Jair Fernando Herrera Morales</dc:creator>
  <cp:lastModifiedBy>INSPIRON</cp:lastModifiedBy>
  <cp:revision>46</cp:revision>
  <dcterms:created xsi:type="dcterms:W3CDTF">2017-07-05T00:40:08Z</dcterms:created>
  <dcterms:modified xsi:type="dcterms:W3CDTF">2017-09-20T21:32:19Z</dcterms:modified>
</cp:coreProperties>
</file>