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97" r:id="rId2"/>
    <p:sldId id="298" r:id="rId3"/>
    <p:sldId id="299" r:id="rId4"/>
    <p:sldId id="307" r:id="rId5"/>
    <p:sldId id="308" r:id="rId6"/>
    <p:sldId id="300" r:id="rId7"/>
    <p:sldId id="309" r:id="rId8"/>
    <p:sldId id="301" r:id="rId9"/>
    <p:sldId id="302" r:id="rId10"/>
    <p:sldId id="303" r:id="rId11"/>
    <p:sldId id="304" r:id="rId12"/>
    <p:sldId id="256" r:id="rId13"/>
    <p:sldId id="295" r:id="rId14"/>
    <p:sldId id="257" r:id="rId15"/>
    <p:sldId id="258" r:id="rId16"/>
    <p:sldId id="259" r:id="rId17"/>
    <p:sldId id="260" r:id="rId18"/>
    <p:sldId id="261" r:id="rId19"/>
    <p:sldId id="262" r:id="rId20"/>
    <p:sldId id="263" r:id="rId21"/>
    <p:sldId id="264" r:id="rId22"/>
    <p:sldId id="265" r:id="rId23"/>
    <p:sldId id="266" r:id="rId24"/>
    <p:sldId id="267" r:id="rId25"/>
    <p:sldId id="268" r:id="rId26"/>
    <p:sldId id="269" r:id="rId27"/>
    <p:sldId id="270" r:id="rId28"/>
    <p:sldId id="271" r:id="rId29"/>
    <p:sldId id="272" r:id="rId30"/>
    <p:sldId id="273" r:id="rId31"/>
    <p:sldId id="274" r:id="rId32"/>
    <p:sldId id="275" r:id="rId33"/>
    <p:sldId id="276" r:id="rId34"/>
    <p:sldId id="277" r:id="rId35"/>
    <p:sldId id="286" r:id="rId36"/>
    <p:sldId id="287" r:id="rId37"/>
    <p:sldId id="288" r:id="rId38"/>
    <p:sldId id="289" r:id="rId39"/>
    <p:sldId id="290" r:id="rId40"/>
    <p:sldId id="291" r:id="rId41"/>
    <p:sldId id="292" r:id="rId42"/>
    <p:sldId id="293" r:id="rId43"/>
    <p:sldId id="294" r:id="rId44"/>
    <p:sldId id="278" r:id="rId45"/>
    <p:sldId id="279" r:id="rId46"/>
    <p:sldId id="280" r:id="rId47"/>
    <p:sldId id="281" r:id="rId48"/>
    <p:sldId id="282" r:id="rId49"/>
    <p:sldId id="283" r:id="rId50"/>
    <p:sldId id="284" r:id="rId51"/>
    <p:sldId id="285" r:id="rId52"/>
    <p:sldId id="305" r:id="rId53"/>
    <p:sldId id="312" r:id="rId54"/>
    <p:sldId id="311" r:id="rId55"/>
    <p:sldId id="306" r:id="rId56"/>
    <p:sldId id="296" r:id="rId5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CD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1" d="100"/>
          <a:sy n="51" d="100"/>
        </p:scale>
        <p:origin x="72" y="28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s-ES"/>
              <a:t>Haga clic para modificar el estilo de título del patrón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ES"/>
              <a:t>Haga clic en el icono para agregar una imagen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18C79C5D-2A6F-F04D-97DA-BEF2467B64E4}" type="datetimeFigureOut">
              <a:rPr lang="en-US" dirty="0"/>
              <a:pPr/>
              <a:t>9/20/2017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s-ES"/>
              <a:t>Editar el estilo de texto del patrón</a:t>
            </a:r>
          </a:p>
        </p:txBody>
      </p:sp>
      <p:sp>
        <p:nvSpPr>
          <p:cNvPr id="4" name="Date Placeholder 3"/>
          <p:cNvSpPr>
            <a:spLocks noGrp="1"/>
          </p:cNvSpPr>
          <p:nvPr>
            <p:ph type="dt" sz="half" idx="10"/>
          </p:nvPr>
        </p:nvSpPr>
        <p:spPr/>
        <p:txBody>
          <a:bodyPr/>
          <a:lstStyle/>
          <a:p>
            <a:fld id="{8DFA1846-DA80-1C48-A609-854EA85C59AD}"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s-ES"/>
              <a:t>Haga clic para modificar el estilo de título del patrón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s-ES"/>
              <a:t>Editar el estilo de texto del patrón</a:t>
            </a:r>
          </a:p>
        </p:txBody>
      </p:sp>
      <p:sp>
        <p:nvSpPr>
          <p:cNvPr id="2" name="Date Placeholder 1"/>
          <p:cNvSpPr>
            <a:spLocks noGrp="1"/>
          </p:cNvSpPr>
          <p:nvPr>
            <p:ph type="dt" sz="half" idx="10"/>
          </p:nvPr>
        </p:nvSpPr>
        <p:spPr/>
        <p:txBody>
          <a:bodyPr/>
          <a:lstStyle/>
          <a:p>
            <a:fld id="{FBF54567-0DE4-3F47-BF90-CB84690072F9}" type="datetimeFigureOut">
              <a:rPr lang="en-US" dirty="0"/>
              <a:pPr/>
              <a:t>9/20/2017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8DFA1846-DA80-1C48-A609-854EA85C59AD}"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9/20/2017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9/20/2017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9/20/2017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9/20/2017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D0DF5E60-9974-AC48-9591-99C2BB44B7CF}" type="datetimeFigureOut">
              <a:rPr lang="en-US" dirty="0"/>
              <a:pPr/>
              <a:t>9/20/2017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s-ES"/>
              <a:t>Haga clic para modificar el estilo de título del patrón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s-ES"/>
              <a:t>Haga clic en el icono para agregar una imagen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9/20/2017</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9/20/2017</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slide" Target="slide20.xml"/><Relationship Id="rId3" Type="http://schemas.openxmlformats.org/officeDocument/2006/relationships/image" Target="../media/image6.png"/><Relationship Id="rId7" Type="http://schemas.openxmlformats.org/officeDocument/2006/relationships/image" Target="../media/image8.png"/><Relationship Id="rId12" Type="http://schemas.openxmlformats.org/officeDocument/2006/relationships/slide" Target="slide2.xml"/><Relationship Id="rId2" Type="http://schemas.openxmlformats.org/officeDocument/2006/relationships/slide" Target="slide56.xml"/><Relationship Id="rId1" Type="http://schemas.openxmlformats.org/officeDocument/2006/relationships/slideLayout" Target="../slideLayouts/slideLayout2.xml"/><Relationship Id="rId6" Type="http://schemas.openxmlformats.org/officeDocument/2006/relationships/slide" Target="slide17.xml"/><Relationship Id="rId11" Type="http://schemas.openxmlformats.org/officeDocument/2006/relationships/image" Target="../media/image10.png"/><Relationship Id="rId5" Type="http://schemas.openxmlformats.org/officeDocument/2006/relationships/image" Target="../media/image7.png"/><Relationship Id="rId10" Type="http://schemas.openxmlformats.org/officeDocument/2006/relationships/slide" Target="slide14.xml"/><Relationship Id="rId4" Type="http://schemas.openxmlformats.org/officeDocument/2006/relationships/slide" Target="slide44.xml"/><Relationship Id="rId9"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52.xml"/><Relationship Id="rId3" Type="http://schemas.openxmlformats.org/officeDocument/2006/relationships/slide" Target="slide6.xml"/><Relationship Id="rId7" Type="http://schemas.openxmlformats.org/officeDocument/2006/relationships/slide" Target="slide11.xml"/><Relationship Id="rId2" Type="http://schemas.openxmlformats.org/officeDocument/2006/relationships/slide" Target="slide3.xml"/><Relationship Id="rId1" Type="http://schemas.openxmlformats.org/officeDocument/2006/relationships/slideLayout" Target="../slideLayouts/slideLayout6.xml"/><Relationship Id="rId6" Type="http://schemas.openxmlformats.org/officeDocument/2006/relationships/slide" Target="slide10.xml"/><Relationship Id="rId5" Type="http://schemas.openxmlformats.org/officeDocument/2006/relationships/slide" Target="slide9.xml"/><Relationship Id="rId4" Type="http://schemas.openxmlformats.org/officeDocument/2006/relationships/slide" Target="slide8.xml"/><Relationship Id="rId9" Type="http://schemas.openxmlformats.org/officeDocument/2006/relationships/slide" Target="slide55.xml"/></Relationships>
</file>

<file path=ppt/slides/_rels/slide2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slide" Target="slide13.xml"/><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file:///C:\Users\INSPIRON\Dropbox\MenuDesplegable\AUI\mapacurr.pdf" TargetMode="External"/><Relationship Id="rId2" Type="http://schemas.openxmlformats.org/officeDocument/2006/relationships/slide" Target="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slide" Target="slide13.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4"/><Relationship Id="rId1" Type="http://schemas.microsoft.com/office/2007/relationships/media" Target="../media/media3.mp4"/><Relationship Id="rId5" Type="http://schemas.openxmlformats.org/officeDocument/2006/relationships/slide" Target="slide13.xm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slide" Target="slide2.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8" Type="http://schemas.openxmlformats.org/officeDocument/2006/relationships/hyperlink" Target="http://segob.guanajuato.gob.mx/sil/docs/capacitacion/guiasEmpresariales/GuiaEstudioMercado.pdf" TargetMode="External"/><Relationship Id="rId3" Type="http://schemas.openxmlformats.org/officeDocument/2006/relationships/hyperlink" Target="http://www.crecenegocios.com/como-hacer-un-estudio-de-mercado/" TargetMode="External"/><Relationship Id="rId7" Type="http://schemas.openxmlformats.org/officeDocument/2006/relationships/hyperlink" Target="https://okdiario.com/economia/emprendedores/2016/02/13/que-sirve-estudio-mercado-70108" TargetMode="External"/><Relationship Id="rId2" Type="http://schemas.openxmlformats.org/officeDocument/2006/relationships/hyperlink" Target="http://www.focusgi.cat/uploads/metodologia/Investigaci%C3%83%C2%B3%20i%20estudis%20de%20Mercat.pdf" TargetMode="External"/><Relationship Id="rId1" Type="http://schemas.openxmlformats.org/officeDocument/2006/relationships/slideLayout" Target="../slideLayouts/slideLayout2.xml"/><Relationship Id="rId6" Type="http://schemas.openxmlformats.org/officeDocument/2006/relationships/hyperlink" Target="https://empresariados.com/para-que-sirve-un-estudio-de-mercado/" TargetMode="External"/><Relationship Id="rId11" Type="http://schemas.openxmlformats.org/officeDocument/2006/relationships/slide" Target="slide2.xml"/><Relationship Id="rId5" Type="http://schemas.openxmlformats.org/officeDocument/2006/relationships/hyperlink" Target="http://infoautonomos.eleconomista.es/estudio-de-mercado/breve-guia-para-estudio-de-mercado/" TargetMode="External"/><Relationship Id="rId10" Type="http://schemas.openxmlformats.org/officeDocument/2006/relationships/slide" Target="slide13.xml"/><Relationship Id="rId4" Type="http://schemas.openxmlformats.org/officeDocument/2006/relationships/hyperlink" Target="https://www.merca20.com/sabes-que-es-un-estudio-de-mercado/" TargetMode="External"/><Relationship Id="rId9" Type="http://schemas.openxmlformats.org/officeDocument/2006/relationships/hyperlink" Target="http://www.blog-emprendedor.info/que-es-el-estudio-de-mercado/" TargetMode="Externa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0" y="0"/>
            <a:ext cx="2057400" cy="2057400"/>
          </a:xfrm>
          <a:prstGeom prst="rect">
            <a:avLst/>
          </a:prstGeom>
        </p:spPr>
      </p:pic>
      <p:sp>
        <p:nvSpPr>
          <p:cNvPr id="4" name="Rectángulo 3"/>
          <p:cNvSpPr/>
          <p:nvPr/>
        </p:nvSpPr>
        <p:spPr>
          <a:xfrm>
            <a:off x="0" y="2374641"/>
            <a:ext cx="11908665" cy="3935693"/>
          </a:xfrm>
          <a:prstGeom prst="rect">
            <a:avLst/>
          </a:prstGeom>
        </p:spPr>
        <p:txBody>
          <a:bodyPr wrap="square">
            <a:spAutoFit/>
          </a:bodyPr>
          <a:lstStyle/>
          <a:p>
            <a:pPr algn="ctr">
              <a:lnSpc>
                <a:spcPct val="150000"/>
              </a:lnSpc>
            </a:pPr>
            <a:r>
              <a:rPr lang="es-ES_tradnl" sz="2800" dirty="0" smtClean="0"/>
              <a:t>“</a:t>
            </a:r>
            <a:r>
              <a:rPr lang="es-ES_tradnl" sz="2800" dirty="0" smtClean="0"/>
              <a:t>Administración de Unidades Informáticas”</a:t>
            </a:r>
            <a:endParaRPr lang="es-ES_tradnl" sz="2800" dirty="0"/>
          </a:p>
          <a:p>
            <a:pPr algn="ctr">
              <a:lnSpc>
                <a:spcPct val="150000"/>
              </a:lnSpc>
            </a:pPr>
            <a:r>
              <a:rPr lang="es-ES_tradnl" sz="2000" dirty="0" smtClean="0"/>
              <a:t>Programa </a:t>
            </a:r>
            <a:r>
              <a:rPr lang="es-ES_tradnl" sz="2000" dirty="0" smtClean="0"/>
              <a:t>educativo en que se imparte:  </a:t>
            </a:r>
            <a:r>
              <a:rPr lang="es-ES_tradnl" sz="2000" dirty="0" smtClean="0"/>
              <a:t>“Licenciatura en Informática Administrativa”</a:t>
            </a:r>
            <a:endParaRPr lang="es-ES_tradnl" sz="2000" dirty="0"/>
          </a:p>
          <a:p>
            <a:pPr algn="ctr">
              <a:lnSpc>
                <a:spcPct val="150000"/>
              </a:lnSpc>
            </a:pPr>
            <a:endParaRPr lang="es-ES_tradnl" sz="1050" dirty="0"/>
          </a:p>
          <a:p>
            <a:pPr algn="ctr">
              <a:lnSpc>
                <a:spcPct val="150000"/>
              </a:lnSpc>
            </a:pPr>
            <a:r>
              <a:rPr lang="es-ES_tradnl" sz="2000" dirty="0" smtClean="0"/>
              <a:t>Área </a:t>
            </a:r>
            <a:r>
              <a:rPr lang="es-ES_tradnl" sz="2000" dirty="0"/>
              <a:t>de docencia: </a:t>
            </a:r>
            <a:r>
              <a:rPr lang="es-ES_tradnl" sz="2000" dirty="0" smtClean="0"/>
              <a:t>Desarrollo de software	Créditos</a:t>
            </a:r>
            <a:r>
              <a:rPr lang="es-ES_tradnl" sz="2000" dirty="0"/>
              <a:t>: </a:t>
            </a:r>
            <a:r>
              <a:rPr lang="es-ES_tradnl" sz="2000" dirty="0" smtClean="0"/>
              <a:t>6</a:t>
            </a:r>
          </a:p>
          <a:p>
            <a:pPr algn="ctr">
              <a:lnSpc>
                <a:spcPct val="150000"/>
              </a:lnSpc>
            </a:pPr>
            <a:r>
              <a:rPr lang="es-ES_tradnl" sz="2000" dirty="0" smtClean="0"/>
              <a:t>Ciclo escolar: </a:t>
            </a:r>
            <a:r>
              <a:rPr lang="es-ES_tradnl" sz="2000" b="1" dirty="0" smtClean="0"/>
              <a:t>2017A</a:t>
            </a:r>
          </a:p>
          <a:p>
            <a:pPr algn="ctr">
              <a:lnSpc>
                <a:spcPct val="150000"/>
              </a:lnSpc>
            </a:pPr>
            <a:r>
              <a:rPr lang="es-MX" sz="2000" b="1" dirty="0" smtClean="0"/>
              <a:t>Unidad </a:t>
            </a:r>
            <a:r>
              <a:rPr lang="es-MX" sz="2000" b="1" dirty="0"/>
              <a:t>2.</a:t>
            </a:r>
            <a:r>
              <a:rPr lang="es-MX" sz="2000" dirty="0"/>
              <a:t> Estudio de Mercado para un Proyecto </a:t>
            </a:r>
            <a:r>
              <a:rPr lang="es-MX" sz="2000" dirty="0" smtClean="0"/>
              <a:t>Informático</a:t>
            </a:r>
          </a:p>
          <a:p>
            <a:pPr algn="ctr">
              <a:lnSpc>
                <a:spcPct val="150000"/>
              </a:lnSpc>
            </a:pPr>
            <a:r>
              <a:rPr lang="es-MX" sz="2000" dirty="0" smtClean="0"/>
              <a:t>Tema</a:t>
            </a:r>
            <a:r>
              <a:rPr lang="es-MX" sz="2000" dirty="0"/>
              <a:t>: </a:t>
            </a:r>
            <a:r>
              <a:rPr lang="es-MX" sz="2000" b="1" dirty="0"/>
              <a:t>Estudio de Mercado </a:t>
            </a:r>
            <a:endParaRPr lang="es-ES_tradnl" sz="2000" b="1" dirty="0" smtClean="0"/>
          </a:p>
          <a:p>
            <a:pPr algn="ctr">
              <a:lnSpc>
                <a:spcPct val="150000"/>
              </a:lnSpc>
            </a:pPr>
            <a:r>
              <a:rPr lang="es-ES_tradnl" sz="2000" dirty="0" smtClean="0"/>
              <a:t>Autora: Dra. </a:t>
            </a:r>
            <a:r>
              <a:rPr lang="es-ES_tradnl" sz="2000" dirty="0"/>
              <a:t>Ana Luisa Ramírez Roja.</a:t>
            </a:r>
            <a:r>
              <a:rPr lang="es-ES" sz="2800" dirty="0"/>
              <a:t> </a:t>
            </a:r>
            <a:endParaRPr lang="es-MX" sz="2800" dirty="0"/>
          </a:p>
        </p:txBody>
      </p:sp>
      <p:sp>
        <p:nvSpPr>
          <p:cNvPr id="5" name="Título 5"/>
          <p:cNvSpPr>
            <a:spLocks noGrp="1"/>
          </p:cNvSpPr>
          <p:nvPr>
            <p:ph type="title"/>
          </p:nvPr>
        </p:nvSpPr>
        <p:spPr>
          <a:xfrm>
            <a:off x="2226620" y="303974"/>
            <a:ext cx="9411197" cy="548081"/>
          </a:xfrm>
        </p:spPr>
        <p:txBody>
          <a:bodyPr>
            <a:noAutofit/>
          </a:bodyPr>
          <a:lstStyle/>
          <a:p>
            <a:r>
              <a:rPr lang="es-MX" sz="2800" u="sng" dirty="0" smtClean="0">
                <a:solidFill>
                  <a:schemeClr val="bg1"/>
                </a:solidFill>
              </a:rPr>
              <a:t>Universidad Autónoma del Estado de México</a:t>
            </a:r>
            <a:endParaRPr lang="es-MX" sz="2800" u="sng" dirty="0">
              <a:solidFill>
                <a:schemeClr val="bg1"/>
              </a:solidFill>
            </a:endParaRPr>
          </a:p>
        </p:txBody>
      </p:sp>
      <p:sp>
        <p:nvSpPr>
          <p:cNvPr id="6" name="6 CuadroTexto"/>
          <p:cNvSpPr txBox="1"/>
          <p:nvPr/>
        </p:nvSpPr>
        <p:spPr>
          <a:xfrm>
            <a:off x="2226620" y="852055"/>
            <a:ext cx="9012468" cy="523220"/>
          </a:xfrm>
          <a:prstGeom prst="rect">
            <a:avLst/>
          </a:prstGeom>
          <a:effectLst>
            <a:outerShdw blurRad="50800" dir="14400000">
              <a:srgbClr val="000000">
                <a:alpha val="60000"/>
              </a:srgbClr>
            </a:outerShdw>
          </a:effectLst>
        </p:spPr>
        <p:txBody>
          <a:bodyPr vert="horz" lIns="91440" tIns="45720" rIns="91440" bIns="45720" rtlCol="0" anchor="b">
            <a:noAutofit/>
          </a:bodyPr>
          <a:lstStyle>
            <a:lvl1pPr>
              <a:spcBef>
                <a:spcPct val="0"/>
              </a:spcBef>
              <a:buNone/>
              <a:defRPr sz="2800" b="1" u="sng">
                <a:solidFill>
                  <a:schemeClr val="bg1"/>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s-MX" u="none" dirty="0"/>
              <a:t>Centro Universitario UAEM Ecatepec</a:t>
            </a:r>
          </a:p>
        </p:txBody>
      </p:sp>
    </p:spTree>
    <p:extLst>
      <p:ext uri="{BB962C8B-B14F-4D97-AF65-F5344CB8AC3E}">
        <p14:creationId xmlns:p14="http://schemas.microsoft.com/office/powerpoint/2010/main" val="2371330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05546" y="2047112"/>
            <a:ext cx="4032798" cy="1683327"/>
          </a:xfrm>
        </p:spPr>
        <p:txBody>
          <a:bodyPr/>
          <a:lstStyle/>
          <a:p>
            <a:r>
              <a:rPr lang="es-MX" sz="4800" dirty="0" smtClean="0">
                <a:solidFill>
                  <a:schemeClr val="bg1"/>
                </a:solidFill>
              </a:rPr>
              <a:t>Guion explicativo</a:t>
            </a:r>
            <a:endParaRPr lang="es-MX" sz="4800" dirty="0">
              <a:solidFill>
                <a:schemeClr val="bg1"/>
              </a:solidFill>
            </a:endParaRPr>
          </a:p>
        </p:txBody>
      </p:sp>
      <p:sp>
        <p:nvSpPr>
          <p:cNvPr id="3" name="Marcador de texto 2"/>
          <p:cNvSpPr>
            <a:spLocks noGrp="1"/>
          </p:cNvSpPr>
          <p:nvPr>
            <p:ph type="body" idx="1"/>
          </p:nvPr>
        </p:nvSpPr>
        <p:spPr>
          <a:xfrm>
            <a:off x="853190" y="4443680"/>
            <a:ext cx="10531454" cy="1441965"/>
          </a:xfrm>
        </p:spPr>
        <p:txBody>
          <a:bodyPr/>
          <a:lstStyle/>
          <a:p>
            <a:pPr algn="just"/>
            <a:r>
              <a:rPr lang="es-MX" sz="2400" dirty="0" smtClean="0"/>
              <a:t>Ésta presentación te permitirá conocer que es un estudio de mercado, para que sirve hacer un estudio de mercado en tu trayectoria profesional, como se hace, cuáles son los pasos para realizarlo y cómo llevarlo a cabo.  </a:t>
            </a:r>
            <a:endParaRPr lang="es-MX" sz="2400" dirty="0"/>
          </a:p>
        </p:txBody>
      </p:sp>
      <p:sp>
        <p:nvSpPr>
          <p:cNvPr id="5" name="Rectángulo 4"/>
          <p:cNvSpPr/>
          <p:nvPr/>
        </p:nvSpPr>
        <p:spPr>
          <a:xfrm>
            <a:off x="577051" y="673417"/>
            <a:ext cx="2228495" cy="3770263"/>
          </a:xfrm>
          <a:prstGeom prst="rect">
            <a:avLst/>
          </a:prstGeom>
        </p:spPr>
        <p:txBody>
          <a:bodyPr wrap="none">
            <a:spAutoFit/>
          </a:bodyPr>
          <a:lstStyle/>
          <a:p>
            <a:r>
              <a:rPr lang="es-MX" sz="23900" dirty="0">
                <a:solidFill>
                  <a:schemeClr val="bg1"/>
                </a:solidFill>
                <a:latin typeface="Arial Black" panose="020B0A04020102020204" pitchFamily="34" charset="0"/>
              </a:rPr>
              <a:t>5</a:t>
            </a:r>
            <a:endParaRPr lang="es-MX" sz="23900" dirty="0">
              <a:latin typeface="Arial Black" panose="020B0A04020102020204" pitchFamily="34" charset="0"/>
            </a:endParaRPr>
          </a:p>
        </p:txBody>
      </p:sp>
      <p:sp>
        <p:nvSpPr>
          <p:cNvPr id="6" name="Botón de acción: Personalizar 5">
            <a:hlinkClick r:id="rId2" action="ppaction://hlinksldjump" highlightClick="1"/>
          </p:cNvPr>
          <p:cNvSpPr/>
          <p:nvPr/>
        </p:nvSpPr>
        <p:spPr>
          <a:xfrm>
            <a:off x="10122794" y="5885645"/>
            <a:ext cx="1261849" cy="64394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Tree>
    <p:extLst>
      <p:ext uri="{BB962C8B-B14F-4D97-AF65-F5344CB8AC3E}">
        <p14:creationId xmlns:p14="http://schemas.microsoft.com/office/powerpoint/2010/main" val="16160078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66555" y="2047112"/>
            <a:ext cx="4271789" cy="1683327"/>
          </a:xfrm>
        </p:spPr>
        <p:txBody>
          <a:bodyPr/>
          <a:lstStyle/>
          <a:p>
            <a:r>
              <a:rPr lang="es-MX" sz="4800" dirty="0" smtClean="0">
                <a:solidFill>
                  <a:schemeClr val="bg1"/>
                </a:solidFill>
              </a:rPr>
              <a:t>Estudio de Mercado</a:t>
            </a:r>
            <a:endParaRPr lang="es-MX" sz="4800" dirty="0">
              <a:solidFill>
                <a:schemeClr val="bg1"/>
              </a:solidFill>
            </a:endParaRPr>
          </a:p>
        </p:txBody>
      </p:sp>
      <p:sp>
        <p:nvSpPr>
          <p:cNvPr id="3" name="Marcador de texto 2"/>
          <p:cNvSpPr>
            <a:spLocks noGrp="1"/>
          </p:cNvSpPr>
          <p:nvPr>
            <p:ph type="body" idx="1"/>
          </p:nvPr>
        </p:nvSpPr>
        <p:spPr/>
        <p:txBody>
          <a:bodyPr/>
          <a:lstStyle/>
          <a:p>
            <a:endParaRPr lang="es-MX" dirty="0"/>
          </a:p>
        </p:txBody>
      </p:sp>
      <p:sp>
        <p:nvSpPr>
          <p:cNvPr id="4" name="Marcador de texto 3"/>
          <p:cNvSpPr>
            <a:spLocks noGrp="1"/>
          </p:cNvSpPr>
          <p:nvPr>
            <p:ph type="body" sz="quarter" idx="16"/>
          </p:nvPr>
        </p:nvSpPr>
        <p:spPr/>
        <p:txBody>
          <a:bodyPr/>
          <a:lstStyle/>
          <a:p>
            <a:endParaRPr lang="es-MX"/>
          </a:p>
        </p:txBody>
      </p:sp>
      <p:sp>
        <p:nvSpPr>
          <p:cNvPr id="5" name="Rectángulo 4"/>
          <p:cNvSpPr/>
          <p:nvPr/>
        </p:nvSpPr>
        <p:spPr>
          <a:xfrm>
            <a:off x="535487" y="673417"/>
            <a:ext cx="2228495" cy="3770263"/>
          </a:xfrm>
          <a:prstGeom prst="rect">
            <a:avLst/>
          </a:prstGeom>
        </p:spPr>
        <p:txBody>
          <a:bodyPr wrap="none">
            <a:spAutoFit/>
          </a:bodyPr>
          <a:lstStyle/>
          <a:p>
            <a:r>
              <a:rPr lang="es-MX" sz="23900" dirty="0">
                <a:solidFill>
                  <a:schemeClr val="bg1"/>
                </a:solidFill>
                <a:latin typeface="Arial Black" panose="020B0A04020102020204" pitchFamily="34" charset="0"/>
              </a:rPr>
              <a:t>6</a:t>
            </a:r>
            <a:endParaRPr lang="es-MX" sz="23900" dirty="0">
              <a:latin typeface="Arial Black" panose="020B0A04020102020204" pitchFamily="34" charset="0"/>
            </a:endParaRPr>
          </a:p>
        </p:txBody>
      </p:sp>
      <p:sp>
        <p:nvSpPr>
          <p:cNvPr id="6" name="Botón de acción: Personalizar 5">
            <a:hlinkClick r:id="rId2" action="ppaction://hlinksldjump" highlightClick="1"/>
          </p:cNvPr>
          <p:cNvSpPr/>
          <p:nvPr/>
        </p:nvSpPr>
        <p:spPr>
          <a:xfrm>
            <a:off x="10122794" y="5885645"/>
            <a:ext cx="1261849" cy="64394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Tree>
    <p:extLst>
      <p:ext uri="{BB962C8B-B14F-4D97-AF65-F5344CB8AC3E}">
        <p14:creationId xmlns:p14="http://schemas.microsoft.com/office/powerpoint/2010/main" val="8936965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A480253-65DA-43F9-A77F-6E528C600158}"/>
              </a:ext>
            </a:extLst>
          </p:cNvPr>
          <p:cNvSpPr>
            <a:spLocks noGrp="1"/>
          </p:cNvSpPr>
          <p:nvPr>
            <p:ph type="ctrTitle"/>
          </p:nvPr>
        </p:nvSpPr>
        <p:spPr>
          <a:xfrm>
            <a:off x="0" y="3117273"/>
            <a:ext cx="12192000" cy="1620232"/>
          </a:xfrm>
        </p:spPr>
        <p:txBody>
          <a:bodyPr/>
          <a:lstStyle/>
          <a:p>
            <a:r>
              <a:rPr lang="es-MX" sz="4000" dirty="0" smtClean="0">
                <a:solidFill>
                  <a:schemeClr val="bg1"/>
                </a:solidFill>
              </a:rPr>
              <a:t>Unidad 2. Estudio </a:t>
            </a:r>
            <a:r>
              <a:rPr lang="es-MX" sz="4000" dirty="0">
                <a:solidFill>
                  <a:schemeClr val="bg1"/>
                </a:solidFill>
              </a:rPr>
              <a:t>de </a:t>
            </a:r>
            <a:r>
              <a:rPr lang="es-MX" sz="4000" dirty="0" smtClean="0">
                <a:solidFill>
                  <a:schemeClr val="bg1"/>
                </a:solidFill>
              </a:rPr>
              <a:t>Mercado para un Proyecto Informático</a:t>
            </a:r>
            <a:endParaRPr lang="es-MX" sz="4000" dirty="0">
              <a:solidFill>
                <a:schemeClr val="bg1"/>
              </a:solidFill>
            </a:endParaRPr>
          </a:p>
        </p:txBody>
      </p:sp>
      <p:sp>
        <p:nvSpPr>
          <p:cNvPr id="3" name="Subtítulo 2">
            <a:extLst>
              <a:ext uri="{FF2B5EF4-FFF2-40B4-BE49-F238E27FC236}">
                <a16:creationId xmlns:a16="http://schemas.microsoft.com/office/drawing/2014/main" xmlns="" id="{833F3B65-3210-416D-94CC-B51FB756B91B}"/>
              </a:ext>
            </a:extLst>
          </p:cNvPr>
          <p:cNvSpPr>
            <a:spLocks noGrp="1"/>
          </p:cNvSpPr>
          <p:nvPr>
            <p:ph type="subTitle" idx="1"/>
          </p:nvPr>
        </p:nvSpPr>
        <p:spPr>
          <a:xfrm>
            <a:off x="228109" y="5383934"/>
            <a:ext cx="10572000" cy="434974"/>
          </a:xfrm>
        </p:spPr>
        <p:txBody>
          <a:bodyPr>
            <a:noAutofit/>
          </a:bodyPr>
          <a:lstStyle/>
          <a:p>
            <a:r>
              <a:rPr lang="es-MX" sz="3600" b="1" dirty="0" smtClean="0">
                <a:effectLst>
                  <a:outerShdw blurRad="38100" dist="38100" dir="2700000" algn="tl">
                    <a:srgbClr val="000000">
                      <a:alpha val="43137"/>
                    </a:srgbClr>
                  </a:outerShdw>
                </a:effectLst>
              </a:rPr>
              <a:t>“Estudio </a:t>
            </a:r>
            <a:r>
              <a:rPr lang="es-MX" sz="3600" b="1" dirty="0">
                <a:effectLst>
                  <a:outerShdw blurRad="38100" dist="38100" dir="2700000" algn="tl">
                    <a:srgbClr val="000000">
                      <a:alpha val="43137"/>
                    </a:srgbClr>
                  </a:outerShdw>
                </a:effectLst>
              </a:rPr>
              <a:t>de </a:t>
            </a:r>
            <a:r>
              <a:rPr lang="es-MX" sz="3600" b="1" dirty="0" smtClean="0">
                <a:effectLst>
                  <a:outerShdw blurRad="38100" dist="38100" dir="2700000" algn="tl">
                    <a:srgbClr val="000000">
                      <a:alpha val="43137"/>
                    </a:srgbClr>
                  </a:outerShdw>
                </a:effectLst>
              </a:rPr>
              <a:t>Mercado”</a:t>
            </a:r>
            <a:endParaRPr lang="es-MX" sz="3600" b="1" dirty="0">
              <a:effectLst>
                <a:outerShdw blurRad="38100" dist="38100" dir="2700000" algn="tl">
                  <a:srgbClr val="000000">
                    <a:alpha val="43137"/>
                  </a:srgbClr>
                </a:outerShdw>
              </a:effectLst>
            </a:endParaRPr>
          </a:p>
        </p:txBody>
      </p:sp>
      <p:pic>
        <p:nvPicPr>
          <p:cNvPr id="4" name="Imagen 3"/>
          <p:cNvPicPr>
            <a:picLocks noChangeAspect="1"/>
          </p:cNvPicPr>
          <p:nvPr/>
        </p:nvPicPr>
        <p:blipFill>
          <a:blip r:embed="rId2"/>
          <a:stretch>
            <a:fillRect/>
          </a:stretch>
        </p:blipFill>
        <p:spPr>
          <a:xfrm>
            <a:off x="8409710" y="-187036"/>
            <a:ext cx="3782290" cy="3782290"/>
          </a:xfrm>
          <a:prstGeom prst="rect">
            <a:avLst/>
          </a:prstGeom>
        </p:spPr>
      </p:pic>
    </p:spTree>
    <p:extLst>
      <p:ext uri="{BB962C8B-B14F-4D97-AF65-F5344CB8AC3E}">
        <p14:creationId xmlns:p14="http://schemas.microsoft.com/office/powerpoint/2010/main" val="4010291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2C3061A-9673-4C46-A640-77FCDEB7CF09}"/>
              </a:ext>
            </a:extLst>
          </p:cNvPr>
          <p:cNvSpPr>
            <a:spLocks noGrp="1"/>
          </p:cNvSpPr>
          <p:nvPr>
            <p:ph type="title"/>
          </p:nvPr>
        </p:nvSpPr>
        <p:spPr/>
        <p:txBody>
          <a:bodyPr/>
          <a:lstStyle/>
          <a:p>
            <a:r>
              <a:rPr lang="es-MX" dirty="0"/>
              <a:t>Menú</a:t>
            </a:r>
          </a:p>
        </p:txBody>
      </p:sp>
      <p:grpSp>
        <p:nvGrpSpPr>
          <p:cNvPr id="40" name="Grupo 39">
            <a:extLst>
              <a:ext uri="{FF2B5EF4-FFF2-40B4-BE49-F238E27FC236}">
                <a16:creationId xmlns:a16="http://schemas.microsoft.com/office/drawing/2014/main" xmlns="" id="{F18869B8-B9B2-4D8E-97A4-52F6E4A83638}"/>
              </a:ext>
            </a:extLst>
          </p:cNvPr>
          <p:cNvGrpSpPr/>
          <p:nvPr/>
        </p:nvGrpSpPr>
        <p:grpSpPr>
          <a:xfrm>
            <a:off x="5476309" y="4317013"/>
            <a:ext cx="1620000" cy="1800000"/>
            <a:chOff x="6668541" y="4656042"/>
            <a:chExt cx="1620000" cy="1800000"/>
          </a:xfrm>
        </p:grpSpPr>
        <p:sp>
          <p:nvSpPr>
            <p:cNvPr id="17" name="Rectángulo 16">
              <a:hlinkClick r:id="rId2" action="ppaction://hlinksldjump"/>
              <a:extLst>
                <a:ext uri="{FF2B5EF4-FFF2-40B4-BE49-F238E27FC236}">
                  <a16:creationId xmlns:a16="http://schemas.microsoft.com/office/drawing/2014/main" xmlns="" id="{519F164E-32ED-4CEA-B731-998BDD067FE8}"/>
                </a:ext>
              </a:extLst>
            </p:cNvPr>
            <p:cNvSpPr/>
            <p:nvPr/>
          </p:nvSpPr>
          <p:spPr>
            <a:xfrm>
              <a:off x="6668541" y="4656042"/>
              <a:ext cx="1620000" cy="18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endParaRPr lang="es-MX" dirty="0"/>
            </a:p>
            <a:p>
              <a:pPr algn="ctr"/>
              <a:r>
                <a:rPr lang="es-MX" dirty="0"/>
                <a:t/>
              </a:r>
              <a:br>
                <a:rPr lang="es-MX" dirty="0"/>
              </a:br>
              <a:r>
                <a:rPr lang="es-MX" dirty="0"/>
                <a:t>Referencias</a:t>
              </a:r>
            </a:p>
          </p:txBody>
        </p:sp>
        <p:pic>
          <p:nvPicPr>
            <p:cNvPr id="8" name="Imagen 7">
              <a:hlinkClick r:id="rId2" action="ppaction://hlinksldjump"/>
              <a:extLst>
                <a:ext uri="{FF2B5EF4-FFF2-40B4-BE49-F238E27FC236}">
                  <a16:creationId xmlns:a16="http://schemas.microsoft.com/office/drawing/2014/main" xmlns="" id="{FA8ECE0D-5813-4116-85F2-68928814F5A3}"/>
                </a:ext>
              </a:extLst>
            </p:cNvPr>
            <p:cNvPicPr>
              <a:picLocks noChangeAspect="1"/>
            </p:cNvPicPr>
            <p:nvPr/>
          </p:nvPicPr>
          <p:blipFill>
            <a:blip r:embed="rId3"/>
            <a:stretch>
              <a:fillRect/>
            </a:stretch>
          </p:blipFill>
          <p:spPr>
            <a:xfrm>
              <a:off x="6758541" y="4677013"/>
              <a:ext cx="1440000" cy="1440000"/>
            </a:xfrm>
            <a:prstGeom prst="rect">
              <a:avLst/>
            </a:prstGeom>
          </p:spPr>
        </p:pic>
      </p:grpSp>
      <p:grpSp>
        <p:nvGrpSpPr>
          <p:cNvPr id="39" name="Grupo 38">
            <a:extLst>
              <a:ext uri="{FF2B5EF4-FFF2-40B4-BE49-F238E27FC236}">
                <a16:creationId xmlns:a16="http://schemas.microsoft.com/office/drawing/2014/main" xmlns="" id="{B1F1FC36-E46A-4D84-AAA4-AA8CD93EFAFD}"/>
              </a:ext>
            </a:extLst>
          </p:cNvPr>
          <p:cNvGrpSpPr/>
          <p:nvPr/>
        </p:nvGrpSpPr>
        <p:grpSpPr>
          <a:xfrm>
            <a:off x="1987005" y="4317013"/>
            <a:ext cx="1620000" cy="1800000"/>
            <a:chOff x="2952921" y="4656042"/>
            <a:chExt cx="1620000" cy="1800000"/>
          </a:xfrm>
        </p:grpSpPr>
        <p:sp>
          <p:nvSpPr>
            <p:cNvPr id="15" name="Rectángulo 14">
              <a:hlinkClick r:id="rId4" action="ppaction://hlinksldjump"/>
              <a:extLst>
                <a:ext uri="{FF2B5EF4-FFF2-40B4-BE49-F238E27FC236}">
                  <a16:creationId xmlns:a16="http://schemas.microsoft.com/office/drawing/2014/main" xmlns="" id="{752A9997-9F0C-4F46-92A0-84CA4DDDDACE}"/>
                </a:ext>
              </a:extLst>
            </p:cNvPr>
            <p:cNvSpPr/>
            <p:nvPr/>
          </p:nvSpPr>
          <p:spPr>
            <a:xfrm>
              <a:off x="2952921" y="4656042"/>
              <a:ext cx="1620000" cy="18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endParaRPr lang="es-MX" dirty="0"/>
            </a:p>
            <a:p>
              <a:pPr algn="ctr"/>
              <a:r>
                <a:rPr lang="es-MX" dirty="0"/>
                <a:t/>
              </a:r>
              <a:br>
                <a:rPr lang="es-MX" dirty="0"/>
              </a:br>
              <a:r>
                <a:rPr lang="es-MX" dirty="0"/>
                <a:t>¿Cómo?</a:t>
              </a:r>
            </a:p>
          </p:txBody>
        </p:sp>
        <p:pic>
          <p:nvPicPr>
            <p:cNvPr id="20" name="Imagen 19">
              <a:hlinkClick r:id="rId4" action="ppaction://hlinksldjump"/>
              <a:extLst>
                <a:ext uri="{FF2B5EF4-FFF2-40B4-BE49-F238E27FC236}">
                  <a16:creationId xmlns:a16="http://schemas.microsoft.com/office/drawing/2014/main" xmlns="" id="{ED90DFE6-75F1-45AC-A2AD-F5E84917D3E9}"/>
                </a:ext>
              </a:extLst>
            </p:cNvPr>
            <p:cNvPicPr>
              <a:picLocks noChangeAspect="1"/>
            </p:cNvPicPr>
            <p:nvPr/>
          </p:nvPicPr>
          <p:blipFill>
            <a:blip r:embed="rId5"/>
            <a:stretch>
              <a:fillRect/>
            </a:stretch>
          </p:blipFill>
          <p:spPr>
            <a:xfrm>
              <a:off x="3046684" y="4686870"/>
              <a:ext cx="1440000" cy="1440000"/>
            </a:xfrm>
            <a:prstGeom prst="rect">
              <a:avLst/>
            </a:prstGeom>
          </p:spPr>
        </p:pic>
      </p:grpSp>
      <p:grpSp>
        <p:nvGrpSpPr>
          <p:cNvPr id="37" name="Grupo 36">
            <a:extLst>
              <a:ext uri="{FF2B5EF4-FFF2-40B4-BE49-F238E27FC236}">
                <a16:creationId xmlns:a16="http://schemas.microsoft.com/office/drawing/2014/main" xmlns="" id="{04B710F7-E833-4E3A-A6DB-A36A79F01B76}"/>
              </a:ext>
            </a:extLst>
          </p:cNvPr>
          <p:cNvGrpSpPr/>
          <p:nvPr/>
        </p:nvGrpSpPr>
        <p:grpSpPr>
          <a:xfrm>
            <a:off x="3714641" y="2348270"/>
            <a:ext cx="1620000" cy="1800000"/>
            <a:chOff x="4847982" y="2348270"/>
            <a:chExt cx="1620000" cy="1800000"/>
          </a:xfrm>
        </p:grpSpPr>
        <p:sp>
          <p:nvSpPr>
            <p:cNvPr id="14" name="Rectángulo 13">
              <a:hlinkClick r:id="rId6" action="ppaction://hlinksldjump"/>
              <a:extLst>
                <a:ext uri="{FF2B5EF4-FFF2-40B4-BE49-F238E27FC236}">
                  <a16:creationId xmlns:a16="http://schemas.microsoft.com/office/drawing/2014/main" xmlns="" id="{464861B9-D8DE-40A5-AD9B-4029427C522D}"/>
                </a:ext>
              </a:extLst>
            </p:cNvPr>
            <p:cNvSpPr/>
            <p:nvPr/>
          </p:nvSpPr>
          <p:spPr>
            <a:xfrm>
              <a:off x="4847982" y="2348270"/>
              <a:ext cx="1620000" cy="18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endParaRPr lang="es-MX" dirty="0"/>
            </a:p>
            <a:p>
              <a:pPr algn="ctr"/>
              <a:r>
                <a:rPr lang="es-MX" dirty="0"/>
                <a:t/>
              </a:r>
              <a:br>
                <a:rPr lang="es-MX" dirty="0"/>
              </a:br>
              <a:r>
                <a:rPr lang="es-MX" dirty="0"/>
                <a:t>¿Para qué?</a:t>
              </a:r>
            </a:p>
          </p:txBody>
        </p:sp>
        <p:pic>
          <p:nvPicPr>
            <p:cNvPr id="22" name="Imagen 21">
              <a:hlinkClick r:id="rId6" action="ppaction://hlinksldjump"/>
              <a:extLst>
                <a:ext uri="{FF2B5EF4-FFF2-40B4-BE49-F238E27FC236}">
                  <a16:creationId xmlns:a16="http://schemas.microsoft.com/office/drawing/2014/main" xmlns="" id="{1AB79DA1-3A38-4791-A306-C8B9BBC86DBC}"/>
                </a:ext>
              </a:extLst>
            </p:cNvPr>
            <p:cNvPicPr>
              <a:picLocks noChangeAspect="1"/>
            </p:cNvPicPr>
            <p:nvPr/>
          </p:nvPicPr>
          <p:blipFill>
            <a:blip r:embed="rId7"/>
            <a:stretch>
              <a:fillRect/>
            </a:stretch>
          </p:blipFill>
          <p:spPr>
            <a:xfrm>
              <a:off x="4946355" y="2387544"/>
              <a:ext cx="1440000" cy="1440000"/>
            </a:xfrm>
            <a:prstGeom prst="rect">
              <a:avLst/>
            </a:prstGeom>
          </p:spPr>
        </p:pic>
      </p:grpSp>
      <p:grpSp>
        <p:nvGrpSpPr>
          <p:cNvPr id="38" name="Grupo 37">
            <a:extLst>
              <a:ext uri="{FF2B5EF4-FFF2-40B4-BE49-F238E27FC236}">
                <a16:creationId xmlns:a16="http://schemas.microsoft.com/office/drawing/2014/main" xmlns="" id="{19DAA6E4-54E5-4CA6-9BA1-4995C18AC8F4}"/>
              </a:ext>
            </a:extLst>
          </p:cNvPr>
          <p:cNvGrpSpPr/>
          <p:nvPr/>
        </p:nvGrpSpPr>
        <p:grpSpPr>
          <a:xfrm>
            <a:off x="7187923" y="2382498"/>
            <a:ext cx="1620000" cy="1800000"/>
            <a:chOff x="8591721" y="2382498"/>
            <a:chExt cx="1620000" cy="1800000"/>
          </a:xfrm>
        </p:grpSpPr>
        <p:sp>
          <p:nvSpPr>
            <p:cNvPr id="16" name="Rectángulo 15">
              <a:hlinkClick r:id="rId8" action="ppaction://hlinksldjump"/>
              <a:extLst>
                <a:ext uri="{FF2B5EF4-FFF2-40B4-BE49-F238E27FC236}">
                  <a16:creationId xmlns:a16="http://schemas.microsoft.com/office/drawing/2014/main" xmlns="" id="{9AEFC840-9A5D-4319-8E8E-149FFD6C4AD0}"/>
                </a:ext>
              </a:extLst>
            </p:cNvPr>
            <p:cNvSpPr/>
            <p:nvPr/>
          </p:nvSpPr>
          <p:spPr>
            <a:xfrm>
              <a:off x="8591721" y="2382498"/>
              <a:ext cx="1620000" cy="18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endParaRPr lang="es-MX" dirty="0"/>
            </a:p>
            <a:p>
              <a:pPr algn="ctr"/>
              <a:r>
                <a:rPr lang="es-MX" dirty="0"/>
                <a:t/>
              </a:r>
              <a:br>
                <a:rPr lang="es-MX" dirty="0"/>
              </a:br>
              <a:r>
                <a:rPr lang="es-MX" dirty="0"/>
                <a:t>Pasos</a:t>
              </a:r>
            </a:p>
          </p:txBody>
        </p:sp>
        <p:pic>
          <p:nvPicPr>
            <p:cNvPr id="24" name="Imagen 23" descr="Imagen que contiene rueda&#10;&#10;Descripción generada con confianza alta">
              <a:hlinkClick r:id="rId8" action="ppaction://hlinksldjump"/>
              <a:extLst>
                <a:ext uri="{FF2B5EF4-FFF2-40B4-BE49-F238E27FC236}">
                  <a16:creationId xmlns:a16="http://schemas.microsoft.com/office/drawing/2014/main" xmlns="" id="{D5BB0F44-7B2E-40CB-A0E3-D204335C6AA3}"/>
                </a:ext>
              </a:extLst>
            </p:cNvPr>
            <p:cNvPicPr>
              <a:picLocks noChangeAspect="1"/>
            </p:cNvPicPr>
            <p:nvPr/>
          </p:nvPicPr>
          <p:blipFill>
            <a:blip r:embed="rId9"/>
            <a:stretch>
              <a:fillRect/>
            </a:stretch>
          </p:blipFill>
          <p:spPr>
            <a:xfrm>
              <a:off x="8692306" y="2422339"/>
              <a:ext cx="1440000" cy="1440000"/>
            </a:xfrm>
            <a:prstGeom prst="rect">
              <a:avLst/>
            </a:prstGeom>
          </p:spPr>
        </p:pic>
      </p:grpSp>
      <p:grpSp>
        <p:nvGrpSpPr>
          <p:cNvPr id="36" name="Grupo 35">
            <a:extLst>
              <a:ext uri="{FF2B5EF4-FFF2-40B4-BE49-F238E27FC236}">
                <a16:creationId xmlns:a16="http://schemas.microsoft.com/office/drawing/2014/main" xmlns="" id="{13A14C6F-B4E3-44FE-8E3E-343D3A444FA3}"/>
              </a:ext>
            </a:extLst>
          </p:cNvPr>
          <p:cNvGrpSpPr/>
          <p:nvPr/>
        </p:nvGrpSpPr>
        <p:grpSpPr>
          <a:xfrm>
            <a:off x="241359" y="2348270"/>
            <a:ext cx="1620000" cy="1800000"/>
            <a:chOff x="1104243" y="2382498"/>
            <a:chExt cx="1620000" cy="1800000"/>
          </a:xfrm>
        </p:grpSpPr>
        <p:sp>
          <p:nvSpPr>
            <p:cNvPr id="12" name="Rectángulo 11">
              <a:hlinkClick r:id="rId10" action="ppaction://hlinksldjump"/>
              <a:extLst>
                <a:ext uri="{FF2B5EF4-FFF2-40B4-BE49-F238E27FC236}">
                  <a16:creationId xmlns:a16="http://schemas.microsoft.com/office/drawing/2014/main" xmlns="" id="{6B20C882-A1E8-46D9-82E4-4112DE9ECBD7}"/>
                </a:ext>
              </a:extLst>
            </p:cNvPr>
            <p:cNvSpPr/>
            <p:nvPr/>
          </p:nvSpPr>
          <p:spPr>
            <a:xfrm>
              <a:off x="1104243" y="2382498"/>
              <a:ext cx="1620000" cy="18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endParaRPr lang="es-MX" dirty="0"/>
            </a:p>
            <a:p>
              <a:pPr algn="ctr"/>
              <a:r>
                <a:rPr lang="es-MX" dirty="0"/>
                <a:t/>
              </a:r>
              <a:br>
                <a:rPr lang="es-MX" dirty="0"/>
              </a:br>
              <a:r>
                <a:rPr lang="es-MX" dirty="0"/>
                <a:t>Definición</a:t>
              </a:r>
            </a:p>
          </p:txBody>
        </p:sp>
        <p:pic>
          <p:nvPicPr>
            <p:cNvPr id="26" name="Imagen 25">
              <a:hlinkClick r:id="rId10" action="ppaction://hlinksldjump"/>
              <a:extLst>
                <a:ext uri="{FF2B5EF4-FFF2-40B4-BE49-F238E27FC236}">
                  <a16:creationId xmlns:a16="http://schemas.microsoft.com/office/drawing/2014/main" xmlns="" id="{95BA4A99-0F8A-4A28-922B-601250BC784B}"/>
                </a:ext>
              </a:extLst>
            </p:cNvPr>
            <p:cNvPicPr>
              <a:picLocks noChangeAspect="1"/>
            </p:cNvPicPr>
            <p:nvPr/>
          </p:nvPicPr>
          <p:blipFill>
            <a:blip r:embed="rId11"/>
            <a:stretch>
              <a:fillRect/>
            </a:stretch>
          </p:blipFill>
          <p:spPr>
            <a:xfrm>
              <a:off x="1210807" y="2416726"/>
              <a:ext cx="1440000" cy="1440000"/>
            </a:xfrm>
            <a:prstGeom prst="rect">
              <a:avLst/>
            </a:prstGeom>
          </p:spPr>
        </p:pic>
      </p:grpSp>
      <p:sp>
        <p:nvSpPr>
          <p:cNvPr id="18" name="Botón de acción: Personalizar 17">
            <a:hlinkClick r:id="rId12" action="ppaction://hlinksldjump" highlightClick="1"/>
          </p:cNvPr>
          <p:cNvSpPr/>
          <p:nvPr/>
        </p:nvSpPr>
        <p:spPr>
          <a:xfrm>
            <a:off x="10378082" y="4745869"/>
            <a:ext cx="1261849" cy="64394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19" name="Botón de acción: Inicio 18">
            <a:hlinkClick r:id="" action="ppaction://hlinkshowjump?jump=firstslide" highlightClick="1"/>
          </p:cNvPr>
          <p:cNvSpPr/>
          <p:nvPr/>
        </p:nvSpPr>
        <p:spPr>
          <a:xfrm>
            <a:off x="10384161" y="5556042"/>
            <a:ext cx="1249692" cy="88638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CuadroTexto 2"/>
          <p:cNvSpPr txBox="1"/>
          <p:nvPr/>
        </p:nvSpPr>
        <p:spPr>
          <a:xfrm>
            <a:off x="10657985" y="6456042"/>
            <a:ext cx="975868" cy="369332"/>
          </a:xfrm>
          <a:prstGeom prst="rect">
            <a:avLst/>
          </a:prstGeom>
          <a:noFill/>
        </p:spPr>
        <p:txBody>
          <a:bodyPr wrap="square" rtlCol="0">
            <a:spAutoFit/>
          </a:bodyPr>
          <a:lstStyle/>
          <a:p>
            <a:r>
              <a:rPr lang="es-MX" dirty="0" smtClean="0"/>
              <a:t>Inicio</a:t>
            </a:r>
            <a:endParaRPr lang="es-MX" dirty="0"/>
          </a:p>
        </p:txBody>
      </p:sp>
    </p:spTree>
    <p:extLst>
      <p:ext uri="{BB962C8B-B14F-4D97-AF65-F5344CB8AC3E}">
        <p14:creationId xmlns:p14="http://schemas.microsoft.com/office/powerpoint/2010/main" val="42561549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estudio de mercado">
            <a:extLst>
              <a:ext uri="{FF2B5EF4-FFF2-40B4-BE49-F238E27FC236}">
                <a16:creationId xmlns:a16="http://schemas.microsoft.com/office/drawing/2014/main" xmlns="" id="{70FE1810-B201-4E51-A2B2-7AE6E0EED4E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446" b="1"/>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alpha val="94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271F4375-EA8D-4AA8-9B58-1625541E4836}"/>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hacia la izquierda 5">
            <a:hlinkClick r:id="" action="ppaction://hlinkshowjump?jump=nextslide"/>
            <a:extLst>
              <a:ext uri="{FF2B5EF4-FFF2-40B4-BE49-F238E27FC236}">
                <a16:creationId xmlns:a16="http://schemas.microsoft.com/office/drawing/2014/main" xmlns="" id="{60D3FE33-D4D7-4C9E-97F0-7EEEC3105413}"/>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68EDDF0A-C4B7-4723-8EC8-4B43494A8B0A}"/>
              </a:ext>
            </a:extLst>
          </p:cNvPr>
          <p:cNvSpPr>
            <a:spLocks noGrp="1"/>
          </p:cNvSpPr>
          <p:nvPr>
            <p:ph type="title"/>
          </p:nvPr>
        </p:nvSpPr>
        <p:spPr>
          <a:xfrm>
            <a:off x="810000" y="447188"/>
            <a:ext cx="4930400" cy="1559412"/>
          </a:xfrm>
        </p:spPr>
        <p:txBody>
          <a:bodyPr>
            <a:normAutofit/>
          </a:bodyPr>
          <a:lstStyle/>
          <a:p>
            <a:r>
              <a:rPr lang="es-MX" dirty="0"/>
              <a:t>Definición</a:t>
            </a:r>
          </a:p>
        </p:txBody>
      </p:sp>
      <p:sp>
        <p:nvSpPr>
          <p:cNvPr id="3" name="Marcador de contenido 2">
            <a:extLst>
              <a:ext uri="{FF2B5EF4-FFF2-40B4-BE49-F238E27FC236}">
                <a16:creationId xmlns:a16="http://schemas.microsoft.com/office/drawing/2014/main" xmlns="" id="{83DFB740-0693-4F6B-8891-02C5887CD92E}"/>
              </a:ext>
            </a:extLst>
          </p:cNvPr>
          <p:cNvSpPr>
            <a:spLocks noGrp="1"/>
          </p:cNvSpPr>
          <p:nvPr>
            <p:ph idx="1"/>
          </p:nvPr>
        </p:nvSpPr>
        <p:spPr>
          <a:xfrm>
            <a:off x="818712" y="2413000"/>
            <a:ext cx="4921687" cy="3632200"/>
          </a:xfrm>
        </p:spPr>
        <p:txBody>
          <a:bodyPr>
            <a:normAutofit/>
          </a:bodyPr>
          <a:lstStyle/>
          <a:p>
            <a:r>
              <a:rPr lang="es-MX" dirty="0"/>
              <a:t>Para </a:t>
            </a:r>
            <a:r>
              <a:rPr lang="es-MX" dirty="0" err="1"/>
              <a:t>Shujel</a:t>
            </a:r>
            <a:r>
              <a:rPr lang="es-MX" dirty="0"/>
              <a:t> (2008), es un proceso sistemático de recolección y análisis de datos e información acerca de los clientes, competidores y el mercado. Sus usos incluyen ayudar a crear un plan de negocios, lanzar un nuevo producto o servicio, mejorar productos o servicios existentes y expandirse a nuevos mercados.</a:t>
            </a:r>
          </a:p>
        </p:txBody>
      </p:sp>
      <p:sp>
        <p:nvSpPr>
          <p:cNvPr id="5" name="CuadroTexto 4">
            <a:extLst>
              <a:ext uri="{FF2B5EF4-FFF2-40B4-BE49-F238E27FC236}">
                <a16:creationId xmlns:a16="http://schemas.microsoft.com/office/drawing/2014/main" xmlns="" id="{37381348-58A5-4F4A-A113-AD55C509CA2F}"/>
              </a:ext>
            </a:extLst>
          </p:cNvPr>
          <p:cNvSpPr txBox="1"/>
          <p:nvPr/>
        </p:nvSpPr>
        <p:spPr>
          <a:xfrm>
            <a:off x="6177080" y="6329313"/>
            <a:ext cx="6001666" cy="430887"/>
          </a:xfrm>
          <a:prstGeom prst="rect">
            <a:avLst/>
          </a:prstGeom>
          <a:noFill/>
        </p:spPr>
        <p:txBody>
          <a:bodyPr wrap="square" rtlCol="0">
            <a:spAutoFit/>
          </a:bodyPr>
          <a:lstStyle/>
          <a:p>
            <a:r>
              <a:rPr lang="es-MX" sz="1050" dirty="0"/>
              <a:t>https://cincodias.elpais.com/cincodias/2015/08/04/guias_pyme/1438681032_012400.html</a:t>
            </a:r>
          </a:p>
          <a:p>
            <a:endParaRPr lang="es-MX" sz="1050" dirty="0"/>
          </a:p>
        </p:txBody>
      </p:sp>
    </p:spTree>
    <p:extLst>
      <p:ext uri="{BB962C8B-B14F-4D97-AF65-F5344CB8AC3E}">
        <p14:creationId xmlns:p14="http://schemas.microsoft.com/office/powerpoint/2010/main" val="1454816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estudio de mercado">
            <a:extLst>
              <a:ext uri="{FF2B5EF4-FFF2-40B4-BE49-F238E27FC236}">
                <a16:creationId xmlns:a16="http://schemas.microsoft.com/office/drawing/2014/main" xmlns="" id="{2EB294AA-58FF-4971-A47F-C3BF8F75B93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1111"/>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2052" name="Freeform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alpha val="94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AB12544D-F12D-4586-B905-F4FD7158ECA6}"/>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8DFCF032-6B93-4215-BE42-186F56686E87}"/>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EC6798CB-F9B5-4EB0-958F-A991C3D27EF7}"/>
              </a:ext>
            </a:extLst>
          </p:cNvPr>
          <p:cNvSpPr>
            <a:spLocks noGrp="1"/>
          </p:cNvSpPr>
          <p:nvPr>
            <p:ph type="title"/>
          </p:nvPr>
        </p:nvSpPr>
        <p:spPr>
          <a:xfrm>
            <a:off x="810000" y="447188"/>
            <a:ext cx="4930400" cy="1559412"/>
          </a:xfrm>
        </p:spPr>
        <p:txBody>
          <a:bodyPr>
            <a:normAutofit/>
          </a:bodyPr>
          <a:lstStyle/>
          <a:p>
            <a:r>
              <a:rPr lang="es-MX" dirty="0"/>
              <a:t>Definición</a:t>
            </a:r>
          </a:p>
        </p:txBody>
      </p:sp>
      <p:sp>
        <p:nvSpPr>
          <p:cNvPr id="3" name="Marcador de contenido 2">
            <a:extLst>
              <a:ext uri="{FF2B5EF4-FFF2-40B4-BE49-F238E27FC236}">
                <a16:creationId xmlns:a16="http://schemas.microsoft.com/office/drawing/2014/main" xmlns="" id="{42E91FB9-5D54-46AE-9C74-710D07B95878}"/>
              </a:ext>
            </a:extLst>
          </p:cNvPr>
          <p:cNvSpPr>
            <a:spLocks noGrp="1"/>
          </p:cNvSpPr>
          <p:nvPr>
            <p:ph idx="1"/>
          </p:nvPr>
        </p:nvSpPr>
        <p:spPr>
          <a:xfrm>
            <a:off x="818712" y="2413000"/>
            <a:ext cx="4921687" cy="3632200"/>
          </a:xfrm>
        </p:spPr>
        <p:txBody>
          <a:bodyPr>
            <a:normAutofit/>
          </a:bodyPr>
          <a:lstStyle/>
          <a:p>
            <a:r>
              <a:rPr lang="es-MX" dirty="0"/>
              <a:t>Ale (2015), se podría definir como un proceso sistemático de recolección y análisis de datos e información acerca de los clientes, competidores y el mercado. Es decir, este estudio de mercado podría ser utilizado para determinar qué porción de  la población comprara un producto o servicio, basado en variables como el genero, ubicación, la edad y el nivel de ingresos.</a:t>
            </a:r>
          </a:p>
        </p:txBody>
      </p:sp>
      <p:sp>
        <p:nvSpPr>
          <p:cNvPr id="8" name="CuadroTexto 7">
            <a:extLst>
              <a:ext uri="{FF2B5EF4-FFF2-40B4-BE49-F238E27FC236}">
                <a16:creationId xmlns:a16="http://schemas.microsoft.com/office/drawing/2014/main" xmlns="" id="{6CDD3B62-613B-4C0B-8CBE-A5E3DE60A6E7}"/>
              </a:ext>
            </a:extLst>
          </p:cNvPr>
          <p:cNvSpPr txBox="1"/>
          <p:nvPr/>
        </p:nvSpPr>
        <p:spPr>
          <a:xfrm>
            <a:off x="5425000" y="6376843"/>
            <a:ext cx="6771861" cy="253916"/>
          </a:xfrm>
          <a:prstGeom prst="rect">
            <a:avLst/>
          </a:prstGeom>
          <a:noFill/>
        </p:spPr>
        <p:txBody>
          <a:bodyPr wrap="square" rtlCol="0">
            <a:spAutoFit/>
          </a:bodyPr>
          <a:lstStyle>
            <a:defPPr>
              <a:defRPr lang="en-US"/>
            </a:defPPr>
            <a:lvl1pPr>
              <a:defRPr sz="1050"/>
            </a:lvl1pPr>
          </a:lstStyle>
          <a:p>
            <a:r>
              <a:rPr lang="es-MX" dirty="0"/>
              <a:t>http://recodemk.es/articulos/la-importancia-del-estudio-de-mercado-en-la-idea-de-negocio</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35890"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837199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estudio de mercado">
            <a:extLst>
              <a:ext uri="{FF2B5EF4-FFF2-40B4-BE49-F238E27FC236}">
                <a16:creationId xmlns:a16="http://schemas.microsoft.com/office/drawing/2014/main" xmlns="" id="{47A715D7-1EAE-4BB4-9668-B0A93F9576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97" r="30814"/>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alpha val="94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1D649634-9113-46A6-AD7F-38ACE230483D}"/>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170332DD-E84F-4B51-B336-26B4A8973E1C}"/>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73186BF5-3136-48AC-AD54-1A1365BC3A4F}"/>
              </a:ext>
            </a:extLst>
          </p:cNvPr>
          <p:cNvSpPr>
            <a:spLocks noGrp="1"/>
          </p:cNvSpPr>
          <p:nvPr>
            <p:ph type="title"/>
          </p:nvPr>
        </p:nvSpPr>
        <p:spPr>
          <a:xfrm>
            <a:off x="810000" y="447188"/>
            <a:ext cx="4930400" cy="1559412"/>
          </a:xfrm>
        </p:spPr>
        <p:txBody>
          <a:bodyPr>
            <a:normAutofit/>
          </a:bodyPr>
          <a:lstStyle/>
          <a:p>
            <a:r>
              <a:rPr lang="es-MX" dirty="0"/>
              <a:t>Definición</a:t>
            </a:r>
          </a:p>
        </p:txBody>
      </p:sp>
      <p:sp>
        <p:nvSpPr>
          <p:cNvPr id="3" name="Marcador de contenido 2">
            <a:extLst>
              <a:ext uri="{FF2B5EF4-FFF2-40B4-BE49-F238E27FC236}">
                <a16:creationId xmlns:a16="http://schemas.microsoft.com/office/drawing/2014/main" xmlns="" id="{7C03C942-3FFB-4B7C-8B14-745E594258E7}"/>
              </a:ext>
            </a:extLst>
          </p:cNvPr>
          <p:cNvSpPr>
            <a:spLocks noGrp="1"/>
          </p:cNvSpPr>
          <p:nvPr>
            <p:ph idx="1"/>
          </p:nvPr>
        </p:nvSpPr>
        <p:spPr>
          <a:xfrm>
            <a:off x="818712" y="2413000"/>
            <a:ext cx="4921687" cy="3632200"/>
          </a:xfrm>
        </p:spPr>
        <p:txBody>
          <a:bodyPr>
            <a:normAutofit/>
          </a:bodyPr>
          <a:lstStyle/>
          <a:p>
            <a:r>
              <a:rPr lang="es-MX" dirty="0"/>
              <a:t>Equipo Vértice (2010), lo define como el estudio de mercado permite conocer la homogeneidad del comportamiento de los consumidores. E caso de que el mercado sea heterogéneo se ha de dividir en segmentos, caracterizados por una conducta comercial diferenciada de los clientes. La organización analizara la conveniencia de desarrollar una oferta especifica para cada segmentos.</a:t>
            </a:r>
          </a:p>
        </p:txBody>
      </p:sp>
      <p:sp>
        <p:nvSpPr>
          <p:cNvPr id="9" name="CuadroTexto 8">
            <a:extLst>
              <a:ext uri="{FF2B5EF4-FFF2-40B4-BE49-F238E27FC236}">
                <a16:creationId xmlns:a16="http://schemas.microsoft.com/office/drawing/2014/main" xmlns="" id="{AAF8D7A7-5CF1-491D-879F-B7615595A7BE}"/>
              </a:ext>
            </a:extLst>
          </p:cNvPr>
          <p:cNvSpPr txBox="1"/>
          <p:nvPr/>
        </p:nvSpPr>
        <p:spPr>
          <a:xfrm>
            <a:off x="7952875" y="6329312"/>
            <a:ext cx="4243705" cy="257017"/>
          </a:xfrm>
          <a:prstGeom prst="rect">
            <a:avLst/>
          </a:prstGeom>
          <a:noFill/>
        </p:spPr>
        <p:txBody>
          <a:bodyPr wrap="square" rtlCol="0">
            <a:spAutoFit/>
          </a:bodyPr>
          <a:lstStyle/>
          <a:p>
            <a:r>
              <a:rPr lang="es-MX" sz="1050" dirty="0">
                <a:solidFill>
                  <a:schemeClr val="bg1"/>
                </a:solidFill>
              </a:rPr>
              <a:t>https://www.merca20.com/estudio-mercado-en-te-beneficia/</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202997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75898" y="0"/>
            <a:ext cx="571305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128932" y="958640"/>
            <a:ext cx="4419604"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Resultado de imagen para estudio de mercado">
            <a:extLst>
              <a:ext uri="{FF2B5EF4-FFF2-40B4-BE49-F238E27FC236}">
                <a16:creationId xmlns:a16="http://schemas.microsoft.com/office/drawing/2014/main" xmlns="" id="{8513AF61-55E8-480D-A25D-FF9A281ED6A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5215" r="14784" b="-1"/>
          <a:stretch/>
        </p:blipFill>
        <p:spPr bwMode="auto">
          <a:xfrm>
            <a:off x="7410517" y="1258529"/>
            <a:ext cx="3832042" cy="4330205"/>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4B513148-7F5C-4C85-B011-B14A7CADB0E6}"/>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7727D3F1-2092-43BD-9705-D9ABF615ACF9}"/>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921AE22F-9FAF-4EE0-9913-8514292327B9}"/>
              </a:ext>
            </a:extLst>
          </p:cNvPr>
          <p:cNvSpPr>
            <a:spLocks noGrp="1"/>
          </p:cNvSpPr>
          <p:nvPr>
            <p:ph type="title"/>
          </p:nvPr>
        </p:nvSpPr>
        <p:spPr>
          <a:xfrm>
            <a:off x="810000" y="447188"/>
            <a:ext cx="5359921" cy="970450"/>
          </a:xfrm>
        </p:spPr>
        <p:txBody>
          <a:bodyPr>
            <a:normAutofit/>
          </a:bodyPr>
          <a:lstStyle/>
          <a:p>
            <a:r>
              <a:rPr lang="es-MX" dirty="0"/>
              <a:t>¿Para qué sirve?</a:t>
            </a:r>
          </a:p>
        </p:txBody>
      </p:sp>
      <p:sp>
        <p:nvSpPr>
          <p:cNvPr id="3" name="Marcador de contenido 2">
            <a:extLst>
              <a:ext uri="{FF2B5EF4-FFF2-40B4-BE49-F238E27FC236}">
                <a16:creationId xmlns:a16="http://schemas.microsoft.com/office/drawing/2014/main" xmlns="" id="{478E7227-597F-4066-9F23-76B86F079C32}"/>
              </a:ext>
            </a:extLst>
          </p:cNvPr>
          <p:cNvSpPr>
            <a:spLocks noGrp="1"/>
          </p:cNvSpPr>
          <p:nvPr>
            <p:ph idx="1"/>
          </p:nvPr>
        </p:nvSpPr>
        <p:spPr>
          <a:xfrm>
            <a:off x="818712" y="2222287"/>
            <a:ext cx="5351209" cy="3636511"/>
          </a:xfrm>
        </p:spPr>
        <p:txBody>
          <a:bodyPr>
            <a:normAutofit/>
          </a:bodyPr>
          <a:lstStyle/>
          <a:p>
            <a:r>
              <a:rPr lang="es-MX"/>
              <a:t>Un estudio de mercado debe servir para tener una noción clara de la cantidad de consumidores que habrán de adquirir el bien o servicio que se piensa vender, dentro de un espacio definido, durante un periodo de mediano plazo y a qué precio están dispuestos a obtenerlo. Adicionalmente, el estudio de mercado va a indicar si las características y especificaciones del servicio o producto corresponden a las que desea comprar el cliente.</a:t>
            </a:r>
            <a:endParaRPr lang="es-MX" dirty="0"/>
          </a:p>
        </p:txBody>
      </p:sp>
      <p:sp>
        <p:nvSpPr>
          <p:cNvPr id="10" name="CuadroTexto 9">
            <a:extLst>
              <a:ext uri="{FF2B5EF4-FFF2-40B4-BE49-F238E27FC236}">
                <a16:creationId xmlns:a16="http://schemas.microsoft.com/office/drawing/2014/main" xmlns="" id="{48047D62-A775-443B-AB7B-541A9A80E901}"/>
              </a:ext>
            </a:extLst>
          </p:cNvPr>
          <p:cNvSpPr txBox="1"/>
          <p:nvPr/>
        </p:nvSpPr>
        <p:spPr>
          <a:xfrm>
            <a:off x="9649150" y="6413248"/>
            <a:ext cx="2542850" cy="257017"/>
          </a:xfrm>
          <a:prstGeom prst="rect">
            <a:avLst/>
          </a:prstGeom>
          <a:noFill/>
        </p:spPr>
        <p:txBody>
          <a:bodyPr wrap="square" rtlCol="0">
            <a:spAutoFit/>
          </a:bodyPr>
          <a:lstStyle/>
          <a:p>
            <a:r>
              <a:rPr lang="es-MX" sz="1050" dirty="0">
                <a:solidFill>
                  <a:schemeClr val="bg1"/>
                </a:solidFill>
              </a:rPr>
              <a:t>https://consultorvisual.com/estudio/</a:t>
            </a:r>
          </a:p>
        </p:txBody>
      </p:sp>
      <p:sp>
        <p:nvSpPr>
          <p:cNvPr id="11"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47773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75898" y="0"/>
            <a:ext cx="571305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128932" y="958640"/>
            <a:ext cx="4419604"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Resultado de imagen para estudio de mercado">
            <a:extLst>
              <a:ext uri="{FF2B5EF4-FFF2-40B4-BE49-F238E27FC236}">
                <a16:creationId xmlns:a16="http://schemas.microsoft.com/office/drawing/2014/main" xmlns="" id="{02902F0A-CD57-401A-A7E4-A58868EFB89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604" r="5" b="5"/>
          <a:stretch/>
        </p:blipFill>
        <p:spPr bwMode="auto">
          <a:xfrm>
            <a:off x="7410517" y="1258529"/>
            <a:ext cx="3832042" cy="4330205"/>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F98DEC46-1830-4255-9D9D-89E07F41E701}"/>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0077C832-EBE3-4774-8E12-0AFB52365FC6}"/>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377CEB20-D6D0-44D1-B0A9-1F850E9D62DD}"/>
              </a:ext>
            </a:extLst>
          </p:cNvPr>
          <p:cNvSpPr>
            <a:spLocks noGrp="1"/>
          </p:cNvSpPr>
          <p:nvPr>
            <p:ph type="title"/>
          </p:nvPr>
        </p:nvSpPr>
        <p:spPr>
          <a:xfrm>
            <a:off x="810000" y="447188"/>
            <a:ext cx="5359921" cy="970450"/>
          </a:xfrm>
        </p:spPr>
        <p:txBody>
          <a:bodyPr>
            <a:normAutofit/>
          </a:bodyPr>
          <a:lstStyle/>
          <a:p>
            <a:r>
              <a:rPr lang="es-MX" dirty="0"/>
              <a:t>¿Para qué sirve?</a:t>
            </a:r>
          </a:p>
        </p:txBody>
      </p:sp>
      <p:sp>
        <p:nvSpPr>
          <p:cNvPr id="3" name="Marcador de contenido 2">
            <a:extLst>
              <a:ext uri="{FF2B5EF4-FFF2-40B4-BE49-F238E27FC236}">
                <a16:creationId xmlns:a16="http://schemas.microsoft.com/office/drawing/2014/main" xmlns="" id="{8EF2642C-D36E-49D4-80D5-17F5829EB020}"/>
              </a:ext>
            </a:extLst>
          </p:cNvPr>
          <p:cNvSpPr>
            <a:spLocks noGrp="1"/>
          </p:cNvSpPr>
          <p:nvPr>
            <p:ph idx="1"/>
          </p:nvPr>
        </p:nvSpPr>
        <p:spPr>
          <a:xfrm>
            <a:off x="818712" y="2222287"/>
            <a:ext cx="5351209" cy="3636511"/>
          </a:xfrm>
        </p:spPr>
        <p:txBody>
          <a:bodyPr>
            <a:normAutofit/>
          </a:bodyPr>
          <a:lstStyle/>
          <a:p>
            <a:r>
              <a:rPr lang="es-MX" dirty="0"/>
              <a:t>La finalidad de todo estudio de mercado es analizar la oferta y demanda existente en un determinado sector de actividad. A partir de los resultados que se consigan, se toma la decisión sobre si entrar en aquel sector o no con el producto o servicio propio. </a:t>
            </a:r>
          </a:p>
        </p:txBody>
      </p:sp>
      <p:sp>
        <p:nvSpPr>
          <p:cNvPr id="10" name="CuadroTexto 9">
            <a:extLst>
              <a:ext uri="{FF2B5EF4-FFF2-40B4-BE49-F238E27FC236}">
                <a16:creationId xmlns:a16="http://schemas.microsoft.com/office/drawing/2014/main" xmlns="" id="{4E89FBA9-2653-45AB-B928-54F357190971}"/>
              </a:ext>
            </a:extLst>
          </p:cNvPr>
          <p:cNvSpPr txBox="1"/>
          <p:nvPr/>
        </p:nvSpPr>
        <p:spPr>
          <a:xfrm>
            <a:off x="6475898" y="6413248"/>
            <a:ext cx="5716102" cy="253916"/>
          </a:xfrm>
          <a:prstGeom prst="rect">
            <a:avLst/>
          </a:prstGeom>
          <a:noFill/>
        </p:spPr>
        <p:txBody>
          <a:bodyPr wrap="square" rtlCol="0">
            <a:spAutoFit/>
          </a:bodyPr>
          <a:lstStyle/>
          <a:p>
            <a:r>
              <a:rPr lang="es-MX" sz="1050" dirty="0">
                <a:solidFill>
                  <a:schemeClr val="bg1"/>
                </a:solidFill>
              </a:rPr>
              <a:t>https://www.someweb.fr/439-trouver-le-bon-prestataire-pour-developper-votre-site/</a:t>
            </a:r>
          </a:p>
        </p:txBody>
      </p:sp>
      <p:sp>
        <p:nvSpPr>
          <p:cNvPr id="11"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153115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75898" y="0"/>
            <a:ext cx="571305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128932" y="958640"/>
            <a:ext cx="4419604"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Imagen relacionada">
            <a:extLst>
              <a:ext uri="{FF2B5EF4-FFF2-40B4-BE49-F238E27FC236}">
                <a16:creationId xmlns:a16="http://schemas.microsoft.com/office/drawing/2014/main" xmlns="" id="{875395A7-DC83-487E-B7F1-168B9B444C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84" r="10324" b="5"/>
          <a:stretch/>
        </p:blipFill>
        <p:spPr bwMode="auto">
          <a:xfrm>
            <a:off x="7410517" y="1258529"/>
            <a:ext cx="3832042" cy="4330205"/>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7C18A9DC-4D8F-4E8B-AD45-75EB6C76F76D}"/>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1199C75D-03F0-48C7-84A8-33B8B60FA277}"/>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47469740-9DA8-4CAB-A3EA-88CBD390EA43}"/>
              </a:ext>
            </a:extLst>
          </p:cNvPr>
          <p:cNvSpPr>
            <a:spLocks noGrp="1"/>
          </p:cNvSpPr>
          <p:nvPr>
            <p:ph type="title"/>
          </p:nvPr>
        </p:nvSpPr>
        <p:spPr>
          <a:xfrm>
            <a:off x="810000" y="447188"/>
            <a:ext cx="5359921" cy="970450"/>
          </a:xfrm>
        </p:spPr>
        <p:txBody>
          <a:bodyPr>
            <a:normAutofit/>
          </a:bodyPr>
          <a:lstStyle/>
          <a:p>
            <a:r>
              <a:rPr lang="es-MX" dirty="0"/>
              <a:t>¿Para qué sirve?</a:t>
            </a:r>
          </a:p>
        </p:txBody>
      </p:sp>
      <p:sp>
        <p:nvSpPr>
          <p:cNvPr id="3" name="Marcador de contenido 2">
            <a:extLst>
              <a:ext uri="{FF2B5EF4-FFF2-40B4-BE49-F238E27FC236}">
                <a16:creationId xmlns:a16="http://schemas.microsoft.com/office/drawing/2014/main" xmlns="" id="{DFE89835-06AF-4566-B451-EECF42BDFF64}"/>
              </a:ext>
            </a:extLst>
          </p:cNvPr>
          <p:cNvSpPr>
            <a:spLocks noGrp="1"/>
          </p:cNvSpPr>
          <p:nvPr>
            <p:ph idx="1"/>
          </p:nvPr>
        </p:nvSpPr>
        <p:spPr>
          <a:xfrm>
            <a:off x="818712" y="2222287"/>
            <a:ext cx="5351209" cy="3636511"/>
          </a:xfrm>
        </p:spPr>
        <p:txBody>
          <a:bodyPr>
            <a:normAutofit/>
          </a:bodyPr>
          <a:lstStyle/>
          <a:p>
            <a:r>
              <a:rPr lang="es-MX" dirty="0"/>
              <a:t>La información aportada por un estudio de mercado es muy valiosa para tomar las decisiones correctas. Sirve para:</a:t>
            </a:r>
          </a:p>
          <a:p>
            <a:pPr lvl="1"/>
            <a:r>
              <a:rPr lang="es-MX" dirty="0"/>
              <a:t>Para conocer el cliente objetivo</a:t>
            </a:r>
          </a:p>
          <a:p>
            <a:pPr lvl="1"/>
            <a:r>
              <a:rPr lang="es-MX" dirty="0"/>
              <a:t>Para corregir la idea inicial</a:t>
            </a:r>
          </a:p>
          <a:p>
            <a:pPr lvl="1"/>
            <a:r>
              <a:rPr lang="es-MX" dirty="0"/>
              <a:t>Opciones de éxito en una zona concreta</a:t>
            </a:r>
          </a:p>
          <a:p>
            <a:pPr lvl="1"/>
            <a:r>
              <a:rPr lang="es-MX" dirty="0"/>
              <a:t>Fijar el precio del producto</a:t>
            </a:r>
          </a:p>
        </p:txBody>
      </p:sp>
      <p:sp>
        <p:nvSpPr>
          <p:cNvPr id="10" name="CuadroTexto 9">
            <a:extLst>
              <a:ext uri="{FF2B5EF4-FFF2-40B4-BE49-F238E27FC236}">
                <a16:creationId xmlns:a16="http://schemas.microsoft.com/office/drawing/2014/main" xmlns="" id="{074A963B-CF3C-4D33-9AA8-EEE258B24288}"/>
              </a:ext>
            </a:extLst>
          </p:cNvPr>
          <p:cNvSpPr txBox="1"/>
          <p:nvPr/>
        </p:nvSpPr>
        <p:spPr>
          <a:xfrm>
            <a:off x="7324040" y="6413248"/>
            <a:ext cx="4870884" cy="252595"/>
          </a:xfrm>
          <a:prstGeom prst="rect">
            <a:avLst/>
          </a:prstGeom>
          <a:noFill/>
        </p:spPr>
        <p:txBody>
          <a:bodyPr wrap="square" rtlCol="0">
            <a:spAutoFit/>
          </a:bodyPr>
          <a:lstStyle/>
          <a:p>
            <a:r>
              <a:rPr lang="es-MX" sz="1050" dirty="0">
                <a:solidFill>
                  <a:schemeClr val="bg1"/>
                </a:solidFill>
              </a:rPr>
              <a:t>https://marmolblum.wordpress.com/category/uncategorized/page/91/</a:t>
            </a:r>
          </a:p>
        </p:txBody>
      </p:sp>
      <p:sp>
        <p:nvSpPr>
          <p:cNvPr id="11"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084501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5400" dirty="0" smtClean="0">
                <a:solidFill>
                  <a:schemeClr val="bg1"/>
                </a:solidFill>
              </a:rPr>
              <a:t>Índice</a:t>
            </a:r>
            <a:endParaRPr lang="es-MX" sz="5400" dirty="0">
              <a:solidFill>
                <a:schemeClr val="bg1"/>
              </a:solidFill>
            </a:endParaRPr>
          </a:p>
        </p:txBody>
      </p:sp>
      <p:sp>
        <p:nvSpPr>
          <p:cNvPr id="3" name="6 CuadroTexto"/>
          <p:cNvSpPr txBox="1">
            <a:spLocks/>
          </p:cNvSpPr>
          <p:nvPr/>
        </p:nvSpPr>
        <p:spPr>
          <a:xfrm>
            <a:off x="1793597" y="1798098"/>
            <a:ext cx="8597312" cy="4893647"/>
          </a:xfrm>
          <a:prstGeom prst="rect">
            <a:avLst/>
          </a:prstGeom>
          <a:noFill/>
          <a:effectLst>
            <a:outerShdw blurRad="50800" dir="14400000">
              <a:srgbClr val="000000">
                <a:alpha val="60000"/>
              </a:srgbClr>
            </a:outerShdw>
          </a:effectLst>
        </p:spPr>
        <p:txBody>
          <a:bodyPr vert="horz" wrap="square" lIns="91440" tIns="45720" rIns="91440" bIns="45720" rtlCol="0" anchor="b">
            <a:sp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150000"/>
              </a:lnSpc>
            </a:pPr>
            <a:endParaRPr lang="es-ES" sz="1600" dirty="0" smtClean="0">
              <a:solidFill>
                <a:schemeClr val="tx1"/>
              </a:solidFill>
            </a:endParaRPr>
          </a:p>
          <a:p>
            <a:pPr marL="457200" lvl="1" defTabSz="914400">
              <a:lnSpc>
                <a:spcPct val="150000"/>
              </a:lnSpc>
            </a:pPr>
            <a:r>
              <a:rPr lang="es-ES_tradnl" sz="2400" kern="0" dirty="0" smtClean="0">
                <a:solidFill>
                  <a:schemeClr val="tx1"/>
                </a:solidFill>
              </a:rPr>
              <a:t>1. 	</a:t>
            </a:r>
            <a:r>
              <a:rPr lang="es-ES_tradnl" sz="2400" kern="0" dirty="0" smtClean="0">
                <a:solidFill>
                  <a:schemeClr val="tx1"/>
                </a:solidFill>
                <a:hlinkClick r:id="rId2" action="ppaction://hlinksldjump"/>
              </a:rPr>
              <a:t>DATOS DE IDENTIFICACIÓN</a:t>
            </a:r>
            <a:r>
              <a:rPr lang="es-ES_tradnl" sz="2400" kern="0" dirty="0" smtClean="0">
                <a:solidFill>
                  <a:schemeClr val="tx1"/>
                </a:solidFill>
              </a:rPr>
              <a:t/>
            </a:r>
            <a:br>
              <a:rPr lang="es-ES_tradnl" sz="2400" kern="0" dirty="0" smtClean="0">
                <a:solidFill>
                  <a:schemeClr val="tx1"/>
                </a:solidFill>
              </a:rPr>
            </a:br>
            <a:r>
              <a:rPr lang="es-ES_tradnl" sz="2400" kern="0" dirty="0" smtClean="0">
                <a:solidFill>
                  <a:schemeClr val="tx1"/>
                </a:solidFill>
              </a:rPr>
              <a:t>2. 	</a:t>
            </a:r>
            <a:r>
              <a:rPr lang="es-ES_tradnl" sz="2400" kern="0" dirty="0" smtClean="0">
                <a:solidFill>
                  <a:schemeClr val="tx1"/>
                </a:solidFill>
                <a:hlinkClick r:id="rId3" action="ppaction://hlinksldjump"/>
              </a:rPr>
              <a:t>PRESENTACIÓN</a:t>
            </a:r>
            <a:r>
              <a:rPr lang="es-ES_tradnl" sz="2400" kern="0" dirty="0" smtClean="0">
                <a:solidFill>
                  <a:schemeClr val="tx1"/>
                </a:solidFill>
              </a:rPr>
              <a:t/>
            </a:r>
            <a:br>
              <a:rPr lang="es-ES_tradnl" sz="2400" kern="0" dirty="0" smtClean="0">
                <a:solidFill>
                  <a:schemeClr val="tx1"/>
                </a:solidFill>
              </a:rPr>
            </a:br>
            <a:r>
              <a:rPr lang="es-ES_tradnl" sz="2400" kern="0" dirty="0" smtClean="0">
                <a:solidFill>
                  <a:schemeClr val="tx1"/>
                </a:solidFill>
              </a:rPr>
              <a:t>3. 	</a:t>
            </a:r>
            <a:r>
              <a:rPr lang="es-ES" sz="2400" kern="0" dirty="0" smtClean="0">
                <a:solidFill>
                  <a:schemeClr val="tx1"/>
                </a:solidFill>
                <a:hlinkClick r:id="rId4" action="ppaction://hlinksldjump"/>
              </a:rPr>
              <a:t>OBJETIVOS DE LA ASIGNATURA</a:t>
            </a:r>
            <a:endParaRPr lang="es-ES" sz="2400" kern="0" dirty="0" smtClean="0">
              <a:solidFill>
                <a:schemeClr val="tx1"/>
              </a:solidFill>
            </a:endParaRPr>
          </a:p>
          <a:p>
            <a:pPr marL="457200" lvl="1" defTabSz="914400">
              <a:lnSpc>
                <a:spcPct val="150000"/>
              </a:lnSpc>
            </a:pPr>
            <a:r>
              <a:rPr lang="es-ES" sz="2400" kern="0" dirty="0" smtClean="0">
                <a:solidFill>
                  <a:schemeClr val="tx1"/>
                </a:solidFill>
              </a:rPr>
              <a:t>4. 	</a:t>
            </a:r>
            <a:r>
              <a:rPr lang="es-ES" sz="2400" kern="0" dirty="0" smtClean="0">
                <a:solidFill>
                  <a:schemeClr val="tx1"/>
                </a:solidFill>
                <a:hlinkClick r:id="rId5" action="ppaction://hlinksldjump"/>
              </a:rPr>
              <a:t>CONOCIMIENTOS</a:t>
            </a:r>
            <a:endParaRPr lang="es-ES" sz="2400" kern="0" dirty="0" smtClean="0">
              <a:solidFill>
                <a:schemeClr val="tx1"/>
              </a:solidFill>
            </a:endParaRPr>
          </a:p>
          <a:p>
            <a:pPr marL="457200" lvl="1" defTabSz="914400">
              <a:lnSpc>
                <a:spcPct val="150000"/>
              </a:lnSpc>
            </a:pPr>
            <a:r>
              <a:rPr lang="es-ES" sz="2400" kern="0" dirty="0" smtClean="0">
                <a:solidFill>
                  <a:schemeClr val="tx1"/>
                </a:solidFill>
              </a:rPr>
              <a:t>5. 	</a:t>
            </a:r>
            <a:r>
              <a:rPr lang="es-ES" sz="2400" kern="0" dirty="0" smtClean="0">
                <a:solidFill>
                  <a:schemeClr val="tx1"/>
                </a:solidFill>
                <a:hlinkClick r:id="rId6" action="ppaction://hlinksldjump"/>
              </a:rPr>
              <a:t>GUIÓN EXPLICATIVO</a:t>
            </a:r>
            <a:endParaRPr lang="es-ES" sz="2400" kern="0" dirty="0" smtClean="0">
              <a:solidFill>
                <a:schemeClr val="tx1"/>
              </a:solidFill>
            </a:endParaRPr>
          </a:p>
          <a:p>
            <a:pPr marL="457200" lvl="1" defTabSz="914400">
              <a:lnSpc>
                <a:spcPct val="150000"/>
              </a:lnSpc>
            </a:pPr>
            <a:r>
              <a:rPr lang="es-MX" sz="2400" kern="0" dirty="0" smtClean="0">
                <a:solidFill>
                  <a:schemeClr val="tx1"/>
                </a:solidFill>
              </a:rPr>
              <a:t>6. 	</a:t>
            </a:r>
            <a:r>
              <a:rPr lang="es-MX" sz="2400" kern="0" dirty="0" smtClean="0">
                <a:solidFill>
                  <a:schemeClr val="tx1"/>
                </a:solidFill>
                <a:hlinkClick r:id="rId7" action="ppaction://hlinksldjump"/>
              </a:rPr>
              <a:t>ESTUDIO DE MERCADO</a:t>
            </a:r>
            <a:endParaRPr lang="es-MX" sz="2400" kern="0" dirty="0" smtClean="0">
              <a:solidFill>
                <a:schemeClr val="tx1"/>
              </a:solidFill>
            </a:endParaRPr>
          </a:p>
          <a:p>
            <a:pPr marL="457200" lvl="1" defTabSz="914400">
              <a:lnSpc>
                <a:spcPct val="150000"/>
              </a:lnSpc>
            </a:pPr>
            <a:r>
              <a:rPr lang="es-ES" sz="2400" kern="0" dirty="0" smtClean="0">
                <a:solidFill>
                  <a:schemeClr val="tx1"/>
                </a:solidFill>
              </a:rPr>
              <a:t>7. 	</a:t>
            </a:r>
            <a:r>
              <a:rPr lang="es-ES" sz="2400" kern="0" dirty="0" smtClean="0">
                <a:solidFill>
                  <a:schemeClr val="tx1"/>
                </a:solidFill>
                <a:hlinkClick r:id="rId8" action="ppaction://hlinksldjump"/>
              </a:rPr>
              <a:t>CONCLUSIONES</a:t>
            </a:r>
            <a:endParaRPr lang="es-ES" sz="2400" kern="0" dirty="0" smtClean="0">
              <a:solidFill>
                <a:schemeClr val="tx1"/>
              </a:solidFill>
            </a:endParaRPr>
          </a:p>
          <a:p>
            <a:pPr marL="457200" lvl="1" defTabSz="914400">
              <a:lnSpc>
                <a:spcPct val="150000"/>
              </a:lnSpc>
            </a:pPr>
            <a:r>
              <a:rPr lang="es-ES" sz="2400" kern="0" dirty="0" smtClean="0">
                <a:solidFill>
                  <a:schemeClr val="tx1"/>
                </a:solidFill>
              </a:rPr>
              <a:t>8. 	</a:t>
            </a:r>
            <a:r>
              <a:rPr lang="es-ES" sz="2400" kern="0" dirty="0" smtClean="0">
                <a:solidFill>
                  <a:schemeClr val="tx1"/>
                </a:solidFill>
                <a:hlinkClick r:id="rId9" action="ppaction://hlinksldjump"/>
              </a:rPr>
              <a:t>REFERENCIAS BIBLIOGRÁFICAS</a:t>
            </a:r>
            <a:endParaRPr lang="es-MX" sz="3600" dirty="0">
              <a:solidFill>
                <a:schemeClr val="tx1"/>
              </a:solidFill>
            </a:endParaRPr>
          </a:p>
        </p:txBody>
      </p:sp>
      <p:sp>
        <p:nvSpPr>
          <p:cNvPr id="4" name="Botón de acción: Inicio 3">
            <a:hlinkClick r:id="" action="ppaction://hlinkshowjump?jump=firstslide" highlightClick="1"/>
          </p:cNvPr>
          <p:cNvSpPr/>
          <p:nvPr/>
        </p:nvSpPr>
        <p:spPr>
          <a:xfrm>
            <a:off x="10827035" y="5756857"/>
            <a:ext cx="1109925" cy="824247"/>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646062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esultado de imagen para estudio de mercado">
            <a:extLst>
              <a:ext uri="{FF2B5EF4-FFF2-40B4-BE49-F238E27FC236}">
                <a16:creationId xmlns:a16="http://schemas.microsoft.com/office/drawing/2014/main" xmlns="" id="{61A62F24-9A66-4854-809C-59C1F1592BEB}"/>
              </a:ext>
            </a:extLst>
          </p:cNvPr>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24808" r="28759" b="-1"/>
          <a:stretch/>
        </p:blipFill>
        <p:spPr bwMode="auto">
          <a:xfrm>
            <a:off x="6108700" y="-1"/>
            <a:ext cx="6094450" cy="6858001"/>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1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D5C535AB-8380-4CDA-8E6E-728DDC2D2129}"/>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71754770-4373-495F-97D9-20DFA93DEF23}"/>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E90D05D5-D934-4C61-92E9-8B130CB8F09D}"/>
              </a:ext>
            </a:extLst>
          </p:cNvPr>
          <p:cNvSpPr>
            <a:spLocks noGrp="1"/>
          </p:cNvSpPr>
          <p:nvPr>
            <p:ph type="title"/>
          </p:nvPr>
        </p:nvSpPr>
        <p:spPr>
          <a:xfrm>
            <a:off x="810000" y="447188"/>
            <a:ext cx="5070100" cy="1559412"/>
          </a:xfrm>
        </p:spPr>
        <p:txBody>
          <a:bodyPr>
            <a:normAutofit/>
          </a:bodyPr>
          <a:lstStyle/>
          <a:p>
            <a:r>
              <a:rPr lang="es-MX" sz="3700"/>
              <a:t>Pasos para hacer un estudio de mercado</a:t>
            </a:r>
          </a:p>
        </p:txBody>
      </p:sp>
      <p:sp>
        <p:nvSpPr>
          <p:cNvPr id="3" name="Marcador de contenido 2">
            <a:extLst>
              <a:ext uri="{FF2B5EF4-FFF2-40B4-BE49-F238E27FC236}">
                <a16:creationId xmlns:a16="http://schemas.microsoft.com/office/drawing/2014/main" xmlns="" id="{A00E6887-453A-4BC1-84E8-7B14508A7B9D}"/>
              </a:ext>
            </a:extLst>
          </p:cNvPr>
          <p:cNvSpPr>
            <a:spLocks noGrp="1"/>
          </p:cNvSpPr>
          <p:nvPr>
            <p:ph idx="1"/>
          </p:nvPr>
        </p:nvSpPr>
        <p:spPr>
          <a:xfrm>
            <a:off x="818712" y="2413000"/>
            <a:ext cx="5055923" cy="3632200"/>
          </a:xfrm>
        </p:spPr>
        <p:txBody>
          <a:bodyPr>
            <a:normAutofit/>
          </a:bodyPr>
          <a:lstStyle/>
          <a:p>
            <a:r>
              <a:rPr lang="es-MX" dirty="0"/>
              <a:t>Los pasos a ir dando y las técnicas </a:t>
            </a:r>
            <a:r>
              <a:rPr lang="es-MX" dirty="0" err="1"/>
              <a:t>lowcost</a:t>
            </a:r>
            <a:r>
              <a:rPr lang="es-MX" dirty="0"/>
              <a:t> que se pueden utilizar para obtener información de la competencia e identificar segmentos de mercado a los que se puede dirigir un negocio son: </a:t>
            </a:r>
            <a:r>
              <a:rPr lang="es-MX" dirty="0" smtClean="0"/>
              <a:t>recolección de </a:t>
            </a:r>
            <a:r>
              <a:rPr lang="es-MX" dirty="0"/>
              <a:t>información, observación, entrevistas y encuestas y análisis de la competencia.</a:t>
            </a:r>
          </a:p>
        </p:txBody>
      </p:sp>
      <p:sp>
        <p:nvSpPr>
          <p:cNvPr id="9" name="CuadroTexto 8">
            <a:extLst>
              <a:ext uri="{FF2B5EF4-FFF2-40B4-BE49-F238E27FC236}">
                <a16:creationId xmlns:a16="http://schemas.microsoft.com/office/drawing/2014/main" xmlns="" id="{6BAAB780-49F0-46FC-ADF1-F4C2AEEDBF06}"/>
              </a:ext>
            </a:extLst>
          </p:cNvPr>
          <p:cNvSpPr txBox="1"/>
          <p:nvPr/>
        </p:nvSpPr>
        <p:spPr>
          <a:xfrm>
            <a:off x="5234609" y="6413248"/>
            <a:ext cx="6960315" cy="253916"/>
          </a:xfrm>
          <a:prstGeom prst="rect">
            <a:avLst/>
          </a:prstGeom>
          <a:noFill/>
        </p:spPr>
        <p:txBody>
          <a:bodyPr wrap="square" rtlCol="0">
            <a:spAutoFit/>
          </a:bodyPr>
          <a:lstStyle/>
          <a:p>
            <a:r>
              <a:rPr lang="es-MX" sz="1050" dirty="0">
                <a:solidFill>
                  <a:schemeClr val="bg1"/>
                </a:solidFill>
              </a:rPr>
              <a:t>http://blogs.uladech.edu.pe/felipellenque/2015/07/15/importancia-de-realizar-un-estudio-de-mercado/</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614618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esultado de imagen para recogida de informacion">
            <a:extLst>
              <a:ext uri="{FF2B5EF4-FFF2-40B4-BE49-F238E27FC236}">
                <a16:creationId xmlns:a16="http://schemas.microsoft.com/office/drawing/2014/main" xmlns="" id="{43339160-15DC-4E93-B5AF-663669DE88F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1569" r="8672"/>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alpha val="94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F3806A49-2594-462E-B5B8-3076E17106A7}"/>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F44CFBF5-6851-4DF4-9871-2630235C2322}"/>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8A3BB182-4FA0-4215-A726-11ACE1DFD405}"/>
              </a:ext>
            </a:extLst>
          </p:cNvPr>
          <p:cNvSpPr>
            <a:spLocks noGrp="1"/>
          </p:cNvSpPr>
          <p:nvPr>
            <p:ph type="title"/>
          </p:nvPr>
        </p:nvSpPr>
        <p:spPr>
          <a:xfrm>
            <a:off x="810000" y="447188"/>
            <a:ext cx="4930400" cy="1559412"/>
          </a:xfrm>
        </p:spPr>
        <p:txBody>
          <a:bodyPr>
            <a:normAutofit/>
          </a:bodyPr>
          <a:lstStyle/>
          <a:p>
            <a:r>
              <a:rPr lang="es-MX" dirty="0"/>
              <a:t>Recogida de Información</a:t>
            </a:r>
          </a:p>
        </p:txBody>
      </p:sp>
      <p:sp>
        <p:nvSpPr>
          <p:cNvPr id="3" name="Marcador de contenido 2">
            <a:extLst>
              <a:ext uri="{FF2B5EF4-FFF2-40B4-BE49-F238E27FC236}">
                <a16:creationId xmlns:a16="http://schemas.microsoft.com/office/drawing/2014/main" xmlns="" id="{8129534A-8EF4-4EC2-BC51-360CC3F07CD8}"/>
              </a:ext>
            </a:extLst>
          </p:cNvPr>
          <p:cNvSpPr>
            <a:spLocks noGrp="1"/>
          </p:cNvSpPr>
          <p:nvPr>
            <p:ph idx="1"/>
          </p:nvPr>
        </p:nvSpPr>
        <p:spPr>
          <a:xfrm>
            <a:off x="818712" y="2413000"/>
            <a:ext cx="4921687" cy="3632200"/>
          </a:xfrm>
        </p:spPr>
        <p:txBody>
          <a:bodyPr>
            <a:normAutofit/>
          </a:bodyPr>
          <a:lstStyle/>
          <a:p>
            <a:r>
              <a:rPr lang="es-MX" dirty="0"/>
              <a:t>El primer paso de tu estudio de mercado debe ser recopilar y aprovechar toda la información</a:t>
            </a:r>
            <a:r>
              <a:rPr lang="es-MX" b="1" dirty="0"/>
              <a:t> </a:t>
            </a:r>
            <a:r>
              <a:rPr lang="es-MX" dirty="0"/>
              <a:t>ya publicada acerca del sector.</a:t>
            </a:r>
          </a:p>
        </p:txBody>
      </p:sp>
      <p:sp>
        <p:nvSpPr>
          <p:cNvPr id="9" name="CuadroTexto 8">
            <a:extLst>
              <a:ext uri="{FF2B5EF4-FFF2-40B4-BE49-F238E27FC236}">
                <a16:creationId xmlns:a16="http://schemas.microsoft.com/office/drawing/2014/main" xmlns="" id="{5B17A0A6-0EF6-4B71-A812-4F5F3B2E90CC}"/>
              </a:ext>
            </a:extLst>
          </p:cNvPr>
          <p:cNvSpPr txBox="1"/>
          <p:nvPr/>
        </p:nvSpPr>
        <p:spPr>
          <a:xfrm>
            <a:off x="5231685" y="6413248"/>
            <a:ext cx="6960315" cy="415498"/>
          </a:xfrm>
          <a:prstGeom prst="rect">
            <a:avLst/>
          </a:prstGeom>
          <a:noFill/>
        </p:spPr>
        <p:txBody>
          <a:bodyPr wrap="square" rtlCol="0">
            <a:spAutoFit/>
          </a:bodyPr>
          <a:lstStyle/>
          <a:p>
            <a:r>
              <a:rPr lang="es-MX" sz="1050" dirty="0">
                <a:solidFill>
                  <a:schemeClr val="bg1"/>
                </a:solidFill>
              </a:rPr>
              <a:t>http://www.ceam-metal.es/es/informacion/noticias--novedades/iniciamos-la-recogida-de-informacion-de-la-encuesta-de-coyuntura-metalurgica-catalana-datos-2014-y-previsiones-2015/26/0/37</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277328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Resultado de imagen para recogida de informacion">
            <a:extLst>
              <a:ext uri="{FF2B5EF4-FFF2-40B4-BE49-F238E27FC236}">
                <a16:creationId xmlns:a16="http://schemas.microsoft.com/office/drawing/2014/main" xmlns="" id="{4722C437-CDE9-4B08-82D5-080DA06DE6DC}"/>
              </a:ext>
            </a:extLst>
          </p:cNvPr>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5577" r="21105" b="-1"/>
          <a:stretch/>
        </p:blipFill>
        <p:spPr bwMode="auto">
          <a:xfrm>
            <a:off x="6108700" y="-1"/>
            <a:ext cx="6094450" cy="6858001"/>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1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0ED71014-CBD9-4A46-949F-A4DAE8F5C149}"/>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15A4B212-57BF-49E5-B38B-97D5D59EEC71}"/>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43C973E1-2622-451D-ACB4-1C916912AD14}"/>
              </a:ext>
            </a:extLst>
          </p:cNvPr>
          <p:cNvSpPr>
            <a:spLocks noGrp="1"/>
          </p:cNvSpPr>
          <p:nvPr>
            <p:ph type="title"/>
          </p:nvPr>
        </p:nvSpPr>
        <p:spPr>
          <a:xfrm>
            <a:off x="810000" y="447188"/>
            <a:ext cx="5070100" cy="1559412"/>
          </a:xfrm>
        </p:spPr>
        <p:txBody>
          <a:bodyPr>
            <a:normAutofit/>
          </a:bodyPr>
          <a:lstStyle/>
          <a:p>
            <a:r>
              <a:rPr lang="es-MX" dirty="0"/>
              <a:t>Recogida de Información</a:t>
            </a:r>
          </a:p>
        </p:txBody>
      </p:sp>
      <p:sp>
        <p:nvSpPr>
          <p:cNvPr id="3" name="Marcador de contenido 2">
            <a:extLst>
              <a:ext uri="{FF2B5EF4-FFF2-40B4-BE49-F238E27FC236}">
                <a16:creationId xmlns:a16="http://schemas.microsoft.com/office/drawing/2014/main" xmlns="" id="{C96BD33F-80C7-4B3E-A846-3A89FAE4A85B}"/>
              </a:ext>
            </a:extLst>
          </p:cNvPr>
          <p:cNvSpPr>
            <a:spLocks noGrp="1"/>
          </p:cNvSpPr>
          <p:nvPr>
            <p:ph idx="1"/>
          </p:nvPr>
        </p:nvSpPr>
        <p:spPr>
          <a:xfrm>
            <a:off x="818712" y="2254101"/>
            <a:ext cx="5055923" cy="3977413"/>
          </a:xfrm>
        </p:spPr>
        <p:txBody>
          <a:bodyPr>
            <a:normAutofit/>
          </a:bodyPr>
          <a:lstStyle/>
          <a:p>
            <a:pPr>
              <a:lnSpc>
                <a:spcPct val="90000"/>
              </a:lnSpc>
            </a:pPr>
            <a:r>
              <a:rPr lang="es-MX" sz="1700" b="1" dirty="0"/>
              <a:t>Información disponible en internet</a:t>
            </a:r>
            <a:r>
              <a:rPr lang="es-MX" sz="1700" dirty="0"/>
              <a:t> </a:t>
            </a:r>
            <a:r>
              <a:rPr lang="es-MX" sz="1700" b="1" dirty="0"/>
              <a:t>de  forma gratuita</a:t>
            </a:r>
            <a:r>
              <a:rPr lang="es-MX" sz="1700" dirty="0"/>
              <a:t>: localiza artículos e informes sobre la situación de tu sector, estadísticas y datos, censos. Visitas las webs de los institutos nacional y autónomo de estadística, de las Cámaras de Comercio e Industria</a:t>
            </a:r>
            <a:r>
              <a:rPr lang="es-MX" sz="1700" dirty="0" smtClean="0"/>
              <a:t>.</a:t>
            </a:r>
          </a:p>
          <a:p>
            <a:pPr>
              <a:lnSpc>
                <a:spcPct val="90000"/>
              </a:lnSpc>
            </a:pPr>
            <a:endParaRPr lang="es-MX" sz="1700" dirty="0"/>
          </a:p>
          <a:p>
            <a:pPr>
              <a:lnSpc>
                <a:spcPct val="90000"/>
              </a:lnSpc>
            </a:pPr>
            <a:r>
              <a:rPr lang="es-MX" sz="1700" b="1" dirty="0"/>
              <a:t>Información en internet sobre empresas del sector</a:t>
            </a:r>
            <a:r>
              <a:rPr lang="es-MX" sz="1700" dirty="0"/>
              <a:t>: visita las web de tus competidores y de empresas que se dedican a la misma actividad. Obtendrás información su estrategia comercial (productos, precios, comunicación, ofertas) y de su relevancia.</a:t>
            </a:r>
          </a:p>
        </p:txBody>
      </p:sp>
      <p:sp>
        <p:nvSpPr>
          <p:cNvPr id="9" name="CuadroTexto 8">
            <a:extLst>
              <a:ext uri="{FF2B5EF4-FFF2-40B4-BE49-F238E27FC236}">
                <a16:creationId xmlns:a16="http://schemas.microsoft.com/office/drawing/2014/main" xmlns="" id="{44D3F19C-2874-4407-A2E1-389323E9317B}"/>
              </a:ext>
            </a:extLst>
          </p:cNvPr>
          <p:cNvSpPr txBox="1"/>
          <p:nvPr/>
        </p:nvSpPr>
        <p:spPr>
          <a:xfrm>
            <a:off x="8266431" y="6413248"/>
            <a:ext cx="3912315" cy="253916"/>
          </a:xfrm>
          <a:prstGeom prst="rect">
            <a:avLst/>
          </a:prstGeom>
          <a:noFill/>
        </p:spPr>
        <p:txBody>
          <a:bodyPr wrap="square" rtlCol="0">
            <a:spAutoFit/>
          </a:bodyPr>
          <a:lstStyle/>
          <a:p>
            <a:r>
              <a:rPr lang="es-MX" sz="1050">
                <a:solidFill>
                  <a:schemeClr val="bg1"/>
                </a:solidFill>
              </a:rPr>
              <a:t>http://tecnologiaedu.us.es/mec2011/htm/tema6/1.htm</a:t>
            </a:r>
            <a:endParaRPr lang="es-MX" sz="1050" dirty="0">
              <a:solidFill>
                <a:schemeClr val="bg1"/>
              </a:solidFill>
            </a:endParaRP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936619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75898" y="0"/>
            <a:ext cx="571305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128932" y="958640"/>
            <a:ext cx="4419604"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Resultado de imagen para recogida de informacion">
            <a:extLst>
              <a:ext uri="{FF2B5EF4-FFF2-40B4-BE49-F238E27FC236}">
                <a16:creationId xmlns:a16="http://schemas.microsoft.com/office/drawing/2014/main" xmlns="" id="{132F03FB-3A44-4F97-A2E7-FEAECD43D8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453" r="16176"/>
          <a:stretch/>
        </p:blipFill>
        <p:spPr bwMode="auto">
          <a:xfrm>
            <a:off x="7410517" y="1258529"/>
            <a:ext cx="3832042" cy="4330205"/>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D0DA966B-70FF-4E46-AD81-1B8876D326EA}"/>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7E2A6FA3-FD83-4467-BB0C-87389536B597}"/>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D60A51E3-4CE9-45FC-B2A4-64BD04F2FEE0}"/>
              </a:ext>
            </a:extLst>
          </p:cNvPr>
          <p:cNvSpPr>
            <a:spLocks noGrp="1"/>
          </p:cNvSpPr>
          <p:nvPr>
            <p:ph type="title"/>
          </p:nvPr>
        </p:nvSpPr>
        <p:spPr>
          <a:xfrm>
            <a:off x="810000" y="447188"/>
            <a:ext cx="5359921" cy="970450"/>
          </a:xfrm>
        </p:spPr>
        <p:txBody>
          <a:bodyPr>
            <a:normAutofit/>
          </a:bodyPr>
          <a:lstStyle/>
          <a:p>
            <a:pPr>
              <a:lnSpc>
                <a:spcPct val="80000"/>
              </a:lnSpc>
            </a:pPr>
            <a:r>
              <a:rPr lang="es-MX" sz="3400"/>
              <a:t>Recogida de Información</a:t>
            </a:r>
          </a:p>
        </p:txBody>
      </p:sp>
      <p:sp>
        <p:nvSpPr>
          <p:cNvPr id="3" name="Marcador de contenido 2">
            <a:extLst>
              <a:ext uri="{FF2B5EF4-FFF2-40B4-BE49-F238E27FC236}">
                <a16:creationId xmlns:a16="http://schemas.microsoft.com/office/drawing/2014/main" xmlns="" id="{13FE6B57-6AB3-46EC-858F-AAB84A87CD74}"/>
              </a:ext>
            </a:extLst>
          </p:cNvPr>
          <p:cNvSpPr>
            <a:spLocks noGrp="1"/>
          </p:cNvSpPr>
          <p:nvPr>
            <p:ph idx="1"/>
          </p:nvPr>
        </p:nvSpPr>
        <p:spPr>
          <a:xfrm>
            <a:off x="818712" y="2222287"/>
            <a:ext cx="5351209" cy="4190961"/>
          </a:xfrm>
        </p:spPr>
        <p:txBody>
          <a:bodyPr>
            <a:normAutofit/>
          </a:bodyPr>
          <a:lstStyle/>
          <a:p>
            <a:r>
              <a:rPr lang="es-MX" b="1" dirty="0"/>
              <a:t>Ferias sectoriales: </a:t>
            </a:r>
            <a:r>
              <a:rPr lang="es-MX" dirty="0"/>
              <a:t>identifica en internet las ferias sectoriales relacionadas con tu actividad y acude a ellas</a:t>
            </a:r>
            <a:r>
              <a:rPr lang="es-MX" dirty="0" smtClean="0"/>
              <a:t>.</a:t>
            </a:r>
          </a:p>
          <a:p>
            <a:endParaRPr lang="es-MX" dirty="0"/>
          </a:p>
          <a:p>
            <a:r>
              <a:rPr lang="es-MX" b="1" dirty="0"/>
              <a:t>Información existente en la empresa:</a:t>
            </a:r>
            <a:r>
              <a:rPr lang="es-MX" dirty="0"/>
              <a:t> si tu negocio ya está en funcionamiento, recoge y analiza toda la información que ya existe en la empresa</a:t>
            </a:r>
            <a:r>
              <a:rPr lang="es-MX" b="1" dirty="0"/>
              <a:t>:</a:t>
            </a:r>
            <a:r>
              <a:rPr lang="es-MX" dirty="0"/>
              <a:t> contabilidad, informes sobre ventas y producción, resultados de campañas publicitarias, contratos e informes anteriores, etc.</a:t>
            </a:r>
          </a:p>
        </p:txBody>
      </p:sp>
      <p:sp>
        <p:nvSpPr>
          <p:cNvPr id="10" name="CuadroTexto 9">
            <a:extLst>
              <a:ext uri="{FF2B5EF4-FFF2-40B4-BE49-F238E27FC236}">
                <a16:creationId xmlns:a16="http://schemas.microsoft.com/office/drawing/2014/main" xmlns="" id="{D95F4F68-5237-48C0-BF15-BDB16106A794}"/>
              </a:ext>
            </a:extLst>
          </p:cNvPr>
          <p:cNvSpPr txBox="1"/>
          <p:nvPr/>
        </p:nvSpPr>
        <p:spPr>
          <a:xfrm>
            <a:off x="8266431" y="6413248"/>
            <a:ext cx="3912315" cy="253916"/>
          </a:xfrm>
          <a:prstGeom prst="rect">
            <a:avLst/>
          </a:prstGeom>
          <a:noFill/>
        </p:spPr>
        <p:txBody>
          <a:bodyPr wrap="square" rtlCol="0">
            <a:spAutoFit/>
          </a:bodyPr>
          <a:lstStyle/>
          <a:p>
            <a:r>
              <a:rPr lang="es-MX" sz="1050" dirty="0">
                <a:solidFill>
                  <a:schemeClr val="bg1"/>
                </a:solidFill>
              </a:rPr>
              <a:t>https://www.emaze.com/@ATWZLILC/Etnograf%C3%ADa</a:t>
            </a:r>
          </a:p>
        </p:txBody>
      </p:sp>
      <p:sp>
        <p:nvSpPr>
          <p:cNvPr id="11"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14937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5"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278945" y="958640"/>
            <a:ext cx="6269591"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descr="Resultado de imagen para observacion directa">
            <a:extLst>
              <a:ext uri="{FF2B5EF4-FFF2-40B4-BE49-F238E27FC236}">
                <a16:creationId xmlns:a16="http://schemas.microsoft.com/office/drawing/2014/main" xmlns="" id="{86D441BB-5A4A-49FB-A789-B7644EF2C3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3706" y="1361806"/>
            <a:ext cx="5638853" cy="4123651"/>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8AE4020E-599C-427B-A3EF-5DAA6AD09B13}"/>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01B808C2-9736-4F39-AFCA-45ABF3D28FBF}"/>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1FBBEA18-AB7F-42AB-9B3C-2CEA60CEBC3D}"/>
              </a:ext>
            </a:extLst>
          </p:cNvPr>
          <p:cNvSpPr>
            <a:spLocks noGrp="1"/>
          </p:cNvSpPr>
          <p:nvPr>
            <p:ph type="title"/>
          </p:nvPr>
        </p:nvSpPr>
        <p:spPr>
          <a:xfrm>
            <a:off x="810001" y="447188"/>
            <a:ext cx="3413084" cy="1559412"/>
          </a:xfrm>
        </p:spPr>
        <p:txBody>
          <a:bodyPr>
            <a:normAutofit/>
          </a:bodyPr>
          <a:lstStyle/>
          <a:p>
            <a:r>
              <a:rPr lang="es-MX" sz="3200"/>
              <a:t>Observación directa</a:t>
            </a:r>
          </a:p>
        </p:txBody>
      </p:sp>
      <p:sp>
        <p:nvSpPr>
          <p:cNvPr id="3" name="Marcador de contenido 2">
            <a:extLst>
              <a:ext uri="{FF2B5EF4-FFF2-40B4-BE49-F238E27FC236}">
                <a16:creationId xmlns:a16="http://schemas.microsoft.com/office/drawing/2014/main" xmlns="" id="{F842BEBC-B93A-4D9E-A96C-F0720D781C50}"/>
              </a:ext>
            </a:extLst>
          </p:cNvPr>
          <p:cNvSpPr>
            <a:spLocks noGrp="1"/>
          </p:cNvSpPr>
          <p:nvPr>
            <p:ph idx="1"/>
          </p:nvPr>
        </p:nvSpPr>
        <p:spPr>
          <a:xfrm>
            <a:off x="818713" y="2413000"/>
            <a:ext cx="3404372" cy="3632200"/>
          </a:xfrm>
        </p:spPr>
        <p:txBody>
          <a:bodyPr>
            <a:normAutofit/>
          </a:bodyPr>
          <a:lstStyle/>
          <a:p>
            <a:r>
              <a:rPr lang="es-MX" sz="1600"/>
              <a:t>El siguiente paso para realizar un estudio de mercado es observar lo que está pasando en el mercado. Se recomienda lo siguiente:</a:t>
            </a:r>
          </a:p>
        </p:txBody>
      </p:sp>
      <p:sp>
        <p:nvSpPr>
          <p:cNvPr id="11" name="CuadroTexto 10">
            <a:extLst>
              <a:ext uri="{FF2B5EF4-FFF2-40B4-BE49-F238E27FC236}">
                <a16:creationId xmlns:a16="http://schemas.microsoft.com/office/drawing/2014/main" xmlns="" id="{57EB2DCE-C2ED-47F4-84D9-E83C09626681}"/>
              </a:ext>
            </a:extLst>
          </p:cNvPr>
          <p:cNvSpPr txBox="1"/>
          <p:nvPr/>
        </p:nvSpPr>
        <p:spPr>
          <a:xfrm>
            <a:off x="8378294" y="6337008"/>
            <a:ext cx="3803373" cy="415498"/>
          </a:xfrm>
          <a:prstGeom prst="rect">
            <a:avLst/>
          </a:prstGeom>
          <a:noFill/>
        </p:spPr>
        <p:txBody>
          <a:bodyPr wrap="square" rtlCol="0">
            <a:spAutoFit/>
          </a:bodyPr>
          <a:lstStyle/>
          <a:p>
            <a:r>
              <a:rPr lang="es-MX" sz="1050" dirty="0">
                <a:solidFill>
                  <a:schemeClr val="bg1"/>
                </a:solidFill>
              </a:rPr>
              <a:t>https://personal.ua.es/es/francisco-frances/materiales/tema4/tcnicas_de_observacin.html</a:t>
            </a:r>
          </a:p>
        </p:txBody>
      </p:sp>
      <p:sp>
        <p:nvSpPr>
          <p:cNvPr id="12"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276166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Resultado de imagen para observacion directa">
            <a:extLst>
              <a:ext uri="{FF2B5EF4-FFF2-40B4-BE49-F238E27FC236}">
                <a16:creationId xmlns:a16="http://schemas.microsoft.com/office/drawing/2014/main" xmlns="" id="{BB9B21D5-A99C-4508-90EA-6CA90BCD8C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462" r="16420" b="3"/>
          <a:stretch/>
        </p:blipFill>
        <p:spPr bwMode="auto">
          <a:xfrm>
            <a:off x="8466138" y="2413000"/>
            <a:ext cx="2915860" cy="3628362"/>
          </a:xfrm>
          <a:prstGeom prst="roundRect">
            <a:avLst>
              <a:gd name="adj" fmla="val 3876"/>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22308A6A-D254-422D-89B1-4F64F38165C7}"/>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1AD3698E-F1A9-4C82-9316-2A61467CD25B}"/>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3B186E18-F4BA-477E-B4F6-7D00C0C83E23}"/>
              </a:ext>
            </a:extLst>
          </p:cNvPr>
          <p:cNvSpPr>
            <a:spLocks noGrp="1"/>
          </p:cNvSpPr>
          <p:nvPr>
            <p:ph type="title"/>
          </p:nvPr>
        </p:nvSpPr>
        <p:spPr>
          <a:xfrm>
            <a:off x="810000" y="447188"/>
            <a:ext cx="10571998" cy="970450"/>
          </a:xfrm>
        </p:spPr>
        <p:txBody>
          <a:bodyPr>
            <a:normAutofit/>
          </a:bodyPr>
          <a:lstStyle/>
          <a:p>
            <a:r>
              <a:rPr lang="es-MX" dirty="0"/>
              <a:t>Observación directa</a:t>
            </a:r>
          </a:p>
        </p:txBody>
      </p:sp>
      <p:sp>
        <p:nvSpPr>
          <p:cNvPr id="3" name="Marcador de contenido 2">
            <a:extLst>
              <a:ext uri="{FF2B5EF4-FFF2-40B4-BE49-F238E27FC236}">
                <a16:creationId xmlns:a16="http://schemas.microsoft.com/office/drawing/2014/main" xmlns="" id="{C598F017-88C8-44C2-A81C-356B60A22CDC}"/>
              </a:ext>
            </a:extLst>
          </p:cNvPr>
          <p:cNvSpPr>
            <a:spLocks noGrp="1"/>
          </p:cNvSpPr>
          <p:nvPr>
            <p:ph idx="1"/>
          </p:nvPr>
        </p:nvSpPr>
        <p:spPr>
          <a:xfrm>
            <a:off x="818713" y="2413000"/>
            <a:ext cx="7199220" cy="4177924"/>
          </a:xfrm>
        </p:spPr>
        <p:txBody>
          <a:bodyPr>
            <a:normAutofit/>
          </a:bodyPr>
          <a:lstStyle/>
          <a:p>
            <a:r>
              <a:rPr lang="es-MX" b="1" dirty="0"/>
              <a:t>Observación de clientes en establecimientos de la competencia</a:t>
            </a:r>
            <a:r>
              <a:rPr lang="es-MX" dirty="0"/>
              <a:t>: una buena manera de ir aumentando tu conocimiento acerca de tu clientela es acudir a tu competencia y fijarte en como son y actúan sus clientes: características socioeconómicas, productos más demandados, impulsos y motivaciones de compra</a:t>
            </a:r>
            <a:r>
              <a:rPr lang="es-MX" dirty="0" smtClean="0"/>
              <a:t>.</a:t>
            </a:r>
          </a:p>
          <a:p>
            <a:endParaRPr lang="es-MX" dirty="0"/>
          </a:p>
          <a:p>
            <a:r>
              <a:rPr lang="es-MX" b="1" dirty="0"/>
              <a:t>Visita a la competencia:</a:t>
            </a:r>
            <a:r>
              <a:rPr lang="es-MX" dirty="0"/>
              <a:t> las técnicas de observación son básicas en esta acción que se analiza en detalle más adelante.</a:t>
            </a:r>
          </a:p>
        </p:txBody>
      </p:sp>
      <p:sp>
        <p:nvSpPr>
          <p:cNvPr id="8" name="CuadroTexto 7">
            <a:extLst>
              <a:ext uri="{FF2B5EF4-FFF2-40B4-BE49-F238E27FC236}">
                <a16:creationId xmlns:a16="http://schemas.microsoft.com/office/drawing/2014/main" xmlns="" id="{2A34E0D2-C079-4609-8E3C-0A0159082411}"/>
              </a:ext>
            </a:extLst>
          </p:cNvPr>
          <p:cNvSpPr txBox="1"/>
          <p:nvPr/>
        </p:nvSpPr>
        <p:spPr>
          <a:xfrm>
            <a:off x="5340626" y="6337008"/>
            <a:ext cx="6841041" cy="253916"/>
          </a:xfrm>
          <a:prstGeom prst="rect">
            <a:avLst/>
          </a:prstGeom>
          <a:noFill/>
        </p:spPr>
        <p:txBody>
          <a:bodyPr wrap="square" rtlCol="0">
            <a:spAutoFit/>
          </a:bodyPr>
          <a:lstStyle/>
          <a:p>
            <a:r>
              <a:rPr lang="es-MX" sz="1050" dirty="0"/>
              <a:t>https://revistadigital.inesem.es/gestion-integrada/tecnicas-de-psicosociologia-laboral-la-observacion/</a:t>
            </a:r>
          </a:p>
        </p:txBody>
      </p:sp>
      <p:sp>
        <p:nvSpPr>
          <p:cNvPr id="9"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28037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75898" y="0"/>
            <a:ext cx="571305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128932" y="958640"/>
            <a:ext cx="4419604"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descr="Resultado de imagen para entrevista y encuesta">
            <a:extLst>
              <a:ext uri="{FF2B5EF4-FFF2-40B4-BE49-F238E27FC236}">
                <a16:creationId xmlns:a16="http://schemas.microsoft.com/office/drawing/2014/main" xmlns="" id="{DF503196-A512-4735-9E73-030DD8A9DFB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583" r="10603" b="1"/>
          <a:stretch/>
        </p:blipFill>
        <p:spPr bwMode="auto">
          <a:xfrm>
            <a:off x="7410517" y="1258529"/>
            <a:ext cx="3832042" cy="4330205"/>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7E34E1B1-4879-4ED4-BC04-D45A6589CB5C}"/>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07288858-2086-41BA-B837-C29841BB24DF}"/>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F68D7046-94FE-4408-9EED-D5E91769093A}"/>
              </a:ext>
            </a:extLst>
          </p:cNvPr>
          <p:cNvSpPr>
            <a:spLocks noGrp="1"/>
          </p:cNvSpPr>
          <p:nvPr>
            <p:ph type="title"/>
          </p:nvPr>
        </p:nvSpPr>
        <p:spPr>
          <a:xfrm>
            <a:off x="810000" y="447188"/>
            <a:ext cx="5359921" cy="970450"/>
          </a:xfrm>
        </p:spPr>
        <p:txBody>
          <a:bodyPr>
            <a:normAutofit/>
          </a:bodyPr>
          <a:lstStyle/>
          <a:p>
            <a:pPr>
              <a:lnSpc>
                <a:spcPct val="90000"/>
              </a:lnSpc>
            </a:pPr>
            <a:r>
              <a:rPr lang="es-MX" sz="3400"/>
              <a:t>Entrevistas y encuestas</a:t>
            </a:r>
          </a:p>
        </p:txBody>
      </p:sp>
      <p:sp>
        <p:nvSpPr>
          <p:cNvPr id="3" name="Marcador de contenido 2">
            <a:extLst>
              <a:ext uri="{FF2B5EF4-FFF2-40B4-BE49-F238E27FC236}">
                <a16:creationId xmlns:a16="http://schemas.microsoft.com/office/drawing/2014/main" xmlns="" id="{5DDFAED8-A7FF-4A94-A690-9E4BC7082EF1}"/>
              </a:ext>
            </a:extLst>
          </p:cNvPr>
          <p:cNvSpPr>
            <a:spLocks noGrp="1"/>
          </p:cNvSpPr>
          <p:nvPr>
            <p:ph idx="1"/>
          </p:nvPr>
        </p:nvSpPr>
        <p:spPr>
          <a:xfrm>
            <a:off x="818712" y="2222287"/>
            <a:ext cx="5351209" cy="3636511"/>
          </a:xfrm>
        </p:spPr>
        <p:txBody>
          <a:bodyPr>
            <a:normAutofit/>
          </a:bodyPr>
          <a:lstStyle/>
          <a:p>
            <a:r>
              <a:rPr lang="es-MX" dirty="0"/>
              <a:t>El tercer paso es realizar de un estudio de mercado es profundizar en el conocimiento del cliente objetivo y su comportamiento: características demográficas y socioeconómicas, opinión del producto, intención de compra y conducta de consumo (¿quién y cómo compra o usa el producto?, ¿cuánto, dónde y cuándo?, ¿qué le motiva?...).</a:t>
            </a:r>
          </a:p>
        </p:txBody>
      </p:sp>
      <p:sp>
        <p:nvSpPr>
          <p:cNvPr id="10" name="CuadroTexto 9">
            <a:extLst>
              <a:ext uri="{FF2B5EF4-FFF2-40B4-BE49-F238E27FC236}">
                <a16:creationId xmlns:a16="http://schemas.microsoft.com/office/drawing/2014/main" xmlns="" id="{2FD93264-565B-4D15-9A7F-918F8D425B4F}"/>
              </a:ext>
            </a:extLst>
          </p:cNvPr>
          <p:cNvSpPr txBox="1"/>
          <p:nvPr/>
        </p:nvSpPr>
        <p:spPr>
          <a:xfrm>
            <a:off x="5340626" y="6337008"/>
            <a:ext cx="6841041" cy="415498"/>
          </a:xfrm>
          <a:prstGeom prst="rect">
            <a:avLst/>
          </a:prstGeom>
          <a:noFill/>
        </p:spPr>
        <p:txBody>
          <a:bodyPr wrap="square" rtlCol="0">
            <a:spAutoFit/>
          </a:bodyPr>
          <a:lstStyle/>
          <a:p>
            <a:r>
              <a:rPr lang="es-MX" sz="1050">
                <a:solidFill>
                  <a:schemeClr val="bg1"/>
                </a:solidFill>
              </a:rPr>
              <a:t>https://www.goconqr.com/p/4485859-presentaci-n-de-12-diapositivas-en-las-que-se-resalte-las-t-cnicas-de-recopilaci-n-de-informaci-n--slide_sets</a:t>
            </a:r>
            <a:endParaRPr lang="es-MX" sz="1050" dirty="0">
              <a:solidFill>
                <a:schemeClr val="bg1"/>
              </a:solidFill>
            </a:endParaRPr>
          </a:p>
        </p:txBody>
      </p:sp>
      <p:sp>
        <p:nvSpPr>
          <p:cNvPr id="11"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101644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Resultado de imagen para entrevista y encuesta">
            <a:extLst>
              <a:ext uri="{FF2B5EF4-FFF2-40B4-BE49-F238E27FC236}">
                <a16:creationId xmlns:a16="http://schemas.microsoft.com/office/drawing/2014/main" xmlns="" id="{AF627C0F-45D7-4934-A284-FE7503816C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6138" y="3306217"/>
            <a:ext cx="2913062" cy="1929903"/>
          </a:xfrm>
          <a:prstGeom prst="roundRect">
            <a:avLst>
              <a:gd name="adj" fmla="val 3876"/>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2E8C1547-F991-4E91-B87B-146FB179744C}"/>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F23CC307-3672-4E25-81D5-D8B0FCB975DA}"/>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C3F49F2B-F325-43F7-9A0D-E3CAA41BA421}"/>
              </a:ext>
            </a:extLst>
          </p:cNvPr>
          <p:cNvSpPr>
            <a:spLocks noGrp="1"/>
          </p:cNvSpPr>
          <p:nvPr>
            <p:ph type="title"/>
          </p:nvPr>
        </p:nvSpPr>
        <p:spPr>
          <a:xfrm>
            <a:off x="810000" y="447188"/>
            <a:ext cx="10571998" cy="970450"/>
          </a:xfrm>
        </p:spPr>
        <p:txBody>
          <a:bodyPr>
            <a:normAutofit/>
          </a:bodyPr>
          <a:lstStyle/>
          <a:p>
            <a:r>
              <a:rPr lang="es-MX" dirty="0"/>
              <a:t>Entrevistas y encuestas</a:t>
            </a:r>
          </a:p>
        </p:txBody>
      </p:sp>
      <p:sp>
        <p:nvSpPr>
          <p:cNvPr id="3" name="Marcador de contenido 2">
            <a:extLst>
              <a:ext uri="{FF2B5EF4-FFF2-40B4-BE49-F238E27FC236}">
                <a16:creationId xmlns:a16="http://schemas.microsoft.com/office/drawing/2014/main" xmlns="" id="{7FB58F36-FFA7-4AB2-BD14-542F42E96AE0}"/>
              </a:ext>
            </a:extLst>
          </p:cNvPr>
          <p:cNvSpPr>
            <a:spLocks noGrp="1"/>
          </p:cNvSpPr>
          <p:nvPr>
            <p:ph idx="1"/>
          </p:nvPr>
        </p:nvSpPr>
        <p:spPr>
          <a:xfrm>
            <a:off x="818713" y="2413000"/>
            <a:ext cx="7199220" cy="3632200"/>
          </a:xfrm>
        </p:spPr>
        <p:txBody>
          <a:bodyPr>
            <a:normAutofit/>
          </a:bodyPr>
          <a:lstStyle/>
          <a:p>
            <a:r>
              <a:rPr lang="es-MX" b="1" dirty="0"/>
              <a:t>Las entrevistas en profundidad</a:t>
            </a:r>
            <a:r>
              <a:rPr lang="es-MX" dirty="0"/>
              <a:t> con algún experto del sector</a:t>
            </a:r>
            <a:r>
              <a:rPr lang="es-MX" b="1" dirty="0"/>
              <a:t> </a:t>
            </a:r>
            <a:r>
              <a:rPr lang="es-MX" dirty="0"/>
              <a:t>o algún cliente potencial se podrá recoger bastante información.</a:t>
            </a:r>
          </a:p>
          <a:p>
            <a:r>
              <a:rPr lang="es-MX" b="1" dirty="0"/>
              <a:t>Grupo de discusión</a:t>
            </a:r>
            <a:r>
              <a:rPr lang="es-MX" dirty="0"/>
              <a:t>: convocar a entre 5 y 8 clientes potenciales y presentar la idea o producto para que lo valoren. Al igual que las entrevistas en profundidad, son técnicas que te aportan información cualitativa.</a:t>
            </a:r>
          </a:p>
          <a:p>
            <a:r>
              <a:rPr lang="es-MX" b="1" dirty="0"/>
              <a:t>La encuesta:</a:t>
            </a:r>
            <a:r>
              <a:rPr lang="es-MX" dirty="0"/>
              <a:t> es un método más fiable pero tiene como principal inconveniente un mayor coste en tiempo si se realiza por uno mismo o en dinero si se encarga.</a:t>
            </a:r>
          </a:p>
        </p:txBody>
      </p:sp>
      <p:sp>
        <p:nvSpPr>
          <p:cNvPr id="8" name="CuadroTexto 7">
            <a:extLst>
              <a:ext uri="{FF2B5EF4-FFF2-40B4-BE49-F238E27FC236}">
                <a16:creationId xmlns:a16="http://schemas.microsoft.com/office/drawing/2014/main" xmlns="" id="{A7FB6281-BA82-4828-A4FF-6DC96423A35D}"/>
              </a:ext>
            </a:extLst>
          </p:cNvPr>
          <p:cNvSpPr txBox="1"/>
          <p:nvPr/>
        </p:nvSpPr>
        <p:spPr>
          <a:xfrm>
            <a:off x="5340626" y="6337008"/>
            <a:ext cx="6841041" cy="415498"/>
          </a:xfrm>
          <a:prstGeom prst="rect">
            <a:avLst/>
          </a:prstGeom>
          <a:noFill/>
        </p:spPr>
        <p:txBody>
          <a:bodyPr wrap="square" rtlCol="0">
            <a:spAutoFit/>
          </a:bodyPr>
          <a:lstStyle/>
          <a:p>
            <a:r>
              <a:rPr lang="es-MX" sz="1050"/>
              <a:t>http://recursostic.educacion.es/multidisciplinar/itfor/web/sites/default/files/recursos/laentrevista/html/index.html</a:t>
            </a:r>
            <a:endParaRPr lang="es-MX" sz="1050" dirty="0"/>
          </a:p>
        </p:txBody>
      </p:sp>
      <p:sp>
        <p:nvSpPr>
          <p:cNvPr id="9"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303442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496D4C4-CEC9-4F79-9A7A-10C80EBD9641}"/>
              </a:ext>
            </a:extLst>
          </p:cNvPr>
          <p:cNvSpPr>
            <a:spLocks noGrp="1"/>
          </p:cNvSpPr>
          <p:nvPr>
            <p:ph type="title"/>
          </p:nvPr>
        </p:nvSpPr>
        <p:spPr/>
        <p:txBody>
          <a:bodyPr/>
          <a:lstStyle/>
          <a:p>
            <a:r>
              <a:rPr lang="es-MX" dirty="0"/>
              <a:t>Video</a:t>
            </a:r>
          </a:p>
        </p:txBody>
      </p:sp>
      <p:pic>
        <p:nvPicPr>
          <p:cNvPr id="4" name="El Estudio de Mercado I Recogida de informacion y analisis de clientes">
            <a:hlinkClick r:id="" action="ppaction://media"/>
            <a:extLst>
              <a:ext uri="{FF2B5EF4-FFF2-40B4-BE49-F238E27FC236}">
                <a16:creationId xmlns:a16="http://schemas.microsoft.com/office/drawing/2014/main" xmlns="" id="{542DF71C-E581-4B7E-9300-5357899042B1}"/>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3671888" y="2222500"/>
            <a:ext cx="4849812" cy="3636963"/>
          </a:xfrm>
        </p:spPr>
      </p:pic>
      <p:sp>
        <p:nvSpPr>
          <p:cNvPr id="5" name="CuadroTexto 4">
            <a:extLst>
              <a:ext uri="{FF2B5EF4-FFF2-40B4-BE49-F238E27FC236}">
                <a16:creationId xmlns:a16="http://schemas.microsoft.com/office/drawing/2014/main" xmlns="" id="{FEEF5098-25F5-486F-969D-6CF39F963A97}"/>
              </a:ext>
            </a:extLst>
          </p:cNvPr>
          <p:cNvSpPr txBox="1"/>
          <p:nvPr/>
        </p:nvSpPr>
        <p:spPr>
          <a:xfrm>
            <a:off x="3115055" y="6211669"/>
            <a:ext cx="5961888" cy="646331"/>
          </a:xfrm>
          <a:prstGeom prst="rect">
            <a:avLst/>
          </a:prstGeom>
          <a:noFill/>
        </p:spPr>
        <p:txBody>
          <a:bodyPr wrap="none" rtlCol="0">
            <a:spAutoFit/>
          </a:bodyPr>
          <a:lstStyle/>
          <a:p>
            <a:r>
              <a:rPr lang="es-MX" dirty="0"/>
              <a:t>https://www.youtube.com/watch?v=H_pg0BV7HKc</a:t>
            </a:r>
          </a:p>
          <a:p>
            <a:endParaRPr lang="es-MX" dirty="0"/>
          </a:p>
        </p:txBody>
      </p:sp>
      <p:sp>
        <p:nvSpPr>
          <p:cNvPr id="6" name="Flecha: hacia la izquierda 5">
            <a:hlinkClick r:id="" action="ppaction://hlinkshowjump?jump=previousslide"/>
            <a:extLst>
              <a:ext uri="{FF2B5EF4-FFF2-40B4-BE49-F238E27FC236}">
                <a16:creationId xmlns:a16="http://schemas.microsoft.com/office/drawing/2014/main" xmlns="" id="{667B45BF-3D69-4BD3-9B20-DD77E180C9D5}"/>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Flecha: hacia la izquierda 6">
            <a:hlinkClick r:id="" action="ppaction://hlinkshowjump?jump=nextslide"/>
            <a:extLst>
              <a:ext uri="{FF2B5EF4-FFF2-40B4-BE49-F238E27FC236}">
                <a16:creationId xmlns:a16="http://schemas.microsoft.com/office/drawing/2014/main" xmlns="" id="{84CD2996-1548-47E4-9AC0-3482511527F3}"/>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Pergamino: vertical 6">
            <a:hlinkClick r:id="rId5"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4460867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Resultado de imagen para investigacion y analisis">
            <a:extLst>
              <a:ext uri="{FF2B5EF4-FFF2-40B4-BE49-F238E27FC236}">
                <a16:creationId xmlns:a16="http://schemas.microsoft.com/office/drawing/2014/main" xmlns="" id="{CDFA051E-BC1B-45D8-99E2-BF529B20381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7334"/>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alpha val="94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6AB15DBC-B334-458C-B8BA-8B024754CEC3}"/>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D9595B55-7286-4CD9-BE00-A3EC50902CC8}"/>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91571F3B-979A-42DB-8177-996CF1E93E8D}"/>
              </a:ext>
            </a:extLst>
          </p:cNvPr>
          <p:cNvSpPr>
            <a:spLocks noGrp="1"/>
          </p:cNvSpPr>
          <p:nvPr>
            <p:ph type="title"/>
          </p:nvPr>
        </p:nvSpPr>
        <p:spPr>
          <a:xfrm>
            <a:off x="810000" y="447188"/>
            <a:ext cx="4930400" cy="1559412"/>
          </a:xfrm>
        </p:spPr>
        <p:txBody>
          <a:bodyPr>
            <a:normAutofit/>
          </a:bodyPr>
          <a:lstStyle/>
          <a:p>
            <a:r>
              <a:rPr lang="es-MX" dirty="0"/>
              <a:t>Investiga y analiza la competencia</a:t>
            </a:r>
          </a:p>
        </p:txBody>
      </p:sp>
      <p:sp>
        <p:nvSpPr>
          <p:cNvPr id="3" name="Marcador de contenido 2">
            <a:extLst>
              <a:ext uri="{FF2B5EF4-FFF2-40B4-BE49-F238E27FC236}">
                <a16:creationId xmlns:a16="http://schemas.microsoft.com/office/drawing/2014/main" xmlns="" id="{74EC5BFB-4F13-41A7-BB73-9D9435C7EF58}"/>
              </a:ext>
            </a:extLst>
          </p:cNvPr>
          <p:cNvSpPr>
            <a:spLocks noGrp="1"/>
          </p:cNvSpPr>
          <p:nvPr>
            <p:ph idx="1"/>
          </p:nvPr>
        </p:nvSpPr>
        <p:spPr>
          <a:xfrm>
            <a:off x="818712" y="2413000"/>
            <a:ext cx="4921687" cy="3632200"/>
          </a:xfrm>
        </p:spPr>
        <p:txBody>
          <a:bodyPr>
            <a:normAutofit/>
          </a:bodyPr>
          <a:lstStyle/>
          <a:p>
            <a:r>
              <a:rPr lang="es-MX" dirty="0"/>
              <a:t>Existen dos motivos principales para estudiar a la competencia.</a:t>
            </a:r>
          </a:p>
          <a:p>
            <a:endParaRPr lang="es-MX" dirty="0"/>
          </a:p>
          <a:p>
            <a:pPr lvl="1"/>
            <a:r>
              <a:rPr lang="es-MX" dirty="0"/>
              <a:t>Conocer quién está haciendo las cosas bien y quién no, lo que ayuda a identificar oportunidades de negocio, claves de éxito y tendencias de mercado.</a:t>
            </a:r>
          </a:p>
          <a:p>
            <a:pPr lvl="1"/>
            <a:endParaRPr lang="es-MX" dirty="0"/>
          </a:p>
          <a:p>
            <a:pPr lvl="1"/>
            <a:r>
              <a:rPr lang="es-MX" dirty="0"/>
              <a:t>La creación de un negocio puede provocar una reacción de la competencia.</a:t>
            </a:r>
          </a:p>
        </p:txBody>
      </p:sp>
      <p:sp>
        <p:nvSpPr>
          <p:cNvPr id="9" name="CuadroTexto 8">
            <a:extLst>
              <a:ext uri="{FF2B5EF4-FFF2-40B4-BE49-F238E27FC236}">
                <a16:creationId xmlns:a16="http://schemas.microsoft.com/office/drawing/2014/main" xmlns="" id="{3B0F8AAC-1903-46CD-9026-4F4708EE809D}"/>
              </a:ext>
            </a:extLst>
          </p:cNvPr>
          <p:cNvSpPr txBox="1"/>
          <p:nvPr/>
        </p:nvSpPr>
        <p:spPr>
          <a:xfrm>
            <a:off x="5340626" y="6337008"/>
            <a:ext cx="6841041" cy="415498"/>
          </a:xfrm>
          <a:prstGeom prst="rect">
            <a:avLst/>
          </a:prstGeom>
          <a:noFill/>
        </p:spPr>
        <p:txBody>
          <a:bodyPr wrap="square" rtlCol="0">
            <a:spAutoFit/>
          </a:bodyPr>
          <a:lstStyle/>
          <a:p>
            <a:r>
              <a:rPr lang="es-MX" sz="1050" dirty="0"/>
              <a:t>https://www.tecnohotelnews.com/2015/05/investigacion-y-analisis-para-posicionar-la-web-de-tu-hotel-bajo-terminos-clave/#</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123544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66555" y="2047112"/>
            <a:ext cx="4271789" cy="1683327"/>
          </a:xfrm>
        </p:spPr>
        <p:txBody>
          <a:bodyPr/>
          <a:lstStyle/>
          <a:p>
            <a:r>
              <a:rPr lang="es-MX" sz="4800" dirty="0" smtClean="0">
                <a:solidFill>
                  <a:schemeClr val="bg1"/>
                </a:solidFill>
              </a:rPr>
              <a:t>Datos de Identificación</a:t>
            </a:r>
            <a:endParaRPr lang="es-MX" sz="4800" dirty="0">
              <a:solidFill>
                <a:schemeClr val="bg1"/>
              </a:solidFill>
            </a:endParaRPr>
          </a:p>
        </p:txBody>
      </p:sp>
      <p:sp>
        <p:nvSpPr>
          <p:cNvPr id="3" name="Marcador de texto 2"/>
          <p:cNvSpPr>
            <a:spLocks noGrp="1"/>
          </p:cNvSpPr>
          <p:nvPr>
            <p:ph type="body" idx="1"/>
          </p:nvPr>
        </p:nvSpPr>
        <p:spPr>
          <a:xfrm>
            <a:off x="431577" y="4493222"/>
            <a:ext cx="7143065" cy="713241"/>
          </a:xfrm>
        </p:spPr>
        <p:txBody>
          <a:bodyPr/>
          <a:lstStyle/>
          <a:p>
            <a:r>
              <a:rPr lang="es-MX" dirty="0" smtClean="0"/>
              <a:t>Localización / ubicación espacial dentro del mapa curricular</a:t>
            </a:r>
            <a:endParaRPr lang="es-MX" dirty="0"/>
          </a:p>
        </p:txBody>
      </p:sp>
      <p:sp>
        <p:nvSpPr>
          <p:cNvPr id="4" name="Marcador de texto 3"/>
          <p:cNvSpPr>
            <a:spLocks noGrp="1"/>
          </p:cNvSpPr>
          <p:nvPr>
            <p:ph type="body" sz="quarter" idx="16"/>
          </p:nvPr>
        </p:nvSpPr>
        <p:spPr>
          <a:xfrm>
            <a:off x="8973322" y="3257986"/>
            <a:ext cx="1573541" cy="829620"/>
          </a:xfrm>
        </p:spPr>
        <p:txBody>
          <a:bodyPr anchor="ctr">
            <a:normAutofit/>
          </a:bodyPr>
          <a:lstStyle/>
          <a:p>
            <a:pPr algn="ctr"/>
            <a:r>
              <a:rPr lang="es-MX" sz="1200" dirty="0" smtClean="0"/>
              <a:t>Descargar mapa curricular</a:t>
            </a:r>
            <a:endParaRPr lang="es-MX" sz="1200" dirty="0"/>
          </a:p>
        </p:txBody>
      </p:sp>
      <p:sp>
        <p:nvSpPr>
          <p:cNvPr id="5" name="Rectángulo 4"/>
          <p:cNvSpPr/>
          <p:nvPr/>
        </p:nvSpPr>
        <p:spPr>
          <a:xfrm>
            <a:off x="431577" y="673417"/>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1</a:t>
            </a:r>
            <a:endParaRPr lang="es-MX" sz="23900" dirty="0">
              <a:latin typeface="Arial Black" panose="020B0A04020102020204" pitchFamily="34" charset="0"/>
            </a:endParaRPr>
          </a:p>
        </p:txBody>
      </p:sp>
      <p:sp>
        <p:nvSpPr>
          <p:cNvPr id="6" name="Botón de acción: Personalizar 5">
            <a:hlinkClick r:id="rId2" action="ppaction://hlinksldjump" highlightClick="1"/>
          </p:cNvPr>
          <p:cNvSpPr/>
          <p:nvPr/>
        </p:nvSpPr>
        <p:spPr>
          <a:xfrm>
            <a:off x="10122794" y="5885645"/>
            <a:ext cx="1261849" cy="64394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
        <p:nvSpPr>
          <p:cNvPr id="7" name="Rectángulo 6"/>
          <p:cNvSpPr/>
          <p:nvPr/>
        </p:nvSpPr>
        <p:spPr>
          <a:xfrm>
            <a:off x="38637" y="6516710"/>
            <a:ext cx="5766077" cy="307777"/>
          </a:xfrm>
          <a:prstGeom prst="rect">
            <a:avLst/>
          </a:prstGeom>
        </p:spPr>
        <p:txBody>
          <a:bodyPr wrap="square">
            <a:spAutoFit/>
          </a:bodyPr>
          <a:lstStyle/>
          <a:p>
            <a:r>
              <a:rPr lang="es-MX" sz="1400" dirty="0" smtClean="0"/>
              <a:t>http</a:t>
            </a:r>
            <a:r>
              <a:rPr lang="es-MX" sz="1400" dirty="0"/>
              <a:t>://www.uaemex.mx/catespuni/pdfs/86.pdf</a:t>
            </a:r>
          </a:p>
        </p:txBody>
      </p:sp>
      <p:sp>
        <p:nvSpPr>
          <p:cNvPr id="8" name="Botón de acción: Documento 7">
            <a:hlinkClick r:id="rId3" action="ppaction://hlinkfile" highlightClick="1"/>
          </p:cNvPr>
          <p:cNvSpPr/>
          <p:nvPr/>
        </p:nvSpPr>
        <p:spPr>
          <a:xfrm>
            <a:off x="9337182" y="2417446"/>
            <a:ext cx="785612" cy="942658"/>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360378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Resultado de imagen para investigacion y analisis">
            <a:extLst>
              <a:ext uri="{FF2B5EF4-FFF2-40B4-BE49-F238E27FC236}">
                <a16:creationId xmlns:a16="http://schemas.microsoft.com/office/drawing/2014/main" xmlns="" id="{3DF5AA75-5906-485B-AF8C-B4EE48D0C3A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91" t="30174" b="7274"/>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5406897" y="336390"/>
            <a:ext cx="6332416" cy="5838454"/>
          </a:xfrm>
          <a:custGeom>
            <a:avLst/>
            <a:gdLst/>
            <a:ahLst/>
            <a:cxnLst/>
            <a:rect l="l" t="t" r="r" b="b"/>
            <a:pathLst>
              <a:path w="6332416" h="5838454">
                <a:moveTo>
                  <a:pt x="63624" y="0"/>
                </a:moveTo>
                <a:lnTo>
                  <a:pt x="82337" y="0"/>
                </a:lnTo>
                <a:lnTo>
                  <a:pt x="6250080" y="0"/>
                </a:lnTo>
                <a:lnTo>
                  <a:pt x="6268793" y="0"/>
                </a:lnTo>
                <a:lnTo>
                  <a:pt x="6283763" y="5614"/>
                </a:lnTo>
                <a:lnTo>
                  <a:pt x="6294991" y="11228"/>
                </a:lnTo>
                <a:lnTo>
                  <a:pt x="6309961" y="16842"/>
                </a:lnTo>
                <a:lnTo>
                  <a:pt x="6317446" y="28069"/>
                </a:lnTo>
                <a:lnTo>
                  <a:pt x="6324931" y="36490"/>
                </a:lnTo>
                <a:lnTo>
                  <a:pt x="6332416" y="47718"/>
                </a:lnTo>
                <a:lnTo>
                  <a:pt x="6332416" y="61752"/>
                </a:lnTo>
                <a:lnTo>
                  <a:pt x="6332416" y="2646984"/>
                </a:lnTo>
                <a:lnTo>
                  <a:pt x="6332416" y="2661018"/>
                </a:lnTo>
                <a:lnTo>
                  <a:pt x="6332416" y="2913585"/>
                </a:lnTo>
                <a:lnTo>
                  <a:pt x="6332416" y="2927620"/>
                </a:lnTo>
                <a:lnTo>
                  <a:pt x="6332416" y="5512851"/>
                </a:lnTo>
                <a:lnTo>
                  <a:pt x="6332416" y="5526886"/>
                </a:lnTo>
                <a:lnTo>
                  <a:pt x="6324931" y="5538114"/>
                </a:lnTo>
                <a:lnTo>
                  <a:pt x="6317446" y="5546534"/>
                </a:lnTo>
                <a:lnTo>
                  <a:pt x="6309961" y="5557762"/>
                </a:lnTo>
                <a:lnTo>
                  <a:pt x="6294991" y="5563376"/>
                </a:lnTo>
                <a:lnTo>
                  <a:pt x="6283763" y="5568990"/>
                </a:lnTo>
                <a:lnTo>
                  <a:pt x="6268793" y="5574604"/>
                </a:lnTo>
                <a:lnTo>
                  <a:pt x="6250080" y="5574604"/>
                </a:lnTo>
                <a:lnTo>
                  <a:pt x="1657955" y="5574604"/>
                </a:lnTo>
                <a:lnTo>
                  <a:pt x="1328610" y="5821613"/>
                </a:lnTo>
                <a:lnTo>
                  <a:pt x="1317382" y="5827227"/>
                </a:lnTo>
                <a:lnTo>
                  <a:pt x="1302412" y="5832840"/>
                </a:lnTo>
                <a:lnTo>
                  <a:pt x="1287442" y="5838454"/>
                </a:lnTo>
                <a:lnTo>
                  <a:pt x="1272472" y="5838454"/>
                </a:lnTo>
                <a:lnTo>
                  <a:pt x="1257501" y="5838454"/>
                </a:lnTo>
                <a:lnTo>
                  <a:pt x="1242531" y="5832840"/>
                </a:lnTo>
                <a:lnTo>
                  <a:pt x="1227561" y="5827227"/>
                </a:lnTo>
                <a:lnTo>
                  <a:pt x="1216333" y="5821613"/>
                </a:lnTo>
                <a:lnTo>
                  <a:pt x="886988" y="5574604"/>
                </a:lnTo>
                <a:lnTo>
                  <a:pt x="82337" y="5574604"/>
                </a:lnTo>
                <a:lnTo>
                  <a:pt x="63624" y="5574604"/>
                </a:lnTo>
                <a:lnTo>
                  <a:pt x="48654" y="5568990"/>
                </a:lnTo>
                <a:lnTo>
                  <a:pt x="37426" y="5563376"/>
                </a:lnTo>
                <a:lnTo>
                  <a:pt x="22456" y="5557762"/>
                </a:lnTo>
                <a:lnTo>
                  <a:pt x="14971" y="5546534"/>
                </a:lnTo>
                <a:lnTo>
                  <a:pt x="7485" y="5538114"/>
                </a:lnTo>
                <a:lnTo>
                  <a:pt x="0" y="5526886"/>
                </a:lnTo>
                <a:lnTo>
                  <a:pt x="0" y="5512851"/>
                </a:lnTo>
                <a:lnTo>
                  <a:pt x="0" y="2927620"/>
                </a:lnTo>
                <a:lnTo>
                  <a:pt x="0" y="2913585"/>
                </a:lnTo>
                <a:lnTo>
                  <a:pt x="0" y="2661018"/>
                </a:lnTo>
                <a:lnTo>
                  <a:pt x="0" y="2646984"/>
                </a:lnTo>
                <a:lnTo>
                  <a:pt x="0" y="61752"/>
                </a:lnTo>
                <a:lnTo>
                  <a:pt x="0" y="47718"/>
                </a:lnTo>
                <a:lnTo>
                  <a:pt x="7485" y="36490"/>
                </a:lnTo>
                <a:lnTo>
                  <a:pt x="14971" y="28069"/>
                </a:lnTo>
                <a:lnTo>
                  <a:pt x="22456" y="16842"/>
                </a:lnTo>
                <a:lnTo>
                  <a:pt x="37426" y="11228"/>
                </a:lnTo>
                <a:lnTo>
                  <a:pt x="48654" y="5614"/>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4" name="Flecha: hacia la izquierda 3">
            <a:hlinkClick r:id="" action="ppaction://hlinkshowjump?jump=previousslide"/>
            <a:extLst>
              <a:ext uri="{FF2B5EF4-FFF2-40B4-BE49-F238E27FC236}">
                <a16:creationId xmlns:a16="http://schemas.microsoft.com/office/drawing/2014/main" xmlns="" id="{D285602E-6F22-41FF-BDD5-35E084F4F9A1}"/>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CABA7081-C241-4934-AABF-DEFF6D7CE5A5}"/>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8C47ABAC-0AC4-4C21-B014-EDB1110E3CEE}"/>
              </a:ext>
            </a:extLst>
          </p:cNvPr>
          <p:cNvSpPr>
            <a:spLocks noGrp="1"/>
          </p:cNvSpPr>
          <p:nvPr>
            <p:ph type="title"/>
          </p:nvPr>
        </p:nvSpPr>
        <p:spPr>
          <a:xfrm>
            <a:off x="5723468" y="651932"/>
            <a:ext cx="5706532" cy="1354667"/>
          </a:xfrm>
        </p:spPr>
        <p:txBody>
          <a:bodyPr>
            <a:normAutofit/>
          </a:bodyPr>
          <a:lstStyle/>
          <a:p>
            <a:r>
              <a:rPr lang="es-MX" dirty="0"/>
              <a:t>Investiga y analiza tu competencia</a:t>
            </a:r>
          </a:p>
        </p:txBody>
      </p:sp>
      <p:sp>
        <p:nvSpPr>
          <p:cNvPr id="3" name="Marcador de contenido 2">
            <a:extLst>
              <a:ext uri="{FF2B5EF4-FFF2-40B4-BE49-F238E27FC236}">
                <a16:creationId xmlns:a16="http://schemas.microsoft.com/office/drawing/2014/main" xmlns="" id="{BF6207E4-43FB-4E8C-83EC-B1BEB79A864E}"/>
              </a:ext>
            </a:extLst>
          </p:cNvPr>
          <p:cNvSpPr>
            <a:spLocks noGrp="1"/>
          </p:cNvSpPr>
          <p:nvPr>
            <p:ph idx="1"/>
          </p:nvPr>
        </p:nvSpPr>
        <p:spPr>
          <a:xfrm>
            <a:off x="5723467" y="2116667"/>
            <a:ext cx="5706533" cy="3496733"/>
          </a:xfrm>
        </p:spPr>
        <p:txBody>
          <a:bodyPr>
            <a:normAutofit/>
          </a:bodyPr>
          <a:lstStyle/>
          <a:p>
            <a:r>
              <a:rPr lang="es-MX" sz="2800" dirty="0" smtClean="0">
                <a:solidFill>
                  <a:schemeClr val="bg1"/>
                </a:solidFill>
              </a:rPr>
              <a:t>  Para </a:t>
            </a:r>
            <a:r>
              <a:rPr lang="es-MX" sz="2800" dirty="0">
                <a:solidFill>
                  <a:schemeClr val="bg1"/>
                </a:solidFill>
              </a:rPr>
              <a:t>analizar a la competencia se recomiendan estas seis actividades de bajo coste:</a:t>
            </a:r>
          </a:p>
        </p:txBody>
      </p:sp>
      <p:sp>
        <p:nvSpPr>
          <p:cNvPr id="9" name="CuadroTexto 8">
            <a:extLst>
              <a:ext uri="{FF2B5EF4-FFF2-40B4-BE49-F238E27FC236}">
                <a16:creationId xmlns:a16="http://schemas.microsoft.com/office/drawing/2014/main" xmlns="" id="{1B7031CA-4B7E-431F-B98F-28FAFAE28D9C}"/>
              </a:ext>
            </a:extLst>
          </p:cNvPr>
          <p:cNvSpPr txBox="1"/>
          <p:nvPr/>
        </p:nvSpPr>
        <p:spPr>
          <a:xfrm>
            <a:off x="5340626" y="6337008"/>
            <a:ext cx="6841041" cy="415498"/>
          </a:xfrm>
          <a:prstGeom prst="rect">
            <a:avLst/>
          </a:prstGeom>
          <a:noFill/>
        </p:spPr>
        <p:txBody>
          <a:bodyPr wrap="square" rtlCol="0">
            <a:spAutoFit/>
          </a:bodyPr>
          <a:lstStyle/>
          <a:p>
            <a:r>
              <a:rPr lang="es-MX" sz="1050" dirty="0">
                <a:solidFill>
                  <a:schemeClr val="bg1"/>
                </a:solidFill>
              </a:rPr>
              <a:t>http://www.istockphoto.com/mx/vector/ilustraci%C3%B3n-vectorial-concepto-de-an%C3%A1lisis-de-proyecto-informe-financiero-gm504609744-83223195</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964291"/>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961796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Resultado de imagen para investigacion y analisis">
            <a:extLst>
              <a:ext uri="{FF2B5EF4-FFF2-40B4-BE49-F238E27FC236}">
                <a16:creationId xmlns:a16="http://schemas.microsoft.com/office/drawing/2014/main" xmlns="" id="{B2B64135-2DA2-42E6-B1A6-9357483AB6A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4226" r="3" b="3"/>
          <a:stretch/>
        </p:blipFill>
        <p:spPr bwMode="auto">
          <a:xfrm>
            <a:off x="960438" y="2485748"/>
            <a:ext cx="2913062" cy="3555614"/>
          </a:xfrm>
          <a:prstGeom prst="roundRect">
            <a:avLst>
              <a:gd name="adj" fmla="val 3876"/>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44DF84FB-F024-47EF-BAE3-54E5AAD9DFB5}"/>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3B471E54-087A-48F0-8AFD-766676005297}"/>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1F8DE05E-BAF8-42ED-87D5-3205F04A7D3C}"/>
              </a:ext>
            </a:extLst>
          </p:cNvPr>
          <p:cNvSpPr>
            <a:spLocks noGrp="1"/>
          </p:cNvSpPr>
          <p:nvPr>
            <p:ph type="title"/>
          </p:nvPr>
        </p:nvSpPr>
        <p:spPr>
          <a:xfrm>
            <a:off x="810000" y="447188"/>
            <a:ext cx="10571998" cy="970450"/>
          </a:xfrm>
        </p:spPr>
        <p:txBody>
          <a:bodyPr>
            <a:normAutofit/>
          </a:bodyPr>
          <a:lstStyle/>
          <a:p>
            <a:r>
              <a:rPr lang="es-MX" dirty="0"/>
              <a:t>Investiga y analiza tu competencia</a:t>
            </a:r>
          </a:p>
        </p:txBody>
      </p:sp>
      <p:sp>
        <p:nvSpPr>
          <p:cNvPr id="3" name="Marcador de contenido 2">
            <a:extLst>
              <a:ext uri="{FF2B5EF4-FFF2-40B4-BE49-F238E27FC236}">
                <a16:creationId xmlns:a16="http://schemas.microsoft.com/office/drawing/2014/main" xmlns="" id="{A153E1B9-28E4-4699-B98A-A64130257D9A}"/>
              </a:ext>
            </a:extLst>
          </p:cNvPr>
          <p:cNvSpPr>
            <a:spLocks noGrp="1"/>
          </p:cNvSpPr>
          <p:nvPr>
            <p:ph idx="1"/>
          </p:nvPr>
        </p:nvSpPr>
        <p:spPr>
          <a:xfrm>
            <a:off x="4330699" y="2413000"/>
            <a:ext cx="7052733" cy="3632200"/>
          </a:xfrm>
        </p:spPr>
        <p:txBody>
          <a:bodyPr>
            <a:normAutofit/>
          </a:bodyPr>
          <a:lstStyle/>
          <a:p>
            <a:r>
              <a:rPr lang="es-MX" b="1"/>
              <a:t>Visita presencial</a:t>
            </a:r>
            <a:r>
              <a:rPr lang="es-MX"/>
              <a:t> a los principales competidores para realizar una tarea de observación en base a un  guion con las variables que te interesa estudiar.</a:t>
            </a:r>
          </a:p>
          <a:p>
            <a:r>
              <a:rPr lang="es-MX" b="1"/>
              <a:t>Visitar las webs y redes sociales</a:t>
            </a:r>
            <a:r>
              <a:rPr lang="es-MX"/>
              <a:t> de tus competidores.</a:t>
            </a:r>
          </a:p>
          <a:p>
            <a:r>
              <a:rPr lang="es-MX" b="1"/>
              <a:t>Plano de situación</a:t>
            </a:r>
            <a:r>
              <a:rPr lang="es-MX"/>
              <a:t> de la competencia y radio de acción.</a:t>
            </a:r>
          </a:p>
          <a:p>
            <a:r>
              <a:rPr lang="es-MX" b="1"/>
              <a:t>Análisis de los líderes</a:t>
            </a:r>
            <a:r>
              <a:rPr lang="es-MX"/>
              <a:t> del mercado.</a:t>
            </a:r>
          </a:p>
          <a:p>
            <a:r>
              <a:rPr lang="es-MX" b="1"/>
              <a:t>Informes y perfiles de empresa</a:t>
            </a:r>
            <a:r>
              <a:rPr lang="es-MX"/>
              <a:t>.</a:t>
            </a:r>
          </a:p>
          <a:p>
            <a:r>
              <a:rPr lang="es-MX"/>
              <a:t>Tabla comparativa de </a:t>
            </a:r>
            <a:r>
              <a:rPr lang="es-MX" b="1"/>
              <a:t>puntos fuertes y débiles</a:t>
            </a:r>
            <a:r>
              <a:rPr lang="es-MX"/>
              <a:t>.</a:t>
            </a:r>
            <a:endParaRPr lang="es-MX" dirty="0"/>
          </a:p>
        </p:txBody>
      </p:sp>
      <p:sp>
        <p:nvSpPr>
          <p:cNvPr id="8" name="CuadroTexto 7">
            <a:extLst>
              <a:ext uri="{FF2B5EF4-FFF2-40B4-BE49-F238E27FC236}">
                <a16:creationId xmlns:a16="http://schemas.microsoft.com/office/drawing/2014/main" xmlns="" id="{F042396C-192D-42CD-86FC-4BE020BA777D}"/>
              </a:ext>
            </a:extLst>
          </p:cNvPr>
          <p:cNvSpPr txBox="1"/>
          <p:nvPr/>
        </p:nvSpPr>
        <p:spPr>
          <a:xfrm>
            <a:off x="13250" y="6337008"/>
            <a:ext cx="3352800" cy="253916"/>
          </a:xfrm>
          <a:prstGeom prst="rect">
            <a:avLst/>
          </a:prstGeom>
          <a:noFill/>
        </p:spPr>
        <p:txBody>
          <a:bodyPr wrap="square" rtlCol="0">
            <a:spAutoFit/>
          </a:bodyPr>
          <a:lstStyle/>
          <a:p>
            <a:r>
              <a:rPr lang="es-MX" sz="1050" dirty="0"/>
              <a:t>http://www.carlesgili.es/servicios/auditoria-web/</a:t>
            </a:r>
          </a:p>
        </p:txBody>
      </p:sp>
      <p:sp>
        <p:nvSpPr>
          <p:cNvPr id="9"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946986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D59A40D-16FE-4130-AD9A-918106387393}"/>
              </a:ext>
            </a:extLst>
          </p:cNvPr>
          <p:cNvSpPr>
            <a:spLocks noGrp="1"/>
          </p:cNvSpPr>
          <p:nvPr>
            <p:ph type="title"/>
          </p:nvPr>
        </p:nvSpPr>
        <p:spPr/>
        <p:txBody>
          <a:bodyPr/>
          <a:lstStyle/>
          <a:p>
            <a:r>
              <a:rPr lang="es-MX" dirty="0"/>
              <a:t>Video 2</a:t>
            </a:r>
          </a:p>
        </p:txBody>
      </p:sp>
      <p:sp>
        <p:nvSpPr>
          <p:cNvPr id="3" name="Marcador de contenido 2">
            <a:extLst>
              <a:ext uri="{FF2B5EF4-FFF2-40B4-BE49-F238E27FC236}">
                <a16:creationId xmlns:a16="http://schemas.microsoft.com/office/drawing/2014/main" xmlns="" id="{20C39CD4-16F0-4BAA-9CE0-9F7140DCA86F}"/>
              </a:ext>
            </a:extLst>
          </p:cNvPr>
          <p:cNvSpPr>
            <a:spLocks noGrp="1"/>
          </p:cNvSpPr>
          <p:nvPr>
            <p:ph idx="1"/>
          </p:nvPr>
        </p:nvSpPr>
        <p:spPr>
          <a:xfrm>
            <a:off x="3086591" y="6005014"/>
            <a:ext cx="6018816" cy="563467"/>
          </a:xfrm>
        </p:spPr>
        <p:txBody>
          <a:bodyPr/>
          <a:lstStyle/>
          <a:p>
            <a:r>
              <a:rPr lang="es-MX" dirty="0"/>
              <a:t>https://www.youtube.com/watch?v=ur_n1jY-2S8</a:t>
            </a:r>
          </a:p>
        </p:txBody>
      </p:sp>
      <p:pic>
        <p:nvPicPr>
          <p:cNvPr id="4" name="El Estudio de Mercado II El analisis de la competencia">
            <a:hlinkClick r:id="" action="ppaction://media"/>
            <a:extLst>
              <a:ext uri="{FF2B5EF4-FFF2-40B4-BE49-F238E27FC236}">
                <a16:creationId xmlns:a16="http://schemas.microsoft.com/office/drawing/2014/main" xmlns="" id="{EEBC0F7C-A303-4FF7-B5AC-A3EEB496A083}"/>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810000" y="2069341"/>
            <a:ext cx="4572000" cy="3429000"/>
          </a:xfrm>
          <a:prstGeom prst="rect">
            <a:avLst/>
          </a:prstGeom>
        </p:spPr>
      </p:pic>
      <p:sp>
        <p:nvSpPr>
          <p:cNvPr id="5" name="Flecha: hacia la izquierda 4">
            <a:hlinkClick r:id="" action="ppaction://hlinkshowjump?jump=previousslide"/>
            <a:extLst>
              <a:ext uri="{FF2B5EF4-FFF2-40B4-BE49-F238E27FC236}">
                <a16:creationId xmlns:a16="http://schemas.microsoft.com/office/drawing/2014/main" xmlns="" id="{97C33D60-2867-446B-ADAE-7DF87CCA1C36}"/>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hacia la izquierda 5">
            <a:hlinkClick r:id="" action="ppaction://hlinkshowjump?jump=nextslide"/>
            <a:extLst>
              <a:ext uri="{FF2B5EF4-FFF2-40B4-BE49-F238E27FC236}">
                <a16:creationId xmlns:a16="http://schemas.microsoft.com/office/drawing/2014/main" xmlns="" id="{B40DC261-CC0B-404F-B22E-84299D4F9832}"/>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Pergamino: vertical 6">
            <a:hlinkClick r:id="rId5"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9957568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Resultado de imagen para definir target">
            <a:extLst>
              <a:ext uri="{FF2B5EF4-FFF2-40B4-BE49-F238E27FC236}">
                <a16:creationId xmlns:a16="http://schemas.microsoft.com/office/drawing/2014/main" xmlns="" id="{71A5F7C9-6130-4098-BA04-D3F84A08DB9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11" r="1" b="1"/>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5406897" y="336390"/>
            <a:ext cx="6332416" cy="5838454"/>
          </a:xfrm>
          <a:custGeom>
            <a:avLst/>
            <a:gdLst/>
            <a:ahLst/>
            <a:cxnLst/>
            <a:rect l="l" t="t" r="r" b="b"/>
            <a:pathLst>
              <a:path w="6332416" h="5838454">
                <a:moveTo>
                  <a:pt x="63624" y="0"/>
                </a:moveTo>
                <a:lnTo>
                  <a:pt x="82337" y="0"/>
                </a:lnTo>
                <a:lnTo>
                  <a:pt x="6250080" y="0"/>
                </a:lnTo>
                <a:lnTo>
                  <a:pt x="6268793" y="0"/>
                </a:lnTo>
                <a:lnTo>
                  <a:pt x="6283763" y="5614"/>
                </a:lnTo>
                <a:lnTo>
                  <a:pt x="6294991" y="11228"/>
                </a:lnTo>
                <a:lnTo>
                  <a:pt x="6309961" y="16842"/>
                </a:lnTo>
                <a:lnTo>
                  <a:pt x="6317446" y="28069"/>
                </a:lnTo>
                <a:lnTo>
                  <a:pt x="6324931" y="36490"/>
                </a:lnTo>
                <a:lnTo>
                  <a:pt x="6332416" y="47718"/>
                </a:lnTo>
                <a:lnTo>
                  <a:pt x="6332416" y="61752"/>
                </a:lnTo>
                <a:lnTo>
                  <a:pt x="6332416" y="2646984"/>
                </a:lnTo>
                <a:lnTo>
                  <a:pt x="6332416" y="2661018"/>
                </a:lnTo>
                <a:lnTo>
                  <a:pt x="6332416" y="2913585"/>
                </a:lnTo>
                <a:lnTo>
                  <a:pt x="6332416" y="2927620"/>
                </a:lnTo>
                <a:lnTo>
                  <a:pt x="6332416" y="5512851"/>
                </a:lnTo>
                <a:lnTo>
                  <a:pt x="6332416" y="5526886"/>
                </a:lnTo>
                <a:lnTo>
                  <a:pt x="6324931" y="5538114"/>
                </a:lnTo>
                <a:lnTo>
                  <a:pt x="6317446" y="5546534"/>
                </a:lnTo>
                <a:lnTo>
                  <a:pt x="6309961" y="5557762"/>
                </a:lnTo>
                <a:lnTo>
                  <a:pt x="6294991" y="5563376"/>
                </a:lnTo>
                <a:lnTo>
                  <a:pt x="6283763" y="5568990"/>
                </a:lnTo>
                <a:lnTo>
                  <a:pt x="6268793" y="5574604"/>
                </a:lnTo>
                <a:lnTo>
                  <a:pt x="6250080" y="5574604"/>
                </a:lnTo>
                <a:lnTo>
                  <a:pt x="1657955" y="5574604"/>
                </a:lnTo>
                <a:lnTo>
                  <a:pt x="1328610" y="5821613"/>
                </a:lnTo>
                <a:lnTo>
                  <a:pt x="1317382" y="5827227"/>
                </a:lnTo>
                <a:lnTo>
                  <a:pt x="1302412" y="5832840"/>
                </a:lnTo>
                <a:lnTo>
                  <a:pt x="1287442" y="5838454"/>
                </a:lnTo>
                <a:lnTo>
                  <a:pt x="1272472" y="5838454"/>
                </a:lnTo>
                <a:lnTo>
                  <a:pt x="1257501" y="5838454"/>
                </a:lnTo>
                <a:lnTo>
                  <a:pt x="1242531" y="5832840"/>
                </a:lnTo>
                <a:lnTo>
                  <a:pt x="1227561" y="5827227"/>
                </a:lnTo>
                <a:lnTo>
                  <a:pt x="1216333" y="5821613"/>
                </a:lnTo>
                <a:lnTo>
                  <a:pt x="886988" y="5574604"/>
                </a:lnTo>
                <a:lnTo>
                  <a:pt x="82337" y="5574604"/>
                </a:lnTo>
                <a:lnTo>
                  <a:pt x="63624" y="5574604"/>
                </a:lnTo>
                <a:lnTo>
                  <a:pt x="48654" y="5568990"/>
                </a:lnTo>
                <a:lnTo>
                  <a:pt x="37426" y="5563376"/>
                </a:lnTo>
                <a:lnTo>
                  <a:pt x="22456" y="5557762"/>
                </a:lnTo>
                <a:lnTo>
                  <a:pt x="14971" y="5546534"/>
                </a:lnTo>
                <a:lnTo>
                  <a:pt x="7485" y="5538114"/>
                </a:lnTo>
                <a:lnTo>
                  <a:pt x="0" y="5526886"/>
                </a:lnTo>
                <a:lnTo>
                  <a:pt x="0" y="5512851"/>
                </a:lnTo>
                <a:lnTo>
                  <a:pt x="0" y="2927620"/>
                </a:lnTo>
                <a:lnTo>
                  <a:pt x="0" y="2913585"/>
                </a:lnTo>
                <a:lnTo>
                  <a:pt x="0" y="2661018"/>
                </a:lnTo>
                <a:lnTo>
                  <a:pt x="0" y="2646984"/>
                </a:lnTo>
                <a:lnTo>
                  <a:pt x="0" y="61752"/>
                </a:lnTo>
                <a:lnTo>
                  <a:pt x="0" y="47718"/>
                </a:lnTo>
                <a:lnTo>
                  <a:pt x="7485" y="36490"/>
                </a:lnTo>
                <a:lnTo>
                  <a:pt x="14971" y="28069"/>
                </a:lnTo>
                <a:lnTo>
                  <a:pt x="22456" y="16842"/>
                </a:lnTo>
                <a:lnTo>
                  <a:pt x="37426" y="11228"/>
                </a:lnTo>
                <a:lnTo>
                  <a:pt x="48654" y="5614"/>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4" name="Flecha: hacia la izquierda 3">
            <a:hlinkClick r:id="" action="ppaction://hlinkshowjump?jump=previousslide"/>
            <a:extLst>
              <a:ext uri="{FF2B5EF4-FFF2-40B4-BE49-F238E27FC236}">
                <a16:creationId xmlns:a16="http://schemas.microsoft.com/office/drawing/2014/main" xmlns="" id="{DD9FC278-A590-4897-8F2F-0CFE4933F15F}"/>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CE9131C7-11BD-44AF-AAE0-060DB30B6EA8}"/>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92361730-B0FE-4BBF-B73F-4257C2AF05B2}"/>
              </a:ext>
            </a:extLst>
          </p:cNvPr>
          <p:cNvSpPr>
            <a:spLocks noGrp="1"/>
          </p:cNvSpPr>
          <p:nvPr>
            <p:ph type="title"/>
          </p:nvPr>
        </p:nvSpPr>
        <p:spPr>
          <a:xfrm>
            <a:off x="5723468" y="651932"/>
            <a:ext cx="5706532" cy="1354667"/>
          </a:xfrm>
        </p:spPr>
        <p:txBody>
          <a:bodyPr>
            <a:normAutofit/>
          </a:bodyPr>
          <a:lstStyle/>
          <a:p>
            <a:r>
              <a:rPr lang="es-MX" dirty="0"/>
              <a:t>Define tu target o cliente objetivo</a:t>
            </a:r>
          </a:p>
        </p:txBody>
      </p:sp>
      <p:sp>
        <p:nvSpPr>
          <p:cNvPr id="3" name="Marcador de contenido 2">
            <a:extLst>
              <a:ext uri="{FF2B5EF4-FFF2-40B4-BE49-F238E27FC236}">
                <a16:creationId xmlns:a16="http://schemas.microsoft.com/office/drawing/2014/main" xmlns="" id="{2902C1CA-4CB7-4A9B-A299-9E0EDDADFFD1}"/>
              </a:ext>
            </a:extLst>
          </p:cNvPr>
          <p:cNvSpPr>
            <a:spLocks noGrp="1"/>
          </p:cNvSpPr>
          <p:nvPr>
            <p:ph idx="1"/>
          </p:nvPr>
        </p:nvSpPr>
        <p:spPr>
          <a:xfrm>
            <a:off x="5723467" y="2116667"/>
            <a:ext cx="5706533" cy="3496733"/>
          </a:xfrm>
        </p:spPr>
        <p:txBody>
          <a:bodyPr>
            <a:normAutofit/>
          </a:bodyPr>
          <a:lstStyle/>
          <a:p>
            <a:r>
              <a:rPr lang="es-MX" dirty="0"/>
              <a:t>Si se realizo un buen estudio de mercado se puede definir que tipos de clientes componen el mismo y dividirlos en grupos afines.</a:t>
            </a:r>
          </a:p>
          <a:p>
            <a:r>
              <a:rPr lang="es-MX" dirty="0"/>
              <a:t>Se debe elegir un target o cliente objetivo, como aquel o aquellos grupos a los que se quiere dirigir de forma prioritaria para adecuar después las acciones de marketing a sus características y comportamiento de consumo.</a:t>
            </a:r>
          </a:p>
        </p:txBody>
      </p:sp>
      <p:sp>
        <p:nvSpPr>
          <p:cNvPr id="9" name="CuadroTexto 8">
            <a:extLst>
              <a:ext uri="{FF2B5EF4-FFF2-40B4-BE49-F238E27FC236}">
                <a16:creationId xmlns:a16="http://schemas.microsoft.com/office/drawing/2014/main" xmlns="" id="{49103E90-44D5-43A2-8106-47D094A19650}"/>
              </a:ext>
            </a:extLst>
          </p:cNvPr>
          <p:cNvSpPr txBox="1"/>
          <p:nvPr/>
        </p:nvSpPr>
        <p:spPr>
          <a:xfrm>
            <a:off x="13249" y="6337008"/>
            <a:ext cx="5393647" cy="253916"/>
          </a:xfrm>
          <a:prstGeom prst="rect">
            <a:avLst/>
          </a:prstGeom>
          <a:noFill/>
        </p:spPr>
        <p:txBody>
          <a:bodyPr wrap="square" rtlCol="0">
            <a:spAutoFit/>
          </a:bodyPr>
          <a:lstStyle/>
          <a:p>
            <a:r>
              <a:rPr lang="es-MX" sz="1050" dirty="0">
                <a:solidFill>
                  <a:schemeClr val="bg1"/>
                </a:solidFill>
              </a:rPr>
              <a:t>http://comunidad.iebschool.com/iebs/marketing-digital/como-definir-target/</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957346"/>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357013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5EB9D65-F7EB-4235-8B91-C0E84AF00B91}"/>
              </a:ext>
            </a:extLst>
          </p:cNvPr>
          <p:cNvSpPr>
            <a:spLocks noGrp="1"/>
          </p:cNvSpPr>
          <p:nvPr>
            <p:ph type="title"/>
          </p:nvPr>
        </p:nvSpPr>
        <p:spPr/>
        <p:txBody>
          <a:bodyPr/>
          <a:lstStyle/>
          <a:p>
            <a:r>
              <a:rPr lang="es-MX" dirty="0"/>
              <a:t>Video III</a:t>
            </a:r>
          </a:p>
        </p:txBody>
      </p:sp>
      <p:sp>
        <p:nvSpPr>
          <p:cNvPr id="3" name="Marcador de contenido 2">
            <a:extLst>
              <a:ext uri="{FF2B5EF4-FFF2-40B4-BE49-F238E27FC236}">
                <a16:creationId xmlns:a16="http://schemas.microsoft.com/office/drawing/2014/main" xmlns="" id="{7E6C1BB4-B146-473F-80F5-1F9581E9CF85}"/>
              </a:ext>
            </a:extLst>
          </p:cNvPr>
          <p:cNvSpPr>
            <a:spLocks noGrp="1"/>
          </p:cNvSpPr>
          <p:nvPr>
            <p:ph idx="1"/>
          </p:nvPr>
        </p:nvSpPr>
        <p:spPr>
          <a:xfrm>
            <a:off x="3020033" y="5897218"/>
            <a:ext cx="6151931" cy="703702"/>
          </a:xfrm>
        </p:spPr>
        <p:txBody>
          <a:bodyPr/>
          <a:lstStyle/>
          <a:p>
            <a:r>
              <a:rPr lang="es-MX" dirty="0"/>
              <a:t>https://www.youtube.com/watch?v=EHrWrCT5oWI</a:t>
            </a:r>
          </a:p>
        </p:txBody>
      </p:sp>
      <p:pic>
        <p:nvPicPr>
          <p:cNvPr id="4" name="El Estudio de Mercado III Definicion del target y analisis del sector">
            <a:hlinkClick r:id="" action="ppaction://media"/>
            <a:extLst>
              <a:ext uri="{FF2B5EF4-FFF2-40B4-BE49-F238E27FC236}">
                <a16:creationId xmlns:a16="http://schemas.microsoft.com/office/drawing/2014/main" xmlns="" id="{41144CD1-8FA9-4045-A9B2-2CE47BC6834B}"/>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810000" y="2019300"/>
            <a:ext cx="4572000" cy="3429000"/>
          </a:xfrm>
          <a:prstGeom prst="rect">
            <a:avLst/>
          </a:prstGeom>
        </p:spPr>
      </p:pic>
      <p:sp>
        <p:nvSpPr>
          <p:cNvPr id="5" name="Flecha: hacia la izquierda 4">
            <a:hlinkClick r:id="" action="ppaction://hlinkshowjump?jump=previousslide"/>
            <a:extLst>
              <a:ext uri="{FF2B5EF4-FFF2-40B4-BE49-F238E27FC236}">
                <a16:creationId xmlns:a16="http://schemas.microsoft.com/office/drawing/2014/main" xmlns="" id="{7DB53242-5F70-40D5-BB60-43E94C90825D}"/>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hacia la izquierda 5">
            <a:hlinkClick r:id="" action="ppaction://hlinkshowjump?jump=nextslide"/>
            <a:extLst>
              <a:ext uri="{FF2B5EF4-FFF2-40B4-BE49-F238E27FC236}">
                <a16:creationId xmlns:a16="http://schemas.microsoft.com/office/drawing/2014/main" xmlns="" id="{D7F1ECC0-3538-45B9-A2D8-782B075ECD22}"/>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Pergamino: vertical 6">
            <a:hlinkClick r:id="rId5"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076432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2" name="Picture 6" descr="Resultado de imagen para pasos">
            <a:extLst>
              <a:ext uri="{FF2B5EF4-FFF2-40B4-BE49-F238E27FC236}">
                <a16:creationId xmlns:a16="http://schemas.microsoft.com/office/drawing/2014/main" xmlns="" id="{E24F4F0C-A29D-47CE-82DA-C9101650CC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91" r="9091"/>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75" name="Freeform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alpha val="94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D5B7DEC5-AE1C-4F79-8647-011412FE3760}"/>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13AA6ADA-5F23-477B-A676-FCB5C07229E3}"/>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ED90BBB0-18E2-4041-B626-F56088C8862F}"/>
              </a:ext>
            </a:extLst>
          </p:cNvPr>
          <p:cNvSpPr>
            <a:spLocks noGrp="1"/>
          </p:cNvSpPr>
          <p:nvPr>
            <p:ph type="title"/>
          </p:nvPr>
        </p:nvSpPr>
        <p:spPr>
          <a:xfrm>
            <a:off x="810000" y="447188"/>
            <a:ext cx="4930400" cy="1559412"/>
          </a:xfrm>
        </p:spPr>
        <p:txBody>
          <a:bodyPr>
            <a:normAutofit/>
          </a:bodyPr>
          <a:lstStyle/>
          <a:p>
            <a:r>
              <a:rPr lang="es-MX" sz="3700"/>
              <a:t>Pasos para hacer un estudio de mercado</a:t>
            </a:r>
          </a:p>
        </p:txBody>
      </p:sp>
      <p:sp>
        <p:nvSpPr>
          <p:cNvPr id="3" name="Marcador de contenido 2">
            <a:extLst>
              <a:ext uri="{FF2B5EF4-FFF2-40B4-BE49-F238E27FC236}">
                <a16:creationId xmlns:a16="http://schemas.microsoft.com/office/drawing/2014/main" xmlns="" id="{26103A73-96F5-4D21-A2A5-B8879069B58C}"/>
              </a:ext>
            </a:extLst>
          </p:cNvPr>
          <p:cNvSpPr>
            <a:spLocks noGrp="1"/>
          </p:cNvSpPr>
          <p:nvPr>
            <p:ph idx="1"/>
          </p:nvPr>
        </p:nvSpPr>
        <p:spPr>
          <a:xfrm>
            <a:off x="818712" y="2413000"/>
            <a:ext cx="4921687" cy="3632200"/>
          </a:xfrm>
        </p:spPr>
        <p:txBody>
          <a:bodyPr>
            <a:normAutofit/>
          </a:bodyPr>
          <a:lstStyle/>
          <a:p>
            <a:r>
              <a:rPr lang="es-MX" dirty="0"/>
              <a:t>Se suele pensar que realizar un estudio de mercado es una tarea compleja y que por ello se debería contratar los servicios de una empresa especializada que ayude a realizarlo; sin embargo, lo cierto es que un estudio de mercado es algo que cualquier de nosotros puede hacer si tenemos la voluntad y conocemos los pasos necesarios.</a:t>
            </a:r>
          </a:p>
        </p:txBody>
      </p:sp>
      <p:sp>
        <p:nvSpPr>
          <p:cNvPr id="9" name="CuadroTexto 8">
            <a:extLst>
              <a:ext uri="{FF2B5EF4-FFF2-40B4-BE49-F238E27FC236}">
                <a16:creationId xmlns:a16="http://schemas.microsoft.com/office/drawing/2014/main" xmlns="" id="{6696C683-FC76-4CC9-BEDD-B6113F8E0D66}"/>
              </a:ext>
            </a:extLst>
          </p:cNvPr>
          <p:cNvSpPr txBox="1"/>
          <p:nvPr/>
        </p:nvSpPr>
        <p:spPr>
          <a:xfrm>
            <a:off x="6520071" y="6337008"/>
            <a:ext cx="5674851" cy="253916"/>
          </a:xfrm>
          <a:prstGeom prst="rect">
            <a:avLst/>
          </a:prstGeom>
          <a:noFill/>
        </p:spPr>
        <p:txBody>
          <a:bodyPr wrap="square" rtlCol="0">
            <a:spAutoFit/>
          </a:bodyPr>
          <a:lstStyle/>
          <a:p>
            <a:r>
              <a:rPr lang="es-MX" sz="1050" dirty="0">
                <a:solidFill>
                  <a:schemeClr val="bg1"/>
                </a:solidFill>
              </a:rPr>
              <a:t>https://www.helpmycash.com/blog/pasos-seguir-comenzar-invertir-prestamos-p2p/</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139243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Resultado de imagen para determinar las necesidades">
            <a:extLst>
              <a:ext uri="{FF2B5EF4-FFF2-40B4-BE49-F238E27FC236}">
                <a16:creationId xmlns:a16="http://schemas.microsoft.com/office/drawing/2014/main" xmlns="" id="{CE99098F-918C-4B61-9875-2B4EB4079DFC}"/>
              </a:ext>
            </a:extLst>
          </p:cNvPr>
          <p:cNvPicPr>
            <a:picLocks noChangeAspect="1" noChangeArrowheads="1"/>
          </p:cNvPicPr>
          <p:nvPr/>
        </p:nvPicPr>
        <p:blipFill rotWithShape="1">
          <a:blip r:embed="rId2">
            <a:duotone>
              <a:prstClr val="black"/>
              <a:schemeClr val="tx2">
                <a:tint val="45000"/>
                <a:satMod val="400000"/>
              </a:schemeClr>
            </a:duotone>
            <a:extLst>
              <a:ext uri="{28A0092B-C50C-407E-A947-70E740481C1C}">
                <a14:useLocalDpi xmlns:a14="http://schemas.microsoft.com/office/drawing/2010/main" val="0"/>
              </a:ext>
            </a:extLst>
          </a:blip>
          <a:srcRect l="25778"/>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71" name="Rectangle 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240" y="0"/>
            <a:ext cx="6040967" cy="6858000"/>
          </a:xfrm>
          <a:custGeom>
            <a:avLst/>
            <a:gdLst/>
            <a:ahLst/>
            <a:cxnLst/>
            <a:rect l="l" t="t" r="r" b="b"/>
            <a:pathLst>
              <a:path w="6040967" h="6858000">
                <a:moveTo>
                  <a:pt x="0" y="0"/>
                </a:moveTo>
                <a:lnTo>
                  <a:pt x="6040967" y="0"/>
                </a:lnTo>
                <a:lnTo>
                  <a:pt x="6040967" y="1900238"/>
                </a:lnTo>
                <a:lnTo>
                  <a:pt x="5670550" y="2178050"/>
                </a:lnTo>
                <a:lnTo>
                  <a:pt x="5666317" y="2184400"/>
                </a:lnTo>
                <a:lnTo>
                  <a:pt x="5659967" y="2193925"/>
                </a:lnTo>
                <a:lnTo>
                  <a:pt x="5653617" y="2201863"/>
                </a:lnTo>
                <a:lnTo>
                  <a:pt x="5653617" y="2211388"/>
                </a:lnTo>
                <a:lnTo>
                  <a:pt x="5653617" y="2220913"/>
                </a:lnTo>
                <a:lnTo>
                  <a:pt x="5659967" y="2228850"/>
                </a:lnTo>
                <a:lnTo>
                  <a:pt x="5666317" y="2238375"/>
                </a:lnTo>
                <a:lnTo>
                  <a:pt x="5670550" y="2244725"/>
                </a:lnTo>
                <a:lnTo>
                  <a:pt x="6040967" y="2522538"/>
                </a:lnTo>
                <a:lnTo>
                  <a:pt x="6040967" y="6858000"/>
                </a:lnTo>
                <a:lnTo>
                  <a:pt x="0" y="6858000"/>
                </a:lnTo>
                <a:close/>
              </a:path>
            </a:pathLst>
          </a:custGeom>
          <a:gradFill flip="none" rotWithShape="1">
            <a:gsLst>
              <a:gs pos="0">
                <a:schemeClr val="accent1">
                  <a:alpha val="50000"/>
                </a:schemeClr>
              </a:gs>
              <a:gs pos="68000">
                <a:schemeClr val="accent1">
                  <a:alpha val="70000"/>
                </a:schemeClr>
              </a:gs>
              <a:gs pos="100000">
                <a:schemeClr val="accent1">
                  <a:lumMod val="75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Rectangle 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5653617" y="0"/>
            <a:ext cx="6538383" cy="6858000"/>
          </a:xfrm>
          <a:custGeom>
            <a:avLst/>
            <a:gdLst/>
            <a:ahLst/>
            <a:cxnLst/>
            <a:rect l="l" t="t" r="r" b="b"/>
            <a:pathLst>
              <a:path w="6538383" h="6858000">
                <a:moveTo>
                  <a:pt x="387350" y="0"/>
                </a:moveTo>
                <a:lnTo>
                  <a:pt x="4874683" y="0"/>
                </a:lnTo>
                <a:lnTo>
                  <a:pt x="6093883" y="0"/>
                </a:lnTo>
                <a:lnTo>
                  <a:pt x="6538383" y="0"/>
                </a:lnTo>
                <a:lnTo>
                  <a:pt x="6538383" y="6858000"/>
                </a:lnTo>
                <a:lnTo>
                  <a:pt x="6093883" y="6858000"/>
                </a:lnTo>
                <a:lnTo>
                  <a:pt x="4874683" y="6858000"/>
                </a:lnTo>
                <a:lnTo>
                  <a:pt x="387350" y="6858000"/>
                </a:lnTo>
                <a:lnTo>
                  <a:pt x="387350" y="2522538"/>
                </a:lnTo>
                <a:lnTo>
                  <a:pt x="16933" y="2244725"/>
                </a:lnTo>
                <a:lnTo>
                  <a:pt x="12700" y="2238375"/>
                </a:lnTo>
                <a:lnTo>
                  <a:pt x="6350" y="2228850"/>
                </a:lnTo>
                <a:lnTo>
                  <a:pt x="0" y="2220913"/>
                </a:lnTo>
                <a:lnTo>
                  <a:pt x="0" y="2211388"/>
                </a:lnTo>
                <a:lnTo>
                  <a:pt x="0" y="2201863"/>
                </a:lnTo>
                <a:lnTo>
                  <a:pt x="6350" y="2193925"/>
                </a:lnTo>
                <a:lnTo>
                  <a:pt x="12700" y="2184400"/>
                </a:lnTo>
                <a:lnTo>
                  <a:pt x="16933" y="2178050"/>
                </a:lnTo>
                <a:lnTo>
                  <a:pt x="387350" y="1900238"/>
                </a:lnTo>
                <a:close/>
              </a:path>
            </a:pathLst>
          </a:cu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EB192A15-BB5F-4AA4-AFB5-8107B3EB073D}"/>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ADD9DA12-D105-483C-8149-6EC528C474B2}"/>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92D71D49-597D-44D4-BDEE-630D7D3B8F24}"/>
              </a:ext>
            </a:extLst>
          </p:cNvPr>
          <p:cNvSpPr>
            <a:spLocks noGrp="1"/>
          </p:cNvSpPr>
          <p:nvPr>
            <p:ph type="title"/>
          </p:nvPr>
        </p:nvSpPr>
        <p:spPr>
          <a:xfrm>
            <a:off x="6519333" y="447188"/>
            <a:ext cx="5223934" cy="1559412"/>
          </a:xfrm>
        </p:spPr>
        <p:txBody>
          <a:bodyPr>
            <a:normAutofit/>
          </a:bodyPr>
          <a:lstStyle/>
          <a:p>
            <a:pPr>
              <a:lnSpc>
                <a:spcPct val="80000"/>
              </a:lnSpc>
            </a:pPr>
            <a:r>
              <a:rPr lang="es-MX" sz="3700"/>
              <a:t>Determinar la necesidad del estudio</a:t>
            </a:r>
          </a:p>
        </p:txBody>
      </p:sp>
      <p:sp>
        <p:nvSpPr>
          <p:cNvPr id="3" name="Marcador de contenido 2">
            <a:extLst>
              <a:ext uri="{FF2B5EF4-FFF2-40B4-BE49-F238E27FC236}">
                <a16:creationId xmlns:a16="http://schemas.microsoft.com/office/drawing/2014/main" xmlns="" id="{DE1CA66F-A5E0-4CA4-A1F7-20B46B6CFFC3}"/>
              </a:ext>
            </a:extLst>
          </p:cNvPr>
          <p:cNvSpPr>
            <a:spLocks noGrp="1"/>
          </p:cNvSpPr>
          <p:nvPr>
            <p:ph idx="1"/>
          </p:nvPr>
        </p:nvSpPr>
        <p:spPr>
          <a:xfrm>
            <a:off x="6519333" y="2413000"/>
            <a:ext cx="5223934" cy="3632200"/>
          </a:xfrm>
        </p:spPr>
        <p:txBody>
          <a:bodyPr>
            <a:normAutofit/>
          </a:bodyPr>
          <a:lstStyle/>
          <a:p>
            <a:r>
              <a:rPr lang="es-MX" dirty="0"/>
              <a:t>Generalmente se realiza un estudio de mercado para conocer la factibilidad de iniciar un nuevo negocio o lanzar un nuevo producto al mercado; sin embargo, también se puede realizar un estudio de mercado siempre que necesitemos recolectar y analizar determinada información procedente del mercado</a:t>
            </a:r>
          </a:p>
        </p:txBody>
      </p:sp>
      <p:sp>
        <p:nvSpPr>
          <p:cNvPr id="10" name="CuadroTexto 9">
            <a:extLst>
              <a:ext uri="{FF2B5EF4-FFF2-40B4-BE49-F238E27FC236}">
                <a16:creationId xmlns:a16="http://schemas.microsoft.com/office/drawing/2014/main" xmlns="" id="{D6025BCB-66AF-426B-9133-885F3C19A3CB}"/>
              </a:ext>
            </a:extLst>
          </p:cNvPr>
          <p:cNvSpPr txBox="1"/>
          <p:nvPr/>
        </p:nvSpPr>
        <p:spPr>
          <a:xfrm>
            <a:off x="8600666" y="6337007"/>
            <a:ext cx="3578087" cy="253916"/>
          </a:xfrm>
          <a:prstGeom prst="rect">
            <a:avLst/>
          </a:prstGeom>
          <a:noFill/>
        </p:spPr>
        <p:txBody>
          <a:bodyPr wrap="square" rtlCol="0">
            <a:spAutoFit/>
          </a:bodyPr>
          <a:lstStyle/>
          <a:p>
            <a:r>
              <a:rPr lang="es-MX" sz="1050" dirty="0"/>
              <a:t>http://normasiso9000ingc.es.tl/Enfoque-de-SGC.htm</a:t>
            </a:r>
          </a:p>
        </p:txBody>
      </p:sp>
      <p:sp>
        <p:nvSpPr>
          <p:cNvPr id="11"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257738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Resultado de imagen para establecer objetivos">
            <a:extLst>
              <a:ext uri="{FF2B5EF4-FFF2-40B4-BE49-F238E27FC236}">
                <a16:creationId xmlns:a16="http://schemas.microsoft.com/office/drawing/2014/main" xmlns="" id="{8D154234-1BAD-4423-AD0E-96027C03577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436" r="9091" b="16573"/>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alpha val="94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7C1B447A-A579-4E59-BE75-99EC127D2AB7}"/>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E8F53F15-E245-484A-BBF9-9AED38381806}"/>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53D4C3C2-E23E-4C75-99B2-6CFEA0F307F7}"/>
              </a:ext>
            </a:extLst>
          </p:cNvPr>
          <p:cNvSpPr>
            <a:spLocks noGrp="1"/>
          </p:cNvSpPr>
          <p:nvPr>
            <p:ph type="title"/>
          </p:nvPr>
        </p:nvSpPr>
        <p:spPr>
          <a:xfrm>
            <a:off x="810000" y="447188"/>
            <a:ext cx="4930400" cy="1559412"/>
          </a:xfrm>
        </p:spPr>
        <p:txBody>
          <a:bodyPr>
            <a:normAutofit/>
          </a:bodyPr>
          <a:lstStyle/>
          <a:p>
            <a:r>
              <a:rPr lang="es-MX" sz="3700"/>
              <a:t>Establecer los objetivos del estudio</a:t>
            </a:r>
          </a:p>
        </p:txBody>
      </p:sp>
      <p:sp>
        <p:nvSpPr>
          <p:cNvPr id="3" name="Marcador de contenido 2">
            <a:extLst>
              <a:ext uri="{FF2B5EF4-FFF2-40B4-BE49-F238E27FC236}">
                <a16:creationId xmlns:a16="http://schemas.microsoft.com/office/drawing/2014/main" xmlns="" id="{B18512C9-9B94-4AF7-972C-B1883B29A012}"/>
              </a:ext>
            </a:extLst>
          </p:cNvPr>
          <p:cNvSpPr>
            <a:spLocks noGrp="1"/>
          </p:cNvSpPr>
          <p:nvPr>
            <p:ph idx="1"/>
          </p:nvPr>
        </p:nvSpPr>
        <p:spPr>
          <a:xfrm>
            <a:off x="818712" y="2413000"/>
            <a:ext cx="4921687" cy="3632200"/>
          </a:xfrm>
        </p:spPr>
        <p:txBody>
          <a:bodyPr>
            <a:normAutofit/>
          </a:bodyPr>
          <a:lstStyle/>
          <a:p>
            <a:r>
              <a:rPr lang="es-MX" dirty="0"/>
              <a:t>Los objetivos de un estudio de mercado surgen como consecuencia de la necesidad del </a:t>
            </a:r>
            <a:r>
              <a:rPr lang="es-MX" dirty="0" smtClean="0"/>
              <a:t>estudio </a:t>
            </a:r>
            <a:r>
              <a:rPr lang="es-MX" dirty="0"/>
              <a:t>y suelen estar relacionados con la industria o el sector en el cual se va a incursionar, los consumidores a los cuales nos vamos a </a:t>
            </a:r>
            <a:r>
              <a:rPr lang="es-MX" dirty="0" smtClean="0"/>
              <a:t>dirigir </a:t>
            </a:r>
            <a:r>
              <a:rPr lang="es-MX" dirty="0"/>
              <a:t>y la competencia que vamos a tener.</a:t>
            </a:r>
          </a:p>
        </p:txBody>
      </p:sp>
      <p:sp>
        <p:nvSpPr>
          <p:cNvPr id="9" name="CuadroTexto 8">
            <a:extLst>
              <a:ext uri="{FF2B5EF4-FFF2-40B4-BE49-F238E27FC236}">
                <a16:creationId xmlns:a16="http://schemas.microsoft.com/office/drawing/2014/main" xmlns="" id="{2D49CC02-BA05-4432-92A2-654804658B6B}"/>
              </a:ext>
            </a:extLst>
          </p:cNvPr>
          <p:cNvSpPr txBox="1"/>
          <p:nvPr/>
        </p:nvSpPr>
        <p:spPr>
          <a:xfrm>
            <a:off x="8070576" y="6337008"/>
            <a:ext cx="4108174" cy="253916"/>
          </a:xfrm>
          <a:prstGeom prst="rect">
            <a:avLst/>
          </a:prstGeom>
          <a:noFill/>
        </p:spPr>
        <p:txBody>
          <a:bodyPr wrap="square" rtlCol="0">
            <a:spAutoFit/>
          </a:bodyPr>
          <a:lstStyle/>
          <a:p>
            <a:r>
              <a:rPr lang="es-MX" sz="1050" dirty="0">
                <a:solidFill>
                  <a:schemeClr val="bg1"/>
                </a:solidFill>
              </a:rPr>
              <a:t>http://www.redasesores.com/establecer-objetivos-y-metas/</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641535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5"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278945" y="958640"/>
            <a:ext cx="6269591"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530" name="Picture 2" descr="Resultado de imagen para identificar la información que se va a recolectar">
            <a:extLst>
              <a:ext uri="{FF2B5EF4-FFF2-40B4-BE49-F238E27FC236}">
                <a16:creationId xmlns:a16="http://schemas.microsoft.com/office/drawing/2014/main" xmlns="" id="{BCBF22F8-B4B8-4734-BF5D-B18DEEA16DC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64" r="-3" b="-3"/>
          <a:stretch/>
        </p:blipFill>
        <p:spPr bwMode="auto">
          <a:xfrm>
            <a:off x="5603706" y="1258529"/>
            <a:ext cx="5638853" cy="4330205"/>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4483AB35-EDB3-40B2-A6CD-715611FB5C44}"/>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4959C511-2B47-4D9D-93D8-50ACC403B9CE}"/>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FBFB5156-3C2D-43CE-875F-F6DF5AD2F114}"/>
              </a:ext>
            </a:extLst>
          </p:cNvPr>
          <p:cNvSpPr>
            <a:spLocks noGrp="1"/>
          </p:cNvSpPr>
          <p:nvPr>
            <p:ph type="title"/>
          </p:nvPr>
        </p:nvSpPr>
        <p:spPr>
          <a:xfrm>
            <a:off x="810001" y="447188"/>
            <a:ext cx="3413084" cy="1559412"/>
          </a:xfrm>
        </p:spPr>
        <p:txBody>
          <a:bodyPr>
            <a:normAutofit/>
          </a:bodyPr>
          <a:lstStyle/>
          <a:p>
            <a:pPr>
              <a:lnSpc>
                <a:spcPct val="80000"/>
              </a:lnSpc>
            </a:pPr>
            <a:r>
              <a:rPr lang="es-MX" sz="3000"/>
              <a:t>Identificar la información que se va a recolectar</a:t>
            </a:r>
          </a:p>
        </p:txBody>
      </p:sp>
      <p:sp>
        <p:nvSpPr>
          <p:cNvPr id="3" name="Marcador de contenido 2">
            <a:extLst>
              <a:ext uri="{FF2B5EF4-FFF2-40B4-BE49-F238E27FC236}">
                <a16:creationId xmlns:a16="http://schemas.microsoft.com/office/drawing/2014/main" xmlns="" id="{16FD0FAE-4973-45F5-9F50-2598000EFF91}"/>
              </a:ext>
            </a:extLst>
          </p:cNvPr>
          <p:cNvSpPr>
            <a:spLocks noGrp="1"/>
          </p:cNvSpPr>
          <p:nvPr>
            <p:ph idx="1"/>
          </p:nvPr>
        </p:nvSpPr>
        <p:spPr>
          <a:xfrm>
            <a:off x="818713" y="2413000"/>
            <a:ext cx="3404372" cy="3632200"/>
          </a:xfrm>
        </p:spPr>
        <p:txBody>
          <a:bodyPr>
            <a:normAutofit/>
          </a:bodyPr>
          <a:lstStyle/>
          <a:p>
            <a:r>
              <a:rPr lang="es-MX" sz="1600"/>
              <a:t>La información a recolectar debe ser la que permita, una vez analizada, cumplir con los objetivos del estudio.</a:t>
            </a:r>
          </a:p>
        </p:txBody>
      </p:sp>
      <p:sp>
        <p:nvSpPr>
          <p:cNvPr id="11" name="CuadroTexto 10">
            <a:extLst>
              <a:ext uri="{FF2B5EF4-FFF2-40B4-BE49-F238E27FC236}">
                <a16:creationId xmlns:a16="http://schemas.microsoft.com/office/drawing/2014/main" xmlns="" id="{28214FC5-EE8F-4D98-AEC6-E6CA4B8269B7}"/>
              </a:ext>
            </a:extLst>
          </p:cNvPr>
          <p:cNvSpPr txBox="1"/>
          <p:nvPr/>
        </p:nvSpPr>
        <p:spPr>
          <a:xfrm>
            <a:off x="7116420" y="6337007"/>
            <a:ext cx="5080159" cy="262575"/>
          </a:xfrm>
          <a:prstGeom prst="rect">
            <a:avLst/>
          </a:prstGeom>
          <a:noFill/>
        </p:spPr>
        <p:txBody>
          <a:bodyPr wrap="square" rtlCol="0">
            <a:spAutoFit/>
          </a:bodyPr>
          <a:lstStyle/>
          <a:p>
            <a:r>
              <a:rPr lang="es-MX" sz="1050" dirty="0">
                <a:solidFill>
                  <a:schemeClr val="bg1"/>
                </a:solidFill>
              </a:rPr>
              <a:t>https://sites.google.com/site/invdemdos/pasos-para-una-inv-de-mercados</a:t>
            </a:r>
          </a:p>
        </p:txBody>
      </p:sp>
      <p:sp>
        <p:nvSpPr>
          <p:cNvPr id="12"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768223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75898" y="0"/>
            <a:ext cx="571305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128932" y="958640"/>
            <a:ext cx="4419604"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554" name="Picture 2" descr="Resultado de imagen para determinar las fuentes de informacion">
            <a:extLst>
              <a:ext uri="{FF2B5EF4-FFF2-40B4-BE49-F238E27FC236}">
                <a16:creationId xmlns:a16="http://schemas.microsoft.com/office/drawing/2014/main" xmlns="" id="{D8894EC8-7FFE-45F3-BE4C-A7A00FC0809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379" r="19249"/>
          <a:stretch/>
        </p:blipFill>
        <p:spPr bwMode="auto">
          <a:xfrm>
            <a:off x="7410517" y="1258529"/>
            <a:ext cx="3832042" cy="4330205"/>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CF5D4E98-C0B7-45ED-ABA0-D42C8910E14F}"/>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A3D29B13-6A0D-4BE0-AFA5-7BF0E7A1B6DA}"/>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7EA2AE62-2505-40DC-BAF3-E7CE9B7E7971}"/>
              </a:ext>
            </a:extLst>
          </p:cNvPr>
          <p:cNvSpPr>
            <a:spLocks noGrp="1"/>
          </p:cNvSpPr>
          <p:nvPr>
            <p:ph type="title"/>
          </p:nvPr>
        </p:nvSpPr>
        <p:spPr>
          <a:xfrm>
            <a:off x="810000" y="447188"/>
            <a:ext cx="5359921" cy="970450"/>
          </a:xfrm>
        </p:spPr>
        <p:txBody>
          <a:bodyPr>
            <a:normAutofit/>
          </a:bodyPr>
          <a:lstStyle/>
          <a:p>
            <a:pPr>
              <a:lnSpc>
                <a:spcPct val="80000"/>
              </a:lnSpc>
            </a:pPr>
            <a:r>
              <a:rPr lang="es-MX" sz="3400"/>
              <a:t>Determinar las fuentes de información</a:t>
            </a:r>
          </a:p>
        </p:txBody>
      </p:sp>
      <p:sp>
        <p:nvSpPr>
          <p:cNvPr id="3" name="Marcador de contenido 2">
            <a:extLst>
              <a:ext uri="{FF2B5EF4-FFF2-40B4-BE49-F238E27FC236}">
                <a16:creationId xmlns:a16="http://schemas.microsoft.com/office/drawing/2014/main" xmlns="" id="{687CE4B5-A0F0-461C-B315-440E7A2795F6}"/>
              </a:ext>
            </a:extLst>
          </p:cNvPr>
          <p:cNvSpPr>
            <a:spLocks noGrp="1"/>
          </p:cNvSpPr>
          <p:nvPr>
            <p:ph idx="1"/>
          </p:nvPr>
        </p:nvSpPr>
        <p:spPr>
          <a:xfrm>
            <a:off x="818712" y="2222287"/>
            <a:ext cx="5351209" cy="3636511"/>
          </a:xfrm>
        </p:spPr>
        <p:txBody>
          <a:bodyPr>
            <a:normAutofit/>
          </a:bodyPr>
          <a:lstStyle/>
          <a:p>
            <a:r>
              <a:rPr lang="es-MX" dirty="0"/>
              <a:t>El siguiente paso consiste en determinar las fuentes de donde vamos a obtener dicha información. </a:t>
            </a:r>
            <a:endParaRPr lang="es-MX" dirty="0" smtClean="0"/>
          </a:p>
          <a:p>
            <a:pPr lvl="1"/>
            <a:r>
              <a:rPr lang="es-MX" dirty="0" smtClean="0"/>
              <a:t>Se </a:t>
            </a:r>
            <a:r>
              <a:rPr lang="es-MX" dirty="0"/>
              <a:t>dividen en</a:t>
            </a:r>
            <a:r>
              <a:rPr lang="es-MX" dirty="0" smtClean="0"/>
              <a:t>:</a:t>
            </a:r>
          </a:p>
          <a:p>
            <a:pPr lvl="2"/>
            <a:r>
              <a:rPr lang="es-MX" dirty="0" smtClean="0"/>
              <a:t>Fuentes </a:t>
            </a:r>
            <a:r>
              <a:rPr lang="es-MX" dirty="0"/>
              <a:t>primarias</a:t>
            </a:r>
          </a:p>
          <a:p>
            <a:pPr lvl="2"/>
            <a:r>
              <a:rPr lang="es-MX" dirty="0"/>
              <a:t>Fuentes secundarias</a:t>
            </a:r>
          </a:p>
        </p:txBody>
      </p:sp>
      <p:sp>
        <p:nvSpPr>
          <p:cNvPr id="10" name="CuadroTexto 9">
            <a:extLst>
              <a:ext uri="{FF2B5EF4-FFF2-40B4-BE49-F238E27FC236}">
                <a16:creationId xmlns:a16="http://schemas.microsoft.com/office/drawing/2014/main" xmlns="" id="{3A3A1045-B45F-4991-8078-CB97EAB38CA3}"/>
              </a:ext>
            </a:extLst>
          </p:cNvPr>
          <p:cNvSpPr txBox="1"/>
          <p:nvPr/>
        </p:nvSpPr>
        <p:spPr>
          <a:xfrm>
            <a:off x="5340626" y="6337008"/>
            <a:ext cx="6841041" cy="415498"/>
          </a:xfrm>
          <a:prstGeom prst="rect">
            <a:avLst/>
          </a:prstGeom>
          <a:noFill/>
        </p:spPr>
        <p:txBody>
          <a:bodyPr wrap="square" rtlCol="0">
            <a:spAutoFit/>
          </a:bodyPr>
          <a:lstStyle/>
          <a:p>
            <a:r>
              <a:rPr lang="es-MX" sz="1050" dirty="0">
                <a:solidFill>
                  <a:schemeClr val="bg1"/>
                </a:solidFill>
              </a:rPr>
              <a:t>https://comarca2015.wordpress.com/2015/06/16/la-confiabilidad-de-las-fuentes-de-informacion-la-primera-habilidad-para-desarrollar-el-pensamiento-critico-y-profundo-beas-2/</a:t>
            </a:r>
          </a:p>
        </p:txBody>
      </p:sp>
      <p:sp>
        <p:nvSpPr>
          <p:cNvPr id="11"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19843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5161" y="96199"/>
            <a:ext cx="9414456" cy="6699203"/>
          </a:xfrm>
          <a:prstGeom prst="rect">
            <a:avLst/>
          </a:prstGeom>
        </p:spPr>
      </p:pic>
      <p:sp>
        <p:nvSpPr>
          <p:cNvPr id="3" name="Rectángulo redondeado 2"/>
          <p:cNvSpPr/>
          <p:nvPr/>
        </p:nvSpPr>
        <p:spPr>
          <a:xfrm>
            <a:off x="7933387" y="405493"/>
            <a:ext cx="1081825" cy="47651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Flecha abajo 3"/>
          <p:cNvSpPr/>
          <p:nvPr/>
        </p:nvSpPr>
        <p:spPr>
          <a:xfrm rot="3175098">
            <a:off x="8783392" y="9327"/>
            <a:ext cx="463639" cy="625099"/>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813792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75898" y="0"/>
            <a:ext cx="571305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128932" y="958640"/>
            <a:ext cx="4419604"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578" name="Picture 2" descr="Resultado de imagen para Seleccionar y desarrollar las técnicas de recolección de información">
            <a:extLst>
              <a:ext uri="{FF2B5EF4-FFF2-40B4-BE49-F238E27FC236}">
                <a16:creationId xmlns:a16="http://schemas.microsoft.com/office/drawing/2014/main" xmlns="" id="{B69D5BA2-D1C7-4F46-ABD1-6F4129A3D47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125" r="4384" b="5"/>
          <a:stretch/>
        </p:blipFill>
        <p:spPr bwMode="auto">
          <a:xfrm>
            <a:off x="7410517" y="1258529"/>
            <a:ext cx="3832042" cy="4330205"/>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72C7671B-00E6-46BD-B1EE-F536B6A919D0}"/>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22A1EC0E-33AB-4920-873A-16AFF563F14A}"/>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78C98C3F-9227-4454-A798-41D36071783C}"/>
              </a:ext>
            </a:extLst>
          </p:cNvPr>
          <p:cNvSpPr>
            <a:spLocks noGrp="1"/>
          </p:cNvSpPr>
          <p:nvPr>
            <p:ph type="title"/>
          </p:nvPr>
        </p:nvSpPr>
        <p:spPr>
          <a:xfrm>
            <a:off x="810000" y="447188"/>
            <a:ext cx="5359921" cy="970450"/>
          </a:xfrm>
        </p:spPr>
        <p:txBody>
          <a:bodyPr>
            <a:normAutofit/>
          </a:bodyPr>
          <a:lstStyle/>
          <a:p>
            <a:pPr>
              <a:lnSpc>
                <a:spcPct val="80000"/>
              </a:lnSpc>
            </a:pPr>
            <a:r>
              <a:rPr lang="es-MX" sz="2200"/>
              <a:t>Seleccionar y desarrollar las técnicas de recolección de información</a:t>
            </a:r>
          </a:p>
        </p:txBody>
      </p:sp>
      <p:sp>
        <p:nvSpPr>
          <p:cNvPr id="3" name="Marcador de contenido 2">
            <a:extLst>
              <a:ext uri="{FF2B5EF4-FFF2-40B4-BE49-F238E27FC236}">
                <a16:creationId xmlns:a16="http://schemas.microsoft.com/office/drawing/2014/main" xmlns="" id="{F44DA709-D7D0-44FB-A882-FE36B0A7D40A}"/>
              </a:ext>
            </a:extLst>
          </p:cNvPr>
          <p:cNvSpPr>
            <a:spLocks noGrp="1"/>
          </p:cNvSpPr>
          <p:nvPr>
            <p:ph idx="1"/>
          </p:nvPr>
        </p:nvSpPr>
        <p:spPr>
          <a:xfrm>
            <a:off x="818712" y="2222287"/>
            <a:ext cx="5351209" cy="3636511"/>
          </a:xfrm>
        </p:spPr>
        <p:txBody>
          <a:bodyPr>
            <a:normAutofit/>
          </a:bodyPr>
          <a:lstStyle/>
          <a:p>
            <a:pPr fontAlgn="base"/>
            <a:r>
              <a:rPr lang="es-MX" dirty="0"/>
              <a:t>El siguiente paso consiste en seleccionar y desarrollar las técnicas que vamos a utilizar para recolectar la información requerida</a:t>
            </a:r>
            <a:r>
              <a:rPr lang="es-MX" dirty="0" smtClean="0"/>
              <a:t>.</a:t>
            </a:r>
          </a:p>
          <a:p>
            <a:pPr marL="0" indent="0" fontAlgn="base">
              <a:buNone/>
            </a:pPr>
            <a:endParaRPr lang="es-MX" dirty="0"/>
          </a:p>
          <a:p>
            <a:pPr fontAlgn="base"/>
            <a:r>
              <a:rPr lang="es-MX" dirty="0"/>
              <a:t>Entre las principales técnicas de recolección de información están la encuesta, la entrevista, la observación, la prueba de mercado, el </a:t>
            </a:r>
            <a:r>
              <a:rPr lang="es-MX" dirty="0" err="1"/>
              <a:t>focus</a:t>
            </a:r>
            <a:r>
              <a:rPr lang="es-MX" dirty="0"/>
              <a:t> </a:t>
            </a:r>
            <a:r>
              <a:rPr lang="es-MX" dirty="0" err="1" smtClean="0"/>
              <a:t>group</a:t>
            </a:r>
            <a:r>
              <a:rPr lang="es-MX" dirty="0"/>
              <a:t> y el sondeo.</a:t>
            </a:r>
          </a:p>
        </p:txBody>
      </p:sp>
      <p:sp>
        <p:nvSpPr>
          <p:cNvPr id="10" name="CuadroTexto 9">
            <a:extLst>
              <a:ext uri="{FF2B5EF4-FFF2-40B4-BE49-F238E27FC236}">
                <a16:creationId xmlns:a16="http://schemas.microsoft.com/office/drawing/2014/main" xmlns="" id="{493B1A40-D342-42C6-B114-351A719192D2}"/>
              </a:ext>
            </a:extLst>
          </p:cNvPr>
          <p:cNvSpPr txBox="1"/>
          <p:nvPr/>
        </p:nvSpPr>
        <p:spPr>
          <a:xfrm>
            <a:off x="8401871" y="6337007"/>
            <a:ext cx="3776870" cy="253916"/>
          </a:xfrm>
          <a:prstGeom prst="rect">
            <a:avLst/>
          </a:prstGeom>
          <a:noFill/>
        </p:spPr>
        <p:txBody>
          <a:bodyPr wrap="square" rtlCol="0">
            <a:spAutoFit/>
          </a:bodyPr>
          <a:lstStyle/>
          <a:p>
            <a:r>
              <a:rPr lang="es-MX" sz="1050" dirty="0">
                <a:solidFill>
                  <a:schemeClr val="bg1"/>
                </a:solidFill>
              </a:rPr>
              <a:t>http://tecnicaseinstrumentosupelipb2015.blogspot.mx/</a:t>
            </a:r>
          </a:p>
        </p:txBody>
      </p:sp>
      <p:sp>
        <p:nvSpPr>
          <p:cNvPr id="11"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222681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Resultado de imagen para recoleccion información">
            <a:extLst>
              <a:ext uri="{FF2B5EF4-FFF2-40B4-BE49-F238E27FC236}">
                <a16:creationId xmlns:a16="http://schemas.microsoft.com/office/drawing/2014/main" xmlns="" id="{D833EF4D-D8C0-4FAA-A75D-25B1DCD17E0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462"/>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alpha val="94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EE1FC30A-4B87-475E-B3E2-8C9897223802}"/>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A5D62ECC-81C1-46A0-BDB3-A6A99352A068}"/>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F5202484-E39D-4FFD-8A26-7AA881DE1FB7}"/>
              </a:ext>
            </a:extLst>
          </p:cNvPr>
          <p:cNvSpPr>
            <a:spLocks noGrp="1"/>
          </p:cNvSpPr>
          <p:nvPr>
            <p:ph type="title"/>
          </p:nvPr>
        </p:nvSpPr>
        <p:spPr>
          <a:xfrm>
            <a:off x="810000" y="447188"/>
            <a:ext cx="4930400" cy="1559412"/>
          </a:xfrm>
        </p:spPr>
        <p:txBody>
          <a:bodyPr>
            <a:normAutofit/>
          </a:bodyPr>
          <a:lstStyle/>
          <a:p>
            <a:r>
              <a:rPr lang="es-MX" dirty="0"/>
              <a:t>Recolección de información</a:t>
            </a:r>
          </a:p>
        </p:txBody>
      </p:sp>
      <p:sp>
        <p:nvSpPr>
          <p:cNvPr id="3" name="Marcador de contenido 2">
            <a:extLst>
              <a:ext uri="{FF2B5EF4-FFF2-40B4-BE49-F238E27FC236}">
                <a16:creationId xmlns:a16="http://schemas.microsoft.com/office/drawing/2014/main" xmlns="" id="{F2E8240F-F2A5-457C-8C84-62DDEE32936C}"/>
              </a:ext>
            </a:extLst>
          </p:cNvPr>
          <p:cNvSpPr>
            <a:spLocks noGrp="1"/>
          </p:cNvSpPr>
          <p:nvPr>
            <p:ph idx="1"/>
          </p:nvPr>
        </p:nvSpPr>
        <p:spPr>
          <a:xfrm>
            <a:off x="818712" y="2413000"/>
            <a:ext cx="4921687" cy="3632200"/>
          </a:xfrm>
        </p:spPr>
        <p:txBody>
          <a:bodyPr>
            <a:normAutofit/>
          </a:bodyPr>
          <a:lstStyle/>
          <a:p>
            <a:r>
              <a:rPr lang="es-MX" dirty="0"/>
              <a:t>Para realizar la recolección de la información acudimos a entidades gubernamentales y </a:t>
            </a:r>
            <a:r>
              <a:rPr lang="es-MX" dirty="0" smtClean="0"/>
              <a:t>al Internet </a:t>
            </a:r>
            <a:r>
              <a:rPr lang="es-MX" dirty="0"/>
              <a:t>para revisar informes y publicaciones sobre el sector.</a:t>
            </a:r>
          </a:p>
        </p:txBody>
      </p:sp>
      <p:sp>
        <p:nvSpPr>
          <p:cNvPr id="9" name="CuadroTexto 8">
            <a:extLst>
              <a:ext uri="{FF2B5EF4-FFF2-40B4-BE49-F238E27FC236}">
                <a16:creationId xmlns:a16="http://schemas.microsoft.com/office/drawing/2014/main" xmlns="" id="{78626D6A-CA39-4FC0-B7C4-499408855BAB}"/>
              </a:ext>
            </a:extLst>
          </p:cNvPr>
          <p:cNvSpPr txBox="1"/>
          <p:nvPr/>
        </p:nvSpPr>
        <p:spPr>
          <a:xfrm>
            <a:off x="5499652" y="6337008"/>
            <a:ext cx="6682015" cy="253916"/>
          </a:xfrm>
          <a:prstGeom prst="rect">
            <a:avLst/>
          </a:prstGeom>
          <a:noFill/>
        </p:spPr>
        <p:txBody>
          <a:bodyPr wrap="square" rtlCol="0">
            <a:spAutoFit/>
          </a:bodyPr>
          <a:lstStyle/>
          <a:p>
            <a:r>
              <a:rPr lang="es-MX" sz="1050" dirty="0">
                <a:solidFill>
                  <a:schemeClr val="bg1"/>
                </a:solidFill>
              </a:rPr>
              <a:t>http://gestiontalentohumanocvm.blogspot.mx/2015/06/metodologia-para-la-recoleccion-de.html</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466474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Resultado de imagen para analisis de información">
            <a:extLst>
              <a:ext uri="{FF2B5EF4-FFF2-40B4-BE49-F238E27FC236}">
                <a16:creationId xmlns:a16="http://schemas.microsoft.com/office/drawing/2014/main" xmlns="" id="{308A02EB-DAD3-4DDA-B14D-284C84332C3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091" t="36245" b="10349"/>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5406897" y="336390"/>
            <a:ext cx="6332416" cy="5838454"/>
          </a:xfrm>
          <a:custGeom>
            <a:avLst/>
            <a:gdLst/>
            <a:ahLst/>
            <a:cxnLst/>
            <a:rect l="l" t="t" r="r" b="b"/>
            <a:pathLst>
              <a:path w="6332416" h="5838454">
                <a:moveTo>
                  <a:pt x="63624" y="0"/>
                </a:moveTo>
                <a:lnTo>
                  <a:pt x="82337" y="0"/>
                </a:lnTo>
                <a:lnTo>
                  <a:pt x="6250080" y="0"/>
                </a:lnTo>
                <a:lnTo>
                  <a:pt x="6268793" y="0"/>
                </a:lnTo>
                <a:lnTo>
                  <a:pt x="6283763" y="5614"/>
                </a:lnTo>
                <a:lnTo>
                  <a:pt x="6294991" y="11228"/>
                </a:lnTo>
                <a:lnTo>
                  <a:pt x="6309961" y="16842"/>
                </a:lnTo>
                <a:lnTo>
                  <a:pt x="6317446" y="28069"/>
                </a:lnTo>
                <a:lnTo>
                  <a:pt x="6324931" y="36490"/>
                </a:lnTo>
                <a:lnTo>
                  <a:pt x="6332416" y="47718"/>
                </a:lnTo>
                <a:lnTo>
                  <a:pt x="6332416" y="61752"/>
                </a:lnTo>
                <a:lnTo>
                  <a:pt x="6332416" y="2646984"/>
                </a:lnTo>
                <a:lnTo>
                  <a:pt x="6332416" y="2661018"/>
                </a:lnTo>
                <a:lnTo>
                  <a:pt x="6332416" y="2913585"/>
                </a:lnTo>
                <a:lnTo>
                  <a:pt x="6332416" y="2927620"/>
                </a:lnTo>
                <a:lnTo>
                  <a:pt x="6332416" y="5512851"/>
                </a:lnTo>
                <a:lnTo>
                  <a:pt x="6332416" y="5526886"/>
                </a:lnTo>
                <a:lnTo>
                  <a:pt x="6324931" y="5538114"/>
                </a:lnTo>
                <a:lnTo>
                  <a:pt x="6317446" y="5546534"/>
                </a:lnTo>
                <a:lnTo>
                  <a:pt x="6309961" y="5557762"/>
                </a:lnTo>
                <a:lnTo>
                  <a:pt x="6294991" y="5563376"/>
                </a:lnTo>
                <a:lnTo>
                  <a:pt x="6283763" y="5568990"/>
                </a:lnTo>
                <a:lnTo>
                  <a:pt x="6268793" y="5574604"/>
                </a:lnTo>
                <a:lnTo>
                  <a:pt x="6250080" y="5574604"/>
                </a:lnTo>
                <a:lnTo>
                  <a:pt x="1657955" y="5574604"/>
                </a:lnTo>
                <a:lnTo>
                  <a:pt x="1328610" y="5821613"/>
                </a:lnTo>
                <a:lnTo>
                  <a:pt x="1317382" y="5827227"/>
                </a:lnTo>
                <a:lnTo>
                  <a:pt x="1302412" y="5832840"/>
                </a:lnTo>
                <a:lnTo>
                  <a:pt x="1287442" y="5838454"/>
                </a:lnTo>
                <a:lnTo>
                  <a:pt x="1272472" y="5838454"/>
                </a:lnTo>
                <a:lnTo>
                  <a:pt x="1257501" y="5838454"/>
                </a:lnTo>
                <a:lnTo>
                  <a:pt x="1242531" y="5832840"/>
                </a:lnTo>
                <a:lnTo>
                  <a:pt x="1227561" y="5827227"/>
                </a:lnTo>
                <a:lnTo>
                  <a:pt x="1216333" y="5821613"/>
                </a:lnTo>
                <a:lnTo>
                  <a:pt x="886988" y="5574604"/>
                </a:lnTo>
                <a:lnTo>
                  <a:pt x="82337" y="5574604"/>
                </a:lnTo>
                <a:lnTo>
                  <a:pt x="63624" y="5574604"/>
                </a:lnTo>
                <a:lnTo>
                  <a:pt x="48654" y="5568990"/>
                </a:lnTo>
                <a:lnTo>
                  <a:pt x="37426" y="5563376"/>
                </a:lnTo>
                <a:lnTo>
                  <a:pt x="22456" y="5557762"/>
                </a:lnTo>
                <a:lnTo>
                  <a:pt x="14971" y="5546534"/>
                </a:lnTo>
                <a:lnTo>
                  <a:pt x="7485" y="5538114"/>
                </a:lnTo>
                <a:lnTo>
                  <a:pt x="0" y="5526886"/>
                </a:lnTo>
                <a:lnTo>
                  <a:pt x="0" y="5512851"/>
                </a:lnTo>
                <a:lnTo>
                  <a:pt x="0" y="2927620"/>
                </a:lnTo>
                <a:lnTo>
                  <a:pt x="0" y="2913585"/>
                </a:lnTo>
                <a:lnTo>
                  <a:pt x="0" y="2661018"/>
                </a:lnTo>
                <a:lnTo>
                  <a:pt x="0" y="2646984"/>
                </a:lnTo>
                <a:lnTo>
                  <a:pt x="0" y="61752"/>
                </a:lnTo>
                <a:lnTo>
                  <a:pt x="0" y="47718"/>
                </a:lnTo>
                <a:lnTo>
                  <a:pt x="7485" y="36490"/>
                </a:lnTo>
                <a:lnTo>
                  <a:pt x="14971" y="28069"/>
                </a:lnTo>
                <a:lnTo>
                  <a:pt x="22456" y="16842"/>
                </a:lnTo>
                <a:lnTo>
                  <a:pt x="37426" y="11228"/>
                </a:lnTo>
                <a:lnTo>
                  <a:pt x="48654" y="5614"/>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4" name="Flecha: hacia la izquierda 3">
            <a:hlinkClick r:id="" action="ppaction://hlinkshowjump?jump=previousslide"/>
            <a:extLst>
              <a:ext uri="{FF2B5EF4-FFF2-40B4-BE49-F238E27FC236}">
                <a16:creationId xmlns:a16="http://schemas.microsoft.com/office/drawing/2014/main" xmlns="" id="{99745087-999C-4082-84EA-8054F7878ADC}"/>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63F2AAC7-E826-4072-9B22-E0269EB56486}"/>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41E53F92-6236-4ECC-9D51-0FC732CB8AFF}"/>
              </a:ext>
            </a:extLst>
          </p:cNvPr>
          <p:cNvSpPr>
            <a:spLocks noGrp="1"/>
          </p:cNvSpPr>
          <p:nvPr>
            <p:ph type="title"/>
          </p:nvPr>
        </p:nvSpPr>
        <p:spPr>
          <a:xfrm>
            <a:off x="5723468" y="651932"/>
            <a:ext cx="5706532" cy="1354667"/>
          </a:xfrm>
        </p:spPr>
        <p:txBody>
          <a:bodyPr>
            <a:normAutofit/>
          </a:bodyPr>
          <a:lstStyle/>
          <a:p>
            <a:r>
              <a:rPr lang="es-MX" dirty="0"/>
              <a:t>Análisis de la información</a:t>
            </a:r>
          </a:p>
        </p:txBody>
      </p:sp>
      <p:sp>
        <p:nvSpPr>
          <p:cNvPr id="3" name="Marcador de contenido 2">
            <a:extLst>
              <a:ext uri="{FF2B5EF4-FFF2-40B4-BE49-F238E27FC236}">
                <a16:creationId xmlns:a16="http://schemas.microsoft.com/office/drawing/2014/main" xmlns="" id="{06AA39D2-5066-4E62-BE90-F6B8F5007E24}"/>
              </a:ext>
            </a:extLst>
          </p:cNvPr>
          <p:cNvSpPr>
            <a:spLocks noGrp="1"/>
          </p:cNvSpPr>
          <p:nvPr>
            <p:ph idx="1"/>
          </p:nvPr>
        </p:nvSpPr>
        <p:spPr>
          <a:xfrm>
            <a:off x="5723467" y="2342979"/>
            <a:ext cx="5706533" cy="2695984"/>
          </a:xfrm>
        </p:spPr>
        <p:txBody>
          <a:bodyPr anchor="t">
            <a:normAutofit/>
          </a:bodyPr>
          <a:lstStyle/>
          <a:p>
            <a:r>
              <a:rPr lang="es-MX" sz="2800" dirty="0">
                <a:solidFill>
                  <a:schemeClr val="bg1"/>
                </a:solidFill>
              </a:rPr>
              <a:t>Consiste en contabilizar los datos, procesarlos, analizarlos y sacar conclusiones.</a:t>
            </a:r>
          </a:p>
        </p:txBody>
      </p:sp>
      <p:sp>
        <p:nvSpPr>
          <p:cNvPr id="9" name="CuadroTexto 8">
            <a:extLst>
              <a:ext uri="{FF2B5EF4-FFF2-40B4-BE49-F238E27FC236}">
                <a16:creationId xmlns:a16="http://schemas.microsoft.com/office/drawing/2014/main" xmlns="" id="{C0078E0D-7005-4B47-95F9-0BD069EAD1E7}"/>
              </a:ext>
            </a:extLst>
          </p:cNvPr>
          <p:cNvSpPr txBox="1"/>
          <p:nvPr/>
        </p:nvSpPr>
        <p:spPr>
          <a:xfrm>
            <a:off x="5340626" y="6337008"/>
            <a:ext cx="6841041" cy="415498"/>
          </a:xfrm>
          <a:prstGeom prst="rect">
            <a:avLst/>
          </a:prstGeom>
          <a:noFill/>
        </p:spPr>
        <p:txBody>
          <a:bodyPr wrap="square" rtlCol="0">
            <a:spAutoFit/>
          </a:bodyPr>
          <a:lstStyle/>
          <a:p>
            <a:r>
              <a:rPr lang="es-MX" sz="1050">
                <a:solidFill>
                  <a:schemeClr val="bg1"/>
                </a:solidFill>
              </a:rPr>
              <a:t>http://recursostic.educacion.es/multidisciplinar/itfor/web/sites/default/files/recursos/laentrevista/html/index.html</a:t>
            </a:r>
            <a:endParaRPr lang="es-MX" sz="1050" dirty="0">
              <a:solidFill>
                <a:schemeClr val="bg1"/>
              </a:solidFill>
            </a:endParaRP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947091"/>
            <a:ext cx="400879" cy="33594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0021313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Resultado de imagen para presentacion de resultados">
            <a:extLst>
              <a:ext uri="{FF2B5EF4-FFF2-40B4-BE49-F238E27FC236}">
                <a16:creationId xmlns:a16="http://schemas.microsoft.com/office/drawing/2014/main" xmlns="" id="{A0437136-2D22-4606-97EF-1979531A03A0}"/>
              </a:ext>
            </a:extLst>
          </p:cNvPr>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r="1" b="1351"/>
          <a:stretch/>
        </p:blipFill>
        <p:spPr bwMode="auto">
          <a:xfrm>
            <a:off x="6108700" y="-1"/>
            <a:ext cx="6094450" cy="6858001"/>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1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110FB6C5-3062-4A0D-B127-584717066578}"/>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1E73B0B7-B630-4F3C-8E9E-348A8B29F74B}"/>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838BC7A1-2137-4E65-8E51-F38C04E70333}"/>
              </a:ext>
            </a:extLst>
          </p:cNvPr>
          <p:cNvSpPr>
            <a:spLocks noGrp="1"/>
          </p:cNvSpPr>
          <p:nvPr>
            <p:ph type="title"/>
          </p:nvPr>
        </p:nvSpPr>
        <p:spPr>
          <a:xfrm>
            <a:off x="810000" y="447188"/>
            <a:ext cx="5070100" cy="1559412"/>
          </a:xfrm>
        </p:spPr>
        <p:txBody>
          <a:bodyPr>
            <a:normAutofit/>
          </a:bodyPr>
          <a:lstStyle/>
          <a:p>
            <a:r>
              <a:rPr lang="es-MX" dirty="0"/>
              <a:t>Presentación del estudio</a:t>
            </a:r>
          </a:p>
        </p:txBody>
      </p:sp>
      <p:sp>
        <p:nvSpPr>
          <p:cNvPr id="3" name="Marcador de contenido 2">
            <a:extLst>
              <a:ext uri="{FF2B5EF4-FFF2-40B4-BE49-F238E27FC236}">
                <a16:creationId xmlns:a16="http://schemas.microsoft.com/office/drawing/2014/main" xmlns="" id="{F9EA99A4-11C2-48A6-8181-726A1C55C76B}"/>
              </a:ext>
            </a:extLst>
          </p:cNvPr>
          <p:cNvSpPr>
            <a:spLocks noGrp="1"/>
          </p:cNvSpPr>
          <p:nvPr>
            <p:ph idx="1"/>
          </p:nvPr>
        </p:nvSpPr>
        <p:spPr>
          <a:xfrm>
            <a:off x="818712" y="2413000"/>
            <a:ext cx="5055923" cy="3632200"/>
          </a:xfrm>
        </p:spPr>
        <p:txBody>
          <a:bodyPr>
            <a:normAutofit/>
          </a:bodyPr>
          <a:lstStyle/>
          <a:p>
            <a:pPr algn="just"/>
            <a:r>
              <a:rPr lang="es-MX" dirty="0"/>
              <a:t>Se realiza por escrito el desarrollo y los resultados del estudio de </a:t>
            </a:r>
            <a:r>
              <a:rPr lang="es-MX" dirty="0" smtClean="0"/>
              <a:t>mercado </a:t>
            </a:r>
            <a:r>
              <a:rPr lang="es-MX" dirty="0"/>
              <a:t>y se presenta a quien corresponda o, en todo caso, se incluye dentro del plan de negocios.</a:t>
            </a:r>
          </a:p>
        </p:txBody>
      </p:sp>
      <p:sp>
        <p:nvSpPr>
          <p:cNvPr id="9" name="CuadroTexto 8">
            <a:extLst>
              <a:ext uri="{FF2B5EF4-FFF2-40B4-BE49-F238E27FC236}">
                <a16:creationId xmlns:a16="http://schemas.microsoft.com/office/drawing/2014/main" xmlns="" id="{55EAF600-CC7B-404F-8312-78DCA3C38B0F}"/>
              </a:ext>
            </a:extLst>
          </p:cNvPr>
          <p:cNvSpPr txBox="1"/>
          <p:nvPr/>
        </p:nvSpPr>
        <p:spPr>
          <a:xfrm>
            <a:off x="7394713" y="6337008"/>
            <a:ext cx="4786954" cy="253916"/>
          </a:xfrm>
          <a:prstGeom prst="rect">
            <a:avLst/>
          </a:prstGeom>
          <a:noFill/>
        </p:spPr>
        <p:txBody>
          <a:bodyPr wrap="square" rtlCol="0">
            <a:spAutoFit/>
          </a:bodyPr>
          <a:lstStyle/>
          <a:p>
            <a:r>
              <a:rPr lang="es-MX" sz="1050" dirty="0"/>
              <a:t>http://www.congresopsicologiauptc.com/presentacion-de-trabajos/</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464772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5"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278945" y="958640"/>
            <a:ext cx="6269591"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674" name="Picture 2" descr="Resultado de imagen para como se hace un estudio de mercado">
            <a:extLst>
              <a:ext uri="{FF2B5EF4-FFF2-40B4-BE49-F238E27FC236}">
                <a16:creationId xmlns:a16="http://schemas.microsoft.com/office/drawing/2014/main" xmlns="" id="{31FC45B9-1B80-4787-A644-55580CA7389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222" r="10527" b="-2"/>
          <a:stretch/>
        </p:blipFill>
        <p:spPr bwMode="auto">
          <a:xfrm>
            <a:off x="5603706" y="1258529"/>
            <a:ext cx="5638853" cy="4330205"/>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AC78BBCB-A20A-432D-9D43-420F729F84E9}"/>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DF6B26D5-C697-489A-A0A0-7795640C136A}"/>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F672A4BE-DB98-46EF-9809-ED41B4C9FB92}"/>
              </a:ext>
            </a:extLst>
          </p:cNvPr>
          <p:cNvSpPr>
            <a:spLocks noGrp="1"/>
          </p:cNvSpPr>
          <p:nvPr>
            <p:ph type="title"/>
          </p:nvPr>
        </p:nvSpPr>
        <p:spPr>
          <a:xfrm>
            <a:off x="810001" y="447188"/>
            <a:ext cx="3413084" cy="1559412"/>
          </a:xfrm>
        </p:spPr>
        <p:txBody>
          <a:bodyPr>
            <a:normAutofit/>
          </a:bodyPr>
          <a:lstStyle/>
          <a:p>
            <a:r>
              <a:rPr lang="es-MX" sz="3200"/>
              <a:t>¿Cómo se hace un estudio de mercado?</a:t>
            </a:r>
          </a:p>
        </p:txBody>
      </p:sp>
      <p:sp>
        <p:nvSpPr>
          <p:cNvPr id="3" name="Marcador de contenido 2">
            <a:extLst>
              <a:ext uri="{FF2B5EF4-FFF2-40B4-BE49-F238E27FC236}">
                <a16:creationId xmlns:a16="http://schemas.microsoft.com/office/drawing/2014/main" xmlns="" id="{7519C24B-BD7B-418E-8691-7BB0344E207A}"/>
              </a:ext>
            </a:extLst>
          </p:cNvPr>
          <p:cNvSpPr>
            <a:spLocks noGrp="1"/>
          </p:cNvSpPr>
          <p:nvPr>
            <p:ph idx="1"/>
          </p:nvPr>
        </p:nvSpPr>
        <p:spPr>
          <a:xfrm>
            <a:off x="818713" y="2413000"/>
            <a:ext cx="3404372" cy="3632200"/>
          </a:xfrm>
        </p:spPr>
        <p:txBody>
          <a:bodyPr>
            <a:normAutofit lnSpcReduction="10000"/>
          </a:bodyPr>
          <a:lstStyle/>
          <a:p>
            <a:r>
              <a:rPr lang="es-MX" sz="1500" dirty="0"/>
              <a:t>1.- Definición del Problema</a:t>
            </a:r>
          </a:p>
          <a:p>
            <a:pPr lvl="1"/>
            <a:r>
              <a:rPr lang="es-MX" sz="1500" dirty="0"/>
              <a:t>¿Qué queremos estudiar?</a:t>
            </a:r>
          </a:p>
          <a:p>
            <a:pPr lvl="1"/>
            <a:r>
              <a:rPr lang="es-MX" sz="1500" dirty="0"/>
              <a:t>¿Cuál es nuestro propósito?</a:t>
            </a:r>
          </a:p>
          <a:p>
            <a:pPr lvl="1"/>
            <a:r>
              <a:rPr lang="es-MX" sz="1500" dirty="0"/>
              <a:t>¿Qué queremos conocer?</a:t>
            </a:r>
          </a:p>
          <a:p>
            <a:pPr lvl="1"/>
            <a:r>
              <a:rPr lang="es-MX" sz="1500" dirty="0"/>
              <a:t>¿Cuál es el objetivo de la investigación</a:t>
            </a:r>
            <a:r>
              <a:rPr lang="es-MX" sz="1500" dirty="0" smtClean="0"/>
              <a:t>?</a:t>
            </a:r>
          </a:p>
          <a:p>
            <a:pPr marL="457200" lvl="1" indent="0">
              <a:buNone/>
            </a:pPr>
            <a:endParaRPr lang="es-MX" sz="1500" dirty="0"/>
          </a:p>
          <a:p>
            <a:r>
              <a:rPr lang="es-MX" sz="1500" dirty="0"/>
              <a:t>2.- Análisis Previo de la Situación Actual</a:t>
            </a:r>
          </a:p>
          <a:p>
            <a:pPr lvl="1"/>
            <a:r>
              <a:rPr lang="es-MX" sz="1500" dirty="0"/>
              <a:t>Interno</a:t>
            </a:r>
          </a:p>
          <a:p>
            <a:pPr lvl="1"/>
            <a:r>
              <a:rPr lang="es-MX" sz="1500" dirty="0"/>
              <a:t>Externo</a:t>
            </a:r>
          </a:p>
        </p:txBody>
      </p:sp>
      <p:sp>
        <p:nvSpPr>
          <p:cNvPr id="11" name="CuadroTexto 10">
            <a:extLst>
              <a:ext uri="{FF2B5EF4-FFF2-40B4-BE49-F238E27FC236}">
                <a16:creationId xmlns:a16="http://schemas.microsoft.com/office/drawing/2014/main" xmlns="" id="{691F823F-929E-4C10-AB89-6FE0A6575B6D}"/>
              </a:ext>
            </a:extLst>
          </p:cNvPr>
          <p:cNvSpPr txBox="1"/>
          <p:nvPr/>
        </p:nvSpPr>
        <p:spPr>
          <a:xfrm>
            <a:off x="8693426" y="6337007"/>
            <a:ext cx="3488241" cy="253916"/>
          </a:xfrm>
          <a:prstGeom prst="rect">
            <a:avLst/>
          </a:prstGeom>
          <a:noFill/>
        </p:spPr>
        <p:txBody>
          <a:bodyPr wrap="square" rtlCol="0">
            <a:spAutoFit/>
          </a:bodyPr>
          <a:lstStyle/>
          <a:p>
            <a:r>
              <a:rPr lang="es-MX" sz="1050" dirty="0">
                <a:solidFill>
                  <a:schemeClr val="bg1"/>
                </a:solidFill>
              </a:rPr>
              <a:t>https://www.youtube.com/watch?v=qz0hww6LzsY</a:t>
            </a:r>
          </a:p>
        </p:txBody>
      </p:sp>
      <p:sp>
        <p:nvSpPr>
          <p:cNvPr id="12"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173227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5"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278945" y="958640"/>
            <a:ext cx="6269591"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698" name="Picture 2" descr="Resultado de imagen para analisis dafo">
            <a:extLst>
              <a:ext uri="{FF2B5EF4-FFF2-40B4-BE49-F238E27FC236}">
                <a16:creationId xmlns:a16="http://schemas.microsoft.com/office/drawing/2014/main" xmlns="" id="{291B384C-623F-492F-ADFD-37EEB1476B8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6064"/>
          <a:stretch/>
        </p:blipFill>
        <p:spPr bwMode="auto">
          <a:xfrm>
            <a:off x="5603706" y="1258529"/>
            <a:ext cx="5638853" cy="4330205"/>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EA5188C0-6D78-4F9C-963F-AC0FEF835814}"/>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7964EF16-15EC-4FA7-AF18-074E6E39D2DB}"/>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54D59699-F525-4F6E-AB68-D7148F3B37B7}"/>
              </a:ext>
            </a:extLst>
          </p:cNvPr>
          <p:cNvSpPr>
            <a:spLocks noGrp="1"/>
          </p:cNvSpPr>
          <p:nvPr>
            <p:ph type="title"/>
          </p:nvPr>
        </p:nvSpPr>
        <p:spPr>
          <a:xfrm>
            <a:off x="810001" y="447188"/>
            <a:ext cx="3413084" cy="1559412"/>
          </a:xfrm>
        </p:spPr>
        <p:txBody>
          <a:bodyPr>
            <a:normAutofit/>
          </a:bodyPr>
          <a:lstStyle/>
          <a:p>
            <a:r>
              <a:rPr lang="es-MX" sz="3200"/>
              <a:t>¿Cómo se hace un estudio de mercado?</a:t>
            </a:r>
          </a:p>
        </p:txBody>
      </p:sp>
      <p:sp>
        <p:nvSpPr>
          <p:cNvPr id="3" name="Marcador de contenido 2">
            <a:extLst>
              <a:ext uri="{FF2B5EF4-FFF2-40B4-BE49-F238E27FC236}">
                <a16:creationId xmlns:a16="http://schemas.microsoft.com/office/drawing/2014/main" xmlns="" id="{776504B6-D47B-4DD4-9777-55D77138803E}"/>
              </a:ext>
            </a:extLst>
          </p:cNvPr>
          <p:cNvSpPr>
            <a:spLocks noGrp="1"/>
          </p:cNvSpPr>
          <p:nvPr>
            <p:ph idx="1"/>
          </p:nvPr>
        </p:nvSpPr>
        <p:spPr>
          <a:xfrm>
            <a:off x="818713" y="2413000"/>
            <a:ext cx="3404372" cy="3632200"/>
          </a:xfrm>
        </p:spPr>
        <p:txBody>
          <a:bodyPr>
            <a:normAutofit/>
          </a:bodyPr>
          <a:lstStyle/>
          <a:p>
            <a:r>
              <a:rPr lang="es-MX" sz="1600"/>
              <a:t>3.- Análisis DAFO</a:t>
            </a:r>
          </a:p>
          <a:p>
            <a:pPr lvl="1"/>
            <a:r>
              <a:rPr lang="es-MX" dirty="0"/>
              <a:t>Debilidades</a:t>
            </a:r>
          </a:p>
          <a:p>
            <a:pPr lvl="1"/>
            <a:r>
              <a:rPr lang="es-MX" dirty="0"/>
              <a:t>Amenazas</a:t>
            </a:r>
          </a:p>
          <a:p>
            <a:pPr lvl="1"/>
            <a:r>
              <a:rPr lang="es-MX" dirty="0"/>
              <a:t>Fortalezas</a:t>
            </a:r>
          </a:p>
          <a:p>
            <a:pPr lvl="1"/>
            <a:r>
              <a:rPr lang="es-MX" dirty="0"/>
              <a:t>Oportunidades</a:t>
            </a:r>
          </a:p>
        </p:txBody>
      </p:sp>
      <p:sp>
        <p:nvSpPr>
          <p:cNvPr id="11" name="CuadroTexto 10">
            <a:extLst>
              <a:ext uri="{FF2B5EF4-FFF2-40B4-BE49-F238E27FC236}">
                <a16:creationId xmlns:a16="http://schemas.microsoft.com/office/drawing/2014/main" xmlns="" id="{2D63016A-C866-4F33-BF69-D909B04CCE01}"/>
              </a:ext>
            </a:extLst>
          </p:cNvPr>
          <p:cNvSpPr txBox="1"/>
          <p:nvPr/>
        </p:nvSpPr>
        <p:spPr>
          <a:xfrm>
            <a:off x="6771861" y="6337007"/>
            <a:ext cx="5409806" cy="253916"/>
          </a:xfrm>
          <a:prstGeom prst="rect">
            <a:avLst/>
          </a:prstGeom>
          <a:noFill/>
        </p:spPr>
        <p:txBody>
          <a:bodyPr wrap="square" rtlCol="0">
            <a:spAutoFit/>
          </a:bodyPr>
          <a:lstStyle/>
          <a:p>
            <a:r>
              <a:rPr lang="es-MX" sz="1050" dirty="0">
                <a:solidFill>
                  <a:schemeClr val="bg1"/>
                </a:solidFill>
              </a:rPr>
              <a:t>http://www.milejemplos.com/empresa/ejemplo-analisis-dafo-una-empresa.html</a:t>
            </a:r>
          </a:p>
        </p:txBody>
      </p:sp>
      <p:sp>
        <p:nvSpPr>
          <p:cNvPr id="12"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8838727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Resultado de imagen para fuentes externas y internas">
            <a:extLst>
              <a:ext uri="{FF2B5EF4-FFF2-40B4-BE49-F238E27FC236}">
                <a16:creationId xmlns:a16="http://schemas.microsoft.com/office/drawing/2014/main" xmlns="" id="{0C65447E-5456-4ED5-9021-9A0AA02B4229}"/>
              </a:ext>
            </a:extLst>
          </p:cNvPr>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8149"/>
          <a:stretch/>
        </p:blipFill>
        <p:spPr bwMode="auto">
          <a:xfrm>
            <a:off x="6108700" y="-1"/>
            <a:ext cx="6094450" cy="6858001"/>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1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49760214-D7D5-4AF1-8562-5D1D8D7706B3}"/>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5AA4CDD7-46DE-4C78-A39E-288393DBC083}"/>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E8BC9222-E9EF-4B2B-A4B2-EABCBA0AED2A}"/>
              </a:ext>
            </a:extLst>
          </p:cNvPr>
          <p:cNvSpPr>
            <a:spLocks noGrp="1"/>
          </p:cNvSpPr>
          <p:nvPr>
            <p:ph type="title"/>
          </p:nvPr>
        </p:nvSpPr>
        <p:spPr>
          <a:xfrm>
            <a:off x="810000" y="447188"/>
            <a:ext cx="5070100" cy="1559412"/>
          </a:xfrm>
        </p:spPr>
        <p:txBody>
          <a:bodyPr>
            <a:normAutofit/>
          </a:bodyPr>
          <a:lstStyle/>
          <a:p>
            <a:pPr>
              <a:lnSpc>
                <a:spcPct val="80000"/>
              </a:lnSpc>
            </a:pPr>
            <a:r>
              <a:rPr lang="es-MX" sz="3700"/>
              <a:t>¿Cómo se hace un estudio de mercado?</a:t>
            </a:r>
          </a:p>
        </p:txBody>
      </p:sp>
      <p:sp>
        <p:nvSpPr>
          <p:cNvPr id="3" name="Marcador de contenido 2">
            <a:extLst>
              <a:ext uri="{FF2B5EF4-FFF2-40B4-BE49-F238E27FC236}">
                <a16:creationId xmlns:a16="http://schemas.microsoft.com/office/drawing/2014/main" xmlns="" id="{9332F614-851C-4337-8A45-1C3E0C4BE4C4}"/>
              </a:ext>
            </a:extLst>
          </p:cNvPr>
          <p:cNvSpPr>
            <a:spLocks noGrp="1"/>
          </p:cNvSpPr>
          <p:nvPr>
            <p:ph idx="1"/>
          </p:nvPr>
        </p:nvSpPr>
        <p:spPr>
          <a:xfrm>
            <a:off x="818712" y="2413000"/>
            <a:ext cx="5055923" cy="3632200"/>
          </a:xfrm>
        </p:spPr>
        <p:txBody>
          <a:bodyPr>
            <a:normAutofit/>
          </a:bodyPr>
          <a:lstStyle/>
          <a:p>
            <a:r>
              <a:rPr lang="es-MX" dirty="0"/>
              <a:t>4.- Definición de Objetivos (claros, concretos y realistas)</a:t>
            </a:r>
          </a:p>
          <a:p>
            <a:pPr lvl="1"/>
            <a:r>
              <a:rPr lang="es-MX" dirty="0"/>
              <a:t>¿Qué queremos conseguir</a:t>
            </a:r>
            <a:r>
              <a:rPr lang="es-MX" dirty="0" smtClean="0"/>
              <a:t>?</a:t>
            </a:r>
          </a:p>
          <a:p>
            <a:pPr marL="457200" lvl="1" indent="0">
              <a:buNone/>
            </a:pPr>
            <a:endParaRPr lang="es-MX" dirty="0"/>
          </a:p>
          <a:p>
            <a:r>
              <a:rPr lang="es-MX" dirty="0"/>
              <a:t>5.- Análisis de la Información Disponible</a:t>
            </a:r>
          </a:p>
          <a:p>
            <a:pPr lvl="1"/>
            <a:r>
              <a:rPr lang="es-MX" dirty="0"/>
              <a:t>Fuentes Internas (Primarias o Secundarias)</a:t>
            </a:r>
          </a:p>
          <a:p>
            <a:pPr lvl="1"/>
            <a:r>
              <a:rPr lang="es-MX" dirty="0"/>
              <a:t>Fuentes Externas (Primarias o Secundarias)</a:t>
            </a:r>
          </a:p>
          <a:p>
            <a:pPr lvl="1"/>
            <a:endParaRPr lang="es-MX" dirty="0"/>
          </a:p>
        </p:txBody>
      </p:sp>
      <p:sp>
        <p:nvSpPr>
          <p:cNvPr id="9" name="CuadroTexto 8">
            <a:extLst>
              <a:ext uri="{FF2B5EF4-FFF2-40B4-BE49-F238E27FC236}">
                <a16:creationId xmlns:a16="http://schemas.microsoft.com/office/drawing/2014/main" xmlns="" id="{D7B2A983-38EF-4BE3-8DC8-565E0C406F8F}"/>
              </a:ext>
            </a:extLst>
          </p:cNvPr>
          <p:cNvSpPr txBox="1"/>
          <p:nvPr/>
        </p:nvSpPr>
        <p:spPr>
          <a:xfrm>
            <a:off x="7739270" y="6337008"/>
            <a:ext cx="4442397" cy="415498"/>
          </a:xfrm>
          <a:prstGeom prst="rect">
            <a:avLst/>
          </a:prstGeom>
          <a:noFill/>
        </p:spPr>
        <p:txBody>
          <a:bodyPr wrap="square" rtlCol="0">
            <a:spAutoFit/>
          </a:bodyPr>
          <a:lstStyle/>
          <a:p>
            <a:r>
              <a:rPr lang="es-MX" sz="1050" dirty="0">
                <a:solidFill>
                  <a:schemeClr val="bg1"/>
                </a:solidFill>
              </a:rPr>
              <a:t>http://www.mirelasolucion.es/blog/fuentes-informacion-externa/</a:t>
            </a:r>
          </a:p>
          <a:p>
            <a:endParaRPr lang="es-MX" sz="1050" dirty="0">
              <a:solidFill>
                <a:schemeClr val="bg1"/>
              </a:solidFill>
            </a:endParaRP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186393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5"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278945" y="958640"/>
            <a:ext cx="6269591"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746" name="Picture 2" descr="Resultado de imagen para tecnicas de estudio">
            <a:extLst>
              <a:ext uri="{FF2B5EF4-FFF2-40B4-BE49-F238E27FC236}">
                <a16:creationId xmlns:a16="http://schemas.microsoft.com/office/drawing/2014/main" xmlns="" id="{7D2284B2-1896-4241-A04C-B5C7229895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5953" y="1258529"/>
            <a:ext cx="5094358" cy="4330205"/>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021B8F3C-8612-47D3-A3B7-9522DCA1C1E1}"/>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C1288C44-89EF-4B0D-A80E-A4D29FF3E570}"/>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026C24FD-D854-49AB-A1B7-5B5428EEEF72}"/>
              </a:ext>
            </a:extLst>
          </p:cNvPr>
          <p:cNvSpPr>
            <a:spLocks noGrp="1"/>
          </p:cNvSpPr>
          <p:nvPr>
            <p:ph type="title"/>
          </p:nvPr>
        </p:nvSpPr>
        <p:spPr>
          <a:xfrm>
            <a:off x="810001" y="447188"/>
            <a:ext cx="3413084" cy="1559412"/>
          </a:xfrm>
        </p:spPr>
        <p:txBody>
          <a:bodyPr>
            <a:normAutofit/>
          </a:bodyPr>
          <a:lstStyle/>
          <a:p>
            <a:r>
              <a:rPr lang="es-MX" sz="3200"/>
              <a:t>¿Cómo se hace un estudio de mercado?</a:t>
            </a:r>
          </a:p>
        </p:txBody>
      </p:sp>
      <p:sp>
        <p:nvSpPr>
          <p:cNvPr id="3" name="Marcador de contenido 2">
            <a:extLst>
              <a:ext uri="{FF2B5EF4-FFF2-40B4-BE49-F238E27FC236}">
                <a16:creationId xmlns:a16="http://schemas.microsoft.com/office/drawing/2014/main" xmlns="" id="{B592EC88-9AE1-420E-907C-09BDFC7301D3}"/>
              </a:ext>
            </a:extLst>
          </p:cNvPr>
          <p:cNvSpPr>
            <a:spLocks noGrp="1"/>
          </p:cNvSpPr>
          <p:nvPr>
            <p:ph idx="1"/>
          </p:nvPr>
        </p:nvSpPr>
        <p:spPr>
          <a:xfrm>
            <a:off x="818713" y="2413000"/>
            <a:ext cx="3404372" cy="3632200"/>
          </a:xfrm>
        </p:spPr>
        <p:txBody>
          <a:bodyPr>
            <a:normAutofit/>
          </a:bodyPr>
          <a:lstStyle/>
          <a:p>
            <a:r>
              <a:rPr lang="es-MX" sz="1600" dirty="0"/>
              <a:t>6.- Elección de la Muestra</a:t>
            </a:r>
          </a:p>
          <a:p>
            <a:pPr lvl="1"/>
            <a:r>
              <a:rPr lang="es-MX" dirty="0"/>
              <a:t>Definición del Publico </a:t>
            </a:r>
            <a:r>
              <a:rPr lang="es-MX" dirty="0" smtClean="0"/>
              <a:t>Objetivo</a:t>
            </a:r>
          </a:p>
          <a:p>
            <a:pPr marL="457200" lvl="1" indent="0">
              <a:buNone/>
            </a:pPr>
            <a:endParaRPr lang="es-MX" dirty="0"/>
          </a:p>
          <a:p>
            <a:r>
              <a:rPr lang="es-MX" sz="1600" dirty="0"/>
              <a:t>7.- Elección de las Técnicas de Estudio</a:t>
            </a:r>
          </a:p>
          <a:p>
            <a:pPr lvl="1"/>
            <a:r>
              <a:rPr lang="es-MX" dirty="0"/>
              <a:t>Cuantitativas</a:t>
            </a:r>
          </a:p>
          <a:p>
            <a:pPr lvl="1"/>
            <a:r>
              <a:rPr lang="es-MX" dirty="0"/>
              <a:t>Cualitativas</a:t>
            </a:r>
          </a:p>
        </p:txBody>
      </p:sp>
      <p:sp>
        <p:nvSpPr>
          <p:cNvPr id="11" name="CuadroTexto 10">
            <a:extLst>
              <a:ext uri="{FF2B5EF4-FFF2-40B4-BE49-F238E27FC236}">
                <a16:creationId xmlns:a16="http://schemas.microsoft.com/office/drawing/2014/main" xmlns="" id="{3953354C-21CB-4E3A-BAAD-5926D8B5D50E}"/>
              </a:ext>
            </a:extLst>
          </p:cNvPr>
          <p:cNvSpPr txBox="1"/>
          <p:nvPr/>
        </p:nvSpPr>
        <p:spPr>
          <a:xfrm>
            <a:off x="5685183" y="6337008"/>
            <a:ext cx="6496484" cy="415498"/>
          </a:xfrm>
          <a:prstGeom prst="rect">
            <a:avLst/>
          </a:prstGeom>
          <a:noFill/>
        </p:spPr>
        <p:txBody>
          <a:bodyPr wrap="square" rtlCol="0">
            <a:spAutoFit/>
          </a:bodyPr>
          <a:lstStyle/>
          <a:p>
            <a:r>
              <a:rPr lang="es-MX" sz="1050" dirty="0">
                <a:solidFill>
                  <a:schemeClr val="bg1"/>
                </a:solidFill>
              </a:rPr>
              <a:t>http://www.imageneseducativas.com/10-tecnicas-estudio-imprescindibles-mejorar-aprendizaje/</a:t>
            </a:r>
          </a:p>
          <a:p>
            <a:endParaRPr lang="es-MX" sz="1050" dirty="0">
              <a:solidFill>
                <a:schemeClr val="bg1"/>
              </a:solidFill>
            </a:endParaRPr>
          </a:p>
        </p:txBody>
      </p:sp>
      <p:sp>
        <p:nvSpPr>
          <p:cNvPr id="12"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258173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Imagen relacionada">
            <a:extLst>
              <a:ext uri="{FF2B5EF4-FFF2-40B4-BE49-F238E27FC236}">
                <a16:creationId xmlns:a16="http://schemas.microsoft.com/office/drawing/2014/main" xmlns="" id="{F5416391-D714-4620-9FAA-60A949E0D4C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2102" b="2898"/>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alpha val="94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A194D41E-1B74-482C-9D14-6FDCD0E9EA08}"/>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D92E96B1-F93F-47B7-9A95-815D5FB8159D}"/>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7843C2D9-270A-4A38-BAF6-5E22C40C7793}"/>
              </a:ext>
            </a:extLst>
          </p:cNvPr>
          <p:cNvSpPr>
            <a:spLocks noGrp="1"/>
          </p:cNvSpPr>
          <p:nvPr>
            <p:ph type="title"/>
          </p:nvPr>
        </p:nvSpPr>
        <p:spPr>
          <a:xfrm>
            <a:off x="810000" y="447188"/>
            <a:ext cx="4930400" cy="1559412"/>
          </a:xfrm>
        </p:spPr>
        <p:txBody>
          <a:bodyPr>
            <a:normAutofit/>
          </a:bodyPr>
          <a:lstStyle/>
          <a:p>
            <a:pPr>
              <a:lnSpc>
                <a:spcPct val="80000"/>
              </a:lnSpc>
            </a:pPr>
            <a:r>
              <a:rPr lang="es-MX" sz="3700"/>
              <a:t>¿Cómo se hace un estudio de mercado?</a:t>
            </a:r>
          </a:p>
        </p:txBody>
      </p:sp>
      <p:sp>
        <p:nvSpPr>
          <p:cNvPr id="3" name="Marcador de contenido 2">
            <a:extLst>
              <a:ext uri="{FF2B5EF4-FFF2-40B4-BE49-F238E27FC236}">
                <a16:creationId xmlns:a16="http://schemas.microsoft.com/office/drawing/2014/main" xmlns="" id="{85D2A9C3-5BBE-406C-BFCD-1FB7469B8AB8}"/>
              </a:ext>
            </a:extLst>
          </p:cNvPr>
          <p:cNvSpPr>
            <a:spLocks noGrp="1"/>
          </p:cNvSpPr>
          <p:nvPr>
            <p:ph idx="1"/>
          </p:nvPr>
        </p:nvSpPr>
        <p:spPr>
          <a:xfrm>
            <a:off x="818712" y="2413000"/>
            <a:ext cx="4921687" cy="3632200"/>
          </a:xfrm>
        </p:spPr>
        <p:txBody>
          <a:bodyPr>
            <a:normAutofit/>
          </a:bodyPr>
          <a:lstStyle/>
          <a:p>
            <a:r>
              <a:rPr lang="es-MX" dirty="0"/>
              <a:t>8.- </a:t>
            </a:r>
            <a:r>
              <a:rPr lang="es-MX" dirty="0" smtClean="0"/>
              <a:t>Recolección, </a:t>
            </a:r>
            <a:r>
              <a:rPr lang="es-MX" dirty="0"/>
              <a:t>Elaboración e Interpretación de los </a:t>
            </a:r>
            <a:r>
              <a:rPr lang="es-MX" dirty="0" smtClean="0"/>
              <a:t>Datos</a:t>
            </a:r>
          </a:p>
          <a:p>
            <a:pPr marL="0" indent="0">
              <a:buNone/>
            </a:pPr>
            <a:endParaRPr lang="es-MX" dirty="0"/>
          </a:p>
          <a:p>
            <a:r>
              <a:rPr lang="es-MX" dirty="0"/>
              <a:t>9.- Informe Final y Presentación de Conclusiones</a:t>
            </a:r>
          </a:p>
        </p:txBody>
      </p:sp>
      <p:sp>
        <p:nvSpPr>
          <p:cNvPr id="9" name="CuadroTexto 8">
            <a:extLst>
              <a:ext uri="{FF2B5EF4-FFF2-40B4-BE49-F238E27FC236}">
                <a16:creationId xmlns:a16="http://schemas.microsoft.com/office/drawing/2014/main" xmlns="" id="{6350F452-7EBA-4BCE-895D-9C6DF3C55A64}"/>
              </a:ext>
            </a:extLst>
          </p:cNvPr>
          <p:cNvSpPr txBox="1"/>
          <p:nvPr/>
        </p:nvSpPr>
        <p:spPr>
          <a:xfrm>
            <a:off x="4121426" y="6337007"/>
            <a:ext cx="8060242" cy="415498"/>
          </a:xfrm>
          <a:prstGeom prst="rect">
            <a:avLst/>
          </a:prstGeom>
          <a:noFill/>
        </p:spPr>
        <p:txBody>
          <a:bodyPr wrap="square" rtlCol="0">
            <a:spAutoFit/>
          </a:bodyPr>
          <a:lstStyle/>
          <a:p>
            <a:r>
              <a:rPr lang="es-MX" sz="1050" dirty="0">
                <a:solidFill>
                  <a:schemeClr val="bg1"/>
                </a:solidFill>
              </a:rPr>
              <a:t>http://localads.pk/jobs/education-training/female-teaching-staff-required-for-all-subjects-in-our-school-dha-lahore_i14035</a:t>
            </a:r>
          </a:p>
          <a:p>
            <a:endParaRPr lang="es-MX" sz="1050" dirty="0">
              <a:solidFill>
                <a:schemeClr val="bg1"/>
              </a:solidFill>
            </a:endParaRP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1171616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tangle 7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9" name="Rounded Rectangle 1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278945" y="958640"/>
            <a:ext cx="6269591"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798" name="Picture 6" descr="Imagen relacionada">
            <a:extLst>
              <a:ext uri="{FF2B5EF4-FFF2-40B4-BE49-F238E27FC236}">
                <a16:creationId xmlns:a16="http://schemas.microsoft.com/office/drawing/2014/main" xmlns="" id="{43E29E4C-6F96-49AD-9B1B-BADC555A90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3706" y="1614943"/>
            <a:ext cx="5638853" cy="3617377"/>
          </a:xfrm>
          <a:prstGeom prst="rect">
            <a:avLst/>
          </a:prstGeom>
          <a:noFill/>
          <a:extLst>
            <a:ext uri="{909E8E84-426E-40DD-AFC4-6F175D3DCCD1}">
              <a14:hiddenFill xmlns:a14="http://schemas.microsoft.com/office/drawing/2010/main">
                <a:solidFill>
                  <a:srgbClr val="FFFFFF"/>
                </a:solidFill>
              </a14:hiddenFill>
            </a:ext>
          </a:extLst>
        </p:spPr>
      </p:pic>
      <p:sp>
        <p:nvSpPr>
          <p:cNvPr id="4" name="Flecha: hacia la izquierda 3">
            <a:hlinkClick r:id="" action="ppaction://hlinkshowjump?jump=previousslide"/>
            <a:extLst>
              <a:ext uri="{FF2B5EF4-FFF2-40B4-BE49-F238E27FC236}">
                <a16:creationId xmlns:a16="http://schemas.microsoft.com/office/drawing/2014/main" xmlns="" id="{D65F1B35-49C1-401E-8760-37AF25960508}"/>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3035CE28-2ED6-4E3C-95E0-40A81AB7B7D1}"/>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C5E9F032-49CA-434E-A071-0EB15DE0DA68}"/>
              </a:ext>
            </a:extLst>
          </p:cNvPr>
          <p:cNvSpPr>
            <a:spLocks noGrp="1"/>
          </p:cNvSpPr>
          <p:nvPr>
            <p:ph type="title"/>
          </p:nvPr>
        </p:nvSpPr>
        <p:spPr>
          <a:xfrm>
            <a:off x="810001" y="447188"/>
            <a:ext cx="3413084" cy="1559412"/>
          </a:xfrm>
        </p:spPr>
        <p:txBody>
          <a:bodyPr>
            <a:normAutofit/>
          </a:bodyPr>
          <a:lstStyle/>
          <a:p>
            <a:pPr>
              <a:lnSpc>
                <a:spcPct val="80000"/>
              </a:lnSpc>
            </a:pPr>
            <a:r>
              <a:rPr lang="es-MX" sz="3000"/>
              <a:t>Técnicas de elaboración de un estudio de mercado</a:t>
            </a:r>
          </a:p>
        </p:txBody>
      </p:sp>
      <p:sp>
        <p:nvSpPr>
          <p:cNvPr id="3" name="Marcador de contenido 2">
            <a:extLst>
              <a:ext uri="{FF2B5EF4-FFF2-40B4-BE49-F238E27FC236}">
                <a16:creationId xmlns:a16="http://schemas.microsoft.com/office/drawing/2014/main" xmlns="" id="{33BA2B19-506C-4DBB-8C52-1790C454769E}"/>
              </a:ext>
            </a:extLst>
          </p:cNvPr>
          <p:cNvSpPr>
            <a:spLocks noGrp="1"/>
          </p:cNvSpPr>
          <p:nvPr>
            <p:ph idx="1"/>
          </p:nvPr>
        </p:nvSpPr>
        <p:spPr>
          <a:xfrm>
            <a:off x="191386" y="2412999"/>
            <a:ext cx="4031699" cy="3738843"/>
          </a:xfrm>
        </p:spPr>
        <p:txBody>
          <a:bodyPr>
            <a:normAutofit/>
          </a:bodyPr>
          <a:lstStyle/>
          <a:p>
            <a:pPr>
              <a:lnSpc>
                <a:spcPct val="90000"/>
              </a:lnSpc>
            </a:pPr>
            <a:r>
              <a:rPr lang="es-MX" sz="1600" dirty="0"/>
              <a:t>1.- Según la procedencia de los datos</a:t>
            </a:r>
            <a:r>
              <a:rPr lang="es-MX" sz="1600" dirty="0" smtClean="0"/>
              <a:t>:</a:t>
            </a:r>
          </a:p>
          <a:p>
            <a:pPr marL="0" indent="0">
              <a:lnSpc>
                <a:spcPct val="90000"/>
              </a:lnSpc>
              <a:buNone/>
            </a:pPr>
            <a:endParaRPr lang="es-MX" sz="1600" dirty="0"/>
          </a:p>
          <a:p>
            <a:pPr lvl="1">
              <a:lnSpc>
                <a:spcPct val="90000"/>
              </a:lnSpc>
            </a:pPr>
            <a:r>
              <a:rPr lang="es-MX" sz="1500" dirty="0"/>
              <a:t>FUENTES PRIMARIAS: son aquellas que nos proporcionan datos específicos sobre el problema a analizar</a:t>
            </a:r>
            <a:r>
              <a:rPr lang="es-MX" sz="1500" dirty="0" smtClean="0"/>
              <a:t>.</a:t>
            </a:r>
          </a:p>
          <a:p>
            <a:pPr marL="457200" lvl="1" indent="0">
              <a:lnSpc>
                <a:spcPct val="90000"/>
              </a:lnSpc>
              <a:buNone/>
            </a:pPr>
            <a:endParaRPr lang="es-MX" sz="1500" dirty="0"/>
          </a:p>
          <a:p>
            <a:pPr lvl="1">
              <a:lnSpc>
                <a:spcPct val="90000"/>
              </a:lnSpc>
            </a:pPr>
            <a:r>
              <a:rPr lang="es-MX" sz="1500" dirty="0"/>
              <a:t>FUENTES SECUNDARIAS: son aquellas que contienen datos genéricos, estadísticos o cualitativos, son informes y estudios que no han sido diseñados específicamente para el tratamiento del problema.</a:t>
            </a:r>
          </a:p>
        </p:txBody>
      </p:sp>
      <p:sp>
        <p:nvSpPr>
          <p:cNvPr id="11" name="CuadroTexto 10">
            <a:extLst>
              <a:ext uri="{FF2B5EF4-FFF2-40B4-BE49-F238E27FC236}">
                <a16:creationId xmlns:a16="http://schemas.microsoft.com/office/drawing/2014/main" xmlns="" id="{9503ED5E-266C-4B4C-804B-689365F0219D}"/>
              </a:ext>
            </a:extLst>
          </p:cNvPr>
          <p:cNvSpPr txBox="1"/>
          <p:nvPr/>
        </p:nvSpPr>
        <p:spPr>
          <a:xfrm>
            <a:off x="5340626" y="6337008"/>
            <a:ext cx="6841041" cy="415498"/>
          </a:xfrm>
          <a:prstGeom prst="rect">
            <a:avLst/>
          </a:prstGeom>
          <a:noFill/>
        </p:spPr>
        <p:txBody>
          <a:bodyPr wrap="square" rtlCol="0">
            <a:spAutoFit/>
          </a:bodyPr>
          <a:lstStyle/>
          <a:p>
            <a:r>
              <a:rPr lang="es-MX" sz="1050">
                <a:solidFill>
                  <a:schemeClr val="bg1"/>
                </a:solidFill>
              </a:rPr>
              <a:t>http://recursostic.educacion.es/multidisciplinar/itfor/web/sites/default/files/recursos/laentrevista/html/index.html</a:t>
            </a:r>
            <a:endParaRPr lang="es-MX" sz="1050" dirty="0">
              <a:solidFill>
                <a:schemeClr val="bg1"/>
              </a:solidFill>
            </a:endParaRPr>
          </a:p>
        </p:txBody>
      </p:sp>
      <p:sp>
        <p:nvSpPr>
          <p:cNvPr id="12"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6476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0919" y="232610"/>
            <a:ext cx="9375820" cy="6416281"/>
          </a:xfrm>
          <a:prstGeom prst="rect">
            <a:avLst/>
          </a:prstGeom>
        </p:spPr>
      </p:pic>
    </p:spTree>
    <p:extLst>
      <p:ext uri="{BB962C8B-B14F-4D97-AF65-F5344CB8AC3E}">
        <p14:creationId xmlns:p14="http://schemas.microsoft.com/office/powerpoint/2010/main" val="235226389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Resultado de imagen para tecnicas cuantitativas de investigacion">
            <a:extLst>
              <a:ext uri="{FF2B5EF4-FFF2-40B4-BE49-F238E27FC236}">
                <a16:creationId xmlns:a16="http://schemas.microsoft.com/office/drawing/2014/main" xmlns="" id="{51AE760E-2B80-42A2-8CDD-309A6B35323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182" r="9091"/>
          <a:stretch/>
        </p:blipFill>
        <p:spPr bwMode="auto">
          <a:xfrm>
            <a:off x="20" y="10"/>
            <a:ext cx="12191980" cy="6857989"/>
          </a:xfrm>
          <a:prstGeom prst="rect">
            <a:avLst/>
          </a:prstGeom>
          <a:noFill/>
          <a:extLst>
            <a:ext uri="{909E8E84-426E-40DD-AFC4-6F175D3DCCD1}">
              <a14:hiddenFill xmlns:a14="http://schemas.microsoft.com/office/drawing/2010/main">
                <a:solidFill>
                  <a:srgbClr val="FFFFFF"/>
                </a:solidFill>
              </a14:hiddenFill>
            </a:ext>
          </a:extLst>
        </p:spPr>
      </p:pic>
      <p:sp>
        <p:nvSpPr>
          <p:cNvPr id="34820" name="Freeform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alpha val="94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B377DD7B-0D52-4943-84E3-01199E5F0689}"/>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B55A3348-FDD8-47C7-A0DA-8A8942DC39A3}"/>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43559137-C7AE-4EE3-894B-EC45E801DF6E}"/>
              </a:ext>
            </a:extLst>
          </p:cNvPr>
          <p:cNvSpPr>
            <a:spLocks noGrp="1"/>
          </p:cNvSpPr>
          <p:nvPr>
            <p:ph type="title"/>
          </p:nvPr>
        </p:nvSpPr>
        <p:spPr>
          <a:xfrm>
            <a:off x="810000" y="447188"/>
            <a:ext cx="4930400" cy="1559412"/>
          </a:xfrm>
        </p:spPr>
        <p:txBody>
          <a:bodyPr>
            <a:normAutofit/>
          </a:bodyPr>
          <a:lstStyle/>
          <a:p>
            <a:pPr>
              <a:lnSpc>
                <a:spcPct val="80000"/>
              </a:lnSpc>
            </a:pPr>
            <a:r>
              <a:rPr lang="es-MX" sz="3700"/>
              <a:t>Técnicas de elaboración de un estudio de mercado</a:t>
            </a:r>
          </a:p>
        </p:txBody>
      </p:sp>
      <p:sp>
        <p:nvSpPr>
          <p:cNvPr id="3" name="Marcador de contenido 2">
            <a:extLst>
              <a:ext uri="{FF2B5EF4-FFF2-40B4-BE49-F238E27FC236}">
                <a16:creationId xmlns:a16="http://schemas.microsoft.com/office/drawing/2014/main" xmlns="" id="{D34D154C-2812-416F-BBEF-EAC253E1A20F}"/>
              </a:ext>
            </a:extLst>
          </p:cNvPr>
          <p:cNvSpPr>
            <a:spLocks noGrp="1"/>
          </p:cNvSpPr>
          <p:nvPr>
            <p:ph idx="1"/>
          </p:nvPr>
        </p:nvSpPr>
        <p:spPr>
          <a:xfrm>
            <a:off x="818712" y="2413000"/>
            <a:ext cx="4921687" cy="3632200"/>
          </a:xfrm>
        </p:spPr>
        <p:txBody>
          <a:bodyPr>
            <a:normAutofit/>
          </a:bodyPr>
          <a:lstStyle/>
          <a:p>
            <a:pPr algn="just"/>
            <a:r>
              <a:rPr lang="es-MX" dirty="0"/>
              <a:t>2.- Según la tipología de la información a obtener</a:t>
            </a:r>
          </a:p>
          <a:p>
            <a:pPr lvl="1" algn="just"/>
            <a:r>
              <a:rPr lang="es-MX" dirty="0"/>
              <a:t>TÉCNICAS CUANTITATIVAS: son aquellas que nos permiten medir, o cuantificar como su nombre lo indica el alcance de un determinado fenómeno.</a:t>
            </a:r>
          </a:p>
          <a:p>
            <a:pPr lvl="2"/>
            <a:r>
              <a:rPr lang="es-MX" dirty="0"/>
              <a:t>Encuestas</a:t>
            </a:r>
          </a:p>
          <a:p>
            <a:pPr lvl="2"/>
            <a:r>
              <a:rPr lang="es-MX" dirty="0"/>
              <a:t>Paneles</a:t>
            </a:r>
          </a:p>
        </p:txBody>
      </p:sp>
      <p:sp>
        <p:nvSpPr>
          <p:cNvPr id="9" name="CuadroTexto 8">
            <a:extLst>
              <a:ext uri="{FF2B5EF4-FFF2-40B4-BE49-F238E27FC236}">
                <a16:creationId xmlns:a16="http://schemas.microsoft.com/office/drawing/2014/main" xmlns="" id="{4D026BC0-4F9E-414D-84A7-508D747BEE99}"/>
              </a:ext>
            </a:extLst>
          </p:cNvPr>
          <p:cNvSpPr txBox="1"/>
          <p:nvPr/>
        </p:nvSpPr>
        <p:spPr>
          <a:xfrm>
            <a:off x="5989983" y="6337008"/>
            <a:ext cx="6191684" cy="253916"/>
          </a:xfrm>
          <a:prstGeom prst="rect">
            <a:avLst/>
          </a:prstGeom>
          <a:noFill/>
        </p:spPr>
        <p:txBody>
          <a:bodyPr wrap="square" rtlCol="0">
            <a:spAutoFit/>
          </a:bodyPr>
          <a:lstStyle/>
          <a:p>
            <a:r>
              <a:rPr lang="es-MX" sz="1050" dirty="0">
                <a:solidFill>
                  <a:schemeClr val="bg1"/>
                </a:solidFill>
              </a:rPr>
              <a:t>http://lorenaisabelrodriguez.blogspot.mx/2015/11/tecnicas-cualitativas-o-cuantitativas.html</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900221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Resultado de imagen para tecnicas cualitativas de investigacion">
            <a:extLst>
              <a:ext uri="{FF2B5EF4-FFF2-40B4-BE49-F238E27FC236}">
                <a16:creationId xmlns:a16="http://schemas.microsoft.com/office/drawing/2014/main" xmlns="" id="{DB1D3C2D-5C4E-4B53-B764-E87865656E09}"/>
              </a:ext>
            </a:extLst>
          </p:cNvPr>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7035" r="16315"/>
          <a:stretch/>
        </p:blipFill>
        <p:spPr bwMode="auto">
          <a:xfrm>
            <a:off x="6108700" y="-1"/>
            <a:ext cx="6094450" cy="6858001"/>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1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echa: hacia la izquierda 3">
            <a:hlinkClick r:id="" action="ppaction://hlinkshowjump?jump=previousslide"/>
            <a:extLst>
              <a:ext uri="{FF2B5EF4-FFF2-40B4-BE49-F238E27FC236}">
                <a16:creationId xmlns:a16="http://schemas.microsoft.com/office/drawing/2014/main" xmlns="" id="{A0F0F12E-9C7D-4F10-9B03-46BA337219D3}"/>
              </a:ext>
            </a:extLst>
          </p:cNvPr>
          <p:cNvSpPr/>
          <p:nvPr/>
        </p:nvSpPr>
        <p:spPr>
          <a:xfrm>
            <a:off x="9869164"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Flecha: hacia la izquierda 4">
            <a:hlinkClick r:id="" action="ppaction://hlinkshowjump?jump=nextslide"/>
            <a:extLst>
              <a:ext uri="{FF2B5EF4-FFF2-40B4-BE49-F238E27FC236}">
                <a16:creationId xmlns:a16="http://schemas.microsoft.com/office/drawing/2014/main" xmlns="" id="{865CFC93-A665-4C31-8413-5B55588B1120}"/>
              </a:ext>
            </a:extLst>
          </p:cNvPr>
          <p:cNvSpPr/>
          <p:nvPr/>
        </p:nvSpPr>
        <p:spPr>
          <a:xfrm rot="10800000">
            <a:off x="11015477" y="5938471"/>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a:extLst>
              <a:ext uri="{FF2B5EF4-FFF2-40B4-BE49-F238E27FC236}">
                <a16:creationId xmlns:a16="http://schemas.microsoft.com/office/drawing/2014/main" xmlns="" id="{49806DFE-F5FD-4E60-9782-D2BB8A748EE6}"/>
              </a:ext>
            </a:extLst>
          </p:cNvPr>
          <p:cNvSpPr>
            <a:spLocks noGrp="1"/>
          </p:cNvSpPr>
          <p:nvPr>
            <p:ph type="title"/>
          </p:nvPr>
        </p:nvSpPr>
        <p:spPr>
          <a:xfrm>
            <a:off x="810000" y="447188"/>
            <a:ext cx="5070100" cy="1559412"/>
          </a:xfrm>
        </p:spPr>
        <p:txBody>
          <a:bodyPr>
            <a:normAutofit/>
          </a:bodyPr>
          <a:lstStyle/>
          <a:p>
            <a:pPr>
              <a:lnSpc>
                <a:spcPct val="80000"/>
              </a:lnSpc>
            </a:pPr>
            <a:r>
              <a:rPr lang="es-MX" sz="3700" dirty="0"/>
              <a:t>Técnicas de elaboración de un estudio de mercado</a:t>
            </a:r>
          </a:p>
        </p:txBody>
      </p:sp>
      <p:sp>
        <p:nvSpPr>
          <p:cNvPr id="3" name="Marcador de contenido 2">
            <a:extLst>
              <a:ext uri="{FF2B5EF4-FFF2-40B4-BE49-F238E27FC236}">
                <a16:creationId xmlns:a16="http://schemas.microsoft.com/office/drawing/2014/main" xmlns="" id="{B3170D4F-D6B0-44D7-9AD7-7C5784EDDDC0}"/>
              </a:ext>
            </a:extLst>
          </p:cNvPr>
          <p:cNvSpPr>
            <a:spLocks noGrp="1"/>
          </p:cNvSpPr>
          <p:nvPr>
            <p:ph idx="1"/>
          </p:nvPr>
        </p:nvSpPr>
        <p:spPr>
          <a:xfrm>
            <a:off x="391017" y="2352947"/>
            <a:ext cx="5055923" cy="3924007"/>
          </a:xfrm>
        </p:spPr>
        <p:txBody>
          <a:bodyPr>
            <a:normAutofit/>
          </a:bodyPr>
          <a:lstStyle/>
          <a:p>
            <a:pPr algn="just"/>
            <a:r>
              <a:rPr lang="es-MX" dirty="0"/>
              <a:t>TÉCNICAS CUALITATIVAS: estas técnicas nos facilitan información del por qué, así como las preferencias de uso, las estéticas, necesidades ergonómicas, deficiencias, temores, desconocimiento, etc.</a:t>
            </a:r>
          </a:p>
          <a:p>
            <a:pPr lvl="1"/>
            <a:r>
              <a:rPr lang="es-MX" dirty="0"/>
              <a:t>Observación Directa</a:t>
            </a:r>
          </a:p>
          <a:p>
            <a:pPr lvl="1"/>
            <a:r>
              <a:rPr lang="es-MX" dirty="0"/>
              <a:t>Entrevista en Profundidad</a:t>
            </a:r>
          </a:p>
          <a:p>
            <a:pPr lvl="1"/>
            <a:r>
              <a:rPr lang="es-MX" dirty="0"/>
              <a:t>Reuniones en Grupo</a:t>
            </a:r>
          </a:p>
          <a:p>
            <a:endParaRPr lang="es-MX" dirty="0"/>
          </a:p>
        </p:txBody>
      </p:sp>
      <p:sp>
        <p:nvSpPr>
          <p:cNvPr id="9" name="CuadroTexto 8">
            <a:extLst>
              <a:ext uri="{FF2B5EF4-FFF2-40B4-BE49-F238E27FC236}">
                <a16:creationId xmlns:a16="http://schemas.microsoft.com/office/drawing/2014/main" xmlns="" id="{455EE5A6-7FBF-451F-BA90-43123CC7F2C1}"/>
              </a:ext>
            </a:extLst>
          </p:cNvPr>
          <p:cNvSpPr txBox="1"/>
          <p:nvPr/>
        </p:nvSpPr>
        <p:spPr>
          <a:xfrm>
            <a:off x="6714067" y="6337007"/>
            <a:ext cx="5467600" cy="253916"/>
          </a:xfrm>
          <a:prstGeom prst="rect">
            <a:avLst/>
          </a:prstGeom>
          <a:noFill/>
        </p:spPr>
        <p:txBody>
          <a:bodyPr wrap="square" rtlCol="0">
            <a:spAutoFit/>
          </a:bodyPr>
          <a:lstStyle/>
          <a:p>
            <a:r>
              <a:rPr lang="es-MX" sz="1050" dirty="0">
                <a:solidFill>
                  <a:schemeClr val="bg1"/>
                </a:solidFill>
              </a:rPr>
              <a:t>https://www.emaze.com/@ALIFFTLZ/METODOLOGIA-DE-LA-INVESTIGACION</a:t>
            </a:r>
          </a:p>
        </p:txBody>
      </p:sp>
      <p:sp>
        <p:nvSpPr>
          <p:cNvPr id="10" name="Pergamino: vertical 6">
            <a:hlinkClick r:id="rId3" action="ppaction://hlinksldjump"/>
            <a:extLst>
              <a:ext uri="{FF2B5EF4-FFF2-40B4-BE49-F238E27FC236}">
                <a16:creationId xmlns:a16="http://schemas.microsoft.com/office/drawing/2014/main" xmlns="" id="{8B31BF85-6EEF-43DD-81AD-DD3E588CA736}"/>
              </a:ext>
            </a:extLst>
          </p:cNvPr>
          <p:cNvSpPr/>
          <p:nvPr/>
        </p:nvSpPr>
        <p:spPr>
          <a:xfrm>
            <a:off x="10420785" y="5858798"/>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9378562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39291" y="2047112"/>
            <a:ext cx="4199054" cy="1683327"/>
          </a:xfrm>
        </p:spPr>
        <p:txBody>
          <a:bodyPr/>
          <a:lstStyle/>
          <a:p>
            <a:r>
              <a:rPr lang="es-MX" sz="4800" dirty="0" smtClean="0">
                <a:solidFill>
                  <a:schemeClr val="bg1"/>
                </a:solidFill>
              </a:rPr>
              <a:t>Conclusiones</a:t>
            </a:r>
            <a:endParaRPr lang="es-MX" sz="4800" dirty="0">
              <a:solidFill>
                <a:schemeClr val="bg1"/>
              </a:solidFill>
            </a:endParaRPr>
          </a:p>
        </p:txBody>
      </p:sp>
      <p:sp>
        <p:nvSpPr>
          <p:cNvPr id="5" name="Rectángulo 4"/>
          <p:cNvSpPr/>
          <p:nvPr/>
        </p:nvSpPr>
        <p:spPr>
          <a:xfrm>
            <a:off x="577051" y="673417"/>
            <a:ext cx="2228495" cy="3770263"/>
          </a:xfrm>
          <a:prstGeom prst="rect">
            <a:avLst/>
          </a:prstGeom>
        </p:spPr>
        <p:txBody>
          <a:bodyPr wrap="none">
            <a:spAutoFit/>
          </a:bodyPr>
          <a:lstStyle/>
          <a:p>
            <a:r>
              <a:rPr lang="es-MX" sz="23900" dirty="0">
                <a:solidFill>
                  <a:schemeClr val="bg1"/>
                </a:solidFill>
                <a:latin typeface="Arial Black" panose="020B0A04020102020204" pitchFamily="34" charset="0"/>
              </a:rPr>
              <a:t>7</a:t>
            </a:r>
            <a:endParaRPr lang="es-MX" sz="23900" dirty="0">
              <a:latin typeface="Arial Black" panose="020B0A04020102020204" pitchFamily="34" charset="0"/>
            </a:endParaRPr>
          </a:p>
        </p:txBody>
      </p:sp>
      <p:sp>
        <p:nvSpPr>
          <p:cNvPr id="6" name="Botón de acción: Personalizar 5">
            <a:hlinkClick r:id="rId2" action="ppaction://hlinksldjump" highlightClick="1"/>
          </p:cNvPr>
          <p:cNvSpPr/>
          <p:nvPr/>
        </p:nvSpPr>
        <p:spPr>
          <a:xfrm>
            <a:off x="10122794" y="5885645"/>
            <a:ext cx="1261849" cy="64394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Tree>
    <p:extLst>
      <p:ext uri="{BB962C8B-B14F-4D97-AF65-F5344CB8AC3E}">
        <p14:creationId xmlns:p14="http://schemas.microsoft.com/office/powerpoint/2010/main" val="60799273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1846641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txBox="1">
            <a:spLocks/>
          </p:cNvSpPr>
          <p:nvPr/>
        </p:nvSpPr>
        <p:spPr>
          <a:xfrm>
            <a:off x="4846251" y="648261"/>
            <a:ext cx="5112568" cy="5063988"/>
          </a:xfrm>
          <a:prstGeom prst="rect">
            <a:avLst/>
          </a:prstGeom>
        </p:spPr>
        <p:txBody>
          <a:bodyPr anchor="ctr">
            <a:noAutofit/>
          </a:bodyPr>
          <a:lst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a:lstStyle>
          <a:p>
            <a:pPr marL="0" indent="0">
              <a:buNone/>
            </a:pPr>
            <a:r>
              <a:rPr lang="es-MX" sz="71400" dirty="0" smtClean="0">
                <a:solidFill>
                  <a:srgbClr val="9ECD33"/>
                </a:solidFill>
                <a:latin typeface="Bauhaus 93" panose="04030905020B02020C02" pitchFamily="82" charset="0"/>
              </a:rPr>
              <a:t>?</a:t>
            </a:r>
            <a:endParaRPr lang="es-MX" sz="71400" dirty="0">
              <a:solidFill>
                <a:srgbClr val="9ECD33"/>
              </a:solidFill>
              <a:latin typeface="Bauhaus 93" panose="04030905020B02020C02" pitchFamily="82" charset="0"/>
            </a:endParaRPr>
          </a:p>
        </p:txBody>
      </p:sp>
      <p:sp>
        <p:nvSpPr>
          <p:cNvPr id="4" name="Título 1"/>
          <p:cNvSpPr txBox="1">
            <a:spLocks/>
          </p:cNvSpPr>
          <p:nvPr/>
        </p:nvSpPr>
        <p:spPr>
          <a:xfrm>
            <a:off x="967760" y="4369981"/>
            <a:ext cx="3325599" cy="1676400"/>
          </a:xfrm>
          <a:prstGeom prst="rect">
            <a:avLst/>
          </a:prstGeom>
        </p:spPr>
        <p:txBody>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7200" smtClean="0">
                <a:solidFill>
                  <a:srgbClr val="9ECD33"/>
                </a:solidFill>
              </a:rPr>
              <a:t>Dudas</a:t>
            </a:r>
            <a:endParaRPr lang="es-MX" sz="7200" dirty="0">
              <a:solidFill>
                <a:srgbClr val="9ECD33"/>
              </a:solidFill>
            </a:endParaRPr>
          </a:p>
        </p:txBody>
      </p:sp>
    </p:spTree>
    <p:extLst>
      <p:ext uri="{BB962C8B-B14F-4D97-AF65-F5344CB8AC3E}">
        <p14:creationId xmlns:p14="http://schemas.microsoft.com/office/powerpoint/2010/main" val="6500389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66555" y="2047112"/>
            <a:ext cx="4271789" cy="1683327"/>
          </a:xfrm>
        </p:spPr>
        <p:txBody>
          <a:bodyPr/>
          <a:lstStyle/>
          <a:p>
            <a:r>
              <a:rPr lang="es-MX" sz="4800" dirty="0" smtClean="0">
                <a:solidFill>
                  <a:schemeClr val="bg1"/>
                </a:solidFill>
              </a:rPr>
              <a:t>Referencias Bibliográficas</a:t>
            </a:r>
            <a:endParaRPr lang="es-MX" sz="4800" dirty="0">
              <a:solidFill>
                <a:schemeClr val="bg1"/>
              </a:solidFill>
            </a:endParaRPr>
          </a:p>
        </p:txBody>
      </p:sp>
      <p:sp>
        <p:nvSpPr>
          <p:cNvPr id="5" name="Rectángulo 4"/>
          <p:cNvSpPr/>
          <p:nvPr/>
        </p:nvSpPr>
        <p:spPr>
          <a:xfrm>
            <a:off x="577051" y="673417"/>
            <a:ext cx="2228495" cy="3770263"/>
          </a:xfrm>
          <a:prstGeom prst="rect">
            <a:avLst/>
          </a:prstGeom>
        </p:spPr>
        <p:txBody>
          <a:bodyPr wrap="none">
            <a:spAutoFit/>
          </a:bodyPr>
          <a:lstStyle/>
          <a:p>
            <a:r>
              <a:rPr lang="es-MX" sz="23900" dirty="0">
                <a:solidFill>
                  <a:schemeClr val="bg1"/>
                </a:solidFill>
                <a:latin typeface="Arial Black" panose="020B0A04020102020204" pitchFamily="34" charset="0"/>
              </a:rPr>
              <a:t>8</a:t>
            </a:r>
            <a:endParaRPr lang="es-MX" sz="23900" dirty="0">
              <a:latin typeface="Arial Black" panose="020B0A04020102020204" pitchFamily="34" charset="0"/>
            </a:endParaRPr>
          </a:p>
        </p:txBody>
      </p:sp>
      <p:sp>
        <p:nvSpPr>
          <p:cNvPr id="7" name="Botón de acción: Personalizar 6">
            <a:hlinkClick r:id="rId2" action="ppaction://hlinksldjump" highlightClick="1"/>
          </p:cNvPr>
          <p:cNvSpPr/>
          <p:nvPr/>
        </p:nvSpPr>
        <p:spPr>
          <a:xfrm>
            <a:off x="10122794" y="5885645"/>
            <a:ext cx="1261849" cy="64394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pic>
        <p:nvPicPr>
          <p:cNvPr id="11" name="Imagen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1587" y="1357790"/>
            <a:ext cx="3904443" cy="2445488"/>
          </a:xfrm>
          <a:prstGeom prst="rect">
            <a:avLst/>
          </a:prstGeom>
        </p:spPr>
      </p:pic>
    </p:spTree>
    <p:extLst>
      <p:ext uri="{BB962C8B-B14F-4D97-AF65-F5344CB8AC3E}">
        <p14:creationId xmlns:p14="http://schemas.microsoft.com/office/powerpoint/2010/main" val="112637391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F462A86E-B24F-497A-9949-4F12EA4C1658}"/>
              </a:ext>
            </a:extLst>
          </p:cNvPr>
          <p:cNvSpPr>
            <a:spLocks noGrp="1"/>
          </p:cNvSpPr>
          <p:nvPr>
            <p:ph idx="1"/>
          </p:nvPr>
        </p:nvSpPr>
        <p:spPr>
          <a:xfrm>
            <a:off x="321142" y="2155370"/>
            <a:ext cx="10554574" cy="4324287"/>
          </a:xfrm>
        </p:spPr>
        <p:txBody>
          <a:bodyPr>
            <a:normAutofit fontScale="77500" lnSpcReduction="20000"/>
          </a:bodyPr>
          <a:lstStyle/>
          <a:p>
            <a:r>
              <a:rPr lang="es-MX" dirty="0"/>
              <a:t>CEEI. (2010). GUIA PARA LA ELABORACION DE UN ESTUDIO DE MERCADO. 01/07/2017, de CEEI Sitio web: </a:t>
            </a:r>
            <a:r>
              <a:rPr lang="es-MX" dirty="0">
                <a:hlinkClick r:id="rId2"/>
              </a:rPr>
              <a:t>http://www.focusgi.cat/uploads/metodologia/Investigaci%C3%83%C2%B3%20i%20estudis%20de%20Mercat.pdf</a:t>
            </a:r>
            <a:endParaRPr lang="es-MX" dirty="0"/>
          </a:p>
          <a:p>
            <a:r>
              <a:rPr lang="es-MX" dirty="0" err="1"/>
              <a:t>CreceNegocios</a:t>
            </a:r>
            <a:r>
              <a:rPr lang="es-MX" dirty="0"/>
              <a:t>. (2014). Cómo hacer un estudio de mercado. 01/07/2017, de </a:t>
            </a:r>
            <a:r>
              <a:rPr lang="es-MX" dirty="0" err="1"/>
              <a:t>CreceNegocios</a:t>
            </a:r>
            <a:r>
              <a:rPr lang="es-MX" dirty="0"/>
              <a:t> Sitio web: </a:t>
            </a:r>
            <a:r>
              <a:rPr lang="es-MX" dirty="0">
                <a:hlinkClick r:id="rId3"/>
              </a:rPr>
              <a:t>http://www.crecenegocios.com/como-hacer-un-estudio-de-mercado/</a:t>
            </a:r>
            <a:endParaRPr lang="es-MX" dirty="0"/>
          </a:p>
          <a:p>
            <a:r>
              <a:rPr lang="es-MX" dirty="0"/>
              <a:t>Equipo Vértice. (2010). Dirección de marketing. España: Editorial Vértice.</a:t>
            </a:r>
          </a:p>
          <a:p>
            <a:r>
              <a:rPr lang="es-MX" dirty="0"/>
              <a:t>Fran </a:t>
            </a:r>
            <a:r>
              <a:rPr lang="es-MX" dirty="0" err="1"/>
              <a:t>Leon</a:t>
            </a:r>
            <a:r>
              <a:rPr lang="es-MX" dirty="0"/>
              <a:t> Ale. (2015). ¿SABES QUÉ ES UN ESTUDIO DE MERCADO?. 01/07/2017, de Merca Sitio web: </a:t>
            </a:r>
            <a:r>
              <a:rPr lang="es-MX" dirty="0">
                <a:hlinkClick r:id="rId4"/>
              </a:rPr>
              <a:t>https://www.merca20.com/sabes-que-es-un-estudio-de-mercado/</a:t>
            </a:r>
            <a:endParaRPr lang="es-MX" dirty="0"/>
          </a:p>
          <a:p>
            <a:r>
              <a:rPr lang="es-MX" dirty="0" err="1"/>
              <a:t>Infoautónomos</a:t>
            </a:r>
            <a:r>
              <a:rPr lang="es-MX" dirty="0"/>
              <a:t>. (17/06/2016). Guía para realizar un estudio de mercado. 01/07/2017, de El Economista Sitio web: </a:t>
            </a:r>
            <a:r>
              <a:rPr lang="es-MX" dirty="0">
                <a:hlinkClick r:id="rId5"/>
              </a:rPr>
              <a:t>http://infoautonomos.eleconomista.es/estudio-de-mercado/breve-guia-para-estudio-de-mercado/</a:t>
            </a:r>
            <a:endParaRPr lang="es-MX" dirty="0"/>
          </a:p>
          <a:p>
            <a:r>
              <a:rPr lang="es-MX" dirty="0"/>
              <a:t>Maite Nicuesa. (2015). ¿Para qué sirve un estudio de mercado?. 01/07/2017, de Empresarios Sitio web: </a:t>
            </a:r>
            <a:r>
              <a:rPr lang="es-MX" dirty="0">
                <a:hlinkClick r:id="rId6"/>
              </a:rPr>
              <a:t>https://empresariados.com/para-que-sirve-un-estudio-de-mercado/</a:t>
            </a:r>
            <a:endParaRPr lang="es-MX" dirty="0"/>
          </a:p>
          <a:p>
            <a:r>
              <a:rPr lang="es-MX" dirty="0" err="1"/>
              <a:t>OkDiario</a:t>
            </a:r>
            <a:r>
              <a:rPr lang="es-MX" dirty="0"/>
              <a:t>. (2016). ¿Para qué sirve una investigación de mercado?. 01/07/2017, de </a:t>
            </a:r>
            <a:r>
              <a:rPr lang="es-MX" dirty="0" err="1"/>
              <a:t>OkDinero</a:t>
            </a:r>
            <a:r>
              <a:rPr lang="es-MX" dirty="0"/>
              <a:t> Sitio web: </a:t>
            </a:r>
            <a:r>
              <a:rPr lang="es-MX" dirty="0">
                <a:hlinkClick r:id="rId7"/>
              </a:rPr>
              <a:t>https://okdiario.com/economia/emprendedores/2016/02/13/que-sirve-estudio-mercado-70108</a:t>
            </a:r>
            <a:endParaRPr lang="es-MX" dirty="0"/>
          </a:p>
          <a:p>
            <a:r>
              <a:rPr lang="es-MX" dirty="0"/>
              <a:t>SEGOB. (2010). Estudio de Mercado. 01/07/2017, de Secretaría de Economía Sitio web: </a:t>
            </a:r>
            <a:r>
              <a:rPr lang="es-MX" dirty="0">
                <a:hlinkClick r:id="rId8"/>
              </a:rPr>
              <a:t>http://segob.guanajuato.gob.mx/sil/docs/capacitacion/guiasEmpresariales/GuiaEstudioMercado.pdf</a:t>
            </a:r>
            <a:endParaRPr lang="es-MX" dirty="0"/>
          </a:p>
          <a:p>
            <a:r>
              <a:rPr lang="es-MX" dirty="0" err="1"/>
              <a:t>Shujel</a:t>
            </a:r>
            <a:r>
              <a:rPr lang="es-MX" dirty="0"/>
              <a:t>. (2008). Que es el Estudio de Mercado. 01/07/2017, de Emprendedores Sitio web: </a:t>
            </a:r>
            <a:r>
              <a:rPr lang="es-MX" dirty="0">
                <a:hlinkClick r:id="rId9"/>
              </a:rPr>
              <a:t>http://www.blog-emprendedor.info/que-es-el-estudio-de-mercado/</a:t>
            </a:r>
            <a:endParaRPr lang="es-MX" dirty="0"/>
          </a:p>
        </p:txBody>
      </p:sp>
      <p:sp>
        <p:nvSpPr>
          <p:cNvPr id="7" name="Flecha: hacia la izquierda 6">
            <a:hlinkClick r:id="" action="ppaction://hlinkshowjump?jump=previousslide"/>
            <a:extLst>
              <a:ext uri="{FF2B5EF4-FFF2-40B4-BE49-F238E27FC236}">
                <a16:creationId xmlns:a16="http://schemas.microsoft.com/office/drawing/2014/main" xmlns="" id="{D9897EF3-3B16-4CDB-85AB-3338A7C30731}"/>
              </a:ext>
            </a:extLst>
          </p:cNvPr>
          <p:cNvSpPr/>
          <p:nvPr/>
        </p:nvSpPr>
        <p:spPr>
          <a:xfrm>
            <a:off x="10910742" y="6266285"/>
            <a:ext cx="357809" cy="21337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Pergamino: vertical 8">
            <a:hlinkClick r:id="rId10" action="ppaction://hlinksldjump"/>
            <a:extLst>
              <a:ext uri="{FF2B5EF4-FFF2-40B4-BE49-F238E27FC236}">
                <a16:creationId xmlns:a16="http://schemas.microsoft.com/office/drawing/2014/main" xmlns="" id="{FD651620-6EA0-4D14-BCA9-5E91CD184881}"/>
              </a:ext>
            </a:extLst>
          </p:cNvPr>
          <p:cNvSpPr/>
          <p:nvPr/>
        </p:nvSpPr>
        <p:spPr>
          <a:xfrm>
            <a:off x="11479358" y="6186612"/>
            <a:ext cx="400879" cy="37271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Inicio 5">
            <a:hlinkClick r:id="" action="ppaction://hlinkshowjump?jump=firstslide" highlightClick="1"/>
          </p:cNvPr>
          <p:cNvSpPr/>
          <p:nvPr/>
        </p:nvSpPr>
        <p:spPr>
          <a:xfrm>
            <a:off x="10770312" y="231820"/>
            <a:ext cx="1109925" cy="824247"/>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Personalizar 7">
            <a:hlinkClick r:id="rId11" action="ppaction://hlinksldjump" highlightClick="1"/>
          </p:cNvPr>
          <p:cNvSpPr/>
          <p:nvPr/>
        </p:nvSpPr>
        <p:spPr>
          <a:xfrm>
            <a:off x="10694349" y="1184920"/>
            <a:ext cx="1261849" cy="64394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Tree>
    <p:extLst>
      <p:ext uri="{BB962C8B-B14F-4D97-AF65-F5344CB8AC3E}">
        <p14:creationId xmlns:p14="http://schemas.microsoft.com/office/powerpoint/2010/main" val="2689615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66555" y="2047112"/>
            <a:ext cx="4271789" cy="1683327"/>
          </a:xfrm>
        </p:spPr>
        <p:txBody>
          <a:bodyPr/>
          <a:lstStyle/>
          <a:p>
            <a:r>
              <a:rPr lang="es-MX" sz="4800" dirty="0" smtClean="0">
                <a:solidFill>
                  <a:schemeClr val="bg1"/>
                </a:solidFill>
              </a:rPr>
              <a:t>Presentación</a:t>
            </a:r>
            <a:endParaRPr lang="es-MX" sz="4800" dirty="0">
              <a:solidFill>
                <a:schemeClr val="bg1"/>
              </a:solidFill>
            </a:endParaRPr>
          </a:p>
        </p:txBody>
      </p:sp>
      <p:sp>
        <p:nvSpPr>
          <p:cNvPr id="3" name="Marcador de texto 2"/>
          <p:cNvSpPr>
            <a:spLocks noGrp="1"/>
          </p:cNvSpPr>
          <p:nvPr>
            <p:ph type="body" idx="1"/>
          </p:nvPr>
        </p:nvSpPr>
        <p:spPr>
          <a:xfrm>
            <a:off x="577050" y="4747513"/>
            <a:ext cx="11161293" cy="1069862"/>
          </a:xfrm>
        </p:spPr>
        <p:txBody>
          <a:bodyPr/>
          <a:lstStyle/>
          <a:p>
            <a:r>
              <a:rPr lang="es-MX" sz="2400" dirty="0" smtClean="0"/>
              <a:t>Conocerá los principales criterios para la organización y administración de la tecnología informática en las organizaciones.</a:t>
            </a:r>
            <a:endParaRPr lang="es-MX" sz="2400" dirty="0"/>
          </a:p>
        </p:txBody>
      </p:sp>
      <p:sp>
        <p:nvSpPr>
          <p:cNvPr id="5" name="Rectángulo 4"/>
          <p:cNvSpPr/>
          <p:nvPr/>
        </p:nvSpPr>
        <p:spPr>
          <a:xfrm>
            <a:off x="577051" y="673417"/>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2</a:t>
            </a:r>
            <a:endParaRPr lang="es-MX" sz="23900" dirty="0">
              <a:latin typeface="Arial Black" panose="020B0A04020102020204" pitchFamily="34" charset="0"/>
            </a:endParaRPr>
          </a:p>
        </p:txBody>
      </p:sp>
      <p:sp>
        <p:nvSpPr>
          <p:cNvPr id="6" name="Botón de acción: Personalizar 5">
            <a:hlinkClick r:id="rId2" action="ppaction://hlinksldjump" highlightClick="1"/>
          </p:cNvPr>
          <p:cNvSpPr/>
          <p:nvPr/>
        </p:nvSpPr>
        <p:spPr>
          <a:xfrm>
            <a:off x="10122794" y="5885645"/>
            <a:ext cx="1261849" cy="64394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Tree>
    <p:extLst>
      <p:ext uri="{BB962C8B-B14F-4D97-AF65-F5344CB8AC3E}">
        <p14:creationId xmlns:p14="http://schemas.microsoft.com/office/powerpoint/2010/main" val="974255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31629" y="565296"/>
            <a:ext cx="11291776" cy="5645889"/>
          </a:xfrm>
          <a:prstGeom prst="rect">
            <a:avLst/>
          </a:prstGeom>
        </p:spPr>
      </p:pic>
      <p:sp>
        <p:nvSpPr>
          <p:cNvPr id="3" name="Rectángulo 2"/>
          <p:cNvSpPr/>
          <p:nvPr/>
        </p:nvSpPr>
        <p:spPr>
          <a:xfrm>
            <a:off x="0" y="6581001"/>
            <a:ext cx="12110483" cy="276999"/>
          </a:xfrm>
          <a:prstGeom prst="rect">
            <a:avLst/>
          </a:prstGeom>
        </p:spPr>
        <p:txBody>
          <a:bodyPr wrap="square">
            <a:spAutoFit/>
          </a:bodyPr>
          <a:lstStyle/>
          <a:p>
            <a:r>
              <a:rPr lang="es-MX" sz="1200" dirty="0"/>
              <a:t>http://recodemk.es/articulos/la-importancia-del-estudio-de-mercado-en-la-idea-de-negocio#!prettyPhoto</a:t>
            </a:r>
          </a:p>
        </p:txBody>
      </p:sp>
      <p:sp>
        <p:nvSpPr>
          <p:cNvPr id="4" name="Llamada rectangular redondeada 3"/>
          <p:cNvSpPr/>
          <p:nvPr/>
        </p:nvSpPr>
        <p:spPr>
          <a:xfrm>
            <a:off x="4991985" y="673595"/>
            <a:ext cx="1063256" cy="552893"/>
          </a:xfrm>
          <a:prstGeom prst="wedgeRoundRectCallout">
            <a:avLst>
              <a:gd name="adj1" fmla="val -80241"/>
              <a:gd name="adj2" fmla="val 230895"/>
              <a:gd name="adj3" fmla="val 16667"/>
            </a:avLst>
          </a:prstGeom>
          <a:solidFill>
            <a:srgbClr val="9ECD33">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Clave</a:t>
            </a:r>
            <a:endParaRPr lang="es-MX" dirty="0">
              <a:solidFill>
                <a:schemeClr val="bg1"/>
              </a:solidFill>
            </a:endParaRPr>
          </a:p>
        </p:txBody>
      </p:sp>
      <p:sp>
        <p:nvSpPr>
          <p:cNvPr id="5" name="Llamada rectangular redondeada 4"/>
          <p:cNvSpPr/>
          <p:nvPr/>
        </p:nvSpPr>
        <p:spPr>
          <a:xfrm>
            <a:off x="10107819" y="950041"/>
            <a:ext cx="1531088" cy="607827"/>
          </a:xfrm>
          <a:prstGeom prst="wedgeRoundRectCallout">
            <a:avLst>
              <a:gd name="adj1" fmla="val -95480"/>
              <a:gd name="adj2" fmla="val 97704"/>
              <a:gd name="adj3" fmla="val 16667"/>
            </a:avLst>
          </a:prstGeom>
          <a:solidFill>
            <a:srgbClr val="9ECD33">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Producto o negocio</a:t>
            </a:r>
            <a:endParaRPr lang="es-MX" dirty="0">
              <a:solidFill>
                <a:schemeClr val="bg1"/>
              </a:solidFill>
            </a:endParaRPr>
          </a:p>
        </p:txBody>
      </p:sp>
      <p:sp>
        <p:nvSpPr>
          <p:cNvPr id="6" name="Llamada rectangular redondeada 5"/>
          <p:cNvSpPr/>
          <p:nvPr/>
        </p:nvSpPr>
        <p:spPr>
          <a:xfrm>
            <a:off x="8004070" y="701061"/>
            <a:ext cx="1063256" cy="552893"/>
          </a:xfrm>
          <a:prstGeom prst="wedgeRoundRectCallout">
            <a:avLst>
              <a:gd name="adj1" fmla="val -70551"/>
              <a:gd name="adj2" fmla="val 170331"/>
              <a:gd name="adj3" fmla="val 16667"/>
            </a:avLst>
          </a:prstGeom>
          <a:solidFill>
            <a:srgbClr val="9ECD33">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Clave</a:t>
            </a:r>
            <a:endParaRPr lang="es-MX" dirty="0">
              <a:solidFill>
                <a:schemeClr val="bg1"/>
              </a:solidFill>
            </a:endParaRPr>
          </a:p>
        </p:txBody>
      </p:sp>
      <p:sp>
        <p:nvSpPr>
          <p:cNvPr id="7" name="Llamada rectangular redondeada 6"/>
          <p:cNvSpPr/>
          <p:nvPr/>
        </p:nvSpPr>
        <p:spPr>
          <a:xfrm>
            <a:off x="704818" y="1076683"/>
            <a:ext cx="1531088" cy="607827"/>
          </a:xfrm>
          <a:prstGeom prst="wedgeRoundRectCallout">
            <a:avLst>
              <a:gd name="adj1" fmla="val 87051"/>
              <a:gd name="adj2" fmla="val 65921"/>
              <a:gd name="adj3" fmla="val 16667"/>
            </a:avLst>
          </a:prstGeom>
          <a:solidFill>
            <a:srgbClr val="9ECD33">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Minimiza riesgos</a:t>
            </a:r>
            <a:endParaRPr lang="es-MX" dirty="0">
              <a:solidFill>
                <a:schemeClr val="bg1"/>
              </a:solidFill>
            </a:endParaRPr>
          </a:p>
        </p:txBody>
      </p:sp>
      <p:sp>
        <p:nvSpPr>
          <p:cNvPr id="8" name="Llamada rectangular redondeada 7"/>
          <p:cNvSpPr/>
          <p:nvPr/>
        </p:nvSpPr>
        <p:spPr>
          <a:xfrm>
            <a:off x="704818" y="2054326"/>
            <a:ext cx="1394461" cy="607827"/>
          </a:xfrm>
          <a:prstGeom prst="wedgeRoundRectCallout">
            <a:avLst>
              <a:gd name="adj1" fmla="val 53009"/>
              <a:gd name="adj2" fmla="val 87110"/>
              <a:gd name="adj3" fmla="val 16667"/>
            </a:avLst>
          </a:prstGeom>
          <a:solidFill>
            <a:srgbClr val="9ECD33">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Uso de recursos</a:t>
            </a:r>
            <a:endParaRPr lang="es-MX" dirty="0">
              <a:solidFill>
                <a:schemeClr val="bg1"/>
              </a:solidFill>
            </a:endParaRPr>
          </a:p>
        </p:txBody>
      </p:sp>
      <p:sp>
        <p:nvSpPr>
          <p:cNvPr id="9" name="Llamada rectangular redondeada 8"/>
          <p:cNvSpPr/>
          <p:nvPr/>
        </p:nvSpPr>
        <p:spPr>
          <a:xfrm>
            <a:off x="568191" y="3031969"/>
            <a:ext cx="1531088" cy="355175"/>
          </a:xfrm>
          <a:prstGeom prst="wedgeRoundRectCallout">
            <a:avLst>
              <a:gd name="adj1" fmla="val 92940"/>
              <a:gd name="adj2" fmla="val 51548"/>
              <a:gd name="adj3" fmla="val 16667"/>
            </a:avLst>
          </a:prstGeom>
          <a:solidFill>
            <a:srgbClr val="9ECD33">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Respuestas</a:t>
            </a:r>
            <a:endParaRPr lang="es-MX" dirty="0">
              <a:solidFill>
                <a:schemeClr val="bg1"/>
              </a:solidFill>
            </a:endParaRPr>
          </a:p>
        </p:txBody>
      </p:sp>
      <p:sp>
        <p:nvSpPr>
          <p:cNvPr id="10" name="Llamada rectangular redondeada 9"/>
          <p:cNvSpPr/>
          <p:nvPr/>
        </p:nvSpPr>
        <p:spPr>
          <a:xfrm>
            <a:off x="531629" y="4126776"/>
            <a:ext cx="1770023" cy="607827"/>
          </a:xfrm>
          <a:prstGeom prst="wedgeRoundRectCallout">
            <a:avLst>
              <a:gd name="adj1" fmla="val 286406"/>
              <a:gd name="adj2" fmla="val -162913"/>
              <a:gd name="adj3" fmla="val 16667"/>
            </a:avLst>
          </a:prstGeom>
          <a:solidFill>
            <a:srgbClr val="9ECD33">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Plan de marketing</a:t>
            </a:r>
            <a:endParaRPr lang="es-MX" dirty="0">
              <a:solidFill>
                <a:schemeClr val="bg1"/>
              </a:solidFill>
            </a:endParaRPr>
          </a:p>
        </p:txBody>
      </p:sp>
    </p:spTree>
    <p:extLst>
      <p:ext uri="{BB962C8B-B14F-4D97-AF65-F5344CB8AC3E}">
        <p14:creationId xmlns:p14="http://schemas.microsoft.com/office/powerpoint/2010/main" val="4654033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32811" y="2047112"/>
            <a:ext cx="4271789" cy="1683327"/>
          </a:xfrm>
        </p:spPr>
        <p:txBody>
          <a:bodyPr/>
          <a:lstStyle/>
          <a:p>
            <a:r>
              <a:rPr lang="es-MX" sz="4800" dirty="0" smtClean="0">
                <a:solidFill>
                  <a:schemeClr val="bg1"/>
                </a:solidFill>
              </a:rPr>
              <a:t>Objetivos de la asignatura</a:t>
            </a:r>
            <a:endParaRPr lang="es-MX" sz="4800" dirty="0">
              <a:solidFill>
                <a:schemeClr val="bg1"/>
              </a:solidFill>
            </a:endParaRPr>
          </a:p>
        </p:txBody>
      </p:sp>
      <p:sp>
        <p:nvSpPr>
          <p:cNvPr id="3" name="Marcador de texto 2"/>
          <p:cNvSpPr>
            <a:spLocks noGrp="1"/>
          </p:cNvSpPr>
          <p:nvPr>
            <p:ph type="body" idx="1"/>
          </p:nvPr>
        </p:nvSpPr>
        <p:spPr>
          <a:xfrm>
            <a:off x="810659" y="4747513"/>
            <a:ext cx="10573984" cy="713241"/>
          </a:xfrm>
        </p:spPr>
        <p:txBody>
          <a:bodyPr/>
          <a:lstStyle/>
          <a:p>
            <a:r>
              <a:rPr lang="es-MX" sz="2400" dirty="0" smtClean="0"/>
              <a:t>Conocerá y desarrollará un estudio de mercado para un proyecto informático. </a:t>
            </a:r>
            <a:endParaRPr lang="es-MX" sz="2400" dirty="0"/>
          </a:p>
        </p:txBody>
      </p:sp>
      <p:sp>
        <p:nvSpPr>
          <p:cNvPr id="5" name="Rectángulo 4"/>
          <p:cNvSpPr/>
          <p:nvPr/>
        </p:nvSpPr>
        <p:spPr>
          <a:xfrm>
            <a:off x="556269" y="673417"/>
            <a:ext cx="2228495" cy="3770263"/>
          </a:xfrm>
          <a:prstGeom prst="rect">
            <a:avLst/>
          </a:prstGeom>
        </p:spPr>
        <p:txBody>
          <a:bodyPr wrap="none">
            <a:spAutoFit/>
          </a:bodyPr>
          <a:lstStyle/>
          <a:p>
            <a:r>
              <a:rPr lang="es-MX" sz="23900" dirty="0">
                <a:solidFill>
                  <a:schemeClr val="bg1"/>
                </a:solidFill>
                <a:latin typeface="Arial Black" panose="020B0A04020102020204" pitchFamily="34" charset="0"/>
              </a:rPr>
              <a:t>3</a:t>
            </a:r>
            <a:endParaRPr lang="es-MX" sz="23900" dirty="0">
              <a:latin typeface="Arial Black" panose="020B0A04020102020204" pitchFamily="34" charset="0"/>
            </a:endParaRPr>
          </a:p>
        </p:txBody>
      </p:sp>
      <p:sp>
        <p:nvSpPr>
          <p:cNvPr id="6" name="Botón de acción: Personalizar 5">
            <a:hlinkClick r:id="rId2" action="ppaction://hlinksldjump" highlightClick="1"/>
          </p:cNvPr>
          <p:cNvSpPr/>
          <p:nvPr/>
        </p:nvSpPr>
        <p:spPr>
          <a:xfrm>
            <a:off x="10122794" y="5885645"/>
            <a:ext cx="1261849" cy="64394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Tree>
    <p:extLst>
      <p:ext uri="{BB962C8B-B14F-4D97-AF65-F5344CB8AC3E}">
        <p14:creationId xmlns:p14="http://schemas.microsoft.com/office/powerpoint/2010/main" val="702817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628901" y="2047112"/>
            <a:ext cx="4395354" cy="1683327"/>
          </a:xfrm>
        </p:spPr>
        <p:txBody>
          <a:bodyPr/>
          <a:lstStyle/>
          <a:p>
            <a:r>
              <a:rPr lang="es-MX" sz="4400" dirty="0" smtClean="0">
                <a:solidFill>
                  <a:schemeClr val="bg1"/>
                </a:solidFill>
              </a:rPr>
              <a:t>Conocimientos</a:t>
            </a:r>
            <a:endParaRPr lang="es-MX" sz="4400" dirty="0">
              <a:solidFill>
                <a:schemeClr val="bg1"/>
              </a:solidFill>
            </a:endParaRPr>
          </a:p>
        </p:txBody>
      </p:sp>
      <p:sp>
        <p:nvSpPr>
          <p:cNvPr id="3" name="Marcador de texto 2"/>
          <p:cNvSpPr>
            <a:spLocks noGrp="1"/>
          </p:cNvSpPr>
          <p:nvPr>
            <p:ph type="body" idx="1"/>
          </p:nvPr>
        </p:nvSpPr>
        <p:spPr>
          <a:xfrm>
            <a:off x="556269" y="4678326"/>
            <a:ext cx="10828373" cy="1679944"/>
          </a:xfrm>
        </p:spPr>
        <p:txBody>
          <a:bodyPr/>
          <a:lstStyle/>
          <a:p>
            <a:r>
              <a:rPr lang="es-MX" sz="2000" dirty="0" smtClean="0"/>
              <a:t>Analizará y conocerá las diferentes áreas administrativos de una organización a los cuáles apoya la informática y conocerá y desarrollará un estudio de mercado para un proyecto informático. </a:t>
            </a:r>
            <a:endParaRPr lang="es-MX" sz="2000" dirty="0"/>
          </a:p>
        </p:txBody>
      </p:sp>
      <p:sp>
        <p:nvSpPr>
          <p:cNvPr id="4" name="Marcador de texto 3"/>
          <p:cNvSpPr>
            <a:spLocks noGrp="1"/>
          </p:cNvSpPr>
          <p:nvPr>
            <p:ph type="body" sz="quarter" idx="16"/>
          </p:nvPr>
        </p:nvSpPr>
        <p:spPr>
          <a:xfrm>
            <a:off x="7574642" y="1081457"/>
            <a:ext cx="4214038" cy="3362224"/>
          </a:xfrm>
        </p:spPr>
        <p:txBody>
          <a:bodyPr>
            <a:normAutofit/>
          </a:bodyPr>
          <a:lstStyle/>
          <a:p>
            <a:pPr marL="342900" indent="-342900">
              <a:buFont typeface="+mj-lt"/>
              <a:buAutoNum type="arabicPeriod"/>
            </a:pPr>
            <a:r>
              <a:rPr lang="es-MX" sz="2000" dirty="0" smtClean="0"/>
              <a:t>Sistemas de información del conocimiento</a:t>
            </a:r>
          </a:p>
          <a:p>
            <a:pPr marL="342900" indent="-342900">
              <a:buFont typeface="+mj-lt"/>
              <a:buAutoNum type="arabicPeriod"/>
            </a:pPr>
            <a:r>
              <a:rPr lang="es-MX" sz="2000" dirty="0" smtClean="0"/>
              <a:t>Administración informática</a:t>
            </a:r>
          </a:p>
          <a:p>
            <a:pPr marL="342900" indent="-342900">
              <a:buFont typeface="+mj-lt"/>
              <a:buAutoNum type="arabicPeriod"/>
            </a:pPr>
            <a:r>
              <a:rPr lang="es-MX" sz="2000" dirty="0" smtClean="0"/>
              <a:t>Administración de bases de datos</a:t>
            </a:r>
          </a:p>
          <a:p>
            <a:pPr marL="342900" indent="-342900">
              <a:buFont typeface="+mj-lt"/>
              <a:buAutoNum type="arabicPeriod"/>
            </a:pPr>
            <a:r>
              <a:rPr lang="es-MX" sz="2000" dirty="0" smtClean="0"/>
              <a:t>Análisis y diseño de introducción al modelo de datos</a:t>
            </a:r>
            <a:endParaRPr lang="es-MX" sz="2000" dirty="0"/>
          </a:p>
        </p:txBody>
      </p:sp>
      <p:sp>
        <p:nvSpPr>
          <p:cNvPr id="5" name="Rectángulo 4"/>
          <p:cNvSpPr/>
          <p:nvPr/>
        </p:nvSpPr>
        <p:spPr>
          <a:xfrm>
            <a:off x="556269" y="673417"/>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4</a:t>
            </a:r>
            <a:endParaRPr lang="es-MX" sz="23900" dirty="0">
              <a:latin typeface="Arial Black" panose="020B0A04020102020204" pitchFamily="34" charset="0"/>
            </a:endParaRPr>
          </a:p>
        </p:txBody>
      </p:sp>
      <p:sp>
        <p:nvSpPr>
          <p:cNvPr id="6" name="Botón de acción: Personalizar 5">
            <a:hlinkClick r:id="rId2" action="ppaction://hlinksldjump" highlightClick="1"/>
          </p:cNvPr>
          <p:cNvSpPr/>
          <p:nvPr/>
        </p:nvSpPr>
        <p:spPr>
          <a:xfrm>
            <a:off x="10526831" y="5948972"/>
            <a:ext cx="1261849" cy="643944"/>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rPr>
              <a:t>Í</a:t>
            </a:r>
            <a:r>
              <a:rPr lang="es-MX" b="1" dirty="0" smtClean="0">
                <a:solidFill>
                  <a:schemeClr val="bg1"/>
                </a:solidFill>
              </a:rPr>
              <a:t>NDICE</a:t>
            </a:r>
            <a:endParaRPr lang="es-MX" b="1" dirty="0">
              <a:solidFill>
                <a:schemeClr val="bg1"/>
              </a:solidFill>
            </a:endParaRPr>
          </a:p>
        </p:txBody>
      </p:sp>
    </p:spTree>
    <p:extLst>
      <p:ext uri="{BB962C8B-B14F-4D97-AF65-F5344CB8AC3E}">
        <p14:creationId xmlns:p14="http://schemas.microsoft.com/office/powerpoint/2010/main" val="92069426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ble">
  <a:themeElements>
    <a:clrScheme name="Quotable">
      <a:dk1>
        <a:sysClr val="windowText" lastClr="000000"/>
      </a:dk1>
      <a:lt1>
        <a:sysClr val="window" lastClr="FFFFFF"/>
      </a:lt1>
      <a:dk2>
        <a:srgbClr val="212121"/>
      </a:dk2>
      <a:lt2>
        <a:srgbClr val="636363"/>
      </a:lt2>
      <a:accent1>
        <a:srgbClr val="9ECD33"/>
      </a:accent1>
      <a:accent2>
        <a:srgbClr val="E19933"/>
      </a:accent2>
      <a:accent3>
        <a:srgbClr val="DC5D3D"/>
      </a:accent3>
      <a:accent4>
        <a:srgbClr val="A967CB"/>
      </a:accent4>
      <a:accent5>
        <a:srgbClr val="5EA5DD"/>
      </a:accent5>
      <a:accent6>
        <a:srgbClr val="44BEA9"/>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98D1675B-7325-48AD-994B-0DEF3379A98D}"/>
    </a:ext>
  </a:extLst>
</a:theme>
</file>

<file path=docProps/app.xml><?xml version="1.0" encoding="utf-8"?>
<Properties xmlns="http://schemas.openxmlformats.org/officeDocument/2006/extended-properties" xmlns:vt="http://schemas.openxmlformats.org/officeDocument/2006/docPropsVTypes">
  <Template>TM03457503[[fn=Citable]]</Template>
  <TotalTime>1535</TotalTime>
  <Words>2010</Words>
  <Application>Microsoft Office PowerPoint</Application>
  <PresentationFormat>Panorámica</PresentationFormat>
  <Paragraphs>275</Paragraphs>
  <Slides>56</Slides>
  <Notes>0</Notes>
  <HiddenSlides>0</HiddenSlides>
  <MMClips>3</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56</vt:i4>
      </vt:variant>
    </vt:vector>
  </HeadingPairs>
  <TitlesOfParts>
    <vt:vector size="61" baseType="lpstr">
      <vt:lpstr>Arial Black</vt:lpstr>
      <vt:lpstr>Bauhaus 93</vt:lpstr>
      <vt:lpstr>Century Gothic</vt:lpstr>
      <vt:lpstr>Wingdings 2</vt:lpstr>
      <vt:lpstr>Citable</vt:lpstr>
      <vt:lpstr>Universidad Autónoma del Estado de México</vt:lpstr>
      <vt:lpstr>Índice</vt:lpstr>
      <vt:lpstr>Datos de Identificación</vt:lpstr>
      <vt:lpstr>Presentación de PowerPoint</vt:lpstr>
      <vt:lpstr>Presentación de PowerPoint</vt:lpstr>
      <vt:lpstr>Presentación</vt:lpstr>
      <vt:lpstr>Presentación de PowerPoint</vt:lpstr>
      <vt:lpstr>Objetivos de la asignatura</vt:lpstr>
      <vt:lpstr>Conocimientos</vt:lpstr>
      <vt:lpstr>Guion explicativo</vt:lpstr>
      <vt:lpstr>Estudio de Mercado</vt:lpstr>
      <vt:lpstr>Unidad 2. Estudio de Mercado para un Proyecto Informático</vt:lpstr>
      <vt:lpstr>Menú</vt:lpstr>
      <vt:lpstr>Definición</vt:lpstr>
      <vt:lpstr>Definición</vt:lpstr>
      <vt:lpstr>Definición</vt:lpstr>
      <vt:lpstr>¿Para qué sirve?</vt:lpstr>
      <vt:lpstr>¿Para qué sirve?</vt:lpstr>
      <vt:lpstr>¿Para qué sirve?</vt:lpstr>
      <vt:lpstr>Pasos para hacer un estudio de mercado</vt:lpstr>
      <vt:lpstr>Recogida de Información</vt:lpstr>
      <vt:lpstr>Recogida de Información</vt:lpstr>
      <vt:lpstr>Recogida de Información</vt:lpstr>
      <vt:lpstr>Observación directa</vt:lpstr>
      <vt:lpstr>Observación directa</vt:lpstr>
      <vt:lpstr>Entrevistas y encuestas</vt:lpstr>
      <vt:lpstr>Entrevistas y encuestas</vt:lpstr>
      <vt:lpstr>Video</vt:lpstr>
      <vt:lpstr>Investiga y analiza la competencia</vt:lpstr>
      <vt:lpstr>Investiga y analiza tu competencia</vt:lpstr>
      <vt:lpstr>Investiga y analiza tu competencia</vt:lpstr>
      <vt:lpstr>Video 2</vt:lpstr>
      <vt:lpstr>Define tu target o cliente objetivo</vt:lpstr>
      <vt:lpstr>Video III</vt:lpstr>
      <vt:lpstr>Pasos para hacer un estudio de mercado</vt:lpstr>
      <vt:lpstr>Determinar la necesidad del estudio</vt:lpstr>
      <vt:lpstr>Establecer los objetivos del estudio</vt:lpstr>
      <vt:lpstr>Identificar la información que se va a recolectar</vt:lpstr>
      <vt:lpstr>Determinar las fuentes de información</vt:lpstr>
      <vt:lpstr>Seleccionar y desarrollar las técnicas de recolección de información</vt:lpstr>
      <vt:lpstr>Recolección de información</vt:lpstr>
      <vt:lpstr>Análisis de la información</vt:lpstr>
      <vt:lpstr>Presentación del estudio</vt:lpstr>
      <vt:lpstr>¿Cómo se hace un estudio de mercado?</vt:lpstr>
      <vt:lpstr>¿Cómo se hace un estudio de mercado?</vt:lpstr>
      <vt:lpstr>¿Cómo se hace un estudio de mercado?</vt:lpstr>
      <vt:lpstr>¿Cómo se hace un estudio de mercado?</vt:lpstr>
      <vt:lpstr>¿Cómo se hace un estudio de mercado?</vt:lpstr>
      <vt:lpstr>Técnicas de elaboración de un estudio de mercado</vt:lpstr>
      <vt:lpstr>Técnicas de elaboración de un estudio de mercado</vt:lpstr>
      <vt:lpstr>Técnicas de elaboración de un estudio de mercado</vt:lpstr>
      <vt:lpstr>Conclusiones</vt:lpstr>
      <vt:lpstr>Presentación de PowerPoint</vt:lpstr>
      <vt:lpstr>Presentación de PowerPoint</vt:lpstr>
      <vt:lpstr>Referencias Bibliográficas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Estudio de Mercado</dc:title>
  <dc:creator>Jair Fernando Herrera Morales</dc:creator>
  <cp:lastModifiedBy>INSPIRON</cp:lastModifiedBy>
  <cp:revision>74</cp:revision>
  <dcterms:created xsi:type="dcterms:W3CDTF">2017-06-28T21:53:23Z</dcterms:created>
  <dcterms:modified xsi:type="dcterms:W3CDTF">2017-09-20T21:39:33Z</dcterms:modified>
</cp:coreProperties>
</file>