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3"/>
  </p:notesMasterIdLst>
  <p:sldIdLst>
    <p:sldId id="309" r:id="rId2"/>
    <p:sldId id="308" r:id="rId3"/>
    <p:sldId id="310" r:id="rId4"/>
    <p:sldId id="311" r:id="rId5"/>
    <p:sldId id="312" r:id="rId6"/>
    <p:sldId id="313" r:id="rId7"/>
    <p:sldId id="314" r:id="rId8"/>
    <p:sldId id="318" r:id="rId9"/>
    <p:sldId id="319" r:id="rId10"/>
    <p:sldId id="320" r:id="rId11"/>
    <p:sldId id="321" r:id="rId12"/>
    <p:sldId id="256" r:id="rId13"/>
    <p:sldId id="322" r:id="rId14"/>
    <p:sldId id="283" r:id="rId15"/>
    <p:sldId id="257" r:id="rId16"/>
    <p:sldId id="258" r:id="rId17"/>
    <p:sldId id="259" r:id="rId18"/>
    <p:sldId id="260" r:id="rId19"/>
    <p:sldId id="261" r:id="rId20"/>
    <p:sldId id="275" r:id="rId21"/>
    <p:sldId id="323" r:id="rId22"/>
    <p:sldId id="276" r:id="rId23"/>
    <p:sldId id="263" r:id="rId24"/>
    <p:sldId id="274" r:id="rId25"/>
    <p:sldId id="264" r:id="rId26"/>
    <p:sldId id="281" r:id="rId27"/>
    <p:sldId id="265" r:id="rId28"/>
    <p:sldId id="268" r:id="rId29"/>
    <p:sldId id="269" r:id="rId30"/>
    <p:sldId id="282" r:id="rId31"/>
    <p:sldId id="284" r:id="rId32"/>
    <p:sldId id="285" r:id="rId33"/>
    <p:sldId id="286" r:id="rId34"/>
    <p:sldId id="287" r:id="rId35"/>
    <p:sldId id="289" r:id="rId36"/>
    <p:sldId id="290" r:id="rId37"/>
    <p:sldId id="291" r:id="rId38"/>
    <p:sldId id="325" r:id="rId39"/>
    <p:sldId id="292" r:id="rId40"/>
    <p:sldId id="326" r:id="rId41"/>
    <p:sldId id="299" r:id="rId42"/>
    <p:sldId id="327" r:id="rId43"/>
    <p:sldId id="300" r:id="rId44"/>
    <p:sldId id="293" r:id="rId45"/>
    <p:sldId id="294" r:id="rId46"/>
    <p:sldId id="297" r:id="rId47"/>
    <p:sldId id="298" r:id="rId48"/>
    <p:sldId id="302" r:id="rId49"/>
    <p:sldId id="303" r:id="rId50"/>
    <p:sldId id="304" r:id="rId51"/>
    <p:sldId id="305" r:id="rId52"/>
    <p:sldId id="306" r:id="rId53"/>
    <p:sldId id="271" r:id="rId54"/>
    <p:sldId id="273" r:id="rId55"/>
    <p:sldId id="288" r:id="rId56"/>
    <p:sldId id="315" r:id="rId57"/>
    <p:sldId id="316" r:id="rId58"/>
    <p:sldId id="277" r:id="rId59"/>
    <p:sldId id="317" r:id="rId60"/>
    <p:sldId id="324" r:id="rId61"/>
    <p:sldId id="278" r:id="rId6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34BC"/>
    <a:srgbClr val="74CF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206" autoAdjust="0"/>
    <p:restoredTop sz="93537" autoAdjust="0"/>
  </p:normalViewPr>
  <p:slideViewPr>
    <p:cSldViewPr snapToGrid="0">
      <p:cViewPr varScale="1">
        <p:scale>
          <a:sx n="40" d="100"/>
          <a:sy n="40" d="100"/>
        </p:scale>
        <p:origin x="54" y="6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D0143B-FA8E-4129-8EA1-5FE07A89F57F}"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F39CA502-600F-4D06-9B1A-49339F58B78A}">
      <dgm:prSet/>
      <dgm:spPr/>
      <dgm:t>
        <a:bodyPr/>
        <a:lstStyle/>
        <a:p>
          <a:pPr rtl="0"/>
          <a:r>
            <a:rPr lang="es-MX" smtClean="0"/>
            <a:t>Conjunto de operaciones (funciones) al cual se denomina interfaz la cual representa el comportamiento de un TDA.</a:t>
          </a:r>
          <a:endParaRPr lang="es-MX"/>
        </a:p>
      </dgm:t>
    </dgm:pt>
    <dgm:pt modelId="{4E39DFC1-1274-4790-8B41-6832259941F0}" type="parTrans" cxnId="{617ABEAE-7E69-4AD0-8DCD-29FCF97CDEA1}">
      <dgm:prSet/>
      <dgm:spPr/>
      <dgm:t>
        <a:bodyPr/>
        <a:lstStyle/>
        <a:p>
          <a:endParaRPr lang="es-MX"/>
        </a:p>
      </dgm:t>
    </dgm:pt>
    <dgm:pt modelId="{CD7B40D4-6030-4784-A0A9-C96FCA33EF02}" type="sibTrans" cxnId="{617ABEAE-7E69-4AD0-8DCD-29FCF97CDEA1}">
      <dgm:prSet/>
      <dgm:spPr/>
      <dgm:t>
        <a:bodyPr/>
        <a:lstStyle/>
        <a:p>
          <a:endParaRPr lang="es-MX"/>
        </a:p>
      </dgm:t>
    </dgm:pt>
    <dgm:pt modelId="{AAEB162E-971E-4E53-9017-A6164687BB39}">
      <dgm:prSet/>
      <dgm:spPr/>
      <dgm:t>
        <a:bodyPr/>
        <a:lstStyle/>
        <a:p>
          <a:pPr rtl="0"/>
          <a:r>
            <a:rPr lang="es-MX" smtClean="0"/>
            <a:t>La parte privada del TDA es la implementación la cual esta oculta al programa cliente que lo usa.</a:t>
          </a:r>
          <a:endParaRPr lang="es-MX"/>
        </a:p>
      </dgm:t>
    </dgm:pt>
    <dgm:pt modelId="{E5F6EE4A-5FBC-46E2-A7D1-DCC1C54E7A72}" type="parTrans" cxnId="{97E05A4B-812F-4095-8A36-F20962FC1803}">
      <dgm:prSet/>
      <dgm:spPr/>
      <dgm:t>
        <a:bodyPr/>
        <a:lstStyle/>
        <a:p>
          <a:endParaRPr lang="es-MX"/>
        </a:p>
      </dgm:t>
    </dgm:pt>
    <dgm:pt modelId="{2D17B0D8-8DEE-4485-980A-6BFBB43439B4}" type="sibTrans" cxnId="{97E05A4B-812F-4095-8A36-F20962FC1803}">
      <dgm:prSet/>
      <dgm:spPr/>
      <dgm:t>
        <a:bodyPr/>
        <a:lstStyle/>
        <a:p>
          <a:endParaRPr lang="es-MX"/>
        </a:p>
      </dgm:t>
    </dgm:pt>
    <dgm:pt modelId="{2872E6C8-B2D8-454A-B4B6-955BD7674624}">
      <dgm:prSet/>
      <dgm:spPr/>
      <dgm:t>
        <a:bodyPr/>
        <a:lstStyle/>
        <a:p>
          <a:pPr rtl="0"/>
          <a:r>
            <a:rPr lang="es-MX" smtClean="0"/>
            <a:t>Los TDA son los que reflejan cierto comportamiento organizado en una cierta variedad de datos estructurados, En esta forma de almacenar los datos será característica de cada TDA.</a:t>
          </a:r>
          <a:endParaRPr lang="es-MX"/>
        </a:p>
      </dgm:t>
    </dgm:pt>
    <dgm:pt modelId="{41F8F59D-5862-4235-AF9E-2E7F0DF4319A}" type="parTrans" cxnId="{7FFB245A-4A3F-43D2-97B2-334E2B1B7C9F}">
      <dgm:prSet/>
      <dgm:spPr/>
      <dgm:t>
        <a:bodyPr/>
        <a:lstStyle/>
        <a:p>
          <a:endParaRPr lang="es-MX"/>
        </a:p>
      </dgm:t>
    </dgm:pt>
    <dgm:pt modelId="{8CA65B07-2256-43E8-AFE4-2D5D914DA5D3}" type="sibTrans" cxnId="{7FFB245A-4A3F-43D2-97B2-334E2B1B7C9F}">
      <dgm:prSet/>
      <dgm:spPr/>
      <dgm:t>
        <a:bodyPr/>
        <a:lstStyle/>
        <a:p>
          <a:endParaRPr lang="es-MX"/>
        </a:p>
      </dgm:t>
    </dgm:pt>
    <dgm:pt modelId="{C50DABDE-ED80-4B26-B22F-77FD152B37ED}" type="pres">
      <dgm:prSet presAssocID="{E9D0143B-FA8E-4129-8EA1-5FE07A89F57F}" presName="compositeShape" presStyleCnt="0">
        <dgm:presLayoutVars>
          <dgm:chMax val="7"/>
          <dgm:dir/>
          <dgm:resizeHandles val="exact"/>
        </dgm:presLayoutVars>
      </dgm:prSet>
      <dgm:spPr/>
      <dgm:t>
        <a:bodyPr/>
        <a:lstStyle/>
        <a:p>
          <a:endParaRPr lang="es-MX"/>
        </a:p>
      </dgm:t>
    </dgm:pt>
    <dgm:pt modelId="{40008415-00EB-49F4-BB30-4C03F298E9A7}" type="pres">
      <dgm:prSet presAssocID="{F39CA502-600F-4D06-9B1A-49339F58B78A}" presName="circ1" presStyleLbl="vennNode1" presStyleIdx="0" presStyleCnt="3"/>
      <dgm:spPr/>
      <dgm:t>
        <a:bodyPr/>
        <a:lstStyle/>
        <a:p>
          <a:endParaRPr lang="es-MX"/>
        </a:p>
      </dgm:t>
    </dgm:pt>
    <dgm:pt modelId="{3F8067A8-64D0-4CDB-8A5F-A3988282FDEA}" type="pres">
      <dgm:prSet presAssocID="{F39CA502-600F-4D06-9B1A-49339F58B78A}" presName="circ1Tx" presStyleLbl="revTx" presStyleIdx="0" presStyleCnt="0">
        <dgm:presLayoutVars>
          <dgm:chMax val="0"/>
          <dgm:chPref val="0"/>
          <dgm:bulletEnabled val="1"/>
        </dgm:presLayoutVars>
      </dgm:prSet>
      <dgm:spPr/>
      <dgm:t>
        <a:bodyPr/>
        <a:lstStyle/>
        <a:p>
          <a:endParaRPr lang="es-MX"/>
        </a:p>
      </dgm:t>
    </dgm:pt>
    <dgm:pt modelId="{B009838B-CFC2-4A38-AB6A-BDC75CBE7DF4}" type="pres">
      <dgm:prSet presAssocID="{AAEB162E-971E-4E53-9017-A6164687BB39}" presName="circ2" presStyleLbl="vennNode1" presStyleIdx="1" presStyleCnt="3"/>
      <dgm:spPr/>
      <dgm:t>
        <a:bodyPr/>
        <a:lstStyle/>
        <a:p>
          <a:endParaRPr lang="es-MX"/>
        </a:p>
      </dgm:t>
    </dgm:pt>
    <dgm:pt modelId="{5E755C1E-DE45-4107-BB43-DCEB89E4BA4E}" type="pres">
      <dgm:prSet presAssocID="{AAEB162E-971E-4E53-9017-A6164687BB39}" presName="circ2Tx" presStyleLbl="revTx" presStyleIdx="0" presStyleCnt="0">
        <dgm:presLayoutVars>
          <dgm:chMax val="0"/>
          <dgm:chPref val="0"/>
          <dgm:bulletEnabled val="1"/>
        </dgm:presLayoutVars>
      </dgm:prSet>
      <dgm:spPr/>
      <dgm:t>
        <a:bodyPr/>
        <a:lstStyle/>
        <a:p>
          <a:endParaRPr lang="es-MX"/>
        </a:p>
      </dgm:t>
    </dgm:pt>
    <dgm:pt modelId="{BECE0FBA-FD07-41D7-B92D-44FE3FA8CDF0}" type="pres">
      <dgm:prSet presAssocID="{2872E6C8-B2D8-454A-B4B6-955BD7674624}" presName="circ3" presStyleLbl="vennNode1" presStyleIdx="2" presStyleCnt="3"/>
      <dgm:spPr/>
      <dgm:t>
        <a:bodyPr/>
        <a:lstStyle/>
        <a:p>
          <a:endParaRPr lang="es-MX"/>
        </a:p>
      </dgm:t>
    </dgm:pt>
    <dgm:pt modelId="{429BE9F7-AEB1-4BE1-BAB9-8848033D0BAC}" type="pres">
      <dgm:prSet presAssocID="{2872E6C8-B2D8-454A-B4B6-955BD7674624}" presName="circ3Tx" presStyleLbl="revTx" presStyleIdx="0" presStyleCnt="0">
        <dgm:presLayoutVars>
          <dgm:chMax val="0"/>
          <dgm:chPref val="0"/>
          <dgm:bulletEnabled val="1"/>
        </dgm:presLayoutVars>
      </dgm:prSet>
      <dgm:spPr/>
      <dgm:t>
        <a:bodyPr/>
        <a:lstStyle/>
        <a:p>
          <a:endParaRPr lang="es-MX"/>
        </a:p>
      </dgm:t>
    </dgm:pt>
  </dgm:ptLst>
  <dgm:cxnLst>
    <dgm:cxn modelId="{7FFB245A-4A3F-43D2-97B2-334E2B1B7C9F}" srcId="{E9D0143B-FA8E-4129-8EA1-5FE07A89F57F}" destId="{2872E6C8-B2D8-454A-B4B6-955BD7674624}" srcOrd="2" destOrd="0" parTransId="{41F8F59D-5862-4235-AF9E-2E7F0DF4319A}" sibTransId="{8CA65B07-2256-43E8-AFE4-2D5D914DA5D3}"/>
    <dgm:cxn modelId="{800EEF78-7AE5-4C6A-91C2-63EBA49ADAED}" type="presOf" srcId="{F39CA502-600F-4D06-9B1A-49339F58B78A}" destId="{3F8067A8-64D0-4CDB-8A5F-A3988282FDEA}" srcOrd="1" destOrd="0" presId="urn:microsoft.com/office/officeart/2005/8/layout/venn1"/>
    <dgm:cxn modelId="{F3898F64-918E-42A2-9DB9-E17FE00DBC44}" type="presOf" srcId="{E9D0143B-FA8E-4129-8EA1-5FE07A89F57F}" destId="{C50DABDE-ED80-4B26-B22F-77FD152B37ED}" srcOrd="0" destOrd="0" presId="urn:microsoft.com/office/officeart/2005/8/layout/venn1"/>
    <dgm:cxn modelId="{97E05A4B-812F-4095-8A36-F20962FC1803}" srcId="{E9D0143B-FA8E-4129-8EA1-5FE07A89F57F}" destId="{AAEB162E-971E-4E53-9017-A6164687BB39}" srcOrd="1" destOrd="0" parTransId="{E5F6EE4A-5FBC-46E2-A7D1-DCC1C54E7A72}" sibTransId="{2D17B0D8-8DEE-4485-980A-6BFBB43439B4}"/>
    <dgm:cxn modelId="{151540BA-36B0-4715-8289-1BD9124233D1}" type="presOf" srcId="{AAEB162E-971E-4E53-9017-A6164687BB39}" destId="{B009838B-CFC2-4A38-AB6A-BDC75CBE7DF4}" srcOrd="0" destOrd="0" presId="urn:microsoft.com/office/officeart/2005/8/layout/venn1"/>
    <dgm:cxn modelId="{BBC446E2-2024-47A9-ADC8-7226B3641301}" type="presOf" srcId="{2872E6C8-B2D8-454A-B4B6-955BD7674624}" destId="{429BE9F7-AEB1-4BE1-BAB9-8848033D0BAC}" srcOrd="1" destOrd="0" presId="urn:microsoft.com/office/officeart/2005/8/layout/venn1"/>
    <dgm:cxn modelId="{6B6DAB8B-60EE-4820-A33D-F6019559A0EE}" type="presOf" srcId="{F39CA502-600F-4D06-9B1A-49339F58B78A}" destId="{40008415-00EB-49F4-BB30-4C03F298E9A7}" srcOrd="0" destOrd="0" presId="urn:microsoft.com/office/officeart/2005/8/layout/venn1"/>
    <dgm:cxn modelId="{617ABEAE-7E69-4AD0-8DCD-29FCF97CDEA1}" srcId="{E9D0143B-FA8E-4129-8EA1-5FE07A89F57F}" destId="{F39CA502-600F-4D06-9B1A-49339F58B78A}" srcOrd="0" destOrd="0" parTransId="{4E39DFC1-1274-4790-8B41-6832259941F0}" sibTransId="{CD7B40D4-6030-4784-A0A9-C96FCA33EF02}"/>
    <dgm:cxn modelId="{FC752FD9-D35A-42E2-A184-4D6EA137413C}" type="presOf" srcId="{AAEB162E-971E-4E53-9017-A6164687BB39}" destId="{5E755C1E-DE45-4107-BB43-DCEB89E4BA4E}" srcOrd="1" destOrd="0" presId="urn:microsoft.com/office/officeart/2005/8/layout/venn1"/>
    <dgm:cxn modelId="{67787916-E833-404E-8B9E-CB40C8AE473D}" type="presOf" srcId="{2872E6C8-B2D8-454A-B4B6-955BD7674624}" destId="{BECE0FBA-FD07-41D7-B92D-44FE3FA8CDF0}" srcOrd="0" destOrd="0" presId="urn:microsoft.com/office/officeart/2005/8/layout/venn1"/>
    <dgm:cxn modelId="{8B8FEF10-D769-4D89-97C9-DC9800C1F800}" type="presParOf" srcId="{C50DABDE-ED80-4B26-B22F-77FD152B37ED}" destId="{40008415-00EB-49F4-BB30-4C03F298E9A7}" srcOrd="0" destOrd="0" presId="urn:microsoft.com/office/officeart/2005/8/layout/venn1"/>
    <dgm:cxn modelId="{5C2BFAB6-DF71-4ED2-AC3A-14A2EAD46391}" type="presParOf" srcId="{C50DABDE-ED80-4B26-B22F-77FD152B37ED}" destId="{3F8067A8-64D0-4CDB-8A5F-A3988282FDEA}" srcOrd="1" destOrd="0" presId="urn:microsoft.com/office/officeart/2005/8/layout/venn1"/>
    <dgm:cxn modelId="{00CB597A-AFE5-4416-B3FA-E86A0C76FDE2}" type="presParOf" srcId="{C50DABDE-ED80-4B26-B22F-77FD152B37ED}" destId="{B009838B-CFC2-4A38-AB6A-BDC75CBE7DF4}" srcOrd="2" destOrd="0" presId="urn:microsoft.com/office/officeart/2005/8/layout/venn1"/>
    <dgm:cxn modelId="{598F4CC2-C420-4237-B04D-13888CFA701E}" type="presParOf" srcId="{C50DABDE-ED80-4B26-B22F-77FD152B37ED}" destId="{5E755C1E-DE45-4107-BB43-DCEB89E4BA4E}" srcOrd="3" destOrd="0" presId="urn:microsoft.com/office/officeart/2005/8/layout/venn1"/>
    <dgm:cxn modelId="{677A0C67-BC69-4A87-94CA-BB37D21D3CE4}" type="presParOf" srcId="{C50DABDE-ED80-4B26-B22F-77FD152B37ED}" destId="{BECE0FBA-FD07-41D7-B92D-44FE3FA8CDF0}" srcOrd="4" destOrd="0" presId="urn:microsoft.com/office/officeart/2005/8/layout/venn1"/>
    <dgm:cxn modelId="{363DD0A7-2051-4092-907A-206BF3A1C8C3}" type="presParOf" srcId="{C50DABDE-ED80-4B26-B22F-77FD152B37ED}" destId="{429BE9F7-AEB1-4BE1-BAB9-8848033D0BAC}"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3A177D-6382-42C5-AE27-1EAA8FCA15F1}"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MX"/>
        </a:p>
      </dgm:t>
    </dgm:pt>
    <dgm:pt modelId="{179358F6-3710-403F-82F3-04170E79DCD8}">
      <dgm:prSet custT="1"/>
      <dgm:spPr/>
      <dgm:t>
        <a:bodyPr/>
        <a:lstStyle/>
        <a:p>
          <a:pPr rtl="0"/>
          <a:r>
            <a:rPr lang="es-MX" sz="1400" dirty="0" smtClean="0"/>
            <a:t>El concepto de tipo de dato abstracto (TDA, </a:t>
          </a:r>
          <a:r>
            <a:rPr lang="es-MX" sz="1400" dirty="0" err="1" smtClean="0"/>
            <a:t>Abstract</a:t>
          </a:r>
          <a:r>
            <a:rPr lang="es-MX" sz="1400" dirty="0" smtClean="0"/>
            <a:t> Data </a:t>
          </a:r>
          <a:r>
            <a:rPr lang="es-MX" sz="1400" dirty="0" err="1" smtClean="0"/>
            <a:t>Type</a:t>
          </a:r>
          <a:r>
            <a:rPr lang="es-MX" sz="1400" dirty="0" smtClean="0"/>
            <a:t>), fue propuesto por primera vez hacia 1974 por John </a:t>
          </a:r>
          <a:r>
            <a:rPr lang="es-MX" sz="1400" dirty="0" err="1" smtClean="0"/>
            <a:t>Guttag</a:t>
          </a:r>
          <a:r>
            <a:rPr lang="es-MX" sz="1400" dirty="0" smtClean="0"/>
            <a:t> y otros, pero no fue hasta 1975 que </a:t>
          </a:r>
          <a:r>
            <a:rPr lang="es-MX" sz="1400" dirty="0" err="1" smtClean="0"/>
            <a:t>Barbara</a:t>
          </a:r>
          <a:r>
            <a:rPr lang="es-MX" sz="1400" dirty="0" smtClean="0"/>
            <a:t> </a:t>
          </a:r>
          <a:r>
            <a:rPr lang="es-MX" sz="1400" dirty="0" err="1" smtClean="0"/>
            <a:t>Liskov</a:t>
          </a:r>
          <a:r>
            <a:rPr lang="es-MX" sz="1400" dirty="0" smtClean="0"/>
            <a:t> lo propuso para el lenguaje CLU.</a:t>
          </a:r>
          <a:endParaRPr lang="es-MX" sz="1400" dirty="0"/>
        </a:p>
      </dgm:t>
    </dgm:pt>
    <dgm:pt modelId="{C069FD81-8719-4287-A950-3A3382DCC9D9}" type="parTrans" cxnId="{1F818B0C-FEF8-40BB-9E06-B18F513FEF7B}">
      <dgm:prSet/>
      <dgm:spPr/>
      <dgm:t>
        <a:bodyPr/>
        <a:lstStyle/>
        <a:p>
          <a:endParaRPr lang="es-MX"/>
        </a:p>
      </dgm:t>
    </dgm:pt>
    <dgm:pt modelId="{2B01F516-CD60-4449-AB9C-346F9955F21F}" type="sibTrans" cxnId="{1F818B0C-FEF8-40BB-9E06-B18F513FEF7B}">
      <dgm:prSet/>
      <dgm:spPr/>
      <dgm:t>
        <a:bodyPr/>
        <a:lstStyle/>
        <a:p>
          <a:endParaRPr lang="es-MX"/>
        </a:p>
      </dgm:t>
    </dgm:pt>
    <dgm:pt modelId="{3F1217E3-DA49-43B5-A708-36385C8688BE}">
      <dgm:prSet custT="1"/>
      <dgm:spPr/>
      <dgm:t>
        <a:bodyPr/>
        <a:lstStyle/>
        <a:p>
          <a:pPr rtl="0"/>
          <a:r>
            <a:rPr lang="es-MX" sz="1400" dirty="0" smtClean="0"/>
            <a:t>El lenguaje Turbo Pascal fue determinante para la común aceptación de los TDA con la introducción de las </a:t>
          </a:r>
          <a:r>
            <a:rPr lang="es-MX" sz="1400" dirty="0" err="1" smtClean="0"/>
            <a:t>Units</a:t>
          </a:r>
          <a:r>
            <a:rPr lang="es-MX" sz="1400" dirty="0" smtClean="0"/>
            <a:t>, si bien estas no cumplen con las características básicas de un tipo de dato abstracto como por ejemplo la encapsulación de los datos, pues corresponde al ambiente orientado a objetos. </a:t>
          </a:r>
          <a:endParaRPr lang="es-MX" sz="1400" dirty="0"/>
        </a:p>
      </dgm:t>
    </dgm:pt>
    <dgm:pt modelId="{3FDFD61D-4926-4939-8BCD-0B2F65465CF7}" type="parTrans" cxnId="{A89C61D8-12B0-4793-B2E9-ABB7217218B6}">
      <dgm:prSet/>
      <dgm:spPr/>
      <dgm:t>
        <a:bodyPr/>
        <a:lstStyle/>
        <a:p>
          <a:endParaRPr lang="es-MX"/>
        </a:p>
      </dgm:t>
    </dgm:pt>
    <dgm:pt modelId="{2CD31C3C-5877-4E6F-ABE8-32BCF2E304A2}" type="sibTrans" cxnId="{A89C61D8-12B0-4793-B2E9-ABB7217218B6}">
      <dgm:prSet/>
      <dgm:spPr/>
      <dgm:t>
        <a:bodyPr/>
        <a:lstStyle/>
        <a:p>
          <a:endParaRPr lang="es-MX"/>
        </a:p>
      </dgm:t>
    </dgm:pt>
    <dgm:pt modelId="{99214176-4845-4427-B2E0-ACDFD7122717}">
      <dgm:prSet custT="1"/>
      <dgm:spPr/>
      <dgm:t>
        <a:bodyPr/>
        <a:lstStyle/>
        <a:p>
          <a:pPr rtl="0"/>
          <a:r>
            <a:rPr lang="es-MX" sz="1600" dirty="0" smtClean="0"/>
            <a:t>El lenguaje de programación Ada pudo implementar exitosamente los TDA con sus </a:t>
          </a:r>
          <a:r>
            <a:rPr lang="es-MX" sz="1600" i="1" dirty="0" err="1" smtClean="0"/>
            <a:t>packages</a:t>
          </a:r>
          <a:r>
            <a:rPr lang="es-MX" sz="1600" dirty="0" smtClean="0"/>
            <a:t>. Importante recordar que estos dos últimos lenguajes soportan formalmente la Programación modular.</a:t>
          </a:r>
          <a:endParaRPr lang="es-MX" sz="1600" dirty="0"/>
        </a:p>
      </dgm:t>
    </dgm:pt>
    <dgm:pt modelId="{29133EB9-77F3-4AEC-BDB2-865002F79BC7}" type="parTrans" cxnId="{3BFC49EE-E444-4AA7-9B25-E65CD9766A3E}">
      <dgm:prSet/>
      <dgm:spPr/>
      <dgm:t>
        <a:bodyPr/>
        <a:lstStyle/>
        <a:p>
          <a:endParaRPr lang="es-MX"/>
        </a:p>
      </dgm:t>
    </dgm:pt>
    <dgm:pt modelId="{7C6A29CA-D83C-45E9-95B8-F4F29D4BA6BE}" type="sibTrans" cxnId="{3BFC49EE-E444-4AA7-9B25-E65CD9766A3E}">
      <dgm:prSet/>
      <dgm:spPr/>
      <dgm:t>
        <a:bodyPr/>
        <a:lstStyle/>
        <a:p>
          <a:endParaRPr lang="es-MX"/>
        </a:p>
      </dgm:t>
    </dgm:pt>
    <dgm:pt modelId="{C5352A90-223B-427B-8606-1646C47CD94D}" type="pres">
      <dgm:prSet presAssocID="{243A177D-6382-42C5-AE27-1EAA8FCA15F1}" presName="compositeShape" presStyleCnt="0">
        <dgm:presLayoutVars>
          <dgm:dir/>
          <dgm:resizeHandles/>
        </dgm:presLayoutVars>
      </dgm:prSet>
      <dgm:spPr/>
      <dgm:t>
        <a:bodyPr/>
        <a:lstStyle/>
        <a:p>
          <a:endParaRPr lang="es-MX"/>
        </a:p>
      </dgm:t>
    </dgm:pt>
    <dgm:pt modelId="{468D1000-4A2F-4C83-96B4-2A18EEE7B193}" type="pres">
      <dgm:prSet presAssocID="{243A177D-6382-42C5-AE27-1EAA8FCA15F1}" presName="pyramid" presStyleLbl="node1" presStyleIdx="0" presStyleCnt="1" custLinFactNeighborX="-35146"/>
      <dgm:spPr/>
    </dgm:pt>
    <dgm:pt modelId="{99E4C304-CC03-42C9-8727-B6FD928A2FB7}" type="pres">
      <dgm:prSet presAssocID="{243A177D-6382-42C5-AE27-1EAA8FCA15F1}" presName="theList" presStyleCnt="0"/>
      <dgm:spPr/>
    </dgm:pt>
    <dgm:pt modelId="{16340DB9-094C-4685-BD97-2C0E5F3D66E5}" type="pres">
      <dgm:prSet presAssocID="{179358F6-3710-403F-82F3-04170E79DCD8}" presName="aNode" presStyleLbl="fgAcc1" presStyleIdx="0" presStyleCnt="3" custScaleX="171505" custLinFactNeighborX="-17816" custLinFactNeighborY="-24460">
        <dgm:presLayoutVars>
          <dgm:bulletEnabled val="1"/>
        </dgm:presLayoutVars>
      </dgm:prSet>
      <dgm:spPr/>
      <dgm:t>
        <a:bodyPr/>
        <a:lstStyle/>
        <a:p>
          <a:endParaRPr lang="es-MX"/>
        </a:p>
      </dgm:t>
    </dgm:pt>
    <dgm:pt modelId="{DE9DD28D-3A70-478B-9757-070CD30100A4}" type="pres">
      <dgm:prSet presAssocID="{179358F6-3710-403F-82F3-04170E79DCD8}" presName="aSpace" presStyleCnt="0"/>
      <dgm:spPr/>
    </dgm:pt>
    <dgm:pt modelId="{FC9C6987-A34D-4297-8B73-4D8DEA6253F2}" type="pres">
      <dgm:prSet presAssocID="{3F1217E3-DA49-43B5-A708-36385C8688BE}" presName="aNode" presStyleLbl="fgAcc1" presStyleIdx="1" presStyleCnt="3" custScaleX="173250" custLinFactNeighborX="-17073" custLinFactNeighborY="-24460">
        <dgm:presLayoutVars>
          <dgm:bulletEnabled val="1"/>
        </dgm:presLayoutVars>
      </dgm:prSet>
      <dgm:spPr/>
      <dgm:t>
        <a:bodyPr/>
        <a:lstStyle/>
        <a:p>
          <a:endParaRPr lang="es-MX"/>
        </a:p>
      </dgm:t>
    </dgm:pt>
    <dgm:pt modelId="{5BA3F0A5-C0BD-4A49-96A9-3F2FD065A730}" type="pres">
      <dgm:prSet presAssocID="{3F1217E3-DA49-43B5-A708-36385C8688BE}" presName="aSpace" presStyleCnt="0"/>
      <dgm:spPr/>
    </dgm:pt>
    <dgm:pt modelId="{4D880A82-AA9B-4EEB-8D58-ADD8A4B301C0}" type="pres">
      <dgm:prSet presAssocID="{99214176-4845-4427-B2E0-ACDFD7122717}" presName="aNode" presStyleLbl="fgAcc1" presStyleIdx="2" presStyleCnt="3" custScaleX="175062" custLinFactNeighborX="-14846" custLinFactNeighborY="-27978">
        <dgm:presLayoutVars>
          <dgm:bulletEnabled val="1"/>
        </dgm:presLayoutVars>
      </dgm:prSet>
      <dgm:spPr/>
      <dgm:t>
        <a:bodyPr/>
        <a:lstStyle/>
        <a:p>
          <a:endParaRPr lang="es-MX"/>
        </a:p>
      </dgm:t>
    </dgm:pt>
    <dgm:pt modelId="{0915EF30-1BEF-4DD2-9260-BA7E323679FC}" type="pres">
      <dgm:prSet presAssocID="{99214176-4845-4427-B2E0-ACDFD7122717}" presName="aSpace" presStyleCnt="0"/>
      <dgm:spPr/>
    </dgm:pt>
  </dgm:ptLst>
  <dgm:cxnLst>
    <dgm:cxn modelId="{1F818B0C-FEF8-40BB-9E06-B18F513FEF7B}" srcId="{243A177D-6382-42C5-AE27-1EAA8FCA15F1}" destId="{179358F6-3710-403F-82F3-04170E79DCD8}" srcOrd="0" destOrd="0" parTransId="{C069FD81-8719-4287-A950-3A3382DCC9D9}" sibTransId="{2B01F516-CD60-4449-AB9C-346F9955F21F}"/>
    <dgm:cxn modelId="{A89C61D8-12B0-4793-B2E9-ABB7217218B6}" srcId="{243A177D-6382-42C5-AE27-1EAA8FCA15F1}" destId="{3F1217E3-DA49-43B5-A708-36385C8688BE}" srcOrd="1" destOrd="0" parTransId="{3FDFD61D-4926-4939-8BCD-0B2F65465CF7}" sibTransId="{2CD31C3C-5877-4E6F-ABE8-32BCF2E304A2}"/>
    <dgm:cxn modelId="{69333B71-9310-40EF-8A84-F38ECB076AFF}" type="presOf" srcId="{3F1217E3-DA49-43B5-A708-36385C8688BE}" destId="{FC9C6987-A34D-4297-8B73-4D8DEA6253F2}" srcOrd="0" destOrd="0" presId="urn:microsoft.com/office/officeart/2005/8/layout/pyramid2"/>
    <dgm:cxn modelId="{8C7E1D95-2136-4CF7-A51A-9A4DAFD882DC}" type="presOf" srcId="{179358F6-3710-403F-82F3-04170E79DCD8}" destId="{16340DB9-094C-4685-BD97-2C0E5F3D66E5}" srcOrd="0" destOrd="0" presId="urn:microsoft.com/office/officeart/2005/8/layout/pyramid2"/>
    <dgm:cxn modelId="{3BFC49EE-E444-4AA7-9B25-E65CD9766A3E}" srcId="{243A177D-6382-42C5-AE27-1EAA8FCA15F1}" destId="{99214176-4845-4427-B2E0-ACDFD7122717}" srcOrd="2" destOrd="0" parTransId="{29133EB9-77F3-4AEC-BDB2-865002F79BC7}" sibTransId="{7C6A29CA-D83C-45E9-95B8-F4F29D4BA6BE}"/>
    <dgm:cxn modelId="{DAE4981C-78CB-4CA0-8E29-1E434FFE8749}" type="presOf" srcId="{99214176-4845-4427-B2E0-ACDFD7122717}" destId="{4D880A82-AA9B-4EEB-8D58-ADD8A4B301C0}" srcOrd="0" destOrd="0" presId="urn:microsoft.com/office/officeart/2005/8/layout/pyramid2"/>
    <dgm:cxn modelId="{38DB93FB-762B-4B38-B125-977DD7179E26}" type="presOf" srcId="{243A177D-6382-42C5-AE27-1EAA8FCA15F1}" destId="{C5352A90-223B-427B-8606-1646C47CD94D}" srcOrd="0" destOrd="0" presId="urn:microsoft.com/office/officeart/2005/8/layout/pyramid2"/>
    <dgm:cxn modelId="{DC649680-59F9-4E07-A34F-A905D49E560C}" type="presParOf" srcId="{C5352A90-223B-427B-8606-1646C47CD94D}" destId="{468D1000-4A2F-4C83-96B4-2A18EEE7B193}" srcOrd="0" destOrd="0" presId="urn:microsoft.com/office/officeart/2005/8/layout/pyramid2"/>
    <dgm:cxn modelId="{7E8B1CDA-F2CF-47C4-A02B-338B298ED1A2}" type="presParOf" srcId="{C5352A90-223B-427B-8606-1646C47CD94D}" destId="{99E4C304-CC03-42C9-8727-B6FD928A2FB7}" srcOrd="1" destOrd="0" presId="urn:microsoft.com/office/officeart/2005/8/layout/pyramid2"/>
    <dgm:cxn modelId="{26E6955A-80B0-49DA-BDB5-B3FD0501B4E1}" type="presParOf" srcId="{99E4C304-CC03-42C9-8727-B6FD928A2FB7}" destId="{16340DB9-094C-4685-BD97-2C0E5F3D66E5}" srcOrd="0" destOrd="0" presId="urn:microsoft.com/office/officeart/2005/8/layout/pyramid2"/>
    <dgm:cxn modelId="{9B6A29B4-6CB8-44C9-B307-C318BD3D7E9E}" type="presParOf" srcId="{99E4C304-CC03-42C9-8727-B6FD928A2FB7}" destId="{DE9DD28D-3A70-478B-9757-070CD30100A4}" srcOrd="1" destOrd="0" presId="urn:microsoft.com/office/officeart/2005/8/layout/pyramid2"/>
    <dgm:cxn modelId="{F0FDEAB5-4022-495A-95CD-FA4C8590F9BB}" type="presParOf" srcId="{99E4C304-CC03-42C9-8727-B6FD928A2FB7}" destId="{FC9C6987-A34D-4297-8B73-4D8DEA6253F2}" srcOrd="2" destOrd="0" presId="urn:microsoft.com/office/officeart/2005/8/layout/pyramid2"/>
    <dgm:cxn modelId="{7CDD62C4-3071-42AF-B63B-AE2668455B52}" type="presParOf" srcId="{99E4C304-CC03-42C9-8727-B6FD928A2FB7}" destId="{5BA3F0A5-C0BD-4A49-96A9-3F2FD065A730}" srcOrd="3" destOrd="0" presId="urn:microsoft.com/office/officeart/2005/8/layout/pyramid2"/>
    <dgm:cxn modelId="{6F7E583B-A533-43BD-B240-830D6A1C23CD}" type="presParOf" srcId="{99E4C304-CC03-42C9-8727-B6FD928A2FB7}" destId="{4D880A82-AA9B-4EEB-8D58-ADD8A4B301C0}" srcOrd="4" destOrd="0" presId="urn:microsoft.com/office/officeart/2005/8/layout/pyramid2"/>
    <dgm:cxn modelId="{0408085C-2D24-413C-AFC5-0C9CE03A500C}" type="presParOf" srcId="{99E4C304-CC03-42C9-8727-B6FD928A2FB7}" destId="{0915EF30-1BEF-4DD2-9260-BA7E323679FC}"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FFA49C-0E03-4100-91A2-B860DAAA8045}" type="doc">
      <dgm:prSet loTypeId="urn:microsoft.com/office/officeart/2005/8/layout/equation2" loCatId="process" qsTypeId="urn:microsoft.com/office/officeart/2005/8/quickstyle/simple3" qsCatId="simple" csTypeId="urn:microsoft.com/office/officeart/2005/8/colors/accent1_2" csCatId="accent1" phldr="1"/>
      <dgm:spPr/>
    </dgm:pt>
    <dgm:pt modelId="{45A702FA-8B56-4D76-8E10-9151EAB62D3A}">
      <dgm:prSet phldrT="[Texto]"/>
      <dgm:spPr/>
      <dgm:t>
        <a:bodyPr/>
        <a:lstStyle/>
        <a:p>
          <a:r>
            <a:rPr lang="es-MX" dirty="0" smtClean="0">
              <a:solidFill>
                <a:schemeClr val="tx1"/>
              </a:solidFill>
            </a:rPr>
            <a:t>Destacar los aspectos relevantes del objeto</a:t>
          </a:r>
          <a:endParaRPr lang="es-MX" dirty="0"/>
        </a:p>
      </dgm:t>
    </dgm:pt>
    <dgm:pt modelId="{3616DDFC-6D14-4F1C-A3D4-919B9D6E68BA}" type="parTrans" cxnId="{C2E3BCB9-8CFB-47D0-9793-F72D6C1C2EF8}">
      <dgm:prSet/>
      <dgm:spPr/>
      <dgm:t>
        <a:bodyPr/>
        <a:lstStyle/>
        <a:p>
          <a:endParaRPr lang="es-MX"/>
        </a:p>
      </dgm:t>
    </dgm:pt>
    <dgm:pt modelId="{96A1A593-CAEC-4F96-84BC-D8B5EADCDC3E}" type="sibTrans" cxnId="{C2E3BCB9-8CFB-47D0-9793-F72D6C1C2EF8}">
      <dgm:prSet/>
      <dgm:spPr/>
      <dgm:t>
        <a:bodyPr/>
        <a:lstStyle/>
        <a:p>
          <a:endParaRPr lang="es-MX"/>
        </a:p>
      </dgm:t>
    </dgm:pt>
    <dgm:pt modelId="{6CC5BB70-D952-41C8-97AD-4D3F46EF4F8E}">
      <dgm:prSet phldrT="[Texto]"/>
      <dgm:spPr/>
      <dgm:t>
        <a:bodyPr/>
        <a:lstStyle/>
        <a:p>
          <a:r>
            <a:rPr lang="es-MX" dirty="0" smtClean="0">
              <a:solidFill>
                <a:schemeClr val="tx1"/>
              </a:solidFill>
            </a:rPr>
            <a:t>Ignorar los aspectos irrelevantes del mismo (la irrelevancia depende del nivel de abstracción, ya que si se pasa a niveles más concretos, es posible que ciertos aspectos pasen a ser relevantes).</a:t>
          </a:r>
          <a:endParaRPr lang="es-MX" dirty="0"/>
        </a:p>
      </dgm:t>
    </dgm:pt>
    <dgm:pt modelId="{0A6EBD11-B74B-46B1-A8D6-52E645B34607}" type="parTrans" cxnId="{69C22371-1B1F-4CA0-9756-64A4D0C458C4}">
      <dgm:prSet/>
      <dgm:spPr/>
      <dgm:t>
        <a:bodyPr/>
        <a:lstStyle/>
        <a:p>
          <a:endParaRPr lang="es-MX"/>
        </a:p>
      </dgm:t>
    </dgm:pt>
    <dgm:pt modelId="{1BFD9A70-C6A1-4ECA-94A5-814F70F230EB}" type="sibTrans" cxnId="{69C22371-1B1F-4CA0-9756-64A4D0C458C4}">
      <dgm:prSet/>
      <dgm:spPr/>
      <dgm:t>
        <a:bodyPr/>
        <a:lstStyle/>
        <a:p>
          <a:endParaRPr lang="es-MX"/>
        </a:p>
      </dgm:t>
    </dgm:pt>
    <dgm:pt modelId="{B79CF021-44CB-4CDF-92BB-4A93C36405FE}">
      <dgm:prSet phldrT="[Texto]"/>
      <dgm:spPr/>
      <dgm:t>
        <a:bodyPr/>
        <a:lstStyle/>
        <a:p>
          <a:r>
            <a:rPr lang="es-MX" b="1" dirty="0" smtClean="0">
              <a:solidFill>
                <a:schemeClr val="bg2">
                  <a:lumMod val="10000"/>
                </a:schemeClr>
              </a:solidFill>
            </a:rPr>
            <a:t>Aspectos complementarios.</a:t>
          </a:r>
          <a:endParaRPr lang="es-MX" dirty="0">
            <a:solidFill>
              <a:schemeClr val="bg2">
                <a:lumMod val="10000"/>
              </a:schemeClr>
            </a:solidFill>
          </a:endParaRPr>
        </a:p>
      </dgm:t>
    </dgm:pt>
    <dgm:pt modelId="{B321758C-AA57-4FC1-AF2C-EB2070CE9F7F}" type="parTrans" cxnId="{089B9BB6-9A0E-4092-A740-9A91916DAC39}">
      <dgm:prSet/>
      <dgm:spPr/>
      <dgm:t>
        <a:bodyPr/>
        <a:lstStyle/>
        <a:p>
          <a:endParaRPr lang="es-MX"/>
        </a:p>
      </dgm:t>
    </dgm:pt>
    <dgm:pt modelId="{C2464B4E-CB1A-4A6F-85A0-E6EEA533BA05}" type="sibTrans" cxnId="{089B9BB6-9A0E-4092-A740-9A91916DAC39}">
      <dgm:prSet/>
      <dgm:spPr/>
      <dgm:t>
        <a:bodyPr/>
        <a:lstStyle/>
        <a:p>
          <a:endParaRPr lang="es-MX"/>
        </a:p>
      </dgm:t>
    </dgm:pt>
    <dgm:pt modelId="{B5CAC48F-423B-4BA6-B1D6-C671216EA472}" type="pres">
      <dgm:prSet presAssocID="{67FFA49C-0E03-4100-91A2-B860DAAA8045}" presName="Name0" presStyleCnt="0">
        <dgm:presLayoutVars>
          <dgm:dir/>
          <dgm:resizeHandles val="exact"/>
        </dgm:presLayoutVars>
      </dgm:prSet>
      <dgm:spPr/>
    </dgm:pt>
    <dgm:pt modelId="{C5F1367B-18B8-4020-B323-95767F2762DD}" type="pres">
      <dgm:prSet presAssocID="{67FFA49C-0E03-4100-91A2-B860DAAA8045}" presName="vNodes" presStyleCnt="0"/>
      <dgm:spPr/>
    </dgm:pt>
    <dgm:pt modelId="{28489163-5AC4-4323-82EB-26D0EE69944F}" type="pres">
      <dgm:prSet presAssocID="{45A702FA-8B56-4D76-8E10-9151EAB62D3A}" presName="node" presStyleLbl="node1" presStyleIdx="0" presStyleCnt="3" custScaleX="125973">
        <dgm:presLayoutVars>
          <dgm:bulletEnabled val="1"/>
        </dgm:presLayoutVars>
      </dgm:prSet>
      <dgm:spPr/>
      <dgm:t>
        <a:bodyPr/>
        <a:lstStyle/>
        <a:p>
          <a:endParaRPr lang="es-MX"/>
        </a:p>
      </dgm:t>
    </dgm:pt>
    <dgm:pt modelId="{3813D10C-681B-48F0-996F-AFEA57ED44C2}" type="pres">
      <dgm:prSet presAssocID="{96A1A593-CAEC-4F96-84BC-D8B5EADCDC3E}" presName="spacerT" presStyleCnt="0"/>
      <dgm:spPr/>
    </dgm:pt>
    <dgm:pt modelId="{CAB632BB-CEC4-4D5F-8317-FA7631347BCC}" type="pres">
      <dgm:prSet presAssocID="{96A1A593-CAEC-4F96-84BC-D8B5EADCDC3E}" presName="sibTrans" presStyleLbl="sibTrans2D1" presStyleIdx="0" presStyleCnt="2" custLinFactNeighborX="-1552" custLinFactNeighborY="-79661"/>
      <dgm:spPr/>
      <dgm:t>
        <a:bodyPr/>
        <a:lstStyle/>
        <a:p>
          <a:endParaRPr lang="es-MX"/>
        </a:p>
      </dgm:t>
    </dgm:pt>
    <dgm:pt modelId="{5A682563-56CE-4A62-A7AF-F2FBF9E4F980}" type="pres">
      <dgm:prSet presAssocID="{96A1A593-CAEC-4F96-84BC-D8B5EADCDC3E}" presName="spacerB" presStyleCnt="0"/>
      <dgm:spPr/>
    </dgm:pt>
    <dgm:pt modelId="{9429D8B9-B6F3-42B3-8867-94E3AB7D8BE6}" type="pres">
      <dgm:prSet presAssocID="{6CC5BB70-D952-41C8-97AD-4D3F46EF4F8E}" presName="node" presStyleLbl="node1" presStyleIdx="1" presStyleCnt="3" custScaleX="276014" custScaleY="176509" custLinFactY="-9425" custLinFactNeighborX="22365" custLinFactNeighborY="-100000">
        <dgm:presLayoutVars>
          <dgm:bulletEnabled val="1"/>
        </dgm:presLayoutVars>
      </dgm:prSet>
      <dgm:spPr/>
      <dgm:t>
        <a:bodyPr/>
        <a:lstStyle/>
        <a:p>
          <a:endParaRPr lang="es-MX"/>
        </a:p>
      </dgm:t>
    </dgm:pt>
    <dgm:pt modelId="{215F591C-DBFB-45AE-A64E-3F004637DC1C}" type="pres">
      <dgm:prSet presAssocID="{67FFA49C-0E03-4100-91A2-B860DAAA8045}" presName="sibTransLast" presStyleLbl="sibTrans2D1" presStyleIdx="1" presStyleCnt="2" custScaleX="250894" custLinFactX="-24032" custLinFactNeighborX="-100000" custLinFactNeighborY="-28443"/>
      <dgm:spPr/>
      <dgm:t>
        <a:bodyPr/>
        <a:lstStyle/>
        <a:p>
          <a:endParaRPr lang="es-MX"/>
        </a:p>
      </dgm:t>
    </dgm:pt>
    <dgm:pt modelId="{3FEF909B-2BE8-4511-BB4F-A65E6EC3AE19}" type="pres">
      <dgm:prSet presAssocID="{67FFA49C-0E03-4100-91A2-B860DAAA8045}" presName="connectorText" presStyleLbl="sibTrans2D1" presStyleIdx="1" presStyleCnt="2"/>
      <dgm:spPr/>
      <dgm:t>
        <a:bodyPr/>
        <a:lstStyle/>
        <a:p>
          <a:endParaRPr lang="es-MX"/>
        </a:p>
      </dgm:t>
    </dgm:pt>
    <dgm:pt modelId="{DEC350FD-BA39-475E-A826-CF0B2950CE80}" type="pres">
      <dgm:prSet presAssocID="{67FFA49C-0E03-4100-91A2-B860DAAA8045}" presName="lastNode" presStyleLbl="node1" presStyleIdx="2" presStyleCnt="3" custScaleY="71184" custLinFactNeighborX="-19987" custLinFactNeighborY="522">
        <dgm:presLayoutVars>
          <dgm:bulletEnabled val="1"/>
        </dgm:presLayoutVars>
      </dgm:prSet>
      <dgm:spPr/>
      <dgm:t>
        <a:bodyPr/>
        <a:lstStyle/>
        <a:p>
          <a:endParaRPr lang="es-MX"/>
        </a:p>
      </dgm:t>
    </dgm:pt>
  </dgm:ptLst>
  <dgm:cxnLst>
    <dgm:cxn modelId="{19D12ABC-292B-4029-A409-471AD3ECFC10}" type="presOf" srcId="{96A1A593-CAEC-4F96-84BC-D8B5EADCDC3E}" destId="{CAB632BB-CEC4-4D5F-8317-FA7631347BCC}" srcOrd="0" destOrd="0" presId="urn:microsoft.com/office/officeart/2005/8/layout/equation2"/>
    <dgm:cxn modelId="{D769A255-B5F7-4B55-8FA0-C15CCA9157C4}" type="presOf" srcId="{1BFD9A70-C6A1-4ECA-94A5-814F70F230EB}" destId="{3FEF909B-2BE8-4511-BB4F-A65E6EC3AE19}" srcOrd="1" destOrd="0" presId="urn:microsoft.com/office/officeart/2005/8/layout/equation2"/>
    <dgm:cxn modelId="{87752CF6-936C-433A-9B78-667DF80B2D78}" type="presOf" srcId="{6CC5BB70-D952-41C8-97AD-4D3F46EF4F8E}" destId="{9429D8B9-B6F3-42B3-8867-94E3AB7D8BE6}" srcOrd="0" destOrd="0" presId="urn:microsoft.com/office/officeart/2005/8/layout/equation2"/>
    <dgm:cxn modelId="{69C22371-1B1F-4CA0-9756-64A4D0C458C4}" srcId="{67FFA49C-0E03-4100-91A2-B860DAAA8045}" destId="{6CC5BB70-D952-41C8-97AD-4D3F46EF4F8E}" srcOrd="1" destOrd="0" parTransId="{0A6EBD11-B74B-46B1-A8D6-52E645B34607}" sibTransId="{1BFD9A70-C6A1-4ECA-94A5-814F70F230EB}"/>
    <dgm:cxn modelId="{C2E3BCB9-8CFB-47D0-9793-F72D6C1C2EF8}" srcId="{67FFA49C-0E03-4100-91A2-B860DAAA8045}" destId="{45A702FA-8B56-4D76-8E10-9151EAB62D3A}" srcOrd="0" destOrd="0" parTransId="{3616DDFC-6D14-4F1C-A3D4-919B9D6E68BA}" sibTransId="{96A1A593-CAEC-4F96-84BC-D8B5EADCDC3E}"/>
    <dgm:cxn modelId="{BBD54AAF-53AF-49F9-93D0-71AB26BA5FF8}" type="presOf" srcId="{B79CF021-44CB-4CDF-92BB-4A93C36405FE}" destId="{DEC350FD-BA39-475E-A826-CF0B2950CE80}" srcOrd="0" destOrd="0" presId="urn:microsoft.com/office/officeart/2005/8/layout/equation2"/>
    <dgm:cxn modelId="{9B3C18D9-9CB3-412E-AFCF-3944CF96DC62}" type="presOf" srcId="{1BFD9A70-C6A1-4ECA-94A5-814F70F230EB}" destId="{215F591C-DBFB-45AE-A64E-3F004637DC1C}" srcOrd="0" destOrd="0" presId="urn:microsoft.com/office/officeart/2005/8/layout/equation2"/>
    <dgm:cxn modelId="{D55D136F-DF4B-40D1-B129-763ADA7B45B5}" type="presOf" srcId="{67FFA49C-0E03-4100-91A2-B860DAAA8045}" destId="{B5CAC48F-423B-4BA6-B1D6-C671216EA472}" srcOrd="0" destOrd="0" presId="urn:microsoft.com/office/officeart/2005/8/layout/equation2"/>
    <dgm:cxn modelId="{40F17F09-0331-4DCF-B8E7-FBE152B398BA}" type="presOf" srcId="{45A702FA-8B56-4D76-8E10-9151EAB62D3A}" destId="{28489163-5AC4-4323-82EB-26D0EE69944F}" srcOrd="0" destOrd="0" presId="urn:microsoft.com/office/officeart/2005/8/layout/equation2"/>
    <dgm:cxn modelId="{089B9BB6-9A0E-4092-A740-9A91916DAC39}" srcId="{67FFA49C-0E03-4100-91A2-B860DAAA8045}" destId="{B79CF021-44CB-4CDF-92BB-4A93C36405FE}" srcOrd="2" destOrd="0" parTransId="{B321758C-AA57-4FC1-AF2C-EB2070CE9F7F}" sibTransId="{C2464B4E-CB1A-4A6F-85A0-E6EEA533BA05}"/>
    <dgm:cxn modelId="{B8F6F333-33A9-4156-A1D9-E093E15681F6}" type="presParOf" srcId="{B5CAC48F-423B-4BA6-B1D6-C671216EA472}" destId="{C5F1367B-18B8-4020-B323-95767F2762DD}" srcOrd="0" destOrd="0" presId="urn:microsoft.com/office/officeart/2005/8/layout/equation2"/>
    <dgm:cxn modelId="{57A78839-0369-47BC-A1AB-DEDB95559AF1}" type="presParOf" srcId="{C5F1367B-18B8-4020-B323-95767F2762DD}" destId="{28489163-5AC4-4323-82EB-26D0EE69944F}" srcOrd="0" destOrd="0" presId="urn:microsoft.com/office/officeart/2005/8/layout/equation2"/>
    <dgm:cxn modelId="{B1882B7A-7928-4AD4-B122-56D7F17011E1}" type="presParOf" srcId="{C5F1367B-18B8-4020-B323-95767F2762DD}" destId="{3813D10C-681B-48F0-996F-AFEA57ED44C2}" srcOrd="1" destOrd="0" presId="urn:microsoft.com/office/officeart/2005/8/layout/equation2"/>
    <dgm:cxn modelId="{F03D5B9C-B95A-4926-AB48-E9989597FA7B}" type="presParOf" srcId="{C5F1367B-18B8-4020-B323-95767F2762DD}" destId="{CAB632BB-CEC4-4D5F-8317-FA7631347BCC}" srcOrd="2" destOrd="0" presId="urn:microsoft.com/office/officeart/2005/8/layout/equation2"/>
    <dgm:cxn modelId="{B75A4D03-36E2-4231-AC64-A38D93C400BD}" type="presParOf" srcId="{C5F1367B-18B8-4020-B323-95767F2762DD}" destId="{5A682563-56CE-4A62-A7AF-F2FBF9E4F980}" srcOrd="3" destOrd="0" presId="urn:microsoft.com/office/officeart/2005/8/layout/equation2"/>
    <dgm:cxn modelId="{3B4721B7-2091-4EF2-8BF2-8F7FFFBD7FD7}" type="presParOf" srcId="{C5F1367B-18B8-4020-B323-95767F2762DD}" destId="{9429D8B9-B6F3-42B3-8867-94E3AB7D8BE6}" srcOrd="4" destOrd="0" presId="urn:microsoft.com/office/officeart/2005/8/layout/equation2"/>
    <dgm:cxn modelId="{66798921-66A8-4C04-803B-7A7912B019EE}" type="presParOf" srcId="{B5CAC48F-423B-4BA6-B1D6-C671216EA472}" destId="{215F591C-DBFB-45AE-A64E-3F004637DC1C}" srcOrd="1" destOrd="0" presId="urn:microsoft.com/office/officeart/2005/8/layout/equation2"/>
    <dgm:cxn modelId="{28F0BFD4-6851-4C98-8545-883FB1A2AF43}" type="presParOf" srcId="{215F591C-DBFB-45AE-A64E-3F004637DC1C}" destId="{3FEF909B-2BE8-4511-BB4F-A65E6EC3AE19}" srcOrd="0" destOrd="0" presId="urn:microsoft.com/office/officeart/2005/8/layout/equation2"/>
    <dgm:cxn modelId="{DA862461-BFF5-4E0E-857D-7DF6D341AE26}" type="presParOf" srcId="{B5CAC48F-423B-4BA6-B1D6-C671216EA472}" destId="{DEC350FD-BA39-475E-A826-CF0B2950CE80}"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8B6178-5F46-4F4B-A1FF-EAA5CB52C8A6}" type="doc">
      <dgm:prSet loTypeId="urn:microsoft.com/office/officeart/2005/8/layout/vProcess5" loCatId="process" qsTypeId="urn:microsoft.com/office/officeart/2005/8/quickstyle/3d4" qsCatId="3D" csTypeId="urn:microsoft.com/office/officeart/2005/8/colors/accent1_2" csCatId="accent1" phldr="1"/>
      <dgm:spPr/>
      <dgm:t>
        <a:bodyPr/>
        <a:lstStyle/>
        <a:p>
          <a:endParaRPr lang="es-MX"/>
        </a:p>
      </dgm:t>
    </dgm:pt>
    <dgm:pt modelId="{A4F48C8A-3CC6-469F-9664-21A0EB7B9115}">
      <dgm:prSet phldrT="[Texto]"/>
      <dgm:spPr/>
      <dgm:t>
        <a:bodyPr/>
        <a:lstStyle/>
        <a:p>
          <a:r>
            <a:rPr lang="es-CO" dirty="0" smtClean="0">
              <a:solidFill>
                <a:schemeClr val="tx1"/>
              </a:solidFill>
            </a:rPr>
            <a:t>La programación modular descompone un programa en un pequeño número de abstracciones independientes unas de otras pero fáciles de conectar entre sí.</a:t>
          </a:r>
          <a:endParaRPr lang="es-MX" dirty="0"/>
        </a:p>
      </dgm:t>
    </dgm:pt>
    <dgm:pt modelId="{2E2DAE08-DBB9-439B-B3B1-CF6B3C679727}" type="parTrans" cxnId="{7F10679E-9F12-4837-B49D-4897815729D8}">
      <dgm:prSet/>
      <dgm:spPr/>
      <dgm:t>
        <a:bodyPr/>
        <a:lstStyle/>
        <a:p>
          <a:endParaRPr lang="es-MX"/>
        </a:p>
      </dgm:t>
    </dgm:pt>
    <dgm:pt modelId="{F77B78C5-A1DA-424A-824D-903670B0174C}" type="sibTrans" cxnId="{7F10679E-9F12-4837-B49D-4897815729D8}">
      <dgm:prSet/>
      <dgm:spPr/>
      <dgm:t>
        <a:bodyPr/>
        <a:lstStyle/>
        <a:p>
          <a:endParaRPr lang="es-MX"/>
        </a:p>
      </dgm:t>
    </dgm:pt>
    <dgm:pt modelId="{2950D720-5163-4265-99B8-19D8E7100643}">
      <dgm:prSet phldrT="[Texto]"/>
      <dgm:spPr/>
      <dgm:t>
        <a:bodyPr/>
        <a:lstStyle/>
        <a:p>
          <a:r>
            <a:rPr lang="es-CO" dirty="0" smtClean="0">
              <a:solidFill>
                <a:schemeClr val="tx1"/>
              </a:solidFill>
            </a:rPr>
            <a:t>La modularidad es un aspecto muy importante en los TAD, ya que es el reflejo de la independencia de la especificación y la implementación. </a:t>
          </a:r>
          <a:endParaRPr lang="es-MX" dirty="0"/>
        </a:p>
      </dgm:t>
    </dgm:pt>
    <dgm:pt modelId="{76E0C249-9B90-46F9-9A28-AC0D20B47579}" type="parTrans" cxnId="{421C339F-6E93-45BD-93E9-0FA11B2DDBEB}">
      <dgm:prSet/>
      <dgm:spPr/>
      <dgm:t>
        <a:bodyPr/>
        <a:lstStyle/>
        <a:p>
          <a:endParaRPr lang="es-MX"/>
        </a:p>
      </dgm:t>
    </dgm:pt>
    <dgm:pt modelId="{E3D938AB-6336-4423-873F-9238866FDBBB}" type="sibTrans" cxnId="{421C339F-6E93-45BD-93E9-0FA11B2DDBEB}">
      <dgm:prSet/>
      <dgm:spPr/>
      <dgm:t>
        <a:bodyPr/>
        <a:lstStyle/>
        <a:p>
          <a:endParaRPr lang="es-MX"/>
        </a:p>
      </dgm:t>
    </dgm:pt>
    <dgm:pt modelId="{FF31535D-985E-4912-AC32-C22D7C00693B}">
      <dgm:prSet phldrT="[Texto]"/>
      <dgm:spPr/>
      <dgm:t>
        <a:bodyPr/>
        <a:lstStyle/>
        <a:p>
          <a:r>
            <a:rPr lang="es-CO" dirty="0" smtClean="0">
              <a:solidFill>
                <a:schemeClr val="tx1"/>
              </a:solidFill>
            </a:rPr>
            <a:t>Es la demostración de que un TAD puede funcionar con diferentes implementaciones.</a:t>
          </a:r>
          <a:endParaRPr lang="es-MX" dirty="0"/>
        </a:p>
      </dgm:t>
    </dgm:pt>
    <dgm:pt modelId="{4A5FF6DA-FA42-484D-9DFE-826E887451D1}" type="parTrans" cxnId="{3B17DDFA-FEAC-4811-AA8B-7E71C226D0C1}">
      <dgm:prSet/>
      <dgm:spPr/>
      <dgm:t>
        <a:bodyPr/>
        <a:lstStyle/>
        <a:p>
          <a:endParaRPr lang="es-MX"/>
        </a:p>
      </dgm:t>
    </dgm:pt>
    <dgm:pt modelId="{416E6932-3B76-4BA9-A509-11E2995A8F8B}" type="sibTrans" cxnId="{3B17DDFA-FEAC-4811-AA8B-7E71C226D0C1}">
      <dgm:prSet/>
      <dgm:spPr/>
      <dgm:t>
        <a:bodyPr/>
        <a:lstStyle/>
        <a:p>
          <a:endParaRPr lang="es-MX"/>
        </a:p>
      </dgm:t>
    </dgm:pt>
    <dgm:pt modelId="{6B56FB0F-F22F-427D-8C97-4BCE728152A7}" type="pres">
      <dgm:prSet presAssocID="{D98B6178-5F46-4F4B-A1FF-EAA5CB52C8A6}" presName="outerComposite" presStyleCnt="0">
        <dgm:presLayoutVars>
          <dgm:chMax val="5"/>
          <dgm:dir/>
          <dgm:resizeHandles val="exact"/>
        </dgm:presLayoutVars>
      </dgm:prSet>
      <dgm:spPr/>
      <dgm:t>
        <a:bodyPr/>
        <a:lstStyle/>
        <a:p>
          <a:endParaRPr lang="es-MX"/>
        </a:p>
      </dgm:t>
    </dgm:pt>
    <dgm:pt modelId="{B8B3836D-AC39-466A-BACE-6742A82937D4}" type="pres">
      <dgm:prSet presAssocID="{D98B6178-5F46-4F4B-A1FF-EAA5CB52C8A6}" presName="dummyMaxCanvas" presStyleCnt="0">
        <dgm:presLayoutVars/>
      </dgm:prSet>
      <dgm:spPr/>
    </dgm:pt>
    <dgm:pt modelId="{62F86E37-286D-4A6D-BCE1-DA1F17483CA6}" type="pres">
      <dgm:prSet presAssocID="{D98B6178-5F46-4F4B-A1FF-EAA5CB52C8A6}" presName="ThreeNodes_1" presStyleLbl="node1" presStyleIdx="0" presStyleCnt="3">
        <dgm:presLayoutVars>
          <dgm:bulletEnabled val="1"/>
        </dgm:presLayoutVars>
      </dgm:prSet>
      <dgm:spPr/>
      <dgm:t>
        <a:bodyPr/>
        <a:lstStyle/>
        <a:p>
          <a:endParaRPr lang="es-MX"/>
        </a:p>
      </dgm:t>
    </dgm:pt>
    <dgm:pt modelId="{655804C4-A4D8-4B79-893B-1D8337DC81AE}" type="pres">
      <dgm:prSet presAssocID="{D98B6178-5F46-4F4B-A1FF-EAA5CB52C8A6}" presName="ThreeNodes_2" presStyleLbl="node1" presStyleIdx="1" presStyleCnt="3">
        <dgm:presLayoutVars>
          <dgm:bulletEnabled val="1"/>
        </dgm:presLayoutVars>
      </dgm:prSet>
      <dgm:spPr/>
      <dgm:t>
        <a:bodyPr/>
        <a:lstStyle/>
        <a:p>
          <a:endParaRPr lang="es-MX"/>
        </a:p>
      </dgm:t>
    </dgm:pt>
    <dgm:pt modelId="{D3C1E87F-59C8-42ED-85EB-0636FD56FFA9}" type="pres">
      <dgm:prSet presAssocID="{D98B6178-5F46-4F4B-A1FF-EAA5CB52C8A6}" presName="ThreeNodes_3" presStyleLbl="node1" presStyleIdx="2" presStyleCnt="3">
        <dgm:presLayoutVars>
          <dgm:bulletEnabled val="1"/>
        </dgm:presLayoutVars>
      </dgm:prSet>
      <dgm:spPr/>
      <dgm:t>
        <a:bodyPr/>
        <a:lstStyle/>
        <a:p>
          <a:endParaRPr lang="es-MX"/>
        </a:p>
      </dgm:t>
    </dgm:pt>
    <dgm:pt modelId="{2368E661-D5EC-458A-A70D-60E5296AE6D9}" type="pres">
      <dgm:prSet presAssocID="{D98B6178-5F46-4F4B-A1FF-EAA5CB52C8A6}" presName="ThreeConn_1-2" presStyleLbl="fgAccFollowNode1" presStyleIdx="0" presStyleCnt="2">
        <dgm:presLayoutVars>
          <dgm:bulletEnabled val="1"/>
        </dgm:presLayoutVars>
      </dgm:prSet>
      <dgm:spPr/>
      <dgm:t>
        <a:bodyPr/>
        <a:lstStyle/>
        <a:p>
          <a:endParaRPr lang="es-MX"/>
        </a:p>
      </dgm:t>
    </dgm:pt>
    <dgm:pt modelId="{B0BB3144-B668-474E-A96D-5E2FA399CF29}" type="pres">
      <dgm:prSet presAssocID="{D98B6178-5F46-4F4B-A1FF-EAA5CB52C8A6}" presName="ThreeConn_2-3" presStyleLbl="fgAccFollowNode1" presStyleIdx="1" presStyleCnt="2">
        <dgm:presLayoutVars>
          <dgm:bulletEnabled val="1"/>
        </dgm:presLayoutVars>
      </dgm:prSet>
      <dgm:spPr/>
      <dgm:t>
        <a:bodyPr/>
        <a:lstStyle/>
        <a:p>
          <a:endParaRPr lang="es-MX"/>
        </a:p>
      </dgm:t>
    </dgm:pt>
    <dgm:pt modelId="{79929044-8F39-471A-806A-998BD165FDAD}" type="pres">
      <dgm:prSet presAssocID="{D98B6178-5F46-4F4B-A1FF-EAA5CB52C8A6}" presName="ThreeNodes_1_text" presStyleLbl="node1" presStyleIdx="2" presStyleCnt="3">
        <dgm:presLayoutVars>
          <dgm:bulletEnabled val="1"/>
        </dgm:presLayoutVars>
      </dgm:prSet>
      <dgm:spPr/>
      <dgm:t>
        <a:bodyPr/>
        <a:lstStyle/>
        <a:p>
          <a:endParaRPr lang="es-MX"/>
        </a:p>
      </dgm:t>
    </dgm:pt>
    <dgm:pt modelId="{3CE377F1-E0DF-4D71-A2E2-1FB109CA6CFC}" type="pres">
      <dgm:prSet presAssocID="{D98B6178-5F46-4F4B-A1FF-EAA5CB52C8A6}" presName="ThreeNodes_2_text" presStyleLbl="node1" presStyleIdx="2" presStyleCnt="3">
        <dgm:presLayoutVars>
          <dgm:bulletEnabled val="1"/>
        </dgm:presLayoutVars>
      </dgm:prSet>
      <dgm:spPr/>
      <dgm:t>
        <a:bodyPr/>
        <a:lstStyle/>
        <a:p>
          <a:endParaRPr lang="es-MX"/>
        </a:p>
      </dgm:t>
    </dgm:pt>
    <dgm:pt modelId="{911E0FED-5C33-4C37-A23D-1F4FD0C5A921}" type="pres">
      <dgm:prSet presAssocID="{D98B6178-5F46-4F4B-A1FF-EAA5CB52C8A6}" presName="ThreeNodes_3_text" presStyleLbl="node1" presStyleIdx="2" presStyleCnt="3">
        <dgm:presLayoutVars>
          <dgm:bulletEnabled val="1"/>
        </dgm:presLayoutVars>
      </dgm:prSet>
      <dgm:spPr/>
      <dgm:t>
        <a:bodyPr/>
        <a:lstStyle/>
        <a:p>
          <a:endParaRPr lang="es-MX"/>
        </a:p>
      </dgm:t>
    </dgm:pt>
  </dgm:ptLst>
  <dgm:cxnLst>
    <dgm:cxn modelId="{D639314D-7E17-4F40-8C32-664F94A550E6}" type="presOf" srcId="{D98B6178-5F46-4F4B-A1FF-EAA5CB52C8A6}" destId="{6B56FB0F-F22F-427D-8C97-4BCE728152A7}" srcOrd="0" destOrd="0" presId="urn:microsoft.com/office/officeart/2005/8/layout/vProcess5"/>
    <dgm:cxn modelId="{516C3DDF-A0EA-4F96-A1AE-01916335B0D9}" type="presOf" srcId="{FF31535D-985E-4912-AC32-C22D7C00693B}" destId="{911E0FED-5C33-4C37-A23D-1F4FD0C5A921}" srcOrd="1" destOrd="0" presId="urn:microsoft.com/office/officeart/2005/8/layout/vProcess5"/>
    <dgm:cxn modelId="{18F88C62-61F5-40F3-9BD4-557FD174B803}" type="presOf" srcId="{F77B78C5-A1DA-424A-824D-903670B0174C}" destId="{2368E661-D5EC-458A-A70D-60E5296AE6D9}" srcOrd="0" destOrd="0" presId="urn:microsoft.com/office/officeart/2005/8/layout/vProcess5"/>
    <dgm:cxn modelId="{1C1B24A1-213F-4236-88F6-4BCFAD27D43E}" type="presOf" srcId="{2950D720-5163-4265-99B8-19D8E7100643}" destId="{655804C4-A4D8-4B79-893B-1D8337DC81AE}" srcOrd="0" destOrd="0" presId="urn:microsoft.com/office/officeart/2005/8/layout/vProcess5"/>
    <dgm:cxn modelId="{AAA26013-E5EA-4504-9D18-758D258A244C}" type="presOf" srcId="{A4F48C8A-3CC6-469F-9664-21A0EB7B9115}" destId="{62F86E37-286D-4A6D-BCE1-DA1F17483CA6}" srcOrd="0" destOrd="0" presId="urn:microsoft.com/office/officeart/2005/8/layout/vProcess5"/>
    <dgm:cxn modelId="{AD52E49C-E1D4-4445-8C81-ED77E87EFF55}" type="presOf" srcId="{A4F48C8A-3CC6-469F-9664-21A0EB7B9115}" destId="{79929044-8F39-471A-806A-998BD165FDAD}" srcOrd="1" destOrd="0" presId="urn:microsoft.com/office/officeart/2005/8/layout/vProcess5"/>
    <dgm:cxn modelId="{238C7CA4-FC26-4249-809F-7D0336A26B55}" type="presOf" srcId="{E3D938AB-6336-4423-873F-9238866FDBBB}" destId="{B0BB3144-B668-474E-A96D-5E2FA399CF29}" srcOrd="0" destOrd="0" presId="urn:microsoft.com/office/officeart/2005/8/layout/vProcess5"/>
    <dgm:cxn modelId="{421C339F-6E93-45BD-93E9-0FA11B2DDBEB}" srcId="{D98B6178-5F46-4F4B-A1FF-EAA5CB52C8A6}" destId="{2950D720-5163-4265-99B8-19D8E7100643}" srcOrd="1" destOrd="0" parTransId="{76E0C249-9B90-46F9-9A28-AC0D20B47579}" sibTransId="{E3D938AB-6336-4423-873F-9238866FDBBB}"/>
    <dgm:cxn modelId="{3B17DDFA-FEAC-4811-AA8B-7E71C226D0C1}" srcId="{D98B6178-5F46-4F4B-A1FF-EAA5CB52C8A6}" destId="{FF31535D-985E-4912-AC32-C22D7C00693B}" srcOrd="2" destOrd="0" parTransId="{4A5FF6DA-FA42-484D-9DFE-826E887451D1}" sibTransId="{416E6932-3B76-4BA9-A509-11E2995A8F8B}"/>
    <dgm:cxn modelId="{7F10679E-9F12-4837-B49D-4897815729D8}" srcId="{D98B6178-5F46-4F4B-A1FF-EAA5CB52C8A6}" destId="{A4F48C8A-3CC6-469F-9664-21A0EB7B9115}" srcOrd="0" destOrd="0" parTransId="{2E2DAE08-DBB9-439B-B3B1-CF6B3C679727}" sibTransId="{F77B78C5-A1DA-424A-824D-903670B0174C}"/>
    <dgm:cxn modelId="{05A88C46-892F-486E-A87A-EFBDCBDC27C9}" type="presOf" srcId="{2950D720-5163-4265-99B8-19D8E7100643}" destId="{3CE377F1-E0DF-4D71-A2E2-1FB109CA6CFC}" srcOrd="1" destOrd="0" presId="urn:microsoft.com/office/officeart/2005/8/layout/vProcess5"/>
    <dgm:cxn modelId="{E5825ED1-B4A3-4C55-8604-6486BA512E1D}" type="presOf" srcId="{FF31535D-985E-4912-AC32-C22D7C00693B}" destId="{D3C1E87F-59C8-42ED-85EB-0636FD56FFA9}" srcOrd="0" destOrd="0" presId="urn:microsoft.com/office/officeart/2005/8/layout/vProcess5"/>
    <dgm:cxn modelId="{8562375D-06AC-4439-8047-3C11C7174DA1}" type="presParOf" srcId="{6B56FB0F-F22F-427D-8C97-4BCE728152A7}" destId="{B8B3836D-AC39-466A-BACE-6742A82937D4}" srcOrd="0" destOrd="0" presId="urn:microsoft.com/office/officeart/2005/8/layout/vProcess5"/>
    <dgm:cxn modelId="{BE6BD247-C148-4156-AC71-A08DEAD892CD}" type="presParOf" srcId="{6B56FB0F-F22F-427D-8C97-4BCE728152A7}" destId="{62F86E37-286D-4A6D-BCE1-DA1F17483CA6}" srcOrd="1" destOrd="0" presId="urn:microsoft.com/office/officeart/2005/8/layout/vProcess5"/>
    <dgm:cxn modelId="{02265232-62BE-4E13-A624-7F6582F1BA91}" type="presParOf" srcId="{6B56FB0F-F22F-427D-8C97-4BCE728152A7}" destId="{655804C4-A4D8-4B79-893B-1D8337DC81AE}" srcOrd="2" destOrd="0" presId="urn:microsoft.com/office/officeart/2005/8/layout/vProcess5"/>
    <dgm:cxn modelId="{0902646B-B56C-4255-847C-7388F74199DF}" type="presParOf" srcId="{6B56FB0F-F22F-427D-8C97-4BCE728152A7}" destId="{D3C1E87F-59C8-42ED-85EB-0636FD56FFA9}" srcOrd="3" destOrd="0" presId="urn:microsoft.com/office/officeart/2005/8/layout/vProcess5"/>
    <dgm:cxn modelId="{BAA965BC-45F1-4C93-96EF-4E842783F3F4}" type="presParOf" srcId="{6B56FB0F-F22F-427D-8C97-4BCE728152A7}" destId="{2368E661-D5EC-458A-A70D-60E5296AE6D9}" srcOrd="4" destOrd="0" presId="urn:microsoft.com/office/officeart/2005/8/layout/vProcess5"/>
    <dgm:cxn modelId="{9CDEEF25-AA85-459A-AA71-E2F2D1977A1C}" type="presParOf" srcId="{6B56FB0F-F22F-427D-8C97-4BCE728152A7}" destId="{B0BB3144-B668-474E-A96D-5E2FA399CF29}" srcOrd="5" destOrd="0" presId="urn:microsoft.com/office/officeart/2005/8/layout/vProcess5"/>
    <dgm:cxn modelId="{47E8A8A9-99AC-46A9-8A26-6FF76CBB17D6}" type="presParOf" srcId="{6B56FB0F-F22F-427D-8C97-4BCE728152A7}" destId="{79929044-8F39-471A-806A-998BD165FDAD}" srcOrd="6" destOrd="0" presId="urn:microsoft.com/office/officeart/2005/8/layout/vProcess5"/>
    <dgm:cxn modelId="{28A0B214-0103-4964-9143-54495FD19433}" type="presParOf" srcId="{6B56FB0F-F22F-427D-8C97-4BCE728152A7}" destId="{3CE377F1-E0DF-4D71-A2E2-1FB109CA6CFC}" srcOrd="7" destOrd="0" presId="urn:microsoft.com/office/officeart/2005/8/layout/vProcess5"/>
    <dgm:cxn modelId="{5FE64811-74FC-4708-810E-39F8F09A2C53}" type="presParOf" srcId="{6B56FB0F-F22F-427D-8C97-4BCE728152A7}" destId="{911E0FED-5C33-4C37-A23D-1F4FD0C5A921}" srcOrd="8"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C18962D-3C48-4D9E-BF18-A5D9633C22B0}" type="doc">
      <dgm:prSet loTypeId="urn:microsoft.com/office/officeart/2005/8/layout/cycle3" loCatId="cycle" qsTypeId="urn:microsoft.com/office/officeart/2005/8/quickstyle/simple3" qsCatId="simple" csTypeId="urn:microsoft.com/office/officeart/2005/8/colors/accent1_2" csCatId="accent1" phldr="1"/>
      <dgm:spPr/>
      <dgm:t>
        <a:bodyPr/>
        <a:lstStyle/>
        <a:p>
          <a:endParaRPr lang="es-MX"/>
        </a:p>
      </dgm:t>
    </dgm:pt>
    <dgm:pt modelId="{B7FB2784-EF96-4545-BB4C-C208AAC59AC1}">
      <dgm:prSet phldrT="[Texto]"/>
      <dgm:spPr/>
      <dgm:t>
        <a:bodyPr/>
        <a:lstStyle/>
        <a:p>
          <a:r>
            <a:rPr lang="es-MX" smtClean="0"/>
            <a:t>Un módulo es una unidad de programa donde están implementados una colección de recursos que pueden ser utilizados por uno o más programas.</a:t>
          </a:r>
          <a:endParaRPr lang="es-MX" dirty="0"/>
        </a:p>
      </dgm:t>
    </dgm:pt>
    <dgm:pt modelId="{E484B973-0E5F-4CA9-917D-2C8A8A068453}" type="parTrans" cxnId="{7C262B1C-3472-411B-B8A0-EB8B84709572}">
      <dgm:prSet/>
      <dgm:spPr/>
      <dgm:t>
        <a:bodyPr/>
        <a:lstStyle/>
        <a:p>
          <a:endParaRPr lang="es-MX"/>
        </a:p>
      </dgm:t>
    </dgm:pt>
    <dgm:pt modelId="{15B9E9A4-CD06-4DFB-ADCC-50D9D03431CA}" type="sibTrans" cxnId="{7C262B1C-3472-411B-B8A0-EB8B84709572}">
      <dgm:prSet/>
      <dgm:spPr/>
      <dgm:t>
        <a:bodyPr/>
        <a:lstStyle/>
        <a:p>
          <a:endParaRPr lang="es-MX"/>
        </a:p>
      </dgm:t>
    </dgm:pt>
    <dgm:pt modelId="{9CAD83A4-E3AE-4F6D-8FB0-9985CC1A5856}">
      <dgm:prSet phldrT="[Texto]"/>
      <dgm:spPr/>
      <dgm:t>
        <a:bodyPr/>
        <a:lstStyle/>
        <a:p>
          <a:r>
            <a:rPr lang="es-MX" smtClean="0"/>
            <a:t>Cuando un programa necesita un recurso importa un módulo.</a:t>
          </a:r>
          <a:endParaRPr lang="es-MX" dirty="0"/>
        </a:p>
      </dgm:t>
    </dgm:pt>
    <dgm:pt modelId="{E2610CC9-04CA-4D09-9939-AC3302B07098}" type="parTrans" cxnId="{A3FBA122-D75D-4F1A-B580-B5D6A8073B40}">
      <dgm:prSet/>
      <dgm:spPr/>
      <dgm:t>
        <a:bodyPr/>
        <a:lstStyle/>
        <a:p>
          <a:endParaRPr lang="es-MX"/>
        </a:p>
      </dgm:t>
    </dgm:pt>
    <dgm:pt modelId="{9D2C8BCA-8C38-45EE-B9C7-0F934BECAFA6}" type="sibTrans" cxnId="{A3FBA122-D75D-4F1A-B580-B5D6A8073B40}">
      <dgm:prSet/>
      <dgm:spPr/>
      <dgm:t>
        <a:bodyPr/>
        <a:lstStyle/>
        <a:p>
          <a:endParaRPr lang="es-MX"/>
        </a:p>
      </dgm:t>
    </dgm:pt>
    <dgm:pt modelId="{0C0A45C0-7DA2-4463-928F-E319B88790E0}">
      <dgm:prSet phldrT="[Texto]"/>
      <dgm:spPr/>
      <dgm:t>
        <a:bodyPr/>
        <a:lstStyle/>
        <a:p>
          <a:r>
            <a:rPr lang="es-MX" smtClean="0"/>
            <a:t>Dependiendo del lenguaje se importa toda la biblioteca o recursos sueltos.</a:t>
          </a:r>
          <a:endParaRPr lang="es-MX" dirty="0"/>
        </a:p>
      </dgm:t>
    </dgm:pt>
    <dgm:pt modelId="{6AAD99C1-8AE0-4E36-BAC9-51B2093D36AB}" type="parTrans" cxnId="{4BD8ED2C-CB2E-46C5-8819-26E144C7E6CA}">
      <dgm:prSet/>
      <dgm:spPr/>
      <dgm:t>
        <a:bodyPr/>
        <a:lstStyle/>
        <a:p>
          <a:endParaRPr lang="es-MX"/>
        </a:p>
      </dgm:t>
    </dgm:pt>
    <dgm:pt modelId="{72178BB0-CCA3-4D11-8DFB-24FA622E5DAA}" type="sibTrans" cxnId="{4BD8ED2C-CB2E-46C5-8819-26E144C7E6CA}">
      <dgm:prSet/>
      <dgm:spPr/>
      <dgm:t>
        <a:bodyPr/>
        <a:lstStyle/>
        <a:p>
          <a:endParaRPr lang="es-MX"/>
        </a:p>
      </dgm:t>
    </dgm:pt>
    <dgm:pt modelId="{6B4D8E2D-7BCE-4C93-9491-F72ED493036F}">
      <dgm:prSet phldrT="[Texto]"/>
      <dgm:spPr/>
      <dgm:t>
        <a:bodyPr/>
        <a:lstStyle/>
        <a:p>
          <a:r>
            <a:rPr lang="es-MX" smtClean="0"/>
            <a:t>Las bibliotecas no son programas, por lo que no pueden ser ejecutadas independientemente.</a:t>
          </a:r>
          <a:endParaRPr lang="es-MX" dirty="0"/>
        </a:p>
      </dgm:t>
    </dgm:pt>
    <dgm:pt modelId="{90E30C7B-4236-4E39-8B37-3072A62B6C40}" type="parTrans" cxnId="{843A497B-2568-46CF-AE2C-0EECD921C67C}">
      <dgm:prSet/>
      <dgm:spPr/>
      <dgm:t>
        <a:bodyPr/>
        <a:lstStyle/>
        <a:p>
          <a:endParaRPr lang="es-MX"/>
        </a:p>
      </dgm:t>
    </dgm:pt>
    <dgm:pt modelId="{EA7F0EDD-05FD-4850-8007-552499BFD615}" type="sibTrans" cxnId="{843A497B-2568-46CF-AE2C-0EECD921C67C}">
      <dgm:prSet/>
      <dgm:spPr/>
      <dgm:t>
        <a:bodyPr/>
        <a:lstStyle/>
        <a:p>
          <a:endParaRPr lang="es-MX"/>
        </a:p>
      </dgm:t>
    </dgm:pt>
    <dgm:pt modelId="{300F5A6D-A6FC-44B0-93CC-3951B2E39C48}">
      <dgm:prSet phldrT="[Texto]"/>
      <dgm:spPr/>
      <dgm:t>
        <a:bodyPr/>
        <a:lstStyle/>
        <a:p>
          <a:r>
            <a:rPr lang="es-MX" smtClean="0"/>
            <a:t>Los módulos se compilan por separado y se caracterizan por su interfaz y su implementación.</a:t>
          </a:r>
          <a:endParaRPr lang="es-MX" dirty="0"/>
        </a:p>
      </dgm:t>
    </dgm:pt>
    <dgm:pt modelId="{C45824C7-BCC1-430E-91D0-4F39256D559E}" type="parTrans" cxnId="{28C5445D-835C-4F16-99CD-1268F5A94654}">
      <dgm:prSet/>
      <dgm:spPr/>
      <dgm:t>
        <a:bodyPr/>
        <a:lstStyle/>
        <a:p>
          <a:endParaRPr lang="es-MX"/>
        </a:p>
      </dgm:t>
    </dgm:pt>
    <dgm:pt modelId="{C3480FD0-7B8B-4334-9F01-F5B02A13619A}" type="sibTrans" cxnId="{28C5445D-835C-4F16-99CD-1268F5A94654}">
      <dgm:prSet/>
      <dgm:spPr/>
      <dgm:t>
        <a:bodyPr/>
        <a:lstStyle/>
        <a:p>
          <a:endParaRPr lang="es-MX"/>
        </a:p>
      </dgm:t>
    </dgm:pt>
    <dgm:pt modelId="{22B033CB-4747-4C14-A1C3-52CFD38E987C}" type="pres">
      <dgm:prSet presAssocID="{1C18962D-3C48-4D9E-BF18-A5D9633C22B0}" presName="Name0" presStyleCnt="0">
        <dgm:presLayoutVars>
          <dgm:dir/>
          <dgm:resizeHandles val="exact"/>
        </dgm:presLayoutVars>
      </dgm:prSet>
      <dgm:spPr/>
      <dgm:t>
        <a:bodyPr/>
        <a:lstStyle/>
        <a:p>
          <a:endParaRPr lang="es-MX"/>
        </a:p>
      </dgm:t>
    </dgm:pt>
    <dgm:pt modelId="{FFA1ADD2-0125-47B4-9905-7E277E8241D4}" type="pres">
      <dgm:prSet presAssocID="{1C18962D-3C48-4D9E-BF18-A5D9633C22B0}" presName="cycle" presStyleCnt="0"/>
      <dgm:spPr/>
    </dgm:pt>
    <dgm:pt modelId="{B40D5067-4C23-433B-BB55-C8DBA6AA293D}" type="pres">
      <dgm:prSet presAssocID="{B7FB2784-EF96-4545-BB4C-C208AAC59AC1}" presName="nodeFirstNode" presStyleLbl="node1" presStyleIdx="0" presStyleCnt="5" custScaleX="114781" custScaleY="123033">
        <dgm:presLayoutVars>
          <dgm:bulletEnabled val="1"/>
        </dgm:presLayoutVars>
      </dgm:prSet>
      <dgm:spPr/>
      <dgm:t>
        <a:bodyPr/>
        <a:lstStyle/>
        <a:p>
          <a:endParaRPr lang="es-MX"/>
        </a:p>
      </dgm:t>
    </dgm:pt>
    <dgm:pt modelId="{0484005F-01F6-40F0-8BA8-43E80546FA60}" type="pres">
      <dgm:prSet presAssocID="{15B9E9A4-CD06-4DFB-ADCC-50D9D03431CA}" presName="sibTransFirstNode" presStyleLbl="bgShp" presStyleIdx="0" presStyleCnt="1"/>
      <dgm:spPr/>
      <dgm:t>
        <a:bodyPr/>
        <a:lstStyle/>
        <a:p>
          <a:endParaRPr lang="es-MX"/>
        </a:p>
      </dgm:t>
    </dgm:pt>
    <dgm:pt modelId="{B4713C1E-A063-4896-957E-1EBE42BBBA2E}" type="pres">
      <dgm:prSet presAssocID="{9CAD83A4-E3AE-4F6D-8FB0-9985CC1A5856}" presName="nodeFollowingNodes" presStyleLbl="node1" presStyleIdx="1" presStyleCnt="5" custScaleX="105208" custScaleY="124424">
        <dgm:presLayoutVars>
          <dgm:bulletEnabled val="1"/>
        </dgm:presLayoutVars>
      </dgm:prSet>
      <dgm:spPr/>
      <dgm:t>
        <a:bodyPr/>
        <a:lstStyle/>
        <a:p>
          <a:endParaRPr lang="es-MX"/>
        </a:p>
      </dgm:t>
    </dgm:pt>
    <dgm:pt modelId="{AC0492D9-9E0E-4A68-89F9-45FD3B865A7A}" type="pres">
      <dgm:prSet presAssocID="{0C0A45C0-7DA2-4463-928F-E319B88790E0}" presName="nodeFollowingNodes" presStyleLbl="node1" presStyleIdx="2" presStyleCnt="5" custScaleX="109664" custScaleY="129725" custRadScaleRad="94749" custRadScaleInc="-36794">
        <dgm:presLayoutVars>
          <dgm:bulletEnabled val="1"/>
        </dgm:presLayoutVars>
      </dgm:prSet>
      <dgm:spPr/>
      <dgm:t>
        <a:bodyPr/>
        <a:lstStyle/>
        <a:p>
          <a:endParaRPr lang="es-MX"/>
        </a:p>
      </dgm:t>
    </dgm:pt>
    <dgm:pt modelId="{D7F74CB9-FB0F-41EE-8126-BBAD9740EC8F}" type="pres">
      <dgm:prSet presAssocID="{6B4D8E2D-7BCE-4C93-9491-F72ED493036F}" presName="nodeFollowingNodes" presStyleLbl="node1" presStyleIdx="3" presStyleCnt="5" custScaleX="117000" custScaleY="128196" custRadScaleRad="86627" custRadScaleInc="20455">
        <dgm:presLayoutVars>
          <dgm:bulletEnabled val="1"/>
        </dgm:presLayoutVars>
      </dgm:prSet>
      <dgm:spPr/>
      <dgm:t>
        <a:bodyPr/>
        <a:lstStyle/>
        <a:p>
          <a:endParaRPr lang="es-MX"/>
        </a:p>
      </dgm:t>
    </dgm:pt>
    <dgm:pt modelId="{8482DAE0-FC45-4C8E-A9BC-2A99BB279C72}" type="pres">
      <dgm:prSet presAssocID="{300F5A6D-A6FC-44B0-93CC-3951B2E39C48}" presName="nodeFollowingNodes" presStyleLbl="node1" presStyleIdx="4" presStyleCnt="5" custScaleX="116773" custScaleY="124424">
        <dgm:presLayoutVars>
          <dgm:bulletEnabled val="1"/>
        </dgm:presLayoutVars>
      </dgm:prSet>
      <dgm:spPr/>
      <dgm:t>
        <a:bodyPr/>
        <a:lstStyle/>
        <a:p>
          <a:endParaRPr lang="es-MX"/>
        </a:p>
      </dgm:t>
    </dgm:pt>
  </dgm:ptLst>
  <dgm:cxnLst>
    <dgm:cxn modelId="{4A3FFCF4-D798-418F-A3F0-DFAB34B5CEE7}" type="presOf" srcId="{0C0A45C0-7DA2-4463-928F-E319B88790E0}" destId="{AC0492D9-9E0E-4A68-89F9-45FD3B865A7A}" srcOrd="0" destOrd="0" presId="urn:microsoft.com/office/officeart/2005/8/layout/cycle3"/>
    <dgm:cxn modelId="{7C262B1C-3472-411B-B8A0-EB8B84709572}" srcId="{1C18962D-3C48-4D9E-BF18-A5D9633C22B0}" destId="{B7FB2784-EF96-4545-BB4C-C208AAC59AC1}" srcOrd="0" destOrd="0" parTransId="{E484B973-0E5F-4CA9-917D-2C8A8A068453}" sibTransId="{15B9E9A4-CD06-4DFB-ADCC-50D9D03431CA}"/>
    <dgm:cxn modelId="{4BD8ED2C-CB2E-46C5-8819-26E144C7E6CA}" srcId="{1C18962D-3C48-4D9E-BF18-A5D9633C22B0}" destId="{0C0A45C0-7DA2-4463-928F-E319B88790E0}" srcOrd="2" destOrd="0" parTransId="{6AAD99C1-8AE0-4E36-BAC9-51B2093D36AB}" sibTransId="{72178BB0-CCA3-4D11-8DFB-24FA622E5DAA}"/>
    <dgm:cxn modelId="{3C776B8E-D014-438A-828D-495D467C6040}" type="presOf" srcId="{9CAD83A4-E3AE-4F6D-8FB0-9985CC1A5856}" destId="{B4713C1E-A063-4896-957E-1EBE42BBBA2E}" srcOrd="0" destOrd="0" presId="urn:microsoft.com/office/officeart/2005/8/layout/cycle3"/>
    <dgm:cxn modelId="{843A497B-2568-46CF-AE2C-0EECD921C67C}" srcId="{1C18962D-3C48-4D9E-BF18-A5D9633C22B0}" destId="{6B4D8E2D-7BCE-4C93-9491-F72ED493036F}" srcOrd="3" destOrd="0" parTransId="{90E30C7B-4236-4E39-8B37-3072A62B6C40}" sibTransId="{EA7F0EDD-05FD-4850-8007-552499BFD615}"/>
    <dgm:cxn modelId="{A3FBA122-D75D-4F1A-B580-B5D6A8073B40}" srcId="{1C18962D-3C48-4D9E-BF18-A5D9633C22B0}" destId="{9CAD83A4-E3AE-4F6D-8FB0-9985CC1A5856}" srcOrd="1" destOrd="0" parTransId="{E2610CC9-04CA-4D09-9939-AC3302B07098}" sibTransId="{9D2C8BCA-8C38-45EE-B9C7-0F934BECAFA6}"/>
    <dgm:cxn modelId="{FC7D4F36-A1DB-4B3F-8295-CEAC9D641866}" type="presOf" srcId="{300F5A6D-A6FC-44B0-93CC-3951B2E39C48}" destId="{8482DAE0-FC45-4C8E-A9BC-2A99BB279C72}" srcOrd="0" destOrd="0" presId="urn:microsoft.com/office/officeart/2005/8/layout/cycle3"/>
    <dgm:cxn modelId="{509F439B-CAFB-42DD-8CC6-EA6BFEB2315D}" type="presOf" srcId="{6B4D8E2D-7BCE-4C93-9491-F72ED493036F}" destId="{D7F74CB9-FB0F-41EE-8126-BBAD9740EC8F}" srcOrd="0" destOrd="0" presId="urn:microsoft.com/office/officeart/2005/8/layout/cycle3"/>
    <dgm:cxn modelId="{5856F9E7-35DA-457A-A718-5DE99D6206A5}" type="presOf" srcId="{15B9E9A4-CD06-4DFB-ADCC-50D9D03431CA}" destId="{0484005F-01F6-40F0-8BA8-43E80546FA60}" srcOrd="0" destOrd="0" presId="urn:microsoft.com/office/officeart/2005/8/layout/cycle3"/>
    <dgm:cxn modelId="{896A04B8-3C37-4A03-94AA-68649AB76B64}" type="presOf" srcId="{1C18962D-3C48-4D9E-BF18-A5D9633C22B0}" destId="{22B033CB-4747-4C14-A1C3-52CFD38E987C}" srcOrd="0" destOrd="0" presId="urn:microsoft.com/office/officeart/2005/8/layout/cycle3"/>
    <dgm:cxn modelId="{208A1721-6C28-44A5-A17D-D8C56D58FA23}" type="presOf" srcId="{B7FB2784-EF96-4545-BB4C-C208AAC59AC1}" destId="{B40D5067-4C23-433B-BB55-C8DBA6AA293D}" srcOrd="0" destOrd="0" presId="urn:microsoft.com/office/officeart/2005/8/layout/cycle3"/>
    <dgm:cxn modelId="{28C5445D-835C-4F16-99CD-1268F5A94654}" srcId="{1C18962D-3C48-4D9E-BF18-A5D9633C22B0}" destId="{300F5A6D-A6FC-44B0-93CC-3951B2E39C48}" srcOrd="4" destOrd="0" parTransId="{C45824C7-BCC1-430E-91D0-4F39256D559E}" sibTransId="{C3480FD0-7B8B-4334-9F01-F5B02A13619A}"/>
    <dgm:cxn modelId="{A75A4243-F0D4-4513-ACE8-4AEA905BBF94}" type="presParOf" srcId="{22B033CB-4747-4C14-A1C3-52CFD38E987C}" destId="{FFA1ADD2-0125-47B4-9905-7E277E8241D4}" srcOrd="0" destOrd="0" presId="urn:microsoft.com/office/officeart/2005/8/layout/cycle3"/>
    <dgm:cxn modelId="{0E9B4D41-EE58-41C3-A49E-CB76F364CE70}" type="presParOf" srcId="{FFA1ADD2-0125-47B4-9905-7E277E8241D4}" destId="{B40D5067-4C23-433B-BB55-C8DBA6AA293D}" srcOrd="0" destOrd="0" presId="urn:microsoft.com/office/officeart/2005/8/layout/cycle3"/>
    <dgm:cxn modelId="{F456B8AF-53B3-4EF6-BA7E-6CA15A76A6F3}" type="presParOf" srcId="{FFA1ADD2-0125-47B4-9905-7E277E8241D4}" destId="{0484005F-01F6-40F0-8BA8-43E80546FA60}" srcOrd="1" destOrd="0" presId="urn:microsoft.com/office/officeart/2005/8/layout/cycle3"/>
    <dgm:cxn modelId="{184F1610-8635-4E48-9BB6-FFB2D7350623}" type="presParOf" srcId="{FFA1ADD2-0125-47B4-9905-7E277E8241D4}" destId="{B4713C1E-A063-4896-957E-1EBE42BBBA2E}" srcOrd="2" destOrd="0" presId="urn:microsoft.com/office/officeart/2005/8/layout/cycle3"/>
    <dgm:cxn modelId="{4B684BDC-5D47-4577-B88D-3D9747E2C021}" type="presParOf" srcId="{FFA1ADD2-0125-47B4-9905-7E277E8241D4}" destId="{AC0492D9-9E0E-4A68-89F9-45FD3B865A7A}" srcOrd="3" destOrd="0" presId="urn:microsoft.com/office/officeart/2005/8/layout/cycle3"/>
    <dgm:cxn modelId="{9759F48F-6FE6-4B0D-8004-A5EF2B388D74}" type="presParOf" srcId="{FFA1ADD2-0125-47B4-9905-7E277E8241D4}" destId="{D7F74CB9-FB0F-41EE-8126-BBAD9740EC8F}" srcOrd="4" destOrd="0" presId="urn:microsoft.com/office/officeart/2005/8/layout/cycle3"/>
    <dgm:cxn modelId="{F8857219-B8D0-4B1C-B16E-75057E839E08}" type="presParOf" srcId="{FFA1ADD2-0125-47B4-9905-7E277E8241D4}" destId="{8482DAE0-FC45-4C8E-A9BC-2A99BB279C72}"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19E85FD-B6B1-417D-BF5B-A04B3F2F13F8}"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es-MX"/>
        </a:p>
      </dgm:t>
    </dgm:pt>
    <dgm:pt modelId="{CA9963C9-F716-4741-B905-7E4B1861E07B}">
      <dgm:prSet phldrT="[Texto]"/>
      <dgm:spPr/>
      <dgm:t>
        <a:bodyPr/>
        <a:lstStyle/>
        <a:p>
          <a:r>
            <a:rPr lang="es-MX" dirty="0" smtClean="0"/>
            <a:t>ETAPAS EN LA ELABORACION DE UN TDA</a:t>
          </a:r>
          <a:endParaRPr lang="es-MX" dirty="0"/>
        </a:p>
      </dgm:t>
    </dgm:pt>
    <dgm:pt modelId="{442124EC-4EF3-42AC-85B3-ECFF040636AF}" type="parTrans" cxnId="{E7129514-8414-47D2-9BC8-037984F8BC95}">
      <dgm:prSet/>
      <dgm:spPr/>
      <dgm:t>
        <a:bodyPr/>
        <a:lstStyle/>
        <a:p>
          <a:endParaRPr lang="es-MX"/>
        </a:p>
      </dgm:t>
    </dgm:pt>
    <dgm:pt modelId="{A25D854D-44F5-498A-875D-4CB5360AE390}" type="sibTrans" cxnId="{E7129514-8414-47D2-9BC8-037984F8BC95}">
      <dgm:prSet/>
      <dgm:spPr/>
      <dgm:t>
        <a:bodyPr/>
        <a:lstStyle/>
        <a:p>
          <a:endParaRPr lang="es-MX"/>
        </a:p>
      </dgm:t>
    </dgm:pt>
    <dgm:pt modelId="{261322EE-53BA-406D-B9CB-8CF18DD988D3}">
      <dgm:prSet phldrT="[Texto]"/>
      <dgm:spPr/>
      <dgm:t>
        <a:bodyPr/>
        <a:lstStyle/>
        <a:p>
          <a:r>
            <a:rPr lang="es-MX" dirty="0" smtClean="0">
              <a:solidFill>
                <a:schemeClr val="tx1"/>
              </a:solidFill>
            </a:rPr>
            <a:t>Reconocimiento de los objetos candidatos a elementos del nuevo tipo de datos</a:t>
          </a:r>
          <a:endParaRPr lang="es-MX" dirty="0"/>
        </a:p>
      </dgm:t>
    </dgm:pt>
    <dgm:pt modelId="{7835786A-9762-4771-80FE-5DC0899F4848}" type="parTrans" cxnId="{08E687B0-16E4-434A-9497-48814FDA8E64}">
      <dgm:prSet/>
      <dgm:spPr/>
      <dgm:t>
        <a:bodyPr/>
        <a:lstStyle/>
        <a:p>
          <a:endParaRPr lang="es-MX"/>
        </a:p>
      </dgm:t>
    </dgm:pt>
    <dgm:pt modelId="{4EDE490B-3760-413A-A667-30F7A0619576}" type="sibTrans" cxnId="{08E687B0-16E4-434A-9497-48814FDA8E64}">
      <dgm:prSet/>
      <dgm:spPr/>
      <dgm:t>
        <a:bodyPr/>
        <a:lstStyle/>
        <a:p>
          <a:endParaRPr lang="es-MX"/>
        </a:p>
      </dgm:t>
    </dgm:pt>
    <dgm:pt modelId="{B05338D1-F4ED-4A1A-86CB-FDE4407D430E}">
      <dgm:prSet phldrT="[Texto]"/>
      <dgm:spPr/>
      <dgm:t>
        <a:bodyPr/>
        <a:lstStyle/>
        <a:p>
          <a:r>
            <a:rPr lang="es-MX" dirty="0" smtClean="0">
              <a:solidFill>
                <a:schemeClr val="tx1"/>
              </a:solidFill>
            </a:rPr>
            <a:t>Identificación de las operaciones del tipo de datos.</a:t>
          </a:r>
          <a:endParaRPr lang="es-MX" dirty="0"/>
        </a:p>
      </dgm:t>
    </dgm:pt>
    <dgm:pt modelId="{97670696-64CD-486E-B4A0-1B797927827C}" type="parTrans" cxnId="{4570AB37-1AEF-4F0F-8DD7-1E5535D6C418}">
      <dgm:prSet/>
      <dgm:spPr/>
      <dgm:t>
        <a:bodyPr/>
        <a:lstStyle/>
        <a:p>
          <a:endParaRPr lang="es-MX"/>
        </a:p>
      </dgm:t>
    </dgm:pt>
    <dgm:pt modelId="{383B0FD5-7AB7-4E74-A786-FD7AF952F3F6}" type="sibTrans" cxnId="{4570AB37-1AEF-4F0F-8DD7-1E5535D6C418}">
      <dgm:prSet/>
      <dgm:spPr/>
      <dgm:t>
        <a:bodyPr/>
        <a:lstStyle/>
        <a:p>
          <a:endParaRPr lang="es-MX"/>
        </a:p>
      </dgm:t>
    </dgm:pt>
    <dgm:pt modelId="{4B5F6CD2-7998-4F95-A4D2-361ED730A88E}">
      <dgm:prSet phldrT="[Texto]"/>
      <dgm:spPr/>
      <dgm:t>
        <a:bodyPr/>
        <a:lstStyle/>
        <a:p>
          <a:r>
            <a:rPr lang="es-MX" dirty="0" smtClean="0">
              <a:solidFill>
                <a:schemeClr val="tx1"/>
              </a:solidFill>
            </a:rPr>
            <a:t>Especificación de las operaciones de forma precisa, sin ambigüedad.</a:t>
          </a:r>
          <a:endParaRPr lang="es-MX" dirty="0"/>
        </a:p>
      </dgm:t>
    </dgm:pt>
    <dgm:pt modelId="{99C470C0-E79A-4BD7-A911-1221B5F41CF8}" type="parTrans" cxnId="{5595E738-7EB4-4D9A-836D-ED69D0AB0F54}">
      <dgm:prSet/>
      <dgm:spPr/>
      <dgm:t>
        <a:bodyPr/>
        <a:lstStyle/>
        <a:p>
          <a:endParaRPr lang="es-MX"/>
        </a:p>
      </dgm:t>
    </dgm:pt>
    <dgm:pt modelId="{79AA59F6-0F0E-40B5-9EDE-172ED930EB11}" type="sibTrans" cxnId="{5595E738-7EB4-4D9A-836D-ED69D0AB0F54}">
      <dgm:prSet/>
      <dgm:spPr/>
      <dgm:t>
        <a:bodyPr/>
        <a:lstStyle/>
        <a:p>
          <a:endParaRPr lang="es-MX"/>
        </a:p>
      </dgm:t>
    </dgm:pt>
    <dgm:pt modelId="{CE78CCF2-8E7F-43B2-BA95-CF156EDFEFE0}">
      <dgm:prSet phldrT="[Texto]"/>
      <dgm:spPr/>
      <dgm:t>
        <a:bodyPr/>
        <a:lstStyle/>
        <a:p>
          <a:r>
            <a:rPr lang="es-MX" smtClean="0">
              <a:solidFill>
                <a:schemeClr val="tx1"/>
              </a:solidFill>
            </a:rPr>
            <a:t>Selección de una buena implementación</a:t>
          </a:r>
          <a:endParaRPr lang="es-MX" dirty="0"/>
        </a:p>
      </dgm:t>
    </dgm:pt>
    <dgm:pt modelId="{84469AB1-8DD2-4FC2-884B-63EE92664869}" type="parTrans" cxnId="{5F8C1C65-DBD0-46F7-ABFA-6743242F2004}">
      <dgm:prSet/>
      <dgm:spPr/>
      <dgm:t>
        <a:bodyPr/>
        <a:lstStyle/>
        <a:p>
          <a:endParaRPr lang="es-MX"/>
        </a:p>
      </dgm:t>
    </dgm:pt>
    <dgm:pt modelId="{FA52BA84-76B1-4C51-9B34-E3F5CCACA512}" type="sibTrans" cxnId="{5F8C1C65-DBD0-46F7-ABFA-6743242F2004}">
      <dgm:prSet/>
      <dgm:spPr/>
      <dgm:t>
        <a:bodyPr/>
        <a:lstStyle/>
        <a:p>
          <a:endParaRPr lang="es-MX"/>
        </a:p>
      </dgm:t>
    </dgm:pt>
    <dgm:pt modelId="{DD9FB56A-6A62-4DB8-BFA8-9FCC08584394}" type="pres">
      <dgm:prSet presAssocID="{A19E85FD-B6B1-417D-BF5B-A04B3F2F13F8}" presName="composite" presStyleCnt="0">
        <dgm:presLayoutVars>
          <dgm:chMax val="1"/>
          <dgm:dir/>
          <dgm:resizeHandles val="exact"/>
        </dgm:presLayoutVars>
      </dgm:prSet>
      <dgm:spPr/>
      <dgm:t>
        <a:bodyPr/>
        <a:lstStyle/>
        <a:p>
          <a:endParaRPr lang="es-MX"/>
        </a:p>
      </dgm:t>
    </dgm:pt>
    <dgm:pt modelId="{49F9DA47-8B81-4C9A-B406-27B489885C05}" type="pres">
      <dgm:prSet presAssocID="{CA9963C9-F716-4741-B905-7E4B1861E07B}" presName="roof" presStyleLbl="dkBgShp" presStyleIdx="0" presStyleCnt="2" custLinFactNeighborY="-14842"/>
      <dgm:spPr/>
      <dgm:t>
        <a:bodyPr/>
        <a:lstStyle/>
        <a:p>
          <a:endParaRPr lang="es-MX"/>
        </a:p>
      </dgm:t>
    </dgm:pt>
    <dgm:pt modelId="{05D4E8BC-BB05-407E-9DE7-0A0A6E0A40F7}" type="pres">
      <dgm:prSet presAssocID="{CA9963C9-F716-4741-B905-7E4B1861E07B}" presName="pillars" presStyleCnt="0"/>
      <dgm:spPr/>
    </dgm:pt>
    <dgm:pt modelId="{0553E8C0-1E75-4C25-ADC1-0DDE21FF0661}" type="pres">
      <dgm:prSet presAssocID="{CA9963C9-F716-4741-B905-7E4B1861E07B}" presName="pillar1" presStyleLbl="node1" presStyleIdx="0" presStyleCnt="4">
        <dgm:presLayoutVars>
          <dgm:bulletEnabled val="1"/>
        </dgm:presLayoutVars>
      </dgm:prSet>
      <dgm:spPr/>
      <dgm:t>
        <a:bodyPr/>
        <a:lstStyle/>
        <a:p>
          <a:endParaRPr lang="es-MX"/>
        </a:p>
      </dgm:t>
    </dgm:pt>
    <dgm:pt modelId="{8D77630D-8609-49C1-9025-BE3CDA0C7255}" type="pres">
      <dgm:prSet presAssocID="{B05338D1-F4ED-4A1A-86CB-FDE4407D430E}" presName="pillarX" presStyleLbl="node1" presStyleIdx="1" presStyleCnt="4">
        <dgm:presLayoutVars>
          <dgm:bulletEnabled val="1"/>
        </dgm:presLayoutVars>
      </dgm:prSet>
      <dgm:spPr/>
      <dgm:t>
        <a:bodyPr/>
        <a:lstStyle/>
        <a:p>
          <a:endParaRPr lang="es-MX"/>
        </a:p>
      </dgm:t>
    </dgm:pt>
    <dgm:pt modelId="{18A87118-4C32-47B3-A25B-868A9FA957C6}" type="pres">
      <dgm:prSet presAssocID="{4B5F6CD2-7998-4F95-A4D2-361ED730A88E}" presName="pillarX" presStyleLbl="node1" presStyleIdx="2" presStyleCnt="4">
        <dgm:presLayoutVars>
          <dgm:bulletEnabled val="1"/>
        </dgm:presLayoutVars>
      </dgm:prSet>
      <dgm:spPr/>
      <dgm:t>
        <a:bodyPr/>
        <a:lstStyle/>
        <a:p>
          <a:endParaRPr lang="es-MX"/>
        </a:p>
      </dgm:t>
    </dgm:pt>
    <dgm:pt modelId="{30070123-2DEC-48BD-A9F2-1ADD4D1E1414}" type="pres">
      <dgm:prSet presAssocID="{CE78CCF2-8E7F-43B2-BA95-CF156EDFEFE0}" presName="pillarX" presStyleLbl="node1" presStyleIdx="3" presStyleCnt="4">
        <dgm:presLayoutVars>
          <dgm:bulletEnabled val="1"/>
        </dgm:presLayoutVars>
      </dgm:prSet>
      <dgm:spPr/>
      <dgm:t>
        <a:bodyPr/>
        <a:lstStyle/>
        <a:p>
          <a:endParaRPr lang="es-MX"/>
        </a:p>
      </dgm:t>
    </dgm:pt>
    <dgm:pt modelId="{1204A795-FC0B-444C-90D6-8B2222722C10}" type="pres">
      <dgm:prSet presAssocID="{CA9963C9-F716-4741-B905-7E4B1861E07B}" presName="base" presStyleLbl="dkBgShp" presStyleIdx="1" presStyleCnt="2"/>
      <dgm:spPr/>
    </dgm:pt>
  </dgm:ptLst>
  <dgm:cxnLst>
    <dgm:cxn modelId="{719B0F1E-4032-4657-A6C2-9E11011DA170}" type="presOf" srcId="{A19E85FD-B6B1-417D-BF5B-A04B3F2F13F8}" destId="{DD9FB56A-6A62-4DB8-BFA8-9FCC08584394}" srcOrd="0" destOrd="0" presId="urn:microsoft.com/office/officeart/2005/8/layout/hList3"/>
    <dgm:cxn modelId="{6B66548C-F700-4899-A877-F0B3E9077D4E}" type="presOf" srcId="{261322EE-53BA-406D-B9CB-8CF18DD988D3}" destId="{0553E8C0-1E75-4C25-ADC1-0DDE21FF0661}" srcOrd="0" destOrd="0" presId="urn:microsoft.com/office/officeart/2005/8/layout/hList3"/>
    <dgm:cxn modelId="{5595E738-7EB4-4D9A-836D-ED69D0AB0F54}" srcId="{CA9963C9-F716-4741-B905-7E4B1861E07B}" destId="{4B5F6CD2-7998-4F95-A4D2-361ED730A88E}" srcOrd="2" destOrd="0" parTransId="{99C470C0-E79A-4BD7-A911-1221B5F41CF8}" sibTransId="{79AA59F6-0F0E-40B5-9EDE-172ED930EB11}"/>
    <dgm:cxn modelId="{4570AB37-1AEF-4F0F-8DD7-1E5535D6C418}" srcId="{CA9963C9-F716-4741-B905-7E4B1861E07B}" destId="{B05338D1-F4ED-4A1A-86CB-FDE4407D430E}" srcOrd="1" destOrd="0" parTransId="{97670696-64CD-486E-B4A0-1B797927827C}" sibTransId="{383B0FD5-7AB7-4E74-A786-FD7AF952F3F6}"/>
    <dgm:cxn modelId="{08E687B0-16E4-434A-9497-48814FDA8E64}" srcId="{CA9963C9-F716-4741-B905-7E4B1861E07B}" destId="{261322EE-53BA-406D-B9CB-8CF18DD988D3}" srcOrd="0" destOrd="0" parTransId="{7835786A-9762-4771-80FE-5DC0899F4848}" sibTransId="{4EDE490B-3760-413A-A667-30F7A0619576}"/>
    <dgm:cxn modelId="{23CAFB4B-76FD-4D52-B7B2-256F025E1F12}" type="presOf" srcId="{B05338D1-F4ED-4A1A-86CB-FDE4407D430E}" destId="{8D77630D-8609-49C1-9025-BE3CDA0C7255}" srcOrd="0" destOrd="0" presId="urn:microsoft.com/office/officeart/2005/8/layout/hList3"/>
    <dgm:cxn modelId="{AAAD15AB-9E21-455B-9BB5-1D3059D49D3F}" type="presOf" srcId="{CE78CCF2-8E7F-43B2-BA95-CF156EDFEFE0}" destId="{30070123-2DEC-48BD-A9F2-1ADD4D1E1414}" srcOrd="0" destOrd="0" presId="urn:microsoft.com/office/officeart/2005/8/layout/hList3"/>
    <dgm:cxn modelId="{963BF720-8EA1-48B6-9576-C606D97C874B}" type="presOf" srcId="{4B5F6CD2-7998-4F95-A4D2-361ED730A88E}" destId="{18A87118-4C32-47B3-A25B-868A9FA957C6}" srcOrd="0" destOrd="0" presId="urn:microsoft.com/office/officeart/2005/8/layout/hList3"/>
    <dgm:cxn modelId="{E7129514-8414-47D2-9BC8-037984F8BC95}" srcId="{A19E85FD-B6B1-417D-BF5B-A04B3F2F13F8}" destId="{CA9963C9-F716-4741-B905-7E4B1861E07B}" srcOrd="0" destOrd="0" parTransId="{442124EC-4EF3-42AC-85B3-ECFF040636AF}" sibTransId="{A25D854D-44F5-498A-875D-4CB5360AE390}"/>
    <dgm:cxn modelId="{5F8C1C65-DBD0-46F7-ABFA-6743242F2004}" srcId="{CA9963C9-F716-4741-B905-7E4B1861E07B}" destId="{CE78CCF2-8E7F-43B2-BA95-CF156EDFEFE0}" srcOrd="3" destOrd="0" parTransId="{84469AB1-8DD2-4FC2-884B-63EE92664869}" sibTransId="{FA52BA84-76B1-4C51-9B34-E3F5CCACA512}"/>
    <dgm:cxn modelId="{DE6644A3-F072-4F86-BDF4-61B791C6B604}" type="presOf" srcId="{CA9963C9-F716-4741-B905-7E4B1861E07B}" destId="{49F9DA47-8B81-4C9A-B406-27B489885C05}" srcOrd="0" destOrd="0" presId="urn:microsoft.com/office/officeart/2005/8/layout/hList3"/>
    <dgm:cxn modelId="{BF1AC781-2E66-4866-B080-A8C707154063}" type="presParOf" srcId="{DD9FB56A-6A62-4DB8-BFA8-9FCC08584394}" destId="{49F9DA47-8B81-4C9A-B406-27B489885C05}" srcOrd="0" destOrd="0" presId="urn:microsoft.com/office/officeart/2005/8/layout/hList3"/>
    <dgm:cxn modelId="{D1387EDF-AE2D-44C0-8C03-6AEDDDDC1554}" type="presParOf" srcId="{DD9FB56A-6A62-4DB8-BFA8-9FCC08584394}" destId="{05D4E8BC-BB05-407E-9DE7-0A0A6E0A40F7}" srcOrd="1" destOrd="0" presId="urn:microsoft.com/office/officeart/2005/8/layout/hList3"/>
    <dgm:cxn modelId="{980A62B7-9A61-451D-BF15-7BA11EAB73FD}" type="presParOf" srcId="{05D4E8BC-BB05-407E-9DE7-0A0A6E0A40F7}" destId="{0553E8C0-1E75-4C25-ADC1-0DDE21FF0661}" srcOrd="0" destOrd="0" presId="urn:microsoft.com/office/officeart/2005/8/layout/hList3"/>
    <dgm:cxn modelId="{646E28BF-05CD-4EF5-AE2C-C623A764A067}" type="presParOf" srcId="{05D4E8BC-BB05-407E-9DE7-0A0A6E0A40F7}" destId="{8D77630D-8609-49C1-9025-BE3CDA0C7255}" srcOrd="1" destOrd="0" presId="urn:microsoft.com/office/officeart/2005/8/layout/hList3"/>
    <dgm:cxn modelId="{AEC001BE-2601-4321-BC2F-0BB24CAD7AB7}" type="presParOf" srcId="{05D4E8BC-BB05-407E-9DE7-0A0A6E0A40F7}" destId="{18A87118-4C32-47B3-A25B-868A9FA957C6}" srcOrd="2" destOrd="0" presId="urn:microsoft.com/office/officeart/2005/8/layout/hList3"/>
    <dgm:cxn modelId="{2D4BB0C2-257C-41D2-AF57-F477BB1FF9ED}" type="presParOf" srcId="{05D4E8BC-BB05-407E-9DE7-0A0A6E0A40F7}" destId="{30070123-2DEC-48BD-A9F2-1ADD4D1E1414}" srcOrd="3" destOrd="0" presId="urn:microsoft.com/office/officeart/2005/8/layout/hList3"/>
    <dgm:cxn modelId="{74F3123E-C6E5-480E-92EE-30181E907E9F}" type="presParOf" srcId="{DD9FB56A-6A62-4DB8-BFA8-9FCC08584394}" destId="{1204A795-FC0B-444C-90D6-8B2222722C10}"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C2BD53-E4A3-47CF-B5A7-D0FB53D3DC4C}" type="datetimeFigureOut">
              <a:rPr lang="es-MX" smtClean="0"/>
              <a:t>29/09/2017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C025DF-4682-4622-BE49-E4C164405234}" type="slidenum">
              <a:rPr lang="es-MX" smtClean="0"/>
              <a:t>‹Nº›</a:t>
            </a:fld>
            <a:endParaRPr lang="es-MX"/>
          </a:p>
        </p:txBody>
      </p:sp>
    </p:spTree>
    <p:extLst>
      <p:ext uri="{BB962C8B-B14F-4D97-AF65-F5344CB8AC3E}">
        <p14:creationId xmlns:p14="http://schemas.microsoft.com/office/powerpoint/2010/main" val="700694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7C025DF-4682-4622-BE49-E4C164405234}" type="slidenum">
              <a:rPr lang="es-MX" smtClean="0"/>
              <a:t>12</a:t>
            </a:fld>
            <a:endParaRPr lang="es-MX"/>
          </a:p>
        </p:txBody>
      </p:sp>
    </p:spTree>
    <p:extLst>
      <p:ext uri="{BB962C8B-B14F-4D97-AF65-F5344CB8AC3E}">
        <p14:creationId xmlns:p14="http://schemas.microsoft.com/office/powerpoint/2010/main" val="1904970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7C025DF-4682-4622-BE49-E4C164405234}" type="slidenum">
              <a:rPr lang="es-MX" smtClean="0"/>
              <a:t>25</a:t>
            </a:fld>
            <a:endParaRPr lang="es-MX"/>
          </a:p>
        </p:txBody>
      </p:sp>
    </p:spTree>
    <p:extLst>
      <p:ext uri="{BB962C8B-B14F-4D97-AF65-F5344CB8AC3E}">
        <p14:creationId xmlns:p14="http://schemas.microsoft.com/office/powerpoint/2010/main" val="172145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E7C025DF-4682-4622-BE49-E4C164405234}" type="slidenum">
              <a:rPr lang="es-MX" smtClean="0"/>
              <a:t>32</a:t>
            </a:fld>
            <a:endParaRPr lang="es-MX"/>
          </a:p>
        </p:txBody>
      </p:sp>
    </p:spTree>
    <p:extLst>
      <p:ext uri="{BB962C8B-B14F-4D97-AF65-F5344CB8AC3E}">
        <p14:creationId xmlns:p14="http://schemas.microsoft.com/office/powerpoint/2010/main" val="2663539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9/29/2017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image" Target="../media/image8.png"/><Relationship Id="rId18" Type="http://schemas.openxmlformats.org/officeDocument/2006/relationships/image" Target="../media/image10.tmp"/><Relationship Id="rId3" Type="http://schemas.openxmlformats.org/officeDocument/2006/relationships/image" Target="../media/image4.png"/><Relationship Id="rId7" Type="http://schemas.openxmlformats.org/officeDocument/2006/relationships/slide" Target="slide23.xml"/><Relationship Id="rId12" Type="http://schemas.openxmlformats.org/officeDocument/2006/relationships/slide" Target="slide19.xml"/><Relationship Id="rId17" Type="http://schemas.openxmlformats.org/officeDocument/2006/relationships/slide" Target="slide28.xml"/><Relationship Id="rId2" Type="http://schemas.openxmlformats.org/officeDocument/2006/relationships/slide" Target="slide56.xml"/><Relationship Id="rId16" Type="http://schemas.openxmlformats.org/officeDocument/2006/relationships/image" Target="../media/image9.tmp"/><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slide" Target="slide61.xml"/><Relationship Id="rId5" Type="http://schemas.openxmlformats.org/officeDocument/2006/relationships/slide" Target="slide18.xml"/><Relationship Id="rId15" Type="http://schemas.openxmlformats.org/officeDocument/2006/relationships/slide" Target="slide25.xml"/><Relationship Id="rId10" Type="http://schemas.openxmlformats.org/officeDocument/2006/relationships/image" Target="../media/image7.png"/><Relationship Id="rId4" Type="http://schemas.openxmlformats.org/officeDocument/2006/relationships/slide" Target="slide15.xml"/><Relationship Id="rId9" Type="http://schemas.openxmlformats.org/officeDocument/2006/relationships/image" Target="../media/image6.png"/><Relationship Id="rId1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slide" Target="slide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8" Type="http://schemas.openxmlformats.org/officeDocument/2006/relationships/slide" Target="slide55.xml"/><Relationship Id="rId3" Type="http://schemas.openxmlformats.org/officeDocument/2006/relationships/slide" Target="slide6.xml"/><Relationship Id="rId7"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10.xml"/><Relationship Id="rId5" Type="http://schemas.openxmlformats.org/officeDocument/2006/relationships/slide" Target="slide9.xml"/><Relationship Id="rId4" Type="http://schemas.openxmlformats.org/officeDocument/2006/relationships/slide" Target="slide8.xml"/><Relationship Id="rId9" Type="http://schemas.openxmlformats.org/officeDocument/2006/relationships/slide" Target="slide56.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slide" Target="slide2.xml"/><Relationship Id="rId7" Type="http://schemas.openxmlformats.org/officeDocument/2006/relationships/diagramColors" Target="../diagrams/colors4.xml"/><Relationship Id="rId2" Type="http://schemas.openxmlformats.org/officeDocument/2006/relationships/image" Target="../media/image12.tmp"/><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tmp"/><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hyperlink" Target="http://www.uaemex.mx/catespuni/pdfs/143.pdf" TargetMode="Externa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image" Target="../media/image25.png"/><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5" Type="http://schemas.openxmlformats.org/officeDocument/2006/relationships/slide" Target="slide2.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tmp"/><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image" Target="../media/image39.png"/><Relationship Id="rId4" Type="http://schemas.openxmlformats.org/officeDocument/2006/relationships/image" Target="../media/image38.png"/></Relationships>
</file>

<file path=ppt/slides/_rels/slide4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39.png"/><Relationship Id="rId4" Type="http://schemas.openxmlformats.org/officeDocument/2006/relationships/image" Target="../media/image38.png"/></Relationships>
</file>

<file path=ppt/slides/_rels/slide4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tmp"/><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5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51.jpeg"/><Relationship Id="rId4" Type="http://schemas.openxmlformats.org/officeDocument/2006/relationships/image" Target="../media/image50.png"/></Relationships>
</file>

<file path=ppt/slides/_rels/slide5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repositori.uji.es/xmlui/bitstream/handle/10234/119883/tema1.pdf?sequence=1"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rectangular 1"/>
          <p:cNvSpPr/>
          <p:nvPr/>
        </p:nvSpPr>
        <p:spPr>
          <a:xfrm>
            <a:off x="0" y="0"/>
            <a:ext cx="12192000" cy="2008094"/>
          </a:xfrm>
          <a:prstGeom prst="wedgeRectCallout">
            <a:avLst>
              <a:gd name="adj1" fmla="val -20833"/>
              <a:gd name="adj2" fmla="val 741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 name="Imagen 2"/>
          <p:cNvPicPr>
            <a:picLocks noChangeAspect="1"/>
          </p:cNvPicPr>
          <p:nvPr/>
        </p:nvPicPr>
        <p:blipFill>
          <a:blip r:embed="rId2"/>
          <a:stretch>
            <a:fillRect/>
          </a:stretch>
        </p:blipFill>
        <p:spPr>
          <a:xfrm>
            <a:off x="0" y="0"/>
            <a:ext cx="2057400" cy="2057400"/>
          </a:xfrm>
          <a:prstGeom prst="rect">
            <a:avLst/>
          </a:prstGeom>
        </p:spPr>
      </p:pic>
      <p:sp>
        <p:nvSpPr>
          <p:cNvPr id="4" name="Título 5"/>
          <p:cNvSpPr txBox="1">
            <a:spLocks/>
          </p:cNvSpPr>
          <p:nvPr/>
        </p:nvSpPr>
        <p:spPr>
          <a:xfrm>
            <a:off x="2226620" y="303974"/>
            <a:ext cx="9411197" cy="548081"/>
          </a:xfrm>
          <a:prstGeom prst="rect">
            <a:avLst/>
          </a:prstGeom>
        </p:spPr>
        <p:txBody>
          <a:bodyPr>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800" b="1" u="sng" dirty="0" smtClean="0">
                <a:solidFill>
                  <a:schemeClr val="tx1"/>
                </a:solidFill>
                <a:effectLst>
                  <a:outerShdw blurRad="38100" dist="38100" dir="2700000" algn="tl">
                    <a:srgbClr val="000000">
                      <a:alpha val="43137"/>
                    </a:srgbClr>
                  </a:outerShdw>
                </a:effectLst>
              </a:rPr>
              <a:t>Universidad Autónoma del Estado de México</a:t>
            </a:r>
            <a:endParaRPr lang="es-MX" sz="2800" b="1" u="sng" dirty="0">
              <a:solidFill>
                <a:schemeClr val="tx1"/>
              </a:solidFill>
              <a:effectLst>
                <a:outerShdw blurRad="38100" dist="38100" dir="2700000" algn="tl">
                  <a:srgbClr val="000000">
                    <a:alpha val="43137"/>
                  </a:srgbClr>
                </a:outerShdw>
              </a:effectLst>
            </a:endParaRPr>
          </a:p>
        </p:txBody>
      </p:sp>
      <p:sp>
        <p:nvSpPr>
          <p:cNvPr id="5" name="6 CuadroTexto"/>
          <p:cNvSpPr txBox="1"/>
          <p:nvPr/>
        </p:nvSpPr>
        <p:spPr>
          <a:xfrm>
            <a:off x="2226620" y="852055"/>
            <a:ext cx="9012468" cy="523220"/>
          </a:xfrm>
          <a:prstGeom prst="rect">
            <a:avLst/>
          </a:prstGeom>
          <a:effectLst>
            <a:outerShdw blurRad="50800" dir="14400000">
              <a:srgbClr val="000000">
                <a:alpha val="60000"/>
              </a:srgbClr>
            </a:outerShdw>
          </a:effectLst>
        </p:spPr>
        <p:txBody>
          <a:bodyPr vert="horz" lIns="91440" tIns="45720" rIns="91440" bIns="45720" rtlCol="0" anchor="b">
            <a:noAutofit/>
          </a:bodyPr>
          <a:lstStyle>
            <a:lvl1pPr>
              <a:spcBef>
                <a:spcPct val="0"/>
              </a:spcBef>
              <a:buNone/>
              <a:defRPr sz="2800" b="1" u="sng">
                <a:solidFill>
                  <a:schemeClr val="bg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s-MX" u="none" dirty="0">
                <a:solidFill>
                  <a:schemeClr val="tx1"/>
                </a:solidFill>
              </a:rPr>
              <a:t>Centro Universitario UAEM Ecatepec</a:t>
            </a:r>
          </a:p>
        </p:txBody>
      </p:sp>
      <p:sp>
        <p:nvSpPr>
          <p:cNvPr id="6" name="Rectángulo 5"/>
          <p:cNvSpPr/>
          <p:nvPr/>
        </p:nvSpPr>
        <p:spPr>
          <a:xfrm>
            <a:off x="1" y="2374641"/>
            <a:ext cx="10165976" cy="4616648"/>
          </a:xfrm>
          <a:prstGeom prst="rect">
            <a:avLst/>
          </a:prstGeom>
        </p:spPr>
        <p:txBody>
          <a:bodyPr wrap="square">
            <a:spAutoFit/>
          </a:bodyPr>
          <a:lstStyle/>
          <a:p>
            <a:pPr algn="ctr">
              <a:lnSpc>
                <a:spcPct val="150000"/>
              </a:lnSpc>
            </a:pPr>
            <a:r>
              <a:rPr lang="es-ES_tradnl" sz="2800" dirty="0" smtClean="0"/>
              <a:t>“Estructuras de Datos”</a:t>
            </a:r>
            <a:endParaRPr lang="es-ES_tradnl" sz="2800" dirty="0"/>
          </a:p>
          <a:p>
            <a:pPr algn="ctr">
              <a:lnSpc>
                <a:spcPct val="150000"/>
              </a:lnSpc>
            </a:pPr>
            <a:r>
              <a:rPr lang="es-ES_tradnl" sz="2000" dirty="0" smtClean="0"/>
              <a:t>Programa educativo en que se imparte: </a:t>
            </a:r>
            <a:r>
              <a:rPr lang="es-MX" sz="2000" b="1" dirty="0"/>
              <a:t>Licenciatura en Ingeniería en Computación </a:t>
            </a:r>
            <a:r>
              <a:rPr lang="es-MX" sz="2000" dirty="0"/>
              <a:t>(Facultad. de Ingeniería, Centros Universitarios: Atlacomulco, Ecatepec, Texcoco, Valle de Chalco, Valle de México, Valle de Teotihuacán, Zumpango</a:t>
            </a:r>
            <a:r>
              <a:rPr lang="es-MX" sz="2000" dirty="0" smtClean="0"/>
              <a:t>).</a:t>
            </a:r>
            <a:endParaRPr lang="es-ES_tradnl" sz="1050" dirty="0"/>
          </a:p>
          <a:p>
            <a:pPr algn="ctr">
              <a:lnSpc>
                <a:spcPct val="150000"/>
              </a:lnSpc>
            </a:pPr>
            <a:r>
              <a:rPr lang="es-ES_tradnl" sz="2000" dirty="0" smtClean="0"/>
              <a:t>Área </a:t>
            </a:r>
            <a:r>
              <a:rPr lang="es-ES_tradnl" sz="2000" dirty="0"/>
              <a:t>de docencia: </a:t>
            </a:r>
            <a:r>
              <a:rPr lang="es-MX" sz="2000" dirty="0"/>
              <a:t> </a:t>
            </a:r>
            <a:r>
              <a:rPr lang="es-MX" sz="2000" b="1" dirty="0"/>
              <a:t>Programación e Ingeniería de Software </a:t>
            </a:r>
            <a:r>
              <a:rPr lang="es-ES_tradnl" sz="2000" dirty="0" smtClean="0"/>
              <a:t>	Créditos</a:t>
            </a:r>
            <a:r>
              <a:rPr lang="es-ES_tradnl" sz="2000" dirty="0"/>
              <a:t>: </a:t>
            </a:r>
            <a:r>
              <a:rPr lang="es-ES_tradnl" sz="2000" b="1" dirty="0" smtClean="0"/>
              <a:t>8</a:t>
            </a:r>
          </a:p>
          <a:p>
            <a:pPr algn="ctr">
              <a:lnSpc>
                <a:spcPct val="150000"/>
              </a:lnSpc>
            </a:pPr>
            <a:r>
              <a:rPr lang="es-ES_tradnl" sz="2000" dirty="0" smtClean="0"/>
              <a:t>Ciclo escolar: </a:t>
            </a:r>
            <a:r>
              <a:rPr lang="es-ES_tradnl" sz="2000" b="1" dirty="0" smtClean="0"/>
              <a:t>2017B</a:t>
            </a:r>
          </a:p>
          <a:p>
            <a:pPr algn="ctr">
              <a:lnSpc>
                <a:spcPct val="150000"/>
              </a:lnSpc>
            </a:pPr>
            <a:r>
              <a:rPr lang="es-MX" sz="2000" b="1" dirty="0" smtClean="0"/>
              <a:t>Unidad </a:t>
            </a:r>
            <a:r>
              <a:rPr lang="es-MX" sz="2000" b="1" dirty="0"/>
              <a:t>1</a:t>
            </a:r>
            <a:r>
              <a:rPr lang="es-MX" sz="2000" b="1" dirty="0" smtClean="0"/>
              <a:t>.</a:t>
            </a:r>
            <a:r>
              <a:rPr lang="es-MX" sz="2000" dirty="0" smtClean="0"/>
              <a:t> Desarrollar programas con el uso de variables dinámicas</a:t>
            </a:r>
          </a:p>
          <a:p>
            <a:pPr algn="ctr">
              <a:lnSpc>
                <a:spcPct val="150000"/>
              </a:lnSpc>
            </a:pPr>
            <a:r>
              <a:rPr lang="es-MX" sz="2000" dirty="0" smtClean="0"/>
              <a:t>Tema</a:t>
            </a:r>
            <a:r>
              <a:rPr lang="es-MX" sz="2000" dirty="0"/>
              <a:t>: </a:t>
            </a:r>
            <a:r>
              <a:rPr lang="es-MX" sz="2000" b="1" dirty="0" smtClean="0"/>
              <a:t>Abstracción (TAD)</a:t>
            </a:r>
            <a:endParaRPr lang="es-ES_tradnl" sz="2000" b="1" dirty="0" smtClean="0"/>
          </a:p>
          <a:p>
            <a:pPr algn="ctr">
              <a:lnSpc>
                <a:spcPct val="150000"/>
              </a:lnSpc>
            </a:pPr>
            <a:r>
              <a:rPr lang="es-ES_tradnl" sz="2000" b="1" dirty="0" smtClean="0"/>
              <a:t>Autora: Dra. </a:t>
            </a:r>
            <a:r>
              <a:rPr lang="es-ES_tradnl" sz="2000" b="1" dirty="0"/>
              <a:t>Ana Luisa Ramírez Roja.</a:t>
            </a:r>
            <a:r>
              <a:rPr lang="es-ES" sz="2800" b="1" dirty="0"/>
              <a:t> </a:t>
            </a:r>
            <a:endParaRPr lang="es-MX" sz="2800" b="1" dirty="0"/>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63205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rectangular 3"/>
          <p:cNvSpPr/>
          <p:nvPr/>
        </p:nvSpPr>
        <p:spPr>
          <a:xfrm>
            <a:off x="233082" y="1021976"/>
            <a:ext cx="6605262" cy="306563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txBox="1">
            <a:spLocks/>
          </p:cNvSpPr>
          <p:nvPr/>
        </p:nvSpPr>
        <p:spPr>
          <a:xfrm>
            <a:off x="2805546" y="2047112"/>
            <a:ext cx="4032798" cy="1683327"/>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800" b="1" smtClean="0">
                <a:solidFill>
                  <a:schemeClr val="tx1"/>
                </a:solidFill>
              </a:rPr>
              <a:t>Guion explicativo</a:t>
            </a:r>
            <a:endParaRPr lang="es-MX" sz="4800" b="1" dirty="0">
              <a:solidFill>
                <a:schemeClr val="tx1"/>
              </a:solidFill>
            </a:endParaRPr>
          </a:p>
        </p:txBody>
      </p:sp>
      <p:sp>
        <p:nvSpPr>
          <p:cNvPr id="3" name="Rectángulo 2"/>
          <p:cNvSpPr/>
          <p:nvPr/>
        </p:nvSpPr>
        <p:spPr>
          <a:xfrm>
            <a:off x="577051" y="673417"/>
            <a:ext cx="2228495" cy="3770263"/>
          </a:xfrm>
          <a:prstGeom prst="rect">
            <a:avLst/>
          </a:prstGeom>
        </p:spPr>
        <p:txBody>
          <a:bodyPr wrap="none">
            <a:spAutoFit/>
          </a:bodyPr>
          <a:lstStyle/>
          <a:p>
            <a:r>
              <a:rPr lang="es-MX" sz="23900" b="1" dirty="0">
                <a:latin typeface="Arial Black" panose="020B0A04020102020204" pitchFamily="34" charset="0"/>
              </a:rPr>
              <a:t>5</a:t>
            </a:r>
          </a:p>
        </p:txBody>
      </p:sp>
      <p:sp>
        <p:nvSpPr>
          <p:cNvPr id="5" name="Botón de acción: Personalizar 4">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Marcador de texto 2"/>
          <p:cNvSpPr txBox="1">
            <a:spLocks/>
          </p:cNvSpPr>
          <p:nvPr/>
        </p:nvSpPr>
        <p:spPr>
          <a:xfrm>
            <a:off x="422884" y="4860951"/>
            <a:ext cx="8864551" cy="1441965"/>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None/>
            </a:pPr>
            <a:r>
              <a:rPr lang="es-MX" sz="2400" dirty="0" smtClean="0"/>
              <a:t>El presente material permitirá conocer que es un tipo de dato abstracto, para que sirve, como se puede implementar en ambientes estructurados, cuáles son los pasos para realizarlo y cómo llevarlo a cabo.  </a:t>
            </a:r>
            <a:endParaRPr lang="es-MX" sz="2400" dirty="0"/>
          </a:p>
        </p:txBody>
      </p:sp>
    </p:spTree>
    <p:extLst>
      <p:ext uri="{BB962C8B-B14F-4D97-AF65-F5344CB8AC3E}">
        <p14:creationId xmlns:p14="http://schemas.microsoft.com/office/powerpoint/2010/main" val="32775962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rectangular 1"/>
          <p:cNvSpPr/>
          <p:nvPr/>
        </p:nvSpPr>
        <p:spPr>
          <a:xfrm>
            <a:off x="233082" y="1021976"/>
            <a:ext cx="6605262" cy="306563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ítulo 1"/>
          <p:cNvSpPr txBox="1">
            <a:spLocks/>
          </p:cNvSpPr>
          <p:nvPr/>
        </p:nvSpPr>
        <p:spPr>
          <a:xfrm>
            <a:off x="2671533" y="1367721"/>
            <a:ext cx="4271789" cy="1683327"/>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800" b="1" dirty="0" smtClean="0">
                <a:solidFill>
                  <a:schemeClr val="tx1"/>
                </a:solidFill>
              </a:rPr>
              <a:t>Tipos de Dato Abstracto (</a:t>
            </a:r>
            <a:r>
              <a:rPr lang="es-MX" sz="4800" b="1" dirty="0" smtClean="0">
                <a:solidFill>
                  <a:schemeClr val="tx1"/>
                </a:solidFill>
              </a:rPr>
              <a:t>TDA o TAD)</a:t>
            </a:r>
            <a:endParaRPr lang="es-MX" sz="4800" b="1" dirty="0">
              <a:solidFill>
                <a:schemeClr val="tx1"/>
              </a:solidFill>
            </a:endParaRPr>
          </a:p>
        </p:txBody>
      </p:sp>
      <p:sp>
        <p:nvSpPr>
          <p:cNvPr id="4" name="Rectángulo 3"/>
          <p:cNvSpPr/>
          <p:nvPr/>
        </p:nvSpPr>
        <p:spPr>
          <a:xfrm>
            <a:off x="338060" y="669659"/>
            <a:ext cx="2228495" cy="3770263"/>
          </a:xfrm>
          <a:prstGeom prst="rect">
            <a:avLst/>
          </a:prstGeom>
        </p:spPr>
        <p:txBody>
          <a:bodyPr wrap="none">
            <a:spAutoFit/>
          </a:bodyPr>
          <a:lstStyle/>
          <a:p>
            <a:r>
              <a:rPr lang="es-MX" sz="23900" b="1" dirty="0">
                <a:latin typeface="Arial Black" panose="020B0A04020102020204" pitchFamily="34" charset="0"/>
              </a:rPr>
              <a:t>6</a:t>
            </a:r>
          </a:p>
        </p:txBody>
      </p:sp>
      <p:sp>
        <p:nvSpPr>
          <p:cNvPr id="5" name="Botón de acción: Personalizar 4">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52062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o 13"/>
          <p:cNvGrpSpPr/>
          <p:nvPr/>
        </p:nvGrpSpPr>
        <p:grpSpPr>
          <a:xfrm>
            <a:off x="0" y="0"/>
            <a:ext cx="12192000" cy="6858000"/>
            <a:chOff x="0" y="0"/>
            <a:chExt cx="12192000" cy="6858000"/>
          </a:xfrm>
        </p:grpSpPr>
        <p:sp>
          <p:nvSpPr>
            <p:cNvPr id="13" name="Rectángulo 12"/>
            <p:cNvSpPr/>
            <p:nvPr/>
          </p:nvSpPr>
          <p:spPr>
            <a:xfrm>
              <a:off x="0" y="2492188"/>
              <a:ext cx="12192000" cy="43658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Llamada rectangular 8"/>
            <p:cNvSpPr/>
            <p:nvPr/>
          </p:nvSpPr>
          <p:spPr>
            <a:xfrm>
              <a:off x="0" y="0"/>
              <a:ext cx="12192000" cy="4285129"/>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5" name="Botón de acción: Personalizar 4">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Título 9"/>
          <p:cNvSpPr>
            <a:spLocks noGrp="1"/>
          </p:cNvSpPr>
          <p:nvPr>
            <p:ph type="ctrTitle"/>
          </p:nvPr>
        </p:nvSpPr>
        <p:spPr>
          <a:xfrm>
            <a:off x="0" y="1464620"/>
            <a:ext cx="12039735" cy="2311683"/>
          </a:xfrm>
        </p:spPr>
        <p:txBody>
          <a:bodyPr/>
          <a:lstStyle/>
          <a:p>
            <a:pPr algn="ctr"/>
            <a:r>
              <a:rPr lang="es-MX" dirty="0">
                <a:solidFill>
                  <a:schemeClr val="tx1"/>
                </a:solidFill>
              </a:rPr>
              <a:t>Unidad 1. Desarrollar programas con el uso de variables </a:t>
            </a:r>
            <a:r>
              <a:rPr lang="es-MX" dirty="0" smtClean="0">
                <a:solidFill>
                  <a:schemeClr val="tx1"/>
                </a:solidFill>
              </a:rPr>
              <a:t>dinámicas</a:t>
            </a:r>
            <a:endParaRPr lang="es-ES_tradnl" dirty="0">
              <a:solidFill>
                <a:schemeClr val="tx1"/>
              </a:solidFill>
            </a:endParaRPr>
          </a:p>
        </p:txBody>
      </p:sp>
      <p:sp>
        <p:nvSpPr>
          <p:cNvPr id="11" name="Subtítulo 10"/>
          <p:cNvSpPr>
            <a:spLocks noGrp="1"/>
          </p:cNvSpPr>
          <p:nvPr>
            <p:ph type="subTitle" idx="1"/>
          </p:nvPr>
        </p:nvSpPr>
        <p:spPr>
          <a:xfrm>
            <a:off x="377514" y="5032186"/>
            <a:ext cx="7766936" cy="1096899"/>
          </a:xfrm>
        </p:spPr>
        <p:txBody>
          <a:bodyPr>
            <a:normAutofit/>
          </a:bodyPr>
          <a:lstStyle/>
          <a:p>
            <a:r>
              <a:rPr lang="es-MX" sz="4000" b="1" dirty="0">
                <a:solidFill>
                  <a:schemeClr val="tx1"/>
                </a:solidFill>
              </a:rPr>
              <a:t>Tema: Abstracción (TAD)</a:t>
            </a:r>
            <a:endParaRPr lang="es-MX" sz="4000" b="1" dirty="0"/>
          </a:p>
        </p:txBody>
      </p:sp>
    </p:spTree>
    <p:extLst>
      <p:ext uri="{BB962C8B-B14F-4D97-AF65-F5344CB8AC3E}">
        <p14:creationId xmlns:p14="http://schemas.microsoft.com/office/powerpoint/2010/main" val="9902336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0" y="0"/>
            <a:ext cx="12192000" cy="6858000"/>
            <a:chOff x="0" y="0"/>
            <a:chExt cx="12192000" cy="6858000"/>
          </a:xfrm>
        </p:grpSpPr>
        <p:sp>
          <p:nvSpPr>
            <p:cNvPr id="5" name="Rectángulo 4"/>
            <p:cNvSpPr/>
            <p:nvPr/>
          </p:nvSpPr>
          <p:spPr>
            <a:xfrm>
              <a:off x="0" y="2492188"/>
              <a:ext cx="12192000" cy="43658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Llamada rectangular 5"/>
            <p:cNvSpPr/>
            <p:nvPr/>
          </p:nvSpPr>
          <p:spPr>
            <a:xfrm>
              <a:off x="0" y="0"/>
              <a:ext cx="12192000" cy="4285129"/>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Título 1">
            <a:extLst>
              <a:ext uri="{FF2B5EF4-FFF2-40B4-BE49-F238E27FC236}">
                <a16:creationId xmlns:a16="http://schemas.microsoft.com/office/drawing/2014/main" xmlns="" id="{A2C3061A-9673-4C46-A640-77FCDEB7CF09}"/>
              </a:ext>
            </a:extLst>
          </p:cNvPr>
          <p:cNvSpPr>
            <a:spLocks noGrp="1"/>
          </p:cNvSpPr>
          <p:nvPr>
            <p:ph type="title"/>
          </p:nvPr>
        </p:nvSpPr>
        <p:spPr>
          <a:xfrm>
            <a:off x="1434352" y="2670435"/>
            <a:ext cx="4500283" cy="970450"/>
          </a:xfrm>
        </p:spPr>
        <p:txBody>
          <a:bodyPr>
            <a:noAutofit/>
          </a:bodyPr>
          <a:lstStyle/>
          <a:p>
            <a:r>
              <a:rPr lang="es-MX" sz="6600" dirty="0" smtClean="0">
                <a:solidFill>
                  <a:schemeClr val="tx1"/>
                </a:solidFill>
              </a:rPr>
              <a:t>Contenido</a:t>
            </a:r>
            <a:endParaRPr lang="es-MX" sz="6600" dirty="0">
              <a:solidFill>
                <a:schemeClr val="tx1"/>
              </a:solidFill>
            </a:endParaRPr>
          </a:p>
        </p:txBody>
      </p:sp>
      <p:grpSp>
        <p:nvGrpSpPr>
          <p:cNvPr id="8" name="Grupo 7">
            <a:extLst>
              <a:ext uri="{FF2B5EF4-FFF2-40B4-BE49-F238E27FC236}">
                <a16:creationId xmlns:a16="http://schemas.microsoft.com/office/drawing/2014/main" xmlns="" id="{F18869B8-B9B2-4D8E-97A4-52F6E4A83638}"/>
              </a:ext>
            </a:extLst>
          </p:cNvPr>
          <p:cNvGrpSpPr/>
          <p:nvPr/>
        </p:nvGrpSpPr>
        <p:grpSpPr>
          <a:xfrm>
            <a:off x="10471537" y="4886705"/>
            <a:ext cx="1620000" cy="1800000"/>
            <a:chOff x="6668541" y="4782355"/>
            <a:chExt cx="1620000" cy="1800000"/>
          </a:xfrm>
        </p:grpSpPr>
        <p:sp>
          <p:nvSpPr>
            <p:cNvPr id="9" name="Rectángulo 8">
              <a:hlinkClick r:id="rId2" action="ppaction://hlinksldjump"/>
              <a:extLst>
                <a:ext uri="{FF2B5EF4-FFF2-40B4-BE49-F238E27FC236}">
                  <a16:creationId xmlns:a16="http://schemas.microsoft.com/office/drawing/2014/main" xmlns="" id="{519F164E-32ED-4CEA-B731-998BDD067FE8}"/>
                </a:ext>
              </a:extLst>
            </p:cNvPr>
            <p:cNvSpPr/>
            <p:nvPr/>
          </p:nvSpPr>
          <p:spPr>
            <a:xfrm>
              <a:off x="6668541" y="4782355"/>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a:t>Referencias</a:t>
              </a:r>
            </a:p>
          </p:txBody>
        </p:sp>
        <p:pic>
          <p:nvPicPr>
            <p:cNvPr id="10" name="Imagen 9">
              <a:hlinkClick r:id="rId2" action="ppaction://hlinksldjump"/>
              <a:extLst>
                <a:ext uri="{FF2B5EF4-FFF2-40B4-BE49-F238E27FC236}">
                  <a16:creationId xmlns:a16="http://schemas.microsoft.com/office/drawing/2014/main" xmlns="" id="{FA8ECE0D-5813-4116-85F2-68928814F5A3}"/>
                </a:ext>
              </a:extLst>
            </p:cNvPr>
            <p:cNvPicPr>
              <a:picLocks noChangeAspect="1"/>
            </p:cNvPicPr>
            <p:nvPr/>
          </p:nvPicPr>
          <p:blipFill>
            <a:blip r:embed="rId3"/>
            <a:stretch>
              <a:fillRect/>
            </a:stretch>
          </p:blipFill>
          <p:spPr>
            <a:xfrm>
              <a:off x="6806851" y="4801198"/>
              <a:ext cx="1440000" cy="1440000"/>
            </a:xfrm>
            <a:prstGeom prst="rect">
              <a:avLst/>
            </a:prstGeom>
          </p:spPr>
        </p:pic>
      </p:grpSp>
      <p:grpSp>
        <p:nvGrpSpPr>
          <p:cNvPr id="19" name="Grupo 18"/>
          <p:cNvGrpSpPr/>
          <p:nvPr/>
        </p:nvGrpSpPr>
        <p:grpSpPr>
          <a:xfrm>
            <a:off x="1768281" y="4905548"/>
            <a:ext cx="1620000" cy="1800000"/>
            <a:chOff x="-793135" y="4814318"/>
            <a:chExt cx="1620000" cy="1800000"/>
          </a:xfrm>
        </p:grpSpPr>
        <p:sp>
          <p:nvSpPr>
            <p:cNvPr id="11" name="Rectángulo 10">
              <a:hlinkClick r:id="rId4" action="ppaction://hlinksldjump"/>
              <a:extLst>
                <a:ext uri="{FF2B5EF4-FFF2-40B4-BE49-F238E27FC236}">
                  <a16:creationId xmlns:a16="http://schemas.microsoft.com/office/drawing/2014/main" xmlns="" id="{6B20C882-A1E8-46D9-82E4-4112DE9ECBD7}"/>
                </a:ext>
              </a:extLst>
            </p:cNvPr>
            <p:cNvSpPr/>
            <p:nvPr/>
          </p:nvSpPr>
          <p:spPr>
            <a:xfrm>
              <a:off x="-793135" y="4814318"/>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smtClean="0"/>
                <a:t>Historia</a:t>
              </a:r>
              <a:endParaRPr lang="es-MX" dirty="0"/>
            </a:p>
          </p:txBody>
        </p:sp>
        <p:pic>
          <p:nvPicPr>
            <p:cNvPr id="12" name="Imagen 11">
              <a:hlinkClick r:id="rId5" action="ppaction://hlinksldjump"/>
              <a:extLst>
                <a:ext uri="{FF2B5EF4-FFF2-40B4-BE49-F238E27FC236}">
                  <a16:creationId xmlns:a16="http://schemas.microsoft.com/office/drawing/2014/main" xmlns="" id="{95BA4A99-0F8A-4A28-922B-601250BC784B}"/>
                </a:ext>
              </a:extLst>
            </p:cNvPr>
            <p:cNvPicPr>
              <a:picLocks noChangeAspect="1"/>
            </p:cNvPicPr>
            <p:nvPr/>
          </p:nvPicPr>
          <p:blipFill>
            <a:blip r:embed="rId6"/>
            <a:stretch>
              <a:fillRect/>
            </a:stretch>
          </p:blipFill>
          <p:spPr>
            <a:xfrm>
              <a:off x="-720223" y="4896519"/>
              <a:ext cx="1461582" cy="1461582"/>
            </a:xfrm>
            <a:prstGeom prst="rect">
              <a:avLst/>
            </a:prstGeom>
          </p:spPr>
        </p:pic>
      </p:grpSp>
      <p:grpSp>
        <p:nvGrpSpPr>
          <p:cNvPr id="20" name="Grupo 19"/>
          <p:cNvGrpSpPr/>
          <p:nvPr/>
        </p:nvGrpSpPr>
        <p:grpSpPr>
          <a:xfrm>
            <a:off x="45724" y="4886705"/>
            <a:ext cx="1620000" cy="1800000"/>
            <a:chOff x="2291435" y="4795475"/>
            <a:chExt cx="1620000" cy="1800000"/>
          </a:xfrm>
        </p:grpSpPr>
        <p:sp>
          <p:nvSpPr>
            <p:cNvPr id="13" name="Rectángulo 12">
              <a:hlinkClick r:id="rId7" action="ppaction://hlinksldjump"/>
              <a:extLst>
                <a:ext uri="{FF2B5EF4-FFF2-40B4-BE49-F238E27FC236}">
                  <a16:creationId xmlns:a16="http://schemas.microsoft.com/office/drawing/2014/main" xmlns="" id="{9AEFC840-9A5D-4319-8E8E-149FFD6C4AD0}"/>
                </a:ext>
              </a:extLst>
            </p:cNvPr>
            <p:cNvSpPr/>
            <p:nvPr/>
          </p:nvSpPr>
          <p:spPr>
            <a:xfrm>
              <a:off x="2291435" y="4795475"/>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smtClean="0"/>
                <a:t>Introducción</a:t>
              </a:r>
              <a:endParaRPr lang="es-MX" dirty="0"/>
            </a:p>
          </p:txBody>
        </p:sp>
        <p:pic>
          <p:nvPicPr>
            <p:cNvPr id="14" name="Imagen 13" descr="Imagen que contiene rueda&#10;&#10;Descripción generada con confianza alta">
              <a:hlinkClick r:id="rId8" action="ppaction://hlinksldjump"/>
              <a:extLst>
                <a:ext uri="{FF2B5EF4-FFF2-40B4-BE49-F238E27FC236}">
                  <a16:creationId xmlns:a16="http://schemas.microsoft.com/office/drawing/2014/main" xmlns="" id="{D5BB0F44-7B2E-40CB-A0E3-D204335C6AA3}"/>
                </a:ext>
              </a:extLst>
            </p:cNvPr>
            <p:cNvPicPr>
              <a:picLocks noChangeAspect="1"/>
            </p:cNvPicPr>
            <p:nvPr/>
          </p:nvPicPr>
          <p:blipFill>
            <a:blip r:embed="rId9"/>
            <a:stretch>
              <a:fillRect/>
            </a:stretch>
          </p:blipFill>
          <p:spPr>
            <a:xfrm>
              <a:off x="2398831" y="4851564"/>
              <a:ext cx="1440000" cy="1440000"/>
            </a:xfrm>
            <a:prstGeom prst="rect">
              <a:avLst/>
            </a:prstGeom>
          </p:spPr>
        </p:pic>
      </p:grpSp>
      <p:grpSp>
        <p:nvGrpSpPr>
          <p:cNvPr id="22" name="Grupo 21"/>
          <p:cNvGrpSpPr/>
          <p:nvPr/>
        </p:nvGrpSpPr>
        <p:grpSpPr>
          <a:xfrm>
            <a:off x="5215379" y="4905548"/>
            <a:ext cx="1620000" cy="1800000"/>
            <a:chOff x="7929563" y="4832781"/>
            <a:chExt cx="1620000" cy="1800000"/>
          </a:xfrm>
        </p:grpSpPr>
        <p:sp>
          <p:nvSpPr>
            <p:cNvPr id="15" name="Rectángulo 14">
              <a:hlinkClick r:id="rId5" action="ppaction://hlinksldjump"/>
              <a:extLst>
                <a:ext uri="{FF2B5EF4-FFF2-40B4-BE49-F238E27FC236}">
                  <a16:creationId xmlns:a16="http://schemas.microsoft.com/office/drawing/2014/main" xmlns="" id="{464861B9-D8DE-40A5-AD9B-4029427C522D}"/>
                </a:ext>
              </a:extLst>
            </p:cNvPr>
            <p:cNvSpPr/>
            <p:nvPr/>
          </p:nvSpPr>
          <p:spPr>
            <a:xfrm>
              <a:off x="7929563" y="4832781"/>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smtClean="0"/>
                <a:t>Modularidad</a:t>
              </a:r>
              <a:endParaRPr lang="es-MX" dirty="0"/>
            </a:p>
          </p:txBody>
        </p:sp>
        <p:pic>
          <p:nvPicPr>
            <p:cNvPr id="16" name="Imagen 15">
              <a:hlinkClick r:id="rId7" action="ppaction://hlinksldjump"/>
              <a:extLst>
                <a:ext uri="{FF2B5EF4-FFF2-40B4-BE49-F238E27FC236}">
                  <a16:creationId xmlns:a16="http://schemas.microsoft.com/office/drawing/2014/main" xmlns="" id="{1AB79DA1-3A38-4791-A306-C8B9BBC86DBC}"/>
                </a:ext>
              </a:extLst>
            </p:cNvPr>
            <p:cNvPicPr>
              <a:picLocks noChangeAspect="1"/>
            </p:cNvPicPr>
            <p:nvPr/>
          </p:nvPicPr>
          <p:blipFill>
            <a:blip r:embed="rId10"/>
            <a:stretch>
              <a:fillRect/>
            </a:stretch>
          </p:blipFill>
          <p:spPr>
            <a:xfrm>
              <a:off x="7992213" y="4854428"/>
              <a:ext cx="1440000" cy="1440000"/>
            </a:xfrm>
            <a:prstGeom prst="rect">
              <a:avLst/>
            </a:prstGeom>
          </p:spPr>
        </p:pic>
      </p:grpSp>
      <p:grpSp>
        <p:nvGrpSpPr>
          <p:cNvPr id="21" name="Grupo 20"/>
          <p:cNvGrpSpPr/>
          <p:nvPr/>
        </p:nvGrpSpPr>
        <p:grpSpPr>
          <a:xfrm>
            <a:off x="3491443" y="4881711"/>
            <a:ext cx="1620000" cy="1804994"/>
            <a:chOff x="5422938" y="4798521"/>
            <a:chExt cx="1620000" cy="1804994"/>
          </a:xfrm>
        </p:grpSpPr>
        <p:sp>
          <p:nvSpPr>
            <p:cNvPr id="17" name="Rectángulo 16">
              <a:hlinkClick r:id="rId11" action="ppaction://hlinksldjump"/>
              <a:extLst>
                <a:ext uri="{FF2B5EF4-FFF2-40B4-BE49-F238E27FC236}">
                  <a16:creationId xmlns:a16="http://schemas.microsoft.com/office/drawing/2014/main" xmlns="" id="{752A9997-9F0C-4F46-92A0-84CA4DDDDACE}"/>
                </a:ext>
              </a:extLst>
            </p:cNvPr>
            <p:cNvSpPr/>
            <p:nvPr/>
          </p:nvSpPr>
          <p:spPr>
            <a:xfrm>
              <a:off x="5422938" y="4803515"/>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smtClean="0"/>
                <a:t>Abstracción</a:t>
              </a:r>
              <a:endParaRPr lang="es-MX" dirty="0"/>
            </a:p>
          </p:txBody>
        </p:sp>
        <p:pic>
          <p:nvPicPr>
            <p:cNvPr id="18" name="Imagen 17">
              <a:hlinkClick r:id="rId12" action="ppaction://hlinksldjump"/>
              <a:extLst>
                <a:ext uri="{FF2B5EF4-FFF2-40B4-BE49-F238E27FC236}">
                  <a16:creationId xmlns:a16="http://schemas.microsoft.com/office/drawing/2014/main" xmlns="" id="{ED90DFE6-75F1-45AC-A2AD-F5E84917D3E9}"/>
                </a:ext>
              </a:extLst>
            </p:cNvPr>
            <p:cNvPicPr>
              <a:picLocks noChangeAspect="1"/>
            </p:cNvPicPr>
            <p:nvPr/>
          </p:nvPicPr>
          <p:blipFill>
            <a:blip r:embed="rId13"/>
            <a:stretch>
              <a:fillRect/>
            </a:stretch>
          </p:blipFill>
          <p:spPr>
            <a:xfrm>
              <a:off x="5525495" y="4798521"/>
              <a:ext cx="1440000" cy="1440000"/>
            </a:xfrm>
            <a:prstGeom prst="rect">
              <a:avLst/>
            </a:prstGeom>
          </p:spPr>
        </p:pic>
        <p:pic>
          <p:nvPicPr>
            <p:cNvPr id="27" name="Imagen 26">
              <a:hlinkClick r:id="rId12" action="ppaction://hlinksldjump"/>
              <a:extLst>
                <a:ext uri="{FF2B5EF4-FFF2-40B4-BE49-F238E27FC236}">
                  <a16:creationId xmlns:a16="http://schemas.microsoft.com/office/drawing/2014/main" xmlns="" id="{ED90DFE6-75F1-45AC-A2AD-F5E84917D3E9}"/>
                </a:ext>
              </a:extLst>
            </p:cNvPr>
            <p:cNvPicPr>
              <a:picLocks noChangeAspect="1"/>
            </p:cNvPicPr>
            <p:nvPr/>
          </p:nvPicPr>
          <p:blipFill>
            <a:blip r:embed="rId13"/>
            <a:stretch>
              <a:fillRect/>
            </a:stretch>
          </p:blipFill>
          <p:spPr>
            <a:xfrm>
              <a:off x="5525495" y="4798521"/>
              <a:ext cx="1440000" cy="1440000"/>
            </a:xfrm>
            <a:prstGeom prst="rect">
              <a:avLst/>
            </a:prstGeom>
          </p:spPr>
        </p:pic>
      </p:grpSp>
      <p:sp>
        <p:nvSpPr>
          <p:cNvPr id="23" name="Botón de acción: Personalizar 22">
            <a:hlinkClick r:id="rId14" action="ppaction://hlinksldjump" highlightClick="1"/>
          </p:cNvPr>
          <p:cNvSpPr/>
          <p:nvPr/>
        </p:nvSpPr>
        <p:spPr>
          <a:xfrm>
            <a:off x="9193197" y="3509913"/>
            <a:ext cx="986118" cy="5335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24" name="Botón de acción: Inicio 23">
            <a:hlinkClick r:id="" action="ppaction://hlinkshowjump?jump=firstslide" highlightClick="1"/>
          </p:cNvPr>
          <p:cNvSpPr/>
          <p:nvPr/>
        </p:nvSpPr>
        <p:spPr>
          <a:xfrm>
            <a:off x="8262670" y="3509913"/>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Botón de acción: Hacia delante o Siguiente 24">
            <a:hlinkClick r:id="" action="ppaction://hlinkshowjump?jump=nextslide" highlightClick="1"/>
          </p:cNvPr>
          <p:cNvSpPr/>
          <p:nvPr/>
        </p:nvSpPr>
        <p:spPr>
          <a:xfrm>
            <a:off x="11255078" y="3509913"/>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Botón de acción: Hacia atrás o Anterior 25">
            <a:hlinkClick r:id="" action="ppaction://hlinkshowjump?jump=previousslide" highlightClick="1"/>
          </p:cNvPr>
          <p:cNvSpPr/>
          <p:nvPr/>
        </p:nvSpPr>
        <p:spPr>
          <a:xfrm>
            <a:off x="10318156" y="3509913"/>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Rectángulo 28">
            <a:hlinkClick r:id="rId4" action="ppaction://hlinksldjump"/>
            <a:extLst>
              <a:ext uri="{FF2B5EF4-FFF2-40B4-BE49-F238E27FC236}">
                <a16:creationId xmlns:a16="http://schemas.microsoft.com/office/drawing/2014/main" xmlns="" id="{6B20C882-A1E8-46D9-82E4-4112DE9ECBD7}"/>
              </a:ext>
            </a:extLst>
          </p:cNvPr>
          <p:cNvSpPr/>
          <p:nvPr/>
        </p:nvSpPr>
        <p:spPr>
          <a:xfrm>
            <a:off x="6937162" y="4905548"/>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smtClean="0"/>
              <a:t>TDA</a:t>
            </a:r>
            <a:endParaRPr lang="es-MX" dirty="0"/>
          </a:p>
        </p:txBody>
      </p:sp>
      <p:sp>
        <p:nvSpPr>
          <p:cNvPr id="2" name="Elipse 1">
            <a:hlinkClick r:id="rId15" action="ppaction://hlinksldjump"/>
          </p:cNvPr>
          <p:cNvSpPr/>
          <p:nvPr/>
        </p:nvSpPr>
        <p:spPr>
          <a:xfrm>
            <a:off x="7039719" y="4987748"/>
            <a:ext cx="1394597" cy="1395045"/>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 name="Imagen 2" descr="Recorte de pantalla"/>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294885" y="5241254"/>
            <a:ext cx="893907" cy="907349"/>
          </a:xfrm>
          <a:prstGeom prst="rect">
            <a:avLst/>
          </a:prstGeom>
        </p:spPr>
      </p:pic>
      <p:sp>
        <p:nvSpPr>
          <p:cNvPr id="31" name="Rectángulo 30">
            <a:hlinkClick r:id="rId4" action="ppaction://hlinksldjump"/>
            <a:extLst>
              <a:ext uri="{FF2B5EF4-FFF2-40B4-BE49-F238E27FC236}">
                <a16:creationId xmlns:a16="http://schemas.microsoft.com/office/drawing/2014/main" xmlns="" id="{6B20C882-A1E8-46D9-82E4-4112DE9ECBD7}"/>
              </a:ext>
            </a:extLst>
          </p:cNvPr>
          <p:cNvSpPr/>
          <p:nvPr/>
        </p:nvSpPr>
        <p:spPr>
          <a:xfrm>
            <a:off x="8704349" y="4905548"/>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smtClean="0"/>
              <a:t>Ejemplos</a:t>
            </a:r>
            <a:endParaRPr lang="es-MX" dirty="0"/>
          </a:p>
        </p:txBody>
      </p:sp>
      <p:sp>
        <p:nvSpPr>
          <p:cNvPr id="32" name="Elipse 31">
            <a:hlinkClick r:id="rId17" action="ppaction://hlinksldjump"/>
          </p:cNvPr>
          <p:cNvSpPr/>
          <p:nvPr/>
        </p:nvSpPr>
        <p:spPr>
          <a:xfrm>
            <a:off x="8729071" y="4987748"/>
            <a:ext cx="1570555" cy="1424401"/>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3" name="Imagen 32" descr="Recorte de pantalla"/>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045083" y="5241254"/>
            <a:ext cx="990738" cy="924054"/>
          </a:xfrm>
          <a:prstGeom prst="rect">
            <a:avLst/>
          </a:prstGeom>
        </p:spPr>
      </p:pic>
    </p:spTree>
    <p:extLst>
      <p:ext uri="{BB962C8B-B14F-4D97-AF65-F5344CB8AC3E}">
        <p14:creationId xmlns:p14="http://schemas.microsoft.com/office/powerpoint/2010/main" val="7624160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introduc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1633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ctrTitle"/>
          </p:nvPr>
        </p:nvSpPr>
        <p:spPr>
          <a:xfrm>
            <a:off x="3873498" y="347730"/>
            <a:ext cx="4069485" cy="824248"/>
          </a:xfrm>
        </p:spPr>
        <p:txBody>
          <a:bodyPr/>
          <a:lstStyle/>
          <a:p>
            <a:r>
              <a:rPr lang="es-MX" dirty="0" smtClean="0"/>
              <a:t>Introducción</a:t>
            </a:r>
            <a:endParaRPr lang="es-MX" dirty="0"/>
          </a:p>
        </p:txBody>
      </p:sp>
      <p:sp>
        <p:nvSpPr>
          <p:cNvPr id="3" name="Subtítulo 2"/>
          <p:cNvSpPr>
            <a:spLocks noGrp="1"/>
          </p:cNvSpPr>
          <p:nvPr>
            <p:ph type="subTitle" idx="1"/>
          </p:nvPr>
        </p:nvSpPr>
        <p:spPr>
          <a:xfrm>
            <a:off x="5081662" y="1519708"/>
            <a:ext cx="4456090" cy="2675774"/>
          </a:xfrm>
        </p:spPr>
        <p:txBody>
          <a:bodyPr>
            <a:normAutofit fontScale="92500" lnSpcReduction="20000"/>
          </a:bodyPr>
          <a:lstStyle/>
          <a:p>
            <a:pPr algn="just"/>
            <a:r>
              <a:rPr lang="es-MX" sz="2400" dirty="0" smtClean="0">
                <a:solidFill>
                  <a:schemeClr val="tx1"/>
                </a:solidFill>
              </a:rPr>
              <a:t>En la presente exposición se dará a conocer el concepto de los TAD o TDA en términos más específicos el cual se refiere a los tipos de datos abstractos que son tipos de datos definidos por el programador, necesarios para determinar estructuras que permitan eficientar los programas</a:t>
            </a:r>
          </a:p>
        </p:txBody>
      </p:sp>
      <p:sp>
        <p:nvSpPr>
          <p:cNvPr id="6" name="Botón de acción: Personalizar 5">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89946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¿Qué son lo TDA?</a:t>
            </a:r>
            <a:endParaRPr lang="es-MX" dirty="0"/>
          </a:p>
        </p:txBody>
      </p:sp>
      <p:sp>
        <p:nvSpPr>
          <p:cNvPr id="3" name="Marcador de contenido 2"/>
          <p:cNvSpPr>
            <a:spLocks noGrp="1"/>
          </p:cNvSpPr>
          <p:nvPr>
            <p:ph idx="1"/>
          </p:nvPr>
        </p:nvSpPr>
        <p:spPr>
          <a:xfrm>
            <a:off x="432635" y="1751107"/>
            <a:ext cx="9518189" cy="3310340"/>
          </a:xfrm>
        </p:spPr>
        <p:txBody>
          <a:bodyPr>
            <a:noAutofit/>
          </a:bodyPr>
          <a:lstStyle/>
          <a:p>
            <a:r>
              <a:rPr lang="es-MX" sz="2400" dirty="0">
                <a:solidFill>
                  <a:schemeClr val="tx1"/>
                </a:solidFill>
              </a:rPr>
              <a:t>S</a:t>
            </a:r>
            <a:r>
              <a:rPr lang="es-MX" sz="2400" dirty="0" smtClean="0">
                <a:solidFill>
                  <a:schemeClr val="tx1"/>
                </a:solidFill>
              </a:rPr>
              <a:t>e </a:t>
            </a:r>
            <a:r>
              <a:rPr lang="es-MX" sz="2400" dirty="0">
                <a:solidFill>
                  <a:schemeClr val="tx1"/>
                </a:solidFill>
              </a:rPr>
              <a:t>define como un conjunto de valores que pueden tomar los datos de ese tipo, junto a las operaciones que los manipulan. </a:t>
            </a:r>
            <a:endParaRPr lang="es-MX" sz="2400" dirty="0" smtClean="0">
              <a:solidFill>
                <a:schemeClr val="tx1"/>
              </a:solidFill>
            </a:endParaRPr>
          </a:p>
          <a:p>
            <a:endParaRPr lang="es-MX" sz="2400" dirty="0">
              <a:solidFill>
                <a:schemeClr val="tx1"/>
              </a:solidFill>
            </a:endParaRPr>
          </a:p>
          <a:p>
            <a:r>
              <a:rPr lang="es-MX" sz="2400" dirty="0">
                <a:solidFill>
                  <a:schemeClr val="tx1"/>
                </a:solidFill>
              </a:rPr>
              <a:t>Un TDA es un modelo matemático de estructuras de datos que especifican los tipos de datos almacenados, las operaciones definidas sobre esos datos y los tipos de parámetros de esas operaciones</a:t>
            </a:r>
            <a:r>
              <a:rPr lang="es-MX" sz="2400" dirty="0" smtClean="0">
                <a:solidFill>
                  <a:schemeClr val="tx1"/>
                </a:solidFill>
              </a:rPr>
              <a:t>.</a:t>
            </a:r>
          </a:p>
          <a:p>
            <a:endParaRPr lang="es-MX" sz="2400" dirty="0" smtClean="0">
              <a:solidFill>
                <a:schemeClr val="tx1"/>
              </a:solidFill>
            </a:endParaRPr>
          </a:p>
          <a:p>
            <a:pPr marL="0" indent="0" algn="ctr">
              <a:buNone/>
            </a:pPr>
            <a:r>
              <a:rPr lang="es-MX" sz="2400" dirty="0" smtClean="0">
                <a:solidFill>
                  <a:srgbClr val="7030A0"/>
                </a:solidFill>
              </a:rPr>
              <a:t> </a:t>
            </a:r>
            <a:r>
              <a:rPr lang="es-MX" sz="2400" b="1" dirty="0">
                <a:solidFill>
                  <a:srgbClr val="7030A0"/>
                </a:solidFill>
              </a:rPr>
              <a:t>TAD = Valores (tipo de dato) + </a:t>
            </a:r>
            <a:r>
              <a:rPr lang="es-MX" sz="2400" b="1" dirty="0" smtClean="0">
                <a:solidFill>
                  <a:srgbClr val="7030A0"/>
                </a:solidFill>
              </a:rPr>
              <a:t>operaciones</a:t>
            </a:r>
          </a:p>
        </p:txBody>
      </p:sp>
      <p:sp>
        <p:nvSpPr>
          <p:cNvPr id="7" name="Rectángulo 6"/>
          <p:cNvSpPr/>
          <p:nvPr/>
        </p:nvSpPr>
        <p:spPr>
          <a:xfrm>
            <a:off x="0" y="6567099"/>
            <a:ext cx="6096000" cy="276999"/>
          </a:xfrm>
          <a:prstGeom prst="rect">
            <a:avLst/>
          </a:prstGeom>
        </p:spPr>
        <p:txBody>
          <a:bodyPr>
            <a:spAutoFit/>
          </a:bodyPr>
          <a:lstStyle/>
          <a:p>
            <a:r>
              <a:rPr lang="es-MX" sz="1200" dirty="0"/>
              <a:t>Donal Wales, J. (2017). Tipo de dato abstracto</a:t>
            </a:r>
            <a:r>
              <a:rPr lang="es-MX" sz="1200" dirty="0" smtClean="0"/>
              <a:t>.</a:t>
            </a:r>
            <a:endParaRPr lang="es-MX" sz="1200" u="sng" dirty="0">
              <a:effectLst>
                <a:outerShdw blurRad="38100" dist="38100" dir="2700000" algn="tl">
                  <a:srgbClr val="000000">
                    <a:alpha val="43137"/>
                  </a:srgbClr>
                </a:outerShdw>
              </a:effectLst>
            </a:endParaRPr>
          </a:p>
        </p:txBody>
      </p:sp>
      <p:sp>
        <p:nvSpPr>
          <p:cNvPr id="5" name="Botón de acción: Personalizar 4">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579821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Llamada con línea 2 (borde y barra de énfasis) 16"/>
          <p:cNvSpPr/>
          <p:nvPr/>
        </p:nvSpPr>
        <p:spPr>
          <a:xfrm>
            <a:off x="6432684" y="0"/>
            <a:ext cx="3180701" cy="2882092"/>
          </a:xfrm>
          <a:prstGeom prst="accentBorderCallout2">
            <a:avLst>
              <a:gd name="adj1" fmla="val 18750"/>
              <a:gd name="adj2" fmla="val -8333"/>
              <a:gd name="adj3" fmla="val 18750"/>
              <a:gd name="adj4" fmla="val -16667"/>
              <a:gd name="adj5" fmla="val 58043"/>
              <a:gd name="adj6" fmla="val -29933"/>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idx="1"/>
          </p:nvPr>
        </p:nvSpPr>
        <p:spPr>
          <a:xfrm>
            <a:off x="708002" y="3581166"/>
            <a:ext cx="8596668" cy="3026167"/>
          </a:xfrm>
        </p:spPr>
        <p:txBody>
          <a:bodyPr/>
          <a:lstStyle/>
          <a:p>
            <a:pPr lvl="0"/>
            <a:r>
              <a:rPr lang="es-MX" dirty="0">
                <a:solidFill>
                  <a:schemeClr val="tx1"/>
                </a:solidFill>
              </a:rPr>
              <a:t>Es decir, los TADs ponen a disposición del programador un conjunto de objetos junto con sus operaciones básicas que son independientes de la implementación elegida. </a:t>
            </a:r>
            <a:endParaRPr lang="es-MX" dirty="0" smtClean="0">
              <a:solidFill>
                <a:schemeClr val="tx1"/>
              </a:solidFill>
            </a:endParaRPr>
          </a:p>
          <a:p>
            <a:pPr marL="0" lvl="0" indent="0">
              <a:buNone/>
            </a:pPr>
            <a:endParaRPr lang="es-MX" dirty="0">
              <a:solidFill>
                <a:schemeClr val="tx1"/>
              </a:solidFill>
            </a:endParaRPr>
          </a:p>
          <a:p>
            <a:pPr lvl="0"/>
            <a:r>
              <a:rPr lang="es-MX" dirty="0">
                <a:solidFill>
                  <a:schemeClr val="tx1"/>
                </a:solidFill>
              </a:rPr>
              <a:t>E</a:t>
            </a:r>
            <a:r>
              <a:rPr lang="es-MX" dirty="0" smtClean="0">
                <a:solidFill>
                  <a:schemeClr val="tx1"/>
                </a:solidFill>
              </a:rPr>
              <a:t>l </a:t>
            </a:r>
            <a:r>
              <a:rPr lang="es-MX" dirty="0">
                <a:solidFill>
                  <a:schemeClr val="tx1"/>
                </a:solidFill>
              </a:rPr>
              <a:t>TDA es independiente del lenguaje en el que se quiera implementar, es decir, que </a:t>
            </a:r>
            <a:r>
              <a:rPr lang="es-MX" dirty="0" smtClean="0">
                <a:solidFill>
                  <a:schemeClr val="tx1"/>
                </a:solidFill>
              </a:rPr>
              <a:t>el </a:t>
            </a:r>
            <a:r>
              <a:rPr lang="es-MX" dirty="0">
                <a:solidFill>
                  <a:schemeClr val="tx1"/>
                </a:solidFill>
              </a:rPr>
              <a:t>TDA puede implementarse </a:t>
            </a:r>
            <a:r>
              <a:rPr lang="es-MX" dirty="0" smtClean="0">
                <a:solidFill>
                  <a:schemeClr val="tx1"/>
                </a:solidFill>
              </a:rPr>
              <a:t>en cualquier lenguaje de programación, para el caso de la materia estructurado: PASCAL</a:t>
            </a:r>
            <a:r>
              <a:rPr lang="es-MX" dirty="0">
                <a:solidFill>
                  <a:schemeClr val="tx1"/>
                </a:solidFill>
              </a:rPr>
              <a:t>, C, C + +, C#, JAV A, etc.</a:t>
            </a:r>
          </a:p>
          <a:p>
            <a:endParaRPr lang="es-MX" dirty="0"/>
          </a:p>
        </p:txBody>
      </p:sp>
      <p:sp>
        <p:nvSpPr>
          <p:cNvPr id="5" name="CuadroTexto 4"/>
          <p:cNvSpPr txBox="1"/>
          <p:nvPr/>
        </p:nvSpPr>
        <p:spPr>
          <a:xfrm>
            <a:off x="1016718" y="2826553"/>
            <a:ext cx="4892763" cy="307777"/>
          </a:xfrm>
          <a:prstGeom prst="rect">
            <a:avLst/>
          </a:prstGeom>
          <a:noFill/>
        </p:spPr>
        <p:txBody>
          <a:bodyPr wrap="square" rtlCol="0">
            <a:spAutoFit/>
          </a:bodyPr>
          <a:lstStyle/>
          <a:p>
            <a:r>
              <a:rPr lang="en-US" sz="1400" dirty="0" smtClean="0"/>
              <a:t>Fuente: Elaboración propia coon base en Mueller, P.(1997)</a:t>
            </a:r>
            <a:endParaRPr lang="en-US" sz="1400" b="1" dirty="0" smtClean="0"/>
          </a:p>
        </p:txBody>
      </p:sp>
      <p:sp>
        <p:nvSpPr>
          <p:cNvPr id="2" name="Rectángulo 1"/>
          <p:cNvSpPr/>
          <p:nvPr/>
        </p:nvSpPr>
        <p:spPr>
          <a:xfrm>
            <a:off x="6662473" y="220559"/>
            <a:ext cx="2721121" cy="2554545"/>
          </a:xfrm>
          <a:prstGeom prst="rect">
            <a:avLst/>
          </a:prstGeom>
        </p:spPr>
        <p:txBody>
          <a:bodyPr wrap="square">
            <a:spAutoFit/>
          </a:bodyPr>
          <a:lstStyle/>
          <a:p>
            <a:r>
              <a:rPr lang="es-MX" sz="2000" dirty="0" smtClean="0">
                <a:solidFill>
                  <a:srgbClr val="000000"/>
                </a:solidFill>
                <a:latin typeface="Times New Roman" panose="02020603050405020304" pitchFamily="18" charset="0"/>
              </a:rPr>
              <a:t>La Figura muestra un TDA que consiste en una estructura de datos abstracta con operaciones. Solamente las operaciones son visibles desde afuera, pero definen la interfaz.</a:t>
            </a:r>
            <a:endParaRPr lang="es-MX" sz="2000" dirty="0"/>
          </a:p>
        </p:txBody>
      </p:sp>
      <p:sp>
        <p:nvSpPr>
          <p:cNvPr id="8" name="Botón de acción: Personalizar 7">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9" name="Botón de acción: Inicio 8">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8" name="Grupo 17"/>
          <p:cNvGrpSpPr/>
          <p:nvPr/>
        </p:nvGrpSpPr>
        <p:grpSpPr>
          <a:xfrm>
            <a:off x="231036" y="379942"/>
            <a:ext cx="5314905" cy="2395162"/>
            <a:chOff x="927072" y="300251"/>
            <a:chExt cx="5314905" cy="2395162"/>
          </a:xfrm>
        </p:grpSpPr>
        <p:sp>
          <p:nvSpPr>
            <p:cNvPr id="6" name="Proceso alternativo 5"/>
            <p:cNvSpPr/>
            <p:nvPr/>
          </p:nvSpPr>
          <p:spPr>
            <a:xfrm>
              <a:off x="927072" y="300251"/>
              <a:ext cx="5255364" cy="2395162"/>
            </a:xfrm>
            <a:prstGeom prst="flowChartAlternateProcess">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Proceso alternativo 11"/>
            <p:cNvSpPr/>
            <p:nvPr/>
          </p:nvSpPr>
          <p:spPr>
            <a:xfrm>
              <a:off x="1177320" y="564049"/>
              <a:ext cx="3645040" cy="196807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CuadroTexto 12"/>
            <p:cNvSpPr txBox="1"/>
            <p:nvPr/>
          </p:nvSpPr>
          <p:spPr>
            <a:xfrm flipH="1">
              <a:off x="4950215" y="1703365"/>
              <a:ext cx="1291762" cy="369332"/>
            </a:xfrm>
            <a:prstGeom prst="rect">
              <a:avLst/>
            </a:prstGeom>
            <a:noFill/>
          </p:spPr>
          <p:txBody>
            <a:bodyPr wrap="square" rtlCol="0">
              <a:spAutoFit/>
            </a:bodyPr>
            <a:lstStyle/>
            <a:p>
              <a:r>
                <a:rPr lang="es-MX" dirty="0" smtClean="0"/>
                <a:t>Interfaz</a:t>
              </a:r>
              <a:endParaRPr lang="es-MX" dirty="0"/>
            </a:p>
          </p:txBody>
        </p:sp>
        <p:sp>
          <p:nvSpPr>
            <p:cNvPr id="14" name="Rectángulo 13"/>
            <p:cNvSpPr/>
            <p:nvPr/>
          </p:nvSpPr>
          <p:spPr>
            <a:xfrm>
              <a:off x="1390467" y="1091821"/>
              <a:ext cx="3154236" cy="49131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Estructura de dato abstracto</a:t>
              </a:r>
              <a:endParaRPr lang="es-MX" dirty="0">
                <a:solidFill>
                  <a:schemeClr val="tx1"/>
                </a:solidFill>
              </a:endParaRPr>
            </a:p>
          </p:txBody>
        </p:sp>
        <p:sp>
          <p:nvSpPr>
            <p:cNvPr id="15" name="Rectángulo 14"/>
            <p:cNvSpPr/>
            <p:nvPr/>
          </p:nvSpPr>
          <p:spPr>
            <a:xfrm>
              <a:off x="1390466" y="1601644"/>
              <a:ext cx="3536375" cy="59843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Operaciones</a:t>
              </a:r>
              <a:endParaRPr lang="es-MX" dirty="0">
                <a:solidFill>
                  <a:schemeClr val="tx1"/>
                </a:solidFill>
              </a:endParaRPr>
            </a:p>
          </p:txBody>
        </p:sp>
        <p:sp>
          <p:nvSpPr>
            <p:cNvPr id="16" name="CuadroTexto 15"/>
            <p:cNvSpPr txBox="1"/>
            <p:nvPr/>
          </p:nvSpPr>
          <p:spPr>
            <a:xfrm flipH="1">
              <a:off x="1404038" y="695190"/>
              <a:ext cx="2117083" cy="369332"/>
            </a:xfrm>
            <a:prstGeom prst="rect">
              <a:avLst/>
            </a:prstGeom>
            <a:noFill/>
          </p:spPr>
          <p:txBody>
            <a:bodyPr wrap="square" rtlCol="0">
              <a:spAutoFit/>
            </a:bodyPr>
            <a:lstStyle/>
            <a:p>
              <a:r>
                <a:rPr lang="es-MX" dirty="0" smtClean="0"/>
                <a:t>TDA</a:t>
              </a:r>
              <a:endParaRPr lang="es-MX" dirty="0"/>
            </a:p>
          </p:txBody>
        </p:sp>
      </p:grpSp>
      <p:sp>
        <p:nvSpPr>
          <p:cNvPr id="19" name="Rectángulo 18"/>
          <p:cNvSpPr/>
          <p:nvPr/>
        </p:nvSpPr>
        <p:spPr>
          <a:xfrm>
            <a:off x="438295" y="6445622"/>
            <a:ext cx="2656496" cy="369332"/>
          </a:xfrm>
          <a:prstGeom prst="rect">
            <a:avLst/>
          </a:prstGeom>
        </p:spPr>
        <p:txBody>
          <a:bodyPr wrap="none">
            <a:spAutoFit/>
          </a:bodyPr>
          <a:lstStyle/>
          <a:p>
            <a:r>
              <a:rPr lang="es-MX" dirty="0" err="1"/>
              <a:t>Donal</a:t>
            </a:r>
            <a:r>
              <a:rPr lang="es-MX" dirty="0"/>
              <a:t> </a:t>
            </a:r>
            <a:r>
              <a:rPr lang="es-MX" dirty="0" err="1"/>
              <a:t>Wales</a:t>
            </a:r>
            <a:r>
              <a:rPr lang="es-MX" dirty="0"/>
              <a:t>. J. (2010). </a:t>
            </a:r>
          </a:p>
        </p:txBody>
      </p:sp>
    </p:spTree>
    <p:extLst>
      <p:ext uri="{BB962C8B-B14F-4D97-AF65-F5344CB8AC3E}">
        <p14:creationId xmlns:p14="http://schemas.microsoft.com/office/powerpoint/2010/main" val="7918667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807671392"/>
              </p:ext>
            </p:extLst>
          </p:nvPr>
        </p:nvGraphicFramePr>
        <p:xfrm>
          <a:off x="0" y="0"/>
          <a:ext cx="10563367" cy="6571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p:cNvSpPr>
            <a:spLocks noGrp="1"/>
          </p:cNvSpPr>
          <p:nvPr>
            <p:ph type="title"/>
          </p:nvPr>
        </p:nvSpPr>
        <p:spPr>
          <a:xfrm>
            <a:off x="240606" y="391236"/>
            <a:ext cx="8596668" cy="878006"/>
          </a:xfrm>
        </p:spPr>
        <p:txBody>
          <a:bodyPr/>
          <a:lstStyle/>
          <a:p>
            <a:r>
              <a:rPr lang="es-MX" dirty="0" smtClean="0"/>
              <a:t>Características</a:t>
            </a:r>
            <a:endParaRPr lang="es-MX" dirty="0"/>
          </a:p>
        </p:txBody>
      </p:sp>
      <p:sp>
        <p:nvSpPr>
          <p:cNvPr id="5" name="Rectángulo 4"/>
          <p:cNvSpPr/>
          <p:nvPr/>
        </p:nvSpPr>
        <p:spPr>
          <a:xfrm>
            <a:off x="0" y="6554946"/>
            <a:ext cx="9362364" cy="276999"/>
          </a:xfrm>
          <a:prstGeom prst="rect">
            <a:avLst/>
          </a:prstGeom>
        </p:spPr>
        <p:txBody>
          <a:bodyPr wrap="square">
            <a:spAutoFit/>
          </a:bodyPr>
          <a:lstStyle/>
          <a:p>
            <a:r>
              <a:rPr lang="es-MX" sz="1200" dirty="0" smtClean="0"/>
              <a:t>Luis</a:t>
            </a:r>
            <a:r>
              <a:rPr lang="es-MX" sz="1200" dirty="0"/>
              <a:t>. J.A., Ignacio Z.M. (2005). Programación en c: Metodología, algoritmos y estructuras de datos. (2da ed.).Madrid: McGraw-Hill</a:t>
            </a:r>
          </a:p>
        </p:txBody>
      </p:sp>
      <p:sp>
        <p:nvSpPr>
          <p:cNvPr id="6" name="Botón de acción: Personalizar 5">
            <a:hlinkClick r:id="rId7"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375983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Marcador de contenido 9"/>
          <p:cNvGraphicFramePr>
            <a:graphicFrameLocks noGrp="1"/>
          </p:cNvGraphicFramePr>
          <p:nvPr>
            <p:ph idx="1"/>
            <p:extLst>
              <p:ext uri="{D42A27DB-BD31-4B8C-83A1-F6EECF244321}">
                <p14:modId xmlns:p14="http://schemas.microsoft.com/office/powerpoint/2010/main" val="3686252106"/>
              </p:ext>
            </p:extLst>
          </p:nvPr>
        </p:nvGraphicFramePr>
        <p:xfrm>
          <a:off x="232504" y="1173707"/>
          <a:ext cx="11959496" cy="5656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a:spLocks noGrp="1"/>
          </p:cNvSpPr>
          <p:nvPr>
            <p:ph type="title"/>
          </p:nvPr>
        </p:nvSpPr>
        <p:spPr>
          <a:xfrm>
            <a:off x="677334" y="589224"/>
            <a:ext cx="8518181" cy="910107"/>
          </a:xfrm>
        </p:spPr>
        <p:txBody>
          <a:bodyPr/>
          <a:lstStyle/>
          <a:p>
            <a:r>
              <a:rPr lang="es-MX" dirty="0" smtClean="0"/>
              <a:t>Un poco de historia</a:t>
            </a:r>
            <a:endParaRPr lang="es-MX" dirty="0"/>
          </a:p>
        </p:txBody>
      </p:sp>
      <p:sp>
        <p:nvSpPr>
          <p:cNvPr id="5" name="Título 1"/>
          <p:cNvSpPr txBox="1">
            <a:spLocks/>
          </p:cNvSpPr>
          <p:nvPr/>
        </p:nvSpPr>
        <p:spPr>
          <a:xfrm>
            <a:off x="677334" y="6075039"/>
            <a:ext cx="6469038" cy="587719"/>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s-MX" sz="1400" dirty="0" err="1" smtClean="0">
                <a:solidFill>
                  <a:schemeClr val="tx1"/>
                </a:solidFill>
              </a:rPr>
              <a:t>Wales</a:t>
            </a:r>
            <a:r>
              <a:rPr lang="es-MX" sz="1400" dirty="0">
                <a:solidFill>
                  <a:schemeClr val="tx1"/>
                </a:solidFill>
              </a:rPr>
              <a:t>, J</a:t>
            </a:r>
            <a:r>
              <a:rPr lang="es-MX" sz="1400" dirty="0" smtClean="0">
                <a:solidFill>
                  <a:schemeClr val="tx1"/>
                </a:solidFill>
              </a:rPr>
              <a:t>. </a:t>
            </a:r>
            <a:r>
              <a:rPr lang="es-MX" sz="1400" dirty="0">
                <a:solidFill>
                  <a:schemeClr val="tx1"/>
                </a:solidFill>
              </a:rPr>
              <a:t>(2010). </a:t>
            </a:r>
            <a:endParaRPr lang="es-MX" sz="1400" u="sng" dirty="0">
              <a:solidFill>
                <a:schemeClr val="tx1"/>
              </a:solidFill>
              <a:effectLst>
                <a:outerShdw blurRad="38100" dist="38100" dir="2700000" algn="tl">
                  <a:srgbClr val="000000">
                    <a:alpha val="43137"/>
                  </a:srgbClr>
                </a:outerShdw>
              </a:effectLst>
            </a:endParaRPr>
          </a:p>
        </p:txBody>
      </p:sp>
      <p:sp>
        <p:nvSpPr>
          <p:cNvPr id="6" name="Botón de acción: Personalizar 5">
            <a:hlinkClick r:id="rId7"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65792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lipse 10"/>
          <p:cNvSpPr/>
          <p:nvPr/>
        </p:nvSpPr>
        <p:spPr>
          <a:xfrm>
            <a:off x="3002506" y="366553"/>
            <a:ext cx="8859541" cy="60790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0" y="242125"/>
            <a:ext cx="4039082" cy="1320800"/>
          </a:xfrm>
        </p:spPr>
        <p:txBody>
          <a:bodyPr/>
          <a:lstStyle/>
          <a:p>
            <a:r>
              <a:rPr lang="es-MX" dirty="0" smtClean="0"/>
              <a:t>ABSTRACCIÓN</a:t>
            </a:r>
            <a:endParaRPr lang="es-MX" dirty="0"/>
          </a:p>
        </p:txBody>
      </p:sp>
      <p:sp>
        <p:nvSpPr>
          <p:cNvPr id="3" name="Marcador de contenido 2"/>
          <p:cNvSpPr>
            <a:spLocks noGrp="1"/>
          </p:cNvSpPr>
          <p:nvPr>
            <p:ph idx="1"/>
          </p:nvPr>
        </p:nvSpPr>
        <p:spPr>
          <a:xfrm>
            <a:off x="-17822" y="902525"/>
            <a:ext cx="3574183" cy="3067374"/>
          </a:xfrm>
        </p:spPr>
        <p:txBody>
          <a:bodyPr>
            <a:normAutofit/>
          </a:bodyPr>
          <a:lstStyle/>
          <a:p>
            <a:r>
              <a:rPr lang="es-MX" sz="2400" dirty="0" smtClean="0">
                <a:solidFill>
                  <a:schemeClr val="tx1"/>
                </a:solidFill>
              </a:rPr>
              <a:t>Es la </a:t>
            </a:r>
            <a:r>
              <a:rPr lang="es-MX" sz="2400" dirty="0">
                <a:solidFill>
                  <a:schemeClr val="tx1"/>
                </a:solidFill>
              </a:rPr>
              <a:t>simplificación de un objeto o de un proceso de la realidad en la que sólo se consideran los aspectos más relevantes.</a:t>
            </a:r>
          </a:p>
          <a:p>
            <a:endParaRPr lang="es-MX" sz="2400" dirty="0">
              <a:solidFill>
                <a:schemeClr val="tx1"/>
              </a:solidFill>
            </a:endParaRPr>
          </a:p>
          <a:p>
            <a:endParaRPr lang="es-MX" sz="2400" dirty="0"/>
          </a:p>
        </p:txBody>
      </p:sp>
      <p:sp>
        <p:nvSpPr>
          <p:cNvPr id="5" name="Rectángulo 4"/>
          <p:cNvSpPr/>
          <p:nvPr/>
        </p:nvSpPr>
        <p:spPr>
          <a:xfrm>
            <a:off x="-17822" y="6581001"/>
            <a:ext cx="9366538" cy="276999"/>
          </a:xfrm>
          <a:prstGeom prst="rect">
            <a:avLst/>
          </a:prstGeom>
        </p:spPr>
        <p:txBody>
          <a:bodyPr wrap="square">
            <a:spAutoFit/>
          </a:bodyPr>
          <a:lstStyle/>
          <a:p>
            <a:r>
              <a:rPr lang="es-MX" sz="1200" dirty="0" smtClean="0"/>
              <a:t>Luis</a:t>
            </a:r>
            <a:r>
              <a:rPr lang="es-MX" sz="1200" dirty="0"/>
              <a:t>. J.A., Ignacio Z.M. (2005). Programación en c: Metodología, algoritmos y estructuras de datos. (2da ed.).Madrid: McGraw-Hill</a:t>
            </a:r>
          </a:p>
        </p:txBody>
      </p:sp>
      <p:sp>
        <p:nvSpPr>
          <p:cNvPr id="6" name="Botón de acción: Personalizar 5">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4" name="Diagrama 3"/>
          <p:cNvGraphicFramePr/>
          <p:nvPr>
            <p:extLst>
              <p:ext uri="{D42A27DB-BD31-4B8C-83A1-F6EECF244321}">
                <p14:modId xmlns:p14="http://schemas.microsoft.com/office/powerpoint/2010/main" val="3585204704"/>
              </p:ext>
            </p:extLst>
          </p:nvPr>
        </p:nvGraphicFramePr>
        <p:xfrm>
          <a:off x="3734048" y="102695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ángulo 9"/>
          <p:cNvSpPr/>
          <p:nvPr/>
        </p:nvSpPr>
        <p:spPr>
          <a:xfrm>
            <a:off x="7155001" y="1562925"/>
            <a:ext cx="2193715" cy="954107"/>
          </a:xfrm>
          <a:prstGeom prst="rect">
            <a:avLst/>
          </a:prstGeom>
        </p:spPr>
        <p:txBody>
          <a:bodyPr wrap="square">
            <a:spAutoFit/>
          </a:bodyPr>
          <a:lstStyle/>
          <a:p>
            <a:pPr lvl="0"/>
            <a:r>
              <a:rPr lang="es-MX" sz="2800" b="1" dirty="0" smtClean="0">
                <a:solidFill>
                  <a:schemeClr val="bg2">
                    <a:lumMod val="10000"/>
                  </a:schemeClr>
                </a:solidFill>
              </a:rPr>
              <a:t>Proceso </a:t>
            </a:r>
            <a:r>
              <a:rPr lang="es-MX" sz="2800" b="1" dirty="0">
                <a:solidFill>
                  <a:schemeClr val="bg2">
                    <a:lumMod val="10000"/>
                  </a:schemeClr>
                </a:solidFill>
              </a:rPr>
              <a:t>de abstracción </a:t>
            </a:r>
            <a:endParaRPr lang="es-MX" sz="2800" dirty="0">
              <a:solidFill>
                <a:schemeClr val="bg2">
                  <a:lumMod val="10000"/>
                </a:schemeClr>
              </a:solidFill>
            </a:endParaRPr>
          </a:p>
        </p:txBody>
      </p:sp>
    </p:spTree>
    <p:extLst>
      <p:ext uri="{BB962C8B-B14F-4D97-AF65-F5344CB8AC3E}">
        <p14:creationId xmlns:p14="http://schemas.microsoft.com/office/powerpoint/2010/main" val="4196942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rectangular 1"/>
          <p:cNvSpPr/>
          <p:nvPr/>
        </p:nvSpPr>
        <p:spPr>
          <a:xfrm>
            <a:off x="0" y="0"/>
            <a:ext cx="12192000" cy="1798098"/>
          </a:xfrm>
          <a:prstGeom prst="wedgeRectCallout">
            <a:avLst>
              <a:gd name="adj1" fmla="val -20833"/>
              <a:gd name="adj2" fmla="val 741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ítulo 1"/>
          <p:cNvSpPr txBox="1">
            <a:spLocks/>
          </p:cNvSpPr>
          <p:nvPr/>
        </p:nvSpPr>
        <p:spPr>
          <a:xfrm>
            <a:off x="810000" y="447188"/>
            <a:ext cx="10571998" cy="970450"/>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5400" b="1" smtClean="0">
                <a:solidFill>
                  <a:schemeClr val="tx1"/>
                </a:solidFill>
                <a:effectLst>
                  <a:outerShdw blurRad="38100" dist="38100" dir="2700000" algn="tl">
                    <a:srgbClr val="000000">
                      <a:alpha val="43137"/>
                    </a:srgbClr>
                  </a:outerShdw>
                </a:effectLst>
              </a:rPr>
              <a:t>Índice</a:t>
            </a:r>
            <a:endParaRPr lang="es-MX" sz="5400" b="1" dirty="0">
              <a:solidFill>
                <a:schemeClr val="tx1"/>
              </a:solidFill>
              <a:effectLst>
                <a:outerShdw blurRad="38100" dist="38100" dir="2700000" algn="tl">
                  <a:srgbClr val="000000">
                    <a:alpha val="43137"/>
                  </a:srgbClr>
                </a:outerShdw>
              </a:effectLst>
            </a:endParaRPr>
          </a:p>
        </p:txBody>
      </p:sp>
      <p:sp>
        <p:nvSpPr>
          <p:cNvPr id="4" name="6 CuadroTexto"/>
          <p:cNvSpPr txBox="1">
            <a:spLocks/>
          </p:cNvSpPr>
          <p:nvPr/>
        </p:nvSpPr>
        <p:spPr>
          <a:xfrm>
            <a:off x="1793597" y="1798098"/>
            <a:ext cx="8597312" cy="4893647"/>
          </a:xfrm>
          <a:prstGeom prst="rect">
            <a:avLst/>
          </a:prstGeom>
          <a:noFill/>
          <a:effectLst>
            <a:outerShdw blurRad="50800" dir="14400000">
              <a:srgbClr val="000000">
                <a:alpha val="60000"/>
              </a:srgbClr>
            </a:outerShdw>
          </a:effectLst>
        </p:spPr>
        <p:txBody>
          <a:bodyPr vert="horz" wrap="square" lIns="91440" tIns="45720" rIns="91440" bIns="45720" rtlCol="0" anchor="b">
            <a:sp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50000"/>
              </a:lnSpc>
            </a:pPr>
            <a:endParaRPr lang="es-ES" sz="1600" dirty="0" smtClean="0">
              <a:solidFill>
                <a:schemeClr val="tx1"/>
              </a:solidFill>
            </a:endParaRPr>
          </a:p>
          <a:p>
            <a:pPr marL="457200" lvl="1" defTabSz="914400">
              <a:lnSpc>
                <a:spcPct val="150000"/>
              </a:lnSpc>
            </a:pPr>
            <a:r>
              <a:rPr lang="es-ES_tradnl" sz="2400" kern="0" dirty="0" smtClean="0">
                <a:solidFill>
                  <a:schemeClr val="tx1"/>
                </a:solidFill>
              </a:rPr>
              <a:t>1. 	</a:t>
            </a:r>
            <a:r>
              <a:rPr lang="es-ES_tradnl" sz="2400" kern="0" dirty="0" smtClean="0">
                <a:solidFill>
                  <a:schemeClr val="tx1"/>
                </a:solidFill>
                <a:hlinkClick r:id="rId2" action="ppaction://hlinksldjump"/>
              </a:rPr>
              <a:t>DATOS DE IDENTIFICACIÓN</a:t>
            </a:r>
            <a:r>
              <a:rPr lang="es-ES_tradnl" sz="2400" kern="0" dirty="0" smtClean="0">
                <a:solidFill>
                  <a:schemeClr val="tx1"/>
                </a:solidFill>
              </a:rPr>
              <a:t/>
            </a:r>
            <a:br>
              <a:rPr lang="es-ES_tradnl" sz="2400" kern="0" dirty="0" smtClean="0">
                <a:solidFill>
                  <a:schemeClr val="tx1"/>
                </a:solidFill>
              </a:rPr>
            </a:br>
            <a:r>
              <a:rPr lang="es-ES_tradnl" sz="2400" kern="0" dirty="0" smtClean="0">
                <a:solidFill>
                  <a:schemeClr val="tx1"/>
                </a:solidFill>
              </a:rPr>
              <a:t>2. 	</a:t>
            </a:r>
            <a:r>
              <a:rPr lang="es-ES_tradnl" sz="2400" kern="0" dirty="0" smtClean="0">
                <a:solidFill>
                  <a:schemeClr val="tx1"/>
                </a:solidFill>
                <a:hlinkClick r:id="rId3" action="ppaction://hlinksldjump"/>
              </a:rPr>
              <a:t>PRESENTACIÓN</a:t>
            </a:r>
            <a:r>
              <a:rPr lang="es-ES_tradnl" sz="2400" kern="0" dirty="0" smtClean="0">
                <a:solidFill>
                  <a:schemeClr val="tx1"/>
                </a:solidFill>
              </a:rPr>
              <a:t/>
            </a:r>
            <a:br>
              <a:rPr lang="es-ES_tradnl" sz="2400" kern="0" dirty="0" smtClean="0">
                <a:solidFill>
                  <a:schemeClr val="tx1"/>
                </a:solidFill>
              </a:rPr>
            </a:br>
            <a:r>
              <a:rPr lang="es-ES_tradnl" sz="2400" kern="0" dirty="0" smtClean="0">
                <a:solidFill>
                  <a:schemeClr val="tx1"/>
                </a:solidFill>
              </a:rPr>
              <a:t>3. 	</a:t>
            </a:r>
            <a:r>
              <a:rPr lang="es-ES" sz="2400" kern="0" dirty="0" smtClean="0">
                <a:solidFill>
                  <a:schemeClr val="tx1"/>
                </a:solidFill>
                <a:hlinkClick r:id="rId4" action="ppaction://hlinksldjump"/>
              </a:rPr>
              <a:t>OBJETIVOS DE LA ASIGNATURA</a:t>
            </a:r>
            <a:endParaRPr lang="es-ES" sz="2400" kern="0" dirty="0" smtClean="0">
              <a:solidFill>
                <a:schemeClr val="tx1"/>
              </a:solidFill>
            </a:endParaRPr>
          </a:p>
          <a:p>
            <a:pPr marL="457200" lvl="1" defTabSz="914400">
              <a:lnSpc>
                <a:spcPct val="150000"/>
              </a:lnSpc>
            </a:pPr>
            <a:r>
              <a:rPr lang="es-ES" sz="2400" kern="0" dirty="0" smtClean="0">
                <a:solidFill>
                  <a:schemeClr val="tx1"/>
                </a:solidFill>
              </a:rPr>
              <a:t>4. 	</a:t>
            </a:r>
            <a:r>
              <a:rPr lang="es-ES" sz="2400" kern="0" dirty="0" smtClean="0">
                <a:solidFill>
                  <a:schemeClr val="tx1"/>
                </a:solidFill>
                <a:hlinkClick r:id="rId5" action="ppaction://hlinksldjump"/>
              </a:rPr>
              <a:t>CONOCIMIENTOS</a:t>
            </a:r>
            <a:endParaRPr lang="es-ES" sz="2400" kern="0" dirty="0" smtClean="0">
              <a:solidFill>
                <a:schemeClr val="tx1"/>
              </a:solidFill>
            </a:endParaRPr>
          </a:p>
          <a:p>
            <a:pPr marL="457200" lvl="1" defTabSz="914400">
              <a:lnSpc>
                <a:spcPct val="150000"/>
              </a:lnSpc>
            </a:pPr>
            <a:r>
              <a:rPr lang="es-ES" sz="2400" kern="0" dirty="0" smtClean="0">
                <a:solidFill>
                  <a:schemeClr val="tx1"/>
                </a:solidFill>
              </a:rPr>
              <a:t>5. 	</a:t>
            </a:r>
            <a:r>
              <a:rPr lang="es-ES" sz="2400" kern="0" dirty="0" smtClean="0">
                <a:solidFill>
                  <a:schemeClr val="tx1"/>
                </a:solidFill>
                <a:hlinkClick r:id="rId6" action="ppaction://hlinksldjump"/>
              </a:rPr>
              <a:t>GUIÓN EXPLICATIVO</a:t>
            </a:r>
            <a:endParaRPr lang="es-ES" sz="2400" kern="0" dirty="0" smtClean="0">
              <a:solidFill>
                <a:schemeClr val="tx1"/>
              </a:solidFill>
            </a:endParaRPr>
          </a:p>
          <a:p>
            <a:pPr marL="457200" lvl="1" defTabSz="914400">
              <a:lnSpc>
                <a:spcPct val="150000"/>
              </a:lnSpc>
            </a:pPr>
            <a:r>
              <a:rPr lang="es-MX" sz="2400" kern="0" dirty="0" smtClean="0">
                <a:solidFill>
                  <a:schemeClr val="tx1"/>
                </a:solidFill>
              </a:rPr>
              <a:t>6. 	</a:t>
            </a:r>
            <a:r>
              <a:rPr lang="es-MX" sz="2400" kern="0" dirty="0" smtClean="0">
                <a:solidFill>
                  <a:schemeClr val="tx1"/>
                </a:solidFill>
                <a:hlinkClick r:id="rId7" action="ppaction://hlinksldjump"/>
              </a:rPr>
              <a:t>ABSTRACCIÓN (TAD)</a:t>
            </a:r>
            <a:endParaRPr lang="es-MX" sz="2400" kern="0" dirty="0" smtClean="0">
              <a:solidFill>
                <a:schemeClr val="tx1"/>
              </a:solidFill>
            </a:endParaRPr>
          </a:p>
          <a:p>
            <a:pPr marL="457200" lvl="1" defTabSz="914400">
              <a:lnSpc>
                <a:spcPct val="150000"/>
              </a:lnSpc>
            </a:pPr>
            <a:r>
              <a:rPr lang="es-ES" sz="2400" kern="0" dirty="0" smtClean="0">
                <a:solidFill>
                  <a:schemeClr val="tx1"/>
                </a:solidFill>
              </a:rPr>
              <a:t>7. 	</a:t>
            </a:r>
            <a:r>
              <a:rPr lang="es-ES" sz="2400" kern="0" dirty="0" smtClean="0">
                <a:solidFill>
                  <a:schemeClr val="tx1"/>
                </a:solidFill>
                <a:hlinkClick r:id="rId8" action="ppaction://hlinksldjump"/>
              </a:rPr>
              <a:t>CONCLUSIONES</a:t>
            </a:r>
            <a:endParaRPr lang="es-ES" sz="2400" kern="0" dirty="0" smtClean="0">
              <a:solidFill>
                <a:schemeClr val="tx1"/>
              </a:solidFill>
            </a:endParaRPr>
          </a:p>
          <a:p>
            <a:pPr marL="457200" lvl="1" defTabSz="914400">
              <a:lnSpc>
                <a:spcPct val="150000"/>
              </a:lnSpc>
            </a:pPr>
            <a:r>
              <a:rPr lang="es-ES" sz="2400" kern="0" dirty="0" smtClean="0">
                <a:solidFill>
                  <a:schemeClr val="tx1"/>
                </a:solidFill>
              </a:rPr>
              <a:t>8. 	</a:t>
            </a:r>
            <a:r>
              <a:rPr lang="es-ES" sz="2400" kern="0" dirty="0" smtClean="0">
                <a:solidFill>
                  <a:schemeClr val="tx1"/>
                </a:solidFill>
                <a:hlinkClick r:id="rId9" action="ppaction://hlinksldjump"/>
              </a:rPr>
              <a:t>REFERENCIAS BIBLIOGRÁFICAS</a:t>
            </a:r>
            <a:endParaRPr lang="es-MX" sz="3600" dirty="0">
              <a:solidFill>
                <a:schemeClr val="tx1"/>
              </a:solidFill>
            </a:endParaRPr>
          </a:p>
        </p:txBody>
      </p:sp>
      <p:sp>
        <p:nvSpPr>
          <p:cNvPr id="5" name="Botón de acción: Inicio 4">
            <a:hlinkClick r:id="" action="ppaction://hlinkshowjump?jump=firstslide" highlightClick="1"/>
          </p:cNvPr>
          <p:cNvSpPr/>
          <p:nvPr/>
        </p:nvSpPr>
        <p:spPr>
          <a:xfrm>
            <a:off x="11239087" y="5360894"/>
            <a:ext cx="791547" cy="63160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37122"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021991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55093" y="1270580"/>
            <a:ext cx="7615449" cy="608190"/>
          </a:xfrm>
        </p:spPr>
        <p:txBody>
          <a:bodyPr>
            <a:noAutofit/>
          </a:bodyPr>
          <a:lstStyle/>
          <a:p>
            <a:pPr algn="ctr"/>
            <a:r>
              <a:rPr lang="es-MX" sz="4400" dirty="0" smtClean="0"/>
              <a:t>Tipos de abstracción en un programa</a:t>
            </a:r>
            <a:endParaRPr lang="es-MX" sz="4400" dirty="0"/>
          </a:p>
        </p:txBody>
      </p:sp>
      <p:sp>
        <p:nvSpPr>
          <p:cNvPr id="3" name="Subtítulo 2"/>
          <p:cNvSpPr>
            <a:spLocks noGrp="1"/>
          </p:cNvSpPr>
          <p:nvPr>
            <p:ph type="subTitle" idx="1"/>
          </p:nvPr>
        </p:nvSpPr>
        <p:spPr>
          <a:xfrm>
            <a:off x="750629" y="2466102"/>
            <a:ext cx="8446646" cy="2646456"/>
          </a:xfrm>
        </p:spPr>
        <p:txBody>
          <a:bodyPr>
            <a:noAutofit/>
          </a:bodyPr>
          <a:lstStyle/>
          <a:p>
            <a:pPr algn="just"/>
            <a:r>
              <a:rPr lang="es-MX" sz="4000" dirty="0">
                <a:solidFill>
                  <a:schemeClr val="bg2">
                    <a:lumMod val="10000"/>
                  </a:schemeClr>
                </a:solidFill>
              </a:rPr>
              <a:t>1. </a:t>
            </a:r>
            <a:r>
              <a:rPr lang="es-MX" sz="4000" b="1" dirty="0">
                <a:solidFill>
                  <a:schemeClr val="bg2">
                    <a:lumMod val="10000"/>
                  </a:schemeClr>
                </a:solidFill>
              </a:rPr>
              <a:t>Abstracción funcional</a:t>
            </a:r>
            <a:r>
              <a:rPr lang="es-MX" sz="4000" dirty="0">
                <a:solidFill>
                  <a:schemeClr val="bg2">
                    <a:lumMod val="10000"/>
                  </a:schemeClr>
                </a:solidFill>
              </a:rPr>
              <a:t>: </a:t>
            </a:r>
            <a:endParaRPr lang="es-MX" sz="4000" dirty="0" smtClean="0">
              <a:solidFill>
                <a:schemeClr val="bg2">
                  <a:lumMod val="10000"/>
                </a:schemeClr>
              </a:solidFill>
            </a:endParaRPr>
          </a:p>
          <a:p>
            <a:pPr algn="just"/>
            <a:r>
              <a:rPr lang="es-MX" dirty="0" smtClean="0">
                <a:solidFill>
                  <a:schemeClr val="tx1"/>
                </a:solidFill>
              </a:rPr>
              <a:t>crear </a:t>
            </a:r>
            <a:r>
              <a:rPr lang="es-MX" dirty="0">
                <a:solidFill>
                  <a:schemeClr val="tx1"/>
                </a:solidFill>
              </a:rPr>
              <a:t>procedimientos y funciones e invocarlos mediante un nombre donde se destaca qué hace la función y se ignora cómo lo hace. El usuario solo necesita conocer la especificación de la abstracción (el qué) y puede ignorar el resto de los detalles (el cómo).</a:t>
            </a:r>
          </a:p>
          <a:p>
            <a:pPr algn="just"/>
            <a:endParaRPr lang="es-MX" sz="2000" dirty="0">
              <a:solidFill>
                <a:schemeClr val="tx1"/>
              </a:solidFill>
            </a:endParaRPr>
          </a:p>
        </p:txBody>
      </p:sp>
      <p:sp>
        <p:nvSpPr>
          <p:cNvPr id="5" name="Rectángulo 4"/>
          <p:cNvSpPr/>
          <p:nvPr/>
        </p:nvSpPr>
        <p:spPr>
          <a:xfrm>
            <a:off x="0" y="6529620"/>
            <a:ext cx="6220496" cy="276999"/>
          </a:xfrm>
          <a:prstGeom prst="rect">
            <a:avLst/>
          </a:prstGeom>
        </p:spPr>
        <p:txBody>
          <a:bodyPr wrap="square">
            <a:spAutoFit/>
          </a:bodyPr>
          <a:lstStyle/>
          <a:p>
            <a:r>
              <a:rPr lang="es-MX" sz="1200" dirty="0" err="1" smtClean="0"/>
              <a:t>Badía</a:t>
            </a:r>
            <a:r>
              <a:rPr lang="es-MX" sz="1200" dirty="0"/>
              <a:t>, M, J., &amp; </a:t>
            </a:r>
            <a:r>
              <a:rPr lang="es-MX" sz="1200" dirty="0" smtClean="0"/>
              <a:t>Martínez </a:t>
            </a:r>
            <a:r>
              <a:rPr lang="es-MX" sz="1200" dirty="0"/>
              <a:t>B., Morales, A. &amp; M, S, </a:t>
            </a:r>
            <a:r>
              <a:rPr lang="es-MX" sz="1200" dirty="0" smtClean="0"/>
              <a:t>José.. </a:t>
            </a:r>
            <a:r>
              <a:rPr lang="es-MX" sz="1200" dirty="0"/>
              <a:t>(2011). </a:t>
            </a:r>
            <a:endParaRPr lang="es-MX" sz="1200" u="sng" dirty="0">
              <a:effectLst>
                <a:outerShdw blurRad="38100" dist="38100" dir="2700000" algn="tl">
                  <a:srgbClr val="000000">
                    <a:alpha val="43137"/>
                  </a:srgbClr>
                </a:outerShdw>
              </a:effectLst>
            </a:endParaRPr>
          </a:p>
        </p:txBody>
      </p:sp>
      <p:sp>
        <p:nvSpPr>
          <p:cNvPr id="6" name="Botón de acción: Personalizar 5">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107116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923499"/>
            <a:ext cx="8596668" cy="891654"/>
          </a:xfrm>
        </p:spPr>
        <p:txBody>
          <a:bodyPr/>
          <a:lstStyle/>
          <a:p>
            <a:r>
              <a:rPr lang="es-MX" dirty="0">
                <a:solidFill>
                  <a:schemeClr val="bg2">
                    <a:lumMod val="10000"/>
                  </a:schemeClr>
                </a:solidFill>
              </a:rPr>
              <a:t>2. </a:t>
            </a:r>
            <a:r>
              <a:rPr lang="es-MX" b="1" dirty="0">
                <a:solidFill>
                  <a:schemeClr val="bg2">
                    <a:lumMod val="10000"/>
                  </a:schemeClr>
                </a:solidFill>
              </a:rPr>
              <a:t>Abstracción de datos</a:t>
            </a:r>
            <a:r>
              <a:rPr lang="es-MX" dirty="0" smtClean="0">
                <a:solidFill>
                  <a:schemeClr val="bg2">
                    <a:lumMod val="10000"/>
                  </a:schemeClr>
                </a:solidFill>
              </a:rPr>
              <a:t>:</a:t>
            </a:r>
            <a:endParaRPr lang="es-MX" dirty="0">
              <a:solidFill>
                <a:schemeClr val="bg2">
                  <a:lumMod val="10000"/>
                </a:schemeClr>
              </a:solidFill>
            </a:endParaRPr>
          </a:p>
        </p:txBody>
      </p:sp>
      <p:sp>
        <p:nvSpPr>
          <p:cNvPr id="3" name="Marcador de contenido 2"/>
          <p:cNvSpPr>
            <a:spLocks noGrp="1"/>
          </p:cNvSpPr>
          <p:nvPr>
            <p:ph idx="1"/>
          </p:nvPr>
        </p:nvSpPr>
        <p:spPr>
          <a:xfrm>
            <a:off x="677334" y="1914929"/>
            <a:ext cx="8944338" cy="3880773"/>
          </a:xfrm>
        </p:spPr>
        <p:txBody>
          <a:bodyPr>
            <a:normAutofit lnSpcReduction="10000"/>
          </a:bodyPr>
          <a:lstStyle/>
          <a:p>
            <a:pPr lvl="0" algn="just"/>
            <a:r>
              <a:rPr lang="es-MX" b="1" dirty="0" smtClean="0">
                <a:solidFill>
                  <a:srgbClr val="0070C0"/>
                </a:solidFill>
              </a:rPr>
              <a:t>Tipo </a:t>
            </a:r>
            <a:r>
              <a:rPr lang="es-MX" b="1" dirty="0">
                <a:solidFill>
                  <a:srgbClr val="0070C0"/>
                </a:solidFill>
              </a:rPr>
              <a:t>de datos</a:t>
            </a:r>
            <a:r>
              <a:rPr lang="es-MX" dirty="0">
                <a:solidFill>
                  <a:srgbClr val="0070C0"/>
                </a:solidFill>
              </a:rPr>
              <a:t>: </a:t>
            </a:r>
            <a:r>
              <a:rPr lang="es-MX" dirty="0">
                <a:solidFill>
                  <a:schemeClr val="tx1"/>
                </a:solidFill>
              </a:rPr>
              <a:t>proporcionado por los leguajes de alto nivel. La representación usada es invisible al programador, al cual solo se le permite ver las operaciones predefinidas para cada tipo</a:t>
            </a:r>
            <a:r>
              <a:rPr lang="es-MX" dirty="0" smtClean="0">
                <a:solidFill>
                  <a:schemeClr val="tx1"/>
                </a:solidFill>
              </a:rPr>
              <a:t>.</a:t>
            </a:r>
          </a:p>
          <a:p>
            <a:pPr lvl="0" algn="just"/>
            <a:endParaRPr lang="es-MX" dirty="0">
              <a:solidFill>
                <a:schemeClr val="tx1"/>
              </a:solidFill>
            </a:endParaRPr>
          </a:p>
          <a:p>
            <a:pPr lvl="0" algn="just"/>
            <a:r>
              <a:rPr lang="es-MX" b="1" dirty="0">
                <a:solidFill>
                  <a:srgbClr val="0070C0"/>
                </a:solidFill>
              </a:rPr>
              <a:t>Tipos definidos</a:t>
            </a:r>
            <a:r>
              <a:rPr lang="es-MX" dirty="0">
                <a:solidFill>
                  <a:srgbClr val="0070C0"/>
                </a:solidFill>
              </a:rPr>
              <a:t>: </a:t>
            </a:r>
            <a:r>
              <a:rPr lang="es-MX" dirty="0">
                <a:solidFill>
                  <a:schemeClr val="tx1"/>
                </a:solidFill>
              </a:rPr>
              <a:t>por el programador que posibilitan la definición de valores de datos más cercanos al problema que se pretende resolver</a:t>
            </a:r>
            <a:r>
              <a:rPr lang="es-MX" dirty="0" smtClean="0">
                <a:solidFill>
                  <a:schemeClr val="tx1"/>
                </a:solidFill>
              </a:rPr>
              <a:t>.</a:t>
            </a:r>
          </a:p>
          <a:p>
            <a:pPr lvl="0" algn="just"/>
            <a:endParaRPr lang="es-MX" dirty="0" smtClean="0">
              <a:solidFill>
                <a:schemeClr val="tx1"/>
              </a:solidFill>
            </a:endParaRPr>
          </a:p>
          <a:p>
            <a:pPr lvl="0" algn="just"/>
            <a:r>
              <a:rPr lang="es-MX" b="1" dirty="0" smtClean="0">
                <a:solidFill>
                  <a:srgbClr val="0070C0"/>
                </a:solidFill>
              </a:rPr>
              <a:t>TDA</a:t>
            </a:r>
            <a:r>
              <a:rPr lang="es-MX" dirty="0">
                <a:solidFill>
                  <a:srgbClr val="0070C0"/>
                </a:solidFill>
              </a:rPr>
              <a:t>: </a:t>
            </a:r>
            <a:r>
              <a:rPr lang="es-MX" dirty="0">
                <a:solidFill>
                  <a:schemeClr val="tx1"/>
                </a:solidFill>
              </a:rPr>
              <a:t>para la definición y representación de tipos de datos (valores + operaciones), junto con sus propiedades</a:t>
            </a:r>
            <a:r>
              <a:rPr lang="es-MX" dirty="0" smtClean="0">
                <a:solidFill>
                  <a:schemeClr val="tx1"/>
                </a:solidFill>
              </a:rPr>
              <a:t>.</a:t>
            </a:r>
          </a:p>
          <a:p>
            <a:pPr lvl="0" algn="just"/>
            <a:endParaRPr lang="es-MX" dirty="0" smtClean="0">
              <a:solidFill>
                <a:schemeClr val="tx1"/>
              </a:solidFill>
            </a:endParaRPr>
          </a:p>
          <a:p>
            <a:pPr lvl="0" algn="just"/>
            <a:r>
              <a:rPr lang="es-MX" b="1" dirty="0" smtClean="0">
                <a:solidFill>
                  <a:srgbClr val="0070C0"/>
                </a:solidFill>
              </a:rPr>
              <a:t>Objetos</a:t>
            </a:r>
            <a:r>
              <a:rPr lang="es-MX" dirty="0">
                <a:solidFill>
                  <a:srgbClr val="0070C0"/>
                </a:solidFill>
              </a:rPr>
              <a:t>: </a:t>
            </a:r>
            <a:r>
              <a:rPr lang="es-MX" dirty="0">
                <a:solidFill>
                  <a:schemeClr val="tx1"/>
                </a:solidFill>
              </a:rPr>
              <a:t>Son TDA a los que se añade propiedades de reutilización y de compartición de código.</a:t>
            </a:r>
          </a:p>
          <a:p>
            <a:endParaRPr lang="es-MX" dirty="0"/>
          </a:p>
        </p:txBody>
      </p:sp>
      <p:sp>
        <p:nvSpPr>
          <p:cNvPr id="4" name="Rectángulo 3"/>
          <p:cNvSpPr/>
          <p:nvPr/>
        </p:nvSpPr>
        <p:spPr>
          <a:xfrm>
            <a:off x="0" y="6529620"/>
            <a:ext cx="6220496" cy="276999"/>
          </a:xfrm>
          <a:prstGeom prst="rect">
            <a:avLst/>
          </a:prstGeom>
        </p:spPr>
        <p:txBody>
          <a:bodyPr wrap="square">
            <a:spAutoFit/>
          </a:bodyPr>
          <a:lstStyle/>
          <a:p>
            <a:r>
              <a:rPr lang="es-MX" sz="1200" dirty="0" err="1" smtClean="0"/>
              <a:t>Badía</a:t>
            </a:r>
            <a:r>
              <a:rPr lang="es-MX" sz="1200" dirty="0"/>
              <a:t>, M, J., &amp; </a:t>
            </a:r>
            <a:r>
              <a:rPr lang="es-MX" sz="1200" dirty="0" smtClean="0"/>
              <a:t>Martínez </a:t>
            </a:r>
            <a:r>
              <a:rPr lang="es-MX" sz="1200" dirty="0"/>
              <a:t>B., Morales, A. &amp; M, S, </a:t>
            </a:r>
            <a:r>
              <a:rPr lang="es-MX" sz="1200" dirty="0" smtClean="0"/>
              <a:t>José.. </a:t>
            </a:r>
            <a:r>
              <a:rPr lang="es-MX" sz="1200" dirty="0"/>
              <a:t>(2011). </a:t>
            </a:r>
            <a:endParaRPr lang="es-MX" sz="1200" u="sng" dirty="0">
              <a:effectLst>
                <a:outerShdw blurRad="38100" dist="38100" dir="2700000" algn="tl">
                  <a:srgbClr val="000000">
                    <a:alpha val="43137"/>
                  </a:srgbClr>
                </a:outerShdw>
              </a:effectLst>
            </a:endParaRPr>
          </a:p>
        </p:txBody>
      </p:sp>
      <p:sp>
        <p:nvSpPr>
          <p:cNvPr id="5" name="Botón de acción: Personalizar 4">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409170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3089214" y="2587395"/>
            <a:ext cx="6911306" cy="3541690"/>
          </a:xfrm>
        </p:spPr>
        <p:txBody>
          <a:bodyPr/>
          <a:lstStyle/>
          <a:p>
            <a:pPr lvl="0" algn="l"/>
            <a:r>
              <a:rPr lang="es-MX" sz="2000" b="1" dirty="0">
                <a:solidFill>
                  <a:srgbClr val="FF0000"/>
                </a:solidFill>
              </a:rPr>
              <a:t>Nivel Físico.</a:t>
            </a:r>
            <a:r>
              <a:rPr lang="es-MX" sz="2000" dirty="0">
                <a:solidFill>
                  <a:srgbClr val="FF0000"/>
                </a:solidFill>
              </a:rPr>
              <a:t> </a:t>
            </a:r>
            <a:r>
              <a:rPr lang="es-MX" sz="2000" dirty="0">
                <a:solidFill>
                  <a:schemeClr val="tx1"/>
                </a:solidFill>
              </a:rPr>
              <a:t>Determina como están almacenados físicamente los datos (pistas, sectores, cilindros), representa el nivel más bajo</a:t>
            </a:r>
            <a:r>
              <a:rPr lang="es-MX" sz="2000" dirty="0" smtClean="0">
                <a:solidFill>
                  <a:schemeClr val="tx1"/>
                </a:solidFill>
              </a:rPr>
              <a:t>.</a:t>
            </a:r>
            <a:br>
              <a:rPr lang="es-MX" sz="2000" dirty="0" smtClean="0">
                <a:solidFill>
                  <a:schemeClr val="tx1"/>
                </a:solidFill>
              </a:rPr>
            </a:br>
            <a:r>
              <a:rPr lang="es-MX" sz="2000" dirty="0">
                <a:solidFill>
                  <a:srgbClr val="FF0000"/>
                </a:solidFill>
              </a:rPr>
              <a:t/>
            </a:r>
            <a:br>
              <a:rPr lang="es-MX" sz="2000" dirty="0">
                <a:solidFill>
                  <a:srgbClr val="FF0000"/>
                </a:solidFill>
              </a:rPr>
            </a:br>
            <a:r>
              <a:rPr lang="es-MX" sz="2000" b="1" dirty="0">
                <a:solidFill>
                  <a:srgbClr val="FF0000"/>
                </a:solidFill>
              </a:rPr>
              <a:t>Nivel Lógico o Conceptual. </a:t>
            </a:r>
            <a:r>
              <a:rPr lang="es-MX" sz="2000" dirty="0">
                <a:solidFill>
                  <a:schemeClr val="tx1"/>
                </a:solidFill>
              </a:rPr>
              <a:t>Determina la organización de los archivos. Índices, llaves, orden de campos, relaciones, tipos de datos</a:t>
            </a:r>
            <a:r>
              <a:rPr lang="es-MX" sz="2000" dirty="0" smtClean="0">
                <a:solidFill>
                  <a:schemeClr val="tx1"/>
                </a:solidFill>
              </a:rPr>
              <a:t>.</a:t>
            </a:r>
            <a:br>
              <a:rPr lang="es-MX" sz="2000" dirty="0" smtClean="0">
                <a:solidFill>
                  <a:schemeClr val="tx1"/>
                </a:solidFill>
              </a:rPr>
            </a:br>
            <a:r>
              <a:rPr lang="es-MX" sz="2000" dirty="0">
                <a:solidFill>
                  <a:schemeClr val="tx1"/>
                </a:solidFill>
              </a:rPr>
              <a:t/>
            </a:r>
            <a:br>
              <a:rPr lang="es-MX" sz="2000" dirty="0">
                <a:solidFill>
                  <a:schemeClr val="tx1"/>
                </a:solidFill>
              </a:rPr>
            </a:br>
            <a:r>
              <a:rPr lang="es-MX" sz="2000" b="1" dirty="0">
                <a:solidFill>
                  <a:srgbClr val="FF0000"/>
                </a:solidFill>
              </a:rPr>
              <a:t>Nivel de Vistas.</a:t>
            </a:r>
            <a:r>
              <a:rPr lang="es-MX" sz="2000" dirty="0">
                <a:solidFill>
                  <a:srgbClr val="FF0000"/>
                </a:solidFill>
              </a:rPr>
              <a:t> </a:t>
            </a:r>
            <a:r>
              <a:rPr lang="es-MX" sz="2000" dirty="0">
                <a:solidFill>
                  <a:schemeClr val="tx1"/>
                </a:solidFill>
              </a:rPr>
              <a:t>Oculta parte de la información a los usuarios, es decir hace visible solo una parte de la base de datos.</a:t>
            </a:r>
            <a:r>
              <a:rPr lang="es-MX" dirty="0"/>
              <a:t/>
            </a:r>
            <a:br>
              <a:rPr lang="es-MX" dirty="0"/>
            </a:br>
            <a:endParaRPr lang="es-MX" dirty="0"/>
          </a:p>
        </p:txBody>
      </p:sp>
      <p:sp>
        <p:nvSpPr>
          <p:cNvPr id="3" name="Rectángulo 2"/>
          <p:cNvSpPr/>
          <p:nvPr/>
        </p:nvSpPr>
        <p:spPr>
          <a:xfrm>
            <a:off x="211684" y="6143222"/>
            <a:ext cx="5575770" cy="646331"/>
          </a:xfrm>
          <a:prstGeom prst="rect">
            <a:avLst/>
          </a:prstGeom>
        </p:spPr>
        <p:txBody>
          <a:bodyPr wrap="square">
            <a:spAutoFit/>
          </a:bodyPr>
          <a:lstStyle/>
          <a:p>
            <a:r>
              <a:rPr lang="es-MX" sz="1200" dirty="0" smtClean="0"/>
              <a:t>INFORMACION TOMADA DEL LIBRO:</a:t>
            </a:r>
          </a:p>
          <a:p>
            <a:r>
              <a:rPr lang="es-MX" sz="1200" dirty="0" smtClean="0"/>
              <a:t>Joyanes</a:t>
            </a:r>
            <a:r>
              <a:rPr lang="es-MX" sz="1200" dirty="0"/>
              <a:t>, Luis. M. Fernández, L:Sanchez, I. Zahonero. (2005). Estructuras de datos en C. Madrid: McGraw-Hill. Schaum.</a:t>
            </a:r>
          </a:p>
        </p:txBody>
      </p:sp>
      <p:sp>
        <p:nvSpPr>
          <p:cNvPr id="6" name="Botón de acción: Personalizar 5">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406" y="1214994"/>
            <a:ext cx="2172003" cy="3915321"/>
          </a:xfrm>
          <a:prstGeom prst="rect">
            <a:avLst/>
          </a:prstGeom>
        </p:spPr>
      </p:pic>
      <p:sp>
        <p:nvSpPr>
          <p:cNvPr id="10" name="Llamada rectangular redondeada 9"/>
          <p:cNvSpPr/>
          <p:nvPr/>
        </p:nvSpPr>
        <p:spPr>
          <a:xfrm>
            <a:off x="2574924" y="27639"/>
            <a:ext cx="5750211" cy="1187355"/>
          </a:xfrm>
          <a:prstGeom prst="wedgeRoundRectCallout">
            <a:avLst>
              <a:gd name="adj1" fmla="val -55960"/>
              <a:gd name="adj2" fmla="val 9353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t>Para cumplir con tal </a:t>
            </a:r>
            <a:r>
              <a:rPr lang="es-MX" sz="2000" dirty="0" smtClean="0"/>
              <a:t>fin, </a:t>
            </a:r>
            <a:r>
              <a:rPr lang="es-MX" sz="2000" dirty="0"/>
              <a:t>se han definido diferentes niveles de abstracción</a:t>
            </a:r>
          </a:p>
        </p:txBody>
      </p:sp>
    </p:spTree>
    <p:extLst>
      <p:ext uri="{BB962C8B-B14F-4D97-AF65-F5344CB8AC3E}">
        <p14:creationId xmlns:p14="http://schemas.microsoft.com/office/powerpoint/2010/main" val="1178405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9832" y="4990100"/>
            <a:ext cx="1021409" cy="1841224"/>
          </a:xfrm>
          <a:prstGeom prst="rect">
            <a:avLst/>
          </a:prstGeom>
        </p:spPr>
      </p:pic>
      <p:sp>
        <p:nvSpPr>
          <p:cNvPr id="12" name="Llamada con línea 3 (borde y barra de énfasis) 11"/>
          <p:cNvSpPr/>
          <p:nvPr/>
        </p:nvSpPr>
        <p:spPr>
          <a:xfrm flipH="1">
            <a:off x="-20514" y="1080449"/>
            <a:ext cx="7472183" cy="5750875"/>
          </a:xfrm>
          <a:prstGeom prst="accentBorderCallout3">
            <a:avLst>
              <a:gd name="adj1" fmla="val 18750"/>
              <a:gd name="adj2" fmla="val -8333"/>
              <a:gd name="adj3" fmla="val 18750"/>
              <a:gd name="adj4" fmla="val -16667"/>
              <a:gd name="adj5" fmla="val -850"/>
              <a:gd name="adj6" fmla="val -13879"/>
              <a:gd name="adj7" fmla="val -8714"/>
              <a:gd name="adj8" fmla="val 37589"/>
            </a:avLst>
          </a:prstGeom>
          <a:solidFill>
            <a:schemeClr val="accent1">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232672" y="186029"/>
            <a:ext cx="4481520" cy="1320800"/>
          </a:xfrm>
        </p:spPr>
        <p:txBody>
          <a:bodyPr>
            <a:normAutofit/>
          </a:bodyPr>
          <a:lstStyle/>
          <a:p>
            <a:pPr algn="ctr"/>
            <a:r>
              <a:rPr lang="es-MX" sz="4400" dirty="0" smtClean="0"/>
              <a:t>MODULARIDAD</a:t>
            </a:r>
            <a:endParaRPr lang="es-MX" sz="4400" dirty="0"/>
          </a:p>
        </p:txBody>
      </p:sp>
      <p:sp>
        <p:nvSpPr>
          <p:cNvPr id="4" name="Rectángulo 3"/>
          <p:cNvSpPr/>
          <p:nvPr/>
        </p:nvSpPr>
        <p:spPr>
          <a:xfrm>
            <a:off x="677334" y="6554325"/>
            <a:ext cx="6443217" cy="276999"/>
          </a:xfrm>
          <a:prstGeom prst="rect">
            <a:avLst/>
          </a:prstGeom>
        </p:spPr>
        <p:txBody>
          <a:bodyPr wrap="square">
            <a:spAutoFit/>
          </a:bodyPr>
          <a:lstStyle/>
          <a:p>
            <a:r>
              <a:rPr lang="es-MX" sz="1200" dirty="0" smtClean="0"/>
              <a:t>Paredes</a:t>
            </a:r>
            <a:r>
              <a:rPr lang="es-MX" sz="1200" dirty="0"/>
              <a:t>, D. (2009). </a:t>
            </a:r>
            <a:endParaRPr lang="es-MX" sz="1200" u="sng" dirty="0">
              <a:effectLst>
                <a:outerShdw blurRad="38100" dist="38100" dir="2700000" algn="tl">
                  <a:srgbClr val="000000">
                    <a:alpha val="43137"/>
                  </a:srgbClr>
                </a:outerShdw>
              </a:effectLst>
            </a:endParaRPr>
          </a:p>
        </p:txBody>
      </p:sp>
      <p:sp>
        <p:nvSpPr>
          <p:cNvPr id="5" name="Botón de acción: Personalizar 4">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9" name="Diagrama 8"/>
          <p:cNvGraphicFramePr/>
          <p:nvPr>
            <p:extLst>
              <p:ext uri="{D42A27DB-BD31-4B8C-83A1-F6EECF244321}">
                <p14:modId xmlns:p14="http://schemas.microsoft.com/office/powerpoint/2010/main" val="3759642312"/>
              </p:ext>
            </p:extLst>
          </p:nvPr>
        </p:nvGraphicFramePr>
        <p:xfrm>
          <a:off x="232672" y="1544811"/>
          <a:ext cx="7089312" cy="490081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Llamada de nube 10"/>
          <p:cNvSpPr/>
          <p:nvPr/>
        </p:nvSpPr>
        <p:spPr>
          <a:xfrm>
            <a:off x="8172806" y="1897795"/>
            <a:ext cx="3981038" cy="2838789"/>
          </a:xfrm>
          <a:prstGeom prst="cloudCallout">
            <a:avLst>
              <a:gd name="adj1" fmla="val -32562"/>
              <a:gd name="adj2" fmla="val 61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smtClean="0">
              <a:solidFill>
                <a:schemeClr val="bg1"/>
              </a:solidFill>
            </a:endParaRPr>
          </a:p>
          <a:p>
            <a:pPr algn="ctr"/>
            <a:endParaRPr lang="es-CO" dirty="0">
              <a:solidFill>
                <a:schemeClr val="bg1"/>
              </a:solidFill>
            </a:endParaRPr>
          </a:p>
          <a:p>
            <a:pPr algn="ctr"/>
            <a:r>
              <a:rPr lang="es-CO" dirty="0" smtClean="0">
                <a:solidFill>
                  <a:schemeClr val="bg1"/>
                </a:solidFill>
              </a:rPr>
              <a:t>Además </a:t>
            </a:r>
            <a:r>
              <a:rPr lang="es-CO" dirty="0">
                <a:solidFill>
                  <a:schemeClr val="bg1"/>
                </a:solidFill>
              </a:rPr>
              <a:t>de esto, la programación modular ofrece otras ventajas, como por ejemplo un mejor reparto del trabajo y una detección de fallos mucho mejor.</a:t>
            </a:r>
            <a:endParaRPr lang="es-MX" dirty="0">
              <a:solidFill>
                <a:schemeClr val="bg1"/>
              </a:solidFill>
            </a:endParaRPr>
          </a:p>
          <a:p>
            <a:pPr algn="ctr"/>
            <a:endParaRPr lang="es-MX" dirty="0">
              <a:solidFill>
                <a:schemeClr val="bg1"/>
              </a:solidFill>
            </a:endParaRPr>
          </a:p>
        </p:txBody>
      </p:sp>
    </p:spTree>
    <p:extLst>
      <p:ext uri="{BB962C8B-B14F-4D97-AF65-F5344CB8AC3E}">
        <p14:creationId xmlns:p14="http://schemas.microsoft.com/office/powerpoint/2010/main" val="27525302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421545"/>
            <a:ext cx="3678885" cy="829737"/>
          </a:xfrm>
        </p:spPr>
        <p:txBody>
          <a:bodyPr>
            <a:noAutofit/>
          </a:bodyPr>
          <a:lstStyle/>
          <a:p>
            <a:pPr algn="ctr"/>
            <a:r>
              <a:rPr lang="es-MX" b="1" dirty="0" smtClean="0"/>
              <a:t>Modularización</a:t>
            </a:r>
            <a:r>
              <a:rPr lang="es-MX" dirty="0"/>
              <a:t/>
            </a:r>
            <a:br>
              <a:rPr lang="es-MX" dirty="0"/>
            </a:br>
            <a:endParaRPr lang="es-MX" dirty="0"/>
          </a:p>
        </p:txBody>
      </p:sp>
      <p:sp>
        <p:nvSpPr>
          <p:cNvPr id="5" name="Rectángulo 4"/>
          <p:cNvSpPr/>
          <p:nvPr/>
        </p:nvSpPr>
        <p:spPr>
          <a:xfrm>
            <a:off x="0" y="6567099"/>
            <a:ext cx="9101547" cy="276999"/>
          </a:xfrm>
          <a:prstGeom prst="rect">
            <a:avLst/>
          </a:prstGeom>
        </p:spPr>
        <p:txBody>
          <a:bodyPr wrap="square">
            <a:spAutoFit/>
          </a:bodyPr>
          <a:lstStyle/>
          <a:p>
            <a:r>
              <a:rPr lang="es-MX" sz="1200" dirty="0" smtClean="0"/>
              <a:t>Luis</a:t>
            </a:r>
            <a:r>
              <a:rPr lang="es-MX" sz="1200" dirty="0"/>
              <a:t>. J.A., Matilde. F.A., Lucas. S.G., Ignacio. Z.M. (2005). Estructuras de datos en c. (1ra ed.).Madrid, Schaum. McGraw-Hill.</a:t>
            </a:r>
          </a:p>
        </p:txBody>
      </p:sp>
      <p:sp>
        <p:nvSpPr>
          <p:cNvPr id="6" name="Botón de acción: Personalizar 5">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4" name="Diagrama 3"/>
          <p:cNvGraphicFramePr/>
          <p:nvPr>
            <p:extLst>
              <p:ext uri="{D42A27DB-BD31-4B8C-83A1-F6EECF244321}">
                <p14:modId xmlns:p14="http://schemas.microsoft.com/office/powerpoint/2010/main" val="70441210"/>
              </p:ext>
            </p:extLst>
          </p:nvPr>
        </p:nvGraphicFramePr>
        <p:xfrm>
          <a:off x="637580" y="563655"/>
          <a:ext cx="9436100" cy="6138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53975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sultado de imagen para metodos de la programación de un tad"/>
          <p:cNvPicPr>
            <a:picLocks noChangeAspect="1" noChangeArrowheads="1"/>
          </p:cNvPicPr>
          <p:nvPr/>
        </p:nvPicPr>
        <p:blipFill rotWithShape="1">
          <a:blip r:embed="rId3">
            <a:extLst>
              <a:ext uri="{28A0092B-C50C-407E-A947-70E740481C1C}">
                <a14:useLocalDpi xmlns:a14="http://schemas.microsoft.com/office/drawing/2010/main" val="0"/>
              </a:ext>
            </a:extLst>
          </a:blip>
          <a:srcRect r="2842"/>
          <a:stretch/>
        </p:blipFill>
        <p:spPr bwMode="auto">
          <a:xfrm>
            <a:off x="6098908" y="935184"/>
            <a:ext cx="6112142" cy="3324183"/>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0" y="211558"/>
            <a:ext cx="9271884" cy="582547"/>
          </a:xfrm>
        </p:spPr>
        <p:txBody>
          <a:bodyPr>
            <a:normAutofit fontScale="90000"/>
          </a:bodyPr>
          <a:lstStyle/>
          <a:p>
            <a:pPr algn="ctr"/>
            <a:r>
              <a:rPr lang="es-MX" dirty="0" smtClean="0"/>
              <a:t>METODOLOGIA DE LA PROGRAMACION DE UN TDA</a:t>
            </a:r>
            <a:endParaRPr lang="es-MX" dirty="0"/>
          </a:p>
        </p:txBody>
      </p:sp>
      <p:sp>
        <p:nvSpPr>
          <p:cNvPr id="3" name="Marcador de contenido 2"/>
          <p:cNvSpPr>
            <a:spLocks noGrp="1"/>
          </p:cNvSpPr>
          <p:nvPr>
            <p:ph idx="1"/>
          </p:nvPr>
        </p:nvSpPr>
        <p:spPr>
          <a:xfrm>
            <a:off x="2055432" y="3880606"/>
            <a:ext cx="6087534" cy="1974903"/>
          </a:xfrm>
        </p:spPr>
        <p:txBody>
          <a:bodyPr/>
          <a:lstStyle/>
          <a:p>
            <a:pPr marL="0" indent="0">
              <a:buNone/>
            </a:pPr>
            <a:endParaRPr lang="es-MX" dirty="0">
              <a:solidFill>
                <a:schemeClr val="tx1"/>
              </a:solidFill>
            </a:endParaRPr>
          </a:p>
          <a:p>
            <a:pPr marL="0" indent="0">
              <a:buNone/>
            </a:pPr>
            <a:r>
              <a:rPr lang="es-MX" dirty="0">
                <a:solidFill>
                  <a:schemeClr val="tx1"/>
                </a:solidFill>
              </a:rPr>
              <a:t>	1. Análisis de datos y operaciones.</a:t>
            </a:r>
          </a:p>
          <a:p>
            <a:pPr marL="0" indent="0">
              <a:buNone/>
            </a:pPr>
            <a:r>
              <a:rPr lang="es-MX" dirty="0">
                <a:solidFill>
                  <a:schemeClr val="tx1"/>
                </a:solidFill>
              </a:rPr>
              <a:t>	2. Especificación del tipo de datos abstracto.</a:t>
            </a:r>
          </a:p>
          <a:p>
            <a:pPr marL="0" indent="0">
              <a:buNone/>
            </a:pPr>
            <a:r>
              <a:rPr lang="es-MX" dirty="0">
                <a:solidFill>
                  <a:schemeClr val="tx1"/>
                </a:solidFill>
              </a:rPr>
              <a:t>	3. </a:t>
            </a:r>
            <a:r>
              <a:rPr lang="es-MX" dirty="0" smtClean="0">
                <a:solidFill>
                  <a:schemeClr val="tx1"/>
                </a:solidFill>
              </a:rPr>
              <a:t>Implementación.</a:t>
            </a:r>
          </a:p>
          <a:p>
            <a:pPr marL="0" indent="0" algn="r">
              <a:buNone/>
            </a:pPr>
            <a:r>
              <a:rPr lang="es-MX" dirty="0" smtClean="0">
                <a:solidFill>
                  <a:schemeClr val="tx1"/>
                </a:solidFill>
              </a:rPr>
              <a:t>Serrano </a:t>
            </a:r>
            <a:r>
              <a:rPr lang="es-MX" dirty="0">
                <a:solidFill>
                  <a:schemeClr val="tx1"/>
                </a:solidFill>
              </a:rPr>
              <a:t>Montero, </a:t>
            </a:r>
            <a:r>
              <a:rPr lang="es-MX" dirty="0" smtClean="0">
                <a:solidFill>
                  <a:schemeClr val="tx1"/>
                </a:solidFill>
              </a:rPr>
              <a:t>M. </a:t>
            </a:r>
            <a:r>
              <a:rPr lang="es-MX" dirty="0">
                <a:solidFill>
                  <a:schemeClr val="tx1"/>
                </a:solidFill>
              </a:rPr>
              <a:t>(2012).</a:t>
            </a:r>
          </a:p>
        </p:txBody>
      </p:sp>
      <p:sp>
        <p:nvSpPr>
          <p:cNvPr id="7" name="Botón de acción: Personalizar 6">
            <a:hlinkClick r:id="rId4"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8" name="Botón de acción: Inicio 7">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delante o Siguiente 8">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4548" y="3922550"/>
            <a:ext cx="1431239" cy="2579996"/>
          </a:xfrm>
          <a:prstGeom prst="rect">
            <a:avLst/>
          </a:prstGeom>
        </p:spPr>
      </p:pic>
      <p:sp>
        <p:nvSpPr>
          <p:cNvPr id="13" name="Llamada rectangular redondeada 12"/>
          <p:cNvSpPr/>
          <p:nvPr/>
        </p:nvSpPr>
        <p:spPr>
          <a:xfrm>
            <a:off x="770466" y="1197484"/>
            <a:ext cx="4982634" cy="2174366"/>
          </a:xfrm>
          <a:prstGeom prst="wedgeRoundRectCallout">
            <a:avLst>
              <a:gd name="adj1" fmla="val -34871"/>
              <a:gd name="adj2" fmla="val 8414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t>Debido al proceso de abstracción, la programación de un TAD deberá realizarse siguiendo tres pasos fundamentales:</a:t>
            </a:r>
          </a:p>
        </p:txBody>
      </p:sp>
      <p:sp>
        <p:nvSpPr>
          <p:cNvPr id="14" name="Rectángulo 13"/>
          <p:cNvSpPr/>
          <p:nvPr/>
        </p:nvSpPr>
        <p:spPr>
          <a:xfrm>
            <a:off x="10036966" y="3943822"/>
            <a:ext cx="2173672" cy="369332"/>
          </a:xfrm>
          <a:prstGeom prst="rect">
            <a:avLst/>
          </a:prstGeom>
        </p:spPr>
        <p:txBody>
          <a:bodyPr wrap="none">
            <a:spAutoFit/>
          </a:bodyPr>
          <a:lstStyle/>
          <a:p>
            <a:r>
              <a:rPr lang="es-MX" i="1" dirty="0" err="1"/>
              <a:t>Calpena,V</a:t>
            </a:r>
            <a:r>
              <a:rPr lang="es-MX" i="1" dirty="0"/>
              <a:t>.  (2013).</a:t>
            </a:r>
            <a:endParaRPr lang="es-MX" dirty="0"/>
          </a:p>
        </p:txBody>
      </p:sp>
    </p:spTree>
    <p:extLst>
      <p:ext uri="{BB962C8B-B14F-4D97-AF65-F5344CB8AC3E}">
        <p14:creationId xmlns:p14="http://schemas.microsoft.com/office/powerpoint/2010/main" val="39857887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32260" y="275803"/>
            <a:ext cx="8925636" cy="3521341"/>
          </a:xfrm>
        </p:spPr>
        <p:txBody>
          <a:bodyPr/>
          <a:lstStyle/>
          <a:p>
            <a:pPr algn="l"/>
            <a:r>
              <a:rPr lang="es-MX" sz="1500" i="1" dirty="0" smtClean="0">
                <a:solidFill>
                  <a:schemeClr val="tx1"/>
                </a:solidFill>
              </a:rPr>
              <a:t/>
            </a:r>
            <a:br>
              <a:rPr lang="es-MX" sz="1500" i="1" dirty="0" smtClean="0">
                <a:solidFill>
                  <a:schemeClr val="tx1"/>
                </a:solidFill>
              </a:rPr>
            </a:br>
            <a:r>
              <a:rPr lang="es-MX" sz="1500" i="1" dirty="0">
                <a:solidFill>
                  <a:schemeClr val="tx1"/>
                </a:solidFill>
              </a:rPr>
              <a:t/>
            </a:r>
            <a:br>
              <a:rPr lang="es-MX" sz="1500" i="1" dirty="0">
                <a:solidFill>
                  <a:schemeClr val="tx1"/>
                </a:solidFill>
              </a:rPr>
            </a:br>
            <a:r>
              <a:rPr lang="es-MX" sz="1500" i="1" dirty="0" smtClean="0">
                <a:solidFill>
                  <a:srgbClr val="FF0000"/>
                </a:solidFill>
              </a:rPr>
              <a:t>1. </a:t>
            </a:r>
            <a:r>
              <a:rPr lang="es-MX" sz="1700" i="1" dirty="0" smtClean="0">
                <a:solidFill>
                  <a:srgbClr val="FF0000"/>
                </a:solidFill>
              </a:rPr>
              <a:t>Análisis </a:t>
            </a:r>
            <a:r>
              <a:rPr lang="es-MX" sz="1700" i="1" dirty="0">
                <a:solidFill>
                  <a:srgbClr val="FF0000"/>
                </a:solidFill>
              </a:rPr>
              <a:t>de datos y operaciones</a:t>
            </a:r>
            <a:r>
              <a:rPr lang="es-MX" sz="1500" dirty="0">
                <a:solidFill>
                  <a:schemeClr val="tx1"/>
                </a:solidFill>
              </a:rPr>
              <a:t/>
            </a:r>
            <a:br>
              <a:rPr lang="es-MX" sz="1500" dirty="0">
                <a:solidFill>
                  <a:schemeClr val="tx1"/>
                </a:solidFill>
              </a:rPr>
            </a:br>
            <a:r>
              <a:rPr lang="es-MX" sz="1500" dirty="0" smtClean="0">
                <a:solidFill>
                  <a:schemeClr val="tx1"/>
                </a:solidFill>
              </a:rPr>
              <a:t/>
            </a:r>
            <a:br>
              <a:rPr lang="es-MX" sz="1500" dirty="0" smtClean="0">
                <a:solidFill>
                  <a:schemeClr val="tx1"/>
                </a:solidFill>
              </a:rPr>
            </a:br>
            <a:r>
              <a:rPr lang="es-MX" sz="1500" dirty="0" smtClean="0">
                <a:solidFill>
                  <a:schemeClr val="tx1"/>
                </a:solidFill>
              </a:rPr>
              <a:t>	Analizar </a:t>
            </a:r>
            <a:r>
              <a:rPr lang="es-MX" sz="1500" dirty="0">
                <a:solidFill>
                  <a:schemeClr val="tx1"/>
                </a:solidFill>
              </a:rPr>
              <a:t>que “datos” hacen falta manipular y que “operaciones” se necesitan crear para </a:t>
            </a:r>
            <a:r>
              <a:rPr lang="es-MX" sz="1500" dirty="0" smtClean="0">
                <a:solidFill>
                  <a:schemeClr val="tx1"/>
                </a:solidFill>
              </a:rPr>
              <a:t>	manejar </a:t>
            </a:r>
            <a:r>
              <a:rPr lang="es-MX" sz="1500" dirty="0">
                <a:solidFill>
                  <a:schemeClr val="tx1"/>
                </a:solidFill>
              </a:rPr>
              <a:t>esos </a:t>
            </a:r>
            <a:r>
              <a:rPr lang="es-MX" sz="1500" dirty="0" smtClean="0">
                <a:solidFill>
                  <a:schemeClr val="tx1"/>
                </a:solidFill>
              </a:rPr>
              <a:t>datos</a:t>
            </a:r>
            <a:r>
              <a:rPr lang="es-MX" sz="1500" dirty="0">
                <a:solidFill>
                  <a:schemeClr val="tx1"/>
                </a:solidFill>
              </a:rPr>
              <a:t/>
            </a:r>
            <a:br>
              <a:rPr lang="es-MX" sz="1500" dirty="0">
                <a:solidFill>
                  <a:schemeClr val="tx1"/>
                </a:solidFill>
              </a:rPr>
            </a:br>
            <a:r>
              <a:rPr lang="es-MX" sz="1500" dirty="0">
                <a:solidFill>
                  <a:schemeClr val="tx1"/>
                </a:solidFill>
              </a:rPr>
              <a:t> </a:t>
            </a:r>
            <a:r>
              <a:rPr lang="es-MX" sz="1700" dirty="0">
                <a:solidFill>
                  <a:schemeClr val="tx1"/>
                </a:solidFill>
              </a:rPr>
              <a:t/>
            </a:r>
            <a:br>
              <a:rPr lang="es-MX" sz="1700" dirty="0">
                <a:solidFill>
                  <a:schemeClr val="tx1"/>
                </a:solidFill>
              </a:rPr>
            </a:br>
            <a:r>
              <a:rPr lang="es-MX" sz="1700" dirty="0" smtClean="0">
                <a:solidFill>
                  <a:srgbClr val="FF0000"/>
                </a:solidFill>
              </a:rPr>
              <a:t>2. </a:t>
            </a:r>
            <a:r>
              <a:rPr lang="es-MX" sz="1700" i="1" dirty="0" smtClean="0">
                <a:solidFill>
                  <a:srgbClr val="FF0000"/>
                </a:solidFill>
              </a:rPr>
              <a:t>Especificación </a:t>
            </a:r>
            <a:r>
              <a:rPr lang="es-MX" sz="1700" i="1" dirty="0">
                <a:solidFill>
                  <a:srgbClr val="FF0000"/>
                </a:solidFill>
              </a:rPr>
              <a:t>del tipo de datos abstracto</a:t>
            </a:r>
            <a:r>
              <a:rPr lang="es-MX" sz="1500" dirty="0">
                <a:solidFill>
                  <a:schemeClr val="tx1"/>
                </a:solidFill>
              </a:rPr>
              <a:t/>
            </a:r>
            <a:br>
              <a:rPr lang="es-MX" sz="1500" dirty="0">
                <a:solidFill>
                  <a:schemeClr val="tx1"/>
                </a:solidFill>
              </a:rPr>
            </a:br>
            <a:r>
              <a:rPr lang="es-MX" sz="1500" dirty="0" smtClean="0">
                <a:solidFill>
                  <a:schemeClr val="tx1"/>
                </a:solidFill>
              </a:rPr>
              <a:t>	</a:t>
            </a:r>
            <a:br>
              <a:rPr lang="es-MX" sz="1500" dirty="0" smtClean="0">
                <a:solidFill>
                  <a:schemeClr val="tx1"/>
                </a:solidFill>
              </a:rPr>
            </a:br>
            <a:r>
              <a:rPr lang="es-MX" sz="1500" dirty="0">
                <a:solidFill>
                  <a:schemeClr val="tx1"/>
                </a:solidFill>
              </a:rPr>
              <a:t>	</a:t>
            </a:r>
            <a:r>
              <a:rPr lang="es-MX" sz="1500" dirty="0" smtClean="0">
                <a:solidFill>
                  <a:schemeClr val="tx1"/>
                </a:solidFill>
              </a:rPr>
              <a:t>Tipo </a:t>
            </a:r>
            <a:r>
              <a:rPr lang="es-MX" sz="1500" dirty="0">
                <a:solidFill>
                  <a:schemeClr val="tx1"/>
                </a:solidFill>
              </a:rPr>
              <a:t>de </a:t>
            </a:r>
            <a:r>
              <a:rPr lang="es-MX" sz="1500" dirty="0" smtClean="0">
                <a:solidFill>
                  <a:schemeClr val="tx1"/>
                </a:solidFill>
              </a:rPr>
              <a:t>variables: enteros, booleanos, </a:t>
            </a:r>
            <a:r>
              <a:rPr lang="es-MX" sz="1500" dirty="0">
                <a:solidFill>
                  <a:schemeClr val="tx1"/>
                </a:solidFill>
              </a:rPr>
              <a:t>cadenas de </a:t>
            </a:r>
            <a:r>
              <a:rPr lang="es-MX" sz="1500" dirty="0" smtClean="0">
                <a:solidFill>
                  <a:schemeClr val="tx1"/>
                </a:solidFill>
              </a:rPr>
              <a:t>texto, </a:t>
            </a:r>
            <a:r>
              <a:rPr lang="es-MX" sz="1500" dirty="0">
                <a:solidFill>
                  <a:schemeClr val="tx1"/>
                </a:solidFill>
              </a:rPr>
              <a:t>etc., </a:t>
            </a:r>
            <a:r>
              <a:rPr lang="es-MX" sz="1500" dirty="0" smtClean="0">
                <a:solidFill>
                  <a:schemeClr val="tx1"/>
                </a:solidFill>
              </a:rPr>
              <a:t>sin </a:t>
            </a:r>
            <a:r>
              <a:rPr lang="es-MX" sz="1500" dirty="0">
                <a:solidFill>
                  <a:schemeClr val="tx1"/>
                </a:solidFill>
              </a:rPr>
              <a:t>olvidar las funciones que </a:t>
            </a:r>
            <a:r>
              <a:rPr lang="es-MX" sz="1500" dirty="0" smtClean="0">
                <a:solidFill>
                  <a:schemeClr val="tx1"/>
                </a:solidFill>
              </a:rPr>
              <a:t>	manejaran</a:t>
            </a:r>
            <a:r>
              <a:rPr lang="es-MX" sz="1500" dirty="0">
                <a:solidFill>
                  <a:schemeClr val="tx1"/>
                </a:solidFill>
              </a:rPr>
              <a:t>, modificar y visualizar tales variables. </a:t>
            </a:r>
            <a:br>
              <a:rPr lang="es-MX" sz="1500" dirty="0">
                <a:solidFill>
                  <a:schemeClr val="tx1"/>
                </a:solidFill>
              </a:rPr>
            </a:br>
            <a:r>
              <a:rPr lang="es-MX" sz="1500" dirty="0">
                <a:solidFill>
                  <a:schemeClr val="tx1"/>
                </a:solidFill>
              </a:rPr>
              <a:t> </a:t>
            </a:r>
            <a:r>
              <a:rPr lang="es-MX" sz="1500" dirty="0">
                <a:solidFill>
                  <a:srgbClr val="FF0000"/>
                </a:solidFill>
              </a:rPr>
              <a:t/>
            </a:r>
            <a:br>
              <a:rPr lang="es-MX" sz="1500" dirty="0">
                <a:solidFill>
                  <a:srgbClr val="FF0000"/>
                </a:solidFill>
              </a:rPr>
            </a:br>
            <a:r>
              <a:rPr lang="es-MX" sz="1500" dirty="0" smtClean="0">
                <a:solidFill>
                  <a:srgbClr val="FF0000"/>
                </a:solidFill>
              </a:rPr>
              <a:t>3. </a:t>
            </a:r>
            <a:r>
              <a:rPr lang="es-MX" sz="1700" i="1" dirty="0" smtClean="0">
                <a:solidFill>
                  <a:srgbClr val="FF0000"/>
                </a:solidFill>
              </a:rPr>
              <a:t>Implementación</a:t>
            </a:r>
            <a:r>
              <a:rPr lang="es-MX" sz="1500" dirty="0">
                <a:solidFill>
                  <a:schemeClr val="tx1"/>
                </a:solidFill>
              </a:rPr>
              <a:t/>
            </a:r>
            <a:br>
              <a:rPr lang="es-MX" sz="1500" dirty="0">
                <a:solidFill>
                  <a:schemeClr val="tx1"/>
                </a:solidFill>
              </a:rPr>
            </a:br>
            <a:r>
              <a:rPr lang="es-MX" sz="1500" dirty="0" smtClean="0">
                <a:solidFill>
                  <a:schemeClr val="tx1"/>
                </a:solidFill>
              </a:rPr>
              <a:t>	Escribir el </a:t>
            </a:r>
            <a:r>
              <a:rPr lang="es-MX" sz="1500" dirty="0">
                <a:solidFill>
                  <a:schemeClr val="tx1"/>
                </a:solidFill>
              </a:rPr>
              <a:t>código teniendo en cuenta su utilización en el programa además de otras </a:t>
            </a:r>
            <a:r>
              <a:rPr lang="es-MX" sz="1500" dirty="0" smtClean="0">
                <a:solidFill>
                  <a:schemeClr val="tx1"/>
                </a:solidFill>
              </a:rPr>
              <a:t>	funciones 	que </a:t>
            </a:r>
            <a:r>
              <a:rPr lang="es-MX" sz="1500" dirty="0">
                <a:solidFill>
                  <a:schemeClr val="tx1"/>
                </a:solidFill>
              </a:rPr>
              <a:t>vayan surgiendo a lo largo de la implementación </a:t>
            </a:r>
            <a:br>
              <a:rPr lang="es-MX" sz="1500" dirty="0">
                <a:solidFill>
                  <a:schemeClr val="tx1"/>
                </a:solidFill>
              </a:rPr>
            </a:br>
            <a:endParaRPr lang="es-MX" sz="1500" dirty="0">
              <a:solidFill>
                <a:schemeClr val="tx1"/>
              </a:solidFill>
            </a:endParaRPr>
          </a:p>
        </p:txBody>
      </p:sp>
      <p:sp>
        <p:nvSpPr>
          <p:cNvPr id="3" name="Título 1"/>
          <p:cNvSpPr txBox="1">
            <a:spLocks/>
          </p:cNvSpPr>
          <p:nvPr/>
        </p:nvSpPr>
        <p:spPr>
          <a:xfrm>
            <a:off x="1" y="6591869"/>
            <a:ext cx="2156346" cy="266131"/>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s-MX" sz="1200" dirty="0" smtClean="0">
                <a:solidFill>
                  <a:schemeClr val="tx1"/>
                </a:solidFill>
              </a:rPr>
              <a:t>Serrano </a:t>
            </a:r>
            <a:r>
              <a:rPr lang="es-MX" sz="1200" dirty="0">
                <a:solidFill>
                  <a:schemeClr val="tx1"/>
                </a:solidFill>
              </a:rPr>
              <a:t>Montero, M</a:t>
            </a:r>
            <a:r>
              <a:rPr lang="es-MX" sz="1200" dirty="0" smtClean="0">
                <a:solidFill>
                  <a:schemeClr val="tx1"/>
                </a:solidFill>
              </a:rPr>
              <a:t>. </a:t>
            </a:r>
            <a:r>
              <a:rPr lang="es-MX" sz="1200" dirty="0">
                <a:solidFill>
                  <a:schemeClr val="tx1"/>
                </a:solidFill>
              </a:rPr>
              <a:t>(2012). </a:t>
            </a:r>
            <a:endParaRPr lang="es-MX" sz="1400" dirty="0">
              <a:solidFill>
                <a:schemeClr val="tx1"/>
              </a:solidFill>
            </a:endParaRPr>
          </a:p>
        </p:txBody>
      </p:sp>
      <p:sp>
        <p:nvSpPr>
          <p:cNvPr id="4" name="Botón de acción: Personalizar 3">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Llamada rectangular redondeada 7"/>
          <p:cNvSpPr/>
          <p:nvPr/>
        </p:nvSpPr>
        <p:spPr>
          <a:xfrm>
            <a:off x="488080" y="4395429"/>
            <a:ext cx="8624971" cy="2047164"/>
          </a:xfrm>
          <a:prstGeom prst="wedgeRoundRectCallout">
            <a:avLst>
              <a:gd name="adj1" fmla="val -42036"/>
              <a:gd name="adj2" fmla="val -701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tx1"/>
                </a:solidFill>
              </a:rPr>
              <a:t>Un </a:t>
            </a:r>
            <a:r>
              <a:rPr lang="es-MX" sz="1600" dirty="0" smtClean="0">
                <a:solidFill>
                  <a:schemeClr val="tx1"/>
                </a:solidFill>
              </a:rPr>
              <a:t>programa </a:t>
            </a:r>
            <a:r>
              <a:rPr lang="es-MX" sz="1600" dirty="0">
                <a:solidFill>
                  <a:schemeClr val="tx1"/>
                </a:solidFill>
              </a:rPr>
              <a:t>que necesite capturar datos de varios clientes que llevan sus autos a revisión. En este caso primero hay que analizar qué datos necesitamos, y las operaciones para manejar esos valores, como por ejemplo, la marca, su velocidad, etc. Después se especifica el tipo de dato de tales variables según mejor nos convenga, enteros para la velocidad, cadena de texto para la marca, un booleano para marcar si está en marcha o no y demás cosas y por ultimo ya programar tal tarea para su implementación en el software final.</a:t>
            </a:r>
            <a:endParaRPr lang="es-MX" sz="1600" dirty="0"/>
          </a:p>
        </p:txBody>
      </p:sp>
      <p:sp>
        <p:nvSpPr>
          <p:cNvPr id="9" name="Rectángulo 8"/>
          <p:cNvSpPr/>
          <p:nvPr/>
        </p:nvSpPr>
        <p:spPr>
          <a:xfrm>
            <a:off x="488080" y="3484755"/>
            <a:ext cx="1316386" cy="461665"/>
          </a:xfrm>
          <a:prstGeom prst="rect">
            <a:avLst/>
          </a:prstGeom>
        </p:spPr>
        <p:txBody>
          <a:bodyPr wrap="none">
            <a:spAutoFit/>
          </a:bodyPr>
          <a:lstStyle/>
          <a:p>
            <a:r>
              <a:rPr lang="es-MX" sz="2400" dirty="0"/>
              <a:t>ejemplo</a:t>
            </a:r>
          </a:p>
        </p:txBody>
      </p:sp>
    </p:spTree>
    <p:extLst>
      <p:ext uri="{BB962C8B-B14F-4D97-AF65-F5344CB8AC3E}">
        <p14:creationId xmlns:p14="http://schemas.microsoft.com/office/powerpoint/2010/main" val="28515138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otón de acción: Personalizar 4">
            <a:hlinkClick r:id="rId2" action="ppaction://hlinksldjump" highlightClick="1"/>
          </p:cNvPr>
          <p:cNvSpPr/>
          <p:nvPr/>
        </p:nvSpPr>
        <p:spPr>
          <a:xfrm>
            <a:off x="1264984" y="6131859"/>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2762983" y="6106970"/>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5688019" y="6120568"/>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4230051" y="6131859"/>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4" name="Diagrama 3"/>
          <p:cNvGraphicFramePr/>
          <p:nvPr>
            <p:extLst>
              <p:ext uri="{D42A27DB-BD31-4B8C-83A1-F6EECF244321}">
                <p14:modId xmlns:p14="http://schemas.microsoft.com/office/powerpoint/2010/main" val="1474324579"/>
              </p:ext>
            </p:extLst>
          </p:nvPr>
        </p:nvGraphicFramePr>
        <p:xfrm>
          <a:off x="0" y="1"/>
          <a:ext cx="11891419" cy="5786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ángulo 8"/>
          <p:cNvSpPr/>
          <p:nvPr/>
        </p:nvSpPr>
        <p:spPr>
          <a:xfrm>
            <a:off x="191445" y="5428045"/>
            <a:ext cx="2571538" cy="307777"/>
          </a:xfrm>
          <a:prstGeom prst="rect">
            <a:avLst/>
          </a:prstGeom>
        </p:spPr>
        <p:txBody>
          <a:bodyPr wrap="none">
            <a:spAutoFit/>
          </a:bodyPr>
          <a:lstStyle/>
          <a:p>
            <a:r>
              <a:rPr lang="es-MX" sz="1400" dirty="0" smtClean="0"/>
              <a:t>Serrano Montero, M.. (2012). </a:t>
            </a:r>
            <a:endParaRPr lang="es-MX" sz="1400" dirty="0"/>
          </a:p>
        </p:txBody>
      </p:sp>
    </p:spTree>
    <p:extLst>
      <p:ext uri="{BB962C8B-B14F-4D97-AF65-F5344CB8AC3E}">
        <p14:creationId xmlns:p14="http://schemas.microsoft.com/office/powerpoint/2010/main" val="3464745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7" y="322229"/>
            <a:ext cx="9635856" cy="953754"/>
          </a:xfrm>
        </p:spPr>
        <p:txBody>
          <a:bodyPr>
            <a:normAutofit fontScale="90000"/>
          </a:bodyPr>
          <a:lstStyle/>
          <a:p>
            <a:pPr algn="ctr"/>
            <a:r>
              <a:rPr lang="es-MX" dirty="0" smtClean="0"/>
              <a:t>Implementación: desarrollo de programas con TDA</a:t>
            </a:r>
            <a:endParaRPr lang="es-MX" dirty="0"/>
          </a:p>
        </p:txBody>
      </p:sp>
      <p:sp>
        <p:nvSpPr>
          <p:cNvPr id="4" name="Marcador de contenido 2"/>
          <p:cNvSpPr txBox="1">
            <a:spLocks/>
          </p:cNvSpPr>
          <p:nvPr/>
        </p:nvSpPr>
        <p:spPr>
          <a:xfrm>
            <a:off x="1038651" y="1644248"/>
            <a:ext cx="8596668" cy="262750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es-MX" sz="2000" dirty="0">
              <a:solidFill>
                <a:srgbClr val="7030A0"/>
              </a:solidFill>
            </a:endParaRPr>
          </a:p>
        </p:txBody>
      </p:sp>
      <p:sp>
        <p:nvSpPr>
          <p:cNvPr id="6" name="Botón de acción: Personalizar 5">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526" y="3241789"/>
            <a:ext cx="1711933" cy="3085983"/>
          </a:xfrm>
          <a:prstGeom prst="rect">
            <a:avLst/>
          </a:prstGeom>
        </p:spPr>
      </p:pic>
      <p:sp>
        <p:nvSpPr>
          <p:cNvPr id="11" name="Llamada rectangular redondeada 10"/>
          <p:cNvSpPr/>
          <p:nvPr/>
        </p:nvSpPr>
        <p:spPr>
          <a:xfrm>
            <a:off x="3363401" y="1401402"/>
            <a:ext cx="5534939" cy="3661917"/>
          </a:xfrm>
          <a:prstGeom prst="wedgeRoundRectCallout">
            <a:avLst>
              <a:gd name="adj1" fmla="val -71275"/>
              <a:gd name="adj2" fmla="val -463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schemeClr val="tx1"/>
                </a:solidFill>
              </a:rPr>
              <a:t>Definir un TDA (colección de objetos junto con el conjunto de operaciones definidas para dichos objetos</a:t>
            </a:r>
            <a:r>
              <a:rPr lang="es-MX" dirty="0" smtClean="0">
                <a:solidFill>
                  <a:schemeClr val="tx1"/>
                </a:solidFill>
              </a:rPr>
              <a:t>).</a:t>
            </a:r>
          </a:p>
          <a:p>
            <a:pPr algn="just"/>
            <a:endParaRPr lang="es-MX" dirty="0">
              <a:solidFill>
                <a:schemeClr val="tx1"/>
              </a:solidFill>
            </a:endParaRPr>
          </a:p>
          <a:p>
            <a:pPr algn="just"/>
            <a:endParaRPr lang="es-MX" dirty="0">
              <a:solidFill>
                <a:schemeClr val="tx1"/>
              </a:solidFill>
            </a:endParaRPr>
          </a:p>
          <a:p>
            <a:pPr algn="just"/>
            <a:r>
              <a:rPr lang="es-MX" dirty="0">
                <a:solidFill>
                  <a:schemeClr val="tx1"/>
                </a:solidFill>
              </a:rPr>
              <a:t>Una vez definido el TAD y sin necesidad de conocer cómo ha sido implementado, ya se puede utilizar de una forma abstracta, siendo suficiente la información suministrada por su </a:t>
            </a:r>
            <a:r>
              <a:rPr lang="es-MX" dirty="0" smtClean="0">
                <a:solidFill>
                  <a:schemeClr val="tx1"/>
                </a:solidFill>
              </a:rPr>
              <a:t>definición.</a:t>
            </a:r>
            <a:endParaRPr lang="es-MX" dirty="0">
              <a:solidFill>
                <a:schemeClr val="tx1"/>
              </a:solidFill>
            </a:endParaRPr>
          </a:p>
        </p:txBody>
      </p:sp>
    </p:spTree>
    <p:extLst>
      <p:ext uri="{BB962C8B-B14F-4D97-AF65-F5344CB8AC3E}">
        <p14:creationId xmlns:p14="http://schemas.microsoft.com/office/powerpoint/2010/main" val="14009342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71632"/>
            <a:ext cx="7549534" cy="1094744"/>
          </a:xfrm>
        </p:spPr>
        <p:txBody>
          <a:bodyPr/>
          <a:lstStyle/>
          <a:p>
            <a:pPr algn="ctr"/>
            <a:r>
              <a:rPr lang="es-MX" dirty="0" smtClean="0"/>
              <a:t>CONSTRUCCION DE UN TDA</a:t>
            </a:r>
            <a:endParaRPr lang="es-MX" dirty="0"/>
          </a:p>
        </p:txBody>
      </p:sp>
      <p:pic>
        <p:nvPicPr>
          <p:cNvPr id="11" name="Imagen 10"/>
          <p:cNvPicPr>
            <a:picLocks noChangeAspect="1"/>
          </p:cNvPicPr>
          <p:nvPr/>
        </p:nvPicPr>
        <p:blipFill rotWithShape="1">
          <a:blip r:embed="rId2"/>
          <a:srcRect t="694" r="46666" b="63368"/>
          <a:stretch/>
        </p:blipFill>
        <p:spPr>
          <a:xfrm>
            <a:off x="0" y="749578"/>
            <a:ext cx="6502401" cy="3505200"/>
          </a:xfrm>
          <a:prstGeom prst="rect">
            <a:avLst/>
          </a:prstGeom>
        </p:spPr>
      </p:pic>
      <p:sp>
        <p:nvSpPr>
          <p:cNvPr id="12" name="Marcador de contenido 2"/>
          <p:cNvSpPr txBox="1">
            <a:spLocks/>
          </p:cNvSpPr>
          <p:nvPr/>
        </p:nvSpPr>
        <p:spPr>
          <a:xfrm>
            <a:off x="6632563" y="619004"/>
            <a:ext cx="3725333" cy="145944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sz="2400" b="1" dirty="0" smtClean="0"/>
              <a:t>1) Primero abrir un nuevo proyecto en C# </a:t>
            </a:r>
          </a:p>
        </p:txBody>
      </p:sp>
      <p:pic>
        <p:nvPicPr>
          <p:cNvPr id="13" name="Imagen 12"/>
          <p:cNvPicPr>
            <a:picLocks noChangeAspect="1"/>
          </p:cNvPicPr>
          <p:nvPr/>
        </p:nvPicPr>
        <p:blipFill rotWithShape="1">
          <a:blip r:embed="rId3"/>
          <a:srcRect l="27778" t="11545" r="833" b="51823"/>
          <a:stretch/>
        </p:blipFill>
        <p:spPr>
          <a:xfrm>
            <a:off x="3488266" y="2250175"/>
            <a:ext cx="8703734" cy="3572934"/>
          </a:xfrm>
          <a:prstGeom prst="rect">
            <a:avLst/>
          </a:prstGeom>
        </p:spPr>
      </p:pic>
      <p:sp>
        <p:nvSpPr>
          <p:cNvPr id="14" name="CuadroTexto 13"/>
          <p:cNvSpPr txBox="1"/>
          <p:nvPr/>
        </p:nvSpPr>
        <p:spPr>
          <a:xfrm>
            <a:off x="394770" y="4682806"/>
            <a:ext cx="3262829" cy="1938992"/>
          </a:xfrm>
          <a:prstGeom prst="rect">
            <a:avLst/>
          </a:prstGeom>
          <a:noFill/>
        </p:spPr>
        <p:txBody>
          <a:bodyPr wrap="square" rtlCol="0">
            <a:spAutoFit/>
          </a:bodyPr>
          <a:lstStyle/>
          <a:p>
            <a:r>
              <a:rPr lang="es-MX" sz="2400" b="1" dirty="0" smtClean="0"/>
              <a:t>2) En el explorador de soluciones, agregar un nuevo elemento tipo “clase”</a:t>
            </a:r>
            <a:endParaRPr lang="es-MX" sz="2400" b="1" dirty="0"/>
          </a:p>
        </p:txBody>
      </p:sp>
      <p:sp>
        <p:nvSpPr>
          <p:cNvPr id="7" name="Botón de acción: Personalizar 6">
            <a:hlinkClick r:id="rId4"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8" name="Botón de acción: Inicio 7">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delante o Siguiente 8">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atrás o Anterior 9">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41650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lamada rectangular 8"/>
          <p:cNvSpPr/>
          <p:nvPr/>
        </p:nvSpPr>
        <p:spPr>
          <a:xfrm>
            <a:off x="233082" y="1021976"/>
            <a:ext cx="6605262" cy="306563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txBox="1">
            <a:spLocks/>
          </p:cNvSpPr>
          <p:nvPr/>
        </p:nvSpPr>
        <p:spPr>
          <a:xfrm>
            <a:off x="2566555" y="2047112"/>
            <a:ext cx="4271789" cy="1683327"/>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800" b="1" dirty="0" smtClean="0">
                <a:solidFill>
                  <a:schemeClr val="tx1"/>
                </a:solidFill>
              </a:rPr>
              <a:t>Datos de Identificación</a:t>
            </a:r>
            <a:endParaRPr lang="es-MX" sz="4800" b="1" dirty="0">
              <a:solidFill>
                <a:schemeClr val="tx1"/>
              </a:solidFill>
            </a:endParaRPr>
          </a:p>
        </p:txBody>
      </p:sp>
      <p:sp>
        <p:nvSpPr>
          <p:cNvPr id="3" name="Marcador de texto 2"/>
          <p:cNvSpPr txBox="1">
            <a:spLocks/>
          </p:cNvSpPr>
          <p:nvPr/>
        </p:nvSpPr>
        <p:spPr>
          <a:xfrm>
            <a:off x="431577" y="4493222"/>
            <a:ext cx="7143065" cy="713241"/>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s-MX" dirty="0" smtClean="0"/>
              <a:t>Localización / ubicación espacial dentro del mapa curricular</a:t>
            </a:r>
            <a:endParaRPr lang="es-MX" dirty="0"/>
          </a:p>
        </p:txBody>
      </p:sp>
      <p:sp>
        <p:nvSpPr>
          <p:cNvPr id="4" name="Marcador de texto 3"/>
          <p:cNvSpPr txBox="1">
            <a:spLocks/>
          </p:cNvSpPr>
          <p:nvPr/>
        </p:nvSpPr>
        <p:spPr>
          <a:xfrm>
            <a:off x="1545824" y="5835864"/>
            <a:ext cx="1573541" cy="829620"/>
          </a:xfrm>
          <a:prstGeom prst="rect">
            <a:avLst/>
          </a:prstGeom>
        </p:spPr>
        <p:txBody>
          <a:bodyPr anchor="ct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ctr"/>
            <a:r>
              <a:rPr lang="es-MX" sz="1400" dirty="0" smtClean="0"/>
              <a:t>Descargar mapa curricular</a:t>
            </a:r>
            <a:endParaRPr lang="es-MX" sz="1400" dirty="0"/>
          </a:p>
        </p:txBody>
      </p:sp>
      <p:sp>
        <p:nvSpPr>
          <p:cNvPr id="5" name="Rectángulo 4"/>
          <p:cNvSpPr/>
          <p:nvPr/>
        </p:nvSpPr>
        <p:spPr>
          <a:xfrm>
            <a:off x="431577" y="673417"/>
            <a:ext cx="2228495" cy="3770263"/>
          </a:xfrm>
          <a:prstGeom prst="rect">
            <a:avLst/>
          </a:prstGeom>
        </p:spPr>
        <p:txBody>
          <a:bodyPr wrap="none">
            <a:spAutoFit/>
          </a:bodyPr>
          <a:lstStyle/>
          <a:p>
            <a:r>
              <a:rPr lang="es-MX" sz="23900" dirty="0" smtClean="0">
                <a:latin typeface="Arial Black" panose="020B0A04020102020204" pitchFamily="34" charset="0"/>
              </a:rPr>
              <a:t>1</a:t>
            </a:r>
            <a:endParaRPr lang="es-MX" sz="23900" dirty="0">
              <a:latin typeface="Arial Black" panose="020B0A04020102020204" pitchFamily="34" charset="0"/>
            </a:endParaRPr>
          </a:p>
        </p:txBody>
      </p:sp>
      <p:sp>
        <p:nvSpPr>
          <p:cNvPr id="6" name="Botón de acción: Personalizar 5">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8" name="Botón de acción: Documento 7">
            <a:hlinkClick r:id="rId3" highlightClick="1"/>
          </p:cNvPr>
          <p:cNvSpPr/>
          <p:nvPr/>
        </p:nvSpPr>
        <p:spPr>
          <a:xfrm>
            <a:off x="760212" y="5648152"/>
            <a:ext cx="785612" cy="942658"/>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Inicio 9">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p:cNvSpPr/>
          <p:nvPr/>
        </p:nvSpPr>
        <p:spPr>
          <a:xfrm>
            <a:off x="1874459" y="4837131"/>
            <a:ext cx="5313891" cy="369332"/>
          </a:xfrm>
          <a:prstGeom prst="rect">
            <a:avLst/>
          </a:prstGeom>
        </p:spPr>
        <p:txBody>
          <a:bodyPr wrap="none">
            <a:spAutoFit/>
          </a:bodyPr>
          <a:lstStyle/>
          <a:p>
            <a:r>
              <a:rPr lang="es-MX" dirty="0"/>
              <a:t>http://www.uaemex.mx/catespuni/pdfs/143.pdf</a:t>
            </a:r>
          </a:p>
        </p:txBody>
      </p:sp>
      <p:sp>
        <p:nvSpPr>
          <p:cNvPr id="12" name="Botón de acción: Hacia delante o Siguiente 11">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atrás o Anterior 12">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219608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1112" t="9634" r="2362" b="14150"/>
          <a:stretch/>
        </p:blipFill>
        <p:spPr>
          <a:xfrm>
            <a:off x="627798" y="0"/>
            <a:ext cx="9842378" cy="6752113"/>
          </a:xfrm>
          <a:prstGeom prst="rect">
            <a:avLst/>
          </a:prstGeom>
        </p:spPr>
      </p:pic>
      <p:sp>
        <p:nvSpPr>
          <p:cNvPr id="7" name="CuadroTexto 6"/>
          <p:cNvSpPr txBox="1"/>
          <p:nvPr/>
        </p:nvSpPr>
        <p:spPr>
          <a:xfrm>
            <a:off x="6020318" y="557920"/>
            <a:ext cx="4143007" cy="1569660"/>
          </a:xfrm>
          <a:prstGeom prst="rect">
            <a:avLst/>
          </a:prstGeom>
          <a:noFill/>
        </p:spPr>
        <p:txBody>
          <a:bodyPr wrap="square" rtlCol="0">
            <a:spAutoFit/>
          </a:bodyPr>
          <a:lstStyle/>
          <a:p>
            <a:pPr algn="r"/>
            <a:r>
              <a:rPr lang="es-MX" sz="2000" b="1" dirty="0" smtClean="0"/>
              <a:t>3) Codificar el siguiente código:</a:t>
            </a:r>
          </a:p>
          <a:p>
            <a:pPr marL="342900" indent="-342900" algn="r">
              <a:buFont typeface="Arial" panose="020B0604020202020204" pitchFamily="34" charset="0"/>
              <a:buChar char="•"/>
            </a:pPr>
            <a:r>
              <a:rPr lang="es-MX" sz="2000" b="1" dirty="0" smtClean="0"/>
              <a:t>Variables privadas</a:t>
            </a:r>
          </a:p>
          <a:p>
            <a:pPr marL="342900" indent="-342900" algn="r">
              <a:buFont typeface="Arial" panose="020B0604020202020204" pitchFamily="34" charset="0"/>
              <a:buChar char="•"/>
            </a:pPr>
            <a:r>
              <a:rPr lang="es-MX" sz="2000" b="1" dirty="0" smtClean="0"/>
              <a:t>Constructores</a:t>
            </a:r>
          </a:p>
          <a:p>
            <a:pPr marL="342900" indent="-342900" algn="r">
              <a:buFont typeface="Arial" panose="020B0604020202020204" pitchFamily="34" charset="0"/>
              <a:buChar char="•"/>
            </a:pPr>
            <a:r>
              <a:rPr lang="es-MX" sz="2000" b="1" dirty="0" smtClean="0"/>
              <a:t>Métodos</a:t>
            </a:r>
          </a:p>
          <a:p>
            <a:pPr algn="r"/>
            <a:endParaRPr lang="es-MX" sz="1400" dirty="0"/>
          </a:p>
        </p:txBody>
      </p:sp>
      <p:sp>
        <p:nvSpPr>
          <p:cNvPr id="4" name="Botón de acción: Personalizar 3">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779786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3195" t="11024" r="3473" b="8247"/>
          <a:stretch/>
        </p:blipFill>
        <p:spPr>
          <a:xfrm>
            <a:off x="0" y="0"/>
            <a:ext cx="11413066" cy="6858000"/>
          </a:xfrm>
          <a:prstGeom prst="rect">
            <a:avLst/>
          </a:prstGeom>
        </p:spPr>
      </p:pic>
      <p:sp>
        <p:nvSpPr>
          <p:cNvPr id="3" name="Botón de acción: Personalizar 2">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Llamada rectangular redondeada 1"/>
          <p:cNvSpPr/>
          <p:nvPr/>
        </p:nvSpPr>
        <p:spPr>
          <a:xfrm>
            <a:off x="8134066" y="1064525"/>
            <a:ext cx="3105022" cy="2511188"/>
          </a:xfrm>
          <a:prstGeom prst="wedgeRoundRectCallout">
            <a:avLst>
              <a:gd name="adj1" fmla="val -100143"/>
              <a:gd name="adj2" fmla="val -103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Agregamos los métodos: nombre, edad, persona, apellido</a:t>
            </a:r>
            <a:endParaRPr lang="es-MX" sz="2800" dirty="0"/>
          </a:p>
        </p:txBody>
      </p:sp>
    </p:spTree>
    <p:extLst>
      <p:ext uri="{BB962C8B-B14F-4D97-AF65-F5344CB8AC3E}">
        <p14:creationId xmlns:p14="http://schemas.microsoft.com/office/powerpoint/2010/main" val="14868060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a:p>
        </p:txBody>
      </p:sp>
      <p:pic>
        <p:nvPicPr>
          <p:cNvPr id="4" name="Marcador de contenido 3"/>
          <p:cNvPicPr>
            <a:picLocks noChangeAspect="1"/>
          </p:cNvPicPr>
          <p:nvPr/>
        </p:nvPicPr>
        <p:blipFill rotWithShape="1">
          <a:blip r:embed="rId3"/>
          <a:srcRect l="4859" t="11748" r="5871" b="34905"/>
          <a:stretch/>
        </p:blipFill>
        <p:spPr>
          <a:xfrm>
            <a:off x="0" y="0"/>
            <a:ext cx="11157241" cy="6858000"/>
          </a:xfrm>
          <a:prstGeom prst="rect">
            <a:avLst/>
          </a:prstGeom>
        </p:spPr>
      </p:pic>
      <p:sp>
        <p:nvSpPr>
          <p:cNvPr id="5" name="Botón de acción: Personalizar 4">
            <a:hlinkClick r:id="rId4"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Llamada rectangular redondeada 8"/>
          <p:cNvSpPr/>
          <p:nvPr/>
        </p:nvSpPr>
        <p:spPr>
          <a:xfrm>
            <a:off x="8044421" y="281166"/>
            <a:ext cx="3105022" cy="2511188"/>
          </a:xfrm>
          <a:prstGeom prst="wedgeRoundRectCallout">
            <a:avLst>
              <a:gd name="adj1" fmla="val -100143"/>
              <a:gd name="adj2" fmla="val -103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Continuamos con los métodos</a:t>
            </a:r>
            <a:endParaRPr lang="es-MX" sz="2800" dirty="0"/>
          </a:p>
        </p:txBody>
      </p:sp>
    </p:spTree>
    <p:extLst>
      <p:ext uri="{BB962C8B-B14F-4D97-AF65-F5344CB8AC3E}">
        <p14:creationId xmlns:p14="http://schemas.microsoft.com/office/powerpoint/2010/main" val="26002570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8889" t="28559" r="25000" b="14670"/>
          <a:stretch/>
        </p:blipFill>
        <p:spPr>
          <a:xfrm>
            <a:off x="0" y="1"/>
            <a:ext cx="9761055" cy="6858000"/>
          </a:xfrm>
          <a:prstGeom prst="rect">
            <a:avLst/>
          </a:prstGeom>
        </p:spPr>
      </p:pic>
      <p:sp>
        <p:nvSpPr>
          <p:cNvPr id="6" name="Botón de acción: Personalizar 5">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redondeado 1"/>
          <p:cNvSpPr/>
          <p:nvPr/>
        </p:nvSpPr>
        <p:spPr>
          <a:xfrm>
            <a:off x="5756326" y="3441144"/>
            <a:ext cx="4708478" cy="18117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Marcador de contenido 2"/>
          <p:cNvSpPr txBox="1">
            <a:spLocks/>
          </p:cNvSpPr>
          <p:nvPr/>
        </p:nvSpPr>
        <p:spPr>
          <a:xfrm>
            <a:off x="5863234" y="3616658"/>
            <a:ext cx="4494662" cy="1787855"/>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sz="2400" dirty="0" smtClean="0"/>
              <a:t>4) Ya en la interfaz empleamos la clase creada declarando una variable y utilizándola a través de los métodos creados</a:t>
            </a:r>
            <a:endParaRPr lang="es-MX" sz="2400" dirty="0"/>
          </a:p>
        </p:txBody>
      </p:sp>
    </p:spTree>
    <p:extLst>
      <p:ext uri="{BB962C8B-B14F-4D97-AF65-F5344CB8AC3E}">
        <p14:creationId xmlns:p14="http://schemas.microsoft.com/office/powerpoint/2010/main" val="22333557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46904" t="39816" r="11815" b="29817"/>
          <a:stretch/>
        </p:blipFill>
        <p:spPr>
          <a:xfrm>
            <a:off x="6114197" y="1083418"/>
            <a:ext cx="5936776" cy="3493828"/>
          </a:xfrm>
          <a:prstGeom prst="rect">
            <a:avLst/>
          </a:prstGeom>
        </p:spPr>
      </p:pic>
      <p:pic>
        <p:nvPicPr>
          <p:cNvPr id="5" name="Imagen 4"/>
          <p:cNvPicPr>
            <a:picLocks noChangeAspect="1"/>
          </p:cNvPicPr>
          <p:nvPr/>
        </p:nvPicPr>
        <p:blipFill rotWithShape="1">
          <a:blip r:embed="rId3"/>
          <a:srcRect l="46250" t="39323" r="9862" b="27343"/>
          <a:stretch/>
        </p:blipFill>
        <p:spPr>
          <a:xfrm>
            <a:off x="109483" y="1086957"/>
            <a:ext cx="6091432" cy="3701123"/>
          </a:xfrm>
          <a:prstGeom prst="rect">
            <a:avLst/>
          </a:prstGeom>
        </p:spPr>
      </p:pic>
      <p:sp>
        <p:nvSpPr>
          <p:cNvPr id="6" name="Marcador de contenido 7"/>
          <p:cNvSpPr txBox="1">
            <a:spLocks/>
          </p:cNvSpPr>
          <p:nvPr/>
        </p:nvSpPr>
        <p:spPr>
          <a:xfrm>
            <a:off x="406779" y="5513531"/>
            <a:ext cx="10515600" cy="123110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sz="2400" dirty="0" smtClean="0"/>
              <a:t>Probando el programa vemos que funciona, cambiando el nombre, el apellido y la edad a través de nuestro tipo de dato abstracto creado llamado “Persona”</a:t>
            </a:r>
            <a:endParaRPr lang="es-MX" sz="2400" dirty="0"/>
          </a:p>
        </p:txBody>
      </p:sp>
      <p:sp>
        <p:nvSpPr>
          <p:cNvPr id="8" name="Título 1"/>
          <p:cNvSpPr>
            <a:spLocks noGrp="1"/>
          </p:cNvSpPr>
          <p:nvPr>
            <p:ph type="title"/>
          </p:nvPr>
        </p:nvSpPr>
        <p:spPr>
          <a:xfrm>
            <a:off x="109483" y="246519"/>
            <a:ext cx="6262853" cy="666128"/>
          </a:xfrm>
        </p:spPr>
        <p:txBody>
          <a:bodyPr/>
          <a:lstStyle/>
          <a:p>
            <a:pPr algn="ctr"/>
            <a:r>
              <a:rPr lang="es-MX" dirty="0" smtClean="0"/>
              <a:t>Ejecución del programa</a:t>
            </a:r>
            <a:endParaRPr lang="es-MX" dirty="0"/>
          </a:p>
        </p:txBody>
      </p:sp>
      <p:sp>
        <p:nvSpPr>
          <p:cNvPr id="7" name="Botón de acción: Personalizar 6">
            <a:hlinkClick r:id="rId4"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9" name="Botón de acción: Inicio 8">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Flecha derecha 1"/>
          <p:cNvSpPr/>
          <p:nvPr/>
        </p:nvSpPr>
        <p:spPr>
          <a:xfrm>
            <a:off x="3357350" y="3512719"/>
            <a:ext cx="682388" cy="6928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Flecha curvada hacia arriba 2"/>
          <p:cNvSpPr/>
          <p:nvPr/>
        </p:nvSpPr>
        <p:spPr>
          <a:xfrm>
            <a:off x="4926842" y="4468063"/>
            <a:ext cx="3643952" cy="93557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31138646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11846" y="75905"/>
            <a:ext cx="7915701" cy="652544"/>
          </a:xfrm>
        </p:spPr>
        <p:txBody>
          <a:bodyPr/>
          <a:lstStyle/>
          <a:p>
            <a:pPr algn="ctr"/>
            <a:r>
              <a:rPr lang="es-MX" sz="3000" dirty="0" smtClean="0"/>
              <a:t>Ejemplo 1.Programa en JAVA, “TDA Esfera”</a:t>
            </a:r>
            <a:endParaRPr lang="es-MX" sz="3000" dirty="0"/>
          </a:p>
        </p:txBody>
      </p:sp>
      <p:pic>
        <p:nvPicPr>
          <p:cNvPr id="5" name="Imagen 4"/>
          <p:cNvPicPr>
            <a:picLocks noChangeAspect="1"/>
          </p:cNvPicPr>
          <p:nvPr/>
        </p:nvPicPr>
        <p:blipFill rotWithShape="1">
          <a:blip r:embed="rId2"/>
          <a:srcRect l="-157" t="933" r="78785" b="78172"/>
          <a:stretch/>
        </p:blipFill>
        <p:spPr>
          <a:xfrm>
            <a:off x="1956551" y="1950217"/>
            <a:ext cx="2083186" cy="1611367"/>
          </a:xfrm>
          <a:prstGeom prst="rect">
            <a:avLst/>
          </a:prstGeom>
        </p:spPr>
      </p:pic>
      <p:sp>
        <p:nvSpPr>
          <p:cNvPr id="3" name="Subtítulo 2"/>
          <p:cNvSpPr>
            <a:spLocks noGrp="1"/>
          </p:cNvSpPr>
          <p:nvPr>
            <p:ph type="subTitle" idx="1"/>
          </p:nvPr>
        </p:nvSpPr>
        <p:spPr>
          <a:xfrm>
            <a:off x="4071779" y="1895762"/>
            <a:ext cx="1739095" cy="873457"/>
          </a:xfrm>
          <a:ln>
            <a:solidFill>
              <a:schemeClr val="accent2"/>
            </a:solidFill>
          </a:ln>
        </p:spPr>
        <p:txBody>
          <a:bodyPr>
            <a:normAutofit fontScale="85000" lnSpcReduction="10000"/>
          </a:bodyPr>
          <a:lstStyle/>
          <a:p>
            <a:pPr algn="l"/>
            <a:r>
              <a:rPr lang="es-MX" dirty="0" smtClean="0">
                <a:solidFill>
                  <a:srgbClr val="FF0000"/>
                </a:solidFill>
              </a:rPr>
              <a:t>2.- </a:t>
            </a:r>
            <a:r>
              <a:rPr lang="es-MX" dirty="0" smtClean="0">
                <a:solidFill>
                  <a:schemeClr val="tx1"/>
                </a:solidFill>
              </a:rPr>
              <a:t>Creamos un proyecto de tipo “JavaApplication”</a:t>
            </a:r>
            <a:endParaRPr lang="es-MX" dirty="0">
              <a:solidFill>
                <a:schemeClr val="tx1"/>
              </a:solidFill>
            </a:endParaRPr>
          </a:p>
        </p:txBody>
      </p:sp>
      <p:pic>
        <p:nvPicPr>
          <p:cNvPr id="4" name="Imagen 3"/>
          <p:cNvPicPr>
            <a:picLocks noChangeAspect="1"/>
          </p:cNvPicPr>
          <p:nvPr/>
        </p:nvPicPr>
        <p:blipFill>
          <a:blip r:embed="rId3"/>
          <a:stretch>
            <a:fillRect/>
          </a:stretch>
        </p:blipFill>
        <p:spPr>
          <a:xfrm>
            <a:off x="10117671" y="183621"/>
            <a:ext cx="1917501" cy="1842022"/>
          </a:xfrm>
          <a:prstGeom prst="rect">
            <a:avLst/>
          </a:prstGeom>
        </p:spPr>
      </p:pic>
      <p:sp>
        <p:nvSpPr>
          <p:cNvPr id="7" name="Subtítulo 2"/>
          <p:cNvSpPr txBox="1">
            <a:spLocks/>
          </p:cNvSpPr>
          <p:nvPr/>
        </p:nvSpPr>
        <p:spPr>
          <a:xfrm>
            <a:off x="611021" y="2148746"/>
            <a:ext cx="1329837" cy="1240945"/>
          </a:xfrm>
          <a:prstGeom prst="rect">
            <a:avLst/>
          </a:prstGeom>
          <a:ln>
            <a:solidFill>
              <a:schemeClr val="accent2"/>
            </a:solidFill>
          </a:ln>
        </p:spPr>
        <p:txBody>
          <a:bodyPr vert="horz" lIns="91440" tIns="45720" rIns="91440" bIns="45720" rtlCol="0" anchor="t">
            <a:normAutofit fontScale="85000" lnSpcReduction="2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s-MX" dirty="0" smtClean="0">
                <a:solidFill>
                  <a:srgbClr val="FF0000"/>
                </a:solidFill>
              </a:rPr>
              <a:t>1.- </a:t>
            </a:r>
            <a:r>
              <a:rPr lang="es-MX" dirty="0" smtClean="0">
                <a:solidFill>
                  <a:schemeClr val="tx1"/>
                </a:solidFill>
              </a:rPr>
              <a:t>Lo que primero hacemos es crear un nuevo proyecto</a:t>
            </a:r>
            <a:endParaRPr lang="es-MX" dirty="0">
              <a:solidFill>
                <a:schemeClr val="tx1"/>
              </a:solidFill>
            </a:endParaRPr>
          </a:p>
        </p:txBody>
      </p:sp>
      <p:pic>
        <p:nvPicPr>
          <p:cNvPr id="8" name="Imagen 7"/>
          <p:cNvPicPr>
            <a:picLocks noChangeAspect="1"/>
          </p:cNvPicPr>
          <p:nvPr/>
        </p:nvPicPr>
        <p:blipFill>
          <a:blip r:embed="rId4"/>
          <a:stretch>
            <a:fillRect/>
          </a:stretch>
        </p:blipFill>
        <p:spPr>
          <a:xfrm>
            <a:off x="5874137" y="1104632"/>
            <a:ext cx="4160433" cy="2687246"/>
          </a:xfrm>
          <a:prstGeom prst="rect">
            <a:avLst/>
          </a:prstGeom>
        </p:spPr>
      </p:pic>
      <p:sp>
        <p:nvSpPr>
          <p:cNvPr id="11" name="Flecha derecha 10"/>
          <p:cNvSpPr/>
          <p:nvPr/>
        </p:nvSpPr>
        <p:spPr>
          <a:xfrm>
            <a:off x="4285167" y="2936033"/>
            <a:ext cx="969061" cy="367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Subtítulo 2"/>
          <p:cNvSpPr txBox="1">
            <a:spLocks/>
          </p:cNvSpPr>
          <p:nvPr/>
        </p:nvSpPr>
        <p:spPr>
          <a:xfrm>
            <a:off x="611022" y="4252600"/>
            <a:ext cx="2623497" cy="1298086"/>
          </a:xfrm>
          <a:prstGeom prst="rect">
            <a:avLst/>
          </a:prstGeom>
          <a:ln>
            <a:solidFill>
              <a:schemeClr val="accent2"/>
            </a:solidFill>
          </a:ln>
        </p:spPr>
        <p:txBody>
          <a:bodyPr vert="horz" lIns="91440" tIns="45720" rIns="91440" bIns="45720" rtlCol="0" anchor="t">
            <a:normAutofit fontScale="85000" lnSpcReduction="1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s-MX" dirty="0" smtClean="0">
                <a:solidFill>
                  <a:srgbClr val="FF0000"/>
                </a:solidFill>
              </a:rPr>
              <a:t>3.- </a:t>
            </a:r>
            <a:r>
              <a:rPr lang="es-MX" dirty="0" smtClean="0">
                <a:solidFill>
                  <a:schemeClr val="tx1"/>
                </a:solidFill>
              </a:rPr>
              <a:t>Creamos un proyecto de “JavaApplication”, Después añadimos un nombre al proyecto, en este caso lo nombramos “TDA”</a:t>
            </a:r>
            <a:endParaRPr lang="es-MX" dirty="0">
              <a:solidFill>
                <a:schemeClr val="tx1"/>
              </a:solidFill>
            </a:endParaRPr>
          </a:p>
        </p:txBody>
      </p:sp>
      <p:pic>
        <p:nvPicPr>
          <p:cNvPr id="15" name="Imagen 14"/>
          <p:cNvPicPr>
            <a:picLocks noChangeAspect="1"/>
          </p:cNvPicPr>
          <p:nvPr/>
        </p:nvPicPr>
        <p:blipFill rotWithShape="1">
          <a:blip r:embed="rId5"/>
          <a:srcRect l="23484" t="14578" r="23365" b="20796"/>
          <a:stretch/>
        </p:blipFill>
        <p:spPr>
          <a:xfrm>
            <a:off x="3357349" y="3897326"/>
            <a:ext cx="5796087" cy="2850697"/>
          </a:xfrm>
          <a:prstGeom prst="rect">
            <a:avLst/>
          </a:prstGeom>
        </p:spPr>
      </p:pic>
      <p:sp>
        <p:nvSpPr>
          <p:cNvPr id="17" name="Flecha abajo 16"/>
          <p:cNvSpPr/>
          <p:nvPr/>
        </p:nvSpPr>
        <p:spPr>
          <a:xfrm rot="3277475">
            <a:off x="9491712" y="3735526"/>
            <a:ext cx="395821" cy="10341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Subtítulo 2"/>
          <p:cNvSpPr txBox="1">
            <a:spLocks/>
          </p:cNvSpPr>
          <p:nvPr/>
        </p:nvSpPr>
        <p:spPr>
          <a:xfrm>
            <a:off x="186481" y="917795"/>
            <a:ext cx="5561130" cy="915993"/>
          </a:xfrm>
          <a:prstGeom prst="rect">
            <a:avLst/>
          </a:prstGeom>
          <a:solidFill>
            <a:schemeClr val="accent1">
              <a:lumMod val="40000"/>
              <a:lumOff val="60000"/>
            </a:schemeClr>
          </a:solidFill>
          <a:ln>
            <a:solidFill>
              <a:srgbClr val="00B050"/>
            </a:solidFill>
          </a:ln>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1400" dirty="0" smtClean="0">
                <a:solidFill>
                  <a:schemeClr val="tx1"/>
                </a:solidFill>
              </a:rPr>
              <a:t>Vamos a crear un programa de Tipo de Dato Abstracto que nos muestre la circunferencia, volumen, área y diámetro de una Esfera, nuestro programa será implementado en lenguaje JAVA, en la aplicación de NetBeans.</a:t>
            </a:r>
            <a:endParaRPr lang="es-MX" sz="1400" dirty="0">
              <a:solidFill>
                <a:schemeClr val="tx1"/>
              </a:solidFill>
            </a:endParaRPr>
          </a:p>
        </p:txBody>
      </p:sp>
      <p:sp>
        <p:nvSpPr>
          <p:cNvPr id="19" name="Subtítulo 2"/>
          <p:cNvSpPr txBox="1">
            <a:spLocks/>
          </p:cNvSpPr>
          <p:nvPr/>
        </p:nvSpPr>
        <p:spPr>
          <a:xfrm>
            <a:off x="10097833" y="3248283"/>
            <a:ext cx="2078528" cy="1298086"/>
          </a:xfrm>
          <a:prstGeom prst="rect">
            <a:avLst/>
          </a:prstGeom>
          <a:ln>
            <a:solidFill>
              <a:schemeClr val="accent2"/>
            </a:solidFill>
          </a:ln>
        </p:spPr>
        <p:txBody>
          <a:bodyPr vert="horz" lIns="91440" tIns="45720" rIns="91440" bIns="45720" rtlCol="0" anchor="t">
            <a:normAutofit fontScale="925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s-MX" dirty="0" smtClean="0">
                <a:solidFill>
                  <a:schemeClr val="tx1"/>
                </a:solidFill>
              </a:rPr>
              <a:t>Esta va a ser la interfaz publica, es decir, donde va a estar nuestro main.</a:t>
            </a:r>
            <a:endParaRPr lang="es-MX" dirty="0">
              <a:solidFill>
                <a:schemeClr val="tx1"/>
              </a:solidFill>
            </a:endParaRPr>
          </a:p>
        </p:txBody>
      </p:sp>
      <p:sp>
        <p:nvSpPr>
          <p:cNvPr id="14" name="Botón de acción: Personalizar 13">
            <a:hlinkClick r:id="rId6"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6" name="Botón de acción: Inicio 1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Botón de acción: Hacia delante o Siguiente 19">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Botón de acción: Hacia atrás o Anterior 2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725571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rotWithShape="1">
          <a:blip r:embed="rId2"/>
          <a:srcRect l="7260" b="5509"/>
          <a:stretch/>
        </p:blipFill>
        <p:spPr>
          <a:xfrm>
            <a:off x="3230322" y="3873613"/>
            <a:ext cx="6628864" cy="1704002"/>
          </a:xfrm>
          <a:prstGeom prst="rect">
            <a:avLst/>
          </a:prstGeom>
        </p:spPr>
      </p:pic>
      <p:pic>
        <p:nvPicPr>
          <p:cNvPr id="4" name="Imagen 3"/>
          <p:cNvPicPr>
            <a:picLocks noChangeAspect="1"/>
          </p:cNvPicPr>
          <p:nvPr/>
        </p:nvPicPr>
        <p:blipFill rotWithShape="1">
          <a:blip r:embed="rId3"/>
          <a:srcRect r="64248" b="59560"/>
          <a:stretch/>
        </p:blipFill>
        <p:spPr>
          <a:xfrm>
            <a:off x="3406525" y="477225"/>
            <a:ext cx="3494143" cy="2222055"/>
          </a:xfrm>
          <a:prstGeom prst="rect">
            <a:avLst/>
          </a:prstGeom>
        </p:spPr>
      </p:pic>
      <p:sp>
        <p:nvSpPr>
          <p:cNvPr id="3" name="Subtítulo 2"/>
          <p:cNvSpPr>
            <a:spLocks noGrp="1"/>
          </p:cNvSpPr>
          <p:nvPr>
            <p:ph type="subTitle" idx="1"/>
          </p:nvPr>
        </p:nvSpPr>
        <p:spPr>
          <a:xfrm>
            <a:off x="684088" y="903896"/>
            <a:ext cx="2725231" cy="1498109"/>
          </a:xfrm>
          <a:ln>
            <a:solidFill>
              <a:schemeClr val="accent2"/>
            </a:solidFill>
          </a:ln>
        </p:spPr>
        <p:txBody>
          <a:bodyPr>
            <a:normAutofit fontScale="92500" lnSpcReduction="10000"/>
          </a:bodyPr>
          <a:lstStyle/>
          <a:p>
            <a:pPr algn="l"/>
            <a:r>
              <a:rPr lang="es-MX" dirty="0" smtClean="0">
                <a:solidFill>
                  <a:srgbClr val="FF0000"/>
                </a:solidFill>
              </a:rPr>
              <a:t>4.- </a:t>
            </a:r>
            <a:r>
              <a:rPr lang="es-MX" dirty="0" smtClean="0">
                <a:solidFill>
                  <a:schemeClr val="tx1"/>
                </a:solidFill>
              </a:rPr>
              <a:t>Ahora vamos a crear nuestra clase JAVA, el cual nombraremos, “TDAEsfera”, esta parte va ser nuestra implementación</a:t>
            </a:r>
            <a:endParaRPr lang="es-MX" dirty="0">
              <a:solidFill>
                <a:schemeClr val="tx1"/>
              </a:solidFill>
            </a:endParaRPr>
          </a:p>
        </p:txBody>
      </p:sp>
      <p:pic>
        <p:nvPicPr>
          <p:cNvPr id="5" name="Imagen 4"/>
          <p:cNvPicPr>
            <a:picLocks noChangeAspect="1"/>
          </p:cNvPicPr>
          <p:nvPr/>
        </p:nvPicPr>
        <p:blipFill rotWithShape="1">
          <a:blip r:embed="rId4"/>
          <a:srcRect l="27807" t="6817" r="43007" b="83603"/>
          <a:stretch/>
        </p:blipFill>
        <p:spPr>
          <a:xfrm>
            <a:off x="7354663" y="1332785"/>
            <a:ext cx="3490083" cy="1069221"/>
          </a:xfrm>
          <a:prstGeom prst="rect">
            <a:avLst/>
          </a:prstGeom>
        </p:spPr>
      </p:pic>
      <p:cxnSp>
        <p:nvCxnSpPr>
          <p:cNvPr id="7" name="Conector recto de flecha 6"/>
          <p:cNvCxnSpPr/>
          <p:nvPr/>
        </p:nvCxnSpPr>
        <p:spPr>
          <a:xfrm>
            <a:off x="8403686" y="1051313"/>
            <a:ext cx="549245" cy="85923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8" name="Subtítulo 2"/>
          <p:cNvSpPr txBox="1">
            <a:spLocks/>
          </p:cNvSpPr>
          <p:nvPr/>
        </p:nvSpPr>
        <p:spPr>
          <a:xfrm>
            <a:off x="7593599" y="764607"/>
            <a:ext cx="1476233" cy="314176"/>
          </a:xfrm>
          <a:prstGeom prst="rect">
            <a:avLst/>
          </a:prstGeom>
          <a:ln>
            <a:solidFill>
              <a:schemeClr val="accent2"/>
            </a:solidFill>
          </a:ln>
        </p:spPr>
        <p:txBody>
          <a:bodyPr vert="horz" lIns="91440" tIns="45720" rIns="91440" bIns="45720" rtlCol="0" anchor="t">
            <a:normAutofit fontScale="77500" lnSpcReduction="2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r>
              <a:rPr lang="es-MX" dirty="0" smtClean="0">
                <a:solidFill>
                  <a:schemeClr val="tx1"/>
                </a:solidFill>
              </a:rPr>
              <a:t>Interfaz Publica</a:t>
            </a:r>
            <a:endParaRPr lang="es-MX" dirty="0">
              <a:solidFill>
                <a:schemeClr val="tx1"/>
              </a:solidFill>
            </a:endParaRPr>
          </a:p>
        </p:txBody>
      </p:sp>
      <p:cxnSp>
        <p:nvCxnSpPr>
          <p:cNvPr id="9" name="Conector recto de flecha 8"/>
          <p:cNvCxnSpPr/>
          <p:nvPr/>
        </p:nvCxnSpPr>
        <p:spPr>
          <a:xfrm>
            <a:off x="9588447" y="903897"/>
            <a:ext cx="60520" cy="100665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3" name="Subtítulo 2"/>
          <p:cNvSpPr txBox="1">
            <a:spLocks/>
          </p:cNvSpPr>
          <p:nvPr/>
        </p:nvSpPr>
        <p:spPr>
          <a:xfrm>
            <a:off x="9121070" y="607519"/>
            <a:ext cx="1476233" cy="314176"/>
          </a:xfrm>
          <a:prstGeom prst="rect">
            <a:avLst/>
          </a:prstGeom>
          <a:ln>
            <a:solidFill>
              <a:schemeClr val="accent2"/>
            </a:solidFill>
          </a:ln>
        </p:spPr>
        <p:txBody>
          <a:bodyPr vert="horz" lIns="91440" tIns="45720" rIns="91440" bIns="45720" rtlCol="0" anchor="t">
            <a:normAutofit fontScale="77500" lnSpcReduction="2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r>
              <a:rPr lang="es-MX" dirty="0" smtClean="0">
                <a:solidFill>
                  <a:schemeClr val="tx1"/>
                </a:solidFill>
              </a:rPr>
              <a:t>Implementación</a:t>
            </a:r>
          </a:p>
          <a:p>
            <a:endParaRPr lang="es-MX" dirty="0">
              <a:solidFill>
                <a:schemeClr val="tx1"/>
              </a:solidFill>
            </a:endParaRPr>
          </a:p>
        </p:txBody>
      </p:sp>
      <p:sp>
        <p:nvSpPr>
          <p:cNvPr id="15" name="Subtítulo 2"/>
          <p:cNvSpPr txBox="1">
            <a:spLocks/>
          </p:cNvSpPr>
          <p:nvPr/>
        </p:nvSpPr>
        <p:spPr>
          <a:xfrm>
            <a:off x="756385" y="3478220"/>
            <a:ext cx="2304772" cy="1282703"/>
          </a:xfrm>
          <a:prstGeom prst="rect">
            <a:avLst/>
          </a:prstGeom>
          <a:ln>
            <a:solidFill>
              <a:schemeClr val="accent2"/>
            </a:solidFill>
          </a:ln>
        </p:spPr>
        <p:txBody>
          <a:bodyPr vert="horz" lIns="91440" tIns="45720" rIns="91440" bIns="45720" rtlCol="0" anchor="t">
            <a:normAutofit fontScale="925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s-MX" dirty="0" smtClean="0">
                <a:solidFill>
                  <a:srgbClr val="FF0000"/>
                </a:solidFill>
              </a:rPr>
              <a:t>5.- </a:t>
            </a:r>
            <a:r>
              <a:rPr lang="es-MX" dirty="0" smtClean="0">
                <a:solidFill>
                  <a:schemeClr val="tx1"/>
                </a:solidFill>
              </a:rPr>
              <a:t>Ahora empezamos colocando nuestro código comenzando en la implementación</a:t>
            </a:r>
            <a:endParaRPr lang="es-MX" dirty="0">
              <a:solidFill>
                <a:schemeClr val="tx1"/>
              </a:solidFill>
            </a:endParaRPr>
          </a:p>
        </p:txBody>
      </p:sp>
      <p:sp>
        <p:nvSpPr>
          <p:cNvPr id="22" name="Flecha abajo 21"/>
          <p:cNvSpPr/>
          <p:nvPr/>
        </p:nvSpPr>
        <p:spPr>
          <a:xfrm rot="1844050">
            <a:off x="7279776" y="2631728"/>
            <a:ext cx="530754" cy="12864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Subtítulo 2"/>
          <p:cNvSpPr txBox="1">
            <a:spLocks/>
          </p:cNvSpPr>
          <p:nvPr/>
        </p:nvSpPr>
        <p:spPr>
          <a:xfrm>
            <a:off x="8398177" y="2959621"/>
            <a:ext cx="2441060" cy="1782034"/>
          </a:xfrm>
          <a:prstGeom prst="rect">
            <a:avLst/>
          </a:prstGeom>
          <a:ln>
            <a:solidFill>
              <a:schemeClr val="accent2"/>
            </a:solidFill>
          </a:ln>
        </p:spPr>
        <p:txBody>
          <a:bodyPr vert="horz" lIns="91440" tIns="45720" rIns="91440" bIns="45720" rtlCol="0" anchor="t">
            <a:normAutofit fontScale="92500" lnSpcReduction="1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s-MX" dirty="0" smtClean="0">
                <a:solidFill>
                  <a:srgbClr val="FF0000"/>
                </a:solidFill>
              </a:rPr>
              <a:t>6.- </a:t>
            </a:r>
            <a:r>
              <a:rPr lang="es-MX" dirty="0" smtClean="0">
                <a:solidFill>
                  <a:schemeClr val="tx1"/>
                </a:solidFill>
              </a:rPr>
              <a:t>Primero necesitamos nuestro dato: Radio, y </a:t>
            </a:r>
            <a:r>
              <a:rPr lang="es-MX" dirty="0">
                <a:solidFill>
                  <a:schemeClr val="tx1"/>
                </a:solidFill>
              </a:rPr>
              <a:t>c</a:t>
            </a:r>
            <a:r>
              <a:rPr lang="es-MX" dirty="0" smtClean="0">
                <a:solidFill>
                  <a:schemeClr val="tx1"/>
                </a:solidFill>
              </a:rPr>
              <a:t>omo la implementación es privada, entonces nuestro dato va a ser de tipo </a:t>
            </a:r>
            <a:r>
              <a:rPr lang="es-MX" u="sng" dirty="0" smtClean="0">
                <a:solidFill>
                  <a:schemeClr val="tx1"/>
                </a:solidFill>
              </a:rPr>
              <a:t>Private.</a:t>
            </a:r>
            <a:endParaRPr lang="es-MX" u="sng" dirty="0">
              <a:solidFill>
                <a:schemeClr val="tx1"/>
              </a:solidFill>
            </a:endParaRPr>
          </a:p>
        </p:txBody>
      </p:sp>
      <p:cxnSp>
        <p:nvCxnSpPr>
          <p:cNvPr id="12" name="Conector recto de flecha 11"/>
          <p:cNvCxnSpPr/>
          <p:nvPr/>
        </p:nvCxnSpPr>
        <p:spPr>
          <a:xfrm flipH="1">
            <a:off x="5745707" y="3698543"/>
            <a:ext cx="2657981" cy="137343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0" name="Subtítulo 2"/>
          <p:cNvSpPr txBox="1">
            <a:spLocks/>
          </p:cNvSpPr>
          <p:nvPr/>
        </p:nvSpPr>
        <p:spPr>
          <a:xfrm>
            <a:off x="4292163" y="3251923"/>
            <a:ext cx="2545308" cy="348445"/>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2400" b="1" dirty="0" smtClean="0">
                <a:solidFill>
                  <a:srgbClr val="74CF21"/>
                </a:solidFill>
              </a:rPr>
              <a:t>Implementación</a:t>
            </a:r>
            <a:endParaRPr lang="es-MX" sz="2400" b="1" dirty="0">
              <a:solidFill>
                <a:srgbClr val="74CF21"/>
              </a:solidFill>
            </a:endParaRPr>
          </a:p>
        </p:txBody>
      </p:sp>
      <p:sp>
        <p:nvSpPr>
          <p:cNvPr id="16" name="Flecha abajo 15"/>
          <p:cNvSpPr/>
          <p:nvPr/>
        </p:nvSpPr>
        <p:spPr>
          <a:xfrm rot="17356627">
            <a:off x="2314118" y="4515622"/>
            <a:ext cx="530754" cy="12864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Elipse 13"/>
          <p:cNvSpPr/>
          <p:nvPr/>
        </p:nvSpPr>
        <p:spPr>
          <a:xfrm>
            <a:off x="4075581" y="5071976"/>
            <a:ext cx="2825087" cy="549731"/>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
        <p:nvSpPr>
          <p:cNvPr id="18" name="Botón de acción: Personalizar 17">
            <a:hlinkClick r:id="rId5"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9" name="Botón de acción: Inicio 18">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Botón de acción: Hacia delante o Siguiente 20">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Botón de acción: Hacia atrás o Anterior 22">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369277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6288" b="25810"/>
          <a:stretch/>
        </p:blipFill>
        <p:spPr>
          <a:xfrm>
            <a:off x="88075" y="2913626"/>
            <a:ext cx="10269821" cy="2465757"/>
          </a:xfrm>
          <a:prstGeom prst="rect">
            <a:avLst/>
          </a:prstGeom>
        </p:spPr>
      </p:pic>
      <p:sp>
        <p:nvSpPr>
          <p:cNvPr id="9" name="Subtítulo 2"/>
          <p:cNvSpPr txBox="1">
            <a:spLocks/>
          </p:cNvSpPr>
          <p:nvPr/>
        </p:nvSpPr>
        <p:spPr>
          <a:xfrm>
            <a:off x="711050" y="788698"/>
            <a:ext cx="8896973" cy="2124928"/>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2000" dirty="0" smtClean="0">
                <a:solidFill>
                  <a:srgbClr val="FF0000"/>
                </a:solidFill>
              </a:rPr>
              <a:t>7.- </a:t>
            </a:r>
            <a:r>
              <a:rPr lang="es-MX" sz="2000" dirty="0" smtClean="0">
                <a:solidFill>
                  <a:schemeClr val="tx1"/>
                </a:solidFill>
              </a:rPr>
              <a:t>Ahora comenzamos con un constructor, que es el encargado de inicializar a nuestro tipo de dato abstracto, y añadimos el nombre de nuestra clase de tipo doble y dentro de este rango hacemos una validación e ingresamos nuestro radio inicial mayor a 0, y esto es con la finalidad de saber cuando vamos a poder operar y si no podemos poner una validación de 0.0 ya que nuestro valor es doble y se adaptara.</a:t>
            </a:r>
            <a:endParaRPr lang="es-MX" sz="2000" dirty="0">
              <a:solidFill>
                <a:schemeClr val="tx1"/>
              </a:solidFill>
            </a:endParaRPr>
          </a:p>
        </p:txBody>
      </p:sp>
      <p:sp>
        <p:nvSpPr>
          <p:cNvPr id="10" name="Subtítulo 2"/>
          <p:cNvSpPr txBox="1">
            <a:spLocks/>
          </p:cNvSpPr>
          <p:nvPr/>
        </p:nvSpPr>
        <p:spPr>
          <a:xfrm>
            <a:off x="901269" y="112587"/>
            <a:ext cx="1882874" cy="473562"/>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2400" b="1" dirty="0" smtClean="0">
                <a:solidFill>
                  <a:srgbClr val="74CF21"/>
                </a:solidFill>
              </a:rPr>
              <a:t>Constructor</a:t>
            </a:r>
            <a:endParaRPr lang="es-MX" sz="2400" b="1" dirty="0">
              <a:solidFill>
                <a:srgbClr val="74CF21"/>
              </a:solidFill>
            </a:endParaRPr>
          </a:p>
        </p:txBody>
      </p:sp>
      <p:sp>
        <p:nvSpPr>
          <p:cNvPr id="8" name="Botón de acción: Personalizar 7">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Hacia delante o Siguiente 13">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Botón de acción: Hacia atrás o Anterior 14">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522812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2129051"/>
            <a:ext cx="10117838" cy="4728950"/>
          </a:xfrm>
          <a:prstGeom prst="rect">
            <a:avLst/>
          </a:prstGeom>
        </p:spPr>
      </p:pic>
      <p:sp>
        <p:nvSpPr>
          <p:cNvPr id="3" name="Subtítulo 2"/>
          <p:cNvSpPr txBox="1">
            <a:spLocks/>
          </p:cNvSpPr>
          <p:nvPr/>
        </p:nvSpPr>
        <p:spPr>
          <a:xfrm>
            <a:off x="206343" y="614149"/>
            <a:ext cx="9360737" cy="1651379"/>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dirty="0" smtClean="0">
                <a:solidFill>
                  <a:srgbClr val="FF0000"/>
                </a:solidFill>
              </a:rPr>
              <a:t>8.- </a:t>
            </a:r>
            <a:r>
              <a:rPr lang="es-MX" dirty="0" smtClean="0">
                <a:solidFill>
                  <a:schemeClr val="tx1"/>
                </a:solidFill>
              </a:rPr>
              <a:t>Nuestro primer método va a ser la obtención del radio y va ser de tipo publico y va a retornar un valor de tipo doble y va a ser “get” porque es cuando se va obtener algo y viene del método obtener get , y después retornamos el radio , y así se hará lo mismo con las demás , pero añadiendo sus respectivas operaciones que este hará para obtener los resultados esperados.</a:t>
            </a:r>
            <a:endParaRPr lang="es-MX" dirty="0">
              <a:solidFill>
                <a:schemeClr val="tx1"/>
              </a:solidFill>
            </a:endParaRPr>
          </a:p>
        </p:txBody>
      </p:sp>
      <p:sp>
        <p:nvSpPr>
          <p:cNvPr id="4" name="Botón de acción: Personalizar 3">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Subtítulo 2"/>
          <p:cNvSpPr txBox="1">
            <a:spLocks/>
          </p:cNvSpPr>
          <p:nvPr/>
        </p:nvSpPr>
        <p:spPr>
          <a:xfrm>
            <a:off x="327547" y="140587"/>
            <a:ext cx="3330053" cy="473562"/>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2400" b="1" dirty="0" smtClean="0">
                <a:solidFill>
                  <a:srgbClr val="74CF21"/>
                </a:solidFill>
              </a:rPr>
              <a:t>Creación de métodos</a:t>
            </a:r>
            <a:endParaRPr lang="es-MX" sz="2400" b="1" dirty="0">
              <a:solidFill>
                <a:srgbClr val="74CF21"/>
              </a:solidFill>
            </a:endParaRPr>
          </a:p>
        </p:txBody>
      </p:sp>
    </p:spTree>
    <p:extLst>
      <p:ext uri="{BB962C8B-B14F-4D97-AF65-F5344CB8AC3E}">
        <p14:creationId xmlns:p14="http://schemas.microsoft.com/office/powerpoint/2010/main" val="5598928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ítulo 2"/>
          <p:cNvSpPr txBox="1">
            <a:spLocks/>
          </p:cNvSpPr>
          <p:nvPr/>
        </p:nvSpPr>
        <p:spPr>
          <a:xfrm>
            <a:off x="864301" y="1323769"/>
            <a:ext cx="8432949" cy="3000940"/>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2400" dirty="0" smtClean="0">
                <a:solidFill>
                  <a:srgbClr val="FF0000"/>
                </a:solidFill>
              </a:rPr>
              <a:t>9.- </a:t>
            </a:r>
            <a:r>
              <a:rPr lang="es-MX" sz="2400" dirty="0" smtClean="0">
                <a:solidFill>
                  <a:schemeClr val="tx1"/>
                </a:solidFill>
              </a:rPr>
              <a:t>Ahora nos vamos a nuestra interfaz publica, donde dentro del main vamos a crear un objeto del tipo TDAEsfera añadiendo un nombre cualquiera en mi caso, le puse ”esferita” seguido de mi objeto y le decimos que queremos un TDAEsfera, y añadimos lo que nos va a pedir que es un radio inicial, en este caso yo añadí “3”, pero puedes cambiar dicho valor para así obtener diferentes resultados</a:t>
            </a:r>
            <a:endParaRPr lang="es-MX" sz="2400" dirty="0">
              <a:solidFill>
                <a:schemeClr val="tx1"/>
              </a:solidFill>
            </a:endParaRPr>
          </a:p>
        </p:txBody>
      </p:sp>
      <p:sp>
        <p:nvSpPr>
          <p:cNvPr id="9" name="Subtítulo 2"/>
          <p:cNvSpPr txBox="1">
            <a:spLocks/>
          </p:cNvSpPr>
          <p:nvPr/>
        </p:nvSpPr>
        <p:spPr>
          <a:xfrm>
            <a:off x="1102740" y="332098"/>
            <a:ext cx="2545308" cy="348445"/>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2400" b="1" dirty="0" smtClean="0">
                <a:solidFill>
                  <a:srgbClr val="74CF21"/>
                </a:solidFill>
              </a:rPr>
              <a:t>Interfaz Publica</a:t>
            </a:r>
            <a:endParaRPr lang="es-MX" sz="2400" b="1" dirty="0">
              <a:solidFill>
                <a:srgbClr val="74CF21"/>
              </a:solidFill>
            </a:endParaRPr>
          </a:p>
        </p:txBody>
      </p:sp>
      <p:pic>
        <p:nvPicPr>
          <p:cNvPr id="11" name="Imagen 10"/>
          <p:cNvPicPr>
            <a:picLocks noChangeAspect="1"/>
          </p:cNvPicPr>
          <p:nvPr/>
        </p:nvPicPr>
        <p:blipFill>
          <a:blip r:embed="rId2"/>
          <a:stretch>
            <a:fillRect/>
          </a:stretch>
        </p:blipFill>
        <p:spPr>
          <a:xfrm>
            <a:off x="0" y="4263317"/>
            <a:ext cx="9915893" cy="1409235"/>
          </a:xfrm>
          <a:prstGeom prst="rect">
            <a:avLst/>
          </a:prstGeom>
        </p:spPr>
      </p:pic>
      <p:sp>
        <p:nvSpPr>
          <p:cNvPr id="7" name="Botón de acción: Personalizar 6">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3" name="Botón de acción: Inicio 12">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Hacia delante o Siguiente 13">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Botón de acción: Hacia atrás o Anterior 14">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85400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663355" cy="6858000"/>
          </a:xfrm>
          <a:prstGeom prst="rect">
            <a:avLst/>
          </a:prstGeom>
        </p:spPr>
      </p:pic>
      <p:sp>
        <p:nvSpPr>
          <p:cNvPr id="3" name="Botón de acción: Personalizar 2">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4" name="Botón de acción: Inicio 3">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Hacia delante o Siguiente 4">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atrás o Anterior 5">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471064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otón de acción: Personalizar 3">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p:cNvPicPr>
            <a:picLocks noChangeAspect="1"/>
          </p:cNvPicPr>
          <p:nvPr/>
        </p:nvPicPr>
        <p:blipFill>
          <a:blip r:embed="rId3"/>
          <a:stretch>
            <a:fillRect/>
          </a:stretch>
        </p:blipFill>
        <p:spPr>
          <a:xfrm>
            <a:off x="0" y="2320119"/>
            <a:ext cx="9489936" cy="4537881"/>
          </a:xfrm>
          <a:prstGeom prst="rect">
            <a:avLst/>
          </a:prstGeom>
        </p:spPr>
      </p:pic>
      <p:sp>
        <p:nvSpPr>
          <p:cNvPr id="9" name="Subtítulo 2"/>
          <p:cNvSpPr txBox="1">
            <a:spLocks/>
          </p:cNvSpPr>
          <p:nvPr/>
        </p:nvSpPr>
        <p:spPr>
          <a:xfrm>
            <a:off x="328915" y="343255"/>
            <a:ext cx="8364709" cy="1840388"/>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s-MX" sz="2400" dirty="0" smtClean="0">
                <a:solidFill>
                  <a:srgbClr val="FF0000"/>
                </a:solidFill>
              </a:rPr>
              <a:t>10.- </a:t>
            </a:r>
            <a:r>
              <a:rPr lang="es-MX" sz="2400" dirty="0" smtClean="0">
                <a:solidFill>
                  <a:schemeClr val="tx1"/>
                </a:solidFill>
              </a:rPr>
              <a:t>Después vamos a proceder a escribir en modo consola nuestro código para que nos muestre en pantalla la impresión del radio, diámetro, circunferencia y volumen de la esfera.</a:t>
            </a:r>
            <a:endParaRPr lang="es-MX" sz="2400" dirty="0">
              <a:solidFill>
                <a:schemeClr val="tx1"/>
              </a:solidFill>
            </a:endParaRPr>
          </a:p>
        </p:txBody>
      </p:sp>
    </p:spTree>
    <p:extLst>
      <p:ext uri="{BB962C8B-B14F-4D97-AF65-F5344CB8AC3E}">
        <p14:creationId xmlns:p14="http://schemas.microsoft.com/office/powerpoint/2010/main" val="24951015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1" y="-6436"/>
            <a:ext cx="7079666" cy="6864435"/>
          </a:xfrm>
          <a:prstGeom prst="rect">
            <a:avLst/>
          </a:prstGeom>
        </p:spPr>
      </p:pic>
      <p:sp>
        <p:nvSpPr>
          <p:cNvPr id="10" name="Subtítulo 2"/>
          <p:cNvSpPr txBox="1">
            <a:spLocks/>
          </p:cNvSpPr>
          <p:nvPr/>
        </p:nvSpPr>
        <p:spPr>
          <a:xfrm>
            <a:off x="2999771" y="160555"/>
            <a:ext cx="2545308" cy="560673"/>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2400" b="1" dirty="0" smtClean="0">
                <a:solidFill>
                  <a:srgbClr val="74CF21"/>
                </a:solidFill>
              </a:rPr>
              <a:t>Interfaz Publica</a:t>
            </a:r>
            <a:endParaRPr lang="es-MX" sz="2400" b="1" dirty="0">
              <a:solidFill>
                <a:srgbClr val="74CF21"/>
              </a:solidFill>
            </a:endParaRPr>
          </a:p>
        </p:txBody>
      </p:sp>
      <p:sp>
        <p:nvSpPr>
          <p:cNvPr id="6" name="Botón de acción: Personalizar 5">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1" name="Botón de acción: Inicio 10">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atrás o Anterior 12">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31785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361063" y="0"/>
            <a:ext cx="6851175" cy="6858000"/>
          </a:xfrm>
          <a:prstGeom prst="rect">
            <a:avLst/>
          </a:prstGeom>
        </p:spPr>
      </p:pic>
      <p:sp>
        <p:nvSpPr>
          <p:cNvPr id="3" name="Subtítulo 2"/>
          <p:cNvSpPr txBox="1">
            <a:spLocks/>
          </p:cNvSpPr>
          <p:nvPr/>
        </p:nvSpPr>
        <p:spPr>
          <a:xfrm>
            <a:off x="113624" y="0"/>
            <a:ext cx="3353937" cy="560673"/>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2400" b="1" dirty="0" smtClean="0">
                <a:solidFill>
                  <a:srgbClr val="74CF21"/>
                </a:solidFill>
              </a:rPr>
              <a:t>Implementación</a:t>
            </a:r>
          </a:p>
          <a:p>
            <a:pPr algn="just"/>
            <a:r>
              <a:rPr lang="es-MX" sz="2400" b="1" dirty="0" smtClean="0">
                <a:solidFill>
                  <a:srgbClr val="74CF21"/>
                </a:solidFill>
              </a:rPr>
              <a:t>(TDA)</a:t>
            </a:r>
            <a:endParaRPr lang="es-MX" sz="2400" b="1" dirty="0">
              <a:solidFill>
                <a:srgbClr val="74CF21"/>
              </a:solidFill>
            </a:endParaRPr>
          </a:p>
        </p:txBody>
      </p:sp>
      <p:sp>
        <p:nvSpPr>
          <p:cNvPr id="4" name="Botón de acción: Personalizar 3">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454517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01850" y="0"/>
            <a:ext cx="5521530" cy="600502"/>
          </a:xfrm>
        </p:spPr>
        <p:txBody>
          <a:bodyPr/>
          <a:lstStyle/>
          <a:p>
            <a:pPr algn="ctr"/>
            <a:r>
              <a:rPr lang="es-MX" sz="3500" dirty="0" smtClean="0"/>
              <a:t>Ejecución del programa</a:t>
            </a:r>
            <a:endParaRPr lang="es-MX" sz="3500" dirty="0"/>
          </a:p>
        </p:txBody>
      </p:sp>
      <p:pic>
        <p:nvPicPr>
          <p:cNvPr id="4" name="Imagen 3"/>
          <p:cNvPicPr>
            <a:picLocks noChangeAspect="1"/>
          </p:cNvPicPr>
          <p:nvPr/>
        </p:nvPicPr>
        <p:blipFill>
          <a:blip r:embed="rId2"/>
          <a:stretch>
            <a:fillRect/>
          </a:stretch>
        </p:blipFill>
        <p:spPr>
          <a:xfrm>
            <a:off x="859810" y="930737"/>
            <a:ext cx="8447963" cy="3201725"/>
          </a:xfrm>
          <a:prstGeom prst="rect">
            <a:avLst/>
          </a:prstGeom>
        </p:spPr>
      </p:pic>
      <p:sp>
        <p:nvSpPr>
          <p:cNvPr id="5" name="Subtítulo 2"/>
          <p:cNvSpPr txBox="1">
            <a:spLocks/>
          </p:cNvSpPr>
          <p:nvPr/>
        </p:nvSpPr>
        <p:spPr>
          <a:xfrm>
            <a:off x="300251" y="4817660"/>
            <a:ext cx="9007522" cy="2040340"/>
          </a:xfrm>
          <a:prstGeom prst="rect">
            <a:avLst/>
          </a:prstGeom>
          <a:ln>
            <a:solidFill>
              <a:schemeClr val="accent2"/>
            </a:solidFill>
          </a:ln>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sz="2000" dirty="0" smtClean="0">
                <a:solidFill>
                  <a:srgbClr val="FF0000"/>
                </a:solidFill>
              </a:rPr>
              <a:t>Paso Final. </a:t>
            </a:r>
            <a:r>
              <a:rPr lang="es-MX" sz="2000" dirty="0" smtClean="0">
                <a:solidFill>
                  <a:schemeClr val="tx1"/>
                </a:solidFill>
              </a:rPr>
              <a:t>Ahora haremos la prueba del programa y ver que muestra: radio, diámetro, circunferencia y volumen en base a las formulas aplicadas. </a:t>
            </a:r>
          </a:p>
          <a:p>
            <a:pPr algn="just"/>
            <a:r>
              <a:rPr lang="es-MX" sz="2000" dirty="0" smtClean="0">
                <a:solidFill>
                  <a:schemeClr val="tx1"/>
                </a:solidFill>
              </a:rPr>
              <a:t>El TDA esta implementado en la memoria estática porque es la </a:t>
            </a:r>
            <a:r>
              <a:rPr lang="es-MX" sz="2000" dirty="0">
                <a:solidFill>
                  <a:schemeClr val="tx1"/>
                </a:solidFill>
              </a:rPr>
              <a:t>forma más fácil de almacenar el contenido de una variable en memoria en tiempo de ejecución </a:t>
            </a:r>
            <a:r>
              <a:rPr lang="es-MX" sz="2000" dirty="0" smtClean="0">
                <a:solidFill>
                  <a:schemeClr val="tx1"/>
                </a:solidFill>
              </a:rPr>
              <a:t>(no </a:t>
            </a:r>
            <a:r>
              <a:rPr lang="es-MX" sz="2000" dirty="0">
                <a:solidFill>
                  <a:schemeClr val="tx1"/>
                </a:solidFill>
              </a:rPr>
              <a:t>se modifica al menos en tiempo de </a:t>
            </a:r>
            <a:r>
              <a:rPr lang="es-MX" sz="2000" dirty="0" smtClean="0">
                <a:solidFill>
                  <a:schemeClr val="tx1"/>
                </a:solidFill>
              </a:rPr>
              <a:t>ejecución).</a:t>
            </a:r>
            <a:endParaRPr lang="es-MX" sz="2000" dirty="0">
              <a:solidFill>
                <a:schemeClr val="tx1"/>
              </a:solidFill>
            </a:endParaRPr>
          </a:p>
        </p:txBody>
      </p:sp>
      <p:sp>
        <p:nvSpPr>
          <p:cNvPr id="6" name="Botón de acción: Personalizar 5">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693843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930192" y="242969"/>
            <a:ext cx="7766936" cy="652818"/>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500" dirty="0" smtClean="0"/>
              <a:t>Ejemplo 2.Utilizando “STRUCT” </a:t>
            </a:r>
            <a:endParaRPr lang="es-MX" sz="3500" dirty="0"/>
          </a:p>
        </p:txBody>
      </p:sp>
      <p:sp>
        <p:nvSpPr>
          <p:cNvPr id="8" name="Subtítulo 2"/>
          <p:cNvSpPr txBox="1">
            <a:spLocks/>
          </p:cNvSpPr>
          <p:nvPr/>
        </p:nvSpPr>
        <p:spPr>
          <a:xfrm>
            <a:off x="251448" y="977544"/>
            <a:ext cx="8032456" cy="878610"/>
          </a:xfrm>
          <a:prstGeom prst="rect">
            <a:avLst/>
          </a:prstGeom>
          <a:solidFill>
            <a:schemeClr val="accent1">
              <a:lumMod val="40000"/>
              <a:lumOff val="60000"/>
            </a:schemeClr>
          </a:solidFill>
          <a:ln>
            <a:solidFill>
              <a:schemeClr val="accent2"/>
            </a:solidFill>
          </a:ln>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s-MX" sz="1600" dirty="0">
                <a:solidFill>
                  <a:schemeClr val="tx1"/>
                </a:solidFill>
              </a:rPr>
              <a:t>Vamos a crear un programa </a:t>
            </a:r>
            <a:r>
              <a:rPr lang="es-MX" sz="1600" dirty="0" smtClean="0">
                <a:solidFill>
                  <a:schemeClr val="tx1"/>
                </a:solidFill>
              </a:rPr>
              <a:t>con la palabra reservada o bien llamado Tipo de Dato Abstracto “Struct” el que va a leer, calcular e imprimir el mayor de la edades de dos alumnos. Este programa se empleara en lenguaje C++, en la aplicación  DEV-C++</a:t>
            </a:r>
            <a:endParaRPr lang="es-MX" sz="1600" dirty="0">
              <a:solidFill>
                <a:schemeClr val="tx1"/>
              </a:solidFill>
            </a:endParaRPr>
          </a:p>
        </p:txBody>
      </p:sp>
      <p:sp>
        <p:nvSpPr>
          <p:cNvPr id="9" name="Subtítulo 2"/>
          <p:cNvSpPr txBox="1">
            <a:spLocks/>
          </p:cNvSpPr>
          <p:nvPr/>
        </p:nvSpPr>
        <p:spPr>
          <a:xfrm>
            <a:off x="524440" y="2349413"/>
            <a:ext cx="1626358" cy="1240945"/>
          </a:xfrm>
          <a:prstGeom prst="rect">
            <a:avLst/>
          </a:prstGeom>
          <a:ln>
            <a:solidFill>
              <a:schemeClr val="accent2"/>
            </a:solidFill>
          </a:ln>
        </p:spPr>
        <p:txBody>
          <a:bodyPr vert="horz" lIns="91440" tIns="45720" rIns="91440" bIns="45720" rtlCol="0" anchor="t">
            <a:normAutofit fontScale="85000" lnSpcReduction="1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s-MX" dirty="0" smtClean="0">
                <a:solidFill>
                  <a:srgbClr val="FF0000"/>
                </a:solidFill>
              </a:rPr>
              <a:t>1.- </a:t>
            </a:r>
            <a:r>
              <a:rPr lang="es-MX" dirty="0" smtClean="0">
                <a:solidFill>
                  <a:schemeClr val="tx1"/>
                </a:solidFill>
              </a:rPr>
              <a:t>Lo </a:t>
            </a:r>
            <a:r>
              <a:rPr lang="es-MX" dirty="0">
                <a:solidFill>
                  <a:schemeClr val="tx1"/>
                </a:solidFill>
              </a:rPr>
              <a:t>que primero hacemos es crear un nuevo proyecto</a:t>
            </a:r>
          </a:p>
        </p:txBody>
      </p:sp>
      <p:pic>
        <p:nvPicPr>
          <p:cNvPr id="10" name="Imagen 9"/>
          <p:cNvPicPr>
            <a:picLocks noChangeAspect="1"/>
          </p:cNvPicPr>
          <p:nvPr/>
        </p:nvPicPr>
        <p:blipFill rotWithShape="1">
          <a:blip r:embed="rId2"/>
          <a:srcRect r="70541" b="73399"/>
          <a:stretch/>
        </p:blipFill>
        <p:spPr>
          <a:xfrm>
            <a:off x="2259694" y="2053194"/>
            <a:ext cx="3335888" cy="2380070"/>
          </a:xfrm>
          <a:prstGeom prst="rect">
            <a:avLst/>
          </a:prstGeom>
        </p:spPr>
      </p:pic>
      <p:sp>
        <p:nvSpPr>
          <p:cNvPr id="11" name="Subtítulo 2"/>
          <p:cNvSpPr txBox="1">
            <a:spLocks/>
          </p:cNvSpPr>
          <p:nvPr/>
        </p:nvSpPr>
        <p:spPr>
          <a:xfrm>
            <a:off x="6375070" y="2209083"/>
            <a:ext cx="2470244" cy="878706"/>
          </a:xfrm>
          <a:prstGeom prst="rect">
            <a:avLst/>
          </a:prstGeom>
          <a:ln>
            <a:solidFill>
              <a:schemeClr val="accent2"/>
            </a:solidFill>
          </a:ln>
        </p:spPr>
        <p:txBody>
          <a:bodyPr vert="horz" lIns="91440" tIns="45720" rIns="91440" bIns="45720" rtlCol="0" anchor="t">
            <a:normAutofit lnSpcReduction="1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s-MX" dirty="0" smtClean="0">
                <a:solidFill>
                  <a:srgbClr val="FF0000"/>
                </a:solidFill>
              </a:rPr>
              <a:t>2.- </a:t>
            </a:r>
            <a:r>
              <a:rPr lang="es-MX" dirty="0" smtClean="0">
                <a:solidFill>
                  <a:schemeClr val="tx1"/>
                </a:solidFill>
              </a:rPr>
              <a:t>Seleccionamos modo “Console Application”</a:t>
            </a:r>
            <a:endParaRPr lang="es-MX" dirty="0">
              <a:solidFill>
                <a:schemeClr val="tx1"/>
              </a:solidFill>
            </a:endParaRPr>
          </a:p>
        </p:txBody>
      </p:sp>
      <p:pic>
        <p:nvPicPr>
          <p:cNvPr id="12" name="Imagen 11"/>
          <p:cNvPicPr>
            <a:picLocks noChangeAspect="1"/>
          </p:cNvPicPr>
          <p:nvPr/>
        </p:nvPicPr>
        <p:blipFill rotWithShape="1">
          <a:blip r:embed="rId3"/>
          <a:srcRect l="30385" t="26570" r="30490" b="32199"/>
          <a:stretch/>
        </p:blipFill>
        <p:spPr>
          <a:xfrm>
            <a:off x="8501982" y="712496"/>
            <a:ext cx="3690018" cy="2530733"/>
          </a:xfrm>
          <a:prstGeom prst="rect">
            <a:avLst/>
          </a:prstGeom>
        </p:spPr>
      </p:pic>
      <p:sp>
        <p:nvSpPr>
          <p:cNvPr id="13" name="Subtítulo 2"/>
          <p:cNvSpPr txBox="1">
            <a:spLocks/>
          </p:cNvSpPr>
          <p:nvPr/>
        </p:nvSpPr>
        <p:spPr>
          <a:xfrm>
            <a:off x="742518" y="5209281"/>
            <a:ext cx="1626358" cy="1240945"/>
          </a:xfrm>
          <a:prstGeom prst="rect">
            <a:avLst/>
          </a:prstGeom>
          <a:ln>
            <a:solidFill>
              <a:schemeClr val="accent2"/>
            </a:solidFill>
          </a:ln>
        </p:spPr>
        <p:txBody>
          <a:bodyPr vert="horz" lIns="91440" tIns="45720" rIns="91440" bIns="45720" rtlCol="0" anchor="t">
            <a:normAutofit fontScale="85000" lnSpcReduction="2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s-MX" dirty="0" smtClean="0">
                <a:solidFill>
                  <a:srgbClr val="FF0000"/>
                </a:solidFill>
              </a:rPr>
              <a:t>3.- </a:t>
            </a:r>
            <a:r>
              <a:rPr lang="es-MX" dirty="0" smtClean="0">
                <a:solidFill>
                  <a:schemeClr val="tx1"/>
                </a:solidFill>
              </a:rPr>
              <a:t>Y lo guardamos en mi caso lo guarde como “Struct datos abstractos”</a:t>
            </a:r>
          </a:p>
          <a:p>
            <a:endParaRPr lang="es-MX" dirty="0">
              <a:solidFill>
                <a:schemeClr val="tx1"/>
              </a:solidFill>
            </a:endParaRPr>
          </a:p>
        </p:txBody>
      </p:sp>
      <p:pic>
        <p:nvPicPr>
          <p:cNvPr id="14" name="Imagen 13"/>
          <p:cNvPicPr>
            <a:picLocks noChangeAspect="1"/>
          </p:cNvPicPr>
          <p:nvPr/>
        </p:nvPicPr>
        <p:blipFill rotWithShape="1">
          <a:blip r:embed="rId4"/>
          <a:srcRect l="28689" t="13666" r="28724" b="29617"/>
          <a:stretch/>
        </p:blipFill>
        <p:spPr>
          <a:xfrm>
            <a:off x="2477772" y="4433264"/>
            <a:ext cx="3861743" cy="2281435"/>
          </a:xfrm>
          <a:prstGeom prst="rect">
            <a:avLst/>
          </a:prstGeom>
        </p:spPr>
      </p:pic>
      <p:sp>
        <p:nvSpPr>
          <p:cNvPr id="16" name="Subtítulo 2"/>
          <p:cNvSpPr txBox="1">
            <a:spLocks/>
          </p:cNvSpPr>
          <p:nvPr/>
        </p:nvSpPr>
        <p:spPr>
          <a:xfrm>
            <a:off x="6545800" y="3590358"/>
            <a:ext cx="1626358" cy="1240945"/>
          </a:xfrm>
          <a:prstGeom prst="rect">
            <a:avLst/>
          </a:prstGeom>
          <a:ln>
            <a:solidFill>
              <a:schemeClr val="accent2"/>
            </a:solidFill>
          </a:ln>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s-MX" dirty="0" smtClean="0">
                <a:solidFill>
                  <a:srgbClr val="FF0000"/>
                </a:solidFill>
              </a:rPr>
              <a:t>4.- </a:t>
            </a:r>
            <a:r>
              <a:rPr lang="es-MX" dirty="0" smtClean="0">
                <a:solidFill>
                  <a:schemeClr val="tx1"/>
                </a:solidFill>
              </a:rPr>
              <a:t>También guardamos nuestro main</a:t>
            </a:r>
            <a:endParaRPr lang="es-MX" dirty="0">
              <a:solidFill>
                <a:schemeClr val="tx1"/>
              </a:solidFill>
            </a:endParaRPr>
          </a:p>
        </p:txBody>
      </p:sp>
      <p:pic>
        <p:nvPicPr>
          <p:cNvPr id="17" name="Imagen 16"/>
          <p:cNvPicPr>
            <a:picLocks noChangeAspect="1"/>
          </p:cNvPicPr>
          <p:nvPr/>
        </p:nvPicPr>
        <p:blipFill rotWithShape="1">
          <a:blip r:embed="rId5"/>
          <a:srcRect l="8025" t="2565" r="28462" b="29524"/>
          <a:stretch/>
        </p:blipFill>
        <p:spPr>
          <a:xfrm>
            <a:off x="8172158" y="3292545"/>
            <a:ext cx="3987424" cy="2281435"/>
          </a:xfrm>
          <a:prstGeom prst="rect">
            <a:avLst/>
          </a:prstGeom>
        </p:spPr>
      </p:pic>
      <p:sp>
        <p:nvSpPr>
          <p:cNvPr id="15" name="Botón de acción: Personalizar 14">
            <a:hlinkClick r:id="rId6"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8" name="Botón de acción: Inicio 17">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Botón de acción: Hacia delante o Siguiente 18">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Botón de acción: Hacia atrás o Anterior 19">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156395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5981" t="13013" r="10735" b="17211"/>
          <a:stretch/>
        </p:blipFill>
        <p:spPr>
          <a:xfrm>
            <a:off x="6932" y="0"/>
            <a:ext cx="12185068" cy="6857999"/>
          </a:xfrm>
          <a:prstGeom prst="rect">
            <a:avLst/>
          </a:prstGeom>
        </p:spPr>
      </p:pic>
      <p:sp>
        <p:nvSpPr>
          <p:cNvPr id="5" name="Cerrar llave 4"/>
          <p:cNvSpPr/>
          <p:nvPr/>
        </p:nvSpPr>
        <p:spPr>
          <a:xfrm>
            <a:off x="4872251" y="4490114"/>
            <a:ext cx="736979" cy="189703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CuadroTexto 7"/>
          <p:cNvSpPr txBox="1"/>
          <p:nvPr/>
        </p:nvSpPr>
        <p:spPr>
          <a:xfrm>
            <a:off x="5609230" y="4838468"/>
            <a:ext cx="4858603" cy="1200329"/>
          </a:xfrm>
          <a:prstGeom prst="rect">
            <a:avLst/>
          </a:prstGeom>
          <a:noFill/>
          <a:ln>
            <a:solidFill>
              <a:schemeClr val="accent2"/>
            </a:solidFill>
          </a:ln>
        </p:spPr>
        <p:txBody>
          <a:bodyPr wrap="square" rtlCol="0">
            <a:spAutoFit/>
          </a:bodyPr>
          <a:lstStyle/>
          <a:p>
            <a:r>
              <a:rPr lang="es-MX" dirty="0"/>
              <a:t>En </a:t>
            </a:r>
            <a:r>
              <a:rPr lang="es-MX" dirty="0" smtClean="0"/>
              <a:t>esta parte </a:t>
            </a:r>
            <a:r>
              <a:rPr lang="es-MX" dirty="0"/>
              <a:t>ya se </a:t>
            </a:r>
            <a:r>
              <a:rPr lang="es-MX" dirty="0" smtClean="0"/>
              <a:t>declaro nuestra palabra reservada o TDA ”Struct” pedimos valores y los ingresamos. </a:t>
            </a:r>
            <a:endParaRPr lang="es-MX" dirty="0"/>
          </a:p>
          <a:p>
            <a:endParaRPr lang="es-MX" dirty="0"/>
          </a:p>
        </p:txBody>
      </p:sp>
      <p:sp>
        <p:nvSpPr>
          <p:cNvPr id="9" name="CuadroTexto 8"/>
          <p:cNvSpPr txBox="1"/>
          <p:nvPr/>
        </p:nvSpPr>
        <p:spPr>
          <a:xfrm>
            <a:off x="2811438" y="2554659"/>
            <a:ext cx="4858603" cy="738664"/>
          </a:xfrm>
          <a:prstGeom prst="rect">
            <a:avLst/>
          </a:prstGeom>
          <a:noFill/>
          <a:ln>
            <a:solidFill>
              <a:schemeClr val="accent2"/>
            </a:solidFill>
          </a:ln>
        </p:spPr>
        <p:txBody>
          <a:bodyPr wrap="square" rtlCol="0">
            <a:spAutoFit/>
          </a:bodyPr>
          <a:lstStyle/>
          <a:p>
            <a:r>
              <a:rPr lang="es-MX" sz="1400" dirty="0" smtClean="0"/>
              <a:t>Consideremos la información de alumnos el cual consiste en su nombre y edad, por el cual declaramos esta información en una estructura.</a:t>
            </a:r>
            <a:endParaRPr lang="es-MX" sz="1400" dirty="0"/>
          </a:p>
        </p:txBody>
      </p:sp>
      <p:sp>
        <p:nvSpPr>
          <p:cNvPr id="10" name="Cerrar llave 9"/>
          <p:cNvSpPr/>
          <p:nvPr/>
        </p:nvSpPr>
        <p:spPr>
          <a:xfrm>
            <a:off x="2074459" y="2344804"/>
            <a:ext cx="736979" cy="94852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Botón de acción: Personalizar 6">
            <a:hlinkClick r:id="rId3" action="ppaction://hlinksldjump" highlightClick="1"/>
          </p:cNvPr>
          <p:cNvSpPr/>
          <p:nvPr/>
        </p:nvSpPr>
        <p:spPr>
          <a:xfrm>
            <a:off x="11044518" y="4310320"/>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1" name="Botón de acción: Inicio 10">
            <a:hlinkClick r:id="" action="ppaction://hlinkshowjump?jump=firstslide" highlightClick="1"/>
          </p:cNvPr>
          <p:cNvSpPr/>
          <p:nvPr/>
        </p:nvSpPr>
        <p:spPr>
          <a:xfrm>
            <a:off x="11044519" y="4930896"/>
            <a:ext cx="986118"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044518" y="6185647"/>
            <a:ext cx="986118"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atrás o Anterior 12">
            <a:hlinkClick r:id="" action="ppaction://hlinkshowjump?jump=previousslide" highlightClick="1"/>
          </p:cNvPr>
          <p:cNvSpPr/>
          <p:nvPr/>
        </p:nvSpPr>
        <p:spPr>
          <a:xfrm>
            <a:off x="11044518" y="5565071"/>
            <a:ext cx="972348"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860575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srcRect l="5771" t="12827" r="21224" b="12919"/>
          <a:stretch/>
        </p:blipFill>
        <p:spPr>
          <a:xfrm>
            <a:off x="0" y="0"/>
            <a:ext cx="12192000" cy="6858000"/>
          </a:xfrm>
          <a:prstGeom prst="rect">
            <a:avLst/>
          </a:prstGeom>
        </p:spPr>
      </p:pic>
      <p:sp>
        <p:nvSpPr>
          <p:cNvPr id="9" name="CuadroTexto 8"/>
          <p:cNvSpPr txBox="1"/>
          <p:nvPr/>
        </p:nvSpPr>
        <p:spPr>
          <a:xfrm>
            <a:off x="10442812" y="3563854"/>
            <a:ext cx="1387523" cy="738664"/>
          </a:xfrm>
          <a:prstGeom prst="rect">
            <a:avLst/>
          </a:prstGeom>
          <a:noFill/>
          <a:ln>
            <a:solidFill>
              <a:schemeClr val="accent2"/>
            </a:solidFill>
          </a:ln>
        </p:spPr>
        <p:txBody>
          <a:bodyPr wrap="square" rtlCol="0">
            <a:spAutoFit/>
          </a:bodyPr>
          <a:lstStyle/>
          <a:p>
            <a:pPr algn="ctr"/>
            <a:r>
              <a:rPr lang="es-MX" sz="1400" dirty="0" smtClean="0"/>
              <a:t>Imprimimos</a:t>
            </a:r>
          </a:p>
          <a:p>
            <a:pPr algn="ctr"/>
            <a:r>
              <a:rPr lang="es-MX" sz="1400" dirty="0" smtClean="0"/>
              <a:t> nuestros </a:t>
            </a:r>
          </a:p>
          <a:p>
            <a:pPr algn="ctr"/>
            <a:r>
              <a:rPr lang="es-MX" sz="1400" dirty="0" smtClean="0"/>
              <a:t>datos</a:t>
            </a:r>
            <a:endParaRPr lang="es-MX" sz="1400" dirty="0"/>
          </a:p>
        </p:txBody>
      </p:sp>
      <p:sp>
        <p:nvSpPr>
          <p:cNvPr id="12" name="CuadroTexto 11"/>
          <p:cNvSpPr txBox="1"/>
          <p:nvPr/>
        </p:nvSpPr>
        <p:spPr>
          <a:xfrm>
            <a:off x="6264322" y="735680"/>
            <a:ext cx="2402007" cy="307777"/>
          </a:xfrm>
          <a:prstGeom prst="rect">
            <a:avLst/>
          </a:prstGeom>
          <a:noFill/>
          <a:ln>
            <a:solidFill>
              <a:schemeClr val="accent2"/>
            </a:solidFill>
          </a:ln>
        </p:spPr>
        <p:txBody>
          <a:bodyPr wrap="square" rtlCol="0">
            <a:spAutoFit/>
          </a:bodyPr>
          <a:lstStyle/>
          <a:p>
            <a:r>
              <a:rPr lang="es-MX" sz="1400" dirty="0" smtClean="0"/>
              <a:t>Ingresamos nuestros datos</a:t>
            </a:r>
            <a:endParaRPr lang="es-MX" sz="1400" dirty="0"/>
          </a:p>
        </p:txBody>
      </p:sp>
      <p:sp>
        <p:nvSpPr>
          <p:cNvPr id="13" name="Cerrar llave 12"/>
          <p:cNvSpPr/>
          <p:nvPr/>
        </p:nvSpPr>
        <p:spPr>
          <a:xfrm>
            <a:off x="9648968" y="2234040"/>
            <a:ext cx="736979" cy="339829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4" name="Cerrar llave 13"/>
          <p:cNvSpPr/>
          <p:nvPr/>
        </p:nvSpPr>
        <p:spPr>
          <a:xfrm>
            <a:off x="5527343" y="560017"/>
            <a:ext cx="736979" cy="65910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Botón de acción: Personalizar 6">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0" name="Botón de acción: Inicio 9">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Botón de acción: Hacia atrás o Anterior 14">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823212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srcRect l="1470" t="6856" r="47657" b="60681"/>
          <a:stretch/>
        </p:blipFill>
        <p:spPr>
          <a:xfrm>
            <a:off x="313897" y="895788"/>
            <a:ext cx="11668837" cy="4317658"/>
          </a:xfrm>
          <a:prstGeom prst="rect">
            <a:avLst/>
          </a:prstGeom>
        </p:spPr>
      </p:pic>
      <p:sp>
        <p:nvSpPr>
          <p:cNvPr id="11" name="Subtítulo 2"/>
          <p:cNvSpPr txBox="1">
            <a:spLocks/>
          </p:cNvSpPr>
          <p:nvPr/>
        </p:nvSpPr>
        <p:spPr>
          <a:xfrm>
            <a:off x="0" y="5434691"/>
            <a:ext cx="9266831" cy="1270908"/>
          </a:xfrm>
          <a:prstGeom prst="rect">
            <a:avLst/>
          </a:prstGeom>
          <a:ln>
            <a:solidFill>
              <a:schemeClr val="accent2"/>
            </a:solidFill>
          </a:ln>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dirty="0" smtClean="0">
                <a:solidFill>
                  <a:srgbClr val="FF0000"/>
                </a:solidFill>
              </a:rPr>
              <a:t>Paso Final. </a:t>
            </a:r>
            <a:r>
              <a:rPr lang="es-MX" dirty="0" smtClean="0">
                <a:solidFill>
                  <a:schemeClr val="tx1"/>
                </a:solidFill>
              </a:rPr>
              <a:t>Ahora probaremos nuestro programa ingresando un nombre y edad del primer y segundo alumno, después nos mostrará quien es el alumno mayor. Utilizamos la palabra reservada TDA “Struct” porque es el que indica que se esta definiendo una estructura que incluye mas estructuras como se muestra en la ejecución.</a:t>
            </a:r>
            <a:endParaRPr lang="es-MX" dirty="0">
              <a:solidFill>
                <a:schemeClr val="tx1"/>
              </a:solidFill>
            </a:endParaRPr>
          </a:p>
        </p:txBody>
      </p:sp>
      <p:sp>
        <p:nvSpPr>
          <p:cNvPr id="13" name="Título 1"/>
          <p:cNvSpPr txBox="1">
            <a:spLocks/>
          </p:cNvSpPr>
          <p:nvPr/>
        </p:nvSpPr>
        <p:spPr>
          <a:xfrm>
            <a:off x="565416" y="0"/>
            <a:ext cx="7766936" cy="652818"/>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500" dirty="0" smtClean="0"/>
              <a:t>Ejecución del programa</a:t>
            </a:r>
            <a:endParaRPr lang="es-MX" sz="3500" dirty="0"/>
          </a:p>
        </p:txBody>
      </p:sp>
      <p:sp>
        <p:nvSpPr>
          <p:cNvPr id="5" name="Botón de acción: Personalizar 4">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748585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251448" y="977544"/>
            <a:ext cx="8032456" cy="993893"/>
          </a:xfrm>
          <a:prstGeom prst="rect">
            <a:avLst/>
          </a:prstGeom>
          <a:solidFill>
            <a:schemeClr val="accent1">
              <a:lumMod val="40000"/>
              <a:lumOff val="60000"/>
            </a:schemeClr>
          </a:solidFill>
          <a:ln>
            <a:solidFill>
              <a:schemeClr val="accent2"/>
            </a:solidFill>
          </a:ln>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s-MX" sz="1600" dirty="0">
                <a:solidFill>
                  <a:schemeClr val="tx1"/>
                </a:solidFill>
              </a:rPr>
              <a:t>Vamos a crear un programa </a:t>
            </a:r>
            <a:r>
              <a:rPr lang="es-MX" sz="1600" dirty="0" smtClean="0">
                <a:solidFill>
                  <a:schemeClr val="tx1"/>
                </a:solidFill>
              </a:rPr>
              <a:t>en </a:t>
            </a:r>
            <a:r>
              <a:rPr lang="es-MX" sz="1600" dirty="0">
                <a:solidFill>
                  <a:schemeClr val="tx1"/>
                </a:solidFill>
              </a:rPr>
              <a:t>el que solamente va a insertar nodos en un </a:t>
            </a:r>
            <a:r>
              <a:rPr lang="es-MX" sz="1600" dirty="0" smtClean="0">
                <a:solidFill>
                  <a:schemeClr val="tx1"/>
                </a:solidFill>
              </a:rPr>
              <a:t>árbol.</a:t>
            </a:r>
            <a:endParaRPr lang="es-MX" sz="1600" dirty="0">
              <a:solidFill>
                <a:schemeClr val="tx1"/>
              </a:solidFill>
            </a:endParaRPr>
          </a:p>
          <a:p>
            <a:pPr algn="l"/>
            <a:r>
              <a:rPr lang="es-MX" sz="1600" dirty="0" smtClean="0">
                <a:solidFill>
                  <a:schemeClr val="tx1"/>
                </a:solidFill>
              </a:rPr>
              <a:t> Ese programa se empleara en lenguaje C++, en la aplicación  DEV-C++</a:t>
            </a:r>
            <a:endParaRPr lang="es-MX" sz="1600" dirty="0">
              <a:solidFill>
                <a:schemeClr val="tx1"/>
              </a:solidFill>
            </a:endParaRPr>
          </a:p>
        </p:txBody>
      </p:sp>
      <p:sp>
        <p:nvSpPr>
          <p:cNvPr id="5" name="Título 1"/>
          <p:cNvSpPr txBox="1">
            <a:spLocks/>
          </p:cNvSpPr>
          <p:nvPr/>
        </p:nvSpPr>
        <p:spPr>
          <a:xfrm>
            <a:off x="-163773" y="0"/>
            <a:ext cx="11518710" cy="939146"/>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smtClean="0"/>
              <a:t>Ejemplo 3.”Arbol (insertar nodos)”</a:t>
            </a:r>
            <a:endParaRPr lang="es-MX" dirty="0"/>
          </a:p>
        </p:txBody>
      </p:sp>
      <p:pic>
        <p:nvPicPr>
          <p:cNvPr id="6" name="Imagen 5"/>
          <p:cNvPicPr>
            <a:picLocks noChangeAspect="1"/>
          </p:cNvPicPr>
          <p:nvPr/>
        </p:nvPicPr>
        <p:blipFill rotWithShape="1">
          <a:blip r:embed="rId2"/>
          <a:srcRect r="70541" b="73399"/>
          <a:stretch/>
        </p:blipFill>
        <p:spPr>
          <a:xfrm>
            <a:off x="1986739" y="2160031"/>
            <a:ext cx="3392762" cy="1945943"/>
          </a:xfrm>
          <a:prstGeom prst="rect">
            <a:avLst/>
          </a:prstGeom>
        </p:spPr>
      </p:pic>
      <p:pic>
        <p:nvPicPr>
          <p:cNvPr id="7" name="Imagen 6"/>
          <p:cNvPicPr>
            <a:picLocks noChangeAspect="1"/>
          </p:cNvPicPr>
          <p:nvPr/>
        </p:nvPicPr>
        <p:blipFill rotWithShape="1">
          <a:blip r:embed="rId3"/>
          <a:srcRect l="30385" t="26570" r="30490" b="32199"/>
          <a:stretch/>
        </p:blipFill>
        <p:spPr>
          <a:xfrm>
            <a:off x="8443414" y="619292"/>
            <a:ext cx="3580263" cy="2605614"/>
          </a:xfrm>
          <a:prstGeom prst="rect">
            <a:avLst/>
          </a:prstGeom>
        </p:spPr>
      </p:pic>
      <p:pic>
        <p:nvPicPr>
          <p:cNvPr id="8" name="Imagen 7"/>
          <p:cNvPicPr>
            <a:picLocks noChangeAspect="1"/>
          </p:cNvPicPr>
          <p:nvPr/>
        </p:nvPicPr>
        <p:blipFill rotWithShape="1">
          <a:blip r:embed="rId4"/>
          <a:srcRect l="28689" t="13666" r="28724" b="29617"/>
          <a:stretch/>
        </p:blipFill>
        <p:spPr>
          <a:xfrm>
            <a:off x="1986739" y="4294568"/>
            <a:ext cx="3511039" cy="2322323"/>
          </a:xfrm>
          <a:prstGeom prst="rect">
            <a:avLst/>
          </a:prstGeom>
        </p:spPr>
      </p:pic>
      <p:sp>
        <p:nvSpPr>
          <p:cNvPr id="9" name="Subtítulo 2"/>
          <p:cNvSpPr txBox="1">
            <a:spLocks/>
          </p:cNvSpPr>
          <p:nvPr/>
        </p:nvSpPr>
        <p:spPr>
          <a:xfrm>
            <a:off x="115863" y="2512529"/>
            <a:ext cx="1626358" cy="1240945"/>
          </a:xfrm>
          <a:prstGeom prst="rect">
            <a:avLst/>
          </a:prstGeom>
          <a:ln>
            <a:solidFill>
              <a:schemeClr val="accent2"/>
            </a:solid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t">
            <a:normAutofit fontScale="85000" lnSpcReduction="1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s-MX" dirty="0">
                <a:solidFill>
                  <a:schemeClr val="tx1"/>
                </a:solidFill>
              </a:rPr>
              <a:t>Lo que primero hacemos es crear un nuevo proyecto</a:t>
            </a:r>
          </a:p>
        </p:txBody>
      </p:sp>
      <p:sp>
        <p:nvSpPr>
          <p:cNvPr id="10" name="Subtítulo 2"/>
          <p:cNvSpPr txBox="1">
            <a:spLocks/>
          </p:cNvSpPr>
          <p:nvPr/>
        </p:nvSpPr>
        <p:spPr>
          <a:xfrm>
            <a:off x="5624019" y="2424052"/>
            <a:ext cx="2470244" cy="1240945"/>
          </a:xfrm>
          <a:prstGeom prst="rect">
            <a:avLst/>
          </a:prstGeom>
          <a:ln>
            <a:solidFill>
              <a:schemeClr val="accent2"/>
            </a:solid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s-MX" dirty="0" smtClean="0">
                <a:solidFill>
                  <a:schemeClr val="tx1"/>
                </a:solidFill>
              </a:rPr>
              <a:t>Seleccionamos el modo “Console Application”</a:t>
            </a:r>
            <a:endParaRPr lang="es-MX" dirty="0">
              <a:solidFill>
                <a:schemeClr val="tx1"/>
              </a:solidFill>
            </a:endParaRPr>
          </a:p>
        </p:txBody>
      </p:sp>
      <p:sp>
        <p:nvSpPr>
          <p:cNvPr id="11" name="Subtítulo 2"/>
          <p:cNvSpPr txBox="1">
            <a:spLocks/>
          </p:cNvSpPr>
          <p:nvPr/>
        </p:nvSpPr>
        <p:spPr>
          <a:xfrm>
            <a:off x="251448" y="5004564"/>
            <a:ext cx="1626358" cy="1240945"/>
          </a:xfrm>
          <a:prstGeom prst="rect">
            <a:avLst/>
          </a:prstGeom>
          <a:ln w="3175">
            <a:solidFill>
              <a:schemeClr val="accent2"/>
            </a:solidFill>
          </a:ln>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s-MX" dirty="0" smtClean="0">
                <a:solidFill>
                  <a:schemeClr val="tx1"/>
                </a:solidFill>
              </a:rPr>
              <a:t>Y lo guardamos como queramos</a:t>
            </a:r>
          </a:p>
          <a:p>
            <a:endParaRPr lang="es-MX" dirty="0">
              <a:solidFill>
                <a:schemeClr val="tx1"/>
              </a:solidFill>
            </a:endParaRPr>
          </a:p>
        </p:txBody>
      </p:sp>
      <p:sp>
        <p:nvSpPr>
          <p:cNvPr id="12" name="Subtítulo 2"/>
          <p:cNvSpPr txBox="1">
            <a:spLocks/>
          </p:cNvSpPr>
          <p:nvPr/>
        </p:nvSpPr>
        <p:spPr>
          <a:xfrm>
            <a:off x="5667235" y="5004565"/>
            <a:ext cx="1626358" cy="1240945"/>
          </a:xfrm>
          <a:prstGeom prst="rect">
            <a:avLst/>
          </a:prstGeom>
          <a:ln w="3175">
            <a:solidFill>
              <a:schemeClr val="accent2"/>
            </a:solidFill>
          </a:ln>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s-MX" dirty="0" smtClean="0">
                <a:solidFill>
                  <a:schemeClr val="tx1"/>
                </a:solidFill>
              </a:rPr>
              <a:t>También guardamos nuestro main</a:t>
            </a:r>
            <a:endParaRPr lang="es-MX" dirty="0">
              <a:solidFill>
                <a:schemeClr val="tx1"/>
              </a:solidFill>
            </a:endParaRPr>
          </a:p>
        </p:txBody>
      </p:sp>
      <p:pic>
        <p:nvPicPr>
          <p:cNvPr id="13" name="Imagen 12"/>
          <p:cNvPicPr>
            <a:picLocks noChangeAspect="1"/>
          </p:cNvPicPr>
          <p:nvPr/>
        </p:nvPicPr>
        <p:blipFill rotWithShape="1">
          <a:blip r:embed="rId5"/>
          <a:srcRect l="8025" t="2565" r="28462" b="29524"/>
          <a:stretch/>
        </p:blipFill>
        <p:spPr>
          <a:xfrm>
            <a:off x="7603207" y="3227972"/>
            <a:ext cx="4560627" cy="2397064"/>
          </a:xfrm>
          <a:prstGeom prst="rect">
            <a:avLst/>
          </a:prstGeom>
        </p:spPr>
      </p:pic>
      <p:sp>
        <p:nvSpPr>
          <p:cNvPr id="14" name="Botón de acción: Personalizar 13">
            <a:hlinkClick r:id="rId6"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5" name="Botón de acción: Inicio 1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Botón de acción: Hacia delante o Siguiente 1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Botón de acción: Hacia atrás o Anterior 1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160410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5527" t="12741" r="16410" b="13029"/>
          <a:stretch/>
        </p:blipFill>
        <p:spPr>
          <a:xfrm>
            <a:off x="0" y="0"/>
            <a:ext cx="12192000" cy="6858000"/>
          </a:xfrm>
          <a:prstGeom prst="rect">
            <a:avLst/>
          </a:prstGeom>
        </p:spPr>
      </p:pic>
      <p:sp>
        <p:nvSpPr>
          <p:cNvPr id="5" name="Cerrar llave 4"/>
          <p:cNvSpPr/>
          <p:nvPr/>
        </p:nvSpPr>
        <p:spPr>
          <a:xfrm>
            <a:off x="2606723" y="436729"/>
            <a:ext cx="736979" cy="68238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6" name="CuadroTexto 5"/>
          <p:cNvSpPr txBox="1"/>
          <p:nvPr/>
        </p:nvSpPr>
        <p:spPr>
          <a:xfrm>
            <a:off x="3684896" y="723331"/>
            <a:ext cx="1082348" cy="369332"/>
          </a:xfrm>
          <a:prstGeom prst="rect">
            <a:avLst/>
          </a:prstGeom>
          <a:ln/>
        </p:spPr>
        <p:style>
          <a:lnRef idx="2">
            <a:schemeClr val="accent1"/>
          </a:lnRef>
          <a:fillRef idx="1">
            <a:schemeClr val="lt1"/>
          </a:fillRef>
          <a:effectRef idx="0">
            <a:schemeClr val="accent1"/>
          </a:effectRef>
          <a:fontRef idx="minor">
            <a:schemeClr val="dk1"/>
          </a:fontRef>
        </p:style>
        <p:txBody>
          <a:bodyPr wrap="none" rtlCol="0">
            <a:spAutoFit/>
          </a:bodyPr>
          <a:lstStyle/>
          <a:p>
            <a:r>
              <a:rPr lang="es-MX" dirty="0" smtClean="0"/>
              <a:t>Librerías</a:t>
            </a:r>
            <a:endParaRPr lang="es-MX" dirty="0"/>
          </a:p>
        </p:txBody>
      </p:sp>
      <p:sp>
        <p:nvSpPr>
          <p:cNvPr id="7" name="CuadroTexto 6"/>
          <p:cNvSpPr txBox="1"/>
          <p:nvPr/>
        </p:nvSpPr>
        <p:spPr>
          <a:xfrm>
            <a:off x="5240739" y="2697837"/>
            <a:ext cx="4858603" cy="738664"/>
          </a:xfrm>
          <a:prstGeom prst="rect">
            <a:avLst/>
          </a:prstGeom>
          <a:noFill/>
          <a:ln>
            <a:solidFill>
              <a:schemeClr val="accent2"/>
            </a:solidFill>
          </a:ln>
        </p:spPr>
        <p:txBody>
          <a:bodyPr wrap="square" rtlCol="0">
            <a:spAutoFit/>
          </a:bodyPr>
          <a:lstStyle/>
          <a:p>
            <a:r>
              <a:rPr lang="es-MX" sz="1400" dirty="0" smtClean="0"/>
              <a:t>Consideremos la información de un nodo, el cual consiste de un nodo derecho y un nodo, por el cual declaramos esta información en una estructura.</a:t>
            </a:r>
            <a:endParaRPr lang="es-MX" sz="1400" dirty="0"/>
          </a:p>
        </p:txBody>
      </p:sp>
      <p:sp>
        <p:nvSpPr>
          <p:cNvPr id="8" name="Cerrar llave 7"/>
          <p:cNvSpPr/>
          <p:nvPr/>
        </p:nvSpPr>
        <p:spPr>
          <a:xfrm>
            <a:off x="4398754" y="2606722"/>
            <a:ext cx="736979" cy="8233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9" name="Botón de acción: Personalizar 8">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0" name="Botón de acción: Inicio 9">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atrás o Anterior 11">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42376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078" y="205503"/>
            <a:ext cx="8557063" cy="6522217"/>
          </a:xfrm>
          <a:prstGeom prst="rect">
            <a:avLst/>
          </a:prstGeom>
        </p:spPr>
      </p:pic>
      <p:sp>
        <p:nvSpPr>
          <p:cNvPr id="3" name="Rectángulo redondeado 2"/>
          <p:cNvSpPr/>
          <p:nvPr/>
        </p:nvSpPr>
        <p:spPr>
          <a:xfrm>
            <a:off x="2429059" y="510796"/>
            <a:ext cx="1081825" cy="47651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Flecha abajo 3"/>
          <p:cNvSpPr/>
          <p:nvPr/>
        </p:nvSpPr>
        <p:spPr>
          <a:xfrm rot="3175098">
            <a:off x="3279064" y="114630"/>
            <a:ext cx="463639" cy="625099"/>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Personalizar 4">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176700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5418" t="12740" r="41711" b="10144"/>
          <a:stretch/>
        </p:blipFill>
        <p:spPr>
          <a:xfrm>
            <a:off x="0" y="0"/>
            <a:ext cx="8628572" cy="6858000"/>
          </a:xfrm>
          <a:prstGeom prst="rect">
            <a:avLst/>
          </a:prstGeom>
        </p:spPr>
      </p:pic>
      <p:sp>
        <p:nvSpPr>
          <p:cNvPr id="3" name="Botón de acción: Personalizar 2">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411115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204" t="13125" r="41495" b="12259"/>
          <a:stretch/>
        </p:blipFill>
        <p:spPr>
          <a:xfrm>
            <a:off x="-93239" y="2499"/>
            <a:ext cx="9594166" cy="6855501"/>
          </a:xfrm>
          <a:prstGeom prst="rect">
            <a:avLst/>
          </a:prstGeom>
        </p:spPr>
      </p:pic>
      <p:sp>
        <p:nvSpPr>
          <p:cNvPr id="3" name="Botón de acción: Personalizar 2">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497587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32773" t="27380" r="8410" b="3776"/>
          <a:stretch/>
        </p:blipFill>
        <p:spPr>
          <a:xfrm>
            <a:off x="0" y="0"/>
            <a:ext cx="7652825" cy="5036024"/>
          </a:xfrm>
          <a:prstGeom prst="rect">
            <a:avLst/>
          </a:prstGeom>
        </p:spPr>
      </p:pic>
      <p:pic>
        <p:nvPicPr>
          <p:cNvPr id="5" name="Imagen 4"/>
          <p:cNvPicPr>
            <a:picLocks noChangeAspect="1"/>
          </p:cNvPicPr>
          <p:nvPr/>
        </p:nvPicPr>
        <p:blipFill rotWithShape="1">
          <a:blip r:embed="rId3"/>
          <a:srcRect l="32881" t="28125" r="7977" b="4152"/>
          <a:stretch/>
        </p:blipFill>
        <p:spPr>
          <a:xfrm>
            <a:off x="1409966" y="2040136"/>
            <a:ext cx="7524318" cy="4844232"/>
          </a:xfrm>
          <a:prstGeom prst="rect">
            <a:avLst/>
          </a:prstGeom>
        </p:spPr>
      </p:pic>
      <p:sp>
        <p:nvSpPr>
          <p:cNvPr id="6" name="CuadroTexto 5"/>
          <p:cNvSpPr txBox="1"/>
          <p:nvPr/>
        </p:nvSpPr>
        <p:spPr>
          <a:xfrm>
            <a:off x="4408228" y="884290"/>
            <a:ext cx="5144756" cy="646331"/>
          </a:xfrm>
          <a:prstGeom prst="rect">
            <a:avLst/>
          </a:prstGeom>
          <a:noFill/>
          <a:ln>
            <a:solidFill>
              <a:schemeClr val="accent2"/>
            </a:solidFill>
          </a:ln>
        </p:spPr>
        <p:txBody>
          <a:bodyPr wrap="square" rtlCol="0">
            <a:spAutoFit/>
          </a:bodyPr>
          <a:lstStyle/>
          <a:p>
            <a:r>
              <a:rPr lang="es-MX" dirty="0" smtClean="0">
                <a:solidFill>
                  <a:srgbClr val="FF0000"/>
                </a:solidFill>
              </a:rPr>
              <a:t>Paso Final. </a:t>
            </a:r>
            <a:r>
              <a:rPr lang="es-MX" dirty="0" smtClean="0"/>
              <a:t>Ahora ejecutamos nuestro programa, mostrándonos el menú de opciones.</a:t>
            </a:r>
            <a:endParaRPr lang="es-MX" dirty="0"/>
          </a:p>
        </p:txBody>
      </p:sp>
      <p:sp>
        <p:nvSpPr>
          <p:cNvPr id="7" name="CuadroTexto 6"/>
          <p:cNvSpPr txBox="1"/>
          <p:nvPr/>
        </p:nvSpPr>
        <p:spPr>
          <a:xfrm>
            <a:off x="2914602" y="4066528"/>
            <a:ext cx="5890625" cy="1938992"/>
          </a:xfrm>
          <a:prstGeom prst="rect">
            <a:avLst/>
          </a:prstGeom>
          <a:noFill/>
          <a:ln>
            <a:solidFill>
              <a:schemeClr val="accent2"/>
            </a:solidFill>
          </a:ln>
        </p:spPr>
        <p:txBody>
          <a:bodyPr wrap="square" rtlCol="0">
            <a:spAutoFit/>
          </a:bodyPr>
          <a:lstStyle/>
          <a:p>
            <a:r>
              <a:rPr lang="es-MX" sz="2000" dirty="0" smtClean="0"/>
              <a:t>Ingresamos opción 1 y digitamos el numero que se requiera, siendo esto un nodo conforme el usuario va ingresando un numero, este se va guardando y después podrá mostrar los números que este ingreso , si desea salir solo ingresa la opción de “salir”, para terminar la ejecución.</a:t>
            </a:r>
            <a:endParaRPr lang="es-MX" sz="2000" dirty="0"/>
          </a:p>
        </p:txBody>
      </p:sp>
      <p:sp>
        <p:nvSpPr>
          <p:cNvPr id="8" name="Título 1"/>
          <p:cNvSpPr txBox="1">
            <a:spLocks/>
          </p:cNvSpPr>
          <p:nvPr/>
        </p:nvSpPr>
        <p:spPr>
          <a:xfrm>
            <a:off x="2448807" y="216218"/>
            <a:ext cx="7766936" cy="652818"/>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500" dirty="0" smtClean="0"/>
              <a:t>Ejecución del programa</a:t>
            </a:r>
            <a:endParaRPr lang="es-MX" sz="3500" dirty="0"/>
          </a:p>
        </p:txBody>
      </p:sp>
      <p:sp>
        <p:nvSpPr>
          <p:cNvPr id="9" name="Botón de acción: Personalizar 8">
            <a:hlinkClick r:id="rId4"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0" name="Botón de acción: Inicio 9">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atrás o Anterior 11">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477109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9421" y="200599"/>
            <a:ext cx="8179298" cy="716924"/>
          </a:xfrm>
        </p:spPr>
        <p:txBody>
          <a:bodyPr>
            <a:normAutofit/>
          </a:bodyPr>
          <a:lstStyle/>
          <a:p>
            <a:pPr algn="ctr"/>
            <a:r>
              <a:rPr lang="es-MX" sz="3400" dirty="0" smtClean="0"/>
              <a:t>TDA MAS COMUNES </a:t>
            </a:r>
            <a:endParaRPr lang="es-MX" sz="3400" dirty="0"/>
          </a:p>
        </p:txBody>
      </p:sp>
      <p:sp>
        <p:nvSpPr>
          <p:cNvPr id="3" name="Marcador de contenido 2"/>
          <p:cNvSpPr>
            <a:spLocks noGrp="1"/>
          </p:cNvSpPr>
          <p:nvPr>
            <p:ph idx="1"/>
          </p:nvPr>
        </p:nvSpPr>
        <p:spPr>
          <a:xfrm>
            <a:off x="234378" y="559061"/>
            <a:ext cx="11075832" cy="5022953"/>
          </a:xfrm>
        </p:spPr>
        <p:txBody>
          <a:bodyPr>
            <a:noAutofit/>
          </a:bodyPr>
          <a:lstStyle/>
          <a:p>
            <a:r>
              <a:rPr lang="es-MX" sz="1200" b="1" u="sng" dirty="0">
                <a:solidFill>
                  <a:srgbClr val="FF0000"/>
                </a:solidFill>
              </a:rPr>
              <a:t>Listas</a:t>
            </a:r>
            <a:endParaRPr lang="es-MX" sz="1200" dirty="0">
              <a:solidFill>
                <a:srgbClr val="FF0000"/>
              </a:solidFill>
            </a:endParaRPr>
          </a:p>
          <a:p>
            <a:r>
              <a:rPr lang="es-MX" sz="1200" dirty="0">
                <a:solidFill>
                  <a:schemeClr val="tx1"/>
                </a:solidFill>
              </a:rPr>
              <a:t>Esta forma de almacenar elementos consiste en colocarlos en una lista lineal que tiene un enlace por cada elemente para determinar cual es el elemento siguiente. Las listas se utilizan habitualmente para guardar elementos del mismo tipo y se caracterizan porque pueden contener un número indeterminado de elementos y porque siguen un orden explícito. La lista de cero elementos se denomina lista vacía.</a:t>
            </a:r>
          </a:p>
          <a:p>
            <a:r>
              <a:rPr lang="es-MX" sz="1200" b="1" u="sng" dirty="0">
                <a:solidFill>
                  <a:srgbClr val="FF0000"/>
                </a:solidFill>
              </a:rPr>
              <a:t>Colas</a:t>
            </a:r>
            <a:endParaRPr lang="es-MX" sz="1200" dirty="0">
              <a:solidFill>
                <a:srgbClr val="FF0000"/>
              </a:solidFill>
            </a:endParaRPr>
          </a:p>
          <a:p>
            <a:r>
              <a:rPr lang="es-MX" sz="1200" dirty="0">
                <a:solidFill>
                  <a:schemeClr val="tx1"/>
                </a:solidFill>
              </a:rPr>
              <a:t>En el contexto de la programación, una cola es una lista en la que los elementos se insertan por un extremo (llamado fondo) y se suprimen por el otro (llamado frente). En esta estructura de datos el primer elemento que entra es el primero en salir. </a:t>
            </a:r>
          </a:p>
          <a:p>
            <a:r>
              <a:rPr lang="es-MX" sz="1200" b="1" u="sng" dirty="0">
                <a:solidFill>
                  <a:srgbClr val="FF0000"/>
                </a:solidFill>
              </a:rPr>
              <a:t>Pilas</a:t>
            </a:r>
            <a:endParaRPr lang="es-MX" sz="1200" b="1" dirty="0">
              <a:solidFill>
                <a:srgbClr val="FF0000"/>
              </a:solidFill>
            </a:endParaRPr>
          </a:p>
          <a:p>
            <a:r>
              <a:rPr lang="es-MX" sz="1200" dirty="0">
                <a:solidFill>
                  <a:schemeClr val="tx1"/>
                </a:solidFill>
              </a:rPr>
              <a:t>Una pila es una estructura de datos en la cual todas las inserciones y las eliminaciones se realizan por el mismo extremo, denominado cima de la pila. En una pila, el último elemento en entrar es el primero en salir, al contrario de lo que pasa en las colas.</a:t>
            </a:r>
          </a:p>
          <a:p>
            <a:r>
              <a:rPr lang="es-MX" sz="1200" b="1" u="sng" dirty="0">
                <a:solidFill>
                  <a:srgbClr val="0070C0"/>
                </a:solidFill>
              </a:rPr>
              <a:t>TAD no lineales</a:t>
            </a:r>
            <a:endParaRPr lang="es-MX" sz="1200" b="1" dirty="0">
              <a:solidFill>
                <a:srgbClr val="0070C0"/>
              </a:solidFill>
            </a:endParaRPr>
          </a:p>
          <a:p>
            <a:r>
              <a:rPr lang="es-MX" sz="1200" b="1" u="sng" dirty="0">
                <a:solidFill>
                  <a:srgbClr val="FF0000"/>
                </a:solidFill>
              </a:rPr>
              <a:t>Árboles</a:t>
            </a:r>
            <a:endParaRPr lang="es-MX" sz="1200" b="1" dirty="0">
              <a:solidFill>
                <a:srgbClr val="FF0000"/>
              </a:solidFill>
            </a:endParaRPr>
          </a:p>
          <a:p>
            <a:r>
              <a:rPr lang="es-MX" sz="1200" dirty="0">
                <a:solidFill>
                  <a:schemeClr val="tx1"/>
                </a:solidFill>
              </a:rPr>
              <a:t>El árbol es un TAD que organiza sus elementos (nodos) de forma jerárquica. Si una rama va del nodo a al nodo b, entonces a es el padre de b. Todos los nodos tienen un padre, excepto el nodo principal, denominado raíz del árbol.</a:t>
            </a:r>
          </a:p>
          <a:p>
            <a:r>
              <a:rPr lang="es-MX" sz="1200" b="1" u="sng" dirty="0">
                <a:solidFill>
                  <a:srgbClr val="FF0000"/>
                </a:solidFill>
              </a:rPr>
              <a:t>binarios de búsqueda</a:t>
            </a:r>
            <a:endParaRPr lang="es-MX" sz="1200" b="1" dirty="0">
              <a:solidFill>
                <a:srgbClr val="FF0000"/>
              </a:solidFill>
            </a:endParaRPr>
          </a:p>
          <a:p>
            <a:r>
              <a:rPr lang="es-MX" sz="1200" dirty="0">
                <a:solidFill>
                  <a:schemeClr val="tx1"/>
                </a:solidFill>
              </a:rPr>
              <a:t>El árbol binario de búsqueda es una variación del TAD árbol. Se trata de aquellos árboles binarios (cada nodo tiene dos hijos como máximo) en los cuales todos los datos del subárbol izquierdo son menores que los datos del nodo, y los datos del subárbol derecho son mayores que los datos del nodo.</a:t>
            </a:r>
          </a:p>
          <a:p>
            <a:r>
              <a:rPr lang="es-MX" sz="1200" b="1" u="sng" dirty="0">
                <a:solidFill>
                  <a:srgbClr val="FF0000"/>
                </a:solidFill>
              </a:rPr>
              <a:t>Grafos</a:t>
            </a:r>
            <a:endParaRPr lang="es-MX" sz="1200" b="1" dirty="0">
              <a:solidFill>
                <a:srgbClr val="FF0000"/>
              </a:solidFill>
            </a:endParaRPr>
          </a:p>
          <a:p>
            <a:r>
              <a:rPr lang="es-MX" sz="1200" dirty="0">
                <a:solidFill>
                  <a:schemeClr val="tx1"/>
                </a:solidFill>
              </a:rPr>
              <a:t>Hemos visto que los árboles binarios representan datos entre los cuales existe una jerarquía. Los grafos sin embargo se utilizan para representar relaciones arbitrarias entre datos. En su representación, cada elemento de problema forma un nodo. </a:t>
            </a:r>
          </a:p>
        </p:txBody>
      </p:sp>
      <p:sp>
        <p:nvSpPr>
          <p:cNvPr id="5" name="Botón de acción: Personalizar 4">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6718856" y="6445622"/>
            <a:ext cx="1788888" cy="307777"/>
          </a:xfrm>
          <a:prstGeom prst="rect">
            <a:avLst/>
          </a:prstGeom>
        </p:spPr>
        <p:txBody>
          <a:bodyPr wrap="none">
            <a:spAutoFit/>
          </a:bodyPr>
          <a:lstStyle/>
          <a:p>
            <a:r>
              <a:rPr lang="es-MX" sz="1400" dirty="0"/>
              <a:t>Paredes, D. (2009). </a:t>
            </a:r>
          </a:p>
        </p:txBody>
      </p:sp>
    </p:spTree>
    <p:extLst>
      <p:ext uri="{BB962C8B-B14F-4D97-AF65-F5344CB8AC3E}">
        <p14:creationId xmlns:p14="http://schemas.microsoft.com/office/powerpoint/2010/main" val="343322605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403538"/>
            <a:ext cx="8596668" cy="1320800"/>
          </a:xfrm>
        </p:spPr>
        <p:txBody>
          <a:bodyPr/>
          <a:lstStyle/>
          <a:p>
            <a:pPr algn="ctr"/>
            <a:r>
              <a:rPr lang="es-MX" dirty="0"/>
              <a:t>EJEMPLOS</a:t>
            </a:r>
          </a:p>
        </p:txBody>
      </p:sp>
      <p:pic>
        <p:nvPicPr>
          <p:cNvPr id="1026" name="Picture 2" descr="Resultado de imagen para tads conjuntos"/>
          <p:cNvPicPr>
            <a:picLocks noChangeAspect="1" noChangeArrowheads="1"/>
          </p:cNvPicPr>
          <p:nvPr/>
        </p:nvPicPr>
        <p:blipFill rotWithShape="1">
          <a:blip r:embed="rId2">
            <a:extLst>
              <a:ext uri="{28A0092B-C50C-407E-A947-70E740481C1C}">
                <a14:useLocalDpi xmlns:a14="http://schemas.microsoft.com/office/drawing/2010/main" val="0"/>
              </a:ext>
            </a:extLst>
          </a:blip>
          <a:srcRect l="1960" t="51367" r="2828" b="11075"/>
          <a:stretch/>
        </p:blipFill>
        <p:spPr bwMode="auto">
          <a:xfrm>
            <a:off x="569675" y="1231074"/>
            <a:ext cx="3974969" cy="11760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arboles binarios de busque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6910" y="1635066"/>
            <a:ext cx="1905000" cy="1428750"/>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410513" y="2460976"/>
            <a:ext cx="5744188" cy="830997"/>
          </a:xfrm>
          <a:prstGeom prst="rect">
            <a:avLst/>
          </a:prstGeom>
          <a:noFill/>
        </p:spPr>
        <p:txBody>
          <a:bodyPr wrap="square" rtlCol="0">
            <a:spAutoFit/>
          </a:bodyPr>
          <a:lstStyle/>
          <a:p>
            <a:r>
              <a:rPr lang="en-US" sz="1200" i="1" dirty="0" smtClean="0"/>
              <a:t>Nell, D.(2002). </a:t>
            </a:r>
            <a:r>
              <a:rPr lang="en-US" sz="1200" i="1" dirty="0"/>
              <a:t>I</a:t>
            </a:r>
            <a:r>
              <a:rPr lang="en-US" sz="1200" i="1" dirty="0" smtClean="0"/>
              <a:t>lustración de </a:t>
            </a:r>
            <a:r>
              <a:rPr lang="en-US" sz="1200" i="1" dirty="0"/>
              <a:t>Object-oriented Data Structures using Java, Jones and Bartlett </a:t>
            </a:r>
            <a:r>
              <a:rPr lang="en-US" sz="1200" i="1" dirty="0" smtClean="0"/>
              <a:t>Publishers</a:t>
            </a:r>
            <a:r>
              <a:rPr lang="en-US" sz="1200" i="1" dirty="0"/>
              <a:t>.</a:t>
            </a:r>
            <a:r>
              <a:rPr lang="en-US" sz="1200" i="1" dirty="0" smtClean="0"/>
              <a:t>[Figura]. Recuperado </a:t>
            </a:r>
            <a:r>
              <a:rPr lang="en-US" sz="1200" i="1" dirty="0"/>
              <a:t>de</a:t>
            </a:r>
            <a:r>
              <a:rPr lang="en-US" sz="1200" i="1" dirty="0" smtClean="0"/>
              <a:t>: http</a:t>
            </a:r>
            <a:r>
              <a:rPr lang="en-US" sz="1200" i="1" dirty="0"/>
              <a:t>://slideplayer.es/slide/2305450/8/images/3/2.1.+Repaso+del+TAD+Conjunto..jpg</a:t>
            </a:r>
            <a:endParaRPr lang="es-MX" sz="1200" b="1" i="1" dirty="0" smtClean="0"/>
          </a:p>
        </p:txBody>
      </p:sp>
      <p:sp>
        <p:nvSpPr>
          <p:cNvPr id="10" name="Rectángulo 9"/>
          <p:cNvSpPr/>
          <p:nvPr/>
        </p:nvSpPr>
        <p:spPr>
          <a:xfrm>
            <a:off x="882927" y="687651"/>
            <a:ext cx="1674233" cy="830997"/>
          </a:xfrm>
          <a:prstGeom prst="rect">
            <a:avLst/>
          </a:prstGeom>
        </p:spPr>
        <p:txBody>
          <a:bodyPr wrap="square">
            <a:spAutoFit/>
          </a:bodyPr>
          <a:lstStyle/>
          <a:p>
            <a:r>
              <a:rPr lang="es-MX" sz="2400" b="1" dirty="0" smtClean="0">
                <a:solidFill>
                  <a:srgbClr val="7030A0"/>
                </a:solidFill>
              </a:rPr>
              <a:t>Conjuntos</a:t>
            </a:r>
          </a:p>
          <a:p>
            <a:endParaRPr lang="es-MX" sz="2400" b="1" u="sng" dirty="0">
              <a:solidFill>
                <a:srgbClr val="7030A0"/>
              </a:solidFill>
              <a:effectLst>
                <a:outerShdw blurRad="38100" dist="38100" dir="2700000" algn="tl">
                  <a:srgbClr val="000000">
                    <a:alpha val="43137"/>
                  </a:srgbClr>
                </a:outerShdw>
              </a:effectLst>
            </a:endParaRPr>
          </a:p>
        </p:txBody>
      </p:sp>
      <p:sp>
        <p:nvSpPr>
          <p:cNvPr id="11" name="Rectángulo 10"/>
          <p:cNvSpPr/>
          <p:nvPr/>
        </p:nvSpPr>
        <p:spPr>
          <a:xfrm>
            <a:off x="7703481" y="668127"/>
            <a:ext cx="2885602" cy="1200329"/>
          </a:xfrm>
          <a:prstGeom prst="rect">
            <a:avLst/>
          </a:prstGeom>
        </p:spPr>
        <p:txBody>
          <a:bodyPr wrap="square">
            <a:spAutoFit/>
          </a:bodyPr>
          <a:lstStyle/>
          <a:p>
            <a:r>
              <a:rPr lang="es-MX" sz="2400" b="1" dirty="0" smtClean="0">
                <a:solidFill>
                  <a:srgbClr val="7030A0"/>
                </a:solidFill>
              </a:rPr>
              <a:t>Arboles binarios de búsqueda</a:t>
            </a:r>
          </a:p>
          <a:p>
            <a:endParaRPr lang="es-MX" sz="2400" b="1" u="sng" dirty="0">
              <a:solidFill>
                <a:srgbClr val="7030A0"/>
              </a:solidFill>
              <a:effectLst>
                <a:outerShdw blurRad="38100" dist="38100" dir="2700000" algn="tl">
                  <a:srgbClr val="000000">
                    <a:alpha val="43137"/>
                  </a:srgbClr>
                </a:outerShdw>
              </a:effectLst>
            </a:endParaRPr>
          </a:p>
        </p:txBody>
      </p:sp>
      <p:sp>
        <p:nvSpPr>
          <p:cNvPr id="12" name="Rectángulo 11"/>
          <p:cNvSpPr/>
          <p:nvPr/>
        </p:nvSpPr>
        <p:spPr>
          <a:xfrm>
            <a:off x="1937730" y="3425904"/>
            <a:ext cx="2042185" cy="830997"/>
          </a:xfrm>
          <a:prstGeom prst="rect">
            <a:avLst/>
          </a:prstGeom>
        </p:spPr>
        <p:txBody>
          <a:bodyPr wrap="square">
            <a:spAutoFit/>
          </a:bodyPr>
          <a:lstStyle/>
          <a:p>
            <a:r>
              <a:rPr lang="es-MX" sz="2400" b="1" dirty="0" smtClean="0">
                <a:solidFill>
                  <a:srgbClr val="7030A0"/>
                </a:solidFill>
              </a:rPr>
              <a:t>Pilas y colas</a:t>
            </a:r>
          </a:p>
          <a:p>
            <a:endParaRPr lang="es-MX" sz="2400" b="1" u="sng" dirty="0">
              <a:solidFill>
                <a:srgbClr val="7030A0"/>
              </a:solidFill>
              <a:effectLst>
                <a:outerShdw blurRad="38100" dist="38100" dir="2700000" algn="tl">
                  <a:srgbClr val="000000">
                    <a:alpha val="43137"/>
                  </a:srgbClr>
                </a:outerShdw>
              </a:effectLst>
            </a:endParaRPr>
          </a:p>
        </p:txBody>
      </p:sp>
      <p:sp>
        <p:nvSpPr>
          <p:cNvPr id="13" name="Rectángulo 12"/>
          <p:cNvSpPr/>
          <p:nvPr/>
        </p:nvSpPr>
        <p:spPr>
          <a:xfrm>
            <a:off x="8083357" y="3862074"/>
            <a:ext cx="1386409" cy="830997"/>
          </a:xfrm>
          <a:prstGeom prst="rect">
            <a:avLst/>
          </a:prstGeom>
        </p:spPr>
        <p:txBody>
          <a:bodyPr wrap="square">
            <a:spAutoFit/>
          </a:bodyPr>
          <a:lstStyle/>
          <a:p>
            <a:r>
              <a:rPr lang="es-MX" sz="2400" b="1" dirty="0" smtClean="0">
                <a:solidFill>
                  <a:srgbClr val="7030A0"/>
                </a:solidFill>
              </a:rPr>
              <a:t>Grafos </a:t>
            </a:r>
          </a:p>
          <a:p>
            <a:endParaRPr lang="es-MX" sz="2400" b="1" u="sng" dirty="0">
              <a:solidFill>
                <a:srgbClr val="7030A0"/>
              </a:solidFill>
              <a:effectLst>
                <a:outerShdw blurRad="38100" dist="38100" dir="2700000" algn="tl">
                  <a:srgbClr val="000000">
                    <a:alpha val="43137"/>
                  </a:srgbClr>
                </a:outerShdw>
              </a:effectLst>
            </a:endParaRPr>
          </a:p>
        </p:txBody>
      </p:sp>
      <p:sp>
        <p:nvSpPr>
          <p:cNvPr id="15" name="CuadroTexto 14"/>
          <p:cNvSpPr txBox="1"/>
          <p:nvPr/>
        </p:nvSpPr>
        <p:spPr>
          <a:xfrm>
            <a:off x="6274188" y="3048835"/>
            <a:ext cx="5744188" cy="646331"/>
          </a:xfrm>
          <a:prstGeom prst="rect">
            <a:avLst/>
          </a:prstGeom>
          <a:noFill/>
        </p:spPr>
        <p:txBody>
          <a:bodyPr wrap="square" rtlCol="0">
            <a:spAutoFit/>
          </a:bodyPr>
          <a:lstStyle/>
          <a:p>
            <a:r>
              <a:rPr lang="en-US" sz="1200" i="1" dirty="0" smtClean="0"/>
              <a:t>Sama Villanueva, </a:t>
            </a:r>
            <a:r>
              <a:rPr lang="en-US" sz="1200" i="1" dirty="0"/>
              <a:t>S</a:t>
            </a:r>
            <a:r>
              <a:rPr lang="en-US" sz="1200" i="1" dirty="0" smtClean="0"/>
              <a:t>.(2004). </a:t>
            </a:r>
            <a:r>
              <a:rPr lang="en-US" sz="1200" i="1" dirty="0"/>
              <a:t>I</a:t>
            </a:r>
            <a:r>
              <a:rPr lang="en-US" sz="1200" i="1" dirty="0" smtClean="0"/>
              <a:t>lustración de Herramientas para la programación, </a:t>
            </a:r>
            <a:r>
              <a:rPr lang="en-US" sz="1200" i="1" dirty="0"/>
              <a:t>Jones and Bartlett </a:t>
            </a:r>
            <a:r>
              <a:rPr lang="en-US" sz="1200" i="1" dirty="0" smtClean="0"/>
              <a:t>Publishers</a:t>
            </a:r>
            <a:r>
              <a:rPr lang="en-US" sz="1200" i="1" dirty="0"/>
              <a:t>.</a:t>
            </a:r>
            <a:r>
              <a:rPr lang="en-US" sz="1200" i="1" dirty="0" smtClean="0"/>
              <a:t>[Figura]. Recuperado de</a:t>
            </a:r>
            <a:r>
              <a:rPr lang="en-US" sz="1200" i="1" dirty="0"/>
              <a:t>: http://www.hci.uniovi.es/Products/DSTool/images/busqueda/insercion1.gif</a:t>
            </a:r>
            <a:endParaRPr lang="es-MX" sz="1200" b="1" i="1" dirty="0" smtClean="0"/>
          </a:p>
        </p:txBody>
      </p:sp>
      <p:sp>
        <p:nvSpPr>
          <p:cNvPr id="17" name="CuadroTexto 16"/>
          <p:cNvSpPr txBox="1"/>
          <p:nvPr/>
        </p:nvSpPr>
        <p:spPr>
          <a:xfrm>
            <a:off x="410513" y="5683164"/>
            <a:ext cx="5744188" cy="646331"/>
          </a:xfrm>
          <a:prstGeom prst="rect">
            <a:avLst/>
          </a:prstGeom>
          <a:noFill/>
        </p:spPr>
        <p:txBody>
          <a:bodyPr wrap="square" rtlCol="0">
            <a:spAutoFit/>
          </a:bodyPr>
          <a:lstStyle/>
          <a:p>
            <a:r>
              <a:rPr lang="en-US" sz="1200" i="1" dirty="0" smtClean="0"/>
              <a:t>Contreras Moreira, B.(2007). </a:t>
            </a:r>
            <a:r>
              <a:rPr lang="en-US" sz="1200" i="1" dirty="0"/>
              <a:t>I</a:t>
            </a:r>
            <a:r>
              <a:rPr lang="en-US" sz="1200" i="1" dirty="0" smtClean="0"/>
              <a:t>lustración de Estructuras de datos mas complicadas, Jones and Bartlett Publishers.[Figura]. Recuperado de: http</a:t>
            </a:r>
            <a:r>
              <a:rPr lang="en-US" sz="1200" i="1" dirty="0"/>
              <a:t>://www.ccg.unam.mx/~contrera/bioinfoPerl/img4.png</a:t>
            </a:r>
            <a:endParaRPr lang="es-MX" sz="1200" b="1" i="1" dirty="0" smtClean="0"/>
          </a:p>
        </p:txBody>
      </p:sp>
      <p:pic>
        <p:nvPicPr>
          <p:cNvPr id="6" name="Picture 2" descr="Resultado de imagen para pilas y col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595" y="3841402"/>
            <a:ext cx="3383887" cy="1841762"/>
          </a:xfrm>
          <a:prstGeom prst="rect">
            <a:avLst/>
          </a:prstGeom>
          <a:noFill/>
          <a:extLst>
            <a:ext uri="{909E8E84-426E-40DD-AFC4-6F175D3DCCD1}">
              <a14:hiddenFill xmlns:a14="http://schemas.microsoft.com/office/drawing/2010/main">
                <a:solidFill>
                  <a:srgbClr val="FFFFFF"/>
                </a:solidFill>
              </a14:hiddenFill>
            </a:ext>
          </a:extLst>
        </p:spPr>
      </p:pic>
      <p:sp>
        <p:nvSpPr>
          <p:cNvPr id="19" name="CuadroTexto 18"/>
          <p:cNvSpPr txBox="1"/>
          <p:nvPr/>
        </p:nvSpPr>
        <p:spPr>
          <a:xfrm>
            <a:off x="5683452" y="5779970"/>
            <a:ext cx="6186218" cy="461665"/>
          </a:xfrm>
          <a:prstGeom prst="rect">
            <a:avLst/>
          </a:prstGeom>
          <a:noFill/>
        </p:spPr>
        <p:txBody>
          <a:bodyPr wrap="square" rtlCol="0">
            <a:spAutoFit/>
          </a:bodyPr>
          <a:lstStyle/>
          <a:p>
            <a:r>
              <a:rPr lang="en-US" sz="1200" i="1" dirty="0" smtClean="0"/>
              <a:t>Jipsy. (2009). </a:t>
            </a:r>
            <a:r>
              <a:rPr lang="en-US" sz="1200" i="1" dirty="0"/>
              <a:t>I</a:t>
            </a:r>
            <a:r>
              <a:rPr lang="en-US" sz="1200" i="1" dirty="0" smtClean="0"/>
              <a:t>lustración defile Caminos mas cortos, Wikipedia.[Figura]. Recuperado de: https</a:t>
            </a:r>
            <a:r>
              <a:rPr lang="en-US" sz="1200" i="1" dirty="0"/>
              <a:t>://upload.wikimedia.org/wikipedia/commons/e/ea/Caminosmascortos.jpg</a:t>
            </a:r>
            <a:endParaRPr lang="es-MX" sz="1200" b="1" i="1" dirty="0" smtClean="0"/>
          </a:p>
        </p:txBody>
      </p:sp>
      <p:pic>
        <p:nvPicPr>
          <p:cNvPr id="7" name="Picture 4"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67783" y="4302533"/>
            <a:ext cx="3504516" cy="1380631"/>
          </a:xfrm>
          <a:prstGeom prst="rect">
            <a:avLst/>
          </a:prstGeom>
          <a:noFill/>
          <a:extLst>
            <a:ext uri="{909E8E84-426E-40DD-AFC4-6F175D3DCCD1}">
              <a14:hiddenFill xmlns:a14="http://schemas.microsoft.com/office/drawing/2010/main">
                <a:solidFill>
                  <a:srgbClr val="FFFFFF"/>
                </a:solidFill>
              </a14:hiddenFill>
            </a:ext>
          </a:extLst>
        </p:spPr>
      </p:pic>
      <p:sp>
        <p:nvSpPr>
          <p:cNvPr id="16" name="Botón de acción: Personalizar 15">
            <a:hlinkClick r:id="rId6"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8" name="Botón de acción: Inicio 17">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Botón de acción: Hacia delante o Siguiente 19">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Botón de acción: Hacia atrás o Anterior 20">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954852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30274" y="341921"/>
            <a:ext cx="7766936" cy="775373"/>
          </a:xfrm>
        </p:spPr>
        <p:txBody>
          <a:bodyPr/>
          <a:lstStyle/>
          <a:p>
            <a:pPr algn="ctr"/>
            <a:r>
              <a:rPr lang="es-MX" dirty="0" smtClean="0"/>
              <a:t>Conclusiones</a:t>
            </a:r>
            <a:endParaRPr lang="es-MX" dirty="0"/>
          </a:p>
        </p:txBody>
      </p:sp>
      <p:sp>
        <p:nvSpPr>
          <p:cNvPr id="6" name="Subtítulo 2"/>
          <p:cNvSpPr>
            <a:spLocks noGrp="1"/>
          </p:cNvSpPr>
          <p:nvPr>
            <p:ph type="subTitle" idx="1"/>
          </p:nvPr>
        </p:nvSpPr>
        <p:spPr>
          <a:xfrm>
            <a:off x="602056" y="1364776"/>
            <a:ext cx="9561269" cy="5115361"/>
          </a:xfrm>
        </p:spPr>
        <p:txBody>
          <a:bodyPr>
            <a:noAutofit/>
          </a:bodyPr>
          <a:lstStyle/>
          <a:p>
            <a:pPr algn="just"/>
            <a:r>
              <a:rPr lang="es-MX" dirty="0" smtClean="0">
                <a:solidFill>
                  <a:schemeClr val="tx1"/>
                </a:solidFill>
              </a:rPr>
              <a:t>Los Tipos de Datos (TADs) son </a:t>
            </a:r>
            <a:r>
              <a:rPr lang="es-MX" dirty="0">
                <a:solidFill>
                  <a:schemeClr val="tx1"/>
                </a:solidFill>
              </a:rPr>
              <a:t>un conjunto de datos que  a todo esto nos sirve para el proceso de extraer, definir, implementar y </a:t>
            </a:r>
            <a:r>
              <a:rPr lang="es-MX" dirty="0" smtClean="0">
                <a:solidFill>
                  <a:schemeClr val="tx1"/>
                </a:solidFill>
              </a:rPr>
              <a:t>especificar.</a:t>
            </a:r>
          </a:p>
          <a:p>
            <a:pPr algn="just"/>
            <a:r>
              <a:rPr lang="es-MX" dirty="0" smtClean="0">
                <a:solidFill>
                  <a:schemeClr val="tx1"/>
                </a:solidFill>
              </a:rPr>
              <a:t>La ventaja de utilizar lo tipos de datos abstractos es de que el código es reutilizable pero debemos de tener mucho cuidado por que los tipos de datos tienen que ser del mismo tipo si no puede causar ERROR.</a:t>
            </a:r>
          </a:p>
          <a:p>
            <a:pPr algn="just"/>
            <a:r>
              <a:rPr lang="es-MX" dirty="0" smtClean="0">
                <a:solidFill>
                  <a:schemeClr val="tx1"/>
                </a:solidFill>
              </a:rPr>
              <a:t>Es importante remarcar que siendo </a:t>
            </a:r>
            <a:r>
              <a:rPr lang="es-MX" dirty="0">
                <a:solidFill>
                  <a:schemeClr val="tx1"/>
                </a:solidFill>
              </a:rPr>
              <a:t>parte de la evolución a la programación orientada a objeto (POO) y al desarrollo del </a:t>
            </a:r>
            <a:r>
              <a:rPr lang="es-MX" dirty="0" smtClean="0">
                <a:solidFill>
                  <a:schemeClr val="tx1"/>
                </a:solidFill>
              </a:rPr>
              <a:t>software, también forman parte de las estructuras de datos de la programación modular.</a:t>
            </a:r>
          </a:p>
          <a:p>
            <a:pPr algn="just"/>
            <a:r>
              <a:rPr lang="es-MX" dirty="0" smtClean="0">
                <a:solidFill>
                  <a:schemeClr val="tx1"/>
                </a:solidFill>
              </a:rPr>
              <a:t>Su importancia radica en la implementación y la </a:t>
            </a:r>
            <a:r>
              <a:rPr lang="es-MX" dirty="0">
                <a:solidFill>
                  <a:schemeClr val="tx1"/>
                </a:solidFill>
              </a:rPr>
              <a:t>mejora de rendimiento </a:t>
            </a:r>
            <a:r>
              <a:rPr lang="es-MX" dirty="0" smtClean="0">
                <a:solidFill>
                  <a:schemeClr val="tx1"/>
                </a:solidFill>
              </a:rPr>
              <a:t>al programar.</a:t>
            </a:r>
          </a:p>
          <a:p>
            <a:pPr algn="just"/>
            <a:r>
              <a:rPr lang="es-MX" dirty="0" smtClean="0">
                <a:solidFill>
                  <a:schemeClr val="tx1"/>
                </a:solidFill>
              </a:rPr>
              <a:t>En general el proceso de abstracción se entiende como la identificación de los conceptos esenciales, ignorando los detalles.</a:t>
            </a:r>
          </a:p>
          <a:p>
            <a:pPr algn="just"/>
            <a:r>
              <a:rPr lang="es-MX" dirty="0" smtClean="0">
                <a:solidFill>
                  <a:schemeClr val="tx1"/>
                </a:solidFill>
              </a:rPr>
              <a:t>Una forma de hacer referencia es :</a:t>
            </a:r>
          </a:p>
          <a:p>
            <a:pPr algn="just"/>
            <a:r>
              <a:rPr lang="es-MX" dirty="0" smtClean="0">
                <a:solidFill>
                  <a:schemeClr val="tx1"/>
                </a:solidFill>
              </a:rPr>
              <a:t>Abstracción de procedimientos                        Módulos</a:t>
            </a:r>
          </a:p>
          <a:p>
            <a:pPr algn="just"/>
            <a:r>
              <a:rPr lang="es-MX" dirty="0" smtClean="0">
                <a:solidFill>
                  <a:schemeClr val="tx1"/>
                </a:solidFill>
              </a:rPr>
              <a:t>Abstracción de datos                                        TAD</a:t>
            </a:r>
          </a:p>
          <a:p>
            <a:pPr algn="just"/>
            <a:endParaRPr lang="es-MX" dirty="0">
              <a:solidFill>
                <a:schemeClr val="tx1"/>
              </a:solidFill>
            </a:endParaRPr>
          </a:p>
          <a:p>
            <a:pPr algn="just"/>
            <a:endParaRPr lang="es-MX" dirty="0" smtClean="0">
              <a:solidFill>
                <a:schemeClr val="tx1"/>
              </a:solidFill>
            </a:endParaRPr>
          </a:p>
          <a:p>
            <a:pPr algn="just"/>
            <a:endParaRPr lang="es-MX" dirty="0">
              <a:solidFill>
                <a:schemeClr val="tx1"/>
              </a:solidFill>
            </a:endParaRPr>
          </a:p>
        </p:txBody>
      </p:sp>
      <p:cxnSp>
        <p:nvCxnSpPr>
          <p:cNvPr id="7" name="Conector recto de flecha 6"/>
          <p:cNvCxnSpPr/>
          <p:nvPr/>
        </p:nvCxnSpPr>
        <p:spPr>
          <a:xfrm>
            <a:off x="4230807" y="5581934"/>
            <a:ext cx="968991"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8" name="Conector recto de flecha 7"/>
          <p:cNvCxnSpPr/>
          <p:nvPr/>
        </p:nvCxnSpPr>
        <p:spPr>
          <a:xfrm>
            <a:off x="4067034" y="5994578"/>
            <a:ext cx="968991"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9" name="Botón de acción: Personalizar 8">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0" name="Botón de acción: Inicio 9">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atrás o Anterior 11">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2732469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824753"/>
            <a:ext cx="8596668" cy="860612"/>
          </a:xfrm>
        </p:spPr>
        <p:txBody>
          <a:bodyPr/>
          <a:lstStyle/>
          <a:p>
            <a:r>
              <a:rPr lang="es-MX" dirty="0"/>
              <a:t>BIBLIOGRAFÍA BÁSICA </a:t>
            </a:r>
          </a:p>
        </p:txBody>
      </p:sp>
      <p:sp>
        <p:nvSpPr>
          <p:cNvPr id="3" name="Marcador de contenido 2"/>
          <p:cNvSpPr>
            <a:spLocks noGrp="1"/>
          </p:cNvSpPr>
          <p:nvPr>
            <p:ph idx="1"/>
          </p:nvPr>
        </p:nvSpPr>
        <p:spPr>
          <a:xfrm>
            <a:off x="677334" y="1837860"/>
            <a:ext cx="8596668" cy="3880773"/>
          </a:xfrm>
        </p:spPr>
        <p:txBody>
          <a:bodyPr>
            <a:normAutofit/>
          </a:bodyPr>
          <a:lstStyle/>
          <a:p>
            <a:r>
              <a:rPr lang="es-MX" sz="2000" dirty="0" err="1" smtClean="0"/>
              <a:t>Cairó</a:t>
            </a:r>
            <a:r>
              <a:rPr lang="es-MX" sz="2000" dirty="0"/>
              <a:t>, Osvaldo y </a:t>
            </a:r>
            <a:r>
              <a:rPr lang="es-MX" sz="2000" dirty="0" err="1"/>
              <a:t>Guardati</a:t>
            </a:r>
            <a:r>
              <a:rPr lang="es-MX" sz="2000" dirty="0"/>
              <a:t>, Silvia. (2006). Estructuras de datos (3a. Edición). McGraw-Hill. </a:t>
            </a:r>
            <a:endParaRPr lang="es-MX" sz="2000" dirty="0" smtClean="0"/>
          </a:p>
          <a:p>
            <a:r>
              <a:rPr lang="es-MX" sz="2000" dirty="0" smtClean="0"/>
              <a:t>Criado</a:t>
            </a:r>
            <a:r>
              <a:rPr lang="es-MX" sz="2000" dirty="0"/>
              <a:t>, Ma. Asunción. (2006). Programación en lenguajes estructurados. </a:t>
            </a:r>
            <a:r>
              <a:rPr lang="es-MX" sz="2000" dirty="0" err="1"/>
              <a:t>AlfaOmega</a:t>
            </a:r>
            <a:r>
              <a:rPr lang="es-MX" sz="2000" dirty="0"/>
              <a:t> Ra-Ma. </a:t>
            </a:r>
            <a:endParaRPr lang="es-MX" sz="2000" dirty="0" smtClean="0"/>
          </a:p>
          <a:p>
            <a:r>
              <a:rPr lang="es-MX" sz="2000" dirty="0" err="1" smtClean="0"/>
              <a:t>Joyanes</a:t>
            </a:r>
            <a:r>
              <a:rPr lang="es-MX" sz="2000" dirty="0"/>
              <a:t>, Luis. (2008). Fundamentos de programación (4ª Edición). McGraw-Hill. </a:t>
            </a:r>
            <a:endParaRPr lang="es-MX" sz="2000" dirty="0" smtClean="0"/>
          </a:p>
          <a:p>
            <a:r>
              <a:rPr lang="es-MX" sz="2000" dirty="0" smtClean="0"/>
              <a:t>López</a:t>
            </a:r>
            <a:r>
              <a:rPr lang="es-MX" sz="2000" dirty="0"/>
              <a:t>, Leobardo. (2004). Programación estructurada. Un enfoque algorítmico (2ª. Edición). </a:t>
            </a:r>
            <a:r>
              <a:rPr lang="es-MX" sz="2000" dirty="0" err="1"/>
              <a:t>AlfaOmega</a:t>
            </a:r>
            <a:r>
              <a:rPr lang="es-MX" sz="2000" dirty="0"/>
              <a:t>. </a:t>
            </a:r>
          </a:p>
        </p:txBody>
      </p:sp>
      <p:sp>
        <p:nvSpPr>
          <p:cNvPr id="4" name="Botón de acción: Personalizar 3">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7004905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914400"/>
            <a:ext cx="8596668" cy="824753"/>
          </a:xfrm>
        </p:spPr>
        <p:txBody>
          <a:bodyPr/>
          <a:lstStyle/>
          <a:p>
            <a:r>
              <a:rPr lang="es-MX" dirty="0"/>
              <a:t>BIBLIOGRAFÍA COMPLEMENTARIA </a:t>
            </a:r>
          </a:p>
        </p:txBody>
      </p:sp>
      <p:sp>
        <p:nvSpPr>
          <p:cNvPr id="3" name="Marcador de contenido 2"/>
          <p:cNvSpPr>
            <a:spLocks noGrp="1"/>
          </p:cNvSpPr>
          <p:nvPr>
            <p:ph idx="1"/>
          </p:nvPr>
        </p:nvSpPr>
        <p:spPr>
          <a:xfrm>
            <a:off x="677334" y="2017154"/>
            <a:ext cx="8596668" cy="3880773"/>
          </a:xfrm>
        </p:spPr>
        <p:txBody>
          <a:bodyPr>
            <a:normAutofit/>
          </a:bodyPr>
          <a:lstStyle/>
          <a:p>
            <a:r>
              <a:rPr lang="es-MX" sz="2000" dirty="0" err="1"/>
              <a:t>Drozdeck</a:t>
            </a:r>
            <a:r>
              <a:rPr lang="es-MX" sz="2000" dirty="0"/>
              <a:t>, Adam. (2007). Estructuras de datos y algoritmos en Java (2ª Edición). Thomson</a:t>
            </a:r>
            <a:r>
              <a:rPr lang="es-MX" sz="2000" dirty="0" smtClean="0"/>
              <a:t>.</a:t>
            </a:r>
          </a:p>
          <a:p>
            <a:r>
              <a:rPr lang="es-MX" sz="2000" dirty="0" err="1" smtClean="0"/>
              <a:t>Joyanes</a:t>
            </a:r>
            <a:r>
              <a:rPr lang="es-MX" sz="2000" dirty="0"/>
              <a:t>, Luis. M. Fernández, L: Sánchez, I. </a:t>
            </a:r>
            <a:r>
              <a:rPr lang="es-MX" sz="2000" dirty="0" err="1"/>
              <a:t>Zahonero</a:t>
            </a:r>
            <a:r>
              <a:rPr lang="es-MX" sz="2000" dirty="0"/>
              <a:t>. (2005). Estructuras de datos en C. McGraw-Hill. </a:t>
            </a:r>
            <a:r>
              <a:rPr lang="es-MX" sz="2000" dirty="0" err="1"/>
              <a:t>Schaum</a:t>
            </a:r>
            <a:r>
              <a:rPr lang="es-MX" sz="2000" dirty="0"/>
              <a:t>. </a:t>
            </a:r>
            <a:endParaRPr lang="es-MX" sz="2000" dirty="0" smtClean="0"/>
          </a:p>
          <a:p>
            <a:r>
              <a:rPr lang="es-MX" sz="2000" dirty="0" err="1" smtClean="0"/>
              <a:t>Koffman</a:t>
            </a:r>
            <a:r>
              <a:rPr lang="es-MX" sz="2000" dirty="0"/>
              <a:t>, </a:t>
            </a:r>
            <a:r>
              <a:rPr lang="es-MX" sz="2000" dirty="0" err="1"/>
              <a:t>Elliot</a:t>
            </a:r>
            <a:r>
              <a:rPr lang="es-MX" sz="2000" dirty="0"/>
              <a:t> y Wolfgang, Paul. (2008). Estructura de datos con C++. Objetos, abstracciones y diseño. McGraw-Hill. </a:t>
            </a:r>
            <a:endParaRPr lang="es-MX" sz="2000" dirty="0" smtClean="0"/>
          </a:p>
          <a:p>
            <a:r>
              <a:rPr lang="es-MX" sz="2000" dirty="0" err="1" smtClean="0"/>
              <a:t>Nyhoff</a:t>
            </a:r>
            <a:r>
              <a:rPr lang="es-MX" sz="2000" dirty="0"/>
              <a:t>, Larry. (2006). </a:t>
            </a:r>
            <a:r>
              <a:rPr lang="es-MX" sz="2000" dirty="0" err="1"/>
              <a:t>TADs</a:t>
            </a:r>
            <a:r>
              <a:rPr lang="es-MX" sz="2000" dirty="0"/>
              <a:t>, Estructuras de datos y resolución de problemas con C++. Pearson - Prentice Hall. </a:t>
            </a:r>
          </a:p>
          <a:p>
            <a:pPr marL="0" indent="0">
              <a:buNone/>
            </a:pPr>
            <a:endParaRPr lang="es-MX" sz="2000" dirty="0"/>
          </a:p>
        </p:txBody>
      </p:sp>
      <p:sp>
        <p:nvSpPr>
          <p:cNvPr id="4" name="Botón de acción: Personalizar 3">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6728138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27564" y="701997"/>
            <a:ext cx="8324011" cy="851012"/>
          </a:xfrm>
        </p:spPr>
        <p:txBody>
          <a:bodyPr/>
          <a:lstStyle/>
          <a:p>
            <a:pPr algn="l"/>
            <a:r>
              <a:rPr lang="es-MX" sz="3600" dirty="0" smtClean="0"/>
              <a:t>Referencias bibliográficas consultadas</a:t>
            </a:r>
            <a:endParaRPr lang="es-MX" sz="3600" dirty="0"/>
          </a:p>
        </p:txBody>
      </p:sp>
      <p:sp>
        <p:nvSpPr>
          <p:cNvPr id="5" name="Subtítulo 2"/>
          <p:cNvSpPr txBox="1">
            <a:spLocks/>
          </p:cNvSpPr>
          <p:nvPr/>
        </p:nvSpPr>
        <p:spPr>
          <a:xfrm>
            <a:off x="739304" y="2032301"/>
            <a:ext cx="8700529" cy="3184088"/>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marL="342900" indent="-342900" algn="l">
              <a:buFont typeface="Wingdings" panose="05000000000000000000" pitchFamily="2" charset="2"/>
              <a:buChar char="Ø"/>
            </a:pPr>
            <a:r>
              <a:rPr lang="es-MX" sz="2200" dirty="0" smtClean="0">
                <a:solidFill>
                  <a:schemeClr val="tx1"/>
                </a:solidFill>
              </a:rPr>
              <a:t>Luis. J.A., Ignacio Z.M. (2005). Programación en c: Metodología, algoritmos y estructuras de datos. (</a:t>
            </a:r>
            <a:r>
              <a:rPr lang="es-MX" sz="2200" baseline="30000" dirty="0" smtClean="0">
                <a:solidFill>
                  <a:schemeClr val="tx1"/>
                </a:solidFill>
              </a:rPr>
              <a:t>2da </a:t>
            </a:r>
            <a:r>
              <a:rPr lang="es-MX" sz="2200" dirty="0" smtClean="0">
                <a:solidFill>
                  <a:schemeClr val="tx1"/>
                </a:solidFill>
              </a:rPr>
              <a:t>ed.).Madrid: McGraw-Hill</a:t>
            </a:r>
          </a:p>
          <a:p>
            <a:pPr marL="342900" indent="-342900" algn="l">
              <a:buFont typeface="Wingdings" panose="05000000000000000000" pitchFamily="2" charset="2"/>
              <a:buChar char="Ø"/>
            </a:pPr>
            <a:r>
              <a:rPr lang="es-MX" sz="2200" dirty="0" smtClean="0">
                <a:solidFill>
                  <a:schemeClr val="tx1"/>
                </a:solidFill>
              </a:rPr>
              <a:t> Luis. J.A., Matilde. F.A., Lucas. S.G., Ignacio. Z.M. (2005). Estructuras de datos en c. (1</a:t>
            </a:r>
            <a:r>
              <a:rPr lang="es-MX" sz="2200" baseline="30000" dirty="0" smtClean="0">
                <a:solidFill>
                  <a:schemeClr val="tx1"/>
                </a:solidFill>
              </a:rPr>
              <a:t>ra</a:t>
            </a:r>
            <a:r>
              <a:rPr lang="es-MX" sz="2200" dirty="0" smtClean="0">
                <a:solidFill>
                  <a:schemeClr val="tx1"/>
                </a:solidFill>
              </a:rPr>
              <a:t> ed.).Madrid, Schaum. McGraw-Hill.</a:t>
            </a:r>
          </a:p>
          <a:p>
            <a:pPr marL="342900" indent="-342900" algn="l">
              <a:buFont typeface="Wingdings" panose="05000000000000000000" pitchFamily="2" charset="2"/>
              <a:buChar char="Ø"/>
            </a:pPr>
            <a:r>
              <a:rPr lang="es-MX" sz="2200" dirty="0" smtClean="0">
                <a:solidFill>
                  <a:schemeClr val="tx1"/>
                </a:solidFill>
              </a:rPr>
              <a:t>Joyanes, Luis. M. Fernández, L:Sanchez, I. Zahonero. </a:t>
            </a:r>
            <a:r>
              <a:rPr lang="es-MX" sz="2200" dirty="0">
                <a:solidFill>
                  <a:schemeClr val="tx1"/>
                </a:solidFill>
              </a:rPr>
              <a:t>(2005). Estructuras de datos en C. Madrid: </a:t>
            </a:r>
            <a:r>
              <a:rPr lang="es-MX" sz="2200" dirty="0" smtClean="0">
                <a:solidFill>
                  <a:schemeClr val="tx1"/>
                </a:solidFill>
              </a:rPr>
              <a:t>McGraw-Hill. Schaum.</a:t>
            </a:r>
          </a:p>
          <a:p>
            <a:pPr marL="342900" indent="-342900" algn="l">
              <a:buFont typeface="Wingdings" panose="05000000000000000000" pitchFamily="2" charset="2"/>
              <a:buChar char="Ø"/>
            </a:pPr>
            <a:r>
              <a:rPr lang="es-MX" sz="2200" dirty="0">
                <a:solidFill>
                  <a:schemeClr val="tx1"/>
                </a:solidFill>
              </a:rPr>
              <a:t>Collado Machuca, Manuel - Díaz de Santos. Madrid – 1987 Estructuras de datos. Realización en Pascal. 1era. Edición </a:t>
            </a:r>
            <a:endParaRPr lang="es-MX" sz="2200" dirty="0" smtClean="0">
              <a:solidFill>
                <a:schemeClr val="tx1"/>
              </a:solidFill>
            </a:endParaRPr>
          </a:p>
          <a:p>
            <a:pPr marL="571500" indent="-571500">
              <a:buFont typeface="Wingdings" panose="05000000000000000000" pitchFamily="2" charset="2"/>
              <a:buChar char="Ø"/>
            </a:pPr>
            <a:endParaRPr lang="es-MX" sz="2200" dirty="0"/>
          </a:p>
        </p:txBody>
      </p:sp>
      <p:sp>
        <p:nvSpPr>
          <p:cNvPr id="6" name="Botón de acción: Personalizar 5">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451391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245661" y="1351128"/>
            <a:ext cx="9473518" cy="535447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r>
              <a:rPr lang="es-MX" sz="2000" dirty="0" err="1" smtClean="0">
                <a:solidFill>
                  <a:schemeClr val="tx1"/>
                </a:solidFill>
              </a:rPr>
              <a:t>Donal</a:t>
            </a:r>
            <a:r>
              <a:rPr lang="es-MX" sz="2000" dirty="0" smtClean="0">
                <a:solidFill>
                  <a:schemeClr val="tx1"/>
                </a:solidFill>
              </a:rPr>
              <a:t> </a:t>
            </a:r>
            <a:r>
              <a:rPr lang="es-MX" sz="2000" dirty="0" err="1" smtClean="0">
                <a:solidFill>
                  <a:schemeClr val="tx1"/>
                </a:solidFill>
              </a:rPr>
              <a:t>Wales</a:t>
            </a:r>
            <a:r>
              <a:rPr lang="es-MX" sz="2000" dirty="0" smtClean="0">
                <a:solidFill>
                  <a:schemeClr val="tx1"/>
                </a:solidFill>
              </a:rPr>
              <a:t>, J. (2017). Tipo de dato abstracto. 08,08,2017, de Wikipedia Sitio web: </a:t>
            </a:r>
            <a:r>
              <a:rPr lang="es-MX" sz="2000" u="sng" dirty="0" smtClean="0">
                <a:solidFill>
                  <a:schemeClr val="tx1"/>
                </a:solidFill>
              </a:rPr>
              <a:t>https://es.wikipedia.org/wiki/Tipo_de_dato_abstracto</a:t>
            </a:r>
            <a:endParaRPr lang="es-MX" sz="2000" dirty="0" smtClean="0">
              <a:solidFill>
                <a:schemeClr val="tx1"/>
              </a:solidFill>
            </a:endParaRPr>
          </a:p>
          <a:p>
            <a:pPr>
              <a:buFont typeface="Wingdings" panose="05000000000000000000" pitchFamily="2" charset="2"/>
              <a:buChar char="Ø"/>
            </a:pPr>
            <a:endParaRPr lang="es-MX" sz="2000" dirty="0" smtClean="0">
              <a:solidFill>
                <a:schemeClr val="tx1"/>
              </a:solidFill>
            </a:endParaRPr>
          </a:p>
          <a:p>
            <a:pPr>
              <a:buFont typeface="Wingdings" panose="05000000000000000000" pitchFamily="2" charset="2"/>
              <a:buChar char="Ø"/>
            </a:pPr>
            <a:r>
              <a:rPr lang="es-MX" sz="2000" dirty="0" smtClean="0">
                <a:solidFill>
                  <a:schemeClr val="tx1"/>
                </a:solidFill>
              </a:rPr>
              <a:t>Contreras, H. (2014). Tipo de Dato Abstracto (TDA). 08,08,2017, de Universidad de los Andes, de Sitio web: </a:t>
            </a:r>
            <a:r>
              <a:rPr lang="es-MX" sz="2000" u="sng" dirty="0" smtClean="0">
                <a:solidFill>
                  <a:schemeClr val="tx1"/>
                </a:solidFill>
              </a:rPr>
              <a:t>http://webdelprofesor.ula.ve/ingenieria/hyelitza/materias/programacion2/tda/PR2-tema1-TDA.pdf</a:t>
            </a:r>
            <a:endParaRPr lang="es-MX" sz="2000" dirty="0" smtClean="0">
              <a:solidFill>
                <a:schemeClr val="tx1"/>
              </a:solidFill>
            </a:endParaRPr>
          </a:p>
          <a:p>
            <a:pPr>
              <a:buFont typeface="Wingdings" panose="05000000000000000000" pitchFamily="2" charset="2"/>
              <a:buChar char="Ø"/>
            </a:pPr>
            <a:endParaRPr lang="es-MX" sz="2000" dirty="0" smtClean="0">
              <a:solidFill>
                <a:schemeClr val="tx1"/>
              </a:solidFill>
            </a:endParaRPr>
          </a:p>
          <a:p>
            <a:pPr>
              <a:buFont typeface="Wingdings" panose="05000000000000000000" pitchFamily="2" charset="2"/>
              <a:buChar char="Ø"/>
            </a:pPr>
            <a:r>
              <a:rPr lang="es-MX" sz="2000" dirty="0" smtClean="0">
                <a:solidFill>
                  <a:schemeClr val="tx1"/>
                </a:solidFill>
              </a:rPr>
              <a:t>Serrano, M. (2010). Estructura de Datos. 2012, de Universidad de Valladolid Sitio web: </a:t>
            </a:r>
            <a:r>
              <a:rPr lang="es-MX" sz="2000" u="sng" dirty="0" smtClean="0">
                <a:solidFill>
                  <a:schemeClr val="tx1"/>
                </a:solidFill>
              </a:rPr>
              <a:t>https://www.infor.uva.es/~mserrano/EDI/cap2.pdf</a:t>
            </a:r>
            <a:endParaRPr lang="es-MX" sz="2000" b="1" dirty="0" smtClean="0">
              <a:solidFill>
                <a:schemeClr val="tx1"/>
              </a:solidFill>
            </a:endParaRPr>
          </a:p>
          <a:p>
            <a:pPr>
              <a:buFont typeface="Wingdings" panose="05000000000000000000" pitchFamily="2" charset="2"/>
              <a:buChar char="Ø"/>
            </a:pPr>
            <a:endParaRPr lang="es-MX" sz="2000" dirty="0" smtClean="0">
              <a:solidFill>
                <a:schemeClr val="tx1"/>
              </a:solidFill>
            </a:endParaRPr>
          </a:p>
          <a:p>
            <a:pPr>
              <a:buFont typeface="Wingdings" panose="05000000000000000000" pitchFamily="2" charset="2"/>
              <a:buChar char="Ø"/>
            </a:pPr>
            <a:r>
              <a:rPr lang="es-MX" sz="2000" dirty="0" smtClean="0">
                <a:solidFill>
                  <a:schemeClr val="tx1"/>
                </a:solidFill>
              </a:rPr>
              <a:t>Paredes, D. (2009). Tipos Abstractos de Datos. 08,08,2017, de David Paredes.es Sitio web: </a:t>
            </a:r>
            <a:r>
              <a:rPr lang="es-MX" sz="2000" u="sng" dirty="0" smtClean="0">
                <a:solidFill>
                  <a:schemeClr val="tx1"/>
                </a:solidFill>
              </a:rPr>
              <a:t>http://www.davidparedes.es/2009/01/02/tipos-abstractos-de-datos-tad/</a:t>
            </a:r>
            <a:endParaRPr lang="es-MX" sz="2000" b="1" dirty="0" smtClean="0">
              <a:solidFill>
                <a:schemeClr val="tx1"/>
              </a:solidFill>
            </a:endParaRPr>
          </a:p>
          <a:p>
            <a:pPr>
              <a:buFont typeface="Wingdings" panose="05000000000000000000" pitchFamily="2" charset="2"/>
              <a:buChar char="Ø"/>
            </a:pPr>
            <a:endParaRPr lang="es-MX" sz="2000" u="sng" dirty="0">
              <a:solidFill>
                <a:schemeClr val="bg2">
                  <a:lumMod val="10000"/>
                </a:schemeClr>
              </a:solidFill>
            </a:endParaRPr>
          </a:p>
          <a:p>
            <a:pPr>
              <a:buFont typeface="Wingdings" panose="05000000000000000000" pitchFamily="2" charset="2"/>
              <a:buChar char="Ø"/>
            </a:pPr>
            <a:endParaRPr lang="es-MX" sz="3200" dirty="0">
              <a:solidFill>
                <a:schemeClr val="tx1"/>
              </a:solidFill>
            </a:endParaRPr>
          </a:p>
        </p:txBody>
      </p:sp>
      <p:sp>
        <p:nvSpPr>
          <p:cNvPr id="5" name="Título 1"/>
          <p:cNvSpPr txBox="1">
            <a:spLocks/>
          </p:cNvSpPr>
          <p:nvPr/>
        </p:nvSpPr>
        <p:spPr>
          <a:xfrm>
            <a:off x="373458" y="463979"/>
            <a:ext cx="7766936" cy="623880"/>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s-MX" sz="3600" dirty="0" smtClean="0"/>
              <a:t>Fuentes electrónicas consultadas</a:t>
            </a:r>
            <a:endParaRPr lang="es-MX" sz="3600" dirty="0"/>
          </a:p>
        </p:txBody>
      </p:sp>
      <p:sp>
        <p:nvSpPr>
          <p:cNvPr id="6" name="Botón de acción: Personalizar 5">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54722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rectangular 3"/>
          <p:cNvSpPr/>
          <p:nvPr/>
        </p:nvSpPr>
        <p:spPr>
          <a:xfrm>
            <a:off x="233082" y="1021976"/>
            <a:ext cx="6605262" cy="306563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txBox="1">
            <a:spLocks/>
          </p:cNvSpPr>
          <p:nvPr/>
        </p:nvSpPr>
        <p:spPr>
          <a:xfrm>
            <a:off x="2566555" y="2047112"/>
            <a:ext cx="4271789" cy="1683327"/>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800" b="1" smtClean="0">
                <a:solidFill>
                  <a:schemeClr val="tx1"/>
                </a:solidFill>
              </a:rPr>
              <a:t>Presentación</a:t>
            </a:r>
            <a:endParaRPr lang="es-MX" sz="4800" b="1" dirty="0">
              <a:solidFill>
                <a:schemeClr val="tx1"/>
              </a:solidFill>
            </a:endParaRPr>
          </a:p>
        </p:txBody>
      </p:sp>
      <p:sp>
        <p:nvSpPr>
          <p:cNvPr id="3" name="Rectángulo 2"/>
          <p:cNvSpPr/>
          <p:nvPr/>
        </p:nvSpPr>
        <p:spPr>
          <a:xfrm>
            <a:off x="577051" y="673417"/>
            <a:ext cx="2228495" cy="3770263"/>
          </a:xfrm>
          <a:prstGeom prst="rect">
            <a:avLst/>
          </a:prstGeom>
        </p:spPr>
        <p:txBody>
          <a:bodyPr wrap="none">
            <a:spAutoFit/>
          </a:bodyPr>
          <a:lstStyle/>
          <a:p>
            <a:r>
              <a:rPr lang="es-MX" sz="23900" b="1" dirty="0" smtClean="0">
                <a:latin typeface="Arial Black" panose="020B0A04020102020204" pitchFamily="34" charset="0"/>
              </a:rPr>
              <a:t>2</a:t>
            </a:r>
            <a:endParaRPr lang="es-MX" sz="23900" b="1" dirty="0">
              <a:latin typeface="Arial Black" panose="020B0A04020102020204" pitchFamily="34" charset="0"/>
            </a:endParaRPr>
          </a:p>
        </p:txBody>
      </p:sp>
      <p:sp>
        <p:nvSpPr>
          <p:cNvPr id="5" name="Rectángulo 4"/>
          <p:cNvSpPr/>
          <p:nvPr/>
        </p:nvSpPr>
        <p:spPr>
          <a:xfrm>
            <a:off x="361898" y="4730152"/>
            <a:ext cx="9337914" cy="1477328"/>
          </a:xfrm>
          <a:prstGeom prst="rect">
            <a:avLst/>
          </a:prstGeom>
        </p:spPr>
        <p:txBody>
          <a:bodyPr wrap="square">
            <a:spAutoFit/>
          </a:bodyPr>
          <a:lstStyle/>
          <a:p>
            <a:r>
              <a:rPr lang="es-MX" dirty="0"/>
              <a:t>El estudio de las estructuras de datos, sin duda es uno de los más importantes dentro de las carreras relacionadas con la computación, ya que el conocimiento eficiente de las estructuras de datos suele ser imprescindible en la formación de los alumnos debido a la trascendencia que un aprendizaje teórico-práctico de las mismas supondrá para su carrera. </a:t>
            </a:r>
          </a:p>
        </p:txBody>
      </p:sp>
      <p:sp>
        <p:nvSpPr>
          <p:cNvPr id="6" name="Botón de acción: Personalizar 5">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Botón de acción: Inicio 6">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731778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8844" y="550153"/>
            <a:ext cx="8596668" cy="3880773"/>
          </a:xfrm>
        </p:spPr>
        <p:txBody>
          <a:bodyPr/>
          <a:lstStyle/>
          <a:p>
            <a:r>
              <a:rPr lang="es-MX" dirty="0" smtClean="0">
                <a:solidFill>
                  <a:schemeClr val="tx1"/>
                </a:solidFill>
              </a:rPr>
              <a:t>Serrano </a:t>
            </a:r>
            <a:r>
              <a:rPr lang="es-MX" dirty="0">
                <a:solidFill>
                  <a:schemeClr val="tx1"/>
                </a:solidFill>
              </a:rPr>
              <a:t>Montero, M. (2012). Estructura de Datos. 08,08,2017, de Universidad de Valladolid Sitio web: </a:t>
            </a:r>
            <a:r>
              <a:rPr lang="es-MX" u="sng" dirty="0">
                <a:solidFill>
                  <a:schemeClr val="tx1"/>
                </a:solidFill>
                <a:effectLst>
                  <a:outerShdw blurRad="38100" dist="38100" dir="2700000" algn="tl">
                    <a:srgbClr val="000000">
                      <a:alpha val="43137"/>
                    </a:srgbClr>
                  </a:outerShdw>
                </a:effectLst>
              </a:rPr>
              <a:t>https://www.infor.uva.es/~mserrano/EDI/cap2.pdf</a:t>
            </a:r>
          </a:p>
          <a:p>
            <a:endParaRPr lang="es-MX" sz="2000" dirty="0">
              <a:solidFill>
                <a:schemeClr val="tx1"/>
              </a:solidFill>
            </a:endParaRPr>
          </a:p>
          <a:p>
            <a:r>
              <a:rPr lang="es-MX" dirty="0"/>
              <a:t>Tipos Abstractos de Datos. 08,08,2017, de David Paredes.es Sitio web: </a:t>
            </a:r>
            <a:r>
              <a:rPr lang="es-MX" u="sng" dirty="0">
                <a:effectLst>
                  <a:outerShdw blurRad="38100" dist="38100" dir="2700000" algn="tl">
                    <a:srgbClr val="000000">
                      <a:alpha val="43137"/>
                    </a:srgbClr>
                  </a:outerShdw>
                </a:effectLst>
              </a:rPr>
              <a:t>http://www.davidparedes.es/2009/01/02/tipos-abstractos-de-datos-tad/</a:t>
            </a:r>
          </a:p>
          <a:p>
            <a:endParaRPr lang="es-MX" u="sng" dirty="0">
              <a:solidFill>
                <a:schemeClr val="tx1"/>
              </a:solidFill>
              <a:effectLst>
                <a:outerShdw blurRad="38100" dist="38100" dir="2700000" algn="tl">
                  <a:srgbClr val="000000">
                    <a:alpha val="43137"/>
                  </a:srgbClr>
                </a:outerShdw>
              </a:effectLst>
            </a:endParaRPr>
          </a:p>
          <a:p>
            <a:r>
              <a:rPr lang="es-MX" dirty="0">
                <a:solidFill>
                  <a:schemeClr val="bg2">
                    <a:lumMod val="10000"/>
                  </a:schemeClr>
                </a:solidFill>
              </a:rPr>
              <a:t>Introducción a las estructuras y tipos de datos. 08,08,2017, de Universidad Jaume Sitio web: </a:t>
            </a:r>
            <a:r>
              <a:rPr lang="es-MX" u="sng" dirty="0">
                <a:solidFill>
                  <a:schemeClr val="bg2">
                    <a:lumMod val="10000"/>
                  </a:schemeClr>
                </a:solidFill>
                <a:hlinkClick r:id="rId2"/>
              </a:rPr>
              <a:t>http://repositori.uji.es/xmlui/bitstream/handle/10234/119883/tema1.pdf?sequence=1</a:t>
            </a:r>
            <a:endParaRPr lang="es-MX" u="sng" dirty="0">
              <a:solidFill>
                <a:schemeClr val="bg2">
                  <a:lumMod val="10000"/>
                </a:schemeClr>
              </a:solidFill>
            </a:endParaRPr>
          </a:p>
          <a:p>
            <a:endParaRPr lang="es-MX" dirty="0"/>
          </a:p>
        </p:txBody>
      </p:sp>
      <p:sp>
        <p:nvSpPr>
          <p:cNvPr id="4" name="Botón de acción: Personalizar 3">
            <a:hlinkClick r:id="rId3"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93179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78331" y="2575227"/>
            <a:ext cx="8827622" cy="1188672"/>
          </a:xfrm>
        </p:spPr>
        <p:txBody>
          <a:bodyPr/>
          <a:lstStyle/>
          <a:p>
            <a:r>
              <a:rPr lang="es-MX" dirty="0" smtClean="0">
                <a:latin typeface="Comic Sans MS" panose="030F0702030302020204" pitchFamily="66" charset="0"/>
              </a:rPr>
              <a:t>¡¡¡Gracias por su atención!!! </a:t>
            </a:r>
            <a:endParaRPr lang="es-MX" dirty="0">
              <a:latin typeface="Comic Sans MS" panose="030F0702030302020204" pitchFamily="66" charset="0"/>
            </a:endParaRPr>
          </a:p>
        </p:txBody>
      </p:sp>
      <p:sp>
        <p:nvSpPr>
          <p:cNvPr id="4" name="Botón de acción: Personalizar 3">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5" name="Botón de acción: Inicio 4">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atrás o Anterior 6">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82410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otón de acción: Personalizar 1">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3" name="Botón de acción: Inicio 2">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Botón de acción: Hacia delante o Siguiente 3">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Hacia atrás o Anterior 4">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627529" y="1373153"/>
            <a:ext cx="8390965" cy="4208781"/>
          </a:xfrm>
          <a:prstGeom prst="rect">
            <a:avLst/>
          </a:prstGeom>
        </p:spPr>
        <p:txBody>
          <a:bodyPr wrap="square">
            <a:spAutoFit/>
          </a:bodyPr>
          <a:lstStyle/>
          <a:p>
            <a:pPr algn="just">
              <a:lnSpc>
                <a:spcPct val="107000"/>
              </a:lnSpc>
              <a:spcAft>
                <a:spcPts val="800"/>
              </a:spcAft>
            </a:pPr>
            <a:r>
              <a:rPr lang="es-MX" sz="2800" dirty="0" smtClean="0">
                <a:ea typeface="Calibri" panose="020F0502020204030204" pitchFamily="34" charset="0"/>
                <a:cs typeface="Times New Roman" panose="02020603050405020304" pitchFamily="18" charset="0"/>
              </a:rPr>
              <a:t>Sabemos que </a:t>
            </a:r>
            <a:r>
              <a:rPr lang="es-MX" sz="2800" dirty="0">
                <a:ea typeface="Calibri" panose="020F0502020204030204" pitchFamily="34" charset="0"/>
                <a:cs typeface="Times New Roman" panose="02020603050405020304" pitchFamily="18" charset="0"/>
              </a:rPr>
              <a:t>en el mundo de la programación existen diversos lenguajes</a:t>
            </a:r>
            <a:r>
              <a:rPr lang="es-MX" sz="2800" dirty="0" smtClean="0">
                <a:ea typeface="Calibri" panose="020F0502020204030204" pitchFamily="34" charset="0"/>
                <a:cs typeface="Times New Roman" panose="02020603050405020304" pitchFamily="18" charset="0"/>
              </a:rPr>
              <a:t>, como </a:t>
            </a:r>
            <a:r>
              <a:rPr lang="es-MX" sz="2800" dirty="0">
                <a:ea typeface="Calibri" panose="020F0502020204030204" pitchFamily="34" charset="0"/>
                <a:cs typeface="Times New Roman" panose="02020603050405020304" pitchFamily="18" charset="0"/>
              </a:rPr>
              <a:t>diversas acciones que se realizan día a día en la </a:t>
            </a:r>
            <a:r>
              <a:rPr lang="es-MX" sz="2800" dirty="0" smtClean="0">
                <a:ea typeface="Calibri" panose="020F0502020204030204" pitchFamily="34" charset="0"/>
                <a:cs typeface="Times New Roman" panose="02020603050405020304" pitchFamily="18" charset="0"/>
              </a:rPr>
              <a:t>programación y de la </a:t>
            </a:r>
            <a:r>
              <a:rPr lang="es-MX" sz="2800" dirty="0">
                <a:ea typeface="Calibri" panose="020F0502020204030204" pitchFamily="34" charset="0"/>
                <a:cs typeface="Times New Roman" panose="02020603050405020304" pitchFamily="18" charset="0"/>
              </a:rPr>
              <a:t>gran importancia que se tiene </a:t>
            </a:r>
            <a:r>
              <a:rPr lang="es-MX" sz="2800" dirty="0" smtClean="0">
                <a:ea typeface="Calibri" panose="020F0502020204030204" pitchFamily="34" charset="0"/>
                <a:cs typeface="Times New Roman" panose="02020603050405020304" pitchFamily="18" charset="0"/>
              </a:rPr>
              <a:t>en la abstracción que se requiere para el manejo de los datos, </a:t>
            </a:r>
            <a:r>
              <a:rPr lang="es-MX" sz="2800" dirty="0">
                <a:ea typeface="Calibri" panose="020F0502020204030204" pitchFamily="34" charset="0"/>
                <a:cs typeface="Times New Roman" panose="02020603050405020304" pitchFamily="18" charset="0"/>
              </a:rPr>
              <a:t>por </a:t>
            </a:r>
            <a:r>
              <a:rPr lang="es-MX" sz="2800" dirty="0" smtClean="0">
                <a:ea typeface="Calibri" panose="020F0502020204030204" pitchFamily="34" charset="0"/>
                <a:cs typeface="Times New Roman" panose="02020603050405020304" pitchFamily="18" charset="0"/>
              </a:rPr>
              <a:t>ello, </a:t>
            </a:r>
            <a:r>
              <a:rPr lang="es-MX" sz="2800" dirty="0">
                <a:ea typeface="Calibri" panose="020F0502020204030204" pitchFamily="34" charset="0"/>
                <a:cs typeface="Times New Roman" panose="02020603050405020304" pitchFamily="18" charset="0"/>
              </a:rPr>
              <a:t>es que ahora </a:t>
            </a:r>
            <a:r>
              <a:rPr lang="es-MX" sz="2800" dirty="0" smtClean="0">
                <a:ea typeface="Calibri" panose="020F0502020204030204" pitchFamily="34" charset="0"/>
                <a:cs typeface="Times New Roman" panose="02020603050405020304" pitchFamily="18" charset="0"/>
              </a:rPr>
              <a:t>se dará a </a:t>
            </a:r>
            <a:r>
              <a:rPr lang="es-MX" sz="2800" dirty="0">
                <a:ea typeface="Calibri" panose="020F0502020204030204" pitchFamily="34" charset="0"/>
                <a:cs typeface="Times New Roman" panose="02020603050405020304" pitchFamily="18" charset="0"/>
              </a:rPr>
              <a:t>conocer el concepto de los </a:t>
            </a:r>
            <a:r>
              <a:rPr lang="es-MX" sz="2800" dirty="0" smtClean="0">
                <a:ea typeface="Calibri" panose="020F0502020204030204" pitchFamily="34" charset="0"/>
                <a:cs typeface="Times New Roman" panose="02020603050405020304" pitchFamily="18" charset="0"/>
              </a:rPr>
              <a:t>Tipos de Datos Abstractos (TDA o TAD), el cual, es </a:t>
            </a:r>
            <a:r>
              <a:rPr lang="es-MX" sz="2800" dirty="0">
                <a:ea typeface="Calibri" panose="020F0502020204030204" pitchFamily="34" charset="0"/>
                <a:cs typeface="Times New Roman" panose="02020603050405020304" pitchFamily="18" charset="0"/>
              </a:rPr>
              <a:t>un tipo de dato definido por el programador.</a:t>
            </a:r>
            <a:endParaRPr lang="es-MX" sz="24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9587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lamada rectangular 8"/>
          <p:cNvSpPr/>
          <p:nvPr/>
        </p:nvSpPr>
        <p:spPr>
          <a:xfrm>
            <a:off x="197223" y="1025733"/>
            <a:ext cx="6605262" cy="306563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Botón de acción: Personalizar 2">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4" name="Botón de acción: Inicio 3">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Hacia delante o Siguiente 4">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atrás o Anterior 5">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Título 1"/>
          <p:cNvSpPr txBox="1">
            <a:spLocks/>
          </p:cNvSpPr>
          <p:nvPr/>
        </p:nvSpPr>
        <p:spPr>
          <a:xfrm>
            <a:off x="2732811" y="2047112"/>
            <a:ext cx="4271789" cy="1683327"/>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800" b="1" smtClean="0">
                <a:solidFill>
                  <a:schemeClr val="tx1"/>
                </a:solidFill>
              </a:rPr>
              <a:t>Objetivos de la asignatura</a:t>
            </a:r>
            <a:endParaRPr lang="es-MX" sz="4800" b="1" dirty="0">
              <a:solidFill>
                <a:schemeClr val="tx1"/>
              </a:solidFill>
            </a:endParaRPr>
          </a:p>
        </p:txBody>
      </p:sp>
      <p:sp>
        <p:nvSpPr>
          <p:cNvPr id="8" name="Rectángulo 7"/>
          <p:cNvSpPr/>
          <p:nvPr/>
        </p:nvSpPr>
        <p:spPr>
          <a:xfrm>
            <a:off x="556269" y="673417"/>
            <a:ext cx="2228495" cy="3770263"/>
          </a:xfrm>
          <a:prstGeom prst="rect">
            <a:avLst/>
          </a:prstGeom>
        </p:spPr>
        <p:txBody>
          <a:bodyPr wrap="none">
            <a:spAutoFit/>
          </a:bodyPr>
          <a:lstStyle/>
          <a:p>
            <a:r>
              <a:rPr lang="es-MX" sz="23900" b="1" dirty="0">
                <a:latin typeface="Arial Black" panose="020B0A04020102020204" pitchFamily="34" charset="0"/>
              </a:rPr>
              <a:t>3</a:t>
            </a:r>
          </a:p>
        </p:txBody>
      </p:sp>
      <p:sp>
        <p:nvSpPr>
          <p:cNvPr id="10" name="Rectángulo 9"/>
          <p:cNvSpPr/>
          <p:nvPr/>
        </p:nvSpPr>
        <p:spPr>
          <a:xfrm>
            <a:off x="592769" y="4864894"/>
            <a:ext cx="8551872" cy="1200329"/>
          </a:xfrm>
          <a:prstGeom prst="rect">
            <a:avLst/>
          </a:prstGeom>
        </p:spPr>
        <p:txBody>
          <a:bodyPr wrap="square">
            <a:spAutoFit/>
          </a:bodyPr>
          <a:lstStyle/>
          <a:p>
            <a:r>
              <a:rPr lang="es-MX" sz="2400" dirty="0"/>
              <a:t>Conocer, analizar y aplicar estructuras de datos estáticas y dinámicas mediante programas para la solución de problemas informáticos. </a:t>
            </a:r>
          </a:p>
        </p:txBody>
      </p:sp>
    </p:spTree>
    <p:extLst>
      <p:ext uri="{BB962C8B-B14F-4D97-AF65-F5344CB8AC3E}">
        <p14:creationId xmlns:p14="http://schemas.microsoft.com/office/powerpoint/2010/main" val="265819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rectangular 1"/>
          <p:cNvSpPr/>
          <p:nvPr/>
        </p:nvSpPr>
        <p:spPr>
          <a:xfrm>
            <a:off x="233082" y="1021976"/>
            <a:ext cx="6605262" cy="306563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ítulo 1"/>
          <p:cNvSpPr txBox="1">
            <a:spLocks/>
          </p:cNvSpPr>
          <p:nvPr/>
        </p:nvSpPr>
        <p:spPr>
          <a:xfrm>
            <a:off x="2628901" y="2047112"/>
            <a:ext cx="4395354" cy="1683327"/>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400" b="1" smtClean="0">
                <a:solidFill>
                  <a:schemeClr val="tx1"/>
                </a:solidFill>
              </a:rPr>
              <a:t>Conocimientos</a:t>
            </a:r>
            <a:endParaRPr lang="es-MX" sz="4400" b="1" dirty="0">
              <a:solidFill>
                <a:schemeClr val="tx1"/>
              </a:solidFill>
            </a:endParaRPr>
          </a:p>
        </p:txBody>
      </p:sp>
      <p:sp>
        <p:nvSpPr>
          <p:cNvPr id="4" name="Rectángulo 3"/>
          <p:cNvSpPr/>
          <p:nvPr/>
        </p:nvSpPr>
        <p:spPr>
          <a:xfrm>
            <a:off x="556269" y="673417"/>
            <a:ext cx="2228495" cy="3770263"/>
          </a:xfrm>
          <a:prstGeom prst="rect">
            <a:avLst/>
          </a:prstGeom>
        </p:spPr>
        <p:txBody>
          <a:bodyPr wrap="none">
            <a:spAutoFit/>
          </a:bodyPr>
          <a:lstStyle/>
          <a:p>
            <a:r>
              <a:rPr lang="es-MX" sz="23900" b="1" dirty="0" smtClean="0">
                <a:latin typeface="Arial Black" panose="020B0A04020102020204" pitchFamily="34" charset="0"/>
              </a:rPr>
              <a:t>4</a:t>
            </a:r>
            <a:endParaRPr lang="es-MX" sz="23900" b="1" dirty="0">
              <a:latin typeface="Arial Black" panose="020B0A04020102020204" pitchFamily="34" charset="0"/>
            </a:endParaRPr>
          </a:p>
        </p:txBody>
      </p:sp>
      <p:sp>
        <p:nvSpPr>
          <p:cNvPr id="5" name="Botón de acción: Personalizar 4">
            <a:hlinkClick r:id="rId2" action="ppaction://hlinksldjump" highlightClick="1"/>
          </p:cNvPr>
          <p:cNvSpPr/>
          <p:nvPr/>
        </p:nvSpPr>
        <p:spPr>
          <a:xfrm>
            <a:off x="10163325" y="5584708"/>
            <a:ext cx="986118" cy="547151"/>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6" name="Botón de acción: Inicio 5">
            <a:hlinkClick r:id="" action="ppaction://hlinkshowjump?jump=firstslide" highlightClick="1"/>
          </p:cNvPr>
          <p:cNvSpPr/>
          <p:nvPr/>
        </p:nvSpPr>
        <p:spPr>
          <a:xfrm>
            <a:off x="11239088" y="5581934"/>
            <a:ext cx="800647" cy="5471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Hacia delante o Siguiente 6">
            <a:hlinkClick r:id="" action="ppaction://hlinkshowjump?jump=nextslide" highlightClick="1"/>
          </p:cNvPr>
          <p:cNvSpPr/>
          <p:nvPr/>
        </p:nvSpPr>
        <p:spPr>
          <a:xfrm>
            <a:off x="11239088" y="6185647"/>
            <a:ext cx="791547" cy="519953"/>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0357896" y="6185646"/>
            <a:ext cx="791547" cy="51995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990952" y="4852108"/>
            <a:ext cx="8663269" cy="523220"/>
          </a:xfrm>
          <a:prstGeom prst="rect">
            <a:avLst/>
          </a:prstGeom>
        </p:spPr>
        <p:txBody>
          <a:bodyPr wrap="none">
            <a:spAutoFit/>
          </a:bodyPr>
          <a:lstStyle/>
          <a:p>
            <a:r>
              <a:rPr lang="es-MX" sz="2800" dirty="0"/>
              <a:t>Abstracción: </a:t>
            </a:r>
            <a:r>
              <a:rPr lang="es-MX" sz="2800" dirty="0" smtClean="0"/>
              <a:t>Definición, TAD, ejemplos y ejercicios </a:t>
            </a:r>
            <a:endParaRPr lang="es-MX" sz="2800" dirty="0"/>
          </a:p>
        </p:txBody>
      </p:sp>
    </p:spTree>
    <p:extLst>
      <p:ext uri="{BB962C8B-B14F-4D97-AF65-F5344CB8AC3E}">
        <p14:creationId xmlns:p14="http://schemas.microsoft.com/office/powerpoint/2010/main" val="1901215787"/>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2209</TotalTime>
  <Words>3419</Words>
  <Application>Microsoft Office PowerPoint</Application>
  <PresentationFormat>Panorámica</PresentationFormat>
  <Paragraphs>354</Paragraphs>
  <Slides>61</Slides>
  <Notes>3</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61</vt:i4>
      </vt:variant>
    </vt:vector>
  </HeadingPairs>
  <TitlesOfParts>
    <vt:vector size="70" baseType="lpstr">
      <vt:lpstr>Arial</vt:lpstr>
      <vt:lpstr>Arial Black</vt:lpstr>
      <vt:lpstr>Calibri</vt:lpstr>
      <vt:lpstr>Comic Sans MS</vt:lpstr>
      <vt:lpstr>Times New Roman</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Unidad 1. Desarrollar programas con el uso de variables dinámicas</vt:lpstr>
      <vt:lpstr>Contenido</vt:lpstr>
      <vt:lpstr>Introducción</vt:lpstr>
      <vt:lpstr>¿Qué son lo TDA?</vt:lpstr>
      <vt:lpstr>Presentación de PowerPoint</vt:lpstr>
      <vt:lpstr>Características</vt:lpstr>
      <vt:lpstr>Un poco de historia</vt:lpstr>
      <vt:lpstr>ABSTRACCIÓN</vt:lpstr>
      <vt:lpstr>Tipos de abstracción en un programa</vt:lpstr>
      <vt:lpstr>2. Abstracción de datos:</vt:lpstr>
      <vt:lpstr>Nivel Físico. Determina como están almacenados físicamente los datos (pistas, sectores, cilindros), representa el nivel más bajo.  Nivel Lógico o Conceptual. Determina la organización de los archivos. Índices, llaves, orden de campos, relaciones, tipos de datos.  Nivel de Vistas. Oculta parte de la información a los usuarios, es decir hace visible solo una parte de la base de datos. </vt:lpstr>
      <vt:lpstr>MODULARIDAD</vt:lpstr>
      <vt:lpstr>Modularización </vt:lpstr>
      <vt:lpstr>METODOLOGIA DE LA PROGRAMACION DE UN TDA</vt:lpstr>
      <vt:lpstr>  1. Análisis de datos y operaciones   Analizar que “datos” hacen falta manipular y que “operaciones” se necesitan crear para  manejar esos datos   2. Especificación del tipo de datos abstracto    Tipo de variables: enteros, booleanos, cadenas de texto, etc., sin olvidar las funciones que  manejaran, modificar y visualizar tales variables.    3. Implementación  Escribir el código teniendo en cuenta su utilización en el programa además de otras  funciones  que vayan surgiendo a lo largo de la implementación  </vt:lpstr>
      <vt:lpstr>Presentación de PowerPoint</vt:lpstr>
      <vt:lpstr>Implementación: desarrollo de programas con TDA</vt:lpstr>
      <vt:lpstr>CONSTRUCCION DE UN TDA</vt:lpstr>
      <vt:lpstr>Presentación de PowerPoint</vt:lpstr>
      <vt:lpstr>Presentación de PowerPoint</vt:lpstr>
      <vt:lpstr>Presentación de PowerPoint</vt:lpstr>
      <vt:lpstr>Presentación de PowerPoint</vt:lpstr>
      <vt:lpstr>Ejecución del programa</vt:lpstr>
      <vt:lpstr>Ejemplo 1.Programa en JAVA, “TDA Esfera”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Ejecución del programa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TDA MAS COMUNES </vt:lpstr>
      <vt:lpstr>EJEMPLOS</vt:lpstr>
      <vt:lpstr>Conclusiones</vt:lpstr>
      <vt:lpstr>BIBLIOGRAFÍA BÁSICA </vt:lpstr>
      <vt:lpstr>BIBLIOGRAFÍA COMPLEMENTARIA </vt:lpstr>
      <vt:lpstr>Referencias bibliográficas consultadas</vt:lpstr>
      <vt:lpstr>Presentación de PowerPoint</vt:lpstr>
      <vt:lpstr>Presentación de PowerPoint</vt:lpstr>
      <vt:lpstr>¡¡¡Gracias por su atención!!!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TDA</dc:title>
  <dc:creator>User</dc:creator>
  <cp:lastModifiedBy>INSPIRON</cp:lastModifiedBy>
  <cp:revision>123</cp:revision>
  <dcterms:created xsi:type="dcterms:W3CDTF">2017-08-11T01:13:22Z</dcterms:created>
  <dcterms:modified xsi:type="dcterms:W3CDTF">2017-09-30T01:15:16Z</dcterms:modified>
</cp:coreProperties>
</file>