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319" r:id="rId2"/>
    <p:sldId id="320" r:id="rId3"/>
    <p:sldId id="321" r:id="rId4"/>
    <p:sldId id="322" r:id="rId5"/>
    <p:sldId id="323" r:id="rId6"/>
    <p:sldId id="324" r:id="rId7"/>
    <p:sldId id="325" r:id="rId8"/>
    <p:sldId id="326" r:id="rId9"/>
    <p:sldId id="327" r:id="rId10"/>
    <p:sldId id="294" r:id="rId11"/>
    <p:sldId id="260" r:id="rId12"/>
    <p:sldId id="335" r:id="rId13"/>
    <p:sldId id="334" r:id="rId14"/>
    <p:sldId id="336" r:id="rId15"/>
    <p:sldId id="262" r:id="rId16"/>
    <p:sldId id="261" r:id="rId17"/>
    <p:sldId id="263" r:id="rId18"/>
    <p:sldId id="337" r:id="rId19"/>
    <p:sldId id="307" r:id="rId20"/>
    <p:sldId id="264" r:id="rId21"/>
    <p:sldId id="338" r:id="rId22"/>
    <p:sldId id="339" r:id="rId23"/>
    <p:sldId id="340" r:id="rId24"/>
    <p:sldId id="341" r:id="rId25"/>
    <p:sldId id="342" r:id="rId26"/>
    <p:sldId id="265" r:id="rId27"/>
    <p:sldId id="310" r:id="rId28"/>
    <p:sldId id="311" r:id="rId29"/>
    <p:sldId id="308" r:id="rId30"/>
    <p:sldId id="312" r:id="rId31"/>
    <p:sldId id="269" r:id="rId32"/>
    <p:sldId id="302" r:id="rId33"/>
    <p:sldId id="283" r:id="rId34"/>
    <p:sldId id="306" r:id="rId35"/>
    <p:sldId id="328" r:id="rId36"/>
    <p:sldId id="343" r:id="rId37"/>
    <p:sldId id="329" r:id="rId38"/>
    <p:sldId id="330" r:id="rId39"/>
    <p:sldId id="331" r:id="rId40"/>
    <p:sldId id="332" r:id="rId4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C84409BB-90FE-4078-9B10-22F1D0EE4FC4}">
          <p14:sldIdLst>
            <p14:sldId id="319"/>
            <p14:sldId id="320"/>
            <p14:sldId id="321"/>
            <p14:sldId id="322"/>
            <p14:sldId id="323"/>
            <p14:sldId id="324"/>
            <p14:sldId id="325"/>
            <p14:sldId id="326"/>
            <p14:sldId id="327"/>
            <p14:sldId id="294"/>
            <p14:sldId id="260"/>
            <p14:sldId id="335"/>
            <p14:sldId id="334"/>
            <p14:sldId id="336"/>
            <p14:sldId id="262"/>
            <p14:sldId id="261"/>
            <p14:sldId id="263"/>
            <p14:sldId id="337"/>
            <p14:sldId id="307"/>
            <p14:sldId id="264"/>
            <p14:sldId id="338"/>
            <p14:sldId id="339"/>
            <p14:sldId id="340"/>
            <p14:sldId id="341"/>
            <p14:sldId id="342"/>
            <p14:sldId id="265"/>
            <p14:sldId id="310"/>
            <p14:sldId id="311"/>
            <p14:sldId id="308"/>
            <p14:sldId id="312"/>
            <p14:sldId id="269"/>
            <p14:sldId id="302"/>
            <p14:sldId id="283"/>
            <p14:sldId id="306"/>
            <p14:sldId id="328"/>
            <p14:sldId id="343"/>
            <p14:sldId id="329"/>
            <p14:sldId id="330"/>
            <p14:sldId id="331"/>
            <p14:sldId id="332"/>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544" autoAdjust="0"/>
    <p:restoredTop sz="94660"/>
  </p:normalViewPr>
  <p:slideViewPr>
    <p:cSldViewPr snapToGrid="0">
      <p:cViewPr>
        <p:scale>
          <a:sx n="66" d="100"/>
          <a:sy n="66" d="100"/>
        </p:scale>
        <p:origin x="78" y="252"/>
      </p:cViewPr>
      <p:guideLst>
        <p:guide orient="horz" pos="2160"/>
        <p:guide pos="3840"/>
      </p:guideLst>
    </p:cSldViewPr>
  </p:slideViewPr>
  <p:notesTextViewPr>
    <p:cViewPr>
      <p:scale>
        <a:sx n="1" d="1"/>
        <a:sy n="1" d="1"/>
      </p:scale>
      <p:origin x="0" y="0"/>
    </p:cViewPr>
  </p:notesTextViewPr>
  <p:sorterViewPr>
    <p:cViewPr>
      <p:scale>
        <a:sx n="100" d="100"/>
        <a:sy n="100" d="100"/>
      </p:scale>
      <p:origin x="0" y="-13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71"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15E2B8-0214-41B3-A594-EABFE93666B3}" type="doc">
      <dgm:prSet loTypeId="urn:microsoft.com/office/officeart/2005/8/layout/vProcess5" loCatId="process" qsTypeId="urn:microsoft.com/office/officeart/2005/8/quickstyle/simple5" qsCatId="simple" csTypeId="urn:microsoft.com/office/officeart/2005/8/colors/accent1_2" csCatId="accent1" phldr="1"/>
      <dgm:spPr/>
      <dgm:t>
        <a:bodyPr/>
        <a:lstStyle/>
        <a:p>
          <a:endParaRPr lang="es-MX"/>
        </a:p>
      </dgm:t>
    </dgm:pt>
    <dgm:pt modelId="{D1B12A9C-BFF3-4B3C-A845-5F2FF1102864}">
      <dgm:prSet phldrT="[Texto]" custT="1"/>
      <dgm:spPr/>
      <dgm:t>
        <a:bodyPr/>
        <a:lstStyle/>
        <a:p>
          <a:r>
            <a:rPr lang="es-MX" sz="2000" smtClean="0">
              <a:solidFill>
                <a:schemeClr val="bg1"/>
              </a:solidFill>
            </a:rPr>
            <a:t>Las estructuras de datos</a:t>
          </a:r>
          <a:endParaRPr lang="es-MX" sz="2000" dirty="0">
            <a:solidFill>
              <a:schemeClr val="bg1"/>
            </a:solidFill>
          </a:endParaRPr>
        </a:p>
      </dgm:t>
    </dgm:pt>
    <dgm:pt modelId="{539D9798-78E6-4105-B2F9-52034F9ED7AC}" type="parTrans" cxnId="{9F802DE6-EC27-4768-B8A0-FEE4EE5F7448}">
      <dgm:prSet/>
      <dgm:spPr/>
      <dgm:t>
        <a:bodyPr/>
        <a:lstStyle/>
        <a:p>
          <a:endParaRPr lang="es-MX" sz="1600">
            <a:solidFill>
              <a:schemeClr val="bg1"/>
            </a:solidFill>
          </a:endParaRPr>
        </a:p>
      </dgm:t>
    </dgm:pt>
    <dgm:pt modelId="{FF0C1996-3682-4A18-862A-66D36AC5FDBF}" type="sibTrans" cxnId="{9F802DE6-EC27-4768-B8A0-FEE4EE5F7448}">
      <dgm:prSet custT="1"/>
      <dgm:spPr/>
      <dgm:t>
        <a:bodyPr/>
        <a:lstStyle/>
        <a:p>
          <a:endParaRPr lang="es-MX" sz="3200">
            <a:solidFill>
              <a:schemeClr val="bg1"/>
            </a:solidFill>
          </a:endParaRPr>
        </a:p>
      </dgm:t>
    </dgm:pt>
    <dgm:pt modelId="{72991890-11C3-422C-88B9-A8454315F13B}">
      <dgm:prSet phldrT="[Texto]" custT="1"/>
      <dgm:spPr/>
      <dgm:t>
        <a:bodyPr/>
        <a:lstStyle/>
        <a:p>
          <a:r>
            <a:rPr lang="es-MX" sz="2000" dirty="0" smtClean="0">
              <a:solidFill>
                <a:schemeClr val="bg1"/>
              </a:solidFill>
            </a:rPr>
            <a:t>Son objetos con los que podemos representar el manejo y ubicación de la información en la memoria de la computadora</a:t>
          </a:r>
          <a:endParaRPr lang="es-MX" sz="2000" dirty="0">
            <a:solidFill>
              <a:schemeClr val="bg1"/>
            </a:solidFill>
          </a:endParaRPr>
        </a:p>
      </dgm:t>
    </dgm:pt>
    <dgm:pt modelId="{8A442561-BBDB-44A6-A8EA-355E48612EEA}" type="parTrans" cxnId="{38CA2788-02E2-4FF0-8FFF-F7DA0657EE7D}">
      <dgm:prSet/>
      <dgm:spPr/>
      <dgm:t>
        <a:bodyPr/>
        <a:lstStyle/>
        <a:p>
          <a:endParaRPr lang="es-MX" sz="1600">
            <a:solidFill>
              <a:schemeClr val="bg1"/>
            </a:solidFill>
          </a:endParaRPr>
        </a:p>
      </dgm:t>
    </dgm:pt>
    <dgm:pt modelId="{4BE7D7C1-21E0-439E-94EA-6398C3D2F312}" type="sibTrans" cxnId="{38CA2788-02E2-4FF0-8FFF-F7DA0657EE7D}">
      <dgm:prSet custT="1"/>
      <dgm:spPr/>
      <dgm:t>
        <a:bodyPr/>
        <a:lstStyle/>
        <a:p>
          <a:endParaRPr lang="es-MX" sz="3200">
            <a:solidFill>
              <a:schemeClr val="bg1"/>
            </a:solidFill>
          </a:endParaRPr>
        </a:p>
      </dgm:t>
    </dgm:pt>
    <dgm:pt modelId="{ED993227-6EDC-480D-813E-EAC2099EF70A}">
      <dgm:prSet phldrT="[Texto]" custT="1"/>
      <dgm:spPr/>
      <dgm:t>
        <a:bodyPr/>
        <a:lstStyle/>
        <a:p>
          <a:r>
            <a:rPr lang="es-MX" sz="2000" dirty="0" smtClean="0">
              <a:solidFill>
                <a:schemeClr val="bg1"/>
              </a:solidFill>
            </a:rPr>
            <a:t>Son modelos que nos permiten interpretar el manejo de la información en la memoria</a:t>
          </a:r>
          <a:endParaRPr lang="es-MX" sz="2000" dirty="0">
            <a:solidFill>
              <a:schemeClr val="bg1"/>
            </a:solidFill>
          </a:endParaRPr>
        </a:p>
      </dgm:t>
    </dgm:pt>
    <dgm:pt modelId="{47922E1F-2E4C-4546-A15A-54A7FF8E3342}" type="parTrans" cxnId="{0326D46C-8DC8-4DA8-9D5C-9CE2F1749A04}">
      <dgm:prSet/>
      <dgm:spPr/>
      <dgm:t>
        <a:bodyPr/>
        <a:lstStyle/>
        <a:p>
          <a:endParaRPr lang="es-MX" sz="1600">
            <a:solidFill>
              <a:schemeClr val="bg1"/>
            </a:solidFill>
          </a:endParaRPr>
        </a:p>
      </dgm:t>
    </dgm:pt>
    <dgm:pt modelId="{0FDC775B-1A0A-4E3C-B645-70B3CAADDCC8}" type="sibTrans" cxnId="{0326D46C-8DC8-4DA8-9D5C-9CE2F1749A04}">
      <dgm:prSet custT="1"/>
      <dgm:spPr/>
      <dgm:t>
        <a:bodyPr/>
        <a:lstStyle/>
        <a:p>
          <a:endParaRPr lang="es-MX" sz="3200">
            <a:solidFill>
              <a:schemeClr val="bg1"/>
            </a:solidFill>
          </a:endParaRPr>
        </a:p>
      </dgm:t>
    </dgm:pt>
    <dgm:pt modelId="{89963E20-E2BE-4384-83A1-15459E615AFB}">
      <dgm:prSet phldrT="[Texto]" custT="1"/>
      <dgm:spPr/>
      <dgm:t>
        <a:bodyPr/>
        <a:lstStyle/>
        <a:p>
          <a:r>
            <a:rPr lang="es-MX" sz="2000" dirty="0" smtClean="0">
              <a:solidFill>
                <a:schemeClr val="bg1"/>
              </a:solidFill>
              <a:sym typeface="Wingdings" panose="05000000000000000000" pitchFamily="2" charset="2"/>
            </a:rPr>
            <a:t>Administra el espacio empleado por un programa en la memoria</a:t>
          </a:r>
          <a:endParaRPr lang="es-MX" sz="2000" dirty="0">
            <a:solidFill>
              <a:schemeClr val="bg1"/>
            </a:solidFill>
          </a:endParaRPr>
        </a:p>
      </dgm:t>
    </dgm:pt>
    <dgm:pt modelId="{B64346EF-4731-4F84-9667-019B3BFCDE1E}" type="parTrans" cxnId="{EC004183-6C39-4CB8-B151-E8820DAD713C}">
      <dgm:prSet/>
      <dgm:spPr/>
      <dgm:t>
        <a:bodyPr/>
        <a:lstStyle/>
        <a:p>
          <a:endParaRPr lang="es-MX" sz="1600">
            <a:solidFill>
              <a:schemeClr val="bg1"/>
            </a:solidFill>
          </a:endParaRPr>
        </a:p>
      </dgm:t>
    </dgm:pt>
    <dgm:pt modelId="{61BC400F-00AD-4BBD-B9C5-E0976CF049A9}" type="sibTrans" cxnId="{EC004183-6C39-4CB8-B151-E8820DAD713C}">
      <dgm:prSet/>
      <dgm:spPr/>
      <dgm:t>
        <a:bodyPr/>
        <a:lstStyle/>
        <a:p>
          <a:endParaRPr lang="es-MX" sz="1600">
            <a:solidFill>
              <a:schemeClr val="bg1"/>
            </a:solidFill>
          </a:endParaRPr>
        </a:p>
      </dgm:t>
    </dgm:pt>
    <dgm:pt modelId="{113B6715-02B4-4A69-90F4-A0BEC31C2D41}" type="pres">
      <dgm:prSet presAssocID="{B115E2B8-0214-41B3-A594-EABFE93666B3}" presName="outerComposite" presStyleCnt="0">
        <dgm:presLayoutVars>
          <dgm:chMax val="5"/>
          <dgm:dir/>
          <dgm:resizeHandles val="exact"/>
        </dgm:presLayoutVars>
      </dgm:prSet>
      <dgm:spPr/>
      <dgm:t>
        <a:bodyPr/>
        <a:lstStyle/>
        <a:p>
          <a:endParaRPr lang="es-MX"/>
        </a:p>
      </dgm:t>
    </dgm:pt>
    <dgm:pt modelId="{5C2E2289-D1E7-4898-BFB2-5FAF52A81FED}" type="pres">
      <dgm:prSet presAssocID="{B115E2B8-0214-41B3-A594-EABFE93666B3}" presName="dummyMaxCanvas" presStyleCnt="0">
        <dgm:presLayoutVars/>
      </dgm:prSet>
      <dgm:spPr/>
    </dgm:pt>
    <dgm:pt modelId="{9FAEEB75-EB57-4E70-BC97-00DCEB8BF810}" type="pres">
      <dgm:prSet presAssocID="{B115E2B8-0214-41B3-A594-EABFE93666B3}" presName="FourNodes_1" presStyleLbl="node1" presStyleIdx="0" presStyleCnt="4" custScaleX="46625" custScaleY="56347" custLinFactNeighborX="-23322" custLinFactNeighborY="-654">
        <dgm:presLayoutVars>
          <dgm:bulletEnabled val="1"/>
        </dgm:presLayoutVars>
      </dgm:prSet>
      <dgm:spPr/>
      <dgm:t>
        <a:bodyPr/>
        <a:lstStyle/>
        <a:p>
          <a:endParaRPr lang="es-MX"/>
        </a:p>
      </dgm:t>
    </dgm:pt>
    <dgm:pt modelId="{46567543-3CFB-45E9-9EB3-C8BC50F9FA91}" type="pres">
      <dgm:prSet presAssocID="{B115E2B8-0214-41B3-A594-EABFE93666B3}" presName="FourNodes_2" presStyleLbl="node1" presStyleIdx="1" presStyleCnt="4" custScaleX="101048">
        <dgm:presLayoutVars>
          <dgm:bulletEnabled val="1"/>
        </dgm:presLayoutVars>
      </dgm:prSet>
      <dgm:spPr/>
      <dgm:t>
        <a:bodyPr/>
        <a:lstStyle/>
        <a:p>
          <a:endParaRPr lang="es-MX"/>
        </a:p>
      </dgm:t>
    </dgm:pt>
    <dgm:pt modelId="{7028695B-0010-4798-8DDB-7899CEBE77DE}" type="pres">
      <dgm:prSet presAssocID="{B115E2B8-0214-41B3-A594-EABFE93666B3}" presName="FourNodes_3" presStyleLbl="node1" presStyleIdx="2" presStyleCnt="4" custScaleX="99702">
        <dgm:presLayoutVars>
          <dgm:bulletEnabled val="1"/>
        </dgm:presLayoutVars>
      </dgm:prSet>
      <dgm:spPr/>
      <dgm:t>
        <a:bodyPr/>
        <a:lstStyle/>
        <a:p>
          <a:endParaRPr lang="es-MX"/>
        </a:p>
      </dgm:t>
    </dgm:pt>
    <dgm:pt modelId="{784ABB18-0362-4B62-A612-FC2813F07AED}" type="pres">
      <dgm:prSet presAssocID="{B115E2B8-0214-41B3-A594-EABFE93666B3}" presName="FourNodes_4" presStyleLbl="node1" presStyleIdx="3" presStyleCnt="4" custScaleX="93054">
        <dgm:presLayoutVars>
          <dgm:bulletEnabled val="1"/>
        </dgm:presLayoutVars>
      </dgm:prSet>
      <dgm:spPr/>
      <dgm:t>
        <a:bodyPr/>
        <a:lstStyle/>
        <a:p>
          <a:endParaRPr lang="es-MX"/>
        </a:p>
      </dgm:t>
    </dgm:pt>
    <dgm:pt modelId="{80F14441-C935-43A9-B419-71D60E62DA46}" type="pres">
      <dgm:prSet presAssocID="{B115E2B8-0214-41B3-A594-EABFE93666B3}" presName="FourConn_1-2" presStyleLbl="fgAccFollowNode1" presStyleIdx="0" presStyleCnt="3" custLinFactX="-300000" custLinFactNeighborX="-334112" custLinFactNeighborY="-39264">
        <dgm:presLayoutVars>
          <dgm:bulletEnabled val="1"/>
        </dgm:presLayoutVars>
      </dgm:prSet>
      <dgm:spPr/>
      <dgm:t>
        <a:bodyPr/>
        <a:lstStyle/>
        <a:p>
          <a:endParaRPr lang="es-MX"/>
        </a:p>
      </dgm:t>
    </dgm:pt>
    <dgm:pt modelId="{F53DC907-5A45-47CA-BE81-EA2D36A7159C}" type="pres">
      <dgm:prSet presAssocID="{B115E2B8-0214-41B3-A594-EABFE93666B3}" presName="FourConn_2-3" presStyleLbl="fgAccFollowNode1" presStyleIdx="1" presStyleCnt="3">
        <dgm:presLayoutVars>
          <dgm:bulletEnabled val="1"/>
        </dgm:presLayoutVars>
      </dgm:prSet>
      <dgm:spPr/>
      <dgm:t>
        <a:bodyPr/>
        <a:lstStyle/>
        <a:p>
          <a:endParaRPr lang="es-MX"/>
        </a:p>
      </dgm:t>
    </dgm:pt>
    <dgm:pt modelId="{211ECBDB-38D9-408E-98A4-7DA1868B36DF}" type="pres">
      <dgm:prSet presAssocID="{B115E2B8-0214-41B3-A594-EABFE93666B3}" presName="FourConn_3-4" presStyleLbl="fgAccFollowNode1" presStyleIdx="2" presStyleCnt="3">
        <dgm:presLayoutVars>
          <dgm:bulletEnabled val="1"/>
        </dgm:presLayoutVars>
      </dgm:prSet>
      <dgm:spPr/>
      <dgm:t>
        <a:bodyPr/>
        <a:lstStyle/>
        <a:p>
          <a:endParaRPr lang="es-MX"/>
        </a:p>
      </dgm:t>
    </dgm:pt>
    <dgm:pt modelId="{8C5CCF7B-9B14-4468-B2C2-7A2E22FD1AD7}" type="pres">
      <dgm:prSet presAssocID="{B115E2B8-0214-41B3-A594-EABFE93666B3}" presName="FourNodes_1_text" presStyleLbl="node1" presStyleIdx="3" presStyleCnt="4">
        <dgm:presLayoutVars>
          <dgm:bulletEnabled val="1"/>
        </dgm:presLayoutVars>
      </dgm:prSet>
      <dgm:spPr/>
      <dgm:t>
        <a:bodyPr/>
        <a:lstStyle/>
        <a:p>
          <a:endParaRPr lang="es-MX"/>
        </a:p>
      </dgm:t>
    </dgm:pt>
    <dgm:pt modelId="{70419542-CD88-4454-8346-5C39D3E5218E}" type="pres">
      <dgm:prSet presAssocID="{B115E2B8-0214-41B3-A594-EABFE93666B3}" presName="FourNodes_2_text" presStyleLbl="node1" presStyleIdx="3" presStyleCnt="4">
        <dgm:presLayoutVars>
          <dgm:bulletEnabled val="1"/>
        </dgm:presLayoutVars>
      </dgm:prSet>
      <dgm:spPr/>
      <dgm:t>
        <a:bodyPr/>
        <a:lstStyle/>
        <a:p>
          <a:endParaRPr lang="es-MX"/>
        </a:p>
      </dgm:t>
    </dgm:pt>
    <dgm:pt modelId="{17214290-A38C-48F5-90CF-5F7CC02C6DE3}" type="pres">
      <dgm:prSet presAssocID="{B115E2B8-0214-41B3-A594-EABFE93666B3}" presName="FourNodes_3_text" presStyleLbl="node1" presStyleIdx="3" presStyleCnt="4">
        <dgm:presLayoutVars>
          <dgm:bulletEnabled val="1"/>
        </dgm:presLayoutVars>
      </dgm:prSet>
      <dgm:spPr/>
      <dgm:t>
        <a:bodyPr/>
        <a:lstStyle/>
        <a:p>
          <a:endParaRPr lang="es-MX"/>
        </a:p>
      </dgm:t>
    </dgm:pt>
    <dgm:pt modelId="{84B85D83-5E21-42AB-B900-9EFC2E609B38}" type="pres">
      <dgm:prSet presAssocID="{B115E2B8-0214-41B3-A594-EABFE93666B3}" presName="FourNodes_4_text" presStyleLbl="node1" presStyleIdx="3" presStyleCnt="4">
        <dgm:presLayoutVars>
          <dgm:bulletEnabled val="1"/>
        </dgm:presLayoutVars>
      </dgm:prSet>
      <dgm:spPr/>
      <dgm:t>
        <a:bodyPr/>
        <a:lstStyle/>
        <a:p>
          <a:endParaRPr lang="es-MX"/>
        </a:p>
      </dgm:t>
    </dgm:pt>
  </dgm:ptLst>
  <dgm:cxnLst>
    <dgm:cxn modelId="{4A5AB274-4D4B-4A6D-B4C7-B96A5573D6A7}" type="presOf" srcId="{ED993227-6EDC-480D-813E-EAC2099EF70A}" destId="{7028695B-0010-4798-8DDB-7899CEBE77DE}" srcOrd="0" destOrd="0" presId="urn:microsoft.com/office/officeart/2005/8/layout/vProcess5"/>
    <dgm:cxn modelId="{791D2775-CFFD-4D2B-955B-3CBE1D16CF0E}" type="presOf" srcId="{72991890-11C3-422C-88B9-A8454315F13B}" destId="{46567543-3CFB-45E9-9EB3-C8BC50F9FA91}" srcOrd="0" destOrd="0" presId="urn:microsoft.com/office/officeart/2005/8/layout/vProcess5"/>
    <dgm:cxn modelId="{EC004183-6C39-4CB8-B151-E8820DAD713C}" srcId="{B115E2B8-0214-41B3-A594-EABFE93666B3}" destId="{89963E20-E2BE-4384-83A1-15459E615AFB}" srcOrd="3" destOrd="0" parTransId="{B64346EF-4731-4F84-9667-019B3BFCDE1E}" sibTransId="{61BC400F-00AD-4BBD-B9C5-E0976CF049A9}"/>
    <dgm:cxn modelId="{0321DFB1-80CE-4C64-A5CB-22FFC61A043E}" type="presOf" srcId="{0FDC775B-1A0A-4E3C-B645-70B3CAADDCC8}" destId="{211ECBDB-38D9-408E-98A4-7DA1868B36DF}" srcOrd="0" destOrd="0" presId="urn:microsoft.com/office/officeart/2005/8/layout/vProcess5"/>
    <dgm:cxn modelId="{FDFD2FAB-9601-4409-A61F-0B5DC8D04A87}" type="presOf" srcId="{D1B12A9C-BFF3-4B3C-A845-5F2FF1102864}" destId="{8C5CCF7B-9B14-4468-B2C2-7A2E22FD1AD7}" srcOrd="1" destOrd="0" presId="urn:microsoft.com/office/officeart/2005/8/layout/vProcess5"/>
    <dgm:cxn modelId="{87F89664-82E6-4C58-9B8A-EB98D8029298}" type="presOf" srcId="{72991890-11C3-422C-88B9-A8454315F13B}" destId="{70419542-CD88-4454-8346-5C39D3E5218E}" srcOrd="1" destOrd="0" presId="urn:microsoft.com/office/officeart/2005/8/layout/vProcess5"/>
    <dgm:cxn modelId="{00587AA4-6DDE-42EF-A0BB-8C9BCFB7B928}" type="presOf" srcId="{89963E20-E2BE-4384-83A1-15459E615AFB}" destId="{784ABB18-0362-4B62-A612-FC2813F07AED}" srcOrd="0" destOrd="0" presId="urn:microsoft.com/office/officeart/2005/8/layout/vProcess5"/>
    <dgm:cxn modelId="{1C3FC149-E37B-4F97-A4B9-DA96A2696D2F}" type="presOf" srcId="{D1B12A9C-BFF3-4B3C-A845-5F2FF1102864}" destId="{9FAEEB75-EB57-4E70-BC97-00DCEB8BF810}" srcOrd="0" destOrd="0" presId="urn:microsoft.com/office/officeart/2005/8/layout/vProcess5"/>
    <dgm:cxn modelId="{89DAD649-879F-427C-B8E7-98B8BB8905D9}" type="presOf" srcId="{4BE7D7C1-21E0-439E-94EA-6398C3D2F312}" destId="{F53DC907-5A45-47CA-BE81-EA2D36A7159C}" srcOrd="0" destOrd="0" presId="urn:microsoft.com/office/officeart/2005/8/layout/vProcess5"/>
    <dgm:cxn modelId="{9F802DE6-EC27-4768-B8A0-FEE4EE5F7448}" srcId="{B115E2B8-0214-41B3-A594-EABFE93666B3}" destId="{D1B12A9C-BFF3-4B3C-A845-5F2FF1102864}" srcOrd="0" destOrd="0" parTransId="{539D9798-78E6-4105-B2F9-52034F9ED7AC}" sibTransId="{FF0C1996-3682-4A18-862A-66D36AC5FDBF}"/>
    <dgm:cxn modelId="{CA281569-505F-4C56-94A4-5A824BB7E2B0}" type="presOf" srcId="{89963E20-E2BE-4384-83A1-15459E615AFB}" destId="{84B85D83-5E21-42AB-B900-9EFC2E609B38}" srcOrd="1" destOrd="0" presId="urn:microsoft.com/office/officeart/2005/8/layout/vProcess5"/>
    <dgm:cxn modelId="{0326D46C-8DC8-4DA8-9D5C-9CE2F1749A04}" srcId="{B115E2B8-0214-41B3-A594-EABFE93666B3}" destId="{ED993227-6EDC-480D-813E-EAC2099EF70A}" srcOrd="2" destOrd="0" parTransId="{47922E1F-2E4C-4546-A15A-54A7FF8E3342}" sibTransId="{0FDC775B-1A0A-4E3C-B645-70B3CAADDCC8}"/>
    <dgm:cxn modelId="{8E2A6F3B-83D7-4298-956A-2CD768C1B849}" type="presOf" srcId="{ED993227-6EDC-480D-813E-EAC2099EF70A}" destId="{17214290-A38C-48F5-90CF-5F7CC02C6DE3}" srcOrd="1" destOrd="0" presId="urn:microsoft.com/office/officeart/2005/8/layout/vProcess5"/>
    <dgm:cxn modelId="{38CA2788-02E2-4FF0-8FFF-F7DA0657EE7D}" srcId="{B115E2B8-0214-41B3-A594-EABFE93666B3}" destId="{72991890-11C3-422C-88B9-A8454315F13B}" srcOrd="1" destOrd="0" parTransId="{8A442561-BBDB-44A6-A8EA-355E48612EEA}" sibTransId="{4BE7D7C1-21E0-439E-94EA-6398C3D2F312}"/>
    <dgm:cxn modelId="{270216AD-9538-4BB3-B863-6BDCFC001249}" type="presOf" srcId="{B115E2B8-0214-41B3-A594-EABFE93666B3}" destId="{113B6715-02B4-4A69-90F4-A0BEC31C2D41}" srcOrd="0" destOrd="0" presId="urn:microsoft.com/office/officeart/2005/8/layout/vProcess5"/>
    <dgm:cxn modelId="{0D2309C3-C749-4C91-A1D5-0C36461F9C7E}" type="presOf" srcId="{FF0C1996-3682-4A18-862A-66D36AC5FDBF}" destId="{80F14441-C935-43A9-B419-71D60E62DA46}" srcOrd="0" destOrd="0" presId="urn:microsoft.com/office/officeart/2005/8/layout/vProcess5"/>
    <dgm:cxn modelId="{4A59A1C4-A7DD-47CD-B992-8FC915486D05}" type="presParOf" srcId="{113B6715-02B4-4A69-90F4-A0BEC31C2D41}" destId="{5C2E2289-D1E7-4898-BFB2-5FAF52A81FED}" srcOrd="0" destOrd="0" presId="urn:microsoft.com/office/officeart/2005/8/layout/vProcess5"/>
    <dgm:cxn modelId="{3F407C1F-DD20-49BE-A0BC-B02DB599E4AF}" type="presParOf" srcId="{113B6715-02B4-4A69-90F4-A0BEC31C2D41}" destId="{9FAEEB75-EB57-4E70-BC97-00DCEB8BF810}" srcOrd="1" destOrd="0" presId="urn:microsoft.com/office/officeart/2005/8/layout/vProcess5"/>
    <dgm:cxn modelId="{49FBEC4C-A44A-44C5-BFC8-1D9CF5C7D30C}" type="presParOf" srcId="{113B6715-02B4-4A69-90F4-A0BEC31C2D41}" destId="{46567543-3CFB-45E9-9EB3-C8BC50F9FA91}" srcOrd="2" destOrd="0" presId="urn:microsoft.com/office/officeart/2005/8/layout/vProcess5"/>
    <dgm:cxn modelId="{A440928A-93CF-4532-BE79-EDC40604D559}" type="presParOf" srcId="{113B6715-02B4-4A69-90F4-A0BEC31C2D41}" destId="{7028695B-0010-4798-8DDB-7899CEBE77DE}" srcOrd="3" destOrd="0" presId="urn:microsoft.com/office/officeart/2005/8/layout/vProcess5"/>
    <dgm:cxn modelId="{9E9396B7-1896-492C-B5F3-48CDE52F02D1}" type="presParOf" srcId="{113B6715-02B4-4A69-90F4-A0BEC31C2D41}" destId="{784ABB18-0362-4B62-A612-FC2813F07AED}" srcOrd="4" destOrd="0" presId="urn:microsoft.com/office/officeart/2005/8/layout/vProcess5"/>
    <dgm:cxn modelId="{28B7C40F-DD27-4E00-8D6D-749075E6E23A}" type="presParOf" srcId="{113B6715-02B4-4A69-90F4-A0BEC31C2D41}" destId="{80F14441-C935-43A9-B419-71D60E62DA46}" srcOrd="5" destOrd="0" presId="urn:microsoft.com/office/officeart/2005/8/layout/vProcess5"/>
    <dgm:cxn modelId="{50B54E53-F6F0-4ACC-A589-B61AEAD18049}" type="presParOf" srcId="{113B6715-02B4-4A69-90F4-A0BEC31C2D41}" destId="{F53DC907-5A45-47CA-BE81-EA2D36A7159C}" srcOrd="6" destOrd="0" presId="urn:microsoft.com/office/officeart/2005/8/layout/vProcess5"/>
    <dgm:cxn modelId="{B0BFA67D-BA66-4555-BB40-A9FC1881C58C}" type="presParOf" srcId="{113B6715-02B4-4A69-90F4-A0BEC31C2D41}" destId="{211ECBDB-38D9-408E-98A4-7DA1868B36DF}" srcOrd="7" destOrd="0" presId="urn:microsoft.com/office/officeart/2005/8/layout/vProcess5"/>
    <dgm:cxn modelId="{027B165A-548E-4833-8957-3E19C3BD41A7}" type="presParOf" srcId="{113B6715-02B4-4A69-90F4-A0BEC31C2D41}" destId="{8C5CCF7B-9B14-4468-B2C2-7A2E22FD1AD7}" srcOrd="8" destOrd="0" presId="urn:microsoft.com/office/officeart/2005/8/layout/vProcess5"/>
    <dgm:cxn modelId="{B38C77B6-DB7F-4C82-BF1F-BC57E669157D}" type="presParOf" srcId="{113B6715-02B4-4A69-90F4-A0BEC31C2D41}" destId="{70419542-CD88-4454-8346-5C39D3E5218E}" srcOrd="9" destOrd="0" presId="urn:microsoft.com/office/officeart/2005/8/layout/vProcess5"/>
    <dgm:cxn modelId="{6D2842EB-261A-4A04-A8B0-0858952FF90F}" type="presParOf" srcId="{113B6715-02B4-4A69-90F4-A0BEC31C2D41}" destId="{17214290-A38C-48F5-90CF-5F7CC02C6DE3}" srcOrd="10" destOrd="0" presId="urn:microsoft.com/office/officeart/2005/8/layout/vProcess5"/>
    <dgm:cxn modelId="{1940231C-E331-4801-B5B6-4E5E81D7EF4E}" type="presParOf" srcId="{113B6715-02B4-4A69-90F4-A0BEC31C2D41}" destId="{84B85D83-5E21-42AB-B900-9EFC2E609B38}"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136C88-65C8-411E-8B8D-1D71B9F078E5}" type="doc">
      <dgm:prSet loTypeId="urn:microsoft.com/office/officeart/2008/layout/HalfCircleOrganizationChart" loCatId="hierarchy" qsTypeId="urn:microsoft.com/office/officeart/2005/8/quickstyle/simple3" qsCatId="simple" csTypeId="urn:microsoft.com/office/officeart/2005/8/colors/accent1_2" csCatId="accent1" phldr="1"/>
      <dgm:spPr/>
      <dgm:t>
        <a:bodyPr/>
        <a:lstStyle/>
        <a:p>
          <a:endParaRPr lang="es-MX"/>
        </a:p>
      </dgm:t>
    </dgm:pt>
    <dgm:pt modelId="{059D0D9A-BC40-46D0-8A98-3D50DB0A83A4}">
      <dgm:prSet phldrT="[Texto]"/>
      <dgm:spPr/>
      <dgm:t>
        <a:bodyPr/>
        <a:lstStyle/>
        <a:p>
          <a:r>
            <a:rPr lang="es-MX" dirty="0" smtClean="0"/>
            <a:t>Estructura de datos</a:t>
          </a:r>
          <a:endParaRPr lang="es-MX" dirty="0"/>
        </a:p>
      </dgm:t>
    </dgm:pt>
    <dgm:pt modelId="{8762A43E-E79E-4F20-85F6-2AD8AB103FD7}" type="parTrans" cxnId="{423E43CB-872F-4155-AFFE-2B19F001087C}">
      <dgm:prSet/>
      <dgm:spPr/>
      <dgm:t>
        <a:bodyPr/>
        <a:lstStyle/>
        <a:p>
          <a:endParaRPr lang="es-MX"/>
        </a:p>
      </dgm:t>
    </dgm:pt>
    <dgm:pt modelId="{8EC9AA7E-AFB5-45EE-9026-C46096F953CC}" type="sibTrans" cxnId="{423E43CB-872F-4155-AFFE-2B19F001087C}">
      <dgm:prSet/>
      <dgm:spPr/>
      <dgm:t>
        <a:bodyPr/>
        <a:lstStyle/>
        <a:p>
          <a:endParaRPr lang="es-MX"/>
        </a:p>
      </dgm:t>
    </dgm:pt>
    <dgm:pt modelId="{963E2248-D528-476E-8322-EF522411D101}">
      <dgm:prSet phldrT="[Texto]"/>
      <dgm:spPr/>
      <dgm:t>
        <a:bodyPr/>
        <a:lstStyle/>
        <a:p>
          <a:r>
            <a:rPr lang="es-MX" dirty="0" smtClean="0"/>
            <a:t>Estructura</a:t>
          </a:r>
          <a:endParaRPr lang="es-MX" dirty="0"/>
        </a:p>
      </dgm:t>
    </dgm:pt>
    <dgm:pt modelId="{ADF9497C-3C31-4EDE-B331-9B68B81887B8}" type="parTrans" cxnId="{BA1D7A9B-04F2-492B-9817-EC912A419C15}">
      <dgm:prSet>
        <dgm:style>
          <a:lnRef idx="3">
            <a:schemeClr val="dk1"/>
          </a:lnRef>
          <a:fillRef idx="0">
            <a:schemeClr val="dk1"/>
          </a:fillRef>
          <a:effectRef idx="2">
            <a:schemeClr val="dk1"/>
          </a:effectRef>
          <a:fontRef idx="minor">
            <a:schemeClr val="tx1"/>
          </a:fontRef>
        </dgm:style>
      </dgm:prSet>
      <dgm:spPr/>
      <dgm:t>
        <a:bodyPr/>
        <a:lstStyle/>
        <a:p>
          <a:endParaRPr lang="es-MX"/>
        </a:p>
      </dgm:t>
    </dgm:pt>
    <dgm:pt modelId="{498BF82A-D891-4D49-96D7-AFB993CDCD17}" type="sibTrans" cxnId="{BA1D7A9B-04F2-492B-9817-EC912A419C15}">
      <dgm:prSet/>
      <dgm:spPr/>
      <dgm:t>
        <a:bodyPr/>
        <a:lstStyle/>
        <a:p>
          <a:endParaRPr lang="es-MX"/>
        </a:p>
      </dgm:t>
    </dgm:pt>
    <dgm:pt modelId="{91759556-E782-4CC8-833A-4F6325C9B3C2}">
      <dgm:prSet phldrT="[Texto]"/>
      <dgm:spPr/>
      <dgm:t>
        <a:bodyPr/>
        <a:lstStyle/>
        <a:p>
          <a:r>
            <a:rPr lang="es-MX" dirty="0" smtClean="0"/>
            <a:t>Organización</a:t>
          </a:r>
          <a:endParaRPr lang="es-MX" dirty="0"/>
        </a:p>
      </dgm:t>
    </dgm:pt>
    <dgm:pt modelId="{3D6AB696-AA53-491B-965F-77439BE1F866}" type="parTrans" cxnId="{2649257B-5D11-47F3-ADA0-35135E4118F9}">
      <dgm:prSet/>
      <dgm:spPr/>
      <dgm:t>
        <a:bodyPr/>
        <a:lstStyle/>
        <a:p>
          <a:endParaRPr lang="es-MX"/>
        </a:p>
      </dgm:t>
    </dgm:pt>
    <dgm:pt modelId="{FCCC29F4-8DC3-44DA-94BE-C4939BECDB97}" type="sibTrans" cxnId="{2649257B-5D11-47F3-ADA0-35135E4118F9}">
      <dgm:prSet/>
      <dgm:spPr/>
      <dgm:t>
        <a:bodyPr/>
        <a:lstStyle/>
        <a:p>
          <a:endParaRPr lang="es-MX"/>
        </a:p>
      </dgm:t>
    </dgm:pt>
    <dgm:pt modelId="{F398E64E-41DC-42FA-B69A-8A5BA0B6B91D}">
      <dgm:prSet phldrT="[Texto]"/>
      <dgm:spPr/>
      <dgm:t>
        <a:bodyPr/>
        <a:lstStyle/>
        <a:p>
          <a:r>
            <a:rPr lang="es-MX" dirty="0" smtClean="0"/>
            <a:t>Espacio en memoria</a:t>
          </a:r>
        </a:p>
      </dgm:t>
    </dgm:pt>
    <dgm:pt modelId="{B4ED8D2F-3EE4-4832-8CC5-D455345A9BD7}" type="parTrans" cxnId="{420AB333-C62B-4E6E-BF9B-86A663AC8267}">
      <dgm:prSet>
        <dgm:style>
          <a:lnRef idx="3">
            <a:schemeClr val="dk1"/>
          </a:lnRef>
          <a:fillRef idx="0">
            <a:schemeClr val="dk1"/>
          </a:fillRef>
          <a:effectRef idx="2">
            <a:schemeClr val="dk1"/>
          </a:effectRef>
          <a:fontRef idx="minor">
            <a:schemeClr val="tx1"/>
          </a:fontRef>
        </dgm:style>
      </dgm:prSet>
      <dgm:spPr/>
      <dgm:t>
        <a:bodyPr/>
        <a:lstStyle/>
        <a:p>
          <a:endParaRPr lang="es-MX"/>
        </a:p>
      </dgm:t>
    </dgm:pt>
    <dgm:pt modelId="{38E8AA68-D0F1-44A2-9787-CB1923B4B393}" type="sibTrans" cxnId="{420AB333-C62B-4E6E-BF9B-86A663AC8267}">
      <dgm:prSet/>
      <dgm:spPr/>
      <dgm:t>
        <a:bodyPr/>
        <a:lstStyle/>
        <a:p>
          <a:endParaRPr lang="es-MX"/>
        </a:p>
      </dgm:t>
    </dgm:pt>
    <dgm:pt modelId="{26946E55-2876-4D45-85EE-E3AEEF90064B}">
      <dgm:prSet phldrT="[Texto]"/>
      <dgm:spPr/>
      <dgm:t>
        <a:bodyPr/>
        <a:lstStyle/>
        <a:p>
          <a:r>
            <a:rPr lang="es-MX" dirty="0" smtClean="0"/>
            <a:t>Tipo de dato abstracto</a:t>
          </a:r>
        </a:p>
      </dgm:t>
    </dgm:pt>
    <dgm:pt modelId="{4704E5F1-CB5E-4062-BC6B-2BD45EAFA9A1}" type="parTrans" cxnId="{B1B25A43-C0BE-4073-AA64-66936E77644A}">
      <dgm:prSet>
        <dgm:style>
          <a:lnRef idx="3">
            <a:schemeClr val="dk1"/>
          </a:lnRef>
          <a:fillRef idx="0">
            <a:schemeClr val="dk1"/>
          </a:fillRef>
          <a:effectRef idx="2">
            <a:schemeClr val="dk1"/>
          </a:effectRef>
          <a:fontRef idx="minor">
            <a:schemeClr val="tx1"/>
          </a:fontRef>
        </dgm:style>
      </dgm:prSet>
      <dgm:spPr/>
      <dgm:t>
        <a:bodyPr/>
        <a:lstStyle/>
        <a:p>
          <a:endParaRPr lang="es-MX"/>
        </a:p>
      </dgm:t>
    </dgm:pt>
    <dgm:pt modelId="{D18E450D-2322-4E47-95E9-CA00B6C7C29F}" type="sibTrans" cxnId="{B1B25A43-C0BE-4073-AA64-66936E77644A}">
      <dgm:prSet/>
      <dgm:spPr/>
      <dgm:t>
        <a:bodyPr/>
        <a:lstStyle/>
        <a:p>
          <a:endParaRPr lang="es-MX"/>
        </a:p>
      </dgm:t>
    </dgm:pt>
    <dgm:pt modelId="{BECF0CE9-CDF4-49FE-96C0-3AF0C5BED4E4}">
      <dgm:prSet/>
      <dgm:spPr/>
      <dgm:t>
        <a:bodyPr/>
        <a:lstStyle/>
        <a:p>
          <a:r>
            <a:rPr lang="es-MX" dirty="0" smtClean="0"/>
            <a:t>Simples</a:t>
          </a:r>
        </a:p>
      </dgm:t>
    </dgm:pt>
    <dgm:pt modelId="{B2EABF5B-CF13-4F53-A54E-3553117784A3}" type="parTrans" cxnId="{3695D3F9-3920-4919-AFC3-D77E3EF056C5}">
      <dgm:prSet>
        <dgm:style>
          <a:lnRef idx="3">
            <a:schemeClr val="dk1"/>
          </a:lnRef>
          <a:fillRef idx="0">
            <a:schemeClr val="dk1"/>
          </a:fillRef>
          <a:effectRef idx="2">
            <a:schemeClr val="dk1"/>
          </a:effectRef>
          <a:fontRef idx="minor">
            <a:schemeClr val="tx1"/>
          </a:fontRef>
        </dgm:style>
      </dgm:prSet>
      <dgm:spPr/>
      <dgm:t>
        <a:bodyPr/>
        <a:lstStyle/>
        <a:p>
          <a:endParaRPr lang="es-MX"/>
        </a:p>
      </dgm:t>
    </dgm:pt>
    <dgm:pt modelId="{202EE4CD-8B30-4A96-A93C-1BC55825B9B5}" type="sibTrans" cxnId="{3695D3F9-3920-4919-AFC3-D77E3EF056C5}">
      <dgm:prSet/>
      <dgm:spPr/>
      <dgm:t>
        <a:bodyPr/>
        <a:lstStyle/>
        <a:p>
          <a:endParaRPr lang="es-MX"/>
        </a:p>
      </dgm:t>
    </dgm:pt>
    <dgm:pt modelId="{B003557E-839A-44DE-B04D-B85EE48D67AE}">
      <dgm:prSet/>
      <dgm:spPr/>
      <dgm:t>
        <a:bodyPr/>
        <a:lstStyle/>
        <a:p>
          <a:r>
            <a:rPr lang="es-MX" dirty="0" smtClean="0"/>
            <a:t>Compuestas</a:t>
          </a:r>
        </a:p>
      </dgm:t>
    </dgm:pt>
    <dgm:pt modelId="{44CDEEC3-47D8-4777-B253-7C1CF1AF0C08}" type="parTrans" cxnId="{F7FF78C0-E7A9-4D6F-A906-D72ADFBC5450}">
      <dgm:prSet>
        <dgm:style>
          <a:lnRef idx="3">
            <a:schemeClr val="dk1"/>
          </a:lnRef>
          <a:fillRef idx="0">
            <a:schemeClr val="dk1"/>
          </a:fillRef>
          <a:effectRef idx="2">
            <a:schemeClr val="dk1"/>
          </a:effectRef>
          <a:fontRef idx="minor">
            <a:schemeClr val="tx1"/>
          </a:fontRef>
        </dgm:style>
      </dgm:prSet>
      <dgm:spPr/>
      <dgm:t>
        <a:bodyPr/>
        <a:lstStyle/>
        <a:p>
          <a:endParaRPr lang="es-MX"/>
        </a:p>
      </dgm:t>
    </dgm:pt>
    <dgm:pt modelId="{86B68CA8-EE9C-4BAB-B393-10E8F74816C9}" type="sibTrans" cxnId="{F7FF78C0-E7A9-4D6F-A906-D72ADFBC5450}">
      <dgm:prSet/>
      <dgm:spPr/>
      <dgm:t>
        <a:bodyPr/>
        <a:lstStyle/>
        <a:p>
          <a:endParaRPr lang="es-MX"/>
        </a:p>
      </dgm:t>
    </dgm:pt>
    <dgm:pt modelId="{2E506F8B-6D44-42D6-912B-9A11533CFF90}" type="pres">
      <dgm:prSet presAssocID="{F8136C88-65C8-411E-8B8D-1D71B9F078E5}" presName="Name0" presStyleCnt="0">
        <dgm:presLayoutVars>
          <dgm:orgChart val="1"/>
          <dgm:chPref val="1"/>
          <dgm:dir/>
          <dgm:animOne val="branch"/>
          <dgm:animLvl val="lvl"/>
          <dgm:resizeHandles/>
        </dgm:presLayoutVars>
      </dgm:prSet>
      <dgm:spPr/>
      <dgm:t>
        <a:bodyPr/>
        <a:lstStyle/>
        <a:p>
          <a:endParaRPr lang="es-MX"/>
        </a:p>
      </dgm:t>
    </dgm:pt>
    <dgm:pt modelId="{207667E5-5E5F-42B2-86AA-3B85630D94D7}" type="pres">
      <dgm:prSet presAssocID="{059D0D9A-BC40-46D0-8A98-3D50DB0A83A4}" presName="hierRoot1" presStyleCnt="0">
        <dgm:presLayoutVars>
          <dgm:hierBranch val="init"/>
        </dgm:presLayoutVars>
      </dgm:prSet>
      <dgm:spPr/>
    </dgm:pt>
    <dgm:pt modelId="{B802506A-DB8F-40EB-A5D0-453C8C25D046}" type="pres">
      <dgm:prSet presAssocID="{059D0D9A-BC40-46D0-8A98-3D50DB0A83A4}" presName="rootComposite1" presStyleCnt="0"/>
      <dgm:spPr/>
    </dgm:pt>
    <dgm:pt modelId="{9B2C3112-8E87-42D8-B06E-7998A39EFEAF}" type="pres">
      <dgm:prSet presAssocID="{059D0D9A-BC40-46D0-8A98-3D50DB0A83A4}" presName="rootText1" presStyleLbl="alignAcc1" presStyleIdx="0" presStyleCnt="0">
        <dgm:presLayoutVars>
          <dgm:chPref val="3"/>
        </dgm:presLayoutVars>
      </dgm:prSet>
      <dgm:spPr/>
      <dgm:t>
        <a:bodyPr/>
        <a:lstStyle/>
        <a:p>
          <a:endParaRPr lang="es-MX"/>
        </a:p>
      </dgm:t>
    </dgm:pt>
    <dgm:pt modelId="{4C20E30B-9C33-4017-A0EF-6057218FCA02}" type="pres">
      <dgm:prSet presAssocID="{059D0D9A-BC40-46D0-8A98-3D50DB0A83A4}" presName="topArc1" presStyleLbl="parChTrans1D1" presStyleIdx="0" presStyleCnt="14">
        <dgm:style>
          <a:lnRef idx="2">
            <a:schemeClr val="dk1"/>
          </a:lnRef>
          <a:fillRef idx="1">
            <a:schemeClr val="lt1"/>
          </a:fillRef>
          <a:effectRef idx="0">
            <a:schemeClr val="dk1"/>
          </a:effectRef>
          <a:fontRef idx="minor">
            <a:schemeClr val="dk1"/>
          </a:fontRef>
        </dgm:style>
      </dgm:prSet>
      <dgm:spPr>
        <a:noFill/>
      </dgm:spPr>
    </dgm:pt>
    <dgm:pt modelId="{B61E2F7A-0561-4816-AF03-B0DCBF47B1E9}" type="pres">
      <dgm:prSet presAssocID="{059D0D9A-BC40-46D0-8A98-3D50DB0A83A4}" presName="bottomArc1" presStyleLbl="parChTrans1D1" presStyleIdx="1" presStyleCnt="14">
        <dgm:style>
          <a:lnRef idx="2">
            <a:schemeClr val="dk1"/>
          </a:lnRef>
          <a:fillRef idx="1">
            <a:schemeClr val="lt1"/>
          </a:fillRef>
          <a:effectRef idx="0">
            <a:schemeClr val="dk1"/>
          </a:effectRef>
          <a:fontRef idx="minor">
            <a:schemeClr val="dk1"/>
          </a:fontRef>
        </dgm:style>
      </dgm:prSet>
      <dgm:spPr>
        <a:noFill/>
      </dgm:spPr>
    </dgm:pt>
    <dgm:pt modelId="{C4A4A86D-7CF0-4134-9864-F10F7B14067D}" type="pres">
      <dgm:prSet presAssocID="{059D0D9A-BC40-46D0-8A98-3D50DB0A83A4}" presName="topConnNode1" presStyleLbl="node1" presStyleIdx="0" presStyleCnt="0"/>
      <dgm:spPr/>
      <dgm:t>
        <a:bodyPr/>
        <a:lstStyle/>
        <a:p>
          <a:endParaRPr lang="es-MX"/>
        </a:p>
      </dgm:t>
    </dgm:pt>
    <dgm:pt modelId="{631279C7-91A7-44F1-BE4E-1B7B7FC3F856}" type="pres">
      <dgm:prSet presAssocID="{059D0D9A-BC40-46D0-8A98-3D50DB0A83A4}" presName="hierChild2" presStyleCnt="0"/>
      <dgm:spPr/>
    </dgm:pt>
    <dgm:pt modelId="{D700727D-2D43-4C2B-8D02-BC7543D07C90}" type="pres">
      <dgm:prSet presAssocID="{ADF9497C-3C31-4EDE-B331-9B68B81887B8}" presName="Name28" presStyleLbl="parChTrans1D2" presStyleIdx="0" presStyleCnt="4"/>
      <dgm:spPr/>
      <dgm:t>
        <a:bodyPr/>
        <a:lstStyle/>
        <a:p>
          <a:endParaRPr lang="es-MX"/>
        </a:p>
      </dgm:t>
    </dgm:pt>
    <dgm:pt modelId="{71E1A4F1-8D6F-4149-A61D-9CF191F05839}" type="pres">
      <dgm:prSet presAssocID="{963E2248-D528-476E-8322-EF522411D101}" presName="hierRoot2" presStyleCnt="0">
        <dgm:presLayoutVars>
          <dgm:hierBranch val="init"/>
        </dgm:presLayoutVars>
      </dgm:prSet>
      <dgm:spPr/>
    </dgm:pt>
    <dgm:pt modelId="{58B5FA18-8C4E-4676-8CFB-14C3D01D293B}" type="pres">
      <dgm:prSet presAssocID="{963E2248-D528-476E-8322-EF522411D101}" presName="rootComposite2" presStyleCnt="0"/>
      <dgm:spPr/>
    </dgm:pt>
    <dgm:pt modelId="{A42CF639-46D6-4F68-B0F3-5D35B42EC7B4}" type="pres">
      <dgm:prSet presAssocID="{963E2248-D528-476E-8322-EF522411D101}" presName="rootText2" presStyleLbl="alignAcc1" presStyleIdx="0" presStyleCnt="0">
        <dgm:presLayoutVars>
          <dgm:chPref val="3"/>
        </dgm:presLayoutVars>
      </dgm:prSet>
      <dgm:spPr/>
      <dgm:t>
        <a:bodyPr/>
        <a:lstStyle/>
        <a:p>
          <a:endParaRPr lang="es-MX"/>
        </a:p>
      </dgm:t>
    </dgm:pt>
    <dgm:pt modelId="{D07298E9-01AA-4C90-AF54-0BDC2C9181B1}" type="pres">
      <dgm:prSet presAssocID="{963E2248-D528-476E-8322-EF522411D101}" presName="topArc2" presStyleLbl="parChTrans1D1" presStyleIdx="2" presStyleCnt="14">
        <dgm:style>
          <a:lnRef idx="2">
            <a:schemeClr val="dk1"/>
          </a:lnRef>
          <a:fillRef idx="1">
            <a:schemeClr val="lt1"/>
          </a:fillRef>
          <a:effectRef idx="0">
            <a:schemeClr val="dk1"/>
          </a:effectRef>
          <a:fontRef idx="minor">
            <a:schemeClr val="dk1"/>
          </a:fontRef>
        </dgm:style>
      </dgm:prSet>
      <dgm:spPr>
        <a:noFill/>
      </dgm:spPr>
    </dgm:pt>
    <dgm:pt modelId="{AE18710E-5C83-4386-8C5F-97818D589E9A}" type="pres">
      <dgm:prSet presAssocID="{963E2248-D528-476E-8322-EF522411D101}" presName="bottomArc2" presStyleLbl="parChTrans1D1" presStyleIdx="3" presStyleCnt="14">
        <dgm:style>
          <a:lnRef idx="2">
            <a:schemeClr val="dk1"/>
          </a:lnRef>
          <a:fillRef idx="1">
            <a:schemeClr val="lt1"/>
          </a:fillRef>
          <a:effectRef idx="0">
            <a:schemeClr val="dk1"/>
          </a:effectRef>
          <a:fontRef idx="minor">
            <a:schemeClr val="dk1"/>
          </a:fontRef>
        </dgm:style>
      </dgm:prSet>
      <dgm:spPr>
        <a:noFill/>
      </dgm:spPr>
    </dgm:pt>
    <dgm:pt modelId="{AC2036B0-B8A2-4E5F-A529-28078E8E2913}" type="pres">
      <dgm:prSet presAssocID="{963E2248-D528-476E-8322-EF522411D101}" presName="topConnNode2" presStyleLbl="node2" presStyleIdx="0" presStyleCnt="0"/>
      <dgm:spPr/>
      <dgm:t>
        <a:bodyPr/>
        <a:lstStyle/>
        <a:p>
          <a:endParaRPr lang="es-MX"/>
        </a:p>
      </dgm:t>
    </dgm:pt>
    <dgm:pt modelId="{6F660C05-AB0F-4059-A009-8B307C8A17F4}" type="pres">
      <dgm:prSet presAssocID="{963E2248-D528-476E-8322-EF522411D101}" presName="hierChild4" presStyleCnt="0"/>
      <dgm:spPr/>
    </dgm:pt>
    <dgm:pt modelId="{6F9A1689-EF9D-4266-8569-1FBE4A024AAC}" type="pres">
      <dgm:prSet presAssocID="{B2EABF5B-CF13-4F53-A54E-3553117784A3}" presName="Name28" presStyleLbl="parChTrans1D3" presStyleIdx="0" presStyleCnt="2"/>
      <dgm:spPr/>
      <dgm:t>
        <a:bodyPr/>
        <a:lstStyle/>
        <a:p>
          <a:endParaRPr lang="es-MX"/>
        </a:p>
      </dgm:t>
    </dgm:pt>
    <dgm:pt modelId="{5C000F82-C91C-4DB7-A93F-53F333AFF391}" type="pres">
      <dgm:prSet presAssocID="{BECF0CE9-CDF4-49FE-96C0-3AF0C5BED4E4}" presName="hierRoot2" presStyleCnt="0">
        <dgm:presLayoutVars>
          <dgm:hierBranch val="init"/>
        </dgm:presLayoutVars>
      </dgm:prSet>
      <dgm:spPr/>
    </dgm:pt>
    <dgm:pt modelId="{35553B88-1B79-4097-8AD3-2C4271C17A82}" type="pres">
      <dgm:prSet presAssocID="{BECF0CE9-CDF4-49FE-96C0-3AF0C5BED4E4}" presName="rootComposite2" presStyleCnt="0"/>
      <dgm:spPr/>
    </dgm:pt>
    <dgm:pt modelId="{FC8253A3-7056-441A-8431-3B73712AAE99}" type="pres">
      <dgm:prSet presAssocID="{BECF0CE9-CDF4-49FE-96C0-3AF0C5BED4E4}" presName="rootText2" presStyleLbl="alignAcc1" presStyleIdx="0" presStyleCnt="0" custScaleY="104020">
        <dgm:presLayoutVars>
          <dgm:chPref val="3"/>
        </dgm:presLayoutVars>
      </dgm:prSet>
      <dgm:spPr/>
      <dgm:t>
        <a:bodyPr/>
        <a:lstStyle/>
        <a:p>
          <a:endParaRPr lang="es-MX"/>
        </a:p>
      </dgm:t>
    </dgm:pt>
    <dgm:pt modelId="{B88657D1-8368-4B56-81C7-35F0BE5C7119}" type="pres">
      <dgm:prSet presAssocID="{BECF0CE9-CDF4-49FE-96C0-3AF0C5BED4E4}" presName="topArc2" presStyleLbl="parChTrans1D1" presStyleIdx="4" presStyleCnt="14">
        <dgm:style>
          <a:lnRef idx="2">
            <a:schemeClr val="dk1"/>
          </a:lnRef>
          <a:fillRef idx="1">
            <a:schemeClr val="lt1"/>
          </a:fillRef>
          <a:effectRef idx="0">
            <a:schemeClr val="dk1"/>
          </a:effectRef>
          <a:fontRef idx="minor">
            <a:schemeClr val="dk1"/>
          </a:fontRef>
        </dgm:style>
      </dgm:prSet>
      <dgm:spPr>
        <a:noFill/>
      </dgm:spPr>
    </dgm:pt>
    <dgm:pt modelId="{942BDE0E-BE82-460F-AB08-6C2DCFF5E7E1}" type="pres">
      <dgm:prSet presAssocID="{BECF0CE9-CDF4-49FE-96C0-3AF0C5BED4E4}" presName="bottomArc2" presStyleLbl="parChTrans1D1" presStyleIdx="5" presStyleCnt="14">
        <dgm:style>
          <a:lnRef idx="2">
            <a:schemeClr val="dk1"/>
          </a:lnRef>
          <a:fillRef idx="1">
            <a:schemeClr val="lt1"/>
          </a:fillRef>
          <a:effectRef idx="0">
            <a:schemeClr val="dk1"/>
          </a:effectRef>
          <a:fontRef idx="minor">
            <a:schemeClr val="dk1"/>
          </a:fontRef>
        </dgm:style>
      </dgm:prSet>
      <dgm:spPr>
        <a:noFill/>
      </dgm:spPr>
    </dgm:pt>
    <dgm:pt modelId="{AD44AB4C-24AA-498B-955D-1AC98903A3B4}" type="pres">
      <dgm:prSet presAssocID="{BECF0CE9-CDF4-49FE-96C0-3AF0C5BED4E4}" presName="topConnNode2" presStyleLbl="node3" presStyleIdx="0" presStyleCnt="0"/>
      <dgm:spPr/>
      <dgm:t>
        <a:bodyPr/>
        <a:lstStyle/>
        <a:p>
          <a:endParaRPr lang="es-MX"/>
        </a:p>
      </dgm:t>
    </dgm:pt>
    <dgm:pt modelId="{F29B3DBE-A157-409B-8575-45A2272EDF71}" type="pres">
      <dgm:prSet presAssocID="{BECF0CE9-CDF4-49FE-96C0-3AF0C5BED4E4}" presName="hierChild4" presStyleCnt="0"/>
      <dgm:spPr/>
    </dgm:pt>
    <dgm:pt modelId="{5ADA56FD-F108-4B25-8616-819AFD1674BB}" type="pres">
      <dgm:prSet presAssocID="{BECF0CE9-CDF4-49FE-96C0-3AF0C5BED4E4}" presName="hierChild5" presStyleCnt="0"/>
      <dgm:spPr/>
    </dgm:pt>
    <dgm:pt modelId="{E56BF77A-30B2-4FC2-B4EB-A59B68B7BFAA}" type="pres">
      <dgm:prSet presAssocID="{44CDEEC3-47D8-4777-B253-7C1CF1AF0C08}" presName="Name28" presStyleLbl="parChTrans1D3" presStyleIdx="1" presStyleCnt="2"/>
      <dgm:spPr/>
      <dgm:t>
        <a:bodyPr/>
        <a:lstStyle/>
        <a:p>
          <a:endParaRPr lang="es-MX"/>
        </a:p>
      </dgm:t>
    </dgm:pt>
    <dgm:pt modelId="{9B75ED1A-3C19-4AA0-A534-3854E7359F88}" type="pres">
      <dgm:prSet presAssocID="{B003557E-839A-44DE-B04D-B85EE48D67AE}" presName="hierRoot2" presStyleCnt="0">
        <dgm:presLayoutVars>
          <dgm:hierBranch val="init"/>
        </dgm:presLayoutVars>
      </dgm:prSet>
      <dgm:spPr/>
    </dgm:pt>
    <dgm:pt modelId="{BF05FB13-DC49-4EFC-B83B-8983EF4A7062}" type="pres">
      <dgm:prSet presAssocID="{B003557E-839A-44DE-B04D-B85EE48D67AE}" presName="rootComposite2" presStyleCnt="0"/>
      <dgm:spPr/>
    </dgm:pt>
    <dgm:pt modelId="{B5C47D37-D543-43B3-9883-C74D30BC30AD}" type="pres">
      <dgm:prSet presAssocID="{B003557E-839A-44DE-B04D-B85EE48D67AE}" presName="rootText2" presStyleLbl="alignAcc1" presStyleIdx="0" presStyleCnt="0" custScaleY="98004">
        <dgm:presLayoutVars>
          <dgm:chPref val="3"/>
        </dgm:presLayoutVars>
      </dgm:prSet>
      <dgm:spPr/>
      <dgm:t>
        <a:bodyPr/>
        <a:lstStyle/>
        <a:p>
          <a:endParaRPr lang="es-MX"/>
        </a:p>
      </dgm:t>
    </dgm:pt>
    <dgm:pt modelId="{CA674409-3967-40B3-92B6-66D3CA6E1721}" type="pres">
      <dgm:prSet presAssocID="{B003557E-839A-44DE-B04D-B85EE48D67AE}" presName="topArc2" presStyleLbl="parChTrans1D1" presStyleIdx="6" presStyleCnt="14">
        <dgm:style>
          <a:lnRef idx="2">
            <a:schemeClr val="dk1"/>
          </a:lnRef>
          <a:fillRef idx="1">
            <a:schemeClr val="lt1"/>
          </a:fillRef>
          <a:effectRef idx="0">
            <a:schemeClr val="dk1"/>
          </a:effectRef>
          <a:fontRef idx="minor">
            <a:schemeClr val="dk1"/>
          </a:fontRef>
        </dgm:style>
      </dgm:prSet>
      <dgm:spPr>
        <a:noFill/>
      </dgm:spPr>
    </dgm:pt>
    <dgm:pt modelId="{B50EB03C-7A4B-495B-9F0A-5CC3FBCE545B}" type="pres">
      <dgm:prSet presAssocID="{B003557E-839A-44DE-B04D-B85EE48D67AE}" presName="bottomArc2" presStyleLbl="parChTrans1D1" presStyleIdx="7" presStyleCnt="14">
        <dgm:style>
          <a:lnRef idx="2">
            <a:schemeClr val="dk1"/>
          </a:lnRef>
          <a:fillRef idx="1">
            <a:schemeClr val="lt1"/>
          </a:fillRef>
          <a:effectRef idx="0">
            <a:schemeClr val="dk1"/>
          </a:effectRef>
          <a:fontRef idx="minor">
            <a:schemeClr val="dk1"/>
          </a:fontRef>
        </dgm:style>
      </dgm:prSet>
      <dgm:spPr>
        <a:noFill/>
      </dgm:spPr>
    </dgm:pt>
    <dgm:pt modelId="{0F3F2E29-6A77-4A0C-83D6-2A6C59D6BA11}" type="pres">
      <dgm:prSet presAssocID="{B003557E-839A-44DE-B04D-B85EE48D67AE}" presName="topConnNode2" presStyleLbl="node3" presStyleIdx="0" presStyleCnt="0"/>
      <dgm:spPr/>
      <dgm:t>
        <a:bodyPr/>
        <a:lstStyle/>
        <a:p>
          <a:endParaRPr lang="es-MX"/>
        </a:p>
      </dgm:t>
    </dgm:pt>
    <dgm:pt modelId="{0C033AA1-CDA1-40A2-B9EC-631789DEFC5A}" type="pres">
      <dgm:prSet presAssocID="{B003557E-839A-44DE-B04D-B85EE48D67AE}" presName="hierChild4" presStyleCnt="0"/>
      <dgm:spPr/>
    </dgm:pt>
    <dgm:pt modelId="{AC94DA78-793C-441B-8A0E-063B926BBA08}" type="pres">
      <dgm:prSet presAssocID="{B003557E-839A-44DE-B04D-B85EE48D67AE}" presName="hierChild5" presStyleCnt="0"/>
      <dgm:spPr/>
    </dgm:pt>
    <dgm:pt modelId="{446AF1F6-8E37-42C5-A03E-18A84F5770C3}" type="pres">
      <dgm:prSet presAssocID="{963E2248-D528-476E-8322-EF522411D101}" presName="hierChild5" presStyleCnt="0"/>
      <dgm:spPr/>
    </dgm:pt>
    <dgm:pt modelId="{63290CC5-BB33-4572-86BE-2A1560FB9A31}" type="pres">
      <dgm:prSet presAssocID="{3D6AB696-AA53-491B-965F-77439BE1F866}" presName="Name28" presStyleLbl="parChTrans1D2" presStyleIdx="1" presStyleCnt="4"/>
      <dgm:spPr/>
      <dgm:t>
        <a:bodyPr/>
        <a:lstStyle/>
        <a:p>
          <a:endParaRPr lang="es-MX"/>
        </a:p>
      </dgm:t>
    </dgm:pt>
    <dgm:pt modelId="{E46DD62B-6FD5-48F4-B8C1-30D77C007B77}" type="pres">
      <dgm:prSet presAssocID="{91759556-E782-4CC8-833A-4F6325C9B3C2}" presName="hierRoot2" presStyleCnt="0">
        <dgm:presLayoutVars>
          <dgm:hierBranch val="init"/>
        </dgm:presLayoutVars>
      </dgm:prSet>
      <dgm:spPr/>
    </dgm:pt>
    <dgm:pt modelId="{18FF0965-6A16-4278-B8C1-69C797EE3BE2}" type="pres">
      <dgm:prSet presAssocID="{91759556-E782-4CC8-833A-4F6325C9B3C2}" presName="rootComposite2" presStyleCnt="0"/>
      <dgm:spPr/>
    </dgm:pt>
    <dgm:pt modelId="{D93BB10A-3A9A-4CE5-B7D3-C58A4EE447AD}" type="pres">
      <dgm:prSet presAssocID="{91759556-E782-4CC8-833A-4F6325C9B3C2}" presName="rootText2" presStyleLbl="alignAcc1" presStyleIdx="0" presStyleCnt="0">
        <dgm:presLayoutVars>
          <dgm:chPref val="3"/>
        </dgm:presLayoutVars>
      </dgm:prSet>
      <dgm:spPr/>
      <dgm:t>
        <a:bodyPr/>
        <a:lstStyle/>
        <a:p>
          <a:endParaRPr lang="es-MX"/>
        </a:p>
      </dgm:t>
    </dgm:pt>
    <dgm:pt modelId="{96EAC999-DB97-48A3-9EBE-24CA93112617}" type="pres">
      <dgm:prSet presAssocID="{91759556-E782-4CC8-833A-4F6325C9B3C2}" presName="topArc2" presStyleLbl="parChTrans1D1" presStyleIdx="8" presStyleCnt="14">
        <dgm:style>
          <a:lnRef idx="2">
            <a:schemeClr val="dk1"/>
          </a:lnRef>
          <a:fillRef idx="1">
            <a:schemeClr val="lt1"/>
          </a:fillRef>
          <a:effectRef idx="0">
            <a:schemeClr val="dk1"/>
          </a:effectRef>
          <a:fontRef idx="minor">
            <a:schemeClr val="dk1"/>
          </a:fontRef>
        </dgm:style>
      </dgm:prSet>
      <dgm:spPr>
        <a:noFill/>
      </dgm:spPr>
    </dgm:pt>
    <dgm:pt modelId="{6ABFA7C3-43C5-4132-AD63-E38DB9159FA0}" type="pres">
      <dgm:prSet presAssocID="{91759556-E782-4CC8-833A-4F6325C9B3C2}" presName="bottomArc2" presStyleLbl="parChTrans1D1" presStyleIdx="9" presStyleCnt="14">
        <dgm:style>
          <a:lnRef idx="2">
            <a:schemeClr val="dk1"/>
          </a:lnRef>
          <a:fillRef idx="1">
            <a:schemeClr val="lt1"/>
          </a:fillRef>
          <a:effectRef idx="0">
            <a:schemeClr val="dk1"/>
          </a:effectRef>
          <a:fontRef idx="minor">
            <a:schemeClr val="dk1"/>
          </a:fontRef>
        </dgm:style>
      </dgm:prSet>
      <dgm:spPr>
        <a:noFill/>
      </dgm:spPr>
    </dgm:pt>
    <dgm:pt modelId="{3CB2D008-ED0C-4BAA-9682-CC6039AB8808}" type="pres">
      <dgm:prSet presAssocID="{91759556-E782-4CC8-833A-4F6325C9B3C2}" presName="topConnNode2" presStyleLbl="node2" presStyleIdx="0" presStyleCnt="0"/>
      <dgm:spPr/>
      <dgm:t>
        <a:bodyPr/>
        <a:lstStyle/>
        <a:p>
          <a:endParaRPr lang="es-MX"/>
        </a:p>
      </dgm:t>
    </dgm:pt>
    <dgm:pt modelId="{267C9F09-AF6E-4F46-B358-B6EBF475743D}" type="pres">
      <dgm:prSet presAssocID="{91759556-E782-4CC8-833A-4F6325C9B3C2}" presName="hierChild4" presStyleCnt="0"/>
      <dgm:spPr/>
    </dgm:pt>
    <dgm:pt modelId="{1E3D5114-CCE9-4F0E-AE92-293503A9AA8B}" type="pres">
      <dgm:prSet presAssocID="{91759556-E782-4CC8-833A-4F6325C9B3C2}" presName="hierChild5" presStyleCnt="0"/>
      <dgm:spPr/>
    </dgm:pt>
    <dgm:pt modelId="{042D04E6-4A2A-4DBA-B77B-BEE070FF5450}" type="pres">
      <dgm:prSet presAssocID="{B4ED8D2F-3EE4-4832-8CC5-D455345A9BD7}" presName="Name28" presStyleLbl="parChTrans1D2" presStyleIdx="2" presStyleCnt="4"/>
      <dgm:spPr/>
      <dgm:t>
        <a:bodyPr/>
        <a:lstStyle/>
        <a:p>
          <a:endParaRPr lang="es-MX"/>
        </a:p>
      </dgm:t>
    </dgm:pt>
    <dgm:pt modelId="{94778CA5-A799-4288-BF65-9140669CCE37}" type="pres">
      <dgm:prSet presAssocID="{F398E64E-41DC-42FA-B69A-8A5BA0B6B91D}" presName="hierRoot2" presStyleCnt="0">
        <dgm:presLayoutVars>
          <dgm:hierBranch val="init"/>
        </dgm:presLayoutVars>
      </dgm:prSet>
      <dgm:spPr/>
    </dgm:pt>
    <dgm:pt modelId="{D91FBE61-92E1-4E91-A0F9-B5A4CA32EC2F}" type="pres">
      <dgm:prSet presAssocID="{F398E64E-41DC-42FA-B69A-8A5BA0B6B91D}" presName="rootComposite2" presStyleCnt="0"/>
      <dgm:spPr/>
    </dgm:pt>
    <dgm:pt modelId="{2C31CC06-916D-48BF-A753-50B80EA0F4D5}" type="pres">
      <dgm:prSet presAssocID="{F398E64E-41DC-42FA-B69A-8A5BA0B6B91D}" presName="rootText2" presStyleLbl="alignAcc1" presStyleIdx="0" presStyleCnt="0" custLinFactNeighborX="-1524" custLinFactNeighborY="-1">
        <dgm:presLayoutVars>
          <dgm:chPref val="3"/>
        </dgm:presLayoutVars>
      </dgm:prSet>
      <dgm:spPr/>
      <dgm:t>
        <a:bodyPr/>
        <a:lstStyle/>
        <a:p>
          <a:endParaRPr lang="es-MX"/>
        </a:p>
      </dgm:t>
    </dgm:pt>
    <dgm:pt modelId="{29493852-DAE8-414C-A02E-0D4A7634C026}" type="pres">
      <dgm:prSet presAssocID="{F398E64E-41DC-42FA-B69A-8A5BA0B6B91D}" presName="topArc2" presStyleLbl="parChTrans1D1" presStyleIdx="10" presStyleCnt="14">
        <dgm:style>
          <a:lnRef idx="2">
            <a:schemeClr val="dk1"/>
          </a:lnRef>
          <a:fillRef idx="1">
            <a:schemeClr val="lt1"/>
          </a:fillRef>
          <a:effectRef idx="0">
            <a:schemeClr val="dk1"/>
          </a:effectRef>
          <a:fontRef idx="minor">
            <a:schemeClr val="dk1"/>
          </a:fontRef>
        </dgm:style>
      </dgm:prSet>
      <dgm:spPr>
        <a:noFill/>
      </dgm:spPr>
    </dgm:pt>
    <dgm:pt modelId="{1E8B10F4-9038-4DB9-93BA-FD395027465B}" type="pres">
      <dgm:prSet presAssocID="{F398E64E-41DC-42FA-B69A-8A5BA0B6B91D}" presName="bottomArc2" presStyleLbl="parChTrans1D1" presStyleIdx="11" presStyleCnt="14">
        <dgm:style>
          <a:lnRef idx="2">
            <a:schemeClr val="dk1"/>
          </a:lnRef>
          <a:fillRef idx="1">
            <a:schemeClr val="lt1"/>
          </a:fillRef>
          <a:effectRef idx="0">
            <a:schemeClr val="dk1"/>
          </a:effectRef>
          <a:fontRef idx="minor">
            <a:schemeClr val="dk1"/>
          </a:fontRef>
        </dgm:style>
      </dgm:prSet>
      <dgm:spPr>
        <a:noFill/>
      </dgm:spPr>
    </dgm:pt>
    <dgm:pt modelId="{A641EF32-D065-4824-89E2-DC741B050B11}" type="pres">
      <dgm:prSet presAssocID="{F398E64E-41DC-42FA-B69A-8A5BA0B6B91D}" presName="topConnNode2" presStyleLbl="node2" presStyleIdx="0" presStyleCnt="0"/>
      <dgm:spPr/>
      <dgm:t>
        <a:bodyPr/>
        <a:lstStyle/>
        <a:p>
          <a:endParaRPr lang="es-MX"/>
        </a:p>
      </dgm:t>
    </dgm:pt>
    <dgm:pt modelId="{B0138475-1AE7-4282-937A-FEB4789ECC5E}" type="pres">
      <dgm:prSet presAssocID="{F398E64E-41DC-42FA-B69A-8A5BA0B6B91D}" presName="hierChild4" presStyleCnt="0"/>
      <dgm:spPr/>
    </dgm:pt>
    <dgm:pt modelId="{DD2DFE28-85E9-4D08-8C11-2667CD83C03E}" type="pres">
      <dgm:prSet presAssocID="{F398E64E-41DC-42FA-B69A-8A5BA0B6B91D}" presName="hierChild5" presStyleCnt="0"/>
      <dgm:spPr/>
    </dgm:pt>
    <dgm:pt modelId="{FF6EAD3E-1A86-4952-BEC2-BFC7E2ACB5FF}" type="pres">
      <dgm:prSet presAssocID="{4704E5F1-CB5E-4062-BC6B-2BD45EAFA9A1}" presName="Name28" presStyleLbl="parChTrans1D2" presStyleIdx="3" presStyleCnt="4"/>
      <dgm:spPr/>
      <dgm:t>
        <a:bodyPr/>
        <a:lstStyle/>
        <a:p>
          <a:endParaRPr lang="es-MX"/>
        </a:p>
      </dgm:t>
    </dgm:pt>
    <dgm:pt modelId="{37BF108D-85CD-4FDD-80DA-88EE3DD75AA9}" type="pres">
      <dgm:prSet presAssocID="{26946E55-2876-4D45-85EE-E3AEEF90064B}" presName="hierRoot2" presStyleCnt="0">
        <dgm:presLayoutVars>
          <dgm:hierBranch val="init"/>
        </dgm:presLayoutVars>
      </dgm:prSet>
      <dgm:spPr/>
    </dgm:pt>
    <dgm:pt modelId="{AB92D53E-D8E1-48E8-B585-EFCC99F9E386}" type="pres">
      <dgm:prSet presAssocID="{26946E55-2876-4D45-85EE-E3AEEF90064B}" presName="rootComposite2" presStyleCnt="0"/>
      <dgm:spPr/>
    </dgm:pt>
    <dgm:pt modelId="{8C482312-D9C6-49BA-90F0-515DCF5A4883}" type="pres">
      <dgm:prSet presAssocID="{26946E55-2876-4D45-85EE-E3AEEF90064B}" presName="rootText2" presStyleLbl="alignAcc1" presStyleIdx="0" presStyleCnt="0" custScaleY="99612" custLinFactNeighborX="-5141" custLinFactNeighborY="-1">
        <dgm:presLayoutVars>
          <dgm:chPref val="3"/>
        </dgm:presLayoutVars>
      </dgm:prSet>
      <dgm:spPr/>
      <dgm:t>
        <a:bodyPr/>
        <a:lstStyle/>
        <a:p>
          <a:endParaRPr lang="es-MX"/>
        </a:p>
      </dgm:t>
    </dgm:pt>
    <dgm:pt modelId="{E386BE16-3A21-4B17-8CDB-B5D90AEF2767}" type="pres">
      <dgm:prSet presAssocID="{26946E55-2876-4D45-85EE-E3AEEF90064B}" presName="topArc2" presStyleLbl="parChTrans1D1" presStyleIdx="12" presStyleCnt="14">
        <dgm:style>
          <a:lnRef idx="2">
            <a:schemeClr val="dk1"/>
          </a:lnRef>
          <a:fillRef idx="1">
            <a:schemeClr val="lt1"/>
          </a:fillRef>
          <a:effectRef idx="0">
            <a:schemeClr val="dk1"/>
          </a:effectRef>
          <a:fontRef idx="minor">
            <a:schemeClr val="dk1"/>
          </a:fontRef>
        </dgm:style>
      </dgm:prSet>
      <dgm:spPr>
        <a:noFill/>
      </dgm:spPr>
    </dgm:pt>
    <dgm:pt modelId="{75B4B41F-40CE-4090-8D15-BA270C6E812D}" type="pres">
      <dgm:prSet presAssocID="{26946E55-2876-4D45-85EE-E3AEEF90064B}" presName="bottomArc2" presStyleLbl="parChTrans1D1" presStyleIdx="13" presStyleCnt="14">
        <dgm:style>
          <a:lnRef idx="2">
            <a:schemeClr val="dk1"/>
          </a:lnRef>
          <a:fillRef idx="1">
            <a:schemeClr val="lt1"/>
          </a:fillRef>
          <a:effectRef idx="0">
            <a:schemeClr val="dk1"/>
          </a:effectRef>
          <a:fontRef idx="minor">
            <a:schemeClr val="dk1"/>
          </a:fontRef>
        </dgm:style>
      </dgm:prSet>
      <dgm:spPr>
        <a:noFill/>
      </dgm:spPr>
    </dgm:pt>
    <dgm:pt modelId="{739DF621-2735-4002-AA77-B008164BA4F7}" type="pres">
      <dgm:prSet presAssocID="{26946E55-2876-4D45-85EE-E3AEEF90064B}" presName="topConnNode2" presStyleLbl="node2" presStyleIdx="0" presStyleCnt="0"/>
      <dgm:spPr/>
      <dgm:t>
        <a:bodyPr/>
        <a:lstStyle/>
        <a:p>
          <a:endParaRPr lang="es-MX"/>
        </a:p>
      </dgm:t>
    </dgm:pt>
    <dgm:pt modelId="{0038FD76-3EF5-4C51-A05E-C87D8A2E8582}" type="pres">
      <dgm:prSet presAssocID="{26946E55-2876-4D45-85EE-E3AEEF90064B}" presName="hierChild4" presStyleCnt="0"/>
      <dgm:spPr/>
    </dgm:pt>
    <dgm:pt modelId="{E92994C1-EFEB-490D-B8FA-5A7EFBF2835C}" type="pres">
      <dgm:prSet presAssocID="{26946E55-2876-4D45-85EE-E3AEEF90064B}" presName="hierChild5" presStyleCnt="0"/>
      <dgm:spPr/>
    </dgm:pt>
    <dgm:pt modelId="{86A8E686-084A-4B62-9AB8-538B6E33069E}" type="pres">
      <dgm:prSet presAssocID="{059D0D9A-BC40-46D0-8A98-3D50DB0A83A4}" presName="hierChild3" presStyleCnt="0"/>
      <dgm:spPr/>
    </dgm:pt>
  </dgm:ptLst>
  <dgm:cxnLst>
    <dgm:cxn modelId="{AC4538BD-805D-44D6-9936-C35BE40D1A72}" type="presOf" srcId="{B003557E-839A-44DE-B04D-B85EE48D67AE}" destId="{B5C47D37-D543-43B3-9883-C74D30BC30AD}" srcOrd="0" destOrd="0" presId="urn:microsoft.com/office/officeart/2008/layout/HalfCircleOrganizationChart"/>
    <dgm:cxn modelId="{20E251F4-C1A9-4EA6-94F8-464EDD984D99}" type="presOf" srcId="{059D0D9A-BC40-46D0-8A98-3D50DB0A83A4}" destId="{C4A4A86D-7CF0-4134-9864-F10F7B14067D}" srcOrd="1" destOrd="0" presId="urn:microsoft.com/office/officeart/2008/layout/HalfCircleOrganizationChart"/>
    <dgm:cxn modelId="{7C887795-E19A-49C3-8C05-868F3842BF24}" type="presOf" srcId="{BECF0CE9-CDF4-49FE-96C0-3AF0C5BED4E4}" destId="{AD44AB4C-24AA-498B-955D-1AC98903A3B4}" srcOrd="1" destOrd="0" presId="urn:microsoft.com/office/officeart/2008/layout/HalfCircleOrganizationChart"/>
    <dgm:cxn modelId="{B1B25A43-C0BE-4073-AA64-66936E77644A}" srcId="{059D0D9A-BC40-46D0-8A98-3D50DB0A83A4}" destId="{26946E55-2876-4D45-85EE-E3AEEF90064B}" srcOrd="3" destOrd="0" parTransId="{4704E5F1-CB5E-4062-BC6B-2BD45EAFA9A1}" sibTransId="{D18E450D-2322-4E47-95E9-CA00B6C7C29F}"/>
    <dgm:cxn modelId="{A481D617-7616-4DBB-B819-0757A3D61B98}" type="presOf" srcId="{F398E64E-41DC-42FA-B69A-8A5BA0B6B91D}" destId="{2C31CC06-916D-48BF-A753-50B80EA0F4D5}" srcOrd="0" destOrd="0" presId="urn:microsoft.com/office/officeart/2008/layout/HalfCircleOrganizationChart"/>
    <dgm:cxn modelId="{D94580FC-1AEF-417C-8544-CEF0028BAB96}" type="presOf" srcId="{44CDEEC3-47D8-4777-B253-7C1CF1AF0C08}" destId="{E56BF77A-30B2-4FC2-B4EB-A59B68B7BFAA}" srcOrd="0" destOrd="0" presId="urn:microsoft.com/office/officeart/2008/layout/HalfCircleOrganizationChart"/>
    <dgm:cxn modelId="{F7FF78C0-E7A9-4D6F-A906-D72ADFBC5450}" srcId="{963E2248-D528-476E-8322-EF522411D101}" destId="{B003557E-839A-44DE-B04D-B85EE48D67AE}" srcOrd="1" destOrd="0" parTransId="{44CDEEC3-47D8-4777-B253-7C1CF1AF0C08}" sibTransId="{86B68CA8-EE9C-4BAB-B393-10E8F74816C9}"/>
    <dgm:cxn modelId="{423E43CB-872F-4155-AFFE-2B19F001087C}" srcId="{F8136C88-65C8-411E-8B8D-1D71B9F078E5}" destId="{059D0D9A-BC40-46D0-8A98-3D50DB0A83A4}" srcOrd="0" destOrd="0" parTransId="{8762A43E-E79E-4F20-85F6-2AD8AB103FD7}" sibTransId="{8EC9AA7E-AFB5-45EE-9026-C46096F953CC}"/>
    <dgm:cxn modelId="{4A911600-0BE2-42EE-B3BB-3356F8055EAC}" type="presOf" srcId="{ADF9497C-3C31-4EDE-B331-9B68B81887B8}" destId="{D700727D-2D43-4C2B-8D02-BC7543D07C90}" srcOrd="0" destOrd="0" presId="urn:microsoft.com/office/officeart/2008/layout/HalfCircleOrganizationChart"/>
    <dgm:cxn modelId="{91338B41-C991-4EEE-BC6F-7A30AF993AE6}" type="presOf" srcId="{3D6AB696-AA53-491B-965F-77439BE1F866}" destId="{63290CC5-BB33-4572-86BE-2A1560FB9A31}" srcOrd="0" destOrd="0" presId="urn:microsoft.com/office/officeart/2008/layout/HalfCircleOrganizationChart"/>
    <dgm:cxn modelId="{4B9C1DA7-7616-4DA6-BBC3-55F7BECF6EA6}" type="presOf" srcId="{059D0D9A-BC40-46D0-8A98-3D50DB0A83A4}" destId="{9B2C3112-8E87-42D8-B06E-7998A39EFEAF}" srcOrd="0" destOrd="0" presId="urn:microsoft.com/office/officeart/2008/layout/HalfCircleOrganizationChart"/>
    <dgm:cxn modelId="{C1DCE6DF-8F8F-4A22-90C2-D9BC130A2CE3}" type="presOf" srcId="{B2EABF5B-CF13-4F53-A54E-3553117784A3}" destId="{6F9A1689-EF9D-4266-8569-1FBE4A024AAC}" srcOrd="0" destOrd="0" presId="urn:microsoft.com/office/officeart/2008/layout/HalfCircleOrganizationChart"/>
    <dgm:cxn modelId="{2B144D71-7FD8-4A41-BCB2-C3B4AB8C9282}" type="presOf" srcId="{F398E64E-41DC-42FA-B69A-8A5BA0B6B91D}" destId="{A641EF32-D065-4824-89E2-DC741B050B11}" srcOrd="1" destOrd="0" presId="urn:microsoft.com/office/officeart/2008/layout/HalfCircleOrganizationChart"/>
    <dgm:cxn modelId="{7AEF12F8-837A-48E7-BADF-E10EE4707A43}" type="presOf" srcId="{91759556-E782-4CC8-833A-4F6325C9B3C2}" destId="{D93BB10A-3A9A-4CE5-B7D3-C58A4EE447AD}" srcOrd="0" destOrd="0" presId="urn:microsoft.com/office/officeart/2008/layout/HalfCircleOrganizationChart"/>
    <dgm:cxn modelId="{6488C8D8-009E-43C7-A238-D432F2BF3390}" type="presOf" srcId="{963E2248-D528-476E-8322-EF522411D101}" destId="{AC2036B0-B8A2-4E5F-A529-28078E8E2913}" srcOrd="1" destOrd="0" presId="urn:microsoft.com/office/officeart/2008/layout/HalfCircleOrganizationChart"/>
    <dgm:cxn modelId="{420AB333-C62B-4E6E-BF9B-86A663AC8267}" srcId="{059D0D9A-BC40-46D0-8A98-3D50DB0A83A4}" destId="{F398E64E-41DC-42FA-B69A-8A5BA0B6B91D}" srcOrd="2" destOrd="0" parTransId="{B4ED8D2F-3EE4-4832-8CC5-D455345A9BD7}" sibTransId="{38E8AA68-D0F1-44A2-9787-CB1923B4B393}"/>
    <dgm:cxn modelId="{3695D3F9-3920-4919-AFC3-D77E3EF056C5}" srcId="{963E2248-D528-476E-8322-EF522411D101}" destId="{BECF0CE9-CDF4-49FE-96C0-3AF0C5BED4E4}" srcOrd="0" destOrd="0" parTransId="{B2EABF5B-CF13-4F53-A54E-3553117784A3}" sibTransId="{202EE4CD-8B30-4A96-A93C-1BC55825B9B5}"/>
    <dgm:cxn modelId="{2649257B-5D11-47F3-ADA0-35135E4118F9}" srcId="{059D0D9A-BC40-46D0-8A98-3D50DB0A83A4}" destId="{91759556-E782-4CC8-833A-4F6325C9B3C2}" srcOrd="1" destOrd="0" parTransId="{3D6AB696-AA53-491B-965F-77439BE1F866}" sibTransId="{FCCC29F4-8DC3-44DA-94BE-C4939BECDB97}"/>
    <dgm:cxn modelId="{7EC5A7B3-99F3-46E3-9B9F-61B5375B958E}" type="presOf" srcId="{26946E55-2876-4D45-85EE-E3AEEF90064B}" destId="{739DF621-2735-4002-AA77-B008164BA4F7}" srcOrd="1" destOrd="0" presId="urn:microsoft.com/office/officeart/2008/layout/HalfCircleOrganizationChart"/>
    <dgm:cxn modelId="{C848EC61-0A58-48AC-A998-E87E39C25E8C}" type="presOf" srcId="{4704E5F1-CB5E-4062-BC6B-2BD45EAFA9A1}" destId="{FF6EAD3E-1A86-4952-BEC2-BFC7E2ACB5FF}" srcOrd="0" destOrd="0" presId="urn:microsoft.com/office/officeart/2008/layout/HalfCircleOrganizationChart"/>
    <dgm:cxn modelId="{C7B21371-E012-4D3F-9A60-B5DD0C5E69F1}" type="presOf" srcId="{B003557E-839A-44DE-B04D-B85EE48D67AE}" destId="{0F3F2E29-6A77-4A0C-83D6-2A6C59D6BA11}" srcOrd="1" destOrd="0" presId="urn:microsoft.com/office/officeart/2008/layout/HalfCircleOrganizationChart"/>
    <dgm:cxn modelId="{C728A557-5CA3-46C2-8F70-7CE976AC9E8C}" type="presOf" srcId="{BECF0CE9-CDF4-49FE-96C0-3AF0C5BED4E4}" destId="{FC8253A3-7056-441A-8431-3B73712AAE99}" srcOrd="0" destOrd="0" presId="urn:microsoft.com/office/officeart/2008/layout/HalfCircleOrganizationChart"/>
    <dgm:cxn modelId="{E6C4D52E-D5B3-413E-933E-EDA8028ABBA0}" type="presOf" srcId="{963E2248-D528-476E-8322-EF522411D101}" destId="{A42CF639-46D6-4F68-B0F3-5D35B42EC7B4}" srcOrd="0" destOrd="0" presId="urn:microsoft.com/office/officeart/2008/layout/HalfCircleOrganizationChart"/>
    <dgm:cxn modelId="{5684702C-50BC-445A-B290-C54533AE0A11}" type="presOf" srcId="{26946E55-2876-4D45-85EE-E3AEEF90064B}" destId="{8C482312-D9C6-49BA-90F0-515DCF5A4883}" srcOrd="0" destOrd="0" presId="urn:microsoft.com/office/officeart/2008/layout/HalfCircleOrganizationChart"/>
    <dgm:cxn modelId="{BA1D7A9B-04F2-492B-9817-EC912A419C15}" srcId="{059D0D9A-BC40-46D0-8A98-3D50DB0A83A4}" destId="{963E2248-D528-476E-8322-EF522411D101}" srcOrd="0" destOrd="0" parTransId="{ADF9497C-3C31-4EDE-B331-9B68B81887B8}" sibTransId="{498BF82A-D891-4D49-96D7-AFB993CDCD17}"/>
    <dgm:cxn modelId="{3FD151B0-3E89-4C1C-83E3-52149476E88B}" type="presOf" srcId="{B4ED8D2F-3EE4-4832-8CC5-D455345A9BD7}" destId="{042D04E6-4A2A-4DBA-B77B-BEE070FF5450}" srcOrd="0" destOrd="0" presId="urn:microsoft.com/office/officeart/2008/layout/HalfCircleOrganizationChart"/>
    <dgm:cxn modelId="{8F548148-9FAD-4429-886E-DE689E62B993}" type="presOf" srcId="{F8136C88-65C8-411E-8B8D-1D71B9F078E5}" destId="{2E506F8B-6D44-42D6-912B-9A11533CFF90}" srcOrd="0" destOrd="0" presId="urn:microsoft.com/office/officeart/2008/layout/HalfCircleOrganizationChart"/>
    <dgm:cxn modelId="{3F0A75F4-7D27-477F-B3CB-54DAE246F457}" type="presOf" srcId="{91759556-E782-4CC8-833A-4F6325C9B3C2}" destId="{3CB2D008-ED0C-4BAA-9682-CC6039AB8808}" srcOrd="1" destOrd="0" presId="urn:microsoft.com/office/officeart/2008/layout/HalfCircleOrganizationChart"/>
    <dgm:cxn modelId="{64C85320-978B-4590-BE53-775D1D96C8A1}" type="presParOf" srcId="{2E506F8B-6D44-42D6-912B-9A11533CFF90}" destId="{207667E5-5E5F-42B2-86AA-3B85630D94D7}" srcOrd="0" destOrd="0" presId="urn:microsoft.com/office/officeart/2008/layout/HalfCircleOrganizationChart"/>
    <dgm:cxn modelId="{FA7E47CD-1037-4E92-8F0B-0FC9653B0AE4}" type="presParOf" srcId="{207667E5-5E5F-42B2-86AA-3B85630D94D7}" destId="{B802506A-DB8F-40EB-A5D0-453C8C25D046}" srcOrd="0" destOrd="0" presId="urn:microsoft.com/office/officeart/2008/layout/HalfCircleOrganizationChart"/>
    <dgm:cxn modelId="{0FC6DE43-8829-4AF5-95D5-02998EA92D15}" type="presParOf" srcId="{B802506A-DB8F-40EB-A5D0-453C8C25D046}" destId="{9B2C3112-8E87-42D8-B06E-7998A39EFEAF}" srcOrd="0" destOrd="0" presId="urn:microsoft.com/office/officeart/2008/layout/HalfCircleOrganizationChart"/>
    <dgm:cxn modelId="{B35314CB-8EA4-485F-B763-11DBCBC12CBF}" type="presParOf" srcId="{B802506A-DB8F-40EB-A5D0-453C8C25D046}" destId="{4C20E30B-9C33-4017-A0EF-6057218FCA02}" srcOrd="1" destOrd="0" presId="urn:microsoft.com/office/officeart/2008/layout/HalfCircleOrganizationChart"/>
    <dgm:cxn modelId="{8BBD13B2-4381-44B8-A14E-66F312167A83}" type="presParOf" srcId="{B802506A-DB8F-40EB-A5D0-453C8C25D046}" destId="{B61E2F7A-0561-4816-AF03-B0DCBF47B1E9}" srcOrd="2" destOrd="0" presId="urn:microsoft.com/office/officeart/2008/layout/HalfCircleOrganizationChart"/>
    <dgm:cxn modelId="{B76DD958-DE02-4CA7-8068-8614A9E5419B}" type="presParOf" srcId="{B802506A-DB8F-40EB-A5D0-453C8C25D046}" destId="{C4A4A86D-7CF0-4134-9864-F10F7B14067D}" srcOrd="3" destOrd="0" presId="urn:microsoft.com/office/officeart/2008/layout/HalfCircleOrganizationChart"/>
    <dgm:cxn modelId="{2C1CF5B3-3A51-49BD-B059-7EB290E9CF20}" type="presParOf" srcId="{207667E5-5E5F-42B2-86AA-3B85630D94D7}" destId="{631279C7-91A7-44F1-BE4E-1B7B7FC3F856}" srcOrd="1" destOrd="0" presId="urn:microsoft.com/office/officeart/2008/layout/HalfCircleOrganizationChart"/>
    <dgm:cxn modelId="{E616E81C-0D1C-4DA3-BB32-B590ED6EADAC}" type="presParOf" srcId="{631279C7-91A7-44F1-BE4E-1B7B7FC3F856}" destId="{D700727D-2D43-4C2B-8D02-BC7543D07C90}" srcOrd="0" destOrd="0" presId="urn:microsoft.com/office/officeart/2008/layout/HalfCircleOrganizationChart"/>
    <dgm:cxn modelId="{626205DB-9301-4D00-847C-19904BC50BB0}" type="presParOf" srcId="{631279C7-91A7-44F1-BE4E-1B7B7FC3F856}" destId="{71E1A4F1-8D6F-4149-A61D-9CF191F05839}" srcOrd="1" destOrd="0" presId="urn:microsoft.com/office/officeart/2008/layout/HalfCircleOrganizationChart"/>
    <dgm:cxn modelId="{D3482309-9446-4658-AF33-F4C4404809A1}" type="presParOf" srcId="{71E1A4F1-8D6F-4149-A61D-9CF191F05839}" destId="{58B5FA18-8C4E-4676-8CFB-14C3D01D293B}" srcOrd="0" destOrd="0" presId="urn:microsoft.com/office/officeart/2008/layout/HalfCircleOrganizationChart"/>
    <dgm:cxn modelId="{3475689A-52F3-44AC-B61E-E2F9EAF4DEDC}" type="presParOf" srcId="{58B5FA18-8C4E-4676-8CFB-14C3D01D293B}" destId="{A42CF639-46D6-4F68-B0F3-5D35B42EC7B4}" srcOrd="0" destOrd="0" presId="urn:microsoft.com/office/officeart/2008/layout/HalfCircleOrganizationChart"/>
    <dgm:cxn modelId="{E1406CB2-2140-4DC4-9E18-92020B6632F7}" type="presParOf" srcId="{58B5FA18-8C4E-4676-8CFB-14C3D01D293B}" destId="{D07298E9-01AA-4C90-AF54-0BDC2C9181B1}" srcOrd="1" destOrd="0" presId="urn:microsoft.com/office/officeart/2008/layout/HalfCircleOrganizationChart"/>
    <dgm:cxn modelId="{19575D8C-4CD3-4204-8927-39F6A4954D5D}" type="presParOf" srcId="{58B5FA18-8C4E-4676-8CFB-14C3D01D293B}" destId="{AE18710E-5C83-4386-8C5F-97818D589E9A}" srcOrd="2" destOrd="0" presId="urn:microsoft.com/office/officeart/2008/layout/HalfCircleOrganizationChart"/>
    <dgm:cxn modelId="{5B98C09A-C444-4ADA-BDF9-39834DB03CB7}" type="presParOf" srcId="{58B5FA18-8C4E-4676-8CFB-14C3D01D293B}" destId="{AC2036B0-B8A2-4E5F-A529-28078E8E2913}" srcOrd="3" destOrd="0" presId="urn:microsoft.com/office/officeart/2008/layout/HalfCircleOrganizationChart"/>
    <dgm:cxn modelId="{562363F7-00C7-4512-9AF1-8571FB85B2FC}" type="presParOf" srcId="{71E1A4F1-8D6F-4149-A61D-9CF191F05839}" destId="{6F660C05-AB0F-4059-A009-8B307C8A17F4}" srcOrd="1" destOrd="0" presId="urn:microsoft.com/office/officeart/2008/layout/HalfCircleOrganizationChart"/>
    <dgm:cxn modelId="{1C1D0744-D407-43C4-9A9A-98430D75D21E}" type="presParOf" srcId="{6F660C05-AB0F-4059-A009-8B307C8A17F4}" destId="{6F9A1689-EF9D-4266-8569-1FBE4A024AAC}" srcOrd="0" destOrd="0" presId="urn:microsoft.com/office/officeart/2008/layout/HalfCircleOrganizationChart"/>
    <dgm:cxn modelId="{919B7C57-FEFB-437B-A448-6A7B3C0863CE}" type="presParOf" srcId="{6F660C05-AB0F-4059-A009-8B307C8A17F4}" destId="{5C000F82-C91C-4DB7-A93F-53F333AFF391}" srcOrd="1" destOrd="0" presId="urn:microsoft.com/office/officeart/2008/layout/HalfCircleOrganizationChart"/>
    <dgm:cxn modelId="{683F2714-DD2E-46F5-AFFD-6F08B88BA577}" type="presParOf" srcId="{5C000F82-C91C-4DB7-A93F-53F333AFF391}" destId="{35553B88-1B79-4097-8AD3-2C4271C17A82}" srcOrd="0" destOrd="0" presId="urn:microsoft.com/office/officeart/2008/layout/HalfCircleOrganizationChart"/>
    <dgm:cxn modelId="{1C5A4470-2984-4109-ACC4-33B37AF4AD23}" type="presParOf" srcId="{35553B88-1B79-4097-8AD3-2C4271C17A82}" destId="{FC8253A3-7056-441A-8431-3B73712AAE99}" srcOrd="0" destOrd="0" presId="urn:microsoft.com/office/officeart/2008/layout/HalfCircleOrganizationChart"/>
    <dgm:cxn modelId="{A047EE3F-ACDE-4D1D-A3F4-9164B24E583D}" type="presParOf" srcId="{35553B88-1B79-4097-8AD3-2C4271C17A82}" destId="{B88657D1-8368-4B56-81C7-35F0BE5C7119}" srcOrd="1" destOrd="0" presId="urn:microsoft.com/office/officeart/2008/layout/HalfCircleOrganizationChart"/>
    <dgm:cxn modelId="{88C6B2E8-34CF-4370-9F72-4BDE9BB1C771}" type="presParOf" srcId="{35553B88-1B79-4097-8AD3-2C4271C17A82}" destId="{942BDE0E-BE82-460F-AB08-6C2DCFF5E7E1}" srcOrd="2" destOrd="0" presId="urn:microsoft.com/office/officeart/2008/layout/HalfCircleOrganizationChart"/>
    <dgm:cxn modelId="{1655AC21-857F-4948-BAC2-2CF5E0AF9ACC}" type="presParOf" srcId="{35553B88-1B79-4097-8AD3-2C4271C17A82}" destId="{AD44AB4C-24AA-498B-955D-1AC98903A3B4}" srcOrd="3" destOrd="0" presId="urn:microsoft.com/office/officeart/2008/layout/HalfCircleOrganizationChart"/>
    <dgm:cxn modelId="{7B9DBDBC-BDCA-414E-A6B6-472B05CD3BB8}" type="presParOf" srcId="{5C000F82-C91C-4DB7-A93F-53F333AFF391}" destId="{F29B3DBE-A157-409B-8575-45A2272EDF71}" srcOrd="1" destOrd="0" presId="urn:microsoft.com/office/officeart/2008/layout/HalfCircleOrganizationChart"/>
    <dgm:cxn modelId="{E4B9D45C-9C48-4979-8B63-1BD817B7C097}" type="presParOf" srcId="{5C000F82-C91C-4DB7-A93F-53F333AFF391}" destId="{5ADA56FD-F108-4B25-8616-819AFD1674BB}" srcOrd="2" destOrd="0" presId="urn:microsoft.com/office/officeart/2008/layout/HalfCircleOrganizationChart"/>
    <dgm:cxn modelId="{EE3924E9-07F7-4190-9F7B-197006B0789D}" type="presParOf" srcId="{6F660C05-AB0F-4059-A009-8B307C8A17F4}" destId="{E56BF77A-30B2-4FC2-B4EB-A59B68B7BFAA}" srcOrd="2" destOrd="0" presId="urn:microsoft.com/office/officeart/2008/layout/HalfCircleOrganizationChart"/>
    <dgm:cxn modelId="{93E6061F-B47E-48D4-9C26-C18F591C25C6}" type="presParOf" srcId="{6F660C05-AB0F-4059-A009-8B307C8A17F4}" destId="{9B75ED1A-3C19-4AA0-A534-3854E7359F88}" srcOrd="3" destOrd="0" presId="urn:microsoft.com/office/officeart/2008/layout/HalfCircleOrganizationChart"/>
    <dgm:cxn modelId="{1AFFD62E-7737-4BBF-AF41-B3FE06158090}" type="presParOf" srcId="{9B75ED1A-3C19-4AA0-A534-3854E7359F88}" destId="{BF05FB13-DC49-4EFC-B83B-8983EF4A7062}" srcOrd="0" destOrd="0" presId="urn:microsoft.com/office/officeart/2008/layout/HalfCircleOrganizationChart"/>
    <dgm:cxn modelId="{38DF8CCB-AF5E-4825-9FD7-A6DCC08DE64D}" type="presParOf" srcId="{BF05FB13-DC49-4EFC-B83B-8983EF4A7062}" destId="{B5C47D37-D543-43B3-9883-C74D30BC30AD}" srcOrd="0" destOrd="0" presId="urn:microsoft.com/office/officeart/2008/layout/HalfCircleOrganizationChart"/>
    <dgm:cxn modelId="{C08FFC7C-160E-4249-9778-1100FBE76722}" type="presParOf" srcId="{BF05FB13-DC49-4EFC-B83B-8983EF4A7062}" destId="{CA674409-3967-40B3-92B6-66D3CA6E1721}" srcOrd="1" destOrd="0" presId="urn:microsoft.com/office/officeart/2008/layout/HalfCircleOrganizationChart"/>
    <dgm:cxn modelId="{5D697940-5788-42B8-B2C2-B58B02287C3E}" type="presParOf" srcId="{BF05FB13-DC49-4EFC-B83B-8983EF4A7062}" destId="{B50EB03C-7A4B-495B-9F0A-5CC3FBCE545B}" srcOrd="2" destOrd="0" presId="urn:microsoft.com/office/officeart/2008/layout/HalfCircleOrganizationChart"/>
    <dgm:cxn modelId="{89BB41C9-9B3E-45A9-86D2-056C549DF7A6}" type="presParOf" srcId="{BF05FB13-DC49-4EFC-B83B-8983EF4A7062}" destId="{0F3F2E29-6A77-4A0C-83D6-2A6C59D6BA11}" srcOrd="3" destOrd="0" presId="urn:microsoft.com/office/officeart/2008/layout/HalfCircleOrganizationChart"/>
    <dgm:cxn modelId="{D35441D0-AEF1-479E-8922-5ECBB110888D}" type="presParOf" srcId="{9B75ED1A-3C19-4AA0-A534-3854E7359F88}" destId="{0C033AA1-CDA1-40A2-B9EC-631789DEFC5A}" srcOrd="1" destOrd="0" presId="urn:microsoft.com/office/officeart/2008/layout/HalfCircleOrganizationChart"/>
    <dgm:cxn modelId="{13D15B9E-C6D0-47CC-A4EF-6AD85AD91A3C}" type="presParOf" srcId="{9B75ED1A-3C19-4AA0-A534-3854E7359F88}" destId="{AC94DA78-793C-441B-8A0E-063B926BBA08}" srcOrd="2" destOrd="0" presId="urn:microsoft.com/office/officeart/2008/layout/HalfCircleOrganizationChart"/>
    <dgm:cxn modelId="{4DB88940-22D5-40B6-9378-EC55FEAAE905}" type="presParOf" srcId="{71E1A4F1-8D6F-4149-A61D-9CF191F05839}" destId="{446AF1F6-8E37-42C5-A03E-18A84F5770C3}" srcOrd="2" destOrd="0" presId="urn:microsoft.com/office/officeart/2008/layout/HalfCircleOrganizationChart"/>
    <dgm:cxn modelId="{DC4C7DE4-6E68-4F0C-B9D0-BD43CDE22FC1}" type="presParOf" srcId="{631279C7-91A7-44F1-BE4E-1B7B7FC3F856}" destId="{63290CC5-BB33-4572-86BE-2A1560FB9A31}" srcOrd="2" destOrd="0" presId="urn:microsoft.com/office/officeart/2008/layout/HalfCircleOrganizationChart"/>
    <dgm:cxn modelId="{726C42F7-720E-46A3-AEA5-BD182F2A9458}" type="presParOf" srcId="{631279C7-91A7-44F1-BE4E-1B7B7FC3F856}" destId="{E46DD62B-6FD5-48F4-B8C1-30D77C007B77}" srcOrd="3" destOrd="0" presId="urn:microsoft.com/office/officeart/2008/layout/HalfCircleOrganizationChart"/>
    <dgm:cxn modelId="{55CF407B-40E5-413C-A079-F2FC093AB1EC}" type="presParOf" srcId="{E46DD62B-6FD5-48F4-B8C1-30D77C007B77}" destId="{18FF0965-6A16-4278-B8C1-69C797EE3BE2}" srcOrd="0" destOrd="0" presId="urn:microsoft.com/office/officeart/2008/layout/HalfCircleOrganizationChart"/>
    <dgm:cxn modelId="{C7A660C4-7246-4383-B694-4762B71C695C}" type="presParOf" srcId="{18FF0965-6A16-4278-B8C1-69C797EE3BE2}" destId="{D93BB10A-3A9A-4CE5-B7D3-C58A4EE447AD}" srcOrd="0" destOrd="0" presId="urn:microsoft.com/office/officeart/2008/layout/HalfCircleOrganizationChart"/>
    <dgm:cxn modelId="{67BF9C15-29AD-4A60-81E0-691B837859D7}" type="presParOf" srcId="{18FF0965-6A16-4278-B8C1-69C797EE3BE2}" destId="{96EAC999-DB97-48A3-9EBE-24CA93112617}" srcOrd="1" destOrd="0" presId="urn:microsoft.com/office/officeart/2008/layout/HalfCircleOrganizationChart"/>
    <dgm:cxn modelId="{F8E53000-76DC-42A2-A840-D62B93F29675}" type="presParOf" srcId="{18FF0965-6A16-4278-B8C1-69C797EE3BE2}" destId="{6ABFA7C3-43C5-4132-AD63-E38DB9159FA0}" srcOrd="2" destOrd="0" presId="urn:microsoft.com/office/officeart/2008/layout/HalfCircleOrganizationChart"/>
    <dgm:cxn modelId="{94E23AFE-AE0E-4DC3-9C24-4F5C068285CD}" type="presParOf" srcId="{18FF0965-6A16-4278-B8C1-69C797EE3BE2}" destId="{3CB2D008-ED0C-4BAA-9682-CC6039AB8808}" srcOrd="3" destOrd="0" presId="urn:microsoft.com/office/officeart/2008/layout/HalfCircleOrganizationChart"/>
    <dgm:cxn modelId="{987E5E76-739E-47AC-9E5C-A32B16844CE8}" type="presParOf" srcId="{E46DD62B-6FD5-48F4-B8C1-30D77C007B77}" destId="{267C9F09-AF6E-4F46-B358-B6EBF475743D}" srcOrd="1" destOrd="0" presId="urn:microsoft.com/office/officeart/2008/layout/HalfCircleOrganizationChart"/>
    <dgm:cxn modelId="{6C647845-2ADB-4C8E-A1D1-AAE9BF243254}" type="presParOf" srcId="{E46DD62B-6FD5-48F4-B8C1-30D77C007B77}" destId="{1E3D5114-CCE9-4F0E-AE92-293503A9AA8B}" srcOrd="2" destOrd="0" presId="urn:microsoft.com/office/officeart/2008/layout/HalfCircleOrganizationChart"/>
    <dgm:cxn modelId="{6458CE38-9F7C-44D2-96DE-733127C2BA2D}" type="presParOf" srcId="{631279C7-91A7-44F1-BE4E-1B7B7FC3F856}" destId="{042D04E6-4A2A-4DBA-B77B-BEE070FF5450}" srcOrd="4" destOrd="0" presId="urn:microsoft.com/office/officeart/2008/layout/HalfCircleOrganizationChart"/>
    <dgm:cxn modelId="{DB571222-8301-4F4F-A72E-94BDC19099B0}" type="presParOf" srcId="{631279C7-91A7-44F1-BE4E-1B7B7FC3F856}" destId="{94778CA5-A799-4288-BF65-9140669CCE37}" srcOrd="5" destOrd="0" presId="urn:microsoft.com/office/officeart/2008/layout/HalfCircleOrganizationChart"/>
    <dgm:cxn modelId="{15DBA077-7196-4C01-BB64-2FE2F1945200}" type="presParOf" srcId="{94778CA5-A799-4288-BF65-9140669CCE37}" destId="{D91FBE61-92E1-4E91-A0F9-B5A4CA32EC2F}" srcOrd="0" destOrd="0" presId="urn:microsoft.com/office/officeart/2008/layout/HalfCircleOrganizationChart"/>
    <dgm:cxn modelId="{6042A3FB-90EE-4A51-BC37-CEE6FAB3C0EF}" type="presParOf" srcId="{D91FBE61-92E1-4E91-A0F9-B5A4CA32EC2F}" destId="{2C31CC06-916D-48BF-A753-50B80EA0F4D5}" srcOrd="0" destOrd="0" presId="urn:microsoft.com/office/officeart/2008/layout/HalfCircleOrganizationChart"/>
    <dgm:cxn modelId="{3FC3BFDD-1CD2-4884-AB94-9459F97AA70A}" type="presParOf" srcId="{D91FBE61-92E1-4E91-A0F9-B5A4CA32EC2F}" destId="{29493852-DAE8-414C-A02E-0D4A7634C026}" srcOrd="1" destOrd="0" presId="urn:microsoft.com/office/officeart/2008/layout/HalfCircleOrganizationChart"/>
    <dgm:cxn modelId="{7EC4FB3E-10A7-4E63-837F-2555416CFC0E}" type="presParOf" srcId="{D91FBE61-92E1-4E91-A0F9-B5A4CA32EC2F}" destId="{1E8B10F4-9038-4DB9-93BA-FD395027465B}" srcOrd="2" destOrd="0" presId="urn:microsoft.com/office/officeart/2008/layout/HalfCircleOrganizationChart"/>
    <dgm:cxn modelId="{9979EB67-AC20-4EB9-A212-D70AFDB23923}" type="presParOf" srcId="{D91FBE61-92E1-4E91-A0F9-B5A4CA32EC2F}" destId="{A641EF32-D065-4824-89E2-DC741B050B11}" srcOrd="3" destOrd="0" presId="urn:microsoft.com/office/officeart/2008/layout/HalfCircleOrganizationChart"/>
    <dgm:cxn modelId="{AE4E1455-2CAD-48A5-824A-30393B0CC19C}" type="presParOf" srcId="{94778CA5-A799-4288-BF65-9140669CCE37}" destId="{B0138475-1AE7-4282-937A-FEB4789ECC5E}" srcOrd="1" destOrd="0" presId="urn:microsoft.com/office/officeart/2008/layout/HalfCircleOrganizationChart"/>
    <dgm:cxn modelId="{1BF73A90-65C6-4CB5-ABB3-2BC64D977079}" type="presParOf" srcId="{94778CA5-A799-4288-BF65-9140669CCE37}" destId="{DD2DFE28-85E9-4D08-8C11-2667CD83C03E}" srcOrd="2" destOrd="0" presId="urn:microsoft.com/office/officeart/2008/layout/HalfCircleOrganizationChart"/>
    <dgm:cxn modelId="{24E5C879-0091-4D23-B68D-D5F7554BF10A}" type="presParOf" srcId="{631279C7-91A7-44F1-BE4E-1B7B7FC3F856}" destId="{FF6EAD3E-1A86-4952-BEC2-BFC7E2ACB5FF}" srcOrd="6" destOrd="0" presId="urn:microsoft.com/office/officeart/2008/layout/HalfCircleOrganizationChart"/>
    <dgm:cxn modelId="{195F3819-21B4-4D39-B85D-5C9A855C4918}" type="presParOf" srcId="{631279C7-91A7-44F1-BE4E-1B7B7FC3F856}" destId="{37BF108D-85CD-4FDD-80DA-88EE3DD75AA9}" srcOrd="7" destOrd="0" presId="urn:microsoft.com/office/officeart/2008/layout/HalfCircleOrganizationChart"/>
    <dgm:cxn modelId="{F70241FC-140B-4973-A1DB-446DA912BD3C}" type="presParOf" srcId="{37BF108D-85CD-4FDD-80DA-88EE3DD75AA9}" destId="{AB92D53E-D8E1-48E8-B585-EFCC99F9E386}" srcOrd="0" destOrd="0" presId="urn:microsoft.com/office/officeart/2008/layout/HalfCircleOrganizationChart"/>
    <dgm:cxn modelId="{1544C66A-A231-4D03-AD27-D2E2470B9654}" type="presParOf" srcId="{AB92D53E-D8E1-48E8-B585-EFCC99F9E386}" destId="{8C482312-D9C6-49BA-90F0-515DCF5A4883}" srcOrd="0" destOrd="0" presId="urn:microsoft.com/office/officeart/2008/layout/HalfCircleOrganizationChart"/>
    <dgm:cxn modelId="{89A4B2E3-04E4-4765-8FC5-25389596B724}" type="presParOf" srcId="{AB92D53E-D8E1-48E8-B585-EFCC99F9E386}" destId="{E386BE16-3A21-4B17-8CDB-B5D90AEF2767}" srcOrd="1" destOrd="0" presId="urn:microsoft.com/office/officeart/2008/layout/HalfCircleOrganizationChart"/>
    <dgm:cxn modelId="{8D1125D5-481B-4A4E-8BAC-03F2BDC4F744}" type="presParOf" srcId="{AB92D53E-D8E1-48E8-B585-EFCC99F9E386}" destId="{75B4B41F-40CE-4090-8D15-BA270C6E812D}" srcOrd="2" destOrd="0" presId="urn:microsoft.com/office/officeart/2008/layout/HalfCircleOrganizationChart"/>
    <dgm:cxn modelId="{D4DF4D66-AAD6-4321-8445-C8A21252DC66}" type="presParOf" srcId="{AB92D53E-D8E1-48E8-B585-EFCC99F9E386}" destId="{739DF621-2735-4002-AA77-B008164BA4F7}" srcOrd="3" destOrd="0" presId="urn:microsoft.com/office/officeart/2008/layout/HalfCircleOrganizationChart"/>
    <dgm:cxn modelId="{A76EA833-9319-4536-956F-D5C0ADA1D3EA}" type="presParOf" srcId="{37BF108D-85CD-4FDD-80DA-88EE3DD75AA9}" destId="{0038FD76-3EF5-4C51-A05E-C87D8A2E8582}" srcOrd="1" destOrd="0" presId="urn:microsoft.com/office/officeart/2008/layout/HalfCircleOrganizationChart"/>
    <dgm:cxn modelId="{A16B79E5-2A0C-433E-AA7A-56BD7601F5A7}" type="presParOf" srcId="{37BF108D-85CD-4FDD-80DA-88EE3DD75AA9}" destId="{E92994C1-EFEB-490D-B8FA-5A7EFBF2835C}" srcOrd="2" destOrd="0" presId="urn:microsoft.com/office/officeart/2008/layout/HalfCircleOrganizationChart"/>
    <dgm:cxn modelId="{4F7E1244-DDFF-4F4B-BBC8-BD7647128F80}" type="presParOf" srcId="{207667E5-5E5F-42B2-86AA-3B85630D94D7}" destId="{86A8E686-084A-4B62-9AB8-538B6E33069E}"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AEEB75-EB57-4E70-BC97-00DCEB8BF810}">
      <dsp:nvSpPr>
        <dsp:cNvPr id="0" name=""/>
        <dsp:cNvSpPr/>
      </dsp:nvSpPr>
      <dsp:spPr>
        <a:xfrm>
          <a:off x="274580" y="213684"/>
          <a:ext cx="3803983" cy="568685"/>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smtClean="0">
              <a:solidFill>
                <a:schemeClr val="bg1"/>
              </a:solidFill>
            </a:rPr>
            <a:t>Las estructuras de datos</a:t>
          </a:r>
          <a:endParaRPr lang="es-MX" sz="2000" kern="1200" dirty="0">
            <a:solidFill>
              <a:schemeClr val="bg1"/>
            </a:solidFill>
          </a:endParaRPr>
        </a:p>
      </dsp:txBody>
      <dsp:txXfrm>
        <a:off x="291236" y="230340"/>
        <a:ext cx="3250696" cy="535373"/>
      </dsp:txXfrm>
    </dsp:sp>
    <dsp:sp modelId="{46567543-3CFB-45E9-9EB3-C8BC50F9FA91}">
      <dsp:nvSpPr>
        <dsp:cNvPr id="0" name=""/>
        <dsp:cNvSpPr/>
      </dsp:nvSpPr>
      <dsp:spPr>
        <a:xfrm>
          <a:off x="640537" y="1192756"/>
          <a:ext cx="8244180" cy="1009255"/>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solidFill>
                <a:schemeClr val="bg1"/>
              </a:solidFill>
            </a:rPr>
            <a:t>Son objetos con los que podemos representar el manejo y ubicación de la información en la memoria de la computadora</a:t>
          </a:r>
          <a:endParaRPr lang="es-MX" sz="2000" kern="1200" dirty="0">
            <a:solidFill>
              <a:schemeClr val="bg1"/>
            </a:solidFill>
          </a:endParaRPr>
        </a:p>
      </dsp:txBody>
      <dsp:txXfrm>
        <a:off x="670097" y="1222316"/>
        <a:ext cx="6831719" cy="950135"/>
      </dsp:txXfrm>
    </dsp:sp>
    <dsp:sp modelId="{7028695B-0010-4798-8DDB-7899CEBE77DE}">
      <dsp:nvSpPr>
        <dsp:cNvPr id="0" name=""/>
        <dsp:cNvSpPr/>
      </dsp:nvSpPr>
      <dsp:spPr>
        <a:xfrm>
          <a:off x="1368536" y="2385513"/>
          <a:ext cx="8134364" cy="1009255"/>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solidFill>
                <a:schemeClr val="bg1"/>
              </a:solidFill>
            </a:rPr>
            <a:t>Son modelos que nos permiten interpretar el manejo de la información en la memoria</a:t>
          </a:r>
          <a:endParaRPr lang="es-MX" sz="2000" kern="1200" dirty="0">
            <a:solidFill>
              <a:schemeClr val="bg1"/>
            </a:solidFill>
          </a:endParaRPr>
        </a:p>
      </dsp:txBody>
      <dsp:txXfrm>
        <a:off x="1398096" y="2415073"/>
        <a:ext cx="6750098" cy="950135"/>
      </dsp:txXfrm>
    </dsp:sp>
    <dsp:sp modelId="{784ABB18-0362-4B62-A612-FC2813F07AED}">
      <dsp:nvSpPr>
        <dsp:cNvPr id="0" name=""/>
        <dsp:cNvSpPr/>
      </dsp:nvSpPr>
      <dsp:spPr>
        <a:xfrm>
          <a:off x="2323020" y="3578270"/>
          <a:ext cx="7591975" cy="1009255"/>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solidFill>
                <a:schemeClr val="bg1"/>
              </a:solidFill>
              <a:sym typeface="Wingdings" panose="05000000000000000000" pitchFamily="2" charset="2"/>
            </a:rPr>
            <a:t>Administra el espacio empleado por un programa en la memoria</a:t>
          </a:r>
          <a:endParaRPr lang="es-MX" sz="2000" kern="1200" dirty="0">
            <a:solidFill>
              <a:schemeClr val="bg1"/>
            </a:solidFill>
          </a:endParaRPr>
        </a:p>
      </dsp:txBody>
      <dsp:txXfrm>
        <a:off x="2352580" y="3607830"/>
        <a:ext cx="6286578" cy="950135"/>
      </dsp:txXfrm>
    </dsp:sp>
    <dsp:sp modelId="{80F14441-C935-43A9-B419-71D60E62DA46}">
      <dsp:nvSpPr>
        <dsp:cNvPr id="0" name=""/>
        <dsp:cNvSpPr/>
      </dsp:nvSpPr>
      <dsp:spPr>
        <a:xfrm>
          <a:off x="3342783" y="515419"/>
          <a:ext cx="656016" cy="65601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s-MX" sz="3200" kern="1200">
            <a:solidFill>
              <a:schemeClr val="bg1"/>
            </a:solidFill>
          </a:endParaRPr>
        </a:p>
      </dsp:txBody>
      <dsp:txXfrm>
        <a:off x="3490387" y="515419"/>
        <a:ext cx="360808" cy="493652"/>
      </dsp:txXfrm>
    </dsp:sp>
    <dsp:sp modelId="{F53DC907-5A45-47CA-BE81-EA2D36A7159C}">
      <dsp:nvSpPr>
        <dsp:cNvPr id="0" name=""/>
        <dsp:cNvSpPr/>
      </dsp:nvSpPr>
      <dsp:spPr>
        <a:xfrm>
          <a:off x="8185950" y="1965754"/>
          <a:ext cx="656016" cy="65601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s-MX" sz="3200" kern="1200">
            <a:solidFill>
              <a:schemeClr val="bg1"/>
            </a:solidFill>
          </a:endParaRPr>
        </a:p>
      </dsp:txBody>
      <dsp:txXfrm>
        <a:off x="8333554" y="1965754"/>
        <a:ext cx="360808" cy="493652"/>
      </dsp:txXfrm>
    </dsp:sp>
    <dsp:sp modelId="{211ECBDB-38D9-408E-98A4-7DA1868B36DF}">
      <dsp:nvSpPr>
        <dsp:cNvPr id="0" name=""/>
        <dsp:cNvSpPr/>
      </dsp:nvSpPr>
      <dsp:spPr>
        <a:xfrm>
          <a:off x="8859041" y="3158511"/>
          <a:ext cx="656016" cy="65601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s-MX" sz="3200" kern="1200">
            <a:solidFill>
              <a:schemeClr val="bg1"/>
            </a:solidFill>
          </a:endParaRPr>
        </a:p>
      </dsp:txBody>
      <dsp:txXfrm>
        <a:off x="9006645" y="3158511"/>
        <a:ext cx="360808" cy="4936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6EAD3E-1A86-4952-BEC2-BFC7E2ACB5FF}">
      <dsp:nvSpPr>
        <dsp:cNvPr id="0" name=""/>
        <dsp:cNvSpPr/>
      </dsp:nvSpPr>
      <dsp:spPr>
        <a:xfrm>
          <a:off x="4063999" y="1267613"/>
          <a:ext cx="3092792" cy="369664"/>
        </a:xfrm>
        <a:custGeom>
          <a:avLst/>
          <a:gdLst/>
          <a:ahLst/>
          <a:cxnLst/>
          <a:rect l="0" t="0" r="0" b="0"/>
          <a:pathLst>
            <a:path>
              <a:moveTo>
                <a:pt x="0" y="0"/>
              </a:moveTo>
              <a:lnTo>
                <a:pt x="0" y="185526"/>
              </a:lnTo>
              <a:lnTo>
                <a:pt x="3092792" y="185526"/>
              </a:lnTo>
              <a:lnTo>
                <a:pt x="3092792" y="369664"/>
              </a:lnTo>
            </a:path>
          </a:pathLst>
        </a:custGeom>
        <a:noFill/>
        <a:ln w="19050" cap="flat" cmpd="sng" algn="ctr">
          <a:solidFill>
            <a:schemeClr val="dk1"/>
          </a:solidFill>
          <a:prstDash val="solid"/>
        </a:ln>
        <a:effectLst/>
      </dsp:spPr>
      <dsp:style>
        <a:lnRef idx="3">
          <a:schemeClr val="dk1"/>
        </a:lnRef>
        <a:fillRef idx="0">
          <a:schemeClr val="dk1"/>
        </a:fillRef>
        <a:effectRef idx="2">
          <a:schemeClr val="dk1"/>
        </a:effectRef>
        <a:fontRef idx="minor">
          <a:schemeClr val="tx1"/>
        </a:fontRef>
      </dsp:style>
    </dsp:sp>
    <dsp:sp modelId="{042D04E6-4A2A-4DBA-B77B-BEE070FF5450}">
      <dsp:nvSpPr>
        <dsp:cNvPr id="0" name=""/>
        <dsp:cNvSpPr/>
      </dsp:nvSpPr>
      <dsp:spPr>
        <a:xfrm>
          <a:off x="4063999" y="1267613"/>
          <a:ext cx="1034257" cy="368269"/>
        </a:xfrm>
        <a:custGeom>
          <a:avLst/>
          <a:gdLst/>
          <a:ahLst/>
          <a:cxnLst/>
          <a:rect l="0" t="0" r="0" b="0"/>
          <a:pathLst>
            <a:path>
              <a:moveTo>
                <a:pt x="0" y="0"/>
              </a:moveTo>
              <a:lnTo>
                <a:pt x="0" y="184131"/>
              </a:lnTo>
              <a:lnTo>
                <a:pt x="1034257" y="184131"/>
              </a:lnTo>
              <a:lnTo>
                <a:pt x="1034257" y="368269"/>
              </a:lnTo>
            </a:path>
          </a:pathLst>
        </a:custGeom>
        <a:noFill/>
        <a:ln w="19050" cap="flat" cmpd="sng" algn="ctr">
          <a:solidFill>
            <a:schemeClr val="dk1"/>
          </a:solidFill>
          <a:prstDash val="solid"/>
        </a:ln>
        <a:effectLst/>
      </dsp:spPr>
      <dsp:style>
        <a:lnRef idx="3">
          <a:schemeClr val="dk1"/>
        </a:lnRef>
        <a:fillRef idx="0">
          <a:schemeClr val="dk1"/>
        </a:fillRef>
        <a:effectRef idx="2">
          <a:schemeClr val="dk1"/>
        </a:effectRef>
        <a:fontRef idx="minor">
          <a:schemeClr val="tx1"/>
        </a:fontRef>
      </dsp:style>
    </dsp:sp>
    <dsp:sp modelId="{63290CC5-BB33-4572-86BE-2A1560FB9A31}">
      <dsp:nvSpPr>
        <dsp:cNvPr id="0" name=""/>
        <dsp:cNvSpPr/>
      </dsp:nvSpPr>
      <dsp:spPr>
        <a:xfrm>
          <a:off x="3003016" y="1267613"/>
          <a:ext cx="1060983" cy="368275"/>
        </a:xfrm>
        <a:custGeom>
          <a:avLst/>
          <a:gdLst/>
          <a:ahLst/>
          <a:cxnLst/>
          <a:rect l="0" t="0" r="0" b="0"/>
          <a:pathLst>
            <a:path>
              <a:moveTo>
                <a:pt x="1060983" y="0"/>
              </a:moveTo>
              <a:lnTo>
                <a:pt x="1060983" y="184137"/>
              </a:lnTo>
              <a:lnTo>
                <a:pt x="0" y="184137"/>
              </a:lnTo>
              <a:lnTo>
                <a:pt x="0" y="368275"/>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6BF77A-30B2-4FC2-B4EB-A59B68B7BFAA}">
      <dsp:nvSpPr>
        <dsp:cNvPr id="0" name=""/>
        <dsp:cNvSpPr/>
      </dsp:nvSpPr>
      <dsp:spPr>
        <a:xfrm>
          <a:off x="881050" y="2512734"/>
          <a:ext cx="806698" cy="1803327"/>
        </a:xfrm>
        <a:custGeom>
          <a:avLst/>
          <a:gdLst/>
          <a:ahLst/>
          <a:cxnLst/>
          <a:rect l="0" t="0" r="0" b="0"/>
          <a:pathLst>
            <a:path>
              <a:moveTo>
                <a:pt x="0" y="0"/>
              </a:moveTo>
              <a:lnTo>
                <a:pt x="0" y="1803327"/>
              </a:lnTo>
              <a:lnTo>
                <a:pt x="806698" y="1803327"/>
              </a:lnTo>
            </a:path>
          </a:pathLst>
        </a:custGeom>
        <a:noFill/>
        <a:ln w="19050" cap="flat" cmpd="sng" algn="ctr">
          <a:solidFill>
            <a:schemeClr val="dk1"/>
          </a:solidFill>
          <a:prstDash val="solid"/>
        </a:ln>
        <a:effectLst/>
      </dsp:spPr>
      <dsp:style>
        <a:lnRef idx="3">
          <a:schemeClr val="dk1"/>
        </a:lnRef>
        <a:fillRef idx="0">
          <a:schemeClr val="dk1"/>
        </a:fillRef>
        <a:effectRef idx="2">
          <a:schemeClr val="dk1"/>
        </a:effectRef>
        <a:fontRef idx="minor">
          <a:schemeClr val="tx1"/>
        </a:fontRef>
      </dsp:style>
    </dsp:sp>
    <dsp:sp modelId="{6F9A1689-EF9D-4266-8569-1FBE4A024AAC}">
      <dsp:nvSpPr>
        <dsp:cNvPr id="0" name=""/>
        <dsp:cNvSpPr/>
      </dsp:nvSpPr>
      <dsp:spPr>
        <a:xfrm>
          <a:off x="881050" y="2512734"/>
          <a:ext cx="806698" cy="546904"/>
        </a:xfrm>
        <a:custGeom>
          <a:avLst/>
          <a:gdLst/>
          <a:ahLst/>
          <a:cxnLst/>
          <a:rect l="0" t="0" r="0" b="0"/>
          <a:pathLst>
            <a:path>
              <a:moveTo>
                <a:pt x="0" y="0"/>
              </a:moveTo>
              <a:lnTo>
                <a:pt x="0" y="546904"/>
              </a:lnTo>
              <a:lnTo>
                <a:pt x="806698" y="546904"/>
              </a:lnTo>
            </a:path>
          </a:pathLst>
        </a:custGeom>
        <a:noFill/>
        <a:ln w="19050" cap="flat" cmpd="sng" algn="ctr">
          <a:solidFill>
            <a:schemeClr val="dk1"/>
          </a:solidFill>
          <a:prstDash val="solid"/>
        </a:ln>
        <a:effectLst/>
      </dsp:spPr>
      <dsp:style>
        <a:lnRef idx="3">
          <a:schemeClr val="dk1"/>
        </a:lnRef>
        <a:fillRef idx="0">
          <a:schemeClr val="dk1"/>
        </a:fillRef>
        <a:effectRef idx="2">
          <a:schemeClr val="dk1"/>
        </a:effectRef>
        <a:fontRef idx="minor">
          <a:schemeClr val="tx1"/>
        </a:fontRef>
      </dsp:style>
    </dsp:sp>
    <dsp:sp modelId="{D700727D-2D43-4C2B-8D02-BC7543D07C90}">
      <dsp:nvSpPr>
        <dsp:cNvPr id="0" name=""/>
        <dsp:cNvSpPr/>
      </dsp:nvSpPr>
      <dsp:spPr>
        <a:xfrm>
          <a:off x="881050" y="1267613"/>
          <a:ext cx="3182949" cy="368275"/>
        </a:xfrm>
        <a:custGeom>
          <a:avLst/>
          <a:gdLst/>
          <a:ahLst/>
          <a:cxnLst/>
          <a:rect l="0" t="0" r="0" b="0"/>
          <a:pathLst>
            <a:path>
              <a:moveTo>
                <a:pt x="3182949" y="0"/>
              </a:moveTo>
              <a:lnTo>
                <a:pt x="3182949" y="184137"/>
              </a:lnTo>
              <a:lnTo>
                <a:pt x="0" y="184137"/>
              </a:lnTo>
              <a:lnTo>
                <a:pt x="0" y="368275"/>
              </a:lnTo>
            </a:path>
          </a:pathLst>
        </a:custGeom>
        <a:noFill/>
        <a:ln w="19050" cap="flat" cmpd="sng" algn="ctr">
          <a:solidFill>
            <a:schemeClr val="dk1"/>
          </a:solidFill>
          <a:prstDash val="solid"/>
        </a:ln>
        <a:effectLst/>
      </dsp:spPr>
      <dsp:style>
        <a:lnRef idx="3">
          <a:schemeClr val="dk1"/>
        </a:lnRef>
        <a:fillRef idx="0">
          <a:schemeClr val="dk1"/>
        </a:fillRef>
        <a:effectRef idx="2">
          <a:schemeClr val="dk1"/>
        </a:effectRef>
        <a:fontRef idx="minor">
          <a:schemeClr val="tx1"/>
        </a:fontRef>
      </dsp:style>
    </dsp:sp>
    <dsp:sp modelId="{4C20E30B-9C33-4017-A0EF-6057218FCA02}">
      <dsp:nvSpPr>
        <dsp:cNvPr id="0" name=""/>
        <dsp:cNvSpPr/>
      </dsp:nvSpPr>
      <dsp:spPr>
        <a:xfrm>
          <a:off x="3625577" y="390767"/>
          <a:ext cx="876845" cy="876845"/>
        </a:xfrm>
        <a:prstGeom prst="arc">
          <a:avLst>
            <a:gd name="adj1" fmla="val 13200000"/>
            <a:gd name="adj2" fmla="val 192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B61E2F7A-0561-4816-AF03-B0DCBF47B1E9}">
      <dsp:nvSpPr>
        <dsp:cNvPr id="0" name=""/>
        <dsp:cNvSpPr/>
      </dsp:nvSpPr>
      <dsp:spPr>
        <a:xfrm>
          <a:off x="3625577" y="390767"/>
          <a:ext cx="876845" cy="876845"/>
        </a:xfrm>
        <a:prstGeom prst="arc">
          <a:avLst>
            <a:gd name="adj1" fmla="val 2400000"/>
            <a:gd name="adj2" fmla="val 84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9B2C3112-8E87-42D8-B06E-7998A39EFEAF}">
      <dsp:nvSpPr>
        <dsp:cNvPr id="0" name=""/>
        <dsp:cNvSpPr/>
      </dsp:nvSpPr>
      <dsp:spPr>
        <a:xfrm>
          <a:off x="3187154" y="548599"/>
          <a:ext cx="1753691" cy="561181"/>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Estructura de datos</a:t>
          </a:r>
          <a:endParaRPr lang="es-MX" sz="2000" kern="1200" dirty="0"/>
        </a:p>
      </dsp:txBody>
      <dsp:txXfrm>
        <a:off x="3187154" y="548599"/>
        <a:ext cx="1753691" cy="561181"/>
      </dsp:txXfrm>
    </dsp:sp>
    <dsp:sp modelId="{D07298E9-01AA-4C90-AF54-0BDC2C9181B1}">
      <dsp:nvSpPr>
        <dsp:cNvPr id="0" name=""/>
        <dsp:cNvSpPr/>
      </dsp:nvSpPr>
      <dsp:spPr>
        <a:xfrm>
          <a:off x="442627" y="1635888"/>
          <a:ext cx="876845" cy="876845"/>
        </a:xfrm>
        <a:prstGeom prst="arc">
          <a:avLst>
            <a:gd name="adj1" fmla="val 13200000"/>
            <a:gd name="adj2" fmla="val 192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AE18710E-5C83-4386-8C5F-97818D589E9A}">
      <dsp:nvSpPr>
        <dsp:cNvPr id="0" name=""/>
        <dsp:cNvSpPr/>
      </dsp:nvSpPr>
      <dsp:spPr>
        <a:xfrm>
          <a:off x="442627" y="1635888"/>
          <a:ext cx="876845" cy="876845"/>
        </a:xfrm>
        <a:prstGeom prst="arc">
          <a:avLst>
            <a:gd name="adj1" fmla="val 2400000"/>
            <a:gd name="adj2" fmla="val 84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A42CF639-46D6-4F68-B0F3-5D35B42EC7B4}">
      <dsp:nvSpPr>
        <dsp:cNvPr id="0" name=""/>
        <dsp:cNvSpPr/>
      </dsp:nvSpPr>
      <dsp:spPr>
        <a:xfrm>
          <a:off x="4204" y="1793720"/>
          <a:ext cx="1753691" cy="561181"/>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Estructura</a:t>
          </a:r>
          <a:endParaRPr lang="es-MX" sz="2000" kern="1200" dirty="0"/>
        </a:p>
      </dsp:txBody>
      <dsp:txXfrm>
        <a:off x="4204" y="1793720"/>
        <a:ext cx="1753691" cy="561181"/>
      </dsp:txXfrm>
    </dsp:sp>
    <dsp:sp modelId="{B88657D1-8368-4B56-81C7-35F0BE5C7119}">
      <dsp:nvSpPr>
        <dsp:cNvPr id="0" name=""/>
        <dsp:cNvSpPr/>
      </dsp:nvSpPr>
      <dsp:spPr>
        <a:xfrm>
          <a:off x="1582526" y="2881009"/>
          <a:ext cx="876845" cy="912094"/>
        </a:xfrm>
        <a:prstGeom prst="arc">
          <a:avLst>
            <a:gd name="adj1" fmla="val 13200000"/>
            <a:gd name="adj2" fmla="val 192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942BDE0E-BE82-460F-AB08-6C2DCFF5E7E1}">
      <dsp:nvSpPr>
        <dsp:cNvPr id="0" name=""/>
        <dsp:cNvSpPr/>
      </dsp:nvSpPr>
      <dsp:spPr>
        <a:xfrm>
          <a:off x="1582526" y="2881009"/>
          <a:ext cx="876845" cy="912094"/>
        </a:xfrm>
        <a:prstGeom prst="arc">
          <a:avLst>
            <a:gd name="adj1" fmla="val 2400000"/>
            <a:gd name="adj2" fmla="val 84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FC8253A3-7056-441A-8431-3B73712AAE99}">
      <dsp:nvSpPr>
        <dsp:cNvPr id="0" name=""/>
        <dsp:cNvSpPr/>
      </dsp:nvSpPr>
      <dsp:spPr>
        <a:xfrm>
          <a:off x="1144103" y="3045186"/>
          <a:ext cx="1753691" cy="583740"/>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Simples</a:t>
          </a:r>
        </a:p>
      </dsp:txBody>
      <dsp:txXfrm>
        <a:off x="1144103" y="3045186"/>
        <a:ext cx="1753691" cy="583740"/>
      </dsp:txXfrm>
    </dsp:sp>
    <dsp:sp modelId="{CA674409-3967-40B3-92B6-66D3CA6E1721}">
      <dsp:nvSpPr>
        <dsp:cNvPr id="0" name=""/>
        <dsp:cNvSpPr/>
      </dsp:nvSpPr>
      <dsp:spPr>
        <a:xfrm>
          <a:off x="1582526" y="4168555"/>
          <a:ext cx="876845" cy="859343"/>
        </a:xfrm>
        <a:prstGeom prst="arc">
          <a:avLst>
            <a:gd name="adj1" fmla="val 13200000"/>
            <a:gd name="adj2" fmla="val 192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B50EB03C-7A4B-495B-9F0A-5CC3FBCE545B}">
      <dsp:nvSpPr>
        <dsp:cNvPr id="0" name=""/>
        <dsp:cNvSpPr/>
      </dsp:nvSpPr>
      <dsp:spPr>
        <a:xfrm>
          <a:off x="1582526" y="4168555"/>
          <a:ext cx="876845" cy="859343"/>
        </a:xfrm>
        <a:prstGeom prst="arc">
          <a:avLst>
            <a:gd name="adj1" fmla="val 2400000"/>
            <a:gd name="adj2" fmla="val 84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B5C47D37-D543-43B3-9883-C74D30BC30AD}">
      <dsp:nvSpPr>
        <dsp:cNvPr id="0" name=""/>
        <dsp:cNvSpPr/>
      </dsp:nvSpPr>
      <dsp:spPr>
        <a:xfrm>
          <a:off x="1144103" y="4323237"/>
          <a:ext cx="1753691" cy="549980"/>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Compuestas</a:t>
          </a:r>
        </a:p>
      </dsp:txBody>
      <dsp:txXfrm>
        <a:off x="1144103" y="4323237"/>
        <a:ext cx="1753691" cy="549980"/>
      </dsp:txXfrm>
    </dsp:sp>
    <dsp:sp modelId="{96EAC999-DB97-48A3-9EBE-24CA93112617}">
      <dsp:nvSpPr>
        <dsp:cNvPr id="0" name=""/>
        <dsp:cNvSpPr/>
      </dsp:nvSpPr>
      <dsp:spPr>
        <a:xfrm>
          <a:off x="2564593" y="1635888"/>
          <a:ext cx="876845" cy="876845"/>
        </a:xfrm>
        <a:prstGeom prst="arc">
          <a:avLst>
            <a:gd name="adj1" fmla="val 13200000"/>
            <a:gd name="adj2" fmla="val 192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6ABFA7C3-43C5-4132-AD63-E38DB9159FA0}">
      <dsp:nvSpPr>
        <dsp:cNvPr id="0" name=""/>
        <dsp:cNvSpPr/>
      </dsp:nvSpPr>
      <dsp:spPr>
        <a:xfrm>
          <a:off x="2564593" y="1635888"/>
          <a:ext cx="876845" cy="876845"/>
        </a:xfrm>
        <a:prstGeom prst="arc">
          <a:avLst>
            <a:gd name="adj1" fmla="val 2400000"/>
            <a:gd name="adj2" fmla="val 84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D93BB10A-3A9A-4CE5-B7D3-C58A4EE447AD}">
      <dsp:nvSpPr>
        <dsp:cNvPr id="0" name=""/>
        <dsp:cNvSpPr/>
      </dsp:nvSpPr>
      <dsp:spPr>
        <a:xfrm>
          <a:off x="2126170" y="1793720"/>
          <a:ext cx="1753691" cy="561181"/>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Organización</a:t>
          </a:r>
          <a:endParaRPr lang="es-MX" sz="2000" kern="1200" dirty="0"/>
        </a:p>
      </dsp:txBody>
      <dsp:txXfrm>
        <a:off x="2126170" y="1793720"/>
        <a:ext cx="1753691" cy="561181"/>
      </dsp:txXfrm>
    </dsp:sp>
    <dsp:sp modelId="{29493852-DAE8-414C-A02E-0D4A7634C026}">
      <dsp:nvSpPr>
        <dsp:cNvPr id="0" name=""/>
        <dsp:cNvSpPr/>
      </dsp:nvSpPr>
      <dsp:spPr>
        <a:xfrm>
          <a:off x="4659834" y="1635883"/>
          <a:ext cx="876845" cy="876845"/>
        </a:xfrm>
        <a:prstGeom prst="arc">
          <a:avLst>
            <a:gd name="adj1" fmla="val 13200000"/>
            <a:gd name="adj2" fmla="val 192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1E8B10F4-9038-4DB9-93BA-FD395027465B}">
      <dsp:nvSpPr>
        <dsp:cNvPr id="0" name=""/>
        <dsp:cNvSpPr/>
      </dsp:nvSpPr>
      <dsp:spPr>
        <a:xfrm>
          <a:off x="4659834" y="1635883"/>
          <a:ext cx="876845" cy="876845"/>
        </a:xfrm>
        <a:prstGeom prst="arc">
          <a:avLst>
            <a:gd name="adj1" fmla="val 2400000"/>
            <a:gd name="adj2" fmla="val 84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2C31CC06-916D-48BF-A753-50B80EA0F4D5}">
      <dsp:nvSpPr>
        <dsp:cNvPr id="0" name=""/>
        <dsp:cNvSpPr/>
      </dsp:nvSpPr>
      <dsp:spPr>
        <a:xfrm>
          <a:off x="4221411" y="1793715"/>
          <a:ext cx="1753691" cy="561181"/>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Espacio en memoria</a:t>
          </a:r>
        </a:p>
      </dsp:txBody>
      <dsp:txXfrm>
        <a:off x="4221411" y="1793715"/>
        <a:ext cx="1753691" cy="561181"/>
      </dsp:txXfrm>
    </dsp:sp>
    <dsp:sp modelId="{E386BE16-3A21-4B17-8CDB-B5D90AEF2767}">
      <dsp:nvSpPr>
        <dsp:cNvPr id="0" name=""/>
        <dsp:cNvSpPr/>
      </dsp:nvSpPr>
      <dsp:spPr>
        <a:xfrm>
          <a:off x="6718369" y="1637277"/>
          <a:ext cx="876845" cy="873443"/>
        </a:xfrm>
        <a:prstGeom prst="arc">
          <a:avLst>
            <a:gd name="adj1" fmla="val 13200000"/>
            <a:gd name="adj2" fmla="val 192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75B4B41F-40CE-4090-8D15-BA270C6E812D}">
      <dsp:nvSpPr>
        <dsp:cNvPr id="0" name=""/>
        <dsp:cNvSpPr/>
      </dsp:nvSpPr>
      <dsp:spPr>
        <a:xfrm>
          <a:off x="6718369" y="1637277"/>
          <a:ext cx="876845" cy="873443"/>
        </a:xfrm>
        <a:prstGeom prst="arc">
          <a:avLst>
            <a:gd name="adj1" fmla="val 2400000"/>
            <a:gd name="adj2" fmla="val 8400000"/>
          </a:avLst>
        </a:prstGeom>
        <a:no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8C482312-D9C6-49BA-90F0-515DCF5A4883}">
      <dsp:nvSpPr>
        <dsp:cNvPr id="0" name=""/>
        <dsp:cNvSpPr/>
      </dsp:nvSpPr>
      <dsp:spPr>
        <a:xfrm>
          <a:off x="6279946" y="1794497"/>
          <a:ext cx="1753691" cy="559003"/>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Tipo de dato abstracto</a:t>
          </a:r>
        </a:p>
      </dsp:txBody>
      <dsp:txXfrm>
        <a:off x="6279946" y="1794497"/>
        <a:ext cx="1753691" cy="55900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9255346" y="2750337"/>
            <a:ext cx="1171888" cy="1356442"/>
          </a:xfrm>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2139734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11309"/>
            <a:ext cx="1154151" cy="1090789"/>
          </a:xfrm>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1982478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11615"/>
            <a:ext cx="1154151" cy="1090789"/>
          </a:xfrm>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4912231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09925"/>
            <a:ext cx="1154151" cy="1090789"/>
          </a:xfrm>
        </p:spPr>
        <p:txBody>
          <a:bodyPr/>
          <a:lstStyle/>
          <a:p>
            <a:fld id="{118A2B9D-BD18-42C5-893F-57A5B0EF2AC5}" type="slidenum">
              <a:rPr lang="es-MX" smtClean="0"/>
              <a:pPr/>
              <a:t>‹Nº›</a:t>
            </a:fld>
            <a:endParaRPr lang="es-MX"/>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897911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09925"/>
            <a:ext cx="1154151" cy="1090789"/>
          </a:xfrm>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2842261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1629334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37338352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7941537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7BC01151-03CA-4387-8DE2-8AC2E9D4837D}" type="datetimeFigureOut">
              <a:rPr lang="es-MX" smtClean="0"/>
              <a:pPr/>
              <a:t>03/10/2017</a:t>
            </a:fld>
            <a:endParaRPr lang="es-MX"/>
          </a:p>
        </p:txBody>
      </p:sp>
      <p:sp>
        <p:nvSpPr>
          <p:cNvPr id="5" name="Footer Placeholder 4"/>
          <p:cNvSpPr>
            <a:spLocks noGrp="1"/>
          </p:cNvSpPr>
          <p:nvPr>
            <p:ph type="ftr" sz="quarter" idx="11"/>
          </p:nvPr>
        </p:nvSpPr>
        <p:spPr>
          <a:xfrm>
            <a:off x="680321" y="5936188"/>
            <a:ext cx="6126805" cy="365125"/>
          </a:xfrm>
        </p:spPr>
        <p:txBody>
          <a:bodyPr/>
          <a:lstStyle/>
          <a:p>
            <a:endParaRPr lang="es-MX"/>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18A2B9D-BD18-42C5-893F-57A5B0EF2AC5}" type="slidenum">
              <a:rPr lang="es-MX" smtClean="0"/>
              <a:pPr/>
              <a:t>‹Nº›</a:t>
            </a:fld>
            <a:endParaRPr lang="es-MX"/>
          </a:p>
        </p:txBody>
      </p:sp>
    </p:spTree>
    <p:extLst>
      <p:ext uri="{BB962C8B-B14F-4D97-AF65-F5344CB8AC3E}">
        <p14:creationId xmlns:p14="http://schemas.microsoft.com/office/powerpoint/2010/main" val="1998243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4224666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729455" y="2869895"/>
            <a:ext cx="1154151" cy="1090789"/>
          </a:xfrm>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3783411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1586268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143645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2340793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3777196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3652282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C01151-03CA-4387-8DE2-8AC2E9D4837D}" type="datetimeFigureOut">
              <a:rPr lang="es-MX" smtClean="0"/>
              <a:pPr/>
              <a:t>03/10/2017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18A2B9D-BD18-42C5-893F-57A5B0EF2AC5}" type="slidenum">
              <a:rPr lang="es-MX" smtClean="0"/>
              <a:pPr/>
              <a:t>‹Nº›</a:t>
            </a:fld>
            <a:endParaRPr lang="es-MX"/>
          </a:p>
        </p:txBody>
      </p:sp>
    </p:spTree>
    <p:extLst>
      <p:ext uri="{BB962C8B-B14F-4D97-AF65-F5344CB8AC3E}">
        <p14:creationId xmlns:p14="http://schemas.microsoft.com/office/powerpoint/2010/main" val="638477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BC01151-03CA-4387-8DE2-8AC2E9D4837D}" type="datetimeFigureOut">
              <a:rPr lang="es-MX" smtClean="0"/>
              <a:pPr/>
              <a:t>03/10/2017</a:t>
            </a:fld>
            <a:endParaRPr lang="es-MX"/>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18A2B9D-BD18-42C5-893F-57A5B0EF2AC5}" type="slidenum">
              <a:rPr lang="es-MX" smtClean="0"/>
              <a:pPr/>
              <a:t>‹Nº›</a:t>
            </a:fld>
            <a:endParaRPr lang="es-MX"/>
          </a:p>
        </p:txBody>
      </p:sp>
    </p:spTree>
    <p:extLst>
      <p:ext uri="{BB962C8B-B14F-4D97-AF65-F5344CB8AC3E}">
        <p14:creationId xmlns:p14="http://schemas.microsoft.com/office/powerpoint/2010/main" val="614914601"/>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9.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 Target="slide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tmp"/><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35.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 Id="rId9" Type="http://schemas.openxmlformats.org/officeDocument/2006/relationships/slide" Target="slide38.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9.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uaemex.mx/catespuni/pdfs/143.pdf" TargetMode="Externa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slide" Target="slide19.xml"/><Relationship Id="rId13" Type="http://schemas.openxmlformats.org/officeDocument/2006/relationships/slide" Target="slide31.xml"/><Relationship Id="rId3" Type="http://schemas.openxmlformats.org/officeDocument/2006/relationships/slide" Target="slide13.xml"/><Relationship Id="rId7" Type="http://schemas.openxmlformats.org/officeDocument/2006/relationships/slide" Target="slide18.xml"/><Relationship Id="rId12" Type="http://schemas.openxmlformats.org/officeDocument/2006/relationships/slide" Target="slide29.xml"/><Relationship Id="rId2" Type="http://schemas.openxmlformats.org/officeDocument/2006/relationships/slide" Target="slide11.xml"/><Relationship Id="rId16"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slide" Target="slide20.xml"/><Relationship Id="rId11" Type="http://schemas.openxmlformats.org/officeDocument/2006/relationships/slide" Target="slide27.xml"/><Relationship Id="rId5" Type="http://schemas.openxmlformats.org/officeDocument/2006/relationships/slide" Target="slide16.xml"/><Relationship Id="rId15" Type="http://schemas.openxmlformats.org/officeDocument/2006/relationships/slide" Target="slide35.xml"/><Relationship Id="rId10" Type="http://schemas.openxmlformats.org/officeDocument/2006/relationships/slide" Target="slide26.xml"/><Relationship Id="rId4" Type="http://schemas.openxmlformats.org/officeDocument/2006/relationships/slide" Target="slide10.xml"/><Relationship Id="rId9" Type="http://schemas.openxmlformats.org/officeDocument/2006/relationships/slide" Target="slide21.xml"/><Relationship Id="rId14" Type="http://schemas.openxmlformats.org/officeDocument/2006/relationships/slide" Target="slide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0965" y="0"/>
            <a:ext cx="2937100" cy="2937100"/>
          </a:xfrm>
          <a:prstGeom prst="rect">
            <a:avLst/>
          </a:prstGeom>
        </p:spPr>
      </p:pic>
      <p:sp>
        <p:nvSpPr>
          <p:cNvPr id="3" name="Rectángulo 2"/>
          <p:cNvSpPr/>
          <p:nvPr/>
        </p:nvSpPr>
        <p:spPr>
          <a:xfrm>
            <a:off x="550666" y="1637362"/>
            <a:ext cx="11106350" cy="5093702"/>
          </a:xfrm>
          <a:prstGeom prst="rect">
            <a:avLst/>
          </a:prstGeom>
        </p:spPr>
        <p:txBody>
          <a:bodyPr wrap="square">
            <a:spAutoFit/>
          </a:bodyPr>
          <a:lstStyle/>
          <a:p>
            <a:pPr algn="ctr"/>
            <a:r>
              <a:rPr lang="es-ES_tradnl" sz="2800" dirty="0">
                <a:solidFill>
                  <a:schemeClr val="bg1"/>
                </a:solidFill>
              </a:rPr>
              <a:t>Programa de Estudios por </a:t>
            </a:r>
            <a:r>
              <a:rPr lang="es-ES_tradnl" sz="2800" dirty="0" smtClean="0">
                <a:solidFill>
                  <a:schemeClr val="bg1"/>
                </a:solidFill>
              </a:rPr>
              <a:t>Competencias:</a:t>
            </a:r>
          </a:p>
          <a:p>
            <a:pPr algn="ctr"/>
            <a:r>
              <a:rPr lang="es-ES_tradnl" sz="2800" dirty="0" smtClean="0">
                <a:solidFill>
                  <a:schemeClr val="bg1"/>
                </a:solidFill>
              </a:rPr>
              <a:t>“Programación Estructurada”</a:t>
            </a:r>
          </a:p>
          <a:p>
            <a:pPr algn="ctr"/>
            <a:endParaRPr lang="es-ES_tradnl" sz="1050" dirty="0" smtClean="0">
              <a:solidFill>
                <a:schemeClr val="bg1"/>
              </a:solidFill>
            </a:endParaRPr>
          </a:p>
          <a:p>
            <a:pPr algn="ctr"/>
            <a:endParaRPr lang="es-ES_tradnl" sz="1050" dirty="0">
              <a:solidFill>
                <a:schemeClr val="bg1"/>
              </a:solidFill>
            </a:endParaRPr>
          </a:p>
          <a:p>
            <a:pPr algn="ctr"/>
            <a:r>
              <a:rPr lang="es-ES_tradnl" sz="2000" dirty="0" smtClean="0">
                <a:solidFill>
                  <a:schemeClr val="bg1"/>
                </a:solidFill>
              </a:rPr>
              <a:t>Área </a:t>
            </a:r>
            <a:r>
              <a:rPr lang="es-ES_tradnl" sz="2000" dirty="0">
                <a:solidFill>
                  <a:schemeClr val="bg1"/>
                </a:solidFill>
              </a:rPr>
              <a:t>de docencia: </a:t>
            </a:r>
            <a:r>
              <a:rPr lang="es-MX" sz="2000" dirty="0">
                <a:solidFill>
                  <a:schemeClr val="bg1"/>
                </a:solidFill>
              </a:rPr>
              <a:t>Programación e Ingeniería de </a:t>
            </a:r>
            <a:r>
              <a:rPr lang="es-MX" sz="2000" dirty="0" smtClean="0">
                <a:solidFill>
                  <a:schemeClr val="bg1"/>
                </a:solidFill>
              </a:rPr>
              <a:t>Software</a:t>
            </a:r>
          </a:p>
          <a:p>
            <a:pPr algn="ctr"/>
            <a:endParaRPr lang="es-MX" sz="2000" dirty="0" smtClean="0">
              <a:solidFill>
                <a:schemeClr val="bg1"/>
              </a:solidFill>
            </a:endParaRPr>
          </a:p>
          <a:p>
            <a:pPr algn="ctr"/>
            <a:r>
              <a:rPr lang="es-MX" sz="2000" dirty="0" smtClean="0">
                <a:solidFill>
                  <a:schemeClr val="bg1"/>
                </a:solidFill>
              </a:rPr>
              <a:t>Espacios académicos en los que se imparte: Licenciatura </a:t>
            </a:r>
            <a:r>
              <a:rPr lang="es-MX" sz="2000" dirty="0">
                <a:solidFill>
                  <a:schemeClr val="bg1"/>
                </a:solidFill>
              </a:rPr>
              <a:t>en Ingeniería en Computación (Facultad. de Ingeniería, Centros Universitarios: Atlacomulco, Ecatepec, Texcoco, Valle </a:t>
            </a:r>
            <a:r>
              <a:rPr lang="es-MX" sz="2000" dirty="0" smtClean="0">
                <a:solidFill>
                  <a:schemeClr val="bg1"/>
                </a:solidFill>
              </a:rPr>
              <a:t>de Valle </a:t>
            </a:r>
            <a:r>
              <a:rPr lang="es-MX" sz="2000" dirty="0">
                <a:solidFill>
                  <a:schemeClr val="bg1"/>
                </a:solidFill>
              </a:rPr>
              <a:t>de México, Valle de Teotihuacán, Zumpango</a:t>
            </a:r>
            <a:r>
              <a:rPr lang="es-MX" sz="2000" dirty="0" smtClean="0">
                <a:solidFill>
                  <a:schemeClr val="bg1"/>
                </a:solidFill>
              </a:rPr>
              <a:t>)</a:t>
            </a:r>
          </a:p>
          <a:p>
            <a:pPr algn="ctr"/>
            <a:r>
              <a:rPr lang="es-ES_tradnl" sz="2000" dirty="0" smtClean="0">
                <a:solidFill>
                  <a:schemeClr val="bg1"/>
                </a:solidFill>
              </a:rPr>
              <a:t>Créditos</a:t>
            </a:r>
            <a:r>
              <a:rPr lang="es-ES_tradnl" sz="2000" dirty="0">
                <a:solidFill>
                  <a:schemeClr val="bg1"/>
                </a:solidFill>
              </a:rPr>
              <a:t>: </a:t>
            </a:r>
            <a:r>
              <a:rPr lang="es-ES_tradnl" sz="2000" dirty="0" smtClean="0">
                <a:solidFill>
                  <a:schemeClr val="bg1"/>
                </a:solidFill>
              </a:rPr>
              <a:t>9</a:t>
            </a:r>
          </a:p>
          <a:p>
            <a:pPr algn="ctr"/>
            <a:r>
              <a:rPr lang="es-ES_tradnl" sz="2000" dirty="0" smtClean="0">
                <a:solidFill>
                  <a:schemeClr val="bg1"/>
                </a:solidFill>
              </a:rPr>
              <a:t>Ciclo escolar: </a:t>
            </a:r>
            <a:r>
              <a:rPr lang="es-ES_tradnl" sz="2000" b="1" dirty="0" smtClean="0">
                <a:solidFill>
                  <a:schemeClr val="bg1"/>
                </a:solidFill>
              </a:rPr>
              <a:t>2017B</a:t>
            </a:r>
          </a:p>
          <a:p>
            <a:pPr algn="ctr"/>
            <a:endParaRPr lang="es-ES_tradnl" sz="2000" b="1" dirty="0" smtClean="0">
              <a:solidFill>
                <a:schemeClr val="bg1"/>
              </a:solidFill>
            </a:endParaRPr>
          </a:p>
          <a:p>
            <a:pPr algn="ctr"/>
            <a:r>
              <a:rPr lang="es-MX" sz="2000" b="1" dirty="0" smtClean="0">
                <a:solidFill>
                  <a:schemeClr val="bg1"/>
                </a:solidFill>
              </a:rPr>
              <a:t>Unidad de Competencia II</a:t>
            </a:r>
          </a:p>
          <a:p>
            <a:pPr algn="ctr"/>
            <a:r>
              <a:rPr lang="es-MX" sz="2000" dirty="0" smtClean="0">
                <a:solidFill>
                  <a:schemeClr val="bg1"/>
                </a:solidFill>
              </a:rPr>
              <a:t> </a:t>
            </a:r>
            <a:r>
              <a:rPr lang="es-MX" sz="2000" dirty="0">
                <a:solidFill>
                  <a:schemeClr val="bg1"/>
                </a:solidFill>
              </a:rPr>
              <a:t>“Caracterizar las diferentes estructuras </a:t>
            </a:r>
            <a:r>
              <a:rPr lang="es-MX" sz="2000" dirty="0" smtClean="0">
                <a:solidFill>
                  <a:schemeClr val="bg1"/>
                </a:solidFill>
              </a:rPr>
              <a:t>de control”</a:t>
            </a:r>
          </a:p>
          <a:p>
            <a:pPr algn="ctr"/>
            <a:r>
              <a:rPr lang="es-MX" sz="2000" dirty="0" smtClean="0">
                <a:solidFill>
                  <a:schemeClr val="bg1"/>
                </a:solidFill>
              </a:rPr>
              <a:t>Tema: Estructura repetitiva WHILE</a:t>
            </a:r>
            <a:endParaRPr lang="es-MX" sz="2000" dirty="0" smtClean="0">
              <a:solidFill>
                <a:schemeClr val="bg1"/>
              </a:solidFill>
            </a:endParaRPr>
          </a:p>
          <a:p>
            <a:pPr algn="ctr"/>
            <a:r>
              <a:rPr lang="es-ES_tradnl" sz="2000" dirty="0" smtClean="0">
                <a:solidFill>
                  <a:schemeClr val="bg1"/>
                </a:solidFill>
              </a:rPr>
              <a:t>Autora: Dra. </a:t>
            </a:r>
            <a:r>
              <a:rPr lang="es-ES_tradnl" sz="2000" dirty="0">
                <a:solidFill>
                  <a:schemeClr val="bg1"/>
                </a:solidFill>
              </a:rPr>
              <a:t>Ana Luisa Ramírez Roja.</a:t>
            </a:r>
            <a:r>
              <a:rPr lang="es-ES" sz="2800" dirty="0">
                <a:solidFill>
                  <a:schemeClr val="bg1"/>
                </a:solidFill>
              </a:rPr>
              <a:t> </a:t>
            </a:r>
            <a:endParaRPr lang="es-MX" sz="2800" dirty="0">
              <a:solidFill>
                <a:schemeClr val="bg1"/>
              </a:solidFill>
            </a:endParaRPr>
          </a:p>
        </p:txBody>
      </p:sp>
      <p:sp>
        <p:nvSpPr>
          <p:cNvPr id="4" name="Título 5"/>
          <p:cNvSpPr txBox="1">
            <a:spLocks/>
          </p:cNvSpPr>
          <p:nvPr/>
        </p:nvSpPr>
        <p:spPr>
          <a:xfrm>
            <a:off x="2958065" y="423074"/>
            <a:ext cx="8825560" cy="54808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2800" u="sng" dirty="0" smtClean="0">
                <a:solidFill>
                  <a:schemeClr val="bg1"/>
                </a:solidFill>
              </a:rPr>
              <a:t>Universidad Autónoma del Estado de México</a:t>
            </a:r>
            <a:endParaRPr lang="es-MX" sz="2800" u="sng" dirty="0">
              <a:solidFill>
                <a:schemeClr val="bg1"/>
              </a:solidFill>
            </a:endParaRPr>
          </a:p>
        </p:txBody>
      </p:sp>
      <p:sp>
        <p:nvSpPr>
          <p:cNvPr id="5" name="6 CuadroTexto"/>
          <p:cNvSpPr txBox="1"/>
          <p:nvPr/>
        </p:nvSpPr>
        <p:spPr>
          <a:xfrm>
            <a:off x="2993561" y="851458"/>
            <a:ext cx="8534776" cy="523220"/>
          </a:xfrm>
          <a:prstGeom prst="rect">
            <a:avLst/>
          </a:prstGeom>
          <a:effectLst>
            <a:outerShdw blurRad="50800" dir="14400000">
              <a:srgbClr val="000000">
                <a:alpha val="60000"/>
              </a:srgbClr>
            </a:outerShdw>
          </a:effectLst>
        </p:spPr>
        <p:txBody>
          <a:bodyPr vert="horz" lIns="91440" tIns="45720" rIns="91440" bIns="45720" rtlCol="0" anchor="b">
            <a:noAutofit/>
          </a:bodyPr>
          <a:lstStyle>
            <a:lvl1pPr>
              <a:spcBef>
                <a:spcPct val="0"/>
              </a:spcBef>
              <a:buNone/>
              <a:defRPr sz="2800" b="1" u="sng">
                <a:solidFill>
                  <a:schemeClr val="bg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s-MX" u="none" dirty="0"/>
              <a:t>Centro Universitario UAEM Ecatepec</a:t>
            </a:r>
          </a:p>
        </p:txBody>
      </p:sp>
    </p:spTree>
    <p:extLst>
      <p:ext uri="{BB962C8B-B14F-4D97-AF65-F5344CB8AC3E}">
        <p14:creationId xmlns:p14="http://schemas.microsoft.com/office/powerpoint/2010/main" val="37203086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9363" y="3221501"/>
            <a:ext cx="8725093" cy="921508"/>
          </a:xfrm>
        </p:spPr>
        <p:txBody>
          <a:bodyPr/>
          <a:lstStyle/>
          <a:p>
            <a:r>
              <a:rPr lang="es-MX" dirty="0" smtClean="0"/>
              <a:t>ESTRUCTURAS DE CONTROL REPETITIVAS</a:t>
            </a:r>
            <a:endParaRPr lang="es-MX" dirty="0"/>
          </a:p>
        </p:txBody>
      </p:sp>
      <p:sp>
        <p:nvSpPr>
          <p:cNvPr id="6" name="Subtítulo 5"/>
          <p:cNvSpPr>
            <a:spLocks noGrp="1"/>
          </p:cNvSpPr>
          <p:nvPr>
            <p:ph type="subTitle" idx="1"/>
          </p:nvPr>
        </p:nvSpPr>
        <p:spPr>
          <a:xfrm>
            <a:off x="492369" y="4853354"/>
            <a:ext cx="8332087" cy="1659988"/>
          </a:xfrm>
        </p:spPr>
        <p:txBody>
          <a:bodyPr>
            <a:normAutofit/>
          </a:bodyPr>
          <a:lstStyle/>
          <a:p>
            <a:r>
              <a:rPr lang="es-MX" sz="4800" dirty="0" smtClean="0"/>
              <a:t>“While”</a:t>
            </a:r>
            <a:endParaRPr lang="es-MX" sz="4800" dirty="0"/>
          </a:p>
        </p:txBody>
      </p:sp>
      <p:sp>
        <p:nvSpPr>
          <p:cNvPr id="4" name="Botón de acción: Personalizar 3">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585871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0" y="574331"/>
            <a:ext cx="5097463" cy="1065213"/>
          </a:xfrm>
        </p:spPr>
        <p:txBody>
          <a:bodyPr/>
          <a:lstStyle/>
          <a:p>
            <a:pPr algn="ctr"/>
            <a:r>
              <a:rPr lang="es-MX" b="1" dirty="0" smtClean="0">
                <a:latin typeface="Century Gothic" panose="020B0502020202020204" pitchFamily="34" charset="0"/>
              </a:rPr>
              <a:t>Introducción</a:t>
            </a:r>
            <a:endParaRPr lang="es-MX" b="1" dirty="0">
              <a:latin typeface="Century Gothic" panose="020B0502020202020204" pitchFamily="34" charset="0"/>
            </a:endParaRPr>
          </a:p>
        </p:txBody>
      </p:sp>
      <p:sp>
        <p:nvSpPr>
          <p:cNvPr id="6" name="Llamada de nube 5"/>
          <p:cNvSpPr/>
          <p:nvPr/>
        </p:nvSpPr>
        <p:spPr>
          <a:xfrm>
            <a:off x="5714023" y="211256"/>
            <a:ext cx="6325346" cy="2897704"/>
          </a:xfrm>
          <a:prstGeom prst="cloudCallout">
            <a:avLst>
              <a:gd name="adj1" fmla="val -71502"/>
              <a:gd name="adj2" fmla="val -1327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Por lo general tratamos con grandes cantidades de datos simples (enteros, reales, booleanos…etc.) y estructurados o complejos que requieren de estructuras adecuadas a la necesidad. </a:t>
            </a:r>
          </a:p>
        </p:txBody>
      </p:sp>
      <p:graphicFrame>
        <p:nvGraphicFramePr>
          <p:cNvPr id="7" name="Diagrama 6"/>
          <p:cNvGraphicFramePr/>
          <p:nvPr>
            <p:extLst>
              <p:ext uri="{D42A27DB-BD31-4B8C-83A1-F6EECF244321}">
                <p14:modId xmlns:p14="http://schemas.microsoft.com/office/powerpoint/2010/main" val="718676591"/>
              </p:ext>
            </p:extLst>
          </p:nvPr>
        </p:nvGraphicFramePr>
        <p:xfrm>
          <a:off x="-152827" y="2009103"/>
          <a:ext cx="10198347" cy="45875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Botón de acción: Personalizar 7">
            <a:hlinkClick r:id="rId7"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9" name="Botón de acción: Inicio 8">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7464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otón de acción: Personalizar 1">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3" name="Botón de acción: Inicio 2">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Botón de acción: Hacia delante o Siguiente 3">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Hacia atrás o Anterior 4">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6" name="Diagrama 5"/>
          <p:cNvGraphicFramePr/>
          <p:nvPr>
            <p:extLst>
              <p:ext uri="{D42A27DB-BD31-4B8C-83A1-F6EECF244321}">
                <p14:modId xmlns:p14="http://schemas.microsoft.com/office/powerpoint/2010/main" val="1334503859"/>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Llamada con línea 3 7"/>
          <p:cNvSpPr/>
          <p:nvPr/>
        </p:nvSpPr>
        <p:spPr>
          <a:xfrm>
            <a:off x="5426694" y="3668258"/>
            <a:ext cx="4364419" cy="2901353"/>
          </a:xfrm>
          <a:prstGeom prst="borderCallout3">
            <a:avLst>
              <a:gd name="adj1" fmla="val 88729"/>
              <a:gd name="adj2" fmla="val -106"/>
              <a:gd name="adj3" fmla="val 87802"/>
              <a:gd name="adj4" fmla="val -91886"/>
              <a:gd name="adj5" fmla="val -75865"/>
              <a:gd name="adj6" fmla="val -91645"/>
              <a:gd name="adj7" fmla="val -76185"/>
              <a:gd name="adj8" fmla="val -10250"/>
            </a:avLst>
          </a:prstGeom>
          <a:solidFill>
            <a:schemeClr val="accent1">
              <a:lumMod val="40000"/>
              <a:lumOff val="60000"/>
            </a:schemeClr>
          </a:solidFill>
          <a:ln w="38100">
            <a:solidFill>
              <a:schemeClr val="tx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bg1"/>
                </a:solidFill>
              </a:rPr>
              <a:t>Se relaciona directamente con los tipos de datos y es importante para la abstracción de datos</a:t>
            </a:r>
            <a:endParaRPr lang="es-MX" sz="2400" dirty="0">
              <a:solidFill>
                <a:schemeClr val="bg1"/>
              </a:solidFill>
            </a:endParaRPr>
          </a:p>
        </p:txBody>
      </p:sp>
    </p:spTree>
    <p:extLst>
      <p:ext uri="{BB962C8B-B14F-4D97-AF65-F5344CB8AC3E}">
        <p14:creationId xmlns:p14="http://schemas.microsoft.com/office/powerpoint/2010/main" val="9793230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lamada rectangular redondeada 9"/>
          <p:cNvSpPr/>
          <p:nvPr/>
        </p:nvSpPr>
        <p:spPr>
          <a:xfrm>
            <a:off x="680321" y="2149425"/>
            <a:ext cx="10962180" cy="1443781"/>
          </a:xfrm>
          <a:prstGeom prst="wedgeRoundRectCallout">
            <a:avLst>
              <a:gd name="adj1" fmla="val -23065"/>
              <a:gd name="adj2" fmla="val 7070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Botón de acción: Personalizar 3">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Título 7"/>
          <p:cNvSpPr>
            <a:spLocks noGrp="1"/>
          </p:cNvSpPr>
          <p:nvPr>
            <p:ph type="title"/>
          </p:nvPr>
        </p:nvSpPr>
        <p:spPr/>
        <p:txBody>
          <a:bodyPr/>
          <a:lstStyle/>
          <a:p>
            <a:r>
              <a:rPr lang="es-MX" dirty="0" smtClean="0"/>
              <a:t>Definición de las estructuras de datos</a:t>
            </a:r>
            <a:endParaRPr lang="es-MX" dirty="0"/>
          </a:p>
        </p:txBody>
      </p:sp>
      <p:sp>
        <p:nvSpPr>
          <p:cNvPr id="9" name="Marcador de contenido 8"/>
          <p:cNvSpPr>
            <a:spLocks noGrp="1"/>
          </p:cNvSpPr>
          <p:nvPr>
            <p:ph idx="1"/>
          </p:nvPr>
        </p:nvSpPr>
        <p:spPr>
          <a:xfrm>
            <a:off x="824248" y="2336874"/>
            <a:ext cx="10586434" cy="1153302"/>
          </a:xfrm>
        </p:spPr>
        <p:txBody>
          <a:bodyPr/>
          <a:lstStyle/>
          <a:p>
            <a:pPr marL="0" indent="0" algn="just">
              <a:buNone/>
            </a:pPr>
            <a:r>
              <a:rPr lang="es-MX" dirty="0" smtClean="0"/>
              <a:t>Es la representación conceptual de la organización interna de los datos en la memoria interna de la computadora con el fin de optimizar el empleo del espacio de dicha memoria (</a:t>
            </a:r>
            <a:r>
              <a:rPr lang="es-MX" dirty="0" err="1" smtClean="0"/>
              <a:t>Joyanes</a:t>
            </a:r>
            <a:r>
              <a:rPr lang="es-MX" dirty="0" smtClean="0"/>
              <a:t>, 1996).</a:t>
            </a:r>
            <a:endParaRPr lang="es-MX" dirty="0"/>
          </a:p>
        </p:txBody>
      </p:sp>
      <p:sp>
        <p:nvSpPr>
          <p:cNvPr id="11" name="CuadroTexto 10"/>
          <p:cNvSpPr txBox="1"/>
          <p:nvPr/>
        </p:nvSpPr>
        <p:spPr>
          <a:xfrm>
            <a:off x="2511379" y="4340179"/>
            <a:ext cx="2962141" cy="923330"/>
          </a:xfrm>
          <a:prstGeom prst="rect">
            <a:avLst/>
          </a:prstGeom>
          <a:noFill/>
        </p:spPr>
        <p:txBody>
          <a:bodyPr wrap="square" rtlCol="0">
            <a:spAutoFit/>
          </a:bodyPr>
          <a:lstStyle/>
          <a:p>
            <a:r>
              <a:rPr lang="es-MX" dirty="0" smtClean="0"/>
              <a:t>Existen diferentes estructuras de datos o estructuras de control</a:t>
            </a:r>
            <a:endParaRPr lang="es-MX" dirty="0"/>
          </a:p>
        </p:txBody>
      </p:sp>
      <p:sp>
        <p:nvSpPr>
          <p:cNvPr id="12" name="Abrir llave 11"/>
          <p:cNvSpPr/>
          <p:nvPr/>
        </p:nvSpPr>
        <p:spPr>
          <a:xfrm>
            <a:off x="5170614" y="3851755"/>
            <a:ext cx="695459" cy="1900178"/>
          </a:xfrm>
          <a:prstGeom prst="leftBrace">
            <a:avLst>
              <a:gd name="adj1" fmla="val 36111"/>
              <a:gd name="adj2" fmla="val 50000"/>
            </a:avLst>
          </a:prstGeom>
          <a:ln w="38100"/>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13" name="CuadroTexto 12"/>
          <p:cNvSpPr txBox="1"/>
          <p:nvPr/>
        </p:nvSpPr>
        <p:spPr>
          <a:xfrm>
            <a:off x="5949027" y="4063180"/>
            <a:ext cx="2665927" cy="1477328"/>
          </a:xfrm>
          <a:prstGeom prst="rect">
            <a:avLst/>
          </a:prstGeom>
          <a:noFill/>
        </p:spPr>
        <p:txBody>
          <a:bodyPr wrap="square" rtlCol="0">
            <a:spAutoFit/>
          </a:bodyPr>
          <a:lstStyle/>
          <a:p>
            <a:r>
              <a:rPr lang="es-MX" dirty="0" smtClean="0"/>
              <a:t>Selectivas</a:t>
            </a:r>
          </a:p>
          <a:p>
            <a:endParaRPr lang="es-MX" dirty="0"/>
          </a:p>
          <a:p>
            <a:endParaRPr lang="es-MX" dirty="0" smtClean="0"/>
          </a:p>
          <a:p>
            <a:endParaRPr lang="es-MX" dirty="0" smtClean="0"/>
          </a:p>
          <a:p>
            <a:r>
              <a:rPr lang="es-MX" dirty="0" smtClean="0"/>
              <a:t>Repetitivas</a:t>
            </a:r>
            <a:endParaRPr lang="es-MX" dirty="0"/>
          </a:p>
        </p:txBody>
      </p:sp>
      <p:sp>
        <p:nvSpPr>
          <p:cNvPr id="14" name="Abrir llave 13"/>
          <p:cNvSpPr/>
          <p:nvPr/>
        </p:nvSpPr>
        <p:spPr>
          <a:xfrm>
            <a:off x="7416524" y="4442037"/>
            <a:ext cx="695459" cy="1900178"/>
          </a:xfrm>
          <a:prstGeom prst="leftBrace">
            <a:avLst>
              <a:gd name="adj1" fmla="val 36111"/>
              <a:gd name="adj2" fmla="val 50000"/>
            </a:avLst>
          </a:prstGeom>
          <a:ln w="38100"/>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15" name="CuadroTexto 14"/>
          <p:cNvSpPr txBox="1"/>
          <p:nvPr/>
        </p:nvSpPr>
        <p:spPr>
          <a:xfrm>
            <a:off x="8087742" y="4651757"/>
            <a:ext cx="1713082" cy="1477328"/>
          </a:xfrm>
          <a:prstGeom prst="rect">
            <a:avLst/>
          </a:prstGeom>
          <a:noFill/>
        </p:spPr>
        <p:txBody>
          <a:bodyPr wrap="square" rtlCol="0">
            <a:spAutoFit/>
          </a:bodyPr>
          <a:lstStyle/>
          <a:p>
            <a:r>
              <a:rPr lang="es-MX" dirty="0" smtClean="0"/>
              <a:t>While</a:t>
            </a:r>
          </a:p>
          <a:p>
            <a:endParaRPr lang="es-MX" dirty="0" smtClean="0"/>
          </a:p>
          <a:p>
            <a:r>
              <a:rPr lang="es-MX" dirty="0" smtClean="0"/>
              <a:t>Do while</a:t>
            </a:r>
          </a:p>
          <a:p>
            <a:endParaRPr lang="es-MX" dirty="0"/>
          </a:p>
          <a:p>
            <a:r>
              <a:rPr lang="es-MX" dirty="0" smtClean="0"/>
              <a:t>For</a:t>
            </a:r>
            <a:endParaRPr lang="es-MX" dirty="0"/>
          </a:p>
        </p:txBody>
      </p:sp>
    </p:spTree>
    <p:extLst>
      <p:ext uri="{BB962C8B-B14F-4D97-AF65-F5344CB8AC3E}">
        <p14:creationId xmlns:p14="http://schemas.microsoft.com/office/powerpoint/2010/main" val="428256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a:latin typeface="Century Gothic" panose="020B0502020202020204" pitchFamily="34" charset="0"/>
                <a:cs typeface="Arial" panose="020B0604020202020204" pitchFamily="34" charset="0"/>
              </a:rPr>
              <a:t>Las estructuras de </a:t>
            </a:r>
            <a:r>
              <a:rPr lang="es-ES_tradnl" b="1" dirty="0" smtClean="0">
                <a:latin typeface="Century Gothic" panose="020B0502020202020204" pitchFamily="34" charset="0"/>
                <a:cs typeface="Arial" panose="020B0604020202020204" pitchFamily="34" charset="0"/>
              </a:rPr>
              <a:t>control repetitivas</a:t>
            </a:r>
            <a:endParaRPr lang="es-MX" dirty="0"/>
          </a:p>
        </p:txBody>
      </p:sp>
      <p:sp>
        <p:nvSpPr>
          <p:cNvPr id="4" name="Rectángulo 3"/>
          <p:cNvSpPr/>
          <p:nvPr/>
        </p:nvSpPr>
        <p:spPr>
          <a:xfrm>
            <a:off x="680321" y="2478736"/>
            <a:ext cx="9970507" cy="1200329"/>
          </a:xfrm>
          <a:prstGeom prst="rect">
            <a:avLst/>
          </a:prstGeom>
        </p:spPr>
        <p:txBody>
          <a:bodyPr wrap="square">
            <a:spAutoFit/>
          </a:bodyPr>
          <a:lstStyle/>
          <a:p>
            <a:pPr algn="just" fontAlgn="auto">
              <a:spcBef>
                <a:spcPts val="0"/>
              </a:spcBef>
              <a:spcAft>
                <a:spcPts val="0"/>
              </a:spcAft>
              <a:defRPr/>
            </a:pPr>
            <a:r>
              <a:rPr lang="es-ES_tradnl" sz="2400" b="1" dirty="0" smtClean="0">
                <a:latin typeface="Century Gothic" panose="020B0502020202020204" pitchFamily="34" charset="0"/>
                <a:cs typeface="Arial" panose="020B0604020202020204" pitchFamily="34" charset="0"/>
              </a:rPr>
              <a:t>Son aquellas en las que una sentencia o grupo de sentencias se repiten muchas veces. Este conjunto de sentencias se llama Bucle, también conocido como lazo o ciclo (</a:t>
            </a:r>
            <a:r>
              <a:rPr lang="es-ES" sz="2400" b="1" dirty="0" err="1">
                <a:latin typeface="Century Gothic" panose="020B0502020202020204" pitchFamily="34" charset="0"/>
                <a:cs typeface="Arial" panose="020B0604020202020204" pitchFamily="34" charset="0"/>
              </a:rPr>
              <a:t>Joyanes</a:t>
            </a:r>
            <a:r>
              <a:rPr lang="es-ES" sz="2400" b="1" dirty="0">
                <a:latin typeface="Century Gothic" panose="020B0502020202020204" pitchFamily="34" charset="0"/>
                <a:cs typeface="Arial" panose="020B0604020202020204" pitchFamily="34" charset="0"/>
              </a:rPr>
              <a:t>, 2003). </a:t>
            </a:r>
            <a:endParaRPr lang="es-ES_tradnl" sz="2400" b="1" dirty="0">
              <a:latin typeface="Century Gothic" panose="020B0502020202020204" pitchFamily="34" charset="0"/>
              <a:cs typeface="Arial" panose="020B0604020202020204" pitchFamily="34" charset="0"/>
            </a:endParaRPr>
          </a:p>
        </p:txBody>
      </p:sp>
      <p:sp>
        <p:nvSpPr>
          <p:cNvPr id="6" name="Botón de acción: Personalizar 5">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Llamada con línea 3 10"/>
          <p:cNvSpPr/>
          <p:nvPr/>
        </p:nvSpPr>
        <p:spPr>
          <a:xfrm>
            <a:off x="5108997" y="4435131"/>
            <a:ext cx="4228186" cy="2206074"/>
          </a:xfrm>
          <a:prstGeom prst="borderCallout3">
            <a:avLst>
              <a:gd name="adj1" fmla="val 18750"/>
              <a:gd name="adj2" fmla="val -8333"/>
              <a:gd name="adj3" fmla="val 18750"/>
              <a:gd name="adj4" fmla="val -16667"/>
              <a:gd name="adj5" fmla="val 18269"/>
              <a:gd name="adj6" fmla="val -17620"/>
              <a:gd name="adj7" fmla="val -32985"/>
              <a:gd name="adj8" fmla="val -90873"/>
            </a:avLst>
          </a:prstGeom>
          <a:solidFill>
            <a:schemeClr val="accent1">
              <a:lumMod val="40000"/>
              <a:lumOff val="6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bg1"/>
                </a:solidFill>
                <a:latin typeface="Century Gothic" panose="020B0502020202020204" pitchFamily="34" charset="0"/>
                <a:cs typeface="Arial" panose="020B0604020202020204" pitchFamily="34" charset="0"/>
              </a:rPr>
              <a:t>Un bucle </a:t>
            </a:r>
            <a:r>
              <a:rPr lang="es-MX" sz="2000" dirty="0" smtClean="0">
                <a:solidFill>
                  <a:schemeClr val="bg1"/>
                </a:solidFill>
                <a:latin typeface="Century Gothic" panose="020B0502020202020204" pitchFamily="34" charset="0"/>
                <a:cs typeface="Arial" panose="020B0604020202020204" pitchFamily="34" charset="0"/>
              </a:rPr>
              <a:t>es </a:t>
            </a:r>
            <a:r>
              <a:rPr lang="es-MX" sz="2000" dirty="0">
                <a:solidFill>
                  <a:schemeClr val="bg1"/>
                </a:solidFill>
                <a:latin typeface="Century Gothic" panose="020B0502020202020204" pitchFamily="34" charset="0"/>
                <a:cs typeface="Arial" panose="020B0604020202020204" pitchFamily="34" charset="0"/>
              </a:rPr>
              <a:t>cualquier construcción de programa que repite una sentencia o secuencia de sentencias un número de veces (Borjas, </a:t>
            </a:r>
            <a:r>
              <a:rPr lang="es-MX" sz="2000" dirty="0" smtClean="0">
                <a:solidFill>
                  <a:schemeClr val="bg1"/>
                </a:solidFill>
                <a:latin typeface="Century Gothic" panose="020B0502020202020204" pitchFamily="34" charset="0"/>
                <a:cs typeface="Arial" panose="020B0604020202020204" pitchFamily="34" charset="0"/>
              </a:rPr>
              <a:t>2012).</a:t>
            </a:r>
            <a:endParaRPr lang="es-MX" dirty="0"/>
          </a:p>
        </p:txBody>
      </p:sp>
      <p:pic>
        <p:nvPicPr>
          <p:cNvPr id="12" name="Imagen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076" y="4710396"/>
            <a:ext cx="2628900" cy="17430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2096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80">
                                          <p:stCondLst>
                                            <p:cond delay="0"/>
                                          </p:stCondLst>
                                        </p:cTn>
                                        <p:tgtEl>
                                          <p:spTgt spid="12"/>
                                        </p:tgtEl>
                                      </p:cBhvr>
                                    </p:animEffect>
                                    <p:anim calcmode="lin" valueType="num">
                                      <p:cBhvr>
                                        <p:cTn id="13"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8" dur="26">
                                          <p:stCondLst>
                                            <p:cond delay="650"/>
                                          </p:stCondLst>
                                        </p:cTn>
                                        <p:tgtEl>
                                          <p:spTgt spid="12"/>
                                        </p:tgtEl>
                                      </p:cBhvr>
                                      <p:to x="100000" y="60000"/>
                                    </p:animScale>
                                    <p:animScale>
                                      <p:cBhvr>
                                        <p:cTn id="19" dur="166" decel="50000">
                                          <p:stCondLst>
                                            <p:cond delay="676"/>
                                          </p:stCondLst>
                                        </p:cTn>
                                        <p:tgtEl>
                                          <p:spTgt spid="12"/>
                                        </p:tgtEl>
                                      </p:cBhvr>
                                      <p:to x="100000" y="100000"/>
                                    </p:animScale>
                                    <p:animScale>
                                      <p:cBhvr>
                                        <p:cTn id="20" dur="26">
                                          <p:stCondLst>
                                            <p:cond delay="1312"/>
                                          </p:stCondLst>
                                        </p:cTn>
                                        <p:tgtEl>
                                          <p:spTgt spid="12"/>
                                        </p:tgtEl>
                                      </p:cBhvr>
                                      <p:to x="100000" y="80000"/>
                                    </p:animScale>
                                    <p:animScale>
                                      <p:cBhvr>
                                        <p:cTn id="21" dur="166" decel="50000">
                                          <p:stCondLst>
                                            <p:cond delay="1338"/>
                                          </p:stCondLst>
                                        </p:cTn>
                                        <p:tgtEl>
                                          <p:spTgt spid="12"/>
                                        </p:tgtEl>
                                      </p:cBhvr>
                                      <p:to x="100000" y="100000"/>
                                    </p:animScale>
                                    <p:animScale>
                                      <p:cBhvr>
                                        <p:cTn id="22" dur="26">
                                          <p:stCondLst>
                                            <p:cond delay="1642"/>
                                          </p:stCondLst>
                                        </p:cTn>
                                        <p:tgtEl>
                                          <p:spTgt spid="12"/>
                                        </p:tgtEl>
                                      </p:cBhvr>
                                      <p:to x="100000" y="90000"/>
                                    </p:animScale>
                                    <p:animScale>
                                      <p:cBhvr>
                                        <p:cTn id="23" dur="166" decel="50000">
                                          <p:stCondLst>
                                            <p:cond delay="1668"/>
                                          </p:stCondLst>
                                        </p:cTn>
                                        <p:tgtEl>
                                          <p:spTgt spid="12"/>
                                        </p:tgtEl>
                                      </p:cBhvr>
                                      <p:to x="100000" y="100000"/>
                                    </p:animScale>
                                    <p:animScale>
                                      <p:cBhvr>
                                        <p:cTn id="24" dur="26">
                                          <p:stCondLst>
                                            <p:cond delay="1808"/>
                                          </p:stCondLst>
                                        </p:cTn>
                                        <p:tgtEl>
                                          <p:spTgt spid="12"/>
                                        </p:tgtEl>
                                      </p:cBhvr>
                                      <p:to x="100000" y="95000"/>
                                    </p:animScale>
                                    <p:animScale>
                                      <p:cBhvr>
                                        <p:cTn id="25"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CuadroTexto"/>
          <p:cNvSpPr txBox="1"/>
          <p:nvPr/>
        </p:nvSpPr>
        <p:spPr>
          <a:xfrm>
            <a:off x="390494" y="594749"/>
            <a:ext cx="9616391" cy="1200329"/>
          </a:xfrm>
          <a:prstGeom prst="rect">
            <a:avLst/>
          </a:prstGeom>
          <a:noFill/>
        </p:spPr>
        <p:txBody>
          <a:bodyPr wrap="square">
            <a:spAutoFit/>
          </a:bodyPr>
          <a:lstStyle/>
          <a:p>
            <a:pPr algn="just">
              <a:defRPr/>
            </a:pPr>
            <a:r>
              <a:rPr lang="es-MX" sz="2400" dirty="0" smtClean="0">
                <a:latin typeface="Century Gothic" panose="020B0502020202020204" pitchFamily="34" charset="0"/>
                <a:cs typeface="Arial" panose="020B0604020202020204" pitchFamily="34" charset="0"/>
              </a:rPr>
              <a:t>Las estructuras </a:t>
            </a:r>
            <a:r>
              <a:rPr lang="es-MX" sz="2400" dirty="0">
                <a:latin typeface="Century Gothic" panose="020B0502020202020204" pitchFamily="34" charset="0"/>
                <a:cs typeface="Arial" panose="020B0604020202020204" pitchFamily="34" charset="0"/>
              </a:rPr>
              <a:t>de control </a:t>
            </a:r>
            <a:r>
              <a:rPr lang="es-MX" sz="2400" dirty="0" smtClean="0">
                <a:latin typeface="Century Gothic" panose="020B0502020202020204" pitchFamily="34" charset="0"/>
                <a:cs typeface="Arial" panose="020B0604020202020204" pitchFamily="34" charset="0"/>
              </a:rPr>
              <a:t>repetitivas </a:t>
            </a:r>
            <a:r>
              <a:rPr lang="es-MX" sz="2400" dirty="0">
                <a:latin typeface="Century Gothic" panose="020B0502020202020204" pitchFamily="34" charset="0"/>
                <a:cs typeface="Arial" panose="020B0604020202020204" pitchFamily="34" charset="0"/>
              </a:rPr>
              <a:t>controlan el número de veces que una sentencia o listas de sentencias se </a:t>
            </a:r>
            <a:r>
              <a:rPr lang="es-MX" sz="2400" dirty="0" smtClean="0">
                <a:latin typeface="Century Gothic" panose="020B0502020202020204" pitchFamily="34" charset="0"/>
                <a:cs typeface="Arial" panose="020B0604020202020204" pitchFamily="34" charset="0"/>
              </a:rPr>
              <a:t>ejecutan, manteniendo un control, antes o después del cuerpo del ciclo. </a:t>
            </a:r>
            <a:endParaRPr lang="es-MX" sz="2400" dirty="0" smtClean="0">
              <a:latin typeface="Century Gothic" panose="020B0502020202020204" pitchFamily="34" charset="0"/>
              <a:cs typeface="Arial" panose="020B0604020202020204" pitchFamily="34" charset="0"/>
            </a:endParaRPr>
          </a:p>
        </p:txBody>
      </p:sp>
      <p:sp>
        <p:nvSpPr>
          <p:cNvPr id="2" name="Rectángulo 1"/>
          <p:cNvSpPr/>
          <p:nvPr/>
        </p:nvSpPr>
        <p:spPr>
          <a:xfrm>
            <a:off x="0" y="6393747"/>
            <a:ext cx="6117772" cy="274691"/>
          </a:xfrm>
          <a:prstGeom prst="rect">
            <a:avLst/>
          </a:prstGeom>
        </p:spPr>
        <p:txBody>
          <a:bodyPr wrap="square">
            <a:spAutoFit/>
          </a:bodyPr>
          <a:lstStyle/>
          <a:p>
            <a:pPr algn="just">
              <a:lnSpc>
                <a:spcPct val="115000"/>
              </a:lnSpc>
              <a:spcAft>
                <a:spcPts val="1000"/>
              </a:spcAft>
            </a:pPr>
            <a:r>
              <a:rPr lang="es-ES" sz="11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Botón de acción: Personalizar 3">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p:cNvGrpSpPr/>
          <p:nvPr/>
        </p:nvGrpSpPr>
        <p:grpSpPr>
          <a:xfrm>
            <a:off x="1665039" y="2214492"/>
            <a:ext cx="9088629" cy="2798916"/>
            <a:chOff x="732578" y="3384011"/>
            <a:chExt cx="9088629" cy="2798916"/>
          </a:xfrm>
        </p:grpSpPr>
        <p:sp>
          <p:nvSpPr>
            <p:cNvPr id="3" name="Rectángulo 2"/>
            <p:cNvSpPr/>
            <p:nvPr/>
          </p:nvSpPr>
          <p:spPr>
            <a:xfrm>
              <a:off x="2711875" y="4613267"/>
              <a:ext cx="5692018" cy="1323439"/>
            </a:xfrm>
            <a:prstGeom prst="rect">
              <a:avLst/>
            </a:prstGeom>
          </p:spPr>
          <p:txBody>
            <a:bodyPr wrap="square">
              <a:spAutoFit/>
            </a:bodyPr>
            <a:lstStyle/>
            <a:p>
              <a:pPr marL="914400" lvl="1" indent="-457200" algn="just" fontAlgn="auto">
                <a:spcBef>
                  <a:spcPts val="0"/>
                </a:spcBef>
                <a:spcAft>
                  <a:spcPts val="0"/>
                </a:spcAft>
                <a:buFont typeface="Arial" panose="020B0604020202020204" pitchFamily="34" charset="0"/>
                <a:buChar char="•"/>
                <a:defRPr/>
              </a:pPr>
              <a:r>
                <a:rPr lang="es-ES_tradnl" sz="2000" b="1" dirty="0">
                  <a:latin typeface="Century Gothic" panose="020B0502020202020204" pitchFamily="34" charset="0"/>
                  <a:cs typeface="Arial" panose="020B0604020202020204" pitchFamily="34" charset="0"/>
                </a:rPr>
                <a:t>Estructura de </a:t>
              </a:r>
              <a:r>
                <a:rPr lang="es-ES_tradnl" sz="2000" b="1" dirty="0" smtClean="0">
                  <a:latin typeface="Century Gothic" panose="020B0502020202020204" pitchFamily="34" charset="0"/>
                  <a:cs typeface="Arial" panose="020B0604020202020204" pitchFamily="34" charset="0"/>
                </a:rPr>
                <a:t>control: </a:t>
              </a:r>
              <a:r>
                <a:rPr lang="es-ES_tradnl" sz="2000" b="1" dirty="0" err="1" smtClean="0">
                  <a:latin typeface="Century Gothic" panose="020B0502020202020204" pitchFamily="34" charset="0"/>
                  <a:cs typeface="Arial" panose="020B0604020202020204" pitchFamily="34" charset="0"/>
                </a:rPr>
                <a:t>while</a:t>
              </a:r>
              <a:endParaRPr lang="es-ES_tradnl" sz="2000" b="1" dirty="0" smtClean="0">
                <a:latin typeface="Century Gothic" panose="020B0502020202020204" pitchFamily="34" charset="0"/>
                <a:cs typeface="Arial" panose="020B0604020202020204" pitchFamily="34" charset="0"/>
              </a:endParaRPr>
            </a:p>
            <a:p>
              <a:pPr marL="914400" lvl="1" indent="-457200" algn="just" fontAlgn="auto">
                <a:spcBef>
                  <a:spcPts val="0"/>
                </a:spcBef>
                <a:spcAft>
                  <a:spcPts val="0"/>
                </a:spcAft>
                <a:buFont typeface="Arial" panose="020B0604020202020204" pitchFamily="34" charset="0"/>
                <a:buChar char="•"/>
                <a:defRPr/>
              </a:pPr>
              <a:endParaRPr lang="es-ES_tradnl" sz="2000" b="1" dirty="0">
                <a:latin typeface="Century Gothic" panose="020B0502020202020204" pitchFamily="34" charset="0"/>
                <a:cs typeface="Arial" panose="020B0604020202020204" pitchFamily="34" charset="0"/>
              </a:endParaRPr>
            </a:p>
            <a:p>
              <a:pPr lvl="1" algn="just" fontAlgn="auto">
                <a:spcBef>
                  <a:spcPts val="0"/>
                </a:spcBef>
                <a:spcAft>
                  <a:spcPts val="0"/>
                </a:spcAft>
                <a:defRPr/>
              </a:pPr>
              <a:endParaRPr lang="es-ES_tradnl" sz="2000" b="1" dirty="0">
                <a:latin typeface="Century Gothic" panose="020B0502020202020204" pitchFamily="34" charset="0"/>
                <a:cs typeface="Arial" panose="020B0604020202020204" pitchFamily="34" charset="0"/>
              </a:endParaRPr>
            </a:p>
            <a:p>
              <a:pPr marL="914400" lvl="1" indent="-457200" algn="just" fontAlgn="auto">
                <a:spcBef>
                  <a:spcPts val="0"/>
                </a:spcBef>
                <a:spcAft>
                  <a:spcPts val="0"/>
                </a:spcAft>
                <a:buFont typeface="Arial" panose="020B0604020202020204" pitchFamily="34" charset="0"/>
                <a:buChar char="•"/>
                <a:defRPr/>
              </a:pPr>
              <a:r>
                <a:rPr lang="es-ES_tradnl" sz="2000" b="1" dirty="0">
                  <a:latin typeface="Century Gothic" panose="020B0502020202020204" pitchFamily="34" charset="0"/>
                  <a:cs typeface="Arial" panose="020B0604020202020204" pitchFamily="34" charset="0"/>
                </a:rPr>
                <a:t>Estructura de </a:t>
              </a:r>
              <a:r>
                <a:rPr lang="es-ES_tradnl" sz="2000" b="1" dirty="0" smtClean="0">
                  <a:latin typeface="Century Gothic" panose="020B0502020202020204" pitchFamily="34" charset="0"/>
                  <a:cs typeface="Arial" panose="020B0604020202020204" pitchFamily="34" charset="0"/>
                </a:rPr>
                <a:t>control: </a:t>
              </a:r>
              <a:r>
                <a:rPr lang="es-ES_tradnl" sz="2000" b="1" dirty="0" err="1" smtClean="0">
                  <a:latin typeface="Century Gothic" panose="020B0502020202020204" pitchFamily="34" charset="0"/>
                  <a:cs typeface="Arial" panose="020B0604020202020204" pitchFamily="34" charset="0"/>
                </a:rPr>
                <a:t>for</a:t>
              </a:r>
              <a:endParaRPr lang="es-ES_tradnl" sz="2000" b="1" dirty="0">
                <a:latin typeface="Century Gothic" panose="020B0502020202020204" pitchFamily="34" charset="0"/>
                <a:cs typeface="Arial" panose="020B0604020202020204" pitchFamily="34" charset="0"/>
              </a:endParaRPr>
            </a:p>
          </p:txBody>
        </p:sp>
        <p:sp>
          <p:nvSpPr>
            <p:cNvPr id="9" name="CuadroTexto 8"/>
            <p:cNvSpPr txBox="1"/>
            <p:nvPr/>
          </p:nvSpPr>
          <p:spPr>
            <a:xfrm>
              <a:off x="732578" y="5020257"/>
              <a:ext cx="1944710" cy="646331"/>
            </a:xfrm>
            <a:prstGeom prst="rect">
              <a:avLst/>
            </a:prstGeom>
            <a:noFill/>
          </p:spPr>
          <p:txBody>
            <a:bodyPr wrap="square" rtlCol="0">
              <a:spAutoFit/>
            </a:bodyPr>
            <a:lstStyle/>
            <a:p>
              <a:pPr algn="ctr"/>
              <a:r>
                <a:rPr lang="es-MX" dirty="0" smtClean="0"/>
                <a:t>Antes del cuerpo del ciclo</a:t>
              </a:r>
              <a:endParaRPr lang="es-MX" dirty="0"/>
            </a:p>
          </p:txBody>
        </p:sp>
        <p:sp>
          <p:nvSpPr>
            <p:cNvPr id="10" name="Abrir llave 9"/>
            <p:cNvSpPr/>
            <p:nvPr/>
          </p:nvSpPr>
          <p:spPr>
            <a:xfrm>
              <a:off x="2766933" y="4613267"/>
              <a:ext cx="636996" cy="1569660"/>
            </a:xfrm>
            <a:prstGeom prst="leftBrace">
              <a:avLst>
                <a:gd name="adj1" fmla="val 44726"/>
                <a:gd name="adj2"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1" name="Rectángulo 10"/>
            <p:cNvSpPr/>
            <p:nvPr/>
          </p:nvSpPr>
          <p:spPr>
            <a:xfrm>
              <a:off x="2414337" y="3515421"/>
              <a:ext cx="7406870" cy="461665"/>
            </a:xfrm>
            <a:prstGeom prst="rect">
              <a:avLst/>
            </a:prstGeom>
          </p:spPr>
          <p:txBody>
            <a:bodyPr wrap="square">
              <a:spAutoFit/>
            </a:bodyPr>
            <a:lstStyle/>
            <a:p>
              <a:pPr lvl="1" algn="just" fontAlgn="auto">
                <a:spcBef>
                  <a:spcPts val="0"/>
                </a:spcBef>
                <a:spcAft>
                  <a:spcPts val="0"/>
                </a:spcAft>
                <a:defRPr/>
              </a:pPr>
              <a:r>
                <a:rPr lang="es-ES_tradnl" sz="2400" b="1" dirty="0" smtClean="0">
                  <a:solidFill>
                    <a:schemeClr val="bg1"/>
                  </a:solidFill>
                  <a:latin typeface="Century Gothic" panose="020B0502020202020204" pitchFamily="34" charset="0"/>
                  <a:cs typeface="Arial" panose="020B0604020202020204" pitchFamily="34" charset="0"/>
                  <a:sym typeface="Wingdings" panose="05000000000000000000" pitchFamily="2" charset="2"/>
                </a:rPr>
                <a:t></a:t>
              </a:r>
              <a:r>
                <a:rPr lang="es-ES_tradnl" sz="2400" b="1" dirty="0" smtClean="0">
                  <a:latin typeface="Century Gothic" panose="020B0502020202020204" pitchFamily="34" charset="0"/>
                  <a:cs typeface="Arial" panose="020B0604020202020204" pitchFamily="34" charset="0"/>
                  <a:sym typeface="Wingdings" panose="05000000000000000000" pitchFamily="2" charset="2"/>
                </a:rPr>
                <a:t>   </a:t>
              </a:r>
              <a:r>
                <a:rPr lang="es-ES_tradnl" sz="2000" b="1" dirty="0" smtClean="0">
                  <a:latin typeface="Century Gothic" panose="020B0502020202020204" pitchFamily="34" charset="0"/>
                  <a:cs typeface="Arial" panose="020B0604020202020204" pitchFamily="34" charset="0"/>
                </a:rPr>
                <a:t>Estructura </a:t>
              </a:r>
              <a:r>
                <a:rPr lang="es-ES_tradnl" sz="2000" b="1" dirty="0">
                  <a:latin typeface="Century Gothic" panose="020B0502020202020204" pitchFamily="34" charset="0"/>
                  <a:cs typeface="Arial" panose="020B0604020202020204" pitchFamily="34" charset="0"/>
                </a:rPr>
                <a:t>de </a:t>
              </a:r>
              <a:r>
                <a:rPr lang="es-ES_tradnl" sz="2000" b="1" dirty="0" smtClean="0">
                  <a:latin typeface="Century Gothic" panose="020B0502020202020204" pitchFamily="34" charset="0"/>
                  <a:cs typeface="Arial" panose="020B0604020202020204" pitchFamily="34" charset="0"/>
                </a:rPr>
                <a:t>control: Do </a:t>
              </a:r>
              <a:r>
                <a:rPr lang="es-ES_tradnl" sz="2000" b="1" dirty="0" err="1">
                  <a:latin typeface="Century Gothic" panose="020B0502020202020204" pitchFamily="34" charset="0"/>
                  <a:cs typeface="Arial" panose="020B0604020202020204" pitchFamily="34" charset="0"/>
                </a:rPr>
                <a:t>while</a:t>
              </a:r>
              <a:endParaRPr lang="es-ES_tradnl" sz="2400" b="1" dirty="0">
                <a:latin typeface="Century Gothic" panose="020B0502020202020204" pitchFamily="34" charset="0"/>
                <a:cs typeface="Arial" panose="020B0604020202020204" pitchFamily="34" charset="0"/>
              </a:endParaRPr>
            </a:p>
          </p:txBody>
        </p:sp>
        <p:sp>
          <p:nvSpPr>
            <p:cNvPr id="12" name="CuadroTexto 11"/>
            <p:cNvSpPr txBox="1"/>
            <p:nvPr/>
          </p:nvSpPr>
          <p:spPr>
            <a:xfrm>
              <a:off x="732578" y="3384011"/>
              <a:ext cx="1944710" cy="646331"/>
            </a:xfrm>
            <a:prstGeom prst="rect">
              <a:avLst/>
            </a:prstGeom>
            <a:noFill/>
          </p:spPr>
          <p:txBody>
            <a:bodyPr wrap="square" rtlCol="0">
              <a:spAutoFit/>
            </a:bodyPr>
            <a:lstStyle/>
            <a:p>
              <a:pPr algn="ctr"/>
              <a:r>
                <a:rPr lang="es-MX" dirty="0" smtClean="0"/>
                <a:t>Después del cuerpo del ciclo</a:t>
              </a:r>
              <a:endParaRPr lang="es-MX" dirty="0"/>
            </a:p>
          </p:txBody>
        </p:sp>
      </p:grpSp>
      <p:sp>
        <p:nvSpPr>
          <p:cNvPr id="14" name="Llamada rectangular redondeada 13"/>
          <p:cNvSpPr/>
          <p:nvPr/>
        </p:nvSpPr>
        <p:spPr>
          <a:xfrm>
            <a:off x="100340" y="5304619"/>
            <a:ext cx="9623209" cy="1400980"/>
          </a:xfrm>
          <a:prstGeom prst="wedgeRoundRectCallout">
            <a:avLst>
              <a:gd name="adj1" fmla="val -23849"/>
              <a:gd name="adj2" fmla="val -758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La diferencia radica en que la estructura que controla antes del ciclo no se ejecuta mientras no se cumpla la condición, sin embargo la del control después del ciclo, se ejecuta por lo menos una vez y evalúa, sólo se repite si se cumple la condición de lo contrario, termina el ciclo.</a:t>
            </a:r>
            <a:endParaRPr lang="es-MX" dirty="0"/>
          </a:p>
        </p:txBody>
      </p:sp>
    </p:spTree>
    <p:extLst>
      <p:ext uri="{BB962C8B-B14F-4D97-AF65-F5344CB8AC3E}">
        <p14:creationId xmlns:p14="http://schemas.microsoft.com/office/powerpoint/2010/main" val="86407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7018" y="1123662"/>
            <a:ext cx="11837963" cy="523220"/>
          </a:xfrm>
          <a:prstGeom prst="rect">
            <a:avLst/>
          </a:prstGeom>
        </p:spPr>
        <p:txBody>
          <a:bodyPr wrap="square">
            <a:spAutoFit/>
          </a:bodyPr>
          <a:lstStyle/>
          <a:p>
            <a:pPr algn="ctr"/>
            <a:r>
              <a:rPr lang="es-MX" sz="2800" dirty="0" smtClean="0">
                <a:latin typeface="Century Gothic" panose="020B0502020202020204" pitchFamily="34" charset="0"/>
                <a:cs typeface="Arial" panose="020B0604020202020204" pitchFamily="34" charset="0"/>
              </a:rPr>
              <a:t>.</a:t>
            </a:r>
            <a:endParaRPr lang="es-MX" sz="2800" dirty="0">
              <a:latin typeface="Century Gothic" panose="020B0502020202020204" pitchFamily="34" charset="0"/>
              <a:cs typeface="Arial" panose="020B0604020202020204" pitchFamily="34" charset="0"/>
            </a:endParaRPr>
          </a:p>
        </p:txBody>
      </p:sp>
      <p:sp>
        <p:nvSpPr>
          <p:cNvPr id="5" name="Botón de acción: Personalizar 4">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1"/>
          <p:cNvSpPr>
            <a:spLocks noGrp="1"/>
          </p:cNvSpPr>
          <p:nvPr>
            <p:ph type="ctrTitle"/>
          </p:nvPr>
        </p:nvSpPr>
        <p:spPr>
          <a:prstGeom prst="rect">
            <a:avLst/>
          </a:prstGeom>
        </p:spPr>
        <p:txBody>
          <a:bodyPr wrap="square">
            <a:spAutoFit/>
          </a:bodyPr>
          <a:lstStyle/>
          <a:p>
            <a:pPr marL="0" lvl="1" algn="ctr"/>
            <a:r>
              <a:rPr lang="es-ES_tradnl" sz="4000" b="1" dirty="0" smtClean="0">
                <a:solidFill>
                  <a:schemeClr val="tx1"/>
                </a:solidFill>
                <a:latin typeface="Century Gothic" panose="020B0502020202020204" pitchFamily="34" charset="0"/>
                <a:cs typeface="Arial" panose="020B0604020202020204" pitchFamily="34" charset="0"/>
              </a:rPr>
              <a:t>ESTRUCTURA DE CONTROL </a:t>
            </a:r>
            <a:r>
              <a:rPr lang="es-MX" sz="4000" b="1" dirty="0" smtClean="0">
                <a:solidFill>
                  <a:schemeClr val="tx1"/>
                </a:solidFill>
                <a:latin typeface="Century Gothic" panose="020B0502020202020204" pitchFamily="34" charset="0"/>
                <a:cs typeface="Arial" panose="020B0604020202020204" pitchFamily="34" charset="0"/>
              </a:rPr>
              <a:t> “while” </a:t>
            </a:r>
            <a:endParaRPr lang="es-MX" sz="4000" b="1" dirty="0">
              <a:solidFill>
                <a:schemeClr val="tx1"/>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2478587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2000" fill="hold"/>
                                        <p:tgtEl>
                                          <p:spTgt spid="9">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2"/>
          <p:cNvSpPr/>
          <p:nvPr/>
        </p:nvSpPr>
        <p:spPr>
          <a:xfrm>
            <a:off x="256468" y="2161019"/>
            <a:ext cx="4367045" cy="1631216"/>
          </a:xfrm>
          <a:prstGeom prst="rect">
            <a:avLst/>
          </a:prstGeom>
        </p:spPr>
        <p:txBody>
          <a:bodyPr wrap="square">
            <a:spAutoFit/>
          </a:bodyPr>
          <a:lstStyle/>
          <a:p>
            <a:pPr algn="just"/>
            <a:r>
              <a:rPr lang="es-MX" sz="2000" dirty="0">
                <a:latin typeface="Century Gothic" panose="020B0502020202020204" pitchFamily="34" charset="0"/>
              </a:rPr>
              <a:t>E</a:t>
            </a:r>
            <a:r>
              <a:rPr lang="es-MX" sz="2000" dirty="0" smtClean="0">
                <a:latin typeface="Century Gothic" panose="020B0502020202020204" pitchFamily="34" charset="0"/>
              </a:rPr>
              <a:t>s </a:t>
            </a:r>
            <a:r>
              <a:rPr lang="es-MX" sz="2000" dirty="0">
                <a:latin typeface="Century Gothic" panose="020B0502020202020204" pitchFamily="34" charset="0"/>
              </a:rPr>
              <a:t>aquella en la que el número de </a:t>
            </a:r>
            <a:r>
              <a:rPr lang="es-MX" sz="2000" dirty="0" smtClean="0">
                <a:latin typeface="Century Gothic" panose="020B0502020202020204" pitchFamily="34" charset="0"/>
              </a:rPr>
              <a:t>iteraciones </a:t>
            </a:r>
            <a:r>
              <a:rPr lang="es-MX" sz="2000" dirty="0">
                <a:latin typeface="Century Gothic" panose="020B0502020202020204" pitchFamily="34" charset="0"/>
              </a:rPr>
              <a:t>no se conoce por anticipado y el cuerpo del </a:t>
            </a:r>
            <a:r>
              <a:rPr lang="es-MX" sz="2000" dirty="0" smtClean="0">
                <a:latin typeface="Century Gothic" panose="020B0502020202020204" pitchFamily="34" charset="0"/>
              </a:rPr>
              <a:t>ciclo </a:t>
            </a:r>
            <a:r>
              <a:rPr lang="es-MX" sz="2000" dirty="0">
                <a:latin typeface="Century Gothic" panose="020B0502020202020204" pitchFamily="34" charset="0"/>
              </a:rPr>
              <a:t>se </a:t>
            </a:r>
            <a:r>
              <a:rPr lang="es-MX" sz="2000" dirty="0" smtClean="0">
                <a:latin typeface="Century Gothic" panose="020B0502020202020204" pitchFamily="34" charset="0"/>
              </a:rPr>
              <a:t>repite solo </a:t>
            </a:r>
            <a:r>
              <a:rPr lang="es-MX" sz="2000" dirty="0">
                <a:latin typeface="Century Gothic" panose="020B0502020202020204" pitchFamily="34" charset="0"/>
              </a:rPr>
              <a:t>mientras se cumple una determinada condición. </a:t>
            </a:r>
          </a:p>
        </p:txBody>
      </p:sp>
      <p:sp>
        <p:nvSpPr>
          <p:cNvPr id="6" name="Botón de acción: Personalizar 5">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0" name="Botón de acción: Inicio 9">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atrás o Anterior 11">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ítulo 2"/>
          <p:cNvSpPr>
            <a:spLocks noGrp="1"/>
          </p:cNvSpPr>
          <p:nvPr>
            <p:ph type="title"/>
          </p:nvPr>
        </p:nvSpPr>
        <p:spPr/>
        <p:txBody>
          <a:bodyPr/>
          <a:lstStyle/>
          <a:p>
            <a:r>
              <a:rPr lang="es-MX" dirty="0" smtClean="0"/>
              <a:t>While (mientras)</a:t>
            </a:r>
            <a:endParaRPr lang="es-MX" dirty="0"/>
          </a:p>
        </p:txBody>
      </p:sp>
      <p:grpSp>
        <p:nvGrpSpPr>
          <p:cNvPr id="18" name="Grupo 17"/>
          <p:cNvGrpSpPr/>
          <p:nvPr/>
        </p:nvGrpSpPr>
        <p:grpSpPr>
          <a:xfrm>
            <a:off x="4230962" y="2098163"/>
            <a:ext cx="5818733" cy="4558322"/>
            <a:chOff x="6265825" y="1800046"/>
            <a:chExt cx="5818733" cy="4874959"/>
          </a:xfrm>
        </p:grpSpPr>
        <p:sp>
          <p:nvSpPr>
            <p:cNvPr id="4" name="CuadroTexto 3"/>
            <p:cNvSpPr txBox="1"/>
            <p:nvPr/>
          </p:nvSpPr>
          <p:spPr>
            <a:xfrm>
              <a:off x="7856113" y="2081440"/>
              <a:ext cx="4183622" cy="4593565"/>
            </a:xfrm>
            <a:prstGeom prst="rect">
              <a:avLst/>
            </a:prstGeom>
            <a:noFill/>
          </p:spPr>
          <p:txBody>
            <a:bodyPr wrap="square" rtlCol="0">
              <a:spAutoFit/>
            </a:bodyPr>
            <a:lstStyle/>
            <a:p>
              <a:pPr>
                <a:lnSpc>
                  <a:spcPts val="1500"/>
                </a:lnSpc>
              </a:pPr>
              <a:r>
                <a:rPr lang="es-MX" dirty="0" smtClean="0"/>
                <a:t>.</a:t>
              </a:r>
            </a:p>
            <a:p>
              <a:pPr>
                <a:lnSpc>
                  <a:spcPts val="1500"/>
                </a:lnSpc>
              </a:pPr>
              <a:r>
                <a:rPr lang="es-MX" dirty="0" smtClean="0"/>
                <a:t>.</a:t>
              </a:r>
            </a:p>
            <a:p>
              <a:pPr>
                <a:lnSpc>
                  <a:spcPts val="1500"/>
                </a:lnSpc>
              </a:pPr>
              <a:r>
                <a:rPr lang="es-MX" dirty="0" smtClean="0"/>
                <a:t>.</a:t>
              </a:r>
            </a:p>
            <a:p>
              <a:r>
                <a:rPr lang="es-MX" dirty="0" smtClean="0"/>
                <a:t>sentencia 3;</a:t>
              </a:r>
            </a:p>
            <a:p>
              <a:r>
                <a:rPr lang="es-MX" dirty="0" smtClean="0"/>
                <a:t>Sentencia 4;</a:t>
              </a:r>
            </a:p>
            <a:p>
              <a:r>
                <a:rPr lang="es-MX" b="1" dirty="0" smtClean="0"/>
                <a:t>while (condición)</a:t>
              </a:r>
            </a:p>
            <a:p>
              <a:r>
                <a:rPr lang="es-MX" b="1" dirty="0"/>
                <a:t> </a:t>
              </a:r>
              <a:r>
                <a:rPr lang="es-MX" b="1" dirty="0" smtClean="0"/>
                <a:t>  {</a:t>
              </a:r>
            </a:p>
            <a:p>
              <a:r>
                <a:rPr lang="es-MX" b="1" dirty="0"/>
                <a:t> </a:t>
              </a:r>
              <a:r>
                <a:rPr lang="es-MX" b="1" dirty="0" smtClean="0"/>
                <a:t>  sentencia x;</a:t>
              </a:r>
            </a:p>
            <a:p>
              <a:r>
                <a:rPr lang="es-MX" b="1" dirty="0"/>
                <a:t> </a:t>
              </a:r>
              <a:r>
                <a:rPr lang="es-MX" b="1" dirty="0" smtClean="0"/>
                <a:t>  sentencia y;</a:t>
              </a:r>
            </a:p>
            <a:p>
              <a:pPr>
                <a:lnSpc>
                  <a:spcPts val="1500"/>
                </a:lnSpc>
              </a:pPr>
              <a:r>
                <a:rPr lang="es-MX" b="1" dirty="0"/>
                <a:t> </a:t>
              </a:r>
              <a:r>
                <a:rPr lang="es-MX" b="1" dirty="0" smtClean="0"/>
                <a:t>  .</a:t>
              </a:r>
            </a:p>
            <a:p>
              <a:pPr>
                <a:lnSpc>
                  <a:spcPts val="1500"/>
                </a:lnSpc>
              </a:pPr>
              <a:r>
                <a:rPr lang="es-MX" b="1" dirty="0"/>
                <a:t> </a:t>
              </a:r>
              <a:r>
                <a:rPr lang="es-MX" b="1" dirty="0" smtClean="0"/>
                <a:t>  .</a:t>
              </a:r>
            </a:p>
            <a:p>
              <a:pPr>
                <a:lnSpc>
                  <a:spcPts val="1500"/>
                </a:lnSpc>
              </a:pPr>
              <a:r>
                <a:rPr lang="es-MX" b="1" dirty="0"/>
                <a:t> </a:t>
              </a:r>
              <a:r>
                <a:rPr lang="es-MX" b="1" dirty="0" smtClean="0"/>
                <a:t>  .</a:t>
              </a:r>
            </a:p>
            <a:p>
              <a:r>
                <a:rPr lang="es-MX" b="1" dirty="0"/>
                <a:t> </a:t>
              </a:r>
              <a:r>
                <a:rPr lang="es-MX" b="1" dirty="0" smtClean="0"/>
                <a:t>  }</a:t>
              </a:r>
            </a:p>
            <a:p>
              <a:r>
                <a:rPr lang="es-MX" b="1" dirty="0" smtClean="0"/>
                <a:t>sentencia n;</a:t>
              </a:r>
            </a:p>
            <a:p>
              <a:pPr>
                <a:lnSpc>
                  <a:spcPts val="1500"/>
                </a:lnSpc>
              </a:pPr>
              <a:r>
                <a:rPr lang="es-MX" b="1" dirty="0" smtClean="0"/>
                <a:t>.</a:t>
              </a:r>
            </a:p>
            <a:p>
              <a:pPr>
                <a:lnSpc>
                  <a:spcPts val="1500"/>
                </a:lnSpc>
              </a:pPr>
              <a:r>
                <a:rPr lang="es-MX" b="1" dirty="0" smtClean="0"/>
                <a:t>.</a:t>
              </a:r>
            </a:p>
            <a:p>
              <a:pPr>
                <a:lnSpc>
                  <a:spcPts val="1500"/>
                </a:lnSpc>
              </a:pPr>
              <a:r>
                <a:rPr lang="es-MX" b="1" dirty="0"/>
                <a:t>.</a:t>
              </a:r>
              <a:endParaRPr lang="es-MX" b="1" dirty="0" smtClean="0"/>
            </a:p>
            <a:p>
              <a:endParaRPr lang="es-MX" b="1" dirty="0" smtClean="0"/>
            </a:p>
            <a:p>
              <a:endParaRPr lang="es-MX" dirty="0"/>
            </a:p>
          </p:txBody>
        </p:sp>
        <p:grpSp>
          <p:nvGrpSpPr>
            <p:cNvPr id="17" name="Grupo 16"/>
            <p:cNvGrpSpPr/>
            <p:nvPr/>
          </p:nvGrpSpPr>
          <p:grpSpPr>
            <a:xfrm>
              <a:off x="6265825" y="1800046"/>
              <a:ext cx="5818733" cy="3960822"/>
              <a:chOff x="6265825" y="1800046"/>
              <a:chExt cx="5818733" cy="3960822"/>
            </a:xfrm>
          </p:grpSpPr>
          <p:sp>
            <p:nvSpPr>
              <p:cNvPr id="5" name="Llamada rectangular redondeada 4"/>
              <p:cNvSpPr/>
              <p:nvPr/>
            </p:nvSpPr>
            <p:spPr>
              <a:xfrm>
                <a:off x="9672035" y="1800046"/>
                <a:ext cx="2174518" cy="932216"/>
              </a:xfrm>
              <a:prstGeom prst="wedgeRoundRectCallout">
                <a:avLst>
                  <a:gd name="adj1" fmla="val -59890"/>
                  <a:gd name="adj2" fmla="val 111497"/>
                  <a:gd name="adj3" fmla="val 16667"/>
                </a:avLst>
              </a:prstGeom>
              <a:solidFill>
                <a:schemeClr val="accent2"/>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Si la condición es verdadera ejecuta el cuerpo del ciclo</a:t>
                </a:r>
                <a:endParaRPr lang="es-MX" sz="1600" dirty="0"/>
              </a:p>
            </p:txBody>
          </p:sp>
          <p:sp>
            <p:nvSpPr>
              <p:cNvPr id="13" name="Abrir llave 12"/>
              <p:cNvSpPr/>
              <p:nvPr/>
            </p:nvSpPr>
            <p:spPr>
              <a:xfrm>
                <a:off x="7395374" y="3651527"/>
                <a:ext cx="592428" cy="1725769"/>
              </a:xfrm>
              <a:prstGeom prst="leftBrace">
                <a:avLst>
                  <a:gd name="adj1" fmla="val 36594"/>
                  <a:gd name="adj2" fmla="val 50000"/>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4" name="CuadroTexto 13"/>
              <p:cNvSpPr txBox="1"/>
              <p:nvPr/>
            </p:nvSpPr>
            <p:spPr>
              <a:xfrm>
                <a:off x="6265825" y="4055056"/>
                <a:ext cx="1545465" cy="646331"/>
              </a:xfrm>
              <a:prstGeom prst="rect">
                <a:avLst/>
              </a:prstGeom>
              <a:noFill/>
            </p:spPr>
            <p:txBody>
              <a:bodyPr wrap="square" rtlCol="0">
                <a:spAutoFit/>
              </a:bodyPr>
              <a:lstStyle/>
              <a:p>
                <a:pPr algn="ctr"/>
                <a:r>
                  <a:rPr lang="es-MX" dirty="0" smtClean="0">
                    <a:solidFill>
                      <a:srgbClr val="FF0000"/>
                    </a:solidFill>
                  </a:rPr>
                  <a:t>Cuerpo del ciclo</a:t>
                </a:r>
                <a:endParaRPr lang="es-MX" dirty="0">
                  <a:solidFill>
                    <a:srgbClr val="FF0000"/>
                  </a:solidFill>
                </a:endParaRPr>
              </a:p>
            </p:txBody>
          </p:sp>
          <p:sp>
            <p:nvSpPr>
              <p:cNvPr id="15" name="Llamada rectangular redondeada 14"/>
              <p:cNvSpPr/>
              <p:nvPr/>
            </p:nvSpPr>
            <p:spPr>
              <a:xfrm>
                <a:off x="9910041" y="3932911"/>
                <a:ext cx="2174517" cy="1430611"/>
              </a:xfrm>
              <a:prstGeom prst="wedgeRoundRectCallout">
                <a:avLst>
                  <a:gd name="adj1" fmla="val -74729"/>
                  <a:gd name="adj2" fmla="val -68034"/>
                  <a:gd name="adj3" fmla="val 16667"/>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Si la condición es falsa, pasa a la sentencia n</a:t>
                </a:r>
                <a:endParaRPr lang="es-MX" dirty="0">
                  <a:solidFill>
                    <a:schemeClr val="bg1"/>
                  </a:solidFill>
                </a:endParaRPr>
              </a:p>
            </p:txBody>
          </p:sp>
          <p:sp>
            <p:nvSpPr>
              <p:cNvPr id="16" name="Flecha derecha 15"/>
              <p:cNvSpPr/>
              <p:nvPr/>
            </p:nvSpPr>
            <p:spPr>
              <a:xfrm>
                <a:off x="7091080" y="5363522"/>
                <a:ext cx="720210" cy="397346"/>
              </a:xfrm>
              <a:prstGeom prst="rightArrow">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spTree>
    <p:extLst>
      <p:ext uri="{BB962C8B-B14F-4D97-AF65-F5344CB8AC3E}">
        <p14:creationId xmlns:p14="http://schemas.microsoft.com/office/powerpoint/2010/main" val="1934841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redondeado 14"/>
          <p:cNvSpPr/>
          <p:nvPr/>
        </p:nvSpPr>
        <p:spPr>
          <a:xfrm>
            <a:off x="2074473" y="3516923"/>
            <a:ext cx="4692087" cy="3341075"/>
          </a:xfrm>
          <a:prstGeom prst="roundRect">
            <a:avLst/>
          </a:prstGeom>
          <a:solidFill>
            <a:schemeClr val="tx1"/>
          </a:solid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p:txBody>
          <a:bodyPr/>
          <a:lstStyle/>
          <a:p>
            <a:r>
              <a:rPr lang="es-MX" dirty="0" smtClean="0"/>
              <a:t>Diagrama de la estructura while</a:t>
            </a:r>
            <a:endParaRPr lang="es-MX" dirty="0"/>
          </a:p>
        </p:txBody>
      </p:sp>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7416" y="1971554"/>
            <a:ext cx="4190962" cy="4886445"/>
          </a:xfrm>
          <a:prstGeom prst="rect">
            <a:avLst/>
          </a:prstGeom>
        </p:spPr>
      </p:pic>
      <p:grpSp>
        <p:nvGrpSpPr>
          <p:cNvPr id="5" name="Grupo 4"/>
          <p:cNvGrpSpPr/>
          <p:nvPr/>
        </p:nvGrpSpPr>
        <p:grpSpPr>
          <a:xfrm>
            <a:off x="2074473" y="2084619"/>
            <a:ext cx="10117527" cy="4370845"/>
            <a:chOff x="1922208" y="2000546"/>
            <a:chExt cx="10117527" cy="4674459"/>
          </a:xfrm>
        </p:grpSpPr>
        <p:sp>
          <p:nvSpPr>
            <p:cNvPr id="6" name="CuadroTexto 5"/>
            <p:cNvSpPr txBox="1"/>
            <p:nvPr/>
          </p:nvSpPr>
          <p:spPr>
            <a:xfrm>
              <a:off x="7856113" y="2081440"/>
              <a:ext cx="4183622" cy="600709"/>
            </a:xfrm>
            <a:prstGeom prst="rect">
              <a:avLst/>
            </a:prstGeom>
            <a:noFill/>
          </p:spPr>
          <p:txBody>
            <a:bodyPr wrap="square" rtlCol="0">
              <a:spAutoFit/>
            </a:bodyPr>
            <a:lstStyle/>
            <a:p>
              <a:pPr>
                <a:lnSpc>
                  <a:spcPts val="1500"/>
                </a:lnSpc>
              </a:pPr>
              <a:endParaRPr lang="es-MX" b="1" dirty="0" smtClean="0"/>
            </a:p>
            <a:p>
              <a:endParaRPr lang="es-MX" dirty="0"/>
            </a:p>
          </p:txBody>
        </p:sp>
        <p:grpSp>
          <p:nvGrpSpPr>
            <p:cNvPr id="7" name="Grupo 6"/>
            <p:cNvGrpSpPr/>
            <p:nvPr/>
          </p:nvGrpSpPr>
          <p:grpSpPr>
            <a:xfrm>
              <a:off x="1922208" y="2000546"/>
              <a:ext cx="9081207" cy="4674459"/>
              <a:chOff x="1922208" y="2000546"/>
              <a:chExt cx="9081207" cy="4674459"/>
            </a:xfrm>
          </p:grpSpPr>
          <p:sp>
            <p:nvSpPr>
              <p:cNvPr id="9" name="Abrir llave 8"/>
              <p:cNvSpPr/>
              <p:nvPr/>
            </p:nvSpPr>
            <p:spPr>
              <a:xfrm>
                <a:off x="3225373" y="4500637"/>
                <a:ext cx="592428" cy="2174368"/>
              </a:xfrm>
              <a:prstGeom prst="leftBrace">
                <a:avLst>
                  <a:gd name="adj1" fmla="val 36594"/>
                  <a:gd name="adj2" fmla="val 50000"/>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0" name="CuadroTexto 9"/>
              <p:cNvSpPr txBox="1"/>
              <p:nvPr/>
            </p:nvSpPr>
            <p:spPr>
              <a:xfrm>
                <a:off x="1922208" y="5114537"/>
                <a:ext cx="1545465" cy="646331"/>
              </a:xfrm>
              <a:prstGeom prst="rect">
                <a:avLst/>
              </a:prstGeom>
              <a:noFill/>
            </p:spPr>
            <p:txBody>
              <a:bodyPr wrap="square" rtlCol="0">
                <a:spAutoFit/>
              </a:bodyPr>
              <a:lstStyle/>
              <a:p>
                <a:pPr algn="ctr"/>
                <a:r>
                  <a:rPr lang="es-MX" dirty="0" smtClean="0">
                    <a:solidFill>
                      <a:srgbClr val="FF0000"/>
                    </a:solidFill>
                  </a:rPr>
                  <a:t>Cuerpo del ciclo</a:t>
                </a:r>
                <a:endParaRPr lang="es-MX" dirty="0">
                  <a:solidFill>
                    <a:srgbClr val="FF0000"/>
                  </a:solidFill>
                </a:endParaRPr>
              </a:p>
            </p:txBody>
          </p:sp>
          <p:sp>
            <p:nvSpPr>
              <p:cNvPr id="11" name="Llamada rectangular redondeada 10"/>
              <p:cNvSpPr/>
              <p:nvPr/>
            </p:nvSpPr>
            <p:spPr>
              <a:xfrm>
                <a:off x="8704423" y="3276581"/>
                <a:ext cx="2298992" cy="2161123"/>
              </a:xfrm>
              <a:prstGeom prst="wedgeRoundRectCallout">
                <a:avLst>
                  <a:gd name="adj1" fmla="val -121238"/>
                  <a:gd name="adj2" fmla="val -5054"/>
                  <a:gd name="adj3" fmla="val 16667"/>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Si la condición es falsa, pasa a la sentencia siguiente después del ciclo</a:t>
                </a:r>
                <a:endParaRPr lang="es-MX" dirty="0">
                  <a:solidFill>
                    <a:schemeClr val="bg1"/>
                  </a:solidFill>
                </a:endParaRPr>
              </a:p>
            </p:txBody>
          </p:sp>
          <p:sp>
            <p:nvSpPr>
              <p:cNvPr id="8" name="Llamada rectangular redondeada 7"/>
              <p:cNvSpPr/>
              <p:nvPr/>
            </p:nvSpPr>
            <p:spPr>
              <a:xfrm>
                <a:off x="6363926" y="2000546"/>
                <a:ext cx="2174518" cy="932216"/>
              </a:xfrm>
              <a:prstGeom prst="wedgeRoundRectCallout">
                <a:avLst>
                  <a:gd name="adj1" fmla="val -67653"/>
                  <a:gd name="adj2" fmla="val 179280"/>
                  <a:gd name="adj3" fmla="val 16667"/>
                </a:avLst>
              </a:prstGeom>
              <a:solidFill>
                <a:schemeClr val="accent2"/>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Si la condición es verdadera ejecuta el cuerpo del ciclo</a:t>
                </a:r>
                <a:endParaRPr lang="es-MX" sz="1600" dirty="0"/>
              </a:p>
            </p:txBody>
          </p:sp>
        </p:grpSp>
      </p:grpSp>
      <p:sp>
        <p:nvSpPr>
          <p:cNvPr id="16" name="Rectángulo redondeado 15"/>
          <p:cNvSpPr/>
          <p:nvPr/>
        </p:nvSpPr>
        <p:spPr>
          <a:xfrm>
            <a:off x="2100261" y="3514575"/>
            <a:ext cx="4692087" cy="3341075"/>
          </a:xfrm>
          <a:prstGeom prst="roundRect">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redondeado 13"/>
          <p:cNvSpPr/>
          <p:nvPr/>
        </p:nvSpPr>
        <p:spPr>
          <a:xfrm>
            <a:off x="4850943" y="4084701"/>
            <a:ext cx="1254435" cy="35169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condición</a:t>
            </a:r>
            <a:endParaRPr lang="es-MX" dirty="0">
              <a:solidFill>
                <a:schemeClr val="bg1"/>
              </a:solidFill>
            </a:endParaRPr>
          </a:p>
        </p:txBody>
      </p:sp>
      <p:sp>
        <p:nvSpPr>
          <p:cNvPr id="17" name="CuadroTexto 16"/>
          <p:cNvSpPr txBox="1"/>
          <p:nvPr/>
        </p:nvSpPr>
        <p:spPr>
          <a:xfrm>
            <a:off x="2386827" y="3698973"/>
            <a:ext cx="1144024" cy="646331"/>
          </a:xfrm>
          <a:prstGeom prst="rect">
            <a:avLst/>
          </a:prstGeom>
          <a:noFill/>
        </p:spPr>
        <p:txBody>
          <a:bodyPr wrap="square" rtlCol="0">
            <a:spAutoFit/>
          </a:bodyPr>
          <a:lstStyle/>
          <a:p>
            <a:r>
              <a:rPr lang="es-MX" b="1" dirty="0" smtClean="0">
                <a:solidFill>
                  <a:schemeClr val="accent6">
                    <a:lumMod val="75000"/>
                  </a:schemeClr>
                </a:solidFill>
              </a:rPr>
              <a:t>Ciclo while</a:t>
            </a:r>
            <a:endParaRPr lang="es-MX" b="1" dirty="0">
              <a:solidFill>
                <a:schemeClr val="accent6">
                  <a:lumMod val="75000"/>
                </a:schemeClr>
              </a:solidFill>
            </a:endParaRPr>
          </a:p>
        </p:txBody>
      </p:sp>
      <p:sp>
        <p:nvSpPr>
          <p:cNvPr id="18" name="Botón de acción: Personalizar 17">
            <a:hlinkClick r:id="rId3"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9" name="Botón de acción: Inicio 18">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Botón de acción: Hacia delante o Siguiente 19">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Botón de acción: Hacia atrás o Anterior 2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559276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227" y="467829"/>
            <a:ext cx="10515600" cy="1325563"/>
          </a:xfrm>
        </p:spPr>
        <p:txBody>
          <a:bodyPr>
            <a:normAutofit/>
          </a:bodyPr>
          <a:lstStyle/>
          <a:p>
            <a:pPr algn="ctr"/>
            <a:r>
              <a:rPr lang="es-MX" dirty="0" smtClean="0"/>
              <a:t/>
            </a:r>
            <a:br>
              <a:rPr lang="es-MX" dirty="0" smtClean="0"/>
            </a:br>
            <a:endParaRPr lang="es-MX" dirty="0"/>
          </a:p>
        </p:txBody>
      </p:sp>
      <p:sp>
        <p:nvSpPr>
          <p:cNvPr id="8" name="Rectángulo 7"/>
          <p:cNvSpPr/>
          <p:nvPr/>
        </p:nvSpPr>
        <p:spPr>
          <a:xfrm>
            <a:off x="680321" y="1035781"/>
            <a:ext cx="6874030" cy="584775"/>
          </a:xfrm>
          <a:prstGeom prst="rect">
            <a:avLst/>
          </a:prstGeom>
        </p:spPr>
        <p:txBody>
          <a:bodyPr wrap="square">
            <a:spAutoFit/>
          </a:bodyPr>
          <a:lstStyle/>
          <a:p>
            <a:r>
              <a:rPr lang="es-MX" sz="3200" b="1" dirty="0" smtClean="0"/>
              <a:t>Algoritmo </a:t>
            </a:r>
            <a:r>
              <a:rPr lang="es-MX" sz="3200" b="1" dirty="0"/>
              <a:t>de la estructura while</a:t>
            </a:r>
            <a:endParaRPr lang="es-MX" sz="3200" b="1" dirty="0"/>
          </a:p>
        </p:txBody>
      </p:sp>
      <p:sp>
        <p:nvSpPr>
          <p:cNvPr id="9" name="Botón de acción: Personalizar 8">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delante o Siguiente 12">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Hacia atrás o Anterior 13">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440004" y="2534946"/>
            <a:ext cx="9828245" cy="3046988"/>
          </a:xfrm>
          <a:prstGeom prst="rect">
            <a:avLst/>
          </a:prstGeom>
        </p:spPr>
        <p:txBody>
          <a:bodyPr wrap="square">
            <a:spAutoFit/>
          </a:bodyPr>
          <a:lstStyle/>
          <a:p>
            <a:r>
              <a:rPr lang="es-MX" sz="2400" dirty="0"/>
              <a:t>Inicio</a:t>
            </a:r>
          </a:p>
          <a:p>
            <a:r>
              <a:rPr lang="es-MX" sz="2400" dirty="0"/>
              <a:t>Inicialización de variable que cuenta las veces que se </a:t>
            </a:r>
            <a:r>
              <a:rPr lang="es-MX" sz="2400" dirty="0" smtClean="0"/>
              <a:t>itera</a:t>
            </a:r>
            <a:endParaRPr lang="es-MX" sz="2400" dirty="0"/>
          </a:p>
          <a:p>
            <a:r>
              <a:rPr lang="es-MX" sz="2400" dirty="0"/>
              <a:t>Control de la variable inicio con el final del numero de </a:t>
            </a:r>
            <a:r>
              <a:rPr lang="es-MX" sz="2400" dirty="0" smtClean="0"/>
              <a:t>tarea</a:t>
            </a:r>
            <a:endParaRPr lang="es-MX" sz="2400" dirty="0"/>
          </a:p>
          <a:p>
            <a:r>
              <a:rPr lang="es-MX" sz="2400" dirty="0" smtClean="0"/>
              <a:t>Inicio del ciclo</a:t>
            </a:r>
            <a:endParaRPr lang="es-MX" sz="2400" dirty="0"/>
          </a:p>
          <a:p>
            <a:r>
              <a:rPr lang="es-MX" sz="2400" dirty="0" smtClean="0"/>
              <a:t>    Tarea </a:t>
            </a:r>
            <a:r>
              <a:rPr lang="es-MX" sz="2400" dirty="0"/>
              <a:t>o tareas a realizar</a:t>
            </a:r>
          </a:p>
          <a:p>
            <a:r>
              <a:rPr lang="es-MX" sz="2400" dirty="0" smtClean="0"/>
              <a:t>    </a:t>
            </a:r>
            <a:r>
              <a:rPr lang="es-MX" sz="2400" u="sng" dirty="0" smtClean="0"/>
              <a:t>Incremento</a:t>
            </a:r>
            <a:r>
              <a:rPr lang="es-MX" sz="2400" dirty="0" smtClean="0"/>
              <a:t> </a:t>
            </a:r>
            <a:r>
              <a:rPr lang="es-MX" sz="2400" dirty="0"/>
              <a:t>de la variable que llevara el ciclo</a:t>
            </a:r>
          </a:p>
          <a:p>
            <a:r>
              <a:rPr lang="es-MX" sz="2400" dirty="0" smtClean="0"/>
              <a:t>Fin del ciclo</a:t>
            </a:r>
            <a:endParaRPr lang="es-MX" sz="2400" dirty="0"/>
          </a:p>
          <a:p>
            <a:r>
              <a:rPr lang="es-MX" sz="2400" dirty="0"/>
              <a:t>FIN</a:t>
            </a:r>
          </a:p>
        </p:txBody>
      </p:sp>
      <p:sp>
        <p:nvSpPr>
          <p:cNvPr id="6" name="Llamada rectangular redondeada 5"/>
          <p:cNvSpPr/>
          <p:nvPr/>
        </p:nvSpPr>
        <p:spPr>
          <a:xfrm>
            <a:off x="9259910" y="2534946"/>
            <a:ext cx="2150772" cy="929471"/>
          </a:xfrm>
          <a:prstGeom prst="wedgeRoundRectCallout">
            <a:avLst>
              <a:gd name="adj1" fmla="val -65743"/>
              <a:gd name="adj2" fmla="val 4587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Condición</a:t>
            </a:r>
            <a:endParaRPr lang="es-MX" dirty="0">
              <a:solidFill>
                <a:schemeClr val="bg1"/>
              </a:solidFill>
            </a:endParaRPr>
          </a:p>
        </p:txBody>
      </p:sp>
      <p:sp>
        <p:nvSpPr>
          <p:cNvPr id="22" name="Rectángulo redondeado 21"/>
          <p:cNvSpPr/>
          <p:nvPr/>
        </p:nvSpPr>
        <p:spPr>
          <a:xfrm>
            <a:off x="154546" y="3696237"/>
            <a:ext cx="7225048" cy="1455312"/>
          </a:xfrm>
          <a:prstGeom prst="roundRect">
            <a:avLst/>
          </a:pr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Llamada rectangular redondeada 22"/>
          <p:cNvSpPr/>
          <p:nvPr/>
        </p:nvSpPr>
        <p:spPr>
          <a:xfrm>
            <a:off x="8117477" y="4205971"/>
            <a:ext cx="2150772" cy="664280"/>
          </a:xfrm>
          <a:prstGeom prst="wedgeRoundRectCallout">
            <a:avLst>
              <a:gd name="adj1" fmla="val -81312"/>
              <a:gd name="adj2" fmla="val -18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Cuerpo del ciclo</a:t>
            </a:r>
            <a:endParaRPr lang="es-MX" dirty="0">
              <a:solidFill>
                <a:schemeClr val="bg1"/>
              </a:solidFill>
            </a:endParaRPr>
          </a:p>
        </p:txBody>
      </p:sp>
      <p:sp>
        <p:nvSpPr>
          <p:cNvPr id="25" name="Llamada de nube 24"/>
          <p:cNvSpPr/>
          <p:nvPr/>
        </p:nvSpPr>
        <p:spPr>
          <a:xfrm>
            <a:off x="2079760" y="5241702"/>
            <a:ext cx="3007396" cy="1373745"/>
          </a:xfrm>
          <a:prstGeom prst="cloudCallout">
            <a:avLst>
              <a:gd name="adj1" fmla="val -36613"/>
              <a:gd name="adj2" fmla="val -784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Recordemos lo del incremento o decremento</a:t>
            </a:r>
            <a:endParaRPr lang="es-MX" dirty="0"/>
          </a:p>
        </p:txBody>
      </p:sp>
    </p:spTree>
    <p:extLst>
      <p:ext uri="{BB962C8B-B14F-4D97-AF65-F5344CB8AC3E}">
        <p14:creationId xmlns:p14="http://schemas.microsoft.com/office/powerpoint/2010/main" val="1089107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CuadroTexto"/>
          <p:cNvSpPr txBox="1">
            <a:spLocks/>
          </p:cNvSpPr>
          <p:nvPr/>
        </p:nvSpPr>
        <p:spPr>
          <a:xfrm>
            <a:off x="3812345" y="278393"/>
            <a:ext cx="7984992" cy="5678478"/>
          </a:xfrm>
          <a:prstGeom prst="rect">
            <a:avLst/>
          </a:prstGeom>
          <a:noFill/>
          <a:effectLst>
            <a:outerShdw blurRad="50800" dir="14400000">
              <a:srgbClr val="000000">
                <a:alpha val="60000"/>
              </a:srgbClr>
            </a:outerShdw>
          </a:effectLst>
        </p:spPr>
        <p:txBody>
          <a:bodyPr vert="horz" wrap="square" lIns="91440" tIns="45720" rIns="91440" bIns="45720" rtlCol="0" anchor="b">
            <a:sp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50000"/>
              </a:lnSpc>
            </a:pPr>
            <a:endParaRPr lang="es-ES" sz="1800" dirty="0" smtClean="0">
              <a:solidFill>
                <a:schemeClr val="bg1"/>
              </a:solidFill>
            </a:endParaRPr>
          </a:p>
          <a:p>
            <a:pPr marL="457200" lvl="1" defTabSz="914400">
              <a:lnSpc>
                <a:spcPct val="150000"/>
              </a:lnSpc>
            </a:pPr>
            <a:r>
              <a:rPr lang="es-ES_tradnl" sz="2800" kern="0" dirty="0" smtClean="0">
                <a:solidFill>
                  <a:schemeClr val="bg1"/>
                </a:solidFill>
              </a:rPr>
              <a:t>1. </a:t>
            </a:r>
            <a:r>
              <a:rPr lang="es-ES_tradnl" sz="2800" kern="0" dirty="0" smtClean="0">
                <a:solidFill>
                  <a:schemeClr val="bg1"/>
                </a:solidFill>
                <a:hlinkClick r:id="rId2" action="ppaction://hlinksldjump"/>
              </a:rPr>
              <a:t>DATOS DE IDENTIFICACIÓN</a:t>
            </a:r>
            <a:r>
              <a:rPr lang="es-ES_tradnl" sz="2800" kern="0" dirty="0" smtClean="0">
                <a:solidFill>
                  <a:schemeClr val="bg1"/>
                </a:solidFill>
              </a:rPr>
              <a:t/>
            </a:r>
            <a:br>
              <a:rPr lang="es-ES_tradnl" sz="2800" kern="0" dirty="0" smtClean="0">
                <a:solidFill>
                  <a:schemeClr val="bg1"/>
                </a:solidFill>
              </a:rPr>
            </a:br>
            <a:r>
              <a:rPr lang="es-ES_tradnl" sz="2800" kern="0" dirty="0" smtClean="0">
                <a:solidFill>
                  <a:schemeClr val="bg1"/>
                </a:solidFill>
              </a:rPr>
              <a:t>2. </a:t>
            </a:r>
            <a:r>
              <a:rPr lang="es-ES_tradnl" sz="2800" kern="0" dirty="0" smtClean="0">
                <a:solidFill>
                  <a:schemeClr val="bg1"/>
                </a:solidFill>
                <a:hlinkClick r:id="rId3" action="ppaction://hlinksldjump"/>
              </a:rPr>
              <a:t>PRESENTACIÓN</a:t>
            </a:r>
            <a:r>
              <a:rPr lang="es-ES_tradnl" sz="2800" kern="0" dirty="0" smtClean="0">
                <a:solidFill>
                  <a:schemeClr val="bg1"/>
                </a:solidFill>
              </a:rPr>
              <a:t/>
            </a:r>
            <a:br>
              <a:rPr lang="es-ES_tradnl" sz="2800" kern="0" dirty="0" smtClean="0">
                <a:solidFill>
                  <a:schemeClr val="bg1"/>
                </a:solidFill>
              </a:rPr>
            </a:br>
            <a:r>
              <a:rPr lang="es-ES_tradnl" sz="2800" kern="0" dirty="0" smtClean="0">
                <a:solidFill>
                  <a:schemeClr val="bg1"/>
                </a:solidFill>
              </a:rPr>
              <a:t>3. </a:t>
            </a:r>
            <a:r>
              <a:rPr lang="es-ES" sz="2800" kern="0" dirty="0" smtClean="0">
                <a:solidFill>
                  <a:schemeClr val="bg1"/>
                </a:solidFill>
                <a:hlinkClick r:id="rId4" action="ppaction://hlinksldjump"/>
              </a:rPr>
              <a:t>OBJETIVOS DE LA ASIGNATURA</a:t>
            </a:r>
            <a:endParaRPr lang="es-ES" sz="2800" kern="0" dirty="0" smtClean="0">
              <a:solidFill>
                <a:schemeClr val="bg1"/>
              </a:solidFill>
            </a:endParaRPr>
          </a:p>
          <a:p>
            <a:pPr marL="457200" lvl="1" defTabSz="914400">
              <a:lnSpc>
                <a:spcPct val="150000"/>
              </a:lnSpc>
            </a:pPr>
            <a:r>
              <a:rPr lang="es-ES" sz="2800" kern="0" dirty="0" smtClean="0">
                <a:solidFill>
                  <a:schemeClr val="bg1"/>
                </a:solidFill>
              </a:rPr>
              <a:t>4. </a:t>
            </a:r>
            <a:r>
              <a:rPr lang="es-ES" sz="2800" kern="0" dirty="0" smtClean="0">
                <a:solidFill>
                  <a:schemeClr val="bg1"/>
                </a:solidFill>
                <a:hlinkClick r:id="rId5" action="ppaction://hlinksldjump"/>
              </a:rPr>
              <a:t>CONOCIMIENTOS</a:t>
            </a:r>
            <a:endParaRPr lang="es-ES" sz="2800" kern="0" dirty="0" smtClean="0">
              <a:solidFill>
                <a:schemeClr val="bg1"/>
              </a:solidFill>
            </a:endParaRPr>
          </a:p>
          <a:p>
            <a:pPr marL="457200" lvl="1" defTabSz="914400">
              <a:lnSpc>
                <a:spcPct val="150000"/>
              </a:lnSpc>
            </a:pPr>
            <a:r>
              <a:rPr lang="es-ES" sz="2800" kern="0" dirty="0" smtClean="0">
                <a:solidFill>
                  <a:schemeClr val="bg1"/>
                </a:solidFill>
              </a:rPr>
              <a:t>5. </a:t>
            </a:r>
            <a:r>
              <a:rPr lang="es-ES" sz="2800" kern="0" dirty="0" smtClean="0">
                <a:solidFill>
                  <a:schemeClr val="bg1"/>
                </a:solidFill>
                <a:hlinkClick r:id="rId6" action="ppaction://hlinksldjump"/>
              </a:rPr>
              <a:t>GUIÓN EXPLICATIVO</a:t>
            </a:r>
            <a:endParaRPr lang="es-ES" sz="2800" kern="0" dirty="0" smtClean="0">
              <a:solidFill>
                <a:schemeClr val="bg1"/>
              </a:solidFill>
            </a:endParaRPr>
          </a:p>
          <a:p>
            <a:pPr marL="971550" lvl="1" indent="-514350">
              <a:lnSpc>
                <a:spcPct val="150000"/>
              </a:lnSpc>
              <a:buAutoNum type="arabicPeriod" startAt="6"/>
            </a:pPr>
            <a:r>
              <a:rPr lang="es-MX" sz="2800" kern="0" dirty="0" smtClean="0">
                <a:solidFill>
                  <a:schemeClr val="bg1"/>
                </a:solidFill>
                <a:hlinkClick r:id="rId7" action="ppaction://hlinksldjump"/>
              </a:rPr>
              <a:t>UNIDAD </a:t>
            </a:r>
            <a:r>
              <a:rPr lang="es-MX" sz="2800" kern="0" dirty="0" smtClean="0">
                <a:solidFill>
                  <a:schemeClr val="bg1"/>
                </a:solidFill>
                <a:hlinkClick r:id="rId7" action="ppaction://hlinksldjump"/>
              </a:rPr>
              <a:t>II:</a:t>
            </a:r>
            <a:endParaRPr lang="es-MX" sz="2800" kern="0" dirty="0" smtClean="0">
              <a:solidFill>
                <a:schemeClr val="bg1"/>
              </a:solidFill>
            </a:endParaRPr>
          </a:p>
          <a:p>
            <a:pPr marL="971550" lvl="1" indent="-514350">
              <a:lnSpc>
                <a:spcPct val="150000"/>
              </a:lnSpc>
              <a:buAutoNum type="arabicPeriod" startAt="6"/>
            </a:pPr>
            <a:r>
              <a:rPr lang="es-ES" sz="2800" kern="0" dirty="0" smtClean="0">
                <a:solidFill>
                  <a:schemeClr val="bg1"/>
                </a:solidFill>
                <a:hlinkClick r:id="rId8" action="ppaction://hlinksldjump"/>
              </a:rPr>
              <a:t>CONCLUSIONES</a:t>
            </a:r>
            <a:endParaRPr lang="es-ES" sz="2800" kern="0" dirty="0" smtClean="0">
              <a:solidFill>
                <a:schemeClr val="bg1"/>
              </a:solidFill>
            </a:endParaRPr>
          </a:p>
          <a:p>
            <a:pPr marL="457200" lvl="1" defTabSz="914400">
              <a:lnSpc>
                <a:spcPct val="150000"/>
              </a:lnSpc>
            </a:pPr>
            <a:r>
              <a:rPr lang="es-ES" sz="2800" kern="0" dirty="0" smtClean="0">
                <a:solidFill>
                  <a:schemeClr val="bg1"/>
                </a:solidFill>
              </a:rPr>
              <a:t>8. </a:t>
            </a:r>
            <a:r>
              <a:rPr lang="es-ES" sz="2800" kern="0" dirty="0" smtClean="0">
                <a:solidFill>
                  <a:schemeClr val="bg1"/>
                </a:solidFill>
                <a:hlinkClick r:id="rId9" action="ppaction://hlinksldjump"/>
              </a:rPr>
              <a:t>REFERENCIAS BIBLIOGRÁFICAS</a:t>
            </a:r>
            <a:endParaRPr lang="es-MX" sz="4000" dirty="0">
              <a:solidFill>
                <a:schemeClr val="bg1"/>
              </a:solidFill>
            </a:endParaRPr>
          </a:p>
        </p:txBody>
      </p:sp>
      <p:sp>
        <p:nvSpPr>
          <p:cNvPr id="3" name="Elipse 2"/>
          <p:cNvSpPr/>
          <p:nvPr/>
        </p:nvSpPr>
        <p:spPr>
          <a:xfrm>
            <a:off x="125924"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Título 1"/>
          <p:cNvSpPr txBox="1">
            <a:spLocks/>
          </p:cNvSpPr>
          <p:nvPr/>
        </p:nvSpPr>
        <p:spPr>
          <a:xfrm>
            <a:off x="1001707" y="2838194"/>
            <a:ext cx="2548108" cy="970450"/>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5400" b="1" dirty="0" smtClean="0">
                <a:solidFill>
                  <a:schemeClr val="bg1"/>
                </a:solidFill>
              </a:rPr>
              <a:t>Índice</a:t>
            </a:r>
            <a:endParaRPr lang="es-MX" sz="5400"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492801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2"/>
          <p:cNvSpPr/>
          <p:nvPr/>
        </p:nvSpPr>
        <p:spPr>
          <a:xfrm>
            <a:off x="92946" y="2011850"/>
            <a:ext cx="8568372" cy="461665"/>
          </a:xfrm>
          <a:prstGeom prst="rect">
            <a:avLst/>
          </a:prstGeom>
        </p:spPr>
        <p:txBody>
          <a:bodyPr wrap="none">
            <a:spAutoFit/>
          </a:bodyPr>
          <a:lstStyle/>
          <a:p>
            <a:pPr algn="ctr"/>
            <a:r>
              <a:rPr lang="es-MX" sz="2400" dirty="0" smtClean="0">
                <a:latin typeface="Century Gothic" panose="020B0502020202020204" pitchFamily="34" charset="0"/>
                <a:cs typeface="Arial" panose="020B0604020202020204" pitchFamily="34" charset="0"/>
              </a:rPr>
              <a:t>Sirven </a:t>
            </a:r>
            <a:r>
              <a:rPr lang="es-MX" sz="2400" dirty="0">
                <a:latin typeface="Century Gothic" panose="020B0502020202020204" pitchFamily="34" charset="0"/>
                <a:cs typeface="Arial" panose="020B0604020202020204" pitchFamily="34" charset="0"/>
              </a:rPr>
              <a:t>para </a:t>
            </a:r>
            <a:r>
              <a:rPr lang="es-MX" sz="2400" dirty="0" smtClean="0">
                <a:latin typeface="Century Gothic" panose="020B0502020202020204" pitchFamily="34" charset="0"/>
                <a:cs typeface="Arial" panose="020B0604020202020204" pitchFamily="34" charset="0"/>
              </a:rPr>
              <a:t>el incremento </a:t>
            </a:r>
            <a:r>
              <a:rPr lang="es-MX" sz="2400" dirty="0">
                <a:latin typeface="Century Gothic" panose="020B0502020202020204" pitchFamily="34" charset="0"/>
                <a:cs typeface="Arial" panose="020B0604020202020204" pitchFamily="34" charset="0"/>
              </a:rPr>
              <a:t>o </a:t>
            </a:r>
            <a:r>
              <a:rPr lang="es-MX" sz="2400" dirty="0" smtClean="0">
                <a:latin typeface="Century Gothic" panose="020B0502020202020204" pitchFamily="34" charset="0"/>
                <a:cs typeface="Arial" panose="020B0604020202020204" pitchFamily="34" charset="0"/>
              </a:rPr>
              <a:t>decremento </a:t>
            </a:r>
            <a:r>
              <a:rPr lang="es-MX" sz="2400" dirty="0">
                <a:latin typeface="Century Gothic" panose="020B0502020202020204" pitchFamily="34" charset="0"/>
                <a:cs typeface="Arial" panose="020B0604020202020204" pitchFamily="34" charset="0"/>
              </a:rPr>
              <a:t>en una </a:t>
            </a:r>
            <a:r>
              <a:rPr lang="es-MX" sz="2400" dirty="0" smtClean="0">
                <a:latin typeface="Century Gothic" panose="020B0502020202020204" pitchFamily="34" charset="0"/>
                <a:cs typeface="Arial" panose="020B0604020202020204" pitchFamily="34" charset="0"/>
              </a:rPr>
              <a:t>unidad</a:t>
            </a:r>
          </a:p>
        </p:txBody>
      </p:sp>
      <p:sp>
        <p:nvSpPr>
          <p:cNvPr id="15" name="Botón de acción: Personalizar 14">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6" name="Botón de acción: Inicio 1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Botón de acción: Hacia delante o Siguiente 1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Botón de acción: Hacia atrás o Anterior 1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232033" y="793745"/>
            <a:ext cx="9613861" cy="1080938"/>
          </a:xfrm>
        </p:spPr>
        <p:txBody>
          <a:bodyPr/>
          <a:lstStyle/>
          <a:p>
            <a:pPr algn="ctr"/>
            <a:r>
              <a:rPr lang="es-MX" b="1" dirty="0">
                <a:latin typeface="Century Gothic" panose="020B0502020202020204" pitchFamily="34" charset="0"/>
                <a:cs typeface="Arial" panose="020B0604020202020204" pitchFamily="34" charset="0"/>
              </a:rPr>
              <a:t>Operadores de incremento y decremento (++, - -)</a:t>
            </a:r>
            <a:endParaRPr lang="es-MX" dirty="0"/>
          </a:p>
        </p:txBody>
      </p:sp>
      <p:sp>
        <p:nvSpPr>
          <p:cNvPr id="4" name="Rectángulo 3"/>
          <p:cNvSpPr/>
          <p:nvPr/>
        </p:nvSpPr>
        <p:spPr>
          <a:xfrm>
            <a:off x="9130557" y="2055109"/>
            <a:ext cx="2909178" cy="923330"/>
          </a:xfrm>
          <a:prstGeom prst="rect">
            <a:avLst/>
          </a:prstGeom>
        </p:spPr>
        <p:txBody>
          <a:bodyPr wrap="square">
            <a:spAutoFit/>
          </a:bodyPr>
          <a:lstStyle/>
          <a:p>
            <a:r>
              <a:rPr lang="es-MX" dirty="0">
                <a:latin typeface="Century Gothic" panose="020B0502020202020204" pitchFamily="34" charset="0"/>
              </a:rPr>
              <a:t>Tras su ejecución </a:t>
            </a:r>
            <a:r>
              <a:rPr lang="es-MX" dirty="0" smtClean="0">
                <a:latin typeface="Century Gothic" panose="020B0502020202020204" pitchFamily="34" charset="0"/>
              </a:rPr>
              <a:t>del programa, el </a:t>
            </a:r>
            <a:r>
              <a:rPr lang="es-MX" dirty="0">
                <a:latin typeface="Century Gothic" panose="020B0502020202020204" pitchFamily="34" charset="0"/>
              </a:rPr>
              <a:t>resultado </a:t>
            </a:r>
            <a:r>
              <a:rPr lang="es-MX" dirty="0" smtClean="0">
                <a:latin typeface="Century Gothic" panose="020B0502020202020204" pitchFamily="34" charset="0"/>
              </a:rPr>
              <a:t>en memoria será</a:t>
            </a:r>
            <a:r>
              <a:rPr lang="es-MX" dirty="0">
                <a:latin typeface="Century Gothic" panose="020B0502020202020204" pitchFamily="34" charset="0"/>
              </a:rPr>
              <a:t>:</a:t>
            </a:r>
            <a:endParaRPr lang="es-MX" dirty="0">
              <a:latin typeface="Century Gothic" panose="020B0502020202020204" pitchFamily="34" charset="0"/>
            </a:endParaRPr>
          </a:p>
        </p:txBody>
      </p:sp>
      <p:grpSp>
        <p:nvGrpSpPr>
          <p:cNvPr id="35" name="Grupo 34"/>
          <p:cNvGrpSpPr/>
          <p:nvPr/>
        </p:nvGrpSpPr>
        <p:grpSpPr>
          <a:xfrm>
            <a:off x="92946" y="2473515"/>
            <a:ext cx="8404598" cy="4384485"/>
            <a:chOff x="92946" y="2473515"/>
            <a:chExt cx="8404598" cy="4384485"/>
          </a:xfrm>
        </p:grpSpPr>
        <p:sp>
          <p:nvSpPr>
            <p:cNvPr id="10" name="Rectángulo 4"/>
            <p:cNvSpPr/>
            <p:nvPr/>
          </p:nvSpPr>
          <p:spPr>
            <a:xfrm>
              <a:off x="2456945" y="2610683"/>
              <a:ext cx="6040599" cy="3693319"/>
            </a:xfrm>
            <a:prstGeom prst="rect">
              <a:avLst/>
            </a:prstGeom>
          </p:spPr>
          <p:txBody>
            <a:bodyPr wrap="square">
              <a:spAutoFit/>
            </a:bodyPr>
            <a:lstStyle/>
            <a:p>
              <a:r>
                <a:rPr lang="es-MX" b="1" dirty="0">
                  <a:latin typeface="Century Gothic" panose="020B0502020202020204" pitchFamily="34" charset="0"/>
                </a:rPr>
                <a:t>Ejemplo </a:t>
              </a:r>
              <a:r>
                <a:rPr lang="es-MX" b="1" dirty="0" smtClean="0">
                  <a:latin typeface="Century Gothic" panose="020B0502020202020204" pitchFamily="34" charset="0"/>
                </a:rPr>
                <a:t>:</a:t>
              </a:r>
              <a:r>
                <a:rPr lang="es-MX" dirty="0">
                  <a:latin typeface="Century Gothic" panose="020B0502020202020204" pitchFamily="34" charset="0"/>
                </a:rPr>
                <a:t> </a:t>
              </a:r>
              <a:endParaRPr lang="es-MX" dirty="0" smtClean="0">
                <a:latin typeface="Century Gothic" panose="020B0502020202020204" pitchFamily="34" charset="0"/>
              </a:endParaRPr>
            </a:p>
            <a:p>
              <a:endParaRPr lang="es-MX" dirty="0" smtClean="0">
                <a:latin typeface="Century Gothic" panose="020B0502020202020204" pitchFamily="34" charset="0"/>
              </a:endParaRPr>
            </a:p>
            <a:p>
              <a:r>
                <a:rPr lang="es-MX" dirty="0" smtClean="0">
                  <a:latin typeface="Century Gothic" panose="020B0502020202020204" pitchFamily="34" charset="0"/>
                </a:rPr>
                <a:t>Si d</a:t>
              </a:r>
              <a:r>
                <a:rPr lang="es-MX" dirty="0" smtClean="0">
                  <a:latin typeface="Century Gothic" panose="020B0502020202020204" pitchFamily="34" charset="0"/>
                </a:rPr>
                <a:t>eclaramos </a:t>
              </a:r>
              <a:r>
                <a:rPr lang="es-MX" dirty="0">
                  <a:latin typeface="Century Gothic" panose="020B0502020202020204" pitchFamily="34" charset="0"/>
                </a:rPr>
                <a:t>las </a:t>
              </a:r>
              <a:r>
                <a:rPr lang="es-MX" dirty="0" smtClean="0">
                  <a:latin typeface="Century Gothic" panose="020B0502020202020204" pitchFamily="34" charset="0"/>
                </a:rPr>
                <a:t>variables r y s, de tipo entero con un valor de 8 y 3 respectivamente, tenemos:</a:t>
              </a:r>
            </a:p>
            <a:p>
              <a:r>
                <a:rPr lang="es-MX" dirty="0">
                  <a:latin typeface="Century Gothic" panose="020B0502020202020204" pitchFamily="34" charset="0"/>
                </a:rPr>
                <a:t/>
              </a:r>
              <a:br>
                <a:rPr lang="es-MX" dirty="0">
                  <a:latin typeface="Century Gothic" panose="020B0502020202020204" pitchFamily="34" charset="0"/>
                </a:rPr>
              </a:br>
              <a:r>
                <a:rPr lang="es-MX" dirty="0" smtClean="0">
                  <a:latin typeface="Century Gothic" panose="020B0502020202020204" pitchFamily="34" charset="0"/>
                </a:rPr>
                <a:t>	</a:t>
              </a:r>
              <a:r>
                <a:rPr lang="es-MX" b="1" dirty="0" err="1" smtClean="0">
                  <a:solidFill>
                    <a:schemeClr val="bg1"/>
                  </a:solidFill>
                  <a:latin typeface="Century Gothic" panose="020B0502020202020204" pitchFamily="34" charset="0"/>
                </a:rPr>
                <a:t>int</a:t>
              </a:r>
              <a:r>
                <a:rPr lang="es-MX" b="1" dirty="0" smtClean="0">
                  <a:solidFill>
                    <a:schemeClr val="bg1"/>
                  </a:solidFill>
                  <a:latin typeface="Century Gothic" panose="020B0502020202020204" pitchFamily="34" charset="0"/>
                </a:rPr>
                <a:t> </a:t>
              </a:r>
              <a:r>
                <a:rPr lang="es-MX" b="1" dirty="0">
                  <a:solidFill>
                    <a:schemeClr val="bg1"/>
                  </a:solidFill>
                  <a:latin typeface="Century Gothic" panose="020B0502020202020204" pitchFamily="34" charset="0"/>
                </a:rPr>
                <a:t>r = 8, s = 3</a:t>
              </a:r>
              <a:r>
                <a:rPr lang="es-MX" b="1" dirty="0" smtClean="0">
                  <a:solidFill>
                    <a:schemeClr val="bg1"/>
                  </a:solidFill>
                  <a:latin typeface="Century Gothic" panose="020B0502020202020204" pitchFamily="34" charset="0"/>
                </a:rPr>
                <a:t>;</a:t>
              </a:r>
            </a:p>
            <a:p>
              <a:r>
                <a:rPr lang="es-MX" dirty="0" smtClean="0">
                  <a:latin typeface="Century Gothic" panose="020B0502020202020204" pitchFamily="34" charset="0"/>
                </a:rPr>
                <a:t>Ahora incrementamos el valor de r y s</a:t>
              </a:r>
              <a:r>
                <a:rPr lang="es-MX" dirty="0" smtClean="0">
                  <a:latin typeface="Century Gothic" panose="020B0502020202020204" pitchFamily="34" charset="0"/>
                </a:rPr>
                <a:t>:</a:t>
              </a:r>
              <a:r>
                <a:rPr lang="es-MX" dirty="0">
                  <a:latin typeface="Century Gothic" panose="020B0502020202020204" pitchFamily="34" charset="0"/>
                </a:rPr>
                <a:t/>
              </a:r>
              <a:br>
                <a:rPr lang="es-MX" dirty="0">
                  <a:latin typeface="Century Gothic" panose="020B0502020202020204" pitchFamily="34" charset="0"/>
                </a:rPr>
              </a:br>
              <a:r>
                <a:rPr lang="es-MX" dirty="0" smtClean="0">
                  <a:latin typeface="Century Gothic" panose="020B0502020202020204" pitchFamily="34" charset="0"/>
                </a:rPr>
                <a:t>	</a:t>
              </a:r>
              <a:r>
                <a:rPr lang="es-MX" b="1" dirty="0" smtClean="0">
                  <a:solidFill>
                    <a:schemeClr val="bg1"/>
                  </a:solidFill>
                  <a:latin typeface="Century Gothic" panose="020B0502020202020204" pitchFamily="34" charset="0"/>
                </a:rPr>
                <a:t>r = r + 1;</a:t>
              </a:r>
              <a:br>
                <a:rPr lang="es-MX" b="1" dirty="0" smtClean="0">
                  <a:solidFill>
                    <a:schemeClr val="bg1"/>
                  </a:solidFill>
                  <a:latin typeface="Century Gothic" panose="020B0502020202020204" pitchFamily="34" charset="0"/>
                </a:rPr>
              </a:br>
              <a:r>
                <a:rPr lang="es-MX" b="1" dirty="0" smtClean="0">
                  <a:solidFill>
                    <a:schemeClr val="bg1"/>
                  </a:solidFill>
                  <a:latin typeface="Century Gothic" panose="020B0502020202020204" pitchFamily="34" charset="0"/>
                </a:rPr>
                <a:t>	s = s - 1;</a:t>
              </a:r>
              <a:endParaRPr lang="es-MX" b="1" dirty="0">
                <a:solidFill>
                  <a:schemeClr val="bg1"/>
                </a:solidFill>
                <a:latin typeface="Century Gothic" panose="020B0502020202020204" pitchFamily="34" charset="0"/>
              </a:endParaRPr>
            </a:p>
            <a:p>
              <a:endParaRPr lang="es-MX" dirty="0" smtClean="0">
                <a:latin typeface="Century Gothic" panose="020B0502020202020204" pitchFamily="34" charset="0"/>
              </a:endParaRPr>
            </a:p>
            <a:p>
              <a:r>
                <a:rPr lang="es-MX" dirty="0" smtClean="0">
                  <a:latin typeface="Century Gothic" panose="020B0502020202020204" pitchFamily="34" charset="0"/>
                </a:rPr>
                <a:t>También representadas con:</a:t>
              </a:r>
              <a:r>
                <a:rPr lang="es-MX" dirty="0">
                  <a:latin typeface="Century Gothic" panose="020B0502020202020204" pitchFamily="34" charset="0"/>
                </a:rPr>
                <a:t/>
              </a:r>
              <a:br>
                <a:rPr lang="es-MX" dirty="0">
                  <a:latin typeface="Century Gothic" panose="020B0502020202020204" pitchFamily="34" charset="0"/>
                </a:rPr>
              </a:br>
              <a:r>
                <a:rPr lang="es-MX" dirty="0" smtClean="0">
                  <a:latin typeface="Century Gothic" panose="020B0502020202020204" pitchFamily="34" charset="0"/>
                </a:rPr>
                <a:t>	</a:t>
              </a:r>
              <a:r>
                <a:rPr lang="es-MX" b="1" dirty="0" smtClean="0">
                  <a:solidFill>
                    <a:schemeClr val="bg1"/>
                  </a:solidFill>
                  <a:latin typeface="Century Gothic" panose="020B0502020202020204" pitchFamily="34" charset="0"/>
                </a:rPr>
                <a:t>++</a:t>
              </a:r>
              <a:r>
                <a:rPr lang="es-MX" b="1" dirty="0">
                  <a:solidFill>
                    <a:schemeClr val="bg1"/>
                  </a:solidFill>
                  <a:latin typeface="Century Gothic" panose="020B0502020202020204" pitchFamily="34" charset="0"/>
                </a:rPr>
                <a:t>r;</a:t>
              </a:r>
              <a:br>
                <a:rPr lang="es-MX" b="1" dirty="0">
                  <a:solidFill>
                    <a:schemeClr val="bg1"/>
                  </a:solidFill>
                  <a:latin typeface="Century Gothic" panose="020B0502020202020204" pitchFamily="34" charset="0"/>
                </a:rPr>
              </a:br>
              <a:r>
                <a:rPr lang="es-MX" b="1" dirty="0" smtClean="0">
                  <a:solidFill>
                    <a:schemeClr val="bg1"/>
                  </a:solidFill>
                  <a:latin typeface="Century Gothic" panose="020B0502020202020204" pitchFamily="34" charset="0"/>
                </a:rPr>
                <a:t>	- -</a:t>
              </a:r>
              <a:r>
                <a:rPr lang="es-MX" b="1" dirty="0">
                  <a:solidFill>
                    <a:schemeClr val="bg1"/>
                  </a:solidFill>
                  <a:latin typeface="Century Gothic" panose="020B0502020202020204" pitchFamily="34" charset="0"/>
                </a:rPr>
                <a:t>s</a:t>
              </a:r>
              <a:r>
                <a:rPr lang="es-MX" b="1" dirty="0" smtClean="0">
                  <a:solidFill>
                    <a:schemeClr val="bg1"/>
                  </a:solidFill>
                  <a:latin typeface="Century Gothic" panose="020B0502020202020204" pitchFamily="34" charset="0"/>
                </a:rPr>
                <a:t>;</a:t>
              </a:r>
              <a:endParaRPr lang="es-MX" dirty="0">
                <a:latin typeface="Century Gothic" panose="020B0502020202020204" pitchFamily="34" charset="0"/>
              </a:endParaRPr>
            </a:p>
          </p:txBody>
        </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46" y="4493593"/>
              <a:ext cx="1495849" cy="2364407"/>
            </a:xfrm>
            <a:prstGeom prst="rect">
              <a:avLst/>
            </a:prstGeom>
          </p:spPr>
        </p:pic>
        <p:sp>
          <p:nvSpPr>
            <p:cNvPr id="5" name="Llamada rectangular redondeada 4"/>
            <p:cNvSpPr/>
            <p:nvPr/>
          </p:nvSpPr>
          <p:spPr>
            <a:xfrm>
              <a:off x="2203525" y="2473515"/>
              <a:ext cx="6130246" cy="4232084"/>
            </a:xfrm>
            <a:prstGeom prst="wedgeRoundRectCallout">
              <a:avLst>
                <a:gd name="adj1" fmla="val -62408"/>
                <a:gd name="adj2" fmla="val 17631"/>
                <a:gd name="adj3" fmla="val 16667"/>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7" name="Tabla 6"/>
          <p:cNvGraphicFramePr>
            <a:graphicFrameLocks noGrp="1"/>
          </p:cNvGraphicFramePr>
          <p:nvPr>
            <p:extLst>
              <p:ext uri="{D42A27DB-BD31-4B8C-83A1-F6EECF244321}">
                <p14:modId xmlns:p14="http://schemas.microsoft.com/office/powerpoint/2010/main" val="2095174349"/>
              </p:ext>
            </p:extLst>
          </p:nvPr>
        </p:nvGraphicFramePr>
        <p:xfrm>
          <a:off x="9999004" y="3055246"/>
          <a:ext cx="1150438" cy="1483360"/>
        </p:xfrm>
        <a:graphic>
          <a:graphicData uri="http://schemas.openxmlformats.org/drawingml/2006/table">
            <a:tbl>
              <a:tblPr firstRow="1" bandRow="1">
                <a:tableStyleId>{5C22544A-7EE6-4342-B048-85BDC9FD1C3A}</a:tableStyleId>
              </a:tblPr>
              <a:tblGrid>
                <a:gridCol w="1150438"/>
              </a:tblGrid>
              <a:tr h="370840">
                <a:tc>
                  <a:txBody>
                    <a:bodyPr/>
                    <a:lstStyle/>
                    <a:p>
                      <a:pPr algn="ctr"/>
                      <a:r>
                        <a:rPr lang="es-MX" dirty="0" smtClean="0"/>
                        <a:t>memoria</a:t>
                      </a:r>
                      <a:endParaRPr lang="es-MX" dirty="0"/>
                    </a:p>
                  </a:txBody>
                  <a:tcPr anchor="ctr"/>
                </a:tc>
              </a:tr>
              <a:tr h="370840">
                <a:tc>
                  <a:txBody>
                    <a:bodyPr/>
                    <a:lstStyle/>
                    <a:p>
                      <a:pPr algn="ctr"/>
                      <a:r>
                        <a:rPr lang="es-MX" dirty="0" smtClean="0"/>
                        <a:t>8</a:t>
                      </a:r>
                      <a:endParaRPr lang="es-MX" dirty="0"/>
                    </a:p>
                  </a:txBody>
                  <a:tcPr anchor="ctr"/>
                </a:tc>
              </a:tr>
              <a:tr h="370840">
                <a:tc>
                  <a:txBody>
                    <a:bodyPr/>
                    <a:lstStyle/>
                    <a:p>
                      <a:pPr algn="ctr"/>
                      <a:r>
                        <a:rPr lang="es-MX" dirty="0" smtClean="0"/>
                        <a:t>3</a:t>
                      </a:r>
                      <a:endParaRPr lang="es-MX" dirty="0"/>
                    </a:p>
                  </a:txBody>
                  <a:tcPr anchor="ctr"/>
                </a:tc>
              </a:tr>
              <a:tr h="370840">
                <a:tc>
                  <a:txBody>
                    <a:bodyPr/>
                    <a:lstStyle/>
                    <a:p>
                      <a:pPr algn="ctr"/>
                      <a:r>
                        <a:rPr lang="es-MX" dirty="0" smtClean="0"/>
                        <a:t>…</a:t>
                      </a:r>
                      <a:endParaRPr lang="es-MX" dirty="0"/>
                    </a:p>
                  </a:txBody>
                  <a:tcPr anchor="ctr"/>
                </a:tc>
              </a:tr>
            </a:tbl>
          </a:graphicData>
        </a:graphic>
      </p:graphicFrame>
      <p:sp>
        <p:nvSpPr>
          <p:cNvPr id="20" name="CuadroTexto 19"/>
          <p:cNvSpPr txBox="1"/>
          <p:nvPr/>
        </p:nvSpPr>
        <p:spPr>
          <a:xfrm>
            <a:off x="9660565" y="3507773"/>
            <a:ext cx="338439" cy="646331"/>
          </a:xfrm>
          <a:prstGeom prst="rect">
            <a:avLst/>
          </a:prstGeom>
          <a:noFill/>
        </p:spPr>
        <p:txBody>
          <a:bodyPr wrap="square" rtlCol="0">
            <a:spAutoFit/>
          </a:bodyPr>
          <a:lstStyle/>
          <a:p>
            <a:r>
              <a:rPr lang="es-MX" dirty="0" smtClean="0"/>
              <a:t>r</a:t>
            </a:r>
          </a:p>
          <a:p>
            <a:r>
              <a:rPr lang="es-MX" dirty="0"/>
              <a:t>s</a:t>
            </a:r>
          </a:p>
        </p:txBody>
      </p:sp>
      <p:graphicFrame>
        <p:nvGraphicFramePr>
          <p:cNvPr id="22" name="Tabla 21"/>
          <p:cNvGraphicFramePr>
            <a:graphicFrameLocks noGrp="1"/>
          </p:cNvGraphicFramePr>
          <p:nvPr>
            <p:extLst>
              <p:ext uri="{D42A27DB-BD31-4B8C-83A1-F6EECF244321}">
                <p14:modId xmlns:p14="http://schemas.microsoft.com/office/powerpoint/2010/main" val="322373623"/>
              </p:ext>
            </p:extLst>
          </p:nvPr>
        </p:nvGraphicFramePr>
        <p:xfrm>
          <a:off x="8926024" y="5134050"/>
          <a:ext cx="1150438" cy="1483360"/>
        </p:xfrm>
        <a:graphic>
          <a:graphicData uri="http://schemas.openxmlformats.org/drawingml/2006/table">
            <a:tbl>
              <a:tblPr firstRow="1" bandRow="1">
                <a:tableStyleId>{5C22544A-7EE6-4342-B048-85BDC9FD1C3A}</a:tableStyleId>
              </a:tblPr>
              <a:tblGrid>
                <a:gridCol w="1150438"/>
              </a:tblGrid>
              <a:tr h="370840">
                <a:tc>
                  <a:txBody>
                    <a:bodyPr/>
                    <a:lstStyle/>
                    <a:p>
                      <a:pPr algn="ctr"/>
                      <a:r>
                        <a:rPr lang="es-MX" dirty="0" smtClean="0"/>
                        <a:t>memoria</a:t>
                      </a:r>
                      <a:endParaRPr lang="es-MX" dirty="0"/>
                    </a:p>
                  </a:txBody>
                  <a:tcPr anchor="ctr"/>
                </a:tc>
              </a:tr>
              <a:tr h="370840">
                <a:tc>
                  <a:txBody>
                    <a:bodyPr/>
                    <a:lstStyle/>
                    <a:p>
                      <a:pPr algn="ctr"/>
                      <a:r>
                        <a:rPr lang="es-MX" dirty="0" smtClean="0"/>
                        <a:t>9</a:t>
                      </a:r>
                      <a:endParaRPr lang="es-MX" dirty="0"/>
                    </a:p>
                  </a:txBody>
                  <a:tcPr anchor="ctr"/>
                </a:tc>
              </a:tr>
              <a:tr h="370840">
                <a:tc>
                  <a:txBody>
                    <a:bodyPr/>
                    <a:lstStyle/>
                    <a:p>
                      <a:pPr algn="ctr"/>
                      <a:r>
                        <a:rPr lang="es-MX" dirty="0" smtClean="0"/>
                        <a:t>2</a:t>
                      </a:r>
                      <a:endParaRPr lang="es-MX" dirty="0"/>
                    </a:p>
                  </a:txBody>
                  <a:tcPr anchor="ctr"/>
                </a:tc>
              </a:tr>
              <a:tr h="370840">
                <a:tc>
                  <a:txBody>
                    <a:bodyPr/>
                    <a:lstStyle/>
                    <a:p>
                      <a:pPr algn="ctr"/>
                      <a:r>
                        <a:rPr lang="es-MX" dirty="0" smtClean="0"/>
                        <a:t>…</a:t>
                      </a:r>
                      <a:endParaRPr lang="es-MX" dirty="0"/>
                    </a:p>
                  </a:txBody>
                  <a:tcPr anchor="ctr"/>
                </a:tc>
              </a:tr>
            </a:tbl>
          </a:graphicData>
        </a:graphic>
      </p:graphicFrame>
      <p:sp>
        <p:nvSpPr>
          <p:cNvPr id="23" name="CuadroTexto 22"/>
          <p:cNvSpPr txBox="1"/>
          <p:nvPr/>
        </p:nvSpPr>
        <p:spPr>
          <a:xfrm>
            <a:off x="8576644" y="5552564"/>
            <a:ext cx="338439" cy="646331"/>
          </a:xfrm>
          <a:prstGeom prst="rect">
            <a:avLst/>
          </a:prstGeom>
          <a:noFill/>
        </p:spPr>
        <p:txBody>
          <a:bodyPr wrap="square" rtlCol="0">
            <a:spAutoFit/>
          </a:bodyPr>
          <a:lstStyle/>
          <a:p>
            <a:r>
              <a:rPr lang="es-MX" dirty="0" smtClean="0"/>
              <a:t>r</a:t>
            </a:r>
          </a:p>
          <a:p>
            <a:r>
              <a:rPr lang="es-MX" dirty="0"/>
              <a:t>s</a:t>
            </a:r>
          </a:p>
        </p:txBody>
      </p:sp>
      <p:cxnSp>
        <p:nvCxnSpPr>
          <p:cNvPr id="25" name="Conector recto 24"/>
          <p:cNvCxnSpPr/>
          <p:nvPr/>
        </p:nvCxnSpPr>
        <p:spPr>
          <a:xfrm flipV="1">
            <a:off x="7289442" y="3055246"/>
            <a:ext cx="2709562" cy="9629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ector recto 25"/>
          <p:cNvCxnSpPr/>
          <p:nvPr/>
        </p:nvCxnSpPr>
        <p:spPr>
          <a:xfrm>
            <a:off x="7289442" y="4035007"/>
            <a:ext cx="2709562" cy="503599"/>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a:off x="4829577" y="4907749"/>
            <a:ext cx="4096447" cy="226301"/>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a:off x="4829577" y="4907750"/>
            <a:ext cx="4107388" cy="17096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8422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ppt_x"/>
                                          </p:val>
                                        </p:tav>
                                        <p:tav tm="100000">
                                          <p:val>
                                            <p:strVal val="#ppt_x"/>
                                          </p:val>
                                        </p:tav>
                                      </p:tavLst>
                                    </p:anim>
                                    <p:anim calcmode="lin" valueType="num">
                                      <p:cBhvr additive="base">
                                        <p:cTn id="33" dur="5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ppt_x"/>
                                          </p:val>
                                        </p:tav>
                                        <p:tav tm="100000">
                                          <p:val>
                                            <p:strVal val="#ppt_x"/>
                                          </p:val>
                                        </p:tav>
                                      </p:tavLst>
                                    </p:anim>
                                    <p:anim calcmode="lin" valueType="num">
                                      <p:cBhvr additive="base">
                                        <p:cTn id="45"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p:bldP spid="20"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227" y="467829"/>
            <a:ext cx="10515600" cy="1325563"/>
          </a:xfrm>
        </p:spPr>
        <p:txBody>
          <a:bodyPr>
            <a:normAutofit/>
          </a:bodyPr>
          <a:lstStyle/>
          <a:p>
            <a:pPr algn="ctr"/>
            <a:r>
              <a:rPr lang="es-MX" dirty="0" smtClean="0"/>
              <a:t/>
            </a:r>
            <a:br>
              <a:rPr lang="es-MX" dirty="0" smtClean="0"/>
            </a:br>
            <a:endParaRPr lang="es-MX" dirty="0"/>
          </a:p>
        </p:txBody>
      </p:sp>
      <p:sp>
        <p:nvSpPr>
          <p:cNvPr id="8" name="Rectángulo 7"/>
          <p:cNvSpPr/>
          <p:nvPr/>
        </p:nvSpPr>
        <p:spPr>
          <a:xfrm>
            <a:off x="525773" y="954955"/>
            <a:ext cx="8000041" cy="646331"/>
          </a:xfrm>
          <a:prstGeom prst="rect">
            <a:avLst/>
          </a:prstGeom>
        </p:spPr>
        <p:txBody>
          <a:bodyPr wrap="square">
            <a:spAutoFit/>
          </a:bodyPr>
          <a:lstStyle/>
          <a:p>
            <a:r>
              <a:rPr lang="es-MX" sz="3600" b="1" dirty="0"/>
              <a:t>Ejemplo de programa con </a:t>
            </a:r>
            <a:r>
              <a:rPr lang="es-MX" sz="3600" b="1" dirty="0" smtClean="0"/>
              <a:t>While</a:t>
            </a:r>
            <a:endParaRPr lang="es-MX" sz="3600" b="1" dirty="0"/>
          </a:p>
        </p:txBody>
      </p:sp>
      <p:sp>
        <p:nvSpPr>
          <p:cNvPr id="9" name="Botón de acción: Personalizar 8">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delante o Siguiente 12">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Hacia atrás o Anterior 13">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394952" y="2088412"/>
            <a:ext cx="11260428" cy="646331"/>
          </a:xfrm>
          <a:prstGeom prst="rect">
            <a:avLst/>
          </a:prstGeom>
        </p:spPr>
        <p:txBody>
          <a:bodyPr wrap="square">
            <a:spAutoFit/>
          </a:bodyPr>
          <a:lstStyle/>
          <a:p>
            <a:r>
              <a:rPr lang="es-MX" dirty="0"/>
              <a:t>Desarrolle un </a:t>
            </a:r>
            <a:r>
              <a:rPr lang="es-MX" dirty="0" smtClean="0"/>
              <a:t>programa, algoritmo, pseudocódigo y diagrama de flujo  </a:t>
            </a:r>
            <a:r>
              <a:rPr lang="es-MX" dirty="0"/>
              <a:t>que le permita realizar la escritura de los primeros </a:t>
            </a:r>
            <a:r>
              <a:rPr lang="es-MX" dirty="0" smtClean="0"/>
              <a:t>100 </a:t>
            </a:r>
            <a:r>
              <a:rPr lang="es-MX" dirty="0"/>
              <a:t>números </a:t>
            </a:r>
            <a:r>
              <a:rPr lang="es-MX" dirty="0" smtClean="0"/>
              <a:t>naturales con la estructura while.</a:t>
            </a:r>
            <a:endParaRPr lang="es-MX" dirty="0"/>
          </a:p>
        </p:txBody>
      </p:sp>
      <p:sp>
        <p:nvSpPr>
          <p:cNvPr id="5" name="Rectángulo 4"/>
          <p:cNvSpPr/>
          <p:nvPr/>
        </p:nvSpPr>
        <p:spPr>
          <a:xfrm>
            <a:off x="3202547" y="3093708"/>
            <a:ext cx="8452833" cy="1477328"/>
          </a:xfrm>
          <a:prstGeom prst="rect">
            <a:avLst/>
          </a:prstGeom>
        </p:spPr>
        <p:txBody>
          <a:bodyPr wrap="square">
            <a:spAutoFit/>
          </a:bodyPr>
          <a:lstStyle/>
          <a:p>
            <a:pPr algn="just"/>
            <a:r>
              <a:rPr lang="es-MX" b="1" u="sng" dirty="0" smtClean="0"/>
              <a:t>Primero realizaremos el análisis</a:t>
            </a:r>
            <a:r>
              <a:rPr lang="es-MX" dirty="0"/>
              <a:t>:  Para </a:t>
            </a:r>
            <a:r>
              <a:rPr lang="es-MX" dirty="0" smtClean="0"/>
              <a:t>que el programa escriba </a:t>
            </a:r>
            <a:r>
              <a:rPr lang="es-MX" dirty="0"/>
              <a:t>los primeros 100 </a:t>
            </a:r>
            <a:r>
              <a:rPr lang="es-MX" dirty="0" smtClean="0"/>
              <a:t>números, hay que generar </a:t>
            </a:r>
            <a:r>
              <a:rPr lang="es-MX" dirty="0"/>
              <a:t>dichos </a:t>
            </a:r>
            <a:r>
              <a:rPr lang="es-MX" dirty="0" smtClean="0"/>
              <a:t>valores; la </a:t>
            </a:r>
            <a:r>
              <a:rPr lang="es-MX" dirty="0"/>
              <a:t>forma </a:t>
            </a:r>
            <a:r>
              <a:rPr lang="es-MX" dirty="0" smtClean="0"/>
              <a:t>óptima de generarlos, es </a:t>
            </a:r>
            <a:r>
              <a:rPr lang="es-MX" dirty="0"/>
              <a:t>con las </a:t>
            </a:r>
            <a:r>
              <a:rPr lang="es-MX" dirty="0" smtClean="0"/>
              <a:t>estructuras cíclicas, por ello, debemos declarar una </a:t>
            </a:r>
            <a:r>
              <a:rPr lang="es-MX" dirty="0"/>
              <a:t>variable que se inicie en </a:t>
            </a:r>
            <a:r>
              <a:rPr lang="es-MX" dirty="0" smtClean="0"/>
              <a:t>1, </a:t>
            </a:r>
            <a:r>
              <a:rPr lang="es-MX" dirty="0"/>
              <a:t>que </a:t>
            </a:r>
            <a:r>
              <a:rPr lang="es-MX" dirty="0" smtClean="0"/>
              <a:t>será </a:t>
            </a:r>
            <a:r>
              <a:rPr lang="es-MX" dirty="0"/>
              <a:t>el primer valor a escribir y </a:t>
            </a:r>
            <a:r>
              <a:rPr lang="es-MX" dirty="0" smtClean="0"/>
              <a:t>finalice </a:t>
            </a:r>
            <a:r>
              <a:rPr lang="es-MX" dirty="0"/>
              <a:t>en 100 que </a:t>
            </a:r>
            <a:r>
              <a:rPr lang="es-MX" dirty="0" smtClean="0"/>
              <a:t>es el </a:t>
            </a:r>
            <a:r>
              <a:rPr lang="es-MX" dirty="0"/>
              <a:t>último número </a:t>
            </a:r>
            <a:r>
              <a:rPr lang="es-MX" dirty="0" smtClean="0"/>
              <a:t>necesitado, </a:t>
            </a:r>
            <a:r>
              <a:rPr lang="es-MX" dirty="0"/>
              <a:t>incrementando de uno en </a:t>
            </a:r>
            <a:r>
              <a:rPr lang="es-MX" dirty="0" smtClean="0"/>
              <a:t>uno </a:t>
            </a:r>
            <a:r>
              <a:rPr lang="es-MX" dirty="0"/>
              <a:t>dicha variable.</a:t>
            </a: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952" y="4224269"/>
            <a:ext cx="1495849" cy="2364407"/>
          </a:xfrm>
          <a:prstGeom prst="rect">
            <a:avLst/>
          </a:prstGeom>
        </p:spPr>
      </p:pic>
      <p:sp>
        <p:nvSpPr>
          <p:cNvPr id="7" name="Llamada rectangular redondeada 6"/>
          <p:cNvSpPr/>
          <p:nvPr/>
        </p:nvSpPr>
        <p:spPr>
          <a:xfrm>
            <a:off x="2897746" y="2878317"/>
            <a:ext cx="8965463" cy="2054291"/>
          </a:xfrm>
          <a:prstGeom prst="wedgeRoundRectCallout">
            <a:avLst>
              <a:gd name="adj1" fmla="val -63136"/>
              <a:gd name="adj2" fmla="val 47701"/>
              <a:gd name="adj3" fmla="val 16667"/>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1046675" y="866803"/>
            <a:ext cx="726382" cy="923330"/>
          </a:xfrm>
          <a:prstGeom prst="rect">
            <a:avLst/>
          </a:prstGeom>
          <a:noFill/>
        </p:spPr>
        <p:txBody>
          <a:bodyPr wrap="square" rtlCol="0">
            <a:spAutoFit/>
          </a:bodyPr>
          <a:lstStyle/>
          <a:p>
            <a:r>
              <a:rPr lang="es-MX" sz="5400" b="1" dirty="0" smtClean="0">
                <a:solidFill>
                  <a:schemeClr val="bg1"/>
                </a:solidFill>
              </a:rPr>
              <a:t>1</a:t>
            </a:r>
            <a:endParaRPr lang="es-MX" b="1" dirty="0">
              <a:solidFill>
                <a:schemeClr val="bg1"/>
              </a:solidFill>
            </a:endParaRPr>
          </a:p>
        </p:txBody>
      </p:sp>
    </p:spTree>
    <p:extLst>
      <p:ext uri="{BB962C8B-B14F-4D97-AF65-F5344CB8AC3E}">
        <p14:creationId xmlns:p14="http://schemas.microsoft.com/office/powerpoint/2010/main" val="34323366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227" y="467829"/>
            <a:ext cx="10515600" cy="1325563"/>
          </a:xfrm>
        </p:spPr>
        <p:txBody>
          <a:bodyPr>
            <a:normAutofit/>
          </a:bodyPr>
          <a:lstStyle/>
          <a:p>
            <a:pPr algn="ctr"/>
            <a:r>
              <a:rPr lang="es-MX" dirty="0" smtClean="0"/>
              <a:t/>
            </a:r>
            <a:br>
              <a:rPr lang="es-MX" dirty="0" smtClean="0"/>
            </a:br>
            <a:endParaRPr lang="es-MX" dirty="0"/>
          </a:p>
        </p:txBody>
      </p:sp>
      <p:sp>
        <p:nvSpPr>
          <p:cNvPr id="8" name="Rectángulo 7"/>
          <p:cNvSpPr/>
          <p:nvPr/>
        </p:nvSpPr>
        <p:spPr>
          <a:xfrm>
            <a:off x="525773" y="954955"/>
            <a:ext cx="8000041" cy="646331"/>
          </a:xfrm>
          <a:prstGeom prst="rect">
            <a:avLst/>
          </a:prstGeom>
        </p:spPr>
        <p:txBody>
          <a:bodyPr wrap="square">
            <a:spAutoFit/>
          </a:bodyPr>
          <a:lstStyle/>
          <a:p>
            <a:r>
              <a:rPr lang="es-MX" sz="3600" b="1" dirty="0" smtClean="0"/>
              <a:t>… Ejemplo </a:t>
            </a:r>
            <a:r>
              <a:rPr lang="es-MX" sz="3600" b="1" dirty="0"/>
              <a:t>de programa con </a:t>
            </a:r>
            <a:r>
              <a:rPr lang="es-MX" sz="3600" b="1" dirty="0" smtClean="0"/>
              <a:t>While</a:t>
            </a:r>
            <a:endParaRPr lang="es-MX" sz="3600" b="1" dirty="0"/>
          </a:p>
        </p:txBody>
      </p:sp>
      <p:sp>
        <p:nvSpPr>
          <p:cNvPr id="9" name="Botón de acción: Personalizar 8">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delante o Siguiente 12">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Hacia atrás o Anterior 13">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374433" y="2085805"/>
            <a:ext cx="11260428" cy="646331"/>
          </a:xfrm>
          <a:prstGeom prst="rect">
            <a:avLst/>
          </a:prstGeom>
        </p:spPr>
        <p:txBody>
          <a:bodyPr wrap="square">
            <a:spAutoFit/>
          </a:bodyPr>
          <a:lstStyle/>
          <a:p>
            <a:r>
              <a:rPr lang="es-MX" dirty="0"/>
              <a:t>Desarrolle un </a:t>
            </a:r>
            <a:r>
              <a:rPr lang="es-MX" dirty="0" smtClean="0"/>
              <a:t>programa, algoritmo, pseudocódigo y diagrama de flujo  </a:t>
            </a:r>
            <a:r>
              <a:rPr lang="es-MX" dirty="0"/>
              <a:t>que le permita realizar la escritura de los primeros </a:t>
            </a:r>
            <a:r>
              <a:rPr lang="es-MX" dirty="0" smtClean="0"/>
              <a:t>100 </a:t>
            </a:r>
            <a:r>
              <a:rPr lang="es-MX" dirty="0"/>
              <a:t>números </a:t>
            </a:r>
            <a:r>
              <a:rPr lang="es-MX" dirty="0" smtClean="0"/>
              <a:t>naturales con la estructura while.</a:t>
            </a:r>
            <a:endParaRPr lang="es-MX" dirty="0"/>
          </a:p>
        </p:txBody>
      </p:sp>
      <p:sp>
        <p:nvSpPr>
          <p:cNvPr id="5" name="Rectángulo 4"/>
          <p:cNvSpPr/>
          <p:nvPr/>
        </p:nvSpPr>
        <p:spPr>
          <a:xfrm>
            <a:off x="4261895" y="2945290"/>
            <a:ext cx="7372966" cy="646331"/>
          </a:xfrm>
          <a:prstGeom prst="rect">
            <a:avLst/>
          </a:prstGeom>
        </p:spPr>
        <p:txBody>
          <a:bodyPr wrap="square">
            <a:spAutoFit/>
          </a:bodyPr>
          <a:lstStyle/>
          <a:p>
            <a:pPr algn="just"/>
            <a:r>
              <a:rPr lang="es-MX" b="1" u="sng" dirty="0"/>
              <a:t>A</a:t>
            </a:r>
            <a:r>
              <a:rPr lang="es-MX" b="1" u="sng" dirty="0" smtClean="0"/>
              <a:t>hora realizaremos el algoritmo</a:t>
            </a:r>
            <a:r>
              <a:rPr lang="es-MX" dirty="0" smtClean="0"/>
              <a:t>:</a:t>
            </a:r>
          </a:p>
          <a:p>
            <a:pPr algn="just"/>
            <a:endParaRPr lang="es-MX"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769" y="4493593"/>
            <a:ext cx="1495849" cy="2364407"/>
          </a:xfrm>
          <a:prstGeom prst="rect">
            <a:avLst/>
          </a:prstGeom>
        </p:spPr>
      </p:pic>
      <p:sp>
        <p:nvSpPr>
          <p:cNvPr id="7" name="Llamada rectangular redondeada 6"/>
          <p:cNvSpPr/>
          <p:nvPr/>
        </p:nvSpPr>
        <p:spPr>
          <a:xfrm>
            <a:off x="3863662" y="2843244"/>
            <a:ext cx="8007722" cy="2703312"/>
          </a:xfrm>
          <a:prstGeom prst="wedgeRoundRectCallout">
            <a:avLst>
              <a:gd name="adj1" fmla="val -79219"/>
              <a:gd name="adj2" fmla="val 34845"/>
              <a:gd name="adj3" fmla="val 16667"/>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11046675" y="866803"/>
            <a:ext cx="726382" cy="923330"/>
          </a:xfrm>
          <a:prstGeom prst="rect">
            <a:avLst/>
          </a:prstGeom>
          <a:noFill/>
        </p:spPr>
        <p:txBody>
          <a:bodyPr wrap="square" rtlCol="0">
            <a:spAutoFit/>
          </a:bodyPr>
          <a:lstStyle/>
          <a:p>
            <a:r>
              <a:rPr lang="es-MX" sz="5400" b="1" dirty="0" smtClean="0">
                <a:solidFill>
                  <a:schemeClr val="bg1"/>
                </a:solidFill>
              </a:rPr>
              <a:t>2</a:t>
            </a:r>
            <a:endParaRPr lang="es-MX" b="1" dirty="0">
              <a:solidFill>
                <a:schemeClr val="bg1"/>
              </a:solidFill>
            </a:endParaRPr>
          </a:p>
        </p:txBody>
      </p:sp>
      <p:sp>
        <p:nvSpPr>
          <p:cNvPr id="3" name="Llamada de nube 2"/>
          <p:cNvSpPr/>
          <p:nvPr/>
        </p:nvSpPr>
        <p:spPr>
          <a:xfrm>
            <a:off x="0" y="2732136"/>
            <a:ext cx="3631842" cy="1493948"/>
          </a:xfrm>
          <a:prstGeom prst="cloudCallout">
            <a:avLst>
              <a:gd name="adj1" fmla="val -24096"/>
              <a:gd name="adj2" fmla="val 83102"/>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smtClean="0">
                <a:solidFill>
                  <a:schemeClr val="bg1"/>
                </a:solidFill>
              </a:rPr>
              <a:t>Recuerda: Inicia </a:t>
            </a:r>
            <a:r>
              <a:rPr lang="it-IT" sz="1600" dirty="0">
                <a:solidFill>
                  <a:schemeClr val="bg1"/>
                </a:solidFill>
              </a:rPr>
              <a:t>con </a:t>
            </a:r>
            <a:r>
              <a:rPr lang="it-IT" sz="1600" dirty="0" smtClean="0">
                <a:solidFill>
                  <a:schemeClr val="bg1"/>
                </a:solidFill>
              </a:rPr>
              <a:t>i=1</a:t>
            </a:r>
            <a:endParaRPr lang="it-IT" sz="1600" dirty="0">
              <a:solidFill>
                <a:schemeClr val="bg1"/>
              </a:solidFill>
            </a:endParaRPr>
          </a:p>
          <a:p>
            <a:pPr algn="ctr"/>
            <a:r>
              <a:rPr lang="it-IT" sz="1600" dirty="0">
                <a:solidFill>
                  <a:schemeClr val="bg1"/>
                </a:solidFill>
              </a:rPr>
              <a:t>Finaliza con </a:t>
            </a:r>
            <a:r>
              <a:rPr lang="it-IT" sz="1600" dirty="0" smtClean="0">
                <a:solidFill>
                  <a:schemeClr val="bg1"/>
                </a:solidFill>
              </a:rPr>
              <a:t>i=100</a:t>
            </a:r>
            <a:endParaRPr lang="it-IT" sz="1600" dirty="0">
              <a:solidFill>
                <a:schemeClr val="bg1"/>
              </a:solidFill>
            </a:endParaRPr>
          </a:p>
          <a:p>
            <a:pPr algn="ctr"/>
            <a:r>
              <a:rPr lang="it-IT" sz="1600" dirty="0">
                <a:solidFill>
                  <a:schemeClr val="bg1"/>
                </a:solidFill>
              </a:rPr>
              <a:t>Incrementa la </a:t>
            </a:r>
            <a:r>
              <a:rPr lang="it-IT" sz="1600" dirty="0" smtClean="0">
                <a:solidFill>
                  <a:schemeClr val="bg1"/>
                </a:solidFill>
              </a:rPr>
              <a:t>i en </a:t>
            </a:r>
            <a:r>
              <a:rPr lang="it-IT" sz="1600" dirty="0">
                <a:solidFill>
                  <a:schemeClr val="bg1"/>
                </a:solidFill>
              </a:rPr>
              <a:t>uno o sea </a:t>
            </a:r>
            <a:r>
              <a:rPr lang="it-IT" sz="1600" dirty="0" smtClean="0">
                <a:solidFill>
                  <a:schemeClr val="bg1"/>
                </a:solidFill>
              </a:rPr>
              <a:t>i=i+1</a:t>
            </a:r>
            <a:endParaRPr lang="es-MX" sz="1600" dirty="0">
              <a:solidFill>
                <a:schemeClr val="bg1"/>
              </a:solidFill>
            </a:endParaRPr>
          </a:p>
        </p:txBody>
      </p:sp>
      <p:sp>
        <p:nvSpPr>
          <p:cNvPr id="10" name="Rectángulo 9"/>
          <p:cNvSpPr/>
          <p:nvPr/>
        </p:nvSpPr>
        <p:spPr>
          <a:xfrm>
            <a:off x="4261895" y="3270186"/>
            <a:ext cx="7462612" cy="2308324"/>
          </a:xfrm>
          <a:prstGeom prst="rect">
            <a:avLst/>
          </a:prstGeom>
        </p:spPr>
        <p:txBody>
          <a:bodyPr wrap="square">
            <a:spAutoFit/>
          </a:bodyPr>
          <a:lstStyle/>
          <a:p>
            <a:pPr lvl="1"/>
            <a:r>
              <a:rPr lang="es-MX" dirty="0"/>
              <a:t>Inicio</a:t>
            </a:r>
          </a:p>
          <a:p>
            <a:pPr lvl="1"/>
            <a:r>
              <a:rPr lang="es-MX" dirty="0"/>
              <a:t>Asignar a la variable i el valor de 1</a:t>
            </a:r>
          </a:p>
          <a:p>
            <a:pPr lvl="1"/>
            <a:r>
              <a:rPr lang="es-MX" dirty="0"/>
              <a:t>Mientras el valor de i sea menor o igual a </a:t>
            </a:r>
            <a:r>
              <a:rPr lang="es-MX" dirty="0" smtClean="0"/>
              <a:t>100</a:t>
            </a:r>
            <a:endParaRPr lang="es-MX" dirty="0"/>
          </a:p>
          <a:p>
            <a:pPr lvl="1"/>
            <a:r>
              <a:rPr lang="es-MX" dirty="0" smtClean="0"/>
              <a:t>   Inicie </a:t>
            </a:r>
            <a:r>
              <a:rPr lang="es-MX" dirty="0"/>
              <a:t>las instrucciones del ciclo</a:t>
            </a:r>
          </a:p>
          <a:p>
            <a:pPr lvl="1"/>
            <a:r>
              <a:rPr lang="es-MX" dirty="0" smtClean="0"/>
              <a:t>   Escriba en pantalla el </a:t>
            </a:r>
            <a:r>
              <a:rPr lang="es-MX" dirty="0"/>
              <a:t>valor de i</a:t>
            </a:r>
          </a:p>
          <a:p>
            <a:pPr lvl="1"/>
            <a:r>
              <a:rPr lang="es-MX" dirty="0" smtClean="0"/>
              <a:t>   Incremente </a:t>
            </a:r>
            <a:r>
              <a:rPr lang="es-MX" dirty="0"/>
              <a:t>el valor de i en uno</a:t>
            </a:r>
          </a:p>
          <a:p>
            <a:pPr lvl="1"/>
            <a:r>
              <a:rPr lang="es-MX" dirty="0"/>
              <a:t>Finalice las instrucciones del </a:t>
            </a:r>
            <a:r>
              <a:rPr lang="es-MX" dirty="0" smtClean="0"/>
              <a:t>ciclo mientras</a:t>
            </a:r>
            <a:endParaRPr lang="es-MX" dirty="0"/>
          </a:p>
          <a:p>
            <a:pPr lvl="1"/>
            <a:r>
              <a:rPr lang="es-MX" dirty="0"/>
              <a:t>Fin</a:t>
            </a:r>
          </a:p>
        </p:txBody>
      </p:sp>
    </p:spTree>
    <p:extLst>
      <p:ext uri="{BB962C8B-B14F-4D97-AF65-F5344CB8AC3E}">
        <p14:creationId xmlns:p14="http://schemas.microsoft.com/office/powerpoint/2010/main" val="11994942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227" y="467829"/>
            <a:ext cx="10515600" cy="1325563"/>
          </a:xfrm>
        </p:spPr>
        <p:txBody>
          <a:bodyPr>
            <a:normAutofit/>
          </a:bodyPr>
          <a:lstStyle/>
          <a:p>
            <a:pPr algn="ctr"/>
            <a:r>
              <a:rPr lang="es-MX" dirty="0" smtClean="0"/>
              <a:t/>
            </a:r>
            <a:br>
              <a:rPr lang="es-MX" dirty="0" smtClean="0"/>
            </a:br>
            <a:endParaRPr lang="es-MX" dirty="0"/>
          </a:p>
        </p:txBody>
      </p:sp>
      <p:sp>
        <p:nvSpPr>
          <p:cNvPr id="8" name="Rectángulo 7"/>
          <p:cNvSpPr/>
          <p:nvPr/>
        </p:nvSpPr>
        <p:spPr>
          <a:xfrm>
            <a:off x="525773" y="954955"/>
            <a:ext cx="8000041" cy="646331"/>
          </a:xfrm>
          <a:prstGeom prst="rect">
            <a:avLst/>
          </a:prstGeom>
        </p:spPr>
        <p:txBody>
          <a:bodyPr wrap="square">
            <a:spAutoFit/>
          </a:bodyPr>
          <a:lstStyle/>
          <a:p>
            <a:r>
              <a:rPr lang="es-MX" sz="3600" b="1" dirty="0" smtClean="0"/>
              <a:t>… Ejemplo </a:t>
            </a:r>
            <a:r>
              <a:rPr lang="es-MX" sz="3600" b="1" dirty="0"/>
              <a:t>de programa con </a:t>
            </a:r>
            <a:r>
              <a:rPr lang="es-MX" sz="3600" b="1" dirty="0" smtClean="0"/>
              <a:t>While</a:t>
            </a:r>
            <a:endParaRPr lang="es-MX" sz="3600" b="1" dirty="0"/>
          </a:p>
        </p:txBody>
      </p:sp>
      <p:sp>
        <p:nvSpPr>
          <p:cNvPr id="9" name="Botón de acción: Personalizar 8">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delante o Siguiente 12">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Hacia atrás o Anterior 13">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374433" y="2085805"/>
            <a:ext cx="11260428" cy="646331"/>
          </a:xfrm>
          <a:prstGeom prst="rect">
            <a:avLst/>
          </a:prstGeom>
        </p:spPr>
        <p:txBody>
          <a:bodyPr wrap="square">
            <a:spAutoFit/>
          </a:bodyPr>
          <a:lstStyle/>
          <a:p>
            <a:r>
              <a:rPr lang="es-MX" dirty="0"/>
              <a:t>Desarrolle un </a:t>
            </a:r>
            <a:r>
              <a:rPr lang="es-MX" dirty="0" smtClean="0"/>
              <a:t>programa, algoritmo, pseudocódigo y diagrama de flujo  </a:t>
            </a:r>
            <a:r>
              <a:rPr lang="es-MX" dirty="0"/>
              <a:t>que le permita realizar la escritura de los primeros </a:t>
            </a:r>
            <a:r>
              <a:rPr lang="es-MX" dirty="0" smtClean="0"/>
              <a:t>100 </a:t>
            </a:r>
            <a:r>
              <a:rPr lang="es-MX" dirty="0"/>
              <a:t>números </a:t>
            </a:r>
            <a:r>
              <a:rPr lang="es-MX" dirty="0" smtClean="0"/>
              <a:t>naturales con la estructura while.</a:t>
            </a:r>
            <a:endParaRPr lang="es-MX" dirty="0"/>
          </a:p>
        </p:txBody>
      </p:sp>
      <p:sp>
        <p:nvSpPr>
          <p:cNvPr id="5" name="Rectángulo 4"/>
          <p:cNvSpPr/>
          <p:nvPr/>
        </p:nvSpPr>
        <p:spPr>
          <a:xfrm>
            <a:off x="4261895" y="2945290"/>
            <a:ext cx="7372966" cy="646331"/>
          </a:xfrm>
          <a:prstGeom prst="rect">
            <a:avLst/>
          </a:prstGeom>
        </p:spPr>
        <p:txBody>
          <a:bodyPr wrap="square">
            <a:spAutoFit/>
          </a:bodyPr>
          <a:lstStyle/>
          <a:p>
            <a:pPr algn="just"/>
            <a:r>
              <a:rPr lang="es-MX" b="1" u="sng" dirty="0"/>
              <a:t>A</a:t>
            </a:r>
            <a:r>
              <a:rPr lang="es-MX" b="1" u="sng" dirty="0" smtClean="0"/>
              <a:t>hora realizaremos el pseudocódigo</a:t>
            </a:r>
            <a:r>
              <a:rPr lang="es-MX" dirty="0" smtClean="0"/>
              <a:t>:</a:t>
            </a:r>
          </a:p>
          <a:p>
            <a:pPr algn="just"/>
            <a:endParaRPr lang="es-MX"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769" y="4493593"/>
            <a:ext cx="1495849" cy="2364407"/>
          </a:xfrm>
          <a:prstGeom prst="rect">
            <a:avLst/>
          </a:prstGeom>
        </p:spPr>
      </p:pic>
      <p:sp>
        <p:nvSpPr>
          <p:cNvPr id="7" name="Llamada rectangular redondeada 6"/>
          <p:cNvSpPr/>
          <p:nvPr/>
        </p:nvSpPr>
        <p:spPr>
          <a:xfrm>
            <a:off x="3863662" y="2843244"/>
            <a:ext cx="8007722" cy="2703312"/>
          </a:xfrm>
          <a:prstGeom prst="wedgeRoundRectCallout">
            <a:avLst>
              <a:gd name="adj1" fmla="val -79219"/>
              <a:gd name="adj2" fmla="val 34845"/>
              <a:gd name="adj3" fmla="val 16667"/>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11046675" y="866803"/>
            <a:ext cx="726382" cy="923330"/>
          </a:xfrm>
          <a:prstGeom prst="rect">
            <a:avLst/>
          </a:prstGeom>
          <a:noFill/>
        </p:spPr>
        <p:txBody>
          <a:bodyPr wrap="square" rtlCol="0">
            <a:spAutoFit/>
          </a:bodyPr>
          <a:lstStyle/>
          <a:p>
            <a:r>
              <a:rPr lang="es-MX" sz="5400" b="1" dirty="0" smtClean="0">
                <a:solidFill>
                  <a:schemeClr val="bg1"/>
                </a:solidFill>
              </a:rPr>
              <a:t>3</a:t>
            </a:r>
            <a:endParaRPr lang="es-MX" b="1" dirty="0">
              <a:solidFill>
                <a:schemeClr val="bg1"/>
              </a:solidFill>
            </a:endParaRPr>
          </a:p>
        </p:txBody>
      </p:sp>
      <p:sp>
        <p:nvSpPr>
          <p:cNvPr id="3" name="Llamada de nube 2"/>
          <p:cNvSpPr/>
          <p:nvPr/>
        </p:nvSpPr>
        <p:spPr>
          <a:xfrm>
            <a:off x="0" y="2732136"/>
            <a:ext cx="3631842" cy="1493948"/>
          </a:xfrm>
          <a:prstGeom prst="cloudCallout">
            <a:avLst>
              <a:gd name="adj1" fmla="val -24096"/>
              <a:gd name="adj2" fmla="val 83102"/>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smtClean="0">
                <a:solidFill>
                  <a:schemeClr val="bg1"/>
                </a:solidFill>
              </a:rPr>
              <a:t>Recuerda: debe reflejar la misma solución que el algoritmo</a:t>
            </a:r>
            <a:endParaRPr lang="es-MX" sz="1600" dirty="0">
              <a:solidFill>
                <a:schemeClr val="bg1"/>
              </a:solidFill>
            </a:endParaRPr>
          </a:p>
        </p:txBody>
      </p:sp>
      <p:sp>
        <p:nvSpPr>
          <p:cNvPr id="10" name="Rectángulo 9"/>
          <p:cNvSpPr/>
          <p:nvPr/>
        </p:nvSpPr>
        <p:spPr>
          <a:xfrm>
            <a:off x="4261895" y="3270186"/>
            <a:ext cx="7462612" cy="2308324"/>
          </a:xfrm>
          <a:prstGeom prst="rect">
            <a:avLst/>
          </a:prstGeom>
        </p:spPr>
        <p:txBody>
          <a:bodyPr wrap="square">
            <a:spAutoFit/>
          </a:bodyPr>
          <a:lstStyle/>
          <a:p>
            <a:pPr lvl="1"/>
            <a:r>
              <a:rPr lang="es-MX" dirty="0"/>
              <a:t>Inicio</a:t>
            </a:r>
          </a:p>
          <a:p>
            <a:pPr lvl="1"/>
            <a:r>
              <a:rPr lang="es-MX" dirty="0"/>
              <a:t>i=1</a:t>
            </a:r>
          </a:p>
          <a:p>
            <a:pPr lvl="1"/>
            <a:r>
              <a:rPr lang="es-MX" dirty="0"/>
              <a:t>Mientras i&lt;=100 </a:t>
            </a:r>
            <a:r>
              <a:rPr lang="es-MX" dirty="0" smtClean="0"/>
              <a:t>hacer</a:t>
            </a:r>
          </a:p>
          <a:p>
            <a:pPr lvl="1"/>
            <a:r>
              <a:rPr lang="es-MX" dirty="0"/>
              <a:t> </a:t>
            </a:r>
            <a:r>
              <a:rPr lang="es-MX" dirty="0" smtClean="0"/>
              <a:t> Inicio</a:t>
            </a:r>
            <a:endParaRPr lang="es-MX" dirty="0"/>
          </a:p>
          <a:p>
            <a:pPr lvl="1"/>
            <a:r>
              <a:rPr lang="es-MX" dirty="0" smtClean="0"/>
              <a:t>  Escribir en pantalla (i</a:t>
            </a:r>
            <a:r>
              <a:rPr lang="es-MX" dirty="0"/>
              <a:t>)</a:t>
            </a:r>
          </a:p>
          <a:p>
            <a:pPr lvl="1"/>
            <a:r>
              <a:rPr lang="es-MX" dirty="0" smtClean="0"/>
              <a:t>  i</a:t>
            </a:r>
            <a:r>
              <a:rPr lang="es-MX" dirty="0"/>
              <a:t>= </a:t>
            </a:r>
            <a:r>
              <a:rPr lang="es-MX" dirty="0" smtClean="0"/>
              <a:t>i+1</a:t>
            </a:r>
          </a:p>
          <a:p>
            <a:pPr lvl="1"/>
            <a:r>
              <a:rPr lang="es-MX" dirty="0" smtClean="0"/>
              <a:t>Fin_Mientras</a:t>
            </a:r>
            <a:endParaRPr lang="es-MX" dirty="0"/>
          </a:p>
          <a:p>
            <a:pPr lvl="1"/>
            <a:r>
              <a:rPr lang="es-MX" dirty="0"/>
              <a:t>Fin</a:t>
            </a:r>
          </a:p>
        </p:txBody>
      </p:sp>
    </p:spTree>
    <p:extLst>
      <p:ext uri="{BB962C8B-B14F-4D97-AF65-F5344CB8AC3E}">
        <p14:creationId xmlns:p14="http://schemas.microsoft.com/office/powerpoint/2010/main" val="33140754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227" y="467829"/>
            <a:ext cx="10515600" cy="1325563"/>
          </a:xfrm>
        </p:spPr>
        <p:txBody>
          <a:bodyPr>
            <a:normAutofit/>
          </a:bodyPr>
          <a:lstStyle/>
          <a:p>
            <a:pPr algn="ctr"/>
            <a:r>
              <a:rPr lang="es-MX" dirty="0" smtClean="0"/>
              <a:t/>
            </a:r>
            <a:br>
              <a:rPr lang="es-MX" dirty="0" smtClean="0"/>
            </a:br>
            <a:endParaRPr lang="es-MX" dirty="0"/>
          </a:p>
        </p:txBody>
      </p:sp>
      <p:sp>
        <p:nvSpPr>
          <p:cNvPr id="8" name="Rectángulo 7"/>
          <p:cNvSpPr/>
          <p:nvPr/>
        </p:nvSpPr>
        <p:spPr>
          <a:xfrm>
            <a:off x="525773" y="954955"/>
            <a:ext cx="8000041" cy="646331"/>
          </a:xfrm>
          <a:prstGeom prst="rect">
            <a:avLst/>
          </a:prstGeom>
        </p:spPr>
        <p:txBody>
          <a:bodyPr wrap="square">
            <a:spAutoFit/>
          </a:bodyPr>
          <a:lstStyle/>
          <a:p>
            <a:r>
              <a:rPr lang="es-MX" sz="3600" b="1" dirty="0" smtClean="0"/>
              <a:t>… Ejemplo </a:t>
            </a:r>
            <a:r>
              <a:rPr lang="es-MX" sz="3600" b="1" dirty="0"/>
              <a:t>de programa con </a:t>
            </a:r>
            <a:r>
              <a:rPr lang="es-MX" sz="3600" b="1" dirty="0" smtClean="0"/>
              <a:t>While</a:t>
            </a:r>
            <a:endParaRPr lang="es-MX" sz="3600" b="1" dirty="0"/>
          </a:p>
        </p:txBody>
      </p:sp>
      <p:sp>
        <p:nvSpPr>
          <p:cNvPr id="9" name="Botón de acción: Personalizar 8">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delante o Siguiente 12">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Hacia atrás o Anterior 13">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4525793" y="2130085"/>
            <a:ext cx="4631086" cy="646331"/>
          </a:xfrm>
          <a:prstGeom prst="rect">
            <a:avLst/>
          </a:prstGeom>
        </p:spPr>
        <p:txBody>
          <a:bodyPr wrap="square">
            <a:spAutoFit/>
          </a:bodyPr>
          <a:lstStyle/>
          <a:p>
            <a:pPr algn="just"/>
            <a:r>
              <a:rPr lang="es-MX" b="1" u="sng" dirty="0"/>
              <a:t>A</a:t>
            </a:r>
            <a:r>
              <a:rPr lang="es-MX" b="1" u="sng" dirty="0" smtClean="0"/>
              <a:t>hora realizaremos el diagrama de flujo</a:t>
            </a:r>
            <a:r>
              <a:rPr lang="es-MX" dirty="0" smtClean="0"/>
              <a:t>:</a:t>
            </a:r>
          </a:p>
          <a:p>
            <a:pPr algn="just"/>
            <a:endParaRPr lang="es-MX"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769" y="4493593"/>
            <a:ext cx="1495849" cy="2364407"/>
          </a:xfrm>
          <a:prstGeom prst="rect">
            <a:avLst/>
          </a:prstGeom>
        </p:spPr>
      </p:pic>
      <p:sp>
        <p:nvSpPr>
          <p:cNvPr id="7" name="Llamada rectangular redondeada 6"/>
          <p:cNvSpPr/>
          <p:nvPr/>
        </p:nvSpPr>
        <p:spPr>
          <a:xfrm>
            <a:off x="3863662" y="2115029"/>
            <a:ext cx="6181859" cy="4590570"/>
          </a:xfrm>
          <a:prstGeom prst="wedgeRoundRectCallout">
            <a:avLst>
              <a:gd name="adj1" fmla="val -86719"/>
              <a:gd name="adj2" fmla="val 15206"/>
              <a:gd name="adj3" fmla="val 16667"/>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11046675" y="866803"/>
            <a:ext cx="726382" cy="923330"/>
          </a:xfrm>
          <a:prstGeom prst="rect">
            <a:avLst/>
          </a:prstGeom>
          <a:noFill/>
        </p:spPr>
        <p:txBody>
          <a:bodyPr wrap="square" rtlCol="0">
            <a:spAutoFit/>
          </a:bodyPr>
          <a:lstStyle/>
          <a:p>
            <a:r>
              <a:rPr lang="es-MX" sz="5400" b="1" dirty="0" smtClean="0">
                <a:solidFill>
                  <a:schemeClr val="bg1"/>
                </a:solidFill>
              </a:rPr>
              <a:t>4</a:t>
            </a:r>
            <a:endParaRPr lang="es-MX" b="1" dirty="0">
              <a:solidFill>
                <a:schemeClr val="bg1"/>
              </a:solidFill>
            </a:endParaRPr>
          </a:p>
        </p:txBody>
      </p:sp>
      <p:sp>
        <p:nvSpPr>
          <p:cNvPr id="3" name="Llamada de nube 2"/>
          <p:cNvSpPr/>
          <p:nvPr/>
        </p:nvSpPr>
        <p:spPr>
          <a:xfrm>
            <a:off x="0" y="2732136"/>
            <a:ext cx="3631842" cy="1493948"/>
          </a:xfrm>
          <a:prstGeom prst="cloudCallout">
            <a:avLst>
              <a:gd name="adj1" fmla="val -24096"/>
              <a:gd name="adj2" fmla="val 83102"/>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smtClean="0">
                <a:solidFill>
                  <a:schemeClr val="bg1"/>
                </a:solidFill>
              </a:rPr>
              <a:t>Recuerda: debe reflejar la misma solución que el algoritmo o pseudocódigo</a:t>
            </a:r>
            <a:endParaRPr lang="es-MX" sz="1600" dirty="0">
              <a:solidFill>
                <a:schemeClr val="bg1"/>
              </a:solidFill>
            </a:endParaRPr>
          </a:p>
        </p:txBody>
      </p:sp>
      <p:pic>
        <p:nvPicPr>
          <p:cNvPr id="17" name="Imagen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4366" y="2491928"/>
            <a:ext cx="3631296" cy="4213671"/>
          </a:xfrm>
          <a:prstGeom prst="rect">
            <a:avLst/>
          </a:prstGeom>
        </p:spPr>
      </p:pic>
      <p:sp>
        <p:nvSpPr>
          <p:cNvPr id="18" name="CuadroTexto 17"/>
          <p:cNvSpPr txBox="1"/>
          <p:nvPr/>
        </p:nvSpPr>
        <p:spPr>
          <a:xfrm>
            <a:off x="7006107" y="4031086"/>
            <a:ext cx="437882" cy="461665"/>
          </a:xfrm>
          <a:prstGeom prst="rect">
            <a:avLst/>
          </a:prstGeom>
          <a:noFill/>
        </p:spPr>
        <p:txBody>
          <a:bodyPr wrap="square" rtlCol="0">
            <a:spAutoFit/>
          </a:bodyPr>
          <a:lstStyle/>
          <a:p>
            <a:r>
              <a:rPr lang="es-MX" sz="2400" dirty="0"/>
              <a:t>&gt;</a:t>
            </a:r>
          </a:p>
        </p:txBody>
      </p:sp>
      <p:sp>
        <p:nvSpPr>
          <p:cNvPr id="19" name="CuadroTexto 18"/>
          <p:cNvSpPr txBox="1"/>
          <p:nvPr/>
        </p:nvSpPr>
        <p:spPr>
          <a:xfrm>
            <a:off x="6300928" y="4639213"/>
            <a:ext cx="653664" cy="461665"/>
          </a:xfrm>
          <a:prstGeom prst="rect">
            <a:avLst/>
          </a:prstGeom>
          <a:noFill/>
        </p:spPr>
        <p:txBody>
          <a:bodyPr wrap="square" rtlCol="0">
            <a:spAutoFit/>
          </a:bodyPr>
          <a:lstStyle/>
          <a:p>
            <a:r>
              <a:rPr lang="es-MX" sz="2400" dirty="0" smtClean="0"/>
              <a:t>&lt;=</a:t>
            </a:r>
            <a:endParaRPr lang="es-MX" sz="2400" dirty="0"/>
          </a:p>
        </p:txBody>
      </p:sp>
    </p:spTree>
    <p:extLst>
      <p:ext uri="{BB962C8B-B14F-4D97-AF65-F5344CB8AC3E}">
        <p14:creationId xmlns:p14="http://schemas.microsoft.com/office/powerpoint/2010/main" val="17075955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227" y="467829"/>
            <a:ext cx="10515600" cy="1325563"/>
          </a:xfrm>
        </p:spPr>
        <p:txBody>
          <a:bodyPr>
            <a:normAutofit/>
          </a:bodyPr>
          <a:lstStyle/>
          <a:p>
            <a:pPr algn="ctr"/>
            <a:r>
              <a:rPr lang="es-MX" dirty="0" smtClean="0"/>
              <a:t/>
            </a:r>
            <a:br>
              <a:rPr lang="es-MX" dirty="0" smtClean="0"/>
            </a:br>
            <a:endParaRPr lang="es-MX" dirty="0"/>
          </a:p>
        </p:txBody>
      </p:sp>
      <p:sp>
        <p:nvSpPr>
          <p:cNvPr id="8" name="Rectángulo 7"/>
          <p:cNvSpPr/>
          <p:nvPr/>
        </p:nvSpPr>
        <p:spPr>
          <a:xfrm>
            <a:off x="525773" y="954955"/>
            <a:ext cx="8000041" cy="646331"/>
          </a:xfrm>
          <a:prstGeom prst="rect">
            <a:avLst/>
          </a:prstGeom>
        </p:spPr>
        <p:txBody>
          <a:bodyPr wrap="square">
            <a:spAutoFit/>
          </a:bodyPr>
          <a:lstStyle/>
          <a:p>
            <a:r>
              <a:rPr lang="es-MX" sz="3600" b="1" dirty="0" smtClean="0"/>
              <a:t>… Ejemplo </a:t>
            </a:r>
            <a:r>
              <a:rPr lang="es-MX" sz="3600" b="1" dirty="0"/>
              <a:t>de programa con </a:t>
            </a:r>
            <a:r>
              <a:rPr lang="es-MX" sz="3600" b="1" dirty="0" smtClean="0"/>
              <a:t>While</a:t>
            </a:r>
            <a:endParaRPr lang="es-MX" sz="3600" b="1" dirty="0"/>
          </a:p>
        </p:txBody>
      </p:sp>
      <p:sp>
        <p:nvSpPr>
          <p:cNvPr id="9" name="Botón de acción: Personalizar 8">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delante o Siguiente 12">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Hacia atrás o Anterior 13">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4525793" y="2130085"/>
            <a:ext cx="4953058" cy="646331"/>
          </a:xfrm>
          <a:prstGeom prst="rect">
            <a:avLst/>
          </a:prstGeom>
        </p:spPr>
        <p:txBody>
          <a:bodyPr wrap="square">
            <a:spAutoFit/>
          </a:bodyPr>
          <a:lstStyle/>
          <a:p>
            <a:pPr algn="just"/>
            <a:r>
              <a:rPr lang="es-MX" b="1" u="sng" dirty="0"/>
              <a:t>A</a:t>
            </a:r>
            <a:r>
              <a:rPr lang="es-MX" b="1" u="sng" dirty="0" smtClean="0"/>
              <a:t>hora realizaremos el código del programa</a:t>
            </a:r>
            <a:r>
              <a:rPr lang="es-MX" dirty="0" smtClean="0"/>
              <a:t>:</a:t>
            </a:r>
          </a:p>
          <a:p>
            <a:pPr algn="just"/>
            <a:endParaRPr lang="es-MX"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769" y="4493593"/>
            <a:ext cx="1495849" cy="2364407"/>
          </a:xfrm>
          <a:prstGeom prst="rect">
            <a:avLst/>
          </a:prstGeom>
        </p:spPr>
      </p:pic>
      <p:sp>
        <p:nvSpPr>
          <p:cNvPr id="7" name="Llamada rectangular redondeada 6"/>
          <p:cNvSpPr/>
          <p:nvPr/>
        </p:nvSpPr>
        <p:spPr>
          <a:xfrm>
            <a:off x="3863662" y="2115029"/>
            <a:ext cx="6181859" cy="4590570"/>
          </a:xfrm>
          <a:prstGeom prst="wedgeRoundRectCallout">
            <a:avLst>
              <a:gd name="adj1" fmla="val -86719"/>
              <a:gd name="adj2" fmla="val 15206"/>
              <a:gd name="adj3" fmla="val 16667"/>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11046675" y="866803"/>
            <a:ext cx="726382" cy="923330"/>
          </a:xfrm>
          <a:prstGeom prst="rect">
            <a:avLst/>
          </a:prstGeom>
          <a:noFill/>
        </p:spPr>
        <p:txBody>
          <a:bodyPr wrap="square" rtlCol="0">
            <a:spAutoFit/>
          </a:bodyPr>
          <a:lstStyle/>
          <a:p>
            <a:r>
              <a:rPr lang="es-MX" sz="5400" b="1" dirty="0">
                <a:solidFill>
                  <a:schemeClr val="bg1"/>
                </a:solidFill>
              </a:rPr>
              <a:t>5</a:t>
            </a:r>
            <a:endParaRPr lang="es-MX" b="1" dirty="0">
              <a:solidFill>
                <a:schemeClr val="bg1"/>
              </a:solidFill>
            </a:endParaRPr>
          </a:p>
        </p:txBody>
      </p:sp>
      <p:sp>
        <p:nvSpPr>
          <p:cNvPr id="3" name="Llamada de nube 2"/>
          <p:cNvSpPr/>
          <p:nvPr/>
        </p:nvSpPr>
        <p:spPr>
          <a:xfrm>
            <a:off x="38637" y="2059117"/>
            <a:ext cx="3631842" cy="1734156"/>
          </a:xfrm>
          <a:prstGeom prst="cloudCallout">
            <a:avLst>
              <a:gd name="adj1" fmla="val -21968"/>
              <a:gd name="adj2" fmla="val 9572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smtClean="0">
                <a:solidFill>
                  <a:schemeClr val="bg1"/>
                </a:solidFill>
              </a:rPr>
              <a:t>Recuerda: debe reflejar la misma solución que el algoritmo, pseudocódigo o diagrama</a:t>
            </a:r>
            <a:endParaRPr lang="es-MX" sz="1600" dirty="0">
              <a:solidFill>
                <a:schemeClr val="bg1"/>
              </a:solidFill>
            </a:endParaRPr>
          </a:p>
        </p:txBody>
      </p:sp>
      <p:sp>
        <p:nvSpPr>
          <p:cNvPr id="4" name="Rectángulo 3"/>
          <p:cNvSpPr/>
          <p:nvPr/>
        </p:nvSpPr>
        <p:spPr>
          <a:xfrm>
            <a:off x="5756027" y="2543403"/>
            <a:ext cx="3038030" cy="3970318"/>
          </a:xfrm>
          <a:prstGeom prst="rect">
            <a:avLst/>
          </a:prstGeom>
        </p:spPr>
        <p:txBody>
          <a:bodyPr wrap="square">
            <a:spAutoFit/>
          </a:bodyPr>
          <a:lstStyle/>
          <a:p>
            <a:r>
              <a:rPr lang="es-MX" dirty="0"/>
              <a:t>#</a:t>
            </a:r>
            <a:r>
              <a:rPr lang="es-MX" dirty="0" err="1"/>
              <a:t>include</a:t>
            </a:r>
            <a:r>
              <a:rPr lang="es-MX" dirty="0"/>
              <a:t> &lt;</a:t>
            </a:r>
            <a:r>
              <a:rPr lang="es-MX" dirty="0" err="1" smtClean="0"/>
              <a:t>conio.h</a:t>
            </a:r>
            <a:r>
              <a:rPr lang="es-MX" dirty="0" smtClean="0"/>
              <a:t>&gt;</a:t>
            </a:r>
            <a:endParaRPr lang="es-MX" dirty="0"/>
          </a:p>
          <a:p>
            <a:r>
              <a:rPr lang="es-MX" dirty="0"/>
              <a:t>#</a:t>
            </a:r>
            <a:r>
              <a:rPr lang="es-MX" dirty="0" err="1"/>
              <a:t>include</a:t>
            </a:r>
            <a:r>
              <a:rPr lang="es-MX" dirty="0"/>
              <a:t> </a:t>
            </a:r>
            <a:r>
              <a:rPr lang="es-MX" dirty="0" smtClean="0"/>
              <a:t>&lt;</a:t>
            </a:r>
            <a:r>
              <a:rPr lang="es-MX" dirty="0" err="1" smtClean="0"/>
              <a:t>stdio.h</a:t>
            </a:r>
            <a:r>
              <a:rPr lang="es-MX" dirty="0" smtClean="0"/>
              <a:t>&gt;</a:t>
            </a:r>
            <a:endParaRPr lang="es-MX" dirty="0"/>
          </a:p>
          <a:p>
            <a:r>
              <a:rPr lang="es-MX" dirty="0" err="1"/>
              <a:t>int</a:t>
            </a:r>
            <a:r>
              <a:rPr lang="es-MX" dirty="0"/>
              <a:t> i;</a:t>
            </a:r>
          </a:p>
          <a:p>
            <a:r>
              <a:rPr lang="es-MX" dirty="0" err="1"/>
              <a:t>main</a:t>
            </a:r>
            <a:r>
              <a:rPr lang="es-MX" dirty="0"/>
              <a:t>()</a:t>
            </a:r>
          </a:p>
          <a:p>
            <a:r>
              <a:rPr lang="es-MX" dirty="0" smtClean="0"/>
              <a:t>{</a:t>
            </a:r>
          </a:p>
          <a:p>
            <a:r>
              <a:rPr lang="es-MX" dirty="0" err="1" smtClean="0"/>
              <a:t>clrscr</a:t>
            </a:r>
            <a:r>
              <a:rPr lang="es-MX" dirty="0"/>
              <a:t>();</a:t>
            </a:r>
          </a:p>
          <a:p>
            <a:r>
              <a:rPr lang="es-MX" dirty="0"/>
              <a:t>i=1;</a:t>
            </a:r>
          </a:p>
          <a:p>
            <a:r>
              <a:rPr lang="es-MX" b="1" dirty="0"/>
              <a:t>while (i&lt;=100)</a:t>
            </a:r>
          </a:p>
          <a:p>
            <a:r>
              <a:rPr lang="es-MX" b="1" dirty="0" smtClean="0"/>
              <a:t>   { </a:t>
            </a:r>
          </a:p>
          <a:p>
            <a:r>
              <a:rPr lang="es-MX" b="1" dirty="0"/>
              <a:t> </a:t>
            </a:r>
            <a:r>
              <a:rPr lang="es-MX" b="1" dirty="0" smtClean="0"/>
              <a:t>   </a:t>
            </a:r>
            <a:r>
              <a:rPr lang="es-MX" b="1" dirty="0" err="1" smtClean="0"/>
              <a:t>printf</a:t>
            </a:r>
            <a:r>
              <a:rPr lang="es-MX" b="1" dirty="0"/>
              <a:t>("%d ",i);</a:t>
            </a:r>
          </a:p>
          <a:p>
            <a:r>
              <a:rPr lang="es-MX" b="1" dirty="0" smtClean="0"/>
              <a:t>    i</a:t>
            </a:r>
            <a:r>
              <a:rPr lang="es-MX" b="1" dirty="0"/>
              <a:t>++;</a:t>
            </a:r>
          </a:p>
          <a:p>
            <a:r>
              <a:rPr lang="es-MX" b="1" dirty="0" smtClean="0"/>
              <a:t>    }</a:t>
            </a:r>
            <a:endParaRPr lang="es-MX" b="1" dirty="0"/>
          </a:p>
          <a:p>
            <a:r>
              <a:rPr lang="es-MX" dirty="0" err="1"/>
              <a:t>getch</a:t>
            </a:r>
            <a:r>
              <a:rPr lang="es-MX" dirty="0"/>
              <a:t>();  </a:t>
            </a:r>
            <a:endParaRPr lang="es-MX" dirty="0" smtClean="0"/>
          </a:p>
          <a:p>
            <a:r>
              <a:rPr lang="es-MX" dirty="0" smtClean="0"/>
              <a:t>}</a:t>
            </a:r>
            <a:endParaRPr lang="es-MX" dirty="0"/>
          </a:p>
        </p:txBody>
      </p:sp>
      <p:sp>
        <p:nvSpPr>
          <p:cNvPr id="10" name="Elipse 9"/>
          <p:cNvSpPr/>
          <p:nvPr/>
        </p:nvSpPr>
        <p:spPr>
          <a:xfrm>
            <a:off x="5215943" y="4391696"/>
            <a:ext cx="3206839" cy="1558344"/>
          </a:xfrm>
          <a:prstGeom prst="ellipse">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822759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485803" y="2245829"/>
            <a:ext cx="11078668" cy="1200329"/>
          </a:xfrm>
          <a:prstGeom prst="rect">
            <a:avLst/>
          </a:prstGeom>
          <a:noFill/>
        </p:spPr>
        <p:txBody>
          <a:bodyPr wrap="square" rtlCol="0">
            <a:spAutoFit/>
          </a:bodyPr>
          <a:lstStyle/>
          <a:p>
            <a:pPr algn="just"/>
            <a:r>
              <a:rPr lang="es-ES" sz="2400" dirty="0" smtClean="0">
                <a:latin typeface="Century Gothic" panose="020B0502020202020204" pitchFamily="34" charset="0"/>
              </a:rPr>
              <a:t>El </a:t>
            </a:r>
            <a:r>
              <a:rPr lang="es-ES" sz="2400" dirty="0">
                <a:latin typeface="Century Gothic" panose="020B0502020202020204" pitchFamily="34" charset="0"/>
              </a:rPr>
              <a:t>cuerpo de un bucle no se ejecuta nunca si la prueba o condición de repetición del bucle no se </a:t>
            </a:r>
            <a:r>
              <a:rPr lang="es-ES" sz="2400" dirty="0" smtClean="0">
                <a:latin typeface="Century Gothic" panose="020B0502020202020204" pitchFamily="34" charset="0"/>
              </a:rPr>
              <a:t>cumple, </a:t>
            </a:r>
            <a:r>
              <a:rPr lang="es-ES" sz="2400" dirty="0" smtClean="0">
                <a:latin typeface="Century Gothic" panose="020B0502020202020204" pitchFamily="34" charset="0"/>
              </a:rPr>
              <a:t>cuando es falsa, o cuando </a:t>
            </a:r>
            <a:r>
              <a:rPr lang="es-ES" sz="2400" dirty="0">
                <a:latin typeface="Century Gothic" panose="020B0502020202020204" pitchFamily="34" charset="0"/>
              </a:rPr>
              <a:t>se alcanza while la primera vez</a:t>
            </a:r>
            <a:r>
              <a:rPr lang="es-ES" sz="2400" dirty="0" smtClean="0">
                <a:latin typeface="Century Gothic" panose="020B0502020202020204" pitchFamily="34" charset="0"/>
              </a:rPr>
              <a:t>.</a:t>
            </a:r>
            <a:endParaRPr lang="es-ES" sz="2400" dirty="0">
              <a:latin typeface="Century Gothic" panose="020B0502020202020204" pitchFamily="34" charset="0"/>
            </a:endParaRPr>
          </a:p>
        </p:txBody>
      </p:sp>
      <p:sp>
        <p:nvSpPr>
          <p:cNvPr id="8" name="Rectángulo 8"/>
          <p:cNvSpPr/>
          <p:nvPr/>
        </p:nvSpPr>
        <p:spPr>
          <a:xfrm>
            <a:off x="0" y="6582488"/>
            <a:ext cx="9775065" cy="246221"/>
          </a:xfrm>
          <a:prstGeom prst="rect">
            <a:avLst/>
          </a:prstGeom>
        </p:spPr>
        <p:txBody>
          <a:bodyPr wrap="square">
            <a:spAutoFit/>
          </a:bodyPr>
          <a:lstStyle/>
          <a:p>
            <a:r>
              <a:rPr lang="es-MX" sz="1000" dirty="0"/>
              <a:t>P</a:t>
            </a:r>
            <a:r>
              <a:rPr lang="es-MX" sz="1000" dirty="0" smtClean="0"/>
              <a:t>rogramación </a:t>
            </a:r>
            <a:r>
              <a:rPr lang="es-MX" sz="1000" dirty="0"/>
              <a:t>en C. Metodología, algoritmos y Estructura de </a:t>
            </a:r>
            <a:r>
              <a:rPr lang="es-MX" sz="1000" dirty="0" err="1"/>
              <a:t>Datos.Luis</a:t>
            </a:r>
            <a:r>
              <a:rPr lang="es-MX" sz="1000" dirty="0"/>
              <a:t> </a:t>
            </a:r>
            <a:r>
              <a:rPr lang="es-MX" sz="1000" dirty="0" err="1"/>
              <a:t>Joyanes</a:t>
            </a:r>
            <a:r>
              <a:rPr lang="es-MX" sz="1000" dirty="0"/>
              <a:t> Aguilar y </a:t>
            </a:r>
            <a:r>
              <a:rPr lang="es-MX" sz="1000" dirty="0" err="1"/>
              <a:t>Zahonero</a:t>
            </a:r>
            <a:r>
              <a:rPr lang="es-MX" sz="1000" dirty="0"/>
              <a:t> Martínez, </a:t>
            </a:r>
            <a:r>
              <a:rPr lang="es-MX" sz="1000" dirty="0" err="1"/>
              <a:t>i.Mcgraw</a:t>
            </a:r>
            <a:r>
              <a:rPr lang="es-MX" sz="1000" dirty="0"/>
              <a:t>-Hill / interamericana de España, s.a., 2006</a:t>
            </a:r>
          </a:p>
        </p:txBody>
      </p:sp>
      <p:sp>
        <p:nvSpPr>
          <p:cNvPr id="6" name="Botón de acción: Personalizar 5">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9" name="Botón de acción: Inicio 8">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p:txBody>
          <a:bodyPr/>
          <a:lstStyle/>
          <a:p>
            <a:r>
              <a:rPr lang="es-ES" b="1" dirty="0">
                <a:latin typeface="Century Gothic" panose="020B0502020202020204" pitchFamily="34" charset="0"/>
              </a:rPr>
              <a:t>Bucles while con cero </a:t>
            </a:r>
            <a:r>
              <a:rPr lang="es-ES" b="1" dirty="0" smtClean="0">
                <a:latin typeface="Century Gothic" panose="020B0502020202020204" pitchFamily="34" charset="0"/>
              </a:rPr>
              <a:t>iteraciones</a:t>
            </a:r>
            <a:endParaRPr lang="es-MX" dirty="0"/>
          </a:p>
        </p:txBody>
      </p:sp>
      <p:pic>
        <p:nvPicPr>
          <p:cNvPr id="4" name="Imagen 3"/>
          <p:cNvPicPr>
            <a:picLocks noChangeAspect="1"/>
          </p:cNvPicPr>
          <p:nvPr/>
        </p:nvPicPr>
        <p:blipFill>
          <a:blip r:embed="rId3"/>
          <a:stretch>
            <a:fillRect/>
          </a:stretch>
        </p:blipFill>
        <p:spPr>
          <a:xfrm>
            <a:off x="654313" y="3679309"/>
            <a:ext cx="3841646" cy="2766313"/>
          </a:xfrm>
          <a:prstGeom prst="rect">
            <a:avLst/>
          </a:prstGeom>
        </p:spPr>
      </p:pic>
      <p:pic>
        <p:nvPicPr>
          <p:cNvPr id="12" name="Imagen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0932" y="4218081"/>
            <a:ext cx="1495849" cy="2364407"/>
          </a:xfrm>
          <a:prstGeom prst="rect">
            <a:avLst/>
          </a:prstGeom>
        </p:spPr>
      </p:pic>
      <p:sp>
        <p:nvSpPr>
          <p:cNvPr id="13" name="Llamada rectangular redondeada 12"/>
          <p:cNvSpPr/>
          <p:nvPr/>
        </p:nvSpPr>
        <p:spPr>
          <a:xfrm>
            <a:off x="6708197" y="3089864"/>
            <a:ext cx="5322438" cy="1688198"/>
          </a:xfrm>
          <a:prstGeom prst="wedgeRoundRectCallout">
            <a:avLst>
              <a:gd name="adj1" fmla="val -60211"/>
              <a:gd name="adj2" fmla="val 58757"/>
              <a:gd name="adj3" fmla="val 1666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bg1"/>
                </a:solidFill>
              </a:rPr>
              <a:t>El contador esta inicializado en 1 y la condición </a:t>
            </a:r>
            <a:r>
              <a:rPr lang="es-ES" dirty="0" smtClean="0">
                <a:solidFill>
                  <a:schemeClr val="bg1"/>
                </a:solidFill>
              </a:rPr>
              <a:t>indica </a:t>
            </a:r>
            <a:r>
              <a:rPr lang="es-ES" dirty="0">
                <a:solidFill>
                  <a:schemeClr val="bg1"/>
                </a:solidFill>
              </a:rPr>
              <a:t>que cuando </a:t>
            </a:r>
            <a:r>
              <a:rPr lang="es-ES" dirty="0" smtClean="0">
                <a:solidFill>
                  <a:schemeClr val="bg1"/>
                </a:solidFill>
              </a:rPr>
              <a:t>el contador </a:t>
            </a:r>
            <a:r>
              <a:rPr lang="es-ES" dirty="0">
                <a:solidFill>
                  <a:schemeClr val="bg1"/>
                </a:solidFill>
              </a:rPr>
              <a:t>sea mayor a 100 se imprima, pero </a:t>
            </a:r>
            <a:r>
              <a:rPr lang="es-ES" dirty="0" smtClean="0">
                <a:solidFill>
                  <a:schemeClr val="bg1"/>
                </a:solidFill>
              </a:rPr>
              <a:t>dado que </a:t>
            </a:r>
            <a:r>
              <a:rPr lang="es-ES" dirty="0">
                <a:solidFill>
                  <a:schemeClr val="bg1"/>
                </a:solidFill>
              </a:rPr>
              <a:t>1 no es mayor que </a:t>
            </a:r>
            <a:r>
              <a:rPr lang="es-ES" dirty="0" smtClean="0">
                <a:solidFill>
                  <a:schemeClr val="bg1"/>
                </a:solidFill>
              </a:rPr>
              <a:t>100, </a:t>
            </a:r>
            <a:r>
              <a:rPr lang="es-ES" dirty="0">
                <a:solidFill>
                  <a:schemeClr val="bg1"/>
                </a:solidFill>
              </a:rPr>
              <a:t>jamás se ejecutara el programa</a:t>
            </a:r>
            <a:r>
              <a:rPr lang="es-ES" dirty="0" smtClean="0">
                <a:solidFill>
                  <a:schemeClr val="bg1"/>
                </a:solidFill>
              </a:rPr>
              <a:t>.</a:t>
            </a:r>
            <a:endParaRPr lang="es-ES" dirty="0">
              <a:solidFill>
                <a:schemeClr val="bg1"/>
              </a:solidFill>
            </a:endParaRPr>
          </a:p>
        </p:txBody>
      </p:sp>
    </p:spTree>
    <p:extLst>
      <p:ext uri="{BB962C8B-B14F-4D97-AF65-F5344CB8AC3E}">
        <p14:creationId xmlns:p14="http://schemas.microsoft.com/office/powerpoint/2010/main" val="37284228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otón de acción: Personalizar 4">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8" name="Botón de acción: Inicio 7">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delante o Siguiente 8">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atrás o Anterior 9">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p:cNvSpPr/>
          <p:nvPr/>
        </p:nvSpPr>
        <p:spPr>
          <a:xfrm>
            <a:off x="600199" y="951895"/>
            <a:ext cx="7132081" cy="646331"/>
          </a:xfrm>
          <a:prstGeom prst="rect">
            <a:avLst/>
          </a:prstGeom>
        </p:spPr>
        <p:txBody>
          <a:bodyPr wrap="none">
            <a:spAutoFit/>
          </a:bodyPr>
          <a:lstStyle/>
          <a:p>
            <a:r>
              <a:rPr lang="es-ES" sz="3600" b="1" dirty="0" smtClean="0">
                <a:latin typeface="Century Gothic" panose="020B0502020202020204" pitchFamily="34" charset="0"/>
              </a:rPr>
              <a:t>Bucle controlado </a:t>
            </a:r>
            <a:r>
              <a:rPr lang="es-ES" sz="3600" b="1" dirty="0">
                <a:latin typeface="Century Gothic" panose="020B0502020202020204" pitchFamily="34" charset="0"/>
              </a:rPr>
              <a:t>por </a:t>
            </a:r>
            <a:r>
              <a:rPr lang="es-ES" sz="3600" b="1" dirty="0" smtClean="0">
                <a:latin typeface="Century Gothic" panose="020B0502020202020204" pitchFamily="34" charset="0"/>
              </a:rPr>
              <a:t>centinela</a:t>
            </a:r>
            <a:endParaRPr lang="es-ES" sz="3600" b="1" dirty="0">
              <a:latin typeface="Century Gothic" panose="020B0502020202020204" pitchFamily="34" charset="0"/>
            </a:endParaRPr>
          </a:p>
        </p:txBody>
      </p:sp>
      <p:sp>
        <p:nvSpPr>
          <p:cNvPr id="11" name="6 CuadroTexto"/>
          <p:cNvSpPr txBox="1"/>
          <p:nvPr/>
        </p:nvSpPr>
        <p:spPr>
          <a:xfrm>
            <a:off x="1076717" y="2454846"/>
            <a:ext cx="7268793" cy="1569660"/>
          </a:xfrm>
          <a:prstGeom prst="rect">
            <a:avLst/>
          </a:prstGeom>
          <a:noFill/>
        </p:spPr>
        <p:txBody>
          <a:bodyPr wrap="square" rtlCol="0">
            <a:spAutoFit/>
          </a:bodyPr>
          <a:lstStyle/>
          <a:p>
            <a:pPr algn="just"/>
            <a:r>
              <a:rPr lang="es-ES" sz="2400" dirty="0" smtClean="0">
                <a:latin typeface="Century Gothic" panose="020B0502020202020204" pitchFamily="34" charset="0"/>
              </a:rPr>
              <a:t>La </a:t>
            </a:r>
            <a:r>
              <a:rPr lang="es-ES" sz="2400" dirty="0">
                <a:latin typeface="Century Gothic" panose="020B0502020202020204" pitchFamily="34" charset="0"/>
              </a:rPr>
              <a:t>condición del bucle comprueba </a:t>
            </a:r>
            <a:r>
              <a:rPr lang="es-ES" sz="2400" dirty="0" smtClean="0">
                <a:latin typeface="Century Gothic" panose="020B0502020202020204" pitchFamily="34" charset="0"/>
              </a:rPr>
              <a:t>cada dato </a:t>
            </a:r>
            <a:r>
              <a:rPr lang="es-ES" sz="2400" dirty="0">
                <a:latin typeface="Century Gothic" panose="020B0502020202020204" pitchFamily="34" charset="0"/>
              </a:rPr>
              <a:t>y termina cuando se lee el valor centinela. El valor centinela </a:t>
            </a:r>
            <a:r>
              <a:rPr lang="es-ES" sz="2400" dirty="0" smtClean="0">
                <a:latin typeface="Century Gothic" panose="020B0502020202020204" pitchFamily="34" charset="0"/>
              </a:rPr>
              <a:t>debe </a:t>
            </a:r>
            <a:r>
              <a:rPr lang="es-ES" sz="2400" dirty="0">
                <a:latin typeface="Century Gothic" panose="020B0502020202020204" pitchFamily="34" charset="0"/>
              </a:rPr>
              <a:t>ser un valor que no pueda producirse como </a:t>
            </a:r>
            <a:r>
              <a:rPr lang="es-ES" sz="2400" dirty="0" smtClean="0">
                <a:latin typeface="Century Gothic" panose="020B0502020202020204" pitchFamily="34" charset="0"/>
              </a:rPr>
              <a:t>dato.</a:t>
            </a:r>
            <a:endParaRPr lang="es-ES" sz="2400" dirty="0">
              <a:latin typeface="Century Gothic" panose="020B0502020202020204" pitchFamily="34" charset="0"/>
            </a:endParaRPr>
          </a:p>
        </p:txBody>
      </p:sp>
    </p:spTree>
    <p:extLst>
      <p:ext uri="{BB962C8B-B14F-4D97-AF65-F5344CB8AC3E}">
        <p14:creationId xmlns:p14="http://schemas.microsoft.com/office/powerpoint/2010/main" val="31167105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otón de acción: Personalizar 5">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atrás o Anterior 12">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3"/>
          <a:stretch>
            <a:fillRect/>
          </a:stretch>
        </p:blipFill>
        <p:spPr>
          <a:xfrm>
            <a:off x="137524" y="3181349"/>
            <a:ext cx="4857750" cy="3524250"/>
          </a:xfrm>
          <a:prstGeom prst="rect">
            <a:avLst/>
          </a:prstGeom>
        </p:spPr>
      </p:pic>
      <p:pic>
        <p:nvPicPr>
          <p:cNvPr id="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1296" t="50495" r="47461" b="38459"/>
          <a:stretch/>
        </p:blipFill>
        <p:spPr bwMode="auto">
          <a:xfrm>
            <a:off x="5694743" y="2452868"/>
            <a:ext cx="6344992" cy="145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Llamada rectangular redondeada 2"/>
          <p:cNvSpPr/>
          <p:nvPr/>
        </p:nvSpPr>
        <p:spPr>
          <a:xfrm>
            <a:off x="4882690" y="4104673"/>
            <a:ext cx="2345683" cy="1508377"/>
          </a:xfrm>
          <a:prstGeom prst="wedgeRoundRectCallout">
            <a:avLst>
              <a:gd name="adj1" fmla="val -126589"/>
              <a:gd name="adj2" fmla="val -344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bg1"/>
                </a:solidFill>
              </a:rPr>
              <a:t>El valor centinela permite romper una sentencia ingresando </a:t>
            </a:r>
            <a:r>
              <a:rPr lang="es-ES" dirty="0" smtClean="0">
                <a:solidFill>
                  <a:schemeClr val="bg1"/>
                </a:solidFill>
              </a:rPr>
              <a:t>su </a:t>
            </a:r>
            <a:r>
              <a:rPr lang="es-ES" dirty="0">
                <a:solidFill>
                  <a:schemeClr val="bg1"/>
                </a:solidFill>
              </a:rPr>
              <a:t>valor </a:t>
            </a:r>
            <a:r>
              <a:rPr lang="es-ES" dirty="0" smtClean="0">
                <a:solidFill>
                  <a:schemeClr val="bg1"/>
                </a:solidFill>
              </a:rPr>
              <a:t>al inicio.</a:t>
            </a:r>
            <a:endParaRPr lang="es-MX" dirty="0"/>
          </a:p>
        </p:txBody>
      </p:sp>
      <p:sp>
        <p:nvSpPr>
          <p:cNvPr id="17" name="Triángulo isósceles 16"/>
          <p:cNvSpPr/>
          <p:nvPr/>
        </p:nvSpPr>
        <p:spPr>
          <a:xfrm rot="16200000">
            <a:off x="4607831" y="2822915"/>
            <a:ext cx="1474358" cy="699468"/>
          </a:xfrm>
          <a:prstGeom prst="triangle">
            <a:avLst>
              <a:gd name="adj" fmla="val 1156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5694743" y="2055958"/>
            <a:ext cx="2794715" cy="369332"/>
          </a:xfrm>
          <a:prstGeom prst="rect">
            <a:avLst/>
          </a:prstGeom>
          <a:noFill/>
        </p:spPr>
        <p:txBody>
          <a:bodyPr wrap="square" rtlCol="0">
            <a:spAutoFit/>
          </a:bodyPr>
          <a:lstStyle/>
          <a:p>
            <a:r>
              <a:rPr lang="es-MX" dirty="0" smtClean="0"/>
              <a:t>Ejecución:</a:t>
            </a:r>
            <a:endParaRPr lang="es-MX" dirty="0"/>
          </a:p>
        </p:txBody>
      </p:sp>
      <p:pic>
        <p:nvPicPr>
          <p:cNvPr id="19" name="Imagen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10140" y="3948060"/>
            <a:ext cx="1801285" cy="2847193"/>
          </a:xfrm>
          <a:prstGeom prst="rect">
            <a:avLst/>
          </a:prstGeom>
        </p:spPr>
      </p:pic>
      <p:sp>
        <p:nvSpPr>
          <p:cNvPr id="20" name="Rectángulo 19"/>
          <p:cNvSpPr/>
          <p:nvPr/>
        </p:nvSpPr>
        <p:spPr>
          <a:xfrm>
            <a:off x="600199" y="951895"/>
            <a:ext cx="5214889" cy="646331"/>
          </a:xfrm>
          <a:prstGeom prst="rect">
            <a:avLst/>
          </a:prstGeom>
        </p:spPr>
        <p:txBody>
          <a:bodyPr wrap="none">
            <a:spAutoFit/>
          </a:bodyPr>
          <a:lstStyle/>
          <a:p>
            <a:r>
              <a:rPr lang="es-ES" sz="3600" b="1" dirty="0" smtClean="0">
                <a:latin typeface="Century Gothic" panose="020B0502020202020204" pitchFamily="34" charset="0"/>
              </a:rPr>
              <a:t>Ejemplo con centinela</a:t>
            </a:r>
            <a:endParaRPr lang="es-ES" sz="3600" b="1" dirty="0">
              <a:latin typeface="Century Gothic" panose="020B0502020202020204" pitchFamily="34" charset="0"/>
            </a:endParaRPr>
          </a:p>
        </p:txBody>
      </p:sp>
    </p:spTree>
    <p:extLst>
      <p:ext uri="{BB962C8B-B14F-4D97-AF65-F5344CB8AC3E}">
        <p14:creationId xmlns:p14="http://schemas.microsoft.com/office/powerpoint/2010/main" val="11901150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Botón de acción: Personalizar 9">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atrás o Anterior 12">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p:cNvSpPr/>
          <p:nvPr/>
        </p:nvSpPr>
        <p:spPr>
          <a:xfrm>
            <a:off x="461380" y="997144"/>
            <a:ext cx="9481110" cy="584775"/>
          </a:xfrm>
          <a:prstGeom prst="rect">
            <a:avLst/>
          </a:prstGeom>
        </p:spPr>
        <p:txBody>
          <a:bodyPr wrap="square">
            <a:spAutoFit/>
          </a:bodyPr>
          <a:lstStyle/>
          <a:p>
            <a:r>
              <a:rPr lang="es-MX" sz="3200" b="1" dirty="0">
                <a:latin typeface="Century Gothic" panose="020B0502020202020204" pitchFamily="34" charset="0"/>
              </a:rPr>
              <a:t>Bucles</a:t>
            </a:r>
            <a:r>
              <a:rPr lang="pt-BR" sz="3200" b="1" dirty="0">
                <a:latin typeface="Century Gothic" panose="020B0502020202020204" pitchFamily="34" charset="0"/>
              </a:rPr>
              <a:t> controlados por indicadores (banderas)</a:t>
            </a:r>
            <a:endParaRPr lang="pt-BR" sz="3200" b="1" dirty="0">
              <a:latin typeface="Century Gothic" panose="020B0502020202020204" pitchFamily="34" charset="0"/>
            </a:endParaRPr>
          </a:p>
        </p:txBody>
      </p:sp>
      <p:sp>
        <p:nvSpPr>
          <p:cNvPr id="15" name="5 CuadroTexto"/>
          <p:cNvSpPr txBox="1"/>
          <p:nvPr/>
        </p:nvSpPr>
        <p:spPr>
          <a:xfrm>
            <a:off x="873505" y="2746966"/>
            <a:ext cx="8914440" cy="3108543"/>
          </a:xfrm>
          <a:prstGeom prst="rect">
            <a:avLst/>
          </a:prstGeom>
          <a:noFill/>
        </p:spPr>
        <p:txBody>
          <a:bodyPr wrap="square" rtlCol="0">
            <a:spAutoFit/>
          </a:bodyPr>
          <a:lstStyle/>
          <a:p>
            <a:pPr algn="just"/>
            <a:r>
              <a:rPr lang="es-ES" sz="2800" dirty="0">
                <a:latin typeface="Century Gothic" panose="020B0502020202020204" pitchFamily="34" charset="0"/>
                <a:cs typeface="Arial" panose="020B0604020202020204" pitchFamily="34" charset="0"/>
              </a:rPr>
              <a:t>S</a:t>
            </a:r>
            <a:r>
              <a:rPr lang="es-ES" sz="2800" dirty="0" smtClean="0">
                <a:latin typeface="Century Gothic" panose="020B0502020202020204" pitchFamily="34" charset="0"/>
                <a:cs typeface="Arial" panose="020B0604020202020204" pitchFamily="34" charset="0"/>
              </a:rPr>
              <a:t>e </a:t>
            </a:r>
            <a:r>
              <a:rPr lang="es-ES" sz="2800" dirty="0">
                <a:latin typeface="Century Gothic" panose="020B0502020202020204" pitchFamily="34" charset="0"/>
                <a:cs typeface="Arial" panose="020B0604020202020204" pitchFamily="34" charset="0"/>
              </a:rPr>
              <a:t>utiliza una variable booleana </a:t>
            </a:r>
            <a:r>
              <a:rPr lang="es-ES" sz="2800" dirty="0" smtClean="0">
                <a:latin typeface="Century Gothic" panose="020B0502020202020204" pitchFamily="34" charset="0"/>
                <a:cs typeface="Arial" panose="020B0604020202020204" pitchFamily="34" charset="0"/>
              </a:rPr>
              <a:t>como indicador, también se le conoce como </a:t>
            </a:r>
            <a:r>
              <a:rPr lang="es-ES" sz="2800" b="1" i="1" u="sng" dirty="0" smtClean="0">
                <a:latin typeface="Century Gothic" panose="020B0502020202020204" pitchFamily="34" charset="0"/>
                <a:cs typeface="Arial" panose="020B0604020202020204" pitchFamily="34" charset="0"/>
              </a:rPr>
              <a:t>bandera </a:t>
            </a:r>
            <a:r>
              <a:rPr lang="es-ES" sz="2800" b="1" i="1" u="sng" dirty="0">
                <a:latin typeface="Century Gothic" panose="020B0502020202020204" pitchFamily="34" charset="0"/>
                <a:cs typeface="Arial" panose="020B0604020202020204" pitchFamily="34" charset="0"/>
              </a:rPr>
              <a:t>de </a:t>
            </a:r>
            <a:r>
              <a:rPr lang="es-ES" sz="2800" b="1" i="1" u="sng" dirty="0" smtClean="0">
                <a:latin typeface="Century Gothic" panose="020B0502020202020204" pitchFamily="34" charset="0"/>
                <a:cs typeface="Arial" panose="020B0604020202020204" pitchFamily="34" charset="0"/>
              </a:rPr>
              <a:t>estado</a:t>
            </a:r>
            <a:r>
              <a:rPr lang="es-ES" sz="2800" dirty="0" smtClean="0">
                <a:latin typeface="Century Gothic" panose="020B0502020202020204" pitchFamily="34" charset="0"/>
                <a:cs typeface="Arial" panose="020B0604020202020204" pitchFamily="34" charset="0"/>
              </a:rPr>
              <a:t> para </a:t>
            </a:r>
            <a:r>
              <a:rPr lang="es-ES" sz="2800" dirty="0">
                <a:latin typeface="Century Gothic" panose="020B0502020202020204" pitchFamily="34" charset="0"/>
                <a:cs typeface="Arial" panose="020B0604020202020204" pitchFamily="34" charset="0"/>
              </a:rPr>
              <a:t>controlar la ejecución de un </a:t>
            </a:r>
            <a:r>
              <a:rPr lang="es-ES" sz="2800" dirty="0" smtClean="0">
                <a:latin typeface="Century Gothic" panose="020B0502020202020204" pitchFamily="34" charset="0"/>
                <a:cs typeface="Arial" panose="020B0604020202020204" pitchFamily="34" charset="0"/>
              </a:rPr>
              <a:t>bucle. </a:t>
            </a:r>
            <a:endParaRPr lang="es-ES" sz="2800" dirty="0" smtClean="0">
              <a:latin typeface="Century Gothic" panose="020B0502020202020204" pitchFamily="34" charset="0"/>
              <a:cs typeface="Arial" panose="020B0604020202020204" pitchFamily="34" charset="0"/>
            </a:endParaRPr>
          </a:p>
          <a:p>
            <a:pPr algn="just"/>
            <a:endParaRPr lang="es-ES" sz="2800" dirty="0">
              <a:latin typeface="Century Gothic" panose="020B0502020202020204" pitchFamily="34" charset="0"/>
              <a:cs typeface="Arial" panose="020B0604020202020204" pitchFamily="34" charset="0"/>
            </a:endParaRPr>
          </a:p>
          <a:p>
            <a:pPr algn="just"/>
            <a:r>
              <a:rPr lang="es-ES" sz="2800" dirty="0" smtClean="0">
                <a:latin typeface="Century Gothic" panose="020B0502020202020204" pitchFamily="34" charset="0"/>
                <a:cs typeface="Arial" panose="020B0604020202020204" pitchFamily="34" charset="0"/>
              </a:rPr>
              <a:t>Un </a:t>
            </a:r>
            <a:r>
              <a:rPr lang="es-ES" sz="2800" i="1" dirty="0" smtClean="0">
                <a:latin typeface="Century Gothic" panose="020B0502020202020204" pitchFamily="34" charset="0"/>
                <a:cs typeface="Arial" panose="020B0604020202020204" pitchFamily="34" charset="0"/>
              </a:rPr>
              <a:t>bucle controlado </a:t>
            </a:r>
            <a:r>
              <a:rPr lang="es-ES" sz="2800" i="1" dirty="0">
                <a:latin typeface="Century Gothic" panose="020B0502020202020204" pitchFamily="34" charset="0"/>
                <a:cs typeface="Arial" panose="020B0604020202020204" pitchFamily="34" charset="0"/>
              </a:rPr>
              <a:t>por </a:t>
            </a:r>
            <a:r>
              <a:rPr lang="es-ES" sz="2800" i="1" dirty="0" smtClean="0">
                <a:latin typeface="Century Gothic" panose="020B0502020202020204" pitchFamily="34" charset="0"/>
                <a:cs typeface="Arial" panose="020B0604020202020204" pitchFamily="34" charset="0"/>
              </a:rPr>
              <a:t>indicador-bandera, </a:t>
            </a:r>
            <a:r>
              <a:rPr lang="es-ES" sz="2800" dirty="0">
                <a:latin typeface="Century Gothic" panose="020B0502020202020204" pitchFamily="34" charset="0"/>
                <a:cs typeface="Arial" panose="020B0604020202020204" pitchFamily="34" charset="0"/>
              </a:rPr>
              <a:t>se ejecuta hasta que se produce el suceso anticipado y se cambia </a:t>
            </a:r>
            <a:r>
              <a:rPr lang="es-ES" sz="2800" dirty="0" smtClean="0">
                <a:latin typeface="Century Gothic" panose="020B0502020202020204" pitchFamily="34" charset="0"/>
                <a:cs typeface="Arial" panose="020B0604020202020204" pitchFamily="34" charset="0"/>
              </a:rPr>
              <a:t>el valor </a:t>
            </a:r>
            <a:r>
              <a:rPr lang="es-ES" sz="2800" dirty="0">
                <a:latin typeface="Century Gothic" panose="020B0502020202020204" pitchFamily="34" charset="0"/>
                <a:cs typeface="Arial" panose="020B0604020202020204" pitchFamily="34" charset="0"/>
              </a:rPr>
              <a:t>del indicador.</a:t>
            </a:r>
          </a:p>
        </p:txBody>
      </p:sp>
    </p:spTree>
    <p:extLst>
      <p:ext uri="{BB962C8B-B14F-4D97-AF65-F5344CB8AC3E}">
        <p14:creationId xmlns:p14="http://schemas.microsoft.com/office/powerpoint/2010/main" val="3361680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5155936" y="2132856"/>
            <a:ext cx="7030517"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6600" dirty="0" smtClean="0"/>
              <a:t>Datos de Identificación</a:t>
            </a:r>
            <a:endParaRPr lang="es-MX" sz="6600" dirty="0"/>
          </a:p>
        </p:txBody>
      </p:sp>
      <p:grpSp>
        <p:nvGrpSpPr>
          <p:cNvPr id="3" name="Grupo 2"/>
          <p:cNvGrpSpPr/>
          <p:nvPr/>
        </p:nvGrpSpPr>
        <p:grpSpPr>
          <a:xfrm>
            <a:off x="810000" y="1417638"/>
            <a:ext cx="4708349" cy="3857175"/>
            <a:chOff x="810000" y="1417638"/>
            <a:chExt cx="4708349" cy="3857175"/>
          </a:xfrm>
        </p:grpSpPr>
        <p:sp>
          <p:nvSpPr>
            <p:cNvPr id="4" name="Elipse 3"/>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5" name="Rectángulo 4"/>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1</a:t>
              </a:r>
              <a:endParaRPr lang="es-MX" sz="23900" dirty="0">
                <a:latin typeface="Arial Black" panose="020B0A04020102020204" pitchFamily="34" charset="0"/>
              </a:endParaRPr>
            </a:p>
          </p:txBody>
        </p:sp>
        <p:sp>
          <p:nvSpPr>
            <p:cNvPr id="6" name="Triángulo isósceles 5"/>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9" name="Marcador de texto 2"/>
          <p:cNvSpPr txBox="1">
            <a:spLocks/>
          </p:cNvSpPr>
          <p:nvPr/>
        </p:nvSpPr>
        <p:spPr>
          <a:xfrm>
            <a:off x="5568847" y="4454832"/>
            <a:ext cx="6617606" cy="713241"/>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s-MX" dirty="0" smtClean="0"/>
              <a:t>Localización / ubicación espacial dentro del mapa curricular</a:t>
            </a:r>
            <a:endParaRPr lang="es-MX" dirty="0"/>
          </a:p>
        </p:txBody>
      </p:sp>
      <p:sp>
        <p:nvSpPr>
          <p:cNvPr id="10" name="Marcador de texto 3"/>
          <p:cNvSpPr txBox="1">
            <a:spLocks/>
          </p:cNvSpPr>
          <p:nvPr/>
        </p:nvSpPr>
        <p:spPr>
          <a:xfrm>
            <a:off x="6354459" y="5581256"/>
            <a:ext cx="1573541" cy="829620"/>
          </a:xfrm>
          <a:prstGeom prst="rect">
            <a:avLst/>
          </a:prstGeom>
        </p:spPr>
        <p:txBody>
          <a:bodyPr anchor="ct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s-MX" sz="1400" dirty="0" smtClean="0"/>
              <a:t>Descargar mapa curricular</a:t>
            </a:r>
            <a:endParaRPr lang="es-MX" sz="1400" dirty="0"/>
          </a:p>
        </p:txBody>
      </p:sp>
      <p:sp>
        <p:nvSpPr>
          <p:cNvPr id="11" name="Botón de acción: Personalizar 10">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12" name="Botón de acción: Documento 11">
            <a:hlinkClick r:id="rId3" highlightClick="1"/>
          </p:cNvPr>
          <p:cNvSpPr/>
          <p:nvPr/>
        </p:nvSpPr>
        <p:spPr>
          <a:xfrm>
            <a:off x="5568847" y="5308898"/>
            <a:ext cx="785612" cy="942658"/>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Inicio 12">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p:cNvSpPr/>
          <p:nvPr/>
        </p:nvSpPr>
        <p:spPr>
          <a:xfrm>
            <a:off x="5568847" y="4868015"/>
            <a:ext cx="5313891" cy="369332"/>
          </a:xfrm>
          <a:prstGeom prst="rect">
            <a:avLst/>
          </a:prstGeom>
        </p:spPr>
        <p:txBody>
          <a:bodyPr wrap="none">
            <a:spAutoFit/>
          </a:bodyPr>
          <a:lstStyle/>
          <a:p>
            <a:r>
              <a:rPr lang="es-MX" dirty="0"/>
              <a:t>http://www.uaemex.mx/catespuni/pdfs/143.pdf</a:t>
            </a:r>
          </a:p>
        </p:txBody>
      </p:sp>
      <p:sp>
        <p:nvSpPr>
          <p:cNvPr id="15" name="Botón de acción: Hacia delante o Siguiente 14">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Botón de acción: Hacia atrás o Anterior 15">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024163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8"/>
          <p:cNvSpPr/>
          <p:nvPr/>
        </p:nvSpPr>
        <p:spPr>
          <a:xfrm>
            <a:off x="128789" y="6459378"/>
            <a:ext cx="9556124" cy="246221"/>
          </a:xfrm>
          <a:prstGeom prst="rect">
            <a:avLst/>
          </a:prstGeom>
        </p:spPr>
        <p:txBody>
          <a:bodyPr wrap="square">
            <a:spAutoFit/>
          </a:bodyPr>
          <a:lstStyle/>
          <a:p>
            <a:r>
              <a:rPr lang="es-MX" sz="1000" dirty="0"/>
              <a:t>P</a:t>
            </a:r>
            <a:r>
              <a:rPr lang="es-MX" sz="1000" dirty="0" smtClean="0"/>
              <a:t>rogramación </a:t>
            </a:r>
            <a:r>
              <a:rPr lang="es-MX" sz="1000" dirty="0"/>
              <a:t>en C. Metodología, algoritmos y Estructura de </a:t>
            </a:r>
            <a:r>
              <a:rPr lang="es-MX" sz="1000" dirty="0" err="1"/>
              <a:t>Datos.Luis</a:t>
            </a:r>
            <a:r>
              <a:rPr lang="es-MX" sz="1000" dirty="0"/>
              <a:t> </a:t>
            </a:r>
            <a:r>
              <a:rPr lang="es-MX" sz="1000" dirty="0" err="1"/>
              <a:t>Joyanes</a:t>
            </a:r>
            <a:r>
              <a:rPr lang="es-MX" sz="1000" dirty="0"/>
              <a:t> Aguilar y </a:t>
            </a:r>
            <a:r>
              <a:rPr lang="es-MX" sz="1000" dirty="0" err="1"/>
              <a:t>Zahonero</a:t>
            </a:r>
            <a:r>
              <a:rPr lang="es-MX" sz="1000" dirty="0"/>
              <a:t> Martínez, </a:t>
            </a:r>
            <a:r>
              <a:rPr lang="es-MX" sz="1000" dirty="0" err="1"/>
              <a:t>i.Mcgraw</a:t>
            </a:r>
            <a:r>
              <a:rPr lang="es-MX" sz="1000" dirty="0"/>
              <a:t>-Hill / interamericana de España, s.a., 2006</a:t>
            </a:r>
          </a:p>
        </p:txBody>
      </p:sp>
      <p:sp>
        <p:nvSpPr>
          <p:cNvPr id="6" name="Botón de acción: Personalizar 5">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8" name="Botón de acción: Inicio 7">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delante o Siguiente 8">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atrás o Anterior 9">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p:cNvSpPr/>
          <p:nvPr/>
        </p:nvSpPr>
        <p:spPr>
          <a:xfrm>
            <a:off x="600199" y="951895"/>
            <a:ext cx="7393371" cy="646331"/>
          </a:xfrm>
          <a:prstGeom prst="rect">
            <a:avLst/>
          </a:prstGeom>
        </p:spPr>
        <p:txBody>
          <a:bodyPr wrap="none">
            <a:spAutoFit/>
          </a:bodyPr>
          <a:lstStyle/>
          <a:p>
            <a:r>
              <a:rPr lang="es-ES" sz="3600" b="1" dirty="0" smtClean="0">
                <a:latin typeface="Century Gothic" panose="020B0502020202020204" pitchFamily="34" charset="0"/>
              </a:rPr>
              <a:t>Ejemplo </a:t>
            </a:r>
            <a:r>
              <a:rPr lang="es-ES" sz="3600" b="1" dirty="0">
                <a:latin typeface="Century Gothic" panose="020B0502020202020204" pitchFamily="34" charset="0"/>
              </a:rPr>
              <a:t>con indicador-bandera</a:t>
            </a:r>
            <a:endParaRPr lang="es-ES" sz="3600" b="1" dirty="0">
              <a:latin typeface="Century Gothic" panose="020B0502020202020204" pitchFamily="34" charset="0"/>
            </a:endParaRPr>
          </a:p>
        </p:txBody>
      </p:sp>
      <p:pic>
        <p:nvPicPr>
          <p:cNvPr id="2" name="Imagen 1"/>
          <p:cNvPicPr>
            <a:picLocks noChangeAspect="1"/>
          </p:cNvPicPr>
          <p:nvPr/>
        </p:nvPicPr>
        <p:blipFill>
          <a:blip r:embed="rId3"/>
          <a:stretch>
            <a:fillRect/>
          </a:stretch>
        </p:blipFill>
        <p:spPr>
          <a:xfrm>
            <a:off x="128789" y="3176391"/>
            <a:ext cx="8012560" cy="3239120"/>
          </a:xfrm>
          <a:prstGeom prst="rect">
            <a:avLst/>
          </a:prstGeom>
        </p:spPr>
      </p:pic>
      <p:pic>
        <p:nvPicPr>
          <p:cNvPr id="12" name="Imagen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0994" y="3612185"/>
            <a:ext cx="1801285" cy="2847193"/>
          </a:xfrm>
          <a:prstGeom prst="rect">
            <a:avLst/>
          </a:prstGeom>
        </p:spPr>
      </p:pic>
      <p:sp>
        <p:nvSpPr>
          <p:cNvPr id="3" name="Llamada rectangular redondeada 2"/>
          <p:cNvSpPr/>
          <p:nvPr/>
        </p:nvSpPr>
        <p:spPr>
          <a:xfrm>
            <a:off x="8141349" y="1506828"/>
            <a:ext cx="4050651" cy="1669563"/>
          </a:xfrm>
          <a:prstGeom prst="wedgeRoundRectCallout">
            <a:avLst>
              <a:gd name="adj1" fmla="val -21469"/>
              <a:gd name="adj2" fmla="val 75630"/>
              <a:gd name="adj3" fmla="val 1666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rPr>
              <a:t>La bandera es </a:t>
            </a:r>
            <a:r>
              <a:rPr lang="es-MX" dirty="0" smtClean="0">
                <a:solidFill>
                  <a:schemeClr val="bg1"/>
                </a:solidFill>
              </a:rPr>
              <a:t>el “digito-leído” </a:t>
            </a:r>
            <a:r>
              <a:rPr lang="es-MX" dirty="0">
                <a:solidFill>
                  <a:schemeClr val="bg1"/>
                </a:solidFill>
              </a:rPr>
              <a:t>y cuando se ingrese un valor </a:t>
            </a:r>
            <a:r>
              <a:rPr lang="es-MX" dirty="0" smtClean="0">
                <a:solidFill>
                  <a:schemeClr val="bg1"/>
                </a:solidFill>
              </a:rPr>
              <a:t>numérico, </a:t>
            </a:r>
            <a:r>
              <a:rPr lang="es-MX" dirty="0">
                <a:solidFill>
                  <a:schemeClr val="bg1"/>
                </a:solidFill>
              </a:rPr>
              <a:t>el programa terminara de </a:t>
            </a:r>
            <a:r>
              <a:rPr lang="es-MX" dirty="0" smtClean="0">
                <a:solidFill>
                  <a:schemeClr val="bg1"/>
                </a:solidFill>
              </a:rPr>
              <a:t>ejecutarse, </a:t>
            </a:r>
            <a:r>
              <a:rPr lang="es-MX" dirty="0">
                <a:solidFill>
                  <a:schemeClr val="bg1"/>
                </a:solidFill>
              </a:rPr>
              <a:t>de lo contrario </a:t>
            </a:r>
            <a:r>
              <a:rPr lang="es-MX" dirty="0" smtClean="0">
                <a:solidFill>
                  <a:schemeClr val="bg1"/>
                </a:solidFill>
              </a:rPr>
              <a:t>continuara.</a:t>
            </a:r>
            <a:endParaRPr lang="es-MX" dirty="0">
              <a:solidFill>
                <a:schemeClr val="bg1"/>
              </a:solidFill>
            </a:endParaRPr>
          </a:p>
        </p:txBody>
      </p:sp>
    </p:spTree>
    <p:extLst>
      <p:ext uri="{BB962C8B-B14F-4D97-AF65-F5344CB8AC3E}">
        <p14:creationId xmlns:p14="http://schemas.microsoft.com/office/powerpoint/2010/main" val="14993604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p:txBody>
          <a:bodyPr>
            <a:normAutofit/>
          </a:bodyPr>
          <a:lstStyle/>
          <a:p>
            <a:r>
              <a:rPr lang="es-MX" b="1" dirty="0" smtClean="0">
                <a:latin typeface="Century Gothic" panose="020B0502020202020204" pitchFamily="34" charset="0"/>
              </a:rPr>
              <a:t>Bucles while (true)</a:t>
            </a:r>
            <a:endParaRPr lang="es-MX" b="1" dirty="0">
              <a:latin typeface="Century Gothic" panose="020B0502020202020204" pitchFamily="34" charset="0"/>
            </a:endParaRPr>
          </a:p>
        </p:txBody>
      </p:sp>
      <p:sp>
        <p:nvSpPr>
          <p:cNvPr id="7" name="2 Subtítulo"/>
          <p:cNvSpPr>
            <a:spLocks noGrp="1"/>
          </p:cNvSpPr>
          <p:nvPr>
            <p:ph type="subTitle" idx="4294967295"/>
          </p:nvPr>
        </p:nvSpPr>
        <p:spPr>
          <a:xfrm>
            <a:off x="342621" y="2065044"/>
            <a:ext cx="10716162" cy="3432622"/>
          </a:xfrm>
        </p:spPr>
        <p:txBody>
          <a:bodyPr>
            <a:noAutofit/>
          </a:bodyPr>
          <a:lstStyle/>
          <a:p>
            <a:endParaRPr lang="es-MX" dirty="0" smtClean="0">
              <a:latin typeface="Century Gothic" pitchFamily="34" charset="0"/>
            </a:endParaRPr>
          </a:p>
          <a:p>
            <a:pPr marL="342900" indent="-342900" algn="just">
              <a:buFont typeface="Arial" pitchFamily="34" charset="0"/>
              <a:buChar char="•"/>
            </a:pPr>
            <a:r>
              <a:rPr lang="es-MX" dirty="0">
                <a:solidFill>
                  <a:schemeClr val="tx1"/>
                </a:solidFill>
                <a:latin typeface="Century Gothic" panose="020B0502020202020204" pitchFamily="34" charset="0"/>
              </a:rPr>
              <a:t>La condición que se comprueba en un bucle </a:t>
            </a:r>
            <a:r>
              <a:rPr lang="es-MX" dirty="0" smtClean="0">
                <a:solidFill>
                  <a:schemeClr val="tx1"/>
                </a:solidFill>
                <a:latin typeface="Century Gothic" panose="020B0502020202020204" pitchFamily="34" charset="0"/>
              </a:rPr>
              <a:t>while </a:t>
            </a:r>
            <a:r>
              <a:rPr lang="es-MX" dirty="0">
                <a:solidFill>
                  <a:schemeClr val="tx1"/>
                </a:solidFill>
                <a:latin typeface="Century Gothic" panose="020B0502020202020204" pitchFamily="34" charset="0"/>
              </a:rPr>
              <a:t>puede ser cualquier expresión </a:t>
            </a:r>
            <a:r>
              <a:rPr lang="es-MX" dirty="0" smtClean="0">
                <a:solidFill>
                  <a:schemeClr val="tx1"/>
                </a:solidFill>
                <a:latin typeface="Century Gothic" panose="020B0502020202020204" pitchFamily="34" charset="0"/>
              </a:rPr>
              <a:t>válida. </a:t>
            </a:r>
            <a:endParaRPr lang="es-MX" dirty="0" smtClean="0">
              <a:solidFill>
                <a:schemeClr val="tx1"/>
              </a:solidFill>
              <a:latin typeface="Century Gothic" panose="020B0502020202020204" pitchFamily="34" charset="0"/>
            </a:endParaRPr>
          </a:p>
          <a:p>
            <a:pPr marL="342900" indent="-342900" algn="just">
              <a:buFont typeface="Arial" pitchFamily="34" charset="0"/>
              <a:buChar char="•"/>
            </a:pPr>
            <a:endParaRPr lang="es-MX" dirty="0" smtClean="0">
              <a:solidFill>
                <a:schemeClr val="tx1"/>
              </a:solidFill>
              <a:latin typeface="Century Gothic" panose="020B0502020202020204" pitchFamily="34" charset="0"/>
            </a:endParaRPr>
          </a:p>
          <a:p>
            <a:pPr marL="342900" indent="-342900" algn="just">
              <a:buFont typeface="Arial" pitchFamily="34" charset="0"/>
              <a:buChar char="•"/>
            </a:pPr>
            <a:r>
              <a:rPr lang="es-MX" dirty="0" smtClean="0">
                <a:solidFill>
                  <a:schemeClr val="tx1"/>
                </a:solidFill>
                <a:latin typeface="Century Gothic" panose="020B0502020202020204" pitchFamily="34" charset="0"/>
              </a:rPr>
              <a:t>Mientras </a:t>
            </a:r>
            <a:r>
              <a:rPr lang="es-MX" dirty="0">
                <a:solidFill>
                  <a:schemeClr val="tx1"/>
                </a:solidFill>
                <a:latin typeface="Century Gothic" panose="020B0502020202020204" pitchFamily="34" charset="0"/>
              </a:rPr>
              <a:t>que </a:t>
            </a:r>
            <a:r>
              <a:rPr lang="es-MX" dirty="0" smtClean="0">
                <a:solidFill>
                  <a:schemeClr val="tx1"/>
                </a:solidFill>
                <a:latin typeface="Century Gothic" panose="020B0502020202020204" pitchFamily="34" charset="0"/>
              </a:rPr>
              <a:t> la </a:t>
            </a:r>
            <a:r>
              <a:rPr lang="es-MX" dirty="0">
                <a:solidFill>
                  <a:schemeClr val="tx1"/>
                </a:solidFill>
                <a:latin typeface="Century Gothic" panose="020B0502020202020204" pitchFamily="34" charset="0"/>
              </a:rPr>
              <a:t>condición permanezca verdadera (</a:t>
            </a:r>
            <a:r>
              <a:rPr lang="es-MX" dirty="0" smtClean="0">
                <a:solidFill>
                  <a:schemeClr val="tx1"/>
                </a:solidFill>
                <a:latin typeface="Century Gothic" panose="020B0502020202020204" pitchFamily="34" charset="0"/>
              </a:rPr>
              <a:t>distinta </a:t>
            </a:r>
            <a:r>
              <a:rPr lang="es-MX" dirty="0">
                <a:solidFill>
                  <a:schemeClr val="tx1"/>
                </a:solidFill>
                <a:latin typeface="Century Gothic" panose="020B0502020202020204" pitchFamily="34" charset="0"/>
              </a:rPr>
              <a:t>de </a:t>
            </a:r>
            <a:r>
              <a:rPr lang="es-MX" dirty="0" smtClean="0">
                <a:solidFill>
                  <a:schemeClr val="tx1"/>
                </a:solidFill>
                <a:latin typeface="Century Gothic" panose="020B0502020202020204" pitchFamily="34" charset="0"/>
              </a:rPr>
              <a:t>0), </a:t>
            </a:r>
            <a:r>
              <a:rPr lang="es-MX" dirty="0">
                <a:solidFill>
                  <a:schemeClr val="tx1"/>
                </a:solidFill>
                <a:latin typeface="Century Gothic" panose="020B0502020202020204" pitchFamily="34" charset="0"/>
              </a:rPr>
              <a:t>el bucle while continuará ejecutándose</a:t>
            </a:r>
            <a:r>
              <a:rPr lang="es-MX" dirty="0" smtClean="0">
                <a:solidFill>
                  <a:schemeClr val="tx1"/>
                </a:solidFill>
                <a:latin typeface="Century Gothic" panose="020B0502020202020204" pitchFamily="34" charset="0"/>
              </a:rPr>
              <a:t>. </a:t>
            </a:r>
            <a:endParaRPr lang="es-MX" dirty="0" smtClean="0">
              <a:solidFill>
                <a:schemeClr val="tx1"/>
              </a:solidFill>
              <a:latin typeface="Century Gothic" panose="020B0502020202020204" pitchFamily="34" charset="0"/>
            </a:endParaRPr>
          </a:p>
          <a:p>
            <a:pPr marL="342900" indent="-342900" algn="just">
              <a:buFont typeface="Arial" pitchFamily="34" charset="0"/>
              <a:buChar char="•"/>
            </a:pPr>
            <a:endParaRPr lang="es-MX" dirty="0" smtClean="0">
              <a:solidFill>
                <a:schemeClr val="tx1"/>
              </a:solidFill>
              <a:latin typeface="Century Gothic" panose="020B0502020202020204" pitchFamily="34" charset="0"/>
            </a:endParaRPr>
          </a:p>
          <a:p>
            <a:pPr marL="342900" indent="-342900" algn="just">
              <a:buFont typeface="Arial" pitchFamily="34" charset="0"/>
              <a:buChar char="•"/>
            </a:pPr>
            <a:r>
              <a:rPr lang="es-MX" dirty="0" smtClean="0">
                <a:solidFill>
                  <a:schemeClr val="tx1"/>
                </a:solidFill>
                <a:latin typeface="Century Gothic" panose="020B0502020202020204" pitchFamily="34" charset="0"/>
              </a:rPr>
              <a:t>Se </a:t>
            </a:r>
            <a:r>
              <a:rPr lang="es-MX" dirty="0" smtClean="0">
                <a:solidFill>
                  <a:schemeClr val="tx1"/>
                </a:solidFill>
                <a:latin typeface="Century Gothic" panose="020B0502020202020204" pitchFamily="34" charset="0"/>
              </a:rPr>
              <a:t>puede crear </a:t>
            </a:r>
            <a:r>
              <a:rPr lang="es-MX" dirty="0">
                <a:solidFill>
                  <a:schemeClr val="tx1"/>
                </a:solidFill>
                <a:latin typeface="Century Gothic" panose="020B0502020202020204" pitchFamily="34" charset="0"/>
              </a:rPr>
              <a:t>un bucle que nunca termine utilizando el </a:t>
            </a:r>
            <a:r>
              <a:rPr lang="es-MX" dirty="0" smtClean="0">
                <a:solidFill>
                  <a:schemeClr val="tx1"/>
                </a:solidFill>
                <a:latin typeface="Century Gothic" panose="020B0502020202020204" pitchFamily="34" charset="0"/>
              </a:rPr>
              <a:t>valor 1 </a:t>
            </a:r>
            <a:r>
              <a:rPr lang="es-MX" dirty="0">
                <a:solidFill>
                  <a:schemeClr val="tx1"/>
                </a:solidFill>
                <a:latin typeface="Century Gothic" panose="020B0502020202020204" pitchFamily="34" charset="0"/>
              </a:rPr>
              <a:t>(verdadero) para la condición que se comprueba. </a:t>
            </a:r>
          </a:p>
          <a:p>
            <a:endParaRPr lang="es-MX" dirty="0" smtClean="0">
              <a:solidFill>
                <a:schemeClr val="tx1"/>
              </a:solidFill>
              <a:latin typeface="Century Gothic" pitchFamily="34" charset="0"/>
            </a:endParaRPr>
          </a:p>
        </p:txBody>
      </p:sp>
      <p:sp>
        <p:nvSpPr>
          <p:cNvPr id="6" name="Botón de acción: Personalizar 5">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8" name="Botón de acción: Inicio 7">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284228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echa curvada hacia abajo 5"/>
          <p:cNvSpPr/>
          <p:nvPr/>
        </p:nvSpPr>
        <p:spPr>
          <a:xfrm>
            <a:off x="7703655" y="1025029"/>
            <a:ext cx="2552642" cy="1088338"/>
          </a:xfrm>
          <a:prstGeom prst="curvedDownArrow">
            <a:avLst>
              <a:gd name="adj1" fmla="val 35502"/>
              <a:gd name="adj2" fmla="val 75349"/>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 name="Título 1"/>
          <p:cNvSpPr>
            <a:spLocks noGrp="1"/>
          </p:cNvSpPr>
          <p:nvPr>
            <p:ph type="title"/>
          </p:nvPr>
        </p:nvSpPr>
        <p:spPr>
          <a:xfrm>
            <a:off x="137865" y="2255630"/>
            <a:ext cx="3542182" cy="1072019"/>
          </a:xfrm>
        </p:spPr>
        <p:txBody>
          <a:bodyPr>
            <a:normAutofit fontScale="90000"/>
          </a:bodyPr>
          <a:lstStyle/>
          <a:p>
            <a:pPr algn="just"/>
            <a:r>
              <a:rPr lang="es-MX" sz="2000" b="1" dirty="0" smtClean="0">
                <a:latin typeface="Century Gothic" pitchFamily="34" charset="0"/>
              </a:rPr>
              <a:t>Realizaremos un programa que solicite ingresar </a:t>
            </a:r>
            <a:r>
              <a:rPr lang="es-MX" sz="2000" b="1" dirty="0" smtClean="0">
                <a:latin typeface="Century Gothic" pitchFamily="34" charset="0"/>
              </a:rPr>
              <a:t>un numero al </a:t>
            </a:r>
            <a:r>
              <a:rPr lang="es-MX" sz="2000" b="1" dirty="0" smtClean="0">
                <a:latin typeface="Century Gothic" pitchFamily="34" charset="0"/>
              </a:rPr>
              <a:t>usuario, hasta </a:t>
            </a:r>
            <a:r>
              <a:rPr lang="es-MX" sz="2000" b="1" dirty="0">
                <a:latin typeface="Century Gothic" pitchFamily="34" charset="0"/>
              </a:rPr>
              <a:t>que </a:t>
            </a:r>
            <a:r>
              <a:rPr lang="es-MX" sz="2000" b="1" dirty="0" smtClean="0">
                <a:latin typeface="Century Gothic" pitchFamily="34" charset="0"/>
              </a:rPr>
              <a:t>el número ingresado sea </a:t>
            </a:r>
            <a:r>
              <a:rPr lang="es-MX" sz="2000" b="1" dirty="0" smtClean="0">
                <a:latin typeface="Century Gothic" pitchFamily="34" charset="0"/>
              </a:rPr>
              <a:t>mayor que </a:t>
            </a:r>
            <a:r>
              <a:rPr lang="es-MX" sz="2000" b="1" dirty="0" smtClean="0">
                <a:latin typeface="Century Gothic" pitchFamily="34" charset="0"/>
              </a:rPr>
              <a:t>100.</a:t>
            </a:r>
            <a:endParaRPr lang="es-MX" sz="2000" b="1" dirty="0">
              <a:latin typeface="Century Gothic" pitchFamily="34" charset="0"/>
            </a:endParaRPr>
          </a:p>
        </p:txBody>
      </p:sp>
      <p:sp>
        <p:nvSpPr>
          <p:cNvPr id="3" name="Marcador de contenido 2"/>
          <p:cNvSpPr>
            <a:spLocks noGrp="1"/>
          </p:cNvSpPr>
          <p:nvPr>
            <p:ph idx="1"/>
          </p:nvPr>
        </p:nvSpPr>
        <p:spPr>
          <a:xfrm>
            <a:off x="3955312" y="2255630"/>
            <a:ext cx="4696551" cy="4189992"/>
          </a:xfrm>
        </p:spPr>
        <p:txBody>
          <a:bodyPr>
            <a:noAutofit/>
          </a:bodyPr>
          <a:lstStyle/>
          <a:p>
            <a:pPr marL="0" indent="0">
              <a:buNone/>
            </a:pPr>
            <a:r>
              <a:rPr lang="es-MX" sz="1600" dirty="0" smtClean="0">
                <a:latin typeface="Century Gothic" pitchFamily="34" charset="0"/>
              </a:rPr>
              <a:t>     #</a:t>
            </a:r>
            <a:r>
              <a:rPr lang="es-MX" sz="1600" dirty="0" err="1" smtClean="0">
                <a:latin typeface="Century Gothic" pitchFamily="34" charset="0"/>
              </a:rPr>
              <a:t>include</a:t>
            </a:r>
            <a:r>
              <a:rPr lang="es-MX" sz="1600" dirty="0" smtClean="0">
                <a:latin typeface="Century Gothic" pitchFamily="34" charset="0"/>
              </a:rPr>
              <a:t> "</a:t>
            </a:r>
            <a:r>
              <a:rPr lang="es-MX" sz="1600" dirty="0" err="1" smtClean="0">
                <a:latin typeface="Century Gothic" pitchFamily="34" charset="0"/>
              </a:rPr>
              <a:t>iostream</a:t>
            </a:r>
            <a:r>
              <a:rPr lang="es-MX" sz="1600" dirty="0" smtClean="0">
                <a:latin typeface="Century Gothic" pitchFamily="34" charset="0"/>
              </a:rPr>
              <a:t>"</a:t>
            </a:r>
          </a:p>
          <a:p>
            <a:pPr marL="0" indent="0">
              <a:buNone/>
            </a:pPr>
            <a:r>
              <a:rPr lang="es-MX" sz="1600" dirty="0" smtClean="0">
                <a:latin typeface="Century Gothic" pitchFamily="34" charset="0"/>
              </a:rPr>
              <a:t>      </a:t>
            </a:r>
            <a:r>
              <a:rPr lang="es-MX" sz="1600" dirty="0" err="1" smtClean="0">
                <a:latin typeface="Century Gothic" pitchFamily="34" charset="0"/>
              </a:rPr>
              <a:t>int</a:t>
            </a:r>
            <a:r>
              <a:rPr lang="es-MX" sz="1600" dirty="0" smtClean="0">
                <a:latin typeface="Century Gothic" pitchFamily="34" charset="0"/>
              </a:rPr>
              <a:t> </a:t>
            </a:r>
            <a:r>
              <a:rPr lang="es-MX" sz="1600" dirty="0" err="1" smtClean="0">
                <a:latin typeface="Century Gothic" pitchFamily="34" charset="0"/>
              </a:rPr>
              <a:t>main</a:t>
            </a:r>
            <a:r>
              <a:rPr lang="es-MX" sz="1600" dirty="0" smtClean="0">
                <a:latin typeface="Century Gothic" pitchFamily="34" charset="0"/>
              </a:rPr>
              <a:t>()         {</a:t>
            </a:r>
          </a:p>
          <a:p>
            <a:pPr marL="0" indent="0">
              <a:buNone/>
            </a:pPr>
            <a:r>
              <a:rPr lang="es-MX" sz="1600" dirty="0">
                <a:latin typeface="Century Gothic" pitchFamily="34" charset="0"/>
              </a:rPr>
              <a:t>	</a:t>
            </a:r>
            <a:r>
              <a:rPr lang="es-MX" sz="1600" dirty="0" err="1">
                <a:latin typeface="Century Gothic" pitchFamily="34" charset="0"/>
              </a:rPr>
              <a:t>int</a:t>
            </a:r>
            <a:r>
              <a:rPr lang="es-MX" sz="1600" dirty="0">
                <a:latin typeface="Century Gothic" pitchFamily="34" charset="0"/>
              </a:rPr>
              <a:t> numero;</a:t>
            </a:r>
          </a:p>
          <a:p>
            <a:pPr marL="0" indent="0">
              <a:buNone/>
            </a:pPr>
            <a:r>
              <a:rPr lang="es-MX" sz="1600" dirty="0">
                <a:latin typeface="Century Gothic" pitchFamily="34" charset="0"/>
              </a:rPr>
              <a:t>	</a:t>
            </a:r>
            <a:r>
              <a:rPr lang="es-MX" sz="1600" dirty="0" err="1">
                <a:latin typeface="Century Gothic" pitchFamily="34" charset="0"/>
              </a:rPr>
              <a:t>cout</a:t>
            </a:r>
            <a:r>
              <a:rPr lang="es-MX" sz="1600" dirty="0">
                <a:latin typeface="Century Gothic" pitchFamily="34" charset="0"/>
              </a:rPr>
              <a:t> &lt;&lt;  "Ingrese un numero ";</a:t>
            </a:r>
          </a:p>
          <a:p>
            <a:pPr marL="0" indent="0">
              <a:buNone/>
            </a:pPr>
            <a:r>
              <a:rPr lang="es-MX" sz="1600" dirty="0">
                <a:latin typeface="Century Gothic" pitchFamily="34" charset="0"/>
              </a:rPr>
              <a:t>	</a:t>
            </a:r>
            <a:r>
              <a:rPr lang="es-MX" sz="1600" dirty="0" err="1">
                <a:latin typeface="Century Gothic" pitchFamily="34" charset="0"/>
              </a:rPr>
              <a:t>cin</a:t>
            </a:r>
            <a:r>
              <a:rPr lang="es-MX" sz="1600" dirty="0">
                <a:latin typeface="Century Gothic" pitchFamily="34" charset="0"/>
              </a:rPr>
              <a:t> &gt;&gt; numero;</a:t>
            </a:r>
          </a:p>
          <a:p>
            <a:pPr marL="0" indent="0">
              <a:buNone/>
            </a:pPr>
            <a:r>
              <a:rPr lang="es-MX" sz="1600" dirty="0">
                <a:latin typeface="Century Gothic" pitchFamily="34" charset="0"/>
              </a:rPr>
              <a:t>	</a:t>
            </a:r>
            <a:r>
              <a:rPr lang="es-MX" sz="1600" dirty="0" err="1">
                <a:latin typeface="Century Gothic" pitchFamily="34" charset="0"/>
              </a:rPr>
              <a:t>while</a:t>
            </a:r>
            <a:r>
              <a:rPr lang="es-MX" sz="1600" dirty="0">
                <a:latin typeface="Century Gothic" pitchFamily="34" charset="0"/>
              </a:rPr>
              <a:t>(numero &lt;= 100)</a:t>
            </a:r>
          </a:p>
          <a:p>
            <a:pPr marL="0" indent="0">
              <a:buNone/>
            </a:pPr>
            <a:r>
              <a:rPr lang="es-MX" sz="1600" dirty="0">
                <a:latin typeface="Century Gothic" pitchFamily="34" charset="0"/>
              </a:rPr>
              <a:t>	</a:t>
            </a:r>
            <a:r>
              <a:rPr lang="es-MX" sz="1600" dirty="0" smtClean="0">
                <a:latin typeface="Century Gothic" pitchFamily="34" charset="0"/>
              </a:rPr>
              <a:t>   {</a:t>
            </a:r>
            <a:endParaRPr lang="es-MX" sz="1600" dirty="0">
              <a:latin typeface="Century Gothic" pitchFamily="34" charset="0"/>
            </a:endParaRPr>
          </a:p>
          <a:p>
            <a:pPr marL="0" indent="0">
              <a:buNone/>
            </a:pPr>
            <a:r>
              <a:rPr lang="es-MX" sz="1600" dirty="0">
                <a:latin typeface="Century Gothic" pitchFamily="34" charset="0"/>
              </a:rPr>
              <a:t>	</a:t>
            </a:r>
            <a:r>
              <a:rPr lang="es-MX" sz="1600" dirty="0" smtClean="0">
                <a:latin typeface="Century Gothic" pitchFamily="34" charset="0"/>
              </a:rPr>
              <a:t>   </a:t>
            </a:r>
            <a:r>
              <a:rPr lang="es-MX" sz="1600" dirty="0" err="1" smtClean="0">
                <a:latin typeface="Century Gothic" pitchFamily="34" charset="0"/>
              </a:rPr>
              <a:t>cout</a:t>
            </a:r>
            <a:r>
              <a:rPr lang="es-MX" sz="1600" dirty="0" smtClean="0">
                <a:latin typeface="Century Gothic" pitchFamily="34" charset="0"/>
              </a:rPr>
              <a:t> </a:t>
            </a:r>
            <a:r>
              <a:rPr lang="es-MX" sz="1600" dirty="0">
                <a:latin typeface="Century Gothic" pitchFamily="34" charset="0"/>
              </a:rPr>
              <a:t>&lt;&lt;  "Ingrese un numero ";</a:t>
            </a:r>
          </a:p>
          <a:p>
            <a:pPr marL="0" indent="0">
              <a:buNone/>
            </a:pPr>
            <a:r>
              <a:rPr lang="es-MX" sz="1600" dirty="0">
                <a:latin typeface="Century Gothic" pitchFamily="34" charset="0"/>
              </a:rPr>
              <a:t>	</a:t>
            </a:r>
            <a:r>
              <a:rPr lang="es-MX" sz="1600" dirty="0" smtClean="0">
                <a:latin typeface="Century Gothic" pitchFamily="34" charset="0"/>
              </a:rPr>
              <a:t>   </a:t>
            </a:r>
            <a:r>
              <a:rPr lang="es-MX" sz="1600" dirty="0" err="1" smtClean="0">
                <a:latin typeface="Century Gothic" pitchFamily="34" charset="0"/>
              </a:rPr>
              <a:t>cin</a:t>
            </a:r>
            <a:r>
              <a:rPr lang="es-MX" sz="1600" dirty="0" smtClean="0">
                <a:latin typeface="Century Gothic" pitchFamily="34" charset="0"/>
              </a:rPr>
              <a:t> </a:t>
            </a:r>
            <a:r>
              <a:rPr lang="es-MX" sz="1600" dirty="0">
                <a:latin typeface="Century Gothic" pitchFamily="34" charset="0"/>
              </a:rPr>
              <a:t>&gt;&gt; numero;</a:t>
            </a:r>
          </a:p>
          <a:p>
            <a:pPr marL="0" indent="0">
              <a:buNone/>
            </a:pPr>
            <a:r>
              <a:rPr lang="es-MX" sz="1600" dirty="0">
                <a:latin typeface="Century Gothic" pitchFamily="34" charset="0"/>
              </a:rPr>
              <a:t>	</a:t>
            </a:r>
            <a:r>
              <a:rPr lang="es-MX" sz="1600" dirty="0" smtClean="0">
                <a:latin typeface="Century Gothic" pitchFamily="34" charset="0"/>
              </a:rPr>
              <a:t>   }</a:t>
            </a:r>
            <a:endParaRPr lang="es-MX" sz="1600" dirty="0">
              <a:latin typeface="Century Gothic" pitchFamily="34" charset="0"/>
            </a:endParaRPr>
          </a:p>
          <a:p>
            <a:pPr marL="0" indent="0">
              <a:buNone/>
            </a:pPr>
            <a:r>
              <a:rPr lang="es-MX" sz="1600" dirty="0">
                <a:latin typeface="Century Gothic" pitchFamily="34" charset="0"/>
              </a:rPr>
              <a:t>	</a:t>
            </a:r>
            <a:r>
              <a:rPr lang="es-MX" sz="1600" dirty="0" err="1">
                <a:latin typeface="Century Gothic" pitchFamily="34" charset="0"/>
              </a:rPr>
              <a:t>system</a:t>
            </a:r>
            <a:r>
              <a:rPr lang="es-MX" sz="1600" dirty="0">
                <a:latin typeface="Century Gothic" pitchFamily="34" charset="0"/>
              </a:rPr>
              <a:t>("PAUSE");</a:t>
            </a:r>
          </a:p>
          <a:p>
            <a:pPr marL="0" indent="0">
              <a:buNone/>
            </a:pPr>
            <a:r>
              <a:rPr lang="es-MX" sz="1600" dirty="0">
                <a:latin typeface="Century Gothic" pitchFamily="34" charset="0"/>
              </a:rPr>
              <a:t>	</a:t>
            </a:r>
            <a:r>
              <a:rPr lang="es-MX" sz="1600" dirty="0" err="1">
                <a:latin typeface="Century Gothic" pitchFamily="34" charset="0"/>
              </a:rPr>
              <a:t>return</a:t>
            </a:r>
            <a:r>
              <a:rPr lang="es-MX" sz="1600" dirty="0">
                <a:latin typeface="Century Gothic" pitchFamily="34" charset="0"/>
              </a:rPr>
              <a:t> 0</a:t>
            </a:r>
            <a:r>
              <a:rPr lang="es-MX" sz="1600" dirty="0" smtClean="0">
                <a:latin typeface="Century Gothic" pitchFamily="34" charset="0"/>
              </a:rPr>
              <a:t>;   }</a:t>
            </a:r>
            <a:endParaRPr lang="es-MX" sz="1600" dirty="0">
              <a:latin typeface="Century Gothic" pitchFamily="34" charset="0"/>
            </a:endParaRPr>
          </a:p>
        </p:txBody>
      </p:sp>
      <p:sp>
        <p:nvSpPr>
          <p:cNvPr id="10" name="Botón de acción: Personalizar 9">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atrás o Anterior 12">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p:cNvSpPr/>
          <p:nvPr/>
        </p:nvSpPr>
        <p:spPr>
          <a:xfrm>
            <a:off x="600199" y="951895"/>
            <a:ext cx="1984839" cy="646331"/>
          </a:xfrm>
          <a:prstGeom prst="rect">
            <a:avLst/>
          </a:prstGeom>
        </p:spPr>
        <p:txBody>
          <a:bodyPr wrap="none">
            <a:spAutoFit/>
          </a:bodyPr>
          <a:lstStyle/>
          <a:p>
            <a:r>
              <a:rPr lang="es-ES" sz="3600" b="1" dirty="0" smtClean="0">
                <a:latin typeface="Century Gothic" panose="020B0502020202020204" pitchFamily="34" charset="0"/>
              </a:rPr>
              <a:t>Ejemplo</a:t>
            </a:r>
            <a:endParaRPr lang="es-ES" sz="3600" b="1" dirty="0">
              <a:latin typeface="Century Gothic" panose="020B0502020202020204" pitchFamily="34" charset="0"/>
            </a:endParaRPr>
          </a:p>
        </p:txBody>
      </p:sp>
      <p:pic>
        <p:nvPicPr>
          <p:cNvPr id="15" name="Imagen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8913" y="3616037"/>
            <a:ext cx="1801285" cy="2847193"/>
          </a:xfrm>
          <a:prstGeom prst="rect">
            <a:avLst/>
          </a:prstGeom>
        </p:spPr>
      </p:pic>
      <p:sp>
        <p:nvSpPr>
          <p:cNvPr id="5" name="Llamada con línea 1 4"/>
          <p:cNvSpPr/>
          <p:nvPr/>
        </p:nvSpPr>
        <p:spPr>
          <a:xfrm>
            <a:off x="4211392" y="2089474"/>
            <a:ext cx="3938087" cy="4616125"/>
          </a:xfrm>
          <a:prstGeom prst="borderCallout1">
            <a:avLst>
              <a:gd name="adj1" fmla="val 513"/>
              <a:gd name="adj2" fmla="val -232"/>
              <a:gd name="adj3" fmla="val 48357"/>
              <a:gd name="adj4" fmla="val -18611"/>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6" name="Imagen 15"/>
          <p:cNvPicPr>
            <a:picLocks noChangeAspect="1"/>
          </p:cNvPicPr>
          <p:nvPr/>
        </p:nvPicPr>
        <p:blipFill>
          <a:blip r:embed="rId4"/>
          <a:stretch>
            <a:fillRect/>
          </a:stretch>
        </p:blipFill>
        <p:spPr>
          <a:xfrm>
            <a:off x="8239125" y="2228147"/>
            <a:ext cx="3952875" cy="1457325"/>
          </a:xfrm>
          <a:prstGeom prst="rect">
            <a:avLst/>
          </a:prstGeom>
        </p:spPr>
      </p:pic>
      <p:sp>
        <p:nvSpPr>
          <p:cNvPr id="17" name="Llamada de flecha hacia arriba 16"/>
          <p:cNvSpPr/>
          <p:nvPr/>
        </p:nvSpPr>
        <p:spPr>
          <a:xfrm>
            <a:off x="8239125" y="3561254"/>
            <a:ext cx="3800610" cy="1760704"/>
          </a:xfrm>
          <a:prstGeom prst="upArrowCallout">
            <a:avLst>
              <a:gd name="adj1" fmla="val 37253"/>
              <a:gd name="adj2" fmla="val 24251"/>
              <a:gd name="adj3" fmla="val 14192"/>
              <a:gd name="adj4" fmla="val 837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Century Gothic" pitchFamily="34" charset="0"/>
              </a:rPr>
              <a:t>En la pantalla se van a imprimir los números que </a:t>
            </a:r>
            <a:r>
              <a:rPr lang="es-MX" dirty="0" smtClean="0">
                <a:solidFill>
                  <a:schemeClr val="bg1"/>
                </a:solidFill>
                <a:latin typeface="Century Gothic" pitchFamily="34" charset="0"/>
              </a:rPr>
              <a:t>escriba </a:t>
            </a:r>
            <a:r>
              <a:rPr lang="es-MX" dirty="0">
                <a:solidFill>
                  <a:schemeClr val="bg1"/>
                </a:solidFill>
                <a:latin typeface="Century Gothic" pitchFamily="34" charset="0"/>
              </a:rPr>
              <a:t>el </a:t>
            </a:r>
            <a:r>
              <a:rPr lang="es-MX" dirty="0" smtClean="0">
                <a:solidFill>
                  <a:schemeClr val="bg1"/>
                </a:solidFill>
                <a:latin typeface="Century Gothic" pitchFamily="34" charset="0"/>
              </a:rPr>
              <a:t>usuario iterativamente, </a:t>
            </a:r>
            <a:r>
              <a:rPr lang="es-MX" dirty="0">
                <a:solidFill>
                  <a:schemeClr val="bg1"/>
                </a:solidFill>
                <a:latin typeface="Century Gothic" pitchFamily="34" charset="0"/>
              </a:rPr>
              <a:t>hasta que </a:t>
            </a:r>
            <a:r>
              <a:rPr lang="es-MX" dirty="0" smtClean="0">
                <a:solidFill>
                  <a:schemeClr val="bg1"/>
                </a:solidFill>
                <a:latin typeface="Century Gothic" pitchFamily="34" charset="0"/>
              </a:rPr>
              <a:t>ingrese uno mayor a 100</a:t>
            </a:r>
            <a:endParaRPr lang="es-MX" dirty="0"/>
          </a:p>
        </p:txBody>
      </p:sp>
      <p:sp>
        <p:nvSpPr>
          <p:cNvPr id="18" name="CuadroTexto 17"/>
          <p:cNvSpPr txBox="1"/>
          <p:nvPr/>
        </p:nvSpPr>
        <p:spPr>
          <a:xfrm>
            <a:off x="8056179" y="655697"/>
            <a:ext cx="2301716" cy="369332"/>
          </a:xfrm>
          <a:prstGeom prst="rect">
            <a:avLst/>
          </a:prstGeom>
          <a:noFill/>
        </p:spPr>
        <p:txBody>
          <a:bodyPr wrap="square" rtlCol="0">
            <a:spAutoFit/>
          </a:bodyPr>
          <a:lstStyle/>
          <a:p>
            <a:r>
              <a:rPr lang="es-MX" dirty="0" smtClean="0"/>
              <a:t>Ejecutamos:</a:t>
            </a:r>
            <a:endParaRPr lang="es-MX" dirty="0"/>
          </a:p>
        </p:txBody>
      </p:sp>
    </p:spTree>
    <p:extLst>
      <p:ext uri="{BB962C8B-B14F-4D97-AF65-F5344CB8AC3E}">
        <p14:creationId xmlns:p14="http://schemas.microsoft.com/office/powerpoint/2010/main" val="34764282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txBox="1">
            <a:spLocks/>
          </p:cNvSpPr>
          <p:nvPr/>
        </p:nvSpPr>
        <p:spPr>
          <a:xfrm>
            <a:off x="3729347" y="4509995"/>
            <a:ext cx="3399694" cy="55493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s-MX" sz="3200" b="1" dirty="0">
              <a:latin typeface="Century Gothic" panose="020B0502020202020204" pitchFamily="34" charset="0"/>
            </a:endParaRPr>
          </a:p>
        </p:txBody>
      </p:sp>
      <p:sp>
        <p:nvSpPr>
          <p:cNvPr id="9" name="2 Marcador de contenido"/>
          <p:cNvSpPr txBox="1">
            <a:spLocks/>
          </p:cNvSpPr>
          <p:nvPr/>
        </p:nvSpPr>
        <p:spPr>
          <a:xfrm>
            <a:off x="1063148" y="2400525"/>
            <a:ext cx="9690520" cy="2505485"/>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es-MX" sz="3200" dirty="0">
                <a:latin typeface="Century Gothic" panose="020B0502020202020204" pitchFamily="34" charset="0"/>
              </a:rPr>
              <a:t>A</a:t>
            </a:r>
            <a:r>
              <a:rPr lang="es-MX" sz="3200" dirty="0" smtClean="0">
                <a:latin typeface="Century Gothic" panose="020B0502020202020204" pitchFamily="34" charset="0"/>
              </a:rPr>
              <a:t>l no existir una condición de bucle que especifique cual es la condición para terminar la repetición de sentencias, </a:t>
            </a:r>
            <a:r>
              <a:rPr lang="es-MX" sz="3200" dirty="0" smtClean="0">
                <a:latin typeface="Century Gothic" panose="020B0502020202020204" pitchFamily="34" charset="0"/>
              </a:rPr>
              <a:t>el compilador  asume </a:t>
            </a:r>
            <a:r>
              <a:rPr lang="es-MX" sz="3200" dirty="0" smtClean="0">
                <a:latin typeface="Century Gothic" panose="020B0502020202020204" pitchFamily="34" charset="0"/>
              </a:rPr>
              <a:t>que la condición es verdadera y éstas se ejecutarán </a:t>
            </a:r>
            <a:r>
              <a:rPr lang="es-MX" sz="3200" dirty="0" smtClean="0">
                <a:latin typeface="Century Gothic" panose="020B0502020202020204" pitchFamily="34" charset="0"/>
              </a:rPr>
              <a:t>indefinidamente hasta provocar un volcado de pila o truncar el ordenador.</a:t>
            </a:r>
            <a:endParaRPr lang="es-MX" sz="3200" dirty="0">
              <a:latin typeface="Century Gothic" panose="020B0502020202020204" pitchFamily="34" charset="0"/>
            </a:endParaRPr>
          </a:p>
        </p:txBody>
      </p:sp>
      <p:sp>
        <p:nvSpPr>
          <p:cNvPr id="5" name="Botón de acción: Personalizar 4">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477121" y="753228"/>
            <a:ext cx="9613861" cy="1080938"/>
          </a:xfrm>
        </p:spPr>
        <p:txBody>
          <a:bodyPr/>
          <a:lstStyle/>
          <a:p>
            <a:r>
              <a:rPr lang="es-MX" b="1" dirty="0">
                <a:latin typeface="Century Gothic" panose="020B0502020202020204" pitchFamily="34" charset="0"/>
              </a:rPr>
              <a:t>Bucles infinitos </a:t>
            </a:r>
            <a:endParaRPr lang="es-MX" dirty="0"/>
          </a:p>
        </p:txBody>
      </p:sp>
    </p:spTree>
    <p:extLst>
      <p:ext uri="{BB962C8B-B14F-4D97-AF65-F5344CB8AC3E}">
        <p14:creationId xmlns:p14="http://schemas.microsoft.com/office/powerpoint/2010/main" val="10839252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258948" y="652433"/>
            <a:ext cx="10515600" cy="1325563"/>
          </a:xfrm>
        </p:spPr>
        <p:txBody>
          <a:bodyPr>
            <a:normAutofit/>
          </a:bodyPr>
          <a:lstStyle/>
          <a:p>
            <a:r>
              <a:rPr lang="es-MX" b="1" dirty="0" smtClean="0">
                <a:latin typeface="Century Gothic" pitchFamily="34" charset="0"/>
              </a:rPr>
              <a:t>Ejercicio </a:t>
            </a:r>
            <a:r>
              <a:rPr lang="es-MX" b="1" dirty="0" smtClean="0">
                <a:latin typeface="Century Gothic" pitchFamily="34" charset="0"/>
              </a:rPr>
              <a:t>de un </a:t>
            </a:r>
            <a:r>
              <a:rPr lang="es-MX" b="1" dirty="0" smtClean="0">
                <a:latin typeface="Century Gothic" pitchFamily="34" charset="0"/>
              </a:rPr>
              <a:t>bucle infinito</a:t>
            </a:r>
            <a:endParaRPr lang="es-MX" b="1" dirty="0">
              <a:latin typeface="Century Gothic" pitchFamily="34" charset="0"/>
            </a:endParaRPr>
          </a:p>
        </p:txBody>
      </p:sp>
      <p:sp>
        <p:nvSpPr>
          <p:cNvPr id="5" name="Rectangle 2"/>
          <p:cNvSpPr>
            <a:spLocks noGrp="1" noChangeArrowheads="1"/>
          </p:cNvSpPr>
          <p:nvPr>
            <p:ph idx="1"/>
          </p:nvPr>
        </p:nvSpPr>
        <p:spPr>
          <a:xfrm>
            <a:off x="258948" y="2943055"/>
            <a:ext cx="8440388" cy="3801328"/>
          </a:xfrm>
        </p:spPr>
        <p:txBody>
          <a:bodyPr>
            <a:normAutofit fontScale="85000" lnSpcReduction="20000"/>
          </a:bodyPr>
          <a:lstStyle/>
          <a:p>
            <a:pPr marL="0" lvl="0" indent="0">
              <a:buNone/>
            </a:pPr>
            <a:r>
              <a:rPr lang="es-MX" dirty="0"/>
              <a:t>#</a:t>
            </a:r>
            <a:r>
              <a:rPr lang="es-MX" dirty="0" err="1"/>
              <a:t>include</a:t>
            </a:r>
            <a:r>
              <a:rPr lang="es-MX" dirty="0"/>
              <a:t>&lt;</a:t>
            </a:r>
            <a:r>
              <a:rPr lang="es-MX" dirty="0" err="1"/>
              <a:t>stdio.h</a:t>
            </a:r>
            <a:r>
              <a:rPr lang="es-MX" dirty="0"/>
              <a:t>&gt;</a:t>
            </a:r>
          </a:p>
          <a:p>
            <a:pPr marL="0" lvl="0" indent="0">
              <a:buNone/>
            </a:pPr>
            <a:r>
              <a:rPr lang="es-MX" dirty="0"/>
              <a:t>#</a:t>
            </a:r>
            <a:r>
              <a:rPr lang="es-MX" dirty="0" err="1"/>
              <a:t>include</a:t>
            </a:r>
            <a:r>
              <a:rPr lang="es-MX" dirty="0"/>
              <a:t>&lt;</a:t>
            </a:r>
            <a:r>
              <a:rPr lang="es-MX" dirty="0" err="1"/>
              <a:t>conio.h</a:t>
            </a:r>
            <a:r>
              <a:rPr lang="es-MX" dirty="0"/>
              <a:t>&gt;</a:t>
            </a:r>
          </a:p>
          <a:p>
            <a:pPr marL="0" lvl="0" indent="0">
              <a:buNone/>
            </a:pPr>
            <a:r>
              <a:rPr lang="es-MX" dirty="0" err="1"/>
              <a:t>int</a:t>
            </a:r>
            <a:r>
              <a:rPr lang="es-MX" dirty="0"/>
              <a:t> </a:t>
            </a:r>
            <a:r>
              <a:rPr lang="es-MX" dirty="0" err="1"/>
              <a:t>main</a:t>
            </a:r>
            <a:r>
              <a:rPr lang="es-MX" dirty="0"/>
              <a:t>()    </a:t>
            </a:r>
          </a:p>
          <a:p>
            <a:pPr marL="0" lvl="0" indent="0">
              <a:buNone/>
            </a:pPr>
            <a:r>
              <a:rPr lang="es-MX" dirty="0"/>
              <a:t>{ </a:t>
            </a:r>
          </a:p>
          <a:p>
            <a:pPr marL="0" lvl="0" indent="0">
              <a:buNone/>
            </a:pPr>
            <a:r>
              <a:rPr lang="es-MX" dirty="0" err="1"/>
              <a:t>int</a:t>
            </a:r>
            <a:r>
              <a:rPr lang="es-MX" dirty="0"/>
              <a:t> x = 0;</a:t>
            </a:r>
          </a:p>
          <a:p>
            <a:pPr marL="0" lvl="0" indent="0">
              <a:buNone/>
            </a:pPr>
            <a:r>
              <a:rPr lang="es-MX" dirty="0" smtClean="0"/>
              <a:t>while(x </a:t>
            </a:r>
            <a:r>
              <a:rPr lang="es-MX" dirty="0"/>
              <a:t>&lt; 10) </a:t>
            </a:r>
          </a:p>
          <a:p>
            <a:pPr marL="0" lvl="0" indent="0">
              <a:buNone/>
            </a:pPr>
            <a:r>
              <a:rPr lang="es-MX" dirty="0" smtClean="0"/>
              <a:t>   </a:t>
            </a:r>
            <a:r>
              <a:rPr lang="es-MX" dirty="0"/>
              <a:t>{ </a:t>
            </a:r>
          </a:p>
          <a:p>
            <a:pPr marL="0" lvl="0" indent="0">
              <a:buNone/>
            </a:pPr>
            <a:r>
              <a:rPr lang="es-MX" dirty="0" smtClean="0"/>
              <a:t>   </a:t>
            </a:r>
            <a:r>
              <a:rPr lang="es-MX" dirty="0" err="1" smtClean="0"/>
              <a:t>printf</a:t>
            </a:r>
            <a:r>
              <a:rPr lang="es-MX" dirty="0" smtClean="0"/>
              <a:t>("¡No terminaré nunca, a menos que presiones </a:t>
            </a:r>
            <a:r>
              <a:rPr lang="es-MX" dirty="0" err="1" smtClean="0"/>
              <a:t>ctrl</a:t>
            </a:r>
            <a:r>
              <a:rPr lang="es-MX" dirty="0" smtClean="0"/>
              <a:t> + pausa! \</a:t>
            </a:r>
            <a:r>
              <a:rPr lang="es-MX" dirty="0"/>
              <a:t>n");</a:t>
            </a:r>
          </a:p>
          <a:p>
            <a:pPr marL="0" lvl="0" indent="0">
              <a:buNone/>
            </a:pPr>
            <a:r>
              <a:rPr lang="es-MX" dirty="0" smtClean="0"/>
              <a:t>   </a:t>
            </a:r>
            <a:r>
              <a:rPr lang="es-MX" dirty="0"/>
              <a:t>} </a:t>
            </a:r>
          </a:p>
          <a:p>
            <a:pPr marL="0" lvl="0" indent="0">
              <a:buNone/>
            </a:pPr>
            <a:r>
              <a:rPr lang="es-MX" dirty="0" err="1"/>
              <a:t>return</a:t>
            </a:r>
            <a:r>
              <a:rPr lang="es-MX" dirty="0"/>
              <a:t> 0; </a:t>
            </a:r>
          </a:p>
          <a:p>
            <a:pPr marL="0" lvl="0" indent="0">
              <a:buNone/>
            </a:pPr>
            <a:r>
              <a:rPr lang="es-MX" dirty="0"/>
              <a:t> } </a:t>
            </a:r>
          </a:p>
          <a:p>
            <a:pPr marL="0" lvl="0" indent="0">
              <a:buNone/>
            </a:pPr>
            <a:endParaRPr lang="es-MX" dirty="0"/>
          </a:p>
        </p:txBody>
      </p:sp>
      <p:sp>
        <p:nvSpPr>
          <p:cNvPr id="4" name="Llamada rectangular redondeada 3"/>
          <p:cNvSpPr/>
          <p:nvPr/>
        </p:nvSpPr>
        <p:spPr>
          <a:xfrm>
            <a:off x="3367314" y="2845368"/>
            <a:ext cx="4949372" cy="1553030"/>
          </a:xfrm>
          <a:prstGeom prst="wedgeRoundRectCallout">
            <a:avLst>
              <a:gd name="adj1" fmla="val 66850"/>
              <a:gd name="adj2" fmla="val 81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Century Gothic" pitchFamily="34" charset="0"/>
              </a:rPr>
              <a:t>Observa que la </a:t>
            </a:r>
            <a:r>
              <a:rPr lang="es-MX" dirty="0">
                <a:latin typeface="Century Gothic" pitchFamily="34" charset="0"/>
              </a:rPr>
              <a:t>condición  </a:t>
            </a:r>
            <a:r>
              <a:rPr lang="es-MX" b="1" i="1" u="sng" dirty="0">
                <a:latin typeface="Century Gothic" pitchFamily="34" charset="0"/>
              </a:rPr>
              <a:t>while</a:t>
            </a:r>
            <a:r>
              <a:rPr lang="es-MX" dirty="0">
                <a:latin typeface="Century Gothic" pitchFamily="34" charset="0"/>
              </a:rPr>
              <a:t> siempre es cierta, no existe una condición de salida que obligue al bucle a </a:t>
            </a:r>
            <a:r>
              <a:rPr lang="es-MX" dirty="0" smtClean="0">
                <a:latin typeface="Century Gothic" pitchFamily="34" charset="0"/>
              </a:rPr>
              <a:t>finalizar la ejecución del programa. </a:t>
            </a:r>
            <a:endParaRPr lang="es-MX" dirty="0">
              <a:latin typeface="Century Gothic" pitchFamily="34" charset="0"/>
            </a:endParaRPr>
          </a:p>
        </p:txBody>
      </p:sp>
      <p:sp>
        <p:nvSpPr>
          <p:cNvPr id="6" name="CuadroTexto 5"/>
          <p:cNvSpPr txBox="1"/>
          <p:nvPr/>
        </p:nvSpPr>
        <p:spPr>
          <a:xfrm>
            <a:off x="258948" y="2171376"/>
            <a:ext cx="9755909" cy="461665"/>
          </a:xfrm>
          <a:prstGeom prst="rect">
            <a:avLst/>
          </a:prstGeom>
          <a:noFill/>
        </p:spPr>
        <p:txBody>
          <a:bodyPr wrap="square" rtlCol="0">
            <a:spAutoFit/>
          </a:bodyPr>
          <a:lstStyle/>
          <a:p>
            <a:r>
              <a:rPr lang="es-MX" sz="2400" dirty="0" smtClean="0"/>
              <a:t>Captura el siguiente código en el compilador y ejecútalo</a:t>
            </a:r>
            <a:endParaRPr lang="es-MX" sz="2400" dirty="0"/>
          </a:p>
        </p:txBody>
      </p:sp>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3263" y="2198286"/>
            <a:ext cx="1801285" cy="2847193"/>
          </a:xfrm>
          <a:prstGeom prst="rect">
            <a:avLst/>
          </a:prstGeom>
        </p:spPr>
      </p:pic>
      <p:sp>
        <p:nvSpPr>
          <p:cNvPr id="12" name="Botón de acción: Personalizar 11">
            <a:hlinkClick r:id="rId3"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13" name="Botón de acción: Inicio 12">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Hacia delante o Siguiente 13">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Botón de acción: Hacia atrás o Anterior 14">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40385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810000" y="1417638"/>
            <a:ext cx="4708349" cy="3857175"/>
            <a:chOff x="810000" y="1417638"/>
            <a:chExt cx="4708349" cy="3857175"/>
          </a:xfrm>
        </p:grpSpPr>
        <p:sp>
          <p:nvSpPr>
            <p:cNvPr id="3" name="Elipse 2"/>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4" name="Rectángulo 3"/>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7</a:t>
              </a:r>
              <a:endParaRPr lang="es-MX" sz="23900" dirty="0">
                <a:latin typeface="Arial Black" panose="020B0A04020102020204" pitchFamily="34" charset="0"/>
              </a:endParaRPr>
            </a:p>
          </p:txBody>
        </p:sp>
        <p:sp>
          <p:nvSpPr>
            <p:cNvPr id="5" name="Triángulo isósceles 4"/>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Título 1"/>
          <p:cNvSpPr txBox="1">
            <a:spLocks/>
          </p:cNvSpPr>
          <p:nvPr/>
        </p:nvSpPr>
        <p:spPr>
          <a:xfrm>
            <a:off x="5950396" y="4461216"/>
            <a:ext cx="5004556"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4800" smtClean="0"/>
              <a:t>Conclusiones</a:t>
            </a:r>
            <a:endParaRPr lang="es-MX" sz="4800" dirty="0"/>
          </a:p>
        </p:txBody>
      </p:sp>
      <p:sp>
        <p:nvSpPr>
          <p:cNvPr id="7" name="Botón de acción: Personalizar 6">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bg1"/>
                </a:solidFill>
              </a:rPr>
              <a:t>Menú</a:t>
            </a:r>
            <a:endParaRPr lang="es-MX" sz="1400" b="1" dirty="0">
              <a:solidFill>
                <a:schemeClr val="bg1"/>
              </a:solidFill>
            </a:endParaRPr>
          </a:p>
        </p:txBody>
      </p:sp>
      <p:sp>
        <p:nvSpPr>
          <p:cNvPr id="8" name="Botón de acción: Inicio 7">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delante o Siguiente 8">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atrás o Anterior 9">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198368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844" y="0"/>
            <a:ext cx="10200052" cy="6858000"/>
          </a:xfrm>
          <a:prstGeom prst="rect">
            <a:avLst/>
          </a:prstGeom>
        </p:spPr>
      </p:pic>
      <p:sp>
        <p:nvSpPr>
          <p:cNvPr id="4" name="Botón de acción: Personalizar 3">
            <a:hlinkClick r:id="rId3"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559001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2"/>
          <p:cNvSpPr txBox="1">
            <a:spLocks/>
          </p:cNvSpPr>
          <p:nvPr/>
        </p:nvSpPr>
        <p:spPr>
          <a:xfrm>
            <a:off x="4846251" y="648261"/>
            <a:ext cx="5112568" cy="5063988"/>
          </a:xfrm>
          <a:prstGeom prst="rect">
            <a:avLst/>
          </a:prstGeom>
        </p:spPr>
        <p:txBody>
          <a:bodyPr anchor="ctr">
            <a:noAutofit/>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pPr marL="0" indent="0">
              <a:buNone/>
            </a:pPr>
            <a:r>
              <a:rPr lang="es-MX" sz="71400" dirty="0" smtClean="0">
                <a:solidFill>
                  <a:schemeClr val="accent1">
                    <a:lumMod val="60000"/>
                    <a:lumOff val="40000"/>
                  </a:schemeClr>
                </a:solidFill>
                <a:latin typeface="Bauhaus 93" panose="04030905020B02020C02" pitchFamily="82" charset="0"/>
              </a:rPr>
              <a:t>?</a:t>
            </a:r>
            <a:endParaRPr lang="es-MX" sz="71400" dirty="0">
              <a:solidFill>
                <a:schemeClr val="accent1">
                  <a:lumMod val="60000"/>
                  <a:lumOff val="40000"/>
                </a:schemeClr>
              </a:solidFill>
              <a:latin typeface="Bauhaus 93" panose="04030905020B02020C02" pitchFamily="82" charset="0"/>
            </a:endParaRPr>
          </a:p>
        </p:txBody>
      </p:sp>
      <p:sp>
        <p:nvSpPr>
          <p:cNvPr id="3" name="Título 1"/>
          <p:cNvSpPr txBox="1">
            <a:spLocks/>
          </p:cNvSpPr>
          <p:nvPr/>
        </p:nvSpPr>
        <p:spPr>
          <a:xfrm>
            <a:off x="1917948" y="3645024"/>
            <a:ext cx="3901663" cy="1676400"/>
          </a:xfrm>
          <a:prstGeom prst="rect">
            <a:avLst/>
          </a:prstGeom>
        </p:spPr>
        <p:txBody>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9600" dirty="0" smtClean="0">
                <a:solidFill>
                  <a:schemeClr val="accent1">
                    <a:lumMod val="60000"/>
                    <a:lumOff val="40000"/>
                  </a:schemeClr>
                </a:solidFill>
              </a:rPr>
              <a:t>Dudas</a:t>
            </a:r>
            <a:endParaRPr lang="es-MX" sz="9600" dirty="0">
              <a:solidFill>
                <a:schemeClr val="accent1">
                  <a:lumMod val="60000"/>
                  <a:lumOff val="40000"/>
                </a:schemeClr>
              </a:solidFill>
            </a:endParaRPr>
          </a:p>
        </p:txBody>
      </p:sp>
      <p:sp>
        <p:nvSpPr>
          <p:cNvPr id="4" name="Botón de acción: Personalizar 3">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851764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810000" y="1417638"/>
            <a:ext cx="4708349" cy="3857175"/>
            <a:chOff x="810000" y="1417638"/>
            <a:chExt cx="4708349" cy="3857175"/>
          </a:xfrm>
        </p:grpSpPr>
        <p:sp>
          <p:nvSpPr>
            <p:cNvPr id="3" name="Elipse 2"/>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4" name="Rectángulo 3"/>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8</a:t>
              </a:r>
              <a:endParaRPr lang="es-MX" sz="23900" dirty="0">
                <a:latin typeface="Arial Black" panose="020B0A04020102020204" pitchFamily="34" charset="0"/>
              </a:endParaRPr>
            </a:p>
          </p:txBody>
        </p:sp>
        <p:sp>
          <p:nvSpPr>
            <p:cNvPr id="5" name="Triángulo isósceles 4"/>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Título 1"/>
          <p:cNvSpPr txBox="1">
            <a:spLocks/>
          </p:cNvSpPr>
          <p:nvPr/>
        </p:nvSpPr>
        <p:spPr>
          <a:xfrm>
            <a:off x="5568847" y="1656177"/>
            <a:ext cx="4121834"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s-MX" sz="4800" dirty="0" smtClean="0"/>
              <a:t>Referencias Bibliográficas</a:t>
            </a:r>
            <a:endParaRPr lang="es-MX" sz="4800"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8847" y="3238472"/>
            <a:ext cx="3904443" cy="2445488"/>
          </a:xfrm>
          <a:prstGeom prst="rect">
            <a:avLst/>
          </a:prstGeom>
        </p:spPr>
      </p:pic>
      <p:sp>
        <p:nvSpPr>
          <p:cNvPr id="8" name="Botón de acción: Personalizar 7">
            <a:hlinkClick r:id="rId3"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9" name="Botón de acción: Inicio 8">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550096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 </a:t>
            </a:r>
            <a:r>
              <a:rPr lang="es-MX" dirty="0" smtClean="0"/>
              <a:t>BÁSICA</a:t>
            </a:r>
            <a:endParaRPr lang="es-MX" dirty="0"/>
          </a:p>
        </p:txBody>
      </p:sp>
      <p:sp>
        <p:nvSpPr>
          <p:cNvPr id="3" name="Marcador de contenido 2"/>
          <p:cNvSpPr>
            <a:spLocks noGrp="1"/>
          </p:cNvSpPr>
          <p:nvPr>
            <p:ph idx="1"/>
          </p:nvPr>
        </p:nvSpPr>
        <p:spPr>
          <a:xfrm>
            <a:off x="1116420" y="2449415"/>
            <a:ext cx="9613861" cy="3599316"/>
          </a:xfrm>
        </p:spPr>
        <p:txBody>
          <a:bodyPr>
            <a:normAutofit fontScale="92500" lnSpcReduction="20000"/>
          </a:bodyPr>
          <a:lstStyle/>
          <a:p>
            <a:r>
              <a:rPr lang="es-MX" dirty="0" smtClean="0"/>
              <a:t>Albarrán</a:t>
            </a:r>
            <a:r>
              <a:rPr lang="es-MX" dirty="0"/>
              <a:t>, T. S. E. &amp; Salgado, G. M. (2008). Programación Estructurada. Universidad Autónoma del Estado de México</a:t>
            </a:r>
            <a:r>
              <a:rPr lang="es-MX" dirty="0" smtClean="0"/>
              <a:t>.</a:t>
            </a:r>
          </a:p>
          <a:p>
            <a:pPr marL="0" indent="0">
              <a:buNone/>
            </a:pPr>
            <a:endParaRPr lang="es-MX" dirty="0"/>
          </a:p>
          <a:p>
            <a:r>
              <a:rPr lang="es-MX" dirty="0" err="1" smtClean="0"/>
              <a:t>Cairó</a:t>
            </a:r>
            <a:r>
              <a:rPr lang="es-MX" dirty="0"/>
              <a:t>, O. (2006). Fundamentos de Programación. Piensa en C. Pearson Educación</a:t>
            </a:r>
            <a:r>
              <a:rPr lang="es-MX" dirty="0" smtClean="0"/>
              <a:t>.</a:t>
            </a:r>
          </a:p>
          <a:p>
            <a:pPr marL="0" indent="0">
              <a:buNone/>
            </a:pPr>
            <a:endParaRPr lang="es-MX" dirty="0"/>
          </a:p>
          <a:p>
            <a:r>
              <a:rPr lang="es-MX" dirty="0" err="1" smtClean="0"/>
              <a:t>Joyanes</a:t>
            </a:r>
            <a:r>
              <a:rPr lang="es-MX" dirty="0"/>
              <a:t>, A. L., &amp; </a:t>
            </a:r>
            <a:r>
              <a:rPr lang="es-MX" dirty="0" err="1"/>
              <a:t>Zahonero</a:t>
            </a:r>
            <a:r>
              <a:rPr lang="es-MX" dirty="0"/>
              <a:t>, M. I. (2003). Programación en C, Metodología, Estructura de Datos y Objetos. México. McGraw-Hill</a:t>
            </a:r>
            <a:r>
              <a:rPr lang="es-MX" dirty="0" smtClean="0"/>
              <a:t>.</a:t>
            </a:r>
          </a:p>
          <a:p>
            <a:pPr marL="0" indent="0">
              <a:buNone/>
            </a:pPr>
            <a:endParaRPr lang="es-MX" dirty="0"/>
          </a:p>
          <a:p>
            <a:r>
              <a:rPr lang="es-MX" dirty="0" smtClean="0"/>
              <a:t>García</a:t>
            </a:r>
            <a:r>
              <a:rPr lang="es-MX" dirty="0"/>
              <a:t>, B., &amp; Giner, J. R. (2008). Programación Estructurada en C. Madrid. Pearson Educación.</a:t>
            </a:r>
          </a:p>
        </p:txBody>
      </p:sp>
      <p:sp>
        <p:nvSpPr>
          <p:cNvPr id="4" name="Botón de acción: Personalizar 3">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697193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810000" y="1417638"/>
            <a:ext cx="4708349" cy="3857175"/>
            <a:chOff x="810000" y="1417638"/>
            <a:chExt cx="4708349" cy="3857175"/>
          </a:xfrm>
        </p:grpSpPr>
        <p:sp>
          <p:nvSpPr>
            <p:cNvPr id="3" name="Elipse 2"/>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4" name="Rectángulo 3"/>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2</a:t>
              </a:r>
              <a:endParaRPr lang="es-MX" sz="23900" dirty="0">
                <a:latin typeface="Arial Black" panose="020B0A04020102020204" pitchFamily="34" charset="0"/>
              </a:endParaRPr>
            </a:p>
          </p:txBody>
        </p:sp>
        <p:sp>
          <p:nvSpPr>
            <p:cNvPr id="5" name="Triángulo isósceles 4"/>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Título 1"/>
          <p:cNvSpPr txBox="1">
            <a:spLocks/>
          </p:cNvSpPr>
          <p:nvPr/>
        </p:nvSpPr>
        <p:spPr>
          <a:xfrm>
            <a:off x="5518349" y="2926118"/>
            <a:ext cx="6032622" cy="1175133"/>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6600" b="1" dirty="0" smtClean="0"/>
              <a:t>Presentación</a:t>
            </a:r>
            <a:endParaRPr lang="es-MX" sz="6600" b="1" dirty="0"/>
          </a:p>
        </p:txBody>
      </p:sp>
      <p:sp>
        <p:nvSpPr>
          <p:cNvPr id="7" name="Rectángulo 6"/>
          <p:cNvSpPr/>
          <p:nvPr/>
        </p:nvSpPr>
        <p:spPr>
          <a:xfrm>
            <a:off x="5697414" y="4101251"/>
            <a:ext cx="6175661" cy="2246769"/>
          </a:xfrm>
          <a:prstGeom prst="rect">
            <a:avLst/>
          </a:prstGeom>
        </p:spPr>
        <p:txBody>
          <a:bodyPr wrap="square">
            <a:spAutoFit/>
          </a:bodyPr>
          <a:lstStyle/>
          <a:p>
            <a:pPr algn="just"/>
            <a:r>
              <a:rPr lang="es-MX" sz="2000" dirty="0" smtClean="0"/>
              <a:t>Esta </a:t>
            </a:r>
            <a:r>
              <a:rPr lang="es-MX" sz="2000" dirty="0"/>
              <a:t>unidad de aprendizaje tiene la finalidad de introducir al alumno al ámbito de la programación en sus elementos básicos y proporcionarle </a:t>
            </a:r>
            <a:r>
              <a:rPr lang="es-MX" sz="2000" dirty="0" smtClean="0"/>
              <a:t>los conocimientos </a:t>
            </a:r>
            <a:r>
              <a:rPr lang="es-MX" sz="2000" dirty="0"/>
              <a:t>necesarios y suficientes para que utilice estructuras de datos básicas en la </a:t>
            </a:r>
            <a:r>
              <a:rPr lang="es-MX" sz="2000" dirty="0" smtClean="0"/>
              <a:t>programación, registros </a:t>
            </a:r>
            <a:r>
              <a:rPr lang="es-MX" sz="2000" dirty="0"/>
              <a:t>y programación modular, para </a:t>
            </a:r>
            <a:r>
              <a:rPr lang="es-MX" sz="2000" dirty="0" smtClean="0"/>
              <a:t>la </a:t>
            </a:r>
            <a:r>
              <a:rPr lang="es-MX" sz="2000" dirty="0"/>
              <a:t>solución de problemas </a:t>
            </a:r>
            <a:r>
              <a:rPr lang="es-MX" sz="2000" dirty="0" smtClean="0"/>
              <a:t>informáticos.</a:t>
            </a:r>
            <a:endParaRPr lang="es-MX" sz="2000" dirty="0"/>
          </a:p>
        </p:txBody>
      </p:sp>
      <p:sp>
        <p:nvSpPr>
          <p:cNvPr id="8" name="Botón de acción: Personalizar 7">
            <a:hlinkClick r:id="rId2" action="ppaction://hlinksldjump" highlightClick="1"/>
          </p:cNvPr>
          <p:cNvSpPr/>
          <p:nvPr/>
        </p:nvSpPr>
        <p:spPr>
          <a:xfrm>
            <a:off x="158818" y="5612843"/>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9" name="Botón de acción: Inicio 8">
            <a:hlinkClick r:id="" action="ppaction://hlinkshowjump?jump=firstslide" highlightClick="1"/>
          </p:cNvPr>
          <p:cNvSpPr/>
          <p:nvPr/>
        </p:nvSpPr>
        <p:spPr>
          <a:xfrm>
            <a:off x="1040011" y="5610069"/>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040011" y="6213782"/>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58819" y="6213781"/>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749484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 COMPLEMENTARIA</a:t>
            </a:r>
          </a:p>
        </p:txBody>
      </p:sp>
      <p:sp>
        <p:nvSpPr>
          <p:cNvPr id="3" name="Marcador de contenido 2"/>
          <p:cNvSpPr>
            <a:spLocks noGrp="1"/>
          </p:cNvSpPr>
          <p:nvPr>
            <p:ph idx="1"/>
          </p:nvPr>
        </p:nvSpPr>
        <p:spPr>
          <a:xfrm>
            <a:off x="257292" y="1982618"/>
            <a:ext cx="10981796" cy="3599316"/>
          </a:xfrm>
        </p:spPr>
        <p:txBody>
          <a:bodyPr>
            <a:noAutofit/>
          </a:bodyPr>
          <a:lstStyle/>
          <a:p>
            <a:r>
              <a:rPr lang="es-MX" sz="2000" dirty="0" smtClean="0"/>
              <a:t>Balcázar</a:t>
            </a:r>
            <a:r>
              <a:rPr lang="es-MX" sz="2000" dirty="0"/>
              <a:t>, J. L. (1993). Programación metódica. España: McGraw-Hill.</a:t>
            </a:r>
          </a:p>
          <a:p>
            <a:r>
              <a:rPr lang="es-MX" sz="2000" dirty="0" err="1" smtClean="0"/>
              <a:t>Cairó</a:t>
            </a:r>
            <a:r>
              <a:rPr lang="es-MX" sz="2000" dirty="0"/>
              <a:t>, O. (1995). Metodología de Programación, Tomo I. Colombia. </a:t>
            </a:r>
            <a:r>
              <a:rPr lang="es-MX" sz="2000" dirty="0" err="1"/>
              <a:t>Computec</a:t>
            </a:r>
            <a:r>
              <a:rPr lang="es-MX" sz="2000" dirty="0"/>
              <a:t>.</a:t>
            </a:r>
          </a:p>
          <a:p>
            <a:r>
              <a:rPr lang="es-MX" sz="2000" dirty="0" err="1" smtClean="0"/>
              <a:t>Cairó</a:t>
            </a:r>
            <a:r>
              <a:rPr lang="es-MX" sz="2000" dirty="0"/>
              <a:t>, O. (1995). Metodología de Programación, Tomo II. Colombia. </a:t>
            </a:r>
            <a:r>
              <a:rPr lang="es-MX" sz="2000" dirty="0" err="1"/>
              <a:t>Computec</a:t>
            </a:r>
            <a:r>
              <a:rPr lang="es-MX" sz="2000" dirty="0"/>
              <a:t>.</a:t>
            </a:r>
          </a:p>
          <a:p>
            <a:r>
              <a:rPr lang="es-MX" sz="2000" dirty="0" smtClean="0"/>
              <a:t>Carrasco</a:t>
            </a:r>
            <a:r>
              <a:rPr lang="es-MX" sz="2000" dirty="0"/>
              <a:t>, R.; Patiño, I.; Santos, M. (2010). Fundamentos de Programación ( 2ª </a:t>
            </a:r>
            <a:r>
              <a:rPr lang="es-MX" sz="2000" dirty="0" err="1"/>
              <a:t>ed</a:t>
            </a:r>
            <a:r>
              <a:rPr lang="es-MX" sz="2000" dirty="0"/>
              <a:t>). Ra-</a:t>
            </a:r>
            <a:r>
              <a:rPr lang="es-MX" sz="2000" dirty="0" err="1"/>
              <a:t>Ma</a:t>
            </a:r>
            <a:r>
              <a:rPr lang="es-MX" sz="2000" dirty="0"/>
              <a:t>, </a:t>
            </a:r>
            <a:r>
              <a:rPr lang="es-MX" sz="2000" dirty="0" err="1"/>
              <a:t>Alfaomega</a:t>
            </a:r>
            <a:r>
              <a:rPr lang="es-MX" sz="2000" dirty="0"/>
              <a:t> </a:t>
            </a:r>
          </a:p>
          <a:p>
            <a:r>
              <a:rPr lang="es-MX" sz="2000" dirty="0" smtClean="0"/>
              <a:t>Criado</a:t>
            </a:r>
            <a:r>
              <a:rPr lang="es-MX" sz="2000" dirty="0"/>
              <a:t>, A. (2006). Programación en lenguajes estructurados. México. </a:t>
            </a:r>
            <a:r>
              <a:rPr lang="es-MX" sz="2000" dirty="0" err="1"/>
              <a:t>Alfaomega</a:t>
            </a:r>
            <a:r>
              <a:rPr lang="es-MX" sz="2000" dirty="0"/>
              <a:t>-Ra ma.</a:t>
            </a:r>
          </a:p>
          <a:p>
            <a:r>
              <a:rPr lang="es-MX" sz="2000" dirty="0" err="1" smtClean="0"/>
              <a:t>Harel</a:t>
            </a:r>
            <a:r>
              <a:rPr lang="es-MX" sz="2000" dirty="0"/>
              <a:t>, D. (1987). </a:t>
            </a:r>
            <a:r>
              <a:rPr lang="es-MX" sz="2000" dirty="0" err="1"/>
              <a:t>Algorithmics</a:t>
            </a:r>
            <a:r>
              <a:rPr lang="es-MX" sz="2000" dirty="0"/>
              <a:t>, </a:t>
            </a:r>
            <a:r>
              <a:rPr lang="es-MX" sz="2000" dirty="0" err="1"/>
              <a:t>the</a:t>
            </a:r>
            <a:r>
              <a:rPr lang="es-MX" sz="2000" dirty="0"/>
              <a:t> </a:t>
            </a:r>
            <a:r>
              <a:rPr lang="es-MX" sz="2000" dirty="0" err="1"/>
              <a:t>Spirit</a:t>
            </a:r>
            <a:r>
              <a:rPr lang="es-MX" sz="2000" dirty="0"/>
              <a:t> of Computing. Massachusetts. Addison Wesley.</a:t>
            </a:r>
          </a:p>
          <a:p>
            <a:r>
              <a:rPr lang="es-MX" sz="2000" dirty="0" err="1" smtClean="0"/>
              <a:t>Joyanes</a:t>
            </a:r>
            <a:r>
              <a:rPr lang="es-MX" sz="2000" dirty="0" smtClean="0"/>
              <a:t> </a:t>
            </a:r>
            <a:r>
              <a:rPr lang="es-MX" sz="2000" dirty="0"/>
              <a:t>A. L. (2008). Fundamentos de programación. Algoritmos, Estructura de datos y objetos (4ª ed.). México. McGraw-Hill.</a:t>
            </a:r>
          </a:p>
          <a:p>
            <a:r>
              <a:rPr lang="es-MX" sz="2000" dirty="0" err="1" smtClean="0"/>
              <a:t>Joyanes</a:t>
            </a:r>
            <a:r>
              <a:rPr lang="es-MX" sz="2000" dirty="0" smtClean="0"/>
              <a:t> </a:t>
            </a:r>
            <a:r>
              <a:rPr lang="es-MX" sz="2000" dirty="0"/>
              <a:t>A. L., Castillo, S. A., Sánchez, G. L, &amp; </a:t>
            </a:r>
            <a:r>
              <a:rPr lang="es-MX" sz="2000" dirty="0" err="1"/>
              <a:t>Zahonero</a:t>
            </a:r>
            <a:r>
              <a:rPr lang="es-MX" sz="2000" dirty="0"/>
              <a:t>, M. I. (2002). Programación en C. Libro de problemas. México. McGraw-Hill.</a:t>
            </a:r>
          </a:p>
          <a:p>
            <a:r>
              <a:rPr lang="es-MX" sz="2000" dirty="0" smtClean="0"/>
              <a:t>Norton</a:t>
            </a:r>
            <a:r>
              <a:rPr lang="es-MX" sz="2000" dirty="0"/>
              <a:t>, P. (2006). Introducción a la Computación (6ª ed.). México. McGraw-Hill.</a:t>
            </a:r>
          </a:p>
        </p:txBody>
      </p:sp>
      <p:sp>
        <p:nvSpPr>
          <p:cNvPr id="4" name="Botón de acción: Personalizar 3">
            <a:hlinkClick r:id="rId2"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20346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810000" y="1417638"/>
            <a:ext cx="4708349" cy="3857175"/>
            <a:chOff x="810000" y="1417638"/>
            <a:chExt cx="4708349" cy="3857175"/>
          </a:xfrm>
        </p:grpSpPr>
        <p:sp>
          <p:nvSpPr>
            <p:cNvPr id="3" name="Elipse 2"/>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4" name="Rectángulo 3"/>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3</a:t>
              </a:r>
              <a:endParaRPr lang="es-MX" sz="23900" dirty="0">
                <a:latin typeface="Arial Black" panose="020B0A04020102020204" pitchFamily="34" charset="0"/>
              </a:endParaRPr>
            </a:p>
          </p:txBody>
        </p:sp>
        <p:sp>
          <p:nvSpPr>
            <p:cNvPr id="5" name="Triángulo isósceles 4"/>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Título 1"/>
          <p:cNvSpPr txBox="1">
            <a:spLocks/>
          </p:cNvSpPr>
          <p:nvPr/>
        </p:nvSpPr>
        <p:spPr>
          <a:xfrm>
            <a:off x="5568847" y="2889229"/>
            <a:ext cx="5384550"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4800" b="1" dirty="0" smtClean="0"/>
              <a:t>Objetivos de la asignatura</a:t>
            </a:r>
            <a:endParaRPr lang="es-MX" sz="4800" b="1" dirty="0"/>
          </a:p>
        </p:txBody>
      </p:sp>
      <p:sp>
        <p:nvSpPr>
          <p:cNvPr id="7" name="Rectángulo 6"/>
          <p:cNvSpPr/>
          <p:nvPr/>
        </p:nvSpPr>
        <p:spPr>
          <a:xfrm>
            <a:off x="5763065" y="4572556"/>
            <a:ext cx="6096000" cy="1938992"/>
          </a:xfrm>
          <a:prstGeom prst="rect">
            <a:avLst/>
          </a:prstGeom>
        </p:spPr>
        <p:txBody>
          <a:bodyPr>
            <a:spAutoFit/>
          </a:bodyPr>
          <a:lstStyle/>
          <a:p>
            <a:pPr algn="just"/>
            <a:r>
              <a:rPr lang="es-MX" sz="2000" dirty="0"/>
              <a:t>Aplicar el paradigma de la programación estructurada para representar en términos de pseudocódigo, la solución de problemas  reales</a:t>
            </a:r>
          </a:p>
          <a:p>
            <a:pPr algn="just"/>
            <a:r>
              <a:rPr lang="es-MX" sz="2000" dirty="0"/>
              <a:t>automatizables, mostrando en ella el dominio de variables simples, vectores, matrices, registros y modularidad.</a:t>
            </a:r>
          </a:p>
        </p:txBody>
      </p:sp>
      <p:sp>
        <p:nvSpPr>
          <p:cNvPr id="8" name="Botón de acción: Personalizar 7">
            <a:hlinkClick r:id="rId2" action="ppaction://hlinksldjump" highlightClick="1"/>
          </p:cNvPr>
          <p:cNvSpPr/>
          <p:nvPr/>
        </p:nvSpPr>
        <p:spPr>
          <a:xfrm>
            <a:off x="158818" y="5445133"/>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9" name="Botón de acción: Inicio 8">
            <a:hlinkClick r:id="" action="ppaction://hlinkshowjump?jump=firstslide" highlightClick="1"/>
          </p:cNvPr>
          <p:cNvSpPr/>
          <p:nvPr/>
        </p:nvSpPr>
        <p:spPr>
          <a:xfrm>
            <a:off x="1040011" y="5442359"/>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040011" y="6046072"/>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58819" y="6046071"/>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741899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810000" y="1417638"/>
            <a:ext cx="4708349" cy="3857175"/>
            <a:chOff x="810000" y="1417638"/>
            <a:chExt cx="4708349" cy="3857175"/>
          </a:xfrm>
        </p:grpSpPr>
        <p:sp>
          <p:nvSpPr>
            <p:cNvPr id="3" name="Elipse 2"/>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4" name="Rectángulo 3"/>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4</a:t>
              </a:r>
              <a:endParaRPr lang="es-MX" sz="23900" dirty="0">
                <a:latin typeface="Arial Black" panose="020B0A04020102020204" pitchFamily="34" charset="0"/>
              </a:endParaRPr>
            </a:p>
          </p:txBody>
        </p:sp>
        <p:sp>
          <p:nvSpPr>
            <p:cNvPr id="5" name="Triángulo isósceles 4"/>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Título 1"/>
          <p:cNvSpPr txBox="1">
            <a:spLocks/>
          </p:cNvSpPr>
          <p:nvPr/>
        </p:nvSpPr>
        <p:spPr>
          <a:xfrm>
            <a:off x="5122304" y="2286490"/>
            <a:ext cx="4395354" cy="92355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4400" b="1" dirty="0" smtClean="0"/>
              <a:t>Conocimientos</a:t>
            </a:r>
            <a:endParaRPr lang="es-MX" sz="4400" b="1" dirty="0"/>
          </a:p>
        </p:txBody>
      </p:sp>
      <p:sp>
        <p:nvSpPr>
          <p:cNvPr id="8" name="Rectángulo 7"/>
          <p:cNvSpPr/>
          <p:nvPr/>
        </p:nvSpPr>
        <p:spPr>
          <a:xfrm>
            <a:off x="5518349" y="3210047"/>
            <a:ext cx="5547359" cy="830997"/>
          </a:xfrm>
          <a:prstGeom prst="rect">
            <a:avLst/>
          </a:prstGeom>
        </p:spPr>
        <p:txBody>
          <a:bodyPr wrap="square">
            <a:spAutoFit/>
          </a:bodyPr>
          <a:lstStyle/>
          <a:p>
            <a:r>
              <a:rPr lang="es-MX" sz="2400" dirty="0"/>
              <a:t>Caracterizar las diferentes estructuras de </a:t>
            </a:r>
            <a:r>
              <a:rPr lang="es-MX" sz="2400" dirty="0" smtClean="0"/>
              <a:t>control</a:t>
            </a:r>
            <a:r>
              <a:rPr lang="es-MX" sz="2400" dirty="0"/>
              <a:t>.</a:t>
            </a:r>
          </a:p>
        </p:txBody>
      </p:sp>
      <p:sp>
        <p:nvSpPr>
          <p:cNvPr id="9" name="Rectángulo 8"/>
          <p:cNvSpPr/>
          <p:nvPr/>
        </p:nvSpPr>
        <p:spPr>
          <a:xfrm>
            <a:off x="5714095" y="4241463"/>
            <a:ext cx="5856849" cy="2308324"/>
          </a:xfrm>
          <a:prstGeom prst="rect">
            <a:avLst/>
          </a:prstGeom>
        </p:spPr>
        <p:txBody>
          <a:bodyPr wrap="square">
            <a:spAutoFit/>
          </a:bodyPr>
          <a:lstStyle/>
          <a:p>
            <a:pPr marL="285750" indent="-285750">
              <a:buFont typeface="Arial" panose="020B0604020202020204" pitchFamily="34" charset="0"/>
              <a:buChar char="•"/>
            </a:pPr>
            <a:r>
              <a:rPr lang="es-MX" dirty="0"/>
              <a:t>Elaborar programas que </a:t>
            </a:r>
            <a:r>
              <a:rPr lang="es-MX" dirty="0" smtClean="0"/>
              <a:t>utilizan </a:t>
            </a:r>
            <a:r>
              <a:rPr lang="es-MX" dirty="0"/>
              <a:t>estructuras de datos</a:t>
            </a:r>
          </a:p>
          <a:p>
            <a:pPr marL="285750" indent="-285750">
              <a:buFont typeface="Arial" panose="020B0604020202020204" pitchFamily="34" charset="0"/>
              <a:buChar char="•"/>
            </a:pPr>
            <a:r>
              <a:rPr lang="es-MX" dirty="0"/>
              <a:t>Solucionar problemas utilizando estructuras </a:t>
            </a:r>
            <a:r>
              <a:rPr lang="es-MX" dirty="0" smtClean="0"/>
              <a:t>de control</a:t>
            </a:r>
          </a:p>
          <a:p>
            <a:pPr marL="285750" indent="-285750">
              <a:buFont typeface="Arial" panose="020B0604020202020204" pitchFamily="34" charset="0"/>
              <a:buChar char="•"/>
            </a:pPr>
            <a:r>
              <a:rPr lang="es-MX" dirty="0"/>
              <a:t>Utilizar instrucciones básicas </a:t>
            </a:r>
            <a:r>
              <a:rPr lang="es-MX" dirty="0" smtClean="0"/>
              <a:t>en la </a:t>
            </a:r>
            <a:r>
              <a:rPr lang="es-MX" dirty="0"/>
              <a:t>elaboración de programas.</a:t>
            </a:r>
          </a:p>
          <a:p>
            <a:pPr marL="285750" indent="-285750">
              <a:buFont typeface="Arial" panose="020B0604020202020204" pitchFamily="34" charset="0"/>
              <a:buChar char="•"/>
            </a:pPr>
            <a:r>
              <a:rPr lang="es-MX" dirty="0"/>
              <a:t>Diseñar programas utilizando </a:t>
            </a:r>
            <a:r>
              <a:rPr lang="es-MX" dirty="0" smtClean="0"/>
              <a:t>diagramas </a:t>
            </a:r>
            <a:r>
              <a:rPr lang="es-MX" dirty="0"/>
              <a:t>de flujo.</a:t>
            </a:r>
          </a:p>
          <a:p>
            <a:pPr marL="285750" indent="-285750">
              <a:buFont typeface="Arial" panose="020B0604020202020204" pitchFamily="34" charset="0"/>
              <a:buChar char="•"/>
            </a:pPr>
            <a:r>
              <a:rPr lang="es-MX" dirty="0"/>
              <a:t>Diseñar programas utilizando </a:t>
            </a:r>
            <a:r>
              <a:rPr lang="es-MX" dirty="0" smtClean="0"/>
              <a:t>pseudocódigo</a:t>
            </a:r>
            <a:r>
              <a:rPr lang="es-MX" dirty="0"/>
              <a:t>.</a:t>
            </a:r>
          </a:p>
        </p:txBody>
      </p:sp>
      <p:sp>
        <p:nvSpPr>
          <p:cNvPr id="10" name="Botón de acción: Personalizar 9">
            <a:hlinkClick r:id="rId2" action="ppaction://hlinksldjump" highlightClick="1"/>
          </p:cNvPr>
          <p:cNvSpPr/>
          <p:nvPr/>
        </p:nvSpPr>
        <p:spPr>
          <a:xfrm>
            <a:off x="172886" y="5542505"/>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11" name="Botón de acción: Inicio 10">
            <a:hlinkClick r:id="" action="ppaction://hlinkshowjump?jump=firstslide" highlightClick="1"/>
          </p:cNvPr>
          <p:cNvSpPr/>
          <p:nvPr/>
        </p:nvSpPr>
        <p:spPr>
          <a:xfrm>
            <a:off x="1054079" y="5539731"/>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054079" y="6143444"/>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atrás o Anterior 12">
            <a:hlinkClick r:id="" action="ppaction://hlinkshowjump?jump=previousslide" highlightClick="1"/>
          </p:cNvPr>
          <p:cNvSpPr/>
          <p:nvPr/>
        </p:nvSpPr>
        <p:spPr>
          <a:xfrm>
            <a:off x="172887" y="6143443"/>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870069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810000" y="1417638"/>
            <a:ext cx="4708349" cy="3857175"/>
            <a:chOff x="810000" y="1417638"/>
            <a:chExt cx="4708349" cy="3857175"/>
          </a:xfrm>
        </p:grpSpPr>
        <p:sp>
          <p:nvSpPr>
            <p:cNvPr id="3" name="Elipse 2"/>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4" name="Rectángulo 3"/>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5</a:t>
              </a:r>
              <a:endParaRPr lang="es-MX" sz="23900" dirty="0">
                <a:latin typeface="Arial Black" panose="020B0A04020102020204" pitchFamily="34" charset="0"/>
              </a:endParaRPr>
            </a:p>
          </p:txBody>
        </p:sp>
        <p:sp>
          <p:nvSpPr>
            <p:cNvPr id="5" name="Triángulo isósceles 4"/>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Título 1"/>
          <p:cNvSpPr txBox="1">
            <a:spLocks/>
          </p:cNvSpPr>
          <p:nvPr/>
        </p:nvSpPr>
        <p:spPr>
          <a:xfrm>
            <a:off x="5302324" y="2936461"/>
            <a:ext cx="4032798"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4800" b="1" dirty="0" smtClean="0"/>
              <a:t>Guion explicativo</a:t>
            </a:r>
            <a:endParaRPr lang="es-MX" sz="4800" b="1" dirty="0"/>
          </a:p>
        </p:txBody>
      </p:sp>
      <p:sp>
        <p:nvSpPr>
          <p:cNvPr id="7" name="Rectángulo 6"/>
          <p:cNvSpPr/>
          <p:nvPr/>
        </p:nvSpPr>
        <p:spPr>
          <a:xfrm>
            <a:off x="5734929" y="4619788"/>
            <a:ext cx="6096000" cy="1754326"/>
          </a:xfrm>
          <a:prstGeom prst="rect">
            <a:avLst/>
          </a:prstGeom>
        </p:spPr>
        <p:txBody>
          <a:bodyPr>
            <a:spAutoFit/>
          </a:bodyPr>
          <a:lstStyle/>
          <a:p>
            <a:pPr algn="just"/>
            <a:r>
              <a:rPr lang="es-MX" dirty="0" smtClean="0"/>
              <a:t>El presente material tiene como finalidad enfocar y depurar la investigación previa realizada del tema, complementar la explicación proporcionada por el profesor y pone en práctica los nuevos conocimientos a fin de enlazarlo con los conocimientos previos promoviendo aprendizaje significativo.</a:t>
            </a:r>
            <a:endParaRPr lang="es-MX" dirty="0"/>
          </a:p>
        </p:txBody>
      </p:sp>
      <p:sp>
        <p:nvSpPr>
          <p:cNvPr id="8" name="Botón de acción: Personalizar 7">
            <a:hlinkClick r:id="rId2" action="ppaction://hlinksldjump" highlightClick="1"/>
          </p:cNvPr>
          <p:cNvSpPr/>
          <p:nvPr/>
        </p:nvSpPr>
        <p:spPr>
          <a:xfrm>
            <a:off x="144750" y="5626911"/>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9" name="Botón de acción: Inicio 8">
            <a:hlinkClick r:id="" action="ppaction://hlinkshowjump?jump=firstslide" highlightClick="1"/>
          </p:cNvPr>
          <p:cNvSpPr/>
          <p:nvPr/>
        </p:nvSpPr>
        <p:spPr>
          <a:xfrm>
            <a:off x="1025943" y="5624137"/>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025943" y="6227850"/>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44751" y="6227849"/>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66691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810000" y="1417638"/>
            <a:ext cx="4708349" cy="3857175"/>
            <a:chOff x="810000" y="1417638"/>
            <a:chExt cx="4708349" cy="3857175"/>
          </a:xfrm>
        </p:grpSpPr>
        <p:sp>
          <p:nvSpPr>
            <p:cNvPr id="3" name="Elipse 2"/>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4" name="Rectángulo 3"/>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6</a:t>
              </a:r>
              <a:endParaRPr lang="es-MX" sz="23900" dirty="0">
                <a:latin typeface="Arial Black" panose="020B0A04020102020204" pitchFamily="34" charset="0"/>
              </a:endParaRPr>
            </a:p>
          </p:txBody>
        </p:sp>
        <p:sp>
          <p:nvSpPr>
            <p:cNvPr id="5" name="Triángulo isósceles 4"/>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Título 1"/>
          <p:cNvSpPr txBox="1">
            <a:spLocks/>
          </p:cNvSpPr>
          <p:nvPr/>
        </p:nvSpPr>
        <p:spPr>
          <a:xfrm>
            <a:off x="4863585" y="1417638"/>
            <a:ext cx="6667249"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es-MX" sz="2800" b="1" dirty="0" smtClean="0"/>
              <a:t>Unidad de competencia </a:t>
            </a:r>
            <a:r>
              <a:rPr lang="es-MX" sz="2800" b="1" dirty="0"/>
              <a:t>II</a:t>
            </a:r>
            <a:r>
              <a:rPr lang="es-MX" sz="2800" dirty="0"/>
              <a:t> </a:t>
            </a:r>
            <a:endParaRPr lang="es-MX" sz="2800" dirty="0" smtClean="0"/>
          </a:p>
          <a:p>
            <a:pPr algn="ctr"/>
            <a:endParaRPr lang="es-MX" sz="2800" dirty="0" smtClean="0"/>
          </a:p>
          <a:p>
            <a:pPr algn="ctr"/>
            <a:r>
              <a:rPr lang="es-MX" sz="2800" i="1" dirty="0" smtClean="0"/>
              <a:t>“</a:t>
            </a:r>
            <a:r>
              <a:rPr lang="es-MX" sz="2800" i="1" dirty="0"/>
              <a:t>Aplicar la programación </a:t>
            </a:r>
            <a:r>
              <a:rPr lang="es-MX" sz="2800" i="1" dirty="0" smtClean="0"/>
              <a:t>estructurada </a:t>
            </a:r>
            <a:r>
              <a:rPr lang="es-MX" sz="2800" i="1" dirty="0"/>
              <a:t>en la solución de </a:t>
            </a:r>
            <a:r>
              <a:rPr lang="es-MX" sz="2800" i="1" dirty="0" smtClean="0"/>
              <a:t>problemas </a:t>
            </a:r>
            <a:r>
              <a:rPr lang="es-MX" sz="2800" i="1" dirty="0"/>
              <a:t>utilizando diagramas de </a:t>
            </a:r>
            <a:r>
              <a:rPr lang="es-MX" sz="2800" i="1" dirty="0" smtClean="0"/>
              <a:t>flujo </a:t>
            </a:r>
            <a:r>
              <a:rPr lang="es-MX" sz="2800" i="1" dirty="0"/>
              <a:t>y </a:t>
            </a:r>
            <a:r>
              <a:rPr lang="es-MX" sz="2800" i="1" dirty="0" smtClean="0"/>
              <a:t>seudocódigo”</a:t>
            </a:r>
            <a:endParaRPr lang="es-MX" sz="2800" i="1" dirty="0"/>
          </a:p>
        </p:txBody>
      </p:sp>
      <p:sp>
        <p:nvSpPr>
          <p:cNvPr id="7" name="Rectángulo 6"/>
          <p:cNvSpPr/>
          <p:nvPr/>
        </p:nvSpPr>
        <p:spPr>
          <a:xfrm>
            <a:off x="5095271" y="3734417"/>
            <a:ext cx="7094497" cy="2739211"/>
          </a:xfrm>
          <a:prstGeom prst="rect">
            <a:avLst/>
          </a:prstGeom>
        </p:spPr>
        <p:txBody>
          <a:bodyPr wrap="square">
            <a:spAutoFit/>
          </a:bodyPr>
          <a:lstStyle/>
          <a:p>
            <a:pPr algn="ctr"/>
            <a:r>
              <a:rPr lang="es-MX" sz="2400" dirty="0" smtClean="0"/>
              <a:t>Conocimiento:</a:t>
            </a:r>
          </a:p>
          <a:p>
            <a:pPr algn="ctr"/>
            <a:endParaRPr lang="es-MX" sz="1050" dirty="0" smtClean="0"/>
          </a:p>
          <a:p>
            <a:pPr algn="ctr"/>
            <a:r>
              <a:rPr lang="es-MX" sz="2400" dirty="0" smtClean="0"/>
              <a:t>Caracterizar </a:t>
            </a:r>
            <a:r>
              <a:rPr lang="es-MX" sz="2400" dirty="0"/>
              <a:t>las diferentes estructuras </a:t>
            </a:r>
            <a:r>
              <a:rPr lang="es-MX" sz="2400" dirty="0" smtClean="0"/>
              <a:t>de </a:t>
            </a:r>
            <a:r>
              <a:rPr lang="es-MX" sz="2400" dirty="0" smtClean="0"/>
              <a:t>control</a:t>
            </a:r>
          </a:p>
          <a:p>
            <a:pPr algn="ctr"/>
            <a:endParaRPr lang="es-MX" sz="2400" dirty="0" smtClean="0"/>
          </a:p>
          <a:p>
            <a:pPr algn="ctr"/>
            <a:r>
              <a:rPr lang="es-MX" sz="2400" b="1" dirty="0"/>
              <a:t>Tema</a:t>
            </a:r>
            <a:r>
              <a:rPr lang="es-MX" sz="2400" dirty="0" smtClean="0"/>
              <a:t>:</a:t>
            </a:r>
          </a:p>
          <a:p>
            <a:pPr algn="ctr"/>
            <a:endParaRPr lang="es-MX" sz="1200" dirty="0"/>
          </a:p>
          <a:p>
            <a:pPr algn="ctr"/>
            <a:r>
              <a:rPr lang="es-MX" sz="2400" b="1" u="sng" dirty="0">
                <a:effectLst>
                  <a:outerShdw blurRad="38100" dist="38100" dir="2700000" algn="tl">
                    <a:srgbClr val="000000">
                      <a:alpha val="43137"/>
                    </a:srgbClr>
                  </a:outerShdw>
                </a:effectLst>
              </a:rPr>
              <a:t>Estructura repetitiva </a:t>
            </a:r>
            <a:r>
              <a:rPr lang="es-MX" sz="2400" b="1" u="sng" dirty="0" smtClean="0">
                <a:effectLst>
                  <a:outerShdw blurRad="38100" dist="38100" dir="2700000" algn="tl">
                    <a:srgbClr val="000000">
                      <a:alpha val="43137"/>
                    </a:srgbClr>
                  </a:outerShdw>
                </a:effectLst>
              </a:rPr>
              <a:t>WHILE</a:t>
            </a:r>
          </a:p>
          <a:p>
            <a:pPr algn="ctr"/>
            <a:endParaRPr lang="es-MX" sz="2400" dirty="0" smtClean="0"/>
          </a:p>
        </p:txBody>
      </p:sp>
      <p:sp>
        <p:nvSpPr>
          <p:cNvPr id="8" name="Botón de acción: Personalizar 7">
            <a:hlinkClick r:id="rId2" action="ppaction://hlinksldjump" highlightClick="1"/>
          </p:cNvPr>
          <p:cNvSpPr/>
          <p:nvPr/>
        </p:nvSpPr>
        <p:spPr>
          <a:xfrm>
            <a:off x="130682" y="5626911"/>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9" name="Botón de acción: Inicio 8">
            <a:hlinkClick r:id="" action="ppaction://hlinkshowjump?jump=firstslide" highlightClick="1"/>
          </p:cNvPr>
          <p:cNvSpPr/>
          <p:nvPr/>
        </p:nvSpPr>
        <p:spPr>
          <a:xfrm>
            <a:off x="1011875" y="5624137"/>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011875" y="6227850"/>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30683" y="6227849"/>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967569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6BF6FE7-EBD7-4093-A3F5-EB087FC52B2C}"/>
              </a:ext>
            </a:extLst>
          </p:cNvPr>
          <p:cNvSpPr txBox="1">
            <a:spLocks/>
          </p:cNvSpPr>
          <p:nvPr/>
        </p:nvSpPr>
        <p:spPr>
          <a:xfrm>
            <a:off x="423795" y="486993"/>
            <a:ext cx="9143998" cy="719479"/>
          </a:xfrm>
          <a:prstGeom prst="rect">
            <a:avLst/>
          </a:prstGeom>
        </p:spPr>
        <p:txBody>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dirty="0" smtClean="0"/>
              <a:t>Menú de trabajo</a:t>
            </a:r>
            <a:endParaRPr lang="es-MX" dirty="0"/>
          </a:p>
        </p:txBody>
      </p:sp>
      <p:sp>
        <p:nvSpPr>
          <p:cNvPr id="3" name="Marcador de contenido 2">
            <a:extLst>
              <a:ext uri="{FF2B5EF4-FFF2-40B4-BE49-F238E27FC236}">
                <a16:creationId xmlns="" xmlns:a16="http://schemas.microsoft.com/office/drawing/2014/main" id="{B2607DA3-8FF1-4EB4-82CC-DAE3C128AE5D}"/>
              </a:ext>
            </a:extLst>
          </p:cNvPr>
          <p:cNvSpPr txBox="1">
            <a:spLocks/>
          </p:cNvSpPr>
          <p:nvPr/>
        </p:nvSpPr>
        <p:spPr>
          <a:xfrm>
            <a:off x="1886857" y="1314733"/>
            <a:ext cx="8471038" cy="5390865"/>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457200" indent="-457200">
              <a:buFont typeface="+mj-lt"/>
              <a:buAutoNum type="arabicPeriod"/>
            </a:pPr>
            <a:r>
              <a:rPr lang="es-MX" dirty="0" smtClean="0">
                <a:hlinkClick r:id="rId2" action="ppaction://hlinksldjump"/>
              </a:rPr>
              <a:t>Introducción</a:t>
            </a:r>
            <a:endParaRPr lang="es-MX" dirty="0" smtClean="0"/>
          </a:p>
          <a:p>
            <a:pPr marL="457200" indent="-457200">
              <a:buFont typeface="+mj-lt"/>
              <a:buAutoNum type="arabicPeriod"/>
            </a:pPr>
            <a:r>
              <a:rPr lang="es-MX" dirty="0" smtClean="0">
                <a:hlinkClick r:id="rId3" action="ppaction://hlinksldjump"/>
              </a:rPr>
              <a:t>Definición de las estructuras de datos</a:t>
            </a:r>
            <a:endParaRPr lang="es-MX" dirty="0" smtClean="0"/>
          </a:p>
          <a:p>
            <a:pPr marL="457200" indent="-457200">
              <a:buFont typeface="+mj-lt"/>
              <a:buAutoNum type="arabicPeriod"/>
            </a:pPr>
            <a:r>
              <a:rPr lang="es-MX" dirty="0" smtClean="0">
                <a:hlinkClick r:id="rId4" action="ppaction://hlinksldjump"/>
              </a:rPr>
              <a:t>Estructuras de control repetitivas</a:t>
            </a:r>
            <a:endParaRPr lang="es-MX" dirty="0" smtClean="0"/>
          </a:p>
          <a:p>
            <a:pPr marL="457200" indent="-457200">
              <a:buFont typeface="+mj-lt"/>
              <a:buAutoNum type="arabicPeriod"/>
            </a:pPr>
            <a:r>
              <a:rPr lang="es-MX" dirty="0">
                <a:hlinkClick r:id="rId5" action="ppaction://hlinksldjump"/>
              </a:rPr>
              <a:t>Estructura de control: While</a:t>
            </a:r>
            <a:endParaRPr lang="es-MX" dirty="0"/>
          </a:p>
          <a:p>
            <a:pPr marL="457200" indent="-457200">
              <a:buFont typeface="+mj-lt"/>
              <a:buAutoNum type="arabicPeriod"/>
            </a:pPr>
            <a:r>
              <a:rPr lang="es-MX" dirty="0">
                <a:hlinkClick r:id="rId6" action="ppaction://hlinksldjump"/>
              </a:rPr>
              <a:t>Operadores de incremento y </a:t>
            </a:r>
            <a:r>
              <a:rPr lang="es-MX" dirty="0" smtClean="0">
                <a:hlinkClick r:id="rId6" action="ppaction://hlinksldjump"/>
              </a:rPr>
              <a:t>decremento</a:t>
            </a:r>
            <a:endParaRPr lang="es-MX" dirty="0" smtClean="0"/>
          </a:p>
          <a:p>
            <a:pPr marL="457200" indent="-457200">
              <a:buFont typeface="+mj-lt"/>
              <a:buAutoNum type="arabicPeriod"/>
            </a:pPr>
            <a:r>
              <a:rPr lang="es-MX" dirty="0">
                <a:hlinkClick r:id="rId7" action="ppaction://hlinksldjump"/>
              </a:rPr>
              <a:t>Diagrama de la estructura </a:t>
            </a:r>
            <a:r>
              <a:rPr lang="es-MX" dirty="0" smtClean="0">
                <a:hlinkClick r:id="rId7" action="ppaction://hlinksldjump"/>
              </a:rPr>
              <a:t>while</a:t>
            </a:r>
            <a:endParaRPr lang="es-MX" dirty="0" smtClean="0"/>
          </a:p>
          <a:p>
            <a:pPr marL="457200" indent="-457200">
              <a:buFont typeface="+mj-lt"/>
              <a:buAutoNum type="arabicPeriod"/>
            </a:pPr>
            <a:r>
              <a:rPr lang="es-MX" dirty="0">
                <a:hlinkClick r:id="rId8" action="ppaction://hlinksldjump"/>
              </a:rPr>
              <a:t>Algoritmo de la estructura </a:t>
            </a:r>
            <a:r>
              <a:rPr lang="es-MX" dirty="0" smtClean="0">
                <a:hlinkClick r:id="rId8" action="ppaction://hlinksldjump"/>
              </a:rPr>
              <a:t>while</a:t>
            </a:r>
            <a:endParaRPr lang="es-MX" dirty="0" smtClean="0"/>
          </a:p>
          <a:p>
            <a:pPr marL="457200" indent="-457200">
              <a:buFont typeface="+mj-lt"/>
              <a:buAutoNum type="arabicPeriod"/>
            </a:pPr>
            <a:r>
              <a:rPr lang="es-MX" dirty="0">
                <a:hlinkClick r:id="rId9" action="ppaction://hlinksldjump"/>
              </a:rPr>
              <a:t>Ejemplo de programa con </a:t>
            </a:r>
            <a:r>
              <a:rPr lang="es-MX" dirty="0" smtClean="0">
                <a:hlinkClick r:id="rId9" action="ppaction://hlinksldjump"/>
              </a:rPr>
              <a:t>While</a:t>
            </a:r>
            <a:endParaRPr lang="es-MX" dirty="0" smtClean="0"/>
          </a:p>
          <a:p>
            <a:pPr marL="457200" indent="-457200">
              <a:buFont typeface="+mj-lt"/>
              <a:buAutoNum type="arabicPeriod"/>
            </a:pPr>
            <a:r>
              <a:rPr lang="es-MX" dirty="0">
                <a:hlinkClick r:id="rId10" action="ppaction://hlinksldjump"/>
              </a:rPr>
              <a:t>Bucles while con cero </a:t>
            </a:r>
            <a:r>
              <a:rPr lang="es-MX" dirty="0" smtClean="0">
                <a:hlinkClick r:id="rId10" action="ppaction://hlinksldjump"/>
              </a:rPr>
              <a:t>iteraciones</a:t>
            </a:r>
            <a:endParaRPr lang="es-MX" dirty="0" smtClean="0"/>
          </a:p>
          <a:p>
            <a:pPr marL="457200" indent="-457200">
              <a:buFont typeface="+mj-lt"/>
              <a:buAutoNum type="arabicPeriod"/>
            </a:pPr>
            <a:r>
              <a:rPr lang="es-MX" dirty="0">
                <a:hlinkClick r:id="rId11" action="ppaction://hlinksldjump"/>
              </a:rPr>
              <a:t>Bucle controlado por </a:t>
            </a:r>
            <a:r>
              <a:rPr lang="es-MX" dirty="0" smtClean="0">
                <a:hlinkClick r:id="rId11" action="ppaction://hlinksldjump"/>
              </a:rPr>
              <a:t>centinela</a:t>
            </a:r>
            <a:endParaRPr lang="es-MX" dirty="0" smtClean="0"/>
          </a:p>
          <a:p>
            <a:pPr marL="457200" indent="-457200">
              <a:buFont typeface="+mj-lt"/>
              <a:buAutoNum type="arabicPeriod"/>
            </a:pPr>
            <a:r>
              <a:rPr lang="pt-BR" dirty="0" smtClean="0">
                <a:hlinkClick r:id="rId12" action="ppaction://hlinksldjump"/>
              </a:rPr>
              <a:t>Bucle controlado </a:t>
            </a:r>
            <a:r>
              <a:rPr lang="pt-BR" dirty="0">
                <a:hlinkClick r:id="rId12" action="ppaction://hlinksldjump"/>
              </a:rPr>
              <a:t>por indicadores (banderas)</a:t>
            </a:r>
            <a:endParaRPr lang="pt-BR" dirty="0"/>
          </a:p>
          <a:p>
            <a:pPr marL="457200" indent="-457200">
              <a:buFont typeface="+mj-lt"/>
              <a:buAutoNum type="arabicPeriod"/>
            </a:pPr>
            <a:r>
              <a:rPr lang="es-MX" dirty="0">
                <a:hlinkClick r:id="rId13" action="ppaction://hlinksldjump"/>
              </a:rPr>
              <a:t>Bucles while (true</a:t>
            </a:r>
            <a:r>
              <a:rPr lang="es-MX" dirty="0" smtClean="0">
                <a:hlinkClick r:id="rId13" action="ppaction://hlinksldjump"/>
              </a:rPr>
              <a:t>)</a:t>
            </a:r>
            <a:endParaRPr lang="es-MX" dirty="0" smtClean="0"/>
          </a:p>
          <a:p>
            <a:pPr marL="457200" indent="-457200">
              <a:buFont typeface="+mj-lt"/>
              <a:buAutoNum type="arabicPeriod"/>
            </a:pPr>
            <a:r>
              <a:rPr lang="es-MX" dirty="0">
                <a:hlinkClick r:id="rId14" action="ppaction://hlinksldjump"/>
              </a:rPr>
              <a:t>Bucles </a:t>
            </a:r>
            <a:r>
              <a:rPr lang="es-MX" dirty="0" smtClean="0">
                <a:hlinkClick r:id="rId14" action="ppaction://hlinksldjump"/>
              </a:rPr>
              <a:t>infinitos</a:t>
            </a:r>
            <a:endParaRPr lang="es-MX" dirty="0" smtClean="0"/>
          </a:p>
          <a:p>
            <a:pPr marL="457200" indent="-457200">
              <a:buFont typeface="+mj-lt"/>
              <a:buAutoNum type="arabicPeriod"/>
            </a:pPr>
            <a:r>
              <a:rPr lang="es-MX" dirty="0" smtClean="0">
                <a:hlinkClick r:id="rId15" action="ppaction://hlinksldjump"/>
              </a:rPr>
              <a:t>Conclusiones</a:t>
            </a:r>
            <a:endParaRPr lang="es-MX" dirty="0"/>
          </a:p>
          <a:p>
            <a:pPr marL="457200" indent="-457200">
              <a:buFont typeface="+mj-lt"/>
              <a:buAutoNum type="arabicPeriod"/>
            </a:pPr>
            <a:endParaRPr lang="es-MX" dirty="0"/>
          </a:p>
          <a:p>
            <a:pPr marL="457200" indent="-457200">
              <a:buFont typeface="+mj-lt"/>
              <a:buAutoNum type="arabicPeriod"/>
            </a:pPr>
            <a:endParaRPr lang="es-MX" dirty="0"/>
          </a:p>
        </p:txBody>
      </p:sp>
      <p:sp>
        <p:nvSpPr>
          <p:cNvPr id="4" name="Botón de acción: Personalizar 3">
            <a:hlinkClick r:id="rId16" action="ppaction://hlinksldjump" highlightClick="1"/>
          </p:cNvPr>
          <p:cNvSpPr/>
          <p:nvPr/>
        </p:nvSpPr>
        <p:spPr>
          <a:xfrm>
            <a:off x="10357895" y="5584708"/>
            <a:ext cx="791547"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bg1"/>
                </a:solidFill>
              </a:rPr>
              <a:t>Í</a:t>
            </a:r>
            <a:r>
              <a:rPr lang="es-MX" sz="1400" b="1" dirty="0" smtClean="0">
                <a:solidFill>
                  <a:schemeClr val="bg1"/>
                </a:solidFill>
              </a:rPr>
              <a:t>NDICE</a:t>
            </a:r>
            <a:endParaRPr lang="es-MX" sz="1400"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92851627"/>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ín">
  <a:themeElements>
    <a:clrScheme name="Berlín">
      <a:dk1>
        <a:sysClr val="windowText" lastClr="000000"/>
      </a:dk1>
      <a:lt1>
        <a:sysClr val="window" lastClr="FFFFFF"/>
      </a:lt1>
      <a:dk2>
        <a:srgbClr val="8D4585"/>
      </a:dk2>
      <a:lt2>
        <a:srgbClr val="E7E6E6"/>
      </a:lt2>
      <a:accent1>
        <a:srgbClr val="F35AE6"/>
      </a:accent1>
      <a:accent2>
        <a:srgbClr val="FC5283"/>
      </a:accent2>
      <a:accent3>
        <a:srgbClr val="F67C64"/>
      </a:accent3>
      <a:accent4>
        <a:srgbClr val="F89F65"/>
      </a:accent4>
      <a:accent5>
        <a:srgbClr val="55C6BA"/>
      </a:accent5>
      <a:accent6>
        <a:srgbClr val="84A3FD"/>
      </a:accent6>
      <a:hlink>
        <a:srgbClr val="6ED4F6"/>
      </a:hlink>
      <a:folHlink>
        <a:srgbClr val="9FECFC"/>
      </a:folHlink>
    </a:clrScheme>
    <a:fontScheme name="Berlí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í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106000"/>
                <a:satMod val="220000"/>
                <a:lumMod val="140000"/>
              </a:schemeClr>
            </a:gs>
            <a:gs pos="50000">
              <a:schemeClr val="phClr">
                <a:shade val="100000"/>
                <a:hueMod val="100000"/>
                <a:satMod val="110000"/>
                <a:lumMod val="130000"/>
              </a:schemeClr>
            </a:gs>
            <a:gs pos="100000">
              <a:schemeClr val="phClr">
                <a:shade val="69000"/>
                <a:hueMod val="88000"/>
                <a:satMod val="16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7D30EEFE-7128-4DE5-8A0D-8D4EF32CB0AF}"/>
    </a:ext>
  </a:extLst>
</a:theme>
</file>

<file path=docProps/app.xml><?xml version="1.0" encoding="utf-8"?>
<Properties xmlns="http://schemas.openxmlformats.org/officeDocument/2006/extended-properties" xmlns:vt="http://schemas.openxmlformats.org/officeDocument/2006/docPropsVTypes">
  <Template>TM04033917[[fn=Berlín]]</Template>
  <TotalTime>1903</TotalTime>
  <Words>2222</Words>
  <Application>Microsoft Office PowerPoint</Application>
  <PresentationFormat>Panorámica</PresentationFormat>
  <Paragraphs>358</Paragraphs>
  <Slides>40</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40</vt:i4>
      </vt:variant>
    </vt:vector>
  </HeadingPairs>
  <TitlesOfParts>
    <vt:vector size="51" baseType="lpstr">
      <vt:lpstr>Arial</vt:lpstr>
      <vt:lpstr>Arial Black</vt:lpstr>
      <vt:lpstr>Bauhaus 93</vt:lpstr>
      <vt:lpstr>Calibri</vt:lpstr>
      <vt:lpstr>Century Gothic</vt:lpstr>
      <vt:lpstr>Times New Roman</vt:lpstr>
      <vt:lpstr>Trebuchet MS</vt:lpstr>
      <vt:lpstr>Wingdings</vt:lpstr>
      <vt:lpstr>Wingdings 2</vt:lpstr>
      <vt:lpstr>Wingdings 3</vt:lpstr>
      <vt:lpstr>Berlín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ESTRUCTURAS DE CONTROL REPETITIVAS</vt:lpstr>
      <vt:lpstr>Introducción</vt:lpstr>
      <vt:lpstr>Presentación de PowerPoint</vt:lpstr>
      <vt:lpstr>Definición de las estructuras de datos</vt:lpstr>
      <vt:lpstr>Las estructuras de control repetitivas</vt:lpstr>
      <vt:lpstr>Presentación de PowerPoint</vt:lpstr>
      <vt:lpstr>ESTRUCTURA DE CONTROL  “while” </vt:lpstr>
      <vt:lpstr>While (mientras)</vt:lpstr>
      <vt:lpstr>Diagrama de la estructura while</vt:lpstr>
      <vt:lpstr> </vt:lpstr>
      <vt:lpstr>Operadores de incremento y decremento (++, - -)</vt:lpstr>
      <vt:lpstr> </vt:lpstr>
      <vt:lpstr> </vt:lpstr>
      <vt:lpstr> </vt:lpstr>
      <vt:lpstr> </vt:lpstr>
      <vt:lpstr> </vt:lpstr>
      <vt:lpstr>Bucles while con cero iteraciones</vt:lpstr>
      <vt:lpstr>Presentación de PowerPoint</vt:lpstr>
      <vt:lpstr>Presentación de PowerPoint</vt:lpstr>
      <vt:lpstr>Presentación de PowerPoint</vt:lpstr>
      <vt:lpstr>Presentación de PowerPoint</vt:lpstr>
      <vt:lpstr>Bucles while (true)</vt:lpstr>
      <vt:lpstr>Realizaremos un programa que solicite ingresar un numero al usuario, hasta que el número ingresado sea mayor que 100.</vt:lpstr>
      <vt:lpstr>Bucles infinitos </vt:lpstr>
      <vt:lpstr>Ejercicio de un bucle infinito</vt:lpstr>
      <vt:lpstr>Presentación de PowerPoint</vt:lpstr>
      <vt:lpstr>Presentación de PowerPoint</vt:lpstr>
      <vt:lpstr>Presentación de PowerPoint</vt:lpstr>
      <vt:lpstr>Presentación de PowerPoint</vt:lpstr>
      <vt:lpstr>BIBLIOGRAFÍA BÁSICA</vt:lpstr>
      <vt:lpstr>BIBLIOGRAFÍA COMPLEMENTARIA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Arturo Torres</dc:creator>
  <cp:lastModifiedBy>Mia</cp:lastModifiedBy>
  <cp:revision>140</cp:revision>
  <dcterms:created xsi:type="dcterms:W3CDTF">2017-08-10T18:42:05Z</dcterms:created>
  <dcterms:modified xsi:type="dcterms:W3CDTF">2017-10-04T05:14:20Z</dcterms:modified>
</cp:coreProperties>
</file>