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92" r:id="rId3"/>
    <p:sldId id="293" r:id="rId4"/>
    <p:sldId id="301" r:id="rId5"/>
    <p:sldId id="302" r:id="rId6"/>
    <p:sldId id="294" r:id="rId7"/>
    <p:sldId id="295" r:id="rId8"/>
    <p:sldId id="296" r:id="rId9"/>
    <p:sldId id="297" r:id="rId10"/>
    <p:sldId id="298" r:id="rId11"/>
    <p:sldId id="291" r:id="rId12"/>
    <p:sldId id="260" r:id="rId13"/>
    <p:sldId id="270" r:id="rId14"/>
    <p:sldId id="262" r:id="rId15"/>
    <p:sldId id="263" r:id="rId16"/>
    <p:sldId id="265" r:id="rId17"/>
    <p:sldId id="269" r:id="rId18"/>
    <p:sldId id="272" r:id="rId19"/>
    <p:sldId id="273" r:id="rId20"/>
    <p:sldId id="271" r:id="rId21"/>
    <p:sldId id="274" r:id="rId22"/>
    <p:sldId id="275" r:id="rId23"/>
    <p:sldId id="278" r:id="rId24"/>
    <p:sldId id="277" r:id="rId25"/>
    <p:sldId id="279" r:id="rId26"/>
    <p:sldId id="280" r:id="rId27"/>
    <p:sldId id="282" r:id="rId28"/>
    <p:sldId id="284" r:id="rId29"/>
    <p:sldId id="259" r:id="rId30"/>
    <p:sldId id="286" r:id="rId31"/>
    <p:sldId id="287" r:id="rId32"/>
    <p:sldId id="290" r:id="rId33"/>
    <p:sldId id="288" r:id="rId34"/>
    <p:sldId id="289" r:id="rId35"/>
    <p:sldId id="300" r:id="rId36"/>
    <p:sldId id="303" r:id="rId37"/>
    <p:sldId id="299" r:id="rId38"/>
    <p:sldId id="285" r:id="rId39"/>
    <p:sldId id="261" r:id="rId40"/>
    <p:sldId id="276" r:id="rId41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900" y="156"/>
      </p:cViewPr>
      <p:guideLst/>
    </p:cSldViewPr>
  </p:slideViewPr>
  <p:outlineViewPr>
    <p:cViewPr>
      <p:scale>
        <a:sx n="33" d="100"/>
        <a:sy n="33" d="100"/>
      </p:scale>
      <p:origin x="0" y="-168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9.xml"/><Relationship Id="rId13" Type="http://schemas.openxmlformats.org/officeDocument/2006/relationships/slide" Target="slides/slide24.xml"/><Relationship Id="rId18" Type="http://schemas.openxmlformats.org/officeDocument/2006/relationships/slide" Target="slides/slide29.xml"/><Relationship Id="rId26" Type="http://schemas.openxmlformats.org/officeDocument/2006/relationships/slide" Target="slides/slide40.xml"/><Relationship Id="rId3" Type="http://schemas.openxmlformats.org/officeDocument/2006/relationships/slide" Target="slides/slide14.xml"/><Relationship Id="rId21" Type="http://schemas.openxmlformats.org/officeDocument/2006/relationships/slide" Target="slides/slide32.xml"/><Relationship Id="rId7" Type="http://schemas.openxmlformats.org/officeDocument/2006/relationships/slide" Target="slides/slide18.xml"/><Relationship Id="rId12" Type="http://schemas.openxmlformats.org/officeDocument/2006/relationships/slide" Target="slides/slide23.xml"/><Relationship Id="rId17" Type="http://schemas.openxmlformats.org/officeDocument/2006/relationships/slide" Target="slides/slide28.xml"/><Relationship Id="rId25" Type="http://schemas.openxmlformats.org/officeDocument/2006/relationships/slide" Target="slides/slide39.xml"/><Relationship Id="rId2" Type="http://schemas.openxmlformats.org/officeDocument/2006/relationships/slide" Target="slides/slide13.xml"/><Relationship Id="rId16" Type="http://schemas.openxmlformats.org/officeDocument/2006/relationships/slide" Target="slides/slide27.xml"/><Relationship Id="rId20" Type="http://schemas.openxmlformats.org/officeDocument/2006/relationships/slide" Target="slides/slide31.xml"/><Relationship Id="rId1" Type="http://schemas.openxmlformats.org/officeDocument/2006/relationships/slide" Target="slides/slide12.xml"/><Relationship Id="rId6" Type="http://schemas.openxmlformats.org/officeDocument/2006/relationships/slide" Target="slides/slide17.xml"/><Relationship Id="rId11" Type="http://schemas.openxmlformats.org/officeDocument/2006/relationships/slide" Target="slides/slide22.xml"/><Relationship Id="rId24" Type="http://schemas.openxmlformats.org/officeDocument/2006/relationships/slide" Target="slides/slide38.xml"/><Relationship Id="rId5" Type="http://schemas.openxmlformats.org/officeDocument/2006/relationships/slide" Target="slides/slide16.xml"/><Relationship Id="rId15" Type="http://schemas.openxmlformats.org/officeDocument/2006/relationships/slide" Target="slides/slide26.xml"/><Relationship Id="rId23" Type="http://schemas.openxmlformats.org/officeDocument/2006/relationships/slide" Target="slides/slide34.xml"/><Relationship Id="rId10" Type="http://schemas.openxmlformats.org/officeDocument/2006/relationships/slide" Target="slides/slide21.xml"/><Relationship Id="rId19" Type="http://schemas.openxmlformats.org/officeDocument/2006/relationships/slide" Target="slides/slide30.xml"/><Relationship Id="rId4" Type="http://schemas.openxmlformats.org/officeDocument/2006/relationships/slide" Target="slides/slide15.xml"/><Relationship Id="rId9" Type="http://schemas.openxmlformats.org/officeDocument/2006/relationships/slide" Target="slides/slide20.xml"/><Relationship Id="rId14" Type="http://schemas.openxmlformats.org/officeDocument/2006/relationships/slide" Target="slides/slide25.xml"/><Relationship Id="rId22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42694C-75AE-4139-90E8-F46E2248B7F5}" type="doc">
      <dgm:prSet loTypeId="urn:microsoft.com/office/officeart/2008/layout/LinedList" loCatId="Inbox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564C777-B29D-4E3F-993D-BF0E742360D0}">
      <dgm:prSet custT="1"/>
      <dgm:spPr/>
      <dgm:t>
        <a:bodyPr/>
        <a:lstStyle/>
        <a:p>
          <a:r>
            <a:rPr lang="es-MX" sz="1800" dirty="0">
              <a:solidFill>
                <a:schemeClr val="tx2"/>
              </a:solidFill>
            </a:rPr>
            <a:t>Análisis de Sintaxis: se evalúan los tokens o lotes de código con el fin de se cumplan con los requerimientos definidos por el compilador.</a:t>
          </a:r>
          <a:endParaRPr lang="en-US" sz="1800" dirty="0">
            <a:solidFill>
              <a:schemeClr val="tx2"/>
            </a:solidFill>
          </a:endParaRPr>
        </a:p>
      </dgm:t>
    </dgm:pt>
    <dgm:pt modelId="{A0CF0B35-9FAE-4FB1-BC8A-BAD54535A329}" type="parTrans" cxnId="{D15E5D9D-8EE7-4A64-B4A6-B2C061EE12E2}">
      <dgm:prSet/>
      <dgm:spPr/>
      <dgm:t>
        <a:bodyPr/>
        <a:lstStyle/>
        <a:p>
          <a:endParaRPr lang="en-US" sz="1100">
            <a:solidFill>
              <a:schemeClr val="tx2"/>
            </a:solidFill>
          </a:endParaRPr>
        </a:p>
      </dgm:t>
    </dgm:pt>
    <dgm:pt modelId="{C72C7F38-9030-4437-AD35-848F22E1CFD5}" type="sibTrans" cxnId="{D15E5D9D-8EE7-4A64-B4A6-B2C061EE12E2}">
      <dgm:prSet/>
      <dgm:spPr/>
      <dgm:t>
        <a:bodyPr/>
        <a:lstStyle/>
        <a:p>
          <a:endParaRPr lang="en-US" sz="1100">
            <a:solidFill>
              <a:schemeClr val="tx2"/>
            </a:solidFill>
          </a:endParaRPr>
        </a:p>
      </dgm:t>
    </dgm:pt>
    <dgm:pt modelId="{68DA9800-BCCC-478F-9A21-A762A58AB39B}">
      <dgm:prSet custT="1"/>
      <dgm:spPr/>
      <dgm:t>
        <a:bodyPr/>
        <a:lstStyle/>
        <a:p>
          <a:r>
            <a:rPr lang="es-MX" sz="1800" dirty="0">
              <a:solidFill>
                <a:schemeClr val="tx2"/>
              </a:solidFill>
            </a:rPr>
            <a:t>Análisis Semántico: esta fase se busca que el código este correctamente escrito para poder ser interpretado.</a:t>
          </a:r>
          <a:endParaRPr lang="en-US" sz="1800" dirty="0">
            <a:solidFill>
              <a:schemeClr val="tx2"/>
            </a:solidFill>
          </a:endParaRPr>
        </a:p>
      </dgm:t>
    </dgm:pt>
    <dgm:pt modelId="{D6141463-BC1A-472F-B7AA-D1454C544BA2}" type="parTrans" cxnId="{C0C194E2-024F-4935-B65C-D03960F08BFB}">
      <dgm:prSet/>
      <dgm:spPr/>
      <dgm:t>
        <a:bodyPr/>
        <a:lstStyle/>
        <a:p>
          <a:endParaRPr lang="en-US" sz="1100">
            <a:solidFill>
              <a:schemeClr val="tx2"/>
            </a:solidFill>
          </a:endParaRPr>
        </a:p>
      </dgm:t>
    </dgm:pt>
    <dgm:pt modelId="{E21579EA-B80D-4CA3-AAD3-771DAB0A1FA9}" type="sibTrans" cxnId="{C0C194E2-024F-4935-B65C-D03960F08BFB}">
      <dgm:prSet/>
      <dgm:spPr/>
      <dgm:t>
        <a:bodyPr/>
        <a:lstStyle/>
        <a:p>
          <a:endParaRPr lang="en-US" sz="1100">
            <a:solidFill>
              <a:schemeClr val="tx2"/>
            </a:solidFill>
          </a:endParaRPr>
        </a:p>
      </dgm:t>
    </dgm:pt>
    <dgm:pt modelId="{7E5A7145-F1B4-421C-BA85-95B8342E1174}">
      <dgm:prSet custT="1"/>
      <dgm:spPr/>
      <dgm:t>
        <a:bodyPr/>
        <a:lstStyle/>
        <a:p>
          <a:r>
            <a:rPr lang="es-MX" sz="1800" smtClean="0">
              <a:solidFill>
                <a:schemeClr val="tx2"/>
              </a:solidFill>
            </a:rPr>
            <a:t>Análisis Léxico: busca en el código fuente como una secuencia de caracteres y la convierte en un lexema resultante.</a:t>
          </a:r>
          <a:endParaRPr lang="en-US" sz="1800" dirty="0">
            <a:solidFill>
              <a:schemeClr val="tx2"/>
            </a:solidFill>
          </a:endParaRPr>
        </a:p>
      </dgm:t>
    </dgm:pt>
    <dgm:pt modelId="{77C8AECA-2F74-491A-A9D8-C1050C2C317C}" type="parTrans" cxnId="{FAEEBC0A-6CAF-413C-8098-A36E9CEFBBE4}">
      <dgm:prSet/>
      <dgm:spPr/>
      <dgm:t>
        <a:bodyPr/>
        <a:lstStyle/>
        <a:p>
          <a:endParaRPr lang="es-MX" sz="1400"/>
        </a:p>
      </dgm:t>
    </dgm:pt>
    <dgm:pt modelId="{AAEDA171-53B4-46DA-A892-C9747B611A8A}" type="sibTrans" cxnId="{FAEEBC0A-6CAF-413C-8098-A36E9CEFBBE4}">
      <dgm:prSet/>
      <dgm:spPr/>
      <dgm:t>
        <a:bodyPr/>
        <a:lstStyle/>
        <a:p>
          <a:endParaRPr lang="es-MX" sz="1400"/>
        </a:p>
      </dgm:t>
    </dgm:pt>
    <dgm:pt modelId="{85CCDEFE-D17D-44A9-BCB1-B5E866A1B2AC}" type="pres">
      <dgm:prSet presAssocID="{B642694C-75AE-4139-90E8-F46E2248B7F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A8A129E-CCE6-4B00-A51B-C0A8EC971FF9}" type="pres">
      <dgm:prSet presAssocID="{7E5A7145-F1B4-421C-BA85-95B8342E1174}" presName="thickLine" presStyleLbl="alignNode1" presStyleIdx="0" presStyleCnt="3"/>
      <dgm:spPr/>
    </dgm:pt>
    <dgm:pt modelId="{00342FF9-86BC-453A-80C7-02BC2C8B1D5B}" type="pres">
      <dgm:prSet presAssocID="{7E5A7145-F1B4-421C-BA85-95B8342E1174}" presName="horz1" presStyleCnt="0"/>
      <dgm:spPr/>
    </dgm:pt>
    <dgm:pt modelId="{D3E81648-B368-4145-98F4-819D63B19E7F}" type="pres">
      <dgm:prSet presAssocID="{7E5A7145-F1B4-421C-BA85-95B8342E1174}" presName="tx1" presStyleLbl="revTx" presStyleIdx="0" presStyleCnt="3"/>
      <dgm:spPr/>
      <dgm:t>
        <a:bodyPr/>
        <a:lstStyle/>
        <a:p>
          <a:endParaRPr lang="es-MX"/>
        </a:p>
      </dgm:t>
    </dgm:pt>
    <dgm:pt modelId="{FC52B39B-449B-4ACA-B942-594325B4899B}" type="pres">
      <dgm:prSet presAssocID="{7E5A7145-F1B4-421C-BA85-95B8342E1174}" presName="vert1" presStyleCnt="0"/>
      <dgm:spPr/>
    </dgm:pt>
    <dgm:pt modelId="{6ED948C6-0411-4D86-B3A4-4EA194824919}" type="pres">
      <dgm:prSet presAssocID="{B564C777-B29D-4E3F-993D-BF0E742360D0}" presName="thickLine" presStyleLbl="alignNode1" presStyleIdx="1" presStyleCnt="3"/>
      <dgm:spPr/>
    </dgm:pt>
    <dgm:pt modelId="{A930535D-3CAD-4022-8599-4DD263E43B73}" type="pres">
      <dgm:prSet presAssocID="{B564C777-B29D-4E3F-993D-BF0E742360D0}" presName="horz1" presStyleCnt="0"/>
      <dgm:spPr/>
    </dgm:pt>
    <dgm:pt modelId="{9F931F0E-8709-4592-926A-73DBCBBE1249}" type="pres">
      <dgm:prSet presAssocID="{B564C777-B29D-4E3F-993D-BF0E742360D0}" presName="tx1" presStyleLbl="revTx" presStyleIdx="1" presStyleCnt="3"/>
      <dgm:spPr/>
      <dgm:t>
        <a:bodyPr/>
        <a:lstStyle/>
        <a:p>
          <a:endParaRPr lang="es-MX"/>
        </a:p>
      </dgm:t>
    </dgm:pt>
    <dgm:pt modelId="{BBF94793-11D1-4C2E-B264-6DEE5CCF56D3}" type="pres">
      <dgm:prSet presAssocID="{B564C777-B29D-4E3F-993D-BF0E742360D0}" presName="vert1" presStyleCnt="0"/>
      <dgm:spPr/>
    </dgm:pt>
    <dgm:pt modelId="{ED8900FC-DBEA-4F84-8608-C443AE90E192}" type="pres">
      <dgm:prSet presAssocID="{68DA9800-BCCC-478F-9A21-A762A58AB39B}" presName="thickLine" presStyleLbl="alignNode1" presStyleIdx="2" presStyleCnt="3"/>
      <dgm:spPr/>
    </dgm:pt>
    <dgm:pt modelId="{AA26E28D-AEF8-474E-A71A-AA969DE6B57E}" type="pres">
      <dgm:prSet presAssocID="{68DA9800-BCCC-478F-9A21-A762A58AB39B}" presName="horz1" presStyleCnt="0"/>
      <dgm:spPr/>
    </dgm:pt>
    <dgm:pt modelId="{0078429D-7D14-425C-A700-80CA0CE87587}" type="pres">
      <dgm:prSet presAssocID="{68DA9800-BCCC-478F-9A21-A762A58AB39B}" presName="tx1" presStyleLbl="revTx" presStyleIdx="2" presStyleCnt="3"/>
      <dgm:spPr/>
      <dgm:t>
        <a:bodyPr/>
        <a:lstStyle/>
        <a:p>
          <a:endParaRPr lang="es-MX"/>
        </a:p>
      </dgm:t>
    </dgm:pt>
    <dgm:pt modelId="{73D7FE9D-225D-4491-A412-08972DC921D4}" type="pres">
      <dgm:prSet presAssocID="{68DA9800-BCCC-478F-9A21-A762A58AB39B}" presName="vert1" presStyleCnt="0"/>
      <dgm:spPr/>
    </dgm:pt>
  </dgm:ptLst>
  <dgm:cxnLst>
    <dgm:cxn modelId="{FAEEBC0A-6CAF-413C-8098-A36E9CEFBBE4}" srcId="{B642694C-75AE-4139-90E8-F46E2248B7F5}" destId="{7E5A7145-F1B4-421C-BA85-95B8342E1174}" srcOrd="0" destOrd="0" parTransId="{77C8AECA-2F74-491A-A9D8-C1050C2C317C}" sibTransId="{AAEDA171-53B4-46DA-A892-C9747B611A8A}"/>
    <dgm:cxn modelId="{D15E5D9D-8EE7-4A64-B4A6-B2C061EE12E2}" srcId="{B642694C-75AE-4139-90E8-F46E2248B7F5}" destId="{B564C777-B29D-4E3F-993D-BF0E742360D0}" srcOrd="1" destOrd="0" parTransId="{A0CF0B35-9FAE-4FB1-BC8A-BAD54535A329}" sibTransId="{C72C7F38-9030-4437-AD35-848F22E1CFD5}"/>
    <dgm:cxn modelId="{EF484C97-5047-4801-BF25-BD8B9C1678D3}" type="presOf" srcId="{B642694C-75AE-4139-90E8-F46E2248B7F5}" destId="{85CCDEFE-D17D-44A9-BCB1-B5E866A1B2AC}" srcOrd="0" destOrd="0" presId="urn:microsoft.com/office/officeart/2008/layout/LinedList"/>
    <dgm:cxn modelId="{4C46E6A4-D4C9-483C-957C-70B80035E10D}" type="presOf" srcId="{68DA9800-BCCC-478F-9A21-A762A58AB39B}" destId="{0078429D-7D14-425C-A700-80CA0CE87587}" srcOrd="0" destOrd="0" presId="urn:microsoft.com/office/officeart/2008/layout/LinedList"/>
    <dgm:cxn modelId="{EE9430E3-ABAA-4E4D-8417-1B42A164CCB4}" type="presOf" srcId="{7E5A7145-F1B4-421C-BA85-95B8342E1174}" destId="{D3E81648-B368-4145-98F4-819D63B19E7F}" srcOrd="0" destOrd="0" presId="urn:microsoft.com/office/officeart/2008/layout/LinedList"/>
    <dgm:cxn modelId="{4A4DB497-4EE9-4E6F-AB17-938945FCACA3}" type="presOf" srcId="{B564C777-B29D-4E3F-993D-BF0E742360D0}" destId="{9F931F0E-8709-4592-926A-73DBCBBE1249}" srcOrd="0" destOrd="0" presId="urn:microsoft.com/office/officeart/2008/layout/LinedList"/>
    <dgm:cxn modelId="{C0C194E2-024F-4935-B65C-D03960F08BFB}" srcId="{B642694C-75AE-4139-90E8-F46E2248B7F5}" destId="{68DA9800-BCCC-478F-9A21-A762A58AB39B}" srcOrd="2" destOrd="0" parTransId="{D6141463-BC1A-472F-B7AA-D1454C544BA2}" sibTransId="{E21579EA-B80D-4CA3-AAD3-771DAB0A1FA9}"/>
    <dgm:cxn modelId="{FF5C2884-537A-4C27-B01E-60528057484D}" type="presParOf" srcId="{85CCDEFE-D17D-44A9-BCB1-B5E866A1B2AC}" destId="{3A8A129E-CCE6-4B00-A51B-C0A8EC971FF9}" srcOrd="0" destOrd="0" presId="urn:microsoft.com/office/officeart/2008/layout/LinedList"/>
    <dgm:cxn modelId="{6265746C-65AA-4F30-A9FE-44E63833EEFC}" type="presParOf" srcId="{85CCDEFE-D17D-44A9-BCB1-B5E866A1B2AC}" destId="{00342FF9-86BC-453A-80C7-02BC2C8B1D5B}" srcOrd="1" destOrd="0" presId="urn:microsoft.com/office/officeart/2008/layout/LinedList"/>
    <dgm:cxn modelId="{B1E96074-CE50-4EDC-9983-221E81D07F62}" type="presParOf" srcId="{00342FF9-86BC-453A-80C7-02BC2C8B1D5B}" destId="{D3E81648-B368-4145-98F4-819D63B19E7F}" srcOrd="0" destOrd="0" presId="urn:microsoft.com/office/officeart/2008/layout/LinedList"/>
    <dgm:cxn modelId="{66582A73-7463-423A-A96B-431FEBE4CC03}" type="presParOf" srcId="{00342FF9-86BC-453A-80C7-02BC2C8B1D5B}" destId="{FC52B39B-449B-4ACA-B942-594325B4899B}" srcOrd="1" destOrd="0" presId="urn:microsoft.com/office/officeart/2008/layout/LinedList"/>
    <dgm:cxn modelId="{30E4B56E-D929-4057-814A-AA34A99F4E64}" type="presParOf" srcId="{85CCDEFE-D17D-44A9-BCB1-B5E866A1B2AC}" destId="{6ED948C6-0411-4D86-B3A4-4EA194824919}" srcOrd="2" destOrd="0" presId="urn:microsoft.com/office/officeart/2008/layout/LinedList"/>
    <dgm:cxn modelId="{AE045B07-3337-4F92-97A1-E9492B8DF13C}" type="presParOf" srcId="{85CCDEFE-D17D-44A9-BCB1-B5E866A1B2AC}" destId="{A930535D-3CAD-4022-8599-4DD263E43B73}" srcOrd="3" destOrd="0" presId="urn:microsoft.com/office/officeart/2008/layout/LinedList"/>
    <dgm:cxn modelId="{63619827-69CA-47F3-B2EF-011DA83A1A18}" type="presParOf" srcId="{A930535D-3CAD-4022-8599-4DD263E43B73}" destId="{9F931F0E-8709-4592-926A-73DBCBBE1249}" srcOrd="0" destOrd="0" presId="urn:microsoft.com/office/officeart/2008/layout/LinedList"/>
    <dgm:cxn modelId="{4B4AC5FC-BEBA-4204-B4EB-3657764AEF97}" type="presParOf" srcId="{A930535D-3CAD-4022-8599-4DD263E43B73}" destId="{BBF94793-11D1-4C2E-B264-6DEE5CCF56D3}" srcOrd="1" destOrd="0" presId="urn:microsoft.com/office/officeart/2008/layout/LinedList"/>
    <dgm:cxn modelId="{F78D53DD-785D-4F15-AAD4-D235D6406E8D}" type="presParOf" srcId="{85CCDEFE-D17D-44A9-BCB1-B5E866A1B2AC}" destId="{ED8900FC-DBEA-4F84-8608-C443AE90E192}" srcOrd="4" destOrd="0" presId="urn:microsoft.com/office/officeart/2008/layout/LinedList"/>
    <dgm:cxn modelId="{F0C98D46-6344-4A69-A3CA-FE192C5A1F00}" type="presParOf" srcId="{85CCDEFE-D17D-44A9-BCB1-B5E866A1B2AC}" destId="{AA26E28D-AEF8-474E-A71A-AA969DE6B57E}" srcOrd="5" destOrd="0" presId="urn:microsoft.com/office/officeart/2008/layout/LinedList"/>
    <dgm:cxn modelId="{A4A0EB01-80D6-48E0-BF2C-C5F6C5B6C143}" type="presParOf" srcId="{AA26E28D-AEF8-474E-A71A-AA969DE6B57E}" destId="{0078429D-7D14-425C-A700-80CA0CE87587}" srcOrd="0" destOrd="0" presId="urn:microsoft.com/office/officeart/2008/layout/LinedList"/>
    <dgm:cxn modelId="{D2740CCF-22C1-458F-A008-17E7F2053F11}" type="presParOf" srcId="{AA26E28D-AEF8-474E-A71A-AA969DE6B57E}" destId="{73D7FE9D-225D-4491-A412-08972DC921D4}" srcOrd="1" destOrd="0" presId="urn:microsoft.com/office/officeart/2008/layout/LinedList"/>
  </dgm:cxnLst>
  <dgm:bg/>
  <dgm:whole>
    <a:ln w="1270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CC594C-53C4-4393-98C4-3B4BE9D2F4E1}" type="doc">
      <dgm:prSet loTypeId="urn:microsoft.com/office/officeart/2008/layout/LinedList" loCatId="Inbox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A7C04C4-FD3A-40C7-B849-0AA5FA63DD8B}">
      <dgm:prSet custT="1"/>
      <dgm:spPr/>
      <dgm:t>
        <a:bodyPr/>
        <a:lstStyle/>
        <a:p>
          <a:r>
            <a:rPr lang="es-MX" sz="1600" dirty="0">
              <a:solidFill>
                <a:schemeClr val="tx2"/>
              </a:solidFill>
            </a:rPr>
            <a:t>Optimización de Código: el objetivo de esta fase es mejorar el código para que sea mas rápido ejecutarlo.</a:t>
          </a:r>
          <a:endParaRPr lang="en-US" sz="1600" dirty="0">
            <a:solidFill>
              <a:schemeClr val="tx2"/>
            </a:solidFill>
          </a:endParaRPr>
        </a:p>
      </dgm:t>
    </dgm:pt>
    <dgm:pt modelId="{8CB17A96-ECEE-4878-BE9C-7C4BD60724CF}" type="parTrans" cxnId="{D8C954E1-0B22-4282-8612-D0CC3BD5F911}">
      <dgm:prSet/>
      <dgm:spPr/>
      <dgm:t>
        <a:bodyPr/>
        <a:lstStyle/>
        <a:p>
          <a:endParaRPr lang="en-US" sz="1200">
            <a:solidFill>
              <a:schemeClr val="tx2"/>
            </a:solidFill>
          </a:endParaRPr>
        </a:p>
      </dgm:t>
    </dgm:pt>
    <dgm:pt modelId="{68E6E381-FD4B-44AC-82DE-379E540F46E5}" type="sibTrans" cxnId="{D8C954E1-0B22-4282-8612-D0CC3BD5F911}">
      <dgm:prSet/>
      <dgm:spPr/>
      <dgm:t>
        <a:bodyPr/>
        <a:lstStyle/>
        <a:p>
          <a:endParaRPr lang="en-US" sz="1200">
            <a:solidFill>
              <a:schemeClr val="tx2"/>
            </a:solidFill>
          </a:endParaRPr>
        </a:p>
      </dgm:t>
    </dgm:pt>
    <dgm:pt modelId="{1A878297-C073-42D1-A63E-C1BFCD4EBCCC}">
      <dgm:prSet custT="1"/>
      <dgm:spPr/>
      <dgm:t>
        <a:bodyPr/>
        <a:lstStyle/>
        <a:p>
          <a:r>
            <a:rPr lang="es-MX" sz="1600" dirty="0">
              <a:solidFill>
                <a:schemeClr val="tx2"/>
              </a:solidFill>
            </a:rPr>
            <a:t>Generación de código: en esta etapa se crea el código final de salida que va a ser interpretado por la máquina.</a:t>
          </a:r>
          <a:endParaRPr lang="en-US" sz="1600" dirty="0">
            <a:solidFill>
              <a:schemeClr val="tx2"/>
            </a:solidFill>
          </a:endParaRPr>
        </a:p>
      </dgm:t>
    </dgm:pt>
    <dgm:pt modelId="{ED5F37BA-5F1A-4DC4-BD11-AC3C904EB9BB}" type="parTrans" cxnId="{6AA05B7A-92D2-43AF-951B-1B6554A1841C}">
      <dgm:prSet/>
      <dgm:spPr/>
      <dgm:t>
        <a:bodyPr/>
        <a:lstStyle/>
        <a:p>
          <a:endParaRPr lang="en-US" sz="1200">
            <a:solidFill>
              <a:schemeClr val="tx2"/>
            </a:solidFill>
          </a:endParaRPr>
        </a:p>
      </dgm:t>
    </dgm:pt>
    <dgm:pt modelId="{28C45B44-759E-449D-BFF4-31C8EA662668}" type="sibTrans" cxnId="{6AA05B7A-92D2-43AF-951B-1B6554A1841C}">
      <dgm:prSet/>
      <dgm:spPr/>
      <dgm:t>
        <a:bodyPr/>
        <a:lstStyle/>
        <a:p>
          <a:endParaRPr lang="en-US" sz="1200">
            <a:solidFill>
              <a:schemeClr val="tx2"/>
            </a:solidFill>
          </a:endParaRPr>
        </a:p>
      </dgm:t>
    </dgm:pt>
    <dgm:pt modelId="{CD06E337-7F1C-41ED-94CA-6A5C5F758A17}">
      <dgm:prSet custT="1"/>
      <dgm:spPr/>
      <dgm:t>
        <a:bodyPr/>
        <a:lstStyle/>
        <a:p>
          <a:r>
            <a:rPr lang="es-MX" sz="1600" smtClean="0">
              <a:solidFill>
                <a:schemeClr val="tx2"/>
              </a:solidFill>
            </a:rPr>
            <a:t>Generación de código intermedio: el código se genera con el fin de mejorar el uso de la memoria con el fin de optimizar el código fuente.</a:t>
          </a:r>
          <a:endParaRPr lang="en-US" sz="1600" dirty="0">
            <a:solidFill>
              <a:schemeClr val="tx2"/>
            </a:solidFill>
          </a:endParaRPr>
        </a:p>
      </dgm:t>
    </dgm:pt>
    <dgm:pt modelId="{C0295675-D6F5-4D2D-917E-9893E5ECAFA1}" type="parTrans" cxnId="{F91B8178-630B-40AB-9674-3DA268A2AA84}">
      <dgm:prSet/>
      <dgm:spPr/>
      <dgm:t>
        <a:bodyPr/>
        <a:lstStyle/>
        <a:p>
          <a:endParaRPr lang="es-MX" sz="1200"/>
        </a:p>
      </dgm:t>
    </dgm:pt>
    <dgm:pt modelId="{B7E5A42C-E5C1-4ED9-ADD9-73D8341A3067}" type="sibTrans" cxnId="{F91B8178-630B-40AB-9674-3DA268A2AA84}">
      <dgm:prSet/>
      <dgm:spPr/>
      <dgm:t>
        <a:bodyPr/>
        <a:lstStyle/>
        <a:p>
          <a:endParaRPr lang="es-MX" sz="1200"/>
        </a:p>
      </dgm:t>
    </dgm:pt>
    <dgm:pt modelId="{19D27EA4-0198-4BCD-8563-FD3E8CFA2D70}" type="pres">
      <dgm:prSet presAssocID="{DACC594C-53C4-4393-98C4-3B4BE9D2F4E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B2B0B1B-DC4B-4CFE-8D6E-C3F35A385634}" type="pres">
      <dgm:prSet presAssocID="{CD06E337-7F1C-41ED-94CA-6A5C5F758A17}" presName="thickLine" presStyleLbl="alignNode1" presStyleIdx="0" presStyleCnt="3"/>
      <dgm:spPr/>
    </dgm:pt>
    <dgm:pt modelId="{BCF60190-B53F-4740-9082-C3452F09BF28}" type="pres">
      <dgm:prSet presAssocID="{CD06E337-7F1C-41ED-94CA-6A5C5F758A17}" presName="horz1" presStyleCnt="0"/>
      <dgm:spPr/>
    </dgm:pt>
    <dgm:pt modelId="{7687CCE2-6AA8-481A-9FEF-55F60E297259}" type="pres">
      <dgm:prSet presAssocID="{CD06E337-7F1C-41ED-94CA-6A5C5F758A17}" presName="tx1" presStyleLbl="revTx" presStyleIdx="0" presStyleCnt="3"/>
      <dgm:spPr/>
      <dgm:t>
        <a:bodyPr/>
        <a:lstStyle/>
        <a:p>
          <a:endParaRPr lang="es-MX"/>
        </a:p>
      </dgm:t>
    </dgm:pt>
    <dgm:pt modelId="{6BE43717-EEA6-4700-B4C5-421A84E77D74}" type="pres">
      <dgm:prSet presAssocID="{CD06E337-7F1C-41ED-94CA-6A5C5F758A17}" presName="vert1" presStyleCnt="0"/>
      <dgm:spPr/>
    </dgm:pt>
    <dgm:pt modelId="{F65BC3ED-7A56-4728-9DD2-5C9FE93AF0B6}" type="pres">
      <dgm:prSet presAssocID="{1A7C04C4-FD3A-40C7-B849-0AA5FA63DD8B}" presName="thickLine" presStyleLbl="alignNode1" presStyleIdx="1" presStyleCnt="3"/>
      <dgm:spPr/>
    </dgm:pt>
    <dgm:pt modelId="{171553C2-655B-4CDB-B7C8-272C23E5C0CF}" type="pres">
      <dgm:prSet presAssocID="{1A7C04C4-FD3A-40C7-B849-0AA5FA63DD8B}" presName="horz1" presStyleCnt="0"/>
      <dgm:spPr/>
    </dgm:pt>
    <dgm:pt modelId="{655102D5-3172-4D8D-A599-6D388B35804E}" type="pres">
      <dgm:prSet presAssocID="{1A7C04C4-FD3A-40C7-B849-0AA5FA63DD8B}" presName="tx1" presStyleLbl="revTx" presStyleIdx="1" presStyleCnt="3"/>
      <dgm:spPr/>
      <dgm:t>
        <a:bodyPr/>
        <a:lstStyle/>
        <a:p>
          <a:endParaRPr lang="es-MX"/>
        </a:p>
      </dgm:t>
    </dgm:pt>
    <dgm:pt modelId="{BEB5F936-4BD9-472D-889C-12FAD769DC5A}" type="pres">
      <dgm:prSet presAssocID="{1A7C04C4-FD3A-40C7-B849-0AA5FA63DD8B}" presName="vert1" presStyleCnt="0"/>
      <dgm:spPr/>
    </dgm:pt>
    <dgm:pt modelId="{13AC1F24-BC5E-470C-983D-907CD1C79BEF}" type="pres">
      <dgm:prSet presAssocID="{1A878297-C073-42D1-A63E-C1BFCD4EBCCC}" presName="thickLine" presStyleLbl="alignNode1" presStyleIdx="2" presStyleCnt="3"/>
      <dgm:spPr/>
    </dgm:pt>
    <dgm:pt modelId="{CC097A49-EA7B-4D02-AE27-3381F610C044}" type="pres">
      <dgm:prSet presAssocID="{1A878297-C073-42D1-A63E-C1BFCD4EBCCC}" presName="horz1" presStyleCnt="0"/>
      <dgm:spPr/>
    </dgm:pt>
    <dgm:pt modelId="{C902318E-1F64-477D-8009-D1CD186505BD}" type="pres">
      <dgm:prSet presAssocID="{1A878297-C073-42D1-A63E-C1BFCD4EBCCC}" presName="tx1" presStyleLbl="revTx" presStyleIdx="2" presStyleCnt="3"/>
      <dgm:spPr/>
      <dgm:t>
        <a:bodyPr/>
        <a:lstStyle/>
        <a:p>
          <a:endParaRPr lang="es-MX"/>
        </a:p>
      </dgm:t>
    </dgm:pt>
    <dgm:pt modelId="{A74E9237-8D69-4350-8D17-C401F69F7A82}" type="pres">
      <dgm:prSet presAssocID="{1A878297-C073-42D1-A63E-C1BFCD4EBCCC}" presName="vert1" presStyleCnt="0"/>
      <dgm:spPr/>
    </dgm:pt>
  </dgm:ptLst>
  <dgm:cxnLst>
    <dgm:cxn modelId="{F1709917-5701-4756-A011-9949CCFB7B32}" type="presOf" srcId="{DACC594C-53C4-4393-98C4-3B4BE9D2F4E1}" destId="{19D27EA4-0198-4BCD-8563-FD3E8CFA2D70}" srcOrd="0" destOrd="0" presId="urn:microsoft.com/office/officeart/2008/layout/LinedList"/>
    <dgm:cxn modelId="{F605FBAF-871D-4DC7-BC15-EF7F48D01B0E}" type="presOf" srcId="{CD06E337-7F1C-41ED-94CA-6A5C5F758A17}" destId="{7687CCE2-6AA8-481A-9FEF-55F60E297259}" srcOrd="0" destOrd="0" presId="urn:microsoft.com/office/officeart/2008/layout/LinedList"/>
    <dgm:cxn modelId="{6AA05B7A-92D2-43AF-951B-1B6554A1841C}" srcId="{DACC594C-53C4-4393-98C4-3B4BE9D2F4E1}" destId="{1A878297-C073-42D1-A63E-C1BFCD4EBCCC}" srcOrd="2" destOrd="0" parTransId="{ED5F37BA-5F1A-4DC4-BD11-AC3C904EB9BB}" sibTransId="{28C45B44-759E-449D-BFF4-31C8EA662668}"/>
    <dgm:cxn modelId="{D8C954E1-0B22-4282-8612-D0CC3BD5F911}" srcId="{DACC594C-53C4-4393-98C4-3B4BE9D2F4E1}" destId="{1A7C04C4-FD3A-40C7-B849-0AA5FA63DD8B}" srcOrd="1" destOrd="0" parTransId="{8CB17A96-ECEE-4878-BE9C-7C4BD60724CF}" sibTransId="{68E6E381-FD4B-44AC-82DE-379E540F46E5}"/>
    <dgm:cxn modelId="{C1C1F22E-9E5C-48A2-95DD-E38CD28C8F7C}" type="presOf" srcId="{1A878297-C073-42D1-A63E-C1BFCD4EBCCC}" destId="{C902318E-1F64-477D-8009-D1CD186505BD}" srcOrd="0" destOrd="0" presId="urn:microsoft.com/office/officeart/2008/layout/LinedList"/>
    <dgm:cxn modelId="{867F3AF5-6E9D-43C7-BDAE-24F2BEE6FA6B}" type="presOf" srcId="{1A7C04C4-FD3A-40C7-B849-0AA5FA63DD8B}" destId="{655102D5-3172-4D8D-A599-6D388B35804E}" srcOrd="0" destOrd="0" presId="urn:microsoft.com/office/officeart/2008/layout/LinedList"/>
    <dgm:cxn modelId="{F91B8178-630B-40AB-9674-3DA268A2AA84}" srcId="{DACC594C-53C4-4393-98C4-3B4BE9D2F4E1}" destId="{CD06E337-7F1C-41ED-94CA-6A5C5F758A17}" srcOrd="0" destOrd="0" parTransId="{C0295675-D6F5-4D2D-917E-9893E5ECAFA1}" sibTransId="{B7E5A42C-E5C1-4ED9-ADD9-73D8341A3067}"/>
    <dgm:cxn modelId="{84AF1571-D7B7-451A-8A3E-B8199A487CD0}" type="presParOf" srcId="{19D27EA4-0198-4BCD-8563-FD3E8CFA2D70}" destId="{AB2B0B1B-DC4B-4CFE-8D6E-C3F35A385634}" srcOrd="0" destOrd="0" presId="urn:microsoft.com/office/officeart/2008/layout/LinedList"/>
    <dgm:cxn modelId="{585F7996-C738-4B13-8332-D7BFA4826439}" type="presParOf" srcId="{19D27EA4-0198-4BCD-8563-FD3E8CFA2D70}" destId="{BCF60190-B53F-4740-9082-C3452F09BF28}" srcOrd="1" destOrd="0" presId="urn:microsoft.com/office/officeart/2008/layout/LinedList"/>
    <dgm:cxn modelId="{C9DBA287-7E42-4371-88B2-7427BA3095D9}" type="presParOf" srcId="{BCF60190-B53F-4740-9082-C3452F09BF28}" destId="{7687CCE2-6AA8-481A-9FEF-55F60E297259}" srcOrd="0" destOrd="0" presId="urn:microsoft.com/office/officeart/2008/layout/LinedList"/>
    <dgm:cxn modelId="{C5FB702E-0326-449B-83CB-3CA76977E633}" type="presParOf" srcId="{BCF60190-B53F-4740-9082-C3452F09BF28}" destId="{6BE43717-EEA6-4700-B4C5-421A84E77D74}" srcOrd="1" destOrd="0" presId="urn:microsoft.com/office/officeart/2008/layout/LinedList"/>
    <dgm:cxn modelId="{2F251364-6B79-471C-831D-3D9F2AAA8223}" type="presParOf" srcId="{19D27EA4-0198-4BCD-8563-FD3E8CFA2D70}" destId="{F65BC3ED-7A56-4728-9DD2-5C9FE93AF0B6}" srcOrd="2" destOrd="0" presId="urn:microsoft.com/office/officeart/2008/layout/LinedList"/>
    <dgm:cxn modelId="{9A02BACC-7B1F-4649-AAE8-25C19B63DD88}" type="presParOf" srcId="{19D27EA4-0198-4BCD-8563-FD3E8CFA2D70}" destId="{171553C2-655B-4CDB-B7C8-272C23E5C0CF}" srcOrd="3" destOrd="0" presId="urn:microsoft.com/office/officeart/2008/layout/LinedList"/>
    <dgm:cxn modelId="{EFA0412A-99D6-4D7B-8C4E-D52014D0696A}" type="presParOf" srcId="{171553C2-655B-4CDB-B7C8-272C23E5C0CF}" destId="{655102D5-3172-4D8D-A599-6D388B35804E}" srcOrd="0" destOrd="0" presId="urn:microsoft.com/office/officeart/2008/layout/LinedList"/>
    <dgm:cxn modelId="{C3DECBFB-8B82-49CE-A0F8-5536A2705585}" type="presParOf" srcId="{171553C2-655B-4CDB-B7C8-272C23E5C0CF}" destId="{BEB5F936-4BD9-472D-889C-12FAD769DC5A}" srcOrd="1" destOrd="0" presId="urn:microsoft.com/office/officeart/2008/layout/LinedList"/>
    <dgm:cxn modelId="{7EA72003-CB67-4F90-83BE-BE14D6F35C77}" type="presParOf" srcId="{19D27EA4-0198-4BCD-8563-FD3E8CFA2D70}" destId="{13AC1F24-BC5E-470C-983D-907CD1C79BEF}" srcOrd="4" destOrd="0" presId="urn:microsoft.com/office/officeart/2008/layout/LinedList"/>
    <dgm:cxn modelId="{5C9FBBAB-C611-489F-81D5-F9E507D911D4}" type="presParOf" srcId="{19D27EA4-0198-4BCD-8563-FD3E8CFA2D70}" destId="{CC097A49-EA7B-4D02-AE27-3381F610C044}" srcOrd="5" destOrd="0" presId="urn:microsoft.com/office/officeart/2008/layout/LinedList"/>
    <dgm:cxn modelId="{0AF35363-C6AF-437B-A14F-992EC4EA3708}" type="presParOf" srcId="{CC097A49-EA7B-4D02-AE27-3381F610C044}" destId="{C902318E-1F64-477D-8009-D1CD186505BD}" srcOrd="0" destOrd="0" presId="urn:microsoft.com/office/officeart/2008/layout/LinedList"/>
    <dgm:cxn modelId="{69B5A9A8-34AA-4D93-99A2-F6943D3D90ED}" type="presParOf" srcId="{CC097A49-EA7B-4D02-AE27-3381F610C044}" destId="{A74E9237-8D69-4350-8D17-C401F69F7A8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A129E-CCE6-4B00-A51B-C0A8EC971FF9}">
      <dsp:nvSpPr>
        <dsp:cNvPr id="0" name=""/>
        <dsp:cNvSpPr/>
      </dsp:nvSpPr>
      <dsp:spPr>
        <a:xfrm>
          <a:off x="0" y="1480"/>
          <a:ext cx="6413074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E81648-B368-4145-98F4-819D63B19E7F}">
      <dsp:nvSpPr>
        <dsp:cNvPr id="0" name=""/>
        <dsp:cNvSpPr/>
      </dsp:nvSpPr>
      <dsp:spPr>
        <a:xfrm>
          <a:off x="0" y="1480"/>
          <a:ext cx="6413074" cy="10094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2"/>
              </a:solidFill>
            </a:rPr>
            <a:t>Análisis Léxico: busca en el código fuente como una secuencia de caracteres y la convierte en un lexema resultante.</a:t>
          </a:r>
          <a:endParaRPr lang="en-US" sz="1800" kern="1200" dirty="0">
            <a:solidFill>
              <a:schemeClr val="tx2"/>
            </a:solidFill>
          </a:endParaRPr>
        </a:p>
      </dsp:txBody>
      <dsp:txXfrm>
        <a:off x="0" y="1480"/>
        <a:ext cx="6413074" cy="1009419"/>
      </dsp:txXfrm>
    </dsp:sp>
    <dsp:sp modelId="{6ED948C6-0411-4D86-B3A4-4EA194824919}">
      <dsp:nvSpPr>
        <dsp:cNvPr id="0" name=""/>
        <dsp:cNvSpPr/>
      </dsp:nvSpPr>
      <dsp:spPr>
        <a:xfrm>
          <a:off x="0" y="1010899"/>
          <a:ext cx="6413074" cy="0"/>
        </a:xfrm>
        <a:prstGeom prst="line">
          <a:avLst/>
        </a:prstGeom>
        <a:gradFill rotWithShape="0">
          <a:gsLst>
            <a:gs pos="0">
              <a:schemeClr val="accent5">
                <a:hueOff val="-1055978"/>
                <a:satOff val="24999"/>
                <a:lumOff val="176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055978"/>
                <a:satOff val="24999"/>
                <a:lumOff val="176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055978"/>
                <a:satOff val="24999"/>
                <a:lumOff val="176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1055978"/>
              <a:satOff val="24999"/>
              <a:lumOff val="176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931F0E-8709-4592-926A-73DBCBBE1249}">
      <dsp:nvSpPr>
        <dsp:cNvPr id="0" name=""/>
        <dsp:cNvSpPr/>
      </dsp:nvSpPr>
      <dsp:spPr>
        <a:xfrm>
          <a:off x="0" y="1010899"/>
          <a:ext cx="6413074" cy="10094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chemeClr val="tx2"/>
              </a:solidFill>
            </a:rPr>
            <a:t>Análisis de Sintaxis: se evalúan los tokens o lotes de código con el fin de se cumplan con los requerimientos definidos por el compilador.</a:t>
          </a:r>
          <a:endParaRPr lang="en-US" sz="1800" kern="1200" dirty="0">
            <a:solidFill>
              <a:schemeClr val="tx2"/>
            </a:solidFill>
          </a:endParaRPr>
        </a:p>
      </dsp:txBody>
      <dsp:txXfrm>
        <a:off x="0" y="1010899"/>
        <a:ext cx="6413074" cy="1009419"/>
      </dsp:txXfrm>
    </dsp:sp>
    <dsp:sp modelId="{ED8900FC-DBEA-4F84-8608-C443AE90E192}">
      <dsp:nvSpPr>
        <dsp:cNvPr id="0" name=""/>
        <dsp:cNvSpPr/>
      </dsp:nvSpPr>
      <dsp:spPr>
        <a:xfrm>
          <a:off x="0" y="2020319"/>
          <a:ext cx="6413074" cy="0"/>
        </a:xfrm>
        <a:prstGeom prst="line">
          <a:avLst/>
        </a:prstGeom>
        <a:gradFill rotWithShape="0">
          <a:gsLst>
            <a:gs pos="0">
              <a:schemeClr val="accent5">
                <a:hueOff val="-2111956"/>
                <a:satOff val="49998"/>
                <a:lumOff val="353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111956"/>
                <a:satOff val="49998"/>
                <a:lumOff val="353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111956"/>
                <a:satOff val="49998"/>
                <a:lumOff val="353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2111956"/>
              <a:satOff val="49998"/>
              <a:lumOff val="353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78429D-7D14-425C-A700-80CA0CE87587}">
      <dsp:nvSpPr>
        <dsp:cNvPr id="0" name=""/>
        <dsp:cNvSpPr/>
      </dsp:nvSpPr>
      <dsp:spPr>
        <a:xfrm>
          <a:off x="0" y="2020319"/>
          <a:ext cx="6413074" cy="10094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chemeClr val="tx2"/>
              </a:solidFill>
            </a:rPr>
            <a:t>Análisis Semántico: esta fase se busca que el código este correctamente escrito para poder ser interpretado.</a:t>
          </a:r>
          <a:endParaRPr lang="en-US" sz="1800" kern="1200" dirty="0">
            <a:solidFill>
              <a:schemeClr val="tx2"/>
            </a:solidFill>
          </a:endParaRPr>
        </a:p>
      </dsp:txBody>
      <dsp:txXfrm>
        <a:off x="0" y="2020319"/>
        <a:ext cx="6413074" cy="10094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2B0B1B-DC4B-4CFE-8D6E-C3F35A385634}">
      <dsp:nvSpPr>
        <dsp:cNvPr id="0" name=""/>
        <dsp:cNvSpPr/>
      </dsp:nvSpPr>
      <dsp:spPr>
        <a:xfrm>
          <a:off x="0" y="1370"/>
          <a:ext cx="5741394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87CCE2-6AA8-481A-9FEF-55F60E297259}">
      <dsp:nvSpPr>
        <dsp:cNvPr id="0" name=""/>
        <dsp:cNvSpPr/>
      </dsp:nvSpPr>
      <dsp:spPr>
        <a:xfrm>
          <a:off x="0" y="1370"/>
          <a:ext cx="5741394" cy="934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solidFill>
                <a:schemeClr val="tx2"/>
              </a:solidFill>
            </a:rPr>
            <a:t>Generación de código intermedio: el código se genera con el fin de mejorar el uso de la memoria con el fin de optimizar el código fuente.</a:t>
          </a:r>
          <a:endParaRPr lang="en-US" sz="1600" kern="1200" dirty="0">
            <a:solidFill>
              <a:schemeClr val="tx2"/>
            </a:solidFill>
          </a:endParaRPr>
        </a:p>
      </dsp:txBody>
      <dsp:txXfrm>
        <a:off x="0" y="1370"/>
        <a:ext cx="5741394" cy="934707"/>
      </dsp:txXfrm>
    </dsp:sp>
    <dsp:sp modelId="{F65BC3ED-7A56-4728-9DD2-5C9FE93AF0B6}">
      <dsp:nvSpPr>
        <dsp:cNvPr id="0" name=""/>
        <dsp:cNvSpPr/>
      </dsp:nvSpPr>
      <dsp:spPr>
        <a:xfrm>
          <a:off x="0" y="936078"/>
          <a:ext cx="5741394" cy="0"/>
        </a:xfrm>
        <a:prstGeom prst="line">
          <a:avLst/>
        </a:prstGeom>
        <a:gradFill rotWithShape="0">
          <a:gsLst>
            <a:gs pos="0">
              <a:schemeClr val="accent5">
                <a:hueOff val="-1055978"/>
                <a:satOff val="24999"/>
                <a:lumOff val="176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055978"/>
                <a:satOff val="24999"/>
                <a:lumOff val="176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055978"/>
                <a:satOff val="24999"/>
                <a:lumOff val="176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1055978"/>
              <a:satOff val="24999"/>
              <a:lumOff val="176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5102D5-3172-4D8D-A599-6D388B35804E}">
      <dsp:nvSpPr>
        <dsp:cNvPr id="0" name=""/>
        <dsp:cNvSpPr/>
      </dsp:nvSpPr>
      <dsp:spPr>
        <a:xfrm>
          <a:off x="0" y="936078"/>
          <a:ext cx="5741394" cy="934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>
              <a:solidFill>
                <a:schemeClr val="tx2"/>
              </a:solidFill>
            </a:rPr>
            <a:t>Optimización de Código: el objetivo de esta fase es mejorar el código para que sea mas rápido ejecutarlo.</a:t>
          </a:r>
          <a:endParaRPr lang="en-US" sz="1600" kern="1200" dirty="0">
            <a:solidFill>
              <a:schemeClr val="tx2"/>
            </a:solidFill>
          </a:endParaRPr>
        </a:p>
      </dsp:txBody>
      <dsp:txXfrm>
        <a:off x="0" y="936078"/>
        <a:ext cx="5741394" cy="934707"/>
      </dsp:txXfrm>
    </dsp:sp>
    <dsp:sp modelId="{13AC1F24-BC5E-470C-983D-907CD1C79BEF}">
      <dsp:nvSpPr>
        <dsp:cNvPr id="0" name=""/>
        <dsp:cNvSpPr/>
      </dsp:nvSpPr>
      <dsp:spPr>
        <a:xfrm>
          <a:off x="0" y="1870785"/>
          <a:ext cx="5741394" cy="0"/>
        </a:xfrm>
        <a:prstGeom prst="line">
          <a:avLst/>
        </a:prstGeom>
        <a:gradFill rotWithShape="0">
          <a:gsLst>
            <a:gs pos="0">
              <a:schemeClr val="accent5">
                <a:hueOff val="-2111956"/>
                <a:satOff val="49998"/>
                <a:lumOff val="353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111956"/>
                <a:satOff val="49998"/>
                <a:lumOff val="353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111956"/>
                <a:satOff val="49998"/>
                <a:lumOff val="353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2111956"/>
              <a:satOff val="49998"/>
              <a:lumOff val="353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02318E-1F64-477D-8009-D1CD186505BD}">
      <dsp:nvSpPr>
        <dsp:cNvPr id="0" name=""/>
        <dsp:cNvSpPr/>
      </dsp:nvSpPr>
      <dsp:spPr>
        <a:xfrm>
          <a:off x="0" y="1870785"/>
          <a:ext cx="5741394" cy="934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>
              <a:solidFill>
                <a:schemeClr val="tx2"/>
              </a:solidFill>
            </a:rPr>
            <a:t>Generación de código: en esta etapa se crea el código final de salida que va a ser interpretado por la máquina.</a:t>
          </a:r>
          <a:endParaRPr lang="en-US" sz="1600" kern="1200" dirty="0">
            <a:solidFill>
              <a:schemeClr val="tx2"/>
            </a:solidFill>
          </a:endParaRPr>
        </a:p>
      </dsp:txBody>
      <dsp:txXfrm>
        <a:off x="0" y="1870785"/>
        <a:ext cx="5741394" cy="934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77151" y="1905004"/>
            <a:ext cx="9437699" cy="1625599"/>
          </a:xfrm>
        </p:spPr>
        <p:txBody>
          <a:bodyPr rtlCol="0">
            <a:normAutofit/>
          </a:bodyPr>
          <a:lstStyle>
            <a:lvl1pPr algn="ctr" rtl="0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82464" y="3657124"/>
            <a:ext cx="9432387" cy="991077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>
                <a:solidFill>
                  <a:schemeClr val="tx2"/>
                </a:solidFill>
              </a:defRPr>
            </a:lvl1pPr>
          </a:lstStyle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  <p:grpSp>
        <p:nvGrpSpPr>
          <p:cNvPr id="7" name="Grupo 6"/>
          <p:cNvGrpSpPr/>
          <p:nvPr/>
        </p:nvGrpSpPr>
        <p:grpSpPr>
          <a:xfrm>
            <a:off x="1219200" y="1600200"/>
            <a:ext cx="9742283" cy="73152"/>
            <a:chOff x="914400" y="1200150"/>
            <a:chExt cx="7306712" cy="54864"/>
          </a:xfrm>
        </p:grpSpPr>
        <p:sp>
          <p:nvSpPr>
            <p:cNvPr id="8" name="Elipse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sz="1800" noProof="0" dirty="0"/>
            </a:p>
          </p:txBody>
        </p:sp>
        <p:sp>
          <p:nvSpPr>
            <p:cNvPr id="9" name="Elipse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sz="1800" noProof="0" dirty="0"/>
            </a:p>
          </p:txBody>
        </p:sp>
        <p:grpSp>
          <p:nvGrpSpPr>
            <p:cNvPr id="10" name="Grupo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Conector recto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upo 12"/>
          <p:cNvGrpSpPr/>
          <p:nvPr/>
        </p:nvGrpSpPr>
        <p:grpSpPr>
          <a:xfrm>
            <a:off x="1219200" y="4851400"/>
            <a:ext cx="9742283" cy="73152"/>
            <a:chOff x="914400" y="3638550"/>
            <a:chExt cx="7306712" cy="54864"/>
          </a:xfrm>
        </p:grpSpPr>
        <p:sp>
          <p:nvSpPr>
            <p:cNvPr id="14" name="Elipse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sz="1800" noProof="0" dirty="0"/>
            </a:p>
          </p:txBody>
        </p:sp>
        <p:sp>
          <p:nvSpPr>
            <p:cNvPr id="15" name="Elipse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sz="1800" noProof="0" dirty="0"/>
            </a:p>
          </p:txBody>
        </p:sp>
        <p:grpSp>
          <p:nvGrpSpPr>
            <p:cNvPr id="16" name="Grupo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Conector recto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864392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50635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837125" y="434976"/>
            <a:ext cx="1168704" cy="5661025"/>
          </a:xfrm>
        </p:spPr>
        <p:txBody>
          <a:bodyPr vert="eaVert"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1217930" y="434976"/>
            <a:ext cx="8415942" cy="5661025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16089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82370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 rtl="0">
              <a:defRPr/>
            </a:lvl1pPr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24019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2401" y="990600"/>
            <a:ext cx="9347199" cy="2235203"/>
          </a:xfrm>
        </p:spPr>
        <p:txBody>
          <a:bodyPr rtlCol="0" anchor="b">
            <a:normAutofit/>
          </a:bodyPr>
          <a:lstStyle>
            <a:lvl1pPr algn="ctr" rtl="0">
              <a:lnSpc>
                <a:spcPct val="90000"/>
              </a:lnSpc>
              <a:defRPr sz="4800" b="0" cap="none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1422401" y="3733800"/>
            <a:ext cx="9347199" cy="1219200"/>
          </a:xfrm>
        </p:spPr>
        <p:txBody>
          <a:bodyPr rtlCol="0" anchor="t"/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  <p:grpSp>
        <p:nvGrpSpPr>
          <p:cNvPr id="13" name="Grupo 12"/>
          <p:cNvGrpSpPr/>
          <p:nvPr/>
        </p:nvGrpSpPr>
        <p:grpSpPr>
          <a:xfrm>
            <a:off x="3274635" y="3475736"/>
            <a:ext cx="5642734" cy="54864"/>
            <a:chOff x="2455975" y="2588441"/>
            <a:chExt cx="4232051" cy="41148"/>
          </a:xfrm>
        </p:grpSpPr>
        <p:sp>
          <p:nvSpPr>
            <p:cNvPr id="14" name="Elipse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Elipse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16" name="Grupo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Conector recto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Conector recto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40636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219200" y="1803400"/>
            <a:ext cx="4775200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97600" y="1803400"/>
            <a:ext cx="4775200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 baseline="0"/>
            </a:lvl8pPr>
            <a:lvl9pPr algn="l" rtl="0">
              <a:defRPr sz="1800" baseline="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60125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1223264" y="1803400"/>
            <a:ext cx="4771048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219200" y="2514600"/>
            <a:ext cx="4775200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201664" y="1803400"/>
            <a:ext cx="4771048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97600" y="2514600"/>
            <a:ext cx="4775200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64702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41993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53091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1219201" y="1803401"/>
            <a:ext cx="6604001" cy="4267201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 baseline="0"/>
            </a:lvl8pPr>
            <a:lvl9pPr algn="l" rtl="0">
              <a:defRPr sz="1600" baseline="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128000" y="1803401"/>
            <a:ext cx="2844801" cy="4267201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5040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8" name="Rectángulo 7"/>
          <p:cNvSpPr/>
          <p:nvPr/>
        </p:nvSpPr>
        <p:spPr>
          <a:xfrm>
            <a:off x="1219200" y="1803400"/>
            <a:ext cx="660400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es-ES" sz="1800" noProof="0" dirty="0"/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."/>
          <p:cNvSpPr>
            <a:spLocks noGrp="1"/>
          </p:cNvSpPr>
          <p:nvPr>
            <p:ph type="pic" idx="1"/>
          </p:nvPr>
        </p:nvSpPr>
        <p:spPr>
          <a:xfrm>
            <a:off x="1339088" y="1925320"/>
            <a:ext cx="6364224" cy="402336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128000" y="1803401"/>
            <a:ext cx="2844801" cy="4165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s-US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00894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2400" noProof="0" dirty="0"/>
          </a:p>
        </p:txBody>
      </p:sp>
      <p:sp>
        <p:nvSpPr>
          <p:cNvPr id="8" name="Rectángulo redondeado 7"/>
          <p:cNvSpPr/>
          <p:nvPr/>
        </p:nvSpPr>
        <p:spPr>
          <a:xfrm>
            <a:off x="304801" y="301752"/>
            <a:ext cx="11582400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es-ES" sz="1800" noProof="0" dirty="0"/>
          </a:p>
        </p:txBody>
      </p:sp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219201" y="431800"/>
            <a:ext cx="975360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219201" y="1803400"/>
            <a:ext cx="97536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7416801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endParaRPr lang="es-US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839200" y="6172200"/>
            <a:ext cx="1219201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E75ABEC6-6813-49C7-9E7E-2C7DDBB026FF}" type="datetimeFigureOut">
              <a:rPr lang="es-US" smtClean="0"/>
              <a:t>10/5/2017</a:t>
            </a:fld>
            <a:endParaRPr lang="es-U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261601" y="6172200"/>
            <a:ext cx="711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100">
                <a:solidFill>
                  <a:schemeClr val="tx1"/>
                </a:solidFill>
              </a:defRPr>
            </a:lvl1pPr>
          </a:lstStyle>
          <a:p>
            <a:fld id="{F980DEF1-0D99-4131-952D-F0055EDD9A4D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273305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18.xml"/><Relationship Id="rId7" Type="http://schemas.openxmlformats.org/officeDocument/2006/relationships/slide" Target="slide25.xml"/><Relationship Id="rId12" Type="http://schemas.openxmlformats.org/officeDocument/2006/relationships/slide" Target="slide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11" Type="http://schemas.openxmlformats.org/officeDocument/2006/relationships/slide" Target="slide37.xml"/><Relationship Id="rId5" Type="http://schemas.openxmlformats.org/officeDocument/2006/relationships/slide" Target="slide21.xml"/><Relationship Id="rId10" Type="http://schemas.openxmlformats.org/officeDocument/2006/relationships/slide" Target="slide33.xml"/><Relationship Id="rId4" Type="http://schemas.openxmlformats.org/officeDocument/2006/relationships/slide" Target="slide20.xml"/><Relationship Id="rId9" Type="http://schemas.openxmlformats.org/officeDocument/2006/relationships/slide" Target="slide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slide" Target="slide1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slide" Target="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Relationship Id="rId9" Type="http://schemas.openxmlformats.org/officeDocument/2006/relationships/slide" Target="slide3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31.tmp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31.tmp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eb.uaemex.mx/CUEcatepec/assets/mpc-ico.pdf" TargetMode="Externa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slide" Target="slide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5">
            <a:extLst>
              <a:ext uri="{FF2B5EF4-FFF2-40B4-BE49-F238E27FC236}">
                <a16:creationId xmlns:a16="http://schemas.microsoft.com/office/drawing/2014/main" xmlns="" id="{4EB1135F-3A9E-4237-B3C3-2598D39B8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620" y="303974"/>
            <a:ext cx="9411197" cy="548081"/>
          </a:xfrm>
        </p:spPr>
        <p:txBody>
          <a:bodyPr>
            <a:noAutofit/>
          </a:bodyPr>
          <a:lstStyle/>
          <a:p>
            <a:r>
              <a:rPr lang="es-MX" sz="2800" u="sng" dirty="0"/>
              <a:t>Universidad Autónoma del Estado de México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A6AF240D-7880-4499-B013-63D26FA27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115" y="2016168"/>
            <a:ext cx="11229854" cy="4722693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s-ES_tradnl" sz="3200" dirty="0"/>
              <a:t>“Lenguaje de Programación Estructurado”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s-ES_tradnl" sz="1800" dirty="0"/>
              <a:t>Programa educativo en que se imparte:  “Licenciatura en Ingeniería en Computación</a:t>
            </a:r>
            <a:r>
              <a:rPr lang="es-ES_tradnl" sz="1800" dirty="0" smtClean="0"/>
              <a:t>”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s-ES_tradnl" sz="1800" dirty="0"/>
              <a:t>UAPS: Atlacomulco, Ecatepec, Texcoco, Valle de Chalco, Valle de México, Valle de </a:t>
            </a:r>
            <a:r>
              <a:rPr lang="es-ES_tradnl" sz="1800" dirty="0" smtClean="0"/>
              <a:t>Teotihuacán, </a:t>
            </a:r>
            <a:r>
              <a:rPr lang="es-ES_tradnl" sz="1800" dirty="0"/>
              <a:t>Valle de Zumpango</a:t>
            </a:r>
            <a:endParaRPr lang="es-ES_tradnl" sz="180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s-ES_tradnl" sz="1800" dirty="0"/>
              <a:t>Área de docencia: Programación e Ingeniería de Software	Créditos: 5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s-ES_tradnl" sz="1800" dirty="0"/>
              <a:t>Ciclo escolar: </a:t>
            </a:r>
            <a:r>
              <a:rPr lang="es-ES_tradnl" sz="1800" b="1" dirty="0" smtClean="0"/>
              <a:t>2017B</a:t>
            </a:r>
            <a:endParaRPr lang="es-ES_tradnl" sz="1800" b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s-MX" sz="1800" b="1" dirty="0"/>
              <a:t>Unidad 2.</a:t>
            </a:r>
            <a:r>
              <a:rPr lang="es-MX" sz="1800" dirty="0"/>
              <a:t> </a:t>
            </a:r>
            <a:r>
              <a:rPr lang="es-US" sz="1800" dirty="0"/>
              <a:t>Manejo del entorno integrado de desarrollo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s-MX" sz="1800" dirty="0"/>
              <a:t>Tema: </a:t>
            </a:r>
            <a:r>
              <a:rPr lang="es-MX" sz="1800" b="1" dirty="0"/>
              <a:t>Entorno Integrado de Desarrollo</a:t>
            </a:r>
            <a:endParaRPr lang="es-ES_tradnl" sz="1800" b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s-ES_tradnl" sz="1800" dirty="0"/>
              <a:t>Autora: Dra. Ana </a:t>
            </a:r>
            <a:r>
              <a:rPr lang="es-ES_tradnl" sz="1800" dirty="0" smtClean="0"/>
              <a:t>Luisa </a:t>
            </a:r>
            <a:r>
              <a:rPr lang="es-ES_tradnl" sz="1800" dirty="0"/>
              <a:t>Ramírez Roja.</a:t>
            </a:r>
            <a:endParaRPr lang="es-US" sz="18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E89A6A5D-D9E6-45FE-A2CF-583AA25FB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20" y="84965"/>
            <a:ext cx="2057400" cy="2057400"/>
          </a:xfrm>
          <a:prstGeom prst="rect">
            <a:avLst/>
          </a:prstGeom>
        </p:spPr>
      </p:pic>
      <p:sp>
        <p:nvSpPr>
          <p:cNvPr id="8" name="6 CuadroTexto">
            <a:extLst>
              <a:ext uri="{FF2B5EF4-FFF2-40B4-BE49-F238E27FC236}">
                <a16:creationId xmlns:a16="http://schemas.microsoft.com/office/drawing/2014/main" xmlns="" id="{83FFF9C4-5FFA-4B51-9E7F-5FF231943626}"/>
              </a:ext>
            </a:extLst>
          </p:cNvPr>
          <p:cNvSpPr txBox="1"/>
          <p:nvPr/>
        </p:nvSpPr>
        <p:spPr>
          <a:xfrm>
            <a:off x="2226620" y="852055"/>
            <a:ext cx="9012468" cy="52322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>
              <a:spcBef>
                <a:spcPct val="0"/>
              </a:spcBef>
              <a:buNone/>
              <a:defRPr sz="2800" b="1" u="sng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s-MX" u="none" dirty="0">
                <a:solidFill>
                  <a:schemeClr val="tx1"/>
                </a:solidFill>
              </a:rPr>
              <a:t>Centro Universitario UAEM Ecatepec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978248" y="1646836"/>
            <a:ext cx="4203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Programa de Estudios por Competencias</a:t>
            </a:r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0549719" y="5595582"/>
            <a:ext cx="1241947" cy="87345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39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12CD72BF-AC67-4799-8D0E-938FD8FC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3660" y="2061861"/>
            <a:ext cx="7403355" cy="1683327"/>
          </a:xfrm>
        </p:spPr>
        <p:txBody>
          <a:bodyPr>
            <a:normAutofit/>
          </a:bodyPr>
          <a:lstStyle/>
          <a:p>
            <a:r>
              <a:rPr lang="es-MX" sz="4400" dirty="0">
                <a:solidFill>
                  <a:schemeClr val="tx1">
                    <a:lumMod val="75000"/>
                  </a:schemeClr>
                </a:solidFill>
              </a:rPr>
              <a:t>Manejo de un Entorno de Desarrollo Integrado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9E157CB1-4917-4211-A5BD-A65D6A9099EB}"/>
              </a:ext>
            </a:extLst>
          </p:cNvPr>
          <p:cNvSpPr/>
          <p:nvPr/>
        </p:nvSpPr>
        <p:spPr>
          <a:xfrm>
            <a:off x="459064" y="155979"/>
            <a:ext cx="2638864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700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2" name="Grupo 11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3" name="Botón de acción: Personalizar 12">
              <a:hlinkClick r:id="rId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495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AD12CF4-1ECC-4514-9448-7FF904244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161" y="1137934"/>
            <a:ext cx="9753600" cy="1168400"/>
          </a:xfrm>
        </p:spPr>
        <p:txBody>
          <a:bodyPr>
            <a:normAutofit fontScale="90000"/>
          </a:bodyPr>
          <a:lstStyle/>
          <a:p>
            <a:r>
              <a:rPr lang="es-MX" sz="6000" dirty="0" smtClean="0">
                <a:solidFill>
                  <a:schemeClr val="tx2"/>
                </a:solidFill>
              </a:rPr>
              <a:t>Menú </a:t>
            </a:r>
            <a:br>
              <a:rPr lang="es-MX" sz="6000" dirty="0" smtClean="0">
                <a:solidFill>
                  <a:schemeClr val="tx2"/>
                </a:solidFill>
              </a:rPr>
            </a:br>
            <a:r>
              <a:rPr lang="es-MX" sz="6000" dirty="0" smtClean="0">
                <a:solidFill>
                  <a:schemeClr val="tx2"/>
                </a:solidFill>
              </a:rPr>
              <a:t>de trabajo</a:t>
            </a:r>
            <a:endParaRPr lang="es-MX" sz="6000" dirty="0">
              <a:solidFill>
                <a:schemeClr val="tx2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9E04B14-B95E-450B-AA7F-0F9AD042E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3794" y="784179"/>
            <a:ext cx="6801286" cy="453995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dirty="0">
                <a:solidFill>
                  <a:schemeClr val="tx2"/>
                </a:solidFill>
                <a:latin typeface="Tw Cen MT" panose="020B0602020104020603" pitchFamily="34" charset="0"/>
                <a:hlinkClick r:id="rId2" action="ppaction://hlinksldjump"/>
              </a:rPr>
              <a:t>Entorno de Desarrollo Integrado</a:t>
            </a:r>
            <a:endParaRPr lang="es-MX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solidFill>
                  <a:schemeClr val="tx2"/>
                </a:solidFill>
                <a:latin typeface="Tw Cen MT" panose="020B0602020104020603" pitchFamily="34" charset="0"/>
                <a:hlinkClick r:id="rId3" action="ppaction://hlinksldjump"/>
              </a:rPr>
              <a:t>Características de un IDE</a:t>
            </a:r>
            <a:endParaRPr lang="es-MX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solidFill>
                  <a:schemeClr val="tx2"/>
                </a:solidFill>
                <a:latin typeface="Tw Cen MT" panose="020B0602020104020603" pitchFamily="34" charset="0"/>
                <a:hlinkClick r:id="rId4" action="ppaction://hlinksldjump"/>
              </a:rPr>
              <a:t>Ejemplos de </a:t>
            </a:r>
            <a:r>
              <a:rPr lang="es-MX" dirty="0" smtClean="0">
                <a:solidFill>
                  <a:schemeClr val="tx2"/>
                </a:solidFill>
                <a:latin typeface="Tw Cen MT" panose="020B0602020104020603" pitchFamily="34" charset="0"/>
                <a:hlinkClick r:id="rId4" action="ppaction://hlinksldjump"/>
              </a:rPr>
              <a:t>IDE</a:t>
            </a:r>
            <a:endParaRPr lang="es-MX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solidFill>
                  <a:schemeClr val="tx2"/>
                </a:solidFill>
                <a:latin typeface="Tw Cen MT" panose="020B0602020104020603" pitchFamily="34" charset="0"/>
                <a:hlinkClick r:id="rId5" action="ppaction://hlinksldjump"/>
              </a:rPr>
              <a:t>Compilador</a:t>
            </a:r>
            <a:endParaRPr lang="es-MX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solidFill>
                  <a:schemeClr val="tx2"/>
                </a:solidFill>
                <a:latin typeface="Tw Cen MT" panose="020B0602020104020603" pitchFamily="34" charset="0"/>
                <a:hlinkClick r:id="rId6" action="ppaction://hlinksldjump"/>
              </a:rPr>
              <a:t>Estructura Clásica de un Compilador</a:t>
            </a:r>
            <a:endParaRPr lang="es-MX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solidFill>
                  <a:schemeClr val="tx2"/>
                </a:solidFill>
                <a:latin typeface="Tw Cen MT" panose="020B0602020104020603" pitchFamily="34" charset="0"/>
                <a:hlinkClick r:id="rId7" action="ppaction://hlinksldjump"/>
              </a:rPr>
              <a:t>Tipos de Compiladores</a:t>
            </a:r>
            <a:endParaRPr lang="es-MX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solidFill>
                  <a:schemeClr val="tx2"/>
                </a:solidFill>
                <a:latin typeface="Tw Cen MT" panose="020B0602020104020603" pitchFamily="34" charset="0"/>
                <a:hlinkClick r:id="rId8" action="ppaction://hlinksldjump"/>
              </a:rPr>
              <a:t>Fases de un Compilador</a:t>
            </a:r>
            <a:endParaRPr lang="es-MX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US" dirty="0">
                <a:solidFill>
                  <a:schemeClr val="tx2"/>
                </a:solidFill>
                <a:latin typeface="Tw Cen MT" panose="020B0602020104020603" pitchFamily="34" charset="0"/>
                <a:hlinkClick r:id="rId9" action="ppaction://hlinksldjump"/>
              </a:rPr>
              <a:t>Estructura de un Programa</a:t>
            </a:r>
            <a:endParaRPr lang="es-US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solidFill>
                  <a:schemeClr val="tx2"/>
                </a:solidFill>
                <a:latin typeface="Tw Cen MT" panose="020B0602020104020603" pitchFamily="34" charset="0"/>
                <a:hlinkClick r:id="rId10" action="ppaction://hlinksldjump"/>
              </a:rPr>
              <a:t>Elementos de un Programa</a:t>
            </a:r>
            <a:endParaRPr lang="es-MX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solidFill>
                  <a:schemeClr val="tx2"/>
                </a:solidFill>
                <a:latin typeface="Tw Cen MT" panose="020B0602020104020603" pitchFamily="34" charset="0"/>
                <a:hlinkClick r:id="rId11" action="ppaction://hlinksldjump"/>
              </a:rPr>
              <a:t>Referencias</a:t>
            </a:r>
            <a:endParaRPr lang="es-MX" dirty="0">
              <a:solidFill>
                <a:schemeClr val="tx2"/>
              </a:solidFill>
              <a:latin typeface="Tw Cen MT" panose="020B0602020104020603" pitchFamily="34" charset="0"/>
            </a:endParaRPr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Inicio 8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0" name="Grupo 9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1" name="Botón de acción: Personalizar 10">
              <a:hlinkClick r:id="rId1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227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entorno de desarrollo integrado">
            <a:extLst>
              <a:ext uri="{FF2B5EF4-FFF2-40B4-BE49-F238E27FC236}">
                <a16:creationId xmlns:a16="http://schemas.microsoft.com/office/drawing/2014/main" xmlns="" id="{502C6F30-795E-49C8-8FD9-20D89BD30C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12703"/>
          <a:stretch/>
        </p:blipFill>
        <p:spPr bwMode="auto">
          <a:xfrm>
            <a:off x="6592103" y="2063534"/>
            <a:ext cx="4653878" cy="2339924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DECA3ED-3D3F-4166-AD00-3D57CE6FC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chemeClr val="tx2"/>
                </a:solidFill>
              </a:rPr>
              <a:t>Entorno de Desarrollo Integrado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0185E92-DAA0-4441-8027-A1A55BEE2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087" y="1967089"/>
            <a:ext cx="4844521" cy="3541714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s-MX" dirty="0">
                <a:solidFill>
                  <a:schemeClr val="tx2"/>
                </a:solidFill>
              </a:rPr>
              <a:t>Bell (2003), define un Entorno de Desarrollo Integrado (IDE) como un paquete de software diseñado para la creación y ejecución de un programa. </a:t>
            </a:r>
            <a:endParaRPr lang="es-MX" dirty="0" smtClean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</a:pPr>
            <a:r>
              <a:rPr lang="es-MX" dirty="0" smtClean="0">
                <a:solidFill>
                  <a:schemeClr val="tx2"/>
                </a:solidFill>
              </a:rPr>
              <a:t>Un </a:t>
            </a:r>
            <a:r>
              <a:rPr lang="es-MX" dirty="0">
                <a:solidFill>
                  <a:schemeClr val="tx2"/>
                </a:solidFill>
              </a:rPr>
              <a:t>IDE </a:t>
            </a:r>
            <a:r>
              <a:rPr lang="es-MX" dirty="0" smtClean="0">
                <a:solidFill>
                  <a:schemeClr val="tx2"/>
                </a:solidFill>
              </a:rPr>
              <a:t>es gráfico, ofrece </a:t>
            </a:r>
            <a:r>
              <a:rPr lang="es-MX" dirty="0">
                <a:solidFill>
                  <a:schemeClr val="tx2"/>
                </a:solidFill>
              </a:rPr>
              <a:t>menús y botones para facilitar </a:t>
            </a:r>
            <a:r>
              <a:rPr lang="es-MX" dirty="0" smtClean="0">
                <a:solidFill>
                  <a:schemeClr val="tx2"/>
                </a:solidFill>
              </a:rPr>
              <a:t>tanto </a:t>
            </a:r>
            <a:r>
              <a:rPr lang="es-MX" dirty="0">
                <a:solidFill>
                  <a:schemeClr val="tx2"/>
                </a:solidFill>
              </a:rPr>
              <a:t>como sea </a:t>
            </a:r>
            <a:r>
              <a:rPr lang="es-MX" dirty="0" smtClean="0">
                <a:solidFill>
                  <a:schemeClr val="tx2"/>
                </a:solidFill>
              </a:rPr>
              <a:t>posible, </a:t>
            </a:r>
            <a:r>
              <a:rPr lang="es-MX" dirty="0">
                <a:solidFill>
                  <a:schemeClr val="tx2"/>
                </a:solidFill>
              </a:rPr>
              <a:t>la creación un programa.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79213074-8031-4B74-A794-370FF917DBD9}"/>
              </a:ext>
            </a:extLst>
          </p:cNvPr>
          <p:cNvSpPr txBox="1"/>
          <p:nvPr/>
        </p:nvSpPr>
        <p:spPr>
          <a:xfrm>
            <a:off x="6572250" y="4357786"/>
            <a:ext cx="4979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http://thebigwebdeveloper.blogspot.mx/2014/09/cual-es-el-mejor-ide-para-desarrollo-web.html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2" name="Grupo 11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3" name="Botón de acción: Personalizar 12">
              <a:hlinkClick r:id="rId3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chemeClr val="bg1"/>
                  </a:solidFill>
                </a:rPr>
                <a:t>Menú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909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Resultado de imagen para entorno de trabajo de desarrollo">
            <a:extLst>
              <a:ext uri="{FF2B5EF4-FFF2-40B4-BE49-F238E27FC236}">
                <a16:creationId xmlns:a16="http://schemas.microsoft.com/office/drawing/2014/main" xmlns="" id="{988C4DC2-855A-49DD-8B2B-F62EFA0927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2056"/>
          <a:stretch/>
        </p:blipFill>
        <p:spPr bwMode="auto">
          <a:xfrm>
            <a:off x="1141412" y="2497720"/>
            <a:ext cx="4662140" cy="3047892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1298ED3-A906-47BA-8631-209A76894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chemeClr val="tx2"/>
                </a:solidFill>
              </a:rPr>
              <a:t>Entorno de Desarrollo Integrado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34A8882-9143-4D38-8424-66DAE9109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1762463"/>
            <a:ext cx="4844521" cy="2644409"/>
          </a:xfrm>
        </p:spPr>
        <p:txBody>
          <a:bodyPr anchor="ctr">
            <a:normAutofit/>
          </a:bodyPr>
          <a:lstStyle/>
          <a:p>
            <a:r>
              <a:rPr lang="es-MX" dirty="0">
                <a:solidFill>
                  <a:schemeClr val="tx2"/>
                </a:solidFill>
              </a:rPr>
              <a:t>Mackenzie y </a:t>
            </a:r>
            <a:r>
              <a:rPr lang="es-MX" dirty="0" err="1">
                <a:solidFill>
                  <a:schemeClr val="tx2"/>
                </a:solidFill>
              </a:rPr>
              <a:t>Sharkey</a:t>
            </a:r>
            <a:r>
              <a:rPr lang="es-MX" dirty="0">
                <a:solidFill>
                  <a:schemeClr val="tx2"/>
                </a:solidFill>
              </a:rPr>
              <a:t> (2003), definen un IDE como un entorno único de trabajo para los desarrolladores.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F9C38050-9EE4-4FCF-86E4-C4DAE667F03F}"/>
              </a:ext>
            </a:extLst>
          </p:cNvPr>
          <p:cNvSpPr txBox="1"/>
          <p:nvPr/>
        </p:nvSpPr>
        <p:spPr>
          <a:xfrm>
            <a:off x="295218" y="6250677"/>
            <a:ext cx="927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https://magazine.joomla.org/es/ediciones-anteriores/mayo-2014/item/2087-desarrollo-practico-2-entorno-de-trabajo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Hacia delante o Siguiente 14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Botón de acción: Inicio 15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Botón de acción: Personalizar 19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0883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esultado de imagen para construccion de aplicaciones">
            <a:extLst>
              <a:ext uri="{FF2B5EF4-FFF2-40B4-BE49-F238E27FC236}">
                <a16:creationId xmlns:a16="http://schemas.microsoft.com/office/drawing/2014/main" xmlns="" id="{4B3DB756-86D2-4DCA-86CE-4180F71120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3" r="9064" b="-1"/>
          <a:stretch/>
        </p:blipFill>
        <p:spPr bwMode="auto">
          <a:xfrm>
            <a:off x="672061" y="695647"/>
            <a:ext cx="6318175" cy="573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84F65C1-770E-496C-A80F-9D595C4D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1944" y="297687"/>
            <a:ext cx="6269023" cy="1149316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2"/>
                </a:solidFill>
              </a:rPr>
              <a:t>Entorno de Desarrollo Integrado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9222A18-22C4-42D7-8885-B68555740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0790" y="1738499"/>
            <a:ext cx="4525489" cy="3946238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/>
                </a:solidFill>
              </a:rPr>
              <a:t>Ramos y Dolores (2000), definen un IDE como una aplicación visual que sirve para la construcción de aplicaciones a partir de componentes. </a:t>
            </a:r>
            <a:endParaRPr lang="es-MX" dirty="0" smtClean="0">
              <a:solidFill>
                <a:schemeClr val="tx2"/>
              </a:solidFill>
            </a:endParaRPr>
          </a:p>
          <a:p>
            <a:r>
              <a:rPr lang="es-MX" dirty="0" smtClean="0">
                <a:solidFill>
                  <a:schemeClr val="tx2"/>
                </a:solidFill>
              </a:rPr>
              <a:t>Por </a:t>
            </a:r>
            <a:r>
              <a:rPr lang="es-MX" dirty="0">
                <a:solidFill>
                  <a:schemeClr val="tx2"/>
                </a:solidFill>
              </a:rPr>
              <a:t>lo general cuentan con los siguientes elementos: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xmlns="" id="{8D2F83F6-2912-4D8A-B13C-4334FC96C0F1}"/>
              </a:ext>
            </a:extLst>
          </p:cNvPr>
          <p:cNvSpPr txBox="1"/>
          <p:nvPr/>
        </p:nvSpPr>
        <p:spPr>
          <a:xfrm>
            <a:off x="245659" y="6272854"/>
            <a:ext cx="8357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https://sp.depositphotos.com/79691276/stock-illustration-mobile-apps-construction-line-style.html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87751" y="5030446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3861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5997868" y="665947"/>
            <a:ext cx="5614105" cy="4565063"/>
            <a:chOff x="5997868" y="665947"/>
            <a:chExt cx="5614105" cy="4565063"/>
          </a:xfrm>
        </p:grpSpPr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15958" y="894262"/>
              <a:ext cx="2857500" cy="16002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31230" y="2535524"/>
              <a:ext cx="3380743" cy="180013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97868" y="2308400"/>
              <a:ext cx="1952625" cy="23431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16435" y="665947"/>
              <a:ext cx="2238375" cy="204787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86792" y="3440310"/>
              <a:ext cx="2552700" cy="17907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84F65C1-770E-496C-A80F-9D595C4D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276" y="184195"/>
            <a:ext cx="9753600" cy="1168400"/>
          </a:xfrm>
        </p:spPr>
        <p:txBody>
          <a:bodyPr/>
          <a:lstStyle/>
          <a:p>
            <a:r>
              <a:rPr lang="es-MX" dirty="0">
                <a:solidFill>
                  <a:schemeClr val="tx2"/>
                </a:solidFill>
              </a:rPr>
              <a:t>Entorno de Desarrollo Integrado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78091B14-7278-44D4-9C64-812A835FA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276" y="2000249"/>
            <a:ext cx="4692083" cy="3800049"/>
          </a:xfrm>
        </p:spPr>
        <p:txBody>
          <a:bodyPr/>
          <a:lstStyle/>
          <a:p>
            <a:r>
              <a:rPr lang="es-MX" dirty="0">
                <a:solidFill>
                  <a:schemeClr val="tx2"/>
                </a:solidFill>
              </a:rPr>
              <a:t>Una o mas paletas para mostrar como iconos los componentes disponibles</a:t>
            </a:r>
            <a:r>
              <a:rPr lang="es-MX" dirty="0" smtClean="0">
                <a:solidFill>
                  <a:schemeClr val="tx2"/>
                </a:solidFill>
              </a:rPr>
              <a:t>.</a:t>
            </a:r>
            <a:endParaRPr lang="es-MX" dirty="0">
              <a:solidFill>
                <a:schemeClr val="tx2"/>
              </a:solidFill>
            </a:endParaRPr>
          </a:p>
          <a:p>
            <a:r>
              <a:rPr lang="es-MX" dirty="0">
                <a:solidFill>
                  <a:schemeClr val="tx2"/>
                </a:solidFill>
              </a:rPr>
              <a:t>Un “lienzo” o “contenedor” en el cual se colocan los componentes y se interconectan entre sí</a:t>
            </a:r>
            <a:r>
              <a:rPr lang="es-MX" dirty="0" smtClean="0">
                <a:solidFill>
                  <a:schemeClr val="tx2"/>
                </a:solidFill>
              </a:rPr>
              <a:t>.</a:t>
            </a:r>
          </a:p>
          <a:p>
            <a:r>
              <a:rPr lang="es-MX" dirty="0">
                <a:solidFill>
                  <a:schemeClr val="tx2"/>
                </a:solidFill>
              </a:rPr>
              <a:t>Editores específicos para configurar y especializar los componentes</a:t>
            </a:r>
            <a:r>
              <a:rPr lang="es-MX" dirty="0" smtClean="0">
                <a:solidFill>
                  <a:schemeClr val="tx2"/>
                </a:solidFill>
              </a:rPr>
              <a:t>.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Inicio 9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Botón de acción: Personalizar 18">
            <a:hlinkClick r:id="rId7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0904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84F65C1-770E-496C-A80F-9D595C4D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640" y="94223"/>
            <a:ext cx="9753600" cy="1007888"/>
          </a:xfrm>
        </p:spPr>
        <p:txBody>
          <a:bodyPr/>
          <a:lstStyle/>
          <a:p>
            <a:r>
              <a:rPr lang="es-MX" dirty="0">
                <a:solidFill>
                  <a:schemeClr val="tx2"/>
                </a:solidFill>
              </a:rPr>
              <a:t>Entorno de Desarrollo Integrado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33A5E0C4-3274-44F1-A61C-730189364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489" y="872271"/>
            <a:ext cx="4581524" cy="4267200"/>
          </a:xfrm>
        </p:spPr>
        <p:txBody>
          <a:bodyPr/>
          <a:lstStyle/>
          <a:p>
            <a:r>
              <a:rPr lang="es-MX" dirty="0" smtClean="0">
                <a:solidFill>
                  <a:schemeClr val="tx2"/>
                </a:solidFill>
              </a:rPr>
              <a:t>Ojeadores </a:t>
            </a:r>
            <a:r>
              <a:rPr lang="es-MX" dirty="0">
                <a:solidFill>
                  <a:schemeClr val="tx2"/>
                </a:solidFill>
              </a:rPr>
              <a:t>(browsers) para localizar componentes de acuerdo a ciertos criterios de búsqueda.</a:t>
            </a:r>
          </a:p>
          <a:p>
            <a:r>
              <a:rPr lang="es-MX" dirty="0">
                <a:solidFill>
                  <a:schemeClr val="tx2"/>
                </a:solidFill>
              </a:rPr>
              <a:t>Directorios de componentes.</a:t>
            </a:r>
          </a:p>
          <a:p>
            <a:r>
              <a:rPr lang="es-MX" dirty="0" smtClean="0">
                <a:solidFill>
                  <a:schemeClr val="tx2"/>
                </a:solidFill>
              </a:rPr>
              <a:t>Acceso </a:t>
            </a:r>
            <a:r>
              <a:rPr lang="es-MX" dirty="0">
                <a:solidFill>
                  <a:schemeClr val="tx2"/>
                </a:solidFill>
              </a:rPr>
              <a:t>a editores, interpretes, compiladores y depuradores para desarrollar nuevos componentes.</a:t>
            </a:r>
          </a:p>
          <a:p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Inicio 9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3" name="Grupo 2"/>
          <p:cNvGrpSpPr/>
          <p:nvPr/>
        </p:nvGrpSpPr>
        <p:grpSpPr>
          <a:xfrm>
            <a:off x="635003" y="1259970"/>
            <a:ext cx="6378574" cy="5168126"/>
            <a:chOff x="465139" y="1418197"/>
            <a:chExt cx="6378574" cy="5168126"/>
          </a:xfrm>
        </p:grpSpPr>
        <p:pic>
          <p:nvPicPr>
            <p:cNvPr id="1026" name="Picture 2" descr="Resultado de imagen para id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39" y="3097772"/>
              <a:ext cx="2466975" cy="1847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Resultado de imagen para id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5857" y="1418197"/>
              <a:ext cx="2705100" cy="1685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Resultado de imagen para id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2832" y="1581709"/>
              <a:ext cx="2809875" cy="1628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Resultado de imagen para id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8163" y="3107298"/>
              <a:ext cx="2495550" cy="1838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Resultado de imagen para id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945" y="4827896"/>
              <a:ext cx="2857500" cy="16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Resultado de imagen para ide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7445" y="4786098"/>
              <a:ext cx="2533650" cy="1800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Resultado de imagen para ide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7257" y="3131633"/>
              <a:ext cx="2524125" cy="1809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Botón de acción: Personalizar 20">
            <a:hlinkClick r:id="rId9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7659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sultado de imagen para cscw">
            <a:extLst>
              <a:ext uri="{FF2B5EF4-FFF2-40B4-BE49-F238E27FC236}">
                <a16:creationId xmlns:a16="http://schemas.microsoft.com/office/drawing/2014/main" xmlns="" id="{4A0CCEB3-821B-4B76-94AF-E3FFAF4E00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5" r="6589" b="1"/>
          <a:stretch/>
        </p:blipFill>
        <p:spPr bwMode="auto">
          <a:xfrm>
            <a:off x="6598829" y="1803690"/>
            <a:ext cx="4214898" cy="2759688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84F65C1-770E-496C-A80F-9D595C4D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51" y="629436"/>
            <a:ext cx="6010274" cy="973978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chemeClr val="tx2"/>
                </a:solidFill>
              </a:rPr>
              <a:t>Entorno de Desarrollo Integrado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D6248456-C3A2-4089-B610-68EF4E858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480" y="1697274"/>
            <a:ext cx="4844521" cy="3541714"/>
          </a:xfrm>
        </p:spPr>
        <p:txBody>
          <a:bodyPr anchor="ctr">
            <a:normAutofit/>
          </a:bodyPr>
          <a:lstStyle/>
          <a:p>
            <a:r>
              <a:rPr lang="es-MX" sz="2800" dirty="0">
                <a:solidFill>
                  <a:schemeClr val="tx2"/>
                </a:solidFill>
              </a:rPr>
              <a:t>Acceso a algunas herramientas de control y gestión de proyectos y CSCW, esenciales para  grandes proyectos de software.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B47BF11E-ADBE-423D-B241-BDBF00CB4044}"/>
              </a:ext>
            </a:extLst>
          </p:cNvPr>
          <p:cNvSpPr txBox="1"/>
          <p:nvPr/>
        </p:nvSpPr>
        <p:spPr>
          <a:xfrm>
            <a:off x="6598829" y="4589814"/>
            <a:ext cx="4367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https://www.cs.uct.ac.za/mit_notes/HCI/Latest/html/ch10s04.html</a:t>
            </a:r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delante o Siguiente 10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Botón de acción: Personalizar 15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269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lamada rectangular redondeada 5"/>
          <p:cNvSpPr/>
          <p:nvPr/>
        </p:nvSpPr>
        <p:spPr>
          <a:xfrm>
            <a:off x="4981783" y="771525"/>
            <a:ext cx="6065628" cy="1175545"/>
          </a:xfrm>
          <a:prstGeom prst="wedgeRoundRectCallout">
            <a:avLst>
              <a:gd name="adj1" fmla="val -59934"/>
              <a:gd name="adj2" fmla="val 130562"/>
              <a:gd name="adj3" fmla="val 1666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>
                <a:solidFill>
                  <a:schemeClr val="tx2"/>
                </a:solidFill>
              </a:rPr>
              <a:t>Un IDE debe tener las siguientes características: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E9CAD75-7AA9-415B-8006-B5471477D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355" y="1093789"/>
            <a:ext cx="3459968" cy="1706562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tx2"/>
                </a:solidFill>
              </a:rPr>
              <a:t>Características de un IDE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B2AEF2A-0358-490E-909B-E3EFA8AF3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9163" y="3057525"/>
            <a:ext cx="6318248" cy="2733676"/>
          </a:xfrm>
        </p:spPr>
        <p:txBody>
          <a:bodyPr>
            <a:normAutofit/>
          </a:bodyPr>
          <a:lstStyle/>
          <a:p>
            <a:pPr lvl="1"/>
            <a:r>
              <a:rPr lang="es-MX" dirty="0" smtClean="0">
                <a:solidFill>
                  <a:schemeClr val="tx2"/>
                </a:solidFill>
              </a:rPr>
              <a:t>Multiplataforma</a:t>
            </a:r>
            <a:endParaRPr lang="es-MX" dirty="0">
              <a:solidFill>
                <a:schemeClr val="tx2"/>
              </a:solidFill>
            </a:endParaRPr>
          </a:p>
          <a:p>
            <a:pPr lvl="1"/>
            <a:r>
              <a:rPr lang="es-MX" dirty="0">
                <a:solidFill>
                  <a:schemeClr val="tx2"/>
                </a:solidFill>
              </a:rPr>
              <a:t>Soporte para diversos lenguajes de programación</a:t>
            </a:r>
          </a:p>
          <a:p>
            <a:pPr lvl="1"/>
            <a:r>
              <a:rPr lang="es-MX" dirty="0">
                <a:solidFill>
                  <a:schemeClr val="tx2"/>
                </a:solidFill>
              </a:rPr>
              <a:t>Integración con Sistemas de Control de Versiones</a:t>
            </a:r>
          </a:p>
          <a:p>
            <a:pPr lvl="1"/>
            <a:r>
              <a:rPr lang="es-MX" dirty="0">
                <a:solidFill>
                  <a:schemeClr val="tx2"/>
                </a:solidFill>
              </a:rPr>
              <a:t>Reconocimiento de Sintaxis</a:t>
            </a:r>
          </a:p>
          <a:p>
            <a:pPr lvl="1"/>
            <a:r>
              <a:rPr lang="es-MX" dirty="0">
                <a:solidFill>
                  <a:schemeClr val="tx2"/>
                </a:solidFill>
              </a:rPr>
              <a:t>Extensiones y Componentes para el IDE</a:t>
            </a:r>
          </a:p>
          <a:p>
            <a:pPr lvl="1"/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Inicio 8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339" y="2922877"/>
            <a:ext cx="1505160" cy="3191320"/>
          </a:xfrm>
          <a:prstGeom prst="rect">
            <a:avLst/>
          </a:prstGeom>
        </p:spPr>
      </p:pic>
      <p:sp>
        <p:nvSpPr>
          <p:cNvPr id="16" name="Botón de acción: Personalizar 15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3075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210" y="3288650"/>
            <a:ext cx="1657581" cy="287695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493BFAA-E1E5-49E2-A7D7-7D4F92964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29" y="322574"/>
            <a:ext cx="5529263" cy="109220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tx2"/>
                </a:solidFill>
              </a:rPr>
              <a:t>…Características </a:t>
            </a:r>
            <a:r>
              <a:rPr lang="es-MX" dirty="0">
                <a:solidFill>
                  <a:schemeClr val="tx2"/>
                </a:solidFill>
              </a:rPr>
              <a:t>de un IDE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A176609-31E6-4D93-8AE1-27676F493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1555841"/>
            <a:ext cx="5248011" cy="2787560"/>
          </a:xfrm>
        </p:spPr>
        <p:txBody>
          <a:bodyPr anchor="ctr">
            <a:normAutofit/>
          </a:bodyPr>
          <a:lstStyle/>
          <a:p>
            <a:pPr lvl="1"/>
            <a:r>
              <a:rPr lang="es-MX" sz="2000" dirty="0">
                <a:solidFill>
                  <a:schemeClr val="tx2"/>
                </a:solidFill>
              </a:rPr>
              <a:t>Integración con Framework populares</a:t>
            </a:r>
          </a:p>
          <a:p>
            <a:pPr lvl="1"/>
            <a:r>
              <a:rPr lang="es-MX" sz="2000" dirty="0">
                <a:solidFill>
                  <a:schemeClr val="tx2"/>
                </a:solidFill>
              </a:rPr>
              <a:t>Depurador</a:t>
            </a:r>
          </a:p>
          <a:p>
            <a:pPr lvl="1"/>
            <a:r>
              <a:rPr lang="es-MX" sz="2000" dirty="0">
                <a:solidFill>
                  <a:schemeClr val="tx2"/>
                </a:solidFill>
              </a:rPr>
              <a:t>Importar y Exportar proyectos</a:t>
            </a:r>
          </a:p>
          <a:p>
            <a:pPr lvl="1"/>
            <a:r>
              <a:rPr lang="es-MX" sz="2000" dirty="0">
                <a:solidFill>
                  <a:schemeClr val="tx2"/>
                </a:solidFill>
              </a:rPr>
              <a:t>Múltiples idiomas</a:t>
            </a:r>
          </a:p>
          <a:p>
            <a:pPr lvl="1"/>
            <a:r>
              <a:rPr lang="es-MX" sz="2000" dirty="0">
                <a:solidFill>
                  <a:schemeClr val="tx2"/>
                </a:solidFill>
              </a:rPr>
              <a:t>Manual de Usuarios y Ayuda</a:t>
            </a:r>
          </a:p>
          <a:p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xmlns="" id="{0DC28EC2-4735-48B4-BFBE-6D3DA9581795}"/>
              </a:ext>
            </a:extLst>
          </p:cNvPr>
          <p:cNvSpPr txBox="1"/>
          <p:nvPr/>
        </p:nvSpPr>
        <p:spPr>
          <a:xfrm>
            <a:off x="341194" y="6217277"/>
            <a:ext cx="8656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https://www.valuecoders.com/blog/technology-and-apps/10-top-web-development-frameworks-businesses/</a:t>
            </a:r>
          </a:p>
        </p:txBody>
      </p:sp>
      <p:pic>
        <p:nvPicPr>
          <p:cNvPr id="38" name="Picture 2" descr="Resultado de imagen para frameworks">
            <a:extLst>
              <a:ext uri="{FF2B5EF4-FFF2-40B4-BE49-F238E27FC236}">
                <a16:creationId xmlns:a16="http://schemas.microsoft.com/office/drawing/2014/main" xmlns="" id="{D1251E12-B45E-480D-BADB-8E296A09D2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0" r="12856"/>
          <a:stretch/>
        </p:blipFill>
        <p:spPr bwMode="auto">
          <a:xfrm>
            <a:off x="5748074" y="450020"/>
            <a:ext cx="6070387" cy="341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Botón de acción: Personalizar 15">
            <a:hlinkClick r:id="rId4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2280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F64A777-F83F-42D0-8FD5-64ABD794C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ÍNDICE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E02638D-9E76-4C7C-8AA4-0A9A703E2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1121" y="1600200"/>
            <a:ext cx="7893107" cy="403783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2400" dirty="0">
                <a:hlinkClick r:id="rId2" action="ppaction://hlinksldjump"/>
              </a:rPr>
              <a:t>Datos de Identificación</a:t>
            </a:r>
            <a:endParaRPr lang="es-MX" sz="2400" dirty="0"/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hlinkClick r:id="rId3" action="ppaction://hlinksldjump"/>
              </a:rPr>
              <a:t>Presentación</a:t>
            </a:r>
            <a:endParaRPr lang="es-MX" sz="2400" dirty="0"/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hlinkClick r:id="rId4" action="ppaction://hlinksldjump"/>
              </a:rPr>
              <a:t>Objetivos de la Asignatura</a:t>
            </a:r>
            <a:endParaRPr lang="es-MX" sz="2400" dirty="0"/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hlinkClick r:id="rId5" action="ppaction://hlinksldjump"/>
              </a:rPr>
              <a:t>Conocimientos</a:t>
            </a:r>
            <a:endParaRPr lang="es-MX" sz="2400" dirty="0"/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hlinkClick r:id="rId6" action="ppaction://hlinksldjump"/>
              </a:rPr>
              <a:t>Guion Explicativo</a:t>
            </a:r>
            <a:endParaRPr lang="es-MX" sz="2400" dirty="0"/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hlinkClick r:id="rId7" action="ppaction://hlinksldjump"/>
              </a:rPr>
              <a:t>Entorno de Desarrollo Integrado</a:t>
            </a:r>
            <a:endParaRPr lang="es-MX" sz="2400" dirty="0"/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hlinkClick r:id="rId8" action="ppaction://hlinksldjump"/>
              </a:rPr>
              <a:t>Conclusiones</a:t>
            </a:r>
            <a:endParaRPr lang="es-MX" sz="2400" dirty="0"/>
          </a:p>
          <a:p>
            <a:pPr marL="457200" indent="-457200">
              <a:buFont typeface="+mj-lt"/>
              <a:buAutoNum type="arabicPeriod"/>
            </a:pPr>
            <a:r>
              <a:rPr lang="es-MX" sz="2400" dirty="0">
                <a:hlinkClick r:id="rId9" action="ppaction://hlinksldjump"/>
              </a:rPr>
              <a:t>Referencias</a:t>
            </a:r>
            <a:endParaRPr lang="es-MX" sz="2400" dirty="0"/>
          </a:p>
        </p:txBody>
      </p:sp>
      <p:sp>
        <p:nvSpPr>
          <p:cNvPr id="4" name="Botón de acción: Hacia atrás o Anterior 3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ón de acción: Inicio 5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506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sultado de imagen para entorno de desarrollo integrado ejemplos">
            <a:extLst>
              <a:ext uri="{FF2B5EF4-FFF2-40B4-BE49-F238E27FC236}">
                <a16:creationId xmlns:a16="http://schemas.microsoft.com/office/drawing/2014/main" xmlns="" id="{4F3AEB9D-6D7F-46B3-9928-164585814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988" y="1159595"/>
            <a:ext cx="6112382" cy="453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2F4AEE7-57F7-4D3C-B447-CD6756A3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1630" y="65210"/>
            <a:ext cx="4330456" cy="1478570"/>
          </a:xfrm>
        </p:spPr>
        <p:txBody>
          <a:bodyPr anchor="b">
            <a:normAutofit/>
          </a:bodyPr>
          <a:lstStyle/>
          <a:p>
            <a:r>
              <a:rPr lang="es-MX" sz="3600" dirty="0">
                <a:solidFill>
                  <a:schemeClr val="tx2"/>
                </a:solidFill>
              </a:rPr>
              <a:t>Ejemplos de </a:t>
            </a:r>
            <a:r>
              <a:rPr lang="es-MX" sz="3600" dirty="0" smtClean="0">
                <a:solidFill>
                  <a:schemeClr val="tx2"/>
                </a:solidFill>
              </a:rPr>
              <a:t>IDE</a:t>
            </a:r>
            <a:endParaRPr lang="es-MX" sz="3600" dirty="0">
              <a:solidFill>
                <a:schemeClr val="tx2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63B6684-5C5B-49F3-AAA6-0F09CE2DB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6040" y="2249487"/>
            <a:ext cx="3642195" cy="3541714"/>
          </a:xfrm>
        </p:spPr>
        <p:txBody>
          <a:bodyPr>
            <a:normAutofit/>
          </a:bodyPr>
          <a:lstStyle/>
          <a:p>
            <a:r>
              <a:rPr lang="es-MX" sz="2000" dirty="0">
                <a:solidFill>
                  <a:schemeClr val="tx2"/>
                </a:solidFill>
              </a:rPr>
              <a:t>Visual Studio de Microsoft, </a:t>
            </a:r>
            <a:r>
              <a:rPr lang="es-MX" sz="2000" dirty="0" err="1">
                <a:solidFill>
                  <a:schemeClr val="tx2"/>
                </a:solidFill>
              </a:rPr>
              <a:t>VisualAge</a:t>
            </a:r>
            <a:r>
              <a:rPr lang="es-MX" sz="2000" dirty="0">
                <a:solidFill>
                  <a:schemeClr val="tx2"/>
                </a:solidFill>
              </a:rPr>
              <a:t> de IBM o </a:t>
            </a:r>
            <a:r>
              <a:rPr lang="es-MX" sz="2000" dirty="0" err="1">
                <a:solidFill>
                  <a:schemeClr val="tx2"/>
                </a:solidFill>
              </a:rPr>
              <a:t>VisualCafe</a:t>
            </a:r>
            <a:r>
              <a:rPr lang="es-MX" sz="2000" dirty="0">
                <a:solidFill>
                  <a:schemeClr val="tx2"/>
                </a:solidFill>
              </a:rPr>
              <a:t> de Symantec.</a:t>
            </a:r>
          </a:p>
          <a:p>
            <a:endParaRPr lang="es-MX" sz="2000" dirty="0">
              <a:solidFill>
                <a:schemeClr val="tx2"/>
              </a:solidFill>
            </a:endParaRPr>
          </a:p>
          <a:p>
            <a:r>
              <a:rPr lang="es-MX" sz="2000" dirty="0" err="1">
                <a:solidFill>
                  <a:schemeClr val="tx2"/>
                </a:solidFill>
              </a:rPr>
              <a:t>Ecilpse</a:t>
            </a:r>
            <a:r>
              <a:rPr lang="es-MX" sz="2000" dirty="0">
                <a:solidFill>
                  <a:schemeClr val="tx2"/>
                </a:solidFill>
              </a:rPr>
              <a:t>, </a:t>
            </a:r>
            <a:r>
              <a:rPr lang="es-MX" sz="2000" dirty="0" err="1">
                <a:solidFill>
                  <a:schemeClr val="tx2"/>
                </a:solidFill>
              </a:rPr>
              <a:t>Codeblocks</a:t>
            </a:r>
            <a:r>
              <a:rPr lang="es-MX" sz="2000" dirty="0">
                <a:solidFill>
                  <a:schemeClr val="tx2"/>
                </a:solidFill>
              </a:rPr>
              <a:t>, DEV C++.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xmlns="" id="{EE946480-A7ED-479D-B52A-91BC90DE3E4C}"/>
              </a:ext>
            </a:extLst>
          </p:cNvPr>
          <p:cNvSpPr txBox="1"/>
          <p:nvPr/>
        </p:nvSpPr>
        <p:spPr>
          <a:xfrm>
            <a:off x="2714322" y="3539988"/>
            <a:ext cx="2750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http://www.cursosgis.com/net-y-que-relacion-tiene-con-arcgis/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46243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sultado de imagen para compilador">
            <a:extLst>
              <a:ext uri="{FF2B5EF4-FFF2-40B4-BE49-F238E27FC236}">
                <a16:creationId xmlns:a16="http://schemas.microsoft.com/office/drawing/2014/main" xmlns="" id="{8705114D-524D-4EC1-98A6-95FB171E7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78" y="773930"/>
            <a:ext cx="6844045" cy="358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7FBA625-96FA-4B24-B84F-80D3DB1F3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975" y="280893"/>
            <a:ext cx="3872803" cy="1478570"/>
          </a:xfrm>
        </p:spPr>
        <p:txBody>
          <a:bodyPr>
            <a:normAutofit/>
          </a:bodyPr>
          <a:lstStyle/>
          <a:p>
            <a:r>
              <a:rPr lang="es-MX" sz="4800" dirty="0">
                <a:solidFill>
                  <a:schemeClr val="tx2"/>
                </a:solidFill>
              </a:rPr>
              <a:t>Compilador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D652E6E-9E4A-41AB-B036-01A601258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975" y="2250830"/>
            <a:ext cx="3559745" cy="3277773"/>
          </a:xfrm>
        </p:spPr>
        <p:txBody>
          <a:bodyPr>
            <a:normAutofit lnSpcReduction="10000"/>
          </a:bodyPr>
          <a:lstStyle/>
          <a:p>
            <a:r>
              <a:rPr lang="es-MX" sz="2400" dirty="0" err="1">
                <a:solidFill>
                  <a:schemeClr val="tx2"/>
                </a:solidFill>
              </a:rPr>
              <a:t>Aho</a:t>
            </a:r>
            <a:r>
              <a:rPr lang="es-MX" sz="2400" dirty="0">
                <a:solidFill>
                  <a:schemeClr val="tx2"/>
                </a:solidFill>
              </a:rPr>
              <a:t>, </a:t>
            </a:r>
            <a:r>
              <a:rPr lang="es-MX" sz="2400" dirty="0" err="1">
                <a:solidFill>
                  <a:schemeClr val="tx2"/>
                </a:solidFill>
              </a:rPr>
              <a:t>Sethi</a:t>
            </a:r>
            <a:r>
              <a:rPr lang="es-MX" sz="2400" dirty="0">
                <a:solidFill>
                  <a:schemeClr val="tx2"/>
                </a:solidFill>
              </a:rPr>
              <a:t> y </a:t>
            </a:r>
            <a:r>
              <a:rPr lang="es-MX" sz="2400" dirty="0" err="1">
                <a:solidFill>
                  <a:schemeClr val="tx2"/>
                </a:solidFill>
              </a:rPr>
              <a:t>Ullman</a:t>
            </a:r>
            <a:r>
              <a:rPr lang="es-MX" sz="2400" dirty="0">
                <a:solidFill>
                  <a:schemeClr val="tx2"/>
                </a:solidFill>
              </a:rPr>
              <a:t> (1990), definen un compilador como un programa que lee un programa escrito en un lenguaje, el lenguaje fuente, y lo traduce a un programa equivalente en otro lenguaje, el lenguaje objeto.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xmlns="" id="{2D947843-BC38-460C-A98E-1945E6BCCB9E}"/>
              </a:ext>
            </a:extLst>
          </p:cNvPr>
          <p:cNvSpPr txBox="1"/>
          <p:nvPr/>
        </p:nvSpPr>
        <p:spPr>
          <a:xfrm>
            <a:off x="4594490" y="4359947"/>
            <a:ext cx="72456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https://www.aprenderaprogramar.com/index.php?option=com_content&amp;view=article&amp;id=895:ique-es-un-compilador-c-mejor-ide-o-entorno-de-desarrollo-codelite-codeblocks-geany-kdevelop-cu00506f&amp;catid=82&amp;Itemid=210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7069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esultado de imagen para compilador">
            <a:extLst>
              <a:ext uri="{FF2B5EF4-FFF2-40B4-BE49-F238E27FC236}">
                <a16:creationId xmlns:a16="http://schemas.microsoft.com/office/drawing/2014/main" xmlns="" id="{AF599C18-942F-4C97-B05C-013AFF678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1" y="3329983"/>
            <a:ext cx="4689234" cy="1388657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1621489-D340-4D57-9D80-29678E929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1082489"/>
            <a:ext cx="9753600" cy="1168400"/>
          </a:xfrm>
        </p:spPr>
        <p:txBody>
          <a:bodyPr>
            <a:normAutofit/>
          </a:bodyPr>
          <a:lstStyle/>
          <a:p>
            <a:r>
              <a:rPr lang="es-MX" sz="4800" dirty="0">
                <a:solidFill>
                  <a:schemeClr val="tx2"/>
                </a:solidFill>
              </a:rPr>
              <a:t>Compilador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770D4D0-B6AD-49AE-9351-2B6CE664A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732" y="2253454"/>
            <a:ext cx="4710683" cy="3541714"/>
          </a:xfrm>
        </p:spPr>
        <p:txBody>
          <a:bodyPr>
            <a:normAutofit/>
          </a:bodyPr>
          <a:lstStyle/>
          <a:p>
            <a:r>
              <a:rPr lang="es-MX" sz="2000" dirty="0">
                <a:solidFill>
                  <a:schemeClr val="tx2"/>
                </a:solidFill>
              </a:rPr>
              <a:t>Ruiz (2010), define un compilador como un tipo especial de traductor en el que el lenguaje fuente es un lenguaje de alto nivel y el lenguaje objeto es de bajo nivel.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E428581F-1DA0-4F3E-96F8-81A9ED799F15}"/>
              </a:ext>
            </a:extLst>
          </p:cNvPr>
          <p:cNvSpPr txBox="1"/>
          <p:nvPr/>
        </p:nvSpPr>
        <p:spPr>
          <a:xfrm>
            <a:off x="1073889" y="4807900"/>
            <a:ext cx="4903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http://www.carlospes.com/minidiccionario/compilador.php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3323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esultado de imagen para compilador">
            <a:extLst>
              <a:ext uri="{FF2B5EF4-FFF2-40B4-BE49-F238E27FC236}">
                <a16:creationId xmlns:a16="http://schemas.microsoft.com/office/drawing/2014/main" xmlns="" id="{FE93A28C-B346-4F70-8285-BDA0F788F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886" y="1217504"/>
            <a:ext cx="5456279" cy="2414887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FFA5E23-5AB8-47C0-8716-275095598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294961"/>
            <a:ext cx="6131584" cy="1478570"/>
          </a:xfrm>
        </p:spPr>
        <p:txBody>
          <a:bodyPr>
            <a:normAutofit/>
          </a:bodyPr>
          <a:lstStyle/>
          <a:p>
            <a:r>
              <a:rPr lang="es-MX" sz="4400" dirty="0">
                <a:solidFill>
                  <a:schemeClr val="tx2"/>
                </a:solidFill>
              </a:rPr>
              <a:t>Compilador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DE8AB98-77F7-42AF-BA03-72E6547B2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4388" y="2249487"/>
            <a:ext cx="4786311" cy="3965046"/>
          </a:xfrm>
        </p:spPr>
        <p:txBody>
          <a:bodyPr>
            <a:normAutofit/>
          </a:bodyPr>
          <a:lstStyle/>
          <a:p>
            <a:r>
              <a:rPr lang="es-MX" sz="2000" dirty="0">
                <a:solidFill>
                  <a:schemeClr val="tx2"/>
                </a:solidFill>
              </a:rPr>
              <a:t>Flores (2015), define un compilador como un programa informático que traduce un programa escrito en un lenguaje de programación a otro lenguaje de programación, generando un programa equivalente que la máquina será capaz de interpretar.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xmlns="" id="{A43A7CFE-5EE6-451E-8DEA-2F7582F24E8F}"/>
              </a:ext>
            </a:extLst>
          </p:cNvPr>
          <p:cNvSpPr txBox="1"/>
          <p:nvPr/>
        </p:nvSpPr>
        <p:spPr>
          <a:xfrm>
            <a:off x="6205800" y="3632391"/>
            <a:ext cx="548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https://www.emaze.com/@AZZTWRR/Presentation-Name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6234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texto&#10;&#10;Descripción generada con confianza muy alta">
            <a:extLst>
              <a:ext uri="{FF2B5EF4-FFF2-40B4-BE49-F238E27FC236}">
                <a16:creationId xmlns:a16="http://schemas.microsoft.com/office/drawing/2014/main" xmlns="" id="{DBC69E17-D4D9-4929-883E-708731BC34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7" r="-3" b="-3"/>
          <a:stretch/>
        </p:blipFill>
        <p:spPr>
          <a:xfrm>
            <a:off x="4589359" y="389151"/>
            <a:ext cx="5461724" cy="5577837"/>
          </a:xfrm>
          <a:prstGeom prst="rect">
            <a:avLst/>
          </a:prstGeom>
          <a:effectLst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58478F8-8209-44CD-ABC3-0A7549BBA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10293"/>
            <a:ext cx="5127031" cy="1676603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/>
                </a:solidFill>
              </a:rPr>
              <a:t>Estructura Clásica de un Compilador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CD9D7C6-C213-4E8F-A420-634A9F10E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5127029" cy="2288345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2"/>
                </a:solidFill>
              </a:rPr>
              <a:t>La estructura clásica de un compilador es la siguiente: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5CF9A94-B83E-499E-9A8B-02654AB10705}"/>
              </a:ext>
            </a:extLst>
          </p:cNvPr>
          <p:cNvSpPr txBox="1"/>
          <p:nvPr/>
        </p:nvSpPr>
        <p:spPr>
          <a:xfrm>
            <a:off x="271373" y="6217919"/>
            <a:ext cx="8244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pt-BR" dirty="0" err="1">
                <a:solidFill>
                  <a:schemeClr val="tx1"/>
                </a:solidFill>
              </a:rPr>
              <a:t>Sánchez</a:t>
            </a:r>
            <a:r>
              <a:rPr lang="pt-BR" dirty="0">
                <a:solidFill>
                  <a:schemeClr val="tx1"/>
                </a:solidFill>
              </a:rPr>
              <a:t> </a:t>
            </a:r>
            <a:r>
              <a:rPr lang="pt-BR" dirty="0" err="1">
                <a:solidFill>
                  <a:schemeClr val="tx1"/>
                </a:solidFill>
              </a:rPr>
              <a:t>Dueñas</a:t>
            </a:r>
            <a:r>
              <a:rPr lang="pt-BR" dirty="0">
                <a:solidFill>
                  <a:schemeClr val="tx1"/>
                </a:solidFill>
              </a:rPr>
              <a:t>, G., &amp; Valverde </a:t>
            </a:r>
            <a:r>
              <a:rPr lang="pt-BR" dirty="0" err="1">
                <a:solidFill>
                  <a:schemeClr val="tx1"/>
                </a:solidFill>
              </a:rPr>
              <a:t>Andreu</a:t>
            </a:r>
            <a:r>
              <a:rPr lang="pt-BR" dirty="0">
                <a:solidFill>
                  <a:schemeClr val="tx1"/>
                </a:solidFill>
              </a:rPr>
              <a:t>, J. (1989). Compiladores e </a:t>
            </a:r>
            <a:r>
              <a:rPr lang="pt-BR" dirty="0" err="1">
                <a:solidFill>
                  <a:schemeClr val="tx1"/>
                </a:solidFill>
              </a:rPr>
              <a:t>intérpretes</a:t>
            </a:r>
            <a:r>
              <a:rPr lang="pt-BR" dirty="0">
                <a:solidFill>
                  <a:schemeClr val="tx1"/>
                </a:solidFill>
              </a:rPr>
              <a:t>. Madrid: </a:t>
            </a:r>
            <a:r>
              <a:rPr lang="pt-BR" dirty="0" err="1">
                <a:solidFill>
                  <a:schemeClr val="tx1"/>
                </a:solidFill>
              </a:rPr>
              <a:t>Díaz</a:t>
            </a:r>
            <a:r>
              <a:rPr lang="pt-BR" dirty="0">
                <a:solidFill>
                  <a:schemeClr val="tx1"/>
                </a:solidFill>
              </a:rPr>
              <a:t> de Santos.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5756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sultado de imagen para compilador">
            <a:extLst>
              <a:ext uri="{FF2B5EF4-FFF2-40B4-BE49-F238E27FC236}">
                <a16:creationId xmlns:a16="http://schemas.microsoft.com/office/drawing/2014/main" xmlns="" id="{C11B5B86-727E-4F55-817B-9D5C9ACD7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1691363"/>
            <a:ext cx="5950964" cy="4478100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DAC0305-655A-4E9A-837B-2782C60E7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1" y="389597"/>
            <a:ext cx="9753600" cy="818760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/>
                </a:solidFill>
              </a:rPr>
              <a:t>Tipos de Compiladores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6AE57F7-AF7D-4337-AAAE-C78CE77FD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4246" y="1597757"/>
            <a:ext cx="4710683" cy="354171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s-MX" sz="2000" dirty="0">
                <a:solidFill>
                  <a:schemeClr val="tx2"/>
                </a:solidFill>
              </a:rPr>
              <a:t>Podemos destacar los compiladores cruzados, compiladores optimizadores, compiladores de una sola pasada y de varias pasadas, compiladores JIT y los conocidos intérpretes, que traducen el código del programa en tiempo real.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47387D21-4117-4246-A472-593F74B55A76}"/>
              </a:ext>
            </a:extLst>
          </p:cNvPr>
          <p:cNvSpPr txBox="1"/>
          <p:nvPr/>
        </p:nvSpPr>
        <p:spPr>
          <a:xfrm>
            <a:off x="272955" y="6274207"/>
            <a:ext cx="8922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https://enelcomputador.jimdo.com/corte-ii/int%C3%A9rpretes-compiladores-y-ensambladores/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1519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5EB75E2-407C-4D3D-A2A8-2788B554F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048" y="415773"/>
            <a:ext cx="6651027" cy="680422"/>
          </a:xfrm>
        </p:spPr>
        <p:txBody>
          <a:bodyPr>
            <a:normAutofit fontScale="90000"/>
          </a:bodyPr>
          <a:lstStyle/>
          <a:p>
            <a:r>
              <a:rPr lang="es-MX" sz="4000" dirty="0">
                <a:solidFill>
                  <a:schemeClr val="tx2"/>
                </a:solidFill>
              </a:rPr>
              <a:t>Fases de un Compilador</a:t>
            </a:r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Inicio 8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773355" y="1826462"/>
            <a:ext cx="1739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tx2"/>
                </a:solidFill>
              </a:rPr>
              <a:t>Fase </a:t>
            </a:r>
            <a:r>
              <a:rPr lang="es-MX" dirty="0">
                <a:solidFill>
                  <a:schemeClr val="tx2"/>
                </a:solidFill>
              </a:rPr>
              <a:t>de análisis 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179758" y="2577876"/>
            <a:ext cx="3663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tx2"/>
                </a:solidFill>
              </a:rPr>
              <a:t>escritura correcta del código fuente</a:t>
            </a:r>
            <a:endParaRPr lang="es-MX" dirty="0"/>
          </a:p>
        </p:txBody>
      </p:sp>
      <p:graphicFrame>
        <p:nvGraphicFramePr>
          <p:cNvPr id="17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981315"/>
              </p:ext>
            </p:extLst>
          </p:nvPr>
        </p:nvGraphicFramePr>
        <p:xfrm>
          <a:off x="5265162" y="1431599"/>
          <a:ext cx="6413074" cy="3031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Abrir llave 13"/>
          <p:cNvSpPr/>
          <p:nvPr/>
        </p:nvSpPr>
        <p:spPr>
          <a:xfrm>
            <a:off x="4843453" y="1363281"/>
            <a:ext cx="421709" cy="2703673"/>
          </a:xfrm>
          <a:prstGeom prst="leftBrace">
            <a:avLst>
              <a:gd name="adj1" fmla="val 40696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bajo 14"/>
          <p:cNvSpPr/>
          <p:nvPr/>
        </p:nvSpPr>
        <p:spPr>
          <a:xfrm>
            <a:off x="1179758" y="2195794"/>
            <a:ext cx="463514" cy="3820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753" y="2980035"/>
            <a:ext cx="1933845" cy="3134162"/>
          </a:xfrm>
          <a:prstGeom prst="rect">
            <a:avLst/>
          </a:prstGeom>
        </p:spPr>
      </p:pic>
      <p:sp>
        <p:nvSpPr>
          <p:cNvPr id="21" name="Botón de acción: Personalizar 20">
            <a:hlinkClick r:id="rId8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7704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40EBA79-63A0-4FFB-BD3C-11F1C82FE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697" y="308017"/>
            <a:ext cx="5865808" cy="914400"/>
          </a:xfrm>
        </p:spPr>
        <p:txBody>
          <a:bodyPr>
            <a:normAutofit/>
          </a:bodyPr>
          <a:lstStyle/>
          <a:p>
            <a:r>
              <a:rPr lang="es-MX" sz="4000" dirty="0">
                <a:solidFill>
                  <a:schemeClr val="tx2"/>
                </a:solidFill>
              </a:rPr>
              <a:t>Fases de un Compilador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50829" y="1812407"/>
            <a:ext cx="1684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tx2"/>
                </a:solidFill>
              </a:rPr>
              <a:t>Fase de síntesis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305815" y="2515688"/>
            <a:ext cx="3989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tx2"/>
                </a:solidFill>
              </a:rPr>
              <a:t>se generan grupos de los componentes que conforman el programa</a:t>
            </a:r>
            <a:endParaRPr lang="es-MX" dirty="0"/>
          </a:p>
        </p:txBody>
      </p:sp>
      <p:graphicFrame>
        <p:nvGraphicFramePr>
          <p:cNvPr id="9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1085778"/>
              </p:ext>
            </p:extLst>
          </p:nvPr>
        </p:nvGraphicFramePr>
        <p:xfrm>
          <a:off x="5886499" y="1812407"/>
          <a:ext cx="5741394" cy="2806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Abrir llave 9"/>
          <p:cNvSpPr/>
          <p:nvPr/>
        </p:nvSpPr>
        <p:spPr>
          <a:xfrm>
            <a:off x="5303970" y="1556366"/>
            <a:ext cx="421709" cy="2703673"/>
          </a:xfrm>
          <a:prstGeom prst="leftBrace">
            <a:avLst>
              <a:gd name="adj1" fmla="val 40696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abajo 10"/>
          <p:cNvSpPr/>
          <p:nvPr/>
        </p:nvSpPr>
        <p:spPr>
          <a:xfrm>
            <a:off x="1297176" y="2181739"/>
            <a:ext cx="463514" cy="3820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Hacia atrás o Anterior 11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Botón de acción: Hacia delante o Siguiente 12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Botón de acción: Inicio 13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9" name="Imagen 18" descr="Recorte de pantal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355" y="3293934"/>
            <a:ext cx="1933845" cy="3134162"/>
          </a:xfrm>
          <a:prstGeom prst="rect">
            <a:avLst/>
          </a:prstGeom>
        </p:spPr>
      </p:pic>
      <p:sp>
        <p:nvSpPr>
          <p:cNvPr id="20" name="Botón de acción: Personalizar 19">
            <a:hlinkClick r:id="rId8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77236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sultado de imagen para compilador">
            <a:extLst>
              <a:ext uri="{FF2B5EF4-FFF2-40B4-BE49-F238E27FC236}">
                <a16:creationId xmlns:a16="http://schemas.microsoft.com/office/drawing/2014/main" xmlns="" id="{99D37498-B006-4D19-A51B-EB711F6CE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0" y="340800"/>
            <a:ext cx="8230698" cy="617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xmlns="" id="{34C34297-EFC0-4A53-B6CF-FC6D951C2F7F}"/>
              </a:ext>
            </a:extLst>
          </p:cNvPr>
          <p:cNvSpPr txBox="1"/>
          <p:nvPr/>
        </p:nvSpPr>
        <p:spPr>
          <a:xfrm>
            <a:off x="1109896" y="6206046"/>
            <a:ext cx="5833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https://es.slideshare.net/BigbossH/diseo-de-compilador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314547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Resultado de imagen para entrada de datos informatica">
            <a:extLst>
              <a:ext uri="{FF2B5EF4-FFF2-40B4-BE49-F238E27FC236}">
                <a16:creationId xmlns:a16="http://schemas.microsoft.com/office/drawing/2014/main" xmlns="" id="{6ED04E38-D20E-4BB2-81CA-19B90DDBC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0" y="2257389"/>
            <a:ext cx="6112382" cy="249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6EE07A-B31F-4311-B1B9-AD3D03E51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77" y="837610"/>
            <a:ext cx="10866668" cy="693116"/>
          </a:xfrm>
        </p:spPr>
        <p:txBody>
          <a:bodyPr anchor="b">
            <a:normAutofit fontScale="90000"/>
          </a:bodyPr>
          <a:lstStyle/>
          <a:p>
            <a:r>
              <a:rPr lang="es-US" sz="4000" dirty="0">
                <a:solidFill>
                  <a:schemeClr val="tx2"/>
                </a:solidFill>
              </a:rPr>
              <a:t>Estructura de un Programa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819F3C84-16D2-4C50-AB8A-5E55FB88C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6612" y="1530726"/>
            <a:ext cx="4491623" cy="3812567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chemeClr val="tx2"/>
                </a:solidFill>
              </a:rPr>
              <a:t>Un programa esta estructurado en </a:t>
            </a:r>
            <a:r>
              <a:rPr lang="es-MX" sz="2800" b="1" kern="1200" dirty="0">
                <a:solidFill>
                  <a:schemeClr val="tx2"/>
                </a:solidFill>
              </a:rPr>
              <a:t>3</a:t>
            </a:r>
            <a:r>
              <a:rPr lang="es-MX" sz="2800" dirty="0">
                <a:solidFill>
                  <a:schemeClr val="tx2"/>
                </a:solidFill>
              </a:rPr>
              <a:t> partes:</a:t>
            </a:r>
          </a:p>
          <a:p>
            <a:endParaRPr lang="es-MX" sz="2800" dirty="0">
              <a:solidFill>
                <a:schemeClr val="tx2"/>
              </a:solidFill>
            </a:endParaRPr>
          </a:p>
          <a:p>
            <a:pPr lvl="1"/>
            <a:r>
              <a:rPr lang="es-MX" sz="2800" dirty="0">
                <a:solidFill>
                  <a:schemeClr val="tx2"/>
                </a:solidFill>
              </a:rPr>
              <a:t>1. Entrada de Datos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xmlns="" id="{949B6702-DFC8-4768-A432-B7AEC3774F18}"/>
              </a:ext>
            </a:extLst>
          </p:cNvPr>
          <p:cNvSpPr txBox="1"/>
          <p:nvPr/>
        </p:nvSpPr>
        <p:spPr>
          <a:xfrm>
            <a:off x="325948" y="6167963"/>
            <a:ext cx="7330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accent1"/>
                </a:solidFill>
              </a:rPr>
              <a:t>http://informati1icai.blogspot.mx/2016/02/que-es-un-ordenador-o-una-computadora.html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906072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xmlns="" id="{7EFD4744-BCF8-43AB-86F4-C63551656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6555" y="2047111"/>
            <a:ext cx="4271789" cy="1683327"/>
          </a:xfrm>
        </p:spPr>
        <p:txBody>
          <a:bodyPr/>
          <a:lstStyle/>
          <a:p>
            <a:r>
              <a:rPr lang="es-MX" sz="4800" dirty="0">
                <a:solidFill>
                  <a:schemeClr val="tx1">
                    <a:lumMod val="75000"/>
                  </a:schemeClr>
                </a:solidFill>
              </a:rPr>
              <a:t>Datos de Identificación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585EE743-119B-48C6-843A-09546FB86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4583" y="4209524"/>
            <a:ext cx="7691178" cy="713241"/>
          </a:xfrm>
        </p:spPr>
        <p:txBody>
          <a:bodyPr/>
          <a:lstStyle/>
          <a:p>
            <a:r>
              <a:rPr lang="es-MX" dirty="0">
                <a:solidFill>
                  <a:schemeClr val="accent1"/>
                </a:solidFill>
              </a:rPr>
              <a:t>Localización / ubicación espacial dentro del mapa curricular</a:t>
            </a:r>
          </a:p>
          <a:p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8ECEB17F-27AA-456D-B7EE-577A1C2275A0}"/>
              </a:ext>
            </a:extLst>
          </p:cNvPr>
          <p:cNvSpPr/>
          <p:nvPr/>
        </p:nvSpPr>
        <p:spPr>
          <a:xfrm>
            <a:off x="431577" y="673417"/>
            <a:ext cx="2228495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900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0" name="Bocadillo: rectángulo 9">
            <a:hlinkClick r:id="rId2"/>
            <a:extLst>
              <a:ext uri="{FF2B5EF4-FFF2-40B4-BE49-F238E27FC236}">
                <a16:creationId xmlns:a16="http://schemas.microsoft.com/office/drawing/2014/main" xmlns="" id="{B9CC6B55-8839-4D85-954C-A29D13D48497}"/>
              </a:ext>
            </a:extLst>
          </p:cNvPr>
          <p:cNvSpPr/>
          <p:nvPr/>
        </p:nvSpPr>
        <p:spPr>
          <a:xfrm>
            <a:off x="9248710" y="2320638"/>
            <a:ext cx="1800000" cy="1080000"/>
          </a:xfrm>
          <a:prstGeom prst="wedgeRectCallout">
            <a:avLst>
              <a:gd name="adj1" fmla="val -143651"/>
              <a:gd name="adj2" fmla="val 1724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2"/>
              </a:solidFill>
            </a:endParaRP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xmlns="" id="{8E163875-51E7-4BA6-A804-164B9CD025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361940" y="2445828"/>
            <a:ext cx="1573541" cy="829620"/>
          </a:xfrm>
        </p:spPr>
        <p:txBody>
          <a:bodyPr anchor="ctr">
            <a:normAutofit/>
          </a:bodyPr>
          <a:lstStyle/>
          <a:p>
            <a:pPr algn="ctr"/>
            <a:r>
              <a:rPr lang="es-MX" sz="1600" dirty="0">
                <a:solidFill>
                  <a:schemeClr val="bg1"/>
                </a:solidFill>
              </a:rPr>
              <a:t>Descargar mapa curricular</a:t>
            </a:r>
            <a:endParaRPr lang="es-MX" sz="1600" dirty="0">
              <a:solidFill>
                <a:schemeClr val="bg1"/>
              </a:solidFill>
              <a:hlinkClick r:id="rId2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449139CB-DD85-447E-8D99-B3AE39A5CC8B}"/>
              </a:ext>
            </a:extLst>
          </p:cNvPr>
          <p:cNvSpPr txBox="1"/>
          <p:nvPr/>
        </p:nvSpPr>
        <p:spPr>
          <a:xfrm>
            <a:off x="1384583" y="4630346"/>
            <a:ext cx="5715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http://web.uaemex.mx/CUEcatepec/assets/mpc-ico.pdf</a:t>
            </a:r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Botón de acción: Hacia delante o Siguiente 12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Botón de acción: Inicio 13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6" name="Grupo 5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3" name="Botón de acción: Personalizar 2">
              <a:hlinkClick r:id="rId3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67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95CB469-F071-4BBB-A9AE-06B7408E6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1684" y="407860"/>
            <a:ext cx="6035360" cy="752200"/>
          </a:xfr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sz="3600" dirty="0">
                <a:solidFill>
                  <a:schemeClr val="tx2"/>
                </a:solidFill>
              </a:rPr>
              <a:t>Estructura de un programa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A416CC4-4619-4FF2-81C5-714910634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0650" y="1536822"/>
            <a:ext cx="5657872" cy="507361"/>
          </a:xfrm>
        </p:spPr>
        <p:txBody>
          <a:bodyPr>
            <a:normAutofit/>
          </a:bodyPr>
          <a:lstStyle/>
          <a:p>
            <a:pPr lvl="1"/>
            <a:r>
              <a:rPr lang="es-MX" sz="2800" dirty="0">
                <a:solidFill>
                  <a:schemeClr val="tx2"/>
                </a:solidFill>
              </a:rPr>
              <a:t>2. Acciones de un Algoritmo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xmlns="" id="{17F045EB-6B0B-4E2B-A1D8-63E06746775E}"/>
              </a:ext>
            </a:extLst>
          </p:cNvPr>
          <p:cNvSpPr txBox="1"/>
          <p:nvPr/>
        </p:nvSpPr>
        <p:spPr>
          <a:xfrm>
            <a:off x="6358259" y="6177061"/>
            <a:ext cx="5833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https://www.emaze.com/@ATWFIIIO/algoritmos-sofware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uadroTexto 13"/>
          <p:cNvSpPr txBox="1"/>
          <p:nvPr/>
        </p:nvSpPr>
        <p:spPr>
          <a:xfrm>
            <a:off x="9771796" y="5139471"/>
            <a:ext cx="104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Índice</a:t>
            </a:r>
            <a:endParaRPr lang="es-MX" b="1" dirty="0">
              <a:solidFill>
                <a:schemeClr val="bg1"/>
              </a:solidFill>
            </a:endParaRPr>
          </a:p>
        </p:txBody>
      </p:sp>
      <p:grpSp>
        <p:nvGrpSpPr>
          <p:cNvPr id="18" name="Grupo 17"/>
          <p:cNvGrpSpPr/>
          <p:nvPr/>
        </p:nvGrpSpPr>
        <p:grpSpPr>
          <a:xfrm>
            <a:off x="723900" y="1972260"/>
            <a:ext cx="8676573" cy="4276725"/>
            <a:chOff x="952500" y="1837472"/>
            <a:chExt cx="8676573" cy="4276725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500" y="3685322"/>
              <a:ext cx="1885950" cy="2428875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2500" y="1837472"/>
              <a:ext cx="2466975" cy="1847850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3688" y="3571022"/>
              <a:ext cx="1800225" cy="2543175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19475" y="2060361"/>
              <a:ext cx="3114675" cy="1466850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92291" y="3598837"/>
              <a:ext cx="2762250" cy="1657350"/>
            </a:xfrm>
            <a:prstGeom prst="rect">
              <a:avLst/>
            </a:prstGeom>
          </p:spPr>
        </p:pic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30888" y="2012557"/>
              <a:ext cx="2400300" cy="1905000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62123" y="3905145"/>
              <a:ext cx="2266950" cy="2019300"/>
            </a:xfrm>
            <a:prstGeom prst="rect">
              <a:avLst/>
            </a:prstGeom>
          </p:spPr>
        </p:pic>
      </p:grpSp>
      <p:sp>
        <p:nvSpPr>
          <p:cNvPr id="24" name="Botón de acción: Personalizar 23">
            <a:hlinkClick r:id="rId9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705363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sultado de imagen para salida de informacion en informatica">
            <a:extLst>
              <a:ext uri="{FF2B5EF4-FFF2-40B4-BE49-F238E27FC236}">
                <a16:creationId xmlns:a16="http://schemas.microsoft.com/office/drawing/2014/main" xmlns="" id="{F0823773-A5BF-4E79-BA5A-6019E60C7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96" y="3186496"/>
            <a:ext cx="8239038" cy="279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D38C971-CC88-44B5-9554-9DD132472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446" y="562478"/>
            <a:ext cx="6444793" cy="911480"/>
          </a:xfrm>
        </p:spPr>
        <p:txBody>
          <a:bodyPr anchor="b">
            <a:normAutofit/>
          </a:bodyPr>
          <a:lstStyle/>
          <a:p>
            <a:r>
              <a:rPr lang="es-MX" sz="3600" dirty="0">
                <a:solidFill>
                  <a:schemeClr val="tx2"/>
                </a:solidFill>
              </a:rPr>
              <a:t>Estructura de un programa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1237BC6-45CF-4EE6-B795-03748923A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853" y="2249487"/>
            <a:ext cx="3281004" cy="744079"/>
          </a:xfrm>
        </p:spPr>
        <p:txBody>
          <a:bodyPr>
            <a:normAutofit/>
          </a:bodyPr>
          <a:lstStyle/>
          <a:p>
            <a:pPr lvl="1"/>
            <a:r>
              <a:rPr lang="es-MX" sz="2800" dirty="0">
                <a:solidFill>
                  <a:schemeClr val="tx2"/>
                </a:solidFill>
              </a:rPr>
              <a:t>3. Salida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xmlns="" id="{44FFCEF9-488D-4A59-ACDA-B9C3191F9CF8}"/>
              </a:ext>
            </a:extLst>
          </p:cNvPr>
          <p:cNvSpPr txBox="1"/>
          <p:nvPr/>
        </p:nvSpPr>
        <p:spPr>
          <a:xfrm>
            <a:off x="339596" y="6177061"/>
            <a:ext cx="8067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accent1"/>
                </a:solidFill>
              </a:rPr>
              <a:t>http://www.monografias.com/trabajos93/tecnologia-computacion/tecnologia-computacion.shtml</a:t>
            </a:r>
          </a:p>
        </p:txBody>
      </p:sp>
      <p:sp>
        <p:nvSpPr>
          <p:cNvPr id="4" name="Elipse 3"/>
          <p:cNvSpPr/>
          <p:nvPr/>
        </p:nvSpPr>
        <p:spPr>
          <a:xfrm>
            <a:off x="5145206" y="2825087"/>
            <a:ext cx="4435522" cy="335197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delante o Siguiente 10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Botón de acción: Personalizar 15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10230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Resultado de imagen para estructura de un programa">
            <a:extLst>
              <a:ext uri="{FF2B5EF4-FFF2-40B4-BE49-F238E27FC236}">
                <a16:creationId xmlns:a16="http://schemas.microsoft.com/office/drawing/2014/main" xmlns="" id="{6B34C77C-4025-46AE-B3BF-386B5DB0A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71" y="367132"/>
            <a:ext cx="8081287" cy="606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xmlns="" id="{B3B6B154-53B3-459F-B181-422E54CD8758}"/>
              </a:ext>
            </a:extLst>
          </p:cNvPr>
          <p:cNvSpPr txBox="1"/>
          <p:nvPr/>
        </p:nvSpPr>
        <p:spPr>
          <a:xfrm>
            <a:off x="480971" y="6090752"/>
            <a:ext cx="5833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accent1"/>
                </a:solidFill>
              </a:rPr>
              <a:t>https://es.slideshare.net/rosbelia/estructura-bsica-de-un-programa-en-c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20203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esultado de imagen para palabras reservadas">
            <a:extLst>
              <a:ext uri="{FF2B5EF4-FFF2-40B4-BE49-F238E27FC236}">
                <a16:creationId xmlns:a16="http://schemas.microsoft.com/office/drawing/2014/main" xmlns="" id="{A65D6EF2-0473-4E63-98A7-E633DC5C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445" y="645627"/>
            <a:ext cx="6473739" cy="3811505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2B4A6AC-0D0A-49FF-BE26-E2C7DA727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546" y="1029284"/>
            <a:ext cx="5218562" cy="732610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2"/>
                </a:solidFill>
              </a:rPr>
              <a:t>Elementos de un </a:t>
            </a:r>
            <a:r>
              <a:rPr lang="es-MX" dirty="0">
                <a:solidFill>
                  <a:schemeClr val="tx2"/>
                </a:solidFill>
              </a:rPr>
              <a:t>Programa</a:t>
            </a:r>
            <a:endParaRPr lang="es-MX" sz="2400" dirty="0">
              <a:solidFill>
                <a:schemeClr val="tx2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78CA33F-1104-463B-8B61-4760ACABB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046" y="2463050"/>
            <a:ext cx="4459287" cy="39650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>
                <a:solidFill>
                  <a:schemeClr val="tx2"/>
                </a:solidFill>
              </a:rPr>
              <a:t>Un programa tiene los siguientes </a:t>
            </a:r>
            <a:r>
              <a:rPr lang="es-MX" sz="2000" dirty="0" smtClean="0">
                <a:solidFill>
                  <a:schemeClr val="tx2"/>
                </a:solidFill>
              </a:rPr>
              <a:t>elementos:</a:t>
            </a:r>
            <a:endParaRPr lang="es-MX" sz="2000" dirty="0">
              <a:solidFill>
                <a:schemeClr val="tx2"/>
              </a:solidFill>
            </a:endParaRPr>
          </a:p>
          <a:p>
            <a:endParaRPr lang="es-MX" sz="2000" dirty="0">
              <a:solidFill>
                <a:schemeClr val="tx2"/>
              </a:solidFill>
            </a:endParaRPr>
          </a:p>
          <a:p>
            <a:pPr lvl="1"/>
            <a:r>
              <a:rPr lang="es-MX" dirty="0">
                <a:solidFill>
                  <a:schemeClr val="tx2"/>
                </a:solidFill>
              </a:rPr>
              <a:t>Palabras reservadas</a:t>
            </a:r>
          </a:p>
          <a:p>
            <a:pPr lvl="1"/>
            <a:endParaRPr lang="es-MX" dirty="0">
              <a:solidFill>
                <a:schemeClr val="tx2"/>
              </a:solidFill>
            </a:endParaRPr>
          </a:p>
          <a:p>
            <a:pPr lvl="1"/>
            <a:r>
              <a:rPr lang="es-MX" dirty="0">
                <a:solidFill>
                  <a:schemeClr val="tx2"/>
                </a:solidFill>
              </a:rPr>
              <a:t>Identificadores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xmlns="" id="{FF6C8033-2E9B-477D-A91E-7623BA5363AB}"/>
              </a:ext>
            </a:extLst>
          </p:cNvPr>
          <p:cNvSpPr txBox="1"/>
          <p:nvPr/>
        </p:nvSpPr>
        <p:spPr>
          <a:xfrm>
            <a:off x="5105663" y="4532058"/>
            <a:ext cx="6689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accent1"/>
                </a:solidFill>
              </a:rPr>
              <a:t>http://profejavaoramas.blogspot.mx/2010/04/palabra-clave-reservada.html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940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esultado de imagen para browsers ide">
            <a:extLst>
              <a:ext uri="{FF2B5EF4-FFF2-40B4-BE49-F238E27FC236}">
                <a16:creationId xmlns:a16="http://schemas.microsoft.com/office/drawing/2014/main" xmlns="" id="{9BF60F51-C5D7-4D0C-BBCA-356DDAF548B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98" y="1224643"/>
            <a:ext cx="10689332" cy="4370881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516EB7-79F4-4AAA-A729-779D1C0C8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798" y="428665"/>
            <a:ext cx="6897118" cy="664108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tx2"/>
                </a:solidFill>
              </a:rPr>
              <a:t>Elementos de un Programa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89013BB-BF5A-44F2-970E-4CB52EF4D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212015"/>
            <a:ext cx="3635303" cy="2155269"/>
          </a:xfrm>
        </p:spPr>
        <p:txBody>
          <a:bodyPr>
            <a:normAutofit/>
          </a:bodyPr>
          <a:lstStyle/>
          <a:p>
            <a:pPr lvl="1"/>
            <a:r>
              <a:rPr lang="es-MX" sz="2400" dirty="0">
                <a:solidFill>
                  <a:schemeClr val="tx2"/>
                </a:solidFill>
              </a:rPr>
              <a:t>Caracteres especiales</a:t>
            </a:r>
          </a:p>
          <a:p>
            <a:pPr lvl="1"/>
            <a:endParaRPr lang="es-MX" sz="2400" dirty="0">
              <a:solidFill>
                <a:schemeClr val="tx2"/>
              </a:solidFill>
            </a:endParaRPr>
          </a:p>
          <a:p>
            <a:pPr lvl="1"/>
            <a:r>
              <a:rPr lang="es-MX" sz="2400" dirty="0">
                <a:solidFill>
                  <a:schemeClr val="tx2"/>
                </a:solidFill>
              </a:rPr>
              <a:t>Instrucciones.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xmlns="" id="{00A027E0-639D-4169-B271-FF76DDA5557C}"/>
              </a:ext>
            </a:extLst>
          </p:cNvPr>
          <p:cNvSpPr txBox="1"/>
          <p:nvPr/>
        </p:nvSpPr>
        <p:spPr>
          <a:xfrm>
            <a:off x="428465" y="6177061"/>
            <a:ext cx="5833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accent1"/>
                </a:solidFill>
              </a:rPr>
              <a:t>https://www.genuitec.com/products/angular-ide/</a:t>
            </a:r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0943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12CD72BF-AC67-4799-8D0E-938FD8FC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6555" y="2047112"/>
            <a:ext cx="4271789" cy="1683327"/>
          </a:xfrm>
        </p:spPr>
        <p:txBody>
          <a:bodyPr/>
          <a:lstStyle/>
          <a:p>
            <a:r>
              <a:rPr lang="es-MX" sz="4800" dirty="0">
                <a:solidFill>
                  <a:schemeClr val="tx1">
                    <a:lumMod val="75000"/>
                  </a:schemeClr>
                </a:solidFill>
              </a:rPr>
              <a:t>Conclusiones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9E157CB1-4917-4211-A5BD-A65D6A9099EB}"/>
              </a:ext>
            </a:extLst>
          </p:cNvPr>
          <p:cNvSpPr/>
          <p:nvPr/>
        </p:nvSpPr>
        <p:spPr>
          <a:xfrm>
            <a:off x="577051" y="673417"/>
            <a:ext cx="2228495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900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Inicio 9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Botón de acción: Personalizar 13">
            <a:hlinkClick r:id="rId2" action="ppaction://hlinksldjump" highlightClick="1"/>
          </p:cNvPr>
          <p:cNvSpPr/>
          <p:nvPr/>
        </p:nvSpPr>
        <p:spPr>
          <a:xfrm>
            <a:off x="9771796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1706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1" y="404018"/>
            <a:ext cx="9189357" cy="6156440"/>
          </a:xfrm>
          <a:prstGeom prst="rect">
            <a:avLst/>
          </a:prstGeom>
        </p:spPr>
      </p:pic>
      <p:sp>
        <p:nvSpPr>
          <p:cNvPr id="3" name="Botón de acción: Hacia atrás o Anterior 2">
            <a:hlinkClick r:id="" action="ppaction://hlinkshowjump?jump=previousslide" highlightClick="1"/>
          </p:cNvPr>
          <p:cNvSpPr/>
          <p:nvPr/>
        </p:nvSpPr>
        <p:spPr>
          <a:xfrm>
            <a:off x="9800825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Botón de acción: Hacia delante o Siguiente 3">
            <a:hlinkClick r:id="" action="ppaction://hlinkshowjump?jump=nextslide" highlightClick="1"/>
          </p:cNvPr>
          <p:cNvSpPr/>
          <p:nvPr/>
        </p:nvSpPr>
        <p:spPr>
          <a:xfrm>
            <a:off x="10851703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Botón de acción: Inicio 4">
            <a:hlinkClick r:id="" action="ppaction://hlinkshowjump?jump=firstslide" highlightClick="1"/>
          </p:cNvPr>
          <p:cNvSpPr/>
          <p:nvPr/>
        </p:nvSpPr>
        <p:spPr>
          <a:xfrm>
            <a:off x="10842755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ón de acción: Personalizar 5">
            <a:hlinkClick r:id="rId3" action="ppaction://hlinksldjump" highlightClick="1"/>
          </p:cNvPr>
          <p:cNvSpPr/>
          <p:nvPr/>
        </p:nvSpPr>
        <p:spPr>
          <a:xfrm>
            <a:off x="9800824" y="5010239"/>
            <a:ext cx="846161" cy="63835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Menú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8154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12CD72BF-AC67-4799-8D0E-938FD8FC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6555" y="2047112"/>
            <a:ext cx="4271789" cy="1683327"/>
          </a:xfrm>
        </p:spPr>
        <p:txBody>
          <a:bodyPr/>
          <a:lstStyle/>
          <a:p>
            <a:r>
              <a:rPr lang="es-MX" sz="4800" dirty="0">
                <a:solidFill>
                  <a:schemeClr val="tx1">
                    <a:lumMod val="75000"/>
                  </a:schemeClr>
                </a:solidFill>
              </a:rPr>
              <a:t>Referencias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9E157CB1-4917-4211-A5BD-A65D6A9099EB}"/>
              </a:ext>
            </a:extLst>
          </p:cNvPr>
          <p:cNvSpPr/>
          <p:nvPr/>
        </p:nvSpPr>
        <p:spPr>
          <a:xfrm>
            <a:off x="577051" y="673417"/>
            <a:ext cx="2228495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900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Inicio 9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1" name="Grupo 10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2" name="Botón de acción: Personalizar 11">
              <a:hlinkClick r:id="rId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483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1CE7BCE-FB46-4DB9-98D2-A5570B830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2"/>
                </a:solidFill>
              </a:rPr>
              <a:t>Referencias básicas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DE35884-46C2-4787-BB60-4BF53BA5B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1" y="2070070"/>
            <a:ext cx="9753600" cy="2482850"/>
          </a:xfrm>
        </p:spPr>
        <p:txBody>
          <a:bodyPr/>
          <a:lstStyle/>
          <a:p>
            <a:r>
              <a:rPr lang="es-MX" dirty="0" err="1">
                <a:solidFill>
                  <a:schemeClr val="tx2"/>
                </a:solidFill>
              </a:rPr>
              <a:t>Kernighan</a:t>
            </a:r>
            <a:r>
              <a:rPr lang="es-MX" dirty="0">
                <a:solidFill>
                  <a:schemeClr val="tx2"/>
                </a:solidFill>
              </a:rPr>
              <a:t>, Ritchie, El lenguaje de programación C, Prentice Hall, </a:t>
            </a:r>
            <a:r>
              <a:rPr lang="es-MX" dirty="0" smtClean="0">
                <a:solidFill>
                  <a:schemeClr val="tx2"/>
                </a:solidFill>
              </a:rPr>
              <a:t>2 </a:t>
            </a:r>
            <a:r>
              <a:rPr lang="es-MX" baseline="30000" dirty="0" smtClean="0">
                <a:solidFill>
                  <a:schemeClr val="tx2"/>
                </a:solidFill>
              </a:rPr>
              <a:t>a</a:t>
            </a:r>
            <a:r>
              <a:rPr lang="es-MX" dirty="0" smtClean="0">
                <a:solidFill>
                  <a:schemeClr val="tx2"/>
                </a:solidFill>
              </a:rPr>
              <a:t>. </a:t>
            </a:r>
            <a:r>
              <a:rPr lang="es-MX" dirty="0" err="1">
                <a:solidFill>
                  <a:schemeClr val="tx2"/>
                </a:solidFill>
              </a:rPr>
              <a:t>Edicion</a:t>
            </a:r>
            <a:r>
              <a:rPr lang="es-MX" dirty="0">
                <a:solidFill>
                  <a:schemeClr val="tx2"/>
                </a:solidFill>
              </a:rPr>
              <a:t>, 1991.</a:t>
            </a:r>
          </a:p>
          <a:p>
            <a:r>
              <a:rPr lang="es-MX" dirty="0">
                <a:solidFill>
                  <a:schemeClr val="tx2"/>
                </a:solidFill>
              </a:rPr>
              <a:t>Márquez, Osorio, Olvera, Introducción a la programación estructurada en C, Pearson, 2011</a:t>
            </a:r>
          </a:p>
          <a:p>
            <a:r>
              <a:rPr lang="es-MX" dirty="0">
                <a:solidFill>
                  <a:schemeClr val="tx2"/>
                </a:solidFill>
              </a:rPr>
              <a:t>Ceballos, Enciclopedia del Lenguaje C, </a:t>
            </a:r>
            <a:r>
              <a:rPr lang="es-MX" dirty="0" err="1">
                <a:solidFill>
                  <a:schemeClr val="tx2"/>
                </a:solidFill>
              </a:rPr>
              <a:t>Alfaomega</a:t>
            </a:r>
            <a:r>
              <a:rPr lang="es-MX" dirty="0">
                <a:solidFill>
                  <a:schemeClr val="tx2"/>
                </a:solidFill>
              </a:rPr>
              <a:t>, 1997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Inicio 8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0" name="Grupo 9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1" name="Botón de acción: Personalizar 10">
              <a:hlinkClick r:id="rId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248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5BB0D7-610F-418D-8669-7E76CB4C4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161" y="431800"/>
            <a:ext cx="9753600" cy="776773"/>
          </a:xfrm>
        </p:spPr>
        <p:txBody>
          <a:bodyPr/>
          <a:lstStyle/>
          <a:p>
            <a:r>
              <a:rPr lang="es-MX" dirty="0" smtClean="0">
                <a:solidFill>
                  <a:schemeClr val="tx2"/>
                </a:solidFill>
              </a:rPr>
              <a:t>Referencias empleadas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7682AB8-A62E-4A03-AFFD-23770B5A5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87" y="1370836"/>
            <a:ext cx="10822827" cy="4267200"/>
          </a:xfrm>
        </p:spPr>
        <p:txBody>
          <a:bodyPr>
            <a:normAutofit/>
          </a:bodyPr>
          <a:lstStyle/>
          <a:p>
            <a:r>
              <a:rPr lang="es-MX" i="1" dirty="0">
                <a:solidFill>
                  <a:schemeClr val="tx2"/>
                </a:solidFill>
              </a:rPr>
              <a:t>IDE de Programación - EcuRed</a:t>
            </a:r>
            <a:r>
              <a:rPr lang="es-MX" dirty="0">
                <a:solidFill>
                  <a:schemeClr val="tx2"/>
                </a:solidFill>
              </a:rPr>
              <a:t>. (2017). </a:t>
            </a:r>
            <a:r>
              <a:rPr lang="es-MX" i="1" dirty="0">
                <a:solidFill>
                  <a:schemeClr val="tx2"/>
                </a:solidFill>
              </a:rPr>
              <a:t>Ecured.cu</a:t>
            </a:r>
            <a:r>
              <a:rPr lang="es-MX" dirty="0">
                <a:solidFill>
                  <a:schemeClr val="tx2"/>
                </a:solidFill>
              </a:rPr>
              <a:t>. </a:t>
            </a:r>
            <a:r>
              <a:rPr lang="es-MX" dirty="0" err="1">
                <a:solidFill>
                  <a:schemeClr val="tx2"/>
                </a:solidFill>
              </a:rPr>
              <a:t>Retrieved</a:t>
            </a:r>
            <a:r>
              <a:rPr lang="es-MX" dirty="0">
                <a:solidFill>
                  <a:schemeClr val="tx2"/>
                </a:solidFill>
              </a:rPr>
              <a:t> 25 </a:t>
            </a:r>
            <a:r>
              <a:rPr lang="es-MX" dirty="0" err="1">
                <a:solidFill>
                  <a:schemeClr val="tx2"/>
                </a:solidFill>
              </a:rPr>
              <a:t>September</a:t>
            </a:r>
            <a:r>
              <a:rPr lang="es-MX" dirty="0">
                <a:solidFill>
                  <a:schemeClr val="tx2"/>
                </a:solidFill>
              </a:rPr>
              <a:t> 2017, </a:t>
            </a:r>
            <a:r>
              <a:rPr lang="es-MX" dirty="0" err="1">
                <a:solidFill>
                  <a:schemeClr val="tx2"/>
                </a:solidFill>
              </a:rPr>
              <a:t>from</a:t>
            </a:r>
            <a:r>
              <a:rPr lang="es-MX" dirty="0">
                <a:solidFill>
                  <a:schemeClr val="tx2"/>
                </a:solidFill>
              </a:rPr>
              <a:t> https://www.ecured.cu/IDE_de_Programaci%C3%B3n</a:t>
            </a:r>
          </a:p>
          <a:p>
            <a:r>
              <a:rPr lang="es-MX" dirty="0">
                <a:solidFill>
                  <a:schemeClr val="tx2"/>
                </a:solidFill>
              </a:rPr>
              <a:t>Mackenzie, D., &amp; </a:t>
            </a:r>
            <a:r>
              <a:rPr lang="es-MX" dirty="0" err="1">
                <a:solidFill>
                  <a:schemeClr val="tx2"/>
                </a:solidFill>
              </a:rPr>
              <a:t>Sharkey</a:t>
            </a:r>
            <a:r>
              <a:rPr lang="es-MX" dirty="0">
                <a:solidFill>
                  <a:schemeClr val="tx2"/>
                </a:solidFill>
              </a:rPr>
              <a:t>, K. (2002). </a:t>
            </a:r>
            <a:r>
              <a:rPr lang="es-MX" i="1" dirty="0" err="1">
                <a:solidFill>
                  <a:schemeClr val="tx2"/>
                </a:solidFill>
              </a:rPr>
              <a:t>Sams</a:t>
            </a:r>
            <a:r>
              <a:rPr lang="es-MX" i="1" dirty="0">
                <a:solidFill>
                  <a:schemeClr val="tx2"/>
                </a:solidFill>
              </a:rPr>
              <a:t> </a:t>
            </a:r>
            <a:r>
              <a:rPr lang="es-MX" i="1" dirty="0" err="1">
                <a:solidFill>
                  <a:schemeClr val="tx2"/>
                </a:solidFill>
              </a:rPr>
              <a:t>teach</a:t>
            </a:r>
            <a:r>
              <a:rPr lang="es-MX" i="1" dirty="0">
                <a:solidFill>
                  <a:schemeClr val="tx2"/>
                </a:solidFill>
              </a:rPr>
              <a:t> </a:t>
            </a:r>
            <a:r>
              <a:rPr lang="es-MX" i="1" dirty="0" err="1">
                <a:solidFill>
                  <a:schemeClr val="tx2"/>
                </a:solidFill>
              </a:rPr>
              <a:t>yourself</a:t>
            </a:r>
            <a:r>
              <a:rPr lang="es-MX" i="1" dirty="0">
                <a:solidFill>
                  <a:schemeClr val="tx2"/>
                </a:solidFill>
              </a:rPr>
              <a:t> Visual Basic.NET in 21 </a:t>
            </a:r>
            <a:r>
              <a:rPr lang="es-MX" i="1" dirty="0" err="1">
                <a:solidFill>
                  <a:schemeClr val="tx2"/>
                </a:solidFill>
              </a:rPr>
              <a:t>days</a:t>
            </a:r>
            <a:r>
              <a:rPr lang="es-MX" dirty="0">
                <a:solidFill>
                  <a:schemeClr val="tx2"/>
                </a:solidFill>
              </a:rPr>
              <a:t>. </a:t>
            </a:r>
            <a:r>
              <a:rPr lang="es-MX" dirty="0" err="1">
                <a:solidFill>
                  <a:schemeClr val="tx2"/>
                </a:solidFill>
              </a:rPr>
              <a:t>Indianapolis</a:t>
            </a:r>
            <a:r>
              <a:rPr lang="es-MX" dirty="0">
                <a:solidFill>
                  <a:schemeClr val="tx2"/>
                </a:solidFill>
              </a:rPr>
              <a:t>, </a:t>
            </a:r>
            <a:r>
              <a:rPr lang="es-MX" dirty="0" err="1">
                <a:solidFill>
                  <a:schemeClr val="tx2"/>
                </a:solidFill>
              </a:rPr>
              <a:t>Ind</a:t>
            </a:r>
            <a:r>
              <a:rPr lang="es-MX" dirty="0">
                <a:solidFill>
                  <a:schemeClr val="tx2"/>
                </a:solidFill>
              </a:rPr>
              <a:t>.: </a:t>
            </a:r>
            <a:r>
              <a:rPr lang="es-MX" dirty="0" err="1">
                <a:solidFill>
                  <a:schemeClr val="tx2"/>
                </a:solidFill>
              </a:rPr>
              <a:t>Sams</a:t>
            </a:r>
            <a:r>
              <a:rPr lang="es-MX" dirty="0">
                <a:solidFill>
                  <a:schemeClr val="tx2"/>
                </a:solidFill>
              </a:rPr>
              <a:t>.</a:t>
            </a:r>
          </a:p>
          <a:p>
            <a:r>
              <a:rPr lang="es-MX" dirty="0" smtClean="0">
                <a:solidFill>
                  <a:schemeClr val="tx2"/>
                </a:solidFill>
              </a:rPr>
              <a:t>Documentación</a:t>
            </a:r>
            <a:r>
              <a:rPr lang="es-MX" dirty="0">
                <a:solidFill>
                  <a:schemeClr val="tx2"/>
                </a:solidFill>
              </a:rPr>
              <a:t>, C. (2017). </a:t>
            </a:r>
            <a:r>
              <a:rPr lang="es-MX" i="1" dirty="0">
                <a:solidFill>
                  <a:schemeClr val="tx2"/>
                </a:solidFill>
              </a:rPr>
              <a:t>Tema Muestra</a:t>
            </a:r>
            <a:r>
              <a:rPr lang="es-MX" dirty="0">
                <a:solidFill>
                  <a:schemeClr val="tx2"/>
                </a:solidFill>
              </a:rPr>
              <a:t>. </a:t>
            </a:r>
            <a:r>
              <a:rPr lang="es-MX" dirty="0" err="1">
                <a:solidFill>
                  <a:schemeClr val="tx2"/>
                </a:solidFill>
              </a:rPr>
              <a:t>Retrieved</a:t>
            </a:r>
            <a:r>
              <a:rPr lang="es-MX" dirty="0">
                <a:solidFill>
                  <a:schemeClr val="tx2"/>
                </a:solidFill>
              </a:rPr>
              <a:t> </a:t>
            </a:r>
            <a:r>
              <a:rPr lang="es-MX" dirty="0" err="1">
                <a:solidFill>
                  <a:schemeClr val="tx2"/>
                </a:solidFill>
              </a:rPr>
              <a:t>from</a:t>
            </a:r>
            <a:r>
              <a:rPr lang="es-MX" dirty="0">
                <a:solidFill>
                  <a:schemeClr val="tx2"/>
                </a:solidFill>
              </a:rPr>
              <a:t> https://www.serina.es/empresas/cede_muestra/211/TEMA%20MUESTRA.pdf</a:t>
            </a:r>
          </a:p>
          <a:p>
            <a:r>
              <a:rPr lang="es-MX" i="1" dirty="0">
                <a:solidFill>
                  <a:schemeClr val="tx2"/>
                </a:solidFill>
              </a:rPr>
              <a:t>FASES DE UN COMPILADOR</a:t>
            </a:r>
            <a:r>
              <a:rPr lang="es-MX" dirty="0">
                <a:solidFill>
                  <a:schemeClr val="tx2"/>
                </a:solidFill>
              </a:rPr>
              <a:t>. (2017). </a:t>
            </a:r>
            <a:r>
              <a:rPr lang="es-MX" i="1" dirty="0">
                <a:solidFill>
                  <a:schemeClr val="tx2"/>
                </a:solidFill>
              </a:rPr>
              <a:t>Compiladorandrea.blogspot.mx</a:t>
            </a:r>
            <a:r>
              <a:rPr lang="es-MX" dirty="0">
                <a:solidFill>
                  <a:schemeClr val="tx2"/>
                </a:solidFill>
              </a:rPr>
              <a:t>. </a:t>
            </a:r>
            <a:r>
              <a:rPr lang="es-MX" dirty="0" err="1">
                <a:solidFill>
                  <a:schemeClr val="tx2"/>
                </a:solidFill>
              </a:rPr>
              <a:t>Retrieved</a:t>
            </a:r>
            <a:r>
              <a:rPr lang="es-MX" dirty="0">
                <a:solidFill>
                  <a:schemeClr val="tx2"/>
                </a:solidFill>
              </a:rPr>
              <a:t> 25 </a:t>
            </a:r>
            <a:r>
              <a:rPr lang="es-MX" dirty="0" err="1">
                <a:solidFill>
                  <a:schemeClr val="tx2"/>
                </a:solidFill>
              </a:rPr>
              <a:t>September</a:t>
            </a:r>
            <a:r>
              <a:rPr lang="es-MX" dirty="0">
                <a:solidFill>
                  <a:schemeClr val="tx2"/>
                </a:solidFill>
              </a:rPr>
              <a:t> 2017, </a:t>
            </a:r>
            <a:r>
              <a:rPr lang="es-MX" dirty="0" err="1">
                <a:solidFill>
                  <a:schemeClr val="tx2"/>
                </a:solidFill>
              </a:rPr>
              <a:t>from</a:t>
            </a:r>
            <a:r>
              <a:rPr lang="es-MX" dirty="0">
                <a:solidFill>
                  <a:schemeClr val="tx2"/>
                </a:solidFill>
              </a:rPr>
              <a:t> http://compiladorandrea.blogspot.mx/p/fases-de-un-compilador.html</a:t>
            </a:r>
          </a:p>
          <a:p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Inicio 8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0" name="Grupo 9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1" name="Botón de acción: Personalizar 10">
              <a:hlinkClick r:id="rId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270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FF57B1F4-9C1F-4DA8-B82E-C250F92BC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18" y="370235"/>
            <a:ext cx="9421378" cy="6057900"/>
          </a:xfrm>
          <a:prstGeom prst="rect">
            <a:avLst/>
          </a:prstGeom>
        </p:spPr>
      </p:pic>
      <p:sp>
        <p:nvSpPr>
          <p:cNvPr id="4" name="Botón de acción: Hacia atrás o Anterior 3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Botón de acción: Inicio 7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9" name="Grupo 8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0" name="Botón de acción: Personalizar 9">
              <a:hlinkClick r:id="rId3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902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DF77C98-E2E8-480D-B3B4-90D707966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894" y="498901"/>
            <a:ext cx="9753600" cy="809803"/>
          </a:xfrm>
        </p:spPr>
        <p:txBody>
          <a:bodyPr/>
          <a:lstStyle/>
          <a:p>
            <a:r>
              <a:rPr lang="es-MX" dirty="0" smtClean="0">
                <a:solidFill>
                  <a:schemeClr val="tx2"/>
                </a:solidFill>
              </a:rPr>
              <a:t>Referencias empleadas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BE57E62-525E-4EC8-9C65-C602496A5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78" y="1600200"/>
            <a:ext cx="10936706" cy="4267200"/>
          </a:xfrm>
        </p:spPr>
        <p:txBody>
          <a:bodyPr>
            <a:normAutofit/>
          </a:bodyPr>
          <a:lstStyle/>
          <a:p>
            <a:r>
              <a:rPr lang="es-MX" dirty="0" err="1">
                <a:solidFill>
                  <a:schemeClr val="tx2"/>
                </a:solidFill>
              </a:rPr>
              <a:t>Aho</a:t>
            </a:r>
            <a:r>
              <a:rPr lang="es-MX" dirty="0">
                <a:solidFill>
                  <a:schemeClr val="tx2"/>
                </a:solidFill>
              </a:rPr>
              <a:t>, A., </a:t>
            </a:r>
            <a:r>
              <a:rPr lang="es-MX" dirty="0" err="1">
                <a:solidFill>
                  <a:schemeClr val="tx2"/>
                </a:solidFill>
              </a:rPr>
              <a:t>Sethi</a:t>
            </a:r>
            <a:r>
              <a:rPr lang="es-MX" dirty="0">
                <a:solidFill>
                  <a:schemeClr val="tx2"/>
                </a:solidFill>
              </a:rPr>
              <a:t>, R., &amp; </a:t>
            </a:r>
            <a:r>
              <a:rPr lang="es-MX" dirty="0" err="1">
                <a:solidFill>
                  <a:schemeClr val="tx2"/>
                </a:solidFill>
              </a:rPr>
              <a:t>Ullman</a:t>
            </a:r>
            <a:r>
              <a:rPr lang="es-MX" dirty="0">
                <a:solidFill>
                  <a:schemeClr val="tx2"/>
                </a:solidFill>
              </a:rPr>
              <a:t>, J. (2008). </a:t>
            </a:r>
            <a:r>
              <a:rPr lang="es-MX" i="1" dirty="0">
                <a:solidFill>
                  <a:schemeClr val="tx2"/>
                </a:solidFill>
              </a:rPr>
              <a:t>Compiladores</a:t>
            </a:r>
            <a:r>
              <a:rPr lang="es-MX" dirty="0">
                <a:solidFill>
                  <a:schemeClr val="tx2"/>
                </a:solidFill>
              </a:rPr>
              <a:t>. </a:t>
            </a:r>
            <a:r>
              <a:rPr lang="es-MX" dirty="0" err="1">
                <a:solidFill>
                  <a:schemeClr val="tx2"/>
                </a:solidFill>
              </a:rPr>
              <a:t>México</a:t>
            </a:r>
            <a:r>
              <a:rPr lang="es-MX" dirty="0">
                <a:solidFill>
                  <a:schemeClr val="tx2"/>
                </a:solidFill>
              </a:rPr>
              <a:t>: Addison Wesley Longman de </a:t>
            </a:r>
            <a:r>
              <a:rPr lang="es-MX" dirty="0" err="1">
                <a:solidFill>
                  <a:schemeClr val="tx2"/>
                </a:solidFill>
              </a:rPr>
              <a:t>México</a:t>
            </a:r>
            <a:r>
              <a:rPr lang="es-MX" dirty="0">
                <a:solidFill>
                  <a:schemeClr val="tx2"/>
                </a:solidFill>
              </a:rPr>
              <a:t>.</a:t>
            </a:r>
          </a:p>
          <a:p>
            <a:r>
              <a:rPr lang="es-MX" dirty="0">
                <a:solidFill>
                  <a:schemeClr val="tx2"/>
                </a:solidFill>
              </a:rPr>
              <a:t>Flores García, J. (2015). </a:t>
            </a:r>
            <a:r>
              <a:rPr lang="es-MX" i="1" dirty="0">
                <a:solidFill>
                  <a:schemeClr val="tx2"/>
                </a:solidFill>
              </a:rPr>
              <a:t>¿Qué es un compilador y cómo funciona? - michelletorres.mx</a:t>
            </a:r>
            <a:r>
              <a:rPr lang="es-MX" dirty="0">
                <a:solidFill>
                  <a:schemeClr val="tx2"/>
                </a:solidFill>
              </a:rPr>
              <a:t>. </a:t>
            </a:r>
            <a:r>
              <a:rPr lang="es-MX" i="1" dirty="0">
                <a:solidFill>
                  <a:schemeClr val="tx2"/>
                </a:solidFill>
              </a:rPr>
              <a:t>michelletorres.mx</a:t>
            </a:r>
            <a:r>
              <a:rPr lang="es-MX" dirty="0">
                <a:solidFill>
                  <a:schemeClr val="tx2"/>
                </a:solidFill>
              </a:rPr>
              <a:t>. </a:t>
            </a:r>
            <a:r>
              <a:rPr lang="es-MX" dirty="0" err="1">
                <a:solidFill>
                  <a:schemeClr val="tx2"/>
                </a:solidFill>
              </a:rPr>
              <a:t>Retrieved</a:t>
            </a:r>
            <a:r>
              <a:rPr lang="es-MX" dirty="0">
                <a:solidFill>
                  <a:schemeClr val="tx2"/>
                </a:solidFill>
              </a:rPr>
              <a:t> 20 </a:t>
            </a:r>
            <a:r>
              <a:rPr lang="es-MX" dirty="0" err="1">
                <a:solidFill>
                  <a:schemeClr val="tx2"/>
                </a:solidFill>
              </a:rPr>
              <a:t>September</a:t>
            </a:r>
            <a:r>
              <a:rPr lang="es-MX" dirty="0">
                <a:solidFill>
                  <a:schemeClr val="tx2"/>
                </a:solidFill>
              </a:rPr>
              <a:t> 2017, </a:t>
            </a:r>
            <a:r>
              <a:rPr lang="es-MX" dirty="0" err="1">
                <a:solidFill>
                  <a:schemeClr val="tx2"/>
                </a:solidFill>
              </a:rPr>
              <a:t>from</a:t>
            </a:r>
            <a:r>
              <a:rPr lang="es-MX" dirty="0">
                <a:solidFill>
                  <a:schemeClr val="tx2"/>
                </a:solidFill>
              </a:rPr>
              <a:t> http://michelletorres.mx/que-es-un-compilador-y-como-funciona/</a:t>
            </a:r>
          </a:p>
          <a:p>
            <a:r>
              <a:rPr lang="es-MX" dirty="0">
                <a:solidFill>
                  <a:schemeClr val="tx2"/>
                </a:solidFill>
              </a:rPr>
              <a:t>Ruiz </a:t>
            </a:r>
            <a:r>
              <a:rPr lang="es-MX" dirty="0" err="1">
                <a:solidFill>
                  <a:schemeClr val="tx2"/>
                </a:solidFill>
              </a:rPr>
              <a:t>Catalán</a:t>
            </a:r>
            <a:r>
              <a:rPr lang="es-MX" dirty="0">
                <a:solidFill>
                  <a:schemeClr val="tx2"/>
                </a:solidFill>
              </a:rPr>
              <a:t>, J. (2010). </a:t>
            </a:r>
            <a:r>
              <a:rPr lang="es-MX" i="1" dirty="0">
                <a:solidFill>
                  <a:schemeClr val="tx2"/>
                </a:solidFill>
              </a:rPr>
              <a:t>Compiladores</a:t>
            </a:r>
            <a:r>
              <a:rPr lang="es-MX" dirty="0">
                <a:solidFill>
                  <a:schemeClr val="tx2"/>
                </a:solidFill>
              </a:rPr>
              <a:t>. San Fernando de Henares, Madrid: RC Libros</a:t>
            </a:r>
            <a:r>
              <a:rPr lang="es-MX" dirty="0" smtClean="0">
                <a:solidFill>
                  <a:schemeClr val="tx2"/>
                </a:solidFill>
              </a:rPr>
              <a:t>.</a:t>
            </a:r>
          </a:p>
          <a:p>
            <a:r>
              <a:rPr lang="es-MX" dirty="0" err="1">
                <a:solidFill>
                  <a:schemeClr val="tx2"/>
                </a:solidFill>
              </a:rPr>
              <a:t>Sánchez</a:t>
            </a:r>
            <a:r>
              <a:rPr lang="es-MX" dirty="0">
                <a:solidFill>
                  <a:schemeClr val="tx2"/>
                </a:solidFill>
              </a:rPr>
              <a:t> </a:t>
            </a:r>
            <a:r>
              <a:rPr lang="es-MX" dirty="0" err="1">
                <a:solidFill>
                  <a:schemeClr val="tx2"/>
                </a:solidFill>
              </a:rPr>
              <a:t>Dueñas</a:t>
            </a:r>
            <a:r>
              <a:rPr lang="es-MX" dirty="0">
                <a:solidFill>
                  <a:schemeClr val="tx2"/>
                </a:solidFill>
              </a:rPr>
              <a:t>, G., &amp; Valverde Andreu, J. (1989). </a:t>
            </a:r>
            <a:r>
              <a:rPr lang="es-MX" i="1" dirty="0">
                <a:solidFill>
                  <a:schemeClr val="tx2"/>
                </a:solidFill>
              </a:rPr>
              <a:t>Compiladores e </a:t>
            </a:r>
            <a:r>
              <a:rPr lang="es-MX" i="1" dirty="0" err="1">
                <a:solidFill>
                  <a:schemeClr val="tx2"/>
                </a:solidFill>
              </a:rPr>
              <a:t>intérpretes</a:t>
            </a:r>
            <a:r>
              <a:rPr lang="es-MX" dirty="0">
                <a:solidFill>
                  <a:schemeClr val="tx2"/>
                </a:solidFill>
              </a:rPr>
              <a:t>. Madrid: </a:t>
            </a:r>
            <a:r>
              <a:rPr lang="es-MX" dirty="0" err="1">
                <a:solidFill>
                  <a:schemeClr val="tx2"/>
                </a:solidFill>
              </a:rPr>
              <a:t>Díaz</a:t>
            </a:r>
            <a:r>
              <a:rPr lang="es-MX" dirty="0">
                <a:solidFill>
                  <a:schemeClr val="tx2"/>
                </a:solidFill>
              </a:rPr>
              <a:t> de Santos.</a:t>
            </a:r>
          </a:p>
          <a:p>
            <a:endParaRPr lang="es-MX" dirty="0">
              <a:solidFill>
                <a:schemeClr val="tx2"/>
              </a:solidFill>
            </a:endParaRPr>
          </a:p>
          <a:p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Inicio 8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0" name="Grupo 9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1" name="Botón de acción: Personalizar 10">
              <a:hlinkClick r:id="rId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89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084D24F6-D6EE-43E6-9670-182DFE32A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63" y="445023"/>
            <a:ext cx="11335521" cy="413194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ADB22CAC-0473-433B-AFBD-2CD9CE95AF1C}"/>
              </a:ext>
            </a:extLst>
          </p:cNvPr>
          <p:cNvSpPr/>
          <p:nvPr/>
        </p:nvSpPr>
        <p:spPr>
          <a:xfrm>
            <a:off x="1840444" y="1887062"/>
            <a:ext cx="1097280" cy="5345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Inicio 9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1" name="Grupo 10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2" name="Botón de acción: Personalizar 11">
              <a:hlinkClick r:id="rId3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Flecha abajo 1"/>
          <p:cNvSpPr/>
          <p:nvPr/>
        </p:nvSpPr>
        <p:spPr>
          <a:xfrm rot="3051554">
            <a:off x="3148397" y="1404447"/>
            <a:ext cx="471487" cy="7674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796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12CD72BF-AC67-4799-8D0E-938FD8FC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3723" y="1514843"/>
            <a:ext cx="4271789" cy="1683327"/>
          </a:xfrm>
        </p:spPr>
        <p:txBody>
          <a:bodyPr/>
          <a:lstStyle/>
          <a:p>
            <a:r>
              <a:rPr lang="es-MX" sz="4800" dirty="0">
                <a:solidFill>
                  <a:schemeClr val="tx1">
                    <a:lumMod val="75000"/>
                  </a:schemeClr>
                </a:solidFill>
              </a:rPr>
              <a:t>Presentación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9E157CB1-4917-4211-A5BD-A65D6A9099EB}"/>
              </a:ext>
            </a:extLst>
          </p:cNvPr>
          <p:cNvSpPr/>
          <p:nvPr/>
        </p:nvSpPr>
        <p:spPr>
          <a:xfrm>
            <a:off x="454219" y="141148"/>
            <a:ext cx="2228495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900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Inicio 9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1" name="Grupo 10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2" name="Botón de acción: Personalizar 11">
              <a:hlinkClick r:id="rId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652215" y="3489666"/>
            <a:ext cx="10852847" cy="1358309"/>
          </a:xfrm>
        </p:spPr>
        <p:txBody>
          <a:bodyPr/>
          <a:lstStyle/>
          <a:p>
            <a:pPr algn="just"/>
            <a:r>
              <a:rPr lang="es-MX" dirty="0"/>
              <a:t>Una de las principales actividades del Ingeniero en Computación es la programación, cuyas bases deben ser adquiridas en su formación. </a:t>
            </a:r>
            <a:r>
              <a:rPr lang="es-MX" dirty="0" smtClean="0"/>
              <a:t>La </a:t>
            </a:r>
            <a:r>
              <a:rPr lang="es-MX" dirty="0"/>
              <a:t>programación, como una parte de la informática, también evoluciona continuamente, sin embargo, la programación estructurada en </a:t>
            </a:r>
            <a:r>
              <a:rPr lang="es-MX" dirty="0" smtClean="0"/>
              <a:t>otros </a:t>
            </a:r>
            <a:r>
              <a:rPr lang="es-MX" dirty="0"/>
              <a:t>paradigmas de programación es el conocimiento base en la comprensión de procesos que requieren la construcción de </a:t>
            </a:r>
            <a:r>
              <a:rPr lang="es-MX" dirty="0" smtClean="0"/>
              <a:t>aplicaciones </a:t>
            </a:r>
            <a:r>
              <a:rPr lang="es-MX" dirty="0"/>
              <a:t>de mediana y alta complejidad.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52215" y="5010239"/>
            <a:ext cx="87510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Esta unidad de aprendizaje tiene la finalidad de proporcionar y desarrollar en el alumno las habilidades que requiere para la codificación de programas en un lenguaje de programación estructurado, cubriendo las necesidades de programación y codificación para el desarrollo de sistemas que un profesional en el área de la computación pueda tener.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213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12CD72BF-AC67-4799-8D0E-938FD8FC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4126" y="2008230"/>
            <a:ext cx="4271789" cy="1683327"/>
          </a:xfrm>
        </p:spPr>
        <p:txBody>
          <a:bodyPr/>
          <a:lstStyle/>
          <a:p>
            <a:r>
              <a:rPr lang="es-MX" sz="4800" dirty="0" smtClean="0">
                <a:solidFill>
                  <a:schemeClr val="tx1">
                    <a:lumMod val="75000"/>
                  </a:schemeClr>
                </a:solidFill>
              </a:rPr>
              <a:t>Objetivo </a:t>
            </a:r>
            <a:r>
              <a:rPr lang="es-MX" sz="4800" dirty="0">
                <a:solidFill>
                  <a:schemeClr val="tx1">
                    <a:lumMod val="75000"/>
                  </a:schemeClr>
                </a:solidFill>
              </a:rPr>
              <a:t>de la Asignatura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F2B2DD52-3248-4D89-A57B-001680F13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4133" y="4417286"/>
            <a:ext cx="10232152" cy="1373695"/>
          </a:xfrm>
        </p:spPr>
        <p:txBody>
          <a:bodyPr/>
          <a:lstStyle/>
          <a:p>
            <a:r>
              <a:rPr lang="es-MX" sz="2400" dirty="0">
                <a:solidFill>
                  <a:schemeClr val="accent1"/>
                </a:solidFill>
              </a:rPr>
              <a:t>Codificar programas en un lenguaje de programación estructurado, haciendo uso de las funciones más importantes de dicho lenguaje </a:t>
            </a:r>
            <a:endParaRPr lang="es-MX" sz="2400" dirty="0">
              <a:solidFill>
                <a:schemeClr val="accent1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9E157CB1-4917-4211-A5BD-A65D6A9099EB}"/>
              </a:ext>
            </a:extLst>
          </p:cNvPr>
          <p:cNvSpPr/>
          <p:nvPr/>
        </p:nvSpPr>
        <p:spPr>
          <a:xfrm>
            <a:off x="577051" y="673417"/>
            <a:ext cx="2228495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900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Inicio 9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1" name="Grupo 10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2" name="Botón de acción: Personalizar 11">
              <a:hlinkClick r:id="rId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4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12CD72BF-AC67-4799-8D0E-938FD8FC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542" y="2652042"/>
            <a:ext cx="4354750" cy="1050640"/>
          </a:xfrm>
        </p:spPr>
        <p:txBody>
          <a:bodyPr/>
          <a:lstStyle/>
          <a:p>
            <a:r>
              <a:rPr lang="es-MX" sz="4400" dirty="0">
                <a:solidFill>
                  <a:schemeClr val="tx1">
                    <a:lumMod val="75000"/>
                  </a:schemeClr>
                </a:solidFill>
              </a:rPr>
              <a:t>Conocimientos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F2B2DD52-3248-4D89-A57B-001680F13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5765" y="2138200"/>
            <a:ext cx="6071419" cy="2159741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solidFill>
                  <a:schemeClr val="tx2"/>
                </a:solidFill>
              </a:rPr>
              <a:t>Elementos de un </a:t>
            </a:r>
            <a:r>
              <a:rPr lang="es-MX" sz="2400" dirty="0" smtClean="0">
                <a:solidFill>
                  <a:schemeClr val="tx2"/>
                </a:solidFill>
              </a:rPr>
              <a:t>ambiente integrado </a:t>
            </a:r>
            <a:r>
              <a:rPr lang="es-MX" sz="2400" dirty="0">
                <a:solidFill>
                  <a:schemeClr val="tx2"/>
                </a:solidFill>
              </a:rPr>
              <a:t>de desarrollo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 smtClean="0">
                <a:solidFill>
                  <a:schemeClr val="tx2"/>
                </a:solidFill>
              </a:rPr>
              <a:t>Compilador, rastreador</a:t>
            </a:r>
            <a:r>
              <a:rPr lang="es-MX" sz="2400" dirty="0">
                <a:solidFill>
                  <a:schemeClr val="tx2"/>
                </a:solidFill>
              </a:rPr>
              <a:t>.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solidFill>
                  <a:schemeClr val="tx2"/>
                </a:solidFill>
              </a:rPr>
              <a:t>Consideraciones </a:t>
            </a:r>
            <a:r>
              <a:rPr lang="es-MX" sz="2400" dirty="0" smtClean="0">
                <a:solidFill>
                  <a:schemeClr val="tx2"/>
                </a:solidFill>
              </a:rPr>
              <a:t>principales</a:t>
            </a:r>
            <a:r>
              <a:rPr lang="es-MX" sz="2400" dirty="0">
                <a:solidFill>
                  <a:schemeClr val="tx2"/>
                </a:solidFill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s-MX" sz="2400" dirty="0">
                <a:solidFill>
                  <a:schemeClr val="tx2"/>
                </a:solidFill>
              </a:rPr>
              <a:t>Estructura de un programa </a:t>
            </a:r>
            <a:r>
              <a:rPr lang="es-MX" sz="2400" dirty="0" smtClean="0">
                <a:solidFill>
                  <a:schemeClr val="tx2"/>
                </a:solidFill>
              </a:rPr>
              <a:t>codificado</a:t>
            </a:r>
            <a:endParaRPr lang="es-MX" sz="2400" dirty="0">
              <a:solidFill>
                <a:schemeClr val="tx2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9E157CB1-4917-4211-A5BD-A65D6A9099EB}"/>
              </a:ext>
            </a:extLst>
          </p:cNvPr>
          <p:cNvSpPr/>
          <p:nvPr/>
        </p:nvSpPr>
        <p:spPr>
          <a:xfrm>
            <a:off x="398542" y="-49888"/>
            <a:ext cx="2228495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900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Inicio 9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1" name="Grupo 10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2" name="Botón de acción: Personalizar 11">
              <a:hlinkClick r:id="rId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2477058" y="5026333"/>
            <a:ext cx="51029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Conceptualización </a:t>
            </a: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Creación y edición </a:t>
            </a:r>
            <a:r>
              <a:rPr lang="es-MX" dirty="0" smtClean="0"/>
              <a:t>de archivos </a:t>
            </a:r>
            <a:r>
              <a:rPr lang="es-MX" dirty="0"/>
              <a:t>de código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Guardar y recuperar archivos </a:t>
            </a:r>
            <a:r>
              <a:rPr lang="es-MX" dirty="0" smtClean="0"/>
              <a:t>de </a:t>
            </a:r>
            <a:r>
              <a:rPr lang="es-MX" dirty="0"/>
              <a:t>código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Compilación, rastreo y </a:t>
            </a:r>
            <a:r>
              <a:rPr lang="es-MX" dirty="0" smtClean="0"/>
              <a:t>ejecución </a:t>
            </a:r>
            <a:r>
              <a:rPr lang="es-MX" dirty="0"/>
              <a:t>de </a:t>
            </a:r>
            <a:r>
              <a:rPr lang="es-MX" dirty="0" smtClean="0"/>
              <a:t>programas</a:t>
            </a:r>
            <a:endParaRPr lang="es-MX" dirty="0"/>
          </a:p>
        </p:txBody>
      </p:sp>
      <p:sp>
        <p:nvSpPr>
          <p:cNvPr id="4" name="Abrir llave 3"/>
          <p:cNvSpPr/>
          <p:nvPr/>
        </p:nvSpPr>
        <p:spPr>
          <a:xfrm>
            <a:off x="4862991" y="2007453"/>
            <a:ext cx="973394" cy="2559775"/>
          </a:xfrm>
          <a:prstGeom prst="leftBrace">
            <a:avLst>
              <a:gd name="adj1" fmla="val 29545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824170" y="4410905"/>
            <a:ext cx="16528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/>
              <a:t>Habilidades</a:t>
            </a:r>
          </a:p>
        </p:txBody>
      </p:sp>
      <p:sp>
        <p:nvSpPr>
          <p:cNvPr id="15" name="Flecha doblada 14"/>
          <p:cNvSpPr/>
          <p:nvPr/>
        </p:nvSpPr>
        <p:spPr>
          <a:xfrm flipV="1">
            <a:off x="1650614" y="5010239"/>
            <a:ext cx="630674" cy="790060"/>
          </a:xfrm>
          <a:prstGeom prst="bentArrow">
            <a:avLst>
              <a:gd name="adj1" fmla="val 25000"/>
              <a:gd name="adj2" fmla="val 25000"/>
              <a:gd name="adj3" fmla="val 1937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64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12CD72BF-AC67-4799-8D0E-938FD8FC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6553" y="1349912"/>
            <a:ext cx="4354750" cy="1683327"/>
          </a:xfrm>
        </p:spPr>
        <p:txBody>
          <a:bodyPr/>
          <a:lstStyle/>
          <a:p>
            <a:r>
              <a:rPr lang="es-MX" sz="4400" dirty="0">
                <a:solidFill>
                  <a:schemeClr val="tx1">
                    <a:lumMod val="75000"/>
                  </a:schemeClr>
                </a:solidFill>
              </a:rPr>
              <a:t>Guion Explicativo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9A423603-3B96-4275-AE0D-66498B043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5231" y="3318992"/>
            <a:ext cx="11093005" cy="2313751"/>
          </a:xfrm>
        </p:spPr>
        <p:txBody>
          <a:bodyPr/>
          <a:lstStyle/>
          <a:p>
            <a:pPr algn="just"/>
            <a:r>
              <a:rPr lang="es-MX" sz="2400" dirty="0">
                <a:solidFill>
                  <a:schemeClr val="tx2"/>
                </a:solidFill>
              </a:rPr>
              <a:t>Ésta presentación te permitirá </a:t>
            </a:r>
            <a:r>
              <a:rPr lang="es-MX" sz="2400" dirty="0" smtClean="0">
                <a:solidFill>
                  <a:schemeClr val="tx2"/>
                </a:solidFill>
              </a:rPr>
              <a:t>complementar la investigación y explicación previa del manejo del entorno integrado, </a:t>
            </a:r>
            <a:r>
              <a:rPr lang="es-MX" sz="2400" dirty="0" smtClean="0">
                <a:solidFill>
                  <a:schemeClr val="tx2"/>
                </a:solidFill>
              </a:rPr>
              <a:t>cuáles son los elementos que lo conforman, las diferencias entre compilador, rastreador o interprete y la estructura de un programa codificado, para que se genere un aprendizaje significativo mediante el enlace de conocimientos previos y nuevos con la presentación.</a:t>
            </a:r>
            <a:endParaRPr lang="es-MX" sz="2400" dirty="0">
              <a:solidFill>
                <a:schemeClr val="tx2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9E157CB1-4917-4211-A5BD-A65D6A9099EB}"/>
              </a:ext>
            </a:extLst>
          </p:cNvPr>
          <p:cNvSpPr/>
          <p:nvPr/>
        </p:nvSpPr>
        <p:spPr>
          <a:xfrm>
            <a:off x="518058" y="0"/>
            <a:ext cx="2228495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900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8" name="Botón de acción: Hacia atrás o Anterior 7">
            <a:hlinkClick r:id="" action="ppaction://hlinkshowjump?jump=previousslide" highlightClick="1"/>
          </p:cNvPr>
          <p:cNvSpPr/>
          <p:nvPr/>
        </p:nvSpPr>
        <p:spPr>
          <a:xfrm>
            <a:off x="9771797" y="5800299"/>
            <a:ext cx="846161" cy="62779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10822675" y="5800299"/>
            <a:ext cx="864509" cy="6277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Inicio 9">
            <a:hlinkClick r:id="" action="ppaction://hlinkshowjump?jump=firstslide" highlightClick="1"/>
          </p:cNvPr>
          <p:cNvSpPr/>
          <p:nvPr/>
        </p:nvSpPr>
        <p:spPr>
          <a:xfrm>
            <a:off x="10813727" y="5010239"/>
            <a:ext cx="864509" cy="62779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1" name="Grupo 10"/>
          <p:cNvGrpSpPr/>
          <p:nvPr/>
        </p:nvGrpSpPr>
        <p:grpSpPr>
          <a:xfrm>
            <a:off x="9771796" y="5010239"/>
            <a:ext cx="1041931" cy="638358"/>
            <a:chOff x="9771796" y="5010239"/>
            <a:chExt cx="1041931" cy="638358"/>
          </a:xfrm>
        </p:grpSpPr>
        <p:sp>
          <p:nvSpPr>
            <p:cNvPr id="12" name="Botón de acción: Personalizar 11">
              <a:hlinkClick r:id="rId2" action="ppaction://hlinksldjump" highlightClick="1"/>
            </p:cNvPr>
            <p:cNvSpPr/>
            <p:nvPr/>
          </p:nvSpPr>
          <p:spPr>
            <a:xfrm>
              <a:off x="9771796" y="5010239"/>
              <a:ext cx="846161" cy="638358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9771796" y="5139471"/>
              <a:ext cx="1041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chemeClr val="bg1"/>
                  </a:solidFill>
                </a:rPr>
                <a:t>Índice</a:t>
              </a:r>
              <a:endParaRPr lang="es-MX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30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bros clásico 16x9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3611_TF02801059_TF02801059.potx" id="{D84A65F8-EFB6-4DEE-94C5-494AD10A5984}" vid="{3DC139F0-72CA-4B08-A5C7-F98CD63DA0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tf02801059</Template>
  <TotalTime>1084</TotalTime>
  <Words>1273</Words>
  <Application>Microsoft Office PowerPoint</Application>
  <PresentationFormat>Panorámica</PresentationFormat>
  <Paragraphs>209</Paragraphs>
  <Slides>40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6" baseType="lpstr">
      <vt:lpstr>Arial</vt:lpstr>
      <vt:lpstr>Arial Black</vt:lpstr>
      <vt:lpstr>Constantia</vt:lpstr>
      <vt:lpstr>Tw Cen MT</vt:lpstr>
      <vt:lpstr>Wingdings</vt:lpstr>
      <vt:lpstr>Libros clásico 16x9</vt:lpstr>
      <vt:lpstr>Universidad Autónoma del Estado de México</vt:lpstr>
      <vt:lpstr>ÍNDICE</vt:lpstr>
      <vt:lpstr>Datos de Identificación</vt:lpstr>
      <vt:lpstr>Presentación de PowerPoint</vt:lpstr>
      <vt:lpstr>Presentación de PowerPoint</vt:lpstr>
      <vt:lpstr>Presentación</vt:lpstr>
      <vt:lpstr>Objetivo de la Asignatura</vt:lpstr>
      <vt:lpstr>Conocimientos</vt:lpstr>
      <vt:lpstr>Guion Explicativo</vt:lpstr>
      <vt:lpstr>Manejo de un Entorno de Desarrollo Integrado</vt:lpstr>
      <vt:lpstr>Menú  de trabajo</vt:lpstr>
      <vt:lpstr>Entorno de Desarrollo Integrado</vt:lpstr>
      <vt:lpstr>Entorno de Desarrollo Integrado</vt:lpstr>
      <vt:lpstr>Entorno de Desarrollo Integrado</vt:lpstr>
      <vt:lpstr>Entorno de Desarrollo Integrado</vt:lpstr>
      <vt:lpstr>Entorno de Desarrollo Integrado</vt:lpstr>
      <vt:lpstr>Entorno de Desarrollo Integrado</vt:lpstr>
      <vt:lpstr>Características de un IDE</vt:lpstr>
      <vt:lpstr>…Características de un IDE</vt:lpstr>
      <vt:lpstr>Ejemplos de IDE</vt:lpstr>
      <vt:lpstr>Compilador</vt:lpstr>
      <vt:lpstr>Compilador</vt:lpstr>
      <vt:lpstr>Compilador</vt:lpstr>
      <vt:lpstr>Estructura Clásica de un Compilador</vt:lpstr>
      <vt:lpstr>Tipos de Compiladores</vt:lpstr>
      <vt:lpstr>Fases de un Compilador</vt:lpstr>
      <vt:lpstr>Fases de un Compilador</vt:lpstr>
      <vt:lpstr>Presentación de PowerPoint</vt:lpstr>
      <vt:lpstr>Estructura de un Programa</vt:lpstr>
      <vt:lpstr>Estructura de un programa</vt:lpstr>
      <vt:lpstr>Estructura de un programa</vt:lpstr>
      <vt:lpstr>Presentación de PowerPoint</vt:lpstr>
      <vt:lpstr>Elementos de un Programa</vt:lpstr>
      <vt:lpstr>Elementos de un Programa</vt:lpstr>
      <vt:lpstr>Conclusiones</vt:lpstr>
      <vt:lpstr>Presentación de PowerPoint</vt:lpstr>
      <vt:lpstr>Referencias</vt:lpstr>
      <vt:lpstr>Referencias básicas</vt:lpstr>
      <vt:lpstr>Referencias empleadas</vt:lpstr>
      <vt:lpstr>Referencias empleadas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Ramírez</dc:creator>
  <cp:lastModifiedBy>Mia</cp:lastModifiedBy>
  <cp:revision>70</cp:revision>
  <dcterms:created xsi:type="dcterms:W3CDTF">2017-09-22T19:54:04Z</dcterms:created>
  <dcterms:modified xsi:type="dcterms:W3CDTF">2017-10-06T01:40:57Z</dcterms:modified>
</cp:coreProperties>
</file>