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chart3.xml" ContentType="application/vnd.openxmlformats-officedocument.drawingml.chart+xml"/>
  <Override PartName="/ppt/diagrams/data8.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9.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10.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1" r:id="rId1"/>
  </p:sldMasterIdLst>
  <p:sldIdLst>
    <p:sldId id="256" r:id="rId2"/>
    <p:sldId id="258" r:id="rId3"/>
    <p:sldId id="257" r:id="rId4"/>
    <p:sldId id="309" r:id="rId5"/>
    <p:sldId id="298" r:id="rId6"/>
    <p:sldId id="300" r:id="rId7"/>
    <p:sldId id="275" r:id="rId8"/>
    <p:sldId id="281" r:id="rId9"/>
    <p:sldId id="287" r:id="rId10"/>
    <p:sldId id="301" r:id="rId11"/>
    <p:sldId id="302" r:id="rId12"/>
    <p:sldId id="303" r:id="rId13"/>
    <p:sldId id="276" r:id="rId14"/>
    <p:sldId id="310" r:id="rId15"/>
    <p:sldId id="277" r:id="rId16"/>
    <p:sldId id="304" r:id="rId17"/>
    <p:sldId id="291" r:id="rId18"/>
    <p:sldId id="296" r:id="rId19"/>
    <p:sldId id="294" r:id="rId20"/>
    <p:sldId id="299" r:id="rId21"/>
    <p:sldId id="311" r:id="rId22"/>
    <p:sldId id="323" r:id="rId23"/>
    <p:sldId id="324" r:id="rId24"/>
    <p:sldId id="306" r:id="rId25"/>
    <p:sldId id="308" r:id="rId26"/>
    <p:sldId id="322" r:id="rId27"/>
    <p:sldId id="312" r:id="rId28"/>
    <p:sldId id="317" r:id="rId29"/>
    <p:sldId id="319" r:id="rId30"/>
    <p:sldId id="321" r:id="rId31"/>
    <p:sldId id="284"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0147" autoAdjust="0"/>
    <p:restoredTop sz="94660"/>
  </p:normalViewPr>
  <p:slideViewPr>
    <p:cSldViewPr snapToGrid="0">
      <p:cViewPr varScale="1">
        <p:scale>
          <a:sx n="71" d="100"/>
          <a:sy n="71" d="100"/>
        </p:scale>
        <p:origin x="78"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Jaime%20Cesar%20L&#243;pez%20C\Desktop\A&#209;OS\2018\UA%202017-A\Estad&#237;stica\Estad&#237;stica%20Contadur&#237;a\Est,%20Correlacionales\ejercicioclasecorrel.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Jaime%20Cesar%20L&#243;pez%20C\Desktop\A&#209;OS\2018\UA%202017-A\Estad&#237;stica\Estad&#237;stica%20Contadur&#237;a\Est,%20Correlacionales\ejercicioclasecorrel.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Jaime%20Cesar%20L&#243;pez%20C\Desktop\A&#209;OS\2018\UA%202017-A\Estad&#237;stica\Estad&#237;stica%20Contadur&#237;a\Est,%20Correlacionales\ejercicioclasecorrel.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35"/>
    </mc:Choice>
    <mc:Fallback>
      <c:style val="35"/>
    </mc:Fallback>
  </mc:AlternateContent>
  <c:chart>
    <c:title>
      <c:tx>
        <c:rich>
          <a:bodyPr/>
          <a:lstStyle/>
          <a:p>
            <a:pPr>
              <a:defRPr/>
            </a:pPr>
            <a:r>
              <a:rPr lang="en-US"/>
              <a:t>Peso corporal en funcion de la Talla</a:t>
            </a:r>
          </a:p>
        </c:rich>
      </c:tx>
      <c:layout>
        <c:manualLayout>
          <c:xMode val="edge"/>
          <c:yMode val="edge"/>
          <c:x val="0.13942366579177604"/>
          <c:y val="2.7777777777777776E-2"/>
        </c:manualLayout>
      </c:layout>
      <c:overlay val="0"/>
    </c:title>
    <c:autoTitleDeleted val="0"/>
    <c:plotArea>
      <c:layout>
        <c:manualLayout>
          <c:layoutTarget val="inner"/>
          <c:xMode val="edge"/>
          <c:yMode val="edge"/>
          <c:x val="0.13089129483814524"/>
          <c:y val="0.15776647710702829"/>
          <c:w val="0.83131714785651789"/>
          <c:h val="0.68826735199766698"/>
        </c:manualLayout>
      </c:layout>
      <c:scatterChart>
        <c:scatterStyle val="lineMarker"/>
        <c:varyColors val="0"/>
        <c:ser>
          <c:idx val="0"/>
          <c:order val="0"/>
          <c:spPr>
            <a:ln w="47625">
              <a:noFill/>
            </a:ln>
          </c:spPr>
          <c:trendline>
            <c:trendlineType val="linear"/>
            <c:dispRSqr val="1"/>
            <c:dispEq val="1"/>
            <c:trendlineLbl>
              <c:layout>
                <c:manualLayout>
                  <c:x val="0.13929155730533682"/>
                  <c:y val="0.32343394575678042"/>
                </c:manualLayout>
              </c:layout>
              <c:tx>
                <c:rich>
                  <a:bodyPr/>
                  <a:lstStyle/>
                  <a:p>
                    <a:pPr>
                      <a:defRPr/>
                    </a:pPr>
                    <a:r>
                      <a:rPr lang="en-US" sz="1050" b="1" baseline="0"/>
                      <a:t>y = 0.269x - 10.492
R² = 0.9923</a:t>
                    </a:r>
                    <a:endParaRPr lang="en-US" sz="1050" b="1"/>
                  </a:p>
                </c:rich>
              </c:tx>
              <c:numFmt formatCode="General" sourceLinked="0"/>
            </c:trendlineLbl>
          </c:trendline>
          <c:xVal>
            <c:numRef>
              <c:f>Hoja1!$A$2:$A$21</c:f>
              <c:numCache>
                <c:formatCode>General</c:formatCode>
                <c:ptCount val="20"/>
                <c:pt idx="0">
                  <c:v>52.2</c:v>
                </c:pt>
                <c:pt idx="1">
                  <c:v>64.8</c:v>
                </c:pt>
                <c:pt idx="2">
                  <c:v>68.900000000000006</c:v>
                </c:pt>
                <c:pt idx="3">
                  <c:v>72.099999999999994</c:v>
                </c:pt>
                <c:pt idx="4">
                  <c:v>74.8</c:v>
                </c:pt>
                <c:pt idx="5">
                  <c:v>77.3</c:v>
                </c:pt>
                <c:pt idx="6">
                  <c:v>79.5</c:v>
                </c:pt>
                <c:pt idx="7">
                  <c:v>80</c:v>
                </c:pt>
                <c:pt idx="8">
                  <c:v>81.3</c:v>
                </c:pt>
                <c:pt idx="9">
                  <c:v>82.1</c:v>
                </c:pt>
                <c:pt idx="10">
                  <c:v>83.1</c:v>
                </c:pt>
                <c:pt idx="11">
                  <c:v>87</c:v>
                </c:pt>
                <c:pt idx="12">
                  <c:v>95.1</c:v>
                </c:pt>
                <c:pt idx="13">
                  <c:v>98.6</c:v>
                </c:pt>
                <c:pt idx="14">
                  <c:v>101.5</c:v>
                </c:pt>
                <c:pt idx="15">
                  <c:v>103.1</c:v>
                </c:pt>
                <c:pt idx="16">
                  <c:v>104.5</c:v>
                </c:pt>
                <c:pt idx="17">
                  <c:v>106.7</c:v>
                </c:pt>
                <c:pt idx="18">
                  <c:v>110</c:v>
                </c:pt>
                <c:pt idx="19">
                  <c:v>112</c:v>
                </c:pt>
              </c:numCache>
            </c:numRef>
          </c:xVal>
          <c:yVal>
            <c:numRef>
              <c:f>Hoja1!$B$2:$B$21</c:f>
              <c:numCache>
                <c:formatCode>General</c:formatCode>
                <c:ptCount val="20"/>
                <c:pt idx="0">
                  <c:v>3.45</c:v>
                </c:pt>
                <c:pt idx="1">
                  <c:v>7.15</c:v>
                </c:pt>
                <c:pt idx="2">
                  <c:v>8.25</c:v>
                </c:pt>
                <c:pt idx="3">
                  <c:v>9.25</c:v>
                </c:pt>
                <c:pt idx="4">
                  <c:v>9.9499999999999993</c:v>
                </c:pt>
                <c:pt idx="5">
                  <c:v>10.5</c:v>
                </c:pt>
                <c:pt idx="6">
                  <c:v>11.4</c:v>
                </c:pt>
                <c:pt idx="7">
                  <c:v>10.8</c:v>
                </c:pt>
                <c:pt idx="8">
                  <c:v>11</c:v>
                </c:pt>
                <c:pt idx="9">
                  <c:v>11.4</c:v>
                </c:pt>
                <c:pt idx="10">
                  <c:v>11.6</c:v>
                </c:pt>
                <c:pt idx="11">
                  <c:v>12.5</c:v>
                </c:pt>
                <c:pt idx="12">
                  <c:v>14.5</c:v>
                </c:pt>
                <c:pt idx="13">
                  <c:v>15.5</c:v>
                </c:pt>
                <c:pt idx="14">
                  <c:v>16.5</c:v>
                </c:pt>
                <c:pt idx="15">
                  <c:v>16.95</c:v>
                </c:pt>
                <c:pt idx="16">
                  <c:v>17.5</c:v>
                </c:pt>
                <c:pt idx="17">
                  <c:v>19</c:v>
                </c:pt>
                <c:pt idx="18">
                  <c:v>19.5</c:v>
                </c:pt>
                <c:pt idx="19">
                  <c:v>20.100000000000001</c:v>
                </c:pt>
              </c:numCache>
            </c:numRef>
          </c:yVal>
          <c:smooth val="0"/>
        </c:ser>
        <c:dLbls>
          <c:showLegendKey val="0"/>
          <c:showVal val="0"/>
          <c:showCatName val="0"/>
          <c:showSerName val="0"/>
          <c:showPercent val="0"/>
          <c:showBubbleSize val="0"/>
        </c:dLbls>
        <c:axId val="-198376656"/>
        <c:axId val="-198375024"/>
      </c:scatterChart>
      <c:valAx>
        <c:axId val="-198376656"/>
        <c:scaling>
          <c:orientation val="minMax"/>
        </c:scaling>
        <c:delete val="0"/>
        <c:axPos val="b"/>
        <c:title>
          <c:tx>
            <c:rich>
              <a:bodyPr/>
              <a:lstStyle/>
              <a:p>
                <a:pPr>
                  <a:defRPr/>
                </a:pPr>
                <a:r>
                  <a:rPr lang="en-US"/>
                  <a:t>Talla (cm)</a:t>
                </a:r>
              </a:p>
            </c:rich>
          </c:tx>
          <c:layout/>
          <c:overlay val="0"/>
        </c:title>
        <c:numFmt formatCode="General" sourceLinked="1"/>
        <c:majorTickMark val="none"/>
        <c:minorTickMark val="none"/>
        <c:tickLblPos val="nextTo"/>
        <c:crossAx val="-198375024"/>
        <c:crosses val="autoZero"/>
        <c:crossBetween val="midCat"/>
      </c:valAx>
      <c:valAx>
        <c:axId val="-198375024"/>
        <c:scaling>
          <c:orientation val="minMax"/>
        </c:scaling>
        <c:delete val="0"/>
        <c:axPos val="l"/>
        <c:majorGridlines/>
        <c:title>
          <c:tx>
            <c:rich>
              <a:bodyPr/>
              <a:lstStyle/>
              <a:p>
                <a:pPr>
                  <a:defRPr/>
                </a:pPr>
                <a:r>
                  <a:rPr lang="en-US"/>
                  <a:t>Peso Corporal (Kg)</a:t>
                </a:r>
              </a:p>
            </c:rich>
          </c:tx>
          <c:layout/>
          <c:overlay val="0"/>
        </c:title>
        <c:numFmt formatCode="General" sourceLinked="1"/>
        <c:majorTickMark val="none"/>
        <c:minorTickMark val="none"/>
        <c:tickLblPos val="nextTo"/>
        <c:crossAx val="-198376656"/>
        <c:crosses val="autoZero"/>
        <c:crossBetween val="midCat"/>
      </c:valAx>
    </c:plotArea>
    <c:legend>
      <c:legendPos val="r"/>
      <c:layout>
        <c:manualLayout>
          <c:xMode val="edge"/>
          <c:yMode val="edge"/>
          <c:x val="0.14322112860892386"/>
          <c:y val="0.22409521726450865"/>
          <c:w val="0.25400109361329831"/>
          <c:h val="0.16743438320209975"/>
        </c:manualLayout>
      </c:layout>
      <c:overlay val="0"/>
    </c:legend>
    <c:plotVisOnly val="1"/>
    <c:dispBlanksAs val="gap"/>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a:lstStyle/>
          <a:p>
            <a:pPr>
              <a:defRPr/>
            </a:pPr>
            <a:r>
              <a:rPr lang="es-MX"/>
              <a:t>Calificaciones de Matemáticas y Física.</a:t>
            </a:r>
          </a:p>
        </c:rich>
      </c:tx>
      <c:layout/>
      <c:overlay val="0"/>
    </c:title>
    <c:autoTitleDeleted val="0"/>
    <c:plotArea>
      <c:layout>
        <c:manualLayout>
          <c:layoutTarget val="inner"/>
          <c:xMode val="edge"/>
          <c:yMode val="edge"/>
          <c:x val="0.11338146745497643"/>
          <c:y val="0.15737275537273418"/>
          <c:w val="0.85083907764124644"/>
          <c:h val="0.66504283109282902"/>
        </c:manualLayout>
      </c:layout>
      <c:scatterChart>
        <c:scatterStyle val="lineMarker"/>
        <c:varyColors val="0"/>
        <c:ser>
          <c:idx val="0"/>
          <c:order val="0"/>
          <c:spPr>
            <a:ln w="28575">
              <a:noFill/>
            </a:ln>
          </c:spPr>
          <c:trendline>
            <c:trendlineType val="linear"/>
            <c:dispRSqr val="1"/>
            <c:dispEq val="1"/>
            <c:trendlineLbl>
              <c:layout>
                <c:manualLayout>
                  <c:x val="-0.47250633463204644"/>
                  <c:y val="-9.9671816763967219E-2"/>
                </c:manualLayout>
              </c:layout>
              <c:numFmt formatCode="General" sourceLinked="0"/>
            </c:trendlineLbl>
          </c:trendline>
          <c:trendline>
            <c:trendlineType val="linear"/>
            <c:dispRSqr val="0"/>
            <c:dispEq val="0"/>
          </c:trendline>
          <c:xVal>
            <c:numRef>
              <c:f>Hoja3!$B$4:$M$4</c:f>
              <c:numCache>
                <c:formatCode>General</c:formatCode>
                <c:ptCount val="12"/>
                <c:pt idx="0">
                  <c:v>2</c:v>
                </c:pt>
                <c:pt idx="1">
                  <c:v>3</c:v>
                </c:pt>
                <c:pt idx="2">
                  <c:v>4</c:v>
                </c:pt>
                <c:pt idx="3">
                  <c:v>4</c:v>
                </c:pt>
                <c:pt idx="4">
                  <c:v>5</c:v>
                </c:pt>
                <c:pt idx="5">
                  <c:v>6</c:v>
                </c:pt>
                <c:pt idx="6">
                  <c:v>6</c:v>
                </c:pt>
                <c:pt idx="7">
                  <c:v>7</c:v>
                </c:pt>
                <c:pt idx="8">
                  <c:v>7</c:v>
                </c:pt>
                <c:pt idx="9">
                  <c:v>8</c:v>
                </c:pt>
                <c:pt idx="10">
                  <c:v>10</c:v>
                </c:pt>
                <c:pt idx="11">
                  <c:v>10</c:v>
                </c:pt>
              </c:numCache>
            </c:numRef>
          </c:xVal>
          <c:yVal>
            <c:numRef>
              <c:f>Hoja3!$B$5:$M$5</c:f>
              <c:numCache>
                <c:formatCode>General</c:formatCode>
                <c:ptCount val="12"/>
                <c:pt idx="0">
                  <c:v>1</c:v>
                </c:pt>
                <c:pt idx="1">
                  <c:v>3</c:v>
                </c:pt>
                <c:pt idx="2">
                  <c:v>2</c:v>
                </c:pt>
                <c:pt idx="3">
                  <c:v>4</c:v>
                </c:pt>
                <c:pt idx="4">
                  <c:v>4</c:v>
                </c:pt>
                <c:pt idx="5">
                  <c:v>4</c:v>
                </c:pt>
                <c:pt idx="6">
                  <c:v>6</c:v>
                </c:pt>
                <c:pt idx="7">
                  <c:v>4</c:v>
                </c:pt>
                <c:pt idx="8">
                  <c:v>6</c:v>
                </c:pt>
                <c:pt idx="9">
                  <c:v>7</c:v>
                </c:pt>
                <c:pt idx="10">
                  <c:v>9</c:v>
                </c:pt>
                <c:pt idx="11">
                  <c:v>10</c:v>
                </c:pt>
              </c:numCache>
            </c:numRef>
          </c:yVal>
          <c:smooth val="0"/>
        </c:ser>
        <c:dLbls>
          <c:showLegendKey val="0"/>
          <c:showVal val="0"/>
          <c:showCatName val="0"/>
          <c:showSerName val="0"/>
          <c:showPercent val="0"/>
          <c:showBubbleSize val="0"/>
        </c:dLbls>
        <c:axId val="-131411072"/>
        <c:axId val="-131404544"/>
      </c:scatterChart>
      <c:valAx>
        <c:axId val="-131411072"/>
        <c:scaling>
          <c:orientation val="minMax"/>
        </c:scaling>
        <c:delete val="0"/>
        <c:axPos val="b"/>
        <c:title>
          <c:tx>
            <c:rich>
              <a:bodyPr/>
              <a:lstStyle/>
              <a:p>
                <a:pPr>
                  <a:defRPr/>
                </a:pPr>
                <a:r>
                  <a:rPr lang="en-US"/>
                  <a:t>Física</a:t>
                </a:r>
              </a:p>
            </c:rich>
          </c:tx>
          <c:layout/>
          <c:overlay val="0"/>
        </c:title>
        <c:numFmt formatCode="General" sourceLinked="1"/>
        <c:majorTickMark val="out"/>
        <c:minorTickMark val="none"/>
        <c:tickLblPos val="nextTo"/>
        <c:crossAx val="-131404544"/>
        <c:crosses val="autoZero"/>
        <c:crossBetween val="midCat"/>
      </c:valAx>
      <c:valAx>
        <c:axId val="-131404544"/>
        <c:scaling>
          <c:orientation val="minMax"/>
        </c:scaling>
        <c:delete val="0"/>
        <c:axPos val="l"/>
        <c:majorGridlines/>
        <c:minorGridlines/>
        <c:title>
          <c:tx>
            <c:rich>
              <a:bodyPr rot="0" vert="wordArtVert"/>
              <a:lstStyle/>
              <a:p>
                <a:pPr>
                  <a:defRPr/>
                </a:pPr>
                <a:r>
                  <a:rPr lang="en-US"/>
                  <a:t>Matemáticas</a:t>
                </a:r>
              </a:p>
            </c:rich>
          </c:tx>
          <c:layout/>
          <c:overlay val="0"/>
        </c:title>
        <c:numFmt formatCode="General" sourceLinked="1"/>
        <c:majorTickMark val="out"/>
        <c:minorTickMark val="none"/>
        <c:tickLblPos val="nextTo"/>
        <c:crossAx val="-131411072"/>
        <c:crosses val="autoZero"/>
        <c:crossBetween val="midCat"/>
        <c:minorUnit val="1"/>
      </c:valAx>
    </c:plotArea>
    <c:legend>
      <c:legendPos val="r"/>
      <c:layout>
        <c:manualLayout>
          <c:xMode val="edge"/>
          <c:yMode val="edge"/>
          <c:x val="0.71524707335458504"/>
          <c:y val="0.59859986147039279"/>
          <c:w val="0.21093516424633771"/>
          <c:h val="0.20289374920486833"/>
        </c:manualLayout>
      </c:layout>
      <c:overlay val="0"/>
    </c:legend>
    <c:plotVisOnly val="1"/>
    <c:dispBlanksAs val="gap"/>
    <c:showDLblsOverMax val="0"/>
  </c:chart>
  <c:spPr>
    <a:solidFill>
      <a:schemeClr val="accent2"/>
    </a:solidFill>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37"/>
    </mc:Choice>
    <mc:Fallback>
      <c:style val="37"/>
    </mc:Fallback>
  </mc:AlternateContent>
  <c:chart>
    <c:title>
      <c:tx>
        <c:rich>
          <a:bodyPr/>
          <a:lstStyle/>
          <a:p>
            <a:pPr>
              <a:defRPr/>
            </a:pPr>
            <a:r>
              <a:rPr lang="en-US"/>
              <a:t>H en función de M</a:t>
            </a:r>
          </a:p>
        </c:rich>
      </c:tx>
      <c:layout/>
      <c:overlay val="0"/>
    </c:title>
    <c:autoTitleDeleted val="0"/>
    <c:plotArea>
      <c:layout>
        <c:manualLayout>
          <c:layoutTarget val="inner"/>
          <c:xMode val="edge"/>
          <c:yMode val="edge"/>
          <c:x val="0.1717108486439195"/>
          <c:y val="0.12535906969962088"/>
          <c:w val="0.78562335958005236"/>
          <c:h val="0.71604512977544477"/>
        </c:manualLayout>
      </c:layout>
      <c:scatterChart>
        <c:scatterStyle val="lineMarker"/>
        <c:varyColors val="0"/>
        <c:ser>
          <c:idx val="0"/>
          <c:order val="0"/>
          <c:spPr>
            <a:ln w="47625">
              <a:noFill/>
            </a:ln>
          </c:spPr>
          <c:trendline>
            <c:trendlineType val="linear"/>
            <c:dispRSqr val="0"/>
            <c:dispEq val="0"/>
          </c:trendline>
          <c:trendline>
            <c:trendlineType val="linear"/>
            <c:dispRSqr val="1"/>
            <c:dispEq val="1"/>
            <c:trendlineLbl>
              <c:layout>
                <c:manualLayout>
                  <c:x val="6.7246281714785656E-3"/>
                  <c:y val="0.32048738699329249"/>
                </c:manualLayout>
              </c:layout>
              <c:tx>
                <c:rich>
                  <a:bodyPr/>
                  <a:lstStyle/>
                  <a:p>
                    <a:pPr>
                      <a:defRPr/>
                    </a:pPr>
                    <a:r>
                      <a:rPr lang="en-US" sz="1050" b="1" baseline="0"/>
                      <a:t>y = 1.1311x + 2.8649
R² = 0.5228</a:t>
                    </a:r>
                    <a:endParaRPr lang="en-US" sz="1050" b="1"/>
                  </a:p>
                </c:rich>
              </c:tx>
              <c:numFmt formatCode="General" sourceLinked="0"/>
            </c:trendlineLbl>
          </c:trendline>
          <c:trendline>
            <c:trendlineType val="linear"/>
            <c:dispRSqr val="0"/>
            <c:dispEq val="0"/>
          </c:trendline>
          <c:xVal>
            <c:numRef>
              <c:f>Hoja4!$K$8:$K$25</c:f>
              <c:numCache>
                <c:formatCode>General</c:formatCode>
                <c:ptCount val="18"/>
                <c:pt idx="0">
                  <c:v>5</c:v>
                </c:pt>
                <c:pt idx="1">
                  <c:v>8</c:v>
                </c:pt>
                <c:pt idx="2">
                  <c:v>9</c:v>
                </c:pt>
                <c:pt idx="3">
                  <c:v>3</c:v>
                </c:pt>
                <c:pt idx="4">
                  <c:v>1</c:v>
                </c:pt>
                <c:pt idx="5">
                  <c:v>2</c:v>
                </c:pt>
                <c:pt idx="6">
                  <c:v>4</c:v>
                </c:pt>
                <c:pt idx="7">
                  <c:v>5</c:v>
                </c:pt>
                <c:pt idx="8">
                  <c:v>7</c:v>
                </c:pt>
                <c:pt idx="9">
                  <c:v>8</c:v>
                </c:pt>
                <c:pt idx="10">
                  <c:v>9</c:v>
                </c:pt>
                <c:pt idx="11">
                  <c:v>6</c:v>
                </c:pt>
                <c:pt idx="12">
                  <c:v>15</c:v>
                </c:pt>
                <c:pt idx="13">
                  <c:v>11</c:v>
                </c:pt>
                <c:pt idx="14">
                  <c:v>16</c:v>
                </c:pt>
                <c:pt idx="15">
                  <c:v>14</c:v>
                </c:pt>
                <c:pt idx="16">
                  <c:v>19</c:v>
                </c:pt>
                <c:pt idx="17">
                  <c:v>5.5</c:v>
                </c:pt>
              </c:numCache>
            </c:numRef>
          </c:xVal>
          <c:yVal>
            <c:numRef>
              <c:f>Hoja4!$L$8:$L$25</c:f>
              <c:numCache>
                <c:formatCode>0.00</c:formatCode>
                <c:ptCount val="18"/>
                <c:pt idx="0">
                  <c:v>1</c:v>
                </c:pt>
                <c:pt idx="1">
                  <c:v>11.668203902424459</c:v>
                </c:pt>
                <c:pt idx="2">
                  <c:v>25</c:v>
                </c:pt>
                <c:pt idx="3">
                  <c:v>8.9016280092527111</c:v>
                </c:pt>
                <c:pt idx="4">
                  <c:v>5.8945862057414784</c:v>
                </c:pt>
                <c:pt idx="5">
                  <c:v>6.2732287040664367</c:v>
                </c:pt>
                <c:pt idx="6">
                  <c:v>5.5434832684516469</c:v>
                </c:pt>
                <c:pt idx="7">
                  <c:v>7.3622516808030234</c:v>
                </c:pt>
                <c:pt idx="8">
                  <c:v>15.9657335090027</c:v>
                </c:pt>
                <c:pt idx="9">
                  <c:v>15</c:v>
                </c:pt>
                <c:pt idx="10">
                  <c:v>12.459565741794915</c:v>
                </c:pt>
                <c:pt idx="11">
                  <c:v>12</c:v>
                </c:pt>
                <c:pt idx="12">
                  <c:v>18.314579667213671</c:v>
                </c:pt>
                <c:pt idx="13">
                  <c:v>2</c:v>
                </c:pt>
                <c:pt idx="14">
                  <c:v>24.452108151313521</c:v>
                </c:pt>
                <c:pt idx="15">
                  <c:v>21.360832194250683</c:v>
                </c:pt>
                <c:pt idx="16">
                  <c:v>23.212983229427167</c:v>
                </c:pt>
                <c:pt idx="17">
                  <c:v>2</c:v>
                </c:pt>
              </c:numCache>
            </c:numRef>
          </c:yVal>
          <c:smooth val="0"/>
        </c:ser>
        <c:dLbls>
          <c:showLegendKey val="0"/>
          <c:showVal val="0"/>
          <c:showCatName val="0"/>
          <c:showSerName val="0"/>
          <c:showPercent val="0"/>
          <c:showBubbleSize val="0"/>
        </c:dLbls>
        <c:axId val="-240891408"/>
        <c:axId val="-240895216"/>
      </c:scatterChart>
      <c:valAx>
        <c:axId val="-240891408"/>
        <c:scaling>
          <c:orientation val="minMax"/>
        </c:scaling>
        <c:delete val="0"/>
        <c:axPos val="b"/>
        <c:title>
          <c:tx>
            <c:rich>
              <a:bodyPr/>
              <a:lstStyle/>
              <a:p>
                <a:pPr>
                  <a:defRPr/>
                </a:pPr>
                <a:r>
                  <a:rPr lang="en-US"/>
                  <a:t>M</a:t>
                </a:r>
              </a:p>
            </c:rich>
          </c:tx>
          <c:layout/>
          <c:overlay val="0"/>
        </c:title>
        <c:numFmt formatCode="General" sourceLinked="1"/>
        <c:majorTickMark val="none"/>
        <c:minorTickMark val="none"/>
        <c:tickLblPos val="nextTo"/>
        <c:crossAx val="-240895216"/>
        <c:crosses val="autoZero"/>
        <c:crossBetween val="midCat"/>
      </c:valAx>
      <c:valAx>
        <c:axId val="-240895216"/>
        <c:scaling>
          <c:orientation val="minMax"/>
        </c:scaling>
        <c:delete val="0"/>
        <c:axPos val="l"/>
        <c:majorGridlines/>
        <c:title>
          <c:tx>
            <c:rich>
              <a:bodyPr rot="0" vert="wordArtVert"/>
              <a:lstStyle/>
              <a:p>
                <a:pPr>
                  <a:defRPr/>
                </a:pPr>
                <a:r>
                  <a:rPr lang="en-US"/>
                  <a:t>H</a:t>
                </a:r>
              </a:p>
            </c:rich>
          </c:tx>
          <c:layout/>
          <c:overlay val="0"/>
        </c:title>
        <c:numFmt formatCode="0.00" sourceLinked="1"/>
        <c:majorTickMark val="none"/>
        <c:minorTickMark val="none"/>
        <c:tickLblPos val="nextTo"/>
        <c:crossAx val="-240891408"/>
        <c:crosses val="autoZero"/>
        <c:crossBetween val="midCat"/>
      </c:valAx>
    </c:plotArea>
    <c:legend>
      <c:legendPos val="r"/>
      <c:legendEntry>
        <c:idx val="1"/>
        <c:delete val="1"/>
      </c:legendEntry>
      <c:legendEntry>
        <c:idx val="2"/>
        <c:delete val="1"/>
      </c:legendEntry>
      <c:legendEntry>
        <c:idx val="3"/>
        <c:delete val="1"/>
      </c:legendEntry>
      <c:layout>
        <c:manualLayout>
          <c:xMode val="edge"/>
          <c:yMode val="edge"/>
          <c:x val="0.21586198600174983"/>
          <c:y val="0.24743547681539807"/>
          <c:w val="0.12858245844269467"/>
          <c:h val="8.3717191601049873E-2"/>
        </c:manualLayout>
      </c:layout>
      <c:overlay val="0"/>
    </c:legend>
    <c:plotVisOnly val="1"/>
    <c:dispBlanksAs val="gap"/>
    <c:showDLblsOverMax val="0"/>
  </c:chart>
  <c:spPr>
    <a:solidFill>
      <a:schemeClr val="accent4">
        <a:lumMod val="60000"/>
        <a:lumOff val="40000"/>
      </a:schemeClr>
    </a:solidFill>
  </c:spPr>
  <c:externalData r:id="rId1">
    <c:autoUpdate val="0"/>
  </c:externalData>
</c:chartSpace>
</file>

<file path=ppt/diagrams/_rels/data7.xml.rels><?xml version="1.0" encoding="UTF-8" standalone="yes"?>
<Relationships xmlns="http://schemas.openxmlformats.org/package/2006/relationships"><Relationship Id="rId1" Type="http://schemas.openxmlformats.org/officeDocument/2006/relationships/image" Target="../media/image1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4933B2-A241-48E3-B948-D97A02B1079C}"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es-MX"/>
        </a:p>
      </dgm:t>
    </dgm:pt>
    <dgm:pt modelId="{51F36218-96E6-4702-83D0-61A2163E94C9}">
      <dgm:prSet phldrT="[Texto]"/>
      <dgm:spPr/>
      <dgm:t>
        <a:bodyPr/>
        <a:lstStyle/>
        <a:p>
          <a:r>
            <a:rPr lang="es-MX" dirty="0" smtClean="0"/>
            <a:t>Se realizan cuando no se pueden manipular las variables de tratamiento debido a las siguientes razones:  </a:t>
          </a:r>
          <a:endParaRPr lang="es-MX" dirty="0"/>
        </a:p>
      </dgm:t>
    </dgm:pt>
    <dgm:pt modelId="{878480A3-3191-4DA2-9B41-50996C1BE19F}" type="parTrans" cxnId="{1EF88509-74E5-447E-A22F-6E94987444C5}">
      <dgm:prSet/>
      <dgm:spPr/>
      <dgm:t>
        <a:bodyPr/>
        <a:lstStyle/>
        <a:p>
          <a:endParaRPr lang="es-MX"/>
        </a:p>
      </dgm:t>
    </dgm:pt>
    <dgm:pt modelId="{BCFD07B4-AD5E-48CB-942B-EE9DB70F84B3}" type="sibTrans" cxnId="{1EF88509-74E5-447E-A22F-6E94987444C5}">
      <dgm:prSet/>
      <dgm:spPr/>
      <dgm:t>
        <a:bodyPr/>
        <a:lstStyle/>
        <a:p>
          <a:endParaRPr lang="es-MX"/>
        </a:p>
      </dgm:t>
    </dgm:pt>
    <dgm:pt modelId="{AA81DD36-B684-4445-AE9E-E9298F44C874}">
      <dgm:prSet phldrT="[Texto]" custT="1"/>
      <dgm:spPr/>
      <dgm:t>
        <a:bodyPr/>
        <a:lstStyle/>
        <a:p>
          <a:pPr algn="l"/>
          <a:r>
            <a:rPr lang="es-MX" sz="2400" dirty="0" smtClean="0"/>
            <a:t>1. Es imposible manipular físicamente las variables. </a:t>
          </a:r>
          <a:endParaRPr lang="es-MX" sz="2400" dirty="0"/>
        </a:p>
      </dgm:t>
    </dgm:pt>
    <dgm:pt modelId="{A6D1F8A2-C99C-4D91-B081-04399E108E9D}" type="parTrans" cxnId="{8BF3A695-0AC8-4900-8B85-37D3A912C06E}">
      <dgm:prSet/>
      <dgm:spPr/>
      <dgm:t>
        <a:bodyPr/>
        <a:lstStyle/>
        <a:p>
          <a:endParaRPr lang="es-MX"/>
        </a:p>
      </dgm:t>
    </dgm:pt>
    <dgm:pt modelId="{C8FD2B8E-5C82-4E2E-B3E6-1F86A091B789}" type="sibTrans" cxnId="{8BF3A695-0AC8-4900-8B85-37D3A912C06E}">
      <dgm:prSet/>
      <dgm:spPr/>
      <dgm:t>
        <a:bodyPr/>
        <a:lstStyle/>
        <a:p>
          <a:endParaRPr lang="es-MX"/>
        </a:p>
      </dgm:t>
    </dgm:pt>
    <dgm:pt modelId="{C82527B5-5D6B-4094-9279-AB39F5C8939B}">
      <dgm:prSet phldrT="[Texto]" custT="1"/>
      <dgm:spPr/>
      <dgm:t>
        <a:bodyPr/>
        <a:lstStyle/>
        <a:p>
          <a:pPr algn="l"/>
          <a:r>
            <a:rPr lang="es-MX" sz="2400" dirty="0" smtClean="0"/>
            <a:t>2. Los sucesos ya han ocurrido.</a:t>
          </a:r>
          <a:endParaRPr lang="es-MX" sz="2400" dirty="0"/>
        </a:p>
      </dgm:t>
    </dgm:pt>
    <dgm:pt modelId="{8EFC2B8F-24EF-44B9-9168-6765C5B71D2F}" type="parTrans" cxnId="{BC8D023F-1D13-41F8-A1B4-D6E8957F23A6}">
      <dgm:prSet/>
      <dgm:spPr/>
      <dgm:t>
        <a:bodyPr/>
        <a:lstStyle/>
        <a:p>
          <a:endParaRPr lang="es-MX"/>
        </a:p>
      </dgm:t>
    </dgm:pt>
    <dgm:pt modelId="{14AB0BB8-019E-46B5-96AD-FF044B627513}" type="sibTrans" cxnId="{BC8D023F-1D13-41F8-A1B4-D6E8957F23A6}">
      <dgm:prSet/>
      <dgm:spPr/>
      <dgm:t>
        <a:bodyPr/>
        <a:lstStyle/>
        <a:p>
          <a:endParaRPr lang="es-MX"/>
        </a:p>
      </dgm:t>
    </dgm:pt>
    <dgm:pt modelId="{EAC431BD-AF48-4E6F-8061-9FB5B4B38F81}">
      <dgm:prSet custT="1"/>
      <dgm:spPr/>
      <dgm:t>
        <a:bodyPr/>
        <a:lstStyle/>
        <a:p>
          <a:r>
            <a:rPr lang="es-MX" sz="2400" dirty="0" smtClean="0"/>
            <a:t>3. </a:t>
          </a:r>
          <a:r>
            <a:rPr lang="es-MX" sz="2400" dirty="0" smtClean="0"/>
            <a:t>Se basa en observaciones </a:t>
          </a:r>
          <a:r>
            <a:rPr lang="es-MX" sz="2400" dirty="0" err="1" smtClean="0"/>
            <a:t>muestrales</a:t>
          </a:r>
          <a:r>
            <a:rPr lang="es-MX" sz="2400" dirty="0" smtClean="0"/>
            <a:t> y por lo tanto depende mucho de una correcta técnica de muestreo..</a:t>
          </a:r>
          <a:endParaRPr lang="es-MX" sz="2400" dirty="0"/>
        </a:p>
      </dgm:t>
    </dgm:pt>
    <dgm:pt modelId="{2BE5060E-F51D-41ED-A890-869EA0B81B64}" type="parTrans" cxnId="{7557E5F9-E385-4B3F-82A2-B031BFBD0727}">
      <dgm:prSet/>
      <dgm:spPr/>
      <dgm:t>
        <a:bodyPr/>
        <a:lstStyle/>
        <a:p>
          <a:endParaRPr lang="es-MX"/>
        </a:p>
      </dgm:t>
    </dgm:pt>
    <dgm:pt modelId="{C0B8A81B-0F74-4660-B5D8-6945C09F3079}" type="sibTrans" cxnId="{7557E5F9-E385-4B3F-82A2-B031BFBD0727}">
      <dgm:prSet/>
      <dgm:spPr/>
      <dgm:t>
        <a:bodyPr/>
        <a:lstStyle/>
        <a:p>
          <a:endParaRPr lang="es-MX"/>
        </a:p>
      </dgm:t>
    </dgm:pt>
    <dgm:pt modelId="{EC238381-4628-4969-A020-8EA9382B3D01}" type="pres">
      <dgm:prSet presAssocID="{6D4933B2-A241-48E3-B948-D97A02B1079C}" presName="layout" presStyleCnt="0">
        <dgm:presLayoutVars>
          <dgm:chMax/>
          <dgm:chPref/>
          <dgm:dir/>
          <dgm:animOne val="branch"/>
          <dgm:animLvl val="lvl"/>
          <dgm:resizeHandles/>
        </dgm:presLayoutVars>
      </dgm:prSet>
      <dgm:spPr/>
      <dgm:t>
        <a:bodyPr/>
        <a:lstStyle/>
        <a:p>
          <a:endParaRPr lang="es-MX"/>
        </a:p>
      </dgm:t>
    </dgm:pt>
    <dgm:pt modelId="{E3F8A59C-664C-46FA-B993-470351CD1C19}" type="pres">
      <dgm:prSet presAssocID="{51F36218-96E6-4702-83D0-61A2163E94C9}" presName="root" presStyleCnt="0">
        <dgm:presLayoutVars>
          <dgm:chMax/>
          <dgm:chPref val="4"/>
        </dgm:presLayoutVars>
      </dgm:prSet>
      <dgm:spPr/>
    </dgm:pt>
    <dgm:pt modelId="{D9F071DF-1AB9-4F66-9A55-CAEA89994F5F}" type="pres">
      <dgm:prSet presAssocID="{51F36218-96E6-4702-83D0-61A2163E94C9}" presName="rootComposite" presStyleCnt="0">
        <dgm:presLayoutVars/>
      </dgm:prSet>
      <dgm:spPr/>
    </dgm:pt>
    <dgm:pt modelId="{05267B03-C7B7-49AC-946D-0858DC15E4F7}" type="pres">
      <dgm:prSet presAssocID="{51F36218-96E6-4702-83D0-61A2163E94C9}" presName="rootText" presStyleLbl="node0" presStyleIdx="0" presStyleCnt="1" custLinFactNeighborX="773" custLinFactNeighborY="14437">
        <dgm:presLayoutVars>
          <dgm:chMax/>
          <dgm:chPref val="4"/>
        </dgm:presLayoutVars>
      </dgm:prSet>
      <dgm:spPr/>
      <dgm:t>
        <a:bodyPr/>
        <a:lstStyle/>
        <a:p>
          <a:endParaRPr lang="es-MX"/>
        </a:p>
      </dgm:t>
    </dgm:pt>
    <dgm:pt modelId="{203B69C7-6CDB-47C3-A087-19AEAEDCB282}" type="pres">
      <dgm:prSet presAssocID="{51F36218-96E6-4702-83D0-61A2163E94C9}" presName="childShape" presStyleCnt="0">
        <dgm:presLayoutVars>
          <dgm:chMax val="0"/>
          <dgm:chPref val="0"/>
        </dgm:presLayoutVars>
      </dgm:prSet>
      <dgm:spPr/>
    </dgm:pt>
    <dgm:pt modelId="{F314931D-1D12-4B5C-B43A-4F9F113DC76A}" type="pres">
      <dgm:prSet presAssocID="{AA81DD36-B684-4445-AE9E-E9298F44C874}" presName="childComposite" presStyleCnt="0">
        <dgm:presLayoutVars>
          <dgm:chMax val="0"/>
          <dgm:chPref val="0"/>
        </dgm:presLayoutVars>
      </dgm:prSet>
      <dgm:spPr/>
    </dgm:pt>
    <dgm:pt modelId="{3BCF8953-1A30-4B4D-87FA-ACBDC7979F3B}" type="pres">
      <dgm:prSet presAssocID="{AA81DD36-B684-4445-AE9E-E9298F44C874}" presName="Image" presStyleLbl="node1" presStyleIdx="0" presStyleCnt="3"/>
      <dgm:spPr/>
    </dgm:pt>
    <dgm:pt modelId="{EC9EEEAD-6DA2-45B4-81D9-F4ABEA09F954}" type="pres">
      <dgm:prSet presAssocID="{AA81DD36-B684-4445-AE9E-E9298F44C874}" presName="childText" presStyleLbl="lnNode1" presStyleIdx="0" presStyleCnt="3">
        <dgm:presLayoutVars>
          <dgm:chMax val="0"/>
          <dgm:chPref val="0"/>
          <dgm:bulletEnabled val="1"/>
        </dgm:presLayoutVars>
      </dgm:prSet>
      <dgm:spPr/>
      <dgm:t>
        <a:bodyPr/>
        <a:lstStyle/>
        <a:p>
          <a:endParaRPr lang="es-MX"/>
        </a:p>
      </dgm:t>
    </dgm:pt>
    <dgm:pt modelId="{99493966-51E9-4B87-BF27-3E9253B476F5}" type="pres">
      <dgm:prSet presAssocID="{C82527B5-5D6B-4094-9279-AB39F5C8939B}" presName="childComposite" presStyleCnt="0">
        <dgm:presLayoutVars>
          <dgm:chMax val="0"/>
          <dgm:chPref val="0"/>
        </dgm:presLayoutVars>
      </dgm:prSet>
      <dgm:spPr/>
    </dgm:pt>
    <dgm:pt modelId="{65F88131-E99C-4D19-9B4E-D6879F847B91}" type="pres">
      <dgm:prSet presAssocID="{C82527B5-5D6B-4094-9279-AB39F5C8939B}" presName="Image" presStyleLbl="node1" presStyleIdx="1" presStyleCnt="3"/>
      <dgm:spPr/>
    </dgm:pt>
    <dgm:pt modelId="{E51F3697-89C7-44B1-AF86-5EB099803429}" type="pres">
      <dgm:prSet presAssocID="{C82527B5-5D6B-4094-9279-AB39F5C8939B}" presName="childText" presStyleLbl="lnNode1" presStyleIdx="1" presStyleCnt="3" custScaleY="104248">
        <dgm:presLayoutVars>
          <dgm:chMax val="0"/>
          <dgm:chPref val="0"/>
          <dgm:bulletEnabled val="1"/>
        </dgm:presLayoutVars>
      </dgm:prSet>
      <dgm:spPr/>
      <dgm:t>
        <a:bodyPr/>
        <a:lstStyle/>
        <a:p>
          <a:endParaRPr lang="es-MX"/>
        </a:p>
      </dgm:t>
    </dgm:pt>
    <dgm:pt modelId="{4A419494-ADEB-4D6A-AE34-1B937B028BF2}" type="pres">
      <dgm:prSet presAssocID="{EAC431BD-AF48-4E6F-8061-9FB5B4B38F81}" presName="childComposite" presStyleCnt="0">
        <dgm:presLayoutVars>
          <dgm:chMax val="0"/>
          <dgm:chPref val="0"/>
        </dgm:presLayoutVars>
      </dgm:prSet>
      <dgm:spPr/>
    </dgm:pt>
    <dgm:pt modelId="{983DBD5F-76B6-4B63-A110-EAEE149A8CEA}" type="pres">
      <dgm:prSet presAssocID="{EAC431BD-AF48-4E6F-8061-9FB5B4B38F81}" presName="Image" presStyleLbl="node1" presStyleIdx="2" presStyleCnt="3"/>
      <dgm:spPr/>
    </dgm:pt>
    <dgm:pt modelId="{AA1FE1B8-1B67-4F6D-B73C-6DF8688DBBCD}" type="pres">
      <dgm:prSet presAssocID="{EAC431BD-AF48-4E6F-8061-9FB5B4B38F81}" presName="childText" presStyleLbl="lnNode1" presStyleIdx="2" presStyleCnt="3">
        <dgm:presLayoutVars>
          <dgm:chMax val="0"/>
          <dgm:chPref val="0"/>
          <dgm:bulletEnabled val="1"/>
        </dgm:presLayoutVars>
      </dgm:prSet>
      <dgm:spPr/>
      <dgm:t>
        <a:bodyPr/>
        <a:lstStyle/>
        <a:p>
          <a:endParaRPr lang="es-MX"/>
        </a:p>
      </dgm:t>
    </dgm:pt>
  </dgm:ptLst>
  <dgm:cxnLst>
    <dgm:cxn modelId="{E64D6A24-2EDA-4FD0-B14F-B1707AA21162}" type="presOf" srcId="{EAC431BD-AF48-4E6F-8061-9FB5B4B38F81}" destId="{AA1FE1B8-1B67-4F6D-B73C-6DF8688DBBCD}" srcOrd="0" destOrd="0" presId="urn:microsoft.com/office/officeart/2008/layout/PictureAccentList"/>
    <dgm:cxn modelId="{CE6A1BAE-E708-4023-9B44-DC089BCFBE90}" type="presOf" srcId="{C82527B5-5D6B-4094-9279-AB39F5C8939B}" destId="{E51F3697-89C7-44B1-AF86-5EB099803429}" srcOrd="0" destOrd="0" presId="urn:microsoft.com/office/officeart/2008/layout/PictureAccentList"/>
    <dgm:cxn modelId="{F3842A3A-4872-4350-92EB-AEA544AE64A5}" type="presOf" srcId="{51F36218-96E6-4702-83D0-61A2163E94C9}" destId="{05267B03-C7B7-49AC-946D-0858DC15E4F7}" srcOrd="0" destOrd="0" presId="urn:microsoft.com/office/officeart/2008/layout/PictureAccentList"/>
    <dgm:cxn modelId="{7557E5F9-E385-4B3F-82A2-B031BFBD0727}" srcId="{51F36218-96E6-4702-83D0-61A2163E94C9}" destId="{EAC431BD-AF48-4E6F-8061-9FB5B4B38F81}" srcOrd="2" destOrd="0" parTransId="{2BE5060E-F51D-41ED-A890-869EA0B81B64}" sibTransId="{C0B8A81B-0F74-4660-B5D8-6945C09F3079}"/>
    <dgm:cxn modelId="{8BF3A695-0AC8-4900-8B85-37D3A912C06E}" srcId="{51F36218-96E6-4702-83D0-61A2163E94C9}" destId="{AA81DD36-B684-4445-AE9E-E9298F44C874}" srcOrd="0" destOrd="0" parTransId="{A6D1F8A2-C99C-4D91-B081-04399E108E9D}" sibTransId="{C8FD2B8E-5C82-4E2E-B3E6-1F86A091B789}"/>
    <dgm:cxn modelId="{BC8D023F-1D13-41F8-A1B4-D6E8957F23A6}" srcId="{51F36218-96E6-4702-83D0-61A2163E94C9}" destId="{C82527B5-5D6B-4094-9279-AB39F5C8939B}" srcOrd="1" destOrd="0" parTransId="{8EFC2B8F-24EF-44B9-9168-6765C5B71D2F}" sibTransId="{14AB0BB8-019E-46B5-96AD-FF044B627513}"/>
    <dgm:cxn modelId="{1EF88509-74E5-447E-A22F-6E94987444C5}" srcId="{6D4933B2-A241-48E3-B948-D97A02B1079C}" destId="{51F36218-96E6-4702-83D0-61A2163E94C9}" srcOrd="0" destOrd="0" parTransId="{878480A3-3191-4DA2-9B41-50996C1BE19F}" sibTransId="{BCFD07B4-AD5E-48CB-942B-EE9DB70F84B3}"/>
    <dgm:cxn modelId="{A76A5277-E9B0-4D46-B4C5-8A255582F61D}" type="presOf" srcId="{AA81DD36-B684-4445-AE9E-E9298F44C874}" destId="{EC9EEEAD-6DA2-45B4-81D9-F4ABEA09F954}" srcOrd="0" destOrd="0" presId="urn:microsoft.com/office/officeart/2008/layout/PictureAccentList"/>
    <dgm:cxn modelId="{ED5F568A-F8A3-4BC7-B972-A5C5FCB32952}" type="presOf" srcId="{6D4933B2-A241-48E3-B948-D97A02B1079C}" destId="{EC238381-4628-4969-A020-8EA9382B3D01}" srcOrd="0" destOrd="0" presId="urn:microsoft.com/office/officeart/2008/layout/PictureAccentList"/>
    <dgm:cxn modelId="{7B000117-88B8-42B4-9BF6-0952583B9BE7}" type="presParOf" srcId="{EC238381-4628-4969-A020-8EA9382B3D01}" destId="{E3F8A59C-664C-46FA-B993-470351CD1C19}" srcOrd="0" destOrd="0" presId="urn:microsoft.com/office/officeart/2008/layout/PictureAccentList"/>
    <dgm:cxn modelId="{14EE3BB1-E418-43E6-9ABD-30F883F5890C}" type="presParOf" srcId="{E3F8A59C-664C-46FA-B993-470351CD1C19}" destId="{D9F071DF-1AB9-4F66-9A55-CAEA89994F5F}" srcOrd="0" destOrd="0" presId="urn:microsoft.com/office/officeart/2008/layout/PictureAccentList"/>
    <dgm:cxn modelId="{578F1691-CBC0-49C1-8F5D-276A7812B909}" type="presParOf" srcId="{D9F071DF-1AB9-4F66-9A55-CAEA89994F5F}" destId="{05267B03-C7B7-49AC-946D-0858DC15E4F7}" srcOrd="0" destOrd="0" presId="urn:microsoft.com/office/officeart/2008/layout/PictureAccentList"/>
    <dgm:cxn modelId="{21BC6EBC-D3BA-4787-A287-3BD25D0A627C}" type="presParOf" srcId="{E3F8A59C-664C-46FA-B993-470351CD1C19}" destId="{203B69C7-6CDB-47C3-A087-19AEAEDCB282}" srcOrd="1" destOrd="0" presId="urn:microsoft.com/office/officeart/2008/layout/PictureAccentList"/>
    <dgm:cxn modelId="{C57880E6-6CD0-4FB9-A880-FA8250EE77F7}" type="presParOf" srcId="{203B69C7-6CDB-47C3-A087-19AEAEDCB282}" destId="{F314931D-1D12-4B5C-B43A-4F9F113DC76A}" srcOrd="0" destOrd="0" presId="urn:microsoft.com/office/officeart/2008/layout/PictureAccentList"/>
    <dgm:cxn modelId="{A8276AAB-0CAE-4721-9A8E-0C5055EFD76D}" type="presParOf" srcId="{F314931D-1D12-4B5C-B43A-4F9F113DC76A}" destId="{3BCF8953-1A30-4B4D-87FA-ACBDC7979F3B}" srcOrd="0" destOrd="0" presId="urn:microsoft.com/office/officeart/2008/layout/PictureAccentList"/>
    <dgm:cxn modelId="{BB66380B-F48B-4F2A-BE27-A812C6066A3E}" type="presParOf" srcId="{F314931D-1D12-4B5C-B43A-4F9F113DC76A}" destId="{EC9EEEAD-6DA2-45B4-81D9-F4ABEA09F954}" srcOrd="1" destOrd="0" presId="urn:microsoft.com/office/officeart/2008/layout/PictureAccentList"/>
    <dgm:cxn modelId="{2FCF4FD4-72F1-472E-99D6-81C5CB7671FF}" type="presParOf" srcId="{203B69C7-6CDB-47C3-A087-19AEAEDCB282}" destId="{99493966-51E9-4B87-BF27-3E9253B476F5}" srcOrd="1" destOrd="0" presId="urn:microsoft.com/office/officeart/2008/layout/PictureAccentList"/>
    <dgm:cxn modelId="{FC5B831A-D940-4CB2-BF6C-2F6A51C871F2}" type="presParOf" srcId="{99493966-51E9-4B87-BF27-3E9253B476F5}" destId="{65F88131-E99C-4D19-9B4E-D6879F847B91}" srcOrd="0" destOrd="0" presId="urn:microsoft.com/office/officeart/2008/layout/PictureAccentList"/>
    <dgm:cxn modelId="{F0AD156B-028F-45C4-B059-D38DA42D3436}" type="presParOf" srcId="{99493966-51E9-4B87-BF27-3E9253B476F5}" destId="{E51F3697-89C7-44B1-AF86-5EB099803429}" srcOrd="1" destOrd="0" presId="urn:microsoft.com/office/officeart/2008/layout/PictureAccentList"/>
    <dgm:cxn modelId="{2E896252-9774-48A3-A5A8-329E9FF54FBA}" type="presParOf" srcId="{203B69C7-6CDB-47C3-A087-19AEAEDCB282}" destId="{4A419494-ADEB-4D6A-AE34-1B937B028BF2}" srcOrd="2" destOrd="0" presId="urn:microsoft.com/office/officeart/2008/layout/PictureAccentList"/>
    <dgm:cxn modelId="{86C63104-5F53-4CB5-BD34-203BF8442F13}" type="presParOf" srcId="{4A419494-ADEB-4D6A-AE34-1B937B028BF2}" destId="{983DBD5F-76B6-4B63-A110-EAEE149A8CEA}" srcOrd="0" destOrd="0" presId="urn:microsoft.com/office/officeart/2008/layout/PictureAccentList"/>
    <dgm:cxn modelId="{86461578-6B9B-4898-9133-21A8605E6979}" type="presParOf" srcId="{4A419494-ADEB-4D6A-AE34-1B937B028BF2}" destId="{AA1FE1B8-1B67-4F6D-B73C-6DF8688DBBCD}"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9615D65-74E6-4068-BAD6-0A34EEC69FED}"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B74BA630-87CF-41A2-AE93-44687FE1DBE7}">
      <dgm:prSet phldrT="[Texto]" custT="1"/>
      <dgm:spPr/>
      <dgm:t>
        <a:bodyPr/>
        <a:lstStyle/>
        <a:p>
          <a:pPr algn="just"/>
          <a:r>
            <a:rPr lang="es-MX" sz="2800" dirty="0" smtClean="0"/>
            <a:t>No </a:t>
          </a:r>
          <a:r>
            <a:rPr lang="es-MX" sz="2800" dirty="0" smtClean="0"/>
            <a:t>se deben de correlacionar mediciones de una variable hechas en personas o eventos con mediciones de otra variable realizadas en otras personas.</a:t>
          </a:r>
          <a:endParaRPr lang="es-MX" sz="2800" dirty="0"/>
        </a:p>
      </dgm:t>
    </dgm:pt>
    <dgm:pt modelId="{B6CBE35E-E189-41CD-8213-97F39D787BDB}" type="parTrans" cxnId="{D1C555A0-673A-4BB5-BC8B-97F91BB3053A}">
      <dgm:prSet/>
      <dgm:spPr/>
      <dgm:t>
        <a:bodyPr/>
        <a:lstStyle/>
        <a:p>
          <a:endParaRPr lang="es-MX"/>
        </a:p>
      </dgm:t>
    </dgm:pt>
    <dgm:pt modelId="{43854004-D18C-4D2C-A8FD-CF96A832D606}" type="sibTrans" cxnId="{D1C555A0-673A-4BB5-BC8B-97F91BB3053A}">
      <dgm:prSet/>
      <dgm:spPr/>
      <dgm:t>
        <a:bodyPr/>
        <a:lstStyle/>
        <a:p>
          <a:endParaRPr lang="es-MX"/>
        </a:p>
      </dgm:t>
    </dgm:pt>
    <dgm:pt modelId="{889B8C8E-BC31-4FF4-9F0F-9DA581201B40}">
      <dgm:prSet phldrT="[Texto]" custT="1"/>
      <dgm:spPr/>
      <dgm:t>
        <a:bodyPr/>
        <a:lstStyle/>
        <a:p>
          <a:pPr algn="just"/>
          <a:r>
            <a:rPr lang="es-MX" sz="2800" dirty="0" smtClean="0"/>
            <a:t>Correlaciones espurias. Es el caso de dos variables  aparentemente relacionadas pero que en realidad no es así.</a:t>
          </a:r>
          <a:endParaRPr lang="es-MX" sz="2800" dirty="0"/>
        </a:p>
      </dgm:t>
    </dgm:pt>
    <dgm:pt modelId="{14049616-422D-4D07-81C9-A75F297237C4}" type="parTrans" cxnId="{6ADD1696-7E00-4E56-B7A8-6F591E94B04A}">
      <dgm:prSet/>
      <dgm:spPr/>
      <dgm:t>
        <a:bodyPr/>
        <a:lstStyle/>
        <a:p>
          <a:endParaRPr lang="es-MX"/>
        </a:p>
      </dgm:t>
    </dgm:pt>
    <dgm:pt modelId="{DE593255-0F7C-4F55-ADC8-5F21FDC72910}" type="sibTrans" cxnId="{6ADD1696-7E00-4E56-B7A8-6F591E94B04A}">
      <dgm:prSet/>
      <dgm:spPr/>
      <dgm:t>
        <a:bodyPr/>
        <a:lstStyle/>
        <a:p>
          <a:endParaRPr lang="es-MX"/>
        </a:p>
      </dgm:t>
    </dgm:pt>
    <dgm:pt modelId="{C167C8F8-97A9-46A0-9BBE-6243E51E1011}">
      <dgm:prSet phldrT="[Texto]" custT="1"/>
      <dgm:spPr/>
      <dgm:t>
        <a:bodyPr/>
        <a:lstStyle/>
        <a:p>
          <a:r>
            <a:rPr lang="es-MX" sz="2800" dirty="0" smtClean="0"/>
            <a:t>Para calcular el coeficiente de correlación </a:t>
          </a:r>
          <a:r>
            <a:rPr lang="es-MX" sz="2800" i="1" dirty="0" smtClean="0"/>
            <a:t>r de Pearson,</a:t>
          </a:r>
          <a:r>
            <a:rPr lang="es-MX" sz="2800" dirty="0" smtClean="0"/>
            <a:t> las dos variables deben ser continuas (cuantitativas).</a:t>
          </a:r>
          <a:endParaRPr lang="es-MX" sz="2800" dirty="0"/>
        </a:p>
      </dgm:t>
    </dgm:pt>
    <dgm:pt modelId="{96F40882-4AB9-4034-829B-1C77405C2339}" type="parTrans" cxnId="{4D32FCCE-BE6D-4E55-926C-D615484A97A3}">
      <dgm:prSet/>
      <dgm:spPr/>
      <dgm:t>
        <a:bodyPr/>
        <a:lstStyle/>
        <a:p>
          <a:endParaRPr lang="es-MX"/>
        </a:p>
      </dgm:t>
    </dgm:pt>
    <dgm:pt modelId="{19695D1A-2F94-4C27-9B58-F0FF0A996956}" type="sibTrans" cxnId="{4D32FCCE-BE6D-4E55-926C-D615484A97A3}">
      <dgm:prSet/>
      <dgm:spPr/>
      <dgm:t>
        <a:bodyPr/>
        <a:lstStyle/>
        <a:p>
          <a:endParaRPr lang="es-MX"/>
        </a:p>
      </dgm:t>
    </dgm:pt>
    <dgm:pt modelId="{96859556-AB5D-4BD0-8F2C-27D90933B4E4}" type="pres">
      <dgm:prSet presAssocID="{89615D65-74E6-4068-BAD6-0A34EEC69FED}" presName="outerComposite" presStyleCnt="0">
        <dgm:presLayoutVars>
          <dgm:chMax val="5"/>
          <dgm:dir/>
          <dgm:resizeHandles val="exact"/>
        </dgm:presLayoutVars>
      </dgm:prSet>
      <dgm:spPr/>
      <dgm:t>
        <a:bodyPr/>
        <a:lstStyle/>
        <a:p>
          <a:endParaRPr lang="es-MX"/>
        </a:p>
      </dgm:t>
    </dgm:pt>
    <dgm:pt modelId="{1B9C94AA-C333-487B-9D2A-5F9F8FE1A8E8}" type="pres">
      <dgm:prSet presAssocID="{89615D65-74E6-4068-BAD6-0A34EEC69FED}" presName="dummyMaxCanvas" presStyleCnt="0">
        <dgm:presLayoutVars/>
      </dgm:prSet>
      <dgm:spPr/>
    </dgm:pt>
    <dgm:pt modelId="{72E2A9F6-77B7-4E92-936C-12F4A722302C}" type="pres">
      <dgm:prSet presAssocID="{89615D65-74E6-4068-BAD6-0A34EEC69FED}" presName="ThreeNodes_1" presStyleLbl="node1" presStyleIdx="0" presStyleCnt="3" custScaleX="110204" custScaleY="114171" custLinFactNeighborX="86" custLinFactNeighborY="-731">
        <dgm:presLayoutVars>
          <dgm:bulletEnabled val="1"/>
        </dgm:presLayoutVars>
      </dgm:prSet>
      <dgm:spPr/>
      <dgm:t>
        <a:bodyPr/>
        <a:lstStyle/>
        <a:p>
          <a:endParaRPr lang="es-MX"/>
        </a:p>
      </dgm:t>
    </dgm:pt>
    <dgm:pt modelId="{92AACF56-2837-4473-B2D5-61E9AE6E4FB0}" type="pres">
      <dgm:prSet presAssocID="{89615D65-74E6-4068-BAD6-0A34EEC69FED}" presName="ThreeNodes_2" presStyleLbl="node1" presStyleIdx="1" presStyleCnt="3" custScaleX="117647" custScaleY="90759">
        <dgm:presLayoutVars>
          <dgm:bulletEnabled val="1"/>
        </dgm:presLayoutVars>
      </dgm:prSet>
      <dgm:spPr/>
      <dgm:t>
        <a:bodyPr/>
        <a:lstStyle/>
        <a:p>
          <a:endParaRPr lang="es-MX"/>
        </a:p>
      </dgm:t>
    </dgm:pt>
    <dgm:pt modelId="{6FBF9674-8A94-48F1-9B78-B8948DB7ED96}" type="pres">
      <dgm:prSet presAssocID="{89615D65-74E6-4068-BAD6-0A34EEC69FED}" presName="ThreeNodes_3" presStyleLbl="node1" presStyleIdx="2" presStyleCnt="3" custScaleX="117647" custScaleY="72702">
        <dgm:presLayoutVars>
          <dgm:bulletEnabled val="1"/>
        </dgm:presLayoutVars>
      </dgm:prSet>
      <dgm:spPr/>
      <dgm:t>
        <a:bodyPr/>
        <a:lstStyle/>
        <a:p>
          <a:endParaRPr lang="es-MX"/>
        </a:p>
      </dgm:t>
    </dgm:pt>
    <dgm:pt modelId="{C228802E-8F46-4FCA-A1A5-415A1FD0D6C8}" type="pres">
      <dgm:prSet presAssocID="{89615D65-74E6-4068-BAD6-0A34EEC69FED}" presName="ThreeConn_1-2" presStyleLbl="fgAccFollowNode1" presStyleIdx="0" presStyleCnt="2">
        <dgm:presLayoutVars>
          <dgm:bulletEnabled val="1"/>
        </dgm:presLayoutVars>
      </dgm:prSet>
      <dgm:spPr/>
      <dgm:t>
        <a:bodyPr/>
        <a:lstStyle/>
        <a:p>
          <a:endParaRPr lang="es-MX"/>
        </a:p>
      </dgm:t>
    </dgm:pt>
    <dgm:pt modelId="{0CF16C05-F964-4C15-8411-D2CD2CEB9AB5}" type="pres">
      <dgm:prSet presAssocID="{89615D65-74E6-4068-BAD6-0A34EEC69FED}" presName="ThreeConn_2-3" presStyleLbl="fgAccFollowNode1" presStyleIdx="1" presStyleCnt="2">
        <dgm:presLayoutVars>
          <dgm:bulletEnabled val="1"/>
        </dgm:presLayoutVars>
      </dgm:prSet>
      <dgm:spPr/>
      <dgm:t>
        <a:bodyPr/>
        <a:lstStyle/>
        <a:p>
          <a:endParaRPr lang="es-MX"/>
        </a:p>
      </dgm:t>
    </dgm:pt>
    <dgm:pt modelId="{E4F67660-7427-43B1-B032-E88C7AF6058E}" type="pres">
      <dgm:prSet presAssocID="{89615D65-74E6-4068-BAD6-0A34EEC69FED}" presName="ThreeNodes_1_text" presStyleLbl="node1" presStyleIdx="2" presStyleCnt="3">
        <dgm:presLayoutVars>
          <dgm:bulletEnabled val="1"/>
        </dgm:presLayoutVars>
      </dgm:prSet>
      <dgm:spPr/>
      <dgm:t>
        <a:bodyPr/>
        <a:lstStyle/>
        <a:p>
          <a:endParaRPr lang="es-MX"/>
        </a:p>
      </dgm:t>
    </dgm:pt>
    <dgm:pt modelId="{8EF25AF8-E16A-4027-A73D-5A20B2EAF594}" type="pres">
      <dgm:prSet presAssocID="{89615D65-74E6-4068-BAD6-0A34EEC69FED}" presName="ThreeNodes_2_text" presStyleLbl="node1" presStyleIdx="2" presStyleCnt="3">
        <dgm:presLayoutVars>
          <dgm:bulletEnabled val="1"/>
        </dgm:presLayoutVars>
      </dgm:prSet>
      <dgm:spPr/>
      <dgm:t>
        <a:bodyPr/>
        <a:lstStyle/>
        <a:p>
          <a:endParaRPr lang="es-MX"/>
        </a:p>
      </dgm:t>
    </dgm:pt>
    <dgm:pt modelId="{5B6878BB-7FBC-4266-B4C8-1F102D3013E1}" type="pres">
      <dgm:prSet presAssocID="{89615D65-74E6-4068-BAD6-0A34EEC69FED}" presName="ThreeNodes_3_text" presStyleLbl="node1" presStyleIdx="2" presStyleCnt="3">
        <dgm:presLayoutVars>
          <dgm:bulletEnabled val="1"/>
        </dgm:presLayoutVars>
      </dgm:prSet>
      <dgm:spPr/>
      <dgm:t>
        <a:bodyPr/>
        <a:lstStyle/>
        <a:p>
          <a:endParaRPr lang="es-MX"/>
        </a:p>
      </dgm:t>
    </dgm:pt>
  </dgm:ptLst>
  <dgm:cxnLst>
    <dgm:cxn modelId="{6ADD1696-7E00-4E56-B7A8-6F591E94B04A}" srcId="{89615D65-74E6-4068-BAD6-0A34EEC69FED}" destId="{889B8C8E-BC31-4FF4-9F0F-9DA581201B40}" srcOrd="1" destOrd="0" parTransId="{14049616-422D-4D07-81C9-A75F297237C4}" sibTransId="{DE593255-0F7C-4F55-ADC8-5F21FDC72910}"/>
    <dgm:cxn modelId="{4E694F43-654E-4E18-8A47-3F63AA0ED28D}" type="presOf" srcId="{C167C8F8-97A9-46A0-9BBE-6243E51E1011}" destId="{5B6878BB-7FBC-4266-B4C8-1F102D3013E1}" srcOrd="1" destOrd="0" presId="urn:microsoft.com/office/officeart/2005/8/layout/vProcess5"/>
    <dgm:cxn modelId="{F812FFBF-17F4-441C-B361-606BABDD46F9}" type="presOf" srcId="{43854004-D18C-4D2C-A8FD-CF96A832D606}" destId="{C228802E-8F46-4FCA-A1A5-415A1FD0D6C8}" srcOrd="0" destOrd="0" presId="urn:microsoft.com/office/officeart/2005/8/layout/vProcess5"/>
    <dgm:cxn modelId="{9073FC96-EFC7-43A1-AE21-6FCB98BA81B1}" type="presOf" srcId="{B74BA630-87CF-41A2-AE93-44687FE1DBE7}" destId="{72E2A9F6-77B7-4E92-936C-12F4A722302C}" srcOrd="0" destOrd="0" presId="urn:microsoft.com/office/officeart/2005/8/layout/vProcess5"/>
    <dgm:cxn modelId="{E47A47CC-46D6-437F-AA1E-D1E9C87D137C}" type="presOf" srcId="{89615D65-74E6-4068-BAD6-0A34EEC69FED}" destId="{96859556-AB5D-4BD0-8F2C-27D90933B4E4}" srcOrd="0" destOrd="0" presId="urn:microsoft.com/office/officeart/2005/8/layout/vProcess5"/>
    <dgm:cxn modelId="{019667EB-3F68-4CA9-B0F1-C96F02E7CCE7}" type="presOf" srcId="{C167C8F8-97A9-46A0-9BBE-6243E51E1011}" destId="{6FBF9674-8A94-48F1-9B78-B8948DB7ED96}" srcOrd="0" destOrd="0" presId="urn:microsoft.com/office/officeart/2005/8/layout/vProcess5"/>
    <dgm:cxn modelId="{5A0063BA-6464-4DE5-B4BB-A9DCE0B9F0C4}" type="presOf" srcId="{889B8C8E-BC31-4FF4-9F0F-9DA581201B40}" destId="{92AACF56-2837-4473-B2D5-61E9AE6E4FB0}" srcOrd="0" destOrd="0" presId="urn:microsoft.com/office/officeart/2005/8/layout/vProcess5"/>
    <dgm:cxn modelId="{2E8D4401-3F80-487E-B09A-B094B8D40CDD}" type="presOf" srcId="{DE593255-0F7C-4F55-ADC8-5F21FDC72910}" destId="{0CF16C05-F964-4C15-8411-D2CD2CEB9AB5}" srcOrd="0" destOrd="0" presId="urn:microsoft.com/office/officeart/2005/8/layout/vProcess5"/>
    <dgm:cxn modelId="{86742618-CE8C-426E-8A90-B162A5406EA0}" type="presOf" srcId="{889B8C8E-BC31-4FF4-9F0F-9DA581201B40}" destId="{8EF25AF8-E16A-4027-A73D-5A20B2EAF594}" srcOrd="1" destOrd="0" presId="urn:microsoft.com/office/officeart/2005/8/layout/vProcess5"/>
    <dgm:cxn modelId="{D1C555A0-673A-4BB5-BC8B-97F91BB3053A}" srcId="{89615D65-74E6-4068-BAD6-0A34EEC69FED}" destId="{B74BA630-87CF-41A2-AE93-44687FE1DBE7}" srcOrd="0" destOrd="0" parTransId="{B6CBE35E-E189-41CD-8213-97F39D787BDB}" sibTransId="{43854004-D18C-4D2C-A8FD-CF96A832D606}"/>
    <dgm:cxn modelId="{397B13A7-E301-4166-B85B-C258A04FA76F}" type="presOf" srcId="{B74BA630-87CF-41A2-AE93-44687FE1DBE7}" destId="{E4F67660-7427-43B1-B032-E88C7AF6058E}" srcOrd="1" destOrd="0" presId="urn:microsoft.com/office/officeart/2005/8/layout/vProcess5"/>
    <dgm:cxn modelId="{4D32FCCE-BE6D-4E55-926C-D615484A97A3}" srcId="{89615D65-74E6-4068-BAD6-0A34EEC69FED}" destId="{C167C8F8-97A9-46A0-9BBE-6243E51E1011}" srcOrd="2" destOrd="0" parTransId="{96F40882-4AB9-4034-829B-1C77405C2339}" sibTransId="{19695D1A-2F94-4C27-9B58-F0FF0A996956}"/>
    <dgm:cxn modelId="{C5624FB5-B4F9-49ED-B204-93C4E5FF93EC}" type="presParOf" srcId="{96859556-AB5D-4BD0-8F2C-27D90933B4E4}" destId="{1B9C94AA-C333-487B-9D2A-5F9F8FE1A8E8}" srcOrd="0" destOrd="0" presId="urn:microsoft.com/office/officeart/2005/8/layout/vProcess5"/>
    <dgm:cxn modelId="{FE063BC5-DC70-4C43-BB6C-9049950DADBA}" type="presParOf" srcId="{96859556-AB5D-4BD0-8F2C-27D90933B4E4}" destId="{72E2A9F6-77B7-4E92-936C-12F4A722302C}" srcOrd="1" destOrd="0" presId="urn:microsoft.com/office/officeart/2005/8/layout/vProcess5"/>
    <dgm:cxn modelId="{3216E6E4-0E5F-4699-A223-3DED13CF1080}" type="presParOf" srcId="{96859556-AB5D-4BD0-8F2C-27D90933B4E4}" destId="{92AACF56-2837-4473-B2D5-61E9AE6E4FB0}" srcOrd="2" destOrd="0" presId="urn:microsoft.com/office/officeart/2005/8/layout/vProcess5"/>
    <dgm:cxn modelId="{97D98E7B-03AE-4718-849D-DF44B115BCD1}" type="presParOf" srcId="{96859556-AB5D-4BD0-8F2C-27D90933B4E4}" destId="{6FBF9674-8A94-48F1-9B78-B8948DB7ED96}" srcOrd="3" destOrd="0" presId="urn:microsoft.com/office/officeart/2005/8/layout/vProcess5"/>
    <dgm:cxn modelId="{5B2AFE18-F92E-4CEB-AFA9-F54482CF7289}" type="presParOf" srcId="{96859556-AB5D-4BD0-8F2C-27D90933B4E4}" destId="{C228802E-8F46-4FCA-A1A5-415A1FD0D6C8}" srcOrd="4" destOrd="0" presId="urn:microsoft.com/office/officeart/2005/8/layout/vProcess5"/>
    <dgm:cxn modelId="{33231D32-E150-4A11-8733-3468F8AB73C0}" type="presParOf" srcId="{96859556-AB5D-4BD0-8F2C-27D90933B4E4}" destId="{0CF16C05-F964-4C15-8411-D2CD2CEB9AB5}" srcOrd="5" destOrd="0" presId="urn:microsoft.com/office/officeart/2005/8/layout/vProcess5"/>
    <dgm:cxn modelId="{E44B9CE5-CC22-43B4-A537-32375F3AB4CD}" type="presParOf" srcId="{96859556-AB5D-4BD0-8F2C-27D90933B4E4}" destId="{E4F67660-7427-43B1-B032-E88C7AF6058E}" srcOrd="6" destOrd="0" presId="urn:microsoft.com/office/officeart/2005/8/layout/vProcess5"/>
    <dgm:cxn modelId="{4362CDB1-48B6-491F-BA0B-DC4EC3408464}" type="presParOf" srcId="{96859556-AB5D-4BD0-8F2C-27D90933B4E4}" destId="{8EF25AF8-E16A-4027-A73D-5A20B2EAF594}" srcOrd="7" destOrd="0" presId="urn:microsoft.com/office/officeart/2005/8/layout/vProcess5"/>
    <dgm:cxn modelId="{7AE0AB3B-13DE-48DD-969C-B1006EC769E9}" type="presParOf" srcId="{96859556-AB5D-4BD0-8F2C-27D90933B4E4}" destId="{5B6878BB-7FBC-4266-B4C8-1F102D3013E1}" srcOrd="8"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B454906-177C-4B68-8327-60ADB4D0D7CB}"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MX"/>
        </a:p>
      </dgm:t>
    </dgm:pt>
    <dgm:pt modelId="{62694E1D-61E8-4CE4-9C60-E210D51EA6B9}">
      <dgm:prSet phldrT="[Texto]" custT="1"/>
      <dgm:spPr/>
      <dgm:t>
        <a:bodyPr/>
        <a:lstStyle/>
        <a:p>
          <a:r>
            <a:rPr lang="es-MX" sz="2800" dirty="0" smtClean="0"/>
            <a:t>Las relaciones lineales entre variables pueden ser expresadas por estadísticos conocidos como coeficientes de correlación. </a:t>
          </a:r>
          <a:endParaRPr lang="es-MX" sz="2800" dirty="0"/>
        </a:p>
      </dgm:t>
    </dgm:pt>
    <dgm:pt modelId="{0130F1A3-8757-46E7-8166-50B739DC6A98}" type="parTrans" cxnId="{681BDD24-DD0A-42FC-B0B6-C01DB7210E8A}">
      <dgm:prSet/>
      <dgm:spPr/>
      <dgm:t>
        <a:bodyPr/>
        <a:lstStyle/>
        <a:p>
          <a:endParaRPr lang="es-MX"/>
        </a:p>
      </dgm:t>
    </dgm:pt>
    <dgm:pt modelId="{D33C9DB1-07DB-4968-A341-FFD8183E80ED}" type="sibTrans" cxnId="{681BDD24-DD0A-42FC-B0B6-C01DB7210E8A}">
      <dgm:prSet/>
      <dgm:spPr/>
      <dgm:t>
        <a:bodyPr/>
        <a:lstStyle/>
        <a:p>
          <a:endParaRPr lang="es-MX"/>
        </a:p>
      </dgm:t>
    </dgm:pt>
    <dgm:pt modelId="{34274C6F-AA89-4361-9E6E-5D3F4894FE15}">
      <dgm:prSet phldrT="[Texto]" custT="1"/>
      <dgm:spPr/>
      <dgm:t>
        <a:bodyPr/>
        <a:lstStyle/>
        <a:p>
          <a:r>
            <a:rPr lang="es-MX" sz="2400" dirty="0" smtClean="0"/>
            <a:t>La medida de correlación que indicaremos es el coeficiente de correlación de Pearson (r). </a:t>
          </a:r>
          <a:endParaRPr lang="es-MX" sz="2400" dirty="0"/>
        </a:p>
      </dgm:t>
    </dgm:pt>
    <dgm:pt modelId="{4305ACE7-5642-4AE5-B583-34E939EA9613}" type="parTrans" cxnId="{5F3A4E8A-A0A5-49F4-BEBA-16AB02B1599B}">
      <dgm:prSet/>
      <dgm:spPr/>
      <dgm:t>
        <a:bodyPr/>
        <a:lstStyle/>
        <a:p>
          <a:endParaRPr lang="es-MX"/>
        </a:p>
      </dgm:t>
    </dgm:pt>
    <dgm:pt modelId="{9160455B-7DAC-47D7-B19C-D73E26722754}" type="sibTrans" cxnId="{5F3A4E8A-A0A5-49F4-BEBA-16AB02B1599B}">
      <dgm:prSet/>
      <dgm:spPr/>
      <dgm:t>
        <a:bodyPr/>
        <a:lstStyle/>
        <a:p>
          <a:endParaRPr lang="es-MX"/>
        </a:p>
      </dgm:t>
    </dgm:pt>
    <dgm:pt modelId="{05557B23-0495-4FB7-AF60-9038A2EE850A}">
      <dgm:prSet phldrT="[Texto]" custT="1"/>
      <dgm:spPr/>
      <dgm:t>
        <a:bodyPr/>
        <a:lstStyle/>
        <a:p>
          <a:r>
            <a:rPr lang="es-MX" sz="2400" dirty="0" smtClean="0"/>
            <a:t>El valor de este coeficiente puede variar de +1 a -1.</a:t>
          </a:r>
          <a:endParaRPr lang="es-MX" sz="2400" dirty="0"/>
        </a:p>
      </dgm:t>
    </dgm:pt>
    <dgm:pt modelId="{455670F1-C111-47EA-B6EE-CC17F31132E1}" type="parTrans" cxnId="{F8FB03F0-C301-4ECB-ABCD-9C7CDA03F7EA}">
      <dgm:prSet/>
      <dgm:spPr/>
      <dgm:t>
        <a:bodyPr/>
        <a:lstStyle/>
        <a:p>
          <a:endParaRPr lang="es-MX"/>
        </a:p>
      </dgm:t>
    </dgm:pt>
    <dgm:pt modelId="{8B647B7D-567C-4DD7-9D73-0A7793C90BFA}" type="sibTrans" cxnId="{F8FB03F0-C301-4ECB-ABCD-9C7CDA03F7EA}">
      <dgm:prSet/>
      <dgm:spPr/>
      <dgm:t>
        <a:bodyPr/>
        <a:lstStyle/>
        <a:p>
          <a:endParaRPr lang="es-MX"/>
        </a:p>
      </dgm:t>
    </dgm:pt>
    <dgm:pt modelId="{0D576C1C-9D2F-424A-9850-FC9D4EDE1112}">
      <dgm:prSet phldrT="[Texto]" custT="1"/>
      <dgm:spPr/>
      <dgm:t>
        <a:bodyPr/>
        <a:lstStyle/>
        <a:p>
          <a:pPr algn="just"/>
          <a:r>
            <a:rPr lang="es-MX" sz="2400" dirty="0" smtClean="0"/>
            <a:t>Un valor de -1 indica una relación lineal negativa perfecta; un valor de +1 indica una relación lineal positiva perfecta; un valor de cero indica que hay ausencia total de relación lineal entre las dos variables. </a:t>
          </a:r>
          <a:endParaRPr lang="es-MX" sz="2400" dirty="0"/>
        </a:p>
      </dgm:t>
    </dgm:pt>
    <dgm:pt modelId="{E8C9F6E3-9654-4337-A09C-F08F60288CCD}" type="parTrans" cxnId="{066A2503-A046-444E-8948-965711176DBC}">
      <dgm:prSet/>
      <dgm:spPr/>
      <dgm:t>
        <a:bodyPr/>
        <a:lstStyle/>
        <a:p>
          <a:endParaRPr lang="es-MX"/>
        </a:p>
      </dgm:t>
    </dgm:pt>
    <dgm:pt modelId="{23DFC1C9-B27E-42C8-A5A2-3053D48884DC}" type="sibTrans" cxnId="{066A2503-A046-444E-8948-965711176DBC}">
      <dgm:prSet/>
      <dgm:spPr/>
      <dgm:t>
        <a:bodyPr/>
        <a:lstStyle/>
        <a:p>
          <a:endParaRPr lang="es-MX"/>
        </a:p>
      </dgm:t>
    </dgm:pt>
    <dgm:pt modelId="{181F22B3-8371-4F7F-9937-AFC43FAC4CC8}" type="pres">
      <dgm:prSet presAssocID="{AB454906-177C-4B68-8327-60ADB4D0D7CB}" presName="composite" presStyleCnt="0">
        <dgm:presLayoutVars>
          <dgm:chMax val="1"/>
          <dgm:dir/>
          <dgm:resizeHandles val="exact"/>
        </dgm:presLayoutVars>
      </dgm:prSet>
      <dgm:spPr/>
      <dgm:t>
        <a:bodyPr/>
        <a:lstStyle/>
        <a:p>
          <a:endParaRPr lang="es-MX"/>
        </a:p>
      </dgm:t>
    </dgm:pt>
    <dgm:pt modelId="{1A5435F8-F7B3-4123-BF17-D55D8DDB87E2}" type="pres">
      <dgm:prSet presAssocID="{62694E1D-61E8-4CE4-9C60-E210D51EA6B9}" presName="roof" presStyleLbl="dkBgShp" presStyleIdx="0" presStyleCnt="2" custLinFactNeighborY="508"/>
      <dgm:spPr/>
      <dgm:t>
        <a:bodyPr/>
        <a:lstStyle/>
        <a:p>
          <a:endParaRPr lang="es-MX"/>
        </a:p>
      </dgm:t>
    </dgm:pt>
    <dgm:pt modelId="{95B059D1-0923-448D-82D7-BC530D00E734}" type="pres">
      <dgm:prSet presAssocID="{62694E1D-61E8-4CE4-9C60-E210D51EA6B9}" presName="pillars" presStyleCnt="0"/>
      <dgm:spPr/>
    </dgm:pt>
    <dgm:pt modelId="{948A54C3-2542-4338-9804-570CAA9D2C2A}" type="pres">
      <dgm:prSet presAssocID="{62694E1D-61E8-4CE4-9C60-E210D51EA6B9}" presName="pillar1" presStyleLbl="node1" presStyleIdx="0" presStyleCnt="3" custLinFactNeighborX="-1504" custLinFactNeighborY="441">
        <dgm:presLayoutVars>
          <dgm:bulletEnabled val="1"/>
        </dgm:presLayoutVars>
      </dgm:prSet>
      <dgm:spPr/>
      <dgm:t>
        <a:bodyPr/>
        <a:lstStyle/>
        <a:p>
          <a:endParaRPr lang="es-MX"/>
        </a:p>
      </dgm:t>
    </dgm:pt>
    <dgm:pt modelId="{21A7367C-00F5-4070-A788-3CF3480F6915}" type="pres">
      <dgm:prSet presAssocID="{05557B23-0495-4FB7-AF60-9038A2EE850A}" presName="pillarX" presStyleLbl="node1" presStyleIdx="1" presStyleCnt="3">
        <dgm:presLayoutVars>
          <dgm:bulletEnabled val="1"/>
        </dgm:presLayoutVars>
      </dgm:prSet>
      <dgm:spPr/>
      <dgm:t>
        <a:bodyPr/>
        <a:lstStyle/>
        <a:p>
          <a:endParaRPr lang="es-MX"/>
        </a:p>
      </dgm:t>
    </dgm:pt>
    <dgm:pt modelId="{DABE6CE2-1481-4864-A8CC-796221359CAE}" type="pres">
      <dgm:prSet presAssocID="{0D576C1C-9D2F-424A-9850-FC9D4EDE1112}" presName="pillarX" presStyleLbl="node1" presStyleIdx="2" presStyleCnt="3" custLinFactNeighborX="994" custLinFactNeighborY="1182">
        <dgm:presLayoutVars>
          <dgm:bulletEnabled val="1"/>
        </dgm:presLayoutVars>
      </dgm:prSet>
      <dgm:spPr/>
      <dgm:t>
        <a:bodyPr/>
        <a:lstStyle/>
        <a:p>
          <a:endParaRPr lang="es-MX"/>
        </a:p>
      </dgm:t>
    </dgm:pt>
    <dgm:pt modelId="{53A42BB8-6F40-447F-9FF4-1EEE85C6A61D}" type="pres">
      <dgm:prSet presAssocID="{62694E1D-61E8-4CE4-9C60-E210D51EA6B9}" presName="base" presStyleLbl="dkBgShp" presStyleIdx="1" presStyleCnt="2"/>
      <dgm:spPr/>
    </dgm:pt>
  </dgm:ptLst>
  <dgm:cxnLst>
    <dgm:cxn modelId="{681BDD24-DD0A-42FC-B0B6-C01DB7210E8A}" srcId="{AB454906-177C-4B68-8327-60ADB4D0D7CB}" destId="{62694E1D-61E8-4CE4-9C60-E210D51EA6B9}" srcOrd="0" destOrd="0" parTransId="{0130F1A3-8757-46E7-8166-50B739DC6A98}" sibTransId="{D33C9DB1-07DB-4968-A341-FFD8183E80ED}"/>
    <dgm:cxn modelId="{FD58F79C-6AFA-4C7F-AD2C-ADE108700490}" type="presOf" srcId="{05557B23-0495-4FB7-AF60-9038A2EE850A}" destId="{21A7367C-00F5-4070-A788-3CF3480F6915}" srcOrd="0" destOrd="0" presId="urn:microsoft.com/office/officeart/2005/8/layout/hList3"/>
    <dgm:cxn modelId="{F8FB03F0-C301-4ECB-ABCD-9C7CDA03F7EA}" srcId="{62694E1D-61E8-4CE4-9C60-E210D51EA6B9}" destId="{05557B23-0495-4FB7-AF60-9038A2EE850A}" srcOrd="1" destOrd="0" parTransId="{455670F1-C111-47EA-B6EE-CC17F31132E1}" sibTransId="{8B647B7D-567C-4DD7-9D73-0A7793C90BFA}"/>
    <dgm:cxn modelId="{066A2503-A046-444E-8948-965711176DBC}" srcId="{62694E1D-61E8-4CE4-9C60-E210D51EA6B9}" destId="{0D576C1C-9D2F-424A-9850-FC9D4EDE1112}" srcOrd="2" destOrd="0" parTransId="{E8C9F6E3-9654-4337-A09C-F08F60288CCD}" sibTransId="{23DFC1C9-B27E-42C8-A5A2-3053D48884DC}"/>
    <dgm:cxn modelId="{B81B635C-6B6E-4F7D-B844-02702B45FB07}" type="presOf" srcId="{34274C6F-AA89-4361-9E6E-5D3F4894FE15}" destId="{948A54C3-2542-4338-9804-570CAA9D2C2A}" srcOrd="0" destOrd="0" presId="urn:microsoft.com/office/officeart/2005/8/layout/hList3"/>
    <dgm:cxn modelId="{13BDA2F0-4CA2-48FA-97B5-5C86B87EF858}" type="presOf" srcId="{62694E1D-61E8-4CE4-9C60-E210D51EA6B9}" destId="{1A5435F8-F7B3-4123-BF17-D55D8DDB87E2}" srcOrd="0" destOrd="0" presId="urn:microsoft.com/office/officeart/2005/8/layout/hList3"/>
    <dgm:cxn modelId="{AA6FC33E-2394-401E-95DA-FEED7F5D8E51}" type="presOf" srcId="{0D576C1C-9D2F-424A-9850-FC9D4EDE1112}" destId="{DABE6CE2-1481-4864-A8CC-796221359CAE}" srcOrd="0" destOrd="0" presId="urn:microsoft.com/office/officeart/2005/8/layout/hList3"/>
    <dgm:cxn modelId="{A2673375-1DC9-46E8-8AF9-E6DA24CED393}" type="presOf" srcId="{AB454906-177C-4B68-8327-60ADB4D0D7CB}" destId="{181F22B3-8371-4F7F-9937-AFC43FAC4CC8}" srcOrd="0" destOrd="0" presId="urn:microsoft.com/office/officeart/2005/8/layout/hList3"/>
    <dgm:cxn modelId="{5F3A4E8A-A0A5-49F4-BEBA-16AB02B1599B}" srcId="{62694E1D-61E8-4CE4-9C60-E210D51EA6B9}" destId="{34274C6F-AA89-4361-9E6E-5D3F4894FE15}" srcOrd="0" destOrd="0" parTransId="{4305ACE7-5642-4AE5-B583-34E939EA9613}" sibTransId="{9160455B-7DAC-47D7-B19C-D73E26722754}"/>
    <dgm:cxn modelId="{34BE08DC-7C68-43EB-AFD9-91D406FB7187}" type="presParOf" srcId="{181F22B3-8371-4F7F-9937-AFC43FAC4CC8}" destId="{1A5435F8-F7B3-4123-BF17-D55D8DDB87E2}" srcOrd="0" destOrd="0" presId="urn:microsoft.com/office/officeart/2005/8/layout/hList3"/>
    <dgm:cxn modelId="{A995BC18-6190-42ED-BDCC-CB132F7F7C75}" type="presParOf" srcId="{181F22B3-8371-4F7F-9937-AFC43FAC4CC8}" destId="{95B059D1-0923-448D-82D7-BC530D00E734}" srcOrd="1" destOrd="0" presId="urn:microsoft.com/office/officeart/2005/8/layout/hList3"/>
    <dgm:cxn modelId="{C47090FB-6EC2-4493-A031-4245F8999463}" type="presParOf" srcId="{95B059D1-0923-448D-82D7-BC530D00E734}" destId="{948A54C3-2542-4338-9804-570CAA9D2C2A}" srcOrd="0" destOrd="0" presId="urn:microsoft.com/office/officeart/2005/8/layout/hList3"/>
    <dgm:cxn modelId="{04DEF0F4-1BE2-466A-AF7C-4745FFB7671C}" type="presParOf" srcId="{95B059D1-0923-448D-82D7-BC530D00E734}" destId="{21A7367C-00F5-4070-A788-3CF3480F6915}" srcOrd="1" destOrd="0" presId="urn:microsoft.com/office/officeart/2005/8/layout/hList3"/>
    <dgm:cxn modelId="{EA9EBDFF-A40B-45BD-8C00-C41E3C29E96C}" type="presParOf" srcId="{95B059D1-0923-448D-82D7-BC530D00E734}" destId="{DABE6CE2-1481-4864-A8CC-796221359CAE}" srcOrd="2" destOrd="0" presId="urn:microsoft.com/office/officeart/2005/8/layout/hList3"/>
    <dgm:cxn modelId="{74C4D56D-A69F-4C00-849F-0E8EC6723419}" type="presParOf" srcId="{181F22B3-8371-4F7F-9937-AFC43FAC4CC8}" destId="{53A42BB8-6F40-447F-9FF4-1EEE85C6A61D}"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6292DBD-D3B5-4BE7-BAA4-34C3B65BA037}"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B2DC645D-7F36-4993-9756-76B8A1421CD2}">
      <dgm:prSet phldrT="[Texto]" custT="1"/>
      <dgm:spPr/>
      <dgm:t>
        <a:bodyPr/>
        <a:lstStyle/>
        <a:p>
          <a:r>
            <a:rPr lang="es-MX" sz="2400" dirty="0" smtClean="0"/>
            <a:t>a) El coeficiente de correlación expresa en qué grado los sujetos (u objetos, elementos…) están ordenados de la misma manera en dos variables simultáneamente. </a:t>
          </a:r>
          <a:endParaRPr lang="es-MX" sz="2400" dirty="0"/>
        </a:p>
      </dgm:t>
    </dgm:pt>
    <dgm:pt modelId="{A731D029-DE80-48F5-8EFC-F17D4E1B0300}" type="parTrans" cxnId="{12A7E5B5-8CFE-4BFF-B0DD-770BDF49F157}">
      <dgm:prSet/>
      <dgm:spPr/>
      <dgm:t>
        <a:bodyPr/>
        <a:lstStyle/>
        <a:p>
          <a:endParaRPr lang="es-MX"/>
        </a:p>
      </dgm:t>
    </dgm:pt>
    <dgm:pt modelId="{624D9789-F664-400F-9F74-446772EA28D0}" type="sibTrans" cxnId="{12A7E5B5-8CFE-4BFF-B0DD-770BDF49F157}">
      <dgm:prSet/>
      <dgm:spPr/>
      <dgm:t>
        <a:bodyPr/>
        <a:lstStyle/>
        <a:p>
          <a:endParaRPr lang="es-MX"/>
        </a:p>
      </dgm:t>
    </dgm:pt>
    <dgm:pt modelId="{5550DA44-833B-4860-B14E-3073A6154DD8}">
      <dgm:prSet phldrT="[Texto]" custT="1"/>
      <dgm:spPr/>
      <dgm:t>
        <a:bodyPr/>
        <a:lstStyle/>
        <a:p>
          <a:r>
            <a:rPr lang="es-MX" sz="2400" dirty="0" smtClean="0"/>
            <a:t>c) La magnitud del coeficiente es independiente del signo.  r = -.95 expresa más relación que r = +.75; el que la relación sea positiva o negativa es algo distinto de que sea grande o pequeña. </a:t>
          </a:r>
          <a:endParaRPr lang="es-MX" sz="2400" dirty="0"/>
        </a:p>
      </dgm:t>
    </dgm:pt>
    <dgm:pt modelId="{A57BA9DE-0A75-464F-A33A-89F47CEA6DD8}" type="parTrans" cxnId="{32F26C8E-195F-4A0D-B54A-D9B6AA07AFEE}">
      <dgm:prSet/>
      <dgm:spPr/>
      <dgm:t>
        <a:bodyPr/>
        <a:lstStyle/>
        <a:p>
          <a:endParaRPr lang="es-MX"/>
        </a:p>
      </dgm:t>
    </dgm:pt>
    <dgm:pt modelId="{D9ACB67E-4E3B-46EE-B9E8-46E399A26262}" type="sibTrans" cxnId="{32F26C8E-195F-4A0D-B54A-D9B6AA07AFEE}">
      <dgm:prSet/>
      <dgm:spPr/>
      <dgm:t>
        <a:bodyPr/>
        <a:lstStyle/>
        <a:p>
          <a:endParaRPr lang="es-MX"/>
        </a:p>
      </dgm:t>
    </dgm:pt>
    <dgm:pt modelId="{16DC7CF0-BFF1-4F05-A9A7-49DD3A14F94B}">
      <dgm:prSet phldrT="[Texto]"/>
      <dgm:spPr/>
      <dgm:t>
        <a:bodyPr/>
        <a:lstStyle/>
        <a:p>
          <a:r>
            <a:rPr lang="es-MX" dirty="0" smtClean="0"/>
            <a:t>d) Dos ítems (o sujetos, variables, etc.) que tengan entre sí una relación muy alta, pueden ser valorados de manera muy distinta en términos absolutos.  </a:t>
          </a:r>
          <a:endParaRPr lang="es-MX" dirty="0"/>
        </a:p>
      </dgm:t>
    </dgm:pt>
    <dgm:pt modelId="{54168768-B106-4BA2-B5B8-39C2BF9AA680}" type="parTrans" cxnId="{0CA05BF9-23FD-47BF-9DA2-CF5592DDA03D}">
      <dgm:prSet/>
      <dgm:spPr/>
      <dgm:t>
        <a:bodyPr/>
        <a:lstStyle/>
        <a:p>
          <a:endParaRPr lang="es-MX"/>
        </a:p>
      </dgm:t>
    </dgm:pt>
    <dgm:pt modelId="{C34E92F7-6259-497F-A9BD-43A27C465399}" type="sibTrans" cxnId="{0CA05BF9-23FD-47BF-9DA2-CF5592DDA03D}">
      <dgm:prSet/>
      <dgm:spPr/>
      <dgm:t>
        <a:bodyPr/>
        <a:lstStyle/>
        <a:p>
          <a:endParaRPr lang="es-MX"/>
        </a:p>
      </dgm:t>
    </dgm:pt>
    <dgm:pt modelId="{C269883B-E38B-440B-A5FF-14884F828F68}">
      <dgm:prSet custT="1"/>
      <dgm:spPr/>
      <dgm:t>
        <a:bodyPr/>
        <a:lstStyle/>
        <a:p>
          <a:r>
            <a:rPr lang="es-MX" sz="2400" dirty="0" smtClean="0"/>
            <a:t>b) Los valores extremos son 0 (ninguna relación) y ±1 (máxima relación). Si r = 1, el orden (posición relativa) de los sujetos es el mismo en las dos variables. </a:t>
          </a:r>
        </a:p>
      </dgm:t>
    </dgm:pt>
    <dgm:pt modelId="{EE3FB32D-1A80-4EAD-9EF0-46478281D408}" type="parTrans" cxnId="{077B59B9-076A-401B-A244-69A264F30493}">
      <dgm:prSet/>
      <dgm:spPr/>
      <dgm:t>
        <a:bodyPr/>
        <a:lstStyle/>
        <a:p>
          <a:endParaRPr lang="es-MX"/>
        </a:p>
      </dgm:t>
    </dgm:pt>
    <dgm:pt modelId="{8E4012F9-C0D9-43A7-ADC8-2059F12AB2B6}" type="sibTrans" cxnId="{077B59B9-076A-401B-A244-69A264F30493}">
      <dgm:prSet/>
      <dgm:spPr/>
      <dgm:t>
        <a:bodyPr/>
        <a:lstStyle/>
        <a:p>
          <a:endParaRPr lang="es-MX"/>
        </a:p>
      </dgm:t>
    </dgm:pt>
    <dgm:pt modelId="{5B34CE52-59B8-48C6-A686-42C150766235}" type="pres">
      <dgm:prSet presAssocID="{F6292DBD-D3B5-4BE7-BAA4-34C3B65BA037}" presName="Name0" presStyleCnt="0">
        <dgm:presLayoutVars>
          <dgm:chMax val="7"/>
          <dgm:chPref val="7"/>
          <dgm:dir/>
        </dgm:presLayoutVars>
      </dgm:prSet>
      <dgm:spPr/>
      <dgm:t>
        <a:bodyPr/>
        <a:lstStyle/>
        <a:p>
          <a:endParaRPr lang="es-MX"/>
        </a:p>
      </dgm:t>
    </dgm:pt>
    <dgm:pt modelId="{DE1EA068-0025-4E54-B46A-C9E3227BC163}" type="pres">
      <dgm:prSet presAssocID="{F6292DBD-D3B5-4BE7-BAA4-34C3B65BA037}" presName="Name1" presStyleCnt="0"/>
      <dgm:spPr/>
    </dgm:pt>
    <dgm:pt modelId="{55B6F3E3-7CC0-4A74-8CA3-CD87FA12AC4A}" type="pres">
      <dgm:prSet presAssocID="{F6292DBD-D3B5-4BE7-BAA4-34C3B65BA037}" presName="cycle" presStyleCnt="0"/>
      <dgm:spPr/>
    </dgm:pt>
    <dgm:pt modelId="{56515461-2858-48A1-A400-D5BEB195E3E8}" type="pres">
      <dgm:prSet presAssocID="{F6292DBD-D3B5-4BE7-BAA4-34C3B65BA037}" presName="srcNode" presStyleLbl="node1" presStyleIdx="0" presStyleCnt="4"/>
      <dgm:spPr/>
    </dgm:pt>
    <dgm:pt modelId="{8BE4406F-8E41-45C8-90A2-445A3701D3D5}" type="pres">
      <dgm:prSet presAssocID="{F6292DBD-D3B5-4BE7-BAA4-34C3B65BA037}" presName="conn" presStyleLbl="parChTrans1D2" presStyleIdx="0" presStyleCnt="1"/>
      <dgm:spPr/>
      <dgm:t>
        <a:bodyPr/>
        <a:lstStyle/>
        <a:p>
          <a:endParaRPr lang="es-MX"/>
        </a:p>
      </dgm:t>
    </dgm:pt>
    <dgm:pt modelId="{33518224-999F-4334-B39F-410121C92CBF}" type="pres">
      <dgm:prSet presAssocID="{F6292DBD-D3B5-4BE7-BAA4-34C3B65BA037}" presName="extraNode" presStyleLbl="node1" presStyleIdx="0" presStyleCnt="4"/>
      <dgm:spPr/>
    </dgm:pt>
    <dgm:pt modelId="{322EB3E6-F4CC-4858-8E84-BB53302949E9}" type="pres">
      <dgm:prSet presAssocID="{F6292DBD-D3B5-4BE7-BAA4-34C3B65BA037}" presName="dstNode" presStyleLbl="node1" presStyleIdx="0" presStyleCnt="4"/>
      <dgm:spPr/>
    </dgm:pt>
    <dgm:pt modelId="{56F37D9C-BE2A-4D2A-8F4C-E87FE1ABFF0A}" type="pres">
      <dgm:prSet presAssocID="{B2DC645D-7F36-4993-9756-76B8A1421CD2}" presName="text_1" presStyleLbl="node1" presStyleIdx="0" presStyleCnt="4">
        <dgm:presLayoutVars>
          <dgm:bulletEnabled val="1"/>
        </dgm:presLayoutVars>
      </dgm:prSet>
      <dgm:spPr/>
      <dgm:t>
        <a:bodyPr/>
        <a:lstStyle/>
        <a:p>
          <a:endParaRPr lang="es-MX"/>
        </a:p>
      </dgm:t>
    </dgm:pt>
    <dgm:pt modelId="{ADD8BD79-914C-44DD-855D-28A01C90C4E8}" type="pres">
      <dgm:prSet presAssocID="{B2DC645D-7F36-4993-9756-76B8A1421CD2}" presName="accent_1" presStyleCnt="0"/>
      <dgm:spPr/>
    </dgm:pt>
    <dgm:pt modelId="{5BE19C50-6EB2-48EA-AE12-2B7410D8B321}" type="pres">
      <dgm:prSet presAssocID="{B2DC645D-7F36-4993-9756-76B8A1421CD2}" presName="accentRepeatNode" presStyleLbl="solidFgAcc1" presStyleIdx="0" presStyleCnt="4"/>
      <dgm:spPr/>
    </dgm:pt>
    <dgm:pt modelId="{2FE682B7-4A7D-4A6C-83F4-65D81503952B}" type="pres">
      <dgm:prSet presAssocID="{C269883B-E38B-440B-A5FF-14884F828F68}" presName="text_2" presStyleLbl="node1" presStyleIdx="1" presStyleCnt="4">
        <dgm:presLayoutVars>
          <dgm:bulletEnabled val="1"/>
        </dgm:presLayoutVars>
      </dgm:prSet>
      <dgm:spPr/>
      <dgm:t>
        <a:bodyPr/>
        <a:lstStyle/>
        <a:p>
          <a:endParaRPr lang="es-MX"/>
        </a:p>
      </dgm:t>
    </dgm:pt>
    <dgm:pt modelId="{793C4B88-2C69-4D1B-8E30-10FA7D2F4AF4}" type="pres">
      <dgm:prSet presAssocID="{C269883B-E38B-440B-A5FF-14884F828F68}" presName="accent_2" presStyleCnt="0"/>
      <dgm:spPr/>
    </dgm:pt>
    <dgm:pt modelId="{8898D430-5C4F-48CD-83EF-2E3C87559BB9}" type="pres">
      <dgm:prSet presAssocID="{C269883B-E38B-440B-A5FF-14884F828F68}" presName="accentRepeatNode" presStyleLbl="solidFgAcc1" presStyleIdx="1" presStyleCnt="4"/>
      <dgm:spPr/>
    </dgm:pt>
    <dgm:pt modelId="{62777A99-D3DB-4C3F-9DDD-F012F462B176}" type="pres">
      <dgm:prSet presAssocID="{5550DA44-833B-4860-B14E-3073A6154DD8}" presName="text_3" presStyleLbl="node1" presStyleIdx="2" presStyleCnt="4">
        <dgm:presLayoutVars>
          <dgm:bulletEnabled val="1"/>
        </dgm:presLayoutVars>
      </dgm:prSet>
      <dgm:spPr/>
      <dgm:t>
        <a:bodyPr/>
        <a:lstStyle/>
        <a:p>
          <a:endParaRPr lang="es-MX"/>
        </a:p>
      </dgm:t>
    </dgm:pt>
    <dgm:pt modelId="{9DAF3F93-3008-4A93-B8D5-D321FAA15EDD}" type="pres">
      <dgm:prSet presAssocID="{5550DA44-833B-4860-B14E-3073A6154DD8}" presName="accent_3" presStyleCnt="0"/>
      <dgm:spPr/>
    </dgm:pt>
    <dgm:pt modelId="{D42E71ED-D7BB-4B51-A362-0AC93B64B468}" type="pres">
      <dgm:prSet presAssocID="{5550DA44-833B-4860-B14E-3073A6154DD8}" presName="accentRepeatNode" presStyleLbl="solidFgAcc1" presStyleIdx="2" presStyleCnt="4"/>
      <dgm:spPr/>
    </dgm:pt>
    <dgm:pt modelId="{B27F077B-C842-4188-9D5C-BEDB0150B30C}" type="pres">
      <dgm:prSet presAssocID="{16DC7CF0-BFF1-4F05-A9A7-49DD3A14F94B}" presName="text_4" presStyleLbl="node1" presStyleIdx="3" presStyleCnt="4">
        <dgm:presLayoutVars>
          <dgm:bulletEnabled val="1"/>
        </dgm:presLayoutVars>
      </dgm:prSet>
      <dgm:spPr/>
      <dgm:t>
        <a:bodyPr/>
        <a:lstStyle/>
        <a:p>
          <a:endParaRPr lang="es-MX"/>
        </a:p>
      </dgm:t>
    </dgm:pt>
    <dgm:pt modelId="{BFD8B8BD-4BA7-42B0-93FA-8C1B0B3AC86F}" type="pres">
      <dgm:prSet presAssocID="{16DC7CF0-BFF1-4F05-A9A7-49DD3A14F94B}" presName="accent_4" presStyleCnt="0"/>
      <dgm:spPr/>
    </dgm:pt>
    <dgm:pt modelId="{0CB94CA6-647D-4F62-B540-C85AD04596E3}" type="pres">
      <dgm:prSet presAssocID="{16DC7CF0-BFF1-4F05-A9A7-49DD3A14F94B}" presName="accentRepeatNode" presStyleLbl="solidFgAcc1" presStyleIdx="3" presStyleCnt="4"/>
      <dgm:spPr/>
    </dgm:pt>
  </dgm:ptLst>
  <dgm:cxnLst>
    <dgm:cxn modelId="{0CA05BF9-23FD-47BF-9DA2-CF5592DDA03D}" srcId="{F6292DBD-D3B5-4BE7-BAA4-34C3B65BA037}" destId="{16DC7CF0-BFF1-4F05-A9A7-49DD3A14F94B}" srcOrd="3" destOrd="0" parTransId="{54168768-B106-4BA2-B5B8-39C2BF9AA680}" sibTransId="{C34E92F7-6259-497F-A9BD-43A27C465399}"/>
    <dgm:cxn modelId="{A5959481-7277-4DA6-98B5-005D24323F25}" type="presOf" srcId="{C269883B-E38B-440B-A5FF-14884F828F68}" destId="{2FE682B7-4A7D-4A6C-83F4-65D81503952B}" srcOrd="0" destOrd="0" presId="urn:microsoft.com/office/officeart/2008/layout/VerticalCurvedList"/>
    <dgm:cxn modelId="{077B59B9-076A-401B-A244-69A264F30493}" srcId="{F6292DBD-D3B5-4BE7-BAA4-34C3B65BA037}" destId="{C269883B-E38B-440B-A5FF-14884F828F68}" srcOrd="1" destOrd="0" parTransId="{EE3FB32D-1A80-4EAD-9EF0-46478281D408}" sibTransId="{8E4012F9-C0D9-43A7-ADC8-2059F12AB2B6}"/>
    <dgm:cxn modelId="{097ABD14-629D-4E18-80A2-5CFE735E2793}" type="presOf" srcId="{F6292DBD-D3B5-4BE7-BAA4-34C3B65BA037}" destId="{5B34CE52-59B8-48C6-A686-42C150766235}" srcOrd="0" destOrd="0" presId="urn:microsoft.com/office/officeart/2008/layout/VerticalCurvedList"/>
    <dgm:cxn modelId="{32F26C8E-195F-4A0D-B54A-D9B6AA07AFEE}" srcId="{F6292DBD-D3B5-4BE7-BAA4-34C3B65BA037}" destId="{5550DA44-833B-4860-B14E-3073A6154DD8}" srcOrd="2" destOrd="0" parTransId="{A57BA9DE-0A75-464F-A33A-89F47CEA6DD8}" sibTransId="{D9ACB67E-4E3B-46EE-B9E8-46E399A26262}"/>
    <dgm:cxn modelId="{12A7E5B5-8CFE-4BFF-B0DD-770BDF49F157}" srcId="{F6292DBD-D3B5-4BE7-BAA4-34C3B65BA037}" destId="{B2DC645D-7F36-4993-9756-76B8A1421CD2}" srcOrd="0" destOrd="0" parTransId="{A731D029-DE80-48F5-8EFC-F17D4E1B0300}" sibTransId="{624D9789-F664-400F-9F74-446772EA28D0}"/>
    <dgm:cxn modelId="{8760BC9E-B31E-413C-A9FE-1845512BA1CE}" type="presOf" srcId="{B2DC645D-7F36-4993-9756-76B8A1421CD2}" destId="{56F37D9C-BE2A-4D2A-8F4C-E87FE1ABFF0A}" srcOrd="0" destOrd="0" presId="urn:microsoft.com/office/officeart/2008/layout/VerticalCurvedList"/>
    <dgm:cxn modelId="{08FB38ED-B6F6-480E-8157-DD5BA9722250}" type="presOf" srcId="{16DC7CF0-BFF1-4F05-A9A7-49DD3A14F94B}" destId="{B27F077B-C842-4188-9D5C-BEDB0150B30C}" srcOrd="0" destOrd="0" presId="urn:microsoft.com/office/officeart/2008/layout/VerticalCurvedList"/>
    <dgm:cxn modelId="{F6D0810A-B745-4675-93A1-E496D7DAEA4B}" type="presOf" srcId="{5550DA44-833B-4860-B14E-3073A6154DD8}" destId="{62777A99-D3DB-4C3F-9DDD-F012F462B176}" srcOrd="0" destOrd="0" presId="urn:microsoft.com/office/officeart/2008/layout/VerticalCurvedList"/>
    <dgm:cxn modelId="{97A57A67-0024-488B-9786-26A00EA82824}" type="presOf" srcId="{624D9789-F664-400F-9F74-446772EA28D0}" destId="{8BE4406F-8E41-45C8-90A2-445A3701D3D5}" srcOrd="0" destOrd="0" presId="urn:microsoft.com/office/officeart/2008/layout/VerticalCurvedList"/>
    <dgm:cxn modelId="{AFFBC53F-632C-415C-B712-99A4CED60F3D}" type="presParOf" srcId="{5B34CE52-59B8-48C6-A686-42C150766235}" destId="{DE1EA068-0025-4E54-B46A-C9E3227BC163}" srcOrd="0" destOrd="0" presId="urn:microsoft.com/office/officeart/2008/layout/VerticalCurvedList"/>
    <dgm:cxn modelId="{C224EB0B-9D6D-4D30-8B8D-1553606789D3}" type="presParOf" srcId="{DE1EA068-0025-4E54-B46A-C9E3227BC163}" destId="{55B6F3E3-7CC0-4A74-8CA3-CD87FA12AC4A}" srcOrd="0" destOrd="0" presId="urn:microsoft.com/office/officeart/2008/layout/VerticalCurvedList"/>
    <dgm:cxn modelId="{C9AC0A5B-66D3-4A30-B960-77FB4FC0F87D}" type="presParOf" srcId="{55B6F3E3-7CC0-4A74-8CA3-CD87FA12AC4A}" destId="{56515461-2858-48A1-A400-D5BEB195E3E8}" srcOrd="0" destOrd="0" presId="urn:microsoft.com/office/officeart/2008/layout/VerticalCurvedList"/>
    <dgm:cxn modelId="{F6AAB705-290E-4842-9AEB-E3C7087F0527}" type="presParOf" srcId="{55B6F3E3-7CC0-4A74-8CA3-CD87FA12AC4A}" destId="{8BE4406F-8E41-45C8-90A2-445A3701D3D5}" srcOrd="1" destOrd="0" presId="urn:microsoft.com/office/officeart/2008/layout/VerticalCurvedList"/>
    <dgm:cxn modelId="{EA326035-9F5A-46E4-A128-60392AAAEA16}" type="presParOf" srcId="{55B6F3E3-7CC0-4A74-8CA3-CD87FA12AC4A}" destId="{33518224-999F-4334-B39F-410121C92CBF}" srcOrd="2" destOrd="0" presId="urn:microsoft.com/office/officeart/2008/layout/VerticalCurvedList"/>
    <dgm:cxn modelId="{DFF42D41-18EB-498D-AA9D-8BEE816BAAB5}" type="presParOf" srcId="{55B6F3E3-7CC0-4A74-8CA3-CD87FA12AC4A}" destId="{322EB3E6-F4CC-4858-8E84-BB53302949E9}" srcOrd="3" destOrd="0" presId="urn:microsoft.com/office/officeart/2008/layout/VerticalCurvedList"/>
    <dgm:cxn modelId="{589C7D9A-EFF3-4183-9437-7EACA2D01E9C}" type="presParOf" srcId="{DE1EA068-0025-4E54-B46A-C9E3227BC163}" destId="{56F37D9C-BE2A-4D2A-8F4C-E87FE1ABFF0A}" srcOrd="1" destOrd="0" presId="urn:microsoft.com/office/officeart/2008/layout/VerticalCurvedList"/>
    <dgm:cxn modelId="{57184DF2-EF4D-4791-9097-99640DFB02A0}" type="presParOf" srcId="{DE1EA068-0025-4E54-B46A-C9E3227BC163}" destId="{ADD8BD79-914C-44DD-855D-28A01C90C4E8}" srcOrd="2" destOrd="0" presId="urn:microsoft.com/office/officeart/2008/layout/VerticalCurvedList"/>
    <dgm:cxn modelId="{564F4BF0-076E-4262-8B08-762EA0EE9849}" type="presParOf" srcId="{ADD8BD79-914C-44DD-855D-28A01C90C4E8}" destId="{5BE19C50-6EB2-48EA-AE12-2B7410D8B321}" srcOrd="0" destOrd="0" presId="urn:microsoft.com/office/officeart/2008/layout/VerticalCurvedList"/>
    <dgm:cxn modelId="{28A8FDEB-3C19-4218-8D16-59DE1C646397}" type="presParOf" srcId="{DE1EA068-0025-4E54-B46A-C9E3227BC163}" destId="{2FE682B7-4A7D-4A6C-83F4-65D81503952B}" srcOrd="3" destOrd="0" presId="urn:microsoft.com/office/officeart/2008/layout/VerticalCurvedList"/>
    <dgm:cxn modelId="{73C877B9-BF44-4BF4-A145-A9A8526EF1A2}" type="presParOf" srcId="{DE1EA068-0025-4E54-B46A-C9E3227BC163}" destId="{793C4B88-2C69-4D1B-8E30-10FA7D2F4AF4}" srcOrd="4" destOrd="0" presId="urn:microsoft.com/office/officeart/2008/layout/VerticalCurvedList"/>
    <dgm:cxn modelId="{FEE33380-4F08-4DEA-92D4-C45DD189FCB6}" type="presParOf" srcId="{793C4B88-2C69-4D1B-8E30-10FA7D2F4AF4}" destId="{8898D430-5C4F-48CD-83EF-2E3C87559BB9}" srcOrd="0" destOrd="0" presId="urn:microsoft.com/office/officeart/2008/layout/VerticalCurvedList"/>
    <dgm:cxn modelId="{4D4B022F-9BB8-4A19-81D0-DABFDB34A4EF}" type="presParOf" srcId="{DE1EA068-0025-4E54-B46A-C9E3227BC163}" destId="{62777A99-D3DB-4C3F-9DDD-F012F462B176}" srcOrd="5" destOrd="0" presId="urn:microsoft.com/office/officeart/2008/layout/VerticalCurvedList"/>
    <dgm:cxn modelId="{69644673-390B-4815-A8A6-C5362FD2D14F}" type="presParOf" srcId="{DE1EA068-0025-4E54-B46A-C9E3227BC163}" destId="{9DAF3F93-3008-4A93-B8D5-D321FAA15EDD}" srcOrd="6" destOrd="0" presId="urn:microsoft.com/office/officeart/2008/layout/VerticalCurvedList"/>
    <dgm:cxn modelId="{DF4F6698-B8E5-448A-A0D7-748941AE497E}" type="presParOf" srcId="{9DAF3F93-3008-4A93-B8D5-D321FAA15EDD}" destId="{D42E71ED-D7BB-4B51-A362-0AC93B64B468}" srcOrd="0" destOrd="0" presId="urn:microsoft.com/office/officeart/2008/layout/VerticalCurvedList"/>
    <dgm:cxn modelId="{2A7C5471-C39F-437B-89DC-CFEB8672D1AB}" type="presParOf" srcId="{DE1EA068-0025-4E54-B46A-C9E3227BC163}" destId="{B27F077B-C842-4188-9D5C-BEDB0150B30C}" srcOrd="7" destOrd="0" presId="urn:microsoft.com/office/officeart/2008/layout/VerticalCurvedList"/>
    <dgm:cxn modelId="{741778A9-FB8A-4733-ABD9-8F4AF6C0C097}" type="presParOf" srcId="{DE1EA068-0025-4E54-B46A-C9E3227BC163}" destId="{BFD8B8BD-4BA7-42B0-93FA-8C1B0B3AC86F}" srcOrd="8" destOrd="0" presId="urn:microsoft.com/office/officeart/2008/layout/VerticalCurvedList"/>
    <dgm:cxn modelId="{37E99106-7694-4013-A6EC-76A4C3DE87FF}" type="presParOf" srcId="{BFD8B8BD-4BA7-42B0-93FA-8C1B0B3AC86F}" destId="{0CB94CA6-647D-4F62-B540-C85AD04596E3}"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CABC490-942D-42B4-93CD-E5FDC5CEEE4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E53EB613-FACC-4163-99AF-C42C1F1761C1}">
      <dgm:prSet phldrT="[Texto]" custT="1"/>
      <dgm:spPr/>
      <dgm:t>
        <a:bodyPr/>
        <a:lstStyle/>
        <a:p>
          <a:r>
            <a:rPr lang="es-MX" sz="2400" dirty="0" smtClean="0"/>
            <a:t>e) Un coeficiente de correlación no equivale a una proporción.  Una correlación de r =.50 no quiere decir que haya un 50% de variabilidad común o de varianza común entre las dos variables. </a:t>
          </a:r>
          <a:endParaRPr lang="es-MX" sz="2400" dirty="0"/>
        </a:p>
      </dgm:t>
    </dgm:pt>
    <dgm:pt modelId="{0F833178-2C55-4B0B-ADA3-0786B3FD5E93}" type="parTrans" cxnId="{E2FF7D5A-5D12-4DBC-A72C-AB638A87B5D1}">
      <dgm:prSet/>
      <dgm:spPr/>
      <dgm:t>
        <a:bodyPr/>
        <a:lstStyle/>
        <a:p>
          <a:endParaRPr lang="es-MX"/>
        </a:p>
      </dgm:t>
    </dgm:pt>
    <dgm:pt modelId="{8BC2E313-DF57-401F-AA2D-936022D29754}" type="sibTrans" cxnId="{E2FF7D5A-5D12-4DBC-A72C-AB638A87B5D1}">
      <dgm:prSet/>
      <dgm:spPr/>
      <dgm:t>
        <a:bodyPr/>
        <a:lstStyle/>
        <a:p>
          <a:endParaRPr lang="es-MX"/>
        </a:p>
      </dgm:t>
    </dgm:pt>
    <dgm:pt modelId="{AB670DA8-3B90-4B99-A56B-3D15FF354815}">
      <dgm:prSet phldrT="[Texto]" custT="1"/>
      <dgm:spPr/>
      <dgm:t>
        <a:bodyPr/>
        <a:lstStyle/>
        <a:p>
          <a:r>
            <a:rPr lang="es-MX" sz="2400" dirty="0" smtClean="0"/>
            <a:t>g) En los coeficientes de correlación no hay unidad en sentido propio. </a:t>
          </a:r>
          <a:endParaRPr lang="es-MX" sz="2400" dirty="0"/>
        </a:p>
      </dgm:t>
    </dgm:pt>
    <dgm:pt modelId="{474CF9F3-FC2B-4466-8B71-D0C7AB46D187}" type="parTrans" cxnId="{F77EEAF8-9165-451A-8C4D-1FB52F3089A6}">
      <dgm:prSet/>
      <dgm:spPr/>
      <dgm:t>
        <a:bodyPr/>
        <a:lstStyle/>
        <a:p>
          <a:endParaRPr lang="es-MX"/>
        </a:p>
      </dgm:t>
    </dgm:pt>
    <dgm:pt modelId="{1B6D7D4A-565F-447A-8845-F32598DB8E7F}" type="sibTrans" cxnId="{F77EEAF8-9165-451A-8C4D-1FB52F3089A6}">
      <dgm:prSet/>
      <dgm:spPr/>
      <dgm:t>
        <a:bodyPr/>
        <a:lstStyle/>
        <a:p>
          <a:endParaRPr lang="es-MX"/>
        </a:p>
      </dgm:t>
    </dgm:pt>
    <dgm:pt modelId="{C504C8DA-4C5A-4F2B-A9F2-01297A61E119}">
      <dgm:prSet phldrT="[Texto]" custT="1"/>
      <dgm:spPr/>
      <dgm:t>
        <a:bodyPr/>
        <a:lstStyle/>
        <a:p>
          <a:r>
            <a:rPr lang="es-MX" sz="2400" dirty="0" smtClean="0"/>
            <a:t>h) La correlación entre dos variables es relativa a los instrumentos utilizados.  </a:t>
          </a:r>
          <a:endParaRPr lang="es-MX" sz="2400" dirty="0"/>
        </a:p>
      </dgm:t>
    </dgm:pt>
    <dgm:pt modelId="{EFCCBD64-679A-4F31-AB2B-FB3A9DCA8EAE}" type="parTrans" cxnId="{86B01DB6-4786-4C85-9303-205BDDFCA02A}">
      <dgm:prSet/>
      <dgm:spPr/>
      <dgm:t>
        <a:bodyPr/>
        <a:lstStyle/>
        <a:p>
          <a:endParaRPr lang="es-MX"/>
        </a:p>
      </dgm:t>
    </dgm:pt>
    <dgm:pt modelId="{50D75FA0-D1D9-4BF4-97CF-E1DA9D148837}" type="sibTrans" cxnId="{86B01DB6-4786-4C85-9303-205BDDFCA02A}">
      <dgm:prSet/>
      <dgm:spPr/>
      <dgm:t>
        <a:bodyPr/>
        <a:lstStyle/>
        <a:p>
          <a:endParaRPr lang="es-MX"/>
        </a:p>
      </dgm:t>
    </dgm:pt>
    <dgm:pt modelId="{6329A14E-F8AF-4C2D-8460-37A246C6196D}">
      <dgm:prSet custT="1"/>
      <dgm:spPr/>
      <dgm:t>
        <a:bodyPr/>
        <a:lstStyle/>
        <a:p>
          <a:r>
            <a:rPr lang="es-MX" sz="2400" dirty="0" smtClean="0"/>
            <a:t>f) No es necesario que las dos variables (X e Y) estén medidas en la misma escala o en las mismas unidades. </a:t>
          </a:r>
          <a:endParaRPr lang="es-MX" sz="2400" dirty="0"/>
        </a:p>
      </dgm:t>
    </dgm:pt>
    <dgm:pt modelId="{8469CCAD-3126-4692-A222-EA50690A1F8C}" type="parTrans" cxnId="{7C5A43C3-3D69-4404-8847-C9E3395BE96A}">
      <dgm:prSet/>
      <dgm:spPr/>
      <dgm:t>
        <a:bodyPr/>
        <a:lstStyle/>
        <a:p>
          <a:endParaRPr lang="es-MX"/>
        </a:p>
      </dgm:t>
    </dgm:pt>
    <dgm:pt modelId="{49EDA0F9-5813-4E07-B596-F60604C8FCBF}" type="sibTrans" cxnId="{7C5A43C3-3D69-4404-8847-C9E3395BE96A}">
      <dgm:prSet/>
      <dgm:spPr/>
      <dgm:t>
        <a:bodyPr/>
        <a:lstStyle/>
        <a:p>
          <a:endParaRPr lang="es-MX"/>
        </a:p>
      </dgm:t>
    </dgm:pt>
    <dgm:pt modelId="{C496D222-DB11-40DE-B3DD-2FFF5C5B8650}" type="pres">
      <dgm:prSet presAssocID="{9CABC490-942D-42B4-93CD-E5FDC5CEEE4D}" presName="Name0" presStyleCnt="0">
        <dgm:presLayoutVars>
          <dgm:chMax val="7"/>
          <dgm:chPref val="7"/>
          <dgm:dir/>
        </dgm:presLayoutVars>
      </dgm:prSet>
      <dgm:spPr/>
      <dgm:t>
        <a:bodyPr/>
        <a:lstStyle/>
        <a:p>
          <a:endParaRPr lang="es-MX"/>
        </a:p>
      </dgm:t>
    </dgm:pt>
    <dgm:pt modelId="{5E48FF11-0191-4F5A-B08E-4BC7E659576A}" type="pres">
      <dgm:prSet presAssocID="{9CABC490-942D-42B4-93CD-E5FDC5CEEE4D}" presName="Name1" presStyleCnt="0"/>
      <dgm:spPr/>
    </dgm:pt>
    <dgm:pt modelId="{275361BA-625F-4CE4-9259-2C7CBADAD223}" type="pres">
      <dgm:prSet presAssocID="{9CABC490-942D-42B4-93CD-E5FDC5CEEE4D}" presName="cycle" presStyleCnt="0"/>
      <dgm:spPr/>
    </dgm:pt>
    <dgm:pt modelId="{1389B839-27EB-44B6-8628-71D92ABDA7EF}" type="pres">
      <dgm:prSet presAssocID="{9CABC490-942D-42B4-93CD-E5FDC5CEEE4D}" presName="srcNode" presStyleLbl="node1" presStyleIdx="0" presStyleCnt="4"/>
      <dgm:spPr/>
    </dgm:pt>
    <dgm:pt modelId="{E2606232-9AC5-4977-BAAF-2C5CA6C08872}" type="pres">
      <dgm:prSet presAssocID="{9CABC490-942D-42B4-93CD-E5FDC5CEEE4D}" presName="conn" presStyleLbl="parChTrans1D2" presStyleIdx="0" presStyleCnt="1"/>
      <dgm:spPr/>
      <dgm:t>
        <a:bodyPr/>
        <a:lstStyle/>
        <a:p>
          <a:endParaRPr lang="es-MX"/>
        </a:p>
      </dgm:t>
    </dgm:pt>
    <dgm:pt modelId="{09874FBE-4449-48B0-A14A-A9C759FC1187}" type="pres">
      <dgm:prSet presAssocID="{9CABC490-942D-42B4-93CD-E5FDC5CEEE4D}" presName="extraNode" presStyleLbl="node1" presStyleIdx="0" presStyleCnt="4"/>
      <dgm:spPr/>
    </dgm:pt>
    <dgm:pt modelId="{100D7CA8-702A-41A9-869F-4D78705E8A70}" type="pres">
      <dgm:prSet presAssocID="{9CABC490-942D-42B4-93CD-E5FDC5CEEE4D}" presName="dstNode" presStyleLbl="node1" presStyleIdx="0" presStyleCnt="4"/>
      <dgm:spPr/>
    </dgm:pt>
    <dgm:pt modelId="{5FBF138F-4CE0-4D3F-AE18-617AA12BC598}" type="pres">
      <dgm:prSet presAssocID="{E53EB613-FACC-4163-99AF-C42C1F1761C1}" presName="text_1" presStyleLbl="node1" presStyleIdx="0" presStyleCnt="4" custScaleY="128865">
        <dgm:presLayoutVars>
          <dgm:bulletEnabled val="1"/>
        </dgm:presLayoutVars>
      </dgm:prSet>
      <dgm:spPr/>
      <dgm:t>
        <a:bodyPr/>
        <a:lstStyle/>
        <a:p>
          <a:endParaRPr lang="es-MX"/>
        </a:p>
      </dgm:t>
    </dgm:pt>
    <dgm:pt modelId="{2664163C-752E-4C29-B4CB-5E0349DBF019}" type="pres">
      <dgm:prSet presAssocID="{E53EB613-FACC-4163-99AF-C42C1F1761C1}" presName="accent_1" presStyleCnt="0"/>
      <dgm:spPr/>
    </dgm:pt>
    <dgm:pt modelId="{EA3915CD-8C9A-4D5F-BD4C-A563D05D2990}" type="pres">
      <dgm:prSet presAssocID="{E53EB613-FACC-4163-99AF-C42C1F1761C1}" presName="accentRepeatNode" presStyleLbl="solidFgAcc1" presStyleIdx="0" presStyleCnt="4"/>
      <dgm:spPr/>
    </dgm:pt>
    <dgm:pt modelId="{8B857C31-7B10-413B-B080-F9434B34EF9C}" type="pres">
      <dgm:prSet presAssocID="{6329A14E-F8AF-4C2D-8460-37A246C6196D}" presName="text_2" presStyleLbl="node1" presStyleIdx="1" presStyleCnt="4">
        <dgm:presLayoutVars>
          <dgm:bulletEnabled val="1"/>
        </dgm:presLayoutVars>
      </dgm:prSet>
      <dgm:spPr/>
      <dgm:t>
        <a:bodyPr/>
        <a:lstStyle/>
        <a:p>
          <a:endParaRPr lang="es-MX"/>
        </a:p>
      </dgm:t>
    </dgm:pt>
    <dgm:pt modelId="{D312A175-9EE4-4B90-BE9B-124B4460E364}" type="pres">
      <dgm:prSet presAssocID="{6329A14E-F8AF-4C2D-8460-37A246C6196D}" presName="accent_2" presStyleCnt="0"/>
      <dgm:spPr/>
    </dgm:pt>
    <dgm:pt modelId="{BA0EFAAB-8E1A-4A8A-BEB5-ACB81C7297FA}" type="pres">
      <dgm:prSet presAssocID="{6329A14E-F8AF-4C2D-8460-37A246C6196D}" presName="accentRepeatNode" presStyleLbl="solidFgAcc1" presStyleIdx="1" presStyleCnt="4"/>
      <dgm:spPr/>
    </dgm:pt>
    <dgm:pt modelId="{679832B3-22C5-4B49-943B-24068C476F26}" type="pres">
      <dgm:prSet presAssocID="{AB670DA8-3B90-4B99-A56B-3D15FF354815}" presName="text_3" presStyleLbl="node1" presStyleIdx="2" presStyleCnt="4">
        <dgm:presLayoutVars>
          <dgm:bulletEnabled val="1"/>
        </dgm:presLayoutVars>
      </dgm:prSet>
      <dgm:spPr/>
      <dgm:t>
        <a:bodyPr/>
        <a:lstStyle/>
        <a:p>
          <a:endParaRPr lang="es-MX"/>
        </a:p>
      </dgm:t>
    </dgm:pt>
    <dgm:pt modelId="{E42856C9-859E-4B04-BF78-7E530B1F1998}" type="pres">
      <dgm:prSet presAssocID="{AB670DA8-3B90-4B99-A56B-3D15FF354815}" presName="accent_3" presStyleCnt="0"/>
      <dgm:spPr/>
    </dgm:pt>
    <dgm:pt modelId="{09C66C97-F75A-48B8-93CA-9B4BDEC2DBA7}" type="pres">
      <dgm:prSet presAssocID="{AB670DA8-3B90-4B99-A56B-3D15FF354815}" presName="accentRepeatNode" presStyleLbl="solidFgAcc1" presStyleIdx="2" presStyleCnt="4"/>
      <dgm:spPr/>
    </dgm:pt>
    <dgm:pt modelId="{0C3AAE57-3B71-4366-97C9-7032EDC8AA26}" type="pres">
      <dgm:prSet presAssocID="{C504C8DA-4C5A-4F2B-A9F2-01297A61E119}" presName="text_4" presStyleLbl="node1" presStyleIdx="3" presStyleCnt="4">
        <dgm:presLayoutVars>
          <dgm:bulletEnabled val="1"/>
        </dgm:presLayoutVars>
      </dgm:prSet>
      <dgm:spPr/>
      <dgm:t>
        <a:bodyPr/>
        <a:lstStyle/>
        <a:p>
          <a:endParaRPr lang="es-MX"/>
        </a:p>
      </dgm:t>
    </dgm:pt>
    <dgm:pt modelId="{BE8A0395-8F33-484D-AC3F-25C41E18A1E9}" type="pres">
      <dgm:prSet presAssocID="{C504C8DA-4C5A-4F2B-A9F2-01297A61E119}" presName="accent_4" presStyleCnt="0"/>
      <dgm:spPr/>
    </dgm:pt>
    <dgm:pt modelId="{2C9751DF-D3C4-4AB2-B6C6-4CD991F91BB9}" type="pres">
      <dgm:prSet presAssocID="{C504C8DA-4C5A-4F2B-A9F2-01297A61E119}" presName="accentRepeatNode" presStyleLbl="solidFgAcc1" presStyleIdx="3" presStyleCnt="4"/>
      <dgm:spPr/>
    </dgm:pt>
  </dgm:ptLst>
  <dgm:cxnLst>
    <dgm:cxn modelId="{BFBEFD46-778A-41FD-8236-BE7835D80093}" type="presOf" srcId="{C504C8DA-4C5A-4F2B-A9F2-01297A61E119}" destId="{0C3AAE57-3B71-4366-97C9-7032EDC8AA26}" srcOrd="0" destOrd="0" presId="urn:microsoft.com/office/officeart/2008/layout/VerticalCurvedList"/>
    <dgm:cxn modelId="{08DBABBD-3AD7-49B2-B6F4-7DCD3C986049}" type="presOf" srcId="{6329A14E-F8AF-4C2D-8460-37A246C6196D}" destId="{8B857C31-7B10-413B-B080-F9434B34EF9C}" srcOrd="0" destOrd="0" presId="urn:microsoft.com/office/officeart/2008/layout/VerticalCurvedList"/>
    <dgm:cxn modelId="{86B01DB6-4786-4C85-9303-205BDDFCA02A}" srcId="{9CABC490-942D-42B4-93CD-E5FDC5CEEE4D}" destId="{C504C8DA-4C5A-4F2B-A9F2-01297A61E119}" srcOrd="3" destOrd="0" parTransId="{EFCCBD64-679A-4F31-AB2B-FB3A9DCA8EAE}" sibTransId="{50D75FA0-D1D9-4BF4-97CF-E1DA9D148837}"/>
    <dgm:cxn modelId="{A369B7E9-E172-4E24-A5D7-964CDFCDFFE6}" type="presOf" srcId="{8BC2E313-DF57-401F-AA2D-936022D29754}" destId="{E2606232-9AC5-4977-BAAF-2C5CA6C08872}" srcOrd="0" destOrd="0" presId="urn:microsoft.com/office/officeart/2008/layout/VerticalCurvedList"/>
    <dgm:cxn modelId="{BFC3B02B-3F81-4A29-B6ED-BB981597D193}" type="presOf" srcId="{E53EB613-FACC-4163-99AF-C42C1F1761C1}" destId="{5FBF138F-4CE0-4D3F-AE18-617AA12BC598}" srcOrd="0" destOrd="0" presId="urn:microsoft.com/office/officeart/2008/layout/VerticalCurvedList"/>
    <dgm:cxn modelId="{F77EEAF8-9165-451A-8C4D-1FB52F3089A6}" srcId="{9CABC490-942D-42B4-93CD-E5FDC5CEEE4D}" destId="{AB670DA8-3B90-4B99-A56B-3D15FF354815}" srcOrd="2" destOrd="0" parTransId="{474CF9F3-FC2B-4466-8B71-D0C7AB46D187}" sibTransId="{1B6D7D4A-565F-447A-8845-F32598DB8E7F}"/>
    <dgm:cxn modelId="{7C5A43C3-3D69-4404-8847-C9E3395BE96A}" srcId="{9CABC490-942D-42B4-93CD-E5FDC5CEEE4D}" destId="{6329A14E-F8AF-4C2D-8460-37A246C6196D}" srcOrd="1" destOrd="0" parTransId="{8469CCAD-3126-4692-A222-EA50690A1F8C}" sibTransId="{49EDA0F9-5813-4E07-B596-F60604C8FCBF}"/>
    <dgm:cxn modelId="{0D7265BB-BDC5-4C2E-AAAA-CEDD13F1F8A2}" type="presOf" srcId="{AB670DA8-3B90-4B99-A56B-3D15FF354815}" destId="{679832B3-22C5-4B49-943B-24068C476F26}" srcOrd="0" destOrd="0" presId="urn:microsoft.com/office/officeart/2008/layout/VerticalCurvedList"/>
    <dgm:cxn modelId="{A1CC25F0-C7DD-43CF-A007-2409DFEA4989}" type="presOf" srcId="{9CABC490-942D-42B4-93CD-E5FDC5CEEE4D}" destId="{C496D222-DB11-40DE-B3DD-2FFF5C5B8650}" srcOrd="0" destOrd="0" presId="urn:microsoft.com/office/officeart/2008/layout/VerticalCurvedList"/>
    <dgm:cxn modelId="{E2FF7D5A-5D12-4DBC-A72C-AB638A87B5D1}" srcId="{9CABC490-942D-42B4-93CD-E5FDC5CEEE4D}" destId="{E53EB613-FACC-4163-99AF-C42C1F1761C1}" srcOrd="0" destOrd="0" parTransId="{0F833178-2C55-4B0B-ADA3-0786B3FD5E93}" sibTransId="{8BC2E313-DF57-401F-AA2D-936022D29754}"/>
    <dgm:cxn modelId="{9629D0C3-6C37-43A1-827F-E974FA73BBDB}" type="presParOf" srcId="{C496D222-DB11-40DE-B3DD-2FFF5C5B8650}" destId="{5E48FF11-0191-4F5A-B08E-4BC7E659576A}" srcOrd="0" destOrd="0" presId="urn:microsoft.com/office/officeart/2008/layout/VerticalCurvedList"/>
    <dgm:cxn modelId="{034AFA39-9AD3-4B4A-AE46-26F834672FB3}" type="presParOf" srcId="{5E48FF11-0191-4F5A-B08E-4BC7E659576A}" destId="{275361BA-625F-4CE4-9259-2C7CBADAD223}" srcOrd="0" destOrd="0" presId="urn:microsoft.com/office/officeart/2008/layout/VerticalCurvedList"/>
    <dgm:cxn modelId="{E2C8769E-CD08-4E14-8A12-838EF2683892}" type="presParOf" srcId="{275361BA-625F-4CE4-9259-2C7CBADAD223}" destId="{1389B839-27EB-44B6-8628-71D92ABDA7EF}" srcOrd="0" destOrd="0" presId="urn:microsoft.com/office/officeart/2008/layout/VerticalCurvedList"/>
    <dgm:cxn modelId="{E6958284-EABC-4AF8-8AE8-6B93FCC02FE6}" type="presParOf" srcId="{275361BA-625F-4CE4-9259-2C7CBADAD223}" destId="{E2606232-9AC5-4977-BAAF-2C5CA6C08872}" srcOrd="1" destOrd="0" presId="urn:microsoft.com/office/officeart/2008/layout/VerticalCurvedList"/>
    <dgm:cxn modelId="{B9A3599B-D8CD-464D-B9F3-D0654EE38BF9}" type="presParOf" srcId="{275361BA-625F-4CE4-9259-2C7CBADAD223}" destId="{09874FBE-4449-48B0-A14A-A9C759FC1187}" srcOrd="2" destOrd="0" presId="urn:microsoft.com/office/officeart/2008/layout/VerticalCurvedList"/>
    <dgm:cxn modelId="{A57D47F2-182F-4A83-9A12-69F76B27824D}" type="presParOf" srcId="{275361BA-625F-4CE4-9259-2C7CBADAD223}" destId="{100D7CA8-702A-41A9-869F-4D78705E8A70}" srcOrd="3" destOrd="0" presId="urn:microsoft.com/office/officeart/2008/layout/VerticalCurvedList"/>
    <dgm:cxn modelId="{7C89774A-6F2A-470D-84F4-D3EFD7A09B8D}" type="presParOf" srcId="{5E48FF11-0191-4F5A-B08E-4BC7E659576A}" destId="{5FBF138F-4CE0-4D3F-AE18-617AA12BC598}" srcOrd="1" destOrd="0" presId="urn:microsoft.com/office/officeart/2008/layout/VerticalCurvedList"/>
    <dgm:cxn modelId="{3EFEC368-9756-4156-A5F7-E2D4C6A53BBB}" type="presParOf" srcId="{5E48FF11-0191-4F5A-B08E-4BC7E659576A}" destId="{2664163C-752E-4C29-B4CB-5E0349DBF019}" srcOrd="2" destOrd="0" presId="urn:microsoft.com/office/officeart/2008/layout/VerticalCurvedList"/>
    <dgm:cxn modelId="{AD636412-A51B-4E63-A670-7BAB456D67EF}" type="presParOf" srcId="{2664163C-752E-4C29-B4CB-5E0349DBF019}" destId="{EA3915CD-8C9A-4D5F-BD4C-A563D05D2990}" srcOrd="0" destOrd="0" presId="urn:microsoft.com/office/officeart/2008/layout/VerticalCurvedList"/>
    <dgm:cxn modelId="{2B8EC016-EA5D-41DA-A15D-A949D2CEE263}" type="presParOf" srcId="{5E48FF11-0191-4F5A-B08E-4BC7E659576A}" destId="{8B857C31-7B10-413B-B080-F9434B34EF9C}" srcOrd="3" destOrd="0" presId="urn:microsoft.com/office/officeart/2008/layout/VerticalCurvedList"/>
    <dgm:cxn modelId="{902EA93F-5060-4AB6-B4C7-D4F8CEF4023E}" type="presParOf" srcId="{5E48FF11-0191-4F5A-B08E-4BC7E659576A}" destId="{D312A175-9EE4-4B90-BE9B-124B4460E364}" srcOrd="4" destOrd="0" presId="urn:microsoft.com/office/officeart/2008/layout/VerticalCurvedList"/>
    <dgm:cxn modelId="{EB5CB9DA-7F26-40B2-B040-C3A38FF7AB8D}" type="presParOf" srcId="{D312A175-9EE4-4B90-BE9B-124B4460E364}" destId="{BA0EFAAB-8E1A-4A8A-BEB5-ACB81C7297FA}" srcOrd="0" destOrd="0" presId="urn:microsoft.com/office/officeart/2008/layout/VerticalCurvedList"/>
    <dgm:cxn modelId="{05D64A3B-B133-407E-9154-28AD4C37648D}" type="presParOf" srcId="{5E48FF11-0191-4F5A-B08E-4BC7E659576A}" destId="{679832B3-22C5-4B49-943B-24068C476F26}" srcOrd="5" destOrd="0" presId="urn:microsoft.com/office/officeart/2008/layout/VerticalCurvedList"/>
    <dgm:cxn modelId="{44C2C662-E94A-46FB-9404-087BCD6631CF}" type="presParOf" srcId="{5E48FF11-0191-4F5A-B08E-4BC7E659576A}" destId="{E42856C9-859E-4B04-BF78-7E530B1F1998}" srcOrd="6" destOrd="0" presId="urn:microsoft.com/office/officeart/2008/layout/VerticalCurvedList"/>
    <dgm:cxn modelId="{F77BA78E-A2CA-4789-9AE5-478B28FA8987}" type="presParOf" srcId="{E42856C9-859E-4B04-BF78-7E530B1F1998}" destId="{09C66C97-F75A-48B8-93CA-9B4BDEC2DBA7}" srcOrd="0" destOrd="0" presId="urn:microsoft.com/office/officeart/2008/layout/VerticalCurvedList"/>
    <dgm:cxn modelId="{B9F93D84-D0BA-4100-9C13-2895DCB4558A}" type="presParOf" srcId="{5E48FF11-0191-4F5A-B08E-4BC7E659576A}" destId="{0C3AAE57-3B71-4366-97C9-7032EDC8AA26}" srcOrd="7" destOrd="0" presId="urn:microsoft.com/office/officeart/2008/layout/VerticalCurvedList"/>
    <dgm:cxn modelId="{75B2E8C1-268E-43C7-BB59-C2162C768A15}" type="presParOf" srcId="{5E48FF11-0191-4F5A-B08E-4BC7E659576A}" destId="{BE8A0395-8F33-484D-AC3F-25C41E18A1E9}" srcOrd="8" destOrd="0" presId="urn:microsoft.com/office/officeart/2008/layout/VerticalCurvedList"/>
    <dgm:cxn modelId="{8D494687-A3EB-4DC6-8D70-11EB6931F8CA}" type="presParOf" srcId="{BE8A0395-8F33-484D-AC3F-25C41E18A1E9}" destId="{2C9751DF-D3C4-4AB2-B6C6-4CD991F91BB9}"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AEE0556-F5E3-47F6-8369-BF6BDE03847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43BD351-A512-4388-8837-84C3ECE98180}">
      <dgm:prSet phldrT="[Texto]" custT="1"/>
      <dgm:spPr/>
      <dgm:t>
        <a:bodyPr/>
        <a:lstStyle/>
        <a:p>
          <a:pPr algn="just"/>
          <a:r>
            <a:rPr lang="es-MX" sz="2400" dirty="0" smtClean="0"/>
            <a:t>El coeficiente de determinación es el coeficiente de correlación elevado al cuadrado e indica la proporción (o porcentaje si multiplicamos por 100) de variabilidad común: indica la proporción de varianza de una variable determinada o asociada a la otra variable. </a:t>
          </a:r>
          <a:endParaRPr lang="es-MX" sz="2400" dirty="0"/>
        </a:p>
      </dgm:t>
    </dgm:pt>
    <dgm:pt modelId="{832B16CC-A8F5-476F-BE37-38836721E1E3}" type="parTrans" cxnId="{98D252B4-B8F2-4DCD-BC8B-89838844F274}">
      <dgm:prSet/>
      <dgm:spPr/>
      <dgm:t>
        <a:bodyPr/>
        <a:lstStyle/>
        <a:p>
          <a:endParaRPr lang="es-MX"/>
        </a:p>
      </dgm:t>
    </dgm:pt>
    <dgm:pt modelId="{EC03C18D-874F-4107-AF71-211C1D400E7E}" type="sibTrans" cxnId="{98D252B4-B8F2-4DCD-BC8B-89838844F274}">
      <dgm:prSet/>
      <dgm:spPr/>
      <dgm:t>
        <a:bodyPr/>
        <a:lstStyle/>
        <a:p>
          <a:endParaRPr lang="es-MX"/>
        </a:p>
      </dgm:t>
    </dgm:pt>
    <dgm:pt modelId="{1FCF1921-6A76-461F-8318-70725EB3211D}">
      <dgm:prSet phldrT="[Texto]" phldr="1"/>
      <dgm:spPr/>
      <dgm:t>
        <a:bodyPr/>
        <a:lstStyle/>
        <a:p>
          <a:endParaRPr lang="es-MX"/>
        </a:p>
      </dgm:t>
    </dgm:pt>
    <dgm:pt modelId="{DDAB24AA-69FB-4A19-9A3A-A63873A49E8B}" type="parTrans" cxnId="{A000E1AF-720E-4C1B-8E11-9C448946F891}">
      <dgm:prSet/>
      <dgm:spPr/>
      <dgm:t>
        <a:bodyPr/>
        <a:lstStyle/>
        <a:p>
          <a:endParaRPr lang="es-MX"/>
        </a:p>
      </dgm:t>
    </dgm:pt>
    <dgm:pt modelId="{27B674FB-7235-4129-B527-D0796F22C430}" type="sibTrans" cxnId="{A000E1AF-720E-4C1B-8E11-9C448946F891}">
      <dgm:prSet/>
      <dgm:spPr/>
      <dgm:t>
        <a:bodyPr/>
        <a:lstStyle/>
        <a:p>
          <a:endParaRPr lang="es-MX"/>
        </a:p>
      </dgm:t>
    </dgm:pt>
    <dgm:pt modelId="{A1EFBE1A-BABA-4B65-A89A-D05ECE0DA3CB}">
      <dgm:prSet phldrT="[Texto]" custT="1"/>
      <dgm:spPr/>
      <dgm:t>
        <a:bodyPr/>
        <a:lstStyle/>
        <a:p>
          <a:r>
            <a:rPr lang="es-MX" sz="2400" dirty="0" smtClean="0"/>
            <a:t>Expresado en términos más simples: una correlación de r = .50 entre un test de inteligencia abstracta y rendimiento en matemáticas, indica que el 25% de las diferencias en matemáticas (propiamente el 25% de la varianza en matemáticas) tiene que ver con (depende de) las diferencias en el test de inteligencia abstracta. </a:t>
          </a:r>
          <a:endParaRPr lang="es-MX" sz="2400" dirty="0"/>
        </a:p>
      </dgm:t>
    </dgm:pt>
    <dgm:pt modelId="{1D5D73F2-0ECD-4CAE-B3B8-EB3A5A05F601}" type="parTrans" cxnId="{D4A68D07-90F9-42E6-A080-EE9EE0355B28}">
      <dgm:prSet/>
      <dgm:spPr/>
      <dgm:t>
        <a:bodyPr/>
        <a:lstStyle/>
        <a:p>
          <a:endParaRPr lang="es-MX"/>
        </a:p>
      </dgm:t>
    </dgm:pt>
    <dgm:pt modelId="{6F4B2FAF-8CC4-469B-B112-066E9CE6B5A5}" type="sibTrans" cxnId="{D4A68D07-90F9-42E6-A080-EE9EE0355B28}">
      <dgm:prSet/>
      <dgm:spPr/>
      <dgm:t>
        <a:bodyPr/>
        <a:lstStyle/>
        <a:p>
          <a:endParaRPr lang="es-MX"/>
        </a:p>
      </dgm:t>
    </dgm:pt>
    <dgm:pt modelId="{25108AEA-4B88-4872-BB89-26466956361A}">
      <dgm:prSet phldrT="[Texto]" phldr="1"/>
      <dgm:spPr/>
      <dgm:t>
        <a:bodyPr/>
        <a:lstStyle/>
        <a:p>
          <a:endParaRPr lang="es-MX"/>
        </a:p>
      </dgm:t>
    </dgm:pt>
    <dgm:pt modelId="{A9E076BD-5ADA-4AD0-98F2-1C303986D2C3}" type="parTrans" cxnId="{E9879D23-825A-4CE1-944D-E8A8B99ADEFC}">
      <dgm:prSet/>
      <dgm:spPr/>
      <dgm:t>
        <a:bodyPr/>
        <a:lstStyle/>
        <a:p>
          <a:endParaRPr lang="es-MX"/>
        </a:p>
      </dgm:t>
    </dgm:pt>
    <dgm:pt modelId="{BCA77C41-04FE-4958-A9BA-DA026C964049}" type="sibTrans" cxnId="{E9879D23-825A-4CE1-944D-E8A8B99ADEFC}">
      <dgm:prSet/>
      <dgm:spPr/>
      <dgm:t>
        <a:bodyPr/>
        <a:lstStyle/>
        <a:p>
          <a:endParaRPr lang="es-MX"/>
        </a:p>
      </dgm:t>
    </dgm:pt>
    <dgm:pt modelId="{3B814841-8BB7-456B-A4A1-7F5BDA649628}" type="pres">
      <dgm:prSet presAssocID="{BAEE0556-F5E3-47F6-8369-BF6BDE03847A}" presName="linear" presStyleCnt="0">
        <dgm:presLayoutVars>
          <dgm:animLvl val="lvl"/>
          <dgm:resizeHandles val="exact"/>
        </dgm:presLayoutVars>
      </dgm:prSet>
      <dgm:spPr/>
      <dgm:t>
        <a:bodyPr/>
        <a:lstStyle/>
        <a:p>
          <a:endParaRPr lang="es-MX"/>
        </a:p>
      </dgm:t>
    </dgm:pt>
    <dgm:pt modelId="{93D35D74-A410-41C1-8101-677F20F3314E}" type="pres">
      <dgm:prSet presAssocID="{043BD351-A512-4388-8837-84C3ECE98180}" presName="parentText" presStyleLbl="node1" presStyleIdx="0" presStyleCnt="2">
        <dgm:presLayoutVars>
          <dgm:chMax val="0"/>
          <dgm:bulletEnabled val="1"/>
        </dgm:presLayoutVars>
      </dgm:prSet>
      <dgm:spPr/>
      <dgm:t>
        <a:bodyPr/>
        <a:lstStyle/>
        <a:p>
          <a:endParaRPr lang="es-MX"/>
        </a:p>
      </dgm:t>
    </dgm:pt>
    <dgm:pt modelId="{62E9BA31-1D12-4E46-8A3C-3BD5277D68B5}" type="pres">
      <dgm:prSet presAssocID="{043BD351-A512-4388-8837-84C3ECE98180}" presName="childText" presStyleLbl="revTx" presStyleIdx="0" presStyleCnt="2">
        <dgm:presLayoutVars>
          <dgm:bulletEnabled val="1"/>
        </dgm:presLayoutVars>
      </dgm:prSet>
      <dgm:spPr/>
      <dgm:t>
        <a:bodyPr/>
        <a:lstStyle/>
        <a:p>
          <a:endParaRPr lang="es-MX"/>
        </a:p>
      </dgm:t>
    </dgm:pt>
    <dgm:pt modelId="{FB988B1B-8F03-4BF8-828A-18F0995C9479}" type="pres">
      <dgm:prSet presAssocID="{A1EFBE1A-BABA-4B65-A89A-D05ECE0DA3CB}" presName="parentText" presStyleLbl="node1" presStyleIdx="1" presStyleCnt="2">
        <dgm:presLayoutVars>
          <dgm:chMax val="0"/>
          <dgm:bulletEnabled val="1"/>
        </dgm:presLayoutVars>
      </dgm:prSet>
      <dgm:spPr/>
      <dgm:t>
        <a:bodyPr/>
        <a:lstStyle/>
        <a:p>
          <a:endParaRPr lang="es-MX"/>
        </a:p>
      </dgm:t>
    </dgm:pt>
    <dgm:pt modelId="{EDE24106-7A36-439E-A063-3E164928984F}" type="pres">
      <dgm:prSet presAssocID="{A1EFBE1A-BABA-4B65-A89A-D05ECE0DA3CB}" presName="childText" presStyleLbl="revTx" presStyleIdx="1" presStyleCnt="2">
        <dgm:presLayoutVars>
          <dgm:bulletEnabled val="1"/>
        </dgm:presLayoutVars>
      </dgm:prSet>
      <dgm:spPr/>
      <dgm:t>
        <a:bodyPr/>
        <a:lstStyle/>
        <a:p>
          <a:endParaRPr lang="es-MX"/>
        </a:p>
      </dgm:t>
    </dgm:pt>
  </dgm:ptLst>
  <dgm:cxnLst>
    <dgm:cxn modelId="{1FD55120-F4EB-42DC-9F68-F1CF5BBC0A1B}" type="presOf" srcId="{BAEE0556-F5E3-47F6-8369-BF6BDE03847A}" destId="{3B814841-8BB7-456B-A4A1-7F5BDA649628}" srcOrd="0" destOrd="0" presId="urn:microsoft.com/office/officeart/2005/8/layout/vList2"/>
    <dgm:cxn modelId="{C1E2BFED-11E1-43E3-A4E4-2DBA25EEB92A}" type="presOf" srcId="{A1EFBE1A-BABA-4B65-A89A-D05ECE0DA3CB}" destId="{FB988B1B-8F03-4BF8-828A-18F0995C9479}" srcOrd="0" destOrd="0" presId="urn:microsoft.com/office/officeart/2005/8/layout/vList2"/>
    <dgm:cxn modelId="{E9879D23-825A-4CE1-944D-E8A8B99ADEFC}" srcId="{A1EFBE1A-BABA-4B65-A89A-D05ECE0DA3CB}" destId="{25108AEA-4B88-4872-BB89-26466956361A}" srcOrd="0" destOrd="0" parTransId="{A9E076BD-5ADA-4AD0-98F2-1C303986D2C3}" sibTransId="{BCA77C41-04FE-4958-A9BA-DA026C964049}"/>
    <dgm:cxn modelId="{D4A68D07-90F9-42E6-A080-EE9EE0355B28}" srcId="{BAEE0556-F5E3-47F6-8369-BF6BDE03847A}" destId="{A1EFBE1A-BABA-4B65-A89A-D05ECE0DA3CB}" srcOrd="1" destOrd="0" parTransId="{1D5D73F2-0ECD-4CAE-B3B8-EB3A5A05F601}" sibTransId="{6F4B2FAF-8CC4-469B-B112-066E9CE6B5A5}"/>
    <dgm:cxn modelId="{CE6649AE-576D-467F-B716-530A11FB7E06}" type="presOf" srcId="{1FCF1921-6A76-461F-8318-70725EB3211D}" destId="{62E9BA31-1D12-4E46-8A3C-3BD5277D68B5}" srcOrd="0" destOrd="0" presId="urn:microsoft.com/office/officeart/2005/8/layout/vList2"/>
    <dgm:cxn modelId="{A000E1AF-720E-4C1B-8E11-9C448946F891}" srcId="{043BD351-A512-4388-8837-84C3ECE98180}" destId="{1FCF1921-6A76-461F-8318-70725EB3211D}" srcOrd="0" destOrd="0" parTransId="{DDAB24AA-69FB-4A19-9A3A-A63873A49E8B}" sibTransId="{27B674FB-7235-4129-B527-D0796F22C430}"/>
    <dgm:cxn modelId="{8022A8B2-659F-46F6-800A-1476A073BC3C}" type="presOf" srcId="{25108AEA-4B88-4872-BB89-26466956361A}" destId="{EDE24106-7A36-439E-A063-3E164928984F}" srcOrd="0" destOrd="0" presId="urn:microsoft.com/office/officeart/2005/8/layout/vList2"/>
    <dgm:cxn modelId="{F61D3111-AF1A-49A6-9E15-20865FBDEAA0}" type="presOf" srcId="{043BD351-A512-4388-8837-84C3ECE98180}" destId="{93D35D74-A410-41C1-8101-677F20F3314E}" srcOrd="0" destOrd="0" presId="urn:microsoft.com/office/officeart/2005/8/layout/vList2"/>
    <dgm:cxn modelId="{98D252B4-B8F2-4DCD-BC8B-89838844F274}" srcId="{BAEE0556-F5E3-47F6-8369-BF6BDE03847A}" destId="{043BD351-A512-4388-8837-84C3ECE98180}" srcOrd="0" destOrd="0" parTransId="{832B16CC-A8F5-476F-BE37-38836721E1E3}" sibTransId="{EC03C18D-874F-4107-AF71-211C1D400E7E}"/>
    <dgm:cxn modelId="{999CEF83-36DA-4EEB-90ED-EA276315E72C}" type="presParOf" srcId="{3B814841-8BB7-456B-A4A1-7F5BDA649628}" destId="{93D35D74-A410-41C1-8101-677F20F3314E}" srcOrd="0" destOrd="0" presId="urn:microsoft.com/office/officeart/2005/8/layout/vList2"/>
    <dgm:cxn modelId="{874BC9A9-B97B-4151-B698-A7D5D746B1DE}" type="presParOf" srcId="{3B814841-8BB7-456B-A4A1-7F5BDA649628}" destId="{62E9BA31-1D12-4E46-8A3C-3BD5277D68B5}" srcOrd="1" destOrd="0" presId="urn:microsoft.com/office/officeart/2005/8/layout/vList2"/>
    <dgm:cxn modelId="{9DD1A1CB-7146-4071-AC23-D4962DE11920}" type="presParOf" srcId="{3B814841-8BB7-456B-A4A1-7F5BDA649628}" destId="{FB988B1B-8F03-4BF8-828A-18F0995C9479}" srcOrd="2" destOrd="0" presId="urn:microsoft.com/office/officeart/2005/8/layout/vList2"/>
    <dgm:cxn modelId="{4E3AA809-9F95-45D9-B9B4-2CA36450F5C8}" type="presParOf" srcId="{3B814841-8BB7-456B-A4A1-7F5BDA649628}" destId="{EDE24106-7A36-439E-A063-3E164928984F}"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2CD1203-8342-42FB-9DAE-85BCD584056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mc:AlternateContent xmlns:mc="http://schemas.openxmlformats.org/markup-compatibility/2006">
      <mc:Choice xmlns:a14="http://schemas.microsoft.com/office/drawing/2010/main" Requires="a14">
        <dgm:pt modelId="{2E080D37-CD13-4D48-AB1E-153AA79804A4}">
          <dgm:prSet phldrT="[Texto]" custT="1"/>
          <dgm:spPr/>
          <dgm:t>
            <a:bodyPr/>
            <a:lstStyle/>
            <a:p>
              <a:r>
                <a:rPr lang="es-MX" sz="2400" dirty="0" smtClean="0"/>
                <a:t>Los valores de </a:t>
              </a:r>
              <a14:m>
                <m:oMath xmlns:m="http://schemas.openxmlformats.org/officeDocument/2006/math">
                  <m:sSup>
                    <m:sSupPr>
                      <m:ctrlPr>
                        <a:rPr lang="es-MX" sz="2400" i="1" smtClean="0">
                          <a:latin typeface="Cambria Math" panose="02040503050406030204" pitchFamily="18" charset="0"/>
                        </a:rPr>
                      </m:ctrlPr>
                    </m:sSupPr>
                    <m:e>
                      <m:r>
                        <a:rPr lang="es-MX" sz="2400" b="0" i="1" smtClean="0">
                          <a:latin typeface="Cambria Math" panose="02040503050406030204" pitchFamily="18" charset="0"/>
                        </a:rPr>
                        <m:t>𝑅</m:t>
                      </m:r>
                    </m:e>
                    <m:sup>
                      <m:r>
                        <a:rPr lang="es-MX" sz="2400" b="0" i="1" smtClean="0">
                          <a:latin typeface="Cambria Math" panose="02040503050406030204" pitchFamily="18" charset="0"/>
                        </a:rPr>
                        <m:t>2</m:t>
                      </m:r>
                    </m:sup>
                  </m:sSup>
                </m:oMath>
              </a14:m>
              <a:r>
                <a:rPr lang="es-MX" sz="2400" dirty="0" smtClean="0"/>
                <a:t> </a:t>
              </a:r>
              <a:r>
                <a:rPr lang="es-MX" sz="2400" dirty="0" smtClean="0"/>
                <a:t>sí pueden compararse entre sí directamente; por ejemplo: </a:t>
              </a:r>
            </a:p>
            <a:p>
              <a:r>
                <a:rPr lang="es-MX" sz="2400" dirty="0" smtClean="0"/>
                <a:t>r = .20 indica un 4% de acuerdo entre las dos variables (.202 =.04); </a:t>
              </a:r>
            </a:p>
            <a:p>
              <a:r>
                <a:rPr lang="es-MX" sz="2400" dirty="0" smtClean="0"/>
                <a:t>r = .40 indica un 16% de acuerdo entre las dos variables (.402 =.16);  </a:t>
              </a:r>
            </a:p>
            <a:p>
              <a:r>
                <a:rPr lang="es-MX" sz="2400" dirty="0" smtClean="0"/>
                <a:t>r = .60 indica un 36% de acuerdo entre las dos variables (.602 =.36).  </a:t>
              </a:r>
              <a:endParaRPr lang="es-MX" sz="2400" dirty="0"/>
            </a:p>
          </dgm:t>
        </dgm:pt>
      </mc:Choice>
      <mc:Fallback>
        <dgm:pt modelId="{2E080D37-CD13-4D48-AB1E-153AA79804A4}">
          <dgm:prSet phldrT="[Texto]" custT="1"/>
          <dgm:spPr/>
          <dgm:t>
            <a:bodyPr/>
            <a:lstStyle/>
            <a:p>
              <a:r>
                <a:rPr lang="es-MX" sz="2400" dirty="0" smtClean="0"/>
                <a:t>Los valores de </a:t>
              </a:r>
              <a:r>
                <a:rPr lang="es-MX" sz="2400" b="0" i="0" smtClean="0">
                  <a:latin typeface="Cambria Math" panose="02040503050406030204" pitchFamily="18" charset="0"/>
                </a:rPr>
                <a:t>𝑅^2</a:t>
              </a:r>
              <a:r>
                <a:rPr lang="es-MX" sz="2400" dirty="0" smtClean="0"/>
                <a:t> </a:t>
              </a:r>
              <a:r>
                <a:rPr lang="es-MX" sz="2400" dirty="0" smtClean="0"/>
                <a:t>sí pueden compararse entre sí directamente; por ejemplo: </a:t>
              </a:r>
            </a:p>
            <a:p>
              <a:r>
                <a:rPr lang="es-MX" sz="2400" dirty="0" smtClean="0"/>
                <a:t>r = .20 indica un 4% de acuerdo entre las dos variables (.202 =.04); </a:t>
              </a:r>
            </a:p>
            <a:p>
              <a:r>
                <a:rPr lang="es-MX" sz="2400" dirty="0" smtClean="0"/>
                <a:t>r = .40 indica un 16% de acuerdo entre las dos variables (.402 =.16);  </a:t>
              </a:r>
            </a:p>
            <a:p>
              <a:r>
                <a:rPr lang="es-MX" sz="2400" dirty="0" smtClean="0"/>
                <a:t>r = .60 indica un 36% de acuerdo entre las dos variables (.602 =.36).  </a:t>
              </a:r>
              <a:endParaRPr lang="es-MX" sz="2400" dirty="0"/>
            </a:p>
          </dgm:t>
        </dgm:pt>
      </mc:Fallback>
    </mc:AlternateContent>
    <dgm:pt modelId="{DD29D058-CB3A-47F9-BDBE-7370A22EE9D0}" type="parTrans" cxnId="{55AB4C2B-3465-47D4-9B73-8F00B89BA072}">
      <dgm:prSet/>
      <dgm:spPr/>
      <dgm:t>
        <a:bodyPr/>
        <a:lstStyle/>
        <a:p>
          <a:endParaRPr lang="es-MX"/>
        </a:p>
      </dgm:t>
    </dgm:pt>
    <dgm:pt modelId="{EF16DEC0-ECDB-4E0D-9429-2DE4270537D8}" type="sibTrans" cxnId="{55AB4C2B-3465-47D4-9B73-8F00B89BA072}">
      <dgm:prSet/>
      <dgm:spPr/>
      <dgm:t>
        <a:bodyPr/>
        <a:lstStyle/>
        <a:p>
          <a:endParaRPr lang="es-MX"/>
        </a:p>
      </dgm:t>
    </dgm:pt>
    <dgm:pt modelId="{D8317285-60C2-42CE-B57F-F69257C73ABD}">
      <dgm:prSet phldrT="[Texto]" phldr="1"/>
      <dgm:spPr/>
      <dgm:t>
        <a:bodyPr/>
        <a:lstStyle/>
        <a:p>
          <a:endParaRPr lang="es-MX"/>
        </a:p>
      </dgm:t>
    </dgm:pt>
    <dgm:pt modelId="{EB1B0467-9DD0-4ACB-8C2D-EE65228F0DB5}" type="parTrans" cxnId="{46BDAD7A-3F82-436F-82E1-BE2C3785FA00}">
      <dgm:prSet/>
      <dgm:spPr/>
      <dgm:t>
        <a:bodyPr/>
        <a:lstStyle/>
        <a:p>
          <a:endParaRPr lang="es-MX"/>
        </a:p>
      </dgm:t>
    </dgm:pt>
    <dgm:pt modelId="{B57CC915-D886-4090-B940-A5D4DD70C320}" type="sibTrans" cxnId="{46BDAD7A-3F82-436F-82E1-BE2C3785FA00}">
      <dgm:prSet/>
      <dgm:spPr/>
      <dgm:t>
        <a:bodyPr/>
        <a:lstStyle/>
        <a:p>
          <a:endParaRPr lang="es-MX"/>
        </a:p>
      </dgm:t>
    </dgm:pt>
    <dgm:pt modelId="{F12BB331-7F39-449A-8D0B-887919702A30}">
      <dgm:prSet phldrT="[Texto]" custT="1"/>
      <dgm:spPr/>
      <dgm:t>
        <a:bodyPr/>
        <a:lstStyle/>
        <a:p>
          <a:r>
            <a:rPr lang="es-MX" sz="2400" dirty="0" smtClean="0"/>
            <a:t>Se ve con claridad que de r =.60 a r =.40 (del 16% al 36%) hay más distancia que de r =.40 a r =.20 (del 16% al 4%), aunque aparentemente las diferencias sean idénticas (de .20). </a:t>
          </a:r>
          <a:endParaRPr lang="es-MX" sz="2400" dirty="0"/>
        </a:p>
      </dgm:t>
    </dgm:pt>
    <dgm:pt modelId="{724FAF4D-EE03-49D2-A95E-886D647DA212}" type="parTrans" cxnId="{5164875B-3221-4C83-AFA9-09F5C3BA88DF}">
      <dgm:prSet/>
      <dgm:spPr/>
      <dgm:t>
        <a:bodyPr/>
        <a:lstStyle/>
        <a:p>
          <a:endParaRPr lang="es-MX"/>
        </a:p>
      </dgm:t>
    </dgm:pt>
    <dgm:pt modelId="{7AE553F8-4CC5-4A4E-95AA-DAA4077F0143}" type="sibTrans" cxnId="{5164875B-3221-4C83-AFA9-09F5C3BA88DF}">
      <dgm:prSet/>
      <dgm:spPr/>
      <dgm:t>
        <a:bodyPr/>
        <a:lstStyle/>
        <a:p>
          <a:endParaRPr lang="es-MX"/>
        </a:p>
      </dgm:t>
    </dgm:pt>
    <dgm:pt modelId="{BBA01981-0F4A-4365-BB04-3603E1F36FD7}">
      <dgm:prSet phldrT="[Texto]" phldr="1"/>
      <dgm:spPr/>
      <dgm:t>
        <a:bodyPr/>
        <a:lstStyle/>
        <a:p>
          <a:endParaRPr lang="es-MX" dirty="0"/>
        </a:p>
      </dgm:t>
    </dgm:pt>
    <dgm:pt modelId="{3A777A93-2C8D-42C0-B90D-A9FCB630A819}" type="parTrans" cxnId="{BB3C14A7-1930-4550-AFE7-856144FBD98E}">
      <dgm:prSet/>
      <dgm:spPr/>
      <dgm:t>
        <a:bodyPr/>
        <a:lstStyle/>
        <a:p>
          <a:endParaRPr lang="es-MX"/>
        </a:p>
      </dgm:t>
    </dgm:pt>
    <dgm:pt modelId="{DF1074C1-1E61-46F4-AEC5-FDA70A213C49}" type="sibTrans" cxnId="{BB3C14A7-1930-4550-AFE7-856144FBD98E}">
      <dgm:prSet/>
      <dgm:spPr/>
      <dgm:t>
        <a:bodyPr/>
        <a:lstStyle/>
        <a:p>
          <a:endParaRPr lang="es-MX"/>
        </a:p>
      </dgm:t>
    </dgm:pt>
    <dgm:pt modelId="{CCE7E9D3-6CB4-4E33-8245-B826D3A70559}" type="pres">
      <dgm:prSet presAssocID="{F2CD1203-8342-42FB-9DAE-85BCD5840565}" presName="linear" presStyleCnt="0">
        <dgm:presLayoutVars>
          <dgm:animLvl val="lvl"/>
          <dgm:resizeHandles val="exact"/>
        </dgm:presLayoutVars>
      </dgm:prSet>
      <dgm:spPr/>
      <dgm:t>
        <a:bodyPr/>
        <a:lstStyle/>
        <a:p>
          <a:endParaRPr lang="es-MX"/>
        </a:p>
      </dgm:t>
    </dgm:pt>
    <dgm:pt modelId="{68C380E7-20BE-4A0E-A555-A8CBB11DA03A}" type="pres">
      <dgm:prSet presAssocID="{2E080D37-CD13-4D48-AB1E-153AA79804A4}" presName="parentText" presStyleLbl="node1" presStyleIdx="0" presStyleCnt="2">
        <dgm:presLayoutVars>
          <dgm:chMax val="0"/>
          <dgm:bulletEnabled val="1"/>
        </dgm:presLayoutVars>
      </dgm:prSet>
      <dgm:spPr/>
      <dgm:t>
        <a:bodyPr/>
        <a:lstStyle/>
        <a:p>
          <a:endParaRPr lang="es-MX"/>
        </a:p>
      </dgm:t>
    </dgm:pt>
    <dgm:pt modelId="{524935AA-12D7-487A-9D21-BF3661A8B6A9}" type="pres">
      <dgm:prSet presAssocID="{2E080D37-CD13-4D48-AB1E-153AA79804A4}" presName="childText" presStyleLbl="revTx" presStyleIdx="0" presStyleCnt="2">
        <dgm:presLayoutVars>
          <dgm:bulletEnabled val="1"/>
        </dgm:presLayoutVars>
      </dgm:prSet>
      <dgm:spPr/>
      <dgm:t>
        <a:bodyPr/>
        <a:lstStyle/>
        <a:p>
          <a:endParaRPr lang="es-MX"/>
        </a:p>
      </dgm:t>
    </dgm:pt>
    <dgm:pt modelId="{B68B62A9-6A24-487C-BCFC-44CCA7E33921}" type="pres">
      <dgm:prSet presAssocID="{F12BB331-7F39-449A-8D0B-887919702A30}" presName="parentText" presStyleLbl="node1" presStyleIdx="1" presStyleCnt="2" custScaleY="67626" custLinFactNeighborX="1734" custLinFactNeighborY="-2523">
        <dgm:presLayoutVars>
          <dgm:chMax val="0"/>
          <dgm:bulletEnabled val="1"/>
        </dgm:presLayoutVars>
      </dgm:prSet>
      <dgm:spPr/>
      <dgm:t>
        <a:bodyPr/>
        <a:lstStyle/>
        <a:p>
          <a:endParaRPr lang="es-MX"/>
        </a:p>
      </dgm:t>
    </dgm:pt>
    <dgm:pt modelId="{37A84C1A-0C5E-4329-81D3-5E3A2F926887}" type="pres">
      <dgm:prSet presAssocID="{F12BB331-7F39-449A-8D0B-887919702A30}" presName="childText" presStyleLbl="revTx" presStyleIdx="1" presStyleCnt="2">
        <dgm:presLayoutVars>
          <dgm:bulletEnabled val="1"/>
        </dgm:presLayoutVars>
      </dgm:prSet>
      <dgm:spPr/>
      <dgm:t>
        <a:bodyPr/>
        <a:lstStyle/>
        <a:p>
          <a:endParaRPr lang="es-MX"/>
        </a:p>
      </dgm:t>
    </dgm:pt>
  </dgm:ptLst>
  <dgm:cxnLst>
    <dgm:cxn modelId="{BB3C14A7-1930-4550-AFE7-856144FBD98E}" srcId="{F12BB331-7F39-449A-8D0B-887919702A30}" destId="{BBA01981-0F4A-4365-BB04-3603E1F36FD7}" srcOrd="0" destOrd="0" parTransId="{3A777A93-2C8D-42C0-B90D-A9FCB630A819}" sibTransId="{DF1074C1-1E61-46F4-AEC5-FDA70A213C49}"/>
    <dgm:cxn modelId="{B39B7426-02D7-418D-A045-697C3EF1FD41}" type="presOf" srcId="{F12BB331-7F39-449A-8D0B-887919702A30}" destId="{B68B62A9-6A24-487C-BCFC-44CCA7E33921}" srcOrd="0" destOrd="0" presId="urn:microsoft.com/office/officeart/2005/8/layout/vList2"/>
    <dgm:cxn modelId="{FB2F3D7C-FF46-410F-9406-A1AA3D538655}" type="presOf" srcId="{D8317285-60C2-42CE-B57F-F69257C73ABD}" destId="{524935AA-12D7-487A-9D21-BF3661A8B6A9}" srcOrd="0" destOrd="0" presId="urn:microsoft.com/office/officeart/2005/8/layout/vList2"/>
    <dgm:cxn modelId="{55AB4C2B-3465-47D4-9B73-8F00B89BA072}" srcId="{F2CD1203-8342-42FB-9DAE-85BCD5840565}" destId="{2E080D37-CD13-4D48-AB1E-153AA79804A4}" srcOrd="0" destOrd="0" parTransId="{DD29D058-CB3A-47F9-BDBE-7370A22EE9D0}" sibTransId="{EF16DEC0-ECDB-4E0D-9429-2DE4270537D8}"/>
    <dgm:cxn modelId="{46BDAD7A-3F82-436F-82E1-BE2C3785FA00}" srcId="{2E080D37-CD13-4D48-AB1E-153AA79804A4}" destId="{D8317285-60C2-42CE-B57F-F69257C73ABD}" srcOrd="0" destOrd="0" parTransId="{EB1B0467-9DD0-4ACB-8C2D-EE65228F0DB5}" sibTransId="{B57CC915-D886-4090-B940-A5D4DD70C320}"/>
    <dgm:cxn modelId="{70D7C094-69D8-4837-828E-9C9706C26485}" type="presOf" srcId="{2E080D37-CD13-4D48-AB1E-153AA79804A4}" destId="{68C380E7-20BE-4A0E-A555-A8CBB11DA03A}" srcOrd="0" destOrd="0" presId="urn:microsoft.com/office/officeart/2005/8/layout/vList2"/>
    <dgm:cxn modelId="{1DD34E97-5B0B-4CB0-859D-D46CD5AAE96A}" type="presOf" srcId="{F2CD1203-8342-42FB-9DAE-85BCD5840565}" destId="{CCE7E9D3-6CB4-4E33-8245-B826D3A70559}" srcOrd="0" destOrd="0" presId="urn:microsoft.com/office/officeart/2005/8/layout/vList2"/>
    <dgm:cxn modelId="{DEE09A01-7586-41CB-BB2E-DBE6EFD96AE4}" type="presOf" srcId="{BBA01981-0F4A-4365-BB04-3603E1F36FD7}" destId="{37A84C1A-0C5E-4329-81D3-5E3A2F926887}" srcOrd="0" destOrd="0" presId="urn:microsoft.com/office/officeart/2005/8/layout/vList2"/>
    <dgm:cxn modelId="{5164875B-3221-4C83-AFA9-09F5C3BA88DF}" srcId="{F2CD1203-8342-42FB-9DAE-85BCD5840565}" destId="{F12BB331-7F39-449A-8D0B-887919702A30}" srcOrd="1" destOrd="0" parTransId="{724FAF4D-EE03-49D2-A95E-886D647DA212}" sibTransId="{7AE553F8-4CC5-4A4E-95AA-DAA4077F0143}"/>
    <dgm:cxn modelId="{CC29F7C7-3DD1-48F2-B252-23926E89A6C7}" type="presParOf" srcId="{CCE7E9D3-6CB4-4E33-8245-B826D3A70559}" destId="{68C380E7-20BE-4A0E-A555-A8CBB11DA03A}" srcOrd="0" destOrd="0" presId="urn:microsoft.com/office/officeart/2005/8/layout/vList2"/>
    <dgm:cxn modelId="{067DAACD-EF31-4419-A3FC-6CBBF4C061CF}" type="presParOf" srcId="{CCE7E9D3-6CB4-4E33-8245-B826D3A70559}" destId="{524935AA-12D7-487A-9D21-BF3661A8B6A9}" srcOrd="1" destOrd="0" presId="urn:microsoft.com/office/officeart/2005/8/layout/vList2"/>
    <dgm:cxn modelId="{0A9F2BE9-EA94-4D78-A1FB-C6EFEAD572A9}" type="presParOf" srcId="{CCE7E9D3-6CB4-4E33-8245-B826D3A70559}" destId="{B68B62A9-6A24-487C-BCFC-44CCA7E33921}" srcOrd="2" destOrd="0" presId="urn:microsoft.com/office/officeart/2005/8/layout/vList2"/>
    <dgm:cxn modelId="{71C16877-F355-48DD-A0D6-311B3B92502C}" type="presParOf" srcId="{CCE7E9D3-6CB4-4E33-8245-B826D3A70559}" destId="{37A84C1A-0C5E-4329-81D3-5E3A2F926887}"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2CD1203-8342-42FB-9DAE-85BCD584056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E080D37-CD13-4D48-AB1E-153AA79804A4}">
      <dgm:prSet phldrT="[Texto]" custT="1"/>
      <dgm:spPr>
        <a:blipFill rotWithShape="0">
          <a:blip xmlns:r="http://schemas.openxmlformats.org/officeDocument/2006/relationships" r:embed="rId1"/>
          <a:stretch>
            <a:fillRect/>
          </a:stretch>
        </a:blipFill>
      </dgm:spPr>
      <dgm:t>
        <a:bodyPr/>
        <a:lstStyle/>
        <a:p>
          <a:r>
            <a:rPr lang="es-MX">
              <a:noFill/>
            </a:rPr>
            <a:t> </a:t>
          </a:r>
        </a:p>
      </dgm:t>
    </dgm:pt>
    <dgm:pt modelId="{DD29D058-CB3A-47F9-BDBE-7370A22EE9D0}" type="parTrans" cxnId="{55AB4C2B-3465-47D4-9B73-8F00B89BA072}">
      <dgm:prSet/>
      <dgm:spPr/>
      <dgm:t>
        <a:bodyPr/>
        <a:lstStyle/>
        <a:p>
          <a:endParaRPr lang="es-MX"/>
        </a:p>
      </dgm:t>
    </dgm:pt>
    <dgm:pt modelId="{EF16DEC0-ECDB-4E0D-9429-2DE4270537D8}" type="sibTrans" cxnId="{55AB4C2B-3465-47D4-9B73-8F00B89BA072}">
      <dgm:prSet/>
      <dgm:spPr/>
      <dgm:t>
        <a:bodyPr/>
        <a:lstStyle/>
        <a:p>
          <a:endParaRPr lang="es-MX"/>
        </a:p>
      </dgm:t>
    </dgm:pt>
    <dgm:pt modelId="{D8317285-60C2-42CE-B57F-F69257C73ABD}">
      <dgm:prSet phldrT="[Texto]" phldr="1"/>
      <dgm:spPr/>
      <dgm:t>
        <a:bodyPr/>
        <a:lstStyle/>
        <a:p>
          <a:endParaRPr lang="es-MX"/>
        </a:p>
      </dgm:t>
    </dgm:pt>
    <dgm:pt modelId="{EB1B0467-9DD0-4ACB-8C2D-EE65228F0DB5}" type="parTrans" cxnId="{46BDAD7A-3F82-436F-82E1-BE2C3785FA00}">
      <dgm:prSet/>
      <dgm:spPr/>
      <dgm:t>
        <a:bodyPr/>
        <a:lstStyle/>
        <a:p>
          <a:endParaRPr lang="es-MX"/>
        </a:p>
      </dgm:t>
    </dgm:pt>
    <dgm:pt modelId="{B57CC915-D886-4090-B940-A5D4DD70C320}" type="sibTrans" cxnId="{46BDAD7A-3F82-436F-82E1-BE2C3785FA00}">
      <dgm:prSet/>
      <dgm:spPr/>
      <dgm:t>
        <a:bodyPr/>
        <a:lstStyle/>
        <a:p>
          <a:endParaRPr lang="es-MX"/>
        </a:p>
      </dgm:t>
    </dgm:pt>
    <dgm:pt modelId="{F12BB331-7F39-449A-8D0B-887919702A30}">
      <dgm:prSet phldrT="[Texto]" custT="1"/>
      <dgm:spPr/>
      <dgm:t>
        <a:bodyPr/>
        <a:lstStyle/>
        <a:p>
          <a:r>
            <a:rPr lang="es-MX" sz="2400" dirty="0" smtClean="0"/>
            <a:t>Se ve con claridad que de r =.60 a r =.40 (del 16% al 36%) hay más distancia que de r =.40 a r =.20 (del 16% al 4%), aunque aparentemente las diferencias sean idénticas (de .20). </a:t>
          </a:r>
          <a:endParaRPr lang="es-MX" sz="2400" dirty="0"/>
        </a:p>
      </dgm:t>
    </dgm:pt>
    <dgm:pt modelId="{724FAF4D-EE03-49D2-A95E-886D647DA212}" type="parTrans" cxnId="{5164875B-3221-4C83-AFA9-09F5C3BA88DF}">
      <dgm:prSet/>
      <dgm:spPr/>
      <dgm:t>
        <a:bodyPr/>
        <a:lstStyle/>
        <a:p>
          <a:endParaRPr lang="es-MX"/>
        </a:p>
      </dgm:t>
    </dgm:pt>
    <dgm:pt modelId="{7AE553F8-4CC5-4A4E-95AA-DAA4077F0143}" type="sibTrans" cxnId="{5164875B-3221-4C83-AFA9-09F5C3BA88DF}">
      <dgm:prSet/>
      <dgm:spPr/>
      <dgm:t>
        <a:bodyPr/>
        <a:lstStyle/>
        <a:p>
          <a:endParaRPr lang="es-MX"/>
        </a:p>
      </dgm:t>
    </dgm:pt>
    <dgm:pt modelId="{BBA01981-0F4A-4365-BB04-3603E1F36FD7}">
      <dgm:prSet phldrT="[Texto]" phldr="1"/>
      <dgm:spPr/>
      <dgm:t>
        <a:bodyPr/>
        <a:lstStyle/>
        <a:p>
          <a:endParaRPr lang="es-MX" dirty="0"/>
        </a:p>
      </dgm:t>
    </dgm:pt>
    <dgm:pt modelId="{3A777A93-2C8D-42C0-B90D-A9FCB630A819}" type="parTrans" cxnId="{BB3C14A7-1930-4550-AFE7-856144FBD98E}">
      <dgm:prSet/>
      <dgm:spPr/>
      <dgm:t>
        <a:bodyPr/>
        <a:lstStyle/>
        <a:p>
          <a:endParaRPr lang="es-MX"/>
        </a:p>
      </dgm:t>
    </dgm:pt>
    <dgm:pt modelId="{DF1074C1-1E61-46F4-AEC5-FDA70A213C49}" type="sibTrans" cxnId="{BB3C14A7-1930-4550-AFE7-856144FBD98E}">
      <dgm:prSet/>
      <dgm:spPr/>
      <dgm:t>
        <a:bodyPr/>
        <a:lstStyle/>
        <a:p>
          <a:endParaRPr lang="es-MX"/>
        </a:p>
      </dgm:t>
    </dgm:pt>
    <dgm:pt modelId="{CCE7E9D3-6CB4-4E33-8245-B826D3A70559}" type="pres">
      <dgm:prSet presAssocID="{F2CD1203-8342-42FB-9DAE-85BCD5840565}" presName="linear" presStyleCnt="0">
        <dgm:presLayoutVars>
          <dgm:animLvl val="lvl"/>
          <dgm:resizeHandles val="exact"/>
        </dgm:presLayoutVars>
      </dgm:prSet>
      <dgm:spPr/>
      <dgm:t>
        <a:bodyPr/>
        <a:lstStyle/>
        <a:p>
          <a:endParaRPr lang="es-MX"/>
        </a:p>
      </dgm:t>
    </dgm:pt>
    <dgm:pt modelId="{68C380E7-20BE-4A0E-A555-A8CBB11DA03A}" type="pres">
      <dgm:prSet presAssocID="{2E080D37-CD13-4D48-AB1E-153AA79804A4}" presName="parentText" presStyleLbl="node1" presStyleIdx="0" presStyleCnt="2">
        <dgm:presLayoutVars>
          <dgm:chMax val="0"/>
          <dgm:bulletEnabled val="1"/>
        </dgm:presLayoutVars>
      </dgm:prSet>
      <dgm:spPr/>
      <dgm:t>
        <a:bodyPr/>
        <a:lstStyle/>
        <a:p>
          <a:endParaRPr lang="es-MX"/>
        </a:p>
      </dgm:t>
    </dgm:pt>
    <dgm:pt modelId="{524935AA-12D7-487A-9D21-BF3661A8B6A9}" type="pres">
      <dgm:prSet presAssocID="{2E080D37-CD13-4D48-AB1E-153AA79804A4}" presName="childText" presStyleLbl="revTx" presStyleIdx="0" presStyleCnt="2">
        <dgm:presLayoutVars>
          <dgm:bulletEnabled val="1"/>
        </dgm:presLayoutVars>
      </dgm:prSet>
      <dgm:spPr/>
      <dgm:t>
        <a:bodyPr/>
        <a:lstStyle/>
        <a:p>
          <a:endParaRPr lang="es-MX"/>
        </a:p>
      </dgm:t>
    </dgm:pt>
    <dgm:pt modelId="{B68B62A9-6A24-487C-BCFC-44CCA7E33921}" type="pres">
      <dgm:prSet presAssocID="{F12BB331-7F39-449A-8D0B-887919702A30}" presName="parentText" presStyleLbl="node1" presStyleIdx="1" presStyleCnt="2" custScaleY="67626" custLinFactNeighborX="1734" custLinFactNeighborY="-2523">
        <dgm:presLayoutVars>
          <dgm:chMax val="0"/>
          <dgm:bulletEnabled val="1"/>
        </dgm:presLayoutVars>
      </dgm:prSet>
      <dgm:spPr/>
      <dgm:t>
        <a:bodyPr/>
        <a:lstStyle/>
        <a:p>
          <a:endParaRPr lang="es-MX"/>
        </a:p>
      </dgm:t>
    </dgm:pt>
    <dgm:pt modelId="{37A84C1A-0C5E-4329-81D3-5E3A2F926887}" type="pres">
      <dgm:prSet presAssocID="{F12BB331-7F39-449A-8D0B-887919702A30}" presName="childText" presStyleLbl="revTx" presStyleIdx="1" presStyleCnt="2">
        <dgm:presLayoutVars>
          <dgm:bulletEnabled val="1"/>
        </dgm:presLayoutVars>
      </dgm:prSet>
      <dgm:spPr/>
      <dgm:t>
        <a:bodyPr/>
        <a:lstStyle/>
        <a:p>
          <a:endParaRPr lang="es-MX"/>
        </a:p>
      </dgm:t>
    </dgm:pt>
  </dgm:ptLst>
  <dgm:cxnLst>
    <dgm:cxn modelId="{BB3C14A7-1930-4550-AFE7-856144FBD98E}" srcId="{F12BB331-7F39-449A-8D0B-887919702A30}" destId="{BBA01981-0F4A-4365-BB04-3603E1F36FD7}" srcOrd="0" destOrd="0" parTransId="{3A777A93-2C8D-42C0-B90D-A9FCB630A819}" sibTransId="{DF1074C1-1E61-46F4-AEC5-FDA70A213C49}"/>
    <dgm:cxn modelId="{B39B7426-02D7-418D-A045-697C3EF1FD41}" type="presOf" srcId="{F12BB331-7F39-449A-8D0B-887919702A30}" destId="{B68B62A9-6A24-487C-BCFC-44CCA7E33921}" srcOrd="0" destOrd="0" presId="urn:microsoft.com/office/officeart/2005/8/layout/vList2"/>
    <dgm:cxn modelId="{FB2F3D7C-FF46-410F-9406-A1AA3D538655}" type="presOf" srcId="{D8317285-60C2-42CE-B57F-F69257C73ABD}" destId="{524935AA-12D7-487A-9D21-BF3661A8B6A9}" srcOrd="0" destOrd="0" presId="urn:microsoft.com/office/officeart/2005/8/layout/vList2"/>
    <dgm:cxn modelId="{55AB4C2B-3465-47D4-9B73-8F00B89BA072}" srcId="{F2CD1203-8342-42FB-9DAE-85BCD5840565}" destId="{2E080D37-CD13-4D48-AB1E-153AA79804A4}" srcOrd="0" destOrd="0" parTransId="{DD29D058-CB3A-47F9-BDBE-7370A22EE9D0}" sibTransId="{EF16DEC0-ECDB-4E0D-9429-2DE4270537D8}"/>
    <dgm:cxn modelId="{46BDAD7A-3F82-436F-82E1-BE2C3785FA00}" srcId="{2E080D37-CD13-4D48-AB1E-153AA79804A4}" destId="{D8317285-60C2-42CE-B57F-F69257C73ABD}" srcOrd="0" destOrd="0" parTransId="{EB1B0467-9DD0-4ACB-8C2D-EE65228F0DB5}" sibTransId="{B57CC915-D886-4090-B940-A5D4DD70C320}"/>
    <dgm:cxn modelId="{70D7C094-69D8-4837-828E-9C9706C26485}" type="presOf" srcId="{2E080D37-CD13-4D48-AB1E-153AA79804A4}" destId="{68C380E7-20BE-4A0E-A555-A8CBB11DA03A}" srcOrd="0" destOrd="0" presId="urn:microsoft.com/office/officeart/2005/8/layout/vList2"/>
    <dgm:cxn modelId="{1DD34E97-5B0B-4CB0-859D-D46CD5AAE96A}" type="presOf" srcId="{F2CD1203-8342-42FB-9DAE-85BCD5840565}" destId="{CCE7E9D3-6CB4-4E33-8245-B826D3A70559}" srcOrd="0" destOrd="0" presId="urn:microsoft.com/office/officeart/2005/8/layout/vList2"/>
    <dgm:cxn modelId="{DEE09A01-7586-41CB-BB2E-DBE6EFD96AE4}" type="presOf" srcId="{BBA01981-0F4A-4365-BB04-3603E1F36FD7}" destId="{37A84C1A-0C5E-4329-81D3-5E3A2F926887}" srcOrd="0" destOrd="0" presId="urn:microsoft.com/office/officeart/2005/8/layout/vList2"/>
    <dgm:cxn modelId="{5164875B-3221-4C83-AFA9-09F5C3BA88DF}" srcId="{F2CD1203-8342-42FB-9DAE-85BCD5840565}" destId="{F12BB331-7F39-449A-8D0B-887919702A30}" srcOrd="1" destOrd="0" parTransId="{724FAF4D-EE03-49D2-A95E-886D647DA212}" sibTransId="{7AE553F8-4CC5-4A4E-95AA-DAA4077F0143}"/>
    <dgm:cxn modelId="{CC29F7C7-3DD1-48F2-B252-23926E89A6C7}" type="presParOf" srcId="{CCE7E9D3-6CB4-4E33-8245-B826D3A70559}" destId="{68C380E7-20BE-4A0E-A555-A8CBB11DA03A}" srcOrd="0" destOrd="0" presId="urn:microsoft.com/office/officeart/2005/8/layout/vList2"/>
    <dgm:cxn modelId="{067DAACD-EF31-4419-A3FC-6CBBF4C061CF}" type="presParOf" srcId="{CCE7E9D3-6CB4-4E33-8245-B826D3A70559}" destId="{524935AA-12D7-487A-9D21-BF3661A8B6A9}" srcOrd="1" destOrd="0" presId="urn:microsoft.com/office/officeart/2005/8/layout/vList2"/>
    <dgm:cxn modelId="{0A9F2BE9-EA94-4D78-A1FB-C6EFEAD572A9}" type="presParOf" srcId="{CCE7E9D3-6CB4-4E33-8245-B826D3A70559}" destId="{B68B62A9-6A24-487C-BCFC-44CCA7E33921}" srcOrd="2" destOrd="0" presId="urn:microsoft.com/office/officeart/2005/8/layout/vList2"/>
    <dgm:cxn modelId="{71C16877-F355-48DD-A0D6-311B3B92502C}" type="presParOf" srcId="{CCE7E9D3-6CB4-4E33-8245-B826D3A70559}" destId="{37A84C1A-0C5E-4329-81D3-5E3A2F926887}"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CB925E5-060C-43B6-9EEC-7EF576ED4AD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0B65B546-1096-49B3-86AF-A4A1C17BA1BF}">
      <dgm:prSet phldrT="[Texto]" custT="1"/>
      <dgm:spPr/>
      <dgm:t>
        <a:bodyPr/>
        <a:lstStyle/>
        <a:p>
          <a:r>
            <a:rPr lang="es-MX" sz="2400" dirty="0" smtClean="0"/>
            <a:t>3.-Los datos procedentes de un estudio correlacional entre variables pueden ser usados para predecir una puntuación.   </a:t>
          </a:r>
          <a:endParaRPr lang="es-MX" sz="1900" dirty="0"/>
        </a:p>
      </dgm:t>
    </dgm:pt>
    <dgm:pt modelId="{AB440599-8EEC-415D-9373-8A2DFD91A4F6}" type="parTrans" cxnId="{53999CCB-1B9A-46B4-818E-D84666592D0A}">
      <dgm:prSet/>
      <dgm:spPr/>
      <dgm:t>
        <a:bodyPr/>
        <a:lstStyle/>
        <a:p>
          <a:endParaRPr lang="es-MX"/>
        </a:p>
      </dgm:t>
    </dgm:pt>
    <dgm:pt modelId="{CAE576E1-7692-4A06-985C-2B5A99CBE403}" type="sibTrans" cxnId="{53999CCB-1B9A-46B4-818E-D84666592D0A}">
      <dgm:prSet/>
      <dgm:spPr/>
      <dgm:t>
        <a:bodyPr/>
        <a:lstStyle/>
        <a:p>
          <a:endParaRPr lang="es-MX"/>
        </a:p>
      </dgm:t>
    </dgm:pt>
    <dgm:pt modelId="{4E27A220-7CB7-4AFB-A3C1-B7A65EAA2406}">
      <dgm:prSet phldrT="[Texto]" custT="1"/>
      <dgm:spPr/>
      <dgm:t>
        <a:bodyPr/>
        <a:lstStyle/>
        <a:p>
          <a:r>
            <a:rPr lang="es-MX" sz="2400" b="0" dirty="0" smtClean="0"/>
            <a:t>4.-</a:t>
          </a:r>
          <a:r>
            <a:rPr lang="es-MX" sz="2400" dirty="0" smtClean="0"/>
            <a:t>Para realizar tal predicción, se debe cuantificar la relación entre las dos variables en términos de una función lineal específica (recta de regresión). Se expresa como  y = a + </a:t>
          </a:r>
          <a:r>
            <a:rPr lang="es-MX" sz="2400" dirty="0" err="1" smtClean="0"/>
            <a:t>bx</a:t>
          </a:r>
          <a:r>
            <a:rPr lang="es-MX" sz="2400" dirty="0" smtClean="0"/>
            <a:t>.</a:t>
          </a:r>
          <a:endParaRPr lang="es-MX" sz="2400" b="0" dirty="0"/>
        </a:p>
      </dgm:t>
    </dgm:pt>
    <dgm:pt modelId="{7FA6C8E4-B6FF-4602-BFA7-FC0E46E79E82}" type="parTrans" cxnId="{689C635C-C844-484C-BA10-E318BEA4B6F0}">
      <dgm:prSet/>
      <dgm:spPr/>
      <dgm:t>
        <a:bodyPr/>
        <a:lstStyle/>
        <a:p>
          <a:endParaRPr lang="es-MX"/>
        </a:p>
      </dgm:t>
    </dgm:pt>
    <dgm:pt modelId="{73856B9F-D1A3-4408-999C-BAA65837FED5}" type="sibTrans" cxnId="{689C635C-C844-484C-BA10-E318BEA4B6F0}">
      <dgm:prSet/>
      <dgm:spPr/>
      <dgm:t>
        <a:bodyPr/>
        <a:lstStyle/>
        <a:p>
          <a:endParaRPr lang="es-MX"/>
        </a:p>
      </dgm:t>
    </dgm:pt>
    <dgm:pt modelId="{9CAA4A9E-1770-4CA8-9BE3-6BED5A12048F}">
      <dgm:prSet/>
      <dgm:spPr/>
      <dgm:t>
        <a:bodyPr/>
        <a:lstStyle/>
        <a:p>
          <a:r>
            <a:rPr lang="es-MX" dirty="0" smtClean="0"/>
            <a:t>1.</a:t>
          </a:r>
          <a:r>
            <a:rPr lang="es-MX" dirty="0" smtClean="0"/>
            <a:t>Para saber cómo se puede comportar un concepto o variable conociendo el comportamiento de otra variable relacionada.</a:t>
          </a:r>
          <a:r>
            <a:rPr lang="es-MX" dirty="0" smtClean="0"/>
            <a:t> </a:t>
          </a:r>
          <a:endParaRPr lang="es-MX" dirty="0"/>
        </a:p>
      </dgm:t>
    </dgm:pt>
    <dgm:pt modelId="{8A18732C-BCDB-493A-8688-0D5AE2E6B02A}" type="parTrans" cxnId="{CEBC79A0-9509-47E7-B2E4-0096FD04021E}">
      <dgm:prSet/>
      <dgm:spPr/>
      <dgm:t>
        <a:bodyPr/>
        <a:lstStyle/>
        <a:p>
          <a:endParaRPr lang="es-MX"/>
        </a:p>
      </dgm:t>
    </dgm:pt>
    <dgm:pt modelId="{F0D351B1-868D-48A2-944D-C0A2C4352694}" type="sibTrans" cxnId="{CEBC79A0-9509-47E7-B2E4-0096FD04021E}">
      <dgm:prSet/>
      <dgm:spPr/>
      <dgm:t>
        <a:bodyPr/>
        <a:lstStyle/>
        <a:p>
          <a:endParaRPr lang="es-MX"/>
        </a:p>
      </dgm:t>
    </dgm:pt>
    <dgm:pt modelId="{71D33700-94E0-415C-9DC5-AB6A38D448BA}">
      <dgm:prSet phldrT="[Texto]"/>
      <dgm:spPr/>
      <dgm:t>
        <a:bodyPr/>
        <a:lstStyle/>
        <a:p>
          <a:r>
            <a:rPr lang="es-MX" dirty="0" smtClean="0"/>
            <a:t>2.</a:t>
          </a:r>
          <a:r>
            <a:rPr lang="es-MX" b="0" dirty="0" smtClean="0"/>
            <a:t>Medir</a:t>
          </a:r>
          <a:r>
            <a:rPr lang="es-MX" dirty="0" smtClean="0"/>
            <a:t> la intensidad o fuerza en la asociación lineal entre dos variables</a:t>
          </a:r>
          <a:r>
            <a:rPr lang="es-MX" b="0" dirty="0" smtClean="0"/>
            <a:t>.</a:t>
          </a:r>
          <a:endParaRPr lang="es-MX" dirty="0"/>
        </a:p>
      </dgm:t>
    </dgm:pt>
    <dgm:pt modelId="{9CF986A5-8386-4FC1-A78F-20EC170209EB}" type="parTrans" cxnId="{5B8BF2A4-8B3D-41E7-BF04-8F90C461D170}">
      <dgm:prSet/>
      <dgm:spPr/>
      <dgm:t>
        <a:bodyPr/>
        <a:lstStyle/>
        <a:p>
          <a:endParaRPr lang="es-MX"/>
        </a:p>
      </dgm:t>
    </dgm:pt>
    <dgm:pt modelId="{1F4E8201-F6CE-48EC-BB5C-FB3AD1E9F95A}" type="sibTrans" cxnId="{5B8BF2A4-8B3D-41E7-BF04-8F90C461D170}">
      <dgm:prSet/>
      <dgm:spPr/>
      <dgm:t>
        <a:bodyPr/>
        <a:lstStyle/>
        <a:p>
          <a:endParaRPr lang="es-MX"/>
        </a:p>
      </dgm:t>
    </dgm:pt>
    <dgm:pt modelId="{CCAF2507-66A0-46F6-8B17-B5A157E9385B}" type="pres">
      <dgm:prSet presAssocID="{ACB925E5-060C-43B6-9EEC-7EF576ED4AD9}" presName="Name0" presStyleCnt="0">
        <dgm:presLayoutVars>
          <dgm:chMax val="7"/>
          <dgm:chPref val="7"/>
          <dgm:dir/>
        </dgm:presLayoutVars>
      </dgm:prSet>
      <dgm:spPr/>
      <dgm:t>
        <a:bodyPr/>
        <a:lstStyle/>
        <a:p>
          <a:endParaRPr lang="es-MX"/>
        </a:p>
      </dgm:t>
    </dgm:pt>
    <dgm:pt modelId="{72D1E26C-4E06-45EB-B789-568216865633}" type="pres">
      <dgm:prSet presAssocID="{ACB925E5-060C-43B6-9EEC-7EF576ED4AD9}" presName="Name1" presStyleCnt="0"/>
      <dgm:spPr/>
    </dgm:pt>
    <dgm:pt modelId="{7C87964D-498C-4A43-B6FA-95DB1675CB55}" type="pres">
      <dgm:prSet presAssocID="{ACB925E5-060C-43B6-9EEC-7EF576ED4AD9}" presName="cycle" presStyleCnt="0"/>
      <dgm:spPr/>
    </dgm:pt>
    <dgm:pt modelId="{D8E6BBB9-D7AA-42A0-BB83-6CD7FDEBF0EA}" type="pres">
      <dgm:prSet presAssocID="{ACB925E5-060C-43B6-9EEC-7EF576ED4AD9}" presName="srcNode" presStyleLbl="node1" presStyleIdx="0" presStyleCnt="4"/>
      <dgm:spPr/>
    </dgm:pt>
    <dgm:pt modelId="{82EEAC35-4590-4C0B-9799-64FB3E735752}" type="pres">
      <dgm:prSet presAssocID="{ACB925E5-060C-43B6-9EEC-7EF576ED4AD9}" presName="conn" presStyleLbl="parChTrans1D2" presStyleIdx="0" presStyleCnt="1"/>
      <dgm:spPr/>
      <dgm:t>
        <a:bodyPr/>
        <a:lstStyle/>
        <a:p>
          <a:endParaRPr lang="es-MX"/>
        </a:p>
      </dgm:t>
    </dgm:pt>
    <dgm:pt modelId="{40EEB6E8-EC5E-4A60-9FD4-784E9DEC8F03}" type="pres">
      <dgm:prSet presAssocID="{ACB925E5-060C-43B6-9EEC-7EF576ED4AD9}" presName="extraNode" presStyleLbl="node1" presStyleIdx="0" presStyleCnt="4"/>
      <dgm:spPr/>
    </dgm:pt>
    <dgm:pt modelId="{4CCAFF5C-E4C8-4BDE-B5D2-BA6A59F0760F}" type="pres">
      <dgm:prSet presAssocID="{ACB925E5-060C-43B6-9EEC-7EF576ED4AD9}" presName="dstNode" presStyleLbl="node1" presStyleIdx="0" presStyleCnt="4"/>
      <dgm:spPr/>
    </dgm:pt>
    <dgm:pt modelId="{BE007D91-8ECC-4595-90FB-10CFF37F8D81}" type="pres">
      <dgm:prSet presAssocID="{9CAA4A9E-1770-4CA8-9BE3-6BED5A12048F}" presName="text_1" presStyleLbl="node1" presStyleIdx="0" presStyleCnt="4">
        <dgm:presLayoutVars>
          <dgm:bulletEnabled val="1"/>
        </dgm:presLayoutVars>
      </dgm:prSet>
      <dgm:spPr/>
      <dgm:t>
        <a:bodyPr/>
        <a:lstStyle/>
        <a:p>
          <a:endParaRPr lang="es-MX"/>
        </a:p>
      </dgm:t>
    </dgm:pt>
    <dgm:pt modelId="{C80FDDA2-FA2A-40BF-B3D9-60683937A4DB}" type="pres">
      <dgm:prSet presAssocID="{9CAA4A9E-1770-4CA8-9BE3-6BED5A12048F}" presName="accent_1" presStyleCnt="0"/>
      <dgm:spPr/>
    </dgm:pt>
    <dgm:pt modelId="{B3909A2F-477D-4782-8F8B-29C8D03F9D6B}" type="pres">
      <dgm:prSet presAssocID="{9CAA4A9E-1770-4CA8-9BE3-6BED5A12048F}" presName="accentRepeatNode" presStyleLbl="solidFgAcc1" presStyleIdx="0" presStyleCnt="4"/>
      <dgm:spPr/>
    </dgm:pt>
    <dgm:pt modelId="{67297FAB-CE15-44D9-ADBE-3E7647545B7E}" type="pres">
      <dgm:prSet presAssocID="{71D33700-94E0-415C-9DC5-AB6A38D448BA}" presName="text_2" presStyleLbl="node1" presStyleIdx="1" presStyleCnt="4">
        <dgm:presLayoutVars>
          <dgm:bulletEnabled val="1"/>
        </dgm:presLayoutVars>
      </dgm:prSet>
      <dgm:spPr/>
      <dgm:t>
        <a:bodyPr/>
        <a:lstStyle/>
        <a:p>
          <a:endParaRPr lang="es-MX"/>
        </a:p>
      </dgm:t>
    </dgm:pt>
    <dgm:pt modelId="{284BC58C-4E25-402F-8B0C-44559A01E349}" type="pres">
      <dgm:prSet presAssocID="{71D33700-94E0-415C-9DC5-AB6A38D448BA}" presName="accent_2" presStyleCnt="0"/>
      <dgm:spPr/>
    </dgm:pt>
    <dgm:pt modelId="{E5ECB558-FF0B-4EEF-B1CA-78EA6F97CD9A}" type="pres">
      <dgm:prSet presAssocID="{71D33700-94E0-415C-9DC5-AB6A38D448BA}" presName="accentRepeatNode" presStyleLbl="solidFgAcc1" presStyleIdx="1" presStyleCnt="4"/>
      <dgm:spPr/>
    </dgm:pt>
    <dgm:pt modelId="{200E323E-6499-492D-9E90-2F2A0C83697E}" type="pres">
      <dgm:prSet presAssocID="{0B65B546-1096-49B3-86AF-A4A1C17BA1BF}" presName="text_3" presStyleLbl="node1" presStyleIdx="2" presStyleCnt="4" custScaleX="102428" custScaleY="115447">
        <dgm:presLayoutVars>
          <dgm:bulletEnabled val="1"/>
        </dgm:presLayoutVars>
      </dgm:prSet>
      <dgm:spPr/>
      <dgm:t>
        <a:bodyPr/>
        <a:lstStyle/>
        <a:p>
          <a:endParaRPr lang="es-MX"/>
        </a:p>
      </dgm:t>
    </dgm:pt>
    <dgm:pt modelId="{B0213AF3-ABB1-4A7E-843F-E5303E3DFEE7}" type="pres">
      <dgm:prSet presAssocID="{0B65B546-1096-49B3-86AF-A4A1C17BA1BF}" presName="accent_3" presStyleCnt="0"/>
      <dgm:spPr/>
    </dgm:pt>
    <dgm:pt modelId="{8B608095-21D3-408A-868A-71EEA9507A1D}" type="pres">
      <dgm:prSet presAssocID="{0B65B546-1096-49B3-86AF-A4A1C17BA1BF}" presName="accentRepeatNode" presStyleLbl="solidFgAcc1" presStyleIdx="2" presStyleCnt="4"/>
      <dgm:spPr/>
    </dgm:pt>
    <dgm:pt modelId="{17E8F2F6-CAEC-4274-ABEA-B9D569EC86AF}" type="pres">
      <dgm:prSet presAssocID="{4E27A220-7CB7-4AFB-A3C1-B7A65EAA2406}" presName="text_4" presStyleLbl="node1" presStyleIdx="3" presStyleCnt="4" custScaleX="103475" custScaleY="147697">
        <dgm:presLayoutVars>
          <dgm:bulletEnabled val="1"/>
        </dgm:presLayoutVars>
      </dgm:prSet>
      <dgm:spPr/>
      <dgm:t>
        <a:bodyPr/>
        <a:lstStyle/>
        <a:p>
          <a:endParaRPr lang="es-MX"/>
        </a:p>
      </dgm:t>
    </dgm:pt>
    <dgm:pt modelId="{1E9E6BC3-48D9-43FB-BC4D-6474EE989AF2}" type="pres">
      <dgm:prSet presAssocID="{4E27A220-7CB7-4AFB-A3C1-B7A65EAA2406}" presName="accent_4" presStyleCnt="0"/>
      <dgm:spPr/>
    </dgm:pt>
    <dgm:pt modelId="{AA549855-000B-430E-B343-71340FD267BB}" type="pres">
      <dgm:prSet presAssocID="{4E27A220-7CB7-4AFB-A3C1-B7A65EAA2406}" presName="accentRepeatNode" presStyleLbl="solidFgAcc1" presStyleIdx="3" presStyleCnt="4"/>
      <dgm:spPr/>
    </dgm:pt>
  </dgm:ptLst>
  <dgm:cxnLst>
    <dgm:cxn modelId="{53999CCB-1B9A-46B4-818E-D84666592D0A}" srcId="{ACB925E5-060C-43B6-9EEC-7EF576ED4AD9}" destId="{0B65B546-1096-49B3-86AF-A4A1C17BA1BF}" srcOrd="2" destOrd="0" parTransId="{AB440599-8EEC-415D-9373-8A2DFD91A4F6}" sibTransId="{CAE576E1-7692-4A06-985C-2B5A99CBE403}"/>
    <dgm:cxn modelId="{AD98617A-7136-45E8-9E16-928EAF94F4BA}" type="presOf" srcId="{4E27A220-7CB7-4AFB-A3C1-B7A65EAA2406}" destId="{17E8F2F6-CAEC-4274-ABEA-B9D569EC86AF}" srcOrd="0" destOrd="0" presId="urn:microsoft.com/office/officeart/2008/layout/VerticalCurvedList"/>
    <dgm:cxn modelId="{D6D8159F-BEDC-4FC6-B2CE-EAB1E2BA07D6}" type="presOf" srcId="{F0D351B1-868D-48A2-944D-C0A2C4352694}" destId="{82EEAC35-4590-4C0B-9799-64FB3E735752}" srcOrd="0" destOrd="0" presId="urn:microsoft.com/office/officeart/2008/layout/VerticalCurvedList"/>
    <dgm:cxn modelId="{7CFF62D6-248A-4186-87F6-20591BA71C43}" type="presOf" srcId="{ACB925E5-060C-43B6-9EEC-7EF576ED4AD9}" destId="{CCAF2507-66A0-46F6-8B17-B5A157E9385B}" srcOrd="0" destOrd="0" presId="urn:microsoft.com/office/officeart/2008/layout/VerticalCurvedList"/>
    <dgm:cxn modelId="{689C635C-C844-484C-BA10-E318BEA4B6F0}" srcId="{ACB925E5-060C-43B6-9EEC-7EF576ED4AD9}" destId="{4E27A220-7CB7-4AFB-A3C1-B7A65EAA2406}" srcOrd="3" destOrd="0" parTransId="{7FA6C8E4-B6FF-4602-BFA7-FC0E46E79E82}" sibTransId="{73856B9F-D1A3-4408-999C-BAA65837FED5}"/>
    <dgm:cxn modelId="{52D1B6C9-834B-443A-B45D-65BF91CC13BA}" type="presOf" srcId="{71D33700-94E0-415C-9DC5-AB6A38D448BA}" destId="{67297FAB-CE15-44D9-ADBE-3E7647545B7E}" srcOrd="0" destOrd="0" presId="urn:microsoft.com/office/officeart/2008/layout/VerticalCurvedList"/>
    <dgm:cxn modelId="{192B8608-C033-46BD-8A36-5535FA9390B4}" type="presOf" srcId="{9CAA4A9E-1770-4CA8-9BE3-6BED5A12048F}" destId="{BE007D91-8ECC-4595-90FB-10CFF37F8D81}" srcOrd="0" destOrd="0" presId="urn:microsoft.com/office/officeart/2008/layout/VerticalCurvedList"/>
    <dgm:cxn modelId="{CEBC79A0-9509-47E7-B2E4-0096FD04021E}" srcId="{ACB925E5-060C-43B6-9EEC-7EF576ED4AD9}" destId="{9CAA4A9E-1770-4CA8-9BE3-6BED5A12048F}" srcOrd="0" destOrd="0" parTransId="{8A18732C-BCDB-493A-8688-0D5AE2E6B02A}" sibTransId="{F0D351B1-868D-48A2-944D-C0A2C4352694}"/>
    <dgm:cxn modelId="{5B8BF2A4-8B3D-41E7-BF04-8F90C461D170}" srcId="{ACB925E5-060C-43B6-9EEC-7EF576ED4AD9}" destId="{71D33700-94E0-415C-9DC5-AB6A38D448BA}" srcOrd="1" destOrd="0" parTransId="{9CF986A5-8386-4FC1-A78F-20EC170209EB}" sibTransId="{1F4E8201-F6CE-48EC-BB5C-FB3AD1E9F95A}"/>
    <dgm:cxn modelId="{E4117DD5-F0BA-4563-B23F-526E315F1B8B}" type="presOf" srcId="{0B65B546-1096-49B3-86AF-A4A1C17BA1BF}" destId="{200E323E-6499-492D-9E90-2F2A0C83697E}" srcOrd="0" destOrd="0" presId="urn:microsoft.com/office/officeart/2008/layout/VerticalCurvedList"/>
    <dgm:cxn modelId="{1CF432B3-89B9-4671-8DC2-B461EE54F280}" type="presParOf" srcId="{CCAF2507-66A0-46F6-8B17-B5A157E9385B}" destId="{72D1E26C-4E06-45EB-B789-568216865633}" srcOrd="0" destOrd="0" presId="urn:microsoft.com/office/officeart/2008/layout/VerticalCurvedList"/>
    <dgm:cxn modelId="{6C1B0AA6-C120-42D2-80A4-044E076B15C3}" type="presParOf" srcId="{72D1E26C-4E06-45EB-B789-568216865633}" destId="{7C87964D-498C-4A43-B6FA-95DB1675CB55}" srcOrd="0" destOrd="0" presId="urn:microsoft.com/office/officeart/2008/layout/VerticalCurvedList"/>
    <dgm:cxn modelId="{DB4B8C04-28D3-4419-8EA9-A1A549E0CC30}" type="presParOf" srcId="{7C87964D-498C-4A43-B6FA-95DB1675CB55}" destId="{D8E6BBB9-D7AA-42A0-BB83-6CD7FDEBF0EA}" srcOrd="0" destOrd="0" presId="urn:microsoft.com/office/officeart/2008/layout/VerticalCurvedList"/>
    <dgm:cxn modelId="{802EBE19-9EAE-432F-9B80-632951E5C9A8}" type="presParOf" srcId="{7C87964D-498C-4A43-B6FA-95DB1675CB55}" destId="{82EEAC35-4590-4C0B-9799-64FB3E735752}" srcOrd="1" destOrd="0" presId="urn:microsoft.com/office/officeart/2008/layout/VerticalCurvedList"/>
    <dgm:cxn modelId="{175B771E-60F9-4122-A983-8A4F44A10967}" type="presParOf" srcId="{7C87964D-498C-4A43-B6FA-95DB1675CB55}" destId="{40EEB6E8-EC5E-4A60-9FD4-784E9DEC8F03}" srcOrd="2" destOrd="0" presId="urn:microsoft.com/office/officeart/2008/layout/VerticalCurvedList"/>
    <dgm:cxn modelId="{4750C99A-D308-4C93-B9C3-80367605FF1E}" type="presParOf" srcId="{7C87964D-498C-4A43-B6FA-95DB1675CB55}" destId="{4CCAFF5C-E4C8-4BDE-B5D2-BA6A59F0760F}" srcOrd="3" destOrd="0" presId="urn:microsoft.com/office/officeart/2008/layout/VerticalCurvedList"/>
    <dgm:cxn modelId="{C2D44A73-E256-446A-8BE7-E2D7B93F5855}" type="presParOf" srcId="{72D1E26C-4E06-45EB-B789-568216865633}" destId="{BE007D91-8ECC-4595-90FB-10CFF37F8D81}" srcOrd="1" destOrd="0" presId="urn:microsoft.com/office/officeart/2008/layout/VerticalCurvedList"/>
    <dgm:cxn modelId="{4CBDA5E0-D5AB-4C6C-999F-26A7215184D6}" type="presParOf" srcId="{72D1E26C-4E06-45EB-B789-568216865633}" destId="{C80FDDA2-FA2A-40BF-B3D9-60683937A4DB}" srcOrd="2" destOrd="0" presId="urn:microsoft.com/office/officeart/2008/layout/VerticalCurvedList"/>
    <dgm:cxn modelId="{E7309CD9-CD72-4AF1-97D2-2E426625E2A1}" type="presParOf" srcId="{C80FDDA2-FA2A-40BF-B3D9-60683937A4DB}" destId="{B3909A2F-477D-4782-8F8B-29C8D03F9D6B}" srcOrd="0" destOrd="0" presId="urn:microsoft.com/office/officeart/2008/layout/VerticalCurvedList"/>
    <dgm:cxn modelId="{3C1B2AD5-0797-473D-97E9-E35529BAE851}" type="presParOf" srcId="{72D1E26C-4E06-45EB-B789-568216865633}" destId="{67297FAB-CE15-44D9-ADBE-3E7647545B7E}" srcOrd="3" destOrd="0" presId="urn:microsoft.com/office/officeart/2008/layout/VerticalCurvedList"/>
    <dgm:cxn modelId="{B89EF05A-04E6-46B2-8D75-041E55561B4F}" type="presParOf" srcId="{72D1E26C-4E06-45EB-B789-568216865633}" destId="{284BC58C-4E25-402F-8B0C-44559A01E349}" srcOrd="4" destOrd="0" presId="urn:microsoft.com/office/officeart/2008/layout/VerticalCurvedList"/>
    <dgm:cxn modelId="{5426821E-4F22-4DD6-8004-9829F15DA41A}" type="presParOf" srcId="{284BC58C-4E25-402F-8B0C-44559A01E349}" destId="{E5ECB558-FF0B-4EEF-B1CA-78EA6F97CD9A}" srcOrd="0" destOrd="0" presId="urn:microsoft.com/office/officeart/2008/layout/VerticalCurvedList"/>
    <dgm:cxn modelId="{E53E9161-1697-40A4-9769-B5FB1079A185}" type="presParOf" srcId="{72D1E26C-4E06-45EB-B789-568216865633}" destId="{200E323E-6499-492D-9E90-2F2A0C83697E}" srcOrd="5" destOrd="0" presId="urn:microsoft.com/office/officeart/2008/layout/VerticalCurvedList"/>
    <dgm:cxn modelId="{8BD7F3E2-2351-4767-92BC-2F06ABFCD3FD}" type="presParOf" srcId="{72D1E26C-4E06-45EB-B789-568216865633}" destId="{B0213AF3-ABB1-4A7E-843F-E5303E3DFEE7}" srcOrd="6" destOrd="0" presId="urn:microsoft.com/office/officeart/2008/layout/VerticalCurvedList"/>
    <dgm:cxn modelId="{79D85108-6505-43F5-8AB8-3D8195CDDE5A}" type="presParOf" srcId="{B0213AF3-ABB1-4A7E-843F-E5303E3DFEE7}" destId="{8B608095-21D3-408A-868A-71EEA9507A1D}" srcOrd="0" destOrd="0" presId="urn:microsoft.com/office/officeart/2008/layout/VerticalCurvedList"/>
    <dgm:cxn modelId="{9C91CF35-9E57-4B30-BF1D-2D60AEFF8C96}" type="presParOf" srcId="{72D1E26C-4E06-45EB-B789-568216865633}" destId="{17E8F2F6-CAEC-4274-ABEA-B9D569EC86AF}" srcOrd="7" destOrd="0" presId="urn:microsoft.com/office/officeart/2008/layout/VerticalCurvedList"/>
    <dgm:cxn modelId="{A43F7F25-EB16-4372-BBCF-96E1E32192EB}" type="presParOf" srcId="{72D1E26C-4E06-45EB-B789-568216865633}" destId="{1E9E6BC3-48D9-43FB-BC4D-6474EE989AF2}" srcOrd="8" destOrd="0" presId="urn:microsoft.com/office/officeart/2008/layout/VerticalCurvedList"/>
    <dgm:cxn modelId="{3FD74F99-F48A-46C0-955D-3B0D60F41484}" type="presParOf" srcId="{1E9E6BC3-48D9-43FB-BC4D-6474EE989AF2}" destId="{AA549855-000B-430E-B343-71340FD267BB}"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6A2F775-E416-400A-999A-3F5771C9F92F}" type="doc">
      <dgm:prSet loTypeId="urn:microsoft.com/office/officeart/2005/8/layout/process2" loCatId="process" qsTypeId="urn:microsoft.com/office/officeart/2005/8/quickstyle/simple1" qsCatId="simple" csTypeId="urn:microsoft.com/office/officeart/2005/8/colors/accent1_2" csCatId="accent1" phldr="1"/>
      <dgm:spPr/>
    </dgm:pt>
    <dgm:pt modelId="{95C703E6-CB21-4111-BEB1-73B31B924776}">
      <dgm:prSet phldrT="[Texto]" custT="1"/>
      <dgm:spPr/>
      <dgm:t>
        <a:bodyPr/>
        <a:lstStyle/>
        <a:p>
          <a:r>
            <a:rPr lang="es-MX" sz="2400" dirty="0" smtClean="0"/>
            <a:t>Los resultados no indican si existe una relación causa - efecto entre las variables consideradas. Existen dos razones para no poder validar lo anterior.  </a:t>
          </a:r>
          <a:endParaRPr lang="es-MX" sz="2400" dirty="0"/>
        </a:p>
      </dgm:t>
    </dgm:pt>
    <dgm:pt modelId="{5382FD02-483D-48A6-9A9D-04133E56CABC}" type="parTrans" cxnId="{78BFE765-F930-45DB-A285-2875EFF371E5}">
      <dgm:prSet/>
      <dgm:spPr/>
      <dgm:t>
        <a:bodyPr/>
        <a:lstStyle/>
        <a:p>
          <a:endParaRPr lang="es-MX"/>
        </a:p>
      </dgm:t>
    </dgm:pt>
    <dgm:pt modelId="{142ACDF3-B026-4869-97E8-61213871141B}" type="sibTrans" cxnId="{78BFE765-F930-45DB-A285-2875EFF371E5}">
      <dgm:prSet/>
      <dgm:spPr/>
      <dgm:t>
        <a:bodyPr/>
        <a:lstStyle/>
        <a:p>
          <a:endParaRPr lang="es-MX"/>
        </a:p>
      </dgm:t>
    </dgm:pt>
    <dgm:pt modelId="{20BB0DBD-7D73-4F35-A53C-9355B5381681}">
      <dgm:prSet phldrT="[Texto]" custT="1"/>
      <dgm:spPr/>
      <dgm:t>
        <a:bodyPr/>
        <a:lstStyle/>
        <a:p>
          <a:r>
            <a:rPr lang="es-MX" sz="2400" b="1" dirty="0" smtClean="0"/>
            <a:t>Problema de la tercera variable. </a:t>
          </a:r>
          <a:r>
            <a:rPr lang="es-MX" sz="2400" dirty="0" smtClean="0"/>
            <a:t>No pueden saber si alguna variable no observada o no considerada está relacionada a cada una de las otras variables y es el actual agente causal.  </a:t>
          </a:r>
          <a:endParaRPr lang="es-MX" sz="2400" dirty="0"/>
        </a:p>
      </dgm:t>
    </dgm:pt>
    <dgm:pt modelId="{B8CE3584-87C3-4CE2-8DD3-C319B64F255F}" type="parTrans" cxnId="{A4F90FD1-2015-47A9-95A8-E79BFD9DD6F4}">
      <dgm:prSet/>
      <dgm:spPr/>
      <dgm:t>
        <a:bodyPr/>
        <a:lstStyle/>
        <a:p>
          <a:endParaRPr lang="es-MX"/>
        </a:p>
      </dgm:t>
    </dgm:pt>
    <dgm:pt modelId="{BB23072E-4CCE-49D6-BB34-119A805B62D8}" type="sibTrans" cxnId="{A4F90FD1-2015-47A9-95A8-E79BFD9DD6F4}">
      <dgm:prSet/>
      <dgm:spPr/>
      <dgm:t>
        <a:bodyPr/>
        <a:lstStyle/>
        <a:p>
          <a:endParaRPr lang="es-MX"/>
        </a:p>
      </dgm:t>
    </dgm:pt>
    <dgm:pt modelId="{1554D574-0B79-414D-AEB2-462B265056A3}">
      <dgm:prSet phldrT="[Texto]" custT="1"/>
      <dgm:spPr/>
      <dgm:t>
        <a:bodyPr/>
        <a:lstStyle/>
        <a:p>
          <a:r>
            <a:rPr lang="es-MX" sz="2400" b="1" dirty="0" smtClean="0"/>
            <a:t>Problema de la direccionalidad.  </a:t>
          </a:r>
          <a:r>
            <a:rPr lang="es-MX" sz="2400" dirty="0" smtClean="0"/>
            <a:t>Se refiere a la imposibilidad para demostrar que variable ocurre en primer lugar (cuál fue la causa) y cuál ocurre en segundo lugar (el efecto). </a:t>
          </a:r>
          <a:endParaRPr lang="es-MX" sz="2400" dirty="0"/>
        </a:p>
      </dgm:t>
    </dgm:pt>
    <dgm:pt modelId="{52EF5870-37F6-4263-9379-B749BFFEE1DB}" type="parTrans" cxnId="{8F8458F9-0E5C-432B-8E04-48FA2034F4D8}">
      <dgm:prSet/>
      <dgm:spPr/>
      <dgm:t>
        <a:bodyPr/>
        <a:lstStyle/>
        <a:p>
          <a:endParaRPr lang="es-MX"/>
        </a:p>
      </dgm:t>
    </dgm:pt>
    <dgm:pt modelId="{2D15DAC1-C086-45A0-953E-930F04B3C9F2}" type="sibTrans" cxnId="{8F8458F9-0E5C-432B-8E04-48FA2034F4D8}">
      <dgm:prSet/>
      <dgm:spPr/>
      <dgm:t>
        <a:bodyPr/>
        <a:lstStyle/>
        <a:p>
          <a:endParaRPr lang="es-MX"/>
        </a:p>
      </dgm:t>
    </dgm:pt>
    <dgm:pt modelId="{DB04FC26-4ECB-4B51-A53B-D4807CF4A9F7}" type="pres">
      <dgm:prSet presAssocID="{96A2F775-E416-400A-999A-3F5771C9F92F}" presName="linearFlow" presStyleCnt="0">
        <dgm:presLayoutVars>
          <dgm:resizeHandles val="exact"/>
        </dgm:presLayoutVars>
      </dgm:prSet>
      <dgm:spPr/>
    </dgm:pt>
    <dgm:pt modelId="{E36FF9CB-FED1-4ABE-81A2-90E7CA9FE4B3}" type="pres">
      <dgm:prSet presAssocID="{95C703E6-CB21-4111-BEB1-73B31B924776}" presName="node" presStyleLbl="node1" presStyleIdx="0" presStyleCnt="3" custScaleX="163479">
        <dgm:presLayoutVars>
          <dgm:bulletEnabled val="1"/>
        </dgm:presLayoutVars>
      </dgm:prSet>
      <dgm:spPr/>
      <dgm:t>
        <a:bodyPr/>
        <a:lstStyle/>
        <a:p>
          <a:endParaRPr lang="es-MX"/>
        </a:p>
      </dgm:t>
    </dgm:pt>
    <dgm:pt modelId="{48F5EB9A-CF94-457C-BCD8-009FB34A53F0}" type="pres">
      <dgm:prSet presAssocID="{142ACDF3-B026-4869-97E8-61213871141B}" presName="sibTrans" presStyleLbl="sibTrans2D1" presStyleIdx="0" presStyleCnt="2"/>
      <dgm:spPr/>
      <dgm:t>
        <a:bodyPr/>
        <a:lstStyle/>
        <a:p>
          <a:endParaRPr lang="es-MX"/>
        </a:p>
      </dgm:t>
    </dgm:pt>
    <dgm:pt modelId="{AE41E0F2-0D2D-40AC-B30C-B6BB6DCC4C6D}" type="pres">
      <dgm:prSet presAssocID="{142ACDF3-B026-4869-97E8-61213871141B}" presName="connectorText" presStyleLbl="sibTrans2D1" presStyleIdx="0" presStyleCnt="2"/>
      <dgm:spPr/>
      <dgm:t>
        <a:bodyPr/>
        <a:lstStyle/>
        <a:p>
          <a:endParaRPr lang="es-MX"/>
        </a:p>
      </dgm:t>
    </dgm:pt>
    <dgm:pt modelId="{39FAFA47-D77A-442E-B2DD-A1203931C2C9}" type="pres">
      <dgm:prSet presAssocID="{20BB0DBD-7D73-4F35-A53C-9355B5381681}" presName="node" presStyleLbl="node1" presStyleIdx="1" presStyleCnt="3" custScaleX="159354">
        <dgm:presLayoutVars>
          <dgm:bulletEnabled val="1"/>
        </dgm:presLayoutVars>
      </dgm:prSet>
      <dgm:spPr/>
      <dgm:t>
        <a:bodyPr/>
        <a:lstStyle/>
        <a:p>
          <a:endParaRPr lang="es-MX"/>
        </a:p>
      </dgm:t>
    </dgm:pt>
    <dgm:pt modelId="{AEC629E2-1A30-4105-849A-44058AF0E76E}" type="pres">
      <dgm:prSet presAssocID="{BB23072E-4CCE-49D6-BB34-119A805B62D8}" presName="sibTrans" presStyleLbl="sibTrans2D1" presStyleIdx="1" presStyleCnt="2"/>
      <dgm:spPr/>
      <dgm:t>
        <a:bodyPr/>
        <a:lstStyle/>
        <a:p>
          <a:endParaRPr lang="es-MX"/>
        </a:p>
      </dgm:t>
    </dgm:pt>
    <dgm:pt modelId="{F0F1A26B-D77C-42D2-8E00-8BE70A1F18F5}" type="pres">
      <dgm:prSet presAssocID="{BB23072E-4CCE-49D6-BB34-119A805B62D8}" presName="connectorText" presStyleLbl="sibTrans2D1" presStyleIdx="1" presStyleCnt="2"/>
      <dgm:spPr/>
      <dgm:t>
        <a:bodyPr/>
        <a:lstStyle/>
        <a:p>
          <a:endParaRPr lang="es-MX"/>
        </a:p>
      </dgm:t>
    </dgm:pt>
    <dgm:pt modelId="{9FFBF748-0EE9-475D-906E-597FF490A50F}" type="pres">
      <dgm:prSet presAssocID="{1554D574-0B79-414D-AEB2-462B265056A3}" presName="node" presStyleLbl="node1" presStyleIdx="2" presStyleCnt="3" custScaleX="161122">
        <dgm:presLayoutVars>
          <dgm:bulletEnabled val="1"/>
        </dgm:presLayoutVars>
      </dgm:prSet>
      <dgm:spPr/>
      <dgm:t>
        <a:bodyPr/>
        <a:lstStyle/>
        <a:p>
          <a:endParaRPr lang="es-MX"/>
        </a:p>
      </dgm:t>
    </dgm:pt>
  </dgm:ptLst>
  <dgm:cxnLst>
    <dgm:cxn modelId="{21A4C7D1-9679-4641-8DB7-7E812009C36A}" type="presOf" srcId="{95C703E6-CB21-4111-BEB1-73B31B924776}" destId="{E36FF9CB-FED1-4ABE-81A2-90E7CA9FE4B3}" srcOrd="0" destOrd="0" presId="urn:microsoft.com/office/officeart/2005/8/layout/process2"/>
    <dgm:cxn modelId="{78BFE765-F930-45DB-A285-2875EFF371E5}" srcId="{96A2F775-E416-400A-999A-3F5771C9F92F}" destId="{95C703E6-CB21-4111-BEB1-73B31B924776}" srcOrd="0" destOrd="0" parTransId="{5382FD02-483D-48A6-9A9D-04133E56CABC}" sibTransId="{142ACDF3-B026-4869-97E8-61213871141B}"/>
    <dgm:cxn modelId="{82AA073E-6FB5-4D31-BA08-9103F4CD16D5}" type="presOf" srcId="{20BB0DBD-7D73-4F35-A53C-9355B5381681}" destId="{39FAFA47-D77A-442E-B2DD-A1203931C2C9}" srcOrd="0" destOrd="0" presId="urn:microsoft.com/office/officeart/2005/8/layout/process2"/>
    <dgm:cxn modelId="{6B6A1CAC-3308-4452-9A90-2AC34DED589A}" type="presOf" srcId="{1554D574-0B79-414D-AEB2-462B265056A3}" destId="{9FFBF748-0EE9-475D-906E-597FF490A50F}" srcOrd="0" destOrd="0" presId="urn:microsoft.com/office/officeart/2005/8/layout/process2"/>
    <dgm:cxn modelId="{0594A4BE-7633-44F2-B874-1E62DABB43A6}" type="presOf" srcId="{142ACDF3-B026-4869-97E8-61213871141B}" destId="{AE41E0F2-0D2D-40AC-B30C-B6BB6DCC4C6D}" srcOrd="1" destOrd="0" presId="urn:microsoft.com/office/officeart/2005/8/layout/process2"/>
    <dgm:cxn modelId="{A4F90FD1-2015-47A9-95A8-E79BFD9DD6F4}" srcId="{96A2F775-E416-400A-999A-3F5771C9F92F}" destId="{20BB0DBD-7D73-4F35-A53C-9355B5381681}" srcOrd="1" destOrd="0" parTransId="{B8CE3584-87C3-4CE2-8DD3-C319B64F255F}" sibTransId="{BB23072E-4CCE-49D6-BB34-119A805B62D8}"/>
    <dgm:cxn modelId="{95ECA0C9-E3FE-47A1-A447-8221EBE6FE40}" type="presOf" srcId="{BB23072E-4CCE-49D6-BB34-119A805B62D8}" destId="{F0F1A26B-D77C-42D2-8E00-8BE70A1F18F5}" srcOrd="1" destOrd="0" presId="urn:microsoft.com/office/officeart/2005/8/layout/process2"/>
    <dgm:cxn modelId="{6210A0E5-3B43-4FA9-9958-6D8AC1F7412C}" type="presOf" srcId="{142ACDF3-B026-4869-97E8-61213871141B}" destId="{48F5EB9A-CF94-457C-BCD8-009FB34A53F0}" srcOrd="0" destOrd="0" presId="urn:microsoft.com/office/officeart/2005/8/layout/process2"/>
    <dgm:cxn modelId="{6F6BB53E-40A1-4CDC-9274-540EE6023B03}" type="presOf" srcId="{BB23072E-4CCE-49D6-BB34-119A805B62D8}" destId="{AEC629E2-1A30-4105-849A-44058AF0E76E}" srcOrd="0" destOrd="0" presId="urn:microsoft.com/office/officeart/2005/8/layout/process2"/>
    <dgm:cxn modelId="{39A1EA1E-3418-45C9-BF1C-8FFAF0A5BEB4}" type="presOf" srcId="{96A2F775-E416-400A-999A-3F5771C9F92F}" destId="{DB04FC26-4ECB-4B51-A53B-D4807CF4A9F7}" srcOrd="0" destOrd="0" presId="urn:microsoft.com/office/officeart/2005/8/layout/process2"/>
    <dgm:cxn modelId="{8F8458F9-0E5C-432B-8E04-48FA2034F4D8}" srcId="{96A2F775-E416-400A-999A-3F5771C9F92F}" destId="{1554D574-0B79-414D-AEB2-462B265056A3}" srcOrd="2" destOrd="0" parTransId="{52EF5870-37F6-4263-9379-B749BFFEE1DB}" sibTransId="{2D15DAC1-C086-45A0-953E-930F04B3C9F2}"/>
    <dgm:cxn modelId="{C1104999-C270-4BB6-B7D9-7CAFBC2D5B79}" type="presParOf" srcId="{DB04FC26-4ECB-4B51-A53B-D4807CF4A9F7}" destId="{E36FF9CB-FED1-4ABE-81A2-90E7CA9FE4B3}" srcOrd="0" destOrd="0" presId="urn:microsoft.com/office/officeart/2005/8/layout/process2"/>
    <dgm:cxn modelId="{14FFAC02-11AD-4959-A2CD-AB2681526D5F}" type="presParOf" srcId="{DB04FC26-4ECB-4B51-A53B-D4807CF4A9F7}" destId="{48F5EB9A-CF94-457C-BCD8-009FB34A53F0}" srcOrd="1" destOrd="0" presId="urn:microsoft.com/office/officeart/2005/8/layout/process2"/>
    <dgm:cxn modelId="{B3D2E4F7-C54F-499B-9D00-878A012E8B2C}" type="presParOf" srcId="{48F5EB9A-CF94-457C-BCD8-009FB34A53F0}" destId="{AE41E0F2-0D2D-40AC-B30C-B6BB6DCC4C6D}" srcOrd="0" destOrd="0" presId="urn:microsoft.com/office/officeart/2005/8/layout/process2"/>
    <dgm:cxn modelId="{761A787C-617A-4AB8-8AD8-72C6ED94970E}" type="presParOf" srcId="{DB04FC26-4ECB-4B51-A53B-D4807CF4A9F7}" destId="{39FAFA47-D77A-442E-B2DD-A1203931C2C9}" srcOrd="2" destOrd="0" presId="urn:microsoft.com/office/officeart/2005/8/layout/process2"/>
    <dgm:cxn modelId="{0B5F5D23-AC03-4FF0-9797-0540719EAEE7}" type="presParOf" srcId="{DB04FC26-4ECB-4B51-A53B-D4807CF4A9F7}" destId="{AEC629E2-1A30-4105-849A-44058AF0E76E}" srcOrd="3" destOrd="0" presId="urn:microsoft.com/office/officeart/2005/8/layout/process2"/>
    <dgm:cxn modelId="{0D9B2F9D-9894-4AD9-B07E-4A6CA64C9E17}" type="presParOf" srcId="{AEC629E2-1A30-4105-849A-44058AF0E76E}" destId="{F0F1A26B-D77C-42D2-8E00-8BE70A1F18F5}" srcOrd="0" destOrd="0" presId="urn:microsoft.com/office/officeart/2005/8/layout/process2"/>
    <dgm:cxn modelId="{1EA970B6-9F63-45A7-AA4D-1B3BE273D25E}" type="presParOf" srcId="{DB04FC26-4ECB-4B51-A53B-D4807CF4A9F7}" destId="{9FFBF748-0EE9-475D-906E-597FF490A50F}" srcOrd="4"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267B03-C7B7-49AC-946D-0858DC15E4F7}">
      <dsp:nvSpPr>
        <dsp:cNvPr id="0" name=""/>
        <dsp:cNvSpPr/>
      </dsp:nvSpPr>
      <dsp:spPr>
        <a:xfrm>
          <a:off x="631475" y="177720"/>
          <a:ext cx="9557327" cy="121311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s-MX" sz="3200" kern="1200" dirty="0" smtClean="0"/>
            <a:t>Se realizan cuando no se pueden manipular las variables de tratamiento debido a las siguientes razones:  </a:t>
          </a:r>
          <a:endParaRPr lang="es-MX" sz="3200" kern="1200" dirty="0"/>
        </a:p>
      </dsp:txBody>
      <dsp:txXfrm>
        <a:off x="667006" y="213251"/>
        <a:ext cx="9486265" cy="1142052"/>
      </dsp:txXfrm>
    </dsp:sp>
    <dsp:sp modelId="{3BCF8953-1A30-4B4D-87FA-ACBDC7979F3B}">
      <dsp:nvSpPr>
        <dsp:cNvPr id="0" name=""/>
        <dsp:cNvSpPr/>
      </dsp:nvSpPr>
      <dsp:spPr>
        <a:xfrm>
          <a:off x="557597" y="1434058"/>
          <a:ext cx="1213114" cy="1213114"/>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9EEEAD-6DA2-45B4-81D9-F4ABEA09F954}">
      <dsp:nvSpPr>
        <dsp:cNvPr id="0" name=""/>
        <dsp:cNvSpPr/>
      </dsp:nvSpPr>
      <dsp:spPr>
        <a:xfrm>
          <a:off x="1843499" y="1434058"/>
          <a:ext cx="8271426" cy="1213114"/>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s-MX" sz="2400" kern="1200" dirty="0" smtClean="0"/>
            <a:t>1. Es imposible manipular físicamente las variables. </a:t>
          </a:r>
          <a:endParaRPr lang="es-MX" sz="2400" kern="1200" dirty="0"/>
        </a:p>
      </dsp:txBody>
      <dsp:txXfrm>
        <a:off x="1902729" y="1493288"/>
        <a:ext cx="8152966" cy="1094654"/>
      </dsp:txXfrm>
    </dsp:sp>
    <dsp:sp modelId="{65F88131-E99C-4D19-9B4E-D6879F847B91}">
      <dsp:nvSpPr>
        <dsp:cNvPr id="0" name=""/>
        <dsp:cNvSpPr/>
      </dsp:nvSpPr>
      <dsp:spPr>
        <a:xfrm>
          <a:off x="557597" y="2818513"/>
          <a:ext cx="1213114" cy="1213114"/>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1F3697-89C7-44B1-AF86-5EB099803429}">
      <dsp:nvSpPr>
        <dsp:cNvPr id="0" name=""/>
        <dsp:cNvSpPr/>
      </dsp:nvSpPr>
      <dsp:spPr>
        <a:xfrm>
          <a:off x="1843499" y="2792747"/>
          <a:ext cx="8271426" cy="1264647"/>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s-MX" sz="2400" kern="1200" dirty="0" smtClean="0"/>
            <a:t>2. Los sucesos ya han ocurrido.</a:t>
          </a:r>
          <a:endParaRPr lang="es-MX" sz="2400" kern="1200" dirty="0"/>
        </a:p>
      </dsp:txBody>
      <dsp:txXfrm>
        <a:off x="1905245" y="2854493"/>
        <a:ext cx="8147934" cy="1141155"/>
      </dsp:txXfrm>
    </dsp:sp>
    <dsp:sp modelId="{983DBD5F-76B6-4B63-A110-EAEE149A8CEA}">
      <dsp:nvSpPr>
        <dsp:cNvPr id="0" name=""/>
        <dsp:cNvSpPr/>
      </dsp:nvSpPr>
      <dsp:spPr>
        <a:xfrm>
          <a:off x="557597" y="4202968"/>
          <a:ext cx="1213114" cy="1213114"/>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A1FE1B8-1B67-4F6D-B73C-6DF8688DBBCD}">
      <dsp:nvSpPr>
        <dsp:cNvPr id="0" name=""/>
        <dsp:cNvSpPr/>
      </dsp:nvSpPr>
      <dsp:spPr>
        <a:xfrm>
          <a:off x="1843499" y="4202968"/>
          <a:ext cx="8271426" cy="1213114"/>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MX" sz="2400" kern="1200" dirty="0" smtClean="0"/>
            <a:t>3. </a:t>
          </a:r>
          <a:r>
            <a:rPr lang="es-MX" sz="2400" kern="1200" dirty="0" smtClean="0"/>
            <a:t>Se basa en observaciones </a:t>
          </a:r>
          <a:r>
            <a:rPr lang="es-MX" sz="2400" kern="1200" dirty="0" err="1" smtClean="0"/>
            <a:t>muestrales</a:t>
          </a:r>
          <a:r>
            <a:rPr lang="es-MX" sz="2400" kern="1200" dirty="0" smtClean="0"/>
            <a:t> y por lo tanto depende mucho de una correcta técnica de muestreo..</a:t>
          </a:r>
          <a:endParaRPr lang="es-MX" sz="2400" kern="1200" dirty="0"/>
        </a:p>
      </dsp:txBody>
      <dsp:txXfrm>
        <a:off x="1902729" y="4262198"/>
        <a:ext cx="8152966" cy="10946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5435F8-F7B3-4123-BF17-D55D8DDB87E2}">
      <dsp:nvSpPr>
        <dsp:cNvPr id="0" name=""/>
        <dsp:cNvSpPr/>
      </dsp:nvSpPr>
      <dsp:spPr>
        <a:xfrm>
          <a:off x="0" y="7376"/>
          <a:ext cx="10742707" cy="1452132"/>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smtClean="0"/>
            <a:t>Las relaciones lineales entre variables pueden ser expresadas por estadísticos conocidos como coeficientes de correlación. </a:t>
          </a:r>
          <a:endParaRPr lang="es-MX" sz="2800" kern="1200" dirty="0"/>
        </a:p>
      </dsp:txBody>
      <dsp:txXfrm>
        <a:off x="0" y="7376"/>
        <a:ext cx="10742707" cy="1452132"/>
      </dsp:txXfrm>
    </dsp:sp>
    <dsp:sp modelId="{948A54C3-2542-4338-9804-570CAA9D2C2A}">
      <dsp:nvSpPr>
        <dsp:cNvPr id="0" name=""/>
        <dsp:cNvSpPr/>
      </dsp:nvSpPr>
      <dsp:spPr>
        <a:xfrm>
          <a:off x="0" y="1465581"/>
          <a:ext cx="3577405" cy="304947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La medida de correlación que indicaremos es el coeficiente de correlación de Pearson (r). </a:t>
          </a:r>
          <a:endParaRPr lang="es-MX" sz="2400" kern="1200" dirty="0"/>
        </a:p>
      </dsp:txBody>
      <dsp:txXfrm>
        <a:off x="0" y="1465581"/>
        <a:ext cx="3577405" cy="3049479"/>
      </dsp:txXfrm>
    </dsp:sp>
    <dsp:sp modelId="{21A7367C-00F5-4070-A788-3CF3480F6915}">
      <dsp:nvSpPr>
        <dsp:cNvPr id="0" name=""/>
        <dsp:cNvSpPr/>
      </dsp:nvSpPr>
      <dsp:spPr>
        <a:xfrm>
          <a:off x="3582650" y="1452132"/>
          <a:ext cx="3577405" cy="304947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El valor de este coeficiente puede variar de +1 a -1.</a:t>
          </a:r>
          <a:endParaRPr lang="es-MX" sz="2400" kern="1200" dirty="0"/>
        </a:p>
      </dsp:txBody>
      <dsp:txXfrm>
        <a:off x="3582650" y="1452132"/>
        <a:ext cx="3577405" cy="3049479"/>
      </dsp:txXfrm>
    </dsp:sp>
    <dsp:sp modelId="{DABE6CE2-1481-4864-A8CC-796221359CAE}">
      <dsp:nvSpPr>
        <dsp:cNvPr id="0" name=""/>
        <dsp:cNvSpPr/>
      </dsp:nvSpPr>
      <dsp:spPr>
        <a:xfrm>
          <a:off x="7165301" y="1488177"/>
          <a:ext cx="3577405" cy="304947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es-MX" sz="2400" kern="1200" dirty="0" smtClean="0"/>
            <a:t>Un valor de -1 indica una relación lineal negativa perfecta; un valor de +1 indica una relación lineal positiva perfecta; un valor de cero indica que hay ausencia total de relación lineal entre las dos variables. </a:t>
          </a:r>
          <a:endParaRPr lang="es-MX" sz="2400" kern="1200" dirty="0"/>
        </a:p>
      </dsp:txBody>
      <dsp:txXfrm>
        <a:off x="7165301" y="1488177"/>
        <a:ext cx="3577405" cy="3049479"/>
      </dsp:txXfrm>
    </dsp:sp>
    <dsp:sp modelId="{53A42BB8-6F40-447F-9FF4-1EEE85C6A61D}">
      <dsp:nvSpPr>
        <dsp:cNvPr id="0" name=""/>
        <dsp:cNvSpPr/>
      </dsp:nvSpPr>
      <dsp:spPr>
        <a:xfrm>
          <a:off x="0" y="4501611"/>
          <a:ext cx="10742707" cy="338831"/>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E4406F-8E41-45C8-90A2-445A3701D3D5}">
      <dsp:nvSpPr>
        <dsp:cNvPr id="0" name=""/>
        <dsp:cNvSpPr/>
      </dsp:nvSpPr>
      <dsp:spPr>
        <a:xfrm>
          <a:off x="-6994728" y="-1069331"/>
          <a:ext cx="8324309" cy="8324309"/>
        </a:xfrm>
        <a:prstGeom prst="blockArc">
          <a:avLst>
            <a:gd name="adj1" fmla="val 18900000"/>
            <a:gd name="adj2" fmla="val 2700000"/>
            <a:gd name="adj3" fmla="val 259"/>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F37D9C-BE2A-4D2A-8F4C-E87FE1ABFF0A}">
      <dsp:nvSpPr>
        <dsp:cNvPr id="0" name=""/>
        <dsp:cNvSpPr/>
      </dsp:nvSpPr>
      <dsp:spPr>
        <a:xfrm>
          <a:off x="695644" y="475552"/>
          <a:ext cx="10659107" cy="95159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55332" tIns="60960" rIns="60960" bIns="60960" numCol="1" spcCol="1270" anchor="ctr" anchorCtr="0">
          <a:noAutofit/>
        </a:bodyPr>
        <a:lstStyle/>
        <a:p>
          <a:pPr lvl="0" algn="l" defTabSz="1066800">
            <a:lnSpc>
              <a:spcPct val="90000"/>
            </a:lnSpc>
            <a:spcBef>
              <a:spcPct val="0"/>
            </a:spcBef>
            <a:spcAft>
              <a:spcPct val="35000"/>
            </a:spcAft>
          </a:pPr>
          <a:r>
            <a:rPr lang="es-MX" sz="2400" kern="1200" dirty="0" smtClean="0"/>
            <a:t>a) El coeficiente de correlación expresa en qué grado los sujetos (u objetos, elementos…) están ordenados de la misma manera en dos variables simultáneamente. </a:t>
          </a:r>
          <a:endParaRPr lang="es-MX" sz="2400" kern="1200" dirty="0"/>
        </a:p>
      </dsp:txBody>
      <dsp:txXfrm>
        <a:off x="695644" y="475552"/>
        <a:ext cx="10659107" cy="951599"/>
      </dsp:txXfrm>
    </dsp:sp>
    <dsp:sp modelId="{5BE19C50-6EB2-48EA-AE12-2B7410D8B321}">
      <dsp:nvSpPr>
        <dsp:cNvPr id="0" name=""/>
        <dsp:cNvSpPr/>
      </dsp:nvSpPr>
      <dsp:spPr>
        <a:xfrm>
          <a:off x="100894" y="356602"/>
          <a:ext cx="1189499" cy="118949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FE682B7-4A7D-4A6C-83F4-65D81503952B}">
      <dsp:nvSpPr>
        <dsp:cNvPr id="0" name=""/>
        <dsp:cNvSpPr/>
      </dsp:nvSpPr>
      <dsp:spPr>
        <a:xfrm>
          <a:off x="1241218" y="1903199"/>
          <a:ext cx="10113533" cy="95159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55332" tIns="60960" rIns="60960" bIns="60960" numCol="1" spcCol="1270" anchor="ctr" anchorCtr="0">
          <a:noAutofit/>
        </a:bodyPr>
        <a:lstStyle/>
        <a:p>
          <a:pPr lvl="0" algn="l" defTabSz="1066800">
            <a:lnSpc>
              <a:spcPct val="90000"/>
            </a:lnSpc>
            <a:spcBef>
              <a:spcPct val="0"/>
            </a:spcBef>
            <a:spcAft>
              <a:spcPct val="35000"/>
            </a:spcAft>
          </a:pPr>
          <a:r>
            <a:rPr lang="es-MX" sz="2400" kern="1200" dirty="0" smtClean="0"/>
            <a:t>b) Los valores extremos son 0 (ninguna relación) y ±1 (máxima relación). Si r = 1, el orden (posición relativa) de los sujetos es el mismo en las dos variables. </a:t>
          </a:r>
        </a:p>
      </dsp:txBody>
      <dsp:txXfrm>
        <a:off x="1241218" y="1903199"/>
        <a:ext cx="10113533" cy="951599"/>
      </dsp:txXfrm>
    </dsp:sp>
    <dsp:sp modelId="{8898D430-5C4F-48CD-83EF-2E3C87559BB9}">
      <dsp:nvSpPr>
        <dsp:cNvPr id="0" name=""/>
        <dsp:cNvSpPr/>
      </dsp:nvSpPr>
      <dsp:spPr>
        <a:xfrm>
          <a:off x="646468" y="1784249"/>
          <a:ext cx="1189499" cy="118949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777A99-D3DB-4C3F-9DDD-F012F462B176}">
      <dsp:nvSpPr>
        <dsp:cNvPr id="0" name=""/>
        <dsp:cNvSpPr/>
      </dsp:nvSpPr>
      <dsp:spPr>
        <a:xfrm>
          <a:off x="1241218" y="3330847"/>
          <a:ext cx="10113533" cy="95159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55332" tIns="60960" rIns="60960" bIns="60960" numCol="1" spcCol="1270" anchor="ctr" anchorCtr="0">
          <a:noAutofit/>
        </a:bodyPr>
        <a:lstStyle/>
        <a:p>
          <a:pPr lvl="0" algn="l" defTabSz="1066800">
            <a:lnSpc>
              <a:spcPct val="90000"/>
            </a:lnSpc>
            <a:spcBef>
              <a:spcPct val="0"/>
            </a:spcBef>
            <a:spcAft>
              <a:spcPct val="35000"/>
            </a:spcAft>
          </a:pPr>
          <a:r>
            <a:rPr lang="es-MX" sz="2400" kern="1200" dirty="0" smtClean="0"/>
            <a:t>c) La magnitud del coeficiente es independiente del signo.  r = -.95 expresa más relación que r = +.75; el que la relación sea positiva o negativa es algo distinto de que sea grande o pequeña. </a:t>
          </a:r>
          <a:endParaRPr lang="es-MX" sz="2400" kern="1200" dirty="0"/>
        </a:p>
      </dsp:txBody>
      <dsp:txXfrm>
        <a:off x="1241218" y="3330847"/>
        <a:ext cx="10113533" cy="951599"/>
      </dsp:txXfrm>
    </dsp:sp>
    <dsp:sp modelId="{D42E71ED-D7BB-4B51-A362-0AC93B64B468}">
      <dsp:nvSpPr>
        <dsp:cNvPr id="0" name=""/>
        <dsp:cNvSpPr/>
      </dsp:nvSpPr>
      <dsp:spPr>
        <a:xfrm>
          <a:off x="646468" y="3211897"/>
          <a:ext cx="1189499" cy="118949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7F077B-C842-4188-9D5C-BEDB0150B30C}">
      <dsp:nvSpPr>
        <dsp:cNvPr id="0" name=""/>
        <dsp:cNvSpPr/>
      </dsp:nvSpPr>
      <dsp:spPr>
        <a:xfrm>
          <a:off x="695644" y="4758494"/>
          <a:ext cx="10659107" cy="95159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55332" tIns="60960" rIns="60960" bIns="60960" numCol="1" spcCol="1270" anchor="ctr" anchorCtr="0">
          <a:noAutofit/>
        </a:bodyPr>
        <a:lstStyle/>
        <a:p>
          <a:pPr lvl="0" algn="l" defTabSz="1066800">
            <a:lnSpc>
              <a:spcPct val="90000"/>
            </a:lnSpc>
            <a:spcBef>
              <a:spcPct val="0"/>
            </a:spcBef>
            <a:spcAft>
              <a:spcPct val="35000"/>
            </a:spcAft>
          </a:pPr>
          <a:r>
            <a:rPr lang="es-MX" sz="2400" kern="1200" dirty="0" smtClean="0"/>
            <a:t>d) Dos ítems (o sujetos, variables, etc.) que tengan entre sí una relación muy alta, pueden ser valorados de manera muy distinta en términos absolutos.  </a:t>
          </a:r>
          <a:endParaRPr lang="es-MX" sz="2400" kern="1200" dirty="0"/>
        </a:p>
      </dsp:txBody>
      <dsp:txXfrm>
        <a:off x="695644" y="4758494"/>
        <a:ext cx="10659107" cy="951599"/>
      </dsp:txXfrm>
    </dsp:sp>
    <dsp:sp modelId="{0CB94CA6-647D-4F62-B540-C85AD04596E3}">
      <dsp:nvSpPr>
        <dsp:cNvPr id="0" name=""/>
        <dsp:cNvSpPr/>
      </dsp:nvSpPr>
      <dsp:spPr>
        <a:xfrm>
          <a:off x="100894" y="4639544"/>
          <a:ext cx="1189499" cy="118949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606232-9AC5-4977-BAAF-2C5CA6C08872}">
      <dsp:nvSpPr>
        <dsp:cNvPr id="0" name=""/>
        <dsp:cNvSpPr/>
      </dsp:nvSpPr>
      <dsp:spPr>
        <a:xfrm>
          <a:off x="-6492780" y="-993021"/>
          <a:ext cx="7728031" cy="7728031"/>
        </a:xfrm>
        <a:prstGeom prst="blockArc">
          <a:avLst>
            <a:gd name="adj1" fmla="val 18900000"/>
            <a:gd name="adj2" fmla="val 2700000"/>
            <a:gd name="adj3" fmla="val 280"/>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BF138F-4CE0-4D3F-AE18-617AA12BC598}">
      <dsp:nvSpPr>
        <dsp:cNvPr id="0" name=""/>
        <dsp:cNvSpPr/>
      </dsp:nvSpPr>
      <dsp:spPr>
        <a:xfrm>
          <a:off x="646395" y="313954"/>
          <a:ext cx="10852074" cy="113832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1157" tIns="60960" rIns="60960" bIns="60960" numCol="1" spcCol="1270" anchor="ctr" anchorCtr="0">
          <a:noAutofit/>
        </a:bodyPr>
        <a:lstStyle/>
        <a:p>
          <a:pPr lvl="0" algn="l" defTabSz="1066800">
            <a:lnSpc>
              <a:spcPct val="90000"/>
            </a:lnSpc>
            <a:spcBef>
              <a:spcPct val="0"/>
            </a:spcBef>
            <a:spcAft>
              <a:spcPct val="35000"/>
            </a:spcAft>
          </a:pPr>
          <a:r>
            <a:rPr lang="es-MX" sz="2400" kern="1200" dirty="0" smtClean="0"/>
            <a:t>e) Un coeficiente de correlación no equivale a una proporción.  Una correlación de r =.50 no quiere decir que haya un 50% de variabilidad común o de varianza común entre las dos variables. </a:t>
          </a:r>
          <a:endParaRPr lang="es-MX" sz="2400" kern="1200" dirty="0"/>
        </a:p>
      </dsp:txBody>
      <dsp:txXfrm>
        <a:off x="646395" y="313954"/>
        <a:ext cx="10852074" cy="1138325"/>
      </dsp:txXfrm>
    </dsp:sp>
    <dsp:sp modelId="{EA3915CD-8C9A-4D5F-BD4C-A563D05D2990}">
      <dsp:nvSpPr>
        <dsp:cNvPr id="0" name=""/>
        <dsp:cNvSpPr/>
      </dsp:nvSpPr>
      <dsp:spPr>
        <a:xfrm>
          <a:off x="94303" y="331025"/>
          <a:ext cx="1104184" cy="110418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B857C31-7B10-413B-B080-F9434B34EF9C}">
      <dsp:nvSpPr>
        <dsp:cNvPr id="0" name=""/>
        <dsp:cNvSpPr/>
      </dsp:nvSpPr>
      <dsp:spPr>
        <a:xfrm>
          <a:off x="1152838" y="1766694"/>
          <a:ext cx="10345631" cy="88334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1157" tIns="60960" rIns="60960" bIns="60960" numCol="1" spcCol="1270" anchor="ctr" anchorCtr="0">
          <a:noAutofit/>
        </a:bodyPr>
        <a:lstStyle/>
        <a:p>
          <a:pPr lvl="0" algn="l" defTabSz="1066800">
            <a:lnSpc>
              <a:spcPct val="90000"/>
            </a:lnSpc>
            <a:spcBef>
              <a:spcPct val="0"/>
            </a:spcBef>
            <a:spcAft>
              <a:spcPct val="35000"/>
            </a:spcAft>
          </a:pPr>
          <a:r>
            <a:rPr lang="es-MX" sz="2400" kern="1200" dirty="0" smtClean="0"/>
            <a:t>f) No es necesario que las dos variables (X e Y) estén medidas en la misma escala o en las mismas unidades. </a:t>
          </a:r>
          <a:endParaRPr lang="es-MX" sz="2400" kern="1200" dirty="0"/>
        </a:p>
      </dsp:txBody>
      <dsp:txXfrm>
        <a:off x="1152838" y="1766694"/>
        <a:ext cx="10345631" cy="883347"/>
      </dsp:txXfrm>
    </dsp:sp>
    <dsp:sp modelId="{BA0EFAAB-8E1A-4A8A-BEB5-ACB81C7297FA}">
      <dsp:nvSpPr>
        <dsp:cNvPr id="0" name=""/>
        <dsp:cNvSpPr/>
      </dsp:nvSpPr>
      <dsp:spPr>
        <a:xfrm>
          <a:off x="600746" y="1656276"/>
          <a:ext cx="1104184" cy="110418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79832B3-22C5-4B49-943B-24068C476F26}">
      <dsp:nvSpPr>
        <dsp:cNvPr id="0" name=""/>
        <dsp:cNvSpPr/>
      </dsp:nvSpPr>
      <dsp:spPr>
        <a:xfrm>
          <a:off x="1152838" y="3091945"/>
          <a:ext cx="10345631" cy="88334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1157" tIns="60960" rIns="60960" bIns="60960" numCol="1" spcCol="1270" anchor="ctr" anchorCtr="0">
          <a:noAutofit/>
        </a:bodyPr>
        <a:lstStyle/>
        <a:p>
          <a:pPr lvl="0" algn="l" defTabSz="1066800">
            <a:lnSpc>
              <a:spcPct val="90000"/>
            </a:lnSpc>
            <a:spcBef>
              <a:spcPct val="0"/>
            </a:spcBef>
            <a:spcAft>
              <a:spcPct val="35000"/>
            </a:spcAft>
          </a:pPr>
          <a:r>
            <a:rPr lang="es-MX" sz="2400" kern="1200" dirty="0" smtClean="0"/>
            <a:t>g) En los coeficientes de correlación no hay unidad en sentido propio. </a:t>
          </a:r>
          <a:endParaRPr lang="es-MX" sz="2400" kern="1200" dirty="0"/>
        </a:p>
      </dsp:txBody>
      <dsp:txXfrm>
        <a:off x="1152838" y="3091945"/>
        <a:ext cx="10345631" cy="883347"/>
      </dsp:txXfrm>
    </dsp:sp>
    <dsp:sp modelId="{09C66C97-F75A-48B8-93CA-9B4BDEC2DBA7}">
      <dsp:nvSpPr>
        <dsp:cNvPr id="0" name=""/>
        <dsp:cNvSpPr/>
      </dsp:nvSpPr>
      <dsp:spPr>
        <a:xfrm>
          <a:off x="600746" y="2981527"/>
          <a:ext cx="1104184" cy="110418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C3AAE57-3B71-4366-97C9-7032EDC8AA26}">
      <dsp:nvSpPr>
        <dsp:cNvPr id="0" name=""/>
        <dsp:cNvSpPr/>
      </dsp:nvSpPr>
      <dsp:spPr>
        <a:xfrm>
          <a:off x="646395" y="4417196"/>
          <a:ext cx="10852074" cy="88334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1157" tIns="60960" rIns="60960" bIns="60960" numCol="1" spcCol="1270" anchor="ctr" anchorCtr="0">
          <a:noAutofit/>
        </a:bodyPr>
        <a:lstStyle/>
        <a:p>
          <a:pPr lvl="0" algn="l" defTabSz="1066800">
            <a:lnSpc>
              <a:spcPct val="90000"/>
            </a:lnSpc>
            <a:spcBef>
              <a:spcPct val="0"/>
            </a:spcBef>
            <a:spcAft>
              <a:spcPct val="35000"/>
            </a:spcAft>
          </a:pPr>
          <a:r>
            <a:rPr lang="es-MX" sz="2400" kern="1200" dirty="0" smtClean="0"/>
            <a:t>h) La correlación entre dos variables es relativa a los instrumentos utilizados.  </a:t>
          </a:r>
          <a:endParaRPr lang="es-MX" sz="2400" kern="1200" dirty="0"/>
        </a:p>
      </dsp:txBody>
      <dsp:txXfrm>
        <a:off x="646395" y="4417196"/>
        <a:ext cx="10852074" cy="883347"/>
      </dsp:txXfrm>
    </dsp:sp>
    <dsp:sp modelId="{2C9751DF-D3C4-4AB2-B6C6-4CD991F91BB9}">
      <dsp:nvSpPr>
        <dsp:cNvPr id="0" name=""/>
        <dsp:cNvSpPr/>
      </dsp:nvSpPr>
      <dsp:spPr>
        <a:xfrm>
          <a:off x="94303" y="4306778"/>
          <a:ext cx="1104184" cy="110418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D35D74-A410-41C1-8101-677F20F3314E}">
      <dsp:nvSpPr>
        <dsp:cNvPr id="0" name=""/>
        <dsp:cNvSpPr/>
      </dsp:nvSpPr>
      <dsp:spPr>
        <a:xfrm>
          <a:off x="0" y="8489"/>
          <a:ext cx="9535300" cy="210468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es-MX" sz="2400" kern="1200" dirty="0" smtClean="0"/>
            <a:t>El coeficiente de determinación es el coeficiente de correlación elevado al cuadrado e indica la proporción (o porcentaje si multiplicamos por 100) de variabilidad común: indica la proporción de varianza de una variable determinada o asociada a la otra variable. </a:t>
          </a:r>
          <a:endParaRPr lang="es-MX" sz="2400" kern="1200" dirty="0"/>
        </a:p>
      </dsp:txBody>
      <dsp:txXfrm>
        <a:off x="102742" y="111231"/>
        <a:ext cx="9329816" cy="1899199"/>
      </dsp:txXfrm>
    </dsp:sp>
    <dsp:sp modelId="{62E9BA31-1D12-4E46-8A3C-3BD5277D68B5}">
      <dsp:nvSpPr>
        <dsp:cNvPr id="0" name=""/>
        <dsp:cNvSpPr/>
      </dsp:nvSpPr>
      <dsp:spPr>
        <a:xfrm>
          <a:off x="0" y="2113173"/>
          <a:ext cx="9535300" cy="596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2746" tIns="45720" rIns="256032" bIns="45720" numCol="1" spcCol="1270" anchor="t" anchorCtr="0">
          <a:noAutofit/>
        </a:bodyPr>
        <a:lstStyle/>
        <a:p>
          <a:pPr marL="285750" lvl="1" indent="-285750" algn="l" defTabSz="1244600">
            <a:lnSpc>
              <a:spcPct val="90000"/>
            </a:lnSpc>
            <a:spcBef>
              <a:spcPct val="0"/>
            </a:spcBef>
            <a:spcAft>
              <a:spcPct val="20000"/>
            </a:spcAft>
            <a:buChar char="••"/>
          </a:pPr>
          <a:endParaRPr lang="es-MX" sz="2800" kern="1200"/>
        </a:p>
      </dsp:txBody>
      <dsp:txXfrm>
        <a:off x="0" y="2113173"/>
        <a:ext cx="9535300" cy="596160"/>
      </dsp:txXfrm>
    </dsp:sp>
    <dsp:sp modelId="{FB988B1B-8F03-4BF8-828A-18F0995C9479}">
      <dsp:nvSpPr>
        <dsp:cNvPr id="0" name=""/>
        <dsp:cNvSpPr/>
      </dsp:nvSpPr>
      <dsp:spPr>
        <a:xfrm>
          <a:off x="0" y="2709333"/>
          <a:ext cx="9535300" cy="210468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Expresado en términos más simples: una correlación de r = .50 entre un test de inteligencia abstracta y rendimiento en matemáticas, indica que el 25% de las diferencias en matemáticas (propiamente el 25% de la varianza en matemáticas) tiene que ver con (depende de) las diferencias en el test de inteligencia abstracta. </a:t>
          </a:r>
          <a:endParaRPr lang="es-MX" sz="2400" kern="1200" dirty="0"/>
        </a:p>
      </dsp:txBody>
      <dsp:txXfrm>
        <a:off x="102742" y="2812075"/>
        <a:ext cx="9329816" cy="1899199"/>
      </dsp:txXfrm>
    </dsp:sp>
    <dsp:sp modelId="{EDE24106-7A36-439E-A063-3E164928984F}">
      <dsp:nvSpPr>
        <dsp:cNvPr id="0" name=""/>
        <dsp:cNvSpPr/>
      </dsp:nvSpPr>
      <dsp:spPr>
        <a:xfrm>
          <a:off x="0" y="4814017"/>
          <a:ext cx="9535300" cy="596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2746" tIns="45720" rIns="256032" bIns="45720" numCol="1" spcCol="1270" anchor="t" anchorCtr="0">
          <a:noAutofit/>
        </a:bodyPr>
        <a:lstStyle/>
        <a:p>
          <a:pPr marL="285750" lvl="1" indent="-285750" algn="l" defTabSz="1244600">
            <a:lnSpc>
              <a:spcPct val="90000"/>
            </a:lnSpc>
            <a:spcBef>
              <a:spcPct val="0"/>
            </a:spcBef>
            <a:spcAft>
              <a:spcPct val="20000"/>
            </a:spcAft>
            <a:buChar char="••"/>
          </a:pPr>
          <a:endParaRPr lang="es-MX" sz="2800" kern="1200"/>
        </a:p>
      </dsp:txBody>
      <dsp:txXfrm>
        <a:off x="0" y="4814017"/>
        <a:ext cx="9535300" cy="59616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C380E7-20BE-4A0E-A555-A8CBB11DA03A}">
      <dsp:nvSpPr>
        <dsp:cNvPr id="0" name=""/>
        <dsp:cNvSpPr/>
      </dsp:nvSpPr>
      <dsp:spPr>
        <a:xfrm>
          <a:off x="0" y="10862"/>
          <a:ext cx="9761071" cy="25272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Los valores de </a:t>
          </a:r>
          <a14:m xmlns:a14="http://schemas.microsoft.com/office/drawing/2010/main">
            <m:oMath xmlns:m="http://schemas.openxmlformats.org/officeDocument/2006/math">
              <m:sSup>
                <m:sSupPr>
                  <m:ctrlPr>
                    <a:rPr lang="es-MX" sz="2400" i="1" kern="1200" smtClean="0">
                      <a:latin typeface="Cambria Math" panose="02040503050406030204" pitchFamily="18" charset="0"/>
                    </a:rPr>
                  </m:ctrlPr>
                </m:sSupPr>
                <m:e>
                  <m:r>
                    <a:rPr lang="es-MX" sz="2400" b="0" i="1" kern="1200" smtClean="0">
                      <a:latin typeface="Cambria Math" panose="02040503050406030204" pitchFamily="18" charset="0"/>
                    </a:rPr>
                    <m:t>𝑅</m:t>
                  </m:r>
                </m:e>
                <m:sup>
                  <m:r>
                    <a:rPr lang="es-MX" sz="2400" b="0" i="1" kern="1200" smtClean="0">
                      <a:latin typeface="Cambria Math" panose="02040503050406030204" pitchFamily="18" charset="0"/>
                    </a:rPr>
                    <m:t>2</m:t>
                  </m:r>
                </m:sup>
              </m:sSup>
            </m:oMath>
          </a14:m>
          <a:r>
            <a:rPr lang="es-MX" sz="2400" kern="1200" dirty="0" smtClean="0"/>
            <a:t> </a:t>
          </a:r>
          <a:r>
            <a:rPr lang="es-MX" sz="2400" kern="1200" dirty="0" smtClean="0"/>
            <a:t>sí pueden compararse entre sí directamente; por ejemplo: </a:t>
          </a:r>
        </a:p>
        <a:p>
          <a:pPr lvl="0" algn="l" defTabSz="1066800">
            <a:lnSpc>
              <a:spcPct val="90000"/>
            </a:lnSpc>
            <a:spcBef>
              <a:spcPct val="0"/>
            </a:spcBef>
            <a:spcAft>
              <a:spcPct val="35000"/>
            </a:spcAft>
          </a:pPr>
          <a:r>
            <a:rPr lang="es-MX" sz="2400" kern="1200" dirty="0" smtClean="0"/>
            <a:t>r = .20 indica un 4% de acuerdo entre las dos variables (.202 =.04); </a:t>
          </a:r>
        </a:p>
        <a:p>
          <a:pPr lvl="0" algn="l" defTabSz="1066800">
            <a:lnSpc>
              <a:spcPct val="90000"/>
            </a:lnSpc>
            <a:spcBef>
              <a:spcPct val="0"/>
            </a:spcBef>
            <a:spcAft>
              <a:spcPct val="35000"/>
            </a:spcAft>
          </a:pPr>
          <a:r>
            <a:rPr lang="es-MX" sz="2400" kern="1200" dirty="0" smtClean="0"/>
            <a:t>r = .40 indica un 16% de acuerdo entre las dos variables (.402 =.16);  </a:t>
          </a:r>
        </a:p>
        <a:p>
          <a:pPr lvl="0" algn="l" defTabSz="1066800">
            <a:lnSpc>
              <a:spcPct val="90000"/>
            </a:lnSpc>
            <a:spcBef>
              <a:spcPct val="0"/>
            </a:spcBef>
            <a:spcAft>
              <a:spcPct val="35000"/>
            </a:spcAft>
          </a:pPr>
          <a:r>
            <a:rPr lang="es-MX" sz="2400" kern="1200" dirty="0" smtClean="0"/>
            <a:t>r = .60 indica un 36% de acuerdo entre las dos variables (.602 =.36).  </a:t>
          </a:r>
          <a:endParaRPr lang="es-MX" sz="2400" kern="1200" dirty="0"/>
        </a:p>
      </dsp:txBody>
      <dsp:txXfrm>
        <a:off x="123368" y="134230"/>
        <a:ext cx="9514335" cy="2280464"/>
      </dsp:txXfrm>
    </dsp:sp>
    <dsp:sp modelId="{524935AA-12D7-487A-9D21-BF3661A8B6A9}">
      <dsp:nvSpPr>
        <dsp:cNvPr id="0" name=""/>
        <dsp:cNvSpPr/>
      </dsp:nvSpPr>
      <dsp:spPr>
        <a:xfrm>
          <a:off x="0" y="2538062"/>
          <a:ext cx="9761071" cy="745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9914" tIns="57150" rIns="320040" bIns="57150" numCol="1" spcCol="1270" anchor="t" anchorCtr="0">
          <a:noAutofit/>
        </a:bodyPr>
        <a:lstStyle/>
        <a:p>
          <a:pPr marL="285750" lvl="1" indent="-285750" algn="l" defTabSz="1555750">
            <a:lnSpc>
              <a:spcPct val="90000"/>
            </a:lnSpc>
            <a:spcBef>
              <a:spcPct val="0"/>
            </a:spcBef>
            <a:spcAft>
              <a:spcPct val="20000"/>
            </a:spcAft>
            <a:buChar char="••"/>
          </a:pPr>
          <a:endParaRPr lang="es-MX" sz="3500" kern="1200"/>
        </a:p>
      </dsp:txBody>
      <dsp:txXfrm>
        <a:off x="0" y="2538062"/>
        <a:ext cx="9761071" cy="745200"/>
      </dsp:txXfrm>
    </dsp:sp>
    <dsp:sp modelId="{B68B62A9-6A24-487C-BCFC-44CCA7E33921}">
      <dsp:nvSpPr>
        <dsp:cNvPr id="0" name=""/>
        <dsp:cNvSpPr/>
      </dsp:nvSpPr>
      <dsp:spPr>
        <a:xfrm>
          <a:off x="0" y="3264460"/>
          <a:ext cx="9761071" cy="170904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Se ve con claridad que de r =.60 a r =.40 (del 16% al 36%) hay más distancia que de r =.40 a r =.20 (del 16% al 4%), aunque aparentemente las diferencias sean idénticas (de .20). </a:t>
          </a:r>
          <a:endParaRPr lang="es-MX" sz="2400" kern="1200" dirty="0"/>
        </a:p>
      </dsp:txBody>
      <dsp:txXfrm>
        <a:off x="83429" y="3347889"/>
        <a:ext cx="9594213" cy="1542186"/>
      </dsp:txXfrm>
    </dsp:sp>
    <dsp:sp modelId="{37A84C1A-0C5E-4329-81D3-5E3A2F926887}">
      <dsp:nvSpPr>
        <dsp:cNvPr id="0" name=""/>
        <dsp:cNvSpPr/>
      </dsp:nvSpPr>
      <dsp:spPr>
        <a:xfrm>
          <a:off x="0" y="4992306"/>
          <a:ext cx="9761071" cy="745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9914" tIns="57150" rIns="320040" bIns="57150" numCol="1" spcCol="1270" anchor="t" anchorCtr="0">
          <a:noAutofit/>
        </a:bodyPr>
        <a:lstStyle/>
        <a:p>
          <a:pPr marL="285750" lvl="1" indent="-285750" algn="l" defTabSz="1555750">
            <a:lnSpc>
              <a:spcPct val="90000"/>
            </a:lnSpc>
            <a:spcBef>
              <a:spcPct val="0"/>
            </a:spcBef>
            <a:spcAft>
              <a:spcPct val="20000"/>
            </a:spcAft>
            <a:buChar char="••"/>
          </a:pPr>
          <a:endParaRPr lang="es-MX" sz="3500" kern="1200" dirty="0"/>
        </a:p>
      </dsp:txBody>
      <dsp:txXfrm>
        <a:off x="0" y="4992306"/>
        <a:ext cx="9761071" cy="7452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EEAC35-4590-4C0B-9799-64FB3E735752}">
      <dsp:nvSpPr>
        <dsp:cNvPr id="0" name=""/>
        <dsp:cNvSpPr/>
      </dsp:nvSpPr>
      <dsp:spPr>
        <a:xfrm>
          <a:off x="-6198891" y="-937410"/>
          <a:ext cx="7293488" cy="7293488"/>
        </a:xfrm>
        <a:prstGeom prst="blockArc">
          <a:avLst>
            <a:gd name="adj1" fmla="val 18900000"/>
            <a:gd name="adj2" fmla="val 2700000"/>
            <a:gd name="adj3" fmla="val 296"/>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E007D91-8ECC-4595-90FB-10CFF37F8D81}">
      <dsp:nvSpPr>
        <dsp:cNvPr id="0" name=""/>
        <dsp:cNvSpPr/>
      </dsp:nvSpPr>
      <dsp:spPr>
        <a:xfrm>
          <a:off x="538594" y="416587"/>
          <a:ext cx="8277405" cy="83360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58420" rIns="58420" bIns="58420" numCol="1" spcCol="1270" anchor="ctr" anchorCtr="0">
          <a:noAutofit/>
        </a:bodyPr>
        <a:lstStyle/>
        <a:p>
          <a:pPr lvl="0" algn="l" defTabSz="1022350">
            <a:lnSpc>
              <a:spcPct val="90000"/>
            </a:lnSpc>
            <a:spcBef>
              <a:spcPct val="0"/>
            </a:spcBef>
            <a:spcAft>
              <a:spcPct val="35000"/>
            </a:spcAft>
          </a:pPr>
          <a:r>
            <a:rPr lang="es-MX" sz="2300" kern="1200" dirty="0" smtClean="0"/>
            <a:t>1.</a:t>
          </a:r>
          <a:r>
            <a:rPr lang="es-MX" sz="2300" kern="1200" dirty="0" smtClean="0"/>
            <a:t>Para saber cómo se puede comportar un concepto o variable conociendo el comportamiento de otra variable relacionada.</a:t>
          </a:r>
          <a:r>
            <a:rPr lang="es-MX" sz="2300" kern="1200" dirty="0" smtClean="0"/>
            <a:t> </a:t>
          </a:r>
          <a:endParaRPr lang="es-MX" sz="2300" kern="1200" dirty="0"/>
        </a:p>
      </dsp:txBody>
      <dsp:txXfrm>
        <a:off x="538594" y="416587"/>
        <a:ext cx="8277405" cy="833607"/>
      </dsp:txXfrm>
    </dsp:sp>
    <dsp:sp modelId="{B3909A2F-477D-4782-8F8B-29C8D03F9D6B}">
      <dsp:nvSpPr>
        <dsp:cNvPr id="0" name=""/>
        <dsp:cNvSpPr/>
      </dsp:nvSpPr>
      <dsp:spPr>
        <a:xfrm>
          <a:off x="17590" y="312386"/>
          <a:ext cx="1042009" cy="104200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7297FAB-CE15-44D9-ADBE-3E7647545B7E}">
      <dsp:nvSpPr>
        <dsp:cNvPr id="0" name=""/>
        <dsp:cNvSpPr/>
      </dsp:nvSpPr>
      <dsp:spPr>
        <a:xfrm>
          <a:off x="1016521" y="1667215"/>
          <a:ext cx="7799478" cy="83360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58420" rIns="58420" bIns="58420" numCol="1" spcCol="1270" anchor="ctr" anchorCtr="0">
          <a:noAutofit/>
        </a:bodyPr>
        <a:lstStyle/>
        <a:p>
          <a:pPr lvl="0" algn="l" defTabSz="1022350">
            <a:lnSpc>
              <a:spcPct val="90000"/>
            </a:lnSpc>
            <a:spcBef>
              <a:spcPct val="0"/>
            </a:spcBef>
            <a:spcAft>
              <a:spcPct val="35000"/>
            </a:spcAft>
          </a:pPr>
          <a:r>
            <a:rPr lang="es-MX" sz="2300" kern="1200" dirty="0" smtClean="0"/>
            <a:t>2.</a:t>
          </a:r>
          <a:r>
            <a:rPr lang="es-MX" sz="2300" b="0" kern="1200" dirty="0" smtClean="0"/>
            <a:t>Medir</a:t>
          </a:r>
          <a:r>
            <a:rPr lang="es-MX" sz="2300" kern="1200" dirty="0" smtClean="0"/>
            <a:t> la intensidad o fuerza en la asociación lineal entre dos variables</a:t>
          </a:r>
          <a:r>
            <a:rPr lang="es-MX" sz="2300" b="0" kern="1200" dirty="0" smtClean="0"/>
            <a:t>.</a:t>
          </a:r>
          <a:endParaRPr lang="es-MX" sz="2300" kern="1200" dirty="0"/>
        </a:p>
      </dsp:txBody>
      <dsp:txXfrm>
        <a:off x="1016521" y="1667215"/>
        <a:ext cx="7799478" cy="833607"/>
      </dsp:txXfrm>
    </dsp:sp>
    <dsp:sp modelId="{E5ECB558-FF0B-4EEF-B1CA-78EA6F97CD9A}">
      <dsp:nvSpPr>
        <dsp:cNvPr id="0" name=""/>
        <dsp:cNvSpPr/>
      </dsp:nvSpPr>
      <dsp:spPr>
        <a:xfrm>
          <a:off x="495516" y="1563014"/>
          <a:ext cx="1042009" cy="104200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0E323E-6499-492D-9E90-2F2A0C83697E}">
      <dsp:nvSpPr>
        <dsp:cNvPr id="0" name=""/>
        <dsp:cNvSpPr/>
      </dsp:nvSpPr>
      <dsp:spPr>
        <a:xfrm>
          <a:off x="921835" y="2853460"/>
          <a:ext cx="7988849" cy="96237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60960" rIns="60960" bIns="60960" numCol="1" spcCol="1270" anchor="ctr" anchorCtr="0">
          <a:noAutofit/>
        </a:bodyPr>
        <a:lstStyle/>
        <a:p>
          <a:pPr lvl="0" algn="l" defTabSz="1066800">
            <a:lnSpc>
              <a:spcPct val="90000"/>
            </a:lnSpc>
            <a:spcBef>
              <a:spcPct val="0"/>
            </a:spcBef>
            <a:spcAft>
              <a:spcPct val="35000"/>
            </a:spcAft>
          </a:pPr>
          <a:r>
            <a:rPr lang="es-MX" sz="2400" kern="1200" dirty="0" smtClean="0"/>
            <a:t>3.-Los datos procedentes de un estudio correlacional entre variables pueden ser usados para predecir una puntuación.   </a:t>
          </a:r>
          <a:endParaRPr lang="es-MX" sz="1900" kern="1200" dirty="0"/>
        </a:p>
      </dsp:txBody>
      <dsp:txXfrm>
        <a:off x="921835" y="2853460"/>
        <a:ext cx="7988849" cy="962375"/>
      </dsp:txXfrm>
    </dsp:sp>
    <dsp:sp modelId="{8B608095-21D3-408A-868A-71EEA9507A1D}">
      <dsp:nvSpPr>
        <dsp:cNvPr id="0" name=""/>
        <dsp:cNvSpPr/>
      </dsp:nvSpPr>
      <dsp:spPr>
        <a:xfrm>
          <a:off x="495516" y="2813642"/>
          <a:ext cx="1042009" cy="104200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7E8F2F6-CAEC-4274-ABEA-B9D569EC86AF}">
      <dsp:nvSpPr>
        <dsp:cNvPr id="0" name=""/>
        <dsp:cNvSpPr/>
      </dsp:nvSpPr>
      <dsp:spPr>
        <a:xfrm>
          <a:off x="394775" y="3969669"/>
          <a:ext cx="8565044" cy="123121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60960" rIns="60960" bIns="60960" numCol="1" spcCol="1270" anchor="ctr" anchorCtr="0">
          <a:noAutofit/>
        </a:bodyPr>
        <a:lstStyle/>
        <a:p>
          <a:pPr lvl="0" algn="l" defTabSz="1066800">
            <a:lnSpc>
              <a:spcPct val="90000"/>
            </a:lnSpc>
            <a:spcBef>
              <a:spcPct val="0"/>
            </a:spcBef>
            <a:spcAft>
              <a:spcPct val="35000"/>
            </a:spcAft>
          </a:pPr>
          <a:r>
            <a:rPr lang="es-MX" sz="2400" b="0" kern="1200" dirty="0" smtClean="0"/>
            <a:t>4.-</a:t>
          </a:r>
          <a:r>
            <a:rPr lang="es-MX" sz="2400" kern="1200" dirty="0" smtClean="0"/>
            <a:t>Para realizar tal predicción, se debe cuantificar la relación entre las dos variables en términos de una función lineal específica (recta de regresión). Se expresa como  y = a + </a:t>
          </a:r>
          <a:r>
            <a:rPr lang="es-MX" sz="2400" kern="1200" dirty="0" err="1" smtClean="0"/>
            <a:t>bx</a:t>
          </a:r>
          <a:r>
            <a:rPr lang="es-MX" sz="2400" kern="1200" dirty="0" smtClean="0"/>
            <a:t>.</a:t>
          </a:r>
          <a:endParaRPr lang="es-MX" sz="2400" b="0" kern="1200" dirty="0"/>
        </a:p>
      </dsp:txBody>
      <dsp:txXfrm>
        <a:off x="394775" y="3969669"/>
        <a:ext cx="8565044" cy="1231213"/>
      </dsp:txXfrm>
    </dsp:sp>
    <dsp:sp modelId="{AA549855-000B-430E-B343-71340FD267BB}">
      <dsp:nvSpPr>
        <dsp:cNvPr id="0" name=""/>
        <dsp:cNvSpPr/>
      </dsp:nvSpPr>
      <dsp:spPr>
        <a:xfrm>
          <a:off x="17590" y="4064271"/>
          <a:ext cx="1042009" cy="104200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6FF9CB-FED1-4ABE-81A2-90E7CA9FE4B3}">
      <dsp:nvSpPr>
        <dsp:cNvPr id="0" name=""/>
        <dsp:cNvSpPr/>
      </dsp:nvSpPr>
      <dsp:spPr>
        <a:xfrm>
          <a:off x="701919" y="2645"/>
          <a:ext cx="8849731" cy="135334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Los resultados no indican si existe una relación causa - efecto entre las variables consideradas. Existen dos razones para no poder validar lo anterior.  </a:t>
          </a:r>
          <a:endParaRPr lang="es-MX" sz="2400" kern="1200" dirty="0"/>
        </a:p>
      </dsp:txBody>
      <dsp:txXfrm>
        <a:off x="741557" y="42283"/>
        <a:ext cx="8770455" cy="1274067"/>
      </dsp:txXfrm>
    </dsp:sp>
    <dsp:sp modelId="{48F5EB9A-CF94-457C-BCD8-009FB34A53F0}">
      <dsp:nvSpPr>
        <dsp:cNvPr id="0" name=""/>
        <dsp:cNvSpPr/>
      </dsp:nvSpPr>
      <dsp:spPr>
        <a:xfrm rot="5400000">
          <a:off x="4873033" y="1389823"/>
          <a:ext cx="507503" cy="60900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s-MX" sz="2500" kern="1200"/>
        </a:p>
      </dsp:txBody>
      <dsp:txXfrm rot="-5400000">
        <a:off x="4944084" y="1440574"/>
        <a:ext cx="365402" cy="355252"/>
      </dsp:txXfrm>
    </dsp:sp>
    <dsp:sp modelId="{39FAFA47-D77A-442E-B2DD-A1203931C2C9}">
      <dsp:nvSpPr>
        <dsp:cNvPr id="0" name=""/>
        <dsp:cNvSpPr/>
      </dsp:nvSpPr>
      <dsp:spPr>
        <a:xfrm>
          <a:off x="813570" y="2032661"/>
          <a:ext cx="8626430" cy="135334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kern="1200" dirty="0" smtClean="0"/>
            <a:t>Problema de la tercera variable. </a:t>
          </a:r>
          <a:r>
            <a:rPr lang="es-MX" sz="2400" kern="1200" dirty="0" smtClean="0"/>
            <a:t>No pueden saber si alguna variable no observada o no considerada está relacionada a cada una de las otras variables y es el actual agente causal.  </a:t>
          </a:r>
          <a:endParaRPr lang="es-MX" sz="2400" kern="1200" dirty="0"/>
        </a:p>
      </dsp:txBody>
      <dsp:txXfrm>
        <a:off x="853208" y="2072299"/>
        <a:ext cx="8547154" cy="1274067"/>
      </dsp:txXfrm>
    </dsp:sp>
    <dsp:sp modelId="{AEC629E2-1A30-4105-849A-44058AF0E76E}">
      <dsp:nvSpPr>
        <dsp:cNvPr id="0" name=""/>
        <dsp:cNvSpPr/>
      </dsp:nvSpPr>
      <dsp:spPr>
        <a:xfrm rot="5400000">
          <a:off x="4873033" y="3419839"/>
          <a:ext cx="507503" cy="60900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s-MX" sz="2500" kern="1200"/>
        </a:p>
      </dsp:txBody>
      <dsp:txXfrm rot="-5400000">
        <a:off x="4944084" y="3470590"/>
        <a:ext cx="365402" cy="355252"/>
      </dsp:txXfrm>
    </dsp:sp>
    <dsp:sp modelId="{9FFBF748-0EE9-475D-906E-597FF490A50F}">
      <dsp:nvSpPr>
        <dsp:cNvPr id="0" name=""/>
        <dsp:cNvSpPr/>
      </dsp:nvSpPr>
      <dsp:spPr>
        <a:xfrm>
          <a:off x="765716" y="4062677"/>
          <a:ext cx="8722138" cy="135334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kern="1200" dirty="0" smtClean="0"/>
            <a:t>Problema de la direccionalidad.  </a:t>
          </a:r>
          <a:r>
            <a:rPr lang="es-MX" sz="2400" kern="1200" dirty="0" smtClean="0"/>
            <a:t>Se refiere a la imposibilidad para demostrar que variable ocurre en primer lugar (cuál fue la causa) y cuál ocurre en segundo lugar (el efecto). </a:t>
          </a:r>
          <a:endParaRPr lang="es-MX" sz="2400" kern="1200" dirty="0"/>
        </a:p>
      </dsp:txBody>
      <dsp:txXfrm>
        <a:off x="805354" y="4102315"/>
        <a:ext cx="8642862" cy="127406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E2A9F6-77B7-4E92-936C-12F4A722302C}">
      <dsp:nvSpPr>
        <dsp:cNvPr id="0" name=""/>
        <dsp:cNvSpPr/>
      </dsp:nvSpPr>
      <dsp:spPr>
        <a:xfrm>
          <a:off x="-518778" y="-59168"/>
          <a:ext cx="8313725" cy="190679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es-MX" sz="2800" kern="1200" dirty="0" smtClean="0"/>
            <a:t>No </a:t>
          </a:r>
          <a:r>
            <a:rPr lang="es-MX" sz="2800" kern="1200" dirty="0" smtClean="0"/>
            <a:t>se deben de correlacionar mediciones de una variable hechas en personas o eventos con mediciones de otra variable realizadas en otras personas.</a:t>
          </a:r>
          <a:endParaRPr lang="es-MX" sz="2800" kern="1200" dirty="0"/>
        </a:p>
      </dsp:txBody>
      <dsp:txXfrm>
        <a:off x="-462930" y="-3320"/>
        <a:ext cx="6323755" cy="1795101"/>
      </dsp:txXfrm>
    </dsp:sp>
    <dsp:sp modelId="{92AACF56-2837-4473-B2D5-61E9AE6E4FB0}">
      <dsp:nvSpPr>
        <dsp:cNvPr id="0" name=""/>
        <dsp:cNvSpPr/>
      </dsp:nvSpPr>
      <dsp:spPr>
        <a:xfrm>
          <a:off x="-140371" y="2084814"/>
          <a:ext cx="8875221" cy="151578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es-MX" sz="2800" kern="1200" dirty="0" smtClean="0"/>
            <a:t>Correlaciones espurias. Es el caso de dos variables  aparentemente relacionadas pero que en realidad no es así.</a:t>
          </a:r>
          <a:endParaRPr lang="es-MX" sz="2800" kern="1200" dirty="0"/>
        </a:p>
      </dsp:txBody>
      <dsp:txXfrm>
        <a:off x="-95975" y="2129210"/>
        <a:ext cx="6726168" cy="1426996"/>
      </dsp:txXfrm>
    </dsp:sp>
    <dsp:sp modelId="{6FBF9674-8A94-48F1-9B78-B8948DB7ED96}">
      <dsp:nvSpPr>
        <dsp:cNvPr id="0" name=""/>
        <dsp:cNvSpPr/>
      </dsp:nvSpPr>
      <dsp:spPr>
        <a:xfrm>
          <a:off x="525270" y="4184080"/>
          <a:ext cx="8875221" cy="121421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s-MX" sz="2800" kern="1200" dirty="0" smtClean="0"/>
            <a:t>Para calcular el coeficiente de correlación </a:t>
          </a:r>
          <a:r>
            <a:rPr lang="es-MX" sz="2800" i="1" kern="1200" dirty="0" smtClean="0"/>
            <a:t>r de Pearson,</a:t>
          </a:r>
          <a:r>
            <a:rPr lang="es-MX" sz="2800" kern="1200" dirty="0" smtClean="0"/>
            <a:t> las dos variables deben ser continuas (cuantitativas).</a:t>
          </a:r>
          <a:endParaRPr lang="es-MX" sz="2800" kern="1200" dirty="0"/>
        </a:p>
      </dsp:txBody>
      <dsp:txXfrm>
        <a:off x="560833" y="4219643"/>
        <a:ext cx="6743834" cy="1143087"/>
      </dsp:txXfrm>
    </dsp:sp>
    <dsp:sp modelId="{C228802E-8F46-4FCA-A1A5-415A1FD0D6C8}">
      <dsp:nvSpPr>
        <dsp:cNvPr id="0" name=""/>
        <dsp:cNvSpPr/>
      </dsp:nvSpPr>
      <dsp:spPr>
        <a:xfrm>
          <a:off x="6317987" y="1325679"/>
          <a:ext cx="1085580" cy="1085580"/>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6562243" y="1325679"/>
        <a:ext cx="597069" cy="816899"/>
      </dsp:txXfrm>
    </dsp:sp>
    <dsp:sp modelId="{0CF16C05-F964-4C15-8411-D2CD2CEB9AB5}">
      <dsp:nvSpPr>
        <dsp:cNvPr id="0" name=""/>
        <dsp:cNvSpPr/>
      </dsp:nvSpPr>
      <dsp:spPr>
        <a:xfrm>
          <a:off x="6983629" y="3263023"/>
          <a:ext cx="1085580" cy="1085580"/>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7227885" y="3263023"/>
        <a:ext cx="597069" cy="816899"/>
      </dsp:txXfrm>
    </dsp:sp>
  </dsp:spTree>
</dsp:drawing>
</file>

<file path=ppt/diagrams/layout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0.11439</cdr:x>
      <cdr:y>0.63158</cdr:y>
    </cdr:from>
    <cdr:to>
      <cdr:x>1</cdr:x>
      <cdr:y>1</cdr:y>
    </cdr:to>
    <cdr:sp macro="" textlink="">
      <cdr:nvSpPr>
        <cdr:cNvPr id="2" name="2 CuadroTexto"/>
        <cdr:cNvSpPr txBox="1"/>
      </cdr:nvSpPr>
      <cdr:spPr>
        <a:xfrm xmlns:a="http://schemas.openxmlformats.org/drawingml/2006/main">
          <a:off x="590550" y="2057400"/>
          <a:ext cx="4572000" cy="1200150"/>
        </a:xfrm>
        <a:prstGeom xmlns:a="http://schemas.openxmlformats.org/drawingml/2006/main" prst="rect">
          <a:avLst/>
        </a:prstGeom>
        <a:solidFill xmlns:a="http://schemas.openxmlformats.org/drawingml/2006/main">
          <a:schemeClr val="lt1"/>
        </a:solidFill>
        <a:ln xmlns:a="http://schemas.openxmlformats.org/drawingml/2006/main" w="9525" cmpd="sng">
          <a:solidFill>
            <a:schemeClr val="lt1">
              <a:shade val="50000"/>
            </a:schemeClr>
          </a:solid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s-MX" sz="1100" b="1" dirty="0"/>
            <a:t>Conclusión: En esta gráfica se observa que la dispersión de puntos se ajusta a la línea</a:t>
          </a:r>
          <a:r>
            <a:rPr lang="es-MX" sz="1100" b="1" baseline="0" dirty="0"/>
            <a:t> de tendencia, además R2 o coeficiente de </a:t>
          </a:r>
          <a:r>
            <a:rPr lang="es-MX" sz="1100" b="1" baseline="0" dirty="0" err="1"/>
            <a:t>determinació</a:t>
          </a:r>
          <a:r>
            <a:rPr lang="es-MX" sz="1100" b="1" baseline="0" dirty="0"/>
            <a:t> (r2) es 0.9923 los cual indica que si existe una correlación directa y esta es considerablemente fuerte por estar muy próxima a uno.</a:t>
          </a:r>
        </a:p>
        <a:p xmlns:a="http://schemas.openxmlformats.org/drawingml/2006/main">
          <a:endParaRPr lang="es-MX" sz="1100" b="1" dirty="0"/>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ECD19FB2-3AAB-4D03-B13A-2960828C78E3}" type="datetimeFigureOut">
              <a:rPr lang="en-US" smtClean="0"/>
              <a:t>8/30/2017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8628106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smtClean="0"/>
              <a:t>8/30/2017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546571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CF0FD78B-DB02-4362-BCDC-98A55456977C}" type="datetimeFigureOut">
              <a:rPr lang="en-US" smtClean="0"/>
              <a:t>8/30/2017</a:t>
            </a:fld>
            <a:endParaRPr lang="en-US" dirty="0"/>
          </a:p>
        </p:txBody>
      </p:sp>
      <p:sp>
        <p:nvSpPr>
          <p:cNvPr id="5" name="Footer Placeholder 4"/>
          <p:cNvSpPr>
            <a:spLocks noGrp="1"/>
          </p:cNvSpPr>
          <p:nvPr>
            <p:ph type="ftr" sz="quarter" idx="11"/>
          </p:nvPr>
        </p:nvSpPr>
        <p:spPr>
          <a:xfrm>
            <a:off x="3776135" y="6422854"/>
            <a:ext cx="4279669" cy="365125"/>
          </a:xfrm>
        </p:spPr>
        <p:txBody>
          <a:bodyPr/>
          <a:lstStyle/>
          <a:p>
            <a:r>
              <a:rPr lang="en-US" smtClean="0"/>
              <a:t>
              </a:t>
            </a:r>
            <a:endParaRPr lang="en-US" dirty="0"/>
          </a:p>
        </p:txBody>
      </p:sp>
      <p:sp>
        <p:nvSpPr>
          <p:cNvPr id="6" name="Slide Number Placeholder 5"/>
          <p:cNvSpPr>
            <a:spLocks noGrp="1"/>
          </p:cNvSpPr>
          <p:nvPr>
            <p:ph type="sldNum" sz="quarter" idx="12"/>
          </p:nvPr>
        </p:nvSpPr>
        <p:spPr>
          <a:xfrm>
            <a:off x="8073048" y="6422854"/>
            <a:ext cx="879759" cy="365125"/>
          </a:xfrm>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811316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smtClean="0"/>
              <a:t>8/30/2017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99176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0F39F4F5-F4D2-4D2A-AB60-88D37ADCB869}" type="datetimeFigureOut">
              <a:rPr lang="en-US" smtClean="0"/>
              <a:t>8/30/2017</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r>
              <a:rPr lang="en-US" smtClean="0"/>
              <a:t>
              </a:t>
            </a:r>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15170577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smtClean="0"/>
              <a:t>8/30/2017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639249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smtClean="0"/>
              <a:t>8/30/2017</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224019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smtClean="0"/>
              <a:t>8/30/2017</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188378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smtClean="0"/>
              <a:t>8/30/2017</a:t>
            </a:fld>
            <a:endParaRPr lang="en-US" dirty="0"/>
          </a:p>
        </p:txBody>
      </p:sp>
      <p:sp>
        <p:nvSpPr>
          <p:cNvPr id="3" name="Footer Placeholder 2"/>
          <p:cNvSpPr>
            <a:spLocks noGrp="1"/>
          </p:cNvSpPr>
          <p:nvPr>
            <p:ph type="ftr" sz="quarter" idx="11"/>
          </p:nvPr>
        </p:nvSpPr>
        <p:spPr/>
        <p:txBody>
          <a:bodyPr/>
          <a:lstStyle/>
          <a:p>
            <a:r>
              <a:rPr lang="en-US" smtClean="0"/>
              <a:t>
              </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293902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7D1BD23-6E54-4D9D-AD88-A2813C73CC25}" type="datetimeFigureOut">
              <a:rPr lang="en-US" smtClean="0"/>
              <a:t>8/30/2017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953679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471A834-4F3C-4AF9-9C74-05EC35A0F292}" type="datetimeFigureOut">
              <a:rPr lang="en-US" smtClean="0"/>
              <a:t>8/30/2017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3920691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51CF1133-3259-4C45-BABA-5B62D9C6F78D}" type="datetimeFigureOut">
              <a:rPr lang="en-US" smtClean="0"/>
              <a:t>8/30/2017</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r>
              <a:rPr lang="en-US" smtClean="0"/>
              <a:t>
              </a:t>
            </a:r>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73702291"/>
      </p:ext>
    </p:extLst>
  </p:cSld>
  <p:clrMap bg1="dk1" tx1="lt1" bg2="dk2" tx2="lt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hf sldNum="0" hdr="0" ftr="0" dt="0"/>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7.xml"/><Relationship Id="rId2" Type="http://schemas.openxmlformats.org/officeDocument/2006/relationships/image" Target="../media/image21.jp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8.xml"/><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24.jpg"/><Relationship Id="rId7" Type="http://schemas.openxmlformats.org/officeDocument/2006/relationships/diagramColors" Target="../diagrams/colors9.xml"/><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a 5"/>
          <p:cNvGraphicFramePr>
            <a:graphicFrameLocks noGrp="1"/>
          </p:cNvGraphicFramePr>
          <p:nvPr>
            <p:extLst>
              <p:ext uri="{D42A27DB-BD31-4B8C-83A1-F6EECF244321}">
                <p14:modId xmlns:p14="http://schemas.microsoft.com/office/powerpoint/2010/main" val="3886993026"/>
              </p:ext>
            </p:extLst>
          </p:nvPr>
        </p:nvGraphicFramePr>
        <p:xfrm>
          <a:off x="990431" y="4356259"/>
          <a:ext cx="10314062" cy="2202918"/>
        </p:xfrm>
        <a:graphic>
          <a:graphicData uri="http://schemas.openxmlformats.org/drawingml/2006/table">
            <a:tbl>
              <a:tblPr firstRow="1" bandRow="1">
                <a:tableStyleId>{5C22544A-7EE6-4342-B048-85BDC9FD1C3A}</a:tableStyleId>
              </a:tblPr>
              <a:tblGrid>
                <a:gridCol w="2438964"/>
                <a:gridCol w="2316205"/>
                <a:gridCol w="1810703"/>
                <a:gridCol w="3748190"/>
              </a:tblGrid>
              <a:tr h="721646">
                <a:tc>
                  <a:txBody>
                    <a:bodyPr/>
                    <a:lstStyle/>
                    <a:p>
                      <a:r>
                        <a:rPr lang="es-MX" sz="1800" dirty="0" smtClean="0"/>
                        <a:t>Programa</a:t>
                      </a:r>
                      <a:r>
                        <a:rPr lang="es-MX" sz="1800" baseline="0" dirty="0" smtClean="0"/>
                        <a:t> Educativo</a:t>
                      </a:r>
                      <a:endParaRPr lang="es-MX" sz="1800" dirty="0"/>
                    </a:p>
                  </a:txBody>
                  <a:tcPr/>
                </a:tc>
                <a:tc>
                  <a:txBody>
                    <a:bodyPr/>
                    <a:lstStyle/>
                    <a:p>
                      <a:r>
                        <a:rPr lang="es-MX" sz="1800" dirty="0" smtClean="0"/>
                        <a:t>Unidad de Aprendizaje</a:t>
                      </a:r>
                      <a:endParaRPr lang="es-MX" sz="1800" dirty="0"/>
                    </a:p>
                  </a:txBody>
                  <a:tcPr/>
                </a:tc>
                <a:tc>
                  <a:txBody>
                    <a:bodyPr/>
                    <a:lstStyle/>
                    <a:p>
                      <a:r>
                        <a:rPr lang="es-MX" sz="1800" dirty="0" smtClean="0"/>
                        <a:t>Clave</a:t>
                      </a:r>
                      <a:endParaRPr lang="es-MX" sz="1800" dirty="0"/>
                    </a:p>
                  </a:txBody>
                  <a:tcPr/>
                </a:tc>
                <a:tc>
                  <a:txBody>
                    <a:bodyPr/>
                    <a:lstStyle/>
                    <a:p>
                      <a:r>
                        <a:rPr lang="es-MX" sz="1800" dirty="0" err="1" smtClean="0"/>
                        <a:t>U.Competencia</a:t>
                      </a:r>
                      <a:r>
                        <a:rPr lang="es-MX" sz="1800" baseline="0" dirty="0" smtClean="0"/>
                        <a:t> que apoya</a:t>
                      </a:r>
                      <a:endParaRPr lang="es-MX" sz="1800" dirty="0"/>
                    </a:p>
                  </a:txBody>
                  <a:tcPr/>
                </a:tc>
              </a:tr>
              <a:tr h="1481272">
                <a:tc>
                  <a:txBody>
                    <a:bodyPr/>
                    <a:lstStyle/>
                    <a:p>
                      <a:r>
                        <a:rPr lang="es-MX" sz="2400" dirty="0" smtClean="0"/>
                        <a:t>Contaduría</a:t>
                      </a:r>
                      <a:endParaRPr lang="es-MX" sz="2400" dirty="0"/>
                    </a:p>
                  </a:txBody>
                  <a:tcPr/>
                </a:tc>
                <a:tc>
                  <a:txBody>
                    <a:bodyPr/>
                    <a:lstStyle/>
                    <a:p>
                      <a:r>
                        <a:rPr lang="es-MX" sz="2400" dirty="0" smtClean="0"/>
                        <a:t>Estadística</a:t>
                      </a:r>
                      <a:endParaRPr lang="es-MX" sz="2400" dirty="0"/>
                    </a:p>
                  </a:txBody>
                  <a:tcPr/>
                </a:tc>
                <a:tc>
                  <a:txBody>
                    <a:bodyPr/>
                    <a:lstStyle/>
                    <a:p>
                      <a:r>
                        <a:rPr lang="es-ES_tradnl" sz="2400" kern="1200" dirty="0" smtClean="0">
                          <a:solidFill>
                            <a:schemeClr val="dk1"/>
                          </a:solidFill>
                          <a:effectLst/>
                          <a:latin typeface="+mn-lt"/>
                          <a:ea typeface="+mn-ea"/>
                          <a:cs typeface="+mn-cs"/>
                        </a:rPr>
                        <a:t>AC3005</a:t>
                      </a:r>
                      <a:endParaRPr lang="es-MX" sz="2400" dirty="0"/>
                    </a:p>
                  </a:txBody>
                  <a:tcPr/>
                </a:tc>
                <a:tc>
                  <a:txBody>
                    <a:bodyPr/>
                    <a:lstStyle/>
                    <a:p>
                      <a:r>
                        <a:rPr lang="es-MX" sz="2400" kern="1200" dirty="0" smtClean="0">
                          <a:solidFill>
                            <a:schemeClr val="dk1"/>
                          </a:solidFill>
                          <a:effectLst/>
                          <a:latin typeface="+mn-lt"/>
                          <a:ea typeface="+mn-ea"/>
                          <a:cs typeface="+mn-cs"/>
                        </a:rPr>
                        <a:t>V.  El alumno comprende los conceptos de </a:t>
                      </a:r>
                      <a:r>
                        <a:rPr lang="es-MX" sz="2400" kern="1200" dirty="0" smtClean="0">
                          <a:solidFill>
                            <a:schemeClr val="dk1"/>
                          </a:solidFill>
                          <a:effectLst/>
                          <a:latin typeface="+mn-lt"/>
                          <a:ea typeface="+mn-ea"/>
                          <a:cs typeface="+mn-cs"/>
                        </a:rPr>
                        <a:t>correlación y regresión lineal </a:t>
                      </a:r>
                      <a:r>
                        <a:rPr lang="es-MX" sz="2400" kern="1200" dirty="0" smtClean="0">
                          <a:solidFill>
                            <a:schemeClr val="dk1"/>
                          </a:solidFill>
                          <a:effectLst/>
                          <a:latin typeface="+mn-lt"/>
                          <a:ea typeface="+mn-ea"/>
                          <a:cs typeface="+mn-cs"/>
                        </a:rPr>
                        <a:t>simple.</a:t>
                      </a:r>
                      <a:endParaRPr lang="es-MX" sz="2400" kern="1200" dirty="0">
                        <a:solidFill>
                          <a:schemeClr val="dk1"/>
                        </a:solidFill>
                        <a:effectLst/>
                        <a:latin typeface="+mn-lt"/>
                        <a:ea typeface="+mn-ea"/>
                        <a:cs typeface="+mn-cs"/>
                      </a:endParaRPr>
                    </a:p>
                  </a:txBody>
                  <a:tcPr/>
                </a:tc>
              </a:tr>
            </a:tbl>
          </a:graphicData>
        </a:graphic>
      </p:graphicFrame>
      <p:graphicFrame>
        <p:nvGraphicFramePr>
          <p:cNvPr id="7" name="Tabla 6"/>
          <p:cNvGraphicFramePr>
            <a:graphicFrameLocks noGrp="1"/>
          </p:cNvGraphicFramePr>
          <p:nvPr>
            <p:extLst>
              <p:ext uri="{D42A27DB-BD31-4B8C-83A1-F6EECF244321}">
                <p14:modId xmlns:p14="http://schemas.microsoft.com/office/powerpoint/2010/main" val="1666078470"/>
              </p:ext>
            </p:extLst>
          </p:nvPr>
        </p:nvGraphicFramePr>
        <p:xfrm>
          <a:off x="990431" y="165579"/>
          <a:ext cx="10730921" cy="3962400"/>
        </p:xfrm>
        <a:graphic>
          <a:graphicData uri="http://schemas.openxmlformats.org/drawingml/2006/table">
            <a:tbl>
              <a:tblPr firstRow="1" bandRow="1">
                <a:tableStyleId>{5C22544A-7EE6-4342-B048-85BDC9FD1C3A}</a:tableStyleId>
              </a:tblPr>
              <a:tblGrid>
                <a:gridCol w="10730921"/>
              </a:tblGrid>
              <a:tr h="3196186">
                <a:tc>
                  <a:txBody>
                    <a:bodyPr/>
                    <a:lstStyle/>
                    <a:p>
                      <a:pPr algn="ctr">
                        <a:tabLst>
                          <a:tab pos="457200" algn="l"/>
                        </a:tabLst>
                      </a:pPr>
                      <a:r>
                        <a:rPr lang="es-ES_tradnl" sz="2800" b="1" dirty="0" smtClean="0">
                          <a:solidFill>
                            <a:schemeClr val="tx1"/>
                          </a:solidFill>
                          <a:latin typeface="Arial" panose="020B0604020202020204" pitchFamily="34" charset="0"/>
                          <a:cs typeface="Arial" panose="020B0604020202020204" pitchFamily="34" charset="0"/>
                        </a:rPr>
                        <a:t>UNIVERSIDAD AUTÓNOMA DEL ESTADO DE MÉXICO</a:t>
                      </a:r>
                      <a:endParaRPr lang="es-ES" sz="2800" dirty="0" smtClean="0">
                        <a:solidFill>
                          <a:schemeClr val="tx1"/>
                        </a:solidFill>
                        <a:latin typeface="Arial" panose="020B0604020202020204" pitchFamily="34" charset="0"/>
                        <a:cs typeface="Arial" panose="020B0604020202020204" pitchFamily="34" charset="0"/>
                      </a:endParaRPr>
                    </a:p>
                    <a:p>
                      <a:pPr algn="ctr">
                        <a:tabLst>
                          <a:tab pos="457200" algn="l"/>
                        </a:tabLst>
                      </a:pPr>
                      <a:r>
                        <a:rPr lang="es-ES_tradnl" sz="2400" b="1" dirty="0" smtClean="0">
                          <a:solidFill>
                            <a:schemeClr val="tx1"/>
                          </a:solidFill>
                          <a:latin typeface="Arial" panose="020B0604020202020204" pitchFamily="34" charset="0"/>
                          <a:cs typeface="Arial" panose="020B0604020202020204" pitchFamily="34" charset="0"/>
                        </a:rPr>
                        <a:t>CENTRO UNIVERSITARIO UAEM VALLE DE TEOTIHUACÁN</a:t>
                      </a:r>
                      <a:endParaRPr lang="es-ES" sz="2400" dirty="0" smtClean="0">
                        <a:solidFill>
                          <a:schemeClr val="tx1"/>
                        </a:solidFill>
                        <a:latin typeface="Arial" panose="020B0604020202020204" pitchFamily="34" charset="0"/>
                        <a:cs typeface="Arial" panose="020B0604020202020204" pitchFamily="34" charset="0"/>
                      </a:endParaRPr>
                    </a:p>
                    <a:p>
                      <a:pPr algn="ctr">
                        <a:tabLst>
                          <a:tab pos="457200" algn="l"/>
                        </a:tabLst>
                      </a:pPr>
                      <a:endParaRPr lang="es-MX" sz="2000" b="1" dirty="0" smtClean="0">
                        <a:solidFill>
                          <a:schemeClr val="tx1"/>
                        </a:solidFill>
                        <a:latin typeface="Arial" panose="020B0604020202020204" pitchFamily="34" charset="0"/>
                        <a:cs typeface="Arial" panose="020B0604020202020204" pitchFamily="34" charset="0"/>
                      </a:endParaRPr>
                    </a:p>
                    <a:p>
                      <a:pPr algn="ctr">
                        <a:tabLst>
                          <a:tab pos="457200" algn="l"/>
                        </a:tabLst>
                      </a:pPr>
                      <a:r>
                        <a:rPr lang="es-MX" sz="5400" b="1" dirty="0" smtClean="0">
                          <a:solidFill>
                            <a:schemeClr val="tx1"/>
                          </a:solidFill>
                          <a:latin typeface="Arial" panose="020B0604020202020204" pitchFamily="34" charset="0"/>
                          <a:cs typeface="Arial" panose="020B0604020202020204" pitchFamily="34" charset="0"/>
                        </a:rPr>
                        <a:t>Correlación y Regresión </a:t>
                      </a:r>
                      <a:r>
                        <a:rPr lang="es-MX" sz="5400" b="1" baseline="0" dirty="0" smtClean="0">
                          <a:solidFill>
                            <a:schemeClr val="tx1"/>
                          </a:solidFill>
                          <a:latin typeface="Arial" panose="020B0604020202020204" pitchFamily="34" charset="0"/>
                          <a:cs typeface="Arial" panose="020B0604020202020204" pitchFamily="34" charset="0"/>
                        </a:rPr>
                        <a:t>Lineal</a:t>
                      </a:r>
                    </a:p>
                    <a:p>
                      <a:pPr algn="ctr">
                        <a:tabLst>
                          <a:tab pos="457200" algn="l"/>
                        </a:tabLst>
                      </a:pPr>
                      <a:endParaRPr lang="es-ES_tradnl" sz="2000" b="1" dirty="0" smtClean="0">
                        <a:solidFill>
                          <a:schemeClr val="tx1"/>
                        </a:solidFill>
                        <a:latin typeface="Arial" panose="020B0604020202020204" pitchFamily="34" charset="0"/>
                        <a:cs typeface="Arial" panose="020B0604020202020204" pitchFamily="34" charset="0"/>
                      </a:endParaRPr>
                    </a:p>
                    <a:p>
                      <a:pPr algn="ctr">
                        <a:tabLst>
                          <a:tab pos="457200" algn="l"/>
                        </a:tabLst>
                      </a:pPr>
                      <a:r>
                        <a:rPr lang="es-ES_tradnl" sz="2400" b="1" dirty="0" smtClean="0">
                          <a:solidFill>
                            <a:schemeClr val="tx1"/>
                          </a:solidFill>
                          <a:latin typeface="Arial" panose="020B0604020202020204" pitchFamily="34" charset="0"/>
                          <a:cs typeface="Arial" panose="020B0604020202020204" pitchFamily="34" charset="0"/>
                        </a:rPr>
                        <a:t>                                              Realizó: M. en C. Oscar Espinoza Ortega</a:t>
                      </a:r>
                      <a:endParaRPr lang="es-ES" sz="2400" dirty="0" smtClean="0">
                        <a:solidFill>
                          <a:schemeClr val="tx1"/>
                        </a:solidFill>
                        <a:latin typeface="Arial" panose="020B0604020202020204" pitchFamily="34" charset="0"/>
                        <a:cs typeface="Arial" panose="020B0604020202020204" pitchFamily="34" charset="0"/>
                      </a:endParaRPr>
                    </a:p>
                    <a:p>
                      <a:pPr algn="ctr">
                        <a:tabLst>
                          <a:tab pos="457200" algn="l"/>
                        </a:tabLst>
                      </a:pPr>
                      <a:endParaRPr lang="es-ES_tradnl" sz="2400" b="1" dirty="0" smtClean="0">
                        <a:solidFill>
                          <a:schemeClr val="tx1"/>
                        </a:solidFill>
                        <a:latin typeface="Arial" panose="020B0604020202020204" pitchFamily="34" charset="0"/>
                        <a:cs typeface="Arial" panose="020B0604020202020204" pitchFamily="34" charset="0"/>
                      </a:endParaRPr>
                    </a:p>
                    <a:p>
                      <a:pPr algn="ctr">
                        <a:tabLst>
                          <a:tab pos="457200" algn="l"/>
                        </a:tabLst>
                      </a:pPr>
                      <a:r>
                        <a:rPr lang="es-ES_tradnl" sz="2400" b="1" dirty="0" smtClean="0">
                          <a:solidFill>
                            <a:schemeClr val="tx1"/>
                          </a:solidFill>
                          <a:latin typeface="Arial" panose="020B0604020202020204" pitchFamily="34" charset="0"/>
                          <a:cs typeface="Arial" panose="020B0604020202020204" pitchFamily="34" charset="0"/>
                        </a:rPr>
                        <a:t>Abril de 2017</a:t>
                      </a:r>
                    </a:p>
                    <a:p>
                      <a:pPr algn="ctr">
                        <a:tabLst>
                          <a:tab pos="457200" algn="l"/>
                        </a:tabLst>
                      </a:pPr>
                      <a:endParaRPr lang="es-ES" sz="3600" dirty="0" smtClean="0">
                        <a:latin typeface="Arial" panose="020B0604020202020204" pitchFamily="34" charset="0"/>
                        <a:cs typeface="Arial" panose="020B0604020202020204" pitchFamily="34" charset="0"/>
                      </a:endParaRPr>
                    </a:p>
                  </a:txBody>
                  <a:tcPr/>
                </a:tc>
              </a:tr>
            </a:tbl>
          </a:graphicData>
        </a:graphic>
      </p:graphicFrame>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205158"/>
            <a:ext cx="3418348" cy="1922821"/>
          </a:xfrm>
          <a:prstGeom prst="rect">
            <a:avLst/>
          </a:prstGeom>
        </p:spPr>
      </p:pic>
    </p:spTree>
    <p:extLst>
      <p:ext uri="{BB962C8B-B14F-4D97-AF65-F5344CB8AC3E}">
        <p14:creationId xmlns:p14="http://schemas.microsoft.com/office/powerpoint/2010/main" val="37234061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3435" y="1942541"/>
            <a:ext cx="7611035" cy="4351338"/>
          </a:xfrm>
        </p:spPr>
        <p:txBody>
          <a:bodyPr>
            <a:normAutofit/>
          </a:bodyPr>
          <a:lstStyle/>
          <a:p>
            <a:pPr algn="just"/>
            <a:r>
              <a:rPr lang="es-MX" sz="2400" b="1" dirty="0" smtClean="0"/>
              <a:t>Decimos por lo tanto que existe relación en la medida en que los sujetos ocupan la misma posición relativa en las dos variables. </a:t>
            </a:r>
          </a:p>
          <a:p>
            <a:pPr algn="just"/>
            <a:endParaRPr lang="es-MX" sz="2400" b="1" dirty="0" smtClean="0"/>
          </a:p>
          <a:p>
            <a:pPr algn="just"/>
            <a:r>
              <a:rPr lang="es-MX" sz="2400" b="1" dirty="0" smtClean="0"/>
              <a:t>En </a:t>
            </a:r>
            <a:r>
              <a:rPr lang="es-MX" sz="2400" b="1" dirty="0"/>
              <a:t>el caso 1º la relación es </a:t>
            </a:r>
            <a:r>
              <a:rPr lang="es-MX" sz="2400" b="1" dirty="0" smtClean="0"/>
              <a:t>positiva.</a:t>
            </a:r>
          </a:p>
          <a:p>
            <a:endParaRPr lang="es-MX" sz="1800" dirty="0"/>
          </a:p>
        </p:txBody>
      </p:sp>
      <p:graphicFrame>
        <p:nvGraphicFramePr>
          <p:cNvPr id="5" name="Tabla 4"/>
          <p:cNvGraphicFramePr>
            <a:graphicFrameLocks noGrp="1"/>
          </p:cNvGraphicFramePr>
          <p:nvPr>
            <p:extLst>
              <p:ext uri="{D42A27DB-BD31-4B8C-83A1-F6EECF244321}">
                <p14:modId xmlns:p14="http://schemas.microsoft.com/office/powerpoint/2010/main" val="3606340115"/>
              </p:ext>
            </p:extLst>
          </p:nvPr>
        </p:nvGraphicFramePr>
        <p:xfrm>
          <a:off x="3099096" y="310197"/>
          <a:ext cx="4975411" cy="1015366"/>
        </p:xfrm>
        <a:graphic>
          <a:graphicData uri="http://schemas.openxmlformats.org/drawingml/2006/table">
            <a:tbl>
              <a:tblPr firstRow="1" bandRow="1">
                <a:tableStyleId>{5C22544A-7EE6-4342-B048-85BDC9FD1C3A}</a:tableStyleId>
              </a:tblPr>
              <a:tblGrid>
                <a:gridCol w="4975411"/>
              </a:tblGrid>
              <a:tr h="1015366">
                <a:tc>
                  <a:txBody>
                    <a:bodyPr/>
                    <a:lstStyle/>
                    <a:p>
                      <a:pPr algn="ctr"/>
                      <a:r>
                        <a:rPr lang="es-MX" sz="4400" b="1" dirty="0" smtClean="0"/>
                        <a:t>Caso 1</a:t>
                      </a:r>
                      <a:endParaRPr lang="es-MX" sz="4400" dirty="0"/>
                    </a:p>
                  </a:txBody>
                  <a:tcPr/>
                </a:tc>
              </a:tr>
            </a:tbl>
          </a:graphicData>
        </a:graphic>
      </p:graphicFrame>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38515" y="4118210"/>
            <a:ext cx="2736625" cy="2338035"/>
          </a:xfrm>
          <a:prstGeom prst="rect">
            <a:avLst/>
          </a:prstGeom>
        </p:spPr>
      </p:pic>
      <p:graphicFrame>
        <p:nvGraphicFramePr>
          <p:cNvPr id="7" name="Marcador de contenido 4"/>
          <p:cNvGraphicFramePr>
            <a:graphicFrameLocks/>
          </p:cNvGraphicFramePr>
          <p:nvPr>
            <p:extLst>
              <p:ext uri="{D42A27DB-BD31-4B8C-83A1-F6EECF244321}">
                <p14:modId xmlns:p14="http://schemas.microsoft.com/office/powerpoint/2010/main" val="3397529911"/>
              </p:ext>
            </p:extLst>
          </p:nvPr>
        </p:nvGraphicFramePr>
        <p:xfrm>
          <a:off x="404479" y="1942541"/>
          <a:ext cx="3338286" cy="4676892"/>
        </p:xfrm>
        <a:graphic>
          <a:graphicData uri="http://schemas.openxmlformats.org/drawingml/2006/table">
            <a:tbl>
              <a:tblPr firstRow="1" bandRow="1">
                <a:tableStyleId>{5C22544A-7EE6-4342-B048-85BDC9FD1C3A}</a:tableStyleId>
              </a:tblPr>
              <a:tblGrid>
                <a:gridCol w="781562"/>
                <a:gridCol w="878383"/>
                <a:gridCol w="658788"/>
                <a:gridCol w="1019553"/>
              </a:tblGrid>
              <a:tr h="816092">
                <a:tc gridSpan="4">
                  <a:txBody>
                    <a:bodyPr/>
                    <a:lstStyle/>
                    <a:p>
                      <a:pPr algn="ctr"/>
                      <a:r>
                        <a:rPr lang="es-MX" sz="2400" dirty="0" smtClean="0">
                          <a:solidFill>
                            <a:schemeClr val="bg1"/>
                          </a:solidFill>
                        </a:rPr>
                        <a:t>Caso 1°</a:t>
                      </a:r>
                      <a:endParaRPr lang="es-MX" sz="2400" dirty="0">
                        <a:solidFill>
                          <a:schemeClr val="bg1"/>
                        </a:solidFill>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r>
              <a:tr h="370840">
                <a:tc>
                  <a:txBody>
                    <a:bodyPr/>
                    <a:lstStyle/>
                    <a:p>
                      <a:r>
                        <a:rPr lang="es-MX" b="1" dirty="0" smtClean="0">
                          <a:solidFill>
                            <a:schemeClr val="bg1"/>
                          </a:solidFill>
                        </a:rPr>
                        <a:t>X</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s-MX" b="1" dirty="0" smtClean="0">
                          <a:solidFill>
                            <a:schemeClr val="bg1"/>
                          </a:solidFill>
                        </a:rPr>
                        <a:t>#</a:t>
                      </a:r>
                      <a:r>
                        <a:rPr lang="es-MX" b="1" baseline="0" dirty="0" smtClean="0">
                          <a:solidFill>
                            <a:schemeClr val="bg1"/>
                          </a:solidFill>
                        </a:rPr>
                        <a:t> de orden</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s-MX" b="1" dirty="0" smtClean="0">
                          <a:solidFill>
                            <a:schemeClr val="bg1"/>
                          </a:solidFill>
                        </a:rPr>
                        <a:t>Y</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s-MX" b="1" dirty="0" smtClean="0">
                          <a:solidFill>
                            <a:schemeClr val="bg1"/>
                          </a:solidFill>
                        </a:rPr>
                        <a:t># de</a:t>
                      </a:r>
                      <a:r>
                        <a:rPr lang="es-MX" b="1" baseline="0" dirty="0" smtClean="0">
                          <a:solidFill>
                            <a:schemeClr val="bg1"/>
                          </a:solidFill>
                        </a:rPr>
                        <a:t> orden</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70840">
                <a:tc>
                  <a:txBody>
                    <a:bodyPr/>
                    <a:lstStyle/>
                    <a:p>
                      <a:r>
                        <a:rPr lang="es-MX" b="1" dirty="0" smtClean="0">
                          <a:solidFill>
                            <a:schemeClr val="bg1"/>
                          </a:solidFill>
                        </a:rPr>
                        <a:t>40</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1°</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13</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1°</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s-MX" b="1" dirty="0" smtClean="0">
                          <a:solidFill>
                            <a:schemeClr val="bg1"/>
                          </a:solidFill>
                        </a:rPr>
                        <a:t>39</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2°</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12</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2°</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s-MX" b="1" dirty="0" smtClean="0">
                          <a:solidFill>
                            <a:schemeClr val="bg1"/>
                          </a:solidFill>
                        </a:rPr>
                        <a:t>38</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3°</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11</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3°</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s-MX" b="1" dirty="0" smtClean="0">
                          <a:solidFill>
                            <a:schemeClr val="bg1"/>
                          </a:solidFill>
                        </a:rPr>
                        <a:t>37</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s-MX" b="1" dirty="0" smtClean="0">
                          <a:solidFill>
                            <a:schemeClr val="bg1"/>
                          </a:solidFill>
                        </a:rPr>
                        <a:t>4°</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s-MX" b="1" dirty="0" smtClean="0">
                          <a:solidFill>
                            <a:schemeClr val="bg1"/>
                          </a:solidFill>
                        </a:rPr>
                        <a:t>10</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s-MX" b="1" dirty="0" smtClean="0">
                          <a:solidFill>
                            <a:schemeClr val="bg1"/>
                          </a:solidFill>
                        </a:rPr>
                        <a:t>4°</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70840">
                <a:tc gridSpan="4">
                  <a:txBody>
                    <a:bodyPr/>
                    <a:lstStyle/>
                    <a:p>
                      <a:r>
                        <a:rPr lang="es-MX" b="1" dirty="0" smtClean="0">
                          <a:solidFill>
                            <a:schemeClr val="bg1"/>
                          </a:solidFill>
                        </a:rPr>
                        <a:t>En el caso 1°</a:t>
                      </a:r>
                      <a:r>
                        <a:rPr lang="es-MX" b="1" baseline="0" dirty="0" smtClean="0">
                          <a:solidFill>
                            <a:schemeClr val="bg1"/>
                          </a:solidFill>
                        </a:rPr>
                        <a:t> los sujetos tienen el mismo orden en las dos variables: el tener más de X coincide con tener más de Y. Entre X e Y existe una relación positiva.</a:t>
                      </a:r>
                      <a:endParaRPr lang="es-MX" b="1" dirty="0">
                        <a:solidFill>
                          <a:schemeClr val="bg1"/>
                        </a:solidFill>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r>
            </a:tbl>
          </a:graphicData>
        </a:graphic>
      </p:graphicFrame>
    </p:spTree>
    <p:extLst>
      <p:ext uri="{BB962C8B-B14F-4D97-AF65-F5344CB8AC3E}">
        <p14:creationId xmlns:p14="http://schemas.microsoft.com/office/powerpoint/2010/main" val="17029943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13177" y="1803494"/>
            <a:ext cx="7190282" cy="4351338"/>
          </a:xfrm>
        </p:spPr>
        <p:txBody>
          <a:bodyPr>
            <a:normAutofit/>
          </a:bodyPr>
          <a:lstStyle/>
          <a:p>
            <a:pPr algn="just"/>
            <a:r>
              <a:rPr lang="es-MX" sz="2400" b="1" dirty="0" smtClean="0"/>
              <a:t>En este caso, nuevamente se presenta una relación, ya que los sujetos guardan posiciones contrarias en </a:t>
            </a:r>
            <a:r>
              <a:rPr lang="es-MX" sz="2400" b="1" dirty="0"/>
              <a:t>las dos variables. </a:t>
            </a:r>
            <a:endParaRPr lang="es-MX" sz="2400" b="1" dirty="0" smtClean="0"/>
          </a:p>
          <a:p>
            <a:pPr algn="just"/>
            <a:r>
              <a:rPr lang="es-MX" sz="2400" b="1" dirty="0" smtClean="0"/>
              <a:t>Tenemos una </a:t>
            </a:r>
            <a:r>
              <a:rPr lang="es-MX" sz="2400" b="1" dirty="0"/>
              <a:t>relación, pero negativa</a:t>
            </a:r>
            <a:r>
              <a:rPr lang="es-MX" sz="2400" b="1" dirty="0" smtClean="0"/>
              <a:t>.</a:t>
            </a:r>
          </a:p>
          <a:p>
            <a:pPr algn="just"/>
            <a:r>
              <a:rPr lang="es-MX" sz="2400" b="1" dirty="0" smtClean="0"/>
              <a:t>En los casos 1º </a:t>
            </a:r>
            <a:r>
              <a:rPr lang="es-MX" sz="2400" b="1" dirty="0"/>
              <a:t>y </a:t>
            </a:r>
            <a:r>
              <a:rPr lang="es-MX" sz="2400" b="1" dirty="0" smtClean="0"/>
              <a:t>2º la variación es clara y alta. </a:t>
            </a:r>
            <a:endParaRPr lang="es-MX" sz="2400" b="1" dirty="0"/>
          </a:p>
          <a:p>
            <a:endParaRPr lang="es-MX" sz="1800" dirty="0"/>
          </a:p>
        </p:txBody>
      </p:sp>
      <p:graphicFrame>
        <p:nvGraphicFramePr>
          <p:cNvPr id="5" name="Tabla 4"/>
          <p:cNvGraphicFramePr>
            <a:graphicFrameLocks noGrp="1"/>
          </p:cNvGraphicFramePr>
          <p:nvPr>
            <p:extLst>
              <p:ext uri="{D42A27DB-BD31-4B8C-83A1-F6EECF244321}">
                <p14:modId xmlns:p14="http://schemas.microsoft.com/office/powerpoint/2010/main" val="402193670"/>
              </p:ext>
            </p:extLst>
          </p:nvPr>
        </p:nvGraphicFramePr>
        <p:xfrm>
          <a:off x="3099096" y="310197"/>
          <a:ext cx="4975411" cy="1015366"/>
        </p:xfrm>
        <a:graphic>
          <a:graphicData uri="http://schemas.openxmlformats.org/drawingml/2006/table">
            <a:tbl>
              <a:tblPr firstRow="1" bandRow="1">
                <a:tableStyleId>{5C22544A-7EE6-4342-B048-85BDC9FD1C3A}</a:tableStyleId>
              </a:tblPr>
              <a:tblGrid>
                <a:gridCol w="4975411"/>
              </a:tblGrid>
              <a:tr h="1015366">
                <a:tc>
                  <a:txBody>
                    <a:bodyPr/>
                    <a:lstStyle/>
                    <a:p>
                      <a:pPr algn="ctr"/>
                      <a:r>
                        <a:rPr lang="es-MX" sz="4400" b="1" dirty="0" smtClean="0"/>
                        <a:t>Caso 2</a:t>
                      </a:r>
                      <a:endParaRPr lang="es-MX" sz="4400" dirty="0"/>
                    </a:p>
                  </a:txBody>
                  <a:tcPr/>
                </a:tc>
              </a:tr>
            </a:tbl>
          </a:graphicData>
        </a:graphic>
      </p:graphicFrame>
      <p:pic>
        <p:nvPicPr>
          <p:cNvPr id="6" name="Imagen 5"/>
          <p:cNvPicPr>
            <a:picLocks noChangeAspect="1"/>
          </p:cNvPicPr>
          <p:nvPr/>
        </p:nvPicPr>
        <p:blipFill rotWithShape="1">
          <a:blip r:embed="rId2">
            <a:extLst>
              <a:ext uri="{28A0092B-C50C-407E-A947-70E740481C1C}">
                <a14:useLocalDpi xmlns:a14="http://schemas.microsoft.com/office/drawing/2010/main" val="0"/>
              </a:ext>
            </a:extLst>
          </a:blip>
          <a:srcRect b="17400"/>
          <a:stretch/>
        </p:blipFill>
        <p:spPr>
          <a:xfrm>
            <a:off x="674595" y="4008908"/>
            <a:ext cx="3204414" cy="2646828"/>
          </a:xfrm>
          <a:prstGeom prst="rect">
            <a:avLst/>
          </a:prstGeom>
        </p:spPr>
      </p:pic>
      <p:graphicFrame>
        <p:nvGraphicFramePr>
          <p:cNvPr id="7" name="Marcador de contenido 4"/>
          <p:cNvGraphicFramePr>
            <a:graphicFrameLocks/>
          </p:cNvGraphicFramePr>
          <p:nvPr>
            <p:extLst>
              <p:ext uri="{D42A27DB-BD31-4B8C-83A1-F6EECF244321}">
                <p14:modId xmlns:p14="http://schemas.microsoft.com/office/powerpoint/2010/main" val="2805658484"/>
              </p:ext>
            </p:extLst>
          </p:nvPr>
        </p:nvGraphicFramePr>
        <p:xfrm>
          <a:off x="7646541" y="1931003"/>
          <a:ext cx="3631058" cy="4724732"/>
        </p:xfrm>
        <a:graphic>
          <a:graphicData uri="http://schemas.openxmlformats.org/drawingml/2006/table">
            <a:tbl>
              <a:tblPr firstRow="1" bandRow="1">
                <a:tableStyleId>{5C22544A-7EE6-4342-B048-85BDC9FD1C3A}</a:tableStyleId>
              </a:tblPr>
              <a:tblGrid>
                <a:gridCol w="850106"/>
                <a:gridCol w="955418"/>
                <a:gridCol w="716565"/>
                <a:gridCol w="1108969"/>
              </a:tblGrid>
              <a:tr h="875810">
                <a:tc gridSpan="4">
                  <a:txBody>
                    <a:bodyPr/>
                    <a:lstStyle/>
                    <a:p>
                      <a:pPr algn="ctr"/>
                      <a:r>
                        <a:rPr lang="es-MX" sz="2400" dirty="0" smtClean="0">
                          <a:solidFill>
                            <a:schemeClr val="bg1"/>
                          </a:solidFill>
                        </a:rPr>
                        <a:t>Caso 2°</a:t>
                      </a:r>
                      <a:endParaRPr lang="es-MX" sz="2400" dirty="0">
                        <a:solidFill>
                          <a:schemeClr val="bg1"/>
                        </a:solidFill>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r>
              <a:tr h="686919">
                <a:tc>
                  <a:txBody>
                    <a:bodyPr/>
                    <a:lstStyle/>
                    <a:p>
                      <a:r>
                        <a:rPr lang="es-MX" b="1" dirty="0" smtClean="0">
                          <a:solidFill>
                            <a:schemeClr val="bg1"/>
                          </a:solidFill>
                        </a:rPr>
                        <a:t>X</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s-MX" b="1" dirty="0" smtClean="0">
                          <a:solidFill>
                            <a:schemeClr val="bg1"/>
                          </a:solidFill>
                        </a:rPr>
                        <a:t>#</a:t>
                      </a:r>
                      <a:r>
                        <a:rPr lang="es-MX" b="1" baseline="0" dirty="0" smtClean="0">
                          <a:solidFill>
                            <a:schemeClr val="bg1"/>
                          </a:solidFill>
                        </a:rPr>
                        <a:t> de orden</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s-MX" b="1" dirty="0" smtClean="0">
                          <a:solidFill>
                            <a:schemeClr val="bg1"/>
                          </a:solidFill>
                        </a:rPr>
                        <a:t>Y</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s-MX" b="1" dirty="0" smtClean="0">
                          <a:solidFill>
                            <a:schemeClr val="bg1"/>
                          </a:solidFill>
                        </a:rPr>
                        <a:t># de</a:t>
                      </a:r>
                      <a:r>
                        <a:rPr lang="es-MX" b="1" baseline="0" dirty="0" smtClean="0">
                          <a:solidFill>
                            <a:schemeClr val="bg1"/>
                          </a:solidFill>
                        </a:rPr>
                        <a:t> orden</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97976">
                <a:tc>
                  <a:txBody>
                    <a:bodyPr/>
                    <a:lstStyle/>
                    <a:p>
                      <a:r>
                        <a:rPr lang="es-MX" b="1" dirty="0" smtClean="0">
                          <a:solidFill>
                            <a:schemeClr val="bg1"/>
                          </a:solidFill>
                        </a:rPr>
                        <a:t>40</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1°</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10</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4°</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7976">
                <a:tc>
                  <a:txBody>
                    <a:bodyPr/>
                    <a:lstStyle/>
                    <a:p>
                      <a:r>
                        <a:rPr lang="es-MX" b="1" dirty="0" smtClean="0">
                          <a:solidFill>
                            <a:schemeClr val="bg1"/>
                          </a:solidFill>
                        </a:rPr>
                        <a:t>39</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2°</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11</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3°</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7976">
                <a:tc>
                  <a:txBody>
                    <a:bodyPr/>
                    <a:lstStyle/>
                    <a:p>
                      <a:r>
                        <a:rPr lang="es-MX" b="1" dirty="0" smtClean="0">
                          <a:solidFill>
                            <a:schemeClr val="bg1"/>
                          </a:solidFill>
                        </a:rPr>
                        <a:t>38</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3°</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12</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2°</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7976">
                <a:tc>
                  <a:txBody>
                    <a:bodyPr/>
                    <a:lstStyle/>
                    <a:p>
                      <a:r>
                        <a:rPr lang="es-MX" b="1" dirty="0" smtClean="0">
                          <a:solidFill>
                            <a:schemeClr val="bg1"/>
                          </a:solidFill>
                        </a:rPr>
                        <a:t>37</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s-MX" b="1" dirty="0" smtClean="0">
                          <a:solidFill>
                            <a:schemeClr val="bg1"/>
                          </a:solidFill>
                        </a:rPr>
                        <a:t>4°</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s-MX" b="1" dirty="0" smtClean="0">
                          <a:solidFill>
                            <a:schemeClr val="bg1"/>
                          </a:solidFill>
                        </a:rPr>
                        <a:t>13</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s-MX" b="1" dirty="0" smtClean="0">
                          <a:solidFill>
                            <a:schemeClr val="bg1"/>
                          </a:solidFill>
                        </a:rPr>
                        <a:t>1°</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1570099">
                <a:tc gridSpan="4">
                  <a:txBody>
                    <a:bodyPr/>
                    <a:lstStyle/>
                    <a:p>
                      <a:r>
                        <a:rPr lang="es-MX" b="1" dirty="0" smtClean="0">
                          <a:solidFill>
                            <a:schemeClr val="bg1"/>
                          </a:solidFill>
                        </a:rPr>
                        <a:t>En el caso 2°</a:t>
                      </a:r>
                      <a:r>
                        <a:rPr lang="es-MX" b="1" baseline="0" dirty="0" smtClean="0">
                          <a:solidFill>
                            <a:schemeClr val="bg1"/>
                          </a:solidFill>
                        </a:rPr>
                        <a:t> el orden en las dos variables es inverso: a más de X corresponde menos de Y. Entre X e Y hay relación, pero negativa.</a:t>
                      </a:r>
                      <a:endParaRPr lang="es-MX" b="1" dirty="0">
                        <a:solidFill>
                          <a:schemeClr val="bg1"/>
                        </a:solidFill>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r>
            </a:tbl>
          </a:graphicData>
        </a:graphic>
      </p:graphicFrame>
    </p:spTree>
    <p:extLst>
      <p:ext uri="{BB962C8B-B14F-4D97-AF65-F5344CB8AC3E}">
        <p14:creationId xmlns:p14="http://schemas.microsoft.com/office/powerpoint/2010/main" val="36139715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195482" y="1825626"/>
            <a:ext cx="7131424" cy="2383304"/>
          </a:xfrm>
        </p:spPr>
        <p:txBody>
          <a:bodyPr/>
          <a:lstStyle/>
          <a:p>
            <a:pPr algn="just"/>
            <a:r>
              <a:rPr lang="es-MX" sz="2400" b="1" dirty="0" smtClean="0"/>
              <a:t>No existe relación </a:t>
            </a:r>
            <a:r>
              <a:rPr lang="es-MX" sz="2400" b="1" dirty="0"/>
              <a:t>en </a:t>
            </a:r>
            <a:r>
              <a:rPr lang="es-MX" sz="2400" b="1" dirty="0" smtClean="0"/>
              <a:t>la posición relativa  de las variables.</a:t>
            </a:r>
          </a:p>
          <a:p>
            <a:pPr algn="just"/>
            <a:endParaRPr lang="es-MX" sz="2400" b="1" dirty="0" smtClean="0"/>
          </a:p>
          <a:p>
            <a:pPr algn="just"/>
            <a:r>
              <a:rPr lang="es-MX" sz="2400" b="1" dirty="0" smtClean="0"/>
              <a:t>La relación puede </a:t>
            </a:r>
            <a:r>
              <a:rPr lang="es-MX" sz="2400" b="1" dirty="0"/>
              <a:t>ser </a:t>
            </a:r>
            <a:r>
              <a:rPr lang="es-MX" sz="2400" b="1" dirty="0" smtClean="0"/>
              <a:t>moderada </a:t>
            </a:r>
            <a:r>
              <a:rPr lang="es-MX" sz="2400" b="1" dirty="0"/>
              <a:t>o baja o puede no haber </a:t>
            </a:r>
            <a:r>
              <a:rPr lang="es-MX" sz="2400" b="1" dirty="0" smtClean="0"/>
              <a:t>relación, como en este caso. </a:t>
            </a:r>
            <a:endParaRPr lang="es-MX" sz="2400" b="1" dirty="0"/>
          </a:p>
          <a:p>
            <a:endParaRPr lang="es-MX" dirty="0"/>
          </a:p>
        </p:txBody>
      </p:sp>
      <p:graphicFrame>
        <p:nvGraphicFramePr>
          <p:cNvPr id="5" name="Tabla 4"/>
          <p:cNvGraphicFramePr>
            <a:graphicFrameLocks noGrp="1"/>
          </p:cNvGraphicFramePr>
          <p:nvPr>
            <p:extLst>
              <p:ext uri="{D42A27DB-BD31-4B8C-83A1-F6EECF244321}">
                <p14:modId xmlns:p14="http://schemas.microsoft.com/office/powerpoint/2010/main" val="2390452810"/>
              </p:ext>
            </p:extLst>
          </p:nvPr>
        </p:nvGraphicFramePr>
        <p:xfrm>
          <a:off x="3099096" y="310197"/>
          <a:ext cx="4975411" cy="1015366"/>
        </p:xfrm>
        <a:graphic>
          <a:graphicData uri="http://schemas.openxmlformats.org/drawingml/2006/table">
            <a:tbl>
              <a:tblPr firstRow="1" bandRow="1">
                <a:tableStyleId>{5C22544A-7EE6-4342-B048-85BDC9FD1C3A}</a:tableStyleId>
              </a:tblPr>
              <a:tblGrid>
                <a:gridCol w="4975411"/>
              </a:tblGrid>
              <a:tr h="1015366">
                <a:tc>
                  <a:txBody>
                    <a:bodyPr/>
                    <a:lstStyle/>
                    <a:p>
                      <a:pPr algn="ctr"/>
                      <a:r>
                        <a:rPr lang="es-MX" sz="4400" b="1" dirty="0" smtClean="0"/>
                        <a:t>Caso 3</a:t>
                      </a:r>
                      <a:endParaRPr lang="es-MX" sz="4400" dirty="0"/>
                    </a:p>
                  </a:txBody>
                  <a:tcPr/>
                </a:tc>
              </a:tr>
            </a:tbl>
          </a:graphicData>
        </a:graphic>
      </p:graphicFrame>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7694" y="4208930"/>
            <a:ext cx="2402470" cy="2210085"/>
          </a:xfrm>
          <a:prstGeom prst="rect">
            <a:avLst/>
          </a:prstGeom>
        </p:spPr>
      </p:pic>
      <p:graphicFrame>
        <p:nvGraphicFramePr>
          <p:cNvPr id="7" name="Marcador de contenido 4"/>
          <p:cNvGraphicFramePr>
            <a:graphicFrameLocks/>
          </p:cNvGraphicFramePr>
          <p:nvPr>
            <p:extLst>
              <p:ext uri="{D42A27DB-BD31-4B8C-83A1-F6EECF244321}">
                <p14:modId xmlns:p14="http://schemas.microsoft.com/office/powerpoint/2010/main" val="3478951031"/>
              </p:ext>
            </p:extLst>
          </p:nvPr>
        </p:nvGraphicFramePr>
        <p:xfrm>
          <a:off x="305653" y="1796075"/>
          <a:ext cx="3501079" cy="4825709"/>
        </p:xfrm>
        <a:graphic>
          <a:graphicData uri="http://schemas.openxmlformats.org/drawingml/2006/table">
            <a:tbl>
              <a:tblPr firstRow="1" bandRow="1">
                <a:tableStyleId>{5C22544A-7EE6-4342-B048-85BDC9FD1C3A}</a:tableStyleId>
              </a:tblPr>
              <a:tblGrid>
                <a:gridCol w="819675"/>
                <a:gridCol w="921218"/>
                <a:gridCol w="690914"/>
                <a:gridCol w="1069272"/>
              </a:tblGrid>
              <a:tr h="842060">
                <a:tc gridSpan="4">
                  <a:txBody>
                    <a:bodyPr/>
                    <a:lstStyle/>
                    <a:p>
                      <a:pPr algn="ctr"/>
                      <a:r>
                        <a:rPr lang="es-MX" sz="2400" dirty="0" smtClean="0">
                          <a:solidFill>
                            <a:schemeClr val="bg1"/>
                          </a:solidFill>
                        </a:rPr>
                        <a:t>Caso 3°</a:t>
                      </a:r>
                      <a:endParaRPr lang="es-MX" sz="2400" dirty="0">
                        <a:solidFill>
                          <a:schemeClr val="bg1"/>
                        </a:solidFill>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r>
              <a:tr h="660447">
                <a:tc>
                  <a:txBody>
                    <a:bodyPr/>
                    <a:lstStyle/>
                    <a:p>
                      <a:r>
                        <a:rPr lang="es-MX" b="1" dirty="0" smtClean="0">
                          <a:solidFill>
                            <a:schemeClr val="bg1"/>
                          </a:solidFill>
                        </a:rPr>
                        <a:t>X</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s-MX" b="1" dirty="0" smtClean="0">
                          <a:solidFill>
                            <a:schemeClr val="bg1"/>
                          </a:solidFill>
                        </a:rPr>
                        <a:t>#</a:t>
                      </a:r>
                      <a:r>
                        <a:rPr lang="es-MX" b="1" baseline="0" dirty="0" smtClean="0">
                          <a:solidFill>
                            <a:schemeClr val="bg1"/>
                          </a:solidFill>
                        </a:rPr>
                        <a:t> de orden</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s-MX" b="1" dirty="0" smtClean="0">
                          <a:solidFill>
                            <a:schemeClr val="bg1"/>
                          </a:solidFill>
                        </a:rPr>
                        <a:t>Y</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s-MX" b="1" dirty="0" smtClean="0">
                          <a:solidFill>
                            <a:schemeClr val="bg1"/>
                          </a:solidFill>
                        </a:rPr>
                        <a:t># de</a:t>
                      </a:r>
                      <a:r>
                        <a:rPr lang="es-MX" b="1" baseline="0" dirty="0" smtClean="0">
                          <a:solidFill>
                            <a:schemeClr val="bg1"/>
                          </a:solidFill>
                        </a:rPr>
                        <a:t> orden</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82640">
                <a:tc>
                  <a:txBody>
                    <a:bodyPr/>
                    <a:lstStyle/>
                    <a:p>
                      <a:r>
                        <a:rPr lang="es-MX" b="1" dirty="0" smtClean="0">
                          <a:solidFill>
                            <a:schemeClr val="bg1"/>
                          </a:solidFill>
                        </a:rPr>
                        <a:t>40</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1°</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12</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2°</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2640">
                <a:tc>
                  <a:txBody>
                    <a:bodyPr/>
                    <a:lstStyle/>
                    <a:p>
                      <a:r>
                        <a:rPr lang="es-MX" b="1" dirty="0" smtClean="0">
                          <a:solidFill>
                            <a:schemeClr val="bg1"/>
                          </a:solidFill>
                        </a:rPr>
                        <a:t>39</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2°</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10</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4°</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2640">
                <a:tc>
                  <a:txBody>
                    <a:bodyPr/>
                    <a:lstStyle/>
                    <a:p>
                      <a:r>
                        <a:rPr lang="es-MX" b="1" dirty="0" smtClean="0">
                          <a:solidFill>
                            <a:schemeClr val="bg1"/>
                          </a:solidFill>
                        </a:rPr>
                        <a:t>38</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3°</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13</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b="1" dirty="0" smtClean="0">
                          <a:solidFill>
                            <a:schemeClr val="bg1"/>
                          </a:solidFill>
                        </a:rPr>
                        <a:t>1°</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2640">
                <a:tc>
                  <a:txBody>
                    <a:bodyPr/>
                    <a:lstStyle/>
                    <a:p>
                      <a:r>
                        <a:rPr lang="es-MX" b="1" dirty="0" smtClean="0">
                          <a:solidFill>
                            <a:schemeClr val="bg1"/>
                          </a:solidFill>
                        </a:rPr>
                        <a:t>37</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s-MX" b="1" dirty="0" smtClean="0">
                          <a:solidFill>
                            <a:schemeClr val="bg1"/>
                          </a:solidFill>
                        </a:rPr>
                        <a:t>4°</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s-MX" b="1" dirty="0" smtClean="0">
                          <a:solidFill>
                            <a:schemeClr val="bg1"/>
                          </a:solidFill>
                        </a:rPr>
                        <a:t>11</a:t>
                      </a:r>
                      <a:endParaRPr lang="es-MX" b="1" dirty="0">
                        <a:solidFill>
                          <a:schemeClr val="bg1"/>
                        </a:solidFill>
                      </a:endParaRPr>
                    </a:p>
                  </a:txBody>
                  <a:tcPr>
                    <a:lnL w="381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s-MX" b="1" dirty="0" smtClean="0">
                          <a:solidFill>
                            <a:schemeClr val="bg1"/>
                          </a:solidFill>
                        </a:rPr>
                        <a:t>3°</a:t>
                      </a:r>
                      <a:endParaRPr lang="es-MX" b="1" dirty="0">
                        <a:solidFill>
                          <a:schemeClr val="bg1"/>
                        </a:solidFill>
                      </a:endParaRPr>
                    </a:p>
                  </a:txBody>
                  <a:tcPr>
                    <a:lnL w="127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1792642">
                <a:tc gridSpan="4">
                  <a:txBody>
                    <a:bodyPr/>
                    <a:lstStyle/>
                    <a:p>
                      <a:r>
                        <a:rPr lang="es-MX" b="1" dirty="0" smtClean="0">
                          <a:solidFill>
                            <a:schemeClr val="bg1"/>
                          </a:solidFill>
                        </a:rPr>
                        <a:t>En el caso 3°</a:t>
                      </a:r>
                      <a:r>
                        <a:rPr lang="es-MX" b="1" baseline="0" dirty="0" smtClean="0">
                          <a:solidFill>
                            <a:schemeClr val="bg1"/>
                          </a:solidFill>
                        </a:rPr>
                        <a:t> el orden en X no tiene nada que ver con el orden de Y; se puede estar alto en una variable y bajo en la otra, y viceversa; entre X e Y no hay relación.</a:t>
                      </a:r>
                      <a:endParaRPr lang="es-MX" b="1" dirty="0">
                        <a:solidFill>
                          <a:schemeClr val="bg1"/>
                        </a:solidFill>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r>
            </a:tbl>
          </a:graphicData>
        </a:graphic>
      </p:graphicFrame>
    </p:spTree>
    <p:extLst>
      <p:ext uri="{BB962C8B-B14F-4D97-AF65-F5344CB8AC3E}">
        <p14:creationId xmlns:p14="http://schemas.microsoft.com/office/powerpoint/2010/main" val="30409198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8808" y="56366"/>
            <a:ext cx="10515600" cy="1325563"/>
          </a:xfrm>
        </p:spPr>
        <p:txBody>
          <a:bodyPr/>
          <a:lstStyle/>
          <a:p>
            <a:endParaRPr lang="es-MX" dirty="0"/>
          </a:p>
        </p:txBody>
      </p:sp>
      <p:graphicFrame>
        <p:nvGraphicFramePr>
          <p:cNvPr id="10" name="Tabla 9"/>
          <p:cNvGraphicFramePr>
            <a:graphicFrameLocks noGrp="1"/>
          </p:cNvGraphicFramePr>
          <p:nvPr>
            <p:extLst>
              <p:ext uri="{D42A27DB-BD31-4B8C-83A1-F6EECF244321}">
                <p14:modId xmlns:p14="http://schemas.microsoft.com/office/powerpoint/2010/main" val="461963193"/>
              </p:ext>
            </p:extLst>
          </p:nvPr>
        </p:nvGraphicFramePr>
        <p:xfrm>
          <a:off x="700644" y="1911117"/>
          <a:ext cx="9886208" cy="3817539"/>
        </p:xfrm>
        <a:graphic>
          <a:graphicData uri="http://schemas.openxmlformats.org/drawingml/2006/table">
            <a:tbl>
              <a:tblPr firstRow="1" bandRow="1">
                <a:tableStyleId>{5C22544A-7EE6-4342-B048-85BDC9FD1C3A}</a:tableStyleId>
              </a:tblPr>
              <a:tblGrid>
                <a:gridCol w="9886208"/>
              </a:tblGrid>
              <a:tr h="1805859">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3600" dirty="0" smtClean="0"/>
                        <a:t>a)</a:t>
                      </a:r>
                      <a:r>
                        <a:rPr lang="es-MX" sz="3600" baseline="0" dirty="0" smtClean="0"/>
                        <a:t> </a:t>
                      </a:r>
                      <a:r>
                        <a:rPr lang="es-MX" sz="2400" dirty="0" smtClean="0"/>
                        <a:t>Una manera de representar las relaciones enunciadas puede ser gráficamente. </a:t>
                      </a:r>
                      <a:r>
                        <a:rPr lang="es-MX" sz="2400" dirty="0" smtClean="0"/>
                        <a:t>Podemos </a:t>
                      </a:r>
                      <a:r>
                        <a:rPr lang="es-MX" sz="2400" dirty="0" smtClean="0"/>
                        <a:t>representar en el eje de </a:t>
                      </a:r>
                      <a:r>
                        <a:rPr lang="es-MX" sz="2400" dirty="0" smtClean="0"/>
                        <a:t>abscisas </a:t>
                      </a:r>
                      <a:r>
                        <a:rPr lang="es-MX" sz="2400" dirty="0" smtClean="0"/>
                        <a:t>las puntuaciones en la primera variable, y en el de </a:t>
                      </a:r>
                      <a:r>
                        <a:rPr lang="es-MX" sz="2400" dirty="0" smtClean="0"/>
                        <a:t>las ordenadas </a:t>
                      </a:r>
                      <a:r>
                        <a:rPr lang="es-MX" sz="2400" dirty="0" smtClean="0"/>
                        <a:t>la segunda variable. Así, algunas relaciones</a:t>
                      </a:r>
                      <a:r>
                        <a:rPr lang="es-MX" sz="2400" baseline="0" dirty="0" smtClean="0"/>
                        <a:t> se representarían del </a:t>
                      </a:r>
                      <a:r>
                        <a:rPr lang="es-MX" sz="2400" dirty="0" smtClean="0"/>
                        <a:t>siguiente modo.</a:t>
                      </a:r>
                    </a:p>
                    <a:p>
                      <a:endParaRPr lang="es-MX" dirty="0"/>
                    </a:p>
                  </a:txBody>
                  <a:tcPr/>
                </a:tc>
              </a:tr>
              <a:tr h="1805859">
                <a:tc>
                  <a:txBody>
                    <a:bodyPr/>
                    <a:lstStyle/>
                    <a:p>
                      <a:endParaRPr lang="es-MX" dirty="0"/>
                    </a:p>
                  </a:txBody>
                  <a:tcPr/>
                </a:tc>
              </a:tr>
            </a:tbl>
          </a:graphicData>
        </a:graphic>
      </p:graphicFrame>
      <p:graphicFrame>
        <p:nvGraphicFramePr>
          <p:cNvPr id="13" name="Tabla 12"/>
          <p:cNvGraphicFramePr>
            <a:graphicFrameLocks noGrp="1"/>
          </p:cNvGraphicFramePr>
          <p:nvPr>
            <p:extLst>
              <p:ext uri="{D42A27DB-BD31-4B8C-83A1-F6EECF244321}">
                <p14:modId xmlns:p14="http://schemas.microsoft.com/office/powerpoint/2010/main" val="3681528304"/>
              </p:ext>
            </p:extLst>
          </p:nvPr>
        </p:nvGraphicFramePr>
        <p:xfrm>
          <a:off x="2407624" y="412083"/>
          <a:ext cx="6236719" cy="762000"/>
        </p:xfrm>
        <a:graphic>
          <a:graphicData uri="http://schemas.openxmlformats.org/drawingml/2006/table">
            <a:tbl>
              <a:tblPr firstRow="1" bandRow="1">
                <a:tableStyleId>{5C22544A-7EE6-4342-B048-85BDC9FD1C3A}</a:tableStyleId>
              </a:tblPr>
              <a:tblGrid>
                <a:gridCol w="6236719"/>
              </a:tblGrid>
              <a:tr h="301612">
                <a:tc>
                  <a:txBody>
                    <a:bodyPr/>
                    <a:lstStyle/>
                    <a:p>
                      <a:pPr algn="ctr"/>
                      <a:r>
                        <a:rPr lang="es-MX" sz="4400" dirty="0" smtClean="0"/>
                        <a:t>Representación gráfica</a:t>
                      </a:r>
                      <a:endParaRPr lang="es-MX" sz="4400" dirty="0"/>
                    </a:p>
                  </a:txBody>
                  <a:tcPr/>
                </a:tc>
              </a:tr>
            </a:tbl>
          </a:graphicData>
        </a:graphic>
      </p:graphicFrame>
      <p:pic>
        <p:nvPicPr>
          <p:cNvPr id="3" name="Imagen 2"/>
          <p:cNvPicPr>
            <a:picLocks noChangeAspect="1"/>
          </p:cNvPicPr>
          <p:nvPr/>
        </p:nvPicPr>
        <p:blipFill rotWithShape="1">
          <a:blip r:embed="rId2">
            <a:extLst>
              <a:ext uri="{28A0092B-C50C-407E-A947-70E740481C1C}">
                <a14:useLocalDpi xmlns:a14="http://schemas.microsoft.com/office/drawing/2010/main" val="0"/>
              </a:ext>
            </a:extLst>
          </a:blip>
          <a:srcRect t="18236" b="15882"/>
          <a:stretch/>
        </p:blipFill>
        <p:spPr>
          <a:xfrm>
            <a:off x="2505635" y="3956599"/>
            <a:ext cx="5871882" cy="2901401"/>
          </a:xfrm>
          <a:prstGeom prst="rect">
            <a:avLst/>
          </a:prstGeom>
        </p:spPr>
      </p:pic>
    </p:spTree>
    <p:extLst>
      <p:ext uri="{BB962C8B-B14F-4D97-AF65-F5344CB8AC3E}">
        <p14:creationId xmlns:p14="http://schemas.microsoft.com/office/powerpoint/2010/main" val="18240277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endParaRPr lang="es-MX" dirty="0"/>
          </a:p>
        </p:txBody>
      </p:sp>
      <p:graphicFrame>
        <p:nvGraphicFramePr>
          <p:cNvPr id="5" name="Tabla 4"/>
          <p:cNvGraphicFramePr>
            <a:graphicFrameLocks noGrp="1"/>
          </p:cNvGraphicFramePr>
          <p:nvPr>
            <p:extLst>
              <p:ext uri="{D42A27DB-BD31-4B8C-83A1-F6EECF244321}">
                <p14:modId xmlns:p14="http://schemas.microsoft.com/office/powerpoint/2010/main" val="1337533469"/>
              </p:ext>
            </p:extLst>
          </p:nvPr>
        </p:nvGraphicFramePr>
        <p:xfrm>
          <a:off x="1431661" y="3114593"/>
          <a:ext cx="9057045" cy="1737360"/>
        </p:xfrm>
        <a:graphic>
          <a:graphicData uri="http://schemas.openxmlformats.org/drawingml/2006/table">
            <a:tbl>
              <a:tblPr firstRow="1" bandRow="1">
                <a:tableStyleId>{5C22544A-7EE6-4342-B048-85BDC9FD1C3A}</a:tableStyleId>
              </a:tblPr>
              <a:tblGrid>
                <a:gridCol w="9057045"/>
              </a:tblGrid>
              <a:tr h="1015366">
                <a:tc>
                  <a:txBody>
                    <a:bodyPr/>
                    <a:lstStyle/>
                    <a:p>
                      <a:pPr algn="ctr"/>
                      <a:r>
                        <a:rPr lang="es-MX" sz="5400" b="1" dirty="0" smtClean="0"/>
                        <a:t>2.</a:t>
                      </a:r>
                      <a:r>
                        <a:rPr lang="es-MX" sz="5400" b="1" baseline="0" dirty="0" smtClean="0"/>
                        <a:t> Coeficiente de correlación y determinación</a:t>
                      </a:r>
                      <a:endParaRPr lang="es-MX" sz="5400" dirty="0"/>
                    </a:p>
                  </a:txBody>
                  <a:tcPr/>
                </a:tc>
              </a:tr>
            </a:tbl>
          </a:graphicData>
        </a:graphic>
      </p:graphicFrame>
      <p:sp>
        <p:nvSpPr>
          <p:cNvPr id="6" name="Título 5"/>
          <p:cNvSpPr>
            <a:spLocks noGrp="1"/>
          </p:cNvSpPr>
          <p:nvPr>
            <p:ph type="title"/>
          </p:nvPr>
        </p:nvSpPr>
        <p:spPr/>
        <p:txBody>
          <a:bodyPr/>
          <a:lstStyle/>
          <a:p>
            <a:endParaRPr lang="es-MX"/>
          </a:p>
        </p:txBody>
      </p:sp>
    </p:spTree>
    <p:extLst>
      <p:ext uri="{BB962C8B-B14F-4D97-AF65-F5344CB8AC3E}">
        <p14:creationId xmlns:p14="http://schemas.microsoft.com/office/powerpoint/2010/main" val="15745346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1325563"/>
          </a:xfrm>
        </p:spPr>
        <p:txBody>
          <a:bodyPr/>
          <a:lstStyle/>
          <a:p>
            <a:endParaRPr lang="es-MX" b="1" dirty="0"/>
          </a:p>
        </p:txBody>
      </p:sp>
      <p:sp>
        <p:nvSpPr>
          <p:cNvPr id="3" name="Marcador de contenido 2"/>
          <p:cNvSpPr>
            <a:spLocks noGrp="1"/>
          </p:cNvSpPr>
          <p:nvPr>
            <p:ph idx="1"/>
          </p:nvPr>
        </p:nvSpPr>
        <p:spPr>
          <a:xfrm>
            <a:off x="711280" y="1607951"/>
            <a:ext cx="10233800" cy="4351338"/>
          </a:xfrm>
        </p:spPr>
        <p:txBody>
          <a:bodyPr/>
          <a:lstStyle/>
          <a:p>
            <a:pPr algn="just"/>
            <a:endParaRPr lang="es-MX" dirty="0"/>
          </a:p>
        </p:txBody>
      </p:sp>
      <p:graphicFrame>
        <p:nvGraphicFramePr>
          <p:cNvPr id="5" name="Tabla 4"/>
          <p:cNvGraphicFramePr>
            <a:graphicFrameLocks noGrp="1"/>
          </p:cNvGraphicFramePr>
          <p:nvPr>
            <p:extLst>
              <p:ext uri="{D42A27DB-BD31-4B8C-83A1-F6EECF244321}">
                <p14:modId xmlns:p14="http://schemas.microsoft.com/office/powerpoint/2010/main" val="3756470689"/>
              </p:ext>
            </p:extLst>
          </p:nvPr>
        </p:nvGraphicFramePr>
        <p:xfrm>
          <a:off x="875181" y="201440"/>
          <a:ext cx="10478619" cy="914400"/>
        </p:xfrm>
        <a:graphic>
          <a:graphicData uri="http://schemas.openxmlformats.org/drawingml/2006/table">
            <a:tbl>
              <a:tblPr firstRow="1" bandRow="1">
                <a:tableStyleId>{5C22544A-7EE6-4342-B048-85BDC9FD1C3A}</a:tableStyleId>
              </a:tblPr>
              <a:tblGrid>
                <a:gridCol w="10478619"/>
              </a:tblGrid>
              <a:tr h="885451">
                <a:tc>
                  <a:txBody>
                    <a:bodyPr/>
                    <a:lstStyle/>
                    <a:p>
                      <a:pPr algn="ctr"/>
                      <a:r>
                        <a:rPr lang="es-MX" sz="5400" b="1" dirty="0" smtClean="0"/>
                        <a:t>Coeficiente </a:t>
                      </a:r>
                      <a:r>
                        <a:rPr lang="es-MX" sz="5400" b="1" dirty="0" smtClean="0"/>
                        <a:t>de correlación (r)</a:t>
                      </a:r>
                      <a:endParaRPr lang="es-MX" sz="5400" dirty="0"/>
                    </a:p>
                  </a:txBody>
                  <a:tcPr/>
                </a:tc>
              </a:tr>
            </a:tbl>
          </a:graphicData>
        </a:graphic>
      </p:graphicFrame>
      <p:graphicFrame>
        <p:nvGraphicFramePr>
          <p:cNvPr id="6" name="Diagrama 5"/>
          <p:cNvGraphicFramePr/>
          <p:nvPr>
            <p:extLst>
              <p:ext uri="{D42A27DB-BD31-4B8C-83A1-F6EECF244321}">
                <p14:modId xmlns:p14="http://schemas.microsoft.com/office/powerpoint/2010/main" val="2571592713"/>
              </p:ext>
            </p:extLst>
          </p:nvPr>
        </p:nvGraphicFramePr>
        <p:xfrm>
          <a:off x="724646" y="1607951"/>
          <a:ext cx="10742707" cy="48404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11803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296265585"/>
              </p:ext>
            </p:extLst>
          </p:nvPr>
        </p:nvGraphicFramePr>
        <p:xfrm>
          <a:off x="373235" y="1038556"/>
          <a:ext cx="11443448" cy="61856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Tabla 3"/>
          <p:cNvGraphicFramePr>
            <a:graphicFrameLocks noGrp="1"/>
          </p:cNvGraphicFramePr>
          <p:nvPr>
            <p:extLst>
              <p:ext uri="{D42A27DB-BD31-4B8C-83A1-F6EECF244321}">
                <p14:modId xmlns:p14="http://schemas.microsoft.com/office/powerpoint/2010/main" val="3311860341"/>
              </p:ext>
            </p:extLst>
          </p:nvPr>
        </p:nvGraphicFramePr>
        <p:xfrm>
          <a:off x="180494" y="156815"/>
          <a:ext cx="11828929" cy="1015366"/>
        </p:xfrm>
        <a:graphic>
          <a:graphicData uri="http://schemas.openxmlformats.org/drawingml/2006/table">
            <a:tbl>
              <a:tblPr firstRow="1" bandRow="1">
                <a:tableStyleId>{5C22544A-7EE6-4342-B048-85BDC9FD1C3A}</a:tableStyleId>
              </a:tblPr>
              <a:tblGrid>
                <a:gridCol w="11828929"/>
              </a:tblGrid>
              <a:tr h="1015366">
                <a:tc>
                  <a:txBody>
                    <a:bodyPr/>
                    <a:lstStyle/>
                    <a:p>
                      <a:pPr algn="ctr"/>
                      <a:r>
                        <a:rPr lang="es-MX" sz="4400" b="1" dirty="0" smtClean="0"/>
                        <a:t>Interpretación</a:t>
                      </a:r>
                      <a:r>
                        <a:rPr lang="es-MX" sz="4400" b="1" baseline="0" dirty="0" smtClean="0"/>
                        <a:t> del </a:t>
                      </a:r>
                      <a:r>
                        <a:rPr lang="es-MX" sz="4400" b="1" baseline="0" dirty="0" smtClean="0"/>
                        <a:t>coeficiente de correlación</a:t>
                      </a:r>
                      <a:endParaRPr lang="es-MX" sz="4400" dirty="0"/>
                    </a:p>
                  </a:txBody>
                  <a:tcPr/>
                </a:tc>
              </a:tr>
            </a:tbl>
          </a:graphicData>
        </a:graphic>
      </p:graphicFrame>
    </p:spTree>
    <p:extLst>
      <p:ext uri="{BB962C8B-B14F-4D97-AF65-F5344CB8AC3E}">
        <p14:creationId xmlns:p14="http://schemas.microsoft.com/office/powerpoint/2010/main" val="33758197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530887221"/>
              </p:ext>
            </p:extLst>
          </p:nvPr>
        </p:nvGraphicFramePr>
        <p:xfrm>
          <a:off x="495300" y="1277472"/>
          <a:ext cx="11580159" cy="5741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Tabla 4"/>
          <p:cNvGraphicFramePr>
            <a:graphicFrameLocks noGrp="1"/>
          </p:cNvGraphicFramePr>
          <p:nvPr>
            <p:extLst>
              <p:ext uri="{D42A27DB-BD31-4B8C-83A1-F6EECF244321}">
                <p14:modId xmlns:p14="http://schemas.microsoft.com/office/powerpoint/2010/main" val="1444037837"/>
              </p:ext>
            </p:extLst>
          </p:nvPr>
        </p:nvGraphicFramePr>
        <p:xfrm>
          <a:off x="3099096" y="310197"/>
          <a:ext cx="6811386" cy="1015366"/>
        </p:xfrm>
        <a:graphic>
          <a:graphicData uri="http://schemas.openxmlformats.org/drawingml/2006/table">
            <a:tbl>
              <a:tblPr firstRow="1" bandRow="1">
                <a:tableStyleId>{5C22544A-7EE6-4342-B048-85BDC9FD1C3A}</a:tableStyleId>
              </a:tblPr>
              <a:tblGrid>
                <a:gridCol w="6811386"/>
              </a:tblGrid>
              <a:tr h="1015366">
                <a:tc>
                  <a:txBody>
                    <a:bodyPr/>
                    <a:lstStyle/>
                    <a:p>
                      <a:pPr algn="ctr"/>
                      <a:r>
                        <a:rPr lang="es-MX" sz="4400" b="1" dirty="0" smtClean="0"/>
                        <a:t>… continuación</a:t>
                      </a:r>
                      <a:endParaRPr lang="es-MX" sz="4400" dirty="0"/>
                    </a:p>
                  </a:txBody>
                  <a:tcPr/>
                </a:tc>
              </a:tr>
            </a:tbl>
          </a:graphicData>
        </a:graphic>
      </p:graphicFrame>
    </p:spTree>
    <p:extLst>
      <p:ext uri="{BB962C8B-B14F-4D97-AF65-F5344CB8AC3E}">
        <p14:creationId xmlns:p14="http://schemas.microsoft.com/office/powerpoint/2010/main" val="9212679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4236788302"/>
              </p:ext>
            </p:extLst>
          </p:nvPr>
        </p:nvGraphicFramePr>
        <p:xfrm>
          <a:off x="623794" y="3324972"/>
          <a:ext cx="11137900" cy="3261360"/>
        </p:xfrm>
        <a:graphic>
          <a:graphicData uri="http://schemas.openxmlformats.org/drawingml/2006/table">
            <a:tbl>
              <a:tblPr firstRow="1" bandRow="1">
                <a:tableStyleId>{5C22544A-7EE6-4342-B048-85BDC9FD1C3A}</a:tableStyleId>
              </a:tblPr>
              <a:tblGrid>
                <a:gridCol w="5568950"/>
                <a:gridCol w="5568950"/>
              </a:tblGrid>
              <a:tr h="370840">
                <a:tc gridSpan="2">
                  <a:txBody>
                    <a:bodyPr/>
                    <a:lstStyle/>
                    <a:p>
                      <a:r>
                        <a:rPr lang="es-MX" sz="2800" dirty="0" smtClean="0"/>
                        <a:t>A manera de criterio orientador</a:t>
                      </a:r>
                      <a:r>
                        <a:rPr lang="es-MX" sz="2800" baseline="0" dirty="0" smtClean="0"/>
                        <a:t> se sugieren las siguientes valoraciones.</a:t>
                      </a:r>
                      <a:endParaRPr lang="es-MX" sz="2800" dirty="0"/>
                    </a:p>
                  </a:txBody>
                  <a:tcPr>
                    <a:solidFill>
                      <a:schemeClr val="tx2">
                        <a:lumMod val="50000"/>
                      </a:schemeClr>
                    </a:solidFill>
                  </a:tcPr>
                </a:tc>
                <a:tc hMerge="1">
                  <a:txBody>
                    <a:bodyPr/>
                    <a:lstStyle/>
                    <a:p>
                      <a:endParaRPr lang="es-MX" dirty="0"/>
                    </a:p>
                  </a:txBody>
                  <a:tcPr>
                    <a:solidFill>
                      <a:schemeClr val="tx2">
                        <a:lumMod val="50000"/>
                      </a:schemeClr>
                    </a:solidFill>
                  </a:tcPr>
                </a:tc>
              </a:tr>
              <a:tr h="370840">
                <a:tc>
                  <a:txBody>
                    <a:bodyPr/>
                    <a:lstStyle/>
                    <a:p>
                      <a:r>
                        <a:rPr lang="es-MX" sz="2400" b="1" dirty="0" smtClean="0"/>
                        <a:t>Un valor de </a:t>
                      </a:r>
                      <a:r>
                        <a:rPr lang="es-MX" sz="2400" b="1" i="1" dirty="0" smtClean="0"/>
                        <a:t>r</a:t>
                      </a:r>
                      <a:r>
                        <a:rPr lang="es-MX" sz="2400" b="1" dirty="0" smtClean="0"/>
                        <a:t> entre:</a:t>
                      </a:r>
                      <a:endParaRPr lang="es-MX" sz="2400" b="1" dirty="0"/>
                    </a:p>
                  </a:txBody>
                  <a:tcPr>
                    <a:solidFill>
                      <a:schemeClr val="tx2">
                        <a:lumMod val="75000"/>
                      </a:schemeClr>
                    </a:solidFill>
                  </a:tcPr>
                </a:tc>
                <a:tc>
                  <a:txBody>
                    <a:bodyPr/>
                    <a:lstStyle/>
                    <a:p>
                      <a:r>
                        <a:rPr lang="es-MX" sz="2400" b="1" dirty="0" smtClean="0"/>
                        <a:t>Indica una relación:</a:t>
                      </a:r>
                      <a:endParaRPr lang="es-MX" sz="2400" b="1" dirty="0"/>
                    </a:p>
                  </a:txBody>
                  <a:tcPr>
                    <a:solidFill>
                      <a:schemeClr val="tx2">
                        <a:lumMod val="75000"/>
                      </a:schemeClr>
                    </a:solidFill>
                  </a:tcPr>
                </a:tc>
              </a:tr>
              <a:tr h="370840">
                <a:tc>
                  <a:txBody>
                    <a:bodyPr/>
                    <a:lstStyle/>
                    <a:p>
                      <a:r>
                        <a:rPr lang="es-MX" sz="2400" b="1" dirty="0" smtClean="0"/>
                        <a:t>0 y .20                  ..………………………….</a:t>
                      </a:r>
                    </a:p>
                  </a:txBody>
                  <a:tcPr/>
                </a:tc>
                <a:tc>
                  <a:txBody>
                    <a:bodyPr/>
                    <a:lstStyle/>
                    <a:p>
                      <a:r>
                        <a:rPr lang="es-MX" sz="2400" b="1" dirty="0" smtClean="0"/>
                        <a:t>Muy baja</a:t>
                      </a:r>
                      <a:endParaRPr lang="es-MX" sz="2400" b="1" dirty="0"/>
                    </a:p>
                  </a:txBody>
                  <a:tcPr/>
                </a:tc>
              </a:tr>
              <a:tr h="370840">
                <a:tc>
                  <a:txBody>
                    <a:bodyPr/>
                    <a:lstStyle/>
                    <a:p>
                      <a:r>
                        <a:rPr lang="es-MX" sz="2400" b="1" dirty="0" smtClean="0"/>
                        <a:t>.20 y .40            …………………………….</a:t>
                      </a:r>
                      <a:endParaRPr lang="es-MX" sz="2400" b="1" dirty="0"/>
                    </a:p>
                  </a:txBody>
                  <a:tcPr/>
                </a:tc>
                <a:tc>
                  <a:txBody>
                    <a:bodyPr/>
                    <a:lstStyle/>
                    <a:p>
                      <a:r>
                        <a:rPr lang="es-MX" sz="2400" b="1" dirty="0" smtClean="0"/>
                        <a:t>Baja</a:t>
                      </a:r>
                      <a:endParaRPr lang="es-MX" sz="2400" b="1" dirty="0"/>
                    </a:p>
                  </a:txBody>
                  <a:tcPr/>
                </a:tc>
              </a:tr>
              <a:tr h="370840">
                <a:tc>
                  <a:txBody>
                    <a:bodyPr/>
                    <a:lstStyle/>
                    <a:p>
                      <a:r>
                        <a:rPr lang="es-MX" sz="2400" b="1" dirty="0" smtClean="0"/>
                        <a:t>.40 y .60            …………………………….</a:t>
                      </a:r>
                      <a:endParaRPr lang="es-MX" sz="2400" b="1" dirty="0"/>
                    </a:p>
                  </a:txBody>
                  <a:tcPr/>
                </a:tc>
                <a:tc>
                  <a:txBody>
                    <a:bodyPr/>
                    <a:lstStyle/>
                    <a:p>
                      <a:r>
                        <a:rPr lang="es-MX" sz="2400" b="1" dirty="0" smtClean="0"/>
                        <a:t>Moderada</a:t>
                      </a:r>
                      <a:endParaRPr lang="es-MX" sz="2400" b="1" dirty="0"/>
                    </a:p>
                  </a:txBody>
                  <a:tcPr/>
                </a:tc>
              </a:tr>
              <a:tr h="370840">
                <a:tc>
                  <a:txBody>
                    <a:bodyPr/>
                    <a:lstStyle/>
                    <a:p>
                      <a:r>
                        <a:rPr lang="es-MX" sz="2400" b="1" dirty="0" smtClean="0"/>
                        <a:t>.60 y .80            …………………………….</a:t>
                      </a:r>
                      <a:endParaRPr lang="es-MX" sz="2400" b="1" dirty="0"/>
                    </a:p>
                  </a:txBody>
                  <a:tcPr/>
                </a:tc>
                <a:tc>
                  <a:txBody>
                    <a:bodyPr/>
                    <a:lstStyle/>
                    <a:p>
                      <a:r>
                        <a:rPr lang="es-MX" sz="2400" b="1" dirty="0" smtClean="0"/>
                        <a:t>Apreciable, más bien alta</a:t>
                      </a:r>
                      <a:endParaRPr lang="es-MX" sz="2400" b="1" dirty="0"/>
                    </a:p>
                  </a:txBody>
                  <a:tcPr/>
                </a:tc>
              </a:tr>
              <a:tr h="370840">
                <a:tc>
                  <a:txBody>
                    <a:bodyPr/>
                    <a:lstStyle/>
                    <a:p>
                      <a:r>
                        <a:rPr lang="es-MX" sz="2400" b="1" dirty="0" smtClean="0"/>
                        <a:t>.80 y 1                …………………………….</a:t>
                      </a:r>
                      <a:endParaRPr lang="es-MX" sz="2400" b="1" dirty="0"/>
                    </a:p>
                  </a:txBody>
                  <a:tcPr/>
                </a:tc>
                <a:tc>
                  <a:txBody>
                    <a:bodyPr/>
                    <a:lstStyle/>
                    <a:p>
                      <a:r>
                        <a:rPr lang="es-MX" sz="2400" b="1" dirty="0" smtClean="0"/>
                        <a:t>Alta o muy alta</a:t>
                      </a:r>
                      <a:endParaRPr lang="es-MX" sz="2400" b="1" dirty="0"/>
                    </a:p>
                  </a:txBody>
                  <a:tcPr/>
                </a:tc>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354287039"/>
              </p:ext>
            </p:extLst>
          </p:nvPr>
        </p:nvGraphicFramePr>
        <p:xfrm>
          <a:off x="510988" y="162280"/>
          <a:ext cx="11363512" cy="1015366"/>
        </p:xfrm>
        <a:graphic>
          <a:graphicData uri="http://schemas.openxmlformats.org/drawingml/2006/table">
            <a:tbl>
              <a:tblPr firstRow="1" bandRow="1">
                <a:tableStyleId>{5C22544A-7EE6-4342-B048-85BDC9FD1C3A}</a:tableStyleId>
              </a:tblPr>
              <a:tblGrid>
                <a:gridCol w="11363512"/>
              </a:tblGrid>
              <a:tr h="1015366">
                <a:tc>
                  <a:txBody>
                    <a:bodyPr/>
                    <a:lstStyle/>
                    <a:p>
                      <a:pPr algn="ctr"/>
                      <a:r>
                        <a:rPr lang="es-MX" sz="4400" b="1" dirty="0" smtClean="0"/>
                        <a:t>¿Cómo</a:t>
                      </a:r>
                      <a:r>
                        <a:rPr lang="es-MX" sz="4400" b="1" baseline="0" dirty="0" smtClean="0"/>
                        <a:t> valorar la magnitud de la correlación?</a:t>
                      </a:r>
                      <a:endParaRPr lang="es-MX" sz="4400" dirty="0"/>
                    </a:p>
                  </a:txBody>
                  <a:tcPr/>
                </a:tc>
              </a:tr>
            </a:tbl>
          </a:graphicData>
        </a:graphic>
      </p:graphicFrame>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3741" y="1289427"/>
            <a:ext cx="3053317" cy="2035545"/>
          </a:xfrm>
          <a:prstGeom prst="rect">
            <a:avLst/>
          </a:prstGeom>
        </p:spPr>
      </p:pic>
    </p:spTree>
    <p:extLst>
      <p:ext uri="{BB962C8B-B14F-4D97-AF65-F5344CB8AC3E}">
        <p14:creationId xmlns:p14="http://schemas.microsoft.com/office/powerpoint/2010/main" val="21077404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7700" y="0"/>
            <a:ext cx="10515600" cy="1325563"/>
          </a:xfrm>
        </p:spPr>
        <p:txBody>
          <a:bodyPr/>
          <a:lstStyle/>
          <a:p>
            <a:endParaRPr lang="es-MX" b="1" dirty="0"/>
          </a:p>
        </p:txBody>
      </p:sp>
      <p:sp>
        <p:nvSpPr>
          <p:cNvPr id="3" name="Marcador de contenido 2"/>
          <p:cNvSpPr>
            <a:spLocks noGrp="1"/>
          </p:cNvSpPr>
          <p:nvPr>
            <p:ph idx="1"/>
          </p:nvPr>
        </p:nvSpPr>
        <p:spPr>
          <a:xfrm>
            <a:off x="647700" y="1510347"/>
            <a:ext cx="10233800" cy="5222875"/>
          </a:xfrm>
        </p:spPr>
        <p:txBody>
          <a:bodyPr>
            <a:normAutofit/>
          </a:bodyPr>
          <a:lstStyle/>
          <a:p>
            <a:pPr marL="0" indent="0" algn="just">
              <a:buNone/>
            </a:pPr>
            <a:endParaRPr lang="es-MX" dirty="0" smtClean="0"/>
          </a:p>
        </p:txBody>
      </p:sp>
      <mc:AlternateContent xmlns:mc="http://schemas.openxmlformats.org/markup-compatibility/2006">
        <mc:Choice xmlns:a14="http://schemas.microsoft.com/office/drawing/2010/main" Requires="a14">
          <p:graphicFrame>
            <p:nvGraphicFramePr>
              <p:cNvPr id="4" name="Tabla 3"/>
              <p:cNvGraphicFramePr>
                <a:graphicFrameLocks noGrp="1"/>
              </p:cNvGraphicFramePr>
              <p:nvPr>
                <p:extLst>
                  <p:ext uri="{D42A27DB-BD31-4B8C-83A1-F6EECF244321}">
                    <p14:modId xmlns:p14="http://schemas.microsoft.com/office/powerpoint/2010/main" val="1792630692"/>
                  </p:ext>
                </p:extLst>
              </p:nvPr>
            </p:nvGraphicFramePr>
            <p:xfrm>
              <a:off x="134471" y="319723"/>
              <a:ext cx="11914093" cy="932942"/>
            </p:xfrm>
            <a:graphic>
              <a:graphicData uri="http://schemas.openxmlformats.org/drawingml/2006/table">
                <a:tbl>
                  <a:tblPr firstRow="1" bandRow="1">
                    <a:tableStyleId>{5C22544A-7EE6-4342-B048-85BDC9FD1C3A}</a:tableStyleId>
                  </a:tblPr>
                  <a:tblGrid>
                    <a:gridCol w="11914093"/>
                  </a:tblGrid>
                  <a:tr h="885451">
                    <a:tc>
                      <a:txBody>
                        <a:bodyPr/>
                        <a:lstStyle/>
                        <a:p>
                          <a:pPr algn="ctr"/>
                          <a:r>
                            <a:rPr lang="es-MX" sz="5400" b="1" dirty="0" smtClean="0"/>
                            <a:t>Coeficiente </a:t>
                          </a:r>
                          <a:r>
                            <a:rPr lang="es-MX" sz="5400" b="1" dirty="0" smtClean="0"/>
                            <a:t>de determinación </a:t>
                          </a:r>
                          <a:r>
                            <a:rPr lang="es-MX" sz="5400" b="1" dirty="0" smtClean="0"/>
                            <a:t>(</a:t>
                          </a:r>
                          <a14:m>
                            <m:oMath xmlns:m="http://schemas.openxmlformats.org/officeDocument/2006/math">
                              <m:sSup>
                                <m:sSupPr>
                                  <m:ctrlPr>
                                    <a:rPr lang="es-MX" sz="5400" b="1" i="1" smtClean="0">
                                      <a:latin typeface="Cambria Math" panose="02040503050406030204" pitchFamily="18" charset="0"/>
                                    </a:rPr>
                                  </m:ctrlPr>
                                </m:sSupPr>
                                <m:e>
                                  <m:r>
                                    <a:rPr lang="es-MX" sz="5400" b="1" i="1" smtClean="0">
                                      <a:latin typeface="Cambria Math" panose="02040503050406030204" pitchFamily="18" charset="0"/>
                                    </a:rPr>
                                    <m:t>𝑹</m:t>
                                  </m:r>
                                </m:e>
                                <m:sup>
                                  <m:r>
                                    <a:rPr lang="es-MX" sz="5400" b="1" i="1" smtClean="0">
                                      <a:latin typeface="Cambria Math" panose="02040503050406030204" pitchFamily="18" charset="0"/>
                                    </a:rPr>
                                    <m:t>𝟐</m:t>
                                  </m:r>
                                </m:sup>
                              </m:sSup>
                            </m:oMath>
                          </a14:m>
                          <a:r>
                            <a:rPr lang="es-MX" sz="5400" b="1" dirty="0" smtClean="0"/>
                            <a:t>)</a:t>
                          </a:r>
                          <a:endParaRPr lang="es-MX" sz="5400" dirty="0"/>
                        </a:p>
                      </a:txBody>
                      <a:tcPr/>
                    </a:tc>
                  </a:tr>
                </a:tbl>
              </a:graphicData>
            </a:graphic>
          </p:graphicFrame>
        </mc:Choice>
        <mc:Fallback>
          <p:graphicFrame>
            <p:nvGraphicFramePr>
              <p:cNvPr id="4" name="Tabla 3"/>
              <p:cNvGraphicFramePr>
                <a:graphicFrameLocks noGrp="1"/>
              </p:cNvGraphicFramePr>
              <p:nvPr>
                <p:extLst>
                  <p:ext uri="{D42A27DB-BD31-4B8C-83A1-F6EECF244321}">
                    <p14:modId xmlns:p14="http://schemas.microsoft.com/office/powerpoint/2010/main" val="1792630692"/>
                  </p:ext>
                </p:extLst>
              </p:nvPr>
            </p:nvGraphicFramePr>
            <p:xfrm>
              <a:off x="134471" y="319723"/>
              <a:ext cx="11914093" cy="932942"/>
            </p:xfrm>
            <a:graphic>
              <a:graphicData uri="http://schemas.openxmlformats.org/drawingml/2006/table">
                <a:tbl>
                  <a:tblPr firstRow="1" bandRow="1">
                    <a:tableStyleId>{5C22544A-7EE6-4342-B048-85BDC9FD1C3A}</a:tableStyleId>
                  </a:tblPr>
                  <a:tblGrid>
                    <a:gridCol w="11914093"/>
                  </a:tblGrid>
                  <a:tr h="932942">
                    <a:tc>
                      <a:txBody>
                        <a:bodyPr/>
                        <a:lstStyle/>
                        <a:p>
                          <a:endParaRPr lang="es-MX"/>
                        </a:p>
                      </a:txBody>
                      <a:tcPr>
                        <a:blipFill rotWithShape="0">
                          <a:blip r:embed="rId2"/>
                          <a:stretch>
                            <a:fillRect l="-51" t="-15584" r="-205" b="-39610"/>
                          </a:stretch>
                        </a:blipFill>
                      </a:tcPr>
                    </a:tc>
                  </a:tr>
                </a:tbl>
              </a:graphicData>
            </a:graphic>
          </p:graphicFrame>
        </mc:Fallback>
      </mc:AlternateContent>
      <p:graphicFrame>
        <p:nvGraphicFramePr>
          <p:cNvPr id="5" name="Diagrama 4"/>
          <p:cNvGraphicFramePr/>
          <p:nvPr>
            <p:extLst>
              <p:ext uri="{D42A27DB-BD31-4B8C-83A1-F6EECF244321}">
                <p14:modId xmlns:p14="http://schemas.microsoft.com/office/powerpoint/2010/main" val="4091492837"/>
              </p:ext>
            </p:extLst>
          </p:nvPr>
        </p:nvGraphicFramePr>
        <p:xfrm>
          <a:off x="1323867" y="1553846"/>
          <a:ext cx="95353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401502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7279" y="0"/>
            <a:ext cx="2397596" cy="2044045"/>
          </a:xfrm>
          <a:prstGeom prst="rect">
            <a:avLst/>
          </a:prstGeom>
        </p:spPr>
      </p:pic>
      <p:sp>
        <p:nvSpPr>
          <p:cNvPr id="2" name="Título 1"/>
          <p:cNvSpPr>
            <a:spLocks noGrp="1"/>
          </p:cNvSpPr>
          <p:nvPr>
            <p:ph type="title"/>
          </p:nvPr>
        </p:nvSpPr>
        <p:spPr>
          <a:xfrm>
            <a:off x="698500" y="0"/>
            <a:ext cx="10515600" cy="1325563"/>
          </a:xfrm>
        </p:spPr>
        <p:txBody>
          <a:bodyPr/>
          <a:lstStyle/>
          <a:p>
            <a:endParaRPr lang="es-MX" b="1" dirty="0"/>
          </a:p>
        </p:txBody>
      </p:sp>
      <p:sp>
        <p:nvSpPr>
          <p:cNvPr id="3" name="Marcador de contenido 2"/>
          <p:cNvSpPr>
            <a:spLocks noGrp="1"/>
          </p:cNvSpPr>
          <p:nvPr>
            <p:ph idx="1"/>
          </p:nvPr>
        </p:nvSpPr>
        <p:spPr>
          <a:xfrm>
            <a:off x="698500" y="2044045"/>
            <a:ext cx="10233800" cy="4128155"/>
          </a:xfrm>
        </p:spPr>
        <p:txBody>
          <a:bodyPr>
            <a:normAutofit/>
          </a:bodyPr>
          <a:lstStyle/>
          <a:p>
            <a:pPr marL="0" indent="0" algn="just">
              <a:buNone/>
            </a:pPr>
            <a:r>
              <a:rPr lang="es-MX" sz="2400" b="1" dirty="0" smtClean="0"/>
              <a:t>En general, las ciencias económico administrativas y en particular la contaduría se apoya mediante pruebas de correlación y regresión lineal simples, las cuales son utilizadas para la toma de decisiones en sus diferentes ámbitos de competencia y roles profesionales.</a:t>
            </a:r>
          </a:p>
          <a:p>
            <a:pPr marL="0" indent="0" algn="just">
              <a:buNone/>
            </a:pPr>
            <a:r>
              <a:rPr lang="es-MX" sz="2400" b="1" dirty="0" smtClean="0"/>
              <a:t>En el programa de Contaduría, la </a:t>
            </a:r>
            <a:r>
              <a:rPr lang="es-MX" sz="2400" b="1" dirty="0" smtClean="0"/>
              <a:t>Unidad </a:t>
            </a:r>
            <a:r>
              <a:rPr lang="es-MX" sz="2400" b="1" dirty="0" smtClean="0"/>
              <a:t>de </a:t>
            </a:r>
            <a:r>
              <a:rPr lang="es-MX" sz="2400" b="1" dirty="0" smtClean="0"/>
              <a:t>Aprendizaje </a:t>
            </a:r>
            <a:r>
              <a:rPr lang="es-MX" sz="2400" b="1" dirty="0" smtClean="0"/>
              <a:t>Estadística</a:t>
            </a:r>
            <a:r>
              <a:rPr lang="es-MX" sz="2400" b="1" i="1" dirty="0" smtClean="0"/>
              <a:t>,</a:t>
            </a:r>
            <a:r>
              <a:rPr lang="es-MX" sz="2400" b="1" dirty="0" smtClean="0"/>
              <a:t> contempla la </a:t>
            </a:r>
            <a:r>
              <a:rPr lang="es-MX" sz="2400" b="1" i="1" dirty="0" smtClean="0"/>
              <a:t>Unidad de Competencia 5</a:t>
            </a:r>
            <a:r>
              <a:rPr lang="es-MX" sz="2400" b="1" dirty="0" smtClean="0"/>
              <a:t>, relativa a los conceptos de regresión y correlación lineal simple,</a:t>
            </a:r>
            <a:r>
              <a:rPr lang="es-MX" sz="2400" b="1" i="1" dirty="0" smtClean="0"/>
              <a:t> </a:t>
            </a:r>
            <a:r>
              <a:rPr lang="es-MX" sz="2400" b="1" dirty="0" smtClean="0"/>
              <a:t>los cuales se aborda justamente en el material aquí presentado.</a:t>
            </a:r>
          </a:p>
          <a:p>
            <a:pPr marL="0" indent="0" algn="just">
              <a:buNone/>
            </a:pPr>
            <a:r>
              <a:rPr lang="es-MX" sz="2400" b="1" dirty="0" smtClean="0"/>
              <a:t>Se muestra una revisión de aspectos teóricos, de interpretación y aspectos de aplicación sobre la correlación y regresión lineal.</a:t>
            </a:r>
            <a:endParaRPr lang="es-MX" sz="2400" b="1" dirty="0"/>
          </a:p>
        </p:txBody>
      </p:sp>
      <p:graphicFrame>
        <p:nvGraphicFramePr>
          <p:cNvPr id="4" name="Tabla 3"/>
          <p:cNvGraphicFramePr>
            <a:graphicFrameLocks noGrp="1"/>
          </p:cNvGraphicFramePr>
          <p:nvPr>
            <p:extLst>
              <p:ext uri="{D42A27DB-BD31-4B8C-83A1-F6EECF244321}">
                <p14:modId xmlns:p14="http://schemas.microsoft.com/office/powerpoint/2010/main" val="2984025232"/>
              </p:ext>
            </p:extLst>
          </p:nvPr>
        </p:nvGraphicFramePr>
        <p:xfrm>
          <a:off x="3099096" y="310197"/>
          <a:ext cx="4975411" cy="1015366"/>
        </p:xfrm>
        <a:graphic>
          <a:graphicData uri="http://schemas.openxmlformats.org/drawingml/2006/table">
            <a:tbl>
              <a:tblPr firstRow="1" bandRow="1">
                <a:tableStyleId>{5C22544A-7EE6-4342-B048-85BDC9FD1C3A}</a:tableStyleId>
              </a:tblPr>
              <a:tblGrid>
                <a:gridCol w="4975411"/>
              </a:tblGrid>
              <a:tr h="1015366">
                <a:tc>
                  <a:txBody>
                    <a:bodyPr/>
                    <a:lstStyle/>
                    <a:p>
                      <a:pPr algn="ctr"/>
                      <a:r>
                        <a:rPr lang="es-MX" sz="5400" b="1" dirty="0" smtClean="0"/>
                        <a:t>Presentación</a:t>
                      </a:r>
                      <a:endParaRPr lang="es-MX" sz="5400" dirty="0"/>
                    </a:p>
                  </a:txBody>
                  <a:tcPr/>
                </a:tc>
              </a:tr>
            </a:tbl>
          </a:graphicData>
        </a:graphic>
      </p:graphicFrame>
    </p:spTree>
    <p:extLst>
      <p:ext uri="{BB962C8B-B14F-4D97-AF65-F5344CB8AC3E}">
        <p14:creationId xmlns:p14="http://schemas.microsoft.com/office/powerpoint/2010/main" val="30920253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lgn="just">
              <a:buNone/>
            </a:pPr>
            <a:endParaRPr lang="es-MX" dirty="0" smtClean="0"/>
          </a:p>
          <a:p>
            <a:endParaRPr lang="es-MX" dirty="0"/>
          </a:p>
        </p:txBody>
      </p:sp>
      <mc:AlternateContent xmlns:mc="http://schemas.openxmlformats.org/markup-compatibility/2006">
        <mc:Choice xmlns:a14="http://schemas.microsoft.com/office/drawing/2010/main" Requires="a14">
          <p:graphicFrame>
            <p:nvGraphicFramePr>
              <p:cNvPr id="4" name="Diagrama 3"/>
              <p:cNvGraphicFramePr/>
              <p:nvPr>
                <p:extLst>
                  <p:ext uri="{D42A27DB-BD31-4B8C-83A1-F6EECF244321}">
                    <p14:modId xmlns:p14="http://schemas.microsoft.com/office/powerpoint/2010/main" val="2069222798"/>
                  </p:ext>
                </p:extLst>
              </p:nvPr>
            </p:nvGraphicFramePr>
            <p:xfrm>
              <a:off x="1080993" y="1674407"/>
              <a:ext cx="9761071" cy="57483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p:graphicFrame>
            <p:nvGraphicFramePr>
              <p:cNvPr id="4" name="Diagrama 3"/>
              <p:cNvGraphicFramePr/>
              <p:nvPr>
                <p:extLst>
                  <p:ext uri="{D42A27DB-BD31-4B8C-83A1-F6EECF244321}">
                    <p14:modId xmlns:p14="http://schemas.microsoft.com/office/powerpoint/2010/main" val="2069222798"/>
                  </p:ext>
                </p:extLst>
              </p:nvPr>
            </p:nvGraphicFramePr>
            <p:xfrm>
              <a:off x="1080993" y="1674407"/>
              <a:ext cx="9761071" cy="5748369"/>
            </p:xfrm>
            <a:graphic>
              <a:graphicData uri="http://schemas.openxmlformats.org/drawingml/2006/diagram">
                <dgm:relIds xmlns:dgm="http://schemas.openxmlformats.org/drawingml/2006/diagram" xmlns:r="http://schemas.openxmlformats.org/officeDocument/2006/relationships" r:dm="rId7" r:lo="rId3" r:qs="rId4" r:cs="rId5"/>
              </a:graphicData>
            </a:graphic>
          </p:graphicFrame>
        </mc:Fallback>
      </mc:AlternateContent>
      <p:graphicFrame>
        <p:nvGraphicFramePr>
          <p:cNvPr id="5" name="Tabla 4"/>
          <p:cNvGraphicFramePr>
            <a:graphicFrameLocks noGrp="1"/>
          </p:cNvGraphicFramePr>
          <p:nvPr>
            <p:extLst>
              <p:ext uri="{D42A27DB-BD31-4B8C-83A1-F6EECF244321}">
                <p14:modId xmlns:p14="http://schemas.microsoft.com/office/powerpoint/2010/main" val="168844559"/>
              </p:ext>
            </p:extLst>
          </p:nvPr>
        </p:nvGraphicFramePr>
        <p:xfrm>
          <a:off x="2555835" y="189174"/>
          <a:ext cx="6811386" cy="1015366"/>
        </p:xfrm>
        <a:graphic>
          <a:graphicData uri="http://schemas.openxmlformats.org/drawingml/2006/table">
            <a:tbl>
              <a:tblPr firstRow="1" bandRow="1">
                <a:tableStyleId>{5C22544A-7EE6-4342-B048-85BDC9FD1C3A}</a:tableStyleId>
              </a:tblPr>
              <a:tblGrid>
                <a:gridCol w="6811386"/>
              </a:tblGrid>
              <a:tr h="1015366">
                <a:tc>
                  <a:txBody>
                    <a:bodyPr/>
                    <a:lstStyle/>
                    <a:p>
                      <a:pPr algn="ctr"/>
                      <a:r>
                        <a:rPr lang="es-MX" sz="4400" b="1" dirty="0" smtClean="0"/>
                        <a:t>… continuación</a:t>
                      </a:r>
                      <a:endParaRPr lang="es-MX" sz="4400" dirty="0"/>
                    </a:p>
                  </a:txBody>
                  <a:tcPr/>
                </a:tc>
              </a:tr>
            </a:tbl>
          </a:graphicData>
        </a:graphic>
      </p:graphicFrame>
    </p:spTree>
    <p:extLst>
      <p:ext uri="{BB962C8B-B14F-4D97-AF65-F5344CB8AC3E}">
        <p14:creationId xmlns:p14="http://schemas.microsoft.com/office/powerpoint/2010/main" val="32145506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endParaRPr lang="es-MX" dirty="0"/>
          </a:p>
        </p:txBody>
      </p:sp>
      <p:graphicFrame>
        <p:nvGraphicFramePr>
          <p:cNvPr id="5" name="Tabla 4"/>
          <p:cNvGraphicFramePr>
            <a:graphicFrameLocks noGrp="1"/>
          </p:cNvGraphicFramePr>
          <p:nvPr>
            <p:extLst>
              <p:ext uri="{D42A27DB-BD31-4B8C-83A1-F6EECF244321}">
                <p14:modId xmlns:p14="http://schemas.microsoft.com/office/powerpoint/2010/main" val="1398354684"/>
              </p:ext>
            </p:extLst>
          </p:nvPr>
        </p:nvGraphicFramePr>
        <p:xfrm>
          <a:off x="1431661" y="3114593"/>
          <a:ext cx="9057045" cy="1015366"/>
        </p:xfrm>
        <a:graphic>
          <a:graphicData uri="http://schemas.openxmlformats.org/drawingml/2006/table">
            <a:tbl>
              <a:tblPr firstRow="1" bandRow="1">
                <a:tableStyleId>{5C22544A-7EE6-4342-B048-85BDC9FD1C3A}</a:tableStyleId>
              </a:tblPr>
              <a:tblGrid>
                <a:gridCol w="9057045"/>
              </a:tblGrid>
              <a:tr h="1015366">
                <a:tc>
                  <a:txBody>
                    <a:bodyPr/>
                    <a:lstStyle/>
                    <a:p>
                      <a:pPr algn="ctr"/>
                      <a:r>
                        <a:rPr lang="es-MX" sz="5400" b="1" dirty="0" smtClean="0"/>
                        <a:t>3. Ejemplos</a:t>
                      </a:r>
                      <a:endParaRPr lang="es-MX" sz="5400" dirty="0"/>
                    </a:p>
                  </a:txBody>
                  <a:tcPr/>
                </a:tc>
              </a:tr>
            </a:tbl>
          </a:graphicData>
        </a:graphic>
      </p:graphicFrame>
      <p:sp>
        <p:nvSpPr>
          <p:cNvPr id="6" name="Título 5"/>
          <p:cNvSpPr>
            <a:spLocks noGrp="1"/>
          </p:cNvSpPr>
          <p:nvPr>
            <p:ph type="title"/>
          </p:nvPr>
        </p:nvSpPr>
        <p:spPr/>
        <p:txBody>
          <a:bodyPr/>
          <a:lstStyle/>
          <a:p>
            <a:endParaRPr lang="es-MX"/>
          </a:p>
        </p:txBody>
      </p:sp>
    </p:spTree>
    <p:extLst>
      <p:ext uri="{BB962C8B-B14F-4D97-AF65-F5344CB8AC3E}">
        <p14:creationId xmlns:p14="http://schemas.microsoft.com/office/powerpoint/2010/main" val="13438319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mc:AlternateContent xmlns:mc="http://schemas.openxmlformats.org/markup-compatibility/2006">
        <mc:Choice xmlns:a14="http://schemas.microsoft.com/office/drawing/2010/main" Requires="a14">
          <p:sp>
            <p:nvSpPr>
              <p:cNvPr id="3" name="Marcador de contenido 2"/>
              <p:cNvSpPr>
                <a:spLocks noGrp="1"/>
              </p:cNvSpPr>
              <p:nvPr>
                <p:ph idx="1"/>
              </p:nvPr>
            </p:nvSpPr>
            <p:spPr>
              <a:xfrm>
                <a:off x="6844552" y="1792936"/>
                <a:ext cx="5164871" cy="4206240"/>
              </a:xfrm>
            </p:spPr>
            <p:txBody>
              <a:bodyPr/>
              <a:lstStyle/>
              <a:p>
                <a:pPr algn="just"/>
                <a:r>
                  <a:rPr lang="es-MX" dirty="0" smtClean="0"/>
                  <a:t>El cálculo del coeficiente de correlación de Pearson (r) , y la representación gráfica de las variables, donde se identifica el comportamiento, se facilita bastante utilizando Microsoft Excel.</a:t>
                </a:r>
              </a:p>
              <a:p>
                <a:pPr algn="just"/>
                <a:r>
                  <a:rPr lang="es-MX" dirty="0" smtClean="0"/>
                  <a:t>En la barra de funciones se escribe: =COEF.DE.CORREL( var1,var2) eligiendo el rango de las variables.</a:t>
                </a:r>
              </a:p>
              <a:p>
                <a:pPr algn="just"/>
                <a:r>
                  <a:rPr lang="es-MX" dirty="0" smtClean="0"/>
                  <a:t>Se elige y edita el tipo de gráfico, así como la línea de tendencia, mostrando la ecuación de regresión y coeficiente de determinación </a:t>
                </a:r>
                <a14:m>
                  <m:oMath xmlns:m="http://schemas.openxmlformats.org/officeDocument/2006/math">
                    <m:sSup>
                      <m:sSupPr>
                        <m:ctrlPr>
                          <a:rPr lang="es-MX" i="1" smtClean="0">
                            <a:latin typeface="Cambria Math" panose="02040503050406030204" pitchFamily="18" charset="0"/>
                          </a:rPr>
                        </m:ctrlPr>
                      </m:sSupPr>
                      <m:e>
                        <m:r>
                          <a:rPr lang="es-MX" b="0" i="1" smtClean="0">
                            <a:latin typeface="Cambria Math" panose="02040503050406030204" pitchFamily="18" charset="0"/>
                          </a:rPr>
                          <m:t>𝑅</m:t>
                        </m:r>
                      </m:e>
                      <m:sup>
                        <m:r>
                          <a:rPr lang="es-MX" b="0" i="1" smtClean="0">
                            <a:latin typeface="Cambria Math" panose="02040503050406030204" pitchFamily="18" charset="0"/>
                          </a:rPr>
                          <m:t>2</m:t>
                        </m:r>
                      </m:sup>
                    </m:sSup>
                  </m:oMath>
                </a14:m>
                <a:r>
                  <a:rPr lang="es-MX" dirty="0" smtClean="0"/>
                  <a:t>.</a:t>
                </a:r>
                <a:endParaRPr lang="es-MX" dirty="0"/>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xfrm>
                <a:off x="6844552" y="1792936"/>
                <a:ext cx="5164871" cy="4206240"/>
              </a:xfrm>
              <a:blipFill rotWithShape="0">
                <a:blip r:embed="rId2"/>
                <a:stretch>
                  <a:fillRect l="-1299" t="-1884" r="-1535"/>
                </a:stretch>
              </a:blipFill>
            </p:spPr>
            <p:txBody>
              <a:bodyPr/>
              <a:lstStyle/>
              <a:p>
                <a:r>
                  <a:rPr lang="es-MX">
                    <a:noFill/>
                  </a:rPr>
                  <a:t> </a:t>
                </a:r>
              </a:p>
            </p:txBody>
          </p:sp>
        </mc:Fallback>
      </mc:AlternateContent>
      <p:graphicFrame>
        <p:nvGraphicFramePr>
          <p:cNvPr id="4" name="Tabla 3"/>
          <p:cNvGraphicFramePr>
            <a:graphicFrameLocks noGrp="1"/>
          </p:cNvGraphicFramePr>
          <p:nvPr>
            <p:extLst>
              <p:ext uri="{D42A27DB-BD31-4B8C-83A1-F6EECF244321}">
                <p14:modId xmlns:p14="http://schemas.microsoft.com/office/powerpoint/2010/main" val="1456309957"/>
              </p:ext>
            </p:extLst>
          </p:nvPr>
        </p:nvGraphicFramePr>
        <p:xfrm>
          <a:off x="180494" y="156815"/>
          <a:ext cx="11828929" cy="1015366"/>
        </p:xfrm>
        <a:graphic>
          <a:graphicData uri="http://schemas.openxmlformats.org/drawingml/2006/table">
            <a:tbl>
              <a:tblPr firstRow="1" bandRow="1">
                <a:tableStyleId>{5C22544A-7EE6-4342-B048-85BDC9FD1C3A}</a:tableStyleId>
              </a:tblPr>
              <a:tblGrid>
                <a:gridCol w="11828929"/>
              </a:tblGrid>
              <a:tr h="1015366">
                <a:tc>
                  <a:txBody>
                    <a:bodyPr/>
                    <a:lstStyle/>
                    <a:p>
                      <a:pPr algn="ctr"/>
                      <a:r>
                        <a:rPr lang="es-MX" sz="4400" b="1" dirty="0" smtClean="0"/>
                        <a:t>Herramientas de cálculo (Excel)</a:t>
                      </a:r>
                      <a:endParaRPr lang="es-MX" sz="4400" dirty="0"/>
                    </a:p>
                  </a:txBody>
                  <a:tcPr/>
                </a:tc>
              </a:tr>
            </a:tbl>
          </a:graphicData>
        </a:graphic>
      </p:graphicFrame>
      <p:pic>
        <p:nvPicPr>
          <p:cNvPr id="5" name="Imagen 4"/>
          <p:cNvPicPr>
            <a:picLocks noChangeAspect="1"/>
          </p:cNvPicPr>
          <p:nvPr/>
        </p:nvPicPr>
        <p:blipFill rotWithShape="1">
          <a:blip r:embed="rId3"/>
          <a:srcRect r="38839" b="29471"/>
          <a:stretch/>
        </p:blipFill>
        <p:spPr>
          <a:xfrm>
            <a:off x="355979" y="1875469"/>
            <a:ext cx="6233079" cy="4041174"/>
          </a:xfrm>
          <a:prstGeom prst="rect">
            <a:avLst/>
          </a:prstGeom>
        </p:spPr>
      </p:pic>
      <p:cxnSp>
        <p:nvCxnSpPr>
          <p:cNvPr id="7" name="Conector recto de flecha 6"/>
          <p:cNvCxnSpPr/>
          <p:nvPr/>
        </p:nvCxnSpPr>
        <p:spPr>
          <a:xfrm flipH="1" flipV="1">
            <a:off x="3321424" y="3240741"/>
            <a:ext cx="3728012" cy="830127"/>
          </a:xfrm>
          <a:prstGeom prst="straightConnector1">
            <a:avLst/>
          </a:prstGeom>
          <a:ln w="5715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 name="Conector recto de flecha 9"/>
          <p:cNvCxnSpPr/>
          <p:nvPr/>
        </p:nvCxnSpPr>
        <p:spPr>
          <a:xfrm flipH="1" flipV="1">
            <a:off x="4464424" y="2501153"/>
            <a:ext cx="2585012" cy="2635623"/>
          </a:xfrm>
          <a:prstGeom prst="straightConnector1">
            <a:avLst/>
          </a:prstGeom>
          <a:ln w="57150">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24149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sz="half" idx="1"/>
          </p:nvPr>
        </p:nvSpPr>
        <p:spPr/>
        <p:txBody>
          <a:bodyPr/>
          <a:lstStyle/>
          <a:p>
            <a:endParaRPr lang="es-MX" dirty="0"/>
          </a:p>
        </p:txBody>
      </p:sp>
      <p:sp>
        <p:nvSpPr>
          <p:cNvPr id="4" name="Marcador de contenido 3"/>
          <p:cNvSpPr>
            <a:spLocks noGrp="1"/>
          </p:cNvSpPr>
          <p:nvPr>
            <p:ph sz="half" idx="2"/>
          </p:nvPr>
        </p:nvSpPr>
        <p:spPr>
          <a:xfrm>
            <a:off x="4047565" y="4612340"/>
            <a:ext cx="7961858" cy="2245660"/>
          </a:xfrm>
        </p:spPr>
        <p:txBody>
          <a:bodyPr/>
          <a:lstStyle/>
          <a:p>
            <a:r>
              <a:rPr lang="es-MX" dirty="0" err="1" smtClean="0"/>
              <a:t>Esi</a:t>
            </a:r>
            <a:r>
              <a:rPr lang="es-MX" dirty="0" err="1" smtClean="0">
                <a:solidFill>
                  <a:schemeClr val="bg1"/>
                </a:solidFill>
              </a:rPr>
              <a:t>sten</a:t>
            </a:r>
            <a:r>
              <a:rPr lang="es-MX" dirty="0" smtClean="0">
                <a:solidFill>
                  <a:schemeClr val="bg1"/>
                </a:solidFill>
              </a:rPr>
              <a:t> </a:t>
            </a:r>
            <a:r>
              <a:rPr lang="es-MX" dirty="0" err="1" smtClean="0">
                <a:solidFill>
                  <a:schemeClr val="bg1"/>
                </a:solidFill>
              </a:rPr>
              <a:t>ssss</a:t>
            </a:r>
            <a:endParaRPr lang="es-MX" dirty="0">
              <a:solidFill>
                <a:schemeClr val="bg1"/>
              </a:solidFill>
            </a:endParaRPr>
          </a:p>
        </p:txBody>
      </p:sp>
      <p:pic>
        <p:nvPicPr>
          <p:cNvPr id="6" name="Imagen 5"/>
          <p:cNvPicPr>
            <a:picLocks noChangeAspect="1"/>
          </p:cNvPicPr>
          <p:nvPr/>
        </p:nvPicPr>
        <p:blipFill rotWithShape="1">
          <a:blip r:embed="rId2"/>
          <a:srcRect l="4549" r="14857" b="4825"/>
          <a:stretch/>
        </p:blipFill>
        <p:spPr>
          <a:xfrm>
            <a:off x="0" y="1299542"/>
            <a:ext cx="7732059" cy="5133644"/>
          </a:xfrm>
          <a:prstGeom prst="rect">
            <a:avLst/>
          </a:prstGeom>
        </p:spPr>
      </p:pic>
      <p:graphicFrame>
        <p:nvGraphicFramePr>
          <p:cNvPr id="7" name="Tabla 6"/>
          <p:cNvGraphicFramePr>
            <a:graphicFrameLocks noGrp="1"/>
          </p:cNvGraphicFramePr>
          <p:nvPr>
            <p:extLst>
              <p:ext uri="{D42A27DB-BD31-4B8C-83A1-F6EECF244321}">
                <p14:modId xmlns:p14="http://schemas.microsoft.com/office/powerpoint/2010/main" val="4141829832"/>
              </p:ext>
            </p:extLst>
          </p:nvPr>
        </p:nvGraphicFramePr>
        <p:xfrm>
          <a:off x="180494" y="156815"/>
          <a:ext cx="11828929" cy="1015366"/>
        </p:xfrm>
        <a:graphic>
          <a:graphicData uri="http://schemas.openxmlformats.org/drawingml/2006/table">
            <a:tbl>
              <a:tblPr firstRow="1" bandRow="1">
                <a:tableStyleId>{5C22544A-7EE6-4342-B048-85BDC9FD1C3A}</a:tableStyleId>
              </a:tblPr>
              <a:tblGrid>
                <a:gridCol w="11828929"/>
              </a:tblGrid>
              <a:tr h="1015366">
                <a:tc>
                  <a:txBody>
                    <a:bodyPr/>
                    <a:lstStyle/>
                    <a:p>
                      <a:pPr algn="ctr"/>
                      <a:r>
                        <a:rPr lang="es-MX" sz="4400" b="1" dirty="0" smtClean="0"/>
                        <a:t>Herramientas de cálculo (</a:t>
                      </a:r>
                      <a:r>
                        <a:rPr lang="es-MX" sz="4400" b="1" smtClean="0"/>
                        <a:t>CurvaExperta)</a:t>
                      </a:r>
                      <a:endParaRPr lang="es-MX" sz="4400" dirty="0"/>
                    </a:p>
                  </a:txBody>
                  <a:tcPr/>
                </a:tc>
              </a:tr>
            </a:tbl>
          </a:graphicData>
        </a:graphic>
      </p:graphicFrame>
      <p:sp>
        <p:nvSpPr>
          <p:cNvPr id="10" name="Marcador de contenido 2"/>
          <p:cNvSpPr txBox="1">
            <a:spLocks/>
          </p:cNvSpPr>
          <p:nvPr/>
        </p:nvSpPr>
        <p:spPr>
          <a:xfrm>
            <a:off x="4585447" y="4417134"/>
            <a:ext cx="7194177" cy="2143413"/>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pPr algn="just"/>
            <a:r>
              <a:rPr lang="es-MX" dirty="0" smtClean="0"/>
              <a:t>Existen otras herramientas de cálculo como el software libre “Curva Experta”. Es una poderosa herramienta que en una de sus tantas posibilidades grafica los puntos, muestra el modelo de regresión, coeficiente de correlación de Pearson y la desviación estándar.</a:t>
            </a:r>
            <a:endParaRPr lang="es-MX" dirty="0" smtClean="0"/>
          </a:p>
        </p:txBody>
      </p:sp>
    </p:spTree>
    <p:extLst>
      <p:ext uri="{BB962C8B-B14F-4D97-AF65-F5344CB8AC3E}">
        <p14:creationId xmlns:p14="http://schemas.microsoft.com/office/powerpoint/2010/main" val="7362711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Tabla 3"/>
          <p:cNvGraphicFramePr>
            <a:graphicFrameLocks noGrp="1"/>
          </p:cNvGraphicFramePr>
          <p:nvPr>
            <p:extLst>
              <p:ext uri="{D42A27DB-BD31-4B8C-83A1-F6EECF244321}">
                <p14:modId xmlns:p14="http://schemas.microsoft.com/office/powerpoint/2010/main" val="1853905174"/>
              </p:ext>
            </p:extLst>
          </p:nvPr>
        </p:nvGraphicFramePr>
        <p:xfrm>
          <a:off x="1713381" y="-18879"/>
          <a:ext cx="10478619" cy="885451"/>
        </p:xfrm>
        <a:graphic>
          <a:graphicData uri="http://schemas.openxmlformats.org/drawingml/2006/table">
            <a:tbl>
              <a:tblPr firstRow="1" bandRow="1">
                <a:tableStyleId>{5C22544A-7EE6-4342-B048-85BDC9FD1C3A}</a:tableStyleId>
              </a:tblPr>
              <a:tblGrid>
                <a:gridCol w="10478619"/>
              </a:tblGrid>
              <a:tr h="885451">
                <a:tc>
                  <a:txBody>
                    <a:bodyPr/>
                    <a:lstStyle/>
                    <a:p>
                      <a:pPr algn="ctr"/>
                      <a:r>
                        <a:rPr lang="es-MX" sz="4400" b="1" dirty="0" smtClean="0"/>
                        <a:t>Ejemplo</a:t>
                      </a:r>
                      <a:r>
                        <a:rPr lang="es-MX" sz="4400" b="1" baseline="0" dirty="0" smtClean="0"/>
                        <a:t> de c</a:t>
                      </a:r>
                      <a:r>
                        <a:rPr lang="es-MX" sz="4400" b="1" dirty="0" smtClean="0"/>
                        <a:t>orrelación</a:t>
                      </a:r>
                      <a:r>
                        <a:rPr lang="es-MX" sz="4400" b="1" baseline="0" dirty="0" smtClean="0"/>
                        <a:t> positiva fuerte</a:t>
                      </a:r>
                      <a:endParaRPr lang="es-MX" sz="4400" dirty="0"/>
                    </a:p>
                  </a:txBody>
                  <a:tcPr/>
                </a:tc>
              </a:tr>
            </a:tbl>
          </a:graphicData>
        </a:graphic>
      </p:graphicFrame>
      <p:graphicFrame>
        <p:nvGraphicFramePr>
          <p:cNvPr id="12" name="1 Gráfico"/>
          <p:cNvGraphicFramePr>
            <a:graphicFrameLocks/>
          </p:cNvGraphicFramePr>
          <p:nvPr>
            <p:extLst>
              <p:ext uri="{D42A27DB-BD31-4B8C-83A1-F6EECF244321}">
                <p14:modId xmlns:p14="http://schemas.microsoft.com/office/powerpoint/2010/main" val="679575535"/>
              </p:ext>
            </p:extLst>
          </p:nvPr>
        </p:nvGraphicFramePr>
        <p:xfrm>
          <a:off x="3890837" y="1018099"/>
          <a:ext cx="5850223" cy="3590632"/>
        </p:xfrm>
        <a:graphic>
          <a:graphicData uri="http://schemas.openxmlformats.org/drawingml/2006/chart">
            <c:chart xmlns:c="http://schemas.openxmlformats.org/drawingml/2006/chart" xmlns:r="http://schemas.openxmlformats.org/officeDocument/2006/relationships" r:id="rId2"/>
          </a:graphicData>
        </a:graphic>
      </p:graphicFrame>
      <p:sp>
        <p:nvSpPr>
          <p:cNvPr id="14" name="CuadroTexto 13"/>
          <p:cNvSpPr txBox="1"/>
          <p:nvPr/>
        </p:nvSpPr>
        <p:spPr>
          <a:xfrm>
            <a:off x="3603812" y="4760259"/>
            <a:ext cx="7933764" cy="1631216"/>
          </a:xfrm>
          <a:prstGeom prst="rect">
            <a:avLst/>
          </a:prstGeom>
          <a:noFill/>
        </p:spPr>
        <p:txBody>
          <a:bodyPr wrap="square" rtlCol="0">
            <a:spAutoFit/>
          </a:bodyPr>
          <a:lstStyle/>
          <a:p>
            <a:pPr algn="just"/>
            <a:r>
              <a:rPr lang="es-MX" sz="2000" b="1" dirty="0" smtClean="0"/>
              <a:t>Comentario: En esta gráfica se observa que la dispersión de puntos se ajusta a la línea de tendencia, además el coeficiente de determinación es  0-9923 lo cual indica que sí  existe una correlación directa y es fuerte.  Por otra parte también se tiene la ecuación de regresión lineal que nos permite hacer interpolaciones y extrapolaciones.</a:t>
            </a:r>
            <a:endParaRPr lang="es-MX" sz="2000" b="1" dirty="0"/>
          </a:p>
        </p:txBody>
      </p:sp>
      <p:graphicFrame>
        <p:nvGraphicFramePr>
          <p:cNvPr id="15" name="Tabla 14"/>
          <p:cNvGraphicFramePr>
            <a:graphicFrameLocks noGrp="1"/>
          </p:cNvGraphicFramePr>
          <p:nvPr>
            <p:extLst>
              <p:ext uri="{D42A27DB-BD31-4B8C-83A1-F6EECF244321}">
                <p14:modId xmlns:p14="http://schemas.microsoft.com/office/powerpoint/2010/main" val="2499829217"/>
              </p:ext>
            </p:extLst>
          </p:nvPr>
        </p:nvGraphicFramePr>
        <p:xfrm>
          <a:off x="147917" y="866572"/>
          <a:ext cx="3334871" cy="5884433"/>
        </p:xfrm>
        <a:graphic>
          <a:graphicData uri="http://schemas.openxmlformats.org/drawingml/2006/table">
            <a:tbl>
              <a:tblPr firstRow="1" bandRow="1">
                <a:tableStyleId>{5C22544A-7EE6-4342-B048-85BDC9FD1C3A}</a:tableStyleId>
              </a:tblPr>
              <a:tblGrid>
                <a:gridCol w="1210235"/>
                <a:gridCol w="2124636"/>
              </a:tblGrid>
              <a:tr h="398033">
                <a:tc>
                  <a:txBody>
                    <a:bodyPr/>
                    <a:lstStyle/>
                    <a:p>
                      <a:r>
                        <a:rPr lang="es-MX" dirty="0" smtClean="0"/>
                        <a:t>Talla (cm)</a:t>
                      </a:r>
                      <a:endParaRPr lang="es-MX" dirty="0"/>
                    </a:p>
                  </a:txBody>
                  <a:tcPr/>
                </a:tc>
                <a:tc>
                  <a:txBody>
                    <a:bodyPr/>
                    <a:lstStyle/>
                    <a:p>
                      <a:r>
                        <a:rPr lang="es-MX" dirty="0" smtClean="0"/>
                        <a:t>Peso corporal (Kg)</a:t>
                      </a:r>
                      <a:endParaRPr lang="es-MX" dirty="0"/>
                    </a:p>
                  </a:txBody>
                  <a:tcPr/>
                </a:tc>
              </a:tr>
              <a:tr h="272418">
                <a:tc>
                  <a:txBody>
                    <a:bodyPr/>
                    <a:lstStyle/>
                    <a:p>
                      <a:pPr algn="ctr"/>
                      <a:r>
                        <a:rPr lang="es-MX" sz="1200" dirty="0" smtClean="0"/>
                        <a:t>7.3</a:t>
                      </a:r>
                      <a:endParaRPr lang="es-MX" sz="1200" dirty="0"/>
                    </a:p>
                  </a:txBody>
                  <a:tcPr/>
                </a:tc>
                <a:tc>
                  <a:txBody>
                    <a:bodyPr/>
                    <a:lstStyle/>
                    <a:p>
                      <a:pPr algn="ctr"/>
                      <a:r>
                        <a:rPr lang="es-MX" sz="1200" dirty="0" smtClean="0"/>
                        <a:t>3.45</a:t>
                      </a:r>
                      <a:endParaRPr lang="es-MX" sz="1200" dirty="0"/>
                    </a:p>
                  </a:txBody>
                  <a:tcPr/>
                </a:tc>
              </a:tr>
              <a:tr h="272418">
                <a:tc>
                  <a:txBody>
                    <a:bodyPr/>
                    <a:lstStyle/>
                    <a:p>
                      <a:pPr algn="ctr"/>
                      <a:r>
                        <a:rPr lang="es-MX" sz="1200" dirty="0" smtClean="0"/>
                        <a:t>64.8</a:t>
                      </a:r>
                      <a:endParaRPr lang="es-MX" sz="1200" dirty="0"/>
                    </a:p>
                  </a:txBody>
                  <a:tcPr/>
                </a:tc>
                <a:tc>
                  <a:txBody>
                    <a:bodyPr/>
                    <a:lstStyle/>
                    <a:p>
                      <a:pPr algn="ctr"/>
                      <a:r>
                        <a:rPr lang="es-MX" sz="1200" dirty="0" smtClean="0"/>
                        <a:t>7.15</a:t>
                      </a:r>
                      <a:endParaRPr lang="es-MX" sz="1200" dirty="0"/>
                    </a:p>
                  </a:txBody>
                  <a:tcPr/>
                </a:tc>
              </a:tr>
              <a:tr h="272418">
                <a:tc>
                  <a:txBody>
                    <a:bodyPr/>
                    <a:lstStyle/>
                    <a:p>
                      <a:pPr algn="ctr"/>
                      <a:r>
                        <a:rPr lang="es-MX" sz="1200" dirty="0" smtClean="0"/>
                        <a:t>68.9</a:t>
                      </a:r>
                      <a:endParaRPr lang="es-MX" sz="1200" dirty="0"/>
                    </a:p>
                  </a:txBody>
                  <a:tcPr/>
                </a:tc>
                <a:tc>
                  <a:txBody>
                    <a:bodyPr/>
                    <a:lstStyle/>
                    <a:p>
                      <a:pPr algn="ctr"/>
                      <a:r>
                        <a:rPr lang="es-MX" sz="1200" dirty="0" smtClean="0"/>
                        <a:t>8.25</a:t>
                      </a:r>
                      <a:endParaRPr lang="es-MX" sz="1200" dirty="0"/>
                    </a:p>
                  </a:txBody>
                  <a:tcPr/>
                </a:tc>
              </a:tr>
              <a:tr h="272418">
                <a:tc>
                  <a:txBody>
                    <a:bodyPr/>
                    <a:lstStyle/>
                    <a:p>
                      <a:pPr algn="ctr"/>
                      <a:r>
                        <a:rPr lang="es-MX" sz="1200" dirty="0" smtClean="0"/>
                        <a:t>72.1</a:t>
                      </a:r>
                      <a:endParaRPr lang="es-MX" sz="1200" dirty="0"/>
                    </a:p>
                  </a:txBody>
                  <a:tcPr/>
                </a:tc>
                <a:tc>
                  <a:txBody>
                    <a:bodyPr/>
                    <a:lstStyle/>
                    <a:p>
                      <a:pPr algn="ctr"/>
                      <a:r>
                        <a:rPr lang="es-MX" sz="1200" dirty="0" smtClean="0"/>
                        <a:t>9.25</a:t>
                      </a:r>
                      <a:endParaRPr lang="es-MX" sz="1200" dirty="0"/>
                    </a:p>
                  </a:txBody>
                  <a:tcPr/>
                </a:tc>
              </a:tr>
              <a:tr h="272418">
                <a:tc>
                  <a:txBody>
                    <a:bodyPr/>
                    <a:lstStyle/>
                    <a:p>
                      <a:pPr algn="ctr"/>
                      <a:r>
                        <a:rPr lang="es-MX" sz="1200" dirty="0" smtClean="0"/>
                        <a:t>74.8</a:t>
                      </a:r>
                      <a:endParaRPr lang="es-MX" sz="1200" dirty="0"/>
                    </a:p>
                  </a:txBody>
                  <a:tcPr/>
                </a:tc>
                <a:tc>
                  <a:txBody>
                    <a:bodyPr/>
                    <a:lstStyle/>
                    <a:p>
                      <a:pPr algn="ctr"/>
                      <a:r>
                        <a:rPr lang="es-MX" sz="1200" dirty="0" smtClean="0"/>
                        <a:t>9.25</a:t>
                      </a:r>
                      <a:endParaRPr lang="es-MX" sz="1200" dirty="0"/>
                    </a:p>
                  </a:txBody>
                  <a:tcPr/>
                </a:tc>
              </a:tr>
              <a:tr h="272418">
                <a:tc>
                  <a:txBody>
                    <a:bodyPr/>
                    <a:lstStyle/>
                    <a:p>
                      <a:pPr algn="ctr"/>
                      <a:r>
                        <a:rPr lang="es-MX" sz="1200" dirty="0" smtClean="0"/>
                        <a:t>77.3</a:t>
                      </a:r>
                      <a:endParaRPr lang="es-MX" sz="1200" dirty="0"/>
                    </a:p>
                  </a:txBody>
                  <a:tcPr/>
                </a:tc>
                <a:tc>
                  <a:txBody>
                    <a:bodyPr/>
                    <a:lstStyle/>
                    <a:p>
                      <a:pPr algn="ctr"/>
                      <a:r>
                        <a:rPr lang="es-MX" sz="1200" dirty="0" smtClean="0"/>
                        <a:t>10.5</a:t>
                      </a:r>
                      <a:endParaRPr lang="es-MX" sz="1200" dirty="0"/>
                    </a:p>
                  </a:txBody>
                  <a:tcPr/>
                </a:tc>
              </a:tr>
              <a:tr h="272418">
                <a:tc>
                  <a:txBody>
                    <a:bodyPr/>
                    <a:lstStyle/>
                    <a:p>
                      <a:pPr algn="ctr"/>
                      <a:r>
                        <a:rPr lang="es-MX" sz="1200" dirty="0" smtClean="0"/>
                        <a:t>79.5</a:t>
                      </a:r>
                      <a:endParaRPr lang="es-MX" sz="1200" dirty="0"/>
                    </a:p>
                  </a:txBody>
                  <a:tcPr/>
                </a:tc>
                <a:tc>
                  <a:txBody>
                    <a:bodyPr/>
                    <a:lstStyle/>
                    <a:p>
                      <a:pPr algn="ctr"/>
                      <a:r>
                        <a:rPr lang="es-MX" sz="1200" dirty="0" smtClean="0"/>
                        <a:t>11.4</a:t>
                      </a:r>
                      <a:endParaRPr lang="es-MX" sz="1200" dirty="0"/>
                    </a:p>
                  </a:txBody>
                  <a:tcPr/>
                </a:tc>
              </a:tr>
              <a:tr h="272418">
                <a:tc>
                  <a:txBody>
                    <a:bodyPr/>
                    <a:lstStyle/>
                    <a:p>
                      <a:pPr algn="ctr"/>
                      <a:r>
                        <a:rPr lang="es-MX" sz="1200" dirty="0" smtClean="0"/>
                        <a:t>80</a:t>
                      </a:r>
                      <a:endParaRPr lang="es-MX" sz="1200" dirty="0"/>
                    </a:p>
                  </a:txBody>
                  <a:tcPr/>
                </a:tc>
                <a:tc>
                  <a:txBody>
                    <a:bodyPr/>
                    <a:lstStyle/>
                    <a:p>
                      <a:pPr algn="ctr"/>
                      <a:r>
                        <a:rPr lang="es-MX" sz="1200" dirty="0" smtClean="0"/>
                        <a:t>10.8</a:t>
                      </a:r>
                      <a:endParaRPr lang="es-MX" sz="1200" dirty="0"/>
                    </a:p>
                  </a:txBody>
                  <a:tcPr/>
                </a:tc>
              </a:tr>
              <a:tr h="272418">
                <a:tc>
                  <a:txBody>
                    <a:bodyPr/>
                    <a:lstStyle/>
                    <a:p>
                      <a:pPr algn="ctr"/>
                      <a:r>
                        <a:rPr lang="es-MX" sz="1200" dirty="0" smtClean="0"/>
                        <a:t>81.3</a:t>
                      </a:r>
                      <a:endParaRPr lang="es-MX" sz="1200" dirty="0"/>
                    </a:p>
                  </a:txBody>
                  <a:tcPr/>
                </a:tc>
                <a:tc>
                  <a:txBody>
                    <a:bodyPr/>
                    <a:lstStyle/>
                    <a:p>
                      <a:pPr algn="ctr"/>
                      <a:r>
                        <a:rPr lang="es-MX" sz="1200" dirty="0" smtClean="0"/>
                        <a:t>11</a:t>
                      </a:r>
                      <a:endParaRPr lang="es-MX" sz="1200" dirty="0"/>
                    </a:p>
                  </a:txBody>
                  <a:tcPr/>
                </a:tc>
              </a:tr>
              <a:tr h="272418">
                <a:tc>
                  <a:txBody>
                    <a:bodyPr/>
                    <a:lstStyle/>
                    <a:p>
                      <a:pPr algn="ctr"/>
                      <a:r>
                        <a:rPr lang="es-MX" sz="1200" dirty="0" smtClean="0"/>
                        <a:t>82.1</a:t>
                      </a:r>
                      <a:endParaRPr lang="es-MX" sz="1200" dirty="0"/>
                    </a:p>
                  </a:txBody>
                  <a:tcPr/>
                </a:tc>
                <a:tc>
                  <a:txBody>
                    <a:bodyPr/>
                    <a:lstStyle/>
                    <a:p>
                      <a:pPr algn="ctr"/>
                      <a:r>
                        <a:rPr lang="es-MX" sz="1200" dirty="0" smtClean="0"/>
                        <a:t>11.4</a:t>
                      </a:r>
                      <a:endParaRPr lang="es-MX" sz="1200" dirty="0"/>
                    </a:p>
                  </a:txBody>
                  <a:tcPr/>
                </a:tc>
              </a:tr>
              <a:tr h="272418">
                <a:tc>
                  <a:txBody>
                    <a:bodyPr/>
                    <a:lstStyle/>
                    <a:p>
                      <a:pPr algn="ctr"/>
                      <a:r>
                        <a:rPr lang="es-MX" sz="1200" dirty="0" smtClean="0"/>
                        <a:t>83.1</a:t>
                      </a:r>
                      <a:endParaRPr lang="es-MX" sz="1200" dirty="0"/>
                    </a:p>
                  </a:txBody>
                  <a:tcPr/>
                </a:tc>
                <a:tc>
                  <a:txBody>
                    <a:bodyPr/>
                    <a:lstStyle/>
                    <a:p>
                      <a:pPr algn="ctr"/>
                      <a:r>
                        <a:rPr lang="es-MX" sz="1200" dirty="0" smtClean="0"/>
                        <a:t>11.6</a:t>
                      </a:r>
                      <a:endParaRPr lang="es-MX" sz="1200" dirty="0"/>
                    </a:p>
                  </a:txBody>
                  <a:tcPr/>
                </a:tc>
              </a:tr>
              <a:tr h="272418">
                <a:tc>
                  <a:txBody>
                    <a:bodyPr/>
                    <a:lstStyle/>
                    <a:p>
                      <a:pPr algn="ctr"/>
                      <a:r>
                        <a:rPr lang="es-MX" sz="1200" dirty="0" smtClean="0"/>
                        <a:t>87</a:t>
                      </a:r>
                      <a:endParaRPr lang="es-MX" sz="1200" dirty="0"/>
                    </a:p>
                  </a:txBody>
                  <a:tcPr/>
                </a:tc>
                <a:tc>
                  <a:txBody>
                    <a:bodyPr/>
                    <a:lstStyle/>
                    <a:p>
                      <a:pPr algn="ctr"/>
                      <a:r>
                        <a:rPr lang="es-MX" sz="1200" dirty="0" smtClean="0"/>
                        <a:t>12.5</a:t>
                      </a:r>
                      <a:endParaRPr lang="es-MX" sz="1200" dirty="0"/>
                    </a:p>
                  </a:txBody>
                  <a:tcPr/>
                </a:tc>
              </a:tr>
              <a:tr h="272418">
                <a:tc>
                  <a:txBody>
                    <a:bodyPr/>
                    <a:lstStyle/>
                    <a:p>
                      <a:pPr algn="ctr"/>
                      <a:r>
                        <a:rPr lang="es-MX" sz="1200" dirty="0" smtClean="0"/>
                        <a:t>95.1</a:t>
                      </a:r>
                      <a:endParaRPr lang="es-MX" sz="1200" dirty="0"/>
                    </a:p>
                  </a:txBody>
                  <a:tcPr/>
                </a:tc>
                <a:tc>
                  <a:txBody>
                    <a:bodyPr/>
                    <a:lstStyle/>
                    <a:p>
                      <a:pPr algn="ctr"/>
                      <a:r>
                        <a:rPr lang="es-MX" sz="1200" dirty="0" smtClean="0"/>
                        <a:t>14.5</a:t>
                      </a:r>
                      <a:endParaRPr lang="es-MX" sz="1200" dirty="0"/>
                    </a:p>
                  </a:txBody>
                  <a:tcPr/>
                </a:tc>
              </a:tr>
              <a:tr h="272418">
                <a:tc>
                  <a:txBody>
                    <a:bodyPr/>
                    <a:lstStyle/>
                    <a:p>
                      <a:pPr algn="ctr"/>
                      <a:r>
                        <a:rPr lang="es-MX" sz="1200" dirty="0" smtClean="0"/>
                        <a:t>98.6</a:t>
                      </a:r>
                      <a:endParaRPr lang="es-MX" sz="1200" dirty="0"/>
                    </a:p>
                  </a:txBody>
                  <a:tcPr/>
                </a:tc>
                <a:tc>
                  <a:txBody>
                    <a:bodyPr/>
                    <a:lstStyle/>
                    <a:p>
                      <a:pPr algn="ctr"/>
                      <a:r>
                        <a:rPr lang="es-MX" sz="1200" dirty="0" smtClean="0"/>
                        <a:t>15.5</a:t>
                      </a:r>
                      <a:endParaRPr lang="es-MX" sz="1200" dirty="0"/>
                    </a:p>
                  </a:txBody>
                  <a:tcPr/>
                </a:tc>
              </a:tr>
              <a:tr h="272418">
                <a:tc>
                  <a:txBody>
                    <a:bodyPr/>
                    <a:lstStyle/>
                    <a:p>
                      <a:pPr algn="ctr"/>
                      <a:r>
                        <a:rPr lang="es-MX" sz="1200" dirty="0" smtClean="0"/>
                        <a:t>101.5</a:t>
                      </a:r>
                      <a:endParaRPr lang="es-MX" sz="1200" dirty="0"/>
                    </a:p>
                  </a:txBody>
                  <a:tcPr/>
                </a:tc>
                <a:tc>
                  <a:txBody>
                    <a:bodyPr/>
                    <a:lstStyle/>
                    <a:p>
                      <a:pPr algn="ctr"/>
                      <a:r>
                        <a:rPr lang="es-MX" sz="1200" dirty="0" smtClean="0"/>
                        <a:t>16.5</a:t>
                      </a:r>
                      <a:endParaRPr lang="es-MX" sz="1200" dirty="0"/>
                    </a:p>
                  </a:txBody>
                  <a:tcPr/>
                </a:tc>
              </a:tr>
              <a:tr h="272418">
                <a:tc>
                  <a:txBody>
                    <a:bodyPr/>
                    <a:lstStyle/>
                    <a:p>
                      <a:pPr algn="ctr"/>
                      <a:r>
                        <a:rPr lang="es-MX" sz="1200" dirty="0" smtClean="0"/>
                        <a:t>103.1</a:t>
                      </a:r>
                      <a:endParaRPr lang="es-MX" sz="1200" dirty="0"/>
                    </a:p>
                  </a:txBody>
                  <a:tcPr/>
                </a:tc>
                <a:tc>
                  <a:txBody>
                    <a:bodyPr/>
                    <a:lstStyle/>
                    <a:p>
                      <a:pPr algn="ctr"/>
                      <a:r>
                        <a:rPr lang="es-MX" sz="1200" dirty="0" smtClean="0"/>
                        <a:t>16.95</a:t>
                      </a:r>
                      <a:endParaRPr lang="es-MX" sz="1200" dirty="0"/>
                    </a:p>
                  </a:txBody>
                  <a:tcPr/>
                </a:tc>
              </a:tr>
              <a:tr h="272418">
                <a:tc>
                  <a:txBody>
                    <a:bodyPr/>
                    <a:lstStyle/>
                    <a:p>
                      <a:pPr algn="ctr"/>
                      <a:r>
                        <a:rPr lang="es-MX" sz="1200" dirty="0" smtClean="0"/>
                        <a:t>104.5</a:t>
                      </a:r>
                      <a:endParaRPr lang="es-MX" sz="1200" dirty="0"/>
                    </a:p>
                  </a:txBody>
                  <a:tcPr/>
                </a:tc>
                <a:tc>
                  <a:txBody>
                    <a:bodyPr/>
                    <a:lstStyle/>
                    <a:p>
                      <a:pPr algn="ctr"/>
                      <a:r>
                        <a:rPr lang="es-MX" sz="1200" dirty="0" smtClean="0"/>
                        <a:t>17.5</a:t>
                      </a:r>
                      <a:endParaRPr lang="es-MX" sz="1200" dirty="0"/>
                    </a:p>
                  </a:txBody>
                  <a:tcPr/>
                </a:tc>
              </a:tr>
              <a:tr h="272418">
                <a:tc>
                  <a:txBody>
                    <a:bodyPr/>
                    <a:lstStyle/>
                    <a:p>
                      <a:pPr algn="ctr"/>
                      <a:r>
                        <a:rPr lang="es-MX" sz="1200" dirty="0" smtClean="0"/>
                        <a:t>106.7</a:t>
                      </a:r>
                      <a:endParaRPr lang="es-MX" sz="1200" dirty="0"/>
                    </a:p>
                  </a:txBody>
                  <a:tcPr/>
                </a:tc>
                <a:tc>
                  <a:txBody>
                    <a:bodyPr/>
                    <a:lstStyle/>
                    <a:p>
                      <a:pPr algn="ctr"/>
                      <a:r>
                        <a:rPr lang="es-MX" sz="1200" dirty="0" smtClean="0"/>
                        <a:t>19</a:t>
                      </a:r>
                      <a:endParaRPr lang="es-MX" sz="1200" dirty="0"/>
                    </a:p>
                  </a:txBody>
                  <a:tcPr/>
                </a:tc>
              </a:tr>
              <a:tr h="272418">
                <a:tc>
                  <a:txBody>
                    <a:bodyPr/>
                    <a:lstStyle/>
                    <a:p>
                      <a:pPr algn="ctr"/>
                      <a:r>
                        <a:rPr lang="es-MX" sz="1200" dirty="0" smtClean="0"/>
                        <a:t>110</a:t>
                      </a:r>
                      <a:endParaRPr lang="es-MX" sz="1200" dirty="0"/>
                    </a:p>
                  </a:txBody>
                  <a:tcPr/>
                </a:tc>
                <a:tc>
                  <a:txBody>
                    <a:bodyPr/>
                    <a:lstStyle/>
                    <a:p>
                      <a:pPr algn="ctr"/>
                      <a:r>
                        <a:rPr lang="es-MX" sz="1200" dirty="0" smtClean="0"/>
                        <a:t>19.5</a:t>
                      </a:r>
                      <a:endParaRPr lang="es-MX" sz="1200" dirty="0"/>
                    </a:p>
                  </a:txBody>
                  <a:tcPr/>
                </a:tc>
              </a:tr>
              <a:tr h="272418">
                <a:tc>
                  <a:txBody>
                    <a:bodyPr/>
                    <a:lstStyle/>
                    <a:p>
                      <a:pPr algn="ctr"/>
                      <a:r>
                        <a:rPr lang="es-MX" sz="1200" dirty="0" smtClean="0"/>
                        <a:t>112</a:t>
                      </a:r>
                      <a:endParaRPr lang="es-MX" sz="1200" dirty="0"/>
                    </a:p>
                  </a:txBody>
                  <a:tcPr/>
                </a:tc>
                <a:tc>
                  <a:txBody>
                    <a:bodyPr/>
                    <a:lstStyle/>
                    <a:p>
                      <a:pPr algn="ctr"/>
                      <a:r>
                        <a:rPr lang="es-MX" sz="1200" dirty="0" smtClean="0"/>
                        <a:t>10.1</a:t>
                      </a:r>
                      <a:endParaRPr lang="es-MX" sz="1200" dirty="0"/>
                    </a:p>
                  </a:txBody>
                  <a:tcPr/>
                </a:tc>
              </a:tr>
            </a:tbl>
          </a:graphicData>
        </a:graphic>
      </p:graphicFrame>
    </p:spTree>
    <p:extLst>
      <p:ext uri="{BB962C8B-B14F-4D97-AF65-F5344CB8AC3E}">
        <p14:creationId xmlns:p14="http://schemas.microsoft.com/office/powerpoint/2010/main" val="27774924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5 Gráfico"/>
          <p:cNvGraphicFramePr>
            <a:graphicFrameLocks/>
          </p:cNvGraphicFramePr>
          <p:nvPr>
            <p:extLst>
              <p:ext uri="{D42A27DB-BD31-4B8C-83A1-F6EECF244321}">
                <p14:modId xmlns:p14="http://schemas.microsoft.com/office/powerpoint/2010/main" val="1128568541"/>
              </p:ext>
            </p:extLst>
          </p:nvPr>
        </p:nvGraphicFramePr>
        <p:xfrm>
          <a:off x="3099640" y="1169627"/>
          <a:ext cx="5869548" cy="384612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Tabla 8"/>
          <p:cNvGraphicFramePr>
            <a:graphicFrameLocks noGrp="1"/>
          </p:cNvGraphicFramePr>
          <p:nvPr>
            <p:extLst>
              <p:ext uri="{D42A27DB-BD31-4B8C-83A1-F6EECF244321}">
                <p14:modId xmlns:p14="http://schemas.microsoft.com/office/powerpoint/2010/main" val="3154727170"/>
              </p:ext>
            </p:extLst>
          </p:nvPr>
        </p:nvGraphicFramePr>
        <p:xfrm>
          <a:off x="1501108" y="122221"/>
          <a:ext cx="10478619" cy="885451"/>
        </p:xfrm>
        <a:graphic>
          <a:graphicData uri="http://schemas.openxmlformats.org/drawingml/2006/table">
            <a:tbl>
              <a:tblPr firstRow="1" bandRow="1">
                <a:tableStyleId>{5C22544A-7EE6-4342-B048-85BDC9FD1C3A}</a:tableStyleId>
              </a:tblPr>
              <a:tblGrid>
                <a:gridCol w="10478619"/>
              </a:tblGrid>
              <a:tr h="885451">
                <a:tc>
                  <a:txBody>
                    <a:bodyPr/>
                    <a:lstStyle/>
                    <a:p>
                      <a:pPr algn="ctr"/>
                      <a:r>
                        <a:rPr lang="es-MX" sz="4400" b="1" dirty="0" smtClean="0"/>
                        <a:t>Ejemplo</a:t>
                      </a:r>
                      <a:r>
                        <a:rPr lang="es-MX" sz="4400" b="1" baseline="0" dirty="0" smtClean="0"/>
                        <a:t> de c</a:t>
                      </a:r>
                      <a:r>
                        <a:rPr lang="es-MX" sz="4400" b="1" dirty="0" smtClean="0"/>
                        <a:t>orrelación</a:t>
                      </a:r>
                      <a:r>
                        <a:rPr lang="es-MX" sz="4400" b="1" baseline="0" dirty="0" smtClean="0"/>
                        <a:t> positiva moderada</a:t>
                      </a:r>
                      <a:endParaRPr lang="es-MX" sz="4400" dirty="0"/>
                    </a:p>
                  </a:txBody>
                  <a:tcPr/>
                </a:tc>
              </a:tr>
            </a:tbl>
          </a:graphicData>
        </a:graphic>
      </p:graphicFrame>
      <p:sp>
        <p:nvSpPr>
          <p:cNvPr id="7" name="CuadroTexto 6"/>
          <p:cNvSpPr txBox="1"/>
          <p:nvPr/>
        </p:nvSpPr>
        <p:spPr>
          <a:xfrm>
            <a:off x="2938276" y="5126832"/>
            <a:ext cx="8935477" cy="1569660"/>
          </a:xfrm>
          <a:prstGeom prst="rect">
            <a:avLst/>
          </a:prstGeom>
          <a:noFill/>
        </p:spPr>
        <p:txBody>
          <a:bodyPr wrap="square" rtlCol="0">
            <a:spAutoFit/>
          </a:bodyPr>
          <a:lstStyle/>
          <a:p>
            <a:pPr algn="just"/>
            <a:r>
              <a:rPr lang="es-MX" sz="2400" b="1" dirty="0" smtClean="0"/>
              <a:t>Al analizar las notas de 12 alumnos de una clase de matemáticas y física, se encuentra el coeficiente de correlación, el de determinación y el modelo de regresión lineal, obteniendo una correlación moderada.</a:t>
            </a:r>
            <a:endParaRPr lang="es-MX" sz="2400" b="1" dirty="0"/>
          </a:p>
        </p:txBody>
      </p:sp>
      <p:graphicFrame>
        <p:nvGraphicFramePr>
          <p:cNvPr id="10" name="Tabla 9"/>
          <p:cNvGraphicFramePr>
            <a:graphicFrameLocks noGrp="1"/>
          </p:cNvGraphicFramePr>
          <p:nvPr>
            <p:extLst>
              <p:ext uri="{D42A27DB-BD31-4B8C-83A1-F6EECF244321}">
                <p14:modId xmlns:p14="http://schemas.microsoft.com/office/powerpoint/2010/main" val="3172552176"/>
              </p:ext>
            </p:extLst>
          </p:nvPr>
        </p:nvGraphicFramePr>
        <p:xfrm>
          <a:off x="310526" y="1174104"/>
          <a:ext cx="2257862" cy="4820920"/>
        </p:xfrm>
        <a:graphic>
          <a:graphicData uri="http://schemas.openxmlformats.org/drawingml/2006/table">
            <a:tbl>
              <a:tblPr firstRow="1" bandRow="1">
                <a:tableStyleId>{5C22544A-7EE6-4342-B048-85BDC9FD1C3A}</a:tableStyleId>
              </a:tblPr>
              <a:tblGrid>
                <a:gridCol w="1491380"/>
                <a:gridCol w="766482"/>
              </a:tblGrid>
              <a:tr h="370840">
                <a:tc>
                  <a:txBody>
                    <a:bodyPr/>
                    <a:lstStyle/>
                    <a:p>
                      <a:r>
                        <a:rPr lang="es-MX" dirty="0" smtClean="0"/>
                        <a:t>Matemáticas</a:t>
                      </a:r>
                      <a:endParaRPr lang="es-MX" dirty="0"/>
                    </a:p>
                  </a:txBody>
                  <a:tcPr/>
                </a:tc>
                <a:tc>
                  <a:txBody>
                    <a:bodyPr/>
                    <a:lstStyle/>
                    <a:p>
                      <a:r>
                        <a:rPr lang="es-MX" dirty="0" smtClean="0"/>
                        <a:t>Física</a:t>
                      </a:r>
                      <a:endParaRPr lang="es-MX" dirty="0"/>
                    </a:p>
                  </a:txBody>
                  <a:tcPr/>
                </a:tc>
              </a:tr>
              <a:tr h="370840">
                <a:tc>
                  <a:txBody>
                    <a:bodyPr/>
                    <a:lstStyle/>
                    <a:p>
                      <a:pPr algn="ctr"/>
                      <a:r>
                        <a:rPr lang="es-MX" dirty="0" smtClean="0"/>
                        <a:t>2</a:t>
                      </a:r>
                      <a:endParaRPr lang="es-MX" dirty="0"/>
                    </a:p>
                  </a:txBody>
                  <a:tcPr/>
                </a:tc>
                <a:tc>
                  <a:txBody>
                    <a:bodyPr/>
                    <a:lstStyle/>
                    <a:p>
                      <a:pPr algn="ctr"/>
                      <a:r>
                        <a:rPr lang="es-MX" dirty="0" smtClean="0"/>
                        <a:t>1</a:t>
                      </a:r>
                      <a:endParaRPr lang="es-MX" dirty="0"/>
                    </a:p>
                  </a:txBody>
                  <a:tcPr/>
                </a:tc>
              </a:tr>
              <a:tr h="370840">
                <a:tc>
                  <a:txBody>
                    <a:bodyPr/>
                    <a:lstStyle/>
                    <a:p>
                      <a:pPr algn="ctr"/>
                      <a:r>
                        <a:rPr lang="es-MX" dirty="0" smtClean="0"/>
                        <a:t>3</a:t>
                      </a:r>
                      <a:endParaRPr lang="es-MX" dirty="0"/>
                    </a:p>
                  </a:txBody>
                  <a:tcPr/>
                </a:tc>
                <a:tc>
                  <a:txBody>
                    <a:bodyPr/>
                    <a:lstStyle/>
                    <a:p>
                      <a:pPr algn="ctr"/>
                      <a:r>
                        <a:rPr lang="es-MX" dirty="0" smtClean="0"/>
                        <a:t>3</a:t>
                      </a:r>
                      <a:endParaRPr lang="es-MX" dirty="0"/>
                    </a:p>
                  </a:txBody>
                  <a:tcPr/>
                </a:tc>
              </a:tr>
              <a:tr h="370840">
                <a:tc>
                  <a:txBody>
                    <a:bodyPr/>
                    <a:lstStyle/>
                    <a:p>
                      <a:pPr algn="ctr"/>
                      <a:r>
                        <a:rPr lang="es-MX" dirty="0" smtClean="0"/>
                        <a:t>4</a:t>
                      </a:r>
                      <a:endParaRPr lang="es-MX" dirty="0"/>
                    </a:p>
                  </a:txBody>
                  <a:tcPr/>
                </a:tc>
                <a:tc>
                  <a:txBody>
                    <a:bodyPr/>
                    <a:lstStyle/>
                    <a:p>
                      <a:pPr algn="ctr"/>
                      <a:r>
                        <a:rPr lang="es-MX" dirty="0" smtClean="0"/>
                        <a:t>2</a:t>
                      </a:r>
                      <a:endParaRPr lang="es-MX" dirty="0"/>
                    </a:p>
                  </a:txBody>
                  <a:tcPr/>
                </a:tc>
              </a:tr>
              <a:tr h="370840">
                <a:tc>
                  <a:txBody>
                    <a:bodyPr/>
                    <a:lstStyle/>
                    <a:p>
                      <a:pPr algn="ctr"/>
                      <a:r>
                        <a:rPr lang="es-MX" dirty="0" smtClean="0"/>
                        <a:t>4</a:t>
                      </a:r>
                      <a:endParaRPr lang="es-MX" dirty="0"/>
                    </a:p>
                  </a:txBody>
                  <a:tcPr/>
                </a:tc>
                <a:tc>
                  <a:txBody>
                    <a:bodyPr/>
                    <a:lstStyle/>
                    <a:p>
                      <a:pPr algn="ctr"/>
                      <a:r>
                        <a:rPr lang="es-MX" dirty="0" smtClean="0"/>
                        <a:t>4</a:t>
                      </a:r>
                      <a:endParaRPr lang="es-MX" dirty="0"/>
                    </a:p>
                  </a:txBody>
                  <a:tcPr/>
                </a:tc>
              </a:tr>
              <a:tr h="370840">
                <a:tc>
                  <a:txBody>
                    <a:bodyPr/>
                    <a:lstStyle/>
                    <a:p>
                      <a:pPr algn="ctr"/>
                      <a:r>
                        <a:rPr lang="es-MX" dirty="0" smtClean="0"/>
                        <a:t>5</a:t>
                      </a:r>
                      <a:endParaRPr lang="es-MX" dirty="0"/>
                    </a:p>
                  </a:txBody>
                  <a:tcPr/>
                </a:tc>
                <a:tc>
                  <a:txBody>
                    <a:bodyPr/>
                    <a:lstStyle/>
                    <a:p>
                      <a:pPr algn="ctr"/>
                      <a:r>
                        <a:rPr lang="es-MX" dirty="0" smtClean="0"/>
                        <a:t>4</a:t>
                      </a:r>
                      <a:endParaRPr lang="es-MX" dirty="0"/>
                    </a:p>
                  </a:txBody>
                  <a:tcPr/>
                </a:tc>
              </a:tr>
              <a:tr h="370840">
                <a:tc>
                  <a:txBody>
                    <a:bodyPr/>
                    <a:lstStyle/>
                    <a:p>
                      <a:pPr algn="ctr"/>
                      <a:r>
                        <a:rPr lang="es-MX" dirty="0" smtClean="0"/>
                        <a:t>6</a:t>
                      </a:r>
                      <a:endParaRPr lang="es-MX" dirty="0"/>
                    </a:p>
                  </a:txBody>
                  <a:tcPr/>
                </a:tc>
                <a:tc>
                  <a:txBody>
                    <a:bodyPr/>
                    <a:lstStyle/>
                    <a:p>
                      <a:pPr algn="ctr"/>
                      <a:r>
                        <a:rPr lang="es-MX" dirty="0" smtClean="0"/>
                        <a:t>4</a:t>
                      </a:r>
                      <a:endParaRPr lang="es-MX" dirty="0"/>
                    </a:p>
                  </a:txBody>
                  <a:tcPr/>
                </a:tc>
              </a:tr>
              <a:tr h="370840">
                <a:tc>
                  <a:txBody>
                    <a:bodyPr/>
                    <a:lstStyle/>
                    <a:p>
                      <a:pPr algn="ctr"/>
                      <a:r>
                        <a:rPr lang="es-MX" dirty="0" smtClean="0"/>
                        <a:t>6</a:t>
                      </a:r>
                      <a:endParaRPr lang="es-MX" dirty="0"/>
                    </a:p>
                  </a:txBody>
                  <a:tcPr/>
                </a:tc>
                <a:tc>
                  <a:txBody>
                    <a:bodyPr/>
                    <a:lstStyle/>
                    <a:p>
                      <a:pPr algn="ctr"/>
                      <a:r>
                        <a:rPr lang="es-MX" dirty="0" smtClean="0"/>
                        <a:t>6</a:t>
                      </a:r>
                      <a:endParaRPr lang="es-MX" dirty="0"/>
                    </a:p>
                  </a:txBody>
                  <a:tcPr/>
                </a:tc>
              </a:tr>
              <a:tr h="370840">
                <a:tc>
                  <a:txBody>
                    <a:bodyPr/>
                    <a:lstStyle/>
                    <a:p>
                      <a:pPr algn="ctr"/>
                      <a:r>
                        <a:rPr lang="es-MX" dirty="0" smtClean="0"/>
                        <a:t>7</a:t>
                      </a:r>
                      <a:endParaRPr lang="es-MX" dirty="0"/>
                    </a:p>
                  </a:txBody>
                  <a:tcPr/>
                </a:tc>
                <a:tc>
                  <a:txBody>
                    <a:bodyPr/>
                    <a:lstStyle/>
                    <a:p>
                      <a:pPr algn="ctr"/>
                      <a:r>
                        <a:rPr lang="es-MX" dirty="0" smtClean="0"/>
                        <a:t>4</a:t>
                      </a:r>
                      <a:endParaRPr lang="es-MX" dirty="0"/>
                    </a:p>
                  </a:txBody>
                  <a:tcPr/>
                </a:tc>
              </a:tr>
              <a:tr h="370840">
                <a:tc>
                  <a:txBody>
                    <a:bodyPr/>
                    <a:lstStyle/>
                    <a:p>
                      <a:pPr algn="ctr"/>
                      <a:r>
                        <a:rPr lang="es-MX" dirty="0" smtClean="0"/>
                        <a:t>7</a:t>
                      </a:r>
                      <a:endParaRPr lang="es-MX" dirty="0"/>
                    </a:p>
                  </a:txBody>
                  <a:tcPr/>
                </a:tc>
                <a:tc>
                  <a:txBody>
                    <a:bodyPr/>
                    <a:lstStyle/>
                    <a:p>
                      <a:pPr algn="ctr"/>
                      <a:r>
                        <a:rPr lang="es-MX" dirty="0" smtClean="0"/>
                        <a:t>6</a:t>
                      </a:r>
                      <a:endParaRPr lang="es-MX" dirty="0"/>
                    </a:p>
                  </a:txBody>
                  <a:tcPr/>
                </a:tc>
              </a:tr>
              <a:tr h="370840">
                <a:tc>
                  <a:txBody>
                    <a:bodyPr/>
                    <a:lstStyle/>
                    <a:p>
                      <a:pPr algn="ctr"/>
                      <a:r>
                        <a:rPr lang="es-MX" dirty="0" smtClean="0"/>
                        <a:t>8</a:t>
                      </a:r>
                      <a:endParaRPr lang="es-MX" dirty="0"/>
                    </a:p>
                  </a:txBody>
                  <a:tcPr/>
                </a:tc>
                <a:tc>
                  <a:txBody>
                    <a:bodyPr/>
                    <a:lstStyle/>
                    <a:p>
                      <a:pPr algn="ctr"/>
                      <a:r>
                        <a:rPr lang="es-MX" dirty="0" smtClean="0"/>
                        <a:t>7</a:t>
                      </a:r>
                      <a:endParaRPr lang="es-MX" dirty="0"/>
                    </a:p>
                  </a:txBody>
                  <a:tcPr/>
                </a:tc>
              </a:tr>
              <a:tr h="370840">
                <a:tc>
                  <a:txBody>
                    <a:bodyPr/>
                    <a:lstStyle/>
                    <a:p>
                      <a:pPr algn="ctr"/>
                      <a:r>
                        <a:rPr lang="es-MX" dirty="0" smtClean="0"/>
                        <a:t>10</a:t>
                      </a:r>
                      <a:endParaRPr lang="es-MX" dirty="0"/>
                    </a:p>
                  </a:txBody>
                  <a:tcPr/>
                </a:tc>
                <a:tc>
                  <a:txBody>
                    <a:bodyPr/>
                    <a:lstStyle/>
                    <a:p>
                      <a:pPr algn="ctr"/>
                      <a:r>
                        <a:rPr lang="es-MX" dirty="0" smtClean="0"/>
                        <a:t>9</a:t>
                      </a:r>
                      <a:endParaRPr lang="es-MX" dirty="0"/>
                    </a:p>
                  </a:txBody>
                  <a:tcPr/>
                </a:tc>
              </a:tr>
              <a:tr h="370840">
                <a:tc>
                  <a:txBody>
                    <a:bodyPr/>
                    <a:lstStyle/>
                    <a:p>
                      <a:pPr algn="ctr"/>
                      <a:r>
                        <a:rPr lang="es-MX" dirty="0" smtClean="0"/>
                        <a:t>10</a:t>
                      </a:r>
                      <a:endParaRPr lang="es-MX" dirty="0"/>
                    </a:p>
                  </a:txBody>
                  <a:tcPr/>
                </a:tc>
                <a:tc>
                  <a:txBody>
                    <a:bodyPr/>
                    <a:lstStyle/>
                    <a:p>
                      <a:pPr algn="ctr"/>
                      <a:r>
                        <a:rPr lang="es-MX" dirty="0" smtClean="0"/>
                        <a:t>10</a:t>
                      </a:r>
                      <a:endParaRPr lang="es-MX" dirty="0"/>
                    </a:p>
                  </a:txBody>
                  <a:tcPr/>
                </a:tc>
              </a:tr>
            </a:tbl>
          </a:graphicData>
        </a:graphic>
      </p:graphicFrame>
    </p:spTree>
    <p:extLst>
      <p:ext uri="{BB962C8B-B14F-4D97-AF65-F5344CB8AC3E}">
        <p14:creationId xmlns:p14="http://schemas.microsoft.com/office/powerpoint/2010/main" val="7345036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7 Gráfico"/>
          <p:cNvGraphicFramePr>
            <a:graphicFrameLocks/>
          </p:cNvGraphicFramePr>
          <p:nvPr>
            <p:extLst>
              <p:ext uri="{D42A27DB-BD31-4B8C-83A1-F6EECF244321}">
                <p14:modId xmlns:p14="http://schemas.microsoft.com/office/powerpoint/2010/main" val="510542759"/>
              </p:ext>
            </p:extLst>
          </p:nvPr>
        </p:nvGraphicFramePr>
        <p:xfrm>
          <a:off x="1777610" y="1207808"/>
          <a:ext cx="5139837" cy="3278491"/>
        </p:xfrm>
        <a:graphic>
          <a:graphicData uri="http://schemas.openxmlformats.org/drawingml/2006/chart">
            <c:chart xmlns:c="http://schemas.openxmlformats.org/drawingml/2006/chart" xmlns:r="http://schemas.openxmlformats.org/officeDocument/2006/relationships" r:id="rId2"/>
          </a:graphicData>
        </a:graphic>
      </p:graphicFrame>
      <p:pic>
        <p:nvPicPr>
          <p:cNvPr id="6" name="4 Imagen"/>
          <p:cNvPicPr>
            <a:picLocks noGrp="1" noChangeAspect="1"/>
          </p:cNvPicPr>
          <p:nvPr>
            <p:ph idx="1"/>
          </p:nvPr>
        </p:nvPicPr>
        <p:blipFill rotWithShape="1">
          <a:blip r:embed="rId3"/>
          <a:srcRect l="4102" t="4883" r="50677" b="56049"/>
          <a:stretch/>
        </p:blipFill>
        <p:spPr>
          <a:xfrm>
            <a:off x="7167282" y="1110643"/>
            <a:ext cx="5024718" cy="3472823"/>
          </a:xfrm>
          <a:prstGeom prst="rect">
            <a:avLst/>
          </a:prstGeom>
        </p:spPr>
      </p:pic>
      <p:graphicFrame>
        <p:nvGraphicFramePr>
          <p:cNvPr id="8" name="Tabla 7"/>
          <p:cNvGraphicFramePr>
            <a:graphicFrameLocks noGrp="1"/>
          </p:cNvGraphicFramePr>
          <p:nvPr>
            <p:extLst>
              <p:ext uri="{D42A27DB-BD31-4B8C-83A1-F6EECF244321}">
                <p14:modId xmlns:p14="http://schemas.microsoft.com/office/powerpoint/2010/main" val="190161728"/>
              </p:ext>
            </p:extLst>
          </p:nvPr>
        </p:nvGraphicFramePr>
        <p:xfrm>
          <a:off x="1527777" y="125670"/>
          <a:ext cx="10478619" cy="885451"/>
        </p:xfrm>
        <a:graphic>
          <a:graphicData uri="http://schemas.openxmlformats.org/drawingml/2006/table">
            <a:tbl>
              <a:tblPr firstRow="1" bandRow="1">
                <a:tableStyleId>{5C22544A-7EE6-4342-B048-85BDC9FD1C3A}</a:tableStyleId>
              </a:tblPr>
              <a:tblGrid>
                <a:gridCol w="10478619"/>
              </a:tblGrid>
              <a:tr h="885451">
                <a:tc>
                  <a:txBody>
                    <a:bodyPr/>
                    <a:lstStyle/>
                    <a:p>
                      <a:pPr algn="ctr"/>
                      <a:r>
                        <a:rPr lang="es-MX" sz="4400" b="1" dirty="0" smtClean="0"/>
                        <a:t>Ejemplo</a:t>
                      </a:r>
                      <a:r>
                        <a:rPr lang="es-MX" sz="4400" b="1" baseline="0" dirty="0" smtClean="0"/>
                        <a:t> de c</a:t>
                      </a:r>
                      <a:r>
                        <a:rPr lang="es-MX" sz="4400" b="1" dirty="0" smtClean="0"/>
                        <a:t>orrelación</a:t>
                      </a:r>
                      <a:r>
                        <a:rPr lang="es-MX" sz="4400" b="1" baseline="0" dirty="0" smtClean="0"/>
                        <a:t> positiva débil</a:t>
                      </a:r>
                      <a:endParaRPr lang="es-MX" sz="4400" dirty="0"/>
                    </a:p>
                  </a:txBody>
                  <a:tcPr/>
                </a:tc>
              </a:tr>
            </a:tbl>
          </a:graphicData>
        </a:graphic>
      </p:graphicFrame>
      <p:graphicFrame>
        <p:nvGraphicFramePr>
          <p:cNvPr id="9" name="Tabla 8"/>
          <p:cNvGraphicFramePr>
            <a:graphicFrameLocks noGrp="1"/>
          </p:cNvGraphicFramePr>
          <p:nvPr>
            <p:extLst>
              <p:ext uri="{D42A27DB-BD31-4B8C-83A1-F6EECF244321}">
                <p14:modId xmlns:p14="http://schemas.microsoft.com/office/powerpoint/2010/main" val="3663451766"/>
              </p:ext>
            </p:extLst>
          </p:nvPr>
        </p:nvGraphicFramePr>
        <p:xfrm>
          <a:off x="183522" y="962356"/>
          <a:ext cx="1344254" cy="5852160"/>
        </p:xfrm>
        <a:graphic>
          <a:graphicData uri="http://schemas.openxmlformats.org/drawingml/2006/table">
            <a:tbl>
              <a:tblPr firstRow="1" bandRow="1">
                <a:tableStyleId>{5C22544A-7EE6-4342-B048-85BDC9FD1C3A}</a:tableStyleId>
              </a:tblPr>
              <a:tblGrid>
                <a:gridCol w="645007"/>
                <a:gridCol w="699247"/>
              </a:tblGrid>
              <a:tr h="357333">
                <a:tc>
                  <a:txBody>
                    <a:bodyPr/>
                    <a:lstStyle/>
                    <a:p>
                      <a:r>
                        <a:rPr lang="es-MX" dirty="0" smtClean="0"/>
                        <a:t>M</a:t>
                      </a:r>
                      <a:endParaRPr lang="es-MX" dirty="0"/>
                    </a:p>
                  </a:txBody>
                  <a:tcPr/>
                </a:tc>
                <a:tc>
                  <a:txBody>
                    <a:bodyPr/>
                    <a:lstStyle/>
                    <a:p>
                      <a:r>
                        <a:rPr lang="es-MX" dirty="0" smtClean="0"/>
                        <a:t>H</a:t>
                      </a:r>
                      <a:endParaRPr lang="es-MX" dirty="0"/>
                    </a:p>
                  </a:txBody>
                  <a:tcPr/>
                </a:tc>
              </a:tr>
              <a:tr h="297778">
                <a:tc>
                  <a:txBody>
                    <a:bodyPr/>
                    <a:lstStyle/>
                    <a:p>
                      <a:r>
                        <a:rPr lang="es-MX" sz="1400" dirty="0" smtClean="0"/>
                        <a:t>5</a:t>
                      </a:r>
                      <a:endParaRPr lang="es-MX" sz="1400" dirty="0"/>
                    </a:p>
                  </a:txBody>
                  <a:tcPr/>
                </a:tc>
                <a:tc>
                  <a:txBody>
                    <a:bodyPr/>
                    <a:lstStyle/>
                    <a:p>
                      <a:r>
                        <a:rPr lang="es-MX" sz="1400" dirty="0" smtClean="0"/>
                        <a:t>1</a:t>
                      </a:r>
                      <a:endParaRPr lang="es-MX" sz="1400" dirty="0"/>
                    </a:p>
                  </a:txBody>
                  <a:tcPr/>
                </a:tc>
              </a:tr>
              <a:tr h="297778">
                <a:tc>
                  <a:txBody>
                    <a:bodyPr/>
                    <a:lstStyle/>
                    <a:p>
                      <a:r>
                        <a:rPr lang="es-MX" sz="1400" dirty="0" smtClean="0"/>
                        <a:t>8</a:t>
                      </a:r>
                      <a:endParaRPr lang="es-MX" sz="1400" dirty="0"/>
                    </a:p>
                  </a:txBody>
                  <a:tcPr/>
                </a:tc>
                <a:tc>
                  <a:txBody>
                    <a:bodyPr/>
                    <a:lstStyle/>
                    <a:p>
                      <a:r>
                        <a:rPr lang="es-MX" sz="1400" dirty="0" smtClean="0"/>
                        <a:t>11.67</a:t>
                      </a:r>
                      <a:endParaRPr lang="es-MX" sz="1400" dirty="0"/>
                    </a:p>
                  </a:txBody>
                  <a:tcPr/>
                </a:tc>
              </a:tr>
              <a:tr h="297778">
                <a:tc>
                  <a:txBody>
                    <a:bodyPr/>
                    <a:lstStyle/>
                    <a:p>
                      <a:r>
                        <a:rPr lang="es-MX" sz="1400" dirty="0" smtClean="0"/>
                        <a:t>9</a:t>
                      </a:r>
                      <a:endParaRPr lang="es-MX" sz="1400" dirty="0"/>
                    </a:p>
                  </a:txBody>
                  <a:tcPr/>
                </a:tc>
                <a:tc>
                  <a:txBody>
                    <a:bodyPr/>
                    <a:lstStyle/>
                    <a:p>
                      <a:r>
                        <a:rPr lang="es-MX" sz="1400" dirty="0" smtClean="0"/>
                        <a:t>25</a:t>
                      </a:r>
                      <a:endParaRPr lang="es-MX" sz="1400" dirty="0"/>
                    </a:p>
                  </a:txBody>
                  <a:tcPr/>
                </a:tc>
              </a:tr>
              <a:tr h="297778">
                <a:tc>
                  <a:txBody>
                    <a:bodyPr/>
                    <a:lstStyle/>
                    <a:p>
                      <a:r>
                        <a:rPr lang="es-MX" sz="1400" dirty="0" smtClean="0"/>
                        <a:t>3</a:t>
                      </a:r>
                      <a:endParaRPr lang="es-MX" sz="1400" dirty="0"/>
                    </a:p>
                  </a:txBody>
                  <a:tcPr/>
                </a:tc>
                <a:tc>
                  <a:txBody>
                    <a:bodyPr/>
                    <a:lstStyle/>
                    <a:p>
                      <a:r>
                        <a:rPr lang="es-MX" sz="1400" dirty="0" smtClean="0"/>
                        <a:t>8.9</a:t>
                      </a:r>
                      <a:endParaRPr lang="es-MX" sz="1400" dirty="0"/>
                    </a:p>
                  </a:txBody>
                  <a:tcPr/>
                </a:tc>
              </a:tr>
              <a:tr h="297778">
                <a:tc>
                  <a:txBody>
                    <a:bodyPr/>
                    <a:lstStyle/>
                    <a:p>
                      <a:r>
                        <a:rPr lang="es-MX" sz="1400" dirty="0" smtClean="0"/>
                        <a:t>1</a:t>
                      </a:r>
                      <a:endParaRPr lang="es-MX" sz="1400" dirty="0"/>
                    </a:p>
                  </a:txBody>
                  <a:tcPr/>
                </a:tc>
                <a:tc>
                  <a:txBody>
                    <a:bodyPr/>
                    <a:lstStyle/>
                    <a:p>
                      <a:r>
                        <a:rPr lang="es-MX" sz="1400" dirty="0" smtClean="0"/>
                        <a:t>5.89</a:t>
                      </a:r>
                      <a:endParaRPr lang="es-MX" sz="1400" dirty="0"/>
                    </a:p>
                  </a:txBody>
                  <a:tcPr/>
                </a:tc>
              </a:tr>
              <a:tr h="297778">
                <a:tc>
                  <a:txBody>
                    <a:bodyPr/>
                    <a:lstStyle/>
                    <a:p>
                      <a:r>
                        <a:rPr lang="es-MX" sz="1400" dirty="0" smtClean="0"/>
                        <a:t>2</a:t>
                      </a:r>
                      <a:endParaRPr lang="es-MX" sz="1400" dirty="0"/>
                    </a:p>
                  </a:txBody>
                  <a:tcPr/>
                </a:tc>
                <a:tc>
                  <a:txBody>
                    <a:bodyPr/>
                    <a:lstStyle/>
                    <a:p>
                      <a:r>
                        <a:rPr lang="es-MX" sz="1400" dirty="0" smtClean="0"/>
                        <a:t>6.27</a:t>
                      </a:r>
                      <a:endParaRPr lang="es-MX" sz="1400" dirty="0"/>
                    </a:p>
                  </a:txBody>
                  <a:tcPr/>
                </a:tc>
              </a:tr>
              <a:tr h="297778">
                <a:tc>
                  <a:txBody>
                    <a:bodyPr/>
                    <a:lstStyle/>
                    <a:p>
                      <a:r>
                        <a:rPr lang="es-MX" sz="1400" dirty="0" smtClean="0"/>
                        <a:t>4</a:t>
                      </a:r>
                      <a:endParaRPr lang="es-MX" sz="1400" dirty="0"/>
                    </a:p>
                  </a:txBody>
                  <a:tcPr/>
                </a:tc>
                <a:tc>
                  <a:txBody>
                    <a:bodyPr/>
                    <a:lstStyle/>
                    <a:p>
                      <a:r>
                        <a:rPr lang="es-MX" sz="1400" dirty="0" smtClean="0"/>
                        <a:t>5.54</a:t>
                      </a:r>
                      <a:endParaRPr lang="es-MX" sz="1400" dirty="0"/>
                    </a:p>
                  </a:txBody>
                  <a:tcPr/>
                </a:tc>
              </a:tr>
              <a:tr h="297778">
                <a:tc>
                  <a:txBody>
                    <a:bodyPr/>
                    <a:lstStyle/>
                    <a:p>
                      <a:r>
                        <a:rPr lang="es-MX" sz="1400" dirty="0" smtClean="0"/>
                        <a:t>5</a:t>
                      </a:r>
                      <a:endParaRPr lang="es-MX" sz="1400" dirty="0"/>
                    </a:p>
                  </a:txBody>
                  <a:tcPr/>
                </a:tc>
                <a:tc>
                  <a:txBody>
                    <a:bodyPr/>
                    <a:lstStyle/>
                    <a:p>
                      <a:r>
                        <a:rPr lang="es-MX" sz="1400" dirty="0" smtClean="0"/>
                        <a:t>7.36</a:t>
                      </a:r>
                      <a:endParaRPr lang="es-MX" sz="1400" dirty="0"/>
                    </a:p>
                  </a:txBody>
                  <a:tcPr/>
                </a:tc>
              </a:tr>
              <a:tr h="297778">
                <a:tc>
                  <a:txBody>
                    <a:bodyPr/>
                    <a:lstStyle/>
                    <a:p>
                      <a:r>
                        <a:rPr lang="es-MX" sz="1400" dirty="0" smtClean="0"/>
                        <a:t>7</a:t>
                      </a:r>
                      <a:endParaRPr lang="es-MX" sz="1400" dirty="0"/>
                    </a:p>
                  </a:txBody>
                  <a:tcPr/>
                </a:tc>
                <a:tc>
                  <a:txBody>
                    <a:bodyPr/>
                    <a:lstStyle/>
                    <a:p>
                      <a:r>
                        <a:rPr lang="es-MX" sz="1400" dirty="0" smtClean="0"/>
                        <a:t>15.97</a:t>
                      </a:r>
                      <a:endParaRPr lang="es-MX" sz="1400" dirty="0"/>
                    </a:p>
                  </a:txBody>
                  <a:tcPr/>
                </a:tc>
              </a:tr>
              <a:tr h="297778">
                <a:tc>
                  <a:txBody>
                    <a:bodyPr/>
                    <a:lstStyle/>
                    <a:p>
                      <a:r>
                        <a:rPr lang="es-MX" sz="1400" dirty="0" smtClean="0"/>
                        <a:t>8</a:t>
                      </a:r>
                      <a:endParaRPr lang="es-MX" sz="1400" dirty="0"/>
                    </a:p>
                  </a:txBody>
                  <a:tcPr/>
                </a:tc>
                <a:tc>
                  <a:txBody>
                    <a:bodyPr/>
                    <a:lstStyle/>
                    <a:p>
                      <a:r>
                        <a:rPr lang="es-MX" sz="1400" dirty="0" smtClean="0"/>
                        <a:t>15</a:t>
                      </a:r>
                      <a:endParaRPr lang="es-MX" sz="1400" dirty="0"/>
                    </a:p>
                  </a:txBody>
                  <a:tcPr/>
                </a:tc>
              </a:tr>
              <a:tr h="297778">
                <a:tc>
                  <a:txBody>
                    <a:bodyPr/>
                    <a:lstStyle/>
                    <a:p>
                      <a:r>
                        <a:rPr lang="es-MX" sz="1400" dirty="0" smtClean="0"/>
                        <a:t>9</a:t>
                      </a:r>
                      <a:endParaRPr lang="es-MX" sz="1400" dirty="0"/>
                    </a:p>
                  </a:txBody>
                  <a:tcPr/>
                </a:tc>
                <a:tc>
                  <a:txBody>
                    <a:bodyPr/>
                    <a:lstStyle/>
                    <a:p>
                      <a:r>
                        <a:rPr lang="es-MX" sz="1400" dirty="0" smtClean="0"/>
                        <a:t>12.46</a:t>
                      </a:r>
                      <a:endParaRPr lang="es-MX" sz="1400" dirty="0"/>
                    </a:p>
                  </a:txBody>
                  <a:tcPr/>
                </a:tc>
              </a:tr>
              <a:tr h="297778">
                <a:tc>
                  <a:txBody>
                    <a:bodyPr/>
                    <a:lstStyle/>
                    <a:p>
                      <a:r>
                        <a:rPr lang="es-MX" sz="1400" dirty="0" smtClean="0"/>
                        <a:t>6</a:t>
                      </a:r>
                      <a:endParaRPr lang="es-MX" sz="1400" dirty="0"/>
                    </a:p>
                  </a:txBody>
                  <a:tcPr/>
                </a:tc>
                <a:tc>
                  <a:txBody>
                    <a:bodyPr/>
                    <a:lstStyle/>
                    <a:p>
                      <a:r>
                        <a:rPr lang="es-MX" sz="1400" dirty="0" smtClean="0"/>
                        <a:t>12</a:t>
                      </a:r>
                      <a:endParaRPr lang="es-MX" sz="1400" dirty="0"/>
                    </a:p>
                  </a:txBody>
                  <a:tcPr/>
                </a:tc>
              </a:tr>
              <a:tr h="297778">
                <a:tc>
                  <a:txBody>
                    <a:bodyPr/>
                    <a:lstStyle/>
                    <a:p>
                      <a:r>
                        <a:rPr lang="es-MX" sz="1400" dirty="0" smtClean="0"/>
                        <a:t>15</a:t>
                      </a:r>
                      <a:endParaRPr lang="es-MX" sz="1400" dirty="0"/>
                    </a:p>
                  </a:txBody>
                  <a:tcPr/>
                </a:tc>
                <a:tc>
                  <a:txBody>
                    <a:bodyPr/>
                    <a:lstStyle/>
                    <a:p>
                      <a:r>
                        <a:rPr lang="es-MX" sz="1400" dirty="0" smtClean="0"/>
                        <a:t>18.31</a:t>
                      </a:r>
                      <a:endParaRPr lang="es-MX" sz="1400" dirty="0"/>
                    </a:p>
                  </a:txBody>
                  <a:tcPr/>
                </a:tc>
              </a:tr>
              <a:tr h="297778">
                <a:tc>
                  <a:txBody>
                    <a:bodyPr/>
                    <a:lstStyle/>
                    <a:p>
                      <a:r>
                        <a:rPr lang="es-MX" sz="1400" dirty="0" smtClean="0"/>
                        <a:t>11</a:t>
                      </a:r>
                      <a:endParaRPr lang="es-MX" sz="1400" dirty="0"/>
                    </a:p>
                  </a:txBody>
                  <a:tcPr/>
                </a:tc>
                <a:tc>
                  <a:txBody>
                    <a:bodyPr/>
                    <a:lstStyle/>
                    <a:p>
                      <a:r>
                        <a:rPr lang="es-MX" sz="1400" dirty="0" smtClean="0"/>
                        <a:t>2</a:t>
                      </a:r>
                      <a:endParaRPr lang="es-MX" sz="1400" dirty="0"/>
                    </a:p>
                  </a:txBody>
                  <a:tcPr/>
                </a:tc>
              </a:tr>
              <a:tr h="297778">
                <a:tc>
                  <a:txBody>
                    <a:bodyPr/>
                    <a:lstStyle/>
                    <a:p>
                      <a:r>
                        <a:rPr lang="es-MX" sz="1400" dirty="0" smtClean="0"/>
                        <a:t>16</a:t>
                      </a:r>
                      <a:endParaRPr lang="es-MX" sz="1400" dirty="0"/>
                    </a:p>
                  </a:txBody>
                  <a:tcPr/>
                </a:tc>
                <a:tc>
                  <a:txBody>
                    <a:bodyPr/>
                    <a:lstStyle/>
                    <a:p>
                      <a:r>
                        <a:rPr lang="es-MX" sz="1400" dirty="0" smtClean="0"/>
                        <a:t>24.45</a:t>
                      </a:r>
                      <a:endParaRPr lang="es-MX" sz="1400" dirty="0"/>
                    </a:p>
                  </a:txBody>
                  <a:tcPr/>
                </a:tc>
              </a:tr>
              <a:tr h="297778">
                <a:tc>
                  <a:txBody>
                    <a:bodyPr/>
                    <a:lstStyle/>
                    <a:p>
                      <a:r>
                        <a:rPr lang="es-MX" sz="1400" dirty="0" smtClean="0"/>
                        <a:t>14</a:t>
                      </a:r>
                      <a:endParaRPr lang="es-MX" sz="1400" dirty="0"/>
                    </a:p>
                  </a:txBody>
                  <a:tcPr/>
                </a:tc>
                <a:tc>
                  <a:txBody>
                    <a:bodyPr/>
                    <a:lstStyle/>
                    <a:p>
                      <a:r>
                        <a:rPr lang="es-MX" sz="1400" dirty="0" smtClean="0"/>
                        <a:t>21.36</a:t>
                      </a:r>
                      <a:endParaRPr lang="es-MX" sz="1400" dirty="0"/>
                    </a:p>
                  </a:txBody>
                  <a:tcPr/>
                </a:tc>
              </a:tr>
              <a:tr h="297778">
                <a:tc>
                  <a:txBody>
                    <a:bodyPr/>
                    <a:lstStyle/>
                    <a:p>
                      <a:r>
                        <a:rPr lang="es-MX" sz="1400" dirty="0" smtClean="0"/>
                        <a:t>19</a:t>
                      </a:r>
                      <a:endParaRPr lang="es-MX" sz="1400" dirty="0"/>
                    </a:p>
                  </a:txBody>
                  <a:tcPr/>
                </a:tc>
                <a:tc>
                  <a:txBody>
                    <a:bodyPr/>
                    <a:lstStyle/>
                    <a:p>
                      <a:r>
                        <a:rPr lang="es-MX" sz="1400" dirty="0" smtClean="0"/>
                        <a:t>23.21</a:t>
                      </a:r>
                      <a:endParaRPr lang="es-MX" sz="1400" dirty="0"/>
                    </a:p>
                  </a:txBody>
                  <a:tcPr/>
                </a:tc>
              </a:tr>
              <a:tr h="297778">
                <a:tc>
                  <a:txBody>
                    <a:bodyPr/>
                    <a:lstStyle/>
                    <a:p>
                      <a:r>
                        <a:rPr lang="es-MX" sz="1400" dirty="0" smtClean="0"/>
                        <a:t>5.5</a:t>
                      </a:r>
                      <a:endParaRPr lang="es-MX" sz="1400" dirty="0"/>
                    </a:p>
                  </a:txBody>
                  <a:tcPr/>
                </a:tc>
                <a:tc>
                  <a:txBody>
                    <a:bodyPr/>
                    <a:lstStyle/>
                    <a:p>
                      <a:r>
                        <a:rPr lang="es-MX" sz="1400" dirty="0" smtClean="0"/>
                        <a:t>2</a:t>
                      </a:r>
                      <a:endParaRPr lang="es-MX" sz="1400" dirty="0"/>
                    </a:p>
                  </a:txBody>
                  <a:tcPr/>
                </a:tc>
              </a:tr>
            </a:tbl>
          </a:graphicData>
        </a:graphic>
      </p:graphicFrame>
      <p:sp>
        <p:nvSpPr>
          <p:cNvPr id="10" name="CuadroTexto 9"/>
          <p:cNvSpPr txBox="1"/>
          <p:nvPr/>
        </p:nvSpPr>
        <p:spPr>
          <a:xfrm>
            <a:off x="2070847" y="4854388"/>
            <a:ext cx="9762565" cy="1569660"/>
          </a:xfrm>
          <a:prstGeom prst="rect">
            <a:avLst/>
          </a:prstGeom>
          <a:noFill/>
        </p:spPr>
        <p:txBody>
          <a:bodyPr wrap="square" rtlCol="0">
            <a:spAutoFit/>
          </a:bodyPr>
          <a:lstStyle/>
          <a:p>
            <a:pPr algn="just"/>
            <a:r>
              <a:rPr lang="es-MX" sz="2400" b="1" dirty="0" smtClean="0"/>
              <a:t>Se obtiene una correlación débil entre las </a:t>
            </a:r>
            <a:r>
              <a:rPr lang="es-MX" sz="2400" b="1" dirty="0" err="1" smtClean="0"/>
              <a:t>variales</a:t>
            </a:r>
            <a:r>
              <a:rPr lang="es-MX" sz="2400" b="1" dirty="0" smtClean="0"/>
              <a:t> “M”  y “N” , lo que se identifica en el coeficiente de correlación y determinación respectivamente. Se presentan los resultados utilizando Excel y el programa Curva Experta.</a:t>
            </a:r>
            <a:endParaRPr lang="es-MX" sz="2400" b="1" dirty="0"/>
          </a:p>
        </p:txBody>
      </p:sp>
    </p:spTree>
    <p:extLst>
      <p:ext uri="{BB962C8B-B14F-4D97-AF65-F5344CB8AC3E}">
        <p14:creationId xmlns:p14="http://schemas.microsoft.com/office/powerpoint/2010/main" val="23899123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endParaRPr lang="es-MX" dirty="0"/>
          </a:p>
        </p:txBody>
      </p:sp>
      <p:graphicFrame>
        <p:nvGraphicFramePr>
          <p:cNvPr id="5" name="Tabla 4"/>
          <p:cNvGraphicFramePr>
            <a:graphicFrameLocks noGrp="1"/>
          </p:cNvGraphicFramePr>
          <p:nvPr>
            <p:extLst>
              <p:ext uri="{D42A27DB-BD31-4B8C-83A1-F6EECF244321}">
                <p14:modId xmlns:p14="http://schemas.microsoft.com/office/powerpoint/2010/main" val="2094271862"/>
              </p:ext>
            </p:extLst>
          </p:nvPr>
        </p:nvGraphicFramePr>
        <p:xfrm>
          <a:off x="1431661" y="3114593"/>
          <a:ext cx="9057045" cy="1015366"/>
        </p:xfrm>
        <a:graphic>
          <a:graphicData uri="http://schemas.openxmlformats.org/drawingml/2006/table">
            <a:tbl>
              <a:tblPr firstRow="1" bandRow="1">
                <a:tableStyleId>{5C22544A-7EE6-4342-B048-85BDC9FD1C3A}</a:tableStyleId>
              </a:tblPr>
              <a:tblGrid>
                <a:gridCol w="9057045"/>
              </a:tblGrid>
              <a:tr h="1015366">
                <a:tc>
                  <a:txBody>
                    <a:bodyPr/>
                    <a:lstStyle/>
                    <a:p>
                      <a:pPr algn="ctr"/>
                      <a:r>
                        <a:rPr lang="es-MX" sz="5400" b="1" dirty="0" smtClean="0"/>
                        <a:t>4.Consideraciones</a:t>
                      </a:r>
                      <a:endParaRPr lang="es-MX" sz="5400" dirty="0"/>
                    </a:p>
                  </a:txBody>
                  <a:tcPr/>
                </a:tc>
              </a:tr>
            </a:tbl>
          </a:graphicData>
        </a:graphic>
      </p:graphicFrame>
      <p:sp>
        <p:nvSpPr>
          <p:cNvPr id="6" name="Título 5"/>
          <p:cNvSpPr>
            <a:spLocks noGrp="1"/>
          </p:cNvSpPr>
          <p:nvPr>
            <p:ph type="title"/>
          </p:nvPr>
        </p:nvSpPr>
        <p:spPr/>
        <p:txBody>
          <a:bodyPr/>
          <a:lstStyle/>
          <a:p>
            <a:endParaRPr lang="es-MX"/>
          </a:p>
        </p:txBody>
      </p:sp>
    </p:spTree>
    <p:extLst>
      <p:ext uri="{BB962C8B-B14F-4D97-AF65-F5344CB8AC3E}">
        <p14:creationId xmlns:p14="http://schemas.microsoft.com/office/powerpoint/2010/main" val="6658705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05691" y="140985"/>
            <a:ext cx="10515600" cy="1325563"/>
          </a:xfrm>
        </p:spPr>
        <p:txBody>
          <a:bodyPr/>
          <a:lstStyle/>
          <a:p>
            <a:endParaRPr lang="es-MX" b="1" dirty="0"/>
          </a:p>
        </p:txBody>
      </p:sp>
      <p:pic>
        <p:nvPicPr>
          <p:cNvPr id="4" name="Marcador de contenido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71532" y="300038"/>
            <a:ext cx="2095500" cy="1390650"/>
          </a:xfrm>
          <a:prstGeom prst="rect">
            <a:avLst/>
          </a:prstGeom>
        </p:spPr>
      </p:pic>
      <p:graphicFrame>
        <p:nvGraphicFramePr>
          <p:cNvPr id="5" name="Diagrama 4"/>
          <p:cNvGraphicFramePr/>
          <p:nvPr>
            <p:extLst>
              <p:ext uri="{D42A27DB-BD31-4B8C-83A1-F6EECF244321}">
                <p14:modId xmlns:p14="http://schemas.microsoft.com/office/powerpoint/2010/main" val="1236144048"/>
              </p:ext>
            </p:extLst>
          </p:nvPr>
        </p:nvGraphicFramePr>
        <p:xfrm>
          <a:off x="1443532" y="1307495"/>
          <a:ext cx="8964492"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Tabla 5"/>
          <p:cNvGraphicFramePr>
            <a:graphicFrameLocks noGrp="1"/>
          </p:cNvGraphicFramePr>
          <p:nvPr>
            <p:extLst>
              <p:ext uri="{D42A27DB-BD31-4B8C-83A1-F6EECF244321}">
                <p14:modId xmlns:p14="http://schemas.microsoft.com/office/powerpoint/2010/main" val="2661222242"/>
              </p:ext>
            </p:extLst>
          </p:nvPr>
        </p:nvGraphicFramePr>
        <p:xfrm>
          <a:off x="2070847" y="300038"/>
          <a:ext cx="6377556" cy="762000"/>
        </p:xfrm>
        <a:graphic>
          <a:graphicData uri="http://schemas.openxmlformats.org/drawingml/2006/table">
            <a:tbl>
              <a:tblPr firstRow="1" bandRow="1">
                <a:tableStyleId>{5C22544A-7EE6-4342-B048-85BDC9FD1C3A}</a:tableStyleId>
              </a:tblPr>
              <a:tblGrid>
                <a:gridCol w="6377556"/>
              </a:tblGrid>
              <a:tr h="654703">
                <a:tc>
                  <a:txBody>
                    <a:bodyPr/>
                    <a:lstStyle/>
                    <a:p>
                      <a:pPr algn="ctr"/>
                      <a:r>
                        <a:rPr lang="es-MX" sz="4400" b="1" dirty="0" smtClean="0"/>
                        <a:t> Usos</a:t>
                      </a:r>
                      <a:endParaRPr lang="es-MX" sz="4400" dirty="0"/>
                    </a:p>
                  </a:txBody>
                  <a:tcPr/>
                </a:tc>
              </a:tr>
            </a:tbl>
          </a:graphicData>
        </a:graphic>
      </p:graphicFrame>
    </p:spTree>
    <p:extLst>
      <p:ext uri="{BB962C8B-B14F-4D97-AF65-F5344CB8AC3E}">
        <p14:creationId xmlns:p14="http://schemas.microsoft.com/office/powerpoint/2010/main" val="17641994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3181" y="62304"/>
            <a:ext cx="10515600" cy="1325563"/>
          </a:xfrm>
        </p:spPr>
        <p:txBody>
          <a:bodyPr>
            <a:normAutofit/>
          </a:bodyPr>
          <a:lstStyle/>
          <a:p>
            <a:endParaRPr lang="es-MX" b="1"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15475" y="0"/>
            <a:ext cx="2676525" cy="1704975"/>
          </a:xfrm>
          <a:prstGeom prst="rect">
            <a:avLst/>
          </a:prstGeom>
        </p:spPr>
      </p:pic>
      <p:graphicFrame>
        <p:nvGraphicFramePr>
          <p:cNvPr id="6" name="Tabla 5"/>
          <p:cNvGraphicFramePr>
            <a:graphicFrameLocks noGrp="1"/>
          </p:cNvGraphicFramePr>
          <p:nvPr>
            <p:extLst>
              <p:ext uri="{D42A27DB-BD31-4B8C-83A1-F6EECF244321}">
                <p14:modId xmlns:p14="http://schemas.microsoft.com/office/powerpoint/2010/main" val="2065162400"/>
              </p:ext>
            </p:extLst>
          </p:nvPr>
        </p:nvGraphicFramePr>
        <p:xfrm>
          <a:off x="2888063" y="37661"/>
          <a:ext cx="5701552" cy="762000"/>
        </p:xfrm>
        <a:graphic>
          <a:graphicData uri="http://schemas.openxmlformats.org/drawingml/2006/table">
            <a:tbl>
              <a:tblPr firstRow="1" bandRow="1">
                <a:tableStyleId>{5C22544A-7EE6-4342-B048-85BDC9FD1C3A}</a:tableStyleId>
              </a:tblPr>
              <a:tblGrid>
                <a:gridCol w="5701552"/>
              </a:tblGrid>
              <a:tr h="540563">
                <a:tc>
                  <a:txBody>
                    <a:bodyPr/>
                    <a:lstStyle/>
                    <a:p>
                      <a:pPr algn="ctr"/>
                      <a:r>
                        <a:rPr lang="es-MX" sz="4400" b="1" dirty="0" smtClean="0"/>
                        <a:t>Limitantes</a:t>
                      </a:r>
                      <a:endParaRPr lang="es-MX" sz="4400" dirty="0"/>
                    </a:p>
                  </a:txBody>
                  <a:tcPr/>
                </a:tc>
              </a:tr>
            </a:tbl>
          </a:graphicData>
        </a:graphic>
      </p:graphicFrame>
      <p:graphicFrame>
        <p:nvGraphicFramePr>
          <p:cNvPr id="10" name="Diagrama 9"/>
          <p:cNvGraphicFramePr/>
          <p:nvPr>
            <p:extLst/>
          </p:nvPr>
        </p:nvGraphicFramePr>
        <p:xfrm>
          <a:off x="888998" y="1387866"/>
          <a:ext cx="10253571"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593455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b="1" dirty="0"/>
          </a:p>
        </p:txBody>
      </p:sp>
      <p:sp>
        <p:nvSpPr>
          <p:cNvPr id="3" name="Marcador de contenido 2"/>
          <p:cNvSpPr>
            <a:spLocks noGrp="1"/>
          </p:cNvSpPr>
          <p:nvPr>
            <p:ph idx="1"/>
          </p:nvPr>
        </p:nvSpPr>
        <p:spPr>
          <a:xfrm>
            <a:off x="1202919" y="2215286"/>
            <a:ext cx="9784080" cy="4198961"/>
          </a:xfrm>
        </p:spPr>
        <p:txBody>
          <a:bodyPr>
            <a:normAutofit/>
          </a:bodyPr>
          <a:lstStyle/>
          <a:p>
            <a:pPr marL="514350" indent="-514350">
              <a:buFont typeface="+mj-lt"/>
              <a:buAutoNum type="arabicPeriod"/>
            </a:pPr>
            <a:r>
              <a:rPr lang="es-MX" sz="3600" b="1" dirty="0" smtClean="0"/>
              <a:t>Correlación y regresión lineal</a:t>
            </a:r>
          </a:p>
          <a:p>
            <a:pPr marL="514350" indent="-514350">
              <a:buFont typeface="+mj-lt"/>
              <a:buAutoNum type="arabicPeriod"/>
            </a:pPr>
            <a:r>
              <a:rPr lang="es-MX" sz="3600" b="1" dirty="0" smtClean="0"/>
              <a:t>C0eficiente de </a:t>
            </a:r>
            <a:r>
              <a:rPr lang="es-MX" sz="3600" b="1" dirty="0" smtClean="0"/>
              <a:t>correlación y determinación</a:t>
            </a:r>
          </a:p>
          <a:p>
            <a:pPr marL="514350" indent="-514350">
              <a:buFont typeface="+mj-lt"/>
              <a:buAutoNum type="arabicPeriod"/>
            </a:pPr>
            <a:r>
              <a:rPr lang="es-MX" sz="3600" b="1" dirty="0" smtClean="0"/>
              <a:t>Ejemplos</a:t>
            </a:r>
            <a:endParaRPr lang="es-MX" sz="3600" b="1" dirty="0" smtClean="0"/>
          </a:p>
          <a:p>
            <a:pPr marL="514350" indent="-514350">
              <a:buFont typeface="+mj-lt"/>
              <a:buAutoNum type="arabicPeriod"/>
            </a:pPr>
            <a:r>
              <a:rPr lang="es-MX" sz="3600" b="1" dirty="0" smtClean="0"/>
              <a:t>Consideraciones</a:t>
            </a:r>
            <a:endParaRPr lang="es-MX" sz="3600" b="1" dirty="0" smtClean="0"/>
          </a:p>
          <a:p>
            <a:pPr marL="514350" indent="-514350">
              <a:buFont typeface="+mj-lt"/>
              <a:buAutoNum type="arabicPeriod"/>
            </a:pPr>
            <a:r>
              <a:rPr lang="es-MX" sz="3600" b="1" dirty="0" smtClean="0"/>
              <a:t>Referencias</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963" y="251791"/>
            <a:ext cx="2066925" cy="2219325"/>
          </a:xfrm>
          <a:prstGeom prst="rect">
            <a:avLst/>
          </a:prstGeom>
        </p:spPr>
      </p:pic>
      <p:graphicFrame>
        <p:nvGraphicFramePr>
          <p:cNvPr id="6" name="Tabla 5"/>
          <p:cNvGraphicFramePr>
            <a:graphicFrameLocks noGrp="1"/>
          </p:cNvGraphicFramePr>
          <p:nvPr>
            <p:extLst>
              <p:ext uri="{D42A27DB-BD31-4B8C-83A1-F6EECF244321}">
                <p14:modId xmlns:p14="http://schemas.microsoft.com/office/powerpoint/2010/main" val="3511021960"/>
              </p:ext>
            </p:extLst>
          </p:nvPr>
        </p:nvGraphicFramePr>
        <p:xfrm>
          <a:off x="2930776" y="351972"/>
          <a:ext cx="4975411" cy="914400"/>
        </p:xfrm>
        <a:graphic>
          <a:graphicData uri="http://schemas.openxmlformats.org/drawingml/2006/table">
            <a:tbl>
              <a:tblPr firstRow="1" bandRow="1">
                <a:tableStyleId>{5C22544A-7EE6-4342-B048-85BDC9FD1C3A}</a:tableStyleId>
              </a:tblPr>
              <a:tblGrid>
                <a:gridCol w="4975411"/>
              </a:tblGrid>
              <a:tr h="885451">
                <a:tc>
                  <a:txBody>
                    <a:bodyPr/>
                    <a:lstStyle/>
                    <a:p>
                      <a:pPr algn="ctr"/>
                      <a:r>
                        <a:rPr lang="es-MX" sz="5400" b="1" dirty="0" smtClean="0"/>
                        <a:t>Contenido</a:t>
                      </a:r>
                      <a:endParaRPr lang="es-MX" sz="5400" dirty="0"/>
                    </a:p>
                  </a:txBody>
                  <a:tcPr/>
                </a:tc>
              </a:tr>
            </a:tbl>
          </a:graphicData>
        </a:graphic>
      </p:graphicFrame>
    </p:spTree>
    <p:extLst>
      <p:ext uri="{BB962C8B-B14F-4D97-AF65-F5344CB8AC3E}">
        <p14:creationId xmlns:p14="http://schemas.microsoft.com/office/powerpoint/2010/main" val="3944083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88623" y="1407317"/>
            <a:ext cx="10233800" cy="4351338"/>
          </a:xfrm>
        </p:spPr>
        <p:txBody>
          <a:bodyPr/>
          <a:lstStyle/>
          <a:p>
            <a:endParaRPr lang="es-MX" dirty="0"/>
          </a:p>
        </p:txBody>
      </p:sp>
      <p:pic>
        <p:nvPicPr>
          <p:cNvPr id="2050" name="Picture 2" descr="Image result for correlaciones espuri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04355" y="3505634"/>
            <a:ext cx="2505075" cy="1819276"/>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09945" y="50347"/>
            <a:ext cx="2333625" cy="1962150"/>
          </a:xfrm>
          <a:prstGeom prst="rect">
            <a:avLst/>
          </a:prstGeom>
        </p:spPr>
      </p:pic>
      <p:graphicFrame>
        <p:nvGraphicFramePr>
          <p:cNvPr id="4" name="Diagrama 3"/>
          <p:cNvGraphicFramePr/>
          <p:nvPr>
            <p:extLst>
              <p:ext uri="{D42A27DB-BD31-4B8C-83A1-F6EECF244321}">
                <p14:modId xmlns:p14="http://schemas.microsoft.com/office/powerpoint/2010/main" val="3111379562"/>
              </p:ext>
            </p:extLst>
          </p:nvPr>
        </p:nvGraphicFramePr>
        <p:xfrm>
          <a:off x="631845" y="1143001"/>
          <a:ext cx="8875226" cy="556708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7" name="Tabla 6"/>
          <p:cNvGraphicFramePr>
            <a:graphicFrameLocks noGrp="1"/>
          </p:cNvGraphicFramePr>
          <p:nvPr>
            <p:extLst>
              <p:ext uri="{D42A27DB-BD31-4B8C-83A1-F6EECF244321}">
                <p14:modId xmlns:p14="http://schemas.microsoft.com/office/powerpoint/2010/main" val="2896061425"/>
              </p:ext>
            </p:extLst>
          </p:nvPr>
        </p:nvGraphicFramePr>
        <p:xfrm>
          <a:off x="2003351" y="-33168"/>
          <a:ext cx="6377556" cy="762000"/>
        </p:xfrm>
        <a:graphic>
          <a:graphicData uri="http://schemas.openxmlformats.org/drawingml/2006/table">
            <a:tbl>
              <a:tblPr firstRow="1" bandRow="1">
                <a:tableStyleId>{5C22544A-7EE6-4342-B048-85BDC9FD1C3A}</a:tableStyleId>
              </a:tblPr>
              <a:tblGrid>
                <a:gridCol w="6377556"/>
              </a:tblGrid>
              <a:tr h="654703">
                <a:tc>
                  <a:txBody>
                    <a:bodyPr/>
                    <a:lstStyle/>
                    <a:p>
                      <a:pPr algn="ctr"/>
                      <a:r>
                        <a:rPr lang="es-MX" sz="4400" b="1" dirty="0" smtClean="0"/>
                        <a:t> Precauciones </a:t>
                      </a:r>
                      <a:endParaRPr lang="es-MX" sz="4400" dirty="0"/>
                    </a:p>
                  </a:txBody>
                  <a:tcPr/>
                </a:tc>
              </a:tr>
            </a:tbl>
          </a:graphicData>
        </a:graphic>
      </p:graphicFrame>
    </p:spTree>
    <p:extLst>
      <p:ext uri="{BB962C8B-B14F-4D97-AF65-F5344CB8AC3E}">
        <p14:creationId xmlns:p14="http://schemas.microsoft.com/office/powerpoint/2010/main" val="28345783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a:xfrm>
            <a:off x="1120000" y="2134907"/>
            <a:ext cx="10233800" cy="4351338"/>
          </a:xfrm>
        </p:spPr>
        <p:txBody>
          <a:bodyPr/>
          <a:lstStyle/>
          <a:p>
            <a:pPr marL="514350" indent="-514350">
              <a:buFont typeface="+mj-lt"/>
              <a:buAutoNum type="arabicPeriod"/>
            </a:pPr>
            <a:r>
              <a:rPr lang="es-MX" sz="2400" dirty="0" smtClean="0"/>
              <a:t>Morales, V. P. (2005). Estadística </a:t>
            </a:r>
            <a:r>
              <a:rPr lang="es-MX" sz="2400" dirty="0"/>
              <a:t>aplicada a las Ciencias Sociales  Correlación y Covarianza • Universidad Pontificia Comillas • </a:t>
            </a:r>
            <a:r>
              <a:rPr lang="es-MX" sz="2400" dirty="0" smtClean="0"/>
              <a:t>Madrid: </a:t>
            </a:r>
            <a:r>
              <a:rPr lang="es-MX" sz="2400" dirty="0"/>
              <a:t>Facultad de Ciencias Humanas y Sociales Departamento de Metodología y Evaluación </a:t>
            </a:r>
            <a:r>
              <a:rPr lang="es-MX" sz="2400" dirty="0" smtClean="0"/>
              <a:t>Pedro </a:t>
            </a:r>
            <a:r>
              <a:rPr lang="es-MX" sz="2400" dirty="0"/>
              <a:t>Morales </a:t>
            </a:r>
            <a:r>
              <a:rPr lang="es-MX" sz="2400" dirty="0" smtClean="0"/>
              <a:t>Vallejo.</a:t>
            </a:r>
          </a:p>
          <a:p>
            <a:pPr marL="0" indent="0">
              <a:buNone/>
            </a:pPr>
            <a:endParaRPr lang="es-MX" sz="2400" dirty="0" smtClean="0"/>
          </a:p>
          <a:p>
            <a:pPr marL="514350" indent="-514350">
              <a:buFont typeface="+mj-lt"/>
              <a:buAutoNum type="arabicPeriod"/>
            </a:pPr>
            <a:r>
              <a:rPr lang="es-MX" sz="2400" dirty="0"/>
              <a:t>Hernández, R., Fernández C. y Baptista, P. (2008). Metodología de la Investigación. México: Mc Graw Hill.</a:t>
            </a:r>
          </a:p>
          <a:p>
            <a:pPr marL="0" indent="0">
              <a:buNone/>
            </a:pP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3607253107"/>
              </p:ext>
            </p:extLst>
          </p:nvPr>
        </p:nvGraphicFramePr>
        <p:xfrm>
          <a:off x="3240741" y="365125"/>
          <a:ext cx="5701552" cy="914400"/>
        </p:xfrm>
        <a:graphic>
          <a:graphicData uri="http://schemas.openxmlformats.org/drawingml/2006/table">
            <a:tbl>
              <a:tblPr firstRow="1" bandRow="1">
                <a:tableStyleId>{5C22544A-7EE6-4342-B048-85BDC9FD1C3A}</a:tableStyleId>
              </a:tblPr>
              <a:tblGrid>
                <a:gridCol w="5701552"/>
              </a:tblGrid>
              <a:tr h="885451">
                <a:tc>
                  <a:txBody>
                    <a:bodyPr/>
                    <a:lstStyle/>
                    <a:p>
                      <a:pPr algn="ctr"/>
                      <a:r>
                        <a:rPr lang="es-MX" sz="5400" dirty="0" smtClean="0"/>
                        <a:t>5. </a:t>
                      </a:r>
                      <a:r>
                        <a:rPr lang="es-MX" sz="5400" dirty="0" smtClean="0"/>
                        <a:t>Referencias</a:t>
                      </a:r>
                      <a:endParaRPr lang="es-MX" sz="5400" dirty="0"/>
                    </a:p>
                  </a:txBody>
                  <a:tcPr/>
                </a:tc>
              </a:tr>
            </a:tbl>
          </a:graphicData>
        </a:graphic>
      </p:graphicFrame>
    </p:spTree>
    <p:extLst>
      <p:ext uri="{BB962C8B-B14F-4D97-AF65-F5344CB8AC3E}">
        <p14:creationId xmlns:p14="http://schemas.microsoft.com/office/powerpoint/2010/main" val="29321241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endParaRPr lang="es-MX" dirty="0"/>
          </a:p>
        </p:txBody>
      </p:sp>
      <p:graphicFrame>
        <p:nvGraphicFramePr>
          <p:cNvPr id="5" name="Tabla 4"/>
          <p:cNvGraphicFramePr>
            <a:graphicFrameLocks noGrp="1"/>
          </p:cNvGraphicFramePr>
          <p:nvPr>
            <p:extLst>
              <p:ext uri="{D42A27DB-BD31-4B8C-83A1-F6EECF244321}">
                <p14:modId xmlns:p14="http://schemas.microsoft.com/office/powerpoint/2010/main" val="819954613"/>
              </p:ext>
            </p:extLst>
          </p:nvPr>
        </p:nvGraphicFramePr>
        <p:xfrm>
          <a:off x="1431661" y="3114593"/>
          <a:ext cx="9057045" cy="1737360"/>
        </p:xfrm>
        <a:graphic>
          <a:graphicData uri="http://schemas.openxmlformats.org/drawingml/2006/table">
            <a:tbl>
              <a:tblPr firstRow="1" bandRow="1">
                <a:tableStyleId>{5C22544A-7EE6-4342-B048-85BDC9FD1C3A}</a:tableStyleId>
              </a:tblPr>
              <a:tblGrid>
                <a:gridCol w="9057045"/>
              </a:tblGrid>
              <a:tr h="1015366">
                <a:tc>
                  <a:txBody>
                    <a:bodyPr/>
                    <a:lstStyle/>
                    <a:p>
                      <a:pPr algn="ctr"/>
                      <a:r>
                        <a:rPr lang="es-MX" sz="5400" b="1" dirty="0" smtClean="0"/>
                        <a:t>1.</a:t>
                      </a:r>
                      <a:r>
                        <a:rPr lang="es-MX" sz="5400" b="1" baseline="0" dirty="0" smtClean="0"/>
                        <a:t> Correlación y regresión lineal</a:t>
                      </a:r>
                      <a:endParaRPr lang="es-MX" sz="5400" dirty="0"/>
                    </a:p>
                  </a:txBody>
                  <a:tcPr/>
                </a:tc>
              </a:tr>
            </a:tbl>
          </a:graphicData>
        </a:graphic>
      </p:graphicFrame>
      <p:sp>
        <p:nvSpPr>
          <p:cNvPr id="6" name="Título 5"/>
          <p:cNvSpPr>
            <a:spLocks noGrp="1"/>
          </p:cNvSpPr>
          <p:nvPr>
            <p:ph type="title"/>
          </p:nvPr>
        </p:nvSpPr>
        <p:spPr/>
        <p:txBody>
          <a:bodyPr/>
          <a:lstStyle/>
          <a:p>
            <a:endParaRPr lang="es-MX"/>
          </a:p>
        </p:txBody>
      </p:sp>
    </p:spTree>
    <p:extLst>
      <p:ext uri="{BB962C8B-B14F-4D97-AF65-F5344CB8AC3E}">
        <p14:creationId xmlns:p14="http://schemas.microsoft.com/office/powerpoint/2010/main" val="438286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a 5"/>
          <p:cNvGraphicFramePr>
            <a:graphicFrameLocks noGrp="1"/>
          </p:cNvGraphicFramePr>
          <p:nvPr>
            <p:extLst>
              <p:ext uri="{D42A27DB-BD31-4B8C-83A1-F6EECF244321}">
                <p14:modId xmlns:p14="http://schemas.microsoft.com/office/powerpoint/2010/main" val="3666081587"/>
              </p:ext>
            </p:extLst>
          </p:nvPr>
        </p:nvGraphicFramePr>
        <p:xfrm>
          <a:off x="771613" y="240158"/>
          <a:ext cx="10147748" cy="6202695"/>
        </p:xfrm>
        <a:graphic>
          <a:graphicData uri="http://schemas.openxmlformats.org/drawingml/2006/table">
            <a:tbl>
              <a:tblPr firstRow="1" bandRow="1">
                <a:tableStyleId>{5C22544A-7EE6-4342-B048-85BDC9FD1C3A}</a:tableStyleId>
              </a:tblPr>
              <a:tblGrid>
                <a:gridCol w="10147748"/>
              </a:tblGrid>
              <a:tr h="9313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5400" dirty="0" smtClean="0"/>
                        <a:t>1. Correlación </a:t>
                      </a:r>
                      <a:r>
                        <a:rPr lang="es-MX" sz="5400" dirty="0" smtClean="0"/>
                        <a:t>y regresión lineal </a:t>
                      </a:r>
                      <a:endParaRPr lang="es-MX" sz="5400" dirty="0" smtClean="0"/>
                    </a:p>
                    <a:p>
                      <a:endParaRPr lang="es-MX" dirty="0"/>
                    </a:p>
                  </a:txBody>
                  <a:tcPr/>
                </a:tc>
              </a:tr>
              <a:tr h="752233">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2400" dirty="0" smtClean="0"/>
                        <a:t>Dos variables están relacionadas si varían conjuntamente</a:t>
                      </a:r>
                    </a:p>
                    <a:p>
                      <a:pPr algn="just"/>
                      <a:endParaRPr lang="es-MX" sz="2400" dirty="0"/>
                    </a:p>
                  </a:txBody>
                  <a:tcPr/>
                </a:tc>
              </a:tr>
              <a:tr h="1397005">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2400" dirty="0" smtClean="0"/>
                        <a:t>La correlación se define por la </a:t>
                      </a:r>
                      <a:r>
                        <a:rPr lang="es-MX" sz="2400" dirty="0" err="1" smtClean="0"/>
                        <a:t>co</a:t>
                      </a:r>
                      <a:r>
                        <a:rPr lang="es-MX" sz="2400" dirty="0" smtClean="0"/>
                        <a:t>-variación, es una medida de relación y se mide por el coeficiente de correlación (r de Pearson) en el caso de investigación cuantitativa donde se tienen variables de esta misma naturaleza</a:t>
                      </a:r>
                    </a:p>
                  </a:txBody>
                  <a:tcPr/>
                </a:tc>
              </a:tr>
              <a:tr h="1074619">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2400" dirty="0" smtClean="0"/>
                        <a:t>Una correlación es una medida del grado en que dos variables se encuentran relacionadas. </a:t>
                      </a:r>
                    </a:p>
                  </a:txBody>
                  <a:tcPr/>
                </a:tc>
              </a:tr>
              <a:tr h="1719391">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2400" dirty="0" smtClean="0"/>
                        <a:t>Un estudio correlacional puede intentar determinar si individuos con una puntuación alta en una variable también tiene puntuación alta en una segunda variable y si individuos con una baja puntuación en una variable también tienen baja puntuación en la segunda. </a:t>
                      </a:r>
                    </a:p>
                  </a:txBody>
                  <a:tcPr/>
                </a:tc>
              </a:tr>
            </a:tbl>
          </a:graphicData>
        </a:graphic>
      </p:graphicFrame>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7024" y="0"/>
            <a:ext cx="2164976" cy="2164976"/>
          </a:xfrm>
          <a:prstGeom prst="rect">
            <a:avLst/>
          </a:prstGeom>
        </p:spPr>
      </p:pic>
    </p:spTree>
    <p:extLst>
      <p:ext uri="{BB962C8B-B14F-4D97-AF65-F5344CB8AC3E}">
        <p14:creationId xmlns:p14="http://schemas.microsoft.com/office/powerpoint/2010/main" val="35379936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76025" y="1863762"/>
            <a:ext cx="9784080" cy="4206240"/>
          </a:xfrm>
        </p:spPr>
        <p:txBody>
          <a:bodyPr>
            <a:normAutofit/>
          </a:bodyPr>
          <a:lstStyle/>
          <a:p>
            <a:r>
              <a:rPr lang="es-MX" sz="2400" dirty="0" smtClean="0"/>
              <a:t>A continuación se establecen gráficamente varios tipos de relaciones entre variables.</a:t>
            </a:r>
            <a:endParaRPr lang="es-MX" sz="2400" dirty="0"/>
          </a:p>
        </p:txBody>
      </p:sp>
      <p:sp>
        <p:nvSpPr>
          <p:cNvPr id="4" name="CuadroTexto 3"/>
          <p:cNvSpPr txBox="1"/>
          <p:nvPr/>
        </p:nvSpPr>
        <p:spPr>
          <a:xfrm>
            <a:off x="4770979" y="6344818"/>
            <a:ext cx="4625439" cy="461665"/>
          </a:xfrm>
          <a:prstGeom prst="rect">
            <a:avLst/>
          </a:prstGeom>
          <a:noFill/>
        </p:spPr>
        <p:txBody>
          <a:bodyPr wrap="square" rtlCol="0">
            <a:spAutoFit/>
          </a:bodyPr>
          <a:lstStyle/>
          <a:p>
            <a:r>
              <a:rPr lang="es-MX" sz="2400" dirty="0" smtClean="0"/>
              <a:t>.</a:t>
            </a:r>
            <a:endParaRPr lang="es-MX" sz="2400" dirty="0"/>
          </a:p>
        </p:txBody>
      </p:sp>
      <p:graphicFrame>
        <p:nvGraphicFramePr>
          <p:cNvPr id="6" name="Tabla 5"/>
          <p:cNvGraphicFramePr>
            <a:graphicFrameLocks noGrp="1"/>
          </p:cNvGraphicFramePr>
          <p:nvPr>
            <p:extLst>
              <p:ext uri="{D42A27DB-BD31-4B8C-83A1-F6EECF244321}">
                <p14:modId xmlns:p14="http://schemas.microsoft.com/office/powerpoint/2010/main" val="3708179942"/>
              </p:ext>
            </p:extLst>
          </p:nvPr>
        </p:nvGraphicFramePr>
        <p:xfrm>
          <a:off x="1619920" y="425182"/>
          <a:ext cx="8465375" cy="1015366"/>
        </p:xfrm>
        <a:graphic>
          <a:graphicData uri="http://schemas.openxmlformats.org/drawingml/2006/table">
            <a:tbl>
              <a:tblPr firstRow="1" bandRow="1">
                <a:tableStyleId>{5C22544A-7EE6-4342-B048-85BDC9FD1C3A}</a:tableStyleId>
              </a:tblPr>
              <a:tblGrid>
                <a:gridCol w="8465375"/>
              </a:tblGrid>
              <a:tr h="1015366">
                <a:tc>
                  <a:txBody>
                    <a:bodyPr/>
                    <a:lstStyle/>
                    <a:p>
                      <a:pPr algn="ctr"/>
                      <a:r>
                        <a:rPr lang="es-MX" sz="4400" b="1" dirty="0" smtClean="0"/>
                        <a:t>Relación entre variables</a:t>
                      </a:r>
                      <a:endParaRPr lang="es-MX" sz="4400" dirty="0"/>
                    </a:p>
                  </a:txBody>
                  <a:tcPr/>
                </a:tc>
              </a:tr>
            </a:tbl>
          </a:graphicData>
        </a:graphic>
      </p:graphicFrame>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5482" y="4307365"/>
            <a:ext cx="3209178" cy="2406882"/>
          </a:xfrm>
          <a:prstGeom prst="rect">
            <a:avLst/>
          </a:prstGeom>
        </p:spPr>
      </p:pic>
      <p:pic>
        <p:nvPicPr>
          <p:cNvPr id="11" name="Imagen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7461" y="3392541"/>
            <a:ext cx="3466053" cy="2311830"/>
          </a:xfrm>
          <a:prstGeom prst="rect">
            <a:avLst/>
          </a:prstGeom>
        </p:spPr>
      </p:pic>
      <p:pic>
        <p:nvPicPr>
          <p:cNvPr id="16" name="Imagen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63034" y="3045688"/>
            <a:ext cx="3555635" cy="2523354"/>
          </a:xfrm>
          <a:prstGeom prst="rect">
            <a:avLst/>
          </a:prstGeom>
        </p:spPr>
      </p:pic>
    </p:spTree>
    <p:extLst>
      <p:ext uri="{BB962C8B-B14F-4D97-AF65-F5344CB8AC3E}">
        <p14:creationId xmlns:p14="http://schemas.microsoft.com/office/powerpoint/2010/main" val="3608373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5379" y="0"/>
            <a:ext cx="10515600" cy="1325563"/>
          </a:xfrm>
        </p:spPr>
        <p:txBody>
          <a:bodyPr/>
          <a:lstStyle/>
          <a:p>
            <a:endParaRPr lang="es-MX" dirty="0"/>
          </a:p>
        </p:txBody>
      </p:sp>
      <p:sp>
        <p:nvSpPr>
          <p:cNvPr id="3" name="Marcador de contenido 2"/>
          <p:cNvSpPr>
            <a:spLocks noGrp="1"/>
          </p:cNvSpPr>
          <p:nvPr>
            <p:ph idx="1"/>
          </p:nvPr>
        </p:nvSpPr>
        <p:spPr/>
        <p:txBody>
          <a:bodyPr>
            <a:normAutofit/>
          </a:bodyPr>
          <a:lstStyle/>
          <a:p>
            <a:pPr marL="0" indent="0">
              <a:buNone/>
            </a:pPr>
            <a:endParaRPr lang="es-MX" dirty="0" smtClean="0"/>
          </a:p>
          <a:p>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1805601314"/>
              </p:ext>
            </p:extLst>
          </p:nvPr>
        </p:nvGraphicFramePr>
        <p:xfrm>
          <a:off x="535379" y="733095"/>
          <a:ext cx="10283042" cy="5822091"/>
        </p:xfrm>
        <a:graphic>
          <a:graphicData uri="http://schemas.openxmlformats.org/drawingml/2006/table">
            <a:tbl>
              <a:tblPr firstRow="1" bandRow="1">
                <a:tableStyleId>{5C22544A-7EE6-4342-B048-85BDC9FD1C3A}</a:tableStyleId>
              </a:tblPr>
              <a:tblGrid>
                <a:gridCol w="5141521"/>
                <a:gridCol w="5141521"/>
              </a:tblGrid>
              <a:tr h="521421">
                <a:tc gridSpan="2">
                  <a:txBody>
                    <a:bodyPr/>
                    <a:lstStyle/>
                    <a:p>
                      <a:pPr algn="ctr"/>
                      <a:r>
                        <a:rPr lang="es-MX" sz="4400" dirty="0" smtClean="0"/>
                        <a:t>Tipos de correlación</a:t>
                      </a:r>
                      <a:endParaRPr lang="es-MX" sz="4400" dirty="0"/>
                    </a:p>
                  </a:txBody>
                  <a:tcPr/>
                </a:tc>
                <a:tc hMerge="1">
                  <a:txBody>
                    <a:bodyPr/>
                    <a:lstStyle/>
                    <a:p>
                      <a:endParaRPr lang="es-MX" dirty="0"/>
                    </a:p>
                  </a:txBody>
                  <a:tcPr/>
                </a:tc>
              </a:tr>
              <a:tr h="521421">
                <a:tc>
                  <a:txBody>
                    <a:bodyPr/>
                    <a:lstStyle/>
                    <a:p>
                      <a:pPr algn="ctr"/>
                      <a:r>
                        <a:rPr lang="es-MX" sz="2800" b="1" dirty="0" smtClean="0"/>
                        <a:t>Correlación positiva</a:t>
                      </a:r>
                      <a:endParaRPr lang="es-MX" sz="2800" b="1" dirty="0"/>
                    </a:p>
                  </a:txBody>
                  <a:tcPr>
                    <a:solidFill>
                      <a:schemeClr val="tx2">
                        <a:lumMod val="75000"/>
                      </a:schemeClr>
                    </a:solidFill>
                  </a:tcPr>
                </a:tc>
                <a:tc>
                  <a:txBody>
                    <a:bodyPr/>
                    <a:lstStyle/>
                    <a:p>
                      <a:pPr algn="ctr"/>
                      <a:r>
                        <a:rPr lang="es-MX" sz="2800" b="1" dirty="0" smtClean="0"/>
                        <a:t>Correlación Negativa o inversa</a:t>
                      </a:r>
                      <a:endParaRPr lang="es-MX" sz="2800" b="1" dirty="0"/>
                    </a:p>
                  </a:txBody>
                  <a:tcPr>
                    <a:solidFill>
                      <a:schemeClr val="tx2">
                        <a:lumMod val="75000"/>
                      </a:schemeClr>
                    </a:solidFill>
                  </a:tcPr>
                </a:tc>
              </a:tr>
              <a:tr h="906793">
                <a:tc>
                  <a:txBody>
                    <a:bodyPr/>
                    <a:lstStyle/>
                    <a:p>
                      <a:r>
                        <a:rPr lang="es-MX" sz="2400" dirty="0" smtClean="0"/>
                        <a:t>Cuando hay </a:t>
                      </a:r>
                      <a:r>
                        <a:rPr lang="es-MX" sz="2400" baseline="0" dirty="0" smtClean="0"/>
                        <a:t>valores  altos o bajos, simultáneamente en dos variables.</a:t>
                      </a:r>
                      <a:endParaRPr lang="es-MX" sz="2400" dirty="0"/>
                    </a:p>
                  </a:txBody>
                  <a:tcPr/>
                </a:tc>
                <a:tc>
                  <a:txBody>
                    <a:bodyPr/>
                    <a:lstStyle/>
                    <a:p>
                      <a:r>
                        <a:rPr lang="es-MX" sz="2400" dirty="0" smtClean="0"/>
                        <a:t>Es cuando los valores</a:t>
                      </a:r>
                      <a:r>
                        <a:rPr lang="es-MX" sz="2400" baseline="0" dirty="0" smtClean="0"/>
                        <a:t> altos en una variable coinciden con valores bajos en otra variable.</a:t>
                      </a:r>
                      <a:endParaRPr lang="es-MX" sz="2400" dirty="0"/>
                    </a:p>
                  </a:txBody>
                  <a:tcPr/>
                </a:tc>
              </a:tr>
              <a:tr h="521421">
                <a:tc>
                  <a:txBody>
                    <a:bodyPr/>
                    <a:lstStyle/>
                    <a:p>
                      <a:pPr algn="ctr"/>
                      <a:r>
                        <a:rPr lang="es-MX" sz="2400" b="1" dirty="0" smtClean="0"/>
                        <a:t>Ejemplo:</a:t>
                      </a:r>
                      <a:endParaRPr lang="es-MX" sz="2400" b="1" dirty="0"/>
                    </a:p>
                  </a:txBody>
                  <a:tcPr/>
                </a:tc>
                <a:tc>
                  <a:txBody>
                    <a:bodyPr/>
                    <a:lstStyle/>
                    <a:p>
                      <a:pPr algn="ctr"/>
                      <a:r>
                        <a:rPr lang="es-MX" sz="2400" b="1" dirty="0" smtClean="0"/>
                        <a:t>Ejemplo:</a:t>
                      </a:r>
                      <a:endParaRPr lang="es-MX" sz="2400" b="1" dirty="0"/>
                    </a:p>
                  </a:txBody>
                  <a:tcPr/>
                </a:tc>
              </a:tr>
              <a:tr h="2828529">
                <a:tc>
                  <a:txBody>
                    <a:bodyPr/>
                    <a:lstStyle/>
                    <a:p>
                      <a:pPr algn="just"/>
                      <a:r>
                        <a:rPr lang="es-MX" sz="2000" dirty="0" smtClean="0"/>
                        <a:t>Peso y altura en una muestra de niños de 5 a 12 años: los mayores son también</a:t>
                      </a:r>
                      <a:r>
                        <a:rPr lang="es-MX" sz="2000" baseline="0" dirty="0" smtClean="0"/>
                        <a:t> los más altos y pesan más, y los más jóvenes pesan menos y son más bajos; decimos que peso y altura son dos variables relacionadas porque los más altos pesan más y los más bajos pesan menos.</a:t>
                      </a:r>
                      <a:endParaRPr lang="es-MX" sz="2000" dirty="0"/>
                    </a:p>
                  </a:txBody>
                  <a:tcPr/>
                </a:tc>
                <a:tc>
                  <a:txBody>
                    <a:bodyPr/>
                    <a:lstStyle/>
                    <a:p>
                      <a:pPr algn="just"/>
                      <a:r>
                        <a:rPr lang="es-MX" sz="2000" dirty="0" smtClean="0"/>
                        <a:t>La edad</a:t>
                      </a:r>
                      <a:r>
                        <a:rPr lang="es-MX" sz="2000" baseline="0" dirty="0" smtClean="0"/>
                        <a:t>  y fuerza física en una muestra de adultos de 30 a 80 años de edad: los mayores son los menores en fuerza física; hay una relación, que puede ser muy grande: según los sujetos aumentan en una variable (edad) disminuyen en la otra (fuerza física).</a:t>
                      </a:r>
                      <a:endParaRPr lang="es-MX" sz="2000" dirty="0"/>
                    </a:p>
                  </a:txBody>
                  <a:tcPr/>
                </a:tc>
              </a:tr>
            </a:tbl>
          </a:graphicData>
        </a:graphic>
      </p:graphicFrame>
    </p:spTree>
    <p:extLst>
      <p:ext uri="{BB962C8B-B14F-4D97-AF65-F5344CB8AC3E}">
        <p14:creationId xmlns:p14="http://schemas.microsoft.com/office/powerpoint/2010/main" val="25310516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74073" y="365125"/>
            <a:ext cx="11590317" cy="1325563"/>
          </a:xfrm>
        </p:spPr>
        <p:txBody>
          <a:bodyPr>
            <a:normAutofit/>
          </a:bodyPr>
          <a:lstStyle/>
          <a:p>
            <a:r>
              <a:rPr lang="es-MX" dirty="0" smtClean="0"/>
              <a:t/>
            </a:r>
            <a:br>
              <a:rPr lang="es-MX" dirty="0" smtClean="0"/>
            </a:br>
            <a:endParaRPr lang="es-MX" dirty="0"/>
          </a:p>
        </p:txBody>
      </p:sp>
      <p:sp>
        <p:nvSpPr>
          <p:cNvPr id="3" name="Marcador de contenido 2"/>
          <p:cNvSpPr>
            <a:spLocks noGrp="1"/>
          </p:cNvSpPr>
          <p:nvPr>
            <p:ph idx="1"/>
          </p:nvPr>
        </p:nvSpPr>
        <p:spPr/>
        <p:txBody>
          <a:bodyPr/>
          <a:lstStyle/>
          <a:p>
            <a:endParaRPr lang="es-MX" dirty="0" smtClean="0"/>
          </a:p>
          <a:p>
            <a:endParaRPr lang="es-MX" dirty="0"/>
          </a:p>
        </p:txBody>
      </p:sp>
      <p:graphicFrame>
        <p:nvGraphicFramePr>
          <p:cNvPr id="5" name="Diagrama 4"/>
          <p:cNvGraphicFramePr/>
          <p:nvPr>
            <p:extLst>
              <p:ext uri="{D42A27DB-BD31-4B8C-83A1-F6EECF244321}">
                <p14:modId xmlns:p14="http://schemas.microsoft.com/office/powerpoint/2010/main" val="2643749814"/>
              </p:ext>
            </p:extLst>
          </p:nvPr>
        </p:nvGraphicFramePr>
        <p:xfrm>
          <a:off x="488535" y="1348540"/>
          <a:ext cx="10672523"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Tabla 5"/>
          <p:cNvGraphicFramePr>
            <a:graphicFrameLocks noGrp="1"/>
          </p:cNvGraphicFramePr>
          <p:nvPr>
            <p:extLst>
              <p:ext uri="{D42A27DB-BD31-4B8C-83A1-F6EECF244321}">
                <p14:modId xmlns:p14="http://schemas.microsoft.com/office/powerpoint/2010/main" val="2625511952"/>
              </p:ext>
            </p:extLst>
          </p:nvPr>
        </p:nvGraphicFramePr>
        <p:xfrm>
          <a:off x="174812" y="191836"/>
          <a:ext cx="11789578" cy="1132920"/>
        </p:xfrm>
        <a:graphic>
          <a:graphicData uri="http://schemas.openxmlformats.org/drawingml/2006/table">
            <a:tbl>
              <a:tblPr firstRow="1" bandRow="1">
                <a:tableStyleId>{5C22544A-7EE6-4342-B048-85BDC9FD1C3A}</a:tableStyleId>
              </a:tblPr>
              <a:tblGrid>
                <a:gridCol w="11789578"/>
              </a:tblGrid>
              <a:tr h="1132920">
                <a:tc>
                  <a:txBody>
                    <a:bodyPr/>
                    <a:lstStyle/>
                    <a:p>
                      <a:pPr algn="ctr"/>
                      <a:r>
                        <a:rPr lang="es-MX" sz="4000" dirty="0" smtClean="0"/>
                        <a:t>Casos en que se </a:t>
                      </a:r>
                      <a:r>
                        <a:rPr lang="es-MX" sz="4000" dirty="0" smtClean="0"/>
                        <a:t>utiliza la correlación</a:t>
                      </a:r>
                      <a:endParaRPr lang="es-MX" sz="4000" dirty="0"/>
                    </a:p>
                  </a:txBody>
                  <a:tcPr>
                    <a:solidFill>
                      <a:srgbClr val="FFC000"/>
                    </a:solidFill>
                  </a:tcPr>
                </a:tc>
              </a:tr>
            </a:tbl>
          </a:graphicData>
        </a:graphic>
      </p:graphicFrame>
    </p:spTree>
    <p:extLst>
      <p:ext uri="{BB962C8B-B14F-4D97-AF65-F5344CB8AC3E}">
        <p14:creationId xmlns:p14="http://schemas.microsoft.com/office/powerpoint/2010/main" val="41544838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6"/>
          <p:cNvSpPr>
            <a:spLocks noGrp="1"/>
          </p:cNvSpPr>
          <p:nvPr>
            <p:ph idx="1"/>
          </p:nvPr>
        </p:nvSpPr>
        <p:spPr>
          <a:xfrm>
            <a:off x="661476" y="1879123"/>
            <a:ext cx="11024018" cy="2707621"/>
          </a:xfrm>
        </p:spPr>
        <p:txBody>
          <a:bodyPr>
            <a:noAutofit/>
          </a:bodyPr>
          <a:lstStyle/>
          <a:p>
            <a:pPr algn="just"/>
            <a:r>
              <a:rPr lang="es-MX" sz="2400" dirty="0" smtClean="0"/>
              <a:t>1) En cada caso tenemos cuatro sujetos (ejemplo reducido para poder ver todos los datos con facilidad) con puntuaciones en dos variables, X (un test de inteligencia) e Y (una prueba objetiva de rendimiento). </a:t>
            </a:r>
          </a:p>
          <a:p>
            <a:pPr algn="just"/>
            <a:endParaRPr lang="es-MX" sz="100" dirty="0" smtClean="0"/>
          </a:p>
          <a:p>
            <a:pPr algn="just"/>
            <a:r>
              <a:rPr lang="es-MX" sz="2400" dirty="0" smtClean="0"/>
              <a:t>2</a:t>
            </a:r>
            <a:r>
              <a:rPr lang="es-MX" sz="2400" dirty="0"/>
              <a:t>) Junto a la puntuación de cada sujeto en las dos variables, X e Y, ponemos su número de orden: 1º al que tenga la puntuación más alta, 2º al que tenga la siguiente más alta, etc.: </a:t>
            </a:r>
          </a:p>
          <a:p>
            <a:endParaRPr lang="es-MX" sz="2400" dirty="0"/>
          </a:p>
        </p:txBody>
      </p:sp>
      <p:graphicFrame>
        <p:nvGraphicFramePr>
          <p:cNvPr id="6" name="Tabla 5"/>
          <p:cNvGraphicFramePr>
            <a:graphicFrameLocks noGrp="1"/>
          </p:cNvGraphicFramePr>
          <p:nvPr>
            <p:extLst>
              <p:ext uri="{D42A27DB-BD31-4B8C-83A1-F6EECF244321}">
                <p14:modId xmlns:p14="http://schemas.microsoft.com/office/powerpoint/2010/main" val="2939014260"/>
              </p:ext>
            </p:extLst>
          </p:nvPr>
        </p:nvGraphicFramePr>
        <p:xfrm>
          <a:off x="3099096" y="310197"/>
          <a:ext cx="4975411" cy="1015366"/>
        </p:xfrm>
        <a:graphic>
          <a:graphicData uri="http://schemas.openxmlformats.org/drawingml/2006/table">
            <a:tbl>
              <a:tblPr firstRow="1" bandRow="1">
                <a:tableStyleId>{5C22544A-7EE6-4342-B048-85BDC9FD1C3A}</a:tableStyleId>
              </a:tblPr>
              <a:tblGrid>
                <a:gridCol w="4975411"/>
              </a:tblGrid>
              <a:tr h="1015366">
                <a:tc>
                  <a:txBody>
                    <a:bodyPr/>
                    <a:lstStyle/>
                    <a:p>
                      <a:pPr algn="ctr"/>
                      <a:r>
                        <a:rPr lang="es-MX" sz="4400" b="1" dirty="0" smtClean="0"/>
                        <a:t>Ejemplo</a:t>
                      </a:r>
                      <a:endParaRPr lang="es-MX" sz="4400" dirty="0"/>
                    </a:p>
                  </a:txBody>
                  <a:tcPr/>
                </a:tc>
              </a:tr>
            </a:tbl>
          </a:graphicData>
        </a:graphic>
      </p:graphicFrame>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9627" y="4385039"/>
            <a:ext cx="2836978" cy="2127040"/>
          </a:xfrm>
          <a:prstGeom prst="rect">
            <a:avLst/>
          </a:prstGeom>
        </p:spPr>
      </p:pic>
      <p:graphicFrame>
        <p:nvGraphicFramePr>
          <p:cNvPr id="2" name="Tabla 1"/>
          <p:cNvGraphicFramePr>
            <a:graphicFrameLocks noGrp="1"/>
          </p:cNvGraphicFramePr>
          <p:nvPr>
            <p:extLst>
              <p:ext uri="{D42A27DB-BD31-4B8C-83A1-F6EECF244321}">
                <p14:modId xmlns:p14="http://schemas.microsoft.com/office/powerpoint/2010/main" val="1517562334"/>
              </p:ext>
            </p:extLst>
          </p:nvPr>
        </p:nvGraphicFramePr>
        <p:xfrm>
          <a:off x="661476" y="4385039"/>
          <a:ext cx="7974528" cy="2224987"/>
        </p:xfrm>
        <a:graphic>
          <a:graphicData uri="http://schemas.openxmlformats.org/drawingml/2006/table">
            <a:tbl>
              <a:tblPr firstRow="1" bandRow="1">
                <a:tableStyleId>{5C22544A-7EE6-4342-B048-85BDC9FD1C3A}</a:tableStyleId>
              </a:tblPr>
              <a:tblGrid>
                <a:gridCol w="664544"/>
                <a:gridCol w="664544"/>
                <a:gridCol w="664544"/>
                <a:gridCol w="664544"/>
                <a:gridCol w="664544"/>
                <a:gridCol w="664544"/>
                <a:gridCol w="664544"/>
                <a:gridCol w="664544"/>
                <a:gridCol w="664544"/>
                <a:gridCol w="664544"/>
                <a:gridCol w="664544"/>
                <a:gridCol w="664544"/>
              </a:tblGrid>
              <a:tr h="259567">
                <a:tc gridSpan="4">
                  <a:txBody>
                    <a:bodyPr/>
                    <a:lstStyle/>
                    <a:p>
                      <a:pPr algn="ctr"/>
                      <a:r>
                        <a:rPr lang="es-MX" sz="1800" b="1" dirty="0" smtClean="0"/>
                        <a:t>Caso 1°</a:t>
                      </a:r>
                      <a:endParaRPr lang="es-MX" sz="1800" b="1"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gridSpan="4">
                  <a:txBody>
                    <a:bodyPr/>
                    <a:lstStyle/>
                    <a:p>
                      <a:pPr algn="ctr"/>
                      <a:r>
                        <a:rPr lang="es-MX" sz="1800" b="1" dirty="0" smtClean="0"/>
                        <a:t>Caso 2°</a:t>
                      </a:r>
                      <a:endParaRPr lang="es-MX" sz="1800" b="1"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gridSpan="4">
                  <a:txBody>
                    <a:bodyPr/>
                    <a:lstStyle/>
                    <a:p>
                      <a:pPr algn="ctr"/>
                      <a:r>
                        <a:rPr lang="es-MX" sz="1800" b="1" dirty="0" smtClean="0"/>
                        <a:t>Caso 3°</a:t>
                      </a:r>
                      <a:endParaRPr lang="es-MX" sz="1800" b="1"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r>
              <a:tr h="640027">
                <a:tc>
                  <a:txBody>
                    <a:bodyPr/>
                    <a:lstStyle/>
                    <a:p>
                      <a:r>
                        <a:rPr lang="es-MX" sz="1400" b="1" dirty="0" smtClean="0">
                          <a:solidFill>
                            <a:schemeClr val="bg1"/>
                          </a:solidFill>
                        </a:rPr>
                        <a:t>X</a:t>
                      </a:r>
                      <a:endParaRPr lang="es-MX" sz="1400" b="1" dirty="0">
                        <a:solidFill>
                          <a:schemeClr val="bg1"/>
                        </a:solidFill>
                      </a:endParaRPr>
                    </a:p>
                  </a:txBody>
                  <a:tcPr>
                    <a:lnL w="38100" cap="flat" cmpd="sng" algn="ctr">
                      <a:solidFill>
                        <a:schemeClr val="bg1"/>
                      </a:solidFill>
                      <a:prstDash val="solid"/>
                      <a:round/>
                      <a:headEnd type="none" w="med" len="med"/>
                      <a:tailEnd type="none" w="med" len="med"/>
                    </a:lnL>
                  </a:tcPr>
                </a:tc>
                <a:tc>
                  <a:txBody>
                    <a:bodyPr/>
                    <a:lstStyle/>
                    <a:p>
                      <a:r>
                        <a:rPr lang="es-MX" sz="1400" b="1" dirty="0" smtClean="0">
                          <a:solidFill>
                            <a:schemeClr val="bg1"/>
                          </a:solidFill>
                        </a:rPr>
                        <a:t>#</a:t>
                      </a:r>
                      <a:r>
                        <a:rPr lang="es-MX" sz="1400" b="1" baseline="0" dirty="0" smtClean="0">
                          <a:solidFill>
                            <a:schemeClr val="bg1"/>
                          </a:solidFill>
                        </a:rPr>
                        <a:t> de orden</a:t>
                      </a:r>
                      <a:endParaRPr lang="es-MX" sz="1400" b="1" dirty="0">
                        <a:solidFill>
                          <a:schemeClr val="bg1"/>
                        </a:solidFill>
                      </a:endParaRPr>
                    </a:p>
                  </a:txBody>
                  <a:tcPr/>
                </a:tc>
                <a:tc>
                  <a:txBody>
                    <a:bodyPr/>
                    <a:lstStyle/>
                    <a:p>
                      <a:r>
                        <a:rPr lang="es-MX" sz="1400" b="1" dirty="0" smtClean="0">
                          <a:solidFill>
                            <a:schemeClr val="bg1"/>
                          </a:solidFill>
                        </a:rPr>
                        <a:t>Y</a:t>
                      </a:r>
                      <a:endParaRPr lang="es-MX" sz="1400" b="1" dirty="0">
                        <a:solidFill>
                          <a:schemeClr val="bg1"/>
                        </a:solidFill>
                      </a:endParaRPr>
                    </a:p>
                  </a:txBody>
                  <a:tcPr/>
                </a:tc>
                <a:tc>
                  <a:txBody>
                    <a:bodyPr/>
                    <a:lstStyle/>
                    <a:p>
                      <a:r>
                        <a:rPr lang="es-MX" sz="1400" b="1" dirty="0" smtClean="0">
                          <a:solidFill>
                            <a:schemeClr val="bg1"/>
                          </a:solidFill>
                        </a:rPr>
                        <a:t># de</a:t>
                      </a:r>
                      <a:r>
                        <a:rPr lang="es-MX" sz="1400" b="1" baseline="0" dirty="0" smtClean="0">
                          <a:solidFill>
                            <a:schemeClr val="bg1"/>
                          </a:solidFill>
                        </a:rPr>
                        <a:t> orden</a:t>
                      </a:r>
                      <a:endParaRPr lang="es-MX" sz="1400" b="1" dirty="0">
                        <a:solidFill>
                          <a:schemeClr val="bg1"/>
                        </a:solidFill>
                      </a:endParaRPr>
                    </a:p>
                  </a:txBody>
                  <a:tcPr>
                    <a:lnR w="38100" cap="flat" cmpd="sng" algn="ctr">
                      <a:solidFill>
                        <a:schemeClr val="bg1"/>
                      </a:solidFill>
                      <a:prstDash val="solid"/>
                      <a:round/>
                      <a:headEnd type="none" w="med" len="med"/>
                      <a:tailEnd type="none" w="med" len="med"/>
                    </a:lnR>
                  </a:tcPr>
                </a:tc>
                <a:tc>
                  <a:txBody>
                    <a:bodyPr/>
                    <a:lstStyle/>
                    <a:p>
                      <a:r>
                        <a:rPr lang="es-MX" sz="1400" b="1" dirty="0" smtClean="0">
                          <a:solidFill>
                            <a:schemeClr val="bg1"/>
                          </a:solidFill>
                        </a:rPr>
                        <a:t>X</a:t>
                      </a:r>
                      <a:endParaRPr lang="es-MX" sz="1400" b="1" dirty="0">
                        <a:solidFill>
                          <a:schemeClr val="bg1"/>
                        </a:solidFill>
                      </a:endParaRPr>
                    </a:p>
                  </a:txBody>
                  <a:tcPr>
                    <a:lnL w="38100" cap="flat" cmpd="sng" algn="ctr">
                      <a:solidFill>
                        <a:schemeClr val="bg1"/>
                      </a:solidFill>
                      <a:prstDash val="solid"/>
                      <a:round/>
                      <a:headEnd type="none" w="med" len="med"/>
                      <a:tailEnd type="none" w="med" len="med"/>
                    </a:lnL>
                  </a:tcPr>
                </a:tc>
                <a:tc>
                  <a:txBody>
                    <a:bodyPr/>
                    <a:lstStyle/>
                    <a:p>
                      <a:r>
                        <a:rPr lang="es-MX" sz="1400" b="1" dirty="0" smtClean="0">
                          <a:solidFill>
                            <a:schemeClr val="bg1"/>
                          </a:solidFill>
                        </a:rPr>
                        <a:t>#</a:t>
                      </a:r>
                      <a:r>
                        <a:rPr lang="es-MX" sz="1400" b="1" baseline="0" dirty="0" smtClean="0">
                          <a:solidFill>
                            <a:schemeClr val="bg1"/>
                          </a:solidFill>
                        </a:rPr>
                        <a:t> de orden</a:t>
                      </a:r>
                      <a:endParaRPr lang="es-MX" sz="1400" b="1" dirty="0">
                        <a:solidFill>
                          <a:schemeClr val="bg1"/>
                        </a:solidFill>
                      </a:endParaRPr>
                    </a:p>
                  </a:txBody>
                  <a:tcPr/>
                </a:tc>
                <a:tc>
                  <a:txBody>
                    <a:bodyPr/>
                    <a:lstStyle/>
                    <a:p>
                      <a:r>
                        <a:rPr lang="es-MX" sz="1400" b="1" dirty="0" smtClean="0">
                          <a:solidFill>
                            <a:schemeClr val="bg1"/>
                          </a:solidFill>
                        </a:rPr>
                        <a:t>Y</a:t>
                      </a:r>
                      <a:endParaRPr lang="es-MX" sz="1400" b="1" dirty="0">
                        <a:solidFill>
                          <a:schemeClr val="bg1"/>
                        </a:solidFill>
                      </a:endParaRPr>
                    </a:p>
                  </a:txBody>
                  <a:tcPr/>
                </a:tc>
                <a:tc>
                  <a:txBody>
                    <a:bodyPr/>
                    <a:lstStyle/>
                    <a:p>
                      <a:r>
                        <a:rPr lang="es-MX" sz="1400" b="1" dirty="0" smtClean="0">
                          <a:solidFill>
                            <a:schemeClr val="bg1"/>
                          </a:solidFill>
                        </a:rPr>
                        <a:t># de</a:t>
                      </a:r>
                      <a:r>
                        <a:rPr lang="es-MX" sz="1400" b="1" baseline="0" dirty="0" smtClean="0">
                          <a:solidFill>
                            <a:schemeClr val="bg1"/>
                          </a:solidFill>
                        </a:rPr>
                        <a:t> orden</a:t>
                      </a:r>
                      <a:endParaRPr lang="es-MX" sz="1400" b="1" dirty="0">
                        <a:solidFill>
                          <a:schemeClr val="bg1"/>
                        </a:solidFill>
                      </a:endParaRPr>
                    </a:p>
                  </a:txBody>
                  <a:tcPr>
                    <a:lnR w="38100" cap="flat" cmpd="sng" algn="ctr">
                      <a:solidFill>
                        <a:schemeClr val="bg1"/>
                      </a:solidFill>
                      <a:prstDash val="solid"/>
                      <a:round/>
                      <a:headEnd type="none" w="med" len="med"/>
                      <a:tailEnd type="none" w="med" len="med"/>
                    </a:lnR>
                  </a:tcPr>
                </a:tc>
                <a:tc>
                  <a:txBody>
                    <a:bodyPr/>
                    <a:lstStyle/>
                    <a:p>
                      <a:r>
                        <a:rPr lang="es-MX" sz="1400" b="1" dirty="0" smtClean="0">
                          <a:solidFill>
                            <a:schemeClr val="bg1"/>
                          </a:solidFill>
                        </a:rPr>
                        <a:t>X</a:t>
                      </a:r>
                      <a:endParaRPr lang="es-MX" sz="1400" b="1" dirty="0">
                        <a:solidFill>
                          <a:schemeClr val="bg1"/>
                        </a:solidFill>
                      </a:endParaRPr>
                    </a:p>
                  </a:txBody>
                  <a:tcPr>
                    <a:lnL w="38100" cap="flat" cmpd="sng" algn="ctr">
                      <a:solidFill>
                        <a:schemeClr val="bg1"/>
                      </a:solidFill>
                      <a:prstDash val="solid"/>
                      <a:round/>
                      <a:headEnd type="none" w="med" len="med"/>
                      <a:tailEnd type="none" w="med" len="med"/>
                    </a:lnL>
                  </a:tcPr>
                </a:tc>
                <a:tc>
                  <a:txBody>
                    <a:bodyPr/>
                    <a:lstStyle/>
                    <a:p>
                      <a:r>
                        <a:rPr lang="es-MX" sz="1400" b="1" dirty="0" smtClean="0">
                          <a:solidFill>
                            <a:schemeClr val="bg1"/>
                          </a:solidFill>
                        </a:rPr>
                        <a:t>#</a:t>
                      </a:r>
                      <a:r>
                        <a:rPr lang="es-MX" sz="1400" b="1" baseline="0" dirty="0" smtClean="0">
                          <a:solidFill>
                            <a:schemeClr val="bg1"/>
                          </a:solidFill>
                        </a:rPr>
                        <a:t> de orden</a:t>
                      </a:r>
                      <a:endParaRPr lang="es-MX" sz="1400" b="1" dirty="0">
                        <a:solidFill>
                          <a:schemeClr val="bg1"/>
                        </a:solidFill>
                      </a:endParaRPr>
                    </a:p>
                  </a:txBody>
                  <a:tcPr/>
                </a:tc>
                <a:tc>
                  <a:txBody>
                    <a:bodyPr/>
                    <a:lstStyle/>
                    <a:p>
                      <a:r>
                        <a:rPr lang="es-MX" sz="1400" b="1" dirty="0" smtClean="0">
                          <a:solidFill>
                            <a:schemeClr val="bg1"/>
                          </a:solidFill>
                        </a:rPr>
                        <a:t>Y</a:t>
                      </a:r>
                      <a:endParaRPr lang="es-MX" sz="1400" b="1" dirty="0">
                        <a:solidFill>
                          <a:schemeClr val="bg1"/>
                        </a:solidFill>
                      </a:endParaRPr>
                    </a:p>
                  </a:txBody>
                  <a:tcPr/>
                </a:tc>
                <a:tc>
                  <a:txBody>
                    <a:bodyPr/>
                    <a:lstStyle/>
                    <a:p>
                      <a:r>
                        <a:rPr lang="es-MX" sz="1400" b="1" dirty="0" smtClean="0">
                          <a:solidFill>
                            <a:schemeClr val="bg1"/>
                          </a:solidFill>
                        </a:rPr>
                        <a:t># de</a:t>
                      </a:r>
                      <a:r>
                        <a:rPr lang="es-MX" sz="1400" b="1" baseline="0" dirty="0" smtClean="0">
                          <a:solidFill>
                            <a:schemeClr val="bg1"/>
                          </a:solidFill>
                        </a:rPr>
                        <a:t> orden</a:t>
                      </a:r>
                      <a:endParaRPr lang="es-MX" sz="1400" b="1" dirty="0">
                        <a:solidFill>
                          <a:schemeClr val="bg1"/>
                        </a:solidFill>
                      </a:endParaRPr>
                    </a:p>
                  </a:txBody>
                  <a:tcPr>
                    <a:lnR w="38100" cap="flat" cmpd="sng" algn="ctr">
                      <a:solidFill>
                        <a:schemeClr val="bg1"/>
                      </a:solidFill>
                      <a:prstDash val="solid"/>
                      <a:round/>
                      <a:headEnd type="none" w="med" len="med"/>
                      <a:tailEnd type="none" w="med" len="med"/>
                    </a:lnR>
                  </a:tcPr>
                </a:tc>
              </a:tr>
              <a:tr h="259567">
                <a:tc>
                  <a:txBody>
                    <a:bodyPr/>
                    <a:lstStyle/>
                    <a:p>
                      <a:r>
                        <a:rPr lang="es-MX" sz="1400" b="1" dirty="0" smtClean="0">
                          <a:solidFill>
                            <a:schemeClr val="bg1"/>
                          </a:solidFill>
                        </a:rPr>
                        <a:t>40</a:t>
                      </a:r>
                      <a:endParaRPr lang="es-MX" sz="1400" b="1" dirty="0">
                        <a:solidFill>
                          <a:schemeClr val="bg1"/>
                        </a:solidFill>
                      </a:endParaRPr>
                    </a:p>
                  </a:txBody>
                  <a:tcPr>
                    <a:lnL w="38100" cap="flat" cmpd="sng" algn="ctr">
                      <a:solidFill>
                        <a:schemeClr val="bg1"/>
                      </a:solidFill>
                      <a:prstDash val="solid"/>
                      <a:round/>
                      <a:headEnd type="none" w="med" len="med"/>
                      <a:tailEnd type="none" w="med" len="med"/>
                    </a:lnL>
                  </a:tcPr>
                </a:tc>
                <a:tc>
                  <a:txBody>
                    <a:bodyPr/>
                    <a:lstStyle/>
                    <a:p>
                      <a:r>
                        <a:rPr lang="es-MX" sz="1400" b="1" dirty="0" smtClean="0">
                          <a:solidFill>
                            <a:schemeClr val="bg1"/>
                          </a:solidFill>
                        </a:rPr>
                        <a:t>1°</a:t>
                      </a:r>
                      <a:endParaRPr lang="es-MX" sz="1400" b="1" dirty="0">
                        <a:solidFill>
                          <a:schemeClr val="bg1"/>
                        </a:solidFill>
                      </a:endParaRPr>
                    </a:p>
                  </a:txBody>
                  <a:tcPr/>
                </a:tc>
                <a:tc>
                  <a:txBody>
                    <a:bodyPr/>
                    <a:lstStyle/>
                    <a:p>
                      <a:r>
                        <a:rPr lang="es-MX" sz="1400" b="1" dirty="0" smtClean="0">
                          <a:solidFill>
                            <a:schemeClr val="bg1"/>
                          </a:solidFill>
                        </a:rPr>
                        <a:t>13</a:t>
                      </a:r>
                      <a:endParaRPr lang="es-MX" sz="1400" b="1" dirty="0">
                        <a:solidFill>
                          <a:schemeClr val="bg1"/>
                        </a:solidFill>
                      </a:endParaRPr>
                    </a:p>
                  </a:txBody>
                  <a:tcPr/>
                </a:tc>
                <a:tc>
                  <a:txBody>
                    <a:bodyPr/>
                    <a:lstStyle/>
                    <a:p>
                      <a:r>
                        <a:rPr lang="es-MX" sz="1400" b="1" dirty="0" smtClean="0">
                          <a:solidFill>
                            <a:schemeClr val="bg1"/>
                          </a:solidFill>
                        </a:rPr>
                        <a:t>1°</a:t>
                      </a:r>
                      <a:endParaRPr lang="es-MX" sz="1400" b="1" dirty="0">
                        <a:solidFill>
                          <a:schemeClr val="bg1"/>
                        </a:solidFill>
                      </a:endParaRPr>
                    </a:p>
                  </a:txBody>
                  <a:tcPr>
                    <a:lnR w="38100" cap="flat" cmpd="sng" algn="ctr">
                      <a:solidFill>
                        <a:schemeClr val="bg1"/>
                      </a:solidFill>
                      <a:prstDash val="solid"/>
                      <a:round/>
                      <a:headEnd type="none" w="med" len="med"/>
                      <a:tailEnd type="none" w="med" len="med"/>
                    </a:lnR>
                  </a:tcPr>
                </a:tc>
                <a:tc>
                  <a:txBody>
                    <a:bodyPr/>
                    <a:lstStyle/>
                    <a:p>
                      <a:r>
                        <a:rPr lang="es-MX" sz="1400" b="1" dirty="0" smtClean="0">
                          <a:solidFill>
                            <a:schemeClr val="bg1"/>
                          </a:solidFill>
                        </a:rPr>
                        <a:t>40</a:t>
                      </a:r>
                      <a:endParaRPr lang="es-MX" sz="1400" b="1" dirty="0">
                        <a:solidFill>
                          <a:schemeClr val="bg1"/>
                        </a:solidFill>
                      </a:endParaRPr>
                    </a:p>
                  </a:txBody>
                  <a:tcPr>
                    <a:lnL w="38100" cap="flat" cmpd="sng" algn="ctr">
                      <a:solidFill>
                        <a:schemeClr val="bg1"/>
                      </a:solidFill>
                      <a:prstDash val="solid"/>
                      <a:round/>
                      <a:headEnd type="none" w="med" len="med"/>
                      <a:tailEnd type="none" w="med" len="med"/>
                    </a:lnL>
                  </a:tcPr>
                </a:tc>
                <a:tc>
                  <a:txBody>
                    <a:bodyPr/>
                    <a:lstStyle/>
                    <a:p>
                      <a:r>
                        <a:rPr lang="es-MX" sz="1400" b="1" dirty="0" smtClean="0">
                          <a:solidFill>
                            <a:schemeClr val="bg1"/>
                          </a:solidFill>
                        </a:rPr>
                        <a:t>1°</a:t>
                      </a:r>
                      <a:endParaRPr lang="es-MX" sz="1400" b="1" dirty="0">
                        <a:solidFill>
                          <a:schemeClr val="bg1"/>
                        </a:solidFill>
                      </a:endParaRPr>
                    </a:p>
                  </a:txBody>
                  <a:tcPr/>
                </a:tc>
                <a:tc>
                  <a:txBody>
                    <a:bodyPr/>
                    <a:lstStyle/>
                    <a:p>
                      <a:r>
                        <a:rPr lang="es-MX" sz="1400" b="1" dirty="0" smtClean="0"/>
                        <a:t>10</a:t>
                      </a:r>
                      <a:endParaRPr lang="es-MX" sz="1400" b="1" dirty="0"/>
                    </a:p>
                  </a:txBody>
                  <a:tcPr/>
                </a:tc>
                <a:tc>
                  <a:txBody>
                    <a:bodyPr/>
                    <a:lstStyle/>
                    <a:p>
                      <a:r>
                        <a:rPr lang="es-MX" sz="1400" b="1" dirty="0" smtClean="0"/>
                        <a:t>4°</a:t>
                      </a:r>
                      <a:endParaRPr lang="es-MX" sz="1400" b="1" dirty="0"/>
                    </a:p>
                  </a:txBody>
                  <a:tcPr>
                    <a:lnR w="38100" cap="flat" cmpd="sng" algn="ctr">
                      <a:solidFill>
                        <a:schemeClr val="bg1"/>
                      </a:solidFill>
                      <a:prstDash val="solid"/>
                      <a:round/>
                      <a:headEnd type="none" w="med" len="med"/>
                      <a:tailEnd type="none" w="med" len="med"/>
                    </a:lnR>
                  </a:tcPr>
                </a:tc>
                <a:tc>
                  <a:txBody>
                    <a:bodyPr/>
                    <a:lstStyle/>
                    <a:p>
                      <a:r>
                        <a:rPr lang="es-MX" sz="1400" b="1" dirty="0" smtClean="0">
                          <a:solidFill>
                            <a:schemeClr val="bg1"/>
                          </a:solidFill>
                        </a:rPr>
                        <a:t>40</a:t>
                      </a:r>
                      <a:endParaRPr lang="es-MX" sz="1400" b="1" dirty="0">
                        <a:solidFill>
                          <a:schemeClr val="bg1"/>
                        </a:solidFill>
                      </a:endParaRPr>
                    </a:p>
                  </a:txBody>
                  <a:tcPr>
                    <a:lnL w="38100" cap="flat" cmpd="sng" algn="ctr">
                      <a:solidFill>
                        <a:schemeClr val="bg1"/>
                      </a:solidFill>
                      <a:prstDash val="solid"/>
                      <a:round/>
                      <a:headEnd type="none" w="med" len="med"/>
                      <a:tailEnd type="none" w="med" len="med"/>
                    </a:lnL>
                  </a:tcPr>
                </a:tc>
                <a:tc>
                  <a:txBody>
                    <a:bodyPr/>
                    <a:lstStyle/>
                    <a:p>
                      <a:r>
                        <a:rPr lang="es-MX" sz="1400" b="1" dirty="0" smtClean="0">
                          <a:solidFill>
                            <a:schemeClr val="bg1"/>
                          </a:solidFill>
                        </a:rPr>
                        <a:t>1°</a:t>
                      </a:r>
                      <a:endParaRPr lang="es-MX" sz="1400" b="1" dirty="0">
                        <a:solidFill>
                          <a:schemeClr val="bg1"/>
                        </a:solidFill>
                      </a:endParaRPr>
                    </a:p>
                  </a:txBody>
                  <a:tcPr/>
                </a:tc>
                <a:tc>
                  <a:txBody>
                    <a:bodyPr/>
                    <a:lstStyle/>
                    <a:p>
                      <a:r>
                        <a:rPr lang="es-MX" sz="1400" b="1" dirty="0" smtClean="0"/>
                        <a:t>12</a:t>
                      </a:r>
                      <a:endParaRPr lang="es-MX" sz="1400" b="1" dirty="0"/>
                    </a:p>
                  </a:txBody>
                  <a:tcPr/>
                </a:tc>
                <a:tc>
                  <a:txBody>
                    <a:bodyPr/>
                    <a:lstStyle/>
                    <a:p>
                      <a:r>
                        <a:rPr lang="es-MX" sz="1400" b="1" dirty="0" smtClean="0"/>
                        <a:t>2°</a:t>
                      </a:r>
                      <a:endParaRPr lang="es-MX" sz="1400" b="1" dirty="0"/>
                    </a:p>
                  </a:txBody>
                  <a:tcPr>
                    <a:lnR w="38100" cap="flat" cmpd="sng" algn="ctr">
                      <a:solidFill>
                        <a:schemeClr val="bg1"/>
                      </a:solidFill>
                      <a:prstDash val="solid"/>
                      <a:round/>
                      <a:headEnd type="none" w="med" len="med"/>
                      <a:tailEnd type="none" w="med" len="med"/>
                    </a:lnR>
                  </a:tcPr>
                </a:tc>
              </a:tr>
              <a:tr h="259567">
                <a:tc>
                  <a:txBody>
                    <a:bodyPr/>
                    <a:lstStyle/>
                    <a:p>
                      <a:r>
                        <a:rPr lang="es-MX" sz="1400" b="1" dirty="0" smtClean="0">
                          <a:solidFill>
                            <a:schemeClr val="bg1"/>
                          </a:solidFill>
                        </a:rPr>
                        <a:t>39</a:t>
                      </a:r>
                      <a:endParaRPr lang="es-MX" sz="1400" b="1" dirty="0">
                        <a:solidFill>
                          <a:schemeClr val="bg1"/>
                        </a:solidFill>
                      </a:endParaRPr>
                    </a:p>
                  </a:txBody>
                  <a:tcPr>
                    <a:lnL w="38100" cap="flat" cmpd="sng" algn="ctr">
                      <a:solidFill>
                        <a:schemeClr val="bg1"/>
                      </a:solidFill>
                      <a:prstDash val="solid"/>
                      <a:round/>
                      <a:headEnd type="none" w="med" len="med"/>
                      <a:tailEnd type="none" w="med" len="med"/>
                    </a:lnL>
                  </a:tcPr>
                </a:tc>
                <a:tc>
                  <a:txBody>
                    <a:bodyPr/>
                    <a:lstStyle/>
                    <a:p>
                      <a:r>
                        <a:rPr lang="es-MX" sz="1400" b="1" dirty="0" smtClean="0">
                          <a:solidFill>
                            <a:schemeClr val="bg1"/>
                          </a:solidFill>
                        </a:rPr>
                        <a:t>2°</a:t>
                      </a:r>
                      <a:endParaRPr lang="es-MX" sz="1400" b="1" dirty="0">
                        <a:solidFill>
                          <a:schemeClr val="bg1"/>
                        </a:solidFill>
                      </a:endParaRPr>
                    </a:p>
                  </a:txBody>
                  <a:tcPr/>
                </a:tc>
                <a:tc>
                  <a:txBody>
                    <a:bodyPr/>
                    <a:lstStyle/>
                    <a:p>
                      <a:r>
                        <a:rPr lang="es-MX" sz="1400" b="1" dirty="0" smtClean="0">
                          <a:solidFill>
                            <a:schemeClr val="bg1"/>
                          </a:solidFill>
                        </a:rPr>
                        <a:t>12</a:t>
                      </a:r>
                      <a:endParaRPr lang="es-MX" sz="1400" b="1" dirty="0">
                        <a:solidFill>
                          <a:schemeClr val="bg1"/>
                        </a:solidFill>
                      </a:endParaRPr>
                    </a:p>
                  </a:txBody>
                  <a:tcPr/>
                </a:tc>
                <a:tc>
                  <a:txBody>
                    <a:bodyPr/>
                    <a:lstStyle/>
                    <a:p>
                      <a:r>
                        <a:rPr lang="es-MX" sz="1400" b="1" dirty="0" smtClean="0">
                          <a:solidFill>
                            <a:schemeClr val="bg1"/>
                          </a:solidFill>
                        </a:rPr>
                        <a:t>2°</a:t>
                      </a:r>
                      <a:endParaRPr lang="es-MX" sz="1400" b="1" dirty="0">
                        <a:solidFill>
                          <a:schemeClr val="bg1"/>
                        </a:solidFill>
                      </a:endParaRPr>
                    </a:p>
                  </a:txBody>
                  <a:tcPr>
                    <a:lnR w="38100" cap="flat" cmpd="sng" algn="ctr">
                      <a:solidFill>
                        <a:schemeClr val="bg1"/>
                      </a:solidFill>
                      <a:prstDash val="solid"/>
                      <a:round/>
                      <a:headEnd type="none" w="med" len="med"/>
                      <a:tailEnd type="none" w="med" len="med"/>
                    </a:lnR>
                  </a:tcPr>
                </a:tc>
                <a:tc>
                  <a:txBody>
                    <a:bodyPr/>
                    <a:lstStyle/>
                    <a:p>
                      <a:r>
                        <a:rPr lang="es-MX" sz="1400" b="1" dirty="0" smtClean="0">
                          <a:solidFill>
                            <a:schemeClr val="bg1"/>
                          </a:solidFill>
                        </a:rPr>
                        <a:t>39</a:t>
                      </a:r>
                      <a:endParaRPr lang="es-MX" sz="1400" b="1" dirty="0">
                        <a:solidFill>
                          <a:schemeClr val="bg1"/>
                        </a:solidFill>
                      </a:endParaRPr>
                    </a:p>
                  </a:txBody>
                  <a:tcPr>
                    <a:lnL w="38100" cap="flat" cmpd="sng" algn="ctr">
                      <a:solidFill>
                        <a:schemeClr val="bg1"/>
                      </a:solidFill>
                      <a:prstDash val="solid"/>
                      <a:round/>
                      <a:headEnd type="none" w="med" len="med"/>
                      <a:tailEnd type="none" w="med" len="med"/>
                    </a:lnL>
                  </a:tcPr>
                </a:tc>
                <a:tc>
                  <a:txBody>
                    <a:bodyPr/>
                    <a:lstStyle/>
                    <a:p>
                      <a:r>
                        <a:rPr lang="es-MX" sz="1400" b="1" dirty="0" smtClean="0">
                          <a:solidFill>
                            <a:schemeClr val="bg1"/>
                          </a:solidFill>
                        </a:rPr>
                        <a:t>2°</a:t>
                      </a:r>
                      <a:endParaRPr lang="es-MX" sz="1400" b="1" dirty="0">
                        <a:solidFill>
                          <a:schemeClr val="bg1"/>
                        </a:solidFill>
                      </a:endParaRPr>
                    </a:p>
                  </a:txBody>
                  <a:tcPr/>
                </a:tc>
                <a:tc>
                  <a:txBody>
                    <a:bodyPr/>
                    <a:lstStyle/>
                    <a:p>
                      <a:r>
                        <a:rPr lang="es-MX" sz="1400" b="1" dirty="0" smtClean="0"/>
                        <a:t>11</a:t>
                      </a:r>
                      <a:endParaRPr lang="es-MX" sz="1400" b="1" dirty="0"/>
                    </a:p>
                  </a:txBody>
                  <a:tcPr/>
                </a:tc>
                <a:tc>
                  <a:txBody>
                    <a:bodyPr/>
                    <a:lstStyle/>
                    <a:p>
                      <a:r>
                        <a:rPr lang="es-MX" sz="1400" b="1" dirty="0" smtClean="0"/>
                        <a:t>3°</a:t>
                      </a:r>
                      <a:endParaRPr lang="es-MX" sz="1400" b="1" dirty="0"/>
                    </a:p>
                  </a:txBody>
                  <a:tcPr>
                    <a:lnR w="38100" cap="flat" cmpd="sng" algn="ctr">
                      <a:solidFill>
                        <a:schemeClr val="bg1"/>
                      </a:solidFill>
                      <a:prstDash val="solid"/>
                      <a:round/>
                      <a:headEnd type="none" w="med" len="med"/>
                      <a:tailEnd type="none" w="med" len="med"/>
                    </a:lnR>
                  </a:tcPr>
                </a:tc>
                <a:tc>
                  <a:txBody>
                    <a:bodyPr/>
                    <a:lstStyle/>
                    <a:p>
                      <a:r>
                        <a:rPr lang="es-MX" sz="1400" b="1" dirty="0" smtClean="0">
                          <a:solidFill>
                            <a:schemeClr val="bg1"/>
                          </a:solidFill>
                        </a:rPr>
                        <a:t>39</a:t>
                      </a:r>
                      <a:endParaRPr lang="es-MX" sz="1400" b="1" dirty="0">
                        <a:solidFill>
                          <a:schemeClr val="bg1"/>
                        </a:solidFill>
                      </a:endParaRPr>
                    </a:p>
                  </a:txBody>
                  <a:tcPr>
                    <a:lnL w="38100" cap="flat" cmpd="sng" algn="ctr">
                      <a:solidFill>
                        <a:schemeClr val="bg1"/>
                      </a:solidFill>
                      <a:prstDash val="solid"/>
                      <a:round/>
                      <a:headEnd type="none" w="med" len="med"/>
                      <a:tailEnd type="none" w="med" len="med"/>
                    </a:lnL>
                  </a:tcPr>
                </a:tc>
                <a:tc>
                  <a:txBody>
                    <a:bodyPr/>
                    <a:lstStyle/>
                    <a:p>
                      <a:r>
                        <a:rPr lang="es-MX" sz="1400" b="1" dirty="0" smtClean="0">
                          <a:solidFill>
                            <a:schemeClr val="bg1"/>
                          </a:solidFill>
                        </a:rPr>
                        <a:t>2°</a:t>
                      </a:r>
                      <a:endParaRPr lang="es-MX" sz="1400" b="1" dirty="0">
                        <a:solidFill>
                          <a:schemeClr val="bg1"/>
                        </a:solidFill>
                      </a:endParaRPr>
                    </a:p>
                  </a:txBody>
                  <a:tcPr/>
                </a:tc>
                <a:tc>
                  <a:txBody>
                    <a:bodyPr/>
                    <a:lstStyle/>
                    <a:p>
                      <a:r>
                        <a:rPr lang="es-MX" sz="1400" b="1" dirty="0" smtClean="0"/>
                        <a:t>10</a:t>
                      </a:r>
                      <a:endParaRPr lang="es-MX" sz="1400" b="1" dirty="0"/>
                    </a:p>
                  </a:txBody>
                  <a:tcPr/>
                </a:tc>
                <a:tc>
                  <a:txBody>
                    <a:bodyPr/>
                    <a:lstStyle/>
                    <a:p>
                      <a:r>
                        <a:rPr lang="es-MX" sz="1400" b="1" dirty="0" smtClean="0"/>
                        <a:t>4°</a:t>
                      </a:r>
                      <a:endParaRPr lang="es-MX" sz="1400" b="1" dirty="0"/>
                    </a:p>
                  </a:txBody>
                  <a:tcPr>
                    <a:lnR w="38100" cap="flat" cmpd="sng" algn="ctr">
                      <a:solidFill>
                        <a:schemeClr val="bg1"/>
                      </a:solidFill>
                      <a:prstDash val="solid"/>
                      <a:round/>
                      <a:headEnd type="none" w="med" len="med"/>
                      <a:tailEnd type="none" w="med" len="med"/>
                    </a:lnR>
                  </a:tcPr>
                </a:tc>
              </a:tr>
              <a:tr h="259567">
                <a:tc>
                  <a:txBody>
                    <a:bodyPr/>
                    <a:lstStyle/>
                    <a:p>
                      <a:r>
                        <a:rPr lang="es-MX" sz="1400" b="1" dirty="0" smtClean="0">
                          <a:solidFill>
                            <a:schemeClr val="bg1"/>
                          </a:solidFill>
                        </a:rPr>
                        <a:t>38</a:t>
                      </a:r>
                      <a:endParaRPr lang="es-MX" sz="1400" b="1" dirty="0">
                        <a:solidFill>
                          <a:schemeClr val="bg1"/>
                        </a:solidFill>
                      </a:endParaRPr>
                    </a:p>
                  </a:txBody>
                  <a:tcPr>
                    <a:lnL w="38100" cap="flat" cmpd="sng" algn="ctr">
                      <a:solidFill>
                        <a:schemeClr val="bg1"/>
                      </a:solidFill>
                      <a:prstDash val="solid"/>
                      <a:round/>
                      <a:headEnd type="none" w="med" len="med"/>
                      <a:tailEnd type="none" w="med" len="med"/>
                    </a:lnL>
                  </a:tcPr>
                </a:tc>
                <a:tc>
                  <a:txBody>
                    <a:bodyPr/>
                    <a:lstStyle/>
                    <a:p>
                      <a:r>
                        <a:rPr lang="es-MX" sz="1400" b="1" dirty="0" smtClean="0">
                          <a:solidFill>
                            <a:schemeClr val="bg1"/>
                          </a:solidFill>
                        </a:rPr>
                        <a:t>3°</a:t>
                      </a:r>
                      <a:endParaRPr lang="es-MX" sz="1400" b="1" dirty="0">
                        <a:solidFill>
                          <a:schemeClr val="bg1"/>
                        </a:solidFill>
                      </a:endParaRPr>
                    </a:p>
                  </a:txBody>
                  <a:tcPr/>
                </a:tc>
                <a:tc>
                  <a:txBody>
                    <a:bodyPr/>
                    <a:lstStyle/>
                    <a:p>
                      <a:r>
                        <a:rPr lang="es-MX" sz="1400" b="1" dirty="0" smtClean="0">
                          <a:solidFill>
                            <a:schemeClr val="bg1"/>
                          </a:solidFill>
                        </a:rPr>
                        <a:t>11</a:t>
                      </a:r>
                      <a:endParaRPr lang="es-MX" sz="1400" b="1" dirty="0">
                        <a:solidFill>
                          <a:schemeClr val="bg1"/>
                        </a:solidFill>
                      </a:endParaRPr>
                    </a:p>
                  </a:txBody>
                  <a:tcPr/>
                </a:tc>
                <a:tc>
                  <a:txBody>
                    <a:bodyPr/>
                    <a:lstStyle/>
                    <a:p>
                      <a:r>
                        <a:rPr lang="es-MX" sz="1400" b="1" dirty="0" smtClean="0">
                          <a:solidFill>
                            <a:schemeClr val="bg1"/>
                          </a:solidFill>
                        </a:rPr>
                        <a:t>3°</a:t>
                      </a:r>
                      <a:endParaRPr lang="es-MX" sz="1400" b="1" dirty="0">
                        <a:solidFill>
                          <a:schemeClr val="bg1"/>
                        </a:solidFill>
                      </a:endParaRPr>
                    </a:p>
                  </a:txBody>
                  <a:tcPr>
                    <a:lnR w="38100" cap="flat" cmpd="sng" algn="ctr">
                      <a:solidFill>
                        <a:schemeClr val="bg1"/>
                      </a:solidFill>
                      <a:prstDash val="solid"/>
                      <a:round/>
                      <a:headEnd type="none" w="med" len="med"/>
                      <a:tailEnd type="none" w="med" len="med"/>
                    </a:lnR>
                  </a:tcPr>
                </a:tc>
                <a:tc>
                  <a:txBody>
                    <a:bodyPr/>
                    <a:lstStyle/>
                    <a:p>
                      <a:r>
                        <a:rPr lang="es-MX" sz="1400" b="1" dirty="0" smtClean="0">
                          <a:solidFill>
                            <a:schemeClr val="bg1"/>
                          </a:solidFill>
                        </a:rPr>
                        <a:t>38</a:t>
                      </a:r>
                      <a:endParaRPr lang="es-MX" sz="1400" b="1" dirty="0">
                        <a:solidFill>
                          <a:schemeClr val="bg1"/>
                        </a:solidFill>
                      </a:endParaRPr>
                    </a:p>
                  </a:txBody>
                  <a:tcPr>
                    <a:lnL w="38100" cap="flat" cmpd="sng" algn="ctr">
                      <a:solidFill>
                        <a:schemeClr val="bg1"/>
                      </a:solidFill>
                      <a:prstDash val="solid"/>
                      <a:round/>
                      <a:headEnd type="none" w="med" len="med"/>
                      <a:tailEnd type="none" w="med" len="med"/>
                    </a:lnL>
                  </a:tcPr>
                </a:tc>
                <a:tc>
                  <a:txBody>
                    <a:bodyPr/>
                    <a:lstStyle/>
                    <a:p>
                      <a:r>
                        <a:rPr lang="es-MX" sz="1400" b="1" dirty="0" smtClean="0">
                          <a:solidFill>
                            <a:schemeClr val="bg1"/>
                          </a:solidFill>
                        </a:rPr>
                        <a:t>3°</a:t>
                      </a:r>
                      <a:endParaRPr lang="es-MX" sz="1400" b="1" dirty="0">
                        <a:solidFill>
                          <a:schemeClr val="bg1"/>
                        </a:solidFill>
                      </a:endParaRPr>
                    </a:p>
                  </a:txBody>
                  <a:tcPr/>
                </a:tc>
                <a:tc>
                  <a:txBody>
                    <a:bodyPr/>
                    <a:lstStyle/>
                    <a:p>
                      <a:r>
                        <a:rPr lang="es-MX" sz="1400" b="1" dirty="0" smtClean="0"/>
                        <a:t>12</a:t>
                      </a:r>
                      <a:endParaRPr lang="es-MX" sz="1400" b="1" dirty="0"/>
                    </a:p>
                  </a:txBody>
                  <a:tcPr/>
                </a:tc>
                <a:tc>
                  <a:txBody>
                    <a:bodyPr/>
                    <a:lstStyle/>
                    <a:p>
                      <a:r>
                        <a:rPr lang="es-MX" sz="1400" b="1" dirty="0" smtClean="0"/>
                        <a:t>2°</a:t>
                      </a:r>
                      <a:endParaRPr lang="es-MX" sz="1400" b="1" dirty="0"/>
                    </a:p>
                  </a:txBody>
                  <a:tcPr>
                    <a:lnR w="38100" cap="flat" cmpd="sng" algn="ctr">
                      <a:solidFill>
                        <a:schemeClr val="bg1"/>
                      </a:solidFill>
                      <a:prstDash val="solid"/>
                      <a:round/>
                      <a:headEnd type="none" w="med" len="med"/>
                      <a:tailEnd type="none" w="med" len="med"/>
                    </a:lnR>
                  </a:tcPr>
                </a:tc>
                <a:tc>
                  <a:txBody>
                    <a:bodyPr/>
                    <a:lstStyle/>
                    <a:p>
                      <a:r>
                        <a:rPr lang="es-MX" sz="1400" b="1" dirty="0" smtClean="0">
                          <a:solidFill>
                            <a:schemeClr val="bg1"/>
                          </a:solidFill>
                        </a:rPr>
                        <a:t>38</a:t>
                      </a:r>
                      <a:endParaRPr lang="es-MX" sz="1400" b="1" dirty="0">
                        <a:solidFill>
                          <a:schemeClr val="bg1"/>
                        </a:solidFill>
                      </a:endParaRPr>
                    </a:p>
                  </a:txBody>
                  <a:tcPr>
                    <a:lnL w="38100" cap="flat" cmpd="sng" algn="ctr">
                      <a:solidFill>
                        <a:schemeClr val="bg1"/>
                      </a:solidFill>
                      <a:prstDash val="solid"/>
                      <a:round/>
                      <a:headEnd type="none" w="med" len="med"/>
                      <a:tailEnd type="none" w="med" len="med"/>
                    </a:lnL>
                  </a:tcPr>
                </a:tc>
                <a:tc>
                  <a:txBody>
                    <a:bodyPr/>
                    <a:lstStyle/>
                    <a:p>
                      <a:r>
                        <a:rPr lang="es-MX" sz="1400" b="1" dirty="0" smtClean="0">
                          <a:solidFill>
                            <a:schemeClr val="bg1"/>
                          </a:solidFill>
                        </a:rPr>
                        <a:t>3°</a:t>
                      </a:r>
                      <a:endParaRPr lang="es-MX" sz="1400" b="1" dirty="0">
                        <a:solidFill>
                          <a:schemeClr val="bg1"/>
                        </a:solidFill>
                      </a:endParaRPr>
                    </a:p>
                  </a:txBody>
                  <a:tcPr/>
                </a:tc>
                <a:tc>
                  <a:txBody>
                    <a:bodyPr/>
                    <a:lstStyle/>
                    <a:p>
                      <a:r>
                        <a:rPr lang="es-MX" sz="1400" b="1" dirty="0" smtClean="0"/>
                        <a:t>13</a:t>
                      </a:r>
                      <a:endParaRPr lang="es-MX" sz="1400" b="1" dirty="0"/>
                    </a:p>
                  </a:txBody>
                  <a:tcPr/>
                </a:tc>
                <a:tc>
                  <a:txBody>
                    <a:bodyPr/>
                    <a:lstStyle/>
                    <a:p>
                      <a:r>
                        <a:rPr lang="es-MX" sz="1400" b="1" dirty="0" smtClean="0"/>
                        <a:t>1°</a:t>
                      </a:r>
                      <a:endParaRPr lang="es-MX" sz="1400" b="1" dirty="0"/>
                    </a:p>
                  </a:txBody>
                  <a:tcPr>
                    <a:lnR w="38100" cap="flat" cmpd="sng" algn="ctr">
                      <a:solidFill>
                        <a:schemeClr val="bg1"/>
                      </a:solidFill>
                      <a:prstDash val="solid"/>
                      <a:round/>
                      <a:headEnd type="none" w="med" len="med"/>
                      <a:tailEnd type="none" w="med" len="med"/>
                    </a:lnR>
                  </a:tcPr>
                </a:tc>
              </a:tr>
              <a:tr h="259567">
                <a:tc>
                  <a:txBody>
                    <a:bodyPr/>
                    <a:lstStyle/>
                    <a:p>
                      <a:r>
                        <a:rPr lang="es-MX" sz="1400" b="1" dirty="0" smtClean="0">
                          <a:solidFill>
                            <a:schemeClr val="bg1"/>
                          </a:solidFill>
                        </a:rPr>
                        <a:t>37</a:t>
                      </a:r>
                      <a:endParaRPr lang="es-MX" sz="1400" b="1" dirty="0">
                        <a:solidFill>
                          <a:schemeClr val="bg1"/>
                        </a:solidFill>
                      </a:endParaRPr>
                    </a:p>
                  </a:txBody>
                  <a:tcP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tcPr>
                </a:tc>
                <a:tc>
                  <a:txBody>
                    <a:bodyPr/>
                    <a:lstStyle/>
                    <a:p>
                      <a:r>
                        <a:rPr lang="es-MX" sz="1400" b="1" dirty="0" smtClean="0">
                          <a:solidFill>
                            <a:schemeClr val="bg1"/>
                          </a:solidFill>
                        </a:rPr>
                        <a:t>4°</a:t>
                      </a:r>
                      <a:endParaRPr lang="es-MX" sz="1400" b="1" dirty="0">
                        <a:solidFill>
                          <a:schemeClr val="bg1"/>
                        </a:solidFill>
                      </a:endParaRPr>
                    </a:p>
                  </a:txBody>
                  <a:tcPr>
                    <a:lnB w="38100" cap="flat" cmpd="sng" algn="ctr">
                      <a:solidFill>
                        <a:schemeClr val="bg1"/>
                      </a:solidFill>
                      <a:prstDash val="solid"/>
                      <a:round/>
                      <a:headEnd type="none" w="med" len="med"/>
                      <a:tailEnd type="none" w="med" len="med"/>
                    </a:lnB>
                  </a:tcPr>
                </a:tc>
                <a:tc>
                  <a:txBody>
                    <a:bodyPr/>
                    <a:lstStyle/>
                    <a:p>
                      <a:r>
                        <a:rPr lang="es-MX" sz="1400" b="1" dirty="0" smtClean="0">
                          <a:solidFill>
                            <a:schemeClr val="bg1"/>
                          </a:solidFill>
                        </a:rPr>
                        <a:t>10</a:t>
                      </a:r>
                      <a:endParaRPr lang="es-MX" sz="1400" b="1" dirty="0">
                        <a:solidFill>
                          <a:schemeClr val="bg1"/>
                        </a:solidFill>
                      </a:endParaRPr>
                    </a:p>
                  </a:txBody>
                  <a:tcPr>
                    <a:lnB w="38100" cap="flat" cmpd="sng" algn="ctr">
                      <a:solidFill>
                        <a:schemeClr val="bg1"/>
                      </a:solidFill>
                      <a:prstDash val="solid"/>
                      <a:round/>
                      <a:headEnd type="none" w="med" len="med"/>
                      <a:tailEnd type="none" w="med" len="med"/>
                    </a:lnB>
                  </a:tcPr>
                </a:tc>
                <a:tc>
                  <a:txBody>
                    <a:bodyPr/>
                    <a:lstStyle/>
                    <a:p>
                      <a:r>
                        <a:rPr lang="es-MX" sz="1400" b="1" dirty="0" smtClean="0">
                          <a:solidFill>
                            <a:schemeClr val="bg1"/>
                          </a:solidFill>
                        </a:rPr>
                        <a:t>4°</a:t>
                      </a:r>
                      <a:endParaRPr lang="es-MX" sz="1400" b="1" dirty="0">
                        <a:solidFill>
                          <a:schemeClr val="bg1"/>
                        </a:solidFill>
                      </a:endParaRPr>
                    </a:p>
                  </a:txBody>
                  <a:tcP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r>
                        <a:rPr lang="es-MX" sz="1400" b="1" dirty="0" smtClean="0">
                          <a:solidFill>
                            <a:schemeClr val="bg1"/>
                          </a:solidFill>
                        </a:rPr>
                        <a:t>37</a:t>
                      </a:r>
                      <a:endParaRPr lang="es-MX" sz="1400" b="1" dirty="0">
                        <a:solidFill>
                          <a:schemeClr val="bg1"/>
                        </a:solidFill>
                      </a:endParaRPr>
                    </a:p>
                  </a:txBody>
                  <a:tcP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tcPr>
                </a:tc>
                <a:tc>
                  <a:txBody>
                    <a:bodyPr/>
                    <a:lstStyle/>
                    <a:p>
                      <a:r>
                        <a:rPr lang="es-MX" sz="1400" b="1" dirty="0" smtClean="0">
                          <a:solidFill>
                            <a:schemeClr val="bg1"/>
                          </a:solidFill>
                        </a:rPr>
                        <a:t>4°</a:t>
                      </a:r>
                      <a:endParaRPr lang="es-MX" sz="1400" b="1" dirty="0">
                        <a:solidFill>
                          <a:schemeClr val="bg1"/>
                        </a:solidFill>
                      </a:endParaRPr>
                    </a:p>
                  </a:txBody>
                  <a:tcPr>
                    <a:lnB w="38100" cap="flat" cmpd="sng" algn="ctr">
                      <a:solidFill>
                        <a:schemeClr val="bg1"/>
                      </a:solidFill>
                      <a:prstDash val="solid"/>
                      <a:round/>
                      <a:headEnd type="none" w="med" len="med"/>
                      <a:tailEnd type="none" w="med" len="med"/>
                    </a:lnB>
                  </a:tcPr>
                </a:tc>
                <a:tc>
                  <a:txBody>
                    <a:bodyPr/>
                    <a:lstStyle/>
                    <a:p>
                      <a:r>
                        <a:rPr lang="es-MX" sz="1400" b="1" dirty="0" smtClean="0"/>
                        <a:t>13</a:t>
                      </a:r>
                      <a:endParaRPr lang="es-MX" sz="1400" b="1" dirty="0"/>
                    </a:p>
                  </a:txBody>
                  <a:tcPr>
                    <a:lnB w="38100" cap="flat" cmpd="sng" algn="ctr">
                      <a:solidFill>
                        <a:schemeClr val="bg1"/>
                      </a:solidFill>
                      <a:prstDash val="solid"/>
                      <a:round/>
                      <a:headEnd type="none" w="med" len="med"/>
                      <a:tailEnd type="none" w="med" len="med"/>
                    </a:lnB>
                  </a:tcPr>
                </a:tc>
                <a:tc>
                  <a:txBody>
                    <a:bodyPr/>
                    <a:lstStyle/>
                    <a:p>
                      <a:r>
                        <a:rPr lang="es-MX" sz="1400" b="1" dirty="0" smtClean="0"/>
                        <a:t>1°</a:t>
                      </a:r>
                      <a:endParaRPr lang="es-MX" sz="1400" b="1" dirty="0"/>
                    </a:p>
                  </a:txBody>
                  <a:tcP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r>
                        <a:rPr lang="es-MX" sz="1400" b="1" dirty="0" smtClean="0">
                          <a:solidFill>
                            <a:schemeClr val="bg1"/>
                          </a:solidFill>
                        </a:rPr>
                        <a:t>37</a:t>
                      </a:r>
                      <a:endParaRPr lang="es-MX" sz="1400" b="1" dirty="0">
                        <a:solidFill>
                          <a:schemeClr val="bg1"/>
                        </a:solidFill>
                      </a:endParaRPr>
                    </a:p>
                  </a:txBody>
                  <a:tcP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tcPr>
                </a:tc>
                <a:tc>
                  <a:txBody>
                    <a:bodyPr/>
                    <a:lstStyle/>
                    <a:p>
                      <a:r>
                        <a:rPr lang="es-MX" sz="1400" b="1" dirty="0" smtClean="0">
                          <a:solidFill>
                            <a:schemeClr val="bg1"/>
                          </a:solidFill>
                        </a:rPr>
                        <a:t>4°</a:t>
                      </a:r>
                      <a:endParaRPr lang="es-MX" sz="1400" b="1" dirty="0">
                        <a:solidFill>
                          <a:schemeClr val="bg1"/>
                        </a:solidFill>
                      </a:endParaRPr>
                    </a:p>
                  </a:txBody>
                  <a:tcPr>
                    <a:lnB w="38100" cap="flat" cmpd="sng" algn="ctr">
                      <a:solidFill>
                        <a:schemeClr val="bg1"/>
                      </a:solidFill>
                      <a:prstDash val="solid"/>
                      <a:round/>
                      <a:headEnd type="none" w="med" len="med"/>
                      <a:tailEnd type="none" w="med" len="med"/>
                    </a:lnB>
                  </a:tcPr>
                </a:tc>
                <a:tc>
                  <a:txBody>
                    <a:bodyPr/>
                    <a:lstStyle/>
                    <a:p>
                      <a:r>
                        <a:rPr lang="es-MX" sz="1400" b="1" dirty="0" smtClean="0"/>
                        <a:t>11</a:t>
                      </a:r>
                      <a:endParaRPr lang="es-MX" sz="1400" b="1" dirty="0"/>
                    </a:p>
                  </a:txBody>
                  <a:tcPr>
                    <a:lnB w="38100" cap="flat" cmpd="sng" algn="ctr">
                      <a:solidFill>
                        <a:schemeClr val="bg1"/>
                      </a:solidFill>
                      <a:prstDash val="solid"/>
                      <a:round/>
                      <a:headEnd type="none" w="med" len="med"/>
                      <a:tailEnd type="none" w="med" len="med"/>
                    </a:lnB>
                  </a:tcPr>
                </a:tc>
                <a:tc>
                  <a:txBody>
                    <a:bodyPr/>
                    <a:lstStyle/>
                    <a:p>
                      <a:r>
                        <a:rPr lang="es-MX" sz="1400" b="1" dirty="0" smtClean="0"/>
                        <a:t>3°</a:t>
                      </a:r>
                      <a:endParaRPr lang="es-MX" sz="1400" b="1" dirty="0"/>
                    </a:p>
                  </a:txBody>
                  <a:tcP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085737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 bandas">
  <a:themeElements>
    <a:clrScheme name="Con bandas">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Con banda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on bandas">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docProps/app.xml><?xml version="1.0" encoding="utf-8"?>
<Properties xmlns="http://schemas.openxmlformats.org/officeDocument/2006/extended-properties" xmlns:vt="http://schemas.openxmlformats.org/officeDocument/2006/docPropsVTypes">
  <Template>TM03090430[[fn=Con bandas]]</Template>
  <TotalTime>4342</TotalTime>
  <Words>2474</Words>
  <Application>Microsoft Office PowerPoint</Application>
  <PresentationFormat>Panorámica</PresentationFormat>
  <Paragraphs>384</Paragraphs>
  <Slides>31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31</vt:i4>
      </vt:variant>
    </vt:vector>
  </HeadingPairs>
  <TitlesOfParts>
    <vt:vector size="36" baseType="lpstr">
      <vt:lpstr>Arial</vt:lpstr>
      <vt:lpstr>Cambria Math</vt:lpstr>
      <vt:lpstr>Corbel</vt:lpstr>
      <vt:lpstr>Wingdings</vt:lpstr>
      <vt:lpstr>Con bandas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Oscar</dc:creator>
  <cp:lastModifiedBy>Emiliano Espinoza Miguel</cp:lastModifiedBy>
  <cp:revision>125</cp:revision>
  <dcterms:created xsi:type="dcterms:W3CDTF">2016-09-21T17:08:46Z</dcterms:created>
  <dcterms:modified xsi:type="dcterms:W3CDTF">2017-08-31T19:49:02Z</dcterms:modified>
</cp:coreProperties>
</file>