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35"/>
  </p:notesMasterIdLst>
  <p:sldIdLst>
    <p:sldId id="311" r:id="rId2"/>
    <p:sldId id="312" r:id="rId3"/>
    <p:sldId id="313" r:id="rId4"/>
    <p:sldId id="314" r:id="rId5"/>
    <p:sldId id="292" r:id="rId6"/>
    <p:sldId id="310" r:id="rId7"/>
    <p:sldId id="318" r:id="rId8"/>
    <p:sldId id="319" r:id="rId9"/>
    <p:sldId id="269" r:id="rId10"/>
    <p:sldId id="270" r:id="rId11"/>
    <p:sldId id="306" r:id="rId12"/>
    <p:sldId id="271" r:id="rId13"/>
    <p:sldId id="272" r:id="rId14"/>
    <p:sldId id="273" r:id="rId15"/>
    <p:sldId id="320" r:id="rId16"/>
    <p:sldId id="274" r:id="rId17"/>
    <p:sldId id="278" r:id="rId18"/>
    <p:sldId id="277" r:id="rId19"/>
    <p:sldId id="304" r:id="rId20"/>
    <p:sldId id="282" r:id="rId21"/>
    <p:sldId id="296" r:id="rId22"/>
    <p:sldId id="283" r:id="rId23"/>
    <p:sldId id="294" r:id="rId24"/>
    <p:sldId id="284" r:id="rId25"/>
    <p:sldId id="295" r:id="rId26"/>
    <p:sldId id="321" r:id="rId27"/>
    <p:sldId id="285" r:id="rId28"/>
    <p:sldId id="286" r:id="rId29"/>
    <p:sldId id="290" r:id="rId30"/>
    <p:sldId id="287" r:id="rId31"/>
    <p:sldId id="288" r:id="rId32"/>
    <p:sldId id="289" r:id="rId33"/>
    <p:sldId id="315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scar" initials="O" lastIdx="5" clrIdx="0">
    <p:extLst>
      <p:ext uri="{19B8F6BF-5375-455C-9EA6-DF929625EA0E}">
        <p15:presenceInfo xmlns:p15="http://schemas.microsoft.com/office/powerpoint/2012/main" userId="Oscar" providerId="None"/>
      </p:ext>
    </p:extLst>
  </p:cmAuthor>
  <p:cmAuthor id="2" name="Juan De Dios Aaron Hernandez Juarez" initials="JDDAHJ" lastIdx="2" clrIdx="1">
    <p:extLst>
      <p:ext uri="{19B8F6BF-5375-455C-9EA6-DF929625EA0E}">
        <p15:presenceInfo xmlns:p15="http://schemas.microsoft.com/office/powerpoint/2012/main" userId="Juan De Dios Aaron Hernandez Juarez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78" autoAdjust="0"/>
    <p:restoredTop sz="94434" autoAdjust="0"/>
  </p:normalViewPr>
  <p:slideViewPr>
    <p:cSldViewPr>
      <p:cViewPr varScale="1">
        <p:scale>
          <a:sx n="70" d="100"/>
          <a:sy n="70" d="100"/>
        </p:scale>
        <p:origin x="142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57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726B9-129F-4BD7-AB86-72A6A3CDBC88}" type="datetimeFigureOut">
              <a:rPr lang="es-MX" smtClean="0"/>
              <a:t>12/10/2017</a:t>
            </a:fld>
            <a:endParaRPr lang="es-MX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C298-0472-41C6-9543-900E3FA3259F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95323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CC2C-8418-4F66-AA11-123DC6FFB116}" type="datetimeFigureOut">
              <a:rPr lang="es-MX" smtClean="0"/>
              <a:t>12/10/2017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962C-204A-4B79-859F-F686F2948FD7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32653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CC2C-8418-4F66-AA11-123DC6FFB116}" type="datetimeFigureOut">
              <a:rPr lang="es-MX" smtClean="0"/>
              <a:t>12/10/2017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962C-204A-4B79-859F-F686F2948FD7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29081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CC2C-8418-4F66-AA11-123DC6FFB116}" type="datetimeFigureOut">
              <a:rPr lang="es-MX" smtClean="0"/>
              <a:t>12/10/2017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962C-204A-4B79-859F-F686F2948FD7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284126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CC2C-8418-4F66-AA11-123DC6FFB116}" type="datetimeFigureOut">
              <a:rPr lang="es-MX" smtClean="0"/>
              <a:t>12/10/2017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962C-204A-4B79-859F-F686F2948FD7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65091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CC2C-8418-4F66-AA11-123DC6FFB116}" type="datetimeFigureOut">
              <a:rPr lang="es-MX" smtClean="0"/>
              <a:t>12/10/2017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962C-204A-4B79-859F-F686F2948FD7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071082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CC2C-8418-4F66-AA11-123DC6FFB116}" type="datetimeFigureOut">
              <a:rPr lang="es-MX" smtClean="0"/>
              <a:t>12/10/2017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962C-204A-4B79-859F-F686F2948FD7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816454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CC2C-8418-4F66-AA11-123DC6FFB116}" type="datetimeFigureOut">
              <a:rPr lang="es-MX" smtClean="0"/>
              <a:t>12/10/2017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962C-204A-4B79-859F-F686F2948FD7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721025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CC2C-8418-4F66-AA11-123DC6FFB116}" type="datetimeFigureOut">
              <a:rPr lang="es-MX" smtClean="0"/>
              <a:t>12/10/2017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962C-204A-4B79-859F-F686F2948FD7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74233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CC2C-8418-4F66-AA11-123DC6FFB116}" type="datetimeFigureOut">
              <a:rPr lang="es-MX" smtClean="0"/>
              <a:t>12/10/2017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962C-204A-4B79-859F-F686F2948FD7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07514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CC2C-8418-4F66-AA11-123DC6FFB116}" type="datetimeFigureOut">
              <a:rPr lang="es-MX" smtClean="0"/>
              <a:t>12/10/2017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962C-204A-4B79-859F-F686F2948FD7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22193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CC2C-8418-4F66-AA11-123DC6FFB116}" type="datetimeFigureOut">
              <a:rPr lang="es-MX" smtClean="0"/>
              <a:t>12/10/2017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962C-204A-4B79-859F-F686F2948FD7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89668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CC2C-8418-4F66-AA11-123DC6FFB116}" type="datetimeFigureOut">
              <a:rPr lang="es-MX" smtClean="0"/>
              <a:t>12/10/2017</a:t>
            </a:fld>
            <a:endParaRPr lang="es-MX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962C-204A-4B79-859F-F686F2948FD7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531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CC2C-8418-4F66-AA11-123DC6FFB116}" type="datetimeFigureOut">
              <a:rPr lang="es-MX" smtClean="0"/>
              <a:t>12/10/2017</a:t>
            </a:fld>
            <a:endParaRPr lang="es-MX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962C-204A-4B79-859F-F686F2948FD7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81182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CC2C-8418-4F66-AA11-123DC6FFB116}" type="datetimeFigureOut">
              <a:rPr lang="es-MX" smtClean="0"/>
              <a:t>12/10/2017</a:t>
            </a:fld>
            <a:endParaRPr lang="es-MX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962C-204A-4B79-859F-F686F2948FD7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13920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CC2C-8418-4F66-AA11-123DC6FFB116}" type="datetimeFigureOut">
              <a:rPr lang="es-MX" smtClean="0"/>
              <a:t>12/10/2017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962C-204A-4B79-859F-F686F2948FD7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1477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CC2C-8418-4F66-AA11-123DC6FFB116}" type="datetimeFigureOut">
              <a:rPr lang="es-MX" smtClean="0"/>
              <a:t>12/10/2017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962C-204A-4B79-859F-F686F2948FD7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79848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3CC2C-8418-4F66-AA11-123DC6FFB116}" type="datetimeFigureOut">
              <a:rPr lang="es-MX" smtClean="0"/>
              <a:t>12/10/2017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E28962C-204A-4B79-859F-F686F2948FD7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1690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gi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79512" y="289317"/>
            <a:ext cx="8576490" cy="326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es-ES_trad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UNIVERSIDAD </a:t>
            </a:r>
            <a:r>
              <a:rPr lang="es-ES_tradnl" sz="2400" b="1" dirty="0">
                <a:latin typeface="Arial" panose="020B0604020202020204" pitchFamily="34" charset="0"/>
                <a:cs typeface="Arial" panose="020B0604020202020204" pitchFamily="34" charset="0"/>
              </a:rPr>
              <a:t>AUTÓNOMA DEL ESTADO </a:t>
            </a:r>
            <a:r>
              <a:rPr lang="es-ES_trad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MÉXICO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r>
              <a:rPr lang="es-ES_tradnl" b="1" dirty="0">
                <a:latin typeface="Arial" panose="020B0604020202020204" pitchFamily="34" charset="0"/>
                <a:cs typeface="Arial" panose="020B0604020202020204" pitchFamily="34" charset="0"/>
              </a:rPr>
              <a:t>CENTRO UNIVERSITARIO UAEM VALLE DE </a:t>
            </a:r>
            <a:r>
              <a:rPr lang="es-ES_tradnl" b="1" dirty="0" smtClean="0">
                <a:latin typeface="Arial" panose="020B0604020202020204" pitchFamily="34" charset="0"/>
                <a:cs typeface="Arial" panose="020B0604020202020204" pitchFamily="34" charset="0"/>
              </a:rPr>
              <a:t>TEOTIHUACÁN</a:t>
            </a:r>
            <a:endParaRPr lang="es-E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endParaRPr lang="es-ES_tradnl" b="1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r>
              <a:rPr lang="es-MX" sz="36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Números Complejos</a:t>
            </a:r>
            <a:endParaRPr lang="es-ES" sz="3600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endParaRPr lang="es-ES_tradnl" sz="20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r>
              <a:rPr lang="es-ES_tradnl" sz="2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</a:t>
            </a:r>
            <a:r>
              <a:rPr lang="es-ES_trad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Realizó</a:t>
            </a:r>
            <a:r>
              <a:rPr lang="es-ES_tradnl" sz="2400" b="1" dirty="0">
                <a:latin typeface="Arial" panose="020B0604020202020204" pitchFamily="34" charset="0"/>
                <a:cs typeface="Arial" panose="020B0604020202020204" pitchFamily="34" charset="0"/>
              </a:rPr>
              <a:t>: M. en C. Oscar Espinoza Ortega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endParaRPr lang="es-ES_tradn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r>
              <a:rPr lang="es-ES_trad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Julio de 2017</a:t>
            </a:r>
            <a:endParaRPr lang="es-ES_tradn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endParaRPr lang="es-ES_tradnl" b="1" dirty="0">
              <a:solidFill>
                <a:srgbClr val="FFC000"/>
              </a:solidFill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401283"/>
              </p:ext>
            </p:extLst>
          </p:nvPr>
        </p:nvGraphicFramePr>
        <p:xfrm>
          <a:off x="611560" y="4851746"/>
          <a:ext cx="799288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9392"/>
                <a:gridCol w="1640183"/>
                <a:gridCol w="1050904"/>
                <a:gridCol w="3672408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Programa</a:t>
                      </a:r>
                      <a:r>
                        <a:rPr lang="es-MX" sz="1600" baseline="0" dirty="0" smtClean="0"/>
                        <a:t> Educativo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Unidad de Aprendizaje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Clave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err="1" smtClean="0"/>
                        <a:t>U.Competencia</a:t>
                      </a:r>
                      <a:r>
                        <a:rPr lang="es-MX" sz="1600" baseline="0" dirty="0" smtClean="0"/>
                        <a:t> que apoya</a:t>
                      </a:r>
                      <a:endParaRPr lang="es-MX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Ingeniería en Computación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Álgebra</a:t>
                      </a:r>
                      <a:r>
                        <a:rPr lang="es-MX" sz="1600" baseline="0" dirty="0" smtClean="0"/>
                        <a:t> Superior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L41001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IV. Números Complejos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852936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3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923925"/>
                <a:ext cx="6986737" cy="5204651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s-MX" sz="2800" b="1" u="sng" dirty="0" smtClean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Definición</a:t>
                </a:r>
                <a:r>
                  <a:rPr lang="es-MX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Sean </a:t>
                </a: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Sean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𝑏𝑖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𝑐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𝑑𝑖</m:t>
                    </m:r>
                    <m:r>
                      <a:rPr lang="es-MX" sz="240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b="0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dos números complejos con a, b, c, d € R </a:t>
                </a: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entonces: </a:t>
                </a:r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	i) el número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se define como:</a:t>
                </a:r>
              </a:p>
              <a:p>
                <a:pPr marL="0" indent="0">
                  <a:buNone/>
                </a:pP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d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s-MX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ii) </a:t>
                </a: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el </a:t>
                </a: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número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se define </a:t>
                </a: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como:</a:t>
                </a:r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𝑏𝑑</m:t>
                        </m:r>
                      </m:e>
                    </m:d>
                    <m:r>
                      <a:rPr lang="es-MX" sz="2400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𝑎𝑑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𝑏𝑐</m:t>
                        </m:r>
                      </m:e>
                    </m:d>
                    <m:r>
                      <a:rPr lang="es-MX" sz="2400" i="1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923925"/>
                <a:ext cx="6986737" cy="5204651"/>
              </a:xfrm>
              <a:blipFill rotWithShape="0">
                <a:blip r:embed="rId2"/>
                <a:stretch>
                  <a:fillRect l="-1744" t="-1290" r="-218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0" y="120749"/>
            <a:ext cx="7704856" cy="803176"/>
          </a:xfrm>
        </p:spPr>
        <p:txBody>
          <a:bodyPr>
            <a:normAutofit/>
          </a:bodyPr>
          <a:lstStyle/>
          <a:p>
            <a:r>
              <a:rPr lang="es-MX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 Suma y multiplicación</a:t>
            </a:r>
            <a:endParaRPr lang="es-MX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755832"/>
            <a:ext cx="3131840" cy="3131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90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44023"/>
            <a:ext cx="6347713" cy="1320800"/>
          </a:xfrm>
        </p:spPr>
        <p:txBody>
          <a:bodyPr>
            <a:normAutofit/>
          </a:bodyPr>
          <a:lstStyle/>
          <a:p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Ejemplo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272064" y="1236560"/>
                <a:ext cx="6698705" cy="388077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Dados </a:t>
                </a:r>
                <a:r>
                  <a:rPr lang="es-MX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z</a:t>
                </a: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1 = -3+4</a:t>
                </a:r>
                <a:r>
                  <a:rPr lang="es-MX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i</a:t>
                </a: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s-MX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z</a:t>
                </a: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2 = </a:t>
                </a: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5-2</a:t>
                </a:r>
                <a:r>
                  <a:rPr lang="es-MX" sz="24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</a:t>
                </a: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s-MX" sz="24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z</a:t>
                </a: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 = 2 calcular:</a:t>
                </a:r>
              </a:p>
              <a:p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s-MX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a) </a:t>
                </a: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lang="es-MX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z</a:t>
                </a: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1 - </a:t>
                </a:r>
                <a:r>
                  <a:rPr lang="es-MX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z</a:t>
                </a: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2) </a:t>
                </a:r>
                <a:r>
                  <a:rPr lang="es-MX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z</a:t>
                </a: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3	</a:t>
                </a:r>
                <a:endParaRPr lang="es-MX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s-MX" sz="2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lang="en-US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z</a:t>
                </a:r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1 - </a:t>
                </a:r>
                <a:r>
                  <a:rPr lang="en-US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z</a:t>
                </a:r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2) </a:t>
                </a:r>
                <a:r>
                  <a:rPr lang="en-US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z</a:t>
                </a:r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3 = (-3+4</a:t>
                </a:r>
                <a:r>
                  <a:rPr lang="en-US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i </a:t>
                </a:r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– (5-2</a:t>
                </a:r>
                <a:r>
                  <a:rPr lang="en-US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i</a:t>
                </a:r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))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= (-3-5+(4+2)</a:t>
                </a:r>
                <a:r>
                  <a:rPr lang="en-US" sz="2400" i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</a:t>
                </a:r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= (-8+6</a:t>
                </a:r>
                <a:r>
                  <a:rPr lang="en-US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i</a:t>
                </a:r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= -12+9</a:t>
                </a:r>
                <a:r>
                  <a:rPr lang="en-US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i</a:t>
                </a:r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2064" y="1236560"/>
                <a:ext cx="6698705" cy="3880773"/>
              </a:xfrm>
              <a:blipFill rotWithShape="0">
                <a:blip r:embed="rId2"/>
                <a:stretch>
                  <a:fillRect l="-1457" t="-110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889070"/>
            <a:ext cx="3289548" cy="1842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05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1729" y="1390527"/>
            <a:ext cx="6347713" cy="1163216"/>
          </a:xfrm>
        </p:spPr>
        <p:txBody>
          <a:bodyPr>
            <a:normAutofit fontScale="90000"/>
          </a:bodyPr>
          <a:lstStyle/>
          <a:p>
            <a:r>
              <a:rPr lang="es-MX" sz="2700" b="1" u="sng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Definición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231729" y="1916832"/>
                <a:ext cx="7437867" cy="4700595"/>
              </a:xfrm>
            </p:spPr>
            <p:txBody>
              <a:bodyPr/>
              <a:lstStyle/>
              <a:p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Sea </a:t>
                </a:r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𝑏𝑖</m:t>
                    </m:r>
                  </m:oMath>
                </a14:m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un número complejo.</a:t>
                </a: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El conjugado de z, que representaremos con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bar>
                  </m:oMath>
                </a14:m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, se define como:</a:t>
                </a:r>
                <a:b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ba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𝑏𝑖</m:t>
                    </m:r>
                  </m:oMath>
                </a14:m>
                <a:endParaRPr lang="es-MX" sz="2400" b="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s-MX" dirty="0" smtClean="0"/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1729" y="1916832"/>
                <a:ext cx="7437867" cy="4700595"/>
              </a:xfrm>
              <a:blipFill rotWithShape="0">
                <a:blip r:embed="rId2"/>
                <a:stretch>
                  <a:fillRect l="-656" t="-907" r="-90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Resultado de imagen para Conjugado de número complej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469422"/>
            <a:ext cx="2160240" cy="2873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370198"/>
            <a:ext cx="2755478" cy="2972344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231761" y="-21667"/>
            <a:ext cx="7704856" cy="112204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2.3 </a:t>
            </a:r>
            <a:r>
              <a:rPr lang="es-MX" sz="40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Conjugado de un número complejo</a:t>
            </a:r>
            <a:endParaRPr lang="es-MX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97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840511"/>
            <a:ext cx="6347713" cy="659160"/>
          </a:xfrm>
        </p:spPr>
        <p:txBody>
          <a:bodyPr>
            <a:normAutofit/>
          </a:bodyPr>
          <a:lstStyle/>
          <a:p>
            <a:r>
              <a:rPr lang="es-MX" sz="2800" b="1" u="sng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Teorema</a:t>
            </a:r>
            <a:endParaRPr lang="es-MX" sz="2800" b="1" u="sng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520705" y="1484784"/>
                <a:ext cx="6347714" cy="5132643"/>
              </a:xfrm>
            </p:spPr>
            <p:txBody>
              <a:bodyPr/>
              <a:lstStyle/>
              <a:p>
                <a:r>
                  <a:rPr lang="es-MX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Para todo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32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32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MX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32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MX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s-MX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  <m:r>
                      <a:rPr lang="es-MX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s-MX" sz="24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es-MX" sz="24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es-MX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s-MX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 </m:t>
                    </m:r>
                    <m:acc>
                      <m:accPr>
                        <m:chr m:val="̿"/>
                        <m:ctrlPr>
                          <a:rPr lang="es-MX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s-MX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s-MX" sz="36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es-MX" sz="36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es-MX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𝑖𝑖</m:t>
                    </m:r>
                    <m:r>
                      <a:rPr lang="es-MX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sSub>
                      <m:sSubPr>
                        <m:ctrlPr>
                          <a:rPr lang="es-MX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bar>
                      <m:barPr>
                        <m:pos m:val="top"/>
                        <m:ctrlPr>
                          <a:rPr lang="es-MX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bar>
                    <m:r>
                      <a:rPr lang="es-MX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  <m:sSub>
                      <m:sSubPr>
                        <m:ctrlPr>
                          <a:rPr lang="es-MX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s-MX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s-MX" sz="36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es-MX" sz="36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es-MX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𝑖𝑖𝑖</m:t>
                    </m:r>
                    <m:r>
                      <a:rPr lang="es-MX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sSub>
                      <m:sSubPr>
                        <m:ctrlPr>
                          <a:rPr lang="es-MX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s-MX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s-MX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s-MX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s-MX" sz="36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es-MX" sz="36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es-MX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𝑖𝑣</m:t>
                    </m:r>
                    <m:r>
                      <a:rPr lang="es-MX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sSub>
                      <m:sSubPr>
                        <m:ctrlPr>
                          <a:rPr lang="es-MX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acc>
                      <m:accPr>
                        <m:chr m:val="̅"/>
                        <m:ctrlPr>
                          <a:rPr lang="es-MX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s-MX" sz="3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s-MX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s-MX" sz="36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es-MX" sz="36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es-MX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𝑣</m:t>
                    </m:r>
                    <m:r>
                      <a:rPr lang="es-MX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acc>
                      <m:accPr>
                        <m:chr m:val="̅"/>
                        <m:ctrlPr>
                          <a:rPr lang="es-MX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s-MX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s-MX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s-MX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s-MX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s-MX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acc>
                  </m:oMath>
                </a14:m>
                <a:r>
                  <a:rPr lang="es-MX" sz="36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es-MX" sz="36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es-MX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𝑣𝑖</m:t>
                    </m:r>
                    <m:r>
                      <a:rPr lang="es-MX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acc>
                      <m:accPr>
                        <m:chr m:val="̅"/>
                        <m:ctrlPr>
                          <a:rPr lang="es-MX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acc>
                    <m:r>
                      <a:rPr lang="es-MX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s-MX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acc>
                    <m:acc>
                      <m:accPr>
                        <m:chr m:val="̅"/>
                        <m:ctrlPr>
                          <a:rPr lang="es-MX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s-MX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acc>
                  </m:oMath>
                </a14:m>
                <a:endParaRPr lang="es-MX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0705" y="1484784"/>
                <a:ext cx="6347714" cy="5132643"/>
              </a:xfrm>
              <a:blipFill rotWithShape="0">
                <a:blip r:embed="rId2"/>
                <a:stretch>
                  <a:fillRect l="-1440" t="-154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Marcador de contenido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19" y="4819650"/>
            <a:ext cx="2247900" cy="203835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123863" y="37335"/>
            <a:ext cx="7704856" cy="80317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…Continuación</a:t>
            </a:r>
            <a:endParaRPr lang="es-MX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08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764704"/>
                <a:ext cx="7848872" cy="4700595"/>
              </a:xfrm>
            </p:spPr>
            <p:txBody>
              <a:bodyPr/>
              <a:lstStyle/>
              <a:p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Sean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𝑏𝑖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𝑐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𝑑𝑖</m:t>
                    </m:r>
                    <m:r>
                      <a:rPr lang="es-MX" sz="24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dos números complejos con a, b, c, d € R </a:t>
                </a: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entonces: </a:t>
                </a:r>
                <a:b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i) el número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se define como: </a:t>
                </a:r>
                <a:b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s-MX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s-MX" sz="24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br>
                  <a:rPr lang="es-MX" sz="24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s-MX" sz="24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ii) si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≠0+0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sz="24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el número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s-MX" sz="24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se define como:</a:t>
                </a: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f>
                      <m:f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Sup>
                      <m:sSubSup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</m:oMath>
                </a14:m>
                <a:endParaRPr lang="es-MX" b="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764704"/>
                <a:ext cx="7848872" cy="4700595"/>
              </a:xfrm>
              <a:blipFill rotWithShape="0">
                <a:blip r:embed="rId2"/>
                <a:stretch>
                  <a:fillRect l="-622" t="-907" r="-139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ítulo 1"/>
          <p:cNvSpPr txBox="1">
            <a:spLocks/>
          </p:cNvSpPr>
          <p:nvPr/>
        </p:nvSpPr>
        <p:spPr>
          <a:xfrm>
            <a:off x="251520" y="10308"/>
            <a:ext cx="7704856" cy="112204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2.4 Sustracción y división</a:t>
            </a:r>
            <a:endParaRPr lang="es-MX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/>
              <p:cNvSpPr txBox="1"/>
              <p:nvPr/>
            </p:nvSpPr>
            <p:spPr>
              <a:xfrm>
                <a:off x="107504" y="4320493"/>
                <a:ext cx="8097217" cy="6721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3+2</m:t>
                          </m:r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num>
                        <m:den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1−2</m:t>
                          </m:r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den>
                      </m:f>
                      <m:r>
                        <a:rPr lang="es-E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s-E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sz="2000" b="0" i="1" smtClean="0">
                                  <a:latin typeface="Cambria Math" panose="02040503050406030204" pitchFamily="18" charset="0"/>
                                </a:rPr>
                                <m:t>3+2</m:t>
                              </m:r>
                              <m:r>
                                <a:rPr lang="es-ES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</m:d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∗(1+2</m:t>
                          </m:r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d>
                            <m:dPr>
                              <m:ctrlPr>
                                <a:rPr lang="es-E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sz="2000" b="0" i="1" smtClean="0">
                                  <a:latin typeface="Cambria Math" panose="02040503050406030204" pitchFamily="18" charset="0"/>
                                </a:rPr>
                                <m:t>1−2</m:t>
                              </m:r>
                              <m:r>
                                <a:rPr lang="es-ES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</m:d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∗(1+2</m:t>
                          </m:r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s-E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3+6</m:t>
                          </m:r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E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sz="20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s-ES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p>
                              <m:r>
                                <a:rPr lang="es-E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s-E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sz="2000" b="0" i="1" smtClean="0">
                                  <a:latin typeface="Cambria Math" panose="02040503050406030204" pitchFamily="18" charset="0"/>
                                </a:rPr>
                                <m:t>(2</m:t>
                              </m:r>
                              <m:r>
                                <a:rPr lang="es-ES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s-ES" sz="20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s-E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s-E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3+8</m:t>
                          </m:r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−4</m:t>
                          </m:r>
                        </m:num>
                        <m:den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1+4</m:t>
                          </m:r>
                        </m:den>
                      </m:f>
                      <m:r>
                        <a:rPr lang="es-ES" sz="20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s-E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s-E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s-E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num>
                        <m:den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s-ES" sz="2000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s-ES" sz="2000" dirty="0"/>
              </a:p>
            </p:txBody>
          </p:sp>
        </mc:Choice>
        <mc:Fallback xmlns="">
          <p:sp>
            <p:nvSpPr>
              <p:cNvPr id="7" name="CuadroTex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4320493"/>
                <a:ext cx="8097217" cy="67217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251520" y="3501008"/>
            <a:ext cx="1623421" cy="576064"/>
          </a:xfrm>
        </p:spPr>
        <p:txBody>
          <a:bodyPr>
            <a:normAutofit/>
          </a:bodyPr>
          <a:lstStyle/>
          <a:p>
            <a:r>
              <a:rPr lang="es-MX" sz="2800" b="1" u="sng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950" y="5142665"/>
            <a:ext cx="2686050" cy="170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60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MX" sz="4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Forma polar o trigonométrica</a:t>
            </a:r>
            <a:endParaRPr lang="es-MX" sz="4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4294967295"/>
          </p:nvPr>
        </p:nvSpPr>
        <p:spPr>
          <a:xfrm>
            <a:off x="457200" y="6553200"/>
            <a:ext cx="2133600" cy="1682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4294967295"/>
          </p:nvPr>
        </p:nvSpPr>
        <p:spPr>
          <a:xfrm>
            <a:off x="3124200" y="6551613"/>
            <a:ext cx="2895600" cy="16986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823" y="0"/>
            <a:ext cx="3210177" cy="240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83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923" y="30583"/>
            <a:ext cx="7058357" cy="659160"/>
          </a:xfrm>
        </p:spPr>
        <p:txBody>
          <a:bodyPr>
            <a:noAutofit/>
          </a:bodyPr>
          <a:lstStyle/>
          <a:p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3.1 Definición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9244" y="980728"/>
            <a:ext cx="6703036" cy="1368152"/>
          </a:xfrm>
        </p:spPr>
        <p:txBody>
          <a:bodyPr>
            <a:no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 punto de coordenadas (a, b) también esta determinado por parámetros (r, 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θ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 de la  figura , conocidos como coordenadas polares en el punto.</a:t>
            </a:r>
          </a:p>
          <a:p>
            <a:pPr marL="0" indent="0">
              <a:buNone/>
            </a:pP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8" name="Picture 2" descr="Resultado de imagen para Forma polar o Trigonométrica graf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34" y="3212976"/>
            <a:ext cx="6390946" cy="2589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56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76433" y="764704"/>
                <a:ext cx="7295500" cy="4916619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es-MX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br>
                  <a:rPr lang="es-MX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600" b="0" i="1" smtClean="0">
                          <a:latin typeface="Cambria Math" panose="02040503050406030204" pitchFamily="18" charset="0"/>
                        </a:rPr>
                        <m:t>𝑟𝑐𝑖𝑠</m:t>
                      </m:r>
                      <m:r>
                        <m:rPr>
                          <m:sty m:val="p"/>
                        </m:rPr>
                        <a:rPr lang="el-GR" sz="2600" b="0" i="1" smtClean="0">
                          <a:latin typeface="Cambria Math" panose="02040503050406030204" pitchFamily="18" charset="0"/>
                        </a:rPr>
                        <m:t>θ</m:t>
                      </m:r>
                      <m:r>
                        <a:rPr lang="es-MX" sz="26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s-MX" sz="2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600" b="0" i="1" smtClean="0">
                              <a:latin typeface="Cambria Math" panose="02040503050406030204" pitchFamily="18" charset="0"/>
                            </a:rPr>
                            <m:t>𝑟𝑐𝑜𝑠</m:t>
                          </m:r>
                          <m:r>
                            <m:rPr>
                              <m:sty m:val="p"/>
                            </m:rPr>
                            <a:rPr lang="el-GR" sz="2600" b="0" i="1" smtClean="0">
                              <a:latin typeface="Cambria Math" panose="02040503050406030204" pitchFamily="18" charset="0"/>
                            </a:rPr>
                            <m:t>θ</m:t>
                          </m:r>
                        </m:e>
                      </m:d>
                      <m:r>
                        <a:rPr lang="es-MX" sz="26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MX" sz="2600" b="0" i="1" smtClean="0">
                          <a:latin typeface="Cambria Math" panose="02040503050406030204" pitchFamily="18" charset="0"/>
                        </a:rPr>
                        <m:t>𝑖</m:t>
                      </m:r>
                      <m:d>
                        <m:dPr>
                          <m:ctrlPr>
                            <a:rPr lang="es-MX" sz="2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600" b="0" i="1" smtClean="0">
                              <a:latin typeface="Cambria Math" panose="02040503050406030204" pitchFamily="18" charset="0"/>
                            </a:rPr>
                            <m:t>𝑟𝑠𝑒𝑛</m:t>
                          </m:r>
                          <m:r>
                            <m:rPr>
                              <m:sty m:val="p"/>
                            </m:rPr>
                            <a:rPr lang="el-GR" sz="2600" b="0" i="1" smtClean="0">
                              <a:latin typeface="Cambria Math" panose="02040503050406030204" pitchFamily="18" charset="0"/>
                            </a:rPr>
                            <m:t>θ</m:t>
                          </m:r>
                        </m:e>
                      </m:d>
                    </m:oMath>
                  </m:oMathPara>
                </a14:m>
                <a:endParaRPr lang="es-MX" sz="2600" b="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s-MX" sz="2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En consecuencia, para expresar el número complejo </a:t>
                </a:r>
                <a14:m>
                  <m:oMath xmlns:m="http://schemas.openxmlformats.org/officeDocument/2006/math">
                    <m:r>
                      <a:rPr lang="es-MX" sz="26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s-MX" sz="2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6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s-MX" sz="26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600" b="0" i="1" smtClean="0">
                        <a:latin typeface="Cambria Math" panose="02040503050406030204" pitchFamily="18" charset="0"/>
                      </a:rPr>
                      <m:t>𝑏𝑖</m:t>
                    </m:r>
                  </m:oMath>
                </a14:m>
                <a:r>
                  <a:rPr lang="es-MX" sz="2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en forma polar:</a:t>
                </a:r>
              </a:p>
              <a:p>
                <a:pPr marL="0" indent="0">
                  <a:buNone/>
                </a:pPr>
                <a:r>
                  <a:rPr lang="es-MX" sz="2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br>
                  <a:rPr lang="es-MX" sz="2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600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s-MX" sz="2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2600" b="0" i="1" smtClean="0">
                          <a:latin typeface="Cambria Math" panose="02040503050406030204" pitchFamily="18" charset="0"/>
                        </a:rPr>
                        <m:t>𝑟𝑐𝑖𝑠</m:t>
                      </m:r>
                      <m:r>
                        <m:rPr>
                          <m:sty m:val="p"/>
                        </m:rPr>
                        <a:rPr lang="el-GR" sz="2600" b="0" i="1" smtClean="0">
                          <a:latin typeface="Cambria Math" panose="02040503050406030204" pitchFamily="18" charset="0"/>
                        </a:rPr>
                        <m:t>θ</m:t>
                      </m:r>
                    </m:oMath>
                  </m:oMathPara>
                </a14:m>
                <a:endParaRPr lang="es-MX" sz="2600" b="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26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s-MX" sz="26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s-MX" sz="26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donde las coordenadas polares (r, </a:t>
                </a:r>
                <a:r>
                  <a:rPr lang="el-GR" sz="26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θ</a:t>
                </a:r>
                <a:r>
                  <a:rPr lang="es-MX" sz="26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 se obtiene a partir de las cartesianas (a, b) mediante las expresiones:</a:t>
                </a:r>
              </a:p>
              <a:p>
                <a:pPr marL="0" indent="0" algn="ctr">
                  <a:buNone/>
                </a:pPr>
                <a:r>
                  <a:rPr lang="es-MX" sz="2600" dirty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s-MX" sz="26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600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s-MX" sz="26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MX" sz="26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s-MX" sz="2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6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s-MX" sz="2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MX" sz="2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MX" sz="2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6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s-MX" sz="2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600" b="0" i="1" smtClean="0">
                          <a:latin typeface="Cambria Math" panose="02040503050406030204" pitchFamily="18" charset="0"/>
                        </a:rPr>
                        <m:t>θ</m:t>
                      </m:r>
                      <m:r>
                        <a:rPr lang="es-MX" sz="2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2600" b="0" i="1" smtClean="0">
                          <a:latin typeface="Cambria Math" panose="02040503050406030204" pitchFamily="18" charset="0"/>
                        </a:rPr>
                        <m:t>𝑎𝑛𝑔</m:t>
                      </m:r>
                      <m:func>
                        <m:funcPr>
                          <m:ctrlPr>
                            <a:rPr lang="es-MX" sz="2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MX" sz="2600" b="0" i="0" smtClean="0">
                              <a:latin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f>
                            <m:fPr>
                              <m:ctrlPr>
                                <a:rPr lang="es-MX" sz="2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sz="26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num>
                            <m:den>
                              <m:r>
                                <a:rPr lang="es-MX" sz="26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s-MX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6433" y="764704"/>
                <a:ext cx="7295500" cy="4916619"/>
              </a:xfrm>
              <a:blipFill rotWithShape="0">
                <a:blip r:embed="rId2"/>
                <a:stretch>
                  <a:fillRect l="-133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33923" y="30583"/>
            <a:ext cx="7058357" cy="659160"/>
          </a:xfrm>
        </p:spPr>
        <p:txBody>
          <a:bodyPr>
            <a:noAutofit/>
          </a:bodyPr>
          <a:lstStyle/>
          <a:p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… Continuación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94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268760"/>
                <a:ext cx="7135084" cy="4665627"/>
              </a:xfrm>
            </p:spPr>
            <p:txBody>
              <a:bodyPr>
                <a:noAutofit/>
              </a:bodyPr>
              <a:lstStyle/>
              <a:p>
                <a:pPr algn="just"/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Las coordenadas cartesianas (</a:t>
                </a:r>
                <a:r>
                  <a:rPr lang="es-MX" sz="24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a,b</a:t>
                </a: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 se obtienen a partir de las polares (r,</a:t>
                </a:r>
                <a:r>
                  <a:rPr lang="el-GR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θ</a:t>
                </a: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) mediante las siguientes </a:t>
                </a: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fórmulas </a:t>
                </a: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de transformación.</a:t>
                </a:r>
              </a:p>
              <a:p>
                <a:pPr algn="just"/>
                <a:endParaRPr lang="es-MX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En consecuencia, el número complejo </a:t>
                </a:r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𝑏𝑖</m:t>
                    </m:r>
                  </m:oMath>
                </a14:m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también puede expresarse como: </a:t>
                </a:r>
                <a:b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𝑟𝑐𝑜𝑠</m:t>
                        </m:r>
                        <m:r>
                          <m:rPr>
                            <m:sty m:val="p"/>
                          </m:rPr>
                          <a:rPr lang="el-GR" sz="2400" b="0" i="1" smtClean="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d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𝑟𝑠𝑒𝑛</m:t>
                        </m:r>
                        <m:r>
                          <m:rPr>
                            <m:sty m:val="p"/>
                          </m:rPr>
                          <a:rPr lang="el-GR" sz="2400" b="0" i="1" smtClean="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d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s-MX" sz="24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s-MX" sz="24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𝑐𝑜𝑠</m:t>
                    </m:r>
                    <m:r>
                      <m:rPr>
                        <m:sty m:val="p"/>
                      </m:rPr>
                      <a:rPr lang="el-GR" sz="2400" b="0" i="1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𝑖𝑠𝑒𝑛</m:t>
                    </m:r>
                    <m:r>
                      <m:rPr>
                        <m:sty m:val="p"/>
                      </m:rPr>
                      <a:rPr lang="el-GR" sz="2400" b="0" i="1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s-MX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268760"/>
                <a:ext cx="7135084" cy="4665627"/>
              </a:xfrm>
              <a:blipFill rotWithShape="0">
                <a:blip r:embed="rId2"/>
                <a:stretch>
                  <a:fillRect l="-683" t="-915" r="-128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/>
              <p:cNvSpPr txBox="1"/>
              <p:nvPr/>
            </p:nvSpPr>
            <p:spPr>
              <a:xfrm>
                <a:off x="2123728" y="2500099"/>
                <a:ext cx="1428020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𝑟𝑐𝑜𝑠</m:t>
                      </m:r>
                      <m:r>
                        <m:rPr>
                          <m:sty m:val="p"/>
                        </m:rPr>
                        <a:rPr lang="el-GR" sz="2400" b="0" i="1" smtClean="0">
                          <a:latin typeface="Cambria Math" panose="02040503050406030204" pitchFamily="18" charset="0"/>
                        </a:rPr>
                        <m:t>θ</m:t>
                      </m:r>
                    </m:oMath>
                    <m:oMath xmlns:m="http://schemas.openxmlformats.org/officeDocument/2006/math"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𝑟𝑐𝑜𝑠</m:t>
                      </m:r>
                      <m:r>
                        <m:rPr>
                          <m:sty m:val="p"/>
                        </m:rPr>
                        <a:rPr lang="es-MX" sz="2400" dirty="0">
                          <a:latin typeface="Cambria Math" panose="02040503050406030204" pitchFamily="18" charset="0"/>
                        </a:rPr>
                        <m:t>θ</m:t>
                      </m:r>
                    </m:oMath>
                  </m:oMathPara>
                </a14:m>
                <a:endParaRPr lang="es-MX" sz="2400" b="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CuadroTex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2500099"/>
                <a:ext cx="1428020" cy="738664"/>
              </a:xfrm>
              <a:prstGeom prst="rect">
                <a:avLst/>
              </a:prstGeom>
              <a:blipFill rotWithShape="0">
                <a:blip r:embed="rId3"/>
                <a:stretch>
                  <a:fillRect l="-4255" r="-3830" b="-495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33923" y="30583"/>
            <a:ext cx="7922453" cy="659160"/>
          </a:xfrm>
        </p:spPr>
        <p:txBody>
          <a:bodyPr>
            <a:noAutofit/>
          </a:bodyPr>
          <a:lstStyle/>
          <a:p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3.2 Ecuaciones de transformación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94" y="4568469"/>
            <a:ext cx="1472834" cy="2289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881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6347713" cy="731168"/>
          </a:xfrm>
        </p:spPr>
        <p:txBody>
          <a:bodyPr/>
          <a:lstStyle/>
          <a:p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Ejemplo</a:t>
            </a:r>
            <a:r>
              <a:rPr lang="es-MX" dirty="0" smtClean="0"/>
              <a:t> 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951033"/>
                <a:ext cx="7344816" cy="4988627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s-MX" sz="2400" b="1" dirty="0" smtClean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Transformar  los siguientes puntos de </a:t>
                </a:r>
                <a:r>
                  <a:rPr lang="es-MX" sz="2400" b="1" dirty="0" err="1" smtClean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binómica</a:t>
                </a:r>
                <a:r>
                  <a:rPr lang="es-MX" sz="2400" b="1" dirty="0" smtClean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 polar y de polar a </a:t>
                </a:r>
                <a:r>
                  <a:rPr lang="es-MX" sz="2400" b="1" dirty="0" err="1" smtClean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binómica</a:t>
                </a:r>
                <a:r>
                  <a:rPr lang="es-MX" sz="2400" b="1" dirty="0" smtClean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respectivamente. </a:t>
                </a:r>
              </a:p>
              <a:p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=−1+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s-MX" sz="2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  <m:sup>
                            <m: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p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s-MX" sz="2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sup>
                            <m: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p>
                      </m:e>
                    </m:rad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𝑎𝑛𝑔</m:t>
                    </m:r>
                    <m:func>
                      <m:funcPr>
                        <m:ctrlPr>
                          <a:rPr lang="es-MX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s-MX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  <m:d>
                          <m:dPr>
                            <m:ctrlPr>
                              <a:rPr lang="es-MX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s-MX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−1</m:t>
                                </m:r>
                              </m:den>
                            </m:f>
                          </m:e>
                        </m:d>
                      </m:e>
                    </m:func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=−45°=−45°+180°=135°</m:t>
                    </m:r>
                  </m:oMath>
                </a14:m>
                <a:r>
                  <a:rPr lang="es-MX" sz="240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es-MX" sz="240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es-MX" sz="240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s-MX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rad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𝑐𝑖𝑠</m:t>
                    </m:r>
                    <m:d>
                      <m:dPr>
                        <m:ctrlPr>
                          <a:rPr lang="es-MX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135°</m:t>
                        </m:r>
                      </m:e>
                    </m:d>
                  </m:oMath>
                </a14:m>
                <a:endParaRPr lang="es-MX" sz="2400" dirty="0" smtClean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endParaRPr lang="es-MX" sz="2400" dirty="0" smtClean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r>
                  <a:rPr lang="es-MX" sz="20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Z=2cis(240°)</a:t>
                </a: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=2</m:t>
                    </m:r>
                    <m:func>
                      <m:func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s-MX" sz="2400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s-MX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  <m:t>240°</m:t>
                            </m:r>
                          </m:e>
                        </m:d>
                      </m:e>
                    </m:func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=−1</m:t>
                    </m:r>
                  </m:oMath>
                </a14:m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=2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𝑠𝑒𝑛</m:t>
                    </m:r>
                    <m:d>
                      <m:d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240°</m:t>
                        </m:r>
                      </m:e>
                    </m:d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=−</m:t>
                    </m:r>
                    <m:rad>
                      <m:radPr>
                        <m:degHide m:val="on"/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endParaRPr lang="es-MX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951033"/>
                <a:ext cx="7344816" cy="4988627"/>
              </a:xfrm>
              <a:blipFill rotWithShape="0">
                <a:blip r:embed="rId2"/>
                <a:stretch>
                  <a:fillRect l="-1245" t="-85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869160"/>
            <a:ext cx="2486025" cy="183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11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25287" y="721141"/>
            <a:ext cx="8908501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/>
              <a:t>Las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ciencias básicas son fundamento del currículum de ingeniería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y,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como tal condicionan el resto del mismo. 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 álgebra, es la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parte de las matemáticas que nos ocupa,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frecuentemente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referida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como una aritmética generalizada. En aritmética se trabaja con las operaciones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básicas.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En álgebra se continúa utilizando todos los conocimientos de aritmética, estudiando a los números de forma general y representándolos mediante símbolos. 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anterior permite plantear problemas matemáticos de manera concisa y mediante la representación simbólica facilitar la solución. 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álgebra superior es fundamental en la formación de los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ingenieros,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este el caso del estudio de la variable compleja que encuentra múltiples y recurrentes aplicaciones en el ejercicio profesional y en  muchas de las asignaturas que comprende el programa de estudio.</a:t>
            </a:r>
          </a:p>
          <a:p>
            <a:pPr marL="0" indent="0" algn="just">
              <a:buNone/>
            </a:pPr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ES" sz="2400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464738" y="0"/>
            <a:ext cx="8229600" cy="90872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r>
              <a:rPr lang="es-MX" sz="3600" kern="0" dirty="0" smtClean="0">
                <a:solidFill>
                  <a:schemeClr val="accent2"/>
                </a:solidFill>
              </a:rPr>
              <a:t>Presentación</a:t>
            </a:r>
            <a:endParaRPr lang="es-MX" sz="3600" kern="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94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571119"/>
            <a:ext cx="6347713" cy="561480"/>
          </a:xfrm>
        </p:spPr>
        <p:txBody>
          <a:bodyPr>
            <a:normAutofit/>
          </a:bodyPr>
          <a:lstStyle/>
          <a:p>
            <a:r>
              <a:rPr lang="es-MX" sz="2400" b="1" u="sng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Teorema</a:t>
            </a:r>
            <a:endParaRPr lang="es-MX" sz="2400" b="1" u="sng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Sea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𝑐𝑖𝑠</m:t>
                    </m:r>
                    <m:sSub>
                      <m:sSub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b="0" i="1" smtClean="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MX" sz="2400" i="1">
                        <a:latin typeface="Cambria Math" panose="02040503050406030204" pitchFamily="18" charset="0"/>
                      </a:rPr>
                      <m:t>𝑐𝑖𝑠</m:t>
                    </m:r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, entonces: </a:t>
                </a:r>
              </a:p>
              <a:p>
                <a:pPr marL="0" indent="0">
                  <a:buNone/>
                </a:pP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es-MX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s-MX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𝑐𝑖𝑠</m:t>
                      </m:r>
                      <m:d>
                        <m:dPr>
                          <m:ctrlPr>
                            <a:rPr lang="es-MX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400" i="1" smtClean="0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e>
                            <m:sub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l-GR" sz="2400" b="0" i="1" smtClean="0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s-MX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𝑖𝑖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)</m:t>
                      </m:r>
                      <m:f>
                        <m:fPr>
                          <m:ctrlPr>
                            <a:rPr lang="es-MX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𝑐𝑖𝑠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i="1">
                              <a:latin typeface="Cambria Math" panose="02040503050406030204" pitchFamily="18" charset="0"/>
                            </a:rPr>
                            <m:t>θ</m:t>
                          </m:r>
                        </m:e>
                        <m:sub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l-GR" sz="2400" i="1">
                              <a:latin typeface="Cambria Math" panose="02040503050406030204" pitchFamily="18" charset="0"/>
                            </a:rPr>
                            <m:t>θ</m:t>
                          </m:r>
                        </m:e>
                        <m:sub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768" t="-1099" r="-28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ítulo 1"/>
          <p:cNvSpPr txBox="1">
            <a:spLocks/>
          </p:cNvSpPr>
          <p:nvPr/>
        </p:nvSpPr>
        <p:spPr>
          <a:xfrm>
            <a:off x="38253" y="123313"/>
            <a:ext cx="7918123" cy="6591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3.3 Multiplicación y División en forma polar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8248"/>
            <a:ext cx="2339752" cy="233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05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270114"/>
            <a:ext cx="6347713" cy="659160"/>
          </a:xfrm>
        </p:spPr>
        <p:txBody>
          <a:bodyPr/>
          <a:lstStyle/>
          <a:p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Ejemplo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396840" y="1124744"/>
                <a:ext cx="6623432" cy="4176464"/>
              </a:xfrm>
            </p:spPr>
            <p:txBody>
              <a:bodyPr>
                <a:normAutofit fontScale="62500" lnSpcReduction="20000"/>
              </a:bodyPr>
              <a:lstStyle/>
              <a:p>
                <a:r>
                  <a:rPr lang="es-MX" sz="4400" b="1" dirty="0" smtClean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Multiplicación</a:t>
                </a:r>
              </a:p>
              <a:p>
                <a:pPr marL="0" indent="0">
                  <a:buNone/>
                </a:pPr>
                <a:endParaRPr lang="es-MX" sz="4400" i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MX" sz="4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4400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s-MX" sz="4400" i="1">
                              <a:latin typeface="Cambria Math" panose="02040503050406030204" pitchFamily="18" charset="0"/>
                            </a:rPr>
                            <m:t>𝑐𝑖𝑠</m:t>
                          </m:r>
                          <m:d>
                            <m:dPr>
                              <m:ctrlPr>
                                <a:rPr lang="es-MX" sz="4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4400" i="1">
                                  <a:latin typeface="Cambria Math" panose="02040503050406030204" pitchFamily="18" charset="0"/>
                                </a:rPr>
                                <m:t>40°</m:t>
                              </m:r>
                            </m:e>
                          </m:d>
                        </m:e>
                      </m:d>
                      <m:d>
                        <m:dPr>
                          <m:ctrlPr>
                            <a:rPr lang="es-MX" sz="4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4400" i="1"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es-MX" sz="4400" i="1">
                              <a:latin typeface="Cambria Math" panose="02040503050406030204" pitchFamily="18" charset="0"/>
                            </a:rPr>
                            <m:t>𝑐𝑖𝑠</m:t>
                          </m:r>
                          <m:d>
                            <m:dPr>
                              <m:ctrlPr>
                                <a:rPr lang="es-MX" sz="4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4400" i="1">
                                  <a:latin typeface="Cambria Math" panose="02040503050406030204" pitchFamily="18" charset="0"/>
                                </a:rPr>
                                <m:t>100°</m:t>
                              </m:r>
                            </m:e>
                          </m:d>
                        </m:e>
                      </m:d>
                      <m:r>
                        <a:rPr lang="es-MX" sz="4400" i="1">
                          <a:latin typeface="Cambria Math" panose="02040503050406030204" pitchFamily="18" charset="0"/>
                        </a:rPr>
                        <m:t>=15</m:t>
                      </m:r>
                      <m:r>
                        <a:rPr lang="es-MX" sz="4400" i="1">
                          <a:latin typeface="Cambria Math" panose="02040503050406030204" pitchFamily="18" charset="0"/>
                        </a:rPr>
                        <m:t>𝑐𝑖𝑠</m:t>
                      </m:r>
                      <m:d>
                        <m:dPr>
                          <m:ctrlPr>
                            <a:rPr lang="es-MX" sz="4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4400" i="1">
                              <a:latin typeface="Cambria Math" panose="02040503050406030204" pitchFamily="18" charset="0"/>
                            </a:rPr>
                            <m:t>140°</m:t>
                          </m:r>
                        </m:e>
                      </m:d>
                    </m:oMath>
                  </m:oMathPara>
                </a14:m>
                <a:endParaRPr lang="es-MX" sz="4400" i="1" dirty="0" smtClean="0">
                  <a:latin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s-MX" sz="4400" i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s-MX" sz="4400" b="1" dirty="0" smtClean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División</a:t>
                </a:r>
              </a:p>
              <a:p>
                <a:pPr marL="0" indent="0">
                  <a:buNone/>
                </a:pPr>
                <a:r>
                  <a:rPr lang="es-MX" sz="4400" b="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s-MX" sz="4400" b="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sz="4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4400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s-MX" sz="4400" i="1">
                              <a:latin typeface="Cambria Math" panose="02040503050406030204" pitchFamily="18" charset="0"/>
                            </a:rPr>
                            <m:t>𝑐𝑖𝑠</m:t>
                          </m:r>
                          <m:r>
                            <a:rPr lang="es-MX" sz="4400" i="1">
                              <a:latin typeface="Cambria Math" panose="02040503050406030204" pitchFamily="18" charset="0"/>
                            </a:rPr>
                            <m:t>(40°)</m:t>
                          </m:r>
                        </m:num>
                        <m:den>
                          <m:r>
                            <a:rPr lang="es-MX" sz="4400" i="1"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es-MX" sz="4400" i="1">
                              <a:latin typeface="Cambria Math" panose="02040503050406030204" pitchFamily="18" charset="0"/>
                            </a:rPr>
                            <m:t>𝑐𝑖𝑠</m:t>
                          </m:r>
                          <m:r>
                            <a:rPr lang="es-MX" sz="4400" i="1">
                              <a:latin typeface="Cambria Math" panose="02040503050406030204" pitchFamily="18" charset="0"/>
                            </a:rPr>
                            <m:t>(100°)</m:t>
                          </m:r>
                        </m:den>
                      </m:f>
                      <m:r>
                        <a:rPr lang="es-MX" sz="4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sz="4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4400" i="1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s-MX" sz="4400" i="1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s-MX" sz="4400" i="1">
                          <a:latin typeface="Cambria Math" panose="02040503050406030204" pitchFamily="18" charset="0"/>
                        </a:rPr>
                        <m:t>𝑐𝑖𝑠</m:t>
                      </m:r>
                      <m:d>
                        <m:dPr>
                          <m:ctrlPr>
                            <a:rPr lang="es-MX" sz="4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4400" i="1">
                              <a:latin typeface="Cambria Math" panose="02040503050406030204" pitchFamily="18" charset="0"/>
                            </a:rPr>
                            <m:t>−60°</m:t>
                          </m:r>
                        </m:e>
                      </m:d>
                      <m:r>
                        <a:rPr lang="es-MX" sz="4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sz="4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4400" i="1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s-MX" sz="4400" i="1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s-MX" sz="4400" i="1">
                          <a:latin typeface="Cambria Math" panose="02040503050406030204" pitchFamily="18" charset="0"/>
                        </a:rPr>
                        <m:t>𝑐𝑖𝑠</m:t>
                      </m:r>
                      <m:d>
                        <m:dPr>
                          <m:ctrlPr>
                            <a:rPr lang="es-MX" sz="4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4400" i="1">
                              <a:latin typeface="Cambria Math" panose="02040503050406030204" pitchFamily="18" charset="0"/>
                            </a:rPr>
                            <m:t>300°</m:t>
                          </m:r>
                        </m:e>
                      </m:d>
                    </m:oMath>
                  </m:oMathPara>
                </a14:m>
                <a:r>
                  <a:rPr lang="es-MX" sz="2400" b="0" i="1" dirty="0" smtClean="0">
                    <a:latin typeface="Cambria Math" panose="02040503050406030204" pitchFamily="18" charset="0"/>
                  </a:rPr>
                  <a:t/>
                </a:r>
                <a:br>
                  <a:rPr lang="es-MX" sz="2400" b="0" i="1" dirty="0" smtClean="0">
                    <a:latin typeface="Cambria Math" panose="02040503050406030204" pitchFamily="18" charset="0"/>
                  </a:rPr>
                </a:br>
                <a:r>
                  <a:rPr lang="es-MX" sz="2400" b="0" i="1" dirty="0" smtClean="0">
                    <a:latin typeface="Cambria Math" panose="02040503050406030204" pitchFamily="18" charset="0"/>
                  </a:rPr>
                  <a:t/>
                </a:r>
                <a:br>
                  <a:rPr lang="es-MX" sz="2400" b="0" i="1" dirty="0" smtClean="0">
                    <a:latin typeface="Cambria Math" panose="02040503050406030204" pitchFamily="18" charset="0"/>
                  </a:rPr>
                </a:br>
                <a:endParaRPr lang="es-MX" sz="2400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6840" y="1124744"/>
                <a:ext cx="6623432" cy="4176464"/>
              </a:xfrm>
              <a:blipFill rotWithShape="0">
                <a:blip r:embed="rId2"/>
                <a:stretch>
                  <a:fillRect l="-1104" t="-365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502592"/>
            <a:ext cx="2873949" cy="2138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22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132861"/>
            <a:ext cx="6912768" cy="1320800"/>
          </a:xfrm>
        </p:spPr>
        <p:txBody>
          <a:bodyPr>
            <a:normAutofit fontScale="90000"/>
          </a:bodyPr>
          <a:lstStyle/>
          <a:p>
            <a:r>
              <a:rPr lang="es-MX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3.4 Potencias de números complejos </a:t>
            </a:r>
            <a:r>
              <a:rPr lang="es-MX" dirty="0"/>
              <a:t/>
            </a:r>
            <a:br>
              <a:rPr lang="es-MX" dirty="0"/>
            </a:br>
            <a:r>
              <a:rPr lang="es-MX" sz="3300" dirty="0"/>
              <a:t/>
            </a:r>
            <a:br>
              <a:rPr lang="es-MX" sz="3300" dirty="0"/>
            </a:br>
            <a:r>
              <a:rPr lang="es-MX" sz="3300" b="1" u="sng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Teorema</a:t>
            </a:r>
            <a:endParaRPr lang="es-MX" sz="3300" b="1" u="sng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722091" y="2492896"/>
                <a:ext cx="6347714" cy="3880773"/>
              </a:xfrm>
            </p:spPr>
            <p:txBody>
              <a:bodyPr>
                <a:normAutofit/>
              </a:bodyPr>
              <a:lstStyle/>
              <a:p>
                <a:r>
                  <a:rPr lang="es-MX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Para todo número natural “n”:</a:t>
                </a:r>
                <a:br>
                  <a:rPr lang="es-MX" sz="3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es-MX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32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s-MX" sz="3200" i="1">
                            <a:latin typeface="Cambria Math" panose="02040503050406030204" pitchFamily="18" charset="0"/>
                          </a:rPr>
                          <m:t>𝑟𝑐𝑖𝑠</m:t>
                        </m:r>
                        <m:r>
                          <m:rPr>
                            <m:sty m:val="p"/>
                          </m:rPr>
                          <a:rPr lang="el-GR" sz="3200" i="1">
                            <a:latin typeface="Cambria Math" panose="02040503050406030204" pitchFamily="18" charset="0"/>
                          </a:rPr>
                          <m:t>θ</m:t>
                        </m:r>
                        <m:r>
                          <a:rPr lang="es-MX" sz="32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s-MX" sz="32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s-MX" sz="32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s-MX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32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s-MX" sz="32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s-MX" sz="3200" b="0" i="1" smtClean="0">
                        <a:latin typeface="Cambria Math" panose="02040503050406030204" pitchFamily="18" charset="0"/>
                      </a:rPr>
                      <m:t>𝑐𝑖𝑠</m:t>
                    </m:r>
                    <m:r>
                      <a:rPr lang="es-MX" sz="32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MX" sz="32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s-MX" sz="3200" b="0" i="1" smtClean="0">
                        <a:latin typeface="Cambria Math" panose="02040503050406030204" pitchFamily="18" charset="0"/>
                      </a:rPr>
                      <m:t>∗</m:t>
                    </m:r>
                    <m:r>
                      <m:rPr>
                        <m:sty m:val="p"/>
                      </m:rPr>
                      <a:rPr lang="el-GR" sz="3200" b="0" i="1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s-MX" sz="3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s-MX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2091" y="2492896"/>
                <a:ext cx="6347714" cy="3880773"/>
              </a:xfrm>
              <a:blipFill rotWithShape="0">
                <a:blip r:embed="rId2"/>
                <a:stretch>
                  <a:fillRect l="-1440" t="-204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50" name="Picture 6" descr="Resultado de imagen para Conjugado de número complej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5" y="3878118"/>
            <a:ext cx="3400425" cy="2495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327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0934" y="187254"/>
            <a:ext cx="6347713" cy="803176"/>
          </a:xfrm>
        </p:spPr>
        <p:txBody>
          <a:bodyPr/>
          <a:lstStyle/>
          <a:p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Ejemplo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477314" y="989948"/>
                <a:ext cx="7047014" cy="4772603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:r>
                  <a:rPr lang="es-MX" sz="2800" b="1" dirty="0" smtClean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Obtener la potencia de los siguientes números complejos </a:t>
                </a:r>
              </a:p>
              <a:p>
                <a:pPr marL="0" indent="0">
                  <a:buNone/>
                </a:pPr>
                <a:endParaRPr lang="es-MX" sz="2600" b="1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s-MX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a)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MX" sz="20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s-MX" sz="20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MX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𝑐𝑖𝑠</m:t>
                    </m:r>
                    <m:d>
                      <m:dPr>
                        <m:ctrlPr>
                          <a:rPr lang="es-MX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000" b="0" i="1" smtClean="0">
                            <a:latin typeface="Cambria Math" panose="02040503050406030204" pitchFamily="18" charset="0"/>
                          </a:rPr>
                          <m:t>70</m:t>
                        </m:r>
                      </m:e>
                    </m:d>
                  </m:oMath>
                </a14:m>
                <a:endParaRPr lang="es-MX" sz="2000" b="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20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s-MX" sz="20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s-MX" sz="20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MX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s-MX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0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s-MX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s-MX" sz="2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s-MX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s-MX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ad>
                          <m:radPr>
                            <m:degHide m:val="on"/>
                            <m:ctrlPr>
                              <a:rPr lang="es-MX" sz="20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s-MX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𝑐𝑖𝑠</m:t>
                        </m:r>
                        <m:d>
                          <m:dPr>
                            <m:ctrlPr>
                              <a:rPr lang="es-MX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2000" i="1">
                                <a:latin typeface="Cambria Math" panose="02040503050406030204" pitchFamily="18" charset="0"/>
                              </a:rPr>
                              <m:t>70</m:t>
                            </m:r>
                          </m:e>
                        </m:d>
                        <m:r>
                          <a:rPr lang="es-MX" sz="2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s-MX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=2</m:t>
                    </m:r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𝑐𝑖𝑠</m:t>
                    </m:r>
                    <m:d>
                      <m:dPr>
                        <m:ctrlPr>
                          <a:rPr lang="es-MX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000" b="0" i="1" smtClean="0">
                            <a:latin typeface="Cambria Math" panose="02040503050406030204" pitchFamily="18" charset="0"/>
                          </a:rPr>
                          <m:t>140</m:t>
                        </m:r>
                      </m:e>
                    </m:d>
                  </m:oMath>
                </a14:m>
                <a:endParaRPr lang="es-MX" sz="2000" b="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s-MX" sz="2000" b="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s-MX" sz="20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Obtener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MX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ad>
                          <m:radPr>
                            <m:degHide m:val="on"/>
                            <m:ctrlPr>
                              <a:rPr lang="es-MX" sz="20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s-MX" sz="20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rad>
                        <m:r>
                          <a:rPr lang="es-MX" sz="2000" b="0" i="1" smtClean="0">
                            <a:latin typeface="Cambria Math" panose="02040503050406030204" pitchFamily="18" charset="0"/>
                          </a:rPr>
                          <m:t>−1)</m:t>
                        </m:r>
                      </m:e>
                      <m:sup>
                        <m:r>
                          <a:rPr lang="es-MX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s-MX" sz="2000" b="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20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s-MX" sz="20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s-MX" sz="20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s-MX" sz="20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s-MX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ad>
                              <m:radPr>
                                <m:degHide m:val="on"/>
                                <m:ctrlPr>
                                  <a:rPr lang="es-MX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s-MX" sz="20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rad>
                          </m:e>
                          <m:sup>
                            <m:r>
                              <a:rPr lang="es-MX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s-MX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s-MX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000" b="0" i="1" smtClean="0">
                                <a:latin typeface="Cambria Math" panose="02040503050406030204" pitchFamily="18" charset="0"/>
                              </a:rPr>
                              <m:t>(−1)</m:t>
                            </m:r>
                          </m:e>
                          <m:sup>
                            <m:r>
                              <a:rPr lang="es-MX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s-MX" sz="20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MX" sz="20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e>
                    </m:rad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s-MX" sz="20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s-MX" sz="20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s-MX" sz="20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s-MX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s-MX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s-MX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𝑎𝑛𝑔</m:t>
                    </m:r>
                    <m:func>
                      <m:funcPr>
                        <m:ctrlPr>
                          <a:rPr lang="es-MX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s-MX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d>
                          <m:dPr>
                            <m:ctrlPr>
                              <a:rPr lang="es-MX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s-MX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s-MX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−1</m:t>
                                </m:r>
                              </m:num>
                              <m:den>
                                <m:rad>
                                  <m:radPr>
                                    <m:degHide m:val="on"/>
                                    <m:ctrlPr>
                                      <a:rPr lang="es-MX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s-MX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den>
                            </m:f>
                          </m:e>
                        </m:d>
                      </m:e>
                    </m:func>
                    <m:r>
                      <a:rPr lang="es-MX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=−30=−30+360=330</m:t>
                    </m:r>
                  </m:oMath>
                </a14:m>
                <a:r>
                  <a:rPr lang="es-MX" sz="20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°</a:t>
                </a:r>
              </a:p>
              <a:p>
                <a:pPr marL="0" indent="0">
                  <a:buNone/>
                </a:pPr>
                <a:r>
                  <a:rPr lang="es-MX" sz="20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es-MX" sz="20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es-MX" sz="20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MX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s-MX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𝑐𝑖𝑠</m:t>
                        </m:r>
                        <m:r>
                          <a:rPr lang="es-MX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(330°)</m:t>
                        </m:r>
                      </m:e>
                      <m:sup>
                        <m:r>
                          <a:rPr lang="es-MX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s-MX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=8</m:t>
                    </m:r>
                    <m:r>
                      <a:rPr lang="es-MX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𝑐𝑖𝑠</m:t>
                    </m:r>
                    <m:r>
                      <a:rPr lang="es-MX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(990°)</m:t>
                    </m:r>
                  </m:oMath>
                </a14:m>
                <a:r>
                  <a:rPr lang="es-MX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s-MX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s-MX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  <a:endParaRPr lang="es-MX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77314" y="989948"/>
                <a:ext cx="7047014" cy="4772603"/>
              </a:xfrm>
              <a:blipFill rotWithShape="0">
                <a:blip r:embed="rId2"/>
                <a:stretch>
                  <a:fillRect l="-1298" t="-2427" r="-121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605132"/>
            <a:ext cx="2487166" cy="207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43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52123"/>
            <a:ext cx="7706047" cy="1320800"/>
          </a:xfrm>
        </p:spPr>
        <p:txBody>
          <a:bodyPr>
            <a:normAutofit/>
          </a:bodyPr>
          <a:lstStyle/>
          <a:p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3.5 Raíces de números complejos</a:t>
            </a:r>
            <a:endParaRPr lang="es-MX" sz="2700" b="1" u="sng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403592" y="1465789"/>
                <a:ext cx="6347714" cy="3880773"/>
              </a:xfrm>
            </p:spPr>
            <p:txBody>
              <a:bodyPr>
                <a:noAutofit/>
              </a:bodyPr>
              <a:lstStyle/>
              <a:p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Para todo número natural “n”</a:t>
                </a:r>
                <a:b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ad>
                      <m:rad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s-MX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deg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rad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𝑐𝑖𝑠</m:t>
                    </m:r>
                    <m:f>
                      <m:f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2400" b="0" i="1" smtClean="0">
                            <a:latin typeface="Cambria Math" panose="02040503050406030204" pitchFamily="18" charset="0"/>
                          </a:rPr>
                          <m:t>θ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(360°)</m:t>
                        </m:r>
                      </m:num>
                      <m:den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𝑐𝑜𝑛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=0, 1, 2 ,,, 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endParaRPr lang="es-MX" sz="2400" b="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Definición </a:t>
                </a:r>
                <a:b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Sean </a:t>
                </a:r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𝜖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𝜖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endParaRPr lang="es-MX" sz="2400" b="0" dirty="0" smtClean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24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es-MX" sz="24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MX" sz="2400" b="0" dirty="0" smtClean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24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es-MX" sz="24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MX" sz="2400" b="0" dirty="0" smtClean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24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es-MX" sz="24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f>
                            <m:f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ad>
                            <m:radPr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s-MX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deg>
                            <m:e>
                              <m:sSup>
                                <m:sSupPr>
                                  <m:ctrlPr>
                                    <a:rPr lang="es-MX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s-MX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sup>
                              </m:sSup>
                            </m:e>
                          </m:rad>
                        </m:sup>
                      </m:sSup>
                    </m:oMath>
                  </m:oMathPara>
                </a14:m>
                <a:endParaRPr lang="es-MX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3592" y="1465789"/>
                <a:ext cx="6347714" cy="3880773"/>
              </a:xfrm>
              <a:blipFill rotWithShape="0">
                <a:blip r:embed="rId2"/>
                <a:stretch>
                  <a:fillRect l="-768" t="-1099" b="-2700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Imagen relacionad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00"/>
          <a:stretch/>
        </p:blipFill>
        <p:spPr bwMode="auto">
          <a:xfrm>
            <a:off x="5724128" y="3992623"/>
            <a:ext cx="3262587" cy="2707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395536" y="850417"/>
            <a:ext cx="14458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u="sng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Teorema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94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5882" y="14988"/>
            <a:ext cx="6347713" cy="659160"/>
          </a:xfrm>
        </p:spPr>
        <p:txBody>
          <a:bodyPr/>
          <a:lstStyle/>
          <a:p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Ejemplo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925736"/>
                <a:ext cx="7200800" cy="5184576"/>
              </a:xfrm>
            </p:spPr>
            <p:txBody>
              <a:bodyPr>
                <a:noAutofit/>
              </a:bodyPr>
              <a:lstStyle/>
              <a:p>
                <a:r>
                  <a:rPr lang="es-MX" sz="2400" b="1" dirty="0" smtClean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Obtener las raíces cubicas de: </a:t>
                </a:r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=−4</m:t>
                    </m:r>
                    <m:rad>
                      <m:radPr>
                        <m:degHide m:val="on"/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−4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s-MX" sz="24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s-MX" sz="24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24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Pasar a polar </a:t>
                </a:r>
                <a:br>
                  <a:rPr lang="es-MX" sz="24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s-MX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sz="2400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e>
                                <m:sup>
                                  <m:r>
                                    <a:rPr lang="es-MX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ad>
                                <m:radPr>
                                  <m:degHide m:val="on"/>
                                  <m:ctrlPr>
                                    <a:rPr lang="es-MX" sz="240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s-MX" sz="24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e>
                              </m:rad>
                            </m:e>
                            <m:sup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(−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s-MX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8</m:t>
                      </m:r>
                    </m:oMath>
                    <m:oMath xmlns:m="http://schemas.openxmlformats.org/officeDocument/2006/math">
                      <m:r>
                        <m:rPr>
                          <m:nor/>
                        </m:rPr>
                        <a:rPr lang="es-MX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	</m:t>
                      </m:r>
                      <m:r>
                        <a:rPr lang="es-MX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s-MX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MX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𝑎𝑛𝑔</m:t>
                      </m:r>
                      <m:func>
                        <m:funcPr>
                          <m:ctrlPr>
                            <a:rPr lang="es-MX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MX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d>
                            <m:dPr>
                              <m:ctrlPr>
                                <a:rPr lang="es-MX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s-MX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MX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s-MX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es-MX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−4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s-MX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s-MX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3</m:t>
                                      </m:r>
                                    </m:e>
                                  </m:rad>
                                </m:den>
                              </m:f>
                            </m:e>
                          </m:d>
                        </m:e>
                      </m:func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MX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30+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18</m:t>
                      </m:r>
                      <m:r>
                        <a:rPr lang="es-MX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0=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21</m:t>
                      </m:r>
                      <m:r>
                        <a:rPr lang="es-MX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</m:t>
                      </m:r>
                    </m:oMath>
                    <m:oMath xmlns:m="http://schemas.openxmlformats.org/officeDocument/2006/math"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𝑧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=8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𝑐𝑖𝑠</m:t>
                      </m:r>
                      <m:d>
                        <m:d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210°</m:t>
                          </m:r>
                        </m:e>
                      </m:d>
                    </m:oMath>
                    <m:oMath xmlns:m="http://schemas.openxmlformats.org/officeDocument/2006/math">
                      <m:rad>
                        <m:rad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e>
                      </m:rad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𝑐𝑖𝑠</m:t>
                      </m:r>
                      <m:f>
                        <m:f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210+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360</m:t>
                          </m:r>
                        </m:num>
                        <m:den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=0,1,2</m:t>
                      </m:r>
                    </m:oMath>
                    <m:oMath xmlns:m="http://schemas.openxmlformats.org/officeDocument/2006/math"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𝑂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𝑐𝑖𝑠</m:t>
                      </m:r>
                      <m:d>
                        <m:d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70°</m:t>
                          </m:r>
                        </m:e>
                      </m:d>
                    </m:oMath>
                    <m:oMath xmlns:m="http://schemas.openxmlformats.org/officeDocument/2006/math"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=1=2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𝑐𝑖𝑠</m:t>
                      </m:r>
                      <m:d>
                        <m:d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190°</m:t>
                          </m:r>
                        </m:e>
                      </m:d>
                    </m:oMath>
                    <m:oMath xmlns:m="http://schemas.openxmlformats.org/officeDocument/2006/math"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=2=2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𝑐𝑖𝑠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(310°)</m:t>
                      </m:r>
                    </m:oMath>
                  </m:oMathPara>
                </a14:m>
                <a:endParaRPr lang="es-MX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925736"/>
                <a:ext cx="7200800" cy="5184576"/>
              </a:xfrm>
              <a:blipFill rotWithShape="0">
                <a:blip r:embed="rId2"/>
                <a:stretch>
                  <a:fillRect l="-1355" t="-23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28" r="19775"/>
          <a:stretch/>
        </p:blipFill>
        <p:spPr>
          <a:xfrm>
            <a:off x="7049333" y="3501008"/>
            <a:ext cx="2094666" cy="335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10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30595" y="1701799"/>
            <a:ext cx="5826719" cy="1646302"/>
          </a:xfrm>
        </p:spPr>
        <p:txBody>
          <a:bodyPr/>
          <a:lstStyle/>
          <a:p>
            <a:pPr algn="ctr"/>
            <a:r>
              <a:rPr lang="es-MX" sz="4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Forma de Euler</a:t>
            </a:r>
            <a:endParaRPr lang="es-MX" sz="4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4294967295"/>
          </p:nvPr>
        </p:nvSpPr>
        <p:spPr>
          <a:xfrm>
            <a:off x="457200" y="6553200"/>
            <a:ext cx="2133600" cy="1682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4294967295"/>
          </p:nvPr>
        </p:nvSpPr>
        <p:spPr>
          <a:xfrm>
            <a:off x="3124200" y="6551613"/>
            <a:ext cx="2895600" cy="16986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747" y="26967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24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416824" cy="1235224"/>
          </a:xfrm>
        </p:spPr>
        <p:txBody>
          <a:bodyPr>
            <a:normAutofit fontScale="90000"/>
          </a:bodyPr>
          <a:lstStyle/>
          <a:p>
            <a:r>
              <a:rPr lang="es-MX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4.1 Forma de Euler o </a:t>
            </a:r>
            <a:r>
              <a:rPr lang="es-MX" sz="4000" b="1" dirty="0">
                <a:latin typeface="Arial" panose="020B0604020202020204" pitchFamily="34" charset="0"/>
                <a:cs typeface="Arial" panose="020B0604020202020204" pitchFamily="34" charset="0"/>
              </a:rPr>
              <a:t>Exponencial</a:t>
            </a:r>
            <a:r>
              <a:rPr lang="es-MX" dirty="0"/>
              <a:t/>
            </a:r>
            <a:br>
              <a:rPr lang="es-MX" dirty="0"/>
            </a:br>
            <a:r>
              <a:rPr lang="es-MX" dirty="0" smtClean="0"/>
              <a:t/>
            </a:r>
            <a:br>
              <a:rPr lang="es-MX" dirty="0" smtClean="0"/>
            </a:br>
            <a:endParaRPr lang="es-MX" sz="2700" b="1" u="sng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466563" y="5373566"/>
                <a:ext cx="6986737" cy="1484434"/>
              </a:xfrm>
            </p:spPr>
            <p:txBody>
              <a:bodyPr/>
              <a:lstStyle/>
              <a:p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Sea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400" b="0" i="1" smtClean="0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  <m:sub>
                            <m: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  <m:sub>
                            <m: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s-MX" sz="24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s-MX" sz="24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  <m:sSub>
                      <m:sSubPr>
                        <m:ctrlP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</m:d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𝑐𝑜𝑛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=0,1,2 </m:t>
                    </m:r>
                  </m:oMath>
                </a14:m>
                <a:endParaRPr lang="es-MX" sz="2400" b="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6563" y="5373566"/>
                <a:ext cx="6986737" cy="1484434"/>
              </a:xfrm>
              <a:blipFill rotWithShape="0">
                <a:blip r:embed="rId2"/>
                <a:stretch>
                  <a:fillRect l="-698" t="-204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678590"/>
            <a:ext cx="4846784" cy="2589161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450575" y="4869160"/>
            <a:ext cx="14458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u="sng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Teorema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87012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-24526"/>
            <a:ext cx="6840760" cy="1019200"/>
          </a:xfrm>
        </p:spPr>
        <p:txBody>
          <a:bodyPr>
            <a:noAutofit/>
          </a:bodyPr>
          <a:lstStyle/>
          <a:p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4.2 Operaciones de complejos en forma de Euler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498043" y="1412776"/>
                <a:ext cx="6347714" cy="4340555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MX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p>
                          <m:sSupPr>
                            <m:ctrlPr>
                              <a:rPr lang="es-MX" sz="2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40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sSub>
                              <m:sSubPr>
                                <m:ctrlPr>
                                  <a:rPr lang="es-MX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MX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p>
                        </m:sSup>
                      </m:e>
                    </m:d>
                    <m:d>
                      <m:d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p>
                          <m:sSupPr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sSub>
                              <m:sSubPr>
                                <m:ctrlPr>
                                  <a:rPr lang="es-MX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MX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p>
                        </m:sSup>
                      </m:e>
                    </m:d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</m:oMath>
                </a14:m>
                <a:endParaRPr lang="es-MX" sz="2400" dirty="0" smtClean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p>
                          <m:sSupPr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sSub>
                              <m:sSubPr>
                                <m:ctrlPr>
                                  <a:rPr lang="es-MX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MX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s-MX" sz="24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s-MX" sz="2400" dirty="0"/>
                          <m:t> </m:t>
                        </m:r>
                      </m:num>
                      <m:den>
                        <m:sSub>
                          <m:sSubPr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p>
                          <m:sSupPr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sSub>
                              <m:sSubPr>
                                <m:ctrlPr>
                                  <a:rPr lang="es-MX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MX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s-MX" sz="2400" dirty="0"/>
                          <m:t> </m:t>
                        </m:r>
                      </m:den>
                    </m:f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s-MX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</m:oMath>
                </a14:m>
                <a:endParaRPr lang="es-MX" sz="2400" dirty="0" smtClean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sSup>
                          <m:sSupPr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s-MX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p>
                        </m:sSup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sSup>
                      <m:sSup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p>
                    </m:sSup>
                  </m:oMath>
                </a14:m>
                <a:endParaRPr lang="es-MX" sz="2400" b="0" dirty="0" smtClean="0"/>
              </a:p>
              <a:p>
                <a14:m>
                  <m:oMath xmlns:m="http://schemas.openxmlformats.org/officeDocument/2006/math">
                    <m:rad>
                      <m:rad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s-MX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deg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𝑟</m:t>
                        </m:r>
                        <m:sSup>
                          <m:sSupPr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s-MX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p>
                        </m:sSup>
                      </m:e>
                    </m:rad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s-MX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deg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rad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s-MX" sz="2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MX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s-MX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s-MX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  <m:d>
                              <m:dPr>
                                <m:ctrlPr>
                                  <a:rPr lang="es-MX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</m:d>
                          </m:num>
                          <m:den>
                            <m: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den>
                        </m:f>
                      </m:sup>
                    </m:sSup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𝑐𝑜𝑛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=0,1,2,…, 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endParaRPr lang="es-MX" sz="2400" dirty="0"/>
              </a:p>
              <a:p>
                <a:endParaRPr lang="es-MX" sz="2400" dirty="0"/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8043" y="1412776"/>
                <a:ext cx="6347714" cy="4340555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4" name="Picture 4" descr="Resultado de imagen para forma de Eul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43" y="4038599"/>
            <a:ext cx="2857500" cy="281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Resultado de imagen para forma de Eul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134609"/>
            <a:ext cx="3480321" cy="2723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701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35322"/>
            <a:ext cx="6347713" cy="587152"/>
          </a:xfrm>
        </p:spPr>
        <p:txBody>
          <a:bodyPr>
            <a:noAutofit/>
          </a:bodyPr>
          <a:lstStyle/>
          <a:p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Ejemplos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764704"/>
                <a:ext cx="8801752" cy="5544616"/>
              </a:xfrm>
            </p:spPr>
            <p:txBody>
              <a:bodyPr>
                <a:noAutofit/>
              </a:bodyPr>
              <a:lstStyle/>
              <a:p>
                <a:r>
                  <a:rPr lang="es-MX" sz="2000" b="1" dirty="0" smtClean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Sean:</a:t>
                </a:r>
                <a:r>
                  <a:rPr lang="es-MX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br>
                  <a:rPr lang="es-MX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s-MX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0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s-MX" sz="20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MX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  <m:sSup>
                      <m:sSupPr>
                        <m:ctrlPr>
                          <a:rPr lang="es-MX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s-MX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MX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num>
                          <m:den>
                            <m:r>
                              <a:rPr lang="es-MX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s-MX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s-MX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0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s-MX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s-MX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s-MX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0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000" b="0" i="1" smtClean="0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s-MX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s-MX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p>
                    </m:sSup>
                  </m:oMath>
                </a14:m>
                <a:endParaRPr lang="es-MX" sz="2000" b="0" dirty="0" smtClean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2000" b="1" i="1" dirty="0" smtClean="0">
                    <a:solidFill>
                      <a:srgbClr val="00B050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	Obtener</a:t>
                </a:r>
                <a14:m>
                  <m:oMath xmlns:m="http://schemas.openxmlformats.org/officeDocument/2006/math">
                    <m:r>
                      <a:rPr lang="es-MX" sz="20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es-MX" sz="20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es-MX" sz="20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es-MX" sz="20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s-MX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s-MX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sSub>
                      <m:sSubPr>
                        <m:ctrlPr>
                          <a:rPr lang="es-MX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s-MX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MX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,    </m:t>
                    </m:r>
                    <m:r>
                      <a:rPr lang="es-MX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s-MX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f>
                      <m:fPr>
                        <m:ctrlPr>
                          <a:rPr lang="es-MX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s-MX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s-MX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s-MX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s-MX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s-MX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s-MX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</m:t>
                    </m:r>
                    <m:r>
                      <a:rPr lang="es-MX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r>
                      <a:rPr lang="es-MX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sSup>
                      <m:sSupPr>
                        <m:ctrlPr>
                          <a:rPr lang="es-MX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s-MX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s-MX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s-MX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p>
                        <m:f>
                          <m:fPr>
                            <m:ctrlPr>
                              <a:rPr lang="es-MX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MX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s-MX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es-MX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s-MX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s-MX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</a:t>
                </a:r>
                <a:r>
                  <a:rPr lang="es-MX" sz="2000" b="1" dirty="0" smtClean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Solución:</a:t>
                </a:r>
                <a:r>
                  <a:rPr lang="es-MX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s-MX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s-MX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)(</m:t>
                    </m:r>
                    <m:rad>
                      <m:radPr>
                        <m:degHide m:val="on"/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  <m:sSup>
                      <m:sSup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s-MX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MX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num>
                          <m:den>
                            <m:r>
                              <a:rPr lang="es-MX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s-MX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s-MX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s-MX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es-MX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  <m:sSup>
                      <m:sSup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s-MX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MX" sz="20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s-MX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s-MX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es-MX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s-MX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s-MX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)</m:t>
                    </m:r>
                    <m:f>
                      <m:fPr>
                        <m:ctrlPr>
                          <a:rPr lang="es-MX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s-MX" sz="20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s-MX" sz="20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rad>
                        <m:sSup>
                          <m:sSupPr>
                            <m:ctrlPr>
                              <a:rPr lang="es-MX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0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f>
                              <m:fPr>
                                <m:ctrlPr>
                                  <a:rPr lang="es-MX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s-MX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num>
                              <m:den>
                                <m:r>
                                  <a:rPr lang="es-MX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s-MX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s-MX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0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s-MX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s-MX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p>
                        </m:sSup>
                      </m:den>
                    </m:f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  <m:sSup>
                      <m:sSup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s-MX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s-MX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MX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num>
                          <m:den>
                            <m:r>
                              <a:rPr lang="es-MX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</m:oMath>
                </a14:m>
                <a:endParaRPr lang="es-MX" sz="200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000" i="1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s-MX" sz="2000" i="1">
                          <a:latin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s-MX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000" i="1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lang="es-MX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s-MX" sz="20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s-MX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p>
                          </m:sSup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f>
                            <m:fPr>
                              <m:ctrlPr>
                                <a:rPr lang="es-MX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s-MX" sz="20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r>
                        <a:rPr lang="es-MX" sz="2000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s-MX" sz="2000" i="1"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sSup>
                            <m:sSupPr>
                              <m:ctrlPr>
                                <a:rPr lang="es-MX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0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s-MX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sz="2000" i="1"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  <m:r>
                                    <a:rPr lang="es-MX" sz="20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s-MX" sz="20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  <m:r>
                                    <a:rPr lang="es-MX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  <m:r>
                                <a:rPr lang="es-MX" sz="20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s-MX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s-MX" sz="2000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s-MX" sz="2000" i="1"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64</m:t>
                          </m:r>
                        </m:e>
                      </m:rad>
                      <m:sSup>
                        <m:sSup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s-MX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sz="2000" i="1">
                                  <a:latin typeface="Cambria Math" panose="02040503050406030204" pitchFamily="18" charset="0"/>
                                </a:rPr>
                                <m:t>6+</m:t>
                              </m:r>
                              <m:r>
                                <a:rPr lang="es-MX" sz="20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MX" sz="2000" i="1">
                                  <a:latin typeface="Cambria Math" panose="02040503050406030204" pitchFamily="18" charset="0"/>
                                </a:rPr>
                                <m:t>(2</m:t>
                              </m:r>
                              <m:r>
                                <a:rPr lang="es-MX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s-MX" sz="20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s-MX" sz="20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r>
                        <a:rPr lang="es-MX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sz="2000" i="1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MX" sz="2000" i="1">
                          <a:latin typeface="Cambria Math" panose="02040503050406030204" pitchFamily="18" charset="0"/>
                        </a:rPr>
                        <m:t>=0,1,2</m:t>
                      </m:r>
                    </m:oMath>
                  </m:oMathPara>
                </a14:m>
                <a:r>
                  <a:rPr lang="es-MX" sz="2000" i="1" dirty="0">
                    <a:latin typeface="Cambria Math" panose="02040503050406030204" pitchFamily="18" charset="0"/>
                  </a:rPr>
                  <a:t/>
                </a:r>
                <a:br>
                  <a:rPr lang="es-MX" sz="2000" i="1" dirty="0">
                    <a:latin typeface="Cambria Math" panose="02040503050406030204" pitchFamily="18" charset="0"/>
                  </a:rPr>
                </a:br>
                <a:endParaRPr lang="es-MX" sz="20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s-MX" sz="20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000" i="1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MX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2000" i="1">
                          <a:latin typeface="Cambria Math" panose="02040503050406030204" pitchFamily="18" charset="0"/>
                        </a:rPr>
                        <m:t>𝑂</m:t>
                      </m:r>
                      <m:r>
                        <a:rPr lang="es-MX" sz="2000" i="1">
                          <a:latin typeface="Cambria Math" panose="02040503050406030204" pitchFamily="18" charset="0"/>
                        </a:rPr>
                        <m:t>=4</m:t>
                      </m:r>
                      <m:sSup>
                        <m:sSup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p>
                    </m:oMath>
                    <m:oMath xmlns:m="http://schemas.openxmlformats.org/officeDocument/2006/math">
                      <m:r>
                        <a:rPr lang="es-MX" sz="2000" i="1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MX" sz="2000" i="1">
                          <a:latin typeface="Cambria Math" panose="02040503050406030204" pitchFamily="18" charset="0"/>
                        </a:rPr>
                        <m:t>=1=4</m:t>
                      </m:r>
                      <m:sSup>
                        <m:sSup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es-MX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000" i="1">
                                  <a:latin typeface="Cambria Math" panose="02040503050406030204" pitchFamily="18" charset="0"/>
                                </a:rPr>
                                <m:t>2+</m:t>
                              </m:r>
                              <m:f>
                                <m:fPr>
                                  <m:ctrlPr>
                                    <a:rPr lang="es-MX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MX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s-MX" sz="20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es-MX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d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p>
                    </m:oMath>
                    <m:oMath xmlns:m="http://schemas.openxmlformats.org/officeDocument/2006/math">
                      <m:r>
                        <a:rPr lang="es-MX" sz="2000" i="1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MX" sz="2000" i="1">
                          <a:latin typeface="Cambria Math" panose="02040503050406030204" pitchFamily="18" charset="0"/>
                        </a:rPr>
                        <m:t>=2=4</m:t>
                      </m:r>
                      <m:sSup>
                        <m:sSup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es-MX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000" i="1">
                                  <a:latin typeface="Cambria Math" panose="02040503050406030204" pitchFamily="18" charset="0"/>
                                </a:rPr>
                                <m:t>2+</m:t>
                              </m:r>
                              <m:f>
                                <m:fPr>
                                  <m:ctrlPr>
                                    <a:rPr lang="es-MX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MX" sz="2000" i="1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es-MX" sz="20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es-MX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d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p>
                    </m:oMath>
                  </m:oMathPara>
                </a14:m>
                <a:r>
                  <a:rPr lang="es-MX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s-MX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s-MX" sz="1200" dirty="0" smtClean="0"/>
                  <a:t>	</a:t>
                </a:r>
                <a:endParaRPr lang="es-MX" sz="1200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764704"/>
                <a:ext cx="8801752" cy="5544616"/>
              </a:xfrm>
              <a:blipFill rotWithShape="0">
                <a:blip r:embed="rId2"/>
                <a:stretch>
                  <a:fillRect l="-347" t="-44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831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4738" y="0"/>
            <a:ext cx="8229600" cy="908720"/>
          </a:xfrm>
        </p:spPr>
        <p:txBody>
          <a:bodyPr>
            <a:normAutofit/>
          </a:bodyPr>
          <a:lstStyle/>
          <a:p>
            <a:r>
              <a:rPr lang="es-MX" sz="4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Contenido</a:t>
            </a:r>
            <a:endParaRPr lang="es-MX" sz="4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0" y="1484784"/>
            <a:ext cx="8229600" cy="3600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MX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Origen de los números complejos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 </a:t>
            </a:r>
            <a:r>
              <a:rPr lang="es-MX" sz="36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binómica</a:t>
            </a:r>
            <a:endParaRPr lang="es-MX" sz="3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MX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 polar o trigonométrica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 de Euler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Referencias</a:t>
            </a:r>
          </a:p>
          <a:p>
            <a:pPr marL="514350" indent="-514350">
              <a:buFont typeface="+mj-lt"/>
              <a:buAutoNum type="arabicPeriod"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669601"/>
            <a:ext cx="2843808" cy="218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09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6347713" cy="1320800"/>
          </a:xfrm>
        </p:spPr>
        <p:txBody>
          <a:bodyPr>
            <a:normAutofit fontScale="90000"/>
          </a:bodyPr>
          <a:lstStyle/>
          <a:p>
            <a:r>
              <a:rPr lang="es-MX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4.3 Logaritmo natural de un número complejo 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sz="3100" b="1" u="sng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Definición</a:t>
            </a:r>
            <a:r>
              <a:rPr lang="es-MX" sz="3100" dirty="0" smtClean="0">
                <a:solidFill>
                  <a:srgbClr val="00B050"/>
                </a:solidFill>
              </a:rPr>
              <a:t> </a:t>
            </a:r>
            <a:endParaRPr lang="es-MX" sz="31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2564904"/>
                <a:ext cx="6347714" cy="191648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Sea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MX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z</m:t>
                    </m:r>
                    <m:r>
                      <a:rPr lang="es-MX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s-MX" sz="24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,</a:t>
                </a:r>
                <a:r>
                  <a:rPr lang="es-MX" sz="24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s-MX" sz="24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el Logaritmo natural de “z”, que representaremos con L(z), se define como:</a:t>
                </a:r>
              </a:p>
              <a:p>
                <a:pPr marL="0" indent="0">
                  <a:buNone/>
                </a:pPr>
                <a:r>
                  <a:rPr lang="es-MX" sz="24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br>
                  <a:rPr lang="es-MX" sz="24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d>
                        <m:d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,  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𝑠𝑖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sSup>
                        <m:sSupPr>
                          <m:ctrlP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s-MX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sup>
                      </m:sSup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lang="es-MX" sz="2400" b="0" dirty="0" smtClean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2564904"/>
                <a:ext cx="6347714" cy="1916482"/>
              </a:xfrm>
              <a:blipFill rotWithShape="0">
                <a:blip r:embed="rId2"/>
                <a:stretch>
                  <a:fillRect l="-1537" t="-222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4013" y="4287679"/>
            <a:ext cx="1800225" cy="254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36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124744"/>
                <a:ext cx="6347714" cy="3880773"/>
              </a:xfrm>
            </p:spPr>
            <p:txBody>
              <a:bodyPr>
                <a:noAutofit/>
              </a:bodyPr>
              <a:lstStyle/>
              <a:p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 partir de esta definición, se deduce una fórmula para la obtención de logaritmos de números complejos.</a:t>
                </a:r>
                <a:b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Sea </a:t>
                </a:r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𝑟</m:t>
                    </m:r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s-MX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𝑏𝑖</m:t>
                    </m:r>
                  </m:oMath>
                </a14:m>
                <a:r>
                  <a:rPr lang="es-MX" sz="24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es-MX" sz="24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es-MX" sz="24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𝑠𝑖</m:t>
                    </m:r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r>
                  <a:rPr lang="es-MX" sz="24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es-MX" sz="24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es-MX" sz="24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sup>
                    </m:sSup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𝑒𝑠</m:t>
                    </m:r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𝑑𝑒𝑐𝑖𝑟</m:t>
                    </m:r>
                  </m:oMath>
                </a14:m>
                <a:r>
                  <a:rPr lang="es-MX" sz="24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es-MX" sz="24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es-MX" sz="24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	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𝑏𝑖</m:t>
                        </m:r>
                      </m:sup>
                    </m:sSup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</m:t>
                    </m:r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es-MX" sz="24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es-MX" sz="24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es-MX" sz="24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	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p>
                    </m:sSup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𝑏𝑖</m:t>
                        </m:r>
                      </m:sup>
                    </m:sSup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</m:t>
                    </m:r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En consecuencia: </a:t>
                </a:r>
                <a:b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	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p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s-MX" sz="24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s-MX" sz="24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s-MX" sz="24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	    </a:t>
                </a:r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</m:d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,  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=0, 1, 2…</m:t>
                    </m:r>
                  </m:oMath>
                </a14:m>
                <a:r>
                  <a:rPr lang="es-MX" sz="24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es-MX" sz="24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es-MX" sz="24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Es decir:</a:t>
                </a:r>
                <a:br>
                  <a:rPr lang="es-MX" sz="24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es-MX" sz="24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	    </a:t>
                </a:r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𝐿𝑟</m:t>
                    </m:r>
                  </m:oMath>
                </a14:m>
                <a:r>
                  <a:rPr lang="es-MX" sz="24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es-MX" sz="24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es-MX" sz="2400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</m:d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=0, 1, 2…</m:t>
                    </m:r>
                  </m:oMath>
                </a14:m>
                <a:endParaRPr lang="es-MX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124744"/>
                <a:ext cx="6347714" cy="3880773"/>
              </a:xfrm>
              <a:blipFill rotWithShape="0">
                <a:blip r:embed="rId2"/>
                <a:stretch>
                  <a:fillRect l="-768" t="-1101" r="-2113" b="-3553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875" y="4728041"/>
            <a:ext cx="2143125" cy="2143125"/>
          </a:xfrm>
          <a:prstGeom prst="rect">
            <a:avLst/>
          </a:prstGeom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9754" y="188640"/>
            <a:ext cx="6347713" cy="1320800"/>
          </a:xfrm>
        </p:spPr>
        <p:txBody>
          <a:bodyPr>
            <a:normAutofit fontScale="90000"/>
          </a:bodyPr>
          <a:lstStyle/>
          <a:p>
            <a:r>
              <a:rPr lang="es-MX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… Continuación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sz="3100" dirty="0" smtClean="0">
                <a:solidFill>
                  <a:srgbClr val="00B050"/>
                </a:solidFill>
              </a:rPr>
              <a:t> </a:t>
            </a:r>
            <a:endParaRPr lang="es-MX" sz="31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41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28934"/>
            <a:ext cx="6347713" cy="659160"/>
          </a:xfrm>
        </p:spPr>
        <p:txBody>
          <a:bodyPr/>
          <a:lstStyle/>
          <a:p>
            <a:r>
              <a:rPr lang="es-MX" sz="3200" b="1" u="sng" dirty="0" smtClean="0">
                <a:solidFill>
                  <a:srgbClr val="00B050"/>
                </a:solidFill>
              </a:rPr>
              <a:t>Teorema</a:t>
            </a:r>
            <a:endParaRPr lang="es-MX" b="1" u="sng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652857"/>
                <a:ext cx="6347714" cy="3880773"/>
              </a:xfrm>
            </p:spPr>
            <p:txBody>
              <a:bodyPr>
                <a:noAutofit/>
              </a:bodyPr>
              <a:lstStyle/>
              <a:p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Si </a:t>
                </a:r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𝑟</m:t>
                    </m:r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s-MX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, entonces:</a:t>
                </a:r>
                <a:b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MX" sz="2400" dirty="0">
                        <a:latin typeface="Cambria Math" panose="02040503050406030204" pitchFamily="18" charset="0"/>
                      </a:rPr>
                      <m:t>L</m:t>
                    </m:r>
                    <m:d>
                      <m:dPr>
                        <m:ctrlPr>
                          <a:rPr lang="es-MX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s-MX" sz="2400" b="0" i="0" dirty="0" smtClean="0">
                            <a:latin typeface="Cambria Math" panose="02040503050406030204" pitchFamily="18" charset="0"/>
                          </a:rPr>
                          <m:t>z</m:t>
                        </m:r>
                      </m:e>
                    </m:d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𝐿𝑟</m:t>
                    </m:r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+2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</m:d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 </m:t>
                    </m:r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r>
                      <a:rPr lang="es-MX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=0, 1, 2…</m:t>
                    </m:r>
                  </m:oMath>
                </a14:m>
                <a:endParaRPr lang="es-MX" sz="2400" dirty="0" smtClean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3200" b="1" u="sng" dirty="0" smtClean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Ejemplo:</a:t>
                </a:r>
              </a:p>
              <a:p>
                <a:pPr marL="0" indent="0">
                  <a:buNone/>
                </a:pP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Obtener el logaritmo principal de los siguientes números:</a:t>
                </a:r>
                <a:b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a)</a:t>
                </a:r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𝑐𝑖𝑠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45°</m:t>
                    </m:r>
                  </m:oMath>
                </a14:m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		b)</a:t>
                </a:r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		c)-4</a:t>
                </a:r>
              </a:p>
              <a:p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MX" sz="2400" b="0" i="0" smtClean="0">
                        <a:latin typeface="Cambria Math" panose="02040503050406030204" pitchFamily="18" charset="0"/>
                      </a:rPr>
                      <m:t>L</m:t>
                    </m:r>
                    <m:d>
                      <m:d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𝑐𝑖𝑠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45°</m:t>
                        </m:r>
                      </m:e>
                    </m:d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f>
                              <m:fPr>
                                <m:ctrlP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num>
                              <m:den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den>
                            </m:f>
                            <m: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p>
                        </m:sSup>
                      </m:e>
                    </m:d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=0+</m:t>
                    </m:r>
                    <m:f>
                      <m:f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=0.7854</m:t>
                    </m:r>
                    <m:r>
                      <a:rPr lang="es-MX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s-MX" sz="2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b)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MX" sz="2400">
                        <a:latin typeface="Cambria Math" panose="02040503050406030204" pitchFamily="18" charset="0"/>
                      </a:rPr>
                      <m:t>L</m:t>
                    </m:r>
                    <m:d>
                      <m:d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rad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p>
                          <m:sSupPr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f>
                              <m:fPr>
                                <m:ctrlPr>
                                  <a:rPr lang="es-MX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num>
                              <m:den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6</m:t>
                                </m:r>
                              </m:den>
                            </m:f>
                            <m:r>
                              <a:rPr lang="es-MX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s-MX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p>
                        </m:sSup>
                      </m:e>
                    </m:d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es-MX" sz="2400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s-MX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s-MX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s-MX" sz="24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s-MX" sz="24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es-MX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0.6932</m:t>
                    </m:r>
                    <m:r>
                      <a:rPr lang="es-MX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3.6652</m:t>
                    </m:r>
                    <m:r>
                      <a:rPr lang="es-MX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s-MX" sz="2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c)</a:t>
                </a: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MX" sz="2400">
                        <a:latin typeface="Cambria Math" panose="02040503050406030204" pitchFamily="18" charset="0"/>
                      </a:rPr>
                      <m:t>L</m:t>
                    </m:r>
                    <m:d>
                      <m:d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e>
                    </m:d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sSup>
                          <m:sSupPr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s-MX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s-MX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p>
                        </m:sSup>
                      </m:e>
                    </m:d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e>
                    </m:d>
                    <m:r>
                      <a:rPr lang="es-MX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s-MX" sz="24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1.3863+3.1416</m:t>
                    </m:r>
                    <m:r>
                      <a:rPr lang="es-MX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s-MX" sz="2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652857"/>
                <a:ext cx="6347714" cy="3880773"/>
              </a:xfrm>
              <a:blipFill rotWithShape="0">
                <a:blip r:embed="rId2"/>
                <a:stretch>
                  <a:fillRect l="-2498" t="-785" b="-5149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13" r="10717"/>
          <a:stretch/>
        </p:blipFill>
        <p:spPr>
          <a:xfrm>
            <a:off x="7271792" y="3861048"/>
            <a:ext cx="1872208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12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42330" y="648072"/>
            <a:ext cx="828092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dirty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Fuller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G.,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Wilson, W. y Miller, H. (2002)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Álgebra Universitaria. Decimo cuarta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edición. M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éxico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CECSA.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Lehmann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(2004). Álgebra. Traducción: Tomás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Hoyos.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México: </a:t>
            </a:r>
            <a:r>
              <a:rPr lang="es-MX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Limusa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Reyes, G.A. (2005).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Álgebra superior. Primera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edición.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México: Thomson.</a:t>
            </a:r>
            <a:endParaRPr lang="es-MX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 smtClean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s-ES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357" y="5082158"/>
            <a:ext cx="5905793" cy="177584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2 Subtítulo"/>
          <p:cNvSpPr txBox="1">
            <a:spLocks/>
          </p:cNvSpPr>
          <p:nvPr/>
        </p:nvSpPr>
        <p:spPr bwMode="auto">
          <a:xfrm>
            <a:off x="522350" y="0"/>
            <a:ext cx="7920880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None/>
            </a:pPr>
            <a:r>
              <a:rPr lang="es-MX" sz="3600" kern="0" dirty="0" smtClean="0">
                <a:solidFill>
                  <a:schemeClr val="bg1"/>
                </a:solidFill>
              </a:rPr>
              <a:t> 5. </a:t>
            </a:r>
            <a:r>
              <a:rPr lang="es-MX" sz="3600" kern="0" dirty="0" smtClean="0">
                <a:solidFill>
                  <a:schemeClr val="accent2"/>
                </a:solidFill>
              </a:rPr>
              <a:t>Referencias</a:t>
            </a:r>
            <a:endParaRPr lang="es-MX" sz="3600" kern="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9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MX" sz="4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Origen de los números complejos</a:t>
            </a:r>
            <a:endParaRPr lang="es-MX" sz="4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4294967295"/>
          </p:nvPr>
        </p:nvSpPr>
        <p:spPr>
          <a:xfrm>
            <a:off x="457200" y="6553200"/>
            <a:ext cx="2133600" cy="1682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4294967295"/>
          </p:nvPr>
        </p:nvSpPr>
        <p:spPr>
          <a:xfrm>
            <a:off x="3124200" y="6551613"/>
            <a:ext cx="2895600" cy="16986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11" name="Marcador de contenido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875" y="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52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108520" y="128694"/>
            <a:ext cx="8282881" cy="1320800"/>
          </a:xfrm>
        </p:spPr>
        <p:txBody>
          <a:bodyPr/>
          <a:lstStyle/>
          <a:p>
            <a:r>
              <a:rPr lang="es-MX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Origen de los números complejos</a:t>
            </a:r>
            <a:endParaRPr lang="es-MX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69544" y="836553"/>
                <a:ext cx="7498800" cy="4810968"/>
              </a:xfrm>
            </p:spPr>
            <p:txBody>
              <a:bodyPr/>
              <a:lstStyle/>
              <a:p>
                <a:pPr algn="just"/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Girolamo Cardano, matemático italiano del siglo XVI, el primero en reconocer la verdadera importancia de las raíces negativas.</a:t>
                </a:r>
                <a:b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lang="es-MX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Rafael Bombelli, también italiano, continuó los estudios de Cardano y, en una obra publicada señaló que los números imaginarios eran indispensables para la solución de ecuaciones del tipo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=0 </m:t>
                    </m:r>
                  </m:oMath>
                </a14:m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, donde c en una número positivo. </a:t>
                </a:r>
                <a:r>
                  <a:rPr lang="es-MX" dirty="0" smtClean="0"/>
                  <a:t>.</a:t>
                </a:r>
                <a:br>
                  <a:rPr lang="es-MX" dirty="0" smtClean="0"/>
                </a:br>
                <a:endParaRPr lang="es-MX" dirty="0" smtClean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9544" y="836553"/>
                <a:ext cx="7498800" cy="4810968"/>
              </a:xfrm>
              <a:blipFill rotWithShape="0">
                <a:blip r:embed="rId2"/>
                <a:stretch>
                  <a:fillRect l="-650" t="-887" r="-122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4" name="Picture 2" descr="Resultado de imagen para Girolamo Carda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8454" y="4857075"/>
            <a:ext cx="1472952" cy="1900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2450814" y="4487743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/>
              <a:t>Girolamo</a:t>
            </a:r>
            <a:r>
              <a:rPr lang="es-MX" dirty="0"/>
              <a:t> </a:t>
            </a:r>
            <a:r>
              <a:rPr lang="es-MX" dirty="0" err="1"/>
              <a:t>Cardano</a:t>
            </a:r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64" y="4718834"/>
            <a:ext cx="2238375" cy="2038350"/>
          </a:xfrm>
          <a:prstGeom prst="rect">
            <a:avLst/>
          </a:prstGeom>
        </p:spPr>
      </p:pic>
      <p:pic>
        <p:nvPicPr>
          <p:cNvPr id="9" name="Picture 2" descr="Resultado de imagen para rafael bombell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5010" y="4638674"/>
            <a:ext cx="1762125" cy="2219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5295803" y="4247405"/>
            <a:ext cx="194421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MX" dirty="0"/>
              <a:t>Rafael </a:t>
            </a:r>
            <a:r>
              <a:rPr lang="es-MX" dirty="0" err="1"/>
              <a:t>Bombelli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9228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58303" y="929931"/>
                <a:ext cx="7672602" cy="3744416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Pero una ecuación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s-MX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𝑐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=0 </m:t>
                    </m:r>
                  </m:oMath>
                </a14:m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no iba a quedarse sin solución. Las matemáticas requerían números imaginarios para desarrollarse y, finalmente, éstos se impusieron.</a:t>
                </a:r>
              </a:p>
              <a:p>
                <a:pPr algn="just"/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Un número imaginario representa una idea abstracta pero muy precisa solo debe concebirse con la ayuda del imaginario </a:t>
                </a: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más conocido, Euler representó </a:t>
                </a: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con el símbolo “i</a:t>
                </a: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”.</a:t>
                </a:r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303" y="929931"/>
                <a:ext cx="7672602" cy="3744416"/>
              </a:xfrm>
              <a:blipFill rotWithShape="0">
                <a:blip r:embed="rId2"/>
                <a:stretch>
                  <a:fillRect l="-636" t="-1140" r="-119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81600"/>
            <a:ext cx="2733675" cy="1676400"/>
          </a:xfrm>
          <a:prstGeom prst="rect">
            <a:avLst/>
          </a:prstGeom>
        </p:spPr>
      </p:pic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-108520" y="128694"/>
            <a:ext cx="8282881" cy="1320800"/>
          </a:xfrm>
        </p:spPr>
        <p:txBody>
          <a:bodyPr/>
          <a:lstStyle/>
          <a:p>
            <a:r>
              <a:rPr lang="es-MX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…Continuación</a:t>
            </a:r>
            <a:endParaRPr lang="es-MX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4034567"/>
            <a:ext cx="4716016" cy="2799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51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04"/>
          <a:stretch/>
        </p:blipFill>
        <p:spPr>
          <a:xfrm>
            <a:off x="596076" y="1278092"/>
            <a:ext cx="8174361" cy="4941168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-108520" y="128694"/>
            <a:ext cx="8282881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…Continuación</a:t>
            </a:r>
            <a:endParaRPr lang="es-MX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97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MX" sz="4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Forma </a:t>
            </a:r>
            <a:r>
              <a:rPr lang="es-MX" sz="4400" b="1" dirty="0" err="1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binómica</a:t>
            </a:r>
            <a:endParaRPr lang="es-MX" sz="4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4294967295"/>
          </p:nvPr>
        </p:nvSpPr>
        <p:spPr>
          <a:xfrm>
            <a:off x="457200" y="6553200"/>
            <a:ext cx="2133600" cy="1682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4294967295"/>
          </p:nvPr>
        </p:nvSpPr>
        <p:spPr>
          <a:xfrm>
            <a:off x="3124200" y="6551613"/>
            <a:ext cx="2895600" cy="16986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823" y="0"/>
            <a:ext cx="3210177" cy="240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83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28725" y="18757"/>
            <a:ext cx="7704856" cy="803176"/>
          </a:xfrm>
        </p:spPr>
        <p:txBody>
          <a:bodyPr>
            <a:noAutofit/>
          </a:bodyPr>
          <a:lstStyle/>
          <a:p>
            <a:r>
              <a:rPr lang="es-MX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2.1 Definición de los números complejos</a:t>
            </a:r>
            <a:endParaRPr lang="es-MX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827584" y="1340768"/>
                <a:ext cx="6347714" cy="448457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600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s-MX" sz="26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s-MX" sz="2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6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MX" sz="2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begChr m:val="|"/>
                              <m:endChr m:val=""/>
                              <m:ctrlPr>
                                <a:rPr lang="es-MX" sz="2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6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r>
                            <a:rPr lang="es-MX" sz="26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s-MX" sz="26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s-MX" sz="2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MX" sz="2600" b="0" i="1" smtClean="0">
                              <a:latin typeface="Cambria Math" panose="02040503050406030204" pitchFamily="18" charset="0"/>
                            </a:rPr>
                            <m:t>𝑏𝑖</m:t>
                          </m:r>
                          <m:r>
                            <a:rPr lang="es-MX" sz="2600" b="0" i="1" smtClean="0">
                              <a:latin typeface="Cambria Math" panose="02040503050406030204" pitchFamily="18" charset="0"/>
                            </a:rPr>
                            <m:t> ;</m:t>
                          </m:r>
                          <m:r>
                            <a:rPr lang="es-MX" sz="26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s-MX" sz="26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s-MX" sz="26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s-MX" sz="2600" b="0" i="1" smtClean="0">
                              <a:latin typeface="Cambria Math" panose="02040503050406030204" pitchFamily="18" charset="0"/>
                            </a:rPr>
                            <m:t> ∈</m:t>
                          </m:r>
                          <m:r>
                            <a:rPr lang="es-MX" sz="2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r>
                            <a:rPr lang="es-MX" sz="2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sSup>
                            <m:sSupPr>
                              <m:ctrlPr>
                                <a:rPr lang="es-MX" sz="2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p>
                              <m:r>
                                <a:rPr lang="es-MX" sz="2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MX" sz="2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=−1</m:t>
                          </m:r>
                        </m:e>
                      </m:d>
                    </m:oMath>
                  </m:oMathPara>
                </a14:m>
                <a:endParaRPr lang="es-MX" sz="2600" b="0" dirty="0" smtClean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s-MX" sz="2600" b="0" dirty="0" smtClean="0">
                  <a:ea typeface="Cambria Math" panose="02040503050406030204" pitchFamily="18" charset="0"/>
                </a:endParaRPr>
              </a:p>
              <a:p>
                <a:r>
                  <a:rPr lang="es-MX" sz="2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Sean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6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6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s-MX" sz="26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600" b="0" i="1" smtClean="0">
                        <a:latin typeface="Cambria Math" panose="02040503050406030204" pitchFamily="18" charset="0"/>
                      </a:rPr>
                      <m:t>𝑏𝑖</m:t>
                    </m:r>
                    <m:r>
                      <a:rPr lang="es-MX" sz="2600" b="0" i="1" smtClean="0">
                        <a:latin typeface="Cambria Math" panose="02040503050406030204" pitchFamily="18" charset="0"/>
                      </a:rPr>
                      <m:t> , </m:t>
                    </m:r>
                    <m:sSub>
                      <m:sSubPr>
                        <m:ctrlPr>
                          <a:rPr lang="es-MX" sz="2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6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MX" sz="2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MX" sz="2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600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s-MX" sz="26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600" b="0" i="1" smtClean="0">
                        <a:latin typeface="Cambria Math" panose="02040503050406030204" pitchFamily="18" charset="0"/>
                      </a:rPr>
                      <m:t>𝑑𝑖</m:t>
                    </m:r>
                    <m:r>
                      <a:rPr lang="es-MX" sz="2600" b="0" i="0" smtClean="0">
                        <a:latin typeface="Cambria Math" panose="02040503050406030204" pitchFamily="18" charset="0"/>
                      </a:rPr>
                      <m:t> , </m:t>
                    </m:r>
                  </m:oMath>
                </a14:m>
                <a:r>
                  <a:rPr lang="es-MX" sz="26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dos números com</a:t>
                </a:r>
                <a:r>
                  <a:rPr lang="es-MX" sz="2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plejos con a, b, c, d € R, entonces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6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s-MX" sz="2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MX" sz="2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MX" sz="2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s-MX" sz="2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MX" sz="2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𝑠𝑖</m:t>
                      </m:r>
                      <m:r>
                        <a:rPr lang="es-MX" sz="2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s-MX" sz="2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MX" sz="2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r>
                        <a:rPr lang="es-MX" sz="2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es-MX" sz="2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  <m:r>
                        <a:rPr lang="es-MX" sz="2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MX" sz="2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r>
                        <a:rPr lang="es-MX" sz="2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MX" sz="2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es-MX" sz="2600" b="0" dirty="0" smtClean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7584" y="1340768"/>
                <a:ext cx="6347714" cy="4484571"/>
              </a:xfrm>
              <a:blipFill rotWithShape="0">
                <a:blip r:embed="rId2"/>
                <a:stretch>
                  <a:fillRect l="-96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21752"/>
            <a:ext cx="3048000" cy="144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737" y="4509120"/>
            <a:ext cx="6106326" cy="2170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33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1130</TotalTime>
  <Words>636</Words>
  <Application>Microsoft Office PowerPoint</Application>
  <PresentationFormat>Presentación en pantalla (4:3)</PresentationFormat>
  <Paragraphs>154</Paragraphs>
  <Slides>33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40" baseType="lpstr">
      <vt:lpstr>Arial</vt:lpstr>
      <vt:lpstr>Calibri</vt:lpstr>
      <vt:lpstr>Cambria Math</vt:lpstr>
      <vt:lpstr>Trebuchet MS</vt:lpstr>
      <vt:lpstr>Wingdings</vt:lpstr>
      <vt:lpstr>Wingdings 3</vt:lpstr>
      <vt:lpstr>Faceta</vt:lpstr>
      <vt:lpstr>Presentación de PowerPoint</vt:lpstr>
      <vt:lpstr>Presentación de PowerPoint</vt:lpstr>
      <vt:lpstr>Contenido</vt:lpstr>
      <vt:lpstr>1. Origen de los números complejos</vt:lpstr>
      <vt:lpstr>1. Origen de los números complejos</vt:lpstr>
      <vt:lpstr>…Continuación</vt:lpstr>
      <vt:lpstr>Presentación de PowerPoint</vt:lpstr>
      <vt:lpstr>2. Forma binómica</vt:lpstr>
      <vt:lpstr>2.1 Definición de los números complejos</vt:lpstr>
      <vt:lpstr>2.2 Suma y multiplicación</vt:lpstr>
      <vt:lpstr>Ejemplo</vt:lpstr>
      <vt:lpstr>Definición   </vt:lpstr>
      <vt:lpstr>Teorema</vt:lpstr>
      <vt:lpstr>Ejemplo </vt:lpstr>
      <vt:lpstr>3. Forma polar o trigonométrica</vt:lpstr>
      <vt:lpstr>3.1 Definición</vt:lpstr>
      <vt:lpstr>… Continuación</vt:lpstr>
      <vt:lpstr>3.2 Ecuaciones de transformación</vt:lpstr>
      <vt:lpstr>Ejemplo </vt:lpstr>
      <vt:lpstr>Teorema</vt:lpstr>
      <vt:lpstr>Ejemplo </vt:lpstr>
      <vt:lpstr>3.4 Potencias de números complejos   Teorema</vt:lpstr>
      <vt:lpstr>Ejemplo</vt:lpstr>
      <vt:lpstr>3.5 Raíces de números complejos</vt:lpstr>
      <vt:lpstr>Ejemplo</vt:lpstr>
      <vt:lpstr>4. Forma de Euler</vt:lpstr>
      <vt:lpstr>4.1 Forma de Euler o Exponencial  </vt:lpstr>
      <vt:lpstr>4.2 Operaciones de complejos en forma de Euler</vt:lpstr>
      <vt:lpstr>Ejemplos</vt:lpstr>
      <vt:lpstr>4.3 Logaritmo natural de un número complejo   Definición </vt:lpstr>
      <vt:lpstr>… Continuación   </vt:lpstr>
      <vt:lpstr>Teorema</vt:lpstr>
      <vt:lpstr>Presentación de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PORTATIL</dc:creator>
  <cp:lastModifiedBy>Emiliano Espinoza Miguel</cp:lastModifiedBy>
  <cp:revision>133</cp:revision>
  <dcterms:created xsi:type="dcterms:W3CDTF">2017-06-11T19:25:50Z</dcterms:created>
  <dcterms:modified xsi:type="dcterms:W3CDTF">2017-10-12T15:54:56Z</dcterms:modified>
</cp:coreProperties>
</file>