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5"/>
  </p:notesMasterIdLst>
  <p:sldIdLst>
    <p:sldId id="306" r:id="rId2"/>
    <p:sldId id="354" r:id="rId3"/>
    <p:sldId id="307" r:id="rId4"/>
    <p:sldId id="323" r:id="rId5"/>
    <p:sldId id="324" r:id="rId6"/>
    <p:sldId id="308" r:id="rId7"/>
    <p:sldId id="309" r:id="rId8"/>
    <p:sldId id="310" r:id="rId9"/>
    <p:sldId id="311" r:id="rId10"/>
    <p:sldId id="303" r:id="rId11"/>
    <p:sldId id="329" r:id="rId12"/>
    <p:sldId id="257" r:id="rId13"/>
    <p:sldId id="318" r:id="rId14"/>
    <p:sldId id="305" r:id="rId15"/>
    <p:sldId id="312" r:id="rId16"/>
    <p:sldId id="313" r:id="rId17"/>
    <p:sldId id="314" r:id="rId18"/>
    <p:sldId id="316" r:id="rId19"/>
    <p:sldId id="315" r:id="rId20"/>
    <p:sldId id="317" r:id="rId21"/>
    <p:sldId id="319" r:id="rId22"/>
    <p:sldId id="320" r:id="rId23"/>
    <p:sldId id="321" r:id="rId24"/>
    <p:sldId id="322" r:id="rId25"/>
    <p:sldId id="326" r:id="rId26"/>
    <p:sldId id="327" r:id="rId27"/>
    <p:sldId id="304" r:id="rId28"/>
    <p:sldId id="330" r:id="rId29"/>
    <p:sldId id="331" r:id="rId30"/>
    <p:sldId id="328" r:id="rId31"/>
    <p:sldId id="332" r:id="rId32"/>
    <p:sldId id="334" r:id="rId33"/>
    <p:sldId id="336" r:id="rId34"/>
    <p:sldId id="337" r:id="rId35"/>
    <p:sldId id="338" r:id="rId36"/>
    <p:sldId id="339" r:id="rId37"/>
    <p:sldId id="340" r:id="rId38"/>
    <p:sldId id="335" r:id="rId39"/>
    <p:sldId id="341" r:id="rId40"/>
    <p:sldId id="342" r:id="rId41"/>
    <p:sldId id="343" r:id="rId42"/>
    <p:sldId id="344" r:id="rId43"/>
    <p:sldId id="345" r:id="rId44"/>
    <p:sldId id="346" r:id="rId45"/>
    <p:sldId id="347" r:id="rId46"/>
    <p:sldId id="348" r:id="rId47"/>
    <p:sldId id="350" r:id="rId48"/>
    <p:sldId id="351" r:id="rId49"/>
    <p:sldId id="349" r:id="rId50"/>
    <p:sldId id="352" r:id="rId51"/>
    <p:sldId id="353" r:id="rId52"/>
    <p:sldId id="356" r:id="rId53"/>
    <p:sldId id="355" r:id="rId5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6769FA2E-0850-4C96-8549-052A6A4972FB}">
          <p14:sldIdLst>
            <p14:sldId id="306"/>
            <p14:sldId id="354"/>
            <p14:sldId id="307"/>
            <p14:sldId id="323"/>
            <p14:sldId id="324"/>
            <p14:sldId id="308"/>
            <p14:sldId id="309"/>
            <p14:sldId id="310"/>
            <p14:sldId id="311"/>
            <p14:sldId id="303"/>
            <p14:sldId id="329"/>
            <p14:sldId id="257"/>
            <p14:sldId id="318"/>
            <p14:sldId id="305"/>
            <p14:sldId id="312"/>
            <p14:sldId id="313"/>
            <p14:sldId id="314"/>
            <p14:sldId id="316"/>
            <p14:sldId id="315"/>
            <p14:sldId id="317"/>
            <p14:sldId id="319"/>
            <p14:sldId id="320"/>
            <p14:sldId id="321"/>
            <p14:sldId id="322"/>
            <p14:sldId id="326"/>
            <p14:sldId id="327"/>
            <p14:sldId id="304"/>
            <p14:sldId id="330"/>
            <p14:sldId id="331"/>
            <p14:sldId id="328"/>
            <p14:sldId id="332"/>
            <p14:sldId id="334"/>
            <p14:sldId id="336"/>
            <p14:sldId id="337"/>
            <p14:sldId id="338"/>
            <p14:sldId id="339"/>
            <p14:sldId id="340"/>
            <p14:sldId id="335"/>
            <p14:sldId id="341"/>
            <p14:sldId id="342"/>
            <p14:sldId id="343"/>
            <p14:sldId id="344"/>
            <p14:sldId id="345"/>
            <p14:sldId id="346"/>
            <p14:sldId id="347"/>
            <p14:sldId id="348"/>
            <p14:sldId id="350"/>
            <p14:sldId id="351"/>
            <p14:sldId id="349"/>
            <p14:sldId id="352"/>
            <p14:sldId id="353"/>
            <p14:sldId id="356"/>
            <p14:sldId id="35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116" y="-36"/>
      </p:cViewPr>
      <p:guideLst>
        <p:guide orient="horz" pos="2160"/>
        <p:guide pos="2880"/>
      </p:guideLst>
    </p:cSldViewPr>
  </p:slideViewPr>
  <p:notesTextViewPr>
    <p:cViewPr>
      <p:scale>
        <a:sx n="1" d="1"/>
        <a:sy n="1" d="1"/>
      </p:scale>
      <p:origin x="0" y="0"/>
    </p:cViewPr>
  </p:notesTextViewPr>
  <p:sorterViewPr>
    <p:cViewPr>
      <p:scale>
        <a:sx n="80" d="100"/>
        <a:sy n="80" d="100"/>
      </p:scale>
      <p:origin x="0" y="-398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2771F8-1D8A-4FF8-B107-1DECFFD54DBC}" type="doc">
      <dgm:prSet loTypeId="urn:microsoft.com/office/officeart/2009/3/layout/IncreasingArrowsProcess" loCatId="process" qsTypeId="urn:microsoft.com/office/officeart/2005/8/quickstyle/simple1" qsCatId="simple" csTypeId="urn:microsoft.com/office/officeart/2005/8/colors/colorful5" csCatId="colorful" phldr="1"/>
      <dgm:spPr/>
      <dgm:t>
        <a:bodyPr/>
        <a:lstStyle/>
        <a:p>
          <a:endParaRPr lang="es-MX"/>
        </a:p>
      </dgm:t>
    </dgm:pt>
    <dgm:pt modelId="{FCFE4A52-C736-4FBE-8F58-A0BBA91BE883}">
      <dgm:prSet phldrT="[Texto]"/>
      <dgm:spPr/>
      <dgm:t>
        <a:bodyPr/>
        <a:lstStyle/>
        <a:p>
          <a:r>
            <a:rPr lang="es-MX" dirty="0" smtClean="0"/>
            <a:t>Arq. Externa</a:t>
          </a:r>
          <a:endParaRPr lang="es-MX" dirty="0"/>
        </a:p>
      </dgm:t>
    </dgm:pt>
    <dgm:pt modelId="{0B0F7B92-6A40-4BD2-B348-7511121A06FF}" type="parTrans" cxnId="{76219E4B-12F9-4607-90A5-EA1A63FA8387}">
      <dgm:prSet/>
      <dgm:spPr/>
      <dgm:t>
        <a:bodyPr/>
        <a:lstStyle/>
        <a:p>
          <a:endParaRPr lang="es-MX"/>
        </a:p>
      </dgm:t>
    </dgm:pt>
    <dgm:pt modelId="{408547FA-664F-41BE-AEE2-5AB1B9859BCD}" type="sibTrans" cxnId="{76219E4B-12F9-4607-90A5-EA1A63FA8387}">
      <dgm:prSet/>
      <dgm:spPr/>
      <dgm:t>
        <a:bodyPr/>
        <a:lstStyle/>
        <a:p>
          <a:endParaRPr lang="es-MX"/>
        </a:p>
      </dgm:t>
    </dgm:pt>
    <dgm:pt modelId="{29E7F7BE-65D6-4764-83EF-3422851FA1D6}">
      <dgm:prSet phldrT="[Texto]"/>
      <dgm:spPr/>
      <dgm:t>
        <a:bodyPr/>
        <a:lstStyle/>
        <a:p>
          <a:r>
            <a:rPr lang="es-MX" dirty="0" smtClean="0"/>
            <a:t>Referir a la arquitectura externa de una computadora se refiere principalmente la Hardware, es decir a la parte exterior, a lo tangible y visible</a:t>
          </a:r>
          <a:endParaRPr lang="es-MX" dirty="0"/>
        </a:p>
      </dgm:t>
    </dgm:pt>
    <dgm:pt modelId="{6E49E920-7D5D-40FB-B168-AD49A9D6806D}" type="parTrans" cxnId="{1926BEB0-4B45-4822-8D49-163023F8575B}">
      <dgm:prSet/>
      <dgm:spPr/>
      <dgm:t>
        <a:bodyPr/>
        <a:lstStyle/>
        <a:p>
          <a:endParaRPr lang="es-MX"/>
        </a:p>
      </dgm:t>
    </dgm:pt>
    <dgm:pt modelId="{7D852DB6-D6A2-4A17-A8E5-C9587B3AF8C3}" type="sibTrans" cxnId="{1926BEB0-4B45-4822-8D49-163023F8575B}">
      <dgm:prSet/>
      <dgm:spPr/>
      <dgm:t>
        <a:bodyPr/>
        <a:lstStyle/>
        <a:p>
          <a:endParaRPr lang="es-MX"/>
        </a:p>
      </dgm:t>
    </dgm:pt>
    <dgm:pt modelId="{02E15658-0996-4BC8-BCD8-E076BBA0ED08}">
      <dgm:prSet phldrT="[Texto]"/>
      <dgm:spPr/>
      <dgm:t>
        <a:bodyPr/>
        <a:lstStyle/>
        <a:p>
          <a:r>
            <a:rPr lang="es-MX" dirty="0" smtClean="0"/>
            <a:t>Arq. Interna</a:t>
          </a:r>
          <a:endParaRPr lang="es-MX" dirty="0"/>
        </a:p>
      </dgm:t>
    </dgm:pt>
    <dgm:pt modelId="{B79354A5-4CD1-42F3-BE5C-FBF8B8060E22}" type="parTrans" cxnId="{B57C64D5-DAB7-460D-A308-1B9E8E5E8A7B}">
      <dgm:prSet/>
      <dgm:spPr/>
      <dgm:t>
        <a:bodyPr/>
        <a:lstStyle/>
        <a:p>
          <a:endParaRPr lang="es-MX"/>
        </a:p>
      </dgm:t>
    </dgm:pt>
    <dgm:pt modelId="{5F8F3815-06AA-4B8B-8E4C-0717D46AEC2F}" type="sibTrans" cxnId="{B57C64D5-DAB7-460D-A308-1B9E8E5E8A7B}">
      <dgm:prSet/>
      <dgm:spPr/>
      <dgm:t>
        <a:bodyPr/>
        <a:lstStyle/>
        <a:p>
          <a:endParaRPr lang="es-MX"/>
        </a:p>
      </dgm:t>
    </dgm:pt>
    <dgm:pt modelId="{DD91244D-D48A-45E1-B01B-F173EA1653D9}">
      <dgm:prSet phldrT="[Texto]"/>
      <dgm:spPr/>
      <dgm:t>
        <a:bodyPr/>
        <a:lstStyle/>
        <a:p>
          <a:r>
            <a:rPr lang="es-MX" dirty="0" smtClean="0"/>
            <a:t>La Arquitectura interna son los componentes que se encuentran dentro de la CPU, como son la tarjeta madre, fuente de poder, el procesador, la memoria, la pila, etc.</a:t>
          </a:r>
          <a:endParaRPr lang="es-MX" dirty="0"/>
        </a:p>
      </dgm:t>
    </dgm:pt>
    <dgm:pt modelId="{45F6AD17-9B9E-4CF5-922D-620151143B8C}" type="parTrans" cxnId="{5BBCD166-B5FD-4BEE-8B54-F43DD5C560E3}">
      <dgm:prSet/>
      <dgm:spPr/>
      <dgm:t>
        <a:bodyPr/>
        <a:lstStyle/>
        <a:p>
          <a:endParaRPr lang="es-MX"/>
        </a:p>
      </dgm:t>
    </dgm:pt>
    <dgm:pt modelId="{A5DF933B-CE80-4D03-A8D4-7D0EF33D2E17}" type="sibTrans" cxnId="{5BBCD166-B5FD-4BEE-8B54-F43DD5C560E3}">
      <dgm:prSet/>
      <dgm:spPr/>
      <dgm:t>
        <a:bodyPr/>
        <a:lstStyle/>
        <a:p>
          <a:endParaRPr lang="es-MX"/>
        </a:p>
      </dgm:t>
    </dgm:pt>
    <dgm:pt modelId="{79B49D34-1761-4312-BD77-46EB3C792B5A}">
      <dgm:prSet phldrT="[Texto]"/>
      <dgm:spPr/>
      <dgm:t>
        <a:bodyPr/>
        <a:lstStyle/>
        <a:p>
          <a:r>
            <a:rPr lang="es-MX" dirty="0" smtClean="0"/>
            <a:t>Arq. Lógica</a:t>
          </a:r>
          <a:endParaRPr lang="es-MX" dirty="0"/>
        </a:p>
      </dgm:t>
    </dgm:pt>
    <dgm:pt modelId="{A58659D7-E582-4DDC-AD4A-6DB0EE44415F}" type="parTrans" cxnId="{8CCFD19C-3964-4252-BBF0-66C0CFD8247C}">
      <dgm:prSet/>
      <dgm:spPr/>
      <dgm:t>
        <a:bodyPr/>
        <a:lstStyle/>
        <a:p>
          <a:endParaRPr lang="es-MX"/>
        </a:p>
      </dgm:t>
    </dgm:pt>
    <dgm:pt modelId="{A410DF20-B3E4-46AF-BB85-C89BE7A792D6}" type="sibTrans" cxnId="{8CCFD19C-3964-4252-BBF0-66C0CFD8247C}">
      <dgm:prSet/>
      <dgm:spPr/>
      <dgm:t>
        <a:bodyPr/>
        <a:lstStyle/>
        <a:p>
          <a:endParaRPr lang="es-MX"/>
        </a:p>
      </dgm:t>
    </dgm:pt>
    <dgm:pt modelId="{F906A9F0-B938-4679-B878-35D23686F911}">
      <dgm:prSet phldrT="[Texto]"/>
      <dgm:spPr/>
      <dgm:t>
        <a:bodyPr/>
        <a:lstStyle/>
        <a:p>
          <a:r>
            <a:rPr lang="es-MX" dirty="0" smtClean="0"/>
            <a:t>Y la arquitectura lógica se relaciona más específicamente con la forma de operar del CPU es decir con el procesador, en su acción lógica, formado por la unidad de entrada/salida, la unidad de control, la memoria, y la unidad de aritmética y lógica.</a:t>
          </a:r>
          <a:endParaRPr lang="es-MX" dirty="0"/>
        </a:p>
      </dgm:t>
    </dgm:pt>
    <dgm:pt modelId="{440A00BD-BACB-40ED-9A49-4DDC69AB2680}" type="parTrans" cxnId="{D6FBDC76-7133-4670-9419-AA5B665308AE}">
      <dgm:prSet/>
      <dgm:spPr/>
      <dgm:t>
        <a:bodyPr/>
        <a:lstStyle/>
        <a:p>
          <a:endParaRPr lang="es-MX"/>
        </a:p>
      </dgm:t>
    </dgm:pt>
    <dgm:pt modelId="{F17AFF8D-9472-4EEA-BCCE-F0EA94CAFC2C}" type="sibTrans" cxnId="{D6FBDC76-7133-4670-9419-AA5B665308AE}">
      <dgm:prSet/>
      <dgm:spPr/>
      <dgm:t>
        <a:bodyPr/>
        <a:lstStyle/>
        <a:p>
          <a:endParaRPr lang="es-MX"/>
        </a:p>
      </dgm:t>
    </dgm:pt>
    <dgm:pt modelId="{6820A3EE-985D-45E2-A64C-EA18F543E772}" type="pres">
      <dgm:prSet presAssocID="{7E2771F8-1D8A-4FF8-B107-1DECFFD54DBC}" presName="Name0" presStyleCnt="0">
        <dgm:presLayoutVars>
          <dgm:chMax val="5"/>
          <dgm:chPref val="5"/>
          <dgm:dir/>
          <dgm:animLvl val="lvl"/>
        </dgm:presLayoutVars>
      </dgm:prSet>
      <dgm:spPr/>
      <dgm:t>
        <a:bodyPr/>
        <a:lstStyle/>
        <a:p>
          <a:endParaRPr lang="es-MX"/>
        </a:p>
      </dgm:t>
    </dgm:pt>
    <dgm:pt modelId="{2548A7CE-B2DE-4B44-9FCE-D7AB0ED5CD61}" type="pres">
      <dgm:prSet presAssocID="{FCFE4A52-C736-4FBE-8F58-A0BBA91BE883}" presName="parentText1" presStyleLbl="node1" presStyleIdx="0" presStyleCnt="3">
        <dgm:presLayoutVars>
          <dgm:chMax/>
          <dgm:chPref val="3"/>
          <dgm:bulletEnabled val="1"/>
        </dgm:presLayoutVars>
      </dgm:prSet>
      <dgm:spPr/>
      <dgm:t>
        <a:bodyPr/>
        <a:lstStyle/>
        <a:p>
          <a:endParaRPr lang="es-MX"/>
        </a:p>
      </dgm:t>
    </dgm:pt>
    <dgm:pt modelId="{4FE11A52-21A6-4664-860E-37DDBE2690D3}" type="pres">
      <dgm:prSet presAssocID="{FCFE4A52-C736-4FBE-8F58-A0BBA91BE883}" presName="childText1" presStyleLbl="solidAlignAcc1" presStyleIdx="0" presStyleCnt="3">
        <dgm:presLayoutVars>
          <dgm:chMax val="0"/>
          <dgm:chPref val="0"/>
          <dgm:bulletEnabled val="1"/>
        </dgm:presLayoutVars>
      </dgm:prSet>
      <dgm:spPr/>
      <dgm:t>
        <a:bodyPr/>
        <a:lstStyle/>
        <a:p>
          <a:endParaRPr lang="es-MX"/>
        </a:p>
      </dgm:t>
    </dgm:pt>
    <dgm:pt modelId="{898DC2FC-E6CB-491B-AF1C-2B8D1ADE50B1}" type="pres">
      <dgm:prSet presAssocID="{02E15658-0996-4BC8-BCD8-E076BBA0ED08}" presName="parentText2" presStyleLbl="node1" presStyleIdx="1" presStyleCnt="3">
        <dgm:presLayoutVars>
          <dgm:chMax/>
          <dgm:chPref val="3"/>
          <dgm:bulletEnabled val="1"/>
        </dgm:presLayoutVars>
      </dgm:prSet>
      <dgm:spPr/>
      <dgm:t>
        <a:bodyPr/>
        <a:lstStyle/>
        <a:p>
          <a:endParaRPr lang="es-MX"/>
        </a:p>
      </dgm:t>
    </dgm:pt>
    <dgm:pt modelId="{2FDA4E7A-8708-45CE-A79A-165BF9838476}" type="pres">
      <dgm:prSet presAssocID="{02E15658-0996-4BC8-BCD8-E076BBA0ED08}" presName="childText2" presStyleLbl="solidAlignAcc1" presStyleIdx="1" presStyleCnt="3">
        <dgm:presLayoutVars>
          <dgm:chMax val="0"/>
          <dgm:chPref val="0"/>
          <dgm:bulletEnabled val="1"/>
        </dgm:presLayoutVars>
      </dgm:prSet>
      <dgm:spPr/>
      <dgm:t>
        <a:bodyPr/>
        <a:lstStyle/>
        <a:p>
          <a:endParaRPr lang="es-MX"/>
        </a:p>
      </dgm:t>
    </dgm:pt>
    <dgm:pt modelId="{E6874048-95A7-4AFF-8A6F-F3CA0356C25D}" type="pres">
      <dgm:prSet presAssocID="{79B49D34-1761-4312-BD77-46EB3C792B5A}" presName="parentText3" presStyleLbl="node1" presStyleIdx="2" presStyleCnt="3">
        <dgm:presLayoutVars>
          <dgm:chMax/>
          <dgm:chPref val="3"/>
          <dgm:bulletEnabled val="1"/>
        </dgm:presLayoutVars>
      </dgm:prSet>
      <dgm:spPr/>
      <dgm:t>
        <a:bodyPr/>
        <a:lstStyle/>
        <a:p>
          <a:endParaRPr lang="es-MX"/>
        </a:p>
      </dgm:t>
    </dgm:pt>
    <dgm:pt modelId="{068E1757-452B-4A83-B6E1-DB87E6139C40}" type="pres">
      <dgm:prSet presAssocID="{79B49D34-1761-4312-BD77-46EB3C792B5A}" presName="childText3" presStyleLbl="solidAlignAcc1" presStyleIdx="2" presStyleCnt="3">
        <dgm:presLayoutVars>
          <dgm:chMax val="0"/>
          <dgm:chPref val="0"/>
          <dgm:bulletEnabled val="1"/>
        </dgm:presLayoutVars>
      </dgm:prSet>
      <dgm:spPr/>
      <dgm:t>
        <a:bodyPr/>
        <a:lstStyle/>
        <a:p>
          <a:endParaRPr lang="es-MX"/>
        </a:p>
      </dgm:t>
    </dgm:pt>
  </dgm:ptLst>
  <dgm:cxnLst>
    <dgm:cxn modelId="{D6FBDC76-7133-4670-9419-AA5B665308AE}" srcId="{79B49D34-1761-4312-BD77-46EB3C792B5A}" destId="{F906A9F0-B938-4679-B878-35D23686F911}" srcOrd="0" destOrd="0" parTransId="{440A00BD-BACB-40ED-9A49-4DDC69AB2680}" sibTransId="{F17AFF8D-9472-4EEA-BCCE-F0EA94CAFC2C}"/>
    <dgm:cxn modelId="{18E74230-76DD-4367-9F83-A649DF3F3D88}" type="presOf" srcId="{29E7F7BE-65D6-4764-83EF-3422851FA1D6}" destId="{4FE11A52-21A6-4664-860E-37DDBE2690D3}" srcOrd="0" destOrd="0" presId="urn:microsoft.com/office/officeart/2009/3/layout/IncreasingArrowsProcess"/>
    <dgm:cxn modelId="{8CCFD19C-3964-4252-BBF0-66C0CFD8247C}" srcId="{7E2771F8-1D8A-4FF8-B107-1DECFFD54DBC}" destId="{79B49D34-1761-4312-BD77-46EB3C792B5A}" srcOrd="2" destOrd="0" parTransId="{A58659D7-E582-4DDC-AD4A-6DB0EE44415F}" sibTransId="{A410DF20-B3E4-46AF-BB85-C89BE7A792D6}"/>
    <dgm:cxn modelId="{1926BEB0-4B45-4822-8D49-163023F8575B}" srcId="{FCFE4A52-C736-4FBE-8F58-A0BBA91BE883}" destId="{29E7F7BE-65D6-4764-83EF-3422851FA1D6}" srcOrd="0" destOrd="0" parTransId="{6E49E920-7D5D-40FB-B168-AD49A9D6806D}" sibTransId="{7D852DB6-D6A2-4A17-A8E5-C9587B3AF8C3}"/>
    <dgm:cxn modelId="{B57C64D5-DAB7-460D-A308-1B9E8E5E8A7B}" srcId="{7E2771F8-1D8A-4FF8-B107-1DECFFD54DBC}" destId="{02E15658-0996-4BC8-BCD8-E076BBA0ED08}" srcOrd="1" destOrd="0" parTransId="{B79354A5-4CD1-42F3-BE5C-FBF8B8060E22}" sibTransId="{5F8F3815-06AA-4B8B-8E4C-0717D46AEC2F}"/>
    <dgm:cxn modelId="{5BBCD166-B5FD-4BEE-8B54-F43DD5C560E3}" srcId="{02E15658-0996-4BC8-BCD8-E076BBA0ED08}" destId="{DD91244D-D48A-45E1-B01B-F173EA1653D9}" srcOrd="0" destOrd="0" parTransId="{45F6AD17-9B9E-4CF5-922D-620151143B8C}" sibTransId="{A5DF933B-CE80-4D03-A8D4-7D0EF33D2E17}"/>
    <dgm:cxn modelId="{12D0BDDB-AB73-4840-9DE5-1659042053C0}" type="presOf" srcId="{DD91244D-D48A-45E1-B01B-F173EA1653D9}" destId="{2FDA4E7A-8708-45CE-A79A-165BF9838476}" srcOrd="0" destOrd="0" presId="urn:microsoft.com/office/officeart/2009/3/layout/IncreasingArrowsProcess"/>
    <dgm:cxn modelId="{0F77D4AF-8531-41BB-B15D-2A8D2F2FC74C}" type="presOf" srcId="{F906A9F0-B938-4679-B878-35D23686F911}" destId="{068E1757-452B-4A83-B6E1-DB87E6139C40}" srcOrd="0" destOrd="0" presId="urn:microsoft.com/office/officeart/2009/3/layout/IncreasingArrowsProcess"/>
    <dgm:cxn modelId="{FA1DA601-8E9D-4F91-8980-836E08C79366}" type="presOf" srcId="{02E15658-0996-4BC8-BCD8-E076BBA0ED08}" destId="{898DC2FC-E6CB-491B-AF1C-2B8D1ADE50B1}" srcOrd="0" destOrd="0" presId="urn:microsoft.com/office/officeart/2009/3/layout/IncreasingArrowsProcess"/>
    <dgm:cxn modelId="{76219E4B-12F9-4607-90A5-EA1A63FA8387}" srcId="{7E2771F8-1D8A-4FF8-B107-1DECFFD54DBC}" destId="{FCFE4A52-C736-4FBE-8F58-A0BBA91BE883}" srcOrd="0" destOrd="0" parTransId="{0B0F7B92-6A40-4BD2-B348-7511121A06FF}" sibTransId="{408547FA-664F-41BE-AEE2-5AB1B9859BCD}"/>
    <dgm:cxn modelId="{22AE46DC-7508-4818-8865-EEFA6664AD2A}" type="presOf" srcId="{FCFE4A52-C736-4FBE-8F58-A0BBA91BE883}" destId="{2548A7CE-B2DE-4B44-9FCE-D7AB0ED5CD61}" srcOrd="0" destOrd="0" presId="urn:microsoft.com/office/officeart/2009/3/layout/IncreasingArrowsProcess"/>
    <dgm:cxn modelId="{38ABA3A7-AED7-4ADD-9D8F-9C34456D440B}" type="presOf" srcId="{79B49D34-1761-4312-BD77-46EB3C792B5A}" destId="{E6874048-95A7-4AFF-8A6F-F3CA0356C25D}" srcOrd="0" destOrd="0" presId="urn:microsoft.com/office/officeart/2009/3/layout/IncreasingArrowsProcess"/>
    <dgm:cxn modelId="{BB546266-81E2-4597-89CC-1FAE12A66FE2}" type="presOf" srcId="{7E2771F8-1D8A-4FF8-B107-1DECFFD54DBC}" destId="{6820A3EE-985D-45E2-A64C-EA18F543E772}" srcOrd="0" destOrd="0" presId="urn:microsoft.com/office/officeart/2009/3/layout/IncreasingArrowsProcess"/>
    <dgm:cxn modelId="{14BC8817-ACFC-4808-A33C-74E3D3A32F25}" type="presParOf" srcId="{6820A3EE-985D-45E2-A64C-EA18F543E772}" destId="{2548A7CE-B2DE-4B44-9FCE-D7AB0ED5CD61}" srcOrd="0" destOrd="0" presId="urn:microsoft.com/office/officeart/2009/3/layout/IncreasingArrowsProcess"/>
    <dgm:cxn modelId="{9C974C80-34CF-4E69-B80C-22CEB7F5A9A4}" type="presParOf" srcId="{6820A3EE-985D-45E2-A64C-EA18F543E772}" destId="{4FE11A52-21A6-4664-860E-37DDBE2690D3}" srcOrd="1" destOrd="0" presId="urn:microsoft.com/office/officeart/2009/3/layout/IncreasingArrowsProcess"/>
    <dgm:cxn modelId="{80F19BE1-A3A6-4EE0-AC3E-67AF59CA921E}" type="presParOf" srcId="{6820A3EE-985D-45E2-A64C-EA18F543E772}" destId="{898DC2FC-E6CB-491B-AF1C-2B8D1ADE50B1}" srcOrd="2" destOrd="0" presId="urn:microsoft.com/office/officeart/2009/3/layout/IncreasingArrowsProcess"/>
    <dgm:cxn modelId="{8EE21573-F86B-4AF4-81F8-BE8CABEDD2EB}" type="presParOf" srcId="{6820A3EE-985D-45E2-A64C-EA18F543E772}" destId="{2FDA4E7A-8708-45CE-A79A-165BF9838476}" srcOrd="3" destOrd="0" presId="urn:microsoft.com/office/officeart/2009/3/layout/IncreasingArrowsProcess"/>
    <dgm:cxn modelId="{87E76A37-712C-4A10-94E2-56813B0B0D85}" type="presParOf" srcId="{6820A3EE-985D-45E2-A64C-EA18F543E772}" destId="{E6874048-95A7-4AFF-8A6F-F3CA0356C25D}" srcOrd="4" destOrd="0" presId="urn:microsoft.com/office/officeart/2009/3/layout/IncreasingArrowsProcess"/>
    <dgm:cxn modelId="{E759A94E-AC26-44B0-9DC5-6BB7D0FB9CD0}" type="presParOf" srcId="{6820A3EE-985D-45E2-A64C-EA18F543E772}" destId="{068E1757-452B-4A83-B6E1-DB87E6139C40}"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E21110-4245-4A52-B1AB-EA74B564ABDD}"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B2905D94-2115-4F4E-A7C0-EBB8FED8FF28}">
      <dgm:prSet phldrT="[Texto]"/>
      <dgm:spPr/>
      <dgm:t>
        <a:bodyPr/>
        <a:lstStyle/>
        <a:p>
          <a:r>
            <a:rPr lang="es-ES" dirty="0" smtClean="0"/>
            <a:t>La escritura se realiza una sola vez. </a:t>
          </a:r>
          <a:endParaRPr lang="es-MX" dirty="0"/>
        </a:p>
      </dgm:t>
    </dgm:pt>
    <dgm:pt modelId="{799816C3-791A-4467-9487-F8E06040E501}" type="parTrans" cxnId="{5804DB32-12BC-42B1-B234-1D4EF67F1A0D}">
      <dgm:prSet/>
      <dgm:spPr/>
      <dgm:t>
        <a:bodyPr/>
        <a:lstStyle/>
        <a:p>
          <a:endParaRPr lang="es-MX"/>
        </a:p>
      </dgm:t>
    </dgm:pt>
    <dgm:pt modelId="{2C047BF4-C8CB-4D5E-A74F-C75E8882F2D2}" type="sibTrans" cxnId="{5804DB32-12BC-42B1-B234-1D4EF67F1A0D}">
      <dgm:prSet/>
      <dgm:spPr/>
      <dgm:t>
        <a:bodyPr/>
        <a:lstStyle/>
        <a:p>
          <a:endParaRPr lang="es-MX"/>
        </a:p>
      </dgm:t>
    </dgm:pt>
    <dgm:pt modelId="{18271EE5-ECD3-4575-BC0E-93FC8EA48219}">
      <dgm:prSet phldrT="[Texto]"/>
      <dgm:spPr/>
      <dgm:t>
        <a:bodyPr/>
        <a:lstStyle/>
        <a:p>
          <a:r>
            <a:rPr lang="es-ES" dirty="0" smtClean="0"/>
            <a:t>La capacidad de memoria</a:t>
          </a:r>
        </a:p>
        <a:p>
          <a:r>
            <a:rPr lang="es-ES" dirty="0" smtClean="0"/>
            <a:t>ROM en un ordenador: se encuentra entre 8K a 16K</a:t>
          </a:r>
          <a:endParaRPr lang="es-MX" dirty="0"/>
        </a:p>
      </dgm:t>
    </dgm:pt>
    <dgm:pt modelId="{73E37132-3391-43F9-AFB4-58C3F4086D70}" type="parTrans" cxnId="{A2B36956-E995-49C5-8293-7169C0A94CE2}">
      <dgm:prSet/>
      <dgm:spPr/>
      <dgm:t>
        <a:bodyPr/>
        <a:lstStyle/>
        <a:p>
          <a:endParaRPr lang="es-MX"/>
        </a:p>
      </dgm:t>
    </dgm:pt>
    <dgm:pt modelId="{B6D1E106-083C-448D-9A2E-A49BB2B486F2}" type="sibTrans" cxnId="{A2B36956-E995-49C5-8293-7169C0A94CE2}">
      <dgm:prSet/>
      <dgm:spPr/>
      <dgm:t>
        <a:bodyPr/>
        <a:lstStyle/>
        <a:p>
          <a:endParaRPr lang="es-MX"/>
        </a:p>
      </dgm:t>
    </dgm:pt>
    <dgm:pt modelId="{AA712AC4-85A0-41FC-AD1D-C62571D821C1}">
      <dgm:prSet/>
      <dgm:spPr/>
      <dgm:t>
        <a:bodyPr/>
        <a:lstStyle/>
        <a:p>
          <a:r>
            <a:rPr lang="es-ES" dirty="0" smtClean="0"/>
            <a:t>La información queda grabado aunque se le retire la energía eléctrica</a:t>
          </a:r>
          <a:endParaRPr lang="es-MX" dirty="0"/>
        </a:p>
      </dgm:t>
    </dgm:pt>
    <dgm:pt modelId="{F11367D6-8514-4F68-B2DA-8B3251C61C2C}" type="parTrans" cxnId="{DE9A4F63-DF58-4C28-8E90-473DEFD74DCD}">
      <dgm:prSet/>
      <dgm:spPr/>
      <dgm:t>
        <a:bodyPr/>
        <a:lstStyle/>
        <a:p>
          <a:endParaRPr lang="es-MX"/>
        </a:p>
      </dgm:t>
    </dgm:pt>
    <dgm:pt modelId="{ABCF4AD5-886B-4009-B8B2-86A59003DE87}" type="sibTrans" cxnId="{DE9A4F63-DF58-4C28-8E90-473DEFD74DCD}">
      <dgm:prSet/>
      <dgm:spPr/>
      <dgm:t>
        <a:bodyPr/>
        <a:lstStyle/>
        <a:p>
          <a:endParaRPr lang="es-MX"/>
        </a:p>
      </dgm:t>
    </dgm:pt>
    <dgm:pt modelId="{B40584C5-EB0A-4C08-9ECD-B4EDB162A0FC}" type="pres">
      <dgm:prSet presAssocID="{98E21110-4245-4A52-B1AB-EA74B564ABDD}" presName="linear" presStyleCnt="0">
        <dgm:presLayoutVars>
          <dgm:animLvl val="lvl"/>
          <dgm:resizeHandles val="exact"/>
        </dgm:presLayoutVars>
      </dgm:prSet>
      <dgm:spPr/>
      <dgm:t>
        <a:bodyPr/>
        <a:lstStyle/>
        <a:p>
          <a:endParaRPr lang="es-MX"/>
        </a:p>
      </dgm:t>
    </dgm:pt>
    <dgm:pt modelId="{2C41CDD8-9F56-49E9-834A-FABA10341A4C}" type="pres">
      <dgm:prSet presAssocID="{B2905D94-2115-4F4E-A7C0-EBB8FED8FF28}" presName="parentText" presStyleLbl="node1" presStyleIdx="0" presStyleCnt="3" custLinFactNeighborX="-324" custLinFactNeighborY="11393">
        <dgm:presLayoutVars>
          <dgm:chMax val="0"/>
          <dgm:bulletEnabled val="1"/>
        </dgm:presLayoutVars>
      </dgm:prSet>
      <dgm:spPr/>
      <dgm:t>
        <a:bodyPr/>
        <a:lstStyle/>
        <a:p>
          <a:endParaRPr lang="es-MX"/>
        </a:p>
      </dgm:t>
    </dgm:pt>
    <dgm:pt modelId="{A3CD315A-B49D-46D1-AA80-9EE78C4CA788}" type="pres">
      <dgm:prSet presAssocID="{2C047BF4-C8CB-4D5E-A74F-C75E8882F2D2}" presName="spacer" presStyleCnt="0"/>
      <dgm:spPr/>
      <dgm:t>
        <a:bodyPr/>
        <a:lstStyle/>
        <a:p>
          <a:endParaRPr lang="es-MX"/>
        </a:p>
      </dgm:t>
    </dgm:pt>
    <dgm:pt modelId="{639FC6CE-1E83-4CF9-8149-FDA53CC49AF2}" type="pres">
      <dgm:prSet presAssocID="{AA712AC4-85A0-41FC-AD1D-C62571D821C1}" presName="parentText" presStyleLbl="node1" presStyleIdx="1" presStyleCnt="3" custLinFactNeighborX="-324" custLinFactNeighborY="58781">
        <dgm:presLayoutVars>
          <dgm:chMax val="0"/>
          <dgm:bulletEnabled val="1"/>
        </dgm:presLayoutVars>
      </dgm:prSet>
      <dgm:spPr/>
      <dgm:t>
        <a:bodyPr/>
        <a:lstStyle/>
        <a:p>
          <a:endParaRPr lang="es-MX"/>
        </a:p>
      </dgm:t>
    </dgm:pt>
    <dgm:pt modelId="{288208AC-E87B-42DF-BF8F-B098464D5196}" type="pres">
      <dgm:prSet presAssocID="{ABCF4AD5-886B-4009-B8B2-86A59003DE87}" presName="spacer" presStyleCnt="0"/>
      <dgm:spPr/>
      <dgm:t>
        <a:bodyPr/>
        <a:lstStyle/>
        <a:p>
          <a:endParaRPr lang="es-MX"/>
        </a:p>
      </dgm:t>
    </dgm:pt>
    <dgm:pt modelId="{89142AE5-C582-4112-A88E-B8F0AA94AC5B}" type="pres">
      <dgm:prSet presAssocID="{18271EE5-ECD3-4575-BC0E-93FC8EA48219}" presName="parentText" presStyleLbl="node1" presStyleIdx="2" presStyleCnt="3" custLinFactY="180" custLinFactNeighborX="-324" custLinFactNeighborY="100000">
        <dgm:presLayoutVars>
          <dgm:chMax val="0"/>
          <dgm:bulletEnabled val="1"/>
        </dgm:presLayoutVars>
      </dgm:prSet>
      <dgm:spPr/>
      <dgm:t>
        <a:bodyPr/>
        <a:lstStyle/>
        <a:p>
          <a:endParaRPr lang="es-MX"/>
        </a:p>
      </dgm:t>
    </dgm:pt>
  </dgm:ptLst>
  <dgm:cxnLst>
    <dgm:cxn modelId="{1F6125D7-317E-4FF1-BDF2-8F2B2A391283}" type="presOf" srcId="{98E21110-4245-4A52-B1AB-EA74B564ABDD}" destId="{B40584C5-EB0A-4C08-9ECD-B4EDB162A0FC}" srcOrd="0" destOrd="0" presId="urn:microsoft.com/office/officeart/2005/8/layout/vList2"/>
    <dgm:cxn modelId="{5804DB32-12BC-42B1-B234-1D4EF67F1A0D}" srcId="{98E21110-4245-4A52-B1AB-EA74B564ABDD}" destId="{B2905D94-2115-4F4E-A7C0-EBB8FED8FF28}" srcOrd="0" destOrd="0" parTransId="{799816C3-791A-4467-9487-F8E06040E501}" sibTransId="{2C047BF4-C8CB-4D5E-A74F-C75E8882F2D2}"/>
    <dgm:cxn modelId="{2CA3C976-B4A6-44C1-BC3A-9BFF5EE583E2}" type="presOf" srcId="{AA712AC4-85A0-41FC-AD1D-C62571D821C1}" destId="{639FC6CE-1E83-4CF9-8149-FDA53CC49AF2}" srcOrd="0" destOrd="0" presId="urn:microsoft.com/office/officeart/2005/8/layout/vList2"/>
    <dgm:cxn modelId="{6C7267F1-B376-43FF-AC1C-BCD3305D9AA9}" type="presOf" srcId="{18271EE5-ECD3-4575-BC0E-93FC8EA48219}" destId="{89142AE5-C582-4112-A88E-B8F0AA94AC5B}" srcOrd="0" destOrd="0" presId="urn:microsoft.com/office/officeart/2005/8/layout/vList2"/>
    <dgm:cxn modelId="{2FABCB30-0500-426D-9B5B-8F890AE39281}" type="presOf" srcId="{B2905D94-2115-4F4E-A7C0-EBB8FED8FF28}" destId="{2C41CDD8-9F56-49E9-834A-FABA10341A4C}" srcOrd="0" destOrd="0" presId="urn:microsoft.com/office/officeart/2005/8/layout/vList2"/>
    <dgm:cxn modelId="{DE9A4F63-DF58-4C28-8E90-473DEFD74DCD}" srcId="{98E21110-4245-4A52-B1AB-EA74B564ABDD}" destId="{AA712AC4-85A0-41FC-AD1D-C62571D821C1}" srcOrd="1" destOrd="0" parTransId="{F11367D6-8514-4F68-B2DA-8B3251C61C2C}" sibTransId="{ABCF4AD5-886B-4009-B8B2-86A59003DE87}"/>
    <dgm:cxn modelId="{A2B36956-E995-49C5-8293-7169C0A94CE2}" srcId="{98E21110-4245-4A52-B1AB-EA74B564ABDD}" destId="{18271EE5-ECD3-4575-BC0E-93FC8EA48219}" srcOrd="2" destOrd="0" parTransId="{73E37132-3391-43F9-AFB4-58C3F4086D70}" sibTransId="{B6D1E106-083C-448D-9A2E-A49BB2B486F2}"/>
    <dgm:cxn modelId="{5490F86C-2314-4688-97C3-0BB325979998}" type="presParOf" srcId="{B40584C5-EB0A-4C08-9ECD-B4EDB162A0FC}" destId="{2C41CDD8-9F56-49E9-834A-FABA10341A4C}" srcOrd="0" destOrd="0" presId="urn:microsoft.com/office/officeart/2005/8/layout/vList2"/>
    <dgm:cxn modelId="{75475444-55E7-4D32-8415-0B9809294018}" type="presParOf" srcId="{B40584C5-EB0A-4C08-9ECD-B4EDB162A0FC}" destId="{A3CD315A-B49D-46D1-AA80-9EE78C4CA788}" srcOrd="1" destOrd="0" presId="urn:microsoft.com/office/officeart/2005/8/layout/vList2"/>
    <dgm:cxn modelId="{ECEEAEFD-7F81-4B0E-B23F-E597F4164F80}" type="presParOf" srcId="{B40584C5-EB0A-4C08-9ECD-B4EDB162A0FC}" destId="{639FC6CE-1E83-4CF9-8149-FDA53CC49AF2}" srcOrd="2" destOrd="0" presId="urn:microsoft.com/office/officeart/2005/8/layout/vList2"/>
    <dgm:cxn modelId="{C1BE14E1-EDB7-42BA-920C-BA446F496FB7}" type="presParOf" srcId="{B40584C5-EB0A-4C08-9ECD-B4EDB162A0FC}" destId="{288208AC-E87B-42DF-BF8F-B098464D5196}" srcOrd="3" destOrd="0" presId="urn:microsoft.com/office/officeart/2005/8/layout/vList2"/>
    <dgm:cxn modelId="{F3C4BB10-92CE-464D-89B5-F378BD75FD0B}" type="presParOf" srcId="{B40584C5-EB0A-4C08-9ECD-B4EDB162A0FC}" destId="{89142AE5-C582-4112-A88E-B8F0AA94AC5B}"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48A7CE-B2DE-4B44-9FCE-D7AB0ED5CD61}">
      <dsp:nvSpPr>
        <dsp:cNvPr id="0" name=""/>
        <dsp:cNvSpPr/>
      </dsp:nvSpPr>
      <dsp:spPr>
        <a:xfrm>
          <a:off x="364046" y="9364"/>
          <a:ext cx="8326227" cy="1212615"/>
        </a:xfrm>
        <a:prstGeom prst="rightArrow">
          <a:avLst>
            <a:gd name="adj1" fmla="val 50000"/>
            <a:gd name="adj2" fmla="val 5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192503" numCol="1" spcCol="1270" anchor="ctr" anchorCtr="0">
          <a:noAutofit/>
        </a:bodyPr>
        <a:lstStyle/>
        <a:p>
          <a:pPr lvl="0" algn="l" defTabSz="1022350">
            <a:lnSpc>
              <a:spcPct val="90000"/>
            </a:lnSpc>
            <a:spcBef>
              <a:spcPct val="0"/>
            </a:spcBef>
            <a:spcAft>
              <a:spcPct val="35000"/>
            </a:spcAft>
          </a:pPr>
          <a:r>
            <a:rPr lang="es-MX" sz="2300" kern="1200" dirty="0" smtClean="0"/>
            <a:t>Arq. Externa</a:t>
          </a:r>
          <a:endParaRPr lang="es-MX" sz="2300" kern="1200" dirty="0"/>
        </a:p>
      </dsp:txBody>
      <dsp:txXfrm>
        <a:off x="364046" y="312518"/>
        <a:ext cx="8023073" cy="606307"/>
      </dsp:txXfrm>
    </dsp:sp>
    <dsp:sp modelId="{4FE11A52-21A6-4664-860E-37DDBE2690D3}">
      <dsp:nvSpPr>
        <dsp:cNvPr id="0" name=""/>
        <dsp:cNvSpPr/>
      </dsp:nvSpPr>
      <dsp:spPr>
        <a:xfrm>
          <a:off x="364046" y="944466"/>
          <a:ext cx="2564478" cy="2335944"/>
        </a:xfrm>
        <a:prstGeom prst="re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s-MX" sz="1500" kern="1200" dirty="0" smtClean="0"/>
            <a:t>Referir a la arquitectura externa de una computadora se refiere principalmente la Hardware, es decir a la parte exterior, a lo tangible y visible</a:t>
          </a:r>
          <a:endParaRPr lang="es-MX" sz="1500" kern="1200" dirty="0"/>
        </a:p>
      </dsp:txBody>
      <dsp:txXfrm>
        <a:off x="364046" y="944466"/>
        <a:ext cx="2564478" cy="2335944"/>
      </dsp:txXfrm>
    </dsp:sp>
    <dsp:sp modelId="{898DC2FC-E6CB-491B-AF1C-2B8D1ADE50B1}">
      <dsp:nvSpPr>
        <dsp:cNvPr id="0" name=""/>
        <dsp:cNvSpPr/>
      </dsp:nvSpPr>
      <dsp:spPr>
        <a:xfrm>
          <a:off x="2928524" y="413569"/>
          <a:ext cx="5761749" cy="1212615"/>
        </a:xfrm>
        <a:prstGeom prst="rightArrow">
          <a:avLst>
            <a:gd name="adj1" fmla="val 50000"/>
            <a:gd name="adj2" fmla="val 50000"/>
          </a:avLst>
        </a:prstGeom>
        <a:solidFill>
          <a:schemeClr val="accent5">
            <a:hueOff val="-2510283"/>
            <a:satOff val="20547"/>
            <a:lumOff val="-33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192503" numCol="1" spcCol="1270" anchor="ctr" anchorCtr="0">
          <a:noAutofit/>
        </a:bodyPr>
        <a:lstStyle/>
        <a:p>
          <a:pPr lvl="0" algn="l" defTabSz="1022350">
            <a:lnSpc>
              <a:spcPct val="90000"/>
            </a:lnSpc>
            <a:spcBef>
              <a:spcPct val="0"/>
            </a:spcBef>
            <a:spcAft>
              <a:spcPct val="35000"/>
            </a:spcAft>
          </a:pPr>
          <a:r>
            <a:rPr lang="es-MX" sz="2300" kern="1200" dirty="0" smtClean="0"/>
            <a:t>Arq. Interna</a:t>
          </a:r>
          <a:endParaRPr lang="es-MX" sz="2300" kern="1200" dirty="0"/>
        </a:p>
      </dsp:txBody>
      <dsp:txXfrm>
        <a:off x="2928524" y="716723"/>
        <a:ext cx="5458595" cy="606307"/>
      </dsp:txXfrm>
    </dsp:sp>
    <dsp:sp modelId="{2FDA4E7A-8708-45CE-A79A-165BF9838476}">
      <dsp:nvSpPr>
        <dsp:cNvPr id="0" name=""/>
        <dsp:cNvSpPr/>
      </dsp:nvSpPr>
      <dsp:spPr>
        <a:xfrm>
          <a:off x="2928524" y="1348671"/>
          <a:ext cx="2564478" cy="2335944"/>
        </a:xfrm>
        <a:prstGeom prst="rect">
          <a:avLst/>
        </a:prstGeom>
        <a:solidFill>
          <a:schemeClr val="lt1">
            <a:hueOff val="0"/>
            <a:satOff val="0"/>
            <a:lumOff val="0"/>
            <a:alphaOff val="0"/>
          </a:schemeClr>
        </a:solidFill>
        <a:ln w="25400" cap="flat" cmpd="sng" algn="ctr">
          <a:solidFill>
            <a:schemeClr val="accent5">
              <a:hueOff val="-2510283"/>
              <a:satOff val="20547"/>
              <a:lumOff val="-33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s-MX" sz="1500" kern="1200" dirty="0" smtClean="0"/>
            <a:t>La Arquitectura interna son los componentes que se encuentran dentro de la CPU, como son la tarjeta madre, fuente de poder, el procesador, la memoria, la pila, etc.</a:t>
          </a:r>
          <a:endParaRPr lang="es-MX" sz="1500" kern="1200" dirty="0"/>
        </a:p>
      </dsp:txBody>
      <dsp:txXfrm>
        <a:off x="2928524" y="1348671"/>
        <a:ext cx="2564478" cy="2335944"/>
      </dsp:txXfrm>
    </dsp:sp>
    <dsp:sp modelId="{E6874048-95A7-4AFF-8A6F-F3CA0356C25D}">
      <dsp:nvSpPr>
        <dsp:cNvPr id="0" name=""/>
        <dsp:cNvSpPr/>
      </dsp:nvSpPr>
      <dsp:spPr>
        <a:xfrm>
          <a:off x="5493002" y="817775"/>
          <a:ext cx="3197271" cy="1212615"/>
        </a:xfrm>
        <a:prstGeom prst="rightArrow">
          <a:avLst>
            <a:gd name="adj1" fmla="val 50000"/>
            <a:gd name="adj2" fmla="val 50000"/>
          </a:avLst>
        </a:prstGeom>
        <a:solidFill>
          <a:schemeClr val="accent5">
            <a:hueOff val="-5020566"/>
            <a:satOff val="41093"/>
            <a:lumOff val="-666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192503" numCol="1" spcCol="1270" anchor="ctr" anchorCtr="0">
          <a:noAutofit/>
        </a:bodyPr>
        <a:lstStyle/>
        <a:p>
          <a:pPr lvl="0" algn="l" defTabSz="1022350">
            <a:lnSpc>
              <a:spcPct val="90000"/>
            </a:lnSpc>
            <a:spcBef>
              <a:spcPct val="0"/>
            </a:spcBef>
            <a:spcAft>
              <a:spcPct val="35000"/>
            </a:spcAft>
          </a:pPr>
          <a:r>
            <a:rPr lang="es-MX" sz="2300" kern="1200" dirty="0" smtClean="0"/>
            <a:t>Arq. Lógica</a:t>
          </a:r>
          <a:endParaRPr lang="es-MX" sz="2300" kern="1200" dirty="0"/>
        </a:p>
      </dsp:txBody>
      <dsp:txXfrm>
        <a:off x="5493002" y="1120929"/>
        <a:ext cx="2894117" cy="606307"/>
      </dsp:txXfrm>
    </dsp:sp>
    <dsp:sp modelId="{068E1757-452B-4A83-B6E1-DB87E6139C40}">
      <dsp:nvSpPr>
        <dsp:cNvPr id="0" name=""/>
        <dsp:cNvSpPr/>
      </dsp:nvSpPr>
      <dsp:spPr>
        <a:xfrm>
          <a:off x="5493002" y="1752877"/>
          <a:ext cx="2564478" cy="2301758"/>
        </a:xfrm>
        <a:prstGeom prst="rect">
          <a:avLst/>
        </a:prstGeom>
        <a:solidFill>
          <a:schemeClr val="lt1">
            <a:hueOff val="0"/>
            <a:satOff val="0"/>
            <a:lumOff val="0"/>
            <a:alphaOff val="0"/>
          </a:schemeClr>
        </a:solidFill>
        <a:ln w="25400" cap="flat" cmpd="sng" algn="ctr">
          <a:solidFill>
            <a:schemeClr val="accent5">
              <a:hueOff val="-5020566"/>
              <a:satOff val="41093"/>
              <a:lumOff val="-666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s-MX" sz="1500" kern="1200" dirty="0" smtClean="0"/>
            <a:t>Y la arquitectura lógica se relaciona más específicamente con la forma de operar del CPU es decir con el procesador, en su acción lógica, formado por la unidad de entrada/salida, la unidad de control, la memoria, y la unidad de aritmética y lógica.</a:t>
          </a:r>
          <a:endParaRPr lang="es-MX" sz="1500" kern="1200" dirty="0"/>
        </a:p>
      </dsp:txBody>
      <dsp:txXfrm>
        <a:off x="5493002" y="1752877"/>
        <a:ext cx="2564478" cy="2301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41CDD8-9F56-49E9-834A-FABA10341A4C}">
      <dsp:nvSpPr>
        <dsp:cNvPr id="0" name=""/>
        <dsp:cNvSpPr/>
      </dsp:nvSpPr>
      <dsp:spPr>
        <a:xfrm>
          <a:off x="0" y="610901"/>
          <a:ext cx="7334344" cy="114830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S" sz="2500" kern="1200" dirty="0" smtClean="0"/>
            <a:t>La escritura se realiza una sola vez. </a:t>
          </a:r>
          <a:endParaRPr lang="es-MX" sz="2500" kern="1200" dirty="0"/>
        </a:p>
      </dsp:txBody>
      <dsp:txXfrm>
        <a:off x="56056" y="666957"/>
        <a:ext cx="7222232" cy="1036193"/>
      </dsp:txXfrm>
    </dsp:sp>
    <dsp:sp modelId="{639FC6CE-1E83-4CF9-8149-FDA53CC49AF2}">
      <dsp:nvSpPr>
        <dsp:cNvPr id="0" name=""/>
        <dsp:cNvSpPr/>
      </dsp:nvSpPr>
      <dsp:spPr>
        <a:xfrm>
          <a:off x="0" y="1865325"/>
          <a:ext cx="7334344" cy="1148305"/>
        </a:xfrm>
        <a:prstGeom prst="roundRect">
          <a:avLst/>
        </a:prstGeom>
        <a:solidFill>
          <a:schemeClr val="accent5">
            <a:hueOff val="-2510283"/>
            <a:satOff val="20547"/>
            <a:lumOff val="-33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S" sz="2500" kern="1200" dirty="0" smtClean="0"/>
            <a:t>La información queda grabado aunque se le retire la energía eléctrica</a:t>
          </a:r>
          <a:endParaRPr lang="es-MX" sz="2500" kern="1200" dirty="0"/>
        </a:p>
      </dsp:txBody>
      <dsp:txXfrm>
        <a:off x="56056" y="1921381"/>
        <a:ext cx="7222232" cy="1036193"/>
      </dsp:txXfrm>
    </dsp:sp>
    <dsp:sp modelId="{89142AE5-C582-4112-A88E-B8F0AA94AC5B}">
      <dsp:nvSpPr>
        <dsp:cNvPr id="0" name=""/>
        <dsp:cNvSpPr/>
      </dsp:nvSpPr>
      <dsp:spPr>
        <a:xfrm>
          <a:off x="0" y="3117375"/>
          <a:ext cx="7334344" cy="1148305"/>
        </a:xfrm>
        <a:prstGeom prst="roundRect">
          <a:avLst/>
        </a:prstGeom>
        <a:solidFill>
          <a:schemeClr val="accent5">
            <a:hueOff val="-5020566"/>
            <a:satOff val="41093"/>
            <a:lumOff val="-666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S" sz="2500" kern="1200" dirty="0" smtClean="0"/>
            <a:t>La capacidad de memoria</a:t>
          </a:r>
        </a:p>
        <a:p>
          <a:pPr lvl="0" algn="l" defTabSz="1111250">
            <a:lnSpc>
              <a:spcPct val="90000"/>
            </a:lnSpc>
            <a:spcBef>
              <a:spcPct val="0"/>
            </a:spcBef>
            <a:spcAft>
              <a:spcPct val="35000"/>
            </a:spcAft>
          </a:pPr>
          <a:r>
            <a:rPr lang="es-ES" sz="2500" kern="1200" dirty="0" smtClean="0"/>
            <a:t>ROM en un ordenador: se encuentra entre 8K a 16K</a:t>
          </a:r>
          <a:endParaRPr lang="es-MX" sz="2500" kern="1200" dirty="0"/>
        </a:p>
      </dsp:txBody>
      <dsp:txXfrm>
        <a:off x="56056" y="3173431"/>
        <a:ext cx="7222232" cy="1036193"/>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7BE237-7C90-436F-A838-C657666C078F}" type="datetimeFigureOut">
              <a:rPr lang="es-MX" smtClean="0"/>
              <a:t>13/10/2017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664D30-7A1F-4985-82E2-BA7936CA02AF}" type="slidenum">
              <a:rPr lang="es-MX" smtClean="0"/>
              <a:t>‹Nº›</a:t>
            </a:fld>
            <a:endParaRPr lang="es-MX"/>
          </a:p>
        </p:txBody>
      </p:sp>
    </p:spTree>
    <p:extLst>
      <p:ext uri="{BB962C8B-B14F-4D97-AF65-F5344CB8AC3E}">
        <p14:creationId xmlns:p14="http://schemas.microsoft.com/office/powerpoint/2010/main" val="1193070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DB664D30-7A1F-4985-82E2-BA7936CA02AF}" type="slidenum">
              <a:rPr lang="es-MX" smtClean="0"/>
              <a:t>8</a:t>
            </a:fld>
            <a:endParaRPr lang="es-MX"/>
          </a:p>
        </p:txBody>
      </p:sp>
    </p:spTree>
    <p:extLst>
      <p:ext uri="{BB962C8B-B14F-4D97-AF65-F5344CB8AC3E}">
        <p14:creationId xmlns:p14="http://schemas.microsoft.com/office/powerpoint/2010/main" val="487452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AA93278-B46C-4D89-B20F-6AE1F41B3648}" type="slidenum">
              <a:rPr lang="es-MX" smtClean="0"/>
              <a:pPr/>
              <a:t>33</a:t>
            </a:fld>
            <a:endParaRPr lang="es-MX"/>
          </a:p>
        </p:txBody>
      </p:sp>
    </p:spTree>
    <p:extLst>
      <p:ext uri="{BB962C8B-B14F-4D97-AF65-F5344CB8AC3E}">
        <p14:creationId xmlns:p14="http://schemas.microsoft.com/office/powerpoint/2010/main" val="724539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E0488474-0DB2-4D82-BC0F-9325E8794A00}" type="datetimeFigureOut">
              <a:rPr lang="es-MX" smtClean="0"/>
              <a:t>13/10/2017</a:t>
            </a:fld>
            <a:endParaRPr lang="es-MX" dirty="0"/>
          </a:p>
        </p:txBody>
      </p:sp>
      <p:sp>
        <p:nvSpPr>
          <p:cNvPr id="19" name="Footer Placeholder 18"/>
          <p:cNvSpPr>
            <a:spLocks noGrp="1"/>
          </p:cNvSpPr>
          <p:nvPr>
            <p:ph type="ftr" sz="quarter" idx="11"/>
          </p:nvPr>
        </p:nvSpPr>
        <p:spPr/>
        <p:txBody>
          <a:bodyPr/>
          <a:lstStyle/>
          <a:p>
            <a:endParaRPr lang="es-MX" dirty="0"/>
          </a:p>
        </p:txBody>
      </p:sp>
      <p:sp>
        <p:nvSpPr>
          <p:cNvPr id="27" name="Slide Number Placeholder 26"/>
          <p:cNvSpPr>
            <a:spLocks noGrp="1"/>
          </p:cNvSpPr>
          <p:nvPr>
            <p:ph type="sldNum" sz="quarter" idx="12"/>
          </p:nvPr>
        </p:nvSpPr>
        <p:spPr/>
        <p:txBody>
          <a:bodyPr/>
          <a:lstStyle/>
          <a:p>
            <a:fld id="{57DA8CBD-546E-4281-A4D8-DE33DB442E32}" type="slidenum">
              <a:rPr lang="es-MX" smtClean="0"/>
              <a:t>‹Nº›</a:t>
            </a:fld>
            <a:endParaRPr lang="es-MX"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E0488474-0DB2-4D82-BC0F-9325E8794A00}" type="datetimeFigureOut">
              <a:rPr lang="es-MX" smtClean="0"/>
              <a:t>13/10/2017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7DA8CBD-546E-4281-A4D8-DE33DB442E32}"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E0488474-0DB2-4D82-BC0F-9325E8794A00}" type="datetimeFigureOut">
              <a:rPr lang="es-MX" smtClean="0"/>
              <a:t>13/10/2017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7DA8CBD-546E-4281-A4D8-DE33DB442E32}" type="slidenum">
              <a:rPr lang="es-MX" smtClean="0"/>
              <a:t>‹Nº›</a:t>
            </a:fld>
            <a:endParaRPr lang="es-MX"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5613" y="273050"/>
            <a:ext cx="8226425"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455613" y="1598613"/>
            <a:ext cx="4037012"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5025" y="1598613"/>
            <a:ext cx="4037013"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455613" y="6242050"/>
            <a:ext cx="2130425" cy="474663"/>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2050"/>
            <a:ext cx="2895600" cy="474663"/>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2050"/>
            <a:ext cx="2130425" cy="474663"/>
          </a:xfrm>
        </p:spPr>
        <p:txBody>
          <a:bodyPr/>
          <a:lstStyle>
            <a:lvl1pPr>
              <a:defRPr/>
            </a:lvl1pPr>
          </a:lstStyle>
          <a:p>
            <a:fld id="{22D7CB19-F052-4834-B3E7-C1430D3865B5}" type="slidenum">
              <a:rPr lang="es-ES"/>
              <a:pPr/>
              <a:t>‹Nº›</a:t>
            </a:fld>
            <a:endParaRPr lang="es-ES"/>
          </a:p>
        </p:txBody>
      </p:sp>
    </p:spTree>
    <p:extLst>
      <p:ext uri="{BB962C8B-B14F-4D97-AF65-F5344CB8AC3E}">
        <p14:creationId xmlns:p14="http://schemas.microsoft.com/office/powerpoint/2010/main" val="1894465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E0488474-0DB2-4D82-BC0F-9325E8794A00}" type="datetimeFigureOut">
              <a:rPr lang="es-MX" smtClean="0"/>
              <a:t>13/10/2017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7DA8CBD-546E-4281-A4D8-DE33DB442E32}"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E0488474-0DB2-4D82-BC0F-9325E8794A00}" type="datetimeFigureOut">
              <a:rPr lang="es-MX" smtClean="0"/>
              <a:t>13/10/2017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7DA8CBD-546E-4281-A4D8-DE33DB442E32}" type="slidenum">
              <a:rPr lang="es-MX" smtClean="0"/>
              <a:t>‹Nº›</a:t>
            </a:fld>
            <a:endParaRPr lang="es-MX"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E0488474-0DB2-4D82-BC0F-9325E8794A00}" type="datetimeFigureOut">
              <a:rPr lang="es-MX" smtClean="0"/>
              <a:t>13/10/2017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57DA8CBD-546E-4281-A4D8-DE33DB442E32}" type="slidenum">
              <a:rPr lang="es-MX" smtClean="0"/>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E0488474-0DB2-4D82-BC0F-9325E8794A00}" type="datetimeFigureOut">
              <a:rPr lang="es-MX" smtClean="0"/>
              <a:t>13/10/2017</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57DA8CBD-546E-4281-A4D8-DE33DB442E32}" type="slidenum">
              <a:rPr lang="es-MX" smtClean="0"/>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E0488474-0DB2-4D82-BC0F-9325E8794A00}" type="datetimeFigureOut">
              <a:rPr lang="es-MX" smtClean="0"/>
              <a:t>13/10/2017</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57DA8CBD-546E-4281-A4D8-DE33DB442E32}"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488474-0DB2-4D82-BC0F-9325E8794A00}" type="datetimeFigureOut">
              <a:rPr lang="es-MX" smtClean="0"/>
              <a:t>13/10/2017</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57DA8CBD-546E-4281-A4D8-DE33DB442E32}"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E0488474-0DB2-4D82-BC0F-9325E8794A00}" type="datetimeFigureOut">
              <a:rPr lang="es-MX" smtClean="0"/>
              <a:t>13/10/2017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57DA8CBD-546E-4281-A4D8-DE33DB442E32}" type="slidenum">
              <a:rPr lang="es-MX" smtClean="0"/>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E0488474-0DB2-4D82-BC0F-9325E8794A00}" type="datetimeFigureOut">
              <a:rPr lang="es-MX" smtClean="0"/>
              <a:t>13/10/2017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a:xfrm>
            <a:off x="8077200" y="6356350"/>
            <a:ext cx="609600" cy="365125"/>
          </a:xfrm>
        </p:spPr>
        <p:txBody>
          <a:bodyPr/>
          <a:lstStyle/>
          <a:p>
            <a:fld id="{57DA8CBD-546E-4281-A4D8-DE33DB442E32}" type="slidenum">
              <a:rPr lang="es-MX" smtClean="0"/>
              <a:t>‹Nº›</a:t>
            </a:fld>
            <a:endParaRPr lang="es-MX"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dirty="0"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0488474-0DB2-4D82-BC0F-9325E8794A00}" type="datetimeFigureOut">
              <a:rPr lang="es-MX" smtClean="0"/>
              <a:t>13/10/2017</a:t>
            </a:fld>
            <a:endParaRPr lang="es-MX"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7DA8CBD-546E-4281-A4D8-DE33DB442E32}" type="slidenum">
              <a:rPr lang="es-MX" smtClean="0"/>
              <a:t>‹Nº›</a:t>
            </a:fld>
            <a:endParaRPr lang="es-MX"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1.emf"/><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1.emf"/><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2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1.emf"/><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3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1.emf"/></Relationships>
</file>

<file path=ppt/slides/_rels/slide3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3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3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47.gi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833"/>
            <a:ext cx="7239000" cy="1544960"/>
          </a:xfrm>
          <a:prstGeom prst="rect">
            <a:avLst/>
          </a:prstGeom>
        </p:spPr>
      </p:pic>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11833"/>
            <a:ext cx="1905000" cy="1544961"/>
          </a:xfrm>
          <a:prstGeom prst="rect">
            <a:avLst/>
          </a:prstGeom>
        </p:spPr>
      </p:pic>
      <p:sp>
        <p:nvSpPr>
          <p:cNvPr id="2" name="1 Marcador de número de diapositiva"/>
          <p:cNvSpPr>
            <a:spLocks noGrp="1"/>
          </p:cNvSpPr>
          <p:nvPr>
            <p:ph type="sldNum" sz="quarter" idx="12"/>
          </p:nvPr>
        </p:nvSpPr>
        <p:spPr/>
        <p:txBody>
          <a:bodyPr/>
          <a:lstStyle/>
          <a:p>
            <a:fld id="{57DA8CBD-546E-4281-A4D8-DE33DB442E32}" type="slidenum">
              <a:rPr lang="es-MX" smtClean="0"/>
              <a:t>1</a:t>
            </a:fld>
            <a:endParaRPr lang="es-MX" dirty="0"/>
          </a:p>
        </p:txBody>
      </p:sp>
      <p:pic>
        <p:nvPicPr>
          <p:cNvPr id="5" name="Imagen 4"/>
          <p:cNvPicPr>
            <a:picLocks noChangeAspect="1"/>
          </p:cNvPicPr>
          <p:nvPr/>
        </p:nvPicPr>
        <p:blipFill>
          <a:blip r:embed="rId4"/>
          <a:stretch>
            <a:fillRect/>
          </a:stretch>
        </p:blipFill>
        <p:spPr>
          <a:xfrm>
            <a:off x="0" y="2469257"/>
            <a:ext cx="9222221" cy="2710613"/>
          </a:xfrm>
          <a:prstGeom prst="rect">
            <a:avLst/>
          </a:prstGeom>
        </p:spPr>
      </p:pic>
    </p:spTree>
    <p:extLst>
      <p:ext uri="{BB962C8B-B14F-4D97-AF65-F5344CB8AC3E}">
        <p14:creationId xmlns:p14="http://schemas.microsoft.com/office/powerpoint/2010/main" val="1822622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5200" y="2566059"/>
            <a:ext cx="5745757" cy="4247317"/>
          </a:xfrm>
          <a:prstGeom prst="rect">
            <a:avLst/>
          </a:prstGeom>
        </p:spPr>
        <p:txBody>
          <a:bodyPr wrap="square">
            <a:spAutoFit/>
          </a:bodyPr>
          <a:lstStyle/>
          <a:p>
            <a:pPr algn="just">
              <a:spcAft>
                <a:spcPts val="0"/>
              </a:spcAft>
            </a:pPr>
            <a:r>
              <a:rPr lang="es-ES" dirty="0">
                <a:solidFill>
                  <a:srgbClr val="000000"/>
                </a:solidFill>
                <a:latin typeface="Arial" panose="020B0604020202020204" pitchFamily="34" charset="0"/>
                <a:ea typeface="Calibri" panose="020F0502020204030204" pitchFamily="34" charset="0"/>
              </a:rPr>
              <a:t>En la actualidad nos referimos a una computadora de forma indiscriminada, es decir, observemos se tienen las computadoras “pequeñas” conocidas como notebook, otras llamadas laptop, otras más como portátiles, sin embargo se sabe que se hace referencia a una computadora en términos generales.</a:t>
            </a:r>
            <a:endParaRPr lang="es-MX" dirty="0">
              <a:solidFill>
                <a:srgbClr val="000000"/>
              </a:solidFill>
              <a:latin typeface="Arial" panose="020B0604020202020204" pitchFamily="34" charset="0"/>
              <a:ea typeface="Calibri" panose="020F0502020204030204" pitchFamily="34" charset="0"/>
            </a:endParaRPr>
          </a:p>
          <a:p>
            <a:pPr algn="just">
              <a:spcAft>
                <a:spcPts val="0"/>
              </a:spcAft>
            </a:pPr>
            <a:r>
              <a:rPr lang="es-ES" dirty="0">
                <a:solidFill>
                  <a:srgbClr val="000000"/>
                </a:solidFill>
                <a:latin typeface="Arial" panose="020B0604020202020204" pitchFamily="34" charset="0"/>
                <a:ea typeface="Calibri" panose="020F0502020204030204" pitchFamily="34" charset="0"/>
              </a:rPr>
              <a:t> </a:t>
            </a:r>
            <a:endParaRPr lang="es-MX" dirty="0">
              <a:solidFill>
                <a:srgbClr val="000000"/>
              </a:solidFill>
              <a:latin typeface="Arial" panose="020B0604020202020204" pitchFamily="34" charset="0"/>
              <a:ea typeface="Calibri" panose="020F0502020204030204" pitchFamily="34" charset="0"/>
            </a:endParaRPr>
          </a:p>
          <a:p>
            <a:pPr algn="just">
              <a:spcAft>
                <a:spcPts val="0"/>
              </a:spcAft>
            </a:pPr>
            <a:r>
              <a:rPr lang="es-ES" dirty="0">
                <a:solidFill>
                  <a:srgbClr val="000000"/>
                </a:solidFill>
                <a:latin typeface="Arial" panose="020B0604020202020204" pitchFamily="34" charset="0"/>
                <a:ea typeface="Calibri" panose="020F0502020204030204" pitchFamily="34" charset="0"/>
              </a:rPr>
              <a:t>Las acepciones en países también impacta por ejemplo en Hispanoamérica se le conoce como Computadora de escritorio mientras que en España se refieren al ordenador, en Estados Unidos, conocida como PC.</a:t>
            </a:r>
            <a:endParaRPr lang="es-MX" dirty="0">
              <a:solidFill>
                <a:srgbClr val="000000"/>
              </a:solidFill>
              <a:latin typeface="Arial" panose="020B0604020202020204" pitchFamily="34" charset="0"/>
              <a:ea typeface="Calibri" panose="020F0502020204030204" pitchFamily="34" charset="0"/>
            </a:endParaRPr>
          </a:p>
          <a:p>
            <a:pPr algn="just">
              <a:spcAft>
                <a:spcPts val="0"/>
              </a:spcAft>
            </a:pPr>
            <a:r>
              <a:rPr lang="es-ES" dirty="0">
                <a:solidFill>
                  <a:srgbClr val="000000"/>
                </a:solidFill>
                <a:latin typeface="Arial" panose="020B0604020202020204" pitchFamily="34" charset="0"/>
                <a:ea typeface="Calibri" panose="020F0502020204030204" pitchFamily="34" charset="0"/>
              </a:rPr>
              <a:t> </a:t>
            </a:r>
            <a:endParaRPr lang="es-MX" dirty="0">
              <a:solidFill>
                <a:srgbClr val="000000"/>
              </a:solidFill>
              <a:latin typeface="Arial" panose="020B0604020202020204" pitchFamily="34" charset="0"/>
              <a:ea typeface="Calibri" panose="020F0502020204030204" pitchFamily="34" charset="0"/>
            </a:endParaRPr>
          </a:p>
          <a:p>
            <a:pPr algn="just">
              <a:spcAft>
                <a:spcPts val="0"/>
              </a:spcAft>
            </a:pPr>
            <a:r>
              <a:rPr lang="es-ES" dirty="0">
                <a:solidFill>
                  <a:srgbClr val="000000"/>
                </a:solidFill>
                <a:latin typeface="Arial" panose="020B0604020202020204" pitchFamily="34" charset="0"/>
                <a:ea typeface="Calibri" panose="020F0502020204030204" pitchFamily="34" charset="0"/>
              </a:rPr>
              <a:t>Por lo anterior es necesario conocer el concepto de </a:t>
            </a:r>
            <a:r>
              <a:rPr lang="es-ES" dirty="0" smtClean="0">
                <a:solidFill>
                  <a:srgbClr val="000000"/>
                </a:solidFill>
                <a:latin typeface="Arial" panose="020B0604020202020204" pitchFamily="34" charset="0"/>
                <a:ea typeface="Calibri" panose="020F0502020204030204" pitchFamily="34" charset="0"/>
              </a:rPr>
              <a:t>computadora</a:t>
            </a:r>
            <a:r>
              <a:rPr lang="es-ES" dirty="0">
                <a:solidFill>
                  <a:srgbClr val="000000"/>
                </a:solidFill>
                <a:latin typeface="Arial" panose="020B0604020202020204" pitchFamily="34" charset="0"/>
                <a:ea typeface="Calibri" panose="020F0502020204030204" pitchFamily="34" charset="0"/>
              </a:rPr>
              <a:t> </a:t>
            </a:r>
            <a:endParaRPr lang="es-MX" dirty="0">
              <a:solidFill>
                <a:srgbClr val="000000"/>
              </a:solidFill>
              <a:effectLst/>
              <a:latin typeface="Arial" panose="020B0604020202020204" pitchFamily="34" charset="0"/>
              <a:ea typeface="Calibri" panose="020F0502020204030204" pitchFamily="34" charset="0"/>
            </a:endParaRPr>
          </a:p>
        </p:txBody>
      </p:sp>
      <p:sp>
        <p:nvSpPr>
          <p:cNvPr id="4" name="Rectángulo 3"/>
          <p:cNvSpPr/>
          <p:nvPr/>
        </p:nvSpPr>
        <p:spPr>
          <a:xfrm>
            <a:off x="16257" y="1844824"/>
            <a:ext cx="5804579" cy="646331"/>
          </a:xfrm>
          <a:prstGeom prst="rect">
            <a:avLst/>
          </a:prstGeom>
          <a:solidFill>
            <a:schemeClr val="accent5">
              <a:lumMod val="20000"/>
              <a:lumOff val="80000"/>
            </a:schemeClr>
          </a:solidFill>
        </p:spPr>
        <p:txBody>
          <a:bodyPr wrap="square" lIns="91440" tIns="45720" rIns="91440" bIns="45720">
            <a:spAutoFit/>
          </a:bodyPr>
          <a:lstStyle/>
          <a:p>
            <a:pPr algn="ctr"/>
            <a:r>
              <a:rPr lang="es-ES" sz="36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INTRODUCCIÓN</a:t>
            </a:r>
            <a:endParaRPr lang="es-ES" sz="36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2050" name="Picture 2" descr="Resultado de imagen para COMPUTADOR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49217" y="1934378"/>
            <a:ext cx="2060522" cy="161135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COMPUTADOR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4369" y="3744314"/>
            <a:ext cx="1670218" cy="139880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n relacionad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4048" y="5445224"/>
            <a:ext cx="2104082" cy="1137342"/>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5">
            <a:duotone>
              <a:schemeClr val="accent5">
                <a:shade val="45000"/>
                <a:satMod val="135000"/>
              </a:schemeClr>
              <a:prstClr val="white"/>
            </a:duotone>
          </a:blip>
          <a:stretch>
            <a:fillRect/>
          </a:stretch>
        </p:blipFill>
        <p:spPr>
          <a:xfrm>
            <a:off x="0" y="260648"/>
            <a:ext cx="9175143" cy="1600850"/>
          </a:xfrm>
          <a:prstGeom prst="rect">
            <a:avLst/>
          </a:prstGeom>
          <a:solidFill>
            <a:srgbClr val="92D050"/>
          </a:solidFill>
        </p:spPr>
      </p:pic>
    </p:spTree>
    <p:extLst>
      <p:ext uri="{BB962C8B-B14F-4D97-AF65-F5344CB8AC3E}">
        <p14:creationId xmlns:p14="http://schemas.microsoft.com/office/powerpoint/2010/main" val="3414468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pic>
        <p:nvPicPr>
          <p:cNvPr id="12" name="Imagen 11" descr="http://upload.wikimedia.org/wikipedia/commons/thumb/4/41/Personal_computer%2C_exploded_5.svg/640px-Personal_computer%2C_exploded_5.svg.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1228" y="2481598"/>
            <a:ext cx="5031984" cy="4403786"/>
          </a:xfrm>
          <a:prstGeom prst="rect">
            <a:avLst/>
          </a:prstGeom>
          <a:noFill/>
          <a:ln>
            <a:noFill/>
          </a:ln>
        </p:spPr>
      </p:pic>
      <p:sp>
        <p:nvSpPr>
          <p:cNvPr id="11" name="Rectángulo 10"/>
          <p:cNvSpPr/>
          <p:nvPr/>
        </p:nvSpPr>
        <p:spPr>
          <a:xfrm>
            <a:off x="6228179" y="1844824"/>
            <a:ext cx="2808317" cy="1384995"/>
          </a:xfrm>
          <a:prstGeom prst="rect">
            <a:avLst/>
          </a:prstGeom>
          <a:noFill/>
        </p:spPr>
        <p:txBody>
          <a:bodyPr wrap="square" lIns="91440" tIns="45720" rIns="91440" bIns="45720">
            <a:spAutoFit/>
          </a:bodyPr>
          <a:lstStyle/>
          <a:p>
            <a:r>
              <a:rPr lang="es-ES" sz="2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1 Identifica las partes de la PC</a:t>
            </a:r>
            <a:endParaRPr lang="es-ES" sz="2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2" name="CuadroTexto 1"/>
          <p:cNvSpPr txBox="1"/>
          <p:nvPr/>
        </p:nvSpPr>
        <p:spPr>
          <a:xfrm>
            <a:off x="6228184" y="3495452"/>
            <a:ext cx="2448272" cy="3693319"/>
          </a:xfrm>
          <a:prstGeom prst="rect">
            <a:avLst/>
          </a:prstGeom>
          <a:noFill/>
        </p:spPr>
        <p:txBody>
          <a:bodyPr wrap="square" rtlCol="0">
            <a:spAutoFit/>
          </a:bodyPr>
          <a:lstStyle/>
          <a:p>
            <a:r>
              <a:rPr lang="es-MX" dirty="0" smtClean="0"/>
              <a:t>Instrucciones:</a:t>
            </a:r>
          </a:p>
          <a:p>
            <a:endParaRPr lang="es-MX" dirty="0"/>
          </a:p>
          <a:p>
            <a:pPr marL="342900" indent="-342900">
              <a:buAutoNum type="arabicPeriod"/>
            </a:pPr>
            <a:r>
              <a:rPr lang="es-MX" dirty="0" smtClean="0"/>
              <a:t>De forma, Individual</a:t>
            </a:r>
          </a:p>
          <a:p>
            <a:pPr marL="342900" indent="-342900">
              <a:buAutoNum type="arabicPeriod"/>
            </a:pPr>
            <a:r>
              <a:rPr lang="es-MX" dirty="0" smtClean="0"/>
              <a:t>De la siguiente imagen, respetando la numeración, crea un listado con las partes de la computadora que conozcas.</a:t>
            </a:r>
          </a:p>
          <a:p>
            <a:pPr marL="342900" indent="-342900">
              <a:buAutoNum type="arabicPeriod"/>
            </a:pPr>
            <a:endParaRPr lang="es-MX" dirty="0"/>
          </a:p>
        </p:txBody>
      </p:sp>
      <p:sp>
        <p:nvSpPr>
          <p:cNvPr id="7" name="Rectángulo 6"/>
          <p:cNvSpPr/>
          <p:nvPr/>
        </p:nvSpPr>
        <p:spPr>
          <a:xfrm>
            <a:off x="911" y="1835267"/>
            <a:ext cx="6056958" cy="646331"/>
          </a:xfrm>
          <a:prstGeom prst="rect">
            <a:avLst/>
          </a:prstGeom>
          <a:solidFill>
            <a:schemeClr val="accent5">
              <a:lumMod val="20000"/>
              <a:lumOff val="80000"/>
            </a:schemeClr>
          </a:solidFill>
        </p:spPr>
        <p:txBody>
          <a:bodyPr wrap="square" lIns="91440" tIns="45720" rIns="91440" bIns="45720">
            <a:spAutoFit/>
          </a:bodyPr>
          <a:lstStyle/>
          <a:p>
            <a:pPr algn="ctr"/>
            <a:r>
              <a:rPr lang="es-ES" sz="36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Pc</a:t>
            </a:r>
            <a:endParaRPr lang="es-ES" sz="36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8" name="Imagen 7"/>
          <p:cNvPicPr>
            <a:picLocks noChangeAspect="1"/>
          </p:cNvPicPr>
          <p:nvPr/>
        </p:nvPicPr>
        <p:blipFill>
          <a:blip r:embed="rId3">
            <a:duotone>
              <a:schemeClr val="accent5">
                <a:shade val="45000"/>
                <a:satMod val="135000"/>
              </a:schemeClr>
              <a:prstClr val="white"/>
            </a:duotone>
          </a:blip>
          <a:stretch>
            <a:fillRect/>
          </a:stretch>
        </p:blipFill>
        <p:spPr>
          <a:xfrm>
            <a:off x="0" y="243974"/>
            <a:ext cx="9175143" cy="1600850"/>
          </a:xfrm>
          <a:prstGeom prst="rect">
            <a:avLst/>
          </a:prstGeom>
          <a:solidFill>
            <a:srgbClr val="92D050"/>
          </a:solidFill>
        </p:spPr>
      </p:pic>
    </p:spTree>
    <p:extLst>
      <p:ext uri="{BB962C8B-B14F-4D97-AF65-F5344CB8AC3E}">
        <p14:creationId xmlns:p14="http://schemas.microsoft.com/office/powerpoint/2010/main" val="3876575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pic>
        <p:nvPicPr>
          <p:cNvPr id="12" name="Imagen 11" descr="http://upload.wikimedia.org/wikipedia/commons/thumb/4/41/Personal_computer%2C_exploded_5.svg/640px-Personal_computer%2C_exploded_5.svg.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9350" y="2368243"/>
            <a:ext cx="5031984" cy="4403786"/>
          </a:xfrm>
          <a:prstGeom prst="rect">
            <a:avLst/>
          </a:prstGeom>
          <a:noFill/>
          <a:ln>
            <a:noFill/>
          </a:ln>
        </p:spPr>
      </p:pic>
      <p:sp>
        <p:nvSpPr>
          <p:cNvPr id="11" name="Rectángulo 10"/>
          <p:cNvSpPr/>
          <p:nvPr/>
        </p:nvSpPr>
        <p:spPr>
          <a:xfrm>
            <a:off x="6228179" y="2084212"/>
            <a:ext cx="2915821" cy="1569660"/>
          </a:xfrm>
          <a:prstGeom prst="rect">
            <a:avLst/>
          </a:prstGeom>
          <a:noFill/>
        </p:spPr>
        <p:txBody>
          <a:bodyPr wrap="square" lIns="91440" tIns="45720" rIns="91440" bIns="45720">
            <a:spAutoFit/>
          </a:bodyPr>
          <a:lstStyle/>
          <a:p>
            <a:pPr algn="ctr"/>
            <a:r>
              <a:rPr lang="es-ES" sz="2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1 Identifica las partes de la PC (respuestas)</a:t>
            </a:r>
            <a:endParaRPr lang="es-ES" sz="2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14" name="Imagen 13"/>
          <p:cNvPicPr/>
          <p:nvPr/>
        </p:nvPicPr>
        <p:blipFill>
          <a:blip r:embed="rId3">
            <a:extLst>
              <a:ext uri="{28A0092B-C50C-407E-A947-70E740481C1C}">
                <a14:useLocalDpi xmlns:a14="http://schemas.microsoft.com/office/drawing/2010/main" val="0"/>
              </a:ext>
            </a:extLst>
          </a:blip>
          <a:srcRect/>
          <a:stretch>
            <a:fillRect/>
          </a:stretch>
        </p:blipFill>
        <p:spPr bwMode="auto">
          <a:xfrm>
            <a:off x="6521772" y="3893260"/>
            <a:ext cx="2328634" cy="2274860"/>
          </a:xfrm>
          <a:prstGeom prst="rect">
            <a:avLst/>
          </a:prstGeom>
          <a:noFill/>
          <a:ln>
            <a:noFill/>
          </a:ln>
        </p:spPr>
      </p:pic>
      <p:sp>
        <p:nvSpPr>
          <p:cNvPr id="15" name="Rectángulo 14"/>
          <p:cNvSpPr/>
          <p:nvPr/>
        </p:nvSpPr>
        <p:spPr>
          <a:xfrm>
            <a:off x="-45637" y="1844824"/>
            <a:ext cx="6103511" cy="646331"/>
          </a:xfrm>
          <a:prstGeom prst="rect">
            <a:avLst/>
          </a:prstGeom>
          <a:solidFill>
            <a:schemeClr val="accent5">
              <a:lumMod val="20000"/>
              <a:lumOff val="80000"/>
            </a:schemeClr>
          </a:solidFill>
        </p:spPr>
        <p:txBody>
          <a:bodyPr wrap="square" lIns="91440" tIns="45720" rIns="91440" bIns="45720">
            <a:spAutoFit/>
          </a:bodyPr>
          <a:lstStyle/>
          <a:p>
            <a:pPr algn="ctr"/>
            <a:r>
              <a:rPr lang="es-ES" sz="36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Pc</a:t>
            </a:r>
            <a:endParaRPr lang="es-ES" sz="36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8" name="Imagen 7"/>
          <p:cNvPicPr>
            <a:picLocks noChangeAspect="1"/>
          </p:cNvPicPr>
          <p:nvPr/>
        </p:nvPicPr>
        <p:blipFill>
          <a:blip r:embed="rId4">
            <a:duotone>
              <a:schemeClr val="accent5">
                <a:shade val="45000"/>
                <a:satMod val="135000"/>
              </a:schemeClr>
              <a:prstClr val="white"/>
            </a:duotone>
          </a:blip>
          <a:stretch>
            <a:fillRect/>
          </a:stretch>
        </p:blipFill>
        <p:spPr>
          <a:xfrm>
            <a:off x="0" y="171966"/>
            <a:ext cx="9175143" cy="1600850"/>
          </a:xfrm>
          <a:prstGeom prst="rect">
            <a:avLst/>
          </a:prstGeom>
          <a:solidFill>
            <a:srgbClr val="92D050"/>
          </a:solidFill>
        </p:spPr>
      </p:pic>
    </p:spTree>
    <p:extLst>
      <p:ext uri="{BB962C8B-B14F-4D97-AF65-F5344CB8AC3E}">
        <p14:creationId xmlns:p14="http://schemas.microsoft.com/office/powerpoint/2010/main" val="3768013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14"/>
          <p:cNvSpPr/>
          <p:nvPr/>
        </p:nvSpPr>
        <p:spPr>
          <a:xfrm>
            <a:off x="179512" y="1918573"/>
            <a:ext cx="8640960" cy="646331"/>
          </a:xfrm>
          <a:prstGeom prst="rect">
            <a:avLst/>
          </a:prstGeom>
          <a:solidFill>
            <a:schemeClr val="accent5">
              <a:lumMod val="20000"/>
              <a:lumOff val="80000"/>
            </a:schemeClr>
          </a:solidFill>
        </p:spPr>
        <p:txBody>
          <a:bodyPr wrap="square" lIns="91440" tIns="45720" rIns="91440" bIns="45720">
            <a:spAutoFit/>
          </a:bodyPr>
          <a:lstStyle/>
          <a:p>
            <a:pPr algn="ctr"/>
            <a:r>
              <a:rPr lang="es-ES" sz="36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Pc: Dispositivos de Entrada/Salida</a:t>
            </a:r>
            <a:endParaRPr lang="es-ES" sz="36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0242" name="Picture 2" descr="Resultado de imagen para dispositivos de entrada y sali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6702" y="2638652"/>
            <a:ext cx="4395858" cy="3886691"/>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24702" y="2638652"/>
            <a:ext cx="4572000" cy="3970318"/>
          </a:xfrm>
          <a:prstGeom prst="rect">
            <a:avLst/>
          </a:prstGeom>
        </p:spPr>
        <p:txBody>
          <a:bodyPr>
            <a:spAutoFit/>
          </a:bodyPr>
          <a:lstStyle/>
          <a:p>
            <a:pPr algn="just"/>
            <a:r>
              <a:rPr lang="es-MX" dirty="0"/>
              <a:t>En informática, un periférico de entrada/salida o E/S (en inglés: input/output o I/O) es un dispositivo que permite la comunicación entre un sistema de procesamiento de información, tal como la computadora y el mundo exterior, y posiblemente un humano u otro sistema de procesamiento de información</a:t>
            </a:r>
            <a:r>
              <a:rPr lang="es-MX" dirty="0" smtClean="0"/>
              <a:t>.</a:t>
            </a:r>
          </a:p>
          <a:p>
            <a:pPr algn="just"/>
            <a:endParaRPr lang="es-MX" dirty="0"/>
          </a:p>
          <a:p>
            <a:pPr algn="just"/>
            <a:endParaRPr lang="es-MX" dirty="0"/>
          </a:p>
          <a:p>
            <a:pPr algn="just"/>
            <a:r>
              <a:rPr lang="es-MX" dirty="0"/>
              <a:t>Los periféricos de Entrada/Salida o dispositivos Mixtos son utilizados por una persona (o sistema) para comunicarse con las computadoras.</a:t>
            </a:r>
          </a:p>
        </p:txBody>
      </p:sp>
      <p:pic>
        <p:nvPicPr>
          <p:cNvPr id="6" name="Imagen 5"/>
          <p:cNvPicPr>
            <a:picLocks noChangeAspect="1"/>
          </p:cNvPicPr>
          <p:nvPr/>
        </p:nvPicPr>
        <p:blipFill>
          <a:blip r:embed="rId3">
            <a:duotone>
              <a:schemeClr val="accent5">
                <a:shade val="45000"/>
                <a:satMod val="135000"/>
              </a:schemeClr>
              <a:prstClr val="white"/>
            </a:duotone>
          </a:blip>
          <a:stretch>
            <a:fillRect/>
          </a:stretch>
        </p:blipFill>
        <p:spPr>
          <a:xfrm>
            <a:off x="0" y="315982"/>
            <a:ext cx="9175143" cy="1600850"/>
          </a:xfrm>
          <a:prstGeom prst="rect">
            <a:avLst/>
          </a:prstGeom>
          <a:solidFill>
            <a:srgbClr val="92D050"/>
          </a:solidFill>
        </p:spPr>
      </p:pic>
    </p:spTree>
    <p:extLst>
      <p:ext uri="{BB962C8B-B14F-4D97-AF65-F5344CB8AC3E}">
        <p14:creationId xmlns:p14="http://schemas.microsoft.com/office/powerpoint/2010/main" val="1422812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Resultado de imagen para tarjeta madre y sus part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20516" y="2985707"/>
            <a:ext cx="4251422" cy="342948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7581" y="2397163"/>
            <a:ext cx="5437112" cy="4460837"/>
          </a:xfrm>
          <a:prstGeom prst="rect">
            <a:avLst/>
          </a:prstGeom>
        </p:spPr>
        <p:txBody>
          <a:bodyPr wrap="square">
            <a:spAutoFit/>
          </a:bodyPr>
          <a:lstStyle/>
          <a:p>
            <a:pPr>
              <a:lnSpc>
                <a:spcPct val="150000"/>
              </a:lnSpc>
              <a:spcAft>
                <a:spcPts val="1000"/>
              </a:spcAft>
            </a:pPr>
            <a:r>
              <a:rPr lang="es-AR" dirty="0">
                <a:latin typeface="Calibri" panose="020F0502020204030204" pitchFamily="34" charset="0"/>
                <a:ea typeface="Calibri" panose="020F0502020204030204" pitchFamily="34" charset="0"/>
                <a:cs typeface="Times New Roman" panose="02020603050405020304" pitchFamily="18" charset="0"/>
              </a:rPr>
              <a:t>La tarjeta madre es una tarjeta rectangular rígida que contiene un sistema de circuitos que conecta al procesador con los demás dispositivos de hardware.</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es-AR" dirty="0">
                <a:latin typeface="Calibri" panose="020F0502020204030204" pitchFamily="34" charset="0"/>
                <a:ea typeface="Calibri" panose="020F0502020204030204" pitchFamily="34" charset="0"/>
                <a:cs typeface="Times New Roman" panose="02020603050405020304" pitchFamily="18" charset="0"/>
              </a:rPr>
              <a:t>La tarjeta madre es una tarjeta de circuitos. Muchos dispositivos internos (tarjetas de video, de sonido, controladores de disco, etc.) se alojan en sus </a:t>
            </a:r>
            <a:r>
              <a:rPr lang="es-AR" dirty="0" smtClean="0">
                <a:latin typeface="Calibri" panose="020F0502020204030204" pitchFamily="34" charset="0"/>
                <a:ea typeface="Calibri" panose="020F0502020204030204" pitchFamily="34" charset="0"/>
                <a:cs typeface="Times New Roman" panose="02020603050405020304" pitchFamily="18" charset="0"/>
              </a:rPr>
              <a:t>propias tarjetas </a:t>
            </a:r>
            <a:r>
              <a:rPr lang="es-AR" dirty="0">
                <a:latin typeface="Calibri" panose="020F0502020204030204" pitchFamily="34" charset="0"/>
                <a:ea typeface="Calibri" panose="020F0502020204030204" pitchFamily="34" charset="0"/>
                <a:cs typeface="Times New Roman" panose="02020603050405020304" pitchFamily="18" charset="0"/>
              </a:rPr>
              <a:t>de circuitos; éstas son más pequeñas y se acoplan a la tarjeta madre.</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1000"/>
              </a:spcAft>
            </a:pPr>
            <a:r>
              <a:rPr lang="es-AR" dirty="0">
                <a:latin typeface="Calibri" panose="020F0502020204030204" pitchFamily="34" charset="0"/>
                <a:ea typeface="Calibri" panose="020F0502020204030204" pitchFamily="34" charset="0"/>
                <a:cs typeface="Times New Roman" panose="02020603050405020304" pitchFamily="18" charset="0"/>
              </a:rPr>
              <a:t>En las computadoras nuevas, estos dispositivos están montados directamente en la tarjeta madre.</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36512" y="1817053"/>
            <a:ext cx="9180512" cy="646331"/>
          </a:xfrm>
          <a:prstGeom prst="rect">
            <a:avLst/>
          </a:prstGeom>
          <a:solidFill>
            <a:schemeClr val="accent5">
              <a:lumMod val="20000"/>
              <a:lumOff val="80000"/>
            </a:schemeClr>
          </a:solidFill>
        </p:spPr>
        <p:txBody>
          <a:bodyPr wrap="square" lIns="91440" tIns="45720" rIns="91440" bIns="45720">
            <a:spAutoFit/>
          </a:bodyPr>
          <a:lstStyle/>
          <a:p>
            <a:pPr algn="ctr"/>
            <a:r>
              <a:rPr lang="es-ES" sz="36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Tarjeta Madre</a:t>
            </a:r>
            <a:endParaRPr lang="es-ES" sz="36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8" name="Imagen 7"/>
          <p:cNvPicPr>
            <a:picLocks noChangeAspect="1"/>
          </p:cNvPicPr>
          <p:nvPr/>
        </p:nvPicPr>
        <p:blipFill>
          <a:blip r:embed="rId3">
            <a:duotone>
              <a:schemeClr val="accent5">
                <a:shade val="45000"/>
                <a:satMod val="135000"/>
              </a:schemeClr>
              <a:prstClr val="white"/>
            </a:duotone>
          </a:blip>
          <a:stretch>
            <a:fillRect/>
          </a:stretch>
        </p:blipFill>
        <p:spPr>
          <a:xfrm>
            <a:off x="0" y="260648"/>
            <a:ext cx="9175143" cy="1600850"/>
          </a:xfrm>
          <a:prstGeom prst="rect">
            <a:avLst/>
          </a:prstGeom>
          <a:solidFill>
            <a:srgbClr val="92D050"/>
          </a:solidFill>
        </p:spPr>
      </p:pic>
    </p:spTree>
    <p:extLst>
      <p:ext uri="{BB962C8B-B14F-4D97-AF65-F5344CB8AC3E}">
        <p14:creationId xmlns:p14="http://schemas.microsoft.com/office/powerpoint/2010/main" val="436289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467544" y="1846565"/>
            <a:ext cx="7704856" cy="646331"/>
          </a:xfrm>
          <a:prstGeom prst="rect">
            <a:avLst/>
          </a:prstGeom>
          <a:solidFill>
            <a:schemeClr val="accent5">
              <a:lumMod val="20000"/>
              <a:lumOff val="80000"/>
            </a:schemeClr>
          </a:solidFill>
        </p:spPr>
        <p:txBody>
          <a:bodyPr wrap="square" lIns="91440" tIns="45720" rIns="91440" bIns="45720">
            <a:spAutoFit/>
          </a:bodyPr>
          <a:lstStyle/>
          <a:p>
            <a:pPr algn="ctr"/>
            <a:r>
              <a:rPr lang="es-ES" sz="36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Arquitectura de la Tarjeta Madre</a:t>
            </a:r>
            <a:endParaRPr lang="es-ES" sz="36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graphicFrame>
        <p:nvGraphicFramePr>
          <p:cNvPr id="3" name="Diagrama 2"/>
          <p:cNvGraphicFramePr/>
          <p:nvPr>
            <p:extLst>
              <p:ext uri="{D42A27DB-BD31-4B8C-83A1-F6EECF244321}">
                <p14:modId xmlns:p14="http://schemas.microsoft.com/office/powerpoint/2010/main" val="523265638"/>
              </p:ext>
            </p:extLst>
          </p:nvPr>
        </p:nvGraphicFramePr>
        <p:xfrm>
          <a:off x="54184" y="2749376"/>
          <a:ext cx="905432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duotone>
              <a:schemeClr val="accent5">
                <a:shade val="45000"/>
                <a:satMod val="135000"/>
              </a:schemeClr>
              <a:prstClr val="white"/>
            </a:duotone>
          </a:blip>
          <a:stretch>
            <a:fillRect/>
          </a:stretch>
        </p:blipFill>
        <p:spPr>
          <a:xfrm>
            <a:off x="0" y="332656"/>
            <a:ext cx="9175143" cy="1600850"/>
          </a:xfrm>
          <a:prstGeom prst="rect">
            <a:avLst/>
          </a:prstGeom>
          <a:solidFill>
            <a:srgbClr val="92D050"/>
          </a:solidFill>
        </p:spPr>
      </p:pic>
    </p:spTree>
    <p:extLst>
      <p:ext uri="{BB962C8B-B14F-4D97-AF65-F5344CB8AC3E}">
        <p14:creationId xmlns:p14="http://schemas.microsoft.com/office/powerpoint/2010/main" val="1632415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sp>
        <p:nvSpPr>
          <p:cNvPr id="11" name="Rectángulo 10"/>
          <p:cNvSpPr/>
          <p:nvPr/>
        </p:nvSpPr>
        <p:spPr>
          <a:xfrm>
            <a:off x="6215301" y="1925792"/>
            <a:ext cx="2915821" cy="923330"/>
          </a:xfrm>
          <a:prstGeom prst="rect">
            <a:avLst/>
          </a:prstGeom>
          <a:noFill/>
        </p:spPr>
        <p:txBody>
          <a:bodyPr wrap="square" lIns="91440" tIns="45720" rIns="91440" bIns="45720">
            <a:spAutoFit/>
          </a:bodyPr>
          <a:lstStyle/>
          <a:p>
            <a:pPr algn="ctr"/>
            <a:r>
              <a:rPr lang="es-ES"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2 Identifica las partes de la Tarjeta Madre</a:t>
            </a:r>
            <a:endParaRPr lang="es-ES"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8" name="Rectángulo 7"/>
          <p:cNvSpPr/>
          <p:nvPr/>
        </p:nvSpPr>
        <p:spPr>
          <a:xfrm>
            <a:off x="0" y="1844824"/>
            <a:ext cx="6057874"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Arquitectura de la Tarjeta Madre</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grpSp>
        <p:nvGrpSpPr>
          <p:cNvPr id="13" name="Grupo 12"/>
          <p:cNvGrpSpPr/>
          <p:nvPr/>
        </p:nvGrpSpPr>
        <p:grpSpPr>
          <a:xfrm>
            <a:off x="141080" y="2603061"/>
            <a:ext cx="5831642" cy="4081476"/>
            <a:chOff x="1040208" y="2350468"/>
            <a:chExt cx="7901684" cy="4169119"/>
          </a:xfrm>
        </p:grpSpPr>
        <p:pic>
          <p:nvPicPr>
            <p:cNvPr id="16" name="2 Imagen" descr="tarjeta madre_6.jpg"/>
            <p:cNvPicPr/>
            <p:nvPr/>
          </p:nvPicPr>
          <p:blipFill>
            <a:blip r:embed="rId2"/>
            <a:stretch>
              <a:fillRect/>
            </a:stretch>
          </p:blipFill>
          <p:spPr>
            <a:xfrm>
              <a:off x="1040208" y="2354637"/>
              <a:ext cx="7901684" cy="4164950"/>
            </a:xfrm>
            <a:prstGeom prst="rect">
              <a:avLst/>
            </a:prstGeom>
          </p:spPr>
        </p:pic>
        <p:sp>
          <p:nvSpPr>
            <p:cNvPr id="17" name="2 Rectángulo"/>
            <p:cNvSpPr/>
            <p:nvPr/>
          </p:nvSpPr>
          <p:spPr>
            <a:xfrm>
              <a:off x="1040208" y="2354637"/>
              <a:ext cx="1371552" cy="4982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8" name="9 Rectángulo"/>
            <p:cNvSpPr/>
            <p:nvPr/>
          </p:nvSpPr>
          <p:spPr>
            <a:xfrm>
              <a:off x="2699792" y="2383389"/>
              <a:ext cx="1728192" cy="4695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9" name="10 Rectángulo"/>
            <p:cNvSpPr/>
            <p:nvPr/>
          </p:nvSpPr>
          <p:spPr>
            <a:xfrm>
              <a:off x="4572000" y="2383389"/>
              <a:ext cx="1371552" cy="4982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0" name="13 Rectángulo"/>
            <p:cNvSpPr/>
            <p:nvPr/>
          </p:nvSpPr>
          <p:spPr>
            <a:xfrm>
              <a:off x="6372200" y="2350468"/>
              <a:ext cx="1728192" cy="4695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1" name="14 Rectángulo"/>
            <p:cNvSpPr/>
            <p:nvPr/>
          </p:nvSpPr>
          <p:spPr>
            <a:xfrm>
              <a:off x="6916657" y="5733256"/>
              <a:ext cx="1728192" cy="4695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2" name="15 Rectángulo"/>
            <p:cNvSpPr/>
            <p:nvPr/>
          </p:nvSpPr>
          <p:spPr>
            <a:xfrm>
              <a:off x="4991050" y="5885655"/>
              <a:ext cx="1728192" cy="4695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3" name="17 Rectángulo"/>
            <p:cNvSpPr/>
            <p:nvPr/>
          </p:nvSpPr>
          <p:spPr>
            <a:xfrm>
              <a:off x="3415258" y="5885654"/>
              <a:ext cx="1372766" cy="4695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4" name="18 Rectángulo"/>
            <p:cNvSpPr/>
            <p:nvPr/>
          </p:nvSpPr>
          <p:spPr>
            <a:xfrm>
              <a:off x="2055609" y="5885654"/>
              <a:ext cx="1372766" cy="4695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5" name="19 Rectángulo"/>
            <p:cNvSpPr/>
            <p:nvPr/>
          </p:nvSpPr>
          <p:spPr>
            <a:xfrm>
              <a:off x="1040208" y="5885655"/>
              <a:ext cx="1040468" cy="6339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6" name="20 Rectángulo"/>
            <p:cNvSpPr/>
            <p:nvPr/>
          </p:nvSpPr>
          <p:spPr>
            <a:xfrm>
              <a:off x="1040208" y="3717032"/>
              <a:ext cx="830524" cy="4899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pSp>
      <p:sp>
        <p:nvSpPr>
          <p:cNvPr id="27" name="CuadroTexto 26"/>
          <p:cNvSpPr txBox="1"/>
          <p:nvPr/>
        </p:nvSpPr>
        <p:spPr>
          <a:xfrm>
            <a:off x="6250946" y="2882188"/>
            <a:ext cx="2880176" cy="4247317"/>
          </a:xfrm>
          <a:prstGeom prst="rect">
            <a:avLst/>
          </a:prstGeom>
          <a:noFill/>
        </p:spPr>
        <p:txBody>
          <a:bodyPr wrap="square" rtlCol="0">
            <a:spAutoFit/>
          </a:bodyPr>
          <a:lstStyle/>
          <a:p>
            <a:r>
              <a:rPr lang="es-MX" dirty="0" smtClean="0"/>
              <a:t>Instrucciones:</a:t>
            </a:r>
          </a:p>
          <a:p>
            <a:endParaRPr lang="es-MX" dirty="0"/>
          </a:p>
          <a:p>
            <a:pPr marL="342900" indent="-342900">
              <a:buAutoNum type="arabicPeriod"/>
            </a:pPr>
            <a:r>
              <a:rPr lang="es-MX" dirty="0" smtClean="0"/>
              <a:t>Forma equipos de 5 personas</a:t>
            </a:r>
          </a:p>
          <a:p>
            <a:pPr marL="342900" indent="-342900">
              <a:buAutoNum type="arabicPeriod"/>
            </a:pPr>
            <a:r>
              <a:rPr lang="es-MX" dirty="0" smtClean="0"/>
              <a:t>Busca en Internet, imágenes de Tarjetas Madres</a:t>
            </a:r>
          </a:p>
          <a:p>
            <a:pPr marL="342900" indent="-342900">
              <a:buAutoNum type="arabicPeriod"/>
            </a:pPr>
            <a:r>
              <a:rPr lang="es-MX" dirty="0" smtClean="0"/>
              <a:t>Compara sus componente con las dos imágenes</a:t>
            </a:r>
          </a:p>
          <a:p>
            <a:pPr marL="342900" indent="-342900">
              <a:buAutoNum type="arabicPeriod"/>
            </a:pPr>
            <a:r>
              <a:rPr lang="es-MX" dirty="0" smtClean="0"/>
              <a:t>Coloca los nombres de las partes en cada recuadro</a:t>
            </a:r>
          </a:p>
          <a:p>
            <a:pPr marL="342900" indent="-342900">
              <a:buAutoNum type="arabicPeriod"/>
            </a:pPr>
            <a:endParaRPr lang="es-MX" dirty="0" smtClean="0"/>
          </a:p>
          <a:p>
            <a:pPr marL="342900" indent="-342900">
              <a:buAutoNum type="arabicPeriod"/>
            </a:pPr>
            <a:endParaRPr lang="es-MX" dirty="0"/>
          </a:p>
        </p:txBody>
      </p:sp>
      <p:pic>
        <p:nvPicPr>
          <p:cNvPr id="28" name="Imagen 27"/>
          <p:cNvPicPr>
            <a:picLocks noChangeAspect="1"/>
          </p:cNvPicPr>
          <p:nvPr/>
        </p:nvPicPr>
        <p:blipFill>
          <a:blip r:embed="rId3">
            <a:duotone>
              <a:schemeClr val="accent5">
                <a:shade val="45000"/>
                <a:satMod val="135000"/>
              </a:schemeClr>
              <a:prstClr val="white"/>
            </a:duotone>
          </a:blip>
          <a:stretch>
            <a:fillRect/>
          </a:stretch>
        </p:blipFill>
        <p:spPr>
          <a:xfrm>
            <a:off x="0" y="332656"/>
            <a:ext cx="9175143" cy="1600850"/>
          </a:xfrm>
          <a:prstGeom prst="rect">
            <a:avLst/>
          </a:prstGeom>
          <a:solidFill>
            <a:srgbClr val="92D050"/>
          </a:solidFill>
        </p:spPr>
      </p:pic>
    </p:spTree>
    <p:extLst>
      <p:ext uri="{BB962C8B-B14F-4D97-AF65-F5344CB8AC3E}">
        <p14:creationId xmlns:p14="http://schemas.microsoft.com/office/powerpoint/2010/main" val="75531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sp>
        <p:nvSpPr>
          <p:cNvPr id="11" name="Rectángulo 10"/>
          <p:cNvSpPr/>
          <p:nvPr/>
        </p:nvSpPr>
        <p:spPr>
          <a:xfrm>
            <a:off x="6215301" y="1925792"/>
            <a:ext cx="2915821" cy="923330"/>
          </a:xfrm>
          <a:prstGeom prst="rect">
            <a:avLst/>
          </a:prstGeom>
          <a:noFill/>
        </p:spPr>
        <p:txBody>
          <a:bodyPr wrap="square" lIns="91440" tIns="45720" rIns="91440" bIns="45720">
            <a:spAutoFit/>
          </a:bodyPr>
          <a:lstStyle/>
          <a:p>
            <a:pPr algn="ctr"/>
            <a:r>
              <a:rPr lang="es-ES"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2 Identifica las partes de la Tarjeta Madre</a:t>
            </a:r>
            <a:endParaRPr lang="es-ES"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8" name="Rectángulo 7"/>
          <p:cNvSpPr/>
          <p:nvPr/>
        </p:nvSpPr>
        <p:spPr>
          <a:xfrm>
            <a:off x="0" y="1844824"/>
            <a:ext cx="6057874"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Arquitectura de la Tarjeta Madre</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27" name="CuadroTexto 26"/>
          <p:cNvSpPr txBox="1"/>
          <p:nvPr/>
        </p:nvSpPr>
        <p:spPr>
          <a:xfrm>
            <a:off x="6250946" y="2882188"/>
            <a:ext cx="2880176" cy="4247317"/>
          </a:xfrm>
          <a:prstGeom prst="rect">
            <a:avLst/>
          </a:prstGeom>
          <a:noFill/>
        </p:spPr>
        <p:txBody>
          <a:bodyPr wrap="square" rtlCol="0">
            <a:spAutoFit/>
          </a:bodyPr>
          <a:lstStyle/>
          <a:p>
            <a:r>
              <a:rPr lang="es-MX" dirty="0" smtClean="0"/>
              <a:t>Instrucciones:</a:t>
            </a:r>
          </a:p>
          <a:p>
            <a:endParaRPr lang="es-MX" dirty="0"/>
          </a:p>
          <a:p>
            <a:pPr marL="342900" indent="-342900">
              <a:buAutoNum type="arabicPeriod"/>
            </a:pPr>
            <a:r>
              <a:rPr lang="es-MX" dirty="0" smtClean="0"/>
              <a:t>Forma equipos de 5 personas</a:t>
            </a:r>
          </a:p>
          <a:p>
            <a:pPr marL="342900" indent="-342900">
              <a:buAutoNum type="arabicPeriod"/>
            </a:pPr>
            <a:r>
              <a:rPr lang="es-MX" dirty="0" smtClean="0"/>
              <a:t>Busca en Internet, imágenes de Tarjetas Madres</a:t>
            </a:r>
          </a:p>
          <a:p>
            <a:pPr marL="342900" indent="-342900">
              <a:buAutoNum type="arabicPeriod"/>
            </a:pPr>
            <a:r>
              <a:rPr lang="es-MX" dirty="0" smtClean="0"/>
              <a:t>Compara sus componente con las dos imágenes</a:t>
            </a:r>
          </a:p>
          <a:p>
            <a:pPr marL="342900" indent="-342900">
              <a:buAutoNum type="arabicPeriod"/>
            </a:pPr>
            <a:r>
              <a:rPr lang="es-MX" dirty="0" smtClean="0"/>
              <a:t>Coloca los nombres de las partes en cada recuadro</a:t>
            </a:r>
          </a:p>
          <a:p>
            <a:pPr marL="342900" indent="-342900">
              <a:buAutoNum type="arabicPeriod"/>
            </a:pPr>
            <a:endParaRPr lang="es-MX" dirty="0" smtClean="0"/>
          </a:p>
          <a:p>
            <a:pPr marL="342900" indent="-342900">
              <a:buAutoNum type="arabicPeriod"/>
            </a:pPr>
            <a:endParaRPr lang="es-MX" dirty="0"/>
          </a:p>
        </p:txBody>
      </p:sp>
      <p:pic>
        <p:nvPicPr>
          <p:cNvPr id="2" name="Imagen 1"/>
          <p:cNvPicPr>
            <a:picLocks noChangeAspect="1"/>
          </p:cNvPicPr>
          <p:nvPr/>
        </p:nvPicPr>
        <p:blipFill>
          <a:blip r:embed="rId2"/>
          <a:stretch>
            <a:fillRect/>
          </a:stretch>
        </p:blipFill>
        <p:spPr>
          <a:xfrm>
            <a:off x="179512" y="2429599"/>
            <a:ext cx="5855595" cy="4428401"/>
          </a:xfrm>
          <a:prstGeom prst="rect">
            <a:avLst/>
          </a:prstGeom>
        </p:spPr>
      </p:pic>
      <p:pic>
        <p:nvPicPr>
          <p:cNvPr id="9" name="Imagen 8"/>
          <p:cNvPicPr>
            <a:picLocks noChangeAspect="1"/>
          </p:cNvPicPr>
          <p:nvPr/>
        </p:nvPicPr>
        <p:blipFill>
          <a:blip r:embed="rId3">
            <a:duotone>
              <a:schemeClr val="accent5">
                <a:shade val="45000"/>
                <a:satMod val="135000"/>
              </a:schemeClr>
              <a:prstClr val="white"/>
            </a:duotone>
          </a:blip>
          <a:stretch>
            <a:fillRect/>
          </a:stretch>
        </p:blipFill>
        <p:spPr>
          <a:xfrm>
            <a:off x="0" y="332656"/>
            <a:ext cx="9175143" cy="1600850"/>
          </a:xfrm>
          <a:prstGeom prst="rect">
            <a:avLst/>
          </a:prstGeom>
          <a:solidFill>
            <a:srgbClr val="92D050"/>
          </a:solidFill>
        </p:spPr>
      </p:pic>
    </p:spTree>
    <p:extLst>
      <p:ext uri="{BB962C8B-B14F-4D97-AF65-F5344CB8AC3E}">
        <p14:creationId xmlns:p14="http://schemas.microsoft.com/office/powerpoint/2010/main" val="9228069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sp>
        <p:nvSpPr>
          <p:cNvPr id="11" name="Rectángulo 10"/>
          <p:cNvSpPr/>
          <p:nvPr/>
        </p:nvSpPr>
        <p:spPr>
          <a:xfrm>
            <a:off x="6215301" y="1925792"/>
            <a:ext cx="2915821" cy="923330"/>
          </a:xfrm>
          <a:prstGeom prst="rect">
            <a:avLst/>
          </a:prstGeom>
          <a:noFill/>
        </p:spPr>
        <p:txBody>
          <a:bodyPr wrap="square" lIns="91440" tIns="45720" rIns="91440" bIns="45720">
            <a:spAutoFit/>
          </a:bodyPr>
          <a:lstStyle/>
          <a:p>
            <a:pPr algn="ctr"/>
            <a:r>
              <a:rPr lang="es-ES"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a:t>
            </a:r>
            <a:r>
              <a:rPr lang="es-ES"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2 Identifica </a:t>
            </a:r>
            <a:r>
              <a:rPr lang="es-ES"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las partes de la Tarjeta Madre (respuestas)</a:t>
            </a:r>
            <a:endParaRPr lang="es-ES"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8" name="Rectángulo 7"/>
          <p:cNvSpPr/>
          <p:nvPr/>
        </p:nvSpPr>
        <p:spPr>
          <a:xfrm>
            <a:off x="0" y="1844824"/>
            <a:ext cx="6057874"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Arquitectura de la Tarjeta Madre</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9218" name="Picture 2" descr="Resultado de imagen para tarjeta madre intel y sus par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222" y="2429599"/>
            <a:ext cx="5903651" cy="4311769"/>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3">
            <a:duotone>
              <a:schemeClr val="accent5">
                <a:shade val="45000"/>
                <a:satMod val="135000"/>
              </a:schemeClr>
              <a:prstClr val="white"/>
            </a:duotone>
          </a:blip>
          <a:stretch>
            <a:fillRect/>
          </a:stretch>
        </p:blipFill>
        <p:spPr>
          <a:xfrm>
            <a:off x="0" y="332656"/>
            <a:ext cx="9175143" cy="1600850"/>
          </a:xfrm>
          <a:prstGeom prst="rect">
            <a:avLst/>
          </a:prstGeom>
          <a:solidFill>
            <a:srgbClr val="92D050"/>
          </a:solidFill>
        </p:spPr>
      </p:pic>
      <p:sp>
        <p:nvSpPr>
          <p:cNvPr id="9" name="CuadroTexto 8"/>
          <p:cNvSpPr txBox="1"/>
          <p:nvPr/>
        </p:nvSpPr>
        <p:spPr>
          <a:xfrm>
            <a:off x="6250946" y="2882188"/>
            <a:ext cx="2880176" cy="1754326"/>
          </a:xfrm>
          <a:prstGeom prst="rect">
            <a:avLst/>
          </a:prstGeom>
          <a:noFill/>
        </p:spPr>
        <p:txBody>
          <a:bodyPr wrap="square" rtlCol="0">
            <a:spAutoFit/>
          </a:bodyPr>
          <a:lstStyle/>
          <a:p>
            <a:r>
              <a:rPr lang="es-MX" dirty="0" smtClean="0"/>
              <a:t>Comparar con las investigadas en la actividad anterior y con la siguiente diapositiva</a:t>
            </a:r>
            <a:endParaRPr lang="es-MX" dirty="0" smtClean="0"/>
          </a:p>
          <a:p>
            <a:pPr marL="342900" indent="-342900">
              <a:buAutoNum type="arabicPeriod"/>
            </a:pPr>
            <a:endParaRPr lang="es-MX" dirty="0" smtClean="0"/>
          </a:p>
          <a:p>
            <a:pPr marL="342900" indent="-342900">
              <a:buAutoNum type="arabicPeriod"/>
            </a:pPr>
            <a:endParaRPr lang="es-MX" dirty="0"/>
          </a:p>
        </p:txBody>
      </p:sp>
    </p:spTree>
    <p:extLst>
      <p:ext uri="{BB962C8B-B14F-4D97-AF65-F5344CB8AC3E}">
        <p14:creationId xmlns:p14="http://schemas.microsoft.com/office/powerpoint/2010/main" val="2154451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l="7253" t="5902" r="4084" b="7051"/>
          <a:stretch/>
        </p:blipFill>
        <p:spPr bwMode="auto">
          <a:xfrm>
            <a:off x="107504" y="2276871"/>
            <a:ext cx="5904657" cy="4581129"/>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sp>
        <p:nvSpPr>
          <p:cNvPr id="8" name="Rectángulo 7"/>
          <p:cNvSpPr/>
          <p:nvPr/>
        </p:nvSpPr>
        <p:spPr>
          <a:xfrm>
            <a:off x="0" y="1844824"/>
            <a:ext cx="6057874"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Arquitectura de la Tarjeta Madre</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28" name="Rectángulo 27"/>
          <p:cNvSpPr/>
          <p:nvPr/>
        </p:nvSpPr>
        <p:spPr>
          <a:xfrm>
            <a:off x="6204384" y="2137211"/>
            <a:ext cx="2915821" cy="923330"/>
          </a:xfrm>
          <a:prstGeom prst="rect">
            <a:avLst/>
          </a:prstGeom>
          <a:noFill/>
        </p:spPr>
        <p:txBody>
          <a:bodyPr wrap="square" lIns="91440" tIns="45720" rIns="91440" bIns="45720">
            <a:spAutoFit/>
          </a:bodyPr>
          <a:lstStyle/>
          <a:p>
            <a:pPr algn="ctr"/>
            <a:r>
              <a:rPr lang="es-ES"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2 Identifica las partes de la Tarjeta Madre (respuestas)</a:t>
            </a:r>
            <a:endParaRPr lang="es-ES"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7" name="Imagen 6"/>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
        <p:nvSpPr>
          <p:cNvPr id="9" name="CuadroTexto 8"/>
          <p:cNvSpPr txBox="1"/>
          <p:nvPr/>
        </p:nvSpPr>
        <p:spPr>
          <a:xfrm>
            <a:off x="6228179" y="3208912"/>
            <a:ext cx="2880176" cy="1754326"/>
          </a:xfrm>
          <a:prstGeom prst="rect">
            <a:avLst/>
          </a:prstGeom>
          <a:noFill/>
        </p:spPr>
        <p:txBody>
          <a:bodyPr wrap="square" rtlCol="0">
            <a:spAutoFit/>
          </a:bodyPr>
          <a:lstStyle/>
          <a:p>
            <a:r>
              <a:rPr lang="es-MX" dirty="0" smtClean="0"/>
              <a:t>Comparar con las investigadas en la actividad anterior y con la siguiente diapositiva</a:t>
            </a:r>
            <a:endParaRPr lang="es-MX" dirty="0" smtClean="0"/>
          </a:p>
          <a:p>
            <a:pPr marL="342900" indent="-342900">
              <a:buAutoNum type="arabicPeriod"/>
            </a:pPr>
            <a:endParaRPr lang="es-MX" dirty="0" smtClean="0"/>
          </a:p>
          <a:p>
            <a:pPr marL="342900" indent="-342900">
              <a:buAutoNum type="arabicPeriod"/>
            </a:pPr>
            <a:endParaRPr lang="es-MX" dirty="0"/>
          </a:p>
        </p:txBody>
      </p:sp>
    </p:spTree>
    <p:extLst>
      <p:ext uri="{BB962C8B-B14F-4D97-AF65-F5344CB8AC3E}">
        <p14:creationId xmlns:p14="http://schemas.microsoft.com/office/powerpoint/2010/main" val="814835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20863" t="21987" r="20075" b="9805"/>
          <a:stretch/>
        </p:blipFill>
        <p:spPr>
          <a:xfrm>
            <a:off x="323528" y="960238"/>
            <a:ext cx="8568952" cy="5563804"/>
          </a:xfrm>
          <a:prstGeom prst="rect">
            <a:avLst/>
          </a:prstGeom>
        </p:spPr>
      </p:pic>
    </p:spTree>
    <p:extLst>
      <p:ext uri="{BB962C8B-B14F-4D97-AF65-F5344CB8AC3E}">
        <p14:creationId xmlns:p14="http://schemas.microsoft.com/office/powerpoint/2010/main" val="2234482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sp>
        <p:nvSpPr>
          <p:cNvPr id="8" name="Rectángulo 7"/>
          <p:cNvSpPr/>
          <p:nvPr/>
        </p:nvSpPr>
        <p:spPr>
          <a:xfrm>
            <a:off x="0" y="1844824"/>
            <a:ext cx="6057874"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Arquitectura de la Tarjeta Madre</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28" name="Rectángulo 27"/>
          <p:cNvSpPr/>
          <p:nvPr/>
        </p:nvSpPr>
        <p:spPr>
          <a:xfrm>
            <a:off x="6206953" y="1988840"/>
            <a:ext cx="2915821" cy="923330"/>
          </a:xfrm>
          <a:prstGeom prst="rect">
            <a:avLst/>
          </a:prstGeom>
          <a:noFill/>
        </p:spPr>
        <p:txBody>
          <a:bodyPr wrap="square" lIns="91440" tIns="45720" rIns="91440" bIns="45720">
            <a:spAutoFit/>
          </a:bodyPr>
          <a:lstStyle/>
          <a:p>
            <a:pPr algn="ctr"/>
            <a:r>
              <a:rPr lang="es-ES"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3 Relacionando Arquitecturas</a:t>
            </a:r>
            <a:endParaRPr lang="es-ES"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7" name="Picture 2" descr="Resultado de imagen para dispositivos de entrada y sali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11156"/>
            <a:ext cx="2952328" cy="2989388"/>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upo 8"/>
          <p:cNvGrpSpPr/>
          <p:nvPr/>
        </p:nvGrpSpPr>
        <p:grpSpPr>
          <a:xfrm>
            <a:off x="2965024" y="4023738"/>
            <a:ext cx="2975128" cy="2717630"/>
            <a:chOff x="1040208" y="2350468"/>
            <a:chExt cx="7901684" cy="4169119"/>
          </a:xfrm>
        </p:grpSpPr>
        <p:pic>
          <p:nvPicPr>
            <p:cNvPr id="11" name="2 Imagen" descr="tarjeta madre_6.jpg"/>
            <p:cNvPicPr/>
            <p:nvPr/>
          </p:nvPicPr>
          <p:blipFill>
            <a:blip r:embed="rId3"/>
            <a:stretch>
              <a:fillRect/>
            </a:stretch>
          </p:blipFill>
          <p:spPr>
            <a:xfrm>
              <a:off x="1040208" y="2354637"/>
              <a:ext cx="7901684" cy="4164950"/>
            </a:xfrm>
            <a:prstGeom prst="rect">
              <a:avLst/>
            </a:prstGeom>
          </p:spPr>
        </p:pic>
        <p:sp>
          <p:nvSpPr>
            <p:cNvPr id="12" name="2 Rectángulo"/>
            <p:cNvSpPr/>
            <p:nvPr/>
          </p:nvSpPr>
          <p:spPr>
            <a:xfrm>
              <a:off x="1040208" y="2354637"/>
              <a:ext cx="1371552" cy="4982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3" name="9 Rectángulo"/>
            <p:cNvSpPr/>
            <p:nvPr/>
          </p:nvSpPr>
          <p:spPr>
            <a:xfrm>
              <a:off x="2699792" y="2383389"/>
              <a:ext cx="1728192" cy="4695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4" name="10 Rectángulo"/>
            <p:cNvSpPr/>
            <p:nvPr/>
          </p:nvSpPr>
          <p:spPr>
            <a:xfrm>
              <a:off x="4572000" y="2383389"/>
              <a:ext cx="1371552" cy="4982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5" name="13 Rectángulo"/>
            <p:cNvSpPr/>
            <p:nvPr/>
          </p:nvSpPr>
          <p:spPr>
            <a:xfrm>
              <a:off x="6372200" y="2350468"/>
              <a:ext cx="1728192" cy="4695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6" name="14 Rectángulo"/>
            <p:cNvSpPr/>
            <p:nvPr/>
          </p:nvSpPr>
          <p:spPr>
            <a:xfrm>
              <a:off x="6916657" y="5733256"/>
              <a:ext cx="1728192" cy="4695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7" name="15 Rectángulo"/>
            <p:cNvSpPr/>
            <p:nvPr/>
          </p:nvSpPr>
          <p:spPr>
            <a:xfrm>
              <a:off x="4991050" y="5885655"/>
              <a:ext cx="1728192" cy="4695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8" name="17 Rectángulo"/>
            <p:cNvSpPr/>
            <p:nvPr/>
          </p:nvSpPr>
          <p:spPr>
            <a:xfrm>
              <a:off x="3415258" y="5885654"/>
              <a:ext cx="1372766" cy="4695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9" name="18 Rectángulo"/>
            <p:cNvSpPr/>
            <p:nvPr/>
          </p:nvSpPr>
          <p:spPr>
            <a:xfrm>
              <a:off x="2055609" y="5885654"/>
              <a:ext cx="1372766" cy="4695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0" name="19 Rectángulo"/>
            <p:cNvSpPr/>
            <p:nvPr/>
          </p:nvSpPr>
          <p:spPr>
            <a:xfrm>
              <a:off x="1040208" y="5885655"/>
              <a:ext cx="1040468" cy="6339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1" name="20 Rectángulo"/>
            <p:cNvSpPr/>
            <p:nvPr/>
          </p:nvSpPr>
          <p:spPr>
            <a:xfrm>
              <a:off x="1040208" y="3717032"/>
              <a:ext cx="830524" cy="4899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pSp>
      <p:sp>
        <p:nvSpPr>
          <p:cNvPr id="22" name="CuadroTexto 21"/>
          <p:cNvSpPr txBox="1"/>
          <p:nvPr/>
        </p:nvSpPr>
        <p:spPr>
          <a:xfrm>
            <a:off x="6250946" y="2882188"/>
            <a:ext cx="2880176" cy="3693319"/>
          </a:xfrm>
          <a:prstGeom prst="rect">
            <a:avLst/>
          </a:prstGeom>
          <a:noFill/>
        </p:spPr>
        <p:txBody>
          <a:bodyPr wrap="square" rtlCol="0">
            <a:spAutoFit/>
          </a:bodyPr>
          <a:lstStyle/>
          <a:p>
            <a:r>
              <a:rPr lang="es-MX" dirty="0" smtClean="0"/>
              <a:t>Instrucciones:</a:t>
            </a:r>
          </a:p>
          <a:p>
            <a:endParaRPr lang="es-MX" dirty="0"/>
          </a:p>
          <a:p>
            <a:pPr marL="342900" indent="-342900">
              <a:buAutoNum type="arabicPeriod"/>
            </a:pPr>
            <a:r>
              <a:rPr lang="es-MX" dirty="0" smtClean="0"/>
              <a:t>Forma equipos de 3 personas</a:t>
            </a:r>
          </a:p>
          <a:p>
            <a:pPr marL="342900" indent="-342900">
              <a:buAutoNum type="arabicPeriod"/>
            </a:pPr>
            <a:r>
              <a:rPr lang="es-MX" dirty="0" smtClean="0"/>
              <a:t>Relaciona las dos imágenes</a:t>
            </a:r>
          </a:p>
          <a:p>
            <a:pPr marL="342900" indent="-342900">
              <a:buAutoNum type="arabicPeriod"/>
            </a:pPr>
            <a:r>
              <a:rPr lang="es-MX" dirty="0" smtClean="0"/>
              <a:t>Indica en la imagen de la Tarjeta Madre cual es el conector qué corresponde a cada dispositivo periférico</a:t>
            </a:r>
          </a:p>
          <a:p>
            <a:pPr marL="342900" indent="-342900">
              <a:buAutoNum type="arabicPeriod"/>
            </a:pPr>
            <a:endParaRPr lang="es-MX" dirty="0" smtClean="0"/>
          </a:p>
          <a:p>
            <a:pPr marL="342900" indent="-342900">
              <a:buAutoNum type="arabicPeriod"/>
            </a:pPr>
            <a:endParaRPr lang="es-MX" dirty="0"/>
          </a:p>
        </p:txBody>
      </p:sp>
      <p:pic>
        <p:nvPicPr>
          <p:cNvPr id="23" name="Imagen 22"/>
          <p:cNvPicPr>
            <a:picLocks noChangeAspect="1"/>
          </p:cNvPicPr>
          <p:nvPr/>
        </p:nvPicPr>
        <p:blipFill>
          <a:blip r:embed="rId4">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38773150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0" y="1844824"/>
            <a:ext cx="9144000"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 Principal</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23" name="Picture 3"/>
          <p:cNvPicPr>
            <a:picLocks noChangeAspect="1" noChangeArrowheads="1"/>
          </p:cNvPicPr>
          <p:nvPr/>
        </p:nvPicPr>
        <p:blipFill>
          <a:blip r:embed="rId2" cstate="print"/>
          <a:srcRect l="14563" t="36770" r="41731" b="12201"/>
          <a:stretch>
            <a:fillRect/>
          </a:stretch>
        </p:blipFill>
        <p:spPr bwMode="auto">
          <a:xfrm>
            <a:off x="884473" y="2564904"/>
            <a:ext cx="7357229" cy="4125946"/>
          </a:xfrm>
          <a:prstGeom prst="rect">
            <a:avLst/>
          </a:prstGeom>
          <a:noFill/>
          <a:ln w="9525">
            <a:noFill/>
            <a:miter lim="800000"/>
            <a:headEnd/>
            <a:tailEnd/>
          </a:ln>
        </p:spPr>
      </p:pic>
      <p:pic>
        <p:nvPicPr>
          <p:cNvPr id="5" name="Imagen 4"/>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40672515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0" y="2032320"/>
            <a:ext cx="9144000"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 Principal</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5" name="Picture 2" descr="http://exa.unne.edu.ar/depar/areas/informatica/SistemasOperativos/MonogSO/INTSI02_archivos/cacheconelresto.gif"/>
          <p:cNvPicPr>
            <a:picLocks noChangeAspect="1" noChangeArrowheads="1"/>
          </p:cNvPicPr>
          <p:nvPr/>
        </p:nvPicPr>
        <p:blipFill>
          <a:blip r:embed="rId2"/>
          <a:srcRect/>
          <a:stretch>
            <a:fillRect/>
          </a:stretch>
        </p:blipFill>
        <p:spPr bwMode="auto">
          <a:xfrm>
            <a:off x="2296889" y="2708380"/>
            <a:ext cx="5590460" cy="4149620"/>
          </a:xfrm>
          <a:prstGeom prst="rect">
            <a:avLst/>
          </a:prstGeom>
          <a:noFill/>
          <a:ln w="9525">
            <a:noFill/>
            <a:miter lim="800000"/>
            <a:headEnd/>
            <a:tailEnd/>
          </a:ln>
        </p:spPr>
      </p:pic>
      <p:sp>
        <p:nvSpPr>
          <p:cNvPr id="6" name="1 Título"/>
          <p:cNvSpPr txBox="1">
            <a:spLocks/>
          </p:cNvSpPr>
          <p:nvPr/>
        </p:nvSpPr>
        <p:spPr>
          <a:xfrm rot="5400000">
            <a:off x="-753345" y="3707395"/>
            <a:ext cx="4375941" cy="1790147"/>
          </a:xfrm>
          <a:prstGeom prst="rect">
            <a:avLst/>
          </a:prstGeom>
        </p:spPr>
        <p:txBody>
          <a:bodyPr vert="vert270" lIns="91440" tIns="45720" rIns="91440" bIns="45720" rtlCol="0" anchor="ct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ea typeface="+mj-ea"/>
                <a:cs typeface="+mj-cs"/>
              </a:rPr>
              <a:t>USO</a:t>
            </a:r>
          </a:p>
          <a:p>
            <a:pPr marL="0" marR="0" lvl="0" indent="0" algn="ctr" defTabSz="914400" rtl="0" eaLnBrk="1" fontAlgn="auto" latinLnBrk="0" hangingPunct="1">
              <a:lnSpc>
                <a:spcPct val="100000"/>
              </a:lnSpc>
              <a:spcBef>
                <a:spcPct val="0"/>
              </a:spcBef>
              <a:spcAft>
                <a:spcPts val="0"/>
              </a:spcAft>
              <a:buClrTx/>
              <a:buSzTx/>
              <a:buFontTx/>
              <a:buNone/>
              <a:tabLst/>
              <a:defRPr/>
            </a:pPr>
            <a:r>
              <a:rPr lang="es-E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ea typeface="+mj-ea"/>
                <a:cs typeface="+mj-cs"/>
              </a:rPr>
              <a:t> POR</a:t>
            </a:r>
          </a:p>
          <a:p>
            <a:pPr marL="0" marR="0" lvl="0" indent="0" algn="ctr" defTabSz="914400" rtl="0" eaLnBrk="1" fontAlgn="auto" latinLnBrk="0" hangingPunct="1">
              <a:lnSpc>
                <a:spcPct val="100000"/>
              </a:lnSpc>
              <a:spcBef>
                <a:spcPct val="0"/>
              </a:spcBef>
              <a:spcAft>
                <a:spcPts val="0"/>
              </a:spcAft>
              <a:buClrTx/>
              <a:buSzTx/>
              <a:buFontTx/>
              <a:buNone/>
              <a:tabLst/>
              <a:defRPr/>
            </a:pPr>
            <a:r>
              <a:rPr lang="es-E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ea typeface="+mj-ea"/>
                <a:cs typeface="+mj-cs"/>
              </a:rPr>
              <a:t> EL</a:t>
            </a:r>
          </a:p>
          <a:p>
            <a:pPr marL="0" marR="0" lvl="0" indent="0" algn="ctr" defTabSz="914400" rtl="0" eaLnBrk="1" fontAlgn="auto" latinLnBrk="0" hangingPunct="1">
              <a:lnSpc>
                <a:spcPct val="100000"/>
              </a:lnSpc>
              <a:spcBef>
                <a:spcPct val="0"/>
              </a:spcBef>
              <a:spcAft>
                <a:spcPts val="0"/>
              </a:spcAft>
              <a:buClrTx/>
              <a:buSzTx/>
              <a:buFontTx/>
              <a:buNone/>
              <a:tabLst/>
              <a:defRPr/>
            </a:pPr>
            <a:r>
              <a:rPr lang="es-E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ea typeface="+mj-ea"/>
                <a:cs typeface="+mj-cs"/>
              </a:rPr>
              <a:t> SISTEMA</a:t>
            </a:r>
          </a:p>
        </p:txBody>
      </p:sp>
      <p:pic>
        <p:nvPicPr>
          <p:cNvPr id="7" name="Imagen 6"/>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26639240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2541" y="2024680"/>
            <a:ext cx="9144000"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 Principal</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7" name="4 Imagen" descr="C:\Users\Y3sS!ka\Documents\Mis archivos recibidos\Ram3.png"/>
          <p:cNvPicPr/>
          <p:nvPr/>
        </p:nvPicPr>
        <p:blipFill>
          <a:blip r:embed="rId2" cstate="print"/>
          <a:srcRect/>
          <a:stretch>
            <a:fillRect/>
          </a:stretch>
        </p:blipFill>
        <p:spPr bwMode="auto">
          <a:xfrm>
            <a:off x="1907704" y="3140968"/>
            <a:ext cx="5715040" cy="3286148"/>
          </a:xfrm>
          <a:prstGeom prst="rect">
            <a:avLst/>
          </a:prstGeom>
          <a:noFill/>
          <a:ln w="9525">
            <a:noFill/>
            <a:miter lim="800000"/>
            <a:headEnd/>
            <a:tailEnd/>
          </a:ln>
        </p:spPr>
      </p:pic>
      <p:sp>
        <p:nvSpPr>
          <p:cNvPr id="9" name="1 Rectángulo"/>
          <p:cNvSpPr/>
          <p:nvPr/>
        </p:nvSpPr>
        <p:spPr>
          <a:xfrm>
            <a:off x="179512" y="2554451"/>
            <a:ext cx="896400" cy="461665"/>
          </a:xfrm>
          <a:prstGeom prst="rect">
            <a:avLst/>
          </a:prstGeom>
        </p:spPr>
        <p:txBody>
          <a:bodyPr wrap="none">
            <a:spAutoFit/>
          </a:bodyPr>
          <a:lstStyle/>
          <a:p>
            <a:pPr lvl="0" algn="ctr">
              <a:spcBef>
                <a:spcPct val="0"/>
              </a:spcBef>
              <a:defRPr/>
            </a:pPr>
            <a:r>
              <a:rPr lang="es-ES" sz="24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ram</a:t>
            </a:r>
            <a:endParaRPr lang="es-MX"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1" name="Imagen 10"/>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11854656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0" y="1981400"/>
            <a:ext cx="9144000"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 Principal</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9" name="1 Rectángulo"/>
          <p:cNvSpPr/>
          <p:nvPr/>
        </p:nvSpPr>
        <p:spPr>
          <a:xfrm>
            <a:off x="179512" y="2554451"/>
            <a:ext cx="896400" cy="461665"/>
          </a:xfrm>
          <a:prstGeom prst="rect">
            <a:avLst/>
          </a:prstGeom>
        </p:spPr>
        <p:txBody>
          <a:bodyPr wrap="none">
            <a:spAutoFit/>
          </a:bodyPr>
          <a:lstStyle/>
          <a:p>
            <a:pPr lvl="0" algn="ctr">
              <a:spcBef>
                <a:spcPct val="0"/>
              </a:spcBef>
              <a:defRPr/>
            </a:pPr>
            <a:r>
              <a:rPr lang="es-ES" sz="24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ram</a:t>
            </a:r>
            <a:endParaRPr lang="es-MX"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 name="Imagen 1"/>
          <p:cNvPicPr>
            <a:picLocks noChangeAspect="1"/>
          </p:cNvPicPr>
          <p:nvPr/>
        </p:nvPicPr>
        <p:blipFill>
          <a:blip r:embed="rId2"/>
          <a:stretch>
            <a:fillRect/>
          </a:stretch>
        </p:blipFill>
        <p:spPr>
          <a:xfrm>
            <a:off x="2411760" y="2566175"/>
            <a:ext cx="5052980" cy="4108442"/>
          </a:xfrm>
          <a:prstGeom prst="rect">
            <a:avLst/>
          </a:prstGeom>
        </p:spPr>
      </p:pic>
      <p:pic>
        <p:nvPicPr>
          <p:cNvPr id="6" name="Imagen 5"/>
          <p:cNvPicPr>
            <a:picLocks noChangeAspect="1"/>
          </p:cNvPicPr>
          <p:nvPr/>
        </p:nvPicPr>
        <p:blipFill>
          <a:blip r:embed="rId3">
            <a:duotone>
              <a:schemeClr val="accent5">
                <a:shade val="45000"/>
                <a:satMod val="135000"/>
              </a:schemeClr>
              <a:prstClr val="white"/>
            </a:duotone>
          </a:blip>
          <a:stretch>
            <a:fillRect/>
          </a:stretch>
        </p:blipFill>
        <p:spPr>
          <a:xfrm>
            <a:off x="0" y="459998"/>
            <a:ext cx="9175143" cy="1600850"/>
          </a:xfrm>
          <a:prstGeom prst="rect">
            <a:avLst/>
          </a:prstGeom>
          <a:solidFill>
            <a:srgbClr val="92D050"/>
          </a:solidFill>
        </p:spPr>
      </p:pic>
    </p:spTree>
    <p:extLst>
      <p:ext uri="{BB962C8B-B14F-4D97-AF65-F5344CB8AC3E}">
        <p14:creationId xmlns:p14="http://schemas.microsoft.com/office/powerpoint/2010/main" val="32747454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0" y="1844824"/>
            <a:ext cx="9144000"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6" name="1 Título"/>
          <p:cNvSpPr txBox="1">
            <a:spLocks/>
          </p:cNvSpPr>
          <p:nvPr/>
        </p:nvSpPr>
        <p:spPr>
          <a:xfrm>
            <a:off x="105128" y="2332183"/>
            <a:ext cx="3349606" cy="474514"/>
          </a:xfrm>
          <a:prstGeom prst="rect">
            <a:avLst/>
          </a:prstGeom>
        </p:spPr>
        <p:txBody>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s-ES" sz="3200" dirty="0" smtClean="0"/>
              <a:t>MEMORIAS ROM</a:t>
            </a:r>
            <a:endParaRPr lang="es-MX" sz="3200" dirty="0"/>
          </a:p>
        </p:txBody>
      </p:sp>
      <p:sp>
        <p:nvSpPr>
          <p:cNvPr id="7" name="2 CuadroTexto"/>
          <p:cNvSpPr txBox="1"/>
          <p:nvPr/>
        </p:nvSpPr>
        <p:spPr>
          <a:xfrm>
            <a:off x="214282" y="3377742"/>
            <a:ext cx="6357982"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s-ES" dirty="0" smtClean="0"/>
              <a:t>La Memoria de sólo lectura (normalmente conocida por su acrónimo, </a:t>
            </a:r>
            <a:r>
              <a:rPr lang="es-ES" dirty="0" err="1" smtClean="0"/>
              <a:t>ReadOnlyMemory</a:t>
            </a:r>
            <a:r>
              <a:rPr lang="es-ES" dirty="0" smtClean="0"/>
              <a:t>) </a:t>
            </a:r>
            <a:endParaRPr lang="es-MX" dirty="0"/>
          </a:p>
        </p:txBody>
      </p:sp>
      <p:sp>
        <p:nvSpPr>
          <p:cNvPr id="11" name="3 CuadroTexto"/>
          <p:cNvSpPr txBox="1"/>
          <p:nvPr/>
        </p:nvSpPr>
        <p:spPr>
          <a:xfrm>
            <a:off x="2714580" y="4149280"/>
            <a:ext cx="6429420"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S" dirty="0" smtClean="0"/>
              <a:t>Los datos almacenados en la ROM no se pueden modificar</a:t>
            </a:r>
            <a:endParaRPr lang="es-MX" dirty="0"/>
          </a:p>
        </p:txBody>
      </p:sp>
      <p:sp>
        <p:nvSpPr>
          <p:cNvPr id="12" name="1 Título"/>
          <p:cNvSpPr txBox="1">
            <a:spLocks/>
          </p:cNvSpPr>
          <p:nvPr/>
        </p:nvSpPr>
        <p:spPr>
          <a:xfrm>
            <a:off x="6300192" y="2434870"/>
            <a:ext cx="2664296" cy="485700"/>
          </a:xfrm>
          <a:prstGeom prst="rect">
            <a:avLst/>
          </a:prstGeom>
        </p:spPr>
        <p:txBody>
          <a:bodyPr vert="horz" lIns="91440" tIns="45720" rIns="91440" bIns="45720" rtlCol="0" anchor="ctr">
            <a:normAutofit fontScale="8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mj-lt"/>
                <a:ea typeface="+mj-ea"/>
                <a:cs typeface="+mj-cs"/>
              </a:rPr>
              <a:t>DEFINICIÓN</a:t>
            </a:r>
            <a:endParaRPr kumimoji="0" lang="es-MX" sz="36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j-lt"/>
              <a:ea typeface="+mj-ea"/>
              <a:cs typeface="+mj-cs"/>
            </a:endParaRPr>
          </a:p>
        </p:txBody>
      </p:sp>
      <p:sp>
        <p:nvSpPr>
          <p:cNvPr id="13" name="6 CuadroTexto"/>
          <p:cNvSpPr txBox="1"/>
          <p:nvPr/>
        </p:nvSpPr>
        <p:spPr>
          <a:xfrm>
            <a:off x="214282" y="4664341"/>
            <a:ext cx="642942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S" dirty="0" smtClean="0"/>
              <a:t>Se utiliza principalmente para contener el firmware (programa que está estrechamente ligado a hardware específico</a:t>
            </a:r>
            <a:endParaRPr lang="es-MX" dirty="0"/>
          </a:p>
        </p:txBody>
      </p:sp>
      <p:sp>
        <p:nvSpPr>
          <p:cNvPr id="14" name="7 CuadroTexto"/>
          <p:cNvSpPr txBox="1"/>
          <p:nvPr/>
        </p:nvSpPr>
        <p:spPr>
          <a:xfrm>
            <a:off x="2714580" y="5747322"/>
            <a:ext cx="6429420" cy="92333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ES" dirty="0" smtClean="0"/>
              <a:t>las ROM más modernas, como EPROM y Flash EEPROM se pueden borrar y volver a programar varias veces, aún siendo descritos como "memoria de sólo lectura (ROM)</a:t>
            </a:r>
            <a:endParaRPr lang="es-MX" dirty="0"/>
          </a:p>
        </p:txBody>
      </p:sp>
      <p:pic>
        <p:nvPicPr>
          <p:cNvPr id="15" name="Imagen 14"/>
          <p:cNvPicPr>
            <a:picLocks noChangeAspect="1"/>
          </p:cNvPicPr>
          <p:nvPr/>
        </p:nvPicPr>
        <p:blipFill>
          <a:blip r:embed="rId2">
            <a:duotone>
              <a:schemeClr val="accent5">
                <a:shade val="45000"/>
                <a:satMod val="135000"/>
              </a:schemeClr>
              <a:prstClr val="white"/>
            </a:duotone>
          </a:blip>
          <a:stretch>
            <a:fillRect/>
          </a:stretch>
        </p:blipFill>
        <p:spPr>
          <a:xfrm>
            <a:off x="0" y="243974"/>
            <a:ext cx="9175143" cy="1600850"/>
          </a:xfrm>
          <a:prstGeom prst="rect">
            <a:avLst/>
          </a:prstGeom>
          <a:solidFill>
            <a:srgbClr val="92D050"/>
          </a:solidFill>
        </p:spPr>
      </p:pic>
    </p:spTree>
    <p:extLst>
      <p:ext uri="{BB962C8B-B14F-4D97-AF65-F5344CB8AC3E}">
        <p14:creationId xmlns:p14="http://schemas.microsoft.com/office/powerpoint/2010/main" val="7235175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28600" y="1822817"/>
            <a:ext cx="9144000"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5" name="1 Título"/>
          <p:cNvSpPr txBox="1">
            <a:spLocks/>
          </p:cNvSpPr>
          <p:nvPr/>
        </p:nvSpPr>
        <p:spPr>
          <a:xfrm>
            <a:off x="257878" y="2407592"/>
            <a:ext cx="4392488" cy="584477"/>
          </a:xfrm>
          <a:prstGeom prst="rect">
            <a:avLst/>
          </a:prstGeom>
        </p:spPr>
        <p:txBody>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s-ES" sz="4000" dirty="0" smtClean="0"/>
              <a:t>MEMORIAS ROM</a:t>
            </a:r>
            <a:endParaRPr lang="es-MX" sz="4000" dirty="0"/>
          </a:p>
        </p:txBody>
      </p:sp>
      <p:sp>
        <p:nvSpPr>
          <p:cNvPr id="16" name="1 Título"/>
          <p:cNvSpPr txBox="1">
            <a:spLocks/>
          </p:cNvSpPr>
          <p:nvPr/>
        </p:nvSpPr>
        <p:spPr>
          <a:xfrm>
            <a:off x="4678966" y="2444420"/>
            <a:ext cx="4736973" cy="558523"/>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mj-lt"/>
                <a:ea typeface="+mj-ea"/>
                <a:cs typeface="+mj-cs"/>
              </a:rPr>
              <a:t>CARACTERÍSTICAS</a:t>
            </a:r>
            <a:endParaRPr kumimoji="0" lang="es-MX" sz="36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j-lt"/>
              <a:ea typeface="+mj-ea"/>
              <a:cs typeface="+mj-cs"/>
            </a:endParaRPr>
          </a:p>
        </p:txBody>
      </p:sp>
      <p:graphicFrame>
        <p:nvGraphicFramePr>
          <p:cNvPr id="17" name="6 Diagrama"/>
          <p:cNvGraphicFramePr/>
          <p:nvPr>
            <p:extLst>
              <p:ext uri="{D42A27DB-BD31-4B8C-83A1-F6EECF244321}">
                <p14:modId xmlns:p14="http://schemas.microsoft.com/office/powerpoint/2010/main" val="901571765"/>
              </p:ext>
            </p:extLst>
          </p:nvPr>
        </p:nvGraphicFramePr>
        <p:xfrm>
          <a:off x="876228" y="2507807"/>
          <a:ext cx="7334344" cy="4794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duotone>
              <a:schemeClr val="accent5">
                <a:shade val="45000"/>
                <a:satMod val="135000"/>
              </a:schemeClr>
              <a:prstClr val="white"/>
            </a:duotone>
          </a:blip>
          <a:stretch>
            <a:fillRect/>
          </a:stretch>
        </p:blipFill>
        <p:spPr>
          <a:xfrm>
            <a:off x="0" y="332656"/>
            <a:ext cx="9175143" cy="1600850"/>
          </a:xfrm>
          <a:prstGeom prst="rect">
            <a:avLst/>
          </a:prstGeom>
          <a:solidFill>
            <a:srgbClr val="92D050"/>
          </a:solidFill>
        </p:spPr>
      </p:pic>
    </p:spTree>
    <p:extLst>
      <p:ext uri="{BB962C8B-B14F-4D97-AF65-F5344CB8AC3E}">
        <p14:creationId xmlns:p14="http://schemas.microsoft.com/office/powerpoint/2010/main" val="38900776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sp>
        <p:nvSpPr>
          <p:cNvPr id="11" name="Rectángulo 10"/>
          <p:cNvSpPr/>
          <p:nvPr/>
        </p:nvSpPr>
        <p:spPr>
          <a:xfrm>
            <a:off x="6228179" y="1844824"/>
            <a:ext cx="2808317" cy="1384995"/>
          </a:xfrm>
          <a:prstGeom prst="rect">
            <a:avLst/>
          </a:prstGeom>
          <a:noFill/>
        </p:spPr>
        <p:txBody>
          <a:bodyPr wrap="square" lIns="91440" tIns="45720" rIns="91440" bIns="45720">
            <a:spAutoFit/>
          </a:bodyPr>
          <a:lstStyle/>
          <a:p>
            <a:r>
              <a:rPr lang="es-ES" sz="2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4 Tipos de Memoria ROM</a:t>
            </a:r>
            <a:endParaRPr lang="es-ES" sz="2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2" name="CuadroTexto 1"/>
          <p:cNvSpPr txBox="1"/>
          <p:nvPr/>
        </p:nvSpPr>
        <p:spPr>
          <a:xfrm>
            <a:off x="6228184" y="3495452"/>
            <a:ext cx="2448272" cy="3139321"/>
          </a:xfrm>
          <a:prstGeom prst="rect">
            <a:avLst/>
          </a:prstGeom>
          <a:noFill/>
        </p:spPr>
        <p:txBody>
          <a:bodyPr wrap="square" rtlCol="0">
            <a:spAutoFit/>
          </a:bodyPr>
          <a:lstStyle/>
          <a:p>
            <a:r>
              <a:rPr lang="es-MX" dirty="0" smtClean="0"/>
              <a:t>Instrucciones:</a:t>
            </a:r>
          </a:p>
          <a:p>
            <a:endParaRPr lang="es-MX" dirty="0"/>
          </a:p>
          <a:p>
            <a:pPr marL="342900" indent="-342900">
              <a:buAutoNum type="arabicPeriod"/>
            </a:pPr>
            <a:r>
              <a:rPr lang="es-MX" dirty="0" smtClean="0"/>
              <a:t>De forma, Individual</a:t>
            </a:r>
          </a:p>
          <a:p>
            <a:pPr marL="342900" indent="-342900">
              <a:buAutoNum type="arabicPeriod"/>
            </a:pPr>
            <a:r>
              <a:rPr lang="es-MX" dirty="0" smtClean="0"/>
              <a:t>Investiga los Tipos de Memoria ROM</a:t>
            </a:r>
          </a:p>
          <a:p>
            <a:pPr marL="342900" indent="-342900">
              <a:buAutoNum type="arabicPeriod"/>
            </a:pPr>
            <a:r>
              <a:rPr lang="es-MX" dirty="0" smtClean="0"/>
              <a:t>Elabora un cuadro sinóptico, </a:t>
            </a:r>
            <a:r>
              <a:rPr lang="es-MX" dirty="0" err="1" smtClean="0"/>
              <a:t>denotandos</a:t>
            </a:r>
            <a:r>
              <a:rPr lang="es-MX" dirty="0" smtClean="0"/>
              <a:t> sus características</a:t>
            </a:r>
          </a:p>
          <a:p>
            <a:pPr marL="342900" indent="-342900">
              <a:buAutoNum type="arabicPeriod"/>
            </a:pPr>
            <a:endParaRPr lang="es-MX" dirty="0"/>
          </a:p>
        </p:txBody>
      </p:sp>
      <p:sp>
        <p:nvSpPr>
          <p:cNvPr id="8" name="Rectángulo 7"/>
          <p:cNvSpPr/>
          <p:nvPr/>
        </p:nvSpPr>
        <p:spPr>
          <a:xfrm>
            <a:off x="-17825" y="1887347"/>
            <a:ext cx="6075693"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4" name="Imagen 3"/>
          <p:cNvPicPr>
            <a:picLocks noChangeAspect="1"/>
          </p:cNvPicPr>
          <p:nvPr/>
        </p:nvPicPr>
        <p:blipFill>
          <a:blip r:embed="rId2"/>
          <a:stretch>
            <a:fillRect/>
          </a:stretch>
        </p:blipFill>
        <p:spPr>
          <a:xfrm>
            <a:off x="1215033" y="2987763"/>
            <a:ext cx="3609975" cy="2867025"/>
          </a:xfrm>
          <a:prstGeom prst="rect">
            <a:avLst/>
          </a:prstGeom>
        </p:spPr>
      </p:pic>
      <p:pic>
        <p:nvPicPr>
          <p:cNvPr id="9" name="Imagen 8"/>
          <p:cNvPicPr>
            <a:picLocks noChangeAspect="1"/>
          </p:cNvPicPr>
          <p:nvPr/>
        </p:nvPicPr>
        <p:blipFill>
          <a:blip r:embed="rId3">
            <a:duotone>
              <a:schemeClr val="accent5">
                <a:shade val="45000"/>
                <a:satMod val="135000"/>
              </a:schemeClr>
              <a:prstClr val="white"/>
            </a:duotone>
          </a:blip>
          <a:stretch>
            <a:fillRect/>
          </a:stretch>
        </p:blipFill>
        <p:spPr>
          <a:xfrm>
            <a:off x="0" y="243974"/>
            <a:ext cx="9175143" cy="1600850"/>
          </a:xfrm>
          <a:prstGeom prst="rect">
            <a:avLst/>
          </a:prstGeom>
          <a:solidFill>
            <a:srgbClr val="92D050"/>
          </a:solidFill>
        </p:spPr>
      </p:pic>
    </p:spTree>
    <p:extLst>
      <p:ext uri="{BB962C8B-B14F-4D97-AF65-F5344CB8AC3E}">
        <p14:creationId xmlns:p14="http://schemas.microsoft.com/office/powerpoint/2010/main" val="27553794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sp>
        <p:nvSpPr>
          <p:cNvPr id="11" name="Rectángulo 10"/>
          <p:cNvSpPr/>
          <p:nvPr/>
        </p:nvSpPr>
        <p:spPr>
          <a:xfrm>
            <a:off x="6205241" y="2016188"/>
            <a:ext cx="2808317" cy="1815882"/>
          </a:xfrm>
          <a:prstGeom prst="rect">
            <a:avLst/>
          </a:prstGeom>
          <a:noFill/>
        </p:spPr>
        <p:txBody>
          <a:bodyPr wrap="square" lIns="91440" tIns="45720" rIns="91440" bIns="45720">
            <a:spAutoFit/>
          </a:bodyPr>
          <a:lstStyle/>
          <a:p>
            <a:r>
              <a:rPr lang="es-ES" sz="2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4 Tipos de Memoria ROM (respuesta)</a:t>
            </a:r>
            <a:endParaRPr lang="es-ES" sz="2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2" name="CuadroTexto 1"/>
          <p:cNvSpPr txBox="1"/>
          <p:nvPr/>
        </p:nvSpPr>
        <p:spPr>
          <a:xfrm>
            <a:off x="6228179" y="3861048"/>
            <a:ext cx="2448272" cy="2862322"/>
          </a:xfrm>
          <a:prstGeom prst="rect">
            <a:avLst/>
          </a:prstGeom>
          <a:noFill/>
        </p:spPr>
        <p:txBody>
          <a:bodyPr wrap="square" rtlCol="0">
            <a:spAutoFit/>
          </a:bodyPr>
          <a:lstStyle/>
          <a:p>
            <a:r>
              <a:rPr lang="es-MX" dirty="0" smtClean="0"/>
              <a:t>Instrucciones:</a:t>
            </a:r>
          </a:p>
          <a:p>
            <a:endParaRPr lang="es-MX" dirty="0"/>
          </a:p>
          <a:p>
            <a:pPr marL="342900" indent="-342900">
              <a:buAutoNum type="arabicPeriod"/>
            </a:pPr>
            <a:r>
              <a:rPr lang="es-MX" dirty="0" smtClean="0"/>
              <a:t>De forma, Individual</a:t>
            </a:r>
          </a:p>
          <a:p>
            <a:pPr marL="342900" indent="-342900">
              <a:buAutoNum type="arabicPeriod"/>
            </a:pPr>
            <a:r>
              <a:rPr lang="es-MX" dirty="0" smtClean="0"/>
              <a:t>Investiga los Tipos de Memoria ROM</a:t>
            </a:r>
          </a:p>
          <a:p>
            <a:pPr marL="342900" indent="-342900">
              <a:buAutoNum type="arabicPeriod"/>
            </a:pPr>
            <a:r>
              <a:rPr lang="es-MX" dirty="0" smtClean="0"/>
              <a:t>Elabora un cuadro sinóptico, denotando sus características</a:t>
            </a:r>
            <a:endParaRPr lang="es-MX" dirty="0"/>
          </a:p>
        </p:txBody>
      </p:sp>
      <p:sp>
        <p:nvSpPr>
          <p:cNvPr id="8" name="Rectángulo 7"/>
          <p:cNvSpPr/>
          <p:nvPr/>
        </p:nvSpPr>
        <p:spPr>
          <a:xfrm>
            <a:off x="-17825" y="1887347"/>
            <a:ext cx="6075693"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9" name="Picture 2" descr="http://www.lostipos.com/wp-content/uploads/Tipos-de-memoria-ROM..jpg"/>
          <p:cNvPicPr>
            <a:picLocks noChangeAspect="1" noChangeArrowheads="1"/>
          </p:cNvPicPr>
          <p:nvPr/>
        </p:nvPicPr>
        <p:blipFill rotWithShape="1">
          <a:blip r:embed="rId2">
            <a:extLst>
              <a:ext uri="{28A0092B-C50C-407E-A947-70E740481C1C}">
                <a14:useLocalDpi xmlns:a14="http://schemas.microsoft.com/office/drawing/2010/main" val="0"/>
              </a:ext>
            </a:extLst>
          </a:blip>
          <a:srcRect t="14986" b="5713"/>
          <a:stretch/>
        </p:blipFill>
        <p:spPr bwMode="auto">
          <a:xfrm>
            <a:off x="0" y="2505506"/>
            <a:ext cx="5950370" cy="4352494"/>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n 11"/>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3883916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sp>
        <p:nvSpPr>
          <p:cNvPr id="11" name="Rectángulo 10"/>
          <p:cNvSpPr/>
          <p:nvPr/>
        </p:nvSpPr>
        <p:spPr>
          <a:xfrm>
            <a:off x="6208153" y="1976264"/>
            <a:ext cx="2808317" cy="1815882"/>
          </a:xfrm>
          <a:prstGeom prst="rect">
            <a:avLst/>
          </a:prstGeom>
          <a:noFill/>
        </p:spPr>
        <p:txBody>
          <a:bodyPr wrap="square" lIns="91440" tIns="45720" rIns="91440" bIns="45720">
            <a:spAutoFit/>
          </a:bodyPr>
          <a:lstStyle/>
          <a:p>
            <a:r>
              <a:rPr lang="es-ES" sz="2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4 Tipos de Memoria ROM (respuesta)</a:t>
            </a:r>
            <a:endParaRPr lang="es-ES" sz="2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2" name="CuadroTexto 1"/>
          <p:cNvSpPr txBox="1"/>
          <p:nvPr/>
        </p:nvSpPr>
        <p:spPr>
          <a:xfrm>
            <a:off x="6228179" y="3861048"/>
            <a:ext cx="2448272" cy="2862322"/>
          </a:xfrm>
          <a:prstGeom prst="rect">
            <a:avLst/>
          </a:prstGeom>
          <a:noFill/>
        </p:spPr>
        <p:txBody>
          <a:bodyPr wrap="square" rtlCol="0">
            <a:spAutoFit/>
          </a:bodyPr>
          <a:lstStyle/>
          <a:p>
            <a:r>
              <a:rPr lang="es-MX" dirty="0" smtClean="0"/>
              <a:t>Instrucciones:</a:t>
            </a:r>
          </a:p>
          <a:p>
            <a:endParaRPr lang="es-MX" dirty="0"/>
          </a:p>
          <a:p>
            <a:pPr marL="342900" indent="-342900">
              <a:buAutoNum type="arabicPeriod"/>
            </a:pPr>
            <a:r>
              <a:rPr lang="es-MX" dirty="0" smtClean="0"/>
              <a:t>De forma, Individual</a:t>
            </a:r>
          </a:p>
          <a:p>
            <a:pPr marL="342900" indent="-342900">
              <a:buAutoNum type="arabicPeriod"/>
            </a:pPr>
            <a:r>
              <a:rPr lang="es-MX" dirty="0" smtClean="0"/>
              <a:t>Investiga los Tipos de Memoria ROM</a:t>
            </a:r>
          </a:p>
          <a:p>
            <a:pPr marL="342900" indent="-342900">
              <a:buAutoNum type="arabicPeriod"/>
            </a:pPr>
            <a:r>
              <a:rPr lang="es-MX" dirty="0" smtClean="0"/>
              <a:t>Elabora un cuadro sinóptico, </a:t>
            </a:r>
            <a:r>
              <a:rPr lang="es-MX" dirty="0" smtClean="0"/>
              <a:t>denotando  </a:t>
            </a:r>
            <a:r>
              <a:rPr lang="es-MX" dirty="0" smtClean="0"/>
              <a:t>sus características</a:t>
            </a:r>
            <a:endParaRPr lang="es-MX" dirty="0"/>
          </a:p>
        </p:txBody>
      </p:sp>
      <p:sp>
        <p:nvSpPr>
          <p:cNvPr id="8" name="Rectángulo 7"/>
          <p:cNvSpPr/>
          <p:nvPr/>
        </p:nvSpPr>
        <p:spPr>
          <a:xfrm>
            <a:off x="-17825" y="1887347"/>
            <a:ext cx="6075693"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9" name="Picture 2" descr="http://www.lostipos.com/wp-content/uploads/Tipos-de-memoria-ROM..jpg"/>
          <p:cNvPicPr>
            <a:picLocks noChangeAspect="1" noChangeArrowheads="1"/>
          </p:cNvPicPr>
          <p:nvPr/>
        </p:nvPicPr>
        <p:blipFill rotWithShape="1">
          <a:blip r:embed="rId2">
            <a:extLst>
              <a:ext uri="{28A0092B-C50C-407E-A947-70E740481C1C}">
                <a14:useLocalDpi xmlns:a14="http://schemas.microsoft.com/office/drawing/2010/main" val="0"/>
              </a:ext>
            </a:extLst>
          </a:blip>
          <a:srcRect t="14986" b="5713"/>
          <a:stretch/>
        </p:blipFill>
        <p:spPr bwMode="auto">
          <a:xfrm>
            <a:off x="0" y="2505506"/>
            <a:ext cx="5950370" cy="4352494"/>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n 11"/>
          <p:cNvPicPr>
            <a:picLocks noChangeAspect="1"/>
          </p:cNvPicPr>
          <p:nvPr/>
        </p:nvPicPr>
        <p:blipFill>
          <a:blip r:embed="rId3">
            <a:duotone>
              <a:schemeClr val="accent5">
                <a:shade val="45000"/>
                <a:satMod val="135000"/>
              </a:schemeClr>
              <a:prstClr val="white"/>
            </a:duotone>
          </a:blip>
          <a:stretch>
            <a:fillRect/>
          </a:stretch>
        </p:blipFill>
        <p:spPr>
          <a:xfrm>
            <a:off x="0" y="332656"/>
            <a:ext cx="9175143" cy="1600850"/>
          </a:xfrm>
          <a:prstGeom prst="rect">
            <a:avLst/>
          </a:prstGeom>
          <a:solidFill>
            <a:srgbClr val="92D050"/>
          </a:solidFill>
        </p:spPr>
      </p:pic>
    </p:spTree>
    <p:extLst>
      <p:ext uri="{BB962C8B-B14F-4D97-AF65-F5344CB8AC3E}">
        <p14:creationId xmlns:p14="http://schemas.microsoft.com/office/powerpoint/2010/main" val="3136379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830264" y="5229200"/>
            <a:ext cx="900100" cy="796744"/>
          </a:xfrm>
          <a:prstGeom prst="roundRect">
            <a:avLst/>
          </a:prstGeom>
          <a:noFill/>
          <a:ln w="76200">
            <a:solidFill>
              <a:srgbClr val="FF0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5" name="Flecha abajo 4"/>
          <p:cNvSpPr/>
          <p:nvPr/>
        </p:nvSpPr>
        <p:spPr>
          <a:xfrm>
            <a:off x="819528" y="245025"/>
            <a:ext cx="79208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Marcador de número de diapositiva"/>
          <p:cNvSpPr>
            <a:spLocks noGrp="1"/>
          </p:cNvSpPr>
          <p:nvPr>
            <p:ph type="sldNum" sz="quarter" idx="12"/>
          </p:nvPr>
        </p:nvSpPr>
        <p:spPr/>
        <p:txBody>
          <a:bodyPr/>
          <a:lstStyle/>
          <a:p>
            <a:fld id="{57DA8CBD-546E-4281-A4D8-DE33DB442E32}" type="slidenum">
              <a:rPr lang="es-MX" smtClean="0"/>
              <a:t>3</a:t>
            </a:fld>
            <a:endParaRPr lang="es-MX"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453" y="1488553"/>
            <a:ext cx="8242547" cy="5041034"/>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1600879" y="35388"/>
            <a:ext cx="6266587" cy="923330"/>
          </a:xfrm>
          <a:prstGeom prst="rect">
            <a:avLst/>
          </a:prstGeom>
          <a:noFill/>
        </p:spPr>
        <p:txBody>
          <a:bodyPr wrap="none" lIns="91440" tIns="45720" rIns="91440" bIns="45720">
            <a:spAutoFit/>
          </a:bodyPr>
          <a:lstStyle/>
          <a:p>
            <a:pPr algn="ctr"/>
            <a:r>
              <a:rPr lang="es-ES" sz="5400" b="0" cap="none" spc="0" dirty="0" smtClean="0">
                <a:ln w="0"/>
                <a:solidFill>
                  <a:schemeClr val="accent1"/>
                </a:solidFill>
                <a:effectLst>
                  <a:outerShdw blurRad="38100" dist="25400" dir="5400000" algn="ctr" rotWithShape="0">
                    <a:srgbClr val="6E747A">
                      <a:alpha val="43000"/>
                    </a:srgbClr>
                  </a:outerShdw>
                </a:effectLst>
              </a:rPr>
              <a:t>Mapa Curricular ISC</a:t>
            </a:r>
            <a:endParaRPr lang="es-ES" sz="5400" b="0" cap="none" spc="0" dirty="0">
              <a:ln w="0"/>
              <a:solidFill>
                <a:schemeClr val="accent1"/>
              </a:solidFill>
              <a:effectLst>
                <a:outerShdw blurRad="38100" dist="25400" dir="5400000" algn="ctr" rotWithShape="0">
                  <a:srgbClr val="6E747A">
                    <a:alpha val="43000"/>
                  </a:srgbClr>
                </a:outerShdw>
              </a:effectLst>
            </a:endParaRPr>
          </a:p>
        </p:txBody>
      </p:sp>
      <p:pic>
        <p:nvPicPr>
          <p:cNvPr id="8" name="Imagen 7"/>
          <p:cNvPicPr>
            <a:picLocks noChangeAspect="1"/>
          </p:cNvPicPr>
          <p:nvPr/>
        </p:nvPicPr>
        <p:blipFill>
          <a:blip r:embed="rId3"/>
          <a:stretch>
            <a:fillRect/>
          </a:stretch>
        </p:blipFill>
        <p:spPr>
          <a:xfrm rot="5400000">
            <a:off x="-3045816" y="3009305"/>
            <a:ext cx="6885384" cy="866775"/>
          </a:xfrm>
          <a:prstGeom prst="rect">
            <a:avLst/>
          </a:prstGeom>
        </p:spPr>
      </p:pic>
    </p:spTree>
    <p:extLst>
      <p:ext uri="{BB962C8B-B14F-4D97-AF65-F5344CB8AC3E}">
        <p14:creationId xmlns:p14="http://schemas.microsoft.com/office/powerpoint/2010/main" val="1818556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28600" y="1980129"/>
            <a:ext cx="9144000"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 Secundario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9" name="7 Marcador de contenido"/>
          <p:cNvSpPr txBox="1">
            <a:spLocks/>
          </p:cNvSpPr>
          <p:nvPr/>
        </p:nvSpPr>
        <p:spPr>
          <a:xfrm>
            <a:off x="14952" y="3848142"/>
            <a:ext cx="4037012" cy="2262435"/>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just">
              <a:buNone/>
            </a:pPr>
            <a:r>
              <a:rPr lang="es-MX" dirty="0" smtClean="0"/>
              <a:t>Es el medio más común de almacenar tanto los datos del usuario como los programas que permiten manejar dichos datos.</a:t>
            </a:r>
            <a:endParaRPr lang="es-MX" dirty="0"/>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0468" y="2657432"/>
            <a:ext cx="3177909" cy="257176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10 Imagen" descr="http://1.bp.blogspot.com/_Ki6m0P2BXZA/TN3OW70WxdI/AAAAAAAAAHM/ziUsrt-cWzY/s1600/DiscoDuro.jpg"/>
          <p:cNvPicPr/>
          <p:nvPr/>
        </p:nvPicPr>
        <p:blipFill>
          <a:blip r:embed="rId3">
            <a:extLst>
              <a:ext uri="{28A0092B-C50C-407E-A947-70E740481C1C}">
                <a14:useLocalDpi xmlns:a14="http://schemas.microsoft.com/office/drawing/2010/main" val="0"/>
              </a:ext>
            </a:extLst>
          </a:blip>
          <a:srcRect/>
          <a:stretch>
            <a:fillRect/>
          </a:stretch>
        </p:blipFill>
        <p:spPr bwMode="auto">
          <a:xfrm>
            <a:off x="3786182" y="4888540"/>
            <a:ext cx="3286149" cy="2212868"/>
          </a:xfrm>
          <a:prstGeom prst="rect">
            <a:avLst/>
          </a:prstGeom>
          <a:noFill/>
          <a:ln>
            <a:noFill/>
          </a:ln>
          <a:effectLst>
            <a:softEdge rad="317500"/>
          </a:effectLst>
        </p:spPr>
      </p:pic>
      <p:sp>
        <p:nvSpPr>
          <p:cNvPr id="13" name="5 Rectángulo"/>
          <p:cNvSpPr/>
          <p:nvPr/>
        </p:nvSpPr>
        <p:spPr>
          <a:xfrm>
            <a:off x="0" y="2718275"/>
            <a:ext cx="2508892" cy="52322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28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DISCO DURO</a:t>
            </a:r>
            <a:endParaRPr lang="es-ES" sz="28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4" name="Imagen 13"/>
          <p:cNvPicPr>
            <a:picLocks noChangeAspect="1"/>
          </p:cNvPicPr>
          <p:nvPr/>
        </p:nvPicPr>
        <p:blipFill>
          <a:blip r:embed="rId4">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58718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35241" y="1970548"/>
            <a:ext cx="9144000"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 Secundario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4" name="4 Marcador de contenido"/>
          <p:cNvSpPr txBox="1">
            <a:spLocks/>
          </p:cNvSpPr>
          <p:nvPr/>
        </p:nvSpPr>
        <p:spPr>
          <a:xfrm>
            <a:off x="-24969" y="3789040"/>
            <a:ext cx="4037012" cy="3414563"/>
          </a:xfrm>
          <a:prstGeom prst="rect">
            <a:avLst/>
          </a:prstGeom>
        </p:spPr>
        <p:txBody>
          <a:bodyPr>
            <a:normAutofit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gn="just"/>
            <a:r>
              <a:rPr lang="es-MX" dirty="0" smtClean="0"/>
              <a:t>Normalmente un disco duro consiste en varios discos o platos. </a:t>
            </a:r>
          </a:p>
          <a:p>
            <a:pPr algn="just"/>
            <a:endParaRPr lang="es-MX" dirty="0" smtClean="0"/>
          </a:p>
          <a:p>
            <a:pPr algn="just"/>
            <a:r>
              <a:rPr lang="es-MX" dirty="0" smtClean="0"/>
              <a:t>Cada disco requiere dos cabezales de lectura/grabación, uno para cada lado. </a:t>
            </a:r>
          </a:p>
        </p:txBody>
      </p:sp>
      <p:sp>
        <p:nvSpPr>
          <p:cNvPr id="15" name="6 Rectángulo"/>
          <p:cNvSpPr/>
          <p:nvPr/>
        </p:nvSpPr>
        <p:spPr>
          <a:xfrm>
            <a:off x="-10928" y="2612440"/>
            <a:ext cx="4196614" cy="830997"/>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2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COMPONENTES DEL DISCO DURO</a:t>
            </a:r>
            <a:endParaRPr lang="es-ES" sz="2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4769386" y="2671321"/>
            <a:ext cx="3803128" cy="410666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pic>
        <p:nvPicPr>
          <p:cNvPr id="7" name="Imagen 6"/>
          <p:cNvPicPr>
            <a:picLocks noChangeAspect="1"/>
          </p:cNvPicPr>
          <p:nvPr/>
        </p:nvPicPr>
        <p:blipFill>
          <a:blip r:embed="rId3">
            <a:duotone>
              <a:schemeClr val="accent5">
                <a:shade val="45000"/>
                <a:satMod val="135000"/>
              </a:schemeClr>
              <a:prstClr val="white"/>
            </a:duotone>
          </a:blip>
          <a:stretch>
            <a:fillRect/>
          </a:stretch>
        </p:blipFill>
        <p:spPr>
          <a:xfrm>
            <a:off x="0" y="332656"/>
            <a:ext cx="9175143" cy="1600850"/>
          </a:xfrm>
          <a:prstGeom prst="rect">
            <a:avLst/>
          </a:prstGeom>
          <a:solidFill>
            <a:srgbClr val="92D050"/>
          </a:solidFill>
        </p:spPr>
      </p:pic>
    </p:spTree>
    <p:extLst>
      <p:ext uri="{BB962C8B-B14F-4D97-AF65-F5344CB8AC3E}">
        <p14:creationId xmlns:p14="http://schemas.microsoft.com/office/powerpoint/2010/main" val="31235426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sp>
        <p:nvSpPr>
          <p:cNvPr id="11" name="Rectángulo 10"/>
          <p:cNvSpPr/>
          <p:nvPr/>
        </p:nvSpPr>
        <p:spPr>
          <a:xfrm>
            <a:off x="6200615" y="1971997"/>
            <a:ext cx="2943385" cy="1384995"/>
          </a:xfrm>
          <a:prstGeom prst="rect">
            <a:avLst/>
          </a:prstGeom>
          <a:noFill/>
        </p:spPr>
        <p:txBody>
          <a:bodyPr wrap="square" lIns="91440" tIns="45720" rIns="91440" bIns="45720">
            <a:spAutoFit/>
          </a:bodyPr>
          <a:lstStyle/>
          <a:p>
            <a:r>
              <a:rPr lang="es-ES" sz="2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5 </a:t>
            </a:r>
          </a:p>
          <a:p>
            <a:r>
              <a:rPr lang="es-ES" sz="28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Partes del Disco Duro</a:t>
            </a:r>
            <a:endParaRPr lang="es-ES" sz="2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2" name="CuadroTexto 1"/>
          <p:cNvSpPr txBox="1"/>
          <p:nvPr/>
        </p:nvSpPr>
        <p:spPr>
          <a:xfrm>
            <a:off x="6228178" y="3864824"/>
            <a:ext cx="2915821" cy="1754326"/>
          </a:xfrm>
          <a:prstGeom prst="rect">
            <a:avLst/>
          </a:prstGeom>
          <a:noFill/>
        </p:spPr>
        <p:txBody>
          <a:bodyPr wrap="square" rtlCol="0">
            <a:spAutoFit/>
          </a:bodyPr>
          <a:lstStyle/>
          <a:p>
            <a:r>
              <a:rPr lang="es-MX" dirty="0" smtClean="0"/>
              <a:t>Instrucciones:</a:t>
            </a:r>
          </a:p>
          <a:p>
            <a:endParaRPr lang="es-MX" dirty="0"/>
          </a:p>
          <a:p>
            <a:pPr marL="342900" indent="-342900">
              <a:buAutoNum type="arabicPeriod"/>
            </a:pPr>
            <a:r>
              <a:rPr lang="es-MX" dirty="0" smtClean="0"/>
              <a:t>De forma Individual</a:t>
            </a:r>
          </a:p>
          <a:p>
            <a:pPr marL="342900" indent="-342900">
              <a:buAutoNum type="arabicPeriod"/>
            </a:pPr>
            <a:r>
              <a:rPr lang="es-MX" dirty="0" smtClean="0"/>
              <a:t>Identifica las partes del Disco Duro y su funcionamiento</a:t>
            </a:r>
            <a:endParaRPr lang="es-MX" dirty="0"/>
          </a:p>
        </p:txBody>
      </p:sp>
      <p:sp>
        <p:nvSpPr>
          <p:cNvPr id="8" name="Rectángulo 7"/>
          <p:cNvSpPr/>
          <p:nvPr/>
        </p:nvSpPr>
        <p:spPr>
          <a:xfrm>
            <a:off x="-17825" y="1980129"/>
            <a:ext cx="6075693"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2" name="Picture 7" descr="Imagen 017"/>
          <p:cNvPicPr>
            <a:picLocks noChangeAspect="1" noChangeArrowheads="1"/>
          </p:cNvPicPr>
          <p:nvPr/>
        </p:nvPicPr>
        <p:blipFill>
          <a:blip r:embed="rId2"/>
          <a:srcRect/>
          <a:stretch>
            <a:fillRect/>
          </a:stretch>
        </p:blipFill>
        <p:spPr>
          <a:xfrm>
            <a:off x="1259632" y="3471432"/>
            <a:ext cx="3520778" cy="3161776"/>
          </a:xfrm>
          <a:prstGeom prst="rect">
            <a:avLst/>
          </a:prstGeom>
          <a:noFill/>
          <a:ln/>
        </p:spPr>
      </p:pic>
      <p:sp>
        <p:nvSpPr>
          <p:cNvPr id="13" name="6 Rectángulo"/>
          <p:cNvSpPr/>
          <p:nvPr/>
        </p:nvSpPr>
        <p:spPr>
          <a:xfrm>
            <a:off x="0" y="2628548"/>
            <a:ext cx="2324406" cy="461665"/>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2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DISCO DURO</a:t>
            </a:r>
            <a:endParaRPr lang="es-ES" sz="2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9" name="Imagen 8"/>
          <p:cNvPicPr>
            <a:picLocks noChangeAspect="1"/>
          </p:cNvPicPr>
          <p:nvPr/>
        </p:nvPicPr>
        <p:blipFill>
          <a:blip r:embed="rId3">
            <a:duotone>
              <a:schemeClr val="accent5">
                <a:shade val="45000"/>
                <a:satMod val="135000"/>
              </a:schemeClr>
              <a:prstClr val="white"/>
            </a:duotone>
          </a:blip>
          <a:stretch>
            <a:fillRect/>
          </a:stretch>
        </p:blipFill>
        <p:spPr>
          <a:xfrm>
            <a:off x="-10810" y="332656"/>
            <a:ext cx="9175143" cy="1600850"/>
          </a:xfrm>
          <a:prstGeom prst="rect">
            <a:avLst/>
          </a:prstGeom>
          <a:solidFill>
            <a:srgbClr val="92D050"/>
          </a:solidFill>
        </p:spPr>
      </p:pic>
    </p:spTree>
    <p:extLst>
      <p:ext uri="{BB962C8B-B14F-4D97-AF65-F5344CB8AC3E}">
        <p14:creationId xmlns:p14="http://schemas.microsoft.com/office/powerpoint/2010/main" val="9036613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61" name="Rectangle 9"/>
          <p:cNvSpPr>
            <a:spLocks noGrp="1" noChangeArrowheads="1"/>
          </p:cNvSpPr>
          <p:nvPr>
            <p:ph type="body" sz="half" idx="1"/>
          </p:nvPr>
        </p:nvSpPr>
        <p:spPr>
          <a:xfrm>
            <a:off x="-12219" y="2147294"/>
            <a:ext cx="4037012" cy="4497387"/>
          </a:xfrm>
        </p:spPr>
        <p:txBody>
          <a:bodyPr/>
          <a:lstStyle/>
          <a:p>
            <a:endParaRPr lang="es-ES_tradnl" sz="2800" dirty="0"/>
          </a:p>
          <a:p>
            <a:r>
              <a:rPr lang="es-ES_tradnl" sz="2800" dirty="0"/>
              <a:t>Disco </a:t>
            </a:r>
          </a:p>
          <a:p>
            <a:r>
              <a:rPr lang="es-ES_tradnl" sz="2800" dirty="0"/>
              <a:t>Cabeza lectora</a:t>
            </a:r>
          </a:p>
          <a:p>
            <a:r>
              <a:rPr lang="es-ES_tradnl" sz="2800" dirty="0"/>
              <a:t>Brazo de la cabeza lectora</a:t>
            </a:r>
          </a:p>
          <a:p>
            <a:r>
              <a:rPr lang="es-ES_tradnl" sz="2800" dirty="0"/>
              <a:t>Actuador</a:t>
            </a:r>
          </a:p>
          <a:p>
            <a:r>
              <a:rPr lang="es-ES_tradnl" sz="2800" dirty="0"/>
              <a:t>Circuito interruptor</a:t>
            </a:r>
          </a:p>
          <a:p>
            <a:endParaRPr lang="es-ES" sz="2800" dirty="0"/>
          </a:p>
        </p:txBody>
      </p:sp>
      <p:pic>
        <p:nvPicPr>
          <p:cNvPr id="23559" name="Picture 7" descr="Imagen 017"/>
          <p:cNvPicPr>
            <a:picLocks noGrp="1" noChangeAspect="1" noChangeArrowheads="1"/>
          </p:cNvPicPr>
          <p:nvPr>
            <p:ph sz="half" idx="2"/>
          </p:nvPr>
        </p:nvPicPr>
        <p:blipFill>
          <a:blip r:embed="rId3"/>
          <a:srcRect/>
          <a:stretch>
            <a:fillRect/>
          </a:stretch>
        </p:blipFill>
        <p:spPr>
          <a:xfrm>
            <a:off x="3803295" y="2147295"/>
            <a:ext cx="4958458" cy="4452860"/>
          </a:xfrm>
          <a:noFill/>
          <a:ln/>
        </p:spPr>
      </p:pic>
      <p:sp>
        <p:nvSpPr>
          <p:cNvPr id="23563" name="Line 11"/>
          <p:cNvSpPr>
            <a:spLocks noChangeShapeType="1"/>
          </p:cNvSpPr>
          <p:nvPr/>
        </p:nvSpPr>
        <p:spPr bwMode="auto">
          <a:xfrm flipV="1">
            <a:off x="1931899" y="2393505"/>
            <a:ext cx="3960812" cy="576114"/>
          </a:xfrm>
          <a:prstGeom prst="line">
            <a:avLst/>
          </a:prstGeom>
          <a:noFill/>
          <a:ln w="9525">
            <a:solidFill>
              <a:srgbClr val="FF0000"/>
            </a:solidFill>
            <a:round/>
            <a:headEnd/>
            <a:tailEnd type="stealth" w="lg" len="lg"/>
          </a:ln>
          <a:effectLst/>
        </p:spPr>
        <p:txBody>
          <a:bodyPr/>
          <a:lstStyle/>
          <a:p>
            <a:endParaRPr lang="es-MX"/>
          </a:p>
        </p:txBody>
      </p:sp>
      <p:sp>
        <p:nvSpPr>
          <p:cNvPr id="23564" name="Line 12"/>
          <p:cNvSpPr>
            <a:spLocks noChangeShapeType="1"/>
          </p:cNvSpPr>
          <p:nvPr/>
        </p:nvSpPr>
        <p:spPr bwMode="auto">
          <a:xfrm flipV="1">
            <a:off x="3365940" y="2679574"/>
            <a:ext cx="4104853" cy="863327"/>
          </a:xfrm>
          <a:prstGeom prst="line">
            <a:avLst/>
          </a:prstGeom>
          <a:noFill/>
          <a:ln w="9525">
            <a:solidFill>
              <a:srgbClr val="FF0000"/>
            </a:solidFill>
            <a:round/>
            <a:headEnd/>
            <a:tailEnd type="stealth" w="lg" len="lg"/>
          </a:ln>
          <a:effectLst/>
        </p:spPr>
        <p:txBody>
          <a:bodyPr/>
          <a:lstStyle/>
          <a:p>
            <a:endParaRPr lang="es-MX"/>
          </a:p>
        </p:txBody>
      </p:sp>
      <p:sp>
        <p:nvSpPr>
          <p:cNvPr id="23565" name="Line 13"/>
          <p:cNvSpPr>
            <a:spLocks noChangeShapeType="1"/>
          </p:cNvSpPr>
          <p:nvPr/>
        </p:nvSpPr>
        <p:spPr bwMode="auto">
          <a:xfrm flipV="1">
            <a:off x="3516173" y="3977681"/>
            <a:ext cx="3313162" cy="35719"/>
          </a:xfrm>
          <a:prstGeom prst="line">
            <a:avLst/>
          </a:prstGeom>
          <a:noFill/>
          <a:ln w="9525">
            <a:solidFill>
              <a:srgbClr val="FF0000"/>
            </a:solidFill>
            <a:round/>
            <a:headEnd/>
            <a:tailEnd type="stealth" w="lg" len="lg"/>
          </a:ln>
          <a:effectLst/>
        </p:spPr>
        <p:txBody>
          <a:bodyPr/>
          <a:lstStyle/>
          <a:p>
            <a:endParaRPr lang="es-MX"/>
          </a:p>
        </p:txBody>
      </p:sp>
      <p:sp>
        <p:nvSpPr>
          <p:cNvPr id="23566" name="Line 14"/>
          <p:cNvSpPr>
            <a:spLocks noChangeShapeType="1"/>
          </p:cNvSpPr>
          <p:nvPr/>
        </p:nvSpPr>
        <p:spPr bwMode="auto">
          <a:xfrm flipV="1">
            <a:off x="2363698" y="4698406"/>
            <a:ext cx="3529012" cy="287338"/>
          </a:xfrm>
          <a:prstGeom prst="line">
            <a:avLst/>
          </a:prstGeom>
          <a:noFill/>
          <a:ln w="9525">
            <a:solidFill>
              <a:srgbClr val="FF0000"/>
            </a:solidFill>
            <a:round/>
            <a:headEnd/>
            <a:tailEnd type="stealth" w="lg" len="lg"/>
          </a:ln>
          <a:effectLst/>
        </p:spPr>
        <p:txBody>
          <a:bodyPr/>
          <a:lstStyle/>
          <a:p>
            <a:endParaRPr lang="es-MX"/>
          </a:p>
        </p:txBody>
      </p:sp>
      <p:sp>
        <p:nvSpPr>
          <p:cNvPr id="23567" name="Line 15"/>
          <p:cNvSpPr>
            <a:spLocks noChangeShapeType="1"/>
          </p:cNvSpPr>
          <p:nvPr/>
        </p:nvSpPr>
        <p:spPr bwMode="auto">
          <a:xfrm>
            <a:off x="3371760" y="5489699"/>
            <a:ext cx="4320877" cy="72157"/>
          </a:xfrm>
          <a:prstGeom prst="line">
            <a:avLst/>
          </a:prstGeom>
          <a:noFill/>
          <a:ln w="9525">
            <a:solidFill>
              <a:srgbClr val="FF0000"/>
            </a:solidFill>
            <a:round/>
            <a:headEnd/>
            <a:tailEnd type="stealth" w="lg" len="lg"/>
          </a:ln>
          <a:effectLst/>
        </p:spPr>
        <p:txBody>
          <a:bodyPr/>
          <a:lstStyle/>
          <a:p>
            <a:endParaRPr lang="es-MX"/>
          </a:p>
        </p:txBody>
      </p:sp>
      <p:sp>
        <p:nvSpPr>
          <p:cNvPr id="14" name="Rectángulo 13"/>
          <p:cNvSpPr/>
          <p:nvPr/>
        </p:nvSpPr>
        <p:spPr>
          <a:xfrm>
            <a:off x="-1669" y="2092457"/>
            <a:ext cx="3533998"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5" name="6 Rectángulo"/>
          <p:cNvSpPr/>
          <p:nvPr/>
        </p:nvSpPr>
        <p:spPr>
          <a:xfrm>
            <a:off x="0" y="5885325"/>
            <a:ext cx="2324406" cy="830997"/>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2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DISCO DURO (respuestas)</a:t>
            </a:r>
            <a:endParaRPr lang="es-ES" sz="2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2" name="Imagen 11"/>
          <p:cNvPicPr>
            <a:picLocks noChangeAspect="1"/>
          </p:cNvPicPr>
          <p:nvPr/>
        </p:nvPicPr>
        <p:blipFill>
          <a:blip r:embed="rId4">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2566166136"/>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61">
                                            <p:txEl>
                                              <p:pRg st="1" end="1"/>
                                            </p:txEl>
                                          </p:spTgt>
                                        </p:tgtEl>
                                        <p:attrNameLst>
                                          <p:attrName>style.visibility</p:attrName>
                                        </p:attrNameLst>
                                      </p:cBhvr>
                                      <p:to>
                                        <p:strVal val="visible"/>
                                      </p:to>
                                    </p:set>
                                    <p:animEffect transition="in" filter="fade">
                                      <p:cBhvr>
                                        <p:cTn id="7" dur="1000">
                                          <p:stCondLst>
                                            <p:cond delay="0"/>
                                          </p:stCondLst>
                                        </p:cTn>
                                        <p:tgtEl>
                                          <p:spTgt spid="2356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561">
                                            <p:txEl>
                                              <p:pRg st="2" end="2"/>
                                            </p:txEl>
                                          </p:spTgt>
                                        </p:tgtEl>
                                        <p:attrNameLst>
                                          <p:attrName>style.visibility</p:attrName>
                                        </p:attrNameLst>
                                      </p:cBhvr>
                                      <p:to>
                                        <p:strVal val="visible"/>
                                      </p:to>
                                    </p:set>
                                    <p:animEffect transition="in" filter="fade">
                                      <p:cBhvr>
                                        <p:cTn id="12" dur="1000">
                                          <p:stCondLst>
                                            <p:cond delay="0"/>
                                          </p:stCondLst>
                                        </p:cTn>
                                        <p:tgtEl>
                                          <p:spTgt spid="2356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561">
                                            <p:txEl>
                                              <p:pRg st="3" end="3"/>
                                            </p:txEl>
                                          </p:spTgt>
                                        </p:tgtEl>
                                        <p:attrNameLst>
                                          <p:attrName>style.visibility</p:attrName>
                                        </p:attrNameLst>
                                      </p:cBhvr>
                                      <p:to>
                                        <p:strVal val="visible"/>
                                      </p:to>
                                    </p:set>
                                    <p:animEffect transition="in" filter="fade">
                                      <p:cBhvr>
                                        <p:cTn id="17" dur="1000">
                                          <p:stCondLst>
                                            <p:cond delay="0"/>
                                          </p:stCondLst>
                                        </p:cTn>
                                        <p:tgtEl>
                                          <p:spTgt spid="2356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3561">
                                            <p:txEl>
                                              <p:pRg st="4" end="4"/>
                                            </p:txEl>
                                          </p:spTgt>
                                        </p:tgtEl>
                                        <p:attrNameLst>
                                          <p:attrName>style.visibility</p:attrName>
                                        </p:attrNameLst>
                                      </p:cBhvr>
                                      <p:to>
                                        <p:strVal val="visible"/>
                                      </p:to>
                                    </p:set>
                                    <p:animEffect transition="in" filter="fade">
                                      <p:cBhvr>
                                        <p:cTn id="22" dur="1000">
                                          <p:stCondLst>
                                            <p:cond delay="0"/>
                                          </p:stCondLst>
                                        </p:cTn>
                                        <p:tgtEl>
                                          <p:spTgt spid="2356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561">
                                            <p:txEl>
                                              <p:pRg st="5" end="5"/>
                                            </p:txEl>
                                          </p:spTgt>
                                        </p:tgtEl>
                                        <p:attrNameLst>
                                          <p:attrName>style.visibility</p:attrName>
                                        </p:attrNameLst>
                                      </p:cBhvr>
                                      <p:to>
                                        <p:strVal val="visible"/>
                                      </p:to>
                                    </p:set>
                                    <p:animEffect transition="in" filter="fade">
                                      <p:cBhvr>
                                        <p:cTn id="27" dur="1000">
                                          <p:stCondLst>
                                            <p:cond delay="0"/>
                                          </p:stCondLst>
                                        </p:cTn>
                                        <p:tgtEl>
                                          <p:spTgt spid="2356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1"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587571" y="2321050"/>
            <a:ext cx="4433008"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Tipos de conexión</a:t>
            </a:r>
            <a:endParaRPr lang="es-MX" sz="32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8222" name="Picture 30" descr="http://recursostic.educacion.es/observatorio/version/v2/images/upload/jmaa0052/discos/image0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001" y="3483941"/>
            <a:ext cx="3358334" cy="1375702"/>
          </a:xfrm>
          <a:prstGeom prst="rect">
            <a:avLst/>
          </a:prstGeom>
          <a:noFill/>
          <a:extLst>
            <a:ext uri="{909E8E84-426E-40DD-AFC4-6F175D3DCCD1}">
              <a14:hiddenFill xmlns:a14="http://schemas.microsoft.com/office/drawing/2010/main">
                <a:solidFill>
                  <a:srgbClr val="FFFFFF"/>
                </a:solidFill>
              </a14:hiddenFill>
            </a:ext>
          </a:extLst>
        </p:spPr>
      </p:pic>
      <p:pic>
        <p:nvPicPr>
          <p:cNvPr id="8224" name="Picture 32" descr="http://recursostic.educacion.es/observatorio/web/images/upload/jmaa0052/discos/image01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8544" y="5046347"/>
            <a:ext cx="3259580" cy="161536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4828544" y="3571628"/>
            <a:ext cx="3888432" cy="1200329"/>
          </a:xfrm>
          <a:prstGeom prst="rect">
            <a:avLst/>
          </a:prstGeom>
        </p:spPr>
        <p:txBody>
          <a:bodyPr wrap="square">
            <a:spAutoFit/>
          </a:bodyPr>
          <a:lstStyle/>
          <a:p>
            <a:r>
              <a:rPr lang="es-MX" dirty="0"/>
              <a:t>IDE: </a:t>
            </a:r>
            <a:r>
              <a:rPr lang="es-MX" dirty="0" err="1"/>
              <a:t>Integrated</a:t>
            </a:r>
            <a:r>
              <a:rPr lang="es-MX" dirty="0"/>
              <a:t> Drive </a:t>
            </a:r>
            <a:r>
              <a:rPr lang="es-MX" dirty="0" err="1"/>
              <a:t>Electronics</a:t>
            </a:r>
            <a:r>
              <a:rPr lang="es-MX" dirty="0"/>
              <a:t> ("Dispositivo electrónico integrado") o ATA (</a:t>
            </a:r>
            <a:r>
              <a:rPr lang="es-MX" dirty="0" err="1"/>
              <a:t>Advanced</a:t>
            </a:r>
            <a:r>
              <a:rPr lang="es-MX" dirty="0"/>
              <a:t> </a:t>
            </a:r>
            <a:r>
              <a:rPr lang="es-MX" dirty="0" err="1"/>
              <a:t>Technology</a:t>
            </a:r>
            <a:r>
              <a:rPr lang="es-MX" dirty="0"/>
              <a:t> </a:t>
            </a:r>
            <a:r>
              <a:rPr lang="es-MX" dirty="0" err="1"/>
              <a:t>Attachment</a:t>
            </a:r>
            <a:r>
              <a:rPr lang="es-MX" dirty="0"/>
              <a:t>),</a:t>
            </a:r>
          </a:p>
        </p:txBody>
      </p:sp>
      <p:sp>
        <p:nvSpPr>
          <p:cNvPr id="5" name="4 Rectángulo"/>
          <p:cNvSpPr/>
          <p:nvPr/>
        </p:nvSpPr>
        <p:spPr>
          <a:xfrm>
            <a:off x="62399" y="4838365"/>
            <a:ext cx="3995936" cy="2031325"/>
          </a:xfrm>
          <a:prstGeom prst="rect">
            <a:avLst/>
          </a:prstGeom>
        </p:spPr>
        <p:txBody>
          <a:bodyPr wrap="square">
            <a:spAutoFit/>
          </a:bodyPr>
          <a:lstStyle/>
          <a:p>
            <a:r>
              <a:rPr lang="es-MX" dirty="0" smtClean="0"/>
              <a:t>Controla </a:t>
            </a:r>
            <a:r>
              <a:rPr lang="es-MX" dirty="0"/>
              <a:t>los dispositivos de almacenamiento masivo de datos, como los discos duros y ATAPI (</a:t>
            </a:r>
            <a:r>
              <a:rPr lang="es-MX" dirty="0" err="1"/>
              <a:t>Advanced</a:t>
            </a:r>
            <a:r>
              <a:rPr lang="es-MX" dirty="0"/>
              <a:t> </a:t>
            </a:r>
            <a:r>
              <a:rPr lang="es-MX" dirty="0" err="1"/>
              <a:t>Technology</a:t>
            </a:r>
            <a:r>
              <a:rPr lang="es-MX" dirty="0"/>
              <a:t> </a:t>
            </a:r>
            <a:r>
              <a:rPr lang="es-MX" dirty="0" err="1"/>
              <a:t>Attachment</a:t>
            </a:r>
            <a:r>
              <a:rPr lang="es-MX" dirty="0"/>
              <a:t> </a:t>
            </a:r>
            <a:r>
              <a:rPr lang="es-MX" dirty="0" err="1"/>
              <a:t>Packet</a:t>
            </a:r>
            <a:r>
              <a:rPr lang="es-MX" dirty="0"/>
              <a:t> Interface) </a:t>
            </a:r>
            <a:endParaRPr lang="es-MX" dirty="0" smtClean="0"/>
          </a:p>
          <a:p>
            <a:endParaRPr lang="es-MX" dirty="0"/>
          </a:p>
          <a:p>
            <a:r>
              <a:rPr lang="es-MX" dirty="0" smtClean="0"/>
              <a:t>Son </a:t>
            </a:r>
            <a:r>
              <a:rPr lang="es-MX" dirty="0"/>
              <a:t>planos, anchos y alargados.</a:t>
            </a:r>
          </a:p>
        </p:txBody>
      </p:sp>
      <p:sp>
        <p:nvSpPr>
          <p:cNvPr id="9" name="Rectángulo 8"/>
          <p:cNvSpPr/>
          <p:nvPr/>
        </p:nvSpPr>
        <p:spPr>
          <a:xfrm>
            <a:off x="13742" y="2122916"/>
            <a:ext cx="3533998"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0" name="Imagen 9"/>
          <p:cNvPicPr>
            <a:picLocks noChangeAspect="1"/>
          </p:cNvPicPr>
          <p:nvPr/>
        </p:nvPicPr>
        <p:blipFill>
          <a:blip r:embed="rId4">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492807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518605" y="2432211"/>
            <a:ext cx="6029150"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Tipos de conexión</a:t>
            </a:r>
            <a:endParaRPr lang="es-MX" sz="4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8226" name="Picture 34" descr="https://encrypted-tbn2.gstatic.com/images?q=tbn:ANd9GcQyCsZI3-e5b2P3y483B9Jm-DZyzmwen03aLWmq8GCJejXeL4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576" y="3717032"/>
            <a:ext cx="6436806" cy="2985770"/>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37188102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572996" y="1844824"/>
            <a:ext cx="6029150"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Tipos de conexión</a:t>
            </a:r>
            <a:endParaRPr lang="es-MX" sz="4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825339"/>
            <a:ext cx="7565038" cy="3913408"/>
          </a:xfrm>
          <a:prstGeom prst="rect">
            <a:avLst/>
          </a:prstGeom>
        </p:spPr>
      </p:pic>
      <p:pic>
        <p:nvPicPr>
          <p:cNvPr id="6" name="Imagen 5"/>
          <p:cNvPicPr>
            <a:picLocks noChangeAspect="1"/>
          </p:cNvPicPr>
          <p:nvPr/>
        </p:nvPicPr>
        <p:blipFill>
          <a:blip r:embed="rId3">
            <a:duotone>
              <a:schemeClr val="accent5">
                <a:shade val="45000"/>
                <a:satMod val="135000"/>
              </a:schemeClr>
              <a:prstClr val="white"/>
            </a:duotone>
          </a:blip>
          <a:stretch>
            <a:fillRect/>
          </a:stretch>
        </p:blipFill>
        <p:spPr>
          <a:xfrm>
            <a:off x="0" y="243974"/>
            <a:ext cx="9175143" cy="1600850"/>
          </a:xfrm>
          <a:prstGeom prst="rect">
            <a:avLst/>
          </a:prstGeom>
          <a:solidFill>
            <a:srgbClr val="92D050"/>
          </a:solidFill>
        </p:spPr>
      </p:pic>
    </p:spTree>
    <p:extLst>
      <p:ext uri="{BB962C8B-B14F-4D97-AF65-F5344CB8AC3E}">
        <p14:creationId xmlns:p14="http://schemas.microsoft.com/office/powerpoint/2010/main" val="14496664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572996" y="2167391"/>
            <a:ext cx="6029150"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Tipos de conexión</a:t>
            </a:r>
            <a:endParaRPr lang="es-MX" sz="4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8208" name="Picture 16" descr="https://encrypted-tbn2.gstatic.com/images?q=tbn:ANd9GcSFlUBRWXXXwSBWhH9Vwdsgoais9i_R7TWNOfmZzS7zATS2Wdh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182" y="3068960"/>
            <a:ext cx="3704208" cy="296678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8" descr="http://4.bp.blogspot.com/_9jF8JobvYLM/TQTtGi4KGNI/AAAAAAAAAL0/pqTSNEQqEpA/s1600/SAT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8667" y="3068960"/>
            <a:ext cx="1990534" cy="2966782"/>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4">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23111733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flipH="1">
            <a:off x="6057874" y="1844824"/>
            <a:ext cx="170305" cy="5013176"/>
          </a:xfrm>
          <a:prstGeom prst="roundRect">
            <a:avLst/>
          </a:prstGeom>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sp>
        <p:nvSpPr>
          <p:cNvPr id="11" name="Rectángulo 10"/>
          <p:cNvSpPr/>
          <p:nvPr/>
        </p:nvSpPr>
        <p:spPr>
          <a:xfrm>
            <a:off x="6228179" y="1929690"/>
            <a:ext cx="2808317" cy="1200329"/>
          </a:xfrm>
          <a:prstGeom prst="rect">
            <a:avLst/>
          </a:prstGeom>
          <a:noFill/>
        </p:spPr>
        <p:txBody>
          <a:bodyPr wrap="square" lIns="91440" tIns="45720" rIns="91440" bIns="45720">
            <a:spAutoFit/>
          </a:bodyPr>
          <a:lstStyle/>
          <a:p>
            <a:r>
              <a:rPr lang="es-ES" sz="2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Actividad No. 6 Almacenamiento Secundario</a:t>
            </a:r>
            <a:endParaRPr lang="es-ES" sz="2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2" name="CuadroTexto 1"/>
          <p:cNvSpPr txBox="1"/>
          <p:nvPr/>
        </p:nvSpPr>
        <p:spPr>
          <a:xfrm>
            <a:off x="6228179" y="3130019"/>
            <a:ext cx="2906211" cy="3693319"/>
          </a:xfrm>
          <a:prstGeom prst="rect">
            <a:avLst/>
          </a:prstGeom>
          <a:noFill/>
        </p:spPr>
        <p:txBody>
          <a:bodyPr wrap="square" rtlCol="0">
            <a:spAutoFit/>
          </a:bodyPr>
          <a:lstStyle/>
          <a:p>
            <a:r>
              <a:rPr lang="es-MX" dirty="0" smtClean="0"/>
              <a:t>Instrucciones:</a:t>
            </a:r>
          </a:p>
          <a:p>
            <a:endParaRPr lang="es-MX" dirty="0"/>
          </a:p>
          <a:p>
            <a:pPr marL="342900" indent="-342900">
              <a:buAutoNum type="arabicPeriod"/>
            </a:pPr>
            <a:r>
              <a:rPr lang="es-MX" dirty="0" smtClean="0"/>
              <a:t>En equipos de 4 personas</a:t>
            </a:r>
          </a:p>
          <a:p>
            <a:pPr marL="342900" indent="-342900">
              <a:buAutoNum type="arabicPeriod"/>
            </a:pPr>
            <a:r>
              <a:rPr lang="es-MX" dirty="0" smtClean="0"/>
              <a:t>Investigas otros dispositivos de almacenamiento ( nombre, características,  ventajas, desventajas, capacidad, costo)</a:t>
            </a:r>
          </a:p>
          <a:p>
            <a:pPr marL="342900" indent="-342900">
              <a:buAutoNum type="arabicPeriod"/>
            </a:pPr>
            <a:r>
              <a:rPr lang="es-MX" dirty="0" smtClean="0"/>
              <a:t>Elabora una mapa mental con la información</a:t>
            </a:r>
            <a:endParaRPr lang="es-MX" dirty="0"/>
          </a:p>
        </p:txBody>
      </p:sp>
      <p:sp>
        <p:nvSpPr>
          <p:cNvPr id="8" name="Rectángulo 7"/>
          <p:cNvSpPr/>
          <p:nvPr/>
        </p:nvSpPr>
        <p:spPr>
          <a:xfrm>
            <a:off x="-17825" y="1887347"/>
            <a:ext cx="6075693"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Almacenamiento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7170" name="Picture 2" descr="Resultado de imagen para almacenamiento secunda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893595"/>
            <a:ext cx="4416146" cy="331211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3">
            <a:duotone>
              <a:schemeClr val="accent5">
                <a:shade val="45000"/>
                <a:satMod val="135000"/>
              </a:schemeClr>
              <a:prstClr val="white"/>
            </a:duotone>
          </a:blip>
          <a:stretch>
            <a:fillRect/>
          </a:stretch>
        </p:blipFill>
        <p:spPr>
          <a:xfrm>
            <a:off x="0" y="315982"/>
            <a:ext cx="9175143" cy="1600850"/>
          </a:xfrm>
          <a:prstGeom prst="rect">
            <a:avLst/>
          </a:prstGeom>
          <a:solidFill>
            <a:srgbClr val="92D050"/>
          </a:solidFill>
        </p:spPr>
      </p:pic>
    </p:spTree>
    <p:extLst>
      <p:ext uri="{BB962C8B-B14F-4D97-AF65-F5344CB8AC3E}">
        <p14:creationId xmlns:p14="http://schemas.microsoft.com/office/powerpoint/2010/main" val="5044829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7825" y="1988840"/>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Unidad Central de Procesamiento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4" name="Rectángulo 3"/>
          <p:cNvSpPr/>
          <p:nvPr/>
        </p:nvSpPr>
        <p:spPr>
          <a:xfrm>
            <a:off x="251815" y="3178827"/>
            <a:ext cx="8712673" cy="2169825"/>
          </a:xfrm>
          <a:prstGeom prst="rect">
            <a:avLst/>
          </a:prstGeom>
        </p:spPr>
        <p:txBody>
          <a:bodyPr wrap="square">
            <a:spAutoFit/>
          </a:bodyPr>
          <a:lstStyle/>
          <a:p>
            <a:pPr algn="just">
              <a:lnSpc>
                <a:spcPct val="150000"/>
              </a:lnSpc>
            </a:pPr>
            <a:r>
              <a:rPr lang="es-MX" dirty="0"/>
              <a:t>La unidad central de procesamiento o unidad de procesamiento central (conocida por las siglas CPU, del inglés: central </a:t>
            </a:r>
            <a:r>
              <a:rPr lang="es-MX" dirty="0" err="1"/>
              <a:t>processing</a:t>
            </a:r>
            <a:r>
              <a:rPr lang="es-MX" dirty="0"/>
              <a:t> </a:t>
            </a:r>
            <a:r>
              <a:rPr lang="es-MX" dirty="0" err="1"/>
              <a:t>unit</a:t>
            </a:r>
            <a:r>
              <a:rPr lang="es-MX" dirty="0"/>
              <a:t>), es el hardware dentro de un ordenador u otros dispositivos programables, que interpreta las instrucciones de un programa informático mediante la realización de las operaciones básicas aritméticas, lógicas y de entrada/salida del sistema. </a:t>
            </a:r>
          </a:p>
        </p:txBody>
      </p:sp>
      <p:pic>
        <p:nvPicPr>
          <p:cNvPr id="5" name="Imagen 4"/>
          <p:cNvPicPr>
            <a:picLocks noChangeAspect="1"/>
          </p:cNvPicPr>
          <p:nvPr/>
        </p:nvPicPr>
        <p:blipFill>
          <a:blip r:embed="rId2">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2093439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57DA8CBD-546E-4281-A4D8-DE33DB442E32}" type="slidenum">
              <a:rPr lang="es-MX" smtClean="0"/>
              <a:t>4</a:t>
            </a:fld>
            <a:endParaRPr lang="es-MX" dirty="0"/>
          </a:p>
        </p:txBody>
      </p:sp>
      <p:sp>
        <p:nvSpPr>
          <p:cNvPr id="6" name="Rectángulo 5"/>
          <p:cNvSpPr/>
          <p:nvPr/>
        </p:nvSpPr>
        <p:spPr>
          <a:xfrm>
            <a:off x="1600879" y="35388"/>
            <a:ext cx="6266587" cy="923330"/>
          </a:xfrm>
          <a:prstGeom prst="rect">
            <a:avLst/>
          </a:prstGeom>
          <a:noFill/>
        </p:spPr>
        <p:txBody>
          <a:bodyPr wrap="none" lIns="91440" tIns="45720" rIns="91440" bIns="45720">
            <a:spAutoFit/>
          </a:bodyPr>
          <a:lstStyle/>
          <a:p>
            <a:pPr algn="ctr"/>
            <a:r>
              <a:rPr lang="es-ES" sz="5400" b="0" cap="none" spc="0" dirty="0" smtClean="0">
                <a:ln w="0"/>
                <a:solidFill>
                  <a:schemeClr val="accent1"/>
                </a:solidFill>
                <a:effectLst>
                  <a:outerShdw blurRad="38100" dist="25400" dir="5400000" algn="ctr" rotWithShape="0">
                    <a:srgbClr val="6E747A">
                      <a:alpha val="43000"/>
                    </a:srgbClr>
                  </a:outerShdw>
                </a:effectLst>
              </a:rPr>
              <a:t>Mapa Curricular ISC</a:t>
            </a:r>
            <a:endParaRPr lang="es-ES" sz="5400" b="0" cap="none" spc="0" dirty="0">
              <a:ln w="0"/>
              <a:solidFill>
                <a:schemeClr val="accent1"/>
              </a:solidFill>
              <a:effectLst>
                <a:outerShdw blurRad="38100" dist="25400" dir="5400000" algn="ctr" rotWithShape="0">
                  <a:srgbClr val="6E747A">
                    <a:alpha val="43000"/>
                  </a:srgbClr>
                </a:outerShdw>
              </a:effectLst>
            </a:endParaRPr>
          </a:p>
        </p:txBody>
      </p:sp>
      <p:pic>
        <p:nvPicPr>
          <p:cNvPr id="7" name="Imagen 6"/>
          <p:cNvPicPr>
            <a:picLocks noChangeAspect="1"/>
          </p:cNvPicPr>
          <p:nvPr/>
        </p:nvPicPr>
        <p:blipFill>
          <a:blip r:embed="rId2"/>
          <a:stretch>
            <a:fillRect/>
          </a:stretch>
        </p:blipFill>
        <p:spPr>
          <a:xfrm>
            <a:off x="791580" y="1700346"/>
            <a:ext cx="7776866" cy="4692328"/>
          </a:xfrm>
          <a:prstGeom prst="rect">
            <a:avLst/>
          </a:prstGeom>
        </p:spPr>
      </p:pic>
      <p:sp>
        <p:nvSpPr>
          <p:cNvPr id="8" name="Rectángulo 7"/>
          <p:cNvSpPr/>
          <p:nvPr/>
        </p:nvSpPr>
        <p:spPr>
          <a:xfrm>
            <a:off x="1222458" y="1144866"/>
            <a:ext cx="2569934" cy="369332"/>
          </a:xfrm>
          <a:prstGeom prst="rect">
            <a:avLst/>
          </a:prstGeom>
        </p:spPr>
        <p:txBody>
          <a:bodyPr wrap="none">
            <a:spAutoFit/>
          </a:bodyPr>
          <a:lstStyle/>
          <a:p>
            <a:r>
              <a:rPr lang="es-ES" b="1" dirty="0">
                <a:latin typeface="Arial" panose="020B0604020202020204" pitchFamily="34" charset="0"/>
                <a:ea typeface="Times New Roman" panose="02020603050405020304" pitchFamily="18" charset="0"/>
              </a:rPr>
              <a:t>Créditos obligatorios.</a:t>
            </a:r>
            <a:endParaRPr lang="es-MX" dirty="0"/>
          </a:p>
        </p:txBody>
      </p:sp>
      <p:sp>
        <p:nvSpPr>
          <p:cNvPr id="9" name="Flecha derecha 8"/>
          <p:cNvSpPr/>
          <p:nvPr/>
        </p:nvSpPr>
        <p:spPr>
          <a:xfrm>
            <a:off x="673226" y="5373216"/>
            <a:ext cx="612068"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Imagen 10"/>
          <p:cNvPicPr>
            <a:picLocks noChangeAspect="1"/>
          </p:cNvPicPr>
          <p:nvPr/>
        </p:nvPicPr>
        <p:blipFill>
          <a:blip r:embed="rId3"/>
          <a:stretch>
            <a:fillRect/>
          </a:stretch>
        </p:blipFill>
        <p:spPr>
          <a:xfrm rot="5400000">
            <a:off x="-3045816" y="3009305"/>
            <a:ext cx="6885384" cy="866775"/>
          </a:xfrm>
          <a:prstGeom prst="rect">
            <a:avLst/>
          </a:prstGeom>
        </p:spPr>
      </p:pic>
    </p:spTree>
    <p:extLst>
      <p:ext uri="{BB962C8B-B14F-4D97-AF65-F5344CB8AC3E}">
        <p14:creationId xmlns:p14="http://schemas.microsoft.com/office/powerpoint/2010/main" val="35119088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7825" y="2124145"/>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Unidad Central de Procesamiento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026" name="Picture 2"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b="17592"/>
          <a:stretch/>
        </p:blipFill>
        <p:spPr bwMode="auto">
          <a:xfrm>
            <a:off x="576512" y="3098698"/>
            <a:ext cx="8171952" cy="3642670"/>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8645143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7825" y="1887347"/>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Unidad Central de Procesamiento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5781" y="2787538"/>
            <a:ext cx="7074612" cy="4070462"/>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35709685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7825" y="2052137"/>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Sistema Numérico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Rectángulo 2"/>
          <p:cNvSpPr/>
          <p:nvPr/>
        </p:nvSpPr>
        <p:spPr>
          <a:xfrm>
            <a:off x="539552" y="2682786"/>
            <a:ext cx="8604448" cy="1754326"/>
          </a:xfrm>
          <a:prstGeom prst="rect">
            <a:avLst/>
          </a:prstGeom>
        </p:spPr>
        <p:txBody>
          <a:bodyPr wrap="square">
            <a:spAutoFit/>
          </a:bodyPr>
          <a:lstStyle/>
          <a:p>
            <a:pPr>
              <a:lnSpc>
                <a:spcPct val="200000"/>
              </a:lnSpc>
            </a:pPr>
            <a:r>
              <a:rPr lang="es-MX" dirty="0" smtClean="0"/>
              <a:t>Se </a:t>
            </a:r>
            <a:r>
              <a:rPr lang="es-MX" dirty="0"/>
              <a:t>le llama sistema de numeración a un conjunto de símbolos y reglas que son utilizan para la representación de datos numéricos y cantidades. Estos se caracterizan por su base. ... Ejemplos de sistemas numéricos: Decimal, binario, octal, hexadecimal. </a:t>
            </a:r>
          </a:p>
        </p:txBody>
      </p:sp>
      <p:pic>
        <p:nvPicPr>
          <p:cNvPr id="7170" name="Picture 2" descr="Resultado de imagen para base octal a decim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4797152"/>
            <a:ext cx="571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3358483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7825" y="2052137"/>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Sistema Numérico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4" name="Rectángulo 3"/>
          <p:cNvSpPr/>
          <p:nvPr/>
        </p:nvSpPr>
        <p:spPr>
          <a:xfrm>
            <a:off x="899592" y="2952012"/>
            <a:ext cx="2741291" cy="1077218"/>
          </a:xfrm>
          <a:prstGeom prst="rect">
            <a:avLst/>
          </a:prstGeom>
          <a:noFill/>
        </p:spPr>
        <p:txBody>
          <a:bodyPr wrap="square" lIns="91440" tIns="45720" rIns="91440" bIns="45720">
            <a:spAutoFit/>
          </a:bodyPr>
          <a:lstStyle/>
          <a:p>
            <a:pPr algn="ctr"/>
            <a:r>
              <a:rPr lang="es-ES"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Sistema Binario</a:t>
            </a:r>
            <a:endParaRPr lang="es-ES" sz="32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7" name="Rectángulo 6"/>
          <p:cNvSpPr/>
          <p:nvPr/>
        </p:nvSpPr>
        <p:spPr>
          <a:xfrm>
            <a:off x="4860032" y="3147738"/>
            <a:ext cx="2741291" cy="584775"/>
          </a:xfrm>
          <a:prstGeom prst="rect">
            <a:avLst/>
          </a:prstGeom>
          <a:noFill/>
        </p:spPr>
        <p:txBody>
          <a:bodyPr wrap="square" lIns="91440" tIns="45720" rIns="91440" bIns="45720">
            <a:spAutoFit/>
          </a:bodyPr>
          <a:lstStyle/>
          <a:p>
            <a:pPr algn="ctr"/>
            <a:r>
              <a:rPr lang="es-ES"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Diádico</a:t>
            </a:r>
            <a:endParaRPr lang="es-ES" sz="32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9" name="Rectángulo 8"/>
          <p:cNvSpPr/>
          <p:nvPr/>
        </p:nvSpPr>
        <p:spPr>
          <a:xfrm>
            <a:off x="884909" y="4582718"/>
            <a:ext cx="2741291" cy="1077218"/>
          </a:xfrm>
          <a:prstGeom prst="rect">
            <a:avLst/>
          </a:prstGeom>
          <a:noFill/>
        </p:spPr>
        <p:txBody>
          <a:bodyPr wrap="square" lIns="91440" tIns="45720" rIns="91440" bIns="45720">
            <a:spAutoFit/>
          </a:bodyPr>
          <a:lstStyle/>
          <a:p>
            <a:pPr algn="ctr"/>
            <a:r>
              <a:rPr lang="es-ES"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Cero y Uno (0 y 1)</a:t>
            </a:r>
            <a:endParaRPr lang="es-ES" sz="32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11" name="Rectángulo 10"/>
          <p:cNvSpPr/>
          <p:nvPr/>
        </p:nvSpPr>
        <p:spPr>
          <a:xfrm>
            <a:off x="5076056" y="4509120"/>
            <a:ext cx="2741291" cy="1077218"/>
          </a:xfrm>
          <a:prstGeom prst="rect">
            <a:avLst/>
          </a:prstGeom>
          <a:noFill/>
        </p:spPr>
        <p:txBody>
          <a:bodyPr wrap="square" lIns="91440" tIns="45720" rIns="91440" bIns="45720">
            <a:spAutoFit/>
          </a:bodyPr>
          <a:lstStyle/>
          <a:p>
            <a:pPr algn="ctr"/>
            <a:r>
              <a:rPr lang="es-ES"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Dos niveles de Voltajes</a:t>
            </a:r>
            <a:endParaRPr lang="es-ES" sz="32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12" name="Imagen 11"/>
          <p:cNvPicPr>
            <a:picLocks noChangeAspect="1"/>
          </p:cNvPicPr>
          <p:nvPr/>
        </p:nvPicPr>
        <p:blipFill>
          <a:blip r:embed="rId2">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grpSp>
        <p:nvGrpSpPr>
          <p:cNvPr id="14" name="Grupo 13"/>
          <p:cNvGrpSpPr/>
          <p:nvPr/>
        </p:nvGrpSpPr>
        <p:grpSpPr>
          <a:xfrm>
            <a:off x="2123728" y="2622350"/>
            <a:ext cx="4077072" cy="4077072"/>
            <a:chOff x="2123728" y="2622350"/>
            <a:chExt cx="4077072" cy="4077072"/>
          </a:xfrm>
        </p:grpSpPr>
        <p:sp>
          <p:nvSpPr>
            <p:cNvPr id="6" name="Rectángulo 5"/>
            <p:cNvSpPr/>
            <p:nvPr/>
          </p:nvSpPr>
          <p:spPr>
            <a:xfrm>
              <a:off x="4135104" y="2622350"/>
              <a:ext cx="144016" cy="407707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
          <p:nvSpPr>
            <p:cNvPr id="13" name="Rectángulo 12"/>
            <p:cNvSpPr/>
            <p:nvPr/>
          </p:nvSpPr>
          <p:spPr>
            <a:xfrm rot="5400000">
              <a:off x="4090256" y="2280380"/>
              <a:ext cx="144016" cy="407707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grpSp>
    </p:spTree>
    <p:extLst>
      <p:ext uri="{BB962C8B-B14F-4D97-AF65-F5344CB8AC3E}">
        <p14:creationId xmlns:p14="http://schemas.microsoft.com/office/powerpoint/2010/main" val="41766324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7825" y="1887347"/>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Sistema Numérico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026" name="Picture 2" descr="Resultado de imagen para conversiones numer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1886" y="3170577"/>
            <a:ext cx="5202402" cy="3652750"/>
          </a:xfrm>
          <a:prstGeom prst="rect">
            <a:avLst/>
          </a:prstGeom>
          <a:noFill/>
          <a:extLst>
            <a:ext uri="{909E8E84-426E-40DD-AFC4-6F175D3DCCD1}">
              <a14:hiddenFill xmlns:a14="http://schemas.microsoft.com/office/drawing/2010/main">
                <a:solidFill>
                  <a:srgbClr val="FFFFFF"/>
                </a:solidFill>
              </a14:hiddenFill>
            </a:ext>
          </a:extLst>
        </p:spPr>
      </p:pic>
      <p:sp>
        <p:nvSpPr>
          <p:cNvPr id="12" name="Rectángulo 11"/>
          <p:cNvSpPr/>
          <p:nvPr/>
        </p:nvSpPr>
        <p:spPr>
          <a:xfrm>
            <a:off x="467544" y="4077072"/>
            <a:ext cx="1872208" cy="1077218"/>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De Binario </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3" name="Rectángulo 12"/>
          <p:cNvSpPr/>
          <p:nvPr/>
        </p:nvSpPr>
        <p:spPr>
          <a:xfrm>
            <a:off x="6948264" y="4221088"/>
            <a:ext cx="1962042" cy="1077218"/>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 Decimal</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5" name="Imagen 14"/>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1477570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7825" y="1887347"/>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Sistema Numérico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2" name="AutoShape 2" descr="Resultado de imagen para conversiones numeric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Resultado de imagen para conversiones numericas"/>
          <p:cNvPicPr>
            <a:picLocks noChangeAspect="1" noChangeArrowheads="1"/>
          </p:cNvPicPr>
          <p:nvPr/>
        </p:nvPicPr>
        <p:blipFill rotWithShape="1">
          <a:blip r:embed="rId2">
            <a:extLst>
              <a:ext uri="{28A0092B-C50C-407E-A947-70E740481C1C}">
                <a14:useLocalDpi xmlns:a14="http://schemas.microsoft.com/office/drawing/2010/main" val="0"/>
              </a:ext>
            </a:extLst>
          </a:blip>
          <a:srcRect b="19022"/>
          <a:stretch/>
        </p:blipFill>
        <p:spPr bwMode="auto">
          <a:xfrm>
            <a:off x="1113073" y="2636912"/>
            <a:ext cx="6900028" cy="3096344"/>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460375" y="5733256"/>
            <a:ext cx="1872208" cy="1077218"/>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De Binario </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1" name="Rectángulo 10"/>
          <p:cNvSpPr/>
          <p:nvPr/>
        </p:nvSpPr>
        <p:spPr>
          <a:xfrm>
            <a:off x="7032080" y="5733256"/>
            <a:ext cx="1962042" cy="1077218"/>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 Decimal</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4" name="Imagen 13"/>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11364257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7825" y="1887347"/>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Sistema Numérico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2" name="AutoShape 2" descr="Resultado de imagen para conversiones numeric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Rectángulo 8"/>
          <p:cNvSpPr/>
          <p:nvPr/>
        </p:nvSpPr>
        <p:spPr>
          <a:xfrm>
            <a:off x="-23651" y="5761748"/>
            <a:ext cx="2815481" cy="1077218"/>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De </a:t>
            </a:r>
          </a:p>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Decimal </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1" name="Rectángulo 10"/>
          <p:cNvSpPr/>
          <p:nvPr/>
        </p:nvSpPr>
        <p:spPr>
          <a:xfrm>
            <a:off x="7020272" y="6228601"/>
            <a:ext cx="1962042"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 Octal</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3076" name="Picture 4" descr="Resultado de imagen para base octal a decim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2877" y="2775582"/>
            <a:ext cx="6420420" cy="2937560"/>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n 11"/>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2545989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7825" y="1887347"/>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Sistema Numérico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2" name="AutoShape 2" descr="Resultado de imagen para conversiones numeric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Rectángulo 8"/>
          <p:cNvSpPr/>
          <p:nvPr/>
        </p:nvSpPr>
        <p:spPr>
          <a:xfrm>
            <a:off x="5796136" y="5780782"/>
            <a:ext cx="2815481" cy="1077218"/>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a:t>
            </a:r>
          </a:p>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Decimal </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1" name="Rectángulo 10"/>
          <p:cNvSpPr/>
          <p:nvPr/>
        </p:nvSpPr>
        <p:spPr>
          <a:xfrm>
            <a:off x="0" y="6273225"/>
            <a:ext cx="1962042"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De Octal</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5122" name="Picture 2" descr="Resultado de imagen para base octal a decim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800" y="2771206"/>
            <a:ext cx="7356574" cy="2964318"/>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n 11"/>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326892009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sultado de imagen para base octal a decimal"/>
          <p:cNvPicPr>
            <a:picLocks noChangeAspect="1" noChangeArrowheads="1"/>
          </p:cNvPicPr>
          <p:nvPr/>
        </p:nvPicPr>
        <p:blipFill rotWithShape="1">
          <a:blip r:embed="rId2">
            <a:extLst>
              <a:ext uri="{28A0092B-C50C-407E-A947-70E740481C1C}">
                <a14:useLocalDpi xmlns:a14="http://schemas.microsoft.com/office/drawing/2010/main" val="0"/>
              </a:ext>
            </a:extLst>
          </a:blip>
          <a:srcRect t="21225"/>
          <a:stretch/>
        </p:blipFill>
        <p:spPr bwMode="auto">
          <a:xfrm>
            <a:off x="611560" y="2472122"/>
            <a:ext cx="7549758" cy="4116620"/>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p:cNvSpPr/>
          <p:nvPr/>
        </p:nvSpPr>
        <p:spPr>
          <a:xfrm>
            <a:off x="-17825" y="1887347"/>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Sistema Numérico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2" name="AutoShape 2" descr="Resultado de imagen para conversiones numeric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Rectángulo 8"/>
          <p:cNvSpPr/>
          <p:nvPr/>
        </p:nvSpPr>
        <p:spPr>
          <a:xfrm>
            <a:off x="5796136" y="5780782"/>
            <a:ext cx="2815481" cy="1077218"/>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a:t>
            </a:r>
          </a:p>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Binario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1" name="Rectángulo 10"/>
          <p:cNvSpPr/>
          <p:nvPr/>
        </p:nvSpPr>
        <p:spPr>
          <a:xfrm>
            <a:off x="0" y="6273225"/>
            <a:ext cx="1962042"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De Octal</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2" name="Imagen 11"/>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134818312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7825" y="1887347"/>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Sistema Numérico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2" name="AutoShape 2" descr="Resultado de imagen para conversiones numeric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Rectángulo 8"/>
          <p:cNvSpPr/>
          <p:nvPr/>
        </p:nvSpPr>
        <p:spPr>
          <a:xfrm>
            <a:off x="-23651" y="5761748"/>
            <a:ext cx="2815481" cy="1077218"/>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De Hexadecimal </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1" name="Rectángulo 10"/>
          <p:cNvSpPr/>
          <p:nvPr/>
        </p:nvSpPr>
        <p:spPr>
          <a:xfrm>
            <a:off x="7032080" y="5733256"/>
            <a:ext cx="1962042" cy="1077218"/>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 Decimal</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307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650956"/>
            <a:ext cx="5954748" cy="2949804"/>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n 11"/>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4362621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57DA8CBD-546E-4281-A4D8-DE33DB442E32}" type="slidenum">
              <a:rPr lang="es-MX" smtClean="0"/>
              <a:t>5</a:t>
            </a:fld>
            <a:endParaRPr lang="es-MX" dirty="0"/>
          </a:p>
        </p:txBody>
      </p:sp>
      <p:sp>
        <p:nvSpPr>
          <p:cNvPr id="6" name="Rectángulo 5"/>
          <p:cNvSpPr/>
          <p:nvPr/>
        </p:nvSpPr>
        <p:spPr>
          <a:xfrm>
            <a:off x="1600879" y="35388"/>
            <a:ext cx="6266587" cy="923330"/>
          </a:xfrm>
          <a:prstGeom prst="rect">
            <a:avLst/>
          </a:prstGeom>
          <a:noFill/>
        </p:spPr>
        <p:txBody>
          <a:bodyPr wrap="none" lIns="91440" tIns="45720" rIns="91440" bIns="45720">
            <a:spAutoFit/>
          </a:bodyPr>
          <a:lstStyle/>
          <a:p>
            <a:pPr algn="ctr"/>
            <a:r>
              <a:rPr lang="es-ES" sz="5400" b="0" cap="none" spc="0" dirty="0" smtClean="0">
                <a:ln w="0"/>
                <a:solidFill>
                  <a:schemeClr val="accent1"/>
                </a:solidFill>
                <a:effectLst>
                  <a:outerShdw blurRad="38100" dist="25400" dir="5400000" algn="ctr" rotWithShape="0">
                    <a:srgbClr val="6E747A">
                      <a:alpha val="43000"/>
                    </a:srgbClr>
                  </a:outerShdw>
                </a:effectLst>
              </a:rPr>
              <a:t>Mapa Curricular ISC</a:t>
            </a:r>
            <a:endParaRPr lang="es-ES" sz="5400" b="0" cap="none" spc="0" dirty="0">
              <a:ln w="0"/>
              <a:solidFill>
                <a:schemeClr val="accent1"/>
              </a:solidFill>
              <a:effectLst>
                <a:outerShdw blurRad="38100" dist="25400" dir="5400000" algn="ctr" rotWithShape="0">
                  <a:srgbClr val="6E747A">
                    <a:alpha val="43000"/>
                  </a:srgbClr>
                </a:outerShdw>
              </a:effectLst>
            </a:endParaRPr>
          </a:p>
        </p:txBody>
      </p:sp>
      <p:sp>
        <p:nvSpPr>
          <p:cNvPr id="8" name="Rectángulo 7"/>
          <p:cNvSpPr/>
          <p:nvPr/>
        </p:nvSpPr>
        <p:spPr>
          <a:xfrm rot="16200000">
            <a:off x="-772117" y="3334356"/>
            <a:ext cx="3724096" cy="369332"/>
          </a:xfrm>
          <a:prstGeom prst="rect">
            <a:avLst/>
          </a:prstGeom>
        </p:spPr>
        <p:txBody>
          <a:bodyPr wrap="none">
            <a:spAutoFit/>
          </a:bodyPr>
          <a:lstStyle/>
          <a:p>
            <a:r>
              <a:rPr lang="es-ES" b="1" dirty="0" smtClean="0">
                <a:latin typeface="Arial" panose="020B0604020202020204" pitchFamily="34" charset="0"/>
                <a:ea typeface="Times New Roman" panose="02020603050405020304" pitchFamily="18" charset="0"/>
              </a:rPr>
              <a:t>Estructura del Plan de Estudios</a:t>
            </a:r>
            <a:endParaRPr lang="es-MX" dirty="0"/>
          </a:p>
        </p:txBody>
      </p:sp>
      <p:sp>
        <p:nvSpPr>
          <p:cNvPr id="9" name="Flecha derecha 8"/>
          <p:cNvSpPr/>
          <p:nvPr/>
        </p:nvSpPr>
        <p:spPr>
          <a:xfrm>
            <a:off x="1835696" y="3519022"/>
            <a:ext cx="612068"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 name="Imagen 2"/>
          <p:cNvPicPr>
            <a:picLocks noChangeAspect="1"/>
          </p:cNvPicPr>
          <p:nvPr/>
        </p:nvPicPr>
        <p:blipFill>
          <a:blip r:embed="rId2"/>
          <a:stretch>
            <a:fillRect/>
          </a:stretch>
        </p:blipFill>
        <p:spPr>
          <a:xfrm>
            <a:off x="1257960" y="1031708"/>
            <a:ext cx="7047840" cy="5982741"/>
          </a:xfrm>
          <a:prstGeom prst="rect">
            <a:avLst/>
          </a:prstGeom>
        </p:spPr>
      </p:pic>
      <p:pic>
        <p:nvPicPr>
          <p:cNvPr id="10" name="Imagen 9"/>
          <p:cNvPicPr>
            <a:picLocks noChangeAspect="1"/>
          </p:cNvPicPr>
          <p:nvPr/>
        </p:nvPicPr>
        <p:blipFill>
          <a:blip r:embed="rId3"/>
          <a:stretch>
            <a:fillRect/>
          </a:stretch>
        </p:blipFill>
        <p:spPr>
          <a:xfrm rot="5400000">
            <a:off x="-3009305" y="2981919"/>
            <a:ext cx="6885384" cy="866775"/>
          </a:xfrm>
          <a:prstGeom prst="rect">
            <a:avLst/>
          </a:prstGeom>
        </p:spPr>
      </p:pic>
    </p:spTree>
    <p:extLst>
      <p:ext uri="{BB962C8B-B14F-4D97-AF65-F5344CB8AC3E}">
        <p14:creationId xmlns:p14="http://schemas.microsoft.com/office/powerpoint/2010/main" val="12337035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esultado de imagen para base hexadecimal ejemplos"/>
          <p:cNvPicPr>
            <a:picLocks noChangeAspect="1" noChangeArrowheads="1"/>
          </p:cNvPicPr>
          <p:nvPr/>
        </p:nvPicPr>
        <p:blipFill rotWithShape="1">
          <a:blip r:embed="rId2">
            <a:extLst>
              <a:ext uri="{28A0092B-C50C-407E-A947-70E740481C1C}">
                <a14:useLocalDpi xmlns:a14="http://schemas.microsoft.com/office/drawing/2010/main" val="0"/>
              </a:ext>
            </a:extLst>
          </a:blip>
          <a:srcRect t="15359" b="13483"/>
          <a:stretch/>
        </p:blipFill>
        <p:spPr bwMode="auto">
          <a:xfrm>
            <a:off x="827584" y="2514645"/>
            <a:ext cx="7781286" cy="3832674"/>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p:cNvSpPr/>
          <p:nvPr/>
        </p:nvSpPr>
        <p:spPr>
          <a:xfrm>
            <a:off x="-17825" y="1887347"/>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Sistema Numérico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2" name="AutoShape 2" descr="Resultado de imagen para conversiones numeric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Rectángulo 8"/>
          <p:cNvSpPr/>
          <p:nvPr/>
        </p:nvSpPr>
        <p:spPr>
          <a:xfrm>
            <a:off x="-23651" y="5761748"/>
            <a:ext cx="2815481" cy="1077218"/>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De Hexadecimal </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1" name="Rectángulo 10"/>
          <p:cNvSpPr/>
          <p:nvPr/>
        </p:nvSpPr>
        <p:spPr>
          <a:xfrm>
            <a:off x="7032080" y="5733256"/>
            <a:ext cx="1962042" cy="1077218"/>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 </a:t>
            </a:r>
          </a:p>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Binario</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2" name="Imagen 11"/>
          <p:cNvPicPr>
            <a:picLocks noChangeAspect="1"/>
          </p:cNvPicPr>
          <p:nvPr/>
        </p:nvPicPr>
        <p:blipFill>
          <a:blip r:embed="rId3">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1241461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0" y="1988840"/>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Recomendaciones</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2" name="AutoShape 2" descr="Resultado de imagen para conversiones numeric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Rectángulo 10"/>
          <p:cNvSpPr/>
          <p:nvPr/>
        </p:nvSpPr>
        <p:spPr>
          <a:xfrm>
            <a:off x="4573" y="2852936"/>
            <a:ext cx="9011308" cy="3785652"/>
          </a:xfrm>
          <a:prstGeom prst="rect">
            <a:avLst/>
          </a:prstGeom>
          <a:solidFill>
            <a:schemeClr val="accent5">
              <a:lumMod val="20000"/>
              <a:lumOff val="80000"/>
            </a:schemeClr>
          </a:solidFill>
        </p:spPr>
        <p:txBody>
          <a:bodyPr wrap="square" lIns="91440" tIns="45720" rIns="91440" bIns="45720">
            <a:spAutoFit/>
          </a:bodyPr>
          <a:lstStyle/>
          <a:p>
            <a:pPr marL="514350" indent="-514350">
              <a:buAutoNum type="arabicPeriod"/>
            </a:pPr>
            <a:r>
              <a:rPr lang="es-ES" sz="2000" dirty="0" smtClean="0">
                <a:ln w="0"/>
                <a:effectLst>
                  <a:reflection blurRad="6350" stA="53000" endA="300" endPos="35500" dir="5400000" sy="-90000" algn="bl" rotWithShape="0"/>
                </a:effectLst>
              </a:rPr>
              <a:t>Generar investigación a través de Bibliotecas virtuales / digitales</a:t>
            </a:r>
          </a:p>
          <a:p>
            <a:pPr marL="514350" indent="-514350">
              <a:buAutoNum type="arabicPeriod"/>
            </a:pPr>
            <a:endParaRPr lang="es-ES" sz="2000" dirty="0" smtClean="0">
              <a:ln w="0"/>
              <a:effectLst>
                <a:reflection blurRad="6350" stA="53000" endA="300" endPos="35500" dir="5400000" sy="-90000" algn="bl" rotWithShape="0"/>
              </a:effectLst>
            </a:endParaRPr>
          </a:p>
          <a:p>
            <a:pPr marL="514350" indent="-514350">
              <a:buFontTx/>
              <a:buAutoNum type="arabicPeriod"/>
            </a:pPr>
            <a:r>
              <a:rPr lang="es-ES" sz="2000" dirty="0">
                <a:ln w="0"/>
                <a:effectLst>
                  <a:reflection blurRad="6350" stA="53000" endA="300" endPos="35500" dir="5400000" sy="-90000" algn="bl" rotWithShape="0"/>
                </a:effectLst>
              </a:rPr>
              <a:t>Generar investigación a través de </a:t>
            </a:r>
            <a:r>
              <a:rPr lang="es-ES" sz="2000" dirty="0" smtClean="0">
                <a:ln w="0"/>
                <a:effectLst>
                  <a:reflection blurRad="6350" stA="53000" endA="300" endPos="35500" dir="5400000" sy="-90000" algn="bl" rotWithShape="0"/>
                </a:effectLst>
              </a:rPr>
              <a:t>Biblioteca Justo Sierra del espacio universitario</a:t>
            </a:r>
          </a:p>
          <a:p>
            <a:pPr marL="514350" indent="-514350">
              <a:buFontTx/>
              <a:buAutoNum type="arabicPeriod"/>
            </a:pPr>
            <a:r>
              <a:rPr lang="es-ES" sz="2000" dirty="0" smtClean="0">
                <a:ln w="0"/>
                <a:effectLst>
                  <a:reflection blurRad="6350" stA="53000" endA="300" endPos="35500" dir="5400000" sy="-90000" algn="bl" rotWithShape="0"/>
                </a:effectLst>
              </a:rPr>
              <a:t>Consulta de revista de computación como: pc </a:t>
            </a:r>
            <a:r>
              <a:rPr lang="es-ES" sz="2000" dirty="0" err="1" smtClean="0">
                <a:ln w="0"/>
                <a:effectLst>
                  <a:reflection blurRad="6350" stA="53000" endA="300" endPos="35500" dir="5400000" sy="-90000" algn="bl" rotWithShape="0"/>
                </a:effectLst>
              </a:rPr>
              <a:t>world</a:t>
            </a:r>
            <a:r>
              <a:rPr lang="es-ES" sz="2000" dirty="0" smtClean="0">
                <a:ln w="0"/>
                <a:effectLst>
                  <a:reflection blurRad="6350" stA="53000" endA="300" endPos="35500" dir="5400000" sy="-90000" algn="bl" rotWithShape="0"/>
                </a:effectLst>
              </a:rPr>
              <a:t> magazine / pc </a:t>
            </a:r>
            <a:r>
              <a:rPr lang="es-ES" sz="2000" dirty="0" err="1" smtClean="0">
                <a:ln w="0"/>
                <a:effectLst>
                  <a:reflection blurRad="6350" stA="53000" endA="300" endPos="35500" dir="5400000" sy="-90000" algn="bl" rotWithShape="0"/>
                </a:effectLst>
              </a:rPr>
              <a:t>computer</a:t>
            </a:r>
            <a:r>
              <a:rPr lang="es-ES" sz="2000" dirty="0" smtClean="0">
                <a:ln w="0"/>
                <a:effectLst>
                  <a:reflection blurRad="6350" stA="53000" endA="300" endPos="35500" dir="5400000" sy="-90000" algn="bl" rotWithShape="0"/>
                </a:effectLst>
              </a:rPr>
              <a:t>  / revista byte</a:t>
            </a:r>
            <a:endParaRPr lang="es-ES" sz="2000" dirty="0">
              <a:ln w="0"/>
              <a:effectLst>
                <a:reflection blurRad="6350" stA="53000" endA="300" endPos="35500" dir="5400000" sy="-90000" algn="bl" rotWithShape="0"/>
              </a:effectLst>
            </a:endParaRPr>
          </a:p>
          <a:p>
            <a:pPr marL="514350" indent="-514350">
              <a:buAutoNum type="arabicPeriod"/>
            </a:pPr>
            <a:r>
              <a:rPr lang="es-ES" sz="2000" dirty="0" smtClean="0">
                <a:ln w="0"/>
                <a:effectLst>
                  <a:reflection blurRad="6350" stA="53000" endA="300" endPos="35500" dir="5400000" sy="-90000" algn="bl" rotWithShape="0"/>
                </a:effectLst>
              </a:rPr>
              <a:t>Este subtema se debe de acompañar con sesiones en el Taller de Arquitectura, considerando que el siguiente periodo cursaran la UA: Arquitectura de Computadoras.</a:t>
            </a:r>
          </a:p>
          <a:p>
            <a:pPr marL="514350" indent="-514350">
              <a:buAutoNum type="arabicPeriod"/>
            </a:pPr>
            <a:endParaRPr lang="es-ES" sz="2000" dirty="0" smtClean="0">
              <a:ln w="0"/>
              <a:effectLst>
                <a:reflection blurRad="6350" stA="53000" endA="300" endPos="35500" dir="5400000" sy="-90000" algn="bl" rotWithShape="0"/>
              </a:effectLst>
            </a:endParaRPr>
          </a:p>
          <a:p>
            <a:pPr marL="514350" indent="-514350">
              <a:buAutoNum type="arabicPeriod"/>
            </a:pPr>
            <a:endParaRPr lang="es-ES" sz="20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pPr marL="514350" indent="-514350">
              <a:buAutoNum type="arabicPeriod"/>
            </a:pPr>
            <a:endParaRPr lang="es-ES"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2" name="Imagen 11"/>
          <p:cNvPicPr>
            <a:picLocks noChangeAspect="1"/>
          </p:cNvPicPr>
          <p:nvPr/>
        </p:nvPicPr>
        <p:blipFill>
          <a:blip r:embed="rId2">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Tree>
    <p:extLst>
      <p:ext uri="{BB962C8B-B14F-4D97-AF65-F5344CB8AC3E}">
        <p14:creationId xmlns:p14="http://schemas.microsoft.com/office/powerpoint/2010/main" val="424216612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0" y="1988840"/>
            <a:ext cx="9161825" cy="584775"/>
          </a:xfrm>
          <a:prstGeom prst="rect">
            <a:avLst/>
          </a:prstGeom>
          <a:solidFill>
            <a:schemeClr val="accent5">
              <a:lumMod val="20000"/>
              <a:lumOff val="80000"/>
            </a:schemeClr>
          </a:solidFill>
        </p:spPr>
        <p:txBody>
          <a:bodyPr wrap="square" lIns="91440" tIns="45720" rIns="91440" bIns="45720">
            <a:spAutoFit/>
          </a:bodyPr>
          <a:lstStyle/>
          <a:p>
            <a:pPr algn="ctr"/>
            <a:r>
              <a:rPr lang="es-ES"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Bibliografía</a:t>
            </a:r>
            <a:endParaRPr lang="es-ES" sz="3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2" name="AutoShape 2" descr="Resultado de imagen para conversiones numeric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Rectángulo 10"/>
          <p:cNvSpPr/>
          <p:nvPr/>
        </p:nvSpPr>
        <p:spPr>
          <a:xfrm>
            <a:off x="4573" y="2852936"/>
            <a:ext cx="9011308"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lIns="91440" tIns="45720" rIns="91440" bIns="45720">
            <a:spAutoFit/>
          </a:bodyPr>
          <a:lstStyle/>
          <a:p>
            <a:r>
              <a:rPr lang="es-MX" sz="2000" dirty="0" smtClean="0"/>
              <a:t>Autor: JOSE JIMENEZ GONZALEZ y NATIVIDAD DURO CARRETERO</a:t>
            </a:r>
          </a:p>
          <a:p>
            <a:r>
              <a:rPr lang="es-MX" sz="2000" dirty="0" smtClean="0"/>
              <a:t>Libro: INTRODUCCION A LA COMPUTACION</a:t>
            </a:r>
          </a:p>
          <a:p>
            <a:r>
              <a:rPr lang="es-MX" sz="2000" dirty="0" smtClean="0"/>
              <a:t>Editorial: SANZ Y TORRES, 2001</a:t>
            </a:r>
            <a:endParaRPr lang="es-ES"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2" name="Imagen 11"/>
          <p:cNvPicPr>
            <a:picLocks noChangeAspect="1"/>
          </p:cNvPicPr>
          <p:nvPr/>
        </p:nvPicPr>
        <p:blipFill>
          <a:blip r:embed="rId2">
            <a:duotone>
              <a:schemeClr val="accent5">
                <a:shade val="45000"/>
                <a:satMod val="135000"/>
              </a:schemeClr>
              <a:prstClr val="white"/>
            </a:duotone>
          </a:blip>
          <a:stretch>
            <a:fillRect/>
          </a:stretch>
        </p:blipFill>
        <p:spPr>
          <a:xfrm>
            <a:off x="0" y="387990"/>
            <a:ext cx="9175143" cy="1600850"/>
          </a:xfrm>
          <a:prstGeom prst="rect">
            <a:avLst/>
          </a:prstGeom>
          <a:solidFill>
            <a:srgbClr val="92D050"/>
          </a:solidFill>
        </p:spPr>
      </p:pic>
      <p:sp>
        <p:nvSpPr>
          <p:cNvPr id="6" name="Rectángulo 5"/>
          <p:cNvSpPr/>
          <p:nvPr/>
        </p:nvSpPr>
        <p:spPr>
          <a:xfrm>
            <a:off x="0" y="4146468"/>
            <a:ext cx="9011308"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lIns="91440" tIns="45720" rIns="91440" bIns="45720">
            <a:spAutoFit/>
          </a:bodyPr>
          <a:lstStyle/>
          <a:p>
            <a:r>
              <a:rPr lang="es-MX" sz="2000" dirty="0"/>
              <a:t>Autor: VV.AA.</a:t>
            </a:r>
          </a:p>
          <a:p>
            <a:r>
              <a:rPr lang="es-MX" sz="2000" dirty="0"/>
              <a:t>Libro: INTRODUCCION A LA COMPUTACION</a:t>
            </a:r>
          </a:p>
          <a:p>
            <a:r>
              <a:rPr lang="es-MX" sz="2000" dirty="0"/>
              <a:t>Editorial: ADDISON-WESLEY, 2012</a:t>
            </a:r>
            <a:endParaRPr lang="es-ES"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7" name="Rectángulo 6"/>
          <p:cNvSpPr/>
          <p:nvPr/>
        </p:nvSpPr>
        <p:spPr>
          <a:xfrm>
            <a:off x="12757" y="5440000"/>
            <a:ext cx="9011308"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lIns="91440" tIns="45720" rIns="91440" bIns="45720">
            <a:spAutoFit/>
          </a:bodyPr>
          <a:lstStyle/>
          <a:p>
            <a:r>
              <a:rPr lang="es-MX" sz="2000" dirty="0"/>
              <a:t>Autor: PETER NORTON</a:t>
            </a:r>
          </a:p>
          <a:p>
            <a:r>
              <a:rPr lang="es-MX" sz="2000" dirty="0"/>
              <a:t>Libro: INTRODUCCION A LA COMPUTACION (6ª ED.)</a:t>
            </a:r>
          </a:p>
          <a:p>
            <a:r>
              <a:rPr lang="es-MX" sz="2000" dirty="0"/>
              <a:t>Editorial: MCGRAW-HILL / INTERAMERICANA DE MEXICO, 2006</a:t>
            </a:r>
            <a:endParaRPr lang="es-ES"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245008366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131840" y="1988840"/>
            <a:ext cx="1501565" cy="369332"/>
          </a:xfrm>
          <a:prstGeom prst="rect">
            <a:avLst/>
          </a:prstGeom>
          <a:noFill/>
        </p:spPr>
        <p:txBody>
          <a:bodyPr wrap="none" rtlCol="0">
            <a:spAutoFit/>
          </a:bodyPr>
          <a:lstStyle/>
          <a:p>
            <a:r>
              <a:rPr lang="es-MX" dirty="0" err="1" smtClean="0"/>
              <a:t>biblñograFIA</a:t>
            </a:r>
            <a:endParaRPr lang="es-MX" dirty="0"/>
          </a:p>
        </p:txBody>
      </p:sp>
    </p:spTree>
    <p:extLst>
      <p:ext uri="{BB962C8B-B14F-4D97-AF65-F5344CB8AC3E}">
        <p14:creationId xmlns:p14="http://schemas.microsoft.com/office/powerpoint/2010/main" val="1287489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rot="5400000">
            <a:off x="-3045816" y="3009305"/>
            <a:ext cx="6885384" cy="866775"/>
          </a:xfrm>
          <a:prstGeom prst="rect">
            <a:avLst/>
          </a:prstGeom>
        </p:spPr>
      </p:pic>
      <p:sp>
        <p:nvSpPr>
          <p:cNvPr id="2" name="CuadroTexto 1"/>
          <p:cNvSpPr txBox="1"/>
          <p:nvPr/>
        </p:nvSpPr>
        <p:spPr>
          <a:xfrm>
            <a:off x="840455" y="1556792"/>
            <a:ext cx="8100391" cy="2831544"/>
          </a:xfrm>
          <a:prstGeom prst="rect">
            <a:avLst/>
          </a:prstGeom>
          <a:noFill/>
        </p:spPr>
        <p:txBody>
          <a:bodyPr wrap="square" rtlCol="0">
            <a:spAutoFit/>
          </a:bodyPr>
          <a:lstStyle/>
          <a:p>
            <a:pPr algn="just"/>
            <a:r>
              <a:rPr lang="es-MX" dirty="0" smtClean="0"/>
              <a:t>El material está elaborado como apoyo a clase presencial, el objetivo es cubrir el Tema: HARDWARE</a:t>
            </a:r>
          </a:p>
          <a:p>
            <a:pPr algn="just"/>
            <a:r>
              <a:rPr lang="es-MX" dirty="0" smtClean="0"/>
              <a:t>Cada subtema esta desarrollado con Actividades; para </a:t>
            </a:r>
            <a:r>
              <a:rPr lang="es-MX" dirty="0" smtClean="0"/>
              <a:t>generar </a:t>
            </a:r>
            <a:r>
              <a:rPr lang="es-MX" dirty="0" smtClean="0"/>
              <a:t>aprendizaje </a:t>
            </a:r>
            <a:r>
              <a:rPr lang="es-MX" dirty="0" err="1" smtClean="0"/>
              <a:t>sginficativo</a:t>
            </a:r>
            <a:r>
              <a:rPr lang="es-MX" dirty="0"/>
              <a:t>,</a:t>
            </a:r>
            <a:r>
              <a:rPr lang="es-MX" dirty="0" smtClean="0"/>
              <a:t> que aporten al proceso de E-A</a:t>
            </a:r>
            <a:endParaRPr lang="es-MX" dirty="0"/>
          </a:p>
          <a:p>
            <a:pPr algn="just"/>
            <a:endParaRPr lang="es-MX" dirty="0"/>
          </a:p>
          <a:p>
            <a:pPr algn="just"/>
            <a:r>
              <a:rPr lang="es-MX" b="1" dirty="0"/>
              <a:t>Características de la Presentación:</a:t>
            </a:r>
          </a:p>
          <a:p>
            <a:pPr algn="just"/>
            <a:endParaRPr lang="es-MX" dirty="0"/>
          </a:p>
          <a:p>
            <a:pPr algn="just"/>
            <a:r>
              <a:rPr lang="es-MX" dirty="0"/>
              <a:t>Cada diapositiva esta divida en secciones que </a:t>
            </a:r>
            <a:r>
              <a:rPr lang="es-MX" dirty="0" smtClean="0"/>
              <a:t>se detallan a continuación:</a:t>
            </a:r>
          </a:p>
          <a:p>
            <a:pPr algn="just"/>
            <a:endParaRPr lang="es-MX" dirty="0"/>
          </a:p>
          <a:p>
            <a:pPr algn="just"/>
            <a:r>
              <a:rPr lang="es-MX" sz="1600" b="1" dirty="0" smtClean="0">
                <a:solidFill>
                  <a:srgbClr val="00B050"/>
                </a:solidFill>
              </a:rPr>
              <a:t>Cuadro  </a:t>
            </a:r>
            <a:r>
              <a:rPr lang="es-MX" sz="1600" b="1" dirty="0">
                <a:solidFill>
                  <a:srgbClr val="00B050"/>
                </a:solidFill>
              </a:rPr>
              <a:t>de color</a:t>
            </a:r>
            <a:r>
              <a:rPr lang="es-MX" sz="1600" dirty="0">
                <a:solidFill>
                  <a:srgbClr val="00B050"/>
                </a:solidFill>
              </a:rPr>
              <a:t>:</a:t>
            </a:r>
            <a:r>
              <a:rPr lang="es-MX" sz="1600" dirty="0"/>
              <a:t>   Corresponde al encabezado de la unidad de </a:t>
            </a:r>
            <a:r>
              <a:rPr lang="es-MX" sz="1600" dirty="0" smtClean="0"/>
              <a:t>aprendizaje</a:t>
            </a:r>
            <a:endParaRPr lang="es-MX"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58" y="350292"/>
            <a:ext cx="8577263"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57DA8CBD-546E-4281-A4D8-DE33DB442E32}" type="slidenum">
              <a:rPr lang="es-MX" smtClean="0"/>
              <a:t>6</a:t>
            </a:fld>
            <a:endParaRPr lang="es-MX" dirty="0"/>
          </a:p>
        </p:txBody>
      </p:sp>
      <p:pic>
        <p:nvPicPr>
          <p:cNvPr id="7" name="Imagen 6"/>
          <p:cNvPicPr>
            <a:picLocks noChangeAspect="1"/>
          </p:cNvPicPr>
          <p:nvPr/>
        </p:nvPicPr>
        <p:blipFill>
          <a:blip r:embed="rId4">
            <a:duotone>
              <a:schemeClr val="accent5">
                <a:shade val="45000"/>
                <a:satMod val="135000"/>
              </a:schemeClr>
              <a:prstClr val="white"/>
            </a:duotone>
          </a:blip>
          <a:stretch>
            <a:fillRect/>
          </a:stretch>
        </p:blipFill>
        <p:spPr>
          <a:xfrm>
            <a:off x="840455" y="5247278"/>
            <a:ext cx="8298176" cy="1600850"/>
          </a:xfrm>
          <a:prstGeom prst="rect">
            <a:avLst/>
          </a:prstGeom>
          <a:solidFill>
            <a:srgbClr val="92D050"/>
          </a:solidFill>
        </p:spPr>
      </p:pic>
    </p:spTree>
    <p:extLst>
      <p:ext uri="{BB962C8B-B14F-4D97-AF65-F5344CB8AC3E}">
        <p14:creationId xmlns:p14="http://schemas.microsoft.com/office/powerpoint/2010/main" val="3046835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l="31816" t="25963" r="18439" b="20976"/>
          <a:stretch/>
        </p:blipFill>
        <p:spPr>
          <a:xfrm>
            <a:off x="830264" y="1079922"/>
            <a:ext cx="5940306" cy="5184574"/>
          </a:xfrm>
          <a:prstGeom prst="rect">
            <a:avLst/>
          </a:prstGeom>
        </p:spPr>
      </p:pic>
      <p:pic>
        <p:nvPicPr>
          <p:cNvPr id="9" name="Imagen 8"/>
          <p:cNvPicPr>
            <a:picLocks noChangeAspect="1"/>
          </p:cNvPicPr>
          <p:nvPr/>
        </p:nvPicPr>
        <p:blipFill>
          <a:blip r:embed="rId3"/>
          <a:stretch>
            <a:fillRect/>
          </a:stretch>
        </p:blipFill>
        <p:spPr>
          <a:xfrm rot="5400000">
            <a:off x="-3045816" y="3009305"/>
            <a:ext cx="6885384" cy="866775"/>
          </a:xfrm>
          <a:prstGeom prst="rect">
            <a:avLst/>
          </a:prstGeom>
        </p:spPr>
      </p:pic>
      <p:pic>
        <p:nvPicPr>
          <p:cNvPr id="2150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305" y="476672"/>
            <a:ext cx="8577263"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7299068" y="2555612"/>
            <a:ext cx="1113382" cy="369332"/>
          </a:xfrm>
          <a:prstGeom prst="rect">
            <a:avLst/>
          </a:prstGeom>
          <a:noFill/>
        </p:spPr>
        <p:txBody>
          <a:bodyPr wrap="none" rtlCol="0">
            <a:spAutoFit/>
          </a:bodyPr>
          <a:lstStyle/>
          <a:p>
            <a:r>
              <a:rPr lang="es-ES_tradnl" dirty="0" smtClean="0"/>
              <a:t>Subtema </a:t>
            </a:r>
            <a:endParaRPr lang="es-AR" dirty="0"/>
          </a:p>
        </p:txBody>
      </p:sp>
      <p:sp>
        <p:nvSpPr>
          <p:cNvPr id="11" name="10 CuadroTexto"/>
          <p:cNvSpPr txBox="1"/>
          <p:nvPr/>
        </p:nvSpPr>
        <p:spPr>
          <a:xfrm>
            <a:off x="7329940" y="3861048"/>
            <a:ext cx="1778564" cy="646331"/>
          </a:xfrm>
          <a:prstGeom prst="rect">
            <a:avLst/>
          </a:prstGeom>
          <a:noFill/>
        </p:spPr>
        <p:txBody>
          <a:bodyPr wrap="none" rtlCol="0">
            <a:spAutoFit/>
          </a:bodyPr>
          <a:lstStyle/>
          <a:p>
            <a:r>
              <a:rPr lang="es-ES_tradnl" dirty="0" smtClean="0"/>
              <a:t>Información del</a:t>
            </a:r>
          </a:p>
          <a:p>
            <a:r>
              <a:rPr lang="es-ES_tradnl" dirty="0" smtClean="0"/>
              <a:t>Subtema </a:t>
            </a:r>
            <a:endParaRPr lang="es-AR" dirty="0"/>
          </a:p>
        </p:txBody>
      </p:sp>
      <p:sp>
        <p:nvSpPr>
          <p:cNvPr id="4" name="3 Rectángulo"/>
          <p:cNvSpPr/>
          <p:nvPr/>
        </p:nvSpPr>
        <p:spPr>
          <a:xfrm>
            <a:off x="7164288" y="1169457"/>
            <a:ext cx="1979712" cy="1323439"/>
          </a:xfrm>
          <a:prstGeom prst="rect">
            <a:avLst/>
          </a:prstGeom>
        </p:spPr>
        <p:txBody>
          <a:bodyPr wrap="square">
            <a:spAutoFit/>
          </a:bodyPr>
          <a:lstStyle/>
          <a:p>
            <a:pPr algn="just"/>
            <a:r>
              <a:rPr lang="es-MX" sz="1600" b="1" dirty="0">
                <a:solidFill>
                  <a:srgbClr val="00B050"/>
                </a:solidFill>
              </a:rPr>
              <a:t>Cuadro  de color</a:t>
            </a:r>
            <a:r>
              <a:rPr lang="es-MX" sz="1600" dirty="0">
                <a:solidFill>
                  <a:srgbClr val="00B050"/>
                </a:solidFill>
              </a:rPr>
              <a:t>:</a:t>
            </a:r>
            <a:r>
              <a:rPr lang="es-MX" sz="1600" dirty="0"/>
              <a:t>   Corresponde al encabezado de la unidad de aprendizaje</a:t>
            </a:r>
          </a:p>
        </p:txBody>
      </p:sp>
      <p:sp>
        <p:nvSpPr>
          <p:cNvPr id="5" name="4 Cerrar llave"/>
          <p:cNvSpPr/>
          <p:nvPr/>
        </p:nvSpPr>
        <p:spPr>
          <a:xfrm>
            <a:off x="6997412" y="2564904"/>
            <a:ext cx="166876" cy="432048"/>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AR"/>
          </a:p>
        </p:txBody>
      </p:sp>
      <p:sp>
        <p:nvSpPr>
          <p:cNvPr id="12" name="11 Cerrar llave"/>
          <p:cNvSpPr/>
          <p:nvPr/>
        </p:nvSpPr>
        <p:spPr>
          <a:xfrm>
            <a:off x="6876256" y="3140968"/>
            <a:ext cx="453684" cy="2304256"/>
          </a:xfrm>
          <a:prstGeom prst="rightBrace">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s-AR"/>
          </a:p>
        </p:txBody>
      </p:sp>
      <p:sp>
        <p:nvSpPr>
          <p:cNvPr id="13" name="12 Cerrar llave"/>
          <p:cNvSpPr/>
          <p:nvPr/>
        </p:nvSpPr>
        <p:spPr>
          <a:xfrm>
            <a:off x="6959694" y="1079922"/>
            <a:ext cx="204594" cy="1412974"/>
          </a:xfrm>
          <a:prstGeom prst="righ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AR"/>
          </a:p>
        </p:txBody>
      </p:sp>
      <p:sp>
        <p:nvSpPr>
          <p:cNvPr id="2" name="1 Marcador de número de diapositiva"/>
          <p:cNvSpPr>
            <a:spLocks noGrp="1"/>
          </p:cNvSpPr>
          <p:nvPr>
            <p:ph type="sldNum" sz="quarter" idx="12"/>
          </p:nvPr>
        </p:nvSpPr>
        <p:spPr/>
        <p:txBody>
          <a:bodyPr/>
          <a:lstStyle/>
          <a:p>
            <a:fld id="{57DA8CBD-546E-4281-A4D8-DE33DB442E32}" type="slidenum">
              <a:rPr lang="es-MX" smtClean="0"/>
              <a:t>7</a:t>
            </a:fld>
            <a:endParaRPr lang="es-MX" dirty="0"/>
          </a:p>
        </p:txBody>
      </p:sp>
    </p:spTree>
    <p:extLst>
      <p:ext uri="{BB962C8B-B14F-4D97-AF65-F5344CB8AC3E}">
        <p14:creationId xmlns:p14="http://schemas.microsoft.com/office/powerpoint/2010/main" val="2536581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3"/>
          <a:srcRect l="32282" t="28344" r="18253" b="22438"/>
          <a:stretch/>
        </p:blipFill>
        <p:spPr>
          <a:xfrm>
            <a:off x="799305" y="994420"/>
            <a:ext cx="6233070" cy="4896544"/>
          </a:xfrm>
          <a:prstGeom prst="rect">
            <a:avLst/>
          </a:prstGeom>
        </p:spPr>
      </p:pic>
      <p:pic>
        <p:nvPicPr>
          <p:cNvPr id="9" name="Imagen 8"/>
          <p:cNvPicPr>
            <a:picLocks noChangeAspect="1"/>
          </p:cNvPicPr>
          <p:nvPr/>
        </p:nvPicPr>
        <p:blipFill>
          <a:blip r:embed="rId4"/>
          <a:stretch>
            <a:fillRect/>
          </a:stretch>
        </p:blipFill>
        <p:spPr>
          <a:xfrm rot="5400000">
            <a:off x="-3045816" y="3009305"/>
            <a:ext cx="6885384" cy="866775"/>
          </a:xfrm>
          <a:prstGeom prst="rect">
            <a:avLst/>
          </a:prstGeom>
        </p:spPr>
      </p:pic>
      <p:pic>
        <p:nvPicPr>
          <p:cNvPr id="2150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305" y="476672"/>
            <a:ext cx="8577263"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7259217" y="2538748"/>
            <a:ext cx="1705271" cy="923330"/>
          </a:xfrm>
          <a:prstGeom prst="rect">
            <a:avLst/>
          </a:prstGeom>
          <a:noFill/>
        </p:spPr>
        <p:txBody>
          <a:bodyPr wrap="square" rtlCol="0">
            <a:spAutoFit/>
          </a:bodyPr>
          <a:lstStyle/>
          <a:p>
            <a:r>
              <a:rPr lang="es-ES_tradnl" dirty="0" smtClean="0"/>
              <a:t>Actividad Recomendada enumerada</a:t>
            </a:r>
            <a:endParaRPr lang="es-AR" dirty="0"/>
          </a:p>
        </p:txBody>
      </p:sp>
      <p:sp>
        <p:nvSpPr>
          <p:cNvPr id="11" name="10 CuadroTexto"/>
          <p:cNvSpPr txBox="1"/>
          <p:nvPr/>
        </p:nvSpPr>
        <p:spPr>
          <a:xfrm>
            <a:off x="7329940" y="3861048"/>
            <a:ext cx="1763080" cy="646331"/>
          </a:xfrm>
          <a:prstGeom prst="rect">
            <a:avLst/>
          </a:prstGeom>
          <a:noFill/>
        </p:spPr>
        <p:txBody>
          <a:bodyPr wrap="square" rtlCol="0">
            <a:spAutoFit/>
          </a:bodyPr>
          <a:lstStyle/>
          <a:p>
            <a:r>
              <a:rPr lang="es-ES_tradnl" dirty="0" smtClean="0"/>
              <a:t>Instrucciones de la Actividad</a:t>
            </a:r>
            <a:endParaRPr lang="es-AR" dirty="0"/>
          </a:p>
        </p:txBody>
      </p:sp>
      <p:sp>
        <p:nvSpPr>
          <p:cNvPr id="4" name="3 Rectángulo"/>
          <p:cNvSpPr/>
          <p:nvPr/>
        </p:nvSpPr>
        <p:spPr>
          <a:xfrm>
            <a:off x="7164288" y="1169457"/>
            <a:ext cx="1979712" cy="1323439"/>
          </a:xfrm>
          <a:prstGeom prst="rect">
            <a:avLst/>
          </a:prstGeom>
        </p:spPr>
        <p:txBody>
          <a:bodyPr wrap="square">
            <a:spAutoFit/>
          </a:bodyPr>
          <a:lstStyle/>
          <a:p>
            <a:pPr algn="just"/>
            <a:r>
              <a:rPr lang="es-MX" sz="1600" b="1" dirty="0">
                <a:solidFill>
                  <a:srgbClr val="00B050"/>
                </a:solidFill>
              </a:rPr>
              <a:t>Cuadro  de color</a:t>
            </a:r>
            <a:r>
              <a:rPr lang="es-MX" sz="1600" dirty="0">
                <a:solidFill>
                  <a:srgbClr val="00B050"/>
                </a:solidFill>
              </a:rPr>
              <a:t>:</a:t>
            </a:r>
            <a:r>
              <a:rPr lang="es-MX" sz="1600" dirty="0"/>
              <a:t>   Corresponde al encabezado de la unidad de aprendizaje</a:t>
            </a:r>
          </a:p>
        </p:txBody>
      </p:sp>
      <p:sp>
        <p:nvSpPr>
          <p:cNvPr id="5" name="4 Cerrar llave"/>
          <p:cNvSpPr/>
          <p:nvPr/>
        </p:nvSpPr>
        <p:spPr>
          <a:xfrm>
            <a:off x="6997412" y="2564904"/>
            <a:ext cx="166876" cy="432048"/>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AR"/>
          </a:p>
        </p:txBody>
      </p:sp>
      <p:sp>
        <p:nvSpPr>
          <p:cNvPr id="12" name="11 Cerrar llave"/>
          <p:cNvSpPr/>
          <p:nvPr/>
        </p:nvSpPr>
        <p:spPr>
          <a:xfrm>
            <a:off x="6876256" y="3140968"/>
            <a:ext cx="453684" cy="2304256"/>
          </a:xfrm>
          <a:prstGeom prst="rightBrace">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s-AR"/>
          </a:p>
        </p:txBody>
      </p:sp>
      <p:sp>
        <p:nvSpPr>
          <p:cNvPr id="13" name="12 Cerrar llave"/>
          <p:cNvSpPr/>
          <p:nvPr/>
        </p:nvSpPr>
        <p:spPr>
          <a:xfrm>
            <a:off x="6959694" y="1079922"/>
            <a:ext cx="204594" cy="1412974"/>
          </a:xfrm>
          <a:prstGeom prst="righ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AR"/>
          </a:p>
        </p:txBody>
      </p:sp>
      <p:sp>
        <p:nvSpPr>
          <p:cNvPr id="2" name="1 CuadroTexto"/>
          <p:cNvSpPr txBox="1"/>
          <p:nvPr/>
        </p:nvSpPr>
        <p:spPr>
          <a:xfrm>
            <a:off x="1135793" y="5989804"/>
            <a:ext cx="7779267" cy="923330"/>
          </a:xfrm>
          <a:prstGeom prst="rect">
            <a:avLst/>
          </a:prstGeom>
          <a:noFill/>
        </p:spPr>
        <p:txBody>
          <a:bodyPr wrap="square" rtlCol="0">
            <a:spAutoFit/>
          </a:bodyPr>
          <a:lstStyle/>
          <a:p>
            <a:r>
              <a:rPr lang="es-ES_tradnl" dirty="0" smtClean="0"/>
              <a:t>La actividad recomendada esta ubicada posterior a la presentación del sistema; tiene como propósito generar aprendizaje significativo en el estudiante</a:t>
            </a:r>
            <a:endParaRPr lang="es-AR" dirty="0"/>
          </a:p>
        </p:txBody>
      </p:sp>
      <p:sp>
        <p:nvSpPr>
          <p:cNvPr id="6" name="5 Marcador de número de diapositiva"/>
          <p:cNvSpPr>
            <a:spLocks noGrp="1"/>
          </p:cNvSpPr>
          <p:nvPr>
            <p:ph type="sldNum" sz="quarter" idx="12"/>
          </p:nvPr>
        </p:nvSpPr>
        <p:spPr/>
        <p:txBody>
          <a:bodyPr/>
          <a:lstStyle/>
          <a:p>
            <a:fld id="{57DA8CBD-546E-4281-A4D8-DE33DB442E32}" type="slidenum">
              <a:rPr lang="es-MX" smtClean="0"/>
              <a:t>8</a:t>
            </a:fld>
            <a:endParaRPr lang="es-MX" dirty="0"/>
          </a:p>
        </p:txBody>
      </p:sp>
    </p:spTree>
    <p:extLst>
      <p:ext uri="{BB962C8B-B14F-4D97-AF65-F5344CB8AC3E}">
        <p14:creationId xmlns:p14="http://schemas.microsoft.com/office/powerpoint/2010/main" val="107379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rot="5400000">
            <a:off x="-3045816" y="3009305"/>
            <a:ext cx="6885384" cy="866775"/>
          </a:xfrm>
          <a:prstGeom prst="rect">
            <a:avLst/>
          </a:prstGeom>
        </p:spPr>
      </p:pic>
      <p:sp>
        <p:nvSpPr>
          <p:cNvPr id="14" name="Rectángulo 4"/>
          <p:cNvSpPr/>
          <p:nvPr/>
        </p:nvSpPr>
        <p:spPr>
          <a:xfrm>
            <a:off x="818387" y="404664"/>
            <a:ext cx="2745047" cy="707886"/>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tabLst>
                <a:tab pos="361950" algn="l"/>
              </a:tabLst>
            </a:pPr>
            <a:r>
              <a:rPr lang="es-ES" sz="4000" b="1" dirty="0" smtClean="0">
                <a:ln/>
                <a:solidFill>
                  <a:schemeClr val="accent3"/>
                </a:solidFill>
              </a:rPr>
              <a:t>Contenido</a:t>
            </a:r>
            <a:endParaRPr lang="es-ES" sz="4000" b="1" cap="none" spc="0" dirty="0">
              <a:ln/>
              <a:solidFill>
                <a:schemeClr val="accent3"/>
              </a:solidFill>
              <a:effectLst/>
            </a:endParaRPr>
          </a:p>
        </p:txBody>
      </p:sp>
      <p:sp>
        <p:nvSpPr>
          <p:cNvPr id="2" name="1 CuadroTexto"/>
          <p:cNvSpPr txBox="1"/>
          <p:nvPr/>
        </p:nvSpPr>
        <p:spPr>
          <a:xfrm>
            <a:off x="1187624" y="1501517"/>
            <a:ext cx="6988548" cy="4801314"/>
          </a:xfrm>
          <a:prstGeom prst="rect">
            <a:avLst/>
          </a:prstGeom>
          <a:noFill/>
        </p:spPr>
        <p:txBody>
          <a:bodyPr wrap="square" rtlCol="0">
            <a:spAutoFit/>
          </a:bodyPr>
          <a:lstStyle/>
          <a:p>
            <a:pPr marL="342900" indent="-342900">
              <a:buFont typeface="+mj-lt"/>
              <a:buAutoNum type="arabicPeriod"/>
            </a:pPr>
            <a:r>
              <a:rPr lang="es-ES_tradnl" b="1" dirty="0" smtClean="0"/>
              <a:t>Introducción</a:t>
            </a:r>
          </a:p>
          <a:p>
            <a:pPr marL="342900" indent="-342900">
              <a:buFont typeface="+mj-lt"/>
              <a:buAutoNum type="arabicPeriod"/>
            </a:pPr>
            <a:r>
              <a:rPr lang="es-ES_tradnl" b="1" i="1" dirty="0">
                <a:solidFill>
                  <a:srgbClr val="0070C0"/>
                </a:solidFill>
              </a:rPr>
              <a:t>Pc : Actividad No.1</a:t>
            </a:r>
          </a:p>
          <a:p>
            <a:pPr marL="342900" indent="-342900">
              <a:buFont typeface="+mj-lt"/>
              <a:buAutoNum type="arabicPeriod"/>
            </a:pPr>
            <a:r>
              <a:rPr lang="es-ES_tradnl" b="1" dirty="0" smtClean="0"/>
              <a:t>PC: Dispositivos de Entrada y Salida</a:t>
            </a:r>
            <a:endParaRPr lang="es-ES_tradnl" b="1" dirty="0"/>
          </a:p>
          <a:p>
            <a:pPr marL="342900" indent="-342900">
              <a:buFont typeface="+mj-lt"/>
              <a:buAutoNum type="arabicPeriod"/>
            </a:pPr>
            <a:r>
              <a:rPr lang="es-ES_tradnl" b="1" dirty="0" smtClean="0"/>
              <a:t>Tarjeta Madre</a:t>
            </a:r>
          </a:p>
          <a:p>
            <a:pPr marL="342900" indent="-342900">
              <a:buFont typeface="+mj-lt"/>
              <a:buAutoNum type="arabicPeriod"/>
            </a:pPr>
            <a:r>
              <a:rPr lang="es-ES_tradnl" b="1" i="1" dirty="0" smtClean="0">
                <a:solidFill>
                  <a:srgbClr val="0070C0"/>
                </a:solidFill>
              </a:rPr>
              <a:t>Arquitectura de la Tarjeta Madre : Actividad 2</a:t>
            </a:r>
          </a:p>
          <a:p>
            <a:pPr marL="342900" indent="-342900">
              <a:buFont typeface="+mj-lt"/>
              <a:buAutoNum type="arabicPeriod"/>
            </a:pPr>
            <a:r>
              <a:rPr lang="es-ES_tradnl" b="1" i="1" dirty="0">
                <a:solidFill>
                  <a:srgbClr val="0070C0"/>
                </a:solidFill>
              </a:rPr>
              <a:t>Arquitectura de la Tarjeta Madre : Actividad </a:t>
            </a:r>
            <a:r>
              <a:rPr lang="es-ES_tradnl" b="1" i="1" dirty="0" smtClean="0">
                <a:solidFill>
                  <a:srgbClr val="0070C0"/>
                </a:solidFill>
              </a:rPr>
              <a:t>3</a:t>
            </a:r>
            <a:endParaRPr lang="es-ES_tradnl" b="1" i="1" dirty="0">
              <a:solidFill>
                <a:srgbClr val="0070C0"/>
              </a:solidFill>
            </a:endParaRPr>
          </a:p>
          <a:p>
            <a:pPr marL="342900" indent="-342900">
              <a:buFont typeface="+mj-lt"/>
              <a:buAutoNum type="arabicPeriod"/>
            </a:pPr>
            <a:r>
              <a:rPr lang="es-ES_tradnl" b="1" dirty="0" smtClean="0"/>
              <a:t>Almacenamiento Principal</a:t>
            </a:r>
          </a:p>
          <a:p>
            <a:pPr marL="342900" indent="-342900">
              <a:buFont typeface="+mj-lt"/>
              <a:buAutoNum type="arabicPeriod"/>
            </a:pPr>
            <a:r>
              <a:rPr lang="es-ES_tradnl" b="1" dirty="0"/>
              <a:t>Almacenamiento </a:t>
            </a:r>
            <a:r>
              <a:rPr lang="es-ES_tradnl" b="1" dirty="0" smtClean="0"/>
              <a:t>Memorias ROM</a:t>
            </a:r>
          </a:p>
          <a:p>
            <a:pPr marL="342900" indent="-342900">
              <a:buFont typeface="+mj-lt"/>
              <a:buAutoNum type="arabicPeriod"/>
            </a:pPr>
            <a:r>
              <a:rPr lang="es-ES_tradnl" b="1" i="1" dirty="0">
                <a:solidFill>
                  <a:srgbClr val="0070C0"/>
                </a:solidFill>
              </a:rPr>
              <a:t>Almacenamiento ROM: Actividad </a:t>
            </a:r>
            <a:r>
              <a:rPr lang="es-ES_tradnl" b="1" i="1" dirty="0" smtClean="0">
                <a:solidFill>
                  <a:srgbClr val="0070C0"/>
                </a:solidFill>
              </a:rPr>
              <a:t>4</a:t>
            </a:r>
          </a:p>
          <a:p>
            <a:pPr marL="342900" indent="-342900">
              <a:buFont typeface="+mj-lt"/>
              <a:buAutoNum type="arabicPeriod"/>
            </a:pPr>
            <a:r>
              <a:rPr lang="es-ES_tradnl" b="1" dirty="0"/>
              <a:t>Almacenamiento </a:t>
            </a:r>
            <a:r>
              <a:rPr lang="es-ES_tradnl" b="1" dirty="0" smtClean="0"/>
              <a:t>Secundario</a:t>
            </a:r>
          </a:p>
          <a:p>
            <a:pPr marL="342900" indent="-342900">
              <a:buFont typeface="+mj-lt"/>
              <a:buAutoNum type="arabicPeriod"/>
            </a:pPr>
            <a:r>
              <a:rPr lang="es-ES_tradnl" b="1" i="1" dirty="0">
                <a:solidFill>
                  <a:srgbClr val="0070C0"/>
                </a:solidFill>
              </a:rPr>
              <a:t>Almacenamiento Disco Duro: Actividad </a:t>
            </a:r>
            <a:r>
              <a:rPr lang="es-ES_tradnl" b="1" i="1" dirty="0" smtClean="0">
                <a:solidFill>
                  <a:srgbClr val="0070C0"/>
                </a:solidFill>
              </a:rPr>
              <a:t>5</a:t>
            </a:r>
          </a:p>
          <a:p>
            <a:pPr marL="342900" indent="-342900">
              <a:buFont typeface="+mj-lt"/>
              <a:buAutoNum type="arabicPeriod"/>
            </a:pPr>
            <a:r>
              <a:rPr lang="es-ES_tradnl" b="1" i="1" dirty="0" smtClean="0">
                <a:solidFill>
                  <a:srgbClr val="0070C0"/>
                </a:solidFill>
              </a:rPr>
              <a:t>Dispositivos de Almacenamiento: Actividad 6</a:t>
            </a:r>
          </a:p>
          <a:p>
            <a:pPr marL="342900" indent="-342900">
              <a:buFont typeface="+mj-lt"/>
              <a:buAutoNum type="arabicPeriod"/>
            </a:pPr>
            <a:r>
              <a:rPr lang="es-ES_tradnl" b="1" dirty="0"/>
              <a:t>Unidad Central de Procesamiento</a:t>
            </a:r>
          </a:p>
          <a:p>
            <a:pPr marL="342900" indent="-342900">
              <a:buFont typeface="+mj-lt"/>
              <a:buAutoNum type="arabicPeriod"/>
            </a:pPr>
            <a:r>
              <a:rPr lang="es-ES_tradnl" b="1" dirty="0"/>
              <a:t>Sistemas de </a:t>
            </a:r>
            <a:r>
              <a:rPr lang="es-ES_tradnl" b="1" dirty="0" smtClean="0"/>
              <a:t>Numeración</a:t>
            </a:r>
          </a:p>
          <a:p>
            <a:pPr marL="342900" indent="-342900">
              <a:buFont typeface="+mj-lt"/>
              <a:buAutoNum type="arabicPeriod"/>
            </a:pPr>
            <a:r>
              <a:rPr lang="es-ES_tradnl" b="1" dirty="0"/>
              <a:t> </a:t>
            </a:r>
            <a:r>
              <a:rPr lang="es-ES_tradnl" b="1" dirty="0" smtClean="0"/>
              <a:t>Recomendaciones</a:t>
            </a:r>
            <a:endParaRPr lang="es-ES_tradnl" b="1" dirty="0"/>
          </a:p>
          <a:p>
            <a:pPr marL="342900" indent="-342900">
              <a:buFont typeface="+mj-lt"/>
              <a:buAutoNum type="arabicPeriod"/>
            </a:pPr>
            <a:endParaRPr lang="es-ES_tradnl" b="1" i="1" dirty="0" smtClean="0">
              <a:solidFill>
                <a:srgbClr val="0070C0"/>
              </a:solidFill>
            </a:endParaRPr>
          </a:p>
          <a:p>
            <a:endParaRPr lang="es-AR" dirty="0"/>
          </a:p>
        </p:txBody>
      </p:sp>
      <p:sp>
        <p:nvSpPr>
          <p:cNvPr id="3" name="2 Marcador de número de diapositiva"/>
          <p:cNvSpPr>
            <a:spLocks noGrp="1"/>
          </p:cNvSpPr>
          <p:nvPr>
            <p:ph type="sldNum" sz="quarter" idx="12"/>
          </p:nvPr>
        </p:nvSpPr>
        <p:spPr/>
        <p:txBody>
          <a:bodyPr/>
          <a:lstStyle/>
          <a:p>
            <a:fld id="{57DA8CBD-546E-4281-A4D8-DE33DB442E32}" type="slidenum">
              <a:rPr lang="es-MX" smtClean="0"/>
              <a:t>9</a:t>
            </a:fld>
            <a:endParaRPr lang="es-MX" dirty="0"/>
          </a:p>
        </p:txBody>
      </p:sp>
    </p:spTree>
    <p:extLst>
      <p:ext uri="{BB962C8B-B14F-4D97-AF65-F5344CB8AC3E}">
        <p14:creationId xmlns:p14="http://schemas.microsoft.com/office/powerpoint/2010/main" val="33843607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595</TotalTime>
  <Words>1531</Words>
  <Application>Microsoft Office PowerPoint</Application>
  <PresentationFormat>Presentación en pantalla (4:3)</PresentationFormat>
  <Paragraphs>245</Paragraphs>
  <Slides>53</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53</vt:i4>
      </vt:variant>
    </vt:vector>
  </HeadingPairs>
  <TitlesOfParts>
    <vt:vector size="59" baseType="lpstr">
      <vt:lpstr>Arial</vt:lpstr>
      <vt:lpstr>Calibri</vt:lpstr>
      <vt:lpstr>Constantia</vt:lpstr>
      <vt:lpstr>Times New Roman</vt:lpstr>
      <vt:lpstr>Wingdings 2</vt:lpstr>
      <vt:lpstr>Flujo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Administrador</dc:creator>
  <cp:lastModifiedBy>Nelly</cp:lastModifiedBy>
  <cp:revision>55</cp:revision>
  <dcterms:created xsi:type="dcterms:W3CDTF">2013-12-04T01:44:40Z</dcterms:created>
  <dcterms:modified xsi:type="dcterms:W3CDTF">2017-10-13T23:55:52Z</dcterms:modified>
</cp:coreProperties>
</file>