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7" r:id="rId2"/>
    <p:sldId id="286" r:id="rId3"/>
    <p:sldId id="287" r:id="rId4"/>
    <p:sldId id="288"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18.wmf"/><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4FC341-A99B-410B-AAEF-13041EF1261B}" type="datetimeFigureOut">
              <a:rPr lang="es-MX" smtClean="0"/>
              <a:pPr/>
              <a:t>06/09/2017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67258B-EE43-4689-8718-44FB8CB1C709}" type="slidenum">
              <a:rPr lang="es-MX" smtClean="0"/>
              <a:pPr/>
              <a:t>‹Nº›</a:t>
            </a:fld>
            <a:endParaRPr lang="es-MX"/>
          </a:p>
        </p:txBody>
      </p:sp>
    </p:spTree>
    <p:extLst>
      <p:ext uri="{BB962C8B-B14F-4D97-AF65-F5344CB8AC3E}">
        <p14:creationId xmlns:p14="http://schemas.microsoft.com/office/powerpoint/2010/main" val="277910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37BEAD3-5A17-4B89-90B8-8A9261BCE96B}" type="slidenum">
              <a:rPr lang="en-US" smtClean="0"/>
              <a:pPr/>
              <a:t>1</a:t>
            </a:fld>
            <a:endParaRPr lang="en-US" smtClean="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s-MX"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25963"/>
          </a:xfrm>
        </p:spPr>
        <p:txBody>
          <a:bodyPr/>
          <a:lstStyle/>
          <a:p>
            <a:pPr lvl="0"/>
            <a:endParaRPr lang="es-MX" noProof="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67E409F-1629-4209-9402-45C1485C518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E4533B5-AB12-4939-B62A-E09F2205E9E0}" type="datetimeFigureOut">
              <a:rPr lang="es-MX" smtClean="0"/>
              <a:pPr/>
              <a:t>06/09/2017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373EFD9-905B-4AEA-8118-8CF6E5BA6307}"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4533B5-AB12-4939-B62A-E09F2205E9E0}" type="datetimeFigureOut">
              <a:rPr lang="es-MX" smtClean="0"/>
              <a:pPr/>
              <a:t>06/09/2017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73EFD9-905B-4AEA-8118-8CF6E5BA6307}"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8.wmf"/><Relationship Id="rId5" Type="http://schemas.openxmlformats.org/officeDocument/2006/relationships/oleObject" Target="../embeddings/oleObject2.bin"/><Relationship Id="rId4" Type="http://schemas.openxmlformats.org/officeDocument/2006/relationships/image" Target="../media/image17.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0.jpeg"/><Relationship Id="rId4" Type="http://schemas.openxmlformats.org/officeDocument/2006/relationships/image" Target="../media/image19.wm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2.jpeg"/><Relationship Id="rId4" Type="http://schemas.openxmlformats.org/officeDocument/2006/relationships/image" Target="../media/image21.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3.wmf"/></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oleObject" Target="../embeddings/oleObject6.bin"/><Relationship Id="rId7" Type="http://schemas.openxmlformats.org/officeDocument/2006/relationships/image" Target="../media/image27.jpe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8.wmf"/><Relationship Id="rId5" Type="http://schemas.openxmlformats.org/officeDocument/2006/relationships/oleObject" Target="../embeddings/oleObject7.bin"/><Relationship Id="rId4" Type="http://schemas.openxmlformats.org/officeDocument/2006/relationships/image" Target="../media/image25.wmf"/><Relationship Id="rId9" Type="http://schemas.openxmlformats.org/officeDocument/2006/relationships/image" Target="../media/image26.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oleObject" Target="../embeddings/oleObject9.bin"/><Relationship Id="rId7"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31.jpeg"/><Relationship Id="rId4" Type="http://schemas.openxmlformats.org/officeDocument/2006/relationships/image" Target="../media/image28.wmf"/><Relationship Id="rId9" Type="http://schemas.openxmlformats.org/officeDocument/2006/relationships/image" Target="../media/image30.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hyperlink" Target="http://www.google.com.mx/url?sa=i&amp;rct=j&amp;q=&amp;esrc=s&amp;source=images&amp;cd=&amp;cad=rja&amp;uact=8&amp;docid=Pc9MGVqro6aJ2M&amp;tbnid=m9TheatyUy6D8M:&amp;ved=0CAUQjRw&amp;url=http://portaltransparencia.gob.mx/pot/directorio/begin.do?method=begin&amp;_idDependencia=18100&amp;ei=cjFlU4PCO4eS8AGwtoFw&amp;bvm=bv.65788261,d.aWw&amp;psig=AFQjCNE7Nl5tQn7tuckvuHjk-suh77zZzQ&amp;ust=1399227114220730"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2.xml"/><Relationship Id="rId4" Type="http://schemas.openxmlformats.org/officeDocument/2006/relationships/image" Target="../media/image40.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financialsense.com/sites/default/files/users/u673/images/2012/0313/world-energy-consumption-by-source.png"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012825" y="6202363"/>
            <a:ext cx="184150" cy="276225"/>
          </a:xfrm>
          <a:prstGeom prst="rect">
            <a:avLst/>
          </a:prstGeom>
          <a:noFill/>
          <a:ln w="9525">
            <a:noFill/>
            <a:miter lim="800000"/>
            <a:headEnd/>
            <a:tailEnd/>
          </a:ln>
        </p:spPr>
        <p:txBody>
          <a:bodyPr wrap="none">
            <a:spAutoFit/>
          </a:bodyPr>
          <a:lstStyle/>
          <a:p>
            <a:endParaRPr lang="es-MX" sz="1200">
              <a:cs typeface="Times New Roman" pitchFamily="18" charset="0"/>
            </a:endParaRPr>
          </a:p>
        </p:txBody>
      </p:sp>
      <p:sp>
        <p:nvSpPr>
          <p:cNvPr id="12291" name="9 Rectángulo"/>
          <p:cNvSpPr>
            <a:spLocks noChangeArrowheads="1"/>
          </p:cNvSpPr>
          <p:nvPr/>
        </p:nvSpPr>
        <p:spPr bwMode="auto">
          <a:xfrm>
            <a:off x="228600" y="609600"/>
            <a:ext cx="8686800" cy="5638800"/>
          </a:xfrm>
          <a:prstGeom prst="rect">
            <a:avLst/>
          </a:prstGeom>
          <a:blipFill dpi="0" rotWithShape="1">
            <a:blip r:embed="rId3" cstate="print">
              <a:alphaModFix amt="36000"/>
            </a:blip>
            <a:srcRect/>
            <a:stretch>
              <a:fillRect/>
            </a:stretch>
          </a:blipFill>
          <a:ln w="9525" algn="ctr">
            <a:solidFill>
              <a:schemeClr val="tx1"/>
            </a:solidFill>
            <a:round/>
            <a:headEnd/>
            <a:tailEnd/>
          </a:ln>
        </p:spPr>
        <p:txBody>
          <a:bodyPr/>
          <a:lstStyle/>
          <a:p>
            <a:endParaRPr lang="es-MX"/>
          </a:p>
        </p:txBody>
      </p:sp>
      <p:sp>
        <p:nvSpPr>
          <p:cNvPr id="13" name="Rectangle 2"/>
          <p:cNvSpPr txBox="1">
            <a:spLocks noChangeArrowheads="1"/>
          </p:cNvSpPr>
          <p:nvPr/>
        </p:nvSpPr>
        <p:spPr bwMode="auto">
          <a:xfrm>
            <a:off x="866691" y="1295400"/>
            <a:ext cx="7620000" cy="1371600"/>
          </a:xfrm>
          <a:prstGeom prst="rect">
            <a:avLst/>
          </a:prstGeom>
          <a:noFill/>
          <a:ln w="9525">
            <a:noFill/>
            <a:miter lim="800000"/>
            <a:headEnd/>
            <a:tailEnd/>
          </a:ln>
        </p:spPr>
        <p:txBody>
          <a:bodyPr anchor="ctr"/>
          <a:lstStyle/>
          <a:p>
            <a:pPr algn="ctr">
              <a:spcBef>
                <a:spcPct val="20000"/>
              </a:spcBef>
              <a:spcAft>
                <a:spcPct val="20000"/>
              </a:spcAft>
              <a:defRPr/>
            </a:pPr>
            <a:r>
              <a:rPr lang="es-MX" sz="2800" kern="0" dirty="0" smtClean="0">
                <a:solidFill>
                  <a:srgbClr val="A50021"/>
                </a:solidFill>
                <a:latin typeface="Arial Rounded MT Bold" pitchFamily="34" charset="0"/>
                <a:ea typeface="+mj-ea"/>
                <a:cs typeface="+mj-cs"/>
              </a:rPr>
              <a:t>RADIACIÓN:</a:t>
            </a:r>
          </a:p>
          <a:p>
            <a:pPr algn="ctr">
              <a:spcBef>
                <a:spcPct val="20000"/>
              </a:spcBef>
              <a:spcAft>
                <a:spcPct val="20000"/>
              </a:spcAft>
              <a:defRPr/>
            </a:pPr>
            <a:r>
              <a:rPr lang="es-MX" sz="2800" kern="0" dirty="0" smtClean="0">
                <a:solidFill>
                  <a:srgbClr val="A50021"/>
                </a:solidFill>
                <a:latin typeface="Arial Rounded MT Bold" pitchFamily="34" charset="0"/>
                <a:ea typeface="+mj-ea"/>
                <a:cs typeface="+mj-cs"/>
              </a:rPr>
              <a:t> </a:t>
            </a:r>
            <a:r>
              <a:rPr lang="es-MX" sz="2000" kern="0" dirty="0" smtClean="0">
                <a:solidFill>
                  <a:srgbClr val="A50021"/>
                </a:solidFill>
                <a:latin typeface="Arial Rounded MT Bold" pitchFamily="34" charset="0"/>
                <a:ea typeface="+mj-ea"/>
                <a:cs typeface="+mj-cs"/>
              </a:rPr>
              <a:t>ANTECEDENTES, ESPECTRO ELECTROMAGNÉTICO Y USO PACÍFICO DE LA ENERGÍA ATÓMICA</a:t>
            </a:r>
            <a:endParaRPr lang="en-US" sz="2000" kern="0" dirty="0">
              <a:solidFill>
                <a:srgbClr val="A50021"/>
              </a:solidFill>
              <a:latin typeface="Arial Rounded MT Bold" pitchFamily="34" charset="0"/>
              <a:ea typeface="+mj-ea"/>
              <a:cs typeface="+mj-cs"/>
            </a:endParaRPr>
          </a:p>
        </p:txBody>
      </p:sp>
      <p:sp>
        <p:nvSpPr>
          <p:cNvPr id="14" name="Rectangle 3"/>
          <p:cNvSpPr txBox="1">
            <a:spLocks noChangeArrowheads="1"/>
          </p:cNvSpPr>
          <p:nvPr/>
        </p:nvSpPr>
        <p:spPr bwMode="auto">
          <a:xfrm>
            <a:off x="838200" y="3352800"/>
            <a:ext cx="7391400" cy="1447800"/>
          </a:xfrm>
          <a:prstGeom prst="rect">
            <a:avLst/>
          </a:prstGeom>
          <a:noFill/>
          <a:ln w="9525">
            <a:noFill/>
            <a:miter lim="800000"/>
            <a:headEnd/>
            <a:tailEnd/>
          </a:ln>
        </p:spPr>
        <p:txBody>
          <a:bodyPr/>
          <a:lstStyle/>
          <a:p>
            <a:pPr algn="ctr">
              <a:lnSpc>
                <a:spcPct val="80000"/>
              </a:lnSpc>
              <a:spcBef>
                <a:spcPct val="20000"/>
              </a:spcBef>
              <a:spcAft>
                <a:spcPct val="20000"/>
              </a:spcAft>
              <a:buClr>
                <a:srgbClr val="FF0000"/>
              </a:buClr>
              <a:defRPr/>
            </a:pPr>
            <a:r>
              <a:rPr lang="es-MX" sz="2400" kern="0" dirty="0">
                <a:solidFill>
                  <a:srgbClr val="996633"/>
                </a:solidFill>
                <a:latin typeface="Verdana" pitchFamily="34" charset="0"/>
              </a:rPr>
              <a:t>Jorge Alejandro Loza Yáñez</a:t>
            </a:r>
            <a:endParaRPr lang="en-US" sz="2400" kern="0" dirty="0">
              <a:solidFill>
                <a:srgbClr val="996633"/>
              </a:solidFill>
              <a:latin typeface="Verdana" pitchFamily="34" charset="0"/>
            </a:endParaRPr>
          </a:p>
          <a:p>
            <a:pPr algn="ctr">
              <a:lnSpc>
                <a:spcPct val="80000"/>
              </a:lnSpc>
              <a:spcBef>
                <a:spcPct val="20000"/>
              </a:spcBef>
              <a:spcAft>
                <a:spcPct val="20000"/>
              </a:spcAft>
              <a:buClr>
                <a:srgbClr val="FF0000"/>
              </a:buClr>
              <a:defRPr/>
            </a:pPr>
            <a:r>
              <a:rPr lang="es-MX" kern="0" dirty="0">
                <a:solidFill>
                  <a:srgbClr val="996633"/>
                </a:solidFill>
                <a:latin typeface="Verdana" pitchFamily="34" charset="0"/>
              </a:rPr>
              <a:t>Universidad Autónoma del Estado de México</a:t>
            </a:r>
          </a:p>
          <a:p>
            <a:pPr algn="ctr">
              <a:lnSpc>
                <a:spcPct val="80000"/>
              </a:lnSpc>
              <a:spcBef>
                <a:spcPct val="20000"/>
              </a:spcBef>
              <a:spcAft>
                <a:spcPct val="20000"/>
              </a:spcAft>
              <a:buClr>
                <a:srgbClr val="FF0000"/>
              </a:buClr>
              <a:defRPr/>
            </a:pPr>
            <a:r>
              <a:rPr lang="es-MX" kern="0" dirty="0">
                <a:solidFill>
                  <a:srgbClr val="996633"/>
                </a:solidFill>
                <a:latin typeface="Verdana" pitchFamily="34" charset="0"/>
              </a:rPr>
              <a:t>Facultad de Ingeniería</a:t>
            </a:r>
            <a:endParaRPr lang="tr-TR" kern="0" dirty="0">
              <a:solidFill>
                <a:srgbClr val="996633"/>
              </a:solidFill>
              <a:latin typeface="Verdana" pitchFamily="34" charset="0"/>
            </a:endParaRPr>
          </a:p>
          <a:p>
            <a:pPr algn="ctr">
              <a:lnSpc>
                <a:spcPct val="80000"/>
              </a:lnSpc>
              <a:spcBef>
                <a:spcPct val="20000"/>
              </a:spcBef>
              <a:spcAft>
                <a:spcPct val="20000"/>
              </a:spcAft>
              <a:buClr>
                <a:srgbClr val="FF0000"/>
              </a:buClr>
              <a:defRPr/>
            </a:pPr>
            <a:endParaRPr lang="tr-TR" sz="2400" kern="0" dirty="0">
              <a:solidFill>
                <a:srgbClr val="996633"/>
              </a:solidFill>
              <a:latin typeface="Verdana" pitchFamily="34" charset="0"/>
            </a:endParaRPr>
          </a:p>
          <a:p>
            <a:pPr algn="ctr">
              <a:lnSpc>
                <a:spcPct val="80000"/>
              </a:lnSpc>
              <a:spcBef>
                <a:spcPct val="20000"/>
              </a:spcBef>
              <a:spcAft>
                <a:spcPct val="20000"/>
              </a:spcAft>
              <a:buClr>
                <a:srgbClr val="FF0000"/>
              </a:buClr>
              <a:defRPr/>
            </a:pPr>
            <a:endParaRPr lang="en-US" sz="2400" kern="0" dirty="0">
              <a:solidFill>
                <a:srgbClr val="996633"/>
              </a:solidFill>
              <a:latin typeface="Verdana" pitchFamily="34" charset="0"/>
            </a:endParaRPr>
          </a:p>
          <a:p>
            <a:pPr algn="ctr">
              <a:lnSpc>
                <a:spcPct val="80000"/>
              </a:lnSpc>
              <a:spcBef>
                <a:spcPct val="20000"/>
              </a:spcBef>
              <a:spcAft>
                <a:spcPct val="20000"/>
              </a:spcAft>
              <a:buClr>
                <a:srgbClr val="FF0000"/>
              </a:buClr>
              <a:defRPr/>
            </a:pPr>
            <a:endParaRPr lang="en-US" sz="2400" kern="0" dirty="0">
              <a:solidFill>
                <a:srgbClr val="996633"/>
              </a:solidFill>
              <a:latin typeface="Verdana" pitchFamily="34" charset="0"/>
            </a:endParaRPr>
          </a:p>
        </p:txBody>
      </p:sp>
      <p:sp>
        <p:nvSpPr>
          <p:cNvPr id="2" name="CuadroTexto 1"/>
          <p:cNvSpPr txBox="1"/>
          <p:nvPr/>
        </p:nvSpPr>
        <p:spPr>
          <a:xfrm>
            <a:off x="467544" y="5235534"/>
            <a:ext cx="7762056" cy="523220"/>
          </a:xfrm>
          <a:prstGeom prst="rect">
            <a:avLst/>
          </a:prstGeom>
          <a:noFill/>
        </p:spPr>
        <p:txBody>
          <a:bodyPr wrap="square" rtlCol="0">
            <a:spAutoFit/>
          </a:bodyPr>
          <a:lstStyle/>
          <a:p>
            <a:r>
              <a:rPr lang="es-MX" sz="1400" dirty="0" smtClean="0"/>
              <a:t>Relación: ISES. Transferencia de Calor (L43923). Unidad de aprendizaje - Radiación: Antecedentes, conceptos fundamentales, espectro electromagnético y propiedades de la radiación.</a:t>
            </a:r>
            <a:endParaRPr lang="es-MX"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File:Ascó nuclear power plant - smokestack.JPG"/>
          <p:cNvPicPr>
            <a:picLocks noChangeAspect="1" noChangeArrowheads="1"/>
          </p:cNvPicPr>
          <p:nvPr/>
        </p:nvPicPr>
        <p:blipFill>
          <a:blip r:embed="rId2" cstate="print"/>
          <a:srcRect/>
          <a:stretch>
            <a:fillRect/>
          </a:stretch>
        </p:blipFill>
        <p:spPr bwMode="auto">
          <a:xfrm>
            <a:off x="0" y="0"/>
            <a:ext cx="9144000" cy="7029450"/>
          </a:xfrm>
          <a:prstGeom prst="rect">
            <a:avLst/>
          </a:prstGeom>
          <a:noFill/>
          <a:ln w="9525">
            <a:noFill/>
            <a:miter lim="800000"/>
            <a:headEnd/>
            <a:tailEnd/>
          </a:ln>
        </p:spPr>
      </p:pic>
      <p:sp>
        <p:nvSpPr>
          <p:cNvPr id="45059" name="7 Rectángulo"/>
          <p:cNvSpPr>
            <a:spLocks noChangeArrowheads="1"/>
          </p:cNvSpPr>
          <p:nvPr/>
        </p:nvSpPr>
        <p:spPr bwMode="auto">
          <a:xfrm>
            <a:off x="1403350" y="115888"/>
            <a:ext cx="4779963" cy="523875"/>
          </a:xfrm>
          <a:prstGeom prst="rect">
            <a:avLst/>
          </a:prstGeom>
          <a:solidFill>
            <a:srgbClr val="B9F874"/>
          </a:solidFill>
          <a:ln w="9525">
            <a:solidFill>
              <a:schemeClr val="tx1"/>
            </a:solidFill>
            <a:miter lim="800000"/>
            <a:headEnd/>
            <a:tailEnd/>
          </a:ln>
        </p:spPr>
        <p:txBody>
          <a:bodyPr>
            <a:spAutoFit/>
          </a:bodyPr>
          <a:lstStyle/>
          <a:p>
            <a:pPr algn="ctr" eaLnBrk="0" hangingPunct="0"/>
            <a:r>
              <a:rPr lang="es-ES" sz="2800" b="1">
                <a:latin typeface="Courier New" pitchFamily="49" charset="0"/>
                <a:cs typeface="Courier New" pitchFamily="49" charset="0"/>
              </a:rPr>
              <a:t>2 </a:t>
            </a:r>
            <a:r>
              <a:rPr lang="es-ES" sz="2800" b="1">
                <a:cs typeface="Courier New" pitchFamily="49" charset="0"/>
              </a:rPr>
              <a:t>–</a:t>
            </a:r>
            <a:r>
              <a:rPr lang="es-ES" sz="2800" b="1">
                <a:latin typeface="Courier New" pitchFamily="49" charset="0"/>
                <a:cs typeface="Courier New" pitchFamily="49" charset="0"/>
              </a:rPr>
              <a:t> Incidente</a:t>
            </a:r>
          </a:p>
        </p:txBody>
      </p:sp>
      <p:sp>
        <p:nvSpPr>
          <p:cNvPr id="9" name="8 CuadroTexto"/>
          <p:cNvSpPr txBox="1"/>
          <p:nvPr/>
        </p:nvSpPr>
        <p:spPr>
          <a:xfrm>
            <a:off x="323850" y="5445125"/>
            <a:ext cx="6696075" cy="1200150"/>
          </a:xfrm>
          <a:prstGeom prst="rect">
            <a:avLst/>
          </a:prstGeom>
          <a:solidFill>
            <a:schemeClr val="bg1">
              <a:lumMod val="95000"/>
            </a:schemeClr>
          </a:solidFill>
          <a:ln>
            <a:solidFill>
              <a:schemeClr val="accent1"/>
            </a:solidFill>
          </a:ln>
        </p:spPr>
        <p:txBody>
          <a:bodyPr>
            <a:spAutoFit/>
          </a:bodyPr>
          <a:lstStyle/>
          <a:p>
            <a:pPr>
              <a:buFont typeface="Wingdings" pitchFamily="2" charset="2"/>
              <a:buChar char="Ø"/>
              <a:defRPr/>
            </a:pPr>
            <a:r>
              <a:rPr lang="es-MX" dirty="0"/>
              <a:t>Riesgo laboral en área de trabajo</a:t>
            </a:r>
          </a:p>
          <a:p>
            <a:pPr>
              <a:buFont typeface="Wingdings" pitchFamily="2" charset="2"/>
              <a:buChar char="Ø"/>
              <a:defRPr/>
            </a:pPr>
            <a:r>
              <a:rPr lang="es-MX" dirty="0"/>
              <a:t>Contaminación radioactiva significativa en áreas no diseñadas para ello.</a:t>
            </a:r>
          </a:p>
          <a:p>
            <a:pPr>
              <a:buFont typeface="Wingdings" pitchFamily="2" charset="2"/>
              <a:buChar char="Ø"/>
              <a:defRPr/>
            </a:pPr>
            <a:r>
              <a:rPr lang="es-MX" dirty="0"/>
              <a:t>Empacado inadecuado o defectuoso de material radioactivo</a:t>
            </a:r>
          </a:p>
        </p:txBody>
      </p:sp>
      <p:sp>
        <p:nvSpPr>
          <p:cNvPr id="10" name="9 CuadroTexto"/>
          <p:cNvSpPr txBox="1"/>
          <p:nvPr/>
        </p:nvSpPr>
        <p:spPr>
          <a:xfrm>
            <a:off x="6227763" y="1412875"/>
            <a:ext cx="2916237" cy="923925"/>
          </a:xfrm>
          <a:prstGeom prst="rect">
            <a:avLst/>
          </a:prstGeom>
          <a:solidFill>
            <a:schemeClr val="bg1">
              <a:lumMod val="95000"/>
            </a:schemeClr>
          </a:solidFill>
        </p:spPr>
        <p:txBody>
          <a:bodyPr>
            <a:spAutoFit/>
          </a:bodyPr>
          <a:lstStyle/>
          <a:p>
            <a:pPr>
              <a:defRPr/>
            </a:pPr>
            <a:r>
              <a:rPr lang="es-MX" dirty="0"/>
              <a:t>2007</a:t>
            </a:r>
          </a:p>
          <a:p>
            <a:pPr>
              <a:defRPr/>
            </a:pPr>
            <a:r>
              <a:rPr lang="es-MX" dirty="0"/>
              <a:t>Asco, España</a:t>
            </a:r>
          </a:p>
          <a:p>
            <a:pPr>
              <a:defRPr/>
            </a:pPr>
            <a:r>
              <a:rPr lang="es-MX" dirty="0"/>
              <a:t>Fuga contaminante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7 Rectángulo"/>
          <p:cNvSpPr>
            <a:spLocks noChangeArrowheads="1"/>
          </p:cNvSpPr>
          <p:nvPr/>
        </p:nvSpPr>
        <p:spPr bwMode="auto">
          <a:xfrm>
            <a:off x="2124075" y="115888"/>
            <a:ext cx="5184775" cy="523875"/>
          </a:xfrm>
          <a:prstGeom prst="rect">
            <a:avLst/>
          </a:prstGeom>
          <a:solidFill>
            <a:srgbClr val="FFFF00"/>
          </a:solidFill>
          <a:ln w="9525">
            <a:solidFill>
              <a:schemeClr val="tx1"/>
            </a:solidFill>
            <a:miter lim="800000"/>
            <a:headEnd/>
            <a:tailEnd/>
          </a:ln>
        </p:spPr>
        <p:txBody>
          <a:bodyPr>
            <a:spAutoFit/>
          </a:bodyPr>
          <a:lstStyle/>
          <a:p>
            <a:pPr algn="ctr" eaLnBrk="0" hangingPunct="0"/>
            <a:r>
              <a:rPr lang="es-ES" sz="2800" b="1">
                <a:latin typeface="Courier New" pitchFamily="49" charset="0"/>
                <a:cs typeface="Courier New" pitchFamily="49" charset="0"/>
              </a:rPr>
              <a:t>3 </a:t>
            </a:r>
            <a:r>
              <a:rPr lang="es-ES" sz="2800" b="1">
                <a:cs typeface="Courier New" pitchFamily="49" charset="0"/>
              </a:rPr>
              <a:t>–</a:t>
            </a:r>
            <a:r>
              <a:rPr lang="es-ES" sz="2800" b="1">
                <a:latin typeface="Courier New" pitchFamily="49" charset="0"/>
                <a:cs typeface="Courier New" pitchFamily="49" charset="0"/>
              </a:rPr>
              <a:t> Incidente serio</a:t>
            </a:r>
          </a:p>
        </p:txBody>
      </p:sp>
      <p:pic>
        <p:nvPicPr>
          <p:cNvPr id="46083" name="Picture 2" descr="http://mx.wrs.yahoo.com/_ylt=A0WTf2rBgINNAiAAsCrO8Qt./SIG=1424f4jh3/EXP=1300492609/**http%3a/www.sciencephoto.com/images/showFullWatermarked.html/T170191-Sellafield_at_night-SPL.jpg%3fid=841700191"/>
          <p:cNvPicPr>
            <a:picLocks noChangeAspect="1" noChangeArrowheads="1"/>
          </p:cNvPicPr>
          <p:nvPr/>
        </p:nvPicPr>
        <p:blipFill>
          <a:blip r:embed="rId2" cstate="print"/>
          <a:srcRect/>
          <a:stretch>
            <a:fillRect/>
          </a:stretch>
        </p:blipFill>
        <p:spPr bwMode="auto">
          <a:xfrm>
            <a:off x="539750" y="836613"/>
            <a:ext cx="8280400" cy="5619750"/>
          </a:xfrm>
          <a:prstGeom prst="rect">
            <a:avLst/>
          </a:prstGeom>
          <a:noFill/>
          <a:ln w="9525">
            <a:noFill/>
            <a:miter lim="800000"/>
            <a:headEnd/>
            <a:tailEnd/>
          </a:ln>
        </p:spPr>
      </p:pic>
      <p:sp>
        <p:nvSpPr>
          <p:cNvPr id="11" name="10 CuadroTexto"/>
          <p:cNvSpPr txBox="1"/>
          <p:nvPr/>
        </p:nvSpPr>
        <p:spPr>
          <a:xfrm>
            <a:off x="2124075" y="5229225"/>
            <a:ext cx="6696075" cy="1200150"/>
          </a:xfrm>
          <a:prstGeom prst="rect">
            <a:avLst/>
          </a:prstGeom>
          <a:solidFill>
            <a:schemeClr val="bg1">
              <a:lumMod val="95000"/>
            </a:schemeClr>
          </a:solidFill>
          <a:ln>
            <a:solidFill>
              <a:schemeClr val="accent1"/>
            </a:solidFill>
          </a:ln>
        </p:spPr>
        <p:txBody>
          <a:bodyPr>
            <a:spAutoFit/>
          </a:bodyPr>
          <a:lstStyle/>
          <a:p>
            <a:pPr>
              <a:buFont typeface="Wingdings" pitchFamily="2" charset="2"/>
              <a:buChar char="Ø"/>
              <a:defRPr/>
            </a:pPr>
            <a:r>
              <a:rPr lang="es-MX" dirty="0"/>
              <a:t>Riesgo laboral en área de trabajo</a:t>
            </a:r>
          </a:p>
          <a:p>
            <a:pPr>
              <a:buFont typeface="Wingdings" pitchFamily="2" charset="2"/>
              <a:buChar char="Ø"/>
              <a:defRPr/>
            </a:pPr>
            <a:r>
              <a:rPr lang="es-MX" dirty="0"/>
              <a:t>Contaminación radioactiva significativa en áreas no diseñadas para ello.</a:t>
            </a:r>
          </a:p>
          <a:p>
            <a:pPr>
              <a:buFont typeface="Wingdings" pitchFamily="2" charset="2"/>
              <a:buChar char="Ø"/>
              <a:defRPr/>
            </a:pPr>
            <a:r>
              <a:rPr lang="es-MX" dirty="0"/>
              <a:t>Empacado inadecuado o defectuoso de material radioactivo</a:t>
            </a:r>
          </a:p>
        </p:txBody>
      </p:sp>
      <p:sp>
        <p:nvSpPr>
          <p:cNvPr id="46085" name="11 CuadroTexto"/>
          <p:cNvSpPr txBox="1">
            <a:spLocks noChangeArrowheads="1"/>
          </p:cNvSpPr>
          <p:nvPr/>
        </p:nvSpPr>
        <p:spPr bwMode="auto">
          <a:xfrm>
            <a:off x="3708400" y="908050"/>
            <a:ext cx="5075238" cy="1201738"/>
          </a:xfrm>
          <a:prstGeom prst="rect">
            <a:avLst/>
          </a:prstGeom>
          <a:noFill/>
          <a:ln w="9525">
            <a:noFill/>
            <a:miter lim="800000"/>
            <a:headEnd/>
            <a:tailEnd/>
          </a:ln>
        </p:spPr>
        <p:txBody>
          <a:bodyPr>
            <a:spAutoFit/>
          </a:bodyPr>
          <a:lstStyle/>
          <a:p>
            <a:r>
              <a:rPr lang="es-MX">
                <a:solidFill>
                  <a:schemeClr val="bg1"/>
                </a:solidFill>
              </a:rPr>
              <a:t>2005</a:t>
            </a:r>
          </a:p>
          <a:p>
            <a:r>
              <a:rPr lang="es-MX">
                <a:solidFill>
                  <a:schemeClr val="bg1"/>
                </a:solidFill>
              </a:rPr>
              <a:t>Sellafield, UK</a:t>
            </a:r>
          </a:p>
          <a:p>
            <a:r>
              <a:rPr lang="es-MX">
                <a:solidFill>
                  <a:schemeClr val="bg1"/>
                </a:solidFill>
              </a:rPr>
              <a:t>Considerable fuga de una solución con residuos radioactivos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4 Rectángulo"/>
          <p:cNvSpPr>
            <a:spLocks noChangeArrowheads="1"/>
          </p:cNvSpPr>
          <p:nvPr/>
        </p:nvSpPr>
        <p:spPr bwMode="auto">
          <a:xfrm>
            <a:off x="1547813" y="260350"/>
            <a:ext cx="5832475" cy="954088"/>
          </a:xfrm>
          <a:prstGeom prst="rect">
            <a:avLst/>
          </a:prstGeom>
          <a:solidFill>
            <a:srgbClr val="FFE285"/>
          </a:solidFill>
          <a:ln w="9525">
            <a:solidFill>
              <a:schemeClr val="tx1"/>
            </a:solidFill>
            <a:miter lim="800000"/>
            <a:headEnd/>
            <a:tailEnd/>
          </a:ln>
        </p:spPr>
        <p:txBody>
          <a:bodyPr>
            <a:spAutoFit/>
          </a:bodyPr>
          <a:lstStyle/>
          <a:p>
            <a:pPr algn="ctr" eaLnBrk="0" hangingPunct="0"/>
            <a:r>
              <a:rPr lang="es-ES" sz="2800" b="1">
                <a:latin typeface="Courier New" pitchFamily="49" charset="0"/>
                <a:cs typeface="Courier New" pitchFamily="49" charset="0"/>
              </a:rPr>
              <a:t>4 </a:t>
            </a:r>
            <a:r>
              <a:rPr lang="es-ES" sz="2800" b="1">
                <a:cs typeface="Courier New" pitchFamily="49" charset="0"/>
              </a:rPr>
              <a:t>–</a:t>
            </a:r>
            <a:r>
              <a:rPr lang="es-ES" sz="2800" b="1">
                <a:latin typeface="Courier New" pitchFamily="49" charset="0"/>
                <a:cs typeface="Courier New" pitchFamily="49" charset="0"/>
              </a:rPr>
              <a:t> Accidente con consecuencias locales</a:t>
            </a:r>
          </a:p>
        </p:txBody>
      </p:sp>
      <p:pic>
        <p:nvPicPr>
          <p:cNvPr id="47107" name="Picture 2" descr="File:Saint-Laurent des Eaux Centrale (1).jpg"/>
          <p:cNvPicPr>
            <a:picLocks noChangeAspect="1" noChangeArrowheads="1"/>
          </p:cNvPicPr>
          <p:nvPr/>
        </p:nvPicPr>
        <p:blipFill>
          <a:blip r:embed="rId2" cstate="print"/>
          <a:srcRect/>
          <a:stretch>
            <a:fillRect/>
          </a:stretch>
        </p:blipFill>
        <p:spPr bwMode="auto">
          <a:xfrm>
            <a:off x="323850" y="1484313"/>
            <a:ext cx="8496300" cy="5076825"/>
          </a:xfrm>
          <a:prstGeom prst="rect">
            <a:avLst/>
          </a:prstGeom>
          <a:noFill/>
          <a:ln w="9525">
            <a:noFill/>
            <a:miter lim="800000"/>
            <a:headEnd/>
            <a:tailEnd/>
          </a:ln>
        </p:spPr>
      </p:pic>
      <p:sp>
        <p:nvSpPr>
          <p:cNvPr id="8" name="7 CuadroTexto"/>
          <p:cNvSpPr txBox="1"/>
          <p:nvPr/>
        </p:nvSpPr>
        <p:spPr>
          <a:xfrm>
            <a:off x="5148263" y="1557338"/>
            <a:ext cx="3419475" cy="1200150"/>
          </a:xfrm>
          <a:prstGeom prst="rect">
            <a:avLst/>
          </a:prstGeom>
          <a:solidFill>
            <a:schemeClr val="bg1">
              <a:lumMod val="95000"/>
            </a:schemeClr>
          </a:solidFill>
        </p:spPr>
        <p:txBody>
          <a:bodyPr>
            <a:spAutoFit/>
          </a:bodyPr>
          <a:lstStyle/>
          <a:p>
            <a:pPr>
              <a:defRPr/>
            </a:pPr>
            <a:r>
              <a:rPr lang="es-MX" dirty="0"/>
              <a:t>1969</a:t>
            </a:r>
          </a:p>
          <a:p>
            <a:pPr>
              <a:defRPr/>
            </a:pPr>
            <a:r>
              <a:rPr lang="es-MX" dirty="0"/>
              <a:t>Saint Laurent, Francia</a:t>
            </a:r>
          </a:p>
          <a:p>
            <a:pPr>
              <a:defRPr/>
            </a:pPr>
            <a:r>
              <a:rPr lang="es-MX" dirty="0"/>
              <a:t>50 kg de uranio enfriados por gas comenzaron a derretirse</a:t>
            </a:r>
          </a:p>
        </p:txBody>
      </p:sp>
      <p:sp>
        <p:nvSpPr>
          <p:cNvPr id="9" name="8 CuadroTexto"/>
          <p:cNvSpPr txBox="1"/>
          <p:nvPr/>
        </p:nvSpPr>
        <p:spPr>
          <a:xfrm>
            <a:off x="2124075" y="5229225"/>
            <a:ext cx="6696075" cy="923925"/>
          </a:xfrm>
          <a:prstGeom prst="rect">
            <a:avLst/>
          </a:prstGeom>
          <a:solidFill>
            <a:schemeClr val="bg1">
              <a:lumMod val="95000"/>
            </a:schemeClr>
          </a:solidFill>
          <a:ln>
            <a:solidFill>
              <a:schemeClr val="accent1"/>
            </a:solidFill>
          </a:ln>
        </p:spPr>
        <p:txBody>
          <a:bodyPr>
            <a:spAutoFit/>
          </a:bodyPr>
          <a:lstStyle/>
          <a:p>
            <a:pPr>
              <a:buFont typeface="Wingdings" pitchFamily="2" charset="2"/>
              <a:buChar char="Ø"/>
              <a:defRPr/>
            </a:pPr>
            <a:r>
              <a:rPr lang="es-MX" dirty="0"/>
              <a:t>Al menos una muerte por radiación</a:t>
            </a:r>
          </a:p>
          <a:p>
            <a:pPr>
              <a:buFont typeface="Wingdings" pitchFamily="2" charset="2"/>
              <a:buChar char="Ø"/>
              <a:defRPr/>
            </a:pPr>
            <a:r>
              <a:rPr lang="es-MX" dirty="0"/>
              <a:t>Escape de material radiactivo sin contención.</a:t>
            </a:r>
          </a:p>
          <a:p>
            <a:pPr>
              <a:buFont typeface="Wingdings" pitchFamily="2" charset="2"/>
              <a:buChar char="Ø"/>
              <a:defRPr/>
            </a:pPr>
            <a:r>
              <a:rPr lang="es-MX" dirty="0"/>
              <a:t>Escape de material radioactivo con exposición al ambiente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www.energia-nuclear.net/media/accidentes_nucleares/three_mile_island.jpg"/>
          <p:cNvPicPr>
            <a:picLocks noChangeAspect="1" noChangeArrowheads="1"/>
          </p:cNvPicPr>
          <p:nvPr/>
        </p:nvPicPr>
        <p:blipFill>
          <a:blip r:embed="rId2" cstate="print"/>
          <a:srcRect/>
          <a:stretch>
            <a:fillRect/>
          </a:stretch>
        </p:blipFill>
        <p:spPr bwMode="auto">
          <a:xfrm>
            <a:off x="323850" y="1196975"/>
            <a:ext cx="8208963" cy="5472113"/>
          </a:xfrm>
          <a:prstGeom prst="rect">
            <a:avLst/>
          </a:prstGeom>
          <a:noFill/>
          <a:ln w="9525">
            <a:noFill/>
            <a:miter lim="800000"/>
            <a:headEnd/>
            <a:tailEnd/>
          </a:ln>
        </p:spPr>
      </p:pic>
      <p:sp>
        <p:nvSpPr>
          <p:cNvPr id="7" name="6 CuadroTexto"/>
          <p:cNvSpPr txBox="1"/>
          <p:nvPr/>
        </p:nvSpPr>
        <p:spPr>
          <a:xfrm>
            <a:off x="2195513" y="5445125"/>
            <a:ext cx="6697662" cy="1200150"/>
          </a:xfrm>
          <a:prstGeom prst="rect">
            <a:avLst/>
          </a:prstGeom>
          <a:solidFill>
            <a:schemeClr val="bg1">
              <a:lumMod val="95000"/>
            </a:schemeClr>
          </a:solidFill>
          <a:ln>
            <a:solidFill>
              <a:schemeClr val="accent1"/>
            </a:solidFill>
          </a:ln>
        </p:spPr>
        <p:txBody>
          <a:bodyPr>
            <a:spAutoFit/>
          </a:bodyPr>
          <a:lstStyle/>
          <a:p>
            <a:pPr>
              <a:buFont typeface="Wingdings" pitchFamily="2" charset="2"/>
              <a:buChar char="Ø"/>
              <a:defRPr/>
            </a:pPr>
            <a:r>
              <a:rPr lang="es-MX" dirty="0"/>
              <a:t>Varias muertes por radiación</a:t>
            </a:r>
          </a:p>
          <a:p>
            <a:pPr>
              <a:buFont typeface="Wingdings" pitchFamily="2" charset="2"/>
              <a:buChar char="Ø"/>
              <a:defRPr/>
            </a:pPr>
            <a:r>
              <a:rPr lang="es-MX" dirty="0"/>
              <a:t>Daño severo al núcleo del reactor</a:t>
            </a:r>
          </a:p>
          <a:p>
            <a:pPr>
              <a:buFont typeface="Wingdings" pitchFamily="2" charset="2"/>
              <a:buChar char="Ø"/>
              <a:defRPr/>
            </a:pPr>
            <a:r>
              <a:rPr lang="es-MX" dirty="0"/>
              <a:t>Grandes cantidades de material radiactivo dispersadas en el ambiente.</a:t>
            </a:r>
          </a:p>
        </p:txBody>
      </p:sp>
      <p:sp>
        <p:nvSpPr>
          <p:cNvPr id="8" name="7 CuadroTexto"/>
          <p:cNvSpPr txBox="1"/>
          <p:nvPr/>
        </p:nvSpPr>
        <p:spPr>
          <a:xfrm>
            <a:off x="250825" y="1052513"/>
            <a:ext cx="8172450" cy="923925"/>
          </a:xfrm>
          <a:prstGeom prst="rect">
            <a:avLst/>
          </a:prstGeom>
          <a:solidFill>
            <a:schemeClr val="bg1">
              <a:lumMod val="95000"/>
            </a:schemeClr>
          </a:solidFill>
        </p:spPr>
        <p:txBody>
          <a:bodyPr>
            <a:spAutoFit/>
          </a:bodyPr>
          <a:lstStyle/>
          <a:p>
            <a:pPr>
              <a:defRPr/>
            </a:pPr>
            <a:r>
              <a:rPr lang="es-MX" dirty="0"/>
              <a:t>1979, Pennsylvania, US</a:t>
            </a:r>
          </a:p>
          <a:p>
            <a:pPr>
              <a:defRPr/>
            </a:pPr>
            <a:r>
              <a:rPr lang="es-MX" dirty="0"/>
              <a:t>Errores humanos y de diseño permiten escape de líquido de enfriamiento, fusión parcial del núcleo con gran escape de gases radioactivos a la atmósfera</a:t>
            </a:r>
          </a:p>
        </p:txBody>
      </p:sp>
      <p:sp>
        <p:nvSpPr>
          <p:cNvPr id="48133" name="8 Rectángulo"/>
          <p:cNvSpPr>
            <a:spLocks noChangeArrowheads="1"/>
          </p:cNvSpPr>
          <p:nvPr/>
        </p:nvSpPr>
        <p:spPr bwMode="auto">
          <a:xfrm>
            <a:off x="2268538" y="0"/>
            <a:ext cx="6264275" cy="954088"/>
          </a:xfrm>
          <a:prstGeom prst="rect">
            <a:avLst/>
          </a:prstGeom>
          <a:solidFill>
            <a:srgbClr val="FFC000"/>
          </a:solidFill>
          <a:ln w="9525">
            <a:solidFill>
              <a:schemeClr val="tx1"/>
            </a:solidFill>
            <a:miter lim="800000"/>
            <a:headEnd/>
            <a:tailEnd/>
          </a:ln>
        </p:spPr>
        <p:txBody>
          <a:bodyPr>
            <a:spAutoFit/>
          </a:bodyPr>
          <a:lstStyle/>
          <a:p>
            <a:pPr algn="ctr" eaLnBrk="0" hangingPunct="0"/>
            <a:r>
              <a:rPr lang="es-ES" sz="2800" b="1">
                <a:latin typeface="Courier New" pitchFamily="49" charset="0"/>
                <a:cs typeface="Courier New" pitchFamily="49" charset="0"/>
              </a:rPr>
              <a:t>5 </a:t>
            </a:r>
            <a:r>
              <a:rPr lang="es-ES" sz="2800" b="1">
                <a:cs typeface="Courier New" pitchFamily="49" charset="0"/>
              </a:rPr>
              <a:t>–</a:t>
            </a:r>
            <a:r>
              <a:rPr lang="es-ES" sz="2800" b="1">
                <a:latin typeface="Courier New" pitchFamily="49" charset="0"/>
                <a:cs typeface="Courier New" pitchFamily="49" charset="0"/>
              </a:rPr>
              <a:t> Accidente con consecuencias regionales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4 Rectángulo"/>
          <p:cNvSpPr>
            <a:spLocks noChangeArrowheads="1"/>
          </p:cNvSpPr>
          <p:nvPr/>
        </p:nvSpPr>
        <p:spPr bwMode="auto">
          <a:xfrm>
            <a:off x="1042988" y="260350"/>
            <a:ext cx="6985000" cy="523875"/>
          </a:xfrm>
          <a:prstGeom prst="rect">
            <a:avLst/>
          </a:prstGeom>
          <a:solidFill>
            <a:srgbClr val="FF0000"/>
          </a:solidFill>
          <a:ln w="9525">
            <a:solidFill>
              <a:schemeClr val="tx1"/>
            </a:solidFill>
            <a:miter lim="800000"/>
            <a:headEnd/>
            <a:tailEnd/>
          </a:ln>
        </p:spPr>
        <p:txBody>
          <a:bodyPr>
            <a:spAutoFit/>
          </a:bodyPr>
          <a:lstStyle/>
          <a:p>
            <a:pPr algn="ctr" eaLnBrk="0" hangingPunct="0"/>
            <a:r>
              <a:rPr lang="es-ES" sz="2800" b="1">
                <a:latin typeface="Courier New" pitchFamily="49" charset="0"/>
                <a:cs typeface="Courier New" pitchFamily="49" charset="0"/>
              </a:rPr>
              <a:t>6 </a:t>
            </a:r>
            <a:r>
              <a:rPr lang="es-ES" sz="2800" b="1">
                <a:cs typeface="Courier New" pitchFamily="49" charset="0"/>
              </a:rPr>
              <a:t>–</a:t>
            </a:r>
            <a:r>
              <a:rPr lang="es-ES" sz="2800" b="1">
                <a:latin typeface="Courier New" pitchFamily="49" charset="0"/>
                <a:cs typeface="Courier New" pitchFamily="49" charset="0"/>
              </a:rPr>
              <a:t> Accidente Serio</a:t>
            </a:r>
            <a:endParaRPr lang="es-ES"/>
          </a:p>
        </p:txBody>
      </p:sp>
      <p:pic>
        <p:nvPicPr>
          <p:cNvPr id="49155" name="Picture 2" descr="File:Fissile-material-storage-facility.jpg"/>
          <p:cNvPicPr>
            <a:picLocks noChangeAspect="1" noChangeArrowheads="1"/>
          </p:cNvPicPr>
          <p:nvPr/>
        </p:nvPicPr>
        <p:blipFill>
          <a:blip r:embed="rId2" cstate="print"/>
          <a:srcRect/>
          <a:stretch>
            <a:fillRect/>
          </a:stretch>
        </p:blipFill>
        <p:spPr bwMode="auto">
          <a:xfrm>
            <a:off x="250825" y="1052513"/>
            <a:ext cx="8208963" cy="5472112"/>
          </a:xfrm>
          <a:prstGeom prst="rect">
            <a:avLst/>
          </a:prstGeom>
          <a:noFill/>
          <a:ln w="9525">
            <a:solidFill>
              <a:schemeClr val="tx1"/>
            </a:solidFill>
            <a:miter lim="800000"/>
            <a:headEnd/>
            <a:tailEnd/>
          </a:ln>
        </p:spPr>
      </p:pic>
      <p:sp>
        <p:nvSpPr>
          <p:cNvPr id="9" name="8 CuadroTexto"/>
          <p:cNvSpPr txBox="1"/>
          <p:nvPr/>
        </p:nvSpPr>
        <p:spPr>
          <a:xfrm>
            <a:off x="1692275" y="5876925"/>
            <a:ext cx="6696075" cy="923925"/>
          </a:xfrm>
          <a:prstGeom prst="rect">
            <a:avLst/>
          </a:prstGeom>
          <a:solidFill>
            <a:schemeClr val="bg1">
              <a:lumMod val="95000"/>
            </a:schemeClr>
          </a:solidFill>
          <a:ln>
            <a:solidFill>
              <a:schemeClr val="accent1"/>
            </a:solidFill>
          </a:ln>
        </p:spPr>
        <p:txBody>
          <a:bodyPr>
            <a:spAutoFit/>
          </a:bodyPr>
          <a:lstStyle/>
          <a:p>
            <a:pPr>
              <a:buFont typeface="Wingdings" pitchFamily="2" charset="2"/>
              <a:buChar char="Ø"/>
              <a:defRPr/>
            </a:pPr>
            <a:r>
              <a:rPr lang="es-MX" dirty="0"/>
              <a:t>Escape significativo de material radioactivo a la atmósfera que requiere aplicación de medidas sanitarias.</a:t>
            </a:r>
          </a:p>
          <a:p>
            <a:pPr>
              <a:buFont typeface="Wingdings" pitchFamily="2" charset="2"/>
              <a:buChar char="Ø"/>
              <a:defRPr/>
            </a:pPr>
            <a:r>
              <a:rPr lang="es-MX" dirty="0"/>
              <a:t>Abandono de áreas circundantes al accidente</a:t>
            </a:r>
          </a:p>
        </p:txBody>
      </p:sp>
      <p:sp>
        <p:nvSpPr>
          <p:cNvPr id="10" name="9 CuadroTexto"/>
          <p:cNvSpPr txBox="1"/>
          <p:nvPr/>
        </p:nvSpPr>
        <p:spPr>
          <a:xfrm>
            <a:off x="250825" y="836613"/>
            <a:ext cx="8172450" cy="1477962"/>
          </a:xfrm>
          <a:prstGeom prst="rect">
            <a:avLst/>
          </a:prstGeom>
          <a:solidFill>
            <a:schemeClr val="bg1">
              <a:lumMod val="95000"/>
            </a:schemeClr>
          </a:solidFill>
        </p:spPr>
        <p:txBody>
          <a:bodyPr>
            <a:spAutoFit/>
          </a:bodyPr>
          <a:lstStyle/>
          <a:p>
            <a:pPr>
              <a:defRPr/>
            </a:pPr>
            <a:r>
              <a:rPr lang="es-MX" dirty="0"/>
              <a:t>1959, </a:t>
            </a:r>
            <a:r>
              <a:rPr lang="es-MX" dirty="0" err="1"/>
              <a:t>Mayak</a:t>
            </a:r>
            <a:r>
              <a:rPr lang="es-MX" dirty="0"/>
              <a:t>. URSS</a:t>
            </a:r>
          </a:p>
          <a:p>
            <a:pPr>
              <a:defRPr/>
            </a:pPr>
            <a:r>
              <a:rPr lang="es-MX" dirty="0"/>
              <a:t>Errores en sistemas de enfriamiento de contenedores permiten el escape de deshechos nucleares confinados, generando una explosión no nuclear que disemina material radioactivo en un área de 40000 kilómetros cuadrados (cuadrado de 200 km de lado)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p:cNvSpPr>
            <a:spLocks noChangeArrowheads="1"/>
          </p:cNvSpPr>
          <p:nvPr/>
        </p:nvSpPr>
        <p:spPr bwMode="auto">
          <a:xfrm>
            <a:off x="250825" y="115888"/>
            <a:ext cx="8642350" cy="523875"/>
          </a:xfrm>
          <a:prstGeom prst="rect">
            <a:avLst/>
          </a:prstGeom>
          <a:solidFill>
            <a:srgbClr val="BA1693"/>
          </a:solidFill>
          <a:ln w="9525">
            <a:solidFill>
              <a:schemeClr val="tx1"/>
            </a:solidFill>
            <a:miter lim="800000"/>
            <a:headEnd/>
            <a:tailEnd/>
          </a:ln>
        </p:spPr>
        <p:txBody>
          <a:bodyPr anchor="ctr">
            <a:spAutoFit/>
          </a:bodyPr>
          <a:lstStyle/>
          <a:p>
            <a:pPr algn="ctr" eaLnBrk="0" hangingPunct="0"/>
            <a:r>
              <a:rPr lang="es-ES" sz="2800" b="1">
                <a:latin typeface="Courier New" pitchFamily="49" charset="0"/>
                <a:cs typeface="Courier New" pitchFamily="49" charset="0"/>
              </a:rPr>
              <a:t>7 </a:t>
            </a:r>
            <a:r>
              <a:rPr lang="es-ES" sz="2800" b="1">
                <a:cs typeface="Courier New" pitchFamily="49" charset="0"/>
              </a:rPr>
              <a:t>– </a:t>
            </a:r>
            <a:r>
              <a:rPr lang="es-ES" sz="2800" b="1">
                <a:latin typeface="Courier New" pitchFamily="49" charset="0"/>
                <a:cs typeface="Courier New" pitchFamily="49" charset="0"/>
              </a:rPr>
              <a:t>Accidente Mayor</a:t>
            </a:r>
          </a:p>
        </p:txBody>
      </p:sp>
      <p:pic>
        <p:nvPicPr>
          <p:cNvPr id="50179" name="Picture 2" descr="File:Chernobyl Disaster.jpg"/>
          <p:cNvPicPr>
            <a:picLocks noChangeAspect="1" noChangeArrowheads="1"/>
          </p:cNvPicPr>
          <p:nvPr/>
        </p:nvPicPr>
        <p:blipFill>
          <a:blip r:embed="rId2" cstate="print"/>
          <a:srcRect/>
          <a:stretch>
            <a:fillRect/>
          </a:stretch>
        </p:blipFill>
        <p:spPr bwMode="auto">
          <a:xfrm>
            <a:off x="179388" y="765175"/>
            <a:ext cx="4419600" cy="5705475"/>
          </a:xfrm>
          <a:prstGeom prst="rect">
            <a:avLst/>
          </a:prstGeom>
          <a:noFill/>
          <a:ln w="9525">
            <a:noFill/>
            <a:miter lim="800000"/>
            <a:headEnd/>
            <a:tailEnd/>
          </a:ln>
        </p:spPr>
      </p:pic>
      <p:sp>
        <p:nvSpPr>
          <p:cNvPr id="6" name="5 CuadroTexto"/>
          <p:cNvSpPr txBox="1"/>
          <p:nvPr/>
        </p:nvSpPr>
        <p:spPr>
          <a:xfrm>
            <a:off x="2051050" y="5876925"/>
            <a:ext cx="6697663" cy="646113"/>
          </a:xfrm>
          <a:prstGeom prst="rect">
            <a:avLst/>
          </a:prstGeom>
          <a:solidFill>
            <a:schemeClr val="bg1">
              <a:lumMod val="95000"/>
            </a:schemeClr>
          </a:solidFill>
          <a:ln>
            <a:solidFill>
              <a:schemeClr val="accent1"/>
            </a:solidFill>
          </a:ln>
        </p:spPr>
        <p:txBody>
          <a:bodyPr>
            <a:spAutoFit/>
          </a:bodyPr>
          <a:lstStyle/>
          <a:p>
            <a:pPr>
              <a:buFont typeface="Wingdings" pitchFamily="2" charset="2"/>
              <a:buChar char="Ø"/>
              <a:defRPr/>
            </a:pPr>
            <a:r>
              <a:rPr lang="es-MX" dirty="0"/>
              <a:t>Enorme escape de material radioactivo diseminado en una gran área, con efectos a largo plazo en salud pública</a:t>
            </a:r>
          </a:p>
        </p:txBody>
      </p:sp>
      <p:sp>
        <p:nvSpPr>
          <p:cNvPr id="7" name="6 CuadroTexto"/>
          <p:cNvSpPr txBox="1"/>
          <p:nvPr/>
        </p:nvSpPr>
        <p:spPr>
          <a:xfrm>
            <a:off x="4859338" y="836613"/>
            <a:ext cx="3924300" cy="3416300"/>
          </a:xfrm>
          <a:prstGeom prst="rect">
            <a:avLst/>
          </a:prstGeom>
          <a:solidFill>
            <a:schemeClr val="bg1">
              <a:lumMod val="95000"/>
            </a:schemeClr>
          </a:solidFill>
        </p:spPr>
        <p:txBody>
          <a:bodyPr>
            <a:spAutoFit/>
          </a:bodyPr>
          <a:lstStyle/>
          <a:p>
            <a:pPr>
              <a:defRPr/>
            </a:pPr>
            <a:r>
              <a:rPr lang="es-MX" dirty="0"/>
              <a:t>1986, </a:t>
            </a:r>
            <a:r>
              <a:rPr lang="es-MX" dirty="0" err="1"/>
              <a:t>Chernobyl</a:t>
            </a:r>
            <a:r>
              <a:rPr lang="es-MX" dirty="0"/>
              <a:t>, Rusia</a:t>
            </a:r>
          </a:p>
          <a:p>
            <a:pPr>
              <a:defRPr/>
            </a:pPr>
            <a:r>
              <a:rPr lang="es-MX" dirty="0"/>
              <a:t>Fallas eléctricas durante una fase prueba generaron una enorme explosión de vapor que liberó una gran cantidad de material radioactivo proveniente del núcleo del reactor al ambiente. 56 muertes directas, 4000 posteriores de cáncer y en aumento, 70000 habitantes desalojados de dos ciudades, la zona de exclusión de un radio de 30 km se mantiene a la fecha.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4" descr="tinta"/>
          <p:cNvPicPr>
            <a:picLocks noChangeAspect="1" noChangeArrowheads="1"/>
          </p:cNvPicPr>
          <p:nvPr/>
        </p:nvPicPr>
        <p:blipFill>
          <a:blip r:embed="rId2" cstate="print"/>
          <a:srcRect/>
          <a:stretch>
            <a:fillRect/>
          </a:stretch>
        </p:blipFill>
        <p:spPr bwMode="auto">
          <a:xfrm>
            <a:off x="539750" y="981075"/>
            <a:ext cx="8135938" cy="5486400"/>
          </a:xfrm>
          <a:prstGeom prst="rect">
            <a:avLst/>
          </a:prstGeom>
          <a:noFill/>
          <a:ln w="9525">
            <a:solidFill>
              <a:schemeClr val="tx1"/>
            </a:solidFill>
            <a:miter lim="800000"/>
            <a:headEnd/>
            <a:tailEnd/>
          </a:ln>
        </p:spPr>
      </p:pic>
      <p:sp>
        <p:nvSpPr>
          <p:cNvPr id="51203"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LAGUNA VERDE, CFE, MÉXICO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p:cNvSpPr>
          <p:nvPr/>
        </p:nvSpPr>
        <p:spPr bwMode="auto">
          <a:xfrm>
            <a:off x="250825" y="981075"/>
            <a:ext cx="8713788" cy="3600450"/>
          </a:xfrm>
          <a:prstGeom prst="rect">
            <a:avLst/>
          </a:prstGeom>
          <a:solidFill>
            <a:srgbClr val="CCFFFF"/>
          </a:solidFill>
          <a:ln w="9525">
            <a:solidFill>
              <a:schemeClr val="tx1"/>
            </a:solidFill>
            <a:miter lim="800000"/>
            <a:headEnd/>
            <a:tailEnd/>
          </a:ln>
        </p:spPr>
        <p:txBody>
          <a:bodyPr/>
          <a:lstStyle/>
          <a:p>
            <a:pPr marL="342900" indent="-342900">
              <a:spcBef>
                <a:spcPct val="20000"/>
              </a:spcBef>
            </a:pPr>
            <a:r>
              <a:rPr lang="es-MX" sz="3200" u="sng"/>
              <a:t>cpm</a:t>
            </a:r>
          </a:p>
          <a:p>
            <a:pPr marL="342900" indent="-342900">
              <a:spcBef>
                <a:spcPct val="20000"/>
              </a:spcBef>
            </a:pPr>
            <a:r>
              <a:rPr lang="es-MX" sz="2000"/>
              <a:t>Cuentas por minuto. Unidad que mide radioactividad.</a:t>
            </a:r>
          </a:p>
          <a:p>
            <a:pPr marL="342900" indent="-342900" algn="ctr">
              <a:spcBef>
                <a:spcPct val="20000"/>
              </a:spcBef>
            </a:pPr>
            <a:r>
              <a:rPr lang="es-ES" sz="2400"/>
              <a:t>“Número de átomos cuyo decaimiento es detectado en una muestra determinada de material radioactivo en un minuto”</a:t>
            </a:r>
          </a:p>
          <a:p>
            <a:pPr marL="342900" indent="-342900">
              <a:spcBef>
                <a:spcPct val="20000"/>
              </a:spcBef>
            </a:pPr>
            <a:r>
              <a:rPr lang="es-MX" sz="3200" u="sng"/>
              <a:t>dpm</a:t>
            </a:r>
          </a:p>
          <a:p>
            <a:pPr marL="342900" indent="-342900">
              <a:spcBef>
                <a:spcPct val="20000"/>
              </a:spcBef>
            </a:pPr>
            <a:r>
              <a:rPr lang="es-MX" sz="2000"/>
              <a:t>Desintegraciones por minuto. Unidad para medir contaminación radioactiva</a:t>
            </a:r>
          </a:p>
          <a:p>
            <a:pPr marL="342900" indent="-342900" algn="ctr">
              <a:spcBef>
                <a:spcPct val="20000"/>
              </a:spcBef>
            </a:pPr>
            <a:r>
              <a:rPr lang="es-ES" sz="2400"/>
              <a:t>“Número de átomos que experimentan decaimiento en una muestra determinada de material radioactivo en un minuto”</a:t>
            </a:r>
          </a:p>
        </p:txBody>
      </p:sp>
      <p:sp>
        <p:nvSpPr>
          <p:cNvPr id="52227" name="Text Box 4"/>
          <p:cNvSpPr txBox="1">
            <a:spLocks noChangeArrowheads="1"/>
          </p:cNvSpPr>
          <p:nvPr/>
        </p:nvSpPr>
        <p:spPr bwMode="auto">
          <a:xfrm>
            <a:off x="179388" y="5373688"/>
            <a:ext cx="6192837" cy="2138362"/>
          </a:xfrm>
          <a:prstGeom prst="rect">
            <a:avLst/>
          </a:prstGeom>
          <a:noFill/>
          <a:ln w="9525">
            <a:noFill/>
            <a:miter lim="800000"/>
            <a:headEnd/>
            <a:tailEnd/>
          </a:ln>
        </p:spPr>
        <p:txBody>
          <a:bodyPr>
            <a:spAutoFit/>
          </a:bodyPr>
          <a:lstStyle/>
          <a:p>
            <a:pPr algn="ctr">
              <a:spcBef>
                <a:spcPct val="50000"/>
              </a:spcBef>
            </a:pPr>
            <a:r>
              <a:rPr lang="es-MX" b="1"/>
              <a:t>Dosimetría</a:t>
            </a:r>
          </a:p>
          <a:p>
            <a:pPr algn="ctr">
              <a:spcBef>
                <a:spcPct val="15000"/>
              </a:spcBef>
            </a:pPr>
            <a:r>
              <a:rPr lang="es-MX"/>
              <a:t>Del griego </a:t>
            </a:r>
            <a:r>
              <a:rPr lang="es-MX" i="1"/>
              <a:t>dosis</a:t>
            </a:r>
            <a:r>
              <a:rPr lang="es-MX"/>
              <a:t>: dar, proveer / </a:t>
            </a:r>
            <a:r>
              <a:rPr lang="es-MX" i="1"/>
              <a:t>metron</a:t>
            </a:r>
            <a:r>
              <a:rPr lang="es-MX"/>
              <a:t>: medir</a:t>
            </a:r>
          </a:p>
          <a:p>
            <a:pPr algn="ctr">
              <a:spcBef>
                <a:spcPct val="15000"/>
              </a:spcBef>
            </a:pPr>
            <a:r>
              <a:rPr lang="es-ES"/>
              <a:t>Medida de la acumulación y distribución de una radiación ionizante en tejido orgánico</a:t>
            </a:r>
          </a:p>
          <a:p>
            <a:pPr>
              <a:spcBef>
                <a:spcPct val="15000"/>
              </a:spcBef>
            </a:pPr>
            <a:r>
              <a:rPr lang="es-ES"/>
              <a:t/>
            </a:r>
            <a:br>
              <a:rPr lang="es-ES"/>
            </a:br>
            <a:r>
              <a:rPr lang="es-ES"/>
              <a:t/>
            </a:r>
            <a:br>
              <a:rPr lang="es-ES"/>
            </a:br>
            <a:endParaRPr lang="es-ES"/>
          </a:p>
        </p:txBody>
      </p:sp>
      <p:pic>
        <p:nvPicPr>
          <p:cNvPr id="52228" name="Picture 6" descr="ANd9GcTcv7lna2uN7SbHdRbJw1k6DlvpDNFNnVw7VhIxKvsy4lZfU0LblA"/>
          <p:cNvPicPr>
            <a:picLocks noChangeAspect="1" noChangeArrowheads="1"/>
          </p:cNvPicPr>
          <p:nvPr/>
        </p:nvPicPr>
        <p:blipFill>
          <a:blip r:embed="rId2" cstate="print"/>
          <a:srcRect/>
          <a:stretch>
            <a:fillRect/>
          </a:stretch>
        </p:blipFill>
        <p:spPr bwMode="auto">
          <a:xfrm>
            <a:off x="6516688" y="4781550"/>
            <a:ext cx="2627312" cy="2076450"/>
          </a:xfrm>
          <a:prstGeom prst="rect">
            <a:avLst/>
          </a:prstGeom>
          <a:noFill/>
          <a:ln w="9525">
            <a:solidFill>
              <a:schemeClr val="tx1"/>
            </a:solidFill>
            <a:miter lim="800000"/>
            <a:headEnd/>
            <a:tailEnd/>
          </a:ln>
        </p:spPr>
      </p:pic>
      <p:sp>
        <p:nvSpPr>
          <p:cNvPr id="52229"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UNIDADES DE MEDICIÓN DE RADIOACTIVIDAD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p:cNvSpPr>
          <p:nvPr>
            <p:ph type="title" idx="4294967295"/>
          </p:nvPr>
        </p:nvSpPr>
        <p:spPr>
          <a:xfrm>
            <a:off x="0" y="0"/>
            <a:ext cx="5076825" cy="836613"/>
          </a:xfrm>
        </p:spPr>
        <p:txBody>
          <a:bodyPr>
            <a:normAutofit fontScale="90000"/>
          </a:bodyPr>
          <a:lstStyle/>
          <a:p>
            <a:pPr algn="l" eaLnBrk="1" hangingPunct="1"/>
            <a:r>
              <a:rPr lang="es-MX" b="1" smtClean="0"/>
              <a:t>Röentgen</a:t>
            </a:r>
            <a:r>
              <a:rPr lang="es-MX" smtClean="0"/>
              <a:t> </a:t>
            </a:r>
            <a:r>
              <a:rPr lang="en-US" sz="2000" b="1" i="1" smtClean="0"/>
              <a:t>(apellido Wilhelm Röentgen)</a:t>
            </a:r>
            <a:endParaRPr lang="es-ES" sz="2000" b="1" i="1" smtClean="0"/>
          </a:p>
        </p:txBody>
      </p:sp>
      <p:sp>
        <p:nvSpPr>
          <p:cNvPr id="4101" name="Rectangle 5"/>
          <p:cNvSpPr>
            <a:spLocks noChangeArrowheads="1"/>
          </p:cNvSpPr>
          <p:nvPr/>
        </p:nvSpPr>
        <p:spPr bwMode="auto">
          <a:xfrm>
            <a:off x="5399088" y="0"/>
            <a:ext cx="3744912" cy="2357438"/>
          </a:xfrm>
          <a:prstGeom prst="rect">
            <a:avLst/>
          </a:prstGeom>
          <a:solidFill>
            <a:schemeClr val="accent1"/>
          </a:solidFill>
          <a:ln w="9525">
            <a:solidFill>
              <a:schemeClr val="tx1"/>
            </a:solidFill>
            <a:miter lim="800000"/>
            <a:headEnd/>
            <a:tailEnd/>
          </a:ln>
        </p:spPr>
        <p:txBody>
          <a:bodyPr>
            <a:spAutoFit/>
          </a:bodyPr>
          <a:lstStyle/>
          <a:p>
            <a:pPr algn="ctr" eaLnBrk="0" hangingPunct="0">
              <a:spcBef>
                <a:spcPct val="20000"/>
              </a:spcBef>
              <a:buFont typeface="Arial" pitchFamily="34" charset="0"/>
              <a:buNone/>
            </a:pPr>
            <a:endParaRPr lang="es-MX" b="1"/>
          </a:p>
          <a:p>
            <a:pPr algn="ctr" eaLnBrk="0" hangingPunct="0">
              <a:spcBef>
                <a:spcPct val="20000"/>
              </a:spcBef>
              <a:buFont typeface="Arial" pitchFamily="34" charset="0"/>
              <a:buNone/>
            </a:pPr>
            <a:endParaRPr lang="es-MX" b="1"/>
          </a:p>
          <a:p>
            <a:pPr algn="ctr" eaLnBrk="0" hangingPunct="0">
              <a:spcBef>
                <a:spcPct val="20000"/>
              </a:spcBef>
              <a:buFont typeface="Arial" pitchFamily="34" charset="0"/>
              <a:buNone/>
            </a:pPr>
            <a:endParaRPr lang="es-MX" b="1"/>
          </a:p>
          <a:p>
            <a:pPr algn="ctr" eaLnBrk="0" hangingPunct="0">
              <a:spcBef>
                <a:spcPct val="20000"/>
              </a:spcBef>
              <a:buFont typeface="Arial" pitchFamily="34" charset="0"/>
              <a:buNone/>
            </a:pPr>
            <a:r>
              <a:rPr lang="es-MX" b="1"/>
              <a:t>DEFINICIÓN</a:t>
            </a:r>
            <a:endParaRPr lang="es-ES" b="1"/>
          </a:p>
          <a:p>
            <a:pPr algn="ctr" eaLnBrk="0" hangingPunct="0">
              <a:spcBef>
                <a:spcPct val="20000"/>
              </a:spcBef>
              <a:buFont typeface="Arial" pitchFamily="34" charset="0"/>
              <a:buNone/>
            </a:pPr>
            <a:r>
              <a:rPr lang="es-MX"/>
              <a:t>Unidad de medida de exposición</a:t>
            </a:r>
          </a:p>
          <a:p>
            <a:pPr algn="ctr" eaLnBrk="0" hangingPunct="0">
              <a:spcBef>
                <a:spcPct val="20000"/>
              </a:spcBef>
              <a:buFont typeface="Arial" pitchFamily="34" charset="0"/>
              <a:buNone/>
            </a:pPr>
            <a:r>
              <a:rPr lang="es-MX"/>
              <a:t>A radiación ionizante</a:t>
            </a:r>
          </a:p>
          <a:p>
            <a:pPr algn="ctr" eaLnBrk="0" hangingPunct="0">
              <a:spcBef>
                <a:spcPct val="20000"/>
              </a:spcBef>
              <a:buFont typeface="Arial" pitchFamily="34" charset="0"/>
              <a:buNone/>
            </a:pPr>
            <a:r>
              <a:rPr lang="es-MX"/>
              <a:t>Especialmente Rayos X y gamma</a:t>
            </a:r>
            <a:endParaRPr lang="es-ES"/>
          </a:p>
        </p:txBody>
      </p:sp>
      <p:sp>
        <p:nvSpPr>
          <p:cNvPr id="4102" name="Rectangle 7"/>
          <p:cNvSpPr>
            <a:spLocks noChangeArrowheads="1"/>
          </p:cNvSpPr>
          <p:nvPr/>
        </p:nvSpPr>
        <p:spPr bwMode="auto">
          <a:xfrm>
            <a:off x="250825" y="2852738"/>
            <a:ext cx="8642350" cy="1255712"/>
          </a:xfrm>
          <a:prstGeom prst="rect">
            <a:avLst/>
          </a:prstGeom>
          <a:solidFill>
            <a:schemeClr val="tx1"/>
          </a:solidFill>
          <a:ln w="9525">
            <a:solidFill>
              <a:schemeClr val="tx1"/>
            </a:solidFill>
            <a:miter lim="800000"/>
            <a:headEnd/>
            <a:tailEnd/>
          </a:ln>
        </p:spPr>
        <p:txBody>
          <a:bodyPr>
            <a:spAutoFit/>
          </a:bodyPr>
          <a:lstStyle/>
          <a:p>
            <a:pPr eaLnBrk="0" hangingPunct="0">
              <a:spcBef>
                <a:spcPct val="20000"/>
              </a:spcBef>
              <a:buFont typeface="Arial" pitchFamily="34" charset="0"/>
              <a:buNone/>
            </a:pPr>
            <a:r>
              <a:rPr lang="es-MX">
                <a:solidFill>
                  <a:srgbClr val="FFFF00"/>
                </a:solidFill>
              </a:rPr>
              <a:t>Estándar de Medición:</a:t>
            </a:r>
          </a:p>
          <a:p>
            <a:pPr eaLnBrk="0" hangingPunct="0">
              <a:spcBef>
                <a:spcPct val="20000"/>
              </a:spcBef>
              <a:buFont typeface="Arial" pitchFamily="34" charset="0"/>
              <a:buNone/>
            </a:pPr>
            <a:r>
              <a:rPr lang="es-ES">
                <a:solidFill>
                  <a:schemeClr val="bg1"/>
                </a:solidFill>
              </a:rPr>
              <a:t>Cantidad de radiación requerida para liberar 2.08x10</a:t>
            </a:r>
            <a:r>
              <a:rPr lang="es-ES" baseline="30000">
                <a:solidFill>
                  <a:schemeClr val="bg1"/>
                </a:solidFill>
              </a:rPr>
              <a:t>9</a:t>
            </a:r>
            <a:r>
              <a:rPr lang="es-ES">
                <a:solidFill>
                  <a:schemeClr val="bg1"/>
                </a:solidFill>
              </a:rPr>
              <a:t> pares de cargas positivas y negativas de 1 cm3 de aire seco en condiciones estándar de temperatura y a una densidad de 1.293 kg/m</a:t>
            </a:r>
            <a:r>
              <a:rPr lang="es-ES" baseline="30000">
                <a:solidFill>
                  <a:schemeClr val="bg1"/>
                </a:solidFill>
              </a:rPr>
              <a:t>3</a:t>
            </a:r>
          </a:p>
        </p:txBody>
      </p:sp>
      <p:sp>
        <p:nvSpPr>
          <p:cNvPr id="4103" name="Oval 10"/>
          <p:cNvSpPr>
            <a:spLocks noChangeArrowheads="1"/>
          </p:cNvSpPr>
          <p:nvPr/>
        </p:nvSpPr>
        <p:spPr bwMode="auto">
          <a:xfrm>
            <a:off x="4284663" y="476250"/>
            <a:ext cx="1944687" cy="908050"/>
          </a:xfrm>
          <a:prstGeom prst="ellipse">
            <a:avLst/>
          </a:prstGeom>
          <a:solidFill>
            <a:srgbClr val="FF0000"/>
          </a:solidFill>
          <a:ln w="9525">
            <a:solidFill>
              <a:schemeClr val="tx1"/>
            </a:solidFill>
            <a:round/>
            <a:headEnd/>
            <a:tailEnd/>
          </a:ln>
        </p:spPr>
        <p:txBody>
          <a:bodyPr wrap="none" anchor="ctr"/>
          <a:lstStyle/>
          <a:p>
            <a:pPr algn="ctr"/>
            <a:r>
              <a:rPr lang="es-MX" sz="2400" b="1">
                <a:solidFill>
                  <a:schemeClr val="bg1"/>
                </a:solidFill>
              </a:rPr>
              <a:t>1928</a:t>
            </a:r>
            <a:endParaRPr lang="es-ES" sz="2400" b="1">
              <a:solidFill>
                <a:schemeClr val="bg1"/>
              </a:solidFill>
            </a:endParaRPr>
          </a:p>
        </p:txBody>
      </p:sp>
      <p:sp>
        <p:nvSpPr>
          <p:cNvPr id="4104" name="Text Box 11"/>
          <p:cNvSpPr txBox="1">
            <a:spLocks noChangeArrowheads="1"/>
          </p:cNvSpPr>
          <p:nvPr/>
        </p:nvSpPr>
        <p:spPr bwMode="auto">
          <a:xfrm>
            <a:off x="8388350" y="0"/>
            <a:ext cx="755650" cy="701675"/>
          </a:xfrm>
          <a:prstGeom prst="rect">
            <a:avLst/>
          </a:prstGeom>
          <a:solidFill>
            <a:schemeClr val="tx1"/>
          </a:solidFill>
          <a:ln w="9525">
            <a:noFill/>
            <a:miter lim="800000"/>
            <a:headEnd/>
            <a:tailEnd/>
          </a:ln>
        </p:spPr>
        <p:txBody>
          <a:bodyPr>
            <a:spAutoFit/>
          </a:bodyPr>
          <a:lstStyle/>
          <a:p>
            <a:pPr>
              <a:spcBef>
                <a:spcPct val="50000"/>
              </a:spcBef>
            </a:pPr>
            <a:r>
              <a:rPr lang="es-MX" sz="4000">
                <a:solidFill>
                  <a:srgbClr val="FFFF00"/>
                </a:solidFill>
              </a:rPr>
              <a:t>R</a:t>
            </a:r>
            <a:endParaRPr lang="es-ES" sz="5400" baseline="-25000">
              <a:solidFill>
                <a:srgbClr val="FFFF00"/>
              </a:solidFill>
            </a:endParaRPr>
          </a:p>
        </p:txBody>
      </p:sp>
      <p:sp>
        <p:nvSpPr>
          <p:cNvPr id="4105" name="AutoShape 4"/>
          <p:cNvSpPr>
            <a:spLocks noChangeArrowheads="1"/>
          </p:cNvSpPr>
          <p:nvPr/>
        </p:nvSpPr>
        <p:spPr bwMode="auto">
          <a:xfrm>
            <a:off x="323850" y="1196975"/>
            <a:ext cx="4319588" cy="649288"/>
          </a:xfrm>
          <a:prstGeom prst="bracePair">
            <a:avLst>
              <a:gd name="adj" fmla="val 8333"/>
            </a:avLst>
          </a:prstGeom>
          <a:noFill/>
          <a:ln w="9525">
            <a:solidFill>
              <a:schemeClr val="tx1"/>
            </a:solidFill>
            <a:round/>
            <a:headEnd/>
            <a:tailEnd/>
          </a:ln>
        </p:spPr>
        <p:txBody>
          <a:bodyPr wrap="none" anchor="ctr"/>
          <a:lstStyle/>
          <a:p>
            <a:pPr algn="ctr"/>
            <a:endParaRPr lang="es-MX" b="1"/>
          </a:p>
          <a:p>
            <a:pPr algn="ctr"/>
            <a:r>
              <a:rPr lang="es-MX" b="1"/>
              <a:t> </a:t>
            </a:r>
          </a:p>
        </p:txBody>
      </p:sp>
      <p:graphicFrame>
        <p:nvGraphicFramePr>
          <p:cNvPr id="4098" name="Object 8"/>
          <p:cNvGraphicFramePr>
            <a:graphicFrameLocks noChangeAspect="1"/>
          </p:cNvGraphicFramePr>
          <p:nvPr/>
        </p:nvGraphicFramePr>
        <p:xfrm>
          <a:off x="827088" y="1016000"/>
          <a:ext cx="3384550" cy="1089025"/>
        </p:xfrm>
        <a:graphic>
          <a:graphicData uri="http://schemas.openxmlformats.org/presentationml/2006/ole">
            <mc:AlternateContent xmlns:mc="http://schemas.openxmlformats.org/markup-compatibility/2006">
              <mc:Choice xmlns:v="urn:schemas-microsoft-com:vml" Requires="v">
                <p:oleObj spid="_x0000_s1032" name="Equation" r:id="rId3" imgW="1841400" imgH="685800" progId="Equation.DSMT4">
                  <p:embed/>
                </p:oleObj>
              </mc:Choice>
              <mc:Fallback>
                <p:oleObj name="Equation" r:id="rId3" imgW="1841400" imgH="6858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1016000"/>
                        <a:ext cx="3384550" cy="1089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9"/>
          <p:cNvGraphicFramePr>
            <a:graphicFrameLocks noChangeAspect="1"/>
          </p:cNvGraphicFramePr>
          <p:nvPr/>
        </p:nvGraphicFramePr>
        <p:xfrm>
          <a:off x="3722688" y="4762500"/>
          <a:ext cx="206375" cy="290513"/>
        </p:xfrm>
        <a:graphic>
          <a:graphicData uri="http://schemas.openxmlformats.org/presentationml/2006/ole">
            <mc:AlternateContent xmlns:mc="http://schemas.openxmlformats.org/markup-compatibility/2006">
              <mc:Choice xmlns:v="urn:schemas-microsoft-com:vml" Requires="v">
                <p:oleObj spid="_x0000_s1033" name="Equation" r:id="rId5" imgW="114120" imgH="177480" progId="Equation.DSMT4">
                  <p:embed/>
                </p:oleObj>
              </mc:Choice>
              <mc:Fallback>
                <p:oleObj name="Equation" r:id="rId5" imgW="114120" imgH="177480" progId="Equation.DSMT4">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2688" y="4762500"/>
                        <a:ext cx="206375" cy="290513"/>
                      </a:xfrm>
                      <a:prstGeom prst="rect">
                        <a:avLst/>
                      </a:prstGeom>
                      <a:solidFill>
                        <a:schemeClr val="bg1"/>
                      </a:solidFill>
                    </p:spPr>
                  </p:pic>
                </p:oleObj>
              </mc:Fallback>
            </mc:AlternateContent>
          </a:graphicData>
        </a:graphic>
      </p:graphicFrame>
      <p:sp>
        <p:nvSpPr>
          <p:cNvPr id="4106" name="Rectangle 10"/>
          <p:cNvSpPr>
            <a:spLocks noChangeArrowheads="1"/>
          </p:cNvSpPr>
          <p:nvPr/>
        </p:nvSpPr>
        <p:spPr bwMode="auto">
          <a:xfrm>
            <a:off x="323850" y="4711700"/>
            <a:ext cx="8496300" cy="1474788"/>
          </a:xfrm>
          <a:prstGeom prst="rect">
            <a:avLst/>
          </a:prstGeom>
          <a:solidFill>
            <a:schemeClr val="bg1"/>
          </a:solidFill>
          <a:ln w="9525">
            <a:solidFill>
              <a:schemeClr val="tx1"/>
            </a:solidFill>
            <a:miter lim="800000"/>
            <a:headEnd/>
            <a:tailEnd/>
          </a:ln>
        </p:spPr>
        <p:txBody>
          <a:bodyPr anchor="ctr">
            <a:spAutoFit/>
          </a:bodyPr>
          <a:lstStyle/>
          <a:p>
            <a:r>
              <a:rPr lang="es-MX" u="sng"/>
              <a:t>Significado Físico:</a:t>
            </a:r>
          </a:p>
          <a:p>
            <a:r>
              <a:rPr lang="es-MX"/>
              <a:t>Una exposición de 500 R en 5 horas es letal para los humanos.</a:t>
            </a:r>
          </a:p>
          <a:p>
            <a:r>
              <a:rPr lang="es-MX"/>
              <a:t>Una exposición típica promedio en la vida humano oscila en los 200 mR por año.</a:t>
            </a:r>
            <a:endParaRPr lang="es-ES"/>
          </a:p>
          <a:p>
            <a:r>
              <a:rPr lang="es-ES"/>
              <a:t>Para ajustar el impacto de las diferentes formas de radiación en materia orgánica, se usó por mucho tiempo el </a:t>
            </a:r>
            <a:r>
              <a:rPr lang="es-ES" b="1" u="sng"/>
              <a:t>rem (Röentgen Equivalente in Man).</a:t>
            </a:r>
            <a:r>
              <a:rPr lang="es-ES"/>
              <a:t> </a:t>
            </a:r>
            <a:endParaRPr lang="es-MX"/>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p:cNvSpPr>
          <p:nvPr>
            <p:ph type="title" idx="4294967295"/>
          </p:nvPr>
        </p:nvSpPr>
        <p:spPr>
          <a:xfrm>
            <a:off x="0" y="404813"/>
            <a:ext cx="6156325" cy="765175"/>
          </a:xfrm>
        </p:spPr>
        <p:txBody>
          <a:bodyPr>
            <a:normAutofit fontScale="90000"/>
          </a:bodyPr>
          <a:lstStyle/>
          <a:p>
            <a:pPr marL="838200" indent="-838200" algn="l" eaLnBrk="1" hangingPunct="1"/>
            <a:r>
              <a:rPr lang="en-US" b="1" smtClean="0"/>
              <a:t>Curie </a:t>
            </a:r>
            <a:r>
              <a:rPr lang="en-US" sz="2000" b="1" i="1" smtClean="0"/>
              <a:t>(apellido Pierre y Marie Curie, físicos franceses pioneros de radiología)</a:t>
            </a:r>
            <a:r>
              <a:rPr lang="es-ES" b="1" i="1" smtClean="0"/>
              <a:t/>
            </a:r>
            <a:br>
              <a:rPr lang="es-ES" b="1" i="1" smtClean="0"/>
            </a:br>
            <a:endParaRPr lang="es-ES" b="1" i="1" smtClean="0"/>
          </a:p>
        </p:txBody>
      </p:sp>
      <p:sp>
        <p:nvSpPr>
          <p:cNvPr id="5124" name="Rectangle 3"/>
          <p:cNvSpPr>
            <a:spLocks noChangeArrowheads="1"/>
          </p:cNvSpPr>
          <p:nvPr/>
        </p:nvSpPr>
        <p:spPr bwMode="auto">
          <a:xfrm>
            <a:off x="5940425" y="0"/>
            <a:ext cx="3203575" cy="1701800"/>
          </a:xfrm>
          <a:prstGeom prst="rect">
            <a:avLst/>
          </a:prstGeom>
          <a:solidFill>
            <a:schemeClr val="accent1"/>
          </a:solidFill>
          <a:ln w="9525">
            <a:solidFill>
              <a:schemeClr val="tx1"/>
            </a:solidFill>
            <a:miter lim="800000"/>
            <a:headEnd/>
            <a:tailEnd/>
          </a:ln>
        </p:spPr>
        <p:txBody>
          <a:bodyPr wrap="none" anchor="ctr"/>
          <a:lstStyle/>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r>
              <a:rPr lang="es-MX" b="1"/>
              <a:t>DEFINICIÓN:</a:t>
            </a:r>
            <a:endParaRPr lang="es-ES" b="1"/>
          </a:p>
          <a:p>
            <a:pPr algn="ctr">
              <a:lnSpc>
                <a:spcPct val="80000"/>
              </a:lnSpc>
            </a:pPr>
            <a:r>
              <a:rPr lang="es-ES"/>
              <a:t>Unidad para medir </a:t>
            </a:r>
          </a:p>
          <a:p>
            <a:pPr algn="ctr">
              <a:lnSpc>
                <a:spcPct val="80000"/>
              </a:lnSpc>
            </a:pPr>
            <a:r>
              <a:rPr lang="es-MX"/>
              <a:t>radioactividad</a:t>
            </a:r>
            <a:endParaRPr lang="es-ES"/>
          </a:p>
          <a:p>
            <a:pPr algn="ctr">
              <a:lnSpc>
                <a:spcPct val="80000"/>
              </a:lnSpc>
            </a:pPr>
            <a:endParaRPr lang="es-ES"/>
          </a:p>
          <a:p>
            <a:pPr algn="ctr">
              <a:lnSpc>
                <a:spcPct val="80000"/>
              </a:lnSpc>
            </a:pPr>
            <a:endParaRPr lang="es-ES"/>
          </a:p>
        </p:txBody>
      </p:sp>
      <p:sp>
        <p:nvSpPr>
          <p:cNvPr id="5125" name="AutoShape 4"/>
          <p:cNvSpPr>
            <a:spLocks noChangeArrowheads="1"/>
          </p:cNvSpPr>
          <p:nvPr/>
        </p:nvSpPr>
        <p:spPr bwMode="auto">
          <a:xfrm>
            <a:off x="1763713" y="1196975"/>
            <a:ext cx="3995737" cy="1368425"/>
          </a:xfrm>
          <a:prstGeom prst="bracePair">
            <a:avLst>
              <a:gd name="adj" fmla="val 8333"/>
            </a:avLst>
          </a:prstGeom>
          <a:noFill/>
          <a:ln w="9525">
            <a:solidFill>
              <a:schemeClr val="tx1"/>
            </a:solidFill>
            <a:round/>
            <a:headEnd/>
            <a:tailEnd/>
          </a:ln>
        </p:spPr>
        <p:txBody>
          <a:bodyPr wrap="none" anchor="ctr"/>
          <a:lstStyle/>
          <a:p>
            <a:pPr algn="ctr"/>
            <a:endParaRPr lang="es-MX" b="1"/>
          </a:p>
          <a:p>
            <a:pPr algn="ctr"/>
            <a:r>
              <a:rPr lang="es-MX" b="1"/>
              <a:t> </a:t>
            </a:r>
          </a:p>
        </p:txBody>
      </p:sp>
      <p:sp>
        <p:nvSpPr>
          <p:cNvPr id="5126" name="Text Box 5"/>
          <p:cNvSpPr txBox="1">
            <a:spLocks noChangeArrowheads="1"/>
          </p:cNvSpPr>
          <p:nvPr/>
        </p:nvSpPr>
        <p:spPr bwMode="auto">
          <a:xfrm>
            <a:off x="250825" y="4221163"/>
            <a:ext cx="8642350" cy="650875"/>
          </a:xfrm>
          <a:prstGeom prst="rect">
            <a:avLst/>
          </a:prstGeom>
          <a:solidFill>
            <a:schemeClr val="tx1"/>
          </a:solidFill>
          <a:ln w="9525">
            <a:solidFill>
              <a:schemeClr val="tx1"/>
            </a:solidFill>
            <a:miter lim="800000"/>
            <a:headEnd/>
            <a:tailEnd/>
          </a:ln>
        </p:spPr>
        <p:txBody>
          <a:bodyPr>
            <a:spAutoFit/>
          </a:bodyPr>
          <a:lstStyle/>
          <a:p>
            <a:r>
              <a:rPr lang="es-ES" u="sng">
                <a:solidFill>
                  <a:srgbClr val="FFFF00"/>
                </a:solidFill>
              </a:rPr>
              <a:t>Estándar de medición</a:t>
            </a:r>
            <a:r>
              <a:rPr lang="es-ES">
                <a:solidFill>
                  <a:srgbClr val="FFFF00"/>
                </a:solidFill>
              </a:rPr>
              <a:t>:</a:t>
            </a:r>
          </a:p>
          <a:p>
            <a:r>
              <a:rPr lang="es-ES">
                <a:solidFill>
                  <a:schemeClr val="bg1"/>
                </a:solidFill>
              </a:rPr>
              <a:t>Equivalente aproximadamente a la actividad de 1 gramo del radioisótopo  </a:t>
            </a:r>
            <a:r>
              <a:rPr lang="es-ES" baseline="30000">
                <a:solidFill>
                  <a:schemeClr val="bg1"/>
                </a:solidFill>
              </a:rPr>
              <a:t>226</a:t>
            </a:r>
            <a:r>
              <a:rPr lang="es-ES">
                <a:solidFill>
                  <a:schemeClr val="bg1"/>
                </a:solidFill>
              </a:rPr>
              <a:t>Ra.</a:t>
            </a:r>
          </a:p>
        </p:txBody>
      </p:sp>
      <p:sp>
        <p:nvSpPr>
          <p:cNvPr id="5127" name="AutoShape 6"/>
          <p:cNvSpPr>
            <a:spLocks noChangeArrowheads="1"/>
          </p:cNvSpPr>
          <p:nvPr/>
        </p:nvSpPr>
        <p:spPr bwMode="auto">
          <a:xfrm>
            <a:off x="5795963" y="1700213"/>
            <a:ext cx="3348037" cy="865187"/>
          </a:xfrm>
          <a:prstGeom prst="leftRightArrow">
            <a:avLst>
              <a:gd name="adj1" fmla="val 50000"/>
              <a:gd name="adj2" fmla="val 77395"/>
            </a:avLst>
          </a:prstGeom>
          <a:solidFill>
            <a:srgbClr val="FFFF00"/>
          </a:solidFill>
          <a:ln w="9525">
            <a:solidFill>
              <a:schemeClr val="tx1"/>
            </a:solidFill>
            <a:miter lim="800000"/>
            <a:headEnd/>
            <a:tailEnd/>
          </a:ln>
        </p:spPr>
        <p:txBody>
          <a:bodyPr wrap="none" anchor="ctr"/>
          <a:lstStyle/>
          <a:p>
            <a:pPr algn="ctr"/>
            <a:r>
              <a:rPr lang="es-MX"/>
              <a:t>Medición: Instrumentación</a:t>
            </a:r>
            <a:endParaRPr lang="es-ES"/>
          </a:p>
        </p:txBody>
      </p:sp>
      <p:sp>
        <p:nvSpPr>
          <p:cNvPr id="5128" name="Text Box 7"/>
          <p:cNvSpPr txBox="1">
            <a:spLocks noChangeArrowheads="1"/>
          </p:cNvSpPr>
          <p:nvPr/>
        </p:nvSpPr>
        <p:spPr bwMode="auto">
          <a:xfrm>
            <a:off x="250825" y="5084763"/>
            <a:ext cx="8642350" cy="1474787"/>
          </a:xfrm>
          <a:prstGeom prst="rect">
            <a:avLst/>
          </a:prstGeom>
          <a:noFill/>
          <a:ln w="9525">
            <a:solidFill>
              <a:schemeClr val="tx1"/>
            </a:solidFill>
            <a:miter lim="800000"/>
            <a:headEnd/>
            <a:tailEnd/>
          </a:ln>
        </p:spPr>
        <p:txBody>
          <a:bodyPr>
            <a:spAutoFit/>
          </a:bodyPr>
          <a:lstStyle/>
          <a:p>
            <a:r>
              <a:rPr lang="es-ES" u="sng"/>
              <a:t>Significado físico</a:t>
            </a:r>
            <a:r>
              <a:rPr lang="es-ES"/>
              <a:t>:</a:t>
            </a:r>
          </a:p>
          <a:p>
            <a:r>
              <a:rPr lang="es-MX"/>
              <a:t>Una máquina para obtener placas radiográficas humanas contiene radioisótopos Cesio – 137 o Cobalto – 60 con una actividad aproximada de 1000 Ci.</a:t>
            </a:r>
          </a:p>
          <a:p>
            <a:r>
              <a:rPr lang="es-MX"/>
              <a:t>El cuerpo humano contiene aproximadamente una cantidad de potasio -40 equivalente a 0.1 </a:t>
            </a:r>
            <a:r>
              <a:rPr lang="es-MX">
                <a:latin typeface="Symbol" pitchFamily="18" charset="2"/>
              </a:rPr>
              <a:t>m</a:t>
            </a:r>
            <a:r>
              <a:rPr lang="es-MX"/>
              <a:t>Ci</a:t>
            </a:r>
            <a:endParaRPr lang="es-ES"/>
          </a:p>
        </p:txBody>
      </p:sp>
      <p:sp>
        <p:nvSpPr>
          <p:cNvPr id="5129" name="Text Box 19"/>
          <p:cNvSpPr txBox="1">
            <a:spLocks noChangeArrowheads="1"/>
          </p:cNvSpPr>
          <p:nvPr/>
        </p:nvSpPr>
        <p:spPr bwMode="auto">
          <a:xfrm>
            <a:off x="8280400" y="0"/>
            <a:ext cx="863600" cy="701675"/>
          </a:xfrm>
          <a:prstGeom prst="rect">
            <a:avLst/>
          </a:prstGeom>
          <a:solidFill>
            <a:schemeClr val="tx1"/>
          </a:solidFill>
          <a:ln w="9525">
            <a:noFill/>
            <a:miter lim="800000"/>
            <a:headEnd/>
            <a:tailEnd/>
          </a:ln>
        </p:spPr>
        <p:txBody>
          <a:bodyPr>
            <a:spAutoFit/>
          </a:bodyPr>
          <a:lstStyle/>
          <a:p>
            <a:pPr>
              <a:spcBef>
                <a:spcPct val="50000"/>
              </a:spcBef>
            </a:pPr>
            <a:r>
              <a:rPr lang="es-MX" sz="4000">
                <a:solidFill>
                  <a:srgbClr val="FFFF00"/>
                </a:solidFill>
              </a:rPr>
              <a:t>Ci</a:t>
            </a:r>
            <a:endParaRPr lang="es-ES" sz="4000">
              <a:solidFill>
                <a:srgbClr val="FFFF00"/>
              </a:solidFill>
            </a:endParaRPr>
          </a:p>
        </p:txBody>
      </p:sp>
      <p:sp>
        <p:nvSpPr>
          <p:cNvPr id="5130" name="Oval 21"/>
          <p:cNvSpPr>
            <a:spLocks noChangeArrowheads="1"/>
          </p:cNvSpPr>
          <p:nvPr/>
        </p:nvSpPr>
        <p:spPr bwMode="auto">
          <a:xfrm>
            <a:off x="6659563" y="2636838"/>
            <a:ext cx="1979612" cy="792162"/>
          </a:xfrm>
          <a:prstGeom prst="ellipse">
            <a:avLst/>
          </a:prstGeom>
          <a:solidFill>
            <a:srgbClr val="FF0000"/>
          </a:solidFill>
          <a:ln w="9525">
            <a:solidFill>
              <a:schemeClr val="tx1"/>
            </a:solidFill>
            <a:round/>
            <a:headEnd/>
            <a:tailEnd/>
          </a:ln>
        </p:spPr>
        <p:txBody>
          <a:bodyPr wrap="none" anchor="ctr"/>
          <a:lstStyle/>
          <a:p>
            <a:pPr algn="ctr"/>
            <a:r>
              <a:rPr lang="es-MX" sz="2400" b="1">
                <a:solidFill>
                  <a:schemeClr val="bg1"/>
                </a:solidFill>
              </a:rPr>
              <a:t>1910</a:t>
            </a:r>
            <a:endParaRPr lang="es-ES" sz="2400" b="1">
              <a:solidFill>
                <a:schemeClr val="bg1"/>
              </a:solidFill>
            </a:endParaRPr>
          </a:p>
        </p:txBody>
      </p:sp>
      <p:graphicFrame>
        <p:nvGraphicFramePr>
          <p:cNvPr id="5122" name="Object 10"/>
          <p:cNvGraphicFramePr>
            <a:graphicFrameLocks noChangeAspect="1"/>
          </p:cNvGraphicFramePr>
          <p:nvPr/>
        </p:nvGraphicFramePr>
        <p:xfrm>
          <a:off x="1979613" y="1412875"/>
          <a:ext cx="3641725" cy="1009650"/>
        </p:xfrm>
        <a:graphic>
          <a:graphicData uri="http://schemas.openxmlformats.org/presentationml/2006/ole">
            <mc:AlternateContent xmlns:mc="http://schemas.openxmlformats.org/markup-compatibility/2006">
              <mc:Choice xmlns:v="urn:schemas-microsoft-com:vml" Requires="v">
                <p:oleObj spid="_x0000_s2053" name="Equation" r:id="rId3" imgW="1981080" imgH="634680" progId="Equation.DSMT4">
                  <p:embed/>
                </p:oleObj>
              </mc:Choice>
              <mc:Fallback>
                <p:oleObj name="Equation" r:id="rId3" imgW="1981080" imgH="63468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1412875"/>
                        <a:ext cx="3641725"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131" name="Picture 11" descr="ANd9GcQJ-Wy-_rj2P9WSPD9hIjs1mAduQuSV-d3-PCnUC-zdi3AKv1-now"/>
          <p:cNvPicPr>
            <a:picLocks noChangeAspect="1" noChangeArrowheads="1"/>
          </p:cNvPicPr>
          <p:nvPr/>
        </p:nvPicPr>
        <p:blipFill>
          <a:blip r:embed="rId5" cstate="print"/>
          <a:srcRect/>
          <a:stretch>
            <a:fillRect/>
          </a:stretch>
        </p:blipFill>
        <p:spPr bwMode="auto">
          <a:xfrm>
            <a:off x="179388" y="1628775"/>
            <a:ext cx="1612900" cy="216058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chemwiki.ucdavis.edu/@api/deki/files/16126/20.21.jpg"/>
          <p:cNvPicPr>
            <a:picLocks noChangeAspect="1" noChangeArrowheads="1"/>
          </p:cNvPicPr>
          <p:nvPr/>
        </p:nvPicPr>
        <p:blipFill>
          <a:blip r:embed="rId2" cstate="print"/>
          <a:srcRect/>
          <a:stretch>
            <a:fillRect/>
          </a:stretch>
        </p:blipFill>
        <p:spPr bwMode="auto">
          <a:xfrm>
            <a:off x="755576" y="1124744"/>
            <a:ext cx="7940326" cy="4248472"/>
          </a:xfrm>
          <a:prstGeom prst="rect">
            <a:avLst/>
          </a:prstGeom>
          <a:noFill/>
        </p:spPr>
      </p:pic>
      <p:sp>
        <p:nvSpPr>
          <p:cNvPr id="5" name="4 CuadroTexto"/>
          <p:cNvSpPr txBox="1"/>
          <p:nvPr/>
        </p:nvSpPr>
        <p:spPr>
          <a:xfrm>
            <a:off x="827584" y="404664"/>
            <a:ext cx="7416824" cy="584775"/>
          </a:xfrm>
          <a:prstGeom prst="rect">
            <a:avLst/>
          </a:prstGeom>
          <a:noFill/>
        </p:spPr>
        <p:txBody>
          <a:bodyPr wrap="square" rtlCol="0">
            <a:spAutoFit/>
          </a:bodyPr>
          <a:lstStyle/>
          <a:p>
            <a:r>
              <a:rPr lang="es-MX" sz="3200" dirty="0" smtClean="0"/>
              <a:t>LOS REACTORES NUCLEARES DE POTENCIA</a:t>
            </a:r>
            <a:endParaRPr lang="es-MX" sz="3200" dirty="0"/>
          </a:p>
        </p:txBody>
      </p:sp>
      <p:sp>
        <p:nvSpPr>
          <p:cNvPr id="6" name="5 CuadroTexto"/>
          <p:cNvSpPr txBox="1"/>
          <p:nvPr/>
        </p:nvSpPr>
        <p:spPr>
          <a:xfrm>
            <a:off x="1331640" y="5733256"/>
            <a:ext cx="6408712" cy="923330"/>
          </a:xfrm>
          <a:prstGeom prst="rect">
            <a:avLst/>
          </a:prstGeom>
          <a:noFill/>
        </p:spPr>
        <p:txBody>
          <a:bodyPr wrap="square" rtlCol="0">
            <a:spAutoFit/>
          </a:bodyPr>
          <a:lstStyle/>
          <a:p>
            <a:pPr algn="ctr"/>
            <a:r>
              <a:rPr lang="es-MX" dirty="0" smtClean="0"/>
              <a:t>Existen también reactores nucleares de investigación, usualmente más pequeños y a diferencia de los de potencia, estos no se diseñan para generar energía eléctrica.</a:t>
            </a:r>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p:cNvSpPr>
          <p:nvPr>
            <p:ph type="title" idx="4294967295"/>
          </p:nvPr>
        </p:nvSpPr>
        <p:spPr>
          <a:xfrm>
            <a:off x="0" y="404813"/>
            <a:ext cx="6156325" cy="765175"/>
          </a:xfrm>
        </p:spPr>
        <p:txBody>
          <a:bodyPr>
            <a:normAutofit fontScale="90000"/>
          </a:bodyPr>
          <a:lstStyle/>
          <a:p>
            <a:pPr marL="838200" indent="-838200" algn="l" eaLnBrk="1" hangingPunct="1"/>
            <a:r>
              <a:rPr lang="en-US" b="1" smtClean="0"/>
              <a:t>Becquerel </a:t>
            </a:r>
            <a:r>
              <a:rPr lang="en-US" sz="2000" b="1" i="1" smtClean="0"/>
              <a:t>(apellido Henri Becquerel descubridor de la radioactividad. Francia)</a:t>
            </a:r>
            <a:r>
              <a:rPr lang="es-ES" b="1" i="1" smtClean="0"/>
              <a:t/>
            </a:r>
            <a:br>
              <a:rPr lang="es-ES" b="1" i="1" smtClean="0"/>
            </a:br>
            <a:endParaRPr lang="es-ES" b="1" i="1" smtClean="0"/>
          </a:p>
        </p:txBody>
      </p:sp>
      <p:sp>
        <p:nvSpPr>
          <p:cNvPr id="6148" name="Rectangle 3"/>
          <p:cNvSpPr>
            <a:spLocks noChangeArrowheads="1"/>
          </p:cNvSpPr>
          <p:nvPr/>
        </p:nvSpPr>
        <p:spPr bwMode="auto">
          <a:xfrm>
            <a:off x="6084888" y="0"/>
            <a:ext cx="3059112" cy="1701800"/>
          </a:xfrm>
          <a:prstGeom prst="rect">
            <a:avLst/>
          </a:prstGeom>
          <a:solidFill>
            <a:schemeClr val="accent1"/>
          </a:solidFill>
          <a:ln w="9525">
            <a:solidFill>
              <a:schemeClr val="tx1"/>
            </a:solidFill>
            <a:miter lim="800000"/>
            <a:headEnd/>
            <a:tailEnd/>
          </a:ln>
        </p:spPr>
        <p:txBody>
          <a:bodyPr wrap="none" anchor="ctr"/>
          <a:lstStyle/>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r>
              <a:rPr lang="es-MX" b="1"/>
              <a:t>DEFINICIÓN:</a:t>
            </a:r>
            <a:endParaRPr lang="es-ES" b="1"/>
          </a:p>
          <a:p>
            <a:pPr algn="ctr">
              <a:lnSpc>
                <a:spcPct val="80000"/>
              </a:lnSpc>
            </a:pPr>
            <a:r>
              <a:rPr lang="es-ES"/>
              <a:t>Unidad derivada del SI para</a:t>
            </a:r>
          </a:p>
          <a:p>
            <a:pPr algn="ctr">
              <a:lnSpc>
                <a:spcPct val="80000"/>
              </a:lnSpc>
            </a:pPr>
            <a:r>
              <a:rPr lang="es-ES"/>
              <a:t> medir </a:t>
            </a:r>
            <a:r>
              <a:rPr lang="es-MX"/>
              <a:t>radioactividad</a:t>
            </a:r>
            <a:endParaRPr lang="es-ES"/>
          </a:p>
          <a:p>
            <a:pPr algn="ctr">
              <a:lnSpc>
                <a:spcPct val="80000"/>
              </a:lnSpc>
            </a:pPr>
            <a:endParaRPr lang="es-ES"/>
          </a:p>
          <a:p>
            <a:pPr algn="ctr">
              <a:lnSpc>
                <a:spcPct val="80000"/>
              </a:lnSpc>
            </a:pPr>
            <a:endParaRPr lang="es-ES"/>
          </a:p>
        </p:txBody>
      </p:sp>
      <p:sp>
        <p:nvSpPr>
          <p:cNvPr id="6149" name="AutoShape 4"/>
          <p:cNvSpPr>
            <a:spLocks noChangeArrowheads="1"/>
          </p:cNvSpPr>
          <p:nvPr/>
        </p:nvSpPr>
        <p:spPr bwMode="auto">
          <a:xfrm>
            <a:off x="1763713" y="1196975"/>
            <a:ext cx="3995737" cy="1368425"/>
          </a:xfrm>
          <a:prstGeom prst="bracePair">
            <a:avLst>
              <a:gd name="adj" fmla="val 8333"/>
            </a:avLst>
          </a:prstGeom>
          <a:noFill/>
          <a:ln w="9525">
            <a:solidFill>
              <a:schemeClr val="tx1"/>
            </a:solidFill>
            <a:round/>
            <a:headEnd/>
            <a:tailEnd/>
          </a:ln>
        </p:spPr>
        <p:txBody>
          <a:bodyPr wrap="none" anchor="ctr"/>
          <a:lstStyle/>
          <a:p>
            <a:pPr algn="ctr"/>
            <a:endParaRPr lang="es-MX" b="1"/>
          </a:p>
          <a:p>
            <a:pPr algn="ctr"/>
            <a:r>
              <a:rPr lang="es-MX" b="1"/>
              <a:t> </a:t>
            </a:r>
          </a:p>
        </p:txBody>
      </p:sp>
      <p:sp>
        <p:nvSpPr>
          <p:cNvPr id="6150" name="Text Box 5"/>
          <p:cNvSpPr txBox="1">
            <a:spLocks noChangeArrowheads="1"/>
          </p:cNvSpPr>
          <p:nvPr/>
        </p:nvSpPr>
        <p:spPr bwMode="auto">
          <a:xfrm>
            <a:off x="250825" y="3357563"/>
            <a:ext cx="8642350" cy="1749425"/>
          </a:xfrm>
          <a:prstGeom prst="rect">
            <a:avLst/>
          </a:prstGeom>
          <a:solidFill>
            <a:schemeClr val="tx1"/>
          </a:solidFill>
          <a:ln w="9525">
            <a:solidFill>
              <a:schemeClr val="tx1"/>
            </a:solidFill>
            <a:miter lim="800000"/>
            <a:headEnd/>
            <a:tailEnd/>
          </a:ln>
        </p:spPr>
        <p:txBody>
          <a:bodyPr>
            <a:spAutoFit/>
          </a:bodyPr>
          <a:lstStyle/>
          <a:p>
            <a:r>
              <a:rPr lang="es-ES" u="sng">
                <a:solidFill>
                  <a:srgbClr val="FFFF00"/>
                </a:solidFill>
              </a:rPr>
              <a:t>Estándar de medición</a:t>
            </a:r>
            <a:r>
              <a:rPr lang="es-ES">
                <a:solidFill>
                  <a:srgbClr val="FFFF00"/>
                </a:solidFill>
              </a:rPr>
              <a:t>:</a:t>
            </a:r>
          </a:p>
          <a:p>
            <a:r>
              <a:rPr lang="es-ES">
                <a:solidFill>
                  <a:schemeClr val="bg1"/>
                </a:solidFill>
              </a:rPr>
              <a:t>Definido como la actividad de una cantidad de material radioactivo en el cuál existe el decaimiento de 1 núcleo cada segundo. </a:t>
            </a:r>
          </a:p>
          <a:p>
            <a:r>
              <a:rPr lang="es-ES">
                <a:solidFill>
                  <a:schemeClr val="bg1"/>
                </a:solidFill>
              </a:rPr>
              <a:t>El número de becquerels no es constante con el tiempo para una muestra fija de material radioactivo, por lo que su determinación se acompaña con una medida de periodo, especialmente para radioisótopos de vida media corta.</a:t>
            </a:r>
            <a:r>
              <a:rPr lang="es-ES"/>
              <a:t> </a:t>
            </a:r>
          </a:p>
        </p:txBody>
      </p:sp>
      <p:sp>
        <p:nvSpPr>
          <p:cNvPr id="6151" name="AutoShape 6"/>
          <p:cNvSpPr>
            <a:spLocks noChangeArrowheads="1"/>
          </p:cNvSpPr>
          <p:nvPr/>
        </p:nvSpPr>
        <p:spPr bwMode="auto">
          <a:xfrm>
            <a:off x="5795963" y="1700213"/>
            <a:ext cx="3348037" cy="865187"/>
          </a:xfrm>
          <a:prstGeom prst="leftRightArrow">
            <a:avLst>
              <a:gd name="adj1" fmla="val 50000"/>
              <a:gd name="adj2" fmla="val 77395"/>
            </a:avLst>
          </a:prstGeom>
          <a:solidFill>
            <a:srgbClr val="FFFF00"/>
          </a:solidFill>
          <a:ln w="9525">
            <a:solidFill>
              <a:schemeClr val="tx1"/>
            </a:solidFill>
            <a:miter lim="800000"/>
            <a:headEnd/>
            <a:tailEnd/>
          </a:ln>
        </p:spPr>
        <p:txBody>
          <a:bodyPr wrap="none" anchor="ctr"/>
          <a:lstStyle/>
          <a:p>
            <a:pPr algn="ctr"/>
            <a:r>
              <a:rPr lang="es-MX"/>
              <a:t>Medición: Instrumentación</a:t>
            </a:r>
            <a:endParaRPr lang="es-ES"/>
          </a:p>
        </p:txBody>
      </p:sp>
      <p:sp>
        <p:nvSpPr>
          <p:cNvPr id="6152" name="Text Box 7"/>
          <p:cNvSpPr txBox="1">
            <a:spLocks noChangeArrowheads="1"/>
          </p:cNvSpPr>
          <p:nvPr/>
        </p:nvSpPr>
        <p:spPr bwMode="auto">
          <a:xfrm>
            <a:off x="250825" y="5157788"/>
            <a:ext cx="8642350" cy="1476375"/>
          </a:xfrm>
          <a:prstGeom prst="rect">
            <a:avLst/>
          </a:prstGeom>
          <a:noFill/>
          <a:ln w="9525">
            <a:solidFill>
              <a:schemeClr val="tx1"/>
            </a:solidFill>
            <a:miter lim="800000"/>
            <a:headEnd/>
            <a:tailEnd/>
          </a:ln>
        </p:spPr>
        <p:txBody>
          <a:bodyPr>
            <a:spAutoFit/>
          </a:bodyPr>
          <a:lstStyle/>
          <a:p>
            <a:r>
              <a:rPr lang="es-ES" u="sng"/>
              <a:t>Significado físico</a:t>
            </a:r>
            <a:r>
              <a:rPr lang="es-ES"/>
              <a:t>:</a:t>
            </a:r>
          </a:p>
          <a:p>
            <a:r>
              <a:rPr lang="es-MX"/>
              <a:t>Medida directa de radioactividad que puede determinarse a partir de un detector sencillo cpm con las conversiones apropiadas.</a:t>
            </a:r>
          </a:p>
          <a:p>
            <a:r>
              <a:rPr lang="es-MX"/>
              <a:t>El potasio promedio contenido en el cuerpo humano produce 4000 Bq.</a:t>
            </a:r>
          </a:p>
          <a:p>
            <a:r>
              <a:rPr lang="es-MX"/>
              <a:t>Se estima que la bomba de Hiroshima produjo 8x10</a:t>
            </a:r>
            <a:r>
              <a:rPr lang="es-MX" baseline="30000"/>
              <a:t>24</a:t>
            </a:r>
            <a:r>
              <a:rPr lang="es-MX"/>
              <a:t> Bq (1 YBq)</a:t>
            </a:r>
            <a:endParaRPr lang="es-ES"/>
          </a:p>
        </p:txBody>
      </p:sp>
      <p:sp>
        <p:nvSpPr>
          <p:cNvPr id="6153" name="Text Box 19"/>
          <p:cNvSpPr txBox="1">
            <a:spLocks noChangeArrowheads="1"/>
          </p:cNvSpPr>
          <p:nvPr/>
        </p:nvSpPr>
        <p:spPr bwMode="auto">
          <a:xfrm>
            <a:off x="8280400" y="0"/>
            <a:ext cx="863600" cy="701675"/>
          </a:xfrm>
          <a:prstGeom prst="rect">
            <a:avLst/>
          </a:prstGeom>
          <a:solidFill>
            <a:schemeClr val="tx1"/>
          </a:solidFill>
          <a:ln w="9525">
            <a:noFill/>
            <a:miter lim="800000"/>
            <a:headEnd/>
            <a:tailEnd/>
          </a:ln>
        </p:spPr>
        <p:txBody>
          <a:bodyPr>
            <a:spAutoFit/>
          </a:bodyPr>
          <a:lstStyle/>
          <a:p>
            <a:pPr>
              <a:spcBef>
                <a:spcPct val="50000"/>
              </a:spcBef>
            </a:pPr>
            <a:r>
              <a:rPr lang="es-MX" sz="4000">
                <a:solidFill>
                  <a:srgbClr val="FFFF00"/>
                </a:solidFill>
              </a:rPr>
              <a:t>Bq</a:t>
            </a:r>
            <a:endParaRPr lang="es-ES" sz="4000">
              <a:solidFill>
                <a:srgbClr val="FFFF00"/>
              </a:solidFill>
            </a:endParaRPr>
          </a:p>
        </p:txBody>
      </p:sp>
      <p:sp>
        <p:nvSpPr>
          <p:cNvPr id="6154" name="Oval 21"/>
          <p:cNvSpPr>
            <a:spLocks noChangeArrowheads="1"/>
          </p:cNvSpPr>
          <p:nvPr/>
        </p:nvSpPr>
        <p:spPr bwMode="auto">
          <a:xfrm>
            <a:off x="4859338" y="2636838"/>
            <a:ext cx="1979612" cy="792162"/>
          </a:xfrm>
          <a:prstGeom prst="ellipse">
            <a:avLst/>
          </a:prstGeom>
          <a:solidFill>
            <a:srgbClr val="FF0000"/>
          </a:solidFill>
          <a:ln w="9525">
            <a:solidFill>
              <a:schemeClr val="tx1"/>
            </a:solidFill>
            <a:round/>
            <a:headEnd/>
            <a:tailEnd/>
          </a:ln>
        </p:spPr>
        <p:txBody>
          <a:bodyPr wrap="none" anchor="ctr"/>
          <a:lstStyle/>
          <a:p>
            <a:pPr algn="ctr"/>
            <a:r>
              <a:rPr lang="es-MX" sz="2400" b="1">
                <a:solidFill>
                  <a:schemeClr val="bg1"/>
                </a:solidFill>
              </a:rPr>
              <a:t>1975</a:t>
            </a:r>
            <a:endParaRPr lang="es-ES" sz="2400" b="1">
              <a:solidFill>
                <a:schemeClr val="bg1"/>
              </a:solidFill>
            </a:endParaRPr>
          </a:p>
        </p:txBody>
      </p:sp>
      <p:graphicFrame>
        <p:nvGraphicFramePr>
          <p:cNvPr id="6146" name="Object 10"/>
          <p:cNvGraphicFramePr>
            <a:graphicFrameLocks noChangeAspect="1"/>
          </p:cNvGraphicFramePr>
          <p:nvPr/>
        </p:nvGraphicFramePr>
        <p:xfrm>
          <a:off x="2108200" y="1130300"/>
          <a:ext cx="3384550" cy="1576388"/>
        </p:xfrm>
        <a:graphic>
          <a:graphicData uri="http://schemas.openxmlformats.org/presentationml/2006/ole">
            <mc:AlternateContent xmlns:mc="http://schemas.openxmlformats.org/markup-compatibility/2006">
              <mc:Choice xmlns:v="urn:schemas-microsoft-com:vml" Requires="v">
                <p:oleObj spid="_x0000_s3077" name="Equation" r:id="rId3" imgW="1841400" imgH="990360" progId="Equation.DSMT4">
                  <p:embed/>
                </p:oleObj>
              </mc:Choice>
              <mc:Fallback>
                <p:oleObj name="Equation" r:id="rId3" imgW="1841400" imgH="99036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8200" y="1130300"/>
                        <a:ext cx="3384550" cy="1576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5" name="AutoShape 11" descr="2Q=="/>
          <p:cNvSpPr>
            <a:spLocks noChangeAspect="1" noChangeArrowheads="1"/>
          </p:cNvSpPr>
          <p:nvPr/>
        </p:nvSpPr>
        <p:spPr bwMode="auto">
          <a:xfrm>
            <a:off x="3586163" y="2266950"/>
            <a:ext cx="1971675" cy="2324100"/>
          </a:xfrm>
          <a:prstGeom prst="rect">
            <a:avLst/>
          </a:prstGeom>
          <a:noFill/>
          <a:ln w="9525">
            <a:noFill/>
            <a:miter lim="800000"/>
            <a:headEnd/>
            <a:tailEnd/>
          </a:ln>
        </p:spPr>
        <p:txBody>
          <a:bodyPr/>
          <a:lstStyle/>
          <a:p>
            <a:endParaRPr lang="es-MX"/>
          </a:p>
        </p:txBody>
      </p:sp>
      <p:sp>
        <p:nvSpPr>
          <p:cNvPr id="6156" name="AutoShape 12" descr="2Q=="/>
          <p:cNvSpPr>
            <a:spLocks noChangeAspect="1" noChangeArrowheads="1"/>
          </p:cNvSpPr>
          <p:nvPr/>
        </p:nvSpPr>
        <p:spPr bwMode="auto">
          <a:xfrm>
            <a:off x="3586163" y="2266950"/>
            <a:ext cx="1971675" cy="2324100"/>
          </a:xfrm>
          <a:prstGeom prst="rect">
            <a:avLst/>
          </a:prstGeom>
          <a:noFill/>
          <a:ln w="9525">
            <a:noFill/>
            <a:miter lim="800000"/>
            <a:headEnd/>
            <a:tailEnd/>
          </a:ln>
        </p:spPr>
        <p:txBody>
          <a:bodyPr/>
          <a:lstStyle/>
          <a:p>
            <a:endParaRPr lang="es-MX"/>
          </a:p>
        </p:txBody>
      </p:sp>
      <p:pic>
        <p:nvPicPr>
          <p:cNvPr id="6157" name="Picture 13" descr="HenriBecquerel01"/>
          <p:cNvPicPr>
            <a:picLocks noChangeAspect="1" noChangeArrowheads="1"/>
          </p:cNvPicPr>
          <p:nvPr/>
        </p:nvPicPr>
        <p:blipFill>
          <a:blip r:embed="rId5" cstate="print"/>
          <a:srcRect/>
          <a:stretch>
            <a:fillRect/>
          </a:stretch>
        </p:blipFill>
        <p:spPr bwMode="auto">
          <a:xfrm>
            <a:off x="0" y="981075"/>
            <a:ext cx="1947863"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p:cNvSpPr>
          <p:nvPr>
            <p:ph type="body" idx="4294967295"/>
          </p:nvPr>
        </p:nvSpPr>
        <p:spPr>
          <a:xfrm>
            <a:off x="179388" y="333375"/>
            <a:ext cx="8713787" cy="2663825"/>
          </a:xfrm>
          <a:solidFill>
            <a:srgbClr val="CCFFFF"/>
          </a:solidFill>
          <a:ln>
            <a:solidFill>
              <a:schemeClr val="tx1"/>
            </a:solidFill>
          </a:ln>
        </p:spPr>
        <p:txBody>
          <a:bodyPr/>
          <a:lstStyle/>
          <a:p>
            <a:pPr eaLnBrk="1" hangingPunct="1">
              <a:buFontTx/>
              <a:buNone/>
              <a:defRPr/>
            </a:pPr>
            <a:r>
              <a:rPr lang="es-MX" sz="4400" b="1" dirty="0" smtClean="0">
                <a:solidFill>
                  <a:schemeClr val="tx2"/>
                </a:solidFill>
                <a:latin typeface="+mj-lt"/>
                <a:ea typeface="+mj-ea"/>
                <a:cs typeface="+mj-cs"/>
              </a:rPr>
              <a:t>rad</a:t>
            </a:r>
          </a:p>
          <a:p>
            <a:pPr eaLnBrk="1" hangingPunct="1">
              <a:buFontTx/>
              <a:buNone/>
              <a:defRPr/>
            </a:pPr>
            <a:r>
              <a:rPr lang="es-MX" sz="2000" dirty="0" smtClean="0"/>
              <a:t>Unidad obsoleta que mide dosis absorbida de radiación. Ahora se usa Gray</a:t>
            </a:r>
          </a:p>
          <a:p>
            <a:pPr algn="ctr" eaLnBrk="1" hangingPunct="1">
              <a:buFontTx/>
              <a:buNone/>
              <a:defRPr/>
            </a:pPr>
            <a:r>
              <a:rPr lang="es-ES" sz="2400" dirty="0" smtClean="0"/>
              <a:t>“Cantidad de rayos X que cuando son absorbidos en tejidos de células malignas estas son destruidas”</a:t>
            </a:r>
          </a:p>
          <a:p>
            <a:pPr eaLnBrk="1" hangingPunct="1">
              <a:buFontTx/>
              <a:buNone/>
              <a:defRPr/>
            </a:pPr>
            <a:endParaRPr lang="es-MX" sz="2400" dirty="0" smtClean="0"/>
          </a:p>
          <a:p>
            <a:pPr eaLnBrk="1" hangingPunct="1">
              <a:buFontTx/>
              <a:buNone/>
              <a:defRPr/>
            </a:pPr>
            <a:endParaRPr lang="es-ES" sz="2000" dirty="0" smtClean="0"/>
          </a:p>
        </p:txBody>
      </p:sp>
      <p:sp>
        <p:nvSpPr>
          <p:cNvPr id="7172" name="Rectangle 7"/>
          <p:cNvSpPr>
            <a:spLocks noChangeArrowheads="1"/>
          </p:cNvSpPr>
          <p:nvPr/>
        </p:nvSpPr>
        <p:spPr bwMode="auto">
          <a:xfrm>
            <a:off x="0" y="750888"/>
            <a:ext cx="9144000" cy="0"/>
          </a:xfrm>
          <a:prstGeom prst="rect">
            <a:avLst/>
          </a:prstGeom>
          <a:solidFill>
            <a:srgbClr val="F9F9F9"/>
          </a:solidFill>
          <a:ln w="9525">
            <a:noFill/>
            <a:miter lim="800000"/>
            <a:headEnd/>
            <a:tailEnd/>
          </a:ln>
        </p:spPr>
        <p:txBody>
          <a:bodyPr wrap="none" anchor="ctr">
            <a:spAutoFit/>
          </a:bodyPr>
          <a:lstStyle/>
          <a:p>
            <a:endParaRPr lang="es-MX"/>
          </a:p>
        </p:txBody>
      </p:sp>
      <p:sp>
        <p:nvSpPr>
          <p:cNvPr id="7173" name="Text Box 11"/>
          <p:cNvSpPr txBox="1">
            <a:spLocks noChangeArrowheads="1"/>
          </p:cNvSpPr>
          <p:nvPr/>
        </p:nvSpPr>
        <p:spPr bwMode="auto">
          <a:xfrm>
            <a:off x="8280400" y="0"/>
            <a:ext cx="863600" cy="641350"/>
          </a:xfrm>
          <a:prstGeom prst="rect">
            <a:avLst/>
          </a:prstGeom>
          <a:solidFill>
            <a:schemeClr val="tx1"/>
          </a:solidFill>
          <a:ln w="9525">
            <a:noFill/>
            <a:miter lim="800000"/>
            <a:headEnd/>
            <a:tailEnd/>
          </a:ln>
        </p:spPr>
        <p:txBody>
          <a:bodyPr>
            <a:spAutoFit/>
          </a:bodyPr>
          <a:lstStyle/>
          <a:p>
            <a:pPr>
              <a:spcBef>
                <a:spcPct val="50000"/>
              </a:spcBef>
            </a:pPr>
            <a:r>
              <a:rPr lang="es-MX" sz="3600">
                <a:solidFill>
                  <a:srgbClr val="FFFF00"/>
                </a:solidFill>
              </a:rPr>
              <a:t>rad</a:t>
            </a:r>
            <a:endParaRPr lang="es-ES" sz="3600">
              <a:solidFill>
                <a:srgbClr val="FFFF00"/>
              </a:solidFill>
            </a:endParaRPr>
          </a:p>
        </p:txBody>
      </p:sp>
      <p:graphicFrame>
        <p:nvGraphicFramePr>
          <p:cNvPr id="7170" name="Object 5"/>
          <p:cNvGraphicFramePr>
            <a:graphicFrameLocks noChangeAspect="1"/>
          </p:cNvGraphicFramePr>
          <p:nvPr/>
        </p:nvGraphicFramePr>
        <p:xfrm>
          <a:off x="3492500" y="2100263"/>
          <a:ext cx="3600450" cy="798512"/>
        </p:xfrm>
        <a:graphic>
          <a:graphicData uri="http://schemas.openxmlformats.org/presentationml/2006/ole">
            <mc:AlternateContent xmlns:mc="http://schemas.openxmlformats.org/markup-compatibility/2006">
              <mc:Choice xmlns:v="urn:schemas-microsoft-com:vml" Requires="v">
                <p:oleObj spid="_x0000_s4101" name="Equation" r:id="rId3" imgW="1892160" imgH="419040" progId="Equation.DSMT4">
                  <p:embed/>
                </p:oleObj>
              </mc:Choice>
              <mc:Fallback>
                <p:oleObj name="Equation" r:id="rId3" imgW="1892160" imgH="4190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00" y="2100263"/>
                        <a:ext cx="3600450" cy="798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4" name="Oval 21"/>
          <p:cNvSpPr>
            <a:spLocks noChangeArrowheads="1"/>
          </p:cNvSpPr>
          <p:nvPr/>
        </p:nvSpPr>
        <p:spPr bwMode="auto">
          <a:xfrm>
            <a:off x="323850" y="2060575"/>
            <a:ext cx="1979613" cy="792163"/>
          </a:xfrm>
          <a:prstGeom prst="ellipse">
            <a:avLst/>
          </a:prstGeom>
          <a:solidFill>
            <a:srgbClr val="FF0000"/>
          </a:solidFill>
          <a:ln w="9525">
            <a:solidFill>
              <a:schemeClr val="tx1"/>
            </a:solidFill>
            <a:round/>
            <a:headEnd/>
            <a:tailEnd/>
          </a:ln>
        </p:spPr>
        <p:txBody>
          <a:bodyPr wrap="none" anchor="ctr"/>
          <a:lstStyle/>
          <a:p>
            <a:pPr algn="ctr"/>
            <a:r>
              <a:rPr lang="es-MX" sz="2400" b="1">
                <a:solidFill>
                  <a:schemeClr val="bg1"/>
                </a:solidFill>
              </a:rPr>
              <a:t>1953</a:t>
            </a:r>
            <a:endParaRPr lang="es-ES" sz="2400" b="1">
              <a:solidFill>
                <a:schemeClr val="bg1"/>
              </a:solidFill>
            </a:endParaRPr>
          </a:p>
        </p:txBody>
      </p:sp>
      <p:sp>
        <p:nvSpPr>
          <p:cNvPr id="6151" name="Rectangle 3"/>
          <p:cNvSpPr>
            <a:spLocks/>
          </p:cNvSpPr>
          <p:nvPr/>
        </p:nvSpPr>
        <p:spPr bwMode="auto">
          <a:xfrm>
            <a:off x="250825" y="3357563"/>
            <a:ext cx="8642350" cy="3240087"/>
          </a:xfrm>
          <a:prstGeom prst="rect">
            <a:avLst/>
          </a:prstGeom>
          <a:solidFill>
            <a:srgbClr val="CCFFFF"/>
          </a:solidFill>
          <a:ln w="9525">
            <a:solidFill>
              <a:schemeClr val="tx1"/>
            </a:solidFill>
            <a:miter lim="800000"/>
            <a:headEnd/>
            <a:tailEnd/>
          </a:ln>
        </p:spPr>
        <p:txBody>
          <a:bodyPr/>
          <a:lstStyle/>
          <a:p>
            <a:pPr marL="342900" indent="-342900">
              <a:spcBef>
                <a:spcPct val="20000"/>
              </a:spcBef>
              <a:defRPr/>
            </a:pPr>
            <a:r>
              <a:rPr lang="es-MX" sz="4400" b="1" dirty="0">
                <a:solidFill>
                  <a:schemeClr val="tx2"/>
                </a:solidFill>
                <a:latin typeface="+mj-lt"/>
                <a:ea typeface="+mj-ea"/>
                <a:cs typeface="+mj-cs"/>
              </a:rPr>
              <a:t>rem</a:t>
            </a:r>
          </a:p>
          <a:p>
            <a:pPr marL="342900" indent="-342900">
              <a:spcBef>
                <a:spcPct val="20000"/>
              </a:spcBef>
              <a:defRPr/>
            </a:pPr>
            <a:r>
              <a:rPr lang="es-MX" sz="2000" dirty="0"/>
              <a:t>Unidad no considerada en SI pero aún se usa extensamente. Mide dosis equivalente de radiación. Ahora se usa el Sievert.</a:t>
            </a:r>
          </a:p>
          <a:p>
            <a:pPr marL="342900" indent="-342900" algn="ctr">
              <a:spcBef>
                <a:spcPct val="20000"/>
              </a:spcBef>
              <a:defRPr/>
            </a:pPr>
            <a:r>
              <a:rPr lang="es-ES" sz="2400" dirty="0"/>
              <a:t>“La exposición en rems es igual a Röentgen multiplicado por un factor Q (una constante que pretendía describir el tipo de radiación usada o Quality Factor).”</a:t>
            </a:r>
          </a:p>
          <a:p>
            <a:pPr marL="342900" indent="-342900" algn="ctr">
              <a:spcBef>
                <a:spcPct val="20000"/>
              </a:spcBef>
              <a:defRPr/>
            </a:pPr>
            <a:endParaRPr lang="es-MX" sz="2400" dirty="0"/>
          </a:p>
          <a:p>
            <a:pPr marL="342900" indent="-342900">
              <a:spcBef>
                <a:spcPct val="20000"/>
              </a:spcBef>
              <a:defRPr/>
            </a:pPr>
            <a:endParaRPr lang="es-ES" sz="2000" dirty="0"/>
          </a:p>
        </p:txBody>
      </p:sp>
      <p:sp>
        <p:nvSpPr>
          <p:cNvPr id="7176" name="Text Box 11"/>
          <p:cNvSpPr txBox="1">
            <a:spLocks noChangeArrowheads="1"/>
          </p:cNvSpPr>
          <p:nvPr/>
        </p:nvSpPr>
        <p:spPr bwMode="auto">
          <a:xfrm>
            <a:off x="8027988" y="3141663"/>
            <a:ext cx="1116012" cy="701675"/>
          </a:xfrm>
          <a:prstGeom prst="rect">
            <a:avLst/>
          </a:prstGeom>
          <a:solidFill>
            <a:schemeClr val="tx1"/>
          </a:solidFill>
          <a:ln w="9525">
            <a:noFill/>
            <a:miter lim="800000"/>
            <a:headEnd/>
            <a:tailEnd/>
          </a:ln>
        </p:spPr>
        <p:txBody>
          <a:bodyPr>
            <a:spAutoFit/>
          </a:bodyPr>
          <a:lstStyle/>
          <a:p>
            <a:pPr>
              <a:spcBef>
                <a:spcPct val="50000"/>
              </a:spcBef>
            </a:pPr>
            <a:r>
              <a:rPr lang="es-MX" sz="4000">
                <a:solidFill>
                  <a:srgbClr val="FFFF00"/>
                </a:solidFill>
              </a:rPr>
              <a:t>rem</a:t>
            </a:r>
            <a:endParaRPr lang="es-ES" sz="5400" baseline="-25000">
              <a:solidFill>
                <a:srgbClr val="FFFF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Background_Radiation_Graph"/>
          <p:cNvPicPr>
            <a:picLocks noChangeAspect="1" noChangeArrowheads="1"/>
          </p:cNvPicPr>
          <p:nvPr/>
        </p:nvPicPr>
        <p:blipFill>
          <a:blip r:embed="rId2" cstate="print"/>
          <a:srcRect/>
          <a:stretch>
            <a:fillRect/>
          </a:stretch>
        </p:blipFill>
        <p:spPr bwMode="auto">
          <a:xfrm>
            <a:off x="0" y="0"/>
            <a:ext cx="9144000" cy="4687888"/>
          </a:xfrm>
          <a:prstGeom prst="rect">
            <a:avLst/>
          </a:prstGeom>
          <a:solidFill>
            <a:schemeClr val="bg1"/>
          </a:solidFill>
          <a:ln w="9525">
            <a:solidFill>
              <a:schemeClr val="tx1"/>
            </a:solidFill>
            <a:miter lim="800000"/>
            <a:headEnd/>
            <a:tailEnd/>
          </a:ln>
        </p:spPr>
      </p:pic>
      <p:sp>
        <p:nvSpPr>
          <p:cNvPr id="53251" name="Text Box 3"/>
          <p:cNvSpPr txBox="1">
            <a:spLocks noChangeArrowheads="1"/>
          </p:cNvSpPr>
          <p:nvPr/>
        </p:nvSpPr>
        <p:spPr bwMode="auto">
          <a:xfrm>
            <a:off x="250825" y="4581525"/>
            <a:ext cx="3311525" cy="2024063"/>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es-MX"/>
              <a:t>La radiación está presente constantemente en nuestras vidas, a esta exposición natural se le denomina Radiación de Fondo. Proviene del sol, aire, rocas, tierra, electrónicos, etc.</a:t>
            </a:r>
            <a:endParaRPr lang="es-ES"/>
          </a:p>
        </p:txBody>
      </p:sp>
      <p:sp>
        <p:nvSpPr>
          <p:cNvPr id="53252" name="Text Box 4"/>
          <p:cNvSpPr txBox="1">
            <a:spLocks noChangeArrowheads="1"/>
          </p:cNvSpPr>
          <p:nvPr/>
        </p:nvSpPr>
        <p:spPr bwMode="auto">
          <a:xfrm>
            <a:off x="5580063" y="4868863"/>
            <a:ext cx="2879725" cy="1200150"/>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s-MX" b="1"/>
              <a:t>5 rem al año se considera un límite aceptable de exposición para los humanos</a:t>
            </a:r>
            <a:endParaRPr lang="es-ES"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p:cNvSpPr>
          <p:nvPr>
            <p:ph type="title" idx="4294967295"/>
          </p:nvPr>
        </p:nvSpPr>
        <p:spPr>
          <a:xfrm>
            <a:off x="0" y="188913"/>
            <a:ext cx="4643438" cy="981075"/>
          </a:xfrm>
        </p:spPr>
        <p:txBody>
          <a:bodyPr>
            <a:normAutofit fontScale="90000"/>
          </a:bodyPr>
          <a:lstStyle/>
          <a:p>
            <a:pPr algn="l" eaLnBrk="1" hangingPunct="1">
              <a:defRPr/>
            </a:pPr>
            <a:r>
              <a:rPr lang="es-MX" b="1" kern="1200" dirty="0" smtClean="0"/>
              <a:t>Gray</a:t>
            </a:r>
            <a:r>
              <a:rPr lang="es-MX" dirty="0" smtClean="0"/>
              <a:t> </a:t>
            </a:r>
            <a:r>
              <a:rPr lang="en-US" sz="2000" b="1" i="1" dirty="0" smtClean="0"/>
              <a:t>(</a:t>
            </a:r>
            <a:r>
              <a:rPr lang="en-US" sz="2000" b="1" i="1" dirty="0" err="1" smtClean="0"/>
              <a:t>apellido</a:t>
            </a:r>
            <a:r>
              <a:rPr lang="en-US" sz="2000" b="1" i="1" dirty="0" smtClean="0"/>
              <a:t> Louis Harold Gray (1905-1965), </a:t>
            </a:r>
            <a:r>
              <a:rPr lang="en-US" sz="2000" b="1" i="1" dirty="0" err="1" smtClean="0"/>
              <a:t>físico</a:t>
            </a:r>
            <a:r>
              <a:rPr lang="en-US" sz="2000" b="1" i="1" dirty="0" smtClean="0"/>
              <a:t>. </a:t>
            </a:r>
            <a:r>
              <a:rPr lang="en-US" sz="2000" b="1" i="1" dirty="0" err="1" smtClean="0"/>
              <a:t>Reino</a:t>
            </a:r>
            <a:r>
              <a:rPr lang="en-US" sz="2000" b="1" i="1" dirty="0" smtClean="0"/>
              <a:t> </a:t>
            </a:r>
            <a:r>
              <a:rPr lang="en-US" sz="2000" b="1" i="1" dirty="0" err="1" smtClean="0"/>
              <a:t>Unido</a:t>
            </a:r>
            <a:r>
              <a:rPr lang="en-US" sz="2000" b="1" i="1" dirty="0" smtClean="0"/>
              <a:t> )</a:t>
            </a:r>
            <a:endParaRPr lang="es-ES" sz="2000" b="1" i="1" dirty="0" smtClean="0"/>
          </a:p>
        </p:txBody>
      </p:sp>
      <p:sp>
        <p:nvSpPr>
          <p:cNvPr id="8198" name="Rectangle 5"/>
          <p:cNvSpPr>
            <a:spLocks noChangeArrowheads="1"/>
          </p:cNvSpPr>
          <p:nvPr/>
        </p:nvSpPr>
        <p:spPr bwMode="auto">
          <a:xfrm>
            <a:off x="5399088" y="0"/>
            <a:ext cx="3744912" cy="2465388"/>
          </a:xfrm>
          <a:prstGeom prst="rect">
            <a:avLst/>
          </a:prstGeom>
          <a:solidFill>
            <a:schemeClr val="accent1"/>
          </a:solidFill>
          <a:ln w="9525">
            <a:solidFill>
              <a:schemeClr val="tx1"/>
            </a:solidFill>
            <a:miter lim="800000"/>
            <a:headEnd/>
            <a:tailEnd/>
          </a:ln>
        </p:spPr>
        <p:txBody>
          <a:bodyPr>
            <a:spAutoFit/>
          </a:bodyPr>
          <a:lstStyle/>
          <a:p>
            <a:pPr algn="ctr" eaLnBrk="0" hangingPunct="0">
              <a:spcBef>
                <a:spcPct val="20000"/>
              </a:spcBef>
              <a:buFont typeface="Arial" pitchFamily="34" charset="0"/>
              <a:buNone/>
            </a:pPr>
            <a:endParaRPr lang="es-MX" b="1"/>
          </a:p>
          <a:p>
            <a:pPr algn="ctr" eaLnBrk="0" hangingPunct="0">
              <a:spcBef>
                <a:spcPct val="20000"/>
              </a:spcBef>
              <a:buFont typeface="Arial" pitchFamily="34" charset="0"/>
              <a:buNone/>
            </a:pPr>
            <a:endParaRPr lang="es-MX" b="1"/>
          </a:p>
          <a:p>
            <a:pPr algn="ctr" eaLnBrk="0" hangingPunct="0">
              <a:spcBef>
                <a:spcPct val="20000"/>
              </a:spcBef>
              <a:buFont typeface="Arial" pitchFamily="34" charset="0"/>
              <a:buNone/>
            </a:pPr>
            <a:endParaRPr lang="es-MX" b="1"/>
          </a:p>
          <a:p>
            <a:pPr algn="ctr" eaLnBrk="0" hangingPunct="0">
              <a:spcBef>
                <a:spcPct val="20000"/>
              </a:spcBef>
              <a:buFont typeface="Arial" pitchFamily="34" charset="0"/>
              <a:buNone/>
            </a:pPr>
            <a:r>
              <a:rPr lang="es-MX" b="1"/>
              <a:t>DEFINICIÓN</a:t>
            </a:r>
            <a:endParaRPr lang="es-ES" b="1"/>
          </a:p>
          <a:p>
            <a:pPr algn="ctr" eaLnBrk="0" hangingPunct="0">
              <a:buFont typeface="Arial" pitchFamily="34" charset="0"/>
              <a:buNone/>
            </a:pPr>
            <a:r>
              <a:rPr lang="es-MX"/>
              <a:t>Unidad SI que expresa la</a:t>
            </a:r>
          </a:p>
          <a:p>
            <a:pPr algn="ctr" eaLnBrk="0" hangingPunct="0">
              <a:buFont typeface="Arial" pitchFamily="34" charset="0"/>
              <a:buNone/>
            </a:pPr>
            <a:r>
              <a:rPr lang="es-MX"/>
              <a:t>Cantidad de </a:t>
            </a:r>
            <a:r>
              <a:rPr lang="es-MX" u="sng"/>
              <a:t>dosis absorbida</a:t>
            </a:r>
          </a:p>
          <a:p>
            <a:pPr algn="ctr" eaLnBrk="0" hangingPunct="0">
              <a:buFont typeface="Arial" pitchFamily="34" charset="0"/>
              <a:buNone/>
            </a:pPr>
            <a:r>
              <a:rPr lang="es-MX"/>
              <a:t> en un medio (usualmente</a:t>
            </a:r>
          </a:p>
          <a:p>
            <a:pPr algn="ctr" eaLnBrk="0" hangingPunct="0">
              <a:buFont typeface="Arial" pitchFamily="34" charset="0"/>
              <a:buNone/>
            </a:pPr>
            <a:r>
              <a:rPr lang="es-MX"/>
              <a:t>tejido humano)</a:t>
            </a:r>
            <a:endParaRPr lang="es-ES"/>
          </a:p>
        </p:txBody>
      </p:sp>
      <p:sp>
        <p:nvSpPr>
          <p:cNvPr id="8199" name="Rectangle 7"/>
          <p:cNvSpPr>
            <a:spLocks noChangeArrowheads="1"/>
          </p:cNvSpPr>
          <p:nvPr/>
        </p:nvSpPr>
        <p:spPr bwMode="auto">
          <a:xfrm>
            <a:off x="323850" y="3213100"/>
            <a:ext cx="8642350" cy="1255713"/>
          </a:xfrm>
          <a:prstGeom prst="rect">
            <a:avLst/>
          </a:prstGeom>
          <a:solidFill>
            <a:schemeClr val="tx1"/>
          </a:solidFill>
          <a:ln w="9525">
            <a:solidFill>
              <a:schemeClr val="tx1"/>
            </a:solidFill>
            <a:miter lim="800000"/>
            <a:headEnd/>
            <a:tailEnd/>
          </a:ln>
        </p:spPr>
        <p:txBody>
          <a:bodyPr>
            <a:spAutoFit/>
          </a:bodyPr>
          <a:lstStyle/>
          <a:p>
            <a:pPr eaLnBrk="0" hangingPunct="0">
              <a:spcBef>
                <a:spcPct val="20000"/>
              </a:spcBef>
              <a:buFont typeface="Arial" pitchFamily="34" charset="0"/>
              <a:buNone/>
            </a:pPr>
            <a:r>
              <a:rPr lang="es-MX">
                <a:solidFill>
                  <a:srgbClr val="FFFF00"/>
                </a:solidFill>
              </a:rPr>
              <a:t>Estándar de Medición:</a:t>
            </a:r>
          </a:p>
          <a:p>
            <a:pPr eaLnBrk="0" hangingPunct="0">
              <a:spcBef>
                <a:spcPct val="20000"/>
              </a:spcBef>
              <a:buFont typeface="Arial" pitchFamily="34" charset="0"/>
              <a:buNone/>
            </a:pPr>
            <a:r>
              <a:rPr lang="es-ES">
                <a:solidFill>
                  <a:schemeClr val="bg1"/>
                </a:solidFill>
              </a:rPr>
              <a:t>Equivalente a “la cantidad de radiación que produce un incremento de energía referida a una unidad de volumen de tejido equivalente a la energía producida en una misma unidad de volumen de agua por un Röentgen de radiación” </a:t>
            </a:r>
          </a:p>
        </p:txBody>
      </p:sp>
      <p:sp>
        <p:nvSpPr>
          <p:cNvPr id="8200" name="Oval 10"/>
          <p:cNvSpPr>
            <a:spLocks noChangeArrowheads="1"/>
          </p:cNvSpPr>
          <p:nvPr/>
        </p:nvSpPr>
        <p:spPr bwMode="auto">
          <a:xfrm>
            <a:off x="5940425" y="0"/>
            <a:ext cx="1944688" cy="908050"/>
          </a:xfrm>
          <a:prstGeom prst="ellipse">
            <a:avLst/>
          </a:prstGeom>
          <a:solidFill>
            <a:srgbClr val="FF0000"/>
          </a:solidFill>
          <a:ln w="9525">
            <a:solidFill>
              <a:schemeClr val="tx1"/>
            </a:solidFill>
            <a:round/>
            <a:headEnd/>
            <a:tailEnd/>
          </a:ln>
        </p:spPr>
        <p:txBody>
          <a:bodyPr wrap="none" anchor="ctr"/>
          <a:lstStyle/>
          <a:p>
            <a:pPr algn="ctr"/>
            <a:r>
              <a:rPr lang="es-MX" sz="2400" b="1">
                <a:solidFill>
                  <a:schemeClr val="bg1"/>
                </a:solidFill>
              </a:rPr>
              <a:t>1975</a:t>
            </a:r>
            <a:endParaRPr lang="es-ES" sz="2400" b="1">
              <a:solidFill>
                <a:schemeClr val="bg1"/>
              </a:solidFill>
            </a:endParaRPr>
          </a:p>
        </p:txBody>
      </p:sp>
      <p:sp>
        <p:nvSpPr>
          <p:cNvPr id="8201" name="Text Box 11"/>
          <p:cNvSpPr txBox="1">
            <a:spLocks noChangeArrowheads="1"/>
          </p:cNvSpPr>
          <p:nvPr/>
        </p:nvSpPr>
        <p:spPr bwMode="auto">
          <a:xfrm>
            <a:off x="8172450" y="0"/>
            <a:ext cx="971550" cy="701675"/>
          </a:xfrm>
          <a:prstGeom prst="rect">
            <a:avLst/>
          </a:prstGeom>
          <a:solidFill>
            <a:schemeClr val="tx1"/>
          </a:solidFill>
          <a:ln w="9525">
            <a:noFill/>
            <a:miter lim="800000"/>
            <a:headEnd/>
            <a:tailEnd/>
          </a:ln>
        </p:spPr>
        <p:txBody>
          <a:bodyPr>
            <a:spAutoFit/>
          </a:bodyPr>
          <a:lstStyle/>
          <a:p>
            <a:pPr>
              <a:spcBef>
                <a:spcPct val="50000"/>
              </a:spcBef>
            </a:pPr>
            <a:r>
              <a:rPr lang="es-MX" sz="4000">
                <a:solidFill>
                  <a:srgbClr val="FFFF00"/>
                </a:solidFill>
              </a:rPr>
              <a:t>Gy</a:t>
            </a:r>
            <a:endParaRPr lang="es-ES" sz="5400" baseline="-25000">
              <a:solidFill>
                <a:srgbClr val="FFFF00"/>
              </a:solidFill>
            </a:endParaRPr>
          </a:p>
        </p:txBody>
      </p:sp>
      <p:sp>
        <p:nvSpPr>
          <p:cNvPr id="8202" name="AutoShape 4"/>
          <p:cNvSpPr>
            <a:spLocks noChangeArrowheads="1"/>
          </p:cNvSpPr>
          <p:nvPr/>
        </p:nvSpPr>
        <p:spPr bwMode="auto">
          <a:xfrm>
            <a:off x="611188" y="1773238"/>
            <a:ext cx="3959225" cy="1152525"/>
          </a:xfrm>
          <a:prstGeom prst="bracePair">
            <a:avLst>
              <a:gd name="adj" fmla="val 8333"/>
            </a:avLst>
          </a:prstGeom>
          <a:noFill/>
          <a:ln w="9525">
            <a:solidFill>
              <a:schemeClr val="tx1"/>
            </a:solidFill>
            <a:round/>
            <a:headEnd/>
            <a:tailEnd/>
          </a:ln>
        </p:spPr>
        <p:txBody>
          <a:bodyPr wrap="none" anchor="ctr"/>
          <a:lstStyle/>
          <a:p>
            <a:pPr algn="ctr"/>
            <a:endParaRPr lang="es-MX" b="1"/>
          </a:p>
          <a:p>
            <a:pPr algn="ctr"/>
            <a:r>
              <a:rPr lang="es-MX" b="1"/>
              <a:t> </a:t>
            </a:r>
          </a:p>
        </p:txBody>
      </p:sp>
      <p:graphicFrame>
        <p:nvGraphicFramePr>
          <p:cNvPr id="8194" name="Object 8"/>
          <p:cNvGraphicFramePr>
            <a:graphicFrameLocks noChangeAspect="1"/>
          </p:cNvGraphicFramePr>
          <p:nvPr/>
        </p:nvGraphicFramePr>
        <p:xfrm>
          <a:off x="971550" y="1520825"/>
          <a:ext cx="3167063" cy="1452563"/>
        </p:xfrm>
        <a:graphic>
          <a:graphicData uri="http://schemas.openxmlformats.org/presentationml/2006/ole">
            <mc:AlternateContent xmlns:mc="http://schemas.openxmlformats.org/markup-compatibility/2006">
              <mc:Choice xmlns:v="urn:schemas-microsoft-com:vml" Requires="v">
                <p:oleObj spid="_x0000_s5131" name="Equation" r:id="rId3" imgW="1841400" imgH="914400" progId="Equation.DSMT4">
                  <p:embed/>
                </p:oleObj>
              </mc:Choice>
              <mc:Fallback>
                <p:oleObj name="Equation" r:id="rId3" imgW="1841400" imgH="9144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520825"/>
                        <a:ext cx="3167063" cy="1452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5" name="Object 9"/>
          <p:cNvGraphicFramePr>
            <a:graphicFrameLocks noChangeAspect="1"/>
          </p:cNvGraphicFramePr>
          <p:nvPr/>
        </p:nvGraphicFramePr>
        <p:xfrm>
          <a:off x="3722688" y="4762500"/>
          <a:ext cx="206375" cy="290513"/>
        </p:xfrm>
        <a:graphic>
          <a:graphicData uri="http://schemas.openxmlformats.org/presentationml/2006/ole">
            <mc:AlternateContent xmlns:mc="http://schemas.openxmlformats.org/markup-compatibility/2006">
              <mc:Choice xmlns:v="urn:schemas-microsoft-com:vml" Requires="v">
                <p:oleObj spid="_x0000_s5132" name="Equation" r:id="rId5" imgW="114120" imgH="177480" progId="Equation.DSMT4">
                  <p:embed/>
                </p:oleObj>
              </mc:Choice>
              <mc:Fallback>
                <p:oleObj name="Equation" r:id="rId5" imgW="114120" imgH="177480" progId="Equation.DSMT4">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2688" y="4762500"/>
                        <a:ext cx="206375" cy="290513"/>
                      </a:xfrm>
                      <a:prstGeom prst="rect">
                        <a:avLst/>
                      </a:prstGeom>
                      <a:solidFill>
                        <a:schemeClr val="bg1"/>
                      </a:solidFill>
                    </p:spPr>
                  </p:pic>
                </p:oleObj>
              </mc:Fallback>
            </mc:AlternateContent>
          </a:graphicData>
        </a:graphic>
      </p:graphicFrame>
      <p:sp>
        <p:nvSpPr>
          <p:cNvPr id="8203" name="Rectangle 10"/>
          <p:cNvSpPr>
            <a:spLocks noChangeArrowheads="1"/>
          </p:cNvSpPr>
          <p:nvPr/>
        </p:nvSpPr>
        <p:spPr bwMode="auto">
          <a:xfrm>
            <a:off x="323850" y="4652963"/>
            <a:ext cx="8496300" cy="2024062"/>
          </a:xfrm>
          <a:prstGeom prst="rect">
            <a:avLst/>
          </a:prstGeom>
          <a:solidFill>
            <a:schemeClr val="bg1"/>
          </a:solidFill>
          <a:ln w="9525">
            <a:solidFill>
              <a:schemeClr val="tx1"/>
            </a:solidFill>
            <a:miter lim="800000"/>
            <a:headEnd/>
            <a:tailEnd/>
          </a:ln>
        </p:spPr>
        <p:txBody>
          <a:bodyPr anchor="ctr">
            <a:spAutoFit/>
          </a:bodyPr>
          <a:lstStyle/>
          <a:p>
            <a:r>
              <a:rPr lang="es-MX" u="sng"/>
              <a:t>Significado Físico:</a:t>
            </a:r>
          </a:p>
          <a:p>
            <a:r>
              <a:rPr lang="es-MX"/>
              <a:t>El Gray (plural también) mide la cantidad de energía depositada en un sistema biológico (tejido). Los efectos varían de acuerdo al organismo y los órganos. Dosis mayores a 5 Gy conducen a la muerte en máximo 14 días. 45 Gy causa pérdida inmediata del cabello. Algunas terapias oncológicas usan dosis intermitentes y cortas entre 20 y 80 Gy. </a:t>
            </a:r>
          </a:p>
          <a:p>
            <a:r>
              <a:rPr lang="es-MX"/>
              <a:t>Una radiografía de abdomen equivale a 1.4 mGy aproximadamente.</a:t>
            </a:r>
          </a:p>
        </p:txBody>
      </p:sp>
      <p:sp>
        <p:nvSpPr>
          <p:cNvPr id="8204" name="AutoShape 11" descr="9k="/>
          <p:cNvSpPr>
            <a:spLocks noChangeAspect="1" noChangeArrowheads="1"/>
          </p:cNvSpPr>
          <p:nvPr/>
        </p:nvSpPr>
        <p:spPr bwMode="auto">
          <a:xfrm>
            <a:off x="3719513" y="2085975"/>
            <a:ext cx="1704975" cy="2686050"/>
          </a:xfrm>
          <a:prstGeom prst="rect">
            <a:avLst/>
          </a:prstGeom>
          <a:noFill/>
          <a:ln w="9525">
            <a:noFill/>
            <a:miter lim="800000"/>
            <a:headEnd/>
            <a:tailEnd/>
          </a:ln>
        </p:spPr>
        <p:txBody>
          <a:bodyPr/>
          <a:lstStyle/>
          <a:p>
            <a:endParaRPr lang="es-MX"/>
          </a:p>
        </p:txBody>
      </p:sp>
      <p:pic>
        <p:nvPicPr>
          <p:cNvPr id="8205" name="Picture 12"/>
          <p:cNvPicPr>
            <a:picLocks noChangeAspect="1" noChangeArrowheads="1"/>
          </p:cNvPicPr>
          <p:nvPr/>
        </p:nvPicPr>
        <p:blipFill>
          <a:blip r:embed="rId7" cstate="print"/>
          <a:srcRect/>
          <a:stretch>
            <a:fillRect/>
          </a:stretch>
        </p:blipFill>
        <p:spPr bwMode="auto">
          <a:xfrm>
            <a:off x="4211638" y="0"/>
            <a:ext cx="1514475" cy="1944688"/>
          </a:xfrm>
          <a:prstGeom prst="rect">
            <a:avLst/>
          </a:prstGeom>
          <a:noFill/>
          <a:ln w="9525">
            <a:noFill/>
            <a:miter lim="800000"/>
            <a:headEnd/>
            <a:tailEnd/>
          </a:ln>
        </p:spPr>
      </p:pic>
      <p:graphicFrame>
        <p:nvGraphicFramePr>
          <p:cNvPr id="8196" name="Object 13"/>
          <p:cNvGraphicFramePr>
            <a:graphicFrameLocks noChangeAspect="1"/>
          </p:cNvGraphicFramePr>
          <p:nvPr/>
        </p:nvGraphicFramePr>
        <p:xfrm>
          <a:off x="0" y="1341438"/>
          <a:ext cx="971550" cy="971550"/>
        </p:xfrm>
        <a:graphic>
          <a:graphicData uri="http://schemas.openxmlformats.org/presentationml/2006/ole">
            <mc:AlternateContent xmlns:mc="http://schemas.openxmlformats.org/markup-compatibility/2006">
              <mc:Choice xmlns:v="urn:schemas-microsoft-com:vml" Requires="v">
                <p:oleObj spid="_x0000_s5133" name="Equation" r:id="rId8" imgW="164880" imgH="164880" progId="Equation.DSMT4">
                  <p:embed/>
                </p:oleObj>
              </mc:Choice>
              <mc:Fallback>
                <p:oleObj name="Equation" r:id="rId8" imgW="164880" imgH="16488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1341438"/>
                        <a:ext cx="971550" cy="971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p:cNvSpPr>
          <p:nvPr>
            <p:ph type="title" idx="4294967295"/>
          </p:nvPr>
        </p:nvSpPr>
        <p:spPr>
          <a:xfrm>
            <a:off x="0" y="260350"/>
            <a:ext cx="5435600" cy="1008063"/>
          </a:xfrm>
        </p:spPr>
        <p:txBody>
          <a:bodyPr>
            <a:normAutofit fontScale="90000"/>
          </a:bodyPr>
          <a:lstStyle/>
          <a:p>
            <a:pPr marL="838200" indent="-838200" algn="l" eaLnBrk="1" hangingPunct="1">
              <a:defRPr/>
            </a:pPr>
            <a:r>
              <a:rPr lang="es-MX" b="1" kern="1200" dirty="0" smtClean="0"/>
              <a:t>Sievert</a:t>
            </a:r>
            <a:r>
              <a:rPr lang="en-US" b="1" dirty="0" smtClean="0"/>
              <a:t> </a:t>
            </a:r>
            <a:r>
              <a:rPr lang="en-US" sz="2000" b="1" i="1" dirty="0" smtClean="0"/>
              <a:t>(</a:t>
            </a:r>
            <a:r>
              <a:rPr lang="en-US" sz="2000" b="1" i="1" dirty="0" err="1" smtClean="0"/>
              <a:t>apellido</a:t>
            </a:r>
            <a:r>
              <a:rPr lang="en-US" sz="2000" b="1" i="1" dirty="0" smtClean="0"/>
              <a:t> Rolf Maximilian Sievert, </a:t>
            </a:r>
            <a:r>
              <a:rPr lang="en-US" sz="2000" b="1" i="1" dirty="0" err="1" smtClean="0"/>
              <a:t>Médico</a:t>
            </a:r>
            <a:r>
              <a:rPr lang="en-US" sz="2000" b="1" i="1" dirty="0" smtClean="0"/>
              <a:t> (1896-1966), </a:t>
            </a:r>
            <a:r>
              <a:rPr lang="en-US" sz="2000" b="1" i="1" dirty="0" err="1" smtClean="0"/>
              <a:t>sueco</a:t>
            </a:r>
            <a:r>
              <a:rPr lang="en-US" sz="2000" b="1" i="1" dirty="0" smtClean="0"/>
              <a:t>)</a:t>
            </a:r>
            <a:r>
              <a:rPr lang="es-ES" b="1" i="1" dirty="0" smtClean="0"/>
              <a:t/>
            </a:r>
            <a:br>
              <a:rPr lang="es-ES" b="1" i="1" dirty="0" smtClean="0"/>
            </a:br>
            <a:endParaRPr lang="es-ES" b="1" i="1" dirty="0" smtClean="0"/>
          </a:p>
        </p:txBody>
      </p:sp>
      <p:sp>
        <p:nvSpPr>
          <p:cNvPr id="9222" name="Rectangle 3"/>
          <p:cNvSpPr>
            <a:spLocks noChangeArrowheads="1"/>
          </p:cNvSpPr>
          <p:nvPr/>
        </p:nvSpPr>
        <p:spPr bwMode="auto">
          <a:xfrm>
            <a:off x="5724525" y="0"/>
            <a:ext cx="3419475" cy="1701800"/>
          </a:xfrm>
          <a:prstGeom prst="rect">
            <a:avLst/>
          </a:prstGeom>
          <a:solidFill>
            <a:schemeClr val="accent1"/>
          </a:solidFill>
          <a:ln w="9525">
            <a:solidFill>
              <a:schemeClr val="tx1"/>
            </a:solidFill>
            <a:miter lim="800000"/>
            <a:headEnd/>
            <a:tailEnd/>
          </a:ln>
        </p:spPr>
        <p:txBody>
          <a:bodyPr wrap="none" anchor="ctr"/>
          <a:lstStyle/>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endParaRPr lang="es-MX" b="1"/>
          </a:p>
          <a:p>
            <a:pPr algn="ctr" eaLnBrk="0" hangingPunct="0">
              <a:lnSpc>
                <a:spcPct val="80000"/>
              </a:lnSpc>
              <a:spcBef>
                <a:spcPct val="20000"/>
              </a:spcBef>
              <a:buFont typeface="Arial" pitchFamily="34" charset="0"/>
              <a:buNone/>
            </a:pPr>
            <a:r>
              <a:rPr lang="es-MX" b="1"/>
              <a:t>DEFINICIÓN:</a:t>
            </a:r>
            <a:endParaRPr lang="es-ES" b="1"/>
          </a:p>
          <a:p>
            <a:pPr algn="ctr">
              <a:lnSpc>
                <a:spcPct val="80000"/>
              </a:lnSpc>
            </a:pPr>
            <a:r>
              <a:rPr lang="es-ES"/>
              <a:t>Unidad derivada del SI que </a:t>
            </a:r>
          </a:p>
          <a:p>
            <a:pPr algn="ctr">
              <a:lnSpc>
                <a:spcPct val="80000"/>
              </a:lnSpc>
            </a:pPr>
            <a:r>
              <a:rPr lang="es-MX"/>
              <a:t>Mide </a:t>
            </a:r>
            <a:r>
              <a:rPr lang="es-MX" u="sng"/>
              <a:t>dosis equivalente</a:t>
            </a:r>
            <a:r>
              <a:rPr lang="es-MX"/>
              <a:t>. Medida</a:t>
            </a:r>
          </a:p>
          <a:p>
            <a:pPr algn="ctr">
              <a:lnSpc>
                <a:spcPct val="80000"/>
              </a:lnSpc>
            </a:pPr>
            <a:r>
              <a:rPr lang="es-MX"/>
              <a:t>De los efectos de la radiación</a:t>
            </a:r>
            <a:endParaRPr lang="es-ES"/>
          </a:p>
          <a:p>
            <a:pPr algn="ctr">
              <a:lnSpc>
                <a:spcPct val="80000"/>
              </a:lnSpc>
            </a:pPr>
            <a:endParaRPr lang="es-ES"/>
          </a:p>
          <a:p>
            <a:pPr algn="ctr">
              <a:lnSpc>
                <a:spcPct val="80000"/>
              </a:lnSpc>
            </a:pPr>
            <a:endParaRPr lang="es-ES"/>
          </a:p>
        </p:txBody>
      </p:sp>
      <p:sp>
        <p:nvSpPr>
          <p:cNvPr id="9223" name="AutoShape 4"/>
          <p:cNvSpPr>
            <a:spLocks noChangeArrowheads="1"/>
          </p:cNvSpPr>
          <p:nvPr/>
        </p:nvSpPr>
        <p:spPr bwMode="auto">
          <a:xfrm>
            <a:off x="1619250" y="1196975"/>
            <a:ext cx="3995738" cy="1368425"/>
          </a:xfrm>
          <a:prstGeom prst="bracePair">
            <a:avLst>
              <a:gd name="adj" fmla="val 8333"/>
            </a:avLst>
          </a:prstGeom>
          <a:noFill/>
          <a:ln w="9525">
            <a:solidFill>
              <a:schemeClr val="tx1"/>
            </a:solidFill>
            <a:round/>
            <a:headEnd/>
            <a:tailEnd/>
          </a:ln>
        </p:spPr>
        <p:txBody>
          <a:bodyPr wrap="none" anchor="ctr"/>
          <a:lstStyle/>
          <a:p>
            <a:pPr algn="ctr"/>
            <a:endParaRPr lang="es-MX" b="1"/>
          </a:p>
          <a:p>
            <a:pPr algn="ctr"/>
            <a:r>
              <a:rPr lang="es-MX" b="1"/>
              <a:t> </a:t>
            </a:r>
          </a:p>
        </p:txBody>
      </p:sp>
      <p:sp>
        <p:nvSpPr>
          <p:cNvPr id="9224" name="Text Box 5"/>
          <p:cNvSpPr txBox="1">
            <a:spLocks noChangeArrowheads="1"/>
          </p:cNvSpPr>
          <p:nvPr/>
        </p:nvSpPr>
        <p:spPr bwMode="auto">
          <a:xfrm>
            <a:off x="250825" y="4221163"/>
            <a:ext cx="8642350" cy="925512"/>
          </a:xfrm>
          <a:prstGeom prst="rect">
            <a:avLst/>
          </a:prstGeom>
          <a:solidFill>
            <a:schemeClr val="tx1"/>
          </a:solidFill>
          <a:ln w="9525">
            <a:solidFill>
              <a:schemeClr val="tx1"/>
            </a:solidFill>
            <a:miter lim="800000"/>
            <a:headEnd/>
            <a:tailEnd/>
          </a:ln>
        </p:spPr>
        <p:txBody>
          <a:bodyPr>
            <a:spAutoFit/>
          </a:bodyPr>
          <a:lstStyle/>
          <a:p>
            <a:r>
              <a:rPr lang="es-ES" u="sng">
                <a:solidFill>
                  <a:srgbClr val="FFFF00"/>
                </a:solidFill>
              </a:rPr>
              <a:t>Estándar de medición</a:t>
            </a:r>
            <a:r>
              <a:rPr lang="es-ES">
                <a:solidFill>
                  <a:srgbClr val="FFFF00"/>
                </a:solidFill>
              </a:rPr>
              <a:t>:</a:t>
            </a:r>
          </a:p>
          <a:p>
            <a:endParaRPr lang="es-MX">
              <a:solidFill>
                <a:srgbClr val="FFFF00"/>
              </a:solidFill>
            </a:endParaRPr>
          </a:p>
          <a:p>
            <a:endParaRPr lang="es-ES">
              <a:solidFill>
                <a:srgbClr val="FFFF00"/>
              </a:solidFill>
            </a:endParaRPr>
          </a:p>
        </p:txBody>
      </p:sp>
      <p:sp>
        <p:nvSpPr>
          <p:cNvPr id="9225" name="AutoShape 6"/>
          <p:cNvSpPr>
            <a:spLocks noChangeArrowheads="1"/>
          </p:cNvSpPr>
          <p:nvPr/>
        </p:nvSpPr>
        <p:spPr bwMode="auto">
          <a:xfrm>
            <a:off x="5795963" y="1700213"/>
            <a:ext cx="3348037" cy="865187"/>
          </a:xfrm>
          <a:prstGeom prst="leftRightArrow">
            <a:avLst>
              <a:gd name="adj1" fmla="val 50000"/>
              <a:gd name="adj2" fmla="val 77395"/>
            </a:avLst>
          </a:prstGeom>
          <a:solidFill>
            <a:srgbClr val="FFFF00"/>
          </a:solidFill>
          <a:ln w="9525">
            <a:solidFill>
              <a:schemeClr val="tx1"/>
            </a:solidFill>
            <a:miter lim="800000"/>
            <a:headEnd/>
            <a:tailEnd/>
          </a:ln>
        </p:spPr>
        <p:txBody>
          <a:bodyPr wrap="none" anchor="ctr"/>
          <a:lstStyle/>
          <a:p>
            <a:pPr algn="ctr"/>
            <a:r>
              <a:rPr lang="es-MX"/>
              <a:t>Medición: Instrumentación</a:t>
            </a:r>
            <a:endParaRPr lang="es-ES"/>
          </a:p>
        </p:txBody>
      </p:sp>
      <p:sp>
        <p:nvSpPr>
          <p:cNvPr id="9226" name="Text Box 7"/>
          <p:cNvSpPr txBox="1">
            <a:spLocks noChangeArrowheads="1"/>
          </p:cNvSpPr>
          <p:nvPr/>
        </p:nvSpPr>
        <p:spPr bwMode="auto">
          <a:xfrm>
            <a:off x="250825" y="5445125"/>
            <a:ext cx="8642350" cy="1200150"/>
          </a:xfrm>
          <a:prstGeom prst="rect">
            <a:avLst/>
          </a:prstGeom>
          <a:noFill/>
          <a:ln w="9525">
            <a:solidFill>
              <a:schemeClr val="tx1"/>
            </a:solidFill>
            <a:miter lim="800000"/>
            <a:headEnd/>
            <a:tailEnd/>
          </a:ln>
        </p:spPr>
        <p:txBody>
          <a:bodyPr>
            <a:spAutoFit/>
          </a:bodyPr>
          <a:lstStyle/>
          <a:p>
            <a:r>
              <a:rPr lang="es-ES" u="sng"/>
              <a:t>Significado físico</a:t>
            </a:r>
            <a:r>
              <a:rPr lang="es-ES"/>
              <a:t>:</a:t>
            </a:r>
          </a:p>
          <a:p>
            <a:r>
              <a:rPr lang="es-MX"/>
              <a:t>Medida que considera los efectos de la dosis absorbida D (Gray) con sus efectos en tejidos de acuerdo a los factores Q (Quality Factor) y N (involucra factores de propagación de la radiación o naturaleza del sistema que absorbe la dosis) </a:t>
            </a:r>
            <a:endParaRPr lang="es-ES"/>
          </a:p>
        </p:txBody>
      </p:sp>
      <p:sp>
        <p:nvSpPr>
          <p:cNvPr id="9227" name="Text Box 19"/>
          <p:cNvSpPr txBox="1">
            <a:spLocks noChangeArrowheads="1"/>
          </p:cNvSpPr>
          <p:nvPr/>
        </p:nvSpPr>
        <p:spPr bwMode="auto">
          <a:xfrm>
            <a:off x="8280400" y="0"/>
            <a:ext cx="863600" cy="701675"/>
          </a:xfrm>
          <a:prstGeom prst="rect">
            <a:avLst/>
          </a:prstGeom>
          <a:solidFill>
            <a:schemeClr val="tx1"/>
          </a:solidFill>
          <a:ln w="9525">
            <a:noFill/>
            <a:miter lim="800000"/>
            <a:headEnd/>
            <a:tailEnd/>
          </a:ln>
        </p:spPr>
        <p:txBody>
          <a:bodyPr>
            <a:spAutoFit/>
          </a:bodyPr>
          <a:lstStyle/>
          <a:p>
            <a:pPr>
              <a:spcBef>
                <a:spcPct val="50000"/>
              </a:spcBef>
            </a:pPr>
            <a:r>
              <a:rPr lang="es-MX" sz="4000">
                <a:solidFill>
                  <a:srgbClr val="FFFF00"/>
                </a:solidFill>
              </a:rPr>
              <a:t>Sv</a:t>
            </a:r>
            <a:endParaRPr lang="es-ES" sz="4000">
              <a:solidFill>
                <a:srgbClr val="FFFF00"/>
              </a:solidFill>
            </a:endParaRPr>
          </a:p>
        </p:txBody>
      </p:sp>
      <p:graphicFrame>
        <p:nvGraphicFramePr>
          <p:cNvPr id="9218" name="Object 11"/>
          <p:cNvGraphicFramePr>
            <a:graphicFrameLocks noChangeAspect="1"/>
          </p:cNvGraphicFramePr>
          <p:nvPr/>
        </p:nvGraphicFramePr>
        <p:xfrm>
          <a:off x="1835150" y="1125538"/>
          <a:ext cx="3384550" cy="1450975"/>
        </p:xfrm>
        <a:graphic>
          <a:graphicData uri="http://schemas.openxmlformats.org/presentationml/2006/ole">
            <mc:AlternateContent xmlns:mc="http://schemas.openxmlformats.org/markup-compatibility/2006">
              <mc:Choice xmlns:v="urn:schemas-microsoft-com:vml" Requires="v">
                <p:oleObj spid="_x0000_s6155" name="Equation" r:id="rId3" imgW="1841400" imgH="914400" progId="Equation.DSMT4">
                  <p:embed/>
                </p:oleObj>
              </mc:Choice>
              <mc:Fallback>
                <p:oleObj name="Equation" r:id="rId3" imgW="1841400" imgH="914400" progId="Equation.DSMT4">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125538"/>
                        <a:ext cx="3384550" cy="145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228" name="Picture 13" descr="ANd9GcSB4mvZ8nLy7U4Qj0_zc3g9rv9y9opAHZtrTviryrIOKYk3ao9S"/>
          <p:cNvPicPr>
            <a:picLocks noChangeAspect="1" noChangeArrowheads="1"/>
          </p:cNvPicPr>
          <p:nvPr/>
        </p:nvPicPr>
        <p:blipFill>
          <a:blip r:embed="rId5" cstate="print"/>
          <a:srcRect/>
          <a:stretch>
            <a:fillRect/>
          </a:stretch>
        </p:blipFill>
        <p:spPr bwMode="auto">
          <a:xfrm>
            <a:off x="0" y="1844675"/>
            <a:ext cx="1484313" cy="2160588"/>
          </a:xfrm>
          <a:prstGeom prst="rect">
            <a:avLst/>
          </a:prstGeom>
          <a:noFill/>
          <a:ln w="9525">
            <a:noFill/>
            <a:miter lim="800000"/>
            <a:headEnd/>
            <a:tailEnd/>
          </a:ln>
        </p:spPr>
      </p:pic>
      <p:sp>
        <p:nvSpPr>
          <p:cNvPr id="9229" name="Text Box 14"/>
          <p:cNvSpPr txBox="1">
            <a:spLocks noChangeArrowheads="1"/>
          </p:cNvSpPr>
          <p:nvPr/>
        </p:nvSpPr>
        <p:spPr bwMode="auto">
          <a:xfrm>
            <a:off x="4427538" y="3068638"/>
            <a:ext cx="4465637" cy="925512"/>
          </a:xfrm>
          <a:prstGeom prst="rect">
            <a:avLst/>
          </a:prstGeom>
          <a:noFill/>
          <a:ln w="9525">
            <a:solidFill>
              <a:schemeClr val="tx1"/>
            </a:solidFill>
            <a:miter lim="800000"/>
            <a:headEnd/>
            <a:tailEnd/>
          </a:ln>
        </p:spPr>
        <p:txBody>
          <a:bodyPr>
            <a:spAutoFit/>
          </a:bodyPr>
          <a:lstStyle/>
          <a:p>
            <a:pPr algn="ctr">
              <a:spcBef>
                <a:spcPct val="50000"/>
              </a:spcBef>
            </a:pPr>
            <a:r>
              <a:rPr lang="es-MX"/>
              <a:t>Cuidado ¡ Mide una cantidad diferente al Gray pese a que se expresan en la mismas unidades !</a:t>
            </a:r>
            <a:endParaRPr lang="es-ES"/>
          </a:p>
        </p:txBody>
      </p:sp>
      <p:sp>
        <p:nvSpPr>
          <p:cNvPr id="9230" name="Line 15"/>
          <p:cNvSpPr>
            <a:spLocks noChangeShapeType="1"/>
          </p:cNvSpPr>
          <p:nvPr/>
        </p:nvSpPr>
        <p:spPr bwMode="auto">
          <a:xfrm flipH="1" flipV="1">
            <a:off x="4427538" y="1989138"/>
            <a:ext cx="2305050" cy="1079500"/>
          </a:xfrm>
          <a:prstGeom prst="line">
            <a:avLst/>
          </a:prstGeom>
          <a:noFill/>
          <a:ln w="9525">
            <a:solidFill>
              <a:schemeClr val="tx1"/>
            </a:solidFill>
            <a:round/>
            <a:headEnd/>
            <a:tailEnd type="triangle" w="med" len="med"/>
          </a:ln>
        </p:spPr>
        <p:txBody>
          <a:bodyPr/>
          <a:lstStyle/>
          <a:p>
            <a:endParaRPr lang="es-MX"/>
          </a:p>
        </p:txBody>
      </p:sp>
      <p:sp>
        <p:nvSpPr>
          <p:cNvPr id="9231" name="Oval 21"/>
          <p:cNvSpPr>
            <a:spLocks noChangeArrowheads="1"/>
          </p:cNvSpPr>
          <p:nvPr/>
        </p:nvSpPr>
        <p:spPr bwMode="auto">
          <a:xfrm>
            <a:off x="1547813" y="2708275"/>
            <a:ext cx="1979612" cy="792163"/>
          </a:xfrm>
          <a:prstGeom prst="ellipse">
            <a:avLst/>
          </a:prstGeom>
          <a:solidFill>
            <a:srgbClr val="FF0000"/>
          </a:solidFill>
          <a:ln w="9525">
            <a:solidFill>
              <a:schemeClr val="tx1"/>
            </a:solidFill>
            <a:round/>
            <a:headEnd/>
            <a:tailEnd/>
          </a:ln>
        </p:spPr>
        <p:txBody>
          <a:bodyPr wrap="none" anchor="ctr"/>
          <a:lstStyle/>
          <a:p>
            <a:pPr algn="ctr"/>
            <a:r>
              <a:rPr lang="es-MX" sz="2400" b="1">
                <a:solidFill>
                  <a:schemeClr val="bg1"/>
                </a:solidFill>
              </a:rPr>
              <a:t>1979</a:t>
            </a:r>
            <a:endParaRPr lang="es-ES" sz="2400" b="1">
              <a:solidFill>
                <a:schemeClr val="bg1"/>
              </a:solidFill>
            </a:endParaRPr>
          </a:p>
        </p:txBody>
      </p:sp>
      <p:graphicFrame>
        <p:nvGraphicFramePr>
          <p:cNvPr id="9219" name="Object 17"/>
          <p:cNvGraphicFramePr>
            <a:graphicFrameLocks noChangeAspect="1"/>
          </p:cNvGraphicFramePr>
          <p:nvPr/>
        </p:nvGraphicFramePr>
        <p:xfrm>
          <a:off x="3028950" y="4354513"/>
          <a:ext cx="3589338" cy="666750"/>
        </p:xfrm>
        <a:graphic>
          <a:graphicData uri="http://schemas.openxmlformats.org/presentationml/2006/ole">
            <mc:AlternateContent xmlns:mc="http://schemas.openxmlformats.org/markup-compatibility/2006">
              <mc:Choice xmlns:v="urn:schemas-microsoft-com:vml" Requires="v">
                <p:oleObj spid="_x0000_s6156" name="Equation" r:id="rId6" imgW="1002960" imgH="203040" progId="Equation.DSMT4">
                  <p:embed/>
                </p:oleObj>
              </mc:Choice>
              <mc:Fallback>
                <p:oleObj name="Equation" r:id="rId6" imgW="1002960" imgH="20304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8950" y="4354513"/>
                        <a:ext cx="3589338" cy="666750"/>
                      </a:xfrm>
                      <a:prstGeom prst="rect">
                        <a:avLst/>
                      </a:prstGeom>
                      <a:solidFill>
                        <a:schemeClr val="bg1"/>
                      </a:solidFill>
                    </p:spPr>
                  </p:pic>
                </p:oleObj>
              </mc:Fallback>
            </mc:AlternateContent>
          </a:graphicData>
        </a:graphic>
      </p:graphicFrame>
      <p:graphicFrame>
        <p:nvGraphicFramePr>
          <p:cNvPr id="9220" name="Object 18"/>
          <p:cNvGraphicFramePr>
            <a:graphicFrameLocks noChangeAspect="1"/>
          </p:cNvGraphicFramePr>
          <p:nvPr/>
        </p:nvGraphicFramePr>
        <p:xfrm>
          <a:off x="-36513" y="908050"/>
          <a:ext cx="1046163" cy="971550"/>
        </p:xfrm>
        <a:graphic>
          <a:graphicData uri="http://schemas.openxmlformats.org/presentationml/2006/ole">
            <mc:AlternateContent xmlns:mc="http://schemas.openxmlformats.org/markup-compatibility/2006">
              <mc:Choice xmlns:v="urn:schemas-microsoft-com:vml" Requires="v">
                <p:oleObj spid="_x0000_s6157" name="Equation" r:id="rId8" imgW="177480" imgH="164880" progId="Equation.DSMT4">
                  <p:embed/>
                </p:oleObj>
              </mc:Choice>
              <mc:Fallback>
                <p:oleObj name="Equation" r:id="rId8" imgW="177480" imgH="164880" progId="Equation.DSMT4">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13" y="908050"/>
                        <a:ext cx="1046163" cy="971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ChangeArrowheads="1"/>
          </p:cNvSpPr>
          <p:nvPr/>
        </p:nvSpPr>
        <p:spPr bwMode="auto">
          <a:xfrm>
            <a:off x="0" y="333375"/>
            <a:ext cx="6934200" cy="6134100"/>
          </a:xfrm>
          <a:prstGeom prst="rect">
            <a:avLst/>
          </a:prstGeom>
          <a:noFill/>
          <a:ln w="9525">
            <a:noFill/>
            <a:miter lim="800000"/>
            <a:headEnd/>
            <a:tailEnd/>
          </a:ln>
        </p:spPr>
        <p:txBody>
          <a:bodyPr wrap="none" anchor="ctr">
            <a:spAutoFit/>
          </a:bodyPr>
          <a:lstStyle/>
          <a:p>
            <a:pPr algn="ctr"/>
            <a:r>
              <a:rPr lang="es-MX" b="1" i="1"/>
              <a:t>V</a:t>
            </a:r>
            <a:r>
              <a:rPr lang="es-MX" b="1"/>
              <a:t>alores Q</a:t>
            </a:r>
            <a:endParaRPr lang="es-ES" b="1"/>
          </a:p>
          <a:p>
            <a:pPr algn="ctr"/>
            <a:r>
              <a:rPr lang="es-MX"/>
              <a:t>Fotones: </a:t>
            </a:r>
            <a:r>
              <a:rPr lang="es-MX" i="1"/>
              <a:t>Q</a:t>
            </a:r>
            <a:r>
              <a:rPr lang="es-MX"/>
              <a:t> = 1 </a:t>
            </a:r>
            <a:endParaRPr lang="es-ES"/>
          </a:p>
          <a:p>
            <a:pPr algn="ctr"/>
            <a:r>
              <a:rPr lang="es-MX"/>
              <a:t>Electrones y muones, rayos x, rayos gamma: </a:t>
            </a:r>
            <a:r>
              <a:rPr lang="es-MX" i="1"/>
              <a:t>Q</a:t>
            </a:r>
            <a:r>
              <a:rPr lang="es-MX"/>
              <a:t> = 1 </a:t>
            </a:r>
            <a:endParaRPr lang="es-ES"/>
          </a:p>
          <a:p>
            <a:pPr algn="ctr"/>
            <a:r>
              <a:rPr lang="es-MX"/>
              <a:t>Protones y piones : </a:t>
            </a:r>
            <a:r>
              <a:rPr lang="es-MX" i="1"/>
              <a:t>Q</a:t>
            </a:r>
            <a:r>
              <a:rPr lang="es-MX"/>
              <a:t> = 2 </a:t>
            </a:r>
            <a:endParaRPr lang="es-ES"/>
          </a:p>
          <a:p>
            <a:pPr algn="ctr"/>
            <a:r>
              <a:rPr lang="es-MX"/>
              <a:t>Neutrones: Q = f(energía) (5-20)</a:t>
            </a:r>
            <a:endParaRPr lang="es-ES"/>
          </a:p>
          <a:p>
            <a:pPr algn="ctr"/>
            <a:r>
              <a:rPr lang="es-MX"/>
              <a:t>Partículas Alfa: </a:t>
            </a:r>
            <a:r>
              <a:rPr lang="es-MX" i="1"/>
              <a:t>Q</a:t>
            </a:r>
            <a:r>
              <a:rPr lang="es-MX"/>
              <a:t> = 20 </a:t>
            </a:r>
            <a:endParaRPr lang="es-ES"/>
          </a:p>
          <a:p>
            <a:pPr algn="ctr"/>
            <a:endParaRPr lang="es-MX" b="1"/>
          </a:p>
          <a:p>
            <a:pPr algn="ctr"/>
            <a:r>
              <a:rPr lang="es-MX" b="1"/>
              <a:t>Valores N</a:t>
            </a:r>
            <a:endParaRPr lang="es-ES" b="1"/>
          </a:p>
          <a:p>
            <a:pPr algn="ctr"/>
            <a:r>
              <a:rPr lang="es-MX"/>
              <a:t>Gónadas: </a:t>
            </a:r>
            <a:r>
              <a:rPr lang="es-MX" i="1"/>
              <a:t>N</a:t>
            </a:r>
            <a:r>
              <a:rPr lang="es-MX"/>
              <a:t> = 0.08 </a:t>
            </a:r>
            <a:endParaRPr lang="es-ES"/>
          </a:p>
          <a:p>
            <a:pPr algn="ctr"/>
            <a:r>
              <a:rPr lang="es-ES"/>
              <a:t>Huesos, colon, pulmón, estómago: </a:t>
            </a:r>
            <a:r>
              <a:rPr lang="es-ES" i="1"/>
              <a:t>N</a:t>
            </a:r>
            <a:r>
              <a:rPr lang="es-ES"/>
              <a:t> = 0.12 </a:t>
            </a:r>
          </a:p>
          <a:p>
            <a:pPr algn="ctr"/>
            <a:r>
              <a:rPr lang="es-ES"/>
              <a:t>Vejiga, cerebro, riñón, hígado, músculos, intestino, bazo: N = 0.05 </a:t>
            </a:r>
          </a:p>
          <a:p>
            <a:pPr algn="ctr"/>
            <a:r>
              <a:rPr lang="es-MX"/>
              <a:t>Piel: </a:t>
            </a:r>
            <a:r>
              <a:rPr lang="es-MX" i="1"/>
              <a:t>N</a:t>
            </a:r>
            <a:r>
              <a:rPr lang="es-MX"/>
              <a:t> = 0.01 </a:t>
            </a:r>
            <a:endParaRPr lang="es-ES"/>
          </a:p>
          <a:p>
            <a:pPr algn="ctr"/>
            <a:r>
              <a:rPr lang="es-MX"/>
              <a:t>Virus, bacterias: </a:t>
            </a:r>
            <a:r>
              <a:rPr lang="es-MX" i="1"/>
              <a:t>N</a:t>
            </a:r>
            <a:r>
              <a:rPr lang="es-MX"/>
              <a:t> ≈ 0.03 – 0.0003 </a:t>
            </a:r>
            <a:endParaRPr lang="es-ES"/>
          </a:p>
          <a:p>
            <a:pPr algn="ctr"/>
            <a:r>
              <a:rPr lang="es-MX"/>
              <a:t>Insectos: </a:t>
            </a:r>
            <a:r>
              <a:rPr lang="es-MX" i="1"/>
              <a:t>N</a:t>
            </a:r>
            <a:r>
              <a:rPr lang="es-MX"/>
              <a:t> ≈ 0.1 – 0.002 </a:t>
            </a:r>
            <a:endParaRPr lang="es-ES"/>
          </a:p>
          <a:p>
            <a:pPr algn="ctr"/>
            <a:r>
              <a:rPr lang="es-MX"/>
              <a:t>Moluscos: </a:t>
            </a:r>
            <a:r>
              <a:rPr lang="es-MX" i="1"/>
              <a:t>N</a:t>
            </a:r>
            <a:r>
              <a:rPr lang="es-MX"/>
              <a:t> ≈ 0.06 – 0.006 </a:t>
            </a:r>
            <a:endParaRPr lang="es-ES"/>
          </a:p>
          <a:p>
            <a:pPr algn="ctr"/>
            <a:r>
              <a:rPr lang="es-MX"/>
              <a:t>Plantas: </a:t>
            </a:r>
            <a:r>
              <a:rPr lang="es-MX" i="1"/>
              <a:t>N</a:t>
            </a:r>
            <a:r>
              <a:rPr lang="es-MX"/>
              <a:t> ≈ 2 – 0.02 </a:t>
            </a:r>
            <a:endParaRPr lang="es-ES"/>
          </a:p>
          <a:p>
            <a:pPr algn="ctr"/>
            <a:r>
              <a:rPr lang="es-MX"/>
              <a:t>Peces: </a:t>
            </a:r>
            <a:r>
              <a:rPr lang="es-MX" i="1"/>
              <a:t>N</a:t>
            </a:r>
            <a:r>
              <a:rPr lang="es-MX"/>
              <a:t> ≈ 0.75 – 0.03 </a:t>
            </a:r>
            <a:endParaRPr lang="es-ES"/>
          </a:p>
          <a:p>
            <a:pPr algn="ctr"/>
            <a:r>
              <a:rPr lang="es-MX"/>
              <a:t>Anfibios: </a:t>
            </a:r>
            <a:r>
              <a:rPr lang="es-MX" i="1"/>
              <a:t>N</a:t>
            </a:r>
            <a:r>
              <a:rPr lang="es-MX"/>
              <a:t> ≈ 0.4 – 0.14 </a:t>
            </a:r>
            <a:endParaRPr lang="es-ES"/>
          </a:p>
          <a:p>
            <a:pPr algn="ctr"/>
            <a:r>
              <a:rPr lang="es-MX"/>
              <a:t>Reptiles: </a:t>
            </a:r>
            <a:r>
              <a:rPr lang="es-MX" i="1"/>
              <a:t>N</a:t>
            </a:r>
            <a:r>
              <a:rPr lang="es-MX"/>
              <a:t> ≈ 1 – 0.075 </a:t>
            </a:r>
            <a:endParaRPr lang="es-ES"/>
          </a:p>
          <a:p>
            <a:pPr algn="ctr"/>
            <a:r>
              <a:rPr lang="es-MX"/>
              <a:t>Aves: </a:t>
            </a:r>
            <a:r>
              <a:rPr lang="es-MX" i="1"/>
              <a:t>N</a:t>
            </a:r>
            <a:r>
              <a:rPr lang="es-MX"/>
              <a:t> ≈ 0.6 – 0.15 </a:t>
            </a:r>
            <a:endParaRPr lang="es-ES"/>
          </a:p>
          <a:p>
            <a:pPr algn="ctr"/>
            <a:r>
              <a:rPr lang="es-MX"/>
              <a:t>Humanos: </a:t>
            </a:r>
            <a:r>
              <a:rPr lang="es-MX" i="1"/>
              <a:t>N</a:t>
            </a:r>
            <a:r>
              <a:rPr lang="es-MX"/>
              <a:t> = 1 </a:t>
            </a:r>
            <a:endParaRPr lang="es-ES"/>
          </a:p>
          <a:p>
            <a:pPr algn="ctr" eaLnBrk="0" hangingPunct="0"/>
            <a:endParaRPr lang="es-ES"/>
          </a:p>
        </p:txBody>
      </p:sp>
      <p:sp>
        <p:nvSpPr>
          <p:cNvPr id="54275" name="Text Box 6"/>
          <p:cNvSpPr txBox="1">
            <a:spLocks noChangeArrowheads="1"/>
          </p:cNvSpPr>
          <p:nvPr/>
        </p:nvSpPr>
        <p:spPr bwMode="auto">
          <a:xfrm>
            <a:off x="6804025" y="620713"/>
            <a:ext cx="2160588" cy="6324600"/>
          </a:xfrm>
          <a:prstGeom prst="rect">
            <a:avLst/>
          </a:prstGeom>
          <a:noFill/>
          <a:ln w="9525">
            <a:solidFill>
              <a:schemeClr val="tx1"/>
            </a:solidFill>
            <a:miter lim="800000"/>
            <a:headEnd/>
            <a:tailEnd/>
          </a:ln>
        </p:spPr>
        <p:txBody>
          <a:bodyPr>
            <a:spAutoFit/>
          </a:bodyPr>
          <a:lstStyle/>
          <a:p>
            <a:pPr algn="ctr">
              <a:spcBef>
                <a:spcPct val="50000"/>
              </a:spcBef>
            </a:pPr>
            <a:r>
              <a:rPr lang="es-MX" b="1"/>
              <a:t>Q y N constituyen el Factor de Ponderación W</a:t>
            </a:r>
            <a:endParaRPr lang="es-MX" b="1" baseline="-25000"/>
          </a:p>
          <a:p>
            <a:pPr algn="ctr">
              <a:spcBef>
                <a:spcPct val="50000"/>
              </a:spcBef>
            </a:pPr>
            <a:r>
              <a:rPr lang="es-MX" b="1"/>
              <a:t>Para una dosis absorbida (Gy), la dosis equivalente (Sv) es normalmente muy diferente debido a los efectos considerados</a:t>
            </a:r>
          </a:p>
          <a:p>
            <a:pPr algn="ctr">
              <a:spcBef>
                <a:spcPct val="50000"/>
              </a:spcBef>
            </a:pPr>
            <a:r>
              <a:rPr lang="es-MX" b="1"/>
              <a:t>Cuando una persona es expuesta a varios tipos de radiación. La dosis total recibida es la suma de las dosis individuales</a:t>
            </a:r>
          </a:p>
          <a:p>
            <a:pPr>
              <a:spcBef>
                <a:spcPct val="50000"/>
              </a:spcBef>
            </a:pPr>
            <a:endParaRPr lang="es-ES"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5" descr="Radiation%20Doses%20Different%20Countries"/>
          <p:cNvPicPr>
            <a:picLocks noChangeAspect="1" noChangeArrowheads="1"/>
          </p:cNvPicPr>
          <p:nvPr/>
        </p:nvPicPr>
        <p:blipFill>
          <a:blip r:embed="rId2" cstate="print"/>
          <a:srcRect/>
          <a:stretch>
            <a:fillRect/>
          </a:stretch>
        </p:blipFill>
        <p:spPr bwMode="auto">
          <a:xfrm>
            <a:off x="220663" y="765175"/>
            <a:ext cx="6583362" cy="4344988"/>
          </a:xfrm>
          <a:prstGeom prst="rect">
            <a:avLst/>
          </a:prstGeom>
          <a:noFill/>
          <a:ln w="9525">
            <a:solidFill>
              <a:schemeClr val="tx1"/>
            </a:solidFill>
            <a:miter lim="800000"/>
            <a:headEnd/>
            <a:tailEnd/>
          </a:ln>
        </p:spPr>
      </p:pic>
      <p:pic>
        <p:nvPicPr>
          <p:cNvPr id="55299" name="Picture 7"/>
          <p:cNvPicPr>
            <a:picLocks noChangeAspect="1" noChangeArrowheads="1"/>
          </p:cNvPicPr>
          <p:nvPr/>
        </p:nvPicPr>
        <p:blipFill>
          <a:blip r:embed="rId3" cstate="print"/>
          <a:srcRect/>
          <a:stretch>
            <a:fillRect/>
          </a:stretch>
        </p:blipFill>
        <p:spPr bwMode="auto">
          <a:xfrm>
            <a:off x="0" y="6178550"/>
            <a:ext cx="1944688" cy="679450"/>
          </a:xfrm>
          <a:prstGeom prst="rect">
            <a:avLst/>
          </a:prstGeom>
          <a:noFill/>
          <a:ln w="9525">
            <a:solidFill>
              <a:schemeClr val="tx1"/>
            </a:solidFill>
            <a:miter lim="800000"/>
            <a:headEnd/>
            <a:tailEnd/>
          </a:ln>
        </p:spPr>
      </p:pic>
      <p:sp>
        <p:nvSpPr>
          <p:cNvPr id="55300" name="Text Box 8"/>
          <p:cNvSpPr txBox="1">
            <a:spLocks noChangeArrowheads="1"/>
          </p:cNvSpPr>
          <p:nvPr/>
        </p:nvSpPr>
        <p:spPr bwMode="auto">
          <a:xfrm>
            <a:off x="1908175" y="6550025"/>
            <a:ext cx="5867400" cy="307975"/>
          </a:xfrm>
          <a:prstGeom prst="rect">
            <a:avLst/>
          </a:prstGeom>
          <a:noFill/>
          <a:ln w="9525">
            <a:noFill/>
            <a:miter lim="800000"/>
            <a:headEnd/>
            <a:tailEnd/>
          </a:ln>
        </p:spPr>
        <p:txBody>
          <a:bodyPr>
            <a:spAutoFit/>
          </a:bodyPr>
          <a:lstStyle/>
          <a:p>
            <a:pPr>
              <a:spcBef>
                <a:spcPct val="50000"/>
              </a:spcBef>
            </a:pPr>
            <a:r>
              <a:rPr lang="es-MX" sz="1400"/>
              <a:t>International Comission on Radiological Protection (www.icrp.org)</a:t>
            </a:r>
            <a:endParaRPr lang="es-ES" sz="1400"/>
          </a:p>
        </p:txBody>
      </p:sp>
      <p:sp>
        <p:nvSpPr>
          <p:cNvPr id="55301"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DOSIS DE RADIACIÓN PROMEDIO</a:t>
            </a:r>
          </a:p>
        </p:txBody>
      </p:sp>
      <p:sp>
        <p:nvSpPr>
          <p:cNvPr id="55302" name="AutoShape 6" descr="data:image/jpeg;base64,/9j/4AAQSkZJRgABAQAAAQABAAD/2wCEAAkGBhQSERMUEhQVFRQWGBcYFBgWGRgdGBMaGRgXGBwZFxcYHSYeGBkjGxYbIC8gJycqODgsGR4xNTMqNSYrLCkBCQoKDgwOGA8PGC8iHiQpKSwsLSk1KSopNSo0LCwpNSwvKTExKSksLCwpLCk1KSwsMispLiksKSksLC8pLCwsNv/AABEIAGgAnAMBIgACEQEDEQH/xAAbAAABBQEBAAAAAAAAAAAAAAAAAQMEBQYCB//EADsQAAIBAgQDBQUGBQQDAAAAAAECEQADBBIhMQUTUQYiQWFxMlOSsdEUFlKBwdIXQnKRoQcjM2IVsvH/xAAbAQEAAgMBAQAAAAAAAAAAAAAAAQMCBAYHBf/EACkRAAICAAQFAwUBAAAAAAAAAAABAhEDBBIhFTFRUrEGgcETIkFDkQX/2gAMAwEAAhEDEQA/ANzcYyfU/Oucx60tzc+p+dc15LJu2bQsnrRJ60lFRbAsnrRJ60lFLYFk9aJPWkopbAsnrRJ60lFRbAsnrRJ60lFLYFk9a0YNZutIK670298T2+SrEFmm7uIVfaYD1NRcbjWDC3bHfOskaAdfOqXjHHsHh8r3mzl2MBdYIIzEeOWa6yUlHmytRcnSNDax6NGVwZ286fmvJbv+qXKuKfsqZM3dKsZA2B65usjpWt7Pdobd621zDMzKpGe2xlrfifUSQM3hFYxxYy2RZPBlBW0a2a6U01beRPz3FOLVhUZu5ufU/On+H4TmuFmBuaYubn1PzqRw5HNwcsw2u+3515Zl1F48VJWr5Gy+Q/j8JaQEKzFwYg//ACnbfC7Yto7uVzekfKp2OUmwxvBQw2I/xFd4fPyLeQKTAnNtXSrI4X15XBVptKn1/KvmVW6KnBcPS5dZQxygSDpJ2p5OCDmshJgLmU6a05wlSMRczRMGY21IOlTuF4oXFM+0sqfTw+X+KwymTy2JBKcalql/F+CW2mU/DOHLcV2ZiAvT0pu9hredFtuWDGD5agVYdn5yXIifCdpimMar820bgUagDL6j61rvLYSyuHJQ3b3e/XqTe483AkzFQ5zATBAqkYQYrWPel7iCA2UEHx1n5aVlHUgkHcb1V/sZfBwtLwo1u7rwIO+ZzRRRXwSwK0TvlUkxoJ10H5nwrO1obpIQkbhTE9Y8ta6303+z2+SrEKi1iRaTmsjPnaGZIbKPxNEAjrH+awfbfhqpba9bQtbE2ULxo+aSywAdApGvlWlucaa3gOZic7AMy3iqxqzSCuggKY1PpWL4p2fxGIa5cwzpyWHeQXTF1jEtlbuI8kGJFdFivWZYL0zTMRjLhZlGpG5jy20G2lTeyPaH7Ji7bpmILZbi/jU76bT5VJxXDMZw+/ZY2v8AdUcy2FAcMFmR3fa0mR0q3w/DrHE2W/hrLWb6xzrYB5bd5BmttHhJ0Oo/zTChtvsbOLi79bPXeG9y5ctj2faUeInr1Jnfyq0WqXA4y4+MvrpyUUBdNc09fz/9aulrcTs+cnZm7m59T86QGNqW5ufU/Oua8lbqTo2zp7pO5J9TNAunqf7muaKnXK7sg6zneTPqaFcjYkVzRUan1JOg5GxI9DQXJ8T/AHrmimp1Vg65h3kz6mkJpKKOTfMBRRRUAK0i1m60grrfTXPE9vkqxDMXh9juvzXBw+Jun2gDlZ12adAs+Ou1ZrjHZnDrnIFxELNBtXBlLAjdCYUSDOvSvSrtlWEMAR5ifzHn51ncV2UcXA1i81tIh7Z7waAfxSADpMjqa6iUZK9Kv4NeUeR5zZ4ELlwAXXVVAAZlDPInRVU6Db/O1bHD4p8J3sRe5ty6RyUUE8slV1OY7ajTzmuOE9icWGu868iC4SQ1mMyT/IAUHdgbhhWt4ZwRLKqBLMBGdtWOs/lWEMOSVS59Syb+77NlXWyP2a4D9ltkElnc5nJMifLy8fzq5WkpVrZSpUYpUtjzS/2yIZhyhoT/ADHqfKuPvofdD4j9Kz2K9t/6m+Zp/h/DGu5yCqKgl3cwqgmB4Ekk7ACvlcHyfZ5M9bLr76H3Q+I/Sj76H3Q+I/Sq2xwItmbm2ltqwTmMxCOxEgLpJ01OmlKezl4DESAPs8cwTrrJleugn0pwbJ9nka2WP30Puh8R+lH30Puh8R+lV9zs1eV1Q5QzWjeGuygEkHo2m1NXeCsthb7MgVxKLJzMJjTSJBG0zTg2T7PI1stfvofdD4j9KPvofdD4j9Ki4XgBS6xvcvJay5i7lULOuZVkDMepAGwOo3pv7s3y18BVzWQHYAzmVpINv8QjX0pwbJ9nka2TvvofdD4j9KPvofdD4j9Kocdg2tPkaJyq2nRlDD84IqdxDs1es5y4WERXJB0YMwXu9SCYIpwbJ9nka2WH30Puh8R+lH30Puh8R+lVr9nbw5Aygm//AMYB1nQw34TBB9DSDgZNwW0uWrjEOTkYkLkGYySB4AxTg2T7PI1ss/vofdD4j9KsR/qY3uF+M/trPYTs5cuKhDWw1wE2kZoe6BIlREbgxJExRhezN64lp1Ay3H5Y19lpI73QEgifKtvLZLBy1/SjVkNtmh/iafcL8Z/bR/Ew+4Hxn9tZe1we41h74AyIYOup2kgeIGYT6imcZgWtZM0d9FdYP8rbT56VtkGu/iafcD4z+2j+Jp9wvxn9tZ3A9nnuojq1sZ2ZLas0M7LEhdInUbmubfAXNk3SVVQXWGzZpTcQAQN41IoDSfxNPuF+M/tp+x/qMSP+Ab/jP7awVS8HsfX9BQDOK9t/6m+ZqRw3ihtB1KLcS4AHRpgwZBBUggg+NRsV7b/1N8zU3gfCRiHZS+UhZAABZzIGVAWUE6zv4UA5b46ArIbFtrTMHFsl4RgMsq2bNqNxOtO2u1d0O7kIxd1dgQYIVWTJAPsZWIiusL2azW7zl2AtXCkcvvGFzSwZhl9NaZ/8IotIzO3MuIblu2lst3ROrNIy+yTsYA1oBW7TXCysQpYJdSddRdLEk67jMY/Km7fHSuHawqKA4AYy5mDM5CcofT2gNq7Ts+SQM41wxxG3gAxy7/8AXeneIdmTawy388grbaCpAPMB0RphiI10FAcP2lZjc5ltHS4ULIcwAa2uUMpBkGN65btLdzXGEKzm1BWRyxaPcCa7Aaa/rTrdnQty+r3YWyiOzBJJz5dAuYbF+vhT1jsc73HUOCoRHttBi4bgLW1jdSYO+0UBU8W4k2IutdcKGaJC7CABoPy2qff7VXXW6jKpS6ysV1hSuWQpmQGyiRScP7Prct2ma7ka7ca1bUoSMy5faYHSc3SovDeFG7iBYZghlgzHULkBJ08R3aAnXO2V9jmISRcW6ndAyEAiBG6lTlMzoBUdeOBLguWrFu2QHBALkNnUqd20iTAH+akHsm63bFt2AN53QGJACxDgz3lYMCKawHZ03VtsHChmuhpB7i2lDs2m+h2oBMJ2jZFtTbts9kEWbjTmtiSdgYaCSRIpeG9qbtjl5MpyZwQZIuB2zHNr4HURTVvhlu4bnKullS01wlkyk5Y7sZj13mneHcBFzDvfLkBWKwFDbJmmSwgeHjQBh+09xLa2wqcsI6MpX2885mLbgzG0eyOlR8Zxbm20RrSZkRUVwXzZV2EZsvj0pxOz7HCHEztqEgyUBCl56ZjEetSOOdmDhravnzSQsFSsygeU1OZRME9aAZwHaE2ktqLdtjadnts2aUZo1gEA7CJHhRZ7QsLJtMgdSzsSWuAkvEzkYBhpMEUnDOAm+gZHUZWi8G05SRPMOveXQj1AHjVZdADHKZWTBIgkeBI8JHhQHNS8HsfX9BUSpeD2Pr+goBjFe2/9TfM07guINaJKhDMSHRWGhkQGGhnpTWK9t/6m+ZqfwHBWrrsLzFRl7muUM0gAM+VgnjBI3igEHaG935KtzH5j50RpaInUaaaaUWO0N5ECArADKpKqWRXnMqsRIBk6edWnD+xxufaAwdCjNbtCVMuAWhz4iIEjxYVXHhttbeFuPny3C/NiO6FfL3dNDHWgGV45eFrlZhly5Acq5ghM5A8Tlnwrm7xm6yG2zShVFggQAnsx0YbTvrVq/ZPK62iTzLl4ra/Dyl1a6fIgiPQ07ieyyW7twnmGylkXlAy8xxmClZAIBDEyYOlAVKcfvB3eVJuKqvmVSGCxAKkR/KP7V03aXEEzzWBzB+73ZIAAnLHdAAAXapGI4IOXeuBXUqLDW1LBjluzqxAHQRtvVjhuxivfvpmcJbyoh0k3HUMA3/Uaz47UBT2u0t9Zyso77ODkSVZ/aKkjun0qDhsY9t86GG11OvtAg7+RNX3D+zCPhWuOXV158wV7vKAMcuMzSTBg6b0cP7PWriYcHmi5eS4+YFciZCw7yxMd3Uz40BTnjF2LIzn/AGP+LqmoOh/IU8/aK+XRwwUpmKhVUKC3tHKBBzeM71LwvZ0XHwqgtF20bt06d0Kzzl/JQBPiakDs3aTE3bVxmiFaxJC8zPEBrmUqrRp0JB2oCsXtBdD515anKUIW2gUqdSCsQdetInH7oDLFvKzZyptoVDQFlQRC6DwqJjMOUuOhBUqxUgwSIMQSNJpmgLAcfvxl5hycs28n8mQiPZ2nXfea5xfGrt1StxswJVtQNCq5QR00AmN4qDRQD2HxjIHCmBcXI/msgx5agUzRRQBUvB7H1/QVEqXg9j6/oKA5xOGfO/db2m/lPU+Vd4S7ftEm0biE6ErmEjzjekooAN2+SpJukqxZT3pViQSwPgSRM139rxGQpmvZDMr3spkyZG2p1oooDg3b8gzdkLkB72iRGUf9Y8KWxfvplyG6uSckZhlneOk9KKKAcXHYkObge9zCILS2YjoT08qZZrx35hhi4nN7R3b+rzoooDsYi/M5rsyzT3t29o+p8aVcViAnLDXhb2yAvljpG1JRQHGe9Ef7kZckd6Mszl9J1jrTtjG4lIyPeWAFEZhCgkgegJP96KKAitYckkq5J1JIMk+dJ9mf8LfCfpRRQB9mf8LfCfpR9mf8LfCfpRRQB9mf8LfCfpR9mf8AC3wn6UUUAfZn/C3wn6VLwmGaD3W36HoPKiigP//Z">
            <a:hlinkClick r:id="rId4"/>
          </p:cNvPr>
          <p:cNvSpPr>
            <a:spLocks noChangeAspect="1" noChangeArrowheads="1"/>
          </p:cNvSpPr>
          <p:nvPr/>
        </p:nvSpPr>
        <p:spPr bwMode="auto">
          <a:xfrm>
            <a:off x="38100" y="-593725"/>
            <a:ext cx="1857375" cy="1238250"/>
          </a:xfrm>
          <a:prstGeom prst="rect">
            <a:avLst/>
          </a:prstGeom>
          <a:noFill/>
          <a:ln w="9525">
            <a:noFill/>
            <a:miter lim="800000"/>
            <a:headEnd/>
            <a:tailEnd/>
          </a:ln>
        </p:spPr>
        <p:txBody>
          <a:bodyPr/>
          <a:lstStyle/>
          <a:p>
            <a:endParaRPr lang="es-MX"/>
          </a:p>
        </p:txBody>
      </p:sp>
      <p:pic>
        <p:nvPicPr>
          <p:cNvPr id="55303" name="Picture 8" descr="http://portaltransparencia.gob.mx/pdf/imagenes/18100"/>
          <p:cNvPicPr>
            <a:picLocks noChangeAspect="1" noChangeArrowheads="1"/>
          </p:cNvPicPr>
          <p:nvPr/>
        </p:nvPicPr>
        <p:blipFill>
          <a:blip r:embed="rId5" cstate="print"/>
          <a:srcRect/>
          <a:stretch>
            <a:fillRect/>
          </a:stretch>
        </p:blipFill>
        <p:spPr bwMode="auto">
          <a:xfrm>
            <a:off x="7286625" y="0"/>
            <a:ext cx="1857375" cy="1238250"/>
          </a:xfrm>
          <a:prstGeom prst="rect">
            <a:avLst/>
          </a:prstGeom>
          <a:noFill/>
          <a:ln w="9525">
            <a:solidFill>
              <a:schemeClr val="tx1"/>
            </a:solidFill>
            <a:miter lim="800000"/>
            <a:headEnd/>
            <a:tailEnd/>
          </a:ln>
        </p:spPr>
      </p:pic>
      <p:sp>
        <p:nvSpPr>
          <p:cNvPr id="55304" name="7 CuadroTexto"/>
          <p:cNvSpPr txBox="1">
            <a:spLocks noChangeArrowheads="1"/>
          </p:cNvSpPr>
          <p:nvPr/>
        </p:nvSpPr>
        <p:spPr bwMode="auto">
          <a:xfrm>
            <a:off x="2268538" y="5300663"/>
            <a:ext cx="6624637" cy="1077912"/>
          </a:xfrm>
          <a:prstGeom prst="rect">
            <a:avLst/>
          </a:prstGeom>
          <a:noFill/>
          <a:ln w="9525">
            <a:solidFill>
              <a:schemeClr val="tx1"/>
            </a:solidFill>
            <a:miter lim="800000"/>
            <a:headEnd/>
            <a:tailEnd/>
          </a:ln>
        </p:spPr>
        <p:txBody>
          <a:bodyPr>
            <a:spAutoFit/>
          </a:bodyPr>
          <a:lstStyle/>
          <a:p>
            <a:r>
              <a:rPr lang="es-MX" sz="1600"/>
              <a:t>2 msV          radiación media anual global</a:t>
            </a:r>
          </a:p>
          <a:p>
            <a:r>
              <a:rPr lang="es-MX" sz="1600"/>
              <a:t>10.2 mSv     máxima radiación medida geográficamente (no nociva)</a:t>
            </a:r>
          </a:p>
          <a:p>
            <a:r>
              <a:rPr lang="es-MX" sz="1600"/>
              <a:t>6.9 mSv       CT scan</a:t>
            </a:r>
          </a:p>
          <a:p>
            <a:r>
              <a:rPr lang="es-MX" sz="1600"/>
              <a:t>250 mSv      umbral para exposición de trabajadores emergencia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File:Fukushima Dosis qtl1 en.svg"/>
          <p:cNvPicPr>
            <a:picLocks noChangeAspect="1" noChangeArrowheads="1"/>
          </p:cNvPicPr>
          <p:nvPr/>
        </p:nvPicPr>
        <p:blipFill>
          <a:blip r:embed="rId2" cstate="print"/>
          <a:srcRect/>
          <a:stretch>
            <a:fillRect/>
          </a:stretch>
        </p:blipFill>
        <p:spPr bwMode="auto">
          <a:xfrm>
            <a:off x="0" y="692150"/>
            <a:ext cx="9144000" cy="5976938"/>
          </a:xfrm>
          <a:prstGeom prst="rect">
            <a:avLst/>
          </a:prstGeom>
          <a:noFill/>
          <a:ln w="9525">
            <a:noFill/>
            <a:miter lim="800000"/>
            <a:headEnd/>
            <a:tailEnd/>
          </a:ln>
        </p:spPr>
      </p:pic>
      <p:sp>
        <p:nvSpPr>
          <p:cNvPr id="56323"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FUKUSHIMA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900113" y="260350"/>
            <a:ext cx="3527425" cy="1339850"/>
          </a:xfrm>
          <a:prstGeom prst="rect">
            <a:avLst/>
          </a:prstGeom>
          <a:noFill/>
          <a:ln w="9525">
            <a:noFill/>
            <a:miter lim="800000"/>
            <a:headEnd/>
            <a:tailEnd/>
          </a:ln>
        </p:spPr>
        <p:txBody>
          <a:bodyPr>
            <a:spAutoFit/>
          </a:bodyPr>
          <a:lstStyle/>
          <a:p>
            <a:pPr algn="r">
              <a:spcBef>
                <a:spcPct val="50000"/>
              </a:spcBef>
            </a:pPr>
            <a:r>
              <a:rPr lang="es-MX"/>
              <a:t>Fukushima reportó en marzo 16  3- 10 mSv/h. con picos de 400 mSv en lapsos cortos.</a:t>
            </a:r>
          </a:p>
          <a:p>
            <a:pPr>
              <a:spcBef>
                <a:spcPct val="50000"/>
              </a:spcBef>
            </a:pPr>
            <a:endParaRPr lang="es-ES"/>
          </a:p>
        </p:txBody>
      </p:sp>
      <p:pic>
        <p:nvPicPr>
          <p:cNvPr id="57347" name="Picture 3" descr="chernobyl_reactor_d"/>
          <p:cNvPicPr>
            <a:picLocks noChangeAspect="1" noChangeArrowheads="1"/>
          </p:cNvPicPr>
          <p:nvPr/>
        </p:nvPicPr>
        <p:blipFill>
          <a:blip r:embed="rId2" cstate="print"/>
          <a:srcRect/>
          <a:stretch>
            <a:fillRect/>
          </a:stretch>
        </p:blipFill>
        <p:spPr bwMode="auto">
          <a:xfrm>
            <a:off x="468313" y="2940050"/>
            <a:ext cx="2808287" cy="3368675"/>
          </a:xfrm>
          <a:prstGeom prst="rect">
            <a:avLst/>
          </a:prstGeom>
          <a:noFill/>
          <a:ln w="9525">
            <a:solidFill>
              <a:schemeClr val="tx1"/>
            </a:solidFill>
            <a:miter lim="800000"/>
            <a:headEnd/>
            <a:tailEnd/>
          </a:ln>
        </p:spPr>
      </p:pic>
      <p:sp>
        <p:nvSpPr>
          <p:cNvPr id="57348" name="3 Rectángulo"/>
          <p:cNvSpPr>
            <a:spLocks noChangeArrowheads="1"/>
          </p:cNvSpPr>
          <p:nvPr/>
        </p:nvSpPr>
        <p:spPr bwMode="auto">
          <a:xfrm>
            <a:off x="3419475" y="5661025"/>
            <a:ext cx="4572000" cy="646113"/>
          </a:xfrm>
          <a:prstGeom prst="rect">
            <a:avLst/>
          </a:prstGeom>
          <a:noFill/>
          <a:ln w="9525">
            <a:noFill/>
            <a:miter lim="800000"/>
            <a:headEnd/>
            <a:tailEnd/>
          </a:ln>
        </p:spPr>
        <p:txBody>
          <a:bodyPr>
            <a:spAutoFit/>
          </a:bodyPr>
          <a:lstStyle/>
          <a:p>
            <a:pPr>
              <a:spcBef>
                <a:spcPct val="50000"/>
              </a:spcBef>
            </a:pPr>
            <a:r>
              <a:rPr lang="es-MX"/>
              <a:t>Se estima que Chernobyl en la explosión llégó a registrar hasta 300,000 mSv/h</a:t>
            </a:r>
          </a:p>
        </p:txBody>
      </p:sp>
      <p:pic>
        <p:nvPicPr>
          <p:cNvPr id="57349" name="Picture 2" descr="https://s3.amazonaws.com/popturf/original_1394725717fuku.jpg"/>
          <p:cNvPicPr>
            <a:picLocks noChangeAspect="1" noChangeArrowheads="1"/>
          </p:cNvPicPr>
          <p:nvPr/>
        </p:nvPicPr>
        <p:blipFill>
          <a:blip r:embed="rId3" cstate="print"/>
          <a:srcRect/>
          <a:stretch>
            <a:fillRect/>
          </a:stretch>
        </p:blipFill>
        <p:spPr bwMode="auto">
          <a:xfrm>
            <a:off x="4529138" y="260350"/>
            <a:ext cx="4389437" cy="273685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68313" y="333375"/>
          <a:ext cx="8229600" cy="296672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gridSpan="2">
                  <a:txBody>
                    <a:bodyPr/>
                    <a:lstStyle/>
                    <a:p>
                      <a:pPr algn="ctr"/>
                      <a:r>
                        <a:rPr lang="es-MX" dirty="0" smtClean="0">
                          <a:solidFill>
                            <a:schemeClr val="tx1"/>
                          </a:solidFill>
                        </a:rPr>
                        <a:t>Riesgos estimados para mortalidad</a:t>
                      </a:r>
                      <a:endParaRPr lang="es-MX" dirty="0">
                        <a:solidFill>
                          <a:schemeClr val="tx1"/>
                        </a:solidFill>
                      </a:endParaRPr>
                    </a:p>
                  </a:txBody>
                  <a:tcPr/>
                </a:tc>
                <a:tc hMerge="1">
                  <a:txBody>
                    <a:bodyPr/>
                    <a:lstStyle/>
                    <a:p>
                      <a:endParaRPr lang="es-MX" dirty="0"/>
                    </a:p>
                  </a:txBody>
                  <a:tcPr/>
                </a:tc>
                <a:extLst>
                  <a:ext uri="{0D108BD9-81ED-4DB2-BD59-A6C34878D82A}">
                    <a16:rowId xmlns:a16="http://schemas.microsoft.com/office/drawing/2014/main" val="10000"/>
                  </a:ext>
                </a:extLst>
              </a:tr>
              <a:tr h="370840">
                <a:tc>
                  <a:txBody>
                    <a:bodyPr/>
                    <a:lstStyle/>
                    <a:p>
                      <a:r>
                        <a:rPr lang="es-MX" dirty="0" smtClean="0"/>
                        <a:t>Órgano</a:t>
                      </a:r>
                      <a:endParaRPr lang="es-MX" dirty="0"/>
                    </a:p>
                  </a:txBody>
                  <a:tcPr/>
                </a:tc>
                <a:tc>
                  <a:txBody>
                    <a:bodyPr/>
                    <a:lstStyle/>
                    <a:p>
                      <a:r>
                        <a:rPr lang="es-MX" dirty="0" smtClean="0"/>
                        <a:t>Dosis (Sv/año)</a:t>
                      </a:r>
                    </a:p>
                  </a:txBody>
                  <a:tcPr/>
                </a:tc>
                <a:extLst>
                  <a:ext uri="{0D108BD9-81ED-4DB2-BD59-A6C34878D82A}">
                    <a16:rowId xmlns:a16="http://schemas.microsoft.com/office/drawing/2014/main" val="10001"/>
                  </a:ext>
                </a:extLst>
              </a:tr>
              <a:tr h="370840">
                <a:tc>
                  <a:txBody>
                    <a:bodyPr/>
                    <a:lstStyle/>
                    <a:p>
                      <a:r>
                        <a:rPr lang="es-MX" dirty="0" smtClean="0"/>
                        <a:t>Efectos</a:t>
                      </a:r>
                      <a:r>
                        <a:rPr lang="es-MX" baseline="0" dirty="0" smtClean="0"/>
                        <a:t> hereditarios</a:t>
                      </a:r>
                      <a:endParaRPr lang="es-MX" dirty="0"/>
                    </a:p>
                  </a:txBody>
                  <a:tcPr/>
                </a:tc>
                <a:tc>
                  <a:txBody>
                    <a:bodyPr/>
                    <a:lstStyle/>
                    <a:p>
                      <a:r>
                        <a:rPr lang="es-MX" dirty="0" smtClean="0"/>
                        <a:t>0.2</a:t>
                      </a:r>
                      <a:endParaRPr lang="es-MX" dirty="0"/>
                    </a:p>
                  </a:txBody>
                  <a:tcPr/>
                </a:tc>
                <a:extLst>
                  <a:ext uri="{0D108BD9-81ED-4DB2-BD59-A6C34878D82A}">
                    <a16:rowId xmlns:a16="http://schemas.microsoft.com/office/drawing/2014/main" val="10002"/>
                  </a:ext>
                </a:extLst>
              </a:tr>
              <a:tr h="370840">
                <a:tc>
                  <a:txBody>
                    <a:bodyPr/>
                    <a:lstStyle/>
                    <a:p>
                      <a:r>
                        <a:rPr lang="es-MX" dirty="0" smtClean="0"/>
                        <a:t>Seno</a:t>
                      </a:r>
                      <a:endParaRPr lang="es-MX" dirty="0"/>
                    </a:p>
                  </a:txBody>
                  <a:tcPr/>
                </a:tc>
                <a:tc>
                  <a:txBody>
                    <a:bodyPr/>
                    <a:lstStyle/>
                    <a:p>
                      <a:r>
                        <a:rPr lang="es-MX" dirty="0" smtClean="0"/>
                        <a:t>0.33</a:t>
                      </a:r>
                      <a:endParaRPr lang="es-MX" dirty="0"/>
                    </a:p>
                  </a:txBody>
                  <a:tcPr/>
                </a:tc>
                <a:extLst>
                  <a:ext uri="{0D108BD9-81ED-4DB2-BD59-A6C34878D82A}">
                    <a16:rowId xmlns:a16="http://schemas.microsoft.com/office/drawing/2014/main" val="10003"/>
                  </a:ext>
                </a:extLst>
              </a:tr>
              <a:tr h="370840">
                <a:tc>
                  <a:txBody>
                    <a:bodyPr/>
                    <a:lstStyle/>
                    <a:p>
                      <a:r>
                        <a:rPr lang="es-MX" dirty="0" smtClean="0"/>
                        <a:t>Leucemia</a:t>
                      </a:r>
                      <a:endParaRPr lang="es-MX" dirty="0"/>
                    </a:p>
                  </a:txBody>
                  <a:tcPr/>
                </a:tc>
                <a:tc>
                  <a:txBody>
                    <a:bodyPr/>
                    <a:lstStyle/>
                    <a:p>
                      <a:r>
                        <a:rPr lang="es-MX" dirty="0" smtClean="0"/>
                        <a:t>0.4</a:t>
                      </a:r>
                      <a:endParaRPr lang="es-MX" dirty="0"/>
                    </a:p>
                  </a:txBody>
                  <a:tcPr/>
                </a:tc>
                <a:extLst>
                  <a:ext uri="{0D108BD9-81ED-4DB2-BD59-A6C34878D82A}">
                    <a16:rowId xmlns:a16="http://schemas.microsoft.com/office/drawing/2014/main" val="10004"/>
                  </a:ext>
                </a:extLst>
              </a:tr>
              <a:tr h="370840">
                <a:tc>
                  <a:txBody>
                    <a:bodyPr/>
                    <a:lstStyle/>
                    <a:p>
                      <a:r>
                        <a:rPr lang="es-MX" dirty="0" smtClean="0"/>
                        <a:t>Cáncer</a:t>
                      </a:r>
                      <a:r>
                        <a:rPr lang="es-MX" baseline="0" dirty="0" smtClean="0"/>
                        <a:t> de pulmón</a:t>
                      </a:r>
                      <a:endParaRPr lang="es-MX" dirty="0"/>
                    </a:p>
                  </a:txBody>
                  <a:tcPr/>
                </a:tc>
                <a:tc>
                  <a:txBody>
                    <a:bodyPr/>
                    <a:lstStyle/>
                    <a:p>
                      <a:r>
                        <a:rPr lang="es-MX" dirty="0" smtClean="0"/>
                        <a:t>0.4</a:t>
                      </a:r>
                      <a:endParaRPr lang="es-MX" dirty="0"/>
                    </a:p>
                  </a:txBody>
                  <a:tcPr/>
                </a:tc>
                <a:extLst>
                  <a:ext uri="{0D108BD9-81ED-4DB2-BD59-A6C34878D82A}">
                    <a16:rowId xmlns:a16="http://schemas.microsoft.com/office/drawing/2014/main" val="10005"/>
                  </a:ext>
                </a:extLst>
              </a:tr>
              <a:tr h="370840">
                <a:tc>
                  <a:txBody>
                    <a:bodyPr/>
                    <a:lstStyle/>
                    <a:p>
                      <a:r>
                        <a:rPr lang="es-MX" dirty="0" smtClean="0"/>
                        <a:t>Tiroides</a:t>
                      </a:r>
                      <a:endParaRPr lang="es-MX" dirty="0"/>
                    </a:p>
                  </a:txBody>
                  <a:tcPr/>
                </a:tc>
                <a:tc>
                  <a:txBody>
                    <a:bodyPr/>
                    <a:lstStyle/>
                    <a:p>
                      <a:r>
                        <a:rPr lang="es-MX" dirty="0" smtClean="0"/>
                        <a:t>1.65</a:t>
                      </a:r>
                      <a:endParaRPr lang="es-MX" dirty="0"/>
                    </a:p>
                  </a:txBody>
                  <a:tcPr/>
                </a:tc>
                <a:extLst>
                  <a:ext uri="{0D108BD9-81ED-4DB2-BD59-A6C34878D82A}">
                    <a16:rowId xmlns:a16="http://schemas.microsoft.com/office/drawing/2014/main" val="10006"/>
                  </a:ext>
                </a:extLst>
              </a:tr>
              <a:tr h="370840">
                <a:tc>
                  <a:txBody>
                    <a:bodyPr/>
                    <a:lstStyle/>
                    <a:p>
                      <a:r>
                        <a:rPr lang="es-MX" dirty="0" smtClean="0"/>
                        <a:t>Cáncer de huesos</a:t>
                      </a:r>
                      <a:endParaRPr lang="es-MX" dirty="0"/>
                    </a:p>
                  </a:txBody>
                  <a:tcPr/>
                </a:tc>
                <a:tc>
                  <a:txBody>
                    <a:bodyPr/>
                    <a:lstStyle/>
                    <a:p>
                      <a:r>
                        <a:rPr lang="es-MX" dirty="0" smtClean="0"/>
                        <a:t>1.65</a:t>
                      </a:r>
                      <a:endParaRPr lang="es-MX" dirty="0"/>
                    </a:p>
                  </a:txBody>
                  <a:tcPr/>
                </a:tc>
                <a:extLst>
                  <a:ext uri="{0D108BD9-81ED-4DB2-BD59-A6C34878D82A}">
                    <a16:rowId xmlns:a16="http://schemas.microsoft.com/office/drawing/2014/main" val="10007"/>
                  </a:ext>
                </a:extLst>
              </a:tr>
            </a:tbl>
          </a:graphicData>
        </a:graphic>
      </p:graphicFrame>
      <p:graphicFrame>
        <p:nvGraphicFramePr>
          <p:cNvPr id="5" name="4 Tabla"/>
          <p:cNvGraphicFramePr>
            <a:graphicFrameLocks noGrp="1"/>
          </p:cNvGraphicFramePr>
          <p:nvPr/>
        </p:nvGraphicFramePr>
        <p:xfrm>
          <a:off x="468313" y="3500438"/>
          <a:ext cx="8136904" cy="2225040"/>
        </p:xfrm>
        <a:graphic>
          <a:graphicData uri="http://schemas.openxmlformats.org/drawingml/2006/table">
            <a:tbl>
              <a:tblPr firstRow="1" bandRow="1">
                <a:tableStyleId>{5C22544A-7EE6-4342-B048-85BDC9FD1C3A}</a:tableStyleId>
              </a:tblPr>
              <a:tblGrid>
                <a:gridCol w="4068452">
                  <a:extLst>
                    <a:ext uri="{9D8B030D-6E8A-4147-A177-3AD203B41FA5}">
                      <a16:colId xmlns:a16="http://schemas.microsoft.com/office/drawing/2014/main" val="20000"/>
                    </a:ext>
                  </a:extLst>
                </a:gridCol>
                <a:gridCol w="4068452">
                  <a:extLst>
                    <a:ext uri="{9D8B030D-6E8A-4147-A177-3AD203B41FA5}">
                      <a16:colId xmlns:a16="http://schemas.microsoft.com/office/drawing/2014/main" val="20001"/>
                    </a:ext>
                  </a:extLst>
                </a:gridCol>
              </a:tblGrid>
              <a:tr h="370840">
                <a:tc gridSpan="2">
                  <a:txBody>
                    <a:bodyPr/>
                    <a:lstStyle/>
                    <a:p>
                      <a:pPr algn="ctr"/>
                      <a:r>
                        <a:rPr lang="es-MX" dirty="0" smtClean="0">
                          <a:solidFill>
                            <a:schemeClr val="tx1"/>
                          </a:solidFill>
                        </a:rPr>
                        <a:t>Dosis promedio absorbidas en un año en USA (1970), </a:t>
                      </a:r>
                      <a:r>
                        <a:rPr lang="es-MX" dirty="0" err="1" smtClean="0">
                          <a:solidFill>
                            <a:schemeClr val="tx1"/>
                          </a:solidFill>
                        </a:rPr>
                        <a:t>mSv</a:t>
                      </a:r>
                      <a:endParaRPr lang="es-MX" dirty="0">
                        <a:solidFill>
                          <a:schemeClr val="tx1"/>
                        </a:solidFill>
                      </a:endParaRPr>
                    </a:p>
                  </a:txBody>
                  <a:tcPr/>
                </a:tc>
                <a:tc hMerge="1">
                  <a:txBody>
                    <a:bodyPr/>
                    <a:lstStyle/>
                    <a:p>
                      <a:endParaRPr lang="es-MX" dirty="0"/>
                    </a:p>
                  </a:txBody>
                  <a:tcPr/>
                </a:tc>
                <a:extLst>
                  <a:ext uri="{0D108BD9-81ED-4DB2-BD59-A6C34878D82A}">
                    <a16:rowId xmlns:a16="http://schemas.microsoft.com/office/drawing/2014/main" val="10000"/>
                  </a:ext>
                </a:extLst>
              </a:tr>
              <a:tr h="370840">
                <a:tc>
                  <a:txBody>
                    <a:bodyPr/>
                    <a:lstStyle/>
                    <a:p>
                      <a:r>
                        <a:rPr lang="es-MX" dirty="0" smtClean="0"/>
                        <a:t>Rayos cósmicos</a:t>
                      </a:r>
                      <a:endParaRPr lang="es-MX" dirty="0"/>
                    </a:p>
                  </a:txBody>
                  <a:tcPr/>
                </a:tc>
                <a:tc>
                  <a:txBody>
                    <a:bodyPr/>
                    <a:lstStyle/>
                    <a:p>
                      <a:r>
                        <a:rPr lang="es-MX" dirty="0" smtClean="0"/>
                        <a:t>0.44</a:t>
                      </a:r>
                      <a:endParaRPr lang="es-MX" dirty="0"/>
                    </a:p>
                  </a:txBody>
                  <a:tcPr/>
                </a:tc>
                <a:extLst>
                  <a:ext uri="{0D108BD9-81ED-4DB2-BD59-A6C34878D82A}">
                    <a16:rowId xmlns:a16="http://schemas.microsoft.com/office/drawing/2014/main" val="10001"/>
                  </a:ext>
                </a:extLst>
              </a:tr>
              <a:tr h="370840">
                <a:tc>
                  <a:txBody>
                    <a:bodyPr/>
                    <a:lstStyle/>
                    <a:p>
                      <a:r>
                        <a:rPr lang="es-MX" dirty="0" smtClean="0"/>
                        <a:t>Rayos gamma naturales</a:t>
                      </a:r>
                      <a:endParaRPr lang="es-MX" dirty="0"/>
                    </a:p>
                  </a:txBody>
                  <a:tcPr/>
                </a:tc>
                <a:tc>
                  <a:txBody>
                    <a:bodyPr/>
                    <a:lstStyle/>
                    <a:p>
                      <a:r>
                        <a:rPr lang="es-MX" dirty="0" smtClean="0"/>
                        <a:t>0.4</a:t>
                      </a:r>
                      <a:endParaRPr lang="es-MX" dirty="0"/>
                    </a:p>
                  </a:txBody>
                  <a:tcPr/>
                </a:tc>
                <a:extLst>
                  <a:ext uri="{0D108BD9-81ED-4DB2-BD59-A6C34878D82A}">
                    <a16:rowId xmlns:a16="http://schemas.microsoft.com/office/drawing/2014/main" val="10002"/>
                  </a:ext>
                </a:extLst>
              </a:tr>
              <a:tr h="370840">
                <a:tc>
                  <a:txBody>
                    <a:bodyPr/>
                    <a:lstStyle/>
                    <a:p>
                      <a:r>
                        <a:rPr lang="es-MX" dirty="0" smtClean="0"/>
                        <a:t>Radiación interna K-40</a:t>
                      </a:r>
                      <a:endParaRPr lang="es-MX" dirty="0"/>
                    </a:p>
                  </a:txBody>
                  <a:tcPr/>
                </a:tc>
                <a:tc>
                  <a:txBody>
                    <a:bodyPr/>
                    <a:lstStyle/>
                    <a:p>
                      <a:r>
                        <a:rPr lang="es-MX" dirty="0" smtClean="0"/>
                        <a:t>0.18</a:t>
                      </a:r>
                      <a:endParaRPr lang="es-MX" dirty="0"/>
                    </a:p>
                  </a:txBody>
                  <a:tcPr/>
                </a:tc>
                <a:extLst>
                  <a:ext uri="{0D108BD9-81ED-4DB2-BD59-A6C34878D82A}">
                    <a16:rowId xmlns:a16="http://schemas.microsoft.com/office/drawing/2014/main" val="10003"/>
                  </a:ext>
                </a:extLst>
              </a:tr>
              <a:tr h="370840">
                <a:tc>
                  <a:txBody>
                    <a:bodyPr/>
                    <a:lstStyle/>
                    <a:p>
                      <a:r>
                        <a:rPr lang="es-MX" dirty="0" smtClean="0"/>
                        <a:t>Estudios</a:t>
                      </a:r>
                      <a:r>
                        <a:rPr lang="es-MX" baseline="0" dirty="0" smtClean="0"/>
                        <a:t> rayos X</a:t>
                      </a:r>
                      <a:endParaRPr lang="es-MX" dirty="0"/>
                    </a:p>
                  </a:txBody>
                  <a:tcPr/>
                </a:tc>
                <a:tc>
                  <a:txBody>
                    <a:bodyPr/>
                    <a:lstStyle/>
                    <a:p>
                      <a:r>
                        <a:rPr lang="es-MX" dirty="0" smtClean="0"/>
                        <a:t>0.72</a:t>
                      </a:r>
                      <a:endParaRPr lang="es-MX" dirty="0"/>
                    </a:p>
                  </a:txBody>
                  <a:tcPr/>
                </a:tc>
                <a:extLst>
                  <a:ext uri="{0D108BD9-81ED-4DB2-BD59-A6C34878D82A}">
                    <a16:rowId xmlns:a16="http://schemas.microsoft.com/office/drawing/2014/main" val="10004"/>
                  </a:ext>
                </a:extLst>
              </a:tr>
              <a:tr h="370840">
                <a:tc>
                  <a:txBody>
                    <a:bodyPr/>
                    <a:lstStyle/>
                    <a:p>
                      <a:r>
                        <a:rPr lang="es-MX" dirty="0" smtClean="0"/>
                        <a:t>Plantas nucleares</a:t>
                      </a:r>
                      <a:endParaRPr lang="es-MX" dirty="0"/>
                    </a:p>
                  </a:txBody>
                  <a:tcPr/>
                </a:tc>
                <a:tc>
                  <a:txBody>
                    <a:bodyPr/>
                    <a:lstStyle/>
                    <a:p>
                      <a:r>
                        <a:rPr lang="es-MX" dirty="0" smtClean="0"/>
                        <a:t>0.00003</a:t>
                      </a:r>
                      <a:endParaRPr lang="es-MX" dirty="0"/>
                    </a:p>
                  </a:txBody>
                  <a:tcPr/>
                </a:tc>
                <a:extLst>
                  <a:ext uri="{0D108BD9-81ED-4DB2-BD59-A6C34878D82A}">
                    <a16:rowId xmlns:a16="http://schemas.microsoft.com/office/drawing/2014/main" val="10005"/>
                  </a:ext>
                </a:extLst>
              </a:tr>
            </a:tbl>
          </a:graphicData>
        </a:graphic>
      </p:graphicFrame>
      <p:sp>
        <p:nvSpPr>
          <p:cNvPr id="58420" name="5 CuadroTexto"/>
          <p:cNvSpPr txBox="1">
            <a:spLocks noChangeArrowheads="1"/>
          </p:cNvSpPr>
          <p:nvPr/>
        </p:nvSpPr>
        <p:spPr bwMode="auto">
          <a:xfrm>
            <a:off x="971550" y="5934075"/>
            <a:ext cx="7272338" cy="923925"/>
          </a:xfrm>
          <a:prstGeom prst="rect">
            <a:avLst/>
          </a:prstGeom>
          <a:noFill/>
          <a:ln w="9525">
            <a:noFill/>
            <a:miter lim="800000"/>
            <a:headEnd/>
            <a:tailEnd/>
          </a:ln>
        </p:spPr>
        <p:txBody>
          <a:bodyPr>
            <a:spAutoFit/>
          </a:bodyPr>
          <a:lstStyle/>
          <a:p>
            <a:pPr algn="ctr"/>
            <a:r>
              <a:rPr lang="es-MX"/>
              <a:t>¡ Personas que habitan casas hechas de tabique reciben más radiación que las que viven en casas de madera debido al radón generado por el uranio contenido en el material !</a:t>
            </a:r>
          </a:p>
        </p:txBody>
      </p:sp>
      <p:sp>
        <p:nvSpPr>
          <p:cNvPr id="58421" name="6 CuadroTexto"/>
          <p:cNvSpPr txBox="1">
            <a:spLocks noChangeArrowheads="1"/>
          </p:cNvSpPr>
          <p:nvPr/>
        </p:nvSpPr>
        <p:spPr bwMode="auto">
          <a:xfrm>
            <a:off x="5940425" y="3933825"/>
            <a:ext cx="2160588" cy="1200150"/>
          </a:xfrm>
          <a:prstGeom prst="rect">
            <a:avLst/>
          </a:prstGeom>
          <a:noFill/>
          <a:ln w="9525">
            <a:solidFill>
              <a:schemeClr val="accent1"/>
            </a:solidFill>
            <a:miter lim="800000"/>
            <a:headEnd/>
            <a:tailEnd/>
          </a:ln>
        </p:spPr>
        <p:txBody>
          <a:bodyPr>
            <a:spAutoFit/>
          </a:bodyPr>
          <a:lstStyle/>
          <a:p>
            <a:pPr algn="ctr"/>
            <a:r>
              <a:rPr lang="es-MX" b="1"/>
              <a:t>Radiación natural que absorbemos en promedio</a:t>
            </a:r>
          </a:p>
          <a:p>
            <a:pPr algn="ctr"/>
            <a:r>
              <a:rPr lang="es-MX" b="1"/>
              <a:t> = 1 mSv/año</a:t>
            </a:r>
          </a:p>
        </p:txBody>
      </p:sp>
      <p:sp>
        <p:nvSpPr>
          <p:cNvPr id="58422" name="7 CuadroTexto"/>
          <p:cNvSpPr txBox="1">
            <a:spLocks noChangeArrowheads="1"/>
          </p:cNvSpPr>
          <p:nvPr/>
        </p:nvSpPr>
        <p:spPr bwMode="auto">
          <a:xfrm>
            <a:off x="6227763" y="549275"/>
            <a:ext cx="2376487" cy="2862263"/>
          </a:xfrm>
          <a:prstGeom prst="rect">
            <a:avLst/>
          </a:prstGeom>
          <a:noFill/>
          <a:ln w="9525">
            <a:solidFill>
              <a:schemeClr val="accent1"/>
            </a:solidFill>
            <a:miter lim="800000"/>
            <a:headEnd/>
            <a:tailEnd/>
          </a:ln>
        </p:spPr>
        <p:txBody>
          <a:bodyPr>
            <a:spAutoFit/>
          </a:bodyPr>
          <a:lstStyle/>
          <a:p>
            <a:pPr algn="ctr"/>
            <a:r>
              <a:rPr lang="es-MX" b="1"/>
              <a:t>Un vuelo de 5 horas aumenta la dosis en 0.025 mSv</a:t>
            </a:r>
          </a:p>
          <a:p>
            <a:pPr algn="ctr"/>
            <a:r>
              <a:rPr lang="es-MX" b="1"/>
              <a:t>Las instalaciones que involucran radiación se diseñan para que el personal reciba un máximo de 5 mSv/año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images.nationalgeographic.com/wpf/media-live/photos/000/465/cache/forsmark-sweden-nuclear-reactor_46520_600x450.jpg"/>
          <p:cNvPicPr>
            <a:picLocks noChangeAspect="1" noChangeArrowheads="1"/>
          </p:cNvPicPr>
          <p:nvPr/>
        </p:nvPicPr>
        <p:blipFill>
          <a:blip r:embed="rId2" cstate="print"/>
          <a:srcRect/>
          <a:stretch>
            <a:fillRect/>
          </a:stretch>
        </p:blipFill>
        <p:spPr bwMode="auto">
          <a:xfrm>
            <a:off x="755576" y="980728"/>
            <a:ext cx="4128459" cy="3096344"/>
          </a:xfrm>
          <a:prstGeom prst="rect">
            <a:avLst/>
          </a:prstGeom>
          <a:noFill/>
          <a:ln>
            <a:solidFill>
              <a:schemeClr val="accent1"/>
            </a:solidFill>
          </a:ln>
        </p:spPr>
      </p:pic>
      <p:sp>
        <p:nvSpPr>
          <p:cNvPr id="3" name="2 CuadroTexto"/>
          <p:cNvSpPr txBox="1"/>
          <p:nvPr/>
        </p:nvSpPr>
        <p:spPr>
          <a:xfrm>
            <a:off x="467544" y="332656"/>
            <a:ext cx="4608512" cy="461665"/>
          </a:xfrm>
          <a:prstGeom prst="rect">
            <a:avLst/>
          </a:prstGeom>
          <a:noFill/>
        </p:spPr>
        <p:txBody>
          <a:bodyPr wrap="square" rtlCol="0">
            <a:spAutoFit/>
          </a:bodyPr>
          <a:lstStyle/>
          <a:p>
            <a:pPr algn="ctr"/>
            <a:r>
              <a:rPr lang="es-MX" sz="2400" dirty="0" smtClean="0"/>
              <a:t>La fosa de un reactor nuclear</a:t>
            </a:r>
            <a:endParaRPr lang="es-MX" sz="2400" dirty="0"/>
          </a:p>
        </p:txBody>
      </p:sp>
      <p:pic>
        <p:nvPicPr>
          <p:cNvPr id="47106" name="Picture 2" descr="http://enformable.com/wp-content/uploads/2011/08/Fuel-Core.gif"/>
          <p:cNvPicPr>
            <a:picLocks noChangeAspect="1" noChangeArrowheads="1"/>
          </p:cNvPicPr>
          <p:nvPr/>
        </p:nvPicPr>
        <p:blipFill>
          <a:blip r:embed="rId3" cstate="print"/>
          <a:srcRect/>
          <a:stretch>
            <a:fillRect/>
          </a:stretch>
        </p:blipFill>
        <p:spPr bwMode="auto">
          <a:xfrm>
            <a:off x="5940152" y="3789040"/>
            <a:ext cx="2608759" cy="2569648"/>
          </a:xfrm>
          <a:prstGeom prst="rect">
            <a:avLst/>
          </a:prstGeom>
          <a:noFill/>
        </p:spPr>
      </p:pic>
      <p:sp>
        <p:nvSpPr>
          <p:cNvPr id="6" name="5 CuadroTexto"/>
          <p:cNvSpPr txBox="1"/>
          <p:nvPr/>
        </p:nvSpPr>
        <p:spPr>
          <a:xfrm>
            <a:off x="5796136" y="2852936"/>
            <a:ext cx="2808312" cy="830997"/>
          </a:xfrm>
          <a:prstGeom prst="rect">
            <a:avLst/>
          </a:prstGeom>
          <a:noFill/>
        </p:spPr>
        <p:txBody>
          <a:bodyPr wrap="square" rtlCol="0">
            <a:spAutoFit/>
          </a:bodyPr>
          <a:lstStyle/>
          <a:p>
            <a:pPr algn="ctr"/>
            <a:r>
              <a:rPr lang="es-MX" sz="2400" dirty="0" smtClean="0"/>
              <a:t>El núcleo de un reactor nuclear</a:t>
            </a:r>
            <a:endParaRPr lang="es-MX"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5" descr="aug-insight-fig1"/>
          <p:cNvPicPr>
            <a:picLocks noChangeAspect="1" noChangeArrowheads="1"/>
          </p:cNvPicPr>
          <p:nvPr/>
        </p:nvPicPr>
        <p:blipFill>
          <a:blip r:embed="rId2" cstate="print"/>
          <a:srcRect/>
          <a:stretch>
            <a:fillRect/>
          </a:stretch>
        </p:blipFill>
        <p:spPr bwMode="auto">
          <a:xfrm>
            <a:off x="684213" y="765175"/>
            <a:ext cx="7848600" cy="5646738"/>
          </a:xfrm>
          <a:prstGeom prst="rect">
            <a:avLst/>
          </a:prstGeom>
          <a:noFill/>
          <a:ln w="9525">
            <a:solidFill>
              <a:schemeClr val="tx1"/>
            </a:solidFill>
            <a:miter lim="800000"/>
            <a:headEnd/>
            <a:tailEnd/>
          </a:ln>
        </p:spPr>
      </p:pic>
      <p:sp>
        <p:nvSpPr>
          <p:cNvPr id="59395"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DOSIS PROBABLE EN EVENTO NUCLEAR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58" name="Group 2"/>
          <p:cNvGraphicFramePr>
            <a:graphicFrameLocks noGrp="1"/>
          </p:cNvGraphicFramePr>
          <p:nvPr>
            <p:ph idx="1"/>
          </p:nvPr>
        </p:nvGraphicFramePr>
        <p:xfrm>
          <a:off x="395288" y="981075"/>
          <a:ext cx="8229600" cy="5372736"/>
        </p:xfrm>
        <a:graphic>
          <a:graphicData uri="http://schemas.openxmlformats.org/drawingml/2006/table">
            <a:tbl>
              <a:tblPr/>
              <a:tblGrid>
                <a:gridCol w="1871663">
                  <a:extLst>
                    <a:ext uri="{9D8B030D-6E8A-4147-A177-3AD203B41FA5}">
                      <a16:colId xmlns:a16="http://schemas.microsoft.com/office/drawing/2014/main" val="20000"/>
                    </a:ext>
                  </a:extLst>
                </a:gridCol>
                <a:gridCol w="6357937">
                  <a:extLst>
                    <a:ext uri="{9D8B030D-6E8A-4147-A177-3AD203B41FA5}">
                      <a16:colId xmlns:a16="http://schemas.microsoft.com/office/drawing/2014/main" val="20001"/>
                    </a:ext>
                  </a:extLst>
                </a:gridCol>
              </a:tblGrid>
              <a:tr h="720725">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2 </a:t>
                      </a:r>
                      <a:r>
                        <a:rPr kumimoji="0" lang="es-ES" sz="1800" b="0" i="0" u="none" strike="noStrike" cap="none" normalizeH="0" baseline="0" dirty="0" err="1" smtClean="0">
                          <a:ln>
                            <a:noFill/>
                          </a:ln>
                          <a:solidFill>
                            <a:schemeClr val="tx1"/>
                          </a:solidFill>
                          <a:effectLst/>
                          <a:latin typeface="Arial" pitchFamily="34" charset="0"/>
                        </a:rPr>
                        <a:t>mSv</a:t>
                      </a:r>
                      <a:r>
                        <a:rPr kumimoji="0" lang="es-ES" sz="1800" b="0" i="0" u="none" strike="noStrike" cap="none" normalizeH="0" baseline="0" dirty="0" smtClean="0">
                          <a:ln>
                            <a:noFill/>
                          </a:ln>
                          <a:solidFill>
                            <a:schemeClr val="tx1"/>
                          </a:solidFill>
                          <a:effectLst/>
                          <a:latin typeface="Arial" pitchFamily="34" charset="0"/>
                        </a:rPr>
                        <a:t>/</a:t>
                      </a:r>
                      <a:r>
                        <a:rPr kumimoji="0" lang="es-ES" sz="1800" b="0" i="0" u="none" strike="noStrike" cap="none" normalizeH="0" baseline="0" dirty="0" err="1" smtClean="0">
                          <a:ln>
                            <a:noFill/>
                          </a:ln>
                          <a:solidFill>
                            <a:schemeClr val="tx1"/>
                          </a:solidFill>
                          <a:effectLst/>
                          <a:latin typeface="Arial" pitchFamily="34" charset="0"/>
                        </a:rPr>
                        <a:t>yr</a:t>
                      </a:r>
                      <a:endParaRPr kumimoji="0" lang="es-ES" sz="1800" b="0" i="0" u="none" strike="noStrike" cap="none" normalizeH="0" baseline="0" dirty="0" smtClean="0">
                        <a:ln>
                          <a:noFill/>
                        </a:ln>
                        <a:solidFill>
                          <a:schemeClr val="tx1"/>
                        </a:solidFill>
                        <a:effectLst/>
                        <a:latin typeface="Arial" pitchFamily="34"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Typical background radiation experienced by everyone (average 1.5 mSv in Australia, 3 mSv in North America)</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0"/>
                  </a:ext>
                </a:extLst>
              </a:tr>
              <a:tr h="411163">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9 mSv/yr</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Exposure by airline crew flying New York-Tokyo polar route</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411163">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20 mSv/yr</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Current limit (averaged) for nuclear industry employees</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720725">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50 mSv/yr</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Former routine limit for nuclear industry employees. It is also the dose rate which arises from natural background levels in several places in Iran, India and Europe</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r h="409575">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100 mSv/yr</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Lowest level at which any increase in cancer is clearly evident.</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r h="411163">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350 mSv/lifetime</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dirty="0" err="1" smtClean="0">
                          <a:ln>
                            <a:noFill/>
                          </a:ln>
                          <a:solidFill>
                            <a:schemeClr val="tx1"/>
                          </a:solidFill>
                          <a:effectLst/>
                          <a:latin typeface="Arial" pitchFamily="34" charset="0"/>
                        </a:rPr>
                        <a:t>Criterion</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for</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relocating</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people</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after</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Chernobyl</a:t>
                      </a:r>
                      <a:endParaRPr kumimoji="0" lang="es-ES" sz="1800" b="0" i="0" u="none" strike="noStrike" cap="none" normalizeH="0" baseline="0" dirty="0" smtClean="0">
                        <a:ln>
                          <a:noFill/>
                        </a:ln>
                        <a:solidFill>
                          <a:schemeClr val="tx1"/>
                        </a:solidFill>
                        <a:effectLst/>
                        <a:latin typeface="Arial" pitchFamily="34"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5"/>
                  </a:ext>
                </a:extLst>
              </a:tr>
              <a:tr h="720725">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1,000 mSv single dose</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Causes (temporary) radiation sickness such as nausea and decreased white blood cell count, but not death. Above this, severity of illness increases with dose</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6"/>
                  </a:ext>
                </a:extLst>
              </a:tr>
              <a:tr h="720725">
                <a:tc>
                  <a:txBody>
                    <a:bodyPr/>
                    <a:lstStyle/>
                    <a:p>
                      <a:pPr marL="342900" marR="0" lvl="0" indent="-342900" algn="ctr"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5,000 mSv single dose</a:t>
                      </a: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0" fontAlgn="t" latinLnBrk="0" hangingPunct="0">
                        <a:lnSpc>
                          <a:spcPct val="100000"/>
                        </a:lnSpc>
                        <a:spcBef>
                          <a:spcPct val="0"/>
                        </a:spcBef>
                        <a:spcAft>
                          <a:spcPct val="0"/>
                        </a:spcAft>
                        <a:buClrTx/>
                        <a:buSzTx/>
                        <a:buFontTx/>
                        <a:buNone/>
                        <a:tabLst/>
                      </a:pPr>
                      <a:r>
                        <a:rPr kumimoji="0" lang="es-ES" sz="1800" b="0" i="0" u="none" strike="noStrike" cap="none" normalizeH="0" baseline="0" dirty="0" err="1" smtClean="0">
                          <a:ln>
                            <a:noFill/>
                          </a:ln>
                          <a:solidFill>
                            <a:schemeClr val="tx1"/>
                          </a:solidFill>
                          <a:effectLst/>
                          <a:latin typeface="Arial" pitchFamily="34" charset="0"/>
                        </a:rPr>
                        <a:t>Would</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kill</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about</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half</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those</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receiving</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it</a:t>
                      </a:r>
                      <a:r>
                        <a:rPr kumimoji="0" lang="es-ES" sz="1800" b="0" i="0" u="none" strike="noStrike" cap="none" normalizeH="0" baseline="0" dirty="0" smtClean="0">
                          <a:ln>
                            <a:noFill/>
                          </a:ln>
                          <a:solidFill>
                            <a:schemeClr val="tx1"/>
                          </a:solidFill>
                          <a:effectLst/>
                          <a:latin typeface="Arial" pitchFamily="34" charset="0"/>
                        </a:rPr>
                        <a:t> </a:t>
                      </a:r>
                      <a:r>
                        <a:rPr kumimoji="0" lang="es-ES" sz="1800" b="0" i="0" u="none" strike="noStrike" cap="none" normalizeH="0" baseline="0" dirty="0" err="1" smtClean="0">
                          <a:ln>
                            <a:noFill/>
                          </a:ln>
                          <a:solidFill>
                            <a:schemeClr val="tx1"/>
                          </a:solidFill>
                          <a:effectLst/>
                          <a:latin typeface="Arial" pitchFamily="34" charset="0"/>
                        </a:rPr>
                        <a:t>within</a:t>
                      </a:r>
                      <a:r>
                        <a:rPr kumimoji="0" lang="es-ES" sz="1800" b="0" i="0" u="none" strike="noStrike" cap="none" normalizeH="0" baseline="0" dirty="0" smtClean="0">
                          <a:ln>
                            <a:noFill/>
                          </a:ln>
                          <a:solidFill>
                            <a:schemeClr val="tx1"/>
                          </a:solidFill>
                          <a:effectLst/>
                          <a:latin typeface="Arial" pitchFamily="34" charset="0"/>
                        </a:rPr>
                        <a:t> a </a:t>
                      </a:r>
                      <a:r>
                        <a:rPr kumimoji="0" lang="es-ES" sz="1800" b="0" i="0" u="none" strike="noStrike" cap="none" normalizeH="0" baseline="0" dirty="0" err="1" smtClean="0">
                          <a:ln>
                            <a:noFill/>
                          </a:ln>
                          <a:solidFill>
                            <a:schemeClr val="tx1"/>
                          </a:solidFill>
                          <a:effectLst/>
                          <a:latin typeface="Arial" pitchFamily="34" charset="0"/>
                        </a:rPr>
                        <a:t>month</a:t>
                      </a:r>
                      <a:endParaRPr kumimoji="0" lang="es-ES" sz="1800" b="0" i="0" u="none" strike="noStrike" cap="none" normalizeH="0" baseline="0" dirty="0" smtClean="0">
                        <a:ln>
                          <a:noFill/>
                        </a:ln>
                        <a:solidFill>
                          <a:schemeClr val="tx1"/>
                        </a:solidFill>
                        <a:effectLst/>
                        <a:latin typeface="Arial" pitchFamily="34"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7"/>
                  </a:ext>
                </a:extLst>
              </a:tr>
            </a:tbl>
          </a:graphicData>
        </a:graphic>
      </p:graphicFrame>
      <p:sp>
        <p:nvSpPr>
          <p:cNvPr id="60447"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DOSIS PROMEDIO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ÁTOMOS PARA LA PAZ</a:t>
            </a:r>
          </a:p>
        </p:txBody>
      </p:sp>
      <p:sp>
        <p:nvSpPr>
          <p:cNvPr id="10244" name="4 Rectángulo"/>
          <p:cNvSpPr>
            <a:spLocks noChangeArrowheads="1"/>
          </p:cNvSpPr>
          <p:nvPr/>
        </p:nvSpPr>
        <p:spPr bwMode="auto">
          <a:xfrm>
            <a:off x="323850" y="836613"/>
            <a:ext cx="6480175" cy="2032000"/>
          </a:xfrm>
          <a:prstGeom prst="rect">
            <a:avLst/>
          </a:prstGeom>
          <a:noFill/>
          <a:ln w="9525">
            <a:noFill/>
            <a:miter lim="800000"/>
            <a:headEnd/>
            <a:tailEnd/>
          </a:ln>
        </p:spPr>
        <p:txBody>
          <a:bodyPr>
            <a:spAutoFit/>
          </a:bodyPr>
          <a:lstStyle/>
          <a:p>
            <a:r>
              <a:rPr lang="es-ES" i="1"/>
              <a:t>“Me siento impulsado a hablar hoy en un lenguaje que en un sentido es nuevo--un lenguaje el cual, yo, que he gastado gran parte de mi vida en la profesión militar, hubiera preferido no usar nunca. Ese nuevo lenguaje es el lenguaje de la guerra atómica.”</a:t>
            </a:r>
            <a:r>
              <a:rPr lang="es-ES"/>
              <a:t/>
            </a:r>
            <a:br>
              <a:rPr lang="es-ES"/>
            </a:br>
            <a:endParaRPr lang="es-ES"/>
          </a:p>
          <a:p>
            <a:pPr algn="r"/>
            <a:r>
              <a:rPr lang="es-ES" b="1" i="1"/>
              <a:t>Dwight D. Eisenhower</a:t>
            </a:r>
          </a:p>
        </p:txBody>
      </p:sp>
      <p:pic>
        <p:nvPicPr>
          <p:cNvPr id="10245" name="Picture 4" descr="http://www.austria.gob.ve/images/multi_oiea.jpg"/>
          <p:cNvPicPr>
            <a:picLocks noChangeAspect="1" noChangeArrowheads="1"/>
          </p:cNvPicPr>
          <p:nvPr/>
        </p:nvPicPr>
        <p:blipFill>
          <a:blip r:embed="rId2" cstate="print"/>
          <a:srcRect/>
          <a:stretch>
            <a:fillRect/>
          </a:stretch>
        </p:blipFill>
        <p:spPr bwMode="auto">
          <a:xfrm>
            <a:off x="179388" y="5013325"/>
            <a:ext cx="1428750" cy="1638300"/>
          </a:xfrm>
          <a:prstGeom prst="rect">
            <a:avLst/>
          </a:prstGeom>
          <a:noFill/>
          <a:ln w="9525">
            <a:solidFill>
              <a:schemeClr val="tx1"/>
            </a:solidFill>
            <a:miter lim="800000"/>
            <a:headEnd/>
            <a:tailEnd/>
          </a:ln>
        </p:spPr>
      </p:pic>
      <p:pic>
        <p:nvPicPr>
          <p:cNvPr id="10246" name="Picture 10" descr="http://upload.wikimedia.org/wikipedia/commons/6/63/Dwight_D._Eisenhower,_official_photo_portrait,_May_29,_1959.jpg"/>
          <p:cNvPicPr>
            <a:picLocks noChangeAspect="1" noChangeArrowheads="1"/>
          </p:cNvPicPr>
          <p:nvPr/>
        </p:nvPicPr>
        <p:blipFill>
          <a:blip r:embed="rId3" cstate="print"/>
          <a:srcRect/>
          <a:stretch>
            <a:fillRect/>
          </a:stretch>
        </p:blipFill>
        <p:spPr bwMode="auto">
          <a:xfrm>
            <a:off x="7019925" y="836613"/>
            <a:ext cx="1752600" cy="2182812"/>
          </a:xfrm>
          <a:prstGeom prst="rect">
            <a:avLst/>
          </a:prstGeom>
          <a:noFill/>
          <a:ln w="9525">
            <a:solidFill>
              <a:schemeClr val="tx1"/>
            </a:solidFill>
            <a:miter lim="800000"/>
            <a:headEnd/>
            <a:tailEnd/>
          </a:ln>
        </p:spPr>
      </p:pic>
      <p:pic>
        <p:nvPicPr>
          <p:cNvPr id="10247" name="Picture 12" descr="File:US Atomic Energy Commission logo.jpg"/>
          <p:cNvPicPr>
            <a:picLocks noChangeAspect="1" noChangeArrowheads="1"/>
          </p:cNvPicPr>
          <p:nvPr/>
        </p:nvPicPr>
        <p:blipFill>
          <a:blip r:embed="rId4" cstate="print"/>
          <a:srcRect/>
          <a:stretch>
            <a:fillRect/>
          </a:stretch>
        </p:blipFill>
        <p:spPr bwMode="auto">
          <a:xfrm>
            <a:off x="6732588" y="4941888"/>
            <a:ext cx="2087562" cy="1652587"/>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3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dirty="0" smtClean="0">
                <a:solidFill>
                  <a:schemeClr val="bg1"/>
                </a:solidFill>
                <a:latin typeface="Times New Roman" pitchFamily="18" charset="0"/>
                <a:ea typeface="Adobe Song Std L" pitchFamily="18" charset="-128"/>
                <a:cs typeface="Times New Roman" pitchFamily="18" charset="0"/>
              </a:rPr>
              <a:t>ENERGÍA EN EL MUNDO</a:t>
            </a:r>
            <a:endParaRPr lang="es-MX" sz="2800" b="1" i="1" dirty="0">
              <a:solidFill>
                <a:schemeClr val="bg1"/>
              </a:solidFill>
              <a:latin typeface="Times New Roman" pitchFamily="18" charset="0"/>
              <a:ea typeface="Adobe Song Std L" pitchFamily="18" charset="-128"/>
              <a:cs typeface="Times New Roman" pitchFamily="18" charset="0"/>
            </a:endParaRPr>
          </a:p>
        </p:txBody>
      </p:sp>
      <p:pic>
        <p:nvPicPr>
          <p:cNvPr id="24578" name="Picture 2" descr="World Energy Consumption by Source">
            <a:hlinkClick r:id="rId2"/>
          </p:cNvPr>
          <p:cNvPicPr>
            <a:picLocks noChangeAspect="1" noChangeArrowheads="1"/>
          </p:cNvPicPr>
          <p:nvPr/>
        </p:nvPicPr>
        <p:blipFill>
          <a:blip r:embed="rId3" cstate="print"/>
          <a:srcRect/>
          <a:stretch>
            <a:fillRect/>
          </a:stretch>
        </p:blipFill>
        <p:spPr bwMode="auto">
          <a:xfrm>
            <a:off x="4067944" y="2276872"/>
            <a:ext cx="4896544" cy="4104456"/>
          </a:xfrm>
          <a:prstGeom prst="rect">
            <a:avLst/>
          </a:prstGeom>
          <a:noFill/>
        </p:spPr>
      </p:pic>
      <p:sp>
        <p:nvSpPr>
          <p:cNvPr id="6" name="5 CuadroTexto"/>
          <p:cNvSpPr txBox="1"/>
          <p:nvPr/>
        </p:nvSpPr>
        <p:spPr>
          <a:xfrm>
            <a:off x="4139952" y="6453336"/>
            <a:ext cx="4824535" cy="276999"/>
          </a:xfrm>
          <a:prstGeom prst="rect">
            <a:avLst/>
          </a:prstGeom>
          <a:noFill/>
        </p:spPr>
        <p:txBody>
          <a:bodyPr wrap="square" rtlCol="0">
            <a:spAutoFit/>
          </a:bodyPr>
          <a:lstStyle/>
          <a:p>
            <a:r>
              <a:rPr lang="es-MX" sz="1200" dirty="0" smtClean="0"/>
              <a:t>Exa (E) </a:t>
            </a:r>
            <a:r>
              <a:rPr lang="es-MX" sz="1200" smtClean="0"/>
              <a:t>10</a:t>
            </a:r>
            <a:r>
              <a:rPr lang="es-MX" sz="1200" baseline="30000" smtClean="0"/>
              <a:t>18</a:t>
            </a:r>
            <a:r>
              <a:rPr lang="es-MX" sz="1200" smtClean="0"/>
              <a:t>                		                    BP </a:t>
            </a:r>
            <a:r>
              <a:rPr lang="es-MX" sz="1200" dirty="0" err="1" smtClean="0"/>
              <a:t>Statistical</a:t>
            </a:r>
            <a:r>
              <a:rPr lang="es-MX" sz="1200" dirty="0" smtClean="0"/>
              <a:t> Data</a:t>
            </a:r>
            <a:endParaRPr lang="es-MX" sz="1200" dirty="0"/>
          </a:p>
        </p:txBody>
      </p:sp>
      <p:pic>
        <p:nvPicPr>
          <p:cNvPr id="24581" name="Picture 5"/>
          <p:cNvPicPr>
            <a:picLocks noChangeAspect="1" noChangeArrowheads="1"/>
          </p:cNvPicPr>
          <p:nvPr/>
        </p:nvPicPr>
        <p:blipFill>
          <a:blip r:embed="rId4" cstate="print"/>
          <a:srcRect/>
          <a:stretch>
            <a:fillRect/>
          </a:stretch>
        </p:blipFill>
        <p:spPr bwMode="auto">
          <a:xfrm>
            <a:off x="395536" y="764704"/>
            <a:ext cx="3498496" cy="3456384"/>
          </a:xfrm>
          <a:prstGeom prst="rect">
            <a:avLst/>
          </a:prstGeom>
          <a:noFill/>
          <a:ln w="9525">
            <a:solidFill>
              <a:schemeClr val="tx1"/>
            </a:solidFill>
            <a:miter lim="800000"/>
            <a:headEnd/>
            <a:tailEnd/>
          </a:ln>
        </p:spPr>
      </p:pic>
      <p:sp>
        <p:nvSpPr>
          <p:cNvPr id="7" name="6 CuadroTexto"/>
          <p:cNvSpPr txBox="1"/>
          <p:nvPr/>
        </p:nvSpPr>
        <p:spPr>
          <a:xfrm>
            <a:off x="4067944" y="764704"/>
            <a:ext cx="4824536" cy="1200329"/>
          </a:xfrm>
          <a:prstGeom prst="rect">
            <a:avLst/>
          </a:prstGeom>
          <a:noFill/>
        </p:spPr>
        <p:txBody>
          <a:bodyPr wrap="square" rtlCol="0">
            <a:spAutoFit/>
          </a:bodyPr>
          <a:lstStyle/>
          <a:p>
            <a:r>
              <a:rPr lang="es-MX" dirty="0" smtClean="0"/>
              <a:t>Actualmente el mundo consume un estimado de 15 TW de energía. </a:t>
            </a:r>
            <a:r>
              <a:rPr lang="es-MX" dirty="0" err="1" smtClean="0"/>
              <a:t>The</a:t>
            </a:r>
            <a:r>
              <a:rPr lang="es-MX" dirty="0" smtClean="0"/>
              <a:t> </a:t>
            </a:r>
            <a:r>
              <a:rPr lang="es-MX" dirty="0" err="1" smtClean="0"/>
              <a:t>Economist</a:t>
            </a:r>
            <a:r>
              <a:rPr lang="es-MX" dirty="0" smtClean="0"/>
              <a:t>.</a:t>
            </a:r>
          </a:p>
          <a:p>
            <a:endParaRPr lang="es-MX" sz="1200" dirty="0" smtClean="0"/>
          </a:p>
          <a:p>
            <a:r>
              <a:rPr lang="es-MX" sz="1200" dirty="0" smtClean="0"/>
              <a:t>1 TW es suficiente para prender 10 billones de focos de 100 W simultáneamente</a:t>
            </a:r>
            <a:endParaRPr lang="es-MX" sz="1200" dirty="0"/>
          </a:p>
        </p:txBody>
      </p:sp>
      <p:sp>
        <p:nvSpPr>
          <p:cNvPr id="8" name="7 CuadroTexto"/>
          <p:cNvSpPr txBox="1"/>
          <p:nvPr/>
        </p:nvSpPr>
        <p:spPr>
          <a:xfrm>
            <a:off x="323528" y="5229200"/>
            <a:ext cx="3528392" cy="1077218"/>
          </a:xfrm>
          <a:prstGeom prst="rect">
            <a:avLst/>
          </a:prstGeom>
          <a:noFill/>
        </p:spPr>
        <p:txBody>
          <a:bodyPr wrap="square" rtlCol="0">
            <a:spAutoFit/>
          </a:bodyPr>
          <a:lstStyle/>
          <a:p>
            <a:pPr algn="ctr"/>
            <a:r>
              <a:rPr lang="es-MX" sz="1600" dirty="0" smtClean="0"/>
              <a:t>Los estadounidenses pese a ser solo el 5% del número de habitantes humanos de la tierra consumen el 26% del total de la energía producida</a:t>
            </a:r>
            <a:endParaRPr lang="es-MX"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8569325" cy="6895504"/>
        </p:xfrm>
        <a:graphic>
          <a:graphicData uri="http://schemas.openxmlformats.org/drawingml/2006/table">
            <a:tbl>
              <a:tblPr/>
              <a:tblGrid>
                <a:gridCol w="1357313">
                  <a:extLst>
                    <a:ext uri="{9D8B030D-6E8A-4147-A177-3AD203B41FA5}">
                      <a16:colId xmlns:a16="http://schemas.microsoft.com/office/drawing/2014/main" val="20000"/>
                    </a:ext>
                  </a:extLst>
                </a:gridCol>
                <a:gridCol w="2403475">
                  <a:extLst>
                    <a:ext uri="{9D8B030D-6E8A-4147-A177-3AD203B41FA5}">
                      <a16:colId xmlns:a16="http://schemas.microsoft.com/office/drawing/2014/main" val="20001"/>
                    </a:ext>
                  </a:extLst>
                </a:gridCol>
                <a:gridCol w="2403475">
                  <a:extLst>
                    <a:ext uri="{9D8B030D-6E8A-4147-A177-3AD203B41FA5}">
                      <a16:colId xmlns:a16="http://schemas.microsoft.com/office/drawing/2014/main" val="20002"/>
                    </a:ext>
                  </a:extLst>
                </a:gridCol>
                <a:gridCol w="2405062">
                  <a:extLst>
                    <a:ext uri="{9D8B030D-6E8A-4147-A177-3AD203B41FA5}">
                      <a16:colId xmlns:a16="http://schemas.microsoft.com/office/drawing/2014/main" val="20003"/>
                    </a:ext>
                  </a:extLst>
                </a:gridCol>
              </a:tblGrid>
              <a:tr h="331788">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País</a:t>
                      </a:r>
                    </a:p>
                  </a:txBody>
                  <a:tcPr marL="1868" marR="1868" marT="1868" marB="1868" horzOverflow="overflow">
                    <a:lnL>
                      <a:noFill/>
                    </a:lnL>
                    <a:lnR>
                      <a:noFill/>
                    </a:lnR>
                    <a:lnT>
                      <a:noFill/>
                    </a:lnT>
                    <a:lnB>
                      <a:noFill/>
                    </a:lnB>
                    <a:lnTlToBr>
                      <a:noFill/>
                    </a:lnTlToBr>
                    <a:lnBlToTr>
                      <a:noFill/>
                    </a:lnBlToTr>
                    <a:solidFill>
                      <a:srgbClr val="CACAD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Reactores en operación</a:t>
                      </a:r>
                    </a:p>
                  </a:txBody>
                  <a:tcPr marL="1868" marR="1868" marT="1868" marB="1868" horzOverflow="overflow">
                    <a:lnL>
                      <a:noFill/>
                    </a:lnL>
                    <a:lnR>
                      <a:noFill/>
                    </a:lnR>
                    <a:lnT>
                      <a:noFill/>
                    </a:lnT>
                    <a:lnB>
                      <a:noFill/>
                    </a:lnB>
                    <a:lnTlToBr>
                      <a:noFill/>
                    </a:lnTlToBr>
                    <a:lnBlToTr>
                      <a:noFill/>
                    </a:lnBlToTr>
                    <a:solidFill>
                      <a:srgbClr val="CACAD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Reactores en construcción</a:t>
                      </a:r>
                      <a:endParaRPr kumimoji="0" lang="es-MX" sz="1000" b="1" i="0" u="none" strike="noStrike" cap="none" normalizeH="0" baseline="0" smtClean="0">
                        <a:ln>
                          <a:noFill/>
                        </a:ln>
                        <a:solidFill>
                          <a:schemeClr val="tx1"/>
                        </a:solidFill>
                        <a:effectLst/>
                        <a:latin typeface="Arial" pitchFamily="34" charset="0"/>
                      </a:endParaRPr>
                    </a:p>
                  </a:txBody>
                  <a:tcPr marL="11208" marR="11208" marT="5604" marB="5604"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 electricidad de origen nuclear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000" b="1" i="0" u="none" strike="noStrike" cap="none" normalizeH="0" baseline="0" smtClean="0">
                        <a:ln>
                          <a:noFill/>
                        </a:ln>
                        <a:solidFill>
                          <a:schemeClr val="tx1"/>
                        </a:solidFill>
                        <a:effectLst/>
                        <a:latin typeface="Arial" pitchFamily="34" charset="0"/>
                      </a:endParaRPr>
                    </a:p>
                  </a:txBody>
                  <a:tcPr marL="11208" marR="11208" marT="5604" marB="56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Alemania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17</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26,12</a:t>
                      </a:r>
                    </a:p>
                  </a:txBody>
                  <a:tcPr marL="11208" marR="11208" marT="5604" marB="5604"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EEEEF4"/>
                    </a:solid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Argentina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6,95</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Bélgica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7</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51,65</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Brasil</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2,93</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4"/>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Bulgaria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35,90</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5"/>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Canadá</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18</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14,83</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6"/>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Chequia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6</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33,77</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7"/>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China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13</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27</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1,89</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8"/>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Corea del Sur</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5</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34,79</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09"/>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Eslovaquia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4</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53,50</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0"/>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España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8</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17,60</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1"/>
                  </a:ext>
                </a:extLst>
              </a:tr>
              <a:tr h="155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Estados Unidos</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104</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20,17</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2"/>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Finlandia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4</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32,87</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3"/>
                  </a:ext>
                </a:extLst>
              </a:tr>
              <a:tr h="2413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Francia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58</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75,17</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4"/>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Hungría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4</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42,98</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5"/>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India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20</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5</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2,16</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6"/>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Japón</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54</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28,89</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7"/>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México</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4,80</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8"/>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Pakistán</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2,74</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19"/>
                  </a:ext>
                </a:extLst>
              </a:tr>
              <a:tr h="155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Reino Unido</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19</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17,45</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0"/>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Rumanía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20,62</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1"/>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Rusia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32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11</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17,82</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2"/>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Suecia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10</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37,43</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3"/>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Suiza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5</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39,50</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4"/>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Sudáfrica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4,84</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5"/>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Taiwan</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6</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18,10</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6"/>
                  </a:ext>
                </a:extLst>
              </a:tr>
              <a:tr h="2286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Ucrania</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CCCCC"/>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15</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2</a:t>
                      </a:r>
                    </a:p>
                  </a:txBody>
                  <a:tcPr marL="11208" marR="11208" marT="5604" marB="5604" horzOverflow="overflow">
                    <a:lnL>
                      <a:noFill/>
                    </a:lnL>
                    <a:lnR>
                      <a:noFill/>
                    </a:lnR>
                    <a:lnT>
                      <a:noFill/>
                    </a:lnT>
                    <a:lnB>
                      <a:noFill/>
                    </a:lnB>
                    <a:lnTlToBr>
                      <a:noFill/>
                    </a:lnTlToBr>
                    <a:lnBlToTr>
                      <a:noFill/>
                    </a:lnBlToTr>
                    <a:solidFill>
                      <a:srgbClr val="EEEEF4"/>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rPr>
                        <a:t>48,59</a:t>
                      </a:r>
                    </a:p>
                  </a:txBody>
                  <a:tcPr marL="11208" marR="11208" marT="5604" marB="5604" horzOverflow="overflow">
                    <a:lnL>
                      <a:noFill/>
                    </a:lnL>
                    <a:lnR>
                      <a:noFill/>
                    </a:lnR>
                    <a:lnT>
                      <a:noFill/>
                    </a:lnT>
                    <a:lnB>
                      <a:noFill/>
                    </a:lnB>
                    <a:lnTlToBr>
                      <a:noFill/>
                    </a:lnTlToBr>
                    <a:lnBlToTr>
                      <a:noFill/>
                    </a:lnBlToTr>
                    <a:solidFill>
                      <a:srgbClr val="EEEEF4"/>
                    </a:solidFill>
                  </a:tcPr>
                </a:tc>
                <a:extLst>
                  <a:ext uri="{0D108BD9-81ED-4DB2-BD59-A6C34878D82A}">
                    <a16:rowId xmlns:a16="http://schemas.microsoft.com/office/drawing/2014/main" val="10027"/>
                  </a:ext>
                </a:extLst>
              </a:tr>
              <a:tr h="228600">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Gill Sans"/>
                        </a:rPr>
                        <a:t>TOTAL</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anchor="ctr" horzOverflow="overflow">
                    <a:lnL>
                      <a:noFill/>
                    </a:lnL>
                    <a:lnR>
                      <a:noFill/>
                    </a:lnR>
                    <a:lnT>
                      <a:noFill/>
                    </a:lnT>
                    <a:lnB>
                      <a:noFill/>
                    </a:lnB>
                    <a:lnTlToBr>
                      <a:noFill/>
                    </a:lnTlToBr>
                    <a:lnBlToTr>
                      <a:noFill/>
                    </a:lnBlToTr>
                    <a:solidFill>
                      <a:srgbClr val="CACAD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442</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horzOverflow="overflow">
                    <a:lnL>
                      <a:noFill/>
                    </a:lnL>
                    <a:lnR>
                      <a:noFill/>
                    </a:lnR>
                    <a:lnT>
                      <a:noFill/>
                    </a:lnT>
                    <a:lnB>
                      <a:noFill/>
                    </a:lnB>
                    <a:lnTlToBr>
                      <a:noFill/>
                    </a:lnTlToBr>
                    <a:lnBlToTr>
                      <a:noFill/>
                    </a:lnBlToTr>
                    <a:solidFill>
                      <a:srgbClr val="CACAD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56</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horzOverflow="overflow">
                    <a:lnL>
                      <a:noFill/>
                    </a:lnL>
                    <a:lnR>
                      <a:noFill/>
                    </a:lnR>
                    <a:lnT>
                      <a:noFill/>
                    </a:lnT>
                    <a:lnB>
                      <a:noFill/>
                    </a:lnB>
                    <a:lnTlToBr>
                      <a:noFill/>
                    </a:lnTlToBr>
                    <a:lnBlToTr>
                      <a:noFill/>
                    </a:lnBlToTr>
                    <a:solidFill>
                      <a:srgbClr val="CACADD"/>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a:t>
                      </a:r>
                      <a:endParaRPr kumimoji="0" lang="es-ES" sz="1000" b="0" i="0" u="none" strike="noStrike" cap="none" normalizeH="0" baseline="0" smtClean="0">
                        <a:ln>
                          <a:noFill/>
                        </a:ln>
                        <a:solidFill>
                          <a:schemeClr val="tx1"/>
                        </a:solidFill>
                        <a:effectLst/>
                        <a:latin typeface="Arial" pitchFamily="34" charset="0"/>
                      </a:endParaRPr>
                    </a:p>
                  </a:txBody>
                  <a:tcPr marL="11208" marR="11208" marT="5604" marB="5604" horzOverflow="overflow">
                    <a:lnL>
                      <a:noFill/>
                    </a:lnL>
                    <a:lnR>
                      <a:noFill/>
                    </a:lnR>
                    <a:lnT>
                      <a:noFill/>
                    </a:lnT>
                    <a:lnB>
                      <a:noFill/>
                    </a:lnB>
                    <a:lnTlToBr>
                      <a:noFill/>
                    </a:lnTlToBr>
                    <a:lnBlToTr>
                      <a:noFill/>
                    </a:lnBlToTr>
                    <a:solidFill>
                      <a:srgbClr val="CACADD"/>
                    </a:solidFill>
                  </a:tcPr>
                </a:tc>
                <a:extLst>
                  <a:ext uri="{0D108BD9-81ED-4DB2-BD59-A6C34878D82A}">
                    <a16:rowId xmlns:a16="http://schemas.microsoft.com/office/drawing/2014/main" val="10028"/>
                  </a:ext>
                </a:extLst>
              </a:tr>
            </a:tbl>
          </a:graphicData>
        </a:graphic>
      </p:graphicFrame>
      <p:sp>
        <p:nvSpPr>
          <p:cNvPr id="5" name="4 CuadroTexto"/>
          <p:cNvSpPr txBox="1"/>
          <p:nvPr/>
        </p:nvSpPr>
        <p:spPr>
          <a:xfrm>
            <a:off x="8027988" y="1412875"/>
            <a:ext cx="936625" cy="1016000"/>
          </a:xfrm>
          <a:prstGeom prst="rect">
            <a:avLst/>
          </a:prstGeom>
          <a:solidFill>
            <a:schemeClr val="accent1">
              <a:lumMod val="90000"/>
            </a:schemeClr>
          </a:solidFill>
          <a:ln>
            <a:solidFill>
              <a:schemeClr val="accent1"/>
            </a:solidFill>
          </a:ln>
        </p:spPr>
        <p:txBody>
          <a:bodyPr>
            <a:spAutoFit/>
          </a:bodyPr>
          <a:lstStyle/>
          <a:p>
            <a:pPr algn="ctr">
              <a:defRPr/>
            </a:pPr>
            <a:r>
              <a:rPr lang="es-MX" sz="1200" dirty="0">
                <a:latin typeface="Arial" charset="0"/>
              </a:rPr>
              <a:t>Lituania, Armenia, Eslovenia, Holanda con 1</a:t>
            </a:r>
          </a:p>
        </p:txBody>
      </p:sp>
      <p:sp>
        <p:nvSpPr>
          <p:cNvPr id="6" name="5 Elipse"/>
          <p:cNvSpPr/>
          <p:nvPr/>
        </p:nvSpPr>
        <p:spPr>
          <a:xfrm>
            <a:off x="8027988" y="6308725"/>
            <a:ext cx="1008062" cy="5492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2009</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3 Rectángulo"/>
          <p:cNvSpPr>
            <a:spLocks noChangeArrowheads="1"/>
          </p:cNvSpPr>
          <p:nvPr/>
        </p:nvSpPr>
        <p:spPr bwMode="auto">
          <a:xfrm>
            <a:off x="0" y="6581775"/>
            <a:ext cx="8820150" cy="276225"/>
          </a:xfrm>
          <a:prstGeom prst="rect">
            <a:avLst/>
          </a:prstGeom>
          <a:noFill/>
          <a:ln w="9525">
            <a:noFill/>
            <a:miter lim="800000"/>
            <a:headEnd/>
            <a:tailEnd/>
          </a:ln>
        </p:spPr>
        <p:txBody>
          <a:bodyPr>
            <a:spAutoFit/>
          </a:bodyPr>
          <a:lstStyle/>
          <a:p>
            <a:r>
              <a:rPr lang="es-MX" sz="1200"/>
              <a:t>http://www.world-nuclear.org/info/Facts-and-Figures/World-Nuclear-Power-Reactors-and-Uranium-Requirements/</a:t>
            </a:r>
          </a:p>
        </p:txBody>
      </p:sp>
      <p:graphicFrame>
        <p:nvGraphicFramePr>
          <p:cNvPr id="6" name="5 Tabla"/>
          <p:cNvGraphicFramePr>
            <a:graphicFrameLocks noGrp="1"/>
          </p:cNvGraphicFramePr>
          <p:nvPr/>
        </p:nvGraphicFramePr>
        <p:xfrm>
          <a:off x="0" y="115888"/>
          <a:ext cx="9143998" cy="6547209"/>
        </p:xfrm>
        <a:graphic>
          <a:graphicData uri="http://schemas.openxmlformats.org/drawingml/2006/table">
            <a:tbl>
              <a:tblPr/>
              <a:tblGrid>
                <a:gridCol w="844157">
                  <a:extLst>
                    <a:ext uri="{9D8B030D-6E8A-4147-A177-3AD203B41FA5}">
                      <a16:colId xmlns:a16="http://schemas.microsoft.com/office/drawing/2014/main" val="20000"/>
                    </a:ext>
                  </a:extLst>
                </a:gridCol>
                <a:gridCol w="587599">
                  <a:extLst>
                    <a:ext uri="{9D8B030D-6E8A-4147-A177-3AD203B41FA5}">
                      <a16:colId xmlns:a16="http://schemas.microsoft.com/office/drawing/2014/main" val="20001"/>
                    </a:ext>
                  </a:extLst>
                </a:gridCol>
                <a:gridCol w="734499">
                  <a:extLst>
                    <a:ext uri="{9D8B030D-6E8A-4147-A177-3AD203B41FA5}">
                      <a16:colId xmlns:a16="http://schemas.microsoft.com/office/drawing/2014/main" val="20002"/>
                    </a:ext>
                  </a:extLst>
                </a:gridCol>
                <a:gridCol w="587599">
                  <a:extLst>
                    <a:ext uri="{9D8B030D-6E8A-4147-A177-3AD203B41FA5}">
                      <a16:colId xmlns:a16="http://schemas.microsoft.com/office/drawing/2014/main" val="20003"/>
                    </a:ext>
                  </a:extLst>
                </a:gridCol>
                <a:gridCol w="954849">
                  <a:extLst>
                    <a:ext uri="{9D8B030D-6E8A-4147-A177-3AD203B41FA5}">
                      <a16:colId xmlns:a16="http://schemas.microsoft.com/office/drawing/2014/main" val="20004"/>
                    </a:ext>
                  </a:extLst>
                </a:gridCol>
                <a:gridCol w="734499">
                  <a:extLst>
                    <a:ext uri="{9D8B030D-6E8A-4147-A177-3AD203B41FA5}">
                      <a16:colId xmlns:a16="http://schemas.microsoft.com/office/drawing/2014/main" val="20005"/>
                    </a:ext>
                  </a:extLst>
                </a:gridCol>
                <a:gridCol w="807949">
                  <a:extLst>
                    <a:ext uri="{9D8B030D-6E8A-4147-A177-3AD203B41FA5}">
                      <a16:colId xmlns:a16="http://schemas.microsoft.com/office/drawing/2014/main" val="20006"/>
                    </a:ext>
                  </a:extLst>
                </a:gridCol>
                <a:gridCol w="587599">
                  <a:extLst>
                    <a:ext uri="{9D8B030D-6E8A-4147-A177-3AD203B41FA5}">
                      <a16:colId xmlns:a16="http://schemas.microsoft.com/office/drawing/2014/main" val="20007"/>
                    </a:ext>
                  </a:extLst>
                </a:gridCol>
                <a:gridCol w="881399">
                  <a:extLst>
                    <a:ext uri="{9D8B030D-6E8A-4147-A177-3AD203B41FA5}">
                      <a16:colId xmlns:a16="http://schemas.microsoft.com/office/drawing/2014/main" val="20008"/>
                    </a:ext>
                  </a:extLst>
                </a:gridCol>
                <a:gridCol w="587599">
                  <a:extLst>
                    <a:ext uri="{9D8B030D-6E8A-4147-A177-3AD203B41FA5}">
                      <a16:colId xmlns:a16="http://schemas.microsoft.com/office/drawing/2014/main" val="20009"/>
                    </a:ext>
                  </a:extLst>
                </a:gridCol>
                <a:gridCol w="881399">
                  <a:extLst>
                    <a:ext uri="{9D8B030D-6E8A-4147-A177-3AD203B41FA5}">
                      <a16:colId xmlns:a16="http://schemas.microsoft.com/office/drawing/2014/main" val="20010"/>
                    </a:ext>
                  </a:extLst>
                </a:gridCol>
                <a:gridCol w="954851">
                  <a:extLst>
                    <a:ext uri="{9D8B030D-6E8A-4147-A177-3AD203B41FA5}">
                      <a16:colId xmlns:a16="http://schemas.microsoft.com/office/drawing/2014/main" val="20011"/>
                    </a:ext>
                  </a:extLst>
                </a:gridCol>
              </a:tblGrid>
              <a:tr h="446197">
                <a:tc rowSpan="2">
                  <a:txBody>
                    <a:bodyPr/>
                    <a:lstStyle/>
                    <a:p>
                      <a:pPr algn="ctr">
                        <a:lnSpc>
                          <a:spcPct val="115000"/>
                        </a:lnSpc>
                        <a:spcAft>
                          <a:spcPts val="0"/>
                        </a:spcAft>
                      </a:pPr>
                      <a:r>
                        <a:rPr lang="en-US" sz="800" b="1" dirty="0">
                          <a:solidFill>
                            <a:srgbClr val="FFFFFF"/>
                          </a:solidFill>
                          <a:latin typeface="Arial"/>
                          <a:ea typeface="Times New Roman"/>
                          <a:cs typeface="Times New Roman"/>
                        </a:rPr>
                        <a:t>COUNTRY</a:t>
                      </a:r>
                      <a:endParaRPr lang="es-MX" sz="800" dirty="0">
                        <a:latin typeface="Calibri"/>
                        <a:ea typeface="Calibri"/>
                        <a:cs typeface="Times New Roman"/>
                      </a:endParaRPr>
                    </a:p>
                    <a:p>
                      <a:pPr algn="ctr">
                        <a:lnSpc>
                          <a:spcPct val="115000"/>
                        </a:lnSpc>
                        <a:spcAft>
                          <a:spcPts val="0"/>
                        </a:spcAft>
                      </a:pPr>
                      <a:r>
                        <a:rPr lang="en-US" sz="800" b="1" dirty="0">
                          <a:solidFill>
                            <a:srgbClr val="FFFFFF"/>
                          </a:solidFill>
                          <a:latin typeface="Arial"/>
                          <a:ea typeface="Times New Roman"/>
                          <a:cs typeface="Times New Roman"/>
                        </a:rPr>
                        <a:t>(Click name for</a:t>
                      </a:r>
                      <a:br>
                        <a:rPr lang="en-US" sz="800" b="1" dirty="0">
                          <a:solidFill>
                            <a:srgbClr val="FFFFFF"/>
                          </a:solidFill>
                          <a:latin typeface="Arial"/>
                          <a:ea typeface="Times New Roman"/>
                          <a:cs typeface="Times New Roman"/>
                        </a:rPr>
                      </a:br>
                      <a:r>
                        <a:rPr lang="en-US" sz="800" b="1" dirty="0">
                          <a:solidFill>
                            <a:srgbClr val="FFFFFF"/>
                          </a:solidFill>
                          <a:latin typeface="Arial"/>
                          <a:ea typeface="Times New Roman"/>
                          <a:cs typeface="Times New Roman"/>
                        </a:rPr>
                        <a:t>Country Profile)</a:t>
                      </a:r>
                      <a:endParaRPr lang="es-MX" sz="800" dirty="0">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008751"/>
                      </a:solidFill>
                      <a:prstDash val="solid"/>
                      <a:round/>
                      <a:headEnd type="none" w="med" len="med"/>
                      <a:tailEnd type="none" w="med" len="med"/>
                    </a:lnT>
                    <a:lnB>
                      <a:noFill/>
                    </a:lnB>
                    <a:solidFill>
                      <a:srgbClr val="008751"/>
                    </a:solidFill>
                  </a:tcPr>
                </a:tc>
                <a:tc gridSpan="2">
                  <a:txBody>
                    <a:bodyPr/>
                    <a:lstStyle/>
                    <a:p>
                      <a:pPr algn="ctr">
                        <a:lnSpc>
                          <a:spcPct val="115000"/>
                        </a:lnSpc>
                        <a:spcAft>
                          <a:spcPts val="0"/>
                        </a:spcAft>
                      </a:pPr>
                      <a:r>
                        <a:rPr lang="es-MX" sz="800" b="1" dirty="0">
                          <a:solidFill>
                            <a:srgbClr val="FFFFFF"/>
                          </a:solidFill>
                          <a:latin typeface="Arial"/>
                          <a:ea typeface="Times New Roman"/>
                          <a:cs typeface="Times New Roman"/>
                        </a:rPr>
                        <a:t>NUCLEAR ELECTRICITY GENERATION 2012</a:t>
                      </a:r>
                      <a:endParaRPr lang="es-MX" sz="800" dirty="0">
                        <a:latin typeface="Calibri"/>
                        <a:ea typeface="Calibri"/>
                        <a:cs typeface="Times New Roman"/>
                      </a:endParaRPr>
                    </a:p>
                  </a:txBody>
                  <a:tcPr marL="9620" marR="9620" marT="3848" marB="3848" anchor="ctr">
                    <a:lnL>
                      <a:noFill/>
                    </a:lnL>
                    <a:lnR>
                      <a:noFill/>
                    </a:lnR>
                    <a:lnT w="12700" cap="flat" cmpd="sng" algn="ctr">
                      <a:solidFill>
                        <a:srgbClr val="008751"/>
                      </a:solidFill>
                      <a:prstDash val="solid"/>
                      <a:round/>
                      <a:headEnd type="none" w="med" len="med"/>
                      <a:tailEnd type="none" w="med" len="med"/>
                    </a:lnT>
                    <a:lnB>
                      <a:noFill/>
                    </a:lnB>
                    <a:solidFill>
                      <a:srgbClr val="008751"/>
                    </a:solidFill>
                  </a:tcPr>
                </a:tc>
                <a:tc hMerge="1">
                  <a:txBody>
                    <a:bodyPr/>
                    <a:lstStyle/>
                    <a:p>
                      <a:endParaRPr lang="es-MX"/>
                    </a:p>
                  </a:txBody>
                  <a:tcPr/>
                </a:tc>
                <a:tc gridSpan="2">
                  <a:txBody>
                    <a:bodyPr/>
                    <a:lstStyle/>
                    <a:p>
                      <a:pPr algn="ctr">
                        <a:lnSpc>
                          <a:spcPct val="115000"/>
                        </a:lnSpc>
                        <a:spcAft>
                          <a:spcPts val="0"/>
                        </a:spcAft>
                      </a:pPr>
                      <a:r>
                        <a:rPr lang="es-MX" sz="800" b="1">
                          <a:solidFill>
                            <a:srgbClr val="FFFFFF"/>
                          </a:solidFill>
                          <a:latin typeface="Arial"/>
                          <a:ea typeface="Times New Roman"/>
                          <a:cs typeface="Times New Roman"/>
                        </a:rPr>
                        <a:t>REACTORS OPERABLE</a:t>
                      </a:r>
                      <a:endParaRPr lang="es-MX" sz="800">
                        <a:latin typeface="Calibri"/>
                        <a:ea typeface="Calibri"/>
                        <a:cs typeface="Times New Roman"/>
                      </a:endParaRPr>
                    </a:p>
                    <a:p>
                      <a:pPr algn="ctr">
                        <a:lnSpc>
                          <a:spcPct val="115000"/>
                        </a:lnSpc>
                        <a:spcAft>
                          <a:spcPts val="0"/>
                        </a:spcAft>
                      </a:pPr>
                      <a:r>
                        <a:rPr lang="es-MX" sz="800" b="1">
                          <a:solidFill>
                            <a:srgbClr val="FFFFFF"/>
                          </a:solidFill>
                          <a:latin typeface="Arial"/>
                          <a:ea typeface="Times New Roman"/>
                          <a:cs typeface="Times New Roman"/>
                        </a:rPr>
                        <a:t>April 2014</a:t>
                      </a:r>
                      <a:endParaRPr lang="es-MX" sz="800">
                        <a:latin typeface="Calibri"/>
                        <a:ea typeface="Calibri"/>
                        <a:cs typeface="Times New Roman"/>
                      </a:endParaRPr>
                    </a:p>
                  </a:txBody>
                  <a:tcPr marL="9620" marR="9620" marT="3848" marB="3848" anchor="ctr">
                    <a:lnL>
                      <a:noFill/>
                    </a:lnL>
                    <a:lnR>
                      <a:noFill/>
                    </a:lnR>
                    <a:lnT w="12700" cap="flat" cmpd="sng" algn="ctr">
                      <a:solidFill>
                        <a:srgbClr val="008751"/>
                      </a:solidFill>
                      <a:prstDash val="solid"/>
                      <a:round/>
                      <a:headEnd type="none" w="med" len="med"/>
                      <a:tailEnd type="none" w="med" len="med"/>
                    </a:lnT>
                    <a:lnB>
                      <a:noFill/>
                    </a:lnB>
                    <a:solidFill>
                      <a:srgbClr val="008751"/>
                    </a:solidFill>
                  </a:tcPr>
                </a:tc>
                <a:tc hMerge="1">
                  <a:txBody>
                    <a:bodyPr/>
                    <a:lstStyle/>
                    <a:p>
                      <a:endParaRPr lang="es-MX"/>
                    </a:p>
                  </a:txBody>
                  <a:tcPr/>
                </a:tc>
                <a:tc gridSpan="2">
                  <a:txBody>
                    <a:bodyPr/>
                    <a:lstStyle/>
                    <a:p>
                      <a:pPr algn="ctr">
                        <a:lnSpc>
                          <a:spcPct val="115000"/>
                        </a:lnSpc>
                        <a:spcAft>
                          <a:spcPts val="0"/>
                        </a:spcAft>
                      </a:pPr>
                      <a:r>
                        <a:rPr lang="es-MX" sz="800" b="1" dirty="0" smtClean="0">
                          <a:solidFill>
                            <a:srgbClr val="FFFFFF"/>
                          </a:solidFill>
                          <a:latin typeface="Arial"/>
                          <a:ea typeface="Times New Roman"/>
                          <a:cs typeface="Times New Roman"/>
                        </a:rPr>
                        <a:t>UNDER </a:t>
                      </a:r>
                      <a:r>
                        <a:rPr lang="es-MX" sz="800" b="1" dirty="0">
                          <a:solidFill>
                            <a:srgbClr val="FFFFFF"/>
                          </a:solidFill>
                          <a:latin typeface="Arial"/>
                          <a:ea typeface="Times New Roman"/>
                          <a:cs typeface="Times New Roman"/>
                        </a:rPr>
                        <a:t>CONSTRUCTION</a:t>
                      </a:r>
                      <a:endParaRPr lang="es-MX" sz="800" dirty="0">
                        <a:latin typeface="Calibri"/>
                        <a:ea typeface="Calibri"/>
                        <a:cs typeface="Times New Roman"/>
                      </a:endParaRPr>
                    </a:p>
                    <a:p>
                      <a:pPr algn="ctr">
                        <a:lnSpc>
                          <a:spcPct val="115000"/>
                        </a:lnSpc>
                        <a:spcAft>
                          <a:spcPts val="0"/>
                        </a:spcAft>
                      </a:pPr>
                      <a:r>
                        <a:rPr lang="es-MX" sz="800" b="1" dirty="0" err="1">
                          <a:solidFill>
                            <a:srgbClr val="FFFFFF"/>
                          </a:solidFill>
                          <a:latin typeface="Arial"/>
                          <a:ea typeface="Times New Roman"/>
                          <a:cs typeface="Times New Roman"/>
                        </a:rPr>
                        <a:t>April</a:t>
                      </a:r>
                      <a:r>
                        <a:rPr lang="es-MX" sz="800" b="1" dirty="0">
                          <a:solidFill>
                            <a:srgbClr val="FFFFFF"/>
                          </a:solidFill>
                          <a:latin typeface="Arial"/>
                          <a:ea typeface="Times New Roman"/>
                          <a:cs typeface="Times New Roman"/>
                        </a:rPr>
                        <a:t> 2014</a:t>
                      </a:r>
                      <a:endParaRPr lang="es-MX" sz="800" dirty="0">
                        <a:latin typeface="Calibri"/>
                        <a:ea typeface="Calibri"/>
                        <a:cs typeface="Times New Roman"/>
                      </a:endParaRPr>
                    </a:p>
                  </a:txBody>
                  <a:tcPr marL="9620" marR="9620" marT="3848" marB="3848" anchor="ctr">
                    <a:lnL>
                      <a:noFill/>
                    </a:lnL>
                    <a:lnR>
                      <a:noFill/>
                    </a:lnR>
                    <a:lnT w="12700" cap="flat" cmpd="sng" algn="ctr">
                      <a:solidFill>
                        <a:srgbClr val="008751"/>
                      </a:solidFill>
                      <a:prstDash val="solid"/>
                      <a:round/>
                      <a:headEnd type="none" w="med" len="med"/>
                      <a:tailEnd type="none" w="med" len="med"/>
                    </a:lnT>
                    <a:lnB>
                      <a:noFill/>
                    </a:lnB>
                    <a:solidFill>
                      <a:srgbClr val="008751"/>
                    </a:solidFill>
                  </a:tcPr>
                </a:tc>
                <a:tc hMerge="1">
                  <a:txBody>
                    <a:bodyPr/>
                    <a:lstStyle/>
                    <a:p>
                      <a:endParaRPr lang="es-MX"/>
                    </a:p>
                  </a:txBody>
                  <a:tcPr/>
                </a:tc>
                <a:tc gridSpan="2">
                  <a:txBody>
                    <a:bodyPr/>
                    <a:lstStyle/>
                    <a:p>
                      <a:pPr algn="ctr">
                        <a:lnSpc>
                          <a:spcPct val="115000"/>
                        </a:lnSpc>
                        <a:spcAft>
                          <a:spcPts val="0"/>
                        </a:spcAft>
                      </a:pPr>
                      <a:r>
                        <a:rPr lang="es-MX" sz="800" b="1">
                          <a:solidFill>
                            <a:srgbClr val="FFFFFF"/>
                          </a:solidFill>
                          <a:latin typeface="Arial"/>
                          <a:ea typeface="Times New Roman"/>
                          <a:cs typeface="Times New Roman"/>
                        </a:rPr>
                        <a:t>REACTORS PLANNED</a:t>
                      </a:r>
                      <a:endParaRPr lang="es-MX" sz="800">
                        <a:latin typeface="Calibri"/>
                        <a:ea typeface="Calibri"/>
                        <a:cs typeface="Times New Roman"/>
                      </a:endParaRPr>
                    </a:p>
                    <a:p>
                      <a:pPr algn="ctr">
                        <a:lnSpc>
                          <a:spcPct val="115000"/>
                        </a:lnSpc>
                        <a:spcAft>
                          <a:spcPts val="0"/>
                        </a:spcAft>
                      </a:pPr>
                      <a:r>
                        <a:rPr lang="es-MX" sz="800" b="1">
                          <a:solidFill>
                            <a:srgbClr val="FFFFFF"/>
                          </a:solidFill>
                          <a:latin typeface="Arial"/>
                          <a:ea typeface="Times New Roman"/>
                          <a:cs typeface="Times New Roman"/>
                        </a:rPr>
                        <a:t>April 2014</a:t>
                      </a:r>
                      <a:endParaRPr lang="es-MX" sz="800">
                        <a:latin typeface="Calibri"/>
                        <a:ea typeface="Calibri"/>
                        <a:cs typeface="Times New Roman"/>
                      </a:endParaRPr>
                    </a:p>
                  </a:txBody>
                  <a:tcPr marL="9620" marR="9620" marT="3848" marB="3848" anchor="ctr">
                    <a:lnL>
                      <a:noFill/>
                    </a:lnL>
                    <a:lnR>
                      <a:noFill/>
                    </a:lnR>
                    <a:lnT w="12700" cap="flat" cmpd="sng" algn="ctr">
                      <a:solidFill>
                        <a:srgbClr val="008751"/>
                      </a:solidFill>
                      <a:prstDash val="solid"/>
                      <a:round/>
                      <a:headEnd type="none" w="med" len="med"/>
                      <a:tailEnd type="none" w="med" len="med"/>
                    </a:lnT>
                    <a:lnB>
                      <a:noFill/>
                    </a:lnB>
                    <a:solidFill>
                      <a:srgbClr val="008751"/>
                    </a:solidFill>
                  </a:tcPr>
                </a:tc>
                <a:tc hMerge="1">
                  <a:txBody>
                    <a:bodyPr/>
                    <a:lstStyle/>
                    <a:p>
                      <a:endParaRPr lang="es-MX"/>
                    </a:p>
                  </a:txBody>
                  <a:tcPr/>
                </a:tc>
                <a:tc gridSpan="2">
                  <a:txBody>
                    <a:bodyPr/>
                    <a:lstStyle/>
                    <a:p>
                      <a:pPr algn="ctr">
                        <a:lnSpc>
                          <a:spcPct val="115000"/>
                        </a:lnSpc>
                        <a:spcAft>
                          <a:spcPts val="0"/>
                        </a:spcAft>
                      </a:pPr>
                      <a:r>
                        <a:rPr lang="es-MX" sz="800" b="1">
                          <a:solidFill>
                            <a:srgbClr val="FFFFFF"/>
                          </a:solidFill>
                          <a:latin typeface="Arial"/>
                          <a:ea typeface="Times New Roman"/>
                          <a:cs typeface="Times New Roman"/>
                        </a:rPr>
                        <a:t>REACTORS PROPOSED</a:t>
                      </a:r>
                      <a:endParaRPr lang="es-MX" sz="800">
                        <a:latin typeface="Calibri"/>
                        <a:ea typeface="Calibri"/>
                        <a:cs typeface="Times New Roman"/>
                      </a:endParaRPr>
                    </a:p>
                    <a:p>
                      <a:pPr algn="ctr">
                        <a:lnSpc>
                          <a:spcPct val="115000"/>
                        </a:lnSpc>
                        <a:spcAft>
                          <a:spcPts val="0"/>
                        </a:spcAft>
                      </a:pPr>
                      <a:r>
                        <a:rPr lang="es-MX" sz="800" b="1">
                          <a:solidFill>
                            <a:srgbClr val="FFFFFF"/>
                          </a:solidFill>
                          <a:latin typeface="Arial"/>
                          <a:ea typeface="Times New Roman"/>
                          <a:cs typeface="Times New Roman"/>
                        </a:rPr>
                        <a:t>April 2014</a:t>
                      </a:r>
                      <a:endParaRPr lang="es-MX" sz="800">
                        <a:latin typeface="Calibri"/>
                        <a:ea typeface="Calibri"/>
                        <a:cs typeface="Times New Roman"/>
                      </a:endParaRPr>
                    </a:p>
                  </a:txBody>
                  <a:tcPr marL="9620" marR="9620" marT="3848" marB="3848" anchor="ctr">
                    <a:lnL>
                      <a:noFill/>
                    </a:lnL>
                    <a:lnR>
                      <a:noFill/>
                    </a:lnR>
                    <a:lnT w="12700" cap="flat" cmpd="sng" algn="ctr">
                      <a:solidFill>
                        <a:srgbClr val="008751"/>
                      </a:solidFill>
                      <a:prstDash val="solid"/>
                      <a:round/>
                      <a:headEnd type="none" w="med" len="med"/>
                      <a:tailEnd type="none" w="med" len="med"/>
                    </a:lnT>
                    <a:lnB>
                      <a:noFill/>
                    </a:lnB>
                    <a:solidFill>
                      <a:srgbClr val="008751"/>
                    </a:solidFill>
                  </a:tcPr>
                </a:tc>
                <a:tc hMerge="1">
                  <a:txBody>
                    <a:bodyPr/>
                    <a:lstStyle/>
                    <a:p>
                      <a:endParaRPr lang="es-MX"/>
                    </a:p>
                  </a:txBody>
                  <a:tcPr/>
                </a:tc>
                <a:tc>
                  <a:txBody>
                    <a:bodyPr/>
                    <a:lstStyle/>
                    <a:p>
                      <a:pPr algn="ctr">
                        <a:lnSpc>
                          <a:spcPct val="115000"/>
                        </a:lnSpc>
                        <a:spcAft>
                          <a:spcPts val="0"/>
                        </a:spcAft>
                      </a:pPr>
                      <a:r>
                        <a:rPr lang="es-MX" sz="800" b="1">
                          <a:solidFill>
                            <a:srgbClr val="FFFFFF"/>
                          </a:solidFill>
                          <a:latin typeface="Arial"/>
                          <a:ea typeface="Times New Roman"/>
                          <a:cs typeface="Times New Roman"/>
                        </a:rPr>
                        <a:t>URANIUM REQUIRED 2014</a:t>
                      </a:r>
                      <a:endParaRPr lang="es-MX" sz="800">
                        <a:latin typeface="Calibri"/>
                        <a:ea typeface="Calibri"/>
                        <a:cs typeface="Times New Roman"/>
                      </a:endParaRPr>
                    </a:p>
                  </a:txBody>
                  <a:tcPr marL="9620" marR="9620" marT="3848" marB="3848" anchor="ctr">
                    <a:lnL>
                      <a:noFill/>
                    </a:lnL>
                    <a:lnR w="12700" cap="flat" cmpd="sng" algn="ctr">
                      <a:solidFill>
                        <a:srgbClr val="008751"/>
                      </a:solidFill>
                      <a:prstDash val="solid"/>
                      <a:round/>
                      <a:headEnd type="none" w="med" len="med"/>
                      <a:tailEnd type="none" w="med" len="med"/>
                    </a:lnR>
                    <a:lnT w="12700" cap="flat" cmpd="sng" algn="ctr">
                      <a:solidFill>
                        <a:srgbClr val="008751"/>
                      </a:solidFill>
                      <a:prstDash val="solid"/>
                      <a:round/>
                      <a:headEnd type="none" w="med" len="med"/>
                      <a:tailEnd type="none" w="med" len="med"/>
                    </a:lnT>
                    <a:lnB>
                      <a:noFill/>
                    </a:lnB>
                    <a:solidFill>
                      <a:srgbClr val="008751"/>
                    </a:solidFill>
                  </a:tcPr>
                </a:tc>
                <a:extLst>
                  <a:ext uri="{0D108BD9-81ED-4DB2-BD59-A6C34878D82A}">
                    <a16:rowId xmlns:a16="http://schemas.microsoft.com/office/drawing/2014/main" val="10000"/>
                  </a:ext>
                </a:extLst>
              </a:tr>
              <a:tr h="400772">
                <a:tc vMerge="1">
                  <a:txBody>
                    <a:bodyPr/>
                    <a:lstStyle/>
                    <a:p>
                      <a:endParaRPr lang="es-MX"/>
                    </a:p>
                  </a:txBody>
                  <a:tcPr/>
                </a:tc>
                <a:tc>
                  <a:txBody>
                    <a:bodyPr/>
                    <a:lstStyle/>
                    <a:p>
                      <a:pPr algn="ctr">
                        <a:lnSpc>
                          <a:spcPct val="115000"/>
                        </a:lnSpc>
                        <a:spcAft>
                          <a:spcPts val="0"/>
                        </a:spcAft>
                      </a:pPr>
                      <a:r>
                        <a:rPr lang="es-MX" sz="900" b="1" dirty="0" err="1">
                          <a:latin typeface="Arial"/>
                          <a:ea typeface="Times New Roman"/>
                          <a:cs typeface="Times New Roman"/>
                        </a:rPr>
                        <a:t>billion</a:t>
                      </a:r>
                      <a:r>
                        <a:rPr lang="es-MX" sz="900" b="1" dirty="0">
                          <a:latin typeface="Arial"/>
                          <a:ea typeface="Times New Roman"/>
                          <a:cs typeface="Times New Roman"/>
                        </a:rPr>
                        <a:t> kWh</a:t>
                      </a:r>
                      <a:endParaRPr lang="es-MX" sz="900" dirty="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b="1" dirty="0">
                          <a:latin typeface="Arial"/>
                          <a:ea typeface="Times New Roman"/>
                          <a:cs typeface="Times New Roman"/>
                        </a:rPr>
                        <a:t>% e</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b="1">
                          <a:latin typeface="Arial"/>
                          <a:ea typeface="Times New Roman"/>
                          <a:cs typeface="Times New Roman"/>
                        </a:rPr>
                        <a:t>No.</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b="1">
                          <a:latin typeface="Arial"/>
                          <a:ea typeface="Times New Roman"/>
                          <a:cs typeface="Times New Roman"/>
                        </a:rPr>
                        <a:t>MWe net</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b="1">
                          <a:latin typeface="Arial"/>
                          <a:ea typeface="Times New Roman"/>
                          <a:cs typeface="Times New Roman"/>
                        </a:rPr>
                        <a:t>No.</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b="1">
                          <a:latin typeface="Arial"/>
                          <a:ea typeface="Times New Roman"/>
                          <a:cs typeface="Times New Roman"/>
                        </a:rPr>
                        <a:t>MWe gross</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b="1">
                          <a:latin typeface="Arial"/>
                          <a:ea typeface="Times New Roman"/>
                          <a:cs typeface="Times New Roman"/>
                        </a:rPr>
                        <a:t>No.</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b="1">
                          <a:latin typeface="Arial"/>
                          <a:ea typeface="Times New Roman"/>
                          <a:cs typeface="Times New Roman"/>
                        </a:rPr>
                        <a:t>MWe gross</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b="1">
                          <a:latin typeface="Arial"/>
                          <a:ea typeface="Times New Roman"/>
                          <a:cs typeface="Times New Roman"/>
                        </a:rPr>
                        <a:t>No.</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b="1">
                          <a:latin typeface="Arial"/>
                          <a:ea typeface="Times New Roman"/>
                          <a:cs typeface="Times New Roman"/>
                        </a:rPr>
                        <a:t>MWe gross</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b="1">
                          <a:latin typeface="Arial"/>
                          <a:ea typeface="Times New Roman"/>
                          <a:cs typeface="Times New Roman"/>
                        </a:rPr>
                        <a:t>tonnes U</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212832">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Argentina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5.9</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4.7</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2</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935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772</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1600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213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Belgium</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38.5</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51.0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5943</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0</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1017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Brazil</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15.2</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3.1</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1901</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1</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1405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325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65430">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Bulgaria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14.9</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31.6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1906</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0</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950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321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5"/>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Canada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89.1</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15.3</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13553</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1500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3800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1784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165430">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China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92.7</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17055</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33035</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61235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118</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122000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6296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7"/>
                  </a:ext>
                </a:extLst>
              </a:tr>
              <a:tr h="363124">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Czech</a:t>
                      </a:r>
                      <a:r>
                        <a:rPr lang="es-MX" sz="900" b="1" u="none" strike="noStrike" dirty="0">
                          <a:solidFill>
                            <a:schemeClr val="bg1"/>
                          </a:solidFill>
                          <a:latin typeface="Arial"/>
                          <a:ea typeface="Times New Roman"/>
                          <a:cs typeface="Times New Roman"/>
                        </a:rPr>
                        <a:t> </a:t>
                      </a:r>
                      <a:r>
                        <a:rPr lang="es-MX" sz="900" b="1" u="none" strike="noStrike" dirty="0" err="1">
                          <a:solidFill>
                            <a:schemeClr val="bg1"/>
                          </a:solidFill>
                          <a:latin typeface="Arial"/>
                          <a:ea typeface="Times New Roman"/>
                          <a:cs typeface="Times New Roman"/>
                        </a:rPr>
                        <a:t>Republic</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dirty="0">
                          <a:latin typeface="Arial"/>
                          <a:ea typeface="Times New Roman"/>
                          <a:cs typeface="Times New Roman"/>
                        </a:rPr>
                        <a:t>28.6</a:t>
                      </a:r>
                      <a:endParaRPr lang="es-MX" sz="900" dirty="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35.3</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3766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0</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2</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2400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1200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563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8"/>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Finland</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22.1</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32.6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2741</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1700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2700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480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09"/>
                  </a:ext>
                </a:extLst>
              </a:tr>
              <a:tr h="165430">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France</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407.4</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74.8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58</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63130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1720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1</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1720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1100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9927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0"/>
                  </a:ext>
                </a:extLst>
              </a:tr>
              <a:tr h="212832">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Germany</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dirty="0">
                          <a:latin typeface="Arial"/>
                          <a:ea typeface="Times New Roman"/>
                          <a:cs typeface="Times New Roman"/>
                        </a:rPr>
                        <a:t>94.1</a:t>
                      </a:r>
                      <a:endParaRPr lang="es-MX" sz="900" dirty="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16.1</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12003</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1889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1"/>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Hungary</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14.8</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45.9</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1889</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2400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357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2"/>
                  </a:ext>
                </a:extLst>
              </a:tr>
              <a:tr h="165430">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India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29.7</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5302</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4300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22</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21300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40000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913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3"/>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Iran</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1.3</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915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174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4"/>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Japan</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17.2</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2.1</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48</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42569</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3036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12947</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3</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4145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2119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5"/>
                  </a:ext>
                </a:extLst>
              </a:tr>
              <a:tr h="2629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Korea</a:t>
                      </a:r>
                      <a:r>
                        <a:rPr lang="es-MX" sz="900" b="1" u="none" strike="noStrike" dirty="0">
                          <a:solidFill>
                            <a:schemeClr val="bg1"/>
                          </a:solidFill>
                          <a:latin typeface="Arial"/>
                          <a:ea typeface="Times New Roman"/>
                          <a:cs typeface="Times New Roman"/>
                        </a:rPr>
                        <a:t> (</a:t>
                      </a:r>
                      <a:r>
                        <a:rPr lang="es-MX" sz="900" b="1" u="none" strike="noStrike" dirty="0" err="1">
                          <a:solidFill>
                            <a:schemeClr val="bg1"/>
                          </a:solidFill>
                          <a:latin typeface="Arial"/>
                          <a:ea typeface="Times New Roman"/>
                          <a:cs typeface="Times New Roman"/>
                        </a:rPr>
                        <a:t>south</a:t>
                      </a:r>
                      <a:r>
                        <a:rPr lang="es-MX" sz="900" b="1" u="none" strike="noStrike" dirty="0">
                          <a:solidFill>
                            <a:schemeClr val="bg1"/>
                          </a:solidFill>
                          <a:latin typeface="Arial"/>
                          <a:ea typeface="Times New Roman"/>
                          <a:cs typeface="Times New Roman"/>
                        </a:rPr>
                        <a:t>)</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dirty="0">
                          <a:latin typeface="Arial"/>
                          <a:ea typeface="Times New Roman"/>
                          <a:cs typeface="Times New Roman"/>
                        </a:rPr>
                        <a:t>143.5</a:t>
                      </a:r>
                      <a:endParaRPr lang="es-MX" sz="900" dirty="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30.4</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20656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6870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8730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5022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6"/>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Mexico</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8.4</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4.7</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1600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2</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277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7"/>
                  </a:ext>
                </a:extLst>
              </a:tr>
              <a:tr h="212832">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Netherlands</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dirty="0">
                          <a:latin typeface="Arial"/>
                          <a:ea typeface="Times New Roman"/>
                          <a:cs typeface="Times New Roman"/>
                        </a:rPr>
                        <a:t>3.7</a:t>
                      </a:r>
                      <a:endParaRPr lang="es-MX" sz="900" dirty="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4.4</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485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103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8"/>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Pakistan</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5.3</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5.3</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725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680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2000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99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19"/>
                  </a:ext>
                </a:extLst>
              </a:tr>
              <a:tr h="165430">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Romania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10.6</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19.4</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1310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1310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1</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655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179</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0"/>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Russia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166.3</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17.8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24253</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9160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32780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18</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16000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5456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1"/>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Slovakia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14.4</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53.8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1816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942</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1200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392</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2"/>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Slovenia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5.2</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53.8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696</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1000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137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3"/>
                  </a:ext>
                </a:extLst>
              </a:tr>
              <a:tr h="212832">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South </a:t>
                      </a:r>
                      <a:r>
                        <a:rPr lang="es-MX" sz="900" b="1" u="none" strike="noStrike" dirty="0" err="1">
                          <a:solidFill>
                            <a:schemeClr val="bg1"/>
                          </a:solidFill>
                          <a:latin typeface="Arial"/>
                          <a:ea typeface="Times New Roman"/>
                          <a:cs typeface="Times New Roman"/>
                        </a:rPr>
                        <a:t>Africa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12.4</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5.1</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1830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9600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305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4"/>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Spain</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58.7</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20.5</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7002</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1274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5"/>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Sweden</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dirty="0">
                          <a:latin typeface="Arial"/>
                          <a:ea typeface="Times New Roman"/>
                          <a:cs typeface="Times New Roman"/>
                        </a:rPr>
                        <a:t>61.5</a:t>
                      </a:r>
                      <a:endParaRPr lang="es-MX" sz="900" dirty="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38.1</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9508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0</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1516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6"/>
                  </a:ext>
                </a:extLst>
              </a:tr>
              <a:tr h="212832">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Switzerland</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dirty="0">
                          <a:latin typeface="Arial"/>
                          <a:ea typeface="Times New Roman"/>
                          <a:cs typeface="Times New Roman"/>
                        </a:rPr>
                        <a:t>24.4</a:t>
                      </a:r>
                      <a:endParaRPr lang="es-MX" sz="900" dirty="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35.9</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3252</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3</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dirty="0">
                          <a:latin typeface="Arial"/>
                          <a:ea typeface="Times New Roman"/>
                          <a:cs typeface="Times New Roman"/>
                        </a:rPr>
                        <a:t>4000</a:t>
                      </a:r>
                      <a:endParaRPr lang="es-MX" sz="900" dirty="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521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7"/>
                  </a:ext>
                </a:extLst>
              </a:tr>
              <a:tr h="165430">
                <a:tc>
                  <a:txBody>
                    <a:bodyPr/>
                    <a:lstStyle/>
                    <a:p>
                      <a:pPr>
                        <a:lnSpc>
                          <a:spcPct val="115000"/>
                        </a:lnSpc>
                        <a:spcAft>
                          <a:spcPts val="0"/>
                        </a:spcAft>
                      </a:pPr>
                      <a:r>
                        <a:rPr lang="es-MX" sz="900" b="1" u="none" strike="noStrike" dirty="0" err="1">
                          <a:solidFill>
                            <a:schemeClr val="bg1"/>
                          </a:solidFill>
                          <a:latin typeface="Arial"/>
                          <a:ea typeface="Times New Roman"/>
                          <a:cs typeface="Times New Roman"/>
                        </a:rPr>
                        <a:t>Ukraine</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84.9</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46.2</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13168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2</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1900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11</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12000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2359</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8"/>
                  </a:ext>
                </a:extLst>
              </a:tr>
              <a:tr h="323164">
                <a:tc>
                  <a:txBody>
                    <a:bodyPr/>
                    <a:lstStyle/>
                    <a:p>
                      <a:pPr>
                        <a:lnSpc>
                          <a:spcPct val="115000"/>
                        </a:lnSpc>
                        <a:spcAft>
                          <a:spcPts val="0"/>
                        </a:spcAft>
                      </a:pPr>
                      <a:r>
                        <a:rPr lang="es-MX" sz="900" b="1" u="none" strike="noStrike" dirty="0" err="1" smtClean="0">
                          <a:solidFill>
                            <a:schemeClr val="bg1"/>
                          </a:solidFill>
                          <a:latin typeface="Arial"/>
                          <a:ea typeface="Times New Roman"/>
                          <a:cs typeface="Times New Roman"/>
                        </a:rPr>
                        <a:t>UnitedKingdom</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64.0</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18.1</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16</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10038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4</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6680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8920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1738</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29"/>
                  </a:ext>
                </a:extLst>
              </a:tr>
              <a:tr h="165430">
                <a:tc>
                  <a:txBody>
                    <a:bodyPr/>
                    <a:lstStyle/>
                    <a:p>
                      <a:pPr>
                        <a:lnSpc>
                          <a:spcPct val="115000"/>
                        </a:lnSpc>
                        <a:spcAft>
                          <a:spcPts val="0"/>
                        </a:spcAft>
                      </a:pPr>
                      <a:r>
                        <a:rPr lang="es-MX" sz="900" b="1" u="none" strike="noStrike" dirty="0">
                          <a:solidFill>
                            <a:schemeClr val="bg1"/>
                          </a:solidFill>
                          <a:latin typeface="Arial"/>
                          <a:ea typeface="Times New Roman"/>
                          <a:cs typeface="Times New Roman"/>
                        </a:rPr>
                        <a:t>USA</a:t>
                      </a:r>
                      <a:endParaRPr lang="es-MX" sz="900" dirty="0">
                        <a:solidFill>
                          <a:schemeClr val="bg1"/>
                        </a:solidFill>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a:latin typeface="Arial"/>
                          <a:ea typeface="Times New Roman"/>
                          <a:cs typeface="Times New Roman"/>
                        </a:rPr>
                        <a:t>770.7</a:t>
                      </a:r>
                      <a:endParaRPr lang="es-MX" sz="900">
                        <a:latin typeface="Calibri"/>
                        <a:ea typeface="Calibri"/>
                        <a:cs typeface="Times New Roman"/>
                      </a:endParaRPr>
                    </a:p>
                  </a:txBody>
                  <a:tcPr marL="9620" marR="9620" marT="3848" marB="3848" anchor="ctr">
                    <a:lnL>
                      <a:noFill/>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19.0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100</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99098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6018</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5</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6063</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a:latin typeface="Arial"/>
                          <a:ea typeface="Times New Roman"/>
                          <a:cs typeface="Times New Roman"/>
                        </a:rPr>
                        <a:t>17</a:t>
                      </a:r>
                      <a:endParaRPr lang="es-MX" sz="90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MX" sz="900">
                          <a:latin typeface="Arial"/>
                          <a:ea typeface="Times New Roman"/>
                          <a:cs typeface="Times New Roman"/>
                        </a:rPr>
                        <a:t>26000</a:t>
                      </a:r>
                      <a:endParaRPr lang="es-MX" sz="900">
                        <a:latin typeface="Calibri"/>
                        <a:ea typeface="Calibri"/>
                        <a:cs typeface="Times New Roman"/>
                      </a:endParaRPr>
                    </a:p>
                  </a:txBody>
                  <a:tcPr marL="9620" marR="9620" marT="3848" marB="3848"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MX" sz="900" dirty="0">
                          <a:latin typeface="Arial"/>
                          <a:ea typeface="Times New Roman"/>
                          <a:cs typeface="Times New Roman"/>
                        </a:rPr>
                        <a:t>18816</a:t>
                      </a:r>
                      <a:endParaRPr lang="es-MX" sz="900" dirty="0">
                        <a:latin typeface="Calibri"/>
                        <a:ea typeface="Calibri"/>
                        <a:cs typeface="Times New Roman"/>
                      </a:endParaRPr>
                    </a:p>
                  </a:txBody>
                  <a:tcPr marL="9620" marR="9620" marT="3848" marB="3848" anchor="ctr">
                    <a:lnL w="12700" cap="flat" cmpd="sng" algn="ctr">
                      <a:solidFill>
                        <a:srgbClr val="000000"/>
                      </a:solidFill>
                      <a:prstDash val="solid"/>
                      <a:round/>
                      <a:headEnd type="none" w="med" len="med"/>
                      <a:tailEnd type="none" w="med" len="med"/>
                    </a:lnL>
                    <a:lnR w="12700" cap="flat" cmpd="sng" algn="ctr">
                      <a:solidFill>
                        <a:srgbClr val="008751"/>
                      </a:solidFill>
                      <a:prstDash val="solid"/>
                      <a:round/>
                      <a:headEnd type="none" w="med" len="med"/>
                      <a:tailEnd type="none" w="med" len="med"/>
                    </a:lnR>
                    <a:lnT>
                      <a:noFill/>
                    </a:lnT>
                    <a:lnB>
                      <a:noFill/>
                    </a:lnB>
                  </a:tcPr>
                </a:tc>
                <a:extLst>
                  <a:ext uri="{0D108BD9-81ED-4DB2-BD59-A6C34878D82A}">
                    <a16:rowId xmlns:a16="http://schemas.microsoft.com/office/drawing/2014/main" val="10030"/>
                  </a:ext>
                </a:extLst>
              </a:tr>
              <a:tr h="212832">
                <a:tc>
                  <a:txBody>
                    <a:bodyPr/>
                    <a:lstStyle/>
                    <a:p>
                      <a:pPr algn="ctr">
                        <a:lnSpc>
                          <a:spcPct val="115000"/>
                        </a:lnSpc>
                        <a:spcAft>
                          <a:spcPts val="0"/>
                        </a:spcAft>
                      </a:pPr>
                      <a:r>
                        <a:rPr lang="es-MX" sz="800" b="1" dirty="0">
                          <a:solidFill>
                            <a:srgbClr val="FFFFFF"/>
                          </a:solidFill>
                          <a:latin typeface="Arial"/>
                          <a:ea typeface="Times New Roman"/>
                          <a:cs typeface="Times New Roman"/>
                        </a:rPr>
                        <a:t>WORLD**</a:t>
                      </a:r>
                      <a:endParaRPr lang="es-MX" sz="800" dirty="0">
                        <a:latin typeface="Calibri"/>
                        <a:ea typeface="Calibri"/>
                        <a:cs typeface="Times New Roman"/>
                      </a:endParaRPr>
                    </a:p>
                  </a:txBody>
                  <a:tcPr marL="9620" marR="9620" marT="3848" marB="3848" anchor="ctr">
                    <a:lnL w="12700" cap="flat" cmpd="sng" algn="ctr">
                      <a:solidFill>
                        <a:srgbClr val="008751"/>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2346</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c 11</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434</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374,348</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72</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76,338</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173</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188,755</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309</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a:solidFill>
                            <a:srgbClr val="FFFFFF"/>
                          </a:solidFill>
                          <a:latin typeface="Arial"/>
                          <a:ea typeface="Times New Roman"/>
                          <a:cs typeface="Times New Roman"/>
                        </a:rPr>
                        <a:t>346,370</a:t>
                      </a:r>
                      <a:endParaRPr lang="es-MX" sz="900">
                        <a:latin typeface="Calibri"/>
                        <a:ea typeface="Calibri"/>
                        <a:cs typeface="Times New Roman"/>
                      </a:endParaRPr>
                    </a:p>
                  </a:txBody>
                  <a:tcPr marL="9620" marR="9620" marT="3848" marB="3848" anchor="ctr">
                    <a:lnL>
                      <a:noFill/>
                    </a:lnL>
                    <a:lnR>
                      <a:noFill/>
                    </a:lnR>
                    <a:lnT>
                      <a:noFill/>
                    </a:lnT>
                    <a:lnB w="12700" cap="flat" cmpd="sng" algn="ctr">
                      <a:solidFill>
                        <a:srgbClr val="FFFFFF"/>
                      </a:solidFill>
                      <a:prstDash val="solid"/>
                      <a:round/>
                      <a:headEnd type="none" w="med" len="med"/>
                      <a:tailEnd type="none" w="med" len="med"/>
                    </a:lnB>
                    <a:solidFill>
                      <a:srgbClr val="008751"/>
                    </a:solidFill>
                  </a:tcPr>
                </a:tc>
                <a:tc>
                  <a:txBody>
                    <a:bodyPr/>
                    <a:lstStyle/>
                    <a:p>
                      <a:pPr algn="ctr">
                        <a:lnSpc>
                          <a:spcPct val="115000"/>
                        </a:lnSpc>
                        <a:spcAft>
                          <a:spcPts val="0"/>
                        </a:spcAft>
                      </a:pPr>
                      <a:r>
                        <a:rPr lang="es-MX" sz="900" b="1" dirty="0">
                          <a:solidFill>
                            <a:srgbClr val="FFFFFF"/>
                          </a:solidFill>
                          <a:latin typeface="Arial"/>
                          <a:ea typeface="Times New Roman"/>
                          <a:cs typeface="Times New Roman"/>
                        </a:rPr>
                        <a:t>65,908</a:t>
                      </a:r>
                      <a:endParaRPr lang="es-MX" sz="900" dirty="0">
                        <a:latin typeface="Calibri"/>
                        <a:ea typeface="Calibri"/>
                        <a:cs typeface="Times New Roman"/>
                      </a:endParaRPr>
                    </a:p>
                  </a:txBody>
                  <a:tcPr marL="9620" marR="9620" marT="3848" marB="3848" anchor="ctr">
                    <a:lnL>
                      <a:noFill/>
                    </a:lnL>
                    <a:lnR w="12700" cap="flat" cmpd="sng" algn="ctr">
                      <a:solidFill>
                        <a:srgbClr val="008751"/>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08751"/>
                    </a:solidFill>
                  </a:tcPr>
                </a:tc>
                <a:extLst>
                  <a:ext uri="{0D108BD9-81ED-4DB2-BD59-A6C34878D82A}">
                    <a16:rowId xmlns:a16="http://schemas.microsoft.com/office/drawing/2014/main" val="10031"/>
                  </a:ext>
                </a:extLst>
              </a:tr>
            </a:tbl>
          </a:graphicData>
        </a:graphic>
      </p:graphicFrame>
      <p:sp>
        <p:nvSpPr>
          <p:cNvPr id="4" name="3 Elipse"/>
          <p:cNvSpPr/>
          <p:nvPr/>
        </p:nvSpPr>
        <p:spPr>
          <a:xfrm>
            <a:off x="8027988" y="6308725"/>
            <a:ext cx="1008062" cy="5492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smtClean="0"/>
              <a:t>2014</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_Pic13"/>
          <p:cNvPicPr>
            <a:picLocks noChangeAspect="1" noChangeArrowheads="1"/>
          </p:cNvPicPr>
          <p:nvPr/>
        </p:nvPicPr>
        <p:blipFill>
          <a:blip r:embed="rId2" cstate="print"/>
          <a:srcRect/>
          <a:stretch>
            <a:fillRect/>
          </a:stretch>
        </p:blipFill>
        <p:spPr bwMode="auto">
          <a:xfrm>
            <a:off x="1187450" y="1484313"/>
            <a:ext cx="6656388" cy="3271837"/>
          </a:xfrm>
          <a:prstGeom prst="rect">
            <a:avLst/>
          </a:prstGeom>
          <a:noFill/>
          <a:ln w="9525">
            <a:solidFill>
              <a:schemeClr val="tx1"/>
            </a:solidFill>
            <a:miter lim="800000"/>
            <a:headEnd/>
            <a:tailEnd/>
          </a:ln>
        </p:spPr>
      </p:pic>
      <p:sp>
        <p:nvSpPr>
          <p:cNvPr id="41987" name="4 Rectángulo"/>
          <p:cNvSpPr>
            <a:spLocks noChangeArrowheads="1"/>
          </p:cNvSpPr>
          <p:nvPr/>
        </p:nvSpPr>
        <p:spPr bwMode="auto">
          <a:xfrm>
            <a:off x="179388" y="4941888"/>
            <a:ext cx="8496300" cy="1754187"/>
          </a:xfrm>
          <a:prstGeom prst="rect">
            <a:avLst/>
          </a:prstGeom>
          <a:noFill/>
          <a:ln w="9525">
            <a:noFill/>
            <a:miter lim="800000"/>
            <a:headEnd/>
            <a:tailEnd/>
          </a:ln>
        </p:spPr>
        <p:txBody>
          <a:bodyPr>
            <a:spAutoFit/>
          </a:bodyPr>
          <a:lstStyle/>
          <a:p>
            <a:r>
              <a:rPr lang="es-ES_tradnl"/>
              <a:t>El plutonio, es con mucho el más mortal de todos los desechos nucleares. En cantidades inferiores a una millonésima de gramo —una dosis invisible— es carcinógeno; menos de medio kilo, distribuido uniformemente, podría engendrar un cáncer de pulmón en todos los habitantes del mundo. Es terrorífico saber que cada reactor comercial produce anualmente entre 180 y 230 kilos de plutonio.</a:t>
            </a:r>
          </a:p>
          <a:p>
            <a:pPr algn="r"/>
            <a:r>
              <a:rPr lang="es-ES_tradnl" sz="1600" b="1"/>
              <a:t>Fritjof Capra, PhD, LHC </a:t>
            </a:r>
            <a:endParaRPr lang="es-MX" sz="1600" b="1"/>
          </a:p>
        </p:txBody>
      </p:sp>
      <p:sp>
        <p:nvSpPr>
          <p:cNvPr id="41988" name="Rectangle 7"/>
          <p:cNvSpPr>
            <a:spLocks noChangeArrowheads="1"/>
          </p:cNvSpPr>
          <p:nvPr/>
        </p:nvSpPr>
        <p:spPr bwMode="auto">
          <a:xfrm>
            <a:off x="0" y="549275"/>
            <a:ext cx="9144000" cy="922338"/>
          </a:xfrm>
          <a:prstGeom prst="rect">
            <a:avLst/>
          </a:prstGeom>
          <a:noFill/>
          <a:ln w="9525">
            <a:noFill/>
            <a:miter lim="800000"/>
            <a:headEnd/>
            <a:tailEnd/>
          </a:ln>
        </p:spPr>
        <p:txBody>
          <a:bodyPr anchor="ctr">
            <a:spAutoFit/>
          </a:bodyPr>
          <a:lstStyle/>
          <a:p>
            <a:pPr eaLnBrk="0" hangingPunct="0"/>
            <a:r>
              <a:rPr lang="es-ES_tradnl">
                <a:cs typeface="Times New Roman" pitchFamily="18" charset="0"/>
              </a:rPr>
              <a:t>La vida media del plutonio (Pu-239), es de 24.400 años. Si un gramo de plutonio es liberado en el medio ambiente, después de 500.000 años quedará aproximadamente un millonésimo de gramo, una cantidad diminuta pero aún tóxica.</a:t>
            </a:r>
            <a:endParaRPr lang="es-MX"/>
          </a:p>
        </p:txBody>
      </p:sp>
      <p:sp>
        <p:nvSpPr>
          <p:cNvPr id="41989"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dirty="0" smtClean="0">
                <a:solidFill>
                  <a:schemeClr val="bg1"/>
                </a:solidFill>
                <a:latin typeface="Times New Roman" pitchFamily="18" charset="0"/>
                <a:ea typeface="Adobe Song Std L" pitchFamily="18" charset="-128"/>
                <a:cs typeface="Times New Roman" pitchFamily="18" charset="0"/>
              </a:rPr>
              <a:t>COMBUSTIBLES NUCLEARES: EL </a:t>
            </a:r>
            <a:r>
              <a:rPr lang="es-MX" sz="2800" b="1" i="1" dirty="0">
                <a:solidFill>
                  <a:schemeClr val="bg1"/>
                </a:solidFill>
                <a:latin typeface="Times New Roman" pitchFamily="18" charset="0"/>
                <a:ea typeface="Adobe Song Std L" pitchFamily="18" charset="-128"/>
                <a:cs typeface="Times New Roman" pitchFamily="18" charset="0"/>
              </a:rPr>
              <a:t>PLUTONIO Pu</a:t>
            </a:r>
            <a:r>
              <a:rPr lang="es-MX" sz="2800" b="1" i="1" baseline="-25000" dirty="0">
                <a:solidFill>
                  <a:schemeClr val="bg1"/>
                </a:solidFill>
                <a:latin typeface="Times New Roman" pitchFamily="18" charset="0"/>
                <a:ea typeface="Adobe Song Std L" pitchFamily="18" charset="-128"/>
                <a:cs typeface="Times New Roman" pitchFamily="18" charset="0"/>
              </a:rPr>
              <a:t>239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3.bp.blogspot.com/-qEGx8pQqZAw/UCw_c-LRimI/AAAAAAAACVs/E97ZNFWI_pc/s1600/fukushima-nuclear-reactor1_0.jpg"/>
          <p:cNvPicPr>
            <a:picLocks noChangeAspect="1" noChangeArrowheads="1"/>
          </p:cNvPicPr>
          <p:nvPr/>
        </p:nvPicPr>
        <p:blipFill>
          <a:blip r:embed="rId2" cstate="print"/>
          <a:srcRect/>
          <a:stretch>
            <a:fillRect/>
          </a:stretch>
        </p:blipFill>
        <p:spPr bwMode="auto">
          <a:xfrm>
            <a:off x="827088" y="260350"/>
            <a:ext cx="6469062" cy="4032250"/>
          </a:xfrm>
          <a:prstGeom prst="rect">
            <a:avLst/>
          </a:prstGeom>
          <a:noFill/>
          <a:ln w="9525">
            <a:solidFill>
              <a:schemeClr val="tx1"/>
            </a:solidFill>
            <a:miter lim="800000"/>
            <a:headEnd/>
            <a:tailEnd/>
          </a:ln>
        </p:spPr>
      </p:pic>
      <p:sp>
        <p:nvSpPr>
          <p:cNvPr id="43011" name="4 Rectángulo"/>
          <p:cNvSpPr>
            <a:spLocks noChangeArrowheads="1"/>
          </p:cNvSpPr>
          <p:nvPr/>
        </p:nvSpPr>
        <p:spPr bwMode="auto">
          <a:xfrm>
            <a:off x="395288" y="4508500"/>
            <a:ext cx="7416800" cy="923925"/>
          </a:xfrm>
          <a:prstGeom prst="rect">
            <a:avLst/>
          </a:prstGeom>
          <a:noFill/>
          <a:ln w="9525">
            <a:noFill/>
            <a:miter lim="800000"/>
            <a:headEnd/>
            <a:tailEnd/>
          </a:ln>
        </p:spPr>
        <p:txBody>
          <a:bodyPr>
            <a:spAutoFit/>
          </a:bodyPr>
          <a:lstStyle/>
          <a:p>
            <a:r>
              <a:rPr lang="en-US"/>
              <a:t>…”even though it will take years before the true extent of casualties are known an early estimate of 38,700 additional unexplained deaths in Japan in just one year must be taken seriously….”, J. Mangano</a:t>
            </a:r>
            <a:endParaRPr lang="es-MX"/>
          </a:p>
        </p:txBody>
      </p:sp>
      <p:sp>
        <p:nvSpPr>
          <p:cNvPr id="43012" name="5 Rectángulo"/>
          <p:cNvSpPr>
            <a:spLocks noChangeArrowheads="1"/>
          </p:cNvSpPr>
          <p:nvPr/>
        </p:nvSpPr>
        <p:spPr bwMode="auto">
          <a:xfrm>
            <a:off x="468313" y="5516563"/>
            <a:ext cx="7416800" cy="647700"/>
          </a:xfrm>
          <a:prstGeom prst="rect">
            <a:avLst/>
          </a:prstGeom>
          <a:noFill/>
          <a:ln w="9525">
            <a:noFill/>
            <a:miter lim="800000"/>
            <a:headEnd/>
            <a:tailEnd/>
          </a:ln>
        </p:spPr>
        <p:txBody>
          <a:bodyPr>
            <a:spAutoFit/>
          </a:bodyPr>
          <a:lstStyle/>
          <a:p>
            <a:r>
              <a:rPr lang="en-US"/>
              <a:t>30 de mayo de 2011. Alemania anuncia el cierre programado de sus 17 reactores nucleares antes del año 2022.</a:t>
            </a:r>
            <a:endParaRPr lang="es-MX"/>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051050" y="1484313"/>
            <a:ext cx="4033838" cy="523875"/>
          </a:xfrm>
          <a:prstGeom prst="rect">
            <a:avLst/>
          </a:prstGeom>
          <a:solidFill>
            <a:schemeClr val="bg2">
              <a:lumMod val="40000"/>
              <a:lumOff val="60000"/>
            </a:schemeClr>
          </a:solidFill>
          <a:ln>
            <a:solidFill>
              <a:schemeClr val="tx1"/>
            </a:solidFill>
          </a:ln>
        </p:spPr>
        <p:txBody>
          <a:bodyPr>
            <a:spAutoFit/>
          </a:bodyPr>
          <a:lstStyle/>
          <a:p>
            <a:pPr algn="ctr" eaLnBrk="0" hangingPunct="0">
              <a:defRPr/>
            </a:pPr>
            <a:r>
              <a:rPr lang="es-ES" sz="2800" b="1" dirty="0">
                <a:latin typeface="Courier New" pitchFamily="49" charset="0"/>
                <a:cs typeface="Courier New" pitchFamily="49" charset="0"/>
              </a:rPr>
              <a:t>0 </a:t>
            </a:r>
            <a:r>
              <a:rPr lang="es-ES" sz="2800" b="1" dirty="0">
                <a:latin typeface="Arial"/>
                <a:cs typeface="Courier New" pitchFamily="49" charset="0"/>
              </a:rPr>
              <a:t>–</a:t>
            </a:r>
            <a:r>
              <a:rPr lang="es-ES" sz="2800" b="1" dirty="0">
                <a:latin typeface="Courier New" pitchFamily="49" charset="0"/>
                <a:cs typeface="Courier New" pitchFamily="49" charset="0"/>
              </a:rPr>
              <a:t> Desviación</a:t>
            </a:r>
            <a:endParaRPr lang="es-ES" sz="2800" b="1" dirty="0"/>
          </a:p>
        </p:txBody>
      </p:sp>
      <p:sp>
        <p:nvSpPr>
          <p:cNvPr id="44035" name="7 Rectángulo"/>
          <p:cNvSpPr>
            <a:spLocks noChangeArrowheads="1"/>
          </p:cNvSpPr>
          <p:nvPr/>
        </p:nvSpPr>
        <p:spPr bwMode="auto">
          <a:xfrm>
            <a:off x="2124075" y="3429000"/>
            <a:ext cx="4248150" cy="523875"/>
          </a:xfrm>
          <a:prstGeom prst="rect">
            <a:avLst/>
          </a:prstGeom>
          <a:solidFill>
            <a:srgbClr val="92D050"/>
          </a:solidFill>
          <a:ln w="9525">
            <a:solidFill>
              <a:schemeClr val="tx1"/>
            </a:solidFill>
            <a:miter lim="800000"/>
            <a:headEnd/>
            <a:tailEnd/>
          </a:ln>
        </p:spPr>
        <p:txBody>
          <a:bodyPr>
            <a:spAutoFit/>
          </a:bodyPr>
          <a:lstStyle/>
          <a:p>
            <a:pPr algn="ctr" eaLnBrk="0" hangingPunct="0"/>
            <a:r>
              <a:rPr lang="es-ES" sz="2800" b="1">
                <a:latin typeface="Courier New" pitchFamily="49" charset="0"/>
                <a:cs typeface="Courier New" pitchFamily="49" charset="0"/>
              </a:rPr>
              <a:t>1 </a:t>
            </a:r>
            <a:r>
              <a:rPr lang="es-ES" sz="2800" b="1">
                <a:cs typeface="Courier New" pitchFamily="49" charset="0"/>
              </a:rPr>
              <a:t>–</a:t>
            </a:r>
            <a:r>
              <a:rPr lang="es-ES" sz="2800" b="1">
                <a:latin typeface="Courier New" pitchFamily="49" charset="0"/>
                <a:cs typeface="Courier New" pitchFamily="49" charset="0"/>
              </a:rPr>
              <a:t> Anomalía</a:t>
            </a:r>
          </a:p>
        </p:txBody>
      </p:sp>
      <p:sp>
        <p:nvSpPr>
          <p:cNvPr id="44036" name="11 CuadroTexto"/>
          <p:cNvSpPr txBox="1">
            <a:spLocks noChangeArrowheads="1"/>
          </p:cNvSpPr>
          <p:nvPr/>
        </p:nvSpPr>
        <p:spPr bwMode="auto">
          <a:xfrm>
            <a:off x="1331913" y="4149725"/>
            <a:ext cx="5903912" cy="922338"/>
          </a:xfrm>
          <a:prstGeom prst="rect">
            <a:avLst/>
          </a:prstGeom>
          <a:noFill/>
          <a:ln w="9525">
            <a:noFill/>
            <a:miter lim="800000"/>
            <a:headEnd/>
            <a:tailEnd/>
          </a:ln>
        </p:spPr>
        <p:txBody>
          <a:bodyPr>
            <a:spAutoFit/>
          </a:bodyPr>
          <a:lstStyle/>
          <a:p>
            <a:pPr>
              <a:buFont typeface="Wingdings" pitchFamily="2" charset="2"/>
              <a:buChar char="Ø"/>
            </a:pPr>
            <a:r>
              <a:rPr lang="es-MX"/>
              <a:t>Sobreexposición accidental de un trabajador</a:t>
            </a:r>
          </a:p>
          <a:p>
            <a:pPr>
              <a:buFont typeface="Wingdings" pitchFamily="2" charset="2"/>
              <a:buChar char="Ø"/>
            </a:pPr>
            <a:r>
              <a:rPr lang="es-MX"/>
              <a:t>Detección de posibles fallas en sistemas de seguridad</a:t>
            </a:r>
          </a:p>
          <a:p>
            <a:pPr>
              <a:buFont typeface="Wingdings" pitchFamily="2" charset="2"/>
              <a:buChar char="Ø"/>
            </a:pPr>
            <a:r>
              <a:rPr lang="es-MX"/>
              <a:t>Robo de material radioactivo bien empacado</a:t>
            </a:r>
          </a:p>
        </p:txBody>
      </p:sp>
      <p:sp>
        <p:nvSpPr>
          <p:cNvPr id="44037" name="7 CuadroTexto"/>
          <p:cNvSpPr txBox="1">
            <a:spLocks noChangeArrowheads="1"/>
          </p:cNvSpPr>
          <p:nvPr/>
        </p:nvSpPr>
        <p:spPr bwMode="auto">
          <a:xfrm>
            <a:off x="0" y="0"/>
            <a:ext cx="9144000" cy="523875"/>
          </a:xfrm>
          <a:prstGeom prst="rect">
            <a:avLst/>
          </a:prstGeom>
          <a:solidFill>
            <a:schemeClr val="tx1"/>
          </a:solidFill>
          <a:ln w="9525">
            <a:noFill/>
            <a:miter lim="800000"/>
            <a:headEnd/>
            <a:tailEnd/>
          </a:ln>
        </p:spPr>
        <p:txBody>
          <a:bodyPr>
            <a:spAutoFit/>
          </a:bodyPr>
          <a:lstStyle/>
          <a:p>
            <a:r>
              <a:rPr lang="es-MX" sz="2800" b="1" i="1">
                <a:solidFill>
                  <a:schemeClr val="bg1"/>
                </a:solidFill>
                <a:latin typeface="Times New Roman" pitchFamily="18" charset="0"/>
                <a:ea typeface="Adobe Song Std L" pitchFamily="18" charset="-128"/>
                <a:cs typeface="Times New Roman" pitchFamily="18" charset="0"/>
              </a:rPr>
              <a:t>ESCALA INTERNACIONAL DE EVENTOS NUCLEARES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2587</Words>
  <Application>Microsoft Office PowerPoint</Application>
  <PresentationFormat>Presentación en pantalla (4:3)</PresentationFormat>
  <Paragraphs>766</Paragraphs>
  <Slides>32</Slides>
  <Notes>1</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44" baseType="lpstr">
      <vt:lpstr>Adobe Song Std L</vt:lpstr>
      <vt:lpstr>Arial</vt:lpstr>
      <vt:lpstr>Arial Rounded MT Bold</vt:lpstr>
      <vt:lpstr>Calibri</vt:lpstr>
      <vt:lpstr>Courier New</vt:lpstr>
      <vt:lpstr>Gill Sans</vt:lpstr>
      <vt:lpstr>Symbol</vt:lpstr>
      <vt:lpstr>Times New Roman</vt:lpstr>
      <vt:lpstr>Verdana</vt:lpstr>
      <vt:lpstr>Wingdings</vt:lpstr>
      <vt:lpstr>Tema de Office</vt:lpstr>
      <vt:lpstr>Equation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Röentgen (apellido Wilhelm Röentgen)</vt:lpstr>
      <vt:lpstr>Curie (apellido Pierre y Marie Curie, físicos franceses pioneros de radiología) </vt:lpstr>
      <vt:lpstr>Becquerel (apellido Henri Becquerel descubridor de la radioactividad. Francia) </vt:lpstr>
      <vt:lpstr>Presentación de PowerPoint</vt:lpstr>
      <vt:lpstr>Presentación de PowerPoint</vt:lpstr>
      <vt:lpstr>Gray (apellido Louis Harold Gray (1905-1965), físico. Reino Unido )</vt:lpstr>
      <vt:lpstr>Sievert (apellido Rolf Maximilian Sievert, Médico (1896-1966), sueco)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JALY Desktop</dc:creator>
  <cp:lastModifiedBy>JALY</cp:lastModifiedBy>
  <cp:revision>6</cp:revision>
  <dcterms:created xsi:type="dcterms:W3CDTF">2015-01-29T00:15:14Z</dcterms:created>
  <dcterms:modified xsi:type="dcterms:W3CDTF">2017-09-06T20:42:26Z</dcterms:modified>
</cp:coreProperties>
</file>