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8" r:id="rId2"/>
    <p:sldId id="258" r:id="rId3"/>
    <p:sldId id="257"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86" r:id="rId20"/>
    <p:sldId id="276" r:id="rId21"/>
    <p:sldId id="287"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86" autoAdjust="0"/>
  </p:normalViewPr>
  <p:slideViewPr>
    <p:cSldViewPr>
      <p:cViewPr varScale="1">
        <p:scale>
          <a:sx n="109" d="100"/>
          <a:sy n="109" d="100"/>
        </p:scale>
        <p:origin x="167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4"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image" Target="../media/image24.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4" Type="http://schemas.openxmlformats.org/officeDocument/2006/relationships/image" Target="../media/image2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pPr>
              <a:defRPr/>
            </a:pPr>
            <a:fld id="{644BF77C-AE8D-4E53-BFEA-C9F6B19E6CFD}" type="datetimeFigureOut">
              <a:rPr lang="es-MX"/>
              <a:pPr>
                <a:defRPr/>
              </a:pPr>
              <a:t>06/09/2017</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4A214986-3E5D-4FEC-8AC0-0DAD508B2FEF}" type="slidenum">
              <a:rPr lang="es-MX"/>
              <a:pPr>
                <a:defRPr/>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3142A9B9-6BE9-482C-9A7A-BA69248DEFDC}" type="datetimeFigureOut">
              <a:rPr lang="es-MX"/>
              <a:pPr>
                <a:defRPr/>
              </a:pPr>
              <a:t>06/09/2017</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E92B839D-97FC-4045-A0EA-EF7740B933F1}" type="slidenum">
              <a:rPr lang="es-MX"/>
              <a:pPr>
                <a:defRPr/>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D78E2E00-B374-4616-A9B1-0E934BEA3446}" type="datetimeFigureOut">
              <a:rPr lang="es-MX"/>
              <a:pPr>
                <a:defRPr/>
              </a:pPr>
              <a:t>06/09/2017</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5B232150-39CE-4566-B7D3-BB3A6BB401AE}" type="slidenum">
              <a:rPr lang="es-MX"/>
              <a:pPr>
                <a:defRPr/>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4E01D5F0-41A7-4D39-98D5-F12FAB64B979}" type="datetimeFigureOut">
              <a:rPr lang="es-MX"/>
              <a:pPr>
                <a:defRPr/>
              </a:pPr>
              <a:t>06/09/2017</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F2A9D0D2-11EF-4BBB-AF8A-F4B6243A2DE4}" type="slidenum">
              <a:rPr lang="es-MX"/>
              <a:pPr>
                <a:defRPr/>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EAE63075-C447-4D74-97C6-9E90D376228D}" type="datetimeFigureOut">
              <a:rPr lang="es-MX"/>
              <a:pPr>
                <a:defRPr/>
              </a:pPr>
              <a:t>06/09/2017</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165C5F96-E9E0-4AA1-8E46-CD36C9007645}" type="slidenum">
              <a:rPr lang="es-MX"/>
              <a:pPr>
                <a:defRPr/>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350AC29D-F6E7-4936-8E1C-83A9A1C90B6D}" type="datetimeFigureOut">
              <a:rPr lang="es-MX"/>
              <a:pPr>
                <a:defRPr/>
              </a:pPr>
              <a:t>06/09/2017</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4553BEB1-8BA2-4AF4-8DA2-5A2C4997F264}" type="slidenum">
              <a:rPr lang="es-MX"/>
              <a:pPr>
                <a:defRPr/>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4113F607-8198-4C35-9A79-EFC2D39F525D}" type="datetimeFigureOut">
              <a:rPr lang="es-MX"/>
              <a:pPr>
                <a:defRPr/>
              </a:pPr>
              <a:t>06/09/2017</a:t>
            </a:fld>
            <a:endParaRPr lang="es-MX"/>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pPr>
              <a:defRPr/>
            </a:pPr>
            <a:fld id="{1AA0ABAD-56FE-467A-B569-FEBA3B9CF774}" type="slidenum">
              <a:rPr lang="es-MX"/>
              <a:pPr>
                <a:defRPr/>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0F38F467-265D-4406-AD1C-672C736D11B3}" type="datetimeFigureOut">
              <a:rPr lang="es-MX"/>
              <a:pPr>
                <a:defRPr/>
              </a:pPr>
              <a:t>06/09/2017</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37BE38A6-6E4A-4D95-B4A9-FE5518F5003E}" type="slidenum">
              <a:rPr lang="es-MX"/>
              <a:pPr>
                <a:defRPr/>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035154C8-2552-494E-97AA-1D9D150EAEB0}" type="datetimeFigureOut">
              <a:rPr lang="es-MX"/>
              <a:pPr>
                <a:defRPr/>
              </a:pPr>
              <a:t>06/09/2017</a:t>
            </a:fld>
            <a:endParaRPr lang="es-MX"/>
          </a:p>
        </p:txBody>
      </p:sp>
      <p:sp>
        <p:nvSpPr>
          <p:cNvPr id="3" name="4 Marcador de pie de página"/>
          <p:cNvSpPr>
            <a:spLocks noGrp="1"/>
          </p:cNvSpPr>
          <p:nvPr>
            <p:ph type="ftr" sz="quarter" idx="11"/>
          </p:nvPr>
        </p:nvSpPr>
        <p:spPr/>
        <p:txBody>
          <a:bodyPr/>
          <a:lstStyle>
            <a:lvl1pPr>
              <a:defRPr/>
            </a:lvl1pPr>
          </a:lstStyle>
          <a:p>
            <a:pPr>
              <a:defRPr/>
            </a:pPr>
            <a:endParaRPr lang="es-MX"/>
          </a:p>
        </p:txBody>
      </p:sp>
      <p:sp>
        <p:nvSpPr>
          <p:cNvPr id="4" name="5 Marcador de número de diapositiva"/>
          <p:cNvSpPr>
            <a:spLocks noGrp="1"/>
          </p:cNvSpPr>
          <p:nvPr>
            <p:ph type="sldNum" sz="quarter" idx="12"/>
          </p:nvPr>
        </p:nvSpPr>
        <p:spPr/>
        <p:txBody>
          <a:bodyPr/>
          <a:lstStyle>
            <a:lvl1pPr>
              <a:defRPr/>
            </a:lvl1pPr>
          </a:lstStyle>
          <a:p>
            <a:pPr>
              <a:defRPr/>
            </a:pPr>
            <a:fld id="{C82215E7-7515-426B-81A8-DBB0A269B7AA}" type="slidenum">
              <a:rPr lang="es-MX"/>
              <a:pPr>
                <a:defRPr/>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F9409CAA-4438-49CC-B870-2E784356DF4B}" type="datetimeFigureOut">
              <a:rPr lang="es-MX"/>
              <a:pPr>
                <a:defRPr/>
              </a:pPr>
              <a:t>06/09/2017</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DB2F4553-E472-44A8-B63E-819A1BB7F74C}" type="slidenum">
              <a:rPr lang="es-MX"/>
              <a:pPr>
                <a:defRPr/>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9768C55-D41D-4EA9-96A3-3DB18F766AE0}" type="datetimeFigureOut">
              <a:rPr lang="es-MX"/>
              <a:pPr>
                <a:defRPr/>
              </a:pPr>
              <a:t>06/09/2017</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FB2760C0-CC08-40C2-97FB-00A9603FBCA9}" type="slidenum">
              <a:rPr lang="es-MX"/>
              <a:pPr>
                <a:defRPr/>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38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1638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39ABE0F9-AFD0-4672-9A15-87E556965FC9}" type="datetimeFigureOut">
              <a:rPr lang="es-MX"/>
              <a:pPr>
                <a:defRPr/>
              </a:pPr>
              <a:t>06/09/2017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78EB620-AF80-423A-9957-9AD92F853FF7}" type="slidenum">
              <a:rPr lang="es-MX"/>
              <a:pPr>
                <a:defRPr/>
              </a:pPr>
              <a:t>‹Nº›</a:t>
            </a:fld>
            <a:endParaRPr lang="es-MX"/>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3.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5.wmf"/><Relationship Id="rId5" Type="http://schemas.openxmlformats.org/officeDocument/2006/relationships/oleObject" Target="../embeddings/oleObject10.bin"/><Relationship Id="rId4" Type="http://schemas.openxmlformats.org/officeDocument/2006/relationships/image" Target="../media/image14.wmf"/></Relationships>
</file>

<file path=ppt/slides/_rels/slide13.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8.wmf"/><Relationship Id="rId5" Type="http://schemas.openxmlformats.org/officeDocument/2006/relationships/oleObject" Target="../embeddings/oleObject13.bin"/><Relationship Id="rId10" Type="http://schemas.openxmlformats.org/officeDocument/2006/relationships/image" Target="../media/image20.wmf"/><Relationship Id="rId4" Type="http://schemas.openxmlformats.org/officeDocument/2006/relationships/image" Target="../media/image17.wmf"/><Relationship Id="rId9" Type="http://schemas.openxmlformats.org/officeDocument/2006/relationships/oleObject" Target="../embeddings/oleObject15.bin"/></Relationships>
</file>

<file path=ppt/slides/_rels/slide14.xml.rels><?xml version="1.0" encoding="UTF-8" standalone="yes"?>
<Relationships xmlns="http://schemas.openxmlformats.org/package/2006/relationships"><Relationship Id="rId8" Type="http://schemas.openxmlformats.org/officeDocument/2006/relationships/image" Target="../media/image23.wmf"/><Relationship Id="rId13" Type="http://schemas.openxmlformats.org/officeDocument/2006/relationships/oleObject" Target="../embeddings/oleObject21.bin"/><Relationship Id="rId3" Type="http://schemas.openxmlformats.org/officeDocument/2006/relationships/oleObject" Target="../embeddings/oleObject16.bin"/><Relationship Id="rId7" Type="http://schemas.openxmlformats.org/officeDocument/2006/relationships/oleObject" Target="../embeddings/oleObject18.bin"/><Relationship Id="rId12" Type="http://schemas.openxmlformats.org/officeDocument/2006/relationships/image" Target="../media/image25.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2.wmf"/><Relationship Id="rId11" Type="http://schemas.openxmlformats.org/officeDocument/2006/relationships/oleObject" Target="../embeddings/oleObject20.bin"/><Relationship Id="rId5" Type="http://schemas.openxmlformats.org/officeDocument/2006/relationships/oleObject" Target="../embeddings/oleObject17.bin"/><Relationship Id="rId10" Type="http://schemas.openxmlformats.org/officeDocument/2006/relationships/image" Target="../media/image24.wmf"/><Relationship Id="rId4" Type="http://schemas.openxmlformats.org/officeDocument/2006/relationships/image" Target="../media/image21.wmf"/><Relationship Id="rId9" Type="http://schemas.openxmlformats.org/officeDocument/2006/relationships/oleObject" Target="../embeddings/oleObject19.bin"/><Relationship Id="rId14" Type="http://schemas.openxmlformats.org/officeDocument/2006/relationships/image" Target="../media/image26.wmf"/></Relationships>
</file>

<file path=ppt/slides/_rels/slide15.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8.wmf"/><Relationship Id="rId5" Type="http://schemas.openxmlformats.org/officeDocument/2006/relationships/oleObject" Target="../embeddings/oleObject23.bin"/><Relationship Id="rId10" Type="http://schemas.openxmlformats.org/officeDocument/2006/relationships/image" Target="../media/image20.wmf"/><Relationship Id="rId4" Type="http://schemas.openxmlformats.org/officeDocument/2006/relationships/image" Target="../media/image27.wmf"/><Relationship Id="rId9" Type="http://schemas.openxmlformats.org/officeDocument/2006/relationships/oleObject" Target="../embeddings/oleObject25.bin"/></Relationships>
</file>

<file path=ppt/slides/_rels/slide16.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26.bin"/><Relationship Id="rId7"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31.wmf"/><Relationship Id="rId5" Type="http://schemas.openxmlformats.org/officeDocument/2006/relationships/oleObject" Target="../embeddings/oleObject27.bin"/><Relationship Id="rId4" Type="http://schemas.openxmlformats.org/officeDocument/2006/relationships/image" Target="../media/image30.wmf"/></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3.w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29.bin"/><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13.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1.bin"/><Relationship Id="rId7" Type="http://schemas.openxmlformats.org/officeDocument/2006/relationships/image" Target="../media/image39.w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32.bin"/><Relationship Id="rId5" Type="http://schemas.openxmlformats.org/officeDocument/2006/relationships/image" Target="../media/image40.png"/><Relationship Id="rId4" Type="http://schemas.openxmlformats.org/officeDocument/2006/relationships/image" Target="../media/image13.wmf"/></Relationships>
</file>

<file path=ppt/slides/_rels/slide2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3.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4.bin"/><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6.bin"/><Relationship Id="rId4" Type="http://schemas.openxmlformats.org/officeDocument/2006/relationships/image" Target="../media/image7.wmf"/></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Título"/>
          <p:cNvSpPr>
            <a:spLocks noGrp="1"/>
          </p:cNvSpPr>
          <p:nvPr>
            <p:ph type="ctrTitle"/>
          </p:nvPr>
        </p:nvSpPr>
        <p:spPr>
          <a:xfrm>
            <a:off x="1547813" y="1628775"/>
            <a:ext cx="5972175" cy="720725"/>
          </a:xfrm>
        </p:spPr>
        <p:txBody>
          <a:bodyPr>
            <a:normAutofit fontScale="90000"/>
          </a:bodyPr>
          <a:lstStyle/>
          <a:p>
            <a:pPr>
              <a:spcBef>
                <a:spcPct val="20000"/>
              </a:spcBef>
              <a:defRPr/>
            </a:pPr>
            <a:r>
              <a:rPr lang="es-MX" dirty="0" smtClean="0"/>
              <a:t>INGENIERÍA TÉRMICA</a:t>
            </a:r>
            <a:endParaRPr lang="es-MX" dirty="0"/>
          </a:p>
        </p:txBody>
      </p:sp>
      <p:pic>
        <p:nvPicPr>
          <p:cNvPr id="2051" name="0 Imagen" descr="Fiuae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5 Subtítulo"/>
          <p:cNvSpPr>
            <a:spLocks noGrp="1"/>
          </p:cNvSpPr>
          <p:nvPr>
            <p:ph type="subTitle" idx="1"/>
          </p:nvPr>
        </p:nvSpPr>
        <p:spPr>
          <a:xfrm>
            <a:off x="1331913" y="4005263"/>
            <a:ext cx="6400800" cy="1655762"/>
          </a:xfrm>
        </p:spPr>
        <p:txBody>
          <a:bodyPr/>
          <a:lstStyle/>
          <a:p>
            <a:r>
              <a:rPr lang="es-MX" altLang="es-MX" sz="2800" smtClean="0"/>
              <a:t>Material Didáctico</a:t>
            </a:r>
          </a:p>
          <a:p>
            <a:r>
              <a:rPr lang="es-MX" altLang="es-MX" sz="2400" smtClean="0"/>
              <a:t>Dr. Jorge Alejandro Loza Yáñez</a:t>
            </a:r>
          </a:p>
          <a:p>
            <a:endParaRPr lang="es-MX" altLang="es-MX" smtClean="0"/>
          </a:p>
        </p:txBody>
      </p:sp>
      <p:sp>
        <p:nvSpPr>
          <p:cNvPr id="7" name="5 Subtítulo"/>
          <p:cNvSpPr txBox="1">
            <a:spLocks/>
          </p:cNvSpPr>
          <p:nvPr/>
        </p:nvSpPr>
        <p:spPr bwMode="auto">
          <a:xfrm>
            <a:off x="1476375" y="2276475"/>
            <a:ext cx="6400800" cy="1152525"/>
          </a:xfrm>
          <a:prstGeom prst="rect">
            <a:avLst/>
          </a:prstGeom>
          <a:noFill/>
          <a:ln w="9525">
            <a:noFill/>
            <a:miter lim="800000"/>
            <a:headEnd/>
            <a:tailEnd/>
          </a:ln>
        </p:spPr>
        <p:txBody>
          <a:bodyPr/>
          <a:lstStyle/>
          <a:p>
            <a:pPr algn="ctr">
              <a:spcBef>
                <a:spcPct val="20000"/>
              </a:spcBef>
              <a:buFont typeface="Arial" charset="0"/>
              <a:buNone/>
              <a:defRPr/>
            </a:pPr>
            <a:endParaRPr lang="es-MX" sz="3200" dirty="0">
              <a:solidFill>
                <a:schemeClr val="tx1">
                  <a:tint val="75000"/>
                </a:schemeClr>
              </a:solidFill>
              <a:latin typeface="+mn-lt"/>
            </a:endParaRPr>
          </a:p>
        </p:txBody>
      </p:sp>
      <p:sp>
        <p:nvSpPr>
          <p:cNvPr id="2054" name="9 CuadroTexto"/>
          <p:cNvSpPr txBox="1">
            <a:spLocks noChangeArrowheads="1"/>
          </p:cNvSpPr>
          <p:nvPr/>
        </p:nvSpPr>
        <p:spPr bwMode="auto">
          <a:xfrm>
            <a:off x="107950" y="5732463"/>
            <a:ext cx="87122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s-MX" altLang="es-MX" sz="1400" dirty="0"/>
              <a:t>Relación:</a:t>
            </a:r>
          </a:p>
          <a:p>
            <a:r>
              <a:rPr lang="es-MX" altLang="es-MX" sz="1400" dirty="0"/>
              <a:t>ISES. Ingeniería Térmica. L43912 </a:t>
            </a:r>
            <a:r>
              <a:rPr lang="es-MX" altLang="es-MX" dirty="0"/>
              <a:t>	</a:t>
            </a:r>
            <a:r>
              <a:rPr lang="es-MX" altLang="es-MX" sz="1400" dirty="0"/>
              <a:t>. Unidad de aprendizaje </a:t>
            </a:r>
            <a:r>
              <a:rPr lang="es-MX" altLang="es-MX" sz="1400" dirty="0" smtClean="0"/>
              <a:t>III</a:t>
            </a:r>
            <a:r>
              <a:rPr lang="es-MX" altLang="es-MX" sz="1400" dirty="0"/>
              <a:t>. </a:t>
            </a:r>
            <a:r>
              <a:rPr lang="es-MX" altLang="es-MX" sz="1400" dirty="0" smtClean="0"/>
              <a:t>Ciclos </a:t>
            </a:r>
            <a:r>
              <a:rPr lang="es-MX" altLang="es-MX" sz="1400" smtClean="0"/>
              <a:t>de potencia.</a:t>
            </a:r>
            <a:endParaRPr lang="es-MX" altLang="es-MX" sz="1400" dirty="0"/>
          </a:p>
        </p:txBody>
      </p:sp>
    </p:spTree>
    <p:extLst>
      <p:ext uri="{BB962C8B-B14F-4D97-AF65-F5344CB8AC3E}">
        <p14:creationId xmlns:p14="http://schemas.microsoft.com/office/powerpoint/2010/main" val="1440415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95288" y="0"/>
            <a:ext cx="8229600" cy="777875"/>
          </a:xfrm>
          <a:prstGeom prst="rect">
            <a:avLst/>
          </a:prstGeom>
        </p:spPr>
        <p:txBody>
          <a:bodyPr anchor="ctr">
            <a:normAutofit fontScale="85000" lnSpcReduction="10000"/>
          </a:bodyPr>
          <a:lstStyle/>
          <a:p>
            <a:pPr algn="ctr" fontAlgn="auto">
              <a:spcAft>
                <a:spcPts val="0"/>
              </a:spcAft>
              <a:defRPr/>
            </a:pPr>
            <a:r>
              <a:rPr lang="es-MX" sz="4400" dirty="0">
                <a:latin typeface="+mj-lt"/>
                <a:ea typeface="+mj-ea"/>
                <a:cs typeface="+mj-cs"/>
              </a:rPr>
              <a:t>Definiendo el coeficiente: El experimento </a:t>
            </a:r>
          </a:p>
        </p:txBody>
      </p:sp>
      <p:sp>
        <p:nvSpPr>
          <p:cNvPr id="5124" name="8 CuadroTexto"/>
          <p:cNvSpPr txBox="1">
            <a:spLocks noChangeArrowheads="1"/>
          </p:cNvSpPr>
          <p:nvPr/>
        </p:nvSpPr>
        <p:spPr bwMode="auto">
          <a:xfrm>
            <a:off x="323850" y="981075"/>
            <a:ext cx="8459788" cy="1384300"/>
          </a:xfrm>
          <a:prstGeom prst="rect">
            <a:avLst/>
          </a:prstGeom>
          <a:noFill/>
          <a:ln w="9525">
            <a:noFill/>
            <a:miter lim="800000"/>
            <a:headEnd/>
            <a:tailEnd/>
          </a:ln>
        </p:spPr>
        <p:txBody>
          <a:bodyPr>
            <a:spAutoFit/>
          </a:bodyPr>
          <a:lstStyle/>
          <a:p>
            <a:r>
              <a:rPr lang="es-MX" sz="2800">
                <a:latin typeface="Calibri" pitchFamily="34" charset="0"/>
              </a:rPr>
              <a:t>En una expansión isoentálpica, el experimento muestra de forma directa el cambio de la temperatura respecto a la presión:</a:t>
            </a:r>
          </a:p>
        </p:txBody>
      </p:sp>
      <p:graphicFrame>
        <p:nvGraphicFramePr>
          <p:cNvPr id="5122" name="Object 5"/>
          <p:cNvGraphicFramePr>
            <a:graphicFrameLocks noChangeAspect="1"/>
          </p:cNvGraphicFramePr>
          <p:nvPr/>
        </p:nvGraphicFramePr>
        <p:xfrm>
          <a:off x="2411413" y="2205038"/>
          <a:ext cx="4102100" cy="1069975"/>
        </p:xfrm>
        <a:graphic>
          <a:graphicData uri="http://schemas.openxmlformats.org/presentationml/2006/ole">
            <mc:AlternateContent xmlns:mc="http://schemas.openxmlformats.org/markup-compatibility/2006">
              <mc:Choice xmlns:v="urn:schemas-microsoft-com:vml" Requires="v">
                <p:oleObj spid="_x0000_s5127" name="Equation" r:id="rId3" imgW="1701720" imgH="444240" progId="Equation.DSMT4">
                  <p:embed/>
                </p:oleObj>
              </mc:Choice>
              <mc:Fallback>
                <p:oleObj name="Equation" r:id="rId3" imgW="1701720" imgH="44424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413" y="2205038"/>
                        <a:ext cx="4102100" cy="1069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6 CuadroTexto"/>
          <p:cNvSpPr txBox="1"/>
          <p:nvPr/>
        </p:nvSpPr>
        <p:spPr>
          <a:xfrm>
            <a:off x="323850" y="3644900"/>
            <a:ext cx="8459788" cy="2308225"/>
          </a:xfrm>
          <a:prstGeom prst="rect">
            <a:avLst/>
          </a:prstGeom>
          <a:noFill/>
          <a:ln>
            <a:solidFill>
              <a:schemeClr val="accent1">
                <a:shade val="50000"/>
              </a:schemeClr>
            </a:solidFill>
          </a:ln>
        </p:spPr>
        <p:txBody>
          <a:bodyPr>
            <a:spAutoFit/>
          </a:bodyPr>
          <a:lstStyle/>
          <a:p>
            <a:pPr fontAlgn="auto">
              <a:spcBef>
                <a:spcPts val="0"/>
              </a:spcBef>
              <a:spcAft>
                <a:spcPts val="0"/>
              </a:spcAft>
              <a:buFont typeface="Wingdings" pitchFamily="2" charset="2"/>
              <a:buChar char="ü"/>
              <a:defRPr/>
            </a:pPr>
            <a:r>
              <a:rPr lang="es-MX" sz="2400" dirty="0">
                <a:latin typeface="+mn-lt"/>
              </a:rPr>
              <a:t>Un valor positivo del coeficiente corresponde a un enfriamiento durante la expansión.</a:t>
            </a:r>
          </a:p>
          <a:p>
            <a:pPr fontAlgn="auto">
              <a:spcBef>
                <a:spcPts val="0"/>
              </a:spcBef>
              <a:spcAft>
                <a:spcPts val="0"/>
              </a:spcAft>
              <a:buFont typeface="Wingdings" pitchFamily="2" charset="2"/>
              <a:buChar char="ü"/>
              <a:defRPr/>
            </a:pPr>
            <a:r>
              <a:rPr lang="es-MX" sz="2400" dirty="0">
                <a:latin typeface="+mn-lt"/>
              </a:rPr>
              <a:t>Un valor negativo del coeficiente significa un calentamiento durante la expansión.</a:t>
            </a:r>
          </a:p>
          <a:p>
            <a:pPr fontAlgn="auto">
              <a:spcBef>
                <a:spcPts val="0"/>
              </a:spcBef>
              <a:spcAft>
                <a:spcPts val="0"/>
              </a:spcAft>
              <a:buFont typeface="Wingdings" pitchFamily="2" charset="2"/>
              <a:buChar char="ü"/>
              <a:defRPr/>
            </a:pPr>
            <a:r>
              <a:rPr lang="es-MX" sz="2400" dirty="0">
                <a:latin typeface="+mn-lt"/>
              </a:rPr>
              <a:t>Un valor del coeficiente igual a cero implica que no hay cambio en la temperatura.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95288" y="0"/>
            <a:ext cx="8229600" cy="777875"/>
          </a:xfrm>
          <a:prstGeom prst="rect">
            <a:avLst/>
          </a:prstGeom>
        </p:spPr>
        <p:txBody>
          <a:bodyPr anchor="ctr">
            <a:normAutofit/>
          </a:bodyPr>
          <a:lstStyle/>
          <a:p>
            <a:pPr algn="ctr" fontAlgn="auto">
              <a:spcAft>
                <a:spcPts val="0"/>
              </a:spcAft>
              <a:defRPr/>
            </a:pPr>
            <a:r>
              <a:rPr lang="es-MX" sz="4400" dirty="0">
                <a:latin typeface="+mj-lt"/>
                <a:ea typeface="+mj-ea"/>
                <a:cs typeface="+mj-cs"/>
              </a:rPr>
              <a:t>¡ Hechos !</a:t>
            </a:r>
          </a:p>
        </p:txBody>
      </p:sp>
      <p:sp>
        <p:nvSpPr>
          <p:cNvPr id="9" name="8 Rectángulo"/>
          <p:cNvSpPr/>
          <p:nvPr/>
        </p:nvSpPr>
        <p:spPr>
          <a:xfrm>
            <a:off x="0" y="549275"/>
            <a:ext cx="9144000" cy="7108825"/>
          </a:xfrm>
          <a:prstGeom prst="rect">
            <a:avLst/>
          </a:prstGeom>
        </p:spPr>
        <p:txBody>
          <a:bodyPr>
            <a:spAutoFit/>
          </a:bodyPr>
          <a:lstStyle/>
          <a:p>
            <a:pPr fontAlgn="auto">
              <a:spcBef>
                <a:spcPts val="0"/>
              </a:spcBef>
              <a:spcAft>
                <a:spcPts val="0"/>
              </a:spcAft>
              <a:defRPr/>
            </a:pPr>
            <a:r>
              <a:rPr lang="es-MX" sz="2400" dirty="0">
                <a:latin typeface="+mn-lt"/>
              </a:rPr>
              <a:t>Para condiciones adiabáticas (sin intercambio de calor entre el sistema y sus alrededores, existen las variantes:</a:t>
            </a:r>
          </a:p>
          <a:p>
            <a:pPr fontAlgn="auto">
              <a:spcBef>
                <a:spcPts val="0"/>
              </a:spcBef>
              <a:spcAft>
                <a:spcPts val="0"/>
              </a:spcAft>
              <a:defRPr/>
            </a:pPr>
            <a:endParaRPr lang="es-MX" sz="2400" dirty="0">
              <a:latin typeface="+mn-lt"/>
            </a:endParaRPr>
          </a:p>
          <a:p>
            <a:pPr marL="514350" indent="-514350" fontAlgn="auto">
              <a:spcBef>
                <a:spcPts val="0"/>
              </a:spcBef>
              <a:spcAft>
                <a:spcPts val="0"/>
              </a:spcAft>
              <a:buFontTx/>
              <a:buAutoNum type="arabicParenR"/>
              <a:defRPr/>
            </a:pPr>
            <a:r>
              <a:rPr lang="es-MX" sz="2400" dirty="0">
                <a:latin typeface="+mn-lt"/>
              </a:rPr>
              <a:t>Si el proceso es reversible (</a:t>
            </a:r>
            <a:r>
              <a:rPr lang="es-MX" sz="2400" dirty="0" err="1">
                <a:latin typeface="+mn-lt"/>
              </a:rPr>
              <a:t>i.e.</a:t>
            </a:r>
            <a:r>
              <a:rPr lang="es-MX" sz="2400" dirty="0">
                <a:latin typeface="+mn-lt"/>
              </a:rPr>
              <a:t> ocurre en equilibrio termodinámico en todas sus etapas). Se denomina expansión </a:t>
            </a:r>
            <a:r>
              <a:rPr lang="es-MX" sz="2400" dirty="0" err="1">
                <a:latin typeface="+mn-lt"/>
              </a:rPr>
              <a:t>isentrópica</a:t>
            </a:r>
            <a:r>
              <a:rPr lang="es-MX" sz="2400" dirty="0">
                <a:latin typeface="+mn-lt"/>
              </a:rPr>
              <a:t>. El fluido realiza trabajo positivo y su temperatura disminuye. Sólo concebible macroscópicamente </a:t>
            </a:r>
            <a:r>
              <a:rPr lang="es-MX" sz="2400" dirty="0">
                <a:latin typeface="Symbol" pitchFamily="18" charset="2"/>
              </a:rPr>
              <a:t>D</a:t>
            </a:r>
            <a:r>
              <a:rPr lang="es-MX" sz="2400" dirty="0">
                <a:latin typeface="+mn-lt"/>
              </a:rPr>
              <a:t>H = 0</a:t>
            </a:r>
          </a:p>
          <a:p>
            <a:pPr marL="514350" indent="-514350" fontAlgn="auto">
              <a:spcBef>
                <a:spcPts val="0"/>
              </a:spcBef>
              <a:spcAft>
                <a:spcPts val="0"/>
              </a:spcAft>
              <a:buFontTx/>
              <a:buAutoNum type="arabicParenR"/>
              <a:defRPr/>
            </a:pPr>
            <a:r>
              <a:rPr lang="es-MX" sz="2400" dirty="0">
                <a:latin typeface="+mn-lt"/>
              </a:rPr>
              <a:t>Si la expansión ocurre libremente, el fluido no absorbe ni emite calor, por lo que U se conserva. La temperatura de un gas ideal sería constante. La de un real podría aumentar o disminuir dependiendo de las condiciones iniciales de T y P.</a:t>
            </a:r>
          </a:p>
          <a:p>
            <a:pPr marL="514350" indent="-514350" fontAlgn="auto">
              <a:spcBef>
                <a:spcPts val="0"/>
              </a:spcBef>
              <a:spcAft>
                <a:spcPts val="0"/>
              </a:spcAft>
              <a:buFontTx/>
              <a:buAutoNum type="arabicParenR"/>
              <a:defRPr/>
            </a:pPr>
            <a:r>
              <a:rPr lang="es-MX" sz="2400" dirty="0">
                <a:latin typeface="+mn-lt"/>
              </a:rPr>
              <a:t>En todo caso la ENTALPÍA permanece CONSTANTE</a:t>
            </a:r>
          </a:p>
          <a:p>
            <a:pPr marL="514350" indent="-514350" fontAlgn="auto">
              <a:spcBef>
                <a:spcPts val="0"/>
              </a:spcBef>
              <a:spcAft>
                <a:spcPts val="0"/>
              </a:spcAft>
              <a:buFontTx/>
              <a:buAutoNum type="arabicParenR"/>
              <a:defRPr/>
            </a:pPr>
            <a:endParaRPr lang="es-MX" sz="2400" dirty="0">
              <a:latin typeface="+mn-lt"/>
            </a:endParaRPr>
          </a:p>
          <a:p>
            <a:pPr marL="514350" indent="-514350" fontAlgn="auto">
              <a:spcBef>
                <a:spcPts val="0"/>
              </a:spcBef>
              <a:spcAft>
                <a:spcPts val="0"/>
              </a:spcAft>
              <a:defRPr/>
            </a:pPr>
            <a:r>
              <a:rPr lang="es-MX" sz="2400" dirty="0">
                <a:latin typeface="+mn-lt"/>
              </a:rPr>
              <a:t>Todo gas real posee la denominada TEMPERATURA DE INVERSIÓN, toda expansión causa enfriamiento por debajo de dicha Temperatura y calentamiento en </a:t>
            </a:r>
            <a:r>
              <a:rPr lang="es-MX" sz="2400" dirty="0" smtClean="0">
                <a:latin typeface="+mn-lt"/>
              </a:rPr>
              <a:t>valores </a:t>
            </a:r>
            <a:r>
              <a:rPr lang="es-MX" sz="2400" dirty="0">
                <a:latin typeface="+mn-lt"/>
              </a:rPr>
              <a:t>más altos. Siempre y cuando la </a:t>
            </a:r>
            <a:r>
              <a:rPr lang="es-MX" sz="2400" dirty="0" smtClean="0">
                <a:latin typeface="+mn-lt"/>
              </a:rPr>
              <a:t>entalpía </a:t>
            </a:r>
            <a:r>
              <a:rPr lang="es-MX" sz="2400" dirty="0">
                <a:latin typeface="+mn-lt"/>
              </a:rPr>
              <a:t>sea constante.</a:t>
            </a:r>
          </a:p>
          <a:p>
            <a:pPr marL="514350" indent="-514350" fontAlgn="auto">
              <a:spcBef>
                <a:spcPts val="0"/>
              </a:spcBef>
              <a:spcAft>
                <a:spcPts val="0"/>
              </a:spcAft>
              <a:buFontTx/>
              <a:buAutoNum type="arabicParenR"/>
              <a:defRPr/>
            </a:pPr>
            <a:endParaRPr lang="es-MX" sz="2400" dirty="0">
              <a:latin typeface="+mn-lt"/>
            </a:endParaRPr>
          </a:p>
          <a:p>
            <a:pPr marL="514350" indent="-514350" fontAlgn="auto">
              <a:spcBef>
                <a:spcPts val="0"/>
              </a:spcBef>
              <a:spcAft>
                <a:spcPts val="0"/>
              </a:spcAft>
              <a:defRPr/>
            </a:pPr>
            <a:endParaRPr lang="es-MX" sz="2400" dirty="0">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95288" y="0"/>
            <a:ext cx="8229600" cy="777875"/>
          </a:xfrm>
          <a:prstGeom prst="rect">
            <a:avLst/>
          </a:prstGeom>
        </p:spPr>
        <p:txBody>
          <a:bodyPr anchor="ctr">
            <a:normAutofit/>
          </a:bodyPr>
          <a:lstStyle/>
          <a:p>
            <a:pPr algn="ctr" fontAlgn="auto">
              <a:spcAft>
                <a:spcPts val="0"/>
              </a:spcAft>
              <a:defRPr/>
            </a:pPr>
            <a:r>
              <a:rPr lang="es-MX" sz="4400" dirty="0">
                <a:latin typeface="+mj-lt"/>
                <a:ea typeface="+mj-ea"/>
                <a:cs typeface="+mj-cs"/>
              </a:rPr>
              <a:t>Demostración de H constante</a:t>
            </a:r>
          </a:p>
        </p:txBody>
      </p:sp>
      <p:sp>
        <p:nvSpPr>
          <p:cNvPr id="6150" name="8 CuadroTexto"/>
          <p:cNvSpPr txBox="1">
            <a:spLocks noChangeArrowheads="1"/>
          </p:cNvSpPr>
          <p:nvPr/>
        </p:nvSpPr>
        <p:spPr bwMode="auto">
          <a:xfrm>
            <a:off x="0" y="1052513"/>
            <a:ext cx="8893175" cy="523875"/>
          </a:xfrm>
          <a:prstGeom prst="rect">
            <a:avLst/>
          </a:prstGeom>
          <a:noFill/>
          <a:ln w="9525">
            <a:noFill/>
            <a:miter lim="800000"/>
            <a:headEnd/>
            <a:tailEnd/>
          </a:ln>
        </p:spPr>
        <p:txBody>
          <a:bodyPr>
            <a:spAutoFit/>
          </a:bodyPr>
          <a:lstStyle/>
          <a:p>
            <a:r>
              <a:rPr lang="es-MX" sz="2800">
                <a:latin typeface="Calibri" pitchFamily="34" charset="0"/>
              </a:rPr>
              <a:t>Aplicando balance de energía total para sistemas abiertos:</a:t>
            </a:r>
          </a:p>
        </p:txBody>
      </p:sp>
      <p:graphicFrame>
        <p:nvGraphicFramePr>
          <p:cNvPr id="6146" name="Object 2"/>
          <p:cNvGraphicFramePr>
            <a:graphicFrameLocks noChangeAspect="1"/>
          </p:cNvGraphicFramePr>
          <p:nvPr/>
        </p:nvGraphicFramePr>
        <p:xfrm>
          <a:off x="250825" y="1773238"/>
          <a:ext cx="8537575" cy="947737"/>
        </p:xfrm>
        <a:graphic>
          <a:graphicData uri="http://schemas.openxmlformats.org/presentationml/2006/ole">
            <mc:AlternateContent xmlns:mc="http://schemas.openxmlformats.org/markup-compatibility/2006">
              <mc:Choice xmlns:v="urn:schemas-microsoft-com:vml" Requires="v">
                <p:oleObj spid="_x0000_s6161" name="Equation" r:id="rId3" imgW="3543120" imgH="393480" progId="Equation.DSMT4">
                  <p:embed/>
                </p:oleObj>
              </mc:Choice>
              <mc:Fallback>
                <p:oleObj name="Equation" r:id="rId3" imgW="3543120" imgH="393480" progId="Equation.DSMT4">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773238"/>
                        <a:ext cx="8537575" cy="947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51" name="10 CuadroTexto"/>
          <p:cNvSpPr txBox="1">
            <a:spLocks noChangeArrowheads="1"/>
          </p:cNvSpPr>
          <p:nvPr/>
        </p:nvSpPr>
        <p:spPr bwMode="auto">
          <a:xfrm>
            <a:off x="250825" y="2852738"/>
            <a:ext cx="8642350" cy="1816100"/>
          </a:xfrm>
          <a:prstGeom prst="rect">
            <a:avLst/>
          </a:prstGeom>
          <a:noFill/>
          <a:ln w="9525">
            <a:noFill/>
            <a:miter lim="800000"/>
            <a:headEnd/>
            <a:tailEnd/>
          </a:ln>
        </p:spPr>
        <p:txBody>
          <a:bodyPr>
            <a:spAutoFit/>
          </a:bodyPr>
          <a:lstStyle/>
          <a:p>
            <a:r>
              <a:rPr lang="es-MX" sz="2800">
                <a:latin typeface="Calibri" pitchFamily="34" charset="0"/>
              </a:rPr>
              <a:t>Considerando que el fluido fluye muy lentamente, que el tubo es horizontal y no se encuentra inclinado, que el sistema está aislado adiabáticamente y que no existe trabajo mecánico:</a:t>
            </a:r>
          </a:p>
        </p:txBody>
      </p:sp>
      <p:graphicFrame>
        <p:nvGraphicFramePr>
          <p:cNvPr id="6147" name="Object 3"/>
          <p:cNvGraphicFramePr>
            <a:graphicFrameLocks noChangeAspect="1"/>
          </p:cNvGraphicFramePr>
          <p:nvPr/>
        </p:nvGraphicFramePr>
        <p:xfrm>
          <a:off x="2897188" y="5157788"/>
          <a:ext cx="3600450" cy="647700"/>
        </p:xfrm>
        <a:graphic>
          <a:graphicData uri="http://schemas.openxmlformats.org/presentationml/2006/ole">
            <mc:AlternateContent xmlns:mc="http://schemas.openxmlformats.org/markup-compatibility/2006">
              <mc:Choice xmlns:v="urn:schemas-microsoft-com:vml" Requires="v">
                <p:oleObj spid="_x0000_s6162" name="Equation" r:id="rId5" imgW="1269720" imgH="228600" progId="Equation.DSMT4">
                  <p:embed/>
                </p:oleObj>
              </mc:Choice>
              <mc:Fallback>
                <p:oleObj name="Equation" r:id="rId5" imgW="1269720" imgH="228600" progId="Equation.DSMT4">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7188" y="5157788"/>
                        <a:ext cx="3600450"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8" name="Object 4"/>
          <p:cNvGraphicFramePr>
            <a:graphicFrameLocks noChangeAspect="1"/>
          </p:cNvGraphicFramePr>
          <p:nvPr/>
        </p:nvGraphicFramePr>
        <p:xfrm>
          <a:off x="3995738" y="5949950"/>
          <a:ext cx="1549400" cy="647700"/>
        </p:xfrm>
        <a:graphic>
          <a:graphicData uri="http://schemas.openxmlformats.org/presentationml/2006/ole">
            <mc:AlternateContent xmlns:mc="http://schemas.openxmlformats.org/markup-compatibility/2006">
              <mc:Choice xmlns:v="urn:schemas-microsoft-com:vml" Requires="v">
                <p:oleObj spid="_x0000_s6163" name="Equation" r:id="rId7" imgW="545760" imgH="228600" progId="Equation.DSMT4">
                  <p:embed/>
                </p:oleObj>
              </mc:Choice>
              <mc:Fallback>
                <p:oleObj name="Equation" r:id="rId7" imgW="545760" imgH="228600"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95738" y="5949950"/>
                        <a:ext cx="1549400"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95288" y="0"/>
            <a:ext cx="8229600" cy="777875"/>
          </a:xfrm>
          <a:prstGeom prst="rect">
            <a:avLst/>
          </a:prstGeom>
        </p:spPr>
        <p:txBody>
          <a:bodyPr anchor="ctr">
            <a:normAutofit/>
          </a:bodyPr>
          <a:lstStyle/>
          <a:p>
            <a:pPr algn="ctr" fontAlgn="auto">
              <a:spcAft>
                <a:spcPts val="0"/>
              </a:spcAft>
              <a:defRPr/>
            </a:pPr>
            <a:r>
              <a:rPr lang="es-MX" sz="4400" dirty="0">
                <a:latin typeface="+mj-lt"/>
                <a:ea typeface="+mj-ea"/>
                <a:cs typeface="+mj-cs"/>
              </a:rPr>
              <a:t>El coeficiente para gases ideales</a:t>
            </a:r>
          </a:p>
        </p:txBody>
      </p:sp>
      <p:sp>
        <p:nvSpPr>
          <p:cNvPr id="7175" name="8 CuadroTexto"/>
          <p:cNvSpPr txBox="1">
            <a:spLocks noChangeArrowheads="1"/>
          </p:cNvSpPr>
          <p:nvPr/>
        </p:nvSpPr>
        <p:spPr bwMode="auto">
          <a:xfrm>
            <a:off x="0" y="765175"/>
            <a:ext cx="8893175" cy="461963"/>
          </a:xfrm>
          <a:prstGeom prst="rect">
            <a:avLst/>
          </a:prstGeom>
          <a:noFill/>
          <a:ln w="9525">
            <a:noFill/>
            <a:miter lim="800000"/>
            <a:headEnd/>
            <a:tailEnd/>
          </a:ln>
        </p:spPr>
        <p:txBody>
          <a:bodyPr>
            <a:spAutoFit/>
          </a:bodyPr>
          <a:lstStyle/>
          <a:p>
            <a:r>
              <a:rPr lang="es-MX" sz="2400">
                <a:latin typeface="Calibri" pitchFamily="34" charset="0"/>
              </a:rPr>
              <a:t>Se define H como función de Presión y temperatura</a:t>
            </a:r>
          </a:p>
        </p:txBody>
      </p:sp>
      <p:graphicFrame>
        <p:nvGraphicFramePr>
          <p:cNvPr id="7170" name="Object 5"/>
          <p:cNvGraphicFramePr>
            <a:graphicFrameLocks noChangeAspect="1"/>
          </p:cNvGraphicFramePr>
          <p:nvPr/>
        </p:nvGraphicFramePr>
        <p:xfrm>
          <a:off x="2268538" y="1341438"/>
          <a:ext cx="3627437" cy="874712"/>
        </p:xfrm>
        <a:graphic>
          <a:graphicData uri="http://schemas.openxmlformats.org/presentationml/2006/ole">
            <mc:AlternateContent xmlns:mc="http://schemas.openxmlformats.org/markup-compatibility/2006">
              <mc:Choice xmlns:v="urn:schemas-microsoft-com:vml" Requires="v">
                <p:oleObj spid="_x0000_s7190" name="Equation" r:id="rId3" imgW="1841400" imgH="444240" progId="Equation.DSMT4">
                  <p:embed/>
                </p:oleObj>
              </mc:Choice>
              <mc:Fallback>
                <p:oleObj name="Equation" r:id="rId3" imgW="1841400" imgH="44424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538" y="1341438"/>
                        <a:ext cx="3627437" cy="874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6" name="10 CuadroTexto"/>
          <p:cNvSpPr txBox="1">
            <a:spLocks noChangeArrowheads="1"/>
          </p:cNvSpPr>
          <p:nvPr/>
        </p:nvSpPr>
        <p:spPr bwMode="auto">
          <a:xfrm>
            <a:off x="250825" y="2349500"/>
            <a:ext cx="8642350" cy="522288"/>
          </a:xfrm>
          <a:prstGeom prst="rect">
            <a:avLst/>
          </a:prstGeom>
          <a:noFill/>
          <a:ln w="9525">
            <a:noFill/>
            <a:miter lim="800000"/>
            <a:headEnd/>
            <a:tailEnd/>
          </a:ln>
        </p:spPr>
        <p:txBody>
          <a:bodyPr>
            <a:spAutoFit/>
          </a:bodyPr>
          <a:lstStyle/>
          <a:p>
            <a:r>
              <a:rPr lang="es-MX" sz="2800">
                <a:latin typeface="Calibri" pitchFamily="34" charset="0"/>
              </a:rPr>
              <a:t>Para dH = 0 (experimento Joule Thomson)</a:t>
            </a:r>
          </a:p>
        </p:txBody>
      </p:sp>
      <p:graphicFrame>
        <p:nvGraphicFramePr>
          <p:cNvPr id="7171" name="Object 6"/>
          <p:cNvGraphicFramePr>
            <a:graphicFrameLocks noChangeAspect="1"/>
          </p:cNvGraphicFramePr>
          <p:nvPr/>
        </p:nvGraphicFramePr>
        <p:xfrm>
          <a:off x="2627313" y="2852738"/>
          <a:ext cx="3878262" cy="2030412"/>
        </p:xfrm>
        <a:graphic>
          <a:graphicData uri="http://schemas.openxmlformats.org/presentationml/2006/ole">
            <mc:AlternateContent xmlns:mc="http://schemas.openxmlformats.org/markup-compatibility/2006">
              <mc:Choice xmlns:v="urn:schemas-microsoft-com:vml" Requires="v">
                <p:oleObj spid="_x0000_s7191" name="Equation" r:id="rId5" imgW="1600200" imgH="838080" progId="Equation.DSMT4">
                  <p:embed/>
                </p:oleObj>
              </mc:Choice>
              <mc:Fallback>
                <p:oleObj name="Equation" r:id="rId5" imgW="1600200" imgH="83808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7313" y="2852738"/>
                        <a:ext cx="3878262" cy="2030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7" name="7 CuadroTexto"/>
          <p:cNvSpPr txBox="1">
            <a:spLocks noChangeArrowheads="1"/>
          </p:cNvSpPr>
          <p:nvPr/>
        </p:nvSpPr>
        <p:spPr bwMode="auto">
          <a:xfrm>
            <a:off x="179388" y="4941888"/>
            <a:ext cx="8640762" cy="522287"/>
          </a:xfrm>
          <a:prstGeom prst="rect">
            <a:avLst/>
          </a:prstGeom>
          <a:noFill/>
          <a:ln w="9525">
            <a:noFill/>
            <a:miter lim="800000"/>
            <a:headEnd/>
            <a:tailEnd/>
          </a:ln>
        </p:spPr>
        <p:txBody>
          <a:bodyPr>
            <a:spAutoFit/>
          </a:bodyPr>
          <a:lstStyle/>
          <a:p>
            <a:r>
              <a:rPr lang="es-MX" sz="2800">
                <a:latin typeface="Calibri" pitchFamily="34" charset="0"/>
              </a:rPr>
              <a:t>Se conoce que:</a:t>
            </a:r>
          </a:p>
        </p:txBody>
      </p:sp>
      <p:graphicFrame>
        <p:nvGraphicFramePr>
          <p:cNvPr id="7172" name="Object 4"/>
          <p:cNvGraphicFramePr>
            <a:graphicFrameLocks noChangeAspect="1"/>
          </p:cNvGraphicFramePr>
          <p:nvPr/>
        </p:nvGraphicFramePr>
        <p:xfrm>
          <a:off x="684213" y="5516563"/>
          <a:ext cx="1727200" cy="946150"/>
        </p:xfrm>
        <a:graphic>
          <a:graphicData uri="http://schemas.openxmlformats.org/presentationml/2006/ole">
            <mc:AlternateContent xmlns:mc="http://schemas.openxmlformats.org/markup-compatibility/2006">
              <mc:Choice xmlns:v="urn:schemas-microsoft-com:vml" Requires="v">
                <p:oleObj spid="_x0000_s7192" name="Equation" r:id="rId7" imgW="812520" imgH="444240" progId="Equation.DSMT4">
                  <p:embed/>
                </p:oleObj>
              </mc:Choice>
              <mc:Fallback>
                <p:oleObj name="Equation" r:id="rId7" imgW="812520" imgH="444240"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4213" y="5516563"/>
                        <a:ext cx="1727200" cy="946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173" name="Object 5"/>
          <p:cNvGraphicFramePr>
            <a:graphicFrameLocks noChangeAspect="1"/>
          </p:cNvGraphicFramePr>
          <p:nvPr/>
        </p:nvGraphicFramePr>
        <p:xfrm>
          <a:off x="4427538" y="5157788"/>
          <a:ext cx="2305050" cy="1504950"/>
        </p:xfrm>
        <a:graphic>
          <a:graphicData uri="http://schemas.openxmlformats.org/presentationml/2006/ole">
            <mc:AlternateContent xmlns:mc="http://schemas.openxmlformats.org/markup-compatibility/2006">
              <mc:Choice xmlns:v="urn:schemas-microsoft-com:vml" Requires="v">
                <p:oleObj spid="_x0000_s7193" name="Equation" r:id="rId9" imgW="990360" imgH="647640" progId="Equation.DSMT4">
                  <p:embed/>
                </p:oleObj>
              </mc:Choice>
              <mc:Fallback>
                <p:oleObj name="Equation" r:id="rId9" imgW="990360" imgH="647640"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27538" y="5157788"/>
                        <a:ext cx="2305050" cy="150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5" name="14 Conector recto de flecha"/>
          <p:cNvCxnSpPr/>
          <p:nvPr/>
        </p:nvCxnSpPr>
        <p:spPr>
          <a:xfrm rot="5400000">
            <a:off x="2627312" y="4581526"/>
            <a:ext cx="1368425" cy="1079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916238" y="6165850"/>
            <a:ext cx="15113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0" name="8 CuadroTexto"/>
          <p:cNvSpPr txBox="1">
            <a:spLocks noChangeArrowheads="1"/>
          </p:cNvSpPr>
          <p:nvPr/>
        </p:nvSpPr>
        <p:spPr bwMode="auto">
          <a:xfrm>
            <a:off x="0" y="0"/>
            <a:ext cx="8569325" cy="523875"/>
          </a:xfrm>
          <a:prstGeom prst="rect">
            <a:avLst/>
          </a:prstGeom>
          <a:noFill/>
          <a:ln w="9525">
            <a:noFill/>
            <a:miter lim="800000"/>
            <a:headEnd/>
            <a:tailEnd/>
          </a:ln>
        </p:spPr>
        <p:txBody>
          <a:bodyPr>
            <a:spAutoFit/>
          </a:bodyPr>
          <a:lstStyle/>
          <a:p>
            <a:r>
              <a:rPr lang="es-MX" sz="2800">
                <a:latin typeface="Calibri" pitchFamily="34" charset="0"/>
              </a:rPr>
              <a:t>De las relaciones termodinámicas</a:t>
            </a:r>
          </a:p>
        </p:txBody>
      </p:sp>
      <p:sp>
        <p:nvSpPr>
          <p:cNvPr id="8201" name="10 CuadroTexto"/>
          <p:cNvSpPr txBox="1">
            <a:spLocks noChangeArrowheads="1"/>
          </p:cNvSpPr>
          <p:nvPr/>
        </p:nvSpPr>
        <p:spPr bwMode="auto">
          <a:xfrm>
            <a:off x="395288" y="3573463"/>
            <a:ext cx="4176712" cy="522287"/>
          </a:xfrm>
          <a:prstGeom prst="rect">
            <a:avLst/>
          </a:prstGeom>
          <a:noFill/>
          <a:ln w="9525">
            <a:noFill/>
            <a:miter lim="800000"/>
            <a:headEnd/>
            <a:tailEnd/>
          </a:ln>
        </p:spPr>
        <p:txBody>
          <a:bodyPr>
            <a:spAutoFit/>
          </a:bodyPr>
          <a:lstStyle/>
          <a:p>
            <a:r>
              <a:rPr lang="es-MX" sz="2800">
                <a:latin typeface="Calibri" pitchFamily="34" charset="0"/>
              </a:rPr>
              <a:t>Por lo que:</a:t>
            </a:r>
          </a:p>
        </p:txBody>
      </p:sp>
      <p:graphicFrame>
        <p:nvGraphicFramePr>
          <p:cNvPr id="8194" name="Object 2"/>
          <p:cNvGraphicFramePr>
            <a:graphicFrameLocks noChangeAspect="1"/>
          </p:cNvGraphicFramePr>
          <p:nvPr/>
        </p:nvGraphicFramePr>
        <p:xfrm>
          <a:off x="684213" y="4005263"/>
          <a:ext cx="5111750" cy="1228725"/>
        </p:xfrm>
        <a:graphic>
          <a:graphicData uri="http://schemas.openxmlformats.org/presentationml/2006/ole">
            <mc:AlternateContent xmlns:mc="http://schemas.openxmlformats.org/markup-compatibility/2006">
              <mc:Choice xmlns:v="urn:schemas-microsoft-com:vml" Requires="v">
                <p:oleObj spid="_x0000_s8224" name="Equation" r:id="rId3" imgW="2031840" imgH="444240" progId="Equation.DSMT4">
                  <p:embed/>
                </p:oleObj>
              </mc:Choice>
              <mc:Fallback>
                <p:oleObj name="Equation" r:id="rId3" imgW="2031840" imgH="444240" progId="Equation.DSMT4">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4005263"/>
                        <a:ext cx="5111750" cy="1228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5" name="Object 3"/>
          <p:cNvGraphicFramePr>
            <a:graphicFrameLocks noChangeAspect="1"/>
          </p:cNvGraphicFramePr>
          <p:nvPr/>
        </p:nvGraphicFramePr>
        <p:xfrm>
          <a:off x="179388" y="549275"/>
          <a:ext cx="5473700" cy="2505075"/>
        </p:xfrm>
        <a:graphic>
          <a:graphicData uri="http://schemas.openxmlformats.org/presentationml/2006/ole">
            <mc:AlternateContent xmlns:mc="http://schemas.openxmlformats.org/markup-compatibility/2006">
              <mc:Choice xmlns:v="urn:schemas-microsoft-com:vml" Requires="v">
                <p:oleObj spid="_x0000_s8225" name="Equation" r:id="rId5" imgW="2412720" imgH="1104840" progId="Equation.DSMT4">
                  <p:embed/>
                </p:oleObj>
              </mc:Choice>
              <mc:Fallback>
                <p:oleObj name="Equation" r:id="rId5" imgW="2412720" imgH="1104840" progId="Equation.DSMT4">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388" y="549275"/>
                        <a:ext cx="5473700" cy="2505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6" name="Object 4"/>
          <p:cNvGraphicFramePr>
            <a:graphicFrameLocks noChangeAspect="1"/>
          </p:cNvGraphicFramePr>
          <p:nvPr/>
        </p:nvGraphicFramePr>
        <p:xfrm>
          <a:off x="6084888" y="333375"/>
          <a:ext cx="2808287" cy="1604963"/>
        </p:xfrm>
        <a:graphic>
          <a:graphicData uri="http://schemas.openxmlformats.org/presentationml/2006/ole">
            <mc:AlternateContent xmlns:mc="http://schemas.openxmlformats.org/markup-compatibility/2006">
              <mc:Choice xmlns:v="urn:schemas-microsoft-com:vml" Requires="v">
                <p:oleObj spid="_x0000_s8226" name="Equation" r:id="rId7" imgW="1155600" imgH="660240" progId="Equation.DSMT4">
                  <p:embed/>
                </p:oleObj>
              </mc:Choice>
              <mc:Fallback>
                <p:oleObj name="Equation" r:id="rId7" imgW="1155600" imgH="660240"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84888" y="333375"/>
                        <a:ext cx="2808287" cy="1604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7" name="Object 5"/>
          <p:cNvGraphicFramePr>
            <a:graphicFrameLocks noChangeAspect="1"/>
          </p:cNvGraphicFramePr>
          <p:nvPr/>
        </p:nvGraphicFramePr>
        <p:xfrm>
          <a:off x="5940425" y="2205038"/>
          <a:ext cx="3024188" cy="1892300"/>
        </p:xfrm>
        <a:graphic>
          <a:graphicData uri="http://schemas.openxmlformats.org/presentationml/2006/ole">
            <mc:AlternateContent xmlns:mc="http://schemas.openxmlformats.org/markup-compatibility/2006">
              <mc:Choice xmlns:v="urn:schemas-microsoft-com:vml" Requires="v">
                <p:oleObj spid="_x0000_s8227" name="Equation" r:id="rId9" imgW="1498320" imgH="838080" progId="Equation.DSMT4">
                  <p:embed/>
                </p:oleObj>
              </mc:Choice>
              <mc:Fallback>
                <p:oleObj name="Equation" r:id="rId9" imgW="1498320" imgH="838080"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40425" y="2205038"/>
                        <a:ext cx="3024188" cy="189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8377" name="Object 6"/>
          <p:cNvGraphicFramePr>
            <a:graphicFrameLocks noChangeAspect="1"/>
          </p:cNvGraphicFramePr>
          <p:nvPr/>
        </p:nvGraphicFramePr>
        <p:xfrm>
          <a:off x="3059113" y="5373688"/>
          <a:ext cx="5557837" cy="1228725"/>
        </p:xfrm>
        <a:graphic>
          <a:graphicData uri="http://schemas.openxmlformats.org/presentationml/2006/ole">
            <mc:AlternateContent xmlns:mc="http://schemas.openxmlformats.org/markup-compatibility/2006">
              <mc:Choice xmlns:v="urn:schemas-microsoft-com:vml" Requires="v">
                <p:oleObj spid="_x0000_s8228" name="Equation" r:id="rId11" imgW="2209680" imgH="444240" progId="Equation.DSMT4">
                  <p:embed/>
                </p:oleObj>
              </mc:Choice>
              <mc:Fallback>
                <p:oleObj name="Equation" r:id="rId11" imgW="2209680" imgH="444240" progId="Equation.DSMT4">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59113" y="5373688"/>
                        <a:ext cx="5557837" cy="1228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9" name="Object 7"/>
          <p:cNvGraphicFramePr>
            <a:graphicFrameLocks noChangeAspect="1"/>
          </p:cNvGraphicFramePr>
          <p:nvPr/>
        </p:nvGraphicFramePr>
        <p:xfrm>
          <a:off x="1187450" y="5516563"/>
          <a:ext cx="1223963" cy="1128712"/>
        </p:xfrm>
        <a:graphic>
          <a:graphicData uri="http://schemas.openxmlformats.org/presentationml/2006/ole">
            <mc:AlternateContent xmlns:mc="http://schemas.openxmlformats.org/markup-compatibility/2006">
              <mc:Choice xmlns:v="urn:schemas-microsoft-com:vml" Requires="v">
                <p:oleObj spid="_x0000_s8229" name="Equation" r:id="rId13" imgW="482400" imgH="444240" progId="Equation.DSMT4">
                  <p:embed/>
                </p:oleObj>
              </mc:Choice>
              <mc:Fallback>
                <p:oleObj name="Equation" r:id="rId13" imgW="482400" imgH="444240" progId="Equation.DSMT4">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87450" y="5516563"/>
                        <a:ext cx="1223963" cy="1128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02" name="13 CuadroTexto"/>
          <p:cNvSpPr txBox="1">
            <a:spLocks noChangeArrowheads="1"/>
          </p:cNvSpPr>
          <p:nvPr/>
        </p:nvSpPr>
        <p:spPr bwMode="auto">
          <a:xfrm>
            <a:off x="0" y="5084763"/>
            <a:ext cx="4176713" cy="523875"/>
          </a:xfrm>
          <a:prstGeom prst="rect">
            <a:avLst/>
          </a:prstGeom>
          <a:noFill/>
          <a:ln w="9525">
            <a:noFill/>
            <a:miter lim="800000"/>
            <a:headEnd/>
            <a:tailEnd/>
          </a:ln>
        </p:spPr>
        <p:txBody>
          <a:bodyPr>
            <a:spAutoFit/>
          </a:bodyPr>
          <a:lstStyle/>
          <a:p>
            <a:r>
              <a:rPr lang="es-MX" sz="2800">
                <a:latin typeface="Calibri" pitchFamily="34" charset="0"/>
              </a:rPr>
              <a:t>Ejercicio, obtener:</a:t>
            </a:r>
          </a:p>
        </p:txBody>
      </p:sp>
      <p:cxnSp>
        <p:nvCxnSpPr>
          <p:cNvPr id="16" name="15 Conector recto de flecha"/>
          <p:cNvCxnSpPr/>
          <p:nvPr/>
        </p:nvCxnSpPr>
        <p:spPr>
          <a:xfrm rot="5400000" flipH="1" flipV="1">
            <a:off x="4585494" y="5287169"/>
            <a:ext cx="1773237" cy="1368425"/>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8377"/>
                                        </p:tgtEl>
                                        <p:attrNameLst>
                                          <p:attrName>style.visibility</p:attrName>
                                        </p:attrNameLst>
                                      </p:cBhvr>
                                      <p:to>
                                        <p:strVal val="visible"/>
                                      </p:to>
                                    </p:set>
                                    <p:animEffect transition="in" filter="blinds(horizontal)">
                                      <p:cBhvr>
                                        <p:cTn id="7" dur="500"/>
                                        <p:tgtEl>
                                          <p:spTgt spid="58377"/>
                                        </p:tgtEl>
                                      </p:cBhvr>
                                    </p:animEffect>
                                  </p:childTnLst>
                                </p:cTn>
                              </p:par>
                              <p:par>
                                <p:cTn id="8" presetID="8"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diamond(in)">
                                      <p:cBhvr>
                                        <p:cTn id="10"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8 CuadroTexto"/>
          <p:cNvSpPr txBox="1">
            <a:spLocks noChangeArrowheads="1"/>
          </p:cNvSpPr>
          <p:nvPr/>
        </p:nvSpPr>
        <p:spPr bwMode="auto">
          <a:xfrm>
            <a:off x="0" y="0"/>
            <a:ext cx="8569325" cy="523875"/>
          </a:xfrm>
          <a:prstGeom prst="rect">
            <a:avLst/>
          </a:prstGeom>
          <a:noFill/>
          <a:ln w="9525">
            <a:noFill/>
            <a:miter lim="800000"/>
            <a:headEnd/>
            <a:tailEnd/>
          </a:ln>
        </p:spPr>
        <p:txBody>
          <a:bodyPr>
            <a:spAutoFit/>
          </a:bodyPr>
          <a:lstStyle/>
          <a:p>
            <a:r>
              <a:rPr lang="es-MX" sz="2800">
                <a:latin typeface="Calibri" pitchFamily="34" charset="0"/>
              </a:rPr>
              <a:t>Finalmente</a:t>
            </a:r>
          </a:p>
        </p:txBody>
      </p:sp>
      <p:sp>
        <p:nvSpPr>
          <p:cNvPr id="9223" name="10 CuadroTexto"/>
          <p:cNvSpPr txBox="1">
            <a:spLocks noChangeArrowheads="1"/>
          </p:cNvSpPr>
          <p:nvPr/>
        </p:nvSpPr>
        <p:spPr bwMode="auto">
          <a:xfrm>
            <a:off x="0" y="1989138"/>
            <a:ext cx="4176713" cy="522287"/>
          </a:xfrm>
          <a:prstGeom prst="rect">
            <a:avLst/>
          </a:prstGeom>
          <a:noFill/>
          <a:ln w="9525">
            <a:noFill/>
            <a:miter lim="800000"/>
            <a:headEnd/>
            <a:tailEnd/>
          </a:ln>
        </p:spPr>
        <p:txBody>
          <a:bodyPr>
            <a:spAutoFit/>
          </a:bodyPr>
          <a:lstStyle/>
          <a:p>
            <a:r>
              <a:rPr lang="es-MX" sz="2800">
                <a:latin typeface="Calibri" pitchFamily="34" charset="0"/>
              </a:rPr>
              <a:t>Sustituyendo</a:t>
            </a:r>
          </a:p>
        </p:txBody>
      </p:sp>
      <p:graphicFrame>
        <p:nvGraphicFramePr>
          <p:cNvPr id="9218" name="Object 9"/>
          <p:cNvGraphicFramePr>
            <a:graphicFrameLocks noChangeAspect="1"/>
          </p:cNvGraphicFramePr>
          <p:nvPr/>
        </p:nvGraphicFramePr>
        <p:xfrm>
          <a:off x="1763713" y="620713"/>
          <a:ext cx="3897312" cy="1228725"/>
        </p:xfrm>
        <a:graphic>
          <a:graphicData uri="http://schemas.openxmlformats.org/presentationml/2006/ole">
            <mc:AlternateContent xmlns:mc="http://schemas.openxmlformats.org/markup-compatibility/2006">
              <mc:Choice xmlns:v="urn:schemas-microsoft-com:vml" Requires="v">
                <p:oleObj spid="_x0000_s9238" name="Equation" r:id="rId3" imgW="1549080" imgH="444240" progId="Equation.DSMT4">
                  <p:embed/>
                </p:oleObj>
              </mc:Choice>
              <mc:Fallback>
                <p:oleObj name="Equation" r:id="rId3" imgW="1549080" imgH="444240" progId="Equation.DSMT4">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620713"/>
                        <a:ext cx="3897312" cy="1228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19" name="Object 10"/>
          <p:cNvGraphicFramePr>
            <a:graphicFrameLocks noChangeAspect="1"/>
          </p:cNvGraphicFramePr>
          <p:nvPr/>
        </p:nvGraphicFramePr>
        <p:xfrm>
          <a:off x="2268538" y="5729288"/>
          <a:ext cx="2124075" cy="1128712"/>
        </p:xfrm>
        <a:graphic>
          <a:graphicData uri="http://schemas.openxmlformats.org/presentationml/2006/ole">
            <mc:AlternateContent xmlns:mc="http://schemas.openxmlformats.org/markup-compatibility/2006">
              <mc:Choice xmlns:v="urn:schemas-microsoft-com:vml" Requires="v">
                <p:oleObj spid="_x0000_s9239" name="Equation" r:id="rId5" imgW="838080" imgH="444240" progId="Equation.DSMT4">
                  <p:embed/>
                </p:oleObj>
              </mc:Choice>
              <mc:Fallback>
                <p:oleObj name="Equation" r:id="rId5" imgW="838080" imgH="444240" progId="Equation.DSMT4">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68538" y="5729288"/>
                        <a:ext cx="2124075" cy="1128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4" name="13 CuadroTexto"/>
          <p:cNvSpPr txBox="1">
            <a:spLocks noChangeArrowheads="1"/>
          </p:cNvSpPr>
          <p:nvPr/>
        </p:nvSpPr>
        <p:spPr bwMode="auto">
          <a:xfrm>
            <a:off x="0" y="4221163"/>
            <a:ext cx="9144000" cy="1816100"/>
          </a:xfrm>
          <a:prstGeom prst="rect">
            <a:avLst/>
          </a:prstGeom>
          <a:noFill/>
          <a:ln w="9525">
            <a:noFill/>
            <a:miter lim="800000"/>
            <a:headEnd/>
            <a:tailEnd/>
          </a:ln>
        </p:spPr>
        <p:txBody>
          <a:bodyPr>
            <a:spAutoFit/>
          </a:bodyPr>
          <a:lstStyle/>
          <a:p>
            <a:r>
              <a:rPr lang="es-MX" sz="2800">
                <a:latin typeface="Calibri" pitchFamily="34" charset="0"/>
              </a:rPr>
              <a:t>El coeficiente de la derivada parcial puede ser obtenido a partir de cualquier ecuación de estado aplicada a gases, en ocasiones se define en función a un coeficiente de expansión térmica </a:t>
            </a:r>
            <a:r>
              <a:rPr lang="es-MX" sz="2800">
                <a:latin typeface="Symbol" pitchFamily="18" charset="2"/>
              </a:rPr>
              <a:t>a</a:t>
            </a:r>
            <a:r>
              <a:rPr lang="es-MX" sz="2800">
                <a:latin typeface="Calibri" pitchFamily="34" charset="0"/>
              </a:rPr>
              <a:t>.</a:t>
            </a:r>
          </a:p>
        </p:txBody>
      </p:sp>
      <p:graphicFrame>
        <p:nvGraphicFramePr>
          <p:cNvPr id="9220" name="Object 4"/>
          <p:cNvGraphicFramePr>
            <a:graphicFrameLocks noChangeAspect="1"/>
          </p:cNvGraphicFramePr>
          <p:nvPr/>
        </p:nvGraphicFramePr>
        <p:xfrm>
          <a:off x="3767138" y="2565400"/>
          <a:ext cx="2865437" cy="1504950"/>
        </p:xfrm>
        <a:graphic>
          <a:graphicData uri="http://schemas.openxmlformats.org/presentationml/2006/ole">
            <mc:AlternateContent xmlns:mc="http://schemas.openxmlformats.org/markup-compatibility/2006">
              <mc:Choice xmlns:v="urn:schemas-microsoft-com:vml" Requires="v">
                <p:oleObj spid="_x0000_s9240" name="Equation" r:id="rId7" imgW="1231560" imgH="647640" progId="Equation.DSMT4">
                  <p:embed/>
                </p:oleObj>
              </mc:Choice>
              <mc:Fallback>
                <p:oleObj name="Equation" r:id="rId7" imgW="1231560" imgH="647640"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67138" y="2565400"/>
                        <a:ext cx="2865437" cy="150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21" name="Object 5"/>
          <p:cNvGraphicFramePr>
            <a:graphicFrameLocks noChangeAspect="1"/>
          </p:cNvGraphicFramePr>
          <p:nvPr/>
        </p:nvGraphicFramePr>
        <p:xfrm>
          <a:off x="539750" y="2636838"/>
          <a:ext cx="2305050" cy="1504950"/>
        </p:xfrm>
        <a:graphic>
          <a:graphicData uri="http://schemas.openxmlformats.org/presentationml/2006/ole">
            <mc:AlternateContent xmlns:mc="http://schemas.openxmlformats.org/markup-compatibility/2006">
              <mc:Choice xmlns:v="urn:schemas-microsoft-com:vml" Requires="v">
                <p:oleObj spid="_x0000_s9241" name="Equation" r:id="rId9" imgW="990360" imgH="647640" progId="Equation.DSMT4">
                  <p:embed/>
                </p:oleObj>
              </mc:Choice>
              <mc:Fallback>
                <p:oleObj name="Equation" r:id="rId9" imgW="990360" imgH="647640"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9750" y="2636838"/>
                        <a:ext cx="2305050" cy="150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6" name="15 Conector recto de flecha"/>
          <p:cNvCxnSpPr/>
          <p:nvPr/>
        </p:nvCxnSpPr>
        <p:spPr>
          <a:xfrm flipV="1">
            <a:off x="3276600" y="3284538"/>
            <a:ext cx="1727200" cy="1008062"/>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8 CuadroTexto"/>
          <p:cNvSpPr txBox="1">
            <a:spLocks noChangeArrowheads="1"/>
          </p:cNvSpPr>
          <p:nvPr/>
        </p:nvSpPr>
        <p:spPr bwMode="auto">
          <a:xfrm>
            <a:off x="0" y="0"/>
            <a:ext cx="8569325" cy="523875"/>
          </a:xfrm>
          <a:prstGeom prst="rect">
            <a:avLst/>
          </a:prstGeom>
          <a:noFill/>
          <a:ln w="9525">
            <a:noFill/>
            <a:miter lim="800000"/>
            <a:headEnd/>
            <a:tailEnd/>
          </a:ln>
        </p:spPr>
        <p:txBody>
          <a:bodyPr>
            <a:spAutoFit/>
          </a:bodyPr>
          <a:lstStyle/>
          <a:p>
            <a:r>
              <a:rPr lang="es-MX" sz="2800">
                <a:latin typeface="Calibri" pitchFamily="34" charset="0"/>
              </a:rPr>
              <a:t>Por lo que el coeficiente JT se puede expresar como:</a:t>
            </a:r>
          </a:p>
        </p:txBody>
      </p:sp>
      <p:sp>
        <p:nvSpPr>
          <p:cNvPr id="10246" name="10 CuadroTexto"/>
          <p:cNvSpPr txBox="1">
            <a:spLocks noChangeArrowheads="1"/>
          </p:cNvSpPr>
          <p:nvPr/>
        </p:nvSpPr>
        <p:spPr bwMode="auto">
          <a:xfrm>
            <a:off x="0" y="1773238"/>
            <a:ext cx="9144000" cy="954087"/>
          </a:xfrm>
          <a:prstGeom prst="rect">
            <a:avLst/>
          </a:prstGeom>
          <a:noFill/>
          <a:ln w="9525">
            <a:noFill/>
            <a:miter lim="800000"/>
            <a:headEnd/>
            <a:tailEnd/>
          </a:ln>
        </p:spPr>
        <p:txBody>
          <a:bodyPr>
            <a:spAutoFit/>
          </a:bodyPr>
          <a:lstStyle/>
          <a:p>
            <a:r>
              <a:rPr lang="es-MX" sz="2800" b="1">
                <a:latin typeface="Calibri" pitchFamily="34" charset="0"/>
              </a:rPr>
              <a:t>Ejercicio: Demostrar que el coeficiente </a:t>
            </a:r>
            <a:r>
              <a:rPr lang="es-MX" sz="2800" b="1">
                <a:latin typeface="Symbol" pitchFamily="18" charset="2"/>
              </a:rPr>
              <a:t>a</a:t>
            </a:r>
            <a:r>
              <a:rPr lang="es-MX" sz="2800" b="1">
                <a:latin typeface="Calibri" pitchFamily="34" charset="0"/>
              </a:rPr>
              <a:t> es igual a T</a:t>
            </a:r>
            <a:r>
              <a:rPr lang="es-MX" sz="2800" b="1" baseline="30000">
                <a:latin typeface="Calibri" pitchFamily="34" charset="0"/>
              </a:rPr>
              <a:t>-1</a:t>
            </a:r>
            <a:r>
              <a:rPr lang="es-MX" sz="2800" b="1">
                <a:latin typeface="Calibri" pitchFamily="34" charset="0"/>
              </a:rPr>
              <a:t> para gases ideales</a:t>
            </a:r>
          </a:p>
        </p:txBody>
      </p:sp>
      <p:graphicFrame>
        <p:nvGraphicFramePr>
          <p:cNvPr id="10242" name="Object 8"/>
          <p:cNvGraphicFramePr>
            <a:graphicFrameLocks noChangeAspect="1"/>
          </p:cNvGraphicFramePr>
          <p:nvPr/>
        </p:nvGraphicFramePr>
        <p:xfrm>
          <a:off x="2051050" y="692150"/>
          <a:ext cx="4254500" cy="1003300"/>
        </p:xfrm>
        <a:graphic>
          <a:graphicData uri="http://schemas.openxmlformats.org/presentationml/2006/ole">
            <mc:AlternateContent xmlns:mc="http://schemas.openxmlformats.org/markup-compatibility/2006">
              <mc:Choice xmlns:v="urn:schemas-microsoft-com:vml" Requires="v">
                <p:oleObj spid="_x0000_s10257" name="Equation" r:id="rId3" imgW="1828800" imgH="431640" progId="Equation.DSMT4">
                  <p:embed/>
                </p:oleObj>
              </mc:Choice>
              <mc:Fallback>
                <p:oleObj name="Equation" r:id="rId3" imgW="1828800" imgH="431640" progId="Equation.DSMT4">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050" y="692150"/>
                        <a:ext cx="4254500" cy="1003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3"/>
          <p:cNvGraphicFramePr>
            <a:graphicFrameLocks noChangeAspect="1"/>
          </p:cNvGraphicFramePr>
          <p:nvPr/>
        </p:nvGraphicFramePr>
        <p:xfrm>
          <a:off x="539750" y="2708275"/>
          <a:ext cx="3311525" cy="4149725"/>
        </p:xfrm>
        <a:graphic>
          <a:graphicData uri="http://schemas.openxmlformats.org/presentationml/2006/ole">
            <mc:AlternateContent xmlns:mc="http://schemas.openxmlformats.org/markup-compatibility/2006">
              <mc:Choice xmlns:v="urn:schemas-microsoft-com:vml" Requires="v">
                <p:oleObj spid="_x0000_s10258" name="Equation" r:id="rId5" imgW="838080" imgH="1930320" progId="Equation.DSMT4">
                  <p:embed/>
                </p:oleObj>
              </mc:Choice>
              <mc:Fallback>
                <p:oleObj name="Equation" r:id="rId5" imgW="838080" imgH="1930320" progId="Equation.DSMT4">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50" y="2708275"/>
                        <a:ext cx="3311525" cy="4149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8615" name="Object 4"/>
          <p:cNvGraphicFramePr>
            <a:graphicFrameLocks noChangeAspect="1"/>
          </p:cNvGraphicFramePr>
          <p:nvPr/>
        </p:nvGraphicFramePr>
        <p:xfrm>
          <a:off x="4572000" y="5300663"/>
          <a:ext cx="4176713" cy="1201737"/>
        </p:xfrm>
        <a:graphic>
          <a:graphicData uri="http://schemas.openxmlformats.org/presentationml/2006/ole">
            <mc:AlternateContent xmlns:mc="http://schemas.openxmlformats.org/markup-compatibility/2006">
              <mc:Choice xmlns:v="urn:schemas-microsoft-com:vml" Requires="v">
                <p:oleObj spid="_x0000_s10259" name="Equation" r:id="rId7" imgW="1193760" imgH="558720" progId="Equation.DSMT4">
                  <p:embed/>
                </p:oleObj>
              </mc:Choice>
              <mc:Fallback>
                <p:oleObj name="Equation" r:id="rId7" imgW="1193760" imgH="558720"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0" y="5300663"/>
                        <a:ext cx="4176713" cy="1201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5" name="14 Conector recto de flecha"/>
          <p:cNvCxnSpPr/>
          <p:nvPr/>
        </p:nvCxnSpPr>
        <p:spPr>
          <a:xfrm rot="16200000" flipH="1">
            <a:off x="6984206" y="4833144"/>
            <a:ext cx="1008063" cy="504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5435600" y="3716338"/>
            <a:ext cx="2881313" cy="831850"/>
          </a:xfrm>
          <a:prstGeom prst="rect">
            <a:avLst/>
          </a:prstGeom>
          <a:noFill/>
          <a:ln>
            <a:solidFill>
              <a:schemeClr val="accent3">
                <a:lumMod val="50000"/>
              </a:schemeClr>
            </a:solidFill>
          </a:ln>
        </p:spPr>
        <p:txBody>
          <a:bodyPr>
            <a:spAutoFit/>
          </a:bodyPr>
          <a:lstStyle/>
          <a:p>
            <a:pPr algn="ctr" fontAlgn="auto">
              <a:spcBef>
                <a:spcPts val="0"/>
              </a:spcBef>
              <a:spcAft>
                <a:spcPts val="0"/>
              </a:spcAft>
              <a:defRPr/>
            </a:pPr>
            <a:r>
              <a:rPr lang="es-MX" sz="2400" b="1" dirty="0">
                <a:latin typeface="+mn-lt"/>
              </a:rPr>
              <a:t>Ley de los gases ideales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8615"/>
                                        </p:tgtEl>
                                        <p:attrNameLst>
                                          <p:attrName>style.visibility</p:attrName>
                                        </p:attrNameLst>
                                      </p:cBhvr>
                                      <p:to>
                                        <p:strVal val="visible"/>
                                      </p:to>
                                    </p:set>
                                    <p:animEffect transition="in" filter="box(in)">
                                      <p:cBhvr>
                                        <p:cTn id="12" dur="500"/>
                                        <p:tgtEl>
                                          <p:spTgt spid="6861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ox(in)">
                                      <p:cBhvr>
                                        <p:cTn id="17" dur="500"/>
                                        <p:tgtEl>
                                          <p:spTgt spid="15"/>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box(in)">
                                      <p:cBhvr>
                                        <p:cTn id="2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3" name="8 CuadroTexto"/>
          <p:cNvSpPr txBox="1">
            <a:spLocks noChangeArrowheads="1"/>
          </p:cNvSpPr>
          <p:nvPr/>
        </p:nvSpPr>
        <p:spPr bwMode="auto">
          <a:xfrm>
            <a:off x="323850" y="0"/>
            <a:ext cx="8569325" cy="523875"/>
          </a:xfrm>
          <a:prstGeom prst="rect">
            <a:avLst/>
          </a:prstGeom>
          <a:noFill/>
          <a:ln w="9525">
            <a:noFill/>
            <a:miter lim="800000"/>
            <a:headEnd/>
            <a:tailEnd/>
          </a:ln>
        </p:spPr>
        <p:txBody>
          <a:bodyPr>
            <a:spAutoFit/>
          </a:bodyPr>
          <a:lstStyle/>
          <a:p>
            <a:r>
              <a:rPr lang="es-MX" sz="2800">
                <a:latin typeface="Calibri" pitchFamily="34" charset="0"/>
              </a:rPr>
              <a:t>Para la ecuación de Van de Waals:</a:t>
            </a:r>
          </a:p>
        </p:txBody>
      </p:sp>
      <p:pic>
        <p:nvPicPr>
          <p:cNvPr id="11274" name="Picture 4" descr="\partial P"/>
          <p:cNvPicPr>
            <a:picLocks noChangeAspect="1" noChangeArrowheads="1"/>
          </p:cNvPicPr>
          <p:nvPr/>
        </p:nvPicPr>
        <p:blipFill>
          <a:blip r:embed="rId3" cstate="print"/>
          <a:srcRect/>
          <a:stretch>
            <a:fillRect/>
          </a:stretch>
        </p:blipFill>
        <p:spPr bwMode="auto">
          <a:xfrm>
            <a:off x="6870700" y="-136525"/>
            <a:ext cx="257175" cy="152400"/>
          </a:xfrm>
          <a:prstGeom prst="rect">
            <a:avLst/>
          </a:prstGeom>
          <a:noFill/>
          <a:ln w="9525">
            <a:noFill/>
            <a:miter lim="800000"/>
            <a:headEnd/>
            <a:tailEnd/>
          </a:ln>
        </p:spPr>
      </p:pic>
      <p:pic>
        <p:nvPicPr>
          <p:cNvPr id="11275" name="Picture 5" descr="\partial T"/>
          <p:cNvPicPr>
            <a:picLocks noChangeAspect="1" noChangeArrowheads="1"/>
          </p:cNvPicPr>
          <p:nvPr/>
        </p:nvPicPr>
        <p:blipFill>
          <a:blip r:embed="rId4" cstate="print"/>
          <a:srcRect/>
          <a:stretch>
            <a:fillRect/>
          </a:stretch>
        </p:blipFill>
        <p:spPr bwMode="auto">
          <a:xfrm>
            <a:off x="7156450" y="-136525"/>
            <a:ext cx="238125" cy="152400"/>
          </a:xfrm>
          <a:prstGeom prst="rect">
            <a:avLst/>
          </a:prstGeom>
          <a:noFill/>
          <a:ln w="9525">
            <a:noFill/>
            <a:miter lim="800000"/>
            <a:headEnd/>
            <a:tailEnd/>
          </a:ln>
        </p:spPr>
      </p:pic>
      <p:pic>
        <p:nvPicPr>
          <p:cNvPr id="11276" name="Picture 4" descr="http://wpcontent.answcdn.com/wikipedia/commons/thumb/8/8f/Joule-Thomson_curves_2.svg/400px-Joule-Thomson_curves_2.svg.png"/>
          <p:cNvPicPr>
            <a:picLocks noChangeAspect="1" noChangeArrowheads="1"/>
          </p:cNvPicPr>
          <p:nvPr/>
        </p:nvPicPr>
        <p:blipFill>
          <a:blip r:embed="rId5" cstate="print"/>
          <a:srcRect/>
          <a:stretch>
            <a:fillRect/>
          </a:stretch>
        </p:blipFill>
        <p:spPr bwMode="auto">
          <a:xfrm>
            <a:off x="-107950" y="981075"/>
            <a:ext cx="8888413" cy="5876925"/>
          </a:xfrm>
          <a:prstGeom prst="rect">
            <a:avLst/>
          </a:prstGeom>
          <a:noFill/>
          <a:ln w="9525">
            <a:noFill/>
            <a:miter lim="800000"/>
            <a:headEnd/>
            <a:tailEnd/>
          </a:ln>
        </p:spPr>
      </p:pic>
      <p:graphicFrame>
        <p:nvGraphicFramePr>
          <p:cNvPr id="11271" name="Object 8"/>
          <p:cNvGraphicFramePr>
            <a:graphicFrameLocks noChangeAspect="1"/>
          </p:cNvGraphicFramePr>
          <p:nvPr/>
        </p:nvGraphicFramePr>
        <p:xfrm>
          <a:off x="6264275" y="0"/>
          <a:ext cx="2879725" cy="1811338"/>
        </p:xfrm>
        <a:graphic>
          <a:graphicData uri="http://schemas.openxmlformats.org/presentationml/2006/ole">
            <mc:AlternateContent xmlns:mc="http://schemas.openxmlformats.org/markup-compatibility/2006">
              <mc:Choice xmlns:v="urn:schemas-microsoft-com:vml" Requires="v">
                <p:oleObj spid="_x0000_s11276" name="Equation" r:id="rId6" imgW="1028520" imgH="647640" progId="Equation.DSMT4">
                  <p:embed/>
                </p:oleObj>
              </mc:Choice>
              <mc:Fallback>
                <p:oleObj name="Equation" r:id="rId6" imgW="1028520" imgH="64764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64275" y="0"/>
                        <a:ext cx="2879725" cy="1811338"/>
                      </a:xfrm>
                      <a:prstGeom prst="rect">
                        <a:avLst/>
                      </a:prstGeom>
                      <a:solidFill>
                        <a:schemeClr val="bg2"/>
                      </a:solidFill>
                      <a:ln w="9525">
                        <a:solidFill>
                          <a:schemeClr val="tx1"/>
                        </a:solidFill>
                        <a:miter lim="800000"/>
                        <a:headEnd/>
                        <a:tailEnd/>
                      </a:ln>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4 Rectángulo"/>
          <p:cNvSpPr>
            <a:spLocks noChangeArrowheads="1"/>
          </p:cNvSpPr>
          <p:nvPr/>
        </p:nvSpPr>
        <p:spPr bwMode="auto">
          <a:xfrm>
            <a:off x="827584" y="1556792"/>
            <a:ext cx="7344816" cy="3785652"/>
          </a:xfrm>
          <a:prstGeom prst="rect">
            <a:avLst/>
          </a:prstGeom>
          <a:noFill/>
          <a:ln w="9525">
            <a:solidFill>
              <a:schemeClr val="accent1"/>
            </a:solidFill>
            <a:miter lim="800000"/>
            <a:headEnd/>
            <a:tailEnd/>
          </a:ln>
        </p:spPr>
        <p:txBody>
          <a:bodyPr wrap="square">
            <a:spAutoFit/>
          </a:bodyPr>
          <a:lstStyle/>
          <a:p>
            <a:pPr algn="just"/>
            <a:r>
              <a:rPr lang="es-MX" sz="2400" b="1" i="1">
                <a:latin typeface="Calibri" pitchFamily="34" charset="0"/>
              </a:rPr>
              <a:t>Mecanismo de enfriamiento: </a:t>
            </a:r>
            <a:r>
              <a:rPr lang="es-MX" sz="2400" i="1">
                <a:latin typeface="Calibri" pitchFamily="34" charset="0"/>
              </a:rPr>
              <a:t>A medida que un gas se expande, la distancia promedio de sus moléculas crece, debido a las fuerzas de atracción intermoleculares (van der Waals , todo aumento de distancia entre moléculas aumenta la Energía Potencial del sistema.</a:t>
            </a:r>
          </a:p>
          <a:p>
            <a:pPr algn="just"/>
            <a:r>
              <a:rPr lang="es-MX" sz="2400" i="1">
                <a:latin typeface="Calibri" pitchFamily="34" charset="0"/>
              </a:rPr>
              <a:t>Si no se extrae trabajo del sistema, y no se proporciona calor al sistema, entonces por el principio de conservación de energía, el aumento de la energía potencial implica una disminución de la energía cinética y por lo tanto un descenso de la temperatura.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3 Rectángulo"/>
          <p:cNvSpPr>
            <a:spLocks noChangeArrowheads="1"/>
          </p:cNvSpPr>
          <p:nvPr/>
        </p:nvSpPr>
        <p:spPr bwMode="auto">
          <a:xfrm>
            <a:off x="971600" y="1700808"/>
            <a:ext cx="7057479" cy="3416320"/>
          </a:xfrm>
          <a:prstGeom prst="rect">
            <a:avLst/>
          </a:prstGeom>
          <a:noFill/>
          <a:ln w="9525">
            <a:solidFill>
              <a:schemeClr val="accent1"/>
            </a:solidFill>
            <a:miter lim="800000"/>
            <a:headEnd/>
            <a:tailEnd/>
          </a:ln>
        </p:spPr>
        <p:txBody>
          <a:bodyPr wrap="square">
            <a:spAutoFit/>
          </a:bodyPr>
          <a:lstStyle/>
          <a:p>
            <a:pPr algn="just"/>
            <a:r>
              <a:rPr lang="es-MX" sz="2400" b="1" i="1">
                <a:latin typeface="Calibri" pitchFamily="34" charset="0"/>
              </a:rPr>
              <a:t>Mecanismo de calentamiento: </a:t>
            </a:r>
            <a:r>
              <a:rPr lang="es-MX" sz="2400" i="1">
                <a:latin typeface="Calibri" pitchFamily="34" charset="0"/>
              </a:rPr>
              <a:t>Durante las colisiones moleculares de un proceso de expansión, parte de la energía cinética se temporalmente convertida en energía potencial. A medida que la distancia promedio intermolecular aumenta hay menos colisiones lo que se traduce en una disminución en la energía potencial promedio. Nuevamente por principio de conservación de energía, la energía cinética aumenta, por lo que la temperatura se incrementa.</a:t>
            </a:r>
          </a:p>
        </p:txBody>
      </p:sp>
    </p:spTree>
    <p:extLst>
      <p:ext uri="{BB962C8B-B14F-4D97-AF65-F5344CB8AC3E}">
        <p14:creationId xmlns:p14="http://schemas.microsoft.com/office/powerpoint/2010/main" val="5278349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49648" y="2132856"/>
            <a:ext cx="7920880" cy="3168650"/>
          </a:xfrm>
        </p:spPr>
        <p:txBody>
          <a:bodyPr rtlCol="0">
            <a:normAutofit fontScale="85000" lnSpcReduction="20000"/>
          </a:bodyPr>
          <a:lstStyle/>
          <a:p>
            <a:pPr fontAlgn="auto">
              <a:spcAft>
                <a:spcPts val="0"/>
              </a:spcAft>
              <a:buFont typeface="Arial" pitchFamily="34" charset="0"/>
              <a:buChar char="•"/>
              <a:defRPr/>
            </a:pPr>
            <a:r>
              <a:rPr lang="es-MX" sz="2800" dirty="0" smtClean="0"/>
              <a:t>El comportamiento de la temperatura de un fluido durante un proceso de estrangulamiento (disminución de la presión) es descrito con el coeficiente Joule-</a:t>
            </a:r>
            <a:r>
              <a:rPr lang="es-MX" sz="2800" dirty="0" err="1" smtClean="0"/>
              <a:t>Thomson</a:t>
            </a:r>
            <a:r>
              <a:rPr lang="es-MX" sz="2800" dirty="0" smtClean="0"/>
              <a:t>.</a:t>
            </a:r>
          </a:p>
          <a:p>
            <a:pPr fontAlgn="auto">
              <a:spcAft>
                <a:spcPts val="0"/>
              </a:spcAft>
              <a:buFont typeface="Arial" pitchFamily="34" charset="0"/>
              <a:buChar char="•"/>
              <a:defRPr/>
            </a:pPr>
            <a:r>
              <a:rPr lang="es-MX" sz="2800" dirty="0" smtClean="0"/>
              <a:t>Por lo general, un fluido disminuye su temperatura durante un estrangulamiento, sin embargo, la temperatura puede ser invariante o inclusive aumentar en algunos casos.</a:t>
            </a:r>
          </a:p>
          <a:p>
            <a:pPr fontAlgn="auto">
              <a:spcAft>
                <a:spcPts val="0"/>
              </a:spcAft>
              <a:buFont typeface="Arial" pitchFamily="34" charset="0"/>
              <a:buChar char="•"/>
              <a:defRPr/>
            </a:pPr>
            <a:r>
              <a:rPr lang="es-MX" sz="2800" dirty="0" smtClean="0"/>
              <a:t>Se consideran procesos irreversibles.</a:t>
            </a:r>
          </a:p>
          <a:p>
            <a:pPr fontAlgn="auto">
              <a:spcAft>
                <a:spcPts val="0"/>
              </a:spcAft>
              <a:buFont typeface="Arial" pitchFamily="34" charset="0"/>
              <a:buChar char="•"/>
              <a:defRPr/>
            </a:pPr>
            <a:r>
              <a:rPr lang="es-MX" sz="2800" dirty="0" smtClean="0"/>
              <a:t>No existe una sucesión de estado de equilibrio cuando ocurre un proceso de estrangulamiento.</a:t>
            </a:r>
          </a:p>
          <a:p>
            <a:pPr marL="514350" indent="-514350" fontAlgn="auto">
              <a:spcAft>
                <a:spcPts val="0"/>
              </a:spcAft>
              <a:buFont typeface="Arial" pitchFamily="34" charset="0"/>
              <a:buNone/>
              <a:defRPr/>
            </a:pPr>
            <a:endParaRPr lang="es-MX" sz="2800" dirty="0" smtClean="0"/>
          </a:p>
          <a:p>
            <a:pPr marL="514350" indent="-514350" fontAlgn="auto">
              <a:spcAft>
                <a:spcPts val="0"/>
              </a:spcAft>
              <a:buFont typeface="Arial" pitchFamily="34" charset="0"/>
              <a:buNone/>
              <a:defRPr/>
            </a:pPr>
            <a:endParaRPr lang="es-MX" sz="2800" dirty="0"/>
          </a:p>
        </p:txBody>
      </p:sp>
      <p:sp>
        <p:nvSpPr>
          <p:cNvPr id="4" name="1 Título"/>
          <p:cNvSpPr txBox="1">
            <a:spLocks/>
          </p:cNvSpPr>
          <p:nvPr/>
        </p:nvSpPr>
        <p:spPr>
          <a:xfrm>
            <a:off x="395288" y="476250"/>
            <a:ext cx="8229600" cy="777875"/>
          </a:xfrm>
          <a:prstGeom prst="rect">
            <a:avLst/>
          </a:prstGeom>
        </p:spPr>
        <p:txBody>
          <a:bodyPr anchor="ctr">
            <a:normAutofit/>
          </a:bodyPr>
          <a:lstStyle/>
          <a:p>
            <a:pPr algn="ctr" fontAlgn="auto">
              <a:spcAft>
                <a:spcPts val="0"/>
              </a:spcAft>
              <a:defRPr/>
            </a:pPr>
            <a:r>
              <a:rPr lang="es-MX" sz="4400" dirty="0">
                <a:latin typeface="+mj-lt"/>
                <a:ea typeface="+mj-ea"/>
                <a:cs typeface="+mj-cs"/>
              </a:rPr>
              <a:t>Los procesos de estrangulamiento</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93812" y="764704"/>
            <a:ext cx="7956376" cy="3816424"/>
          </a:xfrm>
        </p:spPr>
        <p:txBody>
          <a:bodyPr rtlCol="0">
            <a:noAutofit/>
          </a:bodyPr>
          <a:lstStyle/>
          <a:p>
            <a:pPr fontAlgn="auto">
              <a:spcAft>
                <a:spcPts val="0"/>
              </a:spcAft>
              <a:buFont typeface="Arial" pitchFamily="34" charset="0"/>
              <a:buChar char="•"/>
              <a:defRPr/>
            </a:pPr>
            <a:r>
              <a:rPr lang="es-MX" sz="2400" dirty="0" smtClean="0"/>
              <a:t>Típicamente el coeficiente Joule-</a:t>
            </a:r>
            <a:r>
              <a:rPr lang="es-MX" sz="2400" dirty="0" err="1" smtClean="0"/>
              <a:t>Thomson</a:t>
            </a:r>
            <a:r>
              <a:rPr lang="es-MX" sz="2400" dirty="0" smtClean="0"/>
              <a:t> se expresa en unidades de:</a:t>
            </a:r>
          </a:p>
          <a:p>
            <a:pPr algn="ctr" fontAlgn="auto">
              <a:spcAft>
                <a:spcPts val="0"/>
              </a:spcAft>
              <a:buFont typeface="Arial" pitchFamily="34" charset="0"/>
              <a:buNone/>
              <a:defRPr/>
            </a:pPr>
            <a:r>
              <a:rPr lang="es-MX" sz="2400" b="1" baseline="30000" dirty="0" err="1" smtClean="0"/>
              <a:t>o</a:t>
            </a:r>
            <a:r>
              <a:rPr lang="es-MX" sz="2400" b="1" dirty="0" err="1" smtClean="0"/>
              <a:t>C</a:t>
            </a:r>
            <a:r>
              <a:rPr lang="es-MX" sz="2400" b="1" dirty="0" smtClean="0"/>
              <a:t> /bar      ó       K / Pa</a:t>
            </a:r>
          </a:p>
          <a:p>
            <a:pPr fontAlgn="auto">
              <a:spcAft>
                <a:spcPts val="0"/>
              </a:spcAft>
              <a:buFont typeface="Arial" pitchFamily="34" charset="0"/>
              <a:buChar char="•"/>
              <a:defRPr/>
            </a:pPr>
            <a:r>
              <a:rPr lang="es-MX" sz="2400" dirty="0" smtClean="0"/>
              <a:t>Todo comportamiento real de una gas predice un punto de inversión en el cual el valor del coeficiente </a:t>
            </a:r>
            <a:r>
              <a:rPr lang="es-MX" sz="2400" dirty="0" err="1" smtClean="0">
                <a:latin typeface="Symbol" pitchFamily="18" charset="2"/>
              </a:rPr>
              <a:t>m</a:t>
            </a:r>
            <a:r>
              <a:rPr lang="es-MX" sz="2400" baseline="-25000" dirty="0" err="1" smtClean="0"/>
              <a:t>JT</a:t>
            </a:r>
            <a:r>
              <a:rPr lang="es-MX" sz="2400" dirty="0" smtClean="0"/>
              <a:t> cambia de signo. La temperatura a la cuál ocurre dicho cambio se denomina </a:t>
            </a:r>
            <a:r>
              <a:rPr lang="es-MX" sz="2400" b="1" i="1" dirty="0" smtClean="0">
                <a:effectLst>
                  <a:outerShdw blurRad="38100" dist="38100" dir="2700000" algn="tl">
                    <a:srgbClr val="000000">
                      <a:alpha val="43137"/>
                    </a:srgbClr>
                  </a:outerShdw>
                </a:effectLst>
              </a:rPr>
              <a:t>Temperatura de Inversión Joule-</a:t>
            </a:r>
            <a:r>
              <a:rPr lang="es-MX" sz="2400" b="1" i="1" dirty="0" err="1" smtClean="0">
                <a:effectLst>
                  <a:outerShdw blurRad="38100" dist="38100" dir="2700000" algn="tl">
                    <a:srgbClr val="000000">
                      <a:alpha val="43137"/>
                    </a:srgbClr>
                  </a:outerShdw>
                </a:effectLst>
              </a:rPr>
              <a:t>Thomson</a:t>
            </a:r>
            <a:r>
              <a:rPr lang="es-MX" sz="2400" b="1" i="1" dirty="0" smtClean="0">
                <a:effectLst>
                  <a:outerShdw blurRad="38100" dist="38100" dir="2700000" algn="tl">
                    <a:srgbClr val="000000">
                      <a:alpha val="43137"/>
                    </a:srgbClr>
                  </a:outerShdw>
                </a:effectLst>
              </a:rPr>
              <a:t> </a:t>
            </a:r>
            <a:r>
              <a:rPr lang="es-MX" sz="2400" dirty="0" smtClean="0"/>
              <a:t>y su valor depende de la presión del gas justo antes de comenzar su expansión.</a:t>
            </a:r>
            <a:endParaRPr lang="es-MX" sz="2400" dirty="0"/>
          </a:p>
        </p:txBody>
      </p:sp>
      <p:graphicFrame>
        <p:nvGraphicFramePr>
          <p:cNvPr id="29699" name="Object 5"/>
          <p:cNvGraphicFramePr>
            <a:graphicFrameLocks noChangeAspect="1"/>
          </p:cNvGraphicFramePr>
          <p:nvPr>
            <p:extLst>
              <p:ext uri="{D42A27DB-BD31-4B8C-83A1-F6EECF244321}">
                <p14:modId xmlns:p14="http://schemas.microsoft.com/office/powerpoint/2010/main" val="1758482031"/>
              </p:ext>
            </p:extLst>
          </p:nvPr>
        </p:nvGraphicFramePr>
        <p:xfrm>
          <a:off x="2520950" y="5013176"/>
          <a:ext cx="4102100" cy="1069975"/>
        </p:xfrm>
        <a:graphic>
          <a:graphicData uri="http://schemas.openxmlformats.org/presentationml/2006/ole">
            <mc:AlternateContent xmlns:mc="http://schemas.openxmlformats.org/markup-compatibility/2006">
              <mc:Choice xmlns:v="urn:schemas-microsoft-com:vml" Requires="v">
                <p:oleObj spid="_x0000_s29704" name="Equation" r:id="rId3" imgW="1701720" imgH="444240" progId="Equation.DSMT4">
                  <p:embed/>
                </p:oleObj>
              </mc:Choice>
              <mc:Fallback>
                <p:oleObj name="Equation" r:id="rId3" imgW="1701720" imgH="44424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0950" y="5013176"/>
                        <a:ext cx="4102100" cy="1069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4 CuadroTexto"/>
          <p:cNvSpPr txBox="1">
            <a:spLocks noChangeArrowheads="1"/>
          </p:cNvSpPr>
          <p:nvPr/>
        </p:nvSpPr>
        <p:spPr bwMode="auto">
          <a:xfrm>
            <a:off x="1115616" y="1484784"/>
            <a:ext cx="6804248" cy="4016484"/>
          </a:xfrm>
          <a:prstGeom prst="rect">
            <a:avLst/>
          </a:prstGeom>
          <a:noFill/>
          <a:ln w="9525">
            <a:noFill/>
            <a:miter lim="800000"/>
            <a:headEnd/>
            <a:tailEnd/>
          </a:ln>
        </p:spPr>
        <p:txBody>
          <a:bodyPr wrap="square">
            <a:spAutoFit/>
          </a:bodyPr>
          <a:lstStyle/>
          <a:p>
            <a:pPr marL="457200" indent="-457200">
              <a:spcBef>
                <a:spcPts val="600"/>
              </a:spcBef>
              <a:buFontTx/>
              <a:buAutoNum type="arabicParenR"/>
            </a:pPr>
            <a:r>
              <a:rPr lang="es-MX" sz="2400" dirty="0">
                <a:latin typeface="Calibri" pitchFamily="34" charset="0"/>
              </a:rPr>
              <a:t>En toda expansión, el volumen aumenta, la presión disminuye por lo que </a:t>
            </a:r>
            <a:r>
              <a:rPr lang="es-MX" sz="2400" dirty="0">
                <a:latin typeface="Symbol" pitchFamily="18" charset="2"/>
              </a:rPr>
              <a:t>D</a:t>
            </a:r>
            <a:r>
              <a:rPr lang="es-MX" sz="2400" dirty="0">
                <a:latin typeface="Calibri" pitchFamily="34" charset="0"/>
              </a:rPr>
              <a:t>P &lt; </a:t>
            </a:r>
            <a:r>
              <a:rPr lang="es-MX" sz="2400" dirty="0" smtClean="0">
                <a:latin typeface="Calibri" pitchFamily="34" charset="0"/>
              </a:rPr>
              <a:t>0</a:t>
            </a:r>
            <a:endParaRPr lang="es-MX" sz="2400" dirty="0">
              <a:latin typeface="Calibri" pitchFamily="34" charset="0"/>
            </a:endParaRPr>
          </a:p>
          <a:p>
            <a:pPr marL="457200" indent="-457200">
              <a:spcBef>
                <a:spcPts val="600"/>
              </a:spcBef>
              <a:buFontTx/>
              <a:buAutoNum type="arabicParenR"/>
            </a:pPr>
            <a:r>
              <a:rPr lang="es-MX" sz="2400" dirty="0">
                <a:latin typeface="Calibri" pitchFamily="34" charset="0"/>
              </a:rPr>
              <a:t>Un </a:t>
            </a:r>
            <a:r>
              <a:rPr lang="es-MX" sz="2400" dirty="0" err="1">
                <a:latin typeface="Symbol" pitchFamily="18" charset="2"/>
              </a:rPr>
              <a:t>m</a:t>
            </a:r>
            <a:r>
              <a:rPr lang="es-MX" sz="2400" baseline="-25000" dirty="0" err="1">
                <a:latin typeface="Calibri" pitchFamily="34" charset="0"/>
              </a:rPr>
              <a:t>JT</a:t>
            </a:r>
            <a:r>
              <a:rPr lang="es-MX" sz="2400" dirty="0">
                <a:latin typeface="Calibri" pitchFamily="34" charset="0"/>
              </a:rPr>
              <a:t> &lt; 0 implica un </a:t>
            </a:r>
            <a:r>
              <a:rPr lang="es-MX" sz="2400" dirty="0">
                <a:latin typeface="Symbol" pitchFamily="18" charset="2"/>
              </a:rPr>
              <a:t>D</a:t>
            </a:r>
            <a:r>
              <a:rPr lang="es-MX" sz="2400" dirty="0">
                <a:latin typeface="Calibri" pitchFamily="34" charset="0"/>
              </a:rPr>
              <a:t>T &gt; 0. El gas se calienta al expandirse. La temperatura del gas por arriba de la temperatura de inversión.</a:t>
            </a:r>
          </a:p>
          <a:p>
            <a:pPr marL="457200" indent="-457200">
              <a:spcBef>
                <a:spcPts val="600"/>
              </a:spcBef>
              <a:buFontTx/>
              <a:buAutoNum type="arabicParenR"/>
            </a:pPr>
            <a:r>
              <a:rPr lang="es-MX" sz="2400" dirty="0">
                <a:latin typeface="Calibri" pitchFamily="34" charset="0"/>
              </a:rPr>
              <a:t>Un </a:t>
            </a:r>
            <a:r>
              <a:rPr lang="es-MX" sz="2400" dirty="0" err="1">
                <a:latin typeface="Symbol" pitchFamily="18" charset="2"/>
              </a:rPr>
              <a:t>m</a:t>
            </a:r>
            <a:r>
              <a:rPr lang="es-MX" sz="2400" baseline="-25000" dirty="0" err="1">
                <a:latin typeface="Calibri" pitchFamily="34" charset="0"/>
              </a:rPr>
              <a:t>JT</a:t>
            </a:r>
            <a:r>
              <a:rPr lang="es-MX" sz="2400" dirty="0">
                <a:latin typeface="Calibri" pitchFamily="34" charset="0"/>
              </a:rPr>
              <a:t> &gt; 0 implica un </a:t>
            </a:r>
            <a:r>
              <a:rPr lang="es-MX" sz="2400" dirty="0">
                <a:latin typeface="Symbol" pitchFamily="18" charset="2"/>
              </a:rPr>
              <a:t>D</a:t>
            </a:r>
            <a:r>
              <a:rPr lang="es-MX" sz="2400" dirty="0">
                <a:latin typeface="Calibri" pitchFamily="34" charset="0"/>
              </a:rPr>
              <a:t>T &lt; 0. El gas se enfría al expandirse. La temperatura del gas por abajo de la temperatura de inversión.</a:t>
            </a:r>
          </a:p>
          <a:p>
            <a:pPr marL="457200" indent="-457200">
              <a:spcBef>
                <a:spcPts val="600"/>
              </a:spcBef>
              <a:buFontTx/>
              <a:buAutoNum type="arabicParenR"/>
            </a:pPr>
            <a:r>
              <a:rPr lang="es-MX" sz="2400" dirty="0">
                <a:latin typeface="Calibri" pitchFamily="34" charset="0"/>
              </a:rPr>
              <a:t>Un </a:t>
            </a:r>
            <a:r>
              <a:rPr lang="es-MX" sz="2400" dirty="0" err="1">
                <a:latin typeface="Symbol" pitchFamily="18" charset="2"/>
              </a:rPr>
              <a:t>m</a:t>
            </a:r>
            <a:r>
              <a:rPr lang="es-MX" sz="2400" baseline="-25000" dirty="0" err="1">
                <a:latin typeface="Calibri" pitchFamily="34" charset="0"/>
              </a:rPr>
              <a:t>JT</a:t>
            </a:r>
            <a:r>
              <a:rPr lang="es-MX" sz="2400" dirty="0">
                <a:latin typeface="Calibri" pitchFamily="34" charset="0"/>
              </a:rPr>
              <a:t> = 0 implica un </a:t>
            </a:r>
            <a:r>
              <a:rPr lang="es-MX" sz="2400" dirty="0">
                <a:latin typeface="Symbol" pitchFamily="18" charset="2"/>
              </a:rPr>
              <a:t>D</a:t>
            </a:r>
            <a:r>
              <a:rPr lang="es-MX" sz="2400" dirty="0">
                <a:latin typeface="Calibri" pitchFamily="34" charset="0"/>
              </a:rPr>
              <a:t>T = 0</a:t>
            </a:r>
          </a:p>
          <a:p>
            <a:pPr marL="457200" indent="-457200"/>
            <a:r>
              <a:rPr lang="es-MX" sz="2400" dirty="0">
                <a:latin typeface="Calibri" pitchFamily="34" charset="0"/>
              </a:rPr>
              <a:t> </a:t>
            </a:r>
          </a:p>
        </p:txBody>
      </p:sp>
    </p:spTree>
    <p:extLst>
      <p:ext uri="{BB962C8B-B14F-4D97-AF65-F5344CB8AC3E}">
        <p14:creationId xmlns:p14="http://schemas.microsoft.com/office/powerpoint/2010/main" val="32191410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9 Imagen" descr="JouleThomson1.png"/>
          <p:cNvPicPr>
            <a:picLocks noChangeAspect="1"/>
          </p:cNvPicPr>
          <p:nvPr/>
        </p:nvPicPr>
        <p:blipFill>
          <a:blip r:embed="rId2" cstate="print"/>
          <a:srcRect/>
          <a:stretch>
            <a:fillRect/>
          </a:stretch>
        </p:blipFill>
        <p:spPr bwMode="auto">
          <a:xfrm>
            <a:off x="1116013" y="736600"/>
            <a:ext cx="6924675" cy="6121400"/>
          </a:xfrm>
          <a:prstGeom prst="rect">
            <a:avLst/>
          </a:prstGeom>
          <a:noFill/>
          <a:ln w="9525">
            <a:noFill/>
            <a:miter lim="800000"/>
            <a:headEnd/>
            <a:tailEnd/>
          </a:ln>
        </p:spPr>
      </p:pic>
      <p:pic>
        <p:nvPicPr>
          <p:cNvPr id="11" name="10 Imagen" descr="JouleThomson2.png"/>
          <p:cNvPicPr>
            <a:picLocks noChangeAspect="1"/>
          </p:cNvPicPr>
          <p:nvPr/>
        </p:nvPicPr>
        <p:blipFill>
          <a:blip r:embed="rId3" cstate="print"/>
          <a:srcRect/>
          <a:stretch>
            <a:fillRect/>
          </a:stretch>
        </p:blipFill>
        <p:spPr bwMode="auto">
          <a:xfrm>
            <a:off x="755650" y="333375"/>
            <a:ext cx="7345363" cy="6524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70" name="Object 5"/>
          <p:cNvGraphicFramePr>
            <a:graphicFrameLocks noChangeAspect="1"/>
          </p:cNvGraphicFramePr>
          <p:nvPr/>
        </p:nvGraphicFramePr>
        <p:xfrm>
          <a:off x="179388" y="188913"/>
          <a:ext cx="4102100" cy="1069975"/>
        </p:xfrm>
        <a:graphic>
          <a:graphicData uri="http://schemas.openxmlformats.org/presentationml/2006/ole">
            <mc:AlternateContent xmlns:mc="http://schemas.openxmlformats.org/markup-compatibility/2006">
              <mc:Choice xmlns:v="urn:schemas-microsoft-com:vml" Requires="v">
                <p:oleObj spid="_x0000_s32780" name="Equation" r:id="rId3" imgW="1701720" imgH="444240" progId="Equation.DSMT4">
                  <p:embed/>
                </p:oleObj>
              </mc:Choice>
              <mc:Fallback>
                <p:oleObj name="Equation" r:id="rId3" imgW="1701720" imgH="44424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188913"/>
                        <a:ext cx="4102100" cy="1069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772" name="4 CuadroTexto"/>
          <p:cNvSpPr txBox="1">
            <a:spLocks noChangeArrowheads="1"/>
          </p:cNvSpPr>
          <p:nvPr/>
        </p:nvSpPr>
        <p:spPr bwMode="auto">
          <a:xfrm>
            <a:off x="4572000" y="1989138"/>
            <a:ext cx="4572000" cy="2678112"/>
          </a:xfrm>
          <a:prstGeom prst="rect">
            <a:avLst/>
          </a:prstGeom>
          <a:noFill/>
          <a:ln w="9525">
            <a:noFill/>
            <a:miter lim="800000"/>
            <a:headEnd/>
            <a:tailEnd/>
          </a:ln>
        </p:spPr>
        <p:txBody>
          <a:bodyPr>
            <a:spAutoFit/>
          </a:bodyPr>
          <a:lstStyle/>
          <a:p>
            <a:r>
              <a:rPr lang="es-MX" sz="2400">
                <a:latin typeface="Calibri" pitchFamily="34" charset="0"/>
              </a:rPr>
              <a:t>El coeficiente JT representa matemáticamente la pendiente de las líneas con H  constante.</a:t>
            </a:r>
          </a:p>
          <a:p>
            <a:r>
              <a:rPr lang="es-MX" sz="2400">
                <a:latin typeface="Calibri" pitchFamily="34" charset="0"/>
              </a:rPr>
              <a:t>Un fluido con T y P fijas, tiene un H fija, por lo que se puede graficar en diagramas P-T conociendo el producto:</a:t>
            </a:r>
          </a:p>
        </p:txBody>
      </p:sp>
      <p:pic>
        <p:nvPicPr>
          <p:cNvPr id="32773" name="Picture 3"/>
          <p:cNvPicPr>
            <a:picLocks noChangeAspect="1" noChangeArrowheads="1"/>
          </p:cNvPicPr>
          <p:nvPr/>
        </p:nvPicPr>
        <p:blipFill>
          <a:blip r:embed="rId5" cstate="print"/>
          <a:srcRect/>
          <a:stretch>
            <a:fillRect/>
          </a:stretch>
        </p:blipFill>
        <p:spPr bwMode="auto">
          <a:xfrm>
            <a:off x="0" y="1673225"/>
            <a:ext cx="4543425" cy="5184775"/>
          </a:xfrm>
          <a:prstGeom prst="rect">
            <a:avLst/>
          </a:prstGeom>
          <a:noFill/>
          <a:ln w="9525">
            <a:noFill/>
            <a:miter lim="800000"/>
            <a:headEnd/>
            <a:tailEnd/>
          </a:ln>
        </p:spPr>
      </p:pic>
      <p:graphicFrame>
        <p:nvGraphicFramePr>
          <p:cNvPr id="32771" name="Object 3"/>
          <p:cNvGraphicFramePr>
            <a:graphicFrameLocks noChangeAspect="1"/>
          </p:cNvGraphicFramePr>
          <p:nvPr/>
        </p:nvGraphicFramePr>
        <p:xfrm>
          <a:off x="5003800" y="5013325"/>
          <a:ext cx="3600450" cy="647700"/>
        </p:xfrm>
        <a:graphic>
          <a:graphicData uri="http://schemas.openxmlformats.org/presentationml/2006/ole">
            <mc:AlternateContent xmlns:mc="http://schemas.openxmlformats.org/markup-compatibility/2006">
              <mc:Choice xmlns:v="urn:schemas-microsoft-com:vml" Requires="v">
                <p:oleObj spid="_x0000_s32781" name="Equation" r:id="rId6" imgW="1269720" imgH="228600" progId="Equation.DSMT4">
                  <p:embed/>
                </p:oleObj>
              </mc:Choice>
              <mc:Fallback>
                <p:oleObj name="Equation" r:id="rId6" imgW="1269720" imgH="22860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3800" y="5013325"/>
                        <a:ext cx="3600450"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3"/>
          <p:cNvPicPr>
            <a:picLocks noChangeAspect="1" noChangeArrowheads="1"/>
          </p:cNvPicPr>
          <p:nvPr/>
        </p:nvPicPr>
        <p:blipFill>
          <a:blip r:embed="rId2" cstate="print"/>
          <a:srcRect/>
          <a:stretch>
            <a:fillRect/>
          </a:stretch>
        </p:blipFill>
        <p:spPr bwMode="auto">
          <a:xfrm>
            <a:off x="0" y="260350"/>
            <a:ext cx="8731250" cy="5040313"/>
          </a:xfrm>
          <a:prstGeom prst="rect">
            <a:avLst/>
          </a:prstGeom>
          <a:noFill/>
          <a:ln w="9525">
            <a:noFill/>
            <a:miter lim="800000"/>
            <a:headEnd/>
            <a:tailEnd/>
          </a:ln>
        </p:spPr>
      </p:pic>
      <p:sp>
        <p:nvSpPr>
          <p:cNvPr id="46082" name="5 CuadroTexto"/>
          <p:cNvSpPr txBox="1">
            <a:spLocks noChangeArrowheads="1"/>
          </p:cNvSpPr>
          <p:nvPr/>
        </p:nvSpPr>
        <p:spPr bwMode="auto">
          <a:xfrm>
            <a:off x="5219700" y="2852738"/>
            <a:ext cx="3384550" cy="2586037"/>
          </a:xfrm>
          <a:prstGeom prst="rect">
            <a:avLst/>
          </a:prstGeom>
          <a:noFill/>
          <a:ln w="9525">
            <a:noFill/>
            <a:miter lim="800000"/>
            <a:headEnd/>
            <a:tailEnd/>
          </a:ln>
        </p:spPr>
        <p:txBody>
          <a:bodyPr>
            <a:spAutoFit/>
          </a:bodyPr>
          <a:lstStyle/>
          <a:p>
            <a:r>
              <a:rPr lang="es-MX">
                <a:latin typeface="Calibri" pitchFamily="34" charset="0"/>
              </a:rPr>
              <a:t>Aplicaciones:</a:t>
            </a:r>
          </a:p>
          <a:p>
            <a:r>
              <a:rPr lang="es-MX">
                <a:latin typeface="Calibri" pitchFamily="34" charset="0"/>
              </a:rPr>
              <a:t>Usualmente el efecto Joule Thomson se logra al permitir a un gas su expansión a través de una válvula (por lo general aislada), no se obtiene trabajo del gas mediante ningún dispositivo (i.e. como una turbina)</a:t>
            </a:r>
          </a:p>
          <a:p>
            <a:endParaRPr lang="es-MX">
              <a:latin typeface="Calibri"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5 CuadroTexto"/>
          <p:cNvSpPr txBox="1">
            <a:spLocks noChangeArrowheads="1"/>
          </p:cNvSpPr>
          <p:nvPr/>
        </p:nvSpPr>
        <p:spPr bwMode="auto">
          <a:xfrm>
            <a:off x="250825" y="260350"/>
            <a:ext cx="8137525" cy="5170488"/>
          </a:xfrm>
          <a:prstGeom prst="rect">
            <a:avLst/>
          </a:prstGeom>
          <a:noFill/>
          <a:ln w="9525">
            <a:noFill/>
            <a:miter lim="800000"/>
            <a:headEnd/>
            <a:tailEnd/>
          </a:ln>
        </p:spPr>
        <p:txBody>
          <a:bodyPr>
            <a:spAutoFit/>
          </a:bodyPr>
          <a:lstStyle/>
          <a:p>
            <a:r>
              <a:rPr lang="es-MX" sz="2400" b="1">
                <a:latin typeface="Calibri" pitchFamily="34" charset="0"/>
              </a:rPr>
              <a:t>Aplicaciones:</a:t>
            </a:r>
          </a:p>
          <a:p>
            <a:pPr>
              <a:buFont typeface="Arial" charset="0"/>
              <a:buChar char="•"/>
            </a:pPr>
            <a:r>
              <a:rPr lang="es-MX" sz="2400">
                <a:latin typeface="Calibri" pitchFamily="34" charset="0"/>
              </a:rPr>
              <a:t> Usualmente el efecto Joule Thomson se logra al permitir a un gas su expansión a través de una válvula (por lo general aislada), no se obtiene trabajo del gas mediante ningún dispositivo (i.e. como una turbina).</a:t>
            </a:r>
          </a:p>
          <a:p>
            <a:pPr>
              <a:buFont typeface="Arial" charset="0"/>
              <a:buChar char="•"/>
            </a:pPr>
            <a:r>
              <a:rPr lang="es-MX" sz="2400">
                <a:latin typeface="Calibri" pitchFamily="34" charset="0"/>
              </a:rPr>
              <a:t> Procedimiento estándar en la industria petroquímica donde el efecto de enfriamiento se utiliza para licuar gases (término usado en la industria para referir una condensación, no confundir con licuefacción o fusión: cambio de sólido a líquido). En este procedimiento, los gases se procesan a temperaturas más bajas de su temperatura de inversión (coeficiente JT &gt; 0)</a:t>
            </a:r>
          </a:p>
          <a:p>
            <a:pPr>
              <a:buFont typeface="Arial" charset="0"/>
              <a:buChar char="•"/>
            </a:pPr>
            <a:r>
              <a:rPr lang="es-MX" sz="2400">
                <a:latin typeface="Calibri" pitchFamily="34" charset="0"/>
              </a:rPr>
              <a:t> También usado en proceso criogénicos* (producción de oxígeno, nitrógeno y argón principalmente).</a:t>
            </a:r>
          </a:p>
          <a:p>
            <a:endParaRPr lang="es-MX">
              <a:latin typeface="Calibri" pitchFamily="34" charset="0"/>
            </a:endParaRPr>
          </a:p>
        </p:txBody>
      </p:sp>
      <p:sp>
        <p:nvSpPr>
          <p:cNvPr id="47106" name="3 CuadroTexto"/>
          <p:cNvSpPr txBox="1">
            <a:spLocks noChangeArrowheads="1"/>
          </p:cNvSpPr>
          <p:nvPr/>
        </p:nvSpPr>
        <p:spPr bwMode="auto">
          <a:xfrm>
            <a:off x="179388" y="5300663"/>
            <a:ext cx="8785225" cy="1200150"/>
          </a:xfrm>
          <a:prstGeom prst="rect">
            <a:avLst/>
          </a:prstGeom>
          <a:noFill/>
          <a:ln w="9525">
            <a:noFill/>
            <a:miter lim="800000"/>
            <a:headEnd/>
            <a:tailEnd/>
          </a:ln>
        </p:spPr>
        <p:txBody>
          <a:bodyPr>
            <a:spAutoFit/>
          </a:bodyPr>
          <a:lstStyle/>
          <a:p>
            <a:r>
              <a:rPr lang="es-MX">
                <a:latin typeface="Calibri" pitchFamily="34" charset="0"/>
              </a:rPr>
              <a:t>* </a:t>
            </a:r>
            <a:r>
              <a:rPr lang="es-MX" b="1">
                <a:latin typeface="Calibri" pitchFamily="34" charset="0"/>
              </a:rPr>
              <a:t>Criogénico:</a:t>
            </a:r>
            <a:r>
              <a:rPr lang="es-MX">
                <a:latin typeface="Calibri" pitchFamily="34" charset="0"/>
              </a:rPr>
              <a:t> Del griego Crios: Frío y Génesis: generación: Generación de frío. conjunto de técnicas utilizadas para enfriar un material a la temperatura de ebullición del nitrógeno o a temperaturas aún más bajas. La temperatura de ebullición del nitrógeno, es decir 77,36 K (o lo que es lo mismo -195,79 °C)</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3"/>
          <p:cNvPicPr>
            <a:picLocks noChangeAspect="1" noChangeArrowheads="1"/>
          </p:cNvPicPr>
          <p:nvPr/>
        </p:nvPicPr>
        <p:blipFill>
          <a:blip r:embed="rId2" cstate="print"/>
          <a:srcRect/>
          <a:stretch>
            <a:fillRect/>
          </a:stretch>
        </p:blipFill>
        <p:spPr bwMode="auto">
          <a:xfrm>
            <a:off x="2051050" y="1412875"/>
            <a:ext cx="5105400" cy="3970338"/>
          </a:xfrm>
          <a:prstGeom prst="rect">
            <a:avLst/>
          </a:prstGeom>
          <a:noFill/>
          <a:ln w="9525">
            <a:noFill/>
            <a:miter lim="800000"/>
            <a:headEnd/>
            <a:tailEnd/>
          </a:ln>
        </p:spPr>
      </p:pic>
      <p:sp>
        <p:nvSpPr>
          <p:cNvPr id="6" name="5 Llamada rectangular"/>
          <p:cNvSpPr/>
          <p:nvPr/>
        </p:nvSpPr>
        <p:spPr>
          <a:xfrm>
            <a:off x="179388" y="1989138"/>
            <a:ext cx="1655762" cy="863600"/>
          </a:xfrm>
          <a:prstGeom prst="wedgeRectCallout">
            <a:avLst>
              <a:gd name="adj1" fmla="val 83999"/>
              <a:gd name="adj2" fmla="val -2188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Aire Ambiente (purificado)</a:t>
            </a:r>
          </a:p>
        </p:txBody>
      </p:sp>
      <p:sp>
        <p:nvSpPr>
          <p:cNvPr id="7" name="6 Llamada rectangular"/>
          <p:cNvSpPr/>
          <p:nvPr/>
        </p:nvSpPr>
        <p:spPr>
          <a:xfrm>
            <a:off x="2484438" y="260350"/>
            <a:ext cx="1655762" cy="865188"/>
          </a:xfrm>
          <a:prstGeom prst="wedgeRectCallout">
            <a:avLst>
              <a:gd name="adj1" fmla="val 30760"/>
              <a:gd name="adj2" fmla="val 9905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Aire a alta presión</a:t>
            </a:r>
          </a:p>
        </p:txBody>
      </p:sp>
      <p:sp>
        <p:nvSpPr>
          <p:cNvPr id="8" name="7 Llamada rectangular"/>
          <p:cNvSpPr/>
          <p:nvPr/>
        </p:nvSpPr>
        <p:spPr>
          <a:xfrm>
            <a:off x="6443663" y="260350"/>
            <a:ext cx="1657350" cy="865188"/>
          </a:xfrm>
          <a:prstGeom prst="wedgeRectCallout">
            <a:avLst>
              <a:gd name="adj1" fmla="val -71775"/>
              <a:gd name="adj2" fmla="val 18408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Aire enfriado</a:t>
            </a:r>
          </a:p>
        </p:txBody>
      </p:sp>
      <p:sp>
        <p:nvSpPr>
          <p:cNvPr id="9" name="8 Llamada rectangular"/>
          <p:cNvSpPr/>
          <p:nvPr/>
        </p:nvSpPr>
        <p:spPr>
          <a:xfrm>
            <a:off x="7164388" y="2636838"/>
            <a:ext cx="1655762" cy="863600"/>
          </a:xfrm>
          <a:prstGeom prst="wedgeRectCallout">
            <a:avLst>
              <a:gd name="adj1" fmla="val -93465"/>
              <a:gd name="adj2" fmla="val 10471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Aire expandido</a:t>
            </a:r>
          </a:p>
          <a:p>
            <a:pPr algn="ctr" fontAlgn="auto">
              <a:spcBef>
                <a:spcPts val="0"/>
              </a:spcBef>
              <a:spcAft>
                <a:spcPts val="0"/>
              </a:spcAft>
              <a:defRPr/>
            </a:pPr>
            <a:r>
              <a:rPr lang="es-MX" dirty="0"/>
              <a:t>Licuado</a:t>
            </a:r>
          </a:p>
        </p:txBody>
      </p:sp>
      <p:sp>
        <p:nvSpPr>
          <p:cNvPr id="10" name="9 Llamada rectangular"/>
          <p:cNvSpPr/>
          <p:nvPr/>
        </p:nvSpPr>
        <p:spPr>
          <a:xfrm>
            <a:off x="2484438" y="5084763"/>
            <a:ext cx="1655762" cy="865187"/>
          </a:xfrm>
          <a:prstGeom prst="wedgeRectCallout">
            <a:avLst>
              <a:gd name="adj1" fmla="val 133296"/>
              <a:gd name="adj2" fmla="val -14093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Retorno de aire frío</a:t>
            </a:r>
          </a:p>
        </p:txBody>
      </p:sp>
      <p:sp>
        <p:nvSpPr>
          <p:cNvPr id="11" name="10 Llamada rectangular"/>
          <p:cNvSpPr/>
          <p:nvPr/>
        </p:nvSpPr>
        <p:spPr>
          <a:xfrm>
            <a:off x="250825" y="4365625"/>
            <a:ext cx="1657350" cy="863600"/>
          </a:xfrm>
          <a:prstGeom prst="wedgeRectCallout">
            <a:avLst>
              <a:gd name="adj1" fmla="val 65267"/>
              <a:gd name="adj2" fmla="val -9936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dirty="0"/>
              <a:t>Retorno de caliente</a:t>
            </a:r>
          </a:p>
        </p:txBody>
      </p:sp>
      <p:sp>
        <p:nvSpPr>
          <p:cNvPr id="12" name="11 CuadroTexto"/>
          <p:cNvSpPr txBox="1"/>
          <p:nvPr/>
        </p:nvSpPr>
        <p:spPr>
          <a:xfrm>
            <a:off x="0" y="0"/>
            <a:ext cx="2051050" cy="1323975"/>
          </a:xfrm>
          <a:prstGeom prst="rect">
            <a:avLst/>
          </a:prstGeom>
          <a:solidFill>
            <a:schemeClr val="tx1"/>
          </a:solidFill>
        </p:spPr>
        <p:txBody>
          <a:bodyPr>
            <a:spAutoFit/>
          </a:bodyPr>
          <a:lstStyle/>
          <a:p>
            <a:pPr fontAlgn="auto">
              <a:spcBef>
                <a:spcPts val="0"/>
              </a:spcBef>
              <a:spcAft>
                <a:spcPts val="0"/>
              </a:spcAft>
              <a:defRPr/>
            </a:pPr>
            <a:r>
              <a:rPr lang="es-MX" sz="2000" b="1" dirty="0">
                <a:solidFill>
                  <a:schemeClr val="bg1">
                    <a:lumMod val="95000"/>
                  </a:schemeClr>
                </a:solidFill>
                <a:latin typeface="+mn-lt"/>
              </a:rPr>
              <a:t>El proceso Linde- </a:t>
            </a:r>
            <a:r>
              <a:rPr lang="es-MX" sz="2000" b="1" dirty="0" err="1">
                <a:solidFill>
                  <a:schemeClr val="bg1">
                    <a:lumMod val="95000"/>
                  </a:schemeClr>
                </a:solidFill>
                <a:latin typeface="+mn-lt"/>
              </a:rPr>
              <a:t>Hampson</a:t>
            </a:r>
            <a:r>
              <a:rPr lang="es-MX" sz="2000" b="1" dirty="0">
                <a:solidFill>
                  <a:schemeClr val="bg1">
                    <a:lumMod val="95000"/>
                  </a:schemeClr>
                </a:solidFill>
                <a:latin typeface="+mn-lt"/>
              </a:rPr>
              <a:t>. Obtención de aire líquido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amond(in)">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amond(in)">
                                      <p:cBhvr>
                                        <p:cTn id="22" dur="2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amond(in)">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diamond(in)">
                                      <p:cBhvr>
                                        <p:cTn id="3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2" descr="http://lh5.ggpht.com/_YOjepBEvjc8/TF7flBnGjiI/AAAAAAAAD9A/I4FQJrZ1AHk/s800/Claude_Air_liquefaction_Scheme.GIF"/>
          <p:cNvPicPr>
            <a:picLocks noChangeAspect="1" noChangeArrowheads="1"/>
          </p:cNvPicPr>
          <p:nvPr/>
        </p:nvPicPr>
        <p:blipFill>
          <a:blip r:embed="rId2" cstate="print"/>
          <a:srcRect/>
          <a:stretch>
            <a:fillRect/>
          </a:stretch>
        </p:blipFill>
        <p:spPr bwMode="auto">
          <a:xfrm>
            <a:off x="900113" y="188913"/>
            <a:ext cx="7559675" cy="628015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2" descr="http://www.lppusa.com/international/web/le/us/likeleuslbpp30.nsf/repositorybyalias/bmp_locap/$file/locap.gif"/>
          <p:cNvPicPr>
            <a:picLocks noChangeAspect="1" noChangeArrowheads="1"/>
          </p:cNvPicPr>
          <p:nvPr/>
        </p:nvPicPr>
        <p:blipFill>
          <a:blip r:embed="rId2" cstate="print"/>
          <a:srcRect/>
          <a:stretch>
            <a:fillRect/>
          </a:stretch>
        </p:blipFill>
        <p:spPr bwMode="auto">
          <a:xfrm>
            <a:off x="4572000" y="549275"/>
            <a:ext cx="4400550" cy="4048125"/>
          </a:xfrm>
          <a:prstGeom prst="rect">
            <a:avLst/>
          </a:prstGeom>
          <a:noFill/>
          <a:ln w="9525">
            <a:noFill/>
            <a:miter lim="800000"/>
            <a:headEnd/>
            <a:tailEnd/>
          </a:ln>
        </p:spPr>
      </p:pic>
      <p:pic>
        <p:nvPicPr>
          <p:cNvPr id="50178" name="Picture 4" descr="Low Capital Cost Facility"/>
          <p:cNvPicPr>
            <a:picLocks noChangeAspect="1" noChangeArrowheads="1"/>
          </p:cNvPicPr>
          <p:nvPr/>
        </p:nvPicPr>
        <p:blipFill>
          <a:blip r:embed="rId3" cstate="print"/>
          <a:srcRect/>
          <a:stretch>
            <a:fillRect/>
          </a:stretch>
        </p:blipFill>
        <p:spPr bwMode="auto">
          <a:xfrm>
            <a:off x="323850" y="549275"/>
            <a:ext cx="4137025" cy="5472113"/>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4" descr="High Export Steam Plant"/>
          <p:cNvPicPr>
            <a:picLocks noChangeAspect="1" noChangeArrowheads="1"/>
          </p:cNvPicPr>
          <p:nvPr/>
        </p:nvPicPr>
        <p:blipFill>
          <a:blip r:embed="rId2" cstate="print"/>
          <a:srcRect/>
          <a:stretch>
            <a:fillRect/>
          </a:stretch>
        </p:blipFill>
        <p:spPr bwMode="auto">
          <a:xfrm>
            <a:off x="0" y="0"/>
            <a:ext cx="5761038" cy="4311650"/>
          </a:xfrm>
          <a:prstGeom prst="rect">
            <a:avLst/>
          </a:prstGeom>
          <a:noFill/>
          <a:ln w="9525">
            <a:noFill/>
            <a:miter lim="800000"/>
            <a:headEnd/>
            <a:tailEnd/>
          </a:ln>
        </p:spPr>
      </p:pic>
      <p:pic>
        <p:nvPicPr>
          <p:cNvPr id="51202" name="Picture 2" descr="High Export Steam Units"/>
          <p:cNvPicPr>
            <a:picLocks noChangeAspect="1" noChangeArrowheads="1"/>
          </p:cNvPicPr>
          <p:nvPr/>
        </p:nvPicPr>
        <p:blipFill>
          <a:blip r:embed="rId3" cstate="print"/>
          <a:srcRect/>
          <a:stretch>
            <a:fillRect/>
          </a:stretch>
        </p:blipFill>
        <p:spPr bwMode="auto">
          <a:xfrm>
            <a:off x="5003800" y="3573463"/>
            <a:ext cx="4140200" cy="3284537"/>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850" y="2636838"/>
            <a:ext cx="8280400" cy="1262062"/>
          </a:xfrm>
          <a:prstGeom prst="rect">
            <a:avLst/>
          </a:prstGeom>
          <a:ln>
            <a:solidFill>
              <a:schemeClr val="accent1"/>
            </a:solidFill>
          </a:ln>
        </p:spPr>
        <p:txBody>
          <a:bodyPr>
            <a:spAutoFit/>
          </a:bodyPr>
          <a:lstStyle/>
          <a:p>
            <a:pPr algn="ctr" fontAlgn="auto">
              <a:spcAft>
                <a:spcPts val="0"/>
              </a:spcAft>
              <a:defRPr/>
            </a:pPr>
            <a:r>
              <a:rPr lang="en-US" sz="4400" dirty="0">
                <a:latin typeface="+mj-lt"/>
                <a:ea typeface="+mj-ea"/>
                <a:cs typeface="+mj-cs"/>
              </a:rPr>
              <a:t>El </a:t>
            </a:r>
            <a:r>
              <a:rPr lang="en-US" sz="4400" dirty="0" err="1">
                <a:latin typeface="+mj-lt"/>
                <a:ea typeface="+mj-ea"/>
                <a:cs typeface="+mj-cs"/>
              </a:rPr>
              <a:t>coeficiente</a:t>
            </a:r>
            <a:r>
              <a:rPr lang="en-US" sz="4400" dirty="0">
                <a:latin typeface="+mj-lt"/>
                <a:ea typeface="+mj-ea"/>
                <a:cs typeface="+mj-cs"/>
              </a:rPr>
              <a:t> Joule-Thomson (</a:t>
            </a:r>
            <a:r>
              <a:rPr lang="en-US" sz="4400" dirty="0" err="1">
                <a:latin typeface="Symbol" pitchFamily="18" charset="2"/>
                <a:ea typeface="+mj-ea"/>
                <a:cs typeface="+mj-cs"/>
              </a:rPr>
              <a:t>m</a:t>
            </a:r>
            <a:r>
              <a:rPr lang="en-US" sz="4400" baseline="-25000" dirty="0" err="1">
                <a:latin typeface="+mj-lt"/>
                <a:ea typeface="+mj-ea"/>
                <a:cs typeface="+mj-cs"/>
              </a:rPr>
              <a:t>JT</a:t>
            </a:r>
            <a:r>
              <a:rPr lang="en-US" sz="4400" dirty="0">
                <a:latin typeface="+mj-lt"/>
                <a:ea typeface="+mj-ea"/>
                <a:cs typeface="+mj-cs"/>
              </a:rPr>
              <a:t>)</a:t>
            </a:r>
          </a:p>
          <a:p>
            <a:pPr algn="ctr" fontAlgn="auto">
              <a:spcAft>
                <a:spcPts val="0"/>
              </a:spcAft>
              <a:defRPr/>
            </a:pPr>
            <a:r>
              <a:rPr lang="en-US" sz="3200" dirty="0" err="1">
                <a:latin typeface="+mj-lt"/>
                <a:ea typeface="+mj-ea"/>
                <a:cs typeface="+mj-cs"/>
              </a:rPr>
              <a:t>También</a:t>
            </a:r>
            <a:r>
              <a:rPr lang="en-US" sz="3200" dirty="0">
                <a:latin typeface="+mj-lt"/>
                <a:ea typeface="+mj-ea"/>
                <a:cs typeface="+mj-cs"/>
              </a:rPr>
              <a:t> </a:t>
            </a:r>
            <a:r>
              <a:rPr lang="en-US" sz="3200" dirty="0" err="1">
                <a:latin typeface="+mj-lt"/>
                <a:ea typeface="+mj-ea"/>
                <a:cs typeface="+mj-cs"/>
              </a:rPr>
              <a:t>denominado</a:t>
            </a:r>
            <a:r>
              <a:rPr lang="en-US" sz="3200" dirty="0">
                <a:latin typeface="+mj-lt"/>
                <a:ea typeface="+mj-ea"/>
                <a:cs typeface="+mj-cs"/>
              </a:rPr>
              <a:t> </a:t>
            </a:r>
            <a:r>
              <a:rPr lang="en-US" sz="3200" dirty="0" err="1">
                <a:latin typeface="+mj-lt"/>
                <a:ea typeface="+mj-ea"/>
                <a:cs typeface="+mj-cs"/>
              </a:rPr>
              <a:t>efecto</a:t>
            </a:r>
            <a:r>
              <a:rPr lang="en-US" sz="3200" dirty="0">
                <a:latin typeface="+mj-lt"/>
                <a:ea typeface="+mj-ea"/>
                <a:cs typeface="+mj-cs"/>
              </a:rPr>
              <a:t> Joule-Kelvin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3 Rectángulo"/>
          <p:cNvSpPr>
            <a:spLocks noChangeArrowheads="1"/>
          </p:cNvSpPr>
          <p:nvPr/>
        </p:nvSpPr>
        <p:spPr bwMode="auto">
          <a:xfrm>
            <a:off x="539750" y="1052513"/>
            <a:ext cx="5308600" cy="2862262"/>
          </a:xfrm>
          <a:prstGeom prst="rect">
            <a:avLst/>
          </a:prstGeom>
          <a:noFill/>
          <a:ln w="9525">
            <a:noFill/>
            <a:miter lim="800000"/>
            <a:headEnd/>
            <a:tailEnd/>
          </a:ln>
        </p:spPr>
        <p:txBody>
          <a:bodyPr>
            <a:spAutoFit/>
          </a:bodyPr>
          <a:lstStyle/>
          <a:p>
            <a:r>
              <a:rPr lang="es-MX" b="1">
                <a:latin typeface="Calibri" pitchFamily="34" charset="0"/>
              </a:rPr>
              <a:t>Carl Paul Gottfried von Linde (1842-1934)</a:t>
            </a:r>
          </a:p>
          <a:p>
            <a:r>
              <a:rPr lang="es-MX" b="1">
                <a:latin typeface="Calibri" pitchFamily="34" charset="0"/>
              </a:rPr>
              <a:t>Profesor e inventor alemán</a:t>
            </a:r>
          </a:p>
          <a:p>
            <a:r>
              <a:rPr lang="es-MX">
                <a:latin typeface="Calibri" pitchFamily="34" charset="0"/>
              </a:rPr>
              <a:t>Inventor del proceso para obtener amoniaco</a:t>
            </a:r>
          </a:p>
          <a:p>
            <a:r>
              <a:rPr lang="es-MX">
                <a:latin typeface="Calibri" pitchFamily="34" charset="0"/>
              </a:rPr>
              <a:t>Inventa el proceso para licuar el bióxido de carbono utilizado en bebidas carbonatadas por encargo de la cervecera Guinness</a:t>
            </a:r>
          </a:p>
          <a:p>
            <a:r>
              <a:rPr lang="es-MX">
                <a:latin typeface="Calibri" pitchFamily="34" charset="0"/>
              </a:rPr>
              <a:t>Funda Bric’s Oxygen Company (BOC), compañía que después forma parte de Union Carbide, división ahora conocida como Praxair </a:t>
            </a:r>
          </a:p>
          <a:p>
            <a:r>
              <a:rPr lang="es-MX">
                <a:latin typeface="Calibri" pitchFamily="34" charset="0"/>
              </a:rPr>
              <a:t> </a:t>
            </a:r>
          </a:p>
        </p:txBody>
      </p:sp>
      <p:pic>
        <p:nvPicPr>
          <p:cNvPr id="52226" name="Picture 2" descr="http://media-2.web.britannica.com/eb-media/46/2146-004-04B558FE.jpg"/>
          <p:cNvPicPr>
            <a:picLocks noChangeAspect="1" noChangeArrowheads="1"/>
          </p:cNvPicPr>
          <p:nvPr/>
        </p:nvPicPr>
        <p:blipFill>
          <a:blip r:embed="rId2" cstate="print"/>
          <a:srcRect/>
          <a:stretch>
            <a:fillRect/>
          </a:stretch>
        </p:blipFill>
        <p:spPr bwMode="auto">
          <a:xfrm>
            <a:off x="6372225" y="0"/>
            <a:ext cx="2771775" cy="3584575"/>
          </a:xfrm>
          <a:prstGeom prst="rect">
            <a:avLst/>
          </a:prstGeom>
          <a:noFill/>
          <a:ln w="9525">
            <a:noFill/>
            <a:miter lim="800000"/>
            <a:headEnd/>
            <a:tailEnd/>
          </a:ln>
        </p:spPr>
      </p:pic>
      <p:sp>
        <p:nvSpPr>
          <p:cNvPr id="52227" name="AutoShape 4" descr="data:image/jpg;base64,/9j/4AAQSkZJRgABAQAAAQABAAD/2wCEAAkGBg0PDQ8OEw8REg8NDg8NEA8SFxUQDg8NFhAXIBUQEhIXHiYgFx0vGRQVHy8sJCgqLiwsFiI9OTwvOTI3OCkBCQoKDgwNGg8PGjUlHCQpKTUvNSw1MCwpKS8wLiw1NCwpLSkwNSw1NTUsNS00NSk1LykuLCksLiksLywqLCwsNf/AABEIAIAAqAMBIgACEQEDEQH/xAAcAAEAAQUBAQAAAAAAAAAAAAAACAECAwYHBAX/xAA+EAABAwICBQkFBgYDAQAAAAABAAIDBBEFEgYTITFBBxY1UVRhdJPSIjJxsrMUFSNCgZElM1JTgtFDo/Ek/8QAGgEBAAIDAQAAAAAAAAAAAAAAAAIEAQMFBv/EACoRAAECAggHAQEBAAAAAAAAAAABAhEVAwQSE1JioeEUITEzQVFxgWEi/9oADAMBAAIRAxEAPwDuKIiAIiIAiIgCIiAIiIAiIgCIiAIiIAiIgCIiAIiIAl1z7lpP8Pp/GN+jIuNi53XKu0NUvWWowKFPXLp9mzElLdLqLYzd6pt7+r9Vul+bTc0zHLrsSlul1Fv2u/fb9epLO279m/u+KS/NpuJjl12JSXS6i2A7v2mw7z1Km3bv2bD3HvSX5tNxMcuuxKW6XUWxm71bmKS/NpuJjl12JTXS6i1mKZikvzabiY5ddiUt0uotZimYpL82m4mOXXYlLdLqLWYpmKS/NpuJjl12JS3S6i1mKZikvzabiY5ddiUt0uotZimYpL82m4mOXXYlKi0PkbP8Mk8VJ8jEXPpGWHq30dGifbYjvZi5auj6fxjfoyLluj2MGkmfIHSNzU9RF+GSHZnxODCbEbA8tPdZdS5auj6fxjfoyLjS69URFoYL/Tj1xVbTxT+G6UemdM0sux7S1tO0yNBL3OZh8kRc72xue8EWINr8V8qhxena2oa98pL62lrI3BmYyCJ0l2vzPu0nWDbd25fARWLpqFa+cbnS6awtfHfXauN0T8osQ14qpnue1ua18krRfjYrz4hpPBJSTU4kmL3CnbrnNOapMcJaXS5ZNhJI97PsaL7VqiLFy2MTN+9UgbfDpXTNjiP/ANAkjg1LYmkthhIo5Iy5ln2u57mvvlDhd207FbVaVwPbUWdMNZ9oAgyjVz62NgY+Z2b3mZN5BLsoOwkrUkS5bGIv3dDcnaZU8bpXxCVz5ftEzcw1QZNLVxSaslj7loERBIIzX3WWoVExke+Q2vI9zzYZW3cSTYDcNqsSymyjRvQg+lV/UIrgwq4QFTNUUMaLMKRx4K8UD+pDFtDzIvV93SdSfd0nUgttPKi9BoJOpWGkeOBQWkMSK4xOHBWkISidq5GujJPFSfIxUVeRroyTxUnyMVF5+sd1309HVuy34Y+Wro+n8Y36Mi40u48q1AZqKFoG6qDv+qT/AGuVnRp3UV1Kl2jj196JTfiHwkX3Ro4e9Xt0c+KuFC8Q19ACtnZo6OpZ2YDb8qcjF56Q1RsDjwXoZhsh4WWznCnjc1YJcMm/pKRQgtI4+K3C7b3BXimhbvN17JMFqD+UrA/BpBvLR8SsmIr5Uxa6EbmqhxBo3NCo+ijbvkH6bVidqBxJQIiKZDih6grTij+5YXTR8Gqwzj+lCdlPR6PvSRPvSReUzdyt1hQlYT0e371kVRiz+oLwZymZBdp6Po/eoO9oQ1MLt7bL5qJEXaHcOSQM+7n5d32mT98jEWHka6Mk8VJ8jFReerHdd9PT1VIULfhfyvVskNDA5ji0mra0kdWpk/0uTt0mqx/yFdR5auj6fxjfoyLjS6lS7RyK+iX34h9pul1WPzNPxAWVumdT1MP+K+AitwQpWUNibptP/bj/AGV405m/ts/Za0iQQWTZHac1PBrB+i88umNW78wHwAXw0SCCyh75scqX75HLxvne7e4lWIsiyguiIhkIvRQYfNUSthijdJI82a1u0/E9Q7yt8HJ7RYfT/acSqCSdjKaA2L3W90O3uPwsB1rU+lazkvXU3UdC5/NOnvwc7RffqdJoA61Ph9LFGNxlb9qmI63OeSP2CwjSYk+3R0LxxbqGx3/yjLSFK070YstxHxkW/YVonh+L00j6QOpayC2eBzjLA7NfKWuO0A2I7rbQd60J7C0lpFi0lpHEEHaFhlIjlVPKB9GrERfClERFsNR2rka6Mk8VJ8jFRV5GujJPFSfIxUXn6x3XfT0dW7Lfhj5auj6fxjfoyLjS7Ly1dH0/jG/RkXGl1Kl2jlV7vfiBERXCiEREAREQBEW1cn9Hhcs8grHtBDW6hsjjHA9+3NncP8bAniVF7rDbRNjLbkaaqvRh2HS1MzIImF8krg1rR19ZPAcSVv2H4fM2XLUYfhJps22USRQtazrZI1xcf1BK2nRuq0dp5pm0k0DJnjKXPc4t7msc8gEX3gHaqz6zBOSR1T9LTKrFUisNF/C7C8OodHqAzSuBmeBrHj35peEUQPD/ANK0jCKqtxTExiMtG6qp4HlphaW6uJuUlrGh5AdbY49fFZtNcBmfKamrxalc0XDGszGQM/pip23+bbxK2XEn0lHgbaWlq4GidoaZXvBke2T+Y9rGXLnm9gBuvwsqyQakerneefItLFy2ejW+OXM0PFMOnxasqKiioiIWFjC1uRoDsvvGxy3Nr7L8F4qfQfFJInTNpXmNgccxyjMG7ywE3cNnDfwXRMQxmkwXB2wUsrJKiQ5Q4OY92ucPbmeGkjYBYD4DastBiLKfR/MK6E1NTG6R800pJEsnv7NriWg2sBvatl+9G/5TlGCGvh2K7/S84RXoadoHV4kIp4qCka6aWwlq3n2WNF8rWh1mtO0nje+5fQ0G5PDJUTSVrGughYbEPDo5ZTvcJGGxAAN9u8r7eupo9G2w0tZBHnjDZJZHat1yfxvZF3Bx2i1r2VMVlpaXR+Klp6yFrJmND5XH8V8bwTIWRNu4uJ9m3C+0qDqRyqtnlFYeY/dibaJqIlrnBI+IfNzQ6nAn11RUTUdMI6KNxDXudq4WxtHvOkkNrneduy6+RimEz0sgjlaAXMbKwgh7HxO917HN2EFdfx9sEmEU8VGymnp2mM6qSYQsyNFwZLObm9qxcCRtXK9J62eapzyzwzPEbWfgfyYmi9omkADZ3XG3erFBSuesPGpWrFE1iR86HVORroyTxUnyMVFXka6Mk8VJ8jFRcqsd13061W7LfhfyvUE01DA2KKSRwq2uLY2ukcG6mTaQ0HZcj91yXm1iHYqryZfSpKIttDW1om2UQ1U1TSlfaVSNfNrEOxVXky+lObWIdiqvJl9Kkoi28e7CaZc3ERr5tYh2Kq8mX0pzaxDsVV5MvpUlETj3YRLm4iNfNrEOxVXky+lObWIdiqvJl9Kkoice7CJc3ERr5tYh2Kq8mX0pzZxDsVV5MvpUlETj3YRLm4iNXNjEOxVPkyelV5s4h2Kq8mX0qSiJx7sIlzcRGrmziHYqryZfSnNnEOxVXky+lSVROPdhEubiI1c2cQ7FVeTL6U5s4h2Kq8mX0qSqJx7sIlzcRGrmziHYqryZfSnNnEOxVXky+lSVROPdhEubiI1c2cQ7FU+TL6VXm1iHYqryZfSpKInHuwiXNxGk8ktFNDhz2SRSRuNTI7LI1zHZcjNtnAbFVbqio0j7bld7OhRssNRvoIiKBMIiIAiIgCIiAIiIAiIgCIiAIiIAiIgCIiAIiID/2Q=="/>
          <p:cNvSpPr>
            <a:spLocks noChangeAspect="1" noChangeArrowheads="1"/>
          </p:cNvSpPr>
          <p:nvPr/>
        </p:nvSpPr>
        <p:spPr bwMode="auto">
          <a:xfrm>
            <a:off x="155575" y="-579438"/>
            <a:ext cx="1600200" cy="1219201"/>
          </a:xfrm>
          <a:prstGeom prst="rect">
            <a:avLst/>
          </a:prstGeom>
          <a:noFill/>
          <a:ln w="9525">
            <a:noFill/>
            <a:miter lim="800000"/>
            <a:headEnd/>
            <a:tailEnd/>
          </a:ln>
        </p:spPr>
        <p:txBody>
          <a:bodyPr/>
          <a:lstStyle/>
          <a:p>
            <a:endParaRPr lang="es-ES">
              <a:latin typeface="Calibri" pitchFamily="34" charset="0"/>
            </a:endParaRPr>
          </a:p>
        </p:txBody>
      </p:sp>
      <p:pic>
        <p:nvPicPr>
          <p:cNvPr id="52228" name="Picture 7"/>
          <p:cNvPicPr>
            <a:picLocks noChangeAspect="1" noChangeArrowheads="1"/>
          </p:cNvPicPr>
          <p:nvPr/>
        </p:nvPicPr>
        <p:blipFill>
          <a:blip r:embed="rId3" cstate="print"/>
          <a:srcRect/>
          <a:stretch>
            <a:fillRect/>
          </a:stretch>
        </p:blipFill>
        <p:spPr bwMode="auto">
          <a:xfrm>
            <a:off x="0" y="0"/>
            <a:ext cx="1895475" cy="962025"/>
          </a:xfrm>
          <a:prstGeom prst="rect">
            <a:avLst/>
          </a:prstGeom>
          <a:noFill/>
          <a:ln w="9525">
            <a:noFill/>
            <a:miter lim="800000"/>
            <a:headEnd/>
            <a:tailEnd/>
          </a:ln>
        </p:spPr>
      </p:pic>
      <p:pic>
        <p:nvPicPr>
          <p:cNvPr id="52229" name="Picture 9" descr="Ethylene Plant in Gelsenkirchen, Germany"/>
          <p:cNvPicPr>
            <a:picLocks noChangeAspect="1" noChangeArrowheads="1"/>
          </p:cNvPicPr>
          <p:nvPr/>
        </p:nvPicPr>
        <p:blipFill>
          <a:blip r:embed="rId4" cstate="print"/>
          <a:srcRect/>
          <a:stretch>
            <a:fillRect/>
          </a:stretch>
        </p:blipFill>
        <p:spPr bwMode="auto">
          <a:xfrm>
            <a:off x="0" y="3860800"/>
            <a:ext cx="8975725" cy="29972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5" descr="http://www.textoscientificos.com/imagenes/fisica/experimento-de-joule.gif"/>
          <p:cNvPicPr>
            <a:picLocks noChangeAspect="1" noChangeArrowheads="1"/>
          </p:cNvPicPr>
          <p:nvPr/>
        </p:nvPicPr>
        <p:blipFill>
          <a:blip r:embed="rId3" cstate="print"/>
          <a:srcRect/>
          <a:stretch>
            <a:fillRect/>
          </a:stretch>
        </p:blipFill>
        <p:spPr bwMode="auto">
          <a:xfrm>
            <a:off x="2051050" y="1700213"/>
            <a:ext cx="5624513" cy="3960812"/>
          </a:xfrm>
          <a:prstGeom prst="rect">
            <a:avLst/>
          </a:prstGeom>
          <a:noFill/>
          <a:ln w="9525">
            <a:noFill/>
            <a:miter lim="800000"/>
            <a:headEnd/>
            <a:tailEnd/>
          </a:ln>
        </p:spPr>
      </p:pic>
      <p:sp>
        <p:nvSpPr>
          <p:cNvPr id="6" name="1 Título"/>
          <p:cNvSpPr txBox="1">
            <a:spLocks/>
          </p:cNvSpPr>
          <p:nvPr/>
        </p:nvSpPr>
        <p:spPr>
          <a:xfrm>
            <a:off x="395288" y="0"/>
            <a:ext cx="8229600" cy="777875"/>
          </a:xfrm>
          <a:prstGeom prst="rect">
            <a:avLst/>
          </a:prstGeom>
        </p:spPr>
        <p:txBody>
          <a:bodyPr anchor="ctr">
            <a:normAutofit/>
          </a:bodyPr>
          <a:lstStyle/>
          <a:p>
            <a:pPr algn="ctr" fontAlgn="auto">
              <a:spcAft>
                <a:spcPts val="0"/>
              </a:spcAft>
              <a:defRPr/>
            </a:pPr>
            <a:r>
              <a:rPr lang="es-MX" sz="4400" dirty="0">
                <a:latin typeface="+mj-lt"/>
                <a:ea typeface="+mj-ea"/>
                <a:cs typeface="+mj-cs"/>
              </a:rPr>
              <a:t>El experimento de Joule</a:t>
            </a:r>
          </a:p>
        </p:txBody>
      </p:sp>
      <p:sp>
        <p:nvSpPr>
          <p:cNvPr id="7" name="6 Llamada rectangular"/>
          <p:cNvSpPr/>
          <p:nvPr/>
        </p:nvSpPr>
        <p:spPr>
          <a:xfrm>
            <a:off x="250825" y="765175"/>
            <a:ext cx="3384550" cy="576263"/>
          </a:xfrm>
          <a:prstGeom prst="wedgeRectCallout">
            <a:avLst>
              <a:gd name="adj1" fmla="val 29758"/>
              <a:gd name="adj2" fmla="val 299695"/>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dirty="0"/>
              <a:t>Agua agitada a T = </a:t>
            </a:r>
            <a:r>
              <a:rPr lang="es-MX" sz="2400" dirty="0" err="1"/>
              <a:t>cte</a:t>
            </a:r>
            <a:endParaRPr lang="es-MX" sz="2400" dirty="0"/>
          </a:p>
        </p:txBody>
      </p:sp>
      <p:sp>
        <p:nvSpPr>
          <p:cNvPr id="8" name="7 Llamada rectangular"/>
          <p:cNvSpPr/>
          <p:nvPr/>
        </p:nvSpPr>
        <p:spPr>
          <a:xfrm>
            <a:off x="179388" y="2420938"/>
            <a:ext cx="1368425" cy="2232025"/>
          </a:xfrm>
          <a:prstGeom prst="wedgeRectCallout">
            <a:avLst>
              <a:gd name="adj1" fmla="val 80005"/>
              <a:gd name="adj2" fmla="val 21969"/>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dirty="0"/>
              <a:t>Equilibrio Térmico en TODO el sistema</a:t>
            </a:r>
          </a:p>
        </p:txBody>
      </p:sp>
      <p:sp>
        <p:nvSpPr>
          <p:cNvPr id="9" name="8 Llamada rectangular"/>
          <p:cNvSpPr/>
          <p:nvPr/>
        </p:nvSpPr>
        <p:spPr>
          <a:xfrm>
            <a:off x="4787900" y="692150"/>
            <a:ext cx="3455988" cy="1368425"/>
          </a:xfrm>
          <a:prstGeom prst="wedgeRectCallout">
            <a:avLst>
              <a:gd name="adj1" fmla="val -75142"/>
              <a:gd name="adj2" fmla="val 115376"/>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dirty="0"/>
              <a:t>Apertura de válvula. Inicia Expansión de A </a:t>
            </a:r>
            <a:r>
              <a:rPr lang="es-MX" sz="2400" dirty="0" err="1"/>
              <a:t>a</a:t>
            </a:r>
            <a:r>
              <a:rPr lang="es-MX" sz="2400" dirty="0"/>
              <a:t> B</a:t>
            </a:r>
          </a:p>
        </p:txBody>
      </p:sp>
      <p:sp>
        <p:nvSpPr>
          <p:cNvPr id="10" name="9 Llamada rectangular"/>
          <p:cNvSpPr/>
          <p:nvPr/>
        </p:nvSpPr>
        <p:spPr>
          <a:xfrm>
            <a:off x="5292725" y="5229225"/>
            <a:ext cx="3455988" cy="1368425"/>
          </a:xfrm>
          <a:prstGeom prst="wedgeRectCallout">
            <a:avLst>
              <a:gd name="adj1" fmla="val -53977"/>
              <a:gd name="adj2" fmla="val -140266"/>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dirty="0"/>
              <a:t>Registro del cambio de Temperatura</a:t>
            </a:r>
          </a:p>
        </p:txBody>
      </p:sp>
      <p:graphicFrame>
        <p:nvGraphicFramePr>
          <p:cNvPr id="54273" name="Object 2"/>
          <p:cNvGraphicFramePr>
            <a:graphicFrameLocks noChangeAspect="1"/>
          </p:cNvGraphicFramePr>
          <p:nvPr/>
        </p:nvGraphicFramePr>
        <p:xfrm>
          <a:off x="539750" y="5832475"/>
          <a:ext cx="2159000" cy="1025525"/>
        </p:xfrm>
        <a:graphic>
          <a:graphicData uri="http://schemas.openxmlformats.org/presentationml/2006/ole">
            <mc:AlternateContent xmlns:mc="http://schemas.openxmlformats.org/markup-compatibility/2006">
              <mc:Choice xmlns:v="urn:schemas-microsoft-com:vml" Requires="v">
                <p:oleObj spid="_x0000_s1036" name="Equation" r:id="rId4" imgW="825480" imgH="457200" progId="Equation.DSMT4">
                  <p:embed/>
                </p:oleObj>
              </mc:Choice>
              <mc:Fallback>
                <p:oleObj name="Equation" r:id="rId4" imgW="825480" imgH="45720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50" y="5832475"/>
                        <a:ext cx="2159000" cy="1025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274" name="Object 3"/>
          <p:cNvGraphicFramePr>
            <a:graphicFrameLocks noChangeAspect="1"/>
          </p:cNvGraphicFramePr>
          <p:nvPr/>
        </p:nvGraphicFramePr>
        <p:xfrm>
          <a:off x="6084888" y="5291138"/>
          <a:ext cx="2416175" cy="1566862"/>
        </p:xfrm>
        <a:graphic>
          <a:graphicData uri="http://schemas.openxmlformats.org/presentationml/2006/ole">
            <mc:AlternateContent xmlns:mc="http://schemas.openxmlformats.org/markup-compatibility/2006">
              <mc:Choice xmlns:v="urn:schemas-microsoft-com:vml" Requires="v">
                <p:oleObj spid="_x0000_s1037" name="Equation" r:id="rId6" imgW="825480" imgH="939600" progId="Equation.DSMT4">
                  <p:embed/>
                </p:oleObj>
              </mc:Choice>
              <mc:Fallback>
                <p:oleObj name="Equation" r:id="rId6" imgW="825480" imgH="93960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84888" y="5291138"/>
                        <a:ext cx="2416175" cy="1566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1" nodeType="clickEffect">
                                  <p:stCondLst>
                                    <p:cond delay="0"/>
                                  </p:stCondLst>
                                  <p:childTnLst>
                                    <p:anim calcmode="lin" valueType="num">
                                      <p:cBhvr additive="base">
                                        <p:cTn id="11" dur="500"/>
                                        <p:tgtEl>
                                          <p:spTgt spid="7"/>
                                        </p:tgtEl>
                                        <p:attrNameLst>
                                          <p:attrName>ppt_x</p:attrName>
                                        </p:attrNameLst>
                                      </p:cBhvr>
                                      <p:tavLst>
                                        <p:tav tm="0">
                                          <p:val>
                                            <p:strVal val="ppt_x"/>
                                          </p:val>
                                        </p:tav>
                                        <p:tav tm="100000">
                                          <p:val>
                                            <p:strVal val="ppt_x"/>
                                          </p:val>
                                        </p:tav>
                                      </p:tavLst>
                                    </p:anim>
                                    <p:anim calcmode="lin" valueType="num">
                                      <p:cBhvr additive="base">
                                        <p:cTn id="12" dur="500"/>
                                        <p:tgtEl>
                                          <p:spTgt spid="7"/>
                                        </p:tgtEl>
                                        <p:attrNameLst>
                                          <p:attrName>ppt_y</p:attrName>
                                        </p:attrNameLst>
                                      </p:cBhvr>
                                      <p:tavLst>
                                        <p:tav tm="0">
                                          <p:val>
                                            <p:strVal val="ppt_y"/>
                                          </p:val>
                                        </p:tav>
                                        <p:tav tm="100000">
                                          <p:val>
                                            <p:strVal val="1+ppt_h/2"/>
                                          </p:val>
                                        </p:tav>
                                      </p:tavLst>
                                    </p:anim>
                                    <p:set>
                                      <p:cBhvr>
                                        <p:cTn id="13" dur="1" fill="hold">
                                          <p:stCondLst>
                                            <p:cond delay="499"/>
                                          </p:stCondLst>
                                        </p:cTn>
                                        <p:tgtEl>
                                          <p:spTgt spid="7"/>
                                        </p:tgtEl>
                                        <p:attrNameLst>
                                          <p:attrName>style.visibility</p:attrName>
                                        </p:attrNameLst>
                                      </p:cBhvr>
                                      <p:to>
                                        <p:strVal val="hidden"/>
                                      </p:to>
                                    </p:set>
                                  </p:childTnLst>
                                </p:cTn>
                              </p:par>
                              <p:par>
                                <p:cTn id="14" presetID="4"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ox(in)">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grpId="1" nodeType="clickEffect">
                                  <p:stCondLst>
                                    <p:cond delay="0"/>
                                  </p:stCondLst>
                                  <p:childTnLst>
                                    <p:anim calcmode="lin" valueType="num">
                                      <p:cBhvr additive="base">
                                        <p:cTn id="20" dur="500"/>
                                        <p:tgtEl>
                                          <p:spTgt spid="8"/>
                                        </p:tgtEl>
                                        <p:attrNameLst>
                                          <p:attrName>ppt_x</p:attrName>
                                        </p:attrNameLst>
                                      </p:cBhvr>
                                      <p:tavLst>
                                        <p:tav tm="0">
                                          <p:val>
                                            <p:strVal val="ppt_x"/>
                                          </p:val>
                                        </p:tav>
                                        <p:tav tm="100000">
                                          <p:val>
                                            <p:strVal val="ppt_x"/>
                                          </p:val>
                                        </p:tav>
                                      </p:tavLst>
                                    </p:anim>
                                    <p:anim calcmode="lin" valueType="num">
                                      <p:cBhvr additive="base">
                                        <p:cTn id="21" dur="500"/>
                                        <p:tgtEl>
                                          <p:spTgt spid="8"/>
                                        </p:tgtEl>
                                        <p:attrNameLst>
                                          <p:attrName>ppt_y</p:attrName>
                                        </p:attrNameLst>
                                      </p:cBhvr>
                                      <p:tavLst>
                                        <p:tav tm="0">
                                          <p:val>
                                            <p:strVal val="ppt_y"/>
                                          </p:val>
                                        </p:tav>
                                        <p:tav tm="100000">
                                          <p:val>
                                            <p:strVal val="1+ppt_h/2"/>
                                          </p:val>
                                        </p:tav>
                                      </p:tavLst>
                                    </p:anim>
                                    <p:set>
                                      <p:cBhvr>
                                        <p:cTn id="22" dur="1" fill="hold">
                                          <p:stCondLst>
                                            <p:cond delay="499"/>
                                          </p:stCondLst>
                                        </p:cTn>
                                        <p:tgtEl>
                                          <p:spTgt spid="8"/>
                                        </p:tgtEl>
                                        <p:attrNameLst>
                                          <p:attrName>style.visibility</p:attrName>
                                        </p:attrNameLst>
                                      </p:cBhvr>
                                      <p:to>
                                        <p:strVal val="hidden"/>
                                      </p:to>
                                    </p:set>
                                  </p:childTnLst>
                                </p:cTn>
                              </p:par>
                              <p:par>
                                <p:cTn id="23" presetID="4" presetClass="entr" presetSubtype="16"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ox(in)">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xit" presetSubtype="4" fill="hold" grpId="1" nodeType="clickEffect">
                                  <p:stCondLst>
                                    <p:cond delay="0"/>
                                  </p:stCondLst>
                                  <p:childTnLst>
                                    <p:anim calcmode="lin" valueType="num">
                                      <p:cBhvr additive="base">
                                        <p:cTn id="29" dur="500"/>
                                        <p:tgtEl>
                                          <p:spTgt spid="9"/>
                                        </p:tgtEl>
                                        <p:attrNameLst>
                                          <p:attrName>ppt_x</p:attrName>
                                        </p:attrNameLst>
                                      </p:cBhvr>
                                      <p:tavLst>
                                        <p:tav tm="0">
                                          <p:val>
                                            <p:strVal val="ppt_x"/>
                                          </p:val>
                                        </p:tav>
                                        <p:tav tm="100000">
                                          <p:val>
                                            <p:strVal val="ppt_x"/>
                                          </p:val>
                                        </p:tav>
                                      </p:tavLst>
                                    </p:anim>
                                    <p:anim calcmode="lin" valueType="num">
                                      <p:cBhvr additive="base">
                                        <p:cTn id="30" dur="500"/>
                                        <p:tgtEl>
                                          <p:spTgt spid="9"/>
                                        </p:tgtEl>
                                        <p:attrNameLst>
                                          <p:attrName>ppt_y</p:attrName>
                                        </p:attrNameLst>
                                      </p:cBhvr>
                                      <p:tavLst>
                                        <p:tav tm="0">
                                          <p:val>
                                            <p:strVal val="ppt_y"/>
                                          </p:val>
                                        </p:tav>
                                        <p:tav tm="100000">
                                          <p:val>
                                            <p:strVal val="1+ppt_h/2"/>
                                          </p:val>
                                        </p:tav>
                                      </p:tavLst>
                                    </p:anim>
                                    <p:set>
                                      <p:cBhvr>
                                        <p:cTn id="31" dur="1" fill="hold">
                                          <p:stCondLst>
                                            <p:cond delay="499"/>
                                          </p:stCondLst>
                                        </p:cTn>
                                        <p:tgtEl>
                                          <p:spTgt spid="9"/>
                                        </p:tgtEl>
                                        <p:attrNameLst>
                                          <p:attrName>style.visibility</p:attrName>
                                        </p:attrNameLst>
                                      </p:cBhvr>
                                      <p:to>
                                        <p:strVal val="hidden"/>
                                      </p:to>
                                    </p:set>
                                  </p:childTnLst>
                                </p:cTn>
                              </p:par>
                              <p:par>
                                <p:cTn id="32" presetID="4" presetClass="entr" presetSubtype="16"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ox(in)">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xit" presetSubtype="4" fill="hold" grpId="1" nodeType="clickEffect">
                                  <p:stCondLst>
                                    <p:cond delay="0"/>
                                  </p:stCondLst>
                                  <p:childTnLst>
                                    <p:anim calcmode="lin" valueType="num">
                                      <p:cBhvr additive="base">
                                        <p:cTn id="38" dur="500"/>
                                        <p:tgtEl>
                                          <p:spTgt spid="10"/>
                                        </p:tgtEl>
                                        <p:attrNameLst>
                                          <p:attrName>ppt_x</p:attrName>
                                        </p:attrNameLst>
                                      </p:cBhvr>
                                      <p:tavLst>
                                        <p:tav tm="0">
                                          <p:val>
                                            <p:strVal val="ppt_x"/>
                                          </p:val>
                                        </p:tav>
                                        <p:tav tm="100000">
                                          <p:val>
                                            <p:strVal val="ppt_x"/>
                                          </p:val>
                                        </p:tav>
                                      </p:tavLst>
                                    </p:anim>
                                    <p:anim calcmode="lin" valueType="num">
                                      <p:cBhvr additive="base">
                                        <p:cTn id="39" dur="500"/>
                                        <p:tgtEl>
                                          <p:spTgt spid="10"/>
                                        </p:tgtEl>
                                        <p:attrNameLst>
                                          <p:attrName>ppt_y</p:attrName>
                                        </p:attrNameLst>
                                      </p:cBhvr>
                                      <p:tavLst>
                                        <p:tav tm="0">
                                          <p:val>
                                            <p:strVal val="ppt_y"/>
                                          </p:val>
                                        </p:tav>
                                        <p:tav tm="100000">
                                          <p:val>
                                            <p:strVal val="1+ppt_h/2"/>
                                          </p:val>
                                        </p:tav>
                                      </p:tavLst>
                                    </p:anim>
                                    <p:set>
                                      <p:cBhvr>
                                        <p:cTn id="40" dur="1" fill="hold">
                                          <p:stCondLst>
                                            <p:cond delay="499"/>
                                          </p:stCondLst>
                                        </p:cTn>
                                        <p:tgtEl>
                                          <p:spTgt spid="10"/>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nodeType="clickEffect">
                                  <p:stCondLst>
                                    <p:cond delay="0"/>
                                  </p:stCondLst>
                                  <p:childTnLst>
                                    <p:set>
                                      <p:cBhvr>
                                        <p:cTn id="44" dur="1" fill="hold">
                                          <p:stCondLst>
                                            <p:cond delay="0"/>
                                          </p:stCondLst>
                                        </p:cTn>
                                        <p:tgtEl>
                                          <p:spTgt spid="54273"/>
                                        </p:tgtEl>
                                        <p:attrNameLst>
                                          <p:attrName>style.visibility</p:attrName>
                                        </p:attrNameLst>
                                      </p:cBhvr>
                                      <p:to>
                                        <p:strVal val="visible"/>
                                      </p:to>
                                    </p:set>
                                    <p:animEffect transition="in" filter="checkerboard(across)">
                                      <p:cBhvr>
                                        <p:cTn id="45" dur="500"/>
                                        <p:tgtEl>
                                          <p:spTgt spid="54273"/>
                                        </p:tgtEl>
                                      </p:cBhvr>
                                    </p:animEffect>
                                  </p:childTnLst>
                                </p:cTn>
                              </p:par>
                              <p:par>
                                <p:cTn id="46" presetID="5" presetClass="entr" presetSubtype="10" fill="hold" nodeType="withEffect">
                                  <p:stCondLst>
                                    <p:cond delay="0"/>
                                  </p:stCondLst>
                                  <p:childTnLst>
                                    <p:set>
                                      <p:cBhvr>
                                        <p:cTn id="47" dur="1" fill="hold">
                                          <p:stCondLst>
                                            <p:cond delay="0"/>
                                          </p:stCondLst>
                                        </p:cTn>
                                        <p:tgtEl>
                                          <p:spTgt spid="54274"/>
                                        </p:tgtEl>
                                        <p:attrNameLst>
                                          <p:attrName>style.visibility</p:attrName>
                                        </p:attrNameLst>
                                      </p:cBhvr>
                                      <p:to>
                                        <p:strVal val="visible"/>
                                      </p:to>
                                    </p:set>
                                    <p:animEffect transition="in" filter="checkerboard(across)">
                                      <p:cBhvr>
                                        <p:cTn id="48" dur="500"/>
                                        <p:tgtEl>
                                          <p:spTgt spid="54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2 Marcador de contenido"/>
          <p:cNvSpPr>
            <a:spLocks noGrp="1"/>
          </p:cNvSpPr>
          <p:nvPr>
            <p:ph idx="1"/>
          </p:nvPr>
        </p:nvSpPr>
        <p:spPr>
          <a:xfrm>
            <a:off x="468313" y="1052513"/>
            <a:ext cx="8229600" cy="3384550"/>
          </a:xfrm>
        </p:spPr>
        <p:txBody>
          <a:bodyPr/>
          <a:lstStyle/>
          <a:p>
            <a:r>
              <a:rPr lang="es-MX" smtClean="0"/>
              <a:t>¡ No se registra cambio en la temperatura !</a:t>
            </a:r>
          </a:p>
          <a:p>
            <a:pPr>
              <a:buFont typeface="Arial" charset="0"/>
              <a:buNone/>
            </a:pPr>
            <a:r>
              <a:rPr lang="es-MX" smtClean="0"/>
              <a:t>“No ocurre ningún cambio en la temperatura cuando se le permite al aire expandirse de tal forma que no desarrolle trabajo mecánico”</a:t>
            </a:r>
          </a:p>
          <a:p>
            <a:pPr algn="r">
              <a:buFont typeface="Arial" charset="0"/>
              <a:buNone/>
            </a:pPr>
            <a:r>
              <a:rPr lang="es-MX" b="1" smtClean="0"/>
              <a:t>James Prescott Joule</a:t>
            </a:r>
          </a:p>
        </p:txBody>
      </p:sp>
      <p:sp>
        <p:nvSpPr>
          <p:cNvPr id="4" name="1 Título"/>
          <p:cNvSpPr txBox="1">
            <a:spLocks/>
          </p:cNvSpPr>
          <p:nvPr/>
        </p:nvSpPr>
        <p:spPr>
          <a:xfrm>
            <a:off x="395288" y="0"/>
            <a:ext cx="8229600" cy="777875"/>
          </a:xfrm>
          <a:prstGeom prst="rect">
            <a:avLst/>
          </a:prstGeom>
        </p:spPr>
        <p:txBody>
          <a:bodyPr anchor="ctr">
            <a:normAutofit/>
          </a:bodyPr>
          <a:lstStyle/>
          <a:p>
            <a:pPr algn="ctr" fontAlgn="auto">
              <a:spcAft>
                <a:spcPts val="0"/>
              </a:spcAft>
              <a:defRPr/>
            </a:pPr>
            <a:r>
              <a:rPr lang="es-MX" sz="4400" dirty="0">
                <a:latin typeface="+mj-lt"/>
                <a:ea typeface="+mj-ea"/>
                <a:cs typeface="+mj-cs"/>
              </a:rPr>
              <a:t>Los resultados</a:t>
            </a:r>
          </a:p>
        </p:txBody>
      </p:sp>
      <p:graphicFrame>
        <p:nvGraphicFramePr>
          <p:cNvPr id="2050" name="Object 2"/>
          <p:cNvGraphicFramePr>
            <a:graphicFrameLocks noChangeAspect="1"/>
          </p:cNvGraphicFramePr>
          <p:nvPr/>
        </p:nvGraphicFramePr>
        <p:xfrm>
          <a:off x="4895850" y="3789363"/>
          <a:ext cx="3960813" cy="719137"/>
        </p:xfrm>
        <a:graphic>
          <a:graphicData uri="http://schemas.openxmlformats.org/presentationml/2006/ole">
            <mc:AlternateContent xmlns:mc="http://schemas.openxmlformats.org/markup-compatibility/2006">
              <mc:Choice xmlns:v="urn:schemas-microsoft-com:vml" Requires="v">
                <p:oleObj spid="_x0000_s2060" name="Equation" r:id="rId3" imgW="1117440" imgH="203040" progId="Equation.DSMT4">
                  <p:embed/>
                </p:oleObj>
              </mc:Choice>
              <mc:Fallback>
                <p:oleObj name="Equation" r:id="rId3" imgW="1117440" imgH="203040" progId="Equation.DSMT4">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5850" y="3789363"/>
                        <a:ext cx="3960813" cy="719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3"/>
          <p:cNvGraphicFramePr>
            <a:graphicFrameLocks noChangeAspect="1"/>
          </p:cNvGraphicFramePr>
          <p:nvPr/>
        </p:nvGraphicFramePr>
        <p:xfrm>
          <a:off x="468313" y="3716338"/>
          <a:ext cx="3240087" cy="2054225"/>
        </p:xfrm>
        <a:graphic>
          <a:graphicData uri="http://schemas.openxmlformats.org/presentationml/2006/ole">
            <mc:AlternateContent xmlns:mc="http://schemas.openxmlformats.org/markup-compatibility/2006">
              <mc:Choice xmlns:v="urn:schemas-microsoft-com:vml" Requires="v">
                <p:oleObj spid="_x0000_s2061" name="Equation" r:id="rId5" imgW="723600" imgH="444240" progId="Equation.DSMT4">
                  <p:embed/>
                </p:oleObj>
              </mc:Choice>
              <mc:Fallback>
                <p:oleObj name="Equation" r:id="rId5" imgW="723600" imgH="444240" progId="Equation.DSMT4">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8313" y="3716338"/>
                        <a:ext cx="3240087" cy="2054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 name="7 Conector recto de flecha"/>
          <p:cNvCxnSpPr/>
          <p:nvPr/>
        </p:nvCxnSpPr>
        <p:spPr>
          <a:xfrm rot="10800000">
            <a:off x="3851275" y="4652963"/>
            <a:ext cx="1225550" cy="288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55" name="6 CuadroTexto"/>
          <p:cNvSpPr txBox="1">
            <a:spLocks noChangeArrowheads="1"/>
          </p:cNvSpPr>
          <p:nvPr/>
        </p:nvSpPr>
        <p:spPr bwMode="auto">
          <a:xfrm>
            <a:off x="4572000" y="5013325"/>
            <a:ext cx="3671888" cy="1200150"/>
          </a:xfrm>
          <a:prstGeom prst="rect">
            <a:avLst/>
          </a:prstGeom>
          <a:noFill/>
          <a:ln w="9525">
            <a:solidFill>
              <a:schemeClr val="accent1"/>
            </a:solidFill>
            <a:miter lim="800000"/>
            <a:headEnd/>
            <a:tailEnd/>
          </a:ln>
        </p:spPr>
        <p:txBody>
          <a:bodyPr>
            <a:spAutoFit/>
          </a:bodyPr>
          <a:lstStyle/>
          <a:p>
            <a:pPr algn="ctr"/>
            <a:r>
              <a:rPr lang="es-MX" sz="2400">
                <a:latin typeface="Calibri" pitchFamily="34" charset="0"/>
              </a:rPr>
              <a:t>Expresión matemática de lo observado por Joule durante el experimento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2 Marcador de contenido"/>
          <p:cNvSpPr>
            <a:spLocks noGrp="1"/>
          </p:cNvSpPr>
          <p:nvPr>
            <p:ph idx="1"/>
          </p:nvPr>
        </p:nvSpPr>
        <p:spPr>
          <a:xfrm>
            <a:off x="0" y="0"/>
            <a:ext cx="8229600" cy="1152525"/>
          </a:xfrm>
        </p:spPr>
        <p:txBody>
          <a:bodyPr/>
          <a:lstStyle/>
          <a:p>
            <a:r>
              <a:rPr lang="es-MX" smtClean="0"/>
              <a:t>De las expresiones de Maxwell para U (V , T) se sabe que:</a:t>
            </a:r>
          </a:p>
        </p:txBody>
      </p:sp>
      <p:graphicFrame>
        <p:nvGraphicFramePr>
          <p:cNvPr id="3074" name="Object 2"/>
          <p:cNvGraphicFramePr>
            <a:graphicFrameLocks noChangeAspect="1"/>
          </p:cNvGraphicFramePr>
          <p:nvPr/>
        </p:nvGraphicFramePr>
        <p:xfrm>
          <a:off x="539750" y="2636838"/>
          <a:ext cx="1992313" cy="1223962"/>
        </p:xfrm>
        <a:graphic>
          <a:graphicData uri="http://schemas.openxmlformats.org/presentationml/2006/ole">
            <mc:AlternateContent xmlns:mc="http://schemas.openxmlformats.org/markup-compatibility/2006">
              <mc:Choice xmlns:v="urn:schemas-microsoft-com:vml" Requires="v">
                <p:oleObj spid="_x0000_s3084" name="Equation" r:id="rId3" imgW="723600" imgH="444240" progId="Equation.DSMT4">
                  <p:embed/>
                </p:oleObj>
              </mc:Choice>
              <mc:Fallback>
                <p:oleObj name="Equation" r:id="rId3" imgW="723600" imgH="44424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2636838"/>
                        <a:ext cx="1992313" cy="1223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3"/>
          <p:cNvGraphicFramePr>
            <a:graphicFrameLocks noChangeAspect="1"/>
          </p:cNvGraphicFramePr>
          <p:nvPr/>
        </p:nvGraphicFramePr>
        <p:xfrm>
          <a:off x="2771775" y="549275"/>
          <a:ext cx="4406900" cy="1214438"/>
        </p:xfrm>
        <a:graphic>
          <a:graphicData uri="http://schemas.openxmlformats.org/presentationml/2006/ole">
            <mc:AlternateContent xmlns:mc="http://schemas.openxmlformats.org/markup-compatibility/2006">
              <mc:Choice xmlns:v="urn:schemas-microsoft-com:vml" Requires="v">
                <p:oleObj spid="_x0000_s3085" name="Equation" r:id="rId5" imgW="1663560" imgH="444240" progId="Equation.DSMT4">
                  <p:embed/>
                </p:oleObj>
              </mc:Choice>
              <mc:Fallback>
                <p:oleObj name="Equation" r:id="rId5" imgW="1663560" imgH="44424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775" y="549275"/>
                        <a:ext cx="4406900" cy="1214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 name="7 Conector recto de flecha"/>
          <p:cNvCxnSpPr/>
          <p:nvPr/>
        </p:nvCxnSpPr>
        <p:spPr>
          <a:xfrm rot="10800000">
            <a:off x="5580063" y="1844675"/>
            <a:ext cx="1008062" cy="28892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078" name="6 CuadroTexto"/>
          <p:cNvSpPr txBox="1">
            <a:spLocks noChangeArrowheads="1"/>
          </p:cNvSpPr>
          <p:nvPr/>
        </p:nvSpPr>
        <p:spPr bwMode="auto">
          <a:xfrm>
            <a:off x="4211638" y="2133600"/>
            <a:ext cx="4537075" cy="1938338"/>
          </a:xfrm>
          <a:prstGeom prst="rect">
            <a:avLst/>
          </a:prstGeom>
          <a:noFill/>
          <a:ln w="9525">
            <a:solidFill>
              <a:schemeClr val="accent1"/>
            </a:solidFill>
            <a:miter lim="800000"/>
            <a:headEnd/>
            <a:tailEnd/>
          </a:ln>
        </p:spPr>
        <p:txBody>
          <a:bodyPr>
            <a:spAutoFit/>
          </a:bodyPr>
          <a:lstStyle/>
          <a:p>
            <a:pPr algn="ctr"/>
            <a:r>
              <a:rPr lang="es-MX" sz="2400">
                <a:latin typeface="Calibri" pitchFamily="34" charset="0"/>
              </a:rPr>
              <a:t>Por lo que expresado en palabras: </a:t>
            </a:r>
            <a:r>
              <a:rPr lang="es-MX" sz="2400" b="1">
                <a:latin typeface="Calibri" pitchFamily="34" charset="0"/>
              </a:rPr>
              <a:t>La energía del gas es únicamente función de la temperatura, independiente del volumen y por lo tanto de la presión.</a:t>
            </a:r>
          </a:p>
        </p:txBody>
      </p:sp>
      <p:sp>
        <p:nvSpPr>
          <p:cNvPr id="9" name="2 Marcador de contenido"/>
          <p:cNvSpPr txBox="1">
            <a:spLocks/>
          </p:cNvSpPr>
          <p:nvPr/>
        </p:nvSpPr>
        <p:spPr>
          <a:xfrm>
            <a:off x="0" y="1773238"/>
            <a:ext cx="3744913" cy="1150937"/>
          </a:xfrm>
          <a:prstGeom prst="rect">
            <a:avLst/>
          </a:prstGeom>
        </p:spPr>
        <p:txBody>
          <a:bodyPr>
            <a:normAutofit fontScale="85000" lnSpcReduction="10000"/>
          </a:bodyPr>
          <a:lstStyle/>
          <a:p>
            <a:pPr marL="342900" indent="-342900" fontAlgn="auto">
              <a:spcBef>
                <a:spcPct val="20000"/>
              </a:spcBef>
              <a:spcAft>
                <a:spcPts val="0"/>
              </a:spcAft>
              <a:buFont typeface="Arial" pitchFamily="34" charset="0"/>
              <a:buChar char="•"/>
              <a:defRPr/>
            </a:pPr>
            <a:r>
              <a:rPr lang="es-MX" sz="3200" dirty="0">
                <a:latin typeface="+mn-lt"/>
              </a:rPr>
              <a:t>Las observaciones de Joule implican que:</a:t>
            </a:r>
          </a:p>
        </p:txBody>
      </p:sp>
      <p:sp>
        <p:nvSpPr>
          <p:cNvPr id="14" name="2 Marcador de contenido"/>
          <p:cNvSpPr txBox="1">
            <a:spLocks/>
          </p:cNvSpPr>
          <p:nvPr/>
        </p:nvSpPr>
        <p:spPr bwMode="auto">
          <a:xfrm>
            <a:off x="0" y="4005263"/>
            <a:ext cx="4859338" cy="2565400"/>
          </a:xfrm>
          <a:prstGeom prst="rect">
            <a:avLst/>
          </a:prstGeom>
          <a:noFill/>
          <a:ln w="9525">
            <a:noFill/>
            <a:miter lim="800000"/>
            <a:headEnd/>
            <a:tailEnd/>
          </a:ln>
        </p:spPr>
        <p:txBody>
          <a:bodyPr/>
          <a:lstStyle/>
          <a:p>
            <a:pPr marL="342900" indent="-342900">
              <a:spcBef>
                <a:spcPct val="20000"/>
              </a:spcBef>
            </a:pPr>
            <a:r>
              <a:rPr lang="es-MX" sz="2400" b="1">
                <a:latin typeface="Calibri" pitchFamily="34" charset="0"/>
              </a:rPr>
              <a:t>PERO:</a:t>
            </a:r>
            <a:r>
              <a:rPr lang="es-MX" sz="2400">
                <a:latin typeface="Calibri" pitchFamily="34" charset="0"/>
              </a:rPr>
              <a:t> El experimento de Joule tenía una gran capacidad calorífica (mucho mayor que la del aire circundante), a pesar de ello el equilibrio térmico cambió. A se calienta y B se enfría… ¡ La temperatura no es constante !</a:t>
            </a:r>
          </a:p>
        </p:txBody>
      </p:sp>
      <p:pic>
        <p:nvPicPr>
          <p:cNvPr id="60421" name="Picture 5" descr="http://www.clivecouldwell.com/images/science_cartoon.jpg"/>
          <p:cNvPicPr>
            <a:picLocks noChangeAspect="1" noChangeArrowheads="1"/>
          </p:cNvPicPr>
          <p:nvPr/>
        </p:nvPicPr>
        <p:blipFill>
          <a:blip r:embed="rId7" cstate="print"/>
          <a:srcRect/>
          <a:stretch>
            <a:fillRect/>
          </a:stretch>
        </p:blipFill>
        <p:spPr bwMode="auto">
          <a:xfrm>
            <a:off x="4859338" y="4221163"/>
            <a:ext cx="1512887" cy="2441575"/>
          </a:xfrm>
          <a:prstGeom prst="rect">
            <a:avLst/>
          </a:prstGeom>
          <a:noFill/>
          <a:ln w="9525">
            <a:noFill/>
            <a:miter lim="800000"/>
            <a:headEnd/>
            <a:tailEnd/>
          </a:ln>
        </p:spPr>
      </p:pic>
      <p:sp>
        <p:nvSpPr>
          <p:cNvPr id="19" name="18 Llamada de nube"/>
          <p:cNvSpPr/>
          <p:nvPr/>
        </p:nvSpPr>
        <p:spPr>
          <a:xfrm>
            <a:off x="6300788" y="4508500"/>
            <a:ext cx="2447925" cy="1944688"/>
          </a:xfrm>
          <a:prstGeom prst="cloudCallout">
            <a:avLst>
              <a:gd name="adj1" fmla="val -56966"/>
              <a:gd name="adj2" fmla="val -33376"/>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dirty="0"/>
              <a:t>¡¿ Y entonces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60421"/>
                                        </p:tgtEl>
                                        <p:attrNameLst>
                                          <p:attrName>style.visibility</p:attrName>
                                        </p:attrNameLst>
                                      </p:cBhvr>
                                      <p:to>
                                        <p:strVal val="visible"/>
                                      </p:to>
                                    </p:set>
                                    <p:anim calcmode="lin" valueType="num">
                                      <p:cBhvr additive="base">
                                        <p:cTn id="16" dur="500" fill="hold"/>
                                        <p:tgtEl>
                                          <p:spTgt spid="60421"/>
                                        </p:tgtEl>
                                        <p:attrNameLst>
                                          <p:attrName>ppt_x</p:attrName>
                                        </p:attrNameLst>
                                      </p:cBhvr>
                                      <p:tavLst>
                                        <p:tav tm="0">
                                          <p:val>
                                            <p:strVal val="#ppt_x"/>
                                          </p:val>
                                        </p:tav>
                                        <p:tav tm="100000">
                                          <p:val>
                                            <p:strVal val="#ppt_x"/>
                                          </p:val>
                                        </p:tav>
                                      </p:tavLst>
                                    </p:anim>
                                    <p:anim calcmode="lin" valueType="num">
                                      <p:cBhvr additive="base">
                                        <p:cTn id="17" dur="500" fill="hold"/>
                                        <p:tgtEl>
                                          <p:spTgt spid="6042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par>
                                <p:cTn id="22" presetID="6" presetClass="emph" presetSubtype="0" fill="hold" grpId="1" nodeType="withEffect">
                                  <p:stCondLst>
                                    <p:cond delay="0"/>
                                  </p:stCondLst>
                                  <p:childTnLst>
                                    <p:animScale>
                                      <p:cBhvr>
                                        <p:cTn id="23" dur="2000" fill="hold"/>
                                        <p:tgtEl>
                                          <p:spTgt spid="1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animBg="1"/>
      <p:bldP spid="19"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2" cstate="print"/>
          <a:srcRect/>
          <a:stretch>
            <a:fillRect/>
          </a:stretch>
        </p:blipFill>
        <p:spPr bwMode="auto">
          <a:xfrm>
            <a:off x="323528" y="260648"/>
            <a:ext cx="8064896" cy="61206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p:cNvPicPr>
            <a:picLocks noChangeAspect="1" noChangeArrowheads="1"/>
          </p:cNvPicPr>
          <p:nvPr/>
        </p:nvPicPr>
        <p:blipFill>
          <a:blip r:embed="rId2" cstate="print"/>
          <a:srcRect/>
          <a:stretch>
            <a:fillRect/>
          </a:stretch>
        </p:blipFill>
        <p:spPr bwMode="auto">
          <a:xfrm>
            <a:off x="539750" y="1989138"/>
            <a:ext cx="7777163" cy="3843337"/>
          </a:xfrm>
          <a:prstGeom prst="rect">
            <a:avLst/>
          </a:prstGeom>
          <a:noFill/>
          <a:ln w="9525">
            <a:noFill/>
            <a:miter lim="800000"/>
            <a:headEnd/>
            <a:tailEnd/>
          </a:ln>
        </p:spPr>
      </p:pic>
      <p:sp>
        <p:nvSpPr>
          <p:cNvPr id="6" name="1 Título"/>
          <p:cNvSpPr txBox="1">
            <a:spLocks/>
          </p:cNvSpPr>
          <p:nvPr/>
        </p:nvSpPr>
        <p:spPr>
          <a:xfrm>
            <a:off x="395288" y="0"/>
            <a:ext cx="8229600" cy="777875"/>
          </a:xfrm>
          <a:prstGeom prst="rect">
            <a:avLst/>
          </a:prstGeom>
        </p:spPr>
        <p:txBody>
          <a:bodyPr anchor="ctr">
            <a:normAutofit/>
          </a:bodyPr>
          <a:lstStyle/>
          <a:p>
            <a:pPr algn="ctr" fontAlgn="auto">
              <a:spcAft>
                <a:spcPts val="0"/>
              </a:spcAft>
              <a:defRPr/>
            </a:pPr>
            <a:r>
              <a:rPr lang="es-MX" sz="4400" dirty="0">
                <a:latin typeface="+mj-lt"/>
                <a:ea typeface="+mj-ea"/>
                <a:cs typeface="+mj-cs"/>
              </a:rPr>
              <a:t>El experimento de Joule-</a:t>
            </a:r>
            <a:r>
              <a:rPr lang="es-MX" sz="4400" dirty="0" err="1">
                <a:latin typeface="+mj-lt"/>
                <a:ea typeface="+mj-ea"/>
                <a:cs typeface="+mj-cs"/>
              </a:rPr>
              <a:t>Thomson</a:t>
            </a:r>
            <a:endParaRPr lang="es-MX" sz="4400" dirty="0">
              <a:latin typeface="+mj-lt"/>
              <a:ea typeface="+mj-ea"/>
              <a:cs typeface="+mj-cs"/>
            </a:endParaRPr>
          </a:p>
        </p:txBody>
      </p:sp>
      <p:sp>
        <p:nvSpPr>
          <p:cNvPr id="7" name="6 Llamada rectangular"/>
          <p:cNvSpPr/>
          <p:nvPr/>
        </p:nvSpPr>
        <p:spPr>
          <a:xfrm>
            <a:off x="1187450" y="836613"/>
            <a:ext cx="3384550" cy="1439862"/>
          </a:xfrm>
          <a:prstGeom prst="wedgeRectCallout">
            <a:avLst>
              <a:gd name="adj1" fmla="val 29300"/>
              <a:gd name="adj2" fmla="val 153877"/>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dirty="0"/>
              <a:t>Libre expansión de gas a través de membrana porosa</a:t>
            </a:r>
          </a:p>
        </p:txBody>
      </p:sp>
      <p:sp>
        <p:nvSpPr>
          <p:cNvPr id="8" name="7 Llamada rectangular"/>
          <p:cNvSpPr/>
          <p:nvPr/>
        </p:nvSpPr>
        <p:spPr>
          <a:xfrm>
            <a:off x="5435600" y="836613"/>
            <a:ext cx="3384550" cy="1439862"/>
          </a:xfrm>
          <a:prstGeom prst="wedgeRectCallout">
            <a:avLst>
              <a:gd name="adj1" fmla="val -40306"/>
              <a:gd name="adj2" fmla="val 123744"/>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dirty="0"/>
              <a:t>Sistema aislado térmicamente.</a:t>
            </a:r>
          </a:p>
          <a:p>
            <a:pPr algn="ctr" fontAlgn="auto">
              <a:spcBef>
                <a:spcPts val="0"/>
              </a:spcBef>
              <a:spcAft>
                <a:spcPts val="0"/>
              </a:spcAft>
              <a:defRPr/>
            </a:pPr>
            <a:r>
              <a:rPr lang="es-MX" sz="2400" dirty="0"/>
              <a:t>Q = 0</a:t>
            </a:r>
          </a:p>
        </p:txBody>
      </p:sp>
      <p:sp>
        <p:nvSpPr>
          <p:cNvPr id="10" name="9 Llamada rectangular"/>
          <p:cNvSpPr/>
          <p:nvPr/>
        </p:nvSpPr>
        <p:spPr>
          <a:xfrm>
            <a:off x="1476375" y="5418138"/>
            <a:ext cx="6696075" cy="1439862"/>
          </a:xfrm>
          <a:prstGeom prst="wedgeRectCallout">
            <a:avLst>
              <a:gd name="adj1" fmla="val 23607"/>
              <a:gd name="adj2" fmla="val -128075"/>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dirty="0"/>
              <a:t>Flujo continuo y estacionario de gas. ¡ Se logra el equilibrio térmico !... </a:t>
            </a:r>
            <a:r>
              <a:rPr lang="es-MX" sz="2400" i="1" dirty="0"/>
              <a:t>En esta ocasión no por casualidad, finalización del experimento o incapacidad de medirlo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1" nodeType="clickEffect">
                                  <p:stCondLst>
                                    <p:cond delay="0"/>
                                  </p:stCondLst>
                                  <p:childTnLst>
                                    <p:anim calcmode="lin" valueType="num">
                                      <p:cBhvr additive="base">
                                        <p:cTn id="11" dur="500"/>
                                        <p:tgtEl>
                                          <p:spTgt spid="7"/>
                                        </p:tgtEl>
                                        <p:attrNameLst>
                                          <p:attrName>ppt_x</p:attrName>
                                        </p:attrNameLst>
                                      </p:cBhvr>
                                      <p:tavLst>
                                        <p:tav tm="0">
                                          <p:val>
                                            <p:strVal val="ppt_x"/>
                                          </p:val>
                                        </p:tav>
                                        <p:tav tm="100000">
                                          <p:val>
                                            <p:strVal val="ppt_x"/>
                                          </p:val>
                                        </p:tav>
                                      </p:tavLst>
                                    </p:anim>
                                    <p:anim calcmode="lin" valueType="num">
                                      <p:cBhvr additive="base">
                                        <p:cTn id="12" dur="500"/>
                                        <p:tgtEl>
                                          <p:spTgt spid="7"/>
                                        </p:tgtEl>
                                        <p:attrNameLst>
                                          <p:attrName>ppt_y</p:attrName>
                                        </p:attrNameLst>
                                      </p:cBhvr>
                                      <p:tavLst>
                                        <p:tav tm="0">
                                          <p:val>
                                            <p:strVal val="ppt_y"/>
                                          </p:val>
                                        </p:tav>
                                        <p:tav tm="100000">
                                          <p:val>
                                            <p:strVal val="1+ppt_h/2"/>
                                          </p:val>
                                        </p:tav>
                                      </p:tavLst>
                                    </p:anim>
                                    <p:set>
                                      <p:cBhvr>
                                        <p:cTn id="13" dur="1" fill="hold">
                                          <p:stCondLst>
                                            <p:cond delay="499"/>
                                          </p:stCondLst>
                                        </p:cTn>
                                        <p:tgtEl>
                                          <p:spTgt spid="7"/>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ox(in)">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grpId="1" nodeType="clickEffect">
                                  <p:stCondLst>
                                    <p:cond delay="0"/>
                                  </p:stCondLst>
                                  <p:childTnLst>
                                    <p:anim calcmode="lin" valueType="num">
                                      <p:cBhvr additive="base">
                                        <p:cTn id="22" dur="500"/>
                                        <p:tgtEl>
                                          <p:spTgt spid="8"/>
                                        </p:tgtEl>
                                        <p:attrNameLst>
                                          <p:attrName>ppt_x</p:attrName>
                                        </p:attrNameLst>
                                      </p:cBhvr>
                                      <p:tavLst>
                                        <p:tav tm="0">
                                          <p:val>
                                            <p:strVal val="ppt_x"/>
                                          </p:val>
                                        </p:tav>
                                        <p:tav tm="100000">
                                          <p:val>
                                            <p:strVal val="ppt_x"/>
                                          </p:val>
                                        </p:tav>
                                      </p:tavLst>
                                    </p:anim>
                                    <p:anim calcmode="lin" valueType="num">
                                      <p:cBhvr additive="base">
                                        <p:cTn id="23" dur="500"/>
                                        <p:tgtEl>
                                          <p:spTgt spid="8"/>
                                        </p:tgtEl>
                                        <p:attrNameLst>
                                          <p:attrName>ppt_y</p:attrName>
                                        </p:attrNameLst>
                                      </p:cBhvr>
                                      <p:tavLst>
                                        <p:tav tm="0">
                                          <p:val>
                                            <p:strVal val="ppt_y"/>
                                          </p:val>
                                        </p:tav>
                                        <p:tav tm="100000">
                                          <p:val>
                                            <p:strVal val="1+ppt_h/2"/>
                                          </p:val>
                                        </p:tav>
                                      </p:tavLst>
                                    </p:anim>
                                    <p:set>
                                      <p:cBhvr>
                                        <p:cTn id="24" dur="1" fill="hold">
                                          <p:stCondLst>
                                            <p:cond delay="499"/>
                                          </p:stCondLst>
                                        </p:cTn>
                                        <p:tgtEl>
                                          <p:spTgt spid="8"/>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ox(in)">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xit" presetSubtype="4" fill="hold" grpId="1" nodeType="clickEffect">
                                  <p:stCondLst>
                                    <p:cond delay="0"/>
                                  </p:stCondLst>
                                  <p:childTnLst>
                                    <p:anim calcmode="lin" valueType="num">
                                      <p:cBhvr additive="base">
                                        <p:cTn id="33" dur="500"/>
                                        <p:tgtEl>
                                          <p:spTgt spid="10"/>
                                        </p:tgtEl>
                                        <p:attrNameLst>
                                          <p:attrName>ppt_x</p:attrName>
                                        </p:attrNameLst>
                                      </p:cBhvr>
                                      <p:tavLst>
                                        <p:tav tm="0">
                                          <p:val>
                                            <p:strVal val="ppt_x"/>
                                          </p:val>
                                        </p:tav>
                                        <p:tav tm="100000">
                                          <p:val>
                                            <p:strVal val="ppt_x"/>
                                          </p:val>
                                        </p:tav>
                                      </p:tavLst>
                                    </p:anim>
                                    <p:anim calcmode="lin" valueType="num">
                                      <p:cBhvr additive="base">
                                        <p:cTn id="34" dur="500"/>
                                        <p:tgtEl>
                                          <p:spTgt spid="10"/>
                                        </p:tgtEl>
                                        <p:attrNameLst>
                                          <p:attrName>ppt_y</p:attrName>
                                        </p:attrNameLst>
                                      </p:cBhvr>
                                      <p:tavLst>
                                        <p:tav tm="0">
                                          <p:val>
                                            <p:strVal val="ppt_y"/>
                                          </p:val>
                                        </p:tav>
                                        <p:tav tm="100000">
                                          <p:val>
                                            <p:strVal val="1+ppt_h/2"/>
                                          </p:val>
                                        </p:tav>
                                      </p:tavLst>
                                    </p:anim>
                                    <p:set>
                                      <p:cBhvr>
                                        <p:cTn id="35"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10" grpId="0" animBg="1"/>
      <p:bldP spid="10"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95288" y="0"/>
            <a:ext cx="8229600" cy="777875"/>
          </a:xfrm>
          <a:prstGeom prst="rect">
            <a:avLst/>
          </a:prstGeom>
        </p:spPr>
        <p:txBody>
          <a:bodyPr anchor="ctr">
            <a:normAutofit/>
          </a:bodyPr>
          <a:lstStyle/>
          <a:p>
            <a:pPr algn="ctr" fontAlgn="auto">
              <a:spcAft>
                <a:spcPts val="0"/>
              </a:spcAft>
              <a:defRPr/>
            </a:pPr>
            <a:r>
              <a:rPr lang="es-MX" sz="4400" dirty="0">
                <a:latin typeface="+mj-lt"/>
                <a:ea typeface="+mj-ea"/>
                <a:cs typeface="+mj-cs"/>
              </a:rPr>
              <a:t>Conclusión del experimento</a:t>
            </a:r>
          </a:p>
        </p:txBody>
      </p:sp>
      <p:sp>
        <p:nvSpPr>
          <p:cNvPr id="4100" name="8 CuadroTexto"/>
          <p:cNvSpPr txBox="1">
            <a:spLocks noChangeArrowheads="1"/>
          </p:cNvSpPr>
          <p:nvPr/>
        </p:nvSpPr>
        <p:spPr bwMode="auto">
          <a:xfrm>
            <a:off x="250825" y="765175"/>
            <a:ext cx="8893175" cy="2676525"/>
          </a:xfrm>
          <a:prstGeom prst="rect">
            <a:avLst/>
          </a:prstGeom>
          <a:noFill/>
          <a:ln w="9525">
            <a:noFill/>
            <a:miter lim="800000"/>
            <a:headEnd/>
            <a:tailEnd/>
          </a:ln>
        </p:spPr>
        <p:txBody>
          <a:bodyPr>
            <a:spAutoFit/>
          </a:bodyPr>
          <a:lstStyle/>
          <a:p>
            <a:r>
              <a:rPr lang="es-MX" sz="2800" u="sng">
                <a:latin typeface="Calibri" pitchFamily="34" charset="0"/>
              </a:rPr>
              <a:t>Sólo cuando </a:t>
            </a:r>
            <a:r>
              <a:rPr lang="es-MX" sz="2800">
                <a:latin typeface="Calibri" pitchFamily="34" charset="0"/>
              </a:rPr>
              <a:t>la PRESIÓN del gas ANTES de su expansión es disminuida, ocurre que el cambio de temperatura se vuelve pequeño.</a:t>
            </a:r>
          </a:p>
          <a:p>
            <a:r>
              <a:rPr lang="es-MX" sz="2800">
                <a:latin typeface="Calibri" pitchFamily="34" charset="0"/>
              </a:rPr>
              <a:t>En el límite de la presión cero, la energía del gas sería efectivamente independiente del volumen, esta energía corresponde a la </a:t>
            </a:r>
            <a:r>
              <a:rPr lang="es-MX" sz="2800" u="sng">
                <a:latin typeface="Calibri" pitchFamily="34" charset="0"/>
              </a:rPr>
              <a:t>entalpía </a:t>
            </a:r>
            <a:r>
              <a:rPr lang="es-MX" sz="2800">
                <a:latin typeface="Calibri" pitchFamily="34" charset="0"/>
              </a:rPr>
              <a:t>del gas.</a:t>
            </a:r>
          </a:p>
        </p:txBody>
      </p:sp>
      <p:graphicFrame>
        <p:nvGraphicFramePr>
          <p:cNvPr id="4098" name="Object 2"/>
          <p:cNvGraphicFramePr>
            <a:graphicFrameLocks noChangeAspect="1"/>
          </p:cNvGraphicFramePr>
          <p:nvPr/>
        </p:nvGraphicFramePr>
        <p:xfrm>
          <a:off x="3059113" y="3500438"/>
          <a:ext cx="2297112" cy="1069975"/>
        </p:xfrm>
        <a:graphic>
          <a:graphicData uri="http://schemas.openxmlformats.org/presentationml/2006/ole">
            <mc:AlternateContent xmlns:mc="http://schemas.openxmlformats.org/markup-compatibility/2006">
              <mc:Choice xmlns:v="urn:schemas-microsoft-com:vml" Requires="v">
                <p:oleObj spid="_x0000_s4103" name="Equation" r:id="rId3" imgW="952200" imgH="444240" progId="Equation.DSMT4">
                  <p:embed/>
                </p:oleObj>
              </mc:Choice>
              <mc:Fallback>
                <p:oleObj name="Equation" r:id="rId3" imgW="952200" imgH="444240" progId="Equation.DSMT4">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113" y="3500438"/>
                        <a:ext cx="2297112" cy="1069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1" name="11 CuadroTexto"/>
          <p:cNvSpPr txBox="1">
            <a:spLocks noChangeArrowheads="1"/>
          </p:cNvSpPr>
          <p:nvPr/>
        </p:nvSpPr>
        <p:spPr bwMode="auto">
          <a:xfrm>
            <a:off x="250825" y="4868863"/>
            <a:ext cx="8893175" cy="1200329"/>
          </a:xfrm>
          <a:prstGeom prst="rect">
            <a:avLst/>
          </a:prstGeom>
          <a:noFill/>
          <a:ln w="9525">
            <a:noFill/>
            <a:miter lim="800000"/>
            <a:headEnd/>
            <a:tailEnd/>
          </a:ln>
        </p:spPr>
        <p:txBody>
          <a:bodyPr>
            <a:spAutoFit/>
          </a:bodyPr>
          <a:lstStyle/>
          <a:p>
            <a:r>
              <a:rPr lang="es-MX" sz="2400" dirty="0">
                <a:latin typeface="Calibri" pitchFamily="34" charset="0"/>
              </a:rPr>
              <a:t>Por lo que el experimento registra directamente el cambio de la temperatura del gas respecto a la presión hasta alcanzar el equilibrio, todo con la entalpía constante (proceso isoentálpico)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1471</Words>
  <Application>Microsoft Office PowerPoint</Application>
  <PresentationFormat>Presentación en pantalla (4:3)</PresentationFormat>
  <Paragraphs>100</Paragraphs>
  <Slides>30</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30</vt:i4>
      </vt:variant>
    </vt:vector>
  </HeadingPairs>
  <TitlesOfParts>
    <vt:vector size="36" baseType="lpstr">
      <vt:lpstr>Arial</vt:lpstr>
      <vt:lpstr>Calibri</vt:lpstr>
      <vt:lpstr>Symbol</vt:lpstr>
      <vt:lpstr>Wingdings</vt:lpstr>
      <vt:lpstr>Tema de Office</vt:lpstr>
      <vt:lpstr>Equation</vt:lpstr>
      <vt:lpstr>INGENIERÍA TÉRMICA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 Hp</dc:creator>
  <cp:lastModifiedBy>JALY</cp:lastModifiedBy>
  <cp:revision>44</cp:revision>
  <dcterms:created xsi:type="dcterms:W3CDTF">2010-09-21T19:32:29Z</dcterms:created>
  <dcterms:modified xsi:type="dcterms:W3CDTF">2017-09-06T20:53:06Z</dcterms:modified>
</cp:coreProperties>
</file>