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0" cap="flat">
              <a:noFill/>
              <a:miter lim="400000"/>
            </a:ln>
          </a:insideH>
          <a:insideV>
            <a:ln w="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72" y="-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6" name="Shape 13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963750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5689600"/>
            <a:ext cx="10464800" cy="5080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</a:lstStyle>
          <a:p>
            <a:r>
              <a:t>– Juan López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152900"/>
            <a:ext cx="104648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“Escribir una cita aquí”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de títul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975359" y="3029937"/>
            <a:ext cx="11054082" cy="2090703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6200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1950719" y="5527040"/>
            <a:ext cx="9103361" cy="2492587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0" indent="0" algn="ctr" defTabSz="1300480">
              <a:spcBef>
                <a:spcPts val="1000"/>
              </a:spcBef>
              <a:buSz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 defTabSz="1300480">
              <a:spcBef>
                <a:spcPts val="1000"/>
              </a:spcBef>
              <a:buSz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 defTabSz="1300480">
              <a:spcBef>
                <a:spcPts val="1000"/>
              </a:spcBef>
              <a:buSz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 defTabSz="1300480">
              <a:spcBef>
                <a:spcPts val="1000"/>
              </a:spcBef>
              <a:buSz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 defTabSz="1300480">
              <a:spcBef>
                <a:spcPts val="1000"/>
              </a:spcBef>
              <a:buSz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11998689" y="9114112"/>
            <a:ext cx="355871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/>
        </p:nvSpPr>
        <p:spPr>
          <a:xfrm>
            <a:off x="571500" y="4749800"/>
            <a:ext cx="11868094" cy="129"/>
          </a:xfrm>
          <a:prstGeom prst="rect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571500" y="1320800"/>
            <a:ext cx="11861800" cy="3175000"/>
          </a:xfrm>
          <a:prstGeom prst="rect">
            <a:avLst/>
          </a:prstGeom>
        </p:spPr>
        <p:txBody>
          <a:bodyPr anchor="b"/>
          <a:lstStyle>
            <a:lvl1pPr algn="l">
              <a:defRPr sz="4200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571500" y="5016500"/>
            <a:ext cx="11861800" cy="10160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None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None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None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None/>
              <a:defRPr sz="26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12268199" y="9194800"/>
            <a:ext cx="312015" cy="299822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346200" y="520700"/>
            <a:ext cx="10388600" cy="586023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05600" y="609600"/>
            <a:ext cx="5359400" cy="7759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870700" y="2781300"/>
            <a:ext cx="5283200" cy="6184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355600" y="2730500"/>
            <a:ext cx="5892800" cy="62992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654800" y="5029200"/>
            <a:ext cx="5803900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664613" y="508000"/>
            <a:ext cx="5803901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533400" y="508000"/>
            <a:ext cx="580823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4599" y="9271000"/>
            <a:ext cx="342901" cy="355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431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863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295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1727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1590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2590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3022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3454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3886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xfrm>
            <a:off x="1321205" y="3515600"/>
            <a:ext cx="10464801" cy="1715758"/>
          </a:xfrm>
          <a:prstGeom prst="rect">
            <a:avLst/>
          </a:prstGeom>
        </p:spPr>
        <p:txBody>
          <a:bodyPr/>
          <a:lstStyle/>
          <a:p>
            <a:pPr defTabSz="286258">
              <a:defRPr sz="3528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LICENCIATURA EN ENFERMERÍA</a:t>
            </a:r>
          </a:p>
          <a:p>
            <a:pPr defTabSz="286258">
              <a:defRPr sz="3528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enfermería en cuidados intensivos </a:t>
            </a:r>
          </a:p>
          <a:p>
            <a:pPr defTabSz="286258">
              <a:defRPr sz="3528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unidad de competencia iv</a:t>
            </a:r>
          </a:p>
        </p:txBody>
      </p:sp>
      <p:sp>
        <p:nvSpPr>
          <p:cNvPr id="139" name="Shape 139"/>
          <p:cNvSpPr>
            <a:spLocks noGrp="1"/>
          </p:cNvSpPr>
          <p:nvPr>
            <p:ph type="body" sz="quarter" idx="1"/>
          </p:nvPr>
        </p:nvSpPr>
        <p:spPr>
          <a:xfrm>
            <a:off x="1321205" y="5813787"/>
            <a:ext cx="10464801" cy="113030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defTabSz="519937">
              <a:defRPr sz="3382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PROBLEMAS CIRCULATORIOS Y CARDIOVASCULARES</a:t>
            </a:r>
          </a:p>
        </p:txBody>
      </p:sp>
      <p:sp>
        <p:nvSpPr>
          <p:cNvPr id="140" name="Shape 140"/>
          <p:cNvSpPr/>
          <p:nvPr/>
        </p:nvSpPr>
        <p:spPr>
          <a:xfrm>
            <a:off x="1321205" y="7771920"/>
            <a:ext cx="10464801" cy="1130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>
              <a:defRPr sz="3800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DRA. BÁRBARA DIMAS ALTAMIRANO</a:t>
            </a:r>
          </a:p>
        </p:txBody>
      </p:sp>
      <p:pic>
        <p:nvPicPr>
          <p:cNvPr id="141" name="image3.jpeg"/>
          <p:cNvPicPr>
            <a:picLocks noChangeAspect="1"/>
          </p:cNvPicPr>
          <p:nvPr/>
        </p:nvPicPr>
        <p:blipFill>
          <a:blip r:embed="rId2">
            <a:extLst/>
          </a:blip>
          <a:srcRect b="70101"/>
          <a:stretch>
            <a:fillRect/>
          </a:stretch>
        </p:blipFill>
        <p:spPr>
          <a:xfrm>
            <a:off x="-1" y="196280"/>
            <a:ext cx="13004801" cy="2916229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/>
        </p:nvSpPr>
        <p:spPr>
          <a:xfrm>
            <a:off x="1893887" y="2418926"/>
            <a:ext cx="9319437" cy="48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2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Facultad de Enfermería y Obstetricia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title"/>
          </p:nvPr>
        </p:nvSpPr>
        <p:spPr>
          <a:xfrm>
            <a:off x="355600" y="-84667"/>
            <a:ext cx="12293600" cy="2438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Factores de riesgo</a:t>
            </a:r>
          </a:p>
        </p:txBody>
      </p:sp>
      <p:sp>
        <p:nvSpPr>
          <p:cNvPr id="172" name="Shape 172"/>
          <p:cNvSpPr>
            <a:spLocks noGrp="1"/>
          </p:cNvSpPr>
          <p:nvPr>
            <p:ph type="body" sz="half" idx="1"/>
          </p:nvPr>
        </p:nvSpPr>
        <p:spPr>
          <a:xfrm>
            <a:off x="355600" y="2454376"/>
            <a:ext cx="5740048" cy="7132308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pPr marL="369696" indent="-369696" defTabSz="414781">
              <a:spcBef>
                <a:spcPts val="3200"/>
              </a:spcBef>
              <a:buClr>
                <a:srgbClr val="0433FF"/>
              </a:buClr>
              <a:defRPr sz="3266">
                <a:solidFill>
                  <a:srgbClr val="000000"/>
                </a:solidFill>
              </a:defRPr>
            </a:pPr>
            <a:r>
              <a:t>Edad hombre &gt;55; mujer &gt;60</a:t>
            </a:r>
          </a:p>
          <a:p>
            <a:pPr marL="369696" indent="-369696" defTabSz="414781">
              <a:spcBef>
                <a:spcPts val="3200"/>
              </a:spcBef>
              <a:buClr>
                <a:srgbClr val="0433FF"/>
              </a:buClr>
              <a:defRPr sz="3266">
                <a:solidFill>
                  <a:srgbClr val="000000"/>
                </a:solidFill>
              </a:defRPr>
            </a:pPr>
            <a:r>
              <a:t>Tabaquismo</a:t>
            </a:r>
          </a:p>
          <a:p>
            <a:pPr marL="369696" indent="-369696" defTabSz="414781">
              <a:spcBef>
                <a:spcPts val="3200"/>
              </a:spcBef>
              <a:buClr>
                <a:srgbClr val="0433FF"/>
              </a:buClr>
              <a:defRPr sz="3266">
                <a:solidFill>
                  <a:srgbClr val="000000"/>
                </a:solidFill>
              </a:defRPr>
            </a:pPr>
            <a:r>
              <a:t>HTA</a:t>
            </a:r>
          </a:p>
          <a:p>
            <a:pPr marL="369696" indent="-369696" defTabSz="414781">
              <a:spcBef>
                <a:spcPts val="3200"/>
              </a:spcBef>
              <a:buClr>
                <a:srgbClr val="0433FF"/>
              </a:buClr>
              <a:defRPr sz="3266">
                <a:solidFill>
                  <a:srgbClr val="000000"/>
                </a:solidFill>
              </a:defRPr>
            </a:pPr>
            <a:r>
              <a:t>DM 2</a:t>
            </a:r>
          </a:p>
          <a:p>
            <a:pPr marL="369696" indent="-369696" defTabSz="414781">
              <a:spcBef>
                <a:spcPts val="3200"/>
              </a:spcBef>
              <a:buClr>
                <a:srgbClr val="0433FF"/>
              </a:buClr>
              <a:defRPr sz="3266">
                <a:solidFill>
                  <a:srgbClr val="000000"/>
                </a:solidFill>
              </a:defRPr>
            </a:pPr>
            <a:r>
              <a:t>Hipercolesterolemia </a:t>
            </a:r>
          </a:p>
          <a:p>
            <a:pPr marL="369696" indent="-369696" defTabSz="414781">
              <a:spcBef>
                <a:spcPts val="3200"/>
              </a:spcBef>
              <a:buClr>
                <a:srgbClr val="0433FF"/>
              </a:buClr>
              <a:defRPr sz="3266">
                <a:solidFill>
                  <a:srgbClr val="000000"/>
                </a:solidFill>
              </a:defRPr>
            </a:pPr>
            <a:r>
              <a:t>Hipertrigliceridemia</a:t>
            </a:r>
          </a:p>
          <a:p>
            <a:pPr marL="369696" indent="-369696" defTabSz="414781">
              <a:spcBef>
                <a:spcPts val="3200"/>
              </a:spcBef>
              <a:buClr>
                <a:srgbClr val="0433FF"/>
              </a:buClr>
              <a:defRPr sz="3266">
                <a:solidFill>
                  <a:srgbClr val="000000"/>
                </a:solidFill>
              </a:defRPr>
            </a:pPr>
            <a:r>
              <a:t>Historia familiar cardiopatía coronaria</a:t>
            </a:r>
          </a:p>
        </p:txBody>
      </p:sp>
      <p:sp>
        <p:nvSpPr>
          <p:cNvPr id="173" name="Shape 173"/>
          <p:cNvSpPr/>
          <p:nvPr/>
        </p:nvSpPr>
        <p:spPr>
          <a:xfrm>
            <a:off x="6449370" y="2818623"/>
            <a:ext cx="5740048" cy="1905001"/>
          </a:xfrm>
          <a:prstGeom prst="roundRect">
            <a:avLst>
              <a:gd name="adj" fmla="val 10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Afección del 25% del ventrículo produce </a:t>
            </a: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Insuficienia cardiaca</a:t>
            </a:r>
          </a:p>
        </p:txBody>
      </p:sp>
      <p:sp>
        <p:nvSpPr>
          <p:cNvPr id="174" name="Shape 174"/>
          <p:cNvSpPr/>
          <p:nvPr/>
        </p:nvSpPr>
        <p:spPr>
          <a:xfrm>
            <a:off x="7767778" y="5744633"/>
            <a:ext cx="4365585" cy="3193023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Pérdida mayor al 40% produce </a:t>
            </a: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choque cardiogénico 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355600" y="67733"/>
            <a:ext cx="12293600" cy="2438401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>
                <a:solidFill>
                  <a:srgbClr val="0433FF"/>
                </a:solidFill>
              </a:rPr>
              <a:t>cuadro</a:t>
            </a:r>
            <a:r>
              <a:t> </a:t>
            </a:r>
            <a:r>
              <a:rPr>
                <a:solidFill>
                  <a:srgbClr val="FF9300"/>
                </a:solidFill>
              </a:rPr>
              <a:t>clínico</a:t>
            </a:r>
            <a:r>
              <a:t> </a:t>
            </a:r>
          </a:p>
        </p:txBody>
      </p:sp>
      <p:sp>
        <p:nvSpPr>
          <p:cNvPr id="177" name="Shape 177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  <a:ln w="9525">
            <a:round/>
          </a:ln>
        </p:spPr>
        <p:txBody>
          <a:bodyPr>
            <a:normAutofit lnSpcReduction="10000"/>
          </a:bodyPr>
          <a:lstStyle/>
          <a:p>
            <a:pPr marL="306577" indent="-306577" algn="just" defTabSz="414781">
              <a:spcBef>
                <a:spcPts val="2600"/>
              </a:spcBef>
              <a:buClr>
                <a:srgbClr val="0433FF"/>
              </a:buClr>
              <a:defRPr sz="2698"/>
            </a:pPr>
            <a:r>
              <a:t>dolor intenso, opresivo y angustiante, ubicado o irradiado a región anterior del pecho, epigastrio, dorso, cuello, mandíbula.</a:t>
            </a:r>
          </a:p>
          <a:p>
            <a:pPr marL="306577" indent="-306577" algn="just" defTabSz="414781">
              <a:spcBef>
                <a:spcPts val="2600"/>
              </a:spcBef>
              <a:buClr>
                <a:srgbClr val="0433FF"/>
              </a:buClr>
              <a:defRPr sz="2698"/>
            </a:pPr>
            <a:r>
              <a:t>varias horas de duración </a:t>
            </a:r>
          </a:p>
          <a:p>
            <a:pPr marL="306577" indent="-306577" algn="just" defTabSz="414781">
              <a:spcBef>
                <a:spcPts val="2600"/>
              </a:spcBef>
              <a:buClr>
                <a:srgbClr val="0433FF"/>
              </a:buClr>
              <a:defRPr sz="2698"/>
            </a:pPr>
            <a:r>
              <a:t>sudación </a:t>
            </a:r>
          </a:p>
          <a:p>
            <a:pPr marL="306577" indent="-306577" algn="just" defTabSz="414781">
              <a:spcBef>
                <a:spcPts val="2600"/>
              </a:spcBef>
              <a:buClr>
                <a:srgbClr val="0433FF"/>
              </a:buClr>
              <a:defRPr sz="2698"/>
            </a:pPr>
            <a:r>
              <a:t>síntomas vagotónicos </a:t>
            </a:r>
          </a:p>
          <a:p>
            <a:pPr marL="306577" indent="-306577" algn="just" defTabSz="414781">
              <a:spcBef>
                <a:spcPts val="2600"/>
              </a:spcBef>
              <a:buClr>
                <a:srgbClr val="0433FF"/>
              </a:buClr>
              <a:defRPr sz="2698"/>
            </a:pPr>
            <a:r>
              <a:t>síncope</a:t>
            </a:r>
          </a:p>
          <a:p>
            <a:pPr marL="306577" indent="-306577" algn="just" defTabSz="414781">
              <a:spcBef>
                <a:spcPts val="2600"/>
              </a:spcBef>
              <a:buClr>
                <a:srgbClr val="0433FF"/>
              </a:buClr>
              <a:defRPr sz="2698"/>
            </a:pPr>
            <a:r>
              <a:t>disnea</a:t>
            </a:r>
          </a:p>
          <a:p>
            <a:pPr marL="306577" indent="-306577" algn="just" defTabSz="414781">
              <a:spcBef>
                <a:spcPts val="2600"/>
              </a:spcBef>
              <a:buClr>
                <a:srgbClr val="0433FF"/>
              </a:buClr>
              <a:defRPr sz="2698"/>
            </a:pPr>
            <a:r>
              <a:t>edema pulmonar agudo</a:t>
            </a:r>
          </a:p>
        </p:txBody>
      </p:sp>
      <p:grpSp>
        <p:nvGrpSpPr>
          <p:cNvPr id="180" name="Group 180"/>
          <p:cNvGrpSpPr/>
          <p:nvPr/>
        </p:nvGrpSpPr>
        <p:grpSpPr>
          <a:xfrm>
            <a:off x="6659033" y="2692400"/>
            <a:ext cx="5969001" cy="6375400"/>
            <a:chOff x="0" y="0"/>
            <a:chExt cx="5969000" cy="6375400"/>
          </a:xfrm>
        </p:grpSpPr>
        <p:sp>
          <p:nvSpPr>
            <p:cNvPr id="179" name="Shape 179"/>
            <p:cNvSpPr/>
            <p:nvPr/>
          </p:nvSpPr>
          <p:spPr>
            <a:xfrm>
              <a:off x="38100" y="38100"/>
              <a:ext cx="5892800" cy="629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rmAutofit/>
            </a:bodyPr>
            <a:lstStyle/>
            <a:p>
              <a:pPr marL="332486" indent="-332486" algn="just" defTabSz="449833">
                <a:spcBef>
                  <a:spcPts val="2900"/>
                </a:spcBef>
                <a:buClr>
                  <a:srgbClr val="FF9300"/>
                </a:buClr>
                <a:buSzPct val="82000"/>
                <a:buChar char="•"/>
                <a:defRPr sz="2925"/>
              </a:pPr>
              <a:r>
                <a:t>el paciente está quieto, angustiado, comprometido, pálido, sudoroso.</a:t>
              </a:r>
            </a:p>
            <a:p>
              <a:pPr marL="332486" indent="-332486" algn="just" defTabSz="449833">
                <a:spcBef>
                  <a:spcPts val="2900"/>
                </a:spcBef>
                <a:buClr>
                  <a:srgbClr val="FF9300"/>
                </a:buClr>
                <a:buSzPct val="82000"/>
                <a:buChar char="•"/>
                <a:defRPr sz="2925"/>
              </a:pPr>
              <a:r>
                <a:t>taquicardia</a:t>
              </a:r>
            </a:p>
            <a:p>
              <a:pPr marL="332486" indent="-332486" algn="just" defTabSz="449833">
                <a:spcBef>
                  <a:spcPts val="2900"/>
                </a:spcBef>
                <a:buClr>
                  <a:srgbClr val="FF9300"/>
                </a:buClr>
                <a:buSzPct val="82000"/>
                <a:buChar char="•"/>
                <a:defRPr sz="2925"/>
              </a:pPr>
              <a:r>
                <a:t>bradicardia</a:t>
              </a:r>
            </a:p>
            <a:p>
              <a:pPr marL="332486" indent="-332486" algn="just" defTabSz="449833">
                <a:spcBef>
                  <a:spcPts val="2900"/>
                </a:spcBef>
                <a:buClr>
                  <a:srgbClr val="FF9300"/>
                </a:buClr>
                <a:buSzPct val="82000"/>
                <a:buChar char="•"/>
                <a:defRPr sz="2925"/>
              </a:pPr>
              <a:r>
                <a:t>latido anómalo de ventrículo izquierdo.</a:t>
              </a:r>
            </a:p>
            <a:p>
              <a:pPr marL="332486" indent="-332486" algn="just" defTabSz="449833">
                <a:spcBef>
                  <a:spcPts val="2900"/>
                </a:spcBef>
                <a:buClr>
                  <a:srgbClr val="FF9300"/>
                </a:buClr>
                <a:buSzPct val="82000"/>
                <a:buChar char="•"/>
                <a:defRPr sz="2925"/>
              </a:pPr>
              <a:r>
                <a:t>3º y 4º ruido, galope</a:t>
              </a:r>
            </a:p>
            <a:p>
              <a:pPr marL="332486" indent="-332486" algn="just" defTabSz="449833">
                <a:spcBef>
                  <a:spcPts val="2900"/>
                </a:spcBef>
                <a:buClr>
                  <a:srgbClr val="FF9300"/>
                </a:buClr>
                <a:buSzPct val="82000"/>
                <a:buChar char="•"/>
                <a:defRPr sz="2925"/>
              </a:pPr>
              <a:r>
                <a:t>frotes pericardios</a:t>
              </a:r>
            </a:p>
          </p:txBody>
        </p:sp>
        <p:pic>
          <p:nvPicPr>
            <p:cNvPr id="178" name="177 Imagen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969000" cy="6375400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laboratorios</a:t>
            </a:r>
          </a:p>
        </p:txBody>
      </p:sp>
      <p:sp>
        <p:nvSpPr>
          <p:cNvPr id="183" name="Shape 183"/>
          <p:cNvSpPr>
            <a:spLocks noGrp="1"/>
          </p:cNvSpPr>
          <p:nvPr>
            <p:ph type="body" sz="half" idx="1"/>
          </p:nvPr>
        </p:nvSpPr>
        <p:spPr>
          <a:xfrm>
            <a:off x="101600" y="3052233"/>
            <a:ext cx="58928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pPr marL="354075" indent="-354075" algn="just" defTabSz="479044">
              <a:spcBef>
                <a:spcPts val="3100"/>
              </a:spcBef>
              <a:buClr>
                <a:srgbClr val="FF9300"/>
              </a:buClr>
              <a:defRPr sz="3116">
                <a:solidFill>
                  <a:srgbClr val="000000"/>
                </a:solidFill>
              </a:defRPr>
            </a:pPr>
            <a:r>
              <a:t>la necrosis produce alteraciones inespecíficas como leucocitosis y VHS (velocidad de hemosedimentación).</a:t>
            </a:r>
          </a:p>
          <a:p>
            <a:pPr marL="354075" indent="-354075" algn="just" defTabSz="479044">
              <a:spcBef>
                <a:spcPts val="3100"/>
              </a:spcBef>
              <a:buClr>
                <a:srgbClr val="FF9300"/>
              </a:buClr>
              <a:defRPr sz="3116">
                <a:solidFill>
                  <a:srgbClr val="000000"/>
                </a:solidFill>
              </a:defRPr>
            </a:pPr>
            <a:r>
              <a:t>elevación plasmática de la fracción miocárdica de ciertas enzimas:</a:t>
            </a:r>
          </a:p>
          <a:p>
            <a:pPr marL="708151" lvl="1" indent="-354075" algn="just" defTabSz="479044">
              <a:spcBef>
                <a:spcPts val="3100"/>
              </a:spcBef>
              <a:buClr>
                <a:srgbClr val="FF9300"/>
              </a:buClr>
              <a:defRPr sz="3116">
                <a:solidFill>
                  <a:srgbClr val="000000"/>
                </a:solidFill>
              </a:defRPr>
            </a:pPr>
            <a:r>
              <a:t>CPK creatinfosfokinasa</a:t>
            </a:r>
          </a:p>
          <a:p>
            <a:pPr marL="708151" lvl="1" indent="-354075" algn="just" defTabSz="479044">
              <a:spcBef>
                <a:spcPts val="3100"/>
              </a:spcBef>
              <a:buClr>
                <a:srgbClr val="FF9300"/>
              </a:buClr>
              <a:defRPr sz="3116">
                <a:solidFill>
                  <a:srgbClr val="000000"/>
                </a:solidFill>
              </a:defRPr>
            </a:pPr>
            <a:r>
              <a:t>CPK-MB isoenzima cardiaca</a:t>
            </a:r>
          </a:p>
          <a:p>
            <a:pPr marL="708151" lvl="1" indent="-354075" algn="just" defTabSz="479044">
              <a:spcBef>
                <a:spcPts val="3100"/>
              </a:spcBef>
              <a:buClr>
                <a:srgbClr val="FF9300"/>
              </a:buClr>
              <a:defRPr sz="3116">
                <a:solidFill>
                  <a:srgbClr val="000000"/>
                </a:solidFill>
              </a:defRPr>
            </a:pPr>
            <a:r>
              <a:t>Troponina T</a:t>
            </a:r>
          </a:p>
        </p:txBody>
      </p:sp>
      <p:pic>
        <p:nvPicPr>
          <p:cNvPr id="184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16937" y="3992033"/>
            <a:ext cx="6703197" cy="37761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ELECTROCARDIOGRAMA</a:t>
            </a:r>
          </a:p>
        </p:txBody>
      </p:sp>
      <p:sp>
        <p:nvSpPr>
          <p:cNvPr id="187" name="Shape 187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617728" indent="-617728" algn="just" defTabSz="537463">
              <a:lnSpc>
                <a:spcPct val="120000"/>
              </a:lnSpc>
              <a:spcBef>
                <a:spcPts val="3400"/>
              </a:spcBef>
              <a:buClr>
                <a:srgbClr val="0433FF"/>
              </a:buClr>
              <a:buSzPct val="100000"/>
              <a:buAutoNum type="arabicPeriod"/>
              <a:defRPr sz="3496">
                <a:solidFill>
                  <a:srgbClr val="000000"/>
                </a:solidFill>
              </a:defRPr>
            </a:pPr>
            <a:r>
              <a:t>Primeras horas, elevación del ST.</a:t>
            </a:r>
          </a:p>
          <a:p>
            <a:pPr marL="617728" indent="-617728" algn="just" defTabSz="537463">
              <a:lnSpc>
                <a:spcPct val="120000"/>
              </a:lnSpc>
              <a:spcBef>
                <a:spcPts val="3400"/>
              </a:spcBef>
              <a:buClr>
                <a:srgbClr val="0433FF"/>
              </a:buClr>
              <a:buSzPct val="100000"/>
              <a:buAutoNum type="arabicPeriod"/>
              <a:defRPr sz="3496">
                <a:solidFill>
                  <a:srgbClr val="000000"/>
                </a:solidFill>
              </a:defRPr>
            </a:pPr>
            <a:r>
              <a:t>aparece una onda Q, como resultado de la necrosis, que hace desaparecer la actividad eléctrica miocárdica.</a:t>
            </a:r>
          </a:p>
          <a:p>
            <a:pPr marL="617728" indent="-617728" algn="just" defTabSz="537463">
              <a:lnSpc>
                <a:spcPct val="120000"/>
              </a:lnSpc>
              <a:spcBef>
                <a:spcPts val="3400"/>
              </a:spcBef>
              <a:buClr>
                <a:srgbClr val="0433FF"/>
              </a:buClr>
              <a:buSzPct val="100000"/>
              <a:buAutoNum type="arabicPeriod"/>
              <a:defRPr sz="3496">
                <a:solidFill>
                  <a:srgbClr val="000000"/>
                </a:solidFill>
              </a:defRPr>
            </a:pPr>
            <a:r>
              <a:t>- 4. disminuye el DPST y se produce la inversión de la onda T.</a:t>
            </a:r>
          </a:p>
        </p:txBody>
      </p:sp>
      <p:grpSp>
        <p:nvGrpSpPr>
          <p:cNvPr id="190" name="Group 190"/>
          <p:cNvGrpSpPr/>
          <p:nvPr/>
        </p:nvGrpSpPr>
        <p:grpSpPr>
          <a:xfrm>
            <a:off x="6498087" y="2916766"/>
            <a:ext cx="6405113" cy="5215468"/>
            <a:chOff x="0" y="0"/>
            <a:chExt cx="6405111" cy="5215466"/>
          </a:xfrm>
        </p:grpSpPr>
        <p:pic>
          <p:nvPicPr>
            <p:cNvPr id="189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8100" y="38100"/>
              <a:ext cx="6328912" cy="513926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8" name="187 Imagen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405112" cy="521546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xfrm>
            <a:off x="728133" y="-254000"/>
            <a:ext cx="12293601" cy="2438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Tratamiento</a:t>
            </a:r>
          </a:p>
        </p:txBody>
      </p:sp>
      <p:sp>
        <p:nvSpPr>
          <p:cNvPr id="193" name="Shape 193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Clr>
                <a:srgbClr val="FF9300"/>
              </a:buClr>
            </a:pPr>
            <a:r>
              <a:t>Aspirina </a:t>
            </a:r>
          </a:p>
          <a:p>
            <a:pPr>
              <a:buClr>
                <a:srgbClr val="FF9300"/>
              </a:buClr>
            </a:pPr>
            <a:r>
              <a:t>Oxígeno</a:t>
            </a:r>
          </a:p>
          <a:p>
            <a:pPr>
              <a:buClr>
                <a:srgbClr val="FF9300"/>
              </a:buClr>
            </a:pPr>
            <a:r>
              <a:t>Nitritos</a:t>
            </a:r>
          </a:p>
          <a:p>
            <a:pPr>
              <a:buClr>
                <a:srgbClr val="FF9300"/>
              </a:buClr>
            </a:pPr>
            <a:r>
              <a:t>Morfina</a:t>
            </a:r>
          </a:p>
        </p:txBody>
      </p:sp>
      <p:pic>
        <p:nvPicPr>
          <p:cNvPr id="194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1546" y="1848677"/>
            <a:ext cx="9812471" cy="7681846"/>
          </a:xfrm>
          <a:prstGeom prst="rect">
            <a:avLst/>
          </a:prstGeom>
          <a:ln w="76200">
            <a:solidFill>
              <a:srgbClr val="FF9300"/>
            </a:solidFill>
            <a:miter lim="400000"/>
          </a:ln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812800" indent="-812800" algn="just">
              <a:buSzPct val="100000"/>
              <a:buAutoNum type="alphaUcPeriod"/>
              <a:defRPr>
                <a:solidFill>
                  <a:srgbClr val="000000"/>
                </a:solidFill>
              </a:defRPr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Oxigenoterapia.</a:t>
            </a:r>
            <a:r>
              <a:t> Mejora la oxigenación del músculo cardiaco isquémico.</a:t>
            </a:r>
          </a:p>
          <a:p>
            <a:pPr marL="812800" indent="-812800" algn="just">
              <a:buSzPct val="100000"/>
              <a:buAutoNum type="alphaUcPeriod"/>
              <a:defRPr>
                <a:solidFill>
                  <a:srgbClr val="000000"/>
                </a:solidFill>
              </a:defRPr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Control del dolor. </a:t>
            </a:r>
            <a:r>
              <a:t>La liberación de catecolaminas endógenas durante el episodio de dolor impone una mayor carga de trabajo al músculo cardiaco, lo que eleva la demanda de oxígeno.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just" defTabSz="566674">
              <a:spcBef>
                <a:spcPts val="4400"/>
              </a:spcBef>
              <a:buSzTx/>
              <a:buNone/>
              <a:defRPr sz="4462"/>
            </a:pPr>
            <a:r>
              <a:t>C. </a:t>
            </a: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Morfina.</a:t>
            </a:r>
            <a:r>
              <a:t> </a:t>
            </a:r>
            <a:r>
              <a: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analgésico opioide</a:t>
            </a:r>
            <a:r>
              <a:t>, alivia el dolor, mejora la hemodinamia del corazón por reducción de recarga y poscarga y alivia la ansiedad.</a:t>
            </a:r>
          </a:p>
          <a:p>
            <a:pPr marL="0" indent="0" algn="just" defTabSz="566674">
              <a:spcBef>
                <a:spcPts val="4400"/>
              </a:spcBef>
              <a:buSzTx/>
              <a:buNone/>
              <a:defRPr sz="4462"/>
            </a:pPr>
            <a:r>
              <a:t>D. </a:t>
            </a: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Nitroglicerina.</a:t>
            </a:r>
            <a:r>
              <a:t> </a:t>
            </a:r>
            <a:r>
              <a: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vasodilatador</a:t>
            </a:r>
            <a:r>
              <a:t>, favorece la relajación venosa (en bajas dosis) y arterial (en altas dosis) así como la relajación de vasos coronarios y previene el espasmo coronario.  se reduce la demanda de oxígeno del miocardio con alivio del dolor.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IMG_2546.jpeg"/>
          <p:cNvPicPr>
            <a:picLocks noChangeAspect="1"/>
          </p:cNvPicPr>
          <p:nvPr/>
        </p:nvPicPr>
        <p:blipFill>
          <a:blip r:embed="rId2">
            <a:extLst/>
          </a:blip>
          <a:srcRect l="27867" r="19341" b="55346"/>
          <a:stretch>
            <a:fillRect/>
          </a:stretch>
        </p:blipFill>
        <p:spPr>
          <a:xfrm rot="38776">
            <a:off x="217480" y="614040"/>
            <a:ext cx="12570143" cy="7974405"/>
          </a:xfrm>
          <a:prstGeom prst="rect">
            <a:avLst/>
          </a:prstGeom>
          <a:ln w="76200">
            <a:solidFill>
              <a:srgbClr val="FF9300"/>
            </a:solidFill>
            <a:miter lim="400000"/>
          </a:ln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IMG_2546.JPG"/>
          <p:cNvPicPr>
            <a:picLocks noChangeAspect="1"/>
          </p:cNvPicPr>
          <p:nvPr/>
        </p:nvPicPr>
        <p:blipFill>
          <a:blip r:embed="rId2">
            <a:extLst/>
          </a:blip>
          <a:srcRect l="25724" t="42608" r="14791" b="2217"/>
          <a:stretch>
            <a:fillRect/>
          </a:stretch>
        </p:blipFill>
        <p:spPr>
          <a:xfrm rot="38776">
            <a:off x="301625" y="562968"/>
            <a:ext cx="12401681" cy="8627496"/>
          </a:xfrm>
          <a:prstGeom prst="rect">
            <a:avLst/>
          </a:prstGeom>
          <a:ln w="76200">
            <a:solidFill>
              <a:srgbClr val="FF9300"/>
            </a:solidFill>
            <a:miter lim="400000"/>
          </a:ln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/>
            <a:r>
              <a:t>Tratamiento farmacológico. Los </a:t>
            </a:r>
            <a:r>
              <a: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trombolíticos</a:t>
            </a:r>
            <a:r>
              <a:t> restablecen el flujo de sangre en los vasos coronarios porque disuelven los trombos obstructivos.</a:t>
            </a:r>
          </a:p>
          <a:p>
            <a:pPr lvl="1" algn="just"/>
            <a:r>
              <a:t>Activador de plasminógeno titular (AtP)</a:t>
            </a:r>
          </a:p>
          <a:p>
            <a:pPr lvl="1" algn="just"/>
            <a:r>
              <a:t>estreptocinasa</a:t>
            </a:r>
          </a:p>
          <a:p>
            <a:pPr lvl="1" algn="just"/>
            <a:r>
              <a:t>Urocinasa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title"/>
          </p:nvPr>
        </p:nvSpPr>
        <p:spPr>
          <a:xfrm>
            <a:off x="571499" y="829733"/>
            <a:ext cx="7970971" cy="3175001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defTabSz="537463">
              <a:lnSpc>
                <a:spcPct val="150000"/>
              </a:lnSpc>
              <a:defRPr sz="23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ÁREA DE DOCENCIA:</a:t>
            </a:r>
            <a:r>
              <a:t> Enfermería</a:t>
            </a:r>
          </a:p>
          <a:p>
            <a:pPr defTabSz="537463">
              <a:lnSpc>
                <a:spcPct val="150000"/>
              </a:lnSpc>
              <a:defRPr sz="23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TIPO DE UNIDAD DE APRENDIZAJE:</a:t>
            </a:r>
            <a:r>
              <a:t> Curso</a:t>
            </a:r>
          </a:p>
          <a:p>
            <a:pPr defTabSz="537463">
              <a:lnSpc>
                <a:spcPct val="150000"/>
              </a:lnSpc>
              <a:defRPr sz="23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CARÁCTER DE LA UNIDAD DE APRENDIZAJE: </a:t>
            </a:r>
            <a:r>
              <a:t>Obligatorio</a:t>
            </a:r>
          </a:p>
          <a:p>
            <a:pPr defTabSz="537463">
              <a:lnSpc>
                <a:spcPct val="150000"/>
              </a:lnSpc>
              <a:defRPr sz="23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NÚCLEO DE FORMACIÓN: </a:t>
            </a:r>
            <a:r>
              <a:t>Sustantivo</a:t>
            </a:r>
          </a:p>
          <a:p>
            <a:pPr defTabSz="537463">
              <a:lnSpc>
                <a:spcPct val="150000"/>
              </a:lnSpc>
              <a:defRPr sz="23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MODALIDAD: </a:t>
            </a:r>
            <a:r>
              <a:t>Presencial</a:t>
            </a:r>
          </a:p>
        </p:txBody>
      </p:sp>
      <p:pic>
        <p:nvPicPr>
          <p:cNvPr id="145" name="IMG_04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3397" y="353534"/>
            <a:ext cx="4345680" cy="3826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G_041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35275" y="5158449"/>
            <a:ext cx="4162035" cy="3800119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>
            <a:off x="571499" y="5630462"/>
            <a:ext cx="11861801" cy="317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lnSpc>
                <a:spcPct val="150000"/>
              </a:lnSpc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HORAS TEÓRICAS:</a:t>
            </a:r>
            <a:r>
              <a:t> 4</a:t>
            </a:r>
          </a:p>
          <a:p>
            <a:pPr algn="l">
              <a:lnSpc>
                <a:spcPct val="150000"/>
              </a:lnSpc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HORAS PRÁCTICA: </a:t>
            </a:r>
            <a:r>
              <a:t>0</a:t>
            </a:r>
          </a:p>
          <a:p>
            <a:pPr algn="l">
              <a:lnSpc>
                <a:spcPct val="150000"/>
              </a:lnSpc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CRÉDITOS:</a:t>
            </a:r>
            <a:r>
              <a:t> 8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76200">
            <a:solidFill>
              <a:srgbClr val="FF9300"/>
            </a:solidFill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Valoración de enfermería</a:t>
            </a:r>
          </a:p>
        </p:txBody>
      </p:sp>
      <p:sp>
        <p:nvSpPr>
          <p:cNvPr id="207" name="Shape 207"/>
          <p:cNvSpPr>
            <a:spLocks noGrp="1"/>
          </p:cNvSpPr>
          <p:nvPr>
            <p:ph type="body" idx="1"/>
          </p:nvPr>
        </p:nvSpPr>
        <p:spPr>
          <a:xfrm>
            <a:off x="355600" y="3170766"/>
            <a:ext cx="12293600" cy="6299201"/>
          </a:xfrm>
          <a:prstGeom prst="rect">
            <a:avLst/>
          </a:prstGeom>
          <a:ln w="76200">
            <a:solidFill>
              <a:srgbClr val="0433FF"/>
            </a:solidFill>
          </a:ln>
        </p:spPr>
        <p:txBody>
          <a:bodyPr>
            <a:normAutofit fontScale="92500"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Evaluación del dolor con escala EVA-EVARA</a:t>
            </a:r>
          </a:p>
          <a:p>
            <a:pPr algn="just">
              <a:defRPr>
                <a:solidFill>
                  <a:srgbClr val="000000"/>
                </a:solidFill>
              </a:defRPr>
            </a:pPr>
            <a:r>
              <a:t>Observar datos clínicos: diaforesis, palidez facial, disnea, cambios de la conducta, debilidad y confusión.</a:t>
            </a:r>
          </a:p>
          <a:p>
            <a:pPr algn="just">
              <a:defRPr>
                <a:solidFill>
                  <a:srgbClr val="000000"/>
                </a:solidFill>
              </a:defRPr>
            </a:pPr>
            <a:r>
              <a:t>reunir información de factores de riesgo cardiaco.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76200">
            <a:solidFill>
              <a:srgbClr val="0433FF"/>
            </a:solidFill>
          </a:ln>
        </p:spPr>
        <p:txBody>
          <a:bodyPr/>
          <a:lstStyle/>
          <a:p>
            <a: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intervenciones</a:t>
            </a:r>
          </a:p>
          <a:p>
            <a: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 de enfermería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idx="1"/>
          </p:nvPr>
        </p:nvSpPr>
        <p:spPr>
          <a:xfrm>
            <a:off x="355600" y="2984500"/>
            <a:ext cx="12293600" cy="6299200"/>
          </a:xfrm>
          <a:prstGeom prst="rect">
            <a:avLst/>
          </a:prstGeom>
          <a:ln w="76200">
            <a:solidFill>
              <a:srgbClr val="FF9300"/>
            </a:solidFill>
          </a:ln>
        </p:spPr>
        <p:txBody>
          <a:bodyPr>
            <a:normAutofit lnSpcReduction="10000"/>
          </a:bodyPr>
          <a:lstStyle/>
          <a:p>
            <a:pPr marL="380111" indent="-380111" algn="just" defTabSz="426466">
              <a:spcBef>
                <a:spcPts val="3300"/>
              </a:spcBef>
              <a:defRPr sz="3358"/>
            </a:pPr>
            <a:r>
              <a:t>Al ingreso del paciente, toma de biomarcadores cardiacos,  a las 6 y 24 horas.</a:t>
            </a:r>
          </a:p>
          <a:p>
            <a:pPr marL="380111" indent="-380111" algn="just" defTabSz="426466">
              <a:spcBef>
                <a:spcPts val="3300"/>
              </a:spcBef>
              <a:defRPr sz="3358"/>
            </a:pPr>
            <a:r>
              <a:t>Toma de electrólitos y estudios de coagulación</a:t>
            </a:r>
          </a:p>
          <a:p>
            <a:pPr marL="380111" indent="-380111" algn="just" defTabSz="426466">
              <a:spcBef>
                <a:spcPts val="3300"/>
              </a:spcBef>
              <a:defRPr sz="3358"/>
            </a:pPr>
            <a:r>
              <a:t>Acceso IV</a:t>
            </a:r>
          </a:p>
          <a:p>
            <a:pPr marL="380111" indent="-380111" algn="just" defTabSz="426466">
              <a:spcBef>
                <a:spcPts val="3300"/>
              </a:spcBef>
              <a:defRPr sz="3358"/>
            </a:pPr>
            <a:r>
              <a:t>Monitorización cardiológica</a:t>
            </a:r>
          </a:p>
          <a:p>
            <a:pPr marL="380111" indent="-380111" algn="just" defTabSz="426466">
              <a:spcBef>
                <a:spcPts val="3300"/>
              </a:spcBef>
              <a:defRPr sz="3358"/>
            </a:pPr>
            <a:r>
              <a:t>Toma de Electrocardiograma</a:t>
            </a:r>
          </a:p>
          <a:p>
            <a:pPr marL="380111" indent="-380111" algn="just" defTabSz="426466">
              <a:spcBef>
                <a:spcPts val="3300"/>
              </a:spcBef>
              <a:defRPr sz="3358"/>
            </a:pPr>
            <a:r>
              <a:t>Administrar oxígeno por puntas nasales en SpO</a:t>
            </a:r>
            <a:r>
              <a:rPr sz="1971"/>
              <a:t>2</a:t>
            </a:r>
            <a:r>
              <a:t> &lt;94%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76200">
            <a:solidFill>
              <a:srgbClr val="FF9300"/>
            </a:solidFill>
          </a:ln>
        </p:spPr>
        <p:txBody>
          <a:bodyPr/>
          <a:lstStyle>
            <a:lvl1pPr>
              <a:defRPr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DIAGNÓSTICOS DE ENFERMERÍA</a:t>
            </a:r>
          </a:p>
        </p:txBody>
      </p:sp>
      <p:sp>
        <p:nvSpPr>
          <p:cNvPr id="213" name="Shape 213"/>
          <p:cNvSpPr>
            <a:spLocks noGrp="1"/>
          </p:cNvSpPr>
          <p:nvPr>
            <p:ph type="body" idx="1"/>
          </p:nvPr>
        </p:nvSpPr>
        <p:spPr>
          <a:xfrm>
            <a:off x="355600" y="3018366"/>
            <a:ext cx="12293600" cy="6299201"/>
          </a:xfrm>
          <a:prstGeom prst="rect">
            <a:avLst/>
          </a:prstGeom>
          <a:ln w="76200">
            <a:solidFill>
              <a:srgbClr val="0433FF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defTabSz="502412">
              <a:spcBef>
                <a:spcPts val="3900"/>
              </a:spcBef>
              <a:buSzTx/>
              <a:buNone/>
              <a:defRPr sz="3956"/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Dolor</a:t>
            </a:r>
            <a:r>
              <a:t> relacionado con desequilibrio entre aporte y la demanda de oxígeno</a:t>
            </a:r>
          </a:p>
          <a:p>
            <a:pPr marL="447802" indent="-447802" algn="just" defTabSz="502412">
              <a:spcBef>
                <a:spcPts val="3900"/>
              </a:spcBef>
              <a:defRPr sz="3956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Reducir el dolor</a:t>
            </a:r>
          </a:p>
          <a:p>
            <a:pPr marL="895604" lvl="1" indent="-447802" algn="just" defTabSz="502412">
              <a:spcBef>
                <a:spcPts val="3900"/>
              </a:spcBef>
              <a:defRPr sz="3956"/>
            </a:pPr>
            <a:r>
              <a:t>iniciar infusión IV</a:t>
            </a:r>
          </a:p>
          <a:p>
            <a:pPr marL="895604" lvl="1" indent="-447802" algn="just" defTabSz="502412">
              <a:spcBef>
                <a:spcPts val="3900"/>
              </a:spcBef>
              <a:defRPr sz="3956"/>
            </a:pPr>
            <a:r>
              <a:t>obtener signos vitales (monitoreo continuo)</a:t>
            </a:r>
          </a:p>
          <a:p>
            <a:pPr marL="895604" lvl="1" indent="-447802" algn="just" defTabSz="502412">
              <a:spcBef>
                <a:spcPts val="3900"/>
              </a:spcBef>
              <a:defRPr sz="3956"/>
            </a:pPr>
            <a:r>
              <a:t>administrar oxígeno, nitroglicerina y analgésico opioide.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ln w="76200">
            <a:solidFill>
              <a:srgbClr val="0433FF"/>
            </a:solidFill>
          </a:ln>
        </p:spPr>
        <p:txBody>
          <a:bodyPr>
            <a:normAutofit lnSpcReduction="10000"/>
          </a:bodyPr>
          <a:lstStyle/>
          <a:p>
            <a:pPr marL="0" indent="0" algn="just" defTabSz="578358">
              <a:spcBef>
                <a:spcPts val="4500"/>
              </a:spcBef>
              <a:buSzTx/>
              <a:buNone/>
              <a:defRPr sz="4554"/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Ansiedad</a:t>
            </a:r>
            <a:r>
              <a:t> relacionada con el dolor torácico, temor a morir y entorno amenazador</a:t>
            </a:r>
          </a:p>
          <a:p>
            <a:pPr marL="515493" indent="-515493" algn="just" defTabSz="578358">
              <a:spcBef>
                <a:spcPts val="4500"/>
              </a:spcBef>
              <a:defRPr sz="4554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Aliviar la ansiedad</a:t>
            </a:r>
          </a:p>
          <a:p>
            <a:pPr marL="1030986" lvl="1" indent="-515493" algn="just" defTabSz="578358">
              <a:spcBef>
                <a:spcPts val="4500"/>
              </a:spcBef>
              <a:defRPr sz="4554"/>
            </a:pPr>
            <a:r>
              <a:t>Describir procedimientos y necesidad de valoración continua </a:t>
            </a:r>
          </a:p>
          <a:p>
            <a:pPr marL="1030986" lvl="1" indent="-515493" algn="just" defTabSz="578358">
              <a:spcBef>
                <a:spcPts val="4500"/>
              </a:spcBef>
              <a:defRPr sz="4554"/>
            </a:pPr>
            <a:r>
              <a:t>observar signos autonómicos de ansiedad: taquicardia, hipertensión arterial, taquipnea y/o temblores. 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ln w="76200">
            <a:solidFill>
              <a:srgbClr val="FF9300"/>
            </a:solidFill>
          </a:ln>
        </p:spPr>
        <p:txBody>
          <a:bodyPr>
            <a:normAutofit fontScale="92500"/>
          </a:bodyPr>
          <a:lstStyle/>
          <a:p>
            <a:pPr marL="0" indent="0" algn="just" defTabSz="484886">
              <a:spcBef>
                <a:spcPts val="3800"/>
              </a:spcBef>
              <a:buSzTx/>
              <a:buNone/>
              <a:defRPr sz="3818"/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Disminución del gasto cardiaco </a:t>
            </a:r>
            <a:r>
              <a:t>por alteración de la contractilidad.</a:t>
            </a:r>
          </a:p>
          <a:p>
            <a:pPr marL="432180" indent="-432180" algn="just" defTabSz="484886">
              <a:spcBef>
                <a:spcPts val="3800"/>
              </a:spcBef>
              <a:defRPr sz="3818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Conservar la estabilidad hemodinámica</a:t>
            </a:r>
          </a:p>
          <a:p>
            <a:pPr marL="864361" lvl="1" indent="-432180" algn="just" defTabSz="484886">
              <a:spcBef>
                <a:spcPts val="3800"/>
              </a:spcBef>
              <a:defRPr sz="3818"/>
            </a:pPr>
            <a:r>
              <a:t>Vigilar la presión arterial, la hipertensión aumenta la poscarga cardiaca y eleva la demanda de oxígeno, la hipotensión reduce el riego coronario y tisular.</a:t>
            </a:r>
          </a:p>
          <a:p>
            <a:pPr marL="864361" lvl="1" indent="-432180" algn="just" defTabSz="484886">
              <a:spcBef>
                <a:spcPts val="3800"/>
              </a:spcBef>
              <a:defRPr sz="3818"/>
            </a:pPr>
            <a:r>
              <a:t>Vigilar respiración y campos pulmonares, los estertores crepitantes pueden indicar insuficiencia ventricular izquierda; los estertores difusos indican edema pulmonar.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body" idx="1"/>
          </p:nvPr>
        </p:nvSpPr>
        <p:spPr>
          <a:xfrm>
            <a:off x="914400" y="768350"/>
            <a:ext cx="11468100" cy="8216900"/>
          </a:xfrm>
          <a:prstGeom prst="rect">
            <a:avLst/>
          </a:prstGeom>
          <a:ln w="76200">
            <a:solidFill>
              <a:srgbClr val="0433FF"/>
            </a:solidFill>
          </a:ln>
        </p:spPr>
        <p:txBody>
          <a:bodyPr>
            <a:normAutofit fontScale="92500"/>
          </a:bodyPr>
          <a:lstStyle/>
          <a:p>
            <a:pPr algn="just"/>
            <a:r>
              <a:t>Buscar disnea, taquipnea, esputo risa espumoso y ortopnea: estos datos indicarían insuficiencia ventricular izquierda, así como embolia y edema pulmonar.</a:t>
            </a:r>
          </a:p>
          <a:p>
            <a:pPr algn="just"/>
            <a:r>
              <a:t>Valorar frecuencia y ruidos cardiacos</a:t>
            </a:r>
          </a:p>
          <a:p>
            <a:pPr algn="just"/>
            <a:r>
              <a:t>Buscar distinción venosa yugular y congestión hepática </a:t>
            </a:r>
          </a:p>
          <a:p>
            <a:pPr algn="just"/>
            <a:r>
              <a:t>Vigilar disrritmias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escala de riesgo </a:t>
            </a:r>
            <a:r>
              <a:rPr>
                <a:solidFill>
                  <a:srgbClr val="FF2600"/>
                </a:solidFill>
              </a:rPr>
              <a:t>timi </a:t>
            </a:r>
            <a:r>
              <a:t>para iamcest</a:t>
            </a:r>
          </a:p>
        </p:txBody>
      </p:sp>
      <p:pic>
        <p:nvPicPr>
          <p:cNvPr id="222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l="10635" t="15592" r="1462"/>
          <a:stretch>
            <a:fillRect/>
          </a:stretch>
        </p:blipFill>
        <p:spPr>
          <a:xfrm>
            <a:off x="1446609" y="2440390"/>
            <a:ext cx="10111689" cy="7289927"/>
          </a:xfrm>
          <a:prstGeom prst="rect">
            <a:avLst/>
          </a:prstGeom>
          <a:ln w="76200">
            <a:solidFill>
              <a:srgbClr val="FF9300"/>
            </a:solidFill>
            <a:miter lim="400000"/>
          </a:ln>
        </p:spPr>
      </p:pic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/>
          </p:cNvSpPr>
          <p:nvPr>
            <p:ph type="title"/>
          </p:nvPr>
        </p:nvSpPr>
        <p:spPr>
          <a:xfrm>
            <a:off x="1270000" y="7450666"/>
            <a:ext cx="10464800" cy="12827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537463">
              <a:defRPr sz="6624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HIPERTENSIÓN ARTERIAL</a:t>
            </a:r>
          </a:p>
        </p:txBody>
      </p:sp>
      <p:pic>
        <p:nvPicPr>
          <p:cNvPr id="225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9867" y="386880"/>
            <a:ext cx="10225066" cy="6135040"/>
          </a:xfrm>
          <a:prstGeom prst="rect">
            <a:avLst/>
          </a:prstGeom>
          <a:ln w="76200">
            <a:solidFill>
              <a:srgbClr val="FF9300"/>
            </a:solidFill>
            <a:miter lim="400000"/>
          </a:ln>
        </p:spPr>
      </p:pic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Hipertensión arterial</a:t>
            </a:r>
          </a:p>
        </p:txBody>
      </p:sp>
      <p:sp>
        <p:nvSpPr>
          <p:cNvPr id="228" name="Shape 228"/>
          <p:cNvSpPr>
            <a:spLocks noGrp="1"/>
          </p:cNvSpPr>
          <p:nvPr>
            <p:ph type="body" sz="half" idx="1"/>
          </p:nvPr>
        </p:nvSpPr>
        <p:spPr>
          <a:xfrm>
            <a:off x="355600" y="2520354"/>
            <a:ext cx="5519870" cy="698678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 algn="just" defTabSz="332993">
              <a:spcBef>
                <a:spcPts val="2600"/>
              </a:spcBef>
              <a:buSzTx/>
              <a:buNone/>
              <a:defRPr sz="2622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Epidemiología: </a:t>
            </a:r>
          </a:p>
          <a:p>
            <a:pPr marL="296798" indent="-296798" algn="just" defTabSz="332993">
              <a:spcBef>
                <a:spcPts val="2600"/>
              </a:spcBef>
              <a:defRPr sz="2622">
                <a:solidFill>
                  <a:srgbClr val="000000"/>
                </a:solidFill>
              </a:defRPr>
            </a:pPr>
            <a:r>
              <a:t>En México 31% (2006)</a:t>
            </a:r>
          </a:p>
          <a:p>
            <a:pPr marL="296798" indent="-296798" algn="just" defTabSz="332993">
              <a:spcBef>
                <a:spcPts val="2600"/>
              </a:spcBef>
              <a:defRPr sz="2622">
                <a:solidFill>
                  <a:srgbClr val="000000"/>
                </a:solidFill>
              </a:defRPr>
            </a:pPr>
            <a:r>
              <a:t>17 millones de mexicanos &gt;20 años</a:t>
            </a:r>
          </a:p>
          <a:p>
            <a:pPr marL="296798" indent="-296798" algn="just" defTabSz="332993">
              <a:spcBef>
                <a:spcPts val="2600"/>
              </a:spcBef>
              <a:defRPr sz="2622">
                <a:solidFill>
                  <a:srgbClr val="000000"/>
                </a:solidFill>
              </a:defRPr>
            </a:pPr>
            <a:r>
              <a:t>61% desconoce su diagnóstico </a:t>
            </a:r>
          </a:p>
          <a:p>
            <a:pPr marL="296798" indent="-296798" algn="just" defTabSz="332993">
              <a:spcBef>
                <a:spcPts val="2600"/>
              </a:spcBef>
              <a:defRPr sz="2622">
                <a:solidFill>
                  <a:srgbClr val="000000"/>
                </a:solidFill>
              </a:defRPr>
            </a:pPr>
            <a:r>
              <a:t>Con diagnóstico el 50% con tratamiento farmacológico</a:t>
            </a:r>
          </a:p>
          <a:p>
            <a:pPr marL="296798" indent="-296798" algn="just" defTabSz="332993">
              <a:spcBef>
                <a:spcPts val="2600"/>
              </a:spcBef>
              <a:defRPr sz="2622">
                <a:solidFill>
                  <a:srgbClr val="000000"/>
                </a:solidFill>
              </a:defRPr>
            </a:pPr>
            <a:r>
              <a:t>14% mostró 140/90 mmHg</a:t>
            </a:r>
          </a:p>
          <a:p>
            <a:pPr marL="296798" indent="-296798" algn="just" defTabSz="332993">
              <a:spcBef>
                <a:spcPts val="2600"/>
              </a:spcBef>
              <a:defRPr sz="2622">
                <a:solidFill>
                  <a:srgbClr val="000000"/>
                </a:solidFill>
              </a:defRPr>
            </a:pPr>
            <a:r>
              <a:t>DM prevalencia HAS.  1.5 a 3 veces mayor</a:t>
            </a:r>
          </a:p>
          <a:p>
            <a:pPr marL="296798" indent="-296798" algn="just" defTabSz="332993">
              <a:spcBef>
                <a:spcPts val="2600"/>
              </a:spcBef>
              <a:defRPr sz="2622">
                <a:solidFill>
                  <a:srgbClr val="000000"/>
                </a:solidFill>
              </a:defRPr>
            </a:pPr>
            <a:r>
              <a:t>HTA = riesgo cardiovascular</a:t>
            </a:r>
          </a:p>
        </p:txBody>
      </p:sp>
      <p:pic>
        <p:nvPicPr>
          <p:cNvPr id="229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83173" y="2477294"/>
            <a:ext cx="6932727" cy="3902340"/>
          </a:xfrm>
          <a:prstGeom prst="rect">
            <a:avLst/>
          </a:prstGeom>
          <a:ln w="76200">
            <a:solidFill>
              <a:srgbClr val="FF9300"/>
            </a:solidFill>
            <a:miter lim="400000"/>
          </a:ln>
        </p:spPr>
      </p:pic>
      <p:pic>
        <p:nvPicPr>
          <p:cNvPr id="230" name="pasted-image.tiff"/>
          <p:cNvPicPr>
            <a:picLocks noChangeAspect="1"/>
          </p:cNvPicPr>
          <p:nvPr/>
        </p:nvPicPr>
        <p:blipFill>
          <a:blip r:embed="rId3">
            <a:extLst/>
          </a:blip>
          <a:srcRect t="55087" b="29277"/>
          <a:stretch>
            <a:fillRect/>
          </a:stretch>
        </p:blipFill>
        <p:spPr>
          <a:xfrm>
            <a:off x="6005059" y="6914728"/>
            <a:ext cx="6888802" cy="24385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concepto</a:t>
            </a:r>
          </a:p>
        </p:txBody>
      </p:sp>
      <p:sp>
        <p:nvSpPr>
          <p:cNvPr id="233" name="Shape 233"/>
          <p:cNvSpPr>
            <a:spLocks noGrp="1"/>
          </p:cNvSpPr>
          <p:nvPr>
            <p:ph type="body" sz="half" idx="1"/>
          </p:nvPr>
        </p:nvSpPr>
        <p:spPr>
          <a:xfrm>
            <a:off x="355600" y="2730500"/>
            <a:ext cx="6253494" cy="6299200"/>
          </a:xfrm>
          <a:prstGeom prst="rect">
            <a:avLst/>
          </a:prstGeom>
          <a:ln w="76200">
            <a:solidFill>
              <a:srgbClr val="0433FF"/>
            </a:solidFill>
          </a:ln>
        </p:spPr>
        <p:txBody>
          <a:bodyPr>
            <a:normAutofit fontScale="92500"/>
          </a:bodyPr>
          <a:lstStyle/>
          <a:p>
            <a:pPr marL="343662" indent="-343662" algn="just" defTabSz="385572">
              <a:spcBef>
                <a:spcPts val="3000"/>
              </a:spcBef>
              <a:defRPr sz="3036"/>
            </a:pPr>
            <a:r>
              <a:t>Es una enfermedad de la regulación vascular en que los mecanismos que mantienen la presión arterial dentro de los límites normales se encuentran alterados.</a:t>
            </a:r>
          </a:p>
          <a:p>
            <a:pPr marL="343662" indent="-343662" algn="just" defTabSz="385572">
              <a:spcBef>
                <a:spcPts val="3000"/>
              </a:spcBef>
              <a:defRPr sz="3036"/>
            </a:pPr>
            <a:r>
              <a:t>Los principales mecanismos de control son el sistema nervioso central (CNS), el sistema presor renal (sistema renina-angiotensina-aldosterona)y el volumen de líquido extracelular. </a:t>
            </a:r>
          </a:p>
        </p:txBody>
      </p:sp>
      <p:pic>
        <p:nvPicPr>
          <p:cNvPr id="234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t="12364" b="73897"/>
          <a:stretch>
            <a:fillRect/>
          </a:stretch>
        </p:blipFill>
        <p:spPr>
          <a:xfrm>
            <a:off x="6771729" y="4461478"/>
            <a:ext cx="6253421" cy="19451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UNIDAD DE COMPETENCIA IV</a:t>
            </a:r>
          </a:p>
        </p:txBody>
      </p:sp>
      <p:sp>
        <p:nvSpPr>
          <p:cNvPr id="150" name="Shape 15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>
            <a:lvl1pPr marL="484251" indent="-484251" algn="just" defTabSz="543305">
              <a:spcBef>
                <a:spcPts val="4200"/>
              </a:spcBef>
              <a:defRPr sz="4278"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Con base en el concepto, etiología, cuadro clínico, diagnóstico, tratamiento, de los pacientes con problemas circulatorios y cardiovasculares, planeará, ejecutará y evaluará las intervenciones  y cuidado integral de enfermería que se realizan en las unidades cardiovasculares, coronarias y de cuidados intensivos.</a:t>
            </a: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/>
          </p:cNvSpPr>
          <p:nvPr>
            <p:ph type="body" idx="1"/>
          </p:nvPr>
        </p:nvSpPr>
        <p:spPr>
          <a:xfrm>
            <a:off x="647353" y="-778934"/>
            <a:ext cx="11468101" cy="8216901"/>
          </a:xfrm>
          <a:prstGeom prst="rect">
            <a:avLst/>
          </a:prstGeom>
        </p:spPr>
        <p:txBody>
          <a:bodyPr/>
          <a:lstStyle>
            <a:lvl1pPr algn="just"/>
          </a:lstStyle>
          <a:p>
            <a:r>
              <a:t>La presión arterial se eleva cuando aumentan el gasto cardiaco y la resistencia vascular periférica.</a:t>
            </a:r>
          </a:p>
        </p:txBody>
      </p:sp>
      <p:pic>
        <p:nvPicPr>
          <p:cNvPr id="237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t="69984" b="16448"/>
          <a:stretch>
            <a:fillRect/>
          </a:stretch>
        </p:blipFill>
        <p:spPr>
          <a:xfrm>
            <a:off x="206001" y="5149343"/>
            <a:ext cx="12592697" cy="3868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Clasificación </a:t>
            </a:r>
          </a:p>
        </p:txBody>
      </p:sp>
      <p:sp>
        <p:nvSpPr>
          <p:cNvPr id="240" name="Shape 2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54076" indent="-354076" defTabSz="397256">
              <a:spcBef>
                <a:spcPts val="3100"/>
              </a:spcBef>
              <a:defRPr sz="3128"/>
            </a:pPr>
            <a:r>
              <a:t>Óptima &lt;120/80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Normal: 120/80 - 129/84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Normal alta: 130/85 - 139/89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Hipertensión I: 140-159/90-99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Hipertensión II: 160-179/100-109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Hipertensión III: &gt;180/110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Hipertensión sistólica aislada &gt;140/&lt;90</a:t>
            </a:r>
          </a:p>
        </p:txBody>
      </p:sp>
      <p:pic>
        <p:nvPicPr>
          <p:cNvPr id="241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t="25793" b="45076"/>
          <a:stretch>
            <a:fillRect/>
          </a:stretch>
        </p:blipFill>
        <p:spPr>
          <a:xfrm>
            <a:off x="6117910" y="3002495"/>
            <a:ext cx="6878474" cy="45366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Diagnóstico</a:t>
            </a:r>
          </a:p>
        </p:txBody>
      </p:sp>
      <p:sp>
        <p:nvSpPr>
          <p:cNvPr id="244" name="Shape 244"/>
          <p:cNvSpPr>
            <a:spLocks noGrp="1"/>
          </p:cNvSpPr>
          <p:nvPr>
            <p:ph type="body" idx="1"/>
          </p:nvPr>
        </p:nvSpPr>
        <p:spPr>
          <a:xfrm>
            <a:off x="355600" y="2730500"/>
            <a:ext cx="12293600" cy="67124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84251" indent="-484251" algn="just" defTabSz="543305">
              <a:spcBef>
                <a:spcPts val="4200"/>
              </a:spcBef>
              <a:defRPr sz="4278"/>
            </a:pPr>
            <a:r>
              <a:t>Por lo menos una hora antes haber evitado: café, te, sustancias estimulantes, esfuerzo físico o mental previo.</a:t>
            </a:r>
          </a:p>
          <a:p>
            <a:pPr marL="484251" indent="-484251" algn="just" defTabSz="543305">
              <a:spcBef>
                <a:spcPts val="4200"/>
              </a:spcBef>
              <a:defRPr sz="4278"/>
            </a:pPr>
            <a:r>
              <a:t>En estudio limítrofe, realizar varias mediciones incluso mensuales.</a:t>
            </a:r>
          </a:p>
          <a:p>
            <a:pPr marL="484251" indent="-484251" algn="just" defTabSz="543305">
              <a:spcBef>
                <a:spcPts val="4200"/>
              </a:spcBef>
              <a:defRPr sz="4278"/>
            </a:pPr>
            <a:r>
              <a:t>Semanal en la clase III</a:t>
            </a:r>
          </a:p>
          <a:p>
            <a:pPr marL="484251" indent="-484251" algn="just" defTabSz="543305">
              <a:spcBef>
                <a:spcPts val="4200"/>
              </a:spcBef>
              <a:defRPr sz="4278"/>
            </a:pPr>
            <a:r>
              <a:t>tomar en cuenta factor de riesgo</a:t>
            </a: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/>
          </p:cNvSpPr>
          <p:nvPr>
            <p:ph type="title"/>
          </p:nvPr>
        </p:nvSpPr>
        <p:spPr>
          <a:xfrm>
            <a:off x="355600" y="-321734"/>
            <a:ext cx="12293600" cy="2438401"/>
          </a:xfrm>
          <a:prstGeom prst="rect">
            <a:avLst/>
          </a:prstGeom>
        </p:spPr>
        <p:txBody>
          <a:bodyPr/>
          <a:lstStyle>
            <a:lvl1pPr>
              <a:defRPr sz="69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Pruebas de laboratorio</a:t>
            </a:r>
          </a:p>
        </p:txBody>
      </p:sp>
      <p:sp>
        <p:nvSpPr>
          <p:cNvPr id="247" name="Shape 247"/>
          <p:cNvSpPr>
            <a:spLocks noGrp="1"/>
          </p:cNvSpPr>
          <p:nvPr>
            <p:ph type="body" sz="half" idx="1"/>
          </p:nvPr>
        </p:nvSpPr>
        <p:spPr>
          <a:xfrm>
            <a:off x="355600" y="1731433"/>
            <a:ext cx="12293600" cy="399858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just"/>
          </a:lstStyle>
          <a:p>
            <a:r>
              <a:t>BH, QS, ES, BUN, AC URICO, COLESTEROL, HDL, LDL, TRIGLICÉRIDOS, PFH, ECG, Estimulación de velocidad de filtración glomerular y Rayos X tórax. </a:t>
            </a:r>
          </a:p>
        </p:txBody>
      </p:sp>
      <p:pic>
        <p:nvPicPr>
          <p:cNvPr id="248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t="83588"/>
          <a:stretch>
            <a:fillRect/>
          </a:stretch>
        </p:blipFill>
        <p:spPr>
          <a:xfrm>
            <a:off x="954384" y="5330887"/>
            <a:ext cx="11699632" cy="43474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Tratamiento</a:t>
            </a:r>
          </a:p>
        </p:txBody>
      </p:sp>
      <p:sp>
        <p:nvSpPr>
          <p:cNvPr id="251" name="Shape 251"/>
          <p:cNvSpPr>
            <a:spLocks noGrp="1"/>
          </p:cNvSpPr>
          <p:nvPr>
            <p:ph type="body" sz="half" idx="1"/>
          </p:nvPr>
        </p:nvSpPr>
        <p:spPr>
          <a:xfrm>
            <a:off x="355600" y="2184267"/>
            <a:ext cx="6360386" cy="739166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249936" indent="-249936" defTabSz="280415">
              <a:spcBef>
                <a:spcPts val="2200"/>
              </a:spcBef>
              <a:defRPr sz="2208"/>
            </a:pPr>
            <a:r>
              <a:t>La meta es que debe ser menos de 130/80 en DM, y en pacientes con alto riesgos cardiovasculares, renal y proteínuria 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Cambio de estilo de vida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Dejar de fumar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Bajar de peso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Disminuir consumo excesivo de alcohol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Ejercicio físico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Disminuir consumo de sal (&lt;6 gr)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Aumento de frutas y verduras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Aumento consumo de potasio</a:t>
            </a:r>
          </a:p>
          <a:p>
            <a:pPr marL="249936" indent="-249936" defTabSz="280415">
              <a:spcBef>
                <a:spcPts val="2200"/>
              </a:spcBef>
              <a:defRPr sz="2208"/>
            </a:pPr>
            <a:r>
              <a:t>Disminución en consumo de grasas saturadas y totales</a:t>
            </a:r>
          </a:p>
        </p:txBody>
      </p:sp>
      <p:pic>
        <p:nvPicPr>
          <p:cNvPr id="252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14155" y="2302933"/>
            <a:ext cx="5679497" cy="71543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/>
          </p:cNvSpPr>
          <p:nvPr>
            <p:ph type="ctrTitle"/>
          </p:nvPr>
        </p:nvSpPr>
        <p:spPr>
          <a:xfrm>
            <a:off x="355600" y="98821"/>
            <a:ext cx="12293600" cy="16453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11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Crisis hipertensiva</a:t>
            </a:r>
          </a:p>
        </p:txBody>
      </p:sp>
      <p:sp>
        <p:nvSpPr>
          <p:cNvPr id="255" name="Shape 255"/>
          <p:cNvSpPr>
            <a:spLocks noGrp="1"/>
          </p:cNvSpPr>
          <p:nvPr>
            <p:ph type="subTitle" idx="1"/>
          </p:nvPr>
        </p:nvSpPr>
        <p:spPr>
          <a:xfrm>
            <a:off x="355600" y="2603764"/>
            <a:ext cx="12293600" cy="639355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Episodios de hipertensión aguda grave, se clasifican en urgencias y emergencias.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Aumento agudo de la Presión arterial que puede producir alteraciones estructurales y funcionales sobre todo en los órganos Diana.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Cifras: &gt;180 sistólica y &gt;110 diastólica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Tiene más relevancia la situación y velocidad clínica del paciente que las cifras.</a:t>
            </a:r>
          </a:p>
        </p:txBody>
      </p: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6263" y="510139"/>
            <a:ext cx="11874421" cy="89151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1096" y="2354458"/>
            <a:ext cx="9599941" cy="7051284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hape 2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Estudios</a:t>
            </a:r>
          </a:p>
        </p:txBody>
      </p:sp>
      <p:sp>
        <p:nvSpPr>
          <p:cNvPr id="261" name="Shape 2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505079" indent="-505079" defTabSz="566674">
              <a:spcBef>
                <a:spcPts val="4400"/>
              </a:spcBef>
              <a:defRPr sz="4462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ECG</a:t>
            </a:r>
          </a:p>
          <a:p>
            <a:pPr marL="505079" indent="-505079" defTabSz="566674">
              <a:spcBef>
                <a:spcPts val="4400"/>
              </a:spcBef>
              <a:defRPr sz="4462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Rayos X</a:t>
            </a:r>
          </a:p>
          <a:p>
            <a:pPr marL="505079" indent="-505079" defTabSz="566674">
              <a:spcBef>
                <a:spcPts val="4400"/>
              </a:spcBef>
              <a:defRPr sz="4462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Exámenes generales</a:t>
            </a:r>
          </a:p>
          <a:p>
            <a:pPr marL="505079" indent="-505079" defTabSz="566674">
              <a:spcBef>
                <a:spcPts val="4400"/>
              </a:spcBef>
              <a:defRPr sz="4462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Descartar falla renal aguda</a:t>
            </a:r>
          </a:p>
          <a:p>
            <a:pPr marL="505079" indent="-505079" defTabSz="566674">
              <a:spcBef>
                <a:spcPts val="4400"/>
              </a:spcBef>
              <a:defRPr sz="4462"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Determinar la PAM</a:t>
            </a: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ctrTitle"/>
          </p:nvPr>
        </p:nvSpPr>
        <p:spPr>
          <a:xfrm>
            <a:off x="135466" y="542461"/>
            <a:ext cx="12293601" cy="142180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93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Urgencia hipertensiva</a:t>
            </a:r>
          </a:p>
        </p:txBody>
      </p:sp>
      <p:sp>
        <p:nvSpPr>
          <p:cNvPr id="264" name="Shape 264"/>
          <p:cNvSpPr>
            <a:spLocks noGrp="1"/>
          </p:cNvSpPr>
          <p:nvPr>
            <p:ph type="subTitle" idx="1"/>
          </p:nvPr>
        </p:nvSpPr>
        <p:spPr>
          <a:xfrm>
            <a:off x="493661" y="3039798"/>
            <a:ext cx="12293601" cy="6221718"/>
          </a:xfrm>
          <a:prstGeom prst="rect">
            <a:avLst/>
          </a:prstGeom>
        </p:spPr>
        <p:txBody>
          <a:bodyPr/>
          <a:lstStyle/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Tratamiento hipertensivo en horas. 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  <a:defRPr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No presenta daño a órgano blanco.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Asintomático o síntomas inespecífico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endParaRPr/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Cefalea, mareo, náuseas, compromete la vida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Descender cifras en 24 a 48 horas </a:t>
            </a:r>
          </a:p>
          <a:p>
            <a:pPr marL="430143" indent="-430143" algn="just">
              <a:lnSpc>
                <a:spcPct val="150000"/>
              </a:lnSpc>
              <a:buSzPct val="30000"/>
              <a:buBlip>
                <a:blip r:embed="rId2"/>
              </a:buBlip>
            </a:pPr>
            <a:r>
              <a:t>Si presenta crisis de ansiedad: diazepan</a:t>
            </a:r>
          </a:p>
        </p:txBody>
      </p: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Tratamiento</a:t>
            </a:r>
          </a:p>
        </p:txBody>
      </p:sp>
      <p:sp>
        <p:nvSpPr>
          <p:cNvPr id="267" name="Shape 26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54076" indent="-354076" defTabSz="397256">
              <a:spcBef>
                <a:spcPts val="3100"/>
              </a:spcBef>
              <a:defRPr sz="3128"/>
            </a:pPr>
            <a:r>
              <a:t>Reposo en área obscura y tranquila, por 15 min. Y registrar TA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Ajustar medicamento VO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Mantener paciente en observación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PAM disminuir 20% en las primeras horas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Ansioliticos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Captopril</a:t>
            </a:r>
          </a:p>
          <a:p>
            <a:pPr marL="354076" indent="-354076" defTabSz="397256">
              <a:spcBef>
                <a:spcPts val="3100"/>
              </a:spcBef>
              <a:defRPr sz="3128"/>
            </a:pPr>
            <a:r>
              <a:t>Nifedipino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52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objetivo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algn="just">
              <a:defRPr>
                <a:solidFill>
                  <a:srgbClr val="005493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Explicar los cuidados específicos en trastornos cardiovasculares y hemodinámicos jerarquizando la gravedad de ellos.</a:t>
            </a:r>
          </a:p>
        </p:txBody>
      </p:sp>
      <p:pic>
        <p:nvPicPr>
          <p:cNvPr id="154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63297" y="2726266"/>
            <a:ext cx="6297570" cy="5969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>
            <a:spLocks noGrp="1"/>
          </p:cNvSpPr>
          <p:nvPr>
            <p:ph type="ctrTitle"/>
          </p:nvPr>
        </p:nvSpPr>
        <p:spPr>
          <a:xfrm>
            <a:off x="355600" y="927100"/>
            <a:ext cx="12293600" cy="32385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Emergencia hipertensiva</a:t>
            </a:r>
          </a:p>
        </p:txBody>
      </p:sp>
      <p:sp>
        <p:nvSpPr>
          <p:cNvPr id="270" name="Shape 270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>
                <a:solidFill>
                  <a:srgbClr val="0433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Daño a órgano blanco</a:t>
            </a:r>
            <a:r>
              <a:t>, requiere de tratamiento inmediato para reducción de la TA.</a:t>
            </a:r>
          </a:p>
        </p:txBody>
      </p:sp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2" name="Table 272"/>
          <p:cNvGraphicFramePr/>
          <p:nvPr/>
        </p:nvGraphicFramePr>
        <p:xfrm>
          <a:off x="909575" y="3074907"/>
          <a:ext cx="11455400" cy="530325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727700"/>
                <a:gridCol w="5727700"/>
              </a:tblGrid>
              <a:tr h="704036">
                <a:tc rowSpan="3"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SNC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Encefalopatía hipertensiva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</a:tcPr>
                </a:tc>
              </a:tr>
              <a:tr h="68965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Hemorragia subaracnoidea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  <a:solidFill>
                      <a:schemeClr val="accent3">
                        <a:hueOff val="198700"/>
                        <a:satOff val="21248"/>
                        <a:lumOff val="19305"/>
                      </a:schemeClr>
                    </a:solidFill>
                  </a:tcPr>
                </a:tc>
              </a:tr>
              <a:tr h="56743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Isquemia vascular aguda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</a:tcPr>
                </a:tc>
              </a:tr>
              <a:tr h="1665071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Cardiovasculares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  <a:solidFill>
                      <a:schemeClr val="accent3">
                        <a:hueOff val="198700"/>
                        <a:satOff val="21248"/>
                        <a:lumOff val="1930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Insuficiencia cardiaca aguda
Angina inestable o IAM
Disección aórtica aguda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  <a:solidFill>
                      <a:schemeClr val="accent3">
                        <a:hueOff val="198700"/>
                        <a:satOff val="21248"/>
                        <a:lumOff val="19305"/>
                      </a:schemeClr>
                    </a:solidFill>
                  </a:tcPr>
                </a:tc>
              </a:tr>
              <a:tr h="511875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Oftálmica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Edema de papila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</a:tcPr>
                </a:tc>
              </a:tr>
              <a:tr h="559455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Riñón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  <a:solidFill>
                      <a:schemeClr val="accent3">
                        <a:hueOff val="198700"/>
                        <a:satOff val="21248"/>
                        <a:lumOff val="1930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Insuficiencia renal aguda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  <a:solidFill>
                      <a:schemeClr val="accent3">
                        <a:hueOff val="198700"/>
                        <a:satOff val="21248"/>
                        <a:lumOff val="19305"/>
                      </a:schemeClr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Acular periférico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5A5F5E"/>
                          </a:solidFill>
                        </a:rPr>
                        <a:t>Enfermedad arterial periférica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FF9300"/>
                      </a:solidFill>
                      <a:miter lim="400000"/>
                    </a:lnL>
                    <a:lnR w="38100">
                      <a:solidFill>
                        <a:srgbClr val="FF9300"/>
                      </a:solidFill>
                      <a:miter lim="400000"/>
                    </a:lnR>
                    <a:lnT w="38100">
                      <a:solidFill>
                        <a:srgbClr val="FF9300"/>
                      </a:solidFill>
                      <a:miter lim="400000"/>
                    </a:lnT>
                    <a:lnB w="38100">
                      <a:solidFill>
                        <a:srgbClr val="FF93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73" name="Shape 273"/>
          <p:cNvSpPr/>
          <p:nvPr/>
        </p:nvSpPr>
        <p:spPr>
          <a:xfrm>
            <a:off x="677836" y="319355"/>
            <a:ext cx="11649128" cy="19050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Manifestaciones mayores de daño a órgano blanco</a:t>
            </a:r>
          </a:p>
        </p:txBody>
      </p:sp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Evaluación neurológica</a:t>
            </a:r>
          </a:p>
        </p:txBody>
      </p:sp>
      <p:sp>
        <p:nvSpPr>
          <p:cNvPr id="276" name="Shape 27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21766" indent="-421766" defTabSz="473201">
              <a:spcBef>
                <a:spcPts val="3700"/>
              </a:spcBef>
              <a:defRPr sz="3725"/>
            </a:pPr>
            <a:r>
              <a:t>Cefalea</a:t>
            </a:r>
          </a:p>
          <a:p>
            <a:pPr marL="421766" indent="-421766" defTabSz="473201">
              <a:spcBef>
                <a:spcPts val="3700"/>
              </a:spcBef>
              <a:defRPr sz="3725"/>
            </a:pPr>
            <a:r>
              <a:t>Náusea </a:t>
            </a:r>
          </a:p>
          <a:p>
            <a:pPr marL="421766" indent="-421766" defTabSz="473201">
              <a:spcBef>
                <a:spcPts val="3700"/>
              </a:spcBef>
              <a:defRPr sz="3725"/>
            </a:pPr>
            <a:r>
              <a:t>Vómito </a:t>
            </a:r>
          </a:p>
          <a:p>
            <a:pPr marL="421766" indent="-421766" defTabSz="473201">
              <a:spcBef>
                <a:spcPts val="3700"/>
              </a:spcBef>
              <a:defRPr sz="3725"/>
            </a:pPr>
            <a:r>
              <a:t>Trastornos visuales</a:t>
            </a:r>
          </a:p>
          <a:p>
            <a:pPr marL="421766" indent="-421766" defTabSz="473201">
              <a:spcBef>
                <a:spcPts val="3700"/>
              </a:spcBef>
              <a:defRPr sz="3725"/>
            </a:pPr>
            <a:r>
              <a:t>Fondo de ojo</a:t>
            </a:r>
          </a:p>
          <a:p>
            <a:pPr marL="421766" indent="-421766" defTabSz="473201">
              <a:spcBef>
                <a:spcPts val="3700"/>
              </a:spcBef>
              <a:defRPr sz="3725"/>
            </a:pPr>
            <a:r>
              <a:t>Hemorragias</a:t>
            </a:r>
          </a:p>
        </p:txBody>
      </p:sp>
      <p:sp>
        <p:nvSpPr>
          <p:cNvPr id="277" name="Shape 277"/>
          <p:cNvSpPr/>
          <p:nvPr/>
        </p:nvSpPr>
        <p:spPr>
          <a:xfrm>
            <a:off x="6679243" y="4927600"/>
            <a:ext cx="5617327" cy="19050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Se deberá reducir la PAM, no menos del 15% ni más del 25%. </a:t>
            </a:r>
          </a:p>
        </p:txBody>
      </p:sp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cameraImage.png"/>
          <p:cNvPicPr>
            <a:picLocks noChangeAspect="1"/>
          </p:cNvPicPr>
          <p:nvPr/>
        </p:nvPicPr>
        <p:blipFill>
          <a:blip r:embed="rId2">
            <a:extLst/>
          </a:blip>
          <a:srcRect l="3444" t="16267" r="3444" b="20023"/>
          <a:stretch>
            <a:fillRect/>
          </a:stretch>
        </p:blipFill>
        <p:spPr>
          <a:xfrm>
            <a:off x="2742438" y="296035"/>
            <a:ext cx="10100025" cy="9252419"/>
          </a:xfrm>
          <a:prstGeom prst="rect">
            <a:avLst/>
          </a:prstGeom>
          <a:ln w="50800">
            <a:solidFill>
              <a:srgbClr val="941100"/>
            </a:solidFill>
            <a:miter lim="400000"/>
          </a:ln>
        </p:spPr>
      </p:pic>
      <p:sp>
        <p:nvSpPr>
          <p:cNvPr id="280" name="Shape 280"/>
          <p:cNvSpPr/>
          <p:nvPr/>
        </p:nvSpPr>
        <p:spPr>
          <a:xfrm>
            <a:off x="356359" y="283680"/>
            <a:ext cx="2143258" cy="1905001"/>
          </a:xfrm>
          <a:prstGeom prst="roundRect">
            <a:avLst>
              <a:gd name="adj" fmla="val 10000"/>
            </a:avLst>
          </a:prstGeom>
          <a:solidFill>
            <a:srgbClr val="FF93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Fármacos </a:t>
            </a:r>
          </a:p>
        </p:txBody>
      </p:sp>
      <p:pic>
        <p:nvPicPr>
          <p:cNvPr id="281" name="280 Imagen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1242286" y="4884109"/>
            <a:ext cx="9250228" cy="76201"/>
          </a:xfrm>
          <a:prstGeom prst="rect">
            <a:avLst/>
          </a:prstGeom>
        </p:spPr>
      </p:pic>
      <p:pic>
        <p:nvPicPr>
          <p:cNvPr id="283" name="282 Imagen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6200000">
            <a:off x="4602760" y="4884109"/>
            <a:ext cx="9341046" cy="76201"/>
          </a:xfrm>
          <a:prstGeom prst="rect">
            <a:avLst/>
          </a:prstGeom>
        </p:spPr>
      </p:pic>
      <p:pic>
        <p:nvPicPr>
          <p:cNvPr id="285" name="284 Imagen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99147" y="1179843"/>
            <a:ext cx="10107019" cy="76201"/>
          </a:xfrm>
          <a:prstGeom prst="rect">
            <a:avLst/>
          </a:prstGeom>
        </p:spPr>
      </p:pic>
      <p:pic>
        <p:nvPicPr>
          <p:cNvPr id="287" name="286 Imagen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26147" y="2288976"/>
            <a:ext cx="10107019" cy="76201"/>
          </a:xfrm>
          <a:prstGeom prst="rect">
            <a:avLst/>
          </a:prstGeom>
        </p:spPr>
      </p:pic>
      <p:pic>
        <p:nvPicPr>
          <p:cNvPr id="289" name="288 Imagen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99148" y="3639410"/>
            <a:ext cx="10107018" cy="76201"/>
          </a:xfrm>
          <a:prstGeom prst="rect">
            <a:avLst/>
          </a:prstGeom>
        </p:spPr>
      </p:pic>
      <p:pic>
        <p:nvPicPr>
          <p:cNvPr id="291" name="290 Imagen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826147" y="4744310"/>
            <a:ext cx="10107019" cy="76201"/>
          </a:xfrm>
          <a:prstGeom prst="rect">
            <a:avLst/>
          </a:prstGeom>
        </p:spPr>
      </p:pic>
      <p:pic>
        <p:nvPicPr>
          <p:cNvPr id="293" name="292 Imagen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99148" y="5971976"/>
            <a:ext cx="10107018" cy="76201"/>
          </a:xfrm>
          <a:prstGeom prst="rect">
            <a:avLst/>
          </a:prstGeom>
        </p:spPr>
      </p:pic>
      <p:pic>
        <p:nvPicPr>
          <p:cNvPr id="295" name="294 Imagen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99148" y="7199643"/>
            <a:ext cx="10107018" cy="76201"/>
          </a:xfrm>
          <a:prstGeom prst="rect">
            <a:avLst/>
          </a:prstGeom>
        </p:spPr>
      </p:pic>
      <p:pic>
        <p:nvPicPr>
          <p:cNvPr id="297" name="296 Imagen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738965" y="8427309"/>
            <a:ext cx="10107019" cy="76201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VALORACIÓN DE ENFERMERÍA</a:t>
            </a:r>
          </a:p>
        </p:txBody>
      </p:sp>
      <p:sp>
        <p:nvSpPr>
          <p:cNvPr id="301" name="Shape 301"/>
          <p:cNvSpPr>
            <a:spLocks noGrp="1"/>
          </p:cNvSpPr>
          <p:nvPr>
            <p:ph type="body" idx="1"/>
          </p:nvPr>
        </p:nvSpPr>
        <p:spPr>
          <a:xfrm>
            <a:off x="355600" y="3069166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lnSpcReduction="10000"/>
          </a:bodyPr>
          <a:lstStyle/>
          <a:p>
            <a:pPr marL="503936" indent="-503936" algn="just" defTabSz="362204">
              <a:spcBef>
                <a:spcPts val="2800"/>
              </a:spcBef>
              <a:buSzPct val="100000"/>
              <a:buAutoNum type="alphaUcPeriod"/>
              <a:defRPr sz="2852" b="1">
                <a:latin typeface="Gill Sans"/>
                <a:ea typeface="Gill Sans"/>
                <a:cs typeface="Gill Sans"/>
                <a:sym typeface="Gill Sans"/>
              </a:defRPr>
            </a:pPr>
            <a:r>
              <a:t>ANAMNESIS DE ENFERMERÍA</a:t>
            </a:r>
          </a:p>
          <a:p>
            <a:pPr marL="645668" lvl="1" indent="-322834" algn="just" defTabSz="362204">
              <a:spcBef>
                <a:spcPts val="2800"/>
              </a:spcBef>
              <a:defRPr sz="2852"/>
            </a:pPr>
            <a:r>
              <a:t>antecedentes familiares</a:t>
            </a:r>
          </a:p>
          <a:p>
            <a:pPr marL="645668" lvl="1" indent="-322834" algn="just" defTabSz="362204">
              <a:spcBef>
                <a:spcPts val="2800"/>
              </a:spcBef>
              <a:defRPr sz="2852"/>
            </a:pPr>
            <a:r>
              <a:t>episodios previos de hipertensión arterial</a:t>
            </a:r>
          </a:p>
          <a:p>
            <a:pPr marL="645668" lvl="1" indent="-322834" algn="just" defTabSz="362204">
              <a:spcBef>
                <a:spcPts val="2800"/>
              </a:spcBef>
              <a:defRPr sz="2852"/>
            </a:pPr>
            <a:r>
              <a:t>Consumo excesivo de sal</a:t>
            </a:r>
          </a:p>
          <a:p>
            <a:pPr marL="645668" lvl="1" indent="-322834" algn="just" defTabSz="362204">
              <a:spcBef>
                <a:spcPts val="2800"/>
              </a:spcBef>
              <a:defRPr sz="2852"/>
            </a:pPr>
            <a:r>
              <a:t>Anomalías de lípidos</a:t>
            </a:r>
          </a:p>
          <a:p>
            <a:pPr marL="645668" lvl="1" indent="-322834" algn="just" defTabSz="362204">
              <a:spcBef>
                <a:spcPts val="2800"/>
              </a:spcBef>
              <a:defRPr sz="2852"/>
            </a:pPr>
            <a:r>
              <a:t>Tabaquismo positivo (No. de cigarrillos al día)</a:t>
            </a:r>
          </a:p>
          <a:p>
            <a:pPr marL="645668" lvl="1" indent="-322834" algn="just" defTabSz="362204">
              <a:spcBef>
                <a:spcPts val="2800"/>
              </a:spcBef>
              <a:defRPr sz="2852"/>
            </a:pPr>
            <a:r>
              <a:t>episodios de cefalalgía, debilidad, calambres musculares, hormigueo, palpitaciones, diaforesis y alteraciones visuales. </a:t>
            </a:r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VALORACIÓN DE ENFERMERÍA</a:t>
            </a:r>
          </a:p>
        </p:txBody>
      </p:sp>
      <p:sp>
        <p:nvSpPr>
          <p:cNvPr id="304" name="Shape 304"/>
          <p:cNvSpPr>
            <a:spLocks noGrp="1"/>
          </p:cNvSpPr>
          <p:nvPr>
            <p:ph type="body" idx="1"/>
          </p:nvPr>
        </p:nvSpPr>
        <p:spPr>
          <a:xfrm>
            <a:off x="355600" y="3103033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lnSpcReduction="10000"/>
          </a:bodyPr>
          <a:lstStyle/>
          <a:p>
            <a:pPr marL="0" indent="0" algn="just" defTabSz="554990">
              <a:spcBef>
                <a:spcPts val="4300"/>
              </a:spcBef>
              <a:buSzTx/>
              <a:buNone/>
              <a:defRPr sz="437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B. EXPLORACIÓN FÍSICA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Auscultar la frecuencia cardiaca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Explorar el fondo de ojo en busca de edema, espasmo, hemorragia de los vasos oculares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Estado mental del paciente: memoria y cálculos matemáticos</a:t>
            </a:r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VALORACIÓN DE ENFERMERÍA</a:t>
            </a:r>
          </a:p>
        </p:txBody>
      </p:sp>
      <p:sp>
        <p:nvSpPr>
          <p:cNvPr id="307" name="Shape 307"/>
          <p:cNvSpPr>
            <a:spLocks noGrp="1"/>
          </p:cNvSpPr>
          <p:nvPr>
            <p:ph type="body" idx="1"/>
          </p:nvPr>
        </p:nvSpPr>
        <p:spPr>
          <a:xfrm>
            <a:off x="355600" y="3103033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pPr marL="0" indent="0" algn="just" defTabSz="554990">
              <a:spcBef>
                <a:spcPts val="4300"/>
              </a:spcBef>
              <a:buSzTx/>
              <a:buNone/>
              <a:defRPr sz="437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C. MEDICIÓN DE LA PRESIÓN ARTERIAL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medir la PA, siempre en las mismas condiciones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Evitar medir PA en situaciones estresantes y agotadoras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Monitorizar la PA, en caso de administrar antihipertensivos vía IV.</a:t>
            </a:r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DIAGNÓSTICOS DE ENFERMERÍA</a:t>
            </a:r>
          </a:p>
        </p:txBody>
      </p:sp>
      <p:sp>
        <p:nvSpPr>
          <p:cNvPr id="310" name="Shape 310"/>
          <p:cNvSpPr>
            <a:spLocks noGrp="1"/>
          </p:cNvSpPr>
          <p:nvPr>
            <p:ph type="body" idx="1"/>
          </p:nvPr>
        </p:nvSpPr>
        <p:spPr>
          <a:xfrm>
            <a:off x="355600" y="3052233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pPr marL="658368" indent="-658368" algn="just" defTabSz="473201">
              <a:spcBef>
                <a:spcPts val="3700"/>
              </a:spcBef>
              <a:buSzPct val="100000"/>
              <a:buAutoNum type="alphaUcPeriod"/>
              <a:defRPr sz="3725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INEFICAZ CONTROL DEL RÉGIMEN TERAPÉUTICO debido a los efectos colaterales de los medicamentos y a la dificultad para realizar ajustes en el estilo de vida.</a:t>
            </a:r>
          </a:p>
          <a:p>
            <a:pPr marL="843533" lvl="1" indent="-421766" algn="just" defTabSz="473201">
              <a:spcBef>
                <a:spcPts val="3700"/>
              </a:spcBef>
              <a:defRPr sz="3725"/>
            </a:pPr>
            <a:r>
              <a:t>Reclutar la colaboración del paciente en las modificaciones del estilo de vida para cumplir con las bases del tratamiento.</a:t>
            </a:r>
          </a:p>
          <a:p>
            <a:pPr marL="843533" lvl="1" indent="-421766" algn="just" defTabSz="473201">
              <a:spcBef>
                <a:spcPts val="3700"/>
              </a:spcBef>
              <a:defRPr sz="3725"/>
            </a:pPr>
            <a:r>
              <a:t>Establecer un plan de instrucción para que el paciente lo practique en el hogar.</a:t>
            </a:r>
          </a:p>
        </p:txBody>
      </p:sp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DIAGNÓSTICOS DE ENFERMERÍA</a:t>
            </a:r>
          </a:p>
        </p:txBody>
      </p:sp>
      <p:sp>
        <p:nvSpPr>
          <p:cNvPr id="313" name="Shape 313"/>
          <p:cNvSpPr>
            <a:spLocks noGrp="1"/>
          </p:cNvSpPr>
          <p:nvPr>
            <p:ph type="body" idx="1"/>
          </p:nvPr>
        </p:nvSpPr>
        <p:spPr>
          <a:xfrm>
            <a:off x="355600" y="3052233"/>
            <a:ext cx="12293600" cy="6299201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marL="0" indent="0" algn="just">
              <a:buSzTx/>
              <a:buNone/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B. FALTA DE CONOCIMIENTO respecto a las relaciones entre el régimen tratamiento y el control del proceso morboso.</a:t>
            </a:r>
          </a:p>
          <a:p>
            <a:pPr lvl="1" algn="just"/>
            <a:r>
              <a:t>Proporcionar educación básica</a:t>
            </a:r>
          </a:p>
          <a:p>
            <a:pPr lvl="1" algn="just"/>
            <a:r>
              <a:t>promoción del autocuidado</a:t>
            </a:r>
          </a:p>
        </p:txBody>
      </p:sp>
    </p:spTree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INTERVENCIONES DE ENFERMERÍA</a:t>
            </a:r>
          </a:p>
        </p:txBody>
      </p:sp>
      <p:sp>
        <p:nvSpPr>
          <p:cNvPr id="316" name="Shape 316"/>
          <p:cNvSpPr>
            <a:spLocks noGrp="1"/>
          </p:cNvSpPr>
          <p:nvPr>
            <p:ph type="body" idx="1"/>
          </p:nvPr>
        </p:nvSpPr>
        <p:spPr>
          <a:xfrm>
            <a:off x="355600" y="3052233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20000"/>
          </a:bodyPr>
          <a:lstStyle/>
          <a:p>
            <a:pPr marL="437387" indent="-437387" algn="just" defTabSz="490727">
              <a:spcBef>
                <a:spcPts val="3800"/>
              </a:spcBef>
              <a:defRPr sz="3864"/>
            </a:pPr>
            <a:r>
              <a:t>valoración continua del paciente: estado de conciencia</a:t>
            </a:r>
          </a:p>
          <a:p>
            <a:pPr marL="437387" indent="-437387" algn="just" defTabSz="490727">
              <a:spcBef>
                <a:spcPts val="3800"/>
              </a:spcBef>
              <a:defRPr sz="3864"/>
            </a:pPr>
            <a:r>
              <a:t>Registrar con frecuencia la presión arterial o vigilar mediante una línea arterial, dependiendo de los fármacos cada 5 minutos.</a:t>
            </a:r>
          </a:p>
          <a:p>
            <a:pPr marL="437387" indent="-437387" algn="just" defTabSz="490727">
              <a:spcBef>
                <a:spcPts val="3800"/>
              </a:spcBef>
              <a:defRPr sz="3864"/>
            </a:pPr>
            <a:r>
              <a:t>vigilar aparición de efectos colaterales de los medicamentos: cefalalgia, taquicardia o hipotensión arterial ortostática.</a:t>
            </a:r>
          </a:p>
          <a:p>
            <a:pPr marL="437387" indent="-437387" algn="just" defTabSz="490727">
              <a:spcBef>
                <a:spcPts val="3800"/>
              </a:spcBef>
              <a:defRPr sz="3864"/>
            </a:pPr>
            <a:r>
              <a:t>Medir con precisión el gasto urinario 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F92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temario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sz="half" idx="1"/>
          </p:nvPr>
        </p:nvSpPr>
        <p:spPr>
          <a:xfrm>
            <a:off x="355600" y="2755900"/>
            <a:ext cx="5892800" cy="62992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97256" indent="-397256" defTabSz="537463">
              <a:spcBef>
                <a:spcPts val="3400"/>
              </a:spcBef>
              <a:buClr>
                <a:srgbClr val="FF2F92"/>
              </a:buClr>
              <a:defRPr sz="3496">
                <a:solidFill>
                  <a:srgbClr val="000000"/>
                </a:solidFill>
              </a:defRPr>
            </a:pPr>
            <a:r>
              <a:t>IAM</a:t>
            </a:r>
          </a:p>
          <a:p>
            <a:pPr marL="397256" indent="-397256" defTabSz="537463">
              <a:spcBef>
                <a:spcPts val="3400"/>
              </a:spcBef>
              <a:buClr>
                <a:srgbClr val="FF2F92"/>
              </a:buClr>
              <a:defRPr sz="3496">
                <a:solidFill>
                  <a:srgbClr val="000000"/>
                </a:solidFill>
              </a:defRPr>
            </a:pPr>
            <a:r>
              <a:t>HIPERTENSIÓN ARTERIAL</a:t>
            </a:r>
          </a:p>
          <a:p>
            <a:pPr marL="397256" indent="-397256" defTabSz="537463">
              <a:spcBef>
                <a:spcPts val="3400"/>
              </a:spcBef>
              <a:buClr>
                <a:srgbClr val="FF2F92"/>
              </a:buClr>
              <a:defRPr sz="3496">
                <a:solidFill>
                  <a:srgbClr val="000000"/>
                </a:solidFill>
              </a:defRPr>
            </a:pPr>
            <a:r>
              <a:t>ANGINA DE PECHO</a:t>
            </a:r>
          </a:p>
          <a:p>
            <a:pPr marL="397256" indent="-397256" defTabSz="537463">
              <a:spcBef>
                <a:spcPts val="3400"/>
              </a:spcBef>
              <a:buClr>
                <a:srgbClr val="FF2F92"/>
              </a:buClr>
              <a:defRPr sz="3496">
                <a:solidFill>
                  <a:srgbClr val="000000"/>
                </a:solidFill>
              </a:defRPr>
            </a:pPr>
            <a:r>
              <a:t>INSUFICIENCIA CARDIACA CONGESTIVA</a:t>
            </a:r>
          </a:p>
          <a:p>
            <a:pPr marL="397256" indent="-397256" defTabSz="537463">
              <a:spcBef>
                <a:spcPts val="3400"/>
              </a:spcBef>
              <a:buClr>
                <a:srgbClr val="FF2F92"/>
              </a:buClr>
              <a:defRPr sz="3496">
                <a:solidFill>
                  <a:srgbClr val="000000"/>
                </a:solidFill>
              </a:defRPr>
            </a:pPr>
            <a:r>
              <a:t>CHOQUE CARDIOGÉNICO</a:t>
            </a:r>
          </a:p>
          <a:p>
            <a:pPr marL="397256" indent="-397256" defTabSz="537463">
              <a:spcBef>
                <a:spcPts val="3400"/>
              </a:spcBef>
              <a:buClr>
                <a:srgbClr val="FF2F92"/>
              </a:buClr>
              <a:defRPr sz="3496">
                <a:solidFill>
                  <a:srgbClr val="000000"/>
                </a:solidFill>
              </a:defRPr>
            </a:pPr>
            <a:r>
              <a:t>CIRUGÍAS CARDIOVASCULARES</a:t>
            </a:r>
          </a:p>
        </p:txBody>
      </p:sp>
      <p:sp>
        <p:nvSpPr>
          <p:cNvPr id="158" name="Shape 158"/>
          <p:cNvSpPr/>
          <p:nvPr/>
        </p:nvSpPr>
        <p:spPr>
          <a:xfrm>
            <a:off x="6968066" y="2976033"/>
            <a:ext cx="5892801" cy="629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/>
          <a:p>
            <a:pPr marL="358393" indent="-358393" algn="l" defTabSz="484886">
              <a:spcBef>
                <a:spcPts val="3100"/>
              </a:spcBef>
              <a:buClr>
                <a:srgbClr val="FF2F92"/>
              </a:buClr>
              <a:buSzPct val="82000"/>
              <a:buChar char="•"/>
              <a:defRPr sz="3154">
                <a:solidFill>
                  <a:srgbClr val="000000"/>
                </a:solidFill>
              </a:defRPr>
            </a:pPr>
            <a:r>
              <a:t>PERICARDITIS</a:t>
            </a:r>
          </a:p>
          <a:p>
            <a:pPr marL="358393" indent="-358393" algn="l" defTabSz="484886">
              <a:spcBef>
                <a:spcPts val="3100"/>
              </a:spcBef>
              <a:buClr>
                <a:srgbClr val="FF2F92"/>
              </a:buClr>
              <a:buSzPct val="82000"/>
              <a:buChar char="•"/>
              <a:defRPr sz="3154">
                <a:solidFill>
                  <a:srgbClr val="000000"/>
                </a:solidFill>
              </a:defRPr>
            </a:pPr>
            <a:r>
              <a:t>TAPONAMIENTO CARDIACO</a:t>
            </a:r>
          </a:p>
          <a:p>
            <a:pPr marL="358393" indent="-358393" algn="l" defTabSz="484886">
              <a:spcBef>
                <a:spcPts val="3100"/>
              </a:spcBef>
              <a:buClr>
                <a:srgbClr val="FF2F92"/>
              </a:buClr>
              <a:buSzPct val="82000"/>
              <a:buChar char="•"/>
              <a:defRPr sz="3154">
                <a:solidFill>
                  <a:srgbClr val="000000"/>
                </a:solidFill>
              </a:defRPr>
            </a:pPr>
            <a:r>
              <a:t>CATETERISMO CARDIACO</a:t>
            </a:r>
          </a:p>
          <a:p>
            <a:pPr marL="358393" indent="-358393" algn="l" defTabSz="484886">
              <a:spcBef>
                <a:spcPts val="3100"/>
              </a:spcBef>
              <a:buClr>
                <a:srgbClr val="FF2F92"/>
              </a:buClr>
              <a:buSzPct val="82000"/>
              <a:buChar char="•"/>
              <a:defRPr sz="3154">
                <a:solidFill>
                  <a:srgbClr val="000000"/>
                </a:solidFill>
              </a:defRPr>
            </a:pPr>
            <a:r>
              <a:t>TRASTORNOS DE LA CONDUCCIÓN </a:t>
            </a:r>
          </a:p>
          <a:p>
            <a:pPr marL="358393" indent="-358393" algn="l" defTabSz="484886">
              <a:spcBef>
                <a:spcPts val="3100"/>
              </a:spcBef>
              <a:buClr>
                <a:srgbClr val="FF2F92"/>
              </a:buClr>
              <a:buSzPct val="82000"/>
              <a:buChar char="•"/>
              <a:defRPr sz="3154">
                <a:solidFill>
                  <a:srgbClr val="000000"/>
                </a:solidFill>
              </a:defRPr>
            </a:pPr>
            <a:r>
              <a:t>MONITORIEO HEMODINÁMICO: CATÉTER DE SWAN GANZ</a:t>
            </a:r>
          </a:p>
          <a:p>
            <a:pPr marL="358393" indent="-358393" algn="l" defTabSz="484886">
              <a:spcBef>
                <a:spcPts val="3100"/>
              </a:spcBef>
              <a:buClr>
                <a:srgbClr val="FF2F92"/>
              </a:buClr>
              <a:buSzPct val="82000"/>
              <a:buChar char="•"/>
              <a:defRPr sz="3154">
                <a:solidFill>
                  <a:srgbClr val="000000"/>
                </a:solidFill>
              </a:defRPr>
            </a:pPr>
            <a:r>
              <a:t>EQUIPO ROJO RCP</a:t>
            </a:r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INTERVENCIONES DE ENFERMERÍA</a:t>
            </a:r>
          </a:p>
        </p:txBody>
      </p:sp>
      <p:sp>
        <p:nvSpPr>
          <p:cNvPr id="319" name="Shape 319"/>
          <p:cNvSpPr>
            <a:spLocks noGrp="1"/>
          </p:cNvSpPr>
          <p:nvPr>
            <p:ph type="body" idx="1"/>
          </p:nvPr>
        </p:nvSpPr>
        <p:spPr>
          <a:xfrm>
            <a:off x="355600" y="3052233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pPr marL="447802" indent="-447802" algn="just" defTabSz="502412">
              <a:spcBef>
                <a:spcPts val="3900"/>
              </a:spcBef>
              <a:defRPr sz="3956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buscar complicaciones del sistema nervioso central</a:t>
            </a:r>
          </a:p>
          <a:p>
            <a:pPr marL="895604" lvl="1" indent="-447802" algn="just" defTabSz="502412">
              <a:spcBef>
                <a:spcPts val="3900"/>
              </a:spcBef>
              <a:defRPr sz="3956"/>
            </a:pPr>
            <a:r>
              <a:t>datos de confusión, irritabilidad, letargia y desorientación.</a:t>
            </a:r>
          </a:p>
          <a:p>
            <a:pPr marL="895604" lvl="1" indent="-447802" algn="just" defTabSz="502412">
              <a:spcBef>
                <a:spcPts val="3900"/>
              </a:spcBef>
              <a:defRPr sz="3956"/>
            </a:pPr>
            <a:r>
              <a:t>cefalgia y dificultad para ver</a:t>
            </a:r>
          </a:p>
          <a:p>
            <a:pPr marL="895604" lvl="1" indent="-447802" algn="just" defTabSz="502412">
              <a:spcBef>
                <a:spcPts val="3900"/>
              </a:spcBef>
              <a:defRPr sz="3956"/>
            </a:pPr>
            <a:r>
              <a:t>evidencia de náusea y vómito</a:t>
            </a:r>
          </a:p>
          <a:p>
            <a:pPr marL="895604" lvl="1" indent="-447802" algn="just" defTabSz="502412">
              <a:spcBef>
                <a:spcPts val="3900"/>
              </a:spcBef>
              <a:defRPr sz="3956"/>
            </a:pPr>
            <a:r>
              <a:t>detectar eficazmente signos se actividad convulsiva. </a:t>
            </a:r>
          </a:p>
        </p:txBody>
      </p:sp>
    </p:spTree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INTERVENCIONES DE ENFERMERÍA</a:t>
            </a:r>
          </a:p>
        </p:txBody>
      </p:sp>
      <p:sp>
        <p:nvSpPr>
          <p:cNvPr id="322" name="Shape 322"/>
          <p:cNvSpPr>
            <a:spLocks noGrp="1"/>
          </p:cNvSpPr>
          <p:nvPr>
            <p:ph type="body" idx="1"/>
          </p:nvPr>
        </p:nvSpPr>
        <p:spPr>
          <a:xfrm>
            <a:off x="355600" y="3052233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20000"/>
          </a:bodyPr>
          <a:lstStyle/>
          <a:p>
            <a:pPr algn="just"/>
            <a:r>
              <a:t>Reducir la actividad y proporcionar un entorno tranquilo.</a:t>
            </a:r>
          </a:p>
          <a:p>
            <a:pPr algn="just"/>
            <a:r>
              <a:t>Vigilar continuamente el ECG (riesgo de IAM)</a:t>
            </a:r>
          </a:p>
          <a:p>
            <a:pPr algn="just"/>
            <a:r>
              <a:t>Mantener la vigilancia constante hasta que disminuya la PA y permanezca estable; luego iniciar el programa de enseñanza de hipertensión.</a:t>
            </a:r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/>
          </p:cNvSpPr>
          <p:nvPr>
            <p:ph type="title"/>
          </p:nvPr>
        </p:nvSpPr>
        <p:spPr>
          <a:xfrm>
            <a:off x="1270000" y="7416800"/>
            <a:ext cx="10464800" cy="1282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ANGINA DE PECHO</a:t>
            </a:r>
          </a:p>
        </p:txBody>
      </p:sp>
      <p:pic>
        <p:nvPicPr>
          <p:cNvPr id="325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4900" y="571500"/>
            <a:ext cx="8255000" cy="6172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/>
          <a:p>
            <a:r>
              <a:t>Angina estable</a:t>
            </a:r>
          </a:p>
        </p:txBody>
      </p:sp>
      <p:sp>
        <p:nvSpPr>
          <p:cNvPr id="328" name="Shape 328"/>
          <p:cNvSpPr>
            <a:spLocks noGrp="1"/>
          </p:cNvSpPr>
          <p:nvPr>
            <p:ph type="body" idx="1"/>
          </p:nvPr>
        </p:nvSpPr>
        <p:spPr>
          <a:xfrm>
            <a:off x="355600" y="3170766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pPr marL="484251" indent="-484251" defTabSz="543305">
              <a:spcBef>
                <a:spcPts val="4200"/>
              </a:spcBef>
              <a:defRPr sz="4278"/>
            </a:pPr>
            <a:r>
              <a:t>Manifestación clínica más común de la cardiopatía isquémica crónica.  </a:t>
            </a:r>
          </a:p>
          <a:p>
            <a:pPr marL="484251" indent="-484251" defTabSz="543305">
              <a:spcBef>
                <a:spcPts val="4200"/>
              </a:spcBef>
              <a:defRPr sz="4278"/>
            </a:pPr>
            <a:r>
              <a:t>Dolor, opresión o malestar, generalmente torácico, atribuible a isquemia miocárdica transitoria.</a:t>
            </a:r>
          </a:p>
          <a:p>
            <a:pPr marL="484251" indent="-484251" defTabSz="543305">
              <a:spcBef>
                <a:spcPts val="4200"/>
              </a:spcBef>
              <a:defRPr sz="4278"/>
            </a:pPr>
            <a:r>
              <a:t>Angina de esfuerzo en la que no ha habido cambio en su patrón de presentación en el último mes de evolución. </a:t>
            </a:r>
          </a:p>
        </p:txBody>
      </p:sp>
    </p:spTree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/>
        </p:nvSpPr>
        <p:spPr>
          <a:xfrm>
            <a:off x="165493" y="251732"/>
            <a:ext cx="12477389" cy="369802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Fisiopatología</a:t>
            </a:r>
            <a:r>
              <a:t>:</a:t>
            </a:r>
          </a:p>
          <a:p>
            <a:pPr marL="350906" indent="-350906" algn="l">
              <a:buSzPct val="30000"/>
              <a:buBlip>
                <a:blip r:embed="rId2"/>
              </a:buBlip>
              <a:defRPr>
                <a:solidFill>
                  <a:srgbClr val="000000"/>
                </a:solidFill>
              </a:defRPr>
            </a:pPr>
            <a:r>
              <a:t>Ocurre angina cuando hay isquemia regional por desequilibrio de demanda y aporte O2.</a:t>
            </a:r>
          </a:p>
          <a:p>
            <a:pPr marL="350906" indent="-350906" algn="l">
              <a:buSzPct val="30000"/>
              <a:buBlip>
                <a:blip r:embed="rId2"/>
              </a:buBlip>
              <a:defRPr>
                <a:solidFill>
                  <a:srgbClr val="000000"/>
                </a:solidFill>
              </a:defRPr>
            </a:pPr>
            <a:r>
              <a:t>Obstrucción del 70% ó más.</a:t>
            </a:r>
          </a:p>
          <a:p>
            <a:pPr marL="350906" indent="-350906" algn="l">
              <a:buSzPct val="30000"/>
              <a:buBlip>
                <a:blip r:embed="rId2"/>
              </a:buBlip>
              <a:defRPr>
                <a:solidFill>
                  <a:srgbClr val="000000"/>
                </a:solidFill>
              </a:defRPr>
            </a:pPr>
            <a:r>
              <a:t>Vulnerabilidad de la placa más importante que el grado de estenosis.</a:t>
            </a:r>
          </a:p>
        </p:txBody>
      </p:sp>
      <p:sp>
        <p:nvSpPr>
          <p:cNvPr id="331" name="Shape 331"/>
          <p:cNvSpPr/>
          <p:nvPr/>
        </p:nvSpPr>
        <p:spPr>
          <a:xfrm>
            <a:off x="284947" y="4388529"/>
            <a:ext cx="6169573" cy="448363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</a:defRPr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Cuadro clínico</a:t>
            </a:r>
            <a:r>
              <a:t>:</a:t>
            </a:r>
          </a:p>
          <a:p>
            <a:pPr marL="362226" indent="-362226" algn="l">
              <a:buSzPct val="30000"/>
              <a:buBlip>
                <a:blip r:embed="rId2"/>
              </a:buBlip>
              <a:defRPr sz="3200">
                <a:solidFill>
                  <a:srgbClr val="000000"/>
                </a:solidFill>
              </a:defRPr>
            </a:pPr>
            <a:r>
              <a:t>dolor opresivo</a:t>
            </a:r>
          </a:p>
          <a:p>
            <a:pPr marL="362226" indent="-362226" algn="l">
              <a:buSzPct val="30000"/>
              <a:buBlip>
                <a:blip r:embed="rId2"/>
              </a:buBlip>
              <a:defRPr sz="3200">
                <a:solidFill>
                  <a:srgbClr val="000000"/>
                </a:solidFill>
              </a:defRPr>
            </a:pPr>
            <a:r>
              <a:t>Retro esternal</a:t>
            </a:r>
          </a:p>
          <a:p>
            <a:pPr marL="362226" indent="-362226" algn="l">
              <a:buSzPct val="30000"/>
              <a:buBlip>
                <a:blip r:embed="rId2"/>
              </a:buBlip>
              <a:defRPr sz="3200">
                <a:solidFill>
                  <a:srgbClr val="000000"/>
                </a:solidFill>
              </a:defRPr>
            </a:pPr>
            <a:r>
              <a:t>Inicia al ejercicio y disminuye en reposo</a:t>
            </a:r>
          </a:p>
          <a:p>
            <a:pPr marL="362226" indent="-362226" algn="l">
              <a:buSzPct val="30000"/>
              <a:buBlip>
                <a:blip r:embed="rId2"/>
              </a:buBlip>
              <a:defRPr sz="3200">
                <a:solidFill>
                  <a:srgbClr val="000000"/>
                </a:solidFill>
              </a:defRPr>
            </a:pPr>
            <a:r>
              <a:t>Desaparece con nitritos</a:t>
            </a:r>
          </a:p>
          <a:p>
            <a:pPr marL="362226" indent="-362226" algn="l">
              <a:buSzPct val="30000"/>
              <a:buBlip>
                <a:blip r:embed="rId2"/>
              </a:buBlip>
              <a:defRPr sz="3200">
                <a:solidFill>
                  <a:srgbClr val="000000"/>
                </a:solidFill>
              </a:defRPr>
            </a:pPr>
            <a:r>
              <a:t>Intensidad 5/10</a:t>
            </a:r>
          </a:p>
          <a:p>
            <a:pPr marL="362226" indent="-362226" algn="l">
              <a:buSzPct val="30000"/>
              <a:buBlip>
                <a:blip r:embed="rId2"/>
              </a:buBlip>
              <a:defRPr sz="3200">
                <a:solidFill>
                  <a:srgbClr val="000000"/>
                </a:solidFill>
              </a:defRPr>
            </a:pPr>
            <a:r>
              <a:t>Duración &lt;a 20 minutos </a:t>
            </a:r>
          </a:p>
        </p:txBody>
      </p:sp>
      <p:sp>
        <p:nvSpPr>
          <p:cNvPr id="332" name="Shape 332"/>
          <p:cNvSpPr/>
          <p:nvPr/>
        </p:nvSpPr>
        <p:spPr>
          <a:xfrm>
            <a:off x="7159056" y="4978647"/>
            <a:ext cx="5243056" cy="3395716"/>
          </a:xfrm>
          <a:prstGeom prst="roundRect">
            <a:avLst>
              <a:gd name="adj" fmla="val 9055"/>
            </a:avLst>
          </a:prstGeom>
          <a:solidFill>
            <a:schemeClr val="accent6">
              <a:hueOff val="-193447"/>
              <a:satOff val="3713"/>
              <a:lumOff val="11329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300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Diagnóstico:</a:t>
            </a:r>
          </a:p>
          <a:p>
            <a:pPr>
              <a:defRPr sz="4300">
                <a:solidFill>
                  <a:srgbClr val="000000"/>
                </a:solidFill>
              </a:defRPr>
            </a:pPr>
            <a:r>
              <a:t>ECG normal</a:t>
            </a:r>
          </a:p>
          <a:p>
            <a:pPr>
              <a:defRPr sz="4300">
                <a:solidFill>
                  <a:srgbClr val="000000"/>
                </a:solidFill>
              </a:defRPr>
            </a:pPr>
            <a:r>
              <a:t>Enzimas cardiacas normal</a:t>
            </a:r>
          </a:p>
        </p:txBody>
      </p:sp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355600" y="567587"/>
            <a:ext cx="12293600" cy="1397678"/>
          </a:xfrm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Angina inestable</a:t>
            </a:r>
          </a:p>
        </p:txBody>
      </p:sp>
      <p:sp>
        <p:nvSpPr>
          <p:cNvPr id="335" name="Shape 335"/>
          <p:cNvSpPr>
            <a:spLocks noGrp="1"/>
          </p:cNvSpPr>
          <p:nvPr>
            <p:ph type="subTitle" sz="half" idx="1"/>
          </p:nvPr>
        </p:nvSpPr>
        <p:spPr>
          <a:xfrm>
            <a:off x="355600" y="2483212"/>
            <a:ext cx="12293600" cy="2637227"/>
          </a:xfrm>
          <a:prstGeom prst="rect">
            <a:avLst/>
          </a:prstGeom>
          <a:ln w="9525">
            <a:round/>
          </a:ln>
        </p:spPr>
        <p:txBody>
          <a:bodyPr anchor="ctr">
            <a:normAutofit fontScale="92500" lnSpcReduction="10000"/>
          </a:bodyPr>
          <a:lstStyle/>
          <a:p>
            <a:pPr marL="421540" indent="-421540" algn="l" defTabSz="572516">
              <a:buSzPct val="30000"/>
              <a:buBlip>
                <a:blip r:embed="rId2"/>
              </a:buBlip>
              <a:defRPr sz="3724">
                <a:solidFill>
                  <a:srgbClr val="000000"/>
                </a:solidFill>
              </a:defRPr>
            </a:pPr>
            <a:r>
              <a:t>Trombo no oclusivo en una placa preexistente.</a:t>
            </a:r>
          </a:p>
          <a:p>
            <a:pPr marL="421540" indent="-421540" algn="l" defTabSz="572516">
              <a:buSzPct val="30000"/>
              <a:buBlip>
                <a:blip r:embed="rId2"/>
              </a:buBlip>
              <a:defRPr sz="3724">
                <a:solidFill>
                  <a:srgbClr val="000000"/>
                </a:solidFill>
              </a:defRPr>
            </a:pPr>
            <a:r>
              <a:t>Obstrucción dinámica (espasmo coronario o vasoconstricción)</a:t>
            </a:r>
          </a:p>
          <a:p>
            <a:pPr marL="421540" indent="-421540" algn="l" defTabSz="572516">
              <a:buSzPct val="30000"/>
              <a:buBlip>
                <a:blip r:embed="rId2"/>
              </a:buBlip>
              <a:defRPr sz="3724">
                <a:solidFill>
                  <a:srgbClr val="000000"/>
                </a:solidFill>
              </a:defRPr>
            </a:pPr>
            <a:r>
              <a:t>Obstrucción mecánica progresiva</a:t>
            </a:r>
          </a:p>
          <a:p>
            <a:pPr marL="421540" indent="-421540" algn="l" defTabSz="572516">
              <a:buSzPct val="30000"/>
              <a:buBlip>
                <a:blip r:embed="rId2"/>
              </a:buBlip>
              <a:defRPr sz="3724">
                <a:solidFill>
                  <a:srgbClr val="000000"/>
                </a:solidFill>
              </a:defRPr>
            </a:pPr>
            <a:r>
              <a:t>Inflamación o infección  </a:t>
            </a:r>
          </a:p>
        </p:txBody>
      </p:sp>
      <p:grpSp>
        <p:nvGrpSpPr>
          <p:cNvPr id="338" name="Group 338"/>
          <p:cNvGrpSpPr/>
          <p:nvPr/>
        </p:nvGrpSpPr>
        <p:grpSpPr>
          <a:xfrm>
            <a:off x="317500" y="5600286"/>
            <a:ext cx="12369800" cy="3689220"/>
            <a:chOff x="0" y="0"/>
            <a:chExt cx="12369800" cy="3689219"/>
          </a:xfrm>
        </p:grpSpPr>
        <p:sp>
          <p:nvSpPr>
            <p:cNvPr id="337" name="Shape 337"/>
            <p:cNvSpPr/>
            <p:nvPr/>
          </p:nvSpPr>
          <p:spPr>
            <a:xfrm>
              <a:off x="38100" y="38100"/>
              <a:ext cx="12293600" cy="36130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rmAutofit/>
            </a:bodyPr>
            <a:lstStyle/>
            <a:p>
              <a:pPr marL="430143" indent="-430143" algn="just">
                <a:buSzPct val="30000"/>
                <a:buBlip>
                  <a:blip r:embed="rId2"/>
                </a:buBlip>
                <a:defRPr sz="3800">
                  <a:solidFill>
                    <a:srgbClr val="000000"/>
                  </a:solidFill>
                </a:defRPr>
              </a:pPr>
              <a:r>
                <a:t>La causa más común es la estenosis arterial coronaria causada por trombo no oclusivo que se desarrolló en una placa ateroesclerosis rota.</a:t>
              </a:r>
            </a:p>
            <a:p>
              <a:pPr marL="430143" indent="-430143" algn="just">
                <a:buSzPct val="30000"/>
                <a:buBlip>
                  <a:blip r:embed="rId2"/>
                </a:buBlip>
                <a:defRPr sz="3800">
                  <a:solidFill>
                    <a:srgbClr val="000000"/>
                  </a:solidFill>
                </a:defRPr>
              </a:pPr>
              <a:r>
                <a:t>Se cree que la microembolización de los agregados plaqueta Ríos provoca liberación de marcadores.  </a:t>
              </a:r>
            </a:p>
          </p:txBody>
        </p:sp>
        <p:pic>
          <p:nvPicPr>
            <p:cNvPr id="336" name="335 Imagen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369800" cy="3689220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Clasificación</a:t>
            </a:r>
          </a:p>
        </p:txBody>
      </p:sp>
      <p:sp>
        <p:nvSpPr>
          <p:cNvPr id="341" name="Shape 341"/>
          <p:cNvSpPr>
            <a:spLocks noGrp="1"/>
          </p:cNvSpPr>
          <p:nvPr>
            <p:ph type="body" idx="1"/>
          </p:nvPr>
        </p:nvSpPr>
        <p:spPr>
          <a:xfrm>
            <a:off x="355600" y="2967566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pPr marL="390525" indent="-390525" algn="just" defTabSz="438150">
              <a:spcBef>
                <a:spcPts val="3400"/>
              </a:spcBef>
              <a:defRPr sz="3450"/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Angina de reposo:</a:t>
            </a:r>
            <a:r>
              <a:t> aparece durante el reposo, habitualmente en la semana siguiente a la presentación. Mayor de 20 minutos.</a:t>
            </a:r>
          </a:p>
          <a:p>
            <a:pPr marL="390525" indent="-390525" algn="just" defTabSz="438150">
              <a:spcBef>
                <a:spcPts val="3400"/>
              </a:spcBef>
              <a:defRPr sz="3450"/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Angina de nueva aparición:</a:t>
            </a:r>
            <a:r>
              <a:t> aparece tras caminar &lt;1-2 manzanas en superficie llana o subir &gt; 1 tramo de escaleras a paso normal.</a:t>
            </a:r>
          </a:p>
          <a:p>
            <a:pPr marL="390525" indent="-390525" algn="just" defTabSz="438150">
              <a:spcBef>
                <a:spcPts val="3400"/>
              </a:spcBef>
              <a:defRPr sz="3450"/>
            </a:pPr>
            <a:r>
              <a:rPr>
                <a:latin typeface="Gill Sans SemiBold"/>
                <a:ea typeface="Gill Sans SemiBold"/>
                <a:cs typeface="Gill Sans SemiBold"/>
                <a:sym typeface="Gill Sans SemiBold"/>
              </a:rPr>
              <a:t>Angina creciente</a:t>
            </a:r>
            <a:r>
              <a:t>: angina diagnosticada previamente que es claramente más frecuente, más prolongada o de menor umbral. Se produce el aumento de al menos 1 tipo funcional hasta una gravedad tipo II o IV.</a:t>
            </a:r>
          </a:p>
        </p:txBody>
      </p:sp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Tratamiento</a:t>
            </a:r>
          </a:p>
        </p:txBody>
      </p:sp>
      <p:sp>
        <p:nvSpPr>
          <p:cNvPr id="344" name="Shape 344"/>
          <p:cNvSpPr>
            <a:spLocks noGrp="1"/>
          </p:cNvSpPr>
          <p:nvPr>
            <p:ph type="body" idx="1"/>
          </p:nvPr>
        </p:nvSpPr>
        <p:spPr>
          <a:xfrm>
            <a:off x="355600" y="3170766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/>
          </a:bodyPr>
          <a:lstStyle/>
          <a:p>
            <a:r>
              <a:t>Nitritos: nitroglicerina 0.4 mg. sL ó 12.5-25mcg. Bolo IV</a:t>
            </a:r>
          </a:p>
          <a:p>
            <a:r>
              <a:t>ASA 162-325 mg. O clopidogrel 300 mg. Inició</a:t>
            </a:r>
          </a:p>
          <a:p>
            <a:r>
              <a:t>B-bloqueadores (metoprolol)</a:t>
            </a:r>
          </a:p>
          <a:p>
            <a:r>
              <a:t>Heparina de bajo peso molecular (exoxoparina)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xfrm>
            <a:off x="477639" y="118533"/>
            <a:ext cx="12293601" cy="2438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F8F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EPIDEMIOLOGÍA</a:t>
            </a:r>
          </a:p>
        </p:txBody>
      </p:sp>
      <p:sp>
        <p:nvSpPr>
          <p:cNvPr id="161" name="Shape 161"/>
          <p:cNvSpPr>
            <a:spLocks noGrp="1"/>
          </p:cNvSpPr>
          <p:nvPr>
            <p:ph type="body" idx="1"/>
          </p:nvPr>
        </p:nvSpPr>
        <p:spPr>
          <a:xfrm>
            <a:off x="355600" y="2730500"/>
            <a:ext cx="12537679" cy="62992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401844" indent="-401844" algn="just" defTabSz="414781">
              <a:lnSpc>
                <a:spcPct val="150000"/>
              </a:lnSpc>
              <a:spcBef>
                <a:spcPts val="0"/>
              </a:spcBef>
              <a:buSzPct val="30000"/>
              <a:buBlip>
                <a:blip r:embed="rId2"/>
              </a:buBlip>
              <a:defRPr sz="3550"/>
            </a:pPr>
            <a:r>
              <a:t>Las </a:t>
            </a:r>
            <a:r>
              <a:rPr>
                <a:solidFill>
                  <a:srgbClr val="7A81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enfermedades isquémicas coronarias </a:t>
            </a:r>
            <a:r>
              <a:t>conducen al mayor número de </a:t>
            </a:r>
            <a:r>
              <a:rPr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muertes</a:t>
            </a:r>
            <a:r>
              <a:t> en el mundo.</a:t>
            </a:r>
          </a:p>
          <a:p>
            <a:pPr marL="401844" indent="-401844" algn="just" defTabSz="414781">
              <a:lnSpc>
                <a:spcPct val="150000"/>
              </a:lnSpc>
              <a:spcBef>
                <a:spcPts val="0"/>
              </a:spcBef>
              <a:buSzPct val="30000"/>
              <a:buBlip>
                <a:blip r:embed="rId2"/>
              </a:buBlip>
              <a:defRPr sz="3550"/>
            </a:pPr>
            <a:r>
              <a:t>El </a:t>
            </a:r>
            <a:r>
              <a:rPr>
                <a:solidFill>
                  <a:srgbClr val="7A81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paro cardiaco súbito</a:t>
            </a:r>
            <a:r>
              <a:t> es responsable del </a:t>
            </a:r>
            <a:r>
              <a:rPr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60% de las muertes</a:t>
            </a:r>
            <a:r>
              <a:t> en pacientes con enfermedad coronaria.</a:t>
            </a:r>
          </a:p>
          <a:p>
            <a:pPr marL="401844" indent="-401844" algn="just" defTabSz="414781">
              <a:lnSpc>
                <a:spcPct val="150000"/>
              </a:lnSpc>
              <a:spcBef>
                <a:spcPts val="0"/>
              </a:spcBef>
              <a:buSzPct val="30000"/>
              <a:buBlip>
                <a:blip r:embed="rId2"/>
              </a:buBlip>
              <a:defRPr sz="3550"/>
            </a:pPr>
            <a:r>
              <a:t>La </a:t>
            </a:r>
            <a:r>
              <a:rPr>
                <a:solidFill>
                  <a:srgbClr val="7A81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muerte cardiaca súbita</a:t>
            </a:r>
            <a:r>
              <a:t> debida a paro cardiaco inesperado reclama las </a:t>
            </a:r>
            <a:r>
              <a:rPr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vidas</a:t>
            </a:r>
            <a:r>
              <a:t> de casi </a:t>
            </a:r>
            <a:r>
              <a:rPr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250 000 adultos</a:t>
            </a:r>
            <a:r>
              <a:t> c/año.</a:t>
            </a:r>
          </a:p>
          <a:p>
            <a:pPr marL="401844" indent="-401844" algn="just" defTabSz="414781">
              <a:lnSpc>
                <a:spcPct val="150000"/>
              </a:lnSpc>
              <a:spcBef>
                <a:spcPts val="0"/>
              </a:spcBef>
              <a:buSzPct val="30000"/>
              <a:buBlip>
                <a:blip r:embed="rId2"/>
              </a:buBlip>
              <a:defRPr sz="3550"/>
            </a:pPr>
            <a:r>
              <a:t>Solo el 3-8% de todas las víctima de paro egresan del hospital sin </a:t>
            </a:r>
            <a:r>
              <a:rPr>
                <a:solidFill>
                  <a:srgbClr val="7A81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afección neurológica</a:t>
            </a:r>
            <a:r>
              <a:t>. 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Infarto agudo al miocardio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1"/>
          </p:nvPr>
        </p:nvSpPr>
        <p:spPr>
          <a:xfrm>
            <a:off x="355600" y="3221566"/>
            <a:ext cx="12293600" cy="6299201"/>
          </a:xfrm>
          <a:prstGeom prst="rect">
            <a:avLst/>
          </a:prstGeom>
          <a:ln w="9525">
            <a:round/>
          </a:ln>
        </p:spPr>
        <p:txBody>
          <a:bodyPr>
            <a:normAutofit fontScale="92500" lnSpcReduction="20000"/>
          </a:bodyPr>
          <a:lstStyle/>
          <a:p>
            <a:pPr marL="484251" indent="-484251" algn="just" defTabSz="543305">
              <a:spcBef>
                <a:spcPts val="4200"/>
              </a:spcBef>
              <a:defRPr sz="4278"/>
            </a:pPr>
            <a:r>
              <a:t>Según la definición universal del IAM, se divide en cinco tipos, aquí sólo nos referiremos al Tipo I.</a:t>
            </a:r>
          </a:p>
          <a:p>
            <a:pPr marL="484251" indent="-484251" algn="just" defTabSz="543305">
              <a:spcBef>
                <a:spcPts val="4200"/>
              </a:spcBef>
              <a:defRPr sz="4278"/>
            </a:pPr>
            <a:r>
              <a:t>Es el secundario a aterotrombosis, por ruptura de placa  y trombosis de la arterias coronaria, o bien a erosión y microembolismo al lecho capilar coronario.</a:t>
            </a:r>
          </a:p>
          <a:p>
            <a:pPr marL="484251" indent="-484251" algn="just" defTabSz="543305">
              <a:spcBef>
                <a:spcPts val="4200"/>
              </a:spcBef>
              <a:defRPr sz="4278"/>
            </a:pPr>
            <a:r>
              <a:t>Es la necrosis del músculo cardíaco secundaria a isquemia.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>
            <a:lvl1pPr>
              <a:defRPr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SÍNDROME CORONARIO AGUDO</a:t>
            </a:r>
          </a:p>
        </p:txBody>
      </p:sp>
      <p:sp>
        <p:nvSpPr>
          <p:cNvPr id="167" name="Shape 167"/>
          <p:cNvSpPr>
            <a:spLocks noGrp="1"/>
          </p:cNvSpPr>
          <p:nvPr>
            <p:ph type="body" idx="1"/>
          </p:nvPr>
        </p:nvSpPr>
        <p:spPr>
          <a:xfrm>
            <a:off x="355600" y="3289300"/>
            <a:ext cx="12293600" cy="6299200"/>
          </a:xfrm>
          <a:prstGeom prst="rect">
            <a:avLst/>
          </a:prstGeom>
          <a:ln w="9525">
            <a:round/>
          </a:ln>
        </p:spPr>
        <p:txBody>
          <a:bodyPr>
            <a:normAutofit lnSpcReduction="10000"/>
          </a:bodyPr>
          <a:lstStyle/>
          <a:p>
            <a:pPr marL="494665" indent="-494665" algn="just" defTabSz="554990">
              <a:spcBef>
                <a:spcPts val="4300"/>
              </a:spcBef>
              <a:defRPr sz="437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t>SE CLASIFICA EN: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Sin elevación del segmento ST (SICASEST)</a:t>
            </a:r>
          </a:p>
          <a:p>
            <a:pPr marL="989330" lvl="1" indent="-494665" algn="just" defTabSz="554990">
              <a:spcBef>
                <a:spcPts val="4300"/>
              </a:spcBef>
              <a:defRPr sz="4370"/>
            </a:pPr>
            <a:r>
              <a:t>Con elevación del segmento ST (SICACEST)</a:t>
            </a:r>
          </a:p>
          <a:p>
            <a:pPr marL="494665" indent="-494665" algn="just" defTabSz="554990">
              <a:spcBef>
                <a:spcPts val="4300"/>
              </a:spcBef>
              <a:defRPr sz="4370"/>
            </a:pPr>
            <a:r>
              <a:t>Cuando no hay expresión de marcadores de necrosis miocárdica, se denomina angina inestable (AI)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body" idx="1"/>
          </p:nvPr>
        </p:nvSpPr>
        <p:spPr>
          <a:xfrm>
            <a:off x="762000" y="762000"/>
            <a:ext cx="11767344" cy="8216900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algn="just"/>
            <a:r>
              <a:t>El más frecuente es el SICACEST, seguido del SICASEST y, después, de la AI.</a:t>
            </a:r>
          </a:p>
          <a:p>
            <a:pPr algn="just"/>
            <a:r>
              <a:t>De éstos el que requiere atención inmediata es el SICACEST, con la intención de restablecer la perfusión sanguínea del tejido infartado.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2150</Words>
  <Application>Microsoft Office PowerPoint</Application>
  <PresentationFormat>Personalizado</PresentationFormat>
  <Paragraphs>292</Paragraphs>
  <Slides>57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58" baseType="lpstr">
      <vt:lpstr>Showroom</vt:lpstr>
      <vt:lpstr>LICENCIATURA EN ENFERMERÍA enfermería en cuidados intensivos  unidad de competencia iv</vt:lpstr>
      <vt:lpstr>ÁREA DE DOCENCIA: Enfermería TIPO DE UNIDAD DE APRENDIZAJE: Curso CARÁCTER DE LA UNIDAD DE APRENDIZAJE: Obligatorio NÚCLEO DE FORMACIÓN: Sustantivo MODALIDAD: Presencial</vt:lpstr>
      <vt:lpstr>UNIDAD DE COMPETENCIA IV</vt:lpstr>
      <vt:lpstr>objetivo</vt:lpstr>
      <vt:lpstr>temario</vt:lpstr>
      <vt:lpstr>EPIDEMIOLOGÍA</vt:lpstr>
      <vt:lpstr>Infarto agudo al miocardio</vt:lpstr>
      <vt:lpstr>SÍNDROME CORONARIO AGUDO</vt:lpstr>
      <vt:lpstr>Presentación de PowerPoint</vt:lpstr>
      <vt:lpstr>Factores de riesgo</vt:lpstr>
      <vt:lpstr>cuadro clínico </vt:lpstr>
      <vt:lpstr>laboratorios</vt:lpstr>
      <vt:lpstr>ELECTROCARDIOGRAMA</vt:lpstr>
      <vt:lpstr>Tratamiento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Valoración de enfermería</vt:lpstr>
      <vt:lpstr>intervenciones  de enfermería</vt:lpstr>
      <vt:lpstr>DIAGNÓSTICOS DE ENFERMERÍA</vt:lpstr>
      <vt:lpstr>Presentación de PowerPoint</vt:lpstr>
      <vt:lpstr>Presentación de PowerPoint</vt:lpstr>
      <vt:lpstr>Presentación de PowerPoint</vt:lpstr>
      <vt:lpstr>escala de riesgo timi para iamcest</vt:lpstr>
      <vt:lpstr>HIPERTENSIÓN ARTERIAL</vt:lpstr>
      <vt:lpstr>Hipertensión arterial</vt:lpstr>
      <vt:lpstr>concepto</vt:lpstr>
      <vt:lpstr>Presentación de PowerPoint</vt:lpstr>
      <vt:lpstr>Clasificación </vt:lpstr>
      <vt:lpstr>Diagnóstico</vt:lpstr>
      <vt:lpstr>Pruebas de laboratorio</vt:lpstr>
      <vt:lpstr>Tratamiento</vt:lpstr>
      <vt:lpstr>Crisis hipertensiva</vt:lpstr>
      <vt:lpstr>Presentación de PowerPoint</vt:lpstr>
      <vt:lpstr>Estudios</vt:lpstr>
      <vt:lpstr>Urgencia hipertensiva</vt:lpstr>
      <vt:lpstr>Tratamiento</vt:lpstr>
      <vt:lpstr>Emergencia hipertensiva</vt:lpstr>
      <vt:lpstr>Presentación de PowerPoint</vt:lpstr>
      <vt:lpstr>Evaluación neurológica</vt:lpstr>
      <vt:lpstr>Presentación de PowerPoint</vt:lpstr>
      <vt:lpstr>VALORACIÓN DE ENFERMERÍA</vt:lpstr>
      <vt:lpstr>VALORACIÓN DE ENFERMERÍA</vt:lpstr>
      <vt:lpstr>VALORACIÓN DE ENFERMERÍA</vt:lpstr>
      <vt:lpstr>DIAGNÓSTICOS DE ENFERMERÍA</vt:lpstr>
      <vt:lpstr>DIAGNÓSTICOS DE ENFERMERÍA</vt:lpstr>
      <vt:lpstr>INTERVENCIONES DE ENFERMERÍA</vt:lpstr>
      <vt:lpstr>INTERVENCIONES DE ENFERMERÍA</vt:lpstr>
      <vt:lpstr>INTERVENCIONES DE ENFERMERÍA</vt:lpstr>
      <vt:lpstr>ANGINA DE PECHO</vt:lpstr>
      <vt:lpstr>Angina estable</vt:lpstr>
      <vt:lpstr>Presentación de PowerPoint</vt:lpstr>
      <vt:lpstr>Angina inestable</vt:lpstr>
      <vt:lpstr>Clasificación</vt:lpstr>
      <vt:lpstr>Tratamiento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LICENCIATURA EN ENFERMERÍA enfermería en cuidados intensivos  unidad de competencia iv</dc:title>
  <dc:creator>Planeación</dc:creator>
  <cp:lastModifiedBy>Bárbara</cp:lastModifiedBy>
  <cp:revision>2</cp:revision>
  <dcterms:modified xsi:type="dcterms:W3CDTF">2017-10-14T16:33:10Z</dcterms:modified>
</cp:coreProperties>
</file>