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5" r:id="rId1"/>
  </p:sldMasterIdLst>
  <p:notesMasterIdLst>
    <p:notesMasterId r:id="rId44"/>
  </p:notesMasterIdLst>
  <p:sldIdLst>
    <p:sldId id="256" r:id="rId2"/>
    <p:sldId id="257" r:id="rId3"/>
    <p:sldId id="258" r:id="rId4"/>
    <p:sldId id="259" r:id="rId5"/>
    <p:sldId id="260" r:id="rId6"/>
    <p:sldId id="263" r:id="rId7"/>
    <p:sldId id="292" r:id="rId8"/>
    <p:sldId id="293" r:id="rId9"/>
    <p:sldId id="294" r:id="rId10"/>
    <p:sldId id="295" r:id="rId11"/>
    <p:sldId id="264" r:id="rId12"/>
    <p:sldId id="265" r:id="rId13"/>
    <p:sldId id="266" r:id="rId14"/>
    <p:sldId id="267" r:id="rId15"/>
    <p:sldId id="268"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96" r:id="rId36"/>
    <p:sldId id="297" r:id="rId37"/>
    <p:sldId id="298" r:id="rId38"/>
    <p:sldId id="301" r:id="rId39"/>
    <p:sldId id="302" r:id="rId40"/>
    <p:sldId id="300" r:id="rId41"/>
    <p:sldId id="291" r:id="rId42"/>
    <p:sldId id="290"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CF607ACD-BB05-4817-8E49-192508034949}">
          <p14:sldIdLst>
            <p14:sldId id="256"/>
            <p14:sldId id="257"/>
            <p14:sldId id="258"/>
            <p14:sldId id="259"/>
            <p14:sldId id="260"/>
            <p14:sldId id="263"/>
            <p14:sldId id="292"/>
            <p14:sldId id="293"/>
            <p14:sldId id="294"/>
            <p14:sldId id="295"/>
            <p14:sldId id="264"/>
            <p14:sldId id="265"/>
            <p14:sldId id="266"/>
            <p14:sldId id="267"/>
            <p14:sldId id="268"/>
            <p14:sldId id="270"/>
            <p14:sldId id="271"/>
            <p14:sldId id="272"/>
            <p14:sldId id="273"/>
            <p14:sldId id="274"/>
            <p14:sldId id="275"/>
            <p14:sldId id="276"/>
            <p14:sldId id="277"/>
          </p14:sldIdLst>
        </p14:section>
        <p14:section name="Sección sin título" id="{86B998A4-0E32-4EC1-8BA1-15C41E338B0F}">
          <p14:sldIdLst>
            <p14:sldId id="278"/>
            <p14:sldId id="279"/>
            <p14:sldId id="280"/>
            <p14:sldId id="281"/>
            <p14:sldId id="282"/>
            <p14:sldId id="283"/>
            <p14:sldId id="284"/>
            <p14:sldId id="285"/>
            <p14:sldId id="286"/>
            <p14:sldId id="287"/>
            <p14:sldId id="288"/>
            <p14:sldId id="296"/>
            <p14:sldId id="297"/>
            <p14:sldId id="298"/>
            <p14:sldId id="301"/>
            <p14:sldId id="302"/>
            <p14:sldId id="300"/>
            <p14:sldId id="291"/>
            <p14:sldId id="290"/>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FFFDE5"/>
    <a:srgbClr val="2B13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52" autoAdjust="0"/>
    <p:restoredTop sz="64310" autoAdjust="0"/>
  </p:normalViewPr>
  <p:slideViewPr>
    <p:cSldViewPr snapToGrid="0">
      <p:cViewPr>
        <p:scale>
          <a:sx n="76" d="100"/>
          <a:sy n="76" d="100"/>
        </p:scale>
        <p:origin x="-2800" y="3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91292E-6E7C-4A13-BDCD-EC7D6BBBB0F6}" type="doc">
      <dgm:prSet loTypeId="urn:microsoft.com/office/officeart/2005/8/layout/orgChart1" loCatId="hierarchy" qsTypeId="urn:microsoft.com/office/officeart/2005/8/quickstyle/simple3" qsCatId="simple" csTypeId="urn:microsoft.com/office/officeart/2005/8/colors/colorful5" csCatId="colorful" phldr="1"/>
      <dgm:spPr/>
      <dgm:t>
        <a:bodyPr/>
        <a:lstStyle/>
        <a:p>
          <a:endParaRPr lang="es-MX"/>
        </a:p>
      </dgm:t>
    </dgm:pt>
    <dgm:pt modelId="{E09659D6-F071-4C41-A84C-7F576215F28B}">
      <dgm:prSet phldrT="[Texto]" custT="1"/>
      <dgm:spPr/>
      <dgm:t>
        <a:bodyPr/>
        <a:lstStyle/>
        <a:p>
          <a:r>
            <a:rPr lang="es-MX" sz="1800" dirty="0" smtClean="0"/>
            <a:t>Tipos de subtítulos desde la perspectiva lingüística</a:t>
          </a:r>
          <a:endParaRPr lang="es-MX" sz="1800" dirty="0"/>
        </a:p>
      </dgm:t>
    </dgm:pt>
    <dgm:pt modelId="{75100E2B-11BE-4259-919E-0683AAA0AEC7}" type="parTrans" cxnId="{3F9EF967-F798-430C-AFD0-CF0EDB4B35F4}">
      <dgm:prSet/>
      <dgm:spPr/>
      <dgm:t>
        <a:bodyPr/>
        <a:lstStyle/>
        <a:p>
          <a:endParaRPr lang="es-MX" sz="1600"/>
        </a:p>
      </dgm:t>
    </dgm:pt>
    <dgm:pt modelId="{44D96E62-1EC7-437F-A9FD-188F211816F5}" type="sibTrans" cxnId="{3F9EF967-F798-430C-AFD0-CF0EDB4B35F4}">
      <dgm:prSet/>
      <dgm:spPr/>
      <dgm:t>
        <a:bodyPr/>
        <a:lstStyle/>
        <a:p>
          <a:endParaRPr lang="es-MX" sz="1600"/>
        </a:p>
      </dgm:t>
    </dgm:pt>
    <dgm:pt modelId="{6FED4310-4C48-4204-B03F-7858B16700F4}">
      <dgm:prSet phldrT="[Texto]" custT="1"/>
      <dgm:spPr/>
      <dgm:t>
        <a:bodyPr/>
        <a:lstStyle/>
        <a:p>
          <a:r>
            <a:rPr lang="es-MX" sz="1800" dirty="0" smtClean="0"/>
            <a:t>Intra lingüísticos</a:t>
          </a:r>
        </a:p>
      </dgm:t>
    </dgm:pt>
    <dgm:pt modelId="{AB9A0EB0-E95C-4BD5-BAA8-95563E9E93A8}" type="parTrans" cxnId="{06B4C2ED-A274-49DB-8842-57B7851907F4}">
      <dgm:prSet/>
      <dgm:spPr/>
      <dgm:t>
        <a:bodyPr/>
        <a:lstStyle/>
        <a:p>
          <a:endParaRPr lang="es-MX" sz="1600"/>
        </a:p>
      </dgm:t>
    </dgm:pt>
    <dgm:pt modelId="{6DD09F9F-4022-4347-812F-964F6332600C}" type="sibTrans" cxnId="{06B4C2ED-A274-49DB-8842-57B7851907F4}">
      <dgm:prSet/>
      <dgm:spPr/>
      <dgm:t>
        <a:bodyPr/>
        <a:lstStyle/>
        <a:p>
          <a:endParaRPr lang="es-MX" sz="1600"/>
        </a:p>
      </dgm:t>
    </dgm:pt>
    <dgm:pt modelId="{03D4D8CD-D177-40F9-8020-DADECABA00E3}">
      <dgm:prSet phldrT="[Texto]" custT="1"/>
      <dgm:spPr/>
      <dgm:t>
        <a:bodyPr/>
        <a:lstStyle/>
        <a:p>
          <a:r>
            <a:rPr lang="es-MX" sz="1800" dirty="0" smtClean="0"/>
            <a:t>Inter lingüísticos</a:t>
          </a:r>
        </a:p>
      </dgm:t>
    </dgm:pt>
    <dgm:pt modelId="{DAC5146C-E19E-42FF-BEAA-9332F423F086}" type="parTrans" cxnId="{292AB209-4674-4D88-963A-A515C4590DE8}">
      <dgm:prSet/>
      <dgm:spPr/>
      <dgm:t>
        <a:bodyPr/>
        <a:lstStyle/>
        <a:p>
          <a:endParaRPr lang="es-MX" sz="1600"/>
        </a:p>
      </dgm:t>
    </dgm:pt>
    <dgm:pt modelId="{99D8E3FA-3DEE-4CA2-BC95-8DE40DB7DF7E}" type="sibTrans" cxnId="{292AB209-4674-4D88-963A-A515C4590DE8}">
      <dgm:prSet/>
      <dgm:spPr/>
      <dgm:t>
        <a:bodyPr/>
        <a:lstStyle/>
        <a:p>
          <a:endParaRPr lang="es-MX" sz="1600"/>
        </a:p>
      </dgm:t>
    </dgm:pt>
    <dgm:pt modelId="{64968A95-2E48-45F1-BAAC-91E6F14B0814}">
      <dgm:prSet phldrT="[Texto]" custT="1"/>
      <dgm:spPr/>
      <dgm:t>
        <a:bodyPr/>
        <a:lstStyle/>
        <a:p>
          <a:r>
            <a:rPr lang="es-MX" sz="1800" dirty="0" smtClean="0"/>
            <a:t>Bilingües</a:t>
          </a:r>
          <a:endParaRPr lang="es-MX" sz="1800" dirty="0"/>
        </a:p>
      </dgm:t>
    </dgm:pt>
    <dgm:pt modelId="{E08790CC-04DA-4903-A754-D9C6DC835264}" type="parTrans" cxnId="{2D3A22BB-2E09-4E6C-9000-F1C5E2979916}">
      <dgm:prSet/>
      <dgm:spPr/>
      <dgm:t>
        <a:bodyPr/>
        <a:lstStyle/>
        <a:p>
          <a:endParaRPr lang="es-MX" sz="1600"/>
        </a:p>
      </dgm:t>
    </dgm:pt>
    <dgm:pt modelId="{2B1F7A88-4873-44A5-B86A-DD427525A17B}" type="sibTrans" cxnId="{2D3A22BB-2E09-4E6C-9000-F1C5E2979916}">
      <dgm:prSet/>
      <dgm:spPr/>
      <dgm:t>
        <a:bodyPr/>
        <a:lstStyle/>
        <a:p>
          <a:endParaRPr lang="es-MX" sz="1600"/>
        </a:p>
      </dgm:t>
    </dgm:pt>
    <dgm:pt modelId="{C601FD4F-0AF4-415A-9873-882A12231E03}">
      <dgm:prSet phldrT="[Texto]" custT="1"/>
      <dgm:spPr/>
      <dgm:t>
        <a:bodyPr/>
        <a:lstStyle/>
        <a:p>
          <a:r>
            <a:rPr lang="es-MX" sz="1600" dirty="0" smtClean="0"/>
            <a:t>Para personas con problemas auditivos</a:t>
          </a:r>
        </a:p>
      </dgm:t>
    </dgm:pt>
    <dgm:pt modelId="{EA78BBB0-272D-46E2-98FB-9316C403050D}" type="parTrans" cxnId="{E0DEAC68-F7FF-4E8C-876C-23D5DBA7F938}">
      <dgm:prSet/>
      <dgm:spPr/>
      <dgm:t>
        <a:bodyPr/>
        <a:lstStyle/>
        <a:p>
          <a:endParaRPr lang="es-MX" sz="1600"/>
        </a:p>
      </dgm:t>
    </dgm:pt>
    <dgm:pt modelId="{317AC146-EE26-4461-87A5-640920B5907E}" type="sibTrans" cxnId="{E0DEAC68-F7FF-4E8C-876C-23D5DBA7F938}">
      <dgm:prSet/>
      <dgm:spPr/>
      <dgm:t>
        <a:bodyPr/>
        <a:lstStyle/>
        <a:p>
          <a:endParaRPr lang="es-MX" sz="1600"/>
        </a:p>
      </dgm:t>
    </dgm:pt>
    <dgm:pt modelId="{4B407286-5786-4349-800F-6A601C5201C1}">
      <dgm:prSet phldrT="[Texto]" custT="1"/>
      <dgm:spPr/>
      <dgm:t>
        <a:bodyPr/>
        <a:lstStyle/>
        <a:p>
          <a:r>
            <a:rPr lang="es-MX" sz="1600" dirty="0" smtClean="0"/>
            <a:t>Para enseñanza de lenguas</a:t>
          </a:r>
        </a:p>
      </dgm:t>
    </dgm:pt>
    <dgm:pt modelId="{BE565F2E-05FD-45BE-9289-9C5F627374C2}" type="parTrans" cxnId="{0BA3ED59-425D-453D-8AB8-C73FD3A6A71A}">
      <dgm:prSet/>
      <dgm:spPr/>
      <dgm:t>
        <a:bodyPr/>
        <a:lstStyle/>
        <a:p>
          <a:endParaRPr lang="es-MX" sz="1600"/>
        </a:p>
      </dgm:t>
    </dgm:pt>
    <dgm:pt modelId="{F003A8BC-E9E9-4EC4-A06E-CCA7591B56E7}" type="sibTrans" cxnId="{0BA3ED59-425D-453D-8AB8-C73FD3A6A71A}">
      <dgm:prSet/>
      <dgm:spPr/>
      <dgm:t>
        <a:bodyPr/>
        <a:lstStyle/>
        <a:p>
          <a:endParaRPr lang="es-MX" sz="1600"/>
        </a:p>
      </dgm:t>
    </dgm:pt>
    <dgm:pt modelId="{F0CDE7F4-E46F-46BF-B4F1-B68F3E90C4B1}">
      <dgm:prSet phldrT="[Texto]" custT="1"/>
      <dgm:spPr/>
      <dgm:t>
        <a:bodyPr/>
        <a:lstStyle/>
        <a:p>
          <a:r>
            <a:rPr lang="es-MX" sz="1600" dirty="0" smtClean="0"/>
            <a:t>Para Karaoke</a:t>
          </a:r>
        </a:p>
      </dgm:t>
    </dgm:pt>
    <dgm:pt modelId="{8B52EFFE-6D51-44A9-9E27-AA281C6EE00C}" type="parTrans" cxnId="{B38CBA13-3A7A-4D64-B0FF-BA890E9D8B3F}">
      <dgm:prSet/>
      <dgm:spPr/>
      <dgm:t>
        <a:bodyPr/>
        <a:lstStyle/>
        <a:p>
          <a:endParaRPr lang="es-MX" sz="1600"/>
        </a:p>
      </dgm:t>
    </dgm:pt>
    <dgm:pt modelId="{6375B804-C506-4879-95C2-8D889B157B54}" type="sibTrans" cxnId="{B38CBA13-3A7A-4D64-B0FF-BA890E9D8B3F}">
      <dgm:prSet/>
      <dgm:spPr/>
      <dgm:t>
        <a:bodyPr/>
        <a:lstStyle/>
        <a:p>
          <a:endParaRPr lang="es-MX" sz="1600"/>
        </a:p>
      </dgm:t>
    </dgm:pt>
    <dgm:pt modelId="{EF05E1F7-5558-47F7-BD58-F80AE808D682}">
      <dgm:prSet phldrT="[Texto]" custT="1"/>
      <dgm:spPr/>
      <dgm:t>
        <a:bodyPr/>
        <a:lstStyle/>
        <a:p>
          <a:r>
            <a:rPr lang="es-MX" sz="1600" dirty="0" smtClean="0"/>
            <a:t>Para variantes dialectales de la misma lengua</a:t>
          </a:r>
        </a:p>
      </dgm:t>
    </dgm:pt>
    <dgm:pt modelId="{47588376-A22C-46F3-A185-D8D38A802D5D}" type="parTrans" cxnId="{FF4B1248-003E-4359-A155-0FB249D6E242}">
      <dgm:prSet/>
      <dgm:spPr/>
      <dgm:t>
        <a:bodyPr/>
        <a:lstStyle/>
        <a:p>
          <a:endParaRPr lang="es-MX" sz="1600"/>
        </a:p>
      </dgm:t>
    </dgm:pt>
    <dgm:pt modelId="{74B7A712-B9CE-46C3-88BD-34BB01256A52}" type="sibTrans" cxnId="{FF4B1248-003E-4359-A155-0FB249D6E242}">
      <dgm:prSet/>
      <dgm:spPr/>
      <dgm:t>
        <a:bodyPr/>
        <a:lstStyle/>
        <a:p>
          <a:endParaRPr lang="es-MX" sz="1600"/>
        </a:p>
      </dgm:t>
    </dgm:pt>
    <dgm:pt modelId="{40E68D7F-CD49-4D02-87C3-910A8FE933F2}">
      <dgm:prSet phldrT="[Texto]" custT="1"/>
      <dgm:spPr/>
      <dgm:t>
        <a:bodyPr/>
        <a:lstStyle/>
        <a:p>
          <a:r>
            <a:rPr lang="es-MX" sz="1600" dirty="0" smtClean="0"/>
            <a:t>Para noticias</a:t>
          </a:r>
        </a:p>
      </dgm:t>
    </dgm:pt>
    <dgm:pt modelId="{99023583-2BD6-44F5-9B1A-5DF3D1F7E7AE}" type="parTrans" cxnId="{8F0117AC-576D-4069-A61A-098497634168}">
      <dgm:prSet/>
      <dgm:spPr/>
      <dgm:t>
        <a:bodyPr/>
        <a:lstStyle/>
        <a:p>
          <a:endParaRPr lang="es-MX" sz="1600"/>
        </a:p>
      </dgm:t>
    </dgm:pt>
    <dgm:pt modelId="{CDFA28EC-725B-4DA6-94E0-9639F99B06AE}" type="sibTrans" cxnId="{8F0117AC-576D-4069-A61A-098497634168}">
      <dgm:prSet/>
      <dgm:spPr/>
      <dgm:t>
        <a:bodyPr/>
        <a:lstStyle/>
        <a:p>
          <a:endParaRPr lang="es-MX" sz="1600"/>
        </a:p>
      </dgm:t>
    </dgm:pt>
    <dgm:pt modelId="{D9324936-9282-4CF6-8972-1EEBBF37F135}">
      <dgm:prSet phldrT="[Texto]" custT="1"/>
      <dgm:spPr/>
      <dgm:t>
        <a:bodyPr/>
        <a:lstStyle/>
        <a:p>
          <a:r>
            <a:rPr lang="es-MX" sz="1600" dirty="0" smtClean="0"/>
            <a:t>Para personas que pueden oír</a:t>
          </a:r>
        </a:p>
      </dgm:t>
    </dgm:pt>
    <dgm:pt modelId="{E4D5E577-967D-49C3-B067-B686DFFA4B10}" type="parTrans" cxnId="{79229482-773D-49A3-AFFA-E6472020C667}">
      <dgm:prSet/>
      <dgm:spPr/>
      <dgm:t>
        <a:bodyPr/>
        <a:lstStyle/>
        <a:p>
          <a:endParaRPr lang="es-MX" sz="1600"/>
        </a:p>
      </dgm:t>
    </dgm:pt>
    <dgm:pt modelId="{EB8D86E7-98C6-47F2-8549-E28EB0CED68D}" type="sibTrans" cxnId="{79229482-773D-49A3-AFFA-E6472020C667}">
      <dgm:prSet/>
      <dgm:spPr/>
      <dgm:t>
        <a:bodyPr/>
        <a:lstStyle/>
        <a:p>
          <a:endParaRPr lang="es-MX" sz="1600"/>
        </a:p>
      </dgm:t>
    </dgm:pt>
    <dgm:pt modelId="{5A64CE27-391E-4FB3-A31B-6322A0BC5C99}">
      <dgm:prSet phldrT="[Texto]" custT="1"/>
      <dgm:spPr/>
      <dgm:t>
        <a:bodyPr/>
        <a:lstStyle/>
        <a:p>
          <a:r>
            <a:rPr lang="es-MX" sz="1600" dirty="0" smtClean="0"/>
            <a:t>Para personas con problemas auditivos</a:t>
          </a:r>
        </a:p>
      </dgm:t>
    </dgm:pt>
    <dgm:pt modelId="{9C0BB300-FF95-41BE-B51D-604B0D022593}" type="parTrans" cxnId="{768E8A90-B40A-41EB-AB90-42B84E03B860}">
      <dgm:prSet/>
      <dgm:spPr/>
      <dgm:t>
        <a:bodyPr/>
        <a:lstStyle/>
        <a:p>
          <a:endParaRPr lang="es-MX" sz="1600"/>
        </a:p>
      </dgm:t>
    </dgm:pt>
    <dgm:pt modelId="{7A4FB218-4D23-4BC5-9F75-F423B66D96FB}" type="sibTrans" cxnId="{768E8A90-B40A-41EB-AB90-42B84E03B860}">
      <dgm:prSet/>
      <dgm:spPr/>
      <dgm:t>
        <a:bodyPr/>
        <a:lstStyle/>
        <a:p>
          <a:endParaRPr lang="es-MX" sz="1600"/>
        </a:p>
      </dgm:t>
    </dgm:pt>
    <dgm:pt modelId="{EF7B10C2-E367-4122-A3F3-E47AF377209B}" type="pres">
      <dgm:prSet presAssocID="{4F91292E-6E7C-4A13-BDCD-EC7D6BBBB0F6}" presName="hierChild1" presStyleCnt="0">
        <dgm:presLayoutVars>
          <dgm:orgChart val="1"/>
          <dgm:chPref val="1"/>
          <dgm:dir/>
          <dgm:animOne val="branch"/>
          <dgm:animLvl val="lvl"/>
          <dgm:resizeHandles/>
        </dgm:presLayoutVars>
      </dgm:prSet>
      <dgm:spPr/>
      <dgm:t>
        <a:bodyPr/>
        <a:lstStyle/>
        <a:p>
          <a:endParaRPr lang="es-MX"/>
        </a:p>
      </dgm:t>
    </dgm:pt>
    <dgm:pt modelId="{8D258F58-6188-4834-97DD-EFD4E06F89EC}" type="pres">
      <dgm:prSet presAssocID="{E09659D6-F071-4C41-A84C-7F576215F28B}" presName="hierRoot1" presStyleCnt="0">
        <dgm:presLayoutVars>
          <dgm:hierBranch val="init"/>
        </dgm:presLayoutVars>
      </dgm:prSet>
      <dgm:spPr/>
    </dgm:pt>
    <dgm:pt modelId="{D25FA82D-35C2-447B-B3F9-40D5B90BAF5F}" type="pres">
      <dgm:prSet presAssocID="{E09659D6-F071-4C41-A84C-7F576215F28B}" presName="rootComposite1" presStyleCnt="0"/>
      <dgm:spPr/>
    </dgm:pt>
    <dgm:pt modelId="{78522970-DB6D-42D8-9129-D5448B008775}" type="pres">
      <dgm:prSet presAssocID="{E09659D6-F071-4C41-A84C-7F576215F28B}" presName="rootText1" presStyleLbl="node0" presStyleIdx="0" presStyleCnt="1" custScaleX="244008">
        <dgm:presLayoutVars>
          <dgm:chPref val="3"/>
        </dgm:presLayoutVars>
      </dgm:prSet>
      <dgm:spPr/>
      <dgm:t>
        <a:bodyPr/>
        <a:lstStyle/>
        <a:p>
          <a:endParaRPr lang="es-MX"/>
        </a:p>
      </dgm:t>
    </dgm:pt>
    <dgm:pt modelId="{E1B8D161-729B-4CD1-B0AB-1436C41E557E}" type="pres">
      <dgm:prSet presAssocID="{E09659D6-F071-4C41-A84C-7F576215F28B}" presName="rootConnector1" presStyleLbl="node1" presStyleIdx="0" presStyleCnt="0"/>
      <dgm:spPr/>
      <dgm:t>
        <a:bodyPr/>
        <a:lstStyle/>
        <a:p>
          <a:endParaRPr lang="es-MX"/>
        </a:p>
      </dgm:t>
    </dgm:pt>
    <dgm:pt modelId="{FB99CC66-6086-4BFD-AEDB-F2F4784BC5D5}" type="pres">
      <dgm:prSet presAssocID="{E09659D6-F071-4C41-A84C-7F576215F28B}" presName="hierChild2" presStyleCnt="0"/>
      <dgm:spPr/>
    </dgm:pt>
    <dgm:pt modelId="{6B216DED-A12B-4F04-8ADA-AE3283D683BB}" type="pres">
      <dgm:prSet presAssocID="{AB9A0EB0-E95C-4BD5-BAA8-95563E9E93A8}" presName="Name37" presStyleLbl="parChTrans1D2" presStyleIdx="0" presStyleCnt="3"/>
      <dgm:spPr/>
      <dgm:t>
        <a:bodyPr/>
        <a:lstStyle/>
        <a:p>
          <a:endParaRPr lang="es-MX"/>
        </a:p>
      </dgm:t>
    </dgm:pt>
    <dgm:pt modelId="{EC59CEE7-3EC5-4989-B6B6-1A72E1F49F69}" type="pres">
      <dgm:prSet presAssocID="{6FED4310-4C48-4204-B03F-7858B16700F4}" presName="hierRoot2" presStyleCnt="0">
        <dgm:presLayoutVars>
          <dgm:hierBranch val="init"/>
        </dgm:presLayoutVars>
      </dgm:prSet>
      <dgm:spPr/>
    </dgm:pt>
    <dgm:pt modelId="{14A93E1E-062F-4A7C-983A-28A487BA8914}" type="pres">
      <dgm:prSet presAssocID="{6FED4310-4C48-4204-B03F-7858B16700F4}" presName="rootComposite" presStyleCnt="0"/>
      <dgm:spPr/>
    </dgm:pt>
    <dgm:pt modelId="{F41DF860-CD5B-4656-943F-49FCD00ADC52}" type="pres">
      <dgm:prSet presAssocID="{6FED4310-4C48-4204-B03F-7858B16700F4}" presName="rootText" presStyleLbl="node2" presStyleIdx="0" presStyleCnt="3" custLinFactNeighborX="-84753">
        <dgm:presLayoutVars>
          <dgm:chPref val="3"/>
        </dgm:presLayoutVars>
      </dgm:prSet>
      <dgm:spPr/>
      <dgm:t>
        <a:bodyPr/>
        <a:lstStyle/>
        <a:p>
          <a:endParaRPr lang="es-MX"/>
        </a:p>
      </dgm:t>
    </dgm:pt>
    <dgm:pt modelId="{60298041-DFAB-4F20-AAE2-FA8A970E4175}" type="pres">
      <dgm:prSet presAssocID="{6FED4310-4C48-4204-B03F-7858B16700F4}" presName="rootConnector" presStyleLbl="node2" presStyleIdx="0" presStyleCnt="3"/>
      <dgm:spPr/>
      <dgm:t>
        <a:bodyPr/>
        <a:lstStyle/>
        <a:p>
          <a:endParaRPr lang="es-MX"/>
        </a:p>
      </dgm:t>
    </dgm:pt>
    <dgm:pt modelId="{CA91F7EC-278A-4F71-8D2D-A119ADA23515}" type="pres">
      <dgm:prSet presAssocID="{6FED4310-4C48-4204-B03F-7858B16700F4}" presName="hierChild4" presStyleCnt="0"/>
      <dgm:spPr/>
    </dgm:pt>
    <dgm:pt modelId="{D756327E-FA9D-4F12-89EF-7610A7ED9C9D}" type="pres">
      <dgm:prSet presAssocID="{EA78BBB0-272D-46E2-98FB-9316C403050D}" presName="Name37" presStyleLbl="parChTrans1D3" presStyleIdx="0" presStyleCnt="7"/>
      <dgm:spPr/>
      <dgm:t>
        <a:bodyPr/>
        <a:lstStyle/>
        <a:p>
          <a:endParaRPr lang="es-MX"/>
        </a:p>
      </dgm:t>
    </dgm:pt>
    <dgm:pt modelId="{FD861799-344B-415E-B84D-717A576E92E3}" type="pres">
      <dgm:prSet presAssocID="{C601FD4F-0AF4-415A-9873-882A12231E03}" presName="hierRoot2" presStyleCnt="0">
        <dgm:presLayoutVars>
          <dgm:hierBranch val="init"/>
        </dgm:presLayoutVars>
      </dgm:prSet>
      <dgm:spPr/>
    </dgm:pt>
    <dgm:pt modelId="{7F8B3DDE-28CA-468F-82B2-F79E85C8DA69}" type="pres">
      <dgm:prSet presAssocID="{C601FD4F-0AF4-415A-9873-882A12231E03}" presName="rootComposite" presStyleCnt="0"/>
      <dgm:spPr/>
    </dgm:pt>
    <dgm:pt modelId="{9FD762A8-01F1-4706-9A7F-01FF9269374B}" type="pres">
      <dgm:prSet presAssocID="{C601FD4F-0AF4-415A-9873-882A12231E03}" presName="rootText" presStyleLbl="node3" presStyleIdx="0" presStyleCnt="7" custScaleX="97743" custLinFactNeighborX="-77174" custLinFactNeighborY="-8692">
        <dgm:presLayoutVars>
          <dgm:chPref val="3"/>
        </dgm:presLayoutVars>
      </dgm:prSet>
      <dgm:spPr/>
      <dgm:t>
        <a:bodyPr/>
        <a:lstStyle/>
        <a:p>
          <a:endParaRPr lang="es-MX"/>
        </a:p>
      </dgm:t>
    </dgm:pt>
    <dgm:pt modelId="{92BC2A93-7E15-4978-8526-52FF81BA17C8}" type="pres">
      <dgm:prSet presAssocID="{C601FD4F-0AF4-415A-9873-882A12231E03}" presName="rootConnector" presStyleLbl="node3" presStyleIdx="0" presStyleCnt="7"/>
      <dgm:spPr/>
      <dgm:t>
        <a:bodyPr/>
        <a:lstStyle/>
        <a:p>
          <a:endParaRPr lang="es-MX"/>
        </a:p>
      </dgm:t>
    </dgm:pt>
    <dgm:pt modelId="{F137BE49-1AF0-4973-BE19-FE51E1579FAD}" type="pres">
      <dgm:prSet presAssocID="{C601FD4F-0AF4-415A-9873-882A12231E03}" presName="hierChild4" presStyleCnt="0"/>
      <dgm:spPr/>
    </dgm:pt>
    <dgm:pt modelId="{C063E8C2-7EA2-446B-8D46-186A7C885727}" type="pres">
      <dgm:prSet presAssocID="{C601FD4F-0AF4-415A-9873-882A12231E03}" presName="hierChild5" presStyleCnt="0"/>
      <dgm:spPr/>
    </dgm:pt>
    <dgm:pt modelId="{17A0B556-BD8B-4DB4-8000-E18470F1D44F}" type="pres">
      <dgm:prSet presAssocID="{BE565F2E-05FD-45BE-9289-9C5F627374C2}" presName="Name37" presStyleLbl="parChTrans1D3" presStyleIdx="1" presStyleCnt="7"/>
      <dgm:spPr/>
      <dgm:t>
        <a:bodyPr/>
        <a:lstStyle/>
        <a:p>
          <a:endParaRPr lang="es-MX"/>
        </a:p>
      </dgm:t>
    </dgm:pt>
    <dgm:pt modelId="{EA75F02E-8A50-4AB4-88B7-2AB3998081B9}" type="pres">
      <dgm:prSet presAssocID="{4B407286-5786-4349-800F-6A601C5201C1}" presName="hierRoot2" presStyleCnt="0">
        <dgm:presLayoutVars>
          <dgm:hierBranch val="init"/>
        </dgm:presLayoutVars>
      </dgm:prSet>
      <dgm:spPr/>
    </dgm:pt>
    <dgm:pt modelId="{CA3B003C-4BB7-4B39-B3AE-17F04EF8006C}" type="pres">
      <dgm:prSet presAssocID="{4B407286-5786-4349-800F-6A601C5201C1}" presName="rootComposite" presStyleCnt="0"/>
      <dgm:spPr/>
    </dgm:pt>
    <dgm:pt modelId="{35372C39-2316-4298-984B-380D9E03D5F8}" type="pres">
      <dgm:prSet presAssocID="{4B407286-5786-4349-800F-6A601C5201C1}" presName="rootText" presStyleLbl="node3" presStyleIdx="1" presStyleCnt="7" custLinFactNeighborX="-78230" custLinFactNeighborY="-10865">
        <dgm:presLayoutVars>
          <dgm:chPref val="3"/>
        </dgm:presLayoutVars>
      </dgm:prSet>
      <dgm:spPr/>
      <dgm:t>
        <a:bodyPr/>
        <a:lstStyle/>
        <a:p>
          <a:endParaRPr lang="es-MX"/>
        </a:p>
      </dgm:t>
    </dgm:pt>
    <dgm:pt modelId="{1C5A11E5-3E83-4194-8A59-38906208061D}" type="pres">
      <dgm:prSet presAssocID="{4B407286-5786-4349-800F-6A601C5201C1}" presName="rootConnector" presStyleLbl="node3" presStyleIdx="1" presStyleCnt="7"/>
      <dgm:spPr/>
      <dgm:t>
        <a:bodyPr/>
        <a:lstStyle/>
        <a:p>
          <a:endParaRPr lang="es-MX"/>
        </a:p>
      </dgm:t>
    </dgm:pt>
    <dgm:pt modelId="{94254EAE-4EB4-4B0F-9CDD-C7DE9B6C1DD9}" type="pres">
      <dgm:prSet presAssocID="{4B407286-5786-4349-800F-6A601C5201C1}" presName="hierChild4" presStyleCnt="0"/>
      <dgm:spPr/>
    </dgm:pt>
    <dgm:pt modelId="{EF4F81BC-3471-4E27-A384-8AE1BA5FA6E1}" type="pres">
      <dgm:prSet presAssocID="{4B407286-5786-4349-800F-6A601C5201C1}" presName="hierChild5" presStyleCnt="0"/>
      <dgm:spPr/>
    </dgm:pt>
    <dgm:pt modelId="{F3AEED14-85B4-4C1C-B668-008046914BB4}" type="pres">
      <dgm:prSet presAssocID="{8B52EFFE-6D51-44A9-9E27-AA281C6EE00C}" presName="Name37" presStyleLbl="parChTrans1D3" presStyleIdx="2" presStyleCnt="7"/>
      <dgm:spPr/>
      <dgm:t>
        <a:bodyPr/>
        <a:lstStyle/>
        <a:p>
          <a:endParaRPr lang="es-MX"/>
        </a:p>
      </dgm:t>
    </dgm:pt>
    <dgm:pt modelId="{9F34EBE8-4780-42C4-A1F6-840385A40E47}" type="pres">
      <dgm:prSet presAssocID="{F0CDE7F4-E46F-46BF-B4F1-B68F3E90C4B1}" presName="hierRoot2" presStyleCnt="0">
        <dgm:presLayoutVars>
          <dgm:hierBranch val="init"/>
        </dgm:presLayoutVars>
      </dgm:prSet>
      <dgm:spPr/>
    </dgm:pt>
    <dgm:pt modelId="{BE534154-9E49-4254-B155-7D7010006365}" type="pres">
      <dgm:prSet presAssocID="{F0CDE7F4-E46F-46BF-B4F1-B68F3E90C4B1}" presName="rootComposite" presStyleCnt="0"/>
      <dgm:spPr/>
    </dgm:pt>
    <dgm:pt modelId="{94CD5C87-6BA2-4CB6-92DF-98416958069A}" type="pres">
      <dgm:prSet presAssocID="{F0CDE7F4-E46F-46BF-B4F1-B68F3E90C4B1}" presName="rootText" presStyleLbl="node3" presStyleIdx="2" presStyleCnt="7" custLinFactNeighborX="-77143" custLinFactNeighborY="-15211">
        <dgm:presLayoutVars>
          <dgm:chPref val="3"/>
        </dgm:presLayoutVars>
      </dgm:prSet>
      <dgm:spPr/>
      <dgm:t>
        <a:bodyPr/>
        <a:lstStyle/>
        <a:p>
          <a:endParaRPr lang="es-MX"/>
        </a:p>
      </dgm:t>
    </dgm:pt>
    <dgm:pt modelId="{FB869723-F530-4BF6-949E-4A516BF58ED4}" type="pres">
      <dgm:prSet presAssocID="{F0CDE7F4-E46F-46BF-B4F1-B68F3E90C4B1}" presName="rootConnector" presStyleLbl="node3" presStyleIdx="2" presStyleCnt="7"/>
      <dgm:spPr/>
      <dgm:t>
        <a:bodyPr/>
        <a:lstStyle/>
        <a:p>
          <a:endParaRPr lang="es-MX"/>
        </a:p>
      </dgm:t>
    </dgm:pt>
    <dgm:pt modelId="{344E983F-BACB-4166-987D-3EB511984171}" type="pres">
      <dgm:prSet presAssocID="{F0CDE7F4-E46F-46BF-B4F1-B68F3E90C4B1}" presName="hierChild4" presStyleCnt="0"/>
      <dgm:spPr/>
    </dgm:pt>
    <dgm:pt modelId="{92DAEFF7-23A9-423A-AE59-A3A886270781}" type="pres">
      <dgm:prSet presAssocID="{F0CDE7F4-E46F-46BF-B4F1-B68F3E90C4B1}" presName="hierChild5" presStyleCnt="0"/>
      <dgm:spPr/>
    </dgm:pt>
    <dgm:pt modelId="{83CC1E95-4E89-474E-92C2-22D96AD40AA8}" type="pres">
      <dgm:prSet presAssocID="{47588376-A22C-46F3-A185-D8D38A802D5D}" presName="Name37" presStyleLbl="parChTrans1D3" presStyleIdx="3" presStyleCnt="7"/>
      <dgm:spPr/>
      <dgm:t>
        <a:bodyPr/>
        <a:lstStyle/>
        <a:p>
          <a:endParaRPr lang="es-MX"/>
        </a:p>
      </dgm:t>
    </dgm:pt>
    <dgm:pt modelId="{B8CAEDB6-543A-41C7-9174-A9FBFED82259}" type="pres">
      <dgm:prSet presAssocID="{EF05E1F7-5558-47F7-BD58-F80AE808D682}" presName="hierRoot2" presStyleCnt="0">
        <dgm:presLayoutVars>
          <dgm:hierBranch val="init"/>
        </dgm:presLayoutVars>
      </dgm:prSet>
      <dgm:spPr/>
    </dgm:pt>
    <dgm:pt modelId="{4E1FFD35-8285-44A1-AFAB-8C72B93965D7}" type="pres">
      <dgm:prSet presAssocID="{EF05E1F7-5558-47F7-BD58-F80AE808D682}" presName="rootComposite" presStyleCnt="0"/>
      <dgm:spPr/>
    </dgm:pt>
    <dgm:pt modelId="{065D3B59-59D5-4EA3-AF10-6A8CA9D7E141}" type="pres">
      <dgm:prSet presAssocID="{EF05E1F7-5558-47F7-BD58-F80AE808D682}" presName="rootText" presStyleLbl="node3" presStyleIdx="3" presStyleCnt="7" custScaleX="123752" custLinFactNeighborX="-73117" custLinFactNeighborY="-17384">
        <dgm:presLayoutVars>
          <dgm:chPref val="3"/>
        </dgm:presLayoutVars>
      </dgm:prSet>
      <dgm:spPr/>
      <dgm:t>
        <a:bodyPr/>
        <a:lstStyle/>
        <a:p>
          <a:endParaRPr lang="es-MX"/>
        </a:p>
      </dgm:t>
    </dgm:pt>
    <dgm:pt modelId="{0B34AA2B-5AFA-4BD1-81A7-B067605C3AFE}" type="pres">
      <dgm:prSet presAssocID="{EF05E1F7-5558-47F7-BD58-F80AE808D682}" presName="rootConnector" presStyleLbl="node3" presStyleIdx="3" presStyleCnt="7"/>
      <dgm:spPr/>
      <dgm:t>
        <a:bodyPr/>
        <a:lstStyle/>
        <a:p>
          <a:endParaRPr lang="es-MX"/>
        </a:p>
      </dgm:t>
    </dgm:pt>
    <dgm:pt modelId="{6B7AC05D-96E6-4459-B0E2-869150B26725}" type="pres">
      <dgm:prSet presAssocID="{EF05E1F7-5558-47F7-BD58-F80AE808D682}" presName="hierChild4" presStyleCnt="0"/>
      <dgm:spPr/>
    </dgm:pt>
    <dgm:pt modelId="{BE48B33D-69DD-4C61-8197-C30BDF1405FD}" type="pres">
      <dgm:prSet presAssocID="{EF05E1F7-5558-47F7-BD58-F80AE808D682}" presName="hierChild5" presStyleCnt="0"/>
      <dgm:spPr/>
    </dgm:pt>
    <dgm:pt modelId="{3613AF5F-321D-4718-A312-EF119DB3450E}" type="pres">
      <dgm:prSet presAssocID="{99023583-2BD6-44F5-9B1A-5DF3D1F7E7AE}" presName="Name37" presStyleLbl="parChTrans1D3" presStyleIdx="4" presStyleCnt="7"/>
      <dgm:spPr/>
      <dgm:t>
        <a:bodyPr/>
        <a:lstStyle/>
        <a:p>
          <a:endParaRPr lang="es-MX"/>
        </a:p>
      </dgm:t>
    </dgm:pt>
    <dgm:pt modelId="{7EC25983-1317-44A4-8CB9-7286ECBB5793}" type="pres">
      <dgm:prSet presAssocID="{40E68D7F-CD49-4D02-87C3-910A8FE933F2}" presName="hierRoot2" presStyleCnt="0">
        <dgm:presLayoutVars>
          <dgm:hierBranch val="init"/>
        </dgm:presLayoutVars>
      </dgm:prSet>
      <dgm:spPr/>
    </dgm:pt>
    <dgm:pt modelId="{2C691E7A-BC4B-460C-A59F-7CF0C805E1CB}" type="pres">
      <dgm:prSet presAssocID="{40E68D7F-CD49-4D02-87C3-910A8FE933F2}" presName="rootComposite" presStyleCnt="0"/>
      <dgm:spPr/>
    </dgm:pt>
    <dgm:pt modelId="{B0BE584B-1E09-4117-9C8B-1F4ED9F3A252}" type="pres">
      <dgm:prSet presAssocID="{40E68D7F-CD49-4D02-87C3-910A8FE933F2}" presName="rootText" presStyleLbl="node3" presStyleIdx="4" presStyleCnt="7" custLinFactNeighborX="-70946" custLinFactNeighborY="-23903">
        <dgm:presLayoutVars>
          <dgm:chPref val="3"/>
        </dgm:presLayoutVars>
      </dgm:prSet>
      <dgm:spPr/>
      <dgm:t>
        <a:bodyPr/>
        <a:lstStyle/>
        <a:p>
          <a:endParaRPr lang="es-MX"/>
        </a:p>
      </dgm:t>
    </dgm:pt>
    <dgm:pt modelId="{AD072F04-8D4B-402B-9C4E-F7F57A7F5D69}" type="pres">
      <dgm:prSet presAssocID="{40E68D7F-CD49-4D02-87C3-910A8FE933F2}" presName="rootConnector" presStyleLbl="node3" presStyleIdx="4" presStyleCnt="7"/>
      <dgm:spPr/>
      <dgm:t>
        <a:bodyPr/>
        <a:lstStyle/>
        <a:p>
          <a:endParaRPr lang="es-MX"/>
        </a:p>
      </dgm:t>
    </dgm:pt>
    <dgm:pt modelId="{48348EBC-7453-48FE-81D5-B508B8234277}" type="pres">
      <dgm:prSet presAssocID="{40E68D7F-CD49-4D02-87C3-910A8FE933F2}" presName="hierChild4" presStyleCnt="0"/>
      <dgm:spPr/>
    </dgm:pt>
    <dgm:pt modelId="{78323D27-AE6E-4CAD-B0F4-9142123A6AC8}" type="pres">
      <dgm:prSet presAssocID="{40E68D7F-CD49-4D02-87C3-910A8FE933F2}" presName="hierChild5" presStyleCnt="0"/>
      <dgm:spPr/>
    </dgm:pt>
    <dgm:pt modelId="{54176EC4-9194-4419-8FA6-B737F9DE19DF}" type="pres">
      <dgm:prSet presAssocID="{6FED4310-4C48-4204-B03F-7858B16700F4}" presName="hierChild5" presStyleCnt="0"/>
      <dgm:spPr/>
    </dgm:pt>
    <dgm:pt modelId="{441E5553-569D-4B9E-AC00-8A394670257C}" type="pres">
      <dgm:prSet presAssocID="{DAC5146C-E19E-42FF-BEAA-9332F423F086}" presName="Name37" presStyleLbl="parChTrans1D2" presStyleIdx="1" presStyleCnt="3"/>
      <dgm:spPr/>
      <dgm:t>
        <a:bodyPr/>
        <a:lstStyle/>
        <a:p>
          <a:endParaRPr lang="es-MX"/>
        </a:p>
      </dgm:t>
    </dgm:pt>
    <dgm:pt modelId="{E3C7E8B6-74B4-4CEB-BA5A-54E6A4C5CF50}" type="pres">
      <dgm:prSet presAssocID="{03D4D8CD-D177-40F9-8020-DADECABA00E3}" presName="hierRoot2" presStyleCnt="0">
        <dgm:presLayoutVars>
          <dgm:hierBranch val="init"/>
        </dgm:presLayoutVars>
      </dgm:prSet>
      <dgm:spPr/>
    </dgm:pt>
    <dgm:pt modelId="{2B3D6584-FA4E-48FF-A04E-95EC4BCDB7DF}" type="pres">
      <dgm:prSet presAssocID="{03D4D8CD-D177-40F9-8020-DADECABA00E3}" presName="rootComposite" presStyleCnt="0"/>
      <dgm:spPr/>
    </dgm:pt>
    <dgm:pt modelId="{153E8768-3296-403C-AEC1-A59C01A7200C}" type="pres">
      <dgm:prSet presAssocID="{03D4D8CD-D177-40F9-8020-DADECABA00E3}" presName="rootText" presStyleLbl="node2" presStyleIdx="1" presStyleCnt="3">
        <dgm:presLayoutVars>
          <dgm:chPref val="3"/>
        </dgm:presLayoutVars>
      </dgm:prSet>
      <dgm:spPr/>
      <dgm:t>
        <a:bodyPr/>
        <a:lstStyle/>
        <a:p>
          <a:endParaRPr lang="es-MX"/>
        </a:p>
      </dgm:t>
    </dgm:pt>
    <dgm:pt modelId="{1A7A1D23-58DB-4061-B90C-8EF0FC0FFEB4}" type="pres">
      <dgm:prSet presAssocID="{03D4D8CD-D177-40F9-8020-DADECABA00E3}" presName="rootConnector" presStyleLbl="node2" presStyleIdx="1" presStyleCnt="3"/>
      <dgm:spPr/>
      <dgm:t>
        <a:bodyPr/>
        <a:lstStyle/>
        <a:p>
          <a:endParaRPr lang="es-MX"/>
        </a:p>
      </dgm:t>
    </dgm:pt>
    <dgm:pt modelId="{23CEE6B9-6FC3-4A53-B886-D55A833C2FAC}" type="pres">
      <dgm:prSet presAssocID="{03D4D8CD-D177-40F9-8020-DADECABA00E3}" presName="hierChild4" presStyleCnt="0"/>
      <dgm:spPr/>
    </dgm:pt>
    <dgm:pt modelId="{5E777CC4-2DED-4C2E-86B2-4F81EE24914E}" type="pres">
      <dgm:prSet presAssocID="{E4D5E577-967D-49C3-B067-B686DFFA4B10}" presName="Name37" presStyleLbl="parChTrans1D3" presStyleIdx="5" presStyleCnt="7"/>
      <dgm:spPr/>
      <dgm:t>
        <a:bodyPr/>
        <a:lstStyle/>
        <a:p>
          <a:endParaRPr lang="es-MX"/>
        </a:p>
      </dgm:t>
    </dgm:pt>
    <dgm:pt modelId="{B2F6B611-AB98-4AD5-A104-694406852C41}" type="pres">
      <dgm:prSet presAssocID="{D9324936-9282-4CF6-8972-1EEBBF37F135}" presName="hierRoot2" presStyleCnt="0">
        <dgm:presLayoutVars>
          <dgm:hierBranch val="init"/>
        </dgm:presLayoutVars>
      </dgm:prSet>
      <dgm:spPr/>
    </dgm:pt>
    <dgm:pt modelId="{598CF918-AD27-4BD3-8284-6B1F7472B48F}" type="pres">
      <dgm:prSet presAssocID="{D9324936-9282-4CF6-8972-1EEBBF37F135}" presName="rootComposite" presStyleCnt="0"/>
      <dgm:spPr/>
    </dgm:pt>
    <dgm:pt modelId="{C9BF521A-F665-4FE0-B693-8C234D6EF3B4}" type="pres">
      <dgm:prSet presAssocID="{D9324936-9282-4CF6-8972-1EEBBF37F135}" presName="rootText" presStyleLbl="node3" presStyleIdx="5" presStyleCnt="7">
        <dgm:presLayoutVars>
          <dgm:chPref val="3"/>
        </dgm:presLayoutVars>
      </dgm:prSet>
      <dgm:spPr/>
      <dgm:t>
        <a:bodyPr/>
        <a:lstStyle/>
        <a:p>
          <a:endParaRPr lang="es-MX"/>
        </a:p>
      </dgm:t>
    </dgm:pt>
    <dgm:pt modelId="{93EF7730-2183-4EAB-8588-B9219E1C26A5}" type="pres">
      <dgm:prSet presAssocID="{D9324936-9282-4CF6-8972-1EEBBF37F135}" presName="rootConnector" presStyleLbl="node3" presStyleIdx="5" presStyleCnt="7"/>
      <dgm:spPr/>
      <dgm:t>
        <a:bodyPr/>
        <a:lstStyle/>
        <a:p>
          <a:endParaRPr lang="es-MX"/>
        </a:p>
      </dgm:t>
    </dgm:pt>
    <dgm:pt modelId="{B93C1ACD-217E-4732-9859-26BAF1C68EE1}" type="pres">
      <dgm:prSet presAssocID="{D9324936-9282-4CF6-8972-1EEBBF37F135}" presName="hierChild4" presStyleCnt="0"/>
      <dgm:spPr/>
    </dgm:pt>
    <dgm:pt modelId="{CA05CDA2-9D32-42A7-BA6D-5BF0B9027B95}" type="pres">
      <dgm:prSet presAssocID="{D9324936-9282-4CF6-8972-1EEBBF37F135}" presName="hierChild5" presStyleCnt="0"/>
      <dgm:spPr/>
    </dgm:pt>
    <dgm:pt modelId="{DCD8293B-870E-4EBD-B0CC-DD23267425B3}" type="pres">
      <dgm:prSet presAssocID="{9C0BB300-FF95-41BE-B51D-604B0D022593}" presName="Name37" presStyleLbl="parChTrans1D3" presStyleIdx="6" presStyleCnt="7"/>
      <dgm:spPr/>
      <dgm:t>
        <a:bodyPr/>
        <a:lstStyle/>
        <a:p>
          <a:endParaRPr lang="es-MX"/>
        </a:p>
      </dgm:t>
    </dgm:pt>
    <dgm:pt modelId="{0426C246-488E-40DC-BA03-534F8D126899}" type="pres">
      <dgm:prSet presAssocID="{5A64CE27-391E-4FB3-A31B-6322A0BC5C99}" presName="hierRoot2" presStyleCnt="0">
        <dgm:presLayoutVars>
          <dgm:hierBranch val="init"/>
        </dgm:presLayoutVars>
      </dgm:prSet>
      <dgm:spPr/>
    </dgm:pt>
    <dgm:pt modelId="{3DBF0089-E752-40EE-B520-DD5E6F12C144}" type="pres">
      <dgm:prSet presAssocID="{5A64CE27-391E-4FB3-A31B-6322A0BC5C99}" presName="rootComposite" presStyleCnt="0"/>
      <dgm:spPr/>
    </dgm:pt>
    <dgm:pt modelId="{D7FB251C-B085-4019-BE90-EE775C8F84BF}" type="pres">
      <dgm:prSet presAssocID="{5A64CE27-391E-4FB3-A31B-6322A0BC5C99}" presName="rootText" presStyleLbl="node3" presStyleIdx="6" presStyleCnt="7">
        <dgm:presLayoutVars>
          <dgm:chPref val="3"/>
        </dgm:presLayoutVars>
      </dgm:prSet>
      <dgm:spPr/>
      <dgm:t>
        <a:bodyPr/>
        <a:lstStyle/>
        <a:p>
          <a:endParaRPr lang="es-MX"/>
        </a:p>
      </dgm:t>
    </dgm:pt>
    <dgm:pt modelId="{72046418-2A77-4197-ADD5-E4EFF2561A8C}" type="pres">
      <dgm:prSet presAssocID="{5A64CE27-391E-4FB3-A31B-6322A0BC5C99}" presName="rootConnector" presStyleLbl="node3" presStyleIdx="6" presStyleCnt="7"/>
      <dgm:spPr/>
      <dgm:t>
        <a:bodyPr/>
        <a:lstStyle/>
        <a:p>
          <a:endParaRPr lang="es-MX"/>
        </a:p>
      </dgm:t>
    </dgm:pt>
    <dgm:pt modelId="{EEC76BB6-9A89-4AC3-B061-AB749CF9A41D}" type="pres">
      <dgm:prSet presAssocID="{5A64CE27-391E-4FB3-A31B-6322A0BC5C99}" presName="hierChild4" presStyleCnt="0"/>
      <dgm:spPr/>
    </dgm:pt>
    <dgm:pt modelId="{26FF1310-34C9-4286-A42D-DCA4416D40A4}" type="pres">
      <dgm:prSet presAssocID="{5A64CE27-391E-4FB3-A31B-6322A0BC5C99}" presName="hierChild5" presStyleCnt="0"/>
      <dgm:spPr/>
    </dgm:pt>
    <dgm:pt modelId="{ADD4B7B5-8A1D-4045-9E3D-89D3263EFE97}" type="pres">
      <dgm:prSet presAssocID="{03D4D8CD-D177-40F9-8020-DADECABA00E3}" presName="hierChild5" presStyleCnt="0"/>
      <dgm:spPr/>
    </dgm:pt>
    <dgm:pt modelId="{861F51C0-96AD-4F29-AEEE-0DE80FD57655}" type="pres">
      <dgm:prSet presAssocID="{E08790CC-04DA-4903-A754-D9C6DC835264}" presName="Name37" presStyleLbl="parChTrans1D2" presStyleIdx="2" presStyleCnt="3"/>
      <dgm:spPr/>
      <dgm:t>
        <a:bodyPr/>
        <a:lstStyle/>
        <a:p>
          <a:endParaRPr lang="es-MX"/>
        </a:p>
      </dgm:t>
    </dgm:pt>
    <dgm:pt modelId="{D81D1036-C366-4DA4-ABA9-0724B63939BC}" type="pres">
      <dgm:prSet presAssocID="{64968A95-2E48-45F1-BAAC-91E6F14B0814}" presName="hierRoot2" presStyleCnt="0">
        <dgm:presLayoutVars>
          <dgm:hierBranch val="init"/>
        </dgm:presLayoutVars>
      </dgm:prSet>
      <dgm:spPr/>
    </dgm:pt>
    <dgm:pt modelId="{FA27C9BB-728B-4E0F-9E11-90105E05C2A2}" type="pres">
      <dgm:prSet presAssocID="{64968A95-2E48-45F1-BAAC-91E6F14B0814}" presName="rootComposite" presStyleCnt="0"/>
      <dgm:spPr/>
    </dgm:pt>
    <dgm:pt modelId="{01BD5FEC-2D27-4C94-A535-C5061BDB13A1}" type="pres">
      <dgm:prSet presAssocID="{64968A95-2E48-45F1-BAAC-91E6F14B0814}" presName="rootText" presStyleLbl="node2" presStyleIdx="2" presStyleCnt="3" custLinFactNeighborX="57586" custLinFactNeighborY="-2173">
        <dgm:presLayoutVars>
          <dgm:chPref val="3"/>
        </dgm:presLayoutVars>
      </dgm:prSet>
      <dgm:spPr/>
      <dgm:t>
        <a:bodyPr/>
        <a:lstStyle/>
        <a:p>
          <a:endParaRPr lang="es-MX"/>
        </a:p>
      </dgm:t>
    </dgm:pt>
    <dgm:pt modelId="{C0100022-4A62-4BE4-A816-7505FE7FA8C0}" type="pres">
      <dgm:prSet presAssocID="{64968A95-2E48-45F1-BAAC-91E6F14B0814}" presName="rootConnector" presStyleLbl="node2" presStyleIdx="2" presStyleCnt="3"/>
      <dgm:spPr/>
      <dgm:t>
        <a:bodyPr/>
        <a:lstStyle/>
        <a:p>
          <a:endParaRPr lang="es-MX"/>
        </a:p>
      </dgm:t>
    </dgm:pt>
    <dgm:pt modelId="{F35B8290-B98C-49AD-9127-033A577DE9BE}" type="pres">
      <dgm:prSet presAssocID="{64968A95-2E48-45F1-BAAC-91E6F14B0814}" presName="hierChild4" presStyleCnt="0"/>
      <dgm:spPr/>
    </dgm:pt>
    <dgm:pt modelId="{EBDFE21A-9673-4CC2-BDA9-47ECFBC7E607}" type="pres">
      <dgm:prSet presAssocID="{64968A95-2E48-45F1-BAAC-91E6F14B0814}" presName="hierChild5" presStyleCnt="0"/>
      <dgm:spPr/>
    </dgm:pt>
    <dgm:pt modelId="{A8165524-C3A0-443F-BE5E-85EE95AE9507}" type="pres">
      <dgm:prSet presAssocID="{E09659D6-F071-4C41-A84C-7F576215F28B}" presName="hierChild3" presStyleCnt="0"/>
      <dgm:spPr/>
    </dgm:pt>
  </dgm:ptLst>
  <dgm:cxnLst>
    <dgm:cxn modelId="{8F0117AC-576D-4069-A61A-098497634168}" srcId="{6FED4310-4C48-4204-B03F-7858B16700F4}" destId="{40E68D7F-CD49-4D02-87C3-910A8FE933F2}" srcOrd="4" destOrd="0" parTransId="{99023583-2BD6-44F5-9B1A-5DF3D1F7E7AE}" sibTransId="{CDFA28EC-725B-4DA6-94E0-9639F99B06AE}"/>
    <dgm:cxn modelId="{8FC12ADC-E8D9-4E92-804B-7A9F7F3E5DE4}" type="presOf" srcId="{5A64CE27-391E-4FB3-A31B-6322A0BC5C99}" destId="{72046418-2A77-4197-ADD5-E4EFF2561A8C}" srcOrd="1" destOrd="0" presId="urn:microsoft.com/office/officeart/2005/8/layout/orgChart1"/>
    <dgm:cxn modelId="{E9563AF6-622D-4E42-A02B-7F5CB0F7EF3F}" type="presOf" srcId="{E08790CC-04DA-4903-A754-D9C6DC835264}" destId="{861F51C0-96AD-4F29-AEEE-0DE80FD57655}" srcOrd="0" destOrd="0" presId="urn:microsoft.com/office/officeart/2005/8/layout/orgChart1"/>
    <dgm:cxn modelId="{06B4C2ED-A274-49DB-8842-57B7851907F4}" srcId="{E09659D6-F071-4C41-A84C-7F576215F28B}" destId="{6FED4310-4C48-4204-B03F-7858B16700F4}" srcOrd="0" destOrd="0" parTransId="{AB9A0EB0-E95C-4BD5-BAA8-95563E9E93A8}" sibTransId="{6DD09F9F-4022-4347-812F-964F6332600C}"/>
    <dgm:cxn modelId="{F27D3CC4-0B01-4FA0-BCEB-B59E8C143C32}" type="presOf" srcId="{EA78BBB0-272D-46E2-98FB-9316C403050D}" destId="{D756327E-FA9D-4F12-89EF-7610A7ED9C9D}" srcOrd="0" destOrd="0" presId="urn:microsoft.com/office/officeart/2005/8/layout/orgChart1"/>
    <dgm:cxn modelId="{2D3A22BB-2E09-4E6C-9000-F1C5E2979916}" srcId="{E09659D6-F071-4C41-A84C-7F576215F28B}" destId="{64968A95-2E48-45F1-BAAC-91E6F14B0814}" srcOrd="2" destOrd="0" parTransId="{E08790CC-04DA-4903-A754-D9C6DC835264}" sibTransId="{2B1F7A88-4873-44A5-B86A-DD427525A17B}"/>
    <dgm:cxn modelId="{584DD1E2-EF60-40B1-A395-BBC78E1D6023}" type="presOf" srcId="{8B52EFFE-6D51-44A9-9E27-AA281C6EE00C}" destId="{F3AEED14-85B4-4C1C-B668-008046914BB4}" srcOrd="0" destOrd="0" presId="urn:microsoft.com/office/officeart/2005/8/layout/orgChart1"/>
    <dgm:cxn modelId="{B38CBA13-3A7A-4D64-B0FF-BA890E9D8B3F}" srcId="{6FED4310-4C48-4204-B03F-7858B16700F4}" destId="{F0CDE7F4-E46F-46BF-B4F1-B68F3E90C4B1}" srcOrd="2" destOrd="0" parTransId="{8B52EFFE-6D51-44A9-9E27-AA281C6EE00C}" sibTransId="{6375B804-C506-4879-95C2-8D889B157B54}"/>
    <dgm:cxn modelId="{704809C4-11ED-4955-A52A-A71FD31EB43F}" type="presOf" srcId="{40E68D7F-CD49-4D02-87C3-910A8FE933F2}" destId="{B0BE584B-1E09-4117-9C8B-1F4ED9F3A252}" srcOrd="0" destOrd="0" presId="urn:microsoft.com/office/officeart/2005/8/layout/orgChart1"/>
    <dgm:cxn modelId="{46CE307B-FA0A-41C2-886A-62269D02E9C8}" type="presOf" srcId="{5A64CE27-391E-4FB3-A31B-6322A0BC5C99}" destId="{D7FB251C-B085-4019-BE90-EE775C8F84BF}" srcOrd="0" destOrd="0" presId="urn:microsoft.com/office/officeart/2005/8/layout/orgChart1"/>
    <dgm:cxn modelId="{97632E95-7698-40D5-85C5-BAEC9C47E7F0}" type="presOf" srcId="{D9324936-9282-4CF6-8972-1EEBBF37F135}" destId="{C9BF521A-F665-4FE0-B693-8C234D6EF3B4}" srcOrd="0" destOrd="0" presId="urn:microsoft.com/office/officeart/2005/8/layout/orgChart1"/>
    <dgm:cxn modelId="{EDA1C97E-0980-401A-BC12-4D444DCE0E8C}" type="presOf" srcId="{D9324936-9282-4CF6-8972-1EEBBF37F135}" destId="{93EF7730-2183-4EAB-8588-B9219E1C26A5}" srcOrd="1" destOrd="0" presId="urn:microsoft.com/office/officeart/2005/8/layout/orgChart1"/>
    <dgm:cxn modelId="{7101336E-7CD8-44EA-924D-25226FBE47B5}" type="presOf" srcId="{4B407286-5786-4349-800F-6A601C5201C1}" destId="{1C5A11E5-3E83-4194-8A59-38906208061D}" srcOrd="1" destOrd="0" presId="urn:microsoft.com/office/officeart/2005/8/layout/orgChart1"/>
    <dgm:cxn modelId="{292AB209-4674-4D88-963A-A515C4590DE8}" srcId="{E09659D6-F071-4C41-A84C-7F576215F28B}" destId="{03D4D8CD-D177-40F9-8020-DADECABA00E3}" srcOrd="1" destOrd="0" parTransId="{DAC5146C-E19E-42FF-BEAA-9332F423F086}" sibTransId="{99D8E3FA-3DEE-4CA2-BC95-8DE40DB7DF7E}"/>
    <dgm:cxn modelId="{5D10205E-9C86-46F4-B266-FAE8B1A62782}" type="presOf" srcId="{99023583-2BD6-44F5-9B1A-5DF3D1F7E7AE}" destId="{3613AF5F-321D-4718-A312-EF119DB3450E}" srcOrd="0" destOrd="0" presId="urn:microsoft.com/office/officeart/2005/8/layout/orgChart1"/>
    <dgm:cxn modelId="{7E7C508E-AC9B-4DEF-A6FE-8FAFF3126C67}" type="presOf" srcId="{BE565F2E-05FD-45BE-9289-9C5F627374C2}" destId="{17A0B556-BD8B-4DB4-8000-E18470F1D44F}" srcOrd="0" destOrd="0" presId="urn:microsoft.com/office/officeart/2005/8/layout/orgChart1"/>
    <dgm:cxn modelId="{4EDD558E-4053-4979-AFBF-7CA96D0E6E29}" type="presOf" srcId="{E4D5E577-967D-49C3-B067-B686DFFA4B10}" destId="{5E777CC4-2DED-4C2E-86B2-4F81EE24914E}" srcOrd="0" destOrd="0" presId="urn:microsoft.com/office/officeart/2005/8/layout/orgChart1"/>
    <dgm:cxn modelId="{DBBFC409-80AB-4EA1-AFA1-A8FAFA85B7E1}" type="presOf" srcId="{03D4D8CD-D177-40F9-8020-DADECABA00E3}" destId="{153E8768-3296-403C-AEC1-A59C01A7200C}" srcOrd="0" destOrd="0" presId="urn:microsoft.com/office/officeart/2005/8/layout/orgChart1"/>
    <dgm:cxn modelId="{2B481FAE-9432-4F83-82CF-063CCAA3DF6A}" type="presOf" srcId="{6FED4310-4C48-4204-B03F-7858B16700F4}" destId="{60298041-DFAB-4F20-AAE2-FA8A970E4175}" srcOrd="1" destOrd="0" presId="urn:microsoft.com/office/officeart/2005/8/layout/orgChart1"/>
    <dgm:cxn modelId="{79229482-773D-49A3-AFFA-E6472020C667}" srcId="{03D4D8CD-D177-40F9-8020-DADECABA00E3}" destId="{D9324936-9282-4CF6-8972-1EEBBF37F135}" srcOrd="0" destOrd="0" parTransId="{E4D5E577-967D-49C3-B067-B686DFFA4B10}" sibTransId="{EB8D86E7-98C6-47F2-8549-E28EB0CED68D}"/>
    <dgm:cxn modelId="{BFF293DD-8628-4A48-8AFB-BDE6D2E9C6E7}" type="presOf" srcId="{F0CDE7F4-E46F-46BF-B4F1-B68F3E90C4B1}" destId="{94CD5C87-6BA2-4CB6-92DF-98416958069A}" srcOrd="0" destOrd="0" presId="urn:microsoft.com/office/officeart/2005/8/layout/orgChart1"/>
    <dgm:cxn modelId="{3F9EF967-F798-430C-AFD0-CF0EDB4B35F4}" srcId="{4F91292E-6E7C-4A13-BDCD-EC7D6BBBB0F6}" destId="{E09659D6-F071-4C41-A84C-7F576215F28B}" srcOrd="0" destOrd="0" parTransId="{75100E2B-11BE-4259-919E-0683AAA0AEC7}" sibTransId="{44D96E62-1EC7-437F-A9FD-188F211816F5}"/>
    <dgm:cxn modelId="{CCDA978F-5DE2-4A60-A244-B18CC2D24584}" type="presOf" srcId="{EF05E1F7-5558-47F7-BD58-F80AE808D682}" destId="{0B34AA2B-5AFA-4BD1-81A7-B067605C3AFE}" srcOrd="1" destOrd="0" presId="urn:microsoft.com/office/officeart/2005/8/layout/orgChart1"/>
    <dgm:cxn modelId="{69DAEF45-032A-4CD0-9CCB-8CF17736B8D0}" type="presOf" srcId="{F0CDE7F4-E46F-46BF-B4F1-B68F3E90C4B1}" destId="{FB869723-F530-4BF6-949E-4A516BF58ED4}" srcOrd="1" destOrd="0" presId="urn:microsoft.com/office/officeart/2005/8/layout/orgChart1"/>
    <dgm:cxn modelId="{7B6FF989-43AC-405A-A8CC-DD637542F4F4}" type="presOf" srcId="{EF05E1F7-5558-47F7-BD58-F80AE808D682}" destId="{065D3B59-59D5-4EA3-AF10-6A8CA9D7E141}" srcOrd="0" destOrd="0" presId="urn:microsoft.com/office/officeart/2005/8/layout/orgChart1"/>
    <dgm:cxn modelId="{7A40D91C-46EF-4D9B-A4CF-8983C1DF3460}" type="presOf" srcId="{64968A95-2E48-45F1-BAAC-91E6F14B0814}" destId="{C0100022-4A62-4BE4-A816-7505FE7FA8C0}" srcOrd="1" destOrd="0" presId="urn:microsoft.com/office/officeart/2005/8/layout/orgChart1"/>
    <dgm:cxn modelId="{FF4B1248-003E-4359-A155-0FB249D6E242}" srcId="{6FED4310-4C48-4204-B03F-7858B16700F4}" destId="{EF05E1F7-5558-47F7-BD58-F80AE808D682}" srcOrd="3" destOrd="0" parTransId="{47588376-A22C-46F3-A185-D8D38A802D5D}" sibTransId="{74B7A712-B9CE-46C3-88BD-34BB01256A52}"/>
    <dgm:cxn modelId="{DAA22A0F-1F9F-4DD9-B553-AD74271D8CB7}" type="presOf" srcId="{C601FD4F-0AF4-415A-9873-882A12231E03}" destId="{92BC2A93-7E15-4978-8526-52FF81BA17C8}" srcOrd="1" destOrd="0" presId="urn:microsoft.com/office/officeart/2005/8/layout/orgChart1"/>
    <dgm:cxn modelId="{08387FDF-2A44-4F29-81E2-BAAA9DC1E4DB}" type="presOf" srcId="{4B407286-5786-4349-800F-6A601C5201C1}" destId="{35372C39-2316-4298-984B-380D9E03D5F8}" srcOrd="0" destOrd="0" presId="urn:microsoft.com/office/officeart/2005/8/layout/orgChart1"/>
    <dgm:cxn modelId="{3B27BB0E-A188-43ED-91BA-897E6F8B7F08}" type="presOf" srcId="{03D4D8CD-D177-40F9-8020-DADECABA00E3}" destId="{1A7A1D23-58DB-4061-B90C-8EF0FC0FFEB4}" srcOrd="1" destOrd="0" presId="urn:microsoft.com/office/officeart/2005/8/layout/orgChart1"/>
    <dgm:cxn modelId="{C01B9571-AA24-4DB5-BA6F-DF2A33CE3CE6}" type="presOf" srcId="{C601FD4F-0AF4-415A-9873-882A12231E03}" destId="{9FD762A8-01F1-4706-9A7F-01FF9269374B}" srcOrd="0" destOrd="0" presId="urn:microsoft.com/office/officeart/2005/8/layout/orgChart1"/>
    <dgm:cxn modelId="{2CB2EA49-C325-41BF-9072-49D87907DC1A}" type="presOf" srcId="{6FED4310-4C48-4204-B03F-7858B16700F4}" destId="{F41DF860-CD5B-4656-943F-49FCD00ADC52}" srcOrd="0" destOrd="0" presId="urn:microsoft.com/office/officeart/2005/8/layout/orgChart1"/>
    <dgm:cxn modelId="{E0DEAC68-F7FF-4E8C-876C-23D5DBA7F938}" srcId="{6FED4310-4C48-4204-B03F-7858B16700F4}" destId="{C601FD4F-0AF4-415A-9873-882A12231E03}" srcOrd="0" destOrd="0" parTransId="{EA78BBB0-272D-46E2-98FB-9316C403050D}" sibTransId="{317AC146-EE26-4461-87A5-640920B5907E}"/>
    <dgm:cxn modelId="{97DDE55B-2DC5-4B9E-AF35-DAEC6456A087}" type="presOf" srcId="{64968A95-2E48-45F1-BAAC-91E6F14B0814}" destId="{01BD5FEC-2D27-4C94-A535-C5061BDB13A1}" srcOrd="0" destOrd="0" presId="urn:microsoft.com/office/officeart/2005/8/layout/orgChart1"/>
    <dgm:cxn modelId="{AB7FF6BC-AD75-4BD3-B382-E9BA1CF1E404}" type="presOf" srcId="{DAC5146C-E19E-42FF-BEAA-9332F423F086}" destId="{441E5553-569D-4B9E-AC00-8A394670257C}" srcOrd="0" destOrd="0" presId="urn:microsoft.com/office/officeart/2005/8/layout/orgChart1"/>
    <dgm:cxn modelId="{BEEAE77F-8F30-4B8B-B192-366ED04409FA}" type="presOf" srcId="{E09659D6-F071-4C41-A84C-7F576215F28B}" destId="{E1B8D161-729B-4CD1-B0AB-1436C41E557E}" srcOrd="1" destOrd="0" presId="urn:microsoft.com/office/officeart/2005/8/layout/orgChart1"/>
    <dgm:cxn modelId="{0BA3ED59-425D-453D-8AB8-C73FD3A6A71A}" srcId="{6FED4310-4C48-4204-B03F-7858B16700F4}" destId="{4B407286-5786-4349-800F-6A601C5201C1}" srcOrd="1" destOrd="0" parTransId="{BE565F2E-05FD-45BE-9289-9C5F627374C2}" sibTransId="{F003A8BC-E9E9-4EC4-A06E-CCA7591B56E7}"/>
    <dgm:cxn modelId="{20B1D587-1BC4-4348-880F-FF58C0954780}" type="presOf" srcId="{E09659D6-F071-4C41-A84C-7F576215F28B}" destId="{78522970-DB6D-42D8-9129-D5448B008775}" srcOrd="0" destOrd="0" presId="urn:microsoft.com/office/officeart/2005/8/layout/orgChart1"/>
    <dgm:cxn modelId="{768E8A90-B40A-41EB-AB90-42B84E03B860}" srcId="{03D4D8CD-D177-40F9-8020-DADECABA00E3}" destId="{5A64CE27-391E-4FB3-A31B-6322A0BC5C99}" srcOrd="1" destOrd="0" parTransId="{9C0BB300-FF95-41BE-B51D-604B0D022593}" sibTransId="{7A4FB218-4D23-4BC5-9F75-F423B66D96FB}"/>
    <dgm:cxn modelId="{CA32436E-80BA-4563-B92F-64A8874D56AB}" type="presOf" srcId="{9C0BB300-FF95-41BE-B51D-604B0D022593}" destId="{DCD8293B-870E-4EBD-B0CC-DD23267425B3}" srcOrd="0" destOrd="0" presId="urn:microsoft.com/office/officeart/2005/8/layout/orgChart1"/>
    <dgm:cxn modelId="{8D7B9AAD-19B2-42F7-A915-625828AB3140}" type="presOf" srcId="{4F91292E-6E7C-4A13-BDCD-EC7D6BBBB0F6}" destId="{EF7B10C2-E367-4122-A3F3-E47AF377209B}" srcOrd="0" destOrd="0" presId="urn:microsoft.com/office/officeart/2005/8/layout/orgChart1"/>
    <dgm:cxn modelId="{3AB6DDB9-6956-43F8-A2C4-BCE93BDA25A7}" type="presOf" srcId="{AB9A0EB0-E95C-4BD5-BAA8-95563E9E93A8}" destId="{6B216DED-A12B-4F04-8ADA-AE3283D683BB}" srcOrd="0" destOrd="0" presId="urn:microsoft.com/office/officeart/2005/8/layout/orgChart1"/>
    <dgm:cxn modelId="{2873CEEF-C055-4FF8-8E8E-5DE9059DD8FF}" type="presOf" srcId="{40E68D7F-CD49-4D02-87C3-910A8FE933F2}" destId="{AD072F04-8D4B-402B-9C4E-F7F57A7F5D69}" srcOrd="1" destOrd="0" presId="urn:microsoft.com/office/officeart/2005/8/layout/orgChart1"/>
    <dgm:cxn modelId="{2FAE2EC8-8049-4D70-80A3-0F23D8CE635B}" type="presOf" srcId="{47588376-A22C-46F3-A185-D8D38A802D5D}" destId="{83CC1E95-4E89-474E-92C2-22D96AD40AA8}" srcOrd="0" destOrd="0" presId="urn:microsoft.com/office/officeart/2005/8/layout/orgChart1"/>
    <dgm:cxn modelId="{39F8BA71-E848-420E-87CD-6262410DE8C0}" type="presParOf" srcId="{EF7B10C2-E367-4122-A3F3-E47AF377209B}" destId="{8D258F58-6188-4834-97DD-EFD4E06F89EC}" srcOrd="0" destOrd="0" presId="urn:microsoft.com/office/officeart/2005/8/layout/orgChart1"/>
    <dgm:cxn modelId="{B86C5992-DCD8-4BE0-A621-DA6A29A89EEC}" type="presParOf" srcId="{8D258F58-6188-4834-97DD-EFD4E06F89EC}" destId="{D25FA82D-35C2-447B-B3F9-40D5B90BAF5F}" srcOrd="0" destOrd="0" presId="urn:microsoft.com/office/officeart/2005/8/layout/orgChart1"/>
    <dgm:cxn modelId="{D61193BA-A36A-4864-8ED0-1C01180FE0B0}" type="presParOf" srcId="{D25FA82D-35C2-447B-B3F9-40D5B90BAF5F}" destId="{78522970-DB6D-42D8-9129-D5448B008775}" srcOrd="0" destOrd="0" presId="urn:microsoft.com/office/officeart/2005/8/layout/orgChart1"/>
    <dgm:cxn modelId="{1E5EB4C5-7A10-49A5-8F68-70874CF3D45A}" type="presParOf" srcId="{D25FA82D-35C2-447B-B3F9-40D5B90BAF5F}" destId="{E1B8D161-729B-4CD1-B0AB-1436C41E557E}" srcOrd="1" destOrd="0" presId="urn:microsoft.com/office/officeart/2005/8/layout/orgChart1"/>
    <dgm:cxn modelId="{4C8E201B-4E06-45C3-A48A-ABDFDDBFED5E}" type="presParOf" srcId="{8D258F58-6188-4834-97DD-EFD4E06F89EC}" destId="{FB99CC66-6086-4BFD-AEDB-F2F4784BC5D5}" srcOrd="1" destOrd="0" presId="urn:microsoft.com/office/officeart/2005/8/layout/orgChart1"/>
    <dgm:cxn modelId="{6F468594-DBFF-4644-9887-A3E7A859A6D1}" type="presParOf" srcId="{FB99CC66-6086-4BFD-AEDB-F2F4784BC5D5}" destId="{6B216DED-A12B-4F04-8ADA-AE3283D683BB}" srcOrd="0" destOrd="0" presId="urn:microsoft.com/office/officeart/2005/8/layout/orgChart1"/>
    <dgm:cxn modelId="{40CA4F91-FAB9-4E6D-B50F-FCB2D3B3ADD2}" type="presParOf" srcId="{FB99CC66-6086-4BFD-AEDB-F2F4784BC5D5}" destId="{EC59CEE7-3EC5-4989-B6B6-1A72E1F49F69}" srcOrd="1" destOrd="0" presId="urn:microsoft.com/office/officeart/2005/8/layout/orgChart1"/>
    <dgm:cxn modelId="{81932744-9B4A-4932-883C-B285CF5356B4}" type="presParOf" srcId="{EC59CEE7-3EC5-4989-B6B6-1A72E1F49F69}" destId="{14A93E1E-062F-4A7C-983A-28A487BA8914}" srcOrd="0" destOrd="0" presId="urn:microsoft.com/office/officeart/2005/8/layout/orgChart1"/>
    <dgm:cxn modelId="{38819EF8-850D-464C-A35C-AEFDCFF26788}" type="presParOf" srcId="{14A93E1E-062F-4A7C-983A-28A487BA8914}" destId="{F41DF860-CD5B-4656-943F-49FCD00ADC52}" srcOrd="0" destOrd="0" presId="urn:microsoft.com/office/officeart/2005/8/layout/orgChart1"/>
    <dgm:cxn modelId="{A7264411-0F9A-42AD-8BFC-477341BEC7C3}" type="presParOf" srcId="{14A93E1E-062F-4A7C-983A-28A487BA8914}" destId="{60298041-DFAB-4F20-AAE2-FA8A970E4175}" srcOrd="1" destOrd="0" presId="urn:microsoft.com/office/officeart/2005/8/layout/orgChart1"/>
    <dgm:cxn modelId="{C1CA2DBB-2FD9-4DA7-A42F-4D2E4EDE6481}" type="presParOf" srcId="{EC59CEE7-3EC5-4989-B6B6-1A72E1F49F69}" destId="{CA91F7EC-278A-4F71-8D2D-A119ADA23515}" srcOrd="1" destOrd="0" presId="urn:microsoft.com/office/officeart/2005/8/layout/orgChart1"/>
    <dgm:cxn modelId="{B1BFF54F-178E-47DB-BAB3-925FC1412ED6}" type="presParOf" srcId="{CA91F7EC-278A-4F71-8D2D-A119ADA23515}" destId="{D756327E-FA9D-4F12-89EF-7610A7ED9C9D}" srcOrd="0" destOrd="0" presId="urn:microsoft.com/office/officeart/2005/8/layout/orgChart1"/>
    <dgm:cxn modelId="{9E98F466-58F1-482C-A4ED-D28BEE463AD8}" type="presParOf" srcId="{CA91F7EC-278A-4F71-8D2D-A119ADA23515}" destId="{FD861799-344B-415E-B84D-717A576E92E3}" srcOrd="1" destOrd="0" presId="urn:microsoft.com/office/officeart/2005/8/layout/orgChart1"/>
    <dgm:cxn modelId="{F6BF12E9-1EFB-4B4C-81A5-8295D6A507F3}" type="presParOf" srcId="{FD861799-344B-415E-B84D-717A576E92E3}" destId="{7F8B3DDE-28CA-468F-82B2-F79E85C8DA69}" srcOrd="0" destOrd="0" presId="urn:microsoft.com/office/officeart/2005/8/layout/orgChart1"/>
    <dgm:cxn modelId="{6DB32D18-6297-48E8-98BF-2957CAB39BB8}" type="presParOf" srcId="{7F8B3DDE-28CA-468F-82B2-F79E85C8DA69}" destId="{9FD762A8-01F1-4706-9A7F-01FF9269374B}" srcOrd="0" destOrd="0" presId="urn:microsoft.com/office/officeart/2005/8/layout/orgChart1"/>
    <dgm:cxn modelId="{3EEB35DB-E8F0-47EF-87A3-ADA9C74325A3}" type="presParOf" srcId="{7F8B3DDE-28CA-468F-82B2-F79E85C8DA69}" destId="{92BC2A93-7E15-4978-8526-52FF81BA17C8}" srcOrd="1" destOrd="0" presId="urn:microsoft.com/office/officeart/2005/8/layout/orgChart1"/>
    <dgm:cxn modelId="{EF62AFCE-F7B6-4D18-95FE-882218EA8400}" type="presParOf" srcId="{FD861799-344B-415E-B84D-717A576E92E3}" destId="{F137BE49-1AF0-4973-BE19-FE51E1579FAD}" srcOrd="1" destOrd="0" presId="urn:microsoft.com/office/officeart/2005/8/layout/orgChart1"/>
    <dgm:cxn modelId="{CACD162A-C9B7-417A-8768-118CD80A809D}" type="presParOf" srcId="{FD861799-344B-415E-B84D-717A576E92E3}" destId="{C063E8C2-7EA2-446B-8D46-186A7C885727}" srcOrd="2" destOrd="0" presId="urn:microsoft.com/office/officeart/2005/8/layout/orgChart1"/>
    <dgm:cxn modelId="{ACF0AD16-DD00-4219-BC99-B132389A98D4}" type="presParOf" srcId="{CA91F7EC-278A-4F71-8D2D-A119ADA23515}" destId="{17A0B556-BD8B-4DB4-8000-E18470F1D44F}" srcOrd="2" destOrd="0" presId="urn:microsoft.com/office/officeart/2005/8/layout/orgChart1"/>
    <dgm:cxn modelId="{6FE039A3-C034-4B3F-9DCF-4C07393BB6C8}" type="presParOf" srcId="{CA91F7EC-278A-4F71-8D2D-A119ADA23515}" destId="{EA75F02E-8A50-4AB4-88B7-2AB3998081B9}" srcOrd="3" destOrd="0" presId="urn:microsoft.com/office/officeart/2005/8/layout/orgChart1"/>
    <dgm:cxn modelId="{5C972CD7-C7AC-4584-8CD6-523A836C3B55}" type="presParOf" srcId="{EA75F02E-8A50-4AB4-88B7-2AB3998081B9}" destId="{CA3B003C-4BB7-4B39-B3AE-17F04EF8006C}" srcOrd="0" destOrd="0" presId="urn:microsoft.com/office/officeart/2005/8/layout/orgChart1"/>
    <dgm:cxn modelId="{BD10D050-2B1E-4EBB-869E-95AB0B33E0FE}" type="presParOf" srcId="{CA3B003C-4BB7-4B39-B3AE-17F04EF8006C}" destId="{35372C39-2316-4298-984B-380D9E03D5F8}" srcOrd="0" destOrd="0" presId="urn:microsoft.com/office/officeart/2005/8/layout/orgChart1"/>
    <dgm:cxn modelId="{94A198F0-E11B-4B01-A4F8-666F939F67B9}" type="presParOf" srcId="{CA3B003C-4BB7-4B39-B3AE-17F04EF8006C}" destId="{1C5A11E5-3E83-4194-8A59-38906208061D}" srcOrd="1" destOrd="0" presId="urn:microsoft.com/office/officeart/2005/8/layout/orgChart1"/>
    <dgm:cxn modelId="{04668C64-7EA0-4289-B8E7-BE4D45EF0883}" type="presParOf" srcId="{EA75F02E-8A50-4AB4-88B7-2AB3998081B9}" destId="{94254EAE-4EB4-4B0F-9CDD-C7DE9B6C1DD9}" srcOrd="1" destOrd="0" presId="urn:microsoft.com/office/officeart/2005/8/layout/orgChart1"/>
    <dgm:cxn modelId="{C2B6DEEC-7B8A-4EFD-B03B-6B34EE9CBEE2}" type="presParOf" srcId="{EA75F02E-8A50-4AB4-88B7-2AB3998081B9}" destId="{EF4F81BC-3471-4E27-A384-8AE1BA5FA6E1}" srcOrd="2" destOrd="0" presId="urn:microsoft.com/office/officeart/2005/8/layout/orgChart1"/>
    <dgm:cxn modelId="{29AFB1EC-2FB4-4E75-9F1D-2ECE1B77105E}" type="presParOf" srcId="{CA91F7EC-278A-4F71-8D2D-A119ADA23515}" destId="{F3AEED14-85B4-4C1C-B668-008046914BB4}" srcOrd="4" destOrd="0" presId="urn:microsoft.com/office/officeart/2005/8/layout/orgChart1"/>
    <dgm:cxn modelId="{1A127ADA-7094-40A8-BC75-034EEBBD681A}" type="presParOf" srcId="{CA91F7EC-278A-4F71-8D2D-A119ADA23515}" destId="{9F34EBE8-4780-42C4-A1F6-840385A40E47}" srcOrd="5" destOrd="0" presId="urn:microsoft.com/office/officeart/2005/8/layout/orgChart1"/>
    <dgm:cxn modelId="{B9EBE918-310A-4325-9000-7C63DAC27ABD}" type="presParOf" srcId="{9F34EBE8-4780-42C4-A1F6-840385A40E47}" destId="{BE534154-9E49-4254-B155-7D7010006365}" srcOrd="0" destOrd="0" presId="urn:microsoft.com/office/officeart/2005/8/layout/orgChart1"/>
    <dgm:cxn modelId="{2DDF01E1-9B07-4D5C-9A9C-0CBB5C8C4C9D}" type="presParOf" srcId="{BE534154-9E49-4254-B155-7D7010006365}" destId="{94CD5C87-6BA2-4CB6-92DF-98416958069A}" srcOrd="0" destOrd="0" presId="urn:microsoft.com/office/officeart/2005/8/layout/orgChart1"/>
    <dgm:cxn modelId="{7652AC59-7125-4505-9C64-B199255DC748}" type="presParOf" srcId="{BE534154-9E49-4254-B155-7D7010006365}" destId="{FB869723-F530-4BF6-949E-4A516BF58ED4}" srcOrd="1" destOrd="0" presId="urn:microsoft.com/office/officeart/2005/8/layout/orgChart1"/>
    <dgm:cxn modelId="{FF17C2E1-7559-4CF4-844A-DC980FBC894E}" type="presParOf" srcId="{9F34EBE8-4780-42C4-A1F6-840385A40E47}" destId="{344E983F-BACB-4166-987D-3EB511984171}" srcOrd="1" destOrd="0" presId="urn:microsoft.com/office/officeart/2005/8/layout/orgChart1"/>
    <dgm:cxn modelId="{8EFC69B5-4E8C-4409-BA30-0F128123C199}" type="presParOf" srcId="{9F34EBE8-4780-42C4-A1F6-840385A40E47}" destId="{92DAEFF7-23A9-423A-AE59-A3A886270781}" srcOrd="2" destOrd="0" presId="urn:microsoft.com/office/officeart/2005/8/layout/orgChart1"/>
    <dgm:cxn modelId="{D7B3251A-9FFE-488A-9858-39437D2A1EE4}" type="presParOf" srcId="{CA91F7EC-278A-4F71-8D2D-A119ADA23515}" destId="{83CC1E95-4E89-474E-92C2-22D96AD40AA8}" srcOrd="6" destOrd="0" presId="urn:microsoft.com/office/officeart/2005/8/layout/orgChart1"/>
    <dgm:cxn modelId="{B02323BD-5B97-427A-B27D-8D7B32EC2469}" type="presParOf" srcId="{CA91F7EC-278A-4F71-8D2D-A119ADA23515}" destId="{B8CAEDB6-543A-41C7-9174-A9FBFED82259}" srcOrd="7" destOrd="0" presId="urn:microsoft.com/office/officeart/2005/8/layout/orgChart1"/>
    <dgm:cxn modelId="{F3E916F5-6A27-459B-BED4-026D95B67504}" type="presParOf" srcId="{B8CAEDB6-543A-41C7-9174-A9FBFED82259}" destId="{4E1FFD35-8285-44A1-AFAB-8C72B93965D7}" srcOrd="0" destOrd="0" presId="urn:microsoft.com/office/officeart/2005/8/layout/orgChart1"/>
    <dgm:cxn modelId="{8D435952-D761-4566-9C20-5F232FB7FE7D}" type="presParOf" srcId="{4E1FFD35-8285-44A1-AFAB-8C72B93965D7}" destId="{065D3B59-59D5-4EA3-AF10-6A8CA9D7E141}" srcOrd="0" destOrd="0" presId="urn:microsoft.com/office/officeart/2005/8/layout/orgChart1"/>
    <dgm:cxn modelId="{539CC47E-AC54-4BF2-80CE-41885BB6F627}" type="presParOf" srcId="{4E1FFD35-8285-44A1-AFAB-8C72B93965D7}" destId="{0B34AA2B-5AFA-4BD1-81A7-B067605C3AFE}" srcOrd="1" destOrd="0" presId="urn:microsoft.com/office/officeart/2005/8/layout/orgChart1"/>
    <dgm:cxn modelId="{5A14857C-EE3E-4995-80EB-EA5F22ED824A}" type="presParOf" srcId="{B8CAEDB6-543A-41C7-9174-A9FBFED82259}" destId="{6B7AC05D-96E6-4459-B0E2-869150B26725}" srcOrd="1" destOrd="0" presId="urn:microsoft.com/office/officeart/2005/8/layout/orgChart1"/>
    <dgm:cxn modelId="{D7F9CC33-7954-41B6-B7DA-8E528E63AC0C}" type="presParOf" srcId="{B8CAEDB6-543A-41C7-9174-A9FBFED82259}" destId="{BE48B33D-69DD-4C61-8197-C30BDF1405FD}" srcOrd="2" destOrd="0" presId="urn:microsoft.com/office/officeart/2005/8/layout/orgChart1"/>
    <dgm:cxn modelId="{1AECDA80-7A54-41E6-B69F-84FBB5150F8E}" type="presParOf" srcId="{CA91F7EC-278A-4F71-8D2D-A119ADA23515}" destId="{3613AF5F-321D-4718-A312-EF119DB3450E}" srcOrd="8" destOrd="0" presId="urn:microsoft.com/office/officeart/2005/8/layout/orgChart1"/>
    <dgm:cxn modelId="{A915571B-58E2-49C7-A0AB-CB90DE7D3158}" type="presParOf" srcId="{CA91F7EC-278A-4F71-8D2D-A119ADA23515}" destId="{7EC25983-1317-44A4-8CB9-7286ECBB5793}" srcOrd="9" destOrd="0" presId="urn:microsoft.com/office/officeart/2005/8/layout/orgChart1"/>
    <dgm:cxn modelId="{7A3309E4-BBA4-4FDF-A01E-DDE9D628C091}" type="presParOf" srcId="{7EC25983-1317-44A4-8CB9-7286ECBB5793}" destId="{2C691E7A-BC4B-460C-A59F-7CF0C805E1CB}" srcOrd="0" destOrd="0" presId="urn:microsoft.com/office/officeart/2005/8/layout/orgChart1"/>
    <dgm:cxn modelId="{18F75A30-CCDA-48B0-9D3B-2E31D61EAF81}" type="presParOf" srcId="{2C691E7A-BC4B-460C-A59F-7CF0C805E1CB}" destId="{B0BE584B-1E09-4117-9C8B-1F4ED9F3A252}" srcOrd="0" destOrd="0" presId="urn:microsoft.com/office/officeart/2005/8/layout/orgChart1"/>
    <dgm:cxn modelId="{0314C121-014B-4EC5-A41A-91BF8E127386}" type="presParOf" srcId="{2C691E7A-BC4B-460C-A59F-7CF0C805E1CB}" destId="{AD072F04-8D4B-402B-9C4E-F7F57A7F5D69}" srcOrd="1" destOrd="0" presId="urn:microsoft.com/office/officeart/2005/8/layout/orgChart1"/>
    <dgm:cxn modelId="{712F9440-C93A-4233-BEE3-5EEB216278EC}" type="presParOf" srcId="{7EC25983-1317-44A4-8CB9-7286ECBB5793}" destId="{48348EBC-7453-48FE-81D5-B508B8234277}" srcOrd="1" destOrd="0" presId="urn:microsoft.com/office/officeart/2005/8/layout/orgChart1"/>
    <dgm:cxn modelId="{C1C58A69-B666-4C98-9A72-C4611B5B1FB2}" type="presParOf" srcId="{7EC25983-1317-44A4-8CB9-7286ECBB5793}" destId="{78323D27-AE6E-4CAD-B0F4-9142123A6AC8}" srcOrd="2" destOrd="0" presId="urn:microsoft.com/office/officeart/2005/8/layout/orgChart1"/>
    <dgm:cxn modelId="{CC694183-0672-42A0-A137-C5827B37E9AD}" type="presParOf" srcId="{EC59CEE7-3EC5-4989-B6B6-1A72E1F49F69}" destId="{54176EC4-9194-4419-8FA6-B737F9DE19DF}" srcOrd="2" destOrd="0" presId="urn:microsoft.com/office/officeart/2005/8/layout/orgChart1"/>
    <dgm:cxn modelId="{520B1A7C-F8DF-4B78-91AF-E853DAD86F06}" type="presParOf" srcId="{FB99CC66-6086-4BFD-AEDB-F2F4784BC5D5}" destId="{441E5553-569D-4B9E-AC00-8A394670257C}" srcOrd="2" destOrd="0" presId="urn:microsoft.com/office/officeart/2005/8/layout/orgChart1"/>
    <dgm:cxn modelId="{3598C97D-71EE-4432-A4F7-6561A28E337A}" type="presParOf" srcId="{FB99CC66-6086-4BFD-AEDB-F2F4784BC5D5}" destId="{E3C7E8B6-74B4-4CEB-BA5A-54E6A4C5CF50}" srcOrd="3" destOrd="0" presId="urn:microsoft.com/office/officeart/2005/8/layout/orgChart1"/>
    <dgm:cxn modelId="{1BFFD4D7-21A8-4D7F-BD67-2B9B2E218BFF}" type="presParOf" srcId="{E3C7E8B6-74B4-4CEB-BA5A-54E6A4C5CF50}" destId="{2B3D6584-FA4E-48FF-A04E-95EC4BCDB7DF}" srcOrd="0" destOrd="0" presId="urn:microsoft.com/office/officeart/2005/8/layout/orgChart1"/>
    <dgm:cxn modelId="{13CF7968-748A-4EDF-8EDB-0A53C15B0D19}" type="presParOf" srcId="{2B3D6584-FA4E-48FF-A04E-95EC4BCDB7DF}" destId="{153E8768-3296-403C-AEC1-A59C01A7200C}" srcOrd="0" destOrd="0" presId="urn:microsoft.com/office/officeart/2005/8/layout/orgChart1"/>
    <dgm:cxn modelId="{BBCAFA11-0C9C-41A7-A7C6-74A0E5F2624B}" type="presParOf" srcId="{2B3D6584-FA4E-48FF-A04E-95EC4BCDB7DF}" destId="{1A7A1D23-58DB-4061-B90C-8EF0FC0FFEB4}" srcOrd="1" destOrd="0" presId="urn:microsoft.com/office/officeart/2005/8/layout/orgChart1"/>
    <dgm:cxn modelId="{652D05D2-31B1-4EFB-A907-2F4F700E851A}" type="presParOf" srcId="{E3C7E8B6-74B4-4CEB-BA5A-54E6A4C5CF50}" destId="{23CEE6B9-6FC3-4A53-B886-D55A833C2FAC}" srcOrd="1" destOrd="0" presId="urn:microsoft.com/office/officeart/2005/8/layout/orgChart1"/>
    <dgm:cxn modelId="{B0DAD999-C2BD-447B-AFB3-51E835902B36}" type="presParOf" srcId="{23CEE6B9-6FC3-4A53-B886-D55A833C2FAC}" destId="{5E777CC4-2DED-4C2E-86B2-4F81EE24914E}" srcOrd="0" destOrd="0" presId="urn:microsoft.com/office/officeart/2005/8/layout/orgChart1"/>
    <dgm:cxn modelId="{322FA743-7977-4B71-A0CB-DEA48296EF71}" type="presParOf" srcId="{23CEE6B9-6FC3-4A53-B886-D55A833C2FAC}" destId="{B2F6B611-AB98-4AD5-A104-694406852C41}" srcOrd="1" destOrd="0" presId="urn:microsoft.com/office/officeart/2005/8/layout/orgChart1"/>
    <dgm:cxn modelId="{E0F79EC5-B7D8-4A71-9FEF-1E937440BE2B}" type="presParOf" srcId="{B2F6B611-AB98-4AD5-A104-694406852C41}" destId="{598CF918-AD27-4BD3-8284-6B1F7472B48F}" srcOrd="0" destOrd="0" presId="urn:microsoft.com/office/officeart/2005/8/layout/orgChart1"/>
    <dgm:cxn modelId="{692CEE34-4E37-40CA-86A7-F86D14F07C54}" type="presParOf" srcId="{598CF918-AD27-4BD3-8284-6B1F7472B48F}" destId="{C9BF521A-F665-4FE0-B693-8C234D6EF3B4}" srcOrd="0" destOrd="0" presId="urn:microsoft.com/office/officeart/2005/8/layout/orgChart1"/>
    <dgm:cxn modelId="{7C619AE8-7AF5-4D52-AE64-AE8F5DF8CE03}" type="presParOf" srcId="{598CF918-AD27-4BD3-8284-6B1F7472B48F}" destId="{93EF7730-2183-4EAB-8588-B9219E1C26A5}" srcOrd="1" destOrd="0" presId="urn:microsoft.com/office/officeart/2005/8/layout/orgChart1"/>
    <dgm:cxn modelId="{1370050F-B99D-4789-9919-A7E600254F10}" type="presParOf" srcId="{B2F6B611-AB98-4AD5-A104-694406852C41}" destId="{B93C1ACD-217E-4732-9859-26BAF1C68EE1}" srcOrd="1" destOrd="0" presId="urn:microsoft.com/office/officeart/2005/8/layout/orgChart1"/>
    <dgm:cxn modelId="{EA1A4229-39D6-49B6-91B6-B3D881102E46}" type="presParOf" srcId="{B2F6B611-AB98-4AD5-A104-694406852C41}" destId="{CA05CDA2-9D32-42A7-BA6D-5BF0B9027B95}" srcOrd="2" destOrd="0" presId="urn:microsoft.com/office/officeart/2005/8/layout/orgChart1"/>
    <dgm:cxn modelId="{AFF30B38-C5A4-424D-AADD-BAD1C2AB7B64}" type="presParOf" srcId="{23CEE6B9-6FC3-4A53-B886-D55A833C2FAC}" destId="{DCD8293B-870E-4EBD-B0CC-DD23267425B3}" srcOrd="2" destOrd="0" presId="urn:microsoft.com/office/officeart/2005/8/layout/orgChart1"/>
    <dgm:cxn modelId="{EEB3C7A9-6561-4613-999A-955D2287F8B6}" type="presParOf" srcId="{23CEE6B9-6FC3-4A53-B886-D55A833C2FAC}" destId="{0426C246-488E-40DC-BA03-534F8D126899}" srcOrd="3" destOrd="0" presId="urn:microsoft.com/office/officeart/2005/8/layout/orgChart1"/>
    <dgm:cxn modelId="{5BA9D1C4-CE31-4356-A2D3-049D59237287}" type="presParOf" srcId="{0426C246-488E-40DC-BA03-534F8D126899}" destId="{3DBF0089-E752-40EE-B520-DD5E6F12C144}" srcOrd="0" destOrd="0" presId="urn:microsoft.com/office/officeart/2005/8/layout/orgChart1"/>
    <dgm:cxn modelId="{D3B4A888-15B0-4798-AD19-1B0E964FE9E0}" type="presParOf" srcId="{3DBF0089-E752-40EE-B520-DD5E6F12C144}" destId="{D7FB251C-B085-4019-BE90-EE775C8F84BF}" srcOrd="0" destOrd="0" presId="urn:microsoft.com/office/officeart/2005/8/layout/orgChart1"/>
    <dgm:cxn modelId="{BCFBB404-960E-4F2F-B918-DC11BE146718}" type="presParOf" srcId="{3DBF0089-E752-40EE-B520-DD5E6F12C144}" destId="{72046418-2A77-4197-ADD5-E4EFF2561A8C}" srcOrd="1" destOrd="0" presId="urn:microsoft.com/office/officeart/2005/8/layout/orgChart1"/>
    <dgm:cxn modelId="{7E803DE4-B076-44D1-8241-02F7FBAC6E02}" type="presParOf" srcId="{0426C246-488E-40DC-BA03-534F8D126899}" destId="{EEC76BB6-9A89-4AC3-B061-AB749CF9A41D}" srcOrd="1" destOrd="0" presId="urn:microsoft.com/office/officeart/2005/8/layout/orgChart1"/>
    <dgm:cxn modelId="{6C18B244-A3A2-4136-BD65-7387F9910A57}" type="presParOf" srcId="{0426C246-488E-40DC-BA03-534F8D126899}" destId="{26FF1310-34C9-4286-A42D-DCA4416D40A4}" srcOrd="2" destOrd="0" presId="urn:microsoft.com/office/officeart/2005/8/layout/orgChart1"/>
    <dgm:cxn modelId="{0A895D72-CECE-4C16-BAF7-1C0E9925AB06}" type="presParOf" srcId="{E3C7E8B6-74B4-4CEB-BA5A-54E6A4C5CF50}" destId="{ADD4B7B5-8A1D-4045-9E3D-89D3263EFE97}" srcOrd="2" destOrd="0" presId="urn:microsoft.com/office/officeart/2005/8/layout/orgChart1"/>
    <dgm:cxn modelId="{2A8123A9-4DC1-4F18-A3EF-56E6CA99AA3F}" type="presParOf" srcId="{FB99CC66-6086-4BFD-AEDB-F2F4784BC5D5}" destId="{861F51C0-96AD-4F29-AEEE-0DE80FD57655}" srcOrd="4" destOrd="0" presId="urn:microsoft.com/office/officeart/2005/8/layout/orgChart1"/>
    <dgm:cxn modelId="{A36CE0EB-EBD2-4D7F-9883-2BECB6E5652B}" type="presParOf" srcId="{FB99CC66-6086-4BFD-AEDB-F2F4784BC5D5}" destId="{D81D1036-C366-4DA4-ABA9-0724B63939BC}" srcOrd="5" destOrd="0" presId="urn:microsoft.com/office/officeart/2005/8/layout/orgChart1"/>
    <dgm:cxn modelId="{FF29854E-59E7-46AC-BEF8-614BB14701B3}" type="presParOf" srcId="{D81D1036-C366-4DA4-ABA9-0724B63939BC}" destId="{FA27C9BB-728B-4E0F-9E11-90105E05C2A2}" srcOrd="0" destOrd="0" presId="urn:microsoft.com/office/officeart/2005/8/layout/orgChart1"/>
    <dgm:cxn modelId="{0D6C2A6D-CBED-440B-99BA-A09C5F8823AB}" type="presParOf" srcId="{FA27C9BB-728B-4E0F-9E11-90105E05C2A2}" destId="{01BD5FEC-2D27-4C94-A535-C5061BDB13A1}" srcOrd="0" destOrd="0" presId="urn:microsoft.com/office/officeart/2005/8/layout/orgChart1"/>
    <dgm:cxn modelId="{C307D498-66BC-4C0B-A2C1-5EAACD22C4E3}" type="presParOf" srcId="{FA27C9BB-728B-4E0F-9E11-90105E05C2A2}" destId="{C0100022-4A62-4BE4-A816-7505FE7FA8C0}" srcOrd="1" destOrd="0" presId="urn:microsoft.com/office/officeart/2005/8/layout/orgChart1"/>
    <dgm:cxn modelId="{3E7887B7-1F9F-44C0-8ACC-B6E6685FD45E}" type="presParOf" srcId="{D81D1036-C366-4DA4-ABA9-0724B63939BC}" destId="{F35B8290-B98C-49AD-9127-033A577DE9BE}" srcOrd="1" destOrd="0" presId="urn:microsoft.com/office/officeart/2005/8/layout/orgChart1"/>
    <dgm:cxn modelId="{3879B5F8-4CA9-4879-926B-BC2E2FC5F066}" type="presParOf" srcId="{D81D1036-C366-4DA4-ABA9-0724B63939BC}" destId="{EBDFE21A-9673-4CC2-BDA9-47ECFBC7E607}" srcOrd="2" destOrd="0" presId="urn:microsoft.com/office/officeart/2005/8/layout/orgChart1"/>
    <dgm:cxn modelId="{EB0EAF2C-8B9F-46C0-9AB4-970C28E165B8}" type="presParOf" srcId="{8D258F58-6188-4834-97DD-EFD4E06F89EC}" destId="{A8165524-C3A0-443F-BE5E-85EE95AE950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1F51C0-96AD-4F29-AEEE-0DE80FD57655}">
      <dsp:nvSpPr>
        <dsp:cNvPr id="0" name=""/>
        <dsp:cNvSpPr/>
      </dsp:nvSpPr>
      <dsp:spPr>
        <a:xfrm>
          <a:off x="4403724" y="669957"/>
          <a:ext cx="2385635" cy="266013"/>
        </a:xfrm>
        <a:custGeom>
          <a:avLst/>
          <a:gdLst/>
          <a:ahLst/>
          <a:cxnLst/>
          <a:rect l="0" t="0" r="0" b="0"/>
          <a:pathLst>
            <a:path>
              <a:moveTo>
                <a:pt x="0" y="0"/>
              </a:moveTo>
              <a:lnTo>
                <a:pt x="0" y="125749"/>
              </a:lnTo>
              <a:lnTo>
                <a:pt x="2385635" y="125749"/>
              </a:lnTo>
              <a:lnTo>
                <a:pt x="2385635" y="266013"/>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D8293B-870E-4EBD-B0CC-DD23267425B3}">
      <dsp:nvSpPr>
        <dsp:cNvPr id="0" name=""/>
        <dsp:cNvSpPr/>
      </dsp:nvSpPr>
      <dsp:spPr>
        <a:xfrm>
          <a:off x="3869385" y="1618408"/>
          <a:ext cx="200376" cy="1562940"/>
        </a:xfrm>
        <a:custGeom>
          <a:avLst/>
          <a:gdLst/>
          <a:ahLst/>
          <a:cxnLst/>
          <a:rect l="0" t="0" r="0" b="0"/>
          <a:pathLst>
            <a:path>
              <a:moveTo>
                <a:pt x="0" y="0"/>
              </a:moveTo>
              <a:lnTo>
                <a:pt x="0" y="1562940"/>
              </a:lnTo>
              <a:lnTo>
                <a:pt x="200376" y="1562940"/>
              </a:lnTo>
            </a:path>
          </a:pathLst>
        </a:custGeom>
        <a:noFill/>
        <a:ln w="15875"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777CC4-2DED-4C2E-86B2-4F81EE24914E}">
      <dsp:nvSpPr>
        <dsp:cNvPr id="0" name=""/>
        <dsp:cNvSpPr/>
      </dsp:nvSpPr>
      <dsp:spPr>
        <a:xfrm>
          <a:off x="3869385" y="1618408"/>
          <a:ext cx="200376" cy="614489"/>
        </a:xfrm>
        <a:custGeom>
          <a:avLst/>
          <a:gdLst/>
          <a:ahLst/>
          <a:cxnLst/>
          <a:rect l="0" t="0" r="0" b="0"/>
          <a:pathLst>
            <a:path>
              <a:moveTo>
                <a:pt x="0" y="0"/>
              </a:moveTo>
              <a:lnTo>
                <a:pt x="0" y="614489"/>
              </a:lnTo>
              <a:lnTo>
                <a:pt x="200376" y="614489"/>
              </a:lnTo>
            </a:path>
          </a:pathLst>
        </a:custGeom>
        <a:noFill/>
        <a:ln w="15875"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1E5553-569D-4B9E-AC00-8A394670257C}">
      <dsp:nvSpPr>
        <dsp:cNvPr id="0" name=""/>
        <dsp:cNvSpPr/>
      </dsp:nvSpPr>
      <dsp:spPr>
        <a:xfrm>
          <a:off x="4358004" y="669957"/>
          <a:ext cx="91440" cy="280527"/>
        </a:xfrm>
        <a:custGeom>
          <a:avLst/>
          <a:gdLst/>
          <a:ahLst/>
          <a:cxnLst/>
          <a:rect l="0" t="0" r="0" b="0"/>
          <a:pathLst>
            <a:path>
              <a:moveTo>
                <a:pt x="45720" y="0"/>
              </a:moveTo>
              <a:lnTo>
                <a:pt x="45720" y="280527"/>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13AF5F-321D-4718-A312-EF119DB3450E}">
      <dsp:nvSpPr>
        <dsp:cNvPr id="0" name=""/>
        <dsp:cNvSpPr/>
      </dsp:nvSpPr>
      <dsp:spPr>
        <a:xfrm>
          <a:off x="1120841" y="1618408"/>
          <a:ext cx="384817" cy="4248640"/>
        </a:xfrm>
        <a:custGeom>
          <a:avLst/>
          <a:gdLst/>
          <a:ahLst/>
          <a:cxnLst/>
          <a:rect l="0" t="0" r="0" b="0"/>
          <a:pathLst>
            <a:path>
              <a:moveTo>
                <a:pt x="0" y="0"/>
              </a:moveTo>
              <a:lnTo>
                <a:pt x="0" y="4248640"/>
              </a:lnTo>
              <a:lnTo>
                <a:pt x="384817" y="4248640"/>
              </a:lnTo>
            </a:path>
          </a:pathLst>
        </a:custGeom>
        <a:noFill/>
        <a:ln w="15875"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CC1E95-4E89-474E-92C2-22D96AD40AA8}">
      <dsp:nvSpPr>
        <dsp:cNvPr id="0" name=""/>
        <dsp:cNvSpPr/>
      </dsp:nvSpPr>
      <dsp:spPr>
        <a:xfrm>
          <a:off x="1120841" y="1618408"/>
          <a:ext cx="355816" cy="3343730"/>
        </a:xfrm>
        <a:custGeom>
          <a:avLst/>
          <a:gdLst/>
          <a:ahLst/>
          <a:cxnLst/>
          <a:rect l="0" t="0" r="0" b="0"/>
          <a:pathLst>
            <a:path>
              <a:moveTo>
                <a:pt x="0" y="0"/>
              </a:moveTo>
              <a:lnTo>
                <a:pt x="0" y="3343730"/>
              </a:lnTo>
              <a:lnTo>
                <a:pt x="355816" y="3343730"/>
              </a:lnTo>
            </a:path>
          </a:pathLst>
        </a:custGeom>
        <a:noFill/>
        <a:ln w="15875"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AEED14-85B4-4C1C-B668-008046914BB4}">
      <dsp:nvSpPr>
        <dsp:cNvPr id="0" name=""/>
        <dsp:cNvSpPr/>
      </dsp:nvSpPr>
      <dsp:spPr>
        <a:xfrm>
          <a:off x="1120841" y="1618408"/>
          <a:ext cx="302034" cy="2409793"/>
        </a:xfrm>
        <a:custGeom>
          <a:avLst/>
          <a:gdLst/>
          <a:ahLst/>
          <a:cxnLst/>
          <a:rect l="0" t="0" r="0" b="0"/>
          <a:pathLst>
            <a:path>
              <a:moveTo>
                <a:pt x="0" y="0"/>
              </a:moveTo>
              <a:lnTo>
                <a:pt x="0" y="2409793"/>
              </a:lnTo>
              <a:lnTo>
                <a:pt x="302034" y="2409793"/>
              </a:lnTo>
            </a:path>
          </a:pathLst>
        </a:custGeom>
        <a:noFill/>
        <a:ln w="15875"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A0B556-BD8B-4DB4-8000-E18470F1D44F}">
      <dsp:nvSpPr>
        <dsp:cNvPr id="0" name=""/>
        <dsp:cNvSpPr/>
      </dsp:nvSpPr>
      <dsp:spPr>
        <a:xfrm>
          <a:off x="1120841" y="1618408"/>
          <a:ext cx="287514" cy="1490370"/>
        </a:xfrm>
        <a:custGeom>
          <a:avLst/>
          <a:gdLst/>
          <a:ahLst/>
          <a:cxnLst/>
          <a:rect l="0" t="0" r="0" b="0"/>
          <a:pathLst>
            <a:path>
              <a:moveTo>
                <a:pt x="0" y="0"/>
              </a:moveTo>
              <a:lnTo>
                <a:pt x="0" y="1490370"/>
              </a:lnTo>
              <a:lnTo>
                <a:pt x="287514" y="1490370"/>
              </a:lnTo>
            </a:path>
          </a:pathLst>
        </a:custGeom>
        <a:noFill/>
        <a:ln w="15875"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56327E-FA9D-4F12-89EF-7610A7ED9C9D}">
      <dsp:nvSpPr>
        <dsp:cNvPr id="0" name=""/>
        <dsp:cNvSpPr/>
      </dsp:nvSpPr>
      <dsp:spPr>
        <a:xfrm>
          <a:off x="1120841" y="1618408"/>
          <a:ext cx="301620" cy="556433"/>
        </a:xfrm>
        <a:custGeom>
          <a:avLst/>
          <a:gdLst/>
          <a:ahLst/>
          <a:cxnLst/>
          <a:rect l="0" t="0" r="0" b="0"/>
          <a:pathLst>
            <a:path>
              <a:moveTo>
                <a:pt x="0" y="0"/>
              </a:moveTo>
              <a:lnTo>
                <a:pt x="0" y="556433"/>
              </a:lnTo>
              <a:lnTo>
                <a:pt x="301620" y="556433"/>
              </a:lnTo>
            </a:path>
          </a:pathLst>
        </a:custGeom>
        <a:noFill/>
        <a:ln w="15875"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216DED-A12B-4F04-8ADA-AE3283D683BB}">
      <dsp:nvSpPr>
        <dsp:cNvPr id="0" name=""/>
        <dsp:cNvSpPr/>
      </dsp:nvSpPr>
      <dsp:spPr>
        <a:xfrm>
          <a:off x="1655180" y="669957"/>
          <a:ext cx="2748544" cy="280527"/>
        </a:xfrm>
        <a:custGeom>
          <a:avLst/>
          <a:gdLst/>
          <a:ahLst/>
          <a:cxnLst/>
          <a:rect l="0" t="0" r="0" b="0"/>
          <a:pathLst>
            <a:path>
              <a:moveTo>
                <a:pt x="2748544" y="0"/>
              </a:moveTo>
              <a:lnTo>
                <a:pt x="2748544" y="140263"/>
              </a:lnTo>
              <a:lnTo>
                <a:pt x="0" y="140263"/>
              </a:lnTo>
              <a:lnTo>
                <a:pt x="0" y="280527"/>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522970-DB6D-42D8-9129-D5448B008775}">
      <dsp:nvSpPr>
        <dsp:cNvPr id="0" name=""/>
        <dsp:cNvSpPr/>
      </dsp:nvSpPr>
      <dsp:spPr>
        <a:xfrm>
          <a:off x="2773938" y="2034"/>
          <a:ext cx="3259572" cy="667923"/>
        </a:xfrm>
        <a:prstGeom prst="rect">
          <a:avLst/>
        </a:prstGeom>
        <a:gradFill rotWithShape="0">
          <a:gsLst>
            <a:gs pos="0">
              <a:schemeClr val="accent4">
                <a:hueOff val="0"/>
                <a:satOff val="0"/>
                <a:lumOff val="0"/>
                <a:alphaOff val="0"/>
                <a:tint val="65000"/>
                <a:shade val="92000"/>
                <a:satMod val="130000"/>
              </a:schemeClr>
            </a:gs>
            <a:gs pos="45000">
              <a:schemeClr val="accent4">
                <a:hueOff val="0"/>
                <a:satOff val="0"/>
                <a:lumOff val="0"/>
                <a:alphaOff val="0"/>
                <a:tint val="60000"/>
                <a:shade val="99000"/>
                <a:satMod val="120000"/>
              </a:schemeClr>
            </a:gs>
            <a:gs pos="100000">
              <a:schemeClr val="accent4">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Tipos de subtítulos desde la perspectiva lingüística</a:t>
          </a:r>
          <a:endParaRPr lang="es-MX" sz="1800" kern="1200" dirty="0"/>
        </a:p>
      </dsp:txBody>
      <dsp:txXfrm>
        <a:off x="2773938" y="2034"/>
        <a:ext cx="3259572" cy="667923"/>
      </dsp:txXfrm>
    </dsp:sp>
    <dsp:sp modelId="{F41DF860-CD5B-4656-943F-49FCD00ADC52}">
      <dsp:nvSpPr>
        <dsp:cNvPr id="0" name=""/>
        <dsp:cNvSpPr/>
      </dsp:nvSpPr>
      <dsp:spPr>
        <a:xfrm>
          <a:off x="987256" y="950485"/>
          <a:ext cx="1335846" cy="667923"/>
        </a:xfrm>
        <a:prstGeom prst="rect">
          <a:avLst/>
        </a:prstGeom>
        <a:gradFill rotWithShape="0">
          <a:gsLst>
            <a:gs pos="0">
              <a:schemeClr val="accent6">
                <a:hueOff val="0"/>
                <a:satOff val="0"/>
                <a:lumOff val="0"/>
                <a:alphaOff val="0"/>
                <a:tint val="65000"/>
                <a:shade val="92000"/>
                <a:satMod val="130000"/>
              </a:schemeClr>
            </a:gs>
            <a:gs pos="45000">
              <a:schemeClr val="accent6">
                <a:hueOff val="0"/>
                <a:satOff val="0"/>
                <a:lumOff val="0"/>
                <a:alphaOff val="0"/>
                <a:tint val="60000"/>
                <a:shade val="99000"/>
                <a:satMod val="120000"/>
              </a:schemeClr>
            </a:gs>
            <a:gs pos="100000">
              <a:schemeClr val="accent6">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Intra lingüísticos</a:t>
          </a:r>
        </a:p>
      </dsp:txBody>
      <dsp:txXfrm>
        <a:off x="987256" y="950485"/>
        <a:ext cx="1335846" cy="667923"/>
      </dsp:txXfrm>
    </dsp:sp>
    <dsp:sp modelId="{9FD762A8-01F1-4706-9A7F-01FF9269374B}">
      <dsp:nvSpPr>
        <dsp:cNvPr id="0" name=""/>
        <dsp:cNvSpPr/>
      </dsp:nvSpPr>
      <dsp:spPr>
        <a:xfrm>
          <a:off x="1422462" y="1840880"/>
          <a:ext cx="1305696" cy="667923"/>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Para personas con problemas auditivos</a:t>
          </a:r>
        </a:p>
      </dsp:txBody>
      <dsp:txXfrm>
        <a:off x="1422462" y="1840880"/>
        <a:ext cx="1305696" cy="667923"/>
      </dsp:txXfrm>
    </dsp:sp>
    <dsp:sp modelId="{35372C39-2316-4298-984B-380D9E03D5F8}">
      <dsp:nvSpPr>
        <dsp:cNvPr id="0" name=""/>
        <dsp:cNvSpPr/>
      </dsp:nvSpPr>
      <dsp:spPr>
        <a:xfrm>
          <a:off x="1408355" y="2774817"/>
          <a:ext cx="1335846" cy="667923"/>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Para enseñanza de lenguas</a:t>
          </a:r>
        </a:p>
      </dsp:txBody>
      <dsp:txXfrm>
        <a:off x="1408355" y="2774817"/>
        <a:ext cx="1335846" cy="667923"/>
      </dsp:txXfrm>
    </dsp:sp>
    <dsp:sp modelId="{94CD5C87-6BA2-4CB6-92DF-98416958069A}">
      <dsp:nvSpPr>
        <dsp:cNvPr id="0" name=""/>
        <dsp:cNvSpPr/>
      </dsp:nvSpPr>
      <dsp:spPr>
        <a:xfrm>
          <a:off x="1422876" y="3694241"/>
          <a:ext cx="1335846" cy="667923"/>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Para Karaoke</a:t>
          </a:r>
        </a:p>
      </dsp:txBody>
      <dsp:txXfrm>
        <a:off x="1422876" y="3694241"/>
        <a:ext cx="1335846" cy="667923"/>
      </dsp:txXfrm>
    </dsp:sp>
    <dsp:sp modelId="{065D3B59-59D5-4EA3-AF10-6A8CA9D7E141}">
      <dsp:nvSpPr>
        <dsp:cNvPr id="0" name=""/>
        <dsp:cNvSpPr/>
      </dsp:nvSpPr>
      <dsp:spPr>
        <a:xfrm>
          <a:off x="1476657" y="4628178"/>
          <a:ext cx="1653136" cy="667923"/>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Para variantes dialectales de la misma lengua</a:t>
          </a:r>
        </a:p>
      </dsp:txBody>
      <dsp:txXfrm>
        <a:off x="1476657" y="4628178"/>
        <a:ext cx="1653136" cy="667923"/>
      </dsp:txXfrm>
    </dsp:sp>
    <dsp:sp modelId="{B0BE584B-1E09-4117-9C8B-1F4ED9F3A252}">
      <dsp:nvSpPr>
        <dsp:cNvPr id="0" name=""/>
        <dsp:cNvSpPr/>
      </dsp:nvSpPr>
      <dsp:spPr>
        <a:xfrm>
          <a:off x="1505658" y="5533087"/>
          <a:ext cx="1335846" cy="667923"/>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Para noticias</a:t>
          </a:r>
        </a:p>
      </dsp:txBody>
      <dsp:txXfrm>
        <a:off x="1505658" y="5533087"/>
        <a:ext cx="1335846" cy="667923"/>
      </dsp:txXfrm>
    </dsp:sp>
    <dsp:sp modelId="{153E8768-3296-403C-AEC1-A59C01A7200C}">
      <dsp:nvSpPr>
        <dsp:cNvPr id="0" name=""/>
        <dsp:cNvSpPr/>
      </dsp:nvSpPr>
      <dsp:spPr>
        <a:xfrm>
          <a:off x="3735801" y="950485"/>
          <a:ext cx="1335846" cy="667923"/>
        </a:xfrm>
        <a:prstGeom prst="rect">
          <a:avLst/>
        </a:prstGeom>
        <a:gradFill rotWithShape="0">
          <a:gsLst>
            <a:gs pos="0">
              <a:schemeClr val="accent6">
                <a:hueOff val="0"/>
                <a:satOff val="0"/>
                <a:lumOff val="0"/>
                <a:alphaOff val="0"/>
                <a:tint val="65000"/>
                <a:shade val="92000"/>
                <a:satMod val="130000"/>
              </a:schemeClr>
            </a:gs>
            <a:gs pos="45000">
              <a:schemeClr val="accent6">
                <a:hueOff val="0"/>
                <a:satOff val="0"/>
                <a:lumOff val="0"/>
                <a:alphaOff val="0"/>
                <a:tint val="60000"/>
                <a:shade val="99000"/>
                <a:satMod val="120000"/>
              </a:schemeClr>
            </a:gs>
            <a:gs pos="100000">
              <a:schemeClr val="accent6">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Inter lingüísticos</a:t>
          </a:r>
        </a:p>
      </dsp:txBody>
      <dsp:txXfrm>
        <a:off x="3735801" y="950485"/>
        <a:ext cx="1335846" cy="667923"/>
      </dsp:txXfrm>
    </dsp:sp>
    <dsp:sp modelId="{C9BF521A-F665-4FE0-B693-8C234D6EF3B4}">
      <dsp:nvSpPr>
        <dsp:cNvPr id="0" name=""/>
        <dsp:cNvSpPr/>
      </dsp:nvSpPr>
      <dsp:spPr>
        <a:xfrm>
          <a:off x="4069762" y="1898936"/>
          <a:ext cx="1335846" cy="667923"/>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Para personas que pueden oír</a:t>
          </a:r>
        </a:p>
      </dsp:txBody>
      <dsp:txXfrm>
        <a:off x="4069762" y="1898936"/>
        <a:ext cx="1335846" cy="667923"/>
      </dsp:txXfrm>
    </dsp:sp>
    <dsp:sp modelId="{D7FB251C-B085-4019-BE90-EE775C8F84BF}">
      <dsp:nvSpPr>
        <dsp:cNvPr id="0" name=""/>
        <dsp:cNvSpPr/>
      </dsp:nvSpPr>
      <dsp:spPr>
        <a:xfrm>
          <a:off x="4069762" y="2847387"/>
          <a:ext cx="1335846" cy="667923"/>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Para personas con problemas auditivos</a:t>
          </a:r>
        </a:p>
      </dsp:txBody>
      <dsp:txXfrm>
        <a:off x="4069762" y="2847387"/>
        <a:ext cx="1335846" cy="667923"/>
      </dsp:txXfrm>
    </dsp:sp>
    <dsp:sp modelId="{01BD5FEC-2D27-4C94-A535-C5061BDB13A1}">
      <dsp:nvSpPr>
        <dsp:cNvPr id="0" name=""/>
        <dsp:cNvSpPr/>
      </dsp:nvSpPr>
      <dsp:spPr>
        <a:xfrm>
          <a:off x="6121436" y="935971"/>
          <a:ext cx="1335846" cy="667923"/>
        </a:xfrm>
        <a:prstGeom prst="rect">
          <a:avLst/>
        </a:prstGeom>
        <a:gradFill rotWithShape="0">
          <a:gsLst>
            <a:gs pos="0">
              <a:schemeClr val="accent6">
                <a:hueOff val="0"/>
                <a:satOff val="0"/>
                <a:lumOff val="0"/>
                <a:alphaOff val="0"/>
                <a:tint val="65000"/>
                <a:shade val="92000"/>
                <a:satMod val="130000"/>
              </a:schemeClr>
            </a:gs>
            <a:gs pos="45000">
              <a:schemeClr val="accent6">
                <a:hueOff val="0"/>
                <a:satOff val="0"/>
                <a:lumOff val="0"/>
                <a:alphaOff val="0"/>
                <a:tint val="60000"/>
                <a:shade val="99000"/>
                <a:satMod val="120000"/>
              </a:schemeClr>
            </a:gs>
            <a:gs pos="100000">
              <a:schemeClr val="accent6">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Bilingües</a:t>
          </a:r>
          <a:endParaRPr lang="es-MX" sz="1800" kern="1200" dirty="0"/>
        </a:p>
      </dsp:txBody>
      <dsp:txXfrm>
        <a:off x="6121436" y="935971"/>
        <a:ext cx="1335846" cy="66792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8A6802-7DF6-4089-B35C-5C42765CB783}" type="datetimeFigureOut">
              <a:rPr lang="es-MX" smtClean="0"/>
              <a:t>05/09/17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92E008-8C38-499D-8F4C-708F1755A1D1}" type="slidenum">
              <a:rPr lang="es-MX" smtClean="0"/>
              <a:t>‹Nr.›</a:t>
            </a:fld>
            <a:endParaRPr lang="es-MX"/>
          </a:p>
        </p:txBody>
      </p:sp>
    </p:spTree>
    <p:extLst>
      <p:ext uri="{BB962C8B-B14F-4D97-AF65-F5344CB8AC3E}">
        <p14:creationId xmlns:p14="http://schemas.microsoft.com/office/powerpoint/2010/main" val="3239168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4292E008-8C38-499D-8F4C-708F1755A1D1}" type="slidenum">
              <a:rPr lang="es-MX" smtClean="0"/>
              <a:t>1</a:t>
            </a:fld>
            <a:endParaRPr lang="es-MX"/>
          </a:p>
        </p:txBody>
      </p:sp>
    </p:spTree>
    <p:extLst>
      <p:ext uri="{BB962C8B-B14F-4D97-AF65-F5344CB8AC3E}">
        <p14:creationId xmlns:p14="http://schemas.microsoft.com/office/powerpoint/2010/main" val="4103240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Estos son los subtítulos</a:t>
            </a:r>
            <a:r>
              <a:rPr lang="es-MX" baseline="0" dirty="0" smtClean="0"/>
              <a:t> que van dirigidos a las grandes audiencias que no hablan la lengua del producto audiovisual original, y que no suelen añadir detalles para personas con problemas auditivos.</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10</a:t>
            </a:fld>
            <a:endParaRPr lang="es-MX"/>
          </a:p>
        </p:txBody>
      </p:sp>
    </p:spTree>
    <p:extLst>
      <p:ext uri="{BB962C8B-B14F-4D97-AF65-F5344CB8AC3E}">
        <p14:creationId xmlns:p14="http://schemas.microsoft.com/office/powerpoint/2010/main" val="2719513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smtClean="0"/>
              <a:t>Con</a:t>
            </a:r>
            <a:r>
              <a:rPr lang="es-MX" baseline="0" dirty="0" smtClean="0"/>
              <a:t> la aparición del cine, que empezó como imágenes sin sonido, se usaban los llamados Intertítulos, que eran comentarios, explicaciones o diálogos. Se vieron por primera vez en 1903, y el texto se escribía en cartones, se filmaba y se insertaba en la secuencia de los filmes. Después se llamaron “subtítulos” pues se usaban igual que dicho texto en los textos periodísticos o en los libros, y a partir más o menos de 1917 los subtítulos no eran texto “entre imágenes” sino que se empezó a insertar en las imágenes (</a:t>
            </a:r>
            <a:r>
              <a:rPr lang="es-MX" baseline="0" dirty="0" err="1" smtClean="0"/>
              <a:t>Ivarsson</a:t>
            </a:r>
            <a:r>
              <a:rPr lang="es-MX" baseline="0" dirty="0" smtClean="0"/>
              <a:t>, p.9).</a:t>
            </a:r>
          </a:p>
          <a:p>
            <a:pPr marL="0" indent="0">
              <a:buFont typeface="Arial" panose="020B0604020202020204" pitchFamily="34" charset="0"/>
              <a:buNone/>
            </a:pP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11</a:t>
            </a:fld>
            <a:endParaRPr lang="es-MX"/>
          </a:p>
        </p:txBody>
      </p:sp>
    </p:spTree>
    <p:extLst>
      <p:ext uri="{BB962C8B-B14F-4D97-AF65-F5344CB8AC3E}">
        <p14:creationId xmlns:p14="http://schemas.microsoft.com/office/powerpoint/2010/main" val="38787174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050" dirty="0" smtClean="0"/>
              <a:t>Christopher</a:t>
            </a:r>
            <a:r>
              <a:rPr lang="es-MX" sz="1050" baseline="0" dirty="0" smtClean="0"/>
              <a:t> </a:t>
            </a:r>
            <a:r>
              <a:rPr lang="es-MX" sz="1050" dirty="0" err="1" smtClean="0"/>
              <a:t>Titford</a:t>
            </a:r>
            <a:r>
              <a:rPr lang="es-MX" sz="1050" dirty="0" smtClean="0"/>
              <a:t> (1982) (</a:t>
            </a:r>
            <a:r>
              <a:rPr lang="es-MX" sz="1050" baseline="0" dirty="0" smtClean="0"/>
              <a:t>en Martí, p. 129</a:t>
            </a:r>
            <a:r>
              <a:rPr lang="es-MX" sz="1050" dirty="0" smtClean="0"/>
              <a:t>) introdujo la</a:t>
            </a:r>
            <a:r>
              <a:rPr lang="es-MX" sz="1050" baseline="0" dirty="0" smtClean="0"/>
              <a:t> noción de “traducción restringida” para referirse a la subtitulación, modalidad en la que consideraba que los problemas mayores para el traductor surgían de las restricciones producto del propio medio de comunicación. Subrayaba lo siguiente:</a:t>
            </a:r>
          </a:p>
          <a:p>
            <a:pPr marL="171450" indent="-171450">
              <a:buFont typeface="Arial" panose="020B0604020202020204" pitchFamily="34" charset="0"/>
              <a:buChar char="•"/>
            </a:pPr>
            <a:r>
              <a:rPr lang="es-MX" sz="1050" baseline="0" dirty="0" smtClean="0"/>
              <a:t>El hecho de tener que leer los subtítulos supone no poder visualizar libremente la imagen</a:t>
            </a:r>
          </a:p>
          <a:p>
            <a:pPr marL="171450" indent="-171450">
              <a:buFont typeface="Arial" panose="020B0604020202020204" pitchFamily="34" charset="0"/>
              <a:buChar char="•"/>
            </a:pPr>
            <a:r>
              <a:rPr lang="es-MX" sz="1050" baseline="0" dirty="0" smtClean="0"/>
              <a:t>Le generación de los subtítulos implica una serie de consideraciones adicionales relacionadas con la síntesis de información, la “</a:t>
            </a:r>
            <a:r>
              <a:rPr lang="es-MX" sz="1050" baseline="0" dirty="0" err="1" smtClean="0"/>
              <a:t>informatividad</a:t>
            </a:r>
            <a:r>
              <a:rPr lang="es-MX" sz="1050" baseline="0" dirty="0" smtClean="0"/>
              <a:t>” y la necesidad de utilización de un formato adecuado</a:t>
            </a:r>
          </a:p>
          <a:p>
            <a:pPr marL="171450" indent="-171450">
              <a:buFont typeface="Arial" panose="020B0604020202020204" pitchFamily="34" charset="0"/>
              <a:buChar char="•"/>
            </a:pPr>
            <a:r>
              <a:rPr lang="es-MX" sz="1050" baseline="0" dirty="0" smtClean="0"/>
              <a:t>La síntesis de información en subtitulación puede llevar a construir subtítulos poco coherentes y mal cohesionados</a:t>
            </a:r>
          </a:p>
          <a:p>
            <a:pPr marL="171450" indent="-171450">
              <a:buFont typeface="Arial" panose="020B0604020202020204" pitchFamily="34" charset="0"/>
              <a:buChar char="•"/>
            </a:pPr>
            <a:r>
              <a:rPr lang="es-MX" sz="1050" baseline="0" dirty="0" smtClean="0"/>
              <a:t>Los subtítulos deben recoger, además, las referencias lingüísticas de objetos icónicos en la pantalla</a:t>
            </a:r>
          </a:p>
          <a:p>
            <a:pPr marL="171450" indent="-171450">
              <a:buFont typeface="Arial" panose="020B0604020202020204" pitchFamily="34" charset="0"/>
              <a:buChar char="•"/>
            </a:pPr>
            <a:r>
              <a:rPr lang="es-MX" sz="1050" baseline="0" dirty="0" smtClean="0"/>
              <a:t>La capacidad de lectura de los subtítulos por parte de los espectadores:, los subtítulos podrían estar menos tiempo en pantalla, porque el ojo humano es capaz de leer más rápido según se ha observado en diversos estudios.</a:t>
            </a:r>
          </a:p>
          <a:p>
            <a:pPr marL="0" indent="0">
              <a:buFont typeface="Arial" panose="020B0604020202020204" pitchFamily="34" charset="0"/>
              <a:buNone/>
            </a:pPr>
            <a:endParaRPr lang="es-MX" sz="1050" baseline="0" dirty="0" smtClean="0"/>
          </a:p>
          <a:p>
            <a:pPr marL="0" indent="0">
              <a:buFont typeface="Arial" panose="020B0604020202020204" pitchFamily="34" charset="0"/>
              <a:buNone/>
            </a:pPr>
            <a:r>
              <a:rPr lang="es-MX" sz="1050" baseline="0" dirty="0" smtClean="0"/>
              <a:t>Otros autores han dado otros nombres a la traducción en la que hay varios códigos, además del lingüístico, como es en el caso de las canciones, cine, cómics, etc. </a:t>
            </a:r>
            <a:r>
              <a:rPr lang="es-MX" sz="1050" baseline="0" dirty="0" err="1" smtClean="0"/>
              <a:t>Roman</a:t>
            </a:r>
            <a:r>
              <a:rPr lang="es-MX" sz="1050" baseline="0" dirty="0" smtClean="0"/>
              <a:t> Jakobson la denomina “traducción intersemiótica” (</a:t>
            </a:r>
            <a:r>
              <a:rPr lang="es-MX" sz="1050" i="1" baseline="0" dirty="0" err="1" smtClean="0"/>
              <a:t>intersemiotic</a:t>
            </a:r>
            <a:r>
              <a:rPr lang="es-MX" sz="1050" i="1" baseline="0" dirty="0" smtClean="0"/>
              <a:t> </a:t>
            </a:r>
            <a:r>
              <a:rPr lang="es-MX" sz="1050" i="1" baseline="0" dirty="0" err="1" smtClean="0"/>
              <a:t>translation</a:t>
            </a:r>
            <a:r>
              <a:rPr lang="es-MX" sz="1050" i="0" baseline="0" dirty="0" smtClean="0"/>
              <a:t>), Roberto Mayoral la llama “traducción subordinada”.</a:t>
            </a:r>
            <a:endParaRPr lang="es-MX" sz="1050"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12</a:t>
            </a:fld>
            <a:endParaRPr lang="es-MX"/>
          </a:p>
        </p:txBody>
      </p:sp>
    </p:spTree>
    <p:extLst>
      <p:ext uri="{BB962C8B-B14F-4D97-AF65-F5344CB8AC3E}">
        <p14:creationId xmlns:p14="http://schemas.microsoft.com/office/powerpoint/2010/main" val="278300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050" dirty="0" smtClean="0"/>
              <a:t>Mayoral, Kelly,</a:t>
            </a:r>
            <a:r>
              <a:rPr lang="es-MX" sz="1050" baseline="0" dirty="0" smtClean="0"/>
              <a:t> Gallardo, (p.359) definen la sincronía como la coincidencia en el tiempo de diversos medios y canales para comunicar el mismo mensaje. Los autores clasifican la sincronía en 5 tipos:</a:t>
            </a:r>
          </a:p>
          <a:p>
            <a:pPr marL="171450" indent="-171450">
              <a:buFont typeface="Arial" panose="020B0604020202020204" pitchFamily="34" charset="0"/>
              <a:buChar char="•"/>
            </a:pPr>
            <a:r>
              <a:rPr lang="es-MX" sz="1050" baseline="0" dirty="0" smtClean="0"/>
              <a:t>Sincronía temporal: es la coincidencia en el tiempo de diferentes elementos que comunican el mismo segmento informativo; en el caso de la subtitulación, cada fragmento del texto meta (escrito) debe mostrarse en la pantalla al mismo tiempo que aparece su contraparte en el texto origen (oral).</a:t>
            </a:r>
          </a:p>
          <a:p>
            <a:pPr marL="171450" indent="-171450">
              <a:buFont typeface="Arial" panose="020B0604020202020204" pitchFamily="34" charset="0"/>
              <a:buChar char="•"/>
            </a:pPr>
            <a:r>
              <a:rPr lang="es-MX" sz="1050" baseline="0" dirty="0" smtClean="0"/>
              <a:t>Sincronía espacial: el espacio que ocupa el texto meta debe ser el mismo que el que ocupaba el texto origen, como sucede en los carteles publicitarios o en las tiras cómicas.</a:t>
            </a:r>
          </a:p>
          <a:p>
            <a:pPr marL="171450" indent="-171450">
              <a:buFont typeface="Arial" panose="020B0604020202020204" pitchFamily="34" charset="0"/>
              <a:buChar char="•"/>
            </a:pPr>
            <a:r>
              <a:rPr lang="es-MX" sz="1050" baseline="0" dirty="0" smtClean="0"/>
              <a:t>Sincronía de contenido: el texto traducido no puede contradecir el mensaje que se transmite por los diferentes canales (visual, auditivo, etc.). </a:t>
            </a:r>
          </a:p>
          <a:p>
            <a:pPr marL="171450" indent="-171450">
              <a:buFont typeface="Arial" panose="020B0604020202020204" pitchFamily="34" charset="0"/>
              <a:buChar char="•"/>
            </a:pPr>
            <a:r>
              <a:rPr lang="es-MX" sz="1050" baseline="0" dirty="0" smtClean="0"/>
              <a:t>Sincronía fonética: es la coincidencia de elementos sonoros del texto oral meta con los movimientos articulatorios de los personajes en la lengua original, y esto es particularmente necesario en el doblaje, no en la subtitulación.</a:t>
            </a:r>
          </a:p>
          <a:p>
            <a:pPr marL="171450" indent="-171450">
              <a:buFont typeface="Arial" panose="020B0604020202020204" pitchFamily="34" charset="0"/>
              <a:buChar char="•"/>
            </a:pPr>
            <a:r>
              <a:rPr lang="es-MX" sz="1050" baseline="0" dirty="0" smtClean="0"/>
              <a:t>Sincronía de personaje: se refiere a la armonía entre las palabras, la voz, la expresión corporal, la imagen y el papel de los personajes.</a:t>
            </a:r>
          </a:p>
          <a:p>
            <a:pPr marL="171450" indent="-171450">
              <a:buFont typeface="Arial" panose="020B0604020202020204" pitchFamily="34" charset="0"/>
              <a:buChar char="•"/>
            </a:pPr>
            <a:r>
              <a:rPr lang="es-MX" sz="1050" baseline="0" dirty="0" smtClean="0"/>
              <a:t>Asincronía: la ausencia de sincronía provoca “ruido”. Por ejemplo, cuando un subtítulo no corresponde a la imagen que se muestra en pantalla, entonces hay “ruido” que entorpece la decodificación del mensaje (p. 362)</a:t>
            </a:r>
          </a:p>
          <a:p>
            <a:pPr marL="171450" indent="-171450">
              <a:buFont typeface="Arial" panose="020B0604020202020204" pitchFamily="34" charset="0"/>
              <a:buChar char="•"/>
            </a:pPr>
            <a:r>
              <a:rPr lang="es-MX" sz="1050" baseline="0" dirty="0" smtClean="0"/>
              <a:t>En el caso del subtitulaje, estos mismos autores indican que se requiere sincronía temporal, espacial y de contenido, pero no fonética ni de personaje (p. 364)</a:t>
            </a:r>
          </a:p>
          <a:p>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13</a:t>
            </a:fld>
            <a:endParaRPr lang="es-MX"/>
          </a:p>
        </p:txBody>
      </p:sp>
    </p:spTree>
    <p:extLst>
      <p:ext uri="{BB962C8B-B14F-4D97-AF65-F5344CB8AC3E}">
        <p14:creationId xmlns:p14="http://schemas.microsoft.com/office/powerpoint/2010/main" val="19806296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Diversos autores han hecho propuestas y estudios</a:t>
            </a:r>
            <a:r>
              <a:rPr lang="es-MX" baseline="0" dirty="0" smtClean="0"/>
              <a:t> respecto a los parámetros del subtitulado, entre ellos están </a:t>
            </a:r>
            <a:r>
              <a:rPr lang="es-MX" baseline="0" dirty="0" err="1" smtClean="0"/>
              <a:t>Gottlieb</a:t>
            </a:r>
            <a:r>
              <a:rPr lang="es-MX" baseline="0" dirty="0" smtClean="0"/>
              <a:t> (1997), </a:t>
            </a:r>
            <a:r>
              <a:rPr lang="es-MX" baseline="0" dirty="0" err="1" smtClean="0"/>
              <a:t>Ivarsson</a:t>
            </a:r>
            <a:r>
              <a:rPr lang="es-MX" baseline="0" dirty="0" smtClean="0"/>
              <a:t> y </a:t>
            </a:r>
            <a:r>
              <a:rPr lang="es-MX" baseline="0" dirty="0" err="1" smtClean="0"/>
              <a:t>Carrol</a:t>
            </a:r>
            <a:r>
              <a:rPr lang="es-MX" baseline="0" dirty="0" smtClean="0"/>
              <a:t> (1998) y </a:t>
            </a:r>
            <a:r>
              <a:rPr lang="es-MX" baseline="0" dirty="0" err="1" smtClean="0"/>
              <a:t>Karamitroglou</a:t>
            </a:r>
            <a:r>
              <a:rPr lang="es-MX" baseline="0" dirty="0" smtClean="0"/>
              <a:t> (1997). Aquí retomamos la propuesta de Fotios </a:t>
            </a:r>
            <a:r>
              <a:rPr lang="es-MX" baseline="0" dirty="0" err="1" smtClean="0"/>
              <a:t>Karamitroglou</a:t>
            </a:r>
            <a:r>
              <a:rPr lang="es-MX" baseline="0" dirty="0" smtClean="0"/>
              <a:t> para hablar de los aspectos técnicos de los subtítulos, disponible en extenso en internet en su artículo “A </a:t>
            </a:r>
            <a:r>
              <a:rPr lang="es-MX" baseline="0" dirty="0" err="1" smtClean="0"/>
              <a:t>Proposed</a:t>
            </a:r>
            <a:r>
              <a:rPr lang="es-MX" baseline="0" dirty="0" smtClean="0"/>
              <a:t> Set of </a:t>
            </a:r>
            <a:r>
              <a:rPr lang="es-MX" baseline="0" dirty="0" err="1" smtClean="0"/>
              <a:t>Subtitling</a:t>
            </a:r>
            <a:r>
              <a:rPr lang="es-MX" baseline="0" dirty="0" smtClean="0"/>
              <a:t> </a:t>
            </a:r>
            <a:r>
              <a:rPr lang="es-MX" baseline="0" dirty="0" err="1" smtClean="0"/>
              <a:t>Standards</a:t>
            </a:r>
            <a:r>
              <a:rPr lang="es-MX" baseline="0" dirty="0" smtClean="0"/>
              <a:t> in </a:t>
            </a:r>
            <a:r>
              <a:rPr lang="es-MX" baseline="0" dirty="0" err="1" smtClean="0"/>
              <a:t>Europe</a:t>
            </a:r>
            <a:r>
              <a:rPr lang="es-MX" baseline="0" dirty="0" smtClean="0"/>
              <a:t>”. Se recomienda pedir a los estudiantes que lo descarguen o impriman para que sea un referente de estudio.</a:t>
            </a:r>
          </a:p>
          <a:p>
            <a:r>
              <a:rPr lang="es-MX" baseline="0" dirty="0" smtClean="0"/>
              <a:t>En esta diapositiva se presenta un cuadro que resume lo que se va a presentar a partir de aquí.</a:t>
            </a:r>
          </a:p>
          <a:p>
            <a:endParaRPr lang="es-MX" baseline="0" dirty="0" smtClean="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14</a:t>
            </a:fld>
            <a:endParaRPr lang="es-MX"/>
          </a:p>
        </p:txBody>
      </p:sp>
    </p:spTree>
    <p:extLst>
      <p:ext uri="{BB962C8B-B14F-4D97-AF65-F5344CB8AC3E}">
        <p14:creationId xmlns:p14="http://schemas.microsoft.com/office/powerpoint/2010/main" val="3328206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Los subtítulos deben estar en la parte inferior de la pantalla, de manera que se encuentren en la parte de la pantalla donde las acción es de menor importancia para la apreciación estética del filme. La línea más baja de los subtítulos debiera estar al menos 1/12 del largo de la pantalla por encima del límite inferior, para que la vista del espectador no tenga que viajar gran distancia hasta la parta más baja de la pantalla para leer. También debe haber espacio horizontal para que la vista del espectador no viaje de lado a lado para leer el subtítulo. Para esto, espacio de al menos 1/12 del ancho de la pantalla debe quedar libre a la izquierda, antes de insertar el primer </a:t>
            </a:r>
            <a:r>
              <a:rPr lang="es-ES" sz="1200" kern="1200" dirty="0" err="1" smtClean="0">
                <a:solidFill>
                  <a:schemeClr val="tx1"/>
                </a:solidFill>
                <a:effectLst/>
                <a:latin typeface="+mn-lt"/>
                <a:ea typeface="+mn-ea"/>
                <a:cs typeface="+mn-cs"/>
              </a:rPr>
              <a:t>caracter</a:t>
            </a:r>
            <a:r>
              <a:rPr lang="es-ES" sz="1200" kern="1200" dirty="0" smtClean="0">
                <a:solidFill>
                  <a:schemeClr val="tx1"/>
                </a:solidFill>
                <a:effectLst/>
                <a:latin typeface="+mn-lt"/>
                <a:ea typeface="+mn-ea"/>
                <a:cs typeface="+mn-cs"/>
              </a:rPr>
              <a:t>, e igualmente la misma distancia después del último </a:t>
            </a:r>
            <a:r>
              <a:rPr lang="es-ES" sz="1200" kern="1200" dirty="0" err="1" smtClean="0">
                <a:solidFill>
                  <a:schemeClr val="tx1"/>
                </a:solidFill>
                <a:effectLst/>
                <a:latin typeface="+mn-lt"/>
                <a:ea typeface="+mn-ea"/>
                <a:cs typeface="+mn-cs"/>
              </a:rPr>
              <a:t>caracter</a:t>
            </a:r>
            <a:r>
              <a:rPr lang="es-ES" sz="1200" kern="1200" dirty="0" smtClean="0">
                <a:solidFill>
                  <a:schemeClr val="tx1"/>
                </a:solidFill>
                <a:effectLst/>
                <a:latin typeface="+mn-lt"/>
                <a:ea typeface="+mn-ea"/>
                <a:cs typeface="+mn-cs"/>
              </a:rPr>
              <a:t> de cada línea del subtítulo. Los subtítulos pueden situarse en la parte alta de la pantalla solamente cuando hay imágenes o escritos de importancia para la comprensión y disfrute del producto en el espacio en el que normalmente se sitúan los subtítulos</a:t>
            </a:r>
            <a:r>
              <a:rPr lang="es-ES" sz="1200" kern="1200" baseline="0" dirty="0" smtClean="0">
                <a:solidFill>
                  <a:schemeClr val="tx1"/>
                </a:solidFill>
                <a:effectLst/>
                <a:latin typeface="+mn-lt"/>
                <a:ea typeface="+mn-ea"/>
                <a:cs typeface="+mn-cs"/>
              </a:rPr>
              <a:t> (</a:t>
            </a:r>
            <a:r>
              <a:rPr lang="es-ES" sz="1200" kern="1200" baseline="0" dirty="0" err="1" smtClean="0">
                <a:solidFill>
                  <a:schemeClr val="tx1"/>
                </a:solidFill>
                <a:effectLst/>
                <a:latin typeface="+mn-lt"/>
                <a:ea typeface="+mn-ea"/>
                <a:cs typeface="+mn-cs"/>
              </a:rPr>
              <a:t>Karamitroglou</a:t>
            </a:r>
            <a:r>
              <a:rPr lang="es-ES" sz="1200" kern="1200" baseline="0" dirty="0" smtClean="0">
                <a:solidFill>
                  <a:schemeClr val="tx1"/>
                </a:solidFill>
                <a:effectLst/>
                <a:latin typeface="+mn-lt"/>
                <a:ea typeface="+mn-ea"/>
                <a:cs typeface="+mn-cs"/>
              </a:rPr>
              <a:t>, 1997)</a:t>
            </a:r>
            <a:endParaRPr lang="es-MX" sz="1200"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4292E008-8C38-499D-8F4C-708F1755A1D1}" type="slidenum">
              <a:rPr lang="es-MX" smtClean="0"/>
              <a:t>15</a:t>
            </a:fld>
            <a:endParaRPr lang="es-MX"/>
          </a:p>
        </p:txBody>
      </p:sp>
    </p:spTree>
    <p:extLst>
      <p:ext uri="{BB962C8B-B14F-4D97-AF65-F5344CB8AC3E}">
        <p14:creationId xmlns:p14="http://schemas.microsoft.com/office/powerpoint/2010/main" val="3688485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deberían presentar máximo dos líneas</a:t>
            </a:r>
            <a:r>
              <a:rPr lang="es-MX" baseline="0" dirty="0" smtClean="0"/>
              <a:t> de subtítulo a la vez, ya que con esto se garantiza que no se ocupe más de 2/12 de la pantalla. Cuando se trate de un subtítulo de una sola línea, debiera estar en la línea inferior para minimizar la interferencia con la acción de las imágenes (</a:t>
            </a:r>
            <a:r>
              <a:rPr lang="es-MX" baseline="0" dirty="0" err="1" smtClean="0"/>
              <a:t>Karamitroglou</a:t>
            </a:r>
            <a:r>
              <a:rPr lang="es-MX" baseline="0" dirty="0" smtClean="0"/>
              <a:t>, 1997).</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16</a:t>
            </a:fld>
            <a:endParaRPr lang="es-MX"/>
          </a:p>
        </p:txBody>
      </p:sp>
    </p:spTree>
    <p:extLst>
      <p:ext uri="{BB962C8B-B14F-4D97-AF65-F5344CB8AC3E}">
        <p14:creationId xmlns:p14="http://schemas.microsoft.com/office/powerpoint/2010/main" val="24827565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subtítulo</a:t>
            </a:r>
            <a:r>
              <a:rPr lang="es-MX" baseline="0" dirty="0" smtClean="0"/>
              <a:t> debe centrarse, ya que la mayor parte de la acción sucede hacia el centro de la pantalla, y así la vista del espectador debe viajar una distancia más corta para leer los subtítulos (</a:t>
            </a:r>
            <a:r>
              <a:rPr lang="es-MX" baseline="0" dirty="0" err="1" smtClean="0"/>
              <a:t>Karamitroglou</a:t>
            </a:r>
            <a:r>
              <a:rPr lang="es-MX" baseline="0" dirty="0" smtClean="0"/>
              <a:t>, 1997).</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17</a:t>
            </a:fld>
            <a:endParaRPr lang="es-MX"/>
          </a:p>
        </p:txBody>
      </p:sp>
    </p:spTree>
    <p:extLst>
      <p:ext uri="{BB962C8B-B14F-4D97-AF65-F5344CB8AC3E}">
        <p14:creationId xmlns:p14="http://schemas.microsoft.com/office/powerpoint/2010/main" val="11131022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Cada línea de subtítulo debería tener alrededor de 35 caracteres </a:t>
            </a:r>
            <a:r>
              <a:rPr lang="es-MX" u="sng" dirty="0" smtClean="0"/>
              <a:t>por línea</a:t>
            </a:r>
            <a:r>
              <a:rPr lang="es-MX" dirty="0" smtClean="0"/>
              <a:t>, pero</a:t>
            </a:r>
            <a:r>
              <a:rPr lang="es-MX" baseline="0" dirty="0" smtClean="0"/>
              <a:t> si se ponen cerca de 40 caracteres, o más, la legibilidad disminuye. Recordando que los espacios, signos de puntuación y letras, todos cuentan como caracteres.</a:t>
            </a:r>
          </a:p>
          <a:p>
            <a:pPr marL="171450" indent="-171450">
              <a:buFont typeface="Arial" panose="020B0604020202020204" pitchFamily="34" charset="0"/>
              <a:buChar char="•"/>
            </a:pPr>
            <a:r>
              <a:rPr lang="es-MX" baseline="0" dirty="0" smtClean="0"/>
              <a:t>¿Cuántos caracteres tiene este subtítulo? Que los cuenten los estudiantes, son 50. En este caso se debió segmentar el subtítulo para que quedara de la siguiente forma:</a:t>
            </a:r>
          </a:p>
          <a:p>
            <a:r>
              <a:rPr lang="es-MX" b="1" baseline="0" dirty="0" smtClean="0"/>
              <a:t>	¿Estás diciendo que puedes</a:t>
            </a:r>
          </a:p>
          <a:p>
            <a:r>
              <a:rPr lang="es-MX" b="1" baseline="0" dirty="0" smtClean="0"/>
              <a:t>	comer eso de un bocado?</a:t>
            </a:r>
          </a:p>
          <a:p>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18</a:t>
            </a:fld>
            <a:endParaRPr lang="es-MX"/>
          </a:p>
        </p:txBody>
      </p:sp>
    </p:spTree>
    <p:extLst>
      <p:ext uri="{BB962C8B-B14F-4D97-AF65-F5344CB8AC3E}">
        <p14:creationId xmlns:p14="http://schemas.microsoft.com/office/powerpoint/2010/main" val="40968874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recomienda usar</a:t>
            </a:r>
            <a:r>
              <a:rPr lang="es-MX" baseline="0" dirty="0" smtClean="0"/>
              <a:t> fuentes legibles, que eviten “adornos” que van a añadir dificultad para la lectura. Fuentes como la </a:t>
            </a:r>
            <a:r>
              <a:rPr lang="es-MX" baseline="0" dirty="0" err="1" smtClean="0"/>
              <a:t>Helvetica</a:t>
            </a:r>
            <a:r>
              <a:rPr lang="es-MX" baseline="0" dirty="0" smtClean="0"/>
              <a:t> y Arial son adecuadas. Además hay que evitar las tipografías </a:t>
            </a:r>
            <a:r>
              <a:rPr lang="es-MX" baseline="0" dirty="0" err="1" smtClean="0"/>
              <a:t>monospace</a:t>
            </a:r>
            <a:r>
              <a:rPr lang="es-MX" baseline="0" dirty="0" smtClean="0"/>
              <a:t> (que son las que se usaban en las máquinas de escribir, es decir con un poco de espacio extra entre letras) porque son menos legibles a distancia y aumentan el espacio que ocupan en pantalla.</a:t>
            </a:r>
          </a:p>
          <a:p>
            <a:pPr marL="171450" indent="-171450">
              <a:buFont typeface="Arial" panose="020B0604020202020204" pitchFamily="34" charset="0"/>
              <a:buChar char="•"/>
            </a:pPr>
            <a:r>
              <a:rPr lang="es-MX" baseline="0" dirty="0" smtClean="0"/>
              <a:t>En estos dos ejemplos, puede apreciarse cómo la toma de pantalla superior tienen una fuente pequeña, y más alejada del estilo de Arial o Helvética, y eso la hace más difícil de leer.</a:t>
            </a:r>
          </a:p>
          <a:p>
            <a:pPr marL="171450" indent="-171450">
              <a:buFont typeface="Arial" panose="020B0604020202020204" pitchFamily="34" charset="0"/>
              <a:buChar char="•"/>
            </a:pPr>
            <a:r>
              <a:rPr lang="es-MX" baseline="0" dirty="0" smtClean="0"/>
              <a:t>Por otro lado la toma inferior, tiene un tipo de letra más legible y de mayor tamaño, tal como se recomienda.</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19</a:t>
            </a:fld>
            <a:endParaRPr lang="es-MX"/>
          </a:p>
        </p:txBody>
      </p:sp>
    </p:spTree>
    <p:extLst>
      <p:ext uri="{BB962C8B-B14F-4D97-AF65-F5344CB8AC3E}">
        <p14:creationId xmlns:p14="http://schemas.microsoft.com/office/powerpoint/2010/main" val="4281131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4292E008-8C38-499D-8F4C-708F1755A1D1}" type="slidenum">
              <a:rPr lang="es-MX" smtClean="0"/>
              <a:t>2</a:t>
            </a:fld>
            <a:endParaRPr lang="es-MX"/>
          </a:p>
        </p:txBody>
      </p:sp>
    </p:spTree>
    <p:extLst>
      <p:ext uri="{BB962C8B-B14F-4D97-AF65-F5344CB8AC3E}">
        <p14:creationId xmlns:p14="http://schemas.microsoft.com/office/powerpoint/2010/main" val="25043261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Este</a:t>
            </a:r>
            <a:r>
              <a:rPr lang="es-MX" baseline="0" dirty="0" smtClean="0"/>
              <a:t> aspecto, </a:t>
            </a:r>
            <a:r>
              <a:rPr lang="es-MX" baseline="0" dirty="0" err="1" smtClean="0"/>
              <a:t>Karamitroglou</a:t>
            </a:r>
            <a:r>
              <a:rPr lang="es-MX" baseline="0" dirty="0" smtClean="0"/>
              <a:t> lo aclara como sigue: “</a:t>
            </a:r>
            <a:r>
              <a:rPr lang="en-GB" sz="1200" kern="1200" dirty="0" smtClean="0">
                <a:solidFill>
                  <a:schemeClr val="tx1"/>
                </a:solidFill>
                <a:effectLst/>
                <a:latin typeface="+mn-lt"/>
                <a:ea typeface="+mn-ea"/>
                <a:cs typeface="+mn-cs"/>
              </a:rPr>
              <a:t>Type characters should be coloured pale white (not “snow-bright” white) because a too flashy pigment would render them tiring to the viewers’ eye. They should also be presented against a grey, see-through “ghost box” rather than in a contoured format (surrounded by a shadowed edge) since it has been proven that it easier for the eye to read against a fixed rather than a varying/moving background. In addition, the colour of the “ghost box” (grey) is both neutral to the eye and gives the impression that it does not entirely block the background image”.</a:t>
            </a:r>
          </a:p>
          <a:p>
            <a:pPr marL="171450" indent="-171450">
              <a:buFont typeface="Arial" panose="020B0604020202020204" pitchFamily="34" charset="0"/>
              <a:buChar char="•"/>
            </a:pPr>
            <a:r>
              <a:rPr lang="en-GB" sz="1200" kern="1200" dirty="0" err="1" smtClean="0">
                <a:solidFill>
                  <a:schemeClr val="tx1"/>
                </a:solidFill>
                <a:effectLst/>
                <a:latin typeface="+mn-lt"/>
                <a:ea typeface="+mn-ea"/>
                <a:cs typeface="+mn-cs"/>
              </a:rPr>
              <a:t>Aquí</a:t>
            </a:r>
            <a:r>
              <a:rPr lang="en-GB" sz="1200" kern="1200" dirty="0" smtClean="0">
                <a:solidFill>
                  <a:schemeClr val="tx1"/>
                </a:solidFill>
                <a:effectLst/>
                <a:latin typeface="+mn-lt"/>
                <a:ea typeface="+mn-ea"/>
                <a:cs typeface="+mn-cs"/>
              </a:rPr>
              <a:t> se </a:t>
            </a:r>
            <a:r>
              <a:rPr lang="en-GB" sz="1200" kern="1200" dirty="0" err="1" smtClean="0">
                <a:solidFill>
                  <a:schemeClr val="tx1"/>
                </a:solidFill>
                <a:effectLst/>
                <a:latin typeface="+mn-lt"/>
                <a:ea typeface="+mn-ea"/>
                <a:cs typeface="+mn-cs"/>
              </a:rPr>
              <a:t>presenta</a:t>
            </a:r>
            <a:r>
              <a:rPr lang="en-GB" sz="1200" kern="1200" baseline="0" dirty="0" smtClean="0">
                <a:solidFill>
                  <a:schemeClr val="tx1"/>
                </a:solidFill>
                <a:effectLst/>
                <a:latin typeface="+mn-lt"/>
                <a:ea typeface="+mn-ea"/>
                <a:cs typeface="+mn-cs"/>
              </a:rPr>
              <a:t> un </a:t>
            </a:r>
            <a:r>
              <a:rPr lang="en-GB" sz="1200" kern="1200" baseline="0" dirty="0" err="1" smtClean="0">
                <a:solidFill>
                  <a:schemeClr val="tx1"/>
                </a:solidFill>
                <a:effectLst/>
                <a:latin typeface="+mn-lt"/>
                <a:ea typeface="+mn-ea"/>
                <a:cs typeface="+mn-cs"/>
              </a:rPr>
              <a:t>ejemplo</a:t>
            </a:r>
            <a:r>
              <a:rPr lang="en-GB" sz="1200" kern="1200" baseline="0" dirty="0" smtClean="0">
                <a:solidFill>
                  <a:schemeClr val="tx1"/>
                </a:solidFill>
                <a:effectLst/>
                <a:latin typeface="+mn-lt"/>
                <a:ea typeface="+mn-ea"/>
                <a:cs typeface="+mn-cs"/>
              </a:rPr>
              <a:t> con </a:t>
            </a:r>
            <a:r>
              <a:rPr lang="en-GB" sz="1200" kern="1200" baseline="0" dirty="0" err="1" smtClean="0">
                <a:solidFill>
                  <a:schemeClr val="tx1"/>
                </a:solidFill>
                <a:effectLst/>
                <a:latin typeface="+mn-lt"/>
                <a:ea typeface="+mn-ea"/>
                <a:cs typeface="+mn-cs"/>
              </a:rPr>
              <a:t>cada</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una</a:t>
            </a:r>
            <a:r>
              <a:rPr lang="en-GB" sz="1200" kern="1200" baseline="0" dirty="0" smtClean="0">
                <a:solidFill>
                  <a:schemeClr val="tx1"/>
                </a:solidFill>
                <a:effectLst/>
                <a:latin typeface="+mn-lt"/>
                <a:ea typeface="+mn-ea"/>
                <a:cs typeface="+mn-cs"/>
              </a:rPr>
              <a:t> de </a:t>
            </a:r>
            <a:r>
              <a:rPr lang="en-GB" sz="1200" kern="1200" baseline="0" dirty="0" err="1" smtClean="0">
                <a:solidFill>
                  <a:schemeClr val="tx1"/>
                </a:solidFill>
                <a:effectLst/>
                <a:latin typeface="+mn-lt"/>
                <a:ea typeface="+mn-ea"/>
                <a:cs typeface="+mn-cs"/>
              </a:rPr>
              <a:t>las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opciones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adecuadas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que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maneja</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nuestro</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autor</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color</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amarillo</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color</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blanco</a:t>
            </a:r>
            <a:r>
              <a:rPr lang="en-GB" sz="1200" kern="1200" baseline="0" dirty="0" smtClean="0">
                <a:solidFill>
                  <a:schemeClr val="tx1"/>
                </a:solidFill>
                <a:effectLst/>
                <a:latin typeface="+mn-lt"/>
                <a:ea typeface="+mn-ea"/>
                <a:cs typeface="+mn-cs"/>
              </a:rPr>
              <a:t>, y con un </a:t>
            </a:r>
            <a:r>
              <a:rPr lang="en-GB" sz="1200" kern="1200" baseline="0" dirty="0" err="1" smtClean="0">
                <a:solidFill>
                  <a:schemeClr val="tx1"/>
                </a:solidFill>
                <a:effectLst/>
                <a:latin typeface="+mn-lt"/>
                <a:ea typeface="+mn-ea"/>
                <a:cs typeface="+mn-cs"/>
              </a:rPr>
              <a:t>recuadro</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gris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traslúcido</a:t>
            </a:r>
            <a:r>
              <a:rPr lang="en-GB" sz="1200" kern="1200" baseline="0" dirty="0" smtClean="0">
                <a:solidFill>
                  <a:schemeClr val="tx1"/>
                </a:solidFill>
                <a:effectLst/>
                <a:latin typeface="+mn-lt"/>
                <a:ea typeface="+mn-ea"/>
                <a:cs typeface="+mn-cs"/>
              </a:rPr>
              <a:t>.</a:t>
            </a:r>
          </a:p>
          <a:p>
            <a:pPr marL="171450" indent="-171450">
              <a:buFont typeface="Arial" panose="020B0604020202020204" pitchFamily="34" charset="0"/>
              <a:buChar char="•"/>
            </a:pPr>
            <a:r>
              <a:rPr lang="en-GB" sz="1200" kern="1200" baseline="0" dirty="0" err="1" smtClean="0">
                <a:solidFill>
                  <a:schemeClr val="tx1"/>
                </a:solidFill>
                <a:effectLst/>
                <a:latin typeface="+mn-lt"/>
                <a:ea typeface="+mn-ea"/>
                <a:cs typeface="+mn-cs"/>
              </a:rPr>
              <a:t>Puede</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comentarse</a:t>
            </a:r>
            <a:r>
              <a:rPr lang="en-GB" sz="1200" kern="1200" baseline="0" dirty="0" smtClean="0">
                <a:solidFill>
                  <a:schemeClr val="tx1"/>
                </a:solidFill>
                <a:effectLst/>
                <a:latin typeface="+mn-lt"/>
                <a:ea typeface="+mn-ea"/>
                <a:cs typeface="+mn-cs"/>
              </a:rPr>
              <a:t> con los </a:t>
            </a:r>
            <a:r>
              <a:rPr lang="en-GB" sz="1200" kern="1200" baseline="0" dirty="0" err="1" smtClean="0">
                <a:solidFill>
                  <a:schemeClr val="tx1"/>
                </a:solidFill>
                <a:effectLst/>
                <a:latin typeface="+mn-lt"/>
                <a:ea typeface="+mn-ea"/>
                <a:cs typeface="+mn-cs"/>
              </a:rPr>
              <a:t>estudiantes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cuál</a:t>
            </a:r>
            <a:r>
              <a:rPr lang="en-GB" sz="1200" kern="1200" baseline="0" dirty="0" smtClean="0">
                <a:solidFill>
                  <a:schemeClr val="tx1"/>
                </a:solidFill>
                <a:effectLst/>
                <a:latin typeface="+mn-lt"/>
                <a:ea typeface="+mn-ea"/>
                <a:cs typeface="+mn-cs"/>
              </a:rPr>
              <a:t> les </a:t>
            </a:r>
            <a:r>
              <a:rPr lang="en-GB" sz="1200" kern="1200" baseline="0" dirty="0" err="1" smtClean="0">
                <a:solidFill>
                  <a:schemeClr val="tx1"/>
                </a:solidFill>
                <a:effectLst/>
                <a:latin typeface="+mn-lt"/>
                <a:ea typeface="+mn-ea"/>
                <a:cs typeface="+mn-cs"/>
              </a:rPr>
              <a:t>gusta</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más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como</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usuarios</a:t>
            </a:r>
            <a:r>
              <a:rPr lang="en-GB" sz="1200" kern="1200" baseline="0" dirty="0" smtClean="0">
                <a:solidFill>
                  <a:schemeClr val="tx1"/>
                </a:solidFill>
                <a:effectLst/>
                <a:latin typeface="+mn-lt"/>
                <a:ea typeface="+mn-ea"/>
                <a:cs typeface="+mn-cs"/>
              </a:rPr>
              <a:t>, y </a:t>
            </a:r>
            <a:r>
              <a:rPr lang="en-GB" sz="1200" kern="1200" baseline="0" dirty="0" err="1" smtClean="0">
                <a:solidFill>
                  <a:schemeClr val="tx1"/>
                </a:solidFill>
                <a:effectLst/>
                <a:latin typeface="+mn-lt"/>
                <a:ea typeface="+mn-ea"/>
                <a:cs typeface="+mn-cs"/>
              </a:rPr>
              <a:t>por</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qué</a:t>
            </a:r>
            <a:r>
              <a:rPr lang="en-GB" sz="1200" kern="1200" baseline="0" dirty="0" smtClean="0">
                <a:solidFill>
                  <a:schemeClr val="tx1"/>
                </a:solidFill>
                <a:effectLst/>
                <a:latin typeface="+mn-lt"/>
                <a:ea typeface="+mn-ea"/>
                <a:cs typeface="+mn-cs"/>
              </a:rPr>
              <a:t>.</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20</a:t>
            </a:fld>
            <a:endParaRPr lang="es-MX"/>
          </a:p>
        </p:txBody>
      </p:sp>
    </p:spTree>
    <p:extLst>
      <p:ext uri="{BB962C8B-B14F-4D97-AF65-F5344CB8AC3E}">
        <p14:creationId xmlns:p14="http://schemas.microsoft.com/office/powerpoint/2010/main" val="23215598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Según diversos</a:t>
            </a:r>
            <a:r>
              <a:rPr lang="es-MX" baseline="0" dirty="0" smtClean="0"/>
              <a:t> estudios sobre la velocidad de lectura del adulto promedio, </a:t>
            </a:r>
            <a:r>
              <a:rPr lang="es-MX" baseline="0" dirty="0" err="1" smtClean="0"/>
              <a:t>Karamitroglou</a:t>
            </a:r>
            <a:r>
              <a:rPr lang="es-MX" baseline="0" dirty="0" smtClean="0"/>
              <a:t> recomienda que la duración de los subtítulos en la pantalla sea como sigue:</a:t>
            </a:r>
          </a:p>
          <a:p>
            <a:pPr marL="171450" indent="-171450">
              <a:buFont typeface="Arial" panose="020B0604020202020204" pitchFamily="34" charset="0"/>
              <a:buChar char="•"/>
            </a:pPr>
            <a:r>
              <a:rPr lang="es-MX" baseline="0" dirty="0" smtClean="0"/>
              <a:t>Subtítulos de una línea completa (alrededor de 7 palabras o 35 caracteres) deberían durar en pantalla [</a:t>
            </a:r>
            <a:r>
              <a:rPr lang="es-MX" baseline="0" dirty="0" err="1" smtClean="0"/>
              <a:t>alrederor</a:t>
            </a:r>
            <a:r>
              <a:rPr lang="es-MX" baseline="0" dirty="0" smtClean="0"/>
              <a:t> de] 3.5 segundos, tomando en cuenta tanto la velocidad de lectura como el tiempo necesario para el cerebro humano para detectar que hay un subtítulo en pantalla y comenzar a leerlo.</a:t>
            </a:r>
          </a:p>
          <a:p>
            <a:pPr marL="171450" indent="-171450">
              <a:buFont typeface="Arial" panose="020B0604020202020204" pitchFamily="34" charset="0"/>
              <a:buChar char="•"/>
            </a:pPr>
            <a:r>
              <a:rPr lang="es-MX" baseline="0" dirty="0" smtClean="0"/>
              <a:t>Subtítulos de dos líneas completas (alrededor de 14 palabras o 35 caracteres por línea) deberían durar en pantalla [alrededor de] 6 segundos. Esta cifra no es exactamente el doble de la duración para los subtítulos de una línea, pero según </a:t>
            </a:r>
            <a:r>
              <a:rPr lang="es-MX" baseline="0" dirty="0" err="1" smtClean="0"/>
              <a:t>Karamitroglou</a:t>
            </a:r>
            <a:r>
              <a:rPr lang="es-MX" baseline="0" dirty="0" smtClean="0"/>
              <a:t>, esto se justifica dado que a mayor cantidad de texto en pantalla, el cerebro activa un mecanismo de lectura rápida que no se genera cuando solamente se detecta una línea.</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21</a:t>
            </a:fld>
            <a:endParaRPr lang="es-MX"/>
          </a:p>
        </p:txBody>
      </p:sp>
    </p:spTree>
    <p:extLst>
      <p:ext uri="{BB962C8B-B14F-4D97-AF65-F5344CB8AC3E}">
        <p14:creationId xmlns:p14="http://schemas.microsoft.com/office/powerpoint/2010/main" val="31517309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duración mínima es de 1.5 segundos, pues menos tiempo solamente</a:t>
            </a:r>
            <a:r>
              <a:rPr lang="es-MX" baseline="0" dirty="0" smtClean="0"/>
              <a:t> convierte la exposición en “flashazos” prácticamente ilegibles para las personas.</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22</a:t>
            </a:fld>
            <a:endParaRPr lang="es-MX"/>
          </a:p>
        </p:txBody>
      </p:sp>
    </p:spTree>
    <p:extLst>
      <p:ext uri="{BB962C8B-B14F-4D97-AF65-F5344CB8AC3E}">
        <p14:creationId xmlns:p14="http://schemas.microsoft.com/office/powerpoint/2010/main" val="23486473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100" dirty="0" smtClean="0"/>
              <a:t>El</a:t>
            </a:r>
            <a:r>
              <a:rPr lang="es-MX" sz="1100" baseline="0" dirty="0" smtClean="0"/>
              <a:t> artículo de </a:t>
            </a:r>
            <a:r>
              <a:rPr lang="es-MX" sz="1100" baseline="0" dirty="0" err="1" smtClean="0"/>
              <a:t>Karamitroglou</a:t>
            </a:r>
            <a:r>
              <a:rPr lang="es-MX" sz="1100" baseline="0" dirty="0" smtClean="0"/>
              <a:t> detalla lo siguiente al respecto:</a:t>
            </a:r>
          </a:p>
          <a:p>
            <a:pPr marL="171450" lvl="0" indent="-171450">
              <a:buFont typeface="Arial" panose="020B0604020202020204" pitchFamily="34" charset="0"/>
              <a:buChar char="•"/>
            </a:pPr>
            <a:r>
              <a:rPr lang="en-GB" sz="1100" u="sng" kern="1200" dirty="0" smtClean="0">
                <a:solidFill>
                  <a:schemeClr val="tx1"/>
                </a:solidFill>
                <a:effectLst/>
                <a:latin typeface="+mn-lt"/>
                <a:ea typeface="+mn-ea"/>
                <a:cs typeface="+mn-cs"/>
              </a:rPr>
              <a:t>Leading-in time</a:t>
            </a:r>
            <a:r>
              <a:rPr lang="en-GB" sz="1100" kern="1200" dirty="0" smtClean="0">
                <a:solidFill>
                  <a:schemeClr val="tx1"/>
                </a:solidFill>
                <a:effectLst/>
                <a:latin typeface="+mn-lt"/>
                <a:ea typeface="+mn-ea"/>
                <a:cs typeface="+mn-cs"/>
              </a:rPr>
              <a:t>: Subtitles should not be inserted simultaneously with the initiation of the utterance but 1/4 of a second later, since tests have indicated that the brain needs 1/4 of a second to process the advent of spoken linguistic material and guide the eye towards the bottom of the screen anticipating the subtitle. A simultaneously presented subtitle is premature, surprises the eye with its flash and confuses the brain for about 1/2 a second, while its attention oscillates between the inserted subtitled text and the spoken linguistic material, not realising where it should focus.</a:t>
            </a:r>
            <a:endParaRPr lang="es-MX" sz="11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100" u="sng" kern="1200" dirty="0" smtClean="0">
                <a:solidFill>
                  <a:schemeClr val="tx1"/>
                </a:solidFill>
                <a:effectLst/>
                <a:latin typeface="+mn-lt"/>
                <a:ea typeface="+mn-ea"/>
                <a:cs typeface="+mn-cs"/>
              </a:rPr>
              <a:t>Lagging-out time</a:t>
            </a:r>
            <a:r>
              <a:rPr lang="en-GB" sz="1100" kern="1200" dirty="0" smtClean="0">
                <a:solidFill>
                  <a:schemeClr val="tx1"/>
                </a:solidFill>
                <a:effectLst/>
                <a:latin typeface="+mn-lt"/>
                <a:ea typeface="+mn-ea"/>
                <a:cs typeface="+mn-cs"/>
              </a:rPr>
              <a:t>: Subtitles should not be left on the image for more than two seconds after the end of the utterance, even if no other utterance is initiated in these two seconds. This is because subtitles are supposed to transfer the spoken text as faithfully as possible, in terms of both content and time of presentation and a longer lagging-out time would generate feelings of distrust toward the (quality of the) subtitles, since the viewers would start reflecting that what they have read might not have actually corresponded to what had been said, at the time it had been said. </a:t>
            </a:r>
            <a:endParaRPr lang="es-MX" sz="1100" kern="1200" dirty="0" smtClean="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23</a:t>
            </a:fld>
            <a:endParaRPr lang="es-MX"/>
          </a:p>
        </p:txBody>
      </p:sp>
    </p:spTree>
    <p:extLst>
      <p:ext uri="{BB962C8B-B14F-4D97-AF65-F5344CB8AC3E}">
        <p14:creationId xmlns:p14="http://schemas.microsoft.com/office/powerpoint/2010/main" val="33180545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Si no se deja al</a:t>
            </a:r>
            <a:r>
              <a:rPr lang="es-MX" baseline="0" dirty="0" smtClean="0"/>
              <a:t> menos esa fracción de segundo entre subtítulos, la impresión visual es de traslape, y puede ser que el ojo del espectador no detecte el cambio de subtítulo, sobre todo si nos similares en longitud.</a:t>
            </a:r>
          </a:p>
          <a:p>
            <a:pPr marL="171450" indent="-171450">
              <a:buFont typeface="Arial" panose="020B0604020202020204" pitchFamily="34" charset="0"/>
              <a:buChar char="•"/>
            </a:pPr>
            <a:r>
              <a:rPr lang="es-MX" baseline="0" dirty="0" smtClean="0"/>
              <a:t>En la imagen de un programa </a:t>
            </a:r>
            <a:r>
              <a:rPr lang="es-MX" baseline="0" dirty="0" err="1" smtClean="0"/>
              <a:t>subtitulador</a:t>
            </a:r>
            <a:r>
              <a:rPr lang="es-MX" baseline="0" dirty="0" smtClean="0"/>
              <a:t> que se presenta, puede verse que están resaltados los subtítulos 1 y 2, y como se observa, el primer subtítulo entra (</a:t>
            </a:r>
            <a:r>
              <a:rPr lang="es-MX" i="1" baseline="0" dirty="0" smtClean="0"/>
              <a:t>Show</a:t>
            </a:r>
            <a:r>
              <a:rPr lang="es-MX" baseline="0" dirty="0" smtClean="0"/>
              <a:t>) en el segundo 00,821 y sale (</a:t>
            </a:r>
            <a:r>
              <a:rPr lang="es-MX" i="1" baseline="0" dirty="0" err="1" smtClean="0"/>
              <a:t>Hide</a:t>
            </a:r>
            <a:r>
              <a:rPr lang="es-MX" baseline="0" dirty="0" smtClean="0"/>
              <a:t>) en el 3,679. </a:t>
            </a:r>
          </a:p>
          <a:p>
            <a:pPr marL="171450" indent="-171450">
              <a:buFont typeface="Arial" panose="020B0604020202020204" pitchFamily="34" charset="0"/>
              <a:buChar char="•"/>
            </a:pPr>
            <a:r>
              <a:rPr lang="es-MX" baseline="0" dirty="0" smtClean="0"/>
              <a:t>El segundo subtítulo entra en el segundo 4,019, y con ello está separado de la salida del anterior por una fracción de segundo (exactamente 340 milésimas) como se sugiere.</a:t>
            </a:r>
          </a:p>
          <a:p>
            <a:pPr marL="171450" indent="-171450">
              <a:buFont typeface="Arial" panose="020B0604020202020204" pitchFamily="34" charset="0"/>
              <a:buChar char="•"/>
            </a:pPr>
            <a:r>
              <a:rPr lang="es-MX" baseline="0" dirty="0" smtClean="0"/>
              <a:t>PEDIR A LOS ALUMNOS QUE VERIFIQUEN EL RESTO VISIBLE DE LOS TIEMPOS QUE SE PRESENTAN, ¿pueden detectar alguno que no cumpla con el tiempo entre subtítulos? Efectivamente verán el caso entre el 4 y el 5, en los que el tiempo de salida del 4, es exactamente el tiempo de inicio del 5.</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24</a:t>
            </a:fld>
            <a:endParaRPr lang="es-MX"/>
          </a:p>
        </p:txBody>
      </p:sp>
    </p:spTree>
    <p:extLst>
      <p:ext uri="{BB962C8B-B14F-4D97-AF65-F5344CB8AC3E}">
        <p14:creationId xmlns:p14="http://schemas.microsoft.com/office/powerpoint/2010/main" val="35056758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subtítulos deben respetar los cambios de escena que</a:t>
            </a:r>
            <a:r>
              <a:rPr lang="es-MX" baseline="0" dirty="0" smtClean="0"/>
              <a:t> representan un cambio temático, y por lo tanto deben desaparecer antes, aunque ello implique recortar el tiempo en pantalla. Si solo se trata de acercamientos, alejamientos o giros en el mismo escenario, puede darse el tiempo a los subtítulos según lo visto con anterioridad.</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25</a:t>
            </a:fld>
            <a:endParaRPr lang="es-MX"/>
          </a:p>
        </p:txBody>
      </p:sp>
    </p:spTree>
    <p:extLst>
      <p:ext uri="{BB962C8B-B14F-4D97-AF65-F5344CB8AC3E}">
        <p14:creationId xmlns:p14="http://schemas.microsoft.com/office/powerpoint/2010/main" val="18778062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800" baseline="0" dirty="0" smtClean="0"/>
              <a:t>Este es el primer inciso del apartado “</a:t>
            </a:r>
            <a:r>
              <a:rPr lang="es-MX" sz="800" baseline="0" dirty="0" err="1" smtClean="0"/>
              <a:t>Punctuation</a:t>
            </a:r>
            <a:r>
              <a:rPr lang="es-MX" sz="800" baseline="0" dirty="0" smtClean="0"/>
              <a:t> and </a:t>
            </a:r>
            <a:r>
              <a:rPr lang="es-MX" sz="800" baseline="0" dirty="0" err="1" smtClean="0"/>
              <a:t>letter</a:t>
            </a:r>
            <a:r>
              <a:rPr lang="es-MX" sz="800" baseline="0" dirty="0" smtClean="0"/>
              <a:t> case” del artículo de </a:t>
            </a:r>
            <a:r>
              <a:rPr lang="es-MX" sz="800" baseline="0" dirty="0" err="1" smtClean="0"/>
              <a:t>Karamitroglou</a:t>
            </a:r>
            <a:r>
              <a:rPr lang="es-MX" sz="800" baseline="0" dirty="0" smtClean="0"/>
              <a:t>. Puesto que estas son observaciones sobre el uso de la puntuación (en este caso en los subtítulos) no se trata de un tema totalmente ajeno para los estudiantes. Para generar más participación en clase, se les puede solicitar que lean en el artículo el texto correspondiente, ya sea en voz alta o en voz baja, para después indicar en español qué entendieron; también se les puede pedir que hagan “traducción a la vista” del párrafo en cuestión, y luego el profesor puede hacer las observaciones o aclaraciones que crea pertinente. </a:t>
            </a:r>
          </a:p>
          <a:p>
            <a:r>
              <a:rPr lang="es-MX" sz="800" baseline="0" dirty="0" smtClean="0"/>
              <a:t>Para esta diapositiva que muestra el uso correcto de los puntos suspensivos para unir oraciones que abarcan más de un subtítulo, el texto es el siguiente</a:t>
            </a:r>
            <a:r>
              <a:rPr lang="es-MX" sz="800" baseline="0" dirty="0" smtClean="0"/>
              <a:t>:</a:t>
            </a:r>
            <a:endParaRPr lang="es-MX" sz="800" baseline="0" dirty="0" smtClean="0"/>
          </a:p>
          <a:p>
            <a:pPr lvl="0"/>
            <a:r>
              <a:rPr lang="en-GB" sz="800" i="1" u="sng" kern="1200" dirty="0" smtClean="0">
                <a:solidFill>
                  <a:schemeClr val="tx1"/>
                </a:solidFill>
                <a:effectLst/>
                <a:latin typeface="+mn-lt"/>
                <a:ea typeface="+mn-ea"/>
                <a:cs typeface="+mn-cs"/>
              </a:rPr>
              <a:t>“Sequence dots” (or “ending triple dots”) {...}</a:t>
            </a:r>
            <a:r>
              <a:rPr lang="en-GB" sz="800" i="1" kern="1200" dirty="0" smtClean="0">
                <a:solidFill>
                  <a:schemeClr val="tx1"/>
                </a:solidFill>
                <a:effectLst/>
                <a:latin typeface="+mn-lt"/>
                <a:ea typeface="+mn-ea"/>
                <a:cs typeface="+mn-cs"/>
              </a:rPr>
              <a:t>: Three dots should be used right after the last character of a subtitle (no space character inserted), when the subtitled sentence is not finished on one subtitle and has to continue over the consecutive subtitle. The three "sequence dots" indicate that the subtitled sentence is incomplete, so that the eye and the brain of the viewers can expect the appearance of a new flash to follow. The total absence of any kind of punctuation mark after the last character of the subtitle, as an alternative means of indicating the continuation of the subtitled sentence over the consecutive subtitle, does not provide such an obvious signal and, thus, the brain takes more time to process the new flash which appears less expectedly. Because of their particular function as signifiers of sentence incompleteness, the use of “sequence dots” to simply indicate ongoing thoughts or an unfinished utterance by the speaker should be considerably restricted. </a:t>
            </a:r>
            <a:endParaRPr lang="es-MX" sz="800" i="1" kern="1200" dirty="0" smtClean="0">
              <a:solidFill>
                <a:schemeClr val="tx1"/>
              </a:solidFill>
              <a:effectLst/>
              <a:latin typeface="+mn-lt"/>
              <a:ea typeface="+mn-ea"/>
              <a:cs typeface="+mn-cs"/>
            </a:endParaRPr>
          </a:p>
          <a:p>
            <a:pPr lvl="0"/>
            <a:r>
              <a:rPr lang="en-GB" sz="800" i="1" u="sng" kern="1200" dirty="0" smtClean="0">
                <a:solidFill>
                  <a:schemeClr val="tx1"/>
                </a:solidFill>
                <a:effectLst/>
                <a:latin typeface="+mn-lt"/>
                <a:ea typeface="+mn-ea"/>
                <a:cs typeface="+mn-cs"/>
              </a:rPr>
              <a:t>“Linking dots” (or “starting triple dots”) {...}</a:t>
            </a:r>
            <a:r>
              <a:rPr lang="en-GB" sz="800" i="1" kern="1200" dirty="0" smtClean="0">
                <a:solidFill>
                  <a:schemeClr val="tx1"/>
                </a:solidFill>
                <a:effectLst/>
                <a:latin typeface="+mn-lt"/>
                <a:ea typeface="+mn-ea"/>
                <a:cs typeface="+mn-cs"/>
              </a:rPr>
              <a:t>: Three dots should be used right before the first character of a subtitle (no space character inserted, the first character non-capitalised), when this subtitle carries the follow-up text of the previous uncompleted sentence. The tracing of the three “linking dots” signals the arrival of the expected new flash of subtitle, something anticipated because of the presence of “sequence dots” in the previous subtitle. The absence of any punctuation mark as an alternative means of indicating the arrival of the remaining part of an incomplete subtitled sentence does not provide such an obvious signal and as a result the brain takes more time to process the new subtitle flash as related to the previous subtitle. Because of their particular function as signifiers of sentence continuation, “linking dots” should always be used in conjunction with “sequence dots.” </a:t>
            </a:r>
          </a:p>
          <a:p>
            <a:pPr lvl="0"/>
            <a:r>
              <a:rPr lang="en-GB" sz="800" i="1" kern="1200" dirty="0" smtClean="0">
                <a:solidFill>
                  <a:schemeClr val="tx1"/>
                </a:solidFill>
                <a:effectLst/>
                <a:latin typeface="+mn-lt"/>
                <a:ea typeface="+mn-ea"/>
                <a:cs typeface="+mn-cs"/>
              </a:rPr>
              <a:t>(</a:t>
            </a:r>
            <a:r>
              <a:rPr lang="en-GB" sz="800" i="1" kern="1200" dirty="0" err="1" smtClean="0">
                <a:solidFill>
                  <a:schemeClr val="tx1"/>
                </a:solidFill>
                <a:effectLst/>
                <a:latin typeface="+mn-lt"/>
                <a:ea typeface="+mn-ea"/>
                <a:cs typeface="+mn-cs"/>
              </a:rPr>
              <a:t>Karamitroglou</a:t>
            </a:r>
            <a:r>
              <a:rPr lang="en-GB" sz="800" i="1" kern="1200" dirty="0" smtClean="0">
                <a:solidFill>
                  <a:schemeClr val="tx1"/>
                </a:solidFill>
                <a:effectLst/>
                <a:latin typeface="+mn-lt"/>
                <a:ea typeface="+mn-ea"/>
                <a:cs typeface="+mn-cs"/>
              </a:rPr>
              <a:t>,</a:t>
            </a:r>
            <a:r>
              <a:rPr lang="en-GB" sz="800" i="1" kern="1200" baseline="0" dirty="0" smtClean="0">
                <a:solidFill>
                  <a:schemeClr val="tx1"/>
                </a:solidFill>
                <a:effectLst/>
                <a:latin typeface="+mn-lt"/>
                <a:ea typeface="+mn-ea"/>
                <a:cs typeface="+mn-cs"/>
              </a:rPr>
              <a:t> </a:t>
            </a:r>
            <a:r>
              <a:rPr lang="en-GB" sz="800" i="1" kern="1200" dirty="0" smtClean="0">
                <a:solidFill>
                  <a:schemeClr val="tx1"/>
                </a:solidFill>
                <a:effectLst/>
                <a:latin typeface="+mn-lt"/>
                <a:ea typeface="+mn-ea"/>
                <a:cs typeface="+mn-cs"/>
              </a:rPr>
              <a:t>1997).</a:t>
            </a:r>
            <a:endParaRPr lang="es-MX" sz="800" i="1" kern="1200" dirty="0" smtClean="0">
              <a:solidFill>
                <a:schemeClr val="tx1"/>
              </a:solidFill>
              <a:effectLst/>
              <a:latin typeface="+mn-lt"/>
              <a:ea typeface="+mn-ea"/>
              <a:cs typeface="+mn-cs"/>
            </a:endParaRPr>
          </a:p>
          <a:p>
            <a:endParaRPr lang="es-MX" i="1"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26</a:t>
            </a:fld>
            <a:endParaRPr lang="es-MX"/>
          </a:p>
        </p:txBody>
      </p:sp>
    </p:spTree>
    <p:extLst>
      <p:ext uri="{BB962C8B-B14F-4D97-AF65-F5344CB8AC3E}">
        <p14:creationId xmlns:p14="http://schemas.microsoft.com/office/powerpoint/2010/main" val="28379274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100" i="0" u="none" kern="1200" noProof="0" dirty="0" smtClean="0">
                <a:solidFill>
                  <a:schemeClr val="tx1"/>
                </a:solidFill>
                <a:effectLst/>
                <a:latin typeface="+mn-lt"/>
                <a:ea typeface="+mn-ea"/>
                <a:cs typeface="+mn-cs"/>
              </a:rPr>
              <a:t>En</a:t>
            </a:r>
            <a:r>
              <a:rPr lang="es-MX" sz="1100" i="0" u="none" kern="1200" baseline="0" noProof="0" dirty="0" smtClean="0">
                <a:solidFill>
                  <a:schemeClr val="tx1"/>
                </a:solidFill>
                <a:effectLst/>
                <a:latin typeface="+mn-lt"/>
                <a:ea typeface="+mn-ea"/>
                <a:cs typeface="+mn-cs"/>
              </a:rPr>
              <a:t> esta diapositiva, hay tres ejemplos, en el primero falta el punto final (error); en el segundo se termina el subtítulo con una coma (error), el tercero usa correctamente los dos puntos y los puntos suspensivos para indicar que sigue en el siguiente la oración</a:t>
            </a:r>
            <a:r>
              <a:rPr lang="es-MX" sz="1100" i="0" u="none" kern="1200" baseline="0" noProof="0" dirty="0" smtClean="0">
                <a:solidFill>
                  <a:schemeClr val="tx1"/>
                </a:solidFill>
                <a:effectLst/>
                <a:latin typeface="+mn-lt"/>
                <a:ea typeface="+mn-ea"/>
                <a:cs typeface="+mn-cs"/>
              </a:rPr>
              <a:t>.</a:t>
            </a:r>
            <a:endParaRPr lang="en-GB" sz="1100" i="0" u="none"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i="1" u="sng" kern="1200" dirty="0" smtClean="0">
                <a:solidFill>
                  <a:schemeClr val="tx1"/>
                </a:solidFill>
                <a:effectLst/>
                <a:latin typeface="+mn-lt"/>
                <a:ea typeface="+mn-ea"/>
                <a:cs typeface="+mn-cs"/>
              </a:rPr>
              <a:t>Full stops {.}</a:t>
            </a:r>
            <a:r>
              <a:rPr lang="en-GB" sz="1100" i="1" kern="1200" dirty="0" smtClean="0">
                <a:solidFill>
                  <a:schemeClr val="tx1"/>
                </a:solidFill>
                <a:effectLst/>
                <a:latin typeface="+mn-lt"/>
                <a:ea typeface="+mn-ea"/>
                <a:cs typeface="+mn-cs"/>
              </a:rPr>
              <a:t>: The full stop, or period, should be used right after the last character of a subtitle (no space character inserted) to indicate the end of the subtitled sentence. This signals to the eye that it can go back to the image since there is no consecutive subtitle to anticipate. The absence of “sequence dots” as an alternative means of indicating the end of a subtitled sentence does not provide such an obvious signal and as a result the brain takes more time to process the fact that the subtitled sentence has actually been completed. </a:t>
            </a:r>
            <a:endParaRPr lang="es-MX" sz="1100" i="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i="1" u="sng" kern="1200" dirty="0" smtClean="0">
                <a:solidFill>
                  <a:schemeClr val="tx1"/>
                </a:solidFill>
                <a:effectLst/>
                <a:latin typeface="+mn-lt"/>
                <a:ea typeface="+mn-ea"/>
                <a:cs typeface="+mn-cs"/>
              </a:rPr>
              <a:t>Commas {,}, colons {:} and semicolons {;}</a:t>
            </a:r>
            <a:r>
              <a:rPr lang="en-GB" sz="1100" i="1" kern="1200" dirty="0" smtClean="0">
                <a:solidFill>
                  <a:schemeClr val="tx1"/>
                </a:solidFill>
                <a:effectLst/>
                <a:latin typeface="+mn-lt"/>
                <a:ea typeface="+mn-ea"/>
                <a:cs typeface="+mn-cs"/>
              </a:rPr>
              <a:t>: Commas, colons and semicolons should be used just like in printed materials, in order to suggest a short pause in the reading pace. Unlike full stops, sequence dots, exclamation points and question marks which could all be used to close a subtitled sentence, no subtitle flash should end in a comma, a colon or a semicolon because the inevitable pause in the reading pace, as a result of the time break between the two subtitles and the necessary time for the brain to process the new subtitle, would be disproportionately long in relation to the expected short pause. Again, for reasons similar to the use of parentheses and brackets commas, colons and semicolons should be used cautiously.</a:t>
            </a:r>
            <a:endParaRPr lang="es-MX" sz="1100" i="1" kern="1200" dirty="0" smtClean="0">
              <a:solidFill>
                <a:schemeClr val="tx1"/>
              </a:solidFill>
              <a:effectLst/>
              <a:latin typeface="+mn-lt"/>
              <a:ea typeface="+mn-ea"/>
              <a:cs typeface="+mn-cs"/>
            </a:endParaRPr>
          </a:p>
          <a:p>
            <a:r>
              <a:rPr lang="es-MX" sz="1100" i="1" dirty="0" smtClean="0"/>
              <a:t>(</a:t>
            </a:r>
            <a:r>
              <a:rPr lang="es-MX" sz="1100" i="1" dirty="0" err="1" smtClean="0"/>
              <a:t>Karamitroglou</a:t>
            </a:r>
            <a:r>
              <a:rPr lang="es-MX" sz="1100" i="1" dirty="0" smtClean="0"/>
              <a:t>, 1997).</a:t>
            </a:r>
          </a:p>
          <a:p>
            <a:endParaRPr lang="es-MX" i="1"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27</a:t>
            </a:fld>
            <a:endParaRPr lang="es-MX"/>
          </a:p>
        </p:txBody>
      </p:sp>
    </p:spTree>
    <p:extLst>
      <p:ext uri="{BB962C8B-B14F-4D97-AF65-F5344CB8AC3E}">
        <p14:creationId xmlns:p14="http://schemas.microsoft.com/office/powerpoint/2010/main" val="5270717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i="0" u="none" kern="1200" noProof="0" dirty="0" smtClean="0">
                <a:solidFill>
                  <a:schemeClr val="tx1"/>
                </a:solidFill>
                <a:effectLst/>
                <a:latin typeface="+mn-lt"/>
                <a:ea typeface="+mn-ea"/>
                <a:cs typeface="+mn-cs"/>
              </a:rPr>
              <a:t>Esta diapositiva muestra el uso correcto del guion para indicar diálogo, es decir,</a:t>
            </a:r>
            <a:r>
              <a:rPr lang="es-MX" sz="1200" i="0" u="none" kern="1200" baseline="0" noProof="0" dirty="0" smtClean="0">
                <a:solidFill>
                  <a:schemeClr val="tx1"/>
                </a:solidFill>
                <a:effectLst/>
                <a:latin typeface="+mn-lt"/>
                <a:ea typeface="+mn-ea"/>
                <a:cs typeface="+mn-cs"/>
              </a:rPr>
              <a:t> que cada línea de este subtítulo es dicha por personajes diferentes.</a:t>
            </a:r>
            <a:endParaRPr lang="es-MX" sz="1200" i="0" u="none" kern="1200" noProof="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u="none"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kern="1200" dirty="0" smtClean="0">
                <a:solidFill>
                  <a:schemeClr val="tx1"/>
                </a:solidFill>
                <a:effectLst/>
                <a:latin typeface="+mn-lt"/>
                <a:ea typeface="+mn-ea"/>
                <a:cs typeface="+mn-cs"/>
              </a:rPr>
              <a:t>Dashes and hyphens {-}</a:t>
            </a:r>
            <a:r>
              <a:rPr lang="en-GB" sz="1200" i="1" kern="1200" dirty="0" smtClean="0">
                <a:solidFill>
                  <a:schemeClr val="tx1"/>
                </a:solidFill>
                <a:effectLst/>
                <a:latin typeface="+mn-lt"/>
                <a:ea typeface="+mn-ea"/>
                <a:cs typeface="+mn-cs"/>
              </a:rPr>
              <a:t>: Dashes are used before the first character of each of the lines of a two-line subtitle (with a space character inserted each time) to indicate the exchange of speakers’ utterances, namely a dialogue, presented either in a single flash as “static double text,” or with the second speaker’s exchange as an “overlay” to the first subtitle line, i.e. as “dynamic double text.” When dashes are used to link words as hyphens no space characters should be inserted between the linked words </a:t>
            </a:r>
            <a:endParaRPr lang="es-MX" sz="1200" i="1" kern="1200" dirty="0" smtClean="0">
              <a:solidFill>
                <a:schemeClr val="tx1"/>
              </a:solidFill>
              <a:effectLst/>
              <a:latin typeface="+mn-lt"/>
              <a:ea typeface="+mn-ea"/>
              <a:cs typeface="+mn-cs"/>
            </a:endParaRPr>
          </a:p>
          <a:p>
            <a:r>
              <a:rPr lang="es-MX" i="1" dirty="0" smtClean="0"/>
              <a:t>(</a:t>
            </a:r>
            <a:r>
              <a:rPr lang="es-MX" i="1" dirty="0" err="1" smtClean="0"/>
              <a:t>Karamitroglou</a:t>
            </a:r>
            <a:r>
              <a:rPr lang="es-MX" i="1" dirty="0" smtClean="0"/>
              <a:t>, 1997).</a:t>
            </a:r>
            <a:endParaRPr lang="es-MX" i="1"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28</a:t>
            </a:fld>
            <a:endParaRPr lang="es-MX"/>
          </a:p>
        </p:txBody>
      </p:sp>
    </p:spTree>
    <p:extLst>
      <p:ext uri="{BB962C8B-B14F-4D97-AF65-F5344CB8AC3E}">
        <p14:creationId xmlns:p14="http://schemas.microsoft.com/office/powerpoint/2010/main" val="25356808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i="0" u="none" kern="1200" noProof="0" dirty="0" smtClean="0">
                <a:solidFill>
                  <a:schemeClr val="tx1"/>
                </a:solidFill>
                <a:effectLst/>
                <a:latin typeface="+mn-lt"/>
                <a:ea typeface="+mn-ea"/>
                <a:cs typeface="+mn-cs"/>
              </a:rPr>
              <a:t>En</a:t>
            </a:r>
            <a:r>
              <a:rPr lang="es-MX" sz="1200" i="0" u="none" kern="1200" baseline="0" noProof="0" dirty="0" smtClean="0">
                <a:solidFill>
                  <a:schemeClr val="tx1"/>
                </a:solidFill>
                <a:effectLst/>
                <a:latin typeface="+mn-lt"/>
                <a:ea typeface="+mn-ea"/>
                <a:cs typeface="+mn-cs"/>
              </a:rPr>
              <a:t> esta diapositiva, en la pantalla superior vemos el uso incorrecto de los signos de exclamación en español, pues falta el signo al inicio. En cambio en la pantalla inferior el uso es adecuado.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u="none"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kern="1200" dirty="0" smtClean="0">
                <a:solidFill>
                  <a:schemeClr val="tx1"/>
                </a:solidFill>
                <a:effectLst/>
                <a:latin typeface="+mn-lt"/>
                <a:ea typeface="+mn-ea"/>
                <a:cs typeface="+mn-cs"/>
              </a:rPr>
              <a:t>Question marks {?} and exclamation points {!}</a:t>
            </a:r>
            <a:r>
              <a:rPr lang="en-GB" sz="1200" i="1" kern="1200" dirty="0" smtClean="0">
                <a:solidFill>
                  <a:schemeClr val="tx1"/>
                </a:solidFill>
                <a:effectLst/>
                <a:latin typeface="+mn-lt"/>
                <a:ea typeface="+mn-ea"/>
                <a:cs typeface="+mn-cs"/>
              </a:rPr>
              <a:t>: Question marks and exclamation points should be used to indicate a question or emphasis respectively, just like in printed materials, positioned right after the last character of a subtitle (no space character inserted).</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Note: For questions in Spanish, a question mark should also be inserted right before the first character (no space character inserted). </a:t>
            </a:r>
            <a:endParaRPr lang="es-MX" sz="1200" i="1" kern="1200" dirty="0" smtClean="0">
              <a:solidFill>
                <a:schemeClr val="tx1"/>
              </a:solidFill>
              <a:effectLst/>
              <a:latin typeface="+mn-lt"/>
              <a:ea typeface="+mn-ea"/>
              <a:cs typeface="+mn-cs"/>
            </a:endParaRPr>
          </a:p>
          <a:p>
            <a:r>
              <a:rPr lang="es-MX" i="1" dirty="0" smtClean="0"/>
              <a:t>(</a:t>
            </a:r>
            <a:r>
              <a:rPr lang="es-MX" i="1" dirty="0" err="1" smtClean="0"/>
              <a:t>Karamitroglou</a:t>
            </a:r>
            <a:r>
              <a:rPr lang="es-MX" i="1" dirty="0" smtClean="0"/>
              <a:t>, 1997).</a:t>
            </a:r>
          </a:p>
        </p:txBody>
      </p:sp>
      <p:sp>
        <p:nvSpPr>
          <p:cNvPr id="4" name="Marcador de número de diapositiva 3"/>
          <p:cNvSpPr>
            <a:spLocks noGrp="1"/>
          </p:cNvSpPr>
          <p:nvPr>
            <p:ph type="sldNum" sz="quarter" idx="10"/>
          </p:nvPr>
        </p:nvSpPr>
        <p:spPr/>
        <p:txBody>
          <a:bodyPr/>
          <a:lstStyle/>
          <a:p>
            <a:fld id="{4292E008-8C38-499D-8F4C-708F1755A1D1}" type="slidenum">
              <a:rPr lang="es-MX" smtClean="0"/>
              <a:t>29</a:t>
            </a:fld>
            <a:endParaRPr lang="es-MX"/>
          </a:p>
        </p:txBody>
      </p:sp>
    </p:spTree>
    <p:extLst>
      <p:ext uri="{BB962C8B-B14F-4D97-AF65-F5344CB8AC3E}">
        <p14:creationId xmlns:p14="http://schemas.microsoft.com/office/powerpoint/2010/main" val="31899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4292E008-8C38-499D-8F4C-708F1755A1D1}" type="slidenum">
              <a:rPr lang="es-MX" smtClean="0"/>
              <a:t>3</a:t>
            </a:fld>
            <a:endParaRPr lang="es-MX"/>
          </a:p>
        </p:txBody>
      </p:sp>
    </p:spTree>
    <p:extLst>
      <p:ext uri="{BB962C8B-B14F-4D97-AF65-F5344CB8AC3E}">
        <p14:creationId xmlns:p14="http://schemas.microsoft.com/office/powerpoint/2010/main" val="3393496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kern="1200" dirty="0" smtClean="0">
                <a:solidFill>
                  <a:schemeClr val="tx1"/>
                </a:solidFill>
                <a:effectLst/>
                <a:latin typeface="+mn-lt"/>
                <a:ea typeface="+mn-ea"/>
                <a:cs typeface="+mn-cs"/>
              </a:rPr>
              <a:t>Parentheses {( )} and brackets {[ ]}</a:t>
            </a:r>
            <a:r>
              <a:rPr lang="en-GB" sz="1200" i="1" kern="1200" dirty="0" smtClean="0">
                <a:solidFill>
                  <a:schemeClr val="tx1"/>
                </a:solidFill>
                <a:effectLst/>
                <a:latin typeface="+mn-lt"/>
                <a:ea typeface="+mn-ea"/>
                <a:cs typeface="+mn-cs"/>
              </a:rPr>
              <a:t>: Parentheses and brackets should be used to embrace comments which are explanatory to the preceding phrase. As the duration time for each subtitle is considerably limited and the convention of parentheses or brackets is not extremely widespread in printed materials either, they function as wild cards and, therefore, they should be used cautiously. </a:t>
            </a:r>
            <a:endParaRPr lang="es-MX" sz="1200" i="1" kern="1200" dirty="0" smtClean="0">
              <a:solidFill>
                <a:schemeClr val="tx1"/>
              </a:solidFill>
              <a:effectLst/>
              <a:latin typeface="+mn-lt"/>
              <a:ea typeface="+mn-ea"/>
              <a:cs typeface="+mn-cs"/>
            </a:endParaRPr>
          </a:p>
          <a:p>
            <a:r>
              <a:rPr lang="es-MX" i="1" dirty="0" smtClean="0"/>
              <a:t>(</a:t>
            </a:r>
            <a:r>
              <a:rPr lang="es-MX" i="1" dirty="0" err="1" smtClean="0"/>
              <a:t>Karamitroglou</a:t>
            </a:r>
            <a:r>
              <a:rPr lang="es-MX" i="1" dirty="0" smtClean="0"/>
              <a:t>, 1997).</a:t>
            </a:r>
          </a:p>
          <a:p>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30</a:t>
            </a:fld>
            <a:endParaRPr lang="es-MX"/>
          </a:p>
        </p:txBody>
      </p:sp>
    </p:spTree>
    <p:extLst>
      <p:ext uri="{BB962C8B-B14F-4D97-AF65-F5344CB8AC3E}">
        <p14:creationId xmlns:p14="http://schemas.microsoft.com/office/powerpoint/2010/main" val="15892347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lvl="0"/>
            <a:r>
              <a:rPr lang="es-MX" sz="1200" i="0" u="none" kern="1200" noProof="0" dirty="0" smtClean="0">
                <a:solidFill>
                  <a:schemeClr val="tx1"/>
                </a:solidFill>
                <a:effectLst/>
                <a:latin typeface="+mn-lt"/>
                <a:ea typeface="+mn-ea"/>
                <a:cs typeface="+mn-cs"/>
              </a:rPr>
              <a:t>En estos ejemplos se ve el uso de las comillas adecuadamente para tres casos: la superior es para resaltar</a:t>
            </a:r>
            <a:r>
              <a:rPr lang="es-MX" sz="1200" i="0" u="none" kern="1200" baseline="0" noProof="0" dirty="0" smtClean="0">
                <a:solidFill>
                  <a:schemeClr val="tx1"/>
                </a:solidFill>
                <a:effectLst/>
                <a:latin typeface="+mn-lt"/>
                <a:ea typeface="+mn-ea"/>
                <a:cs typeface="+mn-cs"/>
              </a:rPr>
              <a:t> un nombre, la segunda es para resaltar una palabra, y la tercera para citar lo que alguien dijo.</a:t>
            </a:r>
          </a:p>
          <a:p>
            <a:pPr lvl="0"/>
            <a:endParaRPr lang="en-GB" sz="1200" i="0" u="none" kern="1200" dirty="0" smtClean="0">
              <a:solidFill>
                <a:schemeClr val="tx1"/>
              </a:solidFill>
              <a:effectLst/>
              <a:latin typeface="+mn-lt"/>
              <a:ea typeface="+mn-ea"/>
              <a:cs typeface="+mn-cs"/>
            </a:endParaRPr>
          </a:p>
          <a:p>
            <a:pPr lvl="0"/>
            <a:r>
              <a:rPr lang="en-GB" sz="1200" i="1" u="sng" kern="1200" dirty="0" smtClean="0">
                <a:solidFill>
                  <a:schemeClr val="tx1"/>
                </a:solidFill>
                <a:effectLst/>
                <a:latin typeface="+mn-lt"/>
                <a:ea typeface="+mn-ea"/>
                <a:cs typeface="+mn-cs"/>
              </a:rPr>
              <a:t>Single quotation marks {‘ ’}</a:t>
            </a:r>
            <a:r>
              <a:rPr lang="en-GB" sz="1200" i="1" kern="1200" dirty="0" smtClean="0">
                <a:solidFill>
                  <a:schemeClr val="tx1"/>
                </a:solidFill>
                <a:effectLst/>
                <a:latin typeface="+mn-lt"/>
                <a:ea typeface="+mn-ea"/>
                <a:cs typeface="+mn-cs"/>
              </a:rPr>
              <a:t>: Single quotation marks should be used just like in printed materials, in order to embrace alleged information. For reasons similar to the use of parentheses and brackets, single quotation marks should be used cautiously. </a:t>
            </a:r>
            <a:endParaRPr lang="es-MX" sz="1200" i="1" kern="1200" dirty="0" smtClean="0">
              <a:solidFill>
                <a:schemeClr val="tx1"/>
              </a:solidFill>
              <a:effectLst/>
              <a:latin typeface="+mn-lt"/>
              <a:ea typeface="+mn-ea"/>
              <a:cs typeface="+mn-cs"/>
            </a:endParaRPr>
          </a:p>
          <a:p>
            <a:pPr lvl="0"/>
            <a:r>
              <a:rPr lang="en-GB" sz="1200" i="1" u="sng" kern="1200" dirty="0" smtClean="0">
                <a:solidFill>
                  <a:schemeClr val="tx1"/>
                </a:solidFill>
                <a:effectLst/>
                <a:latin typeface="+mn-lt"/>
                <a:ea typeface="+mn-ea"/>
                <a:cs typeface="+mn-cs"/>
              </a:rPr>
              <a:t>Double quotation marks {“ ”}</a:t>
            </a:r>
            <a:r>
              <a:rPr lang="en-GB" sz="1200" i="1" kern="1200" dirty="0" smtClean="0">
                <a:solidFill>
                  <a:schemeClr val="tx1"/>
                </a:solidFill>
                <a:effectLst/>
                <a:latin typeface="+mn-lt"/>
                <a:ea typeface="+mn-ea"/>
                <a:cs typeface="+mn-cs"/>
              </a:rPr>
              <a:t> : Double quotation should be used just like in printed materials, in order to embrace quoted information. For reasons similar to the use of parentheses and brackets, double quotation marks should be used cautiously. </a:t>
            </a:r>
            <a:endParaRPr lang="es-MX"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i="1" dirty="0" smtClean="0"/>
              <a:t>(</a:t>
            </a:r>
            <a:r>
              <a:rPr lang="es-MX" i="1" dirty="0" err="1" smtClean="0"/>
              <a:t>Karamitroglou</a:t>
            </a:r>
            <a:r>
              <a:rPr lang="es-MX" i="1" dirty="0" smtClean="0"/>
              <a:t>, 1997).</a:t>
            </a:r>
          </a:p>
          <a:p>
            <a:endParaRPr lang="es-MX" i="1"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31</a:t>
            </a:fld>
            <a:endParaRPr lang="es-MX"/>
          </a:p>
        </p:txBody>
      </p:sp>
    </p:spTree>
    <p:extLst>
      <p:ext uri="{BB962C8B-B14F-4D97-AF65-F5344CB8AC3E}">
        <p14:creationId xmlns:p14="http://schemas.microsoft.com/office/powerpoint/2010/main" val="6576921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i="0" u="none" kern="1200" noProof="0" dirty="0" smtClean="0">
                <a:solidFill>
                  <a:schemeClr val="tx1"/>
                </a:solidFill>
                <a:effectLst/>
                <a:latin typeface="+mn-lt"/>
                <a:ea typeface="+mn-ea"/>
                <a:cs typeface="+mn-cs"/>
              </a:rPr>
              <a:t>Este ejemplo muestra las cursivas para la voz de alguien que no es</a:t>
            </a:r>
            <a:r>
              <a:rPr lang="es-MX" sz="1200" i="0" u="none" kern="1200" baseline="0" noProof="0" dirty="0" smtClean="0">
                <a:solidFill>
                  <a:schemeClr val="tx1"/>
                </a:solidFill>
                <a:effectLst/>
                <a:latin typeface="+mn-lt"/>
                <a:ea typeface="+mn-ea"/>
                <a:cs typeface="+mn-cs"/>
              </a:rPr>
              <a:t> quien está en pantalla.</a:t>
            </a:r>
            <a:endParaRPr lang="es-MX" sz="1200" i="0" u="none" kern="1200" noProof="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1" u="sng"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kern="1200" dirty="0" smtClean="0">
                <a:solidFill>
                  <a:schemeClr val="tx1"/>
                </a:solidFill>
                <a:effectLst/>
                <a:latin typeface="+mn-lt"/>
                <a:ea typeface="+mn-ea"/>
                <a:cs typeface="+mn-cs"/>
              </a:rPr>
              <a:t>Italics</a:t>
            </a:r>
            <a:r>
              <a:rPr lang="en-GB" sz="1200" i="1" kern="1200" dirty="0" smtClean="0">
                <a:solidFill>
                  <a:schemeClr val="tx1"/>
                </a:solidFill>
                <a:effectLst/>
                <a:latin typeface="+mn-lt"/>
                <a:ea typeface="+mn-ea"/>
                <a:cs typeface="+mn-cs"/>
              </a:rPr>
              <a:t>: Italics on the subtitled text should be used to indicate an off-screen source of the spoken text, (e.g. when there is a voice of someone contemplating something, speaking over the phone from the other end, or narrating something). They should also be used when retaining foreign-language words in their original foreign-language version </a:t>
            </a:r>
            <a:r>
              <a:rPr lang="en-GB" sz="1200" kern="1200" dirty="0" smtClean="0">
                <a:solidFill>
                  <a:schemeClr val="tx1"/>
                </a:solidFill>
                <a:effectLst/>
                <a:latin typeface="+mn-lt"/>
                <a:ea typeface="+mn-ea"/>
                <a:cs typeface="+mn-cs"/>
              </a:rPr>
              <a:t>(e.g. “He’s got a certain </a:t>
            </a:r>
            <a:r>
              <a:rPr lang="en-GB" sz="1200" i="1" kern="1200" dirty="0" smtClean="0">
                <a:solidFill>
                  <a:schemeClr val="tx1"/>
                </a:solidFill>
                <a:effectLst/>
                <a:latin typeface="+mn-lt"/>
                <a:ea typeface="+mn-ea"/>
                <a:cs typeface="+mn-cs"/>
              </a:rPr>
              <a:t>je ne sais quoi</a:t>
            </a:r>
            <a:r>
              <a:rPr lang="en-GB" sz="1200" kern="1200" dirty="0" smtClean="0">
                <a:solidFill>
                  <a:schemeClr val="tx1"/>
                </a:solidFill>
                <a:effectLst/>
                <a:latin typeface="+mn-lt"/>
                <a:ea typeface="+mn-ea"/>
                <a:cs typeface="+mn-cs"/>
              </a:rPr>
              <a:t>.”). </a:t>
            </a:r>
            <a:endParaRPr lang="es-MX"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a:t>
            </a:r>
            <a:r>
              <a:rPr lang="es-MX" dirty="0" err="1" smtClean="0"/>
              <a:t>Karamitroglou</a:t>
            </a:r>
            <a:r>
              <a:rPr lang="es-MX" dirty="0" smtClean="0"/>
              <a:t>, 1997).</a:t>
            </a:r>
          </a:p>
          <a:p>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32</a:t>
            </a:fld>
            <a:endParaRPr lang="es-MX"/>
          </a:p>
        </p:txBody>
      </p:sp>
    </p:spTree>
    <p:extLst>
      <p:ext uri="{BB962C8B-B14F-4D97-AF65-F5344CB8AC3E}">
        <p14:creationId xmlns:p14="http://schemas.microsoft.com/office/powerpoint/2010/main" val="13794493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i="0" u="none" kern="1200" noProof="0" dirty="0" smtClean="0">
                <a:solidFill>
                  <a:schemeClr val="tx1"/>
                </a:solidFill>
                <a:effectLst/>
                <a:latin typeface="+mn-lt"/>
                <a:ea typeface="+mn-ea"/>
                <a:cs typeface="+mn-cs"/>
              </a:rPr>
              <a:t>En estas diapositivas está un ejemplo de mal uso de mayúsculas en la de</a:t>
            </a:r>
            <a:r>
              <a:rPr lang="es-MX" sz="1200" i="0" u="none" kern="1200" baseline="0" noProof="0" dirty="0" smtClean="0">
                <a:solidFill>
                  <a:schemeClr val="tx1"/>
                </a:solidFill>
                <a:effectLst/>
                <a:latin typeface="+mn-lt"/>
                <a:ea typeface="+mn-ea"/>
                <a:cs typeface="+mn-cs"/>
              </a:rPr>
              <a:t> la izquierda, pues inicial el subtítulo con minúscula sin ninguna señal de que se trate de la continuación del subtítulo anterior.</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i="0" u="none" kern="1200" baseline="0" noProof="0" dirty="0" smtClean="0">
                <a:solidFill>
                  <a:schemeClr val="tx1"/>
                </a:solidFill>
                <a:effectLst/>
                <a:latin typeface="+mn-lt"/>
                <a:ea typeface="+mn-ea"/>
                <a:cs typeface="+mn-cs"/>
              </a:rPr>
              <a:t>Por otro lado en el subtítulo de la derecha el uso de mayúsculas es correcto pues se trata de un título.</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i="0" u="none" kern="1200" baseline="0" noProof="0" dirty="0" smtClean="0">
                <a:solidFill>
                  <a:schemeClr val="tx1"/>
                </a:solidFill>
                <a:effectLst/>
                <a:latin typeface="+mn-lt"/>
                <a:ea typeface="+mn-ea"/>
                <a:cs typeface="+mn-cs"/>
              </a:rPr>
              <a:t>Recordar entonces que el uso de las mayúsculas y minúsculas debe seguir la norma imperante de la lengua en la que se subtitula.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u="none"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kern="1200" dirty="0" smtClean="0">
                <a:solidFill>
                  <a:schemeClr val="tx1"/>
                </a:solidFill>
                <a:effectLst/>
                <a:latin typeface="+mn-lt"/>
                <a:ea typeface="+mn-ea"/>
                <a:cs typeface="+mn-cs"/>
              </a:rPr>
              <a:t>Upper- and lower-case letters</a:t>
            </a:r>
            <a:r>
              <a:rPr lang="en-GB" sz="1200" i="1" kern="1200" dirty="0" smtClean="0">
                <a:solidFill>
                  <a:schemeClr val="tx1"/>
                </a:solidFill>
                <a:effectLst/>
                <a:latin typeface="+mn-lt"/>
                <a:ea typeface="+mn-ea"/>
                <a:cs typeface="+mn-cs"/>
              </a:rPr>
              <a:t>: Upper- and lower-case letters should be used just like in printed materials, as if the subtitle was to appear on paper. Subtitles typed only in upper-case letters should be used when transferring a display or a caption (i.e. a written sign that appears on the screen). </a:t>
            </a:r>
            <a:endParaRPr lang="es-MX"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i="1" dirty="0" smtClean="0"/>
              <a:t>(</a:t>
            </a:r>
            <a:r>
              <a:rPr lang="es-MX" i="1" dirty="0" err="1" smtClean="0"/>
              <a:t>Karamitroglou</a:t>
            </a:r>
            <a:r>
              <a:rPr lang="es-MX" i="1" dirty="0" smtClean="0"/>
              <a:t>, 1997).</a:t>
            </a:r>
          </a:p>
          <a:p>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33</a:t>
            </a:fld>
            <a:endParaRPr lang="es-MX"/>
          </a:p>
        </p:txBody>
      </p:sp>
    </p:spTree>
    <p:extLst>
      <p:ext uri="{BB962C8B-B14F-4D97-AF65-F5344CB8AC3E}">
        <p14:creationId xmlns:p14="http://schemas.microsoft.com/office/powerpoint/2010/main" val="3184112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u="sng" kern="1200" dirty="0" smtClean="0">
                <a:solidFill>
                  <a:schemeClr val="tx1"/>
                </a:solidFill>
                <a:effectLst/>
                <a:latin typeface="+mn-lt"/>
                <a:ea typeface="+mn-ea"/>
                <a:cs typeface="+mn-cs"/>
              </a:rPr>
              <a:t>Boldface and underline</a:t>
            </a:r>
            <a:r>
              <a:rPr lang="en-GB" sz="1200" i="1" kern="1200" dirty="0" smtClean="0">
                <a:solidFill>
                  <a:schemeClr val="tx1"/>
                </a:solidFill>
                <a:effectLst/>
                <a:latin typeface="+mn-lt"/>
                <a:ea typeface="+mn-ea"/>
                <a:cs typeface="+mn-cs"/>
              </a:rPr>
              <a:t>: Boldface and underline typing conventions are not permitted in subtitling. </a:t>
            </a:r>
            <a:endParaRPr lang="es-MX"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i="1" dirty="0" smtClean="0"/>
              <a:t>(</a:t>
            </a:r>
            <a:r>
              <a:rPr lang="es-MX" i="1" dirty="0" err="1" smtClean="0"/>
              <a:t>Karamitroglou</a:t>
            </a:r>
            <a:r>
              <a:rPr lang="es-MX" i="1" dirty="0" smtClean="0"/>
              <a:t>, 1997).</a:t>
            </a:r>
          </a:p>
          <a:p>
            <a:endParaRPr lang="es-MX" i="1" dirty="0" smtClean="0"/>
          </a:p>
          <a:p>
            <a:r>
              <a:rPr lang="es-MX" i="0" dirty="0" smtClean="0"/>
              <a:t>Y</a:t>
            </a:r>
            <a:r>
              <a:rPr lang="es-MX" i="0" baseline="0" dirty="0" smtClean="0"/>
              <a:t> una de las principales razones para no usar este tipo de letras es que disminuye mucho la visibilidad de estas modalidades cuando se proyectan en pantalla.</a:t>
            </a:r>
            <a:endParaRPr lang="es-MX" i="0"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34</a:t>
            </a:fld>
            <a:endParaRPr lang="es-MX"/>
          </a:p>
        </p:txBody>
      </p:sp>
    </p:spTree>
    <p:extLst>
      <p:ext uri="{BB962C8B-B14F-4D97-AF65-F5344CB8AC3E}">
        <p14:creationId xmlns:p14="http://schemas.microsoft.com/office/powerpoint/2010/main" val="35169132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Según lo visto, los estudiantes deben decir si los siguientes subtítulos presentados son correctos</a:t>
            </a:r>
            <a:r>
              <a:rPr lang="es-MX" baseline="0" dirty="0" smtClean="0"/>
              <a:t> o no, y por qué. Casi todos están en español, pero alguno está en inglés, y solo hay que recordar que se deben seguir las reglas de puntuación y escritura de la lengua meta.</a:t>
            </a:r>
          </a:p>
          <a:p>
            <a:endParaRPr lang="es-MX" baseline="0" dirty="0" smtClean="0"/>
          </a:p>
          <a:p>
            <a:r>
              <a:rPr lang="es-MX" baseline="0" dirty="0" smtClean="0"/>
              <a:t>Este subtítulo es incorrecto porque termina sin puntos suspensivos cuando es evidente que continuará la frase en el siguiente o que se suspende el discurso; en ambos casos debieran usarse los puntos suspensivos.</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35</a:t>
            </a:fld>
            <a:endParaRPr lang="es-MX"/>
          </a:p>
        </p:txBody>
      </p:sp>
    </p:spTree>
    <p:extLst>
      <p:ext uri="{BB962C8B-B14F-4D97-AF65-F5344CB8AC3E}">
        <p14:creationId xmlns:p14="http://schemas.microsoft.com/office/powerpoint/2010/main" val="20020419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 incorrecto, tiene</a:t>
            </a:r>
            <a:r>
              <a:rPr lang="es-MX" baseline="0" dirty="0" smtClean="0"/>
              <a:t> 70 caracteres en una sola línea.</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36</a:t>
            </a:fld>
            <a:endParaRPr lang="es-MX"/>
          </a:p>
        </p:txBody>
      </p:sp>
    </p:spTree>
    <p:extLst>
      <p:ext uri="{BB962C8B-B14F-4D97-AF65-F5344CB8AC3E}">
        <p14:creationId xmlns:p14="http://schemas.microsoft.com/office/powerpoint/2010/main" val="9298444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Correcto, los signos de admiración, mayúsculas y número</a:t>
            </a:r>
            <a:r>
              <a:rPr lang="es-MX" baseline="0" dirty="0" smtClean="0"/>
              <a:t> de caracteres son adecuados.</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37</a:t>
            </a:fld>
            <a:endParaRPr lang="es-MX"/>
          </a:p>
        </p:txBody>
      </p:sp>
    </p:spTree>
    <p:extLst>
      <p:ext uri="{BB962C8B-B14F-4D97-AF65-F5344CB8AC3E}">
        <p14:creationId xmlns:p14="http://schemas.microsoft.com/office/powerpoint/2010/main" val="20686515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Incorrecto,</a:t>
            </a:r>
            <a:r>
              <a:rPr lang="es-MX" baseline="0" dirty="0" smtClean="0"/>
              <a:t> pues no está centrado.</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38</a:t>
            </a:fld>
            <a:endParaRPr lang="es-MX"/>
          </a:p>
        </p:txBody>
      </p:sp>
    </p:spTree>
    <p:extLst>
      <p:ext uri="{BB962C8B-B14F-4D97-AF65-F5344CB8AC3E}">
        <p14:creationId xmlns:p14="http://schemas.microsoft.com/office/powerpoint/2010/main" val="8336353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Correcto. Este subtítulo añade</a:t>
            </a:r>
            <a:r>
              <a:rPr lang="es-MX" baseline="0" dirty="0" smtClean="0"/>
              <a:t> información para las personas con discapacidad auditiva al incluir entre corchetes detalles sobre los sonidos.</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39</a:t>
            </a:fld>
            <a:endParaRPr lang="es-MX"/>
          </a:p>
        </p:txBody>
      </p:sp>
    </p:spTree>
    <p:extLst>
      <p:ext uri="{BB962C8B-B14F-4D97-AF65-F5344CB8AC3E}">
        <p14:creationId xmlns:p14="http://schemas.microsoft.com/office/powerpoint/2010/main" val="777660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4292E008-8C38-499D-8F4C-708F1755A1D1}" type="slidenum">
              <a:rPr lang="es-MX" smtClean="0"/>
              <a:t>4</a:t>
            </a:fld>
            <a:endParaRPr lang="es-MX"/>
          </a:p>
        </p:txBody>
      </p:sp>
    </p:spTree>
    <p:extLst>
      <p:ext uri="{BB962C8B-B14F-4D97-AF65-F5344CB8AC3E}">
        <p14:creationId xmlns:p14="http://schemas.microsoft.com/office/powerpoint/2010/main" val="38578658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Correcto. Usa guiones para indicar que cada línea la dice un personaje diferente,</a:t>
            </a:r>
            <a:r>
              <a:rPr lang="es-MX" baseline="0" dirty="0" smtClean="0"/>
              <a:t> usa punto final en la primera línea, y usa puntos suspensivos en la segunda para señalar que se corta el discurso.</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40</a:t>
            </a:fld>
            <a:endParaRPr lang="es-MX"/>
          </a:p>
        </p:txBody>
      </p:sp>
    </p:spTree>
    <p:extLst>
      <p:ext uri="{BB962C8B-B14F-4D97-AF65-F5344CB8AC3E}">
        <p14:creationId xmlns:p14="http://schemas.microsoft.com/office/powerpoint/2010/main" val="157783383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t>Organizar el grupo en parejas para que elijan una película de su preferencia y busquen en el subtitulaje de la misma casos uso adecuado o inadecuado de puntuación. Esta actividad es un ejercicio de crítica y sensibilización respecto a la presentación de los subtítulos en pantalla. Pueden comentarse los resultados en clase o entregarse como reporte. Se recomienda un formato como el que se muestra.</a:t>
            </a:r>
            <a:endParaRPr lang="es-MX" sz="1200" dirty="0" smtClean="0"/>
          </a:p>
          <a:p>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41</a:t>
            </a:fld>
            <a:endParaRPr lang="es-MX"/>
          </a:p>
        </p:txBody>
      </p:sp>
    </p:spTree>
    <p:extLst>
      <p:ext uri="{BB962C8B-B14F-4D97-AF65-F5344CB8AC3E}">
        <p14:creationId xmlns:p14="http://schemas.microsoft.com/office/powerpoint/2010/main" val="15477751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42</a:t>
            </a:fld>
            <a:endParaRPr lang="es-MX"/>
          </a:p>
        </p:txBody>
      </p:sp>
    </p:spTree>
    <p:extLst>
      <p:ext uri="{BB962C8B-B14F-4D97-AF65-F5344CB8AC3E}">
        <p14:creationId xmlns:p14="http://schemas.microsoft.com/office/powerpoint/2010/main" val="4092969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b="1" dirty="0" smtClean="0"/>
              <a:t>TEXTO ÍNTEGRO VS TEXTO SINTETIZADO</a:t>
            </a:r>
            <a:r>
              <a:rPr lang="es-MX" dirty="0" smtClean="0"/>
              <a:t>: Mientras que en la traducción de un texto científico, periodístico o hasta literario, es norma</a:t>
            </a:r>
            <a:r>
              <a:rPr lang="es-MX" baseline="0" dirty="0" smtClean="0"/>
              <a:t> esperar de la traducción una traslación fiel e íntegra del original (hasta donde los recursos lingüísticos y culturales lo permitan); en la traducción para el subtitulaje esto resulta imposible por cuestiones técnicas relacionadas con el subtitulaje.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b="1" dirty="0" smtClean="0"/>
              <a:t>EL DISCURSO ORAL SE CONVIERTE EN TEXTO ESCRITO. </a:t>
            </a:r>
            <a:r>
              <a:rPr lang="es-MX" b="0" dirty="0" smtClean="0"/>
              <a:t>Otra</a:t>
            </a:r>
            <a:r>
              <a:rPr lang="es-MX" b="0" baseline="0" dirty="0" smtClean="0"/>
              <a:t> diferencia relevante es que en la traducción de otro tipo de texto, se traduce un texto escrito en una lengua extranjera, por un texto también escrito en la lengua meta. En cambio el subtitulaje hace la transferencia de lenguaje oral en el producto audiovisual a un texto escrito que aparece en la pantalla para una comunidad que no habla la lengua del producto original (o en su caso, que sufre de alguna discapacidad auditiva que no le permite acceder al texto oral).</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b="1" dirty="0" smtClean="0"/>
              <a:t>EL TEXTO AUDIOVISUAL TIENE ELEMENTOS AUDITIVOS Y VISUALES, Y ESCASOS O NULOS ELEMENTOS ESCRITOS. </a:t>
            </a:r>
            <a:r>
              <a:rPr lang="es-MX" b="0" dirty="0" smtClean="0"/>
              <a:t>Así pues, el traductor se enfrenta a un ensamble de elementos en el texto audiovisual,</a:t>
            </a:r>
            <a:r>
              <a:rPr lang="es-MX" b="0" baseline="0" dirty="0" smtClean="0"/>
              <a:t> elementos originalmente visuales y auditivos, y </a:t>
            </a:r>
            <a:r>
              <a:rPr lang="es-MX" b="0" dirty="0" smtClean="0"/>
              <a:t>se incorpora mediante</a:t>
            </a:r>
            <a:r>
              <a:rPr lang="es-MX" b="0" baseline="0" dirty="0" smtClean="0"/>
              <a:t> el subtitulaje un elemento que no estaba presente en el producto original: texto escrito, que además invade la imagen.</a:t>
            </a:r>
            <a:endParaRPr lang="es-MX" b="1"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5</a:t>
            </a:fld>
            <a:endParaRPr lang="es-MX"/>
          </a:p>
        </p:txBody>
      </p:sp>
    </p:spTree>
    <p:extLst>
      <p:ext uri="{BB962C8B-B14F-4D97-AF65-F5344CB8AC3E}">
        <p14:creationId xmlns:p14="http://schemas.microsoft.com/office/powerpoint/2010/main" val="2230338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Antes de presentar la definición,</a:t>
            </a:r>
            <a:r>
              <a:rPr lang="es-MX" baseline="0" dirty="0" smtClean="0"/>
              <a:t> se puede preguntar a los estudiantes qué es para ellos la subtitulación.</a:t>
            </a:r>
          </a:p>
          <a:p>
            <a:r>
              <a:rPr lang="es-MX" baseline="0" dirty="0" smtClean="0"/>
              <a:t>Otra definición, según Rosa </a:t>
            </a:r>
            <a:r>
              <a:rPr lang="es-MX" baseline="0" dirty="0" err="1" smtClean="0"/>
              <a:t>Agost</a:t>
            </a:r>
            <a:r>
              <a:rPr lang="es-MX" baseline="0" dirty="0" smtClean="0"/>
              <a:t> (1999) es que el subtitulaje consiste en la incorporación de subtítulos escritos en la lengua meta en la pantalla donde es exhibido el material audiovisual en lengua origen, y los subtítulos coinciden con las intervenciones de los actores en la pantalla.</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6</a:t>
            </a:fld>
            <a:endParaRPr lang="es-MX"/>
          </a:p>
        </p:txBody>
      </p:sp>
    </p:spTree>
    <p:extLst>
      <p:ext uri="{BB962C8B-B14F-4D97-AF65-F5344CB8AC3E}">
        <p14:creationId xmlns:p14="http://schemas.microsoft.com/office/powerpoint/2010/main" val="2256128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000" dirty="0" smtClean="0"/>
              <a:t>Díaz</a:t>
            </a:r>
            <a:r>
              <a:rPr lang="es-MX" sz="1000" baseline="0" dirty="0" smtClean="0"/>
              <a:t> Cinta y </a:t>
            </a:r>
            <a:r>
              <a:rPr lang="es-MX" sz="1000" baseline="0" dirty="0" err="1" smtClean="0"/>
              <a:t>Remael</a:t>
            </a:r>
            <a:r>
              <a:rPr lang="es-MX" sz="1000" baseline="0" dirty="0" smtClean="0"/>
              <a:t> (p. 14-18) proponen esta tipología de subtítulos atendiendo a razones de la lengua en que se muestran: “</a:t>
            </a:r>
            <a:r>
              <a:rPr lang="es-MX" sz="1000" b="1" baseline="0" dirty="0" smtClean="0"/>
              <a:t>Los subtítulos intralingüísticos </a:t>
            </a:r>
            <a:r>
              <a:rPr lang="es-MX" sz="1000" baseline="0" dirty="0" smtClean="0"/>
              <a:t>sí implican el cambio de lenguaje oral a lenguaje escrito pero en la misma lengua, y por ello algunos no los consideran como traducción. Los que son para personas con problemas auditivos (también conocidos como “</a:t>
            </a:r>
            <a:r>
              <a:rPr lang="es-MX" sz="1000" baseline="0" dirty="0" err="1" smtClean="0"/>
              <a:t>close</a:t>
            </a:r>
            <a:r>
              <a:rPr lang="es-MX" sz="1000" baseline="0" dirty="0" smtClean="0"/>
              <a:t> </a:t>
            </a:r>
            <a:r>
              <a:rPr lang="es-MX" sz="1000" baseline="0" dirty="0" err="1" smtClean="0"/>
              <a:t>captioning</a:t>
            </a:r>
            <a:r>
              <a:rPr lang="es-MX" sz="1000" baseline="0" dirty="0" smtClean="0"/>
              <a:t>”) se ofrecen para dar un acceso democrático a todas las personas a los productos audiovisuales. […] Luego están los subtítulos que son herramienta didáctica: ya se ha reconocido su valor en diversos estudios que indican que ayudan a desarrollar habilidades lingüísticas y también a contextualizar la lengua y la cultura de los países. […] Los subtítulos para karaoke ha cobrado gran popularidad, y casi siempre se utilizan con canciones o con películas musicales para que las personas puedan cantar al tiempo que los artistas en pantalla. […] Los subtítulos para variantes dialectales son los que se usan para diálogos en los que, aunque se comparte la misma lengua, se hablan variedades dialectales distintas que podrán entorpecer la compresión de todas las audiencias. Por ejemplo, piénsese en el español de todos los países latinoamericanos, de cada una de sus regiones y diversos extractos socio-culturales, que pueden expresarse en una variante del español poco comprensible para otros grupos de hablantes. […] Y los subtítulos para noticias permiten transmitir la información de los programas aún sin volumen para no ocasionar interrupciones en ciertos casos. […] </a:t>
            </a:r>
            <a:r>
              <a:rPr lang="es-MX" sz="1000" b="1" baseline="0" dirty="0" smtClean="0"/>
              <a:t>Los subtítulos </a:t>
            </a:r>
            <a:r>
              <a:rPr lang="es-MX" sz="1000" b="1" baseline="0" dirty="0" err="1" smtClean="0"/>
              <a:t>interlinguísticos</a:t>
            </a:r>
            <a:r>
              <a:rPr lang="es-MX" sz="1000" b="1" baseline="0" dirty="0" smtClean="0"/>
              <a:t> </a:t>
            </a:r>
            <a:r>
              <a:rPr lang="es-MX" sz="1000" b="0" baseline="0" dirty="0" smtClean="0"/>
              <a:t>son los que implican la traducción de una lengua a otra, y también pueden ir dirigidos a personas con o sin problemas auditivos. La diferencia principal será que los subtítulos para problemas auditivos incluye descripción de sonidos o ruidos de fondo que no se hacen en los subtítulos para personas que pueden oír. […] Por último están los </a:t>
            </a:r>
            <a:r>
              <a:rPr lang="es-MX" sz="1000" b="1" baseline="0" dirty="0" smtClean="0"/>
              <a:t>subtítulos bilingües</a:t>
            </a:r>
            <a:r>
              <a:rPr lang="es-MX" sz="1000" b="0" baseline="0" dirty="0" smtClean="0"/>
              <a:t>, que se utilizan en regiones donde hay dos lenguas oficiales, o en algunos festivales internacionales, siendo en este último caso verlos frecuentemente en inglés y en la lengua del país anfitrión.</a:t>
            </a:r>
          </a:p>
          <a:p>
            <a:r>
              <a:rPr lang="es-MX" sz="1000" b="1" baseline="0" dirty="0" smtClean="0"/>
              <a:t>EN ESTA PRESENTACIÓN NOS ENFOCAMOS A LOS SUBTÍTULOS INTERLINGUÍSTICOS PARA PERSONAS QUE PUEDEN OÍR.</a:t>
            </a:r>
            <a:endParaRPr lang="es-MX" sz="1000" b="1"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7</a:t>
            </a:fld>
            <a:endParaRPr lang="es-MX"/>
          </a:p>
        </p:txBody>
      </p:sp>
    </p:spTree>
    <p:extLst>
      <p:ext uri="{BB962C8B-B14F-4D97-AF65-F5344CB8AC3E}">
        <p14:creationId xmlns:p14="http://schemas.microsoft.com/office/powerpoint/2010/main" val="69824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smtClean="0"/>
              <a:t>En</a:t>
            </a:r>
            <a:r>
              <a:rPr lang="es-MX" baseline="0" dirty="0" smtClean="0"/>
              <a:t> la toma superior, se trata de una canción, y ponen los subtítulos en inglés siempre en mayúsculas y abajo en español, solo usan una línea para cada idioma.</a:t>
            </a:r>
          </a:p>
          <a:p>
            <a:pPr marL="171450" indent="-171450">
              <a:buFont typeface="Arial" panose="020B0604020202020204" pitchFamily="34" charset="0"/>
              <a:buChar char="•"/>
            </a:pPr>
            <a:r>
              <a:rPr lang="es-MX" baseline="0" dirty="0" smtClean="0"/>
              <a:t>En la toma inferior, se usan dos líneas para cada idioma, y se ubican en la parte superior en inglés, y en la parte inferior en español. Esta es una distribución para cuando aparecen en dos lenguas.</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8</a:t>
            </a:fld>
            <a:endParaRPr lang="es-MX"/>
          </a:p>
        </p:txBody>
      </p:sp>
    </p:spTree>
    <p:extLst>
      <p:ext uri="{BB962C8B-B14F-4D97-AF65-F5344CB8AC3E}">
        <p14:creationId xmlns:p14="http://schemas.microsoft.com/office/powerpoint/2010/main" val="1004386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Como se puede ver, en estos subtítulos se añaden detalles sobre los sonidos de fondo,</a:t>
            </a:r>
            <a:r>
              <a:rPr lang="es-MX" baseline="0" dirty="0" smtClean="0"/>
              <a:t> o quien dice los diálogos, cuando esto último no es claro mediante la imagen. En el primero indica qué tipo de música es, en el segundo y tercero nos dicen quién es el que interviene.</a:t>
            </a:r>
            <a:endParaRPr lang="es-MX" dirty="0"/>
          </a:p>
        </p:txBody>
      </p:sp>
      <p:sp>
        <p:nvSpPr>
          <p:cNvPr id="4" name="Marcador de número de diapositiva 3"/>
          <p:cNvSpPr>
            <a:spLocks noGrp="1"/>
          </p:cNvSpPr>
          <p:nvPr>
            <p:ph type="sldNum" sz="quarter" idx="10"/>
          </p:nvPr>
        </p:nvSpPr>
        <p:spPr/>
        <p:txBody>
          <a:bodyPr/>
          <a:lstStyle/>
          <a:p>
            <a:fld id="{4292E008-8C38-499D-8F4C-708F1755A1D1}" type="slidenum">
              <a:rPr lang="es-MX" smtClean="0"/>
              <a:t>9</a:t>
            </a:fld>
            <a:endParaRPr lang="es-MX"/>
          </a:p>
        </p:txBody>
      </p:sp>
    </p:spTree>
    <p:extLst>
      <p:ext uri="{BB962C8B-B14F-4D97-AF65-F5344CB8AC3E}">
        <p14:creationId xmlns:p14="http://schemas.microsoft.com/office/powerpoint/2010/main" val="3209675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71800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7065716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398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195246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647358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smtClean="0"/>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11484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05/09/17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680132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05/09/17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147471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05/09/17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811309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smtClean="0"/>
              <a:t>05/09/17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757030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96DFF08F-DC6B-4601-B491-B0F83F6DD2DA}" type="datetimeFigureOut">
              <a:rPr lang="en-US" smtClean="0"/>
              <a:t>05/09/17</a:t>
            </a:fld>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‹Nr.›</a:t>
            </a:fld>
            <a:endParaRPr lang="en-US" dirty="0"/>
          </a:p>
        </p:txBody>
      </p:sp>
    </p:spTree>
    <p:extLst>
      <p:ext uri="{BB962C8B-B14F-4D97-AF65-F5344CB8AC3E}">
        <p14:creationId xmlns:p14="http://schemas.microsoft.com/office/powerpoint/2010/main" val="613784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smtClean="0"/>
              <a:t>05/09/17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3423507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44000"/>
          </a:schemeClr>
        </a:solidFill>
        <a:effectLst/>
      </p:bgPr>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smtClean="0"/>
              <a:pPr/>
              <a:t>05/09/17</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‹Nr.›</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0537322"/>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4" Type="http://schemas.microsoft.com/office/2007/relationships/hdphoto" Target="../media/hdphoto1.wdp"/><Relationship Id="rId5"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4" Type="http://schemas.microsoft.com/office/2007/relationships/hdphoto" Target="../media/hdphoto2.wdp"/><Relationship Id="rId5" Type="http://schemas.openxmlformats.org/officeDocument/2006/relationships/image" Target="../media/image14.jpeg"/><Relationship Id="rId6" Type="http://schemas.openxmlformats.org/officeDocument/2006/relationships/image" Target="../media/image15.jpeg"/><Relationship Id="rId7"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5.jpeg"/><Relationship Id="rId6" Type="http://schemas.microsoft.com/office/2007/relationships/hdphoto" Target="../media/hdphoto4.wdp"/><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4" Type="http://schemas.microsoft.com/office/2007/relationships/hdphoto" Target="../media/hdphoto5.wdp"/><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4" Type="http://schemas.microsoft.com/office/2007/relationships/hdphoto" Target="../media/hdphoto6.wdp"/><Relationship Id="rId5" Type="http://schemas.openxmlformats.org/officeDocument/2006/relationships/image" Target="../media/image32.png"/><Relationship Id="rId6"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microsoft.com/office/2007/relationships/hdphoto" Target="../media/hdphoto7.wdp"/><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4" Type="http://schemas.microsoft.com/office/2007/relationships/hdphoto" Target="../media/hdphoto8.wdp"/><Relationship Id="rId5"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46.png"/></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49.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5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5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5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5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5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5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81070" y="1915138"/>
            <a:ext cx="6400799" cy="931093"/>
          </a:xfrm>
        </p:spPr>
        <p:txBody>
          <a:bodyPr>
            <a:noAutofit/>
          </a:bodyPr>
          <a:lstStyle/>
          <a:p>
            <a:pPr algn="ctr"/>
            <a:r>
              <a:rPr lang="es-MX" sz="4000" b="1" dirty="0" smtClean="0">
                <a:solidFill>
                  <a:schemeClr val="accent4">
                    <a:lumMod val="75000"/>
                  </a:schemeClr>
                </a:solidFill>
              </a:rPr>
              <a:t>Introducción a la subtitulación</a:t>
            </a:r>
            <a:endParaRPr lang="es-MX" sz="4000" b="1" dirty="0">
              <a:solidFill>
                <a:schemeClr val="accent4">
                  <a:lumMod val="75000"/>
                </a:schemeClr>
              </a:solidFill>
            </a:endParaRPr>
          </a:p>
        </p:txBody>
      </p:sp>
      <p:sp>
        <p:nvSpPr>
          <p:cNvPr id="4" name="Rectángulo 3"/>
          <p:cNvSpPr/>
          <p:nvPr/>
        </p:nvSpPr>
        <p:spPr>
          <a:xfrm>
            <a:off x="601524" y="698882"/>
            <a:ext cx="7936775" cy="1015663"/>
          </a:xfrm>
          <a:prstGeom prst="rect">
            <a:avLst/>
          </a:prstGeom>
        </p:spPr>
        <p:txBody>
          <a:bodyPr wrap="square">
            <a:spAutoFit/>
          </a:bodyPr>
          <a:lstStyle/>
          <a:p>
            <a:pPr algn="ctr"/>
            <a:r>
              <a:rPr lang="es-MX" sz="3200" b="1" dirty="0">
                <a:solidFill>
                  <a:srgbClr val="2B131B"/>
                </a:solidFill>
              </a:rPr>
              <a:t>Universidad Autónoma del Estado de México</a:t>
            </a:r>
            <a:br>
              <a:rPr lang="es-MX" sz="3200" b="1" dirty="0">
                <a:solidFill>
                  <a:srgbClr val="2B131B"/>
                </a:solidFill>
              </a:rPr>
            </a:br>
            <a:r>
              <a:rPr lang="es-MX" sz="2800" dirty="0">
                <a:solidFill>
                  <a:srgbClr val="2B131B"/>
                </a:solidFill>
              </a:rPr>
              <a:t>Facultad de Lenguas</a:t>
            </a:r>
            <a:endParaRPr lang="en-US" sz="3200" dirty="0">
              <a:solidFill>
                <a:srgbClr val="2B131B"/>
              </a:solidFill>
            </a:endParaRPr>
          </a:p>
        </p:txBody>
      </p:sp>
      <p:sp>
        <p:nvSpPr>
          <p:cNvPr id="5" name="Subtítulo 2"/>
          <p:cNvSpPr txBox="1">
            <a:spLocks/>
          </p:cNvSpPr>
          <p:nvPr/>
        </p:nvSpPr>
        <p:spPr bwMode="auto">
          <a:xfrm>
            <a:off x="873025" y="3459291"/>
            <a:ext cx="7470909" cy="206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l" rtl="0" eaLnBrk="0" fontAlgn="base" hangingPunct="0">
              <a:spcBef>
                <a:spcPct val="20000"/>
              </a:spcBef>
              <a:spcAft>
                <a:spcPct val="0"/>
              </a:spcAft>
              <a:buClr>
                <a:schemeClr val="accent1"/>
              </a:buClr>
              <a:buSzPct val="85000"/>
              <a:buFont typeface="Arial" panose="020B0604020202020204" pitchFamily="34" charset="0"/>
              <a:buNone/>
              <a:defRPr sz="2400" kern="1200">
                <a:solidFill>
                  <a:schemeClr val="tx1">
                    <a:lumMod val="75000"/>
                    <a:lumOff val="25000"/>
                  </a:schemeClr>
                </a:solidFill>
                <a:latin typeface="+mn-lt"/>
                <a:ea typeface="MS PGothic" panose="020B0600070205080204" pitchFamily="34" charset="-128"/>
                <a:cs typeface="ＭＳ Ｐゴシック" charset="0"/>
              </a:defRPr>
            </a:lvl1pPr>
            <a:lvl2pPr marL="457200" indent="0" algn="ctr" rtl="0" eaLnBrk="0" fontAlgn="base" hangingPunct="0">
              <a:spcBef>
                <a:spcPct val="20000"/>
              </a:spcBef>
              <a:spcAft>
                <a:spcPct val="0"/>
              </a:spcAft>
              <a:buClr>
                <a:schemeClr val="accent1"/>
              </a:buClr>
              <a:buSzPct val="85000"/>
              <a:buFont typeface="Arial" panose="020B0604020202020204" pitchFamily="34" charset="0"/>
              <a:buNone/>
              <a:defRPr sz="2000" kern="1200">
                <a:solidFill>
                  <a:schemeClr val="tx1">
                    <a:tint val="75000"/>
                  </a:schemeClr>
                </a:solidFill>
                <a:latin typeface="+mn-lt"/>
                <a:ea typeface="MS PGothic" panose="020B0600070205080204" pitchFamily="34" charset="-128"/>
                <a:cs typeface="+mn-cs"/>
              </a:defRPr>
            </a:lvl2pPr>
            <a:lvl3pPr marL="914400" indent="0" algn="ctr" rtl="0" eaLnBrk="0" fontAlgn="base" hangingPunct="0">
              <a:spcBef>
                <a:spcPct val="20000"/>
              </a:spcBef>
              <a:spcAft>
                <a:spcPct val="0"/>
              </a:spcAft>
              <a:buClr>
                <a:schemeClr val="accent1"/>
              </a:buClr>
              <a:buSzPct val="90000"/>
              <a:buFont typeface="Arial" panose="020B0604020202020204" pitchFamily="34" charset="0"/>
              <a:buNone/>
              <a:defRPr kern="1200">
                <a:solidFill>
                  <a:schemeClr val="tx1">
                    <a:tint val="75000"/>
                  </a:schemeClr>
                </a:solidFill>
                <a:latin typeface="+mn-lt"/>
                <a:ea typeface="MS PGothic" panose="020B0600070205080204" pitchFamily="34" charset="-128"/>
                <a:cs typeface="+mn-cs"/>
              </a:defRPr>
            </a:lvl3pPr>
            <a:lvl4pPr marL="1371600" indent="0" algn="ctr" rtl="0" eaLnBrk="0" fontAlgn="base" hangingPunct="0">
              <a:spcBef>
                <a:spcPct val="20000"/>
              </a:spcBef>
              <a:spcAft>
                <a:spcPct val="0"/>
              </a:spcAft>
              <a:buClr>
                <a:schemeClr val="accent1"/>
              </a:buClr>
              <a:buFont typeface="Arial" panose="020B0604020202020204" pitchFamily="34" charset="0"/>
              <a:buNone/>
              <a:defRPr sz="1600" kern="1200">
                <a:solidFill>
                  <a:schemeClr val="tx1">
                    <a:tint val="75000"/>
                  </a:schemeClr>
                </a:solidFill>
                <a:latin typeface="+mn-lt"/>
                <a:ea typeface="MS PGothic" panose="020B0600070205080204" pitchFamily="34" charset="-128"/>
                <a:cs typeface="+mn-cs"/>
              </a:defRPr>
            </a:lvl4pPr>
            <a:lvl5pPr marL="1828800" indent="0" algn="ctr" rtl="0" eaLnBrk="0" fontAlgn="base" hangingPunct="0">
              <a:spcBef>
                <a:spcPct val="20000"/>
              </a:spcBef>
              <a:spcAft>
                <a:spcPct val="0"/>
              </a:spcAft>
              <a:buClr>
                <a:schemeClr val="accent1"/>
              </a:buClr>
              <a:buSzPct val="100000"/>
              <a:buFont typeface="Arial" panose="020B0604020202020204" pitchFamily="34" charset="0"/>
              <a:buNone/>
              <a:defRPr sz="1400" kern="1200">
                <a:solidFill>
                  <a:schemeClr val="tx1">
                    <a:tint val="75000"/>
                  </a:schemeClr>
                </a:solidFill>
                <a:latin typeface="+mn-lt"/>
                <a:ea typeface="MS PGothic" panose="020B0600070205080204" pitchFamily="34" charset="-128"/>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pPr algn="ctr" defTabSz="914400" eaLnBrk="1" hangingPunct="1">
              <a:buFont typeface="Wingdings" panose="05000000000000000000" pitchFamily="2" charset="2"/>
              <a:buNone/>
            </a:pPr>
            <a:r>
              <a:rPr lang="es-MX" altLang="en-US" sz="2000" dirty="0" smtClean="0">
                <a:solidFill>
                  <a:schemeClr val="tx1"/>
                </a:solidFill>
                <a:latin typeface="Century Gothic" panose="020B0502020202020204" pitchFamily="34" charset="0"/>
              </a:rPr>
              <a:t>Material para la unidad de aprendizaje</a:t>
            </a:r>
          </a:p>
          <a:p>
            <a:pPr algn="ctr" defTabSz="914400" eaLnBrk="1" hangingPunct="1">
              <a:buFont typeface="Wingdings" panose="05000000000000000000" pitchFamily="2" charset="2"/>
              <a:buNone/>
            </a:pPr>
            <a:r>
              <a:rPr lang="es-MX" altLang="en-US" b="1" dirty="0" smtClean="0">
                <a:solidFill>
                  <a:schemeClr val="tx1"/>
                </a:solidFill>
                <a:latin typeface="Century Gothic" panose="020B0502020202020204" pitchFamily="34" charset="0"/>
              </a:rPr>
              <a:t>Doblaje y Subtitulación del inglés</a:t>
            </a:r>
          </a:p>
          <a:p>
            <a:pPr algn="ctr" defTabSz="914400" eaLnBrk="1" hangingPunct="1">
              <a:buFont typeface="Wingdings" panose="05000000000000000000" pitchFamily="2" charset="2"/>
              <a:buNone/>
            </a:pPr>
            <a:endParaRPr lang="es-MX" altLang="en-US" sz="1050" dirty="0" smtClean="0">
              <a:solidFill>
                <a:schemeClr val="tx1"/>
              </a:solidFill>
              <a:latin typeface="Century Gothic" panose="020B0502020202020204" pitchFamily="34" charset="0"/>
            </a:endParaRPr>
          </a:p>
          <a:p>
            <a:pPr algn="ctr" defTabSz="914400" eaLnBrk="1" hangingPunct="1">
              <a:buFont typeface="Wingdings" panose="05000000000000000000" pitchFamily="2" charset="2"/>
              <a:buNone/>
            </a:pPr>
            <a:r>
              <a:rPr lang="es-MX" altLang="en-US" sz="1400" b="1" dirty="0" smtClean="0">
                <a:solidFill>
                  <a:schemeClr val="tx1"/>
                </a:solidFill>
                <a:latin typeface="Century Gothic" panose="020B0502020202020204" pitchFamily="34" charset="0"/>
              </a:rPr>
              <a:t>Programa Educativo:</a:t>
            </a:r>
            <a:br>
              <a:rPr lang="es-MX" altLang="en-US" sz="1400" b="1" dirty="0" smtClean="0">
                <a:solidFill>
                  <a:schemeClr val="tx1"/>
                </a:solidFill>
                <a:latin typeface="Century Gothic" panose="020B0502020202020204" pitchFamily="34" charset="0"/>
              </a:rPr>
            </a:br>
            <a:r>
              <a:rPr lang="es-MX" altLang="en-US" sz="2000" b="1" dirty="0" smtClean="0">
                <a:solidFill>
                  <a:schemeClr val="tx1"/>
                </a:solidFill>
                <a:latin typeface="Century Gothic" panose="020B0502020202020204" pitchFamily="34" charset="0"/>
              </a:rPr>
              <a:t>Licenciado en Lenguas</a:t>
            </a:r>
            <a:r>
              <a:rPr lang="es-MX" altLang="en-US" sz="1800" b="1" dirty="0" smtClean="0">
                <a:solidFill>
                  <a:schemeClr val="tx1"/>
                </a:solidFill>
                <a:latin typeface="Century Gothic" panose="020B0502020202020204" pitchFamily="34" charset="0"/>
              </a:rPr>
              <a:t/>
            </a:r>
            <a:br>
              <a:rPr lang="es-MX" altLang="en-US" sz="1800" b="1" dirty="0" smtClean="0">
                <a:solidFill>
                  <a:schemeClr val="tx1"/>
                </a:solidFill>
                <a:latin typeface="Century Gothic" panose="020B0502020202020204" pitchFamily="34" charset="0"/>
              </a:rPr>
            </a:br>
            <a:r>
              <a:rPr lang="es-MX" altLang="en-US" sz="1600" dirty="0" smtClean="0">
                <a:solidFill>
                  <a:schemeClr val="tx1"/>
                </a:solidFill>
                <a:latin typeface="Century Gothic" panose="020B0502020202020204" pitchFamily="34" charset="0"/>
              </a:rPr>
              <a:t>impartido en la Facultad de Lenguas de la </a:t>
            </a:r>
            <a:r>
              <a:rPr lang="es-MX" altLang="en-US" sz="1600" dirty="0" err="1" smtClean="0">
                <a:solidFill>
                  <a:schemeClr val="tx1"/>
                </a:solidFill>
                <a:latin typeface="Century Gothic" panose="020B0502020202020204" pitchFamily="34" charset="0"/>
              </a:rPr>
              <a:t>UAEMex</a:t>
            </a:r>
            <a:endParaRPr lang="es-MX" altLang="en-US" sz="1600" dirty="0" smtClean="0">
              <a:solidFill>
                <a:schemeClr val="tx1"/>
              </a:solidFill>
              <a:latin typeface="Century Gothic" panose="020B0502020202020204" pitchFamily="34" charset="0"/>
            </a:endParaRPr>
          </a:p>
        </p:txBody>
      </p:sp>
      <p:sp>
        <p:nvSpPr>
          <p:cNvPr id="8" name="Rectángulo 7"/>
          <p:cNvSpPr>
            <a:spLocks noChangeArrowheads="1"/>
          </p:cNvSpPr>
          <p:nvPr/>
        </p:nvSpPr>
        <p:spPr bwMode="auto">
          <a:xfrm>
            <a:off x="1715240" y="5513520"/>
            <a:ext cx="6192837"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MX" altLang="es-MX" sz="1600" b="1" dirty="0" smtClean="0">
                <a:solidFill>
                  <a:schemeClr val="accent4">
                    <a:lumMod val="50000"/>
                  </a:schemeClr>
                </a:solidFill>
                <a:latin typeface="+mn-lt"/>
              </a:rPr>
              <a:t>Elaborado en abril 2017 </a:t>
            </a:r>
          </a:p>
          <a:p>
            <a:pPr algn="ctr" eaLnBrk="1" hangingPunct="1"/>
            <a:r>
              <a:rPr lang="es-MX" altLang="es-MX" sz="1600" b="1" dirty="0" smtClean="0">
                <a:solidFill>
                  <a:schemeClr val="accent4">
                    <a:lumMod val="50000"/>
                  </a:schemeClr>
                </a:solidFill>
                <a:latin typeface="+mn-lt"/>
              </a:rPr>
              <a:t>por</a:t>
            </a:r>
            <a:endParaRPr lang="es-MX" altLang="es-MX" sz="1800" b="1" dirty="0" smtClean="0">
              <a:solidFill>
                <a:schemeClr val="accent4">
                  <a:lumMod val="50000"/>
                </a:schemeClr>
              </a:solidFill>
              <a:latin typeface="+mn-lt"/>
            </a:endParaRPr>
          </a:p>
          <a:p>
            <a:pPr algn="ctr" eaLnBrk="1" hangingPunct="1"/>
            <a:r>
              <a:rPr lang="es-MX" altLang="es-MX" sz="1800" b="1" dirty="0" smtClean="0">
                <a:solidFill>
                  <a:schemeClr val="accent4">
                    <a:lumMod val="50000"/>
                  </a:schemeClr>
                </a:solidFill>
                <a:latin typeface="+mn-lt"/>
              </a:rPr>
              <a:t>Miriam Virginia Matamoros Sánchez</a:t>
            </a:r>
            <a:endParaRPr lang="es-MX" altLang="es-MX" sz="1800" b="1" dirty="0">
              <a:solidFill>
                <a:schemeClr val="accent4">
                  <a:lumMod val="50000"/>
                </a:schemeClr>
              </a:solidFill>
              <a:latin typeface="+mn-lt"/>
            </a:endParaRPr>
          </a:p>
        </p:txBody>
      </p:sp>
    </p:spTree>
    <p:extLst>
      <p:ext uri="{BB962C8B-B14F-4D97-AF65-F5344CB8AC3E}">
        <p14:creationId xmlns:p14="http://schemas.microsoft.com/office/powerpoint/2010/main" val="170180770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98659" y="127816"/>
            <a:ext cx="5966857" cy="3356357"/>
          </a:xfrm>
          <a:prstGeom prst="rect">
            <a:avLst/>
          </a:prstGeom>
        </p:spPr>
      </p:pic>
      <p:pic>
        <p:nvPicPr>
          <p:cNvPr id="9" name="Imagen 8"/>
          <p:cNvPicPr/>
          <p:nvPr/>
        </p:nvPicPr>
        <p:blipFill rotWithShape="1">
          <a:blip r:embed="rId4" cstate="email">
            <a:extLst>
              <a:ext uri="{28A0092B-C50C-407E-A947-70E740481C1C}">
                <a14:useLocalDpi xmlns:a14="http://schemas.microsoft.com/office/drawing/2010/main"/>
              </a:ext>
            </a:extLst>
          </a:blip>
          <a:srcRect/>
          <a:stretch/>
        </p:blipFill>
        <p:spPr bwMode="auto">
          <a:xfrm>
            <a:off x="2989156" y="3343988"/>
            <a:ext cx="5966857" cy="3356356"/>
          </a:xfrm>
          <a:prstGeom prst="rect">
            <a:avLst/>
          </a:prstGeom>
          <a:ln>
            <a:noFill/>
          </a:ln>
          <a:extLst>
            <a:ext uri="{53640926-AAD7-44d8-BBD7-CCE9431645EC}">
              <a14:shadowObscured xmlns:a14="http://schemas.microsoft.com/office/drawing/2010/main"/>
            </a:ext>
          </a:extLst>
        </p:spPr>
      </p:pic>
      <p:sp>
        <p:nvSpPr>
          <p:cNvPr id="4" name="Rectángulo 3"/>
          <p:cNvSpPr/>
          <p:nvPr/>
        </p:nvSpPr>
        <p:spPr>
          <a:xfrm>
            <a:off x="6369270" y="1042220"/>
            <a:ext cx="2602510" cy="6936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2400" dirty="0" smtClean="0"/>
              <a:t>Inter lingüísticos</a:t>
            </a:r>
            <a:endParaRPr lang="es-MX" sz="2400" dirty="0"/>
          </a:p>
        </p:txBody>
      </p:sp>
    </p:spTree>
    <p:extLst>
      <p:ext uri="{BB962C8B-B14F-4D97-AF65-F5344CB8AC3E}">
        <p14:creationId xmlns:p14="http://schemas.microsoft.com/office/powerpoint/2010/main" val="63039136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sz="3600" i="1" dirty="0" smtClean="0">
                <a:solidFill>
                  <a:schemeClr val="accent4">
                    <a:lumMod val="75000"/>
                  </a:schemeClr>
                </a:solidFill>
              </a:rPr>
              <a:t>Origen del subtitulaje</a:t>
            </a:r>
            <a:endParaRPr lang="en-US" sz="3600" i="1" dirty="0">
              <a:solidFill>
                <a:schemeClr val="accent4">
                  <a:lumMod val="75000"/>
                </a:schemeClr>
              </a:solidFill>
            </a:endParaRPr>
          </a:p>
        </p:txBody>
      </p:sp>
      <p:sp>
        <p:nvSpPr>
          <p:cNvPr id="4" name="Marcador de contenido 2"/>
          <p:cNvSpPr>
            <a:spLocks noGrp="1"/>
          </p:cNvSpPr>
          <p:nvPr>
            <p:ph idx="1"/>
          </p:nvPr>
        </p:nvSpPr>
        <p:spPr>
          <a:xfrm>
            <a:off x="822959" y="2078811"/>
            <a:ext cx="7543801" cy="4023360"/>
          </a:xfrm>
        </p:spPr>
        <p:txBody>
          <a:bodyPr/>
          <a:lstStyle/>
          <a:p>
            <a:pPr>
              <a:buClr>
                <a:srgbClr val="FF6699"/>
              </a:buClr>
              <a:buFont typeface="Wingdings" panose="05000000000000000000" pitchFamily="2" charset="2"/>
              <a:buChar char="ü"/>
            </a:pPr>
            <a:r>
              <a:rPr lang="es-MX" dirty="0" smtClean="0"/>
              <a:t>Intertítulos</a:t>
            </a:r>
          </a:p>
          <a:p>
            <a:pPr>
              <a:buClr>
                <a:srgbClr val="FF6699"/>
              </a:buClr>
              <a:buFont typeface="Wingdings" panose="05000000000000000000" pitchFamily="2" charset="2"/>
              <a:buChar char="ü"/>
            </a:pPr>
            <a:endParaRPr lang="es-MX" dirty="0"/>
          </a:p>
          <a:p>
            <a:pPr>
              <a:buClr>
                <a:srgbClr val="FF6699"/>
              </a:buClr>
              <a:buFont typeface="Wingdings" panose="05000000000000000000" pitchFamily="2" charset="2"/>
              <a:buChar char="ü"/>
            </a:pPr>
            <a:endParaRPr lang="es-MX" dirty="0" smtClean="0"/>
          </a:p>
          <a:p>
            <a:pPr>
              <a:buClr>
                <a:srgbClr val="FF6699"/>
              </a:buClr>
              <a:buFont typeface="Wingdings" panose="05000000000000000000" pitchFamily="2" charset="2"/>
              <a:buChar char="ü"/>
            </a:pPr>
            <a:endParaRPr lang="es-MX" dirty="0"/>
          </a:p>
          <a:p>
            <a:pPr>
              <a:buClr>
                <a:srgbClr val="FF6699"/>
              </a:buClr>
              <a:buFont typeface="Wingdings" panose="05000000000000000000" pitchFamily="2" charset="2"/>
              <a:buChar char="ü"/>
            </a:pPr>
            <a:endParaRPr lang="es-MX" dirty="0" smtClean="0"/>
          </a:p>
          <a:p>
            <a:pPr>
              <a:buClr>
                <a:srgbClr val="FF6699"/>
              </a:buClr>
              <a:buFont typeface="Wingdings" panose="05000000000000000000" pitchFamily="2" charset="2"/>
              <a:buChar char="ü"/>
            </a:pPr>
            <a:endParaRPr lang="es-MX" dirty="0" smtClean="0"/>
          </a:p>
          <a:p>
            <a:pPr>
              <a:buClr>
                <a:srgbClr val="FF6699"/>
              </a:buClr>
              <a:buFont typeface="Wingdings" panose="05000000000000000000" pitchFamily="2" charset="2"/>
              <a:buChar char="ü"/>
            </a:pPr>
            <a:endParaRPr lang="es-MX" dirty="0" smtClean="0"/>
          </a:p>
          <a:p>
            <a:pPr>
              <a:buClr>
                <a:srgbClr val="FF6699"/>
              </a:buClr>
              <a:buFont typeface="Wingdings" panose="05000000000000000000" pitchFamily="2" charset="2"/>
              <a:buChar char="ü"/>
            </a:pPr>
            <a:endParaRPr lang="es-MX" dirty="0"/>
          </a:p>
        </p:txBody>
      </p:sp>
      <p:pic>
        <p:nvPicPr>
          <p:cNvPr id="6" name="Imagen 5" descr="Resultado de imagen para intertitles"/>
          <p:cNvPicPr/>
          <p:nvPr/>
        </p:nvPicPr>
        <p:blipFill>
          <a:blip r:embed="rId3" cstate="email">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a:fillRect/>
          </a:stretch>
        </p:blipFill>
        <p:spPr bwMode="auto">
          <a:xfrm>
            <a:off x="4965096" y="2656743"/>
            <a:ext cx="3641027" cy="2628900"/>
          </a:xfrm>
          <a:prstGeom prst="rect">
            <a:avLst/>
          </a:prstGeom>
          <a:noFill/>
          <a:ln>
            <a:noFill/>
          </a:ln>
        </p:spPr>
      </p:pic>
      <p:pic>
        <p:nvPicPr>
          <p:cNvPr id="1026" name="Picture 2" descr="Imagen relacionada"/>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83596" y="2656745"/>
            <a:ext cx="4381500" cy="2628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249165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463587"/>
            <a:ext cx="7543800" cy="1165678"/>
          </a:xfrm>
        </p:spPr>
        <p:txBody>
          <a:bodyPr>
            <a:normAutofit/>
          </a:bodyPr>
          <a:lstStyle/>
          <a:p>
            <a:r>
              <a:rPr lang="es-MX" sz="3600" i="1" dirty="0" smtClean="0">
                <a:solidFill>
                  <a:schemeClr val="accent4">
                    <a:lumMod val="75000"/>
                  </a:schemeClr>
                </a:solidFill>
              </a:rPr>
              <a:t>Subtitulación: traducción restringida (intersemiótica o subordinada)</a:t>
            </a:r>
            <a:endParaRPr lang="es-MX" sz="3600" i="1" dirty="0">
              <a:solidFill>
                <a:schemeClr val="accent4">
                  <a:lumMod val="75000"/>
                </a:schemeClr>
              </a:solidFill>
            </a:endParaRPr>
          </a:p>
        </p:txBody>
      </p:sp>
      <p:sp>
        <p:nvSpPr>
          <p:cNvPr id="4" name="Marcador de contenido 2"/>
          <p:cNvSpPr>
            <a:spLocks noGrp="1"/>
          </p:cNvSpPr>
          <p:nvPr>
            <p:ph idx="1"/>
          </p:nvPr>
        </p:nvSpPr>
        <p:spPr>
          <a:xfrm>
            <a:off x="822959" y="2377440"/>
            <a:ext cx="7543801" cy="3674536"/>
          </a:xfrm>
        </p:spPr>
        <p:txBody>
          <a:bodyPr/>
          <a:lstStyle/>
          <a:p>
            <a:pPr>
              <a:buClr>
                <a:srgbClr val="FF6699"/>
              </a:buClr>
              <a:buFont typeface="Wingdings" panose="05000000000000000000" pitchFamily="2" charset="2"/>
              <a:buChar char="ü"/>
            </a:pPr>
            <a:r>
              <a:rPr lang="es-MX" dirty="0" smtClean="0"/>
              <a:t>Es necesario leer</a:t>
            </a:r>
          </a:p>
          <a:p>
            <a:pPr>
              <a:buClr>
                <a:srgbClr val="FF6699"/>
              </a:buClr>
              <a:buFont typeface="Wingdings" panose="05000000000000000000" pitchFamily="2" charset="2"/>
              <a:buChar char="ü"/>
            </a:pPr>
            <a:r>
              <a:rPr lang="es-MX" dirty="0" smtClean="0"/>
              <a:t>Síntesis de información y formato adecuado</a:t>
            </a:r>
          </a:p>
          <a:p>
            <a:pPr>
              <a:buClr>
                <a:srgbClr val="FF6699"/>
              </a:buClr>
              <a:buFont typeface="Wingdings" panose="05000000000000000000" pitchFamily="2" charset="2"/>
              <a:buChar char="ü"/>
            </a:pPr>
            <a:r>
              <a:rPr lang="es-MX" dirty="0" smtClean="0"/>
              <a:t>Problemas de coherencia y cohesión</a:t>
            </a:r>
          </a:p>
          <a:p>
            <a:pPr>
              <a:buClr>
                <a:srgbClr val="FF6699"/>
              </a:buClr>
              <a:buFont typeface="Wingdings" panose="05000000000000000000" pitchFamily="2" charset="2"/>
              <a:buChar char="ü"/>
            </a:pPr>
            <a:r>
              <a:rPr lang="es-MX" dirty="0" smtClean="0"/>
              <a:t>Incluir elementos lingüísticos e icónicos</a:t>
            </a:r>
          </a:p>
          <a:p>
            <a:pPr>
              <a:buClr>
                <a:srgbClr val="FF6699"/>
              </a:buClr>
              <a:buFont typeface="Wingdings" panose="05000000000000000000" pitchFamily="2" charset="2"/>
              <a:buChar char="ü"/>
            </a:pPr>
            <a:r>
              <a:rPr lang="es-MX" dirty="0" smtClean="0"/>
              <a:t>Tomar en consideración la capacidad de lectura</a:t>
            </a:r>
          </a:p>
          <a:p>
            <a:pPr marL="0" indent="0">
              <a:buClr>
                <a:srgbClr val="FF6699"/>
              </a:buClr>
              <a:buNone/>
            </a:pPr>
            <a:endParaRPr lang="es-MX" dirty="0"/>
          </a:p>
          <a:p>
            <a:pPr>
              <a:buClr>
                <a:srgbClr val="FF6699"/>
              </a:buClr>
              <a:buFont typeface="Wingdings" panose="05000000000000000000" pitchFamily="2" charset="2"/>
              <a:buChar char="ü"/>
            </a:pPr>
            <a:endParaRPr lang="es-MX" dirty="0" smtClean="0"/>
          </a:p>
          <a:p>
            <a:pPr>
              <a:buClr>
                <a:srgbClr val="FF6699"/>
              </a:buClr>
              <a:buFont typeface="Wingdings" panose="05000000000000000000" pitchFamily="2" charset="2"/>
              <a:buChar char="ü"/>
            </a:pPr>
            <a:endParaRPr lang="es-MX" dirty="0" smtClean="0"/>
          </a:p>
          <a:p>
            <a:pPr>
              <a:buClr>
                <a:srgbClr val="FF6699"/>
              </a:buClr>
              <a:buFont typeface="Wingdings" panose="05000000000000000000" pitchFamily="2" charset="2"/>
              <a:buChar char="ü"/>
            </a:pPr>
            <a:endParaRPr lang="es-MX" dirty="0"/>
          </a:p>
        </p:txBody>
      </p:sp>
    </p:spTree>
    <p:extLst>
      <p:ext uri="{BB962C8B-B14F-4D97-AF65-F5344CB8AC3E}">
        <p14:creationId xmlns:p14="http://schemas.microsoft.com/office/powerpoint/2010/main" val="4273806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dissolv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dissolv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magen relacionada"/>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1733550"/>
          </a:xfrm>
          <a:prstGeom prst="rect">
            <a:avLst/>
          </a:prstGeom>
          <a:noFill/>
          <a:ln>
            <a:noFill/>
          </a:ln>
          <a:effectLst>
            <a:softEdge rad="63500"/>
          </a:effectLst>
        </p:spPr>
      </p:pic>
      <p:sp>
        <p:nvSpPr>
          <p:cNvPr id="2" name="Título 1"/>
          <p:cNvSpPr>
            <a:spLocks noGrp="1"/>
          </p:cNvSpPr>
          <p:nvPr>
            <p:ph type="title"/>
          </p:nvPr>
        </p:nvSpPr>
        <p:spPr>
          <a:xfrm>
            <a:off x="829528" y="402940"/>
            <a:ext cx="7543800" cy="1284310"/>
          </a:xfrm>
        </p:spPr>
        <p:txBody>
          <a:bodyPr>
            <a:normAutofit/>
          </a:bodyPr>
          <a:lstStyle/>
          <a:p>
            <a:r>
              <a:rPr lang="en-US" sz="3600" i="1" dirty="0" smtClean="0">
                <a:solidFill>
                  <a:schemeClr val="accent4">
                    <a:lumMod val="75000"/>
                  </a:schemeClr>
                </a:solidFill>
              </a:rPr>
              <a:t>Sincronía</a:t>
            </a:r>
            <a:endParaRPr lang="en-US" sz="3600" i="1" dirty="0">
              <a:solidFill>
                <a:schemeClr val="accent4">
                  <a:lumMod val="75000"/>
                </a:schemeClr>
              </a:solidFill>
            </a:endParaRPr>
          </a:p>
        </p:txBody>
      </p:sp>
      <p:sp>
        <p:nvSpPr>
          <p:cNvPr id="4" name="Marcador de contenido 2"/>
          <p:cNvSpPr>
            <a:spLocks noGrp="1"/>
          </p:cNvSpPr>
          <p:nvPr>
            <p:ph idx="1"/>
          </p:nvPr>
        </p:nvSpPr>
        <p:spPr>
          <a:xfrm>
            <a:off x="822960" y="2116182"/>
            <a:ext cx="4752976" cy="3726785"/>
          </a:xfrm>
        </p:spPr>
        <p:txBody>
          <a:bodyPr/>
          <a:lstStyle/>
          <a:p>
            <a:pPr marL="0" indent="0">
              <a:buClr>
                <a:srgbClr val="FF6699"/>
              </a:buClr>
              <a:buNone/>
            </a:pPr>
            <a:r>
              <a:rPr lang="es-MX" dirty="0" smtClean="0"/>
              <a:t>Coincidencia </a:t>
            </a:r>
            <a:r>
              <a:rPr lang="es-MX" dirty="0"/>
              <a:t>en el tiempo de diversos medios y canales para comunicar el mismo </a:t>
            </a:r>
            <a:r>
              <a:rPr lang="es-MX" dirty="0" smtClean="0"/>
              <a:t>mensaje.</a:t>
            </a:r>
          </a:p>
          <a:p>
            <a:pPr>
              <a:buClr>
                <a:srgbClr val="FF6699"/>
              </a:buClr>
              <a:buFont typeface="Wingdings" panose="05000000000000000000" pitchFamily="2" charset="2"/>
              <a:buChar char="ü"/>
            </a:pPr>
            <a:r>
              <a:rPr lang="es-MX" dirty="0" smtClean="0"/>
              <a:t>Sincronía temporal</a:t>
            </a:r>
          </a:p>
          <a:p>
            <a:pPr>
              <a:buClr>
                <a:srgbClr val="FF6699"/>
              </a:buClr>
              <a:buFont typeface="Wingdings" panose="05000000000000000000" pitchFamily="2" charset="2"/>
              <a:buChar char="ü"/>
            </a:pPr>
            <a:r>
              <a:rPr lang="es-MX" dirty="0" smtClean="0"/>
              <a:t>Sincronía espacial</a:t>
            </a:r>
          </a:p>
          <a:p>
            <a:pPr>
              <a:buClr>
                <a:srgbClr val="FF6699"/>
              </a:buClr>
              <a:buFont typeface="Wingdings" panose="05000000000000000000" pitchFamily="2" charset="2"/>
              <a:buChar char="ü"/>
            </a:pPr>
            <a:r>
              <a:rPr lang="es-MX" dirty="0" smtClean="0"/>
              <a:t>Sincronía de contenido</a:t>
            </a:r>
          </a:p>
          <a:p>
            <a:pPr>
              <a:buClr>
                <a:srgbClr val="FF6699"/>
              </a:buClr>
              <a:buFont typeface="Wingdings" panose="05000000000000000000" pitchFamily="2" charset="2"/>
              <a:buChar char="ü"/>
            </a:pPr>
            <a:r>
              <a:rPr lang="es-MX" dirty="0" smtClean="0"/>
              <a:t>Sincronía fonética</a:t>
            </a:r>
          </a:p>
          <a:p>
            <a:pPr>
              <a:buClr>
                <a:srgbClr val="FF6699"/>
              </a:buClr>
              <a:buFont typeface="Wingdings" panose="05000000000000000000" pitchFamily="2" charset="2"/>
              <a:buChar char="ü"/>
            </a:pPr>
            <a:r>
              <a:rPr lang="es-MX" dirty="0" smtClean="0"/>
              <a:t>Sincronía de personaje</a:t>
            </a:r>
          </a:p>
          <a:p>
            <a:pPr>
              <a:buClr>
                <a:srgbClr val="FF6699"/>
              </a:buClr>
              <a:buFont typeface="Wingdings" panose="05000000000000000000" pitchFamily="2" charset="2"/>
              <a:buChar char="ü"/>
            </a:pPr>
            <a:r>
              <a:rPr lang="es-MX" dirty="0" smtClean="0"/>
              <a:t>Asincronía </a:t>
            </a:r>
          </a:p>
          <a:p>
            <a:pPr>
              <a:buClr>
                <a:srgbClr val="FF6699"/>
              </a:buClr>
              <a:buFont typeface="Wingdings" panose="05000000000000000000" pitchFamily="2" charset="2"/>
              <a:buChar char="ü"/>
            </a:pPr>
            <a:endParaRPr lang="es-MX" dirty="0" smtClean="0"/>
          </a:p>
          <a:p>
            <a:pPr>
              <a:buClr>
                <a:srgbClr val="FF6699"/>
              </a:buClr>
              <a:buFont typeface="Wingdings" panose="05000000000000000000" pitchFamily="2" charset="2"/>
              <a:buChar char="ü"/>
            </a:pPr>
            <a:endParaRPr lang="es-MX" dirty="0"/>
          </a:p>
        </p:txBody>
      </p:sp>
    </p:spTree>
    <p:extLst>
      <p:ext uri="{BB962C8B-B14F-4D97-AF65-F5344CB8AC3E}">
        <p14:creationId xmlns:p14="http://schemas.microsoft.com/office/powerpoint/2010/main" val="6247792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dissolv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dissolv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dissolv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dissolve">
                                      <p:cBhvr>
                                        <p:cTn id="3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197923"/>
            <a:ext cx="7543800" cy="1065946"/>
          </a:xfrm>
        </p:spPr>
        <p:txBody>
          <a:bodyPr>
            <a:normAutofit/>
          </a:bodyPr>
          <a:lstStyle/>
          <a:p>
            <a:r>
              <a:rPr lang="es-MX" sz="3600" i="1" dirty="0" smtClean="0">
                <a:solidFill>
                  <a:schemeClr val="accent4">
                    <a:lumMod val="75000"/>
                  </a:schemeClr>
                </a:solidFill>
              </a:rPr>
              <a:t>Aspectos técnicos de la subtitulación (propuestos por </a:t>
            </a:r>
            <a:r>
              <a:rPr lang="es-MX" sz="3600" i="1" dirty="0" err="1" smtClean="0">
                <a:solidFill>
                  <a:schemeClr val="accent4">
                    <a:lumMod val="75000"/>
                  </a:schemeClr>
                </a:solidFill>
              </a:rPr>
              <a:t>Karamitroglou</a:t>
            </a:r>
            <a:r>
              <a:rPr lang="es-MX" sz="3600" i="1" dirty="0" smtClean="0">
                <a:solidFill>
                  <a:schemeClr val="accent4">
                    <a:lumMod val="75000"/>
                  </a:schemeClr>
                </a:solidFill>
              </a:rPr>
              <a:t> (1997)</a:t>
            </a:r>
            <a:endParaRPr lang="es-MX" sz="3600" i="1" dirty="0">
              <a:solidFill>
                <a:schemeClr val="accent4">
                  <a:lumMod val="75000"/>
                </a:schemeClr>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01001832"/>
              </p:ext>
            </p:extLst>
          </p:nvPr>
        </p:nvGraphicFramePr>
        <p:xfrm>
          <a:off x="190498" y="1394461"/>
          <a:ext cx="8782051" cy="5098026"/>
        </p:xfrm>
        <a:graphic>
          <a:graphicData uri="http://schemas.openxmlformats.org/drawingml/2006/table">
            <a:tbl>
              <a:tblPr firstRow="1" bandRow="1">
                <a:tableStyleId>{1E171933-4619-4E11-9A3F-F7608DF75F80}</a:tableStyleId>
              </a:tblPr>
              <a:tblGrid>
                <a:gridCol w="2514602"/>
                <a:gridCol w="3105150"/>
                <a:gridCol w="3162299"/>
              </a:tblGrid>
              <a:tr h="604516">
                <a:tc>
                  <a:txBody>
                    <a:bodyPr/>
                    <a:lstStyle/>
                    <a:p>
                      <a:pPr algn="ctr"/>
                      <a:r>
                        <a:rPr lang="es-MX" dirty="0" smtClean="0"/>
                        <a:t>Parámetros de disposición / formato</a:t>
                      </a:r>
                      <a:endParaRPr lang="es-MX" dirty="0"/>
                    </a:p>
                  </a:txBody>
                  <a:tcPr/>
                </a:tc>
                <a:tc>
                  <a:txBody>
                    <a:bodyPr/>
                    <a:lstStyle/>
                    <a:p>
                      <a:pPr algn="ctr"/>
                      <a:r>
                        <a:rPr lang="es-MX" dirty="0" smtClean="0"/>
                        <a:t>Parámetros de tiempo </a:t>
                      </a:r>
                      <a:r>
                        <a:rPr lang="es-MX" baseline="0" dirty="0" smtClean="0"/>
                        <a:t> / duración</a:t>
                      </a:r>
                      <a:endParaRPr lang="es-MX" dirty="0"/>
                    </a:p>
                  </a:txBody>
                  <a:tcPr/>
                </a:tc>
                <a:tc>
                  <a:txBody>
                    <a:bodyPr/>
                    <a:lstStyle/>
                    <a:p>
                      <a:pPr algn="ctr"/>
                      <a:r>
                        <a:rPr lang="es-MX" dirty="0" smtClean="0"/>
                        <a:t>Puntuación  / tipo de letra</a:t>
                      </a:r>
                      <a:endParaRPr lang="es-MX" dirty="0"/>
                    </a:p>
                  </a:txBody>
                  <a:tcPr/>
                </a:tc>
              </a:tr>
              <a:tr h="422951">
                <a:tc>
                  <a:txBody>
                    <a:bodyPr/>
                    <a:lstStyle/>
                    <a:p>
                      <a:r>
                        <a:rPr lang="es-MX" dirty="0" smtClean="0"/>
                        <a:t>1. Posición en pantalla</a:t>
                      </a:r>
                      <a:endParaRPr lang="es-MX" dirty="0"/>
                    </a:p>
                  </a:txBody>
                  <a:tcPr/>
                </a:tc>
                <a:tc>
                  <a:txBody>
                    <a:bodyPr/>
                    <a:lstStyle/>
                    <a:p>
                      <a:r>
                        <a:rPr lang="es-MX" dirty="0" smtClean="0"/>
                        <a:t>1.Duración del subtítulo de una o dos líneas</a:t>
                      </a:r>
                      <a:endParaRPr lang="es-MX" dirty="0"/>
                    </a:p>
                  </a:txBody>
                  <a:tcPr/>
                </a:tc>
                <a:tc>
                  <a:txBody>
                    <a:bodyPr/>
                    <a:lstStyle/>
                    <a:p>
                      <a:r>
                        <a:rPr lang="es-MX" dirty="0" smtClean="0"/>
                        <a:t>1. Puntos</a:t>
                      </a:r>
                      <a:r>
                        <a:rPr lang="es-MX" baseline="0" dirty="0" smtClean="0"/>
                        <a:t> suspensivos</a:t>
                      </a:r>
                      <a:endParaRPr lang="es-MX" dirty="0"/>
                    </a:p>
                  </a:txBody>
                  <a:tcPr/>
                </a:tc>
              </a:tr>
              <a:tr h="422951">
                <a:tc>
                  <a:txBody>
                    <a:bodyPr/>
                    <a:lstStyle/>
                    <a:p>
                      <a:r>
                        <a:rPr lang="es-MX" dirty="0" smtClean="0"/>
                        <a:t>2. Número de líneas</a:t>
                      </a:r>
                      <a:endParaRPr lang="es-MX" dirty="0"/>
                    </a:p>
                  </a:txBody>
                  <a:tcPr/>
                </a:tc>
                <a:tc>
                  <a:txBody>
                    <a:bodyPr/>
                    <a:lstStyle/>
                    <a:p>
                      <a:r>
                        <a:rPr lang="es-MX" dirty="0" smtClean="0"/>
                        <a:t>2. Duración del subtítulo de una palabra</a:t>
                      </a:r>
                      <a:endParaRPr lang="es-MX" dirty="0"/>
                    </a:p>
                  </a:txBody>
                  <a:tcPr/>
                </a:tc>
                <a:tc>
                  <a:txBody>
                    <a:bodyPr/>
                    <a:lstStyle/>
                    <a:p>
                      <a:r>
                        <a:rPr lang="es-MX" dirty="0" smtClean="0"/>
                        <a:t>2. Punto, coma, dos puntos y punto y coma.</a:t>
                      </a:r>
                      <a:endParaRPr lang="es-MX" dirty="0"/>
                    </a:p>
                  </a:txBody>
                  <a:tcPr/>
                </a:tc>
              </a:tr>
              <a:tr h="422951">
                <a:tc>
                  <a:txBody>
                    <a:bodyPr/>
                    <a:lstStyle/>
                    <a:p>
                      <a:r>
                        <a:rPr lang="es-MX" dirty="0" smtClean="0"/>
                        <a:t>3. Posición del texto</a:t>
                      </a:r>
                      <a:endParaRPr lang="es-MX" dirty="0"/>
                    </a:p>
                  </a:txBody>
                  <a:tcPr/>
                </a:tc>
                <a:tc>
                  <a:txBody>
                    <a:bodyPr/>
                    <a:lstStyle/>
                    <a:p>
                      <a:r>
                        <a:rPr lang="es-MX" dirty="0" smtClean="0"/>
                        <a:t>3. Tiempos</a:t>
                      </a:r>
                      <a:r>
                        <a:rPr lang="es-MX" baseline="0" dirty="0" smtClean="0"/>
                        <a:t> de e</a:t>
                      </a:r>
                      <a:r>
                        <a:rPr lang="es-MX" dirty="0" smtClean="0"/>
                        <a:t>ntrada y salida</a:t>
                      </a:r>
                      <a:endParaRPr lang="es-MX" dirty="0"/>
                    </a:p>
                  </a:txBody>
                  <a:tcPr/>
                </a:tc>
                <a:tc>
                  <a:txBody>
                    <a:bodyPr/>
                    <a:lstStyle/>
                    <a:p>
                      <a:r>
                        <a:rPr lang="es-MX" dirty="0" smtClean="0"/>
                        <a:t>3. Guion</a:t>
                      </a:r>
                      <a:endParaRPr lang="es-MX" dirty="0"/>
                    </a:p>
                  </a:txBody>
                  <a:tcPr/>
                </a:tc>
              </a:tr>
              <a:tr h="604516">
                <a:tc>
                  <a:txBody>
                    <a:bodyPr/>
                    <a:lstStyle/>
                    <a:p>
                      <a:r>
                        <a:rPr lang="es-MX" dirty="0" smtClean="0"/>
                        <a:t>4. Número de caracteres por línea</a:t>
                      </a:r>
                      <a:endParaRPr lang="es-MX" dirty="0"/>
                    </a:p>
                  </a:txBody>
                  <a:tcPr/>
                </a:tc>
                <a:tc>
                  <a:txBody>
                    <a:bodyPr/>
                    <a:lstStyle/>
                    <a:p>
                      <a:r>
                        <a:rPr lang="es-MX" dirty="0" smtClean="0"/>
                        <a:t>4.Tiempo entre subtítulos</a:t>
                      </a:r>
                      <a:endParaRPr lang="es-MX" dirty="0"/>
                    </a:p>
                  </a:txBody>
                  <a:tcPr/>
                </a:tc>
                <a:tc>
                  <a:txBody>
                    <a:bodyPr/>
                    <a:lstStyle/>
                    <a:p>
                      <a:r>
                        <a:rPr lang="es-MX" dirty="0" smtClean="0"/>
                        <a:t>4. Signos de interrogación y exclamación</a:t>
                      </a:r>
                      <a:endParaRPr lang="es-MX" dirty="0"/>
                    </a:p>
                  </a:txBody>
                  <a:tcPr/>
                </a:tc>
              </a:tr>
              <a:tr h="422951">
                <a:tc>
                  <a:txBody>
                    <a:bodyPr/>
                    <a:lstStyle/>
                    <a:p>
                      <a:r>
                        <a:rPr lang="es-MX" dirty="0" smtClean="0"/>
                        <a:t>5.</a:t>
                      </a:r>
                      <a:r>
                        <a:rPr lang="es-MX" baseline="0" dirty="0" smtClean="0"/>
                        <a:t> Fuente</a:t>
                      </a:r>
                      <a:endParaRPr lang="es-MX" dirty="0"/>
                    </a:p>
                  </a:txBody>
                  <a:tcPr/>
                </a:tc>
                <a:tc>
                  <a:txBody>
                    <a:bodyPr/>
                    <a:lstStyle/>
                    <a:p>
                      <a:r>
                        <a:rPr lang="es-MX" dirty="0" smtClean="0"/>
                        <a:t>5. Cambios</a:t>
                      </a:r>
                      <a:r>
                        <a:rPr lang="es-MX" baseline="0" dirty="0" smtClean="0"/>
                        <a:t> de escena</a:t>
                      </a:r>
                      <a:endParaRPr lang="es-MX" dirty="0"/>
                    </a:p>
                  </a:txBody>
                  <a:tcPr/>
                </a:tc>
                <a:tc>
                  <a:txBody>
                    <a:bodyPr/>
                    <a:lstStyle/>
                    <a:p>
                      <a:r>
                        <a:rPr lang="es-MX" dirty="0" smtClean="0"/>
                        <a:t>5. Paréntesis y corchetes</a:t>
                      </a:r>
                      <a:endParaRPr lang="es-MX" dirty="0"/>
                    </a:p>
                  </a:txBody>
                  <a:tcPr/>
                </a:tc>
              </a:tr>
              <a:tr h="422951">
                <a:tc>
                  <a:txBody>
                    <a:bodyPr/>
                    <a:lstStyle/>
                    <a:p>
                      <a:r>
                        <a:rPr lang="es-MX" dirty="0" smtClean="0"/>
                        <a:t>6. Color y fondo</a:t>
                      </a:r>
                      <a:endParaRPr lang="es-MX" dirty="0"/>
                    </a:p>
                  </a:txBody>
                  <a:tcPr/>
                </a:tc>
                <a:tc>
                  <a:txBody>
                    <a:bodyPr/>
                    <a:lstStyle/>
                    <a:p>
                      <a:endParaRPr lang="es-MX" dirty="0"/>
                    </a:p>
                  </a:txBody>
                  <a:tcPr/>
                </a:tc>
                <a:tc>
                  <a:txBody>
                    <a:bodyPr/>
                    <a:lstStyle/>
                    <a:p>
                      <a:r>
                        <a:rPr lang="es-MX" dirty="0" smtClean="0"/>
                        <a:t>6. Comillas</a:t>
                      </a:r>
                      <a:endParaRPr lang="es-MX" dirty="0"/>
                    </a:p>
                  </a:txBody>
                  <a:tcPr/>
                </a:tc>
              </a:tr>
              <a:tr h="422951">
                <a:tc>
                  <a:txBody>
                    <a:bodyPr/>
                    <a:lstStyle/>
                    <a:p>
                      <a:endParaRPr lang="es-MX"/>
                    </a:p>
                  </a:txBody>
                  <a:tcPr/>
                </a:tc>
                <a:tc>
                  <a:txBody>
                    <a:bodyPr/>
                    <a:lstStyle/>
                    <a:p>
                      <a:endParaRPr lang="es-MX"/>
                    </a:p>
                  </a:txBody>
                  <a:tcPr/>
                </a:tc>
                <a:tc>
                  <a:txBody>
                    <a:bodyPr/>
                    <a:lstStyle/>
                    <a:p>
                      <a:r>
                        <a:rPr lang="es-MX" dirty="0" smtClean="0"/>
                        <a:t>7. Cursivas</a:t>
                      </a:r>
                      <a:endParaRPr lang="es-MX" dirty="0"/>
                    </a:p>
                  </a:txBody>
                  <a:tcPr/>
                </a:tc>
              </a:tr>
              <a:tr h="422951">
                <a:tc>
                  <a:txBody>
                    <a:bodyPr/>
                    <a:lstStyle/>
                    <a:p>
                      <a:endParaRPr lang="es-MX" dirty="0"/>
                    </a:p>
                  </a:txBody>
                  <a:tcPr/>
                </a:tc>
                <a:tc>
                  <a:txBody>
                    <a:bodyPr/>
                    <a:lstStyle/>
                    <a:p>
                      <a:endParaRPr lang="es-MX" dirty="0"/>
                    </a:p>
                  </a:txBody>
                  <a:tcPr/>
                </a:tc>
                <a:tc>
                  <a:txBody>
                    <a:bodyPr/>
                    <a:lstStyle/>
                    <a:p>
                      <a:r>
                        <a:rPr lang="es-MX" dirty="0" smtClean="0"/>
                        <a:t>8. Mayúsculas y minúsculas</a:t>
                      </a:r>
                      <a:endParaRPr lang="es-MX" dirty="0"/>
                    </a:p>
                  </a:txBody>
                  <a:tcPr/>
                </a:tc>
              </a:tr>
              <a:tr h="422951">
                <a:tc>
                  <a:txBody>
                    <a:bodyPr/>
                    <a:lstStyle/>
                    <a:p>
                      <a:endParaRPr lang="es-MX" dirty="0"/>
                    </a:p>
                  </a:txBody>
                  <a:tcPr/>
                </a:tc>
                <a:tc>
                  <a:txBody>
                    <a:bodyPr/>
                    <a:lstStyle/>
                    <a:p>
                      <a:endParaRPr lang="es-MX" dirty="0"/>
                    </a:p>
                  </a:txBody>
                  <a:tcPr/>
                </a:tc>
                <a:tc>
                  <a:txBody>
                    <a:bodyPr/>
                    <a:lstStyle/>
                    <a:p>
                      <a:r>
                        <a:rPr lang="es-MX" dirty="0" smtClean="0"/>
                        <a:t>9. Negritas y subrayado</a:t>
                      </a:r>
                      <a:endParaRPr lang="es-MX" dirty="0"/>
                    </a:p>
                  </a:txBody>
                  <a:tcPr/>
                </a:tc>
              </a:tr>
            </a:tbl>
          </a:graphicData>
        </a:graphic>
      </p:graphicFrame>
    </p:spTree>
    <p:extLst>
      <p:ext uri="{BB962C8B-B14F-4D97-AF65-F5344CB8AC3E}">
        <p14:creationId xmlns:p14="http://schemas.microsoft.com/office/powerpoint/2010/main" val="202140251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538858"/>
            <a:ext cx="7012502" cy="1179589"/>
          </a:xfrm>
        </p:spPr>
        <p:txBody>
          <a:bodyPr>
            <a:normAutofit/>
          </a:bodyPr>
          <a:lstStyle/>
          <a:p>
            <a:r>
              <a:rPr lang="es-MX" sz="3200" dirty="0"/>
              <a:t>Parámetros de disposición / </a:t>
            </a:r>
            <a:r>
              <a:rPr lang="es-MX" sz="3200" dirty="0" smtClean="0"/>
              <a:t>formato: Posición </a:t>
            </a:r>
            <a:r>
              <a:rPr lang="es-MX" sz="3200" dirty="0"/>
              <a:t>en </a:t>
            </a:r>
            <a:r>
              <a:rPr lang="es-MX" sz="3200" dirty="0" smtClean="0"/>
              <a:t>pantalla</a:t>
            </a:r>
            <a:endParaRPr lang="en-US" sz="3200" dirty="0"/>
          </a:p>
        </p:txBody>
      </p:sp>
      <p:pic>
        <p:nvPicPr>
          <p:cNvPr id="4" name="Imagen 3" descr="Resultado de imagen para subtítulos friends"/>
          <p:cNvPicPr/>
          <p:nvPr/>
        </p:nvPicPr>
        <p:blipFill>
          <a:blip r:embed="rId3" cstate="email">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a:fillRect/>
          </a:stretch>
        </p:blipFill>
        <p:spPr bwMode="auto">
          <a:xfrm>
            <a:off x="4934606" y="2572934"/>
            <a:ext cx="3878317" cy="2992294"/>
          </a:xfrm>
          <a:prstGeom prst="rect">
            <a:avLst/>
          </a:prstGeom>
          <a:noFill/>
          <a:ln>
            <a:noFill/>
          </a:ln>
        </p:spPr>
      </p:pic>
      <p:pic>
        <p:nvPicPr>
          <p:cNvPr id="5" name="Imagen 4" descr="Resultado de imagen para subtítulos friends"/>
          <p:cNvPicPr/>
          <p:nvPr/>
        </p:nvPicPr>
        <p:blipFill rotWithShape="1">
          <a:blip r:embed="rId5" cstate="email">
            <a:extLst>
              <a:ext uri="{28A0092B-C50C-407E-A947-70E740481C1C}">
                <a14:useLocalDpi xmlns:a14="http://schemas.microsoft.com/office/drawing/2010/main"/>
              </a:ext>
            </a:extLst>
          </a:blip>
          <a:srcRect/>
          <a:stretch/>
        </p:blipFill>
        <p:spPr bwMode="auto">
          <a:xfrm>
            <a:off x="457200" y="2617086"/>
            <a:ext cx="4137660" cy="2948142"/>
          </a:xfrm>
          <a:prstGeom prst="rect">
            <a:avLst/>
          </a:prstGeom>
          <a:noFill/>
          <a:ln>
            <a:noFill/>
          </a:ln>
          <a:extLst>
            <a:ext uri="{53640926-AAD7-44d8-BBD7-CCE9431645EC}">
              <a14:shadowObscured xmlns:a14="http://schemas.microsoft.com/office/drawing/2010/main"/>
            </a:ext>
          </a:extLst>
        </p:spPr>
      </p:pic>
      <p:pic>
        <p:nvPicPr>
          <p:cNvPr id="6" name="Imagen 5" descr="Resultado de imagen para bien"/>
          <p:cNvPicPr/>
          <p:nvPr/>
        </p:nvPicPr>
        <p:blipFill>
          <a:blip r:embed="rId6" cstate="email">
            <a:extLst>
              <a:ext uri="{BEBA8EAE-BF5A-486C-A8C5-ECC9F3942E4B}">
                <a14:imgProps xmlns:a14="http://schemas.microsoft.com/office/drawing/2010/main">
                  <a14:imgLayer r:embed="rId7">
                    <a14:imgEffect>
                      <a14:artisticPaintBrush/>
                    </a14:imgEffect>
                  </a14:imgLayer>
                </a14:imgProps>
              </a:ext>
              <a:ext uri="{28A0092B-C50C-407E-A947-70E740481C1C}">
                <a14:useLocalDpi xmlns:a14="http://schemas.microsoft.com/office/drawing/2010/main"/>
              </a:ext>
            </a:extLst>
          </a:blip>
          <a:srcRect/>
          <a:stretch>
            <a:fillRect/>
          </a:stretch>
        </p:blipFill>
        <p:spPr bwMode="auto">
          <a:xfrm>
            <a:off x="3846841" y="4860060"/>
            <a:ext cx="1881505" cy="1410335"/>
          </a:xfrm>
          <a:prstGeom prst="rect">
            <a:avLst/>
          </a:prstGeom>
          <a:noFill/>
          <a:ln>
            <a:noFill/>
          </a:ln>
        </p:spPr>
      </p:pic>
    </p:spTree>
    <p:extLst>
      <p:ext uri="{BB962C8B-B14F-4D97-AF65-F5344CB8AC3E}">
        <p14:creationId xmlns:p14="http://schemas.microsoft.com/office/powerpoint/2010/main" val="291482688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549" y="1355096"/>
            <a:ext cx="4995853" cy="2810167"/>
          </a:xfrm>
          <a:prstGeom prst="rect">
            <a:avLst/>
          </a:prstGeom>
        </p:spPr>
      </p:pic>
      <p:sp>
        <p:nvSpPr>
          <p:cNvPr id="2" name="Título 1"/>
          <p:cNvSpPr>
            <a:spLocks noGrp="1"/>
          </p:cNvSpPr>
          <p:nvPr>
            <p:ph type="title"/>
          </p:nvPr>
        </p:nvSpPr>
        <p:spPr>
          <a:xfrm>
            <a:off x="822960" y="460030"/>
            <a:ext cx="7543800" cy="785451"/>
          </a:xfrm>
        </p:spPr>
        <p:txBody>
          <a:bodyPr>
            <a:normAutofit/>
          </a:bodyPr>
          <a:lstStyle/>
          <a:p>
            <a:r>
              <a:rPr lang="es-MX" sz="3200" dirty="0"/>
              <a:t>Número de </a:t>
            </a:r>
            <a:r>
              <a:rPr lang="es-MX" sz="3200" dirty="0" smtClean="0"/>
              <a:t>líneas</a:t>
            </a:r>
            <a:endParaRPr lang="en-US" sz="3200" dirty="0"/>
          </a:p>
        </p:txBody>
      </p:sp>
      <p:pic>
        <p:nvPicPr>
          <p:cNvPr id="4" name="Imagen 3"/>
          <p:cNvPicPr/>
          <p:nvPr/>
        </p:nvPicPr>
        <p:blipFill rotWithShape="1">
          <a:blip r:embed="rId4" cstate="email">
            <a:extLst>
              <a:ext uri="{28A0092B-C50C-407E-A947-70E740481C1C}">
                <a14:useLocalDpi xmlns:a14="http://schemas.microsoft.com/office/drawing/2010/main"/>
              </a:ext>
            </a:extLst>
          </a:blip>
          <a:srcRect/>
          <a:stretch/>
        </p:blipFill>
        <p:spPr bwMode="auto">
          <a:xfrm>
            <a:off x="4035971" y="4025276"/>
            <a:ext cx="4995853" cy="2694075"/>
          </a:xfrm>
          <a:prstGeom prst="rect">
            <a:avLst/>
          </a:prstGeom>
          <a:ln>
            <a:noFill/>
          </a:ln>
          <a:extLst>
            <a:ext uri="{53640926-AAD7-44d8-BBD7-CCE9431645EC}">
              <a14:shadowObscured xmlns:a14="http://schemas.microsoft.com/office/drawing/2010/main"/>
            </a:ext>
          </a:extLst>
        </p:spPr>
      </p:pic>
      <p:pic>
        <p:nvPicPr>
          <p:cNvPr id="5" name="Imagen 4" descr="Resultado de imagen para bien"/>
          <p:cNvPicPr/>
          <p:nvPr/>
        </p:nvPicPr>
        <p:blipFill>
          <a:blip r:embed="rId5" cstate="email">
            <a:extLst>
              <a:ext uri="{BEBA8EAE-BF5A-486C-A8C5-ECC9F3942E4B}">
                <a14:imgProps xmlns:a14="http://schemas.microsoft.com/office/drawing/2010/main">
                  <a14:imgLayer r:embed="rId6">
                    <a14:imgEffect>
                      <a14:artisticPaintBrush/>
                    </a14:imgEffect>
                  </a14:imgLayer>
                </a14:imgProps>
              </a:ext>
              <a:ext uri="{28A0092B-C50C-407E-A947-70E740481C1C}">
                <a14:useLocalDpi xmlns:a14="http://schemas.microsoft.com/office/drawing/2010/main"/>
              </a:ext>
            </a:extLst>
          </a:blip>
          <a:srcRect/>
          <a:stretch>
            <a:fillRect/>
          </a:stretch>
        </p:blipFill>
        <p:spPr bwMode="auto">
          <a:xfrm rot="1657644">
            <a:off x="3862609" y="3460096"/>
            <a:ext cx="1881505" cy="1410335"/>
          </a:xfrm>
          <a:prstGeom prst="rect">
            <a:avLst/>
          </a:prstGeom>
          <a:noFill/>
          <a:ln>
            <a:noFill/>
          </a:ln>
        </p:spPr>
      </p:pic>
    </p:spTree>
    <p:extLst>
      <p:ext uri="{BB962C8B-B14F-4D97-AF65-F5344CB8AC3E}">
        <p14:creationId xmlns:p14="http://schemas.microsoft.com/office/powerpoint/2010/main" val="212606994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8468" y="804039"/>
            <a:ext cx="7348291" cy="728368"/>
          </a:xfrm>
        </p:spPr>
        <p:txBody>
          <a:bodyPr>
            <a:normAutofit/>
          </a:bodyPr>
          <a:lstStyle/>
          <a:p>
            <a:r>
              <a:rPr lang="es-MX" sz="3200" dirty="0"/>
              <a:t>Posición del texto</a:t>
            </a:r>
            <a:endParaRPr lang="en-US" sz="3200" dirty="0"/>
          </a:p>
        </p:txBody>
      </p:sp>
      <p:pic>
        <p:nvPicPr>
          <p:cNvPr id="6" name="Marcador de contenido 5"/>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018469" y="1846263"/>
            <a:ext cx="7151511" cy="4022725"/>
          </a:xfrm>
          <a:prstGeom prst="rect">
            <a:avLst/>
          </a:prstGeom>
        </p:spPr>
      </p:pic>
    </p:spTree>
    <p:extLst>
      <p:ext uri="{BB962C8B-B14F-4D97-AF65-F5344CB8AC3E}">
        <p14:creationId xmlns:p14="http://schemas.microsoft.com/office/powerpoint/2010/main" val="408701902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t>Número de caracteres por </a:t>
            </a:r>
            <a:r>
              <a:rPr lang="es-MX" sz="3200" dirty="0" smtClean="0"/>
              <a:t>línea</a:t>
            </a:r>
            <a:endParaRPr lang="en-US" sz="3200" dirty="0"/>
          </a:p>
        </p:txBody>
      </p:sp>
      <p:pic>
        <p:nvPicPr>
          <p:cNvPr id="5" name="Marcador de contenido 4"/>
          <p:cNvPicPr>
            <a:picLocks noGrp="1"/>
          </p:cNvPicPr>
          <p:nvPr>
            <p:ph idx="1"/>
          </p:nvPr>
        </p:nvPicPr>
        <p:blipFill rotWithShape="1">
          <a:blip r:embed="rId3" cstate="email">
            <a:extLst>
              <a:ext uri="{28A0092B-C50C-407E-A947-70E740481C1C}">
                <a14:useLocalDpi xmlns:a14="http://schemas.microsoft.com/office/drawing/2010/main"/>
              </a:ext>
            </a:extLst>
          </a:blip>
          <a:srcRect/>
          <a:stretch/>
        </p:blipFill>
        <p:spPr bwMode="auto">
          <a:xfrm>
            <a:off x="1417142" y="2259840"/>
            <a:ext cx="6354166" cy="3195571"/>
          </a:xfrm>
          <a:prstGeom prst="rect">
            <a:avLst/>
          </a:prstGeom>
          <a:ln>
            <a:noFill/>
          </a:ln>
          <a:extLst>
            <a:ext uri="{53640926-AAD7-44d8-BBD7-CCE9431645EC}">
              <a14:shadowObscured xmlns:a14="http://schemas.microsoft.com/office/drawing/2010/main"/>
            </a:ext>
          </a:extLst>
        </p:spPr>
      </p:pic>
      <p:sp>
        <p:nvSpPr>
          <p:cNvPr id="6" name="Señal de prohibido 5"/>
          <p:cNvSpPr/>
          <p:nvPr/>
        </p:nvSpPr>
        <p:spPr>
          <a:xfrm>
            <a:off x="7239747" y="1786533"/>
            <a:ext cx="1114622" cy="1213945"/>
          </a:xfrm>
          <a:prstGeom prst="noSmoking">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50805294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8110" y="753948"/>
            <a:ext cx="7543800" cy="706624"/>
          </a:xfrm>
        </p:spPr>
        <p:txBody>
          <a:bodyPr>
            <a:normAutofit/>
          </a:bodyPr>
          <a:lstStyle/>
          <a:p>
            <a:r>
              <a:rPr lang="es-MX" sz="3600" dirty="0" smtClean="0"/>
              <a:t>Fuente</a:t>
            </a:r>
            <a:endParaRPr lang="en-US" dirty="0"/>
          </a:p>
        </p:txBody>
      </p:sp>
      <p:pic>
        <p:nvPicPr>
          <p:cNvPr id="4" name="Marcador de contenido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3257174" y="157659"/>
            <a:ext cx="5669278" cy="3188969"/>
          </a:xfrm>
          <a:prstGeom prst="rect">
            <a:avLst/>
          </a:prstGeom>
        </p:spPr>
      </p:pic>
      <p:pic>
        <p:nvPicPr>
          <p:cNvPr id="6" name="Imagen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9835" y="3531478"/>
            <a:ext cx="5669278" cy="3188969"/>
          </a:xfrm>
          <a:prstGeom prst="rect">
            <a:avLst/>
          </a:prstGeom>
        </p:spPr>
      </p:pic>
      <p:pic>
        <p:nvPicPr>
          <p:cNvPr id="5" name="Imagen 4" descr="Resultado de imagen para paloma y tache"/>
          <p:cNvPicPr/>
          <p:nvPr/>
        </p:nvPicPr>
        <p:blipFill rotWithShape="1">
          <a:blip r:embed="rId5" cstate="email">
            <a:extLst>
              <a:ext uri="{28A0092B-C50C-407E-A947-70E740481C1C}">
                <a14:useLocalDpi xmlns:a14="http://schemas.microsoft.com/office/drawing/2010/main"/>
              </a:ext>
            </a:extLst>
          </a:blip>
          <a:srcRect r="-664"/>
          <a:stretch/>
        </p:blipFill>
        <p:spPr bwMode="auto">
          <a:xfrm rot="20016734">
            <a:off x="2698960" y="3077347"/>
            <a:ext cx="1538642" cy="53856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0759421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1352282" y="1846224"/>
            <a:ext cx="6980349" cy="3777622"/>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lnSpc>
                <a:spcPct val="100000"/>
              </a:lnSpc>
              <a:buFont typeface="Wingdings" panose="05000000000000000000" pitchFamily="2" charset="2"/>
              <a:buNone/>
            </a:pPr>
            <a:r>
              <a:rPr lang="es-ES" altLang="en-US" sz="2400" i="1" dirty="0" smtClean="0"/>
              <a:t>El presente material corresponde tres temas                                          de la Unidad de Competencia I                                                               del programa de Doblaje y Subtitulación del inglés</a:t>
            </a:r>
          </a:p>
          <a:p>
            <a:pPr marL="0" indent="0" algn="ctr">
              <a:lnSpc>
                <a:spcPct val="110000"/>
              </a:lnSpc>
              <a:buFont typeface="Wingdings" panose="05000000000000000000" pitchFamily="2" charset="2"/>
              <a:buNone/>
            </a:pPr>
            <a:endParaRPr lang="es-ES" altLang="en-US" dirty="0" smtClean="0"/>
          </a:p>
          <a:p>
            <a:pPr marL="0" indent="0" algn="ctr">
              <a:lnSpc>
                <a:spcPct val="110000"/>
              </a:lnSpc>
              <a:buFont typeface="Wingdings" panose="05000000000000000000" pitchFamily="2" charset="2"/>
              <a:buNone/>
            </a:pPr>
            <a:r>
              <a:rPr lang="es-ES" altLang="en-US" dirty="0" smtClean="0"/>
              <a:t>El guion explicativo para el uso propuesto de este material didáctico está en las notas de la presentación.</a:t>
            </a:r>
          </a:p>
        </p:txBody>
      </p:sp>
    </p:spTree>
    <p:extLst>
      <p:ext uri="{BB962C8B-B14F-4D97-AF65-F5344CB8AC3E}">
        <p14:creationId xmlns:p14="http://schemas.microsoft.com/office/powerpoint/2010/main" val="400935593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3684" y="160480"/>
            <a:ext cx="7543800" cy="738155"/>
          </a:xfrm>
        </p:spPr>
        <p:txBody>
          <a:bodyPr>
            <a:normAutofit/>
          </a:bodyPr>
          <a:lstStyle/>
          <a:p>
            <a:r>
              <a:rPr lang="es-MX" sz="3200" dirty="0"/>
              <a:t>Color y fondo</a:t>
            </a:r>
            <a:endParaRPr lang="en-US" sz="3200" dirty="0"/>
          </a:p>
        </p:txBody>
      </p:sp>
      <p:pic>
        <p:nvPicPr>
          <p:cNvPr id="6" name="Imagen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2677" y="3247697"/>
            <a:ext cx="6110013" cy="3436882"/>
          </a:xfrm>
          <a:prstGeom prst="rect">
            <a:avLst/>
          </a:prstGeom>
        </p:spPr>
      </p:pic>
      <p:pic>
        <p:nvPicPr>
          <p:cNvPr id="7" name="Imagen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96886" y="1185565"/>
            <a:ext cx="5291607" cy="2976529"/>
          </a:xfrm>
          <a:prstGeom prst="rect">
            <a:avLst/>
          </a:prstGeom>
        </p:spPr>
      </p:pic>
      <p:pic>
        <p:nvPicPr>
          <p:cNvPr id="4" name="Marcador de contenido 3" descr="Resultado de imagen para subtítulos amarillos"/>
          <p:cNvPicPr>
            <a:picLocks noGrp="1"/>
          </p:cNvPicPr>
          <p:nvPr>
            <p:ph idx="1"/>
          </p:nvPr>
        </p:nvPicPr>
        <p:blipFill>
          <a:blip r:embed="rId5" cstate="email">
            <a:extLst>
              <a:ext uri="{28A0092B-C50C-407E-A947-70E740481C1C}">
                <a14:useLocalDpi xmlns:a14="http://schemas.microsoft.com/office/drawing/2010/main"/>
              </a:ext>
            </a:extLst>
          </a:blip>
          <a:srcRect/>
          <a:stretch>
            <a:fillRect/>
          </a:stretch>
        </p:blipFill>
        <p:spPr bwMode="auto">
          <a:xfrm>
            <a:off x="-1" y="930165"/>
            <a:ext cx="4903077" cy="2869325"/>
          </a:xfrm>
          <a:prstGeom prst="rect">
            <a:avLst/>
          </a:prstGeom>
          <a:noFill/>
          <a:ln>
            <a:noFill/>
          </a:ln>
        </p:spPr>
      </p:pic>
      <p:sp>
        <p:nvSpPr>
          <p:cNvPr id="8" name="Rectángulo 7"/>
          <p:cNvSpPr/>
          <p:nvPr/>
        </p:nvSpPr>
        <p:spPr>
          <a:xfrm>
            <a:off x="4556234" y="1213945"/>
            <a:ext cx="898635" cy="3153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8775910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551790"/>
            <a:ext cx="7543800" cy="1075209"/>
          </a:xfrm>
        </p:spPr>
        <p:txBody>
          <a:bodyPr>
            <a:noAutofit/>
          </a:bodyPr>
          <a:lstStyle/>
          <a:p>
            <a:r>
              <a:rPr lang="es-MX" sz="3200" dirty="0"/>
              <a:t>Parámetros de tiempo  / </a:t>
            </a:r>
            <a:r>
              <a:rPr lang="es-MX" sz="3200" dirty="0" smtClean="0"/>
              <a:t>duración: </a:t>
            </a:r>
            <a:r>
              <a:rPr lang="es-MX" sz="3200" dirty="0"/>
              <a:t>Duración del subtítulo de una o dos </a:t>
            </a:r>
            <a:r>
              <a:rPr lang="es-MX" sz="3200" dirty="0" smtClean="0"/>
              <a:t>líneas</a:t>
            </a:r>
            <a:endParaRPr lang="en-US" sz="3200" dirty="0"/>
          </a:p>
        </p:txBody>
      </p:sp>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99034" y="3959735"/>
            <a:ext cx="4887312" cy="2749113"/>
          </a:xfrm>
          <a:prstGeom prst="rect">
            <a:avLst/>
          </a:prstGeom>
        </p:spPr>
      </p:pic>
      <p:pic>
        <p:nvPicPr>
          <p:cNvPr id="4" name="Marcador de contenido 3"/>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31532" y="1657772"/>
            <a:ext cx="4871543" cy="2740243"/>
          </a:xfrm>
          <a:prstGeom prst="rect">
            <a:avLst/>
          </a:prstGeom>
        </p:spPr>
      </p:pic>
    </p:spTree>
    <p:extLst>
      <p:ext uri="{BB962C8B-B14F-4D97-AF65-F5344CB8AC3E}">
        <p14:creationId xmlns:p14="http://schemas.microsoft.com/office/powerpoint/2010/main" val="135317141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1226886"/>
          </a:xfrm>
        </p:spPr>
        <p:txBody>
          <a:bodyPr>
            <a:normAutofit/>
          </a:bodyPr>
          <a:lstStyle/>
          <a:p>
            <a:r>
              <a:rPr lang="es-MX" sz="3200" dirty="0"/>
              <a:t>Duración del subtítulo de una </a:t>
            </a:r>
            <a:r>
              <a:rPr lang="es-MX" sz="3200" dirty="0" smtClean="0"/>
              <a:t>palabra</a:t>
            </a:r>
            <a:endParaRPr lang="en-US" sz="3200" dirty="0"/>
          </a:p>
        </p:txBody>
      </p:sp>
      <p:pic>
        <p:nvPicPr>
          <p:cNvPr id="4" name="Marcador de contenido 3"/>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1292769" y="1846263"/>
            <a:ext cx="6751083" cy="4323333"/>
          </a:xfrm>
          <a:prstGeom prst="rect">
            <a:avLst/>
          </a:prstGeom>
        </p:spPr>
      </p:pic>
    </p:spTree>
    <p:extLst>
      <p:ext uri="{BB962C8B-B14F-4D97-AF65-F5344CB8AC3E}">
        <p14:creationId xmlns:p14="http://schemas.microsoft.com/office/powerpoint/2010/main" val="151406855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1368775"/>
          </a:xfrm>
        </p:spPr>
        <p:txBody>
          <a:bodyPr>
            <a:normAutofit/>
          </a:bodyPr>
          <a:lstStyle/>
          <a:p>
            <a:r>
              <a:rPr lang="es-MX" sz="3200" dirty="0"/>
              <a:t>Tiempos de entrada y </a:t>
            </a:r>
            <a:r>
              <a:rPr lang="es-MX" sz="3200" dirty="0" smtClean="0"/>
              <a:t>salida</a:t>
            </a:r>
            <a:endParaRPr lang="en-US" sz="3200" dirty="0"/>
          </a:p>
        </p:txBody>
      </p:sp>
      <p:sp>
        <p:nvSpPr>
          <p:cNvPr id="4" name="Marcador de contenido 2"/>
          <p:cNvSpPr>
            <a:spLocks noGrp="1"/>
          </p:cNvSpPr>
          <p:nvPr>
            <p:ph idx="1"/>
          </p:nvPr>
        </p:nvSpPr>
        <p:spPr>
          <a:xfrm>
            <a:off x="993228" y="2116182"/>
            <a:ext cx="7236372" cy="3726785"/>
          </a:xfrm>
        </p:spPr>
        <p:txBody>
          <a:bodyPr/>
          <a:lstStyle/>
          <a:p>
            <a:pPr>
              <a:buClr>
                <a:srgbClr val="FF6699"/>
              </a:buClr>
              <a:buFont typeface="Wingdings" panose="05000000000000000000" pitchFamily="2" charset="2"/>
              <a:buChar char="ü"/>
            </a:pPr>
            <a:r>
              <a:rPr lang="es-MX" dirty="0" smtClean="0"/>
              <a:t>Tiempo de entrada: ¼ de segundo después de iniciada la intervención verbal.</a:t>
            </a:r>
          </a:p>
          <a:p>
            <a:pPr marL="0" indent="0">
              <a:buClr>
                <a:srgbClr val="FF6699"/>
              </a:buClr>
              <a:buNone/>
            </a:pPr>
            <a:endParaRPr lang="es-MX" dirty="0" smtClean="0"/>
          </a:p>
          <a:p>
            <a:pPr>
              <a:buClr>
                <a:srgbClr val="FF6699"/>
              </a:buClr>
              <a:buFont typeface="Wingdings" panose="05000000000000000000" pitchFamily="2" charset="2"/>
              <a:buChar char="ü"/>
            </a:pPr>
            <a:r>
              <a:rPr lang="es-MX" dirty="0" smtClean="0"/>
              <a:t>Tiempo de salida: nunca más de dos segundos después de concluida la intervención verbal.</a:t>
            </a:r>
          </a:p>
          <a:p>
            <a:pPr>
              <a:buClr>
                <a:srgbClr val="FF6699"/>
              </a:buClr>
              <a:buFont typeface="Wingdings" panose="05000000000000000000" pitchFamily="2" charset="2"/>
              <a:buChar char="ü"/>
            </a:pPr>
            <a:endParaRPr lang="es-MX" dirty="0"/>
          </a:p>
        </p:txBody>
      </p:sp>
      <p:pic>
        <p:nvPicPr>
          <p:cNvPr id="5" name="Imagen 4" descr="Imagen relacionada"/>
          <p:cNvPicPr/>
          <p:nvPr/>
        </p:nvPicPr>
        <p:blipFill>
          <a:blip r:embed="rId3" cstate="email">
            <a:extLst>
              <a:ext uri="{28A0092B-C50C-407E-A947-70E740481C1C}">
                <a14:useLocalDpi xmlns:a14="http://schemas.microsoft.com/office/drawing/2010/main"/>
              </a:ext>
            </a:extLst>
          </a:blip>
          <a:srcRect/>
          <a:stretch>
            <a:fillRect/>
          </a:stretch>
        </p:blipFill>
        <p:spPr bwMode="auto">
          <a:xfrm>
            <a:off x="7267903" y="15766"/>
            <a:ext cx="1860331" cy="2100415"/>
          </a:xfrm>
          <a:prstGeom prst="rect">
            <a:avLst/>
          </a:prstGeom>
          <a:noFill/>
          <a:ln>
            <a:noFill/>
          </a:ln>
        </p:spPr>
      </p:pic>
    </p:spTree>
    <p:extLst>
      <p:ext uri="{BB962C8B-B14F-4D97-AF65-F5344CB8AC3E}">
        <p14:creationId xmlns:p14="http://schemas.microsoft.com/office/powerpoint/2010/main" val="305131376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1235883"/>
          </a:xfrm>
        </p:spPr>
        <p:txBody>
          <a:bodyPr>
            <a:normAutofit/>
          </a:bodyPr>
          <a:lstStyle/>
          <a:p>
            <a:r>
              <a:rPr lang="es-MX" sz="3200" dirty="0"/>
              <a:t>Tiempo entre </a:t>
            </a:r>
            <a:r>
              <a:rPr lang="es-MX" sz="3200" dirty="0" smtClean="0"/>
              <a:t>subtítulos consecutivos</a:t>
            </a:r>
            <a:endParaRPr lang="en-US" sz="3200" dirty="0"/>
          </a:p>
        </p:txBody>
      </p:sp>
      <p:sp>
        <p:nvSpPr>
          <p:cNvPr id="3" name="Marcador de contenido 2"/>
          <p:cNvSpPr>
            <a:spLocks noGrp="1"/>
          </p:cNvSpPr>
          <p:nvPr>
            <p:ph idx="1"/>
          </p:nvPr>
        </p:nvSpPr>
        <p:spPr/>
        <p:txBody>
          <a:bodyPr/>
          <a:lstStyle/>
          <a:p>
            <a:endParaRPr lang="en-US" dirty="0" smtClean="0"/>
          </a:p>
          <a:p>
            <a:endParaRPr lang="en-US" dirty="0"/>
          </a:p>
        </p:txBody>
      </p:sp>
      <p:sp>
        <p:nvSpPr>
          <p:cNvPr id="4" name="Marcador de contenido 2"/>
          <p:cNvSpPr txBox="1">
            <a:spLocks/>
          </p:cNvSpPr>
          <p:nvPr/>
        </p:nvSpPr>
        <p:spPr>
          <a:xfrm>
            <a:off x="993228" y="1832398"/>
            <a:ext cx="7236372" cy="372678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Clr>
                <a:srgbClr val="FF6699"/>
              </a:buClr>
              <a:buFont typeface="Wingdings" panose="05000000000000000000" pitchFamily="2" charset="2"/>
              <a:buChar char="ü"/>
            </a:pPr>
            <a:r>
              <a:rPr lang="es-MX" dirty="0" smtClean="0"/>
              <a:t> ¼ de segundo.</a:t>
            </a:r>
          </a:p>
          <a:p>
            <a:pPr>
              <a:buClr>
                <a:srgbClr val="FF6699"/>
              </a:buClr>
              <a:buFont typeface="Wingdings" panose="05000000000000000000" pitchFamily="2" charset="2"/>
              <a:buChar char="ü"/>
            </a:pPr>
            <a:r>
              <a:rPr lang="es-MX" dirty="0" smtClean="0"/>
              <a:t>Evitar impresión visual de traslape.</a:t>
            </a:r>
          </a:p>
          <a:p>
            <a:pPr>
              <a:buClr>
                <a:srgbClr val="FF6699"/>
              </a:buClr>
              <a:buFont typeface="Wingdings" panose="05000000000000000000" pitchFamily="2" charset="2"/>
              <a:buChar char="ü"/>
            </a:pPr>
            <a:endParaRPr lang="es-MX" dirty="0"/>
          </a:p>
          <a:p>
            <a:pPr>
              <a:buClr>
                <a:srgbClr val="FF6699"/>
              </a:buClr>
              <a:buFont typeface="Wingdings" panose="05000000000000000000" pitchFamily="2" charset="2"/>
              <a:buChar char="ü"/>
            </a:pPr>
            <a:endParaRPr lang="es-MX" dirty="0" smtClean="0"/>
          </a:p>
          <a:p>
            <a:pPr>
              <a:buClr>
                <a:srgbClr val="FF6699"/>
              </a:buClr>
              <a:buFont typeface="Wingdings" panose="05000000000000000000" pitchFamily="2" charset="2"/>
              <a:buChar char="ü"/>
            </a:pPr>
            <a:endParaRPr lang="es-MX" dirty="0"/>
          </a:p>
        </p:txBody>
      </p:sp>
      <p:pic>
        <p:nvPicPr>
          <p:cNvPr id="5" name="Imagen 4"/>
          <p:cNvPicPr/>
          <p:nvPr/>
        </p:nvPicPr>
        <p:blipFill rotWithShape="1">
          <a:blip r:embed="rId3" cstate="email">
            <a:extLst>
              <a:ext uri="{BEBA8EAE-BF5A-486C-A8C5-ECC9F3942E4B}">
                <a14:imgProp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a14="http://schemas.microsoft.com/office/drawing/2010/main"/>
              </a:ext>
            </a:extLst>
          </a:blip>
          <a:srcRect/>
          <a:stretch/>
        </p:blipFill>
        <p:spPr bwMode="auto">
          <a:xfrm>
            <a:off x="1592624" y="2782690"/>
            <a:ext cx="5580380" cy="390969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6090517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1305713"/>
          </a:xfrm>
        </p:spPr>
        <p:txBody>
          <a:bodyPr>
            <a:normAutofit/>
          </a:bodyPr>
          <a:lstStyle/>
          <a:p>
            <a:r>
              <a:rPr lang="es-MX" sz="3200" dirty="0"/>
              <a:t>Cambios de escena</a:t>
            </a:r>
            <a:endParaRPr lang="en-US" sz="3200" dirty="0"/>
          </a:p>
        </p:txBody>
      </p:sp>
      <p:pic>
        <p:nvPicPr>
          <p:cNvPr id="4" name="Imagen 3" descr="Resultado de imagen para cambios de escena cine"/>
          <p:cNvPicPr/>
          <p:nvPr/>
        </p:nvPicPr>
        <p:blipFill>
          <a:blip r:embed="rId3" cstate="email">
            <a:extLst>
              <a:ext uri="{BEBA8EAE-BF5A-486C-A8C5-ECC9F3942E4B}">
                <a14:imgProps xmlns:a14="http://schemas.microsoft.com/office/drawing/2010/main">
                  <a14:imgLayer r:embed="rId4">
                    <a14:imgEffect>
                      <a14:artisticFilmGrain/>
                    </a14:imgEffect>
                    <a14:imgEffect>
                      <a14:colorTemperature colorTemp="11200"/>
                    </a14:imgEffect>
                  </a14:imgLayer>
                </a14:imgProps>
              </a:ext>
              <a:ext uri="{28A0092B-C50C-407E-A947-70E740481C1C}">
                <a14:useLocalDpi xmlns:a14="http://schemas.microsoft.com/office/drawing/2010/main"/>
              </a:ext>
            </a:extLst>
          </a:blip>
          <a:srcRect/>
          <a:stretch>
            <a:fillRect/>
          </a:stretch>
        </p:blipFill>
        <p:spPr bwMode="auto">
          <a:xfrm rot="1227858">
            <a:off x="4334558" y="276215"/>
            <a:ext cx="1921453" cy="1891225"/>
          </a:xfrm>
          <a:prstGeom prst="rect">
            <a:avLst/>
          </a:prstGeom>
          <a:noFill/>
          <a:ln>
            <a:noFill/>
          </a:ln>
        </p:spPr>
      </p:pic>
      <p:pic>
        <p:nvPicPr>
          <p:cNvPr id="6" name="Marcador de contenido 5"/>
          <p:cNvPicPr>
            <a:picLocks noGrp="1"/>
          </p:cNvPicPr>
          <p:nvPr>
            <p:ph idx="1"/>
          </p:nvPr>
        </p:nvPicPr>
        <p:blipFill>
          <a:blip r:embed="rId5" cstate="email">
            <a:extLst>
              <a:ext uri="{28A0092B-C50C-407E-A947-70E740481C1C}">
                <a14:useLocalDpi xmlns:a14="http://schemas.microsoft.com/office/drawing/2010/main"/>
              </a:ext>
            </a:extLst>
          </a:blip>
          <a:stretch>
            <a:fillRect/>
          </a:stretch>
        </p:blipFill>
        <p:spPr>
          <a:xfrm>
            <a:off x="4572000" y="3799490"/>
            <a:ext cx="4342612" cy="2522481"/>
          </a:xfrm>
          <a:prstGeom prst="rect">
            <a:avLst/>
          </a:prstGeom>
        </p:spPr>
      </p:pic>
      <p:pic>
        <p:nvPicPr>
          <p:cNvPr id="7" name="Imagen 6"/>
          <p:cNvPicPr/>
          <p:nvPr/>
        </p:nvPicPr>
        <p:blipFill>
          <a:blip r:embed="rId6" cstate="email">
            <a:extLst>
              <a:ext uri="{28A0092B-C50C-407E-A947-70E740481C1C}">
                <a14:useLocalDpi xmlns:a14="http://schemas.microsoft.com/office/drawing/2010/main"/>
              </a:ext>
            </a:extLst>
          </a:blip>
          <a:stretch>
            <a:fillRect/>
          </a:stretch>
        </p:blipFill>
        <p:spPr>
          <a:xfrm>
            <a:off x="142087" y="2146941"/>
            <a:ext cx="4855582" cy="2945326"/>
          </a:xfrm>
          <a:prstGeom prst="rect">
            <a:avLst/>
          </a:prstGeom>
        </p:spPr>
      </p:pic>
    </p:spTree>
    <p:extLst>
      <p:ext uri="{BB962C8B-B14F-4D97-AF65-F5344CB8AC3E}">
        <p14:creationId xmlns:p14="http://schemas.microsoft.com/office/powerpoint/2010/main" val="785752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823" y="0"/>
            <a:ext cx="6019274" cy="1122506"/>
          </a:xfrm>
        </p:spPr>
        <p:txBody>
          <a:bodyPr>
            <a:normAutofit/>
          </a:bodyPr>
          <a:lstStyle/>
          <a:p>
            <a:r>
              <a:rPr lang="es-MX" sz="3600" dirty="0"/>
              <a:t>Puntuación  / tipo de </a:t>
            </a:r>
            <a:r>
              <a:rPr lang="es-MX" sz="3600" dirty="0" smtClean="0"/>
              <a:t>letra: </a:t>
            </a:r>
            <a:r>
              <a:rPr lang="es-MX" sz="3600" dirty="0"/>
              <a:t>Puntos </a:t>
            </a:r>
            <a:r>
              <a:rPr lang="es-MX" sz="3600" dirty="0" smtClean="0"/>
              <a:t>suspensivos</a:t>
            </a:r>
            <a:endParaRPr lang="en-US" sz="3600" dirty="0"/>
          </a:p>
        </p:txBody>
      </p:sp>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07876" y="3547242"/>
            <a:ext cx="5745667" cy="3231938"/>
          </a:xfrm>
          <a:prstGeom prst="rect">
            <a:avLst/>
          </a:prstGeom>
        </p:spPr>
      </p:pic>
      <p:pic>
        <p:nvPicPr>
          <p:cNvPr id="4" name="Imagen 3"/>
          <p:cNvPicPr/>
          <p:nvPr/>
        </p:nvPicPr>
        <p:blipFill>
          <a:blip r:embed="rId4" cstate="email">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tretch>
            <a:fillRect/>
          </a:stretch>
        </p:blipFill>
        <p:spPr>
          <a:xfrm>
            <a:off x="38823" y="1122506"/>
            <a:ext cx="5810184" cy="3307604"/>
          </a:xfrm>
          <a:prstGeom prst="rect">
            <a:avLst/>
          </a:prstGeom>
        </p:spPr>
      </p:pic>
    </p:spTree>
    <p:extLst>
      <p:ext uri="{BB962C8B-B14F-4D97-AF65-F5344CB8AC3E}">
        <p14:creationId xmlns:p14="http://schemas.microsoft.com/office/powerpoint/2010/main" val="315594005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1321479"/>
          </a:xfrm>
        </p:spPr>
        <p:txBody>
          <a:bodyPr>
            <a:normAutofit/>
          </a:bodyPr>
          <a:lstStyle/>
          <a:p>
            <a:r>
              <a:rPr lang="es-MX" sz="3600" dirty="0"/>
              <a:t>Punto, coma, dos puntos y punto y coma</a:t>
            </a:r>
            <a:r>
              <a:rPr lang="es-MX" sz="3600" dirty="0" smtClean="0"/>
              <a:t>.</a:t>
            </a:r>
            <a:endParaRPr lang="en-US" sz="3600" dirty="0"/>
          </a:p>
        </p:txBody>
      </p:sp>
      <p:pic>
        <p:nvPicPr>
          <p:cNvPr id="6" name="Marcador de contenido 5"/>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15681" y="4315998"/>
            <a:ext cx="4136855" cy="2326981"/>
          </a:xfrm>
          <a:prstGeom prst="rect">
            <a:avLst/>
          </a:prstGeom>
        </p:spPr>
      </p:pic>
      <p:pic>
        <p:nvPicPr>
          <p:cNvPr id="4" name="Imagen 3"/>
          <p:cNvPicPr/>
          <p:nvPr/>
        </p:nvPicPr>
        <p:blipFill rotWithShape="1">
          <a:blip r:embed="rId4" cstate="email">
            <a:extLst>
              <a:ext uri="{28A0092B-C50C-407E-A947-70E740481C1C}">
                <a14:useLocalDpi xmlns:a14="http://schemas.microsoft.com/office/drawing/2010/main"/>
              </a:ext>
            </a:extLst>
          </a:blip>
          <a:srcRect/>
          <a:stretch/>
        </p:blipFill>
        <p:spPr bwMode="auto">
          <a:xfrm>
            <a:off x="215681" y="1845734"/>
            <a:ext cx="5118100" cy="2743200"/>
          </a:xfrm>
          <a:prstGeom prst="rect">
            <a:avLst/>
          </a:prstGeom>
          <a:ln>
            <a:noFill/>
          </a:ln>
          <a:extLst>
            <a:ext uri="{53640926-AAD7-44d8-BBD7-CCE9431645EC}">
              <a14:shadowObscured xmlns:a14="http://schemas.microsoft.com/office/drawing/2010/main"/>
            </a:ext>
          </a:extLst>
        </p:spPr>
      </p:pic>
      <p:pic>
        <p:nvPicPr>
          <p:cNvPr id="5" name="Imagen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63198" y="3857414"/>
            <a:ext cx="4410840" cy="2481097"/>
          </a:xfrm>
          <a:prstGeom prst="rect">
            <a:avLst/>
          </a:prstGeom>
        </p:spPr>
      </p:pic>
      <p:cxnSp>
        <p:nvCxnSpPr>
          <p:cNvPr id="8" name="Conector recto de flecha 7"/>
          <p:cNvCxnSpPr/>
          <p:nvPr/>
        </p:nvCxnSpPr>
        <p:spPr>
          <a:xfrm flipH="1">
            <a:off x="4007464" y="3849055"/>
            <a:ext cx="555734" cy="428843"/>
          </a:xfrm>
          <a:prstGeom prst="straightConnector1">
            <a:avLst/>
          </a:prstGeom>
          <a:ln w="47625">
            <a:tailEnd type="triangle"/>
          </a:ln>
        </p:spPr>
        <p:style>
          <a:lnRef idx="3">
            <a:schemeClr val="accent3"/>
          </a:lnRef>
          <a:fillRef idx="0">
            <a:schemeClr val="accent3"/>
          </a:fillRef>
          <a:effectRef idx="2">
            <a:schemeClr val="accent3"/>
          </a:effectRef>
          <a:fontRef idx="minor">
            <a:schemeClr val="tx1"/>
          </a:fontRef>
        </p:style>
      </p:cxnSp>
      <p:cxnSp>
        <p:nvCxnSpPr>
          <p:cNvPr id="10" name="Conector recto de flecha 9"/>
          <p:cNvCxnSpPr/>
          <p:nvPr/>
        </p:nvCxnSpPr>
        <p:spPr>
          <a:xfrm flipH="1">
            <a:off x="7367944" y="6000750"/>
            <a:ext cx="633056" cy="90111"/>
          </a:xfrm>
          <a:prstGeom prst="straightConnector1">
            <a:avLst/>
          </a:prstGeom>
          <a:ln w="47625">
            <a:tailEnd type="triangle"/>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1187719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Guion</a:t>
            </a:r>
            <a:endParaRPr lang="en-US" sz="3600" dirty="0"/>
          </a:p>
        </p:txBody>
      </p:sp>
      <p:pic>
        <p:nvPicPr>
          <p:cNvPr id="7" name="Marcador de contenido 6"/>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018469" y="1846263"/>
            <a:ext cx="7151511" cy="4022725"/>
          </a:xfrm>
          <a:prstGeom prst="rect">
            <a:avLst/>
          </a:prstGeom>
        </p:spPr>
      </p:pic>
    </p:spTree>
    <p:extLst>
      <p:ext uri="{BB962C8B-B14F-4D97-AF65-F5344CB8AC3E}">
        <p14:creationId xmlns:p14="http://schemas.microsoft.com/office/powerpoint/2010/main" val="252006160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470436"/>
            <a:ext cx="7543800" cy="1053465"/>
          </a:xfrm>
        </p:spPr>
        <p:txBody>
          <a:bodyPr>
            <a:normAutofit/>
          </a:bodyPr>
          <a:lstStyle/>
          <a:p>
            <a:r>
              <a:rPr lang="es-MX" sz="3600" dirty="0"/>
              <a:t>Signos de interrogación y </a:t>
            </a:r>
            <a:r>
              <a:rPr lang="es-MX" sz="3600" dirty="0" smtClean="0"/>
              <a:t>exclamación</a:t>
            </a:r>
            <a:endParaRPr lang="en-US" sz="3600" dirty="0"/>
          </a:p>
        </p:txBody>
      </p:sp>
      <p:pic>
        <p:nvPicPr>
          <p:cNvPr id="4" name="Imagen 3"/>
          <p:cNvPicPr/>
          <p:nvPr/>
        </p:nvPicPr>
        <p:blipFill rotWithShape="1">
          <a:blip r:embed="rId3" cstate="email">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p:blipFill>
        <p:spPr bwMode="auto">
          <a:xfrm>
            <a:off x="4336053" y="1542984"/>
            <a:ext cx="4507865" cy="2510790"/>
          </a:xfrm>
          <a:prstGeom prst="rect">
            <a:avLst/>
          </a:prstGeom>
          <a:ln>
            <a:noFill/>
          </a:ln>
          <a:extLst>
            <a:ext uri="{53640926-AAD7-44d8-BBD7-CCE9431645EC}">
              <a14:shadowObscured xmlns:a14="http://schemas.microsoft.com/office/drawing/2010/main"/>
            </a:ext>
          </a:extLst>
        </p:spPr>
      </p:pic>
      <p:pic>
        <p:nvPicPr>
          <p:cNvPr id="5" name="Marcador de contenido 4"/>
          <p:cNvPicPr>
            <a:picLocks noGrp="1"/>
          </p:cNvPicPr>
          <p:nvPr>
            <p:ph idx="1"/>
          </p:nvPr>
        </p:nvPicPr>
        <p:blipFill rotWithShape="1">
          <a:blip r:embed="rId5" cstate="email">
            <a:extLst>
              <a:ext uri="{28A0092B-C50C-407E-A947-70E740481C1C}">
                <a14:useLocalDpi xmlns:a14="http://schemas.microsoft.com/office/drawing/2010/main"/>
              </a:ext>
            </a:extLst>
          </a:blip>
          <a:srcRect/>
          <a:stretch/>
        </p:blipFill>
        <p:spPr bwMode="auto">
          <a:xfrm>
            <a:off x="359344" y="3247697"/>
            <a:ext cx="4638325" cy="2749479"/>
          </a:xfrm>
          <a:prstGeom prst="rect">
            <a:avLst/>
          </a:prstGeom>
          <a:ln>
            <a:noFill/>
          </a:ln>
          <a:extLst>
            <a:ext uri="{53640926-AAD7-44d8-BBD7-CCE9431645EC}">
              <a14:shadowObscured xmlns:a14="http://schemas.microsoft.com/office/drawing/2010/main"/>
            </a:ext>
          </a:extLst>
        </p:spPr>
      </p:pic>
      <p:cxnSp>
        <p:nvCxnSpPr>
          <p:cNvPr id="6" name="Conector recto de flecha 5"/>
          <p:cNvCxnSpPr/>
          <p:nvPr/>
        </p:nvCxnSpPr>
        <p:spPr>
          <a:xfrm>
            <a:off x="5276850" y="2749768"/>
            <a:ext cx="838200" cy="920200"/>
          </a:xfrm>
          <a:prstGeom prst="straightConnector1">
            <a:avLst/>
          </a:prstGeom>
          <a:ln w="50800">
            <a:solidFill>
              <a:schemeClr val="accent3"/>
            </a:solidFill>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26064365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454031"/>
            <a:ext cx="7543800" cy="1117193"/>
          </a:xfrm>
        </p:spPr>
        <p:txBody>
          <a:bodyPr>
            <a:normAutofit/>
          </a:bodyPr>
          <a:lstStyle/>
          <a:p>
            <a:r>
              <a:rPr lang="es-ES" altLang="en-US" sz="2800" dirty="0"/>
              <a:t>Justificación académica de este material </a:t>
            </a:r>
            <a:r>
              <a:rPr lang="es-ES" altLang="en-US" sz="2800" dirty="0" smtClean="0"/>
              <a:t>didáctico</a:t>
            </a:r>
            <a:endParaRPr lang="en-US" sz="2800" dirty="0"/>
          </a:p>
        </p:txBody>
      </p:sp>
      <p:sp>
        <p:nvSpPr>
          <p:cNvPr id="3" name="Marcador de contenido 2"/>
          <p:cNvSpPr>
            <a:spLocks noGrp="1"/>
          </p:cNvSpPr>
          <p:nvPr>
            <p:ph idx="1"/>
          </p:nvPr>
        </p:nvSpPr>
        <p:spPr>
          <a:xfrm>
            <a:off x="914400" y="1845734"/>
            <a:ext cx="7452360" cy="4023360"/>
          </a:xfrm>
        </p:spPr>
        <p:txBody>
          <a:bodyPr>
            <a:normAutofit/>
          </a:bodyPr>
          <a:lstStyle/>
          <a:p>
            <a:r>
              <a:rPr lang="es-ES" dirty="0" smtClean="0"/>
              <a:t>Una de las áreas que el </a:t>
            </a:r>
            <a:r>
              <a:rPr lang="es-ES" dirty="0"/>
              <a:t>plan de estudios de la Licenciatura en lenguas ofrece al estudiante </a:t>
            </a:r>
            <a:r>
              <a:rPr lang="es-ES" dirty="0" smtClean="0"/>
              <a:t>como </a:t>
            </a:r>
            <a:r>
              <a:rPr lang="es-ES" dirty="0"/>
              <a:t>énfasis de sus estudios y de su posterior desempeño </a:t>
            </a:r>
            <a:r>
              <a:rPr lang="es-ES" dirty="0" smtClean="0"/>
              <a:t>profesional es la traducción. Y dentro del área de la traducción hay diversas formas discursivas que se deben atender. Una de ellas son los textos audiovisuales, en la que además se requiere del uso de tecnologías y estrategias específicas del medio. </a:t>
            </a:r>
          </a:p>
          <a:p>
            <a:r>
              <a:rPr lang="es-ES" dirty="0" smtClean="0"/>
              <a:t>La Unidad de Competencia 1 está compuesta por doce temas relacionados con los </a:t>
            </a:r>
            <a:r>
              <a:rPr lang="es-ES" dirty="0"/>
              <a:t>conceptos teóricos básicos </a:t>
            </a:r>
            <a:r>
              <a:rPr lang="es-ES" dirty="0" smtClean="0"/>
              <a:t>sobre </a:t>
            </a:r>
            <a:r>
              <a:rPr lang="es-ES" dirty="0"/>
              <a:t>los </a:t>
            </a:r>
            <a:r>
              <a:rPr lang="es-MX" dirty="0"/>
              <a:t>antecedentes de la subtitulación, las normas que rigen el </a:t>
            </a:r>
            <a:r>
              <a:rPr lang="es-MX" dirty="0" smtClean="0"/>
              <a:t>proceso, los problemas más comunes </a:t>
            </a:r>
            <a:r>
              <a:rPr lang="es-MX" dirty="0"/>
              <a:t>y las estrategias más útiles para la elaboración de subtítulos</a:t>
            </a:r>
            <a:r>
              <a:rPr lang="es-MX" dirty="0" smtClean="0"/>
              <a:t>. Dada la gran amplitud de esta unidad, en este material se tocarán únicamente los primeros dos temas que se señalan.</a:t>
            </a:r>
            <a:endParaRPr lang="en-US" dirty="0"/>
          </a:p>
        </p:txBody>
      </p:sp>
    </p:spTree>
    <p:extLst>
      <p:ext uri="{BB962C8B-B14F-4D97-AF65-F5344CB8AC3E}">
        <p14:creationId xmlns:p14="http://schemas.microsoft.com/office/powerpoint/2010/main" val="352805654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396967"/>
            <a:ext cx="7543800" cy="1100762"/>
          </a:xfrm>
        </p:spPr>
        <p:txBody>
          <a:bodyPr>
            <a:normAutofit/>
          </a:bodyPr>
          <a:lstStyle/>
          <a:p>
            <a:r>
              <a:rPr lang="es-MX" sz="3600" dirty="0" smtClean="0"/>
              <a:t>Paréntesis y corchetes</a:t>
            </a:r>
            <a:endParaRPr lang="en-US" sz="3600" dirty="0"/>
          </a:p>
        </p:txBody>
      </p:sp>
      <p:pic>
        <p:nvPicPr>
          <p:cNvPr id="4" name="Marcador de contenido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018469" y="1846263"/>
            <a:ext cx="7151511" cy="4022725"/>
          </a:xfrm>
          <a:prstGeom prst="rect">
            <a:avLst/>
          </a:prstGeom>
        </p:spPr>
      </p:pic>
    </p:spTree>
    <p:extLst>
      <p:ext uri="{BB962C8B-B14F-4D97-AF65-F5344CB8AC3E}">
        <p14:creationId xmlns:p14="http://schemas.microsoft.com/office/powerpoint/2010/main" val="241105803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sz="3600" dirty="0" err="1" smtClean="0"/>
              <a:t>Comillas</a:t>
            </a:r>
            <a:endParaRPr lang="en-US" sz="3600" dirty="0"/>
          </a:p>
        </p:txBody>
      </p:sp>
      <p:pic>
        <p:nvPicPr>
          <p:cNvPr id="4" name="Marcador de contenido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3837890" y="2431184"/>
            <a:ext cx="4649561" cy="2615378"/>
          </a:xfrm>
          <a:prstGeom prst="rect">
            <a:avLst/>
          </a:prstGeom>
        </p:spPr>
      </p:pic>
      <p:pic>
        <p:nvPicPr>
          <p:cNvPr id="5" name="Imagen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435" y="4203862"/>
            <a:ext cx="4355410" cy="2449918"/>
          </a:xfrm>
          <a:prstGeom prst="rect">
            <a:avLst/>
          </a:prstGeom>
        </p:spPr>
      </p:pic>
      <p:pic>
        <p:nvPicPr>
          <p:cNvPr id="6" name="Imagen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51318" y="5078"/>
            <a:ext cx="4692682" cy="2639634"/>
          </a:xfrm>
          <a:prstGeom prst="rect">
            <a:avLst/>
          </a:prstGeom>
        </p:spPr>
      </p:pic>
    </p:spTree>
    <p:extLst>
      <p:ext uri="{BB962C8B-B14F-4D97-AF65-F5344CB8AC3E}">
        <p14:creationId xmlns:p14="http://schemas.microsoft.com/office/powerpoint/2010/main" val="317733148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1258417"/>
          </a:xfrm>
        </p:spPr>
        <p:txBody>
          <a:bodyPr>
            <a:normAutofit/>
          </a:bodyPr>
          <a:lstStyle/>
          <a:p>
            <a:r>
              <a:rPr lang="en-US" sz="3600" dirty="0" err="1" smtClean="0"/>
              <a:t>Cursivas</a:t>
            </a:r>
            <a:endParaRPr lang="en-US" sz="3600" dirty="0"/>
          </a:p>
        </p:txBody>
      </p:sp>
      <p:pic>
        <p:nvPicPr>
          <p:cNvPr id="4" name="Marcador de contenido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018469" y="1846263"/>
            <a:ext cx="7151511" cy="4022725"/>
          </a:xfrm>
          <a:prstGeom prst="rect">
            <a:avLst/>
          </a:prstGeom>
        </p:spPr>
      </p:pic>
    </p:spTree>
    <p:extLst>
      <p:ext uri="{BB962C8B-B14F-4D97-AF65-F5344CB8AC3E}">
        <p14:creationId xmlns:p14="http://schemas.microsoft.com/office/powerpoint/2010/main" val="43677616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a:t>Mayúsculas y </a:t>
            </a:r>
            <a:r>
              <a:rPr lang="es-MX" sz="3600" dirty="0" smtClean="0"/>
              <a:t>minúsculas</a:t>
            </a:r>
            <a:endParaRPr lang="en-US" sz="3600" dirty="0"/>
          </a:p>
        </p:txBody>
      </p:sp>
      <p:pic>
        <p:nvPicPr>
          <p:cNvPr id="6" name="Imagen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44785" y="4183925"/>
            <a:ext cx="4462891" cy="2510376"/>
          </a:xfrm>
          <a:prstGeom prst="rect">
            <a:avLst/>
          </a:prstGeom>
        </p:spPr>
      </p:pic>
      <p:pic>
        <p:nvPicPr>
          <p:cNvPr id="4" name="Marcador de contenido 3"/>
          <p:cNvPicPr>
            <a:picLocks noGrp="1"/>
          </p:cNvPicPr>
          <p:nvPr>
            <p:ph idx="1"/>
          </p:nvPr>
        </p:nvPicPr>
        <p:blipFill>
          <a:blip r:embed="rId4" cstate="email">
            <a:extLst>
              <a:ext uri="{28A0092B-C50C-407E-A947-70E740481C1C}">
                <a14:useLocalDpi xmlns:a14="http://schemas.microsoft.com/office/drawing/2010/main"/>
              </a:ext>
            </a:extLst>
          </a:blip>
          <a:stretch>
            <a:fillRect/>
          </a:stretch>
        </p:blipFill>
        <p:spPr>
          <a:xfrm>
            <a:off x="135598" y="1737361"/>
            <a:ext cx="5287740" cy="3307605"/>
          </a:xfrm>
          <a:prstGeom prst="rect">
            <a:avLst/>
          </a:prstGeom>
        </p:spPr>
      </p:pic>
      <p:cxnSp>
        <p:nvCxnSpPr>
          <p:cNvPr id="5" name="Conector recto de flecha 4"/>
          <p:cNvCxnSpPr/>
          <p:nvPr/>
        </p:nvCxnSpPr>
        <p:spPr>
          <a:xfrm>
            <a:off x="822960" y="4183925"/>
            <a:ext cx="353786" cy="633119"/>
          </a:xfrm>
          <a:prstGeom prst="straightConnector1">
            <a:avLst/>
          </a:prstGeom>
          <a:ln w="50800">
            <a:solidFill>
              <a:schemeClr val="accent3"/>
            </a:solidFill>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37721283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543800" cy="1368775"/>
          </a:xfrm>
        </p:spPr>
        <p:txBody>
          <a:bodyPr>
            <a:normAutofit/>
          </a:bodyPr>
          <a:lstStyle/>
          <a:p>
            <a:r>
              <a:rPr lang="en-US" sz="3600" dirty="0" err="1" smtClean="0"/>
              <a:t>Negritas</a:t>
            </a:r>
            <a:r>
              <a:rPr lang="en-US" sz="3600" dirty="0" smtClean="0"/>
              <a:t> y </a:t>
            </a:r>
            <a:r>
              <a:rPr lang="en-US" sz="3600" dirty="0" err="1" smtClean="0"/>
              <a:t>subrayado</a:t>
            </a:r>
            <a:endParaRPr lang="en-US" sz="3600" dirty="0"/>
          </a:p>
        </p:txBody>
      </p:sp>
      <p:sp>
        <p:nvSpPr>
          <p:cNvPr id="4" name="Rectángulo 3"/>
          <p:cNvSpPr/>
          <p:nvPr/>
        </p:nvSpPr>
        <p:spPr>
          <a:xfrm rot="20758035">
            <a:off x="2179843" y="4525454"/>
            <a:ext cx="5047692" cy="1200329"/>
          </a:xfrm>
          <a:prstGeom prst="rect">
            <a:avLst/>
          </a:prstGeom>
          <a:noFill/>
        </p:spPr>
        <p:txBody>
          <a:bodyPr wrap="square" lIns="91440" tIns="45720" rIns="91440" bIns="45720">
            <a:spAutoFit/>
          </a:bodyPr>
          <a:lstStyle/>
          <a:p>
            <a:pPr algn="ctr"/>
            <a:r>
              <a:rPr lang="es-E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N e v e r</a:t>
            </a:r>
            <a:endParaRPr lang="es-E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pic>
        <p:nvPicPr>
          <p:cNvPr id="5" name="Imagen 4" descr="Resultado de imagen para mafalda"/>
          <p:cNvPicPr/>
          <p:nvPr/>
        </p:nvPicPr>
        <p:blipFill>
          <a:blip r:embed="rId3" cstate="email">
            <a:extLst>
              <a:ext uri="{28A0092B-C50C-407E-A947-70E740481C1C}">
                <a14:useLocalDpi xmlns:a14="http://schemas.microsoft.com/office/drawing/2010/main"/>
              </a:ext>
            </a:extLst>
          </a:blip>
          <a:srcRect/>
          <a:stretch>
            <a:fillRect/>
          </a:stretch>
        </p:blipFill>
        <p:spPr bwMode="auto">
          <a:xfrm>
            <a:off x="1584936" y="2371231"/>
            <a:ext cx="5612130" cy="2098675"/>
          </a:xfrm>
          <a:prstGeom prst="rect">
            <a:avLst/>
          </a:prstGeom>
          <a:noFill/>
          <a:ln>
            <a:noFill/>
          </a:ln>
        </p:spPr>
      </p:pic>
    </p:spTree>
    <p:extLst>
      <p:ext uri="{BB962C8B-B14F-4D97-AF65-F5344CB8AC3E}">
        <p14:creationId xmlns:p14="http://schemas.microsoft.com/office/powerpoint/2010/main" val="3713782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362805"/>
            <a:ext cx="7543800" cy="1256446"/>
          </a:xfrm>
        </p:spPr>
        <p:txBody>
          <a:bodyPr>
            <a:normAutofit/>
          </a:bodyPr>
          <a:lstStyle/>
          <a:p>
            <a:pPr algn="ctr"/>
            <a:r>
              <a:rPr lang="es-MX" sz="4000" dirty="0" smtClean="0">
                <a:solidFill>
                  <a:schemeClr val="accent4">
                    <a:lumMod val="75000"/>
                  </a:schemeClr>
                </a:solidFill>
              </a:rPr>
              <a:t>¿Correcto o incorrecto?</a:t>
            </a:r>
            <a:endParaRPr lang="es-MX" sz="4000" dirty="0">
              <a:solidFill>
                <a:schemeClr val="accent4">
                  <a:lumMod val="75000"/>
                </a:schemeClr>
              </a:solidFill>
            </a:endParaRPr>
          </a:p>
        </p:txBody>
      </p:sp>
      <p:pic>
        <p:nvPicPr>
          <p:cNvPr id="4" name="Marcador de contenido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018469" y="1846263"/>
            <a:ext cx="7151511" cy="4022725"/>
          </a:xfrm>
          <a:prstGeom prst="rect">
            <a:avLst/>
          </a:prstGeom>
        </p:spPr>
      </p:pic>
    </p:spTree>
    <p:extLst>
      <p:ext uri="{BB962C8B-B14F-4D97-AF65-F5344CB8AC3E}">
        <p14:creationId xmlns:p14="http://schemas.microsoft.com/office/powerpoint/2010/main" val="108627653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018469" y="1846263"/>
            <a:ext cx="7151511" cy="4022725"/>
          </a:xfrm>
          <a:prstGeom prst="rect">
            <a:avLst/>
          </a:prstGeom>
        </p:spPr>
      </p:pic>
      <p:sp>
        <p:nvSpPr>
          <p:cNvPr id="5" name="Título 1"/>
          <p:cNvSpPr>
            <a:spLocks noGrp="1"/>
          </p:cNvSpPr>
          <p:nvPr>
            <p:ph type="title"/>
          </p:nvPr>
        </p:nvSpPr>
        <p:spPr/>
        <p:txBody>
          <a:bodyPr>
            <a:normAutofit/>
          </a:bodyPr>
          <a:lstStyle/>
          <a:p>
            <a:pPr algn="ctr"/>
            <a:r>
              <a:rPr lang="es-MX" sz="4000" dirty="0" smtClean="0">
                <a:solidFill>
                  <a:schemeClr val="accent4">
                    <a:lumMod val="75000"/>
                  </a:schemeClr>
                </a:solidFill>
              </a:rPr>
              <a:t>¿Correcto o incorrecto?</a:t>
            </a:r>
            <a:endParaRPr lang="es-MX" sz="4000" dirty="0">
              <a:solidFill>
                <a:schemeClr val="accent4">
                  <a:lumMod val="75000"/>
                </a:schemeClr>
              </a:solidFill>
            </a:endParaRPr>
          </a:p>
        </p:txBody>
      </p:sp>
    </p:spTree>
    <p:extLst>
      <p:ext uri="{BB962C8B-B14F-4D97-AF65-F5344CB8AC3E}">
        <p14:creationId xmlns:p14="http://schemas.microsoft.com/office/powerpoint/2010/main" val="89746529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018469" y="1846263"/>
            <a:ext cx="7151511" cy="4022725"/>
          </a:xfrm>
          <a:prstGeom prst="rect">
            <a:avLst/>
          </a:prstGeom>
        </p:spPr>
      </p:pic>
      <p:sp>
        <p:nvSpPr>
          <p:cNvPr id="5" name="Título 1"/>
          <p:cNvSpPr>
            <a:spLocks noGrp="1"/>
          </p:cNvSpPr>
          <p:nvPr>
            <p:ph type="title"/>
          </p:nvPr>
        </p:nvSpPr>
        <p:spPr/>
        <p:txBody>
          <a:bodyPr>
            <a:normAutofit/>
          </a:bodyPr>
          <a:lstStyle/>
          <a:p>
            <a:pPr algn="ctr"/>
            <a:r>
              <a:rPr lang="es-MX" sz="4000" dirty="0" smtClean="0">
                <a:solidFill>
                  <a:schemeClr val="accent4">
                    <a:lumMod val="75000"/>
                  </a:schemeClr>
                </a:solidFill>
              </a:rPr>
              <a:t>¿Correcto o incorrecto?</a:t>
            </a:r>
            <a:endParaRPr lang="es-MX" sz="4000" dirty="0">
              <a:solidFill>
                <a:schemeClr val="accent4">
                  <a:lumMod val="75000"/>
                </a:schemeClr>
              </a:solidFill>
            </a:endParaRPr>
          </a:p>
        </p:txBody>
      </p:sp>
    </p:spTree>
    <p:extLst>
      <p:ext uri="{BB962C8B-B14F-4D97-AF65-F5344CB8AC3E}">
        <p14:creationId xmlns:p14="http://schemas.microsoft.com/office/powerpoint/2010/main" val="393006982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018469" y="1846263"/>
            <a:ext cx="7151511" cy="4022725"/>
          </a:xfrm>
          <a:prstGeom prst="rect">
            <a:avLst/>
          </a:prstGeom>
        </p:spPr>
      </p:pic>
      <p:sp>
        <p:nvSpPr>
          <p:cNvPr id="7" name="Título 1"/>
          <p:cNvSpPr>
            <a:spLocks noGrp="1"/>
          </p:cNvSpPr>
          <p:nvPr>
            <p:ph type="title"/>
          </p:nvPr>
        </p:nvSpPr>
        <p:spPr/>
        <p:txBody>
          <a:bodyPr>
            <a:normAutofit/>
          </a:bodyPr>
          <a:lstStyle/>
          <a:p>
            <a:pPr algn="ctr"/>
            <a:r>
              <a:rPr lang="es-MX" sz="4000" dirty="0" smtClean="0">
                <a:solidFill>
                  <a:schemeClr val="accent4">
                    <a:lumMod val="75000"/>
                  </a:schemeClr>
                </a:solidFill>
              </a:rPr>
              <a:t>¿Correcto o incorrecto?</a:t>
            </a:r>
            <a:endParaRPr lang="es-MX" sz="4000" dirty="0">
              <a:solidFill>
                <a:schemeClr val="accent4">
                  <a:lumMod val="75000"/>
                </a:schemeClr>
              </a:solidFill>
            </a:endParaRPr>
          </a:p>
        </p:txBody>
      </p:sp>
    </p:spTree>
    <p:extLst>
      <p:ext uri="{BB962C8B-B14F-4D97-AF65-F5344CB8AC3E}">
        <p14:creationId xmlns:p14="http://schemas.microsoft.com/office/powerpoint/2010/main" val="224464561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018469" y="1846263"/>
            <a:ext cx="7151511" cy="4022725"/>
          </a:xfrm>
          <a:prstGeom prst="rect">
            <a:avLst/>
          </a:prstGeom>
        </p:spPr>
      </p:pic>
      <p:sp>
        <p:nvSpPr>
          <p:cNvPr id="5" name="Título 1"/>
          <p:cNvSpPr>
            <a:spLocks noGrp="1"/>
          </p:cNvSpPr>
          <p:nvPr>
            <p:ph type="title"/>
          </p:nvPr>
        </p:nvSpPr>
        <p:spPr/>
        <p:txBody>
          <a:bodyPr>
            <a:normAutofit/>
          </a:bodyPr>
          <a:lstStyle/>
          <a:p>
            <a:pPr algn="ctr"/>
            <a:r>
              <a:rPr lang="es-MX" sz="4000" dirty="0" smtClean="0">
                <a:solidFill>
                  <a:schemeClr val="accent4">
                    <a:lumMod val="75000"/>
                  </a:schemeClr>
                </a:solidFill>
              </a:rPr>
              <a:t>¿Correcto o incorrecto?</a:t>
            </a:r>
            <a:endParaRPr lang="es-MX" sz="4000" dirty="0">
              <a:solidFill>
                <a:schemeClr val="accent4">
                  <a:lumMod val="75000"/>
                </a:schemeClr>
              </a:solidFill>
            </a:endParaRPr>
          </a:p>
        </p:txBody>
      </p:sp>
    </p:spTree>
    <p:extLst>
      <p:ext uri="{BB962C8B-B14F-4D97-AF65-F5344CB8AC3E}">
        <p14:creationId xmlns:p14="http://schemas.microsoft.com/office/powerpoint/2010/main" val="386133112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dirty="0" smtClean="0"/>
              <a:t>Doblaje y subtitulación del inglés</a:t>
            </a:r>
            <a:endParaRPr lang="es-MX" sz="4000" dirty="0"/>
          </a:p>
        </p:txBody>
      </p:sp>
      <p:sp>
        <p:nvSpPr>
          <p:cNvPr id="3" name="Marcador de contenido 2"/>
          <p:cNvSpPr>
            <a:spLocks noGrp="1"/>
          </p:cNvSpPr>
          <p:nvPr>
            <p:ph idx="1"/>
          </p:nvPr>
        </p:nvSpPr>
        <p:spPr>
          <a:xfrm>
            <a:off x="822959" y="2247900"/>
            <a:ext cx="7543801" cy="3621194"/>
          </a:xfrm>
        </p:spPr>
        <p:txBody>
          <a:bodyPr/>
          <a:lstStyle/>
          <a:p>
            <a:r>
              <a:rPr lang="es-ES" dirty="0"/>
              <a:t>UNIDAD DE COMPETENCIA I. </a:t>
            </a:r>
            <a:r>
              <a:rPr lang="es-MX" dirty="0"/>
              <a:t>Conocer los aspectos lingüísticos y tecnológicos de la subtitulación, las normas que rigen el proceso, las estrategias más útiles para la elaboración de subtítulos para hacer uso de lo anterior en traducciones que procuren mantener </a:t>
            </a:r>
            <a:r>
              <a:rPr lang="es-ES" dirty="0"/>
              <a:t>los matices idiomáticos y culturales del texto origen.</a:t>
            </a:r>
            <a:endParaRPr lang="es-MX" dirty="0"/>
          </a:p>
          <a:p>
            <a:pPr lvl="0"/>
            <a:r>
              <a:rPr lang="es-ES" dirty="0"/>
              <a:t>1.1 Diferencias entre la traducción de textos y el </a:t>
            </a:r>
            <a:r>
              <a:rPr lang="es-ES" dirty="0" smtClean="0"/>
              <a:t>subtitulaje.</a:t>
            </a:r>
            <a:endParaRPr lang="es-MX" dirty="0"/>
          </a:p>
          <a:p>
            <a:pPr lvl="0"/>
            <a:r>
              <a:rPr lang="es-ES" dirty="0"/>
              <a:t>1.2 Definición, restricciones y aspectos </a:t>
            </a:r>
            <a:r>
              <a:rPr lang="es-ES" dirty="0" smtClean="0"/>
              <a:t>técnicos.</a:t>
            </a:r>
            <a:endParaRPr lang="es-MX" dirty="0"/>
          </a:p>
          <a:p>
            <a:endParaRPr lang="en-US" dirty="0"/>
          </a:p>
        </p:txBody>
      </p:sp>
    </p:spTree>
    <p:extLst>
      <p:ext uri="{BB962C8B-B14F-4D97-AF65-F5344CB8AC3E}">
        <p14:creationId xmlns:p14="http://schemas.microsoft.com/office/powerpoint/2010/main" val="142096022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018469" y="1846263"/>
            <a:ext cx="7151511" cy="4022725"/>
          </a:xfrm>
          <a:prstGeom prst="rect">
            <a:avLst/>
          </a:prstGeom>
        </p:spPr>
      </p:pic>
      <p:sp>
        <p:nvSpPr>
          <p:cNvPr id="4" name="Título 1"/>
          <p:cNvSpPr>
            <a:spLocks noGrp="1"/>
          </p:cNvSpPr>
          <p:nvPr>
            <p:ph type="title"/>
          </p:nvPr>
        </p:nvSpPr>
        <p:spPr/>
        <p:txBody>
          <a:bodyPr>
            <a:normAutofit/>
          </a:bodyPr>
          <a:lstStyle/>
          <a:p>
            <a:pPr algn="ctr"/>
            <a:r>
              <a:rPr lang="es-MX" sz="4000" dirty="0" smtClean="0">
                <a:solidFill>
                  <a:schemeClr val="accent4">
                    <a:lumMod val="75000"/>
                  </a:schemeClr>
                </a:solidFill>
              </a:rPr>
              <a:t>¿Correcto o incorrecto?</a:t>
            </a:r>
            <a:endParaRPr lang="es-MX" sz="4000" dirty="0">
              <a:solidFill>
                <a:schemeClr val="accent4">
                  <a:lumMod val="75000"/>
                </a:schemeClr>
              </a:solidFill>
            </a:endParaRPr>
          </a:p>
        </p:txBody>
      </p:sp>
    </p:spTree>
    <p:extLst>
      <p:ext uri="{BB962C8B-B14F-4D97-AF65-F5344CB8AC3E}">
        <p14:creationId xmlns:p14="http://schemas.microsoft.com/office/powerpoint/2010/main" val="35491711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Actividad de apoyo:</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82113653"/>
              </p:ext>
            </p:extLst>
          </p:nvPr>
        </p:nvGraphicFramePr>
        <p:xfrm>
          <a:off x="822960" y="2208213"/>
          <a:ext cx="7543800" cy="2916236"/>
        </p:xfrm>
        <a:graphic>
          <a:graphicData uri="http://schemas.openxmlformats.org/drawingml/2006/table">
            <a:tbl>
              <a:tblPr firstRow="1" bandRow="1">
                <a:tableStyleId>{5940675A-B579-460E-94D1-54222C63F5DA}</a:tableStyleId>
              </a:tblPr>
              <a:tblGrid>
                <a:gridCol w="2514600"/>
                <a:gridCol w="2514600"/>
                <a:gridCol w="2514600"/>
              </a:tblGrid>
              <a:tr h="729059">
                <a:tc>
                  <a:txBody>
                    <a:bodyPr/>
                    <a:lstStyle/>
                    <a:p>
                      <a:pPr algn="ctr"/>
                      <a:r>
                        <a:rPr lang="es-MX" sz="2000" dirty="0" smtClean="0"/>
                        <a:t>Diálogo original</a:t>
                      </a:r>
                      <a:endParaRPr lang="es-MX" sz="2000" dirty="0"/>
                    </a:p>
                  </a:txBody>
                  <a:tcPr/>
                </a:tc>
                <a:tc>
                  <a:txBody>
                    <a:bodyPr/>
                    <a:lstStyle/>
                    <a:p>
                      <a:pPr algn="ctr"/>
                      <a:r>
                        <a:rPr lang="es-MX" sz="2000" dirty="0" smtClean="0"/>
                        <a:t>Subtítulo</a:t>
                      </a:r>
                      <a:r>
                        <a:rPr lang="es-MX" sz="2000" baseline="0" dirty="0" smtClean="0"/>
                        <a:t> tal como aparece en la pantalla</a:t>
                      </a:r>
                      <a:endParaRPr lang="es-MX" sz="2000" dirty="0"/>
                    </a:p>
                  </a:txBody>
                  <a:tcPr/>
                </a:tc>
                <a:tc>
                  <a:txBody>
                    <a:bodyPr/>
                    <a:lstStyle/>
                    <a:p>
                      <a:pPr algn="ctr"/>
                      <a:r>
                        <a:rPr lang="es-MX" sz="2000" dirty="0" smtClean="0"/>
                        <a:t>Comentarios sobre el uso de la puntuación</a:t>
                      </a:r>
                      <a:endParaRPr lang="es-MX" sz="2000" dirty="0"/>
                    </a:p>
                  </a:txBody>
                  <a:tcPr/>
                </a:tc>
              </a:tr>
              <a:tr h="729059">
                <a:tc>
                  <a:txBody>
                    <a:bodyPr/>
                    <a:lstStyle/>
                    <a:p>
                      <a:pPr algn="ctr"/>
                      <a:endParaRPr lang="es-MX" sz="2000"/>
                    </a:p>
                  </a:txBody>
                  <a:tcPr/>
                </a:tc>
                <a:tc>
                  <a:txBody>
                    <a:bodyPr/>
                    <a:lstStyle/>
                    <a:p>
                      <a:pPr algn="ctr"/>
                      <a:endParaRPr lang="es-MX" sz="2000"/>
                    </a:p>
                  </a:txBody>
                  <a:tcPr/>
                </a:tc>
                <a:tc>
                  <a:txBody>
                    <a:bodyPr/>
                    <a:lstStyle/>
                    <a:p>
                      <a:pPr algn="ctr"/>
                      <a:endParaRPr lang="es-MX" sz="2000"/>
                    </a:p>
                  </a:txBody>
                  <a:tcPr/>
                </a:tc>
              </a:tr>
              <a:tr h="729059">
                <a:tc>
                  <a:txBody>
                    <a:bodyPr/>
                    <a:lstStyle/>
                    <a:p>
                      <a:pPr algn="ctr"/>
                      <a:endParaRPr lang="es-MX" sz="2000"/>
                    </a:p>
                  </a:txBody>
                  <a:tcPr/>
                </a:tc>
                <a:tc>
                  <a:txBody>
                    <a:bodyPr/>
                    <a:lstStyle/>
                    <a:p>
                      <a:pPr algn="ctr"/>
                      <a:endParaRPr lang="es-MX" sz="2000"/>
                    </a:p>
                  </a:txBody>
                  <a:tcPr/>
                </a:tc>
                <a:tc>
                  <a:txBody>
                    <a:bodyPr/>
                    <a:lstStyle/>
                    <a:p>
                      <a:pPr algn="ctr"/>
                      <a:endParaRPr lang="es-MX" sz="2000"/>
                    </a:p>
                  </a:txBody>
                  <a:tcPr/>
                </a:tc>
              </a:tr>
              <a:tr h="729059">
                <a:tc>
                  <a:txBody>
                    <a:bodyPr/>
                    <a:lstStyle/>
                    <a:p>
                      <a:pPr algn="ctr"/>
                      <a:endParaRPr lang="es-MX" sz="2000"/>
                    </a:p>
                  </a:txBody>
                  <a:tcPr/>
                </a:tc>
                <a:tc>
                  <a:txBody>
                    <a:bodyPr/>
                    <a:lstStyle/>
                    <a:p>
                      <a:pPr algn="ctr"/>
                      <a:endParaRPr lang="es-MX" sz="2000"/>
                    </a:p>
                  </a:txBody>
                  <a:tcPr/>
                </a:tc>
                <a:tc>
                  <a:txBody>
                    <a:bodyPr/>
                    <a:lstStyle/>
                    <a:p>
                      <a:pPr algn="ctr"/>
                      <a:endParaRPr lang="es-MX" sz="2000" dirty="0"/>
                    </a:p>
                  </a:txBody>
                  <a:tcPr/>
                </a:tc>
              </a:tr>
            </a:tbl>
          </a:graphicData>
        </a:graphic>
      </p:graphicFrame>
    </p:spTree>
    <p:extLst>
      <p:ext uri="{BB962C8B-B14F-4D97-AF65-F5344CB8AC3E}">
        <p14:creationId xmlns:p14="http://schemas.microsoft.com/office/powerpoint/2010/main" val="287662050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0659" y="280038"/>
            <a:ext cx="7543800" cy="415421"/>
          </a:xfrm>
        </p:spPr>
        <p:txBody>
          <a:bodyPr>
            <a:normAutofit fontScale="90000"/>
          </a:bodyPr>
          <a:lstStyle/>
          <a:p>
            <a:r>
              <a:rPr lang="en-US" dirty="0" err="1" smtClean="0"/>
              <a:t>Referencias</a:t>
            </a:r>
            <a:endParaRPr lang="en-US" dirty="0"/>
          </a:p>
        </p:txBody>
      </p:sp>
      <p:sp>
        <p:nvSpPr>
          <p:cNvPr id="3" name="Marcador de contenido 2"/>
          <p:cNvSpPr>
            <a:spLocks noGrp="1"/>
          </p:cNvSpPr>
          <p:nvPr>
            <p:ph idx="1"/>
          </p:nvPr>
        </p:nvSpPr>
        <p:spPr>
          <a:xfrm>
            <a:off x="340659" y="695458"/>
            <a:ext cx="8606117" cy="5589431"/>
          </a:xfrm>
          <a:solidFill>
            <a:srgbClr val="FFFDE5"/>
          </a:solidFill>
        </p:spPr>
        <p:style>
          <a:lnRef idx="2">
            <a:schemeClr val="accent3"/>
          </a:lnRef>
          <a:fillRef idx="1">
            <a:schemeClr val="lt1"/>
          </a:fillRef>
          <a:effectRef idx="0">
            <a:schemeClr val="accent3"/>
          </a:effectRef>
          <a:fontRef idx="minor">
            <a:schemeClr val="dk1"/>
          </a:fontRef>
        </p:style>
        <p:txBody>
          <a:bodyPr>
            <a:noAutofit/>
          </a:bodyPr>
          <a:lstStyle/>
          <a:p>
            <a:r>
              <a:rPr lang="es-MX" sz="1500" dirty="0" err="1" smtClean="0"/>
              <a:t>Agost</a:t>
            </a:r>
            <a:r>
              <a:rPr lang="es-MX" sz="1500" dirty="0" smtClean="0"/>
              <a:t>, Rosa.</a:t>
            </a:r>
            <a:r>
              <a:rPr lang="es-MX" sz="1500" dirty="0"/>
              <a:t> </a:t>
            </a:r>
            <a:r>
              <a:rPr lang="es-MX" sz="1500" i="1" dirty="0"/>
              <a:t>Traducción y doblaje: palabras, voces e imágenes</a:t>
            </a:r>
            <a:r>
              <a:rPr lang="es-MX" sz="1500" dirty="0"/>
              <a:t>. Ariel, 1999.</a:t>
            </a:r>
            <a:endParaRPr lang="es-MX" sz="1500" dirty="0" smtClean="0">
              <a:solidFill>
                <a:srgbClr val="222222"/>
              </a:solidFill>
            </a:endParaRPr>
          </a:p>
          <a:p>
            <a:r>
              <a:rPr lang="es-MX" sz="1500" dirty="0" smtClean="0">
                <a:solidFill>
                  <a:srgbClr val="222222"/>
                </a:solidFill>
              </a:rPr>
              <a:t>Castro </a:t>
            </a:r>
            <a:r>
              <a:rPr lang="es-MX" sz="1500" dirty="0">
                <a:solidFill>
                  <a:srgbClr val="222222"/>
                </a:solidFill>
              </a:rPr>
              <a:t>Roig, </a:t>
            </a:r>
            <a:r>
              <a:rPr lang="es-MX" sz="1500" dirty="0" err="1" smtClean="0">
                <a:solidFill>
                  <a:srgbClr val="222222"/>
                </a:solidFill>
              </a:rPr>
              <a:t>Xosé</a:t>
            </a:r>
            <a:r>
              <a:rPr lang="es-MX" sz="1500" dirty="0" smtClean="0">
                <a:solidFill>
                  <a:srgbClr val="222222"/>
                </a:solidFill>
              </a:rPr>
              <a:t>. </a:t>
            </a:r>
            <a:r>
              <a:rPr lang="es-MX" sz="1500" dirty="0">
                <a:solidFill>
                  <a:srgbClr val="222222"/>
                </a:solidFill>
              </a:rPr>
              <a:t>La traducción de películas y audiovisuales. </a:t>
            </a:r>
            <a:r>
              <a:rPr lang="es-MX" sz="1500" i="1" dirty="0">
                <a:solidFill>
                  <a:srgbClr val="222222"/>
                </a:solidFill>
              </a:rPr>
              <a:t>La página del idioma español</a:t>
            </a:r>
            <a:r>
              <a:rPr lang="es-MX" sz="1500" dirty="0">
                <a:solidFill>
                  <a:srgbClr val="222222"/>
                </a:solidFill>
              </a:rPr>
              <a:t>, </a:t>
            </a:r>
            <a:r>
              <a:rPr lang="es-MX" sz="1500" i="1" dirty="0">
                <a:solidFill>
                  <a:srgbClr val="222222"/>
                </a:solidFill>
              </a:rPr>
              <a:t>28</a:t>
            </a:r>
            <a:r>
              <a:rPr lang="es-MX" sz="1500" dirty="0">
                <a:solidFill>
                  <a:srgbClr val="222222"/>
                </a:solidFill>
              </a:rPr>
              <a:t>, 1-9</a:t>
            </a:r>
            <a:r>
              <a:rPr lang="es-MX" sz="1500" dirty="0" smtClean="0">
                <a:solidFill>
                  <a:srgbClr val="222222"/>
                </a:solidFill>
              </a:rPr>
              <a:t>. 2003.</a:t>
            </a:r>
            <a:endParaRPr lang="es-ES" sz="1500" dirty="0" smtClean="0"/>
          </a:p>
          <a:p>
            <a:r>
              <a:rPr lang="es-ES" sz="1500" dirty="0" smtClean="0"/>
              <a:t>Castro </a:t>
            </a:r>
            <a:r>
              <a:rPr lang="es-ES" sz="1500" dirty="0"/>
              <a:t>Roig, </a:t>
            </a:r>
            <a:r>
              <a:rPr lang="es-ES" sz="1500" dirty="0" err="1"/>
              <a:t>Xosé</a:t>
            </a:r>
            <a:r>
              <a:rPr lang="es-ES" sz="1500" dirty="0"/>
              <a:t>. </a:t>
            </a:r>
            <a:r>
              <a:rPr lang="es-ES" sz="1500" i="1" dirty="0"/>
              <a:t>Solo ante el subtítulo. Experiencias de un </a:t>
            </a:r>
            <a:r>
              <a:rPr lang="es-ES" sz="1500" i="1" dirty="0" err="1"/>
              <a:t>subtitulador</a:t>
            </a:r>
            <a:r>
              <a:rPr lang="es-ES" sz="1500" i="1" dirty="0"/>
              <a:t> [</a:t>
            </a:r>
            <a:r>
              <a:rPr lang="es-ES" sz="1500" dirty="0"/>
              <a:t>Disponible en </a:t>
            </a:r>
            <a:r>
              <a:rPr lang="es-ES" sz="1500" dirty="0" smtClean="0"/>
              <a:t>línea: http</a:t>
            </a:r>
            <a:r>
              <a:rPr lang="es-ES" sz="1500" dirty="0"/>
              <a:t>://</a:t>
            </a:r>
            <a:r>
              <a:rPr lang="es-ES" sz="1500" dirty="0" smtClean="0"/>
              <a:t>traduccion.rediris.es/4articulos.htm</a:t>
            </a:r>
            <a:endParaRPr lang="es-MX" sz="1500" dirty="0"/>
          </a:p>
          <a:p>
            <a:r>
              <a:rPr lang="en-US" sz="1500" dirty="0" err="1" smtClean="0"/>
              <a:t>Díaz</a:t>
            </a:r>
            <a:r>
              <a:rPr lang="en-US" sz="1500" dirty="0" smtClean="0"/>
              <a:t>-Cintas</a:t>
            </a:r>
            <a:r>
              <a:rPr lang="en-US" sz="1500" dirty="0"/>
              <a:t>, Jorge, and Aline </a:t>
            </a:r>
            <a:r>
              <a:rPr lang="en-US" sz="1500" dirty="0" err="1"/>
              <a:t>Remael</a:t>
            </a:r>
            <a:r>
              <a:rPr lang="en-US" sz="1500" dirty="0"/>
              <a:t>. </a:t>
            </a:r>
            <a:r>
              <a:rPr lang="en-US" sz="1500" i="1" dirty="0"/>
              <a:t>Audiovisual Translation, Subtitling</a:t>
            </a:r>
            <a:r>
              <a:rPr lang="en-US" sz="1500" dirty="0"/>
              <a:t>. </a:t>
            </a:r>
            <a:r>
              <a:rPr lang="es-MX" sz="1500" dirty="0" err="1"/>
              <a:t>Routledge</a:t>
            </a:r>
            <a:r>
              <a:rPr lang="es-MX" sz="1500" dirty="0"/>
              <a:t>, 2014</a:t>
            </a:r>
            <a:r>
              <a:rPr lang="es-MX" sz="1500" dirty="0" smtClean="0"/>
              <a:t>.</a:t>
            </a:r>
          </a:p>
          <a:p>
            <a:r>
              <a:rPr lang="es-MX" sz="1500" dirty="0" smtClean="0"/>
              <a:t>Martí</a:t>
            </a:r>
            <a:r>
              <a:rPr lang="es-MX" sz="1500" dirty="0"/>
              <a:t>, </a:t>
            </a:r>
            <a:r>
              <a:rPr lang="es-MX" sz="1500" dirty="0" smtClean="0"/>
              <a:t>José </a:t>
            </a:r>
            <a:r>
              <a:rPr lang="es-MX" sz="1500" dirty="0"/>
              <a:t>Luis. </a:t>
            </a:r>
            <a:r>
              <a:rPr lang="es-MX" sz="1500" i="1" dirty="0"/>
              <a:t>El método de traducción. Doblaje y subtitulación frente a frente</a:t>
            </a:r>
            <a:r>
              <a:rPr lang="es-MX" sz="1500" dirty="0"/>
              <a:t>. Vol. 2. </a:t>
            </a:r>
            <a:r>
              <a:rPr lang="es-MX" sz="1500" dirty="0" err="1"/>
              <a:t>Publicacions</a:t>
            </a:r>
            <a:r>
              <a:rPr lang="es-MX" sz="1500" dirty="0"/>
              <a:t> de la </a:t>
            </a:r>
            <a:r>
              <a:rPr lang="es-MX" sz="1500" dirty="0" err="1"/>
              <a:t>Universitat</a:t>
            </a:r>
            <a:r>
              <a:rPr lang="es-MX" sz="1500" dirty="0"/>
              <a:t> Jaume I, 2013.</a:t>
            </a:r>
          </a:p>
          <a:p>
            <a:r>
              <a:rPr lang="es-MX" sz="1500" dirty="0" err="1"/>
              <a:t>Ivarsson</a:t>
            </a:r>
            <a:r>
              <a:rPr lang="es-MX" sz="1500" dirty="0"/>
              <a:t>, J., &amp; Carroll, </a:t>
            </a:r>
            <a:r>
              <a:rPr lang="es-MX" sz="1500" dirty="0" smtClean="0"/>
              <a:t>M.</a:t>
            </a:r>
            <a:r>
              <a:rPr lang="es-MX" sz="1500" dirty="0"/>
              <a:t> </a:t>
            </a:r>
            <a:r>
              <a:rPr lang="es-MX" sz="1500" i="1" dirty="0" err="1"/>
              <a:t>Subtitling</a:t>
            </a:r>
            <a:r>
              <a:rPr lang="es-MX" sz="1500" dirty="0"/>
              <a:t>. </a:t>
            </a:r>
            <a:r>
              <a:rPr lang="es-MX" sz="1500" dirty="0" err="1" smtClean="0"/>
              <a:t>TransEdit</a:t>
            </a:r>
            <a:r>
              <a:rPr lang="es-MX" sz="1500" dirty="0"/>
              <a:t>:</a:t>
            </a:r>
            <a:r>
              <a:rPr lang="es-MX" sz="1500" dirty="0" smtClean="0"/>
              <a:t> 1998.</a:t>
            </a:r>
            <a:endParaRPr lang="es-ES" sz="1500" dirty="0" smtClean="0"/>
          </a:p>
          <a:p>
            <a:r>
              <a:rPr lang="es-ES" sz="1500" dirty="0" err="1" smtClean="0"/>
              <a:t>Izard</a:t>
            </a:r>
            <a:r>
              <a:rPr lang="es-ES" sz="1500" dirty="0" smtClean="0"/>
              <a:t> </a:t>
            </a:r>
            <a:r>
              <a:rPr lang="es-ES" sz="1500" dirty="0"/>
              <a:t>Martínez, Natalia. “Capítulo X: Doblaje y subtitulación: una aproximación histórica”</a:t>
            </a:r>
            <a:r>
              <a:rPr lang="es-ES" sz="1500" i="1" dirty="0"/>
              <a:t> </a:t>
            </a:r>
            <a:r>
              <a:rPr lang="es-ES" sz="1500" dirty="0"/>
              <a:t>en </a:t>
            </a:r>
            <a:r>
              <a:rPr lang="es-ES" sz="1500" i="1" dirty="0"/>
              <a:t>La traducción para el doblaje y la subtitulación</a:t>
            </a:r>
            <a:r>
              <a:rPr lang="es-ES" sz="1500" dirty="0"/>
              <a:t>, Coord. Miguel Duro, Madrid: Cátedra, 2001.</a:t>
            </a:r>
            <a:endParaRPr lang="es-MX" sz="1500" dirty="0"/>
          </a:p>
          <a:p>
            <a:r>
              <a:rPr lang="en-US" sz="1500" dirty="0" err="1" smtClean="0"/>
              <a:t>Karamitroglou</a:t>
            </a:r>
            <a:r>
              <a:rPr lang="en-US" sz="1500" dirty="0"/>
              <a:t>, </a:t>
            </a:r>
            <a:r>
              <a:rPr lang="en-US" sz="1500" dirty="0" err="1"/>
              <a:t>Fotios</a:t>
            </a:r>
            <a:r>
              <a:rPr lang="en-US" sz="1500" dirty="0"/>
              <a:t>. </a:t>
            </a:r>
            <a:r>
              <a:rPr lang="en-US" sz="1500" i="1" dirty="0"/>
              <a:t>A proposed Set of Subtitling Standards in </a:t>
            </a:r>
            <a:r>
              <a:rPr lang="en-US" sz="1500" i="1" dirty="0" smtClean="0"/>
              <a:t>Europe, </a:t>
            </a:r>
            <a:r>
              <a:rPr lang="en-US" sz="1500" dirty="0" smtClean="0"/>
              <a:t>1997.</a:t>
            </a:r>
            <a:r>
              <a:rPr lang="en-US" sz="1500" i="1" dirty="0" smtClean="0"/>
              <a:t> </a:t>
            </a:r>
            <a:r>
              <a:rPr lang="en-US" sz="1500" i="1" dirty="0"/>
              <a:t>[</a:t>
            </a:r>
            <a:r>
              <a:rPr lang="en-US" sz="1500" dirty="0" err="1"/>
              <a:t>Disponible</a:t>
            </a:r>
            <a:r>
              <a:rPr lang="en-US" sz="1500" dirty="0"/>
              <a:t> </a:t>
            </a:r>
            <a:r>
              <a:rPr lang="en-US" sz="1500" dirty="0" err="1"/>
              <a:t>en</a:t>
            </a:r>
            <a:r>
              <a:rPr lang="en-US" sz="1500" dirty="0"/>
              <a:t> </a:t>
            </a:r>
            <a:r>
              <a:rPr lang="en-US" sz="1500" dirty="0" err="1"/>
              <a:t>línea</a:t>
            </a:r>
            <a:r>
              <a:rPr lang="en-US" sz="1500" dirty="0" smtClean="0"/>
              <a:t>: </a:t>
            </a:r>
            <a:r>
              <a:rPr lang="en-US" sz="1500" dirty="0"/>
              <a:t>http://www.sub2learn.ie/downloads/karamitroglou_fotiosa_proposed_set_of_subtitling_standards_in_europe.pdf]</a:t>
            </a:r>
            <a:endParaRPr lang="es-MX" sz="1500" dirty="0"/>
          </a:p>
          <a:p>
            <a:r>
              <a:rPr lang="es-ES" sz="1500" dirty="0" err="1"/>
              <a:t>Leboreiro</a:t>
            </a:r>
            <a:r>
              <a:rPr lang="es-ES" sz="1500" dirty="0"/>
              <a:t> Enríquez, Fernanda y Jesús Poza Yagüe. “</a:t>
            </a:r>
            <a:r>
              <a:rPr lang="es-ES" sz="1500" i="1" dirty="0"/>
              <a:t>Capítulo XVI: Subtitular</a:t>
            </a:r>
            <a:r>
              <a:rPr lang="es-ES" sz="1500" i="1" dirty="0" smtClean="0"/>
              <a:t>: toda </a:t>
            </a:r>
            <a:r>
              <a:rPr lang="es-ES" sz="1500" i="1" dirty="0"/>
              <a:t>una ciencia … y todo un arte” </a:t>
            </a:r>
            <a:r>
              <a:rPr lang="es-ES" sz="1500" dirty="0"/>
              <a:t>en </a:t>
            </a:r>
            <a:r>
              <a:rPr lang="es-ES" sz="1500" i="1" dirty="0"/>
              <a:t>La traducción para el doblaje y la subtitulación</a:t>
            </a:r>
            <a:r>
              <a:rPr lang="es-ES" sz="1500" dirty="0"/>
              <a:t>, Coord. Miguel Duro, Madrid: Cátedra, 2001.</a:t>
            </a:r>
            <a:endParaRPr lang="es-MX" sz="1500" dirty="0"/>
          </a:p>
          <a:p>
            <a:r>
              <a:rPr lang="es-MX" sz="1500" dirty="0"/>
              <a:t>Mayoral, R., Kelly, D., &amp; Gallardo, N. (1988). Concept of </a:t>
            </a:r>
            <a:r>
              <a:rPr lang="es-MX" sz="1500" dirty="0" err="1"/>
              <a:t>constrained</a:t>
            </a:r>
            <a:r>
              <a:rPr lang="es-MX" sz="1500" dirty="0"/>
              <a:t> </a:t>
            </a:r>
            <a:r>
              <a:rPr lang="es-MX" sz="1500" dirty="0" err="1"/>
              <a:t>translation</a:t>
            </a:r>
            <a:r>
              <a:rPr lang="es-MX" sz="1500" dirty="0"/>
              <a:t>. Non-</a:t>
            </a:r>
            <a:r>
              <a:rPr lang="es-MX" sz="1500" dirty="0" err="1"/>
              <a:t>linguistic</a:t>
            </a:r>
            <a:r>
              <a:rPr lang="es-MX" sz="1500" dirty="0"/>
              <a:t> </a:t>
            </a:r>
            <a:r>
              <a:rPr lang="es-MX" sz="1500" dirty="0" err="1"/>
              <a:t>perspectives</a:t>
            </a:r>
            <a:r>
              <a:rPr lang="es-MX" sz="1500" dirty="0"/>
              <a:t> of </a:t>
            </a:r>
            <a:r>
              <a:rPr lang="es-MX" sz="1500" dirty="0" err="1"/>
              <a:t>translation</a:t>
            </a:r>
            <a:r>
              <a:rPr lang="es-MX" sz="1500" dirty="0"/>
              <a:t>. </a:t>
            </a:r>
            <a:r>
              <a:rPr lang="es-MX" sz="1500" i="1" dirty="0"/>
              <a:t>Meta: </a:t>
            </a:r>
            <a:r>
              <a:rPr lang="es-MX" sz="1500" i="1" dirty="0" err="1"/>
              <a:t>journal</a:t>
            </a:r>
            <a:r>
              <a:rPr lang="es-MX" sz="1500" i="1" dirty="0"/>
              <a:t> des </a:t>
            </a:r>
            <a:r>
              <a:rPr lang="es-MX" sz="1500" i="1" dirty="0" err="1"/>
              <a:t>traducteurs</a:t>
            </a:r>
            <a:r>
              <a:rPr lang="es-MX" sz="1500" i="1" dirty="0"/>
              <a:t>/Meta: </a:t>
            </a:r>
            <a:r>
              <a:rPr lang="es-MX" sz="1500" i="1" dirty="0" err="1"/>
              <a:t>Translators</a:t>
            </a:r>
            <a:r>
              <a:rPr lang="es-MX" sz="1500" i="1" dirty="0"/>
              <a:t>' </a:t>
            </a:r>
            <a:r>
              <a:rPr lang="es-MX" sz="1500" i="1" dirty="0" err="1"/>
              <a:t>Journal</a:t>
            </a:r>
            <a:r>
              <a:rPr lang="es-MX" sz="1500" dirty="0"/>
              <a:t>, </a:t>
            </a:r>
            <a:r>
              <a:rPr lang="es-MX" sz="1500" i="1" dirty="0"/>
              <a:t>33</a:t>
            </a:r>
            <a:r>
              <a:rPr lang="es-MX" sz="1500" dirty="0"/>
              <a:t>(3), 356-367.</a:t>
            </a:r>
          </a:p>
        </p:txBody>
      </p:sp>
    </p:spTree>
    <p:extLst>
      <p:ext uri="{BB962C8B-B14F-4D97-AF65-F5344CB8AC3E}">
        <p14:creationId xmlns:p14="http://schemas.microsoft.com/office/powerpoint/2010/main" val="311601210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0"/>
            <a:r>
              <a:rPr lang="es-ES" sz="3600" b="1" dirty="0">
                <a:solidFill>
                  <a:schemeClr val="accent4">
                    <a:lumMod val="75000"/>
                  </a:schemeClr>
                </a:solidFill>
              </a:rPr>
              <a:t>Diferencias entre la traducción de textos y el subtitulaje.</a:t>
            </a:r>
            <a:endParaRPr lang="en-US" sz="3600" b="1" dirty="0">
              <a:solidFill>
                <a:schemeClr val="accent4">
                  <a:lumMod val="75000"/>
                </a:schemeClr>
              </a:solidFill>
            </a:endParaRPr>
          </a:p>
        </p:txBody>
      </p:sp>
      <p:sp>
        <p:nvSpPr>
          <p:cNvPr id="3" name="Marcador de contenido 2"/>
          <p:cNvSpPr>
            <a:spLocks noGrp="1"/>
          </p:cNvSpPr>
          <p:nvPr>
            <p:ph idx="1"/>
          </p:nvPr>
        </p:nvSpPr>
        <p:spPr>
          <a:xfrm>
            <a:off x="822959" y="2128602"/>
            <a:ext cx="7543801" cy="3740491"/>
          </a:xfrm>
        </p:spPr>
        <p:txBody>
          <a:bodyPr/>
          <a:lstStyle/>
          <a:p>
            <a:pPr>
              <a:buClr>
                <a:srgbClr val="FF6699"/>
              </a:buClr>
              <a:buFont typeface="Wingdings" panose="05000000000000000000" pitchFamily="2" charset="2"/>
              <a:buChar char="ü"/>
            </a:pPr>
            <a:r>
              <a:rPr lang="es-MX" dirty="0" smtClean="0"/>
              <a:t>Texto íntegro vs texto sintetizado.</a:t>
            </a:r>
          </a:p>
          <a:p>
            <a:pPr>
              <a:buClr>
                <a:srgbClr val="FF6699"/>
              </a:buClr>
              <a:buFont typeface="Wingdings" panose="05000000000000000000" pitchFamily="2" charset="2"/>
              <a:buChar char="ü"/>
            </a:pPr>
            <a:r>
              <a:rPr lang="es-MX" dirty="0"/>
              <a:t>D</a:t>
            </a:r>
            <a:r>
              <a:rPr lang="es-MX" dirty="0" smtClean="0"/>
              <a:t>iscurso oral en texto escrito.</a:t>
            </a:r>
          </a:p>
          <a:p>
            <a:pPr>
              <a:buClr>
                <a:srgbClr val="FF6699"/>
              </a:buClr>
              <a:buFont typeface="Wingdings" panose="05000000000000000000" pitchFamily="2" charset="2"/>
              <a:buChar char="ü"/>
            </a:pPr>
            <a:r>
              <a:rPr lang="es-MX" dirty="0" smtClean="0"/>
              <a:t>El texto audiovisual tiene elementos auditivos y visuales, y escasos o nulos elementos escritos.</a:t>
            </a:r>
          </a:p>
          <a:p>
            <a:pPr>
              <a:buClr>
                <a:srgbClr val="FF6699"/>
              </a:buClr>
              <a:buFont typeface="Wingdings" panose="05000000000000000000" pitchFamily="2" charset="2"/>
              <a:buChar char="ü"/>
            </a:pPr>
            <a:endParaRPr lang="es-MX" dirty="0" smtClean="0"/>
          </a:p>
          <a:p>
            <a:pPr>
              <a:buClr>
                <a:srgbClr val="FF6699"/>
              </a:buClr>
              <a:buFont typeface="Wingdings" panose="05000000000000000000" pitchFamily="2" charset="2"/>
              <a:buChar char="ü"/>
            </a:pPr>
            <a:endParaRPr lang="es-MX" dirty="0"/>
          </a:p>
        </p:txBody>
      </p:sp>
      <p:pic>
        <p:nvPicPr>
          <p:cNvPr id="4" name="Imagen 3" descr="Imagen relacionada"/>
          <p:cNvPicPr/>
          <p:nvPr/>
        </p:nvPicPr>
        <p:blipFill rotWithShape="1">
          <a:blip r:embed="rId3" cstate="email">
            <a:extLst>
              <a:ext uri="{28A0092B-C50C-407E-A947-70E740481C1C}">
                <a14:useLocalDpi xmlns:a14="http://schemas.microsoft.com/office/drawing/2010/main"/>
              </a:ext>
            </a:extLst>
          </a:blip>
          <a:srcRect/>
          <a:stretch/>
        </p:blipFill>
        <p:spPr bwMode="auto">
          <a:xfrm>
            <a:off x="822959" y="3826379"/>
            <a:ext cx="3571875" cy="2433955"/>
          </a:xfrm>
          <a:prstGeom prst="rect">
            <a:avLst/>
          </a:prstGeom>
          <a:noFill/>
          <a:ln>
            <a:noFill/>
          </a:ln>
          <a:extLst>
            <a:ext uri="{53640926-AAD7-44d8-BBD7-CCE9431645EC}">
              <a14:shadowObscured xmlns:a14="http://schemas.microsoft.com/office/drawing/2010/main"/>
            </a:ext>
          </a:extLst>
        </p:spPr>
      </p:pic>
      <p:pic>
        <p:nvPicPr>
          <p:cNvPr id="5" name="Imagen 4" descr="Imagen relacionada"/>
          <p:cNvPicPr/>
          <p:nvPr/>
        </p:nvPicPr>
        <p:blipFill rotWithShape="1">
          <a:blip r:embed="rId3" cstate="email">
            <a:extLst>
              <a:ext uri="{28A0092B-C50C-407E-A947-70E740481C1C}">
                <a14:useLocalDpi xmlns:a14="http://schemas.microsoft.com/office/drawing/2010/main"/>
              </a:ext>
            </a:extLst>
          </a:blip>
          <a:srcRect/>
          <a:stretch/>
        </p:blipFill>
        <p:spPr bwMode="auto">
          <a:xfrm>
            <a:off x="4794885" y="3826378"/>
            <a:ext cx="3571875" cy="2433955"/>
          </a:xfrm>
          <a:prstGeom prst="rect">
            <a:avLst/>
          </a:prstGeom>
          <a:noFill/>
          <a:ln>
            <a:noFill/>
          </a:ln>
          <a:extLst>
            <a:ext uri="{53640926-AAD7-44d8-BBD7-CCE9431645EC}">
              <a14:shadowObscured xmlns:a14="http://schemas.microsoft.com/office/drawing/2010/main"/>
            </a:ext>
          </a:extLst>
        </p:spPr>
      </p:pic>
      <p:sp>
        <p:nvSpPr>
          <p:cNvPr id="6" name="Llamada ovalada 5"/>
          <p:cNvSpPr/>
          <p:nvPr/>
        </p:nvSpPr>
        <p:spPr>
          <a:xfrm>
            <a:off x="251012" y="3826378"/>
            <a:ext cx="1649506" cy="1021976"/>
          </a:xfrm>
          <a:prstGeom prst="wedgeEllipseCallout">
            <a:avLst>
              <a:gd name="adj1" fmla="val 75000"/>
              <a:gd name="adj2" fmla="val 44956"/>
            </a:avLst>
          </a:prstGeom>
        </p:spPr>
        <p:style>
          <a:lnRef idx="2">
            <a:schemeClr val="accent4"/>
          </a:lnRef>
          <a:fillRef idx="1003">
            <a:schemeClr val="lt1"/>
          </a:fillRef>
          <a:effectRef idx="0">
            <a:schemeClr val="accent4"/>
          </a:effectRef>
          <a:fontRef idx="minor">
            <a:schemeClr val="dk1"/>
          </a:fontRef>
        </p:style>
        <p:txBody>
          <a:bodyPr rtlCol="0" anchor="ctr"/>
          <a:lstStyle/>
          <a:p>
            <a:pPr algn="ctr"/>
            <a:endParaRPr lang="es-MX"/>
          </a:p>
        </p:txBody>
      </p:sp>
      <p:sp>
        <p:nvSpPr>
          <p:cNvPr id="7" name="Rectángulo 6"/>
          <p:cNvSpPr/>
          <p:nvPr/>
        </p:nvSpPr>
        <p:spPr>
          <a:xfrm>
            <a:off x="5163671" y="5701553"/>
            <a:ext cx="2832847" cy="412376"/>
          </a:xfrm>
          <a:prstGeom prst="rect">
            <a:avLst/>
          </a:prstGeom>
        </p:spPr>
        <p:style>
          <a:lnRef idx="2">
            <a:schemeClr val="accent6"/>
          </a:lnRef>
          <a:fillRef idx="1003">
            <a:schemeClr val="lt1"/>
          </a:fillRef>
          <a:effectRef idx="0">
            <a:schemeClr val="accent6"/>
          </a:effectRef>
          <a:fontRef idx="minor">
            <a:schemeClr val="dk1"/>
          </a:fontRef>
        </p:style>
        <p:txBody>
          <a:bodyPr rtlCol="0" anchor="ctr"/>
          <a:lstStyle/>
          <a:p>
            <a:pPr algn="ctr"/>
            <a:r>
              <a:rPr lang="es-MX" dirty="0" smtClean="0"/>
              <a:t>Y entonces me dijo…</a:t>
            </a:r>
            <a:endParaRPr lang="es-MX" dirty="0"/>
          </a:p>
        </p:txBody>
      </p:sp>
    </p:spTree>
    <p:extLst>
      <p:ext uri="{BB962C8B-B14F-4D97-AF65-F5344CB8AC3E}">
        <p14:creationId xmlns:p14="http://schemas.microsoft.com/office/powerpoint/2010/main" val="25188526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600" b="1" dirty="0">
                <a:solidFill>
                  <a:schemeClr val="accent4">
                    <a:lumMod val="75000"/>
                  </a:schemeClr>
                </a:solidFill>
              </a:rPr>
              <a:t>Definición, restricciones y aspectos técnicos.</a:t>
            </a:r>
            <a:endParaRPr lang="en-US" sz="3600" b="1" dirty="0">
              <a:solidFill>
                <a:schemeClr val="accent4">
                  <a:lumMod val="75000"/>
                </a:schemeClr>
              </a:solidFill>
            </a:endParaRPr>
          </a:p>
        </p:txBody>
      </p:sp>
      <p:sp>
        <p:nvSpPr>
          <p:cNvPr id="3" name="Marcador de contenido 2"/>
          <p:cNvSpPr>
            <a:spLocks noGrp="1"/>
          </p:cNvSpPr>
          <p:nvPr>
            <p:ph idx="1"/>
          </p:nvPr>
        </p:nvSpPr>
        <p:spPr>
          <a:xfrm>
            <a:off x="822959" y="1738160"/>
            <a:ext cx="7352853" cy="4023360"/>
          </a:xfrm>
        </p:spPr>
        <p:txBody>
          <a:bodyPr/>
          <a:lstStyle/>
          <a:p>
            <a:pPr>
              <a:lnSpc>
                <a:spcPct val="150000"/>
              </a:lnSpc>
            </a:pPr>
            <a:r>
              <a:rPr lang="es-MX" dirty="0" smtClean="0"/>
              <a:t>La subtitulación puede definirse como la forma de traducción que consiste en presentar un texto escrito, normalmente en la parte baja de la pantalla, que tiene la finalidad de dar cuenta del diálogo original de un producto audiovisual, además de otros elementos discursivos que pueden aparecer en la imagen, como letreros, grafiti, libros, etc.  (Díaz Cintas y </a:t>
            </a:r>
            <a:r>
              <a:rPr lang="es-MX" dirty="0" err="1" smtClean="0"/>
              <a:t>Remael</a:t>
            </a:r>
            <a:r>
              <a:rPr lang="es-MX" dirty="0" smtClean="0"/>
              <a:t>, p. 9).</a:t>
            </a:r>
            <a:endParaRPr lang="es-MX" dirty="0"/>
          </a:p>
        </p:txBody>
      </p:sp>
      <p:pic>
        <p:nvPicPr>
          <p:cNvPr id="4" name="Imagen 3" descr="Resultado de imagen para subtitular"/>
          <p:cNvPicPr/>
          <p:nvPr/>
        </p:nvPicPr>
        <p:blipFill>
          <a:blip r:embed="rId3" cstate="email">
            <a:extLst>
              <a:ext uri="{28A0092B-C50C-407E-A947-70E740481C1C}">
                <a14:useLocalDpi xmlns:a14="http://schemas.microsoft.com/office/drawing/2010/main"/>
              </a:ext>
            </a:extLst>
          </a:blip>
          <a:srcRect/>
          <a:stretch>
            <a:fillRect/>
          </a:stretch>
        </p:blipFill>
        <p:spPr bwMode="auto">
          <a:xfrm>
            <a:off x="5038166" y="4105836"/>
            <a:ext cx="4105834" cy="2752164"/>
          </a:xfrm>
          <a:prstGeom prst="rect">
            <a:avLst/>
          </a:prstGeom>
          <a:noFill/>
          <a:ln>
            <a:noFill/>
          </a:ln>
        </p:spPr>
      </p:pic>
    </p:spTree>
    <p:extLst>
      <p:ext uri="{BB962C8B-B14F-4D97-AF65-F5344CB8AC3E}">
        <p14:creationId xmlns:p14="http://schemas.microsoft.com/office/powerpoint/2010/main" val="300422942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239541446"/>
              </p:ext>
            </p:extLst>
          </p:nvPr>
        </p:nvGraphicFramePr>
        <p:xfrm>
          <a:off x="130630" y="271417"/>
          <a:ext cx="8807449" cy="63626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2758065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4294967295"/>
          </p:nvPr>
        </p:nvPicPr>
        <p:blipFill>
          <a:blip r:embed="rId3" cstate="email">
            <a:extLst>
              <a:ext uri="{28A0092B-C50C-407E-A947-70E740481C1C}">
                <a14:useLocalDpi xmlns:a14="http://schemas.microsoft.com/office/drawing/2010/main"/>
              </a:ext>
            </a:extLst>
          </a:blip>
          <a:stretch>
            <a:fillRect/>
          </a:stretch>
        </p:blipFill>
        <p:spPr>
          <a:xfrm>
            <a:off x="2263296" y="489308"/>
            <a:ext cx="4987925" cy="2805113"/>
          </a:xfrm>
          <a:prstGeom prst="rect">
            <a:avLst/>
          </a:prstGeom>
        </p:spPr>
      </p:pic>
      <p:pic>
        <p:nvPicPr>
          <p:cNvPr id="5" name="Imagen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30858" y="3453319"/>
            <a:ext cx="4987925" cy="2885370"/>
          </a:xfrm>
          <a:prstGeom prst="rect">
            <a:avLst/>
          </a:prstGeom>
        </p:spPr>
      </p:pic>
      <p:sp>
        <p:nvSpPr>
          <p:cNvPr id="6" name="Rectángulo 5"/>
          <p:cNvSpPr/>
          <p:nvPr/>
        </p:nvSpPr>
        <p:spPr>
          <a:xfrm>
            <a:off x="914391" y="1087818"/>
            <a:ext cx="772510" cy="433551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2400" dirty="0"/>
              <a:t>B</a:t>
            </a:r>
            <a:endParaRPr lang="es-MX" sz="2400" dirty="0" smtClean="0"/>
          </a:p>
          <a:p>
            <a:pPr algn="ctr"/>
            <a:r>
              <a:rPr lang="es-MX" sz="2400" dirty="0" smtClean="0"/>
              <a:t>i</a:t>
            </a:r>
          </a:p>
          <a:p>
            <a:pPr algn="ctr"/>
            <a:r>
              <a:rPr lang="es-MX" sz="2400" dirty="0" smtClean="0"/>
              <a:t>l</a:t>
            </a:r>
          </a:p>
          <a:p>
            <a:pPr algn="ctr"/>
            <a:r>
              <a:rPr lang="es-MX" sz="2400" dirty="0" smtClean="0"/>
              <a:t>i</a:t>
            </a:r>
          </a:p>
          <a:p>
            <a:pPr algn="ctr"/>
            <a:r>
              <a:rPr lang="es-MX" sz="2400" dirty="0" smtClean="0"/>
              <a:t>n</a:t>
            </a:r>
          </a:p>
          <a:p>
            <a:pPr algn="ctr"/>
            <a:r>
              <a:rPr lang="es-MX" sz="2400" dirty="0" smtClean="0"/>
              <a:t>g</a:t>
            </a:r>
          </a:p>
          <a:p>
            <a:pPr algn="ctr"/>
            <a:r>
              <a:rPr lang="es-MX" sz="2400" dirty="0" smtClean="0"/>
              <a:t>ü</a:t>
            </a:r>
          </a:p>
          <a:p>
            <a:pPr algn="ctr"/>
            <a:r>
              <a:rPr lang="es-MX" sz="2400" dirty="0" smtClean="0"/>
              <a:t>e</a:t>
            </a:r>
          </a:p>
          <a:p>
            <a:pPr algn="ctr"/>
            <a:r>
              <a:rPr lang="es-MX" sz="2400" dirty="0" smtClean="0"/>
              <a:t>s</a:t>
            </a:r>
          </a:p>
        </p:txBody>
      </p:sp>
    </p:spTree>
    <p:extLst>
      <p:ext uri="{BB962C8B-B14F-4D97-AF65-F5344CB8AC3E}">
        <p14:creationId xmlns:p14="http://schemas.microsoft.com/office/powerpoint/2010/main" val="42805774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arcador de contenido 7"/>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3885437" y="267393"/>
            <a:ext cx="5258563" cy="2957942"/>
          </a:xfrm>
          <a:prstGeom prst="rect">
            <a:avLst/>
          </a:prstGeom>
        </p:spPr>
      </p:pic>
      <p:pic>
        <p:nvPicPr>
          <p:cNvPr id="9" name="Imagen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7656" y="1749972"/>
            <a:ext cx="5207574" cy="2929260"/>
          </a:xfrm>
          <a:prstGeom prst="rect">
            <a:avLst/>
          </a:prstGeom>
        </p:spPr>
      </p:pic>
      <p:pic>
        <p:nvPicPr>
          <p:cNvPr id="10" name="Imagen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227377" y="3883040"/>
            <a:ext cx="4916623" cy="2765600"/>
          </a:xfrm>
          <a:prstGeom prst="rect">
            <a:avLst/>
          </a:prstGeom>
        </p:spPr>
      </p:pic>
      <p:sp>
        <p:nvSpPr>
          <p:cNvPr id="2" name="Rectángulo 1"/>
          <p:cNvSpPr/>
          <p:nvPr/>
        </p:nvSpPr>
        <p:spPr>
          <a:xfrm>
            <a:off x="441434" y="536028"/>
            <a:ext cx="3657600" cy="6936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2400" dirty="0" smtClean="0"/>
              <a:t>Intra lingüísticos: 		    Para problemas auditivos</a:t>
            </a:r>
            <a:endParaRPr lang="es-MX" sz="2400" dirty="0"/>
          </a:p>
        </p:txBody>
      </p:sp>
    </p:spTree>
    <p:extLst>
      <p:ext uri="{BB962C8B-B14F-4D97-AF65-F5344CB8AC3E}">
        <p14:creationId xmlns:p14="http://schemas.microsoft.com/office/powerpoint/2010/main" val="188540355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Retrospección">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BAB94BD4-5D6D-4148-AB57-A4CCF1FD4E0C}"/>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1135</TotalTime>
  <Words>5608</Words>
  <Application>Microsoft Macintosh PowerPoint</Application>
  <PresentationFormat>Presentación en pantalla (4:3)</PresentationFormat>
  <Paragraphs>287</Paragraphs>
  <Slides>42</Slides>
  <Notes>42</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Retrospección</vt:lpstr>
      <vt:lpstr>Introducción a la subtitulación</vt:lpstr>
      <vt:lpstr>Presentación de PowerPoint</vt:lpstr>
      <vt:lpstr>Justificación académica de este material didáctico</vt:lpstr>
      <vt:lpstr>Doblaje y subtitulación del inglés</vt:lpstr>
      <vt:lpstr>Diferencias entre la traducción de textos y el subtitulaje.</vt:lpstr>
      <vt:lpstr>Definición, restricciones y aspectos técnicos.</vt:lpstr>
      <vt:lpstr>Presentación de PowerPoint</vt:lpstr>
      <vt:lpstr>Presentación de PowerPoint</vt:lpstr>
      <vt:lpstr>Presentación de PowerPoint</vt:lpstr>
      <vt:lpstr>Presentación de PowerPoint</vt:lpstr>
      <vt:lpstr>Origen del subtitulaje</vt:lpstr>
      <vt:lpstr>Subtitulación: traducción restringida (intersemiótica o subordinada)</vt:lpstr>
      <vt:lpstr>Sincronía</vt:lpstr>
      <vt:lpstr>Aspectos técnicos de la subtitulación (propuestos por Karamitroglou (1997)</vt:lpstr>
      <vt:lpstr>Parámetros de disposición / formato: Posición en pantalla</vt:lpstr>
      <vt:lpstr>Número de líneas</vt:lpstr>
      <vt:lpstr>Posición del texto</vt:lpstr>
      <vt:lpstr>Número de caracteres por línea</vt:lpstr>
      <vt:lpstr>Fuente</vt:lpstr>
      <vt:lpstr>Color y fondo</vt:lpstr>
      <vt:lpstr>Parámetros de tiempo  / duración: Duración del subtítulo de una o dos líneas</vt:lpstr>
      <vt:lpstr>Duración del subtítulo de una palabra</vt:lpstr>
      <vt:lpstr>Tiempos de entrada y salida</vt:lpstr>
      <vt:lpstr>Tiempo entre subtítulos consecutivos</vt:lpstr>
      <vt:lpstr>Cambios de escena</vt:lpstr>
      <vt:lpstr>Puntuación  / tipo de letra: Puntos suspensivos</vt:lpstr>
      <vt:lpstr>Punto, coma, dos puntos y punto y coma.</vt:lpstr>
      <vt:lpstr>Guion</vt:lpstr>
      <vt:lpstr>Signos de interrogación y exclamación</vt:lpstr>
      <vt:lpstr>Paréntesis y corchetes</vt:lpstr>
      <vt:lpstr>Comillas</vt:lpstr>
      <vt:lpstr>Cursivas</vt:lpstr>
      <vt:lpstr>Mayúsculas y minúsculas</vt:lpstr>
      <vt:lpstr>Negritas y subrayado</vt:lpstr>
      <vt:lpstr>¿Correcto o incorrecto?</vt:lpstr>
      <vt:lpstr>¿Correcto o incorrecto?</vt:lpstr>
      <vt:lpstr>¿Correcto o incorrecto?</vt:lpstr>
      <vt:lpstr>¿Correcto o incorrecto?</vt:lpstr>
      <vt:lpstr>¿Correcto o incorrecto?</vt:lpstr>
      <vt:lpstr>¿Correcto o incorrecto?</vt:lpstr>
      <vt:lpstr>Actividad de apoyo:</vt:lpstr>
      <vt:lpstr>Referencias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Subtitulación (algún tema no todos) es la unidad dos</dc:title>
  <dc:creator>Miriam</dc:creator>
  <cp:lastModifiedBy>Miriam Matamoros Sanchez</cp:lastModifiedBy>
  <cp:revision>109</cp:revision>
  <cp:lastPrinted>2017-09-05T14:49:05Z</cp:lastPrinted>
  <dcterms:created xsi:type="dcterms:W3CDTF">2017-02-27T15:10:10Z</dcterms:created>
  <dcterms:modified xsi:type="dcterms:W3CDTF">2017-09-05T15:02:29Z</dcterms:modified>
</cp:coreProperties>
</file>