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827" r:id="rId1"/>
  </p:sldMasterIdLst>
  <p:notesMasterIdLst>
    <p:notesMasterId r:id="rId40"/>
  </p:notesMasterIdLst>
  <p:sldIdLst>
    <p:sldId id="256" r:id="rId2"/>
    <p:sldId id="258" r:id="rId3"/>
    <p:sldId id="259" r:id="rId4"/>
    <p:sldId id="257" r:id="rId5"/>
    <p:sldId id="260" r:id="rId6"/>
    <p:sldId id="297" r:id="rId7"/>
    <p:sldId id="261" r:id="rId8"/>
    <p:sldId id="298" r:id="rId9"/>
    <p:sldId id="299" r:id="rId10"/>
    <p:sldId id="300" r:id="rId11"/>
    <p:sldId id="296" r:id="rId12"/>
    <p:sldId id="301" r:id="rId13"/>
    <p:sldId id="302" r:id="rId14"/>
    <p:sldId id="264" r:id="rId15"/>
    <p:sldId id="265" r:id="rId16"/>
    <p:sldId id="303" r:id="rId17"/>
    <p:sldId id="304" r:id="rId18"/>
    <p:sldId id="266" r:id="rId19"/>
    <p:sldId id="307" r:id="rId20"/>
    <p:sldId id="308" r:id="rId21"/>
    <p:sldId id="267" r:id="rId22"/>
    <p:sldId id="305" r:id="rId23"/>
    <p:sldId id="306" r:id="rId24"/>
    <p:sldId id="268" r:id="rId25"/>
    <p:sldId id="309" r:id="rId26"/>
    <p:sldId id="269" r:id="rId27"/>
    <p:sldId id="270" r:id="rId28"/>
    <p:sldId id="273" r:id="rId29"/>
    <p:sldId id="274" r:id="rId30"/>
    <p:sldId id="275" r:id="rId31"/>
    <p:sldId id="311" r:id="rId32"/>
    <p:sldId id="310" r:id="rId33"/>
    <p:sldId id="313" r:id="rId34"/>
    <p:sldId id="314" r:id="rId35"/>
    <p:sldId id="315" r:id="rId36"/>
    <p:sldId id="316" r:id="rId37"/>
    <p:sldId id="294" r:id="rId38"/>
    <p:sldId id="295"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4" autoAdjust="0"/>
    <p:restoredTop sz="66720" autoAdjust="0"/>
  </p:normalViewPr>
  <p:slideViewPr>
    <p:cSldViewPr snapToGrid="0">
      <p:cViewPr varScale="1">
        <p:scale>
          <a:sx n="68" d="100"/>
          <a:sy n="68" d="100"/>
        </p:scale>
        <p:origin x="-2488"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7F46F5-C241-4DC3-8747-FDE397744A02}" type="doc">
      <dgm:prSet loTypeId="urn:microsoft.com/office/officeart/2005/8/layout/radial6" loCatId="cycle" qsTypeId="urn:microsoft.com/office/officeart/2005/8/quickstyle/simple1" qsCatId="simple" csTypeId="urn:microsoft.com/office/officeart/2005/8/colors/accent2_1" csCatId="accent2" phldr="1"/>
      <dgm:spPr/>
      <dgm:t>
        <a:bodyPr/>
        <a:lstStyle/>
        <a:p>
          <a:endParaRPr lang="en-US"/>
        </a:p>
      </dgm:t>
    </dgm:pt>
    <dgm:pt modelId="{C5B873DA-7E6B-431A-9233-CCCBBE9C8018}">
      <dgm:prSet phldrT="[Texto]" custT="1"/>
      <dgm:spPr/>
      <dgm:t>
        <a:bodyPr/>
        <a:lstStyle/>
        <a:p>
          <a:r>
            <a:rPr lang="en-US" sz="3600" i="1" dirty="0" smtClean="0"/>
            <a:t>the</a:t>
          </a:r>
          <a:endParaRPr lang="en-US" sz="3600" i="1" dirty="0"/>
        </a:p>
      </dgm:t>
    </dgm:pt>
    <dgm:pt modelId="{004B971F-259F-475A-BD35-F5E247A6757D}" type="parTrans" cxnId="{C2E002E2-F433-4198-BECA-F60C30F0911B}">
      <dgm:prSet/>
      <dgm:spPr/>
      <dgm:t>
        <a:bodyPr/>
        <a:lstStyle/>
        <a:p>
          <a:endParaRPr lang="en-US" sz="1400"/>
        </a:p>
      </dgm:t>
    </dgm:pt>
    <dgm:pt modelId="{8BC48073-B11F-4F3F-9722-C47003C03CE1}" type="sibTrans" cxnId="{C2E002E2-F433-4198-BECA-F60C30F0911B}">
      <dgm:prSet/>
      <dgm:spPr/>
      <dgm:t>
        <a:bodyPr/>
        <a:lstStyle/>
        <a:p>
          <a:endParaRPr lang="en-US" sz="1400"/>
        </a:p>
      </dgm:t>
    </dgm:pt>
    <dgm:pt modelId="{C304449D-51A4-48B0-98B1-D88FEE35CC10}">
      <dgm:prSet phldrT="[Texto]" custT="1"/>
      <dgm:spPr>
        <a:solidFill>
          <a:schemeClr val="accent1">
            <a:lumMod val="20000"/>
            <a:lumOff val="80000"/>
          </a:schemeClr>
        </a:solidFill>
      </dgm:spPr>
      <dgm:t>
        <a:bodyPr/>
        <a:lstStyle/>
        <a:p>
          <a:r>
            <a:rPr lang="en-US" sz="3200" dirty="0" smtClean="0"/>
            <a:t>el</a:t>
          </a:r>
          <a:endParaRPr lang="en-US" sz="3200" dirty="0"/>
        </a:p>
      </dgm:t>
    </dgm:pt>
    <dgm:pt modelId="{6BB2C7F7-FA16-4F9D-AB0E-75FF53CA072E}" type="parTrans" cxnId="{B8C4FA6C-8779-4D49-84CF-9A792B67B4BC}">
      <dgm:prSet/>
      <dgm:spPr/>
      <dgm:t>
        <a:bodyPr/>
        <a:lstStyle/>
        <a:p>
          <a:endParaRPr lang="en-US" sz="1400"/>
        </a:p>
      </dgm:t>
    </dgm:pt>
    <dgm:pt modelId="{E9FD0086-47C0-4132-947F-5856A3736614}" type="sibTrans" cxnId="{B8C4FA6C-8779-4D49-84CF-9A792B67B4BC}">
      <dgm:prSet/>
      <dgm:spPr/>
      <dgm:t>
        <a:bodyPr/>
        <a:lstStyle/>
        <a:p>
          <a:endParaRPr lang="en-US" sz="1400"/>
        </a:p>
      </dgm:t>
    </dgm:pt>
    <dgm:pt modelId="{F76ACE60-87F2-43EB-B75E-21ECFAB1AE90}">
      <dgm:prSet phldrT="[Texto]" custT="1"/>
      <dgm:spPr>
        <a:solidFill>
          <a:srgbClr val="FFCCFF"/>
        </a:solidFill>
      </dgm:spPr>
      <dgm:t>
        <a:bodyPr/>
        <a:lstStyle/>
        <a:p>
          <a:r>
            <a:rPr lang="en-US" sz="3200" dirty="0" smtClean="0"/>
            <a:t>la</a:t>
          </a:r>
          <a:endParaRPr lang="en-US" sz="3200" dirty="0"/>
        </a:p>
      </dgm:t>
    </dgm:pt>
    <dgm:pt modelId="{54E85065-3620-4330-9530-6FDDDBB896D2}" type="parTrans" cxnId="{52B049F2-BFD2-441D-A2CF-79FCF9907030}">
      <dgm:prSet/>
      <dgm:spPr/>
      <dgm:t>
        <a:bodyPr/>
        <a:lstStyle/>
        <a:p>
          <a:endParaRPr lang="en-US" sz="1400"/>
        </a:p>
      </dgm:t>
    </dgm:pt>
    <dgm:pt modelId="{A625E697-5ED7-4F09-AE8B-44620BA1C1B7}" type="sibTrans" cxnId="{52B049F2-BFD2-441D-A2CF-79FCF9907030}">
      <dgm:prSet/>
      <dgm:spPr/>
      <dgm:t>
        <a:bodyPr/>
        <a:lstStyle/>
        <a:p>
          <a:endParaRPr lang="en-US" sz="1400"/>
        </a:p>
      </dgm:t>
    </dgm:pt>
    <dgm:pt modelId="{3B287EED-9FD7-40A7-8F38-6B90F0592085}">
      <dgm:prSet phldrT="[Texto]" custT="1"/>
      <dgm:spPr>
        <a:solidFill>
          <a:srgbClr val="FFFFCC"/>
        </a:solidFill>
      </dgm:spPr>
      <dgm:t>
        <a:bodyPr/>
        <a:lstStyle/>
        <a:p>
          <a:r>
            <a:rPr lang="en-US" sz="3200" dirty="0" smtClean="0"/>
            <a:t>lo</a:t>
          </a:r>
          <a:endParaRPr lang="en-US" sz="3200" dirty="0"/>
        </a:p>
      </dgm:t>
    </dgm:pt>
    <dgm:pt modelId="{0D2E7051-2986-479A-B721-2F9D1CCEB62C}" type="parTrans" cxnId="{12ADF1EA-81A2-4D94-B793-E919DCC993E5}">
      <dgm:prSet/>
      <dgm:spPr/>
      <dgm:t>
        <a:bodyPr/>
        <a:lstStyle/>
        <a:p>
          <a:endParaRPr lang="en-US" sz="1400"/>
        </a:p>
      </dgm:t>
    </dgm:pt>
    <dgm:pt modelId="{FFB5003A-E786-41C1-8EB6-F6925405C7DF}" type="sibTrans" cxnId="{12ADF1EA-81A2-4D94-B793-E919DCC993E5}">
      <dgm:prSet/>
      <dgm:spPr/>
      <dgm:t>
        <a:bodyPr/>
        <a:lstStyle/>
        <a:p>
          <a:endParaRPr lang="en-US" sz="1400"/>
        </a:p>
      </dgm:t>
    </dgm:pt>
    <dgm:pt modelId="{BAE1136A-5D00-4401-A9D3-BEE2925FF522}">
      <dgm:prSet phldrT="[Texto]" custT="1"/>
      <dgm:spPr>
        <a:solidFill>
          <a:srgbClr val="FFCCFF"/>
        </a:solidFill>
      </dgm:spPr>
      <dgm:t>
        <a:bodyPr/>
        <a:lstStyle/>
        <a:p>
          <a:r>
            <a:rPr lang="en-US" sz="3200" dirty="0" err="1" smtClean="0"/>
            <a:t>las</a:t>
          </a:r>
          <a:endParaRPr lang="en-US" sz="3200" dirty="0"/>
        </a:p>
      </dgm:t>
    </dgm:pt>
    <dgm:pt modelId="{4D582319-0DC7-489F-8F90-708CCDCE79DC}" type="parTrans" cxnId="{5EF9E6EC-B49E-4C9A-8776-A9AF2EF2D582}">
      <dgm:prSet/>
      <dgm:spPr/>
      <dgm:t>
        <a:bodyPr/>
        <a:lstStyle/>
        <a:p>
          <a:endParaRPr lang="en-US" sz="1400"/>
        </a:p>
      </dgm:t>
    </dgm:pt>
    <dgm:pt modelId="{2FF80116-28E4-490D-8BD0-8EC468EE5D81}" type="sibTrans" cxnId="{5EF9E6EC-B49E-4C9A-8776-A9AF2EF2D582}">
      <dgm:prSet/>
      <dgm:spPr/>
      <dgm:t>
        <a:bodyPr/>
        <a:lstStyle/>
        <a:p>
          <a:endParaRPr lang="en-US" sz="1400"/>
        </a:p>
      </dgm:t>
    </dgm:pt>
    <dgm:pt modelId="{FA1950C0-4878-40A0-8DF3-11E6A7A2EDD6}">
      <dgm:prSet phldrT="[Texto]" custT="1"/>
      <dgm:spPr>
        <a:solidFill>
          <a:schemeClr val="tx2">
            <a:lumMod val="20000"/>
            <a:lumOff val="80000"/>
          </a:schemeClr>
        </a:solidFill>
      </dgm:spPr>
      <dgm:t>
        <a:bodyPr/>
        <a:lstStyle/>
        <a:p>
          <a:r>
            <a:rPr lang="en-US" sz="3200" dirty="0" smtClean="0"/>
            <a:t>los</a:t>
          </a:r>
          <a:endParaRPr lang="en-US" sz="3200" dirty="0"/>
        </a:p>
      </dgm:t>
    </dgm:pt>
    <dgm:pt modelId="{9316BCA6-B096-4122-B00A-338867967DBC}" type="parTrans" cxnId="{BCE0D399-8458-4C87-8825-FED220BADC83}">
      <dgm:prSet/>
      <dgm:spPr/>
      <dgm:t>
        <a:bodyPr/>
        <a:lstStyle/>
        <a:p>
          <a:endParaRPr lang="en-US" sz="1400"/>
        </a:p>
      </dgm:t>
    </dgm:pt>
    <dgm:pt modelId="{26339261-4074-4873-8DC0-7F1FB4EF17C4}" type="sibTrans" cxnId="{BCE0D399-8458-4C87-8825-FED220BADC83}">
      <dgm:prSet/>
      <dgm:spPr/>
      <dgm:t>
        <a:bodyPr/>
        <a:lstStyle/>
        <a:p>
          <a:endParaRPr lang="en-US" sz="1400"/>
        </a:p>
      </dgm:t>
    </dgm:pt>
    <dgm:pt modelId="{8F3373E2-0680-40B3-9B8D-84AE754E24B9}" type="pres">
      <dgm:prSet presAssocID="{847F46F5-C241-4DC3-8747-FDE397744A02}" presName="Name0" presStyleCnt="0">
        <dgm:presLayoutVars>
          <dgm:chMax val="1"/>
          <dgm:dir/>
          <dgm:animLvl val="ctr"/>
          <dgm:resizeHandles val="exact"/>
        </dgm:presLayoutVars>
      </dgm:prSet>
      <dgm:spPr/>
      <dgm:t>
        <a:bodyPr/>
        <a:lstStyle/>
        <a:p>
          <a:endParaRPr lang="en-US"/>
        </a:p>
      </dgm:t>
    </dgm:pt>
    <dgm:pt modelId="{7A45925D-F8CD-4737-AAC1-44323FA3C41E}" type="pres">
      <dgm:prSet presAssocID="{C5B873DA-7E6B-431A-9233-CCCBBE9C8018}" presName="centerShape" presStyleLbl="node0" presStyleIdx="0" presStyleCnt="1"/>
      <dgm:spPr/>
      <dgm:t>
        <a:bodyPr/>
        <a:lstStyle/>
        <a:p>
          <a:endParaRPr lang="en-US"/>
        </a:p>
      </dgm:t>
    </dgm:pt>
    <dgm:pt modelId="{A0CE58A3-560C-4494-B397-F7D94C01EFB6}" type="pres">
      <dgm:prSet presAssocID="{C304449D-51A4-48B0-98B1-D88FEE35CC10}" presName="node" presStyleLbl="node1" presStyleIdx="0" presStyleCnt="5">
        <dgm:presLayoutVars>
          <dgm:bulletEnabled val="1"/>
        </dgm:presLayoutVars>
      </dgm:prSet>
      <dgm:spPr/>
      <dgm:t>
        <a:bodyPr/>
        <a:lstStyle/>
        <a:p>
          <a:endParaRPr lang="en-US"/>
        </a:p>
      </dgm:t>
    </dgm:pt>
    <dgm:pt modelId="{986B403F-C4AE-4E1E-B4A0-74C0AA5C04F1}" type="pres">
      <dgm:prSet presAssocID="{C304449D-51A4-48B0-98B1-D88FEE35CC10}" presName="dummy" presStyleCnt="0"/>
      <dgm:spPr/>
    </dgm:pt>
    <dgm:pt modelId="{DF9E9B32-9EE2-459B-B13B-BCBE2B196BD6}" type="pres">
      <dgm:prSet presAssocID="{E9FD0086-47C0-4132-947F-5856A3736614}" presName="sibTrans" presStyleLbl="sibTrans2D1" presStyleIdx="0" presStyleCnt="5"/>
      <dgm:spPr/>
      <dgm:t>
        <a:bodyPr/>
        <a:lstStyle/>
        <a:p>
          <a:endParaRPr lang="en-US"/>
        </a:p>
      </dgm:t>
    </dgm:pt>
    <dgm:pt modelId="{41B6871E-D5E4-48E7-A314-D5B8B4C7910E}" type="pres">
      <dgm:prSet presAssocID="{F76ACE60-87F2-43EB-B75E-21ECFAB1AE90}" presName="node" presStyleLbl="node1" presStyleIdx="1" presStyleCnt="5">
        <dgm:presLayoutVars>
          <dgm:bulletEnabled val="1"/>
        </dgm:presLayoutVars>
      </dgm:prSet>
      <dgm:spPr/>
      <dgm:t>
        <a:bodyPr/>
        <a:lstStyle/>
        <a:p>
          <a:endParaRPr lang="en-US"/>
        </a:p>
      </dgm:t>
    </dgm:pt>
    <dgm:pt modelId="{C1FFE84D-6619-43CE-967F-60B7BA72DC35}" type="pres">
      <dgm:prSet presAssocID="{F76ACE60-87F2-43EB-B75E-21ECFAB1AE90}" presName="dummy" presStyleCnt="0"/>
      <dgm:spPr/>
    </dgm:pt>
    <dgm:pt modelId="{438561FC-B93C-41A8-AA09-FF0A67E63278}" type="pres">
      <dgm:prSet presAssocID="{A625E697-5ED7-4F09-AE8B-44620BA1C1B7}" presName="sibTrans" presStyleLbl="sibTrans2D1" presStyleIdx="1" presStyleCnt="5"/>
      <dgm:spPr/>
      <dgm:t>
        <a:bodyPr/>
        <a:lstStyle/>
        <a:p>
          <a:endParaRPr lang="en-US"/>
        </a:p>
      </dgm:t>
    </dgm:pt>
    <dgm:pt modelId="{9790A23C-D125-4B64-9B47-B1D2F0701930}" type="pres">
      <dgm:prSet presAssocID="{3B287EED-9FD7-40A7-8F38-6B90F0592085}" presName="node" presStyleLbl="node1" presStyleIdx="2" presStyleCnt="5">
        <dgm:presLayoutVars>
          <dgm:bulletEnabled val="1"/>
        </dgm:presLayoutVars>
      </dgm:prSet>
      <dgm:spPr/>
      <dgm:t>
        <a:bodyPr/>
        <a:lstStyle/>
        <a:p>
          <a:endParaRPr lang="en-US"/>
        </a:p>
      </dgm:t>
    </dgm:pt>
    <dgm:pt modelId="{AB3C562E-D22F-4C4B-8DF2-AC071DE9AD54}" type="pres">
      <dgm:prSet presAssocID="{3B287EED-9FD7-40A7-8F38-6B90F0592085}" presName="dummy" presStyleCnt="0"/>
      <dgm:spPr/>
    </dgm:pt>
    <dgm:pt modelId="{450D5683-CB0D-4363-8AC7-75268E87ED25}" type="pres">
      <dgm:prSet presAssocID="{FFB5003A-E786-41C1-8EB6-F6925405C7DF}" presName="sibTrans" presStyleLbl="sibTrans2D1" presStyleIdx="2" presStyleCnt="5"/>
      <dgm:spPr/>
      <dgm:t>
        <a:bodyPr/>
        <a:lstStyle/>
        <a:p>
          <a:endParaRPr lang="en-US"/>
        </a:p>
      </dgm:t>
    </dgm:pt>
    <dgm:pt modelId="{903E30E2-FE0A-4F19-89BE-7408620BC09B}" type="pres">
      <dgm:prSet presAssocID="{BAE1136A-5D00-4401-A9D3-BEE2925FF522}" presName="node" presStyleLbl="node1" presStyleIdx="3" presStyleCnt="5">
        <dgm:presLayoutVars>
          <dgm:bulletEnabled val="1"/>
        </dgm:presLayoutVars>
      </dgm:prSet>
      <dgm:spPr/>
      <dgm:t>
        <a:bodyPr/>
        <a:lstStyle/>
        <a:p>
          <a:endParaRPr lang="en-US"/>
        </a:p>
      </dgm:t>
    </dgm:pt>
    <dgm:pt modelId="{6C130A8C-B2E6-42FD-B69C-ED99BE474055}" type="pres">
      <dgm:prSet presAssocID="{BAE1136A-5D00-4401-A9D3-BEE2925FF522}" presName="dummy" presStyleCnt="0"/>
      <dgm:spPr/>
    </dgm:pt>
    <dgm:pt modelId="{E2868B45-CFD2-4C8C-B076-96E3102381AE}" type="pres">
      <dgm:prSet presAssocID="{2FF80116-28E4-490D-8BD0-8EC468EE5D81}" presName="sibTrans" presStyleLbl="sibTrans2D1" presStyleIdx="3" presStyleCnt="5"/>
      <dgm:spPr/>
      <dgm:t>
        <a:bodyPr/>
        <a:lstStyle/>
        <a:p>
          <a:endParaRPr lang="en-US"/>
        </a:p>
      </dgm:t>
    </dgm:pt>
    <dgm:pt modelId="{62540793-297A-402D-B6B9-B179E8C0A947}" type="pres">
      <dgm:prSet presAssocID="{FA1950C0-4878-40A0-8DF3-11E6A7A2EDD6}" presName="node" presStyleLbl="node1" presStyleIdx="4" presStyleCnt="5">
        <dgm:presLayoutVars>
          <dgm:bulletEnabled val="1"/>
        </dgm:presLayoutVars>
      </dgm:prSet>
      <dgm:spPr/>
      <dgm:t>
        <a:bodyPr/>
        <a:lstStyle/>
        <a:p>
          <a:endParaRPr lang="en-US"/>
        </a:p>
      </dgm:t>
    </dgm:pt>
    <dgm:pt modelId="{8A6579E5-EBB8-4FB5-AB32-3280BADE1592}" type="pres">
      <dgm:prSet presAssocID="{FA1950C0-4878-40A0-8DF3-11E6A7A2EDD6}" presName="dummy" presStyleCnt="0"/>
      <dgm:spPr/>
    </dgm:pt>
    <dgm:pt modelId="{3A43A931-93DF-4996-A377-ED15426BDE1A}" type="pres">
      <dgm:prSet presAssocID="{26339261-4074-4873-8DC0-7F1FB4EF17C4}" presName="sibTrans" presStyleLbl="sibTrans2D1" presStyleIdx="4" presStyleCnt="5"/>
      <dgm:spPr/>
      <dgm:t>
        <a:bodyPr/>
        <a:lstStyle/>
        <a:p>
          <a:endParaRPr lang="en-US"/>
        </a:p>
      </dgm:t>
    </dgm:pt>
  </dgm:ptLst>
  <dgm:cxnLst>
    <dgm:cxn modelId="{70302CC5-DC69-46BD-B440-F8B10654A2A2}" type="presOf" srcId="{3B287EED-9FD7-40A7-8F38-6B90F0592085}" destId="{9790A23C-D125-4B64-9B47-B1D2F0701930}" srcOrd="0" destOrd="0" presId="urn:microsoft.com/office/officeart/2005/8/layout/radial6"/>
    <dgm:cxn modelId="{54206292-A12C-44FC-9B17-453F8AD90668}" type="presOf" srcId="{2FF80116-28E4-490D-8BD0-8EC468EE5D81}" destId="{E2868B45-CFD2-4C8C-B076-96E3102381AE}" srcOrd="0" destOrd="0" presId="urn:microsoft.com/office/officeart/2005/8/layout/radial6"/>
    <dgm:cxn modelId="{DF185DD2-E860-4629-80D7-85F649BECBA1}" type="presOf" srcId="{FA1950C0-4878-40A0-8DF3-11E6A7A2EDD6}" destId="{62540793-297A-402D-B6B9-B179E8C0A947}" srcOrd="0" destOrd="0" presId="urn:microsoft.com/office/officeart/2005/8/layout/radial6"/>
    <dgm:cxn modelId="{52B049F2-BFD2-441D-A2CF-79FCF9907030}" srcId="{C5B873DA-7E6B-431A-9233-CCCBBE9C8018}" destId="{F76ACE60-87F2-43EB-B75E-21ECFAB1AE90}" srcOrd="1" destOrd="0" parTransId="{54E85065-3620-4330-9530-6FDDDBB896D2}" sibTransId="{A625E697-5ED7-4F09-AE8B-44620BA1C1B7}"/>
    <dgm:cxn modelId="{8C00BFE4-F76E-4120-BC64-B459F3480163}" type="presOf" srcId="{C304449D-51A4-48B0-98B1-D88FEE35CC10}" destId="{A0CE58A3-560C-4494-B397-F7D94C01EFB6}" srcOrd="0" destOrd="0" presId="urn:microsoft.com/office/officeart/2005/8/layout/radial6"/>
    <dgm:cxn modelId="{5EF9E6EC-B49E-4C9A-8776-A9AF2EF2D582}" srcId="{C5B873DA-7E6B-431A-9233-CCCBBE9C8018}" destId="{BAE1136A-5D00-4401-A9D3-BEE2925FF522}" srcOrd="3" destOrd="0" parTransId="{4D582319-0DC7-489F-8F90-708CCDCE79DC}" sibTransId="{2FF80116-28E4-490D-8BD0-8EC468EE5D81}"/>
    <dgm:cxn modelId="{1BD40CE6-9C83-4E5E-98AE-85FDC4207FCB}" type="presOf" srcId="{26339261-4074-4873-8DC0-7F1FB4EF17C4}" destId="{3A43A931-93DF-4996-A377-ED15426BDE1A}" srcOrd="0" destOrd="0" presId="urn:microsoft.com/office/officeart/2005/8/layout/radial6"/>
    <dgm:cxn modelId="{9EA83F5F-ECE9-45E4-B80E-ED4EF52CE0AB}" type="presOf" srcId="{BAE1136A-5D00-4401-A9D3-BEE2925FF522}" destId="{903E30E2-FE0A-4F19-89BE-7408620BC09B}" srcOrd="0" destOrd="0" presId="urn:microsoft.com/office/officeart/2005/8/layout/radial6"/>
    <dgm:cxn modelId="{11B46573-E16E-44BF-BC7B-C820A798F56D}" type="presOf" srcId="{E9FD0086-47C0-4132-947F-5856A3736614}" destId="{DF9E9B32-9EE2-459B-B13B-BCBE2B196BD6}" srcOrd="0" destOrd="0" presId="urn:microsoft.com/office/officeart/2005/8/layout/radial6"/>
    <dgm:cxn modelId="{BCE0D399-8458-4C87-8825-FED220BADC83}" srcId="{C5B873DA-7E6B-431A-9233-CCCBBE9C8018}" destId="{FA1950C0-4878-40A0-8DF3-11E6A7A2EDD6}" srcOrd="4" destOrd="0" parTransId="{9316BCA6-B096-4122-B00A-338867967DBC}" sibTransId="{26339261-4074-4873-8DC0-7F1FB4EF17C4}"/>
    <dgm:cxn modelId="{3B028D03-9549-4E4D-B468-D5224487117F}" type="presOf" srcId="{C5B873DA-7E6B-431A-9233-CCCBBE9C8018}" destId="{7A45925D-F8CD-4737-AAC1-44323FA3C41E}" srcOrd="0" destOrd="0" presId="urn:microsoft.com/office/officeart/2005/8/layout/radial6"/>
    <dgm:cxn modelId="{4758CBDF-0CB5-4801-807A-466FF7535611}" type="presOf" srcId="{FFB5003A-E786-41C1-8EB6-F6925405C7DF}" destId="{450D5683-CB0D-4363-8AC7-75268E87ED25}" srcOrd="0" destOrd="0" presId="urn:microsoft.com/office/officeart/2005/8/layout/radial6"/>
    <dgm:cxn modelId="{E838393E-ADB5-40EB-BCF0-7A310700C3F1}" type="presOf" srcId="{A625E697-5ED7-4F09-AE8B-44620BA1C1B7}" destId="{438561FC-B93C-41A8-AA09-FF0A67E63278}" srcOrd="0" destOrd="0" presId="urn:microsoft.com/office/officeart/2005/8/layout/radial6"/>
    <dgm:cxn modelId="{E5E423A8-EC80-4E4F-80B4-AF09A59B1BD1}" type="presOf" srcId="{F76ACE60-87F2-43EB-B75E-21ECFAB1AE90}" destId="{41B6871E-D5E4-48E7-A314-D5B8B4C7910E}" srcOrd="0" destOrd="0" presId="urn:microsoft.com/office/officeart/2005/8/layout/radial6"/>
    <dgm:cxn modelId="{B8C4FA6C-8779-4D49-84CF-9A792B67B4BC}" srcId="{C5B873DA-7E6B-431A-9233-CCCBBE9C8018}" destId="{C304449D-51A4-48B0-98B1-D88FEE35CC10}" srcOrd="0" destOrd="0" parTransId="{6BB2C7F7-FA16-4F9D-AB0E-75FF53CA072E}" sibTransId="{E9FD0086-47C0-4132-947F-5856A3736614}"/>
    <dgm:cxn modelId="{C2E002E2-F433-4198-BECA-F60C30F0911B}" srcId="{847F46F5-C241-4DC3-8747-FDE397744A02}" destId="{C5B873DA-7E6B-431A-9233-CCCBBE9C8018}" srcOrd="0" destOrd="0" parTransId="{004B971F-259F-475A-BD35-F5E247A6757D}" sibTransId="{8BC48073-B11F-4F3F-9722-C47003C03CE1}"/>
    <dgm:cxn modelId="{81EC7B1D-836B-438D-B933-5DF8439A64D0}" type="presOf" srcId="{847F46F5-C241-4DC3-8747-FDE397744A02}" destId="{8F3373E2-0680-40B3-9B8D-84AE754E24B9}" srcOrd="0" destOrd="0" presId="urn:microsoft.com/office/officeart/2005/8/layout/radial6"/>
    <dgm:cxn modelId="{12ADF1EA-81A2-4D94-B793-E919DCC993E5}" srcId="{C5B873DA-7E6B-431A-9233-CCCBBE9C8018}" destId="{3B287EED-9FD7-40A7-8F38-6B90F0592085}" srcOrd="2" destOrd="0" parTransId="{0D2E7051-2986-479A-B721-2F9D1CCEB62C}" sibTransId="{FFB5003A-E786-41C1-8EB6-F6925405C7DF}"/>
    <dgm:cxn modelId="{572DF516-4AFA-433B-B80C-6612B8E7C985}" type="presParOf" srcId="{8F3373E2-0680-40B3-9B8D-84AE754E24B9}" destId="{7A45925D-F8CD-4737-AAC1-44323FA3C41E}" srcOrd="0" destOrd="0" presId="urn:microsoft.com/office/officeart/2005/8/layout/radial6"/>
    <dgm:cxn modelId="{925592CF-01E3-4878-8087-A3B0A0A5BEC1}" type="presParOf" srcId="{8F3373E2-0680-40B3-9B8D-84AE754E24B9}" destId="{A0CE58A3-560C-4494-B397-F7D94C01EFB6}" srcOrd="1" destOrd="0" presId="urn:microsoft.com/office/officeart/2005/8/layout/radial6"/>
    <dgm:cxn modelId="{54F4CE46-F6D0-456E-896E-7F7487EDEF79}" type="presParOf" srcId="{8F3373E2-0680-40B3-9B8D-84AE754E24B9}" destId="{986B403F-C4AE-4E1E-B4A0-74C0AA5C04F1}" srcOrd="2" destOrd="0" presId="urn:microsoft.com/office/officeart/2005/8/layout/radial6"/>
    <dgm:cxn modelId="{6F93CC8F-134C-4048-8DD9-D29996B93E35}" type="presParOf" srcId="{8F3373E2-0680-40B3-9B8D-84AE754E24B9}" destId="{DF9E9B32-9EE2-459B-B13B-BCBE2B196BD6}" srcOrd="3" destOrd="0" presId="urn:microsoft.com/office/officeart/2005/8/layout/radial6"/>
    <dgm:cxn modelId="{73AC13E0-CD8C-4443-B0F8-3F7C647A610B}" type="presParOf" srcId="{8F3373E2-0680-40B3-9B8D-84AE754E24B9}" destId="{41B6871E-D5E4-48E7-A314-D5B8B4C7910E}" srcOrd="4" destOrd="0" presId="urn:microsoft.com/office/officeart/2005/8/layout/radial6"/>
    <dgm:cxn modelId="{B40821CA-7496-4AB7-B009-B43540393898}" type="presParOf" srcId="{8F3373E2-0680-40B3-9B8D-84AE754E24B9}" destId="{C1FFE84D-6619-43CE-967F-60B7BA72DC35}" srcOrd="5" destOrd="0" presId="urn:microsoft.com/office/officeart/2005/8/layout/radial6"/>
    <dgm:cxn modelId="{23942E58-689E-4124-9CF5-94A6281296EB}" type="presParOf" srcId="{8F3373E2-0680-40B3-9B8D-84AE754E24B9}" destId="{438561FC-B93C-41A8-AA09-FF0A67E63278}" srcOrd="6" destOrd="0" presId="urn:microsoft.com/office/officeart/2005/8/layout/radial6"/>
    <dgm:cxn modelId="{F924BAE8-7A7C-4E5B-B947-CC395FEC969F}" type="presParOf" srcId="{8F3373E2-0680-40B3-9B8D-84AE754E24B9}" destId="{9790A23C-D125-4B64-9B47-B1D2F0701930}" srcOrd="7" destOrd="0" presId="urn:microsoft.com/office/officeart/2005/8/layout/radial6"/>
    <dgm:cxn modelId="{DF598863-76F3-4208-8102-5599B45FC4B6}" type="presParOf" srcId="{8F3373E2-0680-40B3-9B8D-84AE754E24B9}" destId="{AB3C562E-D22F-4C4B-8DF2-AC071DE9AD54}" srcOrd="8" destOrd="0" presId="urn:microsoft.com/office/officeart/2005/8/layout/radial6"/>
    <dgm:cxn modelId="{CA70944B-C2CC-4492-A7F0-D24A4E1E66CF}" type="presParOf" srcId="{8F3373E2-0680-40B3-9B8D-84AE754E24B9}" destId="{450D5683-CB0D-4363-8AC7-75268E87ED25}" srcOrd="9" destOrd="0" presId="urn:microsoft.com/office/officeart/2005/8/layout/radial6"/>
    <dgm:cxn modelId="{C16F054F-AEFF-464B-AEC5-B2AE854684CB}" type="presParOf" srcId="{8F3373E2-0680-40B3-9B8D-84AE754E24B9}" destId="{903E30E2-FE0A-4F19-89BE-7408620BC09B}" srcOrd="10" destOrd="0" presId="urn:microsoft.com/office/officeart/2005/8/layout/radial6"/>
    <dgm:cxn modelId="{2CE0DDD5-1152-45D6-8942-D45E9F537767}" type="presParOf" srcId="{8F3373E2-0680-40B3-9B8D-84AE754E24B9}" destId="{6C130A8C-B2E6-42FD-B69C-ED99BE474055}" srcOrd="11" destOrd="0" presId="urn:microsoft.com/office/officeart/2005/8/layout/radial6"/>
    <dgm:cxn modelId="{B19C8CC1-E9B0-499F-9492-0F32C728D488}" type="presParOf" srcId="{8F3373E2-0680-40B3-9B8D-84AE754E24B9}" destId="{E2868B45-CFD2-4C8C-B076-96E3102381AE}" srcOrd="12" destOrd="0" presId="urn:microsoft.com/office/officeart/2005/8/layout/radial6"/>
    <dgm:cxn modelId="{17F44592-7722-4FD3-A285-58F3DEA4B86B}" type="presParOf" srcId="{8F3373E2-0680-40B3-9B8D-84AE754E24B9}" destId="{62540793-297A-402D-B6B9-B179E8C0A947}" srcOrd="13" destOrd="0" presId="urn:microsoft.com/office/officeart/2005/8/layout/radial6"/>
    <dgm:cxn modelId="{F5450BB1-1016-4158-BA77-CE86B42EED71}" type="presParOf" srcId="{8F3373E2-0680-40B3-9B8D-84AE754E24B9}" destId="{8A6579E5-EBB8-4FB5-AB32-3280BADE1592}" srcOrd="14" destOrd="0" presId="urn:microsoft.com/office/officeart/2005/8/layout/radial6"/>
    <dgm:cxn modelId="{354A553E-84F3-44BB-A000-C8C2B6381395}" type="presParOf" srcId="{8F3373E2-0680-40B3-9B8D-84AE754E24B9}" destId="{3A43A931-93DF-4996-A377-ED15426BDE1A}"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B702D3-FFCD-4815-AB6C-14C3B9C7B5D2}" type="doc">
      <dgm:prSet loTypeId="urn:microsoft.com/office/officeart/2005/8/layout/radial6" loCatId="cycle" qsTypeId="urn:microsoft.com/office/officeart/2005/8/quickstyle/simple1" qsCatId="simple" csTypeId="urn:microsoft.com/office/officeart/2005/8/colors/accent0_2" csCatId="mainScheme" phldr="1"/>
      <dgm:spPr/>
      <dgm:t>
        <a:bodyPr/>
        <a:lstStyle/>
        <a:p>
          <a:endParaRPr lang="en-US"/>
        </a:p>
      </dgm:t>
    </dgm:pt>
    <dgm:pt modelId="{D1EC44BE-DD11-4F9C-A10C-4056908F39BC}">
      <dgm:prSet phldrT="[Texto]" custT="1"/>
      <dgm:spPr/>
      <dgm:t>
        <a:bodyPr/>
        <a:lstStyle/>
        <a:p>
          <a:r>
            <a:rPr lang="en-US" sz="3200" dirty="0" smtClean="0">
              <a:solidFill>
                <a:schemeClr val="tx1"/>
              </a:solidFill>
            </a:rPr>
            <a:t>a/an</a:t>
          </a:r>
          <a:endParaRPr lang="en-US" sz="3200" dirty="0">
            <a:solidFill>
              <a:schemeClr val="tx1"/>
            </a:solidFill>
          </a:endParaRPr>
        </a:p>
      </dgm:t>
    </dgm:pt>
    <dgm:pt modelId="{D6AE8DA4-0C0B-4D7A-9FF7-D9ECC8B89EB7}" type="parTrans" cxnId="{E76C2AEA-580F-4522-852A-76ADABB1DC1C}">
      <dgm:prSet/>
      <dgm:spPr/>
      <dgm:t>
        <a:bodyPr/>
        <a:lstStyle/>
        <a:p>
          <a:endParaRPr lang="en-US" sz="2000">
            <a:solidFill>
              <a:schemeClr val="tx1"/>
            </a:solidFill>
          </a:endParaRPr>
        </a:p>
      </dgm:t>
    </dgm:pt>
    <dgm:pt modelId="{75B53200-0256-4454-94AA-527F3B61337A}" type="sibTrans" cxnId="{E76C2AEA-580F-4522-852A-76ADABB1DC1C}">
      <dgm:prSet/>
      <dgm:spPr/>
      <dgm:t>
        <a:bodyPr/>
        <a:lstStyle/>
        <a:p>
          <a:endParaRPr lang="en-US" sz="2000">
            <a:solidFill>
              <a:schemeClr val="tx1"/>
            </a:solidFill>
          </a:endParaRPr>
        </a:p>
      </dgm:t>
    </dgm:pt>
    <dgm:pt modelId="{4C7ADAF6-9478-4D3C-9911-F21716094600}">
      <dgm:prSet phldrT="[Texto]" custT="1"/>
      <dgm:spPr>
        <a:solidFill>
          <a:schemeClr val="accent5">
            <a:lumMod val="20000"/>
            <a:lumOff val="80000"/>
          </a:schemeClr>
        </a:solidFill>
      </dgm:spPr>
      <dgm:t>
        <a:bodyPr/>
        <a:lstStyle/>
        <a:p>
          <a:r>
            <a:rPr lang="en-US" sz="2400" dirty="0" smtClean="0">
              <a:solidFill>
                <a:schemeClr val="tx1"/>
              </a:solidFill>
            </a:rPr>
            <a:t>un</a:t>
          </a:r>
          <a:endParaRPr lang="en-US" sz="2400" dirty="0">
            <a:solidFill>
              <a:schemeClr val="tx1"/>
            </a:solidFill>
          </a:endParaRPr>
        </a:p>
      </dgm:t>
    </dgm:pt>
    <dgm:pt modelId="{DD0DADCB-E491-43AE-A157-7D738D2D68A5}" type="parTrans" cxnId="{7716C662-9B35-457D-9A1C-CAC9867863E2}">
      <dgm:prSet/>
      <dgm:spPr/>
      <dgm:t>
        <a:bodyPr/>
        <a:lstStyle/>
        <a:p>
          <a:endParaRPr lang="en-US" sz="2000">
            <a:solidFill>
              <a:schemeClr val="tx1"/>
            </a:solidFill>
          </a:endParaRPr>
        </a:p>
      </dgm:t>
    </dgm:pt>
    <dgm:pt modelId="{8A8143C9-3A3A-4C00-ACDE-94E7A9F4C887}" type="sibTrans" cxnId="{7716C662-9B35-457D-9A1C-CAC9867863E2}">
      <dgm:prSet/>
      <dgm:spPr/>
      <dgm:t>
        <a:bodyPr/>
        <a:lstStyle/>
        <a:p>
          <a:endParaRPr lang="en-US" sz="2000">
            <a:solidFill>
              <a:schemeClr val="tx1"/>
            </a:solidFill>
          </a:endParaRPr>
        </a:p>
      </dgm:t>
    </dgm:pt>
    <dgm:pt modelId="{151B0979-34E2-414B-8FE0-E7E1E01DAF36}">
      <dgm:prSet phldrT="[Texto]" custT="1"/>
      <dgm:spPr>
        <a:solidFill>
          <a:srgbClr val="FFCCFF"/>
        </a:solidFill>
      </dgm:spPr>
      <dgm:t>
        <a:bodyPr/>
        <a:lstStyle/>
        <a:p>
          <a:r>
            <a:rPr lang="en-US" sz="2400" dirty="0" err="1" smtClean="0">
              <a:solidFill>
                <a:schemeClr val="tx1"/>
              </a:solidFill>
            </a:rPr>
            <a:t>una</a:t>
          </a:r>
          <a:endParaRPr lang="en-US" sz="2400" dirty="0">
            <a:solidFill>
              <a:schemeClr val="tx1"/>
            </a:solidFill>
          </a:endParaRPr>
        </a:p>
      </dgm:t>
    </dgm:pt>
    <dgm:pt modelId="{8B681F5B-89E8-485E-9472-CE80FD86F47D}" type="parTrans" cxnId="{CC8E9D6D-3DD7-492B-A918-2BA9F69D3EE6}">
      <dgm:prSet/>
      <dgm:spPr/>
      <dgm:t>
        <a:bodyPr/>
        <a:lstStyle/>
        <a:p>
          <a:endParaRPr lang="en-US" sz="2000">
            <a:solidFill>
              <a:schemeClr val="tx1"/>
            </a:solidFill>
          </a:endParaRPr>
        </a:p>
      </dgm:t>
    </dgm:pt>
    <dgm:pt modelId="{8E96B830-C145-4DF3-827F-14259E1FF393}" type="sibTrans" cxnId="{CC8E9D6D-3DD7-492B-A918-2BA9F69D3EE6}">
      <dgm:prSet/>
      <dgm:spPr/>
      <dgm:t>
        <a:bodyPr/>
        <a:lstStyle/>
        <a:p>
          <a:endParaRPr lang="en-US" sz="2000">
            <a:solidFill>
              <a:schemeClr val="tx1"/>
            </a:solidFill>
          </a:endParaRPr>
        </a:p>
      </dgm:t>
    </dgm:pt>
    <dgm:pt modelId="{A42138C4-25A4-4AD1-AD78-582835132359}">
      <dgm:prSet phldrT="[Texto]" custT="1"/>
      <dgm:spPr>
        <a:solidFill>
          <a:schemeClr val="accent5">
            <a:lumMod val="20000"/>
            <a:lumOff val="80000"/>
          </a:schemeClr>
        </a:solidFill>
      </dgm:spPr>
      <dgm:t>
        <a:bodyPr/>
        <a:lstStyle/>
        <a:p>
          <a:r>
            <a:rPr lang="en-US" sz="1800" dirty="0" err="1" smtClean="0">
              <a:solidFill>
                <a:schemeClr val="tx1"/>
              </a:solidFill>
            </a:rPr>
            <a:t>unos</a:t>
          </a:r>
          <a:endParaRPr lang="en-US" sz="1800" dirty="0">
            <a:solidFill>
              <a:schemeClr val="tx1"/>
            </a:solidFill>
          </a:endParaRPr>
        </a:p>
      </dgm:t>
    </dgm:pt>
    <dgm:pt modelId="{A54568AE-8432-482E-B24F-650B9FE17281}" type="parTrans" cxnId="{63B0B51B-F861-4EE8-9339-1479D63EBE66}">
      <dgm:prSet/>
      <dgm:spPr/>
      <dgm:t>
        <a:bodyPr/>
        <a:lstStyle/>
        <a:p>
          <a:endParaRPr lang="en-US" sz="2000">
            <a:solidFill>
              <a:schemeClr val="tx1"/>
            </a:solidFill>
          </a:endParaRPr>
        </a:p>
      </dgm:t>
    </dgm:pt>
    <dgm:pt modelId="{C2310A33-C472-45CA-8D60-7CB33FE2363A}" type="sibTrans" cxnId="{63B0B51B-F861-4EE8-9339-1479D63EBE66}">
      <dgm:prSet/>
      <dgm:spPr/>
      <dgm:t>
        <a:bodyPr/>
        <a:lstStyle/>
        <a:p>
          <a:endParaRPr lang="en-US" sz="2000">
            <a:solidFill>
              <a:schemeClr val="tx1"/>
            </a:solidFill>
          </a:endParaRPr>
        </a:p>
      </dgm:t>
    </dgm:pt>
    <dgm:pt modelId="{982F9835-5024-4DFB-A27E-51079FA85648}">
      <dgm:prSet phldrT="[Texto]" custT="1"/>
      <dgm:spPr>
        <a:solidFill>
          <a:srgbClr val="FFCCFF"/>
        </a:solidFill>
      </dgm:spPr>
      <dgm:t>
        <a:bodyPr/>
        <a:lstStyle/>
        <a:p>
          <a:r>
            <a:rPr lang="en-US" sz="2000" dirty="0" err="1" smtClean="0">
              <a:solidFill>
                <a:schemeClr val="tx1"/>
              </a:solidFill>
            </a:rPr>
            <a:t>unas</a:t>
          </a:r>
          <a:endParaRPr lang="en-US" sz="2000" dirty="0">
            <a:solidFill>
              <a:schemeClr val="tx1"/>
            </a:solidFill>
          </a:endParaRPr>
        </a:p>
      </dgm:t>
    </dgm:pt>
    <dgm:pt modelId="{D60A997D-56A0-4001-8FBA-B3F2D222D9CA}" type="parTrans" cxnId="{5B8943E7-F403-4901-BE21-9AC10DEC63BE}">
      <dgm:prSet/>
      <dgm:spPr/>
      <dgm:t>
        <a:bodyPr/>
        <a:lstStyle/>
        <a:p>
          <a:endParaRPr lang="en-US" sz="2000">
            <a:solidFill>
              <a:schemeClr val="tx1"/>
            </a:solidFill>
          </a:endParaRPr>
        </a:p>
      </dgm:t>
    </dgm:pt>
    <dgm:pt modelId="{41D8AC76-8818-47C3-8485-62D9CEE28233}" type="sibTrans" cxnId="{5B8943E7-F403-4901-BE21-9AC10DEC63BE}">
      <dgm:prSet/>
      <dgm:spPr/>
      <dgm:t>
        <a:bodyPr/>
        <a:lstStyle/>
        <a:p>
          <a:endParaRPr lang="en-US" sz="2000">
            <a:solidFill>
              <a:schemeClr val="tx1"/>
            </a:solidFill>
          </a:endParaRPr>
        </a:p>
      </dgm:t>
    </dgm:pt>
    <dgm:pt modelId="{2B6C0DD2-CA81-4F3D-B9E1-5ACFB6DDA692}" type="pres">
      <dgm:prSet presAssocID="{05B702D3-FFCD-4815-AB6C-14C3B9C7B5D2}" presName="Name0" presStyleCnt="0">
        <dgm:presLayoutVars>
          <dgm:chMax val="1"/>
          <dgm:dir/>
          <dgm:animLvl val="ctr"/>
          <dgm:resizeHandles val="exact"/>
        </dgm:presLayoutVars>
      </dgm:prSet>
      <dgm:spPr/>
      <dgm:t>
        <a:bodyPr/>
        <a:lstStyle/>
        <a:p>
          <a:endParaRPr lang="en-US"/>
        </a:p>
      </dgm:t>
    </dgm:pt>
    <dgm:pt modelId="{2F958C58-180E-4541-87A9-7B040C297DA6}" type="pres">
      <dgm:prSet presAssocID="{D1EC44BE-DD11-4F9C-A10C-4056908F39BC}" presName="centerShape" presStyleLbl="node0" presStyleIdx="0" presStyleCnt="1" custScaleX="135116" custScaleY="120718"/>
      <dgm:spPr/>
      <dgm:t>
        <a:bodyPr/>
        <a:lstStyle/>
        <a:p>
          <a:endParaRPr lang="en-US"/>
        </a:p>
      </dgm:t>
    </dgm:pt>
    <dgm:pt modelId="{ACE743AF-8F02-4ECB-AD45-AD84BA4DB2D5}" type="pres">
      <dgm:prSet presAssocID="{4C7ADAF6-9478-4D3C-9911-F21716094600}" presName="node" presStyleLbl="node1" presStyleIdx="0" presStyleCnt="4">
        <dgm:presLayoutVars>
          <dgm:bulletEnabled val="1"/>
        </dgm:presLayoutVars>
      </dgm:prSet>
      <dgm:spPr/>
      <dgm:t>
        <a:bodyPr/>
        <a:lstStyle/>
        <a:p>
          <a:endParaRPr lang="en-US"/>
        </a:p>
      </dgm:t>
    </dgm:pt>
    <dgm:pt modelId="{6E2557B7-B5D8-4292-991A-C9341FF54D3C}" type="pres">
      <dgm:prSet presAssocID="{4C7ADAF6-9478-4D3C-9911-F21716094600}" presName="dummy" presStyleCnt="0"/>
      <dgm:spPr/>
    </dgm:pt>
    <dgm:pt modelId="{3511F763-F4C1-48BB-8068-7146C709A0AA}" type="pres">
      <dgm:prSet presAssocID="{8A8143C9-3A3A-4C00-ACDE-94E7A9F4C887}" presName="sibTrans" presStyleLbl="sibTrans2D1" presStyleIdx="0" presStyleCnt="4"/>
      <dgm:spPr/>
      <dgm:t>
        <a:bodyPr/>
        <a:lstStyle/>
        <a:p>
          <a:endParaRPr lang="en-US"/>
        </a:p>
      </dgm:t>
    </dgm:pt>
    <dgm:pt modelId="{E69BA9EA-BA94-4102-B795-5E686C07E9EB}" type="pres">
      <dgm:prSet presAssocID="{151B0979-34E2-414B-8FE0-E7E1E01DAF36}" presName="node" presStyleLbl="node1" presStyleIdx="1" presStyleCnt="4" custScaleX="124319" custScaleY="115497">
        <dgm:presLayoutVars>
          <dgm:bulletEnabled val="1"/>
        </dgm:presLayoutVars>
      </dgm:prSet>
      <dgm:spPr/>
      <dgm:t>
        <a:bodyPr/>
        <a:lstStyle/>
        <a:p>
          <a:endParaRPr lang="en-US"/>
        </a:p>
      </dgm:t>
    </dgm:pt>
    <dgm:pt modelId="{91DE51CB-AF46-44D8-B8F2-6FC51612117A}" type="pres">
      <dgm:prSet presAssocID="{151B0979-34E2-414B-8FE0-E7E1E01DAF36}" presName="dummy" presStyleCnt="0"/>
      <dgm:spPr/>
    </dgm:pt>
    <dgm:pt modelId="{FD60853B-50E1-440D-998B-BA7BF974F1D5}" type="pres">
      <dgm:prSet presAssocID="{8E96B830-C145-4DF3-827F-14259E1FF393}" presName="sibTrans" presStyleLbl="sibTrans2D1" presStyleIdx="1" presStyleCnt="4"/>
      <dgm:spPr/>
      <dgm:t>
        <a:bodyPr/>
        <a:lstStyle/>
        <a:p>
          <a:endParaRPr lang="en-US"/>
        </a:p>
      </dgm:t>
    </dgm:pt>
    <dgm:pt modelId="{0FF52451-D2C1-4342-A338-11F8BC9116F4}" type="pres">
      <dgm:prSet presAssocID="{A42138C4-25A4-4AD1-AD78-582835132359}" presName="node" presStyleLbl="node1" presStyleIdx="2" presStyleCnt="4">
        <dgm:presLayoutVars>
          <dgm:bulletEnabled val="1"/>
        </dgm:presLayoutVars>
      </dgm:prSet>
      <dgm:spPr/>
      <dgm:t>
        <a:bodyPr/>
        <a:lstStyle/>
        <a:p>
          <a:endParaRPr lang="en-US"/>
        </a:p>
      </dgm:t>
    </dgm:pt>
    <dgm:pt modelId="{6D2C5968-4BCB-4D46-A10D-F0B9D5988470}" type="pres">
      <dgm:prSet presAssocID="{A42138C4-25A4-4AD1-AD78-582835132359}" presName="dummy" presStyleCnt="0"/>
      <dgm:spPr/>
    </dgm:pt>
    <dgm:pt modelId="{73CB2E1E-1764-4664-9EB3-86A707F0A6FD}" type="pres">
      <dgm:prSet presAssocID="{C2310A33-C472-45CA-8D60-7CB33FE2363A}" presName="sibTrans" presStyleLbl="sibTrans2D1" presStyleIdx="2" presStyleCnt="4"/>
      <dgm:spPr/>
      <dgm:t>
        <a:bodyPr/>
        <a:lstStyle/>
        <a:p>
          <a:endParaRPr lang="en-US"/>
        </a:p>
      </dgm:t>
    </dgm:pt>
    <dgm:pt modelId="{7773977F-4B7F-4CED-960B-537849967E80}" type="pres">
      <dgm:prSet presAssocID="{982F9835-5024-4DFB-A27E-51079FA85648}" presName="node" presStyleLbl="node1" presStyleIdx="3" presStyleCnt="4" custScaleX="129402" custScaleY="118513">
        <dgm:presLayoutVars>
          <dgm:bulletEnabled val="1"/>
        </dgm:presLayoutVars>
      </dgm:prSet>
      <dgm:spPr/>
      <dgm:t>
        <a:bodyPr/>
        <a:lstStyle/>
        <a:p>
          <a:endParaRPr lang="en-US"/>
        </a:p>
      </dgm:t>
    </dgm:pt>
    <dgm:pt modelId="{7BB60975-93EE-4698-A63B-6E755643A057}" type="pres">
      <dgm:prSet presAssocID="{982F9835-5024-4DFB-A27E-51079FA85648}" presName="dummy" presStyleCnt="0"/>
      <dgm:spPr/>
    </dgm:pt>
    <dgm:pt modelId="{96E647BA-44F3-4013-9295-9F2AAEBD2037}" type="pres">
      <dgm:prSet presAssocID="{41D8AC76-8818-47C3-8485-62D9CEE28233}" presName="sibTrans" presStyleLbl="sibTrans2D1" presStyleIdx="3" presStyleCnt="4"/>
      <dgm:spPr/>
      <dgm:t>
        <a:bodyPr/>
        <a:lstStyle/>
        <a:p>
          <a:endParaRPr lang="en-US"/>
        </a:p>
      </dgm:t>
    </dgm:pt>
  </dgm:ptLst>
  <dgm:cxnLst>
    <dgm:cxn modelId="{5E91C4DC-B2D7-45BE-A157-4D8158A01874}" type="presOf" srcId="{8E96B830-C145-4DF3-827F-14259E1FF393}" destId="{FD60853B-50E1-440D-998B-BA7BF974F1D5}" srcOrd="0" destOrd="0" presId="urn:microsoft.com/office/officeart/2005/8/layout/radial6"/>
    <dgm:cxn modelId="{06798586-2109-4269-AE85-121FCE63A631}" type="presOf" srcId="{D1EC44BE-DD11-4F9C-A10C-4056908F39BC}" destId="{2F958C58-180E-4541-87A9-7B040C297DA6}" srcOrd="0" destOrd="0" presId="urn:microsoft.com/office/officeart/2005/8/layout/radial6"/>
    <dgm:cxn modelId="{5B8943E7-F403-4901-BE21-9AC10DEC63BE}" srcId="{D1EC44BE-DD11-4F9C-A10C-4056908F39BC}" destId="{982F9835-5024-4DFB-A27E-51079FA85648}" srcOrd="3" destOrd="0" parTransId="{D60A997D-56A0-4001-8FBA-B3F2D222D9CA}" sibTransId="{41D8AC76-8818-47C3-8485-62D9CEE28233}"/>
    <dgm:cxn modelId="{7E4BFBB9-D957-4645-B7AF-FF3CA03C423F}" type="presOf" srcId="{982F9835-5024-4DFB-A27E-51079FA85648}" destId="{7773977F-4B7F-4CED-960B-537849967E80}" srcOrd="0" destOrd="0" presId="urn:microsoft.com/office/officeart/2005/8/layout/radial6"/>
    <dgm:cxn modelId="{63B0B51B-F861-4EE8-9339-1479D63EBE66}" srcId="{D1EC44BE-DD11-4F9C-A10C-4056908F39BC}" destId="{A42138C4-25A4-4AD1-AD78-582835132359}" srcOrd="2" destOrd="0" parTransId="{A54568AE-8432-482E-B24F-650B9FE17281}" sibTransId="{C2310A33-C472-45CA-8D60-7CB33FE2363A}"/>
    <dgm:cxn modelId="{C9A3F27B-084B-4843-BEFB-5ECA52D46900}" type="presOf" srcId="{8A8143C9-3A3A-4C00-ACDE-94E7A9F4C887}" destId="{3511F763-F4C1-48BB-8068-7146C709A0AA}" srcOrd="0" destOrd="0" presId="urn:microsoft.com/office/officeart/2005/8/layout/radial6"/>
    <dgm:cxn modelId="{CC8E9D6D-3DD7-492B-A918-2BA9F69D3EE6}" srcId="{D1EC44BE-DD11-4F9C-A10C-4056908F39BC}" destId="{151B0979-34E2-414B-8FE0-E7E1E01DAF36}" srcOrd="1" destOrd="0" parTransId="{8B681F5B-89E8-485E-9472-CE80FD86F47D}" sibTransId="{8E96B830-C145-4DF3-827F-14259E1FF393}"/>
    <dgm:cxn modelId="{C78CC9FE-3C86-4EC7-99F7-D0B36A830F4B}" type="presOf" srcId="{41D8AC76-8818-47C3-8485-62D9CEE28233}" destId="{96E647BA-44F3-4013-9295-9F2AAEBD2037}" srcOrd="0" destOrd="0" presId="urn:microsoft.com/office/officeart/2005/8/layout/radial6"/>
    <dgm:cxn modelId="{E76C2AEA-580F-4522-852A-76ADABB1DC1C}" srcId="{05B702D3-FFCD-4815-AB6C-14C3B9C7B5D2}" destId="{D1EC44BE-DD11-4F9C-A10C-4056908F39BC}" srcOrd="0" destOrd="0" parTransId="{D6AE8DA4-0C0B-4D7A-9FF7-D9ECC8B89EB7}" sibTransId="{75B53200-0256-4454-94AA-527F3B61337A}"/>
    <dgm:cxn modelId="{E252EBDA-C9A1-45A0-AD15-32BFD48D8DF2}" type="presOf" srcId="{05B702D3-FFCD-4815-AB6C-14C3B9C7B5D2}" destId="{2B6C0DD2-CA81-4F3D-B9E1-5ACFB6DDA692}" srcOrd="0" destOrd="0" presId="urn:microsoft.com/office/officeart/2005/8/layout/radial6"/>
    <dgm:cxn modelId="{D99BAEA6-C99E-4340-AFF1-66D61CDE8583}" type="presOf" srcId="{A42138C4-25A4-4AD1-AD78-582835132359}" destId="{0FF52451-D2C1-4342-A338-11F8BC9116F4}" srcOrd="0" destOrd="0" presId="urn:microsoft.com/office/officeart/2005/8/layout/radial6"/>
    <dgm:cxn modelId="{5BFFF28E-1C5B-4490-90E2-EEB8315F6F7D}" type="presOf" srcId="{C2310A33-C472-45CA-8D60-7CB33FE2363A}" destId="{73CB2E1E-1764-4664-9EB3-86A707F0A6FD}" srcOrd="0" destOrd="0" presId="urn:microsoft.com/office/officeart/2005/8/layout/radial6"/>
    <dgm:cxn modelId="{0A6A7DCC-F6C0-40DA-8801-92877963DBAC}" type="presOf" srcId="{4C7ADAF6-9478-4D3C-9911-F21716094600}" destId="{ACE743AF-8F02-4ECB-AD45-AD84BA4DB2D5}" srcOrd="0" destOrd="0" presId="urn:microsoft.com/office/officeart/2005/8/layout/radial6"/>
    <dgm:cxn modelId="{7716C662-9B35-457D-9A1C-CAC9867863E2}" srcId="{D1EC44BE-DD11-4F9C-A10C-4056908F39BC}" destId="{4C7ADAF6-9478-4D3C-9911-F21716094600}" srcOrd="0" destOrd="0" parTransId="{DD0DADCB-E491-43AE-A157-7D738D2D68A5}" sibTransId="{8A8143C9-3A3A-4C00-ACDE-94E7A9F4C887}"/>
    <dgm:cxn modelId="{E27E2A61-E985-4AE5-B58B-EDF80CA62022}" type="presOf" srcId="{151B0979-34E2-414B-8FE0-E7E1E01DAF36}" destId="{E69BA9EA-BA94-4102-B795-5E686C07E9EB}" srcOrd="0" destOrd="0" presId="urn:microsoft.com/office/officeart/2005/8/layout/radial6"/>
    <dgm:cxn modelId="{9436219B-8090-4E8C-BE06-D12D15D51CDC}" type="presParOf" srcId="{2B6C0DD2-CA81-4F3D-B9E1-5ACFB6DDA692}" destId="{2F958C58-180E-4541-87A9-7B040C297DA6}" srcOrd="0" destOrd="0" presId="urn:microsoft.com/office/officeart/2005/8/layout/radial6"/>
    <dgm:cxn modelId="{61F7E069-F67E-41BE-87E5-7547D60AE09C}" type="presParOf" srcId="{2B6C0DD2-CA81-4F3D-B9E1-5ACFB6DDA692}" destId="{ACE743AF-8F02-4ECB-AD45-AD84BA4DB2D5}" srcOrd="1" destOrd="0" presId="urn:microsoft.com/office/officeart/2005/8/layout/radial6"/>
    <dgm:cxn modelId="{B6E7EF74-498B-42D8-A9BB-65B96F7C51FE}" type="presParOf" srcId="{2B6C0DD2-CA81-4F3D-B9E1-5ACFB6DDA692}" destId="{6E2557B7-B5D8-4292-991A-C9341FF54D3C}" srcOrd="2" destOrd="0" presId="urn:microsoft.com/office/officeart/2005/8/layout/radial6"/>
    <dgm:cxn modelId="{74FBD349-6D1C-433A-BEDF-9B8FACBE5287}" type="presParOf" srcId="{2B6C0DD2-CA81-4F3D-B9E1-5ACFB6DDA692}" destId="{3511F763-F4C1-48BB-8068-7146C709A0AA}" srcOrd="3" destOrd="0" presId="urn:microsoft.com/office/officeart/2005/8/layout/radial6"/>
    <dgm:cxn modelId="{15F4DD2C-382E-4ACA-9043-3A2A2BBD943C}" type="presParOf" srcId="{2B6C0DD2-CA81-4F3D-B9E1-5ACFB6DDA692}" destId="{E69BA9EA-BA94-4102-B795-5E686C07E9EB}" srcOrd="4" destOrd="0" presId="urn:microsoft.com/office/officeart/2005/8/layout/radial6"/>
    <dgm:cxn modelId="{D41A9CD5-2C2D-421E-8F6A-584053114A5E}" type="presParOf" srcId="{2B6C0DD2-CA81-4F3D-B9E1-5ACFB6DDA692}" destId="{91DE51CB-AF46-44D8-B8F2-6FC51612117A}" srcOrd="5" destOrd="0" presId="urn:microsoft.com/office/officeart/2005/8/layout/radial6"/>
    <dgm:cxn modelId="{DDE71027-B2A9-43AB-A476-2274FBF44A9D}" type="presParOf" srcId="{2B6C0DD2-CA81-4F3D-B9E1-5ACFB6DDA692}" destId="{FD60853B-50E1-440D-998B-BA7BF974F1D5}" srcOrd="6" destOrd="0" presId="urn:microsoft.com/office/officeart/2005/8/layout/radial6"/>
    <dgm:cxn modelId="{4064CD6D-0B0B-41B0-A1AF-F126935524CB}" type="presParOf" srcId="{2B6C0DD2-CA81-4F3D-B9E1-5ACFB6DDA692}" destId="{0FF52451-D2C1-4342-A338-11F8BC9116F4}" srcOrd="7" destOrd="0" presId="urn:microsoft.com/office/officeart/2005/8/layout/radial6"/>
    <dgm:cxn modelId="{9336F8D4-FECA-460B-B91A-6EC3E2A22764}" type="presParOf" srcId="{2B6C0DD2-CA81-4F3D-B9E1-5ACFB6DDA692}" destId="{6D2C5968-4BCB-4D46-A10D-F0B9D5988470}" srcOrd="8" destOrd="0" presId="urn:microsoft.com/office/officeart/2005/8/layout/radial6"/>
    <dgm:cxn modelId="{4F2EAD93-34D1-40AE-B3EA-CA5A823354CE}" type="presParOf" srcId="{2B6C0DD2-CA81-4F3D-B9E1-5ACFB6DDA692}" destId="{73CB2E1E-1764-4664-9EB3-86A707F0A6FD}" srcOrd="9" destOrd="0" presId="urn:microsoft.com/office/officeart/2005/8/layout/radial6"/>
    <dgm:cxn modelId="{256B5994-93C4-4B58-9139-A0111D5188DE}" type="presParOf" srcId="{2B6C0DD2-CA81-4F3D-B9E1-5ACFB6DDA692}" destId="{7773977F-4B7F-4CED-960B-537849967E80}" srcOrd="10" destOrd="0" presId="urn:microsoft.com/office/officeart/2005/8/layout/radial6"/>
    <dgm:cxn modelId="{EA504AF5-31BE-45A5-AFAD-5C7C64EAA06D}" type="presParOf" srcId="{2B6C0DD2-CA81-4F3D-B9E1-5ACFB6DDA692}" destId="{7BB60975-93EE-4698-A63B-6E755643A057}" srcOrd="11" destOrd="0" presId="urn:microsoft.com/office/officeart/2005/8/layout/radial6"/>
    <dgm:cxn modelId="{4FB8D16D-303D-415B-9237-C35DF721138D}" type="presParOf" srcId="{2B6C0DD2-CA81-4F3D-B9E1-5ACFB6DDA692}" destId="{96E647BA-44F3-4013-9295-9F2AAEBD2037}" srcOrd="12" destOrd="0" presId="urn:microsoft.com/office/officeart/2005/8/layout/radial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43A931-93DF-4996-A377-ED15426BDE1A}">
      <dsp:nvSpPr>
        <dsp:cNvPr id="0" name=""/>
        <dsp:cNvSpPr/>
      </dsp:nvSpPr>
      <dsp:spPr>
        <a:xfrm>
          <a:off x="361211" y="414153"/>
          <a:ext cx="2764694" cy="2764694"/>
        </a:xfrm>
        <a:prstGeom prst="blockArc">
          <a:avLst>
            <a:gd name="adj1" fmla="val 11880000"/>
            <a:gd name="adj2" fmla="val 16200000"/>
            <a:gd name="adj3" fmla="val 4644"/>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868B45-CFD2-4C8C-B076-96E3102381AE}">
      <dsp:nvSpPr>
        <dsp:cNvPr id="0" name=""/>
        <dsp:cNvSpPr/>
      </dsp:nvSpPr>
      <dsp:spPr>
        <a:xfrm>
          <a:off x="361211" y="414153"/>
          <a:ext cx="2764694" cy="2764694"/>
        </a:xfrm>
        <a:prstGeom prst="blockArc">
          <a:avLst>
            <a:gd name="adj1" fmla="val 7560000"/>
            <a:gd name="adj2" fmla="val 11880000"/>
            <a:gd name="adj3" fmla="val 4644"/>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0D5683-CB0D-4363-8AC7-75268E87ED25}">
      <dsp:nvSpPr>
        <dsp:cNvPr id="0" name=""/>
        <dsp:cNvSpPr/>
      </dsp:nvSpPr>
      <dsp:spPr>
        <a:xfrm>
          <a:off x="361211" y="414153"/>
          <a:ext cx="2764694" cy="2764694"/>
        </a:xfrm>
        <a:prstGeom prst="blockArc">
          <a:avLst>
            <a:gd name="adj1" fmla="val 3240000"/>
            <a:gd name="adj2" fmla="val 7560000"/>
            <a:gd name="adj3" fmla="val 4644"/>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8561FC-B93C-41A8-AA09-FF0A67E63278}">
      <dsp:nvSpPr>
        <dsp:cNvPr id="0" name=""/>
        <dsp:cNvSpPr/>
      </dsp:nvSpPr>
      <dsp:spPr>
        <a:xfrm>
          <a:off x="361211" y="414153"/>
          <a:ext cx="2764694" cy="2764694"/>
        </a:xfrm>
        <a:prstGeom prst="blockArc">
          <a:avLst>
            <a:gd name="adj1" fmla="val 20520000"/>
            <a:gd name="adj2" fmla="val 3240000"/>
            <a:gd name="adj3" fmla="val 4644"/>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9E9B32-9EE2-459B-B13B-BCBE2B196BD6}">
      <dsp:nvSpPr>
        <dsp:cNvPr id="0" name=""/>
        <dsp:cNvSpPr/>
      </dsp:nvSpPr>
      <dsp:spPr>
        <a:xfrm>
          <a:off x="361211" y="414153"/>
          <a:ext cx="2764694" cy="2764694"/>
        </a:xfrm>
        <a:prstGeom prst="blockArc">
          <a:avLst>
            <a:gd name="adj1" fmla="val 16200000"/>
            <a:gd name="adj2" fmla="val 20520000"/>
            <a:gd name="adj3" fmla="val 4644"/>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45925D-F8CD-4737-AAC1-44323FA3C41E}">
      <dsp:nvSpPr>
        <dsp:cNvPr id="0" name=""/>
        <dsp:cNvSpPr/>
      </dsp:nvSpPr>
      <dsp:spPr>
        <a:xfrm>
          <a:off x="1106751" y="1159693"/>
          <a:ext cx="1273614" cy="1273614"/>
        </a:xfrm>
        <a:prstGeom prst="ellipse">
          <a:avLst/>
        </a:prstGeom>
        <a:solidFill>
          <a:schemeClr val="lt1">
            <a:hueOff val="0"/>
            <a:satOff val="0"/>
            <a:lumOff val="0"/>
            <a:alphaOff val="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i="1" kern="1200" dirty="0" smtClean="0"/>
            <a:t>the</a:t>
          </a:r>
          <a:endParaRPr lang="en-US" sz="3600" i="1" kern="1200" dirty="0"/>
        </a:p>
      </dsp:txBody>
      <dsp:txXfrm>
        <a:off x="1293267" y="1346209"/>
        <a:ext cx="900582" cy="900582"/>
      </dsp:txXfrm>
    </dsp:sp>
    <dsp:sp modelId="{A0CE58A3-560C-4494-B397-F7D94C01EFB6}">
      <dsp:nvSpPr>
        <dsp:cNvPr id="0" name=""/>
        <dsp:cNvSpPr/>
      </dsp:nvSpPr>
      <dsp:spPr>
        <a:xfrm>
          <a:off x="1297793" y="483"/>
          <a:ext cx="891530" cy="891530"/>
        </a:xfrm>
        <a:prstGeom prst="ellipse">
          <a:avLst/>
        </a:prstGeom>
        <a:solidFill>
          <a:schemeClr val="accent1">
            <a:lumMod val="20000"/>
            <a:lumOff val="8000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el</a:t>
          </a:r>
          <a:endParaRPr lang="en-US" sz="3200" kern="1200" dirty="0"/>
        </a:p>
      </dsp:txBody>
      <dsp:txXfrm>
        <a:off x="1428355" y="131045"/>
        <a:ext cx="630406" cy="630406"/>
      </dsp:txXfrm>
    </dsp:sp>
    <dsp:sp modelId="{41B6871E-D5E4-48E7-A314-D5B8B4C7910E}">
      <dsp:nvSpPr>
        <dsp:cNvPr id="0" name=""/>
        <dsp:cNvSpPr/>
      </dsp:nvSpPr>
      <dsp:spPr>
        <a:xfrm>
          <a:off x="2581959" y="933484"/>
          <a:ext cx="891530" cy="891530"/>
        </a:xfrm>
        <a:prstGeom prst="ellipse">
          <a:avLst/>
        </a:prstGeom>
        <a:solidFill>
          <a:srgbClr val="FFCCFF"/>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la</a:t>
          </a:r>
          <a:endParaRPr lang="en-US" sz="3200" kern="1200" dirty="0"/>
        </a:p>
      </dsp:txBody>
      <dsp:txXfrm>
        <a:off x="2712521" y="1064046"/>
        <a:ext cx="630406" cy="630406"/>
      </dsp:txXfrm>
    </dsp:sp>
    <dsp:sp modelId="{9790A23C-D125-4B64-9B47-B1D2F0701930}">
      <dsp:nvSpPr>
        <dsp:cNvPr id="0" name=""/>
        <dsp:cNvSpPr/>
      </dsp:nvSpPr>
      <dsp:spPr>
        <a:xfrm>
          <a:off x="2091451" y="2443112"/>
          <a:ext cx="891530" cy="891530"/>
        </a:xfrm>
        <a:prstGeom prst="ellipse">
          <a:avLst/>
        </a:prstGeom>
        <a:solidFill>
          <a:srgbClr val="FFFFCC"/>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lo</a:t>
          </a:r>
          <a:endParaRPr lang="en-US" sz="3200" kern="1200" dirty="0"/>
        </a:p>
      </dsp:txBody>
      <dsp:txXfrm>
        <a:off x="2222013" y="2573674"/>
        <a:ext cx="630406" cy="630406"/>
      </dsp:txXfrm>
    </dsp:sp>
    <dsp:sp modelId="{903E30E2-FE0A-4F19-89BE-7408620BC09B}">
      <dsp:nvSpPr>
        <dsp:cNvPr id="0" name=""/>
        <dsp:cNvSpPr/>
      </dsp:nvSpPr>
      <dsp:spPr>
        <a:xfrm>
          <a:off x="504134" y="2443112"/>
          <a:ext cx="891530" cy="891530"/>
        </a:xfrm>
        <a:prstGeom prst="ellipse">
          <a:avLst/>
        </a:prstGeom>
        <a:solidFill>
          <a:srgbClr val="FFCCFF"/>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err="1" smtClean="0"/>
            <a:t>las</a:t>
          </a:r>
          <a:endParaRPr lang="en-US" sz="3200" kern="1200" dirty="0"/>
        </a:p>
      </dsp:txBody>
      <dsp:txXfrm>
        <a:off x="634696" y="2573674"/>
        <a:ext cx="630406" cy="630406"/>
      </dsp:txXfrm>
    </dsp:sp>
    <dsp:sp modelId="{62540793-297A-402D-B6B9-B179E8C0A947}">
      <dsp:nvSpPr>
        <dsp:cNvPr id="0" name=""/>
        <dsp:cNvSpPr/>
      </dsp:nvSpPr>
      <dsp:spPr>
        <a:xfrm>
          <a:off x="13627" y="933484"/>
          <a:ext cx="891530" cy="891530"/>
        </a:xfrm>
        <a:prstGeom prst="ellipse">
          <a:avLst/>
        </a:prstGeom>
        <a:solidFill>
          <a:schemeClr val="tx2">
            <a:lumMod val="20000"/>
            <a:lumOff val="80000"/>
          </a:schemeClr>
        </a:solidFill>
        <a:ln w="15875" cap="rnd"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los</a:t>
          </a:r>
          <a:endParaRPr lang="en-US" sz="3200" kern="1200" dirty="0"/>
        </a:p>
      </dsp:txBody>
      <dsp:txXfrm>
        <a:off x="144189" y="1064046"/>
        <a:ext cx="630406" cy="6304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E647BA-44F3-4013-9295-9F2AAEBD2037}">
      <dsp:nvSpPr>
        <dsp:cNvPr id="0" name=""/>
        <dsp:cNvSpPr/>
      </dsp:nvSpPr>
      <dsp:spPr>
        <a:xfrm>
          <a:off x="448283" y="421251"/>
          <a:ext cx="2815098" cy="2815098"/>
        </a:xfrm>
        <a:prstGeom prst="blockArc">
          <a:avLst>
            <a:gd name="adj1" fmla="val 10800000"/>
            <a:gd name="adj2" fmla="val 16200000"/>
            <a:gd name="adj3" fmla="val 4643"/>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CB2E1E-1764-4664-9EB3-86A707F0A6FD}">
      <dsp:nvSpPr>
        <dsp:cNvPr id="0" name=""/>
        <dsp:cNvSpPr/>
      </dsp:nvSpPr>
      <dsp:spPr>
        <a:xfrm>
          <a:off x="448283" y="421251"/>
          <a:ext cx="2815098" cy="2815098"/>
        </a:xfrm>
        <a:prstGeom prst="blockArc">
          <a:avLst>
            <a:gd name="adj1" fmla="val 5400000"/>
            <a:gd name="adj2" fmla="val 10800000"/>
            <a:gd name="adj3" fmla="val 4643"/>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60853B-50E1-440D-998B-BA7BF974F1D5}">
      <dsp:nvSpPr>
        <dsp:cNvPr id="0" name=""/>
        <dsp:cNvSpPr/>
      </dsp:nvSpPr>
      <dsp:spPr>
        <a:xfrm>
          <a:off x="448283" y="421251"/>
          <a:ext cx="2815098" cy="2815098"/>
        </a:xfrm>
        <a:prstGeom prst="blockArc">
          <a:avLst>
            <a:gd name="adj1" fmla="val 0"/>
            <a:gd name="adj2" fmla="val 5400000"/>
            <a:gd name="adj3" fmla="val 4643"/>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511F763-F4C1-48BB-8068-7146C709A0AA}">
      <dsp:nvSpPr>
        <dsp:cNvPr id="0" name=""/>
        <dsp:cNvSpPr/>
      </dsp:nvSpPr>
      <dsp:spPr>
        <a:xfrm>
          <a:off x="448283" y="421251"/>
          <a:ext cx="2815098" cy="2815098"/>
        </a:xfrm>
        <a:prstGeom prst="blockArc">
          <a:avLst>
            <a:gd name="adj1" fmla="val 16200000"/>
            <a:gd name="adj2" fmla="val 0"/>
            <a:gd name="adj3" fmla="val 4643"/>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F958C58-180E-4541-87A9-7B040C297DA6}">
      <dsp:nvSpPr>
        <dsp:cNvPr id="0" name=""/>
        <dsp:cNvSpPr/>
      </dsp:nvSpPr>
      <dsp:spPr>
        <a:xfrm>
          <a:off x="979759" y="1046082"/>
          <a:ext cx="1752146" cy="1565436"/>
        </a:xfrm>
        <a:prstGeom prst="ellipse">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a/an</a:t>
          </a:r>
          <a:endParaRPr lang="en-US" sz="3200" kern="1200" dirty="0">
            <a:solidFill>
              <a:schemeClr val="tx1"/>
            </a:solidFill>
          </a:endParaRPr>
        </a:p>
      </dsp:txBody>
      <dsp:txXfrm>
        <a:off x="1236355" y="1275335"/>
        <a:ext cx="1238954" cy="1106930"/>
      </dsp:txXfrm>
    </dsp:sp>
    <dsp:sp modelId="{ACE743AF-8F02-4ECB-AD45-AD84BA4DB2D5}">
      <dsp:nvSpPr>
        <dsp:cNvPr id="0" name=""/>
        <dsp:cNvSpPr/>
      </dsp:nvSpPr>
      <dsp:spPr>
        <a:xfrm>
          <a:off x="1401962" y="59"/>
          <a:ext cx="907740" cy="907740"/>
        </a:xfrm>
        <a:prstGeom prst="ellipse">
          <a:avLst/>
        </a:prstGeom>
        <a:solidFill>
          <a:schemeClr val="accent5">
            <a:lumMod val="20000"/>
            <a:lumOff val="8000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un</a:t>
          </a:r>
          <a:endParaRPr lang="en-US" sz="2400" kern="1200" dirty="0">
            <a:solidFill>
              <a:schemeClr val="tx1"/>
            </a:solidFill>
          </a:endParaRPr>
        </a:p>
      </dsp:txBody>
      <dsp:txXfrm>
        <a:off x="1534897" y="132994"/>
        <a:ext cx="641870" cy="641870"/>
      </dsp:txXfrm>
    </dsp:sp>
    <dsp:sp modelId="{E69BA9EA-BA94-4102-B795-5E686C07E9EB}">
      <dsp:nvSpPr>
        <dsp:cNvPr id="0" name=""/>
        <dsp:cNvSpPr/>
      </dsp:nvSpPr>
      <dsp:spPr>
        <a:xfrm>
          <a:off x="2666456" y="1304594"/>
          <a:ext cx="1128493" cy="1048412"/>
        </a:xfrm>
        <a:prstGeom prst="ellipse">
          <a:avLst/>
        </a:prstGeom>
        <a:solidFill>
          <a:srgbClr val="FFCCFF"/>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err="1" smtClean="0">
              <a:solidFill>
                <a:schemeClr val="tx1"/>
              </a:solidFill>
            </a:rPr>
            <a:t>una</a:t>
          </a:r>
          <a:endParaRPr lang="en-US" sz="2400" kern="1200" dirty="0">
            <a:solidFill>
              <a:schemeClr val="tx1"/>
            </a:solidFill>
          </a:endParaRPr>
        </a:p>
      </dsp:txBody>
      <dsp:txXfrm>
        <a:off x="2831720" y="1458130"/>
        <a:ext cx="797965" cy="741340"/>
      </dsp:txXfrm>
    </dsp:sp>
    <dsp:sp modelId="{0FF52451-D2C1-4342-A338-11F8BC9116F4}">
      <dsp:nvSpPr>
        <dsp:cNvPr id="0" name=""/>
        <dsp:cNvSpPr/>
      </dsp:nvSpPr>
      <dsp:spPr>
        <a:xfrm>
          <a:off x="1401962" y="2749801"/>
          <a:ext cx="907740" cy="907740"/>
        </a:xfrm>
        <a:prstGeom prst="ellipse">
          <a:avLst/>
        </a:prstGeom>
        <a:solidFill>
          <a:schemeClr val="accent5">
            <a:lumMod val="20000"/>
            <a:lumOff val="8000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err="1" smtClean="0">
              <a:solidFill>
                <a:schemeClr val="tx1"/>
              </a:solidFill>
            </a:rPr>
            <a:t>unos</a:t>
          </a:r>
          <a:endParaRPr lang="en-US" sz="1800" kern="1200" dirty="0">
            <a:solidFill>
              <a:schemeClr val="tx1"/>
            </a:solidFill>
          </a:endParaRPr>
        </a:p>
      </dsp:txBody>
      <dsp:txXfrm>
        <a:off x="1534897" y="2882736"/>
        <a:ext cx="641870" cy="641870"/>
      </dsp:txXfrm>
    </dsp:sp>
    <dsp:sp modelId="{7773977F-4B7F-4CED-960B-537849967E80}">
      <dsp:nvSpPr>
        <dsp:cNvPr id="0" name=""/>
        <dsp:cNvSpPr/>
      </dsp:nvSpPr>
      <dsp:spPr>
        <a:xfrm>
          <a:off x="-106355" y="1290905"/>
          <a:ext cx="1174633" cy="1075790"/>
        </a:xfrm>
        <a:prstGeom prst="ellipse">
          <a:avLst/>
        </a:prstGeom>
        <a:solidFill>
          <a:srgbClr val="FFCCFF"/>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err="1" smtClean="0">
              <a:solidFill>
                <a:schemeClr val="tx1"/>
              </a:solidFill>
            </a:rPr>
            <a:t>unas</a:t>
          </a:r>
          <a:endParaRPr lang="en-US" sz="2000" kern="1200" dirty="0">
            <a:solidFill>
              <a:schemeClr val="tx1"/>
            </a:solidFill>
          </a:endParaRPr>
        </a:p>
      </dsp:txBody>
      <dsp:txXfrm>
        <a:off x="65666" y="1448451"/>
        <a:ext cx="830591" cy="76069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75A37A-7A7D-4F10-904A-0CB0DB6CDF2C}" type="datetimeFigureOut">
              <a:rPr lang="en-US" smtClean="0"/>
              <a:t>05/09/17</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30F0FC-38BA-4C56-A6F9-4A3A3FD0CC1E}" type="slidenum">
              <a:rPr lang="en-US" smtClean="0"/>
              <a:t>‹Nr.›</a:t>
            </a:fld>
            <a:endParaRPr lang="en-US"/>
          </a:p>
        </p:txBody>
      </p:sp>
    </p:spTree>
    <p:extLst>
      <p:ext uri="{BB962C8B-B14F-4D97-AF65-F5344CB8AC3E}">
        <p14:creationId xmlns:p14="http://schemas.microsoft.com/office/powerpoint/2010/main" val="207269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a:t>
            </a:fld>
            <a:endParaRPr lang="en-US"/>
          </a:p>
        </p:txBody>
      </p:sp>
    </p:spTree>
    <p:extLst>
      <p:ext uri="{BB962C8B-B14F-4D97-AF65-F5344CB8AC3E}">
        <p14:creationId xmlns:p14="http://schemas.microsoft.com/office/powerpoint/2010/main" val="348566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En español: mi, tu, su,</a:t>
            </a:r>
            <a:r>
              <a:rPr lang="es-MX" baseline="0" noProof="0" dirty="0" smtClean="0"/>
              <a:t> nuestro(a), vuestro(a), más sus formas en plural.</a:t>
            </a:r>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14</a:t>
            </a:fld>
            <a:endParaRPr lang="en-US"/>
          </a:p>
        </p:txBody>
      </p:sp>
    </p:spTree>
    <p:extLst>
      <p:ext uri="{BB962C8B-B14F-4D97-AF65-F5344CB8AC3E}">
        <p14:creationId xmlns:p14="http://schemas.microsoft.com/office/powerpoint/2010/main" val="1616427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200" kern="1200" dirty="0" smtClean="0">
                <a:solidFill>
                  <a:schemeClr val="tx1"/>
                </a:solidFill>
                <a:effectLst/>
                <a:latin typeface="+mn-lt"/>
                <a:ea typeface="+mn-ea"/>
                <a:cs typeface="+mn-cs"/>
              </a:rPr>
              <a:t>Recordar el concepto de “anglicismo de frecuencia”:</a:t>
            </a:r>
            <a:r>
              <a:rPr lang="es-ES"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“Cuando en vez de seleccionar la más apropiada de las ‘correspondencias’ que ofrece el español nos contentamos simplemente con copiar la forma más parecida o, inclusive, la misma del inglés, y cuando dicha forma goza en la lengua anglosajona de uso muy frecuente, se ha creado una anomalía que se difunde a través de toda una versión, haciendo difícil la asimilación y delatando una manera extranjerizante que no se amolda al genio de nuestra lengua. La traducción en consecuencia no fluye con naturalidad, porque hay una influencia extraña que hace sentir sus efectos en todo el texto sin localizarse en ninguna parte: se ha producido un ANGLICISMO DE FRECUENCIA” (Vázquez-Ayora, 102-3).</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s-ES" sz="1200" kern="1200" dirty="0" smtClean="0">
                <a:solidFill>
                  <a:schemeClr val="tx1"/>
                </a:solidFill>
                <a:effectLst/>
                <a:latin typeface="+mn-lt"/>
                <a:ea typeface="+mn-ea"/>
                <a:cs typeface="+mn-cs"/>
              </a:rPr>
              <a:t>La abundancia de posesivos ingleses se pone de manifiesto en el abanico de posibilidades morfológicas “</a:t>
            </a:r>
            <a:r>
              <a:rPr lang="es-ES" sz="1200" kern="1200" dirty="0" err="1" smtClean="0">
                <a:solidFill>
                  <a:schemeClr val="tx1"/>
                </a:solidFill>
                <a:effectLst/>
                <a:latin typeface="+mn-lt"/>
                <a:ea typeface="+mn-ea"/>
                <a:cs typeface="+mn-cs"/>
              </a:rPr>
              <a:t>his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her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its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your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their</a:t>
            </a:r>
            <a:r>
              <a:rPr lang="es-ES" sz="1200" kern="1200" dirty="0" smtClean="0">
                <a:solidFill>
                  <a:schemeClr val="tx1"/>
                </a:solidFill>
                <a:effectLst/>
                <a:latin typeface="+mn-lt"/>
                <a:ea typeface="+mn-ea"/>
                <a:cs typeface="+mn-cs"/>
              </a:rPr>
              <a:t>” frente a la única posibilidad en castellano: “su”. </a:t>
            </a:r>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15</a:t>
            </a:fld>
            <a:endParaRPr lang="en-US"/>
          </a:p>
        </p:txBody>
      </p:sp>
    </p:spTree>
    <p:extLst>
      <p:ext uri="{BB962C8B-B14F-4D97-AF65-F5344CB8AC3E}">
        <p14:creationId xmlns:p14="http://schemas.microsoft.com/office/powerpoint/2010/main" val="1455590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noProof="0" dirty="0" smtClean="0"/>
              <a:t>Estos ejemplos proporcionados</a:t>
            </a:r>
            <a:r>
              <a:rPr lang="es-MX" baseline="0" noProof="0" dirty="0" smtClean="0"/>
              <a:t> por López </a:t>
            </a:r>
            <a:r>
              <a:rPr lang="es-MX" baseline="0" noProof="0" dirty="0" err="1" smtClean="0"/>
              <a:t>Guix</a:t>
            </a:r>
            <a:r>
              <a:rPr lang="es-MX" baseline="0" noProof="0" dirty="0" smtClean="0"/>
              <a:t> y Vázquez Ayora muestran las posibilidades que se tienen al traducir para omitir o cambiar el adjetivo posesivo.</a:t>
            </a:r>
          </a:p>
          <a:p>
            <a:pPr marL="171450" indent="-171450">
              <a:buFont typeface="Arial" panose="020B0604020202020204" pitchFamily="34" charset="0"/>
              <a:buChar char="•"/>
            </a:pPr>
            <a:r>
              <a:rPr lang="es-MX" baseline="0" noProof="0" dirty="0" smtClean="0"/>
              <a:t>COMO EJERCICIO PARA ESTA PARTÍCULA, </a:t>
            </a:r>
          </a:p>
          <a:p>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16</a:t>
            </a:fld>
            <a:endParaRPr lang="en-US"/>
          </a:p>
        </p:txBody>
      </p:sp>
    </p:spTree>
    <p:extLst>
      <p:ext uri="{BB962C8B-B14F-4D97-AF65-F5344CB8AC3E}">
        <p14:creationId xmlns:p14="http://schemas.microsoft.com/office/powerpoint/2010/main" val="1166351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Primero se puede pedir a los estudiantes que identifiquen los adjetivos posesivos, y después que hagan una traducción a la vista, en grupo, para no traducir</a:t>
            </a:r>
            <a:r>
              <a:rPr lang="es-MX" baseline="0" noProof="0" dirty="0" smtClean="0"/>
              <a:t> literalmente.</a:t>
            </a:r>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17</a:t>
            </a:fld>
            <a:endParaRPr lang="en-US"/>
          </a:p>
        </p:txBody>
      </p:sp>
    </p:spTree>
    <p:extLst>
      <p:ext uri="{BB962C8B-B14F-4D97-AF65-F5344CB8AC3E}">
        <p14:creationId xmlns:p14="http://schemas.microsoft.com/office/powerpoint/2010/main" val="2407997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sz="1200" dirty="0" smtClean="0"/>
              <a:t>Los adjetivos en inglés no cambian según el género y el número, y sintácticamente hablando suelen ir antepuestos al sustantivo  (López </a:t>
            </a:r>
            <a:r>
              <a:rPr lang="es-MX" sz="1200" dirty="0" err="1" smtClean="0"/>
              <a:t>Guix</a:t>
            </a:r>
            <a:r>
              <a:rPr lang="es-MX" sz="1200" dirty="0" smtClean="0"/>
              <a:t>, p.101)</a:t>
            </a:r>
          </a:p>
          <a:p>
            <a:pPr marL="0" indent="0">
              <a:buNone/>
            </a:pPr>
            <a:r>
              <a:rPr lang="es-MX" sz="1200" dirty="0" smtClean="0"/>
              <a:t>		A </a:t>
            </a:r>
            <a:r>
              <a:rPr lang="es-MX" sz="1200" dirty="0" err="1" smtClean="0"/>
              <a:t>great</a:t>
            </a:r>
            <a:r>
              <a:rPr lang="es-MX" sz="1200" dirty="0" smtClean="0"/>
              <a:t> idea  /    a </a:t>
            </a:r>
            <a:r>
              <a:rPr lang="es-MX" sz="1200" dirty="0" err="1" smtClean="0"/>
              <a:t>big</a:t>
            </a:r>
            <a:r>
              <a:rPr lang="es-MX" sz="1200" dirty="0" smtClean="0"/>
              <a:t> </a:t>
            </a:r>
            <a:r>
              <a:rPr lang="es-MX" sz="1200" dirty="0" err="1" smtClean="0"/>
              <a:t>dog</a:t>
            </a:r>
            <a:endParaRPr lang="es-MX" sz="1200" dirty="0" smtClean="0"/>
          </a:p>
          <a:p>
            <a:pPr marL="171450" indent="-171450">
              <a:buFont typeface="Arial" panose="020B0604020202020204" pitchFamily="34" charset="0"/>
              <a:buChar char="•"/>
            </a:pPr>
            <a:r>
              <a:rPr lang="es-MX" sz="1200" dirty="0" smtClean="0"/>
              <a:t>En cambio en español, los adjetivos pueden ser femeninos o masculinos y deben estar en concordancia con el sustantivo (gat</a:t>
            </a:r>
            <a:r>
              <a:rPr lang="es-MX" sz="1200" b="1" dirty="0" smtClean="0"/>
              <a:t>a </a:t>
            </a:r>
            <a:r>
              <a:rPr lang="es-MX" sz="1200" dirty="0" smtClean="0"/>
              <a:t>blanc</a:t>
            </a:r>
            <a:r>
              <a:rPr lang="es-MX" sz="1200" b="1" dirty="0" smtClean="0"/>
              <a:t>a</a:t>
            </a:r>
            <a:r>
              <a:rPr lang="es-MX" sz="1200" dirty="0" smtClean="0"/>
              <a:t>), aunque hay excepciones que son invariables, como: analfabeta, influyente, triste, verde, amable, feliz, sutil, etc.</a:t>
            </a: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19</a:t>
            </a:fld>
            <a:endParaRPr lang="en-US"/>
          </a:p>
        </p:txBody>
      </p:sp>
    </p:spTree>
    <p:extLst>
      <p:ext uri="{BB962C8B-B14F-4D97-AF65-F5344CB8AC3E}">
        <p14:creationId xmlns:p14="http://schemas.microsoft.com/office/powerpoint/2010/main" val="959620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sz="1200" dirty="0" smtClean="0"/>
              <a:t>En español los adjetivos marcan el número, es decir, están en singular o en plural (árbol</a:t>
            </a:r>
            <a:r>
              <a:rPr lang="es-MX" sz="1200" b="1" dirty="0" smtClean="0"/>
              <a:t>es </a:t>
            </a:r>
            <a:r>
              <a:rPr lang="es-MX" sz="1200" dirty="0" smtClean="0"/>
              <a:t>seco</a:t>
            </a:r>
            <a:r>
              <a:rPr lang="es-MX" sz="1200" b="1" dirty="0" smtClean="0"/>
              <a:t>s).</a:t>
            </a:r>
          </a:p>
          <a:p>
            <a:pPr marL="171450" indent="-171450">
              <a:buFont typeface="Arial" panose="020B0604020202020204" pitchFamily="34" charset="0"/>
              <a:buChar char="•"/>
            </a:pPr>
            <a:r>
              <a:rPr lang="es-MX" sz="1200" kern="1200" dirty="0" smtClean="0">
                <a:solidFill>
                  <a:schemeClr val="tx1"/>
                </a:solidFill>
                <a:effectLst/>
                <a:latin typeface="+mn-lt"/>
                <a:ea typeface="+mn-ea"/>
                <a:cs typeface="+mn-cs"/>
              </a:rPr>
              <a:t>Otra característica sintáctica del inglés es su facilidad para la adjetivación de sustantivos, lo cual obliga en castellano a la consiguiente elaboración discursiva y a recurrir a la transposición o la modulación</a:t>
            </a:r>
            <a:r>
              <a:rPr lang="es-MX" sz="1200" kern="1200" baseline="0" dirty="0" smtClean="0">
                <a:solidFill>
                  <a:schemeClr val="tx1"/>
                </a:solidFill>
                <a:effectLst/>
                <a:latin typeface="+mn-lt"/>
                <a:ea typeface="+mn-ea"/>
                <a:cs typeface="+mn-cs"/>
              </a:rPr>
              <a:t> (</a:t>
            </a:r>
            <a:r>
              <a:rPr lang="es-ES" sz="1200" b="1" kern="1200" dirty="0" err="1" smtClean="0">
                <a:solidFill>
                  <a:schemeClr val="tx1"/>
                </a:solidFill>
                <a:effectLst/>
                <a:latin typeface="+mn-lt"/>
                <a:ea typeface="+mn-ea"/>
                <a:cs typeface="+mn-cs"/>
              </a:rPr>
              <a:t>Plant</a:t>
            </a:r>
            <a:r>
              <a:rPr lang="es-ES" sz="1200" b="1" kern="1200" dirty="0" smtClean="0">
                <a:solidFill>
                  <a:schemeClr val="tx1"/>
                </a:solidFill>
                <a:effectLst/>
                <a:latin typeface="+mn-lt"/>
                <a:ea typeface="+mn-ea"/>
                <a:cs typeface="+mn-cs"/>
              </a:rPr>
              <a:t> </a:t>
            </a:r>
            <a:r>
              <a:rPr lang="es-ES" sz="1200" b="1" kern="1200" dirty="0" err="1" smtClean="0">
                <a:solidFill>
                  <a:schemeClr val="tx1"/>
                </a:solidFill>
                <a:effectLst/>
                <a:latin typeface="+mn-lt"/>
                <a:ea typeface="+mn-ea"/>
                <a:cs typeface="+mn-cs"/>
              </a:rPr>
              <a:t>disease</a:t>
            </a:r>
            <a:r>
              <a:rPr lang="es-ES" sz="1200" kern="1200" dirty="0" smtClean="0">
                <a:solidFill>
                  <a:schemeClr val="tx1"/>
                </a:solidFill>
                <a:effectLst/>
                <a:latin typeface="+mn-lt"/>
                <a:ea typeface="+mn-ea"/>
                <a:cs typeface="+mn-cs"/>
              </a:rPr>
              <a:t> </a:t>
            </a:r>
            <a:r>
              <a:rPr lang="es-ES" sz="1200" u="sng" kern="1200" dirty="0" smtClean="0">
                <a:solidFill>
                  <a:schemeClr val="tx1"/>
                </a:solidFill>
                <a:effectLst/>
                <a:latin typeface="+mn-lt"/>
                <a:ea typeface="+mn-ea"/>
                <a:cs typeface="+mn-cs"/>
              </a:rPr>
              <a:t>diagnosis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requires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both</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traditional</a:t>
            </a:r>
            <a:r>
              <a:rPr lang="es-ES" sz="1200" kern="1200" dirty="0" smtClean="0">
                <a:solidFill>
                  <a:schemeClr val="tx1"/>
                </a:solidFill>
                <a:effectLst/>
                <a:latin typeface="+mn-lt"/>
                <a:ea typeface="+mn-ea"/>
                <a:cs typeface="+mn-cs"/>
              </a:rPr>
              <a:t> and new </a:t>
            </a:r>
            <a:r>
              <a:rPr lang="es-ES" sz="1200" kern="1200" dirty="0" err="1" smtClean="0">
                <a:solidFill>
                  <a:schemeClr val="tx1"/>
                </a:solidFill>
                <a:effectLst/>
                <a:latin typeface="+mn-lt"/>
                <a:ea typeface="+mn-ea"/>
                <a:cs typeface="+mn-cs"/>
              </a:rPr>
              <a:t>techniques</a:t>
            </a:r>
            <a:r>
              <a:rPr lang="es-ES" sz="1200" kern="1200" dirty="0" smtClean="0">
                <a:solidFill>
                  <a:schemeClr val="tx1"/>
                </a:solidFill>
                <a:effectLst/>
                <a:latin typeface="+mn-lt"/>
                <a:ea typeface="+mn-ea"/>
                <a:cs typeface="+mn-cs"/>
              </a:rPr>
              <a:t> (las dos primeras palabras son sustantivos que funcionan como adjetivos)</a:t>
            </a:r>
            <a:r>
              <a:rPr lang="es-MX" sz="1200" kern="1200" dirty="0" smtClean="0">
                <a:solidFill>
                  <a:schemeClr val="tx1"/>
                </a:solidFill>
                <a:effectLst/>
                <a:latin typeface="+mn-lt"/>
                <a:ea typeface="+mn-ea"/>
                <a:cs typeface="+mn-cs"/>
              </a:rPr>
              <a:t>.</a:t>
            </a:r>
            <a:r>
              <a:rPr lang="es-MX" sz="1200" kern="1200" baseline="0" dirty="0" smtClean="0">
                <a:solidFill>
                  <a:schemeClr val="tx1"/>
                </a:solidFill>
                <a:effectLst/>
                <a:latin typeface="+mn-lt"/>
                <a:ea typeface="+mn-ea"/>
                <a:cs typeface="+mn-cs"/>
              </a:rPr>
              <a:t> </a:t>
            </a:r>
            <a:r>
              <a:rPr lang="es-ES" sz="1200" kern="1200" dirty="0" smtClean="0">
                <a:solidFill>
                  <a:schemeClr val="tx1"/>
                </a:solidFill>
                <a:effectLst/>
                <a:latin typeface="+mn-lt"/>
                <a:ea typeface="+mn-ea"/>
                <a:cs typeface="+mn-cs"/>
              </a:rPr>
              <a:t>Otro ejemplo de la facilidad del inglés para la adjetivación es su capacidad de composición recurriendo a los guiones, especialmente frecuente en la terminología técnica:</a:t>
            </a:r>
            <a:r>
              <a:rPr lang="es-MX"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forward-looking system. </a:t>
            </a:r>
            <a:r>
              <a:rPr lang="en-US" sz="1200" kern="1200" dirty="0" err="1" smtClean="0">
                <a:solidFill>
                  <a:schemeClr val="tx1"/>
                </a:solidFill>
                <a:effectLst/>
                <a:latin typeface="+mn-lt"/>
                <a:ea typeface="+mn-ea"/>
                <a:cs typeface="+mn-cs"/>
              </a:rPr>
              <a:t>Además</a:t>
            </a:r>
            <a:r>
              <a:rPr lang="en-US" sz="1200" kern="1200" dirty="0" smtClean="0">
                <a:solidFill>
                  <a:schemeClr val="tx1"/>
                </a:solidFill>
                <a:effectLst/>
                <a:latin typeface="+mn-lt"/>
                <a:ea typeface="+mn-ea"/>
                <a:cs typeface="+mn-cs"/>
              </a:rPr>
              <a:t> l</a:t>
            </a:r>
            <a:r>
              <a:rPr lang="es-ES" sz="1200" kern="1200" dirty="0" smtClean="0">
                <a:solidFill>
                  <a:schemeClr val="tx1"/>
                </a:solidFill>
                <a:effectLst/>
                <a:latin typeface="+mn-lt"/>
                <a:ea typeface="+mn-ea"/>
                <a:cs typeface="+mn-cs"/>
              </a:rPr>
              <a:t>a capacidad </a:t>
            </a:r>
            <a:r>
              <a:rPr lang="es-ES" sz="1200" kern="1200" dirty="0" err="1" smtClean="0">
                <a:solidFill>
                  <a:schemeClr val="tx1"/>
                </a:solidFill>
                <a:effectLst/>
                <a:latin typeface="+mn-lt"/>
                <a:ea typeface="+mn-ea"/>
                <a:cs typeface="+mn-cs"/>
              </a:rPr>
              <a:t>adjetivadora</a:t>
            </a:r>
            <a:r>
              <a:rPr lang="es-ES" sz="1200" kern="1200" dirty="0" smtClean="0">
                <a:solidFill>
                  <a:schemeClr val="tx1"/>
                </a:solidFill>
                <a:effectLst/>
                <a:latin typeface="+mn-lt"/>
                <a:ea typeface="+mn-ea"/>
                <a:cs typeface="+mn-cs"/>
              </a:rPr>
              <a:t> del inglés se refuerza con el uso de sufijos (-</a:t>
            </a:r>
            <a:r>
              <a:rPr lang="es-ES" sz="1200" kern="1200" dirty="0" err="1" smtClean="0">
                <a:solidFill>
                  <a:schemeClr val="tx1"/>
                </a:solidFill>
                <a:effectLst/>
                <a:latin typeface="+mn-lt"/>
                <a:ea typeface="+mn-ea"/>
                <a:cs typeface="+mn-cs"/>
              </a:rPr>
              <a:t>able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ible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ul</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less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ly</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like</a:t>
            </a:r>
            <a:r>
              <a:rPr lang="es-ES" sz="1200" kern="1200" dirty="0" smtClean="0">
                <a:solidFill>
                  <a:schemeClr val="tx1"/>
                </a:solidFill>
                <a:effectLst/>
                <a:latin typeface="+mn-lt"/>
                <a:ea typeface="+mn-ea"/>
                <a:cs typeface="+mn-cs"/>
              </a:rPr>
              <a:t>, -y, -</a:t>
            </a:r>
            <a:r>
              <a:rPr lang="es-ES" sz="1200" kern="1200" dirty="0" err="1" smtClean="0">
                <a:solidFill>
                  <a:schemeClr val="tx1"/>
                </a:solidFill>
                <a:effectLst/>
                <a:latin typeface="+mn-lt"/>
                <a:ea typeface="+mn-ea"/>
                <a:cs typeface="+mn-cs"/>
              </a:rPr>
              <a:t>ish</a:t>
            </a:r>
            <a:r>
              <a:rPr lang="es-ES" sz="1200" kern="1200" dirty="0" smtClean="0">
                <a:solidFill>
                  <a:schemeClr val="tx1"/>
                </a:solidFill>
                <a:effectLst/>
                <a:latin typeface="+mn-lt"/>
                <a:ea typeface="+mn-ea"/>
                <a:cs typeface="+mn-cs"/>
              </a:rPr>
              <a:t>) que permiten con toda naturalidad la creación de nuevas palabras, incluso a partir de nombres propios o marcas comerciales</a:t>
            </a:r>
            <a:r>
              <a:rPr lang="es-ES" sz="1200" kern="1200" baseline="0" dirty="0" smtClean="0">
                <a:solidFill>
                  <a:schemeClr val="tx1"/>
                </a:solidFill>
                <a:effectLst/>
                <a:latin typeface="+mn-lt"/>
                <a:ea typeface="+mn-ea"/>
                <a:cs typeface="+mn-cs"/>
              </a:rPr>
              <a:t>.</a:t>
            </a:r>
            <a:endParaRPr lang="es-MX"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s-MX" sz="1200" dirty="0" smtClean="0"/>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20</a:t>
            </a:fld>
            <a:endParaRPr lang="en-US"/>
          </a:p>
        </p:txBody>
      </p:sp>
    </p:spTree>
    <p:extLst>
      <p:ext uri="{BB962C8B-B14F-4D97-AF65-F5344CB8AC3E}">
        <p14:creationId xmlns:p14="http://schemas.microsoft.com/office/powerpoint/2010/main" val="4239180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kern="1200" dirty="0" smtClean="0">
                <a:solidFill>
                  <a:schemeClr val="tx1"/>
                </a:solidFill>
                <a:effectLst/>
                <a:latin typeface="+mn-lt"/>
                <a:ea typeface="+mn-ea"/>
                <a:cs typeface="+mn-cs"/>
              </a:rPr>
              <a:t>Además está presente la diferencia en el orden. En inglés los adjetivos son antepuestos al sustantivo (</a:t>
            </a:r>
            <a:r>
              <a:rPr lang="es-ES_tradnl" sz="1200" i="1" kern="1200" dirty="0" smtClean="0">
                <a:solidFill>
                  <a:schemeClr val="tx1"/>
                </a:solidFill>
                <a:effectLst/>
                <a:latin typeface="+mn-lt"/>
                <a:ea typeface="+mn-ea"/>
                <a:cs typeface="+mn-cs"/>
              </a:rPr>
              <a:t>a </a:t>
            </a:r>
            <a:r>
              <a:rPr lang="es-ES_tradnl" sz="1200" i="1" kern="1200" dirty="0" err="1" smtClean="0">
                <a:solidFill>
                  <a:schemeClr val="tx1"/>
                </a:solidFill>
                <a:effectLst/>
                <a:latin typeface="+mn-lt"/>
                <a:ea typeface="+mn-ea"/>
                <a:cs typeface="+mn-cs"/>
              </a:rPr>
              <a:t>black</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dog</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 “un perro negro”), y esta predisposición suele ocasionar calcos sintácticos en las traducciones, pues aunque los adjetivos calificativos en español pueden preceder o seguir al sustantivo, las normas para elegir una u otra opción son diferentes.</a:t>
            </a:r>
            <a:endParaRPr lang="es-MX"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s-ES_tradnl" sz="1200" kern="1200" dirty="0" smtClean="0">
                <a:solidFill>
                  <a:schemeClr val="tx1"/>
                </a:solidFill>
                <a:effectLst/>
                <a:latin typeface="+mn-lt"/>
                <a:ea typeface="+mn-ea"/>
                <a:cs typeface="+mn-cs"/>
              </a:rPr>
              <a:t>Vázquez-Ayora (p. 128) señala que si el adjetivo está pospuesto al sustantivo, entonces tiene un valor definitorio, intelectual, lógico y determinado,</a:t>
            </a:r>
            <a:r>
              <a:rPr lang="es-ES_tradnl" sz="1200" kern="1200" baseline="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por ejemplo: “la casa blanca”</a:t>
            </a:r>
            <a:r>
              <a:rPr lang="es-ES_tradnl" sz="1200" kern="1200" baseline="0" dirty="0" smtClean="0">
                <a:solidFill>
                  <a:schemeClr val="tx1"/>
                </a:solidFill>
                <a:effectLst/>
                <a:latin typeface="+mn-lt"/>
                <a:ea typeface="+mn-ea"/>
                <a:cs typeface="+mn-cs"/>
              </a:rPr>
              <a:t> (p. 128)</a:t>
            </a:r>
            <a:r>
              <a:rPr lang="es-ES_tradnl" sz="1200" kern="1200" dirty="0" smtClean="0">
                <a:solidFill>
                  <a:schemeClr val="tx1"/>
                </a:solidFill>
                <a:effectLst/>
                <a:latin typeface="+mn-lt"/>
                <a:ea typeface="+mn-ea"/>
                <a:cs typeface="+mn-cs"/>
              </a:rPr>
              <a:t>. En cambio cuando se antepone al sustantivo el adjetivo es “evocador y afectivo”; se emplea así cuando quiere resaltarse la cualidad por encima del sustantivo. Más que de naturaleza lógica, su uso es estilístico (“la blanca casa”); “de ahí que la lengua literaria tienda a anteponer el epíteto”.</a:t>
            </a:r>
          </a:p>
          <a:p>
            <a:pPr marL="171450" indent="-171450">
              <a:buFont typeface="Arial" panose="020B0604020202020204" pitchFamily="34" charset="0"/>
              <a:buChar char="•"/>
            </a:pPr>
            <a:r>
              <a:rPr lang="es-ES_tradnl" sz="1200" kern="1200" dirty="0" smtClean="0">
                <a:solidFill>
                  <a:schemeClr val="tx1"/>
                </a:solidFill>
                <a:effectLst/>
                <a:latin typeface="+mn-lt"/>
                <a:ea typeface="+mn-ea"/>
                <a:cs typeface="+mn-cs"/>
              </a:rPr>
              <a:t>Además,</a:t>
            </a:r>
            <a:r>
              <a:rPr lang="es-ES_tradnl" sz="1200" kern="1200" baseline="0" dirty="0" smtClean="0">
                <a:solidFill>
                  <a:schemeClr val="tx1"/>
                </a:solidFill>
                <a:effectLst/>
                <a:latin typeface="+mn-lt"/>
                <a:ea typeface="+mn-ea"/>
                <a:cs typeface="+mn-cs"/>
              </a:rPr>
              <a:t> la anteposición del adjetivo puede añadir ironía a la frase “¡Bonito lío has provocado!”; hay adjetivos que siempre se usan antepuestos, en frases como “rara vez, mala suerte, libre albedrío; en cambio en otros casos se emplean después del sustantivo: “tecnología vanguardista”, “pista segura”, etc. Como se puede ver, son lo que conocemos como “frases hechas”.</a:t>
            </a:r>
            <a:endParaRPr lang="es-MX"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21</a:t>
            </a:fld>
            <a:endParaRPr lang="en-US"/>
          </a:p>
        </p:txBody>
      </p:sp>
    </p:spTree>
    <p:extLst>
      <p:ext uri="{BB962C8B-B14F-4D97-AF65-F5344CB8AC3E}">
        <p14:creationId xmlns:p14="http://schemas.microsoft.com/office/powerpoint/2010/main" val="398172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Este ejercicio se puede realizar durante clase, o dejarse de tarea</a:t>
            </a:r>
            <a:r>
              <a:rPr lang="es-MX" baseline="0" noProof="0" dirty="0" smtClean="0"/>
              <a:t> para comentarlo en una sesión posterior.</a:t>
            </a:r>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23</a:t>
            </a:fld>
            <a:endParaRPr lang="en-US"/>
          </a:p>
        </p:txBody>
      </p:sp>
    </p:spTree>
    <p:extLst>
      <p:ext uri="{BB962C8B-B14F-4D97-AF65-F5344CB8AC3E}">
        <p14:creationId xmlns:p14="http://schemas.microsoft.com/office/powerpoint/2010/main" val="1562915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24</a:t>
            </a:fld>
            <a:endParaRPr lang="en-US"/>
          </a:p>
        </p:txBody>
      </p:sp>
    </p:spTree>
    <p:extLst>
      <p:ext uri="{BB962C8B-B14F-4D97-AF65-F5344CB8AC3E}">
        <p14:creationId xmlns:p14="http://schemas.microsoft.com/office/powerpoint/2010/main" val="2507675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Se</a:t>
            </a:r>
            <a:r>
              <a:rPr lang="en-US" baseline="0" dirty="0" smtClean="0"/>
              <a:t> </a:t>
            </a:r>
            <a:r>
              <a:rPr lang="en-US" baseline="0" dirty="0" err="1" smtClean="0"/>
              <a:t>pueden</a:t>
            </a:r>
            <a:r>
              <a:rPr lang="en-US" baseline="0" dirty="0" smtClean="0"/>
              <a:t> </a:t>
            </a:r>
            <a:r>
              <a:rPr lang="en-US" baseline="0" dirty="0" err="1" smtClean="0"/>
              <a:t>comentar</a:t>
            </a:r>
            <a:r>
              <a:rPr lang="en-US" baseline="0" dirty="0" smtClean="0"/>
              <a:t> con los </a:t>
            </a:r>
            <a:r>
              <a:rPr lang="en-US" baseline="0" dirty="0" err="1" smtClean="0"/>
              <a:t>estudiantes</a:t>
            </a:r>
            <a:r>
              <a:rPr lang="en-US" baseline="0" dirty="0" smtClean="0"/>
              <a:t> </a:t>
            </a:r>
            <a:r>
              <a:rPr lang="en-US" baseline="0" dirty="0" err="1" smtClean="0"/>
              <a:t>las</a:t>
            </a:r>
            <a:r>
              <a:rPr lang="en-US" baseline="0" dirty="0" smtClean="0"/>
              <a:t> </a:t>
            </a:r>
            <a:r>
              <a:rPr lang="en-US" baseline="0" dirty="0" err="1" smtClean="0"/>
              <a:t>siguientes</a:t>
            </a:r>
            <a:r>
              <a:rPr lang="en-US" baseline="0" dirty="0" smtClean="0"/>
              <a:t> </a:t>
            </a:r>
            <a:r>
              <a:rPr lang="en-US" baseline="0" dirty="0" err="1" smtClean="0"/>
              <a:t>reflexiones</a:t>
            </a:r>
            <a:r>
              <a:rPr lang="en-US" baseline="0" dirty="0" smtClean="0"/>
              <a:t> de </a:t>
            </a:r>
            <a:r>
              <a:rPr lang="en-US" baseline="0" dirty="0" err="1" smtClean="0"/>
              <a:t>Lópex</a:t>
            </a:r>
            <a:r>
              <a:rPr lang="en-US" baseline="0" dirty="0" smtClean="0"/>
              <a:t> </a:t>
            </a:r>
            <a:r>
              <a:rPr lang="en-US" baseline="0" dirty="0" err="1" smtClean="0"/>
              <a:t>Guix</a:t>
            </a:r>
            <a:r>
              <a:rPr lang="en-US" baseline="0" dirty="0" smtClean="0"/>
              <a:t> (pp.119-120):</a:t>
            </a:r>
          </a:p>
          <a:p>
            <a:endParaRPr lang="en-US" baseline="0" dirty="0" smtClean="0"/>
          </a:p>
          <a:p>
            <a:pPr lvl="0"/>
            <a:r>
              <a:rPr lang="es-MX" sz="1200" kern="1200" dirty="0" smtClean="0">
                <a:solidFill>
                  <a:schemeClr val="tx1"/>
                </a:solidFill>
                <a:effectLst/>
                <a:latin typeface="+mn-lt"/>
                <a:ea typeface="+mn-ea"/>
                <a:cs typeface="+mn-cs"/>
              </a:rPr>
              <a:t>“Quizá la diferencia más evidente entre las dos lenguas en este caso es la profusión de adverbios acabados en “—</a:t>
            </a:r>
            <a:r>
              <a:rPr lang="es-MX" sz="1200" kern="1200" dirty="0" err="1" smtClean="0">
                <a:solidFill>
                  <a:schemeClr val="tx1"/>
                </a:solidFill>
                <a:effectLst/>
                <a:latin typeface="+mn-lt"/>
                <a:ea typeface="+mn-ea"/>
                <a:cs typeface="+mn-cs"/>
              </a:rPr>
              <a:t>ly</a:t>
            </a:r>
            <a:r>
              <a:rPr lang="es-MX" sz="1200" kern="1200" dirty="0" smtClean="0">
                <a:solidFill>
                  <a:schemeClr val="tx1"/>
                </a:solidFill>
                <a:effectLst/>
                <a:latin typeface="+mn-lt"/>
                <a:ea typeface="+mn-ea"/>
                <a:cs typeface="+mn-cs"/>
              </a:rPr>
              <a:t>”, que la flexibilidad del inglés permite utilizar y crear con gran facilidad y frecuencia, al añadir este sufijo a adjetivos, participios y otras palabras”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 :</a:t>
            </a:r>
          </a:p>
          <a:p>
            <a:r>
              <a:rPr lang="es-MX"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smtClean="0">
                <a:solidFill>
                  <a:schemeClr val="tx1"/>
                </a:solidFill>
              </a:rPr>
              <a:t>“Originally</a:t>
            </a:r>
            <a:r>
              <a:rPr lang="en-US" b="1" dirty="0" smtClean="0">
                <a:solidFill>
                  <a:schemeClr val="tx1"/>
                </a:solidFill>
              </a:rPr>
              <a:t> the property of the king of Sardinia, </a:t>
            </a:r>
            <a:r>
              <a:rPr lang="en-US" b="1" u="sng" dirty="0" smtClean="0">
                <a:solidFill>
                  <a:schemeClr val="tx1"/>
                </a:solidFill>
              </a:rPr>
              <a:t>tragically</a:t>
            </a:r>
            <a:r>
              <a:rPr lang="en-US" b="1" dirty="0" smtClean="0">
                <a:solidFill>
                  <a:schemeClr val="tx1"/>
                </a:solidFill>
              </a:rPr>
              <a:t>, it was </a:t>
            </a:r>
            <a:r>
              <a:rPr lang="en-US" b="1" u="sng" dirty="0" smtClean="0">
                <a:solidFill>
                  <a:schemeClr val="tx1"/>
                </a:solidFill>
              </a:rPr>
              <a:t>badly</a:t>
            </a:r>
            <a:r>
              <a:rPr lang="en-US" b="1" dirty="0" smtClean="0">
                <a:solidFill>
                  <a:schemeClr val="tx1"/>
                </a:solidFill>
              </a:rPr>
              <a:t> packed and </a:t>
            </a:r>
            <a:r>
              <a:rPr lang="en-US" b="1" u="sng" dirty="0" smtClean="0">
                <a:solidFill>
                  <a:schemeClr val="tx1"/>
                </a:solidFill>
              </a:rPr>
              <a:t>severely</a:t>
            </a:r>
            <a:r>
              <a:rPr lang="en-US" b="1" dirty="0" smtClean="0">
                <a:solidFill>
                  <a:schemeClr val="tx1"/>
                </a:solidFill>
              </a:rPr>
              <a:t> damaged during transportation”.</a:t>
            </a:r>
            <a:endParaRPr lang="es-MX" dirty="0" smtClean="0">
              <a:solidFill>
                <a:schemeClr val="tx1"/>
              </a:solidFill>
            </a:endParaRPr>
          </a:p>
          <a:p>
            <a:r>
              <a:rPr lang="es-MX" dirty="0" smtClean="0">
                <a:effectLst/>
              </a:rPr>
              <a:t/>
            </a:r>
            <a:br>
              <a:rPr lang="es-MX" dirty="0" smtClean="0">
                <a:effectLst/>
              </a:rPr>
            </a:br>
            <a:r>
              <a:rPr lang="es-MX" sz="1200" kern="1200" dirty="0" smtClean="0">
                <a:solidFill>
                  <a:schemeClr val="tx1"/>
                </a:solidFill>
                <a:effectLst/>
                <a:latin typeface="+mn-lt"/>
                <a:ea typeface="+mn-ea"/>
                <a:cs typeface="+mn-cs"/>
              </a:rPr>
              <a:t>En castellano, la derivación en “—mente” </a:t>
            </a:r>
            <a:r>
              <a:rPr lang="es-MX" sz="1200" u="sng" kern="1200" dirty="0" smtClean="0">
                <a:solidFill>
                  <a:schemeClr val="tx1"/>
                </a:solidFill>
                <a:effectLst/>
                <a:latin typeface="+mn-lt"/>
                <a:ea typeface="+mn-ea"/>
                <a:cs typeface="+mn-cs"/>
              </a:rPr>
              <a:t>también es posible, y perfectamente correcta</a:t>
            </a:r>
            <a:r>
              <a:rPr lang="es-MX" sz="1200" kern="1200" dirty="0" smtClean="0">
                <a:solidFill>
                  <a:schemeClr val="tx1"/>
                </a:solidFill>
                <a:effectLst/>
                <a:latin typeface="+mn-lt"/>
                <a:ea typeface="+mn-ea"/>
                <a:cs typeface="+mn-cs"/>
              </a:rPr>
              <a:t>, pero su utilización es MUCHO MÁS moderada. La SOLUCIÓN ante este problema es hacer transposiciones de adverbios por verbos, sustantivos, adjetivos U OPTAR por locuciones adverbiales; por ejemplo, al traducir la oración anterior se pueden utilizar dos locuciones adverbiales y dos adjetivos: </a:t>
            </a:r>
          </a:p>
          <a:p>
            <a:endParaRPr lang="es-MX" sz="1200" kern="1200" dirty="0" smtClean="0">
              <a:solidFill>
                <a:schemeClr val="tx1"/>
              </a:solidFill>
              <a:effectLst/>
              <a:latin typeface="+mn-lt"/>
              <a:ea typeface="+mn-ea"/>
              <a:cs typeface="+mn-cs"/>
            </a:endParaRPr>
          </a:p>
          <a:p>
            <a:r>
              <a:rPr lang="es-MX" sz="1200" b="1" kern="1200" dirty="0" smtClean="0">
                <a:solidFill>
                  <a:schemeClr val="tx1"/>
                </a:solidFill>
                <a:effectLst/>
                <a:latin typeface="+mn-lt"/>
                <a:ea typeface="+mn-ea"/>
                <a:cs typeface="+mn-cs"/>
              </a:rPr>
              <a:t>Perteneció </a:t>
            </a:r>
            <a:r>
              <a:rPr lang="es-MX" sz="1200" b="1" u="sng" kern="1200" dirty="0" smtClean="0">
                <a:solidFill>
                  <a:schemeClr val="tx1"/>
                </a:solidFill>
                <a:effectLst/>
                <a:latin typeface="+mn-lt"/>
                <a:ea typeface="+mn-ea"/>
                <a:cs typeface="+mn-cs"/>
              </a:rPr>
              <a:t>en un principio</a:t>
            </a:r>
            <a:r>
              <a:rPr lang="es-MX" sz="1200" b="1" kern="1200" dirty="0" smtClean="0">
                <a:solidFill>
                  <a:schemeClr val="tx1"/>
                </a:solidFill>
                <a:effectLst/>
                <a:latin typeface="+mn-lt"/>
                <a:ea typeface="+mn-ea"/>
                <a:cs typeface="+mn-cs"/>
              </a:rPr>
              <a:t> al rey de Cerdeña; </a:t>
            </a:r>
            <a:r>
              <a:rPr lang="es-MX" sz="1200" b="1" u="sng" kern="1200" dirty="0" smtClean="0">
                <a:solidFill>
                  <a:schemeClr val="tx1"/>
                </a:solidFill>
                <a:effectLst/>
                <a:latin typeface="+mn-lt"/>
                <a:ea typeface="+mn-ea"/>
                <a:cs typeface="+mn-cs"/>
              </a:rPr>
              <a:t>por desgracia</a:t>
            </a:r>
            <a:r>
              <a:rPr lang="es-MX" sz="1200" b="1" kern="1200" dirty="0" smtClean="0">
                <a:solidFill>
                  <a:schemeClr val="tx1"/>
                </a:solidFill>
                <a:effectLst/>
                <a:latin typeface="+mn-lt"/>
                <a:ea typeface="+mn-ea"/>
                <a:cs typeface="+mn-cs"/>
              </a:rPr>
              <a:t> fue </a:t>
            </a:r>
            <a:r>
              <a:rPr lang="es-MX" sz="1200" b="1" u="sng" kern="1200" dirty="0" smtClean="0">
                <a:solidFill>
                  <a:schemeClr val="tx1"/>
                </a:solidFill>
                <a:effectLst/>
                <a:latin typeface="+mn-lt"/>
                <a:ea typeface="+mn-ea"/>
                <a:cs typeface="+mn-cs"/>
              </a:rPr>
              <a:t>mal</a:t>
            </a:r>
            <a:r>
              <a:rPr lang="es-MX" sz="1200" b="1" kern="1200" dirty="0" smtClean="0">
                <a:solidFill>
                  <a:schemeClr val="tx1"/>
                </a:solidFill>
                <a:effectLst/>
                <a:latin typeface="+mn-lt"/>
                <a:ea typeface="+mn-ea"/>
                <a:cs typeface="+mn-cs"/>
              </a:rPr>
              <a:t> embalado y sufrió </a:t>
            </a:r>
            <a:r>
              <a:rPr lang="es-MX" sz="1200" b="1" u="sng" kern="1200" dirty="0" smtClean="0">
                <a:solidFill>
                  <a:schemeClr val="tx1"/>
                </a:solidFill>
                <a:effectLst/>
                <a:latin typeface="+mn-lt"/>
                <a:ea typeface="+mn-ea"/>
                <a:cs typeface="+mn-cs"/>
              </a:rPr>
              <a:t>graves</a:t>
            </a:r>
            <a:r>
              <a:rPr lang="es-MX" sz="1200" b="1" kern="1200" dirty="0" smtClean="0">
                <a:solidFill>
                  <a:schemeClr val="tx1"/>
                </a:solidFill>
                <a:effectLst/>
                <a:latin typeface="+mn-lt"/>
                <a:ea typeface="+mn-ea"/>
                <a:cs typeface="+mn-cs"/>
              </a:rPr>
              <a:t> desperfectos durante su traslado”.</a:t>
            </a:r>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25</a:t>
            </a:fld>
            <a:endParaRPr lang="en-US"/>
          </a:p>
        </p:txBody>
      </p:sp>
    </p:spTree>
    <p:extLst>
      <p:ext uri="{BB962C8B-B14F-4D97-AF65-F5344CB8AC3E}">
        <p14:creationId xmlns:p14="http://schemas.microsoft.com/office/powerpoint/2010/main" val="27445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dirty="0" smtClean="0"/>
              <a:t>Manuel Seco, en su libro </a:t>
            </a:r>
            <a:r>
              <a:rPr lang="es-ES_tradnl" sz="1200" i="1" dirty="0" smtClean="0"/>
              <a:t>Gramática esencial del español</a:t>
            </a:r>
            <a:r>
              <a:rPr lang="es-ES_tradnl" sz="1200" dirty="0" smtClean="0"/>
              <a:t>, menciona que los artículos entran en la categoría de los </a:t>
            </a:r>
            <a:r>
              <a:rPr lang="es-ES_tradnl" sz="1200" i="1" dirty="0" smtClean="0"/>
              <a:t>adjuntos</a:t>
            </a:r>
            <a:r>
              <a:rPr lang="es-ES_tradnl" sz="1200" dirty="0" smtClean="0"/>
              <a:t> (junto con los adjetivos y los adverbios), los cuales cuando acompañan al sustantivo ajustan su forma “al género y número de los acompañados; esta acomodación se llama </a:t>
            </a:r>
            <a:r>
              <a:rPr lang="es-ES_tradnl" sz="1200" i="1" dirty="0" smtClean="0"/>
              <a:t>concordancia</a:t>
            </a:r>
            <a:r>
              <a:rPr lang="es-ES_tradnl" sz="1200" dirty="0" smtClean="0"/>
              <a:t>” (</a:t>
            </a:r>
            <a:r>
              <a:rPr lang="es-MX" sz="1200" dirty="0" smtClean="0"/>
              <a:t>p. 254).</a:t>
            </a:r>
            <a:endParaRPr lang="en-US" sz="1200" dirty="0" smtClean="0"/>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5</a:t>
            </a:fld>
            <a:endParaRPr lang="en-US"/>
          </a:p>
        </p:txBody>
      </p:sp>
    </p:spTree>
    <p:extLst>
      <p:ext uri="{BB962C8B-B14F-4D97-AF65-F5344CB8AC3E}">
        <p14:creationId xmlns:p14="http://schemas.microsoft.com/office/powerpoint/2010/main" val="1286836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26</a:t>
            </a:fld>
            <a:endParaRPr lang="en-US"/>
          </a:p>
        </p:txBody>
      </p:sp>
    </p:spTree>
    <p:extLst>
      <p:ext uri="{BB962C8B-B14F-4D97-AF65-F5344CB8AC3E}">
        <p14:creationId xmlns:p14="http://schemas.microsoft.com/office/powerpoint/2010/main" val="1804680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noProof="0" dirty="0" smtClean="0"/>
              <a:t>Este es uno</a:t>
            </a:r>
            <a:r>
              <a:rPr lang="es-MX" baseline="0" noProof="0" dirty="0" smtClean="0"/>
              <a:t> de los aspectos más complejos del contraste entre lenguas, y sería aquí imposible hacer una descripción exhaustiva de los casos de diferencias de uso entre el inglés y el español, por lo que se presentan solamente algunos casos que pueden servir de reflexión para los estudiantes de traducción.</a:t>
            </a:r>
            <a:endParaRPr lang="es-MX" noProof="0" dirty="0" smtClean="0"/>
          </a:p>
          <a:p>
            <a:pPr marL="171450" indent="-171450">
              <a:buFont typeface="Arial" panose="020B0604020202020204" pitchFamily="34" charset="0"/>
              <a:buChar char="•"/>
            </a:pPr>
            <a:r>
              <a:rPr lang="es-MX" noProof="0" dirty="0" smtClean="0"/>
              <a:t>Puede retomarse en clase una definición de lo que es un verbo: “El verbo es la clase de palabra</a:t>
            </a:r>
            <a:r>
              <a:rPr lang="es-MX" baseline="0" noProof="0" dirty="0" smtClean="0"/>
              <a:t> que expresa acciones, actitudes, cambios, movimientos de seres o cosas. Siempre se refiere a las actividades que realizan o padecen las personas o animales, así como a las situaciones o estados en que éstos se encuentran, los cambios que sufren los objetos, las manifestaciones de diversos fenómenos de la naturaleza” (Munguía, p. 74).</a:t>
            </a:r>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27</a:t>
            </a:fld>
            <a:endParaRPr lang="en-US"/>
          </a:p>
        </p:txBody>
      </p:sp>
    </p:spTree>
    <p:extLst>
      <p:ext uri="{BB962C8B-B14F-4D97-AF65-F5344CB8AC3E}">
        <p14:creationId xmlns:p14="http://schemas.microsoft.com/office/powerpoint/2010/main" val="12721920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dirty="0" smtClean="0"/>
              <a:t> […] En inglés por ejemplo la segunda persona del verbo no está marcada por lo que se refiere al número, el género o el nivel de familiaridad, lo cual obliga al traductor a interpretar y especificar lo que el original […]” da por entendido</a:t>
            </a:r>
            <a:r>
              <a:rPr lang="es-MX" baseline="0" dirty="0" smtClean="0"/>
              <a:t> </a:t>
            </a:r>
            <a:r>
              <a:rPr lang="es-MX" sz="1200" dirty="0" smtClean="0"/>
              <a:t>(López </a:t>
            </a:r>
            <a:r>
              <a:rPr lang="es-MX" sz="1200" dirty="0" err="1" smtClean="0"/>
              <a:t>Guix</a:t>
            </a:r>
            <a:r>
              <a:rPr lang="es-MX" sz="1200" dirty="0" smtClean="0"/>
              <a:t>, p.123)</a:t>
            </a:r>
            <a:r>
              <a:rPr lang="en-US" sz="1200" dirty="0" smtClean="0"/>
              <a: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dirty="0" smtClean="0"/>
              <a:t>Según García </a:t>
            </a:r>
            <a:r>
              <a:rPr lang="es-MX" sz="1200" dirty="0" err="1" smtClean="0"/>
              <a:t>Yebra</a:t>
            </a:r>
            <a:r>
              <a:rPr lang="es-MX" sz="1200" dirty="0" smtClean="0"/>
              <a:t>, “se llama tiempo (verbal) al momento en que transcurre la acción o se sitúa el estado que se expresa en el significado léxico del verbo” (II, p.146)</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200" dirty="0" smtClean="0"/>
              <a:t>El mismo autor señala que </a:t>
            </a:r>
            <a:r>
              <a:rPr lang="es-ES" sz="1200" b="1" u="sng" dirty="0" smtClean="0"/>
              <a:t>existen discrepancias en el uso de los tiempos verbales entre las lenguas, y tanto los recursos de las lenguas, como el empleo de sus capacidades expresivas, suelen ser dispares</a:t>
            </a:r>
            <a:r>
              <a:rPr lang="es-ES" sz="1200" dirty="0" smtClean="0"/>
              <a:t>.  </a:t>
            </a:r>
            <a:r>
              <a:rPr lang="en-GB" sz="1200" dirty="0" smtClean="0"/>
              <a:t>Ibid., p. 147.</a:t>
            </a:r>
            <a:endParaRPr lang="es-MX" sz="120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s-MX"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28</a:t>
            </a:fld>
            <a:endParaRPr lang="en-US"/>
          </a:p>
        </p:txBody>
      </p:sp>
    </p:spTree>
    <p:extLst>
      <p:ext uri="{BB962C8B-B14F-4D97-AF65-F5344CB8AC3E}">
        <p14:creationId xmlns:p14="http://schemas.microsoft.com/office/powerpoint/2010/main" val="2130916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El uso del pretérito imperfecto en español, según menciona Manuel Seco, permite narrar los hechos mientras ocurren (</a:t>
            </a:r>
            <a:r>
              <a:rPr lang="en-US" sz="1200" kern="1200" dirty="0" err="1" smtClean="0">
                <a:solidFill>
                  <a:schemeClr val="tx1"/>
                </a:solidFill>
                <a:effectLst/>
                <a:latin typeface="+mn-lt"/>
                <a:ea typeface="+mn-ea"/>
                <a:cs typeface="+mn-cs"/>
              </a:rPr>
              <a:t>Seco</a:t>
            </a:r>
            <a:r>
              <a:rPr lang="en-US" sz="1200" kern="1200" dirty="0" smtClean="0">
                <a:solidFill>
                  <a:schemeClr val="tx1"/>
                </a:solidFill>
                <a:effectLst/>
                <a:latin typeface="+mn-lt"/>
                <a:ea typeface="+mn-ea"/>
                <a:cs typeface="+mn-cs"/>
              </a:rPr>
              <a:t>, p. 269)</a:t>
            </a:r>
            <a:r>
              <a:rPr lang="es-ES" sz="1200" kern="1200" dirty="0" smtClean="0">
                <a:solidFill>
                  <a:schemeClr val="tx1"/>
                </a:solidFill>
                <a:effectLst/>
                <a:latin typeface="+mn-lt"/>
                <a:ea typeface="+mn-ea"/>
                <a:cs typeface="+mn-cs"/>
              </a:rPr>
              <a:t>. En español, si se utiliza el tiempo pretérito, el hecho se presenta como consumado; por eso se prefiere el imperfecto en la narración, para lograr el enlace de los acontecimientos. Pero el inglés no tiene este tiempo verbal. Para lograr esto mismo, el inglés utiliza el </a:t>
            </a:r>
            <a:r>
              <a:rPr lang="es-ES" sz="1200" i="1" kern="1200" dirty="0" err="1" smtClean="0">
                <a:solidFill>
                  <a:schemeClr val="tx1"/>
                </a:solidFill>
                <a:effectLst/>
                <a:latin typeface="+mn-lt"/>
                <a:ea typeface="+mn-ea"/>
                <a:cs typeface="+mn-cs"/>
              </a:rPr>
              <a:t>past</a:t>
            </a:r>
            <a:r>
              <a:rPr lang="es-ES" sz="1200" i="1" kern="1200" dirty="0" smtClean="0">
                <a:solidFill>
                  <a:schemeClr val="tx1"/>
                </a:solidFill>
                <a:effectLst/>
                <a:latin typeface="+mn-lt"/>
                <a:ea typeface="+mn-ea"/>
                <a:cs typeface="+mn-cs"/>
              </a:rPr>
              <a:t> </a:t>
            </a:r>
            <a:r>
              <a:rPr lang="es-ES" sz="1200" i="1" kern="1200" dirty="0" err="1" smtClean="0">
                <a:solidFill>
                  <a:schemeClr val="tx1"/>
                </a:solidFill>
                <a:effectLst/>
                <a:latin typeface="+mn-lt"/>
                <a:ea typeface="+mn-ea"/>
                <a:cs typeface="+mn-cs"/>
              </a:rPr>
              <a:t>continuous</a:t>
            </a:r>
            <a:r>
              <a:rPr lang="es-ES" sz="1200" kern="1200" dirty="0" smtClean="0">
                <a:solidFill>
                  <a:schemeClr val="tx1"/>
                </a:solidFill>
                <a:effectLst/>
                <a:latin typeface="+mn-lt"/>
                <a:ea typeface="+mn-ea"/>
                <a:cs typeface="+mn-cs"/>
              </a:rPr>
              <a:t> y el </a:t>
            </a:r>
            <a:r>
              <a:rPr lang="es-ES" sz="1200" i="1" kern="1200" dirty="0" smtClean="0">
                <a:solidFill>
                  <a:schemeClr val="tx1"/>
                </a:solidFill>
                <a:effectLst/>
                <a:latin typeface="+mn-lt"/>
                <a:ea typeface="+mn-ea"/>
                <a:cs typeface="+mn-cs"/>
              </a:rPr>
              <a:t>simple </a:t>
            </a:r>
            <a:r>
              <a:rPr lang="es-ES" sz="1200" i="1" kern="1200" dirty="0" err="1" smtClean="0">
                <a:solidFill>
                  <a:schemeClr val="tx1"/>
                </a:solidFill>
                <a:effectLst/>
                <a:latin typeface="+mn-lt"/>
                <a:ea typeface="+mn-ea"/>
                <a:cs typeface="+mn-cs"/>
              </a:rPr>
              <a:t>past</a:t>
            </a:r>
            <a:r>
              <a:rPr lang="es-ES" sz="1200" i="1" kern="1200" dirty="0" smtClean="0">
                <a:solidFill>
                  <a:schemeClr val="tx1"/>
                </a:solidFill>
                <a:effectLst/>
                <a:latin typeface="+mn-lt"/>
                <a:ea typeface="+mn-ea"/>
                <a:cs typeface="+mn-cs"/>
              </a:rPr>
              <a:t>,</a:t>
            </a:r>
            <a:r>
              <a:rPr lang="es-ES" sz="1200" kern="1200" dirty="0" smtClean="0">
                <a:solidFill>
                  <a:schemeClr val="tx1"/>
                </a:solidFill>
                <a:effectLst/>
                <a:latin typeface="+mn-lt"/>
                <a:ea typeface="+mn-ea"/>
                <a:cs typeface="+mn-cs"/>
              </a:rPr>
              <a:t> que permiten hablar de una situación continuada en el pasado.</a:t>
            </a:r>
            <a:endParaRPr lang="es-MX"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3130F0FC-38BA-4C56-A6F9-4A3A3FD0CC1E}" type="slidenum">
              <a:rPr lang="en-US" smtClean="0"/>
              <a:t>29</a:t>
            </a:fld>
            <a:endParaRPr lang="en-US"/>
          </a:p>
        </p:txBody>
      </p:sp>
    </p:spTree>
    <p:extLst>
      <p:ext uri="{BB962C8B-B14F-4D97-AF65-F5344CB8AC3E}">
        <p14:creationId xmlns:p14="http://schemas.microsoft.com/office/powerpoint/2010/main" val="39678764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smtClean="0">
                <a:solidFill>
                  <a:schemeClr val="tx1"/>
                </a:solidFill>
                <a:effectLst/>
                <a:latin typeface="+mn-lt"/>
                <a:ea typeface="+mn-ea"/>
                <a:cs typeface="+mn-cs"/>
              </a:rPr>
              <a:t>Para hacer peticiones, informar de planes inmediatos y solicitar información sobre algo que sucede en ese momento, en español suele utilizarse el tiempo presente, el cual “expone el hecho como ocurriendo en el momento en que hablamos”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Seco</a:t>
            </a:r>
            <a:r>
              <a:rPr lang="en-US" sz="1200" kern="1200" dirty="0" smtClean="0">
                <a:solidFill>
                  <a:schemeClr val="tx1"/>
                </a:solidFill>
                <a:effectLst/>
                <a:latin typeface="+mn-lt"/>
                <a:ea typeface="+mn-ea"/>
                <a:cs typeface="+mn-cs"/>
              </a:rPr>
              <a:t>, p. 267)</a:t>
            </a:r>
            <a:r>
              <a:rPr lang="es-ES" sz="1200" kern="1200" dirty="0" smtClean="0">
                <a:solidFill>
                  <a:schemeClr val="tx1"/>
                </a:solidFill>
                <a:effectLst/>
                <a:latin typeface="+mn-lt"/>
                <a:ea typeface="+mn-ea"/>
                <a:cs typeface="+mn-cs"/>
              </a:rPr>
              <a:t>. El inglés suele hacer uso del </a:t>
            </a:r>
            <a:r>
              <a:rPr lang="es-ES" sz="1200" i="1" kern="1200" dirty="0" err="1" smtClean="0">
                <a:solidFill>
                  <a:schemeClr val="tx1"/>
                </a:solidFill>
                <a:effectLst/>
                <a:latin typeface="+mn-lt"/>
                <a:ea typeface="+mn-ea"/>
                <a:cs typeface="+mn-cs"/>
              </a:rPr>
              <a:t>present</a:t>
            </a:r>
            <a:r>
              <a:rPr lang="es-ES" sz="1200" i="1" kern="1200" dirty="0" smtClean="0">
                <a:solidFill>
                  <a:schemeClr val="tx1"/>
                </a:solidFill>
                <a:effectLst/>
                <a:latin typeface="+mn-lt"/>
                <a:ea typeface="+mn-ea"/>
                <a:cs typeface="+mn-cs"/>
              </a:rPr>
              <a:t> </a:t>
            </a:r>
            <a:r>
              <a:rPr lang="es-ES" sz="1200" i="1" kern="1200" dirty="0" err="1" smtClean="0">
                <a:solidFill>
                  <a:schemeClr val="tx1"/>
                </a:solidFill>
                <a:effectLst/>
                <a:latin typeface="+mn-lt"/>
                <a:ea typeface="+mn-ea"/>
                <a:cs typeface="+mn-cs"/>
              </a:rPr>
              <a:t>continuous</a:t>
            </a:r>
            <a:r>
              <a:rPr lang="es-ES" sz="1200" i="1" kern="1200" dirty="0" smtClean="0">
                <a:solidFill>
                  <a:schemeClr val="tx1"/>
                </a:solidFill>
                <a:effectLst/>
                <a:latin typeface="+mn-lt"/>
                <a:ea typeface="+mn-ea"/>
                <a:cs typeface="+mn-cs"/>
              </a:rPr>
              <a:t> </a:t>
            </a:r>
            <a:r>
              <a:rPr lang="es-ES" sz="1200" kern="1200" dirty="0" smtClean="0">
                <a:solidFill>
                  <a:schemeClr val="tx1"/>
                </a:solidFill>
                <a:effectLst/>
                <a:latin typeface="+mn-lt"/>
                <a:ea typeface="+mn-ea"/>
                <a:cs typeface="+mn-cs"/>
              </a:rPr>
              <a:t>para hablar de algo que sucede en ese instante y del </a:t>
            </a:r>
            <a:r>
              <a:rPr lang="es-ES" sz="1200" i="1" kern="1200" dirty="0" smtClean="0">
                <a:solidFill>
                  <a:schemeClr val="tx1"/>
                </a:solidFill>
                <a:effectLst/>
                <a:latin typeface="+mn-lt"/>
                <a:ea typeface="+mn-ea"/>
                <a:cs typeface="+mn-cs"/>
              </a:rPr>
              <a:t>simple </a:t>
            </a:r>
            <a:r>
              <a:rPr lang="es-ES" sz="1200" i="1" kern="1200" dirty="0" err="1" smtClean="0">
                <a:solidFill>
                  <a:schemeClr val="tx1"/>
                </a:solidFill>
                <a:effectLst/>
                <a:latin typeface="+mn-lt"/>
                <a:ea typeface="+mn-ea"/>
                <a:cs typeface="+mn-cs"/>
              </a:rPr>
              <a:t>future</a:t>
            </a:r>
            <a:r>
              <a:rPr lang="es-ES" sz="1200" kern="1200" dirty="0" smtClean="0">
                <a:solidFill>
                  <a:schemeClr val="tx1"/>
                </a:solidFill>
                <a:effectLst/>
                <a:latin typeface="+mn-lt"/>
                <a:ea typeface="+mn-ea"/>
                <a:cs typeface="+mn-cs"/>
              </a:rPr>
              <a:t> para manifestar un plan y para hacer una petición cortésmente.</a:t>
            </a:r>
            <a:endParaRPr lang="es-MX" sz="1200" kern="1200" dirty="0" smtClean="0">
              <a:solidFill>
                <a:schemeClr val="tx1"/>
              </a:solidFill>
              <a:effectLst/>
              <a:latin typeface="+mn-lt"/>
              <a:ea typeface="+mn-ea"/>
              <a:cs typeface="+mn-cs"/>
            </a:endParaRPr>
          </a:p>
          <a:p>
            <a:endParaRPr lang="es-MX"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31</a:t>
            </a:fld>
            <a:endParaRPr lang="en-US"/>
          </a:p>
        </p:txBody>
      </p:sp>
    </p:spTree>
    <p:extLst>
      <p:ext uri="{BB962C8B-B14F-4D97-AF65-F5344CB8AC3E}">
        <p14:creationId xmlns:p14="http://schemas.microsoft.com/office/powerpoint/2010/main" val="37949118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Se usan en inglés los tiempos futuro y condicional en oraciones subordinadas después de un antecedente hipotético, mientras que el español utiliza una forma subjuntiva</a:t>
            </a:r>
            <a:r>
              <a:rPr lang="es-ES" sz="1200" kern="1200" baseline="0" dirty="0" smtClean="0">
                <a:solidFill>
                  <a:schemeClr val="tx1"/>
                </a:solidFill>
                <a:effectLst/>
                <a:latin typeface="+mn-lt"/>
                <a:ea typeface="+mn-ea"/>
                <a:cs typeface="+mn-cs"/>
              </a:rPr>
              <a:t> (López </a:t>
            </a:r>
            <a:r>
              <a:rPr lang="es-ES" sz="1200" kern="1200" baseline="0" dirty="0" err="1" smtClean="0">
                <a:solidFill>
                  <a:schemeClr val="tx1"/>
                </a:solidFill>
                <a:effectLst/>
                <a:latin typeface="+mn-lt"/>
                <a:ea typeface="+mn-ea"/>
                <a:cs typeface="+mn-cs"/>
              </a:rPr>
              <a:t>Guix</a:t>
            </a:r>
            <a:r>
              <a:rPr lang="es-ES" sz="1200" kern="1200" baseline="0" dirty="0" smtClean="0">
                <a:solidFill>
                  <a:schemeClr val="tx1"/>
                </a:solidFill>
                <a:effectLst/>
                <a:latin typeface="+mn-lt"/>
                <a:ea typeface="+mn-ea"/>
                <a:cs typeface="+mn-cs"/>
              </a:rPr>
              <a:t>, p.124). Estos dos ejemplos de López </a:t>
            </a:r>
            <a:r>
              <a:rPr lang="es-ES" sz="1200" kern="1200" baseline="0" dirty="0" err="1" smtClean="0">
                <a:solidFill>
                  <a:schemeClr val="tx1"/>
                </a:solidFill>
                <a:effectLst/>
                <a:latin typeface="+mn-lt"/>
                <a:ea typeface="+mn-ea"/>
                <a:cs typeface="+mn-cs"/>
              </a:rPr>
              <a:t>Guix</a:t>
            </a:r>
            <a:r>
              <a:rPr lang="es-ES" sz="1200" kern="1200" baseline="0" dirty="0" smtClean="0">
                <a:solidFill>
                  <a:schemeClr val="tx1"/>
                </a:solidFill>
                <a:effectLst/>
                <a:latin typeface="+mn-lt"/>
                <a:ea typeface="+mn-ea"/>
                <a:cs typeface="+mn-cs"/>
              </a:rPr>
              <a:t>, lo ponen de manifiesto.</a:t>
            </a:r>
            <a:endParaRPr lang="es-MX"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32</a:t>
            </a:fld>
            <a:endParaRPr lang="en-US"/>
          </a:p>
        </p:txBody>
      </p:sp>
    </p:spTree>
    <p:extLst>
      <p:ext uri="{BB962C8B-B14F-4D97-AF65-F5344CB8AC3E}">
        <p14:creationId xmlns:p14="http://schemas.microsoft.com/office/powerpoint/2010/main" val="22602521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mn-lt"/>
                <a:ea typeface="+mn-ea"/>
                <a:cs typeface="+mn-cs"/>
              </a:rPr>
              <a:t>La lengua española tiene natural preferencia por la voz activa, lo que no significa que no use la pasiva, sólo que lo hace en menor proporción. Por el contrario, el inglés muestra una tendencia mayor al uso de la voz pasiva, sobre todo en textos informativos (artículos científicos, noticias, etcétera), aunque esta preferencia se puede encontrar también en textos literarios. Estas diferencias, señala Vázquez-Ayora, provienen de la predisposición del inglés a referirse a los hechos, destacando al objeto por encima del sujeto</a:t>
            </a:r>
            <a:r>
              <a:rPr lang="es-ES_tradnl"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 108).</a:t>
            </a: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33</a:t>
            </a:fld>
            <a:endParaRPr lang="en-US"/>
          </a:p>
        </p:txBody>
      </p:sp>
    </p:spTree>
    <p:extLst>
      <p:ext uri="{BB962C8B-B14F-4D97-AF65-F5344CB8AC3E}">
        <p14:creationId xmlns:p14="http://schemas.microsoft.com/office/powerpoint/2010/main" val="3644837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noProof="0" dirty="0" smtClean="0"/>
              <a:t>Posibles traducciones:</a:t>
            </a:r>
          </a:p>
          <a:p>
            <a:pPr marL="171450" indent="-171450">
              <a:buFont typeface="Arial" panose="020B0604020202020204" pitchFamily="34" charset="0"/>
              <a:buChar char="•"/>
            </a:pPr>
            <a:r>
              <a:rPr lang="es-MX" noProof="0" dirty="0" smtClean="0"/>
              <a:t>¿De</a:t>
            </a:r>
            <a:r>
              <a:rPr lang="es-MX" baseline="0" noProof="0" dirty="0" smtClean="0"/>
              <a:t> qué te ríes?</a:t>
            </a:r>
          </a:p>
          <a:p>
            <a:pPr marL="171450" indent="-171450">
              <a:buFont typeface="Arial" panose="020B0604020202020204" pitchFamily="34" charset="0"/>
              <a:buChar char="•"/>
            </a:pPr>
            <a:r>
              <a:rPr lang="es-MX" baseline="0" noProof="0" dirty="0" smtClean="0"/>
              <a:t>Le escribo para presentarme como el editor del volumen anterior.</a:t>
            </a:r>
          </a:p>
          <a:p>
            <a:pPr marL="171450" indent="-171450">
              <a:buFont typeface="Arial" panose="020B0604020202020204" pitchFamily="34" charset="0"/>
              <a:buChar char="•"/>
            </a:pPr>
            <a:r>
              <a:rPr lang="es-MX" baseline="0" noProof="0" dirty="0" smtClean="0"/>
              <a:t>En cuanto termine esta carta me cuentas lo que sucedió.</a:t>
            </a:r>
          </a:p>
          <a:p>
            <a:pPr marL="171450" indent="-171450">
              <a:buFont typeface="Arial" panose="020B0604020202020204" pitchFamily="34" charset="0"/>
              <a:buChar char="•"/>
            </a:pPr>
            <a:r>
              <a:rPr lang="es-MX" baseline="0" noProof="0" dirty="0" smtClean="0"/>
              <a:t>¿Quiere que se lo envuelva?</a:t>
            </a:r>
          </a:p>
          <a:p>
            <a:pPr marL="171450" indent="-171450">
              <a:buFont typeface="Arial" panose="020B0604020202020204" pitchFamily="34" charset="0"/>
              <a:buChar char="•"/>
            </a:pPr>
            <a:r>
              <a:rPr lang="es-MX" baseline="0" noProof="0" dirty="0" smtClean="0"/>
              <a:t>Por favor, no le digas nada a Mark sobre mi aprecio por él.</a:t>
            </a:r>
          </a:p>
          <a:p>
            <a:pPr marL="171450" indent="-171450">
              <a:buFont typeface="Arial" panose="020B0604020202020204" pitchFamily="34" charset="0"/>
              <a:buChar char="•"/>
            </a:pPr>
            <a:r>
              <a:rPr lang="es-MX" baseline="0" noProof="0" dirty="0" smtClean="0"/>
              <a:t>Con el deseo de viajar a Londres de inmediato, pero sin dinero para el boleto del tren, decidió pedir un aventón.</a:t>
            </a:r>
          </a:p>
          <a:p>
            <a:pPr marL="171450" indent="-171450">
              <a:buFont typeface="Arial" panose="020B0604020202020204" pitchFamily="34" charset="0"/>
              <a:buChar char="•"/>
            </a:pPr>
            <a:r>
              <a:rPr lang="es-MX" baseline="0" noProof="0" dirty="0" smtClean="0"/>
              <a:t>Este año se han abierto cinco nuevas salas de cine.</a:t>
            </a:r>
          </a:p>
          <a:p>
            <a:pPr marL="171450" indent="-171450">
              <a:buFont typeface="Arial" panose="020B0604020202020204" pitchFamily="34" charset="0"/>
              <a:buChar char="•"/>
            </a:pPr>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35</a:t>
            </a:fld>
            <a:endParaRPr lang="en-US"/>
          </a:p>
        </p:txBody>
      </p:sp>
    </p:spTree>
    <p:extLst>
      <p:ext uri="{BB962C8B-B14F-4D97-AF65-F5344CB8AC3E}">
        <p14:creationId xmlns:p14="http://schemas.microsoft.com/office/powerpoint/2010/main" val="23374020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Se propone la siguiente actividad para los</a:t>
            </a:r>
            <a:r>
              <a:rPr lang="es-MX" baseline="0" noProof="0" dirty="0" smtClean="0"/>
              <a:t> estudiantes, quienes pueden beneficiarse de hacer análisis de traducciones hechas por traductores profesionales:</a:t>
            </a:r>
          </a:p>
          <a:p>
            <a:pPr marL="171450" indent="-171450">
              <a:buFont typeface="Arial" panose="020B0604020202020204" pitchFamily="34" charset="0"/>
              <a:buChar char="•"/>
            </a:pPr>
            <a:r>
              <a:rPr lang="es-MX" sz="1200" dirty="0" smtClean="0"/>
              <a:t>Realiza un el análisis contrastivo de un texto en inglés y su traducción al español. Pueden ser un texto literario, un artículo científico, un texto periodístico, o una película.</a:t>
            </a:r>
          </a:p>
          <a:p>
            <a:pPr marL="171450" indent="-171450">
              <a:buFont typeface="Arial" panose="020B0604020202020204" pitchFamily="34" charset="0"/>
              <a:buChar char="•"/>
            </a:pPr>
            <a:r>
              <a:rPr lang="es-MX" sz="1200" dirty="0" smtClean="0"/>
              <a:t>El objetivo es identificar los elementos morfológicos aquí comentados (artículos, pronombres personales, adjetivos posesivos, adjetivos, adverbios y tiempos verbales), y documentar y discutir su traducción al español.</a:t>
            </a:r>
          </a:p>
          <a:p>
            <a:pPr marL="0" indent="0">
              <a:buFont typeface="Arial" panose="020B0604020202020204" pitchFamily="34" charset="0"/>
              <a:buNone/>
            </a:pPr>
            <a:r>
              <a:rPr lang="es-MX" sz="1200" dirty="0" smtClean="0"/>
              <a:t>El profesor puede decidir el formato para presentarlo;</a:t>
            </a:r>
            <a:r>
              <a:rPr lang="es-MX" sz="1200" baseline="0" dirty="0" smtClean="0"/>
              <a:t> puede ser individual o en parejas, y podría presentarse por escrito o frente al grupo, los hallazgos más importantes.</a:t>
            </a:r>
            <a:endParaRPr lang="es-MX" sz="1200" dirty="0" smtClean="0"/>
          </a:p>
          <a:p>
            <a:endParaRPr lang="es-MX" baseline="0" noProof="0" dirty="0" smtClean="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36</a:t>
            </a:fld>
            <a:endParaRPr lang="en-US"/>
          </a:p>
        </p:txBody>
      </p:sp>
    </p:spTree>
    <p:extLst>
      <p:ext uri="{BB962C8B-B14F-4D97-AF65-F5344CB8AC3E}">
        <p14:creationId xmlns:p14="http://schemas.microsoft.com/office/powerpoint/2010/main" val="3475026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Se anexan en la bibliografía las fuentes que sirvieron para</a:t>
            </a:r>
            <a:r>
              <a:rPr lang="es-MX" baseline="0" noProof="0" dirty="0" smtClean="0"/>
              <a:t> elaborar este material didáctico, mismas que se recomiendan para ahondar en el estudio e investigación sobre estos temas.</a:t>
            </a:r>
            <a:endParaRPr lang="es-MX" noProof="0"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37</a:t>
            </a:fld>
            <a:endParaRPr lang="en-US"/>
          </a:p>
        </p:txBody>
      </p:sp>
    </p:spTree>
    <p:extLst>
      <p:ext uri="{BB962C8B-B14F-4D97-AF65-F5344CB8AC3E}">
        <p14:creationId xmlns:p14="http://schemas.microsoft.com/office/powerpoint/2010/main" val="416442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kern="1200" dirty="0" smtClean="0">
                <a:solidFill>
                  <a:schemeClr val="tx1"/>
                </a:solidFill>
                <a:effectLst/>
                <a:latin typeface="+mn-lt"/>
                <a:ea typeface="+mn-ea"/>
                <a:cs typeface="+mn-cs"/>
              </a:rPr>
              <a:t>En español, el artículo definido (“el”, “la”, “las”, “lo” y “los” ) cambia su forma según el sustantivo que acompaña (“el gato”, “los gatos”, “los niños”). El artículo indefinido puede ser: “un”, “una”, “unos” y “unas” y también varía en función del sustantivo. Por otra parte, en inglés la elección del artículo (definido: </a:t>
            </a:r>
            <a:r>
              <a:rPr lang="es-ES_tradnl" sz="1200" i="1" kern="1200" dirty="0" err="1" smtClean="0">
                <a:solidFill>
                  <a:schemeClr val="tx1"/>
                </a:solidFill>
                <a:effectLst/>
                <a:latin typeface="+mn-lt"/>
                <a:ea typeface="+mn-ea"/>
                <a:cs typeface="+mn-cs"/>
              </a:rPr>
              <a:t>the</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indefinido: </a:t>
            </a:r>
            <a:r>
              <a:rPr lang="es-ES_tradnl" sz="1200" i="1" kern="1200" dirty="0" smtClean="0">
                <a:solidFill>
                  <a:schemeClr val="tx1"/>
                </a:solidFill>
                <a:effectLst/>
                <a:latin typeface="+mn-lt"/>
                <a:ea typeface="+mn-ea"/>
                <a:cs typeface="+mn-cs"/>
              </a:rPr>
              <a:t>a, </a:t>
            </a:r>
            <a:r>
              <a:rPr lang="es-ES_tradnl" sz="1200" i="1" kern="1200" dirty="0" err="1" smtClean="0">
                <a:solidFill>
                  <a:schemeClr val="tx1"/>
                </a:solidFill>
                <a:effectLst/>
                <a:latin typeface="+mn-lt"/>
                <a:ea typeface="+mn-ea"/>
                <a:cs typeface="+mn-cs"/>
              </a:rPr>
              <a:t>an</a:t>
            </a:r>
            <a:r>
              <a:rPr lang="es-ES_tradnl" sz="1200" kern="1200" dirty="0" smtClean="0">
                <a:solidFill>
                  <a:schemeClr val="tx1"/>
                </a:solidFill>
                <a:effectLst/>
                <a:latin typeface="+mn-lt"/>
                <a:ea typeface="+mn-ea"/>
                <a:cs typeface="+mn-cs"/>
              </a:rPr>
              <a:t>) no se ve afectada por el género del sustantivo, aunque en ocasiones sí por el número (</a:t>
            </a:r>
            <a:r>
              <a:rPr lang="es-ES_tradnl" sz="1200" i="1" kern="1200" dirty="0" err="1" smtClean="0">
                <a:solidFill>
                  <a:schemeClr val="tx1"/>
                </a:solidFill>
                <a:effectLst/>
                <a:latin typeface="+mn-lt"/>
                <a:ea typeface="+mn-ea"/>
                <a:cs typeface="+mn-cs"/>
              </a:rPr>
              <a:t>the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child</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the</a:t>
            </a:r>
            <a:r>
              <a:rPr lang="es-ES_tradnl" sz="1200" i="1" kern="1200" dirty="0" smtClean="0">
                <a:solidFill>
                  <a:schemeClr val="tx1"/>
                </a:solidFill>
                <a:effectLst/>
                <a:latin typeface="+mn-lt"/>
                <a:ea typeface="+mn-ea"/>
                <a:cs typeface="+mn-cs"/>
              </a:rPr>
              <a:t> </a:t>
            </a:r>
            <a:r>
              <a:rPr lang="es-ES_tradnl" sz="1200" i="1" kern="1200" dirty="0" err="1" smtClean="0">
                <a:solidFill>
                  <a:schemeClr val="tx1"/>
                </a:solidFill>
                <a:effectLst/>
                <a:latin typeface="+mn-lt"/>
                <a:ea typeface="+mn-ea"/>
                <a:cs typeface="+mn-cs"/>
              </a:rPr>
              <a:t>children</a:t>
            </a:r>
            <a:r>
              <a:rPr lang="es-ES_tradnl" sz="1200" i="1" kern="1200" dirty="0" smtClean="0">
                <a:solidFill>
                  <a:schemeClr val="tx1"/>
                </a:solidFill>
                <a:effectLst/>
                <a:latin typeface="+mn-lt"/>
                <a:ea typeface="+mn-ea"/>
                <a:cs typeface="+mn-cs"/>
              </a:rPr>
              <a:t>, a </a:t>
            </a:r>
            <a:r>
              <a:rPr lang="es-ES_tradnl" sz="1200" i="1" kern="1200" dirty="0" err="1" smtClean="0">
                <a:solidFill>
                  <a:schemeClr val="tx1"/>
                </a:solidFill>
                <a:effectLst/>
                <a:latin typeface="+mn-lt"/>
                <a:ea typeface="+mn-ea"/>
                <a:cs typeface="+mn-cs"/>
              </a:rPr>
              <a:t>child</a:t>
            </a:r>
            <a:r>
              <a:rPr lang="es-ES_tradnl" sz="1200" i="1" kern="1200" dirty="0" smtClean="0">
                <a:solidFill>
                  <a:schemeClr val="tx1"/>
                </a:solidFill>
                <a:effectLst/>
                <a:latin typeface="+mn-lt"/>
                <a:ea typeface="+mn-ea"/>
                <a:cs typeface="+mn-cs"/>
              </a:rPr>
              <a:t>, </a:t>
            </a:r>
            <a:r>
              <a:rPr lang="es-ES_tradnl" sz="1200" kern="1200" dirty="0" smtClean="0">
                <a:solidFill>
                  <a:schemeClr val="tx1"/>
                </a:solidFill>
                <a:effectLst/>
                <a:latin typeface="+mn-lt"/>
                <a:ea typeface="+mn-ea"/>
                <a:cs typeface="+mn-cs"/>
              </a:rPr>
              <a:t>pero no </a:t>
            </a:r>
            <a:r>
              <a:rPr lang="es-ES_tradnl" sz="1200" i="1" strike="sngStrike" kern="1200" dirty="0" smtClean="0">
                <a:solidFill>
                  <a:schemeClr val="tx1"/>
                </a:solidFill>
                <a:effectLst/>
                <a:latin typeface="+mn-lt"/>
                <a:ea typeface="+mn-ea"/>
                <a:cs typeface="+mn-cs"/>
              </a:rPr>
              <a:t>a </a:t>
            </a:r>
            <a:r>
              <a:rPr lang="es-ES_tradnl" sz="1200" i="1" strike="sngStrike" kern="1200" dirty="0" err="1" smtClean="0">
                <a:solidFill>
                  <a:schemeClr val="tx1"/>
                </a:solidFill>
                <a:effectLst/>
                <a:latin typeface="+mn-lt"/>
                <a:ea typeface="+mn-ea"/>
                <a:cs typeface="+mn-cs"/>
              </a:rPr>
              <a:t>children</a:t>
            </a:r>
            <a:r>
              <a:rPr lang="es-ES_tradnl" sz="1200" i="1" kern="1200" dirty="0" smtClean="0">
                <a:solidFill>
                  <a:schemeClr val="tx1"/>
                </a:solidFill>
                <a:effectLst/>
                <a:latin typeface="+mn-lt"/>
                <a:ea typeface="+mn-ea"/>
                <a:cs typeface="+mn-cs"/>
              </a:rPr>
              <a:t>)</a:t>
            </a:r>
            <a:r>
              <a:rPr lang="es-ES_tradn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6</a:t>
            </a:fld>
            <a:endParaRPr lang="en-US"/>
          </a:p>
        </p:txBody>
      </p:sp>
    </p:spTree>
    <p:extLst>
      <p:ext uri="{BB962C8B-B14F-4D97-AF65-F5344CB8AC3E}">
        <p14:creationId xmlns:p14="http://schemas.microsoft.com/office/powerpoint/2010/main" val="3180696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7</a:t>
            </a:fld>
            <a:endParaRPr lang="en-US"/>
          </a:p>
        </p:txBody>
      </p:sp>
    </p:spTree>
    <p:extLst>
      <p:ext uri="{BB962C8B-B14F-4D97-AF65-F5344CB8AC3E}">
        <p14:creationId xmlns:p14="http://schemas.microsoft.com/office/powerpoint/2010/main" val="3958656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8</a:t>
            </a:fld>
            <a:endParaRPr lang="en-US"/>
          </a:p>
        </p:txBody>
      </p:sp>
    </p:spTree>
    <p:extLst>
      <p:ext uri="{BB962C8B-B14F-4D97-AF65-F5344CB8AC3E}">
        <p14:creationId xmlns:p14="http://schemas.microsoft.com/office/powerpoint/2010/main" val="3578762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smtClean="0"/>
              <a:t>El</a:t>
            </a:r>
            <a:r>
              <a:rPr lang="es-MX" baseline="0" noProof="0" dirty="0" smtClean="0"/>
              <a:t> profesor puede pedir a los estudiantes que indiquen qué sucedió en los 5 ejemplos, y aprovechar para comentar las traducciones que se hicieron.</a:t>
            </a:r>
          </a:p>
          <a:p>
            <a:r>
              <a:rPr lang="es-MX" baseline="0" noProof="0" dirty="0" smtClean="0"/>
              <a:t> Por ejemplo, en el número uno, tenemos que “a </a:t>
            </a:r>
            <a:r>
              <a:rPr lang="es-MX" baseline="0" noProof="0" dirty="0" err="1" smtClean="0"/>
              <a:t>poet</a:t>
            </a:r>
            <a:r>
              <a:rPr lang="es-MX" baseline="0" noProof="0" dirty="0" smtClean="0"/>
              <a:t>”, con artículo indefinido, se tradujo como “el poeta” que tiene un artículo definido; por otro lado, el sustantivo “</a:t>
            </a:r>
            <a:r>
              <a:rPr lang="es-MX" baseline="0" noProof="0" dirty="0" err="1" smtClean="0"/>
              <a:t>talent</a:t>
            </a:r>
            <a:r>
              <a:rPr lang="es-MX" baseline="0" noProof="0" dirty="0" smtClean="0"/>
              <a:t>”, sin artículo, quedó igual en español. </a:t>
            </a:r>
          </a:p>
          <a:p>
            <a:endParaRPr lang="en-US" baseline="0" dirty="0" smtClean="0"/>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9</a:t>
            </a:fld>
            <a:endParaRPr lang="en-US"/>
          </a:p>
        </p:txBody>
      </p:sp>
    </p:spTree>
    <p:extLst>
      <p:ext uri="{BB962C8B-B14F-4D97-AF65-F5344CB8AC3E}">
        <p14:creationId xmlns:p14="http://schemas.microsoft.com/office/powerpoint/2010/main" val="795901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err="1" smtClean="0"/>
              <a:t>Posibles</a:t>
            </a:r>
            <a:r>
              <a:rPr lang="en-US" dirty="0" smtClean="0"/>
              <a:t> </a:t>
            </a:r>
            <a:r>
              <a:rPr lang="en-US" dirty="0" err="1" smtClean="0"/>
              <a:t>traducciones</a:t>
            </a:r>
            <a:r>
              <a:rPr lang="en-US" dirty="0" smtClean="0"/>
              <a:t>:</a:t>
            </a:r>
          </a:p>
          <a:p>
            <a:endParaRPr lang="en-US" dirty="0" smtClean="0"/>
          </a:p>
          <a:p>
            <a:r>
              <a:rPr lang="es-ES" sz="1200" kern="1200" dirty="0" smtClean="0">
                <a:solidFill>
                  <a:schemeClr val="tx1"/>
                </a:solidFill>
                <a:effectLst/>
                <a:latin typeface="+mn-lt"/>
                <a:ea typeface="+mn-ea"/>
                <a:cs typeface="+mn-cs"/>
              </a:rPr>
              <a:t>El cielo lo ha querido de otra manera.</a:t>
            </a:r>
            <a:endParaRPr lang="en-U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De haber sido inglesa, habría esperado de él que tocara el órgano los domingos y la ayudara a poner mermelada en tarros.</a:t>
            </a:r>
            <a:endParaRPr lang="en-U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La creencia en la inmortalidad y la resurrección física fue un elemento central en la religión egipcia, tanto en la adoración del sol de las primeras épocas como en el posterior culto a Osiris.</a:t>
            </a:r>
          </a:p>
          <a:p>
            <a:endParaRPr lang="es-E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Cuánto le gustaba la escuela después de las vacaciones.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10</a:t>
            </a:fld>
            <a:endParaRPr lang="en-US"/>
          </a:p>
        </p:txBody>
      </p:sp>
    </p:spTree>
    <p:extLst>
      <p:ext uri="{BB962C8B-B14F-4D97-AF65-F5344CB8AC3E}">
        <p14:creationId xmlns:p14="http://schemas.microsoft.com/office/powerpoint/2010/main" val="3873921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noProof="0" dirty="0" smtClean="0"/>
              <a:t>Recordar</a:t>
            </a:r>
            <a:r>
              <a:rPr lang="es-MX" baseline="0" noProof="0" dirty="0" smtClean="0"/>
              <a:t> que los pronombres personales (yo, tú, él, ella, nosotros(as), vosotros(as), ustedes, ellos(as)) pertenecen a los llamados “referentes” porque nos remiten a personas o sujetos que fueron ya mencionados con anterioridad en el enunciado o en el texto en cuestión, y tienen la función de sustituir al nombre; por ejemplo, “</a:t>
            </a:r>
            <a:r>
              <a:rPr lang="es-MX" u="sng" baseline="0" noProof="0" dirty="0" smtClean="0"/>
              <a:t>ella</a:t>
            </a:r>
            <a:r>
              <a:rPr lang="es-MX" baseline="0" noProof="0" dirty="0" smtClean="0"/>
              <a:t> no vino”, “</a:t>
            </a:r>
            <a:r>
              <a:rPr lang="es-MX" u="sng" baseline="0" noProof="0" dirty="0" smtClean="0"/>
              <a:t>yo</a:t>
            </a:r>
            <a:r>
              <a:rPr lang="es-MX" u="none" baseline="0" noProof="0" dirty="0" smtClean="0"/>
              <a:t> te lo digo”.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u="none" baseline="0" noProof="0" dirty="0" smtClean="0"/>
              <a:t>En palabras de López </a:t>
            </a:r>
            <a:r>
              <a:rPr lang="es-MX" u="none" baseline="0" noProof="0" dirty="0" err="1" smtClean="0"/>
              <a:t>Guix</a:t>
            </a:r>
            <a:r>
              <a:rPr lang="es-MX" u="none" baseline="0" noProof="0" dirty="0" smtClean="0"/>
              <a:t>: </a:t>
            </a:r>
            <a:r>
              <a:rPr lang="es-MX" sz="1200" kern="1200" noProof="0" dirty="0" smtClean="0">
                <a:solidFill>
                  <a:schemeClr val="tx1"/>
                </a:solidFill>
                <a:effectLst/>
                <a:latin typeface="+mn-lt"/>
                <a:ea typeface="+mn-ea"/>
                <a:cs typeface="+mn-cs"/>
              </a:rPr>
              <a:t>El rasgo más notable de divergencia entre el inglés y el castellano es la presencia obligatoria </a:t>
            </a:r>
            <a:r>
              <a:rPr lang="es-MX" sz="1200" kern="1200" dirty="0" smtClean="0">
                <a:solidFill>
                  <a:schemeClr val="tx1"/>
                </a:solidFill>
                <a:effectLst/>
                <a:latin typeface="+mn-lt"/>
                <a:ea typeface="+mn-ea"/>
                <a:cs typeface="+mn-cs"/>
              </a:rPr>
              <a:t>en inglés del pronombre personal en función del sujeto; en castellano, en cambio, el morfema indicador de la persona en el verbo CONSITUYE UNA MARCA SUFICIENTE que hace innecesario el sujeto pronominal, </a:t>
            </a:r>
            <a:r>
              <a:rPr lang="es-MX" sz="1200" u="none" kern="1200" dirty="0" smtClean="0">
                <a:solidFill>
                  <a:schemeClr val="tx1"/>
                </a:solidFill>
                <a:effectLst/>
                <a:latin typeface="+mn-lt"/>
                <a:ea typeface="+mn-ea"/>
                <a:cs typeface="+mn-cs"/>
              </a:rPr>
              <a:t>solamente se especifica el sujeto en español cuando quiere evitarse una posible ambigüedad o cuando se quiere dar a la frase valor enfático o expresivo (“Fue ella quien llegó a tiempo”;  “Yo te lo dije”)</a:t>
            </a:r>
            <a:r>
              <a:rPr lang="es-MX" sz="1200" u="none" kern="1200" dirty="0" smtClean="0">
                <a:solidFill>
                  <a:schemeClr val="tx1"/>
                </a:solidFill>
                <a:effectLst/>
                <a:latin typeface="+mn-lt"/>
                <a:ea typeface="+mn-ea"/>
                <a:cs typeface="+mn-cs"/>
              </a:rPr>
              <a:t>.</a:t>
            </a:r>
            <a:endParaRPr lang="en-US" sz="1200" u="none"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11</a:t>
            </a:fld>
            <a:endParaRPr lang="en-US"/>
          </a:p>
        </p:txBody>
      </p:sp>
    </p:spTree>
    <p:extLst>
      <p:ext uri="{BB962C8B-B14F-4D97-AF65-F5344CB8AC3E}">
        <p14:creationId xmlns:p14="http://schemas.microsoft.com/office/powerpoint/2010/main" val="522532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Se </a:t>
            </a:r>
            <a:r>
              <a:rPr lang="en-US" dirty="0" err="1" smtClean="0"/>
              <a:t>presenta</a:t>
            </a:r>
            <a:r>
              <a:rPr lang="en-US" dirty="0" smtClean="0"/>
              <a:t> </a:t>
            </a:r>
            <a:r>
              <a:rPr lang="en-US" dirty="0" err="1" smtClean="0"/>
              <a:t>este</a:t>
            </a:r>
            <a:r>
              <a:rPr lang="en-US" dirty="0" smtClean="0"/>
              <a:t> </a:t>
            </a:r>
            <a:r>
              <a:rPr lang="en-US" dirty="0" err="1" smtClean="0"/>
              <a:t>texto</a:t>
            </a:r>
            <a:r>
              <a:rPr lang="en-US" dirty="0" smtClean="0"/>
              <a:t> </a:t>
            </a:r>
            <a:r>
              <a:rPr lang="en-US" dirty="0" err="1" smtClean="0"/>
              <a:t>en</a:t>
            </a:r>
            <a:r>
              <a:rPr lang="en-US" dirty="0" smtClean="0"/>
              <a:t> </a:t>
            </a:r>
            <a:r>
              <a:rPr lang="en-US" dirty="0" err="1" smtClean="0"/>
              <a:t>impresión</a:t>
            </a:r>
            <a:r>
              <a:rPr lang="en-US" dirty="0" smtClean="0"/>
              <a:t> (u </a:t>
            </a:r>
            <a:r>
              <a:rPr lang="en-US" dirty="0" err="1" smtClean="0"/>
              <a:t>otro</a:t>
            </a:r>
            <a:r>
              <a:rPr lang="en-US" dirty="0" smtClean="0"/>
              <a:t> </a:t>
            </a:r>
            <a:r>
              <a:rPr lang="en-US" dirty="0" err="1" smtClean="0"/>
              <a:t>que</a:t>
            </a:r>
            <a:r>
              <a:rPr lang="en-US" dirty="0" smtClean="0"/>
              <a:t> se </a:t>
            </a:r>
            <a:r>
              <a:rPr lang="en-US" dirty="0" err="1" smtClean="0"/>
              <a:t>quiera</a:t>
            </a:r>
            <a:r>
              <a:rPr lang="en-US" dirty="0" smtClean="0"/>
              <a:t>)</a:t>
            </a:r>
            <a:r>
              <a:rPr lang="en-US" baseline="0" dirty="0" smtClean="0"/>
              <a:t> para </a:t>
            </a:r>
            <a:r>
              <a:rPr lang="en-US" baseline="0" dirty="0" err="1" smtClean="0"/>
              <a:t>que</a:t>
            </a:r>
            <a:r>
              <a:rPr lang="en-US" baseline="0" dirty="0" smtClean="0"/>
              <a:t> </a:t>
            </a:r>
            <a:r>
              <a:rPr lang="en-US" baseline="0" dirty="0" err="1" smtClean="0"/>
              <a:t>hagan</a:t>
            </a:r>
            <a:r>
              <a:rPr lang="en-US" baseline="0" dirty="0" smtClean="0"/>
              <a:t> </a:t>
            </a:r>
            <a:r>
              <a:rPr lang="en-US" baseline="0" dirty="0" err="1" smtClean="0"/>
              <a:t>su</a:t>
            </a:r>
            <a:r>
              <a:rPr lang="en-US" baseline="0" dirty="0" smtClean="0"/>
              <a:t> </a:t>
            </a:r>
            <a:r>
              <a:rPr lang="en-US" baseline="0" dirty="0" err="1" smtClean="0"/>
              <a:t>traducción</a:t>
            </a:r>
            <a:r>
              <a:rPr lang="en-US" baseline="0" dirty="0" smtClean="0"/>
              <a:t> </a:t>
            </a:r>
            <a:r>
              <a:rPr lang="en-US" baseline="0" dirty="0" err="1" smtClean="0"/>
              <a:t>prestando</a:t>
            </a:r>
            <a:r>
              <a:rPr lang="en-US" baseline="0" dirty="0" smtClean="0"/>
              <a:t> especial </a:t>
            </a:r>
            <a:r>
              <a:rPr lang="en-US" baseline="0" dirty="0" err="1" smtClean="0"/>
              <a:t>atención</a:t>
            </a:r>
            <a:r>
              <a:rPr lang="en-US" baseline="0" dirty="0" smtClean="0"/>
              <a:t> a los </a:t>
            </a:r>
            <a:r>
              <a:rPr lang="en-US" baseline="0" dirty="0" err="1" smtClean="0"/>
              <a:t>pronombres</a:t>
            </a:r>
            <a:r>
              <a:rPr lang="en-US" baseline="0" dirty="0" smtClean="0"/>
              <a:t> </a:t>
            </a:r>
            <a:r>
              <a:rPr lang="en-US" baseline="0" dirty="0" err="1" smtClean="0"/>
              <a:t>personales</a:t>
            </a:r>
            <a:r>
              <a:rPr lang="en-US" baseline="0" dirty="0" smtClean="0"/>
              <a:t>: </a:t>
            </a:r>
            <a:r>
              <a:rPr lang="en-US" u="sng" baseline="0" dirty="0" err="1" smtClean="0"/>
              <a:t>deben</a:t>
            </a:r>
            <a:r>
              <a:rPr lang="en-US" u="sng" baseline="0" dirty="0" smtClean="0"/>
              <a:t> </a:t>
            </a:r>
            <a:r>
              <a:rPr lang="en-US" u="sng" baseline="0" dirty="0" err="1" smtClean="0"/>
              <a:t>decidir</a:t>
            </a:r>
            <a:r>
              <a:rPr lang="en-US" u="sng" baseline="0" dirty="0" smtClean="0"/>
              <a:t> </a:t>
            </a:r>
            <a:r>
              <a:rPr lang="en-US" u="sng" baseline="0" dirty="0" err="1" smtClean="0"/>
              <a:t>cuándo</a:t>
            </a:r>
            <a:r>
              <a:rPr lang="en-US" u="sng" baseline="0" dirty="0" smtClean="0"/>
              <a:t> </a:t>
            </a:r>
            <a:r>
              <a:rPr lang="es-MX" u="sng" baseline="0" noProof="0" dirty="0" smtClean="0"/>
              <a:t>es necesario mantener la pronombre personal, y cuándo puede omitirse en español.</a:t>
            </a:r>
            <a:endParaRPr lang="en-US" u="sng" dirty="0"/>
          </a:p>
        </p:txBody>
      </p:sp>
      <p:sp>
        <p:nvSpPr>
          <p:cNvPr id="4" name="Marcador de número de diapositiva 3"/>
          <p:cNvSpPr>
            <a:spLocks noGrp="1"/>
          </p:cNvSpPr>
          <p:nvPr>
            <p:ph type="sldNum" sz="quarter" idx="10"/>
          </p:nvPr>
        </p:nvSpPr>
        <p:spPr/>
        <p:txBody>
          <a:bodyPr/>
          <a:lstStyle/>
          <a:p>
            <a:fld id="{3130F0FC-38BA-4C56-A6F9-4A3A3FD0CC1E}" type="slidenum">
              <a:rPr lang="en-US" smtClean="0"/>
              <a:t>13</a:t>
            </a:fld>
            <a:endParaRPr lang="en-US"/>
          </a:p>
        </p:txBody>
      </p:sp>
    </p:spTree>
    <p:extLst>
      <p:ext uri="{BB962C8B-B14F-4D97-AF65-F5344CB8AC3E}">
        <p14:creationId xmlns:p14="http://schemas.microsoft.com/office/powerpoint/2010/main" val="3490484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DDA51639-B2D6-4652-B8C3-1B4C224A7BAF}"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666025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C48EC7-AF6A-48D3-8284-14BACBEBDD84}"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7253192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BC48EC7-AF6A-48D3-8284-14BACBEBDD84}"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pPr/>
              <a:t>‹Nr.›</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4389826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2915634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‹Nr.›</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978584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CBC48EC7-AF6A-48D3-8284-14BACBEBDD84}"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97712533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51173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89574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2FF5DD9-2C52-442D-92E2-8072C0C3D7CD}"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3252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4961B7-6B89-48AB-966F-622E2788EECC}" type="datetimeFigureOut">
              <a:rPr lang="en-US" smtClean="0"/>
              <a:t>05/09/17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187989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299958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smtClean="0"/>
              <a:t>05/09/17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502355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smtClean="0"/>
              <a:t>05/09/17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73585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smtClean="0"/>
              <a:t>05/09/17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967133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CF131DD-A141-4471-BCF9-C6073EDD7E20}"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106804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334A90-EB03-42F3-8859-2C2B2724C058}" type="datetimeFigureOut">
              <a:rPr lang="en-US" smtClean="0"/>
              <a:t>05/09/17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0467392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BC48EC7-AF6A-48D3-8284-14BACBEBDD84}" type="datetimeFigureOut">
              <a:rPr lang="en-US" smtClean="0"/>
              <a:t>05/09/17</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953418601"/>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 id="2147483842" r:id="rId15"/>
    <p:sldLayoutId id="2147483843"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13955" y="444138"/>
            <a:ext cx="8177348" cy="1002216"/>
          </a:xfrm>
        </p:spPr>
        <p:txBody>
          <a:bodyPr>
            <a:normAutofit/>
          </a:bodyPr>
          <a:lstStyle/>
          <a:p>
            <a:pPr algn="ctr"/>
            <a:r>
              <a:rPr lang="es-MX" sz="2800" b="1" dirty="0" smtClean="0"/>
              <a:t>Universidad Autónoma del Estado de México</a:t>
            </a:r>
            <a:br>
              <a:rPr lang="es-MX" sz="2800" b="1" dirty="0" smtClean="0"/>
            </a:br>
            <a:r>
              <a:rPr lang="es-MX" sz="2400" dirty="0" smtClean="0"/>
              <a:t>Facultad de Lenguas</a:t>
            </a:r>
            <a:endParaRPr lang="es-MX" sz="2400" dirty="0"/>
          </a:p>
        </p:txBody>
      </p:sp>
      <p:sp>
        <p:nvSpPr>
          <p:cNvPr id="4" name="Rectángulo 3"/>
          <p:cNvSpPr/>
          <p:nvPr/>
        </p:nvSpPr>
        <p:spPr>
          <a:xfrm>
            <a:off x="1494860" y="1911537"/>
            <a:ext cx="6415538" cy="1200329"/>
          </a:xfrm>
          <a:prstGeom prst="rect">
            <a:avLst/>
          </a:prstGeom>
          <a:noFill/>
        </p:spPr>
        <p:txBody>
          <a:bodyPr wrap="none" lIns="91440" tIns="45720" rIns="91440" bIns="45720">
            <a:spAutoFit/>
          </a:bodyPr>
          <a:lstStyle/>
          <a:p>
            <a:pPr algn="ctr"/>
            <a:r>
              <a:rPr lang="es-MX" sz="3600" b="1" cap="none" spc="0" dirty="0" smtClean="0">
                <a:ln w="0"/>
                <a:solidFill>
                  <a:schemeClr val="accent1"/>
                </a:solidFill>
                <a:effectLst>
                  <a:outerShdw blurRad="38100" dist="25400" dir="5400000" algn="ctr" rotWithShape="0">
                    <a:srgbClr val="6E747A">
                      <a:alpha val="43000"/>
                    </a:srgbClr>
                  </a:outerShdw>
                </a:effectLst>
              </a:rPr>
              <a:t>Discrepancias gramaticales</a:t>
            </a:r>
          </a:p>
          <a:p>
            <a:pPr algn="ctr"/>
            <a:r>
              <a:rPr lang="es-MX" sz="3600" b="1" dirty="0" smtClean="0">
                <a:ln w="0"/>
                <a:solidFill>
                  <a:schemeClr val="accent1"/>
                </a:solidFill>
                <a:effectLst>
                  <a:outerShdw blurRad="38100" dist="25400" dir="5400000" algn="ctr" rotWithShape="0">
                    <a:srgbClr val="6E747A">
                      <a:alpha val="43000"/>
                    </a:srgbClr>
                  </a:outerShdw>
                </a:effectLst>
              </a:rPr>
              <a:t>entre el inglés y el español</a:t>
            </a:r>
            <a:endParaRPr lang="es-MX" sz="3600" b="1" cap="none" spc="0" dirty="0" smtClean="0">
              <a:ln w="0"/>
              <a:solidFill>
                <a:schemeClr val="accent1"/>
              </a:solidFill>
              <a:effectLst>
                <a:outerShdw blurRad="38100" dist="25400" dir="5400000" algn="ctr" rotWithShape="0">
                  <a:srgbClr val="6E747A">
                    <a:alpha val="43000"/>
                  </a:srgbClr>
                </a:outerShdw>
              </a:effectLst>
            </a:endParaRPr>
          </a:p>
        </p:txBody>
      </p:sp>
      <p:sp>
        <p:nvSpPr>
          <p:cNvPr id="6" name="Subtítulo 2"/>
          <p:cNvSpPr txBox="1">
            <a:spLocks/>
          </p:cNvSpPr>
          <p:nvPr/>
        </p:nvSpPr>
        <p:spPr bwMode="auto">
          <a:xfrm>
            <a:off x="539750" y="3357563"/>
            <a:ext cx="8208963"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l" rtl="0" eaLnBrk="0" fontAlgn="base" hangingPunct="0">
              <a:spcBef>
                <a:spcPct val="20000"/>
              </a:spcBef>
              <a:spcAft>
                <a:spcPct val="0"/>
              </a:spcAft>
              <a:buClr>
                <a:schemeClr val="accent1"/>
              </a:buClr>
              <a:buSzPct val="85000"/>
              <a:buFont typeface="Arial" panose="020B0604020202020204" pitchFamily="34" charset="0"/>
              <a:buNone/>
              <a:defRPr sz="2400" kern="1200">
                <a:solidFill>
                  <a:schemeClr val="tx1">
                    <a:lumMod val="75000"/>
                    <a:lumOff val="25000"/>
                  </a:schemeClr>
                </a:solidFill>
                <a:latin typeface="+mn-lt"/>
                <a:ea typeface="MS PGothic" panose="020B0600070205080204" pitchFamily="34" charset="-128"/>
                <a:cs typeface="ＭＳ Ｐゴシック" charset="0"/>
              </a:defRPr>
            </a:lvl1pPr>
            <a:lvl2pPr marL="457200" indent="0" algn="ctr" rtl="0" eaLnBrk="0" fontAlgn="base" hangingPunct="0">
              <a:spcBef>
                <a:spcPct val="20000"/>
              </a:spcBef>
              <a:spcAft>
                <a:spcPct val="0"/>
              </a:spcAft>
              <a:buClr>
                <a:schemeClr val="accent1"/>
              </a:buClr>
              <a:buSzPct val="85000"/>
              <a:buFont typeface="Arial" panose="020B0604020202020204" pitchFamily="34" charset="0"/>
              <a:buNone/>
              <a:defRPr sz="2000" kern="1200">
                <a:solidFill>
                  <a:schemeClr val="tx1">
                    <a:tint val="75000"/>
                  </a:schemeClr>
                </a:solidFill>
                <a:latin typeface="+mn-lt"/>
                <a:ea typeface="MS PGothic" panose="020B0600070205080204" pitchFamily="34" charset="-128"/>
                <a:cs typeface="+mn-cs"/>
              </a:defRPr>
            </a:lvl2pPr>
            <a:lvl3pPr marL="914400" indent="0" algn="ctr" rtl="0" eaLnBrk="0" fontAlgn="base" hangingPunct="0">
              <a:spcBef>
                <a:spcPct val="20000"/>
              </a:spcBef>
              <a:spcAft>
                <a:spcPct val="0"/>
              </a:spcAft>
              <a:buClr>
                <a:schemeClr val="accent1"/>
              </a:buClr>
              <a:buSzPct val="90000"/>
              <a:buFont typeface="Arial" panose="020B0604020202020204" pitchFamily="34" charset="0"/>
              <a:buNone/>
              <a:defRPr kern="1200">
                <a:solidFill>
                  <a:schemeClr val="tx1">
                    <a:tint val="75000"/>
                  </a:schemeClr>
                </a:solidFill>
                <a:latin typeface="+mn-lt"/>
                <a:ea typeface="MS PGothic" panose="020B0600070205080204" pitchFamily="34" charset="-128"/>
                <a:cs typeface="+mn-cs"/>
              </a:defRPr>
            </a:lvl3pPr>
            <a:lvl4pPr marL="1371600" indent="0" algn="ctr" rtl="0" eaLnBrk="0" fontAlgn="base" hangingPunct="0">
              <a:spcBef>
                <a:spcPct val="20000"/>
              </a:spcBef>
              <a:spcAft>
                <a:spcPct val="0"/>
              </a:spcAft>
              <a:buClr>
                <a:schemeClr val="accent1"/>
              </a:buClr>
              <a:buFont typeface="Arial" panose="020B0604020202020204" pitchFamily="34" charset="0"/>
              <a:buNone/>
              <a:defRPr sz="1600" kern="1200">
                <a:solidFill>
                  <a:schemeClr val="tx1">
                    <a:tint val="75000"/>
                  </a:schemeClr>
                </a:solidFill>
                <a:latin typeface="+mn-lt"/>
                <a:ea typeface="MS PGothic" panose="020B0600070205080204" pitchFamily="34" charset="-128"/>
                <a:cs typeface="+mn-cs"/>
              </a:defRPr>
            </a:lvl4pPr>
            <a:lvl5pPr marL="1828800" indent="0" algn="ctr" rtl="0" eaLnBrk="0" fontAlgn="base" hangingPunct="0">
              <a:spcBef>
                <a:spcPct val="20000"/>
              </a:spcBef>
              <a:spcAft>
                <a:spcPct val="0"/>
              </a:spcAft>
              <a:buClr>
                <a:schemeClr val="accent1"/>
              </a:buClr>
              <a:buSzPct val="100000"/>
              <a:buFont typeface="Arial" panose="020B0604020202020204" pitchFamily="34" charset="0"/>
              <a:buNone/>
              <a:defRPr sz="1400" kern="1200">
                <a:solidFill>
                  <a:schemeClr val="tx1">
                    <a:tint val="75000"/>
                  </a:schemeClr>
                </a:solidFill>
                <a:latin typeface="+mn-lt"/>
                <a:ea typeface="MS PGothic" panose="020B0600070205080204" pitchFamily="34" charset="-128"/>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defTabSz="914400" eaLnBrk="1" hangingPunct="1">
              <a:buFont typeface="Wingdings" panose="05000000000000000000" pitchFamily="2" charset="2"/>
              <a:buNone/>
            </a:pPr>
            <a:r>
              <a:rPr lang="es-MX" altLang="en-US" sz="2000" dirty="0" smtClean="0">
                <a:solidFill>
                  <a:srgbClr val="404040"/>
                </a:solidFill>
                <a:latin typeface="Century Gothic" panose="020B0502020202020204" pitchFamily="34" charset="0"/>
              </a:rPr>
              <a:t>Material para la unidad de aprendizaje</a:t>
            </a:r>
          </a:p>
          <a:p>
            <a:pPr algn="ctr" defTabSz="914400" eaLnBrk="1" hangingPunct="1">
              <a:buFont typeface="Wingdings" panose="05000000000000000000" pitchFamily="2" charset="2"/>
              <a:buNone/>
            </a:pPr>
            <a:r>
              <a:rPr lang="es-MX" altLang="en-US" b="1" dirty="0" smtClean="0">
                <a:solidFill>
                  <a:srgbClr val="404040"/>
                </a:solidFill>
                <a:latin typeface="Century Gothic" panose="020B0502020202020204" pitchFamily="34" charset="0"/>
              </a:rPr>
              <a:t>Taller de traducción del inglés</a:t>
            </a:r>
          </a:p>
          <a:p>
            <a:pPr algn="ctr" defTabSz="914400" eaLnBrk="1" hangingPunct="1">
              <a:buFont typeface="Wingdings" panose="05000000000000000000" pitchFamily="2" charset="2"/>
              <a:buNone/>
            </a:pPr>
            <a:endParaRPr lang="es-MX" altLang="en-US" sz="1200" dirty="0" smtClean="0">
              <a:solidFill>
                <a:srgbClr val="404040"/>
              </a:solidFill>
              <a:latin typeface="Century Gothic" panose="020B0502020202020204" pitchFamily="34" charset="0"/>
            </a:endParaRPr>
          </a:p>
          <a:p>
            <a:pPr algn="ctr" defTabSz="914400" eaLnBrk="1" hangingPunct="1">
              <a:buFont typeface="Wingdings" panose="05000000000000000000" pitchFamily="2" charset="2"/>
              <a:buNone/>
            </a:pPr>
            <a:r>
              <a:rPr lang="es-MX" altLang="en-US" sz="1800" b="1" dirty="0" smtClean="0">
                <a:solidFill>
                  <a:srgbClr val="404040"/>
                </a:solidFill>
                <a:latin typeface="Century Gothic" panose="020B0502020202020204" pitchFamily="34" charset="0"/>
              </a:rPr>
              <a:t>Programa Educativo:</a:t>
            </a:r>
            <a:br>
              <a:rPr lang="es-MX" altLang="en-US" sz="1800" b="1" dirty="0" smtClean="0">
                <a:solidFill>
                  <a:srgbClr val="404040"/>
                </a:solidFill>
                <a:latin typeface="Century Gothic" panose="020B0502020202020204" pitchFamily="34" charset="0"/>
              </a:rPr>
            </a:br>
            <a:r>
              <a:rPr lang="es-MX" altLang="en-US" b="1" dirty="0" smtClean="0">
                <a:solidFill>
                  <a:srgbClr val="404040"/>
                </a:solidFill>
                <a:latin typeface="Century Gothic" panose="020B0502020202020204" pitchFamily="34" charset="0"/>
              </a:rPr>
              <a:t>Licenciado en Lenguas</a:t>
            </a:r>
            <a:br>
              <a:rPr lang="es-MX" altLang="en-US" b="1" dirty="0" smtClean="0">
                <a:solidFill>
                  <a:srgbClr val="404040"/>
                </a:solidFill>
                <a:latin typeface="Century Gothic" panose="020B0502020202020204" pitchFamily="34" charset="0"/>
              </a:rPr>
            </a:br>
            <a:r>
              <a:rPr lang="es-MX" altLang="en-US" sz="2000" dirty="0" smtClean="0">
                <a:solidFill>
                  <a:srgbClr val="404040"/>
                </a:solidFill>
                <a:latin typeface="Century Gothic" panose="020B0502020202020204" pitchFamily="34" charset="0"/>
              </a:rPr>
              <a:t>impartido en la Facultad de Lenguas de la </a:t>
            </a:r>
            <a:r>
              <a:rPr lang="es-MX" altLang="en-US" sz="2000" dirty="0" err="1" smtClean="0">
                <a:solidFill>
                  <a:srgbClr val="404040"/>
                </a:solidFill>
                <a:latin typeface="Century Gothic" panose="020B0502020202020204" pitchFamily="34" charset="0"/>
              </a:rPr>
              <a:t>UAEMex</a:t>
            </a:r>
            <a:endParaRPr lang="es-MX" altLang="en-US" sz="2000" dirty="0" smtClean="0">
              <a:solidFill>
                <a:srgbClr val="404040"/>
              </a:solidFill>
              <a:latin typeface="Century Gothic" panose="020B0502020202020204" pitchFamily="34" charset="0"/>
            </a:endParaRPr>
          </a:p>
        </p:txBody>
      </p:sp>
      <p:sp>
        <p:nvSpPr>
          <p:cNvPr id="7" name="Rectángulo 6"/>
          <p:cNvSpPr>
            <a:spLocks noChangeArrowheads="1"/>
          </p:cNvSpPr>
          <p:nvPr/>
        </p:nvSpPr>
        <p:spPr bwMode="auto">
          <a:xfrm>
            <a:off x="1547813" y="5749716"/>
            <a:ext cx="619283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MX" altLang="es-MX" sz="1400" dirty="0" smtClean="0">
                <a:latin typeface="+mn-lt"/>
              </a:rPr>
              <a:t>Elaborado en mayo 2017 </a:t>
            </a:r>
          </a:p>
          <a:p>
            <a:pPr algn="ctr" eaLnBrk="1" hangingPunct="1"/>
            <a:r>
              <a:rPr lang="es-MX" altLang="es-MX" sz="1400" dirty="0" smtClean="0">
                <a:latin typeface="+mn-lt"/>
              </a:rPr>
              <a:t>por</a:t>
            </a:r>
            <a:endParaRPr lang="es-MX" altLang="es-MX" sz="1600" dirty="0" smtClean="0">
              <a:latin typeface="+mn-lt"/>
            </a:endParaRPr>
          </a:p>
          <a:p>
            <a:pPr algn="ctr" eaLnBrk="1" hangingPunct="1"/>
            <a:r>
              <a:rPr lang="es-MX" altLang="es-MX" sz="1600" dirty="0" smtClean="0">
                <a:latin typeface="+mn-lt"/>
              </a:rPr>
              <a:t>Miriam Virginia Matamoros Sánchez</a:t>
            </a:r>
            <a:endParaRPr lang="es-MX" altLang="es-MX" sz="1600" dirty="0">
              <a:latin typeface="+mn-lt"/>
            </a:endParaRPr>
          </a:p>
        </p:txBody>
      </p:sp>
    </p:spTree>
    <p:extLst>
      <p:ext uri="{BB962C8B-B14F-4D97-AF65-F5344CB8AC3E}">
        <p14:creationId xmlns:p14="http://schemas.microsoft.com/office/powerpoint/2010/main" val="777842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9738" y="593114"/>
            <a:ext cx="7400276" cy="1280890"/>
          </a:xfrm>
        </p:spPr>
        <p:txBody>
          <a:bodyPr>
            <a:noAutofit/>
          </a:bodyPr>
          <a:lstStyle/>
          <a:p>
            <a:r>
              <a:rPr lang="es-MX" sz="2400" dirty="0" smtClean="0"/>
              <a:t>Ejercicio: traduce las siguientes oraciones poniendo especial atención a los artículos.</a:t>
            </a:r>
            <a:endParaRPr lang="es-MX" sz="2400" dirty="0"/>
          </a:p>
        </p:txBody>
      </p:sp>
      <p:sp>
        <p:nvSpPr>
          <p:cNvPr id="3" name="Marcador de contenido 2"/>
          <p:cNvSpPr>
            <a:spLocks noGrp="1"/>
          </p:cNvSpPr>
          <p:nvPr>
            <p:ph idx="1"/>
          </p:nvPr>
        </p:nvSpPr>
        <p:spPr>
          <a:xfrm>
            <a:off x="1725440" y="1839132"/>
            <a:ext cx="6591985" cy="3777622"/>
          </a:xfrm>
        </p:spPr>
        <p:txBody>
          <a:bodyPr>
            <a:noAutofit/>
          </a:bodyPr>
          <a:lstStyle/>
          <a:p>
            <a:r>
              <a:rPr lang="en-US" sz="2000" dirty="0"/>
              <a:t>Heaven has willed otherwise. </a:t>
            </a:r>
          </a:p>
          <a:p>
            <a:endParaRPr lang="en-US" sz="2000" dirty="0"/>
          </a:p>
          <a:p>
            <a:r>
              <a:rPr lang="en-US" sz="2000" dirty="0"/>
              <a:t>Had she been an Englishwoman, she would have expected him to play the organ on Sunday and help her bottle jam.</a:t>
            </a:r>
          </a:p>
          <a:p>
            <a:endParaRPr lang="en-US" sz="2000" dirty="0"/>
          </a:p>
          <a:p>
            <a:r>
              <a:rPr lang="en-US" sz="2000" dirty="0"/>
              <a:t>A belief in immortality and physical resurrection was central to Egyptian religion, both to the sun worship of early periods and to the later cult of Osiris</a:t>
            </a:r>
            <a:r>
              <a:rPr lang="en-US" sz="2000" dirty="0" smtClean="0"/>
              <a:t>.</a:t>
            </a:r>
          </a:p>
          <a:p>
            <a:r>
              <a:rPr lang="en-US" sz="2000" dirty="0"/>
              <a:t>How he liked school after the holidays</a:t>
            </a:r>
          </a:p>
          <a:p>
            <a:pPr marL="0" indent="0">
              <a:buNone/>
            </a:pPr>
            <a:endParaRPr lang="en-US" sz="2000" dirty="0"/>
          </a:p>
        </p:txBody>
      </p:sp>
    </p:spTree>
    <p:extLst>
      <p:ext uri="{BB962C8B-B14F-4D97-AF65-F5344CB8AC3E}">
        <p14:creationId xmlns:p14="http://schemas.microsoft.com/office/powerpoint/2010/main" val="21959251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59225" y="593114"/>
            <a:ext cx="6589199" cy="1280890"/>
          </a:xfrm>
        </p:spPr>
        <p:txBody>
          <a:bodyPr/>
          <a:lstStyle/>
          <a:p>
            <a:r>
              <a:rPr lang="es-MX" dirty="0" smtClean="0">
                <a:solidFill>
                  <a:srgbClr val="0070C0"/>
                </a:solidFill>
              </a:rPr>
              <a:t>Pronombres personales</a:t>
            </a:r>
            <a:endParaRPr lang="es-MX" dirty="0">
              <a:solidFill>
                <a:srgbClr val="0070C0"/>
              </a:solidFill>
            </a:endParaRPr>
          </a:p>
        </p:txBody>
      </p:sp>
      <p:sp>
        <p:nvSpPr>
          <p:cNvPr id="3" name="Marcador de contenido 2"/>
          <p:cNvSpPr>
            <a:spLocks noGrp="1"/>
          </p:cNvSpPr>
          <p:nvPr>
            <p:ph idx="1"/>
          </p:nvPr>
        </p:nvSpPr>
        <p:spPr>
          <a:xfrm>
            <a:off x="1494050" y="1745337"/>
            <a:ext cx="7171398" cy="4221907"/>
          </a:xfrm>
        </p:spPr>
        <p:txBody>
          <a:bodyPr>
            <a:noAutofit/>
          </a:bodyPr>
          <a:lstStyle/>
          <a:p>
            <a:pPr>
              <a:lnSpc>
                <a:spcPct val="110000"/>
              </a:lnSpc>
            </a:pPr>
            <a:r>
              <a:rPr lang="es-MX" sz="2000" dirty="0" smtClean="0"/>
              <a:t>Los pronombres personales hacen ‘referencia’ a un elemento mencionado con anterioridad.</a:t>
            </a:r>
          </a:p>
          <a:p>
            <a:pPr>
              <a:lnSpc>
                <a:spcPct val="110000"/>
              </a:lnSpc>
            </a:pPr>
            <a:r>
              <a:rPr lang="es-MX" sz="2000" dirty="0" smtClean="0"/>
              <a:t> </a:t>
            </a:r>
            <a:r>
              <a:rPr lang="es-MX" sz="2000" dirty="0" smtClean="0"/>
              <a:t>Entre las </a:t>
            </a:r>
            <a:r>
              <a:rPr lang="es-MX" sz="2000" dirty="0" smtClean="0"/>
              <a:t>diferencias de uso </a:t>
            </a:r>
            <a:r>
              <a:rPr lang="es-MX" sz="2000" dirty="0" smtClean="0"/>
              <a:t>est</a:t>
            </a:r>
            <a:r>
              <a:rPr lang="es-MX" sz="2000" dirty="0" smtClean="0"/>
              <a:t>á que l</a:t>
            </a:r>
            <a:r>
              <a:rPr lang="es-MX" sz="2000" dirty="0" smtClean="0"/>
              <a:t>os </a:t>
            </a:r>
            <a:r>
              <a:rPr lang="es-MX" sz="2000" dirty="0" smtClean="0"/>
              <a:t>pronombres personales en inglés, salvo en el caso del imperativo (</a:t>
            </a:r>
            <a:r>
              <a:rPr lang="es-MX" sz="2000" i="1" dirty="0" smtClean="0"/>
              <a:t>Go away</a:t>
            </a:r>
            <a:r>
              <a:rPr lang="es-MX" sz="2000" dirty="0" smtClean="0"/>
              <a:t>!), casi siempre se expresan junto al verbo </a:t>
            </a:r>
            <a:r>
              <a:rPr lang="es-MX" sz="2000" dirty="0" smtClean="0"/>
              <a:t> (</a:t>
            </a:r>
            <a:r>
              <a:rPr lang="es-MX" sz="2000" i="1" dirty="0" smtClean="0"/>
              <a:t>I walk)</a:t>
            </a:r>
            <a:r>
              <a:rPr lang="es-MX" sz="2000" dirty="0" smtClean="0"/>
              <a:t>. </a:t>
            </a:r>
          </a:p>
          <a:p>
            <a:pPr>
              <a:lnSpc>
                <a:spcPct val="110000"/>
              </a:lnSpc>
            </a:pPr>
            <a:r>
              <a:rPr lang="es-MX" sz="2000" dirty="0" smtClean="0"/>
              <a:t>En cambio el español</a:t>
            </a:r>
            <a:r>
              <a:rPr lang="es-MX" sz="2000" i="1" dirty="0" smtClean="0"/>
              <a:t> </a:t>
            </a:r>
            <a:r>
              <a:rPr lang="es-MX" sz="2000" i="1" dirty="0" smtClean="0"/>
              <a:t>no necesita enunciarlos</a:t>
            </a:r>
            <a:r>
              <a:rPr lang="es-MX" sz="2000" dirty="0" smtClean="0"/>
              <a:t> si están implícitos en el contexto, salvo cuando hay peligro de ambigüedad sobre </a:t>
            </a:r>
            <a:r>
              <a:rPr lang="es-MX" sz="2000" dirty="0" smtClean="0"/>
              <a:t>qui</a:t>
            </a:r>
            <a:r>
              <a:rPr lang="es-MX" sz="2000" dirty="0" smtClean="0"/>
              <a:t>é</a:t>
            </a:r>
            <a:r>
              <a:rPr lang="es-MX" sz="2000" dirty="0" smtClean="0"/>
              <a:t>n </a:t>
            </a:r>
            <a:r>
              <a:rPr lang="es-MX" sz="2000" dirty="0" smtClean="0"/>
              <a:t>realiza la acción del verbo o cuando se quiere hacer sobresalir al sujeto (</a:t>
            </a:r>
            <a:r>
              <a:rPr lang="es-MX" sz="2000" i="1" dirty="0" smtClean="0"/>
              <a:t>Yo</a:t>
            </a:r>
            <a:r>
              <a:rPr lang="es-MX" sz="2000" dirty="0" smtClean="0"/>
              <a:t> te lo aseguro).</a:t>
            </a:r>
            <a:endParaRPr lang="es-MX" sz="2000" dirty="0"/>
          </a:p>
        </p:txBody>
      </p:sp>
    </p:spTree>
    <p:extLst>
      <p:ext uri="{BB962C8B-B14F-4D97-AF65-F5344CB8AC3E}">
        <p14:creationId xmlns:p14="http://schemas.microsoft.com/office/powerpoint/2010/main" val="32155664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2728" y="686102"/>
            <a:ext cx="6589199" cy="755239"/>
          </a:xfrm>
        </p:spPr>
        <p:txBody>
          <a:bodyPr>
            <a:normAutofit/>
          </a:bodyPr>
          <a:lstStyle/>
          <a:p>
            <a:r>
              <a:rPr lang="en-US" sz="2800" dirty="0" err="1" smtClean="0"/>
              <a:t>Ejemplos</a:t>
            </a:r>
            <a:r>
              <a:rPr lang="en-US" sz="2800" dirty="0" smtClean="0"/>
              <a:t>:</a:t>
            </a:r>
            <a:endParaRPr lang="en-US" sz="2800" dirty="0"/>
          </a:p>
        </p:txBody>
      </p:sp>
      <p:sp>
        <p:nvSpPr>
          <p:cNvPr id="3" name="Marcador de contenido 2"/>
          <p:cNvSpPr>
            <a:spLocks noGrp="1"/>
          </p:cNvSpPr>
          <p:nvPr>
            <p:ph idx="1"/>
          </p:nvPr>
        </p:nvSpPr>
        <p:spPr>
          <a:xfrm>
            <a:off x="1756436" y="1673811"/>
            <a:ext cx="7201585" cy="5005953"/>
          </a:xfrm>
        </p:spPr>
        <p:txBody>
          <a:bodyPr>
            <a:noAutofit/>
          </a:bodyPr>
          <a:lstStyle/>
          <a:p>
            <a:pPr marL="0" indent="0">
              <a:buNone/>
            </a:pPr>
            <a:r>
              <a:rPr lang="en-US" sz="2000" dirty="0"/>
              <a:t>She even heard a gunshot		 Hasta </a:t>
            </a:r>
            <a:r>
              <a:rPr lang="en-US" sz="2000" dirty="0" err="1"/>
              <a:t>escuchó</a:t>
            </a:r>
            <a:r>
              <a:rPr lang="en-US" sz="2000" dirty="0"/>
              <a:t> un </a:t>
            </a:r>
            <a:r>
              <a:rPr lang="en-US" sz="2000" dirty="0" err="1" smtClean="0"/>
              <a:t>tiro</a:t>
            </a:r>
            <a:endParaRPr lang="en-US" sz="2000" dirty="0"/>
          </a:p>
          <a:p>
            <a:pPr marL="0" indent="0">
              <a:buNone/>
            </a:pPr>
            <a:r>
              <a:rPr lang="en-US" sz="2000" dirty="0"/>
              <a:t>(</a:t>
            </a:r>
            <a:r>
              <a:rPr lang="en-US" sz="2000" dirty="0" err="1"/>
              <a:t>Implícito</a:t>
            </a:r>
            <a:r>
              <a:rPr lang="en-US" sz="2000" dirty="0"/>
              <a:t>)</a:t>
            </a:r>
          </a:p>
          <a:p>
            <a:pPr marL="0" indent="0">
              <a:buNone/>
            </a:pPr>
            <a:endParaRPr lang="en-US" sz="2000" dirty="0"/>
          </a:p>
          <a:p>
            <a:pPr marL="0" indent="0">
              <a:buNone/>
            </a:pPr>
            <a:r>
              <a:rPr lang="en-US" sz="2000" dirty="0"/>
              <a:t>But she was slowly bending 	</a:t>
            </a:r>
            <a:r>
              <a:rPr lang="en-US" sz="2000" dirty="0" smtClean="0"/>
              <a:t>	</a:t>
            </a:r>
            <a:r>
              <a:rPr lang="en-US" sz="2000" dirty="0" err="1" smtClean="0"/>
              <a:t>Pero</a:t>
            </a:r>
            <a:r>
              <a:rPr lang="en-US" sz="2000" dirty="0" smtClean="0"/>
              <a:t> </a:t>
            </a:r>
            <a:r>
              <a:rPr lang="en-US" sz="2000" dirty="0" err="1"/>
              <a:t>en</a:t>
            </a:r>
            <a:r>
              <a:rPr lang="en-US" sz="2000" dirty="0"/>
              <a:t> </a:t>
            </a:r>
            <a:r>
              <a:rPr lang="en-US" sz="2000" dirty="0" err="1"/>
              <a:t>ese</a:t>
            </a:r>
            <a:r>
              <a:rPr lang="en-US" sz="2000" dirty="0"/>
              <a:t> </a:t>
            </a:r>
            <a:r>
              <a:rPr lang="en-US" sz="2000" dirty="0" err="1"/>
              <a:t>momento</a:t>
            </a:r>
            <a:r>
              <a:rPr lang="en-US" sz="2000" dirty="0"/>
              <a:t>,</a:t>
            </a:r>
          </a:p>
          <a:p>
            <a:pPr marL="0" indent="0">
              <a:buNone/>
            </a:pPr>
            <a:r>
              <a:rPr lang="en-US" sz="2000" dirty="0"/>
              <a:t>forward by that </a:t>
            </a:r>
            <a:r>
              <a:rPr lang="en-US" sz="2000" dirty="0" smtClean="0"/>
              <a:t>time. </a:t>
            </a:r>
            <a:r>
              <a:rPr lang="en-US" sz="2000" dirty="0"/>
              <a:t>			</a:t>
            </a:r>
            <a:r>
              <a:rPr lang="en-US" sz="2000" dirty="0" smtClean="0"/>
              <a:t>	</a:t>
            </a:r>
            <a:r>
              <a:rPr lang="en-US" sz="2000" dirty="0" err="1" smtClean="0"/>
              <a:t>ella</a:t>
            </a:r>
            <a:r>
              <a:rPr lang="en-US" sz="2000" dirty="0" smtClean="0"/>
              <a:t> </a:t>
            </a:r>
            <a:r>
              <a:rPr lang="en-US" sz="2000" dirty="0" err="1"/>
              <a:t>ya</a:t>
            </a:r>
            <a:r>
              <a:rPr lang="en-US" sz="2000" dirty="0"/>
              <a:t> se </a:t>
            </a:r>
            <a:r>
              <a:rPr lang="en-US" sz="2000" dirty="0" err="1" smtClean="0"/>
              <a:t>inclinaba</a:t>
            </a:r>
            <a:r>
              <a:rPr lang="en-US" sz="2000" dirty="0" smtClean="0"/>
              <a:t>.</a:t>
            </a:r>
            <a:endParaRPr lang="en-US" sz="2000" dirty="0"/>
          </a:p>
          <a:p>
            <a:pPr marL="0" indent="0">
              <a:buNone/>
            </a:pPr>
            <a:r>
              <a:rPr lang="en-US" sz="2000" dirty="0"/>
              <a:t>(Se </a:t>
            </a:r>
            <a:r>
              <a:rPr lang="en-US" sz="2000" dirty="0" err="1"/>
              <a:t>retoma</a:t>
            </a:r>
            <a:r>
              <a:rPr lang="en-US" sz="2000" dirty="0"/>
              <a:t> para </a:t>
            </a:r>
            <a:r>
              <a:rPr lang="en-US" sz="2000" dirty="0" err="1"/>
              <a:t>realzar</a:t>
            </a:r>
            <a:r>
              <a:rPr lang="en-US" sz="2000" dirty="0"/>
              <a:t> de </a:t>
            </a:r>
            <a:r>
              <a:rPr lang="en-US" sz="2000" dirty="0" err="1"/>
              <a:t>nuevo</a:t>
            </a:r>
            <a:r>
              <a:rPr lang="en-US" sz="2000" dirty="0"/>
              <a:t> </a:t>
            </a:r>
            <a:r>
              <a:rPr lang="en-US" sz="2000" dirty="0" smtClean="0"/>
              <a:t>al </a:t>
            </a:r>
            <a:r>
              <a:rPr lang="en-US" sz="2000" dirty="0" err="1" smtClean="0"/>
              <a:t>sujeto</a:t>
            </a:r>
            <a:r>
              <a:rPr lang="en-US" sz="2000" dirty="0" smtClean="0"/>
              <a:t>)</a:t>
            </a:r>
            <a:endParaRPr lang="en-US" sz="2000" dirty="0"/>
          </a:p>
          <a:p>
            <a:pPr marL="0" indent="0">
              <a:buNone/>
            </a:pPr>
            <a:endParaRPr lang="en-US" sz="2000" dirty="0"/>
          </a:p>
          <a:p>
            <a:pPr marL="0" indent="0">
              <a:buNone/>
            </a:pPr>
            <a:r>
              <a:rPr lang="en-US" sz="2000" dirty="0" smtClean="0"/>
              <a:t>…as </a:t>
            </a:r>
            <a:r>
              <a:rPr lang="en-US" sz="2000" dirty="0"/>
              <a:t>if she were doing this in 		</a:t>
            </a:r>
            <a:r>
              <a:rPr lang="en-US" sz="2000" dirty="0" smtClean="0"/>
              <a:t>…</a:t>
            </a:r>
            <a:r>
              <a:rPr lang="en-US" sz="2000" dirty="0" err="1" smtClean="0"/>
              <a:t>como</a:t>
            </a:r>
            <a:r>
              <a:rPr lang="en-US" sz="2000" dirty="0" smtClean="0"/>
              <a:t> </a:t>
            </a:r>
            <a:r>
              <a:rPr lang="en-US" sz="2000" dirty="0" err="1"/>
              <a:t>si</a:t>
            </a:r>
            <a:r>
              <a:rPr lang="en-US" sz="2000" dirty="0"/>
              <a:t> lo </a:t>
            </a:r>
            <a:r>
              <a:rPr lang="en-US" sz="2000" dirty="0" err="1"/>
              <a:t>hiciera</a:t>
            </a:r>
            <a:r>
              <a:rPr lang="en-US" sz="2000" dirty="0"/>
              <a:t> </a:t>
            </a:r>
            <a:r>
              <a:rPr lang="en-US" sz="2000" dirty="0" err="1"/>
              <a:t>en</a:t>
            </a:r>
            <a:r>
              <a:rPr lang="en-US" sz="2000" dirty="0"/>
              <a:t> </a:t>
            </a:r>
            <a:endParaRPr lang="en-US" sz="2000" dirty="0" smtClean="0"/>
          </a:p>
          <a:p>
            <a:pPr marL="0" indent="0">
              <a:buNone/>
            </a:pPr>
            <a:r>
              <a:rPr lang="en-US" sz="2000" dirty="0" smtClean="0"/>
              <a:t>her sleep…						</a:t>
            </a:r>
            <a:r>
              <a:rPr lang="en-US" sz="2000" dirty="0"/>
              <a:t> </a:t>
            </a:r>
            <a:r>
              <a:rPr lang="en-US" sz="2000" dirty="0" err="1" smtClean="0"/>
              <a:t>sueños</a:t>
            </a:r>
            <a:r>
              <a:rPr lang="en-US" sz="2000" dirty="0" smtClean="0"/>
              <a:t>…</a:t>
            </a:r>
            <a:endParaRPr lang="en-US" sz="2000" dirty="0"/>
          </a:p>
          <a:p>
            <a:pPr marL="0" indent="0">
              <a:buNone/>
            </a:pPr>
            <a:r>
              <a:rPr lang="en-US" sz="2000" dirty="0"/>
              <a:t>(</a:t>
            </a:r>
            <a:r>
              <a:rPr lang="en-US" sz="2000" dirty="0" err="1"/>
              <a:t>Implícito</a:t>
            </a:r>
            <a:r>
              <a:rPr lang="en-US" sz="2000" dirty="0"/>
              <a:t>)</a:t>
            </a:r>
          </a:p>
          <a:p>
            <a:pPr marL="0" indent="0">
              <a:buNone/>
            </a:pPr>
            <a:endParaRPr lang="en-US" sz="2000" dirty="0"/>
          </a:p>
        </p:txBody>
      </p:sp>
    </p:spTree>
    <p:extLst>
      <p:ext uri="{BB962C8B-B14F-4D97-AF65-F5344CB8AC3E}">
        <p14:creationId xmlns:p14="http://schemas.microsoft.com/office/powerpoint/2010/main" val="29948633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8351" y="345138"/>
            <a:ext cx="6589199" cy="677748"/>
          </a:xfrm>
        </p:spPr>
        <p:txBody>
          <a:bodyPr>
            <a:normAutofit/>
          </a:bodyPr>
          <a:lstStyle/>
          <a:p>
            <a:r>
              <a:rPr lang="en-US" sz="2800" dirty="0" err="1" smtClean="0"/>
              <a:t>Ejercicio</a:t>
            </a:r>
            <a:r>
              <a:rPr lang="en-US" sz="2800" dirty="0" smtClean="0"/>
              <a:t> de </a:t>
            </a:r>
            <a:r>
              <a:rPr lang="en-US" sz="2800" dirty="0" err="1" smtClean="0"/>
              <a:t>traducción</a:t>
            </a:r>
            <a:r>
              <a:rPr lang="en-US" sz="2800" dirty="0" smtClean="0"/>
              <a:t>:</a:t>
            </a:r>
            <a:endParaRPr lang="en-US" sz="2800" dirty="0"/>
          </a:p>
        </p:txBody>
      </p:sp>
      <p:sp>
        <p:nvSpPr>
          <p:cNvPr id="3" name="Marcador de contenido 2"/>
          <p:cNvSpPr>
            <a:spLocks noGrp="1"/>
          </p:cNvSpPr>
          <p:nvPr>
            <p:ph idx="1"/>
          </p:nvPr>
        </p:nvSpPr>
        <p:spPr>
          <a:xfrm>
            <a:off x="1301858" y="1007388"/>
            <a:ext cx="7609668" cy="5695628"/>
          </a:xfrm>
        </p:spPr>
        <p:txBody>
          <a:bodyPr>
            <a:noAutofit/>
          </a:bodyPr>
          <a:lstStyle/>
          <a:p>
            <a:pPr marL="0" indent="0">
              <a:buNone/>
            </a:pPr>
            <a:r>
              <a:rPr lang="en-US" sz="1600" b="1" dirty="0" err="1"/>
              <a:t>Amal</a:t>
            </a:r>
            <a:r>
              <a:rPr lang="en-US" sz="1600" b="1" dirty="0"/>
              <a:t> and George Clooney are parents.</a:t>
            </a:r>
          </a:p>
          <a:p>
            <a:pPr marL="0" indent="0">
              <a:buNone/>
            </a:pPr>
            <a:r>
              <a:rPr lang="en-US" sz="1600" dirty="0" smtClean="0"/>
              <a:t>"</a:t>
            </a:r>
            <a:r>
              <a:rPr lang="en-US" sz="1600" dirty="0"/>
              <a:t>This morning </a:t>
            </a:r>
            <a:r>
              <a:rPr lang="en-US" sz="1600" dirty="0" err="1"/>
              <a:t>Amal</a:t>
            </a:r>
            <a:r>
              <a:rPr lang="en-US" sz="1600" dirty="0"/>
              <a:t> and George welcomed Ella and Alexander Clooney into their lives. Ella, Alexander and </a:t>
            </a:r>
            <a:r>
              <a:rPr lang="en-US" sz="1600" dirty="0" err="1"/>
              <a:t>Amal</a:t>
            </a:r>
            <a:r>
              <a:rPr lang="en-US" sz="1600" dirty="0"/>
              <a:t> are all healthy, happy and doing fine," the couple said in a statement to CNN</a:t>
            </a:r>
            <a:r>
              <a:rPr lang="en-US" sz="1600" dirty="0" smtClean="0"/>
              <a:t>. "</a:t>
            </a:r>
            <a:r>
              <a:rPr lang="en-US" sz="1600" dirty="0"/>
              <a:t>George is sedated and should recover in a few days," they jokingly added.</a:t>
            </a:r>
          </a:p>
          <a:p>
            <a:pPr marL="0" indent="0">
              <a:buNone/>
            </a:pPr>
            <a:r>
              <a:rPr lang="en-US" sz="1600" dirty="0"/>
              <a:t>These are the first children for both </a:t>
            </a:r>
            <a:r>
              <a:rPr lang="en-US" sz="1600" dirty="0" err="1"/>
              <a:t>Amal</a:t>
            </a:r>
            <a:r>
              <a:rPr lang="en-US" sz="1600" dirty="0"/>
              <a:t> and George.</a:t>
            </a:r>
          </a:p>
          <a:p>
            <a:pPr marL="0" indent="0">
              <a:buNone/>
            </a:pPr>
            <a:r>
              <a:rPr lang="en-US" sz="1600" dirty="0" smtClean="0"/>
              <a:t>The </a:t>
            </a:r>
            <a:r>
              <a:rPr lang="en-US" sz="1600" dirty="0"/>
              <a:t>56-year-old actor recently talked about becoming a first-time dad and joked about waiting to start a family later in life.</a:t>
            </a:r>
          </a:p>
          <a:p>
            <a:pPr marL="0" indent="0">
              <a:buNone/>
            </a:pPr>
            <a:r>
              <a:rPr lang="en-US" sz="1600" dirty="0"/>
              <a:t>"My favorite part is, you know, all my friends who are my age, and I have many of them, they're already done. Their kids are all grown up and away to college and they are laughing," Clooney said on the French TV show "Rencontres de Cinema."</a:t>
            </a:r>
          </a:p>
          <a:p>
            <a:pPr marL="0" indent="0">
              <a:buNone/>
            </a:pPr>
            <a:r>
              <a:rPr lang="en-US" sz="1600" dirty="0"/>
              <a:t>"We went out to dinner the other night, and it's a table of eight guys and all their kids are away in college, and we are sitting there and they were all being very supportive, 'Everything is going to be great, you're going to love it,'" Clooney recalled. "Then it got really quiet, and they all just started making baby crying and the whole table just busted up laughing."</a:t>
            </a:r>
          </a:p>
          <a:p>
            <a:pPr marL="0" indent="0">
              <a:buNone/>
            </a:pPr>
            <a:r>
              <a:rPr lang="en-US" sz="1600" dirty="0"/>
              <a:t>Despite the jokes, Clooney sounded up for the challenge</a:t>
            </a:r>
            <a:r>
              <a:rPr lang="en-US" sz="1600" dirty="0" smtClean="0"/>
              <a:t>. "</a:t>
            </a:r>
            <a:r>
              <a:rPr lang="en-US" sz="1600" dirty="0"/>
              <a:t>We are really happy and really excited. It's going to be an adventure," he added. "We've sort of embraced it all with arms wide open</a:t>
            </a:r>
            <a:r>
              <a:rPr lang="en-US" sz="1600" dirty="0" smtClean="0"/>
              <a:t>."</a:t>
            </a:r>
            <a:endParaRPr lang="en-US" sz="1600" dirty="0"/>
          </a:p>
        </p:txBody>
      </p:sp>
    </p:spTree>
    <p:extLst>
      <p:ext uri="{BB962C8B-B14F-4D97-AF65-F5344CB8AC3E}">
        <p14:creationId xmlns:p14="http://schemas.microsoft.com/office/powerpoint/2010/main" val="5751796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0070C0"/>
                </a:solidFill>
              </a:rPr>
              <a:t>Adjetivos posesivos</a:t>
            </a:r>
            <a:endParaRPr lang="es-MX" dirty="0">
              <a:solidFill>
                <a:srgbClr val="0070C0"/>
              </a:solidFill>
            </a:endParaRPr>
          </a:p>
        </p:txBody>
      </p:sp>
      <p:sp>
        <p:nvSpPr>
          <p:cNvPr id="3" name="Marcador de contenido 2"/>
          <p:cNvSpPr>
            <a:spLocks noGrp="1"/>
          </p:cNvSpPr>
          <p:nvPr>
            <p:ph idx="1"/>
          </p:nvPr>
        </p:nvSpPr>
        <p:spPr>
          <a:xfrm>
            <a:off x="1642821" y="1751308"/>
            <a:ext cx="6891580" cy="4159914"/>
          </a:xfrm>
        </p:spPr>
        <p:txBody>
          <a:bodyPr>
            <a:normAutofit/>
          </a:bodyPr>
          <a:lstStyle/>
          <a:p>
            <a:r>
              <a:rPr lang="es-MX" sz="2000" dirty="0" smtClean="0"/>
              <a:t>Estas formas aluden a cosas que se poseen, y deben concordar número con el sustantivo que acompañan: </a:t>
            </a:r>
          </a:p>
          <a:p>
            <a:pPr lvl="1"/>
            <a:r>
              <a:rPr lang="es-MX" sz="1800" u="sng" dirty="0" smtClean="0"/>
              <a:t>mis</a:t>
            </a:r>
            <a:r>
              <a:rPr lang="es-MX" sz="1800" dirty="0" smtClean="0"/>
              <a:t> libros</a:t>
            </a:r>
          </a:p>
          <a:p>
            <a:pPr lvl="1"/>
            <a:r>
              <a:rPr lang="es-MX" sz="1800" dirty="0" smtClean="0"/>
              <a:t> </a:t>
            </a:r>
            <a:r>
              <a:rPr lang="es-MX" sz="1800" u="sng" dirty="0" smtClean="0"/>
              <a:t>sus</a:t>
            </a:r>
            <a:r>
              <a:rPr lang="es-MX" sz="1800" dirty="0" smtClean="0"/>
              <a:t> zapatos</a:t>
            </a:r>
          </a:p>
          <a:p>
            <a:pPr lvl="1"/>
            <a:r>
              <a:rPr lang="es-MX" sz="1800" u="sng" dirty="0" smtClean="0"/>
              <a:t>tus</a:t>
            </a:r>
            <a:r>
              <a:rPr lang="es-MX" sz="1800" dirty="0" smtClean="0"/>
              <a:t> mascotas</a:t>
            </a:r>
            <a:endParaRPr lang="es-MX" sz="1800" dirty="0"/>
          </a:p>
        </p:txBody>
      </p:sp>
      <p:pic>
        <p:nvPicPr>
          <p:cNvPr id="2050" name="Picture 2" descr="Resultado de imagen para libro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35582" y="2636618"/>
            <a:ext cx="2311580" cy="173368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n relacionad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0772" y="4037158"/>
            <a:ext cx="2611656" cy="24092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zapato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10854" y="4030008"/>
            <a:ext cx="1487245" cy="1338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2757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do de imagen para foc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317370"/>
            <a:ext cx="2035834" cy="254063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443650" y="914401"/>
            <a:ext cx="7493315" cy="3730112"/>
          </a:xfrm>
        </p:spPr>
        <p:txBody>
          <a:bodyPr>
            <a:noAutofit/>
          </a:bodyPr>
          <a:lstStyle/>
          <a:p>
            <a:pPr marL="0" indent="0">
              <a:lnSpc>
                <a:spcPct val="150000"/>
              </a:lnSpc>
              <a:buNone/>
            </a:pPr>
            <a:r>
              <a:rPr lang="es-MX" sz="2000" dirty="0"/>
              <a:t>“La divergencia en el uso de los posesivos puede conducir a un caso claro de lo que se ha denominado </a:t>
            </a:r>
            <a:r>
              <a:rPr lang="es-MX" sz="2000" dirty="0">
                <a:solidFill>
                  <a:srgbClr val="0070C0"/>
                </a:solidFill>
              </a:rPr>
              <a:t>anglicismos de frecuencia</a:t>
            </a:r>
            <a:r>
              <a:rPr lang="es-MX" sz="2000" dirty="0"/>
              <a:t>. El castellano hace uso comedido de ellos, en comparación no sólo con el inglés sino también con el francés y el alemán. Desde el punto de vista del castellano, </a:t>
            </a:r>
            <a:r>
              <a:rPr lang="es-MX" sz="2000" dirty="0">
                <a:solidFill>
                  <a:schemeClr val="accent2">
                    <a:lumMod val="75000"/>
                  </a:schemeClr>
                </a:solidFill>
              </a:rPr>
              <a:t>el uso que hace el inglés de los posesivos es realmente inflacionario</a:t>
            </a:r>
            <a:r>
              <a:rPr lang="es-MX" sz="2000" dirty="0"/>
              <a:t>, y la frecuencia con la que aparecen en esta lengua supera con creces el grado tolerable de </a:t>
            </a:r>
            <a:r>
              <a:rPr lang="es-MX" sz="2000" dirty="0" smtClean="0"/>
              <a:t>redundancia” (López </a:t>
            </a:r>
            <a:r>
              <a:rPr lang="es-MX" sz="2000" dirty="0" err="1"/>
              <a:t>Guix</a:t>
            </a:r>
            <a:r>
              <a:rPr lang="es-MX" sz="2000" dirty="0"/>
              <a:t>, </a:t>
            </a:r>
            <a:r>
              <a:rPr lang="es-MX" sz="2000" dirty="0" smtClean="0"/>
              <a:t>p.114).</a:t>
            </a:r>
            <a:endParaRPr lang="en-US" sz="2000" dirty="0"/>
          </a:p>
          <a:p>
            <a:pPr marL="0" indent="0">
              <a:lnSpc>
                <a:spcPct val="150000"/>
              </a:lnSpc>
              <a:buNone/>
            </a:pPr>
            <a:endParaRPr lang="en-US" sz="2000" dirty="0"/>
          </a:p>
        </p:txBody>
      </p:sp>
    </p:spTree>
    <p:extLst>
      <p:ext uri="{BB962C8B-B14F-4D97-AF65-F5344CB8AC3E}">
        <p14:creationId xmlns:p14="http://schemas.microsoft.com/office/powerpoint/2010/main" val="258420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3627463" cy="618094"/>
          </a:xfrm>
        </p:spPr>
        <p:txBody>
          <a:bodyPr>
            <a:normAutofit/>
          </a:bodyPr>
          <a:lstStyle/>
          <a:p>
            <a:r>
              <a:rPr lang="es-MX" sz="2800" dirty="0" smtClean="0"/>
              <a:t>Por ejemplo:</a:t>
            </a:r>
            <a:endParaRPr lang="es-MX" sz="2800" dirty="0"/>
          </a:p>
        </p:txBody>
      </p:sp>
      <p:sp>
        <p:nvSpPr>
          <p:cNvPr id="3" name="Marcador de contenido 2"/>
          <p:cNvSpPr>
            <a:spLocks noGrp="1"/>
          </p:cNvSpPr>
          <p:nvPr>
            <p:ph idx="1"/>
          </p:nvPr>
        </p:nvSpPr>
        <p:spPr>
          <a:xfrm>
            <a:off x="1155941" y="1173192"/>
            <a:ext cx="7867291" cy="5400136"/>
          </a:xfrm>
        </p:spPr>
        <p:txBody>
          <a:bodyPr>
            <a:noAutofit/>
          </a:bodyPr>
          <a:lstStyle/>
          <a:p>
            <a:r>
              <a:rPr lang="en-GB" sz="2000" i="1" dirty="0"/>
              <a:t>He puts </a:t>
            </a:r>
            <a:r>
              <a:rPr lang="en-GB" sz="2000" i="1" u="sng" dirty="0"/>
              <a:t>his</a:t>
            </a:r>
            <a:r>
              <a:rPr lang="en-GB" sz="2000" i="1" dirty="0"/>
              <a:t> shirt </a:t>
            </a:r>
            <a:r>
              <a:rPr lang="en-GB" sz="2000" i="1" dirty="0" smtClean="0"/>
              <a:t>on</a:t>
            </a:r>
            <a:r>
              <a:rPr lang="en-GB" sz="2000" dirty="0"/>
              <a:t>			</a:t>
            </a:r>
            <a:r>
              <a:rPr lang="en-GB" sz="2000" dirty="0" smtClean="0"/>
              <a:t>	Se </a:t>
            </a:r>
            <a:r>
              <a:rPr lang="en-GB" sz="2000" dirty="0"/>
              <a:t>pone </a:t>
            </a:r>
            <a:r>
              <a:rPr lang="en-GB" sz="2000" u="sng" dirty="0"/>
              <a:t>la</a:t>
            </a:r>
            <a:r>
              <a:rPr lang="en-GB" sz="2000" dirty="0"/>
              <a:t> </a:t>
            </a:r>
            <a:r>
              <a:rPr lang="en-GB" sz="2000" dirty="0" err="1"/>
              <a:t>camisa</a:t>
            </a:r>
            <a:endParaRPr lang="en-US" sz="2000" dirty="0"/>
          </a:p>
          <a:p>
            <a:pPr marL="0" indent="0">
              <a:buNone/>
            </a:pPr>
            <a:endParaRPr lang="en-US" sz="2000" dirty="0"/>
          </a:p>
          <a:p>
            <a:r>
              <a:rPr lang="en-GB" sz="2000" i="1" dirty="0"/>
              <a:t>He speaks with </a:t>
            </a:r>
            <a:r>
              <a:rPr lang="en-GB" sz="2000" i="1" u="sng" dirty="0"/>
              <a:t>his</a:t>
            </a:r>
            <a:r>
              <a:rPr lang="en-GB" sz="2000" i="1" dirty="0"/>
              <a:t> hands </a:t>
            </a:r>
            <a:r>
              <a:rPr lang="en-GB" sz="2000" dirty="0"/>
              <a:t>		</a:t>
            </a:r>
            <a:r>
              <a:rPr lang="en-GB" sz="2000" dirty="0" err="1"/>
              <a:t>Habla</a:t>
            </a:r>
            <a:r>
              <a:rPr lang="en-GB" sz="2000" dirty="0"/>
              <a:t> con </a:t>
            </a:r>
            <a:r>
              <a:rPr lang="en-GB" sz="2000" u="sng" dirty="0" err="1"/>
              <a:t>las</a:t>
            </a:r>
            <a:r>
              <a:rPr lang="en-GB" sz="2000" dirty="0"/>
              <a:t> </a:t>
            </a:r>
            <a:r>
              <a:rPr lang="en-GB" sz="2000" dirty="0" err="1"/>
              <a:t>manos</a:t>
            </a:r>
            <a:r>
              <a:rPr lang="en-GB" sz="2000" dirty="0"/>
              <a:t> </a:t>
            </a:r>
            <a:r>
              <a:rPr lang="en-GB" sz="2000" dirty="0" err="1"/>
              <a:t>en</a:t>
            </a:r>
            <a:r>
              <a:rPr lang="en-GB" sz="2000" dirty="0"/>
              <a:t> </a:t>
            </a:r>
            <a:r>
              <a:rPr lang="en-GB" sz="2000" u="sng" dirty="0"/>
              <a:t>los</a:t>
            </a:r>
            <a:r>
              <a:rPr lang="en-GB" sz="2000" dirty="0"/>
              <a:t> </a:t>
            </a:r>
            <a:r>
              <a:rPr lang="en-GB" sz="2000" dirty="0" smtClean="0"/>
              <a:t>in </a:t>
            </a:r>
            <a:r>
              <a:rPr lang="en-GB" sz="2000" u="sng" dirty="0"/>
              <a:t>his</a:t>
            </a:r>
            <a:r>
              <a:rPr lang="en-GB" sz="2000" dirty="0"/>
              <a:t> pockets	</a:t>
            </a:r>
            <a:r>
              <a:rPr lang="en-GB" sz="2000" dirty="0" smtClean="0"/>
              <a:t>				</a:t>
            </a:r>
            <a:r>
              <a:rPr lang="en-GB" sz="2000" dirty="0"/>
              <a:t> </a:t>
            </a:r>
            <a:r>
              <a:rPr lang="en-GB" sz="2000" dirty="0" err="1"/>
              <a:t>bolsillos</a:t>
            </a:r>
            <a:endParaRPr lang="en-US" sz="2000" dirty="0"/>
          </a:p>
          <a:p>
            <a:pPr marL="0" indent="0">
              <a:buNone/>
            </a:pPr>
            <a:r>
              <a:rPr lang="en-GB" sz="2000" dirty="0"/>
              <a:t> </a:t>
            </a:r>
            <a:endParaRPr lang="en-US" sz="2000" dirty="0"/>
          </a:p>
          <a:p>
            <a:r>
              <a:rPr lang="en-US" sz="2000" i="1" dirty="0" smtClean="0"/>
              <a:t>The </a:t>
            </a:r>
            <a:r>
              <a:rPr lang="en-US" sz="2000" i="1" dirty="0"/>
              <a:t>woman, in fact, holds </a:t>
            </a:r>
            <a:r>
              <a:rPr lang="en-US" sz="2000" i="1" u="sng" dirty="0"/>
              <a:t>her</a:t>
            </a:r>
            <a:r>
              <a:rPr lang="en-US" sz="2000" i="1" dirty="0"/>
              <a:t> hands by </a:t>
            </a:r>
            <a:r>
              <a:rPr lang="en-US" sz="2000" i="1" u="sng" dirty="0"/>
              <a:t>her</a:t>
            </a:r>
            <a:r>
              <a:rPr lang="en-US" sz="2000" i="1" dirty="0"/>
              <a:t> sides and tilts </a:t>
            </a:r>
            <a:r>
              <a:rPr lang="en-US" sz="2000" i="1" u="sng" dirty="0"/>
              <a:t>her</a:t>
            </a:r>
            <a:r>
              <a:rPr lang="en-US" sz="2000" i="1" dirty="0"/>
              <a:t> head at an angle of five and a half degrees. </a:t>
            </a:r>
            <a:r>
              <a:rPr lang="en-US" sz="2000" i="1" u="sng" dirty="0"/>
              <a:t>Her</a:t>
            </a:r>
            <a:r>
              <a:rPr lang="en-US" sz="2000" i="1" dirty="0"/>
              <a:t> hair falls just to </a:t>
            </a:r>
            <a:r>
              <a:rPr lang="en-US" sz="2000" i="1" u="sng" dirty="0"/>
              <a:t>her</a:t>
            </a:r>
            <a:r>
              <a:rPr lang="en-US" sz="2000" i="1" dirty="0"/>
              <a:t> </a:t>
            </a:r>
            <a:r>
              <a:rPr lang="en-US" sz="2000" i="1" dirty="0" smtClean="0"/>
              <a:t>shoulders</a:t>
            </a:r>
            <a:endParaRPr lang="en-US" sz="2000" dirty="0"/>
          </a:p>
          <a:p>
            <a:pPr marL="0" indent="0">
              <a:buNone/>
            </a:pPr>
            <a:r>
              <a:rPr lang="es-ES" sz="2000" dirty="0" smtClean="0"/>
              <a:t>	En </a:t>
            </a:r>
            <a:r>
              <a:rPr lang="es-ES" sz="2000" dirty="0"/>
              <a:t>realidad, la mujer tiene </a:t>
            </a:r>
            <a:r>
              <a:rPr lang="es-ES" sz="2000" u="sng" dirty="0"/>
              <a:t>las</a:t>
            </a:r>
            <a:r>
              <a:rPr lang="es-ES" sz="2000" dirty="0"/>
              <a:t> manos junto </a:t>
            </a:r>
            <a:r>
              <a:rPr lang="es-ES" sz="2000" u="sng" dirty="0"/>
              <a:t>al</a:t>
            </a:r>
            <a:r>
              <a:rPr lang="es-ES" sz="2000" dirty="0"/>
              <a:t> cuerpo y </a:t>
            </a:r>
            <a:r>
              <a:rPr lang="es-ES" sz="2000" dirty="0" smtClean="0"/>
              <a:t>	ladea </a:t>
            </a:r>
            <a:r>
              <a:rPr lang="es-ES" sz="2000" u="sng" dirty="0"/>
              <a:t>la</a:t>
            </a:r>
            <a:r>
              <a:rPr lang="es-ES" sz="2000" dirty="0"/>
              <a:t> cabeza en un ángulo de cinco grados y </a:t>
            </a:r>
            <a:r>
              <a:rPr lang="es-ES" sz="2000" dirty="0" smtClean="0"/>
              <a:t>	medio</a:t>
            </a:r>
            <a:r>
              <a:rPr lang="es-ES" sz="2000" dirty="0"/>
              <a:t>. </a:t>
            </a:r>
            <a:r>
              <a:rPr lang="es-ES" sz="2000" u="sng" dirty="0"/>
              <a:t>El</a:t>
            </a:r>
            <a:r>
              <a:rPr lang="es-ES" sz="2000" dirty="0"/>
              <a:t> pelo le llega a </a:t>
            </a:r>
            <a:r>
              <a:rPr lang="es-ES" sz="2000" u="sng" dirty="0"/>
              <a:t>los</a:t>
            </a:r>
            <a:r>
              <a:rPr lang="es-ES" sz="2000" dirty="0"/>
              <a:t> </a:t>
            </a:r>
            <a:r>
              <a:rPr lang="es-ES" sz="2000" dirty="0" smtClean="0"/>
              <a:t>hombros</a:t>
            </a:r>
            <a:endParaRPr lang="en-US" sz="2000" dirty="0"/>
          </a:p>
          <a:p>
            <a:pPr marL="0" indent="0">
              <a:buNone/>
            </a:pPr>
            <a:endParaRPr lang="en-US" sz="2000" dirty="0"/>
          </a:p>
        </p:txBody>
      </p:sp>
      <p:pic>
        <p:nvPicPr>
          <p:cNvPr id="2054" name="Picture 6" descr="Resultado de imagen para hands by her sides cartoon"/>
          <p:cNvPicPr>
            <a:picLocks noChangeAspect="1" noChangeArrowheads="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r="-6580"/>
          <a:stretch/>
        </p:blipFill>
        <p:spPr bwMode="auto">
          <a:xfrm rot="266851">
            <a:off x="155575" y="4232934"/>
            <a:ext cx="1397180" cy="2495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51195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4867" y="486086"/>
            <a:ext cx="6589199" cy="1280890"/>
          </a:xfrm>
        </p:spPr>
        <p:txBody>
          <a:bodyPr>
            <a:normAutofit/>
          </a:bodyPr>
          <a:lstStyle/>
          <a:p>
            <a:r>
              <a:rPr lang="es-MX" sz="2800" dirty="0" smtClean="0"/>
              <a:t>¿Cómo traducirías estas oraciones para evitar posesivos innecesarios?</a:t>
            </a:r>
            <a:endParaRPr lang="es-MX" sz="2800" dirty="0"/>
          </a:p>
        </p:txBody>
      </p:sp>
      <p:sp>
        <p:nvSpPr>
          <p:cNvPr id="3" name="Marcador de contenido 2"/>
          <p:cNvSpPr>
            <a:spLocks noGrp="1"/>
          </p:cNvSpPr>
          <p:nvPr>
            <p:ph idx="1"/>
          </p:nvPr>
        </p:nvSpPr>
        <p:spPr>
          <a:xfrm>
            <a:off x="1444867" y="2133600"/>
            <a:ext cx="7089533" cy="3777622"/>
          </a:xfrm>
        </p:spPr>
        <p:txBody>
          <a:bodyPr>
            <a:normAutofit/>
          </a:bodyPr>
          <a:lstStyle/>
          <a:p>
            <a:pPr lvl="0"/>
            <a:r>
              <a:rPr lang="en-US" sz="2000" dirty="0"/>
              <a:t>When the taxi stopped I got out and paid. Brett came out putting on her hat; she gave me her hand as she stepped down. Her hand was shaky. </a:t>
            </a:r>
          </a:p>
          <a:p>
            <a:pPr lvl="0"/>
            <a:r>
              <a:rPr lang="en-US" sz="2000" dirty="0"/>
              <a:t>One morning the old Water-rat put his head out of his hole. He had bright beady eyes and stiff grey whiskers, and his tail was like a long bit of black India-rubber.</a:t>
            </a:r>
          </a:p>
          <a:p>
            <a:pPr lvl="0"/>
            <a:r>
              <a:rPr lang="en-US" sz="2000" dirty="0"/>
              <a:t>They didn’t aspire to be a couple. They were friends. Maria called Sam “My friend”. I was also her friend.</a:t>
            </a:r>
          </a:p>
          <a:p>
            <a:pPr marL="0" indent="0">
              <a:buNone/>
            </a:pPr>
            <a:endParaRPr lang="en-US" sz="2000" dirty="0"/>
          </a:p>
        </p:txBody>
      </p:sp>
    </p:spTree>
    <p:extLst>
      <p:ext uri="{BB962C8B-B14F-4D97-AF65-F5344CB8AC3E}">
        <p14:creationId xmlns:p14="http://schemas.microsoft.com/office/powerpoint/2010/main" val="12790327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solidFill>
                  <a:srgbClr val="0070C0"/>
                </a:solidFill>
              </a:rPr>
              <a:t>Adjetivo</a:t>
            </a:r>
            <a:endParaRPr lang="en-US" dirty="0">
              <a:solidFill>
                <a:srgbClr val="0070C0"/>
              </a:solidFill>
            </a:endParaRPr>
          </a:p>
        </p:txBody>
      </p:sp>
      <p:sp>
        <p:nvSpPr>
          <p:cNvPr id="3" name="Marcador de contenido 2"/>
          <p:cNvSpPr>
            <a:spLocks noGrp="1"/>
          </p:cNvSpPr>
          <p:nvPr>
            <p:ph idx="1"/>
          </p:nvPr>
        </p:nvSpPr>
        <p:spPr>
          <a:xfrm>
            <a:off x="1604513" y="1633265"/>
            <a:ext cx="6929887" cy="3777622"/>
          </a:xfrm>
        </p:spPr>
        <p:txBody>
          <a:bodyPr>
            <a:normAutofit/>
          </a:bodyPr>
          <a:lstStyle/>
          <a:p>
            <a:pPr marL="0" indent="0">
              <a:lnSpc>
                <a:spcPct val="150000"/>
              </a:lnSpc>
              <a:buNone/>
            </a:pPr>
            <a:r>
              <a:rPr lang="es-ES_tradnl" sz="2000" dirty="0"/>
              <a:t>La lengua inglesa tiene una marcada preferencia por el uso de múltiples adjetivos que </a:t>
            </a:r>
            <a:r>
              <a:rPr lang="es-ES_tradnl" sz="2000" dirty="0" smtClean="0"/>
              <a:t>califican </a:t>
            </a:r>
            <a:r>
              <a:rPr lang="es-ES_tradnl" sz="2000" dirty="0"/>
              <a:t>a un solo sustantivo; con ello logra “pintar detalladamente la experiencia real </a:t>
            </a:r>
            <a:r>
              <a:rPr lang="es-ES_tradnl" sz="2000" dirty="0" smtClean="0"/>
              <a:t>gracias </a:t>
            </a:r>
            <a:r>
              <a:rPr lang="es-ES_tradnl" sz="2000" dirty="0"/>
              <a:t>a la riqueza de adjetivos</a:t>
            </a:r>
            <a:r>
              <a:rPr lang="es-ES_tradnl" sz="2000" dirty="0" smtClean="0"/>
              <a:t>” </a:t>
            </a:r>
            <a:r>
              <a:rPr lang="en-US" sz="2000" dirty="0"/>
              <a:t>(</a:t>
            </a:r>
            <a:r>
              <a:rPr lang="en-US" sz="2000" dirty="0" err="1"/>
              <a:t>Vázquez-Ayora</a:t>
            </a:r>
            <a:r>
              <a:rPr lang="en-US" sz="2000" dirty="0"/>
              <a:t>, p. 122</a:t>
            </a:r>
            <a:r>
              <a:rPr lang="en-US" sz="2000" dirty="0" smtClean="0"/>
              <a:t>)</a:t>
            </a:r>
            <a:r>
              <a:rPr lang="es-ES_tradnl" sz="2000" dirty="0" smtClean="0"/>
              <a:t>, </a:t>
            </a:r>
            <a:r>
              <a:rPr lang="es-ES_tradnl" sz="2000" dirty="0"/>
              <a:t>a diferencia del español cuyo uso del adjetivo es </a:t>
            </a:r>
            <a:r>
              <a:rPr lang="es-ES_tradnl" sz="2000" dirty="0" smtClean="0"/>
              <a:t>menos </a:t>
            </a:r>
            <a:r>
              <a:rPr lang="es-ES_tradnl" sz="2000" dirty="0"/>
              <a:t>nutrido.</a:t>
            </a:r>
            <a:endParaRPr lang="es-MX" sz="2000" dirty="0"/>
          </a:p>
          <a:p>
            <a:pPr marL="0" indent="0">
              <a:lnSpc>
                <a:spcPct val="150000"/>
              </a:lnSpc>
              <a:buNone/>
            </a:pPr>
            <a:endParaRPr lang="en-US" sz="2000" dirty="0"/>
          </a:p>
        </p:txBody>
      </p:sp>
      <p:pic>
        <p:nvPicPr>
          <p:cNvPr id="4098" name="Picture 2" descr="Resultado de imagen para adjetivo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31789" y="4498571"/>
            <a:ext cx="2794958" cy="234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48280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93965" y="1293961"/>
            <a:ext cx="7660255" cy="4968815"/>
          </a:xfrm>
        </p:spPr>
        <p:txBody>
          <a:bodyPr>
            <a:normAutofit/>
          </a:bodyPr>
          <a:lstStyle/>
          <a:p>
            <a:r>
              <a:rPr lang="es-MX" sz="2000" dirty="0" smtClean="0"/>
              <a:t>Los </a:t>
            </a:r>
            <a:r>
              <a:rPr lang="es-MX" sz="2000" dirty="0"/>
              <a:t>adjetivos en inglés </a:t>
            </a:r>
            <a:r>
              <a:rPr lang="es-MX" sz="2000" dirty="0" smtClean="0"/>
              <a:t>no cambian según el género y el número, y suelen ir antepuestos al sustantivo.</a:t>
            </a:r>
          </a:p>
          <a:p>
            <a:pPr marL="0" indent="0">
              <a:buNone/>
            </a:pPr>
            <a:endParaRPr lang="es-MX" sz="2000" dirty="0" smtClean="0"/>
          </a:p>
          <a:p>
            <a:pPr marL="0" indent="0">
              <a:buNone/>
            </a:pPr>
            <a:r>
              <a:rPr lang="es-MX" sz="2000" dirty="0" smtClean="0"/>
              <a:t>		A </a:t>
            </a:r>
            <a:r>
              <a:rPr lang="es-MX" sz="2000" dirty="0" err="1" smtClean="0"/>
              <a:t>great</a:t>
            </a:r>
            <a:r>
              <a:rPr lang="es-MX" sz="2000" dirty="0" smtClean="0"/>
              <a:t> idea  /    a </a:t>
            </a:r>
            <a:r>
              <a:rPr lang="es-MX" sz="2000" dirty="0" err="1" smtClean="0"/>
              <a:t>big</a:t>
            </a:r>
            <a:r>
              <a:rPr lang="es-MX" sz="2000" dirty="0" smtClean="0"/>
              <a:t> </a:t>
            </a:r>
            <a:r>
              <a:rPr lang="es-MX" sz="2000" dirty="0" err="1" smtClean="0"/>
              <a:t>dog</a:t>
            </a:r>
            <a:endParaRPr lang="es-MX" sz="2000" dirty="0" smtClean="0"/>
          </a:p>
          <a:p>
            <a:pPr marL="0" indent="0">
              <a:buNone/>
            </a:pPr>
            <a:endParaRPr lang="es-MX" sz="2000" dirty="0"/>
          </a:p>
          <a:p>
            <a:pPr marL="0" indent="0">
              <a:buNone/>
            </a:pPr>
            <a:endParaRPr lang="es-MX" sz="2000" dirty="0" smtClean="0"/>
          </a:p>
          <a:p>
            <a:pPr marL="0" indent="0">
              <a:buNone/>
            </a:pPr>
            <a:endParaRPr lang="es-MX" sz="2000" dirty="0" smtClean="0"/>
          </a:p>
          <a:p>
            <a:pPr marL="0" indent="0">
              <a:buNone/>
            </a:pPr>
            <a:endParaRPr lang="es-MX" sz="2000" dirty="0" smtClean="0"/>
          </a:p>
          <a:p>
            <a:r>
              <a:rPr lang="es-MX" sz="2000" dirty="0" smtClean="0"/>
              <a:t>En español, los adjetivos pueden ser femeninos o masculinos y deben estar en concordancia con el sustantivo (gat</a:t>
            </a:r>
            <a:r>
              <a:rPr lang="es-MX" sz="2000" b="1" dirty="0" smtClean="0"/>
              <a:t>a </a:t>
            </a:r>
            <a:r>
              <a:rPr lang="es-MX" sz="2000" dirty="0" smtClean="0"/>
              <a:t>blanc</a:t>
            </a:r>
            <a:r>
              <a:rPr lang="es-MX" sz="2000" b="1" dirty="0" smtClean="0"/>
              <a:t>a</a:t>
            </a:r>
            <a:r>
              <a:rPr lang="es-MX" sz="2000" dirty="0" smtClean="0"/>
              <a:t>), aunque hay excepciones como: analfabeta, influyente, triste, verde, feliz, sutil, etc.</a:t>
            </a:r>
          </a:p>
          <a:p>
            <a:pPr marL="0" indent="0">
              <a:buNone/>
            </a:pPr>
            <a:endParaRPr lang="es-MX" sz="2000" dirty="0"/>
          </a:p>
          <a:p>
            <a:endParaRPr lang="en-US" sz="2000" dirty="0"/>
          </a:p>
        </p:txBody>
      </p:sp>
      <p:pic>
        <p:nvPicPr>
          <p:cNvPr id="1026" name="Picture 2" descr="Resultado de imagen para big do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00045" y="2434812"/>
            <a:ext cx="2847139" cy="203367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gata blanca disney"/>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0768" y="4882551"/>
            <a:ext cx="1491155" cy="1940943"/>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57150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1502229" y="1846224"/>
            <a:ext cx="7110550" cy="3777622"/>
          </a:xfrm>
        </p:spPr>
        <p:txBody>
          <a:bodyPr>
            <a:normAutofit/>
          </a:bodyPr>
          <a:lstStyle/>
          <a:p>
            <a:pPr marL="0" indent="0" algn="ctr" eaLnBrk="1" hangingPunct="1">
              <a:lnSpc>
                <a:spcPct val="110000"/>
              </a:lnSpc>
              <a:buFont typeface="Wingdings" panose="05000000000000000000" pitchFamily="2" charset="2"/>
              <a:buNone/>
            </a:pPr>
            <a:r>
              <a:rPr lang="es-ES" altLang="en-US" sz="2400" i="1" dirty="0" smtClean="0">
                <a:latin typeface="Century Gothic" panose="020B0502020202020204" pitchFamily="34" charset="0"/>
              </a:rPr>
              <a:t>El presente material corresponde                       a la Unidad de Competencia II del programa de Taller de traducción del inglés</a:t>
            </a:r>
          </a:p>
          <a:p>
            <a:pPr marL="0" indent="0" algn="ctr" eaLnBrk="1" hangingPunct="1">
              <a:lnSpc>
                <a:spcPct val="110000"/>
              </a:lnSpc>
              <a:buFont typeface="Wingdings" panose="05000000000000000000" pitchFamily="2" charset="2"/>
              <a:buNone/>
            </a:pPr>
            <a:endParaRPr lang="es-ES" altLang="en-US" dirty="0" smtClean="0">
              <a:latin typeface="Century Gothic" panose="020B0502020202020204" pitchFamily="34" charset="0"/>
            </a:endParaRPr>
          </a:p>
          <a:p>
            <a:pPr marL="0" indent="0" algn="ctr" eaLnBrk="1" hangingPunct="1">
              <a:lnSpc>
                <a:spcPct val="110000"/>
              </a:lnSpc>
              <a:buFont typeface="Wingdings" panose="05000000000000000000" pitchFamily="2" charset="2"/>
              <a:buNone/>
            </a:pPr>
            <a:r>
              <a:rPr lang="es-ES" altLang="en-US" dirty="0" smtClean="0">
                <a:latin typeface="Century Gothic" panose="020B0502020202020204" pitchFamily="34" charset="0"/>
              </a:rPr>
              <a:t>El guion explicativo para el uso propuesto de este material didáctico está en las notas de esta presentación.</a:t>
            </a:r>
            <a:endParaRPr lang="es-ES" altLang="en-US" sz="2000" dirty="0" smtClean="0">
              <a:latin typeface="Century Gothic" panose="020B0502020202020204" pitchFamily="34" charset="0"/>
            </a:endParaRPr>
          </a:p>
        </p:txBody>
      </p:sp>
    </p:spTree>
    <p:extLst>
      <p:ext uri="{BB962C8B-B14F-4D97-AF65-F5344CB8AC3E}">
        <p14:creationId xmlns:p14="http://schemas.microsoft.com/office/powerpoint/2010/main" val="114470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59338" y="1293964"/>
            <a:ext cx="6839273" cy="4427477"/>
          </a:xfrm>
        </p:spPr>
        <p:txBody>
          <a:bodyPr>
            <a:normAutofit/>
          </a:bodyPr>
          <a:lstStyle/>
          <a:p>
            <a:r>
              <a:rPr lang="es-MX" sz="2000" dirty="0"/>
              <a:t>En español los adjetivos marcan el número, es decir, están en singular o en plural (árbol</a:t>
            </a:r>
            <a:r>
              <a:rPr lang="es-MX" sz="2000" b="1" dirty="0"/>
              <a:t>es </a:t>
            </a:r>
            <a:r>
              <a:rPr lang="es-MX" sz="2000" dirty="0"/>
              <a:t>seco</a:t>
            </a:r>
            <a:r>
              <a:rPr lang="es-MX" sz="2000" b="1" dirty="0"/>
              <a:t>s</a:t>
            </a:r>
            <a:r>
              <a:rPr lang="es-MX" sz="2000" b="1" dirty="0" smtClean="0"/>
              <a:t>).</a:t>
            </a:r>
          </a:p>
          <a:p>
            <a:pPr marL="0" indent="0">
              <a:buNone/>
            </a:pPr>
            <a:endParaRPr lang="es-MX" sz="2000" b="1" dirty="0" smtClean="0"/>
          </a:p>
          <a:p>
            <a:pPr marL="0" indent="0">
              <a:buNone/>
            </a:pPr>
            <a:endParaRPr lang="es-MX" sz="1000" b="1" dirty="0"/>
          </a:p>
          <a:p>
            <a:r>
              <a:rPr lang="es-MX" sz="2000" dirty="0"/>
              <a:t>La lengua inglesa tiene gran capacidad para la creación de adjetivos mediante: la adjetivación de sustantivos (</a:t>
            </a:r>
            <a:r>
              <a:rPr lang="es-ES" sz="2000" dirty="0" err="1"/>
              <a:t>Plant</a:t>
            </a:r>
            <a:r>
              <a:rPr lang="es-ES" sz="2000" dirty="0"/>
              <a:t> </a:t>
            </a:r>
            <a:r>
              <a:rPr lang="es-ES" sz="2000" dirty="0" err="1"/>
              <a:t>disease</a:t>
            </a:r>
            <a:r>
              <a:rPr lang="es-ES" sz="2000" dirty="0"/>
              <a:t> diagnosis), el uso del guion (</a:t>
            </a:r>
            <a:r>
              <a:rPr lang="en-US" sz="2000" dirty="0"/>
              <a:t>forward-looking system</a:t>
            </a:r>
            <a:r>
              <a:rPr lang="es-MX" sz="2000" dirty="0"/>
              <a:t>), y el uso de sufijos </a:t>
            </a:r>
            <a:r>
              <a:rPr lang="en-US" sz="2000" dirty="0"/>
              <a:t>(-able, -</a:t>
            </a:r>
            <a:r>
              <a:rPr lang="en-US" sz="2000" dirty="0" err="1"/>
              <a:t>ible</a:t>
            </a:r>
            <a:r>
              <a:rPr lang="en-US" sz="2000" dirty="0"/>
              <a:t>, -</a:t>
            </a:r>
            <a:r>
              <a:rPr lang="en-US" sz="2000" dirty="0" err="1"/>
              <a:t>ul</a:t>
            </a:r>
            <a:r>
              <a:rPr lang="en-US" sz="2000" dirty="0"/>
              <a:t>, -less, -</a:t>
            </a:r>
            <a:r>
              <a:rPr lang="en-US" sz="2000" dirty="0" err="1"/>
              <a:t>ly</a:t>
            </a:r>
            <a:r>
              <a:rPr lang="en-US" sz="2000" dirty="0"/>
              <a:t>, -like, -y, -</a:t>
            </a:r>
            <a:r>
              <a:rPr lang="en-US" sz="2000" dirty="0" err="1"/>
              <a:t>ish</a:t>
            </a:r>
            <a:r>
              <a:rPr lang="en-US" sz="2000" dirty="0"/>
              <a:t>).</a:t>
            </a:r>
            <a:endParaRPr lang="es-MX" sz="2000" dirty="0"/>
          </a:p>
        </p:txBody>
      </p:sp>
      <p:pic>
        <p:nvPicPr>
          <p:cNvPr id="4" name="Imagen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9780" y="4779035"/>
            <a:ext cx="8954219" cy="2070336"/>
          </a:xfrm>
          <a:prstGeom prst="rect">
            <a:avLst/>
          </a:prstGeom>
          <a:effectLst>
            <a:softEdge rad="63500"/>
          </a:effectLst>
        </p:spPr>
      </p:pic>
    </p:spTree>
    <p:extLst>
      <p:ext uri="{BB962C8B-B14F-4D97-AF65-F5344CB8AC3E}">
        <p14:creationId xmlns:p14="http://schemas.microsoft.com/office/powerpoint/2010/main" val="32734811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6111" y="590164"/>
            <a:ext cx="6591985" cy="5865500"/>
          </a:xfrm>
        </p:spPr>
        <p:txBody>
          <a:bodyPr>
            <a:normAutofit/>
          </a:bodyPr>
          <a:lstStyle/>
          <a:p>
            <a:r>
              <a:rPr lang="es-MX" sz="2000" dirty="0" smtClean="0"/>
              <a:t>Diferencia en el orden común: en inglés los adjetivos suelen anteponerse.</a:t>
            </a:r>
          </a:p>
          <a:p>
            <a:r>
              <a:rPr lang="es-MX" sz="2000" dirty="0" smtClean="0"/>
              <a:t>En español el adjetivo pospuesto tiene un valor definitorio e intelectual. El adjetivo antepuesto es “evocador y afectivo”, busca reiterar la cualidad del sustantivo:</a:t>
            </a:r>
            <a:endParaRPr lang="es-MX" dirty="0" smtClean="0"/>
          </a:p>
          <a:p>
            <a:pPr marL="0" indent="0">
              <a:buNone/>
            </a:pPr>
            <a:r>
              <a:rPr lang="es-MX" sz="2000" dirty="0" smtClean="0"/>
              <a:t>							la oveja pequeña</a:t>
            </a:r>
          </a:p>
          <a:p>
            <a:pPr marL="0" indent="0">
              <a:buNone/>
            </a:pPr>
            <a:r>
              <a:rPr lang="es-MX" sz="2000" dirty="0" smtClean="0"/>
              <a:t>							la pequeña oveja</a:t>
            </a:r>
          </a:p>
          <a:p>
            <a:pPr marL="0" indent="0">
              <a:buNone/>
            </a:pPr>
            <a:endParaRPr lang="es-MX" sz="2000" dirty="0"/>
          </a:p>
          <a:p>
            <a:pPr marL="0" indent="0">
              <a:buNone/>
            </a:pPr>
            <a:endParaRPr lang="es-MX" sz="2000" dirty="0" smtClean="0"/>
          </a:p>
          <a:p>
            <a:pPr marL="0" indent="0">
              <a:buNone/>
            </a:pPr>
            <a:endParaRPr lang="es-MX" sz="2000" dirty="0"/>
          </a:p>
          <a:p>
            <a:r>
              <a:rPr lang="es-MX" sz="2000" dirty="0" smtClean="0"/>
              <a:t>La anteposición del adjetivo en español también puede cambiar el significado:</a:t>
            </a:r>
          </a:p>
          <a:p>
            <a:pPr marL="0" indent="0">
              <a:buNone/>
            </a:pPr>
            <a:r>
              <a:rPr lang="es-MX" sz="2000" dirty="0"/>
              <a:t>	</a:t>
            </a:r>
            <a:r>
              <a:rPr lang="es-MX" sz="2000" dirty="0" smtClean="0"/>
              <a:t>						niño pobre</a:t>
            </a:r>
          </a:p>
          <a:p>
            <a:pPr marL="0" indent="0">
              <a:buNone/>
            </a:pPr>
            <a:r>
              <a:rPr lang="es-MX" sz="2000" dirty="0"/>
              <a:t>	</a:t>
            </a:r>
            <a:r>
              <a:rPr lang="es-MX" sz="2000" dirty="0" smtClean="0"/>
              <a:t>						pobre niño</a:t>
            </a:r>
          </a:p>
        </p:txBody>
      </p:sp>
      <p:pic>
        <p:nvPicPr>
          <p:cNvPr id="1026" name="Picture 2" descr="Resultado de imagen para oveja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56944" y="2736159"/>
            <a:ext cx="3458790" cy="1945569"/>
          </a:xfrm>
          <a:prstGeom prst="rect">
            <a:avLst/>
          </a:prstGeom>
          <a:noFill/>
          <a:effectLst>
            <a:outerShdw blurRad="50800" dist="38100" dir="2700000" algn="tl" rotWithShape="0">
              <a:prstClr val="black">
                <a:alpha val="40000"/>
              </a:prstClr>
            </a:outerShdw>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9724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28802" y="1035169"/>
            <a:ext cx="6964392" cy="5365631"/>
          </a:xfrm>
        </p:spPr>
        <p:txBody>
          <a:bodyPr>
            <a:normAutofit/>
          </a:bodyPr>
          <a:lstStyle/>
          <a:p>
            <a:r>
              <a:rPr lang="es-ES_tradnl" sz="2000" dirty="0"/>
              <a:t>En frases </a:t>
            </a:r>
            <a:r>
              <a:rPr lang="es-ES_tradnl" sz="2000" dirty="0" smtClean="0"/>
              <a:t>inglesas con dos </a:t>
            </a:r>
            <a:r>
              <a:rPr lang="es-ES_tradnl" sz="2000" dirty="0"/>
              <a:t>adjetivos juntos, </a:t>
            </a:r>
            <a:r>
              <a:rPr lang="es-ES_tradnl" sz="2000" dirty="0" smtClean="0"/>
              <a:t>al traducir al </a:t>
            </a:r>
            <a:r>
              <a:rPr lang="es-ES_tradnl" sz="2000" dirty="0"/>
              <a:t>español </a:t>
            </a:r>
            <a:r>
              <a:rPr lang="es-ES_tradnl" sz="2000" dirty="0" smtClean="0"/>
              <a:t>se puede </a:t>
            </a:r>
            <a:r>
              <a:rPr lang="es-ES_tradnl" sz="2000" dirty="0"/>
              <a:t>optar por intercalar una </a:t>
            </a:r>
            <a:r>
              <a:rPr lang="es-ES_tradnl" sz="2000" dirty="0" smtClean="0"/>
              <a:t>conjunción:</a:t>
            </a:r>
          </a:p>
          <a:p>
            <a:pPr marL="0" indent="0">
              <a:buNone/>
            </a:pPr>
            <a:r>
              <a:rPr lang="en-US" sz="2000" dirty="0" smtClean="0"/>
              <a:t>There</a:t>
            </a:r>
            <a:r>
              <a:rPr lang="es-ES_tradnl" sz="2000" dirty="0" smtClean="0"/>
              <a:t> </a:t>
            </a:r>
            <a:r>
              <a:rPr lang="es-ES_tradnl" sz="2000" dirty="0" err="1"/>
              <a:t>was</a:t>
            </a:r>
            <a:r>
              <a:rPr lang="es-ES_tradnl" sz="2000" dirty="0"/>
              <a:t> </a:t>
            </a:r>
            <a:r>
              <a:rPr lang="es-ES_tradnl" sz="2000" b="1" dirty="0" err="1"/>
              <a:t>loose</a:t>
            </a:r>
            <a:r>
              <a:rPr lang="es-ES_tradnl" sz="2000" b="1" dirty="0"/>
              <a:t> </a:t>
            </a:r>
            <a:r>
              <a:rPr lang="es-ES_tradnl" sz="2000" b="1" dirty="0" err="1"/>
              <a:t>bulging</a:t>
            </a:r>
            <a:r>
              <a:rPr lang="es-ES_tradnl" sz="2000" dirty="0"/>
              <a:t> </a:t>
            </a:r>
            <a:r>
              <a:rPr lang="es-ES_tradnl" sz="2000" dirty="0" err="1"/>
              <a:t>linoleum</a:t>
            </a:r>
            <a:r>
              <a:rPr lang="es-ES_tradnl" sz="2000" dirty="0"/>
              <a:t> </a:t>
            </a:r>
            <a:r>
              <a:rPr lang="en-US" sz="2000" dirty="0"/>
              <a:t>on the floor. </a:t>
            </a:r>
            <a:endParaRPr lang="en-US" sz="2000" dirty="0" smtClean="0"/>
          </a:p>
          <a:p>
            <a:pPr marL="0" indent="0">
              <a:buNone/>
            </a:pPr>
            <a:r>
              <a:rPr lang="es-ES_tradnl" sz="2000" dirty="0" smtClean="0"/>
              <a:t>El </a:t>
            </a:r>
            <a:r>
              <a:rPr lang="es-ES_tradnl" sz="2000" dirty="0"/>
              <a:t>linóleo que cubría el piso </a:t>
            </a:r>
            <a:r>
              <a:rPr lang="es-ES_tradnl" sz="2000" dirty="0" smtClean="0"/>
              <a:t>estaba </a:t>
            </a:r>
            <a:r>
              <a:rPr lang="es-ES_tradnl" sz="2000" b="1" dirty="0"/>
              <a:t>suelto y a</a:t>
            </a:r>
            <a:r>
              <a:rPr lang="es-MX" sz="2000" b="1" dirty="0" err="1"/>
              <a:t>bultado</a:t>
            </a:r>
            <a:r>
              <a:rPr lang="es-MX" sz="2000" dirty="0" smtClean="0"/>
              <a:t>.</a:t>
            </a:r>
          </a:p>
          <a:p>
            <a:pPr marL="0" indent="0">
              <a:buNone/>
            </a:pPr>
            <a:r>
              <a:rPr lang="es-MX" sz="2000" dirty="0" smtClean="0"/>
              <a:t> </a:t>
            </a:r>
          </a:p>
          <a:p>
            <a:r>
              <a:rPr lang="es-MX" sz="2000" dirty="0" smtClean="0"/>
              <a:t>Con </a:t>
            </a:r>
            <a:r>
              <a:rPr lang="es-MX" sz="2000" dirty="0" smtClean="0"/>
              <a:t>adjetivos múltiples, las opciones son diversas: </a:t>
            </a:r>
            <a:r>
              <a:rPr lang="es-MX" sz="2000" dirty="0" smtClean="0"/>
              <a:t>hacer </a:t>
            </a:r>
            <a:r>
              <a:rPr lang="es-MX" sz="2000" dirty="0" smtClean="0"/>
              <a:t>transposiciones, anteponer alguno y posponer otros, o hasta </a:t>
            </a:r>
            <a:r>
              <a:rPr lang="es-MX" sz="2000" dirty="0" smtClean="0"/>
              <a:t>omitirlos </a:t>
            </a:r>
            <a:r>
              <a:rPr lang="es-MX" sz="2000" dirty="0" smtClean="0"/>
              <a:t>si no se altera el mensaje del original.</a:t>
            </a:r>
          </a:p>
          <a:p>
            <a:pPr marL="0" indent="0">
              <a:buNone/>
            </a:pPr>
            <a:r>
              <a:rPr lang="en-US" sz="2000" dirty="0"/>
              <a:t>The playroom has </a:t>
            </a:r>
            <a:r>
              <a:rPr lang="en-US" sz="2000" b="1" dirty="0"/>
              <a:t>six small round plastic </a:t>
            </a:r>
            <a:r>
              <a:rPr lang="en-US" sz="2000" dirty="0"/>
              <a:t>tables.</a:t>
            </a:r>
          </a:p>
          <a:p>
            <a:pPr marL="0" indent="0">
              <a:buNone/>
            </a:pPr>
            <a:r>
              <a:rPr lang="es-MX" sz="2000" dirty="0" smtClean="0"/>
              <a:t>El salón de juegos tiene </a:t>
            </a:r>
            <a:r>
              <a:rPr lang="es-MX" sz="2000" b="1" dirty="0" smtClean="0"/>
              <a:t>seis mesas redondas de plástico.</a:t>
            </a:r>
          </a:p>
          <a:p>
            <a:pPr marL="0" indent="0">
              <a:buNone/>
            </a:pPr>
            <a:endParaRPr lang="es-MX" sz="2000" dirty="0"/>
          </a:p>
        </p:txBody>
      </p:sp>
    </p:spTree>
    <p:extLst>
      <p:ext uri="{BB962C8B-B14F-4D97-AF65-F5344CB8AC3E}">
        <p14:creationId xmlns:p14="http://schemas.microsoft.com/office/powerpoint/2010/main" val="12635543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8389" y="520592"/>
            <a:ext cx="5766814" cy="1280890"/>
          </a:xfrm>
        </p:spPr>
        <p:txBody>
          <a:bodyPr>
            <a:normAutofit/>
          </a:bodyPr>
          <a:lstStyle/>
          <a:p>
            <a:r>
              <a:rPr lang="es-MX" sz="2800" dirty="0" smtClean="0"/>
              <a:t>Identifica los adjetivos 			    y  traduce las frases:</a:t>
            </a:r>
            <a:endParaRPr lang="es-MX" sz="2800" dirty="0"/>
          </a:p>
        </p:txBody>
      </p:sp>
      <p:sp>
        <p:nvSpPr>
          <p:cNvPr id="3" name="Marcador de contenido 2"/>
          <p:cNvSpPr>
            <a:spLocks noGrp="1"/>
          </p:cNvSpPr>
          <p:nvPr>
            <p:ph idx="1"/>
          </p:nvPr>
        </p:nvSpPr>
        <p:spPr>
          <a:xfrm>
            <a:off x="1518251" y="1771291"/>
            <a:ext cx="7315202" cy="3777622"/>
          </a:xfrm>
        </p:spPr>
        <p:txBody>
          <a:bodyPr>
            <a:noAutofit/>
          </a:bodyPr>
          <a:lstStyle/>
          <a:p>
            <a:r>
              <a:rPr lang="en-US" sz="2000" dirty="0"/>
              <a:t>They have a lovely old red post-box.</a:t>
            </a:r>
          </a:p>
          <a:p>
            <a:r>
              <a:rPr lang="en-US" sz="2000" dirty="0"/>
              <a:t>I bought some charming Victorian silver ornaments at the flea market.</a:t>
            </a:r>
          </a:p>
          <a:p>
            <a:r>
              <a:rPr lang="en-US" sz="2000" dirty="0"/>
              <a:t>She is selling her flashy 3-year-old </a:t>
            </a:r>
            <a:r>
              <a:rPr lang="en-US" sz="2000" dirty="0" smtClean="0"/>
              <a:t>Italian car</a:t>
            </a:r>
            <a:r>
              <a:rPr lang="en-US" sz="2000" dirty="0"/>
              <a:t>.</a:t>
            </a:r>
          </a:p>
          <a:p>
            <a:r>
              <a:rPr lang="en-US" sz="2000" dirty="0"/>
              <a:t>With its teeny tiny body, bat-like ears and bug eyes, the Philippine tarsier might be the most peculiar primate on earth</a:t>
            </a:r>
            <a:r>
              <a:rPr lang="en-US" sz="2000" dirty="0" smtClean="0"/>
              <a:t>.</a:t>
            </a:r>
          </a:p>
          <a:p>
            <a:r>
              <a:rPr lang="en-US" sz="2000" dirty="0"/>
              <a:t>It was mid-morning—a very cold, bright day.  Holding a potted plant before her, a girl of fourteen jumped off the bus in front of the Old Ladies’ Home, on the outskirts of town.  She wore a red coat, and her straight yellow hair was hanging down loose from the pointed white cap all the little girls were wearing that year.</a:t>
            </a:r>
            <a:endParaRPr lang="en-US" sz="2000" dirty="0" smtClean="0"/>
          </a:p>
        </p:txBody>
      </p:sp>
      <p:pic>
        <p:nvPicPr>
          <p:cNvPr id="2050" name="Picture 2" descr="Resultado de imagen para pensand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25749" y="836"/>
            <a:ext cx="1518251" cy="1800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29252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6410" y="624110"/>
            <a:ext cx="3472186" cy="1280890"/>
          </a:xfrm>
        </p:spPr>
        <p:txBody>
          <a:bodyPr/>
          <a:lstStyle/>
          <a:p>
            <a:r>
              <a:rPr lang="es-MX" dirty="0" smtClean="0">
                <a:solidFill>
                  <a:srgbClr val="0070C0"/>
                </a:solidFill>
              </a:rPr>
              <a:t>Adverbio</a:t>
            </a:r>
            <a:endParaRPr lang="es-MX" dirty="0">
              <a:solidFill>
                <a:srgbClr val="0070C0"/>
              </a:solidFill>
            </a:endParaRPr>
          </a:p>
        </p:txBody>
      </p:sp>
      <p:sp>
        <p:nvSpPr>
          <p:cNvPr id="4" name="Marcador de contenido 3"/>
          <p:cNvSpPr>
            <a:spLocks noGrp="1"/>
          </p:cNvSpPr>
          <p:nvPr>
            <p:ph idx="1"/>
          </p:nvPr>
        </p:nvSpPr>
        <p:spPr>
          <a:xfrm>
            <a:off x="1479377" y="1656272"/>
            <a:ext cx="7060774" cy="4272203"/>
          </a:xfrm>
        </p:spPr>
        <p:txBody>
          <a:bodyPr>
            <a:normAutofit/>
          </a:bodyPr>
          <a:lstStyle/>
          <a:p>
            <a:pPr>
              <a:lnSpc>
                <a:spcPct val="150000"/>
              </a:lnSpc>
            </a:pPr>
            <a:r>
              <a:rPr lang="es-MX" sz="2000" dirty="0" smtClean="0"/>
              <a:t>Tanto en inglés como en español, el adverbio es la palabra que modifica al verbo, al adjetivo o a otro adverbio, y se caracterizan porque son básicamente invariables, aún en español, no tienen flexiones que indiquen género o número, aunque en español (y no en inglés) pueden indicar diminutivo: </a:t>
            </a:r>
            <a:r>
              <a:rPr lang="es-MX" sz="2000" i="1" dirty="0" smtClean="0"/>
              <a:t>ahorita, apenitas, abajito. </a:t>
            </a:r>
            <a:endParaRPr lang="es-MX" sz="2000" dirty="0"/>
          </a:p>
        </p:txBody>
      </p:sp>
    </p:spTree>
    <p:extLst>
      <p:ext uri="{BB962C8B-B14F-4D97-AF65-F5344CB8AC3E}">
        <p14:creationId xmlns:p14="http://schemas.microsoft.com/office/powerpoint/2010/main" val="11830894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362974" y="1063919"/>
            <a:ext cx="7177177" cy="377762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150000"/>
              </a:lnSpc>
            </a:pPr>
            <a:r>
              <a:rPr lang="es-ES_tradnl" sz="2000" dirty="0" smtClean="0"/>
              <a:t>El inglés tiene un sistema de derivación muy flexible, en este caso para la formación de adverbios con terminación </a:t>
            </a:r>
            <a:r>
              <a:rPr lang="es-ES_tradnl" sz="2000" i="1" dirty="0" smtClean="0"/>
              <a:t>-</a:t>
            </a:r>
            <a:r>
              <a:rPr lang="es-ES_tradnl" sz="2000" i="1" dirty="0" err="1" smtClean="0"/>
              <a:t>ly</a:t>
            </a:r>
            <a:r>
              <a:rPr lang="es-ES_tradnl" sz="2000" dirty="0" smtClean="0"/>
              <a:t>. La llamada de atención para el traductor es evitar la indiscriminada traducción de los adverbios ingleses por contrapartes de terminación    “-mente”, porque hacen que la versión traducida resulte pesada y poco natural en español. </a:t>
            </a:r>
          </a:p>
          <a:p>
            <a:pPr>
              <a:lnSpc>
                <a:spcPct val="150000"/>
              </a:lnSpc>
            </a:pPr>
            <a:r>
              <a:rPr lang="es-ES_tradnl" sz="2000" dirty="0" smtClean="0"/>
              <a:t>Se puede recurrir a la perífrasis o a la transposición (Vázquez-Ayora, </a:t>
            </a:r>
            <a:r>
              <a:rPr lang="en-US" sz="2000" dirty="0" smtClean="0"/>
              <a:t>p. 118).</a:t>
            </a:r>
            <a:endParaRPr lang="es-MX" sz="2000" dirty="0" smtClean="0"/>
          </a:p>
          <a:p>
            <a:pPr marL="0" indent="0" algn="r">
              <a:lnSpc>
                <a:spcPct val="150000"/>
              </a:lnSpc>
              <a:buFont typeface="Wingdings 3" charset="2"/>
              <a:buNone/>
            </a:pPr>
            <a:endParaRPr lang="en-US" sz="2000" dirty="0"/>
          </a:p>
        </p:txBody>
      </p:sp>
    </p:spTree>
    <p:extLst>
      <p:ext uri="{BB962C8B-B14F-4D97-AF65-F5344CB8AC3E}">
        <p14:creationId xmlns:p14="http://schemas.microsoft.com/office/powerpoint/2010/main" val="30354593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15728" y="775067"/>
            <a:ext cx="4738778" cy="1280890"/>
          </a:xfrm>
        </p:spPr>
        <p:txBody>
          <a:bodyPr>
            <a:normAutofit/>
          </a:bodyPr>
          <a:lstStyle/>
          <a:p>
            <a:r>
              <a:rPr lang="en-US" sz="2800" dirty="0" err="1" smtClean="0"/>
              <a:t>Ejercicio</a:t>
            </a:r>
            <a:r>
              <a:rPr lang="en-US" sz="2800" dirty="0" smtClean="0"/>
              <a:t>:</a:t>
            </a:r>
            <a:endParaRPr lang="en-US" sz="2800" dirty="0"/>
          </a:p>
        </p:txBody>
      </p:sp>
      <p:sp>
        <p:nvSpPr>
          <p:cNvPr id="3" name="Marcador de contenido 2"/>
          <p:cNvSpPr>
            <a:spLocks noGrp="1"/>
          </p:cNvSpPr>
          <p:nvPr>
            <p:ph idx="1"/>
          </p:nvPr>
        </p:nvSpPr>
        <p:spPr>
          <a:xfrm>
            <a:off x="2846715" y="2306123"/>
            <a:ext cx="6072996" cy="4301711"/>
          </a:xfrm>
        </p:spPr>
        <p:txBody>
          <a:bodyPr>
            <a:normAutofit/>
          </a:bodyPr>
          <a:lstStyle/>
          <a:p>
            <a:r>
              <a:rPr lang="es-MX" sz="2000" dirty="0" smtClean="0"/>
              <a:t>Traer un texto periodístico extenso en inglés a clase para identificar los adverbios.</a:t>
            </a:r>
          </a:p>
          <a:p>
            <a:r>
              <a:rPr lang="es-MX" sz="2000" dirty="0" smtClean="0"/>
              <a:t>Hacer una lista y proporcionar opciones de traducción, como los siguientes ejemplos:</a:t>
            </a:r>
          </a:p>
          <a:p>
            <a:pPr marL="0" indent="0">
              <a:buNone/>
            </a:pPr>
            <a:r>
              <a:rPr lang="es-MX" sz="2000" dirty="0" err="1"/>
              <a:t>Suddenly</a:t>
            </a:r>
            <a:r>
              <a:rPr lang="es-MX" sz="2000" dirty="0"/>
              <a:t>: de repente, de </a:t>
            </a:r>
            <a:r>
              <a:rPr lang="es-MX" sz="2000" dirty="0" smtClean="0"/>
              <a:t>golpe.</a:t>
            </a:r>
            <a:endParaRPr lang="es-MX" sz="2000" dirty="0"/>
          </a:p>
          <a:p>
            <a:pPr marL="0" indent="0">
              <a:buNone/>
            </a:pPr>
            <a:r>
              <a:rPr lang="es-MX" sz="2000" dirty="0" err="1"/>
              <a:t>Totally</a:t>
            </a:r>
            <a:r>
              <a:rPr lang="es-MX" sz="2000" dirty="0"/>
              <a:t>: del todo, en tu </a:t>
            </a:r>
            <a:r>
              <a:rPr lang="es-MX" sz="2000" dirty="0" smtClean="0"/>
              <a:t>totalidad.</a:t>
            </a:r>
            <a:endParaRPr lang="es-MX" sz="2000" dirty="0"/>
          </a:p>
          <a:p>
            <a:pPr marL="0" indent="0">
              <a:buNone/>
            </a:pPr>
            <a:r>
              <a:rPr lang="es-MX" sz="2000" dirty="0" err="1"/>
              <a:t>Instantly</a:t>
            </a:r>
            <a:r>
              <a:rPr lang="es-MX" sz="2000" dirty="0"/>
              <a:t>: en el acto, al </a:t>
            </a:r>
            <a:r>
              <a:rPr lang="es-MX" sz="2000" dirty="0" smtClean="0"/>
              <a:t>momento.</a:t>
            </a:r>
            <a:endParaRPr lang="es-MX" sz="2000" dirty="0"/>
          </a:p>
          <a:p>
            <a:pPr marL="0" indent="0">
              <a:buNone/>
            </a:pPr>
            <a:r>
              <a:rPr lang="es-MX" sz="2000" dirty="0" err="1"/>
              <a:t>Fully</a:t>
            </a:r>
            <a:r>
              <a:rPr lang="es-MX" sz="2000" dirty="0"/>
              <a:t>: por entero, en toda su </a:t>
            </a:r>
            <a:r>
              <a:rPr lang="es-MX" sz="2000" dirty="0" smtClean="0"/>
              <a:t>amplitud.</a:t>
            </a:r>
            <a:endParaRPr lang="es-MX" sz="2000" dirty="0"/>
          </a:p>
          <a:p>
            <a:pPr marL="0" indent="0">
              <a:buNone/>
            </a:pPr>
            <a:r>
              <a:rPr lang="es-MX" sz="2000" dirty="0" err="1"/>
              <a:t>Unaccountably</a:t>
            </a:r>
            <a:r>
              <a:rPr lang="es-MX" sz="2000" dirty="0"/>
              <a:t>: sin que se sepa el </a:t>
            </a:r>
            <a:r>
              <a:rPr lang="es-MX" sz="2000" dirty="0" smtClean="0"/>
              <a:t>porqué.</a:t>
            </a:r>
            <a:endParaRPr lang="es-MX" sz="2000" dirty="0"/>
          </a:p>
          <a:p>
            <a:pPr marL="0" indent="0">
              <a:buNone/>
            </a:pPr>
            <a:endParaRPr lang="es-MX" sz="2000" dirty="0"/>
          </a:p>
        </p:txBody>
      </p:sp>
      <p:pic>
        <p:nvPicPr>
          <p:cNvPr id="5122" name="Picture 2" descr="Resultado de imagen para adverbs"/>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1315528"/>
            <a:ext cx="2691442" cy="5542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07470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solidFill>
                  <a:srgbClr val="0070C0"/>
                </a:solidFill>
              </a:rPr>
              <a:t>Verbo</a:t>
            </a:r>
            <a:endParaRPr lang="en-US" dirty="0">
              <a:solidFill>
                <a:srgbClr val="0070C0"/>
              </a:solidFill>
            </a:endParaRPr>
          </a:p>
        </p:txBody>
      </p:sp>
      <p:sp>
        <p:nvSpPr>
          <p:cNvPr id="3" name="Marcador de contenido 2"/>
          <p:cNvSpPr>
            <a:spLocks noGrp="1"/>
          </p:cNvSpPr>
          <p:nvPr>
            <p:ph idx="1"/>
          </p:nvPr>
        </p:nvSpPr>
        <p:spPr>
          <a:xfrm>
            <a:off x="1683623" y="2770651"/>
            <a:ext cx="6591985" cy="3364859"/>
          </a:xfrm>
        </p:spPr>
        <p:txBody>
          <a:bodyPr>
            <a:normAutofit/>
          </a:bodyPr>
          <a:lstStyle/>
          <a:p>
            <a:r>
              <a:rPr lang="es-MX" sz="2000" dirty="0" smtClean="0"/>
              <a:t>Categoría gramatical con múltiples discrepancias entre el inglés y el español.</a:t>
            </a:r>
          </a:p>
          <a:p>
            <a:pPr marL="0" indent="0">
              <a:buNone/>
            </a:pPr>
            <a:endParaRPr lang="es-MX" sz="2000" dirty="0" smtClean="0"/>
          </a:p>
          <a:p>
            <a:r>
              <a:rPr lang="es-MX" sz="2000" dirty="0" smtClean="0"/>
              <a:t>El verbo puede marcar número, modo, persona, y tiempo.</a:t>
            </a:r>
          </a:p>
          <a:p>
            <a:pPr marL="0" indent="0">
              <a:buNone/>
            </a:pPr>
            <a:endParaRPr lang="es-MX" sz="2000" dirty="0" smtClean="0"/>
          </a:p>
          <a:p>
            <a:r>
              <a:rPr lang="es-MX" sz="2000" dirty="0" smtClean="0"/>
              <a:t>Solamente hablaremos de ciertos casos de discrepancia de “tiempos verbales”.</a:t>
            </a:r>
          </a:p>
          <a:p>
            <a:endParaRPr lang="es-MX" sz="2000" dirty="0" smtClean="0"/>
          </a:p>
        </p:txBody>
      </p:sp>
      <p:pic>
        <p:nvPicPr>
          <p:cNvPr id="3077" name="Picture 5" descr="Resultado de imagen para verbo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31092" y="0"/>
            <a:ext cx="4312908" cy="2488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1524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38898" y="1667771"/>
            <a:ext cx="6591985" cy="3777622"/>
          </a:xfrm>
        </p:spPr>
        <p:txBody>
          <a:bodyPr>
            <a:normAutofit/>
          </a:bodyPr>
          <a:lstStyle/>
          <a:p>
            <a:r>
              <a:rPr lang="es-MX" sz="2000" dirty="0" smtClean="0"/>
              <a:t>La </a:t>
            </a:r>
            <a:r>
              <a:rPr lang="es-MX" sz="2000" dirty="0"/>
              <a:t>extremada simplicidad del verbo en inglés contrasta con la riqueza de terminaciones verbales del </a:t>
            </a:r>
            <a:r>
              <a:rPr lang="es-MX" sz="2000" dirty="0" smtClean="0"/>
              <a:t>castellano (López </a:t>
            </a:r>
            <a:r>
              <a:rPr lang="es-MX" sz="2000" dirty="0" err="1" smtClean="0"/>
              <a:t>Guix</a:t>
            </a:r>
            <a:r>
              <a:rPr lang="es-MX" sz="2000" dirty="0" smtClean="0"/>
              <a:t>, p.123).</a:t>
            </a:r>
          </a:p>
          <a:p>
            <a:pPr marL="0" indent="0">
              <a:buNone/>
            </a:pPr>
            <a:endParaRPr lang="es-MX" sz="2000" dirty="0" smtClean="0"/>
          </a:p>
          <a:p>
            <a:r>
              <a:rPr lang="es-MX" sz="2000" dirty="0" smtClean="0"/>
              <a:t>Tiempo verbal es el momento </a:t>
            </a:r>
            <a:r>
              <a:rPr lang="es-MX" sz="2000" dirty="0"/>
              <a:t>en que transcurre la </a:t>
            </a:r>
            <a:r>
              <a:rPr lang="es-MX" sz="2000" dirty="0" smtClean="0"/>
              <a:t>acción en el discurso.</a:t>
            </a:r>
          </a:p>
          <a:p>
            <a:pPr marL="0" indent="0">
              <a:buNone/>
            </a:pPr>
            <a:endParaRPr lang="es-MX" sz="2000" dirty="0" smtClean="0"/>
          </a:p>
          <a:p>
            <a:r>
              <a:rPr lang="es-MX" sz="2000" dirty="0" smtClean="0"/>
              <a:t>Hay discrepancias entre el inglés y el español en los tiempos verbales existentes y el uso que se hacen de ellos.</a:t>
            </a:r>
          </a:p>
          <a:p>
            <a:endParaRPr lang="en-US" sz="2000" dirty="0"/>
          </a:p>
          <a:p>
            <a:endParaRPr lang="en-US" sz="2000" dirty="0"/>
          </a:p>
        </p:txBody>
      </p:sp>
    </p:spTree>
    <p:extLst>
      <p:ext uri="{BB962C8B-B14F-4D97-AF65-F5344CB8AC3E}">
        <p14:creationId xmlns:p14="http://schemas.microsoft.com/office/powerpoint/2010/main" val="22734941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86408" y="675869"/>
            <a:ext cx="6589199" cy="721611"/>
          </a:xfrm>
        </p:spPr>
        <p:txBody>
          <a:bodyPr>
            <a:normAutofit/>
          </a:bodyPr>
          <a:lstStyle/>
          <a:p>
            <a:r>
              <a:rPr lang="en-US" sz="2800" dirty="0" err="1" smtClean="0"/>
              <a:t>Algunos</a:t>
            </a:r>
            <a:r>
              <a:rPr lang="en-US" sz="2800" dirty="0" smtClean="0"/>
              <a:t> </a:t>
            </a:r>
            <a:r>
              <a:rPr lang="en-US" sz="2800" dirty="0" err="1" smtClean="0"/>
              <a:t>casos</a:t>
            </a:r>
            <a:r>
              <a:rPr lang="en-US" sz="2800" dirty="0" smtClean="0"/>
              <a:t>…</a:t>
            </a:r>
            <a:endParaRPr lang="en-US" sz="2800" dirty="0"/>
          </a:p>
        </p:txBody>
      </p:sp>
      <p:sp>
        <p:nvSpPr>
          <p:cNvPr id="3" name="Marcador de contenido 2"/>
          <p:cNvSpPr>
            <a:spLocks noGrp="1"/>
          </p:cNvSpPr>
          <p:nvPr>
            <p:ph idx="1"/>
          </p:nvPr>
        </p:nvSpPr>
        <p:spPr>
          <a:xfrm>
            <a:off x="1811547" y="1932317"/>
            <a:ext cx="6722853" cy="3978905"/>
          </a:xfrm>
        </p:spPr>
        <p:txBody>
          <a:bodyPr>
            <a:normAutofit/>
          </a:bodyPr>
          <a:lstStyle/>
          <a:p>
            <a:r>
              <a:rPr lang="es-ES" sz="2000" b="1" i="1" dirty="0"/>
              <a:t>Pasado simple (inglés) / imperfecto (español)</a:t>
            </a:r>
            <a:endParaRPr lang="es-MX" sz="2000" b="1" i="1" dirty="0"/>
          </a:p>
          <a:p>
            <a:pPr marL="0" indent="0">
              <a:buNone/>
            </a:pPr>
            <a:endParaRPr lang="en-US" sz="2000" b="1" dirty="0" smtClean="0"/>
          </a:p>
          <a:p>
            <a:pPr marL="0" indent="0">
              <a:buNone/>
            </a:pPr>
            <a:r>
              <a:rPr lang="en-US" sz="2000" b="1" dirty="0" smtClean="0"/>
              <a:t>She </a:t>
            </a:r>
            <a:r>
              <a:rPr lang="en-US" sz="2000" b="1" dirty="0"/>
              <a:t>wore</a:t>
            </a:r>
            <a:r>
              <a:rPr lang="en-US" sz="2000" dirty="0"/>
              <a:t> a dark striped dress reaching down to her shoe tops.</a:t>
            </a:r>
            <a:endParaRPr lang="es-MX" sz="2000" dirty="0"/>
          </a:p>
          <a:p>
            <a:pPr marL="0" indent="0">
              <a:buNone/>
            </a:pPr>
            <a:r>
              <a:rPr lang="es-ES" sz="2000" b="1" dirty="0"/>
              <a:t>Llevaba</a:t>
            </a:r>
            <a:r>
              <a:rPr lang="es-ES" sz="2000" dirty="0"/>
              <a:t> un vestido oscuro a rallas que le llegaba hasta la punta de los zapatos. </a:t>
            </a:r>
            <a:endParaRPr lang="es-MX" sz="2000" dirty="0"/>
          </a:p>
          <a:p>
            <a:pPr marL="0" indent="0">
              <a:buNone/>
            </a:pPr>
            <a:r>
              <a:rPr lang="es-ES" sz="2000" dirty="0"/>
              <a:t> </a:t>
            </a:r>
            <a:endParaRPr lang="es-MX" sz="2000" dirty="0"/>
          </a:p>
          <a:p>
            <a:pPr marL="0" indent="0">
              <a:buNone/>
            </a:pPr>
            <a:r>
              <a:rPr lang="en-US" sz="2000" dirty="0"/>
              <a:t>The cones </a:t>
            </a:r>
            <a:r>
              <a:rPr lang="en-US" sz="2000" b="1" dirty="0"/>
              <a:t>dropped</a:t>
            </a:r>
            <a:r>
              <a:rPr lang="en-US" sz="2000" dirty="0"/>
              <a:t> as light as feathers. </a:t>
            </a:r>
            <a:endParaRPr lang="es-MX" sz="2000" dirty="0"/>
          </a:p>
          <a:p>
            <a:pPr marL="0" indent="0">
              <a:buNone/>
            </a:pPr>
            <a:r>
              <a:rPr lang="es-ES" sz="2000" dirty="0"/>
              <a:t>Las piñas </a:t>
            </a:r>
            <a:r>
              <a:rPr lang="es-ES" sz="2000" b="1" dirty="0"/>
              <a:t>caían </a:t>
            </a:r>
            <a:r>
              <a:rPr lang="es-ES" sz="2000" dirty="0"/>
              <a:t>ligeras como plumas.</a:t>
            </a:r>
            <a:endParaRPr lang="es-MX" sz="2000" dirty="0"/>
          </a:p>
          <a:p>
            <a:pPr marL="0" indent="0">
              <a:buNone/>
            </a:pPr>
            <a:endParaRPr lang="en-US" sz="2000" dirty="0"/>
          </a:p>
        </p:txBody>
      </p:sp>
    </p:spTree>
    <p:extLst>
      <p:ext uri="{BB962C8B-B14F-4D97-AF65-F5344CB8AC3E}">
        <p14:creationId xmlns:p14="http://schemas.microsoft.com/office/powerpoint/2010/main" val="23234929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293224" y="627850"/>
            <a:ext cx="7393576" cy="990600"/>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altLang="en-US" sz="2400" dirty="0" smtClean="0"/>
              <a:t>Justificación académica de este material didáctico</a:t>
            </a:r>
          </a:p>
        </p:txBody>
      </p:sp>
      <p:sp>
        <p:nvSpPr>
          <p:cNvPr id="5" name="Marcador de contenido 2"/>
          <p:cNvSpPr>
            <a:spLocks noGrp="1"/>
          </p:cNvSpPr>
          <p:nvPr>
            <p:ph idx="1"/>
          </p:nvPr>
        </p:nvSpPr>
        <p:spPr>
          <a:xfrm>
            <a:off x="1069677" y="1639362"/>
            <a:ext cx="7789653" cy="5020230"/>
          </a:xfrm>
        </p:spPr>
        <p:txBody>
          <a:bodyPr>
            <a:noAutofit/>
          </a:bodyPr>
          <a:lstStyle/>
          <a:p>
            <a:pPr marL="0" indent="0">
              <a:buFont typeface="Arial" panose="020B0604020202020204" pitchFamily="34" charset="0"/>
              <a:buNone/>
            </a:pPr>
            <a:r>
              <a:rPr lang="es-ES" altLang="en-US" sz="2000" dirty="0" smtClean="0"/>
              <a:t>En la formación del traductor, la comparación entre lenguas es el punto de partida para identificar problemas de traducción y proponer soluciones. Aunque pareciera una obviedad que las lenguas “son distintas”, las áreas problemáticas de transferencia entre las lenguas solamente se hacen claras cuando se someten a un análisis contrastivo. Con la identificación de las discrepancias entre las lenguas inglesa y española, los estudiantes de traducción evitarán errores y buscarán soluciones más idiomáticas. </a:t>
            </a:r>
          </a:p>
          <a:p>
            <a:pPr marL="0" indent="0">
              <a:buFont typeface="Arial" panose="020B0604020202020204" pitchFamily="34" charset="0"/>
              <a:buNone/>
            </a:pPr>
            <a:r>
              <a:rPr lang="es-ES" altLang="en-US" sz="2000" dirty="0" smtClean="0"/>
              <a:t>Este material pretende apoyar la enunciación de algunas de las discrepancias morfológicas entre el inglés y el español en lo referente a artículos, pronombres personales, adjetivos posesivos, adjetivos, adverbios y tiempos verbales. Sin pretender ser exhaustivo, este material didáctico puede servir de punto de partida para el tema descrito.</a:t>
            </a:r>
          </a:p>
        </p:txBody>
      </p:sp>
    </p:spTree>
    <p:extLst>
      <p:ext uri="{BB962C8B-B14F-4D97-AF65-F5344CB8AC3E}">
        <p14:creationId xmlns:p14="http://schemas.microsoft.com/office/powerpoint/2010/main" val="2117684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42415" y="1035172"/>
            <a:ext cx="6925540" cy="5048580"/>
          </a:xfrm>
        </p:spPr>
        <p:txBody>
          <a:bodyPr>
            <a:normAutofit/>
          </a:bodyPr>
          <a:lstStyle/>
          <a:p>
            <a:r>
              <a:rPr lang="es-ES" sz="2000" b="1" i="1" dirty="0"/>
              <a:t>Pasado continuo (inglés) / imperfecto (español)</a:t>
            </a:r>
            <a:endParaRPr lang="es-MX" sz="2000" b="1" i="1" dirty="0"/>
          </a:p>
          <a:p>
            <a:pPr marL="0" indent="0">
              <a:buNone/>
            </a:pPr>
            <a:endParaRPr lang="es-MX" sz="2000" dirty="0" smtClean="0"/>
          </a:p>
          <a:p>
            <a:pPr marL="0" indent="0">
              <a:buNone/>
            </a:pPr>
            <a:endParaRPr lang="es-MX" sz="2000" dirty="0"/>
          </a:p>
          <a:p>
            <a:pPr marL="0" indent="0">
              <a:buNone/>
            </a:pPr>
            <a:r>
              <a:rPr lang="en-US" sz="2000" dirty="0" smtClean="0"/>
              <a:t>					Big </a:t>
            </a:r>
            <a:r>
              <a:rPr lang="en-US" sz="2000" dirty="0"/>
              <a:t>dead trees, like black men with </a:t>
            </a:r>
            <a:r>
              <a:rPr lang="en-US" sz="2000" dirty="0" smtClean="0"/>
              <a:t>					one </a:t>
            </a:r>
            <a:r>
              <a:rPr lang="en-US" sz="2000" dirty="0"/>
              <a:t>arm, </a:t>
            </a:r>
            <a:r>
              <a:rPr lang="en-US" sz="2000" b="1" dirty="0"/>
              <a:t>were standing</a:t>
            </a:r>
            <a:r>
              <a:rPr lang="en-US" sz="2000" dirty="0"/>
              <a:t> in the </a:t>
            </a:r>
            <a:r>
              <a:rPr lang="en-US" sz="2000" dirty="0" smtClean="0"/>
              <a:t>						purple </a:t>
            </a:r>
            <a:r>
              <a:rPr lang="en-US" sz="2000" dirty="0"/>
              <a:t>stalks of the withered cotton </a:t>
            </a:r>
            <a:r>
              <a:rPr lang="en-US" sz="2000" dirty="0" smtClean="0"/>
              <a:t>					field.</a:t>
            </a:r>
          </a:p>
          <a:p>
            <a:pPr marL="0" indent="0">
              <a:buNone/>
            </a:pPr>
            <a:endParaRPr lang="es-MX" sz="2000" dirty="0"/>
          </a:p>
          <a:p>
            <a:pPr marL="0" indent="0">
              <a:buNone/>
            </a:pPr>
            <a:r>
              <a:rPr lang="es-ES" sz="2000" dirty="0" smtClean="0"/>
              <a:t>					Grandes </a:t>
            </a:r>
            <a:r>
              <a:rPr lang="es-ES" sz="2000" dirty="0"/>
              <a:t>árboles muertos, como </a:t>
            </a:r>
            <a:r>
              <a:rPr lang="es-ES" sz="2000" dirty="0" smtClean="0"/>
              <a:t>						hombres </a:t>
            </a:r>
            <a:r>
              <a:rPr lang="es-ES" sz="2000" dirty="0"/>
              <a:t>negros con un solo brazo, </a:t>
            </a:r>
            <a:r>
              <a:rPr lang="es-ES" sz="2000" dirty="0" smtClean="0"/>
              <a:t>					</a:t>
            </a:r>
            <a:r>
              <a:rPr lang="es-ES" sz="2000" b="1" dirty="0" smtClean="0"/>
              <a:t>se </a:t>
            </a:r>
            <a:r>
              <a:rPr lang="es-ES" sz="2000" b="1" dirty="0"/>
              <a:t>erguían</a:t>
            </a:r>
            <a:r>
              <a:rPr lang="es-ES" sz="2000" dirty="0"/>
              <a:t> entre los tallos morados </a:t>
            </a:r>
            <a:r>
              <a:rPr lang="es-ES" sz="2000" dirty="0" smtClean="0"/>
              <a:t>					del </a:t>
            </a:r>
            <a:r>
              <a:rPr lang="es-ES" sz="2000" dirty="0"/>
              <a:t>marchito campo de algodón. </a:t>
            </a:r>
            <a:endParaRPr lang="es-MX" sz="2000" dirty="0"/>
          </a:p>
          <a:p>
            <a:pPr marL="0" indent="0">
              <a:buNone/>
            </a:pPr>
            <a:r>
              <a:rPr lang="es-ES" sz="2000" dirty="0"/>
              <a:t> </a:t>
            </a:r>
            <a:endParaRPr lang="es-MX" sz="2000" dirty="0"/>
          </a:p>
          <a:p>
            <a:endParaRPr lang="en-US" sz="2000" dirty="0"/>
          </a:p>
        </p:txBody>
      </p:sp>
      <p:pic>
        <p:nvPicPr>
          <p:cNvPr id="6146" name="Picture 2" descr="Resultado de imagen para big dead tree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506" y="1587260"/>
            <a:ext cx="3810963" cy="525348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14960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42415" y="1069675"/>
            <a:ext cx="6591985" cy="4841547"/>
          </a:xfrm>
        </p:spPr>
        <p:txBody>
          <a:bodyPr>
            <a:normAutofit/>
          </a:bodyPr>
          <a:lstStyle/>
          <a:p>
            <a:r>
              <a:rPr lang="es-MX" sz="2000" b="1" i="1" dirty="0" smtClean="0"/>
              <a:t>Futuro simple (inglés) / presente (español)</a:t>
            </a:r>
          </a:p>
          <a:p>
            <a:endParaRPr lang="es-MX" sz="2000" dirty="0" smtClean="0"/>
          </a:p>
          <a:p>
            <a:pPr marL="0" indent="0">
              <a:buNone/>
            </a:pPr>
            <a:r>
              <a:rPr lang="es-MX" sz="2000" dirty="0" smtClean="0"/>
              <a:t>“</a:t>
            </a:r>
            <a:r>
              <a:rPr lang="es-MX" sz="2000" dirty="0" err="1" smtClean="0"/>
              <a:t>Please</a:t>
            </a:r>
            <a:r>
              <a:rPr lang="es-MX" sz="2000" dirty="0" smtClean="0"/>
              <a:t>, </a:t>
            </a:r>
            <a:r>
              <a:rPr lang="es-MX" sz="2000" dirty="0" err="1" smtClean="0"/>
              <a:t>missy</a:t>
            </a:r>
            <a:r>
              <a:rPr lang="es-MX" sz="2000" dirty="0" smtClean="0"/>
              <a:t>, </a:t>
            </a:r>
            <a:r>
              <a:rPr lang="es-MX" sz="2000" b="1" dirty="0" err="1" smtClean="0"/>
              <a:t>will</a:t>
            </a:r>
            <a:r>
              <a:rPr lang="es-MX" sz="2000" b="1" dirty="0" smtClean="0"/>
              <a:t> </a:t>
            </a:r>
            <a:r>
              <a:rPr lang="es-MX" sz="2000" dirty="0" err="1" smtClean="0"/>
              <a:t>you</a:t>
            </a:r>
            <a:r>
              <a:rPr lang="es-MX" sz="2000" b="1" dirty="0" smtClean="0"/>
              <a:t> lace up</a:t>
            </a:r>
            <a:r>
              <a:rPr lang="es-MX" sz="2000" dirty="0" smtClean="0"/>
              <a:t> </a:t>
            </a:r>
            <a:r>
              <a:rPr lang="es-MX" sz="2000" dirty="0" err="1" smtClean="0"/>
              <a:t>my</a:t>
            </a:r>
            <a:r>
              <a:rPr lang="es-MX" sz="2000" dirty="0" smtClean="0"/>
              <a:t> </a:t>
            </a:r>
            <a:r>
              <a:rPr lang="es-MX" sz="2000" dirty="0" err="1" smtClean="0"/>
              <a:t>shoe</a:t>
            </a:r>
            <a:r>
              <a:rPr lang="es-MX" sz="2000" dirty="0" smtClean="0"/>
              <a:t>?”</a:t>
            </a:r>
          </a:p>
          <a:p>
            <a:pPr marL="0" indent="0">
              <a:buNone/>
            </a:pPr>
            <a:r>
              <a:rPr lang="es-MX" sz="2000" dirty="0" smtClean="0"/>
              <a:t>—Por favor, señorita, ¿me</a:t>
            </a:r>
            <a:r>
              <a:rPr lang="es-MX" sz="2000" b="1" dirty="0" smtClean="0"/>
              <a:t> amarra</a:t>
            </a:r>
            <a:r>
              <a:rPr lang="es-MX" sz="2000" dirty="0" smtClean="0"/>
              <a:t> los cordones de mi zapato?</a:t>
            </a:r>
          </a:p>
          <a:p>
            <a:pPr marL="0" indent="0">
              <a:buNone/>
            </a:pPr>
            <a:endParaRPr lang="es-MX" sz="2000" dirty="0" smtClean="0"/>
          </a:p>
          <a:p>
            <a:r>
              <a:rPr lang="es-MX" sz="2000" b="1" i="1" dirty="0" smtClean="0"/>
              <a:t>Presente continuo (inglés) / presente (español)</a:t>
            </a:r>
          </a:p>
          <a:p>
            <a:pPr marL="0" indent="0">
              <a:buNone/>
            </a:pPr>
            <a:endParaRPr lang="es-MX" sz="2000" dirty="0" smtClean="0"/>
          </a:p>
          <a:p>
            <a:pPr marL="0" indent="0">
              <a:buNone/>
            </a:pPr>
            <a:r>
              <a:rPr lang="es-MX" sz="2000" dirty="0" smtClean="0"/>
              <a:t>“</a:t>
            </a:r>
            <a:r>
              <a:rPr lang="es-MX" sz="2000" dirty="0" err="1" smtClean="0"/>
              <a:t>What</a:t>
            </a:r>
            <a:r>
              <a:rPr lang="es-MX" sz="2000" dirty="0" smtClean="0"/>
              <a:t> </a:t>
            </a:r>
            <a:r>
              <a:rPr lang="es-MX" sz="2000" b="1" dirty="0" smtClean="0"/>
              <a:t>are</a:t>
            </a:r>
            <a:r>
              <a:rPr lang="es-MX" sz="2000" dirty="0" smtClean="0"/>
              <a:t> </a:t>
            </a:r>
            <a:r>
              <a:rPr lang="es-MX" sz="2000" dirty="0" err="1" smtClean="0"/>
              <a:t>you</a:t>
            </a:r>
            <a:r>
              <a:rPr lang="es-MX" sz="2000" dirty="0" smtClean="0"/>
              <a:t> </a:t>
            </a:r>
            <a:r>
              <a:rPr lang="es-MX" sz="2000" b="1" dirty="0" err="1" smtClean="0"/>
              <a:t>doing</a:t>
            </a:r>
            <a:r>
              <a:rPr lang="es-MX" sz="2000" dirty="0" smtClean="0"/>
              <a:t> </a:t>
            </a:r>
            <a:r>
              <a:rPr lang="es-MX" sz="2000" dirty="0" err="1" smtClean="0"/>
              <a:t>there</a:t>
            </a:r>
            <a:r>
              <a:rPr lang="es-MX" sz="2000" dirty="0" smtClean="0"/>
              <a:t>?”</a:t>
            </a:r>
          </a:p>
          <a:p>
            <a:pPr marL="0" indent="0">
              <a:buNone/>
            </a:pPr>
            <a:r>
              <a:rPr lang="es-MX" sz="2000" dirty="0" smtClean="0"/>
              <a:t>—¿Qué </a:t>
            </a:r>
            <a:r>
              <a:rPr lang="es-MX" sz="2000" b="1" dirty="0" smtClean="0"/>
              <a:t>haces</a:t>
            </a:r>
            <a:r>
              <a:rPr lang="es-MX" sz="2000" dirty="0" smtClean="0"/>
              <a:t> ahí?</a:t>
            </a:r>
          </a:p>
          <a:p>
            <a:endParaRPr lang="es-MX" sz="2000" dirty="0"/>
          </a:p>
        </p:txBody>
      </p:sp>
    </p:spTree>
    <p:extLst>
      <p:ext uri="{BB962C8B-B14F-4D97-AF65-F5344CB8AC3E}">
        <p14:creationId xmlns:p14="http://schemas.microsoft.com/office/powerpoint/2010/main" val="11043217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dissolv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sultado de imagen para death cartoon"/>
          <p:cNvPicPr>
            <a:picLocks noChangeAspect="1" noChangeArrowheads="1"/>
          </p:cNvPicPr>
          <p:nvPr/>
        </p:nvPicPr>
        <p:blipFill>
          <a:blip r:embed="rId3"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917721" y="4330460"/>
            <a:ext cx="3191773" cy="250738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466491" y="983412"/>
            <a:ext cx="7297946" cy="5031328"/>
          </a:xfrm>
        </p:spPr>
        <p:txBody>
          <a:bodyPr>
            <a:normAutofit lnSpcReduction="10000"/>
          </a:bodyPr>
          <a:lstStyle/>
          <a:p>
            <a:r>
              <a:rPr lang="en-US" sz="2000" b="1" i="1" dirty="0" err="1" smtClean="0"/>
              <a:t>Futuro</a:t>
            </a:r>
            <a:r>
              <a:rPr lang="en-US" sz="2000" b="1" i="1" dirty="0" smtClean="0"/>
              <a:t> simple y </a:t>
            </a:r>
            <a:r>
              <a:rPr lang="en-US" sz="2000" b="1" i="1" dirty="0" err="1" smtClean="0"/>
              <a:t>condicional</a:t>
            </a:r>
            <a:r>
              <a:rPr lang="en-US" sz="2000" b="1" i="1" dirty="0" smtClean="0"/>
              <a:t> (</a:t>
            </a:r>
            <a:r>
              <a:rPr lang="en-US" sz="2000" b="1" i="1" dirty="0" err="1" smtClean="0"/>
              <a:t>inglés</a:t>
            </a:r>
            <a:r>
              <a:rPr lang="en-US" sz="2000" b="1" i="1" dirty="0" smtClean="0"/>
              <a:t> / </a:t>
            </a:r>
            <a:r>
              <a:rPr lang="en-US" sz="2000" b="1" i="1" dirty="0" err="1" smtClean="0"/>
              <a:t>subjuntivo</a:t>
            </a:r>
            <a:r>
              <a:rPr lang="en-US" sz="2000" b="1" i="1" dirty="0" smtClean="0"/>
              <a:t> (</a:t>
            </a:r>
            <a:r>
              <a:rPr lang="en-US" sz="2000" b="1" i="1" dirty="0" err="1" smtClean="0"/>
              <a:t>español</a:t>
            </a:r>
            <a:r>
              <a:rPr lang="en-US" sz="2000" b="1" i="1" dirty="0" smtClean="0"/>
              <a:t>)</a:t>
            </a:r>
          </a:p>
          <a:p>
            <a:endParaRPr lang="en-US" sz="2000" b="1" i="1" dirty="0"/>
          </a:p>
          <a:p>
            <a:pPr marL="0" indent="0">
              <a:buNone/>
            </a:pPr>
            <a:r>
              <a:rPr lang="en-US" sz="2000" i="1" dirty="0"/>
              <a:t>We must look for a clue that </a:t>
            </a:r>
            <a:r>
              <a:rPr lang="en-US" sz="2000" b="1" i="1" dirty="0"/>
              <a:t>will explain</a:t>
            </a:r>
            <a:r>
              <a:rPr lang="en-US" sz="2000" i="1" dirty="0"/>
              <a:t> his sudden departure.</a:t>
            </a:r>
            <a:endParaRPr lang="es-MX" sz="2000" dirty="0"/>
          </a:p>
          <a:p>
            <a:pPr marL="0" indent="0">
              <a:buNone/>
            </a:pPr>
            <a:r>
              <a:rPr lang="es-ES" sz="2000" dirty="0"/>
              <a:t>Debemos buscar una razón que </a:t>
            </a:r>
            <a:r>
              <a:rPr lang="es-ES" sz="2000" b="1" dirty="0"/>
              <a:t>explique</a:t>
            </a:r>
            <a:r>
              <a:rPr lang="es-ES" sz="2000" dirty="0"/>
              <a:t> su súbita partida. </a:t>
            </a:r>
            <a:endParaRPr lang="es-MX" sz="2000" dirty="0"/>
          </a:p>
          <a:p>
            <a:pPr marL="0" indent="0">
              <a:buNone/>
            </a:pPr>
            <a:r>
              <a:rPr lang="es-ES" sz="2000" dirty="0"/>
              <a:t> </a:t>
            </a:r>
            <a:endParaRPr lang="es-MX" sz="2000" dirty="0"/>
          </a:p>
          <a:p>
            <a:pPr marL="0" indent="0">
              <a:buNone/>
            </a:pPr>
            <a:r>
              <a:rPr lang="en-US" sz="2000" i="1" dirty="0"/>
              <a:t>T</a:t>
            </a:r>
            <a:r>
              <a:rPr lang="en-US" sz="2000" i="1" dirty="0" smtClean="0"/>
              <a:t>he </a:t>
            </a:r>
            <a:r>
              <a:rPr lang="en-US" sz="2000" i="1" dirty="0"/>
              <a:t>head of the laboratory, Grigori M., had been given the task of finding poisons which </a:t>
            </a:r>
            <a:r>
              <a:rPr lang="en-US" sz="2000" b="1" i="1" dirty="0"/>
              <a:t>would stimulate</a:t>
            </a:r>
            <a:r>
              <a:rPr lang="en-US" sz="2000" i="1" dirty="0"/>
              <a:t> natural death.</a:t>
            </a:r>
            <a:endParaRPr lang="es-MX" sz="2000" dirty="0"/>
          </a:p>
          <a:p>
            <a:pPr marL="0" indent="0">
              <a:buNone/>
            </a:pPr>
            <a:r>
              <a:rPr lang="es-ES" sz="2000" dirty="0"/>
              <a:t>Al director del laboratorio, </a:t>
            </a:r>
            <a:r>
              <a:rPr lang="es-ES" sz="2000" dirty="0" err="1"/>
              <a:t>Grigori</a:t>
            </a:r>
            <a:r>
              <a:rPr lang="es-ES" sz="2000" dirty="0"/>
              <a:t> M., se le encomendó la tarea de encontrar venenos que </a:t>
            </a:r>
            <a:r>
              <a:rPr lang="es-ES" sz="2000" b="1" dirty="0"/>
              <a:t>estimularan</a:t>
            </a:r>
            <a:r>
              <a:rPr lang="es-ES" sz="2000" dirty="0"/>
              <a:t> la muerte natural.</a:t>
            </a:r>
            <a:endParaRPr lang="es-MX" sz="2000" dirty="0"/>
          </a:p>
          <a:p>
            <a:endParaRPr lang="en-US" sz="2000" b="1" i="1" dirty="0"/>
          </a:p>
        </p:txBody>
      </p:sp>
    </p:spTree>
    <p:extLst>
      <p:ext uri="{BB962C8B-B14F-4D97-AF65-F5344CB8AC3E}">
        <p14:creationId xmlns:p14="http://schemas.microsoft.com/office/powerpoint/2010/main" val="3629245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5283" y="776377"/>
            <a:ext cx="6809118" cy="5727940"/>
          </a:xfrm>
        </p:spPr>
        <p:txBody>
          <a:bodyPr>
            <a:normAutofit/>
          </a:bodyPr>
          <a:lstStyle/>
          <a:p>
            <a:r>
              <a:rPr lang="en-US" sz="2000" b="1" dirty="0" err="1" smtClean="0"/>
              <a:t>Voz</a:t>
            </a:r>
            <a:r>
              <a:rPr lang="en-US" sz="2000" b="1" dirty="0" smtClean="0"/>
              <a:t> </a:t>
            </a:r>
            <a:r>
              <a:rPr lang="en-US" sz="2000" b="1" dirty="0" err="1" smtClean="0"/>
              <a:t>pasiva</a:t>
            </a:r>
            <a:endParaRPr lang="en-US" sz="2000" b="1" dirty="0" smtClean="0"/>
          </a:p>
          <a:p>
            <a:endParaRPr lang="en-US" sz="2000" b="1" dirty="0"/>
          </a:p>
          <a:p>
            <a:r>
              <a:rPr lang="es-ES_tradnl" sz="2000" dirty="0"/>
              <a:t>El abuso de la voz pasiva “es un peligro que acecha constantemente a quienes traducen del inglés</a:t>
            </a:r>
            <a:r>
              <a:rPr lang="es-ES_tradnl" sz="2000" dirty="0" smtClean="0"/>
              <a:t>” (</a:t>
            </a:r>
            <a:r>
              <a:rPr lang="es-MX" sz="2000" dirty="0" smtClean="0"/>
              <a:t>García </a:t>
            </a:r>
            <a:r>
              <a:rPr lang="es-MX" sz="2000" dirty="0" err="1"/>
              <a:t>Yebra</a:t>
            </a:r>
            <a:r>
              <a:rPr lang="es-MX" sz="2000" dirty="0"/>
              <a:t>, I, p. </a:t>
            </a:r>
            <a:r>
              <a:rPr lang="es-MX" sz="2000" dirty="0" smtClean="0"/>
              <a:t>376).</a:t>
            </a:r>
          </a:p>
          <a:p>
            <a:endParaRPr lang="es-MX" sz="2000" dirty="0"/>
          </a:p>
          <a:p>
            <a:r>
              <a:rPr lang="es-MX" sz="2000" dirty="0" smtClean="0"/>
              <a:t>Y no se trata de eliminarla, que es un recurso de la lengua española, sino de no copiar la frecuencia con la que la encontramos en español.</a:t>
            </a:r>
          </a:p>
          <a:p>
            <a:endParaRPr lang="es-MX" sz="2000" dirty="0"/>
          </a:p>
          <a:p>
            <a:r>
              <a:rPr lang="es-MX" sz="2000" dirty="0" smtClean="0"/>
              <a:t>Se puede cambiar por voz activa, o por pasivas reflejas. Veamos ejemplos.</a:t>
            </a:r>
          </a:p>
          <a:p>
            <a:endParaRPr lang="es-MX" sz="2000" dirty="0"/>
          </a:p>
          <a:p>
            <a:endParaRPr lang="en-US" sz="2000" b="1" dirty="0"/>
          </a:p>
        </p:txBody>
      </p:sp>
    </p:spTree>
    <p:extLst>
      <p:ext uri="{BB962C8B-B14F-4D97-AF65-F5344CB8AC3E}">
        <p14:creationId xmlns:p14="http://schemas.microsoft.com/office/powerpoint/2010/main" val="13687456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lamada de nube 3"/>
          <p:cNvSpPr/>
          <p:nvPr/>
        </p:nvSpPr>
        <p:spPr>
          <a:xfrm>
            <a:off x="1224951" y="2881221"/>
            <a:ext cx="7643004" cy="3209027"/>
          </a:xfrm>
          <a:prstGeom prst="cloudCallout">
            <a:avLst>
              <a:gd name="adj1" fmla="val -53673"/>
              <a:gd name="adj2" fmla="val 5079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Marcador de contenido 2"/>
          <p:cNvSpPr>
            <a:spLocks noGrp="1"/>
          </p:cNvSpPr>
          <p:nvPr>
            <p:ph idx="1"/>
          </p:nvPr>
        </p:nvSpPr>
        <p:spPr>
          <a:xfrm>
            <a:off x="1942415" y="1207698"/>
            <a:ext cx="6591985" cy="4703524"/>
          </a:xfrm>
        </p:spPr>
        <p:txBody>
          <a:bodyPr>
            <a:normAutofit/>
          </a:bodyPr>
          <a:lstStyle/>
          <a:p>
            <a:r>
              <a:rPr lang="en-US" sz="2000" dirty="0"/>
              <a:t>A story writer is more than happy </a:t>
            </a:r>
            <a:r>
              <a:rPr lang="en-US" sz="2000" b="1" dirty="0"/>
              <a:t>to be read</a:t>
            </a:r>
            <a:r>
              <a:rPr lang="en-US" sz="2000" dirty="0"/>
              <a:t> by </a:t>
            </a:r>
            <a:r>
              <a:rPr lang="en-US" sz="2000" dirty="0" smtClean="0"/>
              <a:t>students.</a:t>
            </a:r>
          </a:p>
          <a:p>
            <a:r>
              <a:rPr lang="es-ES_tradnl" sz="2000" dirty="0"/>
              <a:t>Un escritor de ficción se siente más que satisfecho cuando los estudiantes </a:t>
            </a:r>
            <a:r>
              <a:rPr lang="es-ES_tradnl" sz="2000" b="1" dirty="0"/>
              <a:t>leen</a:t>
            </a:r>
            <a:r>
              <a:rPr lang="es-ES_tradnl" sz="2000" dirty="0"/>
              <a:t> su </a:t>
            </a:r>
            <a:r>
              <a:rPr lang="es-ES_tradnl" sz="2000" dirty="0" smtClean="0"/>
              <a:t>trabajo</a:t>
            </a:r>
          </a:p>
          <a:p>
            <a:endParaRPr lang="es-ES_tradnl" sz="2000" dirty="0" smtClean="0"/>
          </a:p>
          <a:p>
            <a:endParaRPr lang="es-ES_tradnl" sz="2000" dirty="0"/>
          </a:p>
          <a:p>
            <a:r>
              <a:rPr lang="en-US" sz="2000" dirty="0"/>
              <a:t>The story </a:t>
            </a:r>
            <a:r>
              <a:rPr lang="en-US" sz="2000" b="1" dirty="0"/>
              <a:t>is told</a:t>
            </a:r>
            <a:r>
              <a:rPr lang="en-US" sz="2000" dirty="0"/>
              <a:t> through </a:t>
            </a:r>
            <a:r>
              <a:rPr lang="en-US" sz="2000" dirty="0" smtClean="0"/>
              <a:t>Phoenix’s </a:t>
            </a:r>
            <a:r>
              <a:rPr lang="en-US" sz="2000" dirty="0"/>
              <a:t>mind as she undertakes her errand</a:t>
            </a:r>
            <a:r>
              <a:rPr lang="en-US" sz="2000" dirty="0" smtClean="0"/>
              <a:t>.</a:t>
            </a:r>
          </a:p>
          <a:p>
            <a:r>
              <a:rPr lang="en-US" sz="2000" dirty="0"/>
              <a:t>La </a:t>
            </a:r>
            <a:r>
              <a:rPr lang="en-US" sz="2000" dirty="0" err="1"/>
              <a:t>historia</a:t>
            </a:r>
            <a:r>
              <a:rPr lang="en-US" sz="2000" dirty="0"/>
              <a:t> </a:t>
            </a:r>
            <a:r>
              <a:rPr lang="en-US" sz="2000" b="1" dirty="0"/>
              <a:t>se </a:t>
            </a:r>
            <a:r>
              <a:rPr lang="en-US" sz="2000" b="1" dirty="0" err="1"/>
              <a:t>narra</a:t>
            </a:r>
            <a:r>
              <a:rPr lang="en-US" sz="2000" dirty="0"/>
              <a:t> </a:t>
            </a:r>
            <a:r>
              <a:rPr lang="en-US" sz="2000" dirty="0" err="1" smtClean="0"/>
              <a:t>desde</a:t>
            </a:r>
            <a:r>
              <a:rPr lang="en-US" sz="2000" dirty="0" smtClean="0"/>
              <a:t> </a:t>
            </a:r>
            <a:r>
              <a:rPr lang="en-US" sz="2000" dirty="0"/>
              <a:t>la </a:t>
            </a:r>
            <a:r>
              <a:rPr lang="en-US" sz="2000" dirty="0" err="1"/>
              <a:t>perspectiva</a:t>
            </a:r>
            <a:r>
              <a:rPr lang="en-US" sz="2000" dirty="0"/>
              <a:t> de </a:t>
            </a:r>
            <a:r>
              <a:rPr lang="en-US" sz="2000" dirty="0" smtClean="0"/>
              <a:t>Phoenix </a:t>
            </a:r>
            <a:r>
              <a:rPr lang="es-MX" sz="2000" dirty="0" err="1"/>
              <a:t>mient</a:t>
            </a:r>
            <a:r>
              <a:rPr lang="es-ES_tradnl" sz="2000" dirty="0"/>
              <a:t>ras que lleva a cabo su </a:t>
            </a:r>
            <a:r>
              <a:rPr lang="es-ES_tradnl" sz="2000" dirty="0" smtClean="0"/>
              <a:t>misión.</a:t>
            </a:r>
            <a:endParaRPr lang="es-MX" sz="2000" dirty="0"/>
          </a:p>
        </p:txBody>
      </p:sp>
      <p:pic>
        <p:nvPicPr>
          <p:cNvPr id="8194" name="Picture 2" descr="Resultado de imagen para old black woman fac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804" y="5253936"/>
            <a:ext cx="1069376" cy="1604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397218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3743" y="779387"/>
            <a:ext cx="7418717" cy="1280890"/>
          </a:xfrm>
        </p:spPr>
        <p:txBody>
          <a:bodyPr>
            <a:noAutofit/>
          </a:bodyPr>
          <a:lstStyle/>
          <a:p>
            <a:r>
              <a:rPr lang="en-US" sz="2400" dirty="0" smtClean="0"/>
              <a:t>¿</a:t>
            </a:r>
            <a:r>
              <a:rPr lang="en-US" sz="2400" dirty="0" err="1" smtClean="0"/>
              <a:t>Cómo</a:t>
            </a:r>
            <a:r>
              <a:rPr lang="en-US" sz="2400" dirty="0" smtClean="0"/>
              <a:t> </a:t>
            </a:r>
            <a:r>
              <a:rPr lang="en-US" sz="2400" dirty="0" err="1" smtClean="0"/>
              <a:t>traducirías</a:t>
            </a:r>
            <a:r>
              <a:rPr lang="en-US" sz="2400" dirty="0" smtClean="0"/>
              <a:t> </a:t>
            </a:r>
            <a:r>
              <a:rPr lang="en-US" sz="2400" dirty="0" err="1" smtClean="0"/>
              <a:t>las</a:t>
            </a:r>
            <a:r>
              <a:rPr lang="en-US" sz="2400" dirty="0" smtClean="0"/>
              <a:t> </a:t>
            </a:r>
            <a:r>
              <a:rPr lang="en-US" sz="2400" dirty="0" err="1" smtClean="0"/>
              <a:t>siguientes</a:t>
            </a:r>
            <a:r>
              <a:rPr lang="en-US" sz="2400" dirty="0" smtClean="0"/>
              <a:t> </a:t>
            </a:r>
            <a:r>
              <a:rPr lang="en-US" sz="2400" dirty="0" err="1" smtClean="0"/>
              <a:t>oraciones</a:t>
            </a:r>
            <a:r>
              <a:rPr lang="en-US" sz="2400" dirty="0" smtClean="0"/>
              <a:t>? </a:t>
            </a:r>
            <a:br>
              <a:rPr lang="en-US" sz="2400" dirty="0" smtClean="0"/>
            </a:br>
            <a:r>
              <a:rPr lang="en-US" sz="2400" dirty="0" err="1" smtClean="0"/>
              <a:t>Presta</a:t>
            </a:r>
            <a:r>
              <a:rPr lang="en-US" sz="2400" dirty="0" smtClean="0"/>
              <a:t> especial </a:t>
            </a:r>
            <a:r>
              <a:rPr lang="en-US" sz="2400" dirty="0" err="1" smtClean="0"/>
              <a:t>atención</a:t>
            </a:r>
            <a:r>
              <a:rPr lang="en-US" sz="2400" dirty="0" smtClean="0"/>
              <a:t> a los </a:t>
            </a:r>
            <a:r>
              <a:rPr lang="en-US" sz="2400" dirty="0" err="1" smtClean="0"/>
              <a:t>tiempos</a:t>
            </a:r>
            <a:r>
              <a:rPr lang="en-US" sz="2400" dirty="0" smtClean="0"/>
              <a:t> </a:t>
            </a:r>
            <a:r>
              <a:rPr lang="en-US" sz="2400" dirty="0" err="1" smtClean="0"/>
              <a:t>verbales</a:t>
            </a:r>
            <a:endParaRPr lang="en-US" sz="2400" dirty="0"/>
          </a:p>
        </p:txBody>
      </p:sp>
      <p:sp>
        <p:nvSpPr>
          <p:cNvPr id="3" name="Marcador de contenido 2"/>
          <p:cNvSpPr>
            <a:spLocks noGrp="1"/>
          </p:cNvSpPr>
          <p:nvPr>
            <p:ph idx="1"/>
          </p:nvPr>
        </p:nvSpPr>
        <p:spPr>
          <a:xfrm>
            <a:off x="1483743" y="2133599"/>
            <a:ext cx="7050657" cy="4336211"/>
          </a:xfrm>
        </p:spPr>
        <p:txBody>
          <a:bodyPr>
            <a:noAutofit/>
          </a:bodyPr>
          <a:lstStyle/>
          <a:p>
            <a:r>
              <a:rPr lang="en-US" dirty="0"/>
              <a:t>Why are you laughing</a:t>
            </a:r>
            <a:r>
              <a:rPr lang="en-US" dirty="0" smtClean="0"/>
              <a:t>?</a:t>
            </a:r>
            <a:endParaRPr lang="en-US" dirty="0"/>
          </a:p>
          <a:p>
            <a:r>
              <a:rPr lang="en-US" dirty="0"/>
              <a:t>I am writing to introduce myself as the copy-editor for the above volume</a:t>
            </a:r>
            <a:r>
              <a:rPr lang="en-US" dirty="0" smtClean="0"/>
              <a:t>.</a:t>
            </a:r>
            <a:endParaRPr lang="en-US" dirty="0"/>
          </a:p>
          <a:p>
            <a:r>
              <a:rPr lang="en-US" dirty="0" smtClean="0"/>
              <a:t>I’ll </a:t>
            </a:r>
            <a:r>
              <a:rPr lang="en-US" dirty="0"/>
              <a:t>just finish this letter and then you can tell me what happened.</a:t>
            </a:r>
          </a:p>
          <a:p>
            <a:r>
              <a:rPr lang="en-US" dirty="0" smtClean="0"/>
              <a:t>Shall </a:t>
            </a:r>
            <a:r>
              <a:rPr lang="en-US" dirty="0"/>
              <a:t>I wrap it for you?</a:t>
            </a:r>
          </a:p>
          <a:p>
            <a:r>
              <a:rPr lang="en-US" dirty="0" smtClean="0"/>
              <a:t>Please </a:t>
            </a:r>
            <a:r>
              <a:rPr lang="en-US" dirty="0"/>
              <a:t>say nothing to Mark about my being so fond of him.</a:t>
            </a:r>
          </a:p>
          <a:p>
            <a:r>
              <a:rPr lang="en-US" dirty="0" smtClean="0"/>
              <a:t>Wishing </a:t>
            </a:r>
            <a:r>
              <a:rPr lang="en-US" dirty="0"/>
              <a:t>to travel down to London immediately, and having no money for the train fare, he decided to hitch a lift.</a:t>
            </a:r>
          </a:p>
          <a:p>
            <a:r>
              <a:rPr lang="en-US" dirty="0" smtClean="0"/>
              <a:t>Five </a:t>
            </a:r>
            <a:r>
              <a:rPr lang="en-US" dirty="0"/>
              <a:t>new cinemas have been opened this year</a:t>
            </a:r>
            <a:r>
              <a:rPr lang="en-US" dirty="0" smtClean="0"/>
              <a:t>.</a:t>
            </a:r>
            <a:endParaRPr lang="en-US" dirty="0"/>
          </a:p>
        </p:txBody>
      </p:sp>
    </p:spTree>
    <p:extLst>
      <p:ext uri="{BB962C8B-B14F-4D97-AF65-F5344CB8AC3E}">
        <p14:creationId xmlns:p14="http://schemas.microsoft.com/office/powerpoint/2010/main" val="17404850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Análisis contrastivo</a:t>
            </a:r>
            <a:endParaRPr lang="es-MX" sz="3200" dirty="0"/>
          </a:p>
        </p:txBody>
      </p:sp>
      <p:sp>
        <p:nvSpPr>
          <p:cNvPr id="3" name="Marcador de contenido 2"/>
          <p:cNvSpPr>
            <a:spLocks noGrp="1"/>
          </p:cNvSpPr>
          <p:nvPr>
            <p:ph idx="1"/>
          </p:nvPr>
        </p:nvSpPr>
        <p:spPr>
          <a:xfrm>
            <a:off x="1942415" y="1777042"/>
            <a:ext cx="6591985" cy="4134180"/>
          </a:xfrm>
        </p:spPr>
        <p:txBody>
          <a:bodyPr>
            <a:normAutofit/>
          </a:bodyPr>
          <a:lstStyle/>
          <a:p>
            <a:r>
              <a:rPr lang="es-MX" sz="2000" dirty="0" smtClean="0"/>
              <a:t>Escoger un texto en inglés y su traducción al español (texto literario, un artículo científico, un texto periodístico, o una película).</a:t>
            </a:r>
          </a:p>
          <a:p>
            <a:pPr marL="0" indent="0">
              <a:buNone/>
            </a:pPr>
            <a:endParaRPr lang="es-MX" sz="2000" dirty="0" smtClean="0"/>
          </a:p>
          <a:p>
            <a:r>
              <a:rPr lang="es-MX" sz="2000" dirty="0" smtClean="0"/>
              <a:t>Objetivo: identificar los elementos morfológicos comentados (artículos, pronombres personales, adjetivos posesivos, adjetivos, adverbios y tiempos verbales), y documentar y discutir su traducción al español.</a:t>
            </a:r>
            <a:endParaRPr lang="es-MX" sz="2000" dirty="0"/>
          </a:p>
        </p:txBody>
      </p:sp>
      <p:pic>
        <p:nvPicPr>
          <p:cNvPr id="10242" name="Picture 2" descr="Resultado de imagen para burro de shrek in english"/>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40349" y="5033513"/>
            <a:ext cx="2363637" cy="1772728"/>
          </a:xfrm>
          <a:prstGeom prst="rect">
            <a:avLst/>
          </a:prstGeom>
          <a:noFill/>
          <a:extLst>
            <a:ext uri="{909E8E84-426E-40dd-AFC4-6F175D3DCCD1}">
              <a14:hiddenFill xmlns:a14="http://schemas.microsoft.com/office/drawing/2010/main">
                <a:solidFill>
                  <a:srgbClr val="FFFFFF"/>
                </a:solidFill>
              </a14:hiddenFill>
            </a:ext>
          </a:extLst>
        </p:spPr>
      </p:pic>
      <p:sp>
        <p:nvSpPr>
          <p:cNvPr id="4" name="Llamada ovalada 3"/>
          <p:cNvSpPr/>
          <p:nvPr/>
        </p:nvSpPr>
        <p:spPr>
          <a:xfrm>
            <a:off x="5906221" y="4891176"/>
            <a:ext cx="2628180" cy="1664899"/>
          </a:xfrm>
          <a:prstGeom prst="wedgeEllipseCallout">
            <a:avLst>
              <a:gd name="adj1" fmla="val -69567"/>
              <a:gd name="adj2" fmla="val 1239"/>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altLang="es-MX" dirty="0" err="1"/>
              <a:t>Okay</a:t>
            </a:r>
            <a:r>
              <a:rPr lang="es-ES" altLang="es-MX" dirty="0"/>
              <a:t>, </a:t>
            </a:r>
            <a:r>
              <a:rPr lang="es-ES" altLang="es-MX" dirty="0" err="1"/>
              <a:t>that</a:t>
            </a:r>
            <a:r>
              <a:rPr lang="es-ES" altLang="es-MX" dirty="0"/>
              <a:t> </a:t>
            </a:r>
            <a:r>
              <a:rPr lang="es-ES" altLang="es-MX" dirty="0" err="1"/>
              <a:t>makes</a:t>
            </a:r>
            <a:r>
              <a:rPr lang="es-ES" altLang="es-MX" dirty="0"/>
              <a:t> me </a:t>
            </a:r>
            <a:r>
              <a:rPr lang="es-ES" altLang="es-MX" dirty="0" err="1"/>
              <a:t>feel</a:t>
            </a:r>
            <a:r>
              <a:rPr lang="es-ES" altLang="es-MX" dirty="0"/>
              <a:t> so </a:t>
            </a:r>
            <a:r>
              <a:rPr lang="es-ES" altLang="es-MX" dirty="0" err="1"/>
              <a:t>much</a:t>
            </a:r>
            <a:r>
              <a:rPr lang="es-ES" altLang="es-MX" dirty="0"/>
              <a:t> </a:t>
            </a:r>
            <a:r>
              <a:rPr lang="es-ES" altLang="es-MX" dirty="0" err="1"/>
              <a:t>better</a:t>
            </a:r>
            <a:r>
              <a:rPr lang="es-ES" altLang="es-MX" dirty="0"/>
              <a:t>.</a:t>
            </a:r>
            <a:endParaRPr lang="en-US" dirty="0"/>
          </a:p>
        </p:txBody>
      </p:sp>
      <p:sp>
        <p:nvSpPr>
          <p:cNvPr id="6" name="Llamada ovalada 5"/>
          <p:cNvSpPr/>
          <p:nvPr/>
        </p:nvSpPr>
        <p:spPr>
          <a:xfrm>
            <a:off x="579441" y="4891177"/>
            <a:ext cx="2629585" cy="1664898"/>
          </a:xfrm>
          <a:prstGeom prst="wedgeEllipseCallout">
            <a:avLst>
              <a:gd name="adj1" fmla="val 76636"/>
              <a:gd name="adj2" fmla="val -6869"/>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altLang="es-MX" dirty="0"/>
              <a:t>Claro el burro por delante</a:t>
            </a:r>
            <a:r>
              <a:rPr lang="es-ES" altLang="es-MX" dirty="0" smtClean="0"/>
              <a:t>.</a:t>
            </a:r>
            <a:endParaRPr lang="es-ES" altLang="es-MX" dirty="0"/>
          </a:p>
        </p:txBody>
      </p:sp>
    </p:spTree>
    <p:extLst>
      <p:ext uri="{BB962C8B-B14F-4D97-AF65-F5344CB8AC3E}">
        <p14:creationId xmlns:p14="http://schemas.microsoft.com/office/powerpoint/2010/main" val="400136297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Conclusión</a:t>
            </a:r>
            <a:endParaRPr lang="es-MX" dirty="0"/>
          </a:p>
        </p:txBody>
      </p:sp>
      <p:sp>
        <p:nvSpPr>
          <p:cNvPr id="3" name="Marcador de contenido 2"/>
          <p:cNvSpPr>
            <a:spLocks noGrp="1"/>
          </p:cNvSpPr>
          <p:nvPr>
            <p:ph idx="1"/>
          </p:nvPr>
        </p:nvSpPr>
        <p:spPr/>
        <p:txBody>
          <a:bodyPr>
            <a:normAutofit/>
          </a:bodyPr>
          <a:lstStyle/>
          <a:p>
            <a:pPr marL="0" indent="0">
              <a:buNone/>
            </a:pPr>
            <a:r>
              <a:rPr lang="es-MX" sz="2000" dirty="0" smtClean="0"/>
              <a:t>Aunque no se debe traducir solamente avocándose a las categorías gramaticales y oraciones, sí hay que partir del conocimiento sobre las diferencias entre ellas.</a:t>
            </a:r>
          </a:p>
          <a:p>
            <a:pPr marL="0" indent="0">
              <a:buNone/>
            </a:pPr>
            <a:r>
              <a:rPr lang="es-MX" sz="2000" dirty="0" smtClean="0"/>
              <a:t>Cada lengua es un sistema complejo que funciona de forma difícilmente análoga a otras lenguas.</a:t>
            </a:r>
          </a:p>
          <a:p>
            <a:pPr marL="0" indent="0">
              <a:buNone/>
            </a:pPr>
            <a:r>
              <a:rPr lang="es-MX" sz="2000" dirty="0" smtClean="0"/>
              <a:t>Del conocimiento de las discrepancias entre las lenguas de trabajo del traductor depende, en gran medida, el éxito de su trabajo.</a:t>
            </a:r>
            <a:endParaRPr lang="es-MX" sz="2000" dirty="0"/>
          </a:p>
        </p:txBody>
      </p:sp>
    </p:spTree>
    <p:extLst>
      <p:ext uri="{BB962C8B-B14F-4D97-AF65-F5344CB8AC3E}">
        <p14:creationId xmlns:p14="http://schemas.microsoft.com/office/powerpoint/2010/main" val="72357837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Referencias</a:t>
            </a:r>
            <a:endParaRPr lang="en-US" dirty="0"/>
          </a:p>
        </p:txBody>
      </p:sp>
      <p:sp>
        <p:nvSpPr>
          <p:cNvPr id="3" name="Marcador de contenido 2"/>
          <p:cNvSpPr>
            <a:spLocks noGrp="1"/>
          </p:cNvSpPr>
          <p:nvPr>
            <p:ph idx="1"/>
          </p:nvPr>
        </p:nvSpPr>
        <p:spPr>
          <a:xfrm>
            <a:off x="1639019" y="1552755"/>
            <a:ext cx="6895381" cy="5072331"/>
          </a:xfrm>
        </p:spPr>
        <p:txBody>
          <a:bodyPr>
            <a:normAutofit lnSpcReduction="10000"/>
          </a:bodyPr>
          <a:lstStyle/>
          <a:p>
            <a:r>
              <a:rPr lang="en-US" dirty="0"/>
              <a:t>Baker, Mona.  In Other Words: A </a:t>
            </a:r>
            <a:r>
              <a:rPr lang="en-US" dirty="0" err="1"/>
              <a:t>Cour</a:t>
            </a:r>
            <a:r>
              <a:rPr lang="en-US" dirty="0"/>
              <a:t> </a:t>
            </a:r>
            <a:r>
              <a:rPr lang="en-US" dirty="0" err="1"/>
              <a:t>sebook</a:t>
            </a:r>
            <a:r>
              <a:rPr lang="en-US" dirty="0"/>
              <a:t> on Translation.  London: Routledge, 1992. 304 pp.</a:t>
            </a:r>
            <a:endParaRPr lang="es-MX" dirty="0" smtClean="0"/>
          </a:p>
          <a:p>
            <a:r>
              <a:rPr lang="es-MX" dirty="0" smtClean="0"/>
              <a:t>García </a:t>
            </a:r>
            <a:r>
              <a:rPr lang="es-MX" dirty="0" err="1"/>
              <a:t>Yebra</a:t>
            </a:r>
            <a:r>
              <a:rPr lang="es-MX" dirty="0"/>
              <a:t>, Valentín.  </a:t>
            </a:r>
            <a:r>
              <a:rPr lang="es-MX" i="1" dirty="0"/>
              <a:t>Teoría y práctica de la traducción.  </a:t>
            </a:r>
            <a:r>
              <a:rPr lang="es-MX" dirty="0"/>
              <a:t>2 </a:t>
            </a:r>
            <a:r>
              <a:rPr lang="es-MX" dirty="0" err="1"/>
              <a:t>ts</a:t>
            </a:r>
            <a:r>
              <a:rPr lang="es-MX" dirty="0"/>
              <a:t>.  Madrid: Gredos, 1997.   891 pp. </a:t>
            </a:r>
            <a:endParaRPr lang="es-MX" dirty="0" smtClean="0"/>
          </a:p>
          <a:p>
            <a:r>
              <a:rPr lang="en-US" dirty="0" smtClean="0"/>
              <a:t>Lopez-</a:t>
            </a:r>
            <a:r>
              <a:rPr lang="en-US" dirty="0" err="1" smtClean="0"/>
              <a:t>Guix</a:t>
            </a:r>
            <a:r>
              <a:rPr lang="en-US" dirty="0"/>
              <a:t>, Juan Gabriel, y Jacqueline </a:t>
            </a:r>
            <a:r>
              <a:rPr lang="en-US" dirty="0" err="1"/>
              <a:t>Minett</a:t>
            </a:r>
            <a:r>
              <a:rPr lang="en-US" dirty="0"/>
              <a:t> Wilkinson. </a:t>
            </a:r>
            <a:r>
              <a:rPr lang="en-US" dirty="0" smtClean="0"/>
              <a:t> </a:t>
            </a:r>
            <a:r>
              <a:rPr lang="en-US" i="1" dirty="0" smtClean="0"/>
              <a:t>Manual de </a:t>
            </a:r>
            <a:r>
              <a:rPr lang="en-US" i="1" dirty="0" err="1" smtClean="0"/>
              <a:t>traducción</a:t>
            </a:r>
            <a:r>
              <a:rPr lang="en-US" i="1" dirty="0" smtClean="0"/>
              <a:t> </a:t>
            </a:r>
            <a:r>
              <a:rPr lang="en-US" i="1" dirty="0" err="1" smtClean="0"/>
              <a:t>inglés</a:t>
            </a:r>
            <a:r>
              <a:rPr lang="en-US" i="1" dirty="0" smtClean="0"/>
              <a:t>/</a:t>
            </a:r>
            <a:r>
              <a:rPr lang="en-US" i="1" dirty="0" err="1" smtClean="0"/>
              <a:t>castellano</a:t>
            </a:r>
            <a:r>
              <a:rPr lang="en-US" i="1" dirty="0" smtClean="0"/>
              <a:t>.  </a:t>
            </a:r>
            <a:r>
              <a:rPr lang="en-US" dirty="0" smtClean="0"/>
              <a:t>Barcelona</a:t>
            </a:r>
            <a:r>
              <a:rPr lang="en-US" dirty="0"/>
              <a:t>: </a:t>
            </a:r>
            <a:r>
              <a:rPr lang="en-US" dirty="0" err="1"/>
              <a:t>Gedisa</a:t>
            </a:r>
            <a:r>
              <a:rPr lang="en-US" dirty="0"/>
              <a:t>, </a:t>
            </a:r>
            <a:r>
              <a:rPr lang="en-US" dirty="0" smtClean="0"/>
              <a:t>2003.  </a:t>
            </a:r>
            <a:r>
              <a:rPr lang="en-US" dirty="0"/>
              <a:t>365 pp</a:t>
            </a:r>
            <a:r>
              <a:rPr lang="en-US" dirty="0" smtClean="0"/>
              <a:t>.</a:t>
            </a:r>
          </a:p>
          <a:p>
            <a:r>
              <a:rPr lang="es-MX" dirty="0"/>
              <a:t>Munguía </a:t>
            </a:r>
            <a:r>
              <a:rPr lang="es-MX" dirty="0" err="1"/>
              <a:t>Zatarain</a:t>
            </a:r>
            <a:r>
              <a:rPr lang="es-MX" dirty="0"/>
              <a:t>, Irma, </a:t>
            </a:r>
            <a:r>
              <a:rPr lang="es-MX" dirty="0" smtClean="0"/>
              <a:t>Martha Elena Munguía </a:t>
            </a:r>
            <a:r>
              <a:rPr lang="es-MX" dirty="0" err="1"/>
              <a:t>Zatarain</a:t>
            </a:r>
            <a:r>
              <a:rPr lang="es-MX" dirty="0"/>
              <a:t>, y</a:t>
            </a:r>
            <a:r>
              <a:rPr lang="es-MX" dirty="0" smtClean="0"/>
              <a:t> Gilda </a:t>
            </a:r>
            <a:r>
              <a:rPr lang="es-MX" dirty="0"/>
              <a:t>Rocha Romero. </a:t>
            </a:r>
            <a:r>
              <a:rPr lang="es-MX" i="1" dirty="0" smtClean="0"/>
              <a:t>Larousse gramática </a:t>
            </a:r>
            <a:r>
              <a:rPr lang="es-MX" i="1" dirty="0"/>
              <a:t>de la lengua española: reglas y ejercicios</a:t>
            </a:r>
            <a:r>
              <a:rPr lang="es-MX" dirty="0"/>
              <a:t>. No. C/465 M8. </a:t>
            </a:r>
            <a:r>
              <a:rPr lang="es-MX" dirty="0" smtClean="0"/>
              <a:t>2013. 284 pp.</a:t>
            </a:r>
            <a:endParaRPr lang="en-US" dirty="0" smtClean="0"/>
          </a:p>
          <a:p>
            <a:r>
              <a:rPr lang="es-MX" dirty="0" smtClean="0"/>
              <a:t>Seco</a:t>
            </a:r>
            <a:r>
              <a:rPr lang="es-MX" dirty="0"/>
              <a:t>, Manuel.  </a:t>
            </a:r>
            <a:r>
              <a:rPr lang="es-MX" i="1" dirty="0"/>
              <a:t>Gramática esencial del español: Introducción al estudio de la lengua</a:t>
            </a:r>
            <a:r>
              <a:rPr lang="es-MX" dirty="0"/>
              <a:t>. </a:t>
            </a:r>
            <a:r>
              <a:rPr lang="es-MX" dirty="0" smtClean="0"/>
              <a:t>México</a:t>
            </a:r>
            <a:r>
              <a:rPr lang="es-MX" dirty="0"/>
              <a:t>, D.F.: Espasa Calpe, 2000.  418 pp. </a:t>
            </a:r>
            <a:endParaRPr lang="es-MX" dirty="0" smtClean="0"/>
          </a:p>
          <a:p>
            <a:r>
              <a:rPr lang="es-MX" dirty="0"/>
              <a:t>Vázquez-Ayora, Gerardo.  </a:t>
            </a:r>
            <a:r>
              <a:rPr lang="es-MX" i="1" dirty="0"/>
              <a:t>Introducción a la </a:t>
            </a:r>
            <a:r>
              <a:rPr lang="es-MX" i="1" dirty="0" err="1"/>
              <a:t>traductología</a:t>
            </a:r>
            <a:r>
              <a:rPr lang="es-MX" i="1" dirty="0"/>
              <a:t>. </a:t>
            </a:r>
            <a:r>
              <a:rPr lang="es-MX" dirty="0"/>
              <a:t>Washington D.C.: </a:t>
            </a:r>
            <a:r>
              <a:rPr lang="es-MX" dirty="0" smtClean="0"/>
              <a:t>Georgetown </a:t>
            </a:r>
            <a:r>
              <a:rPr lang="es-MX" dirty="0" err="1"/>
              <a:t>University</a:t>
            </a:r>
            <a:r>
              <a:rPr lang="es-MX" dirty="0"/>
              <a:t> </a:t>
            </a:r>
            <a:r>
              <a:rPr lang="es-MX" dirty="0" err="1"/>
              <a:t>Press</a:t>
            </a:r>
            <a:r>
              <a:rPr lang="es-MX" dirty="0"/>
              <a:t>, 1977.  471 pp. </a:t>
            </a:r>
            <a:endParaRPr lang="en-US" dirty="0"/>
          </a:p>
        </p:txBody>
      </p:sp>
    </p:spTree>
    <p:extLst>
      <p:ext uri="{BB962C8B-B14F-4D97-AF65-F5344CB8AC3E}">
        <p14:creationId xmlns:p14="http://schemas.microsoft.com/office/powerpoint/2010/main" val="33247849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pluma antigua dibujo"/>
          <p:cNvPicPr>
            <a:picLocks noChangeAspect="1" noChangeArrowheads="1"/>
          </p:cNvPicPr>
          <p:nvPr/>
        </p:nvPicPr>
        <p:blipFill>
          <a:blip r:embed="rId2"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346914" y="1"/>
            <a:ext cx="3797085" cy="1852236"/>
          </a:xfrm>
          <a:prstGeom prst="rect">
            <a:avLst/>
          </a:prstGeom>
          <a:noFill/>
          <a:effectLst>
            <a:outerShdw blurRad="50800" dist="50800" dir="5400000" algn="ctr" rotWithShape="0">
              <a:srgbClr val="000000">
                <a:alpha val="4000"/>
              </a:srgbClr>
            </a:outerShdw>
          </a:effectLst>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2162180" y="670604"/>
            <a:ext cx="4440100" cy="1280890"/>
          </a:xfrm>
        </p:spPr>
        <p:txBody>
          <a:bodyPr>
            <a:normAutofit fontScale="90000"/>
          </a:bodyPr>
          <a:lstStyle/>
          <a:p>
            <a:r>
              <a:rPr lang="es-MX" dirty="0"/>
              <a:t>Taller de traducción del inglés</a:t>
            </a:r>
            <a:endParaRPr lang="en-US" dirty="0"/>
          </a:p>
        </p:txBody>
      </p:sp>
      <p:sp>
        <p:nvSpPr>
          <p:cNvPr id="3" name="Marcador de contenido 2"/>
          <p:cNvSpPr>
            <a:spLocks noGrp="1"/>
          </p:cNvSpPr>
          <p:nvPr>
            <p:ph idx="1"/>
          </p:nvPr>
        </p:nvSpPr>
        <p:spPr>
          <a:xfrm>
            <a:off x="1818429" y="2092269"/>
            <a:ext cx="6591985" cy="2920049"/>
          </a:xfrm>
        </p:spPr>
        <p:txBody>
          <a:bodyPr>
            <a:normAutofit/>
          </a:bodyPr>
          <a:lstStyle/>
          <a:p>
            <a:pPr>
              <a:lnSpc>
                <a:spcPct val="110000"/>
              </a:lnSpc>
            </a:pPr>
            <a:r>
              <a:rPr lang="es-MX" sz="2000" b="1" dirty="0" smtClean="0"/>
              <a:t>Unidad de Competencia </a:t>
            </a:r>
            <a:r>
              <a:rPr lang="es-MX" sz="2000" b="1" dirty="0"/>
              <a:t>II. </a:t>
            </a:r>
            <a:r>
              <a:rPr lang="es-MX" sz="2000" dirty="0"/>
              <a:t>Identificará las discrepancias en diversos aspectos gramaticales entre el inglés y el </a:t>
            </a:r>
            <a:r>
              <a:rPr lang="es-MX" sz="2000" dirty="0" smtClean="0"/>
              <a:t>español, </a:t>
            </a:r>
            <a:r>
              <a:rPr lang="es-MX" sz="2000" dirty="0"/>
              <a:t>lo que le permitirá evitar errores frecuentes en la traducción causados por la interferencia lingüística del idioma fuente.</a:t>
            </a:r>
            <a:endParaRPr lang="en-US" sz="2000" b="1" dirty="0"/>
          </a:p>
          <a:p>
            <a:pPr>
              <a:lnSpc>
                <a:spcPct val="110000"/>
              </a:lnSpc>
            </a:pPr>
            <a:endParaRPr lang="en-US" sz="2000" dirty="0"/>
          </a:p>
        </p:txBody>
      </p:sp>
    </p:spTree>
    <p:extLst>
      <p:ext uri="{BB962C8B-B14F-4D97-AF65-F5344CB8AC3E}">
        <p14:creationId xmlns:p14="http://schemas.microsoft.com/office/powerpoint/2010/main" val="18275847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solidFill>
                  <a:srgbClr val="0070C0"/>
                </a:solidFill>
              </a:rPr>
              <a:t>Artículo</a:t>
            </a:r>
            <a:endParaRPr lang="en-US" dirty="0">
              <a:solidFill>
                <a:srgbClr val="0070C0"/>
              </a:solidFill>
            </a:endParaRPr>
          </a:p>
        </p:txBody>
      </p:sp>
      <p:sp>
        <p:nvSpPr>
          <p:cNvPr id="4" name="Marcador de contenido 3"/>
          <p:cNvSpPr>
            <a:spLocks noGrp="1"/>
          </p:cNvSpPr>
          <p:nvPr>
            <p:ph idx="1"/>
          </p:nvPr>
        </p:nvSpPr>
        <p:spPr>
          <a:xfrm>
            <a:off x="1580827" y="1875295"/>
            <a:ext cx="7124054" cy="4190910"/>
          </a:xfrm>
        </p:spPr>
        <p:txBody>
          <a:bodyPr>
            <a:normAutofit/>
          </a:bodyPr>
          <a:lstStyle/>
          <a:p>
            <a:r>
              <a:rPr lang="es-ES_tradnl" sz="2000" dirty="0" smtClean="0"/>
              <a:t>Una diferencia </a:t>
            </a:r>
            <a:r>
              <a:rPr lang="es-ES_tradnl" sz="2000" dirty="0"/>
              <a:t>manifiesta entre el inglés y el español es el uso de los artículos definidos (</a:t>
            </a:r>
            <a:r>
              <a:rPr lang="es-ES_tradnl" sz="2000" i="1" dirty="0" err="1"/>
              <a:t>the</a:t>
            </a:r>
            <a:r>
              <a:rPr lang="es-ES_tradnl" sz="2000" dirty="0"/>
              <a:t>, en inglés; “el”, en español) e indefinidos (</a:t>
            </a:r>
            <a:r>
              <a:rPr lang="es-ES_tradnl" sz="2000" i="1" dirty="0" smtClean="0"/>
              <a:t>a</a:t>
            </a:r>
            <a:r>
              <a:rPr lang="es-ES_tradnl" sz="2000" dirty="0" smtClean="0"/>
              <a:t>, </a:t>
            </a:r>
            <a:r>
              <a:rPr lang="es-ES_tradnl" sz="2000" dirty="0"/>
              <a:t>en inglés; “un”, en español). </a:t>
            </a:r>
            <a:endParaRPr lang="es-ES_tradnl" sz="2000" dirty="0" smtClean="0"/>
          </a:p>
          <a:p>
            <a:r>
              <a:rPr lang="es-ES_tradnl" sz="2000" dirty="0" smtClean="0"/>
              <a:t>Entran </a:t>
            </a:r>
            <a:r>
              <a:rPr lang="es-ES_tradnl" sz="2000" dirty="0"/>
              <a:t>en la categoría de los </a:t>
            </a:r>
            <a:r>
              <a:rPr lang="es-ES_tradnl" sz="2000" i="1" dirty="0"/>
              <a:t>adjuntos</a:t>
            </a:r>
            <a:r>
              <a:rPr lang="es-ES_tradnl" sz="2000" dirty="0"/>
              <a:t> (junto con los adjetivos y los adverbios), los </a:t>
            </a:r>
            <a:r>
              <a:rPr lang="es-ES_tradnl" sz="2000" dirty="0" smtClean="0"/>
              <a:t>que </a:t>
            </a:r>
            <a:r>
              <a:rPr lang="es-ES_tradnl" sz="2000" dirty="0"/>
              <a:t>cuando acompañan al sustantivo ajustan su forma “al género y número de los acompañados; esta acomodación se llama </a:t>
            </a:r>
            <a:r>
              <a:rPr lang="es-ES_tradnl" sz="2000" i="1" dirty="0" smtClean="0"/>
              <a:t>concordancia</a:t>
            </a:r>
            <a:r>
              <a:rPr lang="es-ES_tradnl" sz="2000" dirty="0" smtClean="0"/>
              <a:t>” (Seco, </a:t>
            </a:r>
            <a:r>
              <a:rPr lang="es-MX" sz="2000" dirty="0" smtClean="0"/>
              <a:t>p</a:t>
            </a:r>
            <a:r>
              <a:rPr lang="es-MX" sz="2000" dirty="0"/>
              <a:t>. </a:t>
            </a:r>
            <a:r>
              <a:rPr lang="es-MX" sz="2000" dirty="0" smtClean="0"/>
              <a:t>254).</a:t>
            </a:r>
            <a:endParaRPr lang="en-US" sz="2000" dirty="0"/>
          </a:p>
          <a:p>
            <a:endParaRPr lang="en-US" sz="2000" dirty="0"/>
          </a:p>
        </p:txBody>
      </p:sp>
    </p:spTree>
    <p:extLst>
      <p:ext uri="{BB962C8B-B14F-4D97-AF65-F5344CB8AC3E}">
        <p14:creationId xmlns:p14="http://schemas.microsoft.com/office/powerpoint/2010/main" val="35013846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97801537"/>
              </p:ext>
            </p:extLst>
          </p:nvPr>
        </p:nvGraphicFramePr>
        <p:xfrm>
          <a:off x="1503337" y="588935"/>
          <a:ext cx="3487117" cy="33546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a 4"/>
          <p:cNvGraphicFramePr/>
          <p:nvPr>
            <p:extLst>
              <p:ext uri="{D42A27DB-BD31-4B8C-83A1-F6EECF244321}">
                <p14:modId xmlns:p14="http://schemas.microsoft.com/office/powerpoint/2010/main" val="600751404"/>
              </p:ext>
            </p:extLst>
          </p:nvPr>
        </p:nvGraphicFramePr>
        <p:xfrm>
          <a:off x="4819974" y="2418319"/>
          <a:ext cx="3688595" cy="36576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9918096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410346" y="526938"/>
            <a:ext cx="7578672" cy="612183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2000" dirty="0" smtClean="0"/>
              <a:t>Hay que partir del hecho que hay casos, como los siguientes, que no representan problema para el traductor, pues la correspondencia es paralela:</a:t>
            </a:r>
          </a:p>
          <a:p>
            <a:pPr marL="0" indent="0">
              <a:buFont typeface="Wingdings 3" charset="2"/>
              <a:buNone/>
            </a:pPr>
            <a:endParaRPr lang="es-MX" sz="2000" dirty="0" smtClean="0"/>
          </a:p>
          <a:p>
            <a:r>
              <a:rPr lang="en-US" sz="2000" u="sng" dirty="0" smtClean="0">
                <a:solidFill>
                  <a:srgbClr val="C00000"/>
                </a:solidFill>
              </a:rPr>
              <a:t>The</a:t>
            </a:r>
            <a:r>
              <a:rPr lang="en-US" sz="2000" dirty="0" smtClean="0">
                <a:solidFill>
                  <a:srgbClr val="C00000"/>
                </a:solidFill>
              </a:rPr>
              <a:t> </a:t>
            </a:r>
            <a:r>
              <a:rPr lang="en-US" sz="2000" dirty="0" smtClean="0"/>
              <a:t>revolution produced angry street mobs.</a:t>
            </a:r>
          </a:p>
          <a:p>
            <a:pPr marL="0" indent="0">
              <a:buFont typeface="Wingdings 3" charset="2"/>
              <a:buNone/>
            </a:pPr>
            <a:r>
              <a:rPr lang="es-MX" sz="2000" dirty="0" smtClean="0"/>
              <a:t>	</a:t>
            </a:r>
            <a:r>
              <a:rPr lang="es-MX" sz="2000" u="sng" dirty="0" smtClean="0">
                <a:solidFill>
                  <a:srgbClr val="C00000"/>
                </a:solidFill>
              </a:rPr>
              <a:t>La</a:t>
            </a:r>
            <a:r>
              <a:rPr lang="es-MX" sz="2000" dirty="0" smtClean="0">
                <a:solidFill>
                  <a:srgbClr val="C00000"/>
                </a:solidFill>
              </a:rPr>
              <a:t> </a:t>
            </a:r>
            <a:r>
              <a:rPr lang="es-MX" sz="2000" dirty="0" smtClean="0"/>
              <a:t>revolución produjo airadas turbas urbanas. </a:t>
            </a:r>
          </a:p>
          <a:p>
            <a:pPr marL="0" indent="0">
              <a:buFont typeface="Wingdings 3" charset="2"/>
              <a:buNone/>
            </a:pPr>
            <a:r>
              <a:rPr lang="es-MX" sz="2000" dirty="0" smtClean="0"/>
              <a:t>(artículo definido-artículo definido)</a:t>
            </a:r>
          </a:p>
          <a:p>
            <a:r>
              <a:rPr lang="en-US" sz="2000" dirty="0" smtClean="0"/>
              <a:t>She is </a:t>
            </a:r>
            <a:r>
              <a:rPr lang="en-US" sz="2000" u="sng" dirty="0" smtClean="0">
                <a:solidFill>
                  <a:srgbClr val="C00000"/>
                </a:solidFill>
              </a:rPr>
              <a:t>a</a:t>
            </a:r>
            <a:r>
              <a:rPr lang="en-US" sz="2000" dirty="0" smtClean="0"/>
              <a:t> friend and nothing else.</a:t>
            </a:r>
          </a:p>
          <a:p>
            <a:pPr marL="0" indent="0">
              <a:buNone/>
            </a:pPr>
            <a:r>
              <a:rPr lang="es-MX" sz="2000" dirty="0"/>
              <a:t>	Es </a:t>
            </a:r>
            <a:r>
              <a:rPr lang="es-MX" sz="2000" u="sng" dirty="0">
                <a:solidFill>
                  <a:srgbClr val="C00000"/>
                </a:solidFill>
              </a:rPr>
              <a:t>una</a:t>
            </a:r>
            <a:r>
              <a:rPr lang="es-MX" sz="2000" dirty="0"/>
              <a:t> amiga y nada más</a:t>
            </a:r>
            <a:r>
              <a:rPr lang="es-MX" sz="2000" dirty="0" smtClean="0"/>
              <a:t>.</a:t>
            </a:r>
            <a:endParaRPr lang="es-MX" sz="2000" dirty="0"/>
          </a:p>
          <a:p>
            <a:pPr marL="0" indent="0">
              <a:buNone/>
            </a:pPr>
            <a:r>
              <a:rPr lang="es-MX" sz="2000" dirty="0"/>
              <a:t>(artículo indefinido-artículo indefinido</a:t>
            </a:r>
            <a:r>
              <a:rPr lang="es-MX" sz="2000" dirty="0" smtClean="0"/>
              <a:t>)</a:t>
            </a:r>
          </a:p>
          <a:p>
            <a:r>
              <a:rPr lang="en-US" sz="2000" i="1" dirty="0"/>
              <a:t>English biblical translator, humanist, and Protestant </a:t>
            </a:r>
            <a:r>
              <a:rPr lang="en-US" sz="2000" i="1" dirty="0" smtClean="0"/>
              <a:t>martyr.</a:t>
            </a:r>
            <a:endParaRPr lang="en-US" sz="2000" dirty="0"/>
          </a:p>
          <a:p>
            <a:pPr marL="0" indent="0">
              <a:buNone/>
            </a:pPr>
            <a:r>
              <a:rPr lang="es-ES" sz="2000" dirty="0" smtClean="0"/>
              <a:t>	Traductor </a:t>
            </a:r>
            <a:r>
              <a:rPr lang="es-ES" sz="2000" dirty="0"/>
              <a:t>bíblico, humanista y mártir protestante </a:t>
            </a:r>
            <a:r>
              <a:rPr lang="es-ES" sz="2000" dirty="0" smtClean="0"/>
              <a:t>inglés.</a:t>
            </a:r>
          </a:p>
          <a:p>
            <a:pPr marL="0" indent="0">
              <a:buNone/>
            </a:pPr>
            <a:r>
              <a:rPr lang="es-ES" sz="2000" dirty="0" smtClean="0"/>
              <a:t>(sin artículos-sin artículos)</a:t>
            </a:r>
            <a:endParaRPr lang="es-MX" sz="2000" dirty="0"/>
          </a:p>
          <a:p>
            <a:pPr marL="0" indent="0">
              <a:buFont typeface="Wingdings 3" charset="2"/>
              <a:buNone/>
            </a:pPr>
            <a:endParaRPr lang="es-MX" sz="2000" dirty="0" smtClean="0"/>
          </a:p>
          <a:p>
            <a:pPr marL="0" indent="0">
              <a:buFont typeface="Wingdings 3" charset="2"/>
              <a:buNone/>
            </a:pPr>
            <a:endParaRPr lang="es-MX" sz="2000" dirty="0" smtClean="0"/>
          </a:p>
          <a:p>
            <a:pPr marL="0" indent="0">
              <a:buFont typeface="Wingdings 3" charset="2"/>
              <a:buNone/>
            </a:pPr>
            <a:endParaRPr lang="en-US" sz="2000" dirty="0"/>
          </a:p>
        </p:txBody>
      </p:sp>
    </p:spTree>
    <p:extLst>
      <p:ext uri="{BB962C8B-B14F-4D97-AF65-F5344CB8AC3E}">
        <p14:creationId xmlns:p14="http://schemas.microsoft.com/office/powerpoint/2010/main" val="1416532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5235" y="562116"/>
            <a:ext cx="7152303" cy="1280890"/>
          </a:xfrm>
        </p:spPr>
        <p:txBody>
          <a:bodyPr>
            <a:noAutofit/>
          </a:bodyPr>
          <a:lstStyle/>
          <a:p>
            <a:r>
              <a:rPr lang="es-MX" sz="2000" dirty="0" smtClean="0"/>
              <a:t>Si </a:t>
            </a:r>
            <a:r>
              <a:rPr lang="es-MX" sz="2000" dirty="0"/>
              <a:t>el artículo (definido o indefinido) </a:t>
            </a:r>
            <a:r>
              <a:rPr lang="es-MX" sz="2000" dirty="0" smtClean="0"/>
              <a:t>del </a:t>
            </a:r>
            <a:r>
              <a:rPr lang="es-MX" sz="2000" dirty="0"/>
              <a:t>texto en inglés NO corresponde a </a:t>
            </a:r>
            <a:r>
              <a:rPr lang="es-MX" sz="2000" dirty="0" smtClean="0"/>
              <a:t>su </a:t>
            </a:r>
            <a:r>
              <a:rPr lang="es-MX" sz="2000" dirty="0"/>
              <a:t>contraparte en </a:t>
            </a:r>
            <a:r>
              <a:rPr lang="es-MX" sz="2000" dirty="0" smtClean="0"/>
              <a:t>español, pueden </a:t>
            </a:r>
            <a:r>
              <a:rPr lang="es-MX" sz="2000" dirty="0"/>
              <a:t>darse (entre otros) los casos </a:t>
            </a:r>
            <a:r>
              <a:rPr lang="es-MX" sz="2000" dirty="0" smtClean="0"/>
              <a:t>siguientes (García </a:t>
            </a:r>
            <a:r>
              <a:rPr lang="es-MX" sz="2000" dirty="0" err="1" smtClean="0"/>
              <a:t>Yebra</a:t>
            </a:r>
            <a:r>
              <a:rPr lang="es-MX" sz="2000" dirty="0" smtClean="0"/>
              <a:t>, 1997):</a:t>
            </a:r>
            <a:r>
              <a:rPr lang="en-US" sz="2000" dirty="0"/>
              <a:t/>
            </a:r>
            <a:br>
              <a:rPr lang="en-US" sz="2000" dirty="0"/>
            </a:br>
            <a:endParaRPr lang="en-US" sz="2000" dirty="0"/>
          </a:p>
        </p:txBody>
      </p:sp>
      <p:sp>
        <p:nvSpPr>
          <p:cNvPr id="6" name="Rectángulo 5"/>
          <p:cNvSpPr/>
          <p:nvPr/>
        </p:nvSpPr>
        <p:spPr>
          <a:xfrm>
            <a:off x="1069378" y="2251727"/>
            <a:ext cx="8043622" cy="3779176"/>
          </a:xfrm>
          <a:prstGeom prst="rect">
            <a:avLst/>
          </a:prstGeom>
        </p:spPr>
        <p:txBody>
          <a:bodyPr wrap="square">
            <a:spAutoFit/>
          </a:bodyPr>
          <a:lstStyle/>
          <a:p>
            <a:pPr>
              <a:lnSpc>
                <a:spcPct val="150000"/>
              </a:lnSpc>
              <a:spcAft>
                <a:spcPts val="0"/>
              </a:spcAft>
            </a:pPr>
            <a:r>
              <a:rPr lang="en-US" dirty="0" smtClean="0">
                <a:solidFill>
                  <a:schemeClr val="tx1">
                    <a:lumMod val="75000"/>
                    <a:lumOff val="25000"/>
                  </a:schemeClr>
                </a:solidFill>
                <a:ea typeface="Times New Roman" panose="02020603050405020304" pitchFamily="18" charset="0"/>
              </a:rPr>
              <a:t>		      I </a:t>
            </a:r>
            <a:r>
              <a:rPr lang="en-US" dirty="0">
                <a:solidFill>
                  <a:schemeClr val="tx1">
                    <a:lumMod val="75000"/>
                    <a:lumOff val="25000"/>
                  </a:schemeClr>
                </a:solidFill>
                <a:ea typeface="Times New Roman" panose="02020603050405020304" pitchFamily="18" charset="0"/>
              </a:rPr>
              <a:t>N G L É S 				</a:t>
            </a:r>
            <a:r>
              <a:rPr lang="en-US" dirty="0" smtClean="0">
                <a:solidFill>
                  <a:schemeClr val="tx1">
                    <a:lumMod val="75000"/>
                    <a:lumOff val="25000"/>
                  </a:schemeClr>
                </a:solidFill>
                <a:ea typeface="Times New Roman" panose="02020603050405020304" pitchFamily="18" charset="0"/>
              </a:rPr>
              <a:t>        E </a:t>
            </a:r>
            <a:r>
              <a:rPr lang="en-US" dirty="0">
                <a:solidFill>
                  <a:schemeClr val="tx1">
                    <a:lumMod val="75000"/>
                    <a:lumOff val="25000"/>
                  </a:schemeClr>
                </a:solidFill>
                <a:ea typeface="Times New Roman" panose="02020603050405020304" pitchFamily="18" charset="0"/>
              </a:rPr>
              <a:t>S P A Ñ O L </a:t>
            </a:r>
            <a:endParaRPr lang="en-US" sz="2000" dirty="0">
              <a:solidFill>
                <a:schemeClr val="tx1">
                  <a:lumMod val="75000"/>
                  <a:lumOff val="25000"/>
                </a:schemeClr>
              </a:solidFill>
              <a:ea typeface="Times New Roman" panose="02020603050405020304" pitchFamily="18" charset="0"/>
            </a:endParaRPr>
          </a:p>
          <a:p>
            <a:pPr marL="449580" indent="449580">
              <a:lnSpc>
                <a:spcPct val="150000"/>
              </a:lnSpc>
              <a:spcAft>
                <a:spcPts val="0"/>
              </a:spcAft>
            </a:pPr>
            <a:r>
              <a:rPr lang="en-US" dirty="0">
                <a:solidFill>
                  <a:schemeClr val="tx1">
                    <a:lumMod val="75000"/>
                    <a:lumOff val="25000"/>
                  </a:schemeClr>
                </a:solidFill>
                <a:ea typeface="Times New Roman" panose="02020603050405020304" pitchFamily="18" charset="0"/>
              </a:rPr>
              <a:t> </a:t>
            </a:r>
            <a:endParaRPr lang="en-US" sz="2000" dirty="0">
              <a:solidFill>
                <a:schemeClr val="tx1">
                  <a:lumMod val="75000"/>
                  <a:lumOff val="25000"/>
                </a:schemeClr>
              </a:solidFill>
              <a:ea typeface="Times New Roman" panose="02020603050405020304" pitchFamily="18" charset="0"/>
            </a:endParaRPr>
          </a:p>
          <a:p>
            <a:pPr marL="449580">
              <a:lnSpc>
                <a:spcPct val="150000"/>
              </a:lnSpc>
              <a:spcAft>
                <a:spcPts val="0"/>
              </a:spcAft>
            </a:pPr>
            <a:r>
              <a:rPr lang="es-MX" dirty="0">
                <a:solidFill>
                  <a:schemeClr val="tx1">
                    <a:lumMod val="75000"/>
                    <a:lumOff val="25000"/>
                  </a:schemeClr>
                </a:solidFill>
                <a:ea typeface="Times New Roman" panose="02020603050405020304" pitchFamily="18" charset="0"/>
              </a:rPr>
              <a:t>1	Artículo definido 		—		artículo indefinido</a:t>
            </a:r>
            <a:endParaRPr lang="en-US" sz="2000" dirty="0">
              <a:solidFill>
                <a:schemeClr val="tx1">
                  <a:lumMod val="75000"/>
                  <a:lumOff val="25000"/>
                </a:schemeClr>
              </a:solidFill>
              <a:ea typeface="Times New Roman" panose="02020603050405020304" pitchFamily="18" charset="0"/>
            </a:endParaRPr>
          </a:p>
          <a:p>
            <a:pPr indent="449580">
              <a:lnSpc>
                <a:spcPct val="150000"/>
              </a:lnSpc>
              <a:spcAft>
                <a:spcPts val="0"/>
              </a:spcAft>
            </a:pPr>
            <a:r>
              <a:rPr lang="es-MX" dirty="0">
                <a:solidFill>
                  <a:schemeClr val="tx1">
                    <a:lumMod val="75000"/>
                    <a:lumOff val="25000"/>
                  </a:schemeClr>
                </a:solidFill>
                <a:ea typeface="Times New Roman" panose="02020603050405020304" pitchFamily="18" charset="0"/>
              </a:rPr>
              <a:t>2	Artículo definido 		—		(se omite)</a:t>
            </a:r>
            <a:endParaRPr lang="en-US" sz="2000" dirty="0">
              <a:solidFill>
                <a:schemeClr val="tx1">
                  <a:lumMod val="75000"/>
                  <a:lumOff val="25000"/>
                </a:schemeClr>
              </a:solidFill>
              <a:ea typeface="Times New Roman" panose="02020603050405020304" pitchFamily="18" charset="0"/>
            </a:endParaRPr>
          </a:p>
          <a:p>
            <a:pPr indent="449580">
              <a:lnSpc>
                <a:spcPct val="150000"/>
              </a:lnSpc>
              <a:spcAft>
                <a:spcPts val="0"/>
              </a:spcAft>
            </a:pPr>
            <a:r>
              <a:rPr lang="es-MX" dirty="0">
                <a:solidFill>
                  <a:schemeClr val="tx1">
                    <a:lumMod val="75000"/>
                    <a:lumOff val="25000"/>
                  </a:schemeClr>
                </a:solidFill>
                <a:ea typeface="Times New Roman" panose="02020603050405020304" pitchFamily="18" charset="0"/>
              </a:rPr>
              <a:t>3	Artículo definido 		—		(hay una transposición)</a:t>
            </a:r>
            <a:endParaRPr lang="en-US" sz="2000" dirty="0">
              <a:solidFill>
                <a:schemeClr val="tx1">
                  <a:lumMod val="75000"/>
                  <a:lumOff val="25000"/>
                </a:schemeClr>
              </a:solidFill>
              <a:ea typeface="Times New Roman" panose="02020603050405020304" pitchFamily="18" charset="0"/>
            </a:endParaRPr>
          </a:p>
          <a:p>
            <a:pPr indent="449580">
              <a:lnSpc>
                <a:spcPct val="150000"/>
              </a:lnSpc>
              <a:spcAft>
                <a:spcPts val="0"/>
              </a:spcAft>
            </a:pPr>
            <a:r>
              <a:rPr lang="es-MX" dirty="0">
                <a:solidFill>
                  <a:schemeClr val="tx1">
                    <a:lumMod val="75000"/>
                    <a:lumOff val="25000"/>
                  </a:schemeClr>
                </a:solidFill>
                <a:ea typeface="Times New Roman" panose="02020603050405020304" pitchFamily="18" charset="0"/>
              </a:rPr>
              <a:t>4	Artículo indefinido 		—		artículo definido</a:t>
            </a:r>
            <a:endParaRPr lang="en-US" sz="2000" dirty="0">
              <a:solidFill>
                <a:schemeClr val="tx1">
                  <a:lumMod val="75000"/>
                  <a:lumOff val="25000"/>
                </a:schemeClr>
              </a:solidFill>
              <a:ea typeface="Times New Roman" panose="02020603050405020304" pitchFamily="18" charset="0"/>
            </a:endParaRPr>
          </a:p>
          <a:p>
            <a:pPr indent="449580">
              <a:lnSpc>
                <a:spcPct val="150000"/>
              </a:lnSpc>
              <a:spcAft>
                <a:spcPts val="0"/>
              </a:spcAft>
            </a:pPr>
            <a:r>
              <a:rPr lang="es-MX" dirty="0">
                <a:solidFill>
                  <a:schemeClr val="tx1">
                    <a:lumMod val="75000"/>
                    <a:lumOff val="25000"/>
                  </a:schemeClr>
                </a:solidFill>
                <a:ea typeface="Times New Roman" panose="02020603050405020304" pitchFamily="18" charset="0"/>
              </a:rPr>
              <a:t>5	Artículo indefinido 		—		(se omite)</a:t>
            </a:r>
            <a:endParaRPr lang="en-US" sz="2000" dirty="0">
              <a:solidFill>
                <a:schemeClr val="tx1">
                  <a:lumMod val="75000"/>
                  <a:lumOff val="25000"/>
                </a:schemeClr>
              </a:solidFill>
              <a:ea typeface="Times New Roman" panose="02020603050405020304" pitchFamily="18" charset="0"/>
            </a:endParaRPr>
          </a:p>
          <a:p>
            <a:pPr indent="449580">
              <a:lnSpc>
                <a:spcPct val="150000"/>
              </a:lnSpc>
              <a:spcAft>
                <a:spcPts val="0"/>
              </a:spcAft>
            </a:pPr>
            <a:r>
              <a:rPr lang="es-MX" dirty="0">
                <a:solidFill>
                  <a:schemeClr val="tx1">
                    <a:lumMod val="75000"/>
                    <a:lumOff val="25000"/>
                  </a:schemeClr>
                </a:solidFill>
                <a:ea typeface="Times New Roman" panose="02020603050405020304" pitchFamily="18" charset="0"/>
              </a:rPr>
              <a:t>6	Artículo indefinido 		—		(hay una transposición)</a:t>
            </a:r>
            <a:endParaRPr lang="en-US" sz="2000" dirty="0">
              <a:solidFill>
                <a:schemeClr val="tx1">
                  <a:lumMod val="75000"/>
                  <a:lumOff val="25000"/>
                </a:schemeClr>
              </a:solidFill>
              <a:ea typeface="Times New Roman" panose="02020603050405020304" pitchFamily="18" charset="0"/>
            </a:endParaRPr>
          </a:p>
          <a:p>
            <a:pPr>
              <a:lnSpc>
                <a:spcPct val="150000"/>
              </a:lnSpc>
              <a:spcAft>
                <a:spcPts val="0"/>
              </a:spcAft>
            </a:pPr>
            <a:r>
              <a:rPr lang="es-MX" dirty="0">
                <a:solidFill>
                  <a:schemeClr val="tx1">
                    <a:lumMod val="75000"/>
                    <a:lumOff val="25000"/>
                  </a:schemeClr>
                </a:solidFill>
                <a:ea typeface="Times New Roman" panose="02020603050405020304" pitchFamily="18" charset="0"/>
              </a:rPr>
              <a:t>	7	(sin artículo)			</a:t>
            </a:r>
            <a:r>
              <a:rPr lang="es-MX" dirty="0" smtClean="0">
                <a:solidFill>
                  <a:schemeClr val="tx1">
                    <a:lumMod val="75000"/>
                    <a:lumOff val="25000"/>
                  </a:schemeClr>
                </a:solidFill>
                <a:ea typeface="Times New Roman" panose="02020603050405020304" pitchFamily="18" charset="0"/>
              </a:rPr>
              <a:t>	—</a:t>
            </a:r>
            <a:r>
              <a:rPr lang="es-MX" dirty="0">
                <a:solidFill>
                  <a:schemeClr val="tx1">
                    <a:lumMod val="75000"/>
                    <a:lumOff val="25000"/>
                  </a:schemeClr>
                </a:solidFill>
                <a:ea typeface="Times New Roman" panose="02020603050405020304" pitchFamily="18" charset="0"/>
              </a:rPr>
              <a:t>		artículo definido o indefinido</a:t>
            </a:r>
            <a:endParaRPr lang="en-US" sz="2000" dirty="0">
              <a:solidFill>
                <a:schemeClr val="tx1">
                  <a:lumMod val="75000"/>
                  <a:lumOff val="25000"/>
                </a:schemeClr>
              </a:solidFill>
              <a:effectLst/>
              <a:ea typeface="Times New Roman" panose="02020603050405020304" pitchFamily="18" charset="0"/>
            </a:endParaRPr>
          </a:p>
        </p:txBody>
      </p:sp>
    </p:spTree>
    <p:extLst>
      <p:ext uri="{BB962C8B-B14F-4D97-AF65-F5344CB8AC3E}">
        <p14:creationId xmlns:p14="http://schemas.microsoft.com/office/powerpoint/2010/main" val="29566568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2243" y="655109"/>
            <a:ext cx="6589199" cy="708744"/>
          </a:xfrm>
        </p:spPr>
        <p:txBody>
          <a:bodyPr>
            <a:normAutofit/>
          </a:bodyPr>
          <a:lstStyle/>
          <a:p>
            <a:r>
              <a:rPr lang="es-MX" sz="2800" dirty="0" smtClean="0"/>
              <a:t>Ejemplos:</a:t>
            </a:r>
            <a:endParaRPr lang="es-MX" sz="2800" dirty="0"/>
          </a:p>
        </p:txBody>
      </p:sp>
      <p:sp>
        <p:nvSpPr>
          <p:cNvPr id="3" name="Marcador de contenido 2"/>
          <p:cNvSpPr>
            <a:spLocks noGrp="1"/>
          </p:cNvSpPr>
          <p:nvPr>
            <p:ph idx="1"/>
          </p:nvPr>
        </p:nvSpPr>
        <p:spPr>
          <a:xfrm>
            <a:off x="1425842" y="1332853"/>
            <a:ext cx="7516677" cy="5238427"/>
          </a:xfrm>
        </p:spPr>
        <p:txBody>
          <a:bodyPr>
            <a:noAutofit/>
          </a:bodyPr>
          <a:lstStyle/>
          <a:p>
            <a:pPr marL="457200" indent="-457200">
              <a:buFont typeface="+mj-lt"/>
              <a:buAutoNum type="arabicPeriod"/>
            </a:pPr>
            <a:r>
              <a:rPr lang="en-US" sz="2000" dirty="0"/>
              <a:t>A poet must have </a:t>
            </a:r>
            <a:r>
              <a:rPr lang="en-US" sz="2000" dirty="0" smtClean="0"/>
              <a:t>talent / El </a:t>
            </a:r>
            <a:r>
              <a:rPr lang="en-US" sz="2000" dirty="0" err="1"/>
              <a:t>poeta</a:t>
            </a:r>
            <a:r>
              <a:rPr lang="en-US" sz="2000" dirty="0"/>
              <a:t> </a:t>
            </a:r>
            <a:r>
              <a:rPr lang="en-US" sz="2000" dirty="0" err="1"/>
              <a:t>debe</a:t>
            </a:r>
            <a:r>
              <a:rPr lang="en-US" sz="2000" dirty="0"/>
              <a:t> </a:t>
            </a:r>
            <a:r>
              <a:rPr lang="en-US" sz="2000" dirty="0" err="1"/>
              <a:t>tener</a:t>
            </a:r>
            <a:r>
              <a:rPr lang="en-US" sz="2000" dirty="0"/>
              <a:t> </a:t>
            </a:r>
            <a:r>
              <a:rPr lang="en-US" sz="2000" dirty="0" err="1" smtClean="0"/>
              <a:t>talento</a:t>
            </a:r>
            <a:r>
              <a:rPr lang="en-US" sz="2000" dirty="0" smtClean="0"/>
              <a:t>. </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a:t>It has been my habit for many years to take a nap after </a:t>
            </a:r>
            <a:r>
              <a:rPr lang="en-US" sz="2000" dirty="0" smtClean="0"/>
              <a:t>lunch / </a:t>
            </a:r>
            <a:r>
              <a:rPr lang="en-US" sz="2000" dirty="0" err="1" smtClean="0"/>
              <a:t>Desde</a:t>
            </a:r>
            <a:r>
              <a:rPr lang="en-US" sz="2000" dirty="0" smtClean="0"/>
              <a:t> </a:t>
            </a:r>
            <a:r>
              <a:rPr lang="en-US" sz="2000" dirty="0" err="1"/>
              <a:t>hace</a:t>
            </a:r>
            <a:r>
              <a:rPr lang="en-US" sz="2000" dirty="0"/>
              <a:t> </a:t>
            </a:r>
            <a:r>
              <a:rPr lang="en-US" sz="2000" dirty="0" err="1"/>
              <a:t>muchos</a:t>
            </a:r>
            <a:r>
              <a:rPr lang="en-US" sz="2000" dirty="0"/>
              <a:t> </a:t>
            </a:r>
            <a:r>
              <a:rPr lang="en-US" sz="2000" dirty="0" err="1"/>
              <a:t>años</a:t>
            </a:r>
            <a:r>
              <a:rPr lang="en-US" sz="2000" dirty="0"/>
              <a:t> </a:t>
            </a:r>
            <a:r>
              <a:rPr lang="en-US" sz="2000" dirty="0" err="1"/>
              <a:t>tengo</a:t>
            </a:r>
            <a:r>
              <a:rPr lang="en-US" sz="2000" dirty="0"/>
              <a:t> la </a:t>
            </a:r>
            <a:r>
              <a:rPr lang="en-US" sz="2000" dirty="0" err="1"/>
              <a:t>costumbre</a:t>
            </a:r>
            <a:r>
              <a:rPr lang="en-US" sz="2000" dirty="0"/>
              <a:t> de </a:t>
            </a:r>
            <a:r>
              <a:rPr lang="en-US" sz="2000" dirty="0" err="1"/>
              <a:t>dormir</a:t>
            </a:r>
            <a:r>
              <a:rPr lang="en-US" sz="2000" dirty="0"/>
              <a:t> la siesta </a:t>
            </a:r>
            <a:r>
              <a:rPr lang="en-US" sz="2000" dirty="0" err="1"/>
              <a:t>después</a:t>
            </a:r>
            <a:r>
              <a:rPr lang="en-US" sz="2000" dirty="0"/>
              <a:t> de </a:t>
            </a:r>
            <a:r>
              <a:rPr lang="en-US" sz="2000" dirty="0" smtClean="0"/>
              <a:t>comer.</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a:t>July had been warm and </a:t>
            </a:r>
            <a:r>
              <a:rPr lang="en-US" sz="2000" dirty="0" smtClean="0"/>
              <a:t>bright / El </a:t>
            </a:r>
            <a:r>
              <a:rPr lang="en-US" sz="2000" dirty="0" err="1"/>
              <a:t>mes</a:t>
            </a:r>
            <a:r>
              <a:rPr lang="en-US" sz="2000" dirty="0"/>
              <a:t> de </a:t>
            </a:r>
            <a:r>
              <a:rPr lang="en-US" sz="2000" dirty="0" err="1"/>
              <a:t>julio</a:t>
            </a:r>
            <a:r>
              <a:rPr lang="en-US" sz="2000" dirty="0"/>
              <a:t> </a:t>
            </a:r>
            <a:r>
              <a:rPr lang="en-US" sz="2000" dirty="0" err="1"/>
              <a:t>había</a:t>
            </a:r>
            <a:r>
              <a:rPr lang="en-US" sz="2000" dirty="0"/>
              <a:t> </a:t>
            </a:r>
            <a:r>
              <a:rPr lang="en-US" sz="2000" dirty="0" err="1"/>
              <a:t>sido</a:t>
            </a:r>
            <a:r>
              <a:rPr lang="en-US" sz="2000" dirty="0"/>
              <a:t> </a:t>
            </a:r>
            <a:r>
              <a:rPr lang="en-US" sz="2000" dirty="0" err="1"/>
              <a:t>cálido</a:t>
            </a:r>
            <a:r>
              <a:rPr lang="en-US" sz="2000" dirty="0"/>
              <a:t> y </a:t>
            </a:r>
            <a:r>
              <a:rPr lang="en-US" sz="2000" dirty="0" err="1" smtClean="0"/>
              <a:t>soleado</a:t>
            </a:r>
            <a:r>
              <a:rPr lang="en-US" sz="2000" dirty="0" smtClean="0"/>
              <a:t>.</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smtClean="0"/>
              <a:t>She </a:t>
            </a:r>
            <a:r>
              <a:rPr lang="en-US" sz="2000" dirty="0"/>
              <a:t>is a </a:t>
            </a:r>
            <a:r>
              <a:rPr lang="en-US" sz="2000" dirty="0" smtClean="0"/>
              <a:t>widow / </a:t>
            </a:r>
            <a:r>
              <a:rPr lang="en-US" sz="2000" dirty="0" err="1" smtClean="0"/>
              <a:t>Es</a:t>
            </a:r>
            <a:r>
              <a:rPr lang="en-US" sz="2000" dirty="0" smtClean="0"/>
              <a:t> </a:t>
            </a:r>
            <a:r>
              <a:rPr lang="en-US" sz="2000" dirty="0" err="1" smtClean="0"/>
              <a:t>viuda</a:t>
            </a:r>
            <a:r>
              <a:rPr lang="en-US" sz="2000" dirty="0" smtClean="0"/>
              <a:t>.</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a:t>He owes me a certain </a:t>
            </a:r>
            <a:r>
              <a:rPr lang="en-US" sz="2000" dirty="0" smtClean="0"/>
              <a:t>sum / Me </a:t>
            </a:r>
            <a:r>
              <a:rPr lang="en-US" sz="2000" dirty="0" err="1"/>
              <a:t>debe</a:t>
            </a:r>
            <a:r>
              <a:rPr lang="en-US" sz="2000" dirty="0"/>
              <a:t> </a:t>
            </a:r>
            <a:r>
              <a:rPr lang="en-US" sz="2000" dirty="0" err="1"/>
              <a:t>cierta</a:t>
            </a:r>
            <a:r>
              <a:rPr lang="en-US" sz="2000" dirty="0"/>
              <a:t> </a:t>
            </a:r>
            <a:r>
              <a:rPr lang="en-US" sz="2000" dirty="0" err="1" smtClean="0"/>
              <a:t>cantidad</a:t>
            </a:r>
            <a:r>
              <a:rPr lang="en-US" sz="2000" dirty="0" smtClean="0"/>
              <a:t>.</a:t>
            </a:r>
            <a:endParaRPr lang="en-US" sz="2000" dirty="0"/>
          </a:p>
        </p:txBody>
      </p:sp>
    </p:spTree>
    <p:extLst>
      <p:ext uri="{BB962C8B-B14F-4D97-AF65-F5344CB8AC3E}">
        <p14:creationId xmlns:p14="http://schemas.microsoft.com/office/powerpoint/2010/main" val="3188336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Espiral">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1305</TotalTime>
  <Words>4668</Words>
  <Application>Microsoft Macintosh PowerPoint</Application>
  <PresentationFormat>Presentación en pantalla (4:3)</PresentationFormat>
  <Paragraphs>330</Paragraphs>
  <Slides>38</Slides>
  <Notes>29</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Espiral</vt:lpstr>
      <vt:lpstr>Universidad Autónoma del Estado de México Facultad de Lenguas</vt:lpstr>
      <vt:lpstr>Presentación de PowerPoint</vt:lpstr>
      <vt:lpstr>Presentación de PowerPoint</vt:lpstr>
      <vt:lpstr>Taller de traducción del inglés</vt:lpstr>
      <vt:lpstr>Artículo</vt:lpstr>
      <vt:lpstr>Presentación de PowerPoint</vt:lpstr>
      <vt:lpstr>Presentación de PowerPoint</vt:lpstr>
      <vt:lpstr>Si el artículo (definido o indefinido) del texto en inglés NO corresponde a su contraparte en español, pueden darse (entre otros) los casos siguientes (García Yebra, 1997): </vt:lpstr>
      <vt:lpstr>Ejemplos:</vt:lpstr>
      <vt:lpstr>Ejercicio: traduce las siguientes oraciones poniendo especial atención a los artículos.</vt:lpstr>
      <vt:lpstr>Pronombres personales</vt:lpstr>
      <vt:lpstr>Ejemplos:</vt:lpstr>
      <vt:lpstr>Ejercicio de traducción:</vt:lpstr>
      <vt:lpstr>Adjetivos posesivos</vt:lpstr>
      <vt:lpstr>Presentación de PowerPoint</vt:lpstr>
      <vt:lpstr>Por ejemplo:</vt:lpstr>
      <vt:lpstr>¿Cómo traducirías estas oraciones para evitar posesivos innecesarios?</vt:lpstr>
      <vt:lpstr>Adjetivo</vt:lpstr>
      <vt:lpstr>Presentación de PowerPoint</vt:lpstr>
      <vt:lpstr>Presentación de PowerPoint</vt:lpstr>
      <vt:lpstr>Presentación de PowerPoint</vt:lpstr>
      <vt:lpstr>Presentación de PowerPoint</vt:lpstr>
      <vt:lpstr>Identifica los adjetivos        y  traduce las frases:</vt:lpstr>
      <vt:lpstr>Adverbio</vt:lpstr>
      <vt:lpstr>Presentación de PowerPoint</vt:lpstr>
      <vt:lpstr>Ejercicio:</vt:lpstr>
      <vt:lpstr>Verbo</vt:lpstr>
      <vt:lpstr>Presentación de PowerPoint</vt:lpstr>
      <vt:lpstr>Algunos casos…</vt:lpstr>
      <vt:lpstr>Presentación de PowerPoint</vt:lpstr>
      <vt:lpstr>Presentación de PowerPoint</vt:lpstr>
      <vt:lpstr>Presentación de PowerPoint</vt:lpstr>
      <vt:lpstr>Presentación de PowerPoint</vt:lpstr>
      <vt:lpstr>Presentación de PowerPoint</vt:lpstr>
      <vt:lpstr>¿Cómo traducirías las siguientes oraciones?  Presta especial atención a los tiempos verbales</vt:lpstr>
      <vt:lpstr>Análisis contrastivo</vt:lpstr>
      <vt:lpstr>Conclusión</vt:lpstr>
      <vt:lpstr>Referencias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2 de taller de traduccion</dc:title>
  <dc:creator>Miriam</dc:creator>
  <cp:lastModifiedBy>Miriam Matamoros Sanchez</cp:lastModifiedBy>
  <cp:revision>89</cp:revision>
  <dcterms:created xsi:type="dcterms:W3CDTF">2017-02-27T15:08:50Z</dcterms:created>
  <dcterms:modified xsi:type="dcterms:W3CDTF">2017-09-05T15:24:17Z</dcterms:modified>
</cp:coreProperties>
</file>