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gif" ContentType="image/gif"/>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4075" r:id="rId1"/>
  </p:sldMasterIdLst>
  <p:notesMasterIdLst>
    <p:notesMasterId r:id="rId43"/>
  </p:notesMasterIdLst>
  <p:sldIdLst>
    <p:sldId id="256" r:id="rId2"/>
    <p:sldId id="257" r:id="rId3"/>
    <p:sldId id="258" r:id="rId4"/>
    <p:sldId id="259" r:id="rId5"/>
    <p:sldId id="260" r:id="rId6"/>
    <p:sldId id="263" r:id="rId7"/>
    <p:sldId id="264" r:id="rId8"/>
    <p:sldId id="265" r:id="rId9"/>
    <p:sldId id="291" r:id="rId10"/>
    <p:sldId id="292" r:id="rId11"/>
    <p:sldId id="309" r:id="rId12"/>
    <p:sldId id="301" r:id="rId13"/>
    <p:sldId id="293" r:id="rId14"/>
    <p:sldId id="294" r:id="rId15"/>
    <p:sldId id="266" r:id="rId16"/>
    <p:sldId id="267" r:id="rId17"/>
    <p:sldId id="268" r:id="rId18"/>
    <p:sldId id="274" r:id="rId19"/>
    <p:sldId id="302" r:id="rId20"/>
    <p:sldId id="275" r:id="rId21"/>
    <p:sldId id="295" r:id="rId22"/>
    <p:sldId id="304" r:id="rId23"/>
    <p:sldId id="303" r:id="rId24"/>
    <p:sldId id="305" r:id="rId25"/>
    <p:sldId id="272" r:id="rId26"/>
    <p:sldId id="299" r:id="rId27"/>
    <p:sldId id="300" r:id="rId28"/>
    <p:sldId id="307" r:id="rId29"/>
    <p:sldId id="308" r:id="rId30"/>
    <p:sldId id="306" r:id="rId31"/>
    <p:sldId id="298" r:id="rId32"/>
    <p:sldId id="297" r:id="rId33"/>
    <p:sldId id="273" r:id="rId34"/>
    <p:sldId id="277" r:id="rId35"/>
    <p:sldId id="278" r:id="rId36"/>
    <p:sldId id="279" r:id="rId37"/>
    <p:sldId id="280" r:id="rId38"/>
    <p:sldId id="296" r:id="rId39"/>
    <p:sldId id="310" r:id="rId40"/>
    <p:sldId id="311" r:id="rId41"/>
    <p:sldId id="262" r:id="rId42"/>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99CC"/>
    <a:srgbClr val="8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8150" autoAdjust="0"/>
    <p:restoredTop sz="50915" autoAdjust="0"/>
  </p:normalViewPr>
  <p:slideViewPr>
    <p:cSldViewPr snapToGrid="0">
      <p:cViewPr varScale="1">
        <p:scale>
          <a:sx n="51" d="100"/>
          <a:sy n="51" d="100"/>
        </p:scale>
        <p:origin x="-2992" y="-11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46" Type="http://schemas.openxmlformats.org/officeDocument/2006/relationships/viewProps" Target="viewProps.xml"/><Relationship Id="rId47" Type="http://schemas.openxmlformats.org/officeDocument/2006/relationships/theme" Target="theme/theme1.xml"/><Relationship Id="rId48" Type="http://schemas.openxmlformats.org/officeDocument/2006/relationships/tableStyles" Target="tableStyles.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notesMaster" Target="notesMasters/notesMaster1.xml"/><Relationship Id="rId44" Type="http://schemas.openxmlformats.org/officeDocument/2006/relationships/printerSettings" Target="printerSettings/printerSettings1.bin"/><Relationship Id="rId45"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MX"/>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D36CA62-6FD7-42D2-9F69-48D9A4299344}" type="datetimeFigureOut">
              <a:rPr lang="es-MX" smtClean="0"/>
              <a:t>05/09/17</a:t>
            </a:fld>
            <a:endParaRPr lang="es-MX"/>
          </a:p>
        </p:txBody>
      </p:sp>
      <p:sp>
        <p:nvSpPr>
          <p:cNvPr id="4" name="Marcador de imagen de diapositiva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s-MX"/>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MX"/>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26244B1-76FE-46DD-B3D0-DDF25EE35065}" type="slidenum">
              <a:rPr lang="es-MX" smtClean="0"/>
              <a:t>‹Nr.›</a:t>
            </a:fld>
            <a:endParaRPr lang="es-MX"/>
          </a:p>
        </p:txBody>
      </p:sp>
    </p:spTree>
    <p:extLst>
      <p:ext uri="{BB962C8B-B14F-4D97-AF65-F5344CB8AC3E}">
        <p14:creationId xmlns:p14="http://schemas.microsoft.com/office/powerpoint/2010/main" val="221518605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9.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0.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2.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4.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5.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6.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7.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8.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4.xml.rels><?xml version="1.0" encoding="UTF-8" standalone="yes"?>
<Relationships xmlns="http://schemas.openxmlformats.org/package/2006/relationships"><Relationship Id="rId11" Type="http://schemas.openxmlformats.org/officeDocument/2006/relationships/hyperlink" Target="http://www.georgetown.edu/faculty/ballc/animals/pfrog_small.gif" TargetMode="External"/><Relationship Id="rId12" Type="http://schemas.openxmlformats.org/officeDocument/2006/relationships/hyperlink" Target="http://www.georgetown.edu/faculty/ballc/animals/chloe_small.gif" TargetMode="External"/><Relationship Id="rId13" Type="http://schemas.openxmlformats.org/officeDocument/2006/relationships/hyperlink" Target="http://www.georgetown.edu/faculty/ballc/animals/hen.gif" TargetMode="External"/><Relationship Id="rId14" Type="http://schemas.openxmlformats.org/officeDocument/2006/relationships/hyperlink" Target="http://www.georgetown.edu/faculty/ballc/animals/palomino_small.gif" TargetMode="External"/><Relationship Id="rId15" Type="http://schemas.openxmlformats.org/officeDocument/2006/relationships/hyperlink" Target="http://www.georgetown.edu/faculty/ballc/animals/owls_small.gif" TargetMode="External"/><Relationship Id="rId16" Type="http://schemas.openxmlformats.org/officeDocument/2006/relationships/hyperlink" Target="http://www.georgetown.edu/faculty/ballc/animals/pig_small.gif" TargetMode="External"/><Relationship Id="rId17" Type="http://schemas.openxmlformats.org/officeDocument/2006/relationships/hyperlink" Target="http://www.georgetown.edu/faculty/ballc/animals/rooster.gif" TargetMode="External"/><Relationship Id="rId18" Type="http://schemas.openxmlformats.org/officeDocument/2006/relationships/hyperlink" Target="http://www.georgetown.edu/faculty/ballc/animals/manx_sheep.gif" TargetMode="External"/><Relationship Id="rId19" Type="http://schemas.openxmlformats.org/officeDocument/2006/relationships/hyperlink" Target="http://www.georgetown.edu/faculty/ballc/animals/tiger1_small.gif" TargetMode="External"/><Relationship Id="rId1" Type="http://schemas.openxmlformats.org/officeDocument/2006/relationships/notesMaster" Target="../notesMasters/notesMaster1.xml"/><Relationship Id="rId2" Type="http://schemas.openxmlformats.org/officeDocument/2006/relationships/slide" Target="../slides/slide9.xml"/><Relationship Id="rId3" Type="http://schemas.openxmlformats.org/officeDocument/2006/relationships/hyperlink" Target="http://www.georgetown.edu/faculty/ballc/animals/kbee_small.gif" TargetMode="External"/><Relationship Id="rId4" Type="http://schemas.openxmlformats.org/officeDocument/2006/relationships/hyperlink" Target="http://www.georgetown.edu/faculty/ballc/animals/finch_small.gif" TargetMode="External"/><Relationship Id="rId5" Type="http://schemas.openxmlformats.org/officeDocument/2006/relationships/hyperlink" Target="http://www.georgetown.edu/faculty/ballc/animals/cat_hammock_small.gif" TargetMode="External"/><Relationship Id="rId6" Type="http://schemas.openxmlformats.org/officeDocument/2006/relationships/hyperlink" Target="http://www.georgetown.edu/faculty/ballc/animals/chickegg.gif" TargetMode="External"/><Relationship Id="rId7" Type="http://schemas.openxmlformats.org/officeDocument/2006/relationships/hyperlink" Target="http://www.georgetown.edu/faculty/ballc/animals/avebury_cows.gif" TargetMode="External"/><Relationship Id="rId8" Type="http://schemas.openxmlformats.org/officeDocument/2006/relationships/hyperlink" Target="http://www.georgetown.edu/faculty/ballc/animals/buster20.gif" TargetMode="External"/><Relationship Id="rId9" Type="http://schemas.openxmlformats.org/officeDocument/2006/relationships/hyperlink" Target="http://www.georgetown.edu/faculty/ballc/animals/pigeon_small.gif" TargetMode="External"/><Relationship Id="rId10" Type="http://schemas.openxmlformats.org/officeDocument/2006/relationships/hyperlink" Target="http://www.georgetown.edu/faculty/ballc/animals/-duck08.jpg" TargetMode="External"/></Relationships>
</file>

<file path=ppt/notesSlides/_rels/notesSlide5.xml.rels><?xml version="1.0" encoding="UTF-8" standalone="yes"?>
<Relationships xmlns="http://schemas.openxmlformats.org/package/2006/relationships"><Relationship Id="rId11" Type="http://schemas.openxmlformats.org/officeDocument/2006/relationships/hyperlink" Target="http://www.georgetown.edu/faculty/ballc/animals/-duck08.jpg" TargetMode="External"/><Relationship Id="rId12" Type="http://schemas.openxmlformats.org/officeDocument/2006/relationships/hyperlink" Target="http://www.georgetown.edu/faculty/ballc/animals/pfrog_small.gif" TargetMode="External"/><Relationship Id="rId13" Type="http://schemas.openxmlformats.org/officeDocument/2006/relationships/hyperlink" Target="http://www.georgetown.edu/faculty/ballc/animals/goose.gif" TargetMode="External"/><Relationship Id="rId14" Type="http://schemas.openxmlformats.org/officeDocument/2006/relationships/hyperlink" Target="http://www.georgetown.edu/faculty/ballc/animals/hen.gif" TargetMode="External"/><Relationship Id="rId15" Type="http://schemas.openxmlformats.org/officeDocument/2006/relationships/hyperlink" Target="http://www.georgetown.edu/faculty/ballc/animals/hyena.gif" TargetMode="External"/><Relationship Id="rId16" Type="http://schemas.openxmlformats.org/officeDocument/2006/relationships/hyperlink" Target="http://www.georgetown.edu/faculty/ballc/animals/lion.gif" TargetMode="External"/><Relationship Id="rId17" Type="http://schemas.openxmlformats.org/officeDocument/2006/relationships/hyperlink" Target="http://www.georgetown.edu/faculty/ballc/animals/owls_small.gif" TargetMode="External"/><Relationship Id="rId1" Type="http://schemas.openxmlformats.org/officeDocument/2006/relationships/notesMaster" Target="../notesMasters/notesMaster1.xml"/><Relationship Id="rId2" Type="http://schemas.openxmlformats.org/officeDocument/2006/relationships/slide" Target="../slides/slide10.xml"/><Relationship Id="rId3" Type="http://schemas.openxmlformats.org/officeDocument/2006/relationships/hyperlink" Target="http://www.georgetown.edu/faculty/ballc/animals/kbee_small.gif" TargetMode="External"/><Relationship Id="rId4" Type="http://schemas.openxmlformats.org/officeDocument/2006/relationships/hyperlink" Target="http://www.georgetown.edu/faculty/ballc/animals/finch_small.gif" TargetMode="External"/><Relationship Id="rId5" Type="http://schemas.openxmlformats.org/officeDocument/2006/relationships/hyperlink" Target="http://www.georgetown.edu/faculty/ballc/animals/cat_hammock_small.gif" TargetMode="External"/><Relationship Id="rId6" Type="http://schemas.openxmlformats.org/officeDocument/2006/relationships/hyperlink" Target="http://www.georgetown.edu/faculty/ballc/animals/chickegg.gif" TargetMode="External"/><Relationship Id="rId7" Type="http://schemas.openxmlformats.org/officeDocument/2006/relationships/hyperlink" Target="http://www.georgetown.edu/faculty/ballc/animals/avebury_cows.gif" TargetMode="External"/><Relationship Id="rId8" Type="http://schemas.openxmlformats.org/officeDocument/2006/relationships/hyperlink" Target="http://www.georgetown.edu/faculty/ballc/animals/cuckoo_clock.gif" TargetMode="External"/><Relationship Id="rId9" Type="http://schemas.openxmlformats.org/officeDocument/2006/relationships/hyperlink" Target="http://www.georgetown.edu/faculty/ballc/animals/buster20.gif" TargetMode="External"/><Relationship Id="rId10" Type="http://schemas.openxmlformats.org/officeDocument/2006/relationships/hyperlink" Target="http://www.georgetown.edu/faculty/ballc/animals/pigeon_small.gif" TargetMode="Externa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171450" indent="-171450">
              <a:lnSpc>
                <a:spcPct val="150000"/>
              </a:lnSpc>
              <a:buFont typeface="Arial" panose="020B0604020202020204" pitchFamily="34" charset="0"/>
              <a:buChar char="•"/>
            </a:pPr>
            <a:r>
              <a:rPr lang="es-ES_tradnl" dirty="0" smtClean="0"/>
              <a:t>En el nivel fónico se considera al texto como una secuencia de sonidos (fonemas) o de letras (grafemas) </a:t>
            </a:r>
            <a:r>
              <a:rPr lang="en-US" dirty="0" smtClean="0"/>
              <a:t>(Hervey, p. 43).</a:t>
            </a:r>
            <a:endParaRPr lang="es-ES_tradnl" dirty="0" smtClean="0"/>
          </a:p>
          <a:p>
            <a:pPr marL="171450" indent="-171450">
              <a:lnSpc>
                <a:spcPct val="150000"/>
              </a:lnSpc>
              <a:buFont typeface="Arial" panose="020B0604020202020204" pitchFamily="34" charset="0"/>
              <a:buChar char="•"/>
            </a:pPr>
            <a:r>
              <a:rPr lang="es-ES_tradnl" dirty="0" smtClean="0"/>
              <a:t>Cada texto tiene un arreglo distintivo de grafemas/fonemas que está condicionado por la lengua en que fue escrito.</a:t>
            </a:r>
          </a:p>
          <a:p>
            <a:pPr marL="171450" indent="-171450">
              <a:lnSpc>
                <a:spcPct val="150000"/>
              </a:lnSpc>
              <a:buFont typeface="Arial" panose="020B0604020202020204" pitchFamily="34" charset="0"/>
              <a:buChar char="•"/>
            </a:pPr>
            <a:r>
              <a:rPr lang="es-ES_tradnl" dirty="0" smtClean="0"/>
              <a:t>Por lo tanto, no se puede lograr una reproducción idéntica al traducirlo a otra lengua </a:t>
            </a:r>
            <a:r>
              <a:rPr lang="en-US" dirty="0" smtClean="0"/>
              <a:t>(Ibid., p. 44).</a:t>
            </a:r>
            <a:endParaRPr lang="es-ES_tradnl" dirty="0" smtClean="0"/>
          </a:p>
          <a:p>
            <a:endParaRPr lang="es-MX" dirty="0"/>
          </a:p>
        </p:txBody>
      </p:sp>
      <p:sp>
        <p:nvSpPr>
          <p:cNvPr id="4" name="Marcador de número de diapositiva 3"/>
          <p:cNvSpPr>
            <a:spLocks noGrp="1"/>
          </p:cNvSpPr>
          <p:nvPr>
            <p:ph type="sldNum" sz="quarter" idx="10"/>
          </p:nvPr>
        </p:nvSpPr>
        <p:spPr/>
        <p:txBody>
          <a:bodyPr/>
          <a:lstStyle/>
          <a:p>
            <a:fld id="{926244B1-76FE-46DD-B3D0-DDF25EE35065}" type="slidenum">
              <a:rPr lang="es-MX" smtClean="0"/>
              <a:t>5</a:t>
            </a:fld>
            <a:endParaRPr lang="es-MX"/>
          </a:p>
        </p:txBody>
      </p:sp>
    </p:spTree>
    <p:extLst>
      <p:ext uri="{BB962C8B-B14F-4D97-AF65-F5344CB8AC3E}">
        <p14:creationId xmlns:p14="http://schemas.microsoft.com/office/powerpoint/2010/main" val="35540831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s-ES_tradnl" dirty="0" smtClean="0"/>
              <a:t>Un problema al traducir palabras onomatopéyicas es que existen variaciones de una lengua a otra: hay lenguas más ricas que otras en onomatopeyas;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s-ES_tradnl" dirty="0" smtClean="0"/>
              <a:t>Hay palabras onomatopéyicas que no tienen contraparte en otras lenguas </a:t>
            </a:r>
            <a:r>
              <a:rPr lang="en-US" dirty="0" smtClean="0"/>
              <a:t>(</a:t>
            </a:r>
            <a:r>
              <a:rPr lang="es-MX" dirty="0" smtClean="0"/>
              <a:t>García</a:t>
            </a:r>
            <a:r>
              <a:rPr lang="en-US" dirty="0" smtClean="0"/>
              <a:t> </a:t>
            </a:r>
            <a:r>
              <a:rPr lang="en-US" dirty="0" err="1" smtClean="0"/>
              <a:t>Yebra</a:t>
            </a:r>
            <a:r>
              <a:rPr lang="en-US" dirty="0" smtClean="0"/>
              <a:t>, I, p. 278-80)</a:t>
            </a:r>
            <a:r>
              <a:rPr lang="es-ES_tradnl" dirty="0" smtClean="0"/>
              <a:t>;</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s-ES_tradnl" dirty="0" smtClean="0"/>
              <a:t>Y hay onomatopeyas que en la lengua fuente pueden convertirse en sustantivo o verbo, pero que en la lengua meta no tienen la misma versatilidad lingüística (</a:t>
            </a:r>
            <a:r>
              <a:rPr lang="en-US" dirty="0" smtClean="0"/>
              <a:t>Hervey, p. 46).</a:t>
            </a:r>
            <a:endParaRPr lang="es-ES_tradnl" dirty="0" smtClean="0"/>
          </a:p>
          <a:p>
            <a:endParaRPr lang="es-MX" dirty="0"/>
          </a:p>
        </p:txBody>
      </p:sp>
      <p:sp>
        <p:nvSpPr>
          <p:cNvPr id="4" name="Marcador de número de diapositiva 3"/>
          <p:cNvSpPr>
            <a:spLocks noGrp="1"/>
          </p:cNvSpPr>
          <p:nvPr>
            <p:ph type="sldNum" sz="quarter" idx="10"/>
          </p:nvPr>
        </p:nvSpPr>
        <p:spPr/>
        <p:txBody>
          <a:bodyPr/>
          <a:lstStyle/>
          <a:p>
            <a:fld id="{926244B1-76FE-46DD-B3D0-DDF25EE35065}" type="slidenum">
              <a:rPr lang="es-MX" smtClean="0"/>
              <a:t>15</a:t>
            </a:fld>
            <a:endParaRPr lang="es-MX"/>
          </a:p>
        </p:txBody>
      </p:sp>
    </p:spTree>
    <p:extLst>
      <p:ext uri="{BB962C8B-B14F-4D97-AF65-F5344CB8AC3E}">
        <p14:creationId xmlns:p14="http://schemas.microsoft.com/office/powerpoint/2010/main" val="174244116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s-ES_tradnl" dirty="0" smtClean="0"/>
              <a:t>SUGERENCIAS</a:t>
            </a:r>
            <a:r>
              <a:rPr lang="es-ES_tradnl" baseline="0" dirty="0" smtClean="0"/>
              <a:t> para traducir sin hacer de lado las onomatopeyas:</a:t>
            </a:r>
            <a:endParaRPr lang="es-ES_tradnl" dirty="0" smtClean="0"/>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s-ES_tradnl" dirty="0" smtClean="0"/>
              <a:t>Es tarea del traductor identificar en el texto original las palabras de este tipo;</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s-ES_tradnl" dirty="0" smtClean="0"/>
              <a:t>Y traducirlas en cuanto sea posible como onomatopeyas, sobre todo si tienen importancia en el desarrollo temático y en el estilo del texto.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s-ES_tradnl" dirty="0" smtClean="0"/>
              <a:t>Con ello se reducen las pérdidas en la traducción, en las que inevitablemente se cae cuando el equivalente semántico más cercano a una onomatopeya es una palabra que no lo es.</a:t>
            </a:r>
          </a:p>
          <a:p>
            <a:endParaRPr lang="es-MX" dirty="0"/>
          </a:p>
        </p:txBody>
      </p:sp>
      <p:sp>
        <p:nvSpPr>
          <p:cNvPr id="4" name="Marcador de número de diapositiva 3"/>
          <p:cNvSpPr>
            <a:spLocks noGrp="1"/>
          </p:cNvSpPr>
          <p:nvPr>
            <p:ph type="sldNum" sz="quarter" idx="10"/>
          </p:nvPr>
        </p:nvSpPr>
        <p:spPr/>
        <p:txBody>
          <a:bodyPr/>
          <a:lstStyle/>
          <a:p>
            <a:fld id="{926244B1-76FE-46DD-B3D0-DDF25EE35065}" type="slidenum">
              <a:rPr lang="es-MX" smtClean="0"/>
              <a:t>16</a:t>
            </a:fld>
            <a:endParaRPr lang="es-MX"/>
          </a:p>
        </p:txBody>
      </p:sp>
    </p:spTree>
    <p:extLst>
      <p:ext uri="{BB962C8B-B14F-4D97-AF65-F5344CB8AC3E}">
        <p14:creationId xmlns:p14="http://schemas.microsoft.com/office/powerpoint/2010/main" val="326969300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s-ES_tradnl" sz="1200" kern="1200" dirty="0" smtClean="0">
                <a:solidFill>
                  <a:schemeClr val="tx1"/>
                </a:solidFill>
                <a:effectLst/>
                <a:latin typeface="+mn-lt"/>
                <a:ea typeface="+mn-ea"/>
                <a:cs typeface="+mn-cs"/>
              </a:rPr>
              <a:t>Otro aspecto a considerar en el nivel fónico/gráfico es </a:t>
            </a:r>
            <a:r>
              <a:rPr lang="es-ES_tradnl" sz="1200" i="1" kern="1200" dirty="0" smtClean="0">
                <a:solidFill>
                  <a:schemeClr val="tx1"/>
                </a:solidFill>
                <a:effectLst/>
                <a:latin typeface="+mn-lt"/>
                <a:ea typeface="+mn-ea"/>
                <a:cs typeface="+mn-cs"/>
              </a:rPr>
              <a:t>la aliteración</a:t>
            </a:r>
            <a:r>
              <a:rPr lang="es-ES_tradnl" sz="1200" kern="1200" dirty="0" smtClean="0">
                <a:solidFill>
                  <a:schemeClr val="tx1"/>
                </a:solidFill>
                <a:effectLst/>
                <a:latin typeface="+mn-lt"/>
                <a:ea typeface="+mn-ea"/>
                <a:cs typeface="+mn-cs"/>
              </a:rPr>
              <a:t>, que se define como la “repetición expresiva de uno o varios fonemas, especialmente consonantes” (</a:t>
            </a:r>
            <a:r>
              <a:rPr lang="en-US" sz="1200" kern="1200" dirty="0" err="1" smtClean="0">
                <a:solidFill>
                  <a:schemeClr val="tx1"/>
                </a:solidFill>
                <a:effectLst/>
                <a:latin typeface="+mn-lt"/>
                <a:ea typeface="+mn-ea"/>
                <a:cs typeface="+mn-cs"/>
              </a:rPr>
              <a:t>Seco</a:t>
            </a:r>
            <a:r>
              <a:rPr lang="en-US" sz="1200" kern="1200" dirty="0" smtClean="0">
                <a:solidFill>
                  <a:schemeClr val="tx1"/>
                </a:solidFill>
                <a:effectLst/>
                <a:latin typeface="+mn-lt"/>
                <a:ea typeface="+mn-ea"/>
                <a:cs typeface="+mn-cs"/>
              </a:rPr>
              <a:t>, p. 83)</a:t>
            </a:r>
            <a:r>
              <a:rPr lang="es-ES_tradnl" sz="1200" kern="1200" dirty="0" smtClean="0">
                <a:solidFill>
                  <a:schemeClr val="tx1"/>
                </a:solidFill>
                <a:effectLst/>
                <a:latin typeface="+mn-lt"/>
                <a:ea typeface="+mn-ea"/>
                <a:cs typeface="+mn-cs"/>
              </a:rPr>
              <a:t> en conjuntos de palabras, aunque también</a:t>
            </a:r>
            <a:r>
              <a:rPr lang="es-ES_tradnl" sz="1200" kern="1200" baseline="0" dirty="0" smtClean="0">
                <a:solidFill>
                  <a:schemeClr val="tx1"/>
                </a:solidFill>
                <a:effectLst/>
                <a:latin typeface="+mn-lt"/>
                <a:ea typeface="+mn-ea"/>
                <a:cs typeface="+mn-cs"/>
              </a:rPr>
              <a:t> se considera la repetición de vocales</a:t>
            </a:r>
            <a:r>
              <a:rPr lang="es-ES_tradnl" sz="1200" kern="1200" dirty="0" smtClean="0">
                <a:solidFill>
                  <a:schemeClr val="tx1"/>
                </a:solidFill>
                <a:effectLst/>
                <a:latin typeface="+mn-lt"/>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r>
              <a:rPr lang="es-ES_tradnl" sz="1200" kern="1200" dirty="0" smtClean="0">
                <a:solidFill>
                  <a:schemeClr val="tx1"/>
                </a:solidFill>
                <a:effectLst/>
                <a:latin typeface="+mn-lt"/>
                <a:ea typeface="+mn-ea"/>
                <a:cs typeface="+mn-cs"/>
              </a:rPr>
              <a:t>Vale la pena aclarar que la aliteración puede darse también con vocales o de manera mixta (con consonantes y vocales) (</a:t>
            </a:r>
            <a:r>
              <a:rPr lang="es-MX" sz="1200" kern="1200" dirty="0" smtClean="0">
                <a:solidFill>
                  <a:schemeClr val="tx1"/>
                </a:solidFill>
                <a:effectLst/>
                <a:latin typeface="+mn-lt"/>
                <a:ea typeface="+mn-ea"/>
                <a:cs typeface="+mn-cs"/>
              </a:rPr>
              <a:t>García</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Yebra</a:t>
            </a:r>
            <a:r>
              <a:rPr lang="en-US" sz="1200" kern="1200" dirty="0" smtClean="0">
                <a:solidFill>
                  <a:schemeClr val="tx1"/>
                </a:solidFill>
                <a:effectLst/>
                <a:latin typeface="+mn-lt"/>
                <a:ea typeface="+mn-ea"/>
                <a:cs typeface="+mn-cs"/>
              </a:rPr>
              <a:t>, I, pp. 286-7)</a:t>
            </a:r>
            <a:r>
              <a:rPr lang="es-ES_tradnl" sz="1200" kern="1200" dirty="0" smtClean="0">
                <a:solidFill>
                  <a:schemeClr val="tx1"/>
                </a:solidFill>
                <a:effectLst/>
                <a:latin typeface="+mn-lt"/>
                <a:ea typeface="+mn-ea"/>
                <a:cs typeface="+mn-cs"/>
              </a:rPr>
              <a:t>.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s-ES_tradnl" sz="1200" kern="1200" dirty="0" smtClean="0">
                <a:solidFill>
                  <a:schemeClr val="tx1"/>
                </a:solidFill>
                <a:effectLst/>
                <a:latin typeface="+mn-lt"/>
                <a:ea typeface="+mn-ea"/>
                <a:cs typeface="+mn-cs"/>
              </a:rPr>
              <a:t>García </a:t>
            </a:r>
            <a:r>
              <a:rPr lang="es-ES_tradnl" sz="1200" kern="1200" dirty="0" err="1" smtClean="0">
                <a:solidFill>
                  <a:schemeClr val="tx1"/>
                </a:solidFill>
                <a:effectLst/>
                <a:latin typeface="+mn-lt"/>
                <a:ea typeface="+mn-ea"/>
                <a:cs typeface="+mn-cs"/>
              </a:rPr>
              <a:t>Yebra</a:t>
            </a:r>
            <a:r>
              <a:rPr lang="es-ES_tradnl" sz="1200" kern="1200" dirty="0" smtClean="0">
                <a:solidFill>
                  <a:schemeClr val="tx1"/>
                </a:solidFill>
                <a:effectLst/>
                <a:latin typeface="+mn-lt"/>
                <a:ea typeface="+mn-ea"/>
                <a:cs typeface="+mn-cs"/>
              </a:rPr>
              <a:t> dice: “La aliteración es, en efecto, el recurso por excelencia para conseguir, en grupos de palabras, el simbolismo expresivo” (p.286), y añade que en algunas ocasiones este recurso no es intencionado por parte del autor, sino que el contenido instintivamente se fortalece con los efectos sonoros de una lengua</a:t>
            </a:r>
            <a:r>
              <a:rPr lang="es-ES_tradnl" sz="120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p. 290-1).</a:t>
            </a:r>
            <a:endParaRPr lang="es-MX" sz="1200" kern="1200" dirty="0" smtClean="0">
              <a:solidFill>
                <a:schemeClr val="tx1"/>
              </a:solidFill>
              <a:effectLst/>
              <a:latin typeface="+mn-lt"/>
              <a:ea typeface="+mn-ea"/>
              <a:cs typeface="+mn-cs"/>
            </a:endParaRPr>
          </a:p>
          <a:p>
            <a:endParaRPr lang="es-MX" dirty="0"/>
          </a:p>
        </p:txBody>
      </p:sp>
      <p:sp>
        <p:nvSpPr>
          <p:cNvPr id="4" name="Marcador de número de diapositiva 3"/>
          <p:cNvSpPr>
            <a:spLocks noGrp="1"/>
          </p:cNvSpPr>
          <p:nvPr>
            <p:ph type="sldNum" sz="quarter" idx="10"/>
          </p:nvPr>
        </p:nvSpPr>
        <p:spPr/>
        <p:txBody>
          <a:bodyPr/>
          <a:lstStyle/>
          <a:p>
            <a:fld id="{926244B1-76FE-46DD-B3D0-DDF25EE35065}" type="slidenum">
              <a:rPr lang="es-MX" smtClean="0"/>
              <a:t>17</a:t>
            </a:fld>
            <a:endParaRPr lang="es-MX"/>
          </a:p>
        </p:txBody>
      </p:sp>
    </p:spTree>
    <p:extLst>
      <p:ext uri="{BB962C8B-B14F-4D97-AF65-F5344CB8AC3E}">
        <p14:creationId xmlns:p14="http://schemas.microsoft.com/office/powerpoint/2010/main" val="289511823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smtClean="0"/>
              <a:t>Tanto en inglés</a:t>
            </a:r>
            <a:r>
              <a:rPr lang="es-MX" baseline="0" dirty="0" smtClean="0"/>
              <a:t> como en español la aliteración es un recurso frecuente, que hace que las frases sean más fáciles de recordar.</a:t>
            </a:r>
          </a:p>
          <a:p>
            <a:r>
              <a:rPr lang="es-MX" baseline="0" dirty="0" smtClean="0"/>
              <a:t>Las podemos encontrar en proverbios, publicidad, cantos infantiles, trabalenguas y, desde luego, en la literatura. </a:t>
            </a:r>
          </a:p>
          <a:p>
            <a:r>
              <a:rPr lang="es-MX" baseline="0" dirty="0" smtClean="0"/>
              <a:t>Estos son algunos ejemplos, y los estudiantes añaden alguno que conozcan.</a:t>
            </a:r>
            <a:endParaRPr lang="es-MX" dirty="0"/>
          </a:p>
        </p:txBody>
      </p:sp>
      <p:sp>
        <p:nvSpPr>
          <p:cNvPr id="4" name="Marcador de número de diapositiva 3"/>
          <p:cNvSpPr>
            <a:spLocks noGrp="1"/>
          </p:cNvSpPr>
          <p:nvPr>
            <p:ph type="sldNum" sz="quarter" idx="10"/>
          </p:nvPr>
        </p:nvSpPr>
        <p:spPr/>
        <p:txBody>
          <a:bodyPr/>
          <a:lstStyle/>
          <a:p>
            <a:fld id="{926244B1-76FE-46DD-B3D0-DDF25EE35065}" type="slidenum">
              <a:rPr lang="es-MX" smtClean="0"/>
              <a:t>18</a:t>
            </a:fld>
            <a:endParaRPr lang="es-MX"/>
          </a:p>
        </p:txBody>
      </p:sp>
    </p:spTree>
    <p:extLst>
      <p:ext uri="{BB962C8B-B14F-4D97-AF65-F5344CB8AC3E}">
        <p14:creationId xmlns:p14="http://schemas.microsoft.com/office/powerpoint/2010/main" val="51127848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smtClean="0"/>
              <a:t>Los alumnos podrán dar ejemplos en inglés y en español, y se comentará</a:t>
            </a:r>
            <a:r>
              <a:rPr lang="es-MX" baseline="0" dirty="0" smtClean="0"/>
              <a:t> el tipo de personajes que más tienen este recurso en su nombre y cuáles creen que sean las razones para ello.</a:t>
            </a:r>
            <a:endParaRPr lang="es-MX" dirty="0"/>
          </a:p>
        </p:txBody>
      </p:sp>
      <p:sp>
        <p:nvSpPr>
          <p:cNvPr id="4" name="Marcador de número de diapositiva 3"/>
          <p:cNvSpPr>
            <a:spLocks noGrp="1"/>
          </p:cNvSpPr>
          <p:nvPr>
            <p:ph type="sldNum" sz="quarter" idx="10"/>
          </p:nvPr>
        </p:nvSpPr>
        <p:spPr/>
        <p:txBody>
          <a:bodyPr/>
          <a:lstStyle/>
          <a:p>
            <a:fld id="{926244B1-76FE-46DD-B3D0-DDF25EE35065}" type="slidenum">
              <a:rPr lang="es-MX" smtClean="0"/>
              <a:t>19</a:t>
            </a:fld>
            <a:endParaRPr lang="es-MX"/>
          </a:p>
        </p:txBody>
      </p:sp>
    </p:spTree>
    <p:extLst>
      <p:ext uri="{BB962C8B-B14F-4D97-AF65-F5344CB8AC3E}">
        <p14:creationId xmlns:p14="http://schemas.microsoft.com/office/powerpoint/2010/main" val="375118512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sz="1000" dirty="0" smtClean="0"/>
              <a:t>Ésta es solamente una estrofa de la</a:t>
            </a:r>
            <a:r>
              <a:rPr lang="es-MX" sz="1000" baseline="0" dirty="0" smtClean="0"/>
              <a:t> canción “Chilanga Banda”, llena de aliteraciones con la letra “ch”, y de juegos de palabras muy propios de la cultura popular de la Ciudad de México.</a:t>
            </a:r>
          </a:p>
          <a:p>
            <a:r>
              <a:rPr lang="es-MX" sz="1000" baseline="0" dirty="0" smtClean="0"/>
              <a:t>Como se indica en el artículo “Chilanga banda” en la versión electrónica de la revista Algarabía (disponible en http://algarabia.com/desde-la-redaccion/chilanga-banda-jaime-lopez-1995/) el contenido de la letra no será del todo claro para algunos, y ahí brinda una “traducción” para toda la canción, de la que aquí se ve la de la estrofa en pantalla:</a:t>
            </a:r>
          </a:p>
          <a:p>
            <a:r>
              <a:rPr lang="es-MX" sz="1000" b="0" i="0" kern="1200" dirty="0" smtClean="0">
                <a:solidFill>
                  <a:schemeClr val="tx1"/>
                </a:solidFill>
                <a:effectLst/>
                <a:latin typeface="+mn-lt"/>
                <a:ea typeface="+mn-ea"/>
                <a:cs typeface="+mn-cs"/>
              </a:rPr>
              <a:t>Ya chole, chango chilango, / Siempre es lo mismo contigo, capitalino,</a:t>
            </a:r>
            <a:br>
              <a:rPr lang="es-MX" sz="1000" b="0" i="0" kern="1200" dirty="0" smtClean="0">
                <a:solidFill>
                  <a:schemeClr val="tx1"/>
                </a:solidFill>
                <a:effectLst/>
                <a:latin typeface="+mn-lt"/>
                <a:ea typeface="+mn-ea"/>
                <a:cs typeface="+mn-cs"/>
              </a:rPr>
            </a:br>
            <a:r>
              <a:rPr lang="es-MX" sz="1000" b="0" i="0" kern="1200" dirty="0" smtClean="0">
                <a:solidFill>
                  <a:schemeClr val="tx1"/>
                </a:solidFill>
                <a:effectLst/>
                <a:latin typeface="+mn-lt"/>
                <a:ea typeface="+mn-ea"/>
                <a:cs typeface="+mn-cs"/>
              </a:rPr>
              <a:t>qué chafa chamba te chutas. / trabajas en algo bien feo.</a:t>
            </a:r>
            <a:br>
              <a:rPr lang="es-MX" sz="1000" b="0" i="0" kern="1200" dirty="0" smtClean="0">
                <a:solidFill>
                  <a:schemeClr val="tx1"/>
                </a:solidFill>
                <a:effectLst/>
                <a:latin typeface="+mn-lt"/>
                <a:ea typeface="+mn-ea"/>
                <a:cs typeface="+mn-cs"/>
              </a:rPr>
            </a:br>
            <a:r>
              <a:rPr lang="es-MX" sz="1000" b="0" i="0" kern="1200" dirty="0" smtClean="0">
                <a:solidFill>
                  <a:schemeClr val="tx1"/>
                </a:solidFill>
                <a:effectLst/>
                <a:latin typeface="+mn-lt"/>
                <a:ea typeface="+mn-ea"/>
                <a:cs typeface="+mn-cs"/>
              </a:rPr>
              <a:t>No checa andar de tacuche / No queda bien vestir de traje y chale con la charola / ni está bien traer placa de policía.</a:t>
            </a:r>
          </a:p>
          <a:p>
            <a:r>
              <a:rPr lang="es-MX" sz="1000" b="0" i="0" kern="1200" dirty="0" smtClean="0">
                <a:solidFill>
                  <a:schemeClr val="tx1"/>
                </a:solidFill>
                <a:effectLst/>
                <a:latin typeface="+mn-lt"/>
                <a:ea typeface="+mn-ea"/>
                <a:cs typeface="+mn-cs"/>
              </a:rPr>
              <a:t>Tan choncho como una chinche, / Tan gordo como una chinche,  más chueco que la fayuca, / más ilegal que la mercancía de contrabando</a:t>
            </a:r>
            <a:br>
              <a:rPr lang="es-MX" sz="1000" b="0" i="0" kern="1200" dirty="0" smtClean="0">
                <a:solidFill>
                  <a:schemeClr val="tx1"/>
                </a:solidFill>
                <a:effectLst/>
                <a:latin typeface="+mn-lt"/>
                <a:ea typeface="+mn-ea"/>
                <a:cs typeface="+mn-cs"/>
              </a:rPr>
            </a:br>
            <a:r>
              <a:rPr lang="es-MX" sz="1000" b="0" i="0" kern="1200" dirty="0" smtClean="0">
                <a:solidFill>
                  <a:schemeClr val="tx1"/>
                </a:solidFill>
                <a:effectLst/>
                <a:latin typeface="+mn-lt"/>
                <a:ea typeface="+mn-ea"/>
                <a:cs typeface="+mn-cs"/>
              </a:rPr>
              <a:t>con fusca y con cachiporra, / con pistola y con macana,</a:t>
            </a:r>
            <a:br>
              <a:rPr lang="es-MX" sz="1000" b="0" i="0" kern="1200" dirty="0" smtClean="0">
                <a:solidFill>
                  <a:schemeClr val="tx1"/>
                </a:solidFill>
                <a:effectLst/>
                <a:latin typeface="+mn-lt"/>
                <a:ea typeface="+mn-ea"/>
                <a:cs typeface="+mn-cs"/>
              </a:rPr>
            </a:br>
            <a:r>
              <a:rPr lang="es-MX" sz="1000" b="0" i="0" kern="1200" dirty="0" smtClean="0">
                <a:solidFill>
                  <a:schemeClr val="tx1"/>
                </a:solidFill>
                <a:effectLst/>
                <a:latin typeface="+mn-lt"/>
                <a:ea typeface="+mn-ea"/>
                <a:cs typeface="+mn-cs"/>
              </a:rPr>
              <a:t>te pasa andar de guarura. / te gusta ser guardaespaldas.</a:t>
            </a:r>
          </a:p>
          <a:p>
            <a:r>
              <a:rPr lang="es-MX" sz="1000" dirty="0" smtClean="0"/>
              <a:t>EJERCICIO: ¿Pueden</a:t>
            </a:r>
            <a:r>
              <a:rPr lang="es-MX" sz="1000" baseline="0" dirty="0" smtClean="0"/>
              <a:t> los estudiantes “traducir” a español estándar la letra? Antes de darles esta interpretación se puede hacer el ejercicio con ellos en clase, no solo de esta estrofa sino de toda la canción.</a:t>
            </a:r>
            <a:endParaRPr lang="es-MX" sz="1000" dirty="0"/>
          </a:p>
        </p:txBody>
      </p:sp>
      <p:sp>
        <p:nvSpPr>
          <p:cNvPr id="4" name="Marcador de número de diapositiva 3"/>
          <p:cNvSpPr>
            <a:spLocks noGrp="1"/>
          </p:cNvSpPr>
          <p:nvPr>
            <p:ph type="sldNum" sz="quarter" idx="10"/>
          </p:nvPr>
        </p:nvSpPr>
        <p:spPr/>
        <p:txBody>
          <a:bodyPr/>
          <a:lstStyle/>
          <a:p>
            <a:fld id="{926244B1-76FE-46DD-B3D0-DDF25EE35065}" type="slidenum">
              <a:rPr lang="es-MX" smtClean="0"/>
              <a:t>20</a:t>
            </a:fld>
            <a:endParaRPr lang="es-MX"/>
          </a:p>
        </p:txBody>
      </p:sp>
    </p:spTree>
    <p:extLst>
      <p:ext uri="{BB962C8B-B14F-4D97-AF65-F5344CB8AC3E}">
        <p14:creationId xmlns:p14="http://schemas.microsoft.com/office/powerpoint/2010/main" val="308617403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smtClean="0"/>
              <a:t>La aliteración es un recurso que originalmente fue más bien preferido</a:t>
            </a:r>
            <a:r>
              <a:rPr lang="es-MX" baseline="0" dirty="0" smtClean="0"/>
              <a:t> por la lenguas escandinavas y su poesía, y de ahí lo llevaron a Inglaterra, donde se adoptó su uso entre los poetas ingleses. En la lengua inglesa ha permanecido como un elemento rítmico. </a:t>
            </a:r>
            <a:endParaRPr lang="es-MX" dirty="0" smtClean="0"/>
          </a:p>
          <a:p>
            <a:r>
              <a:rPr lang="es-MX" dirty="0" smtClean="0"/>
              <a:t>Este es el poema más famoso de Edgar Allan Poe</a:t>
            </a:r>
            <a:r>
              <a:rPr lang="es-MX" baseline="0" dirty="0" smtClean="0"/>
              <a:t>. Es un poema en el que la onomatopeya, aliteración y rima están intercaladas a lo largo de las estrofas dotándolo de una musicalidad única.</a:t>
            </a:r>
          </a:p>
          <a:p>
            <a:r>
              <a:rPr lang="es-MX" baseline="0" dirty="0" smtClean="0"/>
              <a:t>Información sobre el poema y el texto completo está disponible en: https://www.eapoe.org/works/poems/ravent.htm ; también en: https://interestingliterature.com/2017/06/13/a-short-analysis-of-edgar-allan-poes-the-raven/</a:t>
            </a:r>
            <a:endParaRPr lang="es-MX" dirty="0" smtClean="0"/>
          </a:p>
          <a:p>
            <a:r>
              <a:rPr lang="es-MX" dirty="0" smtClean="0"/>
              <a:t>Las aliteraciones están en amarillo.</a:t>
            </a:r>
          </a:p>
          <a:p>
            <a:r>
              <a:rPr lang="es-MX" dirty="0" smtClean="0"/>
              <a:t>Las onomatopeyas están en rojo.</a:t>
            </a:r>
            <a:endParaRPr lang="es-MX" dirty="0"/>
          </a:p>
        </p:txBody>
      </p:sp>
      <p:sp>
        <p:nvSpPr>
          <p:cNvPr id="4" name="Marcador de número de diapositiva 3"/>
          <p:cNvSpPr>
            <a:spLocks noGrp="1"/>
          </p:cNvSpPr>
          <p:nvPr>
            <p:ph type="sldNum" sz="quarter" idx="10"/>
          </p:nvPr>
        </p:nvSpPr>
        <p:spPr/>
        <p:txBody>
          <a:bodyPr/>
          <a:lstStyle/>
          <a:p>
            <a:fld id="{926244B1-76FE-46DD-B3D0-DDF25EE35065}" type="slidenum">
              <a:rPr lang="es-MX" smtClean="0"/>
              <a:t>21</a:t>
            </a:fld>
            <a:endParaRPr lang="es-MX"/>
          </a:p>
        </p:txBody>
      </p:sp>
    </p:spTree>
    <p:extLst>
      <p:ext uri="{BB962C8B-B14F-4D97-AF65-F5344CB8AC3E}">
        <p14:creationId xmlns:p14="http://schemas.microsoft.com/office/powerpoint/2010/main" val="356022114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smtClean="0"/>
              <a:t>Por otro lado, en español, el uso de la aliteración</a:t>
            </a:r>
            <a:r>
              <a:rPr lang="es-MX" baseline="0" dirty="0" smtClean="0"/>
              <a:t> en la poesía, más que para convertirse en un elemento rítmico, se usa para generar “armonías imitativas”  (Fuente: http://www.mundopoesia.com/foros/temas/23-aliteraciones.227771/).</a:t>
            </a:r>
            <a:endParaRPr lang="es-MX" dirty="0"/>
          </a:p>
        </p:txBody>
      </p:sp>
      <p:sp>
        <p:nvSpPr>
          <p:cNvPr id="4" name="Marcador de número de diapositiva 3"/>
          <p:cNvSpPr>
            <a:spLocks noGrp="1"/>
          </p:cNvSpPr>
          <p:nvPr>
            <p:ph type="sldNum" sz="quarter" idx="10"/>
          </p:nvPr>
        </p:nvSpPr>
        <p:spPr/>
        <p:txBody>
          <a:bodyPr/>
          <a:lstStyle/>
          <a:p>
            <a:fld id="{926244B1-76FE-46DD-B3D0-DDF25EE35065}" type="slidenum">
              <a:rPr lang="es-MX" smtClean="0"/>
              <a:t>22</a:t>
            </a:fld>
            <a:endParaRPr lang="es-MX"/>
          </a:p>
        </p:txBody>
      </p:sp>
    </p:spTree>
    <p:extLst>
      <p:ext uri="{BB962C8B-B14F-4D97-AF65-F5344CB8AC3E}">
        <p14:creationId xmlns:p14="http://schemas.microsoft.com/office/powerpoint/2010/main" val="215049979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smtClean="0"/>
              <a:t>Se pueden tener estos extractos</a:t>
            </a:r>
            <a:r>
              <a:rPr lang="es-MX" baseline="0" dirty="0" smtClean="0"/>
              <a:t> en impresión y repartirlos entre los estudiantes, o localizar las aliteraciones con la participación de un estudiante por cada línea de los dos poemas.</a:t>
            </a:r>
            <a:endParaRPr lang="es-MX" dirty="0"/>
          </a:p>
        </p:txBody>
      </p:sp>
      <p:sp>
        <p:nvSpPr>
          <p:cNvPr id="4" name="Marcador de número de diapositiva 3"/>
          <p:cNvSpPr>
            <a:spLocks noGrp="1"/>
          </p:cNvSpPr>
          <p:nvPr>
            <p:ph type="sldNum" sz="quarter" idx="10"/>
          </p:nvPr>
        </p:nvSpPr>
        <p:spPr/>
        <p:txBody>
          <a:bodyPr/>
          <a:lstStyle/>
          <a:p>
            <a:fld id="{926244B1-76FE-46DD-B3D0-DDF25EE35065}" type="slidenum">
              <a:rPr lang="es-MX" smtClean="0"/>
              <a:t>23</a:t>
            </a:fld>
            <a:endParaRPr lang="es-MX"/>
          </a:p>
        </p:txBody>
      </p:sp>
    </p:spTree>
    <p:extLst>
      <p:ext uri="{BB962C8B-B14F-4D97-AF65-F5344CB8AC3E}">
        <p14:creationId xmlns:p14="http://schemas.microsoft.com/office/powerpoint/2010/main" val="154285483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ES_tradnl" dirty="0" smtClean="0"/>
              <a:t>Otro recurso fónico del lenguaje es la rima. Cuando está organizada en el texto en patrones que son fáciles de distinguir, es evidente que la rima no es algo incidental, sino que es característica del mensaje y estilo del original.</a:t>
            </a:r>
            <a:r>
              <a:rPr lang="es-ES_tradnl" baseline="0" dirty="0" smtClean="0"/>
              <a:t>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s-MX" dirty="0"/>
          </a:p>
        </p:txBody>
      </p:sp>
      <p:sp>
        <p:nvSpPr>
          <p:cNvPr id="4" name="Marcador de número de diapositiva 3"/>
          <p:cNvSpPr>
            <a:spLocks noGrp="1"/>
          </p:cNvSpPr>
          <p:nvPr>
            <p:ph type="sldNum" sz="quarter" idx="10"/>
          </p:nvPr>
        </p:nvSpPr>
        <p:spPr/>
        <p:txBody>
          <a:bodyPr/>
          <a:lstStyle/>
          <a:p>
            <a:fld id="{926244B1-76FE-46DD-B3D0-DDF25EE35065}" type="slidenum">
              <a:rPr lang="es-MX" smtClean="0"/>
              <a:t>25</a:t>
            </a:fld>
            <a:endParaRPr lang="es-MX"/>
          </a:p>
        </p:txBody>
      </p:sp>
    </p:spTree>
    <p:extLst>
      <p:ext uri="{BB962C8B-B14F-4D97-AF65-F5344CB8AC3E}">
        <p14:creationId xmlns:p14="http://schemas.microsoft.com/office/powerpoint/2010/main" val="247918796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ES_tradnl" dirty="0" smtClean="0"/>
              <a:t>Lo que se busca al traducir tomando en cuenta el nivel fónico</a:t>
            </a:r>
            <a:r>
              <a:rPr lang="es-ES_tradnl" baseline="0" dirty="0" smtClean="0"/>
              <a:t> </a:t>
            </a:r>
            <a:r>
              <a:rPr lang="es-ES_tradnl" dirty="0" smtClean="0"/>
              <a:t>es evitar que un texto pierda su efecto y contenido por no tomar en cuenta sus propiedades fónico/gráficas.</a:t>
            </a:r>
          </a:p>
          <a:p>
            <a:pPr marL="0" marR="0" indent="0" algn="l" defTabSz="914400" rtl="0" eaLnBrk="1" fontAlgn="auto" latinLnBrk="0" hangingPunct="1">
              <a:lnSpc>
                <a:spcPct val="100000"/>
              </a:lnSpc>
              <a:spcBef>
                <a:spcPts val="0"/>
              </a:spcBef>
              <a:spcAft>
                <a:spcPts val="0"/>
              </a:spcAft>
              <a:buClrTx/>
              <a:buSzTx/>
              <a:buFontTx/>
              <a:buNone/>
              <a:tabLst/>
              <a:defRPr/>
            </a:pPr>
            <a:r>
              <a:rPr lang="es-ES_tradnl" dirty="0" smtClean="0"/>
              <a:t>García </a:t>
            </a:r>
            <a:r>
              <a:rPr lang="es-ES_tradnl" dirty="0" err="1" smtClean="0"/>
              <a:t>Yebra</a:t>
            </a:r>
            <a:r>
              <a:rPr lang="es-ES_tradnl" dirty="0" smtClean="0"/>
              <a:t> señala que, por su sonido, son de interés para el traductor las que llama “palabras expresivas”, entre las que figuran: </a:t>
            </a:r>
            <a:r>
              <a:rPr lang="es-ES_tradnl" sz="1400" i="1" dirty="0" smtClean="0"/>
              <a:t>la onomatopeya, la aliteración y la rima.</a:t>
            </a:r>
          </a:p>
          <a:p>
            <a:endParaRPr lang="es-MX" dirty="0"/>
          </a:p>
        </p:txBody>
      </p:sp>
      <p:sp>
        <p:nvSpPr>
          <p:cNvPr id="4" name="Marcador de número de diapositiva 3"/>
          <p:cNvSpPr>
            <a:spLocks noGrp="1"/>
          </p:cNvSpPr>
          <p:nvPr>
            <p:ph type="sldNum" sz="quarter" idx="10"/>
          </p:nvPr>
        </p:nvSpPr>
        <p:spPr/>
        <p:txBody>
          <a:bodyPr/>
          <a:lstStyle/>
          <a:p>
            <a:fld id="{926244B1-76FE-46DD-B3D0-DDF25EE35065}" type="slidenum">
              <a:rPr lang="es-MX" smtClean="0"/>
              <a:t>7</a:t>
            </a:fld>
            <a:endParaRPr lang="es-MX"/>
          </a:p>
        </p:txBody>
      </p:sp>
    </p:spTree>
    <p:extLst>
      <p:ext uri="{BB962C8B-B14F-4D97-AF65-F5344CB8AC3E}">
        <p14:creationId xmlns:p14="http://schemas.microsoft.com/office/powerpoint/2010/main" val="208300396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dirty="0"/>
          </a:p>
        </p:txBody>
      </p:sp>
      <p:sp>
        <p:nvSpPr>
          <p:cNvPr id="4" name="Marcador de número de diapositiva 3"/>
          <p:cNvSpPr>
            <a:spLocks noGrp="1"/>
          </p:cNvSpPr>
          <p:nvPr>
            <p:ph type="sldNum" sz="quarter" idx="10"/>
          </p:nvPr>
        </p:nvSpPr>
        <p:spPr/>
        <p:txBody>
          <a:bodyPr/>
          <a:lstStyle/>
          <a:p>
            <a:fld id="{926244B1-76FE-46DD-B3D0-DDF25EE35065}" type="slidenum">
              <a:rPr lang="es-MX" smtClean="0"/>
              <a:t>29</a:t>
            </a:fld>
            <a:endParaRPr lang="es-MX"/>
          </a:p>
        </p:txBody>
      </p:sp>
    </p:spTree>
    <p:extLst>
      <p:ext uri="{BB962C8B-B14F-4D97-AF65-F5344CB8AC3E}">
        <p14:creationId xmlns:p14="http://schemas.microsoft.com/office/powerpoint/2010/main" val="166662780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MX" dirty="0" smtClean="0"/>
              <a:t>El esquema de rima de este poema es: ABAACA para</a:t>
            </a:r>
            <a:r>
              <a:rPr lang="es-MX" baseline="0" dirty="0" smtClean="0"/>
              <a:t> la primer estrofa; CCDCDDDD para la segunda.</a:t>
            </a:r>
          </a:p>
          <a:p>
            <a:pPr marL="0" marR="0" lvl="0" indent="0" algn="l" defTabSz="914400" rtl="0" eaLnBrk="1" fontAlgn="auto" latinLnBrk="0" hangingPunct="1">
              <a:lnSpc>
                <a:spcPct val="100000"/>
              </a:lnSpc>
              <a:spcBef>
                <a:spcPts val="0"/>
              </a:spcBef>
              <a:spcAft>
                <a:spcPts val="0"/>
              </a:spcAft>
              <a:buClrTx/>
              <a:buSzTx/>
              <a:buFontTx/>
              <a:buNone/>
              <a:tabLst/>
              <a:defRPr/>
            </a:pPr>
            <a:endParaRPr lang="es-MX"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es-MX" dirty="0" smtClean="0"/>
              <a:t>Es recomendable practicar este punto con varios poemas en inglés y en español para que quede más claro a través</a:t>
            </a:r>
            <a:r>
              <a:rPr lang="es-MX" baseline="0" dirty="0" smtClean="0"/>
              <a:t> de la práctica.</a:t>
            </a:r>
            <a:endParaRPr lang="es-MX" dirty="0" smtClean="0"/>
          </a:p>
          <a:p>
            <a:endParaRPr lang="es-MX" dirty="0"/>
          </a:p>
        </p:txBody>
      </p:sp>
      <p:sp>
        <p:nvSpPr>
          <p:cNvPr id="4" name="Marcador de número de diapositiva 3"/>
          <p:cNvSpPr>
            <a:spLocks noGrp="1"/>
          </p:cNvSpPr>
          <p:nvPr>
            <p:ph type="sldNum" sz="quarter" idx="10"/>
          </p:nvPr>
        </p:nvSpPr>
        <p:spPr/>
        <p:txBody>
          <a:bodyPr/>
          <a:lstStyle/>
          <a:p>
            <a:fld id="{926244B1-76FE-46DD-B3D0-DDF25EE35065}" type="slidenum">
              <a:rPr lang="es-MX" smtClean="0"/>
              <a:t>30</a:t>
            </a:fld>
            <a:endParaRPr lang="es-MX"/>
          </a:p>
        </p:txBody>
      </p:sp>
    </p:spTree>
    <p:extLst>
      <p:ext uri="{BB962C8B-B14F-4D97-AF65-F5344CB8AC3E}">
        <p14:creationId xmlns:p14="http://schemas.microsoft.com/office/powerpoint/2010/main" val="292562280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sz="1200" kern="1200" dirty="0" smtClean="0">
                <a:solidFill>
                  <a:schemeClr val="tx1"/>
                </a:solidFill>
                <a:effectLst/>
                <a:latin typeface="+mn-lt"/>
                <a:ea typeface="+mn-ea"/>
                <a:cs typeface="+mn-cs"/>
              </a:rPr>
              <a:t>Es conocido que mientras más rítmico es un poema más difícil es la traducción a otra lengua, que nunca cuenta con los mismos recursos. No tenemos tiempo para ahondar mucho en este aspecto, vamos solamente a señalar brevemente la rima y la aliteración:</a:t>
            </a:r>
            <a:endParaRPr lang="es-MX" sz="1200" kern="1200" dirty="0" smtClean="0">
              <a:solidFill>
                <a:schemeClr val="tx1"/>
              </a:solidFill>
              <a:effectLst/>
              <a:latin typeface="+mn-lt"/>
              <a:ea typeface="+mn-ea"/>
              <a:cs typeface="+mn-cs"/>
            </a:endParaRPr>
          </a:p>
          <a:p>
            <a:r>
              <a:rPr lang="es-ES" sz="1200" kern="1200" dirty="0" smtClean="0">
                <a:solidFill>
                  <a:schemeClr val="tx1"/>
                </a:solidFill>
                <a:effectLst/>
                <a:latin typeface="+mn-lt"/>
                <a:ea typeface="+mn-ea"/>
                <a:cs typeface="+mn-cs"/>
              </a:rPr>
              <a:t>El patrón de rima en “</a:t>
            </a:r>
            <a:r>
              <a:rPr lang="es-ES" sz="1200" kern="1200" dirty="0" err="1" smtClean="0">
                <a:solidFill>
                  <a:schemeClr val="tx1"/>
                </a:solidFill>
                <a:effectLst/>
                <a:latin typeface="+mn-lt"/>
                <a:ea typeface="+mn-ea"/>
                <a:cs typeface="+mn-cs"/>
              </a:rPr>
              <a:t>The</a:t>
            </a:r>
            <a:r>
              <a:rPr lang="es-ES" sz="1200" kern="1200" dirty="0" smtClean="0">
                <a:solidFill>
                  <a:schemeClr val="tx1"/>
                </a:solidFill>
                <a:effectLst/>
                <a:latin typeface="+mn-lt"/>
                <a:ea typeface="+mn-ea"/>
                <a:cs typeface="+mn-cs"/>
              </a:rPr>
              <a:t> </a:t>
            </a:r>
            <a:r>
              <a:rPr lang="es-ES" sz="1200" kern="1200" dirty="0" err="1" smtClean="0">
                <a:solidFill>
                  <a:schemeClr val="tx1"/>
                </a:solidFill>
                <a:effectLst/>
                <a:latin typeface="+mn-lt"/>
                <a:ea typeface="+mn-ea"/>
                <a:cs typeface="+mn-cs"/>
              </a:rPr>
              <a:t>Raven</a:t>
            </a:r>
            <a:r>
              <a:rPr lang="es-ES" sz="1200" kern="1200" dirty="0" smtClean="0">
                <a:solidFill>
                  <a:schemeClr val="tx1"/>
                </a:solidFill>
                <a:effectLst/>
                <a:latin typeface="+mn-lt"/>
                <a:ea typeface="+mn-ea"/>
                <a:cs typeface="+mn-cs"/>
              </a:rPr>
              <a:t>” es en todas las estrofas: ABCBBB.</a:t>
            </a:r>
            <a:endParaRPr lang="es-MX"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Hay </a:t>
            </a:r>
            <a:r>
              <a:rPr lang="en-US" sz="1200" kern="1200" dirty="0" err="1" smtClean="0">
                <a:solidFill>
                  <a:schemeClr val="tx1"/>
                </a:solidFill>
                <a:effectLst/>
                <a:latin typeface="+mn-lt"/>
                <a:ea typeface="+mn-ea"/>
                <a:cs typeface="+mn-cs"/>
              </a:rPr>
              <a:t>uso</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constante</a:t>
            </a:r>
            <a:r>
              <a:rPr lang="en-US" sz="1200" kern="1200" dirty="0" smtClean="0">
                <a:solidFill>
                  <a:schemeClr val="tx1"/>
                </a:solidFill>
                <a:effectLst/>
                <a:latin typeface="+mn-lt"/>
                <a:ea typeface="+mn-ea"/>
                <a:cs typeface="+mn-cs"/>
              </a:rPr>
              <a:t> de </a:t>
            </a:r>
            <a:r>
              <a:rPr lang="en-US" sz="1200" kern="1200" dirty="0" err="1" smtClean="0">
                <a:solidFill>
                  <a:schemeClr val="tx1"/>
                </a:solidFill>
                <a:effectLst/>
                <a:latin typeface="+mn-lt"/>
                <a:ea typeface="+mn-ea"/>
                <a:cs typeface="+mn-cs"/>
              </a:rPr>
              <a:t>rimas</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internas</a:t>
            </a:r>
            <a:r>
              <a:rPr lang="en-US" sz="1200" kern="1200" dirty="0" smtClean="0">
                <a:solidFill>
                  <a:schemeClr val="tx1"/>
                </a:solidFill>
                <a:effectLst/>
                <a:latin typeface="+mn-lt"/>
                <a:ea typeface="+mn-ea"/>
                <a:cs typeface="+mn-cs"/>
              </a:rPr>
              <a:t>; (</a:t>
            </a:r>
            <a:r>
              <a:rPr lang="en-US" sz="1200" i="1" kern="1200" dirty="0" smtClean="0">
                <a:solidFill>
                  <a:schemeClr val="tx1"/>
                </a:solidFill>
                <a:effectLst/>
                <a:latin typeface="+mn-lt"/>
                <a:ea typeface="+mn-ea"/>
                <a:cs typeface="+mn-cs"/>
              </a:rPr>
              <a:t>dreary-weary</a:t>
            </a:r>
            <a:r>
              <a:rPr lang="en-US" sz="1200" kern="1200" dirty="0" smtClean="0">
                <a:solidFill>
                  <a:schemeClr val="tx1"/>
                </a:solidFill>
                <a:effectLst/>
                <a:latin typeface="+mn-lt"/>
                <a:ea typeface="+mn-ea"/>
                <a:cs typeface="+mn-cs"/>
              </a:rPr>
              <a:t>) (nearly-suddenly) (</a:t>
            </a:r>
            <a:r>
              <a:rPr lang="en-US" sz="1200" i="1" kern="1200" dirty="0" smtClean="0">
                <a:solidFill>
                  <a:schemeClr val="tx1"/>
                </a:solidFill>
                <a:effectLst/>
                <a:latin typeface="+mn-lt"/>
                <a:ea typeface="+mn-ea"/>
                <a:cs typeface="+mn-cs"/>
              </a:rPr>
              <a:t>napping / tapping</a:t>
            </a:r>
            <a:r>
              <a:rPr lang="en-US" sz="1200" kern="1200" dirty="0" smtClean="0">
                <a:solidFill>
                  <a:schemeClr val="tx1"/>
                </a:solidFill>
                <a:effectLst/>
                <a:latin typeface="+mn-lt"/>
                <a:ea typeface="+mn-ea"/>
                <a:cs typeface="+mn-cs"/>
              </a:rPr>
              <a:t>). </a:t>
            </a:r>
            <a:r>
              <a:rPr lang="es-ES" sz="1200" kern="1200" dirty="0" smtClean="0">
                <a:solidFill>
                  <a:schemeClr val="tx1"/>
                </a:solidFill>
                <a:effectLst/>
                <a:latin typeface="+mn-lt"/>
                <a:ea typeface="+mn-ea"/>
                <a:cs typeface="+mn-cs"/>
              </a:rPr>
              <a:t>Otro recurso sonoro que se encuentra en el poema es la aliteración (en rojo).</a:t>
            </a:r>
            <a:endParaRPr lang="es-MX" sz="1200" kern="1200" dirty="0" smtClean="0">
              <a:solidFill>
                <a:schemeClr val="tx1"/>
              </a:solidFill>
              <a:effectLst/>
              <a:latin typeface="+mn-lt"/>
              <a:ea typeface="+mn-ea"/>
              <a:cs typeface="+mn-cs"/>
            </a:endParaRPr>
          </a:p>
          <a:p>
            <a:r>
              <a:rPr lang="es-ES" sz="1200" kern="1200" dirty="0" smtClean="0">
                <a:solidFill>
                  <a:schemeClr val="tx1"/>
                </a:solidFill>
                <a:effectLst/>
                <a:latin typeface="+mn-lt"/>
                <a:ea typeface="+mn-ea"/>
                <a:cs typeface="+mn-cs"/>
              </a:rPr>
              <a:t>Por otro lado, Pérez </a:t>
            </a:r>
            <a:r>
              <a:rPr lang="es-ES" sz="1200" kern="1200" dirty="0" err="1" smtClean="0">
                <a:solidFill>
                  <a:schemeClr val="tx1"/>
                </a:solidFill>
                <a:effectLst/>
                <a:latin typeface="+mn-lt"/>
                <a:ea typeface="+mn-ea"/>
                <a:cs typeface="+mn-cs"/>
              </a:rPr>
              <a:t>Bonalde</a:t>
            </a:r>
            <a:r>
              <a:rPr lang="es-ES" sz="1200" kern="1200" dirty="0" smtClean="0">
                <a:solidFill>
                  <a:schemeClr val="tx1"/>
                </a:solidFill>
                <a:effectLst/>
                <a:latin typeface="+mn-lt"/>
                <a:ea typeface="+mn-ea"/>
                <a:cs typeface="+mn-cs"/>
              </a:rPr>
              <a:t>, haciendo uso de las normas de la prosodia castellana, que son muy diferentes a la inglesa, estructuró las estrofas con otra métrica y otro patrón de rima, pero que también se repite en todas las estrofas. </a:t>
            </a:r>
            <a:endParaRPr lang="es-MX" sz="1200" kern="1200" dirty="0" smtClean="0">
              <a:solidFill>
                <a:schemeClr val="tx1"/>
              </a:solidFill>
              <a:effectLst/>
              <a:latin typeface="+mn-lt"/>
              <a:ea typeface="+mn-ea"/>
              <a:cs typeface="+mn-cs"/>
            </a:endParaRPr>
          </a:p>
          <a:p>
            <a:r>
              <a:rPr lang="es-ES" sz="1200" kern="1200" dirty="0" smtClean="0">
                <a:solidFill>
                  <a:schemeClr val="tx1"/>
                </a:solidFill>
                <a:effectLst/>
                <a:latin typeface="+mn-lt"/>
                <a:ea typeface="+mn-ea"/>
                <a:cs typeface="+mn-cs"/>
              </a:rPr>
              <a:t>A pesar de las diferencias, es notable la musicalidad lograda en lengua española, delatora del oficio de poeta del venezolano.</a:t>
            </a:r>
          </a:p>
          <a:p>
            <a:pPr marL="171450" indent="-171450">
              <a:buFont typeface="Arial" panose="020B0604020202020204" pitchFamily="34" charset="0"/>
              <a:buChar char="•"/>
            </a:pPr>
            <a:r>
              <a:rPr lang="es-ES" sz="1200" kern="1200" dirty="0" smtClean="0">
                <a:solidFill>
                  <a:schemeClr val="tx1"/>
                </a:solidFill>
                <a:effectLst/>
                <a:latin typeface="+mn-lt"/>
                <a:ea typeface="+mn-ea"/>
                <a:cs typeface="+mn-cs"/>
              </a:rPr>
              <a:t>Sería</a:t>
            </a:r>
            <a:r>
              <a:rPr lang="es-ES" sz="1200" kern="1200" baseline="0" dirty="0" smtClean="0">
                <a:solidFill>
                  <a:schemeClr val="tx1"/>
                </a:solidFill>
                <a:effectLst/>
                <a:latin typeface="+mn-lt"/>
                <a:ea typeface="+mn-ea"/>
                <a:cs typeface="+mn-cs"/>
              </a:rPr>
              <a:t> deseable revisar todo el poema original y su traducción en clase, aunque esto tomaría una sesión de una hora por lo menos, pero la discusión sobre los límites y alcances de la traducción poética resultaría muy rica.</a:t>
            </a:r>
            <a:endParaRPr lang="es-MX" sz="1200" kern="1200" dirty="0" smtClean="0">
              <a:solidFill>
                <a:schemeClr val="tx1"/>
              </a:solidFill>
              <a:effectLst/>
              <a:latin typeface="+mn-lt"/>
              <a:ea typeface="+mn-ea"/>
              <a:cs typeface="+mn-cs"/>
            </a:endParaRPr>
          </a:p>
          <a:p>
            <a:endParaRPr lang="es-MX" dirty="0"/>
          </a:p>
        </p:txBody>
      </p:sp>
      <p:sp>
        <p:nvSpPr>
          <p:cNvPr id="4" name="Marcador de número de diapositiva 3"/>
          <p:cNvSpPr>
            <a:spLocks noGrp="1"/>
          </p:cNvSpPr>
          <p:nvPr>
            <p:ph type="sldNum" sz="quarter" idx="10"/>
          </p:nvPr>
        </p:nvSpPr>
        <p:spPr/>
        <p:txBody>
          <a:bodyPr/>
          <a:lstStyle/>
          <a:p>
            <a:fld id="{926244B1-76FE-46DD-B3D0-DDF25EE35065}" type="slidenum">
              <a:rPr lang="es-MX" smtClean="0"/>
              <a:t>31</a:t>
            </a:fld>
            <a:endParaRPr lang="es-MX"/>
          </a:p>
        </p:txBody>
      </p:sp>
    </p:spTree>
    <p:extLst>
      <p:ext uri="{BB962C8B-B14F-4D97-AF65-F5344CB8AC3E}">
        <p14:creationId xmlns:p14="http://schemas.microsoft.com/office/powerpoint/2010/main" val="9960025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ES_tradnl" dirty="0" smtClean="0"/>
              <a:t>Sin embargo, traducir los patrones de rima es muy difícil por la mencionada particularidad de los patrones fónico/gráficos de cada lengua, y quizá sea ésta la razón por la cual muchos profesionales, al traducir un verso que rima en la lengua origen, optan por convertirlos en versos libres, dando preferencia al contenido temático</a:t>
            </a:r>
            <a:r>
              <a:rPr lang="es-ES_tradnl" baseline="0" dirty="0" smtClean="0"/>
              <a:t> </a:t>
            </a:r>
            <a:r>
              <a:rPr lang="es-ES_tradnl" dirty="0" smtClean="0"/>
              <a:t>del verso</a:t>
            </a:r>
            <a:r>
              <a:rPr lang="es-ES_tradnl" baseline="0" dirty="0" smtClean="0"/>
              <a:t> </a:t>
            </a:r>
            <a:r>
              <a:rPr lang="es-ES_tradnl" dirty="0" smtClean="0"/>
              <a:t> (</a:t>
            </a:r>
            <a:r>
              <a:rPr lang="en-US" dirty="0" smtClean="0"/>
              <a:t>Hervey, pp. 48-9).</a:t>
            </a:r>
            <a:endParaRPr lang="es-ES_tradnl" dirty="0" smtClean="0"/>
          </a:p>
          <a:p>
            <a:endParaRPr lang="es-MX" dirty="0"/>
          </a:p>
        </p:txBody>
      </p:sp>
      <p:sp>
        <p:nvSpPr>
          <p:cNvPr id="4" name="Marcador de número de diapositiva 3"/>
          <p:cNvSpPr>
            <a:spLocks noGrp="1"/>
          </p:cNvSpPr>
          <p:nvPr>
            <p:ph type="sldNum" sz="quarter" idx="10"/>
          </p:nvPr>
        </p:nvSpPr>
        <p:spPr/>
        <p:txBody>
          <a:bodyPr/>
          <a:lstStyle/>
          <a:p>
            <a:fld id="{926244B1-76FE-46DD-B3D0-DDF25EE35065}" type="slidenum">
              <a:rPr lang="es-MX" smtClean="0"/>
              <a:t>32</a:t>
            </a:fld>
            <a:endParaRPr lang="es-MX"/>
          </a:p>
        </p:txBody>
      </p:sp>
    </p:spTree>
    <p:extLst>
      <p:ext uri="{BB962C8B-B14F-4D97-AF65-F5344CB8AC3E}">
        <p14:creationId xmlns:p14="http://schemas.microsoft.com/office/powerpoint/2010/main" val="158957751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smtClean="0"/>
              <a:t>La Real Academia defin</a:t>
            </a:r>
            <a:r>
              <a:rPr lang="es-MX" baseline="0" dirty="0" smtClean="0"/>
              <a:t>e al acróstico como sigue:</a:t>
            </a:r>
          </a:p>
          <a:p>
            <a:r>
              <a:rPr lang="es-MX" dirty="0" smtClean="0"/>
              <a:t>Dicho</a:t>
            </a:r>
            <a:r>
              <a:rPr lang="es-MX" sz="1200" b="0" i="0" kern="1200" dirty="0" smtClean="0">
                <a:solidFill>
                  <a:schemeClr val="tx1"/>
                </a:solidFill>
                <a:effectLst/>
                <a:latin typeface="+mn-lt"/>
                <a:ea typeface="+mn-ea"/>
                <a:cs typeface="+mn-cs"/>
              </a:rPr>
              <a:t> </a:t>
            </a:r>
            <a:r>
              <a:rPr lang="es-MX" dirty="0" smtClean="0"/>
              <a:t>de</a:t>
            </a:r>
            <a:r>
              <a:rPr lang="es-MX" sz="1200" b="0" i="0" kern="1200" dirty="0" smtClean="0">
                <a:solidFill>
                  <a:schemeClr val="tx1"/>
                </a:solidFill>
                <a:effectLst/>
                <a:latin typeface="+mn-lt"/>
                <a:ea typeface="+mn-ea"/>
                <a:cs typeface="+mn-cs"/>
              </a:rPr>
              <a:t> </a:t>
            </a:r>
            <a:r>
              <a:rPr lang="es-MX" dirty="0" smtClean="0"/>
              <a:t>una</a:t>
            </a:r>
            <a:r>
              <a:rPr lang="es-MX" sz="1200" b="0" i="0" kern="1200" dirty="0" smtClean="0">
                <a:solidFill>
                  <a:schemeClr val="tx1"/>
                </a:solidFill>
                <a:effectLst/>
                <a:latin typeface="+mn-lt"/>
                <a:ea typeface="+mn-ea"/>
                <a:cs typeface="+mn-cs"/>
              </a:rPr>
              <a:t> </a:t>
            </a:r>
            <a:r>
              <a:rPr lang="es-MX" dirty="0" smtClean="0"/>
              <a:t>composición</a:t>
            </a:r>
            <a:r>
              <a:rPr lang="es-MX" sz="1200" b="0" i="0" kern="1200" dirty="0" smtClean="0">
                <a:solidFill>
                  <a:schemeClr val="tx1"/>
                </a:solidFill>
                <a:effectLst/>
                <a:latin typeface="+mn-lt"/>
                <a:ea typeface="+mn-ea"/>
                <a:cs typeface="+mn-cs"/>
              </a:rPr>
              <a:t> </a:t>
            </a:r>
            <a:r>
              <a:rPr lang="es-MX" dirty="0" smtClean="0"/>
              <a:t>poética</a:t>
            </a:r>
            <a:r>
              <a:rPr lang="es-MX" sz="1200" b="0" i="0" kern="1200" dirty="0" smtClean="0">
                <a:solidFill>
                  <a:schemeClr val="tx1"/>
                </a:solidFill>
                <a:effectLst/>
                <a:latin typeface="+mn-lt"/>
                <a:ea typeface="+mn-ea"/>
                <a:cs typeface="+mn-cs"/>
              </a:rPr>
              <a:t>: </a:t>
            </a:r>
            <a:r>
              <a:rPr lang="es-MX" dirty="0" smtClean="0"/>
              <a:t>Constituida</a:t>
            </a:r>
            <a:r>
              <a:rPr lang="es-MX" sz="1200" b="0" i="0" kern="1200" dirty="0" smtClean="0">
                <a:solidFill>
                  <a:schemeClr val="tx1"/>
                </a:solidFill>
                <a:effectLst/>
                <a:latin typeface="+mn-lt"/>
                <a:ea typeface="+mn-ea"/>
                <a:cs typeface="+mn-cs"/>
              </a:rPr>
              <a:t> </a:t>
            </a:r>
            <a:r>
              <a:rPr lang="es-MX" dirty="0" smtClean="0"/>
              <a:t>por</a:t>
            </a:r>
            <a:r>
              <a:rPr lang="es-MX" sz="1200" b="0" i="0" kern="1200" dirty="0" smtClean="0">
                <a:solidFill>
                  <a:schemeClr val="tx1"/>
                </a:solidFill>
                <a:effectLst/>
                <a:latin typeface="+mn-lt"/>
                <a:ea typeface="+mn-ea"/>
                <a:cs typeface="+mn-cs"/>
              </a:rPr>
              <a:t> </a:t>
            </a:r>
            <a:r>
              <a:rPr lang="es-MX" dirty="0" smtClean="0"/>
              <a:t>versos</a:t>
            </a:r>
            <a:r>
              <a:rPr lang="es-MX" sz="1200" b="0" i="0" kern="1200" dirty="0" smtClean="0">
                <a:solidFill>
                  <a:schemeClr val="tx1"/>
                </a:solidFill>
                <a:effectLst/>
                <a:latin typeface="+mn-lt"/>
                <a:ea typeface="+mn-ea"/>
                <a:cs typeface="+mn-cs"/>
              </a:rPr>
              <a:t> </a:t>
            </a:r>
            <a:r>
              <a:rPr lang="es-MX" dirty="0" smtClean="0"/>
              <a:t>cuyas</a:t>
            </a:r>
            <a:r>
              <a:rPr lang="es-MX" sz="1200" b="0" i="0" kern="1200" dirty="0" smtClean="0">
                <a:solidFill>
                  <a:schemeClr val="tx1"/>
                </a:solidFill>
                <a:effectLst/>
                <a:latin typeface="+mn-lt"/>
                <a:ea typeface="+mn-ea"/>
                <a:cs typeface="+mn-cs"/>
              </a:rPr>
              <a:t> </a:t>
            </a:r>
            <a:r>
              <a:rPr lang="es-MX" dirty="0" smtClean="0"/>
              <a:t>letras</a:t>
            </a:r>
            <a:r>
              <a:rPr lang="es-MX" sz="1200" b="0" i="0" kern="1200" dirty="0" smtClean="0">
                <a:solidFill>
                  <a:schemeClr val="tx1"/>
                </a:solidFill>
                <a:effectLst/>
                <a:latin typeface="+mn-lt"/>
                <a:ea typeface="+mn-ea"/>
                <a:cs typeface="+mn-cs"/>
              </a:rPr>
              <a:t> </a:t>
            </a:r>
            <a:r>
              <a:rPr lang="es-MX" dirty="0" smtClean="0"/>
              <a:t>iniciales</a:t>
            </a:r>
            <a:r>
              <a:rPr lang="es-MX" sz="1200" b="0" i="0" kern="1200" dirty="0" smtClean="0">
                <a:solidFill>
                  <a:schemeClr val="tx1"/>
                </a:solidFill>
                <a:effectLst/>
                <a:latin typeface="+mn-lt"/>
                <a:ea typeface="+mn-ea"/>
                <a:cs typeface="+mn-cs"/>
              </a:rPr>
              <a:t>, </a:t>
            </a:r>
            <a:r>
              <a:rPr lang="es-MX" dirty="0" smtClean="0"/>
              <a:t>medias</a:t>
            </a:r>
            <a:r>
              <a:rPr lang="es-MX" sz="1200" b="0" i="0" kern="1200" dirty="0" smtClean="0">
                <a:solidFill>
                  <a:schemeClr val="tx1"/>
                </a:solidFill>
                <a:effectLst/>
                <a:latin typeface="+mn-lt"/>
                <a:ea typeface="+mn-ea"/>
                <a:cs typeface="+mn-cs"/>
              </a:rPr>
              <a:t> </a:t>
            </a:r>
            <a:r>
              <a:rPr lang="es-MX" dirty="0" smtClean="0"/>
              <a:t>o</a:t>
            </a:r>
            <a:r>
              <a:rPr lang="es-MX" sz="1200" b="0" i="0" kern="1200" dirty="0" smtClean="0">
                <a:solidFill>
                  <a:schemeClr val="tx1"/>
                </a:solidFill>
                <a:effectLst/>
                <a:latin typeface="+mn-lt"/>
                <a:ea typeface="+mn-ea"/>
                <a:cs typeface="+mn-cs"/>
              </a:rPr>
              <a:t> </a:t>
            </a:r>
            <a:r>
              <a:rPr lang="es-MX" dirty="0" smtClean="0"/>
              <a:t>finales</a:t>
            </a:r>
            <a:r>
              <a:rPr lang="es-MX" sz="1200" b="0" i="0" kern="1200" dirty="0" smtClean="0">
                <a:solidFill>
                  <a:schemeClr val="tx1"/>
                </a:solidFill>
                <a:effectLst/>
                <a:latin typeface="+mn-lt"/>
                <a:ea typeface="+mn-ea"/>
                <a:cs typeface="+mn-cs"/>
              </a:rPr>
              <a:t> </a:t>
            </a:r>
          </a:p>
          <a:p>
            <a:r>
              <a:rPr lang="es-MX" dirty="0" smtClean="0"/>
              <a:t>forman</a:t>
            </a:r>
            <a:r>
              <a:rPr lang="es-MX" sz="1200" b="0" i="0" kern="1200" dirty="0" smtClean="0">
                <a:solidFill>
                  <a:schemeClr val="tx1"/>
                </a:solidFill>
                <a:effectLst/>
                <a:latin typeface="+mn-lt"/>
                <a:ea typeface="+mn-ea"/>
                <a:cs typeface="+mn-cs"/>
              </a:rPr>
              <a:t> </a:t>
            </a:r>
            <a:r>
              <a:rPr lang="es-MX" dirty="0" smtClean="0"/>
              <a:t>un</a:t>
            </a:r>
            <a:r>
              <a:rPr lang="es-MX" sz="1200" b="0" i="0" kern="1200" dirty="0" smtClean="0">
                <a:solidFill>
                  <a:schemeClr val="tx1"/>
                </a:solidFill>
                <a:effectLst/>
                <a:latin typeface="+mn-lt"/>
                <a:ea typeface="+mn-ea"/>
                <a:cs typeface="+mn-cs"/>
              </a:rPr>
              <a:t> </a:t>
            </a:r>
            <a:r>
              <a:rPr lang="es-MX" dirty="0" smtClean="0"/>
              <a:t>vocablo</a:t>
            </a:r>
            <a:r>
              <a:rPr lang="es-MX" sz="1200" b="0" i="0" kern="1200" dirty="0" smtClean="0">
                <a:solidFill>
                  <a:schemeClr val="tx1"/>
                </a:solidFill>
                <a:effectLst/>
                <a:latin typeface="+mn-lt"/>
                <a:ea typeface="+mn-ea"/>
                <a:cs typeface="+mn-cs"/>
              </a:rPr>
              <a:t> </a:t>
            </a:r>
            <a:r>
              <a:rPr lang="es-MX" dirty="0" smtClean="0"/>
              <a:t>o</a:t>
            </a:r>
            <a:r>
              <a:rPr lang="es-MX" sz="1200" b="0" i="0" kern="1200" dirty="0" smtClean="0">
                <a:solidFill>
                  <a:schemeClr val="tx1"/>
                </a:solidFill>
                <a:effectLst/>
                <a:latin typeface="+mn-lt"/>
                <a:ea typeface="+mn-ea"/>
                <a:cs typeface="+mn-cs"/>
              </a:rPr>
              <a:t> </a:t>
            </a:r>
            <a:r>
              <a:rPr lang="es-MX" dirty="0" smtClean="0"/>
              <a:t>una frase</a:t>
            </a:r>
            <a:r>
              <a:rPr lang="es-MX" sz="1200" b="0" i="0" kern="1200" dirty="0" smtClean="0">
                <a:solidFill>
                  <a:schemeClr val="tx1"/>
                </a:solidFill>
                <a:effectLst/>
                <a:latin typeface="+mn-lt"/>
                <a:ea typeface="+mn-ea"/>
                <a:cs typeface="+mn-cs"/>
              </a:rPr>
              <a:t>. </a:t>
            </a:r>
            <a:endParaRPr lang="es-MX" dirty="0"/>
          </a:p>
        </p:txBody>
      </p:sp>
      <p:sp>
        <p:nvSpPr>
          <p:cNvPr id="4" name="Marcador de número de diapositiva 3"/>
          <p:cNvSpPr>
            <a:spLocks noGrp="1"/>
          </p:cNvSpPr>
          <p:nvPr>
            <p:ph type="sldNum" sz="quarter" idx="10"/>
          </p:nvPr>
        </p:nvSpPr>
        <p:spPr/>
        <p:txBody>
          <a:bodyPr/>
          <a:lstStyle/>
          <a:p>
            <a:fld id="{926244B1-76FE-46DD-B3D0-DDF25EE35065}" type="slidenum">
              <a:rPr lang="es-MX" smtClean="0"/>
              <a:t>34</a:t>
            </a:fld>
            <a:endParaRPr lang="es-MX"/>
          </a:p>
        </p:txBody>
      </p:sp>
    </p:spTree>
    <p:extLst>
      <p:ext uri="{BB962C8B-B14F-4D97-AF65-F5344CB8AC3E}">
        <p14:creationId xmlns:p14="http://schemas.microsoft.com/office/powerpoint/2010/main" val="45172487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smtClean="0"/>
              <a:t>“Se trata de una poesía en la que la apariencia física de</a:t>
            </a:r>
            <a:r>
              <a:rPr lang="es-MX" baseline="0" dirty="0" smtClean="0"/>
              <a:t> las palabras encarna o extiende su significado, dándole categoría de arte visual y literario, aunque podría objetarse que la mayoría de los ejemplos apenas alcanzan el nivel. La denominación se concibió aproximadamente en 1955 y, poco después, surgió un movimiento de poesía concreta, pero la idea de una coincidencia o interacción entre significado y apariencia se remota a mucho tiempo atrás. Por ejemplo, la colección de epigramas antiguos conocidos como “Antología griega” incluye un poema en forma de hacha y otro en forma de huevo, y este tipo de escritos se convirtieron en una especie de moda en el Renacimiento en Gran Bretaña” (</a:t>
            </a:r>
            <a:r>
              <a:rPr lang="es-MX" sz="1200" b="0" i="0" kern="1200" dirty="0" err="1" smtClean="0">
                <a:solidFill>
                  <a:schemeClr val="tx1"/>
                </a:solidFill>
                <a:effectLst/>
                <a:latin typeface="+mn-lt"/>
                <a:ea typeface="+mn-ea"/>
                <a:cs typeface="+mn-cs"/>
              </a:rPr>
              <a:t>Chilvers</a:t>
            </a:r>
            <a:r>
              <a:rPr lang="es-MX" sz="1200" b="0" i="0" kern="1200" dirty="0" smtClean="0">
                <a:solidFill>
                  <a:schemeClr val="tx1"/>
                </a:solidFill>
                <a:effectLst/>
                <a:latin typeface="+mn-lt"/>
                <a:ea typeface="+mn-ea"/>
                <a:cs typeface="+mn-cs"/>
              </a:rPr>
              <a:t>, </a:t>
            </a:r>
            <a:r>
              <a:rPr lang="es-MX" sz="1200" b="0" i="0" kern="1200" dirty="0" err="1" smtClean="0">
                <a:solidFill>
                  <a:schemeClr val="tx1"/>
                </a:solidFill>
                <a:effectLst/>
                <a:latin typeface="+mn-lt"/>
                <a:ea typeface="+mn-ea"/>
                <a:cs typeface="+mn-cs"/>
              </a:rPr>
              <a:t>Ian</a:t>
            </a:r>
            <a:r>
              <a:rPr lang="es-MX" sz="1200" b="0" i="0" kern="1200" dirty="0" smtClean="0">
                <a:solidFill>
                  <a:schemeClr val="tx1"/>
                </a:solidFill>
                <a:effectLst/>
                <a:latin typeface="+mn-lt"/>
                <a:ea typeface="+mn-ea"/>
                <a:cs typeface="+mn-cs"/>
              </a:rPr>
              <a:t>. </a:t>
            </a:r>
            <a:r>
              <a:rPr lang="es-MX" sz="1200" b="0" i="1" kern="1200" dirty="0" smtClean="0">
                <a:solidFill>
                  <a:schemeClr val="tx1"/>
                </a:solidFill>
                <a:effectLst/>
                <a:latin typeface="+mn-lt"/>
                <a:ea typeface="+mn-ea"/>
                <a:cs typeface="+mn-cs"/>
              </a:rPr>
              <a:t>Diccionario del arte del siglo XX</a:t>
            </a:r>
            <a:r>
              <a:rPr lang="es-MX" sz="1200" b="0" i="0" kern="1200" dirty="0" smtClean="0">
                <a:solidFill>
                  <a:schemeClr val="tx1"/>
                </a:solidFill>
                <a:effectLst/>
                <a:latin typeface="+mn-lt"/>
                <a:ea typeface="+mn-ea"/>
                <a:cs typeface="+mn-cs"/>
              </a:rPr>
              <a:t>. Editorial Complutense, 2001,</a:t>
            </a:r>
            <a:r>
              <a:rPr lang="es-MX" sz="1200" b="0" i="0" kern="1200" baseline="0" dirty="0" smtClean="0">
                <a:solidFill>
                  <a:schemeClr val="tx1"/>
                </a:solidFill>
                <a:effectLst/>
                <a:latin typeface="+mn-lt"/>
                <a:ea typeface="+mn-ea"/>
                <a:cs typeface="+mn-cs"/>
              </a:rPr>
              <a:t> p. 183).</a:t>
            </a:r>
            <a:endParaRPr lang="es-MX" dirty="0"/>
          </a:p>
        </p:txBody>
      </p:sp>
      <p:sp>
        <p:nvSpPr>
          <p:cNvPr id="4" name="Marcador de número de diapositiva 3"/>
          <p:cNvSpPr>
            <a:spLocks noGrp="1"/>
          </p:cNvSpPr>
          <p:nvPr>
            <p:ph type="sldNum" sz="quarter" idx="10"/>
          </p:nvPr>
        </p:nvSpPr>
        <p:spPr/>
        <p:txBody>
          <a:bodyPr/>
          <a:lstStyle/>
          <a:p>
            <a:fld id="{926244B1-76FE-46DD-B3D0-DDF25EE35065}" type="slidenum">
              <a:rPr lang="es-MX" smtClean="0"/>
              <a:t>35</a:t>
            </a:fld>
            <a:endParaRPr lang="es-MX"/>
          </a:p>
        </p:txBody>
      </p:sp>
    </p:spTree>
    <p:extLst>
      <p:ext uri="{BB962C8B-B14F-4D97-AF65-F5344CB8AC3E}">
        <p14:creationId xmlns:p14="http://schemas.microsoft.com/office/powerpoint/2010/main" val="254301733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smtClean="0"/>
              <a:t>Los</a:t>
            </a:r>
            <a:r>
              <a:rPr lang="es-MX" baseline="0" dirty="0" smtClean="0"/>
              <a:t> estudiantes proponen una traducción que conserve el elemento gráfico y también el contenido.</a:t>
            </a:r>
            <a:endParaRPr lang="es-MX" dirty="0"/>
          </a:p>
        </p:txBody>
      </p:sp>
      <p:sp>
        <p:nvSpPr>
          <p:cNvPr id="4" name="Marcador de número de diapositiva 3"/>
          <p:cNvSpPr>
            <a:spLocks noGrp="1"/>
          </p:cNvSpPr>
          <p:nvPr>
            <p:ph type="sldNum" sz="quarter" idx="10"/>
          </p:nvPr>
        </p:nvSpPr>
        <p:spPr/>
        <p:txBody>
          <a:bodyPr/>
          <a:lstStyle/>
          <a:p>
            <a:fld id="{926244B1-76FE-46DD-B3D0-DDF25EE35065}" type="slidenum">
              <a:rPr lang="es-MX" smtClean="0"/>
              <a:t>36</a:t>
            </a:fld>
            <a:endParaRPr lang="es-MX"/>
          </a:p>
        </p:txBody>
      </p:sp>
    </p:spTree>
    <p:extLst>
      <p:ext uri="{BB962C8B-B14F-4D97-AF65-F5344CB8AC3E}">
        <p14:creationId xmlns:p14="http://schemas.microsoft.com/office/powerpoint/2010/main" val="1389338185"/>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MX" dirty="0" smtClean="0"/>
              <a:t>Los</a:t>
            </a:r>
            <a:r>
              <a:rPr lang="es-MX" baseline="0" dirty="0" smtClean="0"/>
              <a:t> estudiantes proponen una traducción que conserve el elemento gráfico y también el contenido.</a:t>
            </a:r>
            <a:endParaRPr lang="es-MX" dirty="0" smtClean="0"/>
          </a:p>
        </p:txBody>
      </p:sp>
      <p:sp>
        <p:nvSpPr>
          <p:cNvPr id="4" name="Marcador de número de diapositiva 3"/>
          <p:cNvSpPr>
            <a:spLocks noGrp="1"/>
          </p:cNvSpPr>
          <p:nvPr>
            <p:ph type="sldNum" sz="quarter" idx="10"/>
          </p:nvPr>
        </p:nvSpPr>
        <p:spPr/>
        <p:txBody>
          <a:bodyPr/>
          <a:lstStyle/>
          <a:p>
            <a:fld id="{926244B1-76FE-46DD-B3D0-DDF25EE35065}" type="slidenum">
              <a:rPr lang="es-MX" smtClean="0"/>
              <a:t>37</a:t>
            </a:fld>
            <a:endParaRPr lang="es-MX"/>
          </a:p>
        </p:txBody>
      </p:sp>
    </p:spTree>
    <p:extLst>
      <p:ext uri="{BB962C8B-B14F-4D97-AF65-F5344CB8AC3E}">
        <p14:creationId xmlns:p14="http://schemas.microsoft.com/office/powerpoint/2010/main" val="932496474"/>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smtClean="0"/>
              <a:t>Este</a:t>
            </a:r>
            <a:r>
              <a:rPr lang="es-MX" baseline="0" dirty="0" smtClean="0"/>
              <a:t> texto, que es una rima infantil, contiene rimas, aliteraciones y alguna onomatopeya. Es un buen texto para que los estudiantes exploren su creatividad, sin el temor de aproximarse a un poema más serio o difícil la primera vez.</a:t>
            </a:r>
            <a:endParaRPr lang="es-MX" dirty="0"/>
          </a:p>
        </p:txBody>
      </p:sp>
      <p:sp>
        <p:nvSpPr>
          <p:cNvPr id="4" name="Marcador de número de diapositiva 3"/>
          <p:cNvSpPr>
            <a:spLocks noGrp="1"/>
          </p:cNvSpPr>
          <p:nvPr>
            <p:ph type="sldNum" sz="quarter" idx="10"/>
          </p:nvPr>
        </p:nvSpPr>
        <p:spPr/>
        <p:txBody>
          <a:bodyPr/>
          <a:lstStyle/>
          <a:p>
            <a:fld id="{926244B1-76FE-46DD-B3D0-DDF25EE35065}" type="slidenum">
              <a:rPr lang="es-MX" smtClean="0"/>
              <a:t>38</a:t>
            </a:fld>
            <a:endParaRPr lang="es-MX"/>
          </a:p>
        </p:txBody>
      </p:sp>
    </p:spTree>
    <p:extLst>
      <p:ext uri="{BB962C8B-B14F-4D97-AF65-F5344CB8AC3E}">
        <p14:creationId xmlns:p14="http://schemas.microsoft.com/office/powerpoint/2010/main" val="2069329203"/>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dirty="0"/>
          </a:p>
        </p:txBody>
      </p:sp>
      <p:sp>
        <p:nvSpPr>
          <p:cNvPr id="4" name="Marcador de número de diapositiva 3"/>
          <p:cNvSpPr>
            <a:spLocks noGrp="1"/>
          </p:cNvSpPr>
          <p:nvPr>
            <p:ph type="sldNum" sz="quarter" idx="10"/>
          </p:nvPr>
        </p:nvSpPr>
        <p:spPr/>
        <p:txBody>
          <a:bodyPr/>
          <a:lstStyle/>
          <a:p>
            <a:fld id="{926244B1-76FE-46DD-B3D0-DDF25EE35065}" type="slidenum">
              <a:rPr lang="es-MX" smtClean="0"/>
              <a:t>41</a:t>
            </a:fld>
            <a:endParaRPr lang="es-MX"/>
          </a:p>
        </p:txBody>
      </p:sp>
    </p:spTree>
    <p:extLst>
      <p:ext uri="{BB962C8B-B14F-4D97-AF65-F5344CB8AC3E}">
        <p14:creationId xmlns:p14="http://schemas.microsoft.com/office/powerpoint/2010/main" val="178851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smtClean="0"/>
              <a:t>Se puede poner en el pizarrón</a:t>
            </a:r>
            <a:r>
              <a:rPr lang="es-MX" baseline="0" dirty="0" smtClean="0"/>
              <a:t> encabezados que digan: Onomatopeyas (en inglés y en español) y pedir la participación de los estudiantes para que escriban las que recuerden o crean que son palabras de este tipo.</a:t>
            </a:r>
            <a:endParaRPr lang="es-MX" dirty="0"/>
          </a:p>
        </p:txBody>
      </p:sp>
      <p:sp>
        <p:nvSpPr>
          <p:cNvPr id="4" name="Marcador de número de diapositiva 3"/>
          <p:cNvSpPr>
            <a:spLocks noGrp="1"/>
          </p:cNvSpPr>
          <p:nvPr>
            <p:ph type="sldNum" sz="quarter" idx="10"/>
          </p:nvPr>
        </p:nvSpPr>
        <p:spPr/>
        <p:txBody>
          <a:bodyPr/>
          <a:lstStyle/>
          <a:p>
            <a:fld id="{926244B1-76FE-46DD-B3D0-DDF25EE35065}" type="slidenum">
              <a:rPr lang="es-MX" smtClean="0"/>
              <a:t>8</a:t>
            </a:fld>
            <a:endParaRPr lang="es-MX"/>
          </a:p>
        </p:txBody>
      </p:sp>
    </p:spTree>
    <p:extLst>
      <p:ext uri="{BB962C8B-B14F-4D97-AF65-F5344CB8AC3E}">
        <p14:creationId xmlns:p14="http://schemas.microsoft.com/office/powerpoint/2010/main" val="75478581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sz="1000" dirty="0" smtClean="0"/>
              <a:t>Actividad:  Para iniciar con la reflexión sobre las onomatopeyas, hay que resaltar la diferencia entre las onomatopeyas en inglés y español (además</a:t>
            </a:r>
            <a:r>
              <a:rPr lang="es-MX" sz="1000" baseline="0" dirty="0" smtClean="0"/>
              <a:t> de sus respectivas variantes regionales).</a:t>
            </a:r>
            <a:endParaRPr lang="es-MX" sz="1000" dirty="0" smtClean="0"/>
          </a:p>
          <a:p>
            <a:r>
              <a:rPr lang="es-MX" sz="1000" dirty="0" smtClean="0"/>
              <a:t>Se puede mostrar en pantalla o repartir una hoja</a:t>
            </a:r>
            <a:r>
              <a:rPr lang="es-MX" sz="1000" baseline="0" dirty="0" smtClean="0"/>
              <a:t> con esta información, para que los estudiantes traten de dar con las onomatopeyas de sonidos de animales, sin usar diccionario (onomatopeyas recolectadas de la página: http://www.georgetown.edu/faculty/ballc/animals/kbee_small.gif).</a:t>
            </a:r>
          </a:p>
          <a:p>
            <a:r>
              <a:rPr lang="es-ES" sz="1000" kern="1200" dirty="0" smtClean="0">
                <a:solidFill>
                  <a:schemeClr val="tx1"/>
                </a:solidFill>
                <a:effectLst/>
                <a:latin typeface="+mn-lt"/>
                <a:ea typeface="+mn-ea"/>
                <a:cs typeface="+mn-cs"/>
              </a:rPr>
              <a:t>Las </a:t>
            </a:r>
            <a:r>
              <a:rPr lang="es-ES" sz="1000" u="none" strike="noStrike" kern="1200" dirty="0" smtClean="0">
                <a:solidFill>
                  <a:schemeClr val="tx1"/>
                </a:solidFill>
                <a:effectLst/>
                <a:latin typeface="+mn-lt"/>
                <a:ea typeface="+mn-ea"/>
                <a:cs typeface="+mn-cs"/>
                <a:hlinkClick r:id="rId3"/>
              </a:rPr>
              <a:t>abejas</a:t>
            </a:r>
            <a:r>
              <a:rPr lang="es-ES" sz="1000" kern="1200" dirty="0" smtClean="0">
                <a:solidFill>
                  <a:schemeClr val="tx1"/>
                </a:solidFill>
                <a:effectLst/>
                <a:latin typeface="+mn-lt"/>
                <a:ea typeface="+mn-ea"/>
                <a:cs typeface="+mn-cs"/>
              </a:rPr>
              <a:t> hacen </a:t>
            </a:r>
            <a:r>
              <a:rPr lang="es-ES" sz="1000" b="1" kern="1200" dirty="0" err="1" smtClean="0">
                <a:solidFill>
                  <a:schemeClr val="tx1"/>
                </a:solidFill>
                <a:effectLst/>
                <a:latin typeface="+mn-lt"/>
                <a:ea typeface="+mn-ea"/>
                <a:cs typeface="+mn-cs"/>
              </a:rPr>
              <a:t>bzzz</a:t>
            </a:r>
            <a:r>
              <a:rPr lang="es-ES" sz="1000" kern="1200" dirty="0" smtClean="0">
                <a:solidFill>
                  <a:schemeClr val="tx1"/>
                </a:solidFill>
                <a:effectLst/>
                <a:latin typeface="+mn-lt"/>
                <a:ea typeface="+mn-ea"/>
                <a:cs typeface="+mn-cs"/>
              </a:rPr>
              <a:t>. </a:t>
            </a:r>
            <a:endParaRPr lang="es-MX" sz="1000" kern="1200" dirty="0" smtClean="0">
              <a:solidFill>
                <a:schemeClr val="tx1"/>
              </a:solidFill>
              <a:effectLst/>
              <a:latin typeface="+mn-lt"/>
              <a:ea typeface="+mn-ea"/>
              <a:cs typeface="+mn-cs"/>
            </a:endParaRPr>
          </a:p>
          <a:p>
            <a:r>
              <a:rPr lang="es-ES" sz="1000" kern="1200" dirty="0" smtClean="0">
                <a:solidFill>
                  <a:schemeClr val="tx1"/>
                </a:solidFill>
                <a:effectLst/>
                <a:latin typeface="+mn-lt"/>
                <a:ea typeface="+mn-ea"/>
                <a:cs typeface="+mn-cs"/>
              </a:rPr>
              <a:t>Los </a:t>
            </a:r>
            <a:r>
              <a:rPr lang="es-ES" sz="1000" u="none" strike="noStrike" kern="1200" dirty="0" smtClean="0">
                <a:solidFill>
                  <a:schemeClr val="tx1"/>
                </a:solidFill>
                <a:effectLst/>
                <a:latin typeface="+mn-lt"/>
                <a:ea typeface="+mn-ea"/>
                <a:cs typeface="+mn-cs"/>
                <a:hlinkClick r:id="rId4"/>
              </a:rPr>
              <a:t>pájaros</a:t>
            </a:r>
            <a:r>
              <a:rPr lang="es-ES" sz="1000" kern="1200" dirty="0" smtClean="0">
                <a:solidFill>
                  <a:schemeClr val="tx1"/>
                </a:solidFill>
                <a:effectLst/>
                <a:latin typeface="+mn-lt"/>
                <a:ea typeface="+mn-ea"/>
                <a:cs typeface="+mn-cs"/>
              </a:rPr>
              <a:t> trinan; hacen </a:t>
            </a:r>
            <a:r>
              <a:rPr lang="es-ES" sz="1000" b="1" kern="1200" dirty="0" smtClean="0">
                <a:solidFill>
                  <a:schemeClr val="tx1"/>
                </a:solidFill>
                <a:effectLst/>
                <a:latin typeface="+mn-lt"/>
                <a:ea typeface="+mn-ea"/>
                <a:cs typeface="+mn-cs"/>
              </a:rPr>
              <a:t>pío </a:t>
            </a:r>
            <a:r>
              <a:rPr lang="es-ES" sz="1000" b="1" kern="1200" dirty="0" err="1" smtClean="0">
                <a:solidFill>
                  <a:schemeClr val="tx1"/>
                </a:solidFill>
                <a:effectLst/>
                <a:latin typeface="+mn-lt"/>
                <a:ea typeface="+mn-ea"/>
                <a:cs typeface="+mn-cs"/>
              </a:rPr>
              <a:t>pío</a:t>
            </a:r>
            <a:r>
              <a:rPr lang="es-ES" sz="1000" kern="1200" dirty="0" smtClean="0">
                <a:solidFill>
                  <a:schemeClr val="tx1"/>
                </a:solidFill>
                <a:effectLst/>
                <a:latin typeface="+mn-lt"/>
                <a:ea typeface="+mn-ea"/>
                <a:cs typeface="+mn-cs"/>
              </a:rPr>
              <a:t>. </a:t>
            </a:r>
            <a:endParaRPr lang="es-MX" sz="1000" kern="1200" dirty="0" smtClean="0">
              <a:solidFill>
                <a:schemeClr val="tx1"/>
              </a:solidFill>
              <a:effectLst/>
              <a:latin typeface="+mn-lt"/>
              <a:ea typeface="+mn-ea"/>
              <a:cs typeface="+mn-cs"/>
            </a:endParaRPr>
          </a:p>
          <a:p>
            <a:r>
              <a:rPr lang="es-ES" sz="1000" kern="1200" dirty="0" smtClean="0">
                <a:solidFill>
                  <a:schemeClr val="tx1"/>
                </a:solidFill>
                <a:effectLst/>
                <a:latin typeface="+mn-lt"/>
                <a:ea typeface="+mn-ea"/>
                <a:cs typeface="+mn-cs"/>
              </a:rPr>
              <a:t>El </a:t>
            </a:r>
            <a:r>
              <a:rPr lang="es-ES" sz="1000" u="none" strike="noStrike" kern="1200" dirty="0" smtClean="0">
                <a:solidFill>
                  <a:schemeClr val="tx1"/>
                </a:solidFill>
                <a:effectLst/>
                <a:latin typeface="+mn-lt"/>
                <a:ea typeface="+mn-ea"/>
                <a:cs typeface="+mn-cs"/>
                <a:hlinkClick r:id="rId5"/>
              </a:rPr>
              <a:t>gato</a:t>
            </a:r>
            <a:r>
              <a:rPr lang="es-ES" sz="1000" kern="1200" dirty="0" smtClean="0">
                <a:solidFill>
                  <a:schemeClr val="tx1"/>
                </a:solidFill>
                <a:effectLst/>
                <a:latin typeface="+mn-lt"/>
                <a:ea typeface="+mn-ea"/>
                <a:cs typeface="+mn-cs"/>
              </a:rPr>
              <a:t> maúlla; hace </a:t>
            </a:r>
            <a:r>
              <a:rPr lang="es-ES" sz="1000" b="1" kern="1200" dirty="0" smtClean="0">
                <a:solidFill>
                  <a:schemeClr val="tx1"/>
                </a:solidFill>
                <a:effectLst/>
                <a:latin typeface="+mn-lt"/>
                <a:ea typeface="+mn-ea"/>
                <a:cs typeface="+mn-cs"/>
              </a:rPr>
              <a:t>miau</a:t>
            </a:r>
            <a:r>
              <a:rPr lang="es-ES" sz="1000" kern="1200" dirty="0" smtClean="0">
                <a:solidFill>
                  <a:schemeClr val="tx1"/>
                </a:solidFill>
                <a:effectLst/>
                <a:latin typeface="+mn-lt"/>
                <a:ea typeface="+mn-ea"/>
                <a:cs typeface="+mn-cs"/>
              </a:rPr>
              <a:t>. </a:t>
            </a:r>
            <a:endParaRPr lang="es-MX" sz="1000" kern="1200" dirty="0" smtClean="0">
              <a:solidFill>
                <a:schemeClr val="tx1"/>
              </a:solidFill>
              <a:effectLst/>
              <a:latin typeface="+mn-lt"/>
              <a:ea typeface="+mn-ea"/>
              <a:cs typeface="+mn-cs"/>
            </a:endParaRPr>
          </a:p>
          <a:p>
            <a:r>
              <a:rPr lang="es-ES" sz="1000" kern="1200" dirty="0" smtClean="0">
                <a:solidFill>
                  <a:schemeClr val="tx1"/>
                </a:solidFill>
                <a:effectLst/>
                <a:latin typeface="+mn-lt"/>
                <a:ea typeface="+mn-ea"/>
                <a:cs typeface="+mn-cs"/>
              </a:rPr>
              <a:t>Los </a:t>
            </a:r>
            <a:r>
              <a:rPr lang="es-ES" sz="1000" u="none" strike="noStrike" kern="1200" dirty="0" smtClean="0">
                <a:solidFill>
                  <a:schemeClr val="tx1"/>
                </a:solidFill>
                <a:effectLst/>
                <a:latin typeface="+mn-lt"/>
                <a:ea typeface="+mn-ea"/>
                <a:cs typeface="+mn-cs"/>
                <a:hlinkClick r:id="rId6"/>
              </a:rPr>
              <a:t>pollitos</a:t>
            </a:r>
            <a:r>
              <a:rPr lang="es-ES" sz="1000" kern="1200" dirty="0" smtClean="0">
                <a:solidFill>
                  <a:schemeClr val="tx1"/>
                </a:solidFill>
                <a:effectLst/>
                <a:latin typeface="+mn-lt"/>
                <a:ea typeface="+mn-ea"/>
                <a:cs typeface="+mn-cs"/>
              </a:rPr>
              <a:t> pían; hacen </a:t>
            </a:r>
            <a:r>
              <a:rPr lang="es-ES" sz="1000" b="1" kern="1200" dirty="0" smtClean="0">
                <a:solidFill>
                  <a:schemeClr val="tx1"/>
                </a:solidFill>
                <a:effectLst/>
                <a:latin typeface="+mn-lt"/>
                <a:ea typeface="+mn-ea"/>
                <a:cs typeface="+mn-cs"/>
              </a:rPr>
              <a:t>pío </a:t>
            </a:r>
            <a:r>
              <a:rPr lang="es-ES" sz="1000" b="1" kern="1200" dirty="0" err="1" smtClean="0">
                <a:solidFill>
                  <a:schemeClr val="tx1"/>
                </a:solidFill>
                <a:effectLst/>
                <a:latin typeface="+mn-lt"/>
                <a:ea typeface="+mn-ea"/>
                <a:cs typeface="+mn-cs"/>
              </a:rPr>
              <a:t>pío</a:t>
            </a:r>
            <a:r>
              <a:rPr lang="es-ES" sz="1000" kern="1200" dirty="0" smtClean="0">
                <a:solidFill>
                  <a:schemeClr val="tx1"/>
                </a:solidFill>
                <a:effectLst/>
                <a:latin typeface="+mn-lt"/>
                <a:ea typeface="+mn-ea"/>
                <a:cs typeface="+mn-cs"/>
              </a:rPr>
              <a:t>. </a:t>
            </a:r>
            <a:endParaRPr lang="es-MX" sz="1000" kern="1200" dirty="0" smtClean="0">
              <a:solidFill>
                <a:schemeClr val="tx1"/>
              </a:solidFill>
              <a:effectLst/>
              <a:latin typeface="+mn-lt"/>
              <a:ea typeface="+mn-ea"/>
              <a:cs typeface="+mn-cs"/>
            </a:endParaRPr>
          </a:p>
          <a:p>
            <a:r>
              <a:rPr lang="es-ES" sz="1000" kern="1200" dirty="0" smtClean="0">
                <a:solidFill>
                  <a:schemeClr val="tx1"/>
                </a:solidFill>
                <a:effectLst/>
                <a:latin typeface="+mn-lt"/>
                <a:ea typeface="+mn-ea"/>
                <a:cs typeface="+mn-cs"/>
              </a:rPr>
              <a:t>Las </a:t>
            </a:r>
            <a:r>
              <a:rPr lang="es-ES" sz="1000" u="none" strike="noStrike" kern="1200" dirty="0" smtClean="0">
                <a:solidFill>
                  <a:schemeClr val="tx1"/>
                </a:solidFill>
                <a:effectLst/>
                <a:latin typeface="+mn-lt"/>
                <a:ea typeface="+mn-ea"/>
                <a:cs typeface="+mn-cs"/>
                <a:hlinkClick r:id="rId7"/>
              </a:rPr>
              <a:t>vacas</a:t>
            </a:r>
            <a:r>
              <a:rPr lang="es-ES" sz="1000" kern="1200" dirty="0" smtClean="0">
                <a:solidFill>
                  <a:schemeClr val="tx1"/>
                </a:solidFill>
                <a:effectLst/>
                <a:latin typeface="+mn-lt"/>
                <a:ea typeface="+mn-ea"/>
                <a:cs typeface="+mn-cs"/>
              </a:rPr>
              <a:t> mugen; hacen </a:t>
            </a:r>
            <a:r>
              <a:rPr lang="es-ES" sz="1000" b="1" kern="1200" dirty="0" err="1" smtClean="0">
                <a:solidFill>
                  <a:schemeClr val="tx1"/>
                </a:solidFill>
                <a:effectLst/>
                <a:latin typeface="+mn-lt"/>
                <a:ea typeface="+mn-ea"/>
                <a:cs typeface="+mn-cs"/>
              </a:rPr>
              <a:t>muuu</a:t>
            </a:r>
            <a:r>
              <a:rPr lang="es-ES" sz="1000" kern="1200" dirty="0" smtClean="0">
                <a:solidFill>
                  <a:schemeClr val="tx1"/>
                </a:solidFill>
                <a:effectLst/>
                <a:latin typeface="+mn-lt"/>
                <a:ea typeface="+mn-ea"/>
                <a:cs typeface="+mn-cs"/>
              </a:rPr>
              <a:t>. </a:t>
            </a:r>
            <a:endParaRPr lang="es-MX" sz="1000" kern="1200" dirty="0" smtClean="0">
              <a:solidFill>
                <a:schemeClr val="tx1"/>
              </a:solidFill>
              <a:effectLst/>
              <a:latin typeface="+mn-lt"/>
              <a:ea typeface="+mn-ea"/>
              <a:cs typeface="+mn-cs"/>
            </a:endParaRPr>
          </a:p>
          <a:p>
            <a:r>
              <a:rPr lang="es-ES" sz="1000" kern="1200" dirty="0" smtClean="0">
                <a:solidFill>
                  <a:schemeClr val="tx1"/>
                </a:solidFill>
                <a:effectLst/>
                <a:latin typeface="+mn-lt"/>
                <a:ea typeface="+mn-ea"/>
                <a:cs typeface="+mn-cs"/>
              </a:rPr>
              <a:t>El </a:t>
            </a:r>
            <a:r>
              <a:rPr lang="es-ES" sz="1000" u="none" strike="noStrike" kern="1200" dirty="0" smtClean="0">
                <a:solidFill>
                  <a:schemeClr val="tx1"/>
                </a:solidFill>
                <a:effectLst/>
                <a:latin typeface="+mn-lt"/>
                <a:ea typeface="+mn-ea"/>
                <a:cs typeface="+mn-cs"/>
                <a:hlinkClick r:id="rId8"/>
              </a:rPr>
              <a:t>perro</a:t>
            </a:r>
            <a:r>
              <a:rPr lang="es-ES" sz="1000" kern="1200" dirty="0" smtClean="0">
                <a:solidFill>
                  <a:schemeClr val="tx1"/>
                </a:solidFill>
                <a:effectLst/>
                <a:latin typeface="+mn-lt"/>
                <a:ea typeface="+mn-ea"/>
                <a:cs typeface="+mn-cs"/>
              </a:rPr>
              <a:t> ladra; hace </a:t>
            </a:r>
            <a:r>
              <a:rPr lang="es-ES" sz="1000" b="1" kern="1200" dirty="0" smtClean="0">
                <a:solidFill>
                  <a:schemeClr val="tx1"/>
                </a:solidFill>
                <a:effectLst/>
                <a:latin typeface="+mn-lt"/>
                <a:ea typeface="+mn-ea"/>
                <a:cs typeface="+mn-cs"/>
              </a:rPr>
              <a:t>guau </a:t>
            </a:r>
            <a:r>
              <a:rPr lang="es-ES" sz="1000" b="1" kern="1200" dirty="0" err="1" smtClean="0">
                <a:solidFill>
                  <a:schemeClr val="tx1"/>
                </a:solidFill>
                <a:effectLst/>
                <a:latin typeface="+mn-lt"/>
                <a:ea typeface="+mn-ea"/>
                <a:cs typeface="+mn-cs"/>
              </a:rPr>
              <a:t>guau</a:t>
            </a:r>
            <a:r>
              <a:rPr lang="es-ES" sz="1000" kern="1200" dirty="0" smtClean="0">
                <a:solidFill>
                  <a:schemeClr val="tx1"/>
                </a:solidFill>
                <a:effectLst/>
                <a:latin typeface="+mn-lt"/>
                <a:ea typeface="+mn-ea"/>
                <a:cs typeface="+mn-cs"/>
              </a:rPr>
              <a:t>. </a:t>
            </a:r>
            <a:endParaRPr lang="es-MX" sz="1000" kern="1200" dirty="0" smtClean="0">
              <a:solidFill>
                <a:schemeClr val="tx1"/>
              </a:solidFill>
              <a:effectLst/>
              <a:latin typeface="+mn-lt"/>
              <a:ea typeface="+mn-ea"/>
              <a:cs typeface="+mn-cs"/>
            </a:endParaRPr>
          </a:p>
          <a:p>
            <a:r>
              <a:rPr lang="es-ES" sz="1000" kern="1200" dirty="0" smtClean="0">
                <a:solidFill>
                  <a:schemeClr val="tx1"/>
                </a:solidFill>
                <a:effectLst/>
                <a:latin typeface="+mn-lt"/>
                <a:ea typeface="+mn-ea"/>
                <a:cs typeface="+mn-cs"/>
              </a:rPr>
              <a:t>La </a:t>
            </a:r>
            <a:r>
              <a:rPr lang="es-ES" sz="1000" u="none" strike="noStrike" kern="1200" dirty="0" smtClean="0">
                <a:solidFill>
                  <a:schemeClr val="tx1"/>
                </a:solidFill>
                <a:effectLst/>
                <a:latin typeface="+mn-lt"/>
                <a:ea typeface="+mn-ea"/>
                <a:cs typeface="+mn-cs"/>
                <a:hlinkClick r:id="rId9"/>
              </a:rPr>
              <a:t>paloma</a:t>
            </a:r>
            <a:r>
              <a:rPr lang="es-ES" sz="1000" kern="1200" dirty="0" smtClean="0">
                <a:solidFill>
                  <a:schemeClr val="tx1"/>
                </a:solidFill>
                <a:effectLst/>
                <a:latin typeface="+mn-lt"/>
                <a:ea typeface="+mn-ea"/>
                <a:cs typeface="+mn-cs"/>
              </a:rPr>
              <a:t> hace </a:t>
            </a:r>
            <a:r>
              <a:rPr lang="es-ES" sz="1000" b="1" kern="1200" dirty="0" err="1" smtClean="0">
                <a:solidFill>
                  <a:schemeClr val="tx1"/>
                </a:solidFill>
                <a:effectLst/>
                <a:latin typeface="+mn-lt"/>
                <a:ea typeface="+mn-ea"/>
                <a:cs typeface="+mn-cs"/>
              </a:rPr>
              <a:t>cu-curru-cu-cú</a:t>
            </a:r>
            <a:r>
              <a:rPr lang="es-ES" sz="1000" kern="1200" dirty="0" smtClean="0">
                <a:solidFill>
                  <a:schemeClr val="tx1"/>
                </a:solidFill>
                <a:effectLst/>
                <a:latin typeface="+mn-lt"/>
                <a:ea typeface="+mn-ea"/>
                <a:cs typeface="+mn-cs"/>
              </a:rPr>
              <a:t>. </a:t>
            </a:r>
            <a:endParaRPr lang="es-MX" sz="1000" kern="1200" dirty="0" smtClean="0">
              <a:solidFill>
                <a:schemeClr val="tx1"/>
              </a:solidFill>
              <a:effectLst/>
              <a:latin typeface="+mn-lt"/>
              <a:ea typeface="+mn-ea"/>
              <a:cs typeface="+mn-cs"/>
            </a:endParaRPr>
          </a:p>
          <a:p>
            <a:r>
              <a:rPr lang="es-ES" sz="1000" kern="1200" dirty="0" smtClean="0">
                <a:solidFill>
                  <a:schemeClr val="tx1"/>
                </a:solidFill>
                <a:effectLst/>
                <a:latin typeface="+mn-lt"/>
                <a:ea typeface="+mn-ea"/>
                <a:cs typeface="+mn-cs"/>
              </a:rPr>
              <a:t>El </a:t>
            </a:r>
            <a:r>
              <a:rPr lang="es-ES" sz="1000" u="none" strike="noStrike" kern="1200" dirty="0" smtClean="0">
                <a:solidFill>
                  <a:schemeClr val="tx1"/>
                </a:solidFill>
                <a:effectLst/>
                <a:latin typeface="+mn-lt"/>
                <a:ea typeface="+mn-ea"/>
                <a:cs typeface="+mn-cs"/>
                <a:hlinkClick r:id="rId10"/>
              </a:rPr>
              <a:t>pato</a:t>
            </a:r>
            <a:r>
              <a:rPr lang="es-ES" sz="1000" kern="1200" dirty="0" smtClean="0">
                <a:solidFill>
                  <a:schemeClr val="tx1"/>
                </a:solidFill>
                <a:effectLst/>
                <a:latin typeface="+mn-lt"/>
                <a:ea typeface="+mn-ea"/>
                <a:cs typeface="+mn-cs"/>
              </a:rPr>
              <a:t> hace </a:t>
            </a:r>
            <a:r>
              <a:rPr lang="es-ES" sz="1000" b="1" kern="1200" dirty="0" err="1" smtClean="0">
                <a:solidFill>
                  <a:schemeClr val="tx1"/>
                </a:solidFill>
                <a:effectLst/>
                <a:latin typeface="+mn-lt"/>
                <a:ea typeface="+mn-ea"/>
                <a:cs typeface="+mn-cs"/>
              </a:rPr>
              <a:t>cuá</a:t>
            </a:r>
            <a:r>
              <a:rPr lang="es-ES" sz="1000" b="1" kern="1200" dirty="0" smtClean="0">
                <a:solidFill>
                  <a:schemeClr val="tx1"/>
                </a:solidFill>
                <a:effectLst/>
                <a:latin typeface="+mn-lt"/>
                <a:ea typeface="+mn-ea"/>
                <a:cs typeface="+mn-cs"/>
              </a:rPr>
              <a:t> </a:t>
            </a:r>
            <a:r>
              <a:rPr lang="es-ES" sz="1000" b="1" kern="1200" dirty="0" err="1" smtClean="0">
                <a:solidFill>
                  <a:schemeClr val="tx1"/>
                </a:solidFill>
                <a:effectLst/>
                <a:latin typeface="+mn-lt"/>
                <a:ea typeface="+mn-ea"/>
                <a:cs typeface="+mn-cs"/>
              </a:rPr>
              <a:t>cuá</a:t>
            </a:r>
            <a:r>
              <a:rPr lang="es-ES" sz="1000" kern="1200" dirty="0" smtClean="0">
                <a:solidFill>
                  <a:schemeClr val="tx1"/>
                </a:solidFill>
                <a:effectLst/>
                <a:latin typeface="+mn-lt"/>
                <a:ea typeface="+mn-ea"/>
                <a:cs typeface="+mn-cs"/>
              </a:rPr>
              <a:t>. </a:t>
            </a:r>
            <a:endParaRPr lang="es-MX" sz="1000" kern="1200" dirty="0" smtClean="0">
              <a:solidFill>
                <a:schemeClr val="tx1"/>
              </a:solidFill>
              <a:effectLst/>
              <a:latin typeface="+mn-lt"/>
              <a:ea typeface="+mn-ea"/>
              <a:cs typeface="+mn-cs"/>
            </a:endParaRPr>
          </a:p>
          <a:p>
            <a:r>
              <a:rPr lang="es-ES" sz="1000" kern="1200" dirty="0" smtClean="0">
                <a:solidFill>
                  <a:schemeClr val="tx1"/>
                </a:solidFill>
                <a:effectLst/>
                <a:latin typeface="+mn-lt"/>
                <a:ea typeface="+mn-ea"/>
                <a:cs typeface="+mn-cs"/>
              </a:rPr>
              <a:t>La </a:t>
            </a:r>
            <a:r>
              <a:rPr lang="es-ES" sz="1000" u="none" strike="noStrike" kern="1200" dirty="0" smtClean="0">
                <a:solidFill>
                  <a:schemeClr val="tx1"/>
                </a:solidFill>
                <a:effectLst/>
                <a:latin typeface="+mn-lt"/>
                <a:ea typeface="+mn-ea"/>
                <a:cs typeface="+mn-cs"/>
                <a:hlinkClick r:id="rId11"/>
              </a:rPr>
              <a:t>rana</a:t>
            </a:r>
            <a:r>
              <a:rPr lang="es-ES" sz="1000" kern="1200" dirty="0" smtClean="0">
                <a:solidFill>
                  <a:schemeClr val="tx1"/>
                </a:solidFill>
                <a:effectLst/>
                <a:latin typeface="+mn-lt"/>
                <a:ea typeface="+mn-ea"/>
                <a:cs typeface="+mn-cs"/>
              </a:rPr>
              <a:t> croa; hace </a:t>
            </a:r>
            <a:r>
              <a:rPr lang="es-ES" sz="1000" b="1" kern="1200" dirty="0" err="1" smtClean="0">
                <a:solidFill>
                  <a:schemeClr val="tx1"/>
                </a:solidFill>
                <a:effectLst/>
                <a:latin typeface="+mn-lt"/>
                <a:ea typeface="+mn-ea"/>
                <a:cs typeface="+mn-cs"/>
              </a:rPr>
              <a:t>cruá-cruá</a:t>
            </a:r>
            <a:r>
              <a:rPr lang="es-ES" sz="1000" kern="1200" dirty="0" smtClean="0">
                <a:solidFill>
                  <a:schemeClr val="tx1"/>
                </a:solidFill>
                <a:effectLst/>
                <a:latin typeface="+mn-lt"/>
                <a:ea typeface="+mn-ea"/>
                <a:cs typeface="+mn-cs"/>
              </a:rPr>
              <a:t>. </a:t>
            </a:r>
            <a:endParaRPr lang="es-MX" sz="1000" kern="1200" dirty="0" smtClean="0">
              <a:solidFill>
                <a:schemeClr val="tx1"/>
              </a:solidFill>
              <a:effectLst/>
              <a:latin typeface="+mn-lt"/>
              <a:ea typeface="+mn-ea"/>
              <a:cs typeface="+mn-cs"/>
            </a:endParaRPr>
          </a:p>
          <a:p>
            <a:r>
              <a:rPr lang="es-ES" sz="1000" kern="1200" dirty="0" smtClean="0">
                <a:solidFill>
                  <a:schemeClr val="tx1"/>
                </a:solidFill>
                <a:effectLst/>
                <a:latin typeface="+mn-lt"/>
                <a:ea typeface="+mn-ea"/>
                <a:cs typeface="+mn-cs"/>
              </a:rPr>
              <a:t>La </a:t>
            </a:r>
            <a:r>
              <a:rPr lang="es-ES" sz="1000" u="none" strike="noStrike" kern="1200" dirty="0" smtClean="0">
                <a:solidFill>
                  <a:schemeClr val="tx1"/>
                </a:solidFill>
                <a:effectLst/>
                <a:latin typeface="+mn-lt"/>
                <a:ea typeface="+mn-ea"/>
                <a:cs typeface="+mn-cs"/>
                <a:hlinkClick r:id="rId12"/>
              </a:rPr>
              <a:t>cabra</a:t>
            </a:r>
            <a:r>
              <a:rPr lang="es-ES" sz="1000" kern="1200" dirty="0" smtClean="0">
                <a:solidFill>
                  <a:schemeClr val="tx1"/>
                </a:solidFill>
                <a:effectLst/>
                <a:latin typeface="+mn-lt"/>
                <a:ea typeface="+mn-ea"/>
                <a:cs typeface="+mn-cs"/>
              </a:rPr>
              <a:t> bala; hace </a:t>
            </a:r>
            <a:r>
              <a:rPr lang="es-ES" sz="1000" b="1" kern="1200" dirty="0" err="1" smtClean="0">
                <a:solidFill>
                  <a:schemeClr val="tx1"/>
                </a:solidFill>
                <a:effectLst/>
                <a:latin typeface="+mn-lt"/>
                <a:ea typeface="+mn-ea"/>
                <a:cs typeface="+mn-cs"/>
              </a:rPr>
              <a:t>bee</a:t>
            </a:r>
            <a:r>
              <a:rPr lang="es-ES" sz="1000" b="1" kern="1200" dirty="0" smtClean="0">
                <a:solidFill>
                  <a:schemeClr val="tx1"/>
                </a:solidFill>
                <a:effectLst/>
                <a:latin typeface="+mn-lt"/>
                <a:ea typeface="+mn-ea"/>
                <a:cs typeface="+mn-cs"/>
              </a:rPr>
              <a:t> </a:t>
            </a:r>
            <a:r>
              <a:rPr lang="es-ES" sz="1000" b="1" kern="1200" dirty="0" err="1" smtClean="0">
                <a:solidFill>
                  <a:schemeClr val="tx1"/>
                </a:solidFill>
                <a:effectLst/>
                <a:latin typeface="+mn-lt"/>
                <a:ea typeface="+mn-ea"/>
                <a:cs typeface="+mn-cs"/>
              </a:rPr>
              <a:t>bee</a:t>
            </a:r>
            <a:r>
              <a:rPr lang="es-ES" sz="1000" kern="1200" dirty="0" smtClean="0">
                <a:solidFill>
                  <a:schemeClr val="tx1"/>
                </a:solidFill>
                <a:effectLst/>
                <a:latin typeface="+mn-lt"/>
                <a:ea typeface="+mn-ea"/>
                <a:cs typeface="+mn-cs"/>
              </a:rPr>
              <a:t>. </a:t>
            </a:r>
            <a:endParaRPr lang="es-MX" sz="1000" kern="1200" dirty="0" smtClean="0">
              <a:solidFill>
                <a:schemeClr val="tx1"/>
              </a:solidFill>
              <a:effectLst/>
              <a:latin typeface="+mn-lt"/>
              <a:ea typeface="+mn-ea"/>
              <a:cs typeface="+mn-cs"/>
            </a:endParaRPr>
          </a:p>
          <a:p>
            <a:r>
              <a:rPr lang="es-ES" sz="1000" kern="1200" dirty="0" smtClean="0">
                <a:solidFill>
                  <a:schemeClr val="tx1"/>
                </a:solidFill>
                <a:effectLst/>
                <a:latin typeface="+mn-lt"/>
                <a:ea typeface="+mn-ea"/>
                <a:cs typeface="+mn-cs"/>
              </a:rPr>
              <a:t>La </a:t>
            </a:r>
            <a:r>
              <a:rPr lang="es-ES" sz="1000" u="none" strike="noStrike" kern="1200" dirty="0" smtClean="0">
                <a:solidFill>
                  <a:schemeClr val="tx1"/>
                </a:solidFill>
                <a:effectLst/>
                <a:latin typeface="+mn-lt"/>
                <a:ea typeface="+mn-ea"/>
                <a:cs typeface="+mn-cs"/>
                <a:hlinkClick r:id="rId13"/>
              </a:rPr>
              <a:t>gallina</a:t>
            </a:r>
            <a:r>
              <a:rPr lang="es-ES" sz="1000" kern="1200" dirty="0" smtClean="0">
                <a:solidFill>
                  <a:schemeClr val="tx1"/>
                </a:solidFill>
                <a:effectLst/>
                <a:latin typeface="+mn-lt"/>
                <a:ea typeface="+mn-ea"/>
                <a:cs typeface="+mn-cs"/>
              </a:rPr>
              <a:t> cacarea; hace </a:t>
            </a:r>
            <a:r>
              <a:rPr lang="es-ES" sz="1000" b="1" kern="1200" dirty="0" err="1" smtClean="0">
                <a:solidFill>
                  <a:schemeClr val="tx1"/>
                </a:solidFill>
                <a:effectLst/>
                <a:latin typeface="+mn-lt"/>
                <a:ea typeface="+mn-ea"/>
                <a:cs typeface="+mn-cs"/>
              </a:rPr>
              <a:t>coc</a:t>
            </a:r>
            <a:r>
              <a:rPr lang="es-ES" sz="1000" b="1" kern="1200" dirty="0" smtClean="0">
                <a:solidFill>
                  <a:schemeClr val="tx1"/>
                </a:solidFill>
                <a:effectLst/>
                <a:latin typeface="+mn-lt"/>
                <a:ea typeface="+mn-ea"/>
                <a:cs typeface="+mn-cs"/>
              </a:rPr>
              <a:t> </a:t>
            </a:r>
            <a:r>
              <a:rPr lang="es-ES" sz="1000" b="1" kern="1200" dirty="0" err="1" smtClean="0">
                <a:solidFill>
                  <a:schemeClr val="tx1"/>
                </a:solidFill>
                <a:effectLst/>
                <a:latin typeface="+mn-lt"/>
                <a:ea typeface="+mn-ea"/>
                <a:cs typeface="+mn-cs"/>
              </a:rPr>
              <a:t>co</a:t>
            </a:r>
            <a:r>
              <a:rPr lang="es-ES" sz="1000" b="1" kern="1200" dirty="0" smtClean="0">
                <a:solidFill>
                  <a:schemeClr val="tx1"/>
                </a:solidFill>
                <a:effectLst/>
                <a:latin typeface="+mn-lt"/>
                <a:ea typeface="+mn-ea"/>
                <a:cs typeface="+mn-cs"/>
              </a:rPr>
              <a:t> </a:t>
            </a:r>
            <a:r>
              <a:rPr lang="es-ES" sz="1000" b="1" kern="1200" dirty="0" err="1" smtClean="0">
                <a:solidFill>
                  <a:schemeClr val="tx1"/>
                </a:solidFill>
                <a:effectLst/>
                <a:latin typeface="+mn-lt"/>
                <a:ea typeface="+mn-ea"/>
                <a:cs typeface="+mn-cs"/>
              </a:rPr>
              <a:t>co</a:t>
            </a:r>
            <a:r>
              <a:rPr lang="es-ES" sz="1000" b="1" kern="1200" dirty="0" smtClean="0">
                <a:solidFill>
                  <a:schemeClr val="tx1"/>
                </a:solidFill>
                <a:effectLst/>
                <a:latin typeface="+mn-lt"/>
                <a:ea typeface="+mn-ea"/>
                <a:cs typeface="+mn-cs"/>
              </a:rPr>
              <a:t> </a:t>
            </a:r>
            <a:r>
              <a:rPr lang="es-ES" sz="1000" b="1" kern="1200" dirty="0" err="1" smtClean="0">
                <a:solidFill>
                  <a:schemeClr val="tx1"/>
                </a:solidFill>
                <a:effectLst/>
                <a:latin typeface="+mn-lt"/>
                <a:ea typeface="+mn-ea"/>
                <a:cs typeface="+mn-cs"/>
              </a:rPr>
              <a:t>coc</a:t>
            </a:r>
            <a:r>
              <a:rPr lang="es-ES" sz="1000" kern="1200" dirty="0" smtClean="0">
                <a:solidFill>
                  <a:schemeClr val="tx1"/>
                </a:solidFill>
                <a:effectLst/>
                <a:latin typeface="+mn-lt"/>
                <a:ea typeface="+mn-ea"/>
                <a:cs typeface="+mn-cs"/>
              </a:rPr>
              <a:t>. </a:t>
            </a:r>
            <a:endParaRPr lang="es-MX" sz="1000" kern="1200" dirty="0" smtClean="0">
              <a:solidFill>
                <a:schemeClr val="tx1"/>
              </a:solidFill>
              <a:effectLst/>
              <a:latin typeface="+mn-lt"/>
              <a:ea typeface="+mn-ea"/>
              <a:cs typeface="+mn-cs"/>
            </a:endParaRPr>
          </a:p>
          <a:p>
            <a:r>
              <a:rPr lang="es-ES" sz="1000" kern="1200" dirty="0" smtClean="0">
                <a:solidFill>
                  <a:schemeClr val="tx1"/>
                </a:solidFill>
                <a:effectLst/>
                <a:latin typeface="+mn-lt"/>
                <a:ea typeface="+mn-ea"/>
                <a:cs typeface="+mn-cs"/>
              </a:rPr>
              <a:t>El </a:t>
            </a:r>
            <a:r>
              <a:rPr lang="es-ES" sz="1000" u="none" strike="noStrike" kern="1200" dirty="0" smtClean="0">
                <a:solidFill>
                  <a:schemeClr val="tx1"/>
                </a:solidFill>
                <a:effectLst/>
                <a:latin typeface="+mn-lt"/>
                <a:ea typeface="+mn-ea"/>
                <a:cs typeface="+mn-cs"/>
                <a:hlinkClick r:id="rId14"/>
              </a:rPr>
              <a:t>caballo</a:t>
            </a:r>
            <a:r>
              <a:rPr lang="es-ES" sz="1000" kern="1200" dirty="0" smtClean="0">
                <a:solidFill>
                  <a:schemeClr val="tx1"/>
                </a:solidFill>
                <a:effectLst/>
                <a:latin typeface="+mn-lt"/>
                <a:ea typeface="+mn-ea"/>
                <a:cs typeface="+mn-cs"/>
              </a:rPr>
              <a:t> relincha; hace </a:t>
            </a:r>
            <a:r>
              <a:rPr lang="es-ES" sz="1000" b="1" kern="1200" dirty="0" err="1" smtClean="0">
                <a:solidFill>
                  <a:schemeClr val="tx1"/>
                </a:solidFill>
                <a:effectLst/>
                <a:latin typeface="+mn-lt"/>
                <a:ea typeface="+mn-ea"/>
                <a:cs typeface="+mn-cs"/>
              </a:rPr>
              <a:t>híiiiiiiiii</a:t>
            </a:r>
            <a:r>
              <a:rPr lang="es-ES" sz="1000" kern="1200" dirty="0" smtClean="0">
                <a:solidFill>
                  <a:schemeClr val="tx1"/>
                </a:solidFill>
                <a:effectLst/>
                <a:latin typeface="+mn-lt"/>
                <a:ea typeface="+mn-ea"/>
                <a:cs typeface="+mn-cs"/>
              </a:rPr>
              <a:t>. </a:t>
            </a:r>
            <a:endParaRPr lang="es-MX" sz="1000" kern="1200" dirty="0" smtClean="0">
              <a:solidFill>
                <a:schemeClr val="tx1"/>
              </a:solidFill>
              <a:effectLst/>
              <a:latin typeface="+mn-lt"/>
              <a:ea typeface="+mn-ea"/>
              <a:cs typeface="+mn-cs"/>
            </a:endParaRPr>
          </a:p>
          <a:p>
            <a:r>
              <a:rPr lang="es-ES" sz="1000" kern="1200" dirty="0" smtClean="0">
                <a:solidFill>
                  <a:schemeClr val="tx1"/>
                </a:solidFill>
                <a:effectLst/>
                <a:latin typeface="+mn-lt"/>
                <a:ea typeface="+mn-ea"/>
                <a:cs typeface="+mn-cs"/>
              </a:rPr>
              <a:t>El </a:t>
            </a:r>
            <a:r>
              <a:rPr lang="es-ES" sz="1000" u="none" strike="noStrike" kern="1200" dirty="0" smtClean="0">
                <a:solidFill>
                  <a:schemeClr val="tx1"/>
                </a:solidFill>
                <a:effectLst/>
                <a:latin typeface="+mn-lt"/>
                <a:ea typeface="+mn-ea"/>
                <a:cs typeface="+mn-cs"/>
                <a:hlinkClick r:id="rId15"/>
              </a:rPr>
              <a:t>búho</a:t>
            </a:r>
            <a:r>
              <a:rPr lang="es-ES" sz="1000" kern="1200" dirty="0" smtClean="0">
                <a:solidFill>
                  <a:schemeClr val="tx1"/>
                </a:solidFill>
                <a:effectLst/>
                <a:latin typeface="+mn-lt"/>
                <a:ea typeface="+mn-ea"/>
                <a:cs typeface="+mn-cs"/>
              </a:rPr>
              <a:t> hace </a:t>
            </a:r>
            <a:r>
              <a:rPr lang="es-ES" sz="1000" b="1" kern="1200" dirty="0" err="1" smtClean="0">
                <a:solidFill>
                  <a:schemeClr val="tx1"/>
                </a:solidFill>
                <a:effectLst/>
                <a:latin typeface="+mn-lt"/>
                <a:ea typeface="+mn-ea"/>
                <a:cs typeface="+mn-cs"/>
              </a:rPr>
              <a:t>uu</a:t>
            </a:r>
            <a:r>
              <a:rPr lang="es-ES" sz="1000" b="1" kern="1200" dirty="0" smtClean="0">
                <a:solidFill>
                  <a:schemeClr val="tx1"/>
                </a:solidFill>
                <a:effectLst/>
                <a:latin typeface="+mn-lt"/>
                <a:ea typeface="+mn-ea"/>
                <a:cs typeface="+mn-cs"/>
              </a:rPr>
              <a:t> </a:t>
            </a:r>
            <a:r>
              <a:rPr lang="es-ES" sz="1000" b="1" kern="1200" dirty="0" err="1" smtClean="0">
                <a:solidFill>
                  <a:schemeClr val="tx1"/>
                </a:solidFill>
                <a:effectLst/>
                <a:latin typeface="+mn-lt"/>
                <a:ea typeface="+mn-ea"/>
                <a:cs typeface="+mn-cs"/>
              </a:rPr>
              <a:t>uu</a:t>
            </a:r>
            <a:r>
              <a:rPr lang="es-ES" sz="1000" kern="1200" dirty="0" smtClean="0">
                <a:solidFill>
                  <a:schemeClr val="tx1"/>
                </a:solidFill>
                <a:effectLst/>
                <a:latin typeface="+mn-lt"/>
                <a:ea typeface="+mn-ea"/>
                <a:cs typeface="+mn-cs"/>
              </a:rPr>
              <a:t>. </a:t>
            </a:r>
            <a:endParaRPr lang="es-MX" sz="1000" kern="1200" dirty="0" smtClean="0">
              <a:solidFill>
                <a:schemeClr val="tx1"/>
              </a:solidFill>
              <a:effectLst/>
              <a:latin typeface="+mn-lt"/>
              <a:ea typeface="+mn-ea"/>
              <a:cs typeface="+mn-cs"/>
            </a:endParaRPr>
          </a:p>
          <a:p>
            <a:r>
              <a:rPr lang="es-ES" sz="1000" kern="1200" dirty="0" smtClean="0">
                <a:solidFill>
                  <a:schemeClr val="tx1"/>
                </a:solidFill>
                <a:effectLst/>
                <a:latin typeface="+mn-lt"/>
                <a:ea typeface="+mn-ea"/>
                <a:cs typeface="+mn-cs"/>
              </a:rPr>
              <a:t>El </a:t>
            </a:r>
            <a:r>
              <a:rPr lang="es-ES" sz="1000" u="none" strike="noStrike" kern="1200" dirty="0" smtClean="0">
                <a:solidFill>
                  <a:schemeClr val="tx1"/>
                </a:solidFill>
                <a:effectLst/>
                <a:latin typeface="+mn-lt"/>
                <a:ea typeface="+mn-ea"/>
                <a:cs typeface="+mn-cs"/>
                <a:hlinkClick r:id="rId16"/>
              </a:rPr>
              <a:t>cerdo</a:t>
            </a:r>
            <a:r>
              <a:rPr lang="es-ES" sz="1000" kern="1200" dirty="0" smtClean="0">
                <a:solidFill>
                  <a:schemeClr val="tx1"/>
                </a:solidFill>
                <a:effectLst/>
                <a:latin typeface="+mn-lt"/>
                <a:ea typeface="+mn-ea"/>
                <a:cs typeface="+mn-cs"/>
              </a:rPr>
              <a:t> hace </a:t>
            </a:r>
            <a:r>
              <a:rPr lang="es-ES" sz="1000" b="1" kern="1200" dirty="0" err="1" smtClean="0">
                <a:solidFill>
                  <a:schemeClr val="tx1"/>
                </a:solidFill>
                <a:effectLst/>
                <a:latin typeface="+mn-lt"/>
                <a:ea typeface="+mn-ea"/>
                <a:cs typeface="+mn-cs"/>
              </a:rPr>
              <a:t>oink-oink</a:t>
            </a:r>
            <a:r>
              <a:rPr lang="es-ES" sz="1000" kern="1200" dirty="0" smtClean="0">
                <a:solidFill>
                  <a:schemeClr val="tx1"/>
                </a:solidFill>
                <a:effectLst/>
                <a:latin typeface="+mn-lt"/>
                <a:ea typeface="+mn-ea"/>
                <a:cs typeface="+mn-cs"/>
              </a:rPr>
              <a:t>. </a:t>
            </a:r>
            <a:endParaRPr lang="es-MX" sz="1000" kern="1200" dirty="0" smtClean="0">
              <a:solidFill>
                <a:schemeClr val="tx1"/>
              </a:solidFill>
              <a:effectLst/>
              <a:latin typeface="+mn-lt"/>
              <a:ea typeface="+mn-ea"/>
              <a:cs typeface="+mn-cs"/>
            </a:endParaRPr>
          </a:p>
          <a:p>
            <a:r>
              <a:rPr lang="es-ES" sz="1000" kern="1200" dirty="0" smtClean="0">
                <a:solidFill>
                  <a:schemeClr val="tx1"/>
                </a:solidFill>
                <a:effectLst/>
                <a:latin typeface="+mn-lt"/>
                <a:ea typeface="+mn-ea"/>
                <a:cs typeface="+mn-cs"/>
              </a:rPr>
              <a:t>El </a:t>
            </a:r>
            <a:r>
              <a:rPr lang="es-ES" sz="1000" u="none" strike="noStrike" kern="1200" dirty="0" smtClean="0">
                <a:solidFill>
                  <a:schemeClr val="tx1"/>
                </a:solidFill>
                <a:effectLst/>
                <a:latin typeface="+mn-lt"/>
                <a:ea typeface="+mn-ea"/>
                <a:cs typeface="+mn-cs"/>
                <a:hlinkClick r:id="rId17"/>
              </a:rPr>
              <a:t>gallo</a:t>
            </a:r>
            <a:r>
              <a:rPr lang="es-ES" sz="1000" kern="1200" dirty="0" smtClean="0">
                <a:solidFill>
                  <a:schemeClr val="tx1"/>
                </a:solidFill>
                <a:effectLst/>
                <a:latin typeface="+mn-lt"/>
                <a:ea typeface="+mn-ea"/>
                <a:cs typeface="+mn-cs"/>
              </a:rPr>
              <a:t> canta; hace </a:t>
            </a:r>
            <a:r>
              <a:rPr lang="es-ES" sz="1000" b="1" kern="1200" dirty="0" err="1" smtClean="0">
                <a:solidFill>
                  <a:schemeClr val="tx1"/>
                </a:solidFill>
                <a:effectLst/>
                <a:latin typeface="+mn-lt"/>
                <a:ea typeface="+mn-ea"/>
                <a:cs typeface="+mn-cs"/>
              </a:rPr>
              <a:t>kikirikí</a:t>
            </a:r>
            <a:r>
              <a:rPr lang="es-ES" sz="1000" kern="1200" dirty="0" smtClean="0">
                <a:solidFill>
                  <a:schemeClr val="tx1"/>
                </a:solidFill>
                <a:effectLst/>
                <a:latin typeface="+mn-lt"/>
                <a:ea typeface="+mn-ea"/>
                <a:cs typeface="+mn-cs"/>
              </a:rPr>
              <a:t>. </a:t>
            </a:r>
            <a:endParaRPr lang="es-MX" sz="1000" kern="1200" dirty="0" smtClean="0">
              <a:solidFill>
                <a:schemeClr val="tx1"/>
              </a:solidFill>
              <a:effectLst/>
              <a:latin typeface="+mn-lt"/>
              <a:ea typeface="+mn-ea"/>
              <a:cs typeface="+mn-cs"/>
            </a:endParaRPr>
          </a:p>
          <a:p>
            <a:r>
              <a:rPr lang="es-ES" sz="1000" kern="1200" dirty="0" smtClean="0">
                <a:solidFill>
                  <a:schemeClr val="tx1"/>
                </a:solidFill>
                <a:effectLst/>
                <a:latin typeface="+mn-lt"/>
                <a:ea typeface="+mn-ea"/>
                <a:cs typeface="+mn-cs"/>
              </a:rPr>
              <a:t>Las </a:t>
            </a:r>
            <a:r>
              <a:rPr lang="es-ES" sz="1000" u="none" strike="noStrike" kern="1200" dirty="0" smtClean="0">
                <a:solidFill>
                  <a:schemeClr val="tx1"/>
                </a:solidFill>
                <a:effectLst/>
                <a:latin typeface="+mn-lt"/>
                <a:ea typeface="+mn-ea"/>
                <a:cs typeface="+mn-cs"/>
                <a:hlinkClick r:id="rId18"/>
              </a:rPr>
              <a:t>ovejas</a:t>
            </a:r>
            <a:r>
              <a:rPr lang="es-ES" sz="1000" kern="1200" dirty="0" smtClean="0">
                <a:solidFill>
                  <a:schemeClr val="tx1"/>
                </a:solidFill>
                <a:effectLst/>
                <a:latin typeface="+mn-lt"/>
                <a:ea typeface="+mn-ea"/>
                <a:cs typeface="+mn-cs"/>
              </a:rPr>
              <a:t> balan; hacen </a:t>
            </a:r>
            <a:r>
              <a:rPr lang="es-ES" sz="1000" b="1" kern="1200" dirty="0" err="1" smtClean="0">
                <a:solidFill>
                  <a:schemeClr val="tx1"/>
                </a:solidFill>
                <a:effectLst/>
                <a:latin typeface="+mn-lt"/>
                <a:ea typeface="+mn-ea"/>
                <a:cs typeface="+mn-cs"/>
              </a:rPr>
              <a:t>bee</a:t>
            </a:r>
            <a:r>
              <a:rPr lang="es-ES" sz="1000" kern="1200" dirty="0" smtClean="0">
                <a:solidFill>
                  <a:schemeClr val="tx1"/>
                </a:solidFill>
                <a:effectLst/>
                <a:latin typeface="+mn-lt"/>
                <a:ea typeface="+mn-ea"/>
                <a:cs typeface="+mn-cs"/>
              </a:rPr>
              <a:t>. </a:t>
            </a:r>
            <a:endParaRPr lang="es-MX" sz="1000" kern="1200" dirty="0" smtClean="0">
              <a:solidFill>
                <a:schemeClr val="tx1"/>
              </a:solidFill>
              <a:effectLst/>
              <a:latin typeface="+mn-lt"/>
              <a:ea typeface="+mn-ea"/>
              <a:cs typeface="+mn-cs"/>
            </a:endParaRPr>
          </a:p>
          <a:p>
            <a:r>
              <a:rPr lang="en-US" sz="1000" kern="1200" dirty="0" smtClean="0">
                <a:solidFill>
                  <a:schemeClr val="tx1"/>
                </a:solidFill>
                <a:effectLst/>
                <a:latin typeface="+mn-lt"/>
                <a:ea typeface="+mn-ea"/>
                <a:cs typeface="+mn-cs"/>
              </a:rPr>
              <a:t>El </a:t>
            </a:r>
            <a:r>
              <a:rPr lang="en-US" sz="1000" u="none" strike="noStrike" kern="1200" dirty="0" err="1" smtClean="0">
                <a:solidFill>
                  <a:schemeClr val="tx1"/>
                </a:solidFill>
                <a:effectLst/>
                <a:latin typeface="+mn-lt"/>
                <a:ea typeface="+mn-ea"/>
                <a:cs typeface="+mn-cs"/>
                <a:hlinkClick r:id="rId19"/>
              </a:rPr>
              <a:t>tigre</a:t>
            </a:r>
            <a:r>
              <a:rPr lang="en-US" sz="1000" kern="1200" dirty="0" smtClean="0">
                <a:solidFill>
                  <a:schemeClr val="tx1"/>
                </a:solidFill>
                <a:effectLst/>
                <a:latin typeface="+mn-lt"/>
                <a:ea typeface="+mn-ea"/>
                <a:cs typeface="+mn-cs"/>
              </a:rPr>
              <a:t> </a:t>
            </a:r>
            <a:r>
              <a:rPr lang="en-US" sz="1000" kern="1200" dirty="0" err="1" smtClean="0">
                <a:solidFill>
                  <a:schemeClr val="tx1"/>
                </a:solidFill>
                <a:effectLst/>
                <a:latin typeface="+mn-lt"/>
                <a:ea typeface="+mn-ea"/>
                <a:cs typeface="+mn-cs"/>
              </a:rPr>
              <a:t>ruge</a:t>
            </a:r>
            <a:r>
              <a:rPr lang="en-US" sz="1000" kern="1200" dirty="0" smtClean="0">
                <a:solidFill>
                  <a:schemeClr val="tx1"/>
                </a:solidFill>
                <a:effectLst/>
                <a:latin typeface="+mn-lt"/>
                <a:ea typeface="+mn-ea"/>
                <a:cs typeface="+mn-cs"/>
              </a:rPr>
              <a:t>: </a:t>
            </a:r>
            <a:r>
              <a:rPr lang="en-US" sz="1000" b="1" kern="1200" dirty="0" err="1" smtClean="0">
                <a:solidFill>
                  <a:schemeClr val="tx1"/>
                </a:solidFill>
                <a:effectLst/>
                <a:latin typeface="+mn-lt"/>
                <a:ea typeface="+mn-ea"/>
                <a:cs typeface="+mn-cs"/>
              </a:rPr>
              <a:t>grgrgrgr</a:t>
            </a:r>
            <a:r>
              <a:rPr lang="en-US" sz="1000" kern="1200" dirty="0" smtClean="0">
                <a:solidFill>
                  <a:schemeClr val="tx1"/>
                </a:solidFill>
                <a:effectLst/>
                <a:latin typeface="+mn-lt"/>
                <a:ea typeface="+mn-ea"/>
                <a:cs typeface="+mn-cs"/>
              </a:rPr>
              <a:t>. </a:t>
            </a:r>
            <a:endParaRPr lang="es-MX" sz="1000" kern="1200" dirty="0" smtClean="0">
              <a:solidFill>
                <a:schemeClr val="tx1"/>
              </a:solidFill>
              <a:effectLst/>
              <a:latin typeface="+mn-lt"/>
              <a:ea typeface="+mn-ea"/>
              <a:cs typeface="+mn-cs"/>
            </a:endParaRPr>
          </a:p>
          <a:p>
            <a:endParaRPr lang="es-MX" dirty="0"/>
          </a:p>
        </p:txBody>
      </p:sp>
      <p:sp>
        <p:nvSpPr>
          <p:cNvPr id="4" name="Marcador de número de diapositiva 3"/>
          <p:cNvSpPr>
            <a:spLocks noGrp="1"/>
          </p:cNvSpPr>
          <p:nvPr>
            <p:ph type="sldNum" sz="quarter" idx="10"/>
          </p:nvPr>
        </p:nvSpPr>
        <p:spPr/>
        <p:txBody>
          <a:bodyPr/>
          <a:lstStyle/>
          <a:p>
            <a:fld id="{926244B1-76FE-46DD-B3D0-DDF25EE35065}" type="slidenum">
              <a:rPr lang="es-MX" smtClean="0"/>
              <a:t>9</a:t>
            </a:fld>
            <a:endParaRPr lang="es-MX"/>
          </a:p>
        </p:txBody>
      </p:sp>
    </p:spTree>
    <p:extLst>
      <p:ext uri="{BB962C8B-B14F-4D97-AF65-F5344CB8AC3E}">
        <p14:creationId xmlns:p14="http://schemas.microsoft.com/office/powerpoint/2010/main" val="286682743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sz="1000" baseline="0" dirty="0" smtClean="0"/>
              <a:t>(Onomatopeyas recolectadas de la página: http://www.georgetown.edu/faculty/ballc/animals/kbee_small.gif).</a:t>
            </a:r>
          </a:p>
          <a:p>
            <a:r>
              <a:rPr lang="es-MX" sz="1000" b="1" kern="1200" baseline="0" dirty="0" smtClean="0">
                <a:solidFill>
                  <a:schemeClr val="tx1"/>
                </a:solidFill>
                <a:effectLst/>
                <a:latin typeface="+mn-lt"/>
                <a:ea typeface="+mn-ea"/>
                <a:cs typeface="+mn-cs"/>
              </a:rPr>
              <a:t>Aparte de ser un ejercicio entretenido y de reto para los estudiantes, sirve para señalar que aunque se trate de la misma lengua, en este caso el inglés, las onomatopeyas pueden variar de acuerdo a la región o país en que se habla, y aquí se muestran tres ejemplos (</a:t>
            </a:r>
            <a:r>
              <a:rPr lang="es-MX" sz="1000" b="1" kern="1200" baseline="0" dirty="0" err="1" smtClean="0">
                <a:solidFill>
                  <a:schemeClr val="tx1"/>
                </a:solidFill>
                <a:effectLst/>
                <a:latin typeface="+mn-lt"/>
                <a:ea typeface="+mn-ea"/>
                <a:cs typeface="+mn-cs"/>
              </a:rPr>
              <a:t>chicks</a:t>
            </a:r>
            <a:r>
              <a:rPr lang="es-MX" sz="1000" b="1" kern="1200" baseline="0" dirty="0" smtClean="0">
                <a:solidFill>
                  <a:schemeClr val="tx1"/>
                </a:solidFill>
                <a:effectLst/>
                <a:latin typeface="+mn-lt"/>
                <a:ea typeface="+mn-ea"/>
                <a:cs typeface="+mn-cs"/>
              </a:rPr>
              <a:t>, </a:t>
            </a:r>
            <a:r>
              <a:rPr lang="es-MX" sz="1000" b="1" kern="1200" baseline="0" dirty="0" err="1" smtClean="0">
                <a:solidFill>
                  <a:schemeClr val="tx1"/>
                </a:solidFill>
                <a:effectLst/>
                <a:latin typeface="+mn-lt"/>
                <a:ea typeface="+mn-ea"/>
                <a:cs typeface="+mn-cs"/>
              </a:rPr>
              <a:t>frogs</a:t>
            </a:r>
            <a:r>
              <a:rPr lang="es-MX" sz="1000" b="1" kern="1200" baseline="0" dirty="0" smtClean="0">
                <a:solidFill>
                  <a:schemeClr val="tx1"/>
                </a:solidFill>
                <a:effectLst/>
                <a:latin typeface="+mn-lt"/>
                <a:ea typeface="+mn-ea"/>
                <a:cs typeface="+mn-cs"/>
              </a:rPr>
              <a:t>, </a:t>
            </a:r>
            <a:r>
              <a:rPr lang="es-MX" sz="1000" b="1" kern="1200" baseline="0" dirty="0" err="1" smtClean="0">
                <a:solidFill>
                  <a:schemeClr val="tx1"/>
                </a:solidFill>
                <a:effectLst/>
                <a:latin typeface="+mn-lt"/>
                <a:ea typeface="+mn-ea"/>
                <a:cs typeface="+mn-cs"/>
              </a:rPr>
              <a:t>owls</a:t>
            </a:r>
            <a:r>
              <a:rPr lang="es-MX" sz="1000" b="1" kern="1200" baseline="0" dirty="0" smtClean="0">
                <a:solidFill>
                  <a:schemeClr val="tx1"/>
                </a:solidFill>
                <a:effectLst/>
                <a:latin typeface="+mn-lt"/>
                <a:ea typeface="+mn-ea"/>
                <a:cs typeface="+mn-cs"/>
              </a:rPr>
              <a:t>).</a:t>
            </a:r>
            <a:endParaRPr lang="es-MX" sz="1000" b="1" kern="1200" dirty="0" smtClean="0">
              <a:solidFill>
                <a:schemeClr val="tx1"/>
              </a:solidFill>
              <a:effectLst/>
              <a:latin typeface="+mn-lt"/>
              <a:ea typeface="+mn-ea"/>
              <a:cs typeface="+mn-cs"/>
            </a:endParaRPr>
          </a:p>
          <a:p>
            <a:r>
              <a:rPr lang="es-MX" sz="1000" b="1" u="none" kern="1200" dirty="0" smtClean="0">
                <a:solidFill>
                  <a:schemeClr val="tx1"/>
                </a:solidFill>
                <a:effectLst/>
                <a:latin typeface="+mn-lt"/>
                <a:ea typeface="+mn-ea"/>
                <a:cs typeface="+mn-cs"/>
                <a:hlinkClick r:id="rId3"/>
              </a:rPr>
              <a:t>USA</a:t>
            </a:r>
          </a:p>
          <a:p>
            <a:r>
              <a:rPr lang="es-MX" sz="1000" u="sng" kern="1200" dirty="0" err="1" smtClean="0">
                <a:solidFill>
                  <a:schemeClr val="tx1"/>
                </a:solidFill>
                <a:effectLst/>
                <a:latin typeface="+mn-lt"/>
                <a:ea typeface="+mn-ea"/>
                <a:cs typeface="+mn-cs"/>
                <a:hlinkClick r:id="rId3"/>
              </a:rPr>
              <a:t>Bees</a:t>
            </a:r>
            <a:r>
              <a:rPr lang="es-MX" sz="1000" kern="1200" dirty="0" smtClean="0">
                <a:solidFill>
                  <a:schemeClr val="tx1"/>
                </a:solidFill>
                <a:effectLst/>
                <a:latin typeface="+mn-lt"/>
                <a:ea typeface="+mn-ea"/>
                <a:cs typeface="+mn-cs"/>
              </a:rPr>
              <a:t> </a:t>
            </a:r>
            <a:r>
              <a:rPr lang="es-MX" sz="1000" kern="1200" dirty="0" err="1" smtClean="0">
                <a:solidFill>
                  <a:schemeClr val="tx1"/>
                </a:solidFill>
                <a:effectLst/>
                <a:latin typeface="+mn-lt"/>
                <a:ea typeface="+mn-ea"/>
                <a:cs typeface="+mn-cs"/>
              </a:rPr>
              <a:t>buzz</a:t>
            </a:r>
            <a:r>
              <a:rPr lang="es-MX" sz="1000" kern="1200" dirty="0" smtClean="0">
                <a:solidFill>
                  <a:schemeClr val="tx1"/>
                </a:solidFill>
                <a:effectLst/>
                <a:latin typeface="+mn-lt"/>
                <a:ea typeface="+mn-ea"/>
                <a:cs typeface="+mn-cs"/>
              </a:rPr>
              <a:t>; </a:t>
            </a:r>
            <a:r>
              <a:rPr lang="es-MX" sz="1000" kern="1200" dirty="0" err="1" smtClean="0">
                <a:solidFill>
                  <a:schemeClr val="tx1"/>
                </a:solidFill>
                <a:effectLst/>
                <a:latin typeface="+mn-lt"/>
                <a:ea typeface="+mn-ea"/>
                <a:cs typeface="+mn-cs"/>
              </a:rPr>
              <a:t>they</a:t>
            </a:r>
            <a:r>
              <a:rPr lang="es-MX" sz="1000" kern="1200" dirty="0" smtClean="0">
                <a:solidFill>
                  <a:schemeClr val="tx1"/>
                </a:solidFill>
                <a:effectLst/>
                <a:latin typeface="+mn-lt"/>
                <a:ea typeface="+mn-ea"/>
                <a:cs typeface="+mn-cs"/>
              </a:rPr>
              <a:t> </a:t>
            </a:r>
            <a:r>
              <a:rPr lang="es-MX" sz="1000" kern="1200" dirty="0" err="1" smtClean="0">
                <a:solidFill>
                  <a:schemeClr val="tx1"/>
                </a:solidFill>
                <a:effectLst/>
                <a:latin typeface="+mn-lt"/>
                <a:ea typeface="+mn-ea"/>
                <a:cs typeface="+mn-cs"/>
              </a:rPr>
              <a:t>go</a:t>
            </a:r>
            <a:r>
              <a:rPr lang="es-MX" sz="1000" kern="1200" dirty="0" smtClean="0">
                <a:solidFill>
                  <a:schemeClr val="tx1"/>
                </a:solidFill>
                <a:effectLst/>
                <a:latin typeface="+mn-lt"/>
                <a:ea typeface="+mn-ea"/>
                <a:cs typeface="+mn-cs"/>
              </a:rPr>
              <a:t> </a:t>
            </a:r>
            <a:r>
              <a:rPr lang="es-MX" sz="1000" b="1" kern="1200" dirty="0" err="1" smtClean="0">
                <a:solidFill>
                  <a:schemeClr val="tx1"/>
                </a:solidFill>
                <a:effectLst/>
                <a:latin typeface="+mn-lt"/>
                <a:ea typeface="+mn-ea"/>
                <a:cs typeface="+mn-cs"/>
              </a:rPr>
              <a:t>bzzz</a:t>
            </a:r>
            <a:r>
              <a:rPr lang="es-MX" sz="1000" kern="1200" dirty="0" smtClean="0">
                <a:solidFill>
                  <a:schemeClr val="tx1"/>
                </a:solidFill>
                <a:effectLst/>
                <a:latin typeface="+mn-lt"/>
                <a:ea typeface="+mn-ea"/>
                <a:cs typeface="+mn-cs"/>
              </a:rPr>
              <a:t>. </a:t>
            </a:r>
          </a:p>
          <a:p>
            <a:r>
              <a:rPr lang="es-MX" sz="1000" u="sng" kern="1200" dirty="0" err="1" smtClean="0">
                <a:solidFill>
                  <a:schemeClr val="tx1"/>
                </a:solidFill>
                <a:effectLst/>
                <a:latin typeface="+mn-lt"/>
                <a:ea typeface="+mn-ea"/>
                <a:cs typeface="+mn-cs"/>
                <a:hlinkClick r:id="rId4"/>
              </a:rPr>
              <a:t>Birds</a:t>
            </a:r>
            <a:r>
              <a:rPr lang="es-MX" sz="1000" kern="1200" dirty="0" smtClean="0">
                <a:solidFill>
                  <a:schemeClr val="tx1"/>
                </a:solidFill>
                <a:effectLst/>
                <a:latin typeface="+mn-lt"/>
                <a:ea typeface="+mn-ea"/>
                <a:cs typeface="+mn-cs"/>
              </a:rPr>
              <a:t> </a:t>
            </a:r>
            <a:r>
              <a:rPr lang="es-MX" sz="1000" kern="1200" dirty="0" err="1" smtClean="0">
                <a:solidFill>
                  <a:schemeClr val="tx1"/>
                </a:solidFill>
                <a:effectLst/>
                <a:latin typeface="+mn-lt"/>
                <a:ea typeface="+mn-ea"/>
                <a:cs typeface="+mn-cs"/>
              </a:rPr>
              <a:t>chirp</a:t>
            </a:r>
            <a:r>
              <a:rPr lang="es-MX" sz="1000" kern="1200" dirty="0" smtClean="0">
                <a:solidFill>
                  <a:schemeClr val="tx1"/>
                </a:solidFill>
                <a:effectLst/>
                <a:latin typeface="+mn-lt"/>
                <a:ea typeface="+mn-ea"/>
                <a:cs typeface="+mn-cs"/>
              </a:rPr>
              <a:t>; </a:t>
            </a:r>
            <a:r>
              <a:rPr lang="es-MX" sz="1000" kern="1200" dirty="0" err="1" smtClean="0">
                <a:solidFill>
                  <a:schemeClr val="tx1"/>
                </a:solidFill>
                <a:effectLst/>
                <a:latin typeface="+mn-lt"/>
                <a:ea typeface="+mn-ea"/>
                <a:cs typeface="+mn-cs"/>
              </a:rPr>
              <a:t>they</a:t>
            </a:r>
            <a:r>
              <a:rPr lang="es-MX" sz="1000" kern="1200" dirty="0" smtClean="0">
                <a:solidFill>
                  <a:schemeClr val="tx1"/>
                </a:solidFill>
                <a:effectLst/>
                <a:latin typeface="+mn-lt"/>
                <a:ea typeface="+mn-ea"/>
                <a:cs typeface="+mn-cs"/>
              </a:rPr>
              <a:t> </a:t>
            </a:r>
            <a:r>
              <a:rPr lang="es-MX" sz="1000" kern="1200" dirty="0" err="1" smtClean="0">
                <a:solidFill>
                  <a:schemeClr val="tx1"/>
                </a:solidFill>
                <a:effectLst/>
                <a:latin typeface="+mn-lt"/>
                <a:ea typeface="+mn-ea"/>
                <a:cs typeface="+mn-cs"/>
              </a:rPr>
              <a:t>go</a:t>
            </a:r>
            <a:r>
              <a:rPr lang="es-MX" sz="1000" kern="1200" dirty="0" smtClean="0">
                <a:solidFill>
                  <a:schemeClr val="tx1"/>
                </a:solidFill>
                <a:effectLst/>
                <a:latin typeface="+mn-lt"/>
                <a:ea typeface="+mn-ea"/>
                <a:cs typeface="+mn-cs"/>
              </a:rPr>
              <a:t> </a:t>
            </a:r>
            <a:r>
              <a:rPr lang="es-MX" sz="1000" b="1" kern="1200" dirty="0" smtClean="0">
                <a:solidFill>
                  <a:schemeClr val="tx1"/>
                </a:solidFill>
                <a:effectLst/>
                <a:latin typeface="+mn-lt"/>
                <a:ea typeface="+mn-ea"/>
                <a:cs typeface="+mn-cs"/>
              </a:rPr>
              <a:t>tweet </a:t>
            </a:r>
            <a:r>
              <a:rPr lang="es-MX" sz="1000" b="1" kern="1200" dirty="0" err="1" smtClean="0">
                <a:solidFill>
                  <a:schemeClr val="tx1"/>
                </a:solidFill>
                <a:effectLst/>
                <a:latin typeface="+mn-lt"/>
                <a:ea typeface="+mn-ea"/>
                <a:cs typeface="+mn-cs"/>
              </a:rPr>
              <a:t>tweet</a:t>
            </a:r>
            <a:r>
              <a:rPr lang="es-MX" sz="1000" kern="1200" dirty="0" smtClean="0">
                <a:solidFill>
                  <a:schemeClr val="tx1"/>
                </a:solidFill>
                <a:effectLst/>
                <a:latin typeface="+mn-lt"/>
                <a:ea typeface="+mn-ea"/>
                <a:cs typeface="+mn-cs"/>
              </a:rPr>
              <a:t>. </a:t>
            </a:r>
          </a:p>
          <a:p>
            <a:r>
              <a:rPr lang="es-MX" sz="1000" u="sng" kern="1200" dirty="0" err="1" smtClean="0">
                <a:solidFill>
                  <a:schemeClr val="tx1"/>
                </a:solidFill>
                <a:effectLst/>
                <a:latin typeface="+mn-lt"/>
                <a:ea typeface="+mn-ea"/>
                <a:cs typeface="+mn-cs"/>
                <a:hlinkClick r:id="rId5"/>
              </a:rPr>
              <a:t>Cats</a:t>
            </a:r>
            <a:r>
              <a:rPr lang="es-MX" sz="1000" kern="1200" dirty="0" smtClean="0">
                <a:solidFill>
                  <a:schemeClr val="tx1"/>
                </a:solidFill>
                <a:effectLst/>
                <a:latin typeface="+mn-lt"/>
                <a:ea typeface="+mn-ea"/>
                <a:cs typeface="+mn-cs"/>
              </a:rPr>
              <a:t> </a:t>
            </a:r>
            <a:r>
              <a:rPr lang="es-MX" sz="1000" kern="1200" dirty="0" err="1" smtClean="0">
                <a:solidFill>
                  <a:schemeClr val="tx1"/>
                </a:solidFill>
                <a:effectLst/>
                <a:latin typeface="+mn-lt"/>
                <a:ea typeface="+mn-ea"/>
                <a:cs typeface="+mn-cs"/>
              </a:rPr>
              <a:t>mew</a:t>
            </a:r>
            <a:r>
              <a:rPr lang="es-MX" sz="1000" kern="1200" dirty="0" smtClean="0">
                <a:solidFill>
                  <a:schemeClr val="tx1"/>
                </a:solidFill>
                <a:effectLst/>
                <a:latin typeface="+mn-lt"/>
                <a:ea typeface="+mn-ea"/>
                <a:cs typeface="+mn-cs"/>
              </a:rPr>
              <a:t>; </a:t>
            </a:r>
            <a:r>
              <a:rPr lang="es-MX" sz="1000" kern="1200" dirty="0" err="1" smtClean="0">
                <a:solidFill>
                  <a:schemeClr val="tx1"/>
                </a:solidFill>
                <a:effectLst/>
                <a:latin typeface="+mn-lt"/>
                <a:ea typeface="+mn-ea"/>
                <a:cs typeface="+mn-cs"/>
              </a:rPr>
              <a:t>they</a:t>
            </a:r>
            <a:r>
              <a:rPr lang="es-MX" sz="1000" kern="1200" dirty="0" smtClean="0">
                <a:solidFill>
                  <a:schemeClr val="tx1"/>
                </a:solidFill>
                <a:effectLst/>
                <a:latin typeface="+mn-lt"/>
                <a:ea typeface="+mn-ea"/>
                <a:cs typeface="+mn-cs"/>
              </a:rPr>
              <a:t> </a:t>
            </a:r>
            <a:r>
              <a:rPr lang="es-MX" sz="1000" kern="1200" dirty="0" err="1" smtClean="0">
                <a:solidFill>
                  <a:schemeClr val="tx1"/>
                </a:solidFill>
                <a:effectLst/>
                <a:latin typeface="+mn-lt"/>
                <a:ea typeface="+mn-ea"/>
                <a:cs typeface="+mn-cs"/>
              </a:rPr>
              <a:t>go</a:t>
            </a:r>
            <a:r>
              <a:rPr lang="es-MX" sz="1000" kern="1200" dirty="0" smtClean="0">
                <a:solidFill>
                  <a:schemeClr val="tx1"/>
                </a:solidFill>
                <a:effectLst/>
                <a:latin typeface="+mn-lt"/>
                <a:ea typeface="+mn-ea"/>
                <a:cs typeface="+mn-cs"/>
              </a:rPr>
              <a:t> </a:t>
            </a:r>
            <a:r>
              <a:rPr lang="es-MX" sz="1000" b="1" kern="1200" dirty="0" err="1" smtClean="0">
                <a:solidFill>
                  <a:schemeClr val="tx1"/>
                </a:solidFill>
                <a:effectLst/>
                <a:latin typeface="+mn-lt"/>
                <a:ea typeface="+mn-ea"/>
                <a:cs typeface="+mn-cs"/>
              </a:rPr>
              <a:t>meow</a:t>
            </a:r>
            <a:r>
              <a:rPr lang="es-MX" sz="1000" kern="1200" dirty="0" smtClean="0">
                <a:solidFill>
                  <a:schemeClr val="tx1"/>
                </a:solidFill>
                <a:effectLst/>
                <a:latin typeface="+mn-lt"/>
                <a:ea typeface="+mn-ea"/>
                <a:cs typeface="+mn-cs"/>
              </a:rPr>
              <a:t>. </a:t>
            </a:r>
          </a:p>
          <a:p>
            <a:r>
              <a:rPr lang="es-MX" sz="1000" u="sng" kern="1200" dirty="0" err="1" smtClean="0">
                <a:solidFill>
                  <a:schemeClr val="tx1"/>
                </a:solidFill>
                <a:effectLst/>
                <a:latin typeface="+mn-lt"/>
                <a:ea typeface="+mn-ea"/>
                <a:cs typeface="+mn-cs"/>
                <a:hlinkClick r:id="rId6"/>
              </a:rPr>
              <a:t>Chicks</a:t>
            </a:r>
            <a:r>
              <a:rPr lang="es-MX" sz="1000" kern="1200" dirty="0" smtClean="0">
                <a:solidFill>
                  <a:schemeClr val="tx1"/>
                </a:solidFill>
                <a:effectLst/>
                <a:latin typeface="+mn-lt"/>
                <a:ea typeface="+mn-ea"/>
                <a:cs typeface="+mn-cs"/>
              </a:rPr>
              <a:t> </a:t>
            </a:r>
            <a:r>
              <a:rPr lang="es-MX" sz="1000" kern="1200" dirty="0" err="1" smtClean="0">
                <a:solidFill>
                  <a:schemeClr val="tx1"/>
                </a:solidFill>
                <a:effectLst/>
                <a:latin typeface="+mn-lt"/>
                <a:ea typeface="+mn-ea"/>
                <a:cs typeface="+mn-cs"/>
              </a:rPr>
              <a:t>go</a:t>
            </a:r>
            <a:r>
              <a:rPr lang="es-MX" sz="1000" kern="1200" dirty="0" smtClean="0">
                <a:solidFill>
                  <a:schemeClr val="tx1"/>
                </a:solidFill>
                <a:effectLst/>
                <a:latin typeface="+mn-lt"/>
                <a:ea typeface="+mn-ea"/>
                <a:cs typeface="+mn-cs"/>
              </a:rPr>
              <a:t> </a:t>
            </a:r>
            <a:r>
              <a:rPr lang="es-MX" sz="1000" b="1" kern="1200" dirty="0" err="1" smtClean="0">
                <a:solidFill>
                  <a:schemeClr val="tx1"/>
                </a:solidFill>
                <a:effectLst/>
                <a:latin typeface="+mn-lt"/>
                <a:ea typeface="+mn-ea"/>
                <a:cs typeface="+mn-cs"/>
              </a:rPr>
              <a:t>peep</a:t>
            </a:r>
            <a:r>
              <a:rPr lang="es-MX" sz="1000" b="1" kern="1200" dirty="0" smtClean="0">
                <a:solidFill>
                  <a:schemeClr val="tx1"/>
                </a:solidFill>
                <a:effectLst/>
                <a:latin typeface="+mn-lt"/>
                <a:ea typeface="+mn-ea"/>
                <a:cs typeface="+mn-cs"/>
              </a:rPr>
              <a:t> </a:t>
            </a:r>
            <a:r>
              <a:rPr lang="es-MX" sz="1000" b="1" kern="1200" dirty="0" err="1" smtClean="0">
                <a:solidFill>
                  <a:schemeClr val="tx1"/>
                </a:solidFill>
                <a:effectLst/>
                <a:latin typeface="+mn-lt"/>
                <a:ea typeface="+mn-ea"/>
                <a:cs typeface="+mn-cs"/>
              </a:rPr>
              <a:t>peep</a:t>
            </a:r>
            <a:r>
              <a:rPr lang="es-MX" sz="1000" kern="1200" dirty="0" smtClean="0">
                <a:solidFill>
                  <a:schemeClr val="tx1"/>
                </a:solidFill>
                <a:effectLst/>
                <a:latin typeface="+mn-lt"/>
                <a:ea typeface="+mn-ea"/>
                <a:cs typeface="+mn-cs"/>
              </a:rPr>
              <a:t>. </a:t>
            </a:r>
          </a:p>
          <a:p>
            <a:r>
              <a:rPr lang="es-MX" sz="1000" u="sng" kern="1200" dirty="0" err="1" smtClean="0">
                <a:solidFill>
                  <a:schemeClr val="tx1"/>
                </a:solidFill>
                <a:effectLst/>
                <a:latin typeface="+mn-lt"/>
                <a:ea typeface="+mn-ea"/>
                <a:cs typeface="+mn-cs"/>
                <a:hlinkClick r:id="rId7"/>
              </a:rPr>
              <a:t>Cows</a:t>
            </a:r>
            <a:r>
              <a:rPr lang="es-MX" sz="1000" kern="1200" dirty="0" smtClean="0">
                <a:solidFill>
                  <a:schemeClr val="tx1"/>
                </a:solidFill>
                <a:effectLst/>
                <a:latin typeface="+mn-lt"/>
                <a:ea typeface="+mn-ea"/>
                <a:cs typeface="+mn-cs"/>
              </a:rPr>
              <a:t> </a:t>
            </a:r>
            <a:r>
              <a:rPr lang="es-MX" sz="1000" kern="1200" dirty="0" err="1" smtClean="0">
                <a:solidFill>
                  <a:schemeClr val="tx1"/>
                </a:solidFill>
                <a:effectLst/>
                <a:latin typeface="+mn-lt"/>
                <a:ea typeface="+mn-ea"/>
                <a:cs typeface="+mn-cs"/>
              </a:rPr>
              <a:t>low</a:t>
            </a:r>
            <a:r>
              <a:rPr lang="es-MX" sz="1000" kern="1200" dirty="0" smtClean="0">
                <a:solidFill>
                  <a:schemeClr val="tx1"/>
                </a:solidFill>
                <a:effectLst/>
                <a:latin typeface="+mn-lt"/>
                <a:ea typeface="+mn-ea"/>
                <a:cs typeface="+mn-cs"/>
              </a:rPr>
              <a:t>; </a:t>
            </a:r>
            <a:r>
              <a:rPr lang="es-MX" sz="1000" kern="1200" dirty="0" err="1" smtClean="0">
                <a:solidFill>
                  <a:schemeClr val="tx1"/>
                </a:solidFill>
                <a:effectLst/>
                <a:latin typeface="+mn-lt"/>
                <a:ea typeface="+mn-ea"/>
                <a:cs typeface="+mn-cs"/>
              </a:rPr>
              <a:t>they</a:t>
            </a:r>
            <a:r>
              <a:rPr lang="es-MX" sz="1000" kern="1200" dirty="0" smtClean="0">
                <a:solidFill>
                  <a:schemeClr val="tx1"/>
                </a:solidFill>
                <a:effectLst/>
                <a:latin typeface="+mn-lt"/>
                <a:ea typeface="+mn-ea"/>
                <a:cs typeface="+mn-cs"/>
              </a:rPr>
              <a:t> </a:t>
            </a:r>
            <a:r>
              <a:rPr lang="es-MX" sz="1000" kern="1200" dirty="0" err="1" smtClean="0">
                <a:solidFill>
                  <a:schemeClr val="tx1"/>
                </a:solidFill>
                <a:effectLst/>
                <a:latin typeface="+mn-lt"/>
                <a:ea typeface="+mn-ea"/>
                <a:cs typeface="+mn-cs"/>
              </a:rPr>
              <a:t>go</a:t>
            </a:r>
            <a:r>
              <a:rPr lang="es-MX" sz="1000" kern="1200" dirty="0" smtClean="0">
                <a:solidFill>
                  <a:schemeClr val="tx1"/>
                </a:solidFill>
                <a:effectLst/>
                <a:latin typeface="+mn-lt"/>
                <a:ea typeface="+mn-ea"/>
                <a:cs typeface="+mn-cs"/>
              </a:rPr>
              <a:t> </a:t>
            </a:r>
            <a:r>
              <a:rPr lang="es-MX" sz="1000" b="1" kern="1200" dirty="0" err="1" smtClean="0">
                <a:solidFill>
                  <a:schemeClr val="tx1"/>
                </a:solidFill>
                <a:effectLst/>
                <a:latin typeface="+mn-lt"/>
                <a:ea typeface="+mn-ea"/>
                <a:cs typeface="+mn-cs"/>
              </a:rPr>
              <a:t>moo</a:t>
            </a:r>
            <a:r>
              <a:rPr lang="es-MX" sz="1000" kern="1200" dirty="0" smtClean="0">
                <a:solidFill>
                  <a:schemeClr val="tx1"/>
                </a:solidFill>
                <a:effectLst/>
                <a:latin typeface="+mn-lt"/>
                <a:ea typeface="+mn-ea"/>
                <a:cs typeface="+mn-cs"/>
              </a:rPr>
              <a:t>. </a:t>
            </a:r>
          </a:p>
          <a:p>
            <a:r>
              <a:rPr lang="es-MX" sz="1000" u="sng" kern="1200" dirty="0" err="1" smtClean="0">
                <a:solidFill>
                  <a:schemeClr val="tx1"/>
                </a:solidFill>
                <a:effectLst/>
                <a:latin typeface="+mn-lt"/>
                <a:ea typeface="+mn-ea"/>
                <a:cs typeface="+mn-cs"/>
                <a:hlinkClick r:id="rId8"/>
              </a:rPr>
              <a:t>Cuckoos</a:t>
            </a:r>
            <a:r>
              <a:rPr lang="es-MX" sz="1000" kern="1200" dirty="0" smtClean="0">
                <a:solidFill>
                  <a:schemeClr val="tx1"/>
                </a:solidFill>
                <a:effectLst/>
                <a:latin typeface="+mn-lt"/>
                <a:ea typeface="+mn-ea"/>
                <a:cs typeface="+mn-cs"/>
              </a:rPr>
              <a:t> </a:t>
            </a:r>
            <a:r>
              <a:rPr lang="es-MX" sz="1000" kern="1200" dirty="0" err="1" smtClean="0">
                <a:solidFill>
                  <a:schemeClr val="tx1"/>
                </a:solidFill>
                <a:effectLst/>
                <a:latin typeface="+mn-lt"/>
                <a:ea typeface="+mn-ea"/>
                <a:cs typeface="+mn-cs"/>
              </a:rPr>
              <a:t>go</a:t>
            </a:r>
            <a:r>
              <a:rPr lang="es-MX" sz="1000" kern="1200" dirty="0" smtClean="0">
                <a:solidFill>
                  <a:schemeClr val="tx1"/>
                </a:solidFill>
                <a:effectLst/>
                <a:latin typeface="+mn-lt"/>
                <a:ea typeface="+mn-ea"/>
                <a:cs typeface="+mn-cs"/>
              </a:rPr>
              <a:t> </a:t>
            </a:r>
            <a:r>
              <a:rPr lang="es-MX" sz="1000" b="1" kern="1200" dirty="0" err="1" smtClean="0">
                <a:solidFill>
                  <a:schemeClr val="tx1"/>
                </a:solidFill>
                <a:effectLst/>
                <a:latin typeface="+mn-lt"/>
                <a:ea typeface="+mn-ea"/>
                <a:cs typeface="+mn-cs"/>
              </a:rPr>
              <a:t>cuckoo</a:t>
            </a:r>
            <a:r>
              <a:rPr lang="es-MX" sz="1000" kern="1200" dirty="0" smtClean="0">
                <a:solidFill>
                  <a:schemeClr val="tx1"/>
                </a:solidFill>
                <a:effectLst/>
                <a:latin typeface="+mn-lt"/>
                <a:ea typeface="+mn-ea"/>
                <a:cs typeface="+mn-cs"/>
              </a:rPr>
              <a:t>. </a:t>
            </a:r>
          </a:p>
          <a:p>
            <a:r>
              <a:rPr lang="es-MX" sz="1000" u="sng" kern="1200" dirty="0" err="1" smtClean="0">
                <a:solidFill>
                  <a:schemeClr val="tx1"/>
                </a:solidFill>
                <a:effectLst/>
                <a:latin typeface="+mn-lt"/>
                <a:ea typeface="+mn-ea"/>
                <a:cs typeface="+mn-cs"/>
                <a:hlinkClick r:id="rId9"/>
              </a:rPr>
              <a:t>Dogs</a:t>
            </a:r>
            <a:r>
              <a:rPr lang="es-MX" sz="1000" kern="1200" dirty="0" smtClean="0">
                <a:solidFill>
                  <a:schemeClr val="tx1"/>
                </a:solidFill>
                <a:effectLst/>
                <a:latin typeface="+mn-lt"/>
                <a:ea typeface="+mn-ea"/>
                <a:cs typeface="+mn-cs"/>
              </a:rPr>
              <a:t> </a:t>
            </a:r>
            <a:r>
              <a:rPr lang="es-MX" sz="1000" kern="1200" dirty="0" err="1" smtClean="0">
                <a:solidFill>
                  <a:schemeClr val="tx1"/>
                </a:solidFill>
                <a:effectLst/>
                <a:latin typeface="+mn-lt"/>
                <a:ea typeface="+mn-ea"/>
                <a:cs typeface="+mn-cs"/>
              </a:rPr>
              <a:t>bark</a:t>
            </a:r>
            <a:r>
              <a:rPr lang="es-MX" sz="1000" kern="1200" dirty="0" smtClean="0">
                <a:solidFill>
                  <a:schemeClr val="tx1"/>
                </a:solidFill>
                <a:effectLst/>
                <a:latin typeface="+mn-lt"/>
                <a:ea typeface="+mn-ea"/>
                <a:cs typeface="+mn-cs"/>
              </a:rPr>
              <a:t>; </a:t>
            </a:r>
            <a:r>
              <a:rPr lang="es-MX" sz="1000" kern="1200" dirty="0" err="1" smtClean="0">
                <a:solidFill>
                  <a:schemeClr val="tx1"/>
                </a:solidFill>
                <a:effectLst/>
                <a:latin typeface="+mn-lt"/>
                <a:ea typeface="+mn-ea"/>
                <a:cs typeface="+mn-cs"/>
              </a:rPr>
              <a:t>they</a:t>
            </a:r>
            <a:r>
              <a:rPr lang="es-MX" sz="1000" kern="1200" dirty="0" smtClean="0">
                <a:solidFill>
                  <a:schemeClr val="tx1"/>
                </a:solidFill>
                <a:effectLst/>
                <a:latin typeface="+mn-lt"/>
                <a:ea typeface="+mn-ea"/>
                <a:cs typeface="+mn-cs"/>
              </a:rPr>
              <a:t> </a:t>
            </a:r>
            <a:r>
              <a:rPr lang="es-MX" sz="1000" kern="1200" dirty="0" err="1" smtClean="0">
                <a:solidFill>
                  <a:schemeClr val="tx1"/>
                </a:solidFill>
                <a:effectLst/>
                <a:latin typeface="+mn-lt"/>
                <a:ea typeface="+mn-ea"/>
                <a:cs typeface="+mn-cs"/>
              </a:rPr>
              <a:t>go</a:t>
            </a:r>
            <a:r>
              <a:rPr lang="es-MX" sz="1000" kern="1200" dirty="0" smtClean="0">
                <a:solidFill>
                  <a:schemeClr val="tx1"/>
                </a:solidFill>
                <a:effectLst/>
                <a:latin typeface="+mn-lt"/>
                <a:ea typeface="+mn-ea"/>
                <a:cs typeface="+mn-cs"/>
              </a:rPr>
              <a:t> </a:t>
            </a:r>
            <a:r>
              <a:rPr lang="es-MX" sz="1000" b="1" kern="1200" dirty="0" err="1" smtClean="0">
                <a:solidFill>
                  <a:schemeClr val="tx1"/>
                </a:solidFill>
                <a:effectLst/>
                <a:latin typeface="+mn-lt"/>
                <a:ea typeface="+mn-ea"/>
                <a:cs typeface="+mn-cs"/>
              </a:rPr>
              <a:t>bow</a:t>
            </a:r>
            <a:r>
              <a:rPr lang="es-MX" sz="1000" b="1" kern="1200" dirty="0" smtClean="0">
                <a:solidFill>
                  <a:schemeClr val="tx1"/>
                </a:solidFill>
                <a:effectLst/>
                <a:latin typeface="+mn-lt"/>
                <a:ea typeface="+mn-ea"/>
                <a:cs typeface="+mn-cs"/>
              </a:rPr>
              <a:t> </a:t>
            </a:r>
            <a:r>
              <a:rPr lang="es-MX" sz="1000" b="1" kern="1200" dirty="0" err="1" smtClean="0">
                <a:solidFill>
                  <a:schemeClr val="tx1"/>
                </a:solidFill>
                <a:effectLst/>
                <a:latin typeface="+mn-lt"/>
                <a:ea typeface="+mn-ea"/>
                <a:cs typeface="+mn-cs"/>
              </a:rPr>
              <a:t>wow</a:t>
            </a:r>
            <a:r>
              <a:rPr lang="es-MX" sz="1000" kern="1200" dirty="0" smtClean="0">
                <a:solidFill>
                  <a:schemeClr val="tx1"/>
                </a:solidFill>
                <a:effectLst/>
                <a:latin typeface="+mn-lt"/>
                <a:ea typeface="+mn-ea"/>
                <a:cs typeface="+mn-cs"/>
              </a:rPr>
              <a:t> </a:t>
            </a:r>
            <a:r>
              <a:rPr lang="es-MX" sz="1000" kern="1200" dirty="0" err="1" smtClean="0">
                <a:solidFill>
                  <a:schemeClr val="tx1"/>
                </a:solidFill>
                <a:effectLst/>
                <a:latin typeface="+mn-lt"/>
                <a:ea typeface="+mn-ea"/>
                <a:cs typeface="+mn-cs"/>
              </a:rPr>
              <a:t>or</a:t>
            </a:r>
            <a:r>
              <a:rPr lang="es-MX" sz="1000" kern="1200" dirty="0" smtClean="0">
                <a:solidFill>
                  <a:schemeClr val="tx1"/>
                </a:solidFill>
                <a:effectLst/>
                <a:latin typeface="+mn-lt"/>
                <a:ea typeface="+mn-ea"/>
                <a:cs typeface="+mn-cs"/>
              </a:rPr>
              <a:t> </a:t>
            </a:r>
            <a:r>
              <a:rPr lang="es-MX" sz="1000" b="1" kern="1200" dirty="0" err="1" smtClean="0">
                <a:solidFill>
                  <a:schemeClr val="tx1"/>
                </a:solidFill>
                <a:effectLst/>
                <a:latin typeface="+mn-lt"/>
                <a:ea typeface="+mn-ea"/>
                <a:cs typeface="+mn-cs"/>
              </a:rPr>
              <a:t>arf</a:t>
            </a:r>
            <a:r>
              <a:rPr lang="es-MX" sz="1000" kern="1200" dirty="0" smtClean="0">
                <a:solidFill>
                  <a:schemeClr val="tx1"/>
                </a:solidFill>
                <a:effectLst/>
                <a:latin typeface="+mn-lt"/>
                <a:ea typeface="+mn-ea"/>
                <a:cs typeface="+mn-cs"/>
              </a:rPr>
              <a:t> </a:t>
            </a:r>
            <a:r>
              <a:rPr lang="es-MX" sz="1000" kern="1200" dirty="0" err="1" smtClean="0">
                <a:solidFill>
                  <a:schemeClr val="tx1"/>
                </a:solidFill>
                <a:effectLst/>
                <a:latin typeface="+mn-lt"/>
                <a:ea typeface="+mn-ea"/>
                <a:cs typeface="+mn-cs"/>
              </a:rPr>
              <a:t>or</a:t>
            </a:r>
            <a:r>
              <a:rPr lang="es-MX" sz="1000" kern="1200" dirty="0" smtClean="0">
                <a:solidFill>
                  <a:schemeClr val="tx1"/>
                </a:solidFill>
                <a:effectLst/>
                <a:latin typeface="+mn-lt"/>
                <a:ea typeface="+mn-ea"/>
                <a:cs typeface="+mn-cs"/>
              </a:rPr>
              <a:t> </a:t>
            </a:r>
            <a:r>
              <a:rPr lang="es-MX" sz="1000" b="1" kern="1200" dirty="0" err="1" smtClean="0">
                <a:solidFill>
                  <a:schemeClr val="tx1"/>
                </a:solidFill>
                <a:effectLst/>
                <a:latin typeface="+mn-lt"/>
                <a:ea typeface="+mn-ea"/>
                <a:cs typeface="+mn-cs"/>
              </a:rPr>
              <a:t>woof</a:t>
            </a:r>
            <a:r>
              <a:rPr lang="es-MX" sz="1000" kern="1200" dirty="0" smtClean="0">
                <a:solidFill>
                  <a:schemeClr val="tx1"/>
                </a:solidFill>
                <a:effectLst/>
                <a:latin typeface="+mn-lt"/>
                <a:ea typeface="+mn-ea"/>
                <a:cs typeface="+mn-cs"/>
              </a:rPr>
              <a:t>. </a:t>
            </a:r>
          </a:p>
          <a:p>
            <a:r>
              <a:rPr lang="es-MX" sz="1000" u="sng" kern="1200" dirty="0" err="1" smtClean="0">
                <a:solidFill>
                  <a:schemeClr val="tx1"/>
                </a:solidFill>
                <a:effectLst/>
                <a:latin typeface="+mn-lt"/>
                <a:ea typeface="+mn-ea"/>
                <a:cs typeface="+mn-cs"/>
                <a:hlinkClick r:id="rId10"/>
              </a:rPr>
              <a:t>Doves</a:t>
            </a:r>
            <a:r>
              <a:rPr lang="es-MX" sz="1000" kern="1200" dirty="0" smtClean="0">
                <a:solidFill>
                  <a:schemeClr val="tx1"/>
                </a:solidFill>
                <a:effectLst/>
                <a:latin typeface="+mn-lt"/>
                <a:ea typeface="+mn-ea"/>
                <a:cs typeface="+mn-cs"/>
              </a:rPr>
              <a:t> </a:t>
            </a:r>
            <a:r>
              <a:rPr lang="es-MX" sz="1000" b="1" kern="1200" dirty="0" err="1" smtClean="0">
                <a:solidFill>
                  <a:schemeClr val="tx1"/>
                </a:solidFill>
                <a:effectLst/>
                <a:latin typeface="+mn-lt"/>
                <a:ea typeface="+mn-ea"/>
                <a:cs typeface="+mn-cs"/>
              </a:rPr>
              <a:t>coo</a:t>
            </a:r>
            <a:r>
              <a:rPr lang="es-MX" sz="1000" kern="1200" dirty="0" smtClean="0">
                <a:solidFill>
                  <a:schemeClr val="tx1"/>
                </a:solidFill>
                <a:effectLst/>
                <a:latin typeface="+mn-lt"/>
                <a:ea typeface="+mn-ea"/>
                <a:cs typeface="+mn-cs"/>
              </a:rPr>
              <a:t>. </a:t>
            </a:r>
          </a:p>
          <a:p>
            <a:r>
              <a:rPr lang="es-MX" sz="1000" u="sng" kern="1200" dirty="0" err="1" smtClean="0">
                <a:solidFill>
                  <a:schemeClr val="tx1"/>
                </a:solidFill>
                <a:effectLst/>
                <a:latin typeface="+mn-lt"/>
                <a:ea typeface="+mn-ea"/>
                <a:cs typeface="+mn-cs"/>
                <a:hlinkClick r:id="rId11"/>
              </a:rPr>
              <a:t>Ducks</a:t>
            </a:r>
            <a:r>
              <a:rPr lang="es-MX" sz="1000" kern="1200" dirty="0" smtClean="0">
                <a:solidFill>
                  <a:schemeClr val="tx1"/>
                </a:solidFill>
                <a:effectLst/>
                <a:latin typeface="+mn-lt"/>
                <a:ea typeface="+mn-ea"/>
                <a:cs typeface="+mn-cs"/>
              </a:rPr>
              <a:t> </a:t>
            </a:r>
            <a:r>
              <a:rPr lang="es-MX" sz="1000" kern="1200" dirty="0" err="1" smtClean="0">
                <a:solidFill>
                  <a:schemeClr val="tx1"/>
                </a:solidFill>
                <a:effectLst/>
                <a:latin typeface="+mn-lt"/>
                <a:ea typeface="+mn-ea"/>
                <a:cs typeface="+mn-cs"/>
              </a:rPr>
              <a:t>quack</a:t>
            </a:r>
            <a:r>
              <a:rPr lang="es-MX" sz="1000" kern="1200" dirty="0" smtClean="0">
                <a:solidFill>
                  <a:schemeClr val="tx1"/>
                </a:solidFill>
                <a:effectLst/>
                <a:latin typeface="+mn-lt"/>
                <a:ea typeface="+mn-ea"/>
                <a:cs typeface="+mn-cs"/>
              </a:rPr>
              <a:t>; </a:t>
            </a:r>
            <a:r>
              <a:rPr lang="es-MX" sz="1000" kern="1200" dirty="0" err="1" smtClean="0">
                <a:solidFill>
                  <a:schemeClr val="tx1"/>
                </a:solidFill>
                <a:effectLst/>
                <a:latin typeface="+mn-lt"/>
                <a:ea typeface="+mn-ea"/>
                <a:cs typeface="+mn-cs"/>
              </a:rPr>
              <a:t>they</a:t>
            </a:r>
            <a:r>
              <a:rPr lang="es-MX" sz="1000" kern="1200" dirty="0" smtClean="0">
                <a:solidFill>
                  <a:schemeClr val="tx1"/>
                </a:solidFill>
                <a:effectLst/>
                <a:latin typeface="+mn-lt"/>
                <a:ea typeface="+mn-ea"/>
                <a:cs typeface="+mn-cs"/>
              </a:rPr>
              <a:t> </a:t>
            </a:r>
            <a:r>
              <a:rPr lang="es-MX" sz="1000" kern="1200" dirty="0" err="1" smtClean="0">
                <a:solidFill>
                  <a:schemeClr val="tx1"/>
                </a:solidFill>
                <a:effectLst/>
                <a:latin typeface="+mn-lt"/>
                <a:ea typeface="+mn-ea"/>
                <a:cs typeface="+mn-cs"/>
              </a:rPr>
              <a:t>go</a:t>
            </a:r>
            <a:r>
              <a:rPr lang="es-MX" sz="1000" kern="1200" dirty="0" smtClean="0">
                <a:solidFill>
                  <a:schemeClr val="tx1"/>
                </a:solidFill>
                <a:effectLst/>
                <a:latin typeface="+mn-lt"/>
                <a:ea typeface="+mn-ea"/>
                <a:cs typeface="+mn-cs"/>
              </a:rPr>
              <a:t> </a:t>
            </a:r>
            <a:r>
              <a:rPr lang="es-MX" sz="1000" b="1" kern="1200" dirty="0" err="1" smtClean="0">
                <a:solidFill>
                  <a:schemeClr val="tx1"/>
                </a:solidFill>
                <a:effectLst/>
                <a:latin typeface="+mn-lt"/>
                <a:ea typeface="+mn-ea"/>
                <a:cs typeface="+mn-cs"/>
              </a:rPr>
              <a:t>quack</a:t>
            </a:r>
            <a:r>
              <a:rPr lang="es-MX" sz="1000" b="1" kern="1200" dirty="0" smtClean="0">
                <a:solidFill>
                  <a:schemeClr val="tx1"/>
                </a:solidFill>
                <a:effectLst/>
                <a:latin typeface="+mn-lt"/>
                <a:ea typeface="+mn-ea"/>
                <a:cs typeface="+mn-cs"/>
              </a:rPr>
              <a:t> </a:t>
            </a:r>
            <a:r>
              <a:rPr lang="es-MX" sz="1000" b="1" kern="1200" dirty="0" err="1" smtClean="0">
                <a:solidFill>
                  <a:schemeClr val="tx1"/>
                </a:solidFill>
                <a:effectLst/>
                <a:latin typeface="+mn-lt"/>
                <a:ea typeface="+mn-ea"/>
                <a:cs typeface="+mn-cs"/>
              </a:rPr>
              <a:t>quack</a:t>
            </a:r>
            <a:r>
              <a:rPr lang="es-MX" sz="1000" kern="1200" dirty="0" smtClean="0">
                <a:solidFill>
                  <a:schemeClr val="tx1"/>
                </a:solidFill>
                <a:effectLst/>
                <a:latin typeface="+mn-lt"/>
                <a:ea typeface="+mn-ea"/>
                <a:cs typeface="+mn-cs"/>
              </a:rPr>
              <a:t>. </a:t>
            </a:r>
          </a:p>
          <a:p>
            <a:r>
              <a:rPr lang="es-MX" sz="1000" u="sng" kern="1200" dirty="0" err="1" smtClean="0">
                <a:solidFill>
                  <a:schemeClr val="tx1"/>
                </a:solidFill>
                <a:effectLst/>
                <a:latin typeface="+mn-lt"/>
                <a:ea typeface="+mn-ea"/>
                <a:cs typeface="+mn-cs"/>
                <a:hlinkClick r:id="rId12"/>
              </a:rPr>
              <a:t>Frogs</a:t>
            </a:r>
            <a:r>
              <a:rPr lang="es-MX" sz="1000" kern="1200" dirty="0" smtClean="0">
                <a:solidFill>
                  <a:schemeClr val="tx1"/>
                </a:solidFill>
                <a:effectLst/>
                <a:latin typeface="+mn-lt"/>
                <a:ea typeface="+mn-ea"/>
                <a:cs typeface="+mn-cs"/>
              </a:rPr>
              <a:t> </a:t>
            </a:r>
            <a:r>
              <a:rPr lang="es-MX" sz="1000" kern="1200" dirty="0" err="1" smtClean="0">
                <a:solidFill>
                  <a:schemeClr val="tx1"/>
                </a:solidFill>
                <a:effectLst/>
                <a:latin typeface="+mn-lt"/>
                <a:ea typeface="+mn-ea"/>
                <a:cs typeface="+mn-cs"/>
              </a:rPr>
              <a:t>croak</a:t>
            </a:r>
            <a:r>
              <a:rPr lang="es-MX" sz="1000" kern="1200" dirty="0" smtClean="0">
                <a:solidFill>
                  <a:schemeClr val="tx1"/>
                </a:solidFill>
                <a:effectLst/>
                <a:latin typeface="+mn-lt"/>
                <a:ea typeface="+mn-ea"/>
                <a:cs typeface="+mn-cs"/>
              </a:rPr>
              <a:t>; </a:t>
            </a:r>
            <a:r>
              <a:rPr lang="es-MX" sz="1000" kern="1200" dirty="0" err="1" smtClean="0">
                <a:solidFill>
                  <a:schemeClr val="tx1"/>
                </a:solidFill>
                <a:effectLst/>
                <a:latin typeface="+mn-lt"/>
                <a:ea typeface="+mn-ea"/>
                <a:cs typeface="+mn-cs"/>
              </a:rPr>
              <a:t>they</a:t>
            </a:r>
            <a:r>
              <a:rPr lang="es-MX" sz="1000" kern="1200" dirty="0" smtClean="0">
                <a:solidFill>
                  <a:schemeClr val="tx1"/>
                </a:solidFill>
                <a:effectLst/>
                <a:latin typeface="+mn-lt"/>
                <a:ea typeface="+mn-ea"/>
                <a:cs typeface="+mn-cs"/>
              </a:rPr>
              <a:t> </a:t>
            </a:r>
            <a:r>
              <a:rPr lang="es-MX" sz="1000" kern="1200" dirty="0" err="1" smtClean="0">
                <a:solidFill>
                  <a:schemeClr val="tx1"/>
                </a:solidFill>
                <a:effectLst/>
                <a:latin typeface="+mn-lt"/>
                <a:ea typeface="+mn-ea"/>
                <a:cs typeface="+mn-cs"/>
              </a:rPr>
              <a:t>go</a:t>
            </a:r>
            <a:r>
              <a:rPr lang="es-MX" sz="1000" kern="1200" dirty="0" smtClean="0">
                <a:solidFill>
                  <a:schemeClr val="tx1"/>
                </a:solidFill>
                <a:effectLst/>
                <a:latin typeface="+mn-lt"/>
                <a:ea typeface="+mn-ea"/>
                <a:cs typeface="+mn-cs"/>
              </a:rPr>
              <a:t> </a:t>
            </a:r>
            <a:r>
              <a:rPr lang="es-MX" sz="1000" b="1" kern="1200" dirty="0" err="1" smtClean="0">
                <a:solidFill>
                  <a:schemeClr val="tx1"/>
                </a:solidFill>
                <a:effectLst/>
                <a:latin typeface="+mn-lt"/>
                <a:ea typeface="+mn-ea"/>
                <a:cs typeface="+mn-cs"/>
              </a:rPr>
              <a:t>ribbit</a:t>
            </a:r>
            <a:r>
              <a:rPr lang="es-MX" sz="1000" kern="1200" dirty="0" smtClean="0">
                <a:solidFill>
                  <a:schemeClr val="tx1"/>
                </a:solidFill>
                <a:effectLst/>
                <a:latin typeface="+mn-lt"/>
                <a:ea typeface="+mn-ea"/>
                <a:cs typeface="+mn-cs"/>
              </a:rPr>
              <a:t>. </a:t>
            </a:r>
          </a:p>
          <a:p>
            <a:r>
              <a:rPr lang="es-MX" sz="1000" u="sng" kern="1200" dirty="0" err="1" smtClean="0">
                <a:solidFill>
                  <a:schemeClr val="tx1"/>
                </a:solidFill>
                <a:effectLst/>
                <a:latin typeface="+mn-lt"/>
                <a:ea typeface="+mn-ea"/>
                <a:cs typeface="+mn-cs"/>
                <a:hlinkClick r:id="rId13"/>
              </a:rPr>
              <a:t>Geese</a:t>
            </a:r>
            <a:r>
              <a:rPr lang="es-MX" sz="1000" kern="1200" dirty="0" smtClean="0">
                <a:solidFill>
                  <a:schemeClr val="tx1"/>
                </a:solidFill>
                <a:effectLst/>
                <a:latin typeface="+mn-lt"/>
                <a:ea typeface="+mn-ea"/>
                <a:cs typeface="+mn-cs"/>
              </a:rPr>
              <a:t> </a:t>
            </a:r>
            <a:r>
              <a:rPr lang="es-MX" sz="1000" b="1" kern="1200" dirty="0" err="1" smtClean="0">
                <a:solidFill>
                  <a:schemeClr val="tx1"/>
                </a:solidFill>
                <a:effectLst/>
                <a:latin typeface="+mn-lt"/>
                <a:ea typeface="+mn-ea"/>
                <a:cs typeface="+mn-cs"/>
              </a:rPr>
              <a:t>honk</a:t>
            </a:r>
            <a:r>
              <a:rPr lang="es-MX" sz="1000" kern="1200" dirty="0" smtClean="0">
                <a:solidFill>
                  <a:schemeClr val="tx1"/>
                </a:solidFill>
                <a:effectLst/>
                <a:latin typeface="+mn-lt"/>
                <a:ea typeface="+mn-ea"/>
                <a:cs typeface="+mn-cs"/>
              </a:rPr>
              <a:t>. </a:t>
            </a:r>
          </a:p>
          <a:p>
            <a:r>
              <a:rPr lang="es-MX" sz="1000" u="sng" kern="1200" dirty="0" err="1" smtClean="0">
                <a:solidFill>
                  <a:schemeClr val="tx1"/>
                </a:solidFill>
                <a:effectLst/>
                <a:latin typeface="+mn-lt"/>
                <a:ea typeface="+mn-ea"/>
                <a:cs typeface="+mn-cs"/>
                <a:hlinkClick r:id="rId14"/>
              </a:rPr>
              <a:t>Hens</a:t>
            </a:r>
            <a:r>
              <a:rPr lang="es-MX" sz="1000" kern="1200" dirty="0" smtClean="0">
                <a:solidFill>
                  <a:schemeClr val="tx1"/>
                </a:solidFill>
                <a:effectLst/>
                <a:latin typeface="+mn-lt"/>
                <a:ea typeface="+mn-ea"/>
                <a:cs typeface="+mn-cs"/>
              </a:rPr>
              <a:t> </a:t>
            </a:r>
            <a:r>
              <a:rPr lang="es-MX" sz="1000" b="1" kern="1200" dirty="0" err="1" smtClean="0">
                <a:solidFill>
                  <a:schemeClr val="tx1"/>
                </a:solidFill>
                <a:effectLst/>
                <a:latin typeface="+mn-lt"/>
                <a:ea typeface="+mn-ea"/>
                <a:cs typeface="+mn-cs"/>
              </a:rPr>
              <a:t>cackle</a:t>
            </a:r>
            <a:r>
              <a:rPr lang="es-MX" sz="1000" kern="1200" dirty="0" smtClean="0">
                <a:solidFill>
                  <a:schemeClr val="tx1"/>
                </a:solidFill>
                <a:effectLst/>
                <a:latin typeface="+mn-lt"/>
                <a:ea typeface="+mn-ea"/>
                <a:cs typeface="+mn-cs"/>
              </a:rPr>
              <a:t> and </a:t>
            </a:r>
            <a:r>
              <a:rPr lang="es-MX" sz="1000" b="1" kern="1200" dirty="0" err="1" smtClean="0">
                <a:solidFill>
                  <a:schemeClr val="tx1"/>
                </a:solidFill>
                <a:effectLst/>
                <a:latin typeface="+mn-lt"/>
                <a:ea typeface="+mn-ea"/>
                <a:cs typeface="+mn-cs"/>
              </a:rPr>
              <a:t>cluck</a:t>
            </a:r>
            <a:r>
              <a:rPr lang="es-MX" sz="1000" kern="1200" dirty="0" smtClean="0">
                <a:solidFill>
                  <a:schemeClr val="tx1"/>
                </a:solidFill>
                <a:effectLst/>
                <a:latin typeface="+mn-lt"/>
                <a:ea typeface="+mn-ea"/>
                <a:cs typeface="+mn-cs"/>
              </a:rPr>
              <a:t>. </a:t>
            </a:r>
          </a:p>
          <a:p>
            <a:r>
              <a:rPr lang="es-MX" sz="1000" u="sng" kern="1200" dirty="0" err="1" smtClean="0">
                <a:solidFill>
                  <a:schemeClr val="tx1"/>
                </a:solidFill>
                <a:effectLst/>
                <a:latin typeface="+mn-lt"/>
                <a:ea typeface="+mn-ea"/>
                <a:cs typeface="+mn-cs"/>
                <a:hlinkClick r:id="rId15"/>
              </a:rPr>
              <a:t>Hyenas</a:t>
            </a:r>
            <a:r>
              <a:rPr lang="es-MX" sz="1000" kern="1200" dirty="0" smtClean="0">
                <a:solidFill>
                  <a:schemeClr val="tx1"/>
                </a:solidFill>
                <a:effectLst/>
                <a:latin typeface="+mn-lt"/>
                <a:ea typeface="+mn-ea"/>
                <a:cs typeface="+mn-cs"/>
              </a:rPr>
              <a:t> </a:t>
            </a:r>
            <a:r>
              <a:rPr lang="es-MX" sz="1000" kern="1200" dirty="0" err="1" smtClean="0">
                <a:solidFill>
                  <a:schemeClr val="tx1"/>
                </a:solidFill>
                <a:effectLst/>
                <a:latin typeface="+mn-lt"/>
                <a:ea typeface="+mn-ea"/>
                <a:cs typeface="+mn-cs"/>
              </a:rPr>
              <a:t>laugh</a:t>
            </a:r>
            <a:r>
              <a:rPr lang="es-MX" sz="1000" kern="1200" dirty="0" smtClean="0">
                <a:solidFill>
                  <a:schemeClr val="tx1"/>
                </a:solidFill>
                <a:effectLst/>
                <a:latin typeface="+mn-lt"/>
                <a:ea typeface="+mn-ea"/>
                <a:cs typeface="+mn-cs"/>
              </a:rPr>
              <a:t>. </a:t>
            </a:r>
          </a:p>
          <a:p>
            <a:r>
              <a:rPr lang="es-MX" sz="1000" u="sng" kern="1200" dirty="0" err="1" smtClean="0">
                <a:solidFill>
                  <a:schemeClr val="tx1"/>
                </a:solidFill>
                <a:effectLst/>
                <a:latin typeface="+mn-lt"/>
                <a:ea typeface="+mn-ea"/>
                <a:cs typeface="+mn-cs"/>
                <a:hlinkClick r:id="rId16"/>
              </a:rPr>
              <a:t>Lions</a:t>
            </a:r>
            <a:r>
              <a:rPr lang="es-MX" sz="1000" kern="1200" dirty="0" smtClean="0">
                <a:solidFill>
                  <a:schemeClr val="tx1"/>
                </a:solidFill>
                <a:effectLst/>
                <a:latin typeface="+mn-lt"/>
                <a:ea typeface="+mn-ea"/>
                <a:cs typeface="+mn-cs"/>
              </a:rPr>
              <a:t> </a:t>
            </a:r>
            <a:r>
              <a:rPr lang="es-MX" sz="1000" kern="1200" dirty="0" err="1" smtClean="0">
                <a:solidFill>
                  <a:schemeClr val="tx1"/>
                </a:solidFill>
                <a:effectLst/>
                <a:latin typeface="+mn-lt"/>
                <a:ea typeface="+mn-ea"/>
                <a:cs typeface="+mn-cs"/>
              </a:rPr>
              <a:t>roar</a:t>
            </a:r>
            <a:r>
              <a:rPr lang="es-MX" sz="1000" kern="1200" dirty="0" smtClean="0">
                <a:solidFill>
                  <a:schemeClr val="tx1"/>
                </a:solidFill>
                <a:effectLst/>
                <a:latin typeface="+mn-lt"/>
                <a:ea typeface="+mn-ea"/>
                <a:cs typeface="+mn-cs"/>
              </a:rPr>
              <a:t>. </a:t>
            </a:r>
          </a:p>
          <a:p>
            <a:r>
              <a:rPr lang="es-MX" sz="1000" u="sng" kern="1200" dirty="0" err="1" smtClean="0">
                <a:solidFill>
                  <a:schemeClr val="tx1"/>
                </a:solidFill>
                <a:effectLst/>
                <a:latin typeface="+mn-lt"/>
                <a:ea typeface="+mn-ea"/>
                <a:cs typeface="+mn-cs"/>
                <a:hlinkClick r:id="rId17"/>
              </a:rPr>
              <a:t>Owls</a:t>
            </a:r>
            <a:r>
              <a:rPr lang="es-MX" sz="1000" kern="1200" dirty="0" smtClean="0">
                <a:solidFill>
                  <a:schemeClr val="tx1"/>
                </a:solidFill>
                <a:effectLst/>
                <a:latin typeface="+mn-lt"/>
                <a:ea typeface="+mn-ea"/>
                <a:cs typeface="+mn-cs"/>
              </a:rPr>
              <a:t> </a:t>
            </a:r>
            <a:r>
              <a:rPr lang="es-MX" sz="1000" kern="1200" dirty="0" err="1" smtClean="0">
                <a:solidFill>
                  <a:schemeClr val="tx1"/>
                </a:solidFill>
                <a:effectLst/>
                <a:latin typeface="+mn-lt"/>
                <a:ea typeface="+mn-ea"/>
                <a:cs typeface="+mn-cs"/>
              </a:rPr>
              <a:t>hoot</a:t>
            </a:r>
            <a:r>
              <a:rPr lang="es-MX" sz="1000" kern="1200" dirty="0" smtClean="0">
                <a:solidFill>
                  <a:schemeClr val="tx1"/>
                </a:solidFill>
                <a:effectLst/>
                <a:latin typeface="+mn-lt"/>
                <a:ea typeface="+mn-ea"/>
                <a:cs typeface="+mn-cs"/>
              </a:rPr>
              <a:t>; </a:t>
            </a:r>
            <a:r>
              <a:rPr lang="es-MX" sz="1000" kern="1200" dirty="0" err="1" smtClean="0">
                <a:solidFill>
                  <a:schemeClr val="tx1"/>
                </a:solidFill>
                <a:effectLst/>
                <a:latin typeface="+mn-lt"/>
                <a:ea typeface="+mn-ea"/>
                <a:cs typeface="+mn-cs"/>
              </a:rPr>
              <a:t>they</a:t>
            </a:r>
            <a:r>
              <a:rPr lang="es-MX" sz="1000" kern="1200" dirty="0" smtClean="0">
                <a:solidFill>
                  <a:schemeClr val="tx1"/>
                </a:solidFill>
                <a:effectLst/>
                <a:latin typeface="+mn-lt"/>
                <a:ea typeface="+mn-ea"/>
                <a:cs typeface="+mn-cs"/>
              </a:rPr>
              <a:t> </a:t>
            </a:r>
            <a:r>
              <a:rPr lang="es-MX" sz="1000" kern="1200" dirty="0" err="1" smtClean="0">
                <a:solidFill>
                  <a:schemeClr val="tx1"/>
                </a:solidFill>
                <a:effectLst/>
                <a:latin typeface="+mn-lt"/>
                <a:ea typeface="+mn-ea"/>
                <a:cs typeface="+mn-cs"/>
              </a:rPr>
              <a:t>go</a:t>
            </a:r>
            <a:r>
              <a:rPr lang="es-MX" sz="1000" kern="1200" dirty="0" smtClean="0">
                <a:solidFill>
                  <a:schemeClr val="tx1"/>
                </a:solidFill>
                <a:effectLst/>
                <a:latin typeface="+mn-lt"/>
                <a:ea typeface="+mn-ea"/>
                <a:cs typeface="+mn-cs"/>
              </a:rPr>
              <a:t> </a:t>
            </a:r>
            <a:r>
              <a:rPr lang="es-MX" sz="1000" b="1" kern="1200" dirty="0" err="1" smtClean="0">
                <a:solidFill>
                  <a:schemeClr val="tx1"/>
                </a:solidFill>
                <a:effectLst/>
                <a:latin typeface="+mn-lt"/>
                <a:ea typeface="+mn-ea"/>
                <a:cs typeface="+mn-cs"/>
              </a:rPr>
              <a:t>hoo</a:t>
            </a:r>
            <a:r>
              <a:rPr lang="es-MX" sz="1000" kern="1200" dirty="0" smtClean="0">
                <a:solidFill>
                  <a:schemeClr val="tx1"/>
                </a:solidFill>
                <a:effectLst/>
                <a:latin typeface="+mn-lt"/>
                <a:ea typeface="+mn-ea"/>
                <a:cs typeface="+mn-cs"/>
              </a:rPr>
              <a:t>. </a:t>
            </a:r>
          </a:p>
        </p:txBody>
      </p:sp>
      <p:sp>
        <p:nvSpPr>
          <p:cNvPr id="4" name="Marcador de número de diapositiva 3"/>
          <p:cNvSpPr>
            <a:spLocks noGrp="1"/>
          </p:cNvSpPr>
          <p:nvPr>
            <p:ph type="sldNum" sz="quarter" idx="10"/>
          </p:nvPr>
        </p:nvSpPr>
        <p:spPr/>
        <p:txBody>
          <a:bodyPr/>
          <a:lstStyle/>
          <a:p>
            <a:fld id="{926244B1-76FE-46DD-B3D0-DDF25EE35065}" type="slidenum">
              <a:rPr lang="es-MX" smtClean="0"/>
              <a:t>10</a:t>
            </a:fld>
            <a:endParaRPr lang="es-MX"/>
          </a:p>
        </p:txBody>
      </p:sp>
    </p:spTree>
    <p:extLst>
      <p:ext uri="{BB962C8B-B14F-4D97-AF65-F5344CB8AC3E}">
        <p14:creationId xmlns:p14="http://schemas.microsoft.com/office/powerpoint/2010/main" val="236929208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smtClean="0"/>
              <a:t>¿Cómo</a:t>
            </a:r>
            <a:r>
              <a:rPr lang="es-MX" baseline="0" dirty="0" smtClean="0"/>
              <a:t> se traducen al español?</a:t>
            </a:r>
            <a:endParaRPr lang="es-MX" dirty="0"/>
          </a:p>
        </p:txBody>
      </p:sp>
      <p:sp>
        <p:nvSpPr>
          <p:cNvPr id="4" name="Marcador de número de diapositiva 3"/>
          <p:cNvSpPr>
            <a:spLocks noGrp="1"/>
          </p:cNvSpPr>
          <p:nvPr>
            <p:ph type="sldNum" sz="quarter" idx="10"/>
          </p:nvPr>
        </p:nvSpPr>
        <p:spPr/>
        <p:txBody>
          <a:bodyPr/>
          <a:lstStyle/>
          <a:p>
            <a:fld id="{926244B1-76FE-46DD-B3D0-DDF25EE35065}" type="slidenum">
              <a:rPr lang="es-MX" smtClean="0"/>
              <a:t>11</a:t>
            </a:fld>
            <a:endParaRPr lang="es-MX"/>
          </a:p>
        </p:txBody>
      </p:sp>
    </p:spTree>
    <p:extLst>
      <p:ext uri="{BB962C8B-B14F-4D97-AF65-F5344CB8AC3E}">
        <p14:creationId xmlns:p14="http://schemas.microsoft.com/office/powerpoint/2010/main" val="202982185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b="0" i="0" kern="1200" dirty="0" smtClean="0">
                <a:solidFill>
                  <a:schemeClr val="tx1"/>
                </a:solidFill>
                <a:effectLst/>
                <a:latin typeface="+mn-lt"/>
                <a:ea typeface="+mn-ea"/>
                <a:cs typeface="+mn-cs"/>
              </a:rPr>
              <a:t>The best part about music class is that you can </a:t>
            </a:r>
            <a:r>
              <a:rPr lang="en-US" sz="1200" b="1" i="0" kern="1200" dirty="0" smtClean="0">
                <a:solidFill>
                  <a:schemeClr val="tx1"/>
                </a:solidFill>
                <a:effectLst/>
                <a:latin typeface="+mn-lt"/>
                <a:ea typeface="+mn-ea"/>
                <a:cs typeface="+mn-cs"/>
              </a:rPr>
              <a:t>bang</a:t>
            </a:r>
            <a:r>
              <a:rPr lang="en-US" sz="1200" b="0" i="0" kern="1200" dirty="0" smtClean="0">
                <a:solidFill>
                  <a:schemeClr val="tx1"/>
                </a:solidFill>
                <a:effectLst/>
                <a:latin typeface="+mn-lt"/>
                <a:ea typeface="+mn-ea"/>
                <a:cs typeface="+mn-cs"/>
              </a:rPr>
              <a:t> on the drum.</a:t>
            </a:r>
            <a:endParaRPr lang="es-MX" sz="1200" b="0" i="0" kern="1200" dirty="0" smtClean="0">
              <a:solidFill>
                <a:schemeClr val="tx1"/>
              </a:solidFill>
              <a:effectLst/>
              <a:latin typeface="+mn-lt"/>
              <a:ea typeface="+mn-ea"/>
              <a:cs typeface="+mn-cs"/>
            </a:endParaRP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b="0" i="0" kern="1200" dirty="0" smtClean="0">
                <a:solidFill>
                  <a:schemeClr val="tx1"/>
                </a:solidFill>
                <a:effectLst/>
                <a:latin typeface="+mn-lt"/>
                <a:ea typeface="+mn-ea"/>
                <a:cs typeface="+mn-cs"/>
              </a:rPr>
              <a:t>Silence your cellphone so that it does not </a:t>
            </a:r>
            <a:r>
              <a:rPr lang="en-US" sz="1200" b="1" i="0" kern="1200" dirty="0" smtClean="0">
                <a:solidFill>
                  <a:schemeClr val="tx1"/>
                </a:solidFill>
                <a:effectLst/>
                <a:latin typeface="+mn-lt"/>
                <a:ea typeface="+mn-ea"/>
                <a:cs typeface="+mn-cs"/>
              </a:rPr>
              <a:t>beep</a:t>
            </a:r>
            <a:r>
              <a:rPr lang="en-US" sz="1200" b="0" i="0" kern="1200" dirty="0" smtClean="0">
                <a:solidFill>
                  <a:schemeClr val="tx1"/>
                </a:solidFill>
                <a:effectLst/>
                <a:latin typeface="+mn-lt"/>
                <a:ea typeface="+mn-ea"/>
                <a:cs typeface="+mn-cs"/>
              </a:rPr>
              <a:t> during the movie.</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b="0" i="0" kern="1200" dirty="0" smtClean="0">
                <a:solidFill>
                  <a:schemeClr val="tx1"/>
                </a:solidFill>
                <a:effectLst/>
                <a:latin typeface="+mn-lt"/>
                <a:ea typeface="+mn-ea"/>
                <a:cs typeface="+mn-cs"/>
              </a:rPr>
              <a:t>The cash register popped open with a heart warming </a:t>
            </a:r>
            <a:r>
              <a:rPr lang="en-US" sz="1200" b="1" i="0" kern="1200" dirty="0" smtClean="0">
                <a:solidFill>
                  <a:schemeClr val="tx1"/>
                </a:solidFill>
                <a:effectLst/>
                <a:latin typeface="+mn-lt"/>
                <a:ea typeface="+mn-ea"/>
                <a:cs typeface="+mn-cs"/>
              </a:rPr>
              <a:t>ca-</a:t>
            </a:r>
            <a:r>
              <a:rPr lang="en-US" sz="1200" b="1" i="0" kern="1200" dirty="0" err="1" smtClean="0">
                <a:solidFill>
                  <a:schemeClr val="tx1"/>
                </a:solidFill>
                <a:effectLst/>
                <a:latin typeface="+mn-lt"/>
                <a:ea typeface="+mn-ea"/>
                <a:cs typeface="+mn-cs"/>
              </a:rPr>
              <a:t>ching</a:t>
            </a:r>
            <a:r>
              <a:rPr lang="en-US" sz="1200" b="0" i="0" kern="1200" dirty="0" smtClean="0">
                <a:solidFill>
                  <a:schemeClr val="tx1"/>
                </a:solidFill>
                <a:effectLst/>
                <a:latin typeface="+mn-lt"/>
                <a:ea typeface="+mn-ea"/>
                <a:cs typeface="+mn-cs"/>
              </a:rPr>
              <a:t>.</a:t>
            </a:r>
          </a:p>
          <a:p>
            <a:pPr marL="171450" indent="-171450" fontAlgn="t">
              <a:buFont typeface="Arial" panose="020B0604020202020204" pitchFamily="34" charset="0"/>
              <a:buChar char="•"/>
            </a:pPr>
            <a:r>
              <a:rPr lang="en-US" sz="1200" b="0" i="0" kern="1200" dirty="0" smtClean="0">
                <a:solidFill>
                  <a:schemeClr val="tx1"/>
                </a:solidFill>
                <a:effectLst/>
                <a:latin typeface="+mn-lt"/>
                <a:ea typeface="+mn-ea"/>
                <a:cs typeface="+mn-cs"/>
              </a:rPr>
              <a:t>Her heels </a:t>
            </a:r>
            <a:r>
              <a:rPr lang="en-US" sz="1200" b="1" i="0" kern="1200" dirty="0" smtClean="0">
                <a:solidFill>
                  <a:schemeClr val="tx1"/>
                </a:solidFill>
                <a:effectLst/>
                <a:latin typeface="+mn-lt"/>
                <a:ea typeface="+mn-ea"/>
                <a:cs typeface="+mn-cs"/>
              </a:rPr>
              <a:t>clacked</a:t>
            </a:r>
            <a:r>
              <a:rPr lang="en-US" sz="1200" b="0" i="0" kern="1200" dirty="0" smtClean="0">
                <a:solidFill>
                  <a:schemeClr val="tx1"/>
                </a:solidFill>
                <a:effectLst/>
                <a:latin typeface="+mn-lt"/>
                <a:ea typeface="+mn-ea"/>
                <a:cs typeface="+mn-cs"/>
              </a:rPr>
              <a:t> on the hardwood floor.</a:t>
            </a:r>
          </a:p>
          <a:p>
            <a:pPr marL="171450" marR="0" lvl="0" indent="-171450" algn="l" defTabSz="914400" rtl="0" eaLnBrk="1" fontAlgn="t" latinLnBrk="0" hangingPunct="1">
              <a:lnSpc>
                <a:spcPct val="100000"/>
              </a:lnSpc>
              <a:spcBef>
                <a:spcPts val="0"/>
              </a:spcBef>
              <a:spcAft>
                <a:spcPts val="0"/>
              </a:spcAft>
              <a:buClrTx/>
              <a:buSzTx/>
              <a:buFont typeface="Arial" panose="020B0604020202020204" pitchFamily="34" charset="0"/>
              <a:buChar char="•"/>
              <a:tabLst/>
              <a:defRPr/>
            </a:pPr>
            <a:r>
              <a:rPr lang="en-US" sz="1200" b="0" i="0" kern="1200" dirty="0" smtClean="0">
                <a:solidFill>
                  <a:schemeClr val="tx1"/>
                </a:solidFill>
                <a:effectLst/>
                <a:latin typeface="+mn-lt"/>
                <a:ea typeface="+mn-ea"/>
                <a:cs typeface="+mn-cs"/>
              </a:rPr>
              <a:t>The cadets swelled with pride when they heard the </a:t>
            </a:r>
            <a:r>
              <a:rPr lang="en-US" sz="1200" b="1" i="0" kern="1200" dirty="0" smtClean="0">
                <a:solidFill>
                  <a:schemeClr val="tx1"/>
                </a:solidFill>
                <a:effectLst/>
                <a:latin typeface="+mn-lt"/>
                <a:ea typeface="+mn-ea"/>
                <a:cs typeface="+mn-cs"/>
              </a:rPr>
              <a:t>clash</a:t>
            </a:r>
            <a:r>
              <a:rPr lang="en-US" sz="1200" b="0" i="0" kern="1200" dirty="0" smtClean="0">
                <a:solidFill>
                  <a:schemeClr val="tx1"/>
                </a:solidFill>
                <a:effectLst/>
                <a:latin typeface="+mn-lt"/>
                <a:ea typeface="+mn-ea"/>
                <a:cs typeface="+mn-cs"/>
              </a:rPr>
              <a:t> of the cymbals at their graduation ceremony.</a:t>
            </a:r>
          </a:p>
          <a:p>
            <a:pPr marL="171450" marR="0" lvl="0" indent="-171450" algn="l" defTabSz="914400" rtl="0" eaLnBrk="1" fontAlgn="t" latinLnBrk="0" hangingPunct="1">
              <a:lnSpc>
                <a:spcPct val="100000"/>
              </a:lnSpc>
              <a:spcBef>
                <a:spcPts val="0"/>
              </a:spcBef>
              <a:spcAft>
                <a:spcPts val="0"/>
              </a:spcAft>
              <a:buClrTx/>
              <a:buSzTx/>
              <a:buFont typeface="Arial" panose="020B0604020202020204" pitchFamily="34" charset="0"/>
              <a:buChar char="•"/>
              <a:tabLst/>
              <a:defRPr/>
            </a:pPr>
            <a:r>
              <a:rPr lang="en-US" sz="1200" b="0" i="0" kern="1200" dirty="0" smtClean="0">
                <a:solidFill>
                  <a:schemeClr val="tx1"/>
                </a:solidFill>
                <a:effectLst/>
                <a:latin typeface="+mn-lt"/>
                <a:ea typeface="+mn-ea"/>
                <a:cs typeface="+mn-cs"/>
              </a:rPr>
              <a:t>Jacob could not sleep with the steady </a:t>
            </a:r>
            <a:r>
              <a:rPr lang="en-US" sz="1200" b="1" i="0" kern="1200" dirty="0" smtClean="0">
                <a:solidFill>
                  <a:schemeClr val="tx1"/>
                </a:solidFill>
                <a:effectLst/>
                <a:latin typeface="+mn-lt"/>
                <a:ea typeface="+mn-ea"/>
                <a:cs typeface="+mn-cs"/>
              </a:rPr>
              <a:t>drip-drop</a:t>
            </a:r>
            <a:r>
              <a:rPr lang="en-US" sz="1200" b="0" i="0" kern="1200" dirty="0" smtClean="0">
                <a:solidFill>
                  <a:schemeClr val="tx1"/>
                </a:solidFill>
                <a:effectLst/>
                <a:latin typeface="+mn-lt"/>
                <a:ea typeface="+mn-ea"/>
                <a:cs typeface="+mn-cs"/>
              </a:rPr>
              <a:t> of water coming from the sink.</a:t>
            </a:r>
          </a:p>
          <a:p>
            <a:pPr marL="0" marR="0" lvl="0" indent="0" algn="l" defTabSz="914400" rtl="0" eaLnBrk="1" fontAlgn="t" latinLnBrk="0" hangingPunct="1">
              <a:lnSpc>
                <a:spcPct val="100000"/>
              </a:lnSpc>
              <a:spcBef>
                <a:spcPts val="0"/>
              </a:spcBef>
              <a:spcAft>
                <a:spcPts val="0"/>
              </a:spcAft>
              <a:buClrTx/>
              <a:buSzTx/>
              <a:buFont typeface="Arial" panose="020B0604020202020204" pitchFamily="34" charset="0"/>
              <a:buNone/>
              <a:tabLst/>
              <a:defRPr/>
            </a:pPr>
            <a:endParaRPr lang="en-US" sz="1200" b="0" i="0" kern="1200" dirty="0" smtClean="0">
              <a:solidFill>
                <a:schemeClr val="tx1"/>
              </a:solidFill>
              <a:effectLst/>
              <a:latin typeface="+mn-lt"/>
              <a:ea typeface="+mn-ea"/>
              <a:cs typeface="+mn-cs"/>
            </a:endParaRPr>
          </a:p>
          <a:p>
            <a:pPr marL="0" marR="0" lvl="0" indent="0" algn="l" defTabSz="914400" rtl="0" eaLnBrk="1" fontAlgn="t" latinLnBrk="0" hangingPunct="1">
              <a:lnSpc>
                <a:spcPct val="100000"/>
              </a:lnSpc>
              <a:spcBef>
                <a:spcPts val="0"/>
              </a:spcBef>
              <a:spcAft>
                <a:spcPts val="0"/>
              </a:spcAft>
              <a:buClrTx/>
              <a:buSzTx/>
              <a:buFont typeface="Arial" panose="020B0604020202020204" pitchFamily="34" charset="0"/>
              <a:buNone/>
              <a:tabLst/>
              <a:defRPr/>
            </a:pPr>
            <a:r>
              <a:rPr lang="en-US" sz="1200" b="0" i="0" kern="1200" dirty="0" smtClean="0">
                <a:solidFill>
                  <a:schemeClr val="tx1"/>
                </a:solidFill>
                <a:effectLst/>
                <a:latin typeface="+mn-lt"/>
                <a:ea typeface="+mn-ea"/>
                <a:cs typeface="+mn-cs"/>
              </a:rPr>
              <a:t>Fuente:</a:t>
            </a:r>
            <a:r>
              <a:rPr lang="en-US" sz="1200" b="0" i="0" kern="1200" baseline="0" dirty="0" smtClean="0">
                <a:solidFill>
                  <a:schemeClr val="tx1"/>
                </a:solidFill>
                <a:effectLst/>
                <a:latin typeface="+mn-lt"/>
                <a:ea typeface="+mn-ea"/>
                <a:cs typeface="+mn-cs"/>
              </a:rPr>
              <a:t> Reading Worksheets (http://www.ereadingworksheets.com/figurative-language/poetic-devices/onomatopoeia-examples/)</a:t>
            </a:r>
            <a:endParaRPr lang="en-US" sz="1200" b="0" i="0" kern="1200" dirty="0" smtClean="0">
              <a:solidFill>
                <a:schemeClr val="tx1"/>
              </a:solidFill>
              <a:effectLst/>
              <a:latin typeface="+mn-lt"/>
              <a:ea typeface="+mn-ea"/>
              <a:cs typeface="+mn-cs"/>
            </a:endParaRPr>
          </a:p>
          <a:p>
            <a:pPr fontAlgn="t"/>
            <a:endParaRPr lang="en-US" sz="1200" b="0" i="0" kern="1200" dirty="0" smtClean="0">
              <a:solidFill>
                <a:schemeClr val="tx1"/>
              </a:solidFill>
              <a:effectLst/>
              <a:latin typeface="+mn-lt"/>
              <a:ea typeface="+mn-ea"/>
              <a:cs typeface="+mn-cs"/>
            </a:endParaRPr>
          </a:p>
          <a:p>
            <a:r>
              <a:rPr lang="en-US" dirty="0" smtClean="0"/>
              <a:t/>
            </a:r>
            <a:br>
              <a:rPr lang="en-US" dirty="0" smtClean="0"/>
            </a:br>
            <a:endParaRPr lang="en-US" sz="1200" b="0" i="0" kern="1200" dirty="0" smtClean="0">
              <a:solidFill>
                <a:schemeClr val="tx1"/>
              </a:solidFill>
              <a:effectLst/>
              <a:latin typeface="+mn-lt"/>
              <a:ea typeface="+mn-ea"/>
              <a:cs typeface="+mn-cs"/>
            </a:endParaRP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sz="1200" b="0" i="0" kern="1200" dirty="0" smtClean="0">
              <a:solidFill>
                <a:schemeClr val="tx1"/>
              </a:solidFill>
              <a:effectLst/>
              <a:latin typeface="+mn-lt"/>
              <a:ea typeface="+mn-ea"/>
              <a:cs typeface="+mn-cs"/>
            </a:endParaRP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sz="1200" b="0" i="0" kern="1200" dirty="0" smtClean="0">
              <a:solidFill>
                <a:schemeClr val="tx1"/>
              </a:solidFill>
              <a:effectLst/>
              <a:latin typeface="+mn-lt"/>
              <a:ea typeface="+mn-ea"/>
              <a:cs typeface="+mn-cs"/>
            </a:endParaRPr>
          </a:p>
        </p:txBody>
      </p:sp>
      <p:sp>
        <p:nvSpPr>
          <p:cNvPr id="4" name="Marcador de número de diapositiva 3"/>
          <p:cNvSpPr>
            <a:spLocks noGrp="1"/>
          </p:cNvSpPr>
          <p:nvPr>
            <p:ph type="sldNum" sz="quarter" idx="10"/>
          </p:nvPr>
        </p:nvSpPr>
        <p:spPr/>
        <p:txBody>
          <a:bodyPr/>
          <a:lstStyle/>
          <a:p>
            <a:fld id="{926244B1-76FE-46DD-B3D0-DDF25EE35065}" type="slidenum">
              <a:rPr lang="es-MX" smtClean="0"/>
              <a:t>12</a:t>
            </a:fld>
            <a:endParaRPr lang="es-MX"/>
          </a:p>
        </p:txBody>
      </p:sp>
    </p:spTree>
    <p:extLst>
      <p:ext uri="{BB962C8B-B14F-4D97-AF65-F5344CB8AC3E}">
        <p14:creationId xmlns:p14="http://schemas.microsoft.com/office/powerpoint/2010/main" val="283590233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smtClean="0"/>
              <a:t>En este texto</a:t>
            </a:r>
            <a:r>
              <a:rPr lang="es-MX" baseline="0" dirty="0" smtClean="0"/>
              <a:t> la onomatopeya está en la palabra “</a:t>
            </a:r>
            <a:r>
              <a:rPr lang="es-MX" baseline="0" dirty="0" err="1" smtClean="0"/>
              <a:t>twinkle</a:t>
            </a:r>
            <a:r>
              <a:rPr lang="es-MX" baseline="0" dirty="0" smtClean="0"/>
              <a:t>”, comentar con los estudiantes:</a:t>
            </a:r>
          </a:p>
          <a:p>
            <a:pPr marL="171450" indent="-171450">
              <a:buFont typeface="Arial" panose="020B0604020202020204" pitchFamily="34" charset="0"/>
              <a:buChar char="•"/>
            </a:pPr>
            <a:r>
              <a:rPr lang="es-MX" baseline="0" dirty="0" smtClean="0"/>
              <a:t>¿Existe una onomatopeya equivalente español? </a:t>
            </a:r>
          </a:p>
          <a:p>
            <a:pPr marL="171450" indent="-171450">
              <a:buFont typeface="Arial" panose="020B0604020202020204" pitchFamily="34" charset="0"/>
              <a:buChar char="•"/>
            </a:pPr>
            <a:r>
              <a:rPr lang="es-MX" baseline="0" dirty="0" smtClean="0"/>
              <a:t>¿Es viable su uso en una traducción al español?</a:t>
            </a:r>
          </a:p>
          <a:p>
            <a:pPr marL="171450" indent="-171450">
              <a:buFont typeface="Arial" panose="020B0604020202020204" pitchFamily="34" charset="0"/>
              <a:buChar char="•"/>
            </a:pPr>
            <a:r>
              <a:rPr lang="es-MX" baseline="0" dirty="0" smtClean="0"/>
              <a:t>¿Qué otras características identifican en el texto que son un problema de traducción?</a:t>
            </a:r>
            <a:endParaRPr lang="es-MX" dirty="0"/>
          </a:p>
        </p:txBody>
      </p:sp>
      <p:sp>
        <p:nvSpPr>
          <p:cNvPr id="4" name="Marcador de número de diapositiva 3"/>
          <p:cNvSpPr>
            <a:spLocks noGrp="1"/>
          </p:cNvSpPr>
          <p:nvPr>
            <p:ph type="sldNum" sz="quarter" idx="10"/>
          </p:nvPr>
        </p:nvSpPr>
        <p:spPr/>
        <p:txBody>
          <a:bodyPr/>
          <a:lstStyle/>
          <a:p>
            <a:fld id="{926244B1-76FE-46DD-B3D0-DDF25EE35065}" type="slidenum">
              <a:rPr lang="es-MX" smtClean="0"/>
              <a:t>13</a:t>
            </a:fld>
            <a:endParaRPr lang="es-MX"/>
          </a:p>
        </p:txBody>
      </p:sp>
    </p:spTree>
    <p:extLst>
      <p:ext uri="{BB962C8B-B14F-4D97-AF65-F5344CB8AC3E}">
        <p14:creationId xmlns:p14="http://schemas.microsoft.com/office/powerpoint/2010/main" val="410290531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sz="1000" dirty="0" smtClean="0"/>
              <a:t>Este es un fragmento</a:t>
            </a:r>
            <a:r>
              <a:rPr lang="es-MX" sz="1000" baseline="0" dirty="0" smtClean="0"/>
              <a:t> de la tercera estrofa del poema de Edgar Allan Poe, “</a:t>
            </a:r>
            <a:r>
              <a:rPr lang="es-MX" sz="1000" baseline="0" dirty="0" err="1" smtClean="0"/>
              <a:t>The</a:t>
            </a:r>
            <a:r>
              <a:rPr lang="es-MX" sz="1000" baseline="0" dirty="0" smtClean="0"/>
              <a:t> </a:t>
            </a:r>
            <a:r>
              <a:rPr lang="es-MX" sz="1000" baseline="0" dirty="0" err="1" smtClean="0"/>
              <a:t>Bells</a:t>
            </a:r>
            <a:r>
              <a:rPr lang="es-MX" sz="1000" baseline="0" dirty="0" smtClean="0"/>
              <a:t>”. Están señaladas en negritas las palabras que son onomatopeyas. El profesor puede ahondar en el poema tanto como lo crea prudente, y puede, de hecho, dedicarle toda una clase a esta obra famosa por el uso de la onomatopeya y la aliteración. Algunos datos son:</a:t>
            </a:r>
          </a:p>
          <a:p>
            <a:pPr marL="171450" indent="-171450">
              <a:buFont typeface="Arial" panose="020B0604020202020204" pitchFamily="34" charset="0"/>
              <a:buChar char="•"/>
            </a:pPr>
            <a:r>
              <a:rPr lang="es-MX" sz="1000" baseline="0" dirty="0" smtClean="0"/>
              <a:t>Edgar Allan Poe (1809-1849), nació en Boston, es un renombrado escritor norteamericano, más conocido por sus cuentos de terror y policiacos que por sus poemas. A la fechas es una figura controvertida por su vida turbulenta y su marcada preferencia por los temas oscuros.</a:t>
            </a:r>
          </a:p>
          <a:p>
            <a:pPr marL="171450" indent="-171450">
              <a:buFont typeface="Arial" panose="020B0604020202020204" pitchFamily="34" charset="0"/>
              <a:buChar char="•"/>
            </a:pPr>
            <a:r>
              <a:rPr lang="es-MX" sz="1000" baseline="0" dirty="0" smtClean="0"/>
              <a:t>Este poema trata sobre el triunfo de la muerte sobre la vida (ni qué decir, tema </a:t>
            </a:r>
            <a:r>
              <a:rPr lang="es-MX" sz="1000" baseline="0" dirty="0" err="1" smtClean="0"/>
              <a:t>poeiano</a:t>
            </a:r>
            <a:r>
              <a:rPr lang="es-MX" sz="1000" baseline="0" dirty="0" smtClean="0"/>
              <a:t>). El símbolo son las campanas y su variedad de sonidos, que acompañan al hombre desde la infancia hasta la muerte.</a:t>
            </a:r>
          </a:p>
          <a:p>
            <a:pPr marL="171450" indent="-171450">
              <a:buFont typeface="Arial" panose="020B0604020202020204" pitchFamily="34" charset="0"/>
              <a:buChar char="•"/>
            </a:pPr>
            <a:r>
              <a:rPr lang="es-MX" sz="1000" baseline="0" dirty="0" smtClean="0"/>
              <a:t>Las campanas suenan con júbilo en la edad temprana, pero conforme pasa el tiempo, la muerte acecha. Por ejemplo en la primera estrofa el narrador escucha el tintineo de las campanas de un trineo en la noche, imagen que trae a la mente el juego de los niños. En la segunda estrofa las campanas resuenan con la celebración de una boda; en la tercera estrofa es el sonido de las campanas en la noche lo que, lejos de traer consuelo, llena de miedo al narrador; en la cuarta y última estrofa el retoque de campanas acompaña a alguien a su última morada.</a:t>
            </a:r>
          </a:p>
          <a:p>
            <a:pPr marL="171450" indent="-171450">
              <a:buFont typeface="Arial" panose="020B0604020202020204" pitchFamily="34" charset="0"/>
              <a:buChar char="•"/>
            </a:pPr>
            <a:r>
              <a:rPr lang="es-MX" sz="1000" baseline="0" dirty="0" smtClean="0"/>
              <a:t>LOS ESTUDIANTES PUEDEN HACER UNA PROPUESTA DE TRADUCCIÓN PARA LOS VERSOS QUE CONTIENEN ONOMATOPEYAS, a modo de ejercicio y para explorar posibilidades y su propia creatividad.</a:t>
            </a:r>
          </a:p>
          <a:p>
            <a:pPr marL="171450" indent="-171450">
              <a:buFont typeface="Arial" panose="020B0604020202020204" pitchFamily="34" charset="0"/>
              <a:buChar char="•"/>
            </a:pPr>
            <a:r>
              <a:rPr lang="es-MX" sz="1000" baseline="0" dirty="0" smtClean="0"/>
              <a:t>El profesor también puede traer a clase una traducción al español de este poema para comentar los elementos que se pudieron rescatar y los que no.</a:t>
            </a:r>
            <a:endParaRPr lang="es-MX" sz="1000" dirty="0"/>
          </a:p>
        </p:txBody>
      </p:sp>
      <p:sp>
        <p:nvSpPr>
          <p:cNvPr id="4" name="Marcador de número de diapositiva 3"/>
          <p:cNvSpPr>
            <a:spLocks noGrp="1"/>
          </p:cNvSpPr>
          <p:nvPr>
            <p:ph type="sldNum" sz="quarter" idx="10"/>
          </p:nvPr>
        </p:nvSpPr>
        <p:spPr/>
        <p:txBody>
          <a:bodyPr/>
          <a:lstStyle/>
          <a:p>
            <a:fld id="{926244B1-76FE-46DD-B3D0-DDF25EE35065}" type="slidenum">
              <a:rPr lang="es-MX" smtClean="0"/>
              <a:t>14</a:t>
            </a:fld>
            <a:endParaRPr lang="es-MX"/>
          </a:p>
        </p:txBody>
      </p:sp>
    </p:spTree>
    <p:extLst>
      <p:ext uri="{BB962C8B-B14F-4D97-AF65-F5344CB8AC3E}">
        <p14:creationId xmlns:p14="http://schemas.microsoft.com/office/powerpoint/2010/main" val="297143558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7" name="Rectangle 6"/>
          <p:cNvSpPr/>
          <p:nvPr/>
        </p:nvSpPr>
        <p:spPr>
          <a:xfrm>
            <a:off x="182879" y="182879"/>
            <a:ext cx="8778240" cy="6492240"/>
          </a:xfrm>
          <a:prstGeom prst="rect">
            <a:avLst/>
          </a:prstGeom>
          <a:solidFill>
            <a:schemeClr val="accent1"/>
          </a:solidFill>
          <a:ln w="12700">
            <a:solidFill>
              <a:srgbClr val="FFFFFF"/>
            </a:solid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832485" y="882376"/>
            <a:ext cx="7475220" cy="2926080"/>
          </a:xfrm>
        </p:spPr>
        <p:txBody>
          <a:bodyPr anchor="b">
            <a:normAutofit/>
          </a:bodyPr>
          <a:lstStyle>
            <a:lvl1pPr algn="ctr">
              <a:lnSpc>
                <a:spcPct val="85000"/>
              </a:lnSpc>
              <a:defRPr sz="6000" b="1" cap="all" baseline="0">
                <a:solidFill>
                  <a:srgbClr val="FFFFFF"/>
                </a:solidFill>
              </a:defRPr>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1282148" y="3869635"/>
            <a:ext cx="6575895" cy="1388165"/>
          </a:xfrm>
        </p:spPr>
        <p:txBody>
          <a:bodyPr>
            <a:normAutofit/>
          </a:bodyPr>
          <a:lstStyle>
            <a:lvl1pPr marL="0" indent="0" algn="ctr">
              <a:spcBef>
                <a:spcPts val="1000"/>
              </a:spcBef>
              <a:buNone/>
              <a:defRPr sz="1800">
                <a:solidFill>
                  <a:srgbClr val="FFFFFF"/>
                </a:solidFill>
              </a:defRPr>
            </a:lvl1pPr>
            <a:lvl2pPr marL="342900" indent="0" algn="ctr">
              <a:buNone/>
              <a:defRPr sz="1800"/>
            </a:lvl2pPr>
            <a:lvl3pPr marL="685800" indent="0" algn="ctr">
              <a:buNone/>
              <a:defRPr sz="1800"/>
            </a:lvl3pPr>
            <a:lvl4pPr marL="1028700" indent="0" algn="ctr">
              <a:buNone/>
              <a:defRPr sz="1500"/>
            </a:lvl4pPr>
            <a:lvl5pPr marL="1371600" indent="0" algn="ctr">
              <a:buNone/>
              <a:defRPr sz="1500"/>
            </a:lvl5pPr>
            <a:lvl6pPr marL="1714500" indent="0" algn="ctr">
              <a:buNone/>
              <a:defRPr sz="1500"/>
            </a:lvl6pPr>
            <a:lvl7pPr marL="2057400" indent="0" algn="ctr">
              <a:buNone/>
              <a:defRPr sz="1500"/>
            </a:lvl7pPr>
            <a:lvl8pPr marL="2400300" indent="0" algn="ctr">
              <a:buNone/>
              <a:defRPr sz="1500"/>
            </a:lvl8pPr>
            <a:lvl9pPr marL="2743200" indent="0" algn="ctr">
              <a:buNone/>
              <a:defRPr sz="1500"/>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p:txBody>
          <a:bodyPr/>
          <a:lstStyle>
            <a:lvl1pPr>
              <a:defRPr>
                <a:solidFill>
                  <a:srgbClr val="FFFFFF"/>
                </a:solidFill>
              </a:defRPr>
            </a:lvl1pPr>
          </a:lstStyle>
          <a:p>
            <a:fld id="{5586B75A-687E-405C-8A0B-8D00578BA2C3}" type="datetimeFigureOut">
              <a:rPr lang="en-US" smtClean="0"/>
              <a:pPr/>
              <a:t>05/09/17</a:t>
            </a:fld>
            <a:endParaRPr lang="en-US" dirty="0"/>
          </a:p>
        </p:txBody>
      </p:sp>
      <p:sp>
        <p:nvSpPr>
          <p:cNvPr id="5" name="Footer Placeholder 4"/>
          <p:cNvSpPr>
            <a:spLocks noGrp="1"/>
          </p:cNvSpPr>
          <p:nvPr>
            <p:ph type="ftr" sz="quarter" idx="11"/>
          </p:nvPr>
        </p:nvSpPr>
        <p:spPr/>
        <p:txBody>
          <a:bodyPr/>
          <a:lstStyle>
            <a:lvl1pPr>
              <a:defRPr>
                <a:solidFill>
                  <a:srgbClr val="FFFFFF"/>
                </a:solidFill>
              </a:defRPr>
            </a:lvl1pPr>
          </a:lstStyle>
          <a:p>
            <a:endParaRPr lang="en-US" dirty="0"/>
          </a:p>
        </p:txBody>
      </p:sp>
      <p:sp>
        <p:nvSpPr>
          <p:cNvPr id="6" name="Slide Number Placeholder 5"/>
          <p:cNvSpPr>
            <a:spLocks noGrp="1"/>
          </p:cNvSpPr>
          <p:nvPr>
            <p:ph type="sldNum" sz="quarter" idx="12"/>
          </p:nvPr>
        </p:nvSpPr>
        <p:spPr/>
        <p:txBody>
          <a:bodyPr/>
          <a:lstStyle>
            <a:lvl1pPr>
              <a:defRPr>
                <a:solidFill>
                  <a:srgbClr val="FFFFFF"/>
                </a:solidFill>
              </a:defRPr>
            </a:lvl1pPr>
          </a:lstStyle>
          <a:p>
            <a:pPr eaLnBrk="1" latinLnBrk="0" hangingPunct="1"/>
            <a:fld id="{2AA957AF-53C0-420B-9C2D-77DB1416566C}" type="slidenum">
              <a:rPr kumimoji="0" lang="en-US" smtClean="0"/>
              <a:pPr eaLnBrk="1" latinLnBrk="0" hangingPunct="1"/>
              <a:t>‹Nr.›</a:t>
            </a:fld>
            <a:endParaRPr kumimoji="0" lang="en-US"/>
          </a:p>
        </p:txBody>
      </p:sp>
      <p:cxnSp>
        <p:nvCxnSpPr>
          <p:cNvPr id="8" name="Straight Connector 7"/>
          <p:cNvCxnSpPr/>
          <p:nvPr/>
        </p:nvCxnSpPr>
        <p:spPr>
          <a:xfrm>
            <a:off x="1483995" y="3733800"/>
            <a:ext cx="6172201" cy="0"/>
          </a:xfrm>
          <a:prstGeom prst="line">
            <a:avLst/>
          </a:prstGeom>
          <a:ln>
            <a:solidFill>
              <a:srgbClr val="FFFFFF"/>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6654464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5586B75A-687E-405C-8A0B-8D00578BA2C3}" type="datetimeFigureOut">
              <a:rPr lang="en-US" smtClean="0"/>
              <a:pPr/>
              <a:t>05/09/17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pPr/>
              <a:t>‹Nr.›</a:t>
            </a:fld>
            <a:endParaRPr lang="en-US" dirty="0"/>
          </a:p>
        </p:txBody>
      </p:sp>
    </p:spTree>
    <p:extLst>
      <p:ext uri="{BB962C8B-B14F-4D97-AF65-F5344CB8AC3E}">
        <p14:creationId xmlns:p14="http://schemas.microsoft.com/office/powerpoint/2010/main" val="179750713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762000"/>
            <a:ext cx="1743075" cy="5410200"/>
          </a:xfrm>
        </p:spPr>
        <p:txBody>
          <a:bodyPr vert="eaVert"/>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857250" y="762000"/>
            <a:ext cx="5572125" cy="5410200"/>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5586B75A-687E-405C-8A0B-8D00578BA2C3}" type="datetimeFigureOut">
              <a:rPr lang="en-US" smtClean="0"/>
              <a:pPr/>
              <a:t>05/09/17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pPr/>
              <a:t>‹Nr.›</a:t>
            </a:fld>
            <a:endParaRPr lang="en-US" dirty="0"/>
          </a:p>
        </p:txBody>
      </p:sp>
    </p:spTree>
    <p:extLst>
      <p:ext uri="{BB962C8B-B14F-4D97-AF65-F5344CB8AC3E}">
        <p14:creationId xmlns:p14="http://schemas.microsoft.com/office/powerpoint/2010/main" val="183803608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idx="1"/>
          </p:nvPr>
        </p:nvSpPr>
        <p:spPr/>
        <p:txBody>
          <a:bodyPr/>
          <a:lstStyle>
            <a:lvl1pPr>
              <a:spcBef>
                <a:spcPts val="1000"/>
              </a:spcBef>
              <a:defRPr/>
            </a:lvl1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5586B75A-687E-405C-8A0B-8D00578BA2C3}" type="datetimeFigureOut">
              <a:rPr lang="en-US" smtClean="0"/>
              <a:pPr/>
              <a:t>05/09/17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pPr/>
              <a:t>‹Nr.›</a:t>
            </a:fld>
            <a:endParaRPr lang="en-US" dirty="0"/>
          </a:p>
        </p:txBody>
      </p:sp>
    </p:spTree>
    <p:extLst>
      <p:ext uri="{BB962C8B-B14F-4D97-AF65-F5344CB8AC3E}">
        <p14:creationId xmlns:p14="http://schemas.microsoft.com/office/powerpoint/2010/main" val="405640446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829818" y="1173575"/>
            <a:ext cx="7475220" cy="2926080"/>
          </a:xfrm>
        </p:spPr>
        <p:txBody>
          <a:bodyPr anchor="b">
            <a:noAutofit/>
          </a:bodyPr>
          <a:lstStyle>
            <a:lvl1pPr algn="ctr">
              <a:lnSpc>
                <a:spcPct val="85000"/>
              </a:lnSpc>
              <a:defRPr sz="6000" b="0" cap="all" baseline="0"/>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282446" y="4154520"/>
            <a:ext cx="6576822" cy="1363806"/>
          </a:xfrm>
        </p:spPr>
        <p:txBody>
          <a:bodyPr anchor="t">
            <a:normAutofit/>
          </a:bodyPr>
          <a:lstStyle>
            <a:lvl1pPr marL="0" indent="0" algn="ctr">
              <a:buNone/>
              <a:defRPr sz="1800">
                <a:solidFill>
                  <a:schemeClr val="accent1"/>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5586B75A-687E-405C-8A0B-8D00578BA2C3}" type="datetimeFigureOut">
              <a:rPr lang="en-US" smtClean="0"/>
              <a:pPr/>
              <a:t>05/09/17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pPr/>
              <a:t>‹Nr.›</a:t>
            </a:fld>
            <a:endParaRPr lang="en-US" dirty="0"/>
          </a:p>
        </p:txBody>
      </p:sp>
      <p:cxnSp>
        <p:nvCxnSpPr>
          <p:cNvPr id="7" name="Straight Connector 6"/>
          <p:cNvCxnSpPr/>
          <p:nvPr/>
        </p:nvCxnSpPr>
        <p:spPr>
          <a:xfrm>
            <a:off x="1485900" y="4020408"/>
            <a:ext cx="6172201"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7341198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857250" y="2057399"/>
            <a:ext cx="3566160" cy="4023360"/>
          </a:xfrm>
        </p:spPr>
        <p:txBody>
          <a:bodyPr/>
          <a:lstStyle>
            <a:lvl1pPr>
              <a:defRPr sz="165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4700709" y="2057400"/>
            <a:ext cx="3566160" cy="4023360"/>
          </a:xfrm>
        </p:spPr>
        <p:txBody>
          <a:bodyPr/>
          <a:lstStyle>
            <a:lvl1pPr>
              <a:defRPr sz="165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5586B75A-687E-405C-8A0B-8D00578BA2C3}" type="datetimeFigureOut">
              <a:rPr lang="en-US" smtClean="0"/>
              <a:pPr/>
              <a:t>05/09/17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smtClean="0"/>
              <a:pPr/>
              <a:t>‹Nr.›</a:t>
            </a:fld>
            <a:endParaRPr lang="en-US" dirty="0"/>
          </a:p>
        </p:txBody>
      </p:sp>
    </p:spTree>
    <p:extLst>
      <p:ext uri="{BB962C8B-B14F-4D97-AF65-F5344CB8AC3E}">
        <p14:creationId xmlns:p14="http://schemas.microsoft.com/office/powerpoint/2010/main" val="204133985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857250" y="2001511"/>
            <a:ext cx="3566160" cy="777240"/>
          </a:xfrm>
        </p:spPr>
        <p:txBody>
          <a:bodyPr anchor="ctr"/>
          <a:lstStyle>
            <a:lvl1pPr marL="0" indent="0">
              <a:spcBef>
                <a:spcPts val="0"/>
              </a:spcBef>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857250" y="2721483"/>
            <a:ext cx="3566160" cy="3383280"/>
          </a:xfrm>
        </p:spPr>
        <p:txBody>
          <a:bodyPr/>
          <a:lstStyle>
            <a:lvl1pPr>
              <a:defRPr sz="165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4701880" y="1999032"/>
            <a:ext cx="3566160" cy="777240"/>
          </a:xfrm>
        </p:spPr>
        <p:txBody>
          <a:bodyPr anchor="ctr"/>
          <a:lstStyle>
            <a:lvl1pPr marL="0" indent="0">
              <a:spcBef>
                <a:spcPts val="0"/>
              </a:spcBef>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4701880" y="2719322"/>
            <a:ext cx="3566160" cy="3383280"/>
          </a:xfrm>
        </p:spPr>
        <p:txBody>
          <a:bodyPr/>
          <a:lstStyle>
            <a:lvl1pPr>
              <a:defRPr sz="165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5586B75A-687E-405C-8A0B-8D00578BA2C3}" type="datetimeFigureOut">
              <a:rPr lang="en-US" smtClean="0"/>
              <a:pPr/>
              <a:t>05/09/17</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smtClean="0"/>
              <a:pPr/>
              <a:t>‹Nr.›</a:t>
            </a:fld>
            <a:endParaRPr lang="en-US" dirty="0"/>
          </a:p>
        </p:txBody>
      </p:sp>
    </p:spTree>
    <p:extLst>
      <p:ext uri="{BB962C8B-B14F-4D97-AF65-F5344CB8AC3E}">
        <p14:creationId xmlns:p14="http://schemas.microsoft.com/office/powerpoint/2010/main" val="320779280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5586B75A-687E-405C-8A0B-8D00578BA2C3}" type="datetimeFigureOut">
              <a:rPr lang="en-US" smtClean="0"/>
              <a:pPr/>
              <a:t>05/09/17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FAB73BC-B049-4115-A692-8D63A059BFB8}" type="slidenum">
              <a:rPr lang="en-US" smtClean="0"/>
              <a:pPr/>
              <a:t>‹Nr.›</a:t>
            </a:fld>
            <a:endParaRPr lang="en-US" dirty="0"/>
          </a:p>
        </p:txBody>
      </p:sp>
    </p:spTree>
    <p:extLst>
      <p:ext uri="{BB962C8B-B14F-4D97-AF65-F5344CB8AC3E}">
        <p14:creationId xmlns:p14="http://schemas.microsoft.com/office/powerpoint/2010/main" val="2054796772"/>
      </p:ext>
    </p:extLst>
  </p:cSld>
  <p:clrMapOvr>
    <a:masterClrMapping/>
  </p:clrMapOvr>
  <p:hf sldNum="0"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586B75A-687E-405C-8A0B-8D00578BA2C3}" type="datetimeFigureOut">
              <a:rPr lang="en-US" smtClean="0"/>
              <a:pPr/>
              <a:t>05/09/17</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4FAB73BC-B049-4115-A692-8D63A059BFB8}" type="slidenum">
              <a:rPr lang="en-US" smtClean="0"/>
              <a:pPr/>
              <a:t>‹Nr.›</a:t>
            </a:fld>
            <a:endParaRPr lang="en-US" dirty="0"/>
          </a:p>
        </p:txBody>
      </p:sp>
    </p:spTree>
    <p:extLst>
      <p:ext uri="{BB962C8B-B14F-4D97-AF65-F5344CB8AC3E}">
        <p14:creationId xmlns:p14="http://schemas.microsoft.com/office/powerpoint/2010/main" val="165249031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857250" y="1097280"/>
            <a:ext cx="2834640" cy="1737360"/>
          </a:xfrm>
        </p:spPr>
        <p:txBody>
          <a:bodyPr anchor="b">
            <a:noAutofit/>
          </a:bodyPr>
          <a:lstStyle>
            <a:lvl1pPr>
              <a:lnSpc>
                <a:spcPct val="90000"/>
              </a:lnSpc>
              <a:defRPr sz="3000" b="0"/>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4129314" y="1097280"/>
            <a:ext cx="4149638" cy="4663440"/>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857250" y="2834640"/>
            <a:ext cx="2834640" cy="2926080"/>
          </a:xfrm>
        </p:spPr>
        <p:txBody>
          <a:bodyPr>
            <a:normAutofit/>
          </a:bodyPr>
          <a:lstStyle>
            <a:lvl1pPr marL="0" indent="0">
              <a:lnSpc>
                <a:spcPct val="100000"/>
              </a:lnSpc>
              <a:spcBef>
                <a:spcPts val="800"/>
              </a:spcBef>
              <a:buNone/>
              <a:defRPr sz="1275"/>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5586B75A-687E-405C-8A0B-8D00578BA2C3}" type="datetimeFigureOut">
              <a:rPr lang="en-US" smtClean="0"/>
              <a:pPr/>
              <a:t>05/09/17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smtClean="0"/>
              <a:pPr/>
              <a:t>‹Nr.›</a:t>
            </a:fld>
            <a:endParaRPr lang="en-US" dirty="0"/>
          </a:p>
        </p:txBody>
      </p:sp>
    </p:spTree>
    <p:extLst>
      <p:ext uri="{BB962C8B-B14F-4D97-AF65-F5344CB8AC3E}">
        <p14:creationId xmlns:p14="http://schemas.microsoft.com/office/powerpoint/2010/main" val="167712839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857250" y="1097280"/>
            <a:ext cx="2834640" cy="1737360"/>
          </a:xfrm>
        </p:spPr>
        <p:txBody>
          <a:bodyPr anchor="b">
            <a:noAutofit/>
          </a:bodyPr>
          <a:lstStyle>
            <a:lvl1pPr>
              <a:lnSpc>
                <a:spcPct val="90000"/>
              </a:lnSpc>
              <a:defRPr sz="3000" b="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4019107" y="1069847"/>
            <a:ext cx="4257703" cy="4645153"/>
          </a:xfrm>
        </p:spPr>
        <p:txBody>
          <a:bodyPr lIns="274320" tIns="182880" anchor="t">
            <a:normAutofit/>
          </a:bodyPr>
          <a:lstStyle>
            <a:lvl1pPr marL="0" indent="0">
              <a:buNone/>
              <a:defRPr sz="21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857250" y="2834640"/>
            <a:ext cx="2834640" cy="2880360"/>
          </a:xfrm>
        </p:spPr>
        <p:txBody>
          <a:bodyPr>
            <a:normAutofit/>
          </a:bodyPr>
          <a:lstStyle>
            <a:lvl1pPr marL="0" indent="0">
              <a:lnSpc>
                <a:spcPct val="100000"/>
              </a:lnSpc>
              <a:spcBef>
                <a:spcPts val="800"/>
              </a:spcBef>
              <a:buNone/>
              <a:defRPr sz="1275"/>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5586B75A-687E-405C-8A0B-8D00578BA2C3}" type="datetimeFigureOut">
              <a:rPr lang="en-US" smtClean="0"/>
              <a:pPr/>
              <a:t>05/09/17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smtClean="0"/>
              <a:pPr/>
              <a:t>‹Nr.›</a:t>
            </a:fld>
            <a:endParaRPr lang="en-US" dirty="0"/>
          </a:p>
        </p:txBody>
      </p:sp>
    </p:spTree>
    <p:extLst>
      <p:ext uri="{BB962C8B-B14F-4D97-AF65-F5344CB8AC3E}">
        <p14:creationId xmlns:p14="http://schemas.microsoft.com/office/powerpoint/2010/main" val="2131295827"/>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7" name="Rectangle 6"/>
          <p:cNvSpPr/>
          <p:nvPr/>
        </p:nvSpPr>
        <p:spPr>
          <a:xfrm>
            <a:off x="182880" y="182880"/>
            <a:ext cx="8778240" cy="6492240"/>
          </a:xfrm>
          <a:prstGeom prst="rect">
            <a:avLst/>
          </a:prstGeom>
          <a:solidFill>
            <a:schemeClr val="bg1"/>
          </a:solidFill>
          <a:ln w="12700">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857250" y="609600"/>
            <a:ext cx="7406640" cy="1356360"/>
          </a:xfrm>
          <a:prstGeom prst="rect">
            <a:avLst/>
          </a:prstGeom>
        </p:spPr>
        <p:txBody>
          <a:bodyPr vert="horz" lIns="91440" tIns="45720" rIns="91440" bIns="45720" rtlCol="0" anchor="ctr">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857251" y="2057400"/>
            <a:ext cx="7404653" cy="40386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857247" y="6223829"/>
            <a:ext cx="1746806" cy="365125"/>
          </a:xfrm>
          <a:prstGeom prst="rect">
            <a:avLst/>
          </a:prstGeom>
        </p:spPr>
        <p:txBody>
          <a:bodyPr vert="horz" lIns="91440" tIns="45720" rIns="91440" bIns="45720" rtlCol="0" anchor="ctr"/>
          <a:lstStyle>
            <a:lvl1pPr algn="l">
              <a:defRPr sz="1000">
                <a:solidFill>
                  <a:schemeClr val="accent1"/>
                </a:solidFill>
              </a:defRPr>
            </a:lvl1pPr>
          </a:lstStyle>
          <a:p>
            <a:fld id="{5586B75A-687E-405C-8A0B-8D00578BA2C3}" type="datetimeFigureOut">
              <a:rPr lang="en-US" smtClean="0"/>
              <a:pPr/>
              <a:t>05/09/17</a:t>
            </a:fld>
            <a:endParaRPr lang="en-US" dirty="0"/>
          </a:p>
        </p:txBody>
      </p:sp>
      <p:sp>
        <p:nvSpPr>
          <p:cNvPr id="5" name="Footer Placeholder 4"/>
          <p:cNvSpPr>
            <a:spLocks noGrp="1"/>
          </p:cNvSpPr>
          <p:nvPr>
            <p:ph type="ftr" sz="quarter" idx="3"/>
          </p:nvPr>
        </p:nvSpPr>
        <p:spPr>
          <a:xfrm>
            <a:off x="2961861" y="6223829"/>
            <a:ext cx="3538331" cy="365125"/>
          </a:xfrm>
          <a:prstGeom prst="rect">
            <a:avLst/>
          </a:prstGeom>
        </p:spPr>
        <p:txBody>
          <a:bodyPr vert="horz" lIns="91440" tIns="45720" rIns="91440" bIns="45720" rtlCol="0" anchor="ctr"/>
          <a:lstStyle>
            <a:lvl1pPr algn="ctr">
              <a:defRPr sz="1000">
                <a:solidFill>
                  <a:schemeClr val="accent1"/>
                </a:solidFill>
              </a:defRPr>
            </a:lvl1pPr>
          </a:lstStyle>
          <a:p>
            <a:endParaRPr lang="en-US" dirty="0"/>
          </a:p>
        </p:txBody>
      </p:sp>
      <p:sp>
        <p:nvSpPr>
          <p:cNvPr id="6" name="Slide Number Placeholder 5"/>
          <p:cNvSpPr>
            <a:spLocks noGrp="1"/>
          </p:cNvSpPr>
          <p:nvPr>
            <p:ph type="sldNum" sz="quarter" idx="4"/>
          </p:nvPr>
        </p:nvSpPr>
        <p:spPr>
          <a:xfrm>
            <a:off x="6997148" y="6223829"/>
            <a:ext cx="1279663" cy="365125"/>
          </a:xfrm>
          <a:prstGeom prst="rect">
            <a:avLst/>
          </a:prstGeom>
        </p:spPr>
        <p:txBody>
          <a:bodyPr vert="horz" lIns="91440" tIns="45720" rIns="91440" bIns="45720" rtlCol="0" anchor="ctr"/>
          <a:lstStyle>
            <a:lvl1pPr algn="r">
              <a:defRPr sz="1000">
                <a:solidFill>
                  <a:schemeClr val="accent1"/>
                </a:solidFill>
              </a:defRPr>
            </a:lvl1pPr>
          </a:lstStyle>
          <a:p>
            <a:fld id="{4FAB73BC-B049-4115-A692-8D63A059BFB8}" type="slidenum">
              <a:rPr lang="en-US" smtClean="0"/>
              <a:pPr/>
              <a:t>‹Nr.›</a:t>
            </a:fld>
            <a:endParaRPr lang="en-US" dirty="0"/>
          </a:p>
        </p:txBody>
      </p:sp>
    </p:spTree>
    <p:extLst>
      <p:ext uri="{BB962C8B-B14F-4D97-AF65-F5344CB8AC3E}">
        <p14:creationId xmlns:p14="http://schemas.microsoft.com/office/powerpoint/2010/main" val="868611565"/>
      </p:ext>
    </p:extLst>
  </p:cSld>
  <p:clrMap bg1="lt1" tx1="dk1" bg2="lt2" tx2="dk2" accent1="accent1" accent2="accent2" accent3="accent3" accent4="accent4" accent5="accent5" accent6="accent6" hlink="hlink" folHlink="folHlink"/>
  <p:sldLayoutIdLst>
    <p:sldLayoutId id="2147484076" r:id="rId1"/>
    <p:sldLayoutId id="2147484077" r:id="rId2"/>
    <p:sldLayoutId id="2147484078" r:id="rId3"/>
    <p:sldLayoutId id="2147484079" r:id="rId4"/>
    <p:sldLayoutId id="2147484080" r:id="rId5"/>
    <p:sldLayoutId id="2147484081" r:id="rId6"/>
    <p:sldLayoutId id="2147484082" r:id="rId7"/>
    <p:sldLayoutId id="2147484083" r:id="rId8"/>
    <p:sldLayoutId id="2147484084" r:id="rId9"/>
    <p:sldLayoutId id="2147484085" r:id="rId10"/>
    <p:sldLayoutId id="2147484086" r:id="rId11"/>
  </p:sldLayoutIdLst>
  <p:hf sldNum="0" hdr="0" ftr="0" dt="0"/>
  <p:txStyles>
    <p:titleStyle>
      <a:lvl1pPr algn="l" defTabSz="685800" rtl="0" eaLnBrk="1" latinLnBrk="0" hangingPunct="1">
        <a:lnSpc>
          <a:spcPct val="90000"/>
        </a:lnSpc>
        <a:spcBef>
          <a:spcPct val="0"/>
        </a:spcBef>
        <a:buNone/>
        <a:defRPr sz="4000" kern="1200">
          <a:solidFill>
            <a:schemeClr val="accent1"/>
          </a:solidFill>
          <a:latin typeface="+mj-lt"/>
          <a:ea typeface="+mj-ea"/>
          <a:cs typeface="+mj-cs"/>
        </a:defRPr>
      </a:lvl1pPr>
    </p:titleStyle>
    <p:bodyStyle>
      <a:lvl1pPr marL="171450" indent="-137160" algn="l" defTabSz="685800" rtl="0" eaLnBrk="1" latinLnBrk="0" hangingPunct="1">
        <a:lnSpc>
          <a:spcPct val="90000"/>
        </a:lnSpc>
        <a:spcBef>
          <a:spcPts val="1000"/>
        </a:spcBef>
        <a:buClr>
          <a:schemeClr val="accent1"/>
        </a:buClr>
        <a:buSzPct val="80000"/>
        <a:buFont typeface="Corbel" pitchFamily="34" charset="0"/>
        <a:buChar char="•"/>
        <a:defRPr sz="2000" kern="1200">
          <a:solidFill>
            <a:schemeClr val="accent1"/>
          </a:solidFill>
          <a:latin typeface="+mn-lt"/>
          <a:ea typeface="+mn-ea"/>
          <a:cs typeface="+mn-cs"/>
        </a:defRPr>
      </a:lvl1pPr>
      <a:lvl2pPr marL="342900" indent="-137160" algn="l" defTabSz="685800" rtl="0" eaLnBrk="1" latinLnBrk="0" hangingPunct="1">
        <a:lnSpc>
          <a:spcPct val="90000"/>
        </a:lnSpc>
        <a:spcBef>
          <a:spcPts val="150"/>
        </a:spcBef>
        <a:spcAft>
          <a:spcPts val="300"/>
        </a:spcAft>
        <a:buClr>
          <a:schemeClr val="accent1"/>
        </a:buClr>
        <a:buSzPct val="80000"/>
        <a:buFont typeface="Corbel" pitchFamily="34" charset="0"/>
        <a:buChar char="•"/>
        <a:defRPr sz="1800" kern="1200">
          <a:solidFill>
            <a:schemeClr val="accent1"/>
          </a:solidFill>
          <a:latin typeface="+mn-lt"/>
          <a:ea typeface="+mn-ea"/>
          <a:cs typeface="+mn-cs"/>
        </a:defRPr>
      </a:lvl2pPr>
      <a:lvl3pPr marL="548640" indent="-137160" algn="l" defTabSz="685800" rtl="0" eaLnBrk="1" latinLnBrk="0" hangingPunct="1">
        <a:lnSpc>
          <a:spcPct val="90000"/>
        </a:lnSpc>
        <a:spcBef>
          <a:spcPts val="150"/>
        </a:spcBef>
        <a:spcAft>
          <a:spcPts val="300"/>
        </a:spcAft>
        <a:buClr>
          <a:schemeClr val="accent1"/>
        </a:buClr>
        <a:buSzPct val="80000"/>
        <a:buFont typeface="Corbel" pitchFamily="34" charset="0"/>
        <a:buChar char="•"/>
        <a:defRPr sz="1600" kern="1200">
          <a:solidFill>
            <a:schemeClr val="accent1"/>
          </a:solidFill>
          <a:latin typeface="+mn-lt"/>
          <a:ea typeface="+mn-ea"/>
          <a:cs typeface="+mn-cs"/>
        </a:defRPr>
      </a:lvl3pPr>
      <a:lvl4pPr marL="754380" indent="-137160" algn="l" defTabSz="685800" rtl="0" eaLnBrk="1" latinLnBrk="0" hangingPunct="1">
        <a:lnSpc>
          <a:spcPct val="90000"/>
        </a:lnSpc>
        <a:spcBef>
          <a:spcPts val="150"/>
        </a:spcBef>
        <a:spcAft>
          <a:spcPts val="300"/>
        </a:spcAft>
        <a:buClr>
          <a:schemeClr val="accent1"/>
        </a:buClr>
        <a:buSzPct val="80000"/>
        <a:buFont typeface="Corbel" pitchFamily="34" charset="0"/>
        <a:buChar char="•"/>
        <a:defRPr sz="1400" kern="1200">
          <a:solidFill>
            <a:schemeClr val="accent1"/>
          </a:solidFill>
          <a:latin typeface="+mn-lt"/>
          <a:ea typeface="+mn-ea"/>
          <a:cs typeface="+mn-cs"/>
        </a:defRPr>
      </a:lvl4pPr>
      <a:lvl5pPr marL="920120" indent="-137160" algn="l" defTabSz="685800" rtl="0" eaLnBrk="1" latinLnBrk="0" hangingPunct="1">
        <a:lnSpc>
          <a:spcPct val="90000"/>
        </a:lnSpc>
        <a:spcBef>
          <a:spcPts val="150"/>
        </a:spcBef>
        <a:spcAft>
          <a:spcPts val="300"/>
        </a:spcAft>
        <a:buClr>
          <a:schemeClr val="accent1"/>
        </a:buClr>
        <a:buSzPct val="80000"/>
        <a:buFont typeface="Corbel" pitchFamily="34" charset="0"/>
        <a:buChar char="•"/>
        <a:defRPr sz="1400" kern="1200">
          <a:solidFill>
            <a:schemeClr val="accent1"/>
          </a:solidFill>
          <a:latin typeface="+mn-lt"/>
          <a:ea typeface="+mn-ea"/>
          <a:cs typeface="+mn-cs"/>
        </a:defRPr>
      </a:lvl5pPr>
      <a:lvl6pPr marL="1100000" indent="-171450" algn="l" defTabSz="685800" rtl="0" eaLnBrk="1" latinLnBrk="0" hangingPunct="1">
        <a:lnSpc>
          <a:spcPct val="90000"/>
        </a:lnSpc>
        <a:spcBef>
          <a:spcPts val="150"/>
        </a:spcBef>
        <a:spcAft>
          <a:spcPts val="300"/>
        </a:spcAft>
        <a:buClr>
          <a:schemeClr val="accent1"/>
        </a:buClr>
        <a:buSzPct val="80000"/>
        <a:buFont typeface="Corbel" pitchFamily="34" charset="0"/>
        <a:buChar char="•"/>
        <a:defRPr sz="1400" kern="1200">
          <a:solidFill>
            <a:schemeClr val="accent1"/>
          </a:solidFill>
          <a:latin typeface="+mn-lt"/>
          <a:ea typeface="+mn-ea"/>
          <a:cs typeface="+mn-cs"/>
        </a:defRPr>
      </a:lvl6pPr>
      <a:lvl7pPr marL="1300000" indent="-171450" algn="l" defTabSz="685800" rtl="0" eaLnBrk="1" latinLnBrk="0" hangingPunct="1">
        <a:lnSpc>
          <a:spcPct val="90000"/>
        </a:lnSpc>
        <a:spcBef>
          <a:spcPts val="150"/>
        </a:spcBef>
        <a:spcAft>
          <a:spcPts val="300"/>
        </a:spcAft>
        <a:buClr>
          <a:schemeClr val="accent1"/>
        </a:buClr>
        <a:buSzPct val="80000"/>
        <a:buFont typeface="Corbel" pitchFamily="34" charset="0"/>
        <a:buChar char="•"/>
        <a:defRPr sz="1400" kern="1200">
          <a:solidFill>
            <a:schemeClr val="accent1"/>
          </a:solidFill>
          <a:latin typeface="+mn-lt"/>
          <a:ea typeface="+mn-ea"/>
          <a:cs typeface="+mn-cs"/>
        </a:defRPr>
      </a:lvl7pPr>
      <a:lvl8pPr marL="1500000" indent="-171450" algn="l" defTabSz="685800" rtl="0" eaLnBrk="1" latinLnBrk="0" hangingPunct="1">
        <a:lnSpc>
          <a:spcPct val="90000"/>
        </a:lnSpc>
        <a:spcBef>
          <a:spcPts val="150"/>
        </a:spcBef>
        <a:spcAft>
          <a:spcPts val="300"/>
        </a:spcAft>
        <a:buClr>
          <a:schemeClr val="accent1"/>
        </a:buClr>
        <a:buSzPct val="80000"/>
        <a:buFont typeface="Corbel" pitchFamily="34" charset="0"/>
        <a:buChar char="•"/>
        <a:defRPr sz="1400" kern="1200">
          <a:solidFill>
            <a:schemeClr val="accent1"/>
          </a:solidFill>
          <a:latin typeface="+mn-lt"/>
          <a:ea typeface="+mn-ea"/>
          <a:cs typeface="+mn-cs"/>
        </a:defRPr>
      </a:lvl8pPr>
      <a:lvl9pPr marL="1700000" indent="-171450" algn="l" defTabSz="685800" rtl="0" eaLnBrk="1" latinLnBrk="0" hangingPunct="1">
        <a:lnSpc>
          <a:spcPct val="90000"/>
        </a:lnSpc>
        <a:spcBef>
          <a:spcPts val="150"/>
        </a:spcBef>
        <a:spcAft>
          <a:spcPts val="300"/>
        </a:spcAft>
        <a:buClr>
          <a:schemeClr val="accent1"/>
        </a:buClr>
        <a:buSzPct val="80000"/>
        <a:buFont typeface="Corbel" pitchFamily="34" charset="0"/>
        <a:buChar char="•"/>
        <a:defRPr sz="1400" kern="1200">
          <a:solidFill>
            <a:schemeClr val="accent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6.png"/><Relationship Id="rId4" Type="http://schemas.openxmlformats.org/officeDocument/2006/relationships/image" Target="../media/image7.png"/><Relationship Id="rId5" Type="http://schemas.openxmlformats.org/officeDocument/2006/relationships/image" Target="../media/image8.png"/><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image" Target="../media/image9.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 Id="rId3" Type="http://schemas.openxmlformats.org/officeDocument/2006/relationships/image" Target="../media/image10.jpe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 Id="rId3" Type="http://schemas.openxmlformats.org/officeDocument/2006/relationships/image" Target="../media/image11.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 Id="rId3" Type="http://schemas.openxmlformats.org/officeDocument/2006/relationships/image" Target="../media/image12.gif"/></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 Id="rId3" Type="http://schemas.openxmlformats.org/officeDocument/2006/relationships/image" Target="../media/image13.gif"/></Relationships>
</file>

<file path=ppt/slides/_rels/slide19.xml.rels><?xml version="1.0" encoding="UTF-8" standalone="yes"?>
<Relationships xmlns="http://schemas.openxmlformats.org/package/2006/relationships"><Relationship Id="rId3" Type="http://schemas.openxmlformats.org/officeDocument/2006/relationships/image" Target="../media/image14.jpeg"/><Relationship Id="rId4" Type="http://schemas.openxmlformats.org/officeDocument/2006/relationships/image" Target="../media/image15.jpeg"/><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 Id="rId3" Type="http://schemas.openxmlformats.org/officeDocument/2006/relationships/image" Target="../media/image16.jpe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 Id="rId3" Type="http://schemas.openxmlformats.org/officeDocument/2006/relationships/image" Target="../media/image17.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 Id="rId3" Type="http://schemas.openxmlformats.org/officeDocument/2006/relationships/image" Target="../media/image18.jpe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2.gif"/></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2.xml"/><Relationship Id="rId3" Type="http://schemas.openxmlformats.org/officeDocument/2006/relationships/image" Target="../media/image19.jpe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3.xml"/><Relationship Id="rId3" Type="http://schemas.openxmlformats.org/officeDocument/2006/relationships/image" Target="../media/image12.gif"/></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4.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5.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6.xml"/></Relationships>
</file>

<file path=ppt/slides/_rels/slide37.xml.rels><?xml version="1.0" encoding="UTF-8" standalone="yes"?>
<Relationships xmlns="http://schemas.openxmlformats.org/package/2006/relationships"><Relationship Id="rId3" Type="http://schemas.openxmlformats.org/officeDocument/2006/relationships/image" Target="../media/image20.png"/><Relationship Id="rId4" Type="http://schemas.openxmlformats.org/officeDocument/2006/relationships/image" Target="http://www.schools.pinellas.k12.fl.us/educators/tec/pravda3/concpoem.gif" TargetMode="External"/><Relationship Id="rId1" Type="http://schemas.openxmlformats.org/officeDocument/2006/relationships/slideLayout" Target="../slideLayouts/slideLayout2.xml"/><Relationship Id="rId2" Type="http://schemas.openxmlformats.org/officeDocument/2006/relationships/notesSlide" Target="../notesSlides/notesSlide2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8.xml"/><Relationship Id="rId3" Type="http://schemas.openxmlformats.org/officeDocument/2006/relationships/image" Target="../media/image21.jpeg"/></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9.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 Id="rId3" Type="http://schemas.openxmlformats.org/officeDocument/2006/relationships/image" Target="../media/image1.jpe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2.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3.jpeg"/></Relationships>
</file>

<file path=ppt/slides/_rels/slide9.xml.rels><?xml version="1.0" encoding="UTF-8" standalone="yes"?>
<Relationships xmlns="http://schemas.openxmlformats.org/package/2006/relationships"><Relationship Id="rId3" Type="http://schemas.openxmlformats.org/officeDocument/2006/relationships/image" Target="../media/image4.jpeg"/><Relationship Id="rId4" Type="http://schemas.openxmlformats.org/officeDocument/2006/relationships/image" Target="../media/image5.png"/><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2" name="Título 1"/>
          <p:cNvSpPr>
            <a:spLocks noGrp="1"/>
          </p:cNvSpPr>
          <p:nvPr>
            <p:ph type="ctrTitle"/>
          </p:nvPr>
        </p:nvSpPr>
        <p:spPr>
          <a:xfrm>
            <a:off x="914400" y="1951942"/>
            <a:ext cx="7342188" cy="732896"/>
          </a:xfrm>
        </p:spPr>
        <p:txBody>
          <a:bodyPr>
            <a:normAutofit/>
          </a:bodyPr>
          <a:lstStyle/>
          <a:p>
            <a:r>
              <a:rPr lang="es-MX" sz="4800" b="1" dirty="0" smtClean="0">
                <a:solidFill>
                  <a:schemeClr val="accent1">
                    <a:lumMod val="50000"/>
                  </a:schemeClr>
                </a:solidFill>
              </a:rPr>
              <a:t>Nivel fónico-gráfico</a:t>
            </a:r>
            <a:endParaRPr lang="es-MX" sz="4800" b="1" dirty="0">
              <a:solidFill>
                <a:schemeClr val="accent1">
                  <a:lumMod val="50000"/>
                </a:schemeClr>
              </a:solidFill>
            </a:endParaRPr>
          </a:p>
        </p:txBody>
      </p:sp>
      <p:sp>
        <p:nvSpPr>
          <p:cNvPr id="5" name="Subtítulo 2"/>
          <p:cNvSpPr txBox="1">
            <a:spLocks noGrp="1"/>
          </p:cNvSpPr>
          <p:nvPr>
            <p:ph type="subTitle" idx="1"/>
          </p:nvPr>
        </p:nvSpPr>
        <p:spPr bwMode="auto">
          <a:xfrm>
            <a:off x="914400" y="2854064"/>
            <a:ext cx="7342188" cy="175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noAutofit/>
          </a:bodyPr>
          <a:lstStyle>
            <a:lvl1pPr marL="0" indent="0" algn="l" rtl="0" eaLnBrk="0" fontAlgn="base" hangingPunct="0">
              <a:spcBef>
                <a:spcPct val="20000"/>
              </a:spcBef>
              <a:spcAft>
                <a:spcPct val="0"/>
              </a:spcAft>
              <a:buClr>
                <a:schemeClr val="accent1"/>
              </a:buClr>
              <a:buSzPct val="85000"/>
              <a:buFont typeface="Arial" panose="020B0604020202020204" pitchFamily="34" charset="0"/>
              <a:buNone/>
              <a:defRPr sz="2400" kern="1200">
                <a:solidFill>
                  <a:schemeClr val="tx1">
                    <a:lumMod val="75000"/>
                    <a:lumOff val="25000"/>
                  </a:schemeClr>
                </a:solidFill>
                <a:latin typeface="+mn-lt"/>
                <a:ea typeface="MS PGothic" panose="020B0600070205080204" pitchFamily="34" charset="-128"/>
                <a:cs typeface="ＭＳ Ｐゴシック" charset="0"/>
              </a:defRPr>
            </a:lvl1pPr>
            <a:lvl2pPr marL="457200" indent="0" algn="ctr" rtl="0" eaLnBrk="0" fontAlgn="base" hangingPunct="0">
              <a:spcBef>
                <a:spcPct val="20000"/>
              </a:spcBef>
              <a:spcAft>
                <a:spcPct val="0"/>
              </a:spcAft>
              <a:buClr>
                <a:schemeClr val="accent1"/>
              </a:buClr>
              <a:buSzPct val="85000"/>
              <a:buFont typeface="Arial" panose="020B0604020202020204" pitchFamily="34" charset="0"/>
              <a:buNone/>
              <a:defRPr sz="2000" kern="1200">
                <a:solidFill>
                  <a:schemeClr val="tx1">
                    <a:tint val="75000"/>
                  </a:schemeClr>
                </a:solidFill>
                <a:latin typeface="+mn-lt"/>
                <a:ea typeface="MS PGothic" panose="020B0600070205080204" pitchFamily="34" charset="-128"/>
                <a:cs typeface="+mn-cs"/>
              </a:defRPr>
            </a:lvl2pPr>
            <a:lvl3pPr marL="914400" indent="0" algn="ctr" rtl="0" eaLnBrk="0" fontAlgn="base" hangingPunct="0">
              <a:spcBef>
                <a:spcPct val="20000"/>
              </a:spcBef>
              <a:spcAft>
                <a:spcPct val="0"/>
              </a:spcAft>
              <a:buClr>
                <a:schemeClr val="accent1"/>
              </a:buClr>
              <a:buSzPct val="90000"/>
              <a:buFont typeface="Arial" panose="020B0604020202020204" pitchFamily="34" charset="0"/>
              <a:buNone/>
              <a:defRPr kern="1200">
                <a:solidFill>
                  <a:schemeClr val="tx1">
                    <a:tint val="75000"/>
                  </a:schemeClr>
                </a:solidFill>
                <a:latin typeface="+mn-lt"/>
                <a:ea typeface="MS PGothic" panose="020B0600070205080204" pitchFamily="34" charset="-128"/>
                <a:cs typeface="+mn-cs"/>
              </a:defRPr>
            </a:lvl3pPr>
            <a:lvl4pPr marL="1371600" indent="0" algn="ctr" rtl="0" eaLnBrk="0" fontAlgn="base" hangingPunct="0">
              <a:spcBef>
                <a:spcPct val="20000"/>
              </a:spcBef>
              <a:spcAft>
                <a:spcPct val="0"/>
              </a:spcAft>
              <a:buClr>
                <a:schemeClr val="accent1"/>
              </a:buClr>
              <a:buFont typeface="Arial" panose="020B0604020202020204" pitchFamily="34" charset="0"/>
              <a:buNone/>
              <a:defRPr sz="1600" kern="1200">
                <a:solidFill>
                  <a:schemeClr val="tx1">
                    <a:tint val="75000"/>
                  </a:schemeClr>
                </a:solidFill>
                <a:latin typeface="+mn-lt"/>
                <a:ea typeface="MS PGothic" panose="020B0600070205080204" pitchFamily="34" charset="-128"/>
                <a:cs typeface="+mn-cs"/>
              </a:defRPr>
            </a:lvl4pPr>
            <a:lvl5pPr marL="1828800" indent="0" algn="ctr" rtl="0" eaLnBrk="0" fontAlgn="base" hangingPunct="0">
              <a:spcBef>
                <a:spcPct val="20000"/>
              </a:spcBef>
              <a:spcAft>
                <a:spcPct val="0"/>
              </a:spcAft>
              <a:buClr>
                <a:schemeClr val="accent1"/>
              </a:buClr>
              <a:buSzPct val="100000"/>
              <a:buFont typeface="Arial" panose="020B0604020202020204" pitchFamily="34" charset="0"/>
              <a:buNone/>
              <a:defRPr sz="1400" kern="1200">
                <a:solidFill>
                  <a:schemeClr val="tx1">
                    <a:tint val="75000"/>
                  </a:schemeClr>
                </a:solidFill>
                <a:latin typeface="+mn-lt"/>
                <a:ea typeface="MS PGothic" panose="020B0600070205080204" pitchFamily="34" charset="-128"/>
                <a:cs typeface="+mn-cs"/>
              </a:defRPr>
            </a:lvl5pPr>
            <a:lvl6pPr marL="2286000" indent="0" algn="ctr" defTabSz="914400" rtl="0" eaLnBrk="1" latinLnBrk="0" hangingPunct="1">
              <a:spcBef>
                <a:spcPct val="20000"/>
              </a:spcBef>
              <a:buClr>
                <a:schemeClr val="accent1"/>
              </a:buClr>
              <a:buFont typeface="Arial" pitchFamily="34" charset="0"/>
              <a:buNone/>
              <a:defRPr sz="1300" kern="1200">
                <a:solidFill>
                  <a:schemeClr val="tx1">
                    <a:tint val="75000"/>
                  </a:schemeClr>
                </a:solidFill>
                <a:latin typeface="+mn-lt"/>
                <a:ea typeface="+mn-ea"/>
                <a:cs typeface="+mn-cs"/>
              </a:defRPr>
            </a:lvl6pPr>
            <a:lvl7pPr marL="2743200" indent="0" algn="ctr" defTabSz="914400" rtl="0" eaLnBrk="1" latinLnBrk="0" hangingPunct="1">
              <a:spcBef>
                <a:spcPct val="20000"/>
              </a:spcBef>
              <a:buClr>
                <a:schemeClr val="accent1"/>
              </a:buClr>
              <a:buFont typeface="Arial" pitchFamily="34" charset="0"/>
              <a:buNone/>
              <a:defRPr sz="1300" kern="1200">
                <a:solidFill>
                  <a:schemeClr val="tx1">
                    <a:tint val="75000"/>
                  </a:schemeClr>
                </a:solidFill>
                <a:latin typeface="+mn-lt"/>
                <a:ea typeface="+mn-ea"/>
                <a:cs typeface="+mn-cs"/>
              </a:defRPr>
            </a:lvl7pPr>
            <a:lvl8pPr marL="3200400" indent="0" algn="ctr" defTabSz="914400" rtl="0" eaLnBrk="1" latinLnBrk="0" hangingPunct="1">
              <a:spcBef>
                <a:spcPct val="20000"/>
              </a:spcBef>
              <a:buClr>
                <a:schemeClr val="accent1"/>
              </a:buClr>
              <a:buFont typeface="Arial" pitchFamily="34" charset="0"/>
              <a:buNone/>
              <a:defRPr sz="1300" kern="1200">
                <a:solidFill>
                  <a:schemeClr val="tx1">
                    <a:tint val="75000"/>
                  </a:schemeClr>
                </a:solidFill>
                <a:latin typeface="+mn-lt"/>
                <a:ea typeface="+mn-ea"/>
                <a:cs typeface="+mn-cs"/>
              </a:defRPr>
            </a:lvl8pPr>
            <a:lvl9pPr marL="3657600" indent="0" algn="ctr" defTabSz="914400" rtl="0" eaLnBrk="1" latinLnBrk="0" hangingPunct="1">
              <a:spcBef>
                <a:spcPct val="20000"/>
              </a:spcBef>
              <a:buClr>
                <a:schemeClr val="accent1"/>
              </a:buClr>
              <a:buFont typeface="Arial" pitchFamily="34" charset="0"/>
              <a:buNone/>
              <a:defRPr sz="1300" kern="1200">
                <a:solidFill>
                  <a:schemeClr val="tx1">
                    <a:tint val="75000"/>
                  </a:schemeClr>
                </a:solidFill>
                <a:latin typeface="+mn-lt"/>
                <a:ea typeface="+mn-ea"/>
                <a:cs typeface="+mn-cs"/>
              </a:defRPr>
            </a:lvl9pPr>
          </a:lstStyle>
          <a:p>
            <a:pPr algn="ctr" defTabSz="914400" eaLnBrk="1" hangingPunct="1">
              <a:buFont typeface="Wingdings" panose="05000000000000000000" pitchFamily="2" charset="2"/>
              <a:buNone/>
            </a:pPr>
            <a:r>
              <a:rPr lang="es-MX" altLang="en-US" dirty="0" smtClean="0">
                <a:solidFill>
                  <a:srgbClr val="404040"/>
                </a:solidFill>
              </a:rPr>
              <a:t>Material auxiliar para la unidad de aprendizaje</a:t>
            </a:r>
          </a:p>
          <a:p>
            <a:pPr algn="ctr" defTabSz="914400" eaLnBrk="1" hangingPunct="1">
              <a:buFont typeface="Wingdings" panose="05000000000000000000" pitchFamily="2" charset="2"/>
              <a:buNone/>
            </a:pPr>
            <a:r>
              <a:rPr lang="es-MX" altLang="en-US" sz="2800" b="1" dirty="0" smtClean="0">
                <a:solidFill>
                  <a:srgbClr val="404040"/>
                </a:solidFill>
              </a:rPr>
              <a:t>Traducción literaria del inglés</a:t>
            </a:r>
          </a:p>
          <a:p>
            <a:pPr algn="ctr" defTabSz="914400" eaLnBrk="1" hangingPunct="1">
              <a:buFont typeface="Wingdings" panose="05000000000000000000" pitchFamily="2" charset="2"/>
              <a:buNone/>
            </a:pPr>
            <a:endParaRPr lang="es-MX" altLang="en-US" sz="500" dirty="0" smtClean="0">
              <a:solidFill>
                <a:srgbClr val="404040"/>
              </a:solidFill>
            </a:endParaRPr>
          </a:p>
          <a:p>
            <a:pPr algn="ctr" defTabSz="914400" eaLnBrk="1" hangingPunct="1">
              <a:buFont typeface="Wingdings" panose="05000000000000000000" pitchFamily="2" charset="2"/>
              <a:buNone/>
            </a:pPr>
            <a:r>
              <a:rPr lang="es-MX" altLang="en-US" sz="2000" b="1" dirty="0" smtClean="0">
                <a:solidFill>
                  <a:srgbClr val="404040"/>
                </a:solidFill>
              </a:rPr>
              <a:t>Programa Educativo:</a:t>
            </a:r>
            <a:br>
              <a:rPr lang="es-MX" altLang="en-US" sz="2000" b="1" dirty="0" smtClean="0">
                <a:solidFill>
                  <a:srgbClr val="404040"/>
                </a:solidFill>
              </a:rPr>
            </a:br>
            <a:r>
              <a:rPr lang="es-MX" altLang="en-US" sz="2800" b="1" dirty="0" smtClean="0">
                <a:solidFill>
                  <a:srgbClr val="404040"/>
                </a:solidFill>
              </a:rPr>
              <a:t>Licenciado en Lenguas</a:t>
            </a:r>
            <a:br>
              <a:rPr lang="es-MX" altLang="en-US" sz="2800" b="1" dirty="0" smtClean="0">
                <a:solidFill>
                  <a:srgbClr val="404040"/>
                </a:solidFill>
              </a:rPr>
            </a:br>
            <a:r>
              <a:rPr lang="es-MX" altLang="en-US" dirty="0" smtClean="0">
                <a:solidFill>
                  <a:srgbClr val="404040"/>
                </a:solidFill>
              </a:rPr>
              <a:t>impartido en la Facultad de Lenguas de la </a:t>
            </a:r>
            <a:r>
              <a:rPr lang="es-MX" altLang="en-US" dirty="0" err="1" smtClean="0">
                <a:solidFill>
                  <a:srgbClr val="404040"/>
                </a:solidFill>
              </a:rPr>
              <a:t>UAEMex</a:t>
            </a:r>
            <a:endParaRPr lang="es-MX" altLang="en-US" dirty="0" smtClean="0">
              <a:solidFill>
                <a:srgbClr val="404040"/>
              </a:solidFill>
            </a:endParaRPr>
          </a:p>
        </p:txBody>
      </p:sp>
      <p:sp>
        <p:nvSpPr>
          <p:cNvPr id="4" name="Título 1"/>
          <p:cNvSpPr txBox="1">
            <a:spLocks/>
          </p:cNvSpPr>
          <p:nvPr/>
        </p:nvSpPr>
        <p:spPr>
          <a:xfrm>
            <a:off x="613955" y="444137"/>
            <a:ext cx="8177348" cy="1122195"/>
          </a:xfrm>
          <a:prstGeom prst="rect">
            <a:avLst/>
          </a:prstGeom>
        </p:spPr>
        <p:txBody>
          <a:bodyPr vert="horz" lIns="91440" tIns="45720" rIns="91440" bIns="45720" rtlCol="0" anchor="b" anchorCtr="0">
            <a:noAutofit/>
          </a:bodyPr>
          <a:lstStyle>
            <a:lvl1pPr algn="ctr" defTabSz="914400" rtl="0" eaLnBrk="1" latinLnBrk="0" hangingPunct="1">
              <a:spcBef>
                <a:spcPct val="0"/>
              </a:spcBef>
              <a:buNone/>
              <a:defRPr sz="5400" kern="1200">
                <a:solidFill>
                  <a:schemeClr val="tx1">
                    <a:lumMod val="75000"/>
                    <a:lumOff val="25000"/>
                  </a:schemeClr>
                </a:solidFill>
                <a:latin typeface="+mj-lt"/>
                <a:ea typeface="+mj-ea"/>
                <a:cs typeface="+mj-cs"/>
              </a:defRPr>
            </a:lvl1pPr>
          </a:lstStyle>
          <a:p>
            <a:r>
              <a:rPr lang="es-MX" sz="3200" b="1" dirty="0" smtClean="0"/>
              <a:t>Universidad Autónoma del Estado de México</a:t>
            </a:r>
            <a:r>
              <a:rPr lang="es-MX" sz="2800" b="1" dirty="0" smtClean="0"/>
              <a:t/>
            </a:r>
            <a:br>
              <a:rPr lang="es-MX" sz="2800" b="1" dirty="0" smtClean="0"/>
            </a:br>
            <a:r>
              <a:rPr lang="es-MX" sz="2800" dirty="0" smtClean="0"/>
              <a:t>Facultad de Lenguas</a:t>
            </a:r>
            <a:endParaRPr lang="es-MX" sz="2800" dirty="0"/>
          </a:p>
        </p:txBody>
      </p:sp>
      <p:sp>
        <p:nvSpPr>
          <p:cNvPr id="6" name="Rectángulo 5"/>
          <p:cNvSpPr>
            <a:spLocks noChangeArrowheads="1"/>
          </p:cNvSpPr>
          <p:nvPr/>
        </p:nvSpPr>
        <p:spPr bwMode="auto">
          <a:xfrm>
            <a:off x="1576035" y="5326386"/>
            <a:ext cx="6192837" cy="8617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algn="ctr" eaLnBrk="1" hangingPunct="1"/>
            <a:r>
              <a:rPr lang="es-MX" altLang="es-MX" sz="1600" dirty="0" smtClean="0">
                <a:latin typeface="Candara" panose="020E0502030303020204" pitchFamily="34" charset="0"/>
              </a:rPr>
              <a:t>Elaborado en agosto de 2017 </a:t>
            </a:r>
          </a:p>
          <a:p>
            <a:pPr algn="ctr" eaLnBrk="1" hangingPunct="1"/>
            <a:r>
              <a:rPr lang="es-MX" altLang="es-MX" sz="1600" dirty="0" smtClean="0">
                <a:latin typeface="Candara" panose="020E0502030303020204" pitchFamily="34" charset="0"/>
              </a:rPr>
              <a:t>por</a:t>
            </a:r>
            <a:endParaRPr lang="es-MX" altLang="es-MX" sz="1800" dirty="0" smtClean="0">
              <a:latin typeface="Candara" panose="020E0502030303020204" pitchFamily="34" charset="0"/>
            </a:endParaRPr>
          </a:p>
          <a:p>
            <a:pPr algn="ctr" eaLnBrk="1" hangingPunct="1"/>
            <a:r>
              <a:rPr lang="es-MX" altLang="es-MX" sz="1800" dirty="0" smtClean="0">
                <a:latin typeface="Candara" panose="020E0502030303020204" pitchFamily="34" charset="0"/>
              </a:rPr>
              <a:t>Miriam Virginia Matamoros Sánchez</a:t>
            </a:r>
            <a:endParaRPr lang="es-MX" altLang="es-MX" sz="1800" dirty="0">
              <a:latin typeface="Candara" panose="020E0502030303020204" pitchFamily="34" charset="0"/>
            </a:endParaRPr>
          </a:p>
        </p:txBody>
      </p:sp>
    </p:spTree>
    <p:extLst>
      <p:ext uri="{BB962C8B-B14F-4D97-AF65-F5344CB8AC3E}">
        <p14:creationId xmlns:p14="http://schemas.microsoft.com/office/powerpoint/2010/main" val="858530785"/>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63817" y="240318"/>
            <a:ext cx="7406640" cy="1106859"/>
          </a:xfrm>
        </p:spPr>
        <p:txBody>
          <a:bodyPr>
            <a:normAutofit/>
          </a:bodyPr>
          <a:lstStyle/>
          <a:p>
            <a:r>
              <a:rPr lang="es-MX" dirty="0" smtClean="0">
                <a:solidFill>
                  <a:schemeClr val="tx1"/>
                </a:solidFill>
              </a:rPr>
              <a:t>¿Y las conoces en inglés?</a:t>
            </a:r>
            <a:endParaRPr lang="es-MX" dirty="0">
              <a:solidFill>
                <a:schemeClr val="tx1"/>
              </a:solidFill>
            </a:endParaRPr>
          </a:p>
        </p:txBody>
      </p:sp>
      <p:sp>
        <p:nvSpPr>
          <p:cNvPr id="3" name="Marcador de contenido 2"/>
          <p:cNvSpPr>
            <a:spLocks noGrp="1"/>
          </p:cNvSpPr>
          <p:nvPr>
            <p:ph idx="1"/>
          </p:nvPr>
        </p:nvSpPr>
        <p:spPr>
          <a:xfrm>
            <a:off x="337930" y="2274281"/>
            <a:ext cx="8488018" cy="4227442"/>
          </a:xfrm>
        </p:spPr>
        <p:txBody>
          <a:bodyPr numCol="2">
            <a:noAutofit/>
          </a:bodyPr>
          <a:lstStyle/>
          <a:p>
            <a:pPr marL="0" indent="0">
              <a:lnSpc>
                <a:spcPct val="100000"/>
              </a:lnSpc>
              <a:spcBef>
                <a:spcPts val="0"/>
              </a:spcBef>
              <a:spcAft>
                <a:spcPts val="600"/>
              </a:spcAft>
              <a:buNone/>
            </a:pPr>
            <a:r>
              <a:rPr lang="es-MX" dirty="0" err="1">
                <a:solidFill>
                  <a:schemeClr val="tx1"/>
                </a:solidFill>
              </a:rPr>
              <a:t>Bees</a:t>
            </a:r>
            <a:r>
              <a:rPr lang="es-MX" dirty="0">
                <a:solidFill>
                  <a:schemeClr val="tx1"/>
                </a:solidFill>
              </a:rPr>
              <a:t> </a:t>
            </a:r>
            <a:r>
              <a:rPr lang="es-MX" b="1" dirty="0" err="1">
                <a:solidFill>
                  <a:schemeClr val="tx1"/>
                </a:solidFill>
              </a:rPr>
              <a:t>buzz</a:t>
            </a:r>
            <a:r>
              <a:rPr lang="es-MX" dirty="0">
                <a:solidFill>
                  <a:schemeClr val="tx1"/>
                </a:solidFill>
              </a:rPr>
              <a:t>; </a:t>
            </a:r>
            <a:r>
              <a:rPr lang="es-MX" dirty="0" err="1">
                <a:solidFill>
                  <a:schemeClr val="tx1"/>
                </a:solidFill>
              </a:rPr>
              <a:t>they</a:t>
            </a:r>
            <a:r>
              <a:rPr lang="es-MX" dirty="0">
                <a:solidFill>
                  <a:schemeClr val="tx1"/>
                </a:solidFill>
              </a:rPr>
              <a:t> </a:t>
            </a:r>
            <a:r>
              <a:rPr lang="es-MX" dirty="0" err="1">
                <a:solidFill>
                  <a:schemeClr val="tx1"/>
                </a:solidFill>
              </a:rPr>
              <a:t>go</a:t>
            </a:r>
            <a:r>
              <a:rPr lang="es-MX" dirty="0">
                <a:solidFill>
                  <a:schemeClr val="tx1"/>
                </a:solidFill>
              </a:rPr>
              <a:t> </a:t>
            </a:r>
            <a:r>
              <a:rPr lang="es-MX" b="1" dirty="0" err="1">
                <a:solidFill>
                  <a:schemeClr val="tx1"/>
                </a:solidFill>
              </a:rPr>
              <a:t>bzzz</a:t>
            </a:r>
            <a:r>
              <a:rPr lang="es-MX" dirty="0">
                <a:solidFill>
                  <a:schemeClr val="tx1"/>
                </a:solidFill>
              </a:rPr>
              <a:t>. </a:t>
            </a:r>
          </a:p>
          <a:p>
            <a:pPr marL="0" indent="0">
              <a:lnSpc>
                <a:spcPct val="100000"/>
              </a:lnSpc>
              <a:spcBef>
                <a:spcPts val="0"/>
              </a:spcBef>
              <a:spcAft>
                <a:spcPts val="600"/>
              </a:spcAft>
              <a:buNone/>
            </a:pPr>
            <a:r>
              <a:rPr lang="es-MX" dirty="0" err="1">
                <a:solidFill>
                  <a:schemeClr val="tx1"/>
                </a:solidFill>
              </a:rPr>
              <a:t>Birds</a:t>
            </a:r>
            <a:r>
              <a:rPr lang="es-MX" dirty="0">
                <a:solidFill>
                  <a:schemeClr val="tx1"/>
                </a:solidFill>
              </a:rPr>
              <a:t> </a:t>
            </a:r>
            <a:r>
              <a:rPr lang="es-MX" b="1" dirty="0" err="1">
                <a:solidFill>
                  <a:schemeClr val="tx1"/>
                </a:solidFill>
              </a:rPr>
              <a:t>chirp</a:t>
            </a:r>
            <a:r>
              <a:rPr lang="es-MX" dirty="0">
                <a:solidFill>
                  <a:schemeClr val="tx1"/>
                </a:solidFill>
              </a:rPr>
              <a:t>; </a:t>
            </a:r>
            <a:r>
              <a:rPr lang="es-MX" dirty="0" err="1">
                <a:solidFill>
                  <a:schemeClr val="tx1"/>
                </a:solidFill>
              </a:rPr>
              <a:t>they</a:t>
            </a:r>
            <a:r>
              <a:rPr lang="es-MX" dirty="0">
                <a:solidFill>
                  <a:schemeClr val="tx1"/>
                </a:solidFill>
              </a:rPr>
              <a:t> </a:t>
            </a:r>
            <a:r>
              <a:rPr lang="es-MX" dirty="0" err="1">
                <a:solidFill>
                  <a:schemeClr val="tx1"/>
                </a:solidFill>
              </a:rPr>
              <a:t>go</a:t>
            </a:r>
            <a:r>
              <a:rPr lang="es-MX" dirty="0">
                <a:solidFill>
                  <a:schemeClr val="tx1"/>
                </a:solidFill>
              </a:rPr>
              <a:t> </a:t>
            </a:r>
            <a:r>
              <a:rPr lang="es-MX" b="1" dirty="0">
                <a:solidFill>
                  <a:schemeClr val="tx1"/>
                </a:solidFill>
              </a:rPr>
              <a:t>tweet </a:t>
            </a:r>
            <a:r>
              <a:rPr lang="es-MX" b="1" dirty="0" err="1">
                <a:solidFill>
                  <a:schemeClr val="tx1"/>
                </a:solidFill>
              </a:rPr>
              <a:t>tweet</a:t>
            </a:r>
            <a:r>
              <a:rPr lang="es-MX" dirty="0">
                <a:solidFill>
                  <a:schemeClr val="tx1"/>
                </a:solidFill>
              </a:rPr>
              <a:t>. </a:t>
            </a:r>
          </a:p>
          <a:p>
            <a:pPr marL="0" indent="0">
              <a:lnSpc>
                <a:spcPct val="100000"/>
              </a:lnSpc>
              <a:spcBef>
                <a:spcPts val="0"/>
              </a:spcBef>
              <a:spcAft>
                <a:spcPts val="600"/>
              </a:spcAft>
              <a:buNone/>
            </a:pPr>
            <a:r>
              <a:rPr lang="es-MX" dirty="0" err="1">
                <a:solidFill>
                  <a:schemeClr val="tx1"/>
                </a:solidFill>
              </a:rPr>
              <a:t>Cats</a:t>
            </a:r>
            <a:r>
              <a:rPr lang="es-MX" dirty="0">
                <a:solidFill>
                  <a:schemeClr val="tx1"/>
                </a:solidFill>
              </a:rPr>
              <a:t> </a:t>
            </a:r>
            <a:r>
              <a:rPr lang="es-MX" b="1" dirty="0" err="1">
                <a:solidFill>
                  <a:schemeClr val="tx1"/>
                </a:solidFill>
              </a:rPr>
              <a:t>mew</a:t>
            </a:r>
            <a:r>
              <a:rPr lang="es-MX" dirty="0">
                <a:solidFill>
                  <a:schemeClr val="tx1"/>
                </a:solidFill>
              </a:rPr>
              <a:t>; </a:t>
            </a:r>
            <a:r>
              <a:rPr lang="es-MX" dirty="0" err="1">
                <a:solidFill>
                  <a:schemeClr val="tx1"/>
                </a:solidFill>
              </a:rPr>
              <a:t>they</a:t>
            </a:r>
            <a:r>
              <a:rPr lang="es-MX" dirty="0">
                <a:solidFill>
                  <a:schemeClr val="tx1"/>
                </a:solidFill>
              </a:rPr>
              <a:t> </a:t>
            </a:r>
            <a:r>
              <a:rPr lang="es-MX" dirty="0" err="1">
                <a:solidFill>
                  <a:schemeClr val="tx1"/>
                </a:solidFill>
              </a:rPr>
              <a:t>go</a:t>
            </a:r>
            <a:r>
              <a:rPr lang="es-MX" dirty="0">
                <a:solidFill>
                  <a:schemeClr val="tx1"/>
                </a:solidFill>
              </a:rPr>
              <a:t> ______. </a:t>
            </a:r>
          </a:p>
          <a:p>
            <a:pPr marL="0" indent="0">
              <a:lnSpc>
                <a:spcPct val="100000"/>
              </a:lnSpc>
              <a:spcBef>
                <a:spcPts val="0"/>
              </a:spcBef>
              <a:spcAft>
                <a:spcPts val="600"/>
              </a:spcAft>
              <a:buNone/>
            </a:pPr>
            <a:r>
              <a:rPr lang="es-MX" dirty="0" err="1">
                <a:solidFill>
                  <a:schemeClr val="tx1"/>
                </a:solidFill>
              </a:rPr>
              <a:t>Chicks</a:t>
            </a:r>
            <a:r>
              <a:rPr lang="es-MX" dirty="0">
                <a:solidFill>
                  <a:schemeClr val="tx1"/>
                </a:solidFill>
              </a:rPr>
              <a:t> </a:t>
            </a:r>
            <a:r>
              <a:rPr lang="es-MX" dirty="0" err="1">
                <a:solidFill>
                  <a:schemeClr val="tx1"/>
                </a:solidFill>
              </a:rPr>
              <a:t>go</a:t>
            </a:r>
            <a:r>
              <a:rPr lang="es-MX" dirty="0">
                <a:solidFill>
                  <a:schemeClr val="tx1"/>
                </a:solidFill>
              </a:rPr>
              <a:t> ______. </a:t>
            </a:r>
          </a:p>
          <a:p>
            <a:pPr marL="0" indent="0">
              <a:lnSpc>
                <a:spcPct val="100000"/>
              </a:lnSpc>
              <a:spcBef>
                <a:spcPts val="0"/>
              </a:spcBef>
              <a:spcAft>
                <a:spcPts val="600"/>
              </a:spcAft>
              <a:buNone/>
            </a:pPr>
            <a:r>
              <a:rPr lang="es-MX" dirty="0" err="1">
                <a:solidFill>
                  <a:schemeClr val="tx1"/>
                </a:solidFill>
              </a:rPr>
              <a:t>Cows</a:t>
            </a:r>
            <a:r>
              <a:rPr lang="es-MX" dirty="0">
                <a:solidFill>
                  <a:schemeClr val="tx1"/>
                </a:solidFill>
              </a:rPr>
              <a:t> </a:t>
            </a:r>
            <a:r>
              <a:rPr lang="es-MX" b="1" dirty="0" err="1">
                <a:solidFill>
                  <a:schemeClr val="tx1"/>
                </a:solidFill>
              </a:rPr>
              <a:t>low</a:t>
            </a:r>
            <a:r>
              <a:rPr lang="es-MX" dirty="0">
                <a:solidFill>
                  <a:schemeClr val="tx1"/>
                </a:solidFill>
              </a:rPr>
              <a:t>; </a:t>
            </a:r>
            <a:r>
              <a:rPr lang="es-MX" dirty="0" err="1">
                <a:solidFill>
                  <a:schemeClr val="tx1"/>
                </a:solidFill>
              </a:rPr>
              <a:t>they</a:t>
            </a:r>
            <a:r>
              <a:rPr lang="es-MX" dirty="0">
                <a:solidFill>
                  <a:schemeClr val="tx1"/>
                </a:solidFill>
              </a:rPr>
              <a:t> </a:t>
            </a:r>
            <a:r>
              <a:rPr lang="es-MX" dirty="0" err="1">
                <a:solidFill>
                  <a:schemeClr val="tx1"/>
                </a:solidFill>
              </a:rPr>
              <a:t>go</a:t>
            </a:r>
            <a:r>
              <a:rPr lang="es-MX" dirty="0">
                <a:solidFill>
                  <a:schemeClr val="tx1"/>
                </a:solidFill>
              </a:rPr>
              <a:t> ______. </a:t>
            </a:r>
          </a:p>
          <a:p>
            <a:pPr marL="0" indent="0">
              <a:lnSpc>
                <a:spcPct val="100000"/>
              </a:lnSpc>
              <a:spcBef>
                <a:spcPts val="0"/>
              </a:spcBef>
              <a:spcAft>
                <a:spcPts val="600"/>
              </a:spcAft>
              <a:buNone/>
            </a:pPr>
            <a:r>
              <a:rPr lang="es-MX" dirty="0" err="1">
                <a:solidFill>
                  <a:schemeClr val="tx1"/>
                </a:solidFill>
              </a:rPr>
              <a:t>Cuckoos</a:t>
            </a:r>
            <a:r>
              <a:rPr lang="es-MX" dirty="0">
                <a:solidFill>
                  <a:schemeClr val="tx1"/>
                </a:solidFill>
              </a:rPr>
              <a:t> </a:t>
            </a:r>
            <a:r>
              <a:rPr lang="es-MX" dirty="0" err="1">
                <a:solidFill>
                  <a:schemeClr val="tx1"/>
                </a:solidFill>
              </a:rPr>
              <a:t>go</a:t>
            </a:r>
            <a:r>
              <a:rPr lang="es-MX" dirty="0">
                <a:solidFill>
                  <a:schemeClr val="tx1"/>
                </a:solidFill>
              </a:rPr>
              <a:t> </a:t>
            </a:r>
            <a:r>
              <a:rPr lang="es-MX" b="1" dirty="0" err="1">
                <a:solidFill>
                  <a:schemeClr val="tx1"/>
                </a:solidFill>
              </a:rPr>
              <a:t>cuckoo</a:t>
            </a:r>
            <a:r>
              <a:rPr lang="es-MX" dirty="0">
                <a:solidFill>
                  <a:schemeClr val="tx1"/>
                </a:solidFill>
              </a:rPr>
              <a:t>. </a:t>
            </a:r>
          </a:p>
          <a:p>
            <a:pPr marL="0" indent="0">
              <a:lnSpc>
                <a:spcPct val="100000"/>
              </a:lnSpc>
              <a:spcBef>
                <a:spcPts val="0"/>
              </a:spcBef>
              <a:spcAft>
                <a:spcPts val="600"/>
              </a:spcAft>
              <a:buNone/>
            </a:pPr>
            <a:r>
              <a:rPr lang="es-MX" dirty="0" err="1">
                <a:solidFill>
                  <a:schemeClr val="tx1"/>
                </a:solidFill>
              </a:rPr>
              <a:t>Dogs</a:t>
            </a:r>
            <a:r>
              <a:rPr lang="es-MX" dirty="0">
                <a:solidFill>
                  <a:schemeClr val="tx1"/>
                </a:solidFill>
              </a:rPr>
              <a:t> </a:t>
            </a:r>
            <a:r>
              <a:rPr lang="es-MX" dirty="0" smtClean="0">
                <a:solidFill>
                  <a:schemeClr val="tx1"/>
                </a:solidFill>
              </a:rPr>
              <a:t>______; </a:t>
            </a:r>
            <a:r>
              <a:rPr lang="es-MX" dirty="0" err="1">
                <a:solidFill>
                  <a:schemeClr val="tx1"/>
                </a:solidFill>
              </a:rPr>
              <a:t>they</a:t>
            </a:r>
            <a:r>
              <a:rPr lang="es-MX" dirty="0">
                <a:solidFill>
                  <a:schemeClr val="tx1"/>
                </a:solidFill>
              </a:rPr>
              <a:t> </a:t>
            </a:r>
            <a:r>
              <a:rPr lang="es-MX" dirty="0" err="1">
                <a:solidFill>
                  <a:schemeClr val="tx1"/>
                </a:solidFill>
              </a:rPr>
              <a:t>go</a:t>
            </a:r>
            <a:r>
              <a:rPr lang="es-MX" dirty="0">
                <a:solidFill>
                  <a:schemeClr val="tx1"/>
                </a:solidFill>
              </a:rPr>
              <a:t> </a:t>
            </a:r>
            <a:r>
              <a:rPr lang="es-MX" b="1" dirty="0" err="1">
                <a:solidFill>
                  <a:schemeClr val="tx1"/>
                </a:solidFill>
              </a:rPr>
              <a:t>bow</a:t>
            </a:r>
            <a:r>
              <a:rPr lang="es-MX" b="1" dirty="0">
                <a:solidFill>
                  <a:schemeClr val="tx1"/>
                </a:solidFill>
              </a:rPr>
              <a:t> </a:t>
            </a:r>
            <a:r>
              <a:rPr lang="es-MX" b="1" dirty="0" err="1" smtClean="0">
                <a:solidFill>
                  <a:schemeClr val="tx1"/>
                </a:solidFill>
              </a:rPr>
              <a:t>wow</a:t>
            </a:r>
            <a:r>
              <a:rPr lang="es-MX" b="1" dirty="0" smtClean="0">
                <a:solidFill>
                  <a:schemeClr val="tx1"/>
                </a:solidFill>
              </a:rPr>
              <a:t> </a:t>
            </a:r>
            <a:r>
              <a:rPr lang="es-MX" dirty="0" smtClean="0">
                <a:solidFill>
                  <a:schemeClr val="tx1"/>
                </a:solidFill>
              </a:rPr>
              <a:t> </a:t>
            </a:r>
            <a:r>
              <a:rPr lang="es-MX" dirty="0" err="1">
                <a:solidFill>
                  <a:schemeClr val="tx1"/>
                </a:solidFill>
              </a:rPr>
              <a:t>or</a:t>
            </a:r>
            <a:r>
              <a:rPr lang="es-MX" dirty="0">
                <a:solidFill>
                  <a:schemeClr val="tx1"/>
                </a:solidFill>
              </a:rPr>
              <a:t> </a:t>
            </a:r>
            <a:r>
              <a:rPr lang="es-MX" b="1" dirty="0" err="1">
                <a:solidFill>
                  <a:schemeClr val="tx1"/>
                </a:solidFill>
              </a:rPr>
              <a:t>arf</a:t>
            </a:r>
            <a:r>
              <a:rPr lang="es-MX" dirty="0">
                <a:solidFill>
                  <a:schemeClr val="tx1"/>
                </a:solidFill>
              </a:rPr>
              <a:t> </a:t>
            </a:r>
            <a:r>
              <a:rPr lang="es-MX" dirty="0" err="1">
                <a:solidFill>
                  <a:schemeClr val="tx1"/>
                </a:solidFill>
              </a:rPr>
              <a:t>or</a:t>
            </a:r>
            <a:r>
              <a:rPr lang="es-MX" dirty="0">
                <a:solidFill>
                  <a:schemeClr val="tx1"/>
                </a:solidFill>
              </a:rPr>
              <a:t> </a:t>
            </a:r>
            <a:r>
              <a:rPr lang="es-MX" b="1" dirty="0" err="1">
                <a:solidFill>
                  <a:schemeClr val="tx1"/>
                </a:solidFill>
              </a:rPr>
              <a:t>woof</a:t>
            </a:r>
            <a:r>
              <a:rPr lang="es-MX" dirty="0">
                <a:solidFill>
                  <a:schemeClr val="tx1"/>
                </a:solidFill>
              </a:rPr>
              <a:t>. </a:t>
            </a:r>
          </a:p>
          <a:p>
            <a:pPr marL="0" indent="0">
              <a:lnSpc>
                <a:spcPct val="100000"/>
              </a:lnSpc>
              <a:spcBef>
                <a:spcPts val="0"/>
              </a:spcBef>
              <a:spcAft>
                <a:spcPts val="600"/>
              </a:spcAft>
              <a:buNone/>
            </a:pPr>
            <a:r>
              <a:rPr lang="es-MX" dirty="0" err="1" smtClean="0">
                <a:solidFill>
                  <a:schemeClr val="tx1"/>
                </a:solidFill>
              </a:rPr>
              <a:t>Ducks</a:t>
            </a:r>
            <a:r>
              <a:rPr lang="es-MX" dirty="0" smtClean="0">
                <a:solidFill>
                  <a:schemeClr val="tx1"/>
                </a:solidFill>
              </a:rPr>
              <a:t> _____; </a:t>
            </a:r>
            <a:r>
              <a:rPr lang="es-MX" dirty="0" err="1">
                <a:solidFill>
                  <a:schemeClr val="tx1"/>
                </a:solidFill>
              </a:rPr>
              <a:t>they</a:t>
            </a:r>
            <a:r>
              <a:rPr lang="es-MX" dirty="0">
                <a:solidFill>
                  <a:schemeClr val="tx1"/>
                </a:solidFill>
              </a:rPr>
              <a:t> </a:t>
            </a:r>
            <a:r>
              <a:rPr lang="es-MX" dirty="0" err="1">
                <a:solidFill>
                  <a:schemeClr val="tx1"/>
                </a:solidFill>
              </a:rPr>
              <a:t>go</a:t>
            </a:r>
            <a:r>
              <a:rPr lang="es-MX" dirty="0">
                <a:solidFill>
                  <a:schemeClr val="tx1"/>
                </a:solidFill>
              </a:rPr>
              <a:t> </a:t>
            </a:r>
            <a:r>
              <a:rPr lang="es-MX" b="1" dirty="0" err="1">
                <a:solidFill>
                  <a:schemeClr val="tx1"/>
                </a:solidFill>
              </a:rPr>
              <a:t>quack</a:t>
            </a:r>
            <a:r>
              <a:rPr lang="es-MX" b="1" dirty="0">
                <a:solidFill>
                  <a:schemeClr val="tx1"/>
                </a:solidFill>
              </a:rPr>
              <a:t> </a:t>
            </a:r>
            <a:r>
              <a:rPr lang="es-MX" b="1" dirty="0" err="1">
                <a:solidFill>
                  <a:schemeClr val="tx1"/>
                </a:solidFill>
              </a:rPr>
              <a:t>quack</a:t>
            </a:r>
            <a:r>
              <a:rPr lang="es-MX" b="1" dirty="0">
                <a:solidFill>
                  <a:schemeClr val="tx1"/>
                </a:solidFill>
              </a:rPr>
              <a:t>.</a:t>
            </a:r>
            <a:r>
              <a:rPr lang="es-MX" dirty="0">
                <a:solidFill>
                  <a:schemeClr val="tx1"/>
                </a:solidFill>
              </a:rPr>
              <a:t> </a:t>
            </a:r>
          </a:p>
          <a:p>
            <a:pPr marL="0" indent="0">
              <a:lnSpc>
                <a:spcPct val="100000"/>
              </a:lnSpc>
              <a:spcBef>
                <a:spcPts val="0"/>
              </a:spcBef>
              <a:spcAft>
                <a:spcPts val="600"/>
              </a:spcAft>
              <a:buNone/>
            </a:pPr>
            <a:r>
              <a:rPr lang="es-MX" dirty="0" err="1" smtClean="0">
                <a:solidFill>
                  <a:schemeClr val="tx1"/>
                </a:solidFill>
              </a:rPr>
              <a:t>Frogs</a:t>
            </a:r>
            <a:r>
              <a:rPr lang="es-MX" dirty="0" smtClean="0">
                <a:solidFill>
                  <a:schemeClr val="tx1"/>
                </a:solidFill>
              </a:rPr>
              <a:t> </a:t>
            </a:r>
            <a:r>
              <a:rPr lang="es-MX" b="1" dirty="0" err="1">
                <a:solidFill>
                  <a:schemeClr val="tx1"/>
                </a:solidFill>
              </a:rPr>
              <a:t>croak</a:t>
            </a:r>
            <a:r>
              <a:rPr lang="es-MX" dirty="0">
                <a:solidFill>
                  <a:schemeClr val="tx1"/>
                </a:solidFill>
              </a:rPr>
              <a:t>; </a:t>
            </a:r>
            <a:r>
              <a:rPr lang="es-MX" dirty="0" err="1">
                <a:solidFill>
                  <a:schemeClr val="tx1"/>
                </a:solidFill>
              </a:rPr>
              <a:t>they</a:t>
            </a:r>
            <a:r>
              <a:rPr lang="es-MX" dirty="0">
                <a:solidFill>
                  <a:schemeClr val="tx1"/>
                </a:solidFill>
              </a:rPr>
              <a:t> </a:t>
            </a:r>
            <a:r>
              <a:rPr lang="es-MX" dirty="0" err="1">
                <a:solidFill>
                  <a:schemeClr val="tx1"/>
                </a:solidFill>
              </a:rPr>
              <a:t>go</a:t>
            </a:r>
            <a:r>
              <a:rPr lang="es-MX" dirty="0">
                <a:solidFill>
                  <a:schemeClr val="tx1"/>
                </a:solidFill>
              </a:rPr>
              <a:t> ______. </a:t>
            </a:r>
          </a:p>
          <a:p>
            <a:pPr marL="0" indent="0">
              <a:lnSpc>
                <a:spcPct val="100000"/>
              </a:lnSpc>
              <a:spcBef>
                <a:spcPts val="0"/>
              </a:spcBef>
              <a:spcAft>
                <a:spcPts val="600"/>
              </a:spcAft>
              <a:buNone/>
            </a:pPr>
            <a:r>
              <a:rPr lang="es-MX" dirty="0" err="1">
                <a:solidFill>
                  <a:schemeClr val="tx1"/>
                </a:solidFill>
              </a:rPr>
              <a:t>Hens</a:t>
            </a:r>
            <a:r>
              <a:rPr lang="es-MX" dirty="0">
                <a:solidFill>
                  <a:schemeClr val="tx1"/>
                </a:solidFill>
              </a:rPr>
              <a:t> </a:t>
            </a:r>
            <a:r>
              <a:rPr lang="es-MX" b="1" dirty="0" err="1">
                <a:solidFill>
                  <a:schemeClr val="tx1"/>
                </a:solidFill>
              </a:rPr>
              <a:t>cackle</a:t>
            </a:r>
            <a:r>
              <a:rPr lang="es-MX" b="1" dirty="0">
                <a:solidFill>
                  <a:schemeClr val="tx1"/>
                </a:solidFill>
              </a:rPr>
              <a:t> and </a:t>
            </a:r>
            <a:r>
              <a:rPr lang="es-MX" b="1" dirty="0" err="1">
                <a:solidFill>
                  <a:schemeClr val="tx1"/>
                </a:solidFill>
              </a:rPr>
              <a:t>cluck</a:t>
            </a:r>
            <a:r>
              <a:rPr lang="es-MX" dirty="0">
                <a:solidFill>
                  <a:schemeClr val="tx1"/>
                </a:solidFill>
              </a:rPr>
              <a:t>. </a:t>
            </a:r>
            <a:endParaRPr lang="es-MX" dirty="0" smtClean="0">
              <a:solidFill>
                <a:schemeClr val="tx1"/>
              </a:solidFill>
            </a:endParaRPr>
          </a:p>
          <a:p>
            <a:pPr marL="0" indent="0">
              <a:lnSpc>
                <a:spcPct val="100000"/>
              </a:lnSpc>
              <a:spcBef>
                <a:spcPts val="0"/>
              </a:spcBef>
              <a:spcAft>
                <a:spcPts val="600"/>
              </a:spcAft>
              <a:buNone/>
            </a:pPr>
            <a:endParaRPr lang="es-MX" dirty="0">
              <a:solidFill>
                <a:schemeClr val="tx1"/>
              </a:solidFill>
            </a:endParaRPr>
          </a:p>
          <a:p>
            <a:pPr marL="0" indent="0">
              <a:lnSpc>
                <a:spcPct val="100000"/>
              </a:lnSpc>
              <a:spcBef>
                <a:spcPts val="0"/>
              </a:spcBef>
              <a:spcAft>
                <a:spcPts val="600"/>
              </a:spcAft>
              <a:buNone/>
            </a:pPr>
            <a:r>
              <a:rPr lang="es-MX" dirty="0" err="1" smtClean="0">
                <a:solidFill>
                  <a:schemeClr val="tx1"/>
                </a:solidFill>
              </a:rPr>
              <a:t>Hyenas</a:t>
            </a:r>
            <a:r>
              <a:rPr lang="es-MX" dirty="0" smtClean="0">
                <a:solidFill>
                  <a:schemeClr val="tx1"/>
                </a:solidFill>
              </a:rPr>
              <a:t> </a:t>
            </a:r>
            <a:r>
              <a:rPr lang="es-MX" b="1" dirty="0" err="1">
                <a:solidFill>
                  <a:schemeClr val="tx1"/>
                </a:solidFill>
              </a:rPr>
              <a:t>laugh</a:t>
            </a:r>
            <a:r>
              <a:rPr lang="es-MX" dirty="0">
                <a:solidFill>
                  <a:schemeClr val="tx1"/>
                </a:solidFill>
              </a:rPr>
              <a:t>. </a:t>
            </a:r>
          </a:p>
          <a:p>
            <a:pPr marL="0" indent="0">
              <a:lnSpc>
                <a:spcPct val="100000"/>
              </a:lnSpc>
              <a:spcBef>
                <a:spcPts val="0"/>
              </a:spcBef>
              <a:spcAft>
                <a:spcPts val="600"/>
              </a:spcAft>
              <a:buNone/>
            </a:pPr>
            <a:r>
              <a:rPr lang="es-MX" dirty="0" err="1">
                <a:solidFill>
                  <a:schemeClr val="tx1"/>
                </a:solidFill>
              </a:rPr>
              <a:t>Lions</a:t>
            </a:r>
            <a:r>
              <a:rPr lang="es-MX" dirty="0">
                <a:solidFill>
                  <a:schemeClr val="tx1"/>
                </a:solidFill>
              </a:rPr>
              <a:t> </a:t>
            </a:r>
            <a:r>
              <a:rPr lang="es-MX" b="1" dirty="0" err="1">
                <a:solidFill>
                  <a:schemeClr val="tx1"/>
                </a:solidFill>
              </a:rPr>
              <a:t>roar</a:t>
            </a:r>
            <a:r>
              <a:rPr lang="es-MX" dirty="0">
                <a:solidFill>
                  <a:schemeClr val="tx1"/>
                </a:solidFill>
              </a:rPr>
              <a:t>. </a:t>
            </a:r>
          </a:p>
          <a:p>
            <a:pPr marL="0" indent="0">
              <a:lnSpc>
                <a:spcPct val="100000"/>
              </a:lnSpc>
              <a:spcBef>
                <a:spcPts val="0"/>
              </a:spcBef>
              <a:spcAft>
                <a:spcPts val="600"/>
              </a:spcAft>
              <a:buNone/>
            </a:pPr>
            <a:r>
              <a:rPr lang="es-MX" dirty="0" err="1" smtClean="0">
                <a:solidFill>
                  <a:schemeClr val="tx1"/>
                </a:solidFill>
              </a:rPr>
              <a:t>Owls</a:t>
            </a:r>
            <a:r>
              <a:rPr lang="es-MX" dirty="0" smtClean="0">
                <a:solidFill>
                  <a:schemeClr val="tx1"/>
                </a:solidFill>
              </a:rPr>
              <a:t> </a:t>
            </a:r>
            <a:r>
              <a:rPr lang="es-MX" b="1" dirty="0" err="1">
                <a:solidFill>
                  <a:schemeClr val="tx1"/>
                </a:solidFill>
              </a:rPr>
              <a:t>hoot</a:t>
            </a:r>
            <a:r>
              <a:rPr lang="es-MX" dirty="0">
                <a:solidFill>
                  <a:schemeClr val="tx1"/>
                </a:solidFill>
              </a:rPr>
              <a:t>; </a:t>
            </a:r>
            <a:r>
              <a:rPr lang="es-MX" dirty="0" err="1">
                <a:solidFill>
                  <a:schemeClr val="tx1"/>
                </a:solidFill>
              </a:rPr>
              <a:t>they</a:t>
            </a:r>
            <a:r>
              <a:rPr lang="es-MX" dirty="0">
                <a:solidFill>
                  <a:schemeClr val="tx1"/>
                </a:solidFill>
              </a:rPr>
              <a:t> </a:t>
            </a:r>
            <a:r>
              <a:rPr lang="es-MX" dirty="0" err="1">
                <a:solidFill>
                  <a:schemeClr val="tx1"/>
                </a:solidFill>
              </a:rPr>
              <a:t>go</a:t>
            </a:r>
            <a:r>
              <a:rPr lang="es-MX" dirty="0">
                <a:solidFill>
                  <a:schemeClr val="tx1"/>
                </a:solidFill>
              </a:rPr>
              <a:t> ______. </a:t>
            </a:r>
          </a:p>
          <a:p>
            <a:pPr marL="0" indent="0">
              <a:lnSpc>
                <a:spcPct val="100000"/>
              </a:lnSpc>
              <a:spcBef>
                <a:spcPts val="0"/>
              </a:spcBef>
              <a:spcAft>
                <a:spcPts val="600"/>
              </a:spcAft>
              <a:buNone/>
            </a:pPr>
            <a:endParaRPr lang="es-MX" dirty="0" smtClean="0">
              <a:solidFill>
                <a:schemeClr val="tx1"/>
              </a:solidFill>
            </a:endParaRPr>
          </a:p>
          <a:p>
            <a:pPr marL="0" indent="0">
              <a:lnSpc>
                <a:spcPct val="100000"/>
              </a:lnSpc>
              <a:spcBef>
                <a:spcPts val="0"/>
              </a:spcBef>
              <a:spcAft>
                <a:spcPts val="600"/>
              </a:spcAft>
              <a:buNone/>
            </a:pPr>
            <a:endParaRPr lang="es-MX" dirty="0">
              <a:solidFill>
                <a:schemeClr val="tx1"/>
              </a:solidFill>
            </a:endParaRPr>
          </a:p>
          <a:p>
            <a:pPr marL="0" indent="0">
              <a:lnSpc>
                <a:spcPct val="100000"/>
              </a:lnSpc>
              <a:spcBef>
                <a:spcPts val="0"/>
              </a:spcBef>
              <a:spcAft>
                <a:spcPts val="600"/>
              </a:spcAft>
              <a:buNone/>
            </a:pPr>
            <a:endParaRPr lang="es-MX" dirty="0" smtClean="0">
              <a:solidFill>
                <a:schemeClr val="tx1"/>
              </a:solidFill>
            </a:endParaRPr>
          </a:p>
          <a:p>
            <a:pPr marL="0" indent="0">
              <a:lnSpc>
                <a:spcPct val="100000"/>
              </a:lnSpc>
              <a:spcBef>
                <a:spcPts val="0"/>
              </a:spcBef>
              <a:spcAft>
                <a:spcPts val="600"/>
              </a:spcAft>
              <a:buNone/>
            </a:pPr>
            <a:endParaRPr lang="es-MX" dirty="0">
              <a:solidFill>
                <a:schemeClr val="tx1"/>
              </a:solidFill>
            </a:endParaRPr>
          </a:p>
          <a:p>
            <a:pPr marL="0" indent="0">
              <a:lnSpc>
                <a:spcPct val="100000"/>
              </a:lnSpc>
              <a:spcBef>
                <a:spcPts val="0"/>
              </a:spcBef>
              <a:spcAft>
                <a:spcPts val="600"/>
              </a:spcAft>
              <a:buNone/>
            </a:pPr>
            <a:r>
              <a:rPr lang="en-US" dirty="0">
                <a:solidFill>
                  <a:schemeClr val="tx1"/>
                </a:solidFill>
              </a:rPr>
              <a:t>Chicks go </a:t>
            </a:r>
            <a:r>
              <a:rPr lang="en-US" b="1" dirty="0">
                <a:solidFill>
                  <a:schemeClr val="tx1"/>
                </a:solidFill>
              </a:rPr>
              <a:t>cheep </a:t>
            </a:r>
            <a:r>
              <a:rPr lang="en-US" b="1" dirty="0" err="1">
                <a:solidFill>
                  <a:schemeClr val="tx1"/>
                </a:solidFill>
              </a:rPr>
              <a:t>cheep</a:t>
            </a:r>
            <a:r>
              <a:rPr lang="en-US" b="1" dirty="0">
                <a:solidFill>
                  <a:schemeClr val="tx1"/>
                </a:solidFill>
              </a:rPr>
              <a:t>. </a:t>
            </a:r>
          </a:p>
          <a:p>
            <a:pPr marL="0" indent="0">
              <a:lnSpc>
                <a:spcPct val="100000"/>
              </a:lnSpc>
              <a:spcBef>
                <a:spcPts val="0"/>
              </a:spcBef>
              <a:spcAft>
                <a:spcPts val="600"/>
              </a:spcAft>
              <a:buNone/>
            </a:pPr>
            <a:r>
              <a:rPr lang="en-US" dirty="0">
                <a:solidFill>
                  <a:schemeClr val="tx1"/>
                </a:solidFill>
              </a:rPr>
              <a:t>Frogs </a:t>
            </a:r>
            <a:r>
              <a:rPr lang="en-US" b="1" dirty="0">
                <a:solidFill>
                  <a:schemeClr val="tx1"/>
                </a:solidFill>
              </a:rPr>
              <a:t>croak. </a:t>
            </a:r>
          </a:p>
          <a:p>
            <a:pPr marL="0" indent="0">
              <a:lnSpc>
                <a:spcPct val="100000"/>
              </a:lnSpc>
              <a:spcBef>
                <a:spcPts val="0"/>
              </a:spcBef>
              <a:spcAft>
                <a:spcPts val="600"/>
              </a:spcAft>
              <a:buNone/>
            </a:pPr>
            <a:r>
              <a:rPr lang="en-US" dirty="0">
                <a:solidFill>
                  <a:schemeClr val="tx1"/>
                </a:solidFill>
              </a:rPr>
              <a:t>Owls </a:t>
            </a:r>
            <a:r>
              <a:rPr lang="en-US" b="1" dirty="0">
                <a:solidFill>
                  <a:schemeClr val="tx1"/>
                </a:solidFill>
              </a:rPr>
              <a:t>hoot</a:t>
            </a:r>
            <a:r>
              <a:rPr lang="en-US" dirty="0">
                <a:solidFill>
                  <a:schemeClr val="tx1"/>
                </a:solidFill>
              </a:rPr>
              <a:t>; they go </a:t>
            </a:r>
            <a:r>
              <a:rPr lang="en-US" b="1" dirty="0" err="1">
                <a:solidFill>
                  <a:schemeClr val="tx1"/>
                </a:solidFill>
              </a:rPr>
              <a:t>tu</a:t>
            </a:r>
            <a:r>
              <a:rPr lang="en-US" b="1" dirty="0">
                <a:solidFill>
                  <a:schemeClr val="tx1"/>
                </a:solidFill>
              </a:rPr>
              <a:t>-whit, </a:t>
            </a:r>
            <a:r>
              <a:rPr lang="en-US" b="1" dirty="0" err="1" smtClean="0">
                <a:solidFill>
                  <a:schemeClr val="tx1"/>
                </a:solidFill>
              </a:rPr>
              <a:t>tu-whoo</a:t>
            </a:r>
            <a:r>
              <a:rPr lang="en-US" b="1" dirty="0" smtClean="0">
                <a:solidFill>
                  <a:schemeClr val="tx1"/>
                </a:solidFill>
              </a:rPr>
              <a:t>.</a:t>
            </a:r>
            <a:endParaRPr lang="en-US" b="1" dirty="0">
              <a:solidFill>
                <a:schemeClr val="tx1"/>
              </a:solidFill>
            </a:endParaRPr>
          </a:p>
          <a:p>
            <a:pPr marL="0" indent="0">
              <a:lnSpc>
                <a:spcPct val="100000"/>
              </a:lnSpc>
              <a:spcBef>
                <a:spcPts val="0"/>
              </a:spcBef>
              <a:spcAft>
                <a:spcPts val="600"/>
              </a:spcAft>
              <a:buNone/>
            </a:pPr>
            <a:endParaRPr lang="es-MX" dirty="0">
              <a:solidFill>
                <a:schemeClr val="tx1"/>
              </a:solidFill>
            </a:endParaRPr>
          </a:p>
        </p:txBody>
      </p:sp>
      <p:pic>
        <p:nvPicPr>
          <p:cNvPr id="2050" name="Picture 2" descr="gb_flag"/>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4641204" y="4268289"/>
            <a:ext cx="1088968" cy="5444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51" name="Picture 3" descr="us_flag"/>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429889" y="1541619"/>
            <a:ext cx="1193611" cy="6271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53" name="Picture 5" descr="Imagen relacionada"/>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6997147" y="244158"/>
            <a:ext cx="1888435" cy="1888436"/>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8598275"/>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57250" y="363413"/>
            <a:ext cx="7406640" cy="1356360"/>
          </a:xfrm>
        </p:spPr>
        <p:txBody>
          <a:bodyPr>
            <a:normAutofit/>
          </a:bodyPr>
          <a:lstStyle/>
          <a:p>
            <a:r>
              <a:rPr lang="es-MX" sz="3600" dirty="0" smtClean="0">
                <a:solidFill>
                  <a:schemeClr val="tx1"/>
                </a:solidFill>
              </a:rPr>
              <a:t>Hay textos cuyo único lenguaje son onomatopeyas:</a:t>
            </a:r>
            <a:endParaRPr lang="es-MX" sz="3600" dirty="0">
              <a:solidFill>
                <a:schemeClr val="tx1"/>
              </a:solidFill>
            </a:endParaRPr>
          </a:p>
        </p:txBody>
      </p:sp>
      <p:pic>
        <p:nvPicPr>
          <p:cNvPr id="4" name="Imagen 3"/>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859004" y="1656639"/>
            <a:ext cx="7193865" cy="4973884"/>
          </a:xfrm>
          <a:prstGeom prst="rect">
            <a:avLst/>
          </a:prstGeom>
        </p:spPr>
      </p:pic>
    </p:spTree>
    <p:extLst>
      <p:ext uri="{BB962C8B-B14F-4D97-AF65-F5344CB8AC3E}">
        <p14:creationId xmlns:p14="http://schemas.microsoft.com/office/powerpoint/2010/main" val="3857418390"/>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solidFill>
                  <a:schemeClr val="tx1"/>
                </a:solidFill>
              </a:rPr>
              <a:t>Encuentra las onomatopeyas       en las siguientes oraciones:</a:t>
            </a:r>
            <a:endParaRPr lang="es-MX" dirty="0">
              <a:solidFill>
                <a:schemeClr val="tx1"/>
              </a:solidFill>
            </a:endParaRPr>
          </a:p>
        </p:txBody>
      </p:sp>
      <p:sp>
        <p:nvSpPr>
          <p:cNvPr id="3" name="Marcador de contenido 2"/>
          <p:cNvSpPr>
            <a:spLocks noGrp="1"/>
          </p:cNvSpPr>
          <p:nvPr>
            <p:ph idx="1"/>
          </p:nvPr>
        </p:nvSpPr>
        <p:spPr>
          <a:xfrm>
            <a:off x="857252" y="2057400"/>
            <a:ext cx="7231672" cy="4038600"/>
          </a:xfrm>
        </p:spPr>
        <p:txBody>
          <a:bodyPr>
            <a:normAutofit lnSpcReduction="10000"/>
          </a:bodyPr>
          <a:lstStyle/>
          <a:p>
            <a:r>
              <a:rPr lang="en-US" sz="2400" dirty="0">
                <a:solidFill>
                  <a:schemeClr val="tx1"/>
                </a:solidFill>
              </a:rPr>
              <a:t>The best part about music class is that you can bang on the drum</a:t>
            </a:r>
            <a:r>
              <a:rPr lang="en-US" sz="2400" dirty="0" smtClean="0">
                <a:solidFill>
                  <a:schemeClr val="tx1"/>
                </a:solidFill>
              </a:rPr>
              <a:t>.</a:t>
            </a:r>
            <a:endParaRPr lang="es-MX" sz="2400" dirty="0" smtClean="0">
              <a:solidFill>
                <a:schemeClr val="tx1"/>
              </a:solidFill>
            </a:endParaRPr>
          </a:p>
          <a:p>
            <a:r>
              <a:rPr lang="en-US" sz="2400" dirty="0">
                <a:solidFill>
                  <a:schemeClr val="tx1"/>
                </a:solidFill>
              </a:rPr>
              <a:t>Silence your cellphone so that it does not beep during the movie</a:t>
            </a:r>
            <a:r>
              <a:rPr lang="en-US" sz="2400" dirty="0" smtClean="0">
                <a:solidFill>
                  <a:schemeClr val="tx1"/>
                </a:solidFill>
              </a:rPr>
              <a:t>.</a:t>
            </a:r>
          </a:p>
          <a:p>
            <a:r>
              <a:rPr lang="en-US" sz="2400" dirty="0">
                <a:solidFill>
                  <a:schemeClr val="tx1"/>
                </a:solidFill>
              </a:rPr>
              <a:t>The cash register popped open with a heart warming ca-</a:t>
            </a:r>
            <a:r>
              <a:rPr lang="en-US" sz="2400" dirty="0" err="1">
                <a:solidFill>
                  <a:schemeClr val="tx1"/>
                </a:solidFill>
              </a:rPr>
              <a:t>ching</a:t>
            </a:r>
            <a:r>
              <a:rPr lang="en-US" sz="2400" dirty="0" smtClean="0">
                <a:solidFill>
                  <a:schemeClr val="tx1"/>
                </a:solidFill>
              </a:rPr>
              <a:t>.</a:t>
            </a:r>
          </a:p>
          <a:p>
            <a:r>
              <a:rPr lang="en-US" sz="2400" dirty="0">
                <a:solidFill>
                  <a:schemeClr val="tx1"/>
                </a:solidFill>
              </a:rPr>
              <a:t>Her heels clacked on the hardwood floor</a:t>
            </a:r>
            <a:r>
              <a:rPr lang="en-US" sz="2400" dirty="0" smtClean="0">
                <a:solidFill>
                  <a:schemeClr val="tx1"/>
                </a:solidFill>
              </a:rPr>
              <a:t>.</a:t>
            </a:r>
          </a:p>
          <a:p>
            <a:r>
              <a:rPr lang="en-US" sz="2400" dirty="0">
                <a:solidFill>
                  <a:schemeClr val="tx1"/>
                </a:solidFill>
              </a:rPr>
              <a:t>The cadets swelled with pride when they heard the clash of the cymbals at their graduation ceremony</a:t>
            </a:r>
            <a:r>
              <a:rPr lang="en-US" sz="2400" dirty="0" smtClean="0">
                <a:solidFill>
                  <a:schemeClr val="tx1"/>
                </a:solidFill>
              </a:rPr>
              <a:t>.</a:t>
            </a:r>
          </a:p>
          <a:p>
            <a:r>
              <a:rPr lang="en-US" sz="2400" dirty="0">
                <a:solidFill>
                  <a:schemeClr val="tx1"/>
                </a:solidFill>
              </a:rPr>
              <a:t>Jacob could not sleep with the steady drip-drop of water coming from the sink.</a:t>
            </a:r>
          </a:p>
          <a:p>
            <a:endParaRPr lang="en-US" sz="2400" dirty="0">
              <a:solidFill>
                <a:schemeClr val="tx1"/>
              </a:solidFill>
            </a:endParaRPr>
          </a:p>
        </p:txBody>
      </p:sp>
    </p:spTree>
    <p:extLst>
      <p:ext uri="{BB962C8B-B14F-4D97-AF65-F5344CB8AC3E}">
        <p14:creationId xmlns:p14="http://schemas.microsoft.com/office/powerpoint/2010/main" val="2291426771"/>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dissolv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dissolv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dissolve">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9" presetClass="entr" presetSubtype="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dissolve">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9" presetClass="entr" presetSubtype="0" fill="hold" grpId="0"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dissolve">
                                      <p:cBhvr>
                                        <p:cTn id="32"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9" name="Picture 3" descr="Resultado de imagen para twinkle twinkle little star"/>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195331" y="1524373"/>
            <a:ext cx="8730008" cy="5238005"/>
          </a:xfrm>
          <a:prstGeom prst="rect">
            <a:avLst/>
          </a:prstGeom>
          <a:noFill/>
          <a:extLst>
            <a:ext uri="{909E8E84-426E-40dd-AFC4-6F175D3DCCD1}">
              <a14:hiddenFill xmlns:a14="http://schemas.microsoft.com/office/drawing/2010/main">
                <a:solidFill>
                  <a:srgbClr val="FFFFFF"/>
                </a:solidFill>
              </a14:hiddenFill>
            </a:ext>
          </a:extLst>
        </p:spPr>
      </p:pic>
      <p:sp>
        <p:nvSpPr>
          <p:cNvPr id="2" name="Título 1"/>
          <p:cNvSpPr>
            <a:spLocks noGrp="1"/>
          </p:cNvSpPr>
          <p:nvPr>
            <p:ph type="title"/>
          </p:nvPr>
        </p:nvSpPr>
        <p:spPr>
          <a:xfrm>
            <a:off x="857250" y="222738"/>
            <a:ext cx="7406640" cy="1356360"/>
          </a:xfrm>
        </p:spPr>
        <p:txBody>
          <a:bodyPr>
            <a:normAutofit/>
          </a:bodyPr>
          <a:lstStyle/>
          <a:p>
            <a:pPr algn="l"/>
            <a:r>
              <a:rPr lang="es-MX" dirty="0" smtClean="0">
                <a:solidFill>
                  <a:schemeClr val="tx1"/>
                </a:solidFill>
              </a:rPr>
              <a:t>Ejemplo de texto con onomatopeyas: Rima infantil</a:t>
            </a:r>
            <a:endParaRPr lang="es-MX" dirty="0">
              <a:solidFill>
                <a:schemeClr val="tx1"/>
              </a:solidFill>
            </a:endParaRPr>
          </a:p>
        </p:txBody>
      </p:sp>
      <p:sp>
        <p:nvSpPr>
          <p:cNvPr id="3" name="Marcador de contenido 2"/>
          <p:cNvSpPr>
            <a:spLocks noGrp="1"/>
          </p:cNvSpPr>
          <p:nvPr>
            <p:ph idx="1"/>
          </p:nvPr>
        </p:nvSpPr>
        <p:spPr>
          <a:xfrm>
            <a:off x="999500" y="2683565"/>
            <a:ext cx="7345363" cy="3876261"/>
          </a:xfrm>
        </p:spPr>
        <p:txBody>
          <a:bodyPr>
            <a:normAutofit/>
          </a:bodyPr>
          <a:lstStyle/>
          <a:p>
            <a:pPr marL="0" indent="0" algn="ctr">
              <a:buNone/>
            </a:pPr>
            <a:endParaRPr lang="en-US" dirty="0" smtClean="0">
              <a:solidFill>
                <a:schemeClr val="bg1"/>
              </a:solidFill>
            </a:endParaRPr>
          </a:p>
          <a:p>
            <a:pPr marL="0" indent="0" algn="ctr">
              <a:buNone/>
            </a:pPr>
            <a:r>
              <a:rPr lang="en-US" i="1" dirty="0" smtClean="0">
                <a:solidFill>
                  <a:schemeClr val="bg1"/>
                </a:solidFill>
              </a:rPr>
              <a:t>Twinkle</a:t>
            </a:r>
            <a:r>
              <a:rPr lang="en-US" i="1" dirty="0">
                <a:solidFill>
                  <a:schemeClr val="bg1"/>
                </a:solidFill>
              </a:rPr>
              <a:t>, twinkle</a:t>
            </a:r>
            <a:r>
              <a:rPr lang="en-US" dirty="0">
                <a:solidFill>
                  <a:schemeClr val="bg1"/>
                </a:solidFill>
              </a:rPr>
              <a:t>, little star</a:t>
            </a:r>
          </a:p>
          <a:p>
            <a:pPr marL="0" indent="0" algn="ctr">
              <a:buNone/>
            </a:pPr>
            <a:r>
              <a:rPr lang="en-US" dirty="0">
                <a:solidFill>
                  <a:schemeClr val="bg1"/>
                </a:solidFill>
              </a:rPr>
              <a:t>How I wonder where you are,</a:t>
            </a:r>
          </a:p>
          <a:p>
            <a:pPr marL="0" indent="0" algn="ctr">
              <a:buNone/>
            </a:pPr>
            <a:r>
              <a:rPr lang="en-US" dirty="0">
                <a:solidFill>
                  <a:schemeClr val="bg1"/>
                </a:solidFill>
              </a:rPr>
              <a:t>Up above the world so high,</a:t>
            </a:r>
          </a:p>
          <a:p>
            <a:pPr marL="0" indent="0" algn="ctr">
              <a:buNone/>
            </a:pPr>
            <a:r>
              <a:rPr lang="en-US" dirty="0">
                <a:solidFill>
                  <a:schemeClr val="bg1"/>
                </a:solidFill>
              </a:rPr>
              <a:t>Like a diamond in the sky,</a:t>
            </a:r>
          </a:p>
          <a:p>
            <a:pPr marL="0" indent="0" algn="ctr">
              <a:buNone/>
            </a:pPr>
            <a:r>
              <a:rPr lang="en-US" i="1" dirty="0">
                <a:solidFill>
                  <a:schemeClr val="bg1"/>
                </a:solidFill>
              </a:rPr>
              <a:t>Twinkle, twinkle</a:t>
            </a:r>
            <a:r>
              <a:rPr lang="en-US" dirty="0">
                <a:solidFill>
                  <a:schemeClr val="bg1"/>
                </a:solidFill>
              </a:rPr>
              <a:t>, little star </a:t>
            </a:r>
          </a:p>
          <a:p>
            <a:pPr marL="0" indent="0" algn="ctr">
              <a:buNone/>
            </a:pPr>
            <a:r>
              <a:rPr lang="en-US" dirty="0">
                <a:solidFill>
                  <a:schemeClr val="bg1"/>
                </a:solidFill>
              </a:rPr>
              <a:t>How I wonder, where you are.</a:t>
            </a:r>
          </a:p>
          <a:p>
            <a:pPr marL="0" indent="0" algn="ctr">
              <a:buNone/>
            </a:pPr>
            <a:endParaRPr lang="es-MX" dirty="0">
              <a:solidFill>
                <a:schemeClr val="bg1"/>
              </a:solidFill>
            </a:endParaRPr>
          </a:p>
        </p:txBody>
      </p:sp>
    </p:spTree>
    <p:extLst>
      <p:ext uri="{BB962C8B-B14F-4D97-AF65-F5344CB8AC3E}">
        <p14:creationId xmlns:p14="http://schemas.microsoft.com/office/powerpoint/2010/main" val="2091377303"/>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33413" y="244158"/>
            <a:ext cx="5866129" cy="1339850"/>
          </a:xfrm>
        </p:spPr>
        <p:txBody>
          <a:bodyPr>
            <a:normAutofit/>
          </a:bodyPr>
          <a:lstStyle/>
          <a:p>
            <a:pPr algn="l"/>
            <a:r>
              <a:rPr lang="es-MX" dirty="0">
                <a:solidFill>
                  <a:schemeClr val="tx1"/>
                </a:solidFill>
              </a:rPr>
              <a:t>Ejemplo de texto con </a:t>
            </a:r>
            <a:r>
              <a:rPr lang="es-MX" dirty="0" smtClean="0">
                <a:solidFill>
                  <a:schemeClr val="tx1"/>
                </a:solidFill>
              </a:rPr>
              <a:t>onomatopeyas: Poema</a:t>
            </a:r>
            <a:endParaRPr lang="es-MX" dirty="0">
              <a:solidFill>
                <a:schemeClr val="tx1"/>
              </a:solidFill>
            </a:endParaRPr>
          </a:p>
        </p:txBody>
      </p:sp>
      <p:sp>
        <p:nvSpPr>
          <p:cNvPr id="3" name="Marcador de contenido 2"/>
          <p:cNvSpPr>
            <a:spLocks noGrp="1"/>
          </p:cNvSpPr>
          <p:nvPr>
            <p:ph idx="1"/>
          </p:nvPr>
        </p:nvSpPr>
        <p:spPr>
          <a:xfrm>
            <a:off x="263769" y="2899437"/>
            <a:ext cx="8842132" cy="3394392"/>
          </a:xfrm>
        </p:spPr>
        <p:txBody>
          <a:bodyPr numCol="2">
            <a:noAutofit/>
          </a:bodyPr>
          <a:lstStyle/>
          <a:p>
            <a:pPr marL="0" indent="0">
              <a:buNone/>
            </a:pPr>
            <a:r>
              <a:rPr lang="en-GB" sz="2000" dirty="0" smtClean="0">
                <a:solidFill>
                  <a:schemeClr val="tx1"/>
                </a:solidFill>
              </a:rPr>
              <a:t>Oh</a:t>
            </a:r>
            <a:r>
              <a:rPr lang="en-GB" sz="2000" dirty="0">
                <a:solidFill>
                  <a:schemeClr val="tx1"/>
                </a:solidFill>
              </a:rPr>
              <a:t>, the bells, bells, bells!</a:t>
            </a:r>
            <a:br>
              <a:rPr lang="en-GB" sz="2000" dirty="0">
                <a:solidFill>
                  <a:schemeClr val="tx1"/>
                </a:solidFill>
              </a:rPr>
            </a:br>
            <a:r>
              <a:rPr lang="en-GB" sz="2000" dirty="0">
                <a:solidFill>
                  <a:schemeClr val="tx1"/>
                </a:solidFill>
              </a:rPr>
              <a:t>What a tale their terror tells</a:t>
            </a:r>
            <a:br>
              <a:rPr lang="en-GB" sz="2000" dirty="0">
                <a:solidFill>
                  <a:schemeClr val="tx1"/>
                </a:solidFill>
              </a:rPr>
            </a:br>
            <a:r>
              <a:rPr lang="en-GB" sz="2000" dirty="0">
                <a:solidFill>
                  <a:schemeClr val="tx1"/>
                </a:solidFill>
              </a:rPr>
              <a:t>Of Despair!</a:t>
            </a:r>
            <a:br>
              <a:rPr lang="en-GB" sz="2000" dirty="0">
                <a:solidFill>
                  <a:schemeClr val="tx1"/>
                </a:solidFill>
              </a:rPr>
            </a:br>
            <a:r>
              <a:rPr lang="en-GB" sz="2000" dirty="0">
                <a:solidFill>
                  <a:schemeClr val="tx1"/>
                </a:solidFill>
              </a:rPr>
              <a:t>How they </a:t>
            </a:r>
            <a:r>
              <a:rPr lang="en-GB" sz="2000" b="1" dirty="0">
                <a:solidFill>
                  <a:schemeClr val="tx1"/>
                </a:solidFill>
              </a:rPr>
              <a:t>clang</a:t>
            </a:r>
            <a:r>
              <a:rPr lang="en-GB" sz="2000" dirty="0">
                <a:solidFill>
                  <a:schemeClr val="tx1"/>
                </a:solidFill>
              </a:rPr>
              <a:t>, and </a:t>
            </a:r>
            <a:r>
              <a:rPr lang="en-GB" sz="2000" b="1" dirty="0">
                <a:solidFill>
                  <a:schemeClr val="tx1"/>
                </a:solidFill>
              </a:rPr>
              <a:t>clash</a:t>
            </a:r>
            <a:r>
              <a:rPr lang="en-GB" sz="2000" dirty="0">
                <a:solidFill>
                  <a:schemeClr val="tx1"/>
                </a:solidFill>
              </a:rPr>
              <a:t>, and </a:t>
            </a:r>
            <a:r>
              <a:rPr lang="en-GB" sz="2000" b="1" dirty="0">
                <a:solidFill>
                  <a:schemeClr val="tx1"/>
                </a:solidFill>
              </a:rPr>
              <a:t>roar</a:t>
            </a:r>
            <a:r>
              <a:rPr lang="en-GB" sz="2000" dirty="0">
                <a:solidFill>
                  <a:schemeClr val="tx1"/>
                </a:solidFill>
              </a:rPr>
              <a:t>!</a:t>
            </a:r>
            <a:br>
              <a:rPr lang="en-GB" sz="2000" dirty="0">
                <a:solidFill>
                  <a:schemeClr val="tx1"/>
                </a:solidFill>
              </a:rPr>
            </a:br>
            <a:r>
              <a:rPr lang="en-GB" sz="2000" dirty="0">
                <a:solidFill>
                  <a:schemeClr val="tx1"/>
                </a:solidFill>
              </a:rPr>
              <a:t>What a horror they outpour</a:t>
            </a:r>
            <a:br>
              <a:rPr lang="en-GB" sz="2000" dirty="0">
                <a:solidFill>
                  <a:schemeClr val="tx1"/>
                </a:solidFill>
              </a:rPr>
            </a:br>
            <a:r>
              <a:rPr lang="en-GB" sz="2000" dirty="0">
                <a:solidFill>
                  <a:schemeClr val="tx1"/>
                </a:solidFill>
              </a:rPr>
              <a:t>On the bosom of the palpitating air!</a:t>
            </a:r>
            <a:br>
              <a:rPr lang="en-GB" sz="2000" dirty="0">
                <a:solidFill>
                  <a:schemeClr val="tx1"/>
                </a:solidFill>
              </a:rPr>
            </a:br>
            <a:r>
              <a:rPr lang="en-GB" sz="2000" dirty="0">
                <a:solidFill>
                  <a:schemeClr val="tx1"/>
                </a:solidFill>
              </a:rPr>
              <a:t>Yet the ear it fully knows,</a:t>
            </a:r>
            <a:br>
              <a:rPr lang="en-GB" sz="2000" dirty="0">
                <a:solidFill>
                  <a:schemeClr val="tx1"/>
                </a:solidFill>
              </a:rPr>
            </a:br>
            <a:r>
              <a:rPr lang="en-GB" sz="2000" dirty="0">
                <a:solidFill>
                  <a:schemeClr val="tx1"/>
                </a:solidFill>
              </a:rPr>
              <a:t>By the </a:t>
            </a:r>
            <a:r>
              <a:rPr lang="en-GB" sz="2000" b="1" dirty="0">
                <a:solidFill>
                  <a:schemeClr val="tx1"/>
                </a:solidFill>
              </a:rPr>
              <a:t>twanging</a:t>
            </a:r>
            <a:r>
              <a:rPr lang="en-GB" sz="2000" dirty="0">
                <a:solidFill>
                  <a:schemeClr val="tx1"/>
                </a:solidFill>
              </a:rPr>
              <a:t>,</a:t>
            </a:r>
            <a:br>
              <a:rPr lang="en-GB" sz="2000" dirty="0">
                <a:solidFill>
                  <a:schemeClr val="tx1"/>
                </a:solidFill>
              </a:rPr>
            </a:br>
            <a:r>
              <a:rPr lang="en-GB" sz="2000" dirty="0">
                <a:solidFill>
                  <a:schemeClr val="tx1"/>
                </a:solidFill>
              </a:rPr>
              <a:t>And the </a:t>
            </a:r>
            <a:r>
              <a:rPr lang="en-GB" sz="2000" b="1" dirty="0">
                <a:solidFill>
                  <a:schemeClr val="tx1"/>
                </a:solidFill>
              </a:rPr>
              <a:t>clanging</a:t>
            </a:r>
            <a:r>
              <a:rPr lang="en-GB" sz="2000" dirty="0">
                <a:solidFill>
                  <a:schemeClr val="tx1"/>
                </a:solidFill>
              </a:rPr>
              <a:t>,</a:t>
            </a:r>
            <a:br>
              <a:rPr lang="en-GB" sz="2000" dirty="0">
                <a:solidFill>
                  <a:schemeClr val="tx1"/>
                </a:solidFill>
              </a:rPr>
            </a:br>
            <a:r>
              <a:rPr lang="en-GB" sz="2000" dirty="0">
                <a:solidFill>
                  <a:schemeClr val="tx1"/>
                </a:solidFill>
              </a:rPr>
              <a:t>How the danger ebbs and flows:</a:t>
            </a:r>
            <a:br>
              <a:rPr lang="en-GB" sz="2000" dirty="0">
                <a:solidFill>
                  <a:schemeClr val="tx1"/>
                </a:solidFill>
              </a:rPr>
            </a:br>
            <a:r>
              <a:rPr lang="en-GB" sz="2000" dirty="0">
                <a:solidFill>
                  <a:schemeClr val="tx1"/>
                </a:solidFill>
              </a:rPr>
              <a:t>Yet the ear distinctly tells</a:t>
            </a:r>
            <a:r>
              <a:rPr lang="en-GB" sz="2000" dirty="0" smtClean="0">
                <a:solidFill>
                  <a:schemeClr val="tx1"/>
                </a:solidFill>
              </a:rPr>
              <a:t>,</a:t>
            </a:r>
          </a:p>
          <a:p>
            <a:pPr marL="0" indent="0">
              <a:buNone/>
            </a:pPr>
            <a:r>
              <a:rPr lang="en-GB" sz="2000" dirty="0">
                <a:solidFill>
                  <a:schemeClr val="tx1"/>
                </a:solidFill>
              </a:rPr>
              <a:t/>
            </a:r>
            <a:br>
              <a:rPr lang="en-GB" sz="2000" dirty="0">
                <a:solidFill>
                  <a:schemeClr val="tx1"/>
                </a:solidFill>
              </a:rPr>
            </a:br>
            <a:r>
              <a:rPr lang="en-GB" sz="2000" dirty="0">
                <a:solidFill>
                  <a:schemeClr val="tx1"/>
                </a:solidFill>
              </a:rPr>
              <a:t>In the </a:t>
            </a:r>
            <a:r>
              <a:rPr lang="en-GB" sz="2000" b="1" dirty="0">
                <a:solidFill>
                  <a:schemeClr val="tx1"/>
                </a:solidFill>
              </a:rPr>
              <a:t>jangling</a:t>
            </a:r>
            <a:r>
              <a:rPr lang="en-GB" sz="2000" dirty="0">
                <a:solidFill>
                  <a:schemeClr val="tx1"/>
                </a:solidFill>
              </a:rPr>
              <a:t>,</a:t>
            </a:r>
            <a:br>
              <a:rPr lang="en-GB" sz="2000" dirty="0">
                <a:solidFill>
                  <a:schemeClr val="tx1"/>
                </a:solidFill>
              </a:rPr>
            </a:br>
            <a:r>
              <a:rPr lang="en-GB" sz="2000" dirty="0">
                <a:solidFill>
                  <a:schemeClr val="tx1"/>
                </a:solidFill>
              </a:rPr>
              <a:t>And the </a:t>
            </a:r>
            <a:r>
              <a:rPr lang="en-GB" sz="2000" b="1" dirty="0">
                <a:solidFill>
                  <a:schemeClr val="tx1"/>
                </a:solidFill>
              </a:rPr>
              <a:t>wrangling</a:t>
            </a:r>
            <a:r>
              <a:rPr lang="en-GB" sz="2000" dirty="0">
                <a:solidFill>
                  <a:schemeClr val="tx1"/>
                </a:solidFill>
              </a:rPr>
              <a:t>,</a:t>
            </a:r>
            <a:br>
              <a:rPr lang="en-GB" sz="2000" dirty="0">
                <a:solidFill>
                  <a:schemeClr val="tx1"/>
                </a:solidFill>
              </a:rPr>
            </a:br>
            <a:r>
              <a:rPr lang="en-GB" sz="2000" dirty="0">
                <a:solidFill>
                  <a:schemeClr val="tx1"/>
                </a:solidFill>
              </a:rPr>
              <a:t>How the danger sinks and swells,</a:t>
            </a:r>
            <a:br>
              <a:rPr lang="en-GB" sz="2000" dirty="0">
                <a:solidFill>
                  <a:schemeClr val="tx1"/>
                </a:solidFill>
              </a:rPr>
            </a:br>
            <a:r>
              <a:rPr lang="en-GB" sz="2000" dirty="0">
                <a:solidFill>
                  <a:schemeClr val="tx1"/>
                </a:solidFill>
              </a:rPr>
              <a:t>By the sinking or the swelling in the anger of the bells-</a:t>
            </a:r>
            <a:br>
              <a:rPr lang="en-GB" sz="2000" dirty="0">
                <a:solidFill>
                  <a:schemeClr val="tx1"/>
                </a:solidFill>
              </a:rPr>
            </a:br>
            <a:r>
              <a:rPr lang="en-GB" sz="2000" dirty="0">
                <a:solidFill>
                  <a:schemeClr val="tx1"/>
                </a:solidFill>
              </a:rPr>
              <a:t>Of the bells-</a:t>
            </a:r>
            <a:br>
              <a:rPr lang="en-GB" sz="2000" dirty="0">
                <a:solidFill>
                  <a:schemeClr val="tx1"/>
                </a:solidFill>
              </a:rPr>
            </a:br>
            <a:r>
              <a:rPr lang="en-GB" sz="2000" dirty="0">
                <a:solidFill>
                  <a:schemeClr val="tx1"/>
                </a:solidFill>
              </a:rPr>
              <a:t>Of the bells, bells, </a:t>
            </a:r>
            <a:r>
              <a:rPr lang="en-GB" sz="2000" dirty="0" err="1">
                <a:solidFill>
                  <a:schemeClr val="tx1"/>
                </a:solidFill>
              </a:rPr>
              <a:t>bells,bells</a:t>
            </a:r>
            <a:r>
              <a:rPr lang="en-GB" sz="2000" dirty="0">
                <a:solidFill>
                  <a:schemeClr val="tx1"/>
                </a:solidFill>
              </a:rPr>
              <a:t>,</a:t>
            </a:r>
            <a:br>
              <a:rPr lang="en-GB" sz="2000" dirty="0">
                <a:solidFill>
                  <a:schemeClr val="tx1"/>
                </a:solidFill>
              </a:rPr>
            </a:br>
            <a:r>
              <a:rPr lang="en-GB" sz="2000" dirty="0">
                <a:solidFill>
                  <a:schemeClr val="tx1"/>
                </a:solidFill>
              </a:rPr>
              <a:t>Bells, bells, bells-</a:t>
            </a:r>
            <a:br>
              <a:rPr lang="en-GB" sz="2000" dirty="0">
                <a:solidFill>
                  <a:schemeClr val="tx1"/>
                </a:solidFill>
              </a:rPr>
            </a:br>
            <a:r>
              <a:rPr lang="en-GB" sz="2000" dirty="0">
                <a:solidFill>
                  <a:schemeClr val="tx1"/>
                </a:solidFill>
              </a:rPr>
              <a:t>In the </a:t>
            </a:r>
            <a:r>
              <a:rPr lang="en-GB" sz="2000" b="1" dirty="0" err="1">
                <a:solidFill>
                  <a:schemeClr val="tx1"/>
                </a:solidFill>
              </a:rPr>
              <a:t>clamor</a:t>
            </a:r>
            <a:r>
              <a:rPr lang="en-GB" sz="2000" dirty="0">
                <a:solidFill>
                  <a:schemeClr val="tx1"/>
                </a:solidFill>
              </a:rPr>
              <a:t> and the </a:t>
            </a:r>
            <a:r>
              <a:rPr lang="en-GB" sz="2000" b="1" dirty="0" err="1">
                <a:solidFill>
                  <a:schemeClr val="tx1"/>
                </a:solidFill>
              </a:rPr>
              <a:t>clangor</a:t>
            </a:r>
            <a:r>
              <a:rPr lang="en-GB" sz="2000" dirty="0">
                <a:solidFill>
                  <a:schemeClr val="tx1"/>
                </a:solidFill>
              </a:rPr>
              <a:t> of the bells!</a:t>
            </a:r>
            <a:endParaRPr lang="es-MX" sz="2000" dirty="0">
              <a:solidFill>
                <a:schemeClr val="tx1"/>
              </a:solidFill>
            </a:endParaRPr>
          </a:p>
          <a:p>
            <a:pPr marL="0" indent="0">
              <a:buNone/>
            </a:pPr>
            <a:endParaRPr lang="es-MX" sz="2000" dirty="0">
              <a:solidFill>
                <a:schemeClr val="tx1"/>
              </a:solidFill>
            </a:endParaRPr>
          </a:p>
        </p:txBody>
      </p:sp>
      <p:pic>
        <p:nvPicPr>
          <p:cNvPr id="5122" name="Picture 2" descr="Resultado de imagen para the bells by edgar allan poe"/>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6232842" y="19049"/>
            <a:ext cx="2873059" cy="287305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56745516"/>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900113" y="303792"/>
            <a:ext cx="7345362" cy="1339850"/>
          </a:xfrm>
        </p:spPr>
        <p:txBody>
          <a:bodyPr>
            <a:normAutofit/>
          </a:bodyPr>
          <a:lstStyle/>
          <a:p>
            <a:pPr algn="l"/>
            <a:r>
              <a:rPr lang="en-GB" dirty="0" err="1" smtClean="0">
                <a:solidFill>
                  <a:schemeClr val="tx1"/>
                </a:solidFill>
              </a:rPr>
              <a:t>Algunas</a:t>
            </a:r>
            <a:r>
              <a:rPr lang="en-GB" dirty="0" smtClean="0">
                <a:solidFill>
                  <a:schemeClr val="tx1"/>
                </a:solidFill>
              </a:rPr>
              <a:t> </a:t>
            </a:r>
            <a:r>
              <a:rPr lang="en-GB" dirty="0" err="1" smtClean="0">
                <a:solidFill>
                  <a:schemeClr val="tx1"/>
                </a:solidFill>
              </a:rPr>
              <a:t>dificultades</a:t>
            </a:r>
            <a:r>
              <a:rPr lang="en-GB" dirty="0" smtClean="0">
                <a:solidFill>
                  <a:schemeClr val="tx1"/>
                </a:solidFill>
              </a:rPr>
              <a:t> para </a:t>
            </a:r>
            <a:r>
              <a:rPr lang="en-GB" dirty="0" err="1" smtClean="0">
                <a:solidFill>
                  <a:schemeClr val="tx1"/>
                </a:solidFill>
              </a:rPr>
              <a:t>traducir</a:t>
            </a:r>
            <a:r>
              <a:rPr lang="en-GB" dirty="0" smtClean="0">
                <a:solidFill>
                  <a:schemeClr val="tx1"/>
                </a:solidFill>
              </a:rPr>
              <a:t> </a:t>
            </a:r>
            <a:r>
              <a:rPr lang="en-GB" dirty="0" err="1" smtClean="0">
                <a:solidFill>
                  <a:schemeClr val="tx1"/>
                </a:solidFill>
              </a:rPr>
              <a:t>onomatopeyas</a:t>
            </a:r>
            <a:r>
              <a:rPr lang="en-GB" dirty="0" smtClean="0">
                <a:solidFill>
                  <a:schemeClr val="tx1"/>
                </a:solidFill>
              </a:rPr>
              <a:t>:</a:t>
            </a:r>
            <a:endParaRPr lang="en-GB" dirty="0">
              <a:solidFill>
                <a:schemeClr val="tx1"/>
              </a:solidFill>
            </a:endParaRPr>
          </a:p>
        </p:txBody>
      </p:sp>
      <p:sp>
        <p:nvSpPr>
          <p:cNvPr id="3" name="Marcador de contenido 2"/>
          <p:cNvSpPr>
            <a:spLocks noGrp="1"/>
          </p:cNvSpPr>
          <p:nvPr>
            <p:ph idx="1"/>
          </p:nvPr>
        </p:nvSpPr>
        <p:spPr>
          <a:xfrm>
            <a:off x="735497" y="2345634"/>
            <a:ext cx="7775458" cy="3381956"/>
          </a:xfrm>
        </p:spPr>
        <p:txBody>
          <a:bodyPr>
            <a:normAutofit/>
          </a:bodyPr>
          <a:lstStyle/>
          <a:p>
            <a:r>
              <a:rPr lang="es-ES_tradnl" sz="2400" dirty="0" smtClean="0">
                <a:solidFill>
                  <a:schemeClr val="tx1"/>
                </a:solidFill>
              </a:rPr>
              <a:t>Variaciones </a:t>
            </a:r>
            <a:r>
              <a:rPr lang="es-ES_tradnl" sz="2400" dirty="0">
                <a:solidFill>
                  <a:schemeClr val="tx1"/>
                </a:solidFill>
              </a:rPr>
              <a:t>de una lengua a otra: hay lenguas más ricas que otras en </a:t>
            </a:r>
            <a:r>
              <a:rPr lang="es-ES_tradnl" sz="2400" dirty="0" smtClean="0">
                <a:solidFill>
                  <a:schemeClr val="tx1"/>
                </a:solidFill>
              </a:rPr>
              <a:t>onomatopeyas.</a:t>
            </a:r>
          </a:p>
          <a:p>
            <a:r>
              <a:rPr lang="es-ES_tradnl" sz="2400" dirty="0" smtClean="0">
                <a:solidFill>
                  <a:schemeClr val="tx1"/>
                </a:solidFill>
              </a:rPr>
              <a:t>Hay </a:t>
            </a:r>
            <a:r>
              <a:rPr lang="es-ES_tradnl" sz="2400" dirty="0">
                <a:solidFill>
                  <a:schemeClr val="tx1"/>
                </a:solidFill>
              </a:rPr>
              <a:t>palabras onomatopéyicas que no tienen contraparte en otras </a:t>
            </a:r>
            <a:r>
              <a:rPr lang="es-ES_tradnl" sz="2400" dirty="0" smtClean="0">
                <a:solidFill>
                  <a:schemeClr val="tx1"/>
                </a:solidFill>
              </a:rPr>
              <a:t>lenguas.</a:t>
            </a:r>
          </a:p>
          <a:p>
            <a:r>
              <a:rPr lang="es-ES_tradnl" sz="2400" dirty="0" smtClean="0">
                <a:solidFill>
                  <a:schemeClr val="tx1"/>
                </a:solidFill>
              </a:rPr>
              <a:t>Versatilidad lingüística desigual entre lenguas.</a:t>
            </a:r>
            <a:endParaRPr lang="es-ES_tradnl" sz="2400" dirty="0">
              <a:solidFill>
                <a:schemeClr val="tx1"/>
              </a:solidFill>
            </a:endParaRPr>
          </a:p>
          <a:p>
            <a:endParaRPr lang="en-GB" sz="2400" dirty="0">
              <a:solidFill>
                <a:schemeClr val="tx1"/>
              </a:solidFill>
            </a:endParaRPr>
          </a:p>
        </p:txBody>
      </p:sp>
    </p:spTree>
    <p:extLst>
      <p:ext uri="{BB962C8B-B14F-4D97-AF65-F5344CB8AC3E}">
        <p14:creationId xmlns:p14="http://schemas.microsoft.com/office/powerpoint/2010/main" val="2781119786"/>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dissolv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dissolve">
                                      <p:cBhvr>
                                        <p:cTn id="17"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857251" y="2338754"/>
            <a:ext cx="7404653" cy="3757246"/>
          </a:xfrm>
        </p:spPr>
        <p:txBody>
          <a:bodyPr>
            <a:normAutofit/>
          </a:bodyPr>
          <a:lstStyle/>
          <a:p>
            <a:r>
              <a:rPr lang="es-ES_tradnl" sz="2400" dirty="0" smtClean="0">
                <a:solidFill>
                  <a:schemeClr val="tx1"/>
                </a:solidFill>
              </a:rPr>
              <a:t>Identificar </a:t>
            </a:r>
            <a:r>
              <a:rPr lang="es-ES_tradnl" sz="2400" dirty="0">
                <a:solidFill>
                  <a:schemeClr val="tx1"/>
                </a:solidFill>
              </a:rPr>
              <a:t>en el texto original las palabras de este </a:t>
            </a:r>
            <a:r>
              <a:rPr lang="es-ES_tradnl" sz="2400" dirty="0" smtClean="0">
                <a:solidFill>
                  <a:schemeClr val="tx1"/>
                </a:solidFill>
              </a:rPr>
              <a:t>tipo.</a:t>
            </a:r>
          </a:p>
          <a:p>
            <a:r>
              <a:rPr lang="es-ES_tradnl" sz="2400" dirty="0" smtClean="0">
                <a:solidFill>
                  <a:schemeClr val="tx1"/>
                </a:solidFill>
              </a:rPr>
              <a:t>Traducirlas </a:t>
            </a:r>
            <a:r>
              <a:rPr lang="es-ES_tradnl" sz="2400" dirty="0">
                <a:solidFill>
                  <a:schemeClr val="tx1"/>
                </a:solidFill>
              </a:rPr>
              <a:t>en cuanto sea posible como onomatopeyas, sobre todo si tienen importancia en el desarrollo temático y en el estilo del texto. </a:t>
            </a:r>
            <a:endParaRPr lang="es-ES_tradnl" sz="2400" dirty="0" smtClean="0">
              <a:solidFill>
                <a:schemeClr val="tx1"/>
              </a:solidFill>
            </a:endParaRPr>
          </a:p>
          <a:p>
            <a:r>
              <a:rPr lang="es-ES_tradnl" sz="2400" dirty="0" smtClean="0">
                <a:solidFill>
                  <a:schemeClr val="tx1"/>
                </a:solidFill>
              </a:rPr>
              <a:t>Reducir </a:t>
            </a:r>
            <a:r>
              <a:rPr lang="es-ES_tradnl" sz="2400" dirty="0">
                <a:solidFill>
                  <a:schemeClr val="tx1"/>
                </a:solidFill>
              </a:rPr>
              <a:t>las pérdidas </a:t>
            </a:r>
            <a:r>
              <a:rPr lang="es-ES_tradnl" sz="2400" dirty="0" smtClean="0">
                <a:solidFill>
                  <a:schemeClr val="tx1"/>
                </a:solidFill>
              </a:rPr>
              <a:t>expresivas en </a:t>
            </a:r>
            <a:r>
              <a:rPr lang="es-ES_tradnl" sz="2400" dirty="0">
                <a:solidFill>
                  <a:schemeClr val="tx1"/>
                </a:solidFill>
              </a:rPr>
              <a:t>la </a:t>
            </a:r>
            <a:r>
              <a:rPr lang="es-ES_tradnl" sz="2400" dirty="0" smtClean="0">
                <a:solidFill>
                  <a:schemeClr val="tx1"/>
                </a:solidFill>
              </a:rPr>
              <a:t>traducción.</a:t>
            </a:r>
          </a:p>
          <a:p>
            <a:pPr marL="0" indent="0">
              <a:buNone/>
            </a:pPr>
            <a:endParaRPr lang="en-GB" sz="2400" dirty="0">
              <a:solidFill>
                <a:schemeClr val="tx1"/>
              </a:solidFill>
            </a:endParaRPr>
          </a:p>
        </p:txBody>
      </p:sp>
      <p:pic>
        <p:nvPicPr>
          <p:cNvPr id="3074" name="Picture 2" descr="Resultado de imagen para signo de admiracion gif animado"/>
          <p:cNvPicPr>
            <a:picLocks noChangeAspect="1" noChangeArrowheads="1" noCrop="1"/>
          </p:cNvPicPr>
          <p:nvPr/>
        </p:nvPicPr>
        <p:blipFill>
          <a:blip r:embed="rId3" cstate="email">
            <a:extLst>
              <a:ext uri="{28A0092B-C50C-407E-A947-70E740481C1C}">
                <a14:useLocalDpi xmlns:a14="http://schemas.microsoft.com/office/drawing/2010/main"/>
              </a:ext>
            </a:extLst>
          </a:blip>
          <a:srcRect/>
          <a:stretch>
            <a:fillRect/>
          </a:stretch>
        </p:blipFill>
        <p:spPr bwMode="auto">
          <a:xfrm rot="20210638">
            <a:off x="512150" y="317708"/>
            <a:ext cx="748875" cy="168496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74379857"/>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dissolv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dissolve">
                                      <p:cBhvr>
                                        <p:cTn id="17"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1"/>
          <p:cNvSpPr>
            <a:spLocks noGrp="1"/>
          </p:cNvSpPr>
          <p:nvPr>
            <p:ph type="title"/>
          </p:nvPr>
        </p:nvSpPr>
        <p:spPr>
          <a:xfrm>
            <a:off x="857250" y="504090"/>
            <a:ext cx="7406640" cy="1356360"/>
          </a:xfrm>
        </p:spPr>
        <p:txBody>
          <a:bodyPr>
            <a:normAutofit/>
          </a:bodyPr>
          <a:lstStyle/>
          <a:p>
            <a:r>
              <a:rPr lang="en-GB" sz="5400" i="1" dirty="0" err="1" smtClean="0">
                <a:solidFill>
                  <a:schemeClr val="tx1"/>
                </a:solidFill>
              </a:rPr>
              <a:t>Aliteración</a:t>
            </a:r>
            <a:endParaRPr lang="en-GB" sz="5400" i="1" dirty="0">
              <a:solidFill>
                <a:schemeClr val="tx1"/>
              </a:solidFill>
            </a:endParaRPr>
          </a:p>
        </p:txBody>
      </p:sp>
      <p:sp>
        <p:nvSpPr>
          <p:cNvPr id="3" name="Marcador de contenido 2"/>
          <p:cNvSpPr>
            <a:spLocks noGrp="1"/>
          </p:cNvSpPr>
          <p:nvPr>
            <p:ph idx="1"/>
          </p:nvPr>
        </p:nvSpPr>
        <p:spPr>
          <a:xfrm>
            <a:off x="857251" y="2426676"/>
            <a:ext cx="7404653" cy="3669323"/>
          </a:xfrm>
        </p:spPr>
        <p:txBody>
          <a:bodyPr>
            <a:normAutofit/>
          </a:bodyPr>
          <a:lstStyle/>
          <a:p>
            <a:r>
              <a:rPr lang="es-ES_tradnl" sz="2400" dirty="0">
                <a:solidFill>
                  <a:schemeClr val="tx1"/>
                </a:solidFill>
              </a:rPr>
              <a:t> </a:t>
            </a:r>
            <a:r>
              <a:rPr lang="es-ES_tradnl" sz="2400" dirty="0" smtClean="0">
                <a:solidFill>
                  <a:schemeClr val="tx1"/>
                </a:solidFill>
              </a:rPr>
              <a:t>Repetición </a:t>
            </a:r>
            <a:r>
              <a:rPr lang="es-ES_tradnl" sz="2400" dirty="0">
                <a:solidFill>
                  <a:schemeClr val="tx1"/>
                </a:solidFill>
              </a:rPr>
              <a:t>expresiva de uno o varios fonemas, especialmente </a:t>
            </a:r>
            <a:r>
              <a:rPr lang="es-ES_tradnl" sz="2400" dirty="0" smtClean="0">
                <a:solidFill>
                  <a:schemeClr val="tx1"/>
                </a:solidFill>
              </a:rPr>
              <a:t>consonantes (</a:t>
            </a:r>
            <a:r>
              <a:rPr lang="en-US" sz="2400" dirty="0" err="1" smtClean="0">
                <a:solidFill>
                  <a:schemeClr val="tx1"/>
                </a:solidFill>
              </a:rPr>
              <a:t>Seco</a:t>
            </a:r>
            <a:r>
              <a:rPr lang="en-US" sz="2400" dirty="0" smtClean="0">
                <a:solidFill>
                  <a:schemeClr val="tx1"/>
                </a:solidFill>
              </a:rPr>
              <a:t>).</a:t>
            </a:r>
          </a:p>
          <a:p>
            <a:r>
              <a:rPr lang="es-ES_tradnl" sz="2400" dirty="0" smtClean="0">
                <a:solidFill>
                  <a:schemeClr val="tx1"/>
                </a:solidFill>
              </a:rPr>
              <a:t>La </a:t>
            </a:r>
            <a:r>
              <a:rPr lang="es-ES_tradnl" sz="2400" dirty="0">
                <a:solidFill>
                  <a:schemeClr val="tx1"/>
                </a:solidFill>
              </a:rPr>
              <a:t>aliteración </a:t>
            </a:r>
            <a:r>
              <a:rPr lang="es-ES_tradnl" sz="2400" dirty="0" smtClean="0">
                <a:solidFill>
                  <a:schemeClr val="tx1"/>
                </a:solidFill>
              </a:rPr>
              <a:t>es </a:t>
            </a:r>
            <a:r>
              <a:rPr lang="es-ES_tradnl" sz="2400" dirty="0">
                <a:solidFill>
                  <a:schemeClr val="tx1"/>
                </a:solidFill>
              </a:rPr>
              <a:t>el recurso por excelencia para conseguir, en grupos de palabras, el simbolismo </a:t>
            </a:r>
            <a:r>
              <a:rPr lang="es-ES_tradnl" sz="2400" dirty="0" smtClean="0">
                <a:solidFill>
                  <a:schemeClr val="tx1"/>
                </a:solidFill>
              </a:rPr>
              <a:t>expresivo (García </a:t>
            </a:r>
            <a:r>
              <a:rPr lang="es-ES_tradnl" sz="2400" dirty="0" err="1" smtClean="0">
                <a:solidFill>
                  <a:schemeClr val="tx1"/>
                </a:solidFill>
              </a:rPr>
              <a:t>Yebra</a:t>
            </a:r>
            <a:r>
              <a:rPr lang="es-ES_tradnl" sz="2400" dirty="0" smtClean="0">
                <a:solidFill>
                  <a:schemeClr val="tx1"/>
                </a:solidFill>
              </a:rPr>
              <a:t>).</a:t>
            </a:r>
          </a:p>
          <a:p>
            <a:r>
              <a:rPr lang="es-ES_tradnl" sz="2400" dirty="0" smtClean="0">
                <a:solidFill>
                  <a:schemeClr val="tx1"/>
                </a:solidFill>
              </a:rPr>
              <a:t>Pueden ser intencionales o no.</a:t>
            </a:r>
            <a:endParaRPr lang="es-ES_tradnl" sz="2400" dirty="0"/>
          </a:p>
        </p:txBody>
      </p:sp>
    </p:spTree>
    <p:extLst>
      <p:ext uri="{BB962C8B-B14F-4D97-AF65-F5344CB8AC3E}">
        <p14:creationId xmlns:p14="http://schemas.microsoft.com/office/powerpoint/2010/main" val="609034257"/>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dissolv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dissolve">
                                      <p:cBhvr>
                                        <p:cTn id="17"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Resultado de imagen para pepe pecas"/>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331421" y="2133601"/>
            <a:ext cx="2266354" cy="2772507"/>
          </a:xfrm>
          <a:prstGeom prst="rect">
            <a:avLst/>
          </a:prstGeom>
          <a:noFill/>
          <a:extLst>
            <a:ext uri="{909E8E84-426E-40dd-AFC4-6F175D3DCCD1}">
              <a14:hiddenFill xmlns:a14="http://schemas.microsoft.com/office/drawing/2010/main">
                <a:solidFill>
                  <a:srgbClr val="FFFFFF"/>
                </a:solidFill>
              </a14:hiddenFill>
            </a:ext>
          </a:extLst>
        </p:spPr>
      </p:pic>
      <p:sp>
        <p:nvSpPr>
          <p:cNvPr id="2" name="Título 1"/>
          <p:cNvSpPr>
            <a:spLocks noGrp="1"/>
          </p:cNvSpPr>
          <p:nvPr>
            <p:ph type="title"/>
          </p:nvPr>
        </p:nvSpPr>
        <p:spPr/>
        <p:txBody>
          <a:bodyPr>
            <a:normAutofit/>
          </a:bodyPr>
          <a:lstStyle/>
          <a:p>
            <a:r>
              <a:rPr lang="en-GB" dirty="0" err="1" smtClean="0">
                <a:solidFill>
                  <a:schemeClr val="tx1"/>
                </a:solidFill>
              </a:rPr>
              <a:t>Ejemplos</a:t>
            </a:r>
            <a:r>
              <a:rPr lang="en-GB" dirty="0" smtClean="0">
                <a:solidFill>
                  <a:schemeClr val="tx1"/>
                </a:solidFill>
              </a:rPr>
              <a:t> de </a:t>
            </a:r>
            <a:r>
              <a:rPr lang="en-GB" dirty="0" err="1" smtClean="0">
                <a:solidFill>
                  <a:schemeClr val="tx1"/>
                </a:solidFill>
              </a:rPr>
              <a:t>aliteraciones</a:t>
            </a:r>
            <a:endParaRPr lang="en-GB" dirty="0">
              <a:solidFill>
                <a:schemeClr val="tx1"/>
              </a:solidFill>
            </a:endParaRPr>
          </a:p>
        </p:txBody>
      </p:sp>
      <p:sp>
        <p:nvSpPr>
          <p:cNvPr id="3" name="Marcador de contenido 2"/>
          <p:cNvSpPr>
            <a:spLocks noGrp="1"/>
          </p:cNvSpPr>
          <p:nvPr>
            <p:ph idx="1"/>
          </p:nvPr>
        </p:nvSpPr>
        <p:spPr>
          <a:xfrm>
            <a:off x="2685700" y="2491160"/>
            <a:ext cx="6229701" cy="3931920"/>
          </a:xfrm>
        </p:spPr>
        <p:txBody>
          <a:bodyPr>
            <a:normAutofit/>
          </a:bodyPr>
          <a:lstStyle/>
          <a:p>
            <a:pPr lvl="0"/>
            <a:r>
              <a:rPr lang="es-MX" sz="2400" dirty="0" err="1">
                <a:solidFill>
                  <a:schemeClr val="tx1"/>
                </a:solidFill>
              </a:rPr>
              <a:t>Good</a:t>
            </a:r>
            <a:r>
              <a:rPr lang="es-MX" sz="2400" dirty="0">
                <a:solidFill>
                  <a:schemeClr val="tx1"/>
                </a:solidFill>
              </a:rPr>
              <a:t> as </a:t>
            </a:r>
            <a:r>
              <a:rPr lang="es-MX" sz="2400" dirty="0" err="1" smtClean="0">
                <a:solidFill>
                  <a:schemeClr val="tx1"/>
                </a:solidFill>
              </a:rPr>
              <a:t>gold</a:t>
            </a:r>
            <a:r>
              <a:rPr lang="es-MX" sz="2400" dirty="0">
                <a:solidFill>
                  <a:schemeClr val="tx1"/>
                </a:solidFill>
              </a:rPr>
              <a:t>.</a:t>
            </a:r>
          </a:p>
          <a:p>
            <a:pPr lvl="0"/>
            <a:r>
              <a:rPr lang="es-ES" sz="2400" dirty="0">
                <a:solidFill>
                  <a:schemeClr val="tx1"/>
                </a:solidFill>
              </a:rPr>
              <a:t>Pepe pecas pica papas con un pico, con un pico Pepe pecas pica papas. </a:t>
            </a:r>
            <a:endParaRPr lang="es-MX" sz="2400" dirty="0">
              <a:solidFill>
                <a:schemeClr val="tx1"/>
              </a:solidFill>
            </a:endParaRPr>
          </a:p>
          <a:p>
            <a:pPr lvl="0"/>
            <a:r>
              <a:rPr lang="en-US" sz="2400" dirty="0" smtClean="0">
                <a:solidFill>
                  <a:schemeClr val="tx1"/>
                </a:solidFill>
              </a:rPr>
              <a:t>Many </a:t>
            </a:r>
            <a:r>
              <a:rPr lang="en-US" sz="2400" dirty="0">
                <a:solidFill>
                  <a:schemeClr val="tx1"/>
                </a:solidFill>
              </a:rPr>
              <a:t>monkeys make mud-pies many Monday </a:t>
            </a:r>
            <a:r>
              <a:rPr lang="en-US" sz="2400" dirty="0" smtClean="0">
                <a:solidFill>
                  <a:schemeClr val="tx1"/>
                </a:solidFill>
              </a:rPr>
              <a:t>mornings</a:t>
            </a:r>
            <a:r>
              <a:rPr lang="en-US" sz="2400" dirty="0">
                <a:solidFill>
                  <a:schemeClr val="tx1"/>
                </a:solidFill>
              </a:rPr>
              <a:t>.</a:t>
            </a:r>
            <a:endParaRPr lang="en-US" sz="2400" dirty="0" smtClean="0">
              <a:solidFill>
                <a:schemeClr val="tx1"/>
              </a:solidFill>
            </a:endParaRPr>
          </a:p>
          <a:p>
            <a:r>
              <a:rPr lang="es-ES" sz="2400" dirty="0">
                <a:solidFill>
                  <a:schemeClr val="tx1"/>
                </a:solidFill>
              </a:rPr>
              <a:t>El ruido con que rueda la ronca tempestad (José Zorrilla). </a:t>
            </a:r>
            <a:endParaRPr lang="es-ES" sz="2400" dirty="0" smtClean="0">
              <a:solidFill>
                <a:schemeClr val="tx1"/>
              </a:solidFill>
            </a:endParaRPr>
          </a:p>
          <a:p>
            <a:r>
              <a:rPr lang="es-MX" sz="2400" dirty="0">
                <a:solidFill>
                  <a:schemeClr val="tx1"/>
                </a:solidFill>
              </a:rPr>
              <a:t>La mala llaga sana, la mala fama mata. </a:t>
            </a:r>
          </a:p>
          <a:p>
            <a:pPr marL="0" lvl="0" indent="0">
              <a:buNone/>
            </a:pPr>
            <a:endParaRPr lang="es-MX" sz="2400" dirty="0">
              <a:solidFill>
                <a:schemeClr val="tx1"/>
              </a:solidFill>
            </a:endParaRPr>
          </a:p>
          <a:p>
            <a:pPr marL="0" indent="0">
              <a:buNone/>
            </a:pPr>
            <a:endParaRPr lang="en-GB" sz="2400" dirty="0">
              <a:solidFill>
                <a:schemeClr val="tx1"/>
              </a:solidFill>
            </a:endParaRPr>
          </a:p>
        </p:txBody>
      </p:sp>
    </p:spTree>
    <p:extLst>
      <p:ext uri="{BB962C8B-B14F-4D97-AF65-F5344CB8AC3E}">
        <p14:creationId xmlns:p14="http://schemas.microsoft.com/office/powerpoint/2010/main" val="2941877255"/>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dissolv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dissolv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dissolve">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9" presetClass="entr" presetSubtype="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dissolve">
                                      <p:cBhvr>
                                        <p:cTn id="27"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solidFill>
                  <a:schemeClr val="tx1"/>
                </a:solidFill>
              </a:rPr>
              <a:t>Nombres de personajes con aliteración:</a:t>
            </a:r>
            <a:endParaRPr lang="es-MX" dirty="0">
              <a:solidFill>
                <a:schemeClr val="tx1"/>
              </a:solidFill>
            </a:endParaRPr>
          </a:p>
        </p:txBody>
      </p:sp>
      <p:sp>
        <p:nvSpPr>
          <p:cNvPr id="3" name="Marcador de contenido 2"/>
          <p:cNvSpPr>
            <a:spLocks noGrp="1"/>
          </p:cNvSpPr>
          <p:nvPr>
            <p:ph idx="1"/>
          </p:nvPr>
        </p:nvSpPr>
        <p:spPr>
          <a:xfrm>
            <a:off x="857251" y="2233246"/>
            <a:ext cx="7404653" cy="3862754"/>
          </a:xfrm>
        </p:spPr>
        <p:txBody>
          <a:bodyPr>
            <a:normAutofit/>
          </a:bodyPr>
          <a:lstStyle/>
          <a:p>
            <a:r>
              <a:rPr lang="es-MX" sz="2400" dirty="0" smtClean="0">
                <a:solidFill>
                  <a:schemeClr val="tx1"/>
                </a:solidFill>
              </a:rPr>
              <a:t>Peter Pan</a:t>
            </a:r>
          </a:p>
          <a:p>
            <a:r>
              <a:rPr lang="es-MX" sz="2400" dirty="0" smtClean="0">
                <a:solidFill>
                  <a:schemeClr val="tx1"/>
                </a:solidFill>
              </a:rPr>
              <a:t>Mickey Mouse</a:t>
            </a:r>
          </a:p>
          <a:p>
            <a:r>
              <a:rPr lang="es-MX" sz="2400" dirty="0" smtClean="0">
                <a:solidFill>
                  <a:schemeClr val="tx1"/>
                </a:solidFill>
              </a:rPr>
              <a:t>Pink </a:t>
            </a:r>
            <a:r>
              <a:rPr lang="es-MX" sz="2400" dirty="0" err="1" smtClean="0">
                <a:solidFill>
                  <a:schemeClr val="tx1"/>
                </a:solidFill>
              </a:rPr>
              <a:t>Panther</a:t>
            </a:r>
            <a:endParaRPr lang="es-MX" sz="2400" dirty="0" smtClean="0">
              <a:solidFill>
                <a:schemeClr val="tx1"/>
              </a:solidFill>
            </a:endParaRPr>
          </a:p>
          <a:p>
            <a:r>
              <a:rPr lang="es-MX" sz="2400" dirty="0" smtClean="0">
                <a:solidFill>
                  <a:schemeClr val="tx1"/>
                </a:solidFill>
              </a:rPr>
              <a:t>Pancho pantera</a:t>
            </a:r>
          </a:p>
          <a:p>
            <a:r>
              <a:rPr lang="es-MX" sz="2400" dirty="0" smtClean="0">
                <a:solidFill>
                  <a:schemeClr val="tx1"/>
                </a:solidFill>
              </a:rPr>
              <a:t>Bugs </a:t>
            </a:r>
            <a:r>
              <a:rPr lang="es-MX" sz="2400" dirty="0" err="1" smtClean="0">
                <a:solidFill>
                  <a:schemeClr val="tx1"/>
                </a:solidFill>
              </a:rPr>
              <a:t>Bunny</a:t>
            </a:r>
            <a:endParaRPr lang="es-MX" sz="2400" dirty="0" smtClean="0">
              <a:solidFill>
                <a:schemeClr val="tx1"/>
              </a:solidFill>
            </a:endParaRPr>
          </a:p>
          <a:p>
            <a:r>
              <a:rPr lang="es-MX" sz="2400" dirty="0" smtClean="0">
                <a:solidFill>
                  <a:schemeClr val="tx1"/>
                </a:solidFill>
              </a:rPr>
              <a:t>Fred </a:t>
            </a:r>
            <a:r>
              <a:rPr lang="es-MX" sz="2400" dirty="0" err="1" smtClean="0">
                <a:solidFill>
                  <a:schemeClr val="tx1"/>
                </a:solidFill>
              </a:rPr>
              <a:t>Flintstone</a:t>
            </a:r>
            <a:r>
              <a:rPr lang="es-MX" sz="2400" dirty="0" smtClean="0">
                <a:solidFill>
                  <a:schemeClr val="tx1"/>
                </a:solidFill>
              </a:rPr>
              <a:t> / Pedro </a:t>
            </a:r>
            <a:r>
              <a:rPr lang="es-MX" sz="2400" dirty="0" err="1" smtClean="0">
                <a:solidFill>
                  <a:schemeClr val="tx1"/>
                </a:solidFill>
              </a:rPr>
              <a:t>Picapiedra</a:t>
            </a:r>
            <a:endParaRPr lang="es-MX" sz="2400" dirty="0" smtClean="0">
              <a:solidFill>
                <a:schemeClr val="tx1"/>
              </a:solidFill>
            </a:endParaRPr>
          </a:p>
          <a:p>
            <a:pPr marL="34290" indent="0">
              <a:buNone/>
            </a:pPr>
            <a:endParaRPr lang="es-MX" sz="2400" dirty="0">
              <a:solidFill>
                <a:schemeClr val="tx1"/>
              </a:solidFill>
            </a:endParaRPr>
          </a:p>
          <a:p>
            <a:pPr marL="34290" indent="0">
              <a:buNone/>
            </a:pPr>
            <a:r>
              <a:rPr lang="es-MX" sz="2400" dirty="0" smtClean="0">
                <a:solidFill>
                  <a:schemeClr val="tx1"/>
                </a:solidFill>
              </a:rPr>
              <a:t>¿Puedes añadir algunos?</a:t>
            </a:r>
          </a:p>
          <a:p>
            <a:pPr marL="34290" indent="0">
              <a:buNone/>
            </a:pPr>
            <a:endParaRPr lang="es-MX" sz="2400" dirty="0" smtClean="0">
              <a:solidFill>
                <a:schemeClr val="tx1"/>
              </a:solidFill>
            </a:endParaRPr>
          </a:p>
          <a:p>
            <a:endParaRPr lang="es-MX" sz="2400" dirty="0">
              <a:solidFill>
                <a:schemeClr val="tx1"/>
              </a:solidFill>
            </a:endParaRPr>
          </a:p>
        </p:txBody>
      </p:sp>
      <p:pic>
        <p:nvPicPr>
          <p:cNvPr id="1026" name="Picture 2" descr="Resultado de imagen para peter pan"/>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6606264" y="1680610"/>
            <a:ext cx="1655640" cy="2027424"/>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Resultado de imagen para pedro picapiedra"/>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7535196" y="4176092"/>
            <a:ext cx="1180856" cy="201134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21041352"/>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4" name="Marcador de contenido 2"/>
          <p:cNvSpPr>
            <a:spLocks noGrp="1"/>
          </p:cNvSpPr>
          <p:nvPr>
            <p:ph idx="1"/>
          </p:nvPr>
        </p:nvSpPr>
        <p:spPr>
          <a:xfrm>
            <a:off x="1229706" y="1781701"/>
            <a:ext cx="7110248" cy="1529058"/>
          </a:xfrm>
        </p:spPr>
        <p:txBody>
          <a:bodyPr>
            <a:normAutofit/>
          </a:bodyPr>
          <a:lstStyle/>
          <a:p>
            <a:pPr marL="0" indent="0" algn="ctr" eaLnBrk="1" hangingPunct="1">
              <a:lnSpc>
                <a:spcPct val="110000"/>
              </a:lnSpc>
              <a:buFont typeface="Wingdings" panose="05000000000000000000" pitchFamily="2" charset="2"/>
              <a:buNone/>
            </a:pPr>
            <a:r>
              <a:rPr lang="es-ES" altLang="en-US" sz="2800" dirty="0" smtClean="0">
                <a:solidFill>
                  <a:schemeClr val="accent1">
                    <a:lumMod val="50000"/>
                  </a:schemeClr>
                </a:solidFill>
              </a:rPr>
              <a:t>El presente material corresponde a la Unidad de Competencia II del programa de Traducción literaria del inglés</a:t>
            </a:r>
          </a:p>
          <a:p>
            <a:pPr marL="0" indent="0" algn="ctr" eaLnBrk="1" hangingPunct="1">
              <a:lnSpc>
                <a:spcPct val="110000"/>
              </a:lnSpc>
              <a:buFont typeface="Wingdings" panose="05000000000000000000" pitchFamily="2" charset="2"/>
              <a:buNone/>
            </a:pPr>
            <a:endParaRPr lang="es-ES" altLang="en-US" sz="2800" dirty="0" smtClean="0">
              <a:solidFill>
                <a:schemeClr val="accent1">
                  <a:lumMod val="50000"/>
                </a:schemeClr>
              </a:solidFill>
            </a:endParaRPr>
          </a:p>
        </p:txBody>
      </p:sp>
      <p:sp>
        <p:nvSpPr>
          <p:cNvPr id="2" name="Rectángulo 1"/>
          <p:cNvSpPr/>
          <p:nvPr/>
        </p:nvSpPr>
        <p:spPr>
          <a:xfrm>
            <a:off x="1560784" y="3945235"/>
            <a:ext cx="6558455" cy="876778"/>
          </a:xfrm>
          <a:prstGeom prst="rect">
            <a:avLst/>
          </a:prstGeom>
        </p:spPr>
        <p:txBody>
          <a:bodyPr wrap="square">
            <a:spAutoFit/>
          </a:bodyPr>
          <a:lstStyle/>
          <a:p>
            <a:pPr algn="ctr">
              <a:lnSpc>
                <a:spcPct val="110000"/>
              </a:lnSpc>
            </a:pPr>
            <a:r>
              <a:rPr lang="es-ES" altLang="en-US" sz="2400" dirty="0"/>
              <a:t>El guion explicativo para el uso propuesto está en las notas de la presentación.</a:t>
            </a:r>
            <a:endParaRPr lang="es-ES" altLang="en-US" sz="2000" dirty="0"/>
          </a:p>
        </p:txBody>
      </p:sp>
    </p:spTree>
    <p:extLst>
      <p:ext uri="{BB962C8B-B14F-4D97-AF65-F5344CB8AC3E}">
        <p14:creationId xmlns:p14="http://schemas.microsoft.com/office/powerpoint/2010/main" val="2959882125"/>
      </p:ext>
    </p:extLst>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703385" y="509954"/>
            <a:ext cx="7542090" cy="1074054"/>
          </a:xfrm>
        </p:spPr>
        <p:txBody>
          <a:bodyPr>
            <a:noAutofit/>
          </a:bodyPr>
          <a:lstStyle/>
          <a:p>
            <a:pPr algn="l"/>
            <a:r>
              <a:rPr lang="en-GB" dirty="0" err="1" smtClean="0">
                <a:solidFill>
                  <a:schemeClr val="tx1"/>
                </a:solidFill>
              </a:rPr>
              <a:t>Aliteraciones</a:t>
            </a:r>
            <a:r>
              <a:rPr lang="en-GB" dirty="0" smtClean="0">
                <a:solidFill>
                  <a:schemeClr val="tx1"/>
                </a:solidFill>
              </a:rPr>
              <a:t> </a:t>
            </a:r>
            <a:r>
              <a:rPr lang="en-GB" dirty="0" err="1" smtClean="0">
                <a:solidFill>
                  <a:schemeClr val="tx1"/>
                </a:solidFill>
              </a:rPr>
              <a:t>en</a:t>
            </a:r>
            <a:r>
              <a:rPr lang="en-GB" dirty="0" smtClean="0">
                <a:solidFill>
                  <a:schemeClr val="tx1"/>
                </a:solidFill>
              </a:rPr>
              <a:t> la </a:t>
            </a:r>
            <a:r>
              <a:rPr lang="en-GB" dirty="0" err="1" smtClean="0">
                <a:solidFill>
                  <a:schemeClr val="tx1"/>
                </a:solidFill>
              </a:rPr>
              <a:t>música</a:t>
            </a:r>
            <a:r>
              <a:rPr lang="en-GB" dirty="0" smtClean="0">
                <a:solidFill>
                  <a:schemeClr val="tx1"/>
                </a:solidFill>
              </a:rPr>
              <a:t> popular:</a:t>
            </a:r>
            <a:endParaRPr lang="en-GB" dirty="0">
              <a:solidFill>
                <a:schemeClr val="tx1"/>
              </a:solidFill>
            </a:endParaRPr>
          </a:p>
        </p:txBody>
      </p:sp>
      <p:sp>
        <p:nvSpPr>
          <p:cNvPr id="3" name="Marcador de contenido 2"/>
          <p:cNvSpPr>
            <a:spLocks noGrp="1"/>
          </p:cNvSpPr>
          <p:nvPr>
            <p:ph idx="1"/>
          </p:nvPr>
        </p:nvSpPr>
        <p:spPr/>
        <p:txBody>
          <a:bodyPr>
            <a:normAutofit/>
          </a:bodyPr>
          <a:lstStyle/>
          <a:p>
            <a:pPr marL="0" indent="0">
              <a:lnSpc>
                <a:spcPct val="120000"/>
              </a:lnSpc>
              <a:spcBef>
                <a:spcPts val="0"/>
              </a:spcBef>
              <a:buNone/>
            </a:pPr>
            <a:r>
              <a:rPr lang="es-MX" sz="2400" dirty="0" smtClean="0">
                <a:solidFill>
                  <a:schemeClr val="tx1"/>
                </a:solidFill>
              </a:rPr>
              <a:t>Ya </a:t>
            </a:r>
            <a:r>
              <a:rPr lang="es-MX" sz="2400" dirty="0" err="1">
                <a:solidFill>
                  <a:schemeClr val="tx1"/>
                </a:solidFill>
              </a:rPr>
              <a:t>chole</a:t>
            </a:r>
            <a:r>
              <a:rPr lang="es-MX" sz="2400" dirty="0">
                <a:solidFill>
                  <a:schemeClr val="tx1"/>
                </a:solidFill>
              </a:rPr>
              <a:t> chango chilango </a:t>
            </a:r>
          </a:p>
          <a:p>
            <a:pPr marL="0" indent="0">
              <a:lnSpc>
                <a:spcPct val="120000"/>
              </a:lnSpc>
              <a:spcBef>
                <a:spcPts val="0"/>
              </a:spcBef>
              <a:buNone/>
            </a:pPr>
            <a:r>
              <a:rPr lang="es-MX" sz="2400" dirty="0">
                <a:solidFill>
                  <a:schemeClr val="tx1"/>
                </a:solidFill>
              </a:rPr>
              <a:t>que chafa chamba te chutas </a:t>
            </a:r>
          </a:p>
          <a:p>
            <a:pPr marL="0" indent="0">
              <a:lnSpc>
                <a:spcPct val="120000"/>
              </a:lnSpc>
              <a:spcBef>
                <a:spcPts val="0"/>
              </a:spcBef>
              <a:buNone/>
            </a:pPr>
            <a:r>
              <a:rPr lang="es-MX" sz="2400" dirty="0">
                <a:solidFill>
                  <a:schemeClr val="tx1"/>
                </a:solidFill>
              </a:rPr>
              <a:t>no checa andar de </a:t>
            </a:r>
            <a:r>
              <a:rPr lang="es-MX" sz="2400" dirty="0" err="1">
                <a:solidFill>
                  <a:schemeClr val="tx1"/>
                </a:solidFill>
              </a:rPr>
              <a:t>tacuche</a:t>
            </a:r>
            <a:r>
              <a:rPr lang="es-MX" sz="2400" dirty="0">
                <a:solidFill>
                  <a:schemeClr val="tx1"/>
                </a:solidFill>
              </a:rPr>
              <a:t> </a:t>
            </a:r>
          </a:p>
          <a:p>
            <a:pPr marL="0" indent="0">
              <a:lnSpc>
                <a:spcPct val="120000"/>
              </a:lnSpc>
              <a:spcBef>
                <a:spcPts val="0"/>
              </a:spcBef>
              <a:buNone/>
            </a:pPr>
            <a:r>
              <a:rPr lang="es-MX" sz="2400" dirty="0">
                <a:solidFill>
                  <a:schemeClr val="tx1"/>
                </a:solidFill>
              </a:rPr>
              <a:t>y chale con la charola. </a:t>
            </a:r>
          </a:p>
          <a:p>
            <a:pPr marL="0" indent="0">
              <a:lnSpc>
                <a:spcPct val="120000"/>
              </a:lnSpc>
              <a:spcBef>
                <a:spcPts val="0"/>
              </a:spcBef>
              <a:buNone/>
            </a:pPr>
            <a:r>
              <a:rPr lang="es-MX" sz="2400" dirty="0">
                <a:solidFill>
                  <a:schemeClr val="tx1"/>
                </a:solidFill>
              </a:rPr>
              <a:t>Tan choncho como una chinche </a:t>
            </a:r>
          </a:p>
          <a:p>
            <a:pPr marL="0" indent="0">
              <a:lnSpc>
                <a:spcPct val="120000"/>
              </a:lnSpc>
              <a:spcBef>
                <a:spcPts val="0"/>
              </a:spcBef>
              <a:buNone/>
            </a:pPr>
            <a:r>
              <a:rPr lang="es-MX" sz="2400" dirty="0">
                <a:solidFill>
                  <a:schemeClr val="tx1"/>
                </a:solidFill>
              </a:rPr>
              <a:t>mas chueco que la fayuca </a:t>
            </a:r>
          </a:p>
          <a:p>
            <a:pPr marL="0" indent="0">
              <a:lnSpc>
                <a:spcPct val="120000"/>
              </a:lnSpc>
              <a:spcBef>
                <a:spcPts val="0"/>
              </a:spcBef>
              <a:buNone/>
            </a:pPr>
            <a:r>
              <a:rPr lang="es-MX" sz="2400" dirty="0">
                <a:solidFill>
                  <a:schemeClr val="tx1"/>
                </a:solidFill>
              </a:rPr>
              <a:t>con fusca y con cachiporra </a:t>
            </a:r>
          </a:p>
          <a:p>
            <a:pPr marL="0" indent="0">
              <a:lnSpc>
                <a:spcPct val="120000"/>
              </a:lnSpc>
              <a:spcBef>
                <a:spcPts val="0"/>
              </a:spcBef>
              <a:buNone/>
            </a:pPr>
            <a:r>
              <a:rPr lang="es-MX" sz="2400" dirty="0">
                <a:solidFill>
                  <a:schemeClr val="tx1"/>
                </a:solidFill>
              </a:rPr>
              <a:t>te paso andar de guarura. </a:t>
            </a:r>
            <a:endParaRPr lang="es-MX" sz="2400" dirty="0" smtClean="0">
              <a:solidFill>
                <a:schemeClr val="tx1"/>
              </a:solidFill>
            </a:endParaRPr>
          </a:p>
          <a:p>
            <a:pPr marL="0" indent="0">
              <a:lnSpc>
                <a:spcPct val="120000"/>
              </a:lnSpc>
              <a:spcBef>
                <a:spcPts val="0"/>
              </a:spcBef>
              <a:buNone/>
            </a:pPr>
            <a:r>
              <a:rPr lang="es-MX" sz="1800" dirty="0">
                <a:solidFill>
                  <a:schemeClr val="tx1"/>
                </a:solidFill>
              </a:rPr>
              <a:t>Café Tacuba [Letra: Jaime </a:t>
            </a:r>
            <a:r>
              <a:rPr lang="es-MX" sz="1800" dirty="0" err="1">
                <a:solidFill>
                  <a:schemeClr val="tx1"/>
                </a:solidFill>
              </a:rPr>
              <a:t>Lopez</a:t>
            </a:r>
            <a:r>
              <a:rPr lang="es-MX" sz="1800" dirty="0">
                <a:solidFill>
                  <a:schemeClr val="tx1"/>
                </a:solidFill>
              </a:rPr>
              <a:t>] - Chilanga Banda: </a:t>
            </a:r>
          </a:p>
          <a:p>
            <a:pPr marL="0" indent="0">
              <a:lnSpc>
                <a:spcPct val="120000"/>
              </a:lnSpc>
              <a:spcBef>
                <a:spcPts val="0"/>
              </a:spcBef>
              <a:buNone/>
            </a:pPr>
            <a:endParaRPr lang="en-GB" sz="2400" dirty="0">
              <a:solidFill>
                <a:schemeClr val="tx1"/>
              </a:solidFill>
            </a:endParaRPr>
          </a:p>
        </p:txBody>
      </p:sp>
      <p:pic>
        <p:nvPicPr>
          <p:cNvPr id="1026" name="Picture 2" descr="Resultado de imagen para café tacuba"/>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5399273" y="2204696"/>
            <a:ext cx="3357867" cy="316728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1330943"/>
      </p:ext>
    </p:extLst>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17630" y="433750"/>
            <a:ext cx="7844273" cy="1356360"/>
          </a:xfrm>
        </p:spPr>
        <p:txBody>
          <a:bodyPr>
            <a:normAutofit/>
          </a:bodyPr>
          <a:lstStyle/>
          <a:p>
            <a:r>
              <a:rPr lang="es-MX" dirty="0" smtClean="0">
                <a:solidFill>
                  <a:schemeClr val="tx1"/>
                </a:solidFill>
              </a:rPr>
              <a:t>Aliteraciones en un poema en inglés</a:t>
            </a:r>
            <a:endParaRPr lang="es-MX" dirty="0">
              <a:solidFill>
                <a:schemeClr val="tx1"/>
              </a:solidFill>
            </a:endParaRPr>
          </a:p>
        </p:txBody>
      </p:sp>
      <p:sp>
        <p:nvSpPr>
          <p:cNvPr id="3" name="Marcador de contenido 2"/>
          <p:cNvSpPr>
            <a:spLocks noGrp="1"/>
          </p:cNvSpPr>
          <p:nvPr>
            <p:ph idx="1"/>
          </p:nvPr>
        </p:nvSpPr>
        <p:spPr/>
        <p:txBody>
          <a:bodyPr/>
          <a:lstStyle/>
          <a:p>
            <a:endParaRPr lang="es-MX"/>
          </a:p>
        </p:txBody>
      </p:sp>
      <p:pic>
        <p:nvPicPr>
          <p:cNvPr id="3074" name="Picture 2" descr="Resultado de imagen para the raven edgar allan poe"/>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297429" y="1723832"/>
            <a:ext cx="8565217" cy="4817935"/>
          </a:xfrm>
          <a:prstGeom prst="rect">
            <a:avLst/>
          </a:prstGeom>
          <a:noFill/>
          <a:extLst>
            <a:ext uri="{909E8E84-426E-40dd-AFC4-6F175D3DCCD1}">
              <a14:hiddenFill xmlns:a14="http://schemas.microsoft.com/office/drawing/2010/main">
                <a:solidFill>
                  <a:srgbClr val="FFFFFF"/>
                </a:solidFill>
              </a14:hiddenFill>
            </a:ext>
          </a:extLst>
        </p:spPr>
      </p:pic>
      <p:sp>
        <p:nvSpPr>
          <p:cNvPr id="7" name="Rectángulo 6"/>
          <p:cNvSpPr/>
          <p:nvPr/>
        </p:nvSpPr>
        <p:spPr>
          <a:xfrm>
            <a:off x="439615" y="2600583"/>
            <a:ext cx="8423031" cy="3416320"/>
          </a:xfrm>
          <a:prstGeom prst="rect">
            <a:avLst/>
          </a:prstGeom>
        </p:spPr>
        <p:txBody>
          <a:bodyPr wrap="square">
            <a:spAutoFit/>
          </a:bodyPr>
          <a:lstStyle/>
          <a:p>
            <a:pPr>
              <a:lnSpc>
                <a:spcPct val="150000"/>
              </a:lnSpc>
            </a:pPr>
            <a:r>
              <a:rPr lang="en-US" sz="2400" dirty="0" smtClean="0">
                <a:solidFill>
                  <a:schemeClr val="bg1"/>
                </a:solidFill>
              </a:rPr>
              <a:t>Once upon a midnight dreary, </a:t>
            </a:r>
            <a:r>
              <a:rPr lang="en-US" sz="2400" b="1" dirty="0" smtClean="0">
                <a:solidFill>
                  <a:srgbClr val="FFC000"/>
                </a:solidFill>
              </a:rPr>
              <a:t>w</a:t>
            </a:r>
            <a:r>
              <a:rPr lang="en-US" sz="2400" dirty="0" smtClean="0">
                <a:solidFill>
                  <a:schemeClr val="bg1"/>
                </a:solidFill>
              </a:rPr>
              <a:t>hile I pondered </a:t>
            </a:r>
            <a:r>
              <a:rPr lang="en-US" sz="2400" b="1" dirty="0" smtClean="0">
                <a:solidFill>
                  <a:srgbClr val="FFC000"/>
                </a:solidFill>
              </a:rPr>
              <a:t>w</a:t>
            </a:r>
            <a:r>
              <a:rPr lang="en-US" sz="2400" dirty="0" smtClean="0">
                <a:solidFill>
                  <a:schemeClr val="bg1"/>
                </a:solidFill>
              </a:rPr>
              <a:t>eak and </a:t>
            </a:r>
            <a:r>
              <a:rPr lang="en-US" sz="2400" b="1" dirty="0" smtClean="0">
                <a:solidFill>
                  <a:srgbClr val="FFC000"/>
                </a:solidFill>
              </a:rPr>
              <a:t>w</a:t>
            </a:r>
            <a:r>
              <a:rPr lang="en-US" sz="2400" dirty="0" smtClean="0">
                <a:solidFill>
                  <a:schemeClr val="bg1"/>
                </a:solidFill>
              </a:rPr>
              <a:t>eary,</a:t>
            </a:r>
          </a:p>
          <a:p>
            <a:pPr>
              <a:lnSpc>
                <a:spcPct val="150000"/>
              </a:lnSpc>
            </a:pPr>
            <a:r>
              <a:rPr lang="en-US" sz="2400" dirty="0" smtClean="0">
                <a:solidFill>
                  <a:schemeClr val="bg1"/>
                </a:solidFill>
              </a:rPr>
              <a:t>Over many a </a:t>
            </a:r>
            <a:r>
              <a:rPr lang="en-US" sz="2400" b="1" dirty="0" smtClean="0">
                <a:solidFill>
                  <a:srgbClr val="FFC000"/>
                </a:solidFill>
              </a:rPr>
              <a:t>q</a:t>
            </a:r>
            <a:r>
              <a:rPr lang="en-US" sz="2400" dirty="0" smtClean="0">
                <a:solidFill>
                  <a:schemeClr val="bg1"/>
                </a:solidFill>
              </a:rPr>
              <a:t>uaint and </a:t>
            </a:r>
            <a:r>
              <a:rPr lang="en-US" sz="2400" b="1" dirty="0">
                <a:solidFill>
                  <a:srgbClr val="FFC000"/>
                </a:solidFill>
              </a:rPr>
              <a:t>c</a:t>
            </a:r>
            <a:r>
              <a:rPr lang="en-US" sz="2400" dirty="0" smtClean="0">
                <a:solidFill>
                  <a:schemeClr val="bg1"/>
                </a:solidFill>
              </a:rPr>
              <a:t>urious volume of forgotten lore,</a:t>
            </a:r>
          </a:p>
          <a:p>
            <a:pPr>
              <a:lnSpc>
                <a:spcPct val="150000"/>
              </a:lnSpc>
            </a:pPr>
            <a:r>
              <a:rPr lang="en-US" sz="2400" dirty="0" smtClean="0">
                <a:solidFill>
                  <a:schemeClr val="bg1"/>
                </a:solidFill>
              </a:rPr>
              <a:t>While I </a:t>
            </a:r>
            <a:r>
              <a:rPr lang="en-US" sz="2400" b="1" dirty="0" smtClean="0">
                <a:solidFill>
                  <a:srgbClr val="FFC000"/>
                </a:solidFill>
              </a:rPr>
              <a:t>n</a:t>
            </a:r>
            <a:r>
              <a:rPr lang="en-US" sz="2400" dirty="0" smtClean="0">
                <a:solidFill>
                  <a:schemeClr val="bg1"/>
                </a:solidFill>
              </a:rPr>
              <a:t>odded, </a:t>
            </a:r>
            <a:r>
              <a:rPr lang="en-US" sz="2400" b="1" dirty="0" smtClean="0">
                <a:solidFill>
                  <a:srgbClr val="FFC000"/>
                </a:solidFill>
              </a:rPr>
              <a:t>n</a:t>
            </a:r>
            <a:r>
              <a:rPr lang="en-US" sz="2400" dirty="0" smtClean="0">
                <a:solidFill>
                  <a:schemeClr val="bg1"/>
                </a:solidFill>
              </a:rPr>
              <a:t>early </a:t>
            </a:r>
            <a:r>
              <a:rPr lang="en-US" sz="2400" b="1" dirty="0" smtClean="0">
                <a:solidFill>
                  <a:srgbClr val="FFC000"/>
                </a:solidFill>
              </a:rPr>
              <a:t>n</a:t>
            </a:r>
            <a:r>
              <a:rPr lang="en-US" sz="2400" dirty="0" smtClean="0">
                <a:solidFill>
                  <a:schemeClr val="bg1"/>
                </a:solidFill>
              </a:rPr>
              <a:t>apping, suddenly there came a </a:t>
            </a:r>
            <a:r>
              <a:rPr lang="en-US" sz="2400" b="1" dirty="0" smtClean="0">
                <a:solidFill>
                  <a:srgbClr val="92D050"/>
                </a:solidFill>
              </a:rPr>
              <a:t>tapping</a:t>
            </a:r>
            <a:r>
              <a:rPr lang="en-US" sz="2400" dirty="0" smtClean="0">
                <a:solidFill>
                  <a:schemeClr val="bg1"/>
                </a:solidFill>
              </a:rPr>
              <a:t>,</a:t>
            </a:r>
          </a:p>
          <a:p>
            <a:pPr>
              <a:lnSpc>
                <a:spcPct val="150000"/>
              </a:lnSpc>
            </a:pPr>
            <a:r>
              <a:rPr lang="en-US" sz="2400" dirty="0" smtClean="0">
                <a:solidFill>
                  <a:schemeClr val="bg1"/>
                </a:solidFill>
              </a:rPr>
              <a:t>As of some one gently </a:t>
            </a:r>
            <a:r>
              <a:rPr lang="en-US" sz="2400" b="1" dirty="0" smtClean="0">
                <a:solidFill>
                  <a:srgbClr val="92D050"/>
                </a:solidFill>
              </a:rPr>
              <a:t>rapping, rapping</a:t>
            </a:r>
            <a:r>
              <a:rPr lang="en-US" sz="2400" dirty="0" smtClean="0">
                <a:solidFill>
                  <a:srgbClr val="92D050"/>
                </a:solidFill>
              </a:rPr>
              <a:t> </a:t>
            </a:r>
            <a:r>
              <a:rPr lang="en-US" sz="2400" dirty="0" smtClean="0">
                <a:solidFill>
                  <a:schemeClr val="bg1"/>
                </a:solidFill>
              </a:rPr>
              <a:t>at my chamber door.</a:t>
            </a:r>
          </a:p>
          <a:p>
            <a:pPr>
              <a:lnSpc>
                <a:spcPct val="150000"/>
              </a:lnSpc>
            </a:pPr>
            <a:r>
              <a:rPr lang="en-US" sz="2400" dirty="0" smtClean="0">
                <a:solidFill>
                  <a:schemeClr val="bg1"/>
                </a:solidFill>
              </a:rPr>
              <a:t>`</a:t>
            </a:r>
            <a:r>
              <a:rPr lang="en-US" sz="2400" dirty="0" err="1" smtClean="0">
                <a:solidFill>
                  <a:schemeClr val="bg1"/>
                </a:solidFill>
              </a:rPr>
              <a:t>'Tis</a:t>
            </a:r>
            <a:r>
              <a:rPr lang="en-US" sz="2400" dirty="0" smtClean="0">
                <a:solidFill>
                  <a:schemeClr val="bg1"/>
                </a:solidFill>
              </a:rPr>
              <a:t> some visitor,' I muttered, `</a:t>
            </a:r>
            <a:r>
              <a:rPr lang="en-US" sz="2400" b="1" dirty="0" smtClean="0">
                <a:solidFill>
                  <a:srgbClr val="92D050"/>
                </a:solidFill>
              </a:rPr>
              <a:t>tapping</a:t>
            </a:r>
            <a:r>
              <a:rPr lang="en-US" sz="2400" dirty="0" smtClean="0">
                <a:solidFill>
                  <a:schemeClr val="bg1"/>
                </a:solidFill>
              </a:rPr>
              <a:t> at my chamber door -</a:t>
            </a:r>
          </a:p>
          <a:p>
            <a:pPr>
              <a:lnSpc>
                <a:spcPct val="150000"/>
              </a:lnSpc>
            </a:pPr>
            <a:r>
              <a:rPr lang="en-US" sz="2400" dirty="0" smtClean="0">
                <a:solidFill>
                  <a:schemeClr val="bg1"/>
                </a:solidFill>
              </a:rPr>
              <a:t>Only this, and nothing more.'</a:t>
            </a:r>
            <a:endParaRPr lang="en-US" sz="2400" dirty="0">
              <a:solidFill>
                <a:schemeClr val="bg1"/>
              </a:solidFill>
            </a:endParaRPr>
          </a:p>
        </p:txBody>
      </p:sp>
      <p:sp>
        <p:nvSpPr>
          <p:cNvPr id="9" name="Rectángulo 8"/>
          <p:cNvSpPr/>
          <p:nvPr/>
        </p:nvSpPr>
        <p:spPr>
          <a:xfrm>
            <a:off x="1920620" y="2024778"/>
            <a:ext cx="4696029" cy="523220"/>
          </a:xfrm>
          <a:prstGeom prst="rect">
            <a:avLst/>
          </a:prstGeom>
        </p:spPr>
        <p:txBody>
          <a:bodyPr wrap="none">
            <a:spAutoFit/>
          </a:bodyPr>
          <a:lstStyle/>
          <a:p>
            <a:r>
              <a:rPr lang="es-MX" sz="2800" b="1" i="1" dirty="0" err="1">
                <a:solidFill>
                  <a:schemeClr val="bg1"/>
                </a:solidFill>
              </a:rPr>
              <a:t>The</a:t>
            </a:r>
            <a:r>
              <a:rPr lang="es-MX" sz="2800" b="1" i="1" dirty="0">
                <a:solidFill>
                  <a:schemeClr val="bg1"/>
                </a:solidFill>
              </a:rPr>
              <a:t> </a:t>
            </a:r>
            <a:r>
              <a:rPr lang="es-MX" sz="2800" b="1" i="1" dirty="0" err="1">
                <a:solidFill>
                  <a:schemeClr val="bg1"/>
                </a:solidFill>
              </a:rPr>
              <a:t>Raven</a:t>
            </a:r>
            <a:r>
              <a:rPr lang="es-MX" sz="2800" b="1" dirty="0">
                <a:solidFill>
                  <a:schemeClr val="bg1"/>
                </a:solidFill>
              </a:rPr>
              <a:t> </a:t>
            </a:r>
            <a:r>
              <a:rPr lang="es-MX" sz="2800" dirty="0">
                <a:solidFill>
                  <a:schemeClr val="bg1"/>
                </a:solidFill>
              </a:rPr>
              <a:t>de Edgar Allan Poe </a:t>
            </a:r>
          </a:p>
        </p:txBody>
      </p:sp>
    </p:spTree>
    <p:extLst>
      <p:ext uri="{BB962C8B-B14F-4D97-AF65-F5344CB8AC3E}">
        <p14:creationId xmlns:p14="http://schemas.microsoft.com/office/powerpoint/2010/main" val="1474391817"/>
      </p:ext>
    </p:extLst>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solidFill>
                  <a:schemeClr val="tx1"/>
                </a:solidFill>
              </a:rPr>
              <a:t>Aliteraciones en versos en español</a:t>
            </a:r>
            <a:endParaRPr lang="es-MX" dirty="0">
              <a:solidFill>
                <a:schemeClr val="tx1"/>
              </a:solidFill>
            </a:endParaRPr>
          </a:p>
        </p:txBody>
      </p:sp>
      <p:sp>
        <p:nvSpPr>
          <p:cNvPr id="3" name="Marcador de contenido 2"/>
          <p:cNvSpPr>
            <a:spLocks noGrp="1"/>
          </p:cNvSpPr>
          <p:nvPr>
            <p:ph idx="1"/>
          </p:nvPr>
        </p:nvSpPr>
        <p:spPr>
          <a:xfrm>
            <a:off x="857251" y="2039815"/>
            <a:ext cx="7404653" cy="4038600"/>
          </a:xfrm>
        </p:spPr>
        <p:txBody>
          <a:bodyPr>
            <a:normAutofit/>
          </a:bodyPr>
          <a:lstStyle/>
          <a:p>
            <a:pPr marL="34290" indent="0">
              <a:buNone/>
            </a:pPr>
            <a:r>
              <a:rPr lang="es-MX" sz="2400" dirty="0">
                <a:solidFill>
                  <a:schemeClr val="tx1"/>
                </a:solidFill>
              </a:rPr>
              <a:t>En el silencio sólo se escuchaba </a:t>
            </a:r>
          </a:p>
          <a:p>
            <a:pPr marL="34290" indent="0">
              <a:buNone/>
            </a:pPr>
            <a:r>
              <a:rPr lang="es-MX" sz="2400" dirty="0">
                <a:solidFill>
                  <a:schemeClr val="tx1"/>
                </a:solidFill>
              </a:rPr>
              <a:t>el susurro de abejas que </a:t>
            </a:r>
            <a:r>
              <a:rPr lang="es-MX" sz="2400" dirty="0" smtClean="0">
                <a:solidFill>
                  <a:schemeClr val="tx1"/>
                </a:solidFill>
              </a:rPr>
              <a:t>pasaba</a:t>
            </a:r>
            <a:r>
              <a:rPr lang="es-MX" sz="2400" dirty="0">
                <a:solidFill>
                  <a:schemeClr val="tx1"/>
                </a:solidFill>
              </a:rPr>
              <a:t> </a:t>
            </a:r>
            <a:r>
              <a:rPr lang="es-MX" sz="2400" dirty="0" smtClean="0">
                <a:solidFill>
                  <a:schemeClr val="tx1"/>
                </a:solidFill>
              </a:rPr>
              <a:t>(</a:t>
            </a:r>
            <a:r>
              <a:rPr lang="es-MX" sz="2400" dirty="0" err="1" smtClean="0">
                <a:solidFill>
                  <a:schemeClr val="tx1"/>
                </a:solidFill>
              </a:rPr>
              <a:t>Garcilazo</a:t>
            </a:r>
            <a:r>
              <a:rPr lang="es-MX" sz="2400" dirty="0" smtClean="0">
                <a:solidFill>
                  <a:schemeClr val="tx1"/>
                </a:solidFill>
              </a:rPr>
              <a:t>).</a:t>
            </a:r>
          </a:p>
          <a:p>
            <a:pPr marL="34290" indent="0">
              <a:buNone/>
            </a:pPr>
            <a:endParaRPr lang="es-MX" sz="2400" dirty="0">
              <a:solidFill>
                <a:schemeClr val="tx1"/>
              </a:solidFill>
            </a:endParaRPr>
          </a:p>
          <a:p>
            <a:pPr marL="34290" indent="0">
              <a:buNone/>
            </a:pPr>
            <a:r>
              <a:rPr lang="es-MX" sz="2400" dirty="0">
                <a:solidFill>
                  <a:schemeClr val="tx1"/>
                </a:solidFill>
              </a:rPr>
              <a:t>No hay ave tan fastidiosa </a:t>
            </a:r>
          </a:p>
          <a:p>
            <a:pPr marL="34290" indent="0">
              <a:buNone/>
            </a:pPr>
            <a:r>
              <a:rPr lang="es-MX" sz="2400" dirty="0">
                <a:solidFill>
                  <a:schemeClr val="tx1"/>
                </a:solidFill>
              </a:rPr>
              <a:t>en el cantar como </a:t>
            </a:r>
            <a:r>
              <a:rPr lang="es-MX" sz="2400" dirty="0" smtClean="0">
                <a:solidFill>
                  <a:schemeClr val="tx1"/>
                </a:solidFill>
              </a:rPr>
              <a:t>tú: </a:t>
            </a:r>
            <a:endParaRPr lang="es-MX" sz="2400" dirty="0">
              <a:solidFill>
                <a:schemeClr val="tx1"/>
              </a:solidFill>
            </a:endParaRPr>
          </a:p>
          <a:p>
            <a:pPr marL="34290" indent="0">
              <a:buNone/>
            </a:pPr>
            <a:r>
              <a:rPr lang="es-MX" sz="2400" dirty="0">
                <a:solidFill>
                  <a:schemeClr val="tx1"/>
                </a:solidFill>
              </a:rPr>
              <a:t>cucú, cucú y más cucú </a:t>
            </a:r>
          </a:p>
          <a:p>
            <a:pPr marL="34290" indent="0">
              <a:buNone/>
            </a:pPr>
            <a:r>
              <a:rPr lang="es-MX" sz="2400" dirty="0">
                <a:solidFill>
                  <a:schemeClr val="tx1"/>
                </a:solidFill>
              </a:rPr>
              <a:t>y </a:t>
            </a:r>
            <a:r>
              <a:rPr lang="es-MX" sz="2400" dirty="0" smtClean="0">
                <a:solidFill>
                  <a:schemeClr val="tx1"/>
                </a:solidFill>
              </a:rPr>
              <a:t>siempre una </a:t>
            </a:r>
            <a:r>
              <a:rPr lang="es-MX" sz="2400" dirty="0">
                <a:solidFill>
                  <a:schemeClr val="tx1"/>
                </a:solidFill>
              </a:rPr>
              <a:t>misma </a:t>
            </a:r>
            <a:r>
              <a:rPr lang="es-MX" sz="2400" dirty="0" smtClean="0">
                <a:solidFill>
                  <a:schemeClr val="tx1"/>
                </a:solidFill>
              </a:rPr>
              <a:t>cosa (Iriarte).</a:t>
            </a:r>
            <a:endParaRPr lang="es-MX" sz="2400" dirty="0">
              <a:solidFill>
                <a:schemeClr val="tx1"/>
              </a:solidFill>
            </a:endParaRPr>
          </a:p>
        </p:txBody>
      </p:sp>
      <p:pic>
        <p:nvPicPr>
          <p:cNvPr id="2050" name="Picture 2" descr="Resultado de imagen para cuco ave"/>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5404394" y="4185137"/>
            <a:ext cx="3458255" cy="243254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88336280"/>
      </p:ext>
    </p:extLst>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70386" y="451339"/>
            <a:ext cx="7406640" cy="1356360"/>
          </a:xfrm>
        </p:spPr>
        <p:txBody>
          <a:bodyPr/>
          <a:lstStyle/>
          <a:p>
            <a:r>
              <a:rPr lang="es-MX" dirty="0" smtClean="0">
                <a:solidFill>
                  <a:schemeClr val="tx1"/>
                </a:solidFill>
              </a:rPr>
              <a:t>Encuentra las aliteraciones:</a:t>
            </a:r>
            <a:endParaRPr lang="es-MX" dirty="0">
              <a:solidFill>
                <a:schemeClr val="tx1"/>
              </a:solidFill>
            </a:endParaRPr>
          </a:p>
        </p:txBody>
      </p:sp>
      <p:sp>
        <p:nvSpPr>
          <p:cNvPr id="3" name="Marcador de contenido 2"/>
          <p:cNvSpPr>
            <a:spLocks noGrp="1"/>
          </p:cNvSpPr>
          <p:nvPr>
            <p:ph idx="1"/>
          </p:nvPr>
        </p:nvSpPr>
        <p:spPr>
          <a:xfrm>
            <a:off x="171449" y="1705707"/>
            <a:ext cx="4171949" cy="4835770"/>
          </a:xfrm>
        </p:spPr>
        <p:txBody>
          <a:bodyPr>
            <a:normAutofit/>
          </a:bodyPr>
          <a:lstStyle/>
          <a:p>
            <a:pPr marL="34290" indent="0">
              <a:buNone/>
            </a:pPr>
            <a:r>
              <a:rPr lang="en-US" dirty="0">
                <a:solidFill>
                  <a:schemeClr val="tx1"/>
                </a:solidFill>
              </a:rPr>
              <a:t>Honey flowers to the honey-comb</a:t>
            </a:r>
          </a:p>
          <a:p>
            <a:pPr marL="34290" indent="0">
              <a:buNone/>
            </a:pPr>
            <a:r>
              <a:rPr lang="en-US" dirty="0">
                <a:solidFill>
                  <a:schemeClr val="tx1"/>
                </a:solidFill>
              </a:rPr>
              <a:t>and the honey bee’s from home.</a:t>
            </a:r>
          </a:p>
          <a:p>
            <a:pPr marL="34290" indent="0">
              <a:buNone/>
            </a:pPr>
            <a:endParaRPr lang="en-US" dirty="0">
              <a:solidFill>
                <a:schemeClr val="tx1"/>
              </a:solidFill>
            </a:endParaRPr>
          </a:p>
          <a:p>
            <a:pPr marL="34290" indent="0">
              <a:buNone/>
            </a:pPr>
            <a:r>
              <a:rPr lang="en-US" dirty="0">
                <a:solidFill>
                  <a:schemeClr val="tx1"/>
                </a:solidFill>
              </a:rPr>
              <a:t>A honey comb and a honey flower</a:t>
            </a:r>
          </a:p>
          <a:p>
            <a:pPr marL="34290" indent="0">
              <a:buNone/>
            </a:pPr>
            <a:r>
              <a:rPr lang="en-US" dirty="0">
                <a:solidFill>
                  <a:schemeClr val="tx1"/>
                </a:solidFill>
              </a:rPr>
              <a:t>and the bee shall have his hour.</a:t>
            </a:r>
          </a:p>
          <a:p>
            <a:pPr marL="34290" indent="0">
              <a:buNone/>
            </a:pPr>
            <a:endParaRPr lang="en-US" dirty="0">
              <a:solidFill>
                <a:schemeClr val="tx1"/>
              </a:solidFill>
            </a:endParaRPr>
          </a:p>
          <a:p>
            <a:pPr marL="34290" indent="0">
              <a:buNone/>
            </a:pPr>
            <a:r>
              <a:rPr lang="en-US" dirty="0">
                <a:solidFill>
                  <a:schemeClr val="tx1"/>
                </a:solidFill>
              </a:rPr>
              <a:t>A honeyed heart for the honey-comb</a:t>
            </a:r>
          </a:p>
          <a:p>
            <a:pPr marL="34290" indent="0">
              <a:buNone/>
            </a:pPr>
            <a:r>
              <a:rPr lang="en-US" dirty="0">
                <a:solidFill>
                  <a:schemeClr val="tx1"/>
                </a:solidFill>
              </a:rPr>
              <a:t>and the humming bee flies home.</a:t>
            </a:r>
          </a:p>
          <a:p>
            <a:pPr marL="34290" indent="0">
              <a:buNone/>
            </a:pPr>
            <a:endParaRPr lang="en-US" dirty="0">
              <a:solidFill>
                <a:schemeClr val="tx1"/>
              </a:solidFill>
            </a:endParaRPr>
          </a:p>
          <a:p>
            <a:pPr marL="34290" indent="0">
              <a:buNone/>
            </a:pPr>
            <a:r>
              <a:rPr lang="en-US" dirty="0">
                <a:solidFill>
                  <a:schemeClr val="tx1"/>
                </a:solidFill>
              </a:rPr>
              <a:t>A heavy heart in the honey-flower,</a:t>
            </a:r>
          </a:p>
          <a:p>
            <a:pPr marL="34290" indent="0">
              <a:buNone/>
            </a:pPr>
            <a:r>
              <a:rPr lang="en-US" dirty="0">
                <a:solidFill>
                  <a:schemeClr val="tx1"/>
                </a:solidFill>
              </a:rPr>
              <a:t>and the bee has had his hour</a:t>
            </a:r>
            <a:r>
              <a:rPr lang="en-US" dirty="0" smtClean="0">
                <a:solidFill>
                  <a:schemeClr val="tx1"/>
                </a:solidFill>
              </a:rPr>
              <a:t>.</a:t>
            </a:r>
          </a:p>
          <a:p>
            <a:pPr marL="34290" indent="0">
              <a:buNone/>
            </a:pPr>
            <a:r>
              <a:rPr lang="en-US" dirty="0" smtClean="0">
                <a:solidFill>
                  <a:schemeClr val="tx1"/>
                </a:solidFill>
              </a:rPr>
              <a:t>(Dante Gabriel </a:t>
            </a:r>
            <a:r>
              <a:rPr lang="en-US" dirty="0" err="1" smtClean="0">
                <a:solidFill>
                  <a:schemeClr val="tx1"/>
                </a:solidFill>
              </a:rPr>
              <a:t>Rosselli</a:t>
            </a:r>
            <a:r>
              <a:rPr lang="en-US" dirty="0" smtClean="0">
                <a:solidFill>
                  <a:schemeClr val="tx1"/>
                </a:solidFill>
              </a:rPr>
              <a:t>)</a:t>
            </a:r>
            <a:endParaRPr lang="es-MX" dirty="0">
              <a:solidFill>
                <a:schemeClr val="tx1"/>
              </a:solidFill>
            </a:endParaRPr>
          </a:p>
        </p:txBody>
      </p:sp>
      <p:sp>
        <p:nvSpPr>
          <p:cNvPr id="5" name="Rectángulo 4"/>
          <p:cNvSpPr/>
          <p:nvPr/>
        </p:nvSpPr>
        <p:spPr>
          <a:xfrm>
            <a:off x="4765435" y="1665905"/>
            <a:ext cx="4272181" cy="4840402"/>
          </a:xfrm>
          <a:prstGeom prst="rect">
            <a:avLst/>
          </a:prstGeom>
        </p:spPr>
        <p:txBody>
          <a:bodyPr vert="horz" lIns="91440" tIns="45720" rIns="91440" bIns="45720" rtlCol="0">
            <a:normAutofit/>
          </a:bodyPr>
          <a:lstStyle/>
          <a:p>
            <a:pPr marL="34290" defTabSz="685800">
              <a:lnSpc>
                <a:spcPct val="90000"/>
              </a:lnSpc>
              <a:spcBef>
                <a:spcPts val="1000"/>
              </a:spcBef>
              <a:buClr>
                <a:schemeClr val="accent1"/>
              </a:buClr>
              <a:buSzPct val="80000"/>
              <a:buFont typeface="Corbel" pitchFamily="34" charset="0"/>
              <a:buNone/>
            </a:pPr>
            <a:r>
              <a:rPr lang="es-MX" sz="2000" dirty="0"/>
              <a:t>Para y óyeme ¡oh sol! yo te saludo</a:t>
            </a:r>
          </a:p>
          <a:p>
            <a:pPr marL="34290" defTabSz="685800">
              <a:lnSpc>
                <a:spcPct val="90000"/>
              </a:lnSpc>
              <a:spcBef>
                <a:spcPts val="1000"/>
              </a:spcBef>
              <a:buClr>
                <a:schemeClr val="accent1"/>
              </a:buClr>
              <a:buSzPct val="80000"/>
              <a:buFont typeface="Corbel" pitchFamily="34" charset="0"/>
              <a:buNone/>
            </a:pPr>
            <a:r>
              <a:rPr lang="es-MX" sz="2000" dirty="0"/>
              <a:t>y extático ante ti me atrevo a hablarte:</a:t>
            </a:r>
          </a:p>
          <a:p>
            <a:pPr marL="34290" defTabSz="685800">
              <a:lnSpc>
                <a:spcPct val="90000"/>
              </a:lnSpc>
              <a:spcBef>
                <a:spcPts val="1000"/>
              </a:spcBef>
              <a:buClr>
                <a:schemeClr val="accent1"/>
              </a:buClr>
              <a:buSzPct val="80000"/>
              <a:buFont typeface="Corbel" pitchFamily="34" charset="0"/>
              <a:buNone/>
            </a:pPr>
            <a:r>
              <a:rPr lang="es-MX" sz="2000" dirty="0"/>
              <a:t>ardiente como tú mi fantasía,</a:t>
            </a:r>
          </a:p>
          <a:p>
            <a:pPr marL="34290" defTabSz="685800">
              <a:lnSpc>
                <a:spcPct val="90000"/>
              </a:lnSpc>
              <a:spcBef>
                <a:spcPts val="1000"/>
              </a:spcBef>
              <a:buClr>
                <a:schemeClr val="accent1"/>
              </a:buClr>
              <a:buSzPct val="80000"/>
              <a:buFont typeface="Corbel" pitchFamily="34" charset="0"/>
              <a:buNone/>
            </a:pPr>
            <a:r>
              <a:rPr lang="es-MX" sz="2000" dirty="0"/>
              <a:t>arrebatada en ansia de admirarte</a:t>
            </a:r>
          </a:p>
          <a:p>
            <a:pPr marL="34290" defTabSz="685800">
              <a:lnSpc>
                <a:spcPct val="90000"/>
              </a:lnSpc>
              <a:spcBef>
                <a:spcPts val="1000"/>
              </a:spcBef>
              <a:buClr>
                <a:schemeClr val="accent1"/>
              </a:buClr>
              <a:buSzPct val="80000"/>
              <a:buFont typeface="Corbel" pitchFamily="34" charset="0"/>
              <a:buNone/>
            </a:pPr>
            <a:r>
              <a:rPr lang="es-MX" sz="2000" dirty="0"/>
              <a:t>intrépidas a ti sus alas guía.</a:t>
            </a:r>
          </a:p>
          <a:p>
            <a:pPr marL="34290" defTabSz="685800">
              <a:lnSpc>
                <a:spcPct val="90000"/>
              </a:lnSpc>
              <a:spcBef>
                <a:spcPts val="1000"/>
              </a:spcBef>
              <a:buClr>
                <a:schemeClr val="accent1"/>
              </a:buClr>
              <a:buSzPct val="80000"/>
              <a:buFont typeface="Corbel" pitchFamily="34" charset="0"/>
              <a:buNone/>
            </a:pPr>
            <a:r>
              <a:rPr lang="es-MX" sz="2000" dirty="0"/>
              <a:t>¡Ojalá que mi acento poderoso,</a:t>
            </a:r>
          </a:p>
          <a:p>
            <a:pPr marL="34290" defTabSz="685800">
              <a:lnSpc>
                <a:spcPct val="90000"/>
              </a:lnSpc>
              <a:spcBef>
                <a:spcPts val="1000"/>
              </a:spcBef>
              <a:buClr>
                <a:schemeClr val="accent1"/>
              </a:buClr>
              <a:buSzPct val="80000"/>
              <a:buFont typeface="Corbel" pitchFamily="34" charset="0"/>
              <a:buNone/>
            </a:pPr>
            <a:r>
              <a:rPr lang="es-MX" sz="2000" dirty="0"/>
              <a:t>sublime resonando,</a:t>
            </a:r>
          </a:p>
          <a:p>
            <a:pPr marL="34290" defTabSz="685800">
              <a:lnSpc>
                <a:spcPct val="90000"/>
              </a:lnSpc>
              <a:spcBef>
                <a:spcPts val="1000"/>
              </a:spcBef>
              <a:buClr>
                <a:schemeClr val="accent1"/>
              </a:buClr>
              <a:buSzPct val="80000"/>
              <a:buFont typeface="Corbel" pitchFamily="34" charset="0"/>
              <a:buNone/>
            </a:pPr>
            <a:r>
              <a:rPr lang="es-MX" sz="2000" dirty="0"/>
              <a:t>del trueno pavoroso</a:t>
            </a:r>
          </a:p>
          <a:p>
            <a:pPr marL="34290" defTabSz="685800">
              <a:lnSpc>
                <a:spcPct val="90000"/>
              </a:lnSpc>
              <a:spcBef>
                <a:spcPts val="1000"/>
              </a:spcBef>
              <a:buClr>
                <a:schemeClr val="accent1"/>
              </a:buClr>
              <a:buSzPct val="80000"/>
              <a:buFont typeface="Corbel" pitchFamily="34" charset="0"/>
              <a:buNone/>
            </a:pPr>
            <a:r>
              <a:rPr lang="es-MX" sz="2000" dirty="0"/>
              <a:t>la temerosa voz sobrepujando,</a:t>
            </a:r>
          </a:p>
          <a:p>
            <a:pPr marL="34290" defTabSz="685800">
              <a:lnSpc>
                <a:spcPct val="90000"/>
              </a:lnSpc>
              <a:spcBef>
                <a:spcPts val="1000"/>
              </a:spcBef>
              <a:buClr>
                <a:schemeClr val="accent1"/>
              </a:buClr>
              <a:buSzPct val="80000"/>
              <a:buFont typeface="Corbel" pitchFamily="34" charset="0"/>
              <a:buNone/>
            </a:pPr>
            <a:r>
              <a:rPr lang="es-MX" sz="2000" dirty="0"/>
              <a:t>¡oh sol! a ti llegara</a:t>
            </a:r>
          </a:p>
          <a:p>
            <a:pPr marL="34290" defTabSz="685800">
              <a:lnSpc>
                <a:spcPct val="90000"/>
              </a:lnSpc>
              <a:spcBef>
                <a:spcPts val="1000"/>
              </a:spcBef>
              <a:buClr>
                <a:schemeClr val="accent1"/>
              </a:buClr>
              <a:buSzPct val="80000"/>
              <a:buFont typeface="Corbel" pitchFamily="34" charset="0"/>
              <a:buNone/>
            </a:pPr>
            <a:r>
              <a:rPr lang="es-MX" sz="2000" dirty="0"/>
              <a:t>y en medio de tu curso te parara</a:t>
            </a:r>
            <a:r>
              <a:rPr lang="es-MX" sz="2000" dirty="0" smtClean="0"/>
              <a:t>!</a:t>
            </a:r>
          </a:p>
          <a:p>
            <a:pPr marL="34290" defTabSz="685800">
              <a:lnSpc>
                <a:spcPct val="90000"/>
              </a:lnSpc>
              <a:spcBef>
                <a:spcPts val="1000"/>
              </a:spcBef>
              <a:buClr>
                <a:schemeClr val="accent1"/>
              </a:buClr>
              <a:buSzPct val="80000"/>
              <a:buFont typeface="Corbel" pitchFamily="34" charset="0"/>
              <a:buNone/>
            </a:pPr>
            <a:r>
              <a:rPr lang="es-MX" sz="2000" dirty="0" smtClean="0"/>
              <a:t>(Espronceda)</a:t>
            </a:r>
            <a:endParaRPr lang="es-MX" sz="2000" dirty="0"/>
          </a:p>
        </p:txBody>
      </p:sp>
      <p:cxnSp>
        <p:nvCxnSpPr>
          <p:cNvPr id="7" name="Conector recto 6"/>
          <p:cNvCxnSpPr/>
          <p:nvPr/>
        </p:nvCxnSpPr>
        <p:spPr>
          <a:xfrm>
            <a:off x="4396158" y="1665905"/>
            <a:ext cx="0" cy="4840402"/>
          </a:xfrm>
          <a:prstGeom prst="line">
            <a:avLst/>
          </a:prstGeom>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1093829449"/>
      </p:ext>
    </p:extLst>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857251" y="2057400"/>
            <a:ext cx="6915149" cy="4038600"/>
          </a:xfrm>
        </p:spPr>
        <p:txBody>
          <a:bodyPr>
            <a:normAutofit/>
          </a:bodyPr>
          <a:lstStyle/>
          <a:p>
            <a:r>
              <a:rPr lang="es-MX" sz="2400" dirty="0">
                <a:solidFill>
                  <a:schemeClr val="tx1"/>
                </a:solidFill>
              </a:rPr>
              <a:t>D</a:t>
            </a:r>
            <a:r>
              <a:rPr lang="es-MX" sz="2400" dirty="0" smtClean="0">
                <a:solidFill>
                  <a:schemeClr val="tx1"/>
                </a:solidFill>
              </a:rPr>
              <a:t>ifícilmente se puede utilizar el mismo sonido (sea consonante o vocal) para traducir una aliteración del inglés al español.</a:t>
            </a:r>
          </a:p>
          <a:p>
            <a:endParaRPr lang="es-MX" sz="2400" dirty="0">
              <a:solidFill>
                <a:schemeClr val="tx1"/>
              </a:solidFill>
            </a:endParaRPr>
          </a:p>
          <a:p>
            <a:r>
              <a:rPr lang="es-MX" sz="2400" dirty="0" smtClean="0">
                <a:solidFill>
                  <a:schemeClr val="tx1"/>
                </a:solidFill>
              </a:rPr>
              <a:t>Pero se pueden buscar otros sonidos para reproducir, en lo posible, esta herramienta expresiva.</a:t>
            </a:r>
            <a:endParaRPr lang="es-MX" sz="2400" dirty="0">
              <a:solidFill>
                <a:schemeClr val="tx1"/>
              </a:solidFill>
            </a:endParaRPr>
          </a:p>
        </p:txBody>
      </p:sp>
      <p:pic>
        <p:nvPicPr>
          <p:cNvPr id="4" name="Picture 2" descr="Resultado de imagen para signo de admiracion gif animado"/>
          <p:cNvPicPr>
            <a:picLocks noChangeAspect="1" noChangeArrowheads="1" noCrop="1"/>
          </p:cNvPicPr>
          <p:nvPr/>
        </p:nvPicPr>
        <p:blipFill>
          <a:blip r:embed="rId2">
            <a:extLst>
              <a:ext uri="{28A0092B-C50C-407E-A947-70E740481C1C}">
                <a14:useLocalDpi xmlns:a14="http://schemas.microsoft.com/office/drawing/2010/main"/>
              </a:ext>
            </a:extLst>
          </a:blip>
          <a:srcRect/>
          <a:stretch>
            <a:fillRect/>
          </a:stretch>
        </p:blipFill>
        <p:spPr bwMode="auto">
          <a:xfrm rot="1192455">
            <a:off x="7785654" y="346613"/>
            <a:ext cx="952500" cy="21431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55323674"/>
      </p:ext>
    </p:extLst>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910005" y="521675"/>
            <a:ext cx="7406640" cy="1356360"/>
          </a:xfrm>
        </p:spPr>
        <p:txBody>
          <a:bodyPr>
            <a:normAutofit/>
          </a:bodyPr>
          <a:lstStyle/>
          <a:p>
            <a:r>
              <a:rPr lang="en-GB" sz="5400" i="1" dirty="0" smtClean="0">
                <a:solidFill>
                  <a:schemeClr val="tx1"/>
                </a:solidFill>
              </a:rPr>
              <a:t>Rima</a:t>
            </a:r>
            <a:endParaRPr lang="en-GB" sz="5400" dirty="0">
              <a:solidFill>
                <a:schemeClr val="tx1"/>
              </a:solidFill>
            </a:endParaRPr>
          </a:p>
        </p:txBody>
      </p:sp>
      <p:sp>
        <p:nvSpPr>
          <p:cNvPr id="4" name="Marcador de contenido 3"/>
          <p:cNvSpPr>
            <a:spLocks noGrp="1"/>
          </p:cNvSpPr>
          <p:nvPr>
            <p:ph idx="1"/>
          </p:nvPr>
        </p:nvSpPr>
        <p:spPr>
          <a:xfrm>
            <a:off x="900112" y="1676401"/>
            <a:ext cx="7593257" cy="3931920"/>
          </a:xfrm>
        </p:spPr>
        <p:txBody>
          <a:bodyPr>
            <a:normAutofit/>
          </a:bodyPr>
          <a:lstStyle/>
          <a:p>
            <a:pPr marL="0" indent="0">
              <a:lnSpc>
                <a:spcPct val="150000"/>
              </a:lnSpc>
              <a:buNone/>
            </a:pPr>
            <a:r>
              <a:rPr lang="es-ES" sz="2400" dirty="0">
                <a:solidFill>
                  <a:schemeClr val="tx1"/>
                </a:solidFill>
              </a:rPr>
              <a:t>La</a:t>
            </a:r>
            <a:r>
              <a:rPr lang="es-ES" sz="2400" b="1" dirty="0">
                <a:solidFill>
                  <a:schemeClr val="tx1"/>
                </a:solidFill>
              </a:rPr>
              <a:t> </a:t>
            </a:r>
            <a:r>
              <a:rPr lang="es-ES" sz="2400" i="1" dirty="0">
                <a:solidFill>
                  <a:schemeClr val="tx1"/>
                </a:solidFill>
              </a:rPr>
              <a:t>rima</a:t>
            </a:r>
            <a:r>
              <a:rPr lang="es-ES" sz="2400" dirty="0">
                <a:solidFill>
                  <a:schemeClr val="tx1"/>
                </a:solidFill>
              </a:rPr>
              <a:t> es la igualdad o semejanza de los sonidos finales (vocálicos o consonánticos) de varios versos entre sí desde la última vocal acentuada, y la rima puede ser consonante o </a:t>
            </a:r>
            <a:r>
              <a:rPr lang="es-ES" sz="2400" dirty="0" smtClean="0">
                <a:solidFill>
                  <a:schemeClr val="tx1"/>
                </a:solidFill>
              </a:rPr>
              <a:t>asonante (</a:t>
            </a:r>
            <a:r>
              <a:rPr lang="es-MX" sz="2400" dirty="0" smtClean="0">
                <a:solidFill>
                  <a:schemeClr val="tx1"/>
                </a:solidFill>
              </a:rPr>
              <a:t>Montes </a:t>
            </a:r>
            <a:r>
              <a:rPr lang="es-MX" sz="2400" dirty="0">
                <a:solidFill>
                  <a:schemeClr val="tx1"/>
                </a:solidFill>
              </a:rPr>
              <a:t>de Oca, p. </a:t>
            </a:r>
            <a:r>
              <a:rPr lang="es-MX" sz="2400" dirty="0" smtClean="0">
                <a:solidFill>
                  <a:schemeClr val="tx1"/>
                </a:solidFill>
              </a:rPr>
              <a:t>103).</a:t>
            </a:r>
            <a:endParaRPr lang="es-MX" sz="2400" dirty="0">
              <a:solidFill>
                <a:schemeClr val="tx1"/>
              </a:solidFill>
            </a:endParaRPr>
          </a:p>
          <a:p>
            <a:pPr marL="0" indent="0">
              <a:lnSpc>
                <a:spcPct val="150000"/>
              </a:lnSpc>
              <a:buNone/>
            </a:pPr>
            <a:endParaRPr lang="es-MX" sz="2400" dirty="0">
              <a:solidFill>
                <a:schemeClr val="tx1"/>
              </a:solidFill>
            </a:endParaRPr>
          </a:p>
        </p:txBody>
      </p:sp>
      <p:sp>
        <p:nvSpPr>
          <p:cNvPr id="5" name="Rectángulo 4"/>
          <p:cNvSpPr/>
          <p:nvPr/>
        </p:nvSpPr>
        <p:spPr>
          <a:xfrm rot="20742794">
            <a:off x="533781" y="4022414"/>
            <a:ext cx="3493095" cy="1446550"/>
          </a:xfrm>
          <a:prstGeom prst="rect">
            <a:avLst/>
          </a:prstGeom>
          <a:noFill/>
        </p:spPr>
        <p:txBody>
          <a:bodyPr wrap="square" lIns="91440" tIns="45720" rIns="91440" bIns="45720">
            <a:spAutoFit/>
          </a:bodyPr>
          <a:lstStyle/>
          <a:p>
            <a:pPr algn="ctr"/>
            <a:r>
              <a:rPr lang="es-ES" sz="4400" b="0" cap="none" spc="0" dirty="0" smtClean="0">
                <a:ln w="0"/>
                <a:solidFill>
                  <a:srgbClr val="00B0F0"/>
                </a:solidFill>
                <a:effectLst>
                  <a:outerShdw blurRad="38100" dist="25400" dir="5400000" algn="ctr" rotWithShape="0">
                    <a:srgbClr val="6E747A">
                      <a:alpha val="43000"/>
                    </a:srgbClr>
                  </a:outerShdw>
                </a:effectLst>
              </a:rPr>
              <a:t>Pe</a:t>
            </a:r>
            <a:r>
              <a:rPr lang="es-ES" sz="4400" b="0" cap="none" spc="0" dirty="0" smtClean="0">
                <a:ln w="0"/>
                <a:solidFill>
                  <a:srgbClr val="FF0000"/>
                </a:solidFill>
                <a:effectLst>
                  <a:outerShdw blurRad="38100" dist="25400" dir="5400000" algn="ctr" rotWithShape="0">
                    <a:srgbClr val="6E747A">
                      <a:alpha val="43000"/>
                    </a:srgbClr>
                  </a:outerShdw>
                </a:effectLst>
              </a:rPr>
              <a:t>cera</a:t>
            </a:r>
          </a:p>
          <a:p>
            <a:pPr algn="ctr"/>
            <a:r>
              <a:rPr lang="es-ES" sz="4400" dirty="0" smtClean="0">
                <a:ln w="0"/>
                <a:solidFill>
                  <a:srgbClr val="00B0F0"/>
                </a:solidFill>
                <a:effectLst>
                  <a:outerShdw blurRad="38100" dist="25400" dir="5400000" algn="ctr" rotWithShape="0">
                    <a:srgbClr val="6E747A">
                      <a:alpha val="43000"/>
                    </a:srgbClr>
                  </a:outerShdw>
                </a:effectLst>
              </a:rPr>
              <a:t>Cabe</a:t>
            </a:r>
            <a:r>
              <a:rPr lang="es-ES" sz="4400" dirty="0" smtClean="0">
                <a:ln w="0"/>
                <a:solidFill>
                  <a:srgbClr val="FF0000"/>
                </a:solidFill>
                <a:effectLst>
                  <a:outerShdw blurRad="38100" dist="25400" dir="5400000" algn="ctr" rotWithShape="0">
                    <a:srgbClr val="6E747A">
                      <a:alpha val="43000"/>
                    </a:srgbClr>
                  </a:outerShdw>
                </a:effectLst>
              </a:rPr>
              <a:t>cera</a:t>
            </a:r>
            <a:endParaRPr lang="es-ES" sz="4400" b="0" cap="none" spc="0" dirty="0">
              <a:ln w="0"/>
              <a:solidFill>
                <a:srgbClr val="FF0000"/>
              </a:solidFill>
              <a:effectLst>
                <a:outerShdw blurRad="38100" dist="25400" dir="5400000" algn="ctr" rotWithShape="0">
                  <a:srgbClr val="6E747A">
                    <a:alpha val="43000"/>
                  </a:srgbClr>
                </a:outerShdw>
              </a:effectLst>
            </a:endParaRPr>
          </a:p>
        </p:txBody>
      </p:sp>
      <p:sp>
        <p:nvSpPr>
          <p:cNvPr id="7" name="Rectángulo 6"/>
          <p:cNvSpPr/>
          <p:nvPr/>
        </p:nvSpPr>
        <p:spPr>
          <a:xfrm rot="734066">
            <a:off x="5201249" y="4095266"/>
            <a:ext cx="3493095" cy="1446550"/>
          </a:xfrm>
          <a:prstGeom prst="rect">
            <a:avLst/>
          </a:prstGeom>
          <a:noFill/>
        </p:spPr>
        <p:txBody>
          <a:bodyPr wrap="square" lIns="91440" tIns="45720" rIns="91440" bIns="45720">
            <a:spAutoFit/>
          </a:bodyPr>
          <a:lstStyle/>
          <a:p>
            <a:pPr algn="ctr"/>
            <a:r>
              <a:rPr lang="es-ES" sz="4400" b="0" cap="none" spc="0" dirty="0" smtClean="0">
                <a:ln w="0"/>
                <a:solidFill>
                  <a:srgbClr val="00B050"/>
                </a:solidFill>
                <a:effectLst>
                  <a:outerShdw blurRad="38100" dist="25400" dir="5400000" algn="ctr" rotWithShape="0">
                    <a:srgbClr val="6E747A">
                      <a:alpha val="43000"/>
                    </a:srgbClr>
                  </a:outerShdw>
                </a:effectLst>
              </a:rPr>
              <a:t>Esp</a:t>
            </a:r>
            <a:r>
              <a:rPr lang="es-ES" sz="4400" b="0" cap="none" spc="0" dirty="0" smtClean="0">
                <a:ln w="0"/>
                <a:solidFill>
                  <a:schemeClr val="tx2">
                    <a:lumMod val="50000"/>
                    <a:lumOff val="50000"/>
                  </a:schemeClr>
                </a:solidFill>
                <a:effectLst>
                  <a:outerShdw blurRad="38100" dist="25400" dir="5400000" algn="ctr" rotWithShape="0">
                    <a:srgbClr val="6E747A">
                      <a:alpha val="43000"/>
                    </a:srgbClr>
                  </a:outerShdw>
                </a:effectLst>
              </a:rPr>
              <a:t>e</a:t>
            </a:r>
            <a:r>
              <a:rPr lang="es-ES" sz="4400" b="0" cap="none" spc="0" dirty="0" smtClean="0">
                <a:ln w="0"/>
                <a:solidFill>
                  <a:srgbClr val="00B050"/>
                </a:solidFill>
                <a:effectLst>
                  <a:outerShdw blurRad="38100" dist="25400" dir="5400000" algn="ctr" rotWithShape="0">
                    <a:srgbClr val="6E747A">
                      <a:alpha val="43000"/>
                    </a:srgbClr>
                  </a:outerShdw>
                </a:effectLst>
              </a:rPr>
              <a:t>r</a:t>
            </a:r>
            <a:r>
              <a:rPr lang="es-ES" sz="4400" b="0" cap="none" spc="0" dirty="0" smtClean="0">
                <a:ln w="0"/>
                <a:solidFill>
                  <a:schemeClr val="tx2">
                    <a:lumMod val="50000"/>
                    <a:lumOff val="50000"/>
                  </a:schemeClr>
                </a:solidFill>
                <a:effectLst>
                  <a:outerShdw blurRad="38100" dist="25400" dir="5400000" algn="ctr" rotWithShape="0">
                    <a:srgbClr val="6E747A">
                      <a:alpha val="43000"/>
                    </a:srgbClr>
                  </a:outerShdw>
                </a:effectLst>
              </a:rPr>
              <a:t>a</a:t>
            </a:r>
          </a:p>
          <a:p>
            <a:pPr algn="ctr"/>
            <a:r>
              <a:rPr lang="es-ES" sz="4400" dirty="0" smtClean="0">
                <a:ln w="0"/>
                <a:solidFill>
                  <a:srgbClr val="00B050"/>
                </a:solidFill>
                <a:effectLst>
                  <a:outerShdw blurRad="38100" dist="25400" dir="5400000" algn="ctr" rotWithShape="0">
                    <a:srgbClr val="6E747A">
                      <a:alpha val="43000"/>
                    </a:srgbClr>
                  </a:outerShdw>
                </a:effectLst>
              </a:rPr>
              <a:t>Desv</a:t>
            </a:r>
            <a:r>
              <a:rPr lang="es-ES" sz="4400" dirty="0" smtClean="0">
                <a:ln w="0"/>
                <a:solidFill>
                  <a:schemeClr val="tx2">
                    <a:lumMod val="50000"/>
                    <a:lumOff val="50000"/>
                  </a:schemeClr>
                </a:solidFill>
                <a:effectLst>
                  <a:outerShdw blurRad="38100" dist="25400" dir="5400000" algn="ctr" rotWithShape="0">
                    <a:srgbClr val="6E747A">
                      <a:alpha val="43000"/>
                    </a:srgbClr>
                  </a:outerShdw>
                </a:effectLst>
              </a:rPr>
              <a:t>e</a:t>
            </a:r>
            <a:r>
              <a:rPr lang="es-ES" sz="4400" dirty="0" smtClean="0">
                <a:ln w="0"/>
                <a:solidFill>
                  <a:srgbClr val="00B050"/>
                </a:solidFill>
                <a:effectLst>
                  <a:outerShdw blurRad="38100" dist="25400" dir="5400000" algn="ctr" rotWithShape="0">
                    <a:srgbClr val="6E747A">
                      <a:alpha val="43000"/>
                    </a:srgbClr>
                  </a:outerShdw>
                </a:effectLst>
              </a:rPr>
              <a:t>l</a:t>
            </a:r>
            <a:r>
              <a:rPr lang="es-ES" sz="4400" dirty="0" smtClean="0">
                <a:ln w="0"/>
                <a:solidFill>
                  <a:schemeClr val="tx2">
                    <a:lumMod val="50000"/>
                    <a:lumOff val="50000"/>
                  </a:schemeClr>
                </a:solidFill>
                <a:effectLst>
                  <a:outerShdw blurRad="38100" dist="25400" dir="5400000" algn="ctr" rotWithShape="0">
                    <a:srgbClr val="6E747A">
                      <a:alpha val="43000"/>
                    </a:srgbClr>
                  </a:outerShdw>
                </a:effectLst>
              </a:rPr>
              <a:t>a</a:t>
            </a:r>
            <a:endParaRPr lang="es-ES" sz="4400" b="0" cap="none" spc="0" dirty="0">
              <a:ln w="0"/>
              <a:solidFill>
                <a:schemeClr val="tx2">
                  <a:lumMod val="50000"/>
                  <a:lumOff val="50000"/>
                </a:schemeClr>
              </a:solidFill>
              <a:effectLst>
                <a:outerShdw blurRad="38100" dist="25400" dir="5400000" algn="ctr" rotWithShape="0">
                  <a:srgbClr val="6E747A">
                    <a:alpha val="43000"/>
                  </a:srgbClr>
                </a:outerShdw>
              </a:effectLst>
            </a:endParaRPr>
          </a:p>
        </p:txBody>
      </p:sp>
    </p:spTree>
    <p:extLst>
      <p:ext uri="{BB962C8B-B14F-4D97-AF65-F5344CB8AC3E}">
        <p14:creationId xmlns:p14="http://schemas.microsoft.com/office/powerpoint/2010/main" val="1961882842"/>
      </p:ext>
    </p:extLst>
  </p:cSld>
  <p:clrMapOvr>
    <a:masterClrMapping/>
  </p:clrMapOvr>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dirty="0" smtClean="0">
                <a:solidFill>
                  <a:schemeClr val="tx1"/>
                </a:solidFill>
              </a:rPr>
              <a:t>Rima consonante</a:t>
            </a:r>
            <a:endParaRPr lang="es-MX" dirty="0">
              <a:solidFill>
                <a:schemeClr val="tx1"/>
              </a:solidFill>
            </a:endParaRPr>
          </a:p>
        </p:txBody>
      </p:sp>
      <p:sp>
        <p:nvSpPr>
          <p:cNvPr id="3" name="Marcador de contenido 2"/>
          <p:cNvSpPr>
            <a:spLocks noGrp="1"/>
          </p:cNvSpPr>
          <p:nvPr>
            <p:ph idx="1"/>
          </p:nvPr>
        </p:nvSpPr>
        <p:spPr>
          <a:xfrm>
            <a:off x="857251" y="2057399"/>
            <a:ext cx="7404653" cy="4308231"/>
          </a:xfrm>
        </p:spPr>
        <p:txBody>
          <a:bodyPr>
            <a:normAutofit lnSpcReduction="10000"/>
          </a:bodyPr>
          <a:lstStyle/>
          <a:p>
            <a:pPr marL="34290" indent="0" algn="ctr">
              <a:lnSpc>
                <a:spcPct val="150000"/>
              </a:lnSpc>
              <a:buNone/>
            </a:pPr>
            <a:r>
              <a:rPr lang="es-ES" sz="2400" dirty="0">
                <a:solidFill>
                  <a:schemeClr val="tx1"/>
                </a:solidFill>
              </a:rPr>
              <a:t>En la </a:t>
            </a:r>
            <a:r>
              <a:rPr lang="es-ES" sz="2400" i="1" dirty="0">
                <a:solidFill>
                  <a:schemeClr val="tx1"/>
                </a:solidFill>
              </a:rPr>
              <a:t>rima consonante</a:t>
            </a:r>
            <a:r>
              <a:rPr lang="es-ES" sz="2400" dirty="0">
                <a:solidFill>
                  <a:schemeClr val="tx1"/>
                </a:solidFill>
              </a:rPr>
              <a:t>, a partir de la última vocal acentuada del verso, las vocales y consonantes que le siguen son las </a:t>
            </a:r>
            <a:r>
              <a:rPr lang="es-ES" sz="2400" dirty="0" smtClean="0">
                <a:solidFill>
                  <a:schemeClr val="tx1"/>
                </a:solidFill>
              </a:rPr>
              <a:t>mismas: </a:t>
            </a:r>
          </a:p>
          <a:p>
            <a:pPr algn="ctr">
              <a:lnSpc>
                <a:spcPct val="150000"/>
              </a:lnSpc>
            </a:pPr>
            <a:r>
              <a:rPr lang="es-ES" sz="2400" dirty="0" smtClean="0">
                <a:solidFill>
                  <a:schemeClr val="tx1"/>
                </a:solidFill>
              </a:rPr>
              <a:t>pe</a:t>
            </a:r>
            <a:r>
              <a:rPr lang="es-ES" sz="2400" i="1" dirty="0" smtClean="0">
                <a:solidFill>
                  <a:schemeClr val="tx1"/>
                </a:solidFill>
              </a:rPr>
              <a:t>cera</a:t>
            </a:r>
            <a:r>
              <a:rPr lang="es-ES" sz="2400" dirty="0" smtClean="0">
                <a:solidFill>
                  <a:schemeClr val="tx1"/>
                </a:solidFill>
              </a:rPr>
              <a:t>-cabe</a:t>
            </a:r>
            <a:r>
              <a:rPr lang="es-ES" sz="2400" i="1" dirty="0" smtClean="0">
                <a:solidFill>
                  <a:schemeClr val="tx1"/>
                </a:solidFill>
              </a:rPr>
              <a:t>cera</a:t>
            </a:r>
            <a:endParaRPr lang="es-ES" sz="2400" dirty="0">
              <a:solidFill>
                <a:schemeClr val="tx1"/>
              </a:solidFill>
            </a:endParaRPr>
          </a:p>
          <a:p>
            <a:pPr algn="ctr">
              <a:lnSpc>
                <a:spcPct val="150000"/>
              </a:lnSpc>
            </a:pPr>
            <a:r>
              <a:rPr lang="es-ES" sz="2400" dirty="0" smtClean="0">
                <a:solidFill>
                  <a:schemeClr val="tx1"/>
                </a:solidFill>
              </a:rPr>
              <a:t>mom</a:t>
            </a:r>
            <a:r>
              <a:rPr lang="es-ES" sz="2400" i="1" dirty="0" smtClean="0">
                <a:solidFill>
                  <a:schemeClr val="tx1"/>
                </a:solidFill>
              </a:rPr>
              <a:t>ento-</a:t>
            </a:r>
            <a:r>
              <a:rPr lang="es-ES" sz="2400" dirty="0" smtClean="0">
                <a:solidFill>
                  <a:schemeClr val="tx1"/>
                </a:solidFill>
              </a:rPr>
              <a:t> vi</a:t>
            </a:r>
            <a:r>
              <a:rPr lang="es-ES" sz="2400" i="1" dirty="0" smtClean="0">
                <a:solidFill>
                  <a:schemeClr val="tx1"/>
                </a:solidFill>
              </a:rPr>
              <a:t>ento</a:t>
            </a:r>
          </a:p>
          <a:p>
            <a:pPr algn="ctr">
              <a:lnSpc>
                <a:spcPct val="150000"/>
              </a:lnSpc>
            </a:pPr>
            <a:r>
              <a:rPr lang="es-ES" sz="2400" i="1" dirty="0" smtClean="0">
                <a:solidFill>
                  <a:schemeClr val="tx1"/>
                </a:solidFill>
              </a:rPr>
              <a:t> </a:t>
            </a:r>
            <a:r>
              <a:rPr lang="es-ES" sz="2400" i="1" dirty="0">
                <a:solidFill>
                  <a:schemeClr val="tx1"/>
                </a:solidFill>
              </a:rPr>
              <a:t>lira-ira </a:t>
            </a:r>
            <a:endParaRPr lang="es-ES" sz="2400" dirty="0">
              <a:solidFill>
                <a:schemeClr val="tx1"/>
              </a:solidFill>
            </a:endParaRPr>
          </a:p>
          <a:p>
            <a:pPr algn="ctr">
              <a:lnSpc>
                <a:spcPct val="150000"/>
              </a:lnSpc>
            </a:pPr>
            <a:r>
              <a:rPr lang="es-ES" sz="2400" dirty="0" smtClean="0">
                <a:solidFill>
                  <a:schemeClr val="tx1"/>
                </a:solidFill>
              </a:rPr>
              <a:t>cam</a:t>
            </a:r>
            <a:r>
              <a:rPr lang="es-ES" sz="2400" i="1" dirty="0" smtClean="0">
                <a:solidFill>
                  <a:schemeClr val="tx1"/>
                </a:solidFill>
              </a:rPr>
              <a:t>ino-</a:t>
            </a:r>
            <a:r>
              <a:rPr lang="es-ES" sz="2400" dirty="0" smtClean="0">
                <a:solidFill>
                  <a:schemeClr val="tx1"/>
                </a:solidFill>
              </a:rPr>
              <a:t>torbell</a:t>
            </a:r>
            <a:r>
              <a:rPr lang="es-ES" sz="2400" i="1" dirty="0" smtClean="0">
                <a:solidFill>
                  <a:schemeClr val="tx1"/>
                </a:solidFill>
              </a:rPr>
              <a:t>ino</a:t>
            </a:r>
            <a:r>
              <a:rPr lang="es-ES" sz="2400" dirty="0">
                <a:solidFill>
                  <a:schemeClr val="tx1"/>
                </a:solidFill>
              </a:rPr>
              <a:t>).</a:t>
            </a:r>
            <a:endParaRPr lang="es-MX" sz="2400" dirty="0">
              <a:solidFill>
                <a:schemeClr val="tx1"/>
              </a:solidFill>
            </a:endParaRPr>
          </a:p>
          <a:p>
            <a:pPr marL="34290" indent="0" algn="ctr">
              <a:lnSpc>
                <a:spcPct val="150000"/>
              </a:lnSpc>
              <a:buNone/>
            </a:pPr>
            <a:endParaRPr lang="es-MX" sz="2400" dirty="0"/>
          </a:p>
        </p:txBody>
      </p:sp>
    </p:spTree>
    <p:extLst>
      <p:ext uri="{BB962C8B-B14F-4D97-AF65-F5344CB8AC3E}">
        <p14:creationId xmlns:p14="http://schemas.microsoft.com/office/powerpoint/2010/main" val="2868656973"/>
      </p:ext>
    </p:extLst>
  </p:cSld>
  <p:clrMapOvr>
    <a:masterClrMapping/>
  </p:clrMapOvr>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dirty="0">
                <a:solidFill>
                  <a:schemeClr val="tx1"/>
                </a:solidFill>
              </a:rPr>
              <a:t>Rima a</a:t>
            </a:r>
            <a:r>
              <a:rPr lang="es-MX" dirty="0" smtClean="0">
                <a:solidFill>
                  <a:schemeClr val="tx1"/>
                </a:solidFill>
              </a:rPr>
              <a:t>sonante</a:t>
            </a:r>
            <a:endParaRPr lang="es-MX" dirty="0"/>
          </a:p>
        </p:txBody>
      </p:sp>
      <p:sp>
        <p:nvSpPr>
          <p:cNvPr id="3" name="Marcador de contenido 2"/>
          <p:cNvSpPr>
            <a:spLocks noGrp="1"/>
          </p:cNvSpPr>
          <p:nvPr>
            <p:ph idx="1"/>
          </p:nvPr>
        </p:nvSpPr>
        <p:spPr>
          <a:xfrm>
            <a:off x="1507891" y="2057400"/>
            <a:ext cx="6106256" cy="4038600"/>
          </a:xfrm>
        </p:spPr>
        <p:txBody>
          <a:bodyPr>
            <a:normAutofit/>
          </a:bodyPr>
          <a:lstStyle/>
          <a:p>
            <a:pPr marL="34290" indent="0" algn="ctr">
              <a:lnSpc>
                <a:spcPct val="150000"/>
              </a:lnSpc>
              <a:buNone/>
            </a:pPr>
            <a:r>
              <a:rPr lang="es-ES" sz="2400" dirty="0">
                <a:solidFill>
                  <a:schemeClr val="tx1"/>
                </a:solidFill>
              </a:rPr>
              <a:t>En la </a:t>
            </a:r>
            <a:r>
              <a:rPr lang="es-ES" sz="2400" i="1" dirty="0">
                <a:solidFill>
                  <a:schemeClr val="tx1"/>
                </a:solidFill>
              </a:rPr>
              <a:t>rima asonante</a:t>
            </a:r>
            <a:r>
              <a:rPr lang="es-ES" sz="2400" dirty="0">
                <a:solidFill>
                  <a:schemeClr val="tx1"/>
                </a:solidFill>
              </a:rPr>
              <a:t>, sólo coinciden las vocales a partir de la </a:t>
            </a:r>
            <a:r>
              <a:rPr lang="es-ES" sz="2400" dirty="0" smtClean="0">
                <a:solidFill>
                  <a:schemeClr val="tx1"/>
                </a:solidFill>
              </a:rPr>
              <a:t>tónica:</a:t>
            </a:r>
          </a:p>
          <a:p>
            <a:pPr algn="ctr">
              <a:lnSpc>
                <a:spcPct val="150000"/>
              </a:lnSpc>
            </a:pPr>
            <a:r>
              <a:rPr lang="es-ES" sz="2400" dirty="0" smtClean="0">
                <a:solidFill>
                  <a:schemeClr val="tx1"/>
                </a:solidFill>
              </a:rPr>
              <a:t>esp</a:t>
            </a:r>
            <a:r>
              <a:rPr lang="es-ES" sz="2400" i="1" dirty="0" smtClean="0">
                <a:solidFill>
                  <a:schemeClr val="tx1"/>
                </a:solidFill>
              </a:rPr>
              <a:t>e</a:t>
            </a:r>
            <a:r>
              <a:rPr lang="es-ES" sz="2400" dirty="0" smtClean="0">
                <a:solidFill>
                  <a:schemeClr val="tx1"/>
                </a:solidFill>
              </a:rPr>
              <a:t>r</a:t>
            </a:r>
            <a:r>
              <a:rPr lang="es-ES" sz="2400" i="1" dirty="0" smtClean="0">
                <a:solidFill>
                  <a:schemeClr val="tx1"/>
                </a:solidFill>
              </a:rPr>
              <a:t>a</a:t>
            </a:r>
            <a:r>
              <a:rPr lang="es-ES" sz="2400" dirty="0" smtClean="0">
                <a:solidFill>
                  <a:schemeClr val="tx1"/>
                </a:solidFill>
              </a:rPr>
              <a:t>-desv</a:t>
            </a:r>
            <a:r>
              <a:rPr lang="es-ES" sz="2400" i="1" dirty="0" smtClean="0">
                <a:solidFill>
                  <a:schemeClr val="tx1"/>
                </a:solidFill>
              </a:rPr>
              <a:t>e</a:t>
            </a:r>
            <a:r>
              <a:rPr lang="es-ES" sz="2400" dirty="0" smtClean="0">
                <a:solidFill>
                  <a:schemeClr val="tx1"/>
                </a:solidFill>
              </a:rPr>
              <a:t>l</a:t>
            </a:r>
            <a:r>
              <a:rPr lang="es-ES" sz="2400" i="1" dirty="0" smtClean="0">
                <a:solidFill>
                  <a:schemeClr val="tx1"/>
                </a:solidFill>
              </a:rPr>
              <a:t>a</a:t>
            </a:r>
            <a:endParaRPr lang="es-ES" sz="2400" dirty="0">
              <a:solidFill>
                <a:schemeClr val="tx1"/>
              </a:solidFill>
            </a:endParaRPr>
          </a:p>
          <a:p>
            <a:pPr algn="ctr">
              <a:lnSpc>
                <a:spcPct val="150000"/>
              </a:lnSpc>
            </a:pPr>
            <a:r>
              <a:rPr lang="es-ES" sz="2400" dirty="0" smtClean="0">
                <a:solidFill>
                  <a:schemeClr val="tx1"/>
                </a:solidFill>
              </a:rPr>
              <a:t>c</a:t>
            </a:r>
            <a:r>
              <a:rPr lang="es-ES" sz="2400" i="1" dirty="0" smtClean="0">
                <a:solidFill>
                  <a:schemeClr val="tx1"/>
                </a:solidFill>
              </a:rPr>
              <a:t>al</a:t>
            </a:r>
            <a:r>
              <a:rPr lang="es-ES" sz="2400" dirty="0" smtClean="0">
                <a:solidFill>
                  <a:schemeClr val="tx1"/>
                </a:solidFill>
              </a:rPr>
              <a:t>-proc</a:t>
            </a:r>
            <a:r>
              <a:rPr lang="es-ES" sz="2400" i="1" dirty="0" smtClean="0">
                <a:solidFill>
                  <a:schemeClr val="tx1"/>
                </a:solidFill>
              </a:rPr>
              <a:t>az</a:t>
            </a:r>
          </a:p>
          <a:p>
            <a:pPr algn="ctr">
              <a:lnSpc>
                <a:spcPct val="150000"/>
              </a:lnSpc>
            </a:pPr>
            <a:r>
              <a:rPr lang="es-ES" sz="2400" dirty="0" smtClean="0">
                <a:solidFill>
                  <a:schemeClr val="tx1"/>
                </a:solidFill>
              </a:rPr>
              <a:t>R</a:t>
            </a:r>
            <a:r>
              <a:rPr lang="es-ES" sz="2400" i="1" dirty="0" smtClean="0">
                <a:solidFill>
                  <a:schemeClr val="tx1"/>
                </a:solidFill>
              </a:rPr>
              <a:t>oma </a:t>
            </a:r>
            <a:r>
              <a:rPr lang="es-ES" sz="2400" i="1" dirty="0">
                <a:solidFill>
                  <a:schemeClr val="tx1"/>
                </a:solidFill>
              </a:rPr>
              <a:t>-  </a:t>
            </a:r>
            <a:r>
              <a:rPr lang="es-ES" sz="2400" dirty="0" smtClean="0">
                <a:solidFill>
                  <a:schemeClr val="tx1"/>
                </a:solidFill>
              </a:rPr>
              <a:t>pr</a:t>
            </a:r>
            <a:r>
              <a:rPr lang="es-ES" sz="2400" i="1" dirty="0" smtClean="0">
                <a:solidFill>
                  <a:schemeClr val="tx1"/>
                </a:solidFill>
              </a:rPr>
              <a:t>osa</a:t>
            </a:r>
          </a:p>
          <a:p>
            <a:pPr algn="ctr">
              <a:lnSpc>
                <a:spcPct val="150000"/>
              </a:lnSpc>
            </a:pPr>
            <a:r>
              <a:rPr lang="es-ES" sz="2400" dirty="0" smtClean="0">
                <a:solidFill>
                  <a:schemeClr val="tx1"/>
                </a:solidFill>
              </a:rPr>
              <a:t>Ar</a:t>
            </a:r>
            <a:r>
              <a:rPr lang="es-ES" sz="2400" i="1" dirty="0" smtClean="0">
                <a:solidFill>
                  <a:schemeClr val="tx1"/>
                </a:solidFill>
              </a:rPr>
              <a:t>évalo</a:t>
            </a:r>
            <a:r>
              <a:rPr lang="es-ES" sz="2400" dirty="0" smtClean="0">
                <a:solidFill>
                  <a:schemeClr val="tx1"/>
                </a:solidFill>
              </a:rPr>
              <a:t>-p</a:t>
            </a:r>
            <a:r>
              <a:rPr lang="es-ES" sz="2400" i="1" dirty="0" smtClean="0">
                <a:solidFill>
                  <a:schemeClr val="tx1"/>
                </a:solidFill>
              </a:rPr>
              <a:t>étalo</a:t>
            </a:r>
            <a:endParaRPr lang="es-MX" sz="2400" dirty="0">
              <a:solidFill>
                <a:schemeClr val="tx1"/>
              </a:solidFill>
            </a:endParaRPr>
          </a:p>
          <a:p>
            <a:pPr marL="34290" indent="0" algn="ctr">
              <a:lnSpc>
                <a:spcPct val="150000"/>
              </a:lnSpc>
              <a:buNone/>
            </a:pPr>
            <a:endParaRPr lang="es-MX" sz="2400" dirty="0"/>
          </a:p>
        </p:txBody>
      </p:sp>
    </p:spTree>
    <p:extLst>
      <p:ext uri="{BB962C8B-B14F-4D97-AF65-F5344CB8AC3E}">
        <p14:creationId xmlns:p14="http://schemas.microsoft.com/office/powerpoint/2010/main" val="1421837879"/>
      </p:ext>
    </p:extLst>
  </p:cSld>
  <p:clrMapOvr>
    <a:masterClrMapping/>
  </p:clrMapOvr>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solidFill>
                  <a:schemeClr val="tx1"/>
                </a:solidFill>
              </a:rPr>
              <a:t>El esquema de la rima</a:t>
            </a:r>
            <a:endParaRPr lang="es-MX" dirty="0">
              <a:solidFill>
                <a:schemeClr val="tx1"/>
              </a:solidFill>
            </a:endParaRPr>
          </a:p>
        </p:txBody>
      </p:sp>
      <p:sp>
        <p:nvSpPr>
          <p:cNvPr id="3" name="Marcador de contenido 2"/>
          <p:cNvSpPr>
            <a:spLocks noGrp="1"/>
          </p:cNvSpPr>
          <p:nvPr>
            <p:ph idx="1"/>
          </p:nvPr>
        </p:nvSpPr>
        <p:spPr>
          <a:xfrm>
            <a:off x="857251" y="2057400"/>
            <a:ext cx="7406639" cy="4038600"/>
          </a:xfrm>
        </p:spPr>
        <p:txBody>
          <a:bodyPr>
            <a:normAutofit/>
          </a:bodyPr>
          <a:lstStyle/>
          <a:p>
            <a:r>
              <a:rPr lang="es-MX" sz="2400" dirty="0" smtClean="0">
                <a:solidFill>
                  <a:schemeClr val="tx1"/>
                </a:solidFill>
              </a:rPr>
              <a:t>Es el patrón con que riman las palabras que están al final de cada verso.</a:t>
            </a:r>
          </a:p>
          <a:p>
            <a:r>
              <a:rPr lang="es-MX" sz="2400" dirty="0" smtClean="0">
                <a:solidFill>
                  <a:schemeClr val="tx1"/>
                </a:solidFill>
              </a:rPr>
              <a:t>La rima se nombra mediante las letras del alfabeto, en orden de aparición.</a:t>
            </a:r>
          </a:p>
          <a:p>
            <a:r>
              <a:rPr lang="es-MX" sz="2400" dirty="0" smtClean="0">
                <a:solidFill>
                  <a:schemeClr val="tx1"/>
                </a:solidFill>
              </a:rPr>
              <a:t>Si el esquema de un terceto es ABA, significa que la primera línea rima con la tercera, y la segunda quedó como verso libre.</a:t>
            </a:r>
          </a:p>
          <a:p>
            <a:r>
              <a:rPr lang="es-MX" sz="2400" dirty="0" smtClean="0">
                <a:solidFill>
                  <a:schemeClr val="tx1"/>
                </a:solidFill>
              </a:rPr>
              <a:t>Hay una gran cantidad de esquemas de rima, algunos ya establecidos y otros que el escritor puede crear.</a:t>
            </a:r>
            <a:endParaRPr lang="es-MX" sz="2400" dirty="0">
              <a:solidFill>
                <a:schemeClr val="tx1"/>
              </a:solidFill>
            </a:endParaRPr>
          </a:p>
        </p:txBody>
      </p:sp>
    </p:spTree>
    <p:extLst>
      <p:ext uri="{BB962C8B-B14F-4D97-AF65-F5344CB8AC3E}">
        <p14:creationId xmlns:p14="http://schemas.microsoft.com/office/powerpoint/2010/main" val="672926612"/>
      </p:ext>
    </p:extLst>
  </p:cSld>
  <p:clrMapOvr>
    <a:masterClrMapping/>
  </p:clrMapOvr>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57250" y="134815"/>
            <a:ext cx="7406640" cy="1356360"/>
          </a:xfrm>
        </p:spPr>
        <p:txBody>
          <a:bodyPr/>
          <a:lstStyle/>
          <a:p>
            <a:r>
              <a:rPr lang="es-MX" dirty="0" smtClean="0">
                <a:solidFill>
                  <a:schemeClr val="tx1"/>
                </a:solidFill>
              </a:rPr>
              <a:t>Ejemplo de esquema de rima:</a:t>
            </a:r>
            <a:endParaRPr lang="es-MX" dirty="0">
              <a:solidFill>
                <a:schemeClr val="tx1"/>
              </a:solidFill>
            </a:endParaRPr>
          </a:p>
        </p:txBody>
      </p:sp>
      <p:sp>
        <p:nvSpPr>
          <p:cNvPr id="6" name="Marcador de contenido 2"/>
          <p:cNvSpPr txBox="1">
            <a:spLocks/>
          </p:cNvSpPr>
          <p:nvPr/>
        </p:nvSpPr>
        <p:spPr>
          <a:xfrm>
            <a:off x="1343759" y="1541585"/>
            <a:ext cx="6217626" cy="5310554"/>
          </a:xfrm>
          <a:prstGeom prst="rect">
            <a:avLst/>
          </a:prstGeom>
        </p:spPr>
        <p:txBody>
          <a:bodyPr vert="horz" lIns="91440" tIns="45720" rIns="91440" bIns="45720" rtlCol="0">
            <a:normAutofit/>
          </a:bodyPr>
          <a:lstStyle>
            <a:lvl1pPr marL="171450" indent="-137160" algn="l" defTabSz="685800" rtl="0" eaLnBrk="1" latinLnBrk="0" hangingPunct="1">
              <a:lnSpc>
                <a:spcPct val="90000"/>
              </a:lnSpc>
              <a:spcBef>
                <a:spcPts val="1000"/>
              </a:spcBef>
              <a:buClr>
                <a:schemeClr val="accent1"/>
              </a:buClr>
              <a:buSzPct val="80000"/>
              <a:buFont typeface="Corbel" pitchFamily="34" charset="0"/>
              <a:buChar char="•"/>
              <a:defRPr sz="2000" kern="1200">
                <a:solidFill>
                  <a:schemeClr val="accent1"/>
                </a:solidFill>
                <a:latin typeface="+mn-lt"/>
                <a:ea typeface="+mn-ea"/>
                <a:cs typeface="+mn-cs"/>
              </a:defRPr>
            </a:lvl1pPr>
            <a:lvl2pPr marL="342900" indent="-137160" algn="l" defTabSz="685800" rtl="0" eaLnBrk="1" latinLnBrk="0" hangingPunct="1">
              <a:lnSpc>
                <a:spcPct val="90000"/>
              </a:lnSpc>
              <a:spcBef>
                <a:spcPts val="150"/>
              </a:spcBef>
              <a:spcAft>
                <a:spcPts val="300"/>
              </a:spcAft>
              <a:buClr>
                <a:schemeClr val="accent1"/>
              </a:buClr>
              <a:buSzPct val="80000"/>
              <a:buFont typeface="Corbel" pitchFamily="34" charset="0"/>
              <a:buChar char="•"/>
              <a:defRPr sz="1800" kern="1200">
                <a:solidFill>
                  <a:schemeClr val="accent1"/>
                </a:solidFill>
                <a:latin typeface="+mn-lt"/>
                <a:ea typeface="+mn-ea"/>
                <a:cs typeface="+mn-cs"/>
              </a:defRPr>
            </a:lvl2pPr>
            <a:lvl3pPr marL="548640" indent="-137160" algn="l" defTabSz="685800" rtl="0" eaLnBrk="1" latinLnBrk="0" hangingPunct="1">
              <a:lnSpc>
                <a:spcPct val="90000"/>
              </a:lnSpc>
              <a:spcBef>
                <a:spcPts val="150"/>
              </a:spcBef>
              <a:spcAft>
                <a:spcPts val="300"/>
              </a:spcAft>
              <a:buClr>
                <a:schemeClr val="accent1"/>
              </a:buClr>
              <a:buSzPct val="80000"/>
              <a:buFont typeface="Corbel" pitchFamily="34" charset="0"/>
              <a:buChar char="•"/>
              <a:defRPr sz="1600" kern="1200">
                <a:solidFill>
                  <a:schemeClr val="accent1"/>
                </a:solidFill>
                <a:latin typeface="+mn-lt"/>
                <a:ea typeface="+mn-ea"/>
                <a:cs typeface="+mn-cs"/>
              </a:defRPr>
            </a:lvl3pPr>
            <a:lvl4pPr marL="754380" indent="-137160" algn="l" defTabSz="685800" rtl="0" eaLnBrk="1" latinLnBrk="0" hangingPunct="1">
              <a:lnSpc>
                <a:spcPct val="90000"/>
              </a:lnSpc>
              <a:spcBef>
                <a:spcPts val="150"/>
              </a:spcBef>
              <a:spcAft>
                <a:spcPts val="300"/>
              </a:spcAft>
              <a:buClr>
                <a:schemeClr val="accent1"/>
              </a:buClr>
              <a:buSzPct val="80000"/>
              <a:buFont typeface="Corbel" pitchFamily="34" charset="0"/>
              <a:buChar char="•"/>
              <a:defRPr sz="1400" kern="1200">
                <a:solidFill>
                  <a:schemeClr val="accent1"/>
                </a:solidFill>
                <a:latin typeface="+mn-lt"/>
                <a:ea typeface="+mn-ea"/>
                <a:cs typeface="+mn-cs"/>
              </a:defRPr>
            </a:lvl4pPr>
            <a:lvl5pPr marL="920120" indent="-137160" algn="l" defTabSz="685800" rtl="0" eaLnBrk="1" latinLnBrk="0" hangingPunct="1">
              <a:lnSpc>
                <a:spcPct val="90000"/>
              </a:lnSpc>
              <a:spcBef>
                <a:spcPts val="150"/>
              </a:spcBef>
              <a:spcAft>
                <a:spcPts val="300"/>
              </a:spcAft>
              <a:buClr>
                <a:schemeClr val="accent1"/>
              </a:buClr>
              <a:buSzPct val="80000"/>
              <a:buFont typeface="Corbel" pitchFamily="34" charset="0"/>
              <a:buChar char="•"/>
              <a:defRPr sz="1400" kern="1200">
                <a:solidFill>
                  <a:schemeClr val="accent1"/>
                </a:solidFill>
                <a:latin typeface="+mn-lt"/>
                <a:ea typeface="+mn-ea"/>
                <a:cs typeface="+mn-cs"/>
              </a:defRPr>
            </a:lvl5pPr>
            <a:lvl6pPr marL="1100000" indent="-171450" algn="l" defTabSz="685800" rtl="0" eaLnBrk="1" latinLnBrk="0" hangingPunct="1">
              <a:lnSpc>
                <a:spcPct val="90000"/>
              </a:lnSpc>
              <a:spcBef>
                <a:spcPts val="150"/>
              </a:spcBef>
              <a:spcAft>
                <a:spcPts val="300"/>
              </a:spcAft>
              <a:buClr>
                <a:schemeClr val="accent1"/>
              </a:buClr>
              <a:buSzPct val="80000"/>
              <a:buFont typeface="Corbel" pitchFamily="34" charset="0"/>
              <a:buChar char="•"/>
              <a:defRPr sz="1400" kern="1200">
                <a:solidFill>
                  <a:schemeClr val="accent1"/>
                </a:solidFill>
                <a:latin typeface="+mn-lt"/>
                <a:ea typeface="+mn-ea"/>
                <a:cs typeface="+mn-cs"/>
              </a:defRPr>
            </a:lvl6pPr>
            <a:lvl7pPr marL="1300000" indent="-171450" algn="l" defTabSz="685800" rtl="0" eaLnBrk="1" latinLnBrk="0" hangingPunct="1">
              <a:lnSpc>
                <a:spcPct val="90000"/>
              </a:lnSpc>
              <a:spcBef>
                <a:spcPts val="150"/>
              </a:spcBef>
              <a:spcAft>
                <a:spcPts val="300"/>
              </a:spcAft>
              <a:buClr>
                <a:schemeClr val="accent1"/>
              </a:buClr>
              <a:buSzPct val="80000"/>
              <a:buFont typeface="Corbel" pitchFamily="34" charset="0"/>
              <a:buChar char="•"/>
              <a:defRPr sz="1400" kern="1200">
                <a:solidFill>
                  <a:schemeClr val="accent1"/>
                </a:solidFill>
                <a:latin typeface="+mn-lt"/>
                <a:ea typeface="+mn-ea"/>
                <a:cs typeface="+mn-cs"/>
              </a:defRPr>
            </a:lvl7pPr>
            <a:lvl8pPr marL="1500000" indent="-171450" algn="l" defTabSz="685800" rtl="0" eaLnBrk="1" latinLnBrk="0" hangingPunct="1">
              <a:lnSpc>
                <a:spcPct val="90000"/>
              </a:lnSpc>
              <a:spcBef>
                <a:spcPts val="150"/>
              </a:spcBef>
              <a:spcAft>
                <a:spcPts val="300"/>
              </a:spcAft>
              <a:buClr>
                <a:schemeClr val="accent1"/>
              </a:buClr>
              <a:buSzPct val="80000"/>
              <a:buFont typeface="Corbel" pitchFamily="34" charset="0"/>
              <a:buChar char="•"/>
              <a:defRPr sz="1400" kern="1200">
                <a:solidFill>
                  <a:schemeClr val="accent1"/>
                </a:solidFill>
                <a:latin typeface="+mn-lt"/>
                <a:ea typeface="+mn-ea"/>
                <a:cs typeface="+mn-cs"/>
              </a:defRPr>
            </a:lvl8pPr>
            <a:lvl9pPr marL="1700000" indent="-171450" algn="l" defTabSz="685800" rtl="0" eaLnBrk="1" latinLnBrk="0" hangingPunct="1">
              <a:lnSpc>
                <a:spcPct val="90000"/>
              </a:lnSpc>
              <a:spcBef>
                <a:spcPts val="150"/>
              </a:spcBef>
              <a:spcAft>
                <a:spcPts val="300"/>
              </a:spcAft>
              <a:buClr>
                <a:schemeClr val="accent1"/>
              </a:buClr>
              <a:buSzPct val="80000"/>
              <a:buFont typeface="Corbel" pitchFamily="34" charset="0"/>
              <a:buChar char="•"/>
              <a:defRPr sz="1400" kern="1200">
                <a:solidFill>
                  <a:schemeClr val="accent1"/>
                </a:solidFill>
                <a:latin typeface="+mn-lt"/>
                <a:ea typeface="+mn-ea"/>
                <a:cs typeface="+mn-cs"/>
              </a:defRPr>
            </a:lvl9pPr>
          </a:lstStyle>
          <a:p>
            <a:pPr marL="34290" indent="0">
              <a:buFont typeface="Corbel" pitchFamily="34" charset="0"/>
              <a:buNone/>
            </a:pPr>
            <a:r>
              <a:rPr lang="es-MX" dirty="0" smtClean="0">
                <a:solidFill>
                  <a:schemeClr val="tx1"/>
                </a:solidFill>
              </a:rPr>
              <a:t>Amor empieza por desasosiego,			</a:t>
            </a:r>
            <a:r>
              <a:rPr lang="es-MX" b="1" dirty="0" smtClean="0">
                <a:solidFill>
                  <a:schemeClr val="tx1"/>
                </a:solidFill>
              </a:rPr>
              <a:t>A</a:t>
            </a:r>
            <a:r>
              <a:rPr lang="es-MX" dirty="0" smtClean="0">
                <a:solidFill>
                  <a:schemeClr val="tx1"/>
                </a:solidFill>
              </a:rPr>
              <a:t/>
            </a:r>
            <a:br>
              <a:rPr lang="es-MX" dirty="0" smtClean="0">
                <a:solidFill>
                  <a:schemeClr val="tx1"/>
                </a:solidFill>
              </a:rPr>
            </a:br>
            <a:r>
              <a:rPr lang="es-MX" dirty="0" smtClean="0">
                <a:solidFill>
                  <a:schemeClr val="tx1"/>
                </a:solidFill>
              </a:rPr>
              <a:t>solicitud, ardores y desvelos;			</a:t>
            </a:r>
            <a:r>
              <a:rPr lang="es-MX" b="1" dirty="0" smtClean="0">
                <a:solidFill>
                  <a:schemeClr val="tx1"/>
                </a:solidFill>
              </a:rPr>
              <a:t>B	</a:t>
            </a:r>
            <a:r>
              <a:rPr lang="es-MX" dirty="0" smtClean="0">
                <a:solidFill>
                  <a:schemeClr val="tx1"/>
                </a:solidFill>
              </a:rPr>
              <a:t/>
            </a:r>
            <a:br>
              <a:rPr lang="es-MX" dirty="0" smtClean="0">
                <a:solidFill>
                  <a:schemeClr val="tx1"/>
                </a:solidFill>
              </a:rPr>
            </a:br>
            <a:r>
              <a:rPr lang="es-MX" dirty="0" smtClean="0">
                <a:solidFill>
                  <a:schemeClr val="tx1"/>
                </a:solidFill>
              </a:rPr>
              <a:t>crece con riesgos, lances y recelos;		</a:t>
            </a:r>
            <a:r>
              <a:rPr lang="es-MX" b="1" dirty="0" smtClean="0">
                <a:solidFill>
                  <a:schemeClr val="tx1"/>
                </a:solidFill>
              </a:rPr>
              <a:t>B</a:t>
            </a:r>
            <a:r>
              <a:rPr lang="es-MX" dirty="0" smtClean="0">
                <a:solidFill>
                  <a:schemeClr val="tx1"/>
                </a:solidFill>
              </a:rPr>
              <a:t/>
            </a:r>
            <a:br>
              <a:rPr lang="es-MX" dirty="0" smtClean="0">
                <a:solidFill>
                  <a:schemeClr val="tx1"/>
                </a:solidFill>
              </a:rPr>
            </a:br>
            <a:r>
              <a:rPr lang="es-MX" dirty="0" err="1" smtClean="0">
                <a:solidFill>
                  <a:schemeClr val="tx1"/>
                </a:solidFill>
              </a:rPr>
              <a:t>susténtase</a:t>
            </a:r>
            <a:r>
              <a:rPr lang="es-MX" dirty="0" smtClean="0">
                <a:solidFill>
                  <a:schemeClr val="tx1"/>
                </a:solidFill>
              </a:rPr>
              <a:t> de llantos y de ruego.		</a:t>
            </a:r>
            <a:r>
              <a:rPr lang="es-MX" b="1" dirty="0" smtClean="0">
                <a:solidFill>
                  <a:schemeClr val="tx1"/>
                </a:solidFill>
              </a:rPr>
              <a:t>A</a:t>
            </a:r>
            <a:r>
              <a:rPr lang="es-MX" dirty="0" smtClean="0">
                <a:solidFill>
                  <a:schemeClr val="tx1"/>
                </a:solidFill>
              </a:rPr>
              <a:t/>
            </a:r>
            <a:br>
              <a:rPr lang="es-MX" dirty="0" smtClean="0">
                <a:solidFill>
                  <a:schemeClr val="tx1"/>
                </a:solidFill>
              </a:rPr>
            </a:br>
            <a:r>
              <a:rPr lang="es-MX" dirty="0" smtClean="0">
                <a:solidFill>
                  <a:schemeClr val="tx1"/>
                </a:solidFill>
              </a:rPr>
              <a:t/>
            </a:r>
            <a:br>
              <a:rPr lang="es-MX" dirty="0" smtClean="0">
                <a:solidFill>
                  <a:schemeClr val="tx1"/>
                </a:solidFill>
              </a:rPr>
            </a:br>
            <a:r>
              <a:rPr lang="es-MX" dirty="0" err="1" smtClean="0">
                <a:solidFill>
                  <a:schemeClr val="tx1"/>
                </a:solidFill>
              </a:rPr>
              <a:t>Doctrínanle</a:t>
            </a:r>
            <a:r>
              <a:rPr lang="es-MX" dirty="0" smtClean="0">
                <a:solidFill>
                  <a:schemeClr val="tx1"/>
                </a:solidFill>
              </a:rPr>
              <a:t> tibiezas y despego,			</a:t>
            </a:r>
            <a:r>
              <a:rPr lang="es-MX" b="1" dirty="0" smtClean="0">
                <a:solidFill>
                  <a:schemeClr val="tx1"/>
                </a:solidFill>
              </a:rPr>
              <a:t>A</a:t>
            </a:r>
            <a:r>
              <a:rPr lang="es-MX" dirty="0" smtClean="0">
                <a:solidFill>
                  <a:schemeClr val="tx1"/>
                </a:solidFill>
              </a:rPr>
              <a:t/>
            </a:r>
            <a:br>
              <a:rPr lang="es-MX" dirty="0" smtClean="0">
                <a:solidFill>
                  <a:schemeClr val="tx1"/>
                </a:solidFill>
              </a:rPr>
            </a:br>
            <a:r>
              <a:rPr lang="es-MX" dirty="0" smtClean="0">
                <a:solidFill>
                  <a:schemeClr val="tx1"/>
                </a:solidFill>
              </a:rPr>
              <a:t>conserva el ser entre engañosos velos,		</a:t>
            </a:r>
            <a:r>
              <a:rPr lang="es-MX" b="1" dirty="0" smtClean="0">
                <a:solidFill>
                  <a:schemeClr val="tx1"/>
                </a:solidFill>
              </a:rPr>
              <a:t>B</a:t>
            </a:r>
            <a:r>
              <a:rPr lang="es-MX" dirty="0" smtClean="0">
                <a:solidFill>
                  <a:schemeClr val="tx1"/>
                </a:solidFill>
              </a:rPr>
              <a:t/>
            </a:r>
            <a:br>
              <a:rPr lang="es-MX" dirty="0" smtClean="0">
                <a:solidFill>
                  <a:schemeClr val="tx1"/>
                </a:solidFill>
              </a:rPr>
            </a:br>
            <a:r>
              <a:rPr lang="es-MX" dirty="0" smtClean="0">
                <a:solidFill>
                  <a:schemeClr val="tx1"/>
                </a:solidFill>
              </a:rPr>
              <a:t>hasta que con agravios o con celos		</a:t>
            </a:r>
            <a:r>
              <a:rPr lang="es-MX" b="1" dirty="0" smtClean="0">
                <a:solidFill>
                  <a:schemeClr val="tx1"/>
                </a:solidFill>
              </a:rPr>
              <a:t>B</a:t>
            </a:r>
            <a:r>
              <a:rPr lang="es-MX" dirty="0" smtClean="0">
                <a:solidFill>
                  <a:schemeClr val="tx1"/>
                </a:solidFill>
              </a:rPr>
              <a:t/>
            </a:r>
            <a:br>
              <a:rPr lang="es-MX" dirty="0" smtClean="0">
                <a:solidFill>
                  <a:schemeClr val="tx1"/>
                </a:solidFill>
              </a:rPr>
            </a:br>
            <a:r>
              <a:rPr lang="es-MX" dirty="0" smtClean="0">
                <a:solidFill>
                  <a:schemeClr val="tx1"/>
                </a:solidFill>
              </a:rPr>
              <a:t>apaga con sus lágrimas su fuego.		</a:t>
            </a:r>
            <a:r>
              <a:rPr lang="es-MX" b="1" dirty="0" smtClean="0">
                <a:solidFill>
                  <a:schemeClr val="tx1"/>
                </a:solidFill>
              </a:rPr>
              <a:t>A</a:t>
            </a:r>
            <a:r>
              <a:rPr lang="es-MX" dirty="0" smtClean="0">
                <a:solidFill>
                  <a:schemeClr val="tx1"/>
                </a:solidFill>
              </a:rPr>
              <a:t/>
            </a:r>
            <a:br>
              <a:rPr lang="es-MX" dirty="0" smtClean="0">
                <a:solidFill>
                  <a:schemeClr val="tx1"/>
                </a:solidFill>
              </a:rPr>
            </a:br>
            <a:r>
              <a:rPr lang="es-MX" dirty="0" smtClean="0">
                <a:solidFill>
                  <a:schemeClr val="tx1"/>
                </a:solidFill>
              </a:rPr>
              <a:t/>
            </a:r>
            <a:br>
              <a:rPr lang="es-MX" dirty="0" smtClean="0">
                <a:solidFill>
                  <a:schemeClr val="tx1"/>
                </a:solidFill>
              </a:rPr>
            </a:br>
            <a:r>
              <a:rPr lang="es-MX" dirty="0" smtClean="0">
                <a:solidFill>
                  <a:schemeClr val="tx1"/>
                </a:solidFill>
              </a:rPr>
              <a:t>Su principio, su medio y fin es éste:		</a:t>
            </a:r>
            <a:r>
              <a:rPr lang="es-MX" b="1" dirty="0" smtClean="0">
                <a:solidFill>
                  <a:schemeClr val="tx1"/>
                </a:solidFill>
              </a:rPr>
              <a:t>C</a:t>
            </a:r>
            <a:r>
              <a:rPr lang="es-MX" dirty="0" smtClean="0">
                <a:solidFill>
                  <a:schemeClr val="tx1"/>
                </a:solidFill>
              </a:rPr>
              <a:t/>
            </a:r>
            <a:br>
              <a:rPr lang="es-MX" dirty="0" smtClean="0">
                <a:solidFill>
                  <a:schemeClr val="tx1"/>
                </a:solidFill>
              </a:rPr>
            </a:br>
            <a:r>
              <a:rPr lang="es-MX" dirty="0" smtClean="0">
                <a:solidFill>
                  <a:schemeClr val="tx1"/>
                </a:solidFill>
              </a:rPr>
              <a:t>¿pues por qué, Alcino, sientes el desvío		</a:t>
            </a:r>
            <a:r>
              <a:rPr lang="es-MX" b="1" dirty="0" smtClean="0">
                <a:solidFill>
                  <a:schemeClr val="tx1"/>
                </a:solidFill>
              </a:rPr>
              <a:t>D</a:t>
            </a:r>
            <a:r>
              <a:rPr lang="es-MX" dirty="0" smtClean="0">
                <a:solidFill>
                  <a:schemeClr val="tx1"/>
                </a:solidFill>
              </a:rPr>
              <a:t/>
            </a:r>
            <a:br>
              <a:rPr lang="es-MX" dirty="0" smtClean="0">
                <a:solidFill>
                  <a:schemeClr val="tx1"/>
                </a:solidFill>
              </a:rPr>
            </a:br>
            <a:r>
              <a:rPr lang="es-MX" dirty="0" smtClean="0">
                <a:solidFill>
                  <a:schemeClr val="tx1"/>
                </a:solidFill>
              </a:rPr>
              <a:t>de Celia, que otro tiempo bien te quiso?	</a:t>
            </a:r>
            <a:r>
              <a:rPr lang="es-MX" b="1" dirty="0" smtClean="0">
                <a:solidFill>
                  <a:schemeClr val="tx1"/>
                </a:solidFill>
              </a:rPr>
              <a:t>E</a:t>
            </a:r>
            <a:r>
              <a:rPr lang="es-MX" dirty="0" smtClean="0">
                <a:solidFill>
                  <a:schemeClr val="tx1"/>
                </a:solidFill>
              </a:rPr>
              <a:t/>
            </a:r>
            <a:br>
              <a:rPr lang="es-MX" dirty="0" smtClean="0">
                <a:solidFill>
                  <a:schemeClr val="tx1"/>
                </a:solidFill>
              </a:rPr>
            </a:br>
            <a:r>
              <a:rPr lang="es-MX" dirty="0" smtClean="0">
                <a:solidFill>
                  <a:schemeClr val="tx1"/>
                </a:solidFill>
              </a:rPr>
              <a:t/>
            </a:r>
            <a:br>
              <a:rPr lang="es-MX" dirty="0" smtClean="0">
                <a:solidFill>
                  <a:schemeClr val="tx1"/>
                </a:solidFill>
              </a:rPr>
            </a:br>
            <a:r>
              <a:rPr lang="es-MX" dirty="0" smtClean="0">
                <a:solidFill>
                  <a:schemeClr val="tx1"/>
                </a:solidFill>
              </a:rPr>
              <a:t>¿Qué razón hay de que dolor te cueste?	</a:t>
            </a:r>
            <a:r>
              <a:rPr lang="es-MX" b="1" dirty="0" smtClean="0">
                <a:solidFill>
                  <a:schemeClr val="tx1"/>
                </a:solidFill>
              </a:rPr>
              <a:t>C</a:t>
            </a:r>
            <a:r>
              <a:rPr lang="es-MX" dirty="0" smtClean="0">
                <a:solidFill>
                  <a:schemeClr val="tx1"/>
                </a:solidFill>
              </a:rPr>
              <a:t/>
            </a:r>
            <a:br>
              <a:rPr lang="es-MX" dirty="0" smtClean="0">
                <a:solidFill>
                  <a:schemeClr val="tx1"/>
                </a:solidFill>
              </a:rPr>
            </a:br>
            <a:r>
              <a:rPr lang="es-MX" dirty="0" smtClean="0">
                <a:solidFill>
                  <a:schemeClr val="tx1"/>
                </a:solidFill>
              </a:rPr>
              <a:t>Pues no te engañó amor, Alcino mío,		</a:t>
            </a:r>
            <a:r>
              <a:rPr lang="es-MX" b="1" dirty="0" smtClean="0">
                <a:solidFill>
                  <a:schemeClr val="tx1"/>
                </a:solidFill>
              </a:rPr>
              <a:t>D</a:t>
            </a:r>
            <a:r>
              <a:rPr lang="es-MX" dirty="0" smtClean="0">
                <a:solidFill>
                  <a:schemeClr val="tx1"/>
                </a:solidFill>
              </a:rPr>
              <a:t/>
            </a:r>
            <a:br>
              <a:rPr lang="es-MX" dirty="0" smtClean="0">
                <a:solidFill>
                  <a:schemeClr val="tx1"/>
                </a:solidFill>
              </a:rPr>
            </a:br>
            <a:r>
              <a:rPr lang="es-MX" dirty="0" smtClean="0">
                <a:solidFill>
                  <a:schemeClr val="tx1"/>
                </a:solidFill>
              </a:rPr>
              <a:t>sino que llegó el término preciso.		</a:t>
            </a:r>
            <a:r>
              <a:rPr lang="es-MX" b="1" dirty="0" smtClean="0">
                <a:solidFill>
                  <a:schemeClr val="tx1"/>
                </a:solidFill>
              </a:rPr>
              <a:t>E</a:t>
            </a:r>
            <a:endParaRPr lang="es-MX" dirty="0" smtClean="0">
              <a:solidFill>
                <a:schemeClr val="tx1"/>
              </a:solidFill>
            </a:endParaRPr>
          </a:p>
          <a:p>
            <a:pPr marL="34290" indent="0">
              <a:buFont typeface="Corbel" pitchFamily="34" charset="0"/>
              <a:buNone/>
            </a:pPr>
            <a:r>
              <a:rPr lang="es-MX" dirty="0" smtClean="0">
                <a:solidFill>
                  <a:schemeClr val="tx1"/>
                </a:solidFill>
              </a:rPr>
              <a:t>(Sor Juana Inés de la Cruz)</a:t>
            </a:r>
            <a:endParaRPr lang="es-MX" dirty="0">
              <a:solidFill>
                <a:schemeClr val="tx1"/>
              </a:solidFill>
            </a:endParaRPr>
          </a:p>
        </p:txBody>
      </p:sp>
    </p:spTree>
    <p:extLst>
      <p:ext uri="{BB962C8B-B14F-4D97-AF65-F5344CB8AC3E}">
        <p14:creationId xmlns:p14="http://schemas.microsoft.com/office/powerpoint/2010/main" val="4033959904"/>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1"/>
          <p:cNvSpPr txBox="1">
            <a:spLocks noGrp="1"/>
          </p:cNvSpPr>
          <p:nvPr>
            <p:ph type="title"/>
          </p:nvPr>
        </p:nvSpPr>
        <p:spPr>
          <a:xfrm>
            <a:off x="1143004" y="835492"/>
            <a:ext cx="6858000" cy="748516"/>
          </a:xfrm>
          <a:prstGeom prst="rect">
            <a:avLst/>
          </a:prstGeom>
        </p:spPr>
        <p:txBody>
          <a:bodyPr vert="horz" lIns="91440" tIns="45720" rIns="91440" bIns="45720" rtlCol="0" anchor="t">
            <a:noAutofit/>
          </a:bodyPr>
          <a:lst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es-ES" altLang="en-US" sz="2800" b="1" dirty="0" smtClean="0">
                <a:solidFill>
                  <a:schemeClr val="tx1"/>
                </a:solidFill>
              </a:rPr>
              <a:t>Justificación académica del presente material didáctico</a:t>
            </a:r>
          </a:p>
        </p:txBody>
      </p:sp>
      <p:sp>
        <p:nvSpPr>
          <p:cNvPr id="5" name="Marcador de contenido 2"/>
          <p:cNvSpPr>
            <a:spLocks noGrp="1"/>
          </p:cNvSpPr>
          <p:nvPr>
            <p:ph idx="1"/>
          </p:nvPr>
        </p:nvSpPr>
        <p:spPr>
          <a:xfrm>
            <a:off x="422031" y="1809045"/>
            <a:ext cx="8299938" cy="3931920"/>
          </a:xfrm>
        </p:spPr>
        <p:txBody>
          <a:bodyPr>
            <a:noAutofit/>
          </a:bodyPr>
          <a:lstStyle/>
          <a:p>
            <a:pPr marL="0" indent="0">
              <a:buFont typeface="Arial" panose="020B0604020202020204" pitchFamily="34" charset="0"/>
              <a:buNone/>
            </a:pPr>
            <a:r>
              <a:rPr lang="es-ES" altLang="en-US" sz="2200" dirty="0" smtClean="0">
                <a:solidFill>
                  <a:schemeClr val="accent1">
                    <a:lumMod val="50000"/>
                  </a:schemeClr>
                </a:solidFill>
              </a:rPr>
              <a:t>En los estudios de traducción literaria es indispensable el estudio de las propiedades de los textos que sean relevantes para la traducción de los mismos. Entre los rasgos destacables en un texto literario están sus propiedades formales. Entre ellas, siguiendo a </a:t>
            </a:r>
            <a:r>
              <a:rPr lang="es-ES" altLang="en-US" sz="2200" dirty="0" err="1" smtClean="0">
                <a:solidFill>
                  <a:schemeClr val="accent1">
                    <a:lumMod val="50000"/>
                  </a:schemeClr>
                </a:solidFill>
              </a:rPr>
              <a:t>Sandor</a:t>
            </a:r>
            <a:r>
              <a:rPr lang="es-ES" altLang="en-US" sz="2200" dirty="0" smtClean="0">
                <a:solidFill>
                  <a:schemeClr val="accent1">
                    <a:lumMod val="50000"/>
                  </a:schemeClr>
                </a:solidFill>
              </a:rPr>
              <a:t> </a:t>
            </a:r>
            <a:r>
              <a:rPr lang="es-ES" altLang="en-US" sz="2200" dirty="0" err="1" smtClean="0">
                <a:solidFill>
                  <a:schemeClr val="accent1">
                    <a:lumMod val="50000"/>
                  </a:schemeClr>
                </a:solidFill>
              </a:rPr>
              <a:t>Hervey</a:t>
            </a:r>
            <a:r>
              <a:rPr lang="es-ES" altLang="en-US" sz="2200" dirty="0" smtClean="0">
                <a:solidFill>
                  <a:schemeClr val="accent1">
                    <a:lumMod val="50000"/>
                  </a:schemeClr>
                </a:solidFill>
              </a:rPr>
              <a:t> et. al, están: el nivel fónico/gráficas, el prosódico, el gramatical, el oracional, el discursivo y el intertextual. </a:t>
            </a:r>
          </a:p>
          <a:p>
            <a:pPr marL="0" indent="0">
              <a:buFont typeface="Arial" panose="020B0604020202020204" pitchFamily="34" charset="0"/>
              <a:buNone/>
            </a:pPr>
            <a:r>
              <a:rPr lang="es-ES" altLang="en-US" sz="2200" dirty="0" smtClean="0">
                <a:solidFill>
                  <a:schemeClr val="accent1">
                    <a:lumMod val="50000"/>
                  </a:schemeClr>
                </a:solidFill>
              </a:rPr>
              <a:t>Cada de uno de los niveles constituye, en sí mismo, una perspectiva de análisis con diversos temas por tratar. Por medio de este material se pretende auxiliar en el estudio del nivel fónico/gráfico, primero de los enunciados en la unidad dos del programa de la asignatura.</a:t>
            </a:r>
          </a:p>
        </p:txBody>
      </p:sp>
    </p:spTree>
    <p:extLst>
      <p:ext uri="{BB962C8B-B14F-4D97-AF65-F5344CB8AC3E}">
        <p14:creationId xmlns:p14="http://schemas.microsoft.com/office/powerpoint/2010/main" val="3560289106"/>
      </p:ext>
    </p:extLst>
  </p:cSld>
  <p:clrMapOvr>
    <a:masterClrMapping/>
  </p:clrMapOvr>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89037" y="345830"/>
            <a:ext cx="4857750" cy="1356360"/>
          </a:xfrm>
        </p:spPr>
        <p:txBody>
          <a:bodyPr/>
          <a:lstStyle/>
          <a:p>
            <a:r>
              <a:rPr lang="es-MX" dirty="0" smtClean="0">
                <a:solidFill>
                  <a:schemeClr val="tx1"/>
                </a:solidFill>
              </a:rPr>
              <a:t>Identifica el esquema de rima:</a:t>
            </a:r>
            <a:endParaRPr lang="es-MX" dirty="0">
              <a:solidFill>
                <a:schemeClr val="tx1"/>
              </a:solidFill>
            </a:endParaRPr>
          </a:p>
        </p:txBody>
      </p:sp>
      <p:sp>
        <p:nvSpPr>
          <p:cNvPr id="3" name="Marcador de contenido 2"/>
          <p:cNvSpPr>
            <a:spLocks noGrp="1"/>
          </p:cNvSpPr>
          <p:nvPr>
            <p:ph idx="1"/>
          </p:nvPr>
        </p:nvSpPr>
        <p:spPr>
          <a:xfrm>
            <a:off x="4589585" y="539262"/>
            <a:ext cx="4378129" cy="6054971"/>
          </a:xfrm>
        </p:spPr>
        <p:txBody>
          <a:bodyPr>
            <a:normAutofit lnSpcReduction="10000"/>
          </a:bodyPr>
          <a:lstStyle/>
          <a:p>
            <a:pPr marL="34290" indent="0" algn="ctr">
              <a:buNone/>
            </a:pPr>
            <a:r>
              <a:rPr lang="en-US" dirty="0">
                <a:solidFill>
                  <a:schemeClr val="tx1"/>
                </a:solidFill>
              </a:rPr>
              <a:t>He will not see me stopping here</a:t>
            </a:r>
          </a:p>
          <a:p>
            <a:pPr marL="34290" indent="0" algn="ctr">
              <a:buNone/>
            </a:pPr>
            <a:r>
              <a:rPr lang="en-US" dirty="0">
                <a:solidFill>
                  <a:schemeClr val="tx1"/>
                </a:solidFill>
              </a:rPr>
              <a:t>To watch his woods fill up with snow.</a:t>
            </a:r>
          </a:p>
          <a:p>
            <a:pPr marL="34290" indent="0" algn="ctr">
              <a:buNone/>
            </a:pPr>
            <a:r>
              <a:rPr lang="en-US" dirty="0">
                <a:solidFill>
                  <a:schemeClr val="tx1"/>
                </a:solidFill>
              </a:rPr>
              <a:t>My little horse must think it queer</a:t>
            </a:r>
          </a:p>
          <a:p>
            <a:pPr marL="34290" indent="0" algn="ctr">
              <a:buNone/>
            </a:pPr>
            <a:r>
              <a:rPr lang="en-US" dirty="0">
                <a:solidFill>
                  <a:schemeClr val="tx1"/>
                </a:solidFill>
              </a:rPr>
              <a:t>To stop without a farmhouse near</a:t>
            </a:r>
          </a:p>
          <a:p>
            <a:pPr marL="34290" indent="0" algn="ctr">
              <a:buNone/>
            </a:pPr>
            <a:r>
              <a:rPr lang="en-US" dirty="0">
                <a:solidFill>
                  <a:schemeClr val="tx1"/>
                </a:solidFill>
              </a:rPr>
              <a:t>Between the woods and frozen lake</a:t>
            </a:r>
          </a:p>
          <a:p>
            <a:pPr marL="34290" indent="0" algn="ctr">
              <a:buNone/>
            </a:pPr>
            <a:r>
              <a:rPr lang="en-US" dirty="0">
                <a:solidFill>
                  <a:schemeClr val="tx1"/>
                </a:solidFill>
              </a:rPr>
              <a:t>The darkest evening of the year.</a:t>
            </a:r>
          </a:p>
          <a:p>
            <a:pPr marL="34290" indent="0" algn="ctr">
              <a:buNone/>
            </a:pPr>
            <a:endParaRPr lang="en-US" dirty="0">
              <a:solidFill>
                <a:schemeClr val="tx1"/>
              </a:solidFill>
            </a:endParaRPr>
          </a:p>
          <a:p>
            <a:pPr marL="34290" indent="0" algn="ctr">
              <a:buNone/>
            </a:pPr>
            <a:r>
              <a:rPr lang="en-US" dirty="0">
                <a:solidFill>
                  <a:schemeClr val="tx1"/>
                </a:solidFill>
              </a:rPr>
              <a:t>He gives his harness bells a shake</a:t>
            </a:r>
          </a:p>
          <a:p>
            <a:pPr marL="34290" indent="0" algn="ctr">
              <a:buNone/>
            </a:pPr>
            <a:r>
              <a:rPr lang="en-US" dirty="0">
                <a:solidFill>
                  <a:schemeClr val="tx1"/>
                </a:solidFill>
              </a:rPr>
              <a:t>To ask if there is some mistake.</a:t>
            </a:r>
          </a:p>
          <a:p>
            <a:pPr marL="34290" indent="0" algn="ctr">
              <a:buNone/>
            </a:pPr>
            <a:r>
              <a:rPr lang="en-US" dirty="0">
                <a:solidFill>
                  <a:schemeClr val="tx1"/>
                </a:solidFill>
              </a:rPr>
              <a:t>The only other sound's the sweep</a:t>
            </a:r>
          </a:p>
          <a:p>
            <a:pPr marL="34290" indent="0" algn="ctr">
              <a:buNone/>
            </a:pPr>
            <a:r>
              <a:rPr lang="en-US" dirty="0">
                <a:solidFill>
                  <a:schemeClr val="tx1"/>
                </a:solidFill>
              </a:rPr>
              <a:t>Of easy wind and downy flake.</a:t>
            </a:r>
          </a:p>
          <a:p>
            <a:pPr marL="34290" indent="0" algn="ctr">
              <a:buNone/>
            </a:pPr>
            <a:r>
              <a:rPr lang="en-US" dirty="0">
                <a:solidFill>
                  <a:schemeClr val="tx1"/>
                </a:solidFill>
              </a:rPr>
              <a:t>The woods are lovely, dark and deep,</a:t>
            </a:r>
          </a:p>
          <a:p>
            <a:pPr marL="34290" indent="0" algn="ctr">
              <a:buNone/>
            </a:pPr>
            <a:r>
              <a:rPr lang="en-US" dirty="0">
                <a:solidFill>
                  <a:schemeClr val="tx1"/>
                </a:solidFill>
              </a:rPr>
              <a:t>But I have promises to keep,</a:t>
            </a:r>
          </a:p>
          <a:p>
            <a:pPr marL="34290" indent="0" algn="ctr">
              <a:buNone/>
            </a:pPr>
            <a:r>
              <a:rPr lang="en-US" dirty="0">
                <a:solidFill>
                  <a:schemeClr val="tx1"/>
                </a:solidFill>
              </a:rPr>
              <a:t>And miles to go before I sleep,</a:t>
            </a:r>
          </a:p>
          <a:p>
            <a:pPr marL="34290" indent="0" algn="ctr">
              <a:buNone/>
            </a:pPr>
            <a:r>
              <a:rPr lang="en-US" dirty="0">
                <a:solidFill>
                  <a:schemeClr val="tx1"/>
                </a:solidFill>
              </a:rPr>
              <a:t>And miles to go before I sleep</a:t>
            </a:r>
            <a:r>
              <a:rPr lang="en-US" dirty="0" smtClean="0">
                <a:solidFill>
                  <a:schemeClr val="tx1"/>
                </a:solidFill>
              </a:rPr>
              <a:t>. </a:t>
            </a:r>
          </a:p>
          <a:p>
            <a:pPr marL="34290" indent="0" algn="ctr">
              <a:buNone/>
            </a:pPr>
            <a:r>
              <a:rPr lang="en-US" dirty="0" smtClean="0">
                <a:solidFill>
                  <a:schemeClr val="tx1"/>
                </a:solidFill>
              </a:rPr>
              <a:t>(Robert Frost)</a:t>
            </a:r>
            <a:endParaRPr lang="es-MX" dirty="0">
              <a:solidFill>
                <a:schemeClr val="tx1"/>
              </a:solidFill>
            </a:endParaRPr>
          </a:p>
        </p:txBody>
      </p:sp>
    </p:spTree>
    <p:extLst>
      <p:ext uri="{BB962C8B-B14F-4D97-AF65-F5344CB8AC3E}">
        <p14:creationId xmlns:p14="http://schemas.microsoft.com/office/powerpoint/2010/main" val="4013776741"/>
      </p:ext>
    </p:extLst>
  </p:cSld>
  <p:clrMapOvr>
    <a:masterClrMapping/>
  </p:clrMapOvr>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1"/>
          <p:cNvSpPr txBox="1">
            <a:spLocks noGrp="1"/>
          </p:cNvSpPr>
          <p:nvPr>
            <p:ph type="title"/>
          </p:nvPr>
        </p:nvSpPr>
        <p:spPr>
          <a:xfrm>
            <a:off x="267067" y="244158"/>
            <a:ext cx="7345362" cy="721114"/>
          </a:xfrm>
          <a:prstGeom prst="rect">
            <a:avLst/>
          </a:prstGeom>
        </p:spPr>
        <p:txBody>
          <a:bodyPr vert="horz" lIns="91440" tIns="45720" rIns="91440" bIns="45720" rtlCol="0" anchor="b" anchorCtr="0">
            <a:noAutofit/>
          </a:bodyPr>
          <a:lstStyle>
            <a:lvl1pPr algn="l" defTabSz="914400" rtl="0" eaLnBrk="1" latinLnBrk="0" hangingPunct="1">
              <a:spcBef>
                <a:spcPts val="400"/>
              </a:spcBef>
              <a:buNone/>
              <a:defRPr sz="3600" b="0" kern="1200" cap="none" spc="0" baseline="0">
                <a:solidFill>
                  <a:schemeClr val="tx2"/>
                </a:solidFill>
                <a:latin typeface="+mj-lt"/>
                <a:ea typeface="+mj-ea"/>
                <a:cs typeface="Tunga" pitchFamily="2"/>
              </a:defRPr>
            </a:lvl1pPr>
          </a:lstStyle>
          <a:p>
            <a:r>
              <a:rPr lang="es-ES" i="1" dirty="0" err="1" smtClean="0"/>
              <a:t>The</a:t>
            </a:r>
            <a:r>
              <a:rPr lang="es-ES" i="1" dirty="0" smtClean="0"/>
              <a:t> </a:t>
            </a:r>
            <a:r>
              <a:rPr lang="es-ES" i="1" dirty="0" err="1" smtClean="0"/>
              <a:t>Raven</a:t>
            </a:r>
            <a:r>
              <a:rPr lang="es-ES" i="1" dirty="0" smtClean="0"/>
              <a:t> </a:t>
            </a:r>
            <a:r>
              <a:rPr lang="es-ES" dirty="0" smtClean="0"/>
              <a:t>: El cuervo</a:t>
            </a:r>
            <a:endParaRPr lang="es-ES" dirty="0"/>
          </a:p>
        </p:txBody>
      </p:sp>
      <p:sp>
        <p:nvSpPr>
          <p:cNvPr id="3" name="Marcador de contenido 2"/>
          <p:cNvSpPr>
            <a:spLocks noGrp="1"/>
          </p:cNvSpPr>
          <p:nvPr>
            <p:ph idx="1"/>
          </p:nvPr>
        </p:nvSpPr>
        <p:spPr>
          <a:xfrm>
            <a:off x="274320" y="1157768"/>
            <a:ext cx="6467581" cy="731287"/>
          </a:xfrm>
          <a:prstGeom prst="rect">
            <a:avLst/>
          </a:prstGeom>
        </p:spPr>
        <p:txBody>
          <a:bodyPr/>
          <a:lstStyle/>
          <a:p>
            <a:r>
              <a:rPr lang="es-ES" dirty="0" smtClean="0"/>
              <a:t>Disposición de estrofas y efectos sonoros: mayores dificultades de traducción.</a:t>
            </a:r>
            <a:endParaRPr lang="es-ES" dirty="0"/>
          </a:p>
        </p:txBody>
      </p:sp>
      <p:pic>
        <p:nvPicPr>
          <p:cNvPr id="4" name="Imagen 3" descr="logo.jpg"/>
          <p:cNvPicPr>
            <a:picLocks noChangeAspect="1"/>
          </p:cNvPicPr>
          <p:nvPr/>
        </p:nvPicPr>
        <p:blipFill>
          <a:blip r:embed="rId3" cstate="email">
            <a:clrChange>
              <a:clrFrom>
                <a:srgbClr val="D8D5DD"/>
              </a:clrFrom>
              <a:clrTo>
                <a:srgbClr val="D8D5DD">
                  <a:alpha val="0"/>
                </a:srgbClr>
              </a:clrTo>
            </a:clrChange>
            <a:extLst>
              <a:ext uri="{28A0092B-C50C-407E-A947-70E740481C1C}">
                <a14:useLocalDpi xmlns:a14="http://schemas.microsoft.com/office/drawing/2010/main"/>
              </a:ext>
            </a:extLst>
          </a:blip>
          <a:stretch>
            <a:fillRect/>
          </a:stretch>
        </p:blipFill>
        <p:spPr>
          <a:xfrm>
            <a:off x="6664616" y="0"/>
            <a:ext cx="2479384" cy="1889055"/>
          </a:xfrm>
          <a:prstGeom prst="rect">
            <a:avLst/>
          </a:prstGeom>
        </p:spPr>
      </p:pic>
      <p:sp>
        <p:nvSpPr>
          <p:cNvPr id="6" name="Rectángulo 5"/>
          <p:cNvSpPr/>
          <p:nvPr/>
        </p:nvSpPr>
        <p:spPr>
          <a:xfrm>
            <a:off x="288827" y="1889055"/>
            <a:ext cx="8000073" cy="1938992"/>
          </a:xfrm>
          <a:prstGeom prst="rect">
            <a:avLst/>
          </a:prstGeom>
        </p:spPr>
        <p:txBody>
          <a:bodyPr wrap="square">
            <a:spAutoFit/>
          </a:bodyPr>
          <a:lstStyle/>
          <a:p>
            <a:r>
              <a:rPr lang="en-US" sz="2000" dirty="0"/>
              <a:t>Once upon a midnight </a:t>
            </a:r>
            <a:r>
              <a:rPr lang="en-US" sz="2000" b="1" dirty="0"/>
              <a:t>dreary, </a:t>
            </a:r>
            <a:r>
              <a:rPr lang="en-US" sz="2000" dirty="0"/>
              <a:t>while I pondered, </a:t>
            </a:r>
            <a:r>
              <a:rPr lang="en-US" sz="2000" dirty="0">
                <a:solidFill>
                  <a:srgbClr val="FF0000"/>
                </a:solidFill>
              </a:rPr>
              <a:t>w</a:t>
            </a:r>
            <a:r>
              <a:rPr lang="en-US" sz="2000" dirty="0"/>
              <a:t>eak and </a:t>
            </a:r>
            <a:r>
              <a:rPr lang="en-US" sz="2000" b="1" dirty="0">
                <a:solidFill>
                  <a:srgbClr val="FF0000"/>
                </a:solidFill>
              </a:rPr>
              <a:t>w</a:t>
            </a:r>
            <a:r>
              <a:rPr lang="en-US" sz="2000" b="1" dirty="0"/>
              <a:t>eary</a:t>
            </a:r>
            <a:r>
              <a:rPr lang="en-US" sz="2000" dirty="0" smtClean="0"/>
              <a:t>,	A</a:t>
            </a:r>
            <a:r>
              <a:rPr lang="en-US" sz="2000" dirty="0"/>
              <a:t/>
            </a:r>
            <a:br>
              <a:rPr lang="en-US" sz="2000" dirty="0"/>
            </a:br>
            <a:r>
              <a:rPr lang="en-US" sz="2000" dirty="0"/>
              <a:t>Over many a </a:t>
            </a:r>
            <a:r>
              <a:rPr lang="en-US" sz="2000" dirty="0">
                <a:solidFill>
                  <a:srgbClr val="FF0000"/>
                </a:solidFill>
              </a:rPr>
              <a:t>q</a:t>
            </a:r>
            <a:r>
              <a:rPr lang="en-US" sz="2000" dirty="0"/>
              <a:t>uaint and </a:t>
            </a:r>
            <a:r>
              <a:rPr lang="en-US" sz="2000" dirty="0">
                <a:solidFill>
                  <a:srgbClr val="FF0000"/>
                </a:solidFill>
              </a:rPr>
              <a:t>c</a:t>
            </a:r>
            <a:r>
              <a:rPr lang="en-US" sz="2000" dirty="0"/>
              <a:t>urious volume of forgotten lore</a:t>
            </a:r>
            <a:r>
              <a:rPr lang="en-US" sz="2000" dirty="0" smtClean="0"/>
              <a:t>—		B</a:t>
            </a:r>
            <a:r>
              <a:rPr lang="en-US" sz="2000" dirty="0"/>
              <a:t/>
            </a:r>
            <a:br>
              <a:rPr lang="en-US" sz="2000" dirty="0"/>
            </a:br>
            <a:r>
              <a:rPr lang="en-US" sz="2000" dirty="0"/>
              <a:t>While I </a:t>
            </a:r>
            <a:r>
              <a:rPr lang="en-US" sz="2000" dirty="0">
                <a:solidFill>
                  <a:srgbClr val="FF0000"/>
                </a:solidFill>
              </a:rPr>
              <a:t>n</a:t>
            </a:r>
            <a:r>
              <a:rPr lang="en-US" sz="2000" dirty="0"/>
              <a:t>odded, </a:t>
            </a:r>
            <a:r>
              <a:rPr lang="en-US" sz="2000" b="1" dirty="0">
                <a:solidFill>
                  <a:srgbClr val="FF0000"/>
                </a:solidFill>
              </a:rPr>
              <a:t>n</a:t>
            </a:r>
            <a:r>
              <a:rPr lang="en-US" sz="2000" b="1" dirty="0"/>
              <a:t>early</a:t>
            </a:r>
            <a:r>
              <a:rPr lang="en-US" sz="2000" dirty="0"/>
              <a:t> </a:t>
            </a:r>
            <a:r>
              <a:rPr lang="en-US" sz="2000" b="1" dirty="0">
                <a:solidFill>
                  <a:srgbClr val="FF0000"/>
                </a:solidFill>
              </a:rPr>
              <a:t>n</a:t>
            </a:r>
            <a:r>
              <a:rPr lang="en-US" sz="2000" b="1" dirty="0"/>
              <a:t>apping</a:t>
            </a:r>
            <a:r>
              <a:rPr lang="en-US" sz="2000" dirty="0"/>
              <a:t>, </a:t>
            </a:r>
            <a:r>
              <a:rPr lang="en-US" sz="2000" b="1" dirty="0"/>
              <a:t>suddenly </a:t>
            </a:r>
            <a:r>
              <a:rPr lang="en-US" sz="2000" dirty="0"/>
              <a:t>there came a </a:t>
            </a:r>
            <a:r>
              <a:rPr lang="en-US" sz="2000" b="1" dirty="0"/>
              <a:t>tapping</a:t>
            </a:r>
            <a:r>
              <a:rPr lang="en-US" sz="2000" dirty="0" smtClean="0"/>
              <a:t>,	C</a:t>
            </a:r>
            <a:r>
              <a:rPr lang="en-US" sz="2000" dirty="0"/>
              <a:t/>
            </a:r>
            <a:br>
              <a:rPr lang="en-US" sz="2000" dirty="0"/>
            </a:br>
            <a:r>
              <a:rPr lang="en-US" sz="2000" dirty="0"/>
              <a:t>As of some one gently rapping, rapping at my chamber door</a:t>
            </a:r>
            <a:r>
              <a:rPr lang="en-US" sz="2000" dirty="0" smtClean="0"/>
              <a:t>.		B</a:t>
            </a:r>
            <a:r>
              <a:rPr lang="en-US" sz="2000" dirty="0"/>
              <a:t/>
            </a:r>
            <a:br>
              <a:rPr lang="en-US" sz="2000" dirty="0"/>
            </a:br>
            <a:r>
              <a:rPr lang="en-US" sz="2000" dirty="0"/>
              <a:t>"</a:t>
            </a:r>
            <a:r>
              <a:rPr lang="en-US" sz="2000" dirty="0" err="1"/>
              <a:t>'</a:t>
            </a:r>
            <a:r>
              <a:rPr lang="en-US" sz="2000" dirty="0" err="1">
                <a:solidFill>
                  <a:srgbClr val="FF0000"/>
                </a:solidFill>
              </a:rPr>
              <a:t>T</a:t>
            </a:r>
            <a:r>
              <a:rPr lang="en-US" sz="2000" dirty="0" err="1"/>
              <a:t>is</a:t>
            </a:r>
            <a:r>
              <a:rPr lang="en-US" sz="2000" dirty="0"/>
              <a:t> some </a:t>
            </a:r>
            <a:r>
              <a:rPr lang="en-US" sz="2000" dirty="0" smtClean="0"/>
              <a:t>visi</a:t>
            </a:r>
            <a:r>
              <a:rPr lang="en-US" sz="2000" dirty="0" smtClean="0">
                <a:solidFill>
                  <a:srgbClr val="FF0000"/>
                </a:solidFill>
              </a:rPr>
              <a:t>t</a:t>
            </a:r>
            <a:r>
              <a:rPr lang="en-US" sz="2000" dirty="0"/>
              <a:t>o</a:t>
            </a:r>
            <a:r>
              <a:rPr lang="en-US" sz="2000" dirty="0" smtClean="0"/>
              <a:t>r</a:t>
            </a:r>
            <a:r>
              <a:rPr lang="en-US" sz="2000" dirty="0"/>
              <a:t>," I mu</a:t>
            </a:r>
            <a:r>
              <a:rPr lang="en-US" sz="2000" dirty="0">
                <a:solidFill>
                  <a:srgbClr val="FF0000"/>
                </a:solidFill>
              </a:rPr>
              <a:t>tt</a:t>
            </a:r>
            <a:r>
              <a:rPr lang="en-US" sz="2000" dirty="0"/>
              <a:t>ered, "</a:t>
            </a:r>
            <a:r>
              <a:rPr lang="en-US" sz="2000" dirty="0">
                <a:solidFill>
                  <a:srgbClr val="FF0000"/>
                </a:solidFill>
              </a:rPr>
              <a:t>t</a:t>
            </a:r>
            <a:r>
              <a:rPr lang="en-US" sz="2000" dirty="0"/>
              <a:t>apping at my chamber door</a:t>
            </a:r>
            <a:r>
              <a:rPr lang="en-US" sz="2000" dirty="0" smtClean="0"/>
              <a:t>—	B</a:t>
            </a:r>
            <a:r>
              <a:rPr lang="en-US" sz="2000" dirty="0"/>
              <a:t/>
            </a:r>
            <a:br>
              <a:rPr lang="en-US" sz="2000" dirty="0"/>
            </a:br>
            <a:r>
              <a:rPr lang="en-US" sz="2000" dirty="0"/>
              <a:t>                                                 Only this, and nothing more." </a:t>
            </a:r>
            <a:r>
              <a:rPr lang="en-US" sz="2000" dirty="0" smtClean="0"/>
              <a:t>		   	B</a:t>
            </a:r>
            <a:endParaRPr lang="es-ES_tradnl" sz="2000" dirty="0"/>
          </a:p>
        </p:txBody>
      </p:sp>
      <p:sp>
        <p:nvSpPr>
          <p:cNvPr id="7" name="Rectángulo 6"/>
          <p:cNvSpPr/>
          <p:nvPr/>
        </p:nvSpPr>
        <p:spPr>
          <a:xfrm>
            <a:off x="2250830" y="4225890"/>
            <a:ext cx="6864546" cy="2554545"/>
          </a:xfrm>
          <a:prstGeom prst="rect">
            <a:avLst/>
          </a:prstGeom>
        </p:spPr>
        <p:txBody>
          <a:bodyPr wrap="square">
            <a:spAutoFit/>
          </a:bodyPr>
          <a:lstStyle/>
          <a:p>
            <a:r>
              <a:rPr lang="es-ES" sz="2000" dirty="0"/>
              <a:t>Una fosca media noche, cuando en tristes reflexiones</a:t>
            </a:r>
            <a:r>
              <a:rPr lang="es-ES" sz="2000" dirty="0" smtClean="0"/>
              <a:t>,	   A</a:t>
            </a:r>
            <a:endParaRPr lang="es-ES" sz="2000" dirty="0"/>
          </a:p>
          <a:p>
            <a:r>
              <a:rPr lang="es-ES" sz="2000" dirty="0" smtClean="0"/>
              <a:t>sobre </a:t>
            </a:r>
            <a:r>
              <a:rPr lang="es-ES" sz="2000" dirty="0"/>
              <a:t>más de un raro inf</a:t>
            </a:r>
            <a:r>
              <a:rPr lang="es-ES" sz="2000" dirty="0">
                <a:solidFill>
                  <a:srgbClr val="FF0000"/>
                </a:solidFill>
              </a:rPr>
              <a:t>ol</a:t>
            </a:r>
            <a:r>
              <a:rPr lang="es-ES" sz="2000" dirty="0"/>
              <a:t>io de </a:t>
            </a:r>
            <a:r>
              <a:rPr lang="es-ES" sz="2000" dirty="0">
                <a:solidFill>
                  <a:srgbClr val="FF0000"/>
                </a:solidFill>
              </a:rPr>
              <a:t>ol</a:t>
            </a:r>
            <a:r>
              <a:rPr lang="es-ES" sz="2000" dirty="0"/>
              <a:t>vidados </a:t>
            </a:r>
            <a:r>
              <a:rPr lang="es-ES" sz="2000" dirty="0" smtClean="0"/>
              <a:t>cronicones		   A</a:t>
            </a:r>
            <a:r>
              <a:rPr lang="es-ES" sz="2000" dirty="0"/>
              <a:t/>
            </a:r>
            <a:br>
              <a:rPr lang="es-ES" sz="2000" dirty="0"/>
            </a:br>
            <a:r>
              <a:rPr lang="es-ES" sz="2000" dirty="0"/>
              <a:t>inclinaba soñoliento la cabeza, de </a:t>
            </a:r>
            <a:r>
              <a:rPr lang="es-ES" sz="2000" dirty="0" smtClean="0"/>
              <a:t>repente				   B</a:t>
            </a:r>
            <a:r>
              <a:rPr lang="es-ES" sz="2000" dirty="0"/>
              <a:t/>
            </a:r>
            <a:br>
              <a:rPr lang="es-ES" sz="2000" dirty="0"/>
            </a:br>
            <a:r>
              <a:rPr lang="es-ES" sz="2000" dirty="0"/>
              <a:t>a mi puerta oí llamar</a:t>
            </a:r>
            <a:r>
              <a:rPr lang="es-ES" sz="2000" dirty="0" smtClean="0"/>
              <a:t>:									   C</a:t>
            </a:r>
            <a:r>
              <a:rPr lang="es-ES" sz="2000" dirty="0"/>
              <a:t/>
            </a:r>
            <a:br>
              <a:rPr lang="es-ES" sz="2000" dirty="0"/>
            </a:br>
            <a:r>
              <a:rPr lang="es-ES" sz="2000" dirty="0"/>
              <a:t>como </a:t>
            </a:r>
            <a:r>
              <a:rPr lang="es-ES" sz="2000" dirty="0">
                <a:solidFill>
                  <a:srgbClr val="FF0000"/>
                </a:solidFill>
              </a:rPr>
              <a:t>s</a:t>
            </a:r>
            <a:r>
              <a:rPr lang="es-ES" sz="2000" dirty="0"/>
              <a:t>i alguien, </a:t>
            </a:r>
            <a:r>
              <a:rPr lang="es-ES" sz="2000" dirty="0">
                <a:solidFill>
                  <a:srgbClr val="FF0000"/>
                </a:solidFill>
              </a:rPr>
              <a:t>s</a:t>
            </a:r>
            <a:r>
              <a:rPr lang="es-ES" sz="2000" dirty="0"/>
              <a:t>uavemente, </a:t>
            </a:r>
            <a:r>
              <a:rPr lang="es-ES" sz="2000" dirty="0">
                <a:solidFill>
                  <a:srgbClr val="FF0000"/>
                </a:solidFill>
              </a:rPr>
              <a:t>s</a:t>
            </a:r>
            <a:r>
              <a:rPr lang="es-ES" sz="2000" dirty="0"/>
              <a:t>e pusie</a:t>
            </a:r>
            <a:r>
              <a:rPr lang="es-ES" sz="2000" dirty="0">
                <a:solidFill>
                  <a:srgbClr val="FF0000"/>
                </a:solidFill>
              </a:rPr>
              <a:t>s</a:t>
            </a:r>
            <a:r>
              <a:rPr lang="es-ES" sz="2000" dirty="0"/>
              <a:t>e con </a:t>
            </a:r>
            <a:r>
              <a:rPr lang="es-ES" sz="2000" dirty="0" smtClean="0"/>
              <a:t>incierta		   D</a:t>
            </a:r>
            <a:r>
              <a:rPr lang="es-ES" sz="2000" dirty="0"/>
              <a:t/>
            </a:r>
            <a:br>
              <a:rPr lang="es-ES" sz="2000" dirty="0"/>
            </a:br>
            <a:r>
              <a:rPr lang="es-ES" sz="2000" dirty="0"/>
              <a:t>mano </a:t>
            </a:r>
            <a:r>
              <a:rPr lang="es-ES" sz="2000" dirty="0">
                <a:solidFill>
                  <a:srgbClr val="FF0000"/>
                </a:solidFill>
              </a:rPr>
              <a:t>t</a:t>
            </a:r>
            <a:r>
              <a:rPr lang="es-ES" sz="2000" dirty="0"/>
              <a:t>ímida a </a:t>
            </a:r>
            <a:r>
              <a:rPr lang="es-ES" sz="2000" dirty="0">
                <a:solidFill>
                  <a:srgbClr val="FF6600"/>
                </a:solidFill>
              </a:rPr>
              <a:t>t</a:t>
            </a:r>
            <a:r>
              <a:rPr lang="es-ES" sz="2000" dirty="0"/>
              <a:t>ocar</a:t>
            </a:r>
            <a:r>
              <a:rPr lang="es-ES" sz="2000" dirty="0" smtClean="0"/>
              <a:t>:									   C	</a:t>
            </a:r>
            <a:r>
              <a:rPr lang="es-ES" sz="2000" dirty="0"/>
              <a:t/>
            </a:r>
            <a:br>
              <a:rPr lang="es-ES" sz="2000" dirty="0"/>
            </a:br>
            <a:r>
              <a:rPr lang="es-ES" sz="2000" dirty="0"/>
              <a:t>"¡Es </a:t>
            </a:r>
            <a:r>
              <a:rPr lang="es-ES" sz="2000" dirty="0" smtClean="0"/>
              <a:t>—me dije— </a:t>
            </a:r>
            <a:r>
              <a:rPr lang="es-ES" sz="2000" dirty="0"/>
              <a:t>una visi</a:t>
            </a:r>
            <a:r>
              <a:rPr lang="es-ES" sz="2000" dirty="0">
                <a:solidFill>
                  <a:srgbClr val="FF6600"/>
                </a:solidFill>
              </a:rPr>
              <a:t>ta</a:t>
            </a:r>
            <a:r>
              <a:rPr lang="es-ES" sz="2000" dirty="0"/>
              <a:t> que llamando es</a:t>
            </a:r>
            <a:r>
              <a:rPr lang="es-ES" sz="2000" dirty="0">
                <a:solidFill>
                  <a:srgbClr val="FF6600"/>
                </a:solidFill>
              </a:rPr>
              <a:t>tá</a:t>
            </a:r>
            <a:r>
              <a:rPr lang="es-ES" sz="2000" dirty="0"/>
              <a:t> a mi </a:t>
            </a:r>
            <a:r>
              <a:rPr lang="es-ES" sz="2000" dirty="0" smtClean="0"/>
              <a:t>puer</a:t>
            </a:r>
            <a:r>
              <a:rPr lang="es-ES" sz="2000" dirty="0" smtClean="0">
                <a:solidFill>
                  <a:srgbClr val="FF6600"/>
                </a:solidFill>
              </a:rPr>
              <a:t>ta</a:t>
            </a:r>
            <a:r>
              <a:rPr lang="es-ES" sz="2000" dirty="0" smtClean="0"/>
              <a:t>:   D</a:t>
            </a:r>
            <a:r>
              <a:rPr lang="es-ES" sz="2000" dirty="0"/>
              <a:t/>
            </a:r>
            <a:br>
              <a:rPr lang="es-ES" sz="2000" dirty="0"/>
            </a:br>
            <a:r>
              <a:rPr lang="es-ES" sz="2000" dirty="0"/>
              <a:t>eso es todo y nada más!".</a:t>
            </a:r>
            <a:r>
              <a:rPr lang="es-ES_tradnl" sz="2000" dirty="0"/>
              <a:t> </a:t>
            </a:r>
            <a:r>
              <a:rPr lang="es-ES_tradnl" sz="2000" dirty="0" smtClean="0"/>
              <a:t>								   E	</a:t>
            </a:r>
            <a:endParaRPr lang="es-ES" sz="2000" dirty="0"/>
          </a:p>
        </p:txBody>
      </p:sp>
    </p:spTree>
    <p:extLst>
      <p:ext uri="{BB962C8B-B14F-4D97-AF65-F5344CB8AC3E}">
        <p14:creationId xmlns:p14="http://schemas.microsoft.com/office/powerpoint/2010/main" val="3645949180"/>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dissolve">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dissolve">
                                      <p:cBhvr>
                                        <p:cTn id="12"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857251" y="1600204"/>
            <a:ext cx="7404653" cy="4038600"/>
          </a:xfrm>
        </p:spPr>
        <p:txBody>
          <a:bodyPr>
            <a:normAutofit/>
          </a:bodyPr>
          <a:lstStyle/>
          <a:p>
            <a:r>
              <a:rPr lang="es-MX" sz="2400" dirty="0" smtClean="0">
                <a:solidFill>
                  <a:schemeClr val="tx1"/>
                </a:solidFill>
              </a:rPr>
              <a:t>Grandes dificultades para traducir la rima.</a:t>
            </a:r>
          </a:p>
          <a:p>
            <a:pPr marL="34290" indent="0">
              <a:buNone/>
            </a:pPr>
            <a:endParaRPr lang="es-MX" sz="2400" dirty="0" smtClean="0">
              <a:solidFill>
                <a:schemeClr val="tx1"/>
              </a:solidFill>
            </a:endParaRPr>
          </a:p>
          <a:p>
            <a:r>
              <a:rPr lang="es-MX" sz="2400" dirty="0" smtClean="0">
                <a:solidFill>
                  <a:schemeClr val="tx1"/>
                </a:solidFill>
              </a:rPr>
              <a:t>Particularidades de cada lengua.</a:t>
            </a:r>
          </a:p>
          <a:p>
            <a:pPr marL="34290" indent="0">
              <a:buNone/>
            </a:pPr>
            <a:endParaRPr lang="es-MX" sz="2400" dirty="0" smtClean="0">
              <a:solidFill>
                <a:schemeClr val="tx1"/>
              </a:solidFill>
            </a:endParaRPr>
          </a:p>
          <a:p>
            <a:r>
              <a:rPr lang="es-MX" sz="2400" dirty="0" smtClean="0">
                <a:solidFill>
                  <a:schemeClr val="tx1"/>
                </a:solidFill>
              </a:rPr>
              <a:t>Imposibilidad para traducir rima con el mismo patrón, versos libres.</a:t>
            </a:r>
            <a:endParaRPr lang="es-MX" sz="2400" dirty="0">
              <a:solidFill>
                <a:schemeClr val="tx1"/>
              </a:solidFill>
            </a:endParaRPr>
          </a:p>
        </p:txBody>
      </p:sp>
      <p:pic>
        <p:nvPicPr>
          <p:cNvPr id="4" name="Picture 2" descr="Resultado de imagen para signo de admiracion gif animado"/>
          <p:cNvPicPr>
            <a:picLocks noChangeAspect="1" noChangeArrowheads="1" noCrop="1"/>
          </p:cNvPicPr>
          <p:nvPr/>
        </p:nvPicPr>
        <p:blipFill>
          <a:blip r:embed="rId3">
            <a:extLst>
              <a:ext uri="{28A0092B-C50C-407E-A947-70E740481C1C}">
                <a14:useLocalDpi xmlns:a14="http://schemas.microsoft.com/office/drawing/2010/main"/>
              </a:ext>
            </a:extLst>
          </a:blip>
          <a:srcRect/>
          <a:stretch>
            <a:fillRect/>
          </a:stretch>
        </p:blipFill>
        <p:spPr bwMode="auto">
          <a:xfrm rot="1192455">
            <a:off x="7558209" y="4197643"/>
            <a:ext cx="952500" cy="21431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3055356"/>
      </p:ext>
    </p:extLst>
  </p:cSld>
  <p:clrMapOvr>
    <a:masterClrMapping/>
  </p:clrMapOvr>
  <p:timing>
    <p:tnLst>
      <p:par>
        <p:cTn xmlns:p14="http://schemas.microsoft.com/office/powerpoint/2010/mai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791308" y="2057400"/>
            <a:ext cx="7470596" cy="4038600"/>
          </a:xfrm>
        </p:spPr>
        <p:txBody>
          <a:bodyPr>
            <a:normAutofit/>
          </a:bodyPr>
          <a:lstStyle/>
          <a:p>
            <a:pPr marL="34290" indent="0" algn="ctr">
              <a:lnSpc>
                <a:spcPct val="150000"/>
              </a:lnSpc>
              <a:buNone/>
            </a:pPr>
            <a:r>
              <a:rPr lang="es-ES_tradnl" sz="2400" dirty="0" smtClean="0">
                <a:solidFill>
                  <a:schemeClr val="tx1"/>
                </a:solidFill>
              </a:rPr>
              <a:t>El </a:t>
            </a:r>
            <a:r>
              <a:rPr lang="es-ES_tradnl" sz="2400" dirty="0">
                <a:solidFill>
                  <a:schemeClr val="tx1"/>
                </a:solidFill>
              </a:rPr>
              <a:t>plano gráfico hace referencia a la necesidad de tomar en cuenta el uso de </a:t>
            </a:r>
            <a:r>
              <a:rPr lang="es-ES_tradnl" sz="2400" dirty="0" smtClean="0">
                <a:solidFill>
                  <a:schemeClr val="tx1"/>
                </a:solidFill>
              </a:rPr>
              <a:t>imágenes </a:t>
            </a:r>
            <a:r>
              <a:rPr lang="es-ES_tradnl" sz="2400" dirty="0">
                <a:solidFill>
                  <a:schemeClr val="tx1"/>
                </a:solidFill>
              </a:rPr>
              <a:t>y la distribución </a:t>
            </a:r>
            <a:r>
              <a:rPr lang="es-ES_tradnl" sz="2400" dirty="0" smtClean="0">
                <a:solidFill>
                  <a:schemeClr val="tx1"/>
                </a:solidFill>
              </a:rPr>
              <a:t>                     en </a:t>
            </a:r>
            <a:r>
              <a:rPr lang="es-ES_tradnl" sz="2400" dirty="0">
                <a:solidFill>
                  <a:schemeClr val="tx1"/>
                </a:solidFill>
              </a:rPr>
              <a:t>el </a:t>
            </a:r>
            <a:r>
              <a:rPr lang="es-ES_tradnl" sz="2400" dirty="0" smtClean="0">
                <a:solidFill>
                  <a:schemeClr val="tx1"/>
                </a:solidFill>
              </a:rPr>
              <a:t>espacio, particularmente en los textos </a:t>
            </a:r>
            <a:r>
              <a:rPr lang="es-ES_tradnl" sz="2400" dirty="0">
                <a:solidFill>
                  <a:schemeClr val="tx1"/>
                </a:solidFill>
              </a:rPr>
              <a:t>que hacen uso de estos </a:t>
            </a:r>
            <a:r>
              <a:rPr lang="es-ES_tradnl" sz="2400" dirty="0" smtClean="0">
                <a:solidFill>
                  <a:schemeClr val="tx1"/>
                </a:solidFill>
              </a:rPr>
              <a:t>recursos para </a:t>
            </a:r>
            <a:r>
              <a:rPr lang="es-ES_tradnl" sz="2400" dirty="0">
                <a:solidFill>
                  <a:schemeClr val="tx1"/>
                </a:solidFill>
              </a:rPr>
              <a:t>transmitir y dar vida a su </a:t>
            </a:r>
            <a:r>
              <a:rPr lang="es-ES_tradnl" sz="2400" dirty="0" smtClean="0">
                <a:solidFill>
                  <a:schemeClr val="tx1"/>
                </a:solidFill>
              </a:rPr>
              <a:t>mensaje (</a:t>
            </a:r>
            <a:r>
              <a:rPr lang="es-ES_tradnl" sz="2400" dirty="0" err="1" smtClean="0">
                <a:solidFill>
                  <a:schemeClr val="tx1"/>
                </a:solidFill>
              </a:rPr>
              <a:t>Hervey</a:t>
            </a:r>
            <a:r>
              <a:rPr lang="en-US" sz="2400" dirty="0" smtClean="0">
                <a:solidFill>
                  <a:schemeClr val="tx1"/>
                </a:solidFill>
              </a:rPr>
              <a:t>, </a:t>
            </a:r>
            <a:r>
              <a:rPr lang="en-US" sz="2400" dirty="0">
                <a:solidFill>
                  <a:schemeClr val="tx1"/>
                </a:solidFill>
              </a:rPr>
              <a:t>p. </a:t>
            </a:r>
            <a:r>
              <a:rPr lang="en-US" sz="2400" dirty="0" smtClean="0">
                <a:solidFill>
                  <a:schemeClr val="tx1"/>
                </a:solidFill>
              </a:rPr>
              <a:t>50).</a:t>
            </a:r>
            <a:endParaRPr lang="es-ES_tradnl" sz="2400" dirty="0">
              <a:solidFill>
                <a:schemeClr val="tx1"/>
              </a:solidFill>
            </a:endParaRPr>
          </a:p>
        </p:txBody>
      </p:sp>
      <p:sp>
        <p:nvSpPr>
          <p:cNvPr id="5" name="Título 1"/>
          <p:cNvSpPr txBox="1">
            <a:spLocks/>
          </p:cNvSpPr>
          <p:nvPr/>
        </p:nvSpPr>
        <p:spPr>
          <a:xfrm>
            <a:off x="575893" y="398580"/>
            <a:ext cx="4314088" cy="1356360"/>
          </a:xfrm>
          <a:prstGeom prst="rect">
            <a:avLst/>
          </a:prstGeom>
        </p:spPr>
        <p:txBody>
          <a:bodyPr vert="horz" lIns="91440" tIns="45720" rIns="91440" bIns="45720" rtlCol="0" anchor="ctr">
            <a:normAutofit/>
          </a:bodyPr>
          <a:lstStyle>
            <a:lvl1pPr algn="l" defTabSz="685800" rtl="0" eaLnBrk="1" latinLnBrk="0" hangingPunct="1">
              <a:lnSpc>
                <a:spcPct val="90000"/>
              </a:lnSpc>
              <a:spcBef>
                <a:spcPct val="0"/>
              </a:spcBef>
              <a:buNone/>
              <a:defRPr sz="4000" kern="1200">
                <a:solidFill>
                  <a:schemeClr val="accent1"/>
                </a:solidFill>
                <a:latin typeface="+mj-lt"/>
                <a:ea typeface="+mj-ea"/>
                <a:cs typeface="+mj-cs"/>
              </a:defRPr>
            </a:lvl1pPr>
          </a:lstStyle>
          <a:p>
            <a:r>
              <a:rPr lang="en-GB" sz="4400" b="1" dirty="0" err="1" smtClean="0">
                <a:solidFill>
                  <a:schemeClr val="accent1">
                    <a:lumMod val="50000"/>
                  </a:schemeClr>
                </a:solidFill>
              </a:rPr>
              <a:t>Nivel</a:t>
            </a:r>
            <a:r>
              <a:rPr lang="en-GB" sz="4400" b="1" dirty="0" smtClean="0">
                <a:solidFill>
                  <a:schemeClr val="accent1">
                    <a:lumMod val="50000"/>
                  </a:schemeClr>
                </a:solidFill>
              </a:rPr>
              <a:t> </a:t>
            </a:r>
            <a:r>
              <a:rPr lang="en-GB" sz="4400" b="1" dirty="0" err="1" smtClean="0">
                <a:solidFill>
                  <a:schemeClr val="accent1">
                    <a:lumMod val="50000"/>
                  </a:schemeClr>
                </a:solidFill>
              </a:rPr>
              <a:t>gráfico</a:t>
            </a:r>
            <a:endParaRPr lang="en-GB" sz="4400" b="1" dirty="0">
              <a:solidFill>
                <a:schemeClr val="accent1">
                  <a:lumMod val="50000"/>
                </a:schemeClr>
              </a:solidFill>
            </a:endParaRPr>
          </a:p>
        </p:txBody>
      </p:sp>
    </p:spTree>
    <p:extLst>
      <p:ext uri="{BB962C8B-B14F-4D97-AF65-F5344CB8AC3E}">
        <p14:creationId xmlns:p14="http://schemas.microsoft.com/office/powerpoint/2010/main" val="506536477"/>
      </p:ext>
    </p:extLst>
  </p:cSld>
  <p:clrMapOvr>
    <a:masterClrMapping/>
  </p:clrMapOvr>
  <p:timing>
    <p:tnLst>
      <p:par>
        <p:cTn xmlns:p14="http://schemas.microsoft.com/office/powerpoint/2010/mai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49015" y="226256"/>
            <a:ext cx="7406640" cy="1356360"/>
          </a:xfrm>
        </p:spPr>
        <p:txBody>
          <a:bodyPr/>
          <a:lstStyle/>
          <a:p>
            <a:r>
              <a:rPr lang="en-GB" i="1" dirty="0" err="1" smtClean="0"/>
              <a:t>Acrósticos</a:t>
            </a:r>
            <a:endParaRPr lang="en-GB" i="1" dirty="0"/>
          </a:p>
        </p:txBody>
      </p:sp>
      <p:sp>
        <p:nvSpPr>
          <p:cNvPr id="3" name="Marcador de contenido 2"/>
          <p:cNvSpPr>
            <a:spLocks noGrp="1"/>
          </p:cNvSpPr>
          <p:nvPr>
            <p:ph idx="1"/>
          </p:nvPr>
        </p:nvSpPr>
        <p:spPr>
          <a:xfrm>
            <a:off x="2337553" y="1441936"/>
            <a:ext cx="5470020" cy="4290646"/>
          </a:xfrm>
        </p:spPr>
        <p:txBody>
          <a:bodyPr>
            <a:noAutofit/>
          </a:bodyPr>
          <a:lstStyle/>
          <a:p>
            <a:pPr marL="34290" indent="0">
              <a:spcAft>
                <a:spcPts val="1200"/>
              </a:spcAft>
              <a:buNone/>
            </a:pPr>
            <a:r>
              <a:rPr lang="en-US" sz="3200" dirty="0">
                <a:solidFill>
                  <a:schemeClr val="tx1"/>
                </a:solidFill>
                <a:ea typeface="Times New Roman" panose="02020603050405020304" pitchFamily="18" charset="0"/>
              </a:rPr>
              <a:t>An Acrostic</a:t>
            </a:r>
            <a:r>
              <a:rPr lang="en-US" sz="1800" dirty="0">
                <a:solidFill>
                  <a:schemeClr val="tx1"/>
                </a:solidFill>
                <a:ea typeface="Times New Roman" panose="02020603050405020304" pitchFamily="18" charset="0"/>
              </a:rPr>
              <a:t/>
            </a:r>
            <a:br>
              <a:rPr lang="en-US" sz="1800" dirty="0">
                <a:solidFill>
                  <a:schemeClr val="tx1"/>
                </a:solidFill>
                <a:ea typeface="Times New Roman" panose="02020603050405020304" pitchFamily="18" charset="0"/>
              </a:rPr>
            </a:br>
            <a:r>
              <a:rPr lang="en-US" sz="1800" dirty="0">
                <a:solidFill>
                  <a:schemeClr val="tx1"/>
                </a:solidFill>
                <a:ea typeface="Times New Roman" panose="02020603050405020304" pitchFamily="18" charset="0"/>
              </a:rPr>
              <a:t>by Edgar Allan Poe</a:t>
            </a:r>
            <a:endParaRPr lang="es-MX" sz="2800" dirty="0">
              <a:solidFill>
                <a:schemeClr val="tx1"/>
              </a:solidFill>
              <a:ea typeface="Times New Roman" panose="02020603050405020304" pitchFamily="18" charset="0"/>
            </a:endParaRPr>
          </a:p>
          <a:p>
            <a:pPr marL="34290" indent="0">
              <a:spcAft>
                <a:spcPts val="0"/>
              </a:spcAft>
              <a:buNone/>
            </a:pPr>
            <a:r>
              <a:rPr lang="en-US" sz="3200" dirty="0">
                <a:ea typeface="Times New Roman" panose="02020603050405020304" pitchFamily="18" charset="0"/>
              </a:rPr>
              <a:t>E</a:t>
            </a:r>
            <a:r>
              <a:rPr lang="en-US" sz="1800" dirty="0">
                <a:solidFill>
                  <a:schemeClr val="tx1"/>
                </a:solidFill>
                <a:ea typeface="Times New Roman" panose="02020603050405020304" pitchFamily="18" charset="0"/>
              </a:rPr>
              <a:t>lizabeth it is in vain you say </a:t>
            </a:r>
            <a:r>
              <a:rPr lang="en-US" sz="1800" dirty="0">
                <a:ea typeface="Times New Roman" panose="02020603050405020304" pitchFamily="18" charset="0"/>
              </a:rPr>
              <a:t/>
            </a:r>
            <a:br>
              <a:rPr lang="en-US" sz="1800" dirty="0">
                <a:ea typeface="Times New Roman" panose="02020603050405020304" pitchFamily="18" charset="0"/>
              </a:rPr>
            </a:br>
            <a:r>
              <a:rPr lang="en-US" sz="1800" dirty="0">
                <a:solidFill>
                  <a:srgbClr val="000000"/>
                </a:solidFill>
                <a:ea typeface="Times New Roman" panose="02020603050405020304" pitchFamily="18" charset="0"/>
              </a:rPr>
              <a:t>"</a:t>
            </a:r>
            <a:r>
              <a:rPr lang="en-US" sz="3200" dirty="0">
                <a:ea typeface="Times New Roman" panose="02020603050405020304" pitchFamily="18" charset="0"/>
              </a:rPr>
              <a:t>L</a:t>
            </a:r>
            <a:r>
              <a:rPr lang="en-US" sz="1800" dirty="0">
                <a:solidFill>
                  <a:srgbClr val="000000"/>
                </a:solidFill>
                <a:ea typeface="Times New Roman" panose="02020603050405020304" pitchFamily="18" charset="0"/>
              </a:rPr>
              <a:t>ove not" — thou </a:t>
            </a:r>
            <a:r>
              <a:rPr lang="en-US" sz="1800" dirty="0" err="1">
                <a:solidFill>
                  <a:srgbClr val="000000"/>
                </a:solidFill>
                <a:ea typeface="Times New Roman" panose="02020603050405020304" pitchFamily="18" charset="0"/>
              </a:rPr>
              <a:t>sayest</a:t>
            </a:r>
            <a:r>
              <a:rPr lang="en-US" sz="1800" dirty="0">
                <a:solidFill>
                  <a:srgbClr val="000000"/>
                </a:solidFill>
                <a:ea typeface="Times New Roman" panose="02020603050405020304" pitchFamily="18" charset="0"/>
              </a:rPr>
              <a:t> it in so sweet a way: </a:t>
            </a:r>
            <a:br>
              <a:rPr lang="en-US" sz="1800" dirty="0">
                <a:solidFill>
                  <a:srgbClr val="000000"/>
                </a:solidFill>
                <a:ea typeface="Times New Roman" panose="02020603050405020304" pitchFamily="18" charset="0"/>
              </a:rPr>
            </a:br>
            <a:r>
              <a:rPr lang="en-US" sz="3200" dirty="0">
                <a:ea typeface="Times New Roman" panose="02020603050405020304" pitchFamily="18" charset="0"/>
              </a:rPr>
              <a:t>I</a:t>
            </a:r>
            <a:r>
              <a:rPr lang="en-US" sz="1800" dirty="0">
                <a:solidFill>
                  <a:srgbClr val="000000"/>
                </a:solidFill>
                <a:ea typeface="Times New Roman" panose="02020603050405020304" pitchFamily="18" charset="0"/>
              </a:rPr>
              <a:t>n vain those words from thee or L. E. L. </a:t>
            </a:r>
            <a:br>
              <a:rPr lang="en-US" sz="1800" dirty="0">
                <a:solidFill>
                  <a:srgbClr val="000000"/>
                </a:solidFill>
                <a:ea typeface="Times New Roman" panose="02020603050405020304" pitchFamily="18" charset="0"/>
              </a:rPr>
            </a:br>
            <a:r>
              <a:rPr lang="en-US" sz="3200" dirty="0" err="1">
                <a:ea typeface="Times New Roman" panose="02020603050405020304" pitchFamily="18" charset="0"/>
              </a:rPr>
              <a:t>Z</a:t>
            </a:r>
            <a:r>
              <a:rPr lang="en-US" sz="1800" dirty="0" err="1">
                <a:solidFill>
                  <a:srgbClr val="000000"/>
                </a:solidFill>
                <a:ea typeface="Times New Roman" panose="02020603050405020304" pitchFamily="18" charset="0"/>
              </a:rPr>
              <a:t>antippe's</a:t>
            </a:r>
            <a:r>
              <a:rPr lang="en-US" sz="1800" dirty="0">
                <a:solidFill>
                  <a:srgbClr val="000000"/>
                </a:solidFill>
                <a:ea typeface="Times New Roman" panose="02020603050405020304" pitchFamily="18" charset="0"/>
              </a:rPr>
              <a:t> talents had enforced so well: </a:t>
            </a:r>
            <a:br>
              <a:rPr lang="en-US" sz="1800" dirty="0">
                <a:solidFill>
                  <a:srgbClr val="000000"/>
                </a:solidFill>
                <a:ea typeface="Times New Roman" panose="02020603050405020304" pitchFamily="18" charset="0"/>
              </a:rPr>
            </a:br>
            <a:r>
              <a:rPr lang="en-US" sz="3200" dirty="0">
                <a:ea typeface="Times New Roman" panose="02020603050405020304" pitchFamily="18" charset="0"/>
              </a:rPr>
              <a:t>A</a:t>
            </a:r>
            <a:r>
              <a:rPr lang="en-US" sz="1800" dirty="0">
                <a:solidFill>
                  <a:srgbClr val="000000"/>
                </a:solidFill>
                <a:ea typeface="Times New Roman" panose="02020603050405020304" pitchFamily="18" charset="0"/>
              </a:rPr>
              <a:t>h! if that language from thy heart arise, </a:t>
            </a:r>
            <a:br>
              <a:rPr lang="en-US" sz="1800" dirty="0">
                <a:solidFill>
                  <a:srgbClr val="000000"/>
                </a:solidFill>
                <a:ea typeface="Times New Roman" panose="02020603050405020304" pitchFamily="18" charset="0"/>
              </a:rPr>
            </a:br>
            <a:r>
              <a:rPr lang="en-US" sz="3200" dirty="0">
                <a:ea typeface="Times New Roman" panose="02020603050405020304" pitchFamily="18" charset="0"/>
              </a:rPr>
              <a:t>B</a:t>
            </a:r>
            <a:r>
              <a:rPr lang="en-US" sz="1800" dirty="0">
                <a:solidFill>
                  <a:srgbClr val="000000"/>
                </a:solidFill>
                <a:ea typeface="Times New Roman" panose="02020603050405020304" pitchFamily="18" charset="0"/>
              </a:rPr>
              <a:t>reathe it less gently forth — and veil thine eyes. </a:t>
            </a:r>
            <a:br>
              <a:rPr lang="en-US" sz="1800" dirty="0">
                <a:solidFill>
                  <a:srgbClr val="000000"/>
                </a:solidFill>
                <a:ea typeface="Times New Roman" panose="02020603050405020304" pitchFamily="18" charset="0"/>
              </a:rPr>
            </a:br>
            <a:r>
              <a:rPr lang="en-US" sz="3200" dirty="0">
                <a:ea typeface="Times New Roman" panose="02020603050405020304" pitchFamily="18" charset="0"/>
              </a:rPr>
              <a:t>E</a:t>
            </a:r>
            <a:r>
              <a:rPr lang="en-US" sz="1800" dirty="0">
                <a:solidFill>
                  <a:srgbClr val="000000"/>
                </a:solidFill>
                <a:ea typeface="Times New Roman" panose="02020603050405020304" pitchFamily="18" charset="0"/>
              </a:rPr>
              <a:t>ndymion, recollect, when Luna tried </a:t>
            </a:r>
            <a:br>
              <a:rPr lang="en-US" sz="1800" dirty="0">
                <a:solidFill>
                  <a:srgbClr val="000000"/>
                </a:solidFill>
                <a:ea typeface="Times New Roman" panose="02020603050405020304" pitchFamily="18" charset="0"/>
              </a:rPr>
            </a:br>
            <a:r>
              <a:rPr lang="en-US" sz="3200" dirty="0">
                <a:ea typeface="Times New Roman" panose="02020603050405020304" pitchFamily="18" charset="0"/>
              </a:rPr>
              <a:t>T</a:t>
            </a:r>
            <a:r>
              <a:rPr lang="en-US" sz="1800" dirty="0">
                <a:solidFill>
                  <a:srgbClr val="000000"/>
                </a:solidFill>
                <a:ea typeface="Times New Roman" panose="02020603050405020304" pitchFamily="18" charset="0"/>
              </a:rPr>
              <a:t>o cure his love — was cured of all beside — </a:t>
            </a:r>
            <a:br>
              <a:rPr lang="en-US" sz="1800" dirty="0">
                <a:solidFill>
                  <a:srgbClr val="000000"/>
                </a:solidFill>
                <a:ea typeface="Times New Roman" panose="02020603050405020304" pitchFamily="18" charset="0"/>
              </a:rPr>
            </a:br>
            <a:r>
              <a:rPr lang="en-US" sz="3200" dirty="0">
                <a:ea typeface="Times New Roman" panose="02020603050405020304" pitchFamily="18" charset="0"/>
              </a:rPr>
              <a:t>H</a:t>
            </a:r>
            <a:r>
              <a:rPr lang="en-US" sz="1800" dirty="0">
                <a:solidFill>
                  <a:srgbClr val="000000"/>
                </a:solidFill>
                <a:ea typeface="Times New Roman" panose="02020603050405020304" pitchFamily="18" charset="0"/>
              </a:rPr>
              <a:t>is folly — pride — and passion — for he died.</a:t>
            </a:r>
            <a:endParaRPr lang="es-MX" sz="2800" dirty="0">
              <a:ea typeface="Times New Roman" panose="02020603050405020304" pitchFamily="18" charset="0"/>
            </a:endParaRPr>
          </a:p>
          <a:p>
            <a:pPr marL="34290" indent="0">
              <a:buNone/>
            </a:pPr>
            <a:endParaRPr lang="en-GB" sz="1800" dirty="0"/>
          </a:p>
        </p:txBody>
      </p:sp>
    </p:spTree>
    <p:extLst>
      <p:ext uri="{BB962C8B-B14F-4D97-AF65-F5344CB8AC3E}">
        <p14:creationId xmlns:p14="http://schemas.microsoft.com/office/powerpoint/2010/main" val="649704482"/>
      </p:ext>
    </p:extLst>
  </p:cSld>
  <p:clrMapOvr>
    <a:masterClrMapping/>
  </p:clrMapOvr>
  <p:timing>
    <p:tnLst>
      <p:par>
        <p:cTn xmlns:p14="http://schemas.microsoft.com/office/powerpoint/2010/mai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n-GB" i="1" dirty="0" err="1" smtClean="0"/>
              <a:t>Poesía</a:t>
            </a:r>
            <a:r>
              <a:rPr lang="en-GB" i="1" dirty="0" smtClean="0"/>
              <a:t> </a:t>
            </a:r>
            <a:r>
              <a:rPr lang="en-GB" i="1" dirty="0" err="1" smtClean="0"/>
              <a:t>concreta</a:t>
            </a:r>
            <a:endParaRPr lang="en-GB" i="1" dirty="0"/>
          </a:p>
        </p:txBody>
      </p:sp>
      <p:sp>
        <p:nvSpPr>
          <p:cNvPr id="5" name="Rectángulo 4"/>
          <p:cNvSpPr/>
          <p:nvPr/>
        </p:nvSpPr>
        <p:spPr>
          <a:xfrm>
            <a:off x="1494691" y="2307701"/>
            <a:ext cx="6066694" cy="3323987"/>
          </a:xfrm>
          <a:prstGeom prst="rect">
            <a:avLst/>
          </a:prstGeom>
        </p:spPr>
        <p:txBody>
          <a:bodyPr wrap="square">
            <a:spAutoFit/>
          </a:bodyPr>
          <a:lstStyle/>
          <a:p>
            <a:pPr>
              <a:spcAft>
                <a:spcPts val="0"/>
              </a:spcAft>
            </a:pPr>
            <a:r>
              <a:rPr lang="en-GB" sz="1400" b="1" dirty="0" smtClean="0">
                <a:latin typeface="Tahoma" panose="020B0604030504040204" pitchFamily="34" charset="0"/>
                <a:ea typeface="Times New Roman" panose="02020603050405020304" pitchFamily="18" charset="0"/>
              </a:rPr>
              <a:t>		Poe’s</a:t>
            </a:r>
            <a:endParaRPr lang="es-MX" sz="1200" dirty="0">
              <a:latin typeface="Times New Roman" panose="02020603050405020304" pitchFamily="18" charset="0"/>
              <a:ea typeface="Times New Roman" panose="02020603050405020304" pitchFamily="18" charset="0"/>
            </a:endParaRPr>
          </a:p>
          <a:p>
            <a:pPr>
              <a:spcAft>
                <a:spcPts val="0"/>
              </a:spcAft>
            </a:pPr>
            <a:r>
              <a:rPr lang="en-GB" sz="1400" b="1" dirty="0">
                <a:latin typeface="Tahoma" panose="020B0604030504040204" pitchFamily="34" charset="0"/>
                <a:ea typeface="Times New Roman" panose="02020603050405020304" pitchFamily="18" charset="0"/>
              </a:rPr>
              <a:t>	    raven told</a:t>
            </a:r>
            <a:endParaRPr lang="es-MX" sz="1200" dirty="0">
              <a:latin typeface="Times New Roman" panose="02020603050405020304" pitchFamily="18" charset="0"/>
              <a:ea typeface="Times New Roman" panose="02020603050405020304" pitchFamily="18" charset="0"/>
            </a:endParaRPr>
          </a:p>
          <a:p>
            <a:pPr>
              <a:spcAft>
                <a:spcPts val="0"/>
              </a:spcAft>
            </a:pPr>
            <a:r>
              <a:rPr lang="en-GB" sz="1400" b="1" dirty="0">
                <a:latin typeface="Tahoma" panose="020B0604030504040204" pitchFamily="34" charset="0"/>
                <a:ea typeface="Times New Roman" panose="02020603050405020304" pitchFamily="18" charset="0"/>
              </a:rPr>
              <a:t>       him nothing nevermore</a:t>
            </a:r>
            <a:endParaRPr lang="es-MX" sz="1200" dirty="0">
              <a:latin typeface="Times New Roman" panose="02020603050405020304" pitchFamily="18" charset="0"/>
              <a:ea typeface="Times New Roman" panose="02020603050405020304" pitchFamily="18" charset="0"/>
            </a:endParaRPr>
          </a:p>
          <a:p>
            <a:pPr>
              <a:spcAft>
                <a:spcPts val="0"/>
              </a:spcAft>
            </a:pPr>
            <a:r>
              <a:rPr lang="en-GB" sz="1400" b="1" dirty="0">
                <a:latin typeface="Tahoma" panose="020B0604030504040204" pitchFamily="34" charset="0"/>
                <a:ea typeface="Times New Roman" panose="02020603050405020304" pitchFamily="18" charset="0"/>
              </a:rPr>
              <a:t>	     and Vincent’s circling</a:t>
            </a:r>
            <a:endParaRPr lang="es-MX" sz="1200" dirty="0">
              <a:latin typeface="Times New Roman" panose="02020603050405020304" pitchFamily="18" charset="0"/>
              <a:ea typeface="Times New Roman" panose="02020603050405020304" pitchFamily="18" charset="0"/>
            </a:endParaRPr>
          </a:p>
          <a:p>
            <a:pPr>
              <a:spcAft>
                <a:spcPts val="0"/>
              </a:spcAft>
            </a:pPr>
            <a:r>
              <a:rPr lang="en-GB" sz="1400" b="1" dirty="0">
                <a:latin typeface="Tahoma" panose="020B0604030504040204" pitchFamily="34" charset="0"/>
                <a:ea typeface="Times New Roman" panose="02020603050405020304" pitchFamily="18" charset="0"/>
              </a:rPr>
              <a:t>                    crows were a threat to destroy</a:t>
            </a:r>
            <a:endParaRPr lang="es-MX" sz="1200" dirty="0">
              <a:latin typeface="Times New Roman" panose="02020603050405020304" pitchFamily="18" charset="0"/>
              <a:ea typeface="Times New Roman" panose="02020603050405020304" pitchFamily="18" charset="0"/>
            </a:endParaRPr>
          </a:p>
          <a:p>
            <a:pPr>
              <a:spcAft>
                <a:spcPts val="0"/>
              </a:spcAft>
            </a:pPr>
            <a:r>
              <a:rPr lang="en-GB" sz="1400" b="1" dirty="0">
                <a:latin typeface="Tahoma" panose="020B0604030504040204" pitchFamily="34" charset="0"/>
                <a:ea typeface="Times New Roman" panose="02020603050405020304" pitchFamily="18" charset="0"/>
              </a:rPr>
              <a:t>                        sunlight.  Now I saw a bird, black with a yellow</a:t>
            </a:r>
            <a:endParaRPr lang="es-MX" sz="1200" dirty="0">
              <a:latin typeface="Times New Roman" panose="02020603050405020304" pitchFamily="18" charset="0"/>
              <a:ea typeface="Times New Roman" panose="02020603050405020304" pitchFamily="18" charset="0"/>
            </a:endParaRPr>
          </a:p>
          <a:p>
            <a:pPr>
              <a:spcAft>
                <a:spcPts val="0"/>
              </a:spcAft>
            </a:pPr>
            <a:r>
              <a:rPr lang="en-GB" sz="1400" b="1" dirty="0">
                <a:latin typeface="Tahoma" panose="020B0604030504040204" pitchFamily="34" charset="0"/>
                <a:ea typeface="Times New Roman" panose="02020603050405020304" pitchFamily="18" charset="0"/>
              </a:rPr>
              <a:t>                          beak, orange rubber legs</a:t>
            </a:r>
            <a:endParaRPr lang="es-MX" sz="1200" dirty="0">
              <a:latin typeface="Times New Roman" panose="02020603050405020304" pitchFamily="18" charset="0"/>
              <a:ea typeface="Times New Roman" panose="02020603050405020304" pitchFamily="18" charset="0"/>
            </a:endParaRPr>
          </a:p>
          <a:p>
            <a:pPr>
              <a:spcAft>
                <a:spcPts val="0"/>
              </a:spcAft>
            </a:pPr>
            <a:r>
              <a:rPr lang="en-GB" sz="1400" b="1" dirty="0">
                <a:latin typeface="Tahoma" panose="020B0604030504040204" pitchFamily="34" charset="0"/>
                <a:ea typeface="Times New Roman" panose="02020603050405020304" pitchFamily="18" charset="0"/>
              </a:rPr>
              <a:t>                            pecking to kill the</a:t>
            </a:r>
            <a:endParaRPr lang="es-MX" sz="1200" dirty="0">
              <a:latin typeface="Times New Roman" panose="02020603050405020304" pitchFamily="18" charset="0"/>
              <a:ea typeface="Times New Roman" panose="02020603050405020304" pitchFamily="18" charset="0"/>
            </a:endParaRPr>
          </a:p>
          <a:p>
            <a:pPr>
              <a:spcAft>
                <a:spcPts val="0"/>
              </a:spcAft>
            </a:pPr>
            <a:r>
              <a:rPr lang="en-GB" sz="1400" b="1" dirty="0">
                <a:latin typeface="Tahoma" panose="020B0604030504040204" pitchFamily="34" charset="0"/>
                <a:ea typeface="Times New Roman" panose="02020603050405020304" pitchFamily="18" charset="0"/>
              </a:rPr>
              <a:t>                              lawn, storm bird</a:t>
            </a:r>
            <a:endParaRPr lang="es-MX" sz="1200" dirty="0">
              <a:latin typeface="Times New Roman" panose="02020603050405020304" pitchFamily="18" charset="0"/>
              <a:ea typeface="Times New Roman" panose="02020603050405020304" pitchFamily="18" charset="0"/>
            </a:endParaRPr>
          </a:p>
          <a:p>
            <a:pPr>
              <a:spcAft>
                <a:spcPts val="0"/>
              </a:spcAft>
            </a:pPr>
            <a:r>
              <a:rPr lang="en-GB" sz="1400" b="1" dirty="0">
                <a:latin typeface="Tahoma" panose="020B0604030504040204" pitchFamily="34" charset="0"/>
                <a:ea typeface="Times New Roman" panose="02020603050405020304" pitchFamily="18" charset="0"/>
              </a:rPr>
              <a:t>                               hates with claw,</a:t>
            </a:r>
            <a:endParaRPr lang="es-MX" sz="1200" dirty="0">
              <a:latin typeface="Times New Roman" panose="02020603050405020304" pitchFamily="18" charset="0"/>
              <a:ea typeface="Times New Roman" panose="02020603050405020304" pitchFamily="18" charset="0"/>
            </a:endParaRPr>
          </a:p>
          <a:p>
            <a:pPr>
              <a:spcAft>
                <a:spcPts val="0"/>
              </a:spcAft>
            </a:pPr>
            <a:r>
              <a:rPr lang="en-GB" sz="1400" b="1" dirty="0">
                <a:latin typeface="Tahoma" panose="020B0604030504040204" pitchFamily="34" charset="0"/>
                <a:ea typeface="Times New Roman" panose="02020603050405020304" pitchFamily="18" charset="0"/>
              </a:rPr>
              <a:t>                                 evil beak,</a:t>
            </a:r>
            <a:endParaRPr lang="es-MX" sz="1200" dirty="0">
              <a:latin typeface="Times New Roman" panose="02020603050405020304" pitchFamily="18" charset="0"/>
              <a:ea typeface="Times New Roman" panose="02020603050405020304" pitchFamily="18" charset="0"/>
            </a:endParaRPr>
          </a:p>
          <a:p>
            <a:pPr>
              <a:spcAft>
                <a:spcPts val="0"/>
              </a:spcAft>
            </a:pPr>
            <a:r>
              <a:rPr lang="en-GB" sz="1400" b="1" dirty="0">
                <a:latin typeface="Tahoma" panose="020B0604030504040204" pitchFamily="34" charset="0"/>
                <a:ea typeface="Times New Roman" panose="02020603050405020304" pitchFamily="18" charset="0"/>
              </a:rPr>
              <a:t>                                        s</a:t>
            </a:r>
            <a:endParaRPr lang="es-MX" sz="1200" dirty="0">
              <a:latin typeface="Times New Roman" panose="02020603050405020304" pitchFamily="18" charset="0"/>
              <a:ea typeface="Times New Roman" panose="02020603050405020304" pitchFamily="18" charset="0"/>
            </a:endParaRPr>
          </a:p>
          <a:p>
            <a:pPr>
              <a:spcAft>
                <a:spcPts val="0"/>
              </a:spcAft>
            </a:pPr>
            <a:r>
              <a:rPr lang="en-GB" sz="1400" b="1" dirty="0">
                <a:latin typeface="Tahoma" panose="020B0604030504040204" pitchFamily="34" charset="0"/>
                <a:ea typeface="Times New Roman" panose="02020603050405020304" pitchFamily="18" charset="0"/>
              </a:rPr>
              <a:t>                                        u</a:t>
            </a:r>
            <a:endParaRPr lang="es-MX" sz="1200" dirty="0">
              <a:latin typeface="Times New Roman" panose="02020603050405020304" pitchFamily="18" charset="0"/>
              <a:ea typeface="Times New Roman" panose="02020603050405020304" pitchFamily="18" charset="0"/>
            </a:endParaRPr>
          </a:p>
          <a:p>
            <a:pPr>
              <a:spcAft>
                <a:spcPts val="0"/>
              </a:spcAft>
            </a:pPr>
            <a:r>
              <a:rPr lang="en-GB" sz="1400" b="1" dirty="0">
                <a:latin typeface="Tahoma" panose="020B0604030504040204" pitchFamily="34" charset="0"/>
                <a:ea typeface="Times New Roman" panose="02020603050405020304" pitchFamily="18" charset="0"/>
              </a:rPr>
              <a:t>                                        n</a:t>
            </a:r>
            <a:endParaRPr lang="es-MX" sz="1200" dirty="0">
              <a:latin typeface="Times New Roman" panose="02020603050405020304" pitchFamily="18" charset="0"/>
              <a:ea typeface="Times New Roman" panose="02020603050405020304" pitchFamily="18" charset="0"/>
            </a:endParaRPr>
          </a:p>
          <a:p>
            <a:r>
              <a:rPr lang="en-GB" sz="1400" b="1" dirty="0">
                <a:latin typeface="Tahoma" panose="020B0604030504040204" pitchFamily="34" charset="0"/>
                <a:ea typeface="Times New Roman" panose="02020603050405020304" pitchFamily="18" charset="0"/>
              </a:rPr>
              <a:t>                                  and  eye                   (Don J Carlson) </a:t>
            </a:r>
            <a:endParaRPr lang="es-MX" dirty="0"/>
          </a:p>
        </p:txBody>
      </p:sp>
    </p:spTree>
    <p:extLst>
      <p:ext uri="{BB962C8B-B14F-4D97-AF65-F5344CB8AC3E}">
        <p14:creationId xmlns:p14="http://schemas.microsoft.com/office/powerpoint/2010/main" val="1678786431"/>
      </p:ext>
    </p:extLst>
  </p:cSld>
  <p:clrMapOvr>
    <a:masterClrMapping/>
  </p:clrMapOvr>
  <p:timing>
    <p:tnLst>
      <p:par>
        <p:cTn xmlns:p14="http://schemas.microsoft.com/office/powerpoint/2010/mai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ángulo 4"/>
          <p:cNvSpPr/>
          <p:nvPr/>
        </p:nvSpPr>
        <p:spPr>
          <a:xfrm>
            <a:off x="3147647" y="199617"/>
            <a:ext cx="3780692" cy="6494085"/>
          </a:xfrm>
          <a:prstGeom prst="rect">
            <a:avLst/>
          </a:prstGeom>
        </p:spPr>
        <p:txBody>
          <a:bodyPr wrap="square">
            <a:spAutoFit/>
          </a:bodyPr>
          <a:lstStyle/>
          <a:p>
            <a:pPr>
              <a:spcBef>
                <a:spcPts val="500"/>
              </a:spcBef>
              <a:spcAft>
                <a:spcPts val="500"/>
              </a:spcAft>
            </a:pPr>
            <a:r>
              <a:rPr lang="en-GB" sz="1300" b="1" dirty="0">
                <a:latin typeface="Tahoma" panose="020B0604030504040204" pitchFamily="34" charset="0"/>
                <a:ea typeface="Arial Unicode MS" panose="020B0604020202020204" pitchFamily="34" charset="-128"/>
              </a:rPr>
              <a:t>Skinny Poem</a:t>
            </a:r>
            <a:br>
              <a:rPr lang="en-GB" sz="1300" b="1" dirty="0">
                <a:latin typeface="Tahoma" panose="020B0604030504040204" pitchFamily="34" charset="0"/>
                <a:ea typeface="Arial Unicode MS" panose="020B0604020202020204" pitchFamily="34" charset="-128"/>
              </a:rPr>
            </a:br>
            <a:r>
              <a:rPr lang="en-GB" sz="1300" b="1" dirty="0">
                <a:latin typeface="Tahoma" panose="020B0604030504040204" pitchFamily="34" charset="0"/>
                <a:ea typeface="Arial Unicode MS" panose="020B0604020202020204" pitchFamily="34" charset="-128"/>
              </a:rPr>
              <a:t>Skinny</a:t>
            </a:r>
            <a:br>
              <a:rPr lang="en-GB" sz="1300" b="1" dirty="0">
                <a:latin typeface="Tahoma" panose="020B0604030504040204" pitchFamily="34" charset="0"/>
                <a:ea typeface="Arial Unicode MS" panose="020B0604020202020204" pitchFamily="34" charset="-128"/>
              </a:rPr>
            </a:br>
            <a:r>
              <a:rPr lang="en-GB" sz="1300" b="1" dirty="0">
                <a:latin typeface="Tahoma" panose="020B0604030504040204" pitchFamily="34" charset="0"/>
                <a:ea typeface="Arial Unicode MS" panose="020B0604020202020204" pitchFamily="34" charset="-128"/>
              </a:rPr>
              <a:t>poem,</a:t>
            </a:r>
            <a:br>
              <a:rPr lang="en-GB" sz="1300" b="1" dirty="0">
                <a:latin typeface="Tahoma" panose="020B0604030504040204" pitchFamily="34" charset="0"/>
                <a:ea typeface="Arial Unicode MS" panose="020B0604020202020204" pitchFamily="34" charset="-128"/>
              </a:rPr>
            </a:br>
            <a:r>
              <a:rPr lang="en-GB" sz="1300" b="1" dirty="0">
                <a:latin typeface="Tahoma" panose="020B0604030504040204" pitchFamily="34" charset="0"/>
                <a:ea typeface="Arial Unicode MS" panose="020B0604020202020204" pitchFamily="34" charset="-128"/>
              </a:rPr>
              <a:t>all					</a:t>
            </a:r>
            <a:br>
              <a:rPr lang="en-GB" sz="1300" b="1" dirty="0">
                <a:latin typeface="Tahoma" panose="020B0604030504040204" pitchFamily="34" charset="0"/>
                <a:ea typeface="Arial Unicode MS" panose="020B0604020202020204" pitchFamily="34" charset="-128"/>
              </a:rPr>
            </a:br>
            <a:r>
              <a:rPr lang="en-GB" sz="1300" b="1" dirty="0">
                <a:latin typeface="Tahoma" panose="020B0604030504040204" pitchFamily="34" charset="0"/>
                <a:ea typeface="Arial Unicode MS" panose="020B0604020202020204" pitchFamily="34" charset="-128"/>
              </a:rPr>
              <a:t>your</a:t>
            </a:r>
            <a:br>
              <a:rPr lang="en-GB" sz="1300" b="1" dirty="0">
                <a:latin typeface="Tahoma" panose="020B0604030504040204" pitchFamily="34" charset="0"/>
                <a:ea typeface="Arial Unicode MS" panose="020B0604020202020204" pitchFamily="34" charset="-128"/>
              </a:rPr>
            </a:br>
            <a:r>
              <a:rPr lang="en-GB" sz="1300" b="1" dirty="0">
                <a:latin typeface="Tahoma" panose="020B0604030504040204" pitchFamily="34" charset="0"/>
                <a:ea typeface="Arial Unicode MS" panose="020B0604020202020204" pitchFamily="34" charset="-128"/>
              </a:rPr>
              <a:t>ribs</a:t>
            </a:r>
            <a:br>
              <a:rPr lang="en-GB" sz="1300" b="1" dirty="0">
                <a:latin typeface="Tahoma" panose="020B0604030504040204" pitchFamily="34" charset="0"/>
                <a:ea typeface="Arial Unicode MS" panose="020B0604020202020204" pitchFamily="34" charset="-128"/>
              </a:rPr>
            </a:br>
            <a:r>
              <a:rPr lang="en-GB" sz="1300" b="1" dirty="0">
                <a:latin typeface="Tahoma" panose="020B0604030504040204" pitchFamily="34" charset="0"/>
                <a:ea typeface="Arial Unicode MS" panose="020B0604020202020204" pitchFamily="34" charset="-128"/>
              </a:rPr>
              <a:t>showing</a:t>
            </a:r>
            <a:br>
              <a:rPr lang="en-GB" sz="1300" b="1" dirty="0">
                <a:latin typeface="Tahoma" panose="020B0604030504040204" pitchFamily="34" charset="0"/>
                <a:ea typeface="Arial Unicode MS" panose="020B0604020202020204" pitchFamily="34" charset="-128"/>
              </a:rPr>
            </a:br>
            <a:r>
              <a:rPr lang="en-GB" sz="1300" b="1" dirty="0">
                <a:latin typeface="Tahoma" panose="020B0604030504040204" pitchFamily="34" charset="0"/>
                <a:ea typeface="Arial Unicode MS" panose="020B0604020202020204" pitchFamily="34" charset="-128"/>
              </a:rPr>
              <a:t>even</a:t>
            </a:r>
            <a:br>
              <a:rPr lang="en-GB" sz="1300" b="1" dirty="0">
                <a:latin typeface="Tahoma" panose="020B0604030504040204" pitchFamily="34" charset="0"/>
                <a:ea typeface="Arial Unicode MS" panose="020B0604020202020204" pitchFamily="34" charset="-128"/>
              </a:rPr>
            </a:br>
            <a:r>
              <a:rPr lang="en-GB" sz="1300" b="1" dirty="0">
                <a:latin typeface="Tahoma" panose="020B0604030504040204" pitchFamily="34" charset="0"/>
                <a:ea typeface="Arial Unicode MS" panose="020B0604020202020204" pitchFamily="34" charset="-128"/>
              </a:rPr>
              <a:t>without</a:t>
            </a:r>
            <a:br>
              <a:rPr lang="en-GB" sz="1300" b="1" dirty="0">
                <a:latin typeface="Tahoma" panose="020B0604030504040204" pitchFamily="34" charset="0"/>
                <a:ea typeface="Arial Unicode MS" panose="020B0604020202020204" pitchFamily="34" charset="-128"/>
              </a:rPr>
            </a:br>
            <a:r>
              <a:rPr lang="en-GB" sz="1300" b="1" dirty="0">
                <a:latin typeface="Tahoma" panose="020B0604030504040204" pitchFamily="34" charset="0"/>
                <a:ea typeface="Arial Unicode MS" panose="020B0604020202020204" pitchFamily="34" charset="-128"/>
              </a:rPr>
              <a:t>a</a:t>
            </a:r>
            <a:br>
              <a:rPr lang="en-GB" sz="1300" b="1" dirty="0">
                <a:latin typeface="Tahoma" panose="020B0604030504040204" pitchFamily="34" charset="0"/>
                <a:ea typeface="Arial Unicode MS" panose="020B0604020202020204" pitchFamily="34" charset="-128"/>
              </a:rPr>
            </a:br>
            <a:r>
              <a:rPr lang="en-GB" sz="1300" b="1" dirty="0">
                <a:latin typeface="Tahoma" panose="020B0604030504040204" pitchFamily="34" charset="0"/>
                <a:ea typeface="Arial Unicode MS" panose="020B0604020202020204" pitchFamily="34" charset="-128"/>
              </a:rPr>
              <a:t>deep</a:t>
            </a:r>
            <a:br>
              <a:rPr lang="en-GB" sz="1300" b="1" dirty="0">
                <a:latin typeface="Tahoma" panose="020B0604030504040204" pitchFamily="34" charset="0"/>
                <a:ea typeface="Arial Unicode MS" panose="020B0604020202020204" pitchFamily="34" charset="-128"/>
              </a:rPr>
            </a:br>
            <a:r>
              <a:rPr lang="en-GB" sz="1300" b="1" dirty="0">
                <a:latin typeface="Tahoma" panose="020B0604030504040204" pitchFamily="34" charset="0"/>
                <a:ea typeface="Arial Unicode MS" panose="020B0604020202020204" pitchFamily="34" charset="-128"/>
              </a:rPr>
              <a:t>breath</a:t>
            </a:r>
            <a:br>
              <a:rPr lang="en-GB" sz="1300" b="1" dirty="0">
                <a:latin typeface="Tahoma" panose="020B0604030504040204" pitchFamily="34" charset="0"/>
                <a:ea typeface="Arial Unicode MS" panose="020B0604020202020204" pitchFamily="34" charset="-128"/>
              </a:rPr>
            </a:br>
            <a:r>
              <a:rPr lang="en-GB" sz="1300" b="1" dirty="0">
                <a:latin typeface="Tahoma" panose="020B0604030504040204" pitchFamily="34" charset="0"/>
                <a:ea typeface="Arial Unicode MS" panose="020B0604020202020204" pitchFamily="34" charset="-128"/>
              </a:rPr>
              <a:t/>
            </a:r>
            <a:br>
              <a:rPr lang="en-GB" sz="1300" b="1" dirty="0">
                <a:latin typeface="Tahoma" panose="020B0604030504040204" pitchFamily="34" charset="0"/>
                <a:ea typeface="Arial Unicode MS" panose="020B0604020202020204" pitchFamily="34" charset="-128"/>
              </a:rPr>
            </a:br>
            <a:r>
              <a:rPr lang="en-GB" sz="1300" b="1" dirty="0">
                <a:latin typeface="Tahoma" panose="020B0604030504040204" pitchFamily="34" charset="0"/>
                <a:ea typeface="Arial Unicode MS" panose="020B0604020202020204" pitchFamily="34" charset="-128"/>
              </a:rPr>
              <a:t>thin</a:t>
            </a:r>
            <a:br>
              <a:rPr lang="en-GB" sz="1300" b="1" dirty="0">
                <a:latin typeface="Tahoma" panose="020B0604030504040204" pitchFamily="34" charset="0"/>
                <a:ea typeface="Arial Unicode MS" panose="020B0604020202020204" pitchFamily="34" charset="-128"/>
              </a:rPr>
            </a:br>
            <a:r>
              <a:rPr lang="en-GB" sz="1300" b="1" dirty="0">
                <a:latin typeface="Tahoma" panose="020B0604030504040204" pitchFamily="34" charset="0"/>
                <a:ea typeface="Arial Unicode MS" panose="020B0604020202020204" pitchFamily="34" charset="-128"/>
              </a:rPr>
              <a:t>legs</a:t>
            </a:r>
            <a:br>
              <a:rPr lang="en-GB" sz="1300" b="1" dirty="0">
                <a:latin typeface="Tahoma" panose="020B0604030504040204" pitchFamily="34" charset="0"/>
                <a:ea typeface="Arial Unicode MS" panose="020B0604020202020204" pitchFamily="34" charset="-128"/>
              </a:rPr>
            </a:br>
            <a:r>
              <a:rPr lang="en-GB" sz="1300" b="1" dirty="0">
                <a:latin typeface="Tahoma" panose="020B0604030504040204" pitchFamily="34" charset="0"/>
                <a:ea typeface="Arial Unicode MS" panose="020B0604020202020204" pitchFamily="34" charset="-128"/>
              </a:rPr>
              <a:t>rotted</a:t>
            </a:r>
            <a:br>
              <a:rPr lang="en-GB" sz="1300" b="1" dirty="0">
                <a:latin typeface="Tahoma" panose="020B0604030504040204" pitchFamily="34" charset="0"/>
                <a:ea typeface="Arial Unicode MS" panose="020B0604020202020204" pitchFamily="34" charset="-128"/>
              </a:rPr>
            </a:br>
            <a:r>
              <a:rPr lang="en-GB" sz="1300" b="1" dirty="0">
                <a:latin typeface="Tahoma" panose="020B0604030504040204" pitchFamily="34" charset="0"/>
                <a:ea typeface="Arial Unicode MS" panose="020B0604020202020204" pitchFamily="34" charset="-128"/>
              </a:rPr>
              <a:t>with</a:t>
            </a:r>
            <a:br>
              <a:rPr lang="en-GB" sz="1300" b="1" dirty="0">
                <a:latin typeface="Tahoma" panose="020B0604030504040204" pitchFamily="34" charset="0"/>
                <a:ea typeface="Arial Unicode MS" panose="020B0604020202020204" pitchFamily="34" charset="-128"/>
              </a:rPr>
            </a:br>
            <a:r>
              <a:rPr lang="en-GB" sz="1300" b="1" dirty="0">
                <a:latin typeface="Tahoma" panose="020B0604030504040204" pitchFamily="34" charset="0"/>
                <a:ea typeface="Arial Unicode MS" panose="020B0604020202020204" pitchFamily="34" charset="-128"/>
              </a:rPr>
              <a:t>disease.</a:t>
            </a:r>
            <a:br>
              <a:rPr lang="en-GB" sz="1300" b="1" dirty="0">
                <a:latin typeface="Tahoma" panose="020B0604030504040204" pitchFamily="34" charset="0"/>
                <a:ea typeface="Arial Unicode MS" panose="020B0604020202020204" pitchFamily="34" charset="-128"/>
              </a:rPr>
            </a:br>
            <a:r>
              <a:rPr lang="en-GB" sz="1300" b="1" dirty="0">
                <a:latin typeface="Tahoma" panose="020B0604030504040204" pitchFamily="34" charset="0"/>
                <a:ea typeface="Arial Unicode MS" panose="020B0604020202020204" pitchFamily="34" charset="-128"/>
              </a:rPr>
              <a:t/>
            </a:r>
            <a:br>
              <a:rPr lang="en-GB" sz="1300" b="1" dirty="0">
                <a:latin typeface="Tahoma" panose="020B0604030504040204" pitchFamily="34" charset="0"/>
                <a:ea typeface="Arial Unicode MS" panose="020B0604020202020204" pitchFamily="34" charset="-128"/>
              </a:rPr>
            </a:br>
            <a:r>
              <a:rPr lang="en-GB" sz="1300" b="1" dirty="0">
                <a:latin typeface="Tahoma" panose="020B0604030504040204" pitchFamily="34" charset="0"/>
                <a:ea typeface="Arial Unicode MS" panose="020B0604020202020204" pitchFamily="34" charset="-128"/>
              </a:rPr>
              <a:t>Live</a:t>
            </a:r>
            <a:br>
              <a:rPr lang="en-GB" sz="1300" b="1" dirty="0">
                <a:latin typeface="Tahoma" panose="020B0604030504040204" pitchFamily="34" charset="0"/>
                <a:ea typeface="Arial Unicode MS" panose="020B0604020202020204" pitchFamily="34" charset="-128"/>
              </a:rPr>
            </a:br>
            <a:r>
              <a:rPr lang="en-GB" sz="1300" b="1" dirty="0">
                <a:latin typeface="Tahoma" panose="020B0604030504040204" pitchFamily="34" charset="0"/>
                <a:ea typeface="Arial Unicode MS" panose="020B0604020202020204" pitchFamily="34" charset="-128"/>
              </a:rPr>
              <a:t>here!</a:t>
            </a:r>
            <a:br>
              <a:rPr lang="en-GB" sz="1300" b="1" dirty="0">
                <a:latin typeface="Tahoma" panose="020B0604030504040204" pitchFamily="34" charset="0"/>
                <a:ea typeface="Arial Unicode MS" panose="020B0604020202020204" pitchFamily="34" charset="-128"/>
              </a:rPr>
            </a:br>
            <a:r>
              <a:rPr lang="en-GB" sz="1300" b="1" dirty="0">
                <a:latin typeface="Tahoma" panose="020B0604030504040204" pitchFamily="34" charset="0"/>
                <a:ea typeface="Arial Unicode MS" panose="020B0604020202020204" pitchFamily="34" charset="-128"/>
              </a:rPr>
              <a:t>on</a:t>
            </a:r>
            <a:br>
              <a:rPr lang="en-GB" sz="1300" b="1" dirty="0">
                <a:latin typeface="Tahoma" panose="020B0604030504040204" pitchFamily="34" charset="0"/>
                <a:ea typeface="Arial Unicode MS" panose="020B0604020202020204" pitchFamily="34" charset="-128"/>
              </a:rPr>
            </a:br>
            <a:r>
              <a:rPr lang="en-GB" sz="1300" b="1" dirty="0">
                <a:latin typeface="Tahoma" panose="020B0604030504040204" pitchFamily="34" charset="0"/>
                <a:ea typeface="Arial Unicode MS" panose="020B0604020202020204" pitchFamily="34" charset="-128"/>
              </a:rPr>
              <a:t>this</a:t>
            </a:r>
            <a:br>
              <a:rPr lang="en-GB" sz="1300" b="1" dirty="0">
                <a:latin typeface="Tahoma" panose="020B0604030504040204" pitchFamily="34" charset="0"/>
                <a:ea typeface="Arial Unicode MS" panose="020B0604020202020204" pitchFamily="34" charset="-128"/>
              </a:rPr>
            </a:br>
            <a:r>
              <a:rPr lang="en-GB" sz="1300" b="1" dirty="0">
                <a:latin typeface="Tahoma" panose="020B0604030504040204" pitchFamily="34" charset="0"/>
                <a:ea typeface="Arial Unicode MS" panose="020B0604020202020204" pitchFamily="34" charset="-128"/>
              </a:rPr>
              <a:t>page,</a:t>
            </a:r>
            <a:br>
              <a:rPr lang="en-GB" sz="1300" b="1" dirty="0">
                <a:latin typeface="Tahoma" panose="020B0604030504040204" pitchFamily="34" charset="0"/>
                <a:ea typeface="Arial Unicode MS" panose="020B0604020202020204" pitchFamily="34" charset="-128"/>
              </a:rPr>
            </a:br>
            <a:r>
              <a:rPr lang="en-GB" sz="1300" b="1" dirty="0">
                <a:latin typeface="Tahoma" panose="020B0604030504040204" pitchFamily="34" charset="0"/>
                <a:ea typeface="Arial Unicode MS" panose="020B0604020202020204" pitchFamily="34" charset="-128"/>
              </a:rPr>
              <a:t>barely</a:t>
            </a:r>
            <a:br>
              <a:rPr lang="en-GB" sz="1300" b="1" dirty="0">
                <a:latin typeface="Tahoma" panose="020B0604030504040204" pitchFamily="34" charset="0"/>
                <a:ea typeface="Arial Unicode MS" panose="020B0604020202020204" pitchFamily="34" charset="-128"/>
              </a:rPr>
            </a:br>
            <a:r>
              <a:rPr lang="en-GB" sz="1300" b="1" dirty="0">
                <a:latin typeface="Tahoma" panose="020B0604030504040204" pitchFamily="34" charset="0"/>
                <a:ea typeface="Arial Unicode MS" panose="020B0604020202020204" pitchFamily="34" charset="-128"/>
              </a:rPr>
              <a:t>making it,</a:t>
            </a:r>
            <a:br>
              <a:rPr lang="en-GB" sz="1300" b="1" dirty="0">
                <a:latin typeface="Tahoma" panose="020B0604030504040204" pitchFamily="34" charset="0"/>
                <a:ea typeface="Arial Unicode MS" panose="020B0604020202020204" pitchFamily="34" charset="-128"/>
              </a:rPr>
            </a:br>
            <a:r>
              <a:rPr lang="en-GB" sz="1300" b="1" dirty="0">
                <a:latin typeface="Tahoma" panose="020B0604030504040204" pitchFamily="34" charset="0"/>
                <a:ea typeface="Arial Unicode MS" panose="020B0604020202020204" pitchFamily="34" charset="-128"/>
              </a:rPr>
              <a:t>like</a:t>
            </a:r>
            <a:br>
              <a:rPr lang="en-GB" sz="1300" b="1" dirty="0">
                <a:latin typeface="Tahoma" panose="020B0604030504040204" pitchFamily="34" charset="0"/>
                <a:ea typeface="Arial Unicode MS" panose="020B0604020202020204" pitchFamily="34" charset="-128"/>
              </a:rPr>
            </a:br>
            <a:r>
              <a:rPr lang="en-GB" sz="1300" b="1" dirty="0">
                <a:latin typeface="Tahoma" panose="020B0604030504040204" pitchFamily="34" charset="0"/>
                <a:ea typeface="Arial Unicode MS" panose="020B0604020202020204" pitchFamily="34" charset="-128"/>
              </a:rPr>
              <a:t/>
            </a:r>
            <a:br>
              <a:rPr lang="en-GB" sz="1300" b="1" dirty="0">
                <a:latin typeface="Tahoma" panose="020B0604030504040204" pitchFamily="34" charset="0"/>
                <a:ea typeface="Arial Unicode MS" panose="020B0604020202020204" pitchFamily="34" charset="-128"/>
              </a:rPr>
            </a:br>
            <a:r>
              <a:rPr lang="en-GB" sz="1300" b="1" dirty="0">
                <a:latin typeface="Tahoma" panose="020B0604030504040204" pitchFamily="34" charset="0"/>
                <a:ea typeface="Arial Unicode MS" panose="020B0604020202020204" pitchFamily="34" charset="-128"/>
              </a:rPr>
              <a:t>the </a:t>
            </a:r>
            <a:br>
              <a:rPr lang="en-GB" sz="1300" b="1" dirty="0">
                <a:latin typeface="Tahoma" panose="020B0604030504040204" pitchFamily="34" charset="0"/>
                <a:ea typeface="Arial Unicode MS" panose="020B0604020202020204" pitchFamily="34" charset="-128"/>
              </a:rPr>
            </a:br>
            <a:r>
              <a:rPr lang="en-GB" sz="1300" b="1" dirty="0">
                <a:latin typeface="Tahoma" panose="020B0604030504040204" pitchFamily="34" charset="0"/>
                <a:ea typeface="Arial Unicode MS" panose="020B0604020202020204" pitchFamily="34" charset="-128"/>
              </a:rPr>
              <a:t>mass</a:t>
            </a:r>
            <a:br>
              <a:rPr lang="en-GB" sz="1300" b="1" dirty="0">
                <a:latin typeface="Tahoma" panose="020B0604030504040204" pitchFamily="34" charset="0"/>
                <a:ea typeface="Arial Unicode MS" panose="020B0604020202020204" pitchFamily="34" charset="-128"/>
              </a:rPr>
            </a:br>
            <a:r>
              <a:rPr lang="en-GB" sz="1300" b="1" dirty="0">
                <a:latin typeface="Tahoma" panose="020B0604030504040204" pitchFamily="34" charset="0"/>
                <a:ea typeface="Arial Unicode MS" panose="020B0604020202020204" pitchFamily="34" charset="-128"/>
              </a:rPr>
              <a:t>of</a:t>
            </a:r>
            <a:br>
              <a:rPr lang="en-GB" sz="1300" b="1" dirty="0">
                <a:latin typeface="Tahoma" panose="020B0604030504040204" pitchFamily="34" charset="0"/>
                <a:ea typeface="Arial Unicode MS" panose="020B0604020202020204" pitchFamily="34" charset="-128"/>
              </a:rPr>
            </a:br>
            <a:r>
              <a:rPr lang="en-GB" sz="1300" b="1" dirty="0">
                <a:latin typeface="Tahoma" panose="020B0604030504040204" pitchFamily="34" charset="0"/>
                <a:ea typeface="Arial Unicode MS" panose="020B0604020202020204" pitchFamily="34" charset="-128"/>
              </a:rPr>
              <a:t>mankind.    -----Lou </a:t>
            </a:r>
            <a:r>
              <a:rPr lang="en-GB" sz="1300" b="1" dirty="0" err="1">
                <a:latin typeface="Tahoma" panose="020B0604030504040204" pitchFamily="34" charset="0"/>
                <a:ea typeface="Arial Unicode MS" panose="020B0604020202020204" pitchFamily="34" charset="-128"/>
              </a:rPr>
              <a:t>Lipsitz</a:t>
            </a:r>
            <a:endParaRPr lang="es-MX" sz="1300" dirty="0">
              <a:effectLst/>
              <a:latin typeface="Arial Unicode MS" panose="020B0604020202020204" pitchFamily="34" charset="-128"/>
              <a:ea typeface="Arial Unicode MS" panose="020B0604020202020204" pitchFamily="34" charset="-128"/>
            </a:endParaRPr>
          </a:p>
        </p:txBody>
      </p:sp>
    </p:spTree>
    <p:extLst>
      <p:ext uri="{BB962C8B-B14F-4D97-AF65-F5344CB8AC3E}">
        <p14:creationId xmlns:p14="http://schemas.microsoft.com/office/powerpoint/2010/main" val="59021499"/>
      </p:ext>
    </p:extLst>
  </p:cSld>
  <p:clrMapOvr>
    <a:masterClrMapping/>
  </p:clrMapOvr>
  <p:timing>
    <p:tnLst>
      <p:par>
        <p:cTn xmlns:p14="http://schemas.microsoft.com/office/powerpoint/2010/mai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www.schools.pinellas.k12.fl.us/educators/tec/pravda3/concpoem.gif"/>
          <p:cNvPicPr>
            <a:picLocks noChangeAspect="1" noChangeArrowheads="1"/>
          </p:cNvPicPr>
          <p:nvPr/>
        </p:nvPicPr>
        <p:blipFill>
          <a:blip r:embed="rId3" r:link="rId4">
            <a:lum bright="-36000" contrast="66000"/>
            <a:extLst>
              <a:ext uri="{28A0092B-C50C-407E-A947-70E740481C1C}">
                <a14:useLocalDpi xmlns:a14="http://schemas.microsoft.com/office/drawing/2010/main"/>
              </a:ext>
            </a:extLst>
          </a:blip>
          <a:srcRect/>
          <a:stretch>
            <a:fillRect/>
          </a:stretch>
        </p:blipFill>
        <p:spPr bwMode="auto">
          <a:xfrm>
            <a:off x="1317978" y="548660"/>
            <a:ext cx="6628593" cy="61334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794888753"/>
      </p:ext>
    </p:extLst>
  </p:cSld>
  <p:clrMapOvr>
    <a:masterClrMapping/>
  </p:clrMapOvr>
  <p:timing>
    <p:tnLst>
      <p:par>
        <p:cTn xmlns:p14="http://schemas.microsoft.com/office/powerpoint/2010/mai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786910" y="521675"/>
            <a:ext cx="7406640" cy="1356360"/>
          </a:xfrm>
        </p:spPr>
        <p:txBody>
          <a:bodyPr>
            <a:normAutofit/>
          </a:bodyPr>
          <a:lstStyle/>
          <a:p>
            <a:pPr algn="ctr"/>
            <a:r>
              <a:rPr lang="es-MX" dirty="0" smtClean="0">
                <a:solidFill>
                  <a:schemeClr val="tx1"/>
                </a:solidFill>
              </a:rPr>
              <a:t>Ejercicio de traducción</a:t>
            </a:r>
            <a:endParaRPr lang="es-MX" dirty="0">
              <a:solidFill>
                <a:schemeClr val="tx1"/>
              </a:solidFill>
            </a:endParaRPr>
          </a:p>
        </p:txBody>
      </p:sp>
      <p:sp>
        <p:nvSpPr>
          <p:cNvPr id="3" name="Marcador de contenido 2"/>
          <p:cNvSpPr>
            <a:spLocks noGrp="1"/>
          </p:cNvSpPr>
          <p:nvPr>
            <p:ph idx="1"/>
          </p:nvPr>
        </p:nvSpPr>
        <p:spPr>
          <a:xfrm>
            <a:off x="224206" y="1758457"/>
            <a:ext cx="7404653" cy="4958865"/>
          </a:xfrm>
        </p:spPr>
        <p:txBody>
          <a:bodyPr>
            <a:normAutofit lnSpcReduction="10000"/>
          </a:bodyPr>
          <a:lstStyle/>
          <a:p>
            <a:pPr marL="365760" indent="-256032" defTabSz="457200">
              <a:lnSpc>
                <a:spcPct val="110000"/>
              </a:lnSpc>
              <a:spcBef>
                <a:spcPts val="300"/>
              </a:spcBef>
              <a:buClr>
                <a:schemeClr val="accent3"/>
              </a:buClr>
              <a:buFont typeface="Georgia"/>
              <a:buNone/>
            </a:pPr>
            <a:r>
              <a:rPr lang="es-MX" sz="2200" dirty="0" smtClean="0">
                <a:solidFill>
                  <a:schemeClr val="tx1"/>
                </a:solidFill>
              </a:rPr>
              <a:t>	</a:t>
            </a:r>
            <a:r>
              <a:rPr lang="es-MX" sz="2200" dirty="0" err="1" smtClean="0">
                <a:solidFill>
                  <a:schemeClr val="tx1"/>
                </a:solidFill>
              </a:rPr>
              <a:t>Sammy</a:t>
            </a:r>
            <a:r>
              <a:rPr lang="es-MX" sz="2200" dirty="0" smtClean="0">
                <a:solidFill>
                  <a:schemeClr val="tx1"/>
                </a:solidFill>
              </a:rPr>
              <a:t> </a:t>
            </a:r>
            <a:r>
              <a:rPr lang="es-MX" sz="2200" dirty="0" err="1">
                <a:solidFill>
                  <a:schemeClr val="tx1"/>
                </a:solidFill>
              </a:rPr>
              <a:t>was</a:t>
            </a:r>
            <a:r>
              <a:rPr lang="es-MX" sz="2200" dirty="0">
                <a:solidFill>
                  <a:schemeClr val="tx1"/>
                </a:solidFill>
              </a:rPr>
              <a:t> a </a:t>
            </a:r>
            <a:r>
              <a:rPr lang="es-MX" sz="2200" dirty="0" err="1">
                <a:solidFill>
                  <a:schemeClr val="tx1"/>
                </a:solidFill>
              </a:rPr>
              <a:t>sailor</a:t>
            </a:r>
            <a:r>
              <a:rPr lang="es-MX" sz="2200" dirty="0">
                <a:solidFill>
                  <a:schemeClr val="tx1"/>
                </a:solidFill>
              </a:rPr>
              <a:t>, a </a:t>
            </a:r>
            <a:r>
              <a:rPr lang="es-MX" sz="2200" dirty="0" err="1">
                <a:solidFill>
                  <a:schemeClr val="tx1"/>
                </a:solidFill>
              </a:rPr>
              <a:t>sailor</a:t>
            </a:r>
            <a:r>
              <a:rPr lang="es-MX" sz="2200" dirty="0">
                <a:solidFill>
                  <a:schemeClr val="tx1"/>
                </a:solidFill>
              </a:rPr>
              <a:t> </a:t>
            </a:r>
            <a:r>
              <a:rPr lang="es-MX" sz="2200" dirty="0" err="1">
                <a:solidFill>
                  <a:schemeClr val="tx1"/>
                </a:solidFill>
              </a:rPr>
              <a:t>big</a:t>
            </a:r>
            <a:r>
              <a:rPr lang="es-MX" sz="2200" dirty="0">
                <a:solidFill>
                  <a:schemeClr val="tx1"/>
                </a:solidFill>
              </a:rPr>
              <a:t> and </a:t>
            </a:r>
            <a:r>
              <a:rPr lang="es-MX" sz="2200" dirty="0" err="1">
                <a:solidFill>
                  <a:schemeClr val="tx1"/>
                </a:solidFill>
              </a:rPr>
              <a:t>broad</a:t>
            </a:r>
            <a:r>
              <a:rPr lang="es-MX" sz="2200" dirty="0">
                <a:solidFill>
                  <a:schemeClr val="tx1"/>
                </a:solidFill>
              </a:rPr>
              <a:t/>
            </a:r>
            <a:br>
              <a:rPr lang="es-MX" sz="2200" dirty="0">
                <a:solidFill>
                  <a:schemeClr val="tx1"/>
                </a:solidFill>
              </a:rPr>
            </a:br>
            <a:r>
              <a:rPr lang="es-MX" sz="2200" dirty="0">
                <a:solidFill>
                  <a:schemeClr val="tx1"/>
                </a:solidFill>
              </a:rPr>
              <a:t>He </a:t>
            </a:r>
            <a:r>
              <a:rPr lang="es-MX" sz="2200" dirty="0" err="1">
                <a:solidFill>
                  <a:schemeClr val="tx1"/>
                </a:solidFill>
              </a:rPr>
              <a:t>sailed</a:t>
            </a:r>
            <a:r>
              <a:rPr lang="es-MX" sz="2200" dirty="0">
                <a:solidFill>
                  <a:schemeClr val="tx1"/>
                </a:solidFill>
              </a:rPr>
              <a:t> </a:t>
            </a:r>
            <a:r>
              <a:rPr lang="es-MX" sz="2200" dirty="0" err="1">
                <a:solidFill>
                  <a:schemeClr val="tx1"/>
                </a:solidFill>
              </a:rPr>
              <a:t>aboard</a:t>
            </a:r>
            <a:r>
              <a:rPr lang="es-MX" sz="2200" dirty="0">
                <a:solidFill>
                  <a:schemeClr val="tx1"/>
                </a:solidFill>
              </a:rPr>
              <a:t> a </a:t>
            </a:r>
            <a:r>
              <a:rPr lang="es-MX" sz="2200" dirty="0" err="1">
                <a:solidFill>
                  <a:schemeClr val="tx1"/>
                </a:solidFill>
              </a:rPr>
              <a:t>whaler</a:t>
            </a:r>
            <a:r>
              <a:rPr lang="es-MX" sz="2200" dirty="0">
                <a:solidFill>
                  <a:schemeClr val="tx1"/>
                </a:solidFill>
              </a:rPr>
              <a:t> and </a:t>
            </a:r>
            <a:r>
              <a:rPr lang="es-MX" sz="2200" dirty="0" err="1">
                <a:solidFill>
                  <a:schemeClr val="tx1"/>
                </a:solidFill>
              </a:rPr>
              <a:t>tumbled</a:t>
            </a:r>
            <a:r>
              <a:rPr lang="es-MX" sz="2200" dirty="0">
                <a:solidFill>
                  <a:schemeClr val="tx1"/>
                </a:solidFill>
              </a:rPr>
              <a:t> </a:t>
            </a:r>
            <a:r>
              <a:rPr lang="es-MX" sz="2200" dirty="0" err="1">
                <a:solidFill>
                  <a:schemeClr val="tx1"/>
                </a:solidFill>
              </a:rPr>
              <a:t>overboard</a:t>
            </a:r>
            <a:r>
              <a:rPr lang="es-MX" sz="2200" dirty="0">
                <a:solidFill>
                  <a:schemeClr val="tx1"/>
                </a:solidFill>
              </a:rPr>
              <a:t/>
            </a:r>
            <a:br>
              <a:rPr lang="es-MX" sz="2200" dirty="0">
                <a:solidFill>
                  <a:schemeClr val="tx1"/>
                </a:solidFill>
              </a:rPr>
            </a:br>
            <a:r>
              <a:rPr lang="es-MX" sz="2200" dirty="0">
                <a:solidFill>
                  <a:schemeClr val="tx1"/>
                </a:solidFill>
              </a:rPr>
              <a:t>He </a:t>
            </a:r>
            <a:r>
              <a:rPr lang="es-MX" sz="2200" dirty="0" err="1">
                <a:solidFill>
                  <a:schemeClr val="tx1"/>
                </a:solidFill>
              </a:rPr>
              <a:t>shouted</a:t>
            </a:r>
            <a:r>
              <a:rPr lang="es-MX" sz="2200" dirty="0">
                <a:solidFill>
                  <a:schemeClr val="tx1"/>
                </a:solidFill>
              </a:rPr>
              <a:t> "</a:t>
            </a:r>
            <a:r>
              <a:rPr lang="es-MX" sz="2200" dirty="0" err="1">
                <a:solidFill>
                  <a:schemeClr val="tx1"/>
                </a:solidFill>
              </a:rPr>
              <a:t>Someone</a:t>
            </a:r>
            <a:r>
              <a:rPr lang="es-MX" sz="2200" dirty="0">
                <a:solidFill>
                  <a:schemeClr val="tx1"/>
                </a:solidFill>
              </a:rPr>
              <a:t> </a:t>
            </a:r>
            <a:r>
              <a:rPr lang="es-MX" sz="2200" dirty="0" err="1">
                <a:solidFill>
                  <a:schemeClr val="tx1"/>
                </a:solidFill>
              </a:rPr>
              <a:t>save</a:t>
            </a:r>
            <a:r>
              <a:rPr lang="es-MX" sz="2200" dirty="0">
                <a:solidFill>
                  <a:schemeClr val="tx1"/>
                </a:solidFill>
              </a:rPr>
              <a:t> me!"</a:t>
            </a:r>
            <a:br>
              <a:rPr lang="es-MX" sz="2200" dirty="0">
                <a:solidFill>
                  <a:schemeClr val="tx1"/>
                </a:solidFill>
              </a:rPr>
            </a:br>
            <a:r>
              <a:rPr lang="es-MX" sz="2200" dirty="0" err="1">
                <a:solidFill>
                  <a:schemeClr val="tx1"/>
                </a:solidFill>
              </a:rPr>
              <a:t>Someone</a:t>
            </a:r>
            <a:r>
              <a:rPr lang="es-MX" sz="2200" dirty="0">
                <a:solidFill>
                  <a:schemeClr val="tx1"/>
                </a:solidFill>
              </a:rPr>
              <a:t> </a:t>
            </a:r>
            <a:r>
              <a:rPr lang="es-MX" sz="2200" dirty="0" err="1">
                <a:solidFill>
                  <a:schemeClr val="tx1"/>
                </a:solidFill>
              </a:rPr>
              <a:t>said</a:t>
            </a:r>
            <a:r>
              <a:rPr lang="es-MX" sz="2200" dirty="0">
                <a:solidFill>
                  <a:schemeClr val="tx1"/>
                </a:solidFill>
              </a:rPr>
              <a:t> "</a:t>
            </a:r>
            <a:r>
              <a:rPr lang="es-MX" sz="2200" dirty="0" err="1">
                <a:solidFill>
                  <a:schemeClr val="tx1"/>
                </a:solidFill>
              </a:rPr>
              <a:t>Go</a:t>
            </a:r>
            <a:r>
              <a:rPr lang="es-MX" sz="2200" dirty="0">
                <a:solidFill>
                  <a:schemeClr val="tx1"/>
                </a:solidFill>
              </a:rPr>
              <a:t> 'head!</a:t>
            </a:r>
            <a:br>
              <a:rPr lang="es-MX" sz="2200" dirty="0">
                <a:solidFill>
                  <a:schemeClr val="tx1"/>
                </a:solidFill>
              </a:rPr>
            </a:br>
            <a:r>
              <a:rPr lang="es-MX" sz="2200" dirty="0" err="1">
                <a:solidFill>
                  <a:schemeClr val="tx1"/>
                </a:solidFill>
              </a:rPr>
              <a:t>The</a:t>
            </a:r>
            <a:r>
              <a:rPr lang="es-MX" sz="2200" dirty="0">
                <a:solidFill>
                  <a:schemeClr val="tx1"/>
                </a:solidFill>
              </a:rPr>
              <a:t> </a:t>
            </a:r>
            <a:r>
              <a:rPr lang="es-MX" sz="2200" dirty="0" err="1">
                <a:solidFill>
                  <a:schemeClr val="tx1"/>
                </a:solidFill>
              </a:rPr>
              <a:t>sharks</a:t>
            </a:r>
            <a:r>
              <a:rPr lang="es-MX" sz="2200" dirty="0">
                <a:solidFill>
                  <a:schemeClr val="tx1"/>
                </a:solidFill>
              </a:rPr>
              <a:t> </a:t>
            </a:r>
            <a:r>
              <a:rPr lang="es-MX" sz="2200" dirty="0" err="1">
                <a:solidFill>
                  <a:schemeClr val="tx1"/>
                </a:solidFill>
              </a:rPr>
              <a:t>were</a:t>
            </a:r>
            <a:r>
              <a:rPr lang="es-MX" sz="2200" dirty="0">
                <a:solidFill>
                  <a:schemeClr val="tx1"/>
                </a:solidFill>
              </a:rPr>
              <a:t> </a:t>
            </a:r>
            <a:r>
              <a:rPr lang="es-MX" sz="2200" dirty="0" err="1">
                <a:solidFill>
                  <a:schemeClr val="tx1"/>
                </a:solidFill>
              </a:rPr>
              <a:t>circling</a:t>
            </a:r>
            <a:r>
              <a:rPr lang="es-MX" sz="2200" dirty="0">
                <a:solidFill>
                  <a:schemeClr val="tx1"/>
                </a:solidFill>
              </a:rPr>
              <a:t> </a:t>
            </a:r>
            <a:r>
              <a:rPr lang="es-MX" sz="2200" dirty="0" err="1">
                <a:solidFill>
                  <a:schemeClr val="tx1"/>
                </a:solidFill>
              </a:rPr>
              <a:t>wildly</a:t>
            </a:r>
            <a:r>
              <a:rPr lang="es-MX" sz="2200" dirty="0">
                <a:solidFill>
                  <a:schemeClr val="tx1"/>
                </a:solidFill>
              </a:rPr>
              <a:t> </a:t>
            </a:r>
            <a:r>
              <a:rPr lang="es-MX" sz="2200" dirty="0" err="1">
                <a:solidFill>
                  <a:schemeClr val="tx1"/>
                </a:solidFill>
              </a:rPr>
              <a:t>when</a:t>
            </a:r>
            <a:r>
              <a:rPr lang="es-MX" sz="2200" dirty="0">
                <a:solidFill>
                  <a:schemeClr val="tx1"/>
                </a:solidFill>
              </a:rPr>
              <a:t> </a:t>
            </a:r>
            <a:r>
              <a:rPr lang="es-MX" sz="2200" dirty="0" err="1">
                <a:solidFill>
                  <a:schemeClr val="tx1"/>
                </a:solidFill>
              </a:rPr>
              <a:t>the</a:t>
            </a:r>
            <a:r>
              <a:rPr lang="es-MX" sz="2200" dirty="0">
                <a:solidFill>
                  <a:schemeClr val="tx1"/>
                </a:solidFill>
              </a:rPr>
              <a:t> </a:t>
            </a:r>
            <a:r>
              <a:rPr lang="es-MX" sz="2200" dirty="0" err="1">
                <a:solidFill>
                  <a:schemeClr val="tx1"/>
                </a:solidFill>
              </a:rPr>
              <a:t>sailors</a:t>
            </a:r>
            <a:r>
              <a:rPr lang="es-MX" sz="2200" dirty="0">
                <a:solidFill>
                  <a:schemeClr val="tx1"/>
                </a:solidFill>
              </a:rPr>
              <a:t> </a:t>
            </a:r>
            <a:r>
              <a:rPr lang="es-MX" sz="2200" dirty="0" err="1">
                <a:solidFill>
                  <a:schemeClr val="tx1"/>
                </a:solidFill>
              </a:rPr>
              <a:t>said</a:t>
            </a:r>
            <a:r>
              <a:rPr lang="es-MX" sz="2200" dirty="0">
                <a:solidFill>
                  <a:schemeClr val="tx1"/>
                </a:solidFill>
              </a:rPr>
              <a:t>:</a:t>
            </a:r>
            <a:br>
              <a:rPr lang="es-MX" sz="2200" dirty="0">
                <a:solidFill>
                  <a:schemeClr val="tx1"/>
                </a:solidFill>
              </a:rPr>
            </a:br>
            <a:r>
              <a:rPr lang="es-MX" sz="2200" dirty="0">
                <a:solidFill>
                  <a:schemeClr val="tx1"/>
                </a:solidFill>
              </a:rPr>
              <a:t/>
            </a:r>
            <a:br>
              <a:rPr lang="es-MX" sz="2200" dirty="0">
                <a:solidFill>
                  <a:schemeClr val="tx1"/>
                </a:solidFill>
              </a:rPr>
            </a:br>
            <a:r>
              <a:rPr lang="es-MX" sz="2200" dirty="0" err="1">
                <a:solidFill>
                  <a:schemeClr val="tx1"/>
                </a:solidFill>
              </a:rPr>
              <a:t>Swim</a:t>
            </a:r>
            <a:r>
              <a:rPr lang="es-MX" sz="2200" dirty="0">
                <a:solidFill>
                  <a:schemeClr val="tx1"/>
                </a:solidFill>
              </a:rPr>
              <a:t> Sam, </a:t>
            </a:r>
            <a:r>
              <a:rPr lang="es-MX" sz="2200" dirty="0" err="1">
                <a:solidFill>
                  <a:schemeClr val="tx1"/>
                </a:solidFill>
              </a:rPr>
              <a:t>swim</a:t>
            </a:r>
            <a:r>
              <a:rPr lang="es-MX" sz="2200" dirty="0">
                <a:solidFill>
                  <a:schemeClr val="tx1"/>
                </a:solidFill>
              </a:rPr>
              <a:t> Sam, </a:t>
            </a:r>
            <a:r>
              <a:rPr lang="es-MX" sz="2200" dirty="0" err="1">
                <a:solidFill>
                  <a:schemeClr val="tx1"/>
                </a:solidFill>
              </a:rPr>
              <a:t>swim</a:t>
            </a:r>
            <a:r>
              <a:rPr lang="es-MX" sz="2200" dirty="0">
                <a:solidFill>
                  <a:schemeClr val="tx1"/>
                </a:solidFill>
              </a:rPr>
              <a:t> Sam</a:t>
            </a:r>
            <a:br>
              <a:rPr lang="es-MX" sz="2200" dirty="0">
                <a:solidFill>
                  <a:schemeClr val="tx1"/>
                </a:solidFill>
              </a:rPr>
            </a:br>
            <a:r>
              <a:rPr lang="es-MX" sz="2200" dirty="0">
                <a:solidFill>
                  <a:schemeClr val="tx1"/>
                </a:solidFill>
              </a:rPr>
              <a:t>Show </a:t>
            </a:r>
            <a:r>
              <a:rPr lang="es-MX" sz="2200" dirty="0" err="1">
                <a:solidFill>
                  <a:schemeClr val="tx1"/>
                </a:solidFill>
              </a:rPr>
              <a:t>them</a:t>
            </a:r>
            <a:r>
              <a:rPr lang="es-MX" sz="2200" dirty="0">
                <a:solidFill>
                  <a:schemeClr val="tx1"/>
                </a:solidFill>
              </a:rPr>
              <a:t> </a:t>
            </a:r>
            <a:r>
              <a:rPr lang="es-MX" sz="2200" dirty="0" err="1">
                <a:solidFill>
                  <a:schemeClr val="tx1"/>
                </a:solidFill>
              </a:rPr>
              <a:t>you're</a:t>
            </a:r>
            <a:r>
              <a:rPr lang="es-MX" sz="2200" dirty="0">
                <a:solidFill>
                  <a:schemeClr val="tx1"/>
                </a:solidFill>
              </a:rPr>
              <a:t> </a:t>
            </a:r>
            <a:r>
              <a:rPr lang="es-MX" sz="2200" dirty="0" err="1">
                <a:solidFill>
                  <a:schemeClr val="tx1"/>
                </a:solidFill>
              </a:rPr>
              <a:t>some</a:t>
            </a:r>
            <a:r>
              <a:rPr lang="es-MX" sz="2200" dirty="0">
                <a:solidFill>
                  <a:schemeClr val="tx1"/>
                </a:solidFill>
              </a:rPr>
              <a:t> </a:t>
            </a:r>
            <a:r>
              <a:rPr lang="es-MX" sz="2200" dirty="0" err="1">
                <a:solidFill>
                  <a:schemeClr val="tx1"/>
                </a:solidFill>
              </a:rPr>
              <a:t>swimmer</a:t>
            </a:r>
            <a:r>
              <a:rPr lang="es-MX" sz="2200" dirty="0">
                <a:solidFill>
                  <a:schemeClr val="tx1"/>
                </a:solidFill>
              </a:rPr>
              <a:t/>
            </a:r>
            <a:br>
              <a:rPr lang="es-MX" sz="2200" dirty="0">
                <a:solidFill>
                  <a:schemeClr val="tx1"/>
                </a:solidFill>
              </a:rPr>
            </a:br>
            <a:r>
              <a:rPr lang="es-MX" sz="2200" dirty="0" err="1">
                <a:solidFill>
                  <a:schemeClr val="tx1"/>
                </a:solidFill>
              </a:rPr>
              <a:t>Swim</a:t>
            </a:r>
            <a:r>
              <a:rPr lang="es-MX" sz="2200" dirty="0">
                <a:solidFill>
                  <a:schemeClr val="tx1"/>
                </a:solidFill>
              </a:rPr>
              <a:t> </a:t>
            </a:r>
            <a:r>
              <a:rPr lang="es-MX" sz="2200" dirty="0" err="1">
                <a:solidFill>
                  <a:schemeClr val="tx1"/>
                </a:solidFill>
              </a:rPr>
              <a:t>like</a:t>
            </a:r>
            <a:r>
              <a:rPr lang="es-MX" sz="2200" dirty="0">
                <a:solidFill>
                  <a:schemeClr val="tx1"/>
                </a:solidFill>
              </a:rPr>
              <a:t> </a:t>
            </a:r>
            <a:r>
              <a:rPr lang="es-MX" sz="2200" dirty="0" err="1">
                <a:solidFill>
                  <a:schemeClr val="tx1"/>
                </a:solidFill>
              </a:rPr>
              <a:t>snow-white</a:t>
            </a:r>
            <a:r>
              <a:rPr lang="es-MX" sz="2200" dirty="0">
                <a:solidFill>
                  <a:schemeClr val="tx1"/>
                </a:solidFill>
              </a:rPr>
              <a:t> </a:t>
            </a:r>
            <a:r>
              <a:rPr lang="es-MX" sz="2200" dirty="0" err="1">
                <a:solidFill>
                  <a:schemeClr val="tx1"/>
                </a:solidFill>
              </a:rPr>
              <a:t>swans</a:t>
            </a:r>
            <a:r>
              <a:rPr lang="es-MX" sz="2200" dirty="0">
                <a:solidFill>
                  <a:schemeClr val="tx1"/>
                </a:solidFill>
              </a:rPr>
              <a:t> </a:t>
            </a:r>
            <a:r>
              <a:rPr lang="es-MX" sz="2200" dirty="0" err="1">
                <a:solidFill>
                  <a:schemeClr val="tx1"/>
                </a:solidFill>
              </a:rPr>
              <a:t>swim</a:t>
            </a:r>
            <a:r>
              <a:rPr lang="es-MX" sz="2200" dirty="0">
                <a:solidFill>
                  <a:schemeClr val="tx1"/>
                </a:solidFill>
              </a:rPr>
              <a:t/>
            </a:r>
            <a:br>
              <a:rPr lang="es-MX" sz="2200" dirty="0">
                <a:solidFill>
                  <a:schemeClr val="tx1"/>
                </a:solidFill>
              </a:rPr>
            </a:br>
            <a:r>
              <a:rPr lang="es-MX" sz="2200" dirty="0" err="1">
                <a:solidFill>
                  <a:schemeClr val="tx1"/>
                </a:solidFill>
              </a:rPr>
              <a:t>You</a:t>
            </a:r>
            <a:r>
              <a:rPr lang="es-MX" sz="2200" dirty="0">
                <a:solidFill>
                  <a:schemeClr val="tx1"/>
                </a:solidFill>
              </a:rPr>
              <a:t> </a:t>
            </a:r>
            <a:r>
              <a:rPr lang="es-MX" sz="2200" dirty="0" err="1">
                <a:solidFill>
                  <a:schemeClr val="tx1"/>
                </a:solidFill>
              </a:rPr>
              <a:t>know</a:t>
            </a:r>
            <a:r>
              <a:rPr lang="es-MX" sz="2200" dirty="0">
                <a:solidFill>
                  <a:schemeClr val="tx1"/>
                </a:solidFill>
              </a:rPr>
              <a:t> </a:t>
            </a:r>
            <a:r>
              <a:rPr lang="es-MX" sz="2200" dirty="0" err="1">
                <a:solidFill>
                  <a:schemeClr val="tx1"/>
                </a:solidFill>
              </a:rPr>
              <a:t>how</a:t>
            </a:r>
            <a:r>
              <a:rPr lang="es-MX" sz="2200" dirty="0">
                <a:solidFill>
                  <a:schemeClr val="tx1"/>
                </a:solidFill>
              </a:rPr>
              <a:t> </a:t>
            </a:r>
            <a:r>
              <a:rPr lang="es-MX" sz="2200" dirty="0" err="1">
                <a:solidFill>
                  <a:schemeClr val="tx1"/>
                </a:solidFill>
              </a:rPr>
              <a:t>snow-white</a:t>
            </a:r>
            <a:r>
              <a:rPr lang="es-MX" sz="2200" dirty="0">
                <a:solidFill>
                  <a:schemeClr val="tx1"/>
                </a:solidFill>
              </a:rPr>
              <a:t> </a:t>
            </a:r>
            <a:r>
              <a:rPr lang="es-MX" sz="2200" dirty="0" err="1">
                <a:solidFill>
                  <a:schemeClr val="tx1"/>
                </a:solidFill>
              </a:rPr>
              <a:t>swans</a:t>
            </a:r>
            <a:r>
              <a:rPr lang="es-MX" sz="2200" dirty="0">
                <a:solidFill>
                  <a:schemeClr val="tx1"/>
                </a:solidFill>
              </a:rPr>
              <a:t> </a:t>
            </a:r>
            <a:r>
              <a:rPr lang="es-MX" sz="2200" dirty="0" err="1">
                <a:solidFill>
                  <a:schemeClr val="tx1"/>
                </a:solidFill>
              </a:rPr>
              <a:t>swim</a:t>
            </a:r>
            <a:r>
              <a:rPr lang="es-MX" sz="2200" dirty="0">
                <a:solidFill>
                  <a:schemeClr val="tx1"/>
                </a:solidFill>
              </a:rPr>
              <a:t>,</a:t>
            </a:r>
            <a:br>
              <a:rPr lang="es-MX" sz="2200" dirty="0">
                <a:solidFill>
                  <a:schemeClr val="tx1"/>
                </a:solidFill>
              </a:rPr>
            </a:br>
            <a:r>
              <a:rPr lang="es-MX" sz="2200" dirty="0" err="1">
                <a:solidFill>
                  <a:schemeClr val="tx1"/>
                </a:solidFill>
              </a:rPr>
              <a:t>Six</a:t>
            </a:r>
            <a:r>
              <a:rPr lang="es-MX" sz="2200" dirty="0">
                <a:solidFill>
                  <a:schemeClr val="tx1"/>
                </a:solidFill>
              </a:rPr>
              <a:t> </a:t>
            </a:r>
            <a:r>
              <a:rPr lang="es-MX" sz="2200" dirty="0" err="1">
                <a:solidFill>
                  <a:schemeClr val="tx1"/>
                </a:solidFill>
              </a:rPr>
              <a:t>sharp</a:t>
            </a:r>
            <a:r>
              <a:rPr lang="es-MX" sz="2200" dirty="0">
                <a:solidFill>
                  <a:schemeClr val="tx1"/>
                </a:solidFill>
              </a:rPr>
              <a:t> </a:t>
            </a:r>
            <a:r>
              <a:rPr lang="es-MX" sz="2200" dirty="0" err="1">
                <a:solidFill>
                  <a:schemeClr val="tx1"/>
                </a:solidFill>
              </a:rPr>
              <a:t>shivering</a:t>
            </a:r>
            <a:r>
              <a:rPr lang="es-MX" sz="2200" dirty="0">
                <a:solidFill>
                  <a:schemeClr val="tx1"/>
                </a:solidFill>
              </a:rPr>
              <a:t> </a:t>
            </a:r>
            <a:r>
              <a:rPr lang="es-MX" sz="2200" dirty="0" err="1">
                <a:solidFill>
                  <a:schemeClr val="tx1"/>
                </a:solidFill>
              </a:rPr>
              <a:t>sharks</a:t>
            </a:r>
            <a:r>
              <a:rPr lang="es-MX" sz="2200" dirty="0">
                <a:solidFill>
                  <a:schemeClr val="tx1"/>
                </a:solidFill>
              </a:rPr>
              <a:t/>
            </a:r>
            <a:br>
              <a:rPr lang="es-MX" sz="2200" dirty="0">
                <a:solidFill>
                  <a:schemeClr val="tx1"/>
                </a:solidFill>
              </a:rPr>
            </a:br>
            <a:r>
              <a:rPr lang="es-MX" sz="2200" dirty="0">
                <a:solidFill>
                  <a:schemeClr val="tx1"/>
                </a:solidFill>
              </a:rPr>
              <a:t>Are </a:t>
            </a:r>
            <a:r>
              <a:rPr lang="es-MX" sz="2200" dirty="0" err="1">
                <a:solidFill>
                  <a:schemeClr val="tx1"/>
                </a:solidFill>
              </a:rPr>
              <a:t>gonna</a:t>
            </a:r>
            <a:r>
              <a:rPr lang="es-MX" sz="2200" dirty="0">
                <a:solidFill>
                  <a:schemeClr val="tx1"/>
                </a:solidFill>
              </a:rPr>
              <a:t> </a:t>
            </a:r>
            <a:r>
              <a:rPr lang="es-MX" sz="2200" dirty="0" err="1">
                <a:solidFill>
                  <a:schemeClr val="tx1"/>
                </a:solidFill>
              </a:rPr>
              <a:t>snap</a:t>
            </a:r>
            <a:r>
              <a:rPr lang="es-MX" sz="2200" dirty="0">
                <a:solidFill>
                  <a:schemeClr val="tx1"/>
                </a:solidFill>
              </a:rPr>
              <a:t> </a:t>
            </a:r>
            <a:r>
              <a:rPr lang="es-MX" sz="2200" dirty="0" err="1">
                <a:solidFill>
                  <a:schemeClr val="tx1"/>
                </a:solidFill>
              </a:rPr>
              <a:t>your</a:t>
            </a:r>
            <a:r>
              <a:rPr lang="es-MX" sz="2200" dirty="0">
                <a:solidFill>
                  <a:schemeClr val="tx1"/>
                </a:solidFill>
              </a:rPr>
              <a:t> </a:t>
            </a:r>
            <a:r>
              <a:rPr lang="es-MX" sz="2200" dirty="0" err="1">
                <a:solidFill>
                  <a:schemeClr val="tx1"/>
                </a:solidFill>
              </a:rPr>
              <a:t>limbs</a:t>
            </a:r>
            <a:r>
              <a:rPr lang="es-MX" sz="2200" dirty="0">
                <a:solidFill>
                  <a:schemeClr val="tx1"/>
                </a:solidFill>
              </a:rPr>
              <a:t/>
            </a:r>
            <a:br>
              <a:rPr lang="es-MX" sz="2200" dirty="0">
                <a:solidFill>
                  <a:schemeClr val="tx1"/>
                </a:solidFill>
              </a:rPr>
            </a:br>
            <a:r>
              <a:rPr lang="es-MX" sz="2200" dirty="0">
                <a:solidFill>
                  <a:schemeClr val="tx1"/>
                </a:solidFill>
              </a:rPr>
              <a:t>So </a:t>
            </a:r>
            <a:r>
              <a:rPr lang="es-MX" sz="2200" dirty="0" err="1">
                <a:solidFill>
                  <a:schemeClr val="tx1"/>
                </a:solidFill>
              </a:rPr>
              <a:t>swim</a:t>
            </a:r>
            <a:r>
              <a:rPr lang="es-MX" sz="2200" dirty="0">
                <a:solidFill>
                  <a:schemeClr val="tx1"/>
                </a:solidFill>
              </a:rPr>
              <a:t> Sam, </a:t>
            </a:r>
            <a:r>
              <a:rPr lang="es-MX" sz="2200" dirty="0" err="1">
                <a:solidFill>
                  <a:schemeClr val="tx1"/>
                </a:solidFill>
              </a:rPr>
              <a:t>swim</a:t>
            </a:r>
            <a:r>
              <a:rPr lang="es-MX" sz="2200" dirty="0">
                <a:solidFill>
                  <a:schemeClr val="tx1"/>
                </a:solidFill>
              </a:rPr>
              <a:t> Sam, </a:t>
            </a:r>
            <a:r>
              <a:rPr lang="es-MX" sz="2200" dirty="0" err="1">
                <a:solidFill>
                  <a:schemeClr val="tx1"/>
                </a:solidFill>
              </a:rPr>
              <a:t>swim</a:t>
            </a:r>
            <a:r>
              <a:rPr lang="es-MX" sz="2200" dirty="0">
                <a:solidFill>
                  <a:schemeClr val="tx1"/>
                </a:solidFill>
              </a:rPr>
              <a:t> Sam, </a:t>
            </a:r>
            <a:r>
              <a:rPr lang="es-MX" sz="2200" dirty="0" err="1">
                <a:solidFill>
                  <a:schemeClr val="tx1"/>
                </a:solidFill>
              </a:rPr>
              <a:t>swim</a:t>
            </a:r>
            <a:r>
              <a:rPr lang="es-MX" sz="2200" dirty="0">
                <a:solidFill>
                  <a:schemeClr val="tx1"/>
                </a:solidFill>
              </a:rPr>
              <a:t> Sam,</a:t>
            </a:r>
            <a:br>
              <a:rPr lang="es-MX" sz="2200" dirty="0">
                <a:solidFill>
                  <a:schemeClr val="tx1"/>
                </a:solidFill>
              </a:rPr>
            </a:br>
            <a:r>
              <a:rPr lang="es-MX" sz="2200" dirty="0" err="1">
                <a:solidFill>
                  <a:schemeClr val="tx1"/>
                </a:solidFill>
              </a:rPr>
              <a:t>Swim</a:t>
            </a:r>
            <a:r>
              <a:rPr lang="es-MX" sz="2200" dirty="0">
                <a:solidFill>
                  <a:schemeClr val="tx1"/>
                </a:solidFill>
              </a:rPr>
              <a:t> Sam, </a:t>
            </a:r>
            <a:r>
              <a:rPr lang="es-MX" sz="2200" dirty="0" err="1">
                <a:solidFill>
                  <a:schemeClr val="tx1"/>
                </a:solidFill>
              </a:rPr>
              <a:t>swim</a:t>
            </a:r>
            <a:r>
              <a:rPr lang="es-MX" sz="2200" dirty="0">
                <a:solidFill>
                  <a:schemeClr val="tx1"/>
                </a:solidFill>
              </a:rPr>
              <a:t> Sam, </a:t>
            </a:r>
            <a:r>
              <a:rPr lang="es-MX" sz="2200" dirty="0" err="1">
                <a:solidFill>
                  <a:schemeClr val="tx1"/>
                </a:solidFill>
              </a:rPr>
              <a:t>swim</a:t>
            </a:r>
            <a:r>
              <a:rPr lang="es-MX" sz="2200" dirty="0">
                <a:solidFill>
                  <a:schemeClr val="tx1"/>
                </a:solidFill>
              </a:rPr>
              <a:t>, Sam.</a:t>
            </a:r>
          </a:p>
        </p:txBody>
      </p:sp>
      <p:pic>
        <p:nvPicPr>
          <p:cNvPr id="3074" name="Picture 2" descr="Resultado de imagen para sammy the sailor"/>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6264711" y="3703654"/>
            <a:ext cx="2693133" cy="209340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12506011"/>
      </p:ext>
    </p:extLst>
  </p:cSld>
  <p:clrMapOvr>
    <a:masterClrMapping/>
  </p:clrMapOvr>
  <p:timing>
    <p:tnLst>
      <p:par>
        <p:cTn xmlns:p14="http://schemas.microsoft.com/office/powerpoint/2010/mai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2 Marcador de contenido"/>
          <p:cNvSpPr txBox="1">
            <a:spLocks/>
          </p:cNvSpPr>
          <p:nvPr/>
        </p:nvSpPr>
        <p:spPr>
          <a:xfrm>
            <a:off x="552420" y="1778858"/>
            <a:ext cx="7586444" cy="4657111"/>
          </a:xfrm>
          <a:prstGeom prst="rect">
            <a:avLst/>
          </a:prstGeom>
        </p:spPr>
        <p:txBody>
          <a:bodyPr/>
          <a:lstStyle/>
          <a:p>
            <a:pPr marL="365760" indent="-256032" fontAlgn="auto">
              <a:spcBef>
                <a:spcPts val="300"/>
              </a:spcBef>
              <a:spcAft>
                <a:spcPts val="0"/>
              </a:spcAft>
              <a:buClr>
                <a:schemeClr val="accent3"/>
              </a:buClr>
              <a:buFont typeface="Georgia"/>
              <a:buNone/>
              <a:defRPr/>
            </a:pPr>
            <a:r>
              <a:rPr lang="es-ES" sz="2200" b="1" dirty="0" err="1">
                <a:cs typeface="+mn-cs"/>
              </a:rPr>
              <a:t>Nem</a:t>
            </a:r>
            <a:r>
              <a:rPr lang="es-ES" sz="2200" dirty="0" err="1">
                <a:cs typeface="+mn-cs"/>
              </a:rPr>
              <a:t>o</a:t>
            </a:r>
            <a:r>
              <a:rPr lang="es-ES" sz="2200" dirty="0">
                <a:cs typeface="+mn-cs"/>
              </a:rPr>
              <a:t> era un </a:t>
            </a:r>
            <a:r>
              <a:rPr lang="es-ES" sz="2200" b="1" dirty="0">
                <a:cs typeface="+mn-cs"/>
              </a:rPr>
              <a:t>m</a:t>
            </a:r>
            <a:r>
              <a:rPr lang="es-ES" sz="2200" dirty="0">
                <a:cs typeface="+mn-cs"/>
              </a:rPr>
              <a:t>ari</a:t>
            </a:r>
            <a:r>
              <a:rPr lang="es-ES" sz="2200" b="1" dirty="0">
                <a:cs typeface="+mn-cs"/>
              </a:rPr>
              <a:t>ne</a:t>
            </a:r>
            <a:r>
              <a:rPr lang="es-ES" sz="2200" dirty="0">
                <a:cs typeface="+mn-cs"/>
              </a:rPr>
              <a:t>ro, un </a:t>
            </a:r>
            <a:r>
              <a:rPr lang="es-ES" sz="2200" b="1" dirty="0">
                <a:cs typeface="+mn-cs"/>
              </a:rPr>
              <a:t>m</a:t>
            </a:r>
            <a:r>
              <a:rPr lang="es-ES" sz="2200" dirty="0">
                <a:cs typeface="+mn-cs"/>
              </a:rPr>
              <a:t>ari</a:t>
            </a:r>
            <a:r>
              <a:rPr lang="es-ES" sz="2200" b="1" dirty="0">
                <a:cs typeface="+mn-cs"/>
              </a:rPr>
              <a:t>ne</a:t>
            </a:r>
            <a:r>
              <a:rPr lang="es-ES" sz="2200" dirty="0">
                <a:cs typeface="+mn-cs"/>
              </a:rPr>
              <a:t>ro </a:t>
            </a:r>
            <a:r>
              <a:rPr lang="es-ES" sz="2200" u="sng" dirty="0">
                <a:cs typeface="+mn-cs"/>
              </a:rPr>
              <a:t>fuerte y entero</a:t>
            </a:r>
          </a:p>
          <a:p>
            <a:pPr marL="365760" indent="-256032" fontAlgn="auto">
              <a:spcBef>
                <a:spcPts val="300"/>
              </a:spcBef>
              <a:spcAft>
                <a:spcPts val="0"/>
              </a:spcAft>
              <a:buClr>
                <a:schemeClr val="accent3"/>
              </a:buClr>
              <a:buFont typeface="Georgia"/>
              <a:buNone/>
              <a:defRPr/>
            </a:pPr>
            <a:r>
              <a:rPr lang="es-ES" sz="2200" b="1" dirty="0">
                <a:cs typeface="+mn-cs"/>
              </a:rPr>
              <a:t>N</a:t>
            </a:r>
            <a:r>
              <a:rPr lang="es-ES" sz="2200" dirty="0">
                <a:cs typeface="+mn-cs"/>
              </a:rPr>
              <a:t>avegaba en un balle</a:t>
            </a:r>
            <a:r>
              <a:rPr lang="es-ES" sz="2200" b="1" dirty="0">
                <a:cs typeface="+mn-cs"/>
              </a:rPr>
              <a:t>ne</a:t>
            </a:r>
            <a:r>
              <a:rPr lang="es-ES" sz="2200" dirty="0">
                <a:cs typeface="+mn-cs"/>
              </a:rPr>
              <a:t>ro y por la borda </a:t>
            </a:r>
            <a:r>
              <a:rPr lang="es-ES" sz="2200" u="sng" dirty="0">
                <a:cs typeface="+mn-cs"/>
              </a:rPr>
              <a:t>cayó.</a:t>
            </a:r>
          </a:p>
          <a:p>
            <a:pPr marL="365760" indent="-256032" fontAlgn="auto">
              <a:spcBef>
                <a:spcPts val="300"/>
              </a:spcBef>
              <a:spcAft>
                <a:spcPts val="0"/>
              </a:spcAft>
              <a:buClr>
                <a:schemeClr val="accent3"/>
              </a:buClr>
              <a:buFont typeface="Georgia"/>
              <a:buNone/>
              <a:defRPr/>
            </a:pPr>
            <a:r>
              <a:rPr lang="es-ES" sz="2200" dirty="0">
                <a:cs typeface="+mn-cs"/>
              </a:rPr>
              <a:t>“¡Que alguien me ayude!”, </a:t>
            </a:r>
            <a:r>
              <a:rPr lang="es-ES" sz="2200" u="sng" dirty="0">
                <a:cs typeface="+mn-cs"/>
              </a:rPr>
              <a:t>gritó.</a:t>
            </a:r>
          </a:p>
          <a:p>
            <a:pPr marL="365760" indent="-256032" fontAlgn="auto">
              <a:spcBef>
                <a:spcPts val="300"/>
              </a:spcBef>
              <a:spcAft>
                <a:spcPts val="0"/>
              </a:spcAft>
              <a:buClr>
                <a:schemeClr val="accent3"/>
              </a:buClr>
              <a:buFont typeface="Georgia"/>
              <a:buNone/>
              <a:defRPr/>
            </a:pPr>
            <a:r>
              <a:rPr lang="es-ES" sz="2200" dirty="0">
                <a:cs typeface="+mn-cs"/>
              </a:rPr>
              <a:t>Y de abordo se </a:t>
            </a:r>
            <a:r>
              <a:rPr lang="es-ES" sz="2200" u="sng" dirty="0">
                <a:cs typeface="+mn-cs"/>
              </a:rPr>
              <a:t>oyó</a:t>
            </a:r>
            <a:r>
              <a:rPr lang="es-ES" sz="2200" dirty="0">
                <a:cs typeface="+mn-cs"/>
              </a:rPr>
              <a:t>: “¡Sálvate ya!”</a:t>
            </a:r>
          </a:p>
          <a:p>
            <a:pPr marL="365760" indent="-256032" fontAlgn="auto">
              <a:spcBef>
                <a:spcPts val="300"/>
              </a:spcBef>
              <a:spcAft>
                <a:spcPts val="0"/>
              </a:spcAft>
              <a:buClr>
                <a:schemeClr val="accent3"/>
              </a:buClr>
              <a:buFont typeface="Georgia"/>
              <a:buNone/>
              <a:defRPr/>
            </a:pPr>
            <a:r>
              <a:rPr lang="es-ES" sz="2200" dirty="0">
                <a:cs typeface="+mn-cs"/>
              </a:rPr>
              <a:t>Los tiburones rodeaban a </a:t>
            </a:r>
            <a:r>
              <a:rPr lang="es-ES" sz="2200" dirty="0" err="1">
                <a:cs typeface="+mn-cs"/>
              </a:rPr>
              <a:t>Nemo</a:t>
            </a:r>
            <a:r>
              <a:rPr lang="es-ES" sz="2200" dirty="0">
                <a:cs typeface="+mn-cs"/>
              </a:rPr>
              <a:t> cuando alguien exclamó:</a:t>
            </a:r>
          </a:p>
          <a:p>
            <a:pPr marL="365760" indent="-256032" fontAlgn="auto">
              <a:spcBef>
                <a:spcPts val="300"/>
              </a:spcBef>
              <a:spcAft>
                <a:spcPts val="0"/>
              </a:spcAft>
              <a:buClr>
                <a:schemeClr val="accent3"/>
              </a:buClr>
              <a:buFont typeface="Georgia"/>
              <a:buNone/>
              <a:defRPr/>
            </a:pPr>
            <a:r>
              <a:rPr lang="es-ES" sz="2200" b="1" dirty="0">
                <a:cs typeface="+mn-cs"/>
              </a:rPr>
              <a:t>N</a:t>
            </a:r>
            <a:r>
              <a:rPr lang="es-ES" sz="2200" dirty="0">
                <a:cs typeface="+mn-cs"/>
              </a:rPr>
              <a:t>ada, </a:t>
            </a:r>
            <a:r>
              <a:rPr lang="es-ES" sz="2200" b="1" dirty="0" err="1">
                <a:cs typeface="+mn-cs"/>
              </a:rPr>
              <a:t>N</a:t>
            </a:r>
            <a:r>
              <a:rPr lang="es-ES" sz="2200" dirty="0" err="1">
                <a:cs typeface="+mn-cs"/>
              </a:rPr>
              <a:t>emo</a:t>
            </a:r>
            <a:r>
              <a:rPr lang="es-ES" sz="2200" dirty="0">
                <a:cs typeface="+mn-cs"/>
              </a:rPr>
              <a:t>, </a:t>
            </a:r>
            <a:r>
              <a:rPr lang="es-ES" sz="2200" b="1" dirty="0">
                <a:cs typeface="+mn-cs"/>
              </a:rPr>
              <a:t>n</a:t>
            </a:r>
            <a:r>
              <a:rPr lang="es-ES" sz="2200" dirty="0">
                <a:cs typeface="+mn-cs"/>
              </a:rPr>
              <a:t>ada, </a:t>
            </a:r>
            <a:r>
              <a:rPr lang="es-ES" sz="2200" b="1" dirty="0" err="1">
                <a:cs typeface="+mn-cs"/>
              </a:rPr>
              <a:t>N</a:t>
            </a:r>
            <a:r>
              <a:rPr lang="es-ES" sz="2200" dirty="0" err="1">
                <a:cs typeface="+mn-cs"/>
              </a:rPr>
              <a:t>emo</a:t>
            </a:r>
            <a:r>
              <a:rPr lang="es-ES" sz="2200" dirty="0">
                <a:cs typeface="+mn-cs"/>
              </a:rPr>
              <a:t>,</a:t>
            </a:r>
          </a:p>
          <a:p>
            <a:pPr marL="365760" indent="-256032" fontAlgn="auto">
              <a:spcBef>
                <a:spcPts val="300"/>
              </a:spcBef>
              <a:spcAft>
                <a:spcPts val="0"/>
              </a:spcAft>
              <a:buClr>
                <a:schemeClr val="accent3"/>
              </a:buClr>
              <a:buFont typeface="Georgia"/>
              <a:buNone/>
              <a:defRPr/>
            </a:pPr>
            <a:r>
              <a:rPr lang="es-ES" sz="2200" dirty="0">
                <a:cs typeface="+mn-cs"/>
              </a:rPr>
              <a:t>Enséñales lo bie</a:t>
            </a:r>
            <a:r>
              <a:rPr lang="es-ES" sz="2200" b="1" dirty="0">
                <a:cs typeface="+mn-cs"/>
              </a:rPr>
              <a:t>n</a:t>
            </a:r>
            <a:r>
              <a:rPr lang="es-ES" sz="2200" dirty="0">
                <a:cs typeface="+mn-cs"/>
              </a:rPr>
              <a:t> que </a:t>
            </a:r>
            <a:r>
              <a:rPr lang="es-ES" sz="2200" b="1" dirty="0">
                <a:cs typeface="+mn-cs"/>
              </a:rPr>
              <a:t>n</a:t>
            </a:r>
            <a:r>
              <a:rPr lang="es-ES" sz="2200" dirty="0">
                <a:cs typeface="+mn-cs"/>
              </a:rPr>
              <a:t>adas</a:t>
            </a:r>
          </a:p>
          <a:p>
            <a:pPr marL="365760" indent="-256032" fontAlgn="auto">
              <a:spcBef>
                <a:spcPts val="300"/>
              </a:spcBef>
              <a:spcAft>
                <a:spcPts val="0"/>
              </a:spcAft>
              <a:buClr>
                <a:schemeClr val="accent3"/>
              </a:buClr>
              <a:buFont typeface="Georgia"/>
              <a:buNone/>
              <a:defRPr/>
            </a:pPr>
            <a:r>
              <a:rPr lang="es-ES" sz="2200" b="1" dirty="0">
                <a:cs typeface="+mn-cs"/>
              </a:rPr>
              <a:t>N</a:t>
            </a:r>
            <a:r>
              <a:rPr lang="es-ES" sz="2200" dirty="0">
                <a:cs typeface="+mn-cs"/>
              </a:rPr>
              <a:t>ada como </a:t>
            </a:r>
            <a:r>
              <a:rPr lang="es-ES" sz="2200" b="1" dirty="0">
                <a:cs typeface="+mn-cs"/>
              </a:rPr>
              <a:t>n</a:t>
            </a:r>
            <a:r>
              <a:rPr lang="es-ES" sz="2200" dirty="0">
                <a:cs typeface="+mn-cs"/>
              </a:rPr>
              <a:t>utria</a:t>
            </a:r>
            <a:r>
              <a:rPr lang="es-ES" sz="2200" b="1" dirty="0">
                <a:cs typeface="+mn-cs"/>
              </a:rPr>
              <a:t>, na</a:t>
            </a:r>
            <a:r>
              <a:rPr lang="es-ES" sz="2200" dirty="0">
                <a:cs typeface="+mn-cs"/>
              </a:rPr>
              <a:t>da como ra</a:t>
            </a:r>
            <a:r>
              <a:rPr lang="es-ES" sz="2200" b="1" dirty="0">
                <a:cs typeface="+mn-cs"/>
              </a:rPr>
              <a:t>na</a:t>
            </a:r>
          </a:p>
          <a:p>
            <a:pPr marL="365760" indent="-256032" fontAlgn="auto">
              <a:spcBef>
                <a:spcPts val="300"/>
              </a:spcBef>
              <a:spcAft>
                <a:spcPts val="0"/>
              </a:spcAft>
              <a:buClr>
                <a:schemeClr val="accent3"/>
              </a:buClr>
              <a:buFont typeface="Georgia"/>
              <a:buNone/>
              <a:defRPr/>
            </a:pPr>
            <a:r>
              <a:rPr lang="es-ES" sz="2200" dirty="0">
                <a:cs typeface="+mn-cs"/>
              </a:rPr>
              <a:t>Tu bie</a:t>
            </a:r>
            <a:r>
              <a:rPr lang="es-ES" sz="2200" b="1" dirty="0">
                <a:cs typeface="+mn-cs"/>
              </a:rPr>
              <a:t>n</a:t>
            </a:r>
            <a:r>
              <a:rPr lang="es-ES" sz="2200" dirty="0">
                <a:cs typeface="+mn-cs"/>
              </a:rPr>
              <a:t> sabes como </a:t>
            </a:r>
            <a:r>
              <a:rPr lang="es-ES" sz="2200" b="1" dirty="0">
                <a:cs typeface="+mn-cs"/>
              </a:rPr>
              <a:t>na</a:t>
            </a:r>
            <a:r>
              <a:rPr lang="es-ES" sz="2200" dirty="0">
                <a:cs typeface="+mn-cs"/>
              </a:rPr>
              <a:t>da</a:t>
            </a:r>
            <a:r>
              <a:rPr lang="es-ES" sz="2200" b="1" dirty="0">
                <a:cs typeface="+mn-cs"/>
              </a:rPr>
              <a:t>n </a:t>
            </a:r>
            <a:r>
              <a:rPr lang="es-ES" sz="2200" dirty="0">
                <a:cs typeface="+mn-cs"/>
              </a:rPr>
              <a:t>las ra</a:t>
            </a:r>
            <a:r>
              <a:rPr lang="es-ES" sz="2200" b="1" dirty="0">
                <a:cs typeface="+mn-cs"/>
              </a:rPr>
              <a:t>na</a:t>
            </a:r>
            <a:r>
              <a:rPr lang="es-ES" sz="2200" dirty="0">
                <a:cs typeface="+mn-cs"/>
              </a:rPr>
              <a:t>s,</a:t>
            </a:r>
          </a:p>
          <a:p>
            <a:pPr marL="365760" indent="-256032" fontAlgn="auto">
              <a:spcBef>
                <a:spcPts val="300"/>
              </a:spcBef>
              <a:spcAft>
                <a:spcPts val="0"/>
              </a:spcAft>
              <a:buClr>
                <a:schemeClr val="accent3"/>
              </a:buClr>
              <a:buFont typeface="Georgia"/>
              <a:buNone/>
              <a:defRPr/>
            </a:pPr>
            <a:r>
              <a:rPr lang="es-ES" sz="2200" b="1" dirty="0">
                <a:cs typeface="+mn-cs"/>
              </a:rPr>
              <a:t>On</a:t>
            </a:r>
            <a:r>
              <a:rPr lang="es-ES" sz="2200" dirty="0">
                <a:cs typeface="+mn-cs"/>
              </a:rPr>
              <a:t>ce tibur</a:t>
            </a:r>
            <a:r>
              <a:rPr lang="es-ES" sz="2200" b="1" dirty="0">
                <a:cs typeface="+mn-cs"/>
              </a:rPr>
              <a:t>ones</a:t>
            </a:r>
            <a:r>
              <a:rPr lang="es-ES" sz="2200" dirty="0">
                <a:cs typeface="+mn-cs"/>
              </a:rPr>
              <a:t> te va</a:t>
            </a:r>
            <a:r>
              <a:rPr lang="es-ES" sz="2200" b="1" dirty="0">
                <a:cs typeface="+mn-cs"/>
              </a:rPr>
              <a:t>n</a:t>
            </a:r>
            <a:r>
              <a:rPr lang="es-ES" sz="2200" dirty="0">
                <a:cs typeface="+mn-cs"/>
              </a:rPr>
              <a:t> a hacer jir</a:t>
            </a:r>
            <a:r>
              <a:rPr lang="es-ES" sz="2200" b="1" dirty="0">
                <a:cs typeface="+mn-cs"/>
              </a:rPr>
              <a:t>ones, </a:t>
            </a:r>
          </a:p>
          <a:p>
            <a:pPr marL="365760" indent="-256032" fontAlgn="auto">
              <a:spcBef>
                <a:spcPts val="300"/>
              </a:spcBef>
              <a:spcAft>
                <a:spcPts val="0"/>
              </a:spcAft>
              <a:buClr>
                <a:schemeClr val="accent3"/>
              </a:buClr>
              <a:buFont typeface="Georgia"/>
              <a:buNone/>
              <a:defRPr/>
            </a:pPr>
            <a:r>
              <a:rPr lang="es-ES" sz="2200" b="1" dirty="0">
                <a:cs typeface="+mn-cs"/>
              </a:rPr>
              <a:t>N</a:t>
            </a:r>
            <a:r>
              <a:rPr lang="es-ES" sz="2200" dirty="0">
                <a:cs typeface="+mn-cs"/>
              </a:rPr>
              <a:t>ada, </a:t>
            </a:r>
            <a:r>
              <a:rPr lang="es-ES" sz="2200" b="1" dirty="0" err="1">
                <a:cs typeface="+mn-cs"/>
              </a:rPr>
              <a:t>N</a:t>
            </a:r>
            <a:r>
              <a:rPr lang="es-ES" sz="2200" dirty="0" err="1">
                <a:cs typeface="+mn-cs"/>
              </a:rPr>
              <a:t>emo</a:t>
            </a:r>
            <a:r>
              <a:rPr lang="es-ES" sz="2200" dirty="0">
                <a:cs typeface="+mn-cs"/>
              </a:rPr>
              <a:t>, </a:t>
            </a:r>
            <a:r>
              <a:rPr lang="es-ES" sz="2200" b="1" dirty="0">
                <a:cs typeface="+mn-cs"/>
              </a:rPr>
              <a:t>n</a:t>
            </a:r>
            <a:r>
              <a:rPr lang="es-ES" sz="2200" dirty="0">
                <a:cs typeface="+mn-cs"/>
              </a:rPr>
              <a:t>ada, </a:t>
            </a:r>
            <a:r>
              <a:rPr lang="es-ES" sz="2200" b="1" dirty="0" err="1">
                <a:cs typeface="+mn-cs"/>
              </a:rPr>
              <a:t>N</a:t>
            </a:r>
            <a:r>
              <a:rPr lang="es-ES" sz="2200" dirty="0" err="1">
                <a:cs typeface="+mn-cs"/>
              </a:rPr>
              <a:t>emo</a:t>
            </a:r>
            <a:r>
              <a:rPr lang="es-ES" sz="2200" dirty="0">
                <a:cs typeface="+mn-cs"/>
              </a:rPr>
              <a:t>, </a:t>
            </a:r>
            <a:r>
              <a:rPr lang="es-ES" sz="2200" b="1" dirty="0">
                <a:cs typeface="+mn-cs"/>
              </a:rPr>
              <a:t>n</a:t>
            </a:r>
            <a:r>
              <a:rPr lang="es-ES" sz="2200" dirty="0">
                <a:cs typeface="+mn-cs"/>
              </a:rPr>
              <a:t>ada, </a:t>
            </a:r>
            <a:r>
              <a:rPr lang="es-ES" sz="2200" b="1" dirty="0" err="1">
                <a:cs typeface="+mn-cs"/>
              </a:rPr>
              <a:t>N</a:t>
            </a:r>
            <a:r>
              <a:rPr lang="es-ES" sz="2200" dirty="0" err="1">
                <a:cs typeface="+mn-cs"/>
              </a:rPr>
              <a:t>emo</a:t>
            </a:r>
            <a:r>
              <a:rPr lang="es-ES" sz="2200" dirty="0">
                <a:cs typeface="+mn-cs"/>
              </a:rPr>
              <a:t>…</a:t>
            </a:r>
          </a:p>
          <a:p>
            <a:pPr marL="365760" indent="-256032" fontAlgn="auto">
              <a:spcBef>
                <a:spcPts val="300"/>
              </a:spcBef>
              <a:spcAft>
                <a:spcPts val="0"/>
              </a:spcAft>
              <a:buClr>
                <a:schemeClr val="accent3"/>
              </a:buClr>
              <a:defRPr/>
            </a:pPr>
            <a:r>
              <a:rPr lang="es-ES" sz="2200" b="1" dirty="0">
                <a:cs typeface="+mn-cs"/>
              </a:rPr>
              <a:t>N</a:t>
            </a:r>
            <a:r>
              <a:rPr lang="es-ES" sz="2200" dirty="0">
                <a:cs typeface="+mn-cs"/>
              </a:rPr>
              <a:t>ada, </a:t>
            </a:r>
            <a:r>
              <a:rPr lang="es-ES" sz="2200" b="1" dirty="0" err="1">
                <a:cs typeface="+mn-cs"/>
              </a:rPr>
              <a:t>N</a:t>
            </a:r>
            <a:r>
              <a:rPr lang="es-ES" sz="2200" dirty="0" err="1">
                <a:cs typeface="+mn-cs"/>
              </a:rPr>
              <a:t>emo</a:t>
            </a:r>
            <a:r>
              <a:rPr lang="es-ES" sz="2200" dirty="0">
                <a:cs typeface="+mn-cs"/>
              </a:rPr>
              <a:t>, </a:t>
            </a:r>
            <a:r>
              <a:rPr lang="es-ES" sz="2200" b="1" dirty="0">
                <a:cs typeface="+mn-cs"/>
              </a:rPr>
              <a:t>n</a:t>
            </a:r>
            <a:r>
              <a:rPr lang="es-ES" sz="2200" dirty="0">
                <a:cs typeface="+mn-cs"/>
              </a:rPr>
              <a:t>ada, </a:t>
            </a:r>
            <a:r>
              <a:rPr lang="es-ES" sz="2200" b="1" dirty="0" err="1">
                <a:cs typeface="+mn-cs"/>
              </a:rPr>
              <a:t>N</a:t>
            </a:r>
            <a:r>
              <a:rPr lang="es-ES" sz="2200" dirty="0" err="1">
                <a:cs typeface="+mn-cs"/>
              </a:rPr>
              <a:t>emo</a:t>
            </a:r>
            <a:r>
              <a:rPr lang="es-ES" sz="2200" dirty="0">
                <a:cs typeface="+mn-cs"/>
              </a:rPr>
              <a:t>, </a:t>
            </a:r>
            <a:r>
              <a:rPr lang="es-ES" sz="2200" b="1" dirty="0">
                <a:cs typeface="+mn-cs"/>
              </a:rPr>
              <a:t>n</a:t>
            </a:r>
            <a:r>
              <a:rPr lang="es-ES" sz="2200" dirty="0">
                <a:cs typeface="+mn-cs"/>
              </a:rPr>
              <a:t>ada, </a:t>
            </a:r>
            <a:r>
              <a:rPr lang="es-ES" sz="2200" b="1" dirty="0" err="1">
                <a:cs typeface="+mn-cs"/>
              </a:rPr>
              <a:t>N</a:t>
            </a:r>
            <a:r>
              <a:rPr lang="es-ES" sz="2200" dirty="0" err="1">
                <a:cs typeface="+mn-cs"/>
              </a:rPr>
              <a:t>emo</a:t>
            </a:r>
            <a:r>
              <a:rPr lang="es-ES" sz="2200" dirty="0">
                <a:cs typeface="+mn-cs"/>
              </a:rPr>
              <a:t>…</a:t>
            </a:r>
          </a:p>
          <a:p>
            <a:pPr marL="365760" indent="-256032" fontAlgn="auto">
              <a:spcBef>
                <a:spcPts val="300"/>
              </a:spcBef>
              <a:spcAft>
                <a:spcPts val="0"/>
              </a:spcAft>
              <a:buClr>
                <a:schemeClr val="accent3"/>
              </a:buClr>
              <a:buFont typeface="Georgia"/>
              <a:buNone/>
              <a:defRPr/>
            </a:pPr>
            <a:endParaRPr lang="es-ES" sz="2200" dirty="0">
              <a:cs typeface="+mn-cs"/>
            </a:endParaRPr>
          </a:p>
        </p:txBody>
      </p:sp>
      <p:sp>
        <p:nvSpPr>
          <p:cNvPr id="5" name="Título 1"/>
          <p:cNvSpPr>
            <a:spLocks noGrp="1"/>
          </p:cNvSpPr>
          <p:nvPr>
            <p:ph type="title"/>
          </p:nvPr>
        </p:nvSpPr>
        <p:spPr>
          <a:xfrm>
            <a:off x="786910" y="521675"/>
            <a:ext cx="7406640" cy="1356360"/>
          </a:xfrm>
        </p:spPr>
        <p:txBody>
          <a:bodyPr>
            <a:normAutofit/>
          </a:bodyPr>
          <a:lstStyle/>
          <a:p>
            <a:pPr algn="ctr"/>
            <a:r>
              <a:rPr lang="es-MX" dirty="0" smtClean="0">
                <a:solidFill>
                  <a:schemeClr val="tx1"/>
                </a:solidFill>
              </a:rPr>
              <a:t>¿Qué opinan de esta versión?</a:t>
            </a:r>
            <a:endParaRPr lang="es-MX" dirty="0">
              <a:solidFill>
                <a:schemeClr val="tx1"/>
              </a:solidFill>
            </a:endParaRPr>
          </a:p>
        </p:txBody>
      </p:sp>
    </p:spTree>
    <p:extLst>
      <p:ext uri="{BB962C8B-B14F-4D97-AF65-F5344CB8AC3E}">
        <p14:creationId xmlns:p14="http://schemas.microsoft.com/office/powerpoint/2010/main" val="4018740751"/>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n-GB" sz="4000" dirty="0" err="1" smtClean="0">
                <a:solidFill>
                  <a:schemeClr val="accent1">
                    <a:lumMod val="50000"/>
                  </a:schemeClr>
                </a:solidFill>
              </a:rPr>
              <a:t>Traducción</a:t>
            </a:r>
            <a:r>
              <a:rPr lang="en-GB" sz="4000" dirty="0" smtClean="0">
                <a:solidFill>
                  <a:schemeClr val="accent1">
                    <a:lumMod val="50000"/>
                  </a:schemeClr>
                </a:solidFill>
              </a:rPr>
              <a:t> </a:t>
            </a:r>
            <a:r>
              <a:rPr lang="en-GB" sz="4000" dirty="0" err="1" smtClean="0">
                <a:solidFill>
                  <a:schemeClr val="accent1">
                    <a:lumMod val="50000"/>
                  </a:schemeClr>
                </a:solidFill>
              </a:rPr>
              <a:t>literaria</a:t>
            </a:r>
            <a:r>
              <a:rPr lang="en-GB" sz="4000" dirty="0" smtClean="0">
                <a:solidFill>
                  <a:schemeClr val="accent1">
                    <a:lumMod val="50000"/>
                  </a:schemeClr>
                </a:solidFill>
              </a:rPr>
              <a:t> del </a:t>
            </a:r>
            <a:r>
              <a:rPr lang="en-GB" sz="4000" dirty="0" err="1" smtClean="0">
                <a:solidFill>
                  <a:schemeClr val="accent1">
                    <a:lumMod val="50000"/>
                  </a:schemeClr>
                </a:solidFill>
              </a:rPr>
              <a:t>inglés</a:t>
            </a:r>
            <a:endParaRPr lang="en-GB" sz="4000" dirty="0">
              <a:solidFill>
                <a:schemeClr val="accent1">
                  <a:lumMod val="50000"/>
                </a:schemeClr>
              </a:solidFill>
            </a:endParaRPr>
          </a:p>
        </p:txBody>
      </p:sp>
      <p:sp>
        <p:nvSpPr>
          <p:cNvPr id="3" name="Marcador de contenido 2"/>
          <p:cNvSpPr>
            <a:spLocks noGrp="1"/>
          </p:cNvSpPr>
          <p:nvPr>
            <p:ph idx="1"/>
          </p:nvPr>
        </p:nvSpPr>
        <p:spPr>
          <a:xfrm>
            <a:off x="1053404" y="2133601"/>
            <a:ext cx="7490391" cy="3931920"/>
          </a:xfrm>
        </p:spPr>
        <p:txBody>
          <a:bodyPr>
            <a:normAutofit/>
          </a:bodyPr>
          <a:lstStyle/>
          <a:p>
            <a:pPr marL="0" indent="0">
              <a:buNone/>
            </a:pPr>
            <a:r>
              <a:rPr lang="es-MX" sz="2400" b="1" dirty="0">
                <a:solidFill>
                  <a:schemeClr val="tx1"/>
                </a:solidFill>
              </a:rPr>
              <a:t>Unidad II. Rasgos y propiedades formales de los textos literarios (Narrativa y poesía): </a:t>
            </a:r>
            <a:r>
              <a:rPr lang="es-MX" sz="2400" dirty="0">
                <a:solidFill>
                  <a:schemeClr val="tx1"/>
                </a:solidFill>
              </a:rPr>
              <a:t>Identificará las propiedades de los textos poéticos para resolver los problemas diversos que plantea la traducción de sus propiedades formales.</a:t>
            </a:r>
            <a:endParaRPr lang="es-ES_tradnl" sz="2400" dirty="0">
              <a:solidFill>
                <a:schemeClr val="tx1"/>
              </a:solidFill>
            </a:endParaRPr>
          </a:p>
          <a:p>
            <a:pPr marL="0" indent="0">
              <a:buNone/>
            </a:pPr>
            <a:r>
              <a:rPr lang="es-MX" sz="2400" dirty="0">
                <a:solidFill>
                  <a:schemeClr val="tx1"/>
                </a:solidFill>
              </a:rPr>
              <a:t>2.1 Nivel fónico/gráfico</a:t>
            </a:r>
            <a:r>
              <a:rPr lang="es-ES_tradnl" sz="2400" dirty="0">
                <a:solidFill>
                  <a:schemeClr val="tx1"/>
                </a:solidFill>
              </a:rPr>
              <a:t> </a:t>
            </a:r>
            <a:endParaRPr lang="en-GB" sz="2400" dirty="0">
              <a:solidFill>
                <a:schemeClr val="tx1"/>
              </a:solidFill>
            </a:endParaRPr>
          </a:p>
        </p:txBody>
      </p:sp>
    </p:spTree>
    <p:extLst>
      <p:ext uri="{BB962C8B-B14F-4D97-AF65-F5344CB8AC3E}">
        <p14:creationId xmlns:p14="http://schemas.microsoft.com/office/powerpoint/2010/main" val="2115492638"/>
      </p:ext>
    </p:extLst>
  </p:cSld>
  <p:clrMapOvr>
    <a:masterClrMapping/>
  </p:clrMapOvr>
  <p:timing>
    <p:tnLst>
      <p:par>
        <p:cTn xmlns:p14="http://schemas.microsoft.com/office/powerpoint/2010/mai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b="1" dirty="0" smtClean="0">
                <a:solidFill>
                  <a:srgbClr val="0070C0"/>
                </a:solidFill>
              </a:rPr>
              <a:t>Conclusión</a:t>
            </a:r>
            <a:endParaRPr lang="es-MX" b="1" dirty="0">
              <a:solidFill>
                <a:srgbClr val="0070C0"/>
              </a:solidFill>
            </a:endParaRPr>
          </a:p>
        </p:txBody>
      </p:sp>
      <p:sp>
        <p:nvSpPr>
          <p:cNvPr id="3" name="Marcador de contenido 2"/>
          <p:cNvSpPr>
            <a:spLocks noGrp="1"/>
          </p:cNvSpPr>
          <p:nvPr>
            <p:ph idx="1"/>
          </p:nvPr>
        </p:nvSpPr>
        <p:spPr/>
        <p:txBody>
          <a:bodyPr>
            <a:noAutofit/>
          </a:bodyPr>
          <a:lstStyle/>
          <a:p>
            <a:pPr marL="34290" indent="0" algn="ctr">
              <a:lnSpc>
                <a:spcPct val="150000"/>
              </a:lnSpc>
              <a:buNone/>
            </a:pPr>
            <a:r>
              <a:rPr lang="es-MX" sz="2400" dirty="0" smtClean="0">
                <a:solidFill>
                  <a:schemeClr val="tx1"/>
                </a:solidFill>
              </a:rPr>
              <a:t>Los </a:t>
            </a:r>
            <a:r>
              <a:rPr lang="es-MX" sz="2400" dirty="0">
                <a:solidFill>
                  <a:schemeClr val="tx1"/>
                </a:solidFill>
              </a:rPr>
              <a:t>aspectos </a:t>
            </a:r>
            <a:r>
              <a:rPr lang="es-MX" sz="2400" dirty="0" smtClean="0">
                <a:solidFill>
                  <a:schemeClr val="tx1"/>
                </a:solidFill>
              </a:rPr>
              <a:t>fónico-gráficos resultan </a:t>
            </a:r>
            <a:r>
              <a:rPr lang="es-MX" sz="2400" dirty="0">
                <a:solidFill>
                  <a:schemeClr val="tx1"/>
                </a:solidFill>
              </a:rPr>
              <a:t>más o menos relevantes, dependiendo del texto, </a:t>
            </a:r>
            <a:r>
              <a:rPr lang="es-MX" sz="2400" dirty="0" smtClean="0">
                <a:solidFill>
                  <a:schemeClr val="tx1"/>
                </a:solidFill>
              </a:rPr>
              <a:t>como hemos podido ver. Sin </a:t>
            </a:r>
            <a:r>
              <a:rPr lang="es-MX" sz="2400" dirty="0">
                <a:solidFill>
                  <a:schemeClr val="tx1"/>
                </a:solidFill>
              </a:rPr>
              <a:t>embargo, el conocimiento de </a:t>
            </a:r>
            <a:r>
              <a:rPr lang="es-MX" sz="2400" dirty="0" smtClean="0">
                <a:solidFill>
                  <a:schemeClr val="tx1"/>
                </a:solidFill>
              </a:rPr>
              <a:t>esos rasgos agudiza </a:t>
            </a:r>
            <a:r>
              <a:rPr lang="es-MX" sz="2400" dirty="0">
                <a:solidFill>
                  <a:schemeClr val="tx1"/>
                </a:solidFill>
              </a:rPr>
              <a:t>la visión del traductor para </a:t>
            </a:r>
            <a:r>
              <a:rPr lang="es-MX" sz="2400" dirty="0" smtClean="0">
                <a:solidFill>
                  <a:schemeClr val="tx1"/>
                </a:solidFill>
              </a:rPr>
              <a:t>darle importancia en su trabajo al </a:t>
            </a:r>
            <a:r>
              <a:rPr lang="es-MX" sz="2400" dirty="0">
                <a:solidFill>
                  <a:schemeClr val="tx1"/>
                </a:solidFill>
              </a:rPr>
              <a:t>aspecto que crea necesario. </a:t>
            </a:r>
            <a:r>
              <a:rPr lang="es-MX" sz="2400" dirty="0" smtClean="0">
                <a:solidFill>
                  <a:schemeClr val="tx1"/>
                </a:solidFill>
              </a:rPr>
              <a:t>En última instancia no se debe perder nunca de vista que hay que rescatar tanto como sea posible en el texto meta.</a:t>
            </a:r>
            <a:endParaRPr lang="es-MX" sz="2400" dirty="0">
              <a:solidFill>
                <a:schemeClr val="tx1"/>
              </a:solidFill>
            </a:endParaRPr>
          </a:p>
        </p:txBody>
      </p:sp>
    </p:spTree>
    <p:extLst>
      <p:ext uri="{BB962C8B-B14F-4D97-AF65-F5344CB8AC3E}">
        <p14:creationId xmlns:p14="http://schemas.microsoft.com/office/powerpoint/2010/main" val="3833625723"/>
      </p:ext>
    </p:extLst>
  </p:cSld>
  <p:clrMapOvr>
    <a:masterClrMapping/>
  </p:clrMapOvr>
  <p:timing>
    <p:tnLst>
      <p:par>
        <p:cTn xmlns:p14="http://schemas.microsoft.com/office/powerpoint/2010/mai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n-GB" dirty="0" smtClean="0">
                <a:solidFill>
                  <a:schemeClr val="tx1"/>
                </a:solidFill>
              </a:rPr>
              <a:t>Fuentes de </a:t>
            </a:r>
            <a:r>
              <a:rPr lang="en-GB" dirty="0" err="1" smtClean="0">
                <a:solidFill>
                  <a:schemeClr val="tx1"/>
                </a:solidFill>
              </a:rPr>
              <a:t>bibliográficas</a:t>
            </a:r>
            <a:r>
              <a:rPr lang="en-GB" dirty="0" smtClean="0">
                <a:solidFill>
                  <a:schemeClr val="tx1"/>
                </a:solidFill>
              </a:rPr>
              <a:t>:</a:t>
            </a:r>
            <a:endParaRPr lang="en-GB" dirty="0">
              <a:solidFill>
                <a:schemeClr val="tx1"/>
              </a:solidFill>
            </a:endParaRPr>
          </a:p>
        </p:txBody>
      </p:sp>
      <p:sp>
        <p:nvSpPr>
          <p:cNvPr id="3" name="Marcador de contenido 2"/>
          <p:cNvSpPr>
            <a:spLocks noGrp="1"/>
          </p:cNvSpPr>
          <p:nvPr>
            <p:ph idx="1"/>
          </p:nvPr>
        </p:nvSpPr>
        <p:spPr/>
        <p:txBody>
          <a:bodyPr>
            <a:normAutofit/>
          </a:bodyPr>
          <a:lstStyle/>
          <a:p>
            <a:r>
              <a:rPr lang="es-MX" dirty="0" err="1">
                <a:solidFill>
                  <a:schemeClr val="tx1"/>
                </a:solidFill>
              </a:rPr>
              <a:t>Chilvers</a:t>
            </a:r>
            <a:r>
              <a:rPr lang="es-MX" dirty="0">
                <a:solidFill>
                  <a:schemeClr val="tx1"/>
                </a:solidFill>
              </a:rPr>
              <a:t>, </a:t>
            </a:r>
            <a:r>
              <a:rPr lang="es-MX" dirty="0" err="1">
                <a:solidFill>
                  <a:schemeClr val="tx1"/>
                </a:solidFill>
              </a:rPr>
              <a:t>Ian</a:t>
            </a:r>
            <a:r>
              <a:rPr lang="es-MX" dirty="0">
                <a:solidFill>
                  <a:schemeClr val="tx1"/>
                </a:solidFill>
              </a:rPr>
              <a:t>. </a:t>
            </a:r>
            <a:r>
              <a:rPr lang="es-MX" i="1" dirty="0">
                <a:solidFill>
                  <a:schemeClr val="tx1"/>
                </a:solidFill>
              </a:rPr>
              <a:t>Diccionario del arte del siglo XX</a:t>
            </a:r>
            <a:r>
              <a:rPr lang="es-MX" dirty="0">
                <a:solidFill>
                  <a:schemeClr val="tx1"/>
                </a:solidFill>
              </a:rPr>
              <a:t>. Editorial Complutense, 2001</a:t>
            </a:r>
            <a:r>
              <a:rPr lang="es-MX" dirty="0" smtClean="0">
                <a:solidFill>
                  <a:schemeClr val="tx1"/>
                </a:solidFill>
              </a:rPr>
              <a:t>.</a:t>
            </a:r>
          </a:p>
          <a:p>
            <a:r>
              <a:rPr lang="es-MX" dirty="0">
                <a:solidFill>
                  <a:schemeClr val="tx1"/>
                </a:solidFill>
              </a:rPr>
              <a:t>De Aguilar e Silva, Víctor Manuel.  Teoría de la literatura.  </a:t>
            </a:r>
            <a:r>
              <a:rPr lang="es-MX" dirty="0" err="1">
                <a:solidFill>
                  <a:schemeClr val="tx1"/>
                </a:solidFill>
              </a:rPr>
              <a:t>Tr</a:t>
            </a:r>
            <a:r>
              <a:rPr lang="es-MX" dirty="0">
                <a:solidFill>
                  <a:schemeClr val="tx1"/>
                </a:solidFill>
              </a:rPr>
              <a:t>. Valentín García </a:t>
            </a:r>
            <a:r>
              <a:rPr lang="es-MX" dirty="0" err="1" smtClean="0">
                <a:solidFill>
                  <a:schemeClr val="tx1"/>
                </a:solidFill>
              </a:rPr>
              <a:t>Yebra</a:t>
            </a:r>
            <a:r>
              <a:rPr lang="es-MX" dirty="0" smtClean="0">
                <a:solidFill>
                  <a:schemeClr val="tx1"/>
                </a:solidFill>
              </a:rPr>
              <a:t>. Madrid</a:t>
            </a:r>
            <a:r>
              <a:rPr lang="es-MX" dirty="0">
                <a:solidFill>
                  <a:schemeClr val="tx1"/>
                </a:solidFill>
              </a:rPr>
              <a:t>: Gredos, 1972</a:t>
            </a:r>
            <a:r>
              <a:rPr lang="es-MX" dirty="0" smtClean="0">
                <a:solidFill>
                  <a:schemeClr val="tx1"/>
                </a:solidFill>
              </a:rPr>
              <a:t>.</a:t>
            </a:r>
          </a:p>
          <a:p>
            <a:r>
              <a:rPr lang="es-MX" dirty="0" smtClean="0">
                <a:solidFill>
                  <a:schemeClr val="tx1"/>
                </a:solidFill>
              </a:rPr>
              <a:t>García </a:t>
            </a:r>
            <a:r>
              <a:rPr lang="es-MX" dirty="0" err="1">
                <a:solidFill>
                  <a:schemeClr val="tx1"/>
                </a:solidFill>
              </a:rPr>
              <a:t>Yebra</a:t>
            </a:r>
            <a:r>
              <a:rPr lang="es-MX" dirty="0">
                <a:solidFill>
                  <a:schemeClr val="tx1"/>
                </a:solidFill>
              </a:rPr>
              <a:t>, Valentín.  </a:t>
            </a:r>
            <a:r>
              <a:rPr lang="es-MX" i="1" dirty="0">
                <a:solidFill>
                  <a:schemeClr val="tx1"/>
                </a:solidFill>
              </a:rPr>
              <a:t>Teoría y práctica de la traducción.  </a:t>
            </a:r>
            <a:r>
              <a:rPr lang="es-MX" dirty="0">
                <a:solidFill>
                  <a:schemeClr val="tx1"/>
                </a:solidFill>
              </a:rPr>
              <a:t>2 </a:t>
            </a:r>
            <a:r>
              <a:rPr lang="es-MX" dirty="0" err="1">
                <a:solidFill>
                  <a:schemeClr val="tx1"/>
                </a:solidFill>
              </a:rPr>
              <a:t>ts</a:t>
            </a:r>
            <a:r>
              <a:rPr lang="es-MX" dirty="0">
                <a:solidFill>
                  <a:schemeClr val="tx1"/>
                </a:solidFill>
              </a:rPr>
              <a:t>.  Madrid: </a:t>
            </a:r>
            <a:r>
              <a:rPr lang="es-MX" dirty="0" smtClean="0">
                <a:solidFill>
                  <a:schemeClr val="tx1"/>
                </a:solidFill>
              </a:rPr>
              <a:t>Gredos, 1997.</a:t>
            </a:r>
            <a:endParaRPr lang="en-GB" dirty="0" smtClean="0">
              <a:solidFill>
                <a:schemeClr val="tx1"/>
              </a:solidFill>
            </a:endParaRPr>
          </a:p>
          <a:p>
            <a:r>
              <a:rPr lang="en-GB" dirty="0" smtClean="0">
                <a:solidFill>
                  <a:schemeClr val="tx1"/>
                </a:solidFill>
              </a:rPr>
              <a:t>Hervey</a:t>
            </a:r>
            <a:r>
              <a:rPr lang="en-GB" dirty="0">
                <a:solidFill>
                  <a:schemeClr val="tx1"/>
                </a:solidFill>
              </a:rPr>
              <a:t>, Sandor, Ian Higgins, y Louise M. Haywood.  </a:t>
            </a:r>
            <a:r>
              <a:rPr lang="en-GB" i="1" dirty="0">
                <a:solidFill>
                  <a:schemeClr val="tx1"/>
                </a:solidFill>
              </a:rPr>
              <a:t>Thinking Spanish </a:t>
            </a:r>
            <a:r>
              <a:rPr lang="en-GB" i="1" dirty="0" smtClean="0">
                <a:solidFill>
                  <a:schemeClr val="tx1"/>
                </a:solidFill>
              </a:rPr>
              <a:t>Translation.</a:t>
            </a:r>
            <a:r>
              <a:rPr lang="es-MX" dirty="0">
                <a:solidFill>
                  <a:schemeClr val="tx1"/>
                </a:solidFill>
              </a:rPr>
              <a:t> </a:t>
            </a:r>
            <a:r>
              <a:rPr lang="en-GB" dirty="0" smtClean="0">
                <a:solidFill>
                  <a:schemeClr val="tx1"/>
                </a:solidFill>
              </a:rPr>
              <a:t>New </a:t>
            </a:r>
            <a:r>
              <a:rPr lang="en-GB" dirty="0">
                <a:solidFill>
                  <a:schemeClr val="tx1"/>
                </a:solidFill>
              </a:rPr>
              <a:t>York: Routledge, 1995. </a:t>
            </a:r>
            <a:endParaRPr lang="en-GB" dirty="0" smtClean="0">
              <a:solidFill>
                <a:schemeClr val="tx1"/>
              </a:solidFill>
            </a:endParaRPr>
          </a:p>
          <a:p>
            <a:r>
              <a:rPr lang="es-MX" dirty="0" smtClean="0">
                <a:solidFill>
                  <a:schemeClr val="tx1"/>
                </a:solidFill>
              </a:rPr>
              <a:t>Seco</a:t>
            </a:r>
            <a:r>
              <a:rPr lang="es-MX" dirty="0">
                <a:solidFill>
                  <a:schemeClr val="tx1"/>
                </a:solidFill>
              </a:rPr>
              <a:t>, Manuel.  </a:t>
            </a:r>
            <a:r>
              <a:rPr lang="es-MX" i="1" dirty="0">
                <a:solidFill>
                  <a:schemeClr val="tx1"/>
                </a:solidFill>
              </a:rPr>
              <a:t>Gramática esencial del español: Introducción al estudio de la lengua</a:t>
            </a:r>
            <a:r>
              <a:rPr lang="es-MX" i="1" dirty="0" smtClean="0">
                <a:solidFill>
                  <a:schemeClr val="tx1"/>
                </a:solidFill>
              </a:rPr>
              <a:t>.</a:t>
            </a:r>
            <a:r>
              <a:rPr lang="es-MX" dirty="0" smtClean="0">
                <a:solidFill>
                  <a:schemeClr val="tx1"/>
                </a:solidFill>
              </a:rPr>
              <a:t> </a:t>
            </a:r>
            <a:r>
              <a:rPr lang="es-MX" dirty="0">
                <a:solidFill>
                  <a:schemeClr val="tx1"/>
                </a:solidFill>
              </a:rPr>
              <a:t>México, D.F.: Espasa Calpe, 2000. </a:t>
            </a:r>
            <a:endParaRPr lang="es-MX" dirty="0" smtClean="0">
              <a:solidFill>
                <a:schemeClr val="tx1"/>
              </a:solidFill>
            </a:endParaRPr>
          </a:p>
          <a:p>
            <a:pPr marL="34290" indent="0">
              <a:buNone/>
            </a:pPr>
            <a:endParaRPr lang="es-MX" dirty="0" smtClean="0">
              <a:solidFill>
                <a:schemeClr val="tx1"/>
              </a:solidFill>
            </a:endParaRPr>
          </a:p>
          <a:p>
            <a:pPr marL="34290" indent="0">
              <a:buNone/>
            </a:pPr>
            <a:endParaRPr lang="es-MX" dirty="0">
              <a:solidFill>
                <a:schemeClr val="tx1"/>
              </a:solidFill>
            </a:endParaRPr>
          </a:p>
          <a:p>
            <a:endParaRPr lang="en-GB" dirty="0">
              <a:solidFill>
                <a:schemeClr val="tx1"/>
              </a:solidFill>
            </a:endParaRPr>
          </a:p>
        </p:txBody>
      </p:sp>
    </p:spTree>
    <p:extLst>
      <p:ext uri="{BB962C8B-B14F-4D97-AF65-F5344CB8AC3E}">
        <p14:creationId xmlns:p14="http://schemas.microsoft.com/office/powerpoint/2010/main" val="2865070072"/>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496955" y="1691135"/>
            <a:ext cx="8229600" cy="3931920"/>
          </a:xfrm>
        </p:spPr>
        <p:txBody>
          <a:bodyPr>
            <a:noAutofit/>
          </a:bodyPr>
          <a:lstStyle/>
          <a:p>
            <a:pPr>
              <a:lnSpc>
                <a:spcPct val="150000"/>
              </a:lnSpc>
            </a:pPr>
            <a:r>
              <a:rPr lang="es-ES_tradnl" sz="2400" dirty="0">
                <a:solidFill>
                  <a:schemeClr val="tx1"/>
                </a:solidFill>
              </a:rPr>
              <a:t>En el nivel fónico se considera al texto </a:t>
            </a:r>
            <a:r>
              <a:rPr lang="es-ES_tradnl" sz="2400" dirty="0" smtClean="0">
                <a:solidFill>
                  <a:schemeClr val="tx1"/>
                </a:solidFill>
              </a:rPr>
              <a:t>como una secuencia </a:t>
            </a:r>
            <a:r>
              <a:rPr lang="es-ES_tradnl" sz="2400" dirty="0">
                <a:solidFill>
                  <a:schemeClr val="tx1"/>
                </a:solidFill>
              </a:rPr>
              <a:t>de sonidos (fonemas) o de letras (grafemas</a:t>
            </a:r>
            <a:r>
              <a:rPr lang="es-ES_tradnl" sz="2400" dirty="0" smtClean="0">
                <a:solidFill>
                  <a:schemeClr val="tx1"/>
                </a:solidFill>
              </a:rPr>
              <a:t>) </a:t>
            </a:r>
            <a:r>
              <a:rPr lang="en-US" sz="2400" dirty="0">
                <a:solidFill>
                  <a:schemeClr val="tx1"/>
                </a:solidFill>
              </a:rPr>
              <a:t>(Hervey, p. 43</a:t>
            </a:r>
            <a:r>
              <a:rPr lang="en-US" sz="2400" dirty="0" smtClean="0">
                <a:solidFill>
                  <a:schemeClr val="tx1"/>
                </a:solidFill>
              </a:rPr>
              <a:t>).</a:t>
            </a:r>
            <a:endParaRPr lang="es-ES_tradnl" sz="2400" dirty="0">
              <a:solidFill>
                <a:schemeClr val="tx1"/>
              </a:solidFill>
            </a:endParaRPr>
          </a:p>
          <a:p>
            <a:pPr>
              <a:lnSpc>
                <a:spcPct val="150000"/>
              </a:lnSpc>
            </a:pPr>
            <a:r>
              <a:rPr lang="es-ES_tradnl" sz="2400" dirty="0" smtClean="0">
                <a:solidFill>
                  <a:schemeClr val="tx1"/>
                </a:solidFill>
              </a:rPr>
              <a:t>Cada </a:t>
            </a:r>
            <a:r>
              <a:rPr lang="es-ES_tradnl" sz="2400" dirty="0">
                <a:solidFill>
                  <a:schemeClr val="tx1"/>
                </a:solidFill>
              </a:rPr>
              <a:t>texto tiene un arreglo distintivo de grafemas/fonemas </a:t>
            </a:r>
            <a:r>
              <a:rPr lang="es-ES_tradnl" sz="2400" dirty="0" smtClean="0">
                <a:solidFill>
                  <a:schemeClr val="tx1"/>
                </a:solidFill>
              </a:rPr>
              <a:t>condicionado </a:t>
            </a:r>
            <a:r>
              <a:rPr lang="es-ES_tradnl" sz="2400" dirty="0">
                <a:solidFill>
                  <a:schemeClr val="tx1"/>
                </a:solidFill>
              </a:rPr>
              <a:t>por la lengua en que fue </a:t>
            </a:r>
            <a:r>
              <a:rPr lang="es-ES_tradnl" sz="2400" dirty="0" smtClean="0">
                <a:solidFill>
                  <a:schemeClr val="tx1"/>
                </a:solidFill>
              </a:rPr>
              <a:t>escrito.</a:t>
            </a:r>
          </a:p>
          <a:p>
            <a:pPr>
              <a:lnSpc>
                <a:spcPct val="150000"/>
              </a:lnSpc>
            </a:pPr>
            <a:r>
              <a:rPr lang="es-ES_tradnl" sz="2400" dirty="0" smtClean="0">
                <a:solidFill>
                  <a:schemeClr val="tx1"/>
                </a:solidFill>
              </a:rPr>
              <a:t>No </a:t>
            </a:r>
            <a:r>
              <a:rPr lang="es-ES_tradnl" sz="2400" dirty="0">
                <a:solidFill>
                  <a:schemeClr val="tx1"/>
                </a:solidFill>
              </a:rPr>
              <a:t>se puede lograr l</a:t>
            </a:r>
            <a:r>
              <a:rPr lang="es-ES_tradnl" sz="2400" dirty="0" smtClean="0">
                <a:solidFill>
                  <a:schemeClr val="tx1"/>
                </a:solidFill>
              </a:rPr>
              <a:t>a </a:t>
            </a:r>
            <a:r>
              <a:rPr lang="es-ES_tradnl" sz="2400" dirty="0">
                <a:solidFill>
                  <a:schemeClr val="tx1"/>
                </a:solidFill>
              </a:rPr>
              <a:t>reproducción idéntica al traducirlo a otra </a:t>
            </a:r>
            <a:r>
              <a:rPr lang="es-ES_tradnl" sz="2400" dirty="0" smtClean="0">
                <a:solidFill>
                  <a:schemeClr val="tx1"/>
                </a:solidFill>
              </a:rPr>
              <a:t>lengua</a:t>
            </a:r>
            <a:r>
              <a:rPr lang="es-ES_tradnl" sz="2400" dirty="0">
                <a:solidFill>
                  <a:schemeClr val="tx1"/>
                </a:solidFill>
              </a:rPr>
              <a:t> </a:t>
            </a:r>
            <a:r>
              <a:rPr lang="en-US" sz="2400" dirty="0" smtClean="0">
                <a:solidFill>
                  <a:schemeClr val="tx1"/>
                </a:solidFill>
              </a:rPr>
              <a:t>(Ibid</a:t>
            </a:r>
            <a:r>
              <a:rPr lang="en-US" sz="2400" dirty="0">
                <a:solidFill>
                  <a:schemeClr val="tx1"/>
                </a:solidFill>
              </a:rPr>
              <a:t>., p. </a:t>
            </a:r>
            <a:r>
              <a:rPr lang="en-US" sz="2400" dirty="0" smtClean="0">
                <a:solidFill>
                  <a:schemeClr val="tx1"/>
                </a:solidFill>
              </a:rPr>
              <a:t>44).</a:t>
            </a:r>
            <a:endParaRPr lang="es-ES_tradnl" sz="2400" dirty="0">
              <a:solidFill>
                <a:schemeClr val="tx1"/>
              </a:solidFill>
            </a:endParaRPr>
          </a:p>
          <a:p>
            <a:pPr marL="0" indent="0">
              <a:lnSpc>
                <a:spcPct val="150000"/>
              </a:lnSpc>
              <a:buNone/>
            </a:pPr>
            <a:endParaRPr lang="en-GB" sz="2400" dirty="0">
              <a:solidFill>
                <a:schemeClr val="tx1"/>
              </a:solidFill>
            </a:endParaRPr>
          </a:p>
        </p:txBody>
      </p:sp>
      <p:pic>
        <p:nvPicPr>
          <p:cNvPr id="1026" name="Picture 2" descr="Resultado de imagen para fónico"/>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4889981" y="5111499"/>
            <a:ext cx="3704730" cy="1393233"/>
          </a:xfrm>
          <a:prstGeom prst="rect">
            <a:avLst/>
          </a:prstGeom>
          <a:noFill/>
          <a:extLst>
            <a:ext uri="{909E8E84-426E-40dd-AFC4-6F175D3DCCD1}">
              <a14:hiddenFill xmlns:a14="http://schemas.microsoft.com/office/drawing/2010/main">
                <a:solidFill>
                  <a:srgbClr val="FFFFFF"/>
                </a:solidFill>
              </a14:hiddenFill>
            </a:ext>
          </a:extLst>
        </p:spPr>
      </p:pic>
      <p:sp>
        <p:nvSpPr>
          <p:cNvPr id="4" name="Título 1"/>
          <p:cNvSpPr>
            <a:spLocks noGrp="1"/>
          </p:cNvSpPr>
          <p:nvPr>
            <p:ph type="title"/>
          </p:nvPr>
        </p:nvSpPr>
        <p:spPr>
          <a:xfrm>
            <a:off x="575893" y="398580"/>
            <a:ext cx="4314088" cy="1356360"/>
          </a:xfrm>
        </p:spPr>
        <p:txBody>
          <a:bodyPr>
            <a:normAutofit/>
          </a:bodyPr>
          <a:lstStyle/>
          <a:p>
            <a:r>
              <a:rPr lang="en-GB" sz="4400" b="1" dirty="0" err="1" smtClean="0">
                <a:solidFill>
                  <a:schemeClr val="accent1">
                    <a:lumMod val="50000"/>
                  </a:schemeClr>
                </a:solidFill>
              </a:rPr>
              <a:t>Nivel</a:t>
            </a:r>
            <a:r>
              <a:rPr lang="en-GB" sz="4400" b="1" dirty="0" smtClean="0">
                <a:solidFill>
                  <a:schemeClr val="accent1">
                    <a:lumMod val="50000"/>
                  </a:schemeClr>
                </a:solidFill>
              </a:rPr>
              <a:t> </a:t>
            </a:r>
            <a:r>
              <a:rPr lang="en-GB" sz="4400" b="1" dirty="0" err="1" smtClean="0">
                <a:solidFill>
                  <a:schemeClr val="accent1">
                    <a:lumMod val="50000"/>
                  </a:schemeClr>
                </a:solidFill>
              </a:rPr>
              <a:t>fónico</a:t>
            </a:r>
            <a:endParaRPr lang="en-GB" sz="4400" b="1" dirty="0">
              <a:solidFill>
                <a:schemeClr val="accent1">
                  <a:lumMod val="50000"/>
                </a:schemeClr>
              </a:solidFill>
            </a:endParaRPr>
          </a:p>
        </p:txBody>
      </p:sp>
    </p:spTree>
    <p:extLst>
      <p:ext uri="{BB962C8B-B14F-4D97-AF65-F5344CB8AC3E}">
        <p14:creationId xmlns:p14="http://schemas.microsoft.com/office/powerpoint/2010/main" val="3795091"/>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dissolv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dissolv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grpId="1" nodeType="clickEffect">
                                  <p:stCondLst>
                                    <p:cond delay="0"/>
                                  </p:stCondLst>
                                  <p:childTnLst>
                                    <p:set>
                                      <p:cBhvr>
                                        <p:cTn id="21" dur="1" fill="hold">
                                          <p:stCondLst>
                                            <p:cond delay="0"/>
                                          </p:stCondLst>
                                        </p:cTn>
                                        <p:tgtEl>
                                          <p:spTgt spid="3">
                                            <p:txEl>
                                              <p:pRg st="0" end="0"/>
                                            </p:txEl>
                                          </p:spTgt>
                                        </p:tgtEl>
                                        <p:attrNameLst>
                                          <p:attrName>style.visibility</p:attrName>
                                        </p:attrNameLst>
                                      </p:cBhvr>
                                      <p:to>
                                        <p:strVal val="visible"/>
                                      </p:to>
                                    </p:set>
                                    <p:animEffect transition="in" filter="dissolve">
                                      <p:cBhvr>
                                        <p:cTn id="22" dur="500"/>
                                        <p:tgtEl>
                                          <p:spTgt spid="3">
                                            <p:txEl>
                                              <p:pRg st="0" end="0"/>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9" presetClass="entr" presetSubtype="0" fill="hold" grpId="1" nodeType="clickEffect">
                                  <p:stCondLst>
                                    <p:cond delay="0"/>
                                  </p:stCondLst>
                                  <p:childTnLst>
                                    <p:set>
                                      <p:cBhvr>
                                        <p:cTn id="26" dur="1" fill="hold">
                                          <p:stCondLst>
                                            <p:cond delay="0"/>
                                          </p:stCondLst>
                                        </p:cTn>
                                        <p:tgtEl>
                                          <p:spTgt spid="3">
                                            <p:txEl>
                                              <p:pRg st="1" end="1"/>
                                            </p:txEl>
                                          </p:spTgt>
                                        </p:tgtEl>
                                        <p:attrNameLst>
                                          <p:attrName>style.visibility</p:attrName>
                                        </p:attrNameLst>
                                      </p:cBhvr>
                                      <p:to>
                                        <p:strVal val="visible"/>
                                      </p:to>
                                    </p:set>
                                    <p:animEffect transition="in" filter="dissolve">
                                      <p:cBhvr>
                                        <p:cTn id="27" dur="500"/>
                                        <p:tgtEl>
                                          <p:spTgt spid="3">
                                            <p:txEl>
                                              <p:pRg st="1" end="1"/>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9" presetClass="entr" presetSubtype="0" fill="hold" grpId="1" nodeType="clickEffect">
                                  <p:stCondLst>
                                    <p:cond delay="0"/>
                                  </p:stCondLst>
                                  <p:childTnLst>
                                    <p:set>
                                      <p:cBhvr>
                                        <p:cTn id="31" dur="1" fill="hold">
                                          <p:stCondLst>
                                            <p:cond delay="0"/>
                                          </p:stCondLst>
                                        </p:cTn>
                                        <p:tgtEl>
                                          <p:spTgt spid="3">
                                            <p:txEl>
                                              <p:pRg st="2" end="2"/>
                                            </p:txEl>
                                          </p:spTgt>
                                        </p:tgtEl>
                                        <p:attrNameLst>
                                          <p:attrName>style.visibility</p:attrName>
                                        </p:attrNameLst>
                                      </p:cBhvr>
                                      <p:to>
                                        <p:strVal val="visible"/>
                                      </p:to>
                                    </p:set>
                                    <p:animEffect transition="in" filter="dissolve">
                                      <p:cBhvr>
                                        <p:cTn id="32"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3" grpId="1"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695739" y="1940170"/>
            <a:ext cx="7832035" cy="3931920"/>
          </a:xfrm>
        </p:spPr>
        <p:txBody>
          <a:bodyPr>
            <a:normAutofit/>
          </a:bodyPr>
          <a:lstStyle/>
          <a:p>
            <a:pPr marL="0" indent="0" algn="ctr">
              <a:lnSpc>
                <a:spcPct val="150000"/>
              </a:lnSpc>
              <a:buNone/>
            </a:pPr>
            <a:r>
              <a:rPr lang="es-ES_tradnl" sz="2400" dirty="0">
                <a:solidFill>
                  <a:schemeClr val="tx1"/>
                </a:solidFill>
              </a:rPr>
              <a:t>Al traductor, no le interesan los sonidos por sí mismos, sino sólo “como elementos o factores estilísticos [para] saber cuáles son los sonidos y las combinaciones de sonidos de la LO [Lengua Origen] que pueden producir en el lector determinadas impresiones</a:t>
            </a:r>
            <a:r>
              <a:rPr lang="es-ES_tradnl" sz="2400" dirty="0" smtClean="0">
                <a:solidFill>
                  <a:schemeClr val="tx1"/>
                </a:solidFill>
              </a:rPr>
              <a:t>”</a:t>
            </a:r>
            <a:r>
              <a:rPr lang="es-ES_tradnl" sz="2400" dirty="0">
                <a:solidFill>
                  <a:schemeClr val="tx1"/>
                </a:solidFill>
              </a:rPr>
              <a:t> </a:t>
            </a:r>
            <a:r>
              <a:rPr lang="es-ES_tradnl" sz="2400" dirty="0" smtClean="0">
                <a:solidFill>
                  <a:schemeClr val="tx1"/>
                </a:solidFill>
              </a:rPr>
              <a:t>(</a:t>
            </a:r>
            <a:r>
              <a:rPr lang="es-MX" sz="2400" dirty="0" smtClean="0">
                <a:solidFill>
                  <a:schemeClr val="tx1"/>
                </a:solidFill>
              </a:rPr>
              <a:t>García</a:t>
            </a:r>
            <a:r>
              <a:rPr lang="en-US" sz="2400" dirty="0" smtClean="0">
                <a:solidFill>
                  <a:schemeClr val="tx1"/>
                </a:solidFill>
              </a:rPr>
              <a:t> </a:t>
            </a:r>
            <a:r>
              <a:rPr lang="en-US" sz="2400" dirty="0" err="1">
                <a:solidFill>
                  <a:schemeClr val="tx1"/>
                </a:solidFill>
              </a:rPr>
              <a:t>Yebra</a:t>
            </a:r>
            <a:r>
              <a:rPr lang="en-US" sz="2400" dirty="0">
                <a:solidFill>
                  <a:schemeClr val="tx1"/>
                </a:solidFill>
              </a:rPr>
              <a:t>, I, p. 268-</a:t>
            </a:r>
            <a:r>
              <a:rPr lang="en-US" sz="2400" dirty="0" smtClean="0">
                <a:solidFill>
                  <a:schemeClr val="tx1"/>
                </a:solidFill>
              </a:rPr>
              <a:t>9).</a:t>
            </a:r>
            <a:endParaRPr lang="es-ES_tradnl" sz="2400" dirty="0">
              <a:solidFill>
                <a:schemeClr val="tx1"/>
              </a:solidFill>
            </a:endParaRPr>
          </a:p>
          <a:p>
            <a:pPr marL="0" indent="0" algn="ctr">
              <a:lnSpc>
                <a:spcPct val="150000"/>
              </a:lnSpc>
              <a:buNone/>
            </a:pPr>
            <a:endParaRPr lang="en-GB" sz="2400" dirty="0">
              <a:solidFill>
                <a:schemeClr val="tx1"/>
              </a:solidFill>
            </a:endParaRPr>
          </a:p>
        </p:txBody>
      </p:sp>
    </p:spTree>
    <p:extLst>
      <p:ext uri="{BB962C8B-B14F-4D97-AF65-F5344CB8AC3E}">
        <p14:creationId xmlns:p14="http://schemas.microsoft.com/office/powerpoint/2010/main" val="1375241265"/>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857251" y="1248508"/>
            <a:ext cx="7404653" cy="4847492"/>
          </a:xfrm>
        </p:spPr>
        <p:txBody>
          <a:bodyPr>
            <a:normAutofit/>
          </a:bodyPr>
          <a:lstStyle/>
          <a:p>
            <a:r>
              <a:rPr lang="es-MX" sz="2400" dirty="0" smtClean="0">
                <a:solidFill>
                  <a:schemeClr val="tx1"/>
                </a:solidFill>
              </a:rPr>
              <a:t>Evitar que un texto pierda su efecto y contenido por no tomar en cuenta sus propiedades fónico/gráficas.</a:t>
            </a:r>
          </a:p>
          <a:p>
            <a:pPr marL="34290" indent="0">
              <a:buNone/>
            </a:pPr>
            <a:endParaRPr lang="es-MX" sz="2400" dirty="0" smtClean="0">
              <a:solidFill>
                <a:schemeClr val="tx1"/>
              </a:solidFill>
            </a:endParaRPr>
          </a:p>
          <a:p>
            <a:r>
              <a:rPr lang="es-MX" sz="2400" dirty="0" smtClean="0">
                <a:solidFill>
                  <a:schemeClr val="tx1"/>
                </a:solidFill>
              </a:rPr>
              <a:t>Onomatopeya.</a:t>
            </a:r>
          </a:p>
          <a:p>
            <a:pPr marL="34290" indent="0">
              <a:buNone/>
            </a:pPr>
            <a:endParaRPr lang="es-MX" sz="2400" dirty="0" smtClean="0">
              <a:solidFill>
                <a:schemeClr val="tx1"/>
              </a:solidFill>
            </a:endParaRPr>
          </a:p>
          <a:p>
            <a:r>
              <a:rPr lang="es-MX" sz="2400" dirty="0" smtClean="0">
                <a:solidFill>
                  <a:schemeClr val="tx1"/>
                </a:solidFill>
              </a:rPr>
              <a:t>Aliteración.</a:t>
            </a:r>
          </a:p>
          <a:p>
            <a:pPr marL="34290" indent="0">
              <a:buNone/>
            </a:pPr>
            <a:endParaRPr lang="es-MX" sz="2400" dirty="0" smtClean="0">
              <a:solidFill>
                <a:schemeClr val="tx1"/>
              </a:solidFill>
            </a:endParaRPr>
          </a:p>
          <a:p>
            <a:r>
              <a:rPr lang="es-MX" sz="2400" dirty="0" smtClean="0">
                <a:solidFill>
                  <a:schemeClr val="tx1"/>
                </a:solidFill>
              </a:rPr>
              <a:t>Rima.</a:t>
            </a:r>
            <a:endParaRPr lang="es-MX" sz="2400" dirty="0">
              <a:solidFill>
                <a:schemeClr val="tx1"/>
              </a:solidFill>
            </a:endParaRPr>
          </a:p>
        </p:txBody>
      </p:sp>
      <p:pic>
        <p:nvPicPr>
          <p:cNvPr id="2050" name="Picture 2" descr="Resultado de imagen para texto"/>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4135272" y="3204238"/>
            <a:ext cx="4003675" cy="300275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87339172"/>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dissolv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dissolve">
                                      <p:cBhvr>
                                        <p:cTn id="17" dur="500"/>
                                        <p:tgtEl>
                                          <p:spTgt spid="3">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grpId="0" nodeType="clickEffect">
                                  <p:stCondLst>
                                    <p:cond delay="0"/>
                                  </p:stCondLst>
                                  <p:childTnLst>
                                    <p:set>
                                      <p:cBhvr>
                                        <p:cTn id="21" dur="1" fill="hold">
                                          <p:stCondLst>
                                            <p:cond delay="0"/>
                                          </p:stCondLst>
                                        </p:cTn>
                                        <p:tgtEl>
                                          <p:spTgt spid="3">
                                            <p:txEl>
                                              <p:pRg st="6" end="6"/>
                                            </p:txEl>
                                          </p:spTgt>
                                        </p:tgtEl>
                                        <p:attrNameLst>
                                          <p:attrName>style.visibility</p:attrName>
                                        </p:attrNameLst>
                                      </p:cBhvr>
                                      <p:to>
                                        <p:strVal val="visible"/>
                                      </p:to>
                                    </p:set>
                                    <p:animEffect transition="in" filter="dissolve">
                                      <p:cBhvr>
                                        <p:cTn id="22"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987061" y="276242"/>
            <a:ext cx="6258413" cy="1339850"/>
          </a:xfrm>
        </p:spPr>
        <p:txBody>
          <a:bodyPr>
            <a:normAutofit/>
          </a:bodyPr>
          <a:lstStyle/>
          <a:p>
            <a:r>
              <a:rPr lang="en-GB" sz="5400" i="1" dirty="0" err="1" smtClean="0">
                <a:solidFill>
                  <a:schemeClr val="tx1"/>
                </a:solidFill>
              </a:rPr>
              <a:t>Onomatopeya</a:t>
            </a:r>
            <a:endParaRPr lang="en-GB" sz="5400" i="1" dirty="0">
              <a:solidFill>
                <a:schemeClr val="tx1"/>
              </a:solidFill>
            </a:endParaRPr>
          </a:p>
        </p:txBody>
      </p:sp>
      <p:sp>
        <p:nvSpPr>
          <p:cNvPr id="3" name="Marcador de contenido 2"/>
          <p:cNvSpPr>
            <a:spLocks noGrp="1"/>
          </p:cNvSpPr>
          <p:nvPr>
            <p:ph idx="1"/>
          </p:nvPr>
        </p:nvSpPr>
        <p:spPr>
          <a:xfrm>
            <a:off x="636104" y="2213112"/>
            <a:ext cx="7971183" cy="4128051"/>
          </a:xfrm>
        </p:spPr>
        <p:txBody>
          <a:bodyPr>
            <a:normAutofit/>
          </a:bodyPr>
          <a:lstStyle/>
          <a:p>
            <a:r>
              <a:rPr lang="es-ES_tradnl" sz="2400" dirty="0">
                <a:solidFill>
                  <a:schemeClr val="tx1"/>
                </a:solidFill>
              </a:rPr>
              <a:t>Las palabras con onomatopeya imitan sonidos por medio de sus fonemas. </a:t>
            </a:r>
            <a:endParaRPr lang="es-ES_tradnl" sz="2400" dirty="0" smtClean="0">
              <a:solidFill>
                <a:schemeClr val="tx1"/>
              </a:solidFill>
            </a:endParaRPr>
          </a:p>
          <a:p>
            <a:r>
              <a:rPr lang="es-ES_tradnl" sz="2400" dirty="0" smtClean="0">
                <a:solidFill>
                  <a:schemeClr val="tx1"/>
                </a:solidFill>
              </a:rPr>
              <a:t>Se </a:t>
            </a:r>
            <a:r>
              <a:rPr lang="es-ES_tradnl" sz="2400" dirty="0">
                <a:solidFill>
                  <a:schemeClr val="tx1"/>
                </a:solidFill>
              </a:rPr>
              <a:t>encuentran en todas las </a:t>
            </a:r>
            <a:r>
              <a:rPr lang="es-ES_tradnl" sz="2400" dirty="0" smtClean="0">
                <a:solidFill>
                  <a:schemeClr val="tx1"/>
                </a:solidFill>
              </a:rPr>
              <a:t>lenguas </a:t>
            </a:r>
            <a:r>
              <a:rPr lang="es-MX" sz="2400" dirty="0">
                <a:solidFill>
                  <a:schemeClr val="tx1"/>
                </a:solidFill>
              </a:rPr>
              <a:t>(García</a:t>
            </a:r>
            <a:r>
              <a:rPr lang="en-US" sz="2400" dirty="0">
                <a:solidFill>
                  <a:schemeClr val="tx1"/>
                </a:solidFill>
              </a:rPr>
              <a:t> </a:t>
            </a:r>
            <a:r>
              <a:rPr lang="en-US" sz="2400" dirty="0" err="1">
                <a:solidFill>
                  <a:schemeClr val="tx1"/>
                </a:solidFill>
              </a:rPr>
              <a:t>Yebra</a:t>
            </a:r>
            <a:r>
              <a:rPr lang="en-US" sz="2400" dirty="0">
                <a:solidFill>
                  <a:schemeClr val="tx1"/>
                </a:solidFill>
              </a:rPr>
              <a:t>, I., p. 279)</a:t>
            </a:r>
            <a:endParaRPr lang="es-ES_tradnl" sz="2400" dirty="0">
              <a:solidFill>
                <a:schemeClr val="tx1"/>
              </a:solidFill>
            </a:endParaRPr>
          </a:p>
          <a:p>
            <a:r>
              <a:rPr lang="es-ES_tradnl" sz="2400" dirty="0" smtClean="0">
                <a:solidFill>
                  <a:schemeClr val="tx1"/>
                </a:solidFill>
              </a:rPr>
              <a:t>Ejemplos </a:t>
            </a:r>
            <a:r>
              <a:rPr lang="es-ES_tradnl" sz="2400" dirty="0">
                <a:solidFill>
                  <a:schemeClr val="tx1"/>
                </a:solidFill>
              </a:rPr>
              <a:t>de onomatopeyas en inglés son: </a:t>
            </a:r>
            <a:r>
              <a:rPr lang="es-ES_tradnl" sz="2400" i="1" dirty="0" err="1">
                <a:solidFill>
                  <a:schemeClr val="tx1"/>
                </a:solidFill>
              </a:rPr>
              <a:t>meow</a:t>
            </a:r>
            <a:r>
              <a:rPr lang="es-ES_tradnl" sz="2400" i="1" dirty="0">
                <a:solidFill>
                  <a:schemeClr val="tx1"/>
                </a:solidFill>
              </a:rPr>
              <a:t>, </a:t>
            </a:r>
            <a:r>
              <a:rPr lang="es-ES_tradnl" sz="2400" i="1" dirty="0" err="1">
                <a:solidFill>
                  <a:schemeClr val="tx1"/>
                </a:solidFill>
              </a:rPr>
              <a:t>splash</a:t>
            </a:r>
            <a:r>
              <a:rPr lang="es-ES_tradnl" sz="2400" i="1" dirty="0">
                <a:solidFill>
                  <a:schemeClr val="tx1"/>
                </a:solidFill>
              </a:rPr>
              <a:t>, </a:t>
            </a:r>
            <a:r>
              <a:rPr lang="es-ES_tradnl" sz="2400" i="1" dirty="0" err="1">
                <a:solidFill>
                  <a:schemeClr val="tx1"/>
                </a:solidFill>
              </a:rPr>
              <a:t>crash</a:t>
            </a:r>
            <a:r>
              <a:rPr lang="es-ES_tradnl" sz="2400" i="1" dirty="0">
                <a:solidFill>
                  <a:schemeClr val="tx1"/>
                </a:solidFill>
              </a:rPr>
              <a:t>, </a:t>
            </a:r>
            <a:r>
              <a:rPr lang="es-ES_tradnl" sz="2400" i="1" dirty="0" err="1">
                <a:solidFill>
                  <a:schemeClr val="tx1"/>
                </a:solidFill>
              </a:rPr>
              <a:t>hoot</a:t>
            </a:r>
            <a:r>
              <a:rPr lang="es-ES_tradnl" sz="2400" dirty="0">
                <a:solidFill>
                  <a:schemeClr val="tx1"/>
                </a:solidFill>
              </a:rPr>
              <a:t>, etcétera. </a:t>
            </a:r>
            <a:endParaRPr lang="es-ES_tradnl" sz="2400" dirty="0" smtClean="0">
              <a:solidFill>
                <a:schemeClr val="tx1"/>
              </a:solidFill>
            </a:endParaRPr>
          </a:p>
          <a:p>
            <a:r>
              <a:rPr lang="es-ES_tradnl" sz="2400" dirty="0" smtClean="0">
                <a:solidFill>
                  <a:schemeClr val="tx1"/>
                </a:solidFill>
              </a:rPr>
              <a:t>En </a:t>
            </a:r>
            <a:r>
              <a:rPr lang="es-ES_tradnl" sz="2400" dirty="0">
                <a:solidFill>
                  <a:schemeClr val="tx1"/>
                </a:solidFill>
              </a:rPr>
              <a:t>español, </a:t>
            </a:r>
            <a:r>
              <a:rPr lang="es-ES_tradnl" sz="2400" dirty="0" smtClean="0">
                <a:solidFill>
                  <a:schemeClr val="tx1"/>
                </a:solidFill>
              </a:rPr>
              <a:t>son onomatopeyas: </a:t>
            </a:r>
            <a:r>
              <a:rPr lang="es-ES_tradnl" sz="2400" dirty="0">
                <a:solidFill>
                  <a:schemeClr val="tx1"/>
                </a:solidFill>
              </a:rPr>
              <a:t>“maullar”, “retintín”, “chillido”, entre </a:t>
            </a:r>
            <a:r>
              <a:rPr lang="es-ES_tradnl" sz="2400" dirty="0" smtClean="0">
                <a:solidFill>
                  <a:schemeClr val="tx1"/>
                </a:solidFill>
              </a:rPr>
              <a:t>muchas otras</a:t>
            </a:r>
            <a:r>
              <a:rPr lang="es-ES_tradnl" sz="2400" dirty="0">
                <a:solidFill>
                  <a:schemeClr val="tx1"/>
                </a:solidFill>
              </a:rPr>
              <a:t>. </a:t>
            </a:r>
          </a:p>
          <a:p>
            <a:pPr marL="0" indent="0">
              <a:buNone/>
            </a:pPr>
            <a:endParaRPr lang="en-GB" sz="2400" dirty="0">
              <a:solidFill>
                <a:schemeClr val="tx1"/>
              </a:solidFill>
            </a:endParaRPr>
          </a:p>
        </p:txBody>
      </p:sp>
      <p:pic>
        <p:nvPicPr>
          <p:cNvPr id="3074" name="Picture 2" descr="Resultado de imagen para onomatopeya"/>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299955" y="292284"/>
            <a:ext cx="1841316" cy="184131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66242638"/>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dissolv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dissolv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dissolve">
                                      <p:cBhvr>
                                        <p:cTn id="22"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332035" y="187570"/>
            <a:ext cx="7406640" cy="1356360"/>
          </a:xfrm>
        </p:spPr>
        <p:txBody>
          <a:bodyPr>
            <a:normAutofit/>
          </a:bodyPr>
          <a:lstStyle/>
          <a:p>
            <a:r>
              <a:rPr lang="es-MX" sz="4000" dirty="0" smtClean="0">
                <a:solidFill>
                  <a:schemeClr val="tx1"/>
                </a:solidFill>
              </a:rPr>
              <a:t>¿Cuál es la onomatopeya para el sonido de los animales?</a:t>
            </a:r>
            <a:endParaRPr lang="es-MX" sz="4000" dirty="0">
              <a:solidFill>
                <a:schemeClr val="tx1"/>
              </a:solidFill>
            </a:endParaRPr>
          </a:p>
        </p:txBody>
      </p:sp>
      <p:sp>
        <p:nvSpPr>
          <p:cNvPr id="3" name="Marcador de contenido 2"/>
          <p:cNvSpPr>
            <a:spLocks noGrp="1"/>
          </p:cNvSpPr>
          <p:nvPr>
            <p:ph idx="1"/>
          </p:nvPr>
        </p:nvSpPr>
        <p:spPr>
          <a:xfrm>
            <a:off x="272716" y="2133601"/>
            <a:ext cx="8614610" cy="3931920"/>
          </a:xfrm>
        </p:spPr>
        <p:txBody>
          <a:bodyPr numCol="2">
            <a:normAutofit/>
          </a:bodyPr>
          <a:lstStyle/>
          <a:p>
            <a:pPr marL="0" indent="0">
              <a:lnSpc>
                <a:spcPct val="120000"/>
              </a:lnSpc>
              <a:spcBef>
                <a:spcPts val="0"/>
              </a:spcBef>
              <a:buNone/>
            </a:pPr>
            <a:r>
              <a:rPr lang="es-MX" dirty="0">
                <a:solidFill>
                  <a:schemeClr val="tx1"/>
                </a:solidFill>
              </a:rPr>
              <a:t>Las abejas hacen </a:t>
            </a:r>
            <a:r>
              <a:rPr lang="es-MX" b="1" dirty="0" err="1">
                <a:solidFill>
                  <a:schemeClr val="tx1"/>
                </a:solidFill>
              </a:rPr>
              <a:t>bzzz</a:t>
            </a:r>
            <a:r>
              <a:rPr lang="es-MX" dirty="0">
                <a:solidFill>
                  <a:schemeClr val="tx1"/>
                </a:solidFill>
              </a:rPr>
              <a:t>. </a:t>
            </a:r>
          </a:p>
          <a:p>
            <a:pPr marL="0" indent="0">
              <a:lnSpc>
                <a:spcPct val="120000"/>
              </a:lnSpc>
              <a:spcBef>
                <a:spcPts val="0"/>
              </a:spcBef>
              <a:buNone/>
            </a:pPr>
            <a:r>
              <a:rPr lang="es-MX" dirty="0">
                <a:solidFill>
                  <a:schemeClr val="tx1"/>
                </a:solidFill>
              </a:rPr>
              <a:t>Los pájaros </a:t>
            </a:r>
            <a:r>
              <a:rPr lang="es-MX" b="1" dirty="0">
                <a:solidFill>
                  <a:schemeClr val="tx1"/>
                </a:solidFill>
              </a:rPr>
              <a:t>trinan</a:t>
            </a:r>
            <a:r>
              <a:rPr lang="es-MX" dirty="0">
                <a:solidFill>
                  <a:schemeClr val="tx1"/>
                </a:solidFill>
              </a:rPr>
              <a:t>; hacen </a:t>
            </a:r>
            <a:r>
              <a:rPr lang="es-MX" b="1" dirty="0">
                <a:solidFill>
                  <a:schemeClr val="tx1"/>
                </a:solidFill>
              </a:rPr>
              <a:t>pío </a:t>
            </a:r>
            <a:r>
              <a:rPr lang="es-MX" b="1" dirty="0" err="1">
                <a:solidFill>
                  <a:schemeClr val="tx1"/>
                </a:solidFill>
              </a:rPr>
              <a:t>pío</a:t>
            </a:r>
            <a:r>
              <a:rPr lang="es-MX" dirty="0">
                <a:solidFill>
                  <a:schemeClr val="tx1"/>
                </a:solidFill>
              </a:rPr>
              <a:t>. </a:t>
            </a:r>
          </a:p>
          <a:p>
            <a:pPr marL="0" indent="0">
              <a:lnSpc>
                <a:spcPct val="120000"/>
              </a:lnSpc>
              <a:spcBef>
                <a:spcPts val="0"/>
              </a:spcBef>
              <a:buNone/>
            </a:pPr>
            <a:r>
              <a:rPr lang="es-MX" dirty="0">
                <a:solidFill>
                  <a:schemeClr val="tx1"/>
                </a:solidFill>
              </a:rPr>
              <a:t>El gato ________; hace </a:t>
            </a:r>
            <a:r>
              <a:rPr lang="es-MX" b="1" dirty="0">
                <a:solidFill>
                  <a:schemeClr val="tx1"/>
                </a:solidFill>
              </a:rPr>
              <a:t>miau</a:t>
            </a:r>
            <a:r>
              <a:rPr lang="es-MX" dirty="0">
                <a:solidFill>
                  <a:schemeClr val="tx1"/>
                </a:solidFill>
              </a:rPr>
              <a:t>. </a:t>
            </a:r>
          </a:p>
          <a:p>
            <a:pPr marL="0" indent="0">
              <a:lnSpc>
                <a:spcPct val="120000"/>
              </a:lnSpc>
              <a:spcBef>
                <a:spcPts val="0"/>
              </a:spcBef>
              <a:buNone/>
            </a:pPr>
            <a:r>
              <a:rPr lang="es-MX" dirty="0">
                <a:solidFill>
                  <a:schemeClr val="tx1"/>
                </a:solidFill>
              </a:rPr>
              <a:t>Los pollitos _____; hacen ______. </a:t>
            </a:r>
          </a:p>
          <a:p>
            <a:pPr marL="0" indent="0">
              <a:lnSpc>
                <a:spcPct val="120000"/>
              </a:lnSpc>
              <a:spcBef>
                <a:spcPts val="0"/>
              </a:spcBef>
              <a:buNone/>
            </a:pPr>
            <a:r>
              <a:rPr lang="es-MX" dirty="0" smtClean="0">
                <a:solidFill>
                  <a:schemeClr val="tx1"/>
                </a:solidFill>
              </a:rPr>
              <a:t>Las vacas </a:t>
            </a:r>
            <a:r>
              <a:rPr lang="es-MX" b="1" dirty="0" smtClean="0">
                <a:solidFill>
                  <a:schemeClr val="tx1"/>
                </a:solidFill>
              </a:rPr>
              <a:t>mugen</a:t>
            </a:r>
            <a:r>
              <a:rPr lang="es-MX" dirty="0" smtClean="0">
                <a:solidFill>
                  <a:schemeClr val="tx1"/>
                </a:solidFill>
              </a:rPr>
              <a:t>; hacen ______. </a:t>
            </a:r>
          </a:p>
          <a:p>
            <a:pPr marL="0" indent="0">
              <a:lnSpc>
                <a:spcPct val="120000"/>
              </a:lnSpc>
              <a:spcBef>
                <a:spcPts val="0"/>
              </a:spcBef>
              <a:buNone/>
            </a:pPr>
            <a:r>
              <a:rPr lang="es-MX" dirty="0" smtClean="0">
                <a:solidFill>
                  <a:schemeClr val="tx1"/>
                </a:solidFill>
              </a:rPr>
              <a:t>El </a:t>
            </a:r>
            <a:r>
              <a:rPr lang="es-MX" dirty="0">
                <a:solidFill>
                  <a:schemeClr val="tx1"/>
                </a:solidFill>
              </a:rPr>
              <a:t>perro </a:t>
            </a:r>
            <a:r>
              <a:rPr lang="es-MX" b="1" dirty="0">
                <a:solidFill>
                  <a:schemeClr val="tx1"/>
                </a:solidFill>
              </a:rPr>
              <a:t>ladra</a:t>
            </a:r>
            <a:r>
              <a:rPr lang="es-MX" dirty="0">
                <a:solidFill>
                  <a:schemeClr val="tx1"/>
                </a:solidFill>
              </a:rPr>
              <a:t>; hace </a:t>
            </a:r>
            <a:r>
              <a:rPr lang="es-MX" b="1" dirty="0">
                <a:solidFill>
                  <a:schemeClr val="tx1"/>
                </a:solidFill>
              </a:rPr>
              <a:t>guau </a:t>
            </a:r>
            <a:r>
              <a:rPr lang="es-MX" b="1" dirty="0" err="1">
                <a:solidFill>
                  <a:schemeClr val="tx1"/>
                </a:solidFill>
              </a:rPr>
              <a:t>guau</a:t>
            </a:r>
            <a:r>
              <a:rPr lang="es-MX" dirty="0">
                <a:solidFill>
                  <a:schemeClr val="tx1"/>
                </a:solidFill>
              </a:rPr>
              <a:t>. </a:t>
            </a:r>
          </a:p>
          <a:p>
            <a:pPr marL="0" indent="0">
              <a:lnSpc>
                <a:spcPct val="120000"/>
              </a:lnSpc>
              <a:spcBef>
                <a:spcPts val="0"/>
              </a:spcBef>
              <a:buNone/>
            </a:pPr>
            <a:r>
              <a:rPr lang="es-MX" dirty="0">
                <a:solidFill>
                  <a:schemeClr val="tx1"/>
                </a:solidFill>
              </a:rPr>
              <a:t>La paloma hace ______. </a:t>
            </a:r>
          </a:p>
          <a:p>
            <a:pPr marL="0" indent="0">
              <a:lnSpc>
                <a:spcPct val="120000"/>
              </a:lnSpc>
              <a:spcBef>
                <a:spcPts val="0"/>
              </a:spcBef>
              <a:buNone/>
            </a:pPr>
            <a:r>
              <a:rPr lang="es-MX" dirty="0">
                <a:solidFill>
                  <a:schemeClr val="tx1"/>
                </a:solidFill>
              </a:rPr>
              <a:t>El pato hace ______. </a:t>
            </a:r>
          </a:p>
          <a:p>
            <a:pPr marL="0" indent="0">
              <a:lnSpc>
                <a:spcPct val="120000"/>
              </a:lnSpc>
              <a:spcBef>
                <a:spcPts val="0"/>
              </a:spcBef>
              <a:buNone/>
            </a:pPr>
            <a:r>
              <a:rPr lang="es-MX" dirty="0">
                <a:solidFill>
                  <a:schemeClr val="tx1"/>
                </a:solidFill>
              </a:rPr>
              <a:t>La rana ______; hace </a:t>
            </a:r>
            <a:r>
              <a:rPr lang="es-MX" b="1" dirty="0" err="1">
                <a:solidFill>
                  <a:schemeClr val="tx1"/>
                </a:solidFill>
              </a:rPr>
              <a:t>cruá-cruá</a:t>
            </a:r>
            <a:r>
              <a:rPr lang="es-MX" dirty="0">
                <a:solidFill>
                  <a:schemeClr val="tx1"/>
                </a:solidFill>
              </a:rPr>
              <a:t>. </a:t>
            </a:r>
          </a:p>
          <a:p>
            <a:pPr marL="0" indent="0">
              <a:lnSpc>
                <a:spcPct val="120000"/>
              </a:lnSpc>
              <a:spcBef>
                <a:spcPts val="0"/>
              </a:spcBef>
              <a:buNone/>
            </a:pPr>
            <a:r>
              <a:rPr lang="es-MX" dirty="0">
                <a:solidFill>
                  <a:schemeClr val="tx1"/>
                </a:solidFill>
              </a:rPr>
              <a:t>La cabra ______; hace ______. </a:t>
            </a:r>
          </a:p>
          <a:p>
            <a:pPr marL="0" indent="0">
              <a:lnSpc>
                <a:spcPct val="120000"/>
              </a:lnSpc>
              <a:spcBef>
                <a:spcPts val="0"/>
              </a:spcBef>
              <a:buNone/>
            </a:pPr>
            <a:r>
              <a:rPr lang="es-MX" dirty="0" smtClean="0">
                <a:solidFill>
                  <a:schemeClr val="tx1"/>
                </a:solidFill>
              </a:rPr>
              <a:t>La </a:t>
            </a:r>
            <a:r>
              <a:rPr lang="es-MX" dirty="0">
                <a:solidFill>
                  <a:schemeClr val="tx1"/>
                </a:solidFill>
              </a:rPr>
              <a:t>gallina cacarea; hace </a:t>
            </a:r>
            <a:r>
              <a:rPr lang="es-MX" b="1" dirty="0" err="1">
                <a:solidFill>
                  <a:schemeClr val="tx1"/>
                </a:solidFill>
              </a:rPr>
              <a:t>coc</a:t>
            </a:r>
            <a:r>
              <a:rPr lang="es-MX" b="1" dirty="0">
                <a:solidFill>
                  <a:schemeClr val="tx1"/>
                </a:solidFill>
              </a:rPr>
              <a:t> </a:t>
            </a:r>
            <a:r>
              <a:rPr lang="es-MX" b="1" dirty="0" err="1">
                <a:solidFill>
                  <a:schemeClr val="tx1"/>
                </a:solidFill>
              </a:rPr>
              <a:t>co</a:t>
            </a:r>
            <a:r>
              <a:rPr lang="es-MX" b="1" dirty="0">
                <a:solidFill>
                  <a:schemeClr val="tx1"/>
                </a:solidFill>
              </a:rPr>
              <a:t> </a:t>
            </a:r>
            <a:r>
              <a:rPr lang="es-MX" b="1" dirty="0" err="1">
                <a:solidFill>
                  <a:schemeClr val="tx1"/>
                </a:solidFill>
              </a:rPr>
              <a:t>co</a:t>
            </a:r>
            <a:r>
              <a:rPr lang="es-MX" b="1" dirty="0">
                <a:solidFill>
                  <a:schemeClr val="tx1"/>
                </a:solidFill>
              </a:rPr>
              <a:t> </a:t>
            </a:r>
            <a:r>
              <a:rPr lang="es-MX" b="1" dirty="0" err="1">
                <a:solidFill>
                  <a:schemeClr val="tx1"/>
                </a:solidFill>
              </a:rPr>
              <a:t>coc</a:t>
            </a:r>
            <a:r>
              <a:rPr lang="es-MX" b="1" dirty="0">
                <a:solidFill>
                  <a:schemeClr val="tx1"/>
                </a:solidFill>
              </a:rPr>
              <a:t>. </a:t>
            </a:r>
          </a:p>
          <a:p>
            <a:pPr marL="0" indent="0">
              <a:lnSpc>
                <a:spcPct val="120000"/>
              </a:lnSpc>
              <a:spcBef>
                <a:spcPts val="0"/>
              </a:spcBef>
              <a:buNone/>
            </a:pPr>
            <a:r>
              <a:rPr lang="es-MX" dirty="0" smtClean="0">
                <a:solidFill>
                  <a:schemeClr val="tx1"/>
                </a:solidFill>
              </a:rPr>
              <a:t>El </a:t>
            </a:r>
            <a:r>
              <a:rPr lang="es-MX" dirty="0">
                <a:solidFill>
                  <a:schemeClr val="tx1"/>
                </a:solidFill>
              </a:rPr>
              <a:t>caballo </a:t>
            </a:r>
            <a:r>
              <a:rPr lang="es-MX" b="1" dirty="0">
                <a:solidFill>
                  <a:schemeClr val="tx1"/>
                </a:solidFill>
              </a:rPr>
              <a:t>relincha</a:t>
            </a:r>
            <a:r>
              <a:rPr lang="es-MX" dirty="0">
                <a:solidFill>
                  <a:schemeClr val="tx1"/>
                </a:solidFill>
              </a:rPr>
              <a:t>; hace ______. </a:t>
            </a:r>
          </a:p>
          <a:p>
            <a:pPr marL="0" indent="0">
              <a:lnSpc>
                <a:spcPct val="120000"/>
              </a:lnSpc>
              <a:spcBef>
                <a:spcPts val="0"/>
              </a:spcBef>
              <a:buNone/>
            </a:pPr>
            <a:r>
              <a:rPr lang="es-MX" dirty="0" smtClean="0">
                <a:solidFill>
                  <a:schemeClr val="tx1"/>
                </a:solidFill>
              </a:rPr>
              <a:t>El </a:t>
            </a:r>
            <a:r>
              <a:rPr lang="es-MX" dirty="0">
                <a:solidFill>
                  <a:schemeClr val="tx1"/>
                </a:solidFill>
              </a:rPr>
              <a:t>búho hace ______. </a:t>
            </a:r>
          </a:p>
          <a:p>
            <a:pPr marL="0" indent="0">
              <a:lnSpc>
                <a:spcPct val="120000"/>
              </a:lnSpc>
              <a:spcBef>
                <a:spcPts val="0"/>
              </a:spcBef>
              <a:buNone/>
            </a:pPr>
            <a:r>
              <a:rPr lang="es-MX" dirty="0">
                <a:solidFill>
                  <a:schemeClr val="tx1"/>
                </a:solidFill>
              </a:rPr>
              <a:t>El cerdo hace </a:t>
            </a:r>
            <a:r>
              <a:rPr lang="es-MX" b="1" dirty="0" err="1">
                <a:solidFill>
                  <a:schemeClr val="tx1"/>
                </a:solidFill>
              </a:rPr>
              <a:t>oink-oink</a:t>
            </a:r>
            <a:r>
              <a:rPr lang="es-MX" dirty="0">
                <a:solidFill>
                  <a:schemeClr val="tx1"/>
                </a:solidFill>
              </a:rPr>
              <a:t>. </a:t>
            </a:r>
          </a:p>
          <a:p>
            <a:pPr marL="0" indent="0">
              <a:lnSpc>
                <a:spcPct val="120000"/>
              </a:lnSpc>
              <a:spcBef>
                <a:spcPts val="0"/>
              </a:spcBef>
              <a:buNone/>
            </a:pPr>
            <a:r>
              <a:rPr lang="es-MX" dirty="0">
                <a:solidFill>
                  <a:schemeClr val="tx1"/>
                </a:solidFill>
              </a:rPr>
              <a:t>El gallo </a:t>
            </a:r>
            <a:r>
              <a:rPr lang="es-MX" b="1" dirty="0">
                <a:solidFill>
                  <a:schemeClr val="tx1"/>
                </a:solidFill>
              </a:rPr>
              <a:t>canta</a:t>
            </a:r>
            <a:r>
              <a:rPr lang="es-MX" dirty="0">
                <a:solidFill>
                  <a:schemeClr val="tx1"/>
                </a:solidFill>
              </a:rPr>
              <a:t>; hace ______. </a:t>
            </a:r>
          </a:p>
          <a:p>
            <a:pPr marL="0" indent="0">
              <a:lnSpc>
                <a:spcPct val="120000"/>
              </a:lnSpc>
              <a:spcBef>
                <a:spcPts val="0"/>
              </a:spcBef>
              <a:buNone/>
            </a:pPr>
            <a:r>
              <a:rPr lang="es-MX" dirty="0">
                <a:solidFill>
                  <a:schemeClr val="tx1"/>
                </a:solidFill>
              </a:rPr>
              <a:t>Las ovejas </a:t>
            </a:r>
            <a:r>
              <a:rPr lang="es-MX" dirty="0" smtClean="0">
                <a:solidFill>
                  <a:schemeClr val="tx1"/>
                </a:solidFill>
              </a:rPr>
              <a:t>______; </a:t>
            </a:r>
            <a:r>
              <a:rPr lang="es-MX" dirty="0">
                <a:solidFill>
                  <a:schemeClr val="tx1"/>
                </a:solidFill>
              </a:rPr>
              <a:t>hacen </a:t>
            </a:r>
            <a:r>
              <a:rPr lang="es-MX" b="1" dirty="0" err="1" smtClean="0">
                <a:solidFill>
                  <a:schemeClr val="tx1"/>
                </a:solidFill>
              </a:rPr>
              <a:t>beee</a:t>
            </a:r>
            <a:r>
              <a:rPr lang="es-MX" dirty="0" smtClean="0">
                <a:solidFill>
                  <a:schemeClr val="tx1"/>
                </a:solidFill>
              </a:rPr>
              <a:t>. </a:t>
            </a:r>
            <a:endParaRPr lang="es-MX" dirty="0">
              <a:solidFill>
                <a:schemeClr val="tx1"/>
              </a:solidFill>
            </a:endParaRPr>
          </a:p>
          <a:p>
            <a:pPr marL="0" indent="0">
              <a:lnSpc>
                <a:spcPct val="120000"/>
              </a:lnSpc>
              <a:spcBef>
                <a:spcPts val="0"/>
              </a:spcBef>
              <a:buNone/>
            </a:pPr>
            <a:r>
              <a:rPr lang="es-MX" dirty="0">
                <a:solidFill>
                  <a:schemeClr val="tx1"/>
                </a:solidFill>
              </a:rPr>
              <a:t>El tigre ______: </a:t>
            </a:r>
            <a:r>
              <a:rPr lang="es-MX" dirty="0" smtClean="0">
                <a:solidFill>
                  <a:schemeClr val="tx1"/>
                </a:solidFill>
              </a:rPr>
              <a:t>hace</a:t>
            </a:r>
            <a:r>
              <a:rPr lang="es-MX" b="1" dirty="0" smtClean="0">
                <a:solidFill>
                  <a:schemeClr val="tx1"/>
                </a:solidFill>
              </a:rPr>
              <a:t> </a:t>
            </a:r>
            <a:r>
              <a:rPr lang="es-MX" b="1" dirty="0" err="1" smtClean="0">
                <a:solidFill>
                  <a:schemeClr val="tx1"/>
                </a:solidFill>
              </a:rPr>
              <a:t>grgrgr</a:t>
            </a:r>
            <a:r>
              <a:rPr lang="es-MX" dirty="0" smtClean="0">
                <a:solidFill>
                  <a:schemeClr val="tx1"/>
                </a:solidFill>
              </a:rPr>
              <a:t>. </a:t>
            </a:r>
            <a:endParaRPr lang="es-MX" dirty="0">
              <a:solidFill>
                <a:schemeClr val="tx1"/>
              </a:solidFill>
            </a:endParaRPr>
          </a:p>
          <a:p>
            <a:pPr marL="0" indent="0">
              <a:lnSpc>
                <a:spcPct val="120000"/>
              </a:lnSpc>
              <a:spcBef>
                <a:spcPts val="0"/>
              </a:spcBef>
              <a:buNone/>
            </a:pPr>
            <a:endParaRPr lang="es-MX" dirty="0">
              <a:solidFill>
                <a:schemeClr val="tx1"/>
              </a:solidFill>
            </a:endParaRPr>
          </a:p>
        </p:txBody>
      </p:sp>
      <p:pic>
        <p:nvPicPr>
          <p:cNvPr id="1026" name="Picture 2" descr="Imagen relacionada"/>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294721" y="1003954"/>
            <a:ext cx="1110980" cy="1182656"/>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Imagen relacionada"/>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6460435" y="5278847"/>
            <a:ext cx="2387135" cy="135614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44954298"/>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Base">
  <a:themeElements>
    <a:clrScheme name="Intermedio">
      <a:dk1>
        <a:sysClr val="windowText" lastClr="000000"/>
      </a:dk1>
      <a:lt1>
        <a:sysClr val="window" lastClr="FFFFFF"/>
      </a:lt1>
      <a:dk2>
        <a:srgbClr val="775F55"/>
      </a:dk2>
      <a:lt2>
        <a:srgbClr val="EBDDC3"/>
      </a:lt2>
      <a:accent1>
        <a:srgbClr val="94B6D2"/>
      </a:accent1>
      <a:accent2>
        <a:srgbClr val="DD8047"/>
      </a:accent2>
      <a:accent3>
        <a:srgbClr val="A5AB81"/>
      </a:accent3>
      <a:accent4>
        <a:srgbClr val="D8B25C"/>
      </a:accent4>
      <a:accent5>
        <a:srgbClr val="7BA79D"/>
      </a:accent5>
      <a:accent6>
        <a:srgbClr val="968C8C"/>
      </a:accent6>
      <a:hlink>
        <a:srgbClr val="F7B615"/>
      </a:hlink>
      <a:folHlink>
        <a:srgbClr val="704404"/>
      </a:folHlink>
    </a:clrScheme>
    <a:fontScheme name="Corbel">
      <a:maj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ase">
      <a:fillStyleLst>
        <a:solidFill>
          <a:schemeClr val="phClr"/>
        </a:solidFill>
        <a:solidFill>
          <a:schemeClr val="phClr">
            <a:tint val="55000"/>
            <a:satMod val="130000"/>
          </a:schemeClr>
        </a:solidFill>
        <a:gradFill rotWithShape="1">
          <a:gsLst>
            <a:gs pos="0">
              <a:schemeClr val="phClr"/>
            </a:gs>
            <a:gs pos="90000">
              <a:schemeClr val="phClr">
                <a:shade val="100000"/>
                <a:satMod val="105000"/>
              </a:schemeClr>
            </a:gs>
            <a:gs pos="100000">
              <a:schemeClr val="phClr">
                <a:shade val="80000"/>
                <a:satMod val="120000"/>
              </a:schemeClr>
            </a:gs>
          </a:gsLst>
          <a:path path="circle">
            <a:fillToRect l="100000" t="100000" r="100000" b="100000"/>
          </a:path>
        </a:gradFill>
      </a:fillStyleLst>
      <a:lnStyleLst>
        <a:ln w="10000" cap="flat" cmpd="sng" algn="ctr">
          <a:solidFill>
            <a:schemeClr val="phClr"/>
          </a:solidFill>
          <a:prstDash val="solid"/>
        </a:ln>
        <a:ln w="19050" cap="flat" cmpd="sng" algn="ctr">
          <a:solidFill>
            <a:schemeClr val="phClr"/>
          </a:solidFill>
          <a:prstDash val="solid"/>
        </a:ln>
        <a:ln w="53975" cap="flat" cmpd="dbl"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38100" dist="25400" dir="5400000" rotWithShape="0">
              <a:srgbClr val="000000">
                <a:alpha val="45000"/>
              </a:srgbClr>
            </a:outerShdw>
          </a:effectLst>
          <a:scene3d>
            <a:camera prst="orthographicFront">
              <a:rot lat="0" lon="0" rev="0"/>
            </a:camera>
            <a:lightRig rig="brightRoom" dir="t"/>
          </a:scene3d>
          <a:sp3d extrusionH="12700" contourW="25400" prstMaterial="flat">
            <a:bevelT w="63500" h="152400" prst="angle"/>
            <a:contourClr>
              <a:schemeClr val="phClr">
                <a:shade val="27000"/>
                <a:satMod val="120000"/>
              </a:schemeClr>
            </a:contourClr>
          </a:sp3d>
        </a:effectStyle>
      </a:effectStyleLst>
      <a:bgFillStyleLst>
        <a:solidFill>
          <a:schemeClr val="phClr"/>
        </a:solidFill>
        <a:solidFill>
          <a:schemeClr val="phClr">
            <a:tint val="95000"/>
            <a:shade val="95000"/>
            <a:satMod val="140000"/>
          </a:schemeClr>
        </a:solidFill>
        <a:solidFill>
          <a:schemeClr val="phClr">
            <a:tint val="90000"/>
            <a:shade val="85000"/>
            <a:satMod val="160000"/>
            <a:lumMod val="110000"/>
          </a:schemeClr>
        </a:solidFill>
      </a:bgFillStyleLst>
    </a:fmtScheme>
  </a:themeElements>
  <a:objectDefaults/>
  <a:extraClrSchemeLst/>
  <a:extLst>
    <a:ext uri="{05A4C25C-085E-4340-85A3-A5531E510DB2}">
      <thm15:themeFamily xmlns="" xmlns:thm15="http://schemas.microsoft.com/office/thememl/2012/main" name="Basis" id="{5665723A-49BA-4B57-8411-A56F8F207965}" vid="{90E45F77-AEFC-46EF-A7C1-5B338C297B02}"/>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TM03457444[[fn=Base]]</Template>
  <TotalTime>1594</TotalTime>
  <Words>4421</Words>
  <Application>Microsoft Macintosh PowerPoint</Application>
  <PresentationFormat>Presentación en pantalla (4:3)</PresentationFormat>
  <Paragraphs>409</Paragraphs>
  <Slides>41</Slides>
  <Notes>29</Notes>
  <HiddenSlides>0</HiddenSlides>
  <MMClips>0</MMClips>
  <ScaleCrop>false</ScaleCrop>
  <HeadingPairs>
    <vt:vector size="4" baseType="variant">
      <vt:variant>
        <vt:lpstr>Tema</vt:lpstr>
      </vt:variant>
      <vt:variant>
        <vt:i4>1</vt:i4>
      </vt:variant>
      <vt:variant>
        <vt:lpstr>Títulos de diapositiva</vt:lpstr>
      </vt:variant>
      <vt:variant>
        <vt:i4>41</vt:i4>
      </vt:variant>
    </vt:vector>
  </HeadingPairs>
  <TitlesOfParts>
    <vt:vector size="42" baseType="lpstr">
      <vt:lpstr>Base</vt:lpstr>
      <vt:lpstr>Nivel fónico-gráfico</vt:lpstr>
      <vt:lpstr>Presentación de PowerPoint</vt:lpstr>
      <vt:lpstr>Justificación académica del presente material didáctico</vt:lpstr>
      <vt:lpstr>Traducción literaria del inglés</vt:lpstr>
      <vt:lpstr>Nivel fónico</vt:lpstr>
      <vt:lpstr>Presentación de PowerPoint</vt:lpstr>
      <vt:lpstr>Presentación de PowerPoint</vt:lpstr>
      <vt:lpstr>Onomatopeya</vt:lpstr>
      <vt:lpstr>¿Cuál es la onomatopeya para el sonido de los animales?</vt:lpstr>
      <vt:lpstr>¿Y las conoces en inglés?</vt:lpstr>
      <vt:lpstr>Hay textos cuyo único lenguaje son onomatopeyas:</vt:lpstr>
      <vt:lpstr>Encuentra las onomatopeyas       en las siguientes oraciones:</vt:lpstr>
      <vt:lpstr>Ejemplo de texto con onomatopeyas: Rima infantil</vt:lpstr>
      <vt:lpstr>Ejemplo de texto con onomatopeyas: Poema</vt:lpstr>
      <vt:lpstr>Algunas dificultades para traducir onomatopeyas:</vt:lpstr>
      <vt:lpstr>Presentación de PowerPoint</vt:lpstr>
      <vt:lpstr>Aliteración</vt:lpstr>
      <vt:lpstr>Ejemplos de aliteraciones</vt:lpstr>
      <vt:lpstr>Nombres de personajes con aliteración:</vt:lpstr>
      <vt:lpstr>Aliteraciones en la música popular:</vt:lpstr>
      <vt:lpstr>Aliteraciones en un poema en inglés</vt:lpstr>
      <vt:lpstr>Aliteraciones en versos en español</vt:lpstr>
      <vt:lpstr>Encuentra las aliteraciones:</vt:lpstr>
      <vt:lpstr>Presentación de PowerPoint</vt:lpstr>
      <vt:lpstr>Rima</vt:lpstr>
      <vt:lpstr>Rima consonante</vt:lpstr>
      <vt:lpstr>Rima asonante</vt:lpstr>
      <vt:lpstr>El esquema de la rima</vt:lpstr>
      <vt:lpstr>Ejemplo de esquema de rima:</vt:lpstr>
      <vt:lpstr>Identifica el esquema de rima:</vt:lpstr>
      <vt:lpstr>The Raven : El cuervo</vt:lpstr>
      <vt:lpstr>Presentación de PowerPoint</vt:lpstr>
      <vt:lpstr>Presentación de PowerPoint</vt:lpstr>
      <vt:lpstr>Acrósticos</vt:lpstr>
      <vt:lpstr>Poesía concreta</vt:lpstr>
      <vt:lpstr>Presentación de PowerPoint</vt:lpstr>
      <vt:lpstr>Presentación de PowerPoint</vt:lpstr>
      <vt:lpstr>Ejercicio de traducción</vt:lpstr>
      <vt:lpstr>¿Qué opinan de esta versión?</vt:lpstr>
      <vt:lpstr>Conclusión</vt:lpstr>
      <vt:lpstr>Fuentes de bibliográficas:</vt:lpstr>
    </vt:vector>
  </TitlesOfParts>
  <Company>Hewlett-Packard Company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UNIDAD DE COMPETENCIA I Criterios de clasificación de textos periodísticos</dc:title>
  <dc:creator>Miriam</dc:creator>
  <cp:lastModifiedBy>Miriam Matamoros Sanchez</cp:lastModifiedBy>
  <cp:revision>97</cp:revision>
  <dcterms:created xsi:type="dcterms:W3CDTF">2017-02-27T15:11:21Z</dcterms:created>
  <dcterms:modified xsi:type="dcterms:W3CDTF">2017-09-05T15:38:14Z</dcterms:modified>
</cp:coreProperties>
</file>