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3"/>
  </p:notesMasterIdLst>
  <p:sldIdLst>
    <p:sldId id="256" r:id="rId2"/>
    <p:sldId id="316" r:id="rId3"/>
    <p:sldId id="323" r:id="rId4"/>
    <p:sldId id="288" r:id="rId5"/>
    <p:sldId id="289" r:id="rId6"/>
    <p:sldId id="324" r:id="rId7"/>
    <p:sldId id="298" r:id="rId8"/>
    <p:sldId id="290" r:id="rId9"/>
    <p:sldId id="299" r:id="rId10"/>
    <p:sldId id="291" r:id="rId11"/>
    <p:sldId id="300" r:id="rId12"/>
    <p:sldId id="301" r:id="rId13"/>
    <p:sldId id="302" r:id="rId14"/>
    <p:sldId id="303" r:id="rId15"/>
    <p:sldId id="304" r:id="rId16"/>
    <p:sldId id="306" r:id="rId17"/>
    <p:sldId id="305" r:id="rId18"/>
    <p:sldId id="307" r:id="rId19"/>
    <p:sldId id="309" r:id="rId20"/>
    <p:sldId id="310" r:id="rId21"/>
    <p:sldId id="311" r:id="rId22"/>
    <p:sldId id="325" r:id="rId23"/>
    <p:sldId id="292" r:id="rId24"/>
    <p:sldId id="312" r:id="rId25"/>
    <p:sldId id="313" r:id="rId26"/>
    <p:sldId id="314" r:id="rId27"/>
    <p:sldId id="317" r:id="rId28"/>
    <p:sldId id="318" r:id="rId29"/>
    <p:sldId id="319" r:id="rId30"/>
    <p:sldId id="322" r:id="rId31"/>
    <p:sldId id="263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3" autoAdjust="0"/>
    <p:restoredTop sz="94660"/>
  </p:normalViewPr>
  <p:slideViewPr>
    <p:cSldViewPr>
      <p:cViewPr varScale="1">
        <p:scale>
          <a:sx n="100" d="100"/>
          <a:sy n="100" d="100"/>
        </p:scale>
        <p:origin x="183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590F5-35D5-4FEA-AA47-79B7C6CAF2BF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EFAC7-16B6-4527-8154-C57253F75CA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856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EFAC7-16B6-4527-8154-C57253F75CA8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3408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EFAC7-16B6-4527-8154-C57253F75CA8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6649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EFAC7-16B6-4527-8154-C57253F75CA8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072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975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4285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7056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348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501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51449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1194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0775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82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2327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958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64A5BE6-E957-4EE2-8049-8BA2AE43B7AA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C35BC139-4820-4FD2-84D9-C8015730C3F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529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3200" dirty="0">
                <a:solidFill>
                  <a:srgbClr val="FF0000"/>
                </a:solidFill>
              </a:rPr>
              <a:t>Clasificación de los procesos y operaciones unitarias de tratamiento de agua potable (PARTE I)</a:t>
            </a:r>
            <a:endParaRPr lang="es-ES" sz="3200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2934" y="4653136"/>
            <a:ext cx="7848872" cy="1752600"/>
          </a:xfrm>
        </p:spPr>
        <p:txBody>
          <a:bodyPr>
            <a:normAutofit fontScale="77500" lnSpcReduction="20000"/>
          </a:bodyPr>
          <a:lstStyle/>
          <a:p>
            <a:pPr algn="r"/>
            <a:endParaRPr lang="es-ES" sz="2400" dirty="0"/>
          </a:p>
          <a:p>
            <a:pPr algn="r"/>
            <a:r>
              <a:rPr lang="es-ES" sz="2400" dirty="0"/>
              <a:t>Unidad de aprendizaje: Contaminación y tratamiento de los recursos hídricos</a:t>
            </a:r>
          </a:p>
          <a:p>
            <a:pPr algn="r"/>
            <a:endParaRPr lang="es-ES" sz="2400" dirty="0"/>
          </a:p>
          <a:p>
            <a:pPr algn="r"/>
            <a:r>
              <a:rPr lang="es-ES" sz="2400" dirty="0"/>
              <a:t>Dra. Mercedes Lucero Chávez</a:t>
            </a:r>
          </a:p>
          <a:p>
            <a:pPr algn="r"/>
            <a:r>
              <a:rPr lang="es-ES" sz="1500" dirty="0"/>
              <a:t>SEMESTRE  </a:t>
            </a:r>
            <a:r>
              <a:rPr lang="es-ES" sz="2400" dirty="0"/>
              <a:t>2017B</a:t>
            </a:r>
            <a:endParaRPr lang="es-ES" sz="15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32E2EB6-7746-4D51-B907-5945FCE69A64}"/>
              </a:ext>
            </a:extLst>
          </p:cNvPr>
          <p:cNvSpPr/>
          <p:nvPr/>
        </p:nvSpPr>
        <p:spPr>
          <a:xfrm>
            <a:off x="1408747" y="465139"/>
            <a:ext cx="7200800" cy="776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  <a:spcBef>
                <a:spcPts val="1200"/>
              </a:spcBef>
              <a:defRPr/>
            </a:pPr>
            <a:r>
              <a:rPr lang="es-ES_tradnl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UNIVERSIDAD AUTÓNOMA DEL ESTADO DE MÉXICO</a:t>
            </a:r>
            <a:br>
              <a:rPr lang="es-ES_tradnl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br>
              <a:rPr lang="es-ES_tradnl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es-ES_tradnl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FACULTAD DE INGENIERÍA</a:t>
            </a:r>
          </a:p>
          <a:p>
            <a:pPr>
              <a:lnSpc>
                <a:spcPct val="60000"/>
              </a:lnSpc>
              <a:spcBef>
                <a:spcPts val="1200"/>
              </a:spcBef>
              <a:defRPr/>
            </a:pPr>
            <a:r>
              <a:rPr lang="es-ES_tradnl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CENTRO INTERAMERICANO DE RECURSOS DEL AGUA</a:t>
            </a:r>
            <a:endParaRPr lang="es-MX" sz="1400" dirty="0">
              <a:solidFill>
                <a:schemeClr val="bg1"/>
              </a:solidFill>
            </a:endParaRPr>
          </a:p>
        </p:txBody>
      </p:sp>
      <p:pic>
        <p:nvPicPr>
          <p:cNvPr id="6" name="Picture 3" descr="esc-uaem">
            <a:extLst>
              <a:ext uri="{FF2B5EF4-FFF2-40B4-BE49-F238E27FC236}">
                <a16:creationId xmlns:a16="http://schemas.microsoft.com/office/drawing/2014/main" id="{847F7781-7F6D-44C9-B4E0-E18C93F03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" y="272585"/>
            <a:ext cx="1152525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FB2E0-55FB-4B6E-A22B-D0A848F8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Rejillas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2A790B-E675-4A0F-B45B-B0545CF02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1600" dirty="0"/>
              <a:t>Manual</a:t>
            </a:r>
          </a:p>
          <a:p>
            <a:endParaRPr lang="es-MX" sz="1600" dirty="0"/>
          </a:p>
          <a:p>
            <a:endParaRPr lang="es-MX" sz="1600" dirty="0"/>
          </a:p>
          <a:p>
            <a:endParaRPr lang="es-MX" sz="1600" dirty="0"/>
          </a:p>
          <a:p>
            <a:pPr marL="34290" indent="0">
              <a:buNone/>
            </a:pPr>
            <a:r>
              <a:rPr lang="es-MX" sz="1600" dirty="0"/>
              <a:t>	</a:t>
            </a:r>
          </a:p>
          <a:p>
            <a:r>
              <a:rPr lang="es-MX" sz="1600" dirty="0"/>
              <a:t>Mecánicas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802C28C-9405-46C6-AA92-8E59E2541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612" y="2163989"/>
            <a:ext cx="2567930" cy="191271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BE64AAA-43C2-4757-AA6C-83D84D2F1B30}"/>
              </a:ext>
            </a:extLst>
          </p:cNvPr>
          <p:cNvSpPr/>
          <p:nvPr/>
        </p:nvSpPr>
        <p:spPr>
          <a:xfrm>
            <a:off x="251520" y="6295261"/>
            <a:ext cx="83529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1) https://www.iagua.es/blogs/bettys-farias-marquez/conocimientos-basicos-plantas-tratamiento-aguas-residuales-ptar-modulo-i.</a:t>
            </a:r>
          </a:p>
          <a:p>
            <a:r>
              <a:rPr lang="es-MX" sz="1000" dirty="0">
                <a:solidFill>
                  <a:srgbClr val="00B0F0"/>
                </a:solidFill>
              </a:rPr>
              <a:t>2) http://www.impel.mx/index.php/productos/2015-06-17-14-48-30/rejillas/17-tratamiento-de-aguas</a:t>
            </a:r>
          </a:p>
          <a:p>
            <a:endParaRPr lang="es-MX" sz="1000" dirty="0">
              <a:solidFill>
                <a:srgbClr val="00B0F0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B44C781-4232-486C-9B49-7A9625771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059" y="4437112"/>
            <a:ext cx="2585582" cy="173492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1D9671D-B1B8-49C5-860D-A2FF5211FEFD}"/>
              </a:ext>
            </a:extLst>
          </p:cNvPr>
          <p:cNvSpPr txBox="1"/>
          <p:nvPr/>
        </p:nvSpPr>
        <p:spPr>
          <a:xfrm>
            <a:off x="5843542" y="3868498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(1)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226E9C6-AEF1-4996-8BB3-0993CEFFE7BB}"/>
              </a:ext>
            </a:extLst>
          </p:cNvPr>
          <p:cNvSpPr txBox="1"/>
          <p:nvPr/>
        </p:nvSpPr>
        <p:spPr>
          <a:xfrm>
            <a:off x="5843542" y="5931011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57919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5F9347-095B-4D47-9D17-9EDD81DFB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912" y="164869"/>
            <a:ext cx="7406640" cy="1356360"/>
          </a:xfrm>
        </p:spPr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Medidor de caudal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5F6E64FF-A7DE-4266-AA31-5709DC94A4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5301986"/>
              </p:ext>
            </p:extLst>
          </p:nvPr>
        </p:nvGraphicFramePr>
        <p:xfrm>
          <a:off x="628376" y="1196752"/>
          <a:ext cx="8120088" cy="5162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5188">
                  <a:extLst>
                    <a:ext uri="{9D8B030D-6E8A-4147-A177-3AD203B41FA5}">
                      <a16:colId xmlns:a16="http://schemas.microsoft.com/office/drawing/2014/main" val="705375392"/>
                    </a:ext>
                  </a:extLst>
                </a:gridCol>
                <a:gridCol w="2245739">
                  <a:extLst>
                    <a:ext uri="{9D8B030D-6E8A-4147-A177-3AD203B41FA5}">
                      <a16:colId xmlns:a16="http://schemas.microsoft.com/office/drawing/2014/main" val="2175151932"/>
                    </a:ext>
                  </a:extLst>
                </a:gridCol>
                <a:gridCol w="2589161">
                  <a:extLst>
                    <a:ext uri="{9D8B030D-6E8A-4147-A177-3AD203B41FA5}">
                      <a16:colId xmlns:a16="http://schemas.microsoft.com/office/drawing/2014/main" val="1034047097"/>
                    </a:ext>
                  </a:extLst>
                </a:gridCol>
              </a:tblGrid>
              <a:tr h="443729">
                <a:tc gridSpan="3">
                  <a:txBody>
                    <a:bodyPr/>
                    <a:lstStyle/>
                    <a:p>
                      <a:pPr algn="ctr"/>
                      <a:r>
                        <a:rPr lang="es-MX" dirty="0"/>
                        <a:t>Tipo de medidor de caudal  de tubería llena a presión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550475"/>
                  </a:ext>
                </a:extLst>
              </a:tr>
              <a:tr h="968395">
                <a:tc>
                  <a:txBody>
                    <a:bodyPr/>
                    <a:lstStyle/>
                    <a:p>
                      <a:r>
                        <a:rPr lang="es-MX" dirty="0"/>
                        <a:t>1) </a:t>
                      </a:r>
                      <a:r>
                        <a:rPr lang="es-MX" dirty="0" err="1"/>
                        <a:t>Waterworks</a:t>
                      </a:r>
                      <a:r>
                        <a:rPr lang="es-MX" dirty="0"/>
                        <a:t> en bronce</a:t>
                      </a:r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00" dirty="0">
                          <a:solidFill>
                            <a:schemeClr val="tx1"/>
                          </a:solidFill>
                        </a:rPr>
                        <a:t>https://listado.mercadolibre.com.mx/medidor-de-agua-de-1-1%2F2-en-bronce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988648"/>
                  </a:ext>
                </a:extLst>
              </a:tr>
              <a:tr h="742436">
                <a:tc>
                  <a:txBody>
                    <a:bodyPr/>
                    <a:lstStyle/>
                    <a:p>
                      <a:r>
                        <a:rPr lang="es-MX" dirty="0"/>
                        <a:t>2) De paletas de inserción/Turbina</a:t>
                      </a:r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  <a:p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  <a:p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  <a:p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00" b="0" u="none" dirty="0">
                          <a:solidFill>
                            <a:schemeClr val="tx1"/>
                          </a:solidFill>
                        </a:rPr>
                        <a:t>http://www.instrutech.com.mx/Flujo.html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583961"/>
                  </a:ext>
                </a:extLst>
              </a:tr>
              <a:tr h="985844">
                <a:tc>
                  <a:txBody>
                    <a:bodyPr/>
                    <a:lstStyle/>
                    <a:p>
                      <a:r>
                        <a:rPr lang="es-MX" dirty="0"/>
                        <a:t>3) De paletas de inserción magnética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00" dirty="0">
                          <a:solidFill>
                            <a:schemeClr val="tx1"/>
                          </a:solidFill>
                        </a:rPr>
                        <a:t>https://www.aliexpress.com/insertion-electromagnetic-flowmeter_reviews.html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930997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r>
                        <a:rPr lang="es-MX" dirty="0"/>
                        <a:t>4) Electromagnético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>
                          <a:solidFill>
                            <a:schemeClr val="tx1"/>
                          </a:solidFill>
                        </a:rPr>
                        <a:t>http://vcpsa.com/medidor-caudal-electromagnetico/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00849"/>
                  </a:ext>
                </a:extLst>
              </a:tr>
              <a:tr h="532617">
                <a:tc>
                  <a:txBody>
                    <a:bodyPr/>
                    <a:lstStyle/>
                    <a:p>
                      <a:r>
                        <a:rPr lang="es-MX" dirty="0"/>
                        <a:t>5) Con tiempo de transmisión</a:t>
                      </a:r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00" dirty="0">
                          <a:solidFill>
                            <a:schemeClr val="tx1"/>
                          </a:solidFill>
                        </a:rPr>
                        <a:t>http://www.msaingenieria.com/Catalogo.php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553159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42B225C1-59D0-44D1-B2E4-D85A9F161756}"/>
              </a:ext>
            </a:extLst>
          </p:cNvPr>
          <p:cNvSpPr/>
          <p:nvPr/>
        </p:nvSpPr>
        <p:spPr>
          <a:xfrm>
            <a:off x="601339" y="6359624"/>
            <a:ext cx="54714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http://www.isa.ec/images/blog/articulos/medidor_de_caudal/medidor-de-caudal.jpg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CFC4D36-CEED-46F0-A2BA-8B52A9324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234" y="1673210"/>
            <a:ext cx="912232" cy="91223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A8EB5D9-486E-4022-8691-29AF6F03A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9866" y="2614621"/>
            <a:ext cx="864768" cy="88638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85DFD36-9D11-4541-B488-6091DC580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8289" y="4530584"/>
            <a:ext cx="884237" cy="90809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4A9BF3F-A9C5-4E8F-8FF3-7B25D7779D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700" t="17451" r="26126" b="12682"/>
          <a:stretch/>
        </p:blipFill>
        <p:spPr>
          <a:xfrm>
            <a:off x="4796703" y="3530187"/>
            <a:ext cx="734426" cy="1002704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90747DF-1171-429F-97F3-F905856C8EA6}"/>
              </a:ext>
            </a:extLst>
          </p:cNvPr>
          <p:cNvPicPr/>
          <p:nvPr/>
        </p:nvPicPr>
        <p:blipFill rotWithShape="1">
          <a:blip r:embed="rId6"/>
          <a:srcRect l="23592" t="26252" r="56551" b="37538"/>
          <a:stretch/>
        </p:blipFill>
        <p:spPr bwMode="auto">
          <a:xfrm>
            <a:off x="4863356" y="5438408"/>
            <a:ext cx="860772" cy="8709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73012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FB2E0-55FB-4B6E-A22B-D0A848F8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Desarenador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2A790B-E675-4A0F-B45B-B0545CF02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Proyectados y construidos para eliminar la grava fina y piedrecilla.</a:t>
            </a:r>
          </a:p>
          <a:p>
            <a:endParaRPr lang="es-MX" dirty="0"/>
          </a:p>
          <a:p>
            <a:r>
              <a:rPr lang="es-MX" dirty="0"/>
              <a:t>Forma rectangular, paredes lisas y con pendiente de fondo hacia una canaleta de drenaje.</a:t>
            </a:r>
          </a:p>
          <a:p>
            <a:endParaRPr lang="es-MX" dirty="0"/>
          </a:p>
          <a:p>
            <a:r>
              <a:rPr lang="es-MX" dirty="0"/>
              <a:t>Disponen de desagüe (gravitacional o mecánica).</a:t>
            </a:r>
          </a:p>
          <a:p>
            <a:endParaRPr lang="es-MX" dirty="0"/>
          </a:p>
          <a:p>
            <a:r>
              <a:rPr lang="es-MX" dirty="0"/>
              <a:t>Dimensiones que permitan un tiempo de retención de 15 min, velocidad del agua 0.10 m/s, para decantar la arena fina hasta 0.1 mm de diámetro.</a:t>
            </a:r>
          </a:p>
          <a:p>
            <a:endParaRPr lang="es-MX" dirty="0"/>
          </a:p>
          <a:p>
            <a:endParaRPr lang="es-MX" dirty="0"/>
          </a:p>
          <a:p>
            <a:pPr marL="34290" indent="0">
              <a:buNone/>
            </a:pP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0556D3F-25E3-4376-A1C9-7B5F7D28A035}"/>
              </a:ext>
            </a:extLst>
          </p:cNvPr>
          <p:cNvSpPr/>
          <p:nvPr/>
        </p:nvSpPr>
        <p:spPr>
          <a:xfrm>
            <a:off x="5796136" y="6453336"/>
            <a:ext cx="31683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http://www.giliycia.com.ar/materiales-aridos-1-pagina-5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8828010-2D4D-49AA-B8DC-CE90F47C9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320" y="5524078"/>
            <a:ext cx="1342262" cy="92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947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FB2E0-55FB-4B6E-A22B-D0A848F8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>
                <a:solidFill>
                  <a:srgbClr val="FF0000"/>
                </a:solidFill>
              </a:rPr>
              <a:t>Predecantador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2A790B-E675-4A0F-B45B-B0545CF02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Utilizados para agua turbia.</a:t>
            </a:r>
          </a:p>
          <a:p>
            <a:endParaRPr lang="es-MX" dirty="0"/>
          </a:p>
          <a:p>
            <a:r>
              <a:rPr lang="es-MX" dirty="0"/>
              <a:t>Forma rectangular, paredes lisas y el fondo con pendiente hacia la canaleta central.</a:t>
            </a:r>
          </a:p>
          <a:p>
            <a:endParaRPr lang="es-MX" dirty="0"/>
          </a:p>
          <a:p>
            <a:r>
              <a:rPr lang="es-MX" dirty="0"/>
              <a:t>Dimensiones que permitan un tiempo de retención de 1.5 o 2.5 h, velocidad de escurrimiento de 0.011 m/s, correspondiente al gasto máximo.</a:t>
            </a:r>
          </a:p>
          <a:p>
            <a:endParaRPr lang="es-MX" dirty="0"/>
          </a:p>
          <a:p>
            <a:r>
              <a:rPr lang="es-MX" dirty="0"/>
              <a:t>Coagulación previa para mejorar el rendimiento del </a:t>
            </a:r>
            <a:r>
              <a:rPr lang="es-MX" dirty="0" err="1"/>
              <a:t>predecantador</a:t>
            </a:r>
            <a:r>
              <a:rPr lang="es-MX" dirty="0"/>
              <a:t>.</a:t>
            </a:r>
          </a:p>
          <a:p>
            <a:pPr marL="34290" indent="0">
              <a:buNone/>
            </a:pPr>
            <a:endParaRPr lang="es-MX" dirty="0"/>
          </a:p>
          <a:p>
            <a:endParaRPr lang="es-MX" dirty="0"/>
          </a:p>
          <a:p>
            <a:endParaRPr lang="es-MX" dirty="0"/>
          </a:p>
          <a:p>
            <a:pPr marL="3429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8781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FB2E0-55FB-4B6E-A22B-D0A848F8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Aeración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2A790B-E675-4A0F-B45B-B0545CF02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1800" dirty="0"/>
              <a:t>La tasa con que el agua absorbe un gas, varia proporcionalmente con la constante de aeración y con la diferencia entre la saturación de ese gas en el líquido y el gas disuelto en ese instante.</a:t>
            </a:r>
          </a:p>
          <a:p>
            <a:endParaRPr lang="es-MX" sz="1800" dirty="0"/>
          </a:p>
          <a:p>
            <a:r>
              <a:rPr lang="es-MX" sz="1800" dirty="0"/>
              <a:t>Objetivo de la aeración</a:t>
            </a:r>
          </a:p>
          <a:p>
            <a:pPr marL="34290" indent="0">
              <a:buNone/>
            </a:pPr>
            <a:r>
              <a:rPr lang="es-MX" sz="1800" dirty="0"/>
              <a:t> Remoción de olor y sabor</a:t>
            </a:r>
          </a:p>
          <a:p>
            <a:pPr marL="491490" indent="-457200">
              <a:buAutoNum type="alphaLcParenR"/>
            </a:pPr>
            <a:r>
              <a:rPr lang="es-MX" sz="1800" dirty="0"/>
              <a:t>Algas y otros microorganismos.</a:t>
            </a:r>
          </a:p>
          <a:p>
            <a:pPr marL="491490" indent="-457200">
              <a:buAutoNum type="alphaLcParenR"/>
            </a:pPr>
            <a:r>
              <a:rPr lang="es-MX" sz="1800" dirty="0"/>
              <a:t>Descomposición de materia orgánica.</a:t>
            </a:r>
          </a:p>
          <a:p>
            <a:pPr marL="491490" indent="-457200">
              <a:buAutoNum type="alphaLcParenR"/>
            </a:pPr>
            <a:r>
              <a:rPr lang="es-MX" sz="1800" dirty="0"/>
              <a:t>Ácido sulfhídrico, se complementa con coagulación y filtración.</a:t>
            </a:r>
          </a:p>
          <a:p>
            <a:pPr marL="491490" indent="-457200">
              <a:buAutoNum type="alphaLcParenR"/>
            </a:pPr>
            <a:r>
              <a:rPr lang="es-MX" sz="1800" dirty="0"/>
              <a:t>Cloración del agua</a:t>
            </a:r>
          </a:p>
          <a:p>
            <a:pPr marL="491490" indent="-457200">
              <a:buAutoNum type="alphaLcParenR"/>
            </a:pPr>
            <a:r>
              <a:rPr lang="es-MX" sz="1800" dirty="0"/>
              <a:t>Hierro y manganeso, forman compuestos insolubles en el agua.</a:t>
            </a:r>
          </a:p>
          <a:p>
            <a:pPr marL="34290" indent="0">
              <a:buNone/>
            </a:pPr>
            <a:endParaRPr lang="es-MX" sz="1800" dirty="0"/>
          </a:p>
          <a:p>
            <a:endParaRPr lang="es-MX" dirty="0"/>
          </a:p>
          <a:p>
            <a:endParaRPr lang="es-MX" dirty="0"/>
          </a:p>
          <a:p>
            <a:pPr marL="34290" indent="0">
              <a:buNone/>
            </a:pP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0556D3F-25E3-4376-A1C9-7B5F7D28A035}"/>
              </a:ext>
            </a:extLst>
          </p:cNvPr>
          <p:cNvSpPr/>
          <p:nvPr/>
        </p:nvSpPr>
        <p:spPr>
          <a:xfrm>
            <a:off x="5796136" y="6453336"/>
            <a:ext cx="31683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http://www.giliycia.com.ar/materiales-aridos-1-pagina-5</a:t>
            </a:r>
          </a:p>
        </p:txBody>
      </p:sp>
    </p:spTree>
    <p:extLst>
      <p:ext uri="{BB962C8B-B14F-4D97-AF65-F5344CB8AC3E}">
        <p14:creationId xmlns:p14="http://schemas.microsoft.com/office/powerpoint/2010/main" val="1127396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FB2E0-55FB-4B6E-A22B-D0A848F8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Aeración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2A790B-E675-4A0F-B45B-B0545CF02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" indent="0">
              <a:buNone/>
            </a:pPr>
            <a:r>
              <a:rPr lang="es-MX" sz="1800" dirty="0"/>
              <a:t>Remoción de gases disueltos</a:t>
            </a:r>
          </a:p>
          <a:p>
            <a:pPr marL="491490" indent="-457200">
              <a:buAutoNum type="alphaLcParenR"/>
            </a:pPr>
            <a:r>
              <a:rPr lang="es-MX" sz="1800" dirty="0"/>
              <a:t>Anhídrido carbónico, CO2.</a:t>
            </a:r>
          </a:p>
          <a:p>
            <a:pPr marL="491490" indent="-457200">
              <a:buAutoNum type="alphaLcParenR"/>
            </a:pPr>
            <a:r>
              <a:rPr lang="es-MX" sz="1800" dirty="0"/>
              <a:t>Ácido sulfhídrico, H2S.</a:t>
            </a:r>
          </a:p>
          <a:p>
            <a:pPr marL="491490" indent="-457200">
              <a:buAutoNum type="alphaLcParenR"/>
            </a:pPr>
            <a:r>
              <a:rPr lang="es-MX" sz="1800" dirty="0"/>
              <a:t>Remoción en parte del cloro empleado en la </a:t>
            </a:r>
            <a:r>
              <a:rPr lang="es-MX" sz="1800" dirty="0" err="1"/>
              <a:t>supercloración</a:t>
            </a:r>
            <a:endParaRPr lang="es-MX" sz="1800" dirty="0"/>
          </a:p>
          <a:p>
            <a:pPr marL="491490" indent="-457200">
              <a:buAutoNum type="alphaLcParenR"/>
            </a:pPr>
            <a:r>
              <a:rPr lang="es-MX" sz="1800" dirty="0"/>
              <a:t>Remoción del anhidro sulfuroso, SO2, empleado en la </a:t>
            </a:r>
            <a:r>
              <a:rPr lang="es-MX" sz="1800" dirty="0" err="1"/>
              <a:t>descloración</a:t>
            </a:r>
            <a:r>
              <a:rPr lang="es-MX" sz="1800" dirty="0"/>
              <a:t>.</a:t>
            </a:r>
          </a:p>
          <a:p>
            <a:pPr marL="491490" indent="-457200">
              <a:buAutoNum type="alphaLcParenR"/>
            </a:pPr>
            <a:endParaRPr lang="es-MX" sz="1800" dirty="0"/>
          </a:p>
          <a:p>
            <a:pPr marL="34290" indent="0">
              <a:buNone/>
            </a:pPr>
            <a:r>
              <a:rPr lang="es-MX" sz="1800" dirty="0"/>
              <a:t>Adición de gases </a:t>
            </a:r>
          </a:p>
          <a:p>
            <a:pPr marL="491490" indent="-457200">
              <a:buAutoNum type="alphaLcParenR"/>
            </a:pPr>
            <a:r>
              <a:rPr lang="es-MX" sz="1800" dirty="0"/>
              <a:t>Oxígeno, mejora el sabor del agua, precipitar sales solubles de hierro y manganeso, oxidación de materias orgánicas.</a:t>
            </a:r>
          </a:p>
          <a:p>
            <a:pPr marL="491490" indent="-457200">
              <a:buAutoNum type="alphaLcParenR"/>
            </a:pPr>
            <a:r>
              <a:rPr lang="es-MX" sz="1800" dirty="0"/>
              <a:t>Ozono, empleado en la desinfección en el caso de que el aire ozonizado pase a través de torres </a:t>
            </a:r>
            <a:r>
              <a:rPr lang="es-MX" sz="1800" dirty="0" err="1"/>
              <a:t>aeradoras</a:t>
            </a:r>
            <a:r>
              <a:rPr lang="es-MX" sz="1800" dirty="0"/>
              <a:t> de agua.</a:t>
            </a:r>
          </a:p>
          <a:p>
            <a:pPr marL="34290" indent="0">
              <a:buNone/>
            </a:pPr>
            <a:endParaRPr lang="es-MX" dirty="0"/>
          </a:p>
          <a:p>
            <a:pPr marL="34290" indent="0">
              <a:buNone/>
            </a:pP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0556D3F-25E3-4376-A1C9-7B5F7D28A035}"/>
              </a:ext>
            </a:extLst>
          </p:cNvPr>
          <p:cNvSpPr/>
          <p:nvPr/>
        </p:nvSpPr>
        <p:spPr>
          <a:xfrm>
            <a:off x="5940152" y="6187440"/>
            <a:ext cx="31683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https://es.dreamstime.com/foto-de-archivo-libre-de-regal%C3%ADas-macro-de-las-burbujas-de-aire-azul-en-agua-image12100745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ECA1649-8339-4A35-8318-4CA66D9E16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156"/>
          <a:stretch/>
        </p:blipFill>
        <p:spPr>
          <a:xfrm>
            <a:off x="4716016" y="332656"/>
            <a:ext cx="4102119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4456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FB2E0-55FB-4B6E-A22B-D0A848F8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Métodos de aeración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2A790B-E675-4A0F-B45B-B0545CF02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91490" indent="-457200">
              <a:buFont typeface="+mj-lt"/>
              <a:buAutoNum type="alphaLcParenR"/>
            </a:pPr>
            <a:r>
              <a:rPr lang="es-MX" dirty="0"/>
              <a:t>Aeración natural.</a:t>
            </a:r>
          </a:p>
          <a:p>
            <a:pPr marL="491490" indent="-457200">
              <a:buFont typeface="+mj-lt"/>
              <a:buAutoNum type="alphaLcParenR"/>
            </a:pPr>
            <a:r>
              <a:rPr lang="es-MX" dirty="0"/>
              <a:t>Aeración artificial.</a:t>
            </a:r>
          </a:p>
          <a:p>
            <a:pPr marL="868680" lvl="2" indent="-457200">
              <a:buFont typeface="+mj-lt"/>
              <a:buAutoNum type="arabicPeriod"/>
            </a:pPr>
            <a:r>
              <a:rPr lang="es-MX" dirty="0" err="1"/>
              <a:t>Aeradores</a:t>
            </a:r>
            <a:r>
              <a:rPr lang="es-MX" dirty="0"/>
              <a:t> gravitacionales o de caída de agua.</a:t>
            </a:r>
          </a:p>
          <a:p>
            <a:pPr lvl="4"/>
            <a:r>
              <a:rPr lang="es-MX" dirty="0"/>
              <a:t>Cascada de agua</a:t>
            </a:r>
          </a:p>
          <a:p>
            <a:pPr lvl="4"/>
            <a:r>
              <a:rPr lang="es-MX" dirty="0"/>
              <a:t>Aeración a través de parrillas o planchas perforadas con material filtrante  o sin él.</a:t>
            </a:r>
          </a:p>
          <a:p>
            <a:pPr lvl="4"/>
            <a:r>
              <a:rPr lang="es-MX" dirty="0" err="1"/>
              <a:t>Aereadores</a:t>
            </a:r>
            <a:r>
              <a:rPr lang="es-MX" dirty="0"/>
              <a:t> con corrientes de aire forzadas.</a:t>
            </a:r>
          </a:p>
          <a:p>
            <a:pPr marL="809625" lvl="4" indent="-361950">
              <a:buAutoNum type="arabicPeriod" startAt="2"/>
              <a:tabLst>
                <a:tab pos="895350" algn="l"/>
              </a:tabLst>
            </a:pPr>
            <a:r>
              <a:rPr lang="es-MX" sz="1600" dirty="0" err="1"/>
              <a:t>Aeradores</a:t>
            </a:r>
            <a:r>
              <a:rPr lang="es-MX" sz="1600" dirty="0"/>
              <a:t> de inyección o difusión</a:t>
            </a:r>
          </a:p>
          <a:p>
            <a:pPr marL="809625" lvl="4" indent="-361950">
              <a:buAutoNum type="arabicPeriod" startAt="2"/>
              <a:tabLst>
                <a:tab pos="895350" algn="l"/>
              </a:tabLst>
            </a:pPr>
            <a:r>
              <a:rPr lang="es-MX" sz="1600" dirty="0" err="1"/>
              <a:t>Aeradores</a:t>
            </a:r>
            <a:r>
              <a:rPr lang="es-MX" sz="1600" dirty="0"/>
              <a:t> de rociado.</a:t>
            </a:r>
          </a:p>
          <a:p>
            <a:pPr marL="491490" indent="-457200">
              <a:buFont typeface="+mj-lt"/>
              <a:buAutoNum type="alphaLcParenR"/>
            </a:pPr>
            <a:endParaRPr lang="es-MX" dirty="0"/>
          </a:p>
          <a:p>
            <a:pPr marL="34290" indent="0">
              <a:buNone/>
            </a:pPr>
            <a:endParaRPr lang="es-MX" dirty="0"/>
          </a:p>
          <a:p>
            <a:pPr marL="34290" indent="0">
              <a:buNone/>
            </a:pP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0556D3F-25E3-4376-A1C9-7B5F7D28A035}"/>
              </a:ext>
            </a:extLst>
          </p:cNvPr>
          <p:cNvSpPr/>
          <p:nvPr/>
        </p:nvSpPr>
        <p:spPr>
          <a:xfrm>
            <a:off x="5868144" y="6453336"/>
            <a:ext cx="30963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10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2CC7722-A8F9-4B2E-B086-88EB9808610C}"/>
              </a:ext>
            </a:extLst>
          </p:cNvPr>
          <p:cNvSpPr txBox="1"/>
          <p:nvPr/>
        </p:nvSpPr>
        <p:spPr>
          <a:xfrm>
            <a:off x="5436096" y="6268670"/>
            <a:ext cx="3021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https://www.viajejet.com/cascada-cola-de-caballo/</a:t>
            </a:r>
          </a:p>
        </p:txBody>
      </p:sp>
      <p:pic>
        <p:nvPicPr>
          <p:cNvPr id="1026" name="Picture 2" descr="Resultado de imagen para cascada cola de caballo mty">
            <a:extLst>
              <a:ext uri="{FF2B5EF4-FFF2-40B4-BE49-F238E27FC236}">
                <a16:creationId xmlns:a16="http://schemas.microsoft.com/office/drawing/2014/main" id="{84E73B8C-DE6E-447C-8DBB-C989F3A0C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73808"/>
            <a:ext cx="3165260" cy="2160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458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AD872E-E9C3-469C-9D42-0EA6B36B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Coagulación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1DA3BC-D569-4FC4-969E-FF1BFA9A3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71563" indent="-1038225">
              <a:buNone/>
              <a:tabLst>
                <a:tab pos="1436688" algn="l"/>
              </a:tabLst>
            </a:pPr>
            <a:r>
              <a:rPr lang="es-MX" sz="1600" dirty="0"/>
              <a:t>Coagulante. Es un agente químico que se agrega al agua y cuyas propiedades hacen posible la sedimentación de materias suspendidas, finamente divididas.</a:t>
            </a:r>
          </a:p>
          <a:p>
            <a:pPr marL="1343025" indent="-1309688">
              <a:buNone/>
              <a:tabLst>
                <a:tab pos="1436688" algn="l"/>
              </a:tabLst>
            </a:pPr>
            <a:endParaRPr lang="es-MX" sz="1600" dirty="0"/>
          </a:p>
          <a:p>
            <a:pPr marL="1071563" indent="-1038225">
              <a:buNone/>
              <a:tabLst>
                <a:tab pos="1436688" algn="l"/>
              </a:tabLst>
            </a:pPr>
            <a:r>
              <a:rPr lang="es-MX" sz="1600" dirty="0"/>
              <a:t>Coagulación. Procesos que involucra una serie de operaciones mecánicas y químicas mediante las cuales el agente coagulante se torna efectivo. Este proceso abarca tres fases:</a:t>
            </a:r>
          </a:p>
          <a:p>
            <a:pPr marL="1436688" indent="-274638">
              <a:buFont typeface="+mj-lt"/>
              <a:buAutoNum type="alphaLcParenR"/>
              <a:tabLst>
                <a:tab pos="1436688" algn="l"/>
              </a:tabLst>
            </a:pPr>
            <a:r>
              <a:rPr lang="es-MX" sz="1600" dirty="0"/>
              <a:t>Agregado de sustancias químicas.</a:t>
            </a:r>
          </a:p>
          <a:p>
            <a:pPr marL="1436688" indent="-274638">
              <a:buFont typeface="+mj-lt"/>
              <a:buAutoNum type="alphaLcParenR"/>
              <a:tabLst>
                <a:tab pos="1436688" algn="l"/>
              </a:tabLst>
            </a:pPr>
            <a:r>
              <a:rPr lang="es-MX" sz="1600" dirty="0"/>
              <a:t> Mezcla o difusión rápida.</a:t>
            </a:r>
          </a:p>
          <a:p>
            <a:pPr marL="1436688" indent="-274638">
              <a:buFont typeface="+mj-lt"/>
              <a:buAutoNum type="alphaLcParenR"/>
              <a:tabLst>
                <a:tab pos="1436688" algn="l"/>
              </a:tabLst>
            </a:pPr>
            <a:r>
              <a:rPr lang="es-MX" sz="1600" dirty="0"/>
              <a:t>Floculación, agitación lenta, periodo de tiempo largo, para que las partículas finamente divididas puedan sedimentar bajo la acción de la fuerza de gravedad por el peso de flóculo hidratado.</a:t>
            </a:r>
          </a:p>
          <a:p>
            <a:pPr marL="1436688" indent="-274638">
              <a:buFont typeface="+mj-lt"/>
              <a:buAutoNum type="alphaLcParenR"/>
              <a:tabLst>
                <a:tab pos="1436688" algn="l"/>
              </a:tabLst>
            </a:pPr>
            <a:endParaRPr lang="es-MX" sz="1600" dirty="0"/>
          </a:p>
          <a:p>
            <a:pPr marL="1438275" indent="0">
              <a:buNone/>
              <a:tabLst>
                <a:tab pos="1436688" algn="l"/>
              </a:tabLst>
            </a:pPr>
            <a:endParaRPr lang="es-MX" sz="1600" dirty="0"/>
          </a:p>
          <a:p>
            <a:pPr marL="0" indent="0">
              <a:buNone/>
              <a:tabLst>
                <a:tab pos="1619250" algn="l"/>
              </a:tabLst>
            </a:pPr>
            <a:r>
              <a:rPr lang="es-MX" sz="1600" dirty="0"/>
              <a:t>Filtración lenta. Cuando la material en estado coloidal no sea eliminada.</a:t>
            </a:r>
          </a:p>
        </p:txBody>
      </p:sp>
    </p:spTree>
    <p:extLst>
      <p:ext uri="{BB962C8B-B14F-4D97-AF65-F5344CB8AC3E}">
        <p14:creationId xmlns:p14="http://schemas.microsoft.com/office/powerpoint/2010/main" val="582565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AD872E-E9C3-469C-9D42-0EA6B36B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Coagulación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1DA3BC-D569-4FC4-969E-FF1BFA9A3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524000" indent="-1490663">
              <a:buNone/>
            </a:pPr>
            <a:r>
              <a:rPr lang="es-MX" dirty="0"/>
              <a:t>Fase coloidal. Las partículas coloidales están comprendidas entre en 1 mµ - 100 mµ (1 </a:t>
            </a:r>
            <a:r>
              <a:rPr lang="es-MX" dirty="0" err="1"/>
              <a:t>milimicrón</a:t>
            </a:r>
            <a:r>
              <a:rPr lang="es-MX" dirty="0"/>
              <a:t> = 10 </a:t>
            </a:r>
            <a:r>
              <a:rPr lang="es-MX" baseline="30000" dirty="0"/>
              <a:t>-6</a:t>
            </a:r>
            <a:r>
              <a:rPr lang="es-MX" dirty="0"/>
              <a:t> mm = 10</a:t>
            </a:r>
            <a:r>
              <a:rPr lang="es-MX" baseline="30000" dirty="0"/>
              <a:t>-7</a:t>
            </a:r>
            <a:r>
              <a:rPr lang="es-MX" dirty="0"/>
              <a:t> cm).</a:t>
            </a:r>
          </a:p>
          <a:p>
            <a:pPr marL="1524000" indent="-1490663">
              <a:buNone/>
            </a:pPr>
            <a:endParaRPr lang="es-MX" dirty="0"/>
          </a:p>
          <a:p>
            <a:pPr marL="1524000" indent="-1490663">
              <a:buNone/>
            </a:pPr>
            <a:r>
              <a:rPr lang="es-MX" dirty="0"/>
              <a:t>Las partículas coloidales están en un continuo movimiento conocido como movimiento “browniano”, resultante del choque de las moléculas móviles del solvente con finísimas partículas de la fase coloidal.</a:t>
            </a:r>
          </a:p>
          <a:p>
            <a:pPr marL="1343025" indent="-1309688">
              <a:buNone/>
            </a:pP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9A504B9-52F5-4AE9-8513-6104C1DAA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2715" y="4171215"/>
            <a:ext cx="1512168" cy="201622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C859D2A-2A3A-48AC-8656-6F083D88BB7B}"/>
              </a:ext>
            </a:extLst>
          </p:cNvPr>
          <p:cNvSpPr txBox="1"/>
          <p:nvPr/>
        </p:nvSpPr>
        <p:spPr>
          <a:xfrm>
            <a:off x="7020272" y="6187440"/>
            <a:ext cx="18722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https://pixabay.com/es/polvo-puerta-ventana-la-luz-del-sol-1523106/</a:t>
            </a:r>
          </a:p>
        </p:txBody>
      </p:sp>
    </p:spTree>
    <p:extLst>
      <p:ext uri="{BB962C8B-B14F-4D97-AF65-F5344CB8AC3E}">
        <p14:creationId xmlns:p14="http://schemas.microsoft.com/office/powerpoint/2010/main" val="3931226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AD872E-E9C3-469C-9D42-0EA6B36B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Coagulación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1DA3BC-D569-4FC4-969E-FF1BFA9A3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337" indent="0">
              <a:buNone/>
              <a:tabLst>
                <a:tab pos="447675" algn="l"/>
              </a:tabLst>
            </a:pPr>
            <a:r>
              <a:rPr lang="es-MX" sz="1800" dirty="0"/>
              <a:t>Alumbre</a:t>
            </a:r>
          </a:p>
          <a:p>
            <a:pPr marL="714375" indent="-266700">
              <a:buFont typeface="+mj-lt"/>
              <a:buAutoNum type="arabicPeriod"/>
            </a:pPr>
            <a:r>
              <a:rPr lang="es-MX" sz="1400" dirty="0"/>
              <a:t>Sulfato de aluminio cristalizado, Al</a:t>
            </a:r>
            <a:r>
              <a:rPr lang="es-MX" sz="1400" baseline="-25000" dirty="0"/>
              <a:t>2 </a:t>
            </a:r>
            <a:r>
              <a:rPr lang="es-MX" sz="1400" dirty="0"/>
              <a:t>(SO</a:t>
            </a:r>
            <a:r>
              <a:rPr lang="es-MX" sz="1400" baseline="-25000" dirty="0"/>
              <a:t>4</a:t>
            </a:r>
            <a:r>
              <a:rPr lang="es-MX" sz="1400" dirty="0"/>
              <a:t>)</a:t>
            </a:r>
            <a:r>
              <a:rPr lang="es-MX" sz="1400" baseline="-25000" dirty="0"/>
              <a:t> 3</a:t>
            </a:r>
            <a:r>
              <a:rPr lang="es-MX" sz="1400" dirty="0"/>
              <a:t> 18H</a:t>
            </a:r>
            <a:r>
              <a:rPr lang="es-MX" sz="1400" baseline="-25000" dirty="0"/>
              <a:t>2</a:t>
            </a:r>
            <a:r>
              <a:rPr lang="es-MX" sz="1400" dirty="0"/>
              <a:t>O.</a:t>
            </a:r>
          </a:p>
          <a:p>
            <a:pPr marL="714375" indent="-266700">
              <a:buFont typeface="+mj-lt"/>
              <a:buAutoNum type="arabicPeriod"/>
            </a:pPr>
            <a:endParaRPr lang="es-MX" sz="1400" dirty="0"/>
          </a:p>
          <a:p>
            <a:pPr marL="488950" indent="-41275">
              <a:buFont typeface="+mj-lt"/>
              <a:buAutoNum type="arabicPeriod"/>
            </a:pPr>
            <a:r>
              <a:rPr lang="es-MX" sz="1400" dirty="0"/>
              <a:t>	Sulfato de aluminio y potasio, Al</a:t>
            </a:r>
            <a:r>
              <a:rPr lang="es-MX" sz="1400" baseline="-25000" dirty="0"/>
              <a:t>2</a:t>
            </a:r>
            <a:r>
              <a:rPr lang="es-MX" sz="1400" dirty="0"/>
              <a:t>(SO</a:t>
            </a:r>
            <a:r>
              <a:rPr lang="es-MX" sz="1400" baseline="-25000" dirty="0"/>
              <a:t>4</a:t>
            </a:r>
            <a:r>
              <a:rPr lang="es-MX" sz="1400" dirty="0"/>
              <a:t>)</a:t>
            </a:r>
            <a:r>
              <a:rPr lang="es-MX" sz="1400" baseline="-25000" dirty="0"/>
              <a:t> 3</a:t>
            </a:r>
            <a:r>
              <a:rPr lang="es-MX" sz="1400" dirty="0"/>
              <a:t>, K2(SO</a:t>
            </a:r>
            <a:r>
              <a:rPr lang="es-MX" sz="1400" baseline="-25000" dirty="0"/>
              <a:t>4</a:t>
            </a:r>
            <a:r>
              <a:rPr lang="es-MX" sz="1400" dirty="0"/>
              <a:t>)</a:t>
            </a:r>
            <a:r>
              <a:rPr lang="es-MX" sz="1400" baseline="-25000" dirty="0"/>
              <a:t>3</a:t>
            </a:r>
            <a:r>
              <a:rPr lang="es-MX" sz="1400" dirty="0"/>
              <a:t> 24H</a:t>
            </a:r>
            <a:r>
              <a:rPr lang="es-MX" sz="1400" baseline="-25000" dirty="0"/>
              <a:t>2</a:t>
            </a:r>
            <a:r>
              <a:rPr lang="es-MX" sz="1400" dirty="0"/>
              <a:t>O.</a:t>
            </a:r>
          </a:p>
          <a:p>
            <a:pPr marL="488950" indent="-41275">
              <a:buFont typeface="+mj-lt"/>
              <a:buAutoNum type="arabicPeriod"/>
            </a:pPr>
            <a:endParaRPr lang="es-MX" sz="1400" dirty="0"/>
          </a:p>
          <a:p>
            <a:pPr marL="488950" indent="-41275">
              <a:buFont typeface="+mj-lt"/>
              <a:buAutoNum type="arabicPeriod"/>
            </a:pPr>
            <a:r>
              <a:rPr lang="es-MX" sz="1400" dirty="0"/>
              <a:t>	Sulfato de aluminio y amonio, Al</a:t>
            </a:r>
            <a:r>
              <a:rPr lang="es-MX" sz="1400" baseline="-25000" dirty="0"/>
              <a:t>2 </a:t>
            </a:r>
            <a:r>
              <a:rPr lang="es-MX" sz="1400" dirty="0"/>
              <a:t>(SO</a:t>
            </a:r>
            <a:r>
              <a:rPr lang="es-MX" sz="1400" baseline="-25000" dirty="0"/>
              <a:t>4</a:t>
            </a:r>
            <a:r>
              <a:rPr lang="es-MX" sz="1400" dirty="0"/>
              <a:t>)</a:t>
            </a:r>
            <a:r>
              <a:rPr lang="es-MX" sz="1400" baseline="-25000" dirty="0"/>
              <a:t>3</a:t>
            </a:r>
            <a:r>
              <a:rPr lang="es-MX" sz="1400" dirty="0"/>
              <a:t> , (NH</a:t>
            </a:r>
            <a:r>
              <a:rPr lang="es-MX" sz="1400" baseline="-25000" dirty="0"/>
              <a:t>4</a:t>
            </a:r>
            <a:r>
              <a:rPr lang="es-MX" sz="1400" dirty="0"/>
              <a:t>)</a:t>
            </a:r>
            <a:r>
              <a:rPr lang="es-MX" sz="1400" baseline="-25000" dirty="0"/>
              <a:t> 2</a:t>
            </a:r>
            <a:r>
              <a:rPr lang="es-MX" sz="1400" dirty="0"/>
              <a:t>SO</a:t>
            </a:r>
            <a:r>
              <a:rPr lang="es-MX" sz="1400" baseline="-25000" dirty="0"/>
              <a:t>4</a:t>
            </a:r>
            <a:r>
              <a:rPr lang="es-MX" sz="1400" dirty="0"/>
              <a:t> 24H</a:t>
            </a:r>
            <a:r>
              <a:rPr lang="es-MX" sz="1400" baseline="-25000" dirty="0"/>
              <a:t>2</a:t>
            </a:r>
            <a:r>
              <a:rPr lang="es-MX" sz="1400" dirty="0"/>
              <a:t>O.</a:t>
            </a:r>
          </a:p>
          <a:p>
            <a:pPr marL="488950" indent="-41275">
              <a:buFont typeface="+mj-lt"/>
              <a:buAutoNum type="arabicPeriod"/>
            </a:pPr>
            <a:endParaRPr lang="es-MX" sz="1400" dirty="0"/>
          </a:p>
          <a:p>
            <a:pPr marL="488950" indent="-41275">
              <a:buFont typeface="+mj-lt"/>
              <a:buAutoNum type="arabicPeriod"/>
            </a:pPr>
            <a:r>
              <a:rPr lang="es-MX" sz="1400" dirty="0"/>
              <a:t>  Aluminato de sodio, Na</a:t>
            </a:r>
            <a:r>
              <a:rPr lang="es-MX" sz="1400" baseline="-25000" dirty="0"/>
              <a:t>2</a:t>
            </a:r>
            <a:r>
              <a:rPr lang="es-MX" sz="1400" dirty="0"/>
              <a:t>Al</a:t>
            </a:r>
            <a:r>
              <a:rPr lang="es-MX" sz="1400" baseline="-25000" dirty="0"/>
              <a:t>2</a:t>
            </a:r>
            <a:r>
              <a:rPr lang="es-MX" sz="1400" dirty="0"/>
              <a:t>O</a:t>
            </a:r>
            <a:r>
              <a:rPr lang="es-MX" sz="1400" baseline="-25000" dirty="0"/>
              <a:t>4</a:t>
            </a:r>
            <a:r>
              <a:rPr lang="es-MX" sz="1400" dirty="0"/>
              <a:t>.</a:t>
            </a:r>
          </a:p>
          <a:p>
            <a:pPr marL="488950" indent="-41275">
              <a:buFont typeface="+mj-lt"/>
              <a:buAutoNum type="arabicPeriod"/>
            </a:pPr>
            <a:endParaRPr lang="es-MX" sz="1400" dirty="0"/>
          </a:p>
          <a:p>
            <a:pPr marL="488950" indent="-41275">
              <a:buFont typeface="+mj-lt"/>
              <a:buAutoNum type="arabicPeriod"/>
            </a:pPr>
            <a:endParaRPr lang="es-MX" dirty="0"/>
          </a:p>
          <a:p>
            <a:pPr marL="361950" indent="-330200">
              <a:buNone/>
            </a:pPr>
            <a:endParaRPr lang="es-MX" dirty="0"/>
          </a:p>
          <a:p>
            <a:pPr marL="1524000" indent="-1490663"/>
            <a:endParaRPr lang="es-MX" dirty="0"/>
          </a:p>
          <a:p>
            <a:pPr marL="1343025" indent="-1309688">
              <a:buNone/>
            </a:pPr>
            <a:endParaRPr lang="es-MX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C859D2A-2A3A-48AC-8656-6F083D88BB7B}"/>
              </a:ext>
            </a:extLst>
          </p:cNvPr>
          <p:cNvSpPr txBox="1"/>
          <p:nvPr/>
        </p:nvSpPr>
        <p:spPr>
          <a:xfrm>
            <a:off x="6444208" y="6199644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http://www.inalquim.com/wp-content/uploads/2015/04/inalq002.png</a:t>
            </a:r>
          </a:p>
        </p:txBody>
      </p:sp>
      <p:pic>
        <p:nvPicPr>
          <p:cNvPr id="7" name="Picture 2" descr="http://www.inalquim.com/wp-content/uploads/2015/04/inalq002.png">
            <a:extLst>
              <a:ext uri="{FF2B5EF4-FFF2-40B4-BE49-F238E27FC236}">
                <a16:creationId xmlns:a16="http://schemas.microsoft.com/office/drawing/2014/main" id="{82891BB8-6AF8-451B-B31E-7BE02C322D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1" t="7480" r="5400" b="5440"/>
          <a:stretch/>
        </p:blipFill>
        <p:spPr bwMode="auto">
          <a:xfrm>
            <a:off x="6228184" y="4571588"/>
            <a:ext cx="2376264" cy="165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653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36629-393E-4206-B51E-FCC3B6E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53" y="241955"/>
            <a:ext cx="5019795" cy="13563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Contenido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9C1254-EB26-430D-AB8F-8F3C15738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598315"/>
            <a:ext cx="4176464" cy="377490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1400" dirty="0"/>
              <a:t>Composición media de agua de río en el mundo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1400" dirty="0"/>
              <a:t>Contaminantes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1400" dirty="0"/>
              <a:t>Fuentes de alimentación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1400" dirty="0"/>
              <a:t>Deterioro de la calidad del agua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1400" dirty="0"/>
              <a:t>Etapas de los  procesos  de tratamiento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1400" dirty="0"/>
              <a:t>Tren de tratamiento</a:t>
            </a:r>
          </a:p>
          <a:p>
            <a:pPr marL="704850" indent="-342900"/>
            <a:r>
              <a:rPr lang="es-MX" sz="1400" dirty="0"/>
              <a:t>Rejillas</a:t>
            </a:r>
          </a:p>
          <a:p>
            <a:pPr marL="704850" indent="-342900"/>
            <a:r>
              <a:rPr lang="es-MX" sz="1400" dirty="0"/>
              <a:t>Medidor de caudal</a:t>
            </a:r>
          </a:p>
          <a:p>
            <a:pPr marL="704850" indent="-342900"/>
            <a:r>
              <a:rPr lang="es-MX" sz="1400" dirty="0"/>
              <a:t>Desarenador</a:t>
            </a:r>
          </a:p>
          <a:p>
            <a:pPr marL="704850" indent="-342900"/>
            <a:r>
              <a:rPr lang="es-MX" sz="1400" dirty="0" err="1"/>
              <a:t>Predecantador</a:t>
            </a:r>
            <a:endParaRPr lang="es-MX" sz="1400" dirty="0"/>
          </a:p>
          <a:p>
            <a:pPr marL="704850" indent="-342900"/>
            <a:r>
              <a:rPr lang="es-MX" sz="1400" dirty="0"/>
              <a:t>Aeración</a:t>
            </a:r>
          </a:p>
          <a:p>
            <a:pPr marL="704850" indent="-342900"/>
            <a:r>
              <a:rPr lang="es-MX" sz="1400" dirty="0"/>
              <a:t>Coagulación </a:t>
            </a:r>
          </a:p>
          <a:p>
            <a:pPr marL="704850" indent="-342900"/>
            <a:r>
              <a:rPr lang="es-MX" sz="1400" dirty="0"/>
              <a:t>Sedimentación</a:t>
            </a:r>
          </a:p>
          <a:p>
            <a:pPr marL="34290" indent="0">
              <a:buNone/>
            </a:pPr>
            <a:endParaRPr lang="es-MX" sz="1200" dirty="0"/>
          </a:p>
          <a:p>
            <a:endParaRPr lang="es-MX" sz="1400" dirty="0"/>
          </a:p>
          <a:p>
            <a:pPr marL="34290" indent="0">
              <a:buNone/>
            </a:pPr>
            <a:endParaRPr lang="es-MX" sz="1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402E702-C191-4557-B9BA-60172C36D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311" y="1700808"/>
            <a:ext cx="3511648" cy="299051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97ADC04-9A92-4D66-80C7-95FAB36D29EB}"/>
              </a:ext>
            </a:extLst>
          </p:cNvPr>
          <p:cNvSpPr/>
          <p:nvPr/>
        </p:nvSpPr>
        <p:spPr>
          <a:xfrm>
            <a:off x="5119923" y="4751210"/>
            <a:ext cx="3816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http://ssmexico.com.mx/proyectos/sistemas-de-agua-potable.html</a:t>
            </a:r>
          </a:p>
        </p:txBody>
      </p:sp>
    </p:spTree>
    <p:extLst>
      <p:ext uri="{BB962C8B-B14F-4D97-AF65-F5344CB8AC3E}">
        <p14:creationId xmlns:p14="http://schemas.microsoft.com/office/powerpoint/2010/main" val="32282753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AD872E-E9C3-469C-9D42-0EA6B36B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Coagulación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1DA3BC-D569-4FC4-969E-FF1BFA9A3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3337" indent="0">
              <a:buNone/>
              <a:tabLst>
                <a:tab pos="447675" algn="l"/>
              </a:tabLst>
            </a:pPr>
            <a:r>
              <a:rPr lang="es-MX" sz="1800" dirty="0"/>
              <a:t>Sales de hierro</a:t>
            </a:r>
          </a:p>
          <a:p>
            <a:pPr marL="33337" indent="0">
              <a:buNone/>
              <a:tabLst>
                <a:tab pos="447675" algn="l"/>
              </a:tabLst>
            </a:pPr>
            <a:endParaRPr lang="es-MX" sz="1400" dirty="0"/>
          </a:p>
          <a:p>
            <a:pPr marL="714375" indent="-266700">
              <a:buFont typeface="+mj-lt"/>
              <a:buAutoNum type="arabicPeriod"/>
            </a:pPr>
            <a:r>
              <a:rPr lang="es-MX" sz="1400" dirty="0"/>
              <a:t>Sulfato ferroso, FeSO</a:t>
            </a:r>
            <a:r>
              <a:rPr lang="es-MX" sz="1400" baseline="-25000" dirty="0"/>
              <a:t>4</a:t>
            </a:r>
            <a:r>
              <a:rPr lang="es-MX" sz="1400" dirty="0"/>
              <a:t> 7H</a:t>
            </a:r>
            <a:r>
              <a:rPr lang="es-MX" sz="1400" baseline="-25000" dirty="0"/>
              <a:t>2</a:t>
            </a:r>
            <a:r>
              <a:rPr lang="es-MX" sz="1400" dirty="0"/>
              <a:t>O.</a:t>
            </a:r>
          </a:p>
          <a:p>
            <a:pPr marL="714375" indent="-266700">
              <a:buFont typeface="+mj-lt"/>
              <a:buAutoNum type="arabicPeriod"/>
            </a:pPr>
            <a:endParaRPr lang="es-MX" sz="1400" dirty="0"/>
          </a:p>
          <a:p>
            <a:pPr marL="488950" indent="-41275">
              <a:buFont typeface="+mj-lt"/>
              <a:buAutoNum type="arabicPeriod"/>
            </a:pPr>
            <a:r>
              <a:rPr lang="es-MX" sz="1400" dirty="0"/>
              <a:t>	*Cloruro férrico, FeCl</a:t>
            </a:r>
            <a:r>
              <a:rPr lang="es-MX" sz="1400" baseline="-25000" dirty="0"/>
              <a:t>3</a:t>
            </a:r>
            <a:r>
              <a:rPr lang="es-MX" sz="1400" dirty="0"/>
              <a:t>.</a:t>
            </a:r>
          </a:p>
          <a:p>
            <a:pPr marL="488950" indent="-41275">
              <a:buFont typeface="+mj-lt"/>
              <a:buAutoNum type="arabicPeriod"/>
            </a:pPr>
            <a:endParaRPr lang="es-MX" sz="1400" dirty="0"/>
          </a:p>
          <a:p>
            <a:pPr marL="488950" indent="-41275">
              <a:buFont typeface="+mj-lt"/>
              <a:buAutoNum type="arabicPeriod"/>
            </a:pPr>
            <a:r>
              <a:rPr lang="es-MX" sz="1400" dirty="0"/>
              <a:t>	Sulfato férrico, Fe</a:t>
            </a:r>
            <a:r>
              <a:rPr lang="es-MX" sz="1400" baseline="-25000" dirty="0"/>
              <a:t>2 </a:t>
            </a:r>
            <a:r>
              <a:rPr lang="es-MX" sz="1400" dirty="0"/>
              <a:t>(SO</a:t>
            </a:r>
            <a:r>
              <a:rPr lang="es-MX" sz="1400" baseline="-25000" dirty="0"/>
              <a:t>4</a:t>
            </a:r>
            <a:r>
              <a:rPr lang="es-MX" sz="1400" dirty="0"/>
              <a:t>)</a:t>
            </a:r>
            <a:r>
              <a:rPr lang="es-MX" sz="1400" baseline="-25000" dirty="0"/>
              <a:t>3</a:t>
            </a:r>
            <a:r>
              <a:rPr lang="es-MX" sz="1400" dirty="0"/>
              <a:t>.</a:t>
            </a:r>
          </a:p>
          <a:p>
            <a:pPr marL="488950" indent="-41275">
              <a:buFont typeface="+mj-lt"/>
              <a:buAutoNum type="arabicPeriod"/>
            </a:pPr>
            <a:endParaRPr lang="es-MX" sz="1400" dirty="0"/>
          </a:p>
          <a:p>
            <a:pPr marL="488950" indent="-41275">
              <a:buFont typeface="+mj-lt"/>
              <a:buAutoNum type="arabicPeriod"/>
            </a:pPr>
            <a:r>
              <a:rPr lang="es-MX" sz="1400" dirty="0"/>
              <a:t>  Sulfato y *cloruro férrico, Fe</a:t>
            </a:r>
            <a:r>
              <a:rPr lang="es-MX" sz="1400" baseline="-25000" dirty="0"/>
              <a:t>2 </a:t>
            </a:r>
            <a:r>
              <a:rPr lang="es-MX" sz="1400" dirty="0"/>
              <a:t>(SO</a:t>
            </a:r>
            <a:r>
              <a:rPr lang="es-MX" sz="1400" baseline="-25000" dirty="0"/>
              <a:t>4</a:t>
            </a:r>
            <a:r>
              <a:rPr lang="es-MX" sz="1400" dirty="0"/>
              <a:t>)</a:t>
            </a:r>
            <a:r>
              <a:rPr lang="es-MX" sz="1400" baseline="-25000" dirty="0"/>
              <a:t>3, </a:t>
            </a:r>
            <a:r>
              <a:rPr lang="es-MX" sz="1400" dirty="0"/>
              <a:t>FeCl</a:t>
            </a:r>
            <a:r>
              <a:rPr lang="es-MX" sz="1400" baseline="-25000" dirty="0"/>
              <a:t>3</a:t>
            </a:r>
            <a:r>
              <a:rPr lang="es-MX" sz="1400" dirty="0"/>
              <a:t> 7H</a:t>
            </a:r>
            <a:r>
              <a:rPr lang="es-MX" sz="1400" baseline="-25000" dirty="0"/>
              <a:t>2</a:t>
            </a:r>
            <a:r>
              <a:rPr lang="es-MX" sz="1400" dirty="0"/>
              <a:t>O.</a:t>
            </a:r>
          </a:p>
          <a:p>
            <a:pPr marL="488950" indent="-41275">
              <a:buFont typeface="+mj-lt"/>
              <a:buAutoNum type="arabicPeriod"/>
            </a:pPr>
            <a:endParaRPr lang="es-MX" sz="1400" dirty="0"/>
          </a:p>
          <a:p>
            <a:pPr marL="1524000" indent="-1490663"/>
            <a:endParaRPr lang="es-MX" sz="1400" dirty="0"/>
          </a:p>
          <a:p>
            <a:pPr marL="33337" indent="0">
              <a:buNone/>
            </a:pPr>
            <a:endParaRPr lang="es-MX" sz="1400" dirty="0"/>
          </a:p>
          <a:p>
            <a:pPr marL="1343025" indent="-1309688">
              <a:buNone/>
            </a:pPr>
            <a:r>
              <a:rPr lang="es-MX" sz="1400" dirty="0"/>
              <a:t>*El cloruro férrico es corrosivo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D38DB6F-29E5-4FDF-9248-5D62C027F4E2}"/>
              </a:ext>
            </a:extLst>
          </p:cNvPr>
          <p:cNvSpPr/>
          <p:nvPr/>
        </p:nvSpPr>
        <p:spPr>
          <a:xfrm>
            <a:off x="6084168" y="6189325"/>
            <a:ext cx="29913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https://cn.all.biz/es/cloruro-de-hierro-iii-tcnico-cloroso-tcnico-bgg1065945</a:t>
            </a:r>
          </a:p>
        </p:txBody>
      </p:sp>
      <p:pic>
        <p:nvPicPr>
          <p:cNvPr id="4098" name="Picture 2" descr="Resultado de imagen para cloruro de hierro">
            <a:extLst>
              <a:ext uri="{FF2B5EF4-FFF2-40B4-BE49-F238E27FC236}">
                <a16:creationId xmlns:a16="http://schemas.microsoft.com/office/drawing/2014/main" id="{27E1936D-0678-462E-949F-FB44171AD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93096"/>
            <a:ext cx="21336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58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AD872E-E9C3-469C-9D42-0EA6B36B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</p:spPr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Coagulación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1DA3BC-D569-4FC4-969E-FF1BFA9A3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775" y="1756380"/>
            <a:ext cx="7404653" cy="4038600"/>
          </a:xfrm>
        </p:spPr>
        <p:txBody>
          <a:bodyPr>
            <a:normAutofit/>
          </a:bodyPr>
          <a:lstStyle/>
          <a:p>
            <a:pPr marL="33337" indent="0">
              <a:buNone/>
              <a:tabLst>
                <a:tab pos="447675" algn="l"/>
              </a:tabLst>
            </a:pPr>
            <a:r>
              <a:rPr lang="es-MX" sz="1400" b="1" dirty="0"/>
              <a:t>Factores que influyen en la coagulación</a:t>
            </a:r>
          </a:p>
          <a:p>
            <a:pPr marL="490537" indent="-457200">
              <a:buAutoNum type="alphaLcParenR"/>
              <a:tabLst>
                <a:tab pos="447675" algn="l"/>
              </a:tabLst>
            </a:pPr>
            <a:r>
              <a:rPr lang="es-MX" sz="1400" dirty="0"/>
              <a:t>Tipo de coagulante.</a:t>
            </a:r>
          </a:p>
          <a:p>
            <a:pPr marL="490537" indent="-457200">
              <a:buAutoNum type="alphaLcParenR"/>
              <a:tabLst>
                <a:tab pos="447675" algn="l"/>
              </a:tabLst>
            </a:pPr>
            <a:r>
              <a:rPr lang="es-MX" sz="1400" dirty="0"/>
              <a:t>Cantidad de coagulante.</a:t>
            </a:r>
          </a:p>
          <a:p>
            <a:pPr marL="490537" indent="-457200">
              <a:buAutoNum type="alphaLcParenR"/>
              <a:tabLst>
                <a:tab pos="447675" algn="l"/>
              </a:tabLst>
            </a:pPr>
            <a:r>
              <a:rPr lang="es-MX" sz="1400" dirty="0"/>
              <a:t>Cantidad y características del color y turbiedad.</a:t>
            </a:r>
          </a:p>
          <a:p>
            <a:pPr marL="490537" indent="-457200">
              <a:buAutoNum type="alphaLcParenR"/>
              <a:tabLst>
                <a:tab pos="447675" algn="l"/>
              </a:tabLst>
            </a:pPr>
            <a:r>
              <a:rPr lang="es-MX" sz="1400" dirty="0"/>
              <a:t>Características químicas del agua.</a:t>
            </a:r>
          </a:p>
          <a:p>
            <a:pPr marL="490537" indent="-457200">
              <a:buAutoNum type="alphaLcParenR"/>
              <a:tabLst>
                <a:tab pos="447675" algn="l"/>
              </a:tabLst>
            </a:pPr>
            <a:r>
              <a:rPr lang="es-MX" sz="1400" dirty="0"/>
              <a:t>Concentración del ion hidrógeno en el agua.</a:t>
            </a:r>
          </a:p>
          <a:p>
            <a:pPr marL="490537" indent="-457200">
              <a:buAutoNum type="alphaLcParenR"/>
              <a:tabLst>
                <a:tab pos="447675" algn="l"/>
              </a:tabLst>
            </a:pPr>
            <a:r>
              <a:rPr lang="es-MX" sz="1400" dirty="0"/>
              <a:t>Tiempo de mezcla y floculación; temperatura del agua.</a:t>
            </a:r>
          </a:p>
          <a:p>
            <a:pPr marL="490537" indent="-457200">
              <a:buAutoNum type="alphaLcParenR"/>
              <a:tabLst>
                <a:tab pos="447675" algn="l"/>
              </a:tabLst>
            </a:pPr>
            <a:r>
              <a:rPr lang="es-MX" sz="1400" dirty="0"/>
              <a:t>Rapidez de la agitación.</a:t>
            </a:r>
          </a:p>
          <a:p>
            <a:pPr marL="490537" indent="-457200">
              <a:buAutoNum type="alphaLcParenR"/>
              <a:tabLst>
                <a:tab pos="447675" algn="l"/>
              </a:tabLst>
            </a:pPr>
            <a:r>
              <a:rPr lang="es-MX" sz="1400" dirty="0"/>
              <a:t>Presencia de un nucleoide.</a:t>
            </a:r>
          </a:p>
          <a:p>
            <a:pPr marL="490537" indent="-457200">
              <a:buAutoNum type="alphaLcParenR"/>
              <a:tabLst>
                <a:tab pos="447675" algn="l"/>
              </a:tabLst>
            </a:pPr>
            <a:endParaRPr lang="es-MX" sz="1400" dirty="0"/>
          </a:p>
          <a:p>
            <a:pPr marL="490537" indent="-457200">
              <a:buAutoNum type="alphaLcParenR"/>
              <a:tabLst>
                <a:tab pos="447675" algn="l"/>
              </a:tabLst>
            </a:pPr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9B63AA2-7817-4DAE-9F9C-F3A0692F3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4509120"/>
            <a:ext cx="3810000" cy="200977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431870BC-8B33-4CA3-AF9B-152EF7BDE6A0}"/>
              </a:ext>
            </a:extLst>
          </p:cNvPr>
          <p:cNvSpPr/>
          <p:nvPr/>
        </p:nvSpPr>
        <p:spPr>
          <a:xfrm>
            <a:off x="4932040" y="631884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https://www.hach.com/stirrer-lab-non-programmable-6-paddle-120v-jar-tester/product?id=7640243887</a:t>
            </a:r>
          </a:p>
        </p:txBody>
      </p:sp>
    </p:spTree>
    <p:extLst>
      <p:ext uri="{BB962C8B-B14F-4D97-AF65-F5344CB8AC3E}">
        <p14:creationId xmlns:p14="http://schemas.microsoft.com/office/powerpoint/2010/main" val="25069876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AD872E-E9C3-469C-9D42-0EA6B36B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44" y="326734"/>
            <a:ext cx="7406640" cy="1356360"/>
          </a:xfrm>
        </p:spPr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Coagulación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8A39AE1-C913-4FCA-9997-C5701BCD4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127" y="832633"/>
            <a:ext cx="1905000" cy="1905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4997428-8CBF-46BA-BC8A-7078C1A941DC}"/>
              </a:ext>
            </a:extLst>
          </p:cNvPr>
          <p:cNvSpPr/>
          <p:nvPr/>
        </p:nvSpPr>
        <p:spPr>
          <a:xfrm>
            <a:off x="223730" y="5858725"/>
            <a:ext cx="87129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arenR"/>
            </a:pPr>
            <a:r>
              <a:rPr lang="es-MX" sz="1000" dirty="0">
                <a:solidFill>
                  <a:srgbClr val="00B0F0"/>
                </a:solidFill>
              </a:rPr>
              <a:t>http://basculasdepuebla.mex.tl/frameset.php?url=/photo_471379_BALANZA-ANAL-TICA-PARA-LABORATORIO--300G-X-0-001G.html.</a:t>
            </a:r>
          </a:p>
          <a:p>
            <a:pPr marL="228600" indent="-228600">
              <a:buAutoNum type="arabicParenR"/>
            </a:pPr>
            <a:r>
              <a:rPr lang="es-MX" sz="1000" dirty="0">
                <a:solidFill>
                  <a:srgbClr val="00B0F0"/>
                </a:solidFill>
              </a:rPr>
              <a:t>http://www.phmetroi.com/baja-california/mexicali/mantenimiento-potenciometro-ph-en-baja-california</a:t>
            </a:r>
          </a:p>
          <a:p>
            <a:pPr marL="228600" indent="-228600">
              <a:buAutoNum type="arabicParenR"/>
            </a:pPr>
            <a:r>
              <a:rPr lang="es-MX" sz="1000" dirty="0">
                <a:solidFill>
                  <a:srgbClr val="00B0F0"/>
                </a:solidFill>
              </a:rPr>
              <a:t>http://www.aguascolombia.com/equipos-analisis-de-agua/turbidimetros/</a:t>
            </a:r>
          </a:p>
          <a:p>
            <a:pPr marL="228600" indent="-228600">
              <a:buAutoNum type="arabicParenR"/>
            </a:pPr>
            <a:r>
              <a:rPr lang="es-MX" sz="1000" dirty="0">
                <a:solidFill>
                  <a:srgbClr val="00B0F0"/>
                </a:solidFill>
              </a:rPr>
              <a:t>https://elespectrofotometro.com/espectrofotometria-uv-visible/</a:t>
            </a:r>
          </a:p>
          <a:p>
            <a:pPr marL="228600" indent="-228600">
              <a:buAutoNum type="arabicParenR"/>
            </a:pPr>
            <a:r>
              <a:rPr lang="es-MX" sz="1000" dirty="0">
                <a:solidFill>
                  <a:srgbClr val="00B0F0"/>
                </a:solidFill>
              </a:rPr>
              <a:t>http://www.r-chemical.com/la-prueba-de-jarras-en-una-planta-de-tratamiento-de-agua-potable/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1C1013B-C4E5-44A9-AD1D-6F5910866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726" y="3947205"/>
            <a:ext cx="4319972" cy="1847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139F0D2-6AEC-4F9D-8D1E-8E5E9F7DBD3E}"/>
              </a:ext>
            </a:extLst>
          </p:cNvPr>
          <p:cNvSpPr txBox="1"/>
          <p:nvPr/>
        </p:nvSpPr>
        <p:spPr>
          <a:xfrm>
            <a:off x="4724689" y="23785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2)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113EB1A-CA51-439C-B3D1-9CB61B2CA38E}"/>
              </a:ext>
            </a:extLst>
          </p:cNvPr>
          <p:cNvSpPr txBox="1"/>
          <p:nvPr/>
        </p:nvSpPr>
        <p:spPr>
          <a:xfrm>
            <a:off x="4243313" y="544265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5)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47FCE4A-DC00-4BE3-AE28-36E160D833B8}"/>
              </a:ext>
            </a:extLst>
          </p:cNvPr>
          <p:cNvSpPr txBox="1"/>
          <p:nvPr/>
        </p:nvSpPr>
        <p:spPr>
          <a:xfrm>
            <a:off x="1043608" y="32460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1)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3068081-189D-459A-A8A7-EEA875311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0637" y="1329097"/>
            <a:ext cx="2426061" cy="20794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EA32751-4266-4368-98D3-C426BCE3EC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8243" y="904255"/>
            <a:ext cx="1872208" cy="208990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694C3DB-4BD8-4CB1-A848-A3F4D0158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275" y="2729607"/>
            <a:ext cx="3598562" cy="277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6599C7A4-B908-4F99-9DE2-374037D4C7C7}"/>
              </a:ext>
            </a:extLst>
          </p:cNvPr>
          <p:cNvSpPr txBox="1"/>
          <p:nvPr/>
        </p:nvSpPr>
        <p:spPr>
          <a:xfrm>
            <a:off x="6181262" y="303021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3)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0B0136B-D750-453A-9540-BC8E32CBBA67}"/>
              </a:ext>
            </a:extLst>
          </p:cNvPr>
          <p:cNvSpPr txBox="1"/>
          <p:nvPr/>
        </p:nvSpPr>
        <p:spPr>
          <a:xfrm>
            <a:off x="607740" y="522327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4)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5D53F2B-D80E-4A33-8C72-BF42515138F9}"/>
              </a:ext>
            </a:extLst>
          </p:cNvPr>
          <p:cNvSpPr txBox="1"/>
          <p:nvPr/>
        </p:nvSpPr>
        <p:spPr>
          <a:xfrm>
            <a:off x="3255449" y="24856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1)</a:t>
            </a:r>
          </a:p>
        </p:txBody>
      </p:sp>
    </p:spTree>
    <p:extLst>
      <p:ext uri="{BB962C8B-B14F-4D97-AF65-F5344CB8AC3E}">
        <p14:creationId xmlns:p14="http://schemas.microsoft.com/office/powerpoint/2010/main" val="1421581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84DD814-DB84-4C31-B4AB-5E9C21356A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59" r="27653" b="-1"/>
          <a:stretch/>
        </p:blipFill>
        <p:spPr>
          <a:xfrm>
            <a:off x="6053041" y="2261951"/>
            <a:ext cx="2172427" cy="351993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ED36629-393E-4206-B51E-FCC3B6E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88" y="260648"/>
            <a:ext cx="7406640" cy="13563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Sedimentación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9C1254-EB26-430D-AB8F-8F3C15738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288" y="2262288"/>
            <a:ext cx="5019795" cy="3946000"/>
          </a:xfrm>
        </p:spPr>
        <p:txBody>
          <a:bodyPr>
            <a:normAutofit/>
          </a:bodyPr>
          <a:lstStyle/>
          <a:p>
            <a:pPr marL="34290" indent="0">
              <a:buNone/>
            </a:pPr>
            <a:r>
              <a:rPr lang="es-MX" sz="1200" dirty="0"/>
              <a:t>Los siguientes factores son los que afectan el diseño:</a:t>
            </a:r>
          </a:p>
          <a:p>
            <a:pPr marL="491490" indent="-457200">
              <a:buAutoNum type="alphaLcParenR"/>
            </a:pPr>
            <a:r>
              <a:rPr lang="es-MX" sz="1200" dirty="0"/>
              <a:t>Número de estanques.</a:t>
            </a:r>
          </a:p>
          <a:p>
            <a:pPr marL="491490" indent="-457200">
              <a:buAutoNum type="alphaLcParenR"/>
            </a:pPr>
            <a:r>
              <a:rPr lang="es-MX" sz="1200" dirty="0"/>
              <a:t>Largo del estanque.</a:t>
            </a:r>
          </a:p>
          <a:p>
            <a:pPr marL="491490" indent="-457200">
              <a:buAutoNum type="alphaLcParenR"/>
            </a:pPr>
            <a:r>
              <a:rPr lang="es-MX" sz="1200" dirty="0"/>
              <a:t>Ancho del estanque.</a:t>
            </a:r>
          </a:p>
          <a:p>
            <a:pPr marL="491490" indent="-457200">
              <a:buAutoNum type="alphaLcParenR"/>
            </a:pPr>
            <a:r>
              <a:rPr lang="es-MX" sz="1200" dirty="0"/>
              <a:t>Profundidad efectiva del estanque.</a:t>
            </a:r>
          </a:p>
          <a:p>
            <a:pPr marL="491490" indent="-457200">
              <a:buAutoNum type="alphaLcParenR"/>
            </a:pPr>
            <a:r>
              <a:rPr lang="es-MX" sz="1200" dirty="0"/>
              <a:t>Velocidad del flujo.</a:t>
            </a:r>
          </a:p>
          <a:p>
            <a:pPr marL="491490" indent="-457200">
              <a:buAutoNum type="alphaLcParenR"/>
            </a:pPr>
            <a:r>
              <a:rPr lang="es-MX" sz="1200" dirty="0"/>
              <a:t>Volumen para almacenamiento de sedimentos o lodos.</a:t>
            </a:r>
          </a:p>
          <a:p>
            <a:pPr marL="491490" indent="-457200">
              <a:buAutoNum type="alphaLcParenR"/>
            </a:pPr>
            <a:r>
              <a:rPr lang="es-MX" sz="1200" dirty="0"/>
              <a:t>Métodos de remoción del lodo.</a:t>
            </a:r>
          </a:p>
          <a:p>
            <a:pPr marL="491490" indent="-457200">
              <a:buAutoNum type="alphaLcParenR"/>
            </a:pPr>
            <a:r>
              <a:rPr lang="es-MX" sz="1200" dirty="0"/>
              <a:t>Sistema de entrada del agua.</a:t>
            </a:r>
          </a:p>
          <a:p>
            <a:pPr marL="491490" indent="-457200">
              <a:buAutoNum type="alphaLcParenR"/>
            </a:pPr>
            <a:r>
              <a:rPr lang="es-MX" sz="1200" dirty="0"/>
              <a:t>Dispositivos intermedios.</a:t>
            </a:r>
          </a:p>
          <a:p>
            <a:pPr marL="491490" indent="-457200">
              <a:buAutoNum type="alphaLcParenR"/>
            </a:pPr>
            <a:r>
              <a:rPr lang="es-MX" sz="1200" dirty="0"/>
              <a:t>Sistemas de salida del agua.</a:t>
            </a:r>
          </a:p>
          <a:p>
            <a:pPr marL="491490" indent="-457200">
              <a:buAutoNum type="alphaLcParenR"/>
            </a:pPr>
            <a:r>
              <a:rPr lang="es-MX" sz="1200" dirty="0"/>
              <a:t>Cubierta.</a:t>
            </a:r>
          </a:p>
          <a:p>
            <a:pPr marL="34290" indent="0">
              <a:buNone/>
            </a:pPr>
            <a:endParaRPr lang="es-MX" sz="12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57FEED2-1F8A-44E3-9168-ADDD402DE9D5}"/>
              </a:ext>
            </a:extLst>
          </p:cNvPr>
          <p:cNvSpPr/>
          <p:nvPr/>
        </p:nvSpPr>
        <p:spPr>
          <a:xfrm>
            <a:off x="840557" y="1470393"/>
            <a:ext cx="73986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>
              <a:buNone/>
            </a:pPr>
            <a:r>
              <a:rPr lang="es-MX" dirty="0">
                <a:solidFill>
                  <a:srgbClr val="00B0F0"/>
                </a:solidFill>
              </a:rPr>
              <a:t>El objetivo del proceso de sedimentación es eliminar las partículas suspendidas en el agua  y se basa en la atracción gravitacional.</a:t>
            </a:r>
          </a:p>
          <a:p>
            <a:pPr marL="34290" indent="0">
              <a:buNone/>
            </a:pPr>
            <a:endParaRPr lang="es-MX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ED15AF9-E3B1-4CFF-9FE5-43A4BC40C287}"/>
              </a:ext>
            </a:extLst>
          </p:cNvPr>
          <p:cNvSpPr/>
          <p:nvPr/>
        </p:nvSpPr>
        <p:spPr>
          <a:xfrm>
            <a:off x="6053040" y="5808178"/>
            <a:ext cx="2911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http://www.sereco.it/prodotti.php?language=spagnolo&amp;vedi=20120150</a:t>
            </a:r>
          </a:p>
        </p:txBody>
      </p:sp>
    </p:spTree>
    <p:extLst>
      <p:ext uri="{BB962C8B-B14F-4D97-AF65-F5344CB8AC3E}">
        <p14:creationId xmlns:p14="http://schemas.microsoft.com/office/powerpoint/2010/main" val="3031858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36629-393E-4206-B51E-FCC3B6E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88" y="260648"/>
            <a:ext cx="7406640" cy="13563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Sedimentación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9C1254-EB26-430D-AB8F-8F3C15738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288" y="1617008"/>
            <a:ext cx="5019795" cy="3946000"/>
          </a:xfrm>
        </p:spPr>
        <p:txBody>
          <a:bodyPr>
            <a:normAutofit/>
          </a:bodyPr>
          <a:lstStyle/>
          <a:p>
            <a:pPr marL="34290" indent="0">
              <a:buNone/>
            </a:pPr>
            <a:r>
              <a:rPr lang="es-MX" sz="1400" dirty="0"/>
              <a:t>Factores que afectan la velocidad de sedimentación de la materia suspendida:</a:t>
            </a:r>
          </a:p>
          <a:p>
            <a:pPr marL="34290" indent="0">
              <a:buNone/>
            </a:pPr>
            <a:endParaRPr lang="es-MX" sz="1400" dirty="0"/>
          </a:p>
          <a:p>
            <a:pPr marL="262890" indent="-228600">
              <a:buAutoNum type="alphaLcParenR"/>
            </a:pPr>
            <a:r>
              <a:rPr lang="es-MX" sz="1400" dirty="0"/>
              <a:t>Tamaño de la partícula.</a:t>
            </a:r>
          </a:p>
          <a:p>
            <a:pPr marL="262890" indent="-228600">
              <a:buAutoNum type="alphaLcParenR" startAt="2"/>
              <a:tabLst>
                <a:tab pos="266700" algn="l"/>
              </a:tabLst>
            </a:pPr>
            <a:r>
              <a:rPr lang="es-MX" sz="1400" dirty="0"/>
              <a:t>Peso específico de la partícula. </a:t>
            </a:r>
          </a:p>
          <a:p>
            <a:pPr marL="262890" indent="-228600">
              <a:buAutoNum type="alphaLcParenR" startAt="2"/>
              <a:tabLst>
                <a:tab pos="266700" algn="l"/>
              </a:tabLst>
            </a:pPr>
            <a:r>
              <a:rPr lang="es-MX" sz="1400" dirty="0"/>
              <a:t>Tendencia de las partículas a coagularse.</a:t>
            </a:r>
          </a:p>
          <a:p>
            <a:pPr marL="262890" indent="-228600">
              <a:buAutoNum type="alphaLcParenR" startAt="2"/>
              <a:tabLst>
                <a:tab pos="266700" algn="l"/>
              </a:tabLst>
            </a:pPr>
            <a:r>
              <a:rPr lang="es-MX" sz="1400" dirty="0"/>
              <a:t>Viscosidad del agua (temperatura)</a:t>
            </a:r>
          </a:p>
          <a:p>
            <a:pPr marL="262890" indent="-228600">
              <a:buAutoNum type="alphaLcParenR" startAt="2"/>
              <a:tabLst>
                <a:tab pos="266700" algn="l"/>
              </a:tabLst>
            </a:pPr>
            <a:r>
              <a:rPr lang="es-MX" sz="1400" dirty="0"/>
              <a:t>Efectos eléctricos.</a:t>
            </a:r>
          </a:p>
          <a:p>
            <a:pPr marL="262890" indent="-228600">
              <a:buAutoNum type="alphaLcParenR" startAt="2"/>
              <a:tabLst>
                <a:tab pos="266700" algn="l"/>
              </a:tabLst>
            </a:pPr>
            <a:r>
              <a:rPr lang="es-MX" sz="1400" dirty="0"/>
              <a:t>Actividad biológica.</a:t>
            </a:r>
          </a:p>
          <a:p>
            <a:pPr marL="262890" indent="-228600">
              <a:buAutoNum type="alphaLcParenR" startAt="2"/>
              <a:tabLst>
                <a:tab pos="266700" algn="l"/>
              </a:tabLst>
            </a:pPr>
            <a:r>
              <a:rPr lang="es-MX" sz="1400" dirty="0"/>
              <a:t>Métodos de operación.</a:t>
            </a:r>
          </a:p>
          <a:p>
            <a:pPr marL="262890" indent="-228600">
              <a:buAutoNum type="alphaLcParenR" startAt="2"/>
              <a:tabLst>
                <a:tab pos="266700" algn="l"/>
              </a:tabLst>
            </a:pPr>
            <a:endParaRPr lang="es-MX" sz="1400" dirty="0"/>
          </a:p>
          <a:p>
            <a:pPr marL="377190" indent="-342900">
              <a:buAutoNum type="alphaLcParenR"/>
            </a:pPr>
            <a:endParaRPr lang="es-MX" sz="1100" dirty="0"/>
          </a:p>
          <a:p>
            <a:pPr marL="34290" indent="0">
              <a:buNone/>
            </a:pPr>
            <a:endParaRPr lang="es-MX" sz="1400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ED15AF9-E3B1-4CFF-9FE5-43A4BC40C287}"/>
              </a:ext>
            </a:extLst>
          </p:cNvPr>
          <p:cNvSpPr/>
          <p:nvPr/>
        </p:nvSpPr>
        <p:spPr>
          <a:xfrm>
            <a:off x="5036422" y="6381328"/>
            <a:ext cx="39280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http://www.equiposylaboratorio.com/sitio/contenidos_mo.php?it=3497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4F68985-0A15-4112-9906-53069B841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422" y="4423742"/>
            <a:ext cx="3738877" cy="1944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1350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BCB8BC0-6A49-4895-81DC-AD570E46C2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16" r="14829" b="1"/>
          <a:stretch/>
        </p:blipFill>
        <p:spPr>
          <a:xfrm>
            <a:off x="5004048" y="1628800"/>
            <a:ext cx="3555840" cy="381471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ED36629-393E-4206-B51E-FCC3B6E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1" y="116632"/>
            <a:ext cx="3899945" cy="1443269"/>
          </a:xfrm>
        </p:spPr>
        <p:txBody>
          <a:bodyPr>
            <a:normAutofit/>
          </a:bodyPr>
          <a:lstStyle/>
          <a:p>
            <a:r>
              <a:rPr lang="es-MX" sz="3500" dirty="0">
                <a:solidFill>
                  <a:srgbClr val="FF0000"/>
                </a:solidFill>
              </a:rPr>
              <a:t>Sedimentación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9C1254-EB26-430D-AB8F-8F3C15738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1" y="1559901"/>
            <a:ext cx="3813134" cy="4536099"/>
          </a:xfrm>
        </p:spPr>
        <p:txBody>
          <a:bodyPr>
            <a:normAutofit/>
          </a:bodyPr>
          <a:lstStyle/>
          <a:p>
            <a:pPr marL="34290" indent="0">
              <a:buNone/>
            </a:pPr>
            <a:r>
              <a:rPr lang="es-MX" sz="1400" dirty="0"/>
              <a:t>Los tipos de estanque a diseñar dependen de las características del agua.</a:t>
            </a:r>
          </a:p>
          <a:p>
            <a:pPr marL="34290" indent="0">
              <a:buNone/>
            </a:pPr>
            <a:endParaRPr lang="es-MX" sz="1400" dirty="0"/>
          </a:p>
          <a:p>
            <a:pPr marL="377190" indent="-342900">
              <a:buFont typeface="+mj-lt"/>
              <a:buAutoNum type="alphaLcParenR"/>
            </a:pPr>
            <a:r>
              <a:rPr lang="es-MX" sz="1400" dirty="0"/>
              <a:t>Propósitos: remoción de cascajo y arena, sedimentación con coagulación, o sin ella, remoción de la dureza después de las reacciones químicas.</a:t>
            </a:r>
          </a:p>
          <a:p>
            <a:pPr marL="377190" indent="-342900">
              <a:buFont typeface="+mj-lt"/>
              <a:buAutoNum type="alphaLcParenR"/>
            </a:pPr>
            <a:endParaRPr lang="es-MX" sz="1400" dirty="0"/>
          </a:p>
          <a:p>
            <a:pPr marL="377190" indent="-342900">
              <a:buFont typeface="+mj-lt"/>
              <a:buAutoNum type="alphaLcParenR"/>
            </a:pPr>
            <a:r>
              <a:rPr lang="es-MX" sz="1400" dirty="0"/>
              <a:t>Dirección del escurrimiento: flujo continuo, en paralelo, en serie o con recirculación o vaciamiento periódico.</a:t>
            </a:r>
          </a:p>
          <a:p>
            <a:pPr marL="377190" indent="-342900">
              <a:buFont typeface="+mj-lt"/>
              <a:buAutoNum type="alphaLcParenR"/>
            </a:pPr>
            <a:endParaRPr lang="es-MX" sz="1400" dirty="0"/>
          </a:p>
          <a:p>
            <a:pPr marL="377190" indent="-342900">
              <a:buFont typeface="+mj-lt"/>
              <a:buAutoNum type="alphaLcParenR"/>
            </a:pPr>
            <a:r>
              <a:rPr lang="es-MX" sz="1400" dirty="0"/>
              <a:t>Tipo de remoción de lodos: limpieza hidráulica, mecánica o combinada.</a:t>
            </a:r>
          </a:p>
          <a:p>
            <a:pPr marL="377190" indent="-342900">
              <a:buFont typeface="+mj-lt"/>
              <a:buAutoNum type="alphaLcParenR"/>
            </a:pPr>
            <a:endParaRPr lang="es-MX" sz="1400" dirty="0"/>
          </a:p>
          <a:p>
            <a:pPr marL="377190" indent="-342900">
              <a:buFont typeface="+mj-lt"/>
              <a:buAutoNum type="alphaLcParenR"/>
            </a:pPr>
            <a:r>
              <a:rPr lang="es-MX" sz="1400" dirty="0"/>
              <a:t>Construcción: estanque abierto o cerrado; forma: circular o rectangular.</a:t>
            </a:r>
          </a:p>
          <a:p>
            <a:pPr marL="377190" indent="-342900">
              <a:buFont typeface="+mj-lt"/>
              <a:buAutoNum type="alphaLcParenR"/>
            </a:pPr>
            <a:endParaRPr lang="es-MX" sz="1400" dirty="0"/>
          </a:p>
          <a:p>
            <a:pPr marL="34290" indent="0">
              <a:buNone/>
            </a:pPr>
            <a:endParaRPr lang="es-MX" sz="11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672BADA-B68F-4F0A-A0CC-63DD60114DA8}"/>
              </a:ext>
            </a:extLst>
          </p:cNvPr>
          <p:cNvSpPr/>
          <p:nvPr/>
        </p:nvSpPr>
        <p:spPr>
          <a:xfrm>
            <a:off x="5004048" y="5589240"/>
            <a:ext cx="3555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http://www.blasevichsrl.com/puentes_barredores_sedimentadores.html#nomover</a:t>
            </a:r>
          </a:p>
        </p:txBody>
      </p:sp>
    </p:spTree>
    <p:extLst>
      <p:ext uri="{BB962C8B-B14F-4D97-AF65-F5344CB8AC3E}">
        <p14:creationId xmlns:p14="http://schemas.microsoft.com/office/powerpoint/2010/main" val="20031671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36629-393E-4206-B51E-FCC3B6E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353" y="241955"/>
            <a:ext cx="5019795" cy="1356360"/>
          </a:xfrm>
        </p:spPr>
        <p:txBody>
          <a:bodyPr>
            <a:normAutofit/>
          </a:bodyPr>
          <a:lstStyle/>
          <a:p>
            <a:r>
              <a:rPr lang="es-MX">
                <a:solidFill>
                  <a:srgbClr val="FF0000"/>
                </a:solidFill>
              </a:rPr>
              <a:t>Sedimentación</a:t>
            </a:r>
            <a:r>
              <a:rPr lang="es-MX"/>
              <a:t> 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9C1254-EB26-430D-AB8F-8F3C15738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268760"/>
            <a:ext cx="5256584" cy="5112568"/>
          </a:xfrm>
        </p:spPr>
        <p:txBody>
          <a:bodyPr>
            <a:noAutofit/>
          </a:bodyPr>
          <a:lstStyle/>
          <a:p>
            <a:pPr marL="34290" indent="0">
              <a:buNone/>
            </a:pPr>
            <a:r>
              <a:rPr lang="es-MX" sz="1400" dirty="0"/>
              <a:t>Profundidades de los estanques: 1.8 a 7.5 m, término medio 4.85 m. </a:t>
            </a:r>
          </a:p>
          <a:p>
            <a:pPr marL="361950" indent="0">
              <a:tabLst>
                <a:tab pos="542925" algn="l"/>
              </a:tabLst>
            </a:pPr>
            <a:r>
              <a:rPr lang="es-MX" sz="1400" dirty="0"/>
              <a:t>	Climas cálidos se recomienda 3.5 m, </a:t>
            </a:r>
          </a:p>
          <a:p>
            <a:pPr marL="542925" indent="-180975">
              <a:tabLst>
                <a:tab pos="542925" algn="l"/>
              </a:tabLst>
            </a:pPr>
            <a:r>
              <a:rPr lang="es-MX" sz="1400" dirty="0"/>
              <a:t>Climas fríos con agua de baja proporción de materia orgánica son satisfactorias con profundidades de 4.7 a 6.0 m.</a:t>
            </a:r>
          </a:p>
          <a:p>
            <a:pPr marL="34290" indent="0">
              <a:buNone/>
            </a:pPr>
            <a:endParaRPr lang="es-MX" sz="1400" dirty="0"/>
          </a:p>
          <a:p>
            <a:pPr marL="34290" indent="0">
              <a:buNone/>
            </a:pPr>
            <a:r>
              <a:rPr lang="es-MX" sz="1400" dirty="0"/>
              <a:t>Factores que influyen en la profundidad</a:t>
            </a:r>
          </a:p>
          <a:p>
            <a:pPr marL="542925" indent="-180975"/>
            <a:r>
              <a:rPr lang="es-MX" sz="1400" dirty="0"/>
              <a:t>Características del lodo acumulado.</a:t>
            </a:r>
          </a:p>
          <a:p>
            <a:pPr marL="542925" indent="-180975"/>
            <a:r>
              <a:rPr lang="es-MX" sz="1400" dirty="0"/>
              <a:t>Capacidad requerida.</a:t>
            </a:r>
          </a:p>
          <a:p>
            <a:pPr marL="542925" indent="-180975"/>
            <a:r>
              <a:rPr lang="es-MX" sz="1400" dirty="0"/>
              <a:t>Costo.</a:t>
            </a:r>
          </a:p>
          <a:p>
            <a:pPr marL="361950" indent="0">
              <a:buNone/>
            </a:pPr>
            <a:endParaRPr lang="es-MX" sz="1400" dirty="0"/>
          </a:p>
          <a:p>
            <a:pPr marL="361950" indent="-361950">
              <a:buNone/>
            </a:pPr>
            <a:r>
              <a:rPr lang="es-MX" sz="1400" dirty="0"/>
              <a:t>Sistemas de alimentación y de salida</a:t>
            </a:r>
          </a:p>
          <a:p>
            <a:pPr marL="542925" indent="-180975"/>
            <a:r>
              <a:rPr lang="es-MX" sz="1400" dirty="0"/>
              <a:t>Distribución del agua de alimentación.</a:t>
            </a:r>
          </a:p>
          <a:p>
            <a:pPr marL="542925" indent="-180975"/>
            <a:r>
              <a:rPr lang="es-MX" sz="1400" dirty="0"/>
              <a:t>Guiar el escurrimiento</a:t>
            </a:r>
          </a:p>
          <a:p>
            <a:pPr marL="542925" indent="-180975"/>
            <a:r>
              <a:rPr lang="es-MX" sz="1400" dirty="0"/>
              <a:t>Disminuir los cortos circuitos</a:t>
            </a:r>
          </a:p>
          <a:p>
            <a:pPr marL="542925" indent="-180975"/>
            <a:r>
              <a:rPr lang="es-MX" sz="1400" dirty="0"/>
              <a:t>Corrientes transversales  y parásitas.</a:t>
            </a:r>
          </a:p>
          <a:p>
            <a:pPr marL="542925" indent="-180975"/>
            <a:r>
              <a:rPr lang="es-MX" sz="1400" dirty="0"/>
              <a:t>Conseguir una recolección  uniforme del agua tratada. 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AA965327-EF5D-4C75-A1D8-8434AF5793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83" t="11668" r="4709"/>
          <a:stretch/>
        </p:blipFill>
        <p:spPr>
          <a:xfrm>
            <a:off x="6588224" y="1772816"/>
            <a:ext cx="2232248" cy="3815944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62F745B-FDBE-4E17-9DE4-CA737B632FDB}"/>
              </a:ext>
            </a:extLst>
          </p:cNvPr>
          <p:cNvSpPr/>
          <p:nvPr/>
        </p:nvSpPr>
        <p:spPr>
          <a:xfrm>
            <a:off x="6444208" y="5733256"/>
            <a:ext cx="2520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http://jumapam.gob.mx/planta-tratadora-el-creston/</a:t>
            </a:r>
          </a:p>
        </p:txBody>
      </p:sp>
    </p:spTree>
    <p:extLst>
      <p:ext uri="{BB962C8B-B14F-4D97-AF65-F5344CB8AC3E}">
        <p14:creationId xmlns:p14="http://schemas.microsoft.com/office/powerpoint/2010/main" val="35565856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36629-393E-4206-B51E-FCC3B6E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59" y="210150"/>
            <a:ext cx="7973119" cy="13563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Sedimentación</a:t>
            </a:r>
            <a:r>
              <a:rPr lang="es-MX" dirty="0"/>
              <a:t>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B399D00F-F9B7-4010-93AB-D5B36950F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556792"/>
            <a:ext cx="8261151" cy="4539208"/>
          </a:xfrm>
        </p:spPr>
        <p:txBody>
          <a:bodyPr/>
          <a:lstStyle/>
          <a:p>
            <a:pPr marL="34290" indent="0">
              <a:buNone/>
            </a:pPr>
            <a:r>
              <a:rPr lang="es-MX" dirty="0">
                <a:solidFill>
                  <a:srgbClr val="00B0F0"/>
                </a:solidFill>
              </a:rPr>
              <a:t>Esquemas de elevación de diferentes tipos de estanque de sedimentación </a:t>
            </a:r>
          </a:p>
        </p:txBody>
      </p:sp>
      <p:pic>
        <p:nvPicPr>
          <p:cNvPr id="7" name="Imagen 6" descr="Imagen que contiene texto, mapa&#10;&#10;Descripción generada con confianza muy alta">
            <a:extLst>
              <a:ext uri="{FF2B5EF4-FFF2-40B4-BE49-F238E27FC236}">
                <a16:creationId xmlns:a16="http://schemas.microsoft.com/office/drawing/2014/main" id="{412866E6-941F-4B52-A3D3-570C6E936E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33" y="2138545"/>
            <a:ext cx="7380312" cy="1998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Imagen 9" descr="Imagen que contiene texto, pizarra&#10;&#10;Descripción generada con confianza muy alta">
            <a:extLst>
              <a:ext uri="{FF2B5EF4-FFF2-40B4-BE49-F238E27FC236}">
                <a16:creationId xmlns:a16="http://schemas.microsoft.com/office/drawing/2014/main" id="{927977BF-EE7C-4DD8-B616-C90FB7CB8C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33" y="4293096"/>
            <a:ext cx="3562411" cy="1802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n 12" descr="Imagen que contiene texto, pizarra&#10;&#10;Descripción generada con confianza muy alta">
            <a:extLst>
              <a:ext uri="{FF2B5EF4-FFF2-40B4-BE49-F238E27FC236}">
                <a16:creationId xmlns:a16="http://schemas.microsoft.com/office/drawing/2014/main" id="{728566B5-3C64-405B-80DF-31E248D65A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530" y="4293096"/>
            <a:ext cx="3690156" cy="1810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6D8F635E-7BAD-47CE-B3F7-044A1C28AA89}"/>
              </a:ext>
            </a:extLst>
          </p:cNvPr>
          <p:cNvSpPr/>
          <p:nvPr/>
        </p:nvSpPr>
        <p:spPr>
          <a:xfrm>
            <a:off x="6462751" y="6415703"/>
            <a:ext cx="15969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Fuente: </a:t>
            </a:r>
            <a:r>
              <a:rPr lang="es-MX" sz="1000" dirty="0" err="1">
                <a:solidFill>
                  <a:srgbClr val="00B0F0"/>
                </a:solidFill>
              </a:rPr>
              <a:t>Unda</a:t>
            </a:r>
            <a:r>
              <a:rPr lang="es-MX" sz="1000" dirty="0">
                <a:solidFill>
                  <a:srgbClr val="00B0F0"/>
                </a:solidFill>
              </a:rPr>
              <a:t> Opazo, 2002</a:t>
            </a:r>
          </a:p>
        </p:txBody>
      </p:sp>
    </p:spTree>
    <p:extLst>
      <p:ext uri="{BB962C8B-B14F-4D97-AF65-F5344CB8AC3E}">
        <p14:creationId xmlns:p14="http://schemas.microsoft.com/office/powerpoint/2010/main" val="1508859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36629-393E-4206-B51E-FCC3B6E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041" y="359626"/>
            <a:ext cx="7973119" cy="13563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Sedimentación</a:t>
            </a:r>
            <a:r>
              <a:rPr lang="es-MX" dirty="0"/>
              <a:t>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B399D00F-F9B7-4010-93AB-D5B36950F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189" y="1827519"/>
            <a:ext cx="8261151" cy="3567511"/>
          </a:xfrm>
        </p:spPr>
        <p:txBody>
          <a:bodyPr/>
          <a:lstStyle/>
          <a:p>
            <a:pPr marL="34290" indent="0">
              <a:buNone/>
            </a:pPr>
            <a:r>
              <a:rPr lang="es-MX" dirty="0">
                <a:solidFill>
                  <a:srgbClr val="00B0F0"/>
                </a:solidFill>
              </a:rPr>
              <a:t>Esquemas de elevación de diferentes tipos de estanque de sedimentación </a:t>
            </a:r>
          </a:p>
        </p:txBody>
      </p:sp>
      <p:pic>
        <p:nvPicPr>
          <p:cNvPr id="4" name="Imagen 3" descr="Imagen que contiene texto, pizarra&#10;&#10;Descripción generada con confianza muy alta">
            <a:extLst>
              <a:ext uri="{FF2B5EF4-FFF2-40B4-BE49-F238E27FC236}">
                <a16:creationId xmlns:a16="http://schemas.microsoft.com/office/drawing/2014/main" id="{E00EC900-CEE6-4247-8625-ED95B0D793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417" y="2257867"/>
            <a:ext cx="36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n 6" descr="Imagen que contiene texto, mapa, pizarra&#10;&#10;Descripción generada con confianza muy alta">
            <a:extLst>
              <a:ext uri="{FF2B5EF4-FFF2-40B4-BE49-F238E27FC236}">
                <a16:creationId xmlns:a16="http://schemas.microsoft.com/office/drawing/2014/main" id="{30B25A93-2C7C-40B3-A34F-7984509E69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33" y="4221088"/>
            <a:ext cx="36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Imagen 8" descr="Imagen que contiene pizarra, texto&#10;&#10;Descripción generada con confianza muy alta">
            <a:extLst>
              <a:ext uri="{FF2B5EF4-FFF2-40B4-BE49-F238E27FC236}">
                <a16:creationId xmlns:a16="http://schemas.microsoft.com/office/drawing/2014/main" id="{8B235B9E-F487-447D-9CA3-705E788EC5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33" y="2257867"/>
            <a:ext cx="36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Imagen 10" descr="Imagen que contiene texto, mapa&#10;&#10;Descripción generada con confianza muy alta">
            <a:extLst>
              <a:ext uri="{FF2B5EF4-FFF2-40B4-BE49-F238E27FC236}">
                <a16:creationId xmlns:a16="http://schemas.microsoft.com/office/drawing/2014/main" id="{B5F18FA7-7CFA-423F-8522-AA471C3FAA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416" y="4221088"/>
            <a:ext cx="36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0CA0E6B-655E-4B0E-929C-62E881B363B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002313"/>
            <a:ext cx="1183856" cy="164279"/>
          </a:xfrm>
          <a:prstGeom prst="rect">
            <a:avLst/>
          </a:prstGeom>
        </p:spPr>
      </p:pic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5DF1E470-D4C4-4194-A535-56B61BECD1FE}"/>
              </a:ext>
            </a:extLst>
          </p:cNvPr>
          <p:cNvCxnSpPr>
            <a:cxnSpLocks/>
          </p:cNvCxnSpPr>
          <p:nvPr/>
        </p:nvCxnSpPr>
        <p:spPr>
          <a:xfrm flipV="1">
            <a:off x="4716016" y="5725332"/>
            <a:ext cx="0" cy="44126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6075105-3424-4E5B-AFD3-BA74B5DB008B}"/>
              </a:ext>
            </a:extLst>
          </p:cNvPr>
          <p:cNvSpPr/>
          <p:nvPr/>
        </p:nvSpPr>
        <p:spPr>
          <a:xfrm>
            <a:off x="6462751" y="6415703"/>
            <a:ext cx="15969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Fuente: </a:t>
            </a:r>
            <a:r>
              <a:rPr lang="es-MX" sz="1000" dirty="0" err="1">
                <a:solidFill>
                  <a:srgbClr val="00B0F0"/>
                </a:solidFill>
              </a:rPr>
              <a:t>Unda</a:t>
            </a:r>
            <a:r>
              <a:rPr lang="es-MX" sz="1000" dirty="0">
                <a:solidFill>
                  <a:srgbClr val="00B0F0"/>
                </a:solidFill>
              </a:rPr>
              <a:t> Opazo, 2002</a:t>
            </a:r>
          </a:p>
        </p:txBody>
      </p:sp>
    </p:spTree>
    <p:extLst>
      <p:ext uri="{BB962C8B-B14F-4D97-AF65-F5344CB8AC3E}">
        <p14:creationId xmlns:p14="http://schemas.microsoft.com/office/powerpoint/2010/main" val="59276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36629-393E-4206-B51E-FCC3B6E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98865"/>
            <a:ext cx="7973119" cy="13563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Sedimentación</a:t>
            </a:r>
            <a:r>
              <a:rPr lang="es-MX" dirty="0"/>
              <a:t>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B399D00F-F9B7-4010-93AB-D5B36950F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2057400"/>
            <a:ext cx="8261151" cy="4038600"/>
          </a:xfrm>
        </p:spPr>
        <p:txBody>
          <a:bodyPr/>
          <a:lstStyle/>
          <a:p>
            <a:pPr marL="34290" indent="0">
              <a:buNone/>
            </a:pPr>
            <a:r>
              <a:rPr lang="es-MX" dirty="0">
                <a:solidFill>
                  <a:srgbClr val="00B0F0"/>
                </a:solidFill>
              </a:rPr>
              <a:t>Sistema de entrada </a:t>
            </a:r>
          </a:p>
          <a:p>
            <a:pPr marL="34290" indent="0">
              <a:buNone/>
            </a:pPr>
            <a:r>
              <a:rPr lang="es-MX" dirty="0">
                <a:solidFill>
                  <a:srgbClr val="00B0F0"/>
                </a:solidFill>
              </a:rPr>
              <a:t>y salida en estanques </a:t>
            </a:r>
          </a:p>
          <a:p>
            <a:pPr marL="34290" indent="0">
              <a:buNone/>
            </a:pPr>
            <a:r>
              <a:rPr lang="es-MX" dirty="0">
                <a:solidFill>
                  <a:srgbClr val="00B0F0"/>
                </a:solidFill>
              </a:rPr>
              <a:t>de sedimentación</a:t>
            </a:r>
          </a:p>
        </p:txBody>
      </p:sp>
      <p:pic>
        <p:nvPicPr>
          <p:cNvPr id="4" name="Imagen 3" descr="Imagen que contiene texto, pizarra&#10;&#10;Descripción generada con confianza muy alta">
            <a:extLst>
              <a:ext uri="{FF2B5EF4-FFF2-40B4-BE49-F238E27FC236}">
                <a16:creationId xmlns:a16="http://schemas.microsoft.com/office/drawing/2014/main" id="{704F39D2-9DCB-4597-9BD9-1F384732D2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182" y="620688"/>
            <a:ext cx="5040000" cy="5760000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1F33AA8E-E205-423E-9178-75FE308DC7B8}"/>
              </a:ext>
            </a:extLst>
          </p:cNvPr>
          <p:cNvSpPr/>
          <p:nvPr/>
        </p:nvSpPr>
        <p:spPr>
          <a:xfrm>
            <a:off x="7149270" y="6380688"/>
            <a:ext cx="15969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Fuente: </a:t>
            </a:r>
            <a:r>
              <a:rPr lang="es-MX" sz="1000" dirty="0" err="1">
                <a:solidFill>
                  <a:srgbClr val="00B0F0"/>
                </a:solidFill>
              </a:rPr>
              <a:t>Unda</a:t>
            </a:r>
            <a:r>
              <a:rPr lang="es-MX" sz="1000" dirty="0">
                <a:solidFill>
                  <a:srgbClr val="00B0F0"/>
                </a:solidFill>
              </a:rPr>
              <a:t> Opazo, 2002</a:t>
            </a:r>
          </a:p>
        </p:txBody>
      </p:sp>
    </p:spTree>
    <p:extLst>
      <p:ext uri="{BB962C8B-B14F-4D97-AF65-F5344CB8AC3E}">
        <p14:creationId xmlns:p14="http://schemas.microsoft.com/office/powerpoint/2010/main" val="440283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EEF197-397B-4B57-B662-A1EE14444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19" y="609600"/>
            <a:ext cx="8568959" cy="1356360"/>
          </a:xfrm>
        </p:spPr>
        <p:txBody>
          <a:bodyPr>
            <a:normAutofit fontScale="90000"/>
          </a:bodyPr>
          <a:lstStyle/>
          <a:p>
            <a:r>
              <a:rPr lang="es-MX" sz="4400" dirty="0">
                <a:solidFill>
                  <a:srgbClr val="FF0000"/>
                </a:solidFill>
              </a:rPr>
              <a:t>Composición media de agua de río en el </a:t>
            </a:r>
            <a:r>
              <a:rPr lang="es-MX" sz="4400" dirty="0" err="1">
                <a:solidFill>
                  <a:srgbClr val="FF0000"/>
                </a:solidFill>
              </a:rPr>
              <a:t>mundo</a:t>
            </a:r>
            <a:r>
              <a:rPr lang="es-MX" sz="4400" baseline="30000" dirty="0" err="1">
                <a:solidFill>
                  <a:srgbClr val="FF0000"/>
                </a:solidFill>
              </a:rPr>
              <a:t>a</a:t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821C7521-45ED-45A3-BEAB-389CE3BB8E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109328"/>
              </p:ext>
            </p:extLst>
          </p:nvPr>
        </p:nvGraphicFramePr>
        <p:xfrm>
          <a:off x="251520" y="2057400"/>
          <a:ext cx="8568959" cy="375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270009827"/>
                    </a:ext>
                  </a:extLst>
                </a:gridCol>
                <a:gridCol w="564064">
                  <a:extLst>
                    <a:ext uri="{9D8B030D-6E8A-4147-A177-3AD203B41FA5}">
                      <a16:colId xmlns:a16="http://schemas.microsoft.com/office/drawing/2014/main" val="3131567449"/>
                    </a:ext>
                  </a:extLst>
                </a:gridCol>
                <a:gridCol w="714080">
                  <a:extLst>
                    <a:ext uri="{9D8B030D-6E8A-4147-A177-3AD203B41FA5}">
                      <a16:colId xmlns:a16="http://schemas.microsoft.com/office/drawing/2014/main" val="3800056988"/>
                    </a:ext>
                  </a:extLst>
                </a:gridCol>
                <a:gridCol w="714080">
                  <a:extLst>
                    <a:ext uri="{9D8B030D-6E8A-4147-A177-3AD203B41FA5}">
                      <a16:colId xmlns:a16="http://schemas.microsoft.com/office/drawing/2014/main" val="116814968"/>
                    </a:ext>
                  </a:extLst>
                </a:gridCol>
                <a:gridCol w="714080">
                  <a:extLst>
                    <a:ext uri="{9D8B030D-6E8A-4147-A177-3AD203B41FA5}">
                      <a16:colId xmlns:a16="http://schemas.microsoft.com/office/drawing/2014/main" val="1284668158"/>
                    </a:ext>
                  </a:extLst>
                </a:gridCol>
                <a:gridCol w="714080">
                  <a:extLst>
                    <a:ext uri="{9D8B030D-6E8A-4147-A177-3AD203B41FA5}">
                      <a16:colId xmlns:a16="http://schemas.microsoft.com/office/drawing/2014/main" val="1578297965"/>
                    </a:ext>
                  </a:extLst>
                </a:gridCol>
                <a:gridCol w="764731">
                  <a:extLst>
                    <a:ext uri="{9D8B030D-6E8A-4147-A177-3AD203B41FA5}">
                      <a16:colId xmlns:a16="http://schemas.microsoft.com/office/drawing/2014/main" val="67152281"/>
                    </a:ext>
                  </a:extLst>
                </a:gridCol>
                <a:gridCol w="663428">
                  <a:extLst>
                    <a:ext uri="{9D8B030D-6E8A-4147-A177-3AD203B41FA5}">
                      <a16:colId xmlns:a16="http://schemas.microsoft.com/office/drawing/2014/main" val="2278560108"/>
                    </a:ext>
                  </a:extLst>
                </a:gridCol>
                <a:gridCol w="714080">
                  <a:extLst>
                    <a:ext uri="{9D8B030D-6E8A-4147-A177-3AD203B41FA5}">
                      <a16:colId xmlns:a16="http://schemas.microsoft.com/office/drawing/2014/main" val="1940425071"/>
                    </a:ext>
                  </a:extLst>
                </a:gridCol>
                <a:gridCol w="714080">
                  <a:extLst>
                    <a:ext uri="{9D8B030D-6E8A-4147-A177-3AD203B41FA5}">
                      <a16:colId xmlns:a16="http://schemas.microsoft.com/office/drawing/2014/main" val="1428067209"/>
                    </a:ext>
                  </a:extLst>
                </a:gridCol>
                <a:gridCol w="714080">
                  <a:extLst>
                    <a:ext uri="{9D8B030D-6E8A-4147-A177-3AD203B41FA5}">
                      <a16:colId xmlns:a16="http://schemas.microsoft.com/office/drawing/2014/main" val="2924143773"/>
                    </a:ext>
                  </a:extLst>
                </a:gridCol>
                <a:gridCol w="714080">
                  <a:extLst>
                    <a:ext uri="{9D8B030D-6E8A-4147-A177-3AD203B41FA5}">
                      <a16:colId xmlns:a16="http://schemas.microsoft.com/office/drawing/2014/main" val="14966908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Continente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HCO3</a:t>
                      </a:r>
                      <a:r>
                        <a:rPr lang="es-MX" sz="1000" b="1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SO4</a:t>
                      </a:r>
                      <a:r>
                        <a:rPr lang="es-MX" sz="1000" b="1" baseline="30000" dirty="0"/>
                        <a:t>2-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Cl</a:t>
                      </a:r>
                      <a:r>
                        <a:rPr lang="es-MX" sz="1000" b="1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NO3</a:t>
                      </a:r>
                      <a:r>
                        <a:rPr lang="es-MX" sz="1000" b="1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Ca</a:t>
                      </a:r>
                      <a:r>
                        <a:rPr lang="es-MX" sz="1000" b="1" baseline="30000" dirty="0"/>
                        <a:t>2+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Mg</a:t>
                      </a:r>
                      <a:r>
                        <a:rPr lang="es-MX" sz="1000" b="1" baseline="30000" dirty="0"/>
                        <a:t>2+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err="1"/>
                        <a:t>Na</a:t>
                      </a:r>
                      <a:r>
                        <a:rPr lang="es-MX" sz="1000" b="1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K</a:t>
                      </a:r>
                      <a:r>
                        <a:rPr lang="es-MX" sz="1000" b="1" baseline="30000" dirty="0"/>
                        <a:t>+</a:t>
                      </a:r>
                      <a:r>
                        <a:rPr lang="es-MX" sz="10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SiO2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/>
                        <a:t>Suma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378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Norte de américa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868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Sur  de América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138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Europa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31.1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18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519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África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23.2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264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Australia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31.6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855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Mundo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58.4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6.3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081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 err="1"/>
                        <a:t>Aniones</a:t>
                      </a:r>
                      <a:r>
                        <a:rPr lang="es-MX" sz="1000" baseline="30000" dirty="0" err="1"/>
                        <a:t>b</a:t>
                      </a:r>
                      <a:endParaRPr lang="es-MX" sz="1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0.958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0.233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1.428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749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 err="1"/>
                        <a:t>Cationes</a:t>
                      </a:r>
                      <a:r>
                        <a:rPr lang="es-MX" sz="1000" baseline="30000" dirty="0" err="1"/>
                        <a:t>b</a:t>
                      </a:r>
                      <a:endParaRPr lang="es-MX" sz="1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0.342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0.274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0.059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000" dirty="0"/>
                        <a:t>1.425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348378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39DB3DC-F9AC-40F8-B136-E21EB359B5F8}"/>
              </a:ext>
            </a:extLst>
          </p:cNvPr>
          <p:cNvSpPr txBox="1"/>
          <p:nvPr/>
        </p:nvSpPr>
        <p:spPr>
          <a:xfrm>
            <a:off x="251520" y="5949280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baseline="30000" dirty="0"/>
              <a:t>a</a:t>
            </a:r>
            <a:r>
              <a:rPr lang="es-MX" sz="1000" dirty="0"/>
              <a:t> </a:t>
            </a:r>
            <a:r>
              <a:rPr lang="es-MX" sz="1000" dirty="0" err="1"/>
              <a:t>Livingstone</a:t>
            </a:r>
            <a:r>
              <a:rPr lang="es-MX" sz="1000" dirty="0"/>
              <a:t> (1963); concentración en ppm.</a:t>
            </a:r>
          </a:p>
          <a:p>
            <a:r>
              <a:rPr lang="es-MX" sz="1000" baseline="30000" dirty="0"/>
              <a:t>b</a:t>
            </a:r>
            <a:r>
              <a:rPr lang="es-MX" sz="1000" dirty="0"/>
              <a:t> </a:t>
            </a:r>
            <a:r>
              <a:rPr lang="es-MX" sz="1000" dirty="0" err="1"/>
              <a:t>Miliequivalentes</a:t>
            </a:r>
            <a:r>
              <a:rPr lang="es-MX" sz="1000" dirty="0"/>
              <a:t> de componentes fuertemente ionizados.  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8E75A5B-E965-4D9E-8898-6AC522D5440F}"/>
              </a:ext>
            </a:extLst>
          </p:cNvPr>
          <p:cNvSpPr/>
          <p:nvPr/>
        </p:nvSpPr>
        <p:spPr>
          <a:xfrm>
            <a:off x="251519" y="6349390"/>
            <a:ext cx="13532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Fuente: Murray, 2015</a:t>
            </a:r>
          </a:p>
        </p:txBody>
      </p:sp>
    </p:spTree>
    <p:extLst>
      <p:ext uri="{BB962C8B-B14F-4D97-AF65-F5344CB8AC3E}">
        <p14:creationId xmlns:p14="http://schemas.microsoft.com/office/powerpoint/2010/main" val="29386342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36629-393E-4206-B51E-FCC3B6EA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620688"/>
            <a:ext cx="7973119" cy="13563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Sedimentación</a:t>
            </a:r>
            <a:r>
              <a:rPr lang="es-MX" dirty="0"/>
              <a:t>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B399D00F-F9B7-4010-93AB-D5B36950F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2057400"/>
            <a:ext cx="7829103" cy="4038600"/>
          </a:xfrm>
        </p:spPr>
        <p:txBody>
          <a:bodyPr>
            <a:normAutofit fontScale="85000" lnSpcReduction="10000"/>
          </a:bodyPr>
          <a:lstStyle/>
          <a:p>
            <a:pPr marL="34290" indent="0">
              <a:buNone/>
            </a:pPr>
            <a:r>
              <a:rPr lang="es-MX" dirty="0">
                <a:solidFill>
                  <a:srgbClr val="00B0F0"/>
                </a:solidFill>
              </a:rPr>
              <a:t>Almacenamiento de lodos y su remoción</a:t>
            </a:r>
          </a:p>
          <a:p>
            <a:pPr marL="34290" indent="0">
              <a:buNone/>
            </a:pPr>
            <a:endParaRPr lang="es-MX" dirty="0">
              <a:solidFill>
                <a:srgbClr val="00B0F0"/>
              </a:solidFill>
            </a:endParaRPr>
          </a:p>
          <a:p>
            <a:pPr marL="376237" indent="-342900"/>
            <a:r>
              <a:rPr lang="es-MX" dirty="0">
                <a:solidFill>
                  <a:srgbClr val="00B0F0"/>
                </a:solidFill>
              </a:rPr>
              <a:t>Los lodos son removidos generalmente a intervalos que varían de algunas semanas a varios meses dependiendo de la turbiedad y temperatura del agua (posible descomposición).</a:t>
            </a:r>
          </a:p>
          <a:p>
            <a:pPr marL="376237" indent="-342900"/>
            <a:endParaRPr lang="es-MX" dirty="0">
              <a:solidFill>
                <a:srgbClr val="00B0F0"/>
              </a:solidFill>
            </a:endParaRPr>
          </a:p>
          <a:p>
            <a:pPr marL="376237" indent="-342900"/>
            <a:r>
              <a:rPr lang="es-MX" dirty="0">
                <a:solidFill>
                  <a:srgbClr val="00B0F0"/>
                </a:solidFill>
              </a:rPr>
              <a:t>Para limpiar el estanque se requiere dejarlo fuera de servicio y con agua a presión lanzada con boquillas de 1.5” a 2” se hace limpieza final.</a:t>
            </a:r>
          </a:p>
          <a:p>
            <a:pPr marL="376237" indent="-342900"/>
            <a:endParaRPr lang="es-MX" dirty="0">
              <a:solidFill>
                <a:srgbClr val="00B0F0"/>
              </a:solidFill>
            </a:endParaRPr>
          </a:p>
          <a:p>
            <a:pPr marL="376237" indent="-342900"/>
            <a:r>
              <a:rPr lang="es-MX" dirty="0">
                <a:solidFill>
                  <a:srgbClr val="00B0F0"/>
                </a:solidFill>
              </a:rPr>
              <a:t> En ocasiones es necesario completar la limpieza de las paredes con escobillas aceradas y usar solución de sulfato de cobre al 5% para control de las algas.</a:t>
            </a:r>
          </a:p>
          <a:p>
            <a:pPr marL="376237" indent="-342900"/>
            <a:endParaRPr lang="es-MX" dirty="0">
              <a:solidFill>
                <a:srgbClr val="00B0F0"/>
              </a:solidFill>
            </a:endParaRPr>
          </a:p>
          <a:p>
            <a:pPr marL="376237" indent="-342900"/>
            <a:r>
              <a:rPr lang="es-MX" dirty="0">
                <a:solidFill>
                  <a:srgbClr val="00B0F0"/>
                </a:solidFill>
              </a:rPr>
              <a:t>La velocidad de desplazamiento del sistema que remueve los lodos es de 0.30 m/s, para lodos más </a:t>
            </a:r>
            <a:r>
              <a:rPr lang="es-MX" dirty="0" err="1">
                <a:solidFill>
                  <a:srgbClr val="00B0F0"/>
                </a:solidFill>
              </a:rPr>
              <a:t>floculentos</a:t>
            </a:r>
            <a:r>
              <a:rPr lang="es-MX" dirty="0">
                <a:solidFill>
                  <a:srgbClr val="00B0F0"/>
                </a:solidFill>
              </a:rPr>
              <a:t> se requiere una velocidad más baja.</a:t>
            </a:r>
          </a:p>
          <a:p>
            <a:pPr marL="376237" indent="-342900"/>
            <a:endParaRPr lang="es-MX" dirty="0">
              <a:solidFill>
                <a:srgbClr val="00B0F0"/>
              </a:solidFill>
            </a:endParaRPr>
          </a:p>
          <a:p>
            <a:pPr marL="34290" indent="0">
              <a:buNone/>
            </a:pPr>
            <a:endParaRPr lang="es-MX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5766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51" y="2057400"/>
            <a:ext cx="7675189" cy="4038600"/>
          </a:xfrm>
        </p:spPr>
        <p:txBody>
          <a:bodyPr>
            <a:normAutofit/>
          </a:bodyPr>
          <a:lstStyle/>
          <a:p>
            <a:pPr marL="182563" indent="-149225">
              <a:buNone/>
            </a:pPr>
            <a:r>
              <a:rPr lang="es-ES" sz="1400" dirty="0" err="1"/>
              <a:t>Unda</a:t>
            </a:r>
            <a:r>
              <a:rPr lang="es-ES" sz="1400" dirty="0"/>
              <a:t> Opazo, F. ( 2002) Ingeniería Sanitaria y Aplicada a Saneamiento y Salud Pública. Editorial Limusa, S. A. de C.V. México.</a:t>
            </a:r>
          </a:p>
          <a:p>
            <a:pPr marL="182563" indent="-149225">
              <a:buNone/>
            </a:pPr>
            <a:r>
              <a:rPr lang="es-ES" sz="1400" dirty="0"/>
              <a:t>Murray, J.W. (2015) </a:t>
            </a:r>
            <a:r>
              <a:rPr lang="en-US" sz="1400" dirty="0"/>
              <a:t>What Controls the Composition of River water and Seawater: Equilibrium versus Kinetic Ocean. </a:t>
            </a:r>
            <a:r>
              <a:rPr lang="es-ES" sz="1400" dirty="0"/>
              <a:t>Universidad Washington (Consultado 14/10/2017). https://www.ocean.washington.edu/courses/oc400/Lecture_Notes/CHPT7.pdf</a:t>
            </a:r>
          </a:p>
          <a:p>
            <a:pPr marL="182563" indent="-149225">
              <a:buNone/>
            </a:pPr>
            <a:r>
              <a:rPr lang="es-ES" sz="1400" dirty="0" err="1"/>
              <a:t>Alley</a:t>
            </a:r>
            <a:r>
              <a:rPr lang="es-ES" sz="1400" dirty="0"/>
              <a:t>, R. E. (2007) </a:t>
            </a:r>
            <a:r>
              <a:rPr lang="es-ES" sz="1400" dirty="0" err="1"/>
              <a:t>Water</a:t>
            </a:r>
            <a:r>
              <a:rPr lang="es-ES" sz="1400" dirty="0"/>
              <a:t> </a:t>
            </a:r>
            <a:r>
              <a:rPr lang="es-ES" sz="1400" dirty="0" err="1"/>
              <a:t>Quality</a:t>
            </a:r>
            <a:r>
              <a:rPr lang="es-ES" sz="1400" dirty="0"/>
              <a:t> Control </a:t>
            </a:r>
            <a:r>
              <a:rPr lang="es-ES" sz="1400" dirty="0" err="1"/>
              <a:t>Handbook</a:t>
            </a:r>
            <a:r>
              <a:rPr lang="es-ES" sz="1400" dirty="0"/>
              <a:t>. Editorial Mc Graw Hill. USA. </a:t>
            </a:r>
          </a:p>
          <a:p>
            <a:pPr marL="182563" indent="-149225">
              <a:buNone/>
            </a:pPr>
            <a:r>
              <a:rPr lang="es-ES" sz="1400" dirty="0" err="1"/>
              <a:t>Burchard</a:t>
            </a:r>
            <a:r>
              <a:rPr lang="es-ES" sz="1400" dirty="0"/>
              <a:t> </a:t>
            </a:r>
            <a:r>
              <a:rPr lang="es-ES" sz="1400" dirty="0" err="1"/>
              <a:t>Señoret</a:t>
            </a:r>
            <a:r>
              <a:rPr lang="es-ES" sz="1400" dirty="0"/>
              <a:t>, L. </a:t>
            </a:r>
            <a:r>
              <a:rPr lang="es-ES" sz="1400" dirty="0" err="1"/>
              <a:t>Power</a:t>
            </a:r>
            <a:r>
              <a:rPr lang="es-ES" sz="1400" dirty="0"/>
              <a:t> </a:t>
            </a:r>
            <a:r>
              <a:rPr lang="es-ES" sz="1400" dirty="0" err="1"/>
              <a:t>point</a:t>
            </a:r>
            <a:r>
              <a:rPr lang="es-ES" sz="1400" dirty="0"/>
              <a:t> Plantas de tratamiento de agua potable (Consultado 14/10/2017) . https://es.slideshare.net/lucasburchard/plantas-tratamiento-agua-potable </a:t>
            </a:r>
          </a:p>
          <a:p>
            <a:pPr marL="182563" indent="-149225">
              <a:buNone/>
            </a:pPr>
            <a:r>
              <a:rPr lang="es-ES" sz="1400" dirty="0" err="1"/>
              <a:t>Stums</a:t>
            </a:r>
            <a:r>
              <a:rPr lang="es-ES" sz="1400" dirty="0"/>
              <a:t>, W., Morgan, J. J. (1996) </a:t>
            </a:r>
            <a:r>
              <a:rPr lang="es-ES" sz="1400" dirty="0" err="1"/>
              <a:t>Aqutic</a:t>
            </a:r>
            <a:r>
              <a:rPr lang="es-ES" sz="1400" dirty="0"/>
              <a:t> </a:t>
            </a:r>
            <a:r>
              <a:rPr lang="es-ES" sz="1400" dirty="0" err="1"/>
              <a:t>Chemestry</a:t>
            </a:r>
            <a:r>
              <a:rPr lang="es-ES" sz="1400" dirty="0"/>
              <a:t>. Chemical </a:t>
            </a:r>
            <a:r>
              <a:rPr lang="es-ES" sz="1400" dirty="0" err="1"/>
              <a:t>Equilibria</a:t>
            </a:r>
            <a:r>
              <a:rPr lang="es-ES" sz="1400" dirty="0"/>
              <a:t> and Rates in Natural Waters. Wiley  </a:t>
            </a:r>
            <a:r>
              <a:rPr lang="es-ES" sz="1400" dirty="0" err="1"/>
              <a:t>Interscience</a:t>
            </a:r>
            <a:r>
              <a:rPr lang="es-ES" sz="1400" dirty="0"/>
              <a:t> </a:t>
            </a:r>
            <a:r>
              <a:rPr lang="es-ES" sz="1400" dirty="0" err="1"/>
              <a:t>Publication</a:t>
            </a:r>
            <a:r>
              <a:rPr lang="es-ES" sz="1400" dirty="0"/>
              <a:t>. USA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497CE02-FA0B-4AC5-939D-0D9E34FA9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797152"/>
            <a:ext cx="1804129" cy="1330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30B9ECC-6B21-48B6-AA8F-9D97A2DD7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888" y="609600"/>
            <a:ext cx="5039473" cy="1356360"/>
          </a:xfrm>
        </p:spPr>
        <p:txBody>
          <a:bodyPr>
            <a:normAutofit/>
          </a:bodyPr>
          <a:lstStyle/>
          <a:p>
            <a:r>
              <a:rPr lang="es-MX" sz="3700" dirty="0">
                <a:solidFill>
                  <a:srgbClr val="FF0000"/>
                </a:solidFill>
              </a:rPr>
              <a:t>CONTAMINANTES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439271-852E-4589-9C2C-A7727E25D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5897" y="2057400"/>
            <a:ext cx="4967464" cy="4038600"/>
          </a:xfrm>
        </p:spPr>
        <p:txBody>
          <a:bodyPr>
            <a:normAutofit/>
          </a:bodyPr>
          <a:lstStyle/>
          <a:p>
            <a:r>
              <a:rPr lang="es-MX" sz="1700" dirty="0"/>
              <a:t>Sustancias químicas</a:t>
            </a:r>
          </a:p>
          <a:p>
            <a:pPr marL="34290" indent="0">
              <a:buNone/>
            </a:pPr>
            <a:endParaRPr lang="es-MX" sz="1700" dirty="0"/>
          </a:p>
          <a:p>
            <a:r>
              <a:rPr lang="es-MX" sz="1700" dirty="0"/>
              <a:t>Microorganismos </a:t>
            </a:r>
          </a:p>
          <a:p>
            <a:endParaRPr lang="es-MX" sz="1700" dirty="0"/>
          </a:p>
          <a:p>
            <a:r>
              <a:rPr lang="es-MX" sz="1700" dirty="0"/>
              <a:t>Sólidos</a:t>
            </a:r>
          </a:p>
          <a:p>
            <a:endParaRPr lang="es-MX" sz="1700" dirty="0"/>
          </a:p>
          <a:p>
            <a:pPr marL="34290" indent="0">
              <a:buNone/>
            </a:pPr>
            <a:endParaRPr lang="es-MX" sz="1700" dirty="0"/>
          </a:p>
          <a:p>
            <a:pPr marL="34290" indent="0">
              <a:buNone/>
            </a:pPr>
            <a:endParaRPr lang="es-MX" sz="1700" dirty="0"/>
          </a:p>
          <a:p>
            <a:pPr marL="34290" indent="0">
              <a:buNone/>
            </a:pPr>
            <a:endParaRPr lang="es-MX" sz="1700" dirty="0"/>
          </a:p>
          <a:p>
            <a:pPr marL="34290" indent="0">
              <a:buNone/>
            </a:pPr>
            <a:endParaRPr lang="es-MX" sz="17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324F5AC-A09F-4491-AE7D-966718B1F593}"/>
              </a:ext>
            </a:extLst>
          </p:cNvPr>
          <p:cNvSpPr/>
          <p:nvPr/>
        </p:nvSpPr>
        <p:spPr>
          <a:xfrm>
            <a:off x="875606" y="6187440"/>
            <a:ext cx="75128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>
              <a:buNone/>
            </a:pPr>
            <a:r>
              <a:rPr lang="es-MX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http://ccs.org.co/salaprensa/index.php?option=com_content&amp;view=article&amp;id=419:perfilquimicos&amp;catid=263&amp;Itemid=794</a:t>
            </a:r>
          </a:p>
        </p:txBody>
      </p:sp>
    </p:spTree>
    <p:extLst>
      <p:ext uri="{BB962C8B-B14F-4D97-AF65-F5344CB8AC3E}">
        <p14:creationId xmlns:p14="http://schemas.microsoft.com/office/powerpoint/2010/main" val="4031412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F2FEDE5-53C2-45A3-8099-96E281324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48" y="1914352"/>
            <a:ext cx="4534182" cy="302731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D1B6C8E-7DAD-49DC-BC90-538D42D8F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588130"/>
            <a:ext cx="8280920" cy="13563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Fuentes de abastecimiento</a:t>
            </a:r>
            <a:br>
              <a:rPr lang="es-MX" sz="2400" dirty="0"/>
            </a:br>
            <a:endParaRPr lang="es-MX" sz="22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3BEB8A-0964-4F40-A37E-B5CD525ED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923" y="2057400"/>
            <a:ext cx="2934437" cy="4038600"/>
          </a:xfrm>
        </p:spPr>
        <p:txBody>
          <a:bodyPr>
            <a:normAutofit/>
          </a:bodyPr>
          <a:lstStyle/>
          <a:p>
            <a:pPr marL="34290" indent="0">
              <a:buNone/>
            </a:pPr>
            <a:endParaRPr lang="es-MX" sz="1400" dirty="0"/>
          </a:p>
          <a:p>
            <a:pPr marL="34290" indent="0">
              <a:buNone/>
            </a:pPr>
            <a:endParaRPr lang="es-MX" sz="1400" dirty="0"/>
          </a:p>
          <a:p>
            <a:r>
              <a:rPr lang="es-MX" sz="1600" dirty="0"/>
              <a:t>Ríos</a:t>
            </a:r>
          </a:p>
          <a:p>
            <a:r>
              <a:rPr lang="es-MX" sz="1600" dirty="0"/>
              <a:t>Lagos </a:t>
            </a:r>
          </a:p>
          <a:p>
            <a:r>
              <a:rPr lang="es-MX" sz="1600" dirty="0"/>
              <a:t>Lagunas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CEFD351-B752-4513-AF51-A95715C45CB3}"/>
              </a:ext>
            </a:extLst>
          </p:cNvPr>
          <p:cNvSpPr/>
          <p:nvPr/>
        </p:nvSpPr>
        <p:spPr>
          <a:xfrm>
            <a:off x="616230" y="4941666"/>
            <a:ext cx="55399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http://wikimapia.org/1252071/es/Presa-Valle-de-Bravo</a:t>
            </a:r>
          </a:p>
        </p:txBody>
      </p:sp>
    </p:spTree>
    <p:extLst>
      <p:ext uri="{BB962C8B-B14F-4D97-AF65-F5344CB8AC3E}">
        <p14:creationId xmlns:p14="http://schemas.microsoft.com/office/powerpoint/2010/main" val="558101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1B6C8E-7DAD-49DC-BC90-538D42D8F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588130"/>
            <a:ext cx="8280920" cy="13563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Deterioro de la calidad del agua</a:t>
            </a:r>
            <a:br>
              <a:rPr lang="es-MX" sz="2400" dirty="0"/>
            </a:br>
            <a:endParaRPr lang="es-MX" sz="22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3BEB8A-0964-4F40-A37E-B5CD525ED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511" y="2048597"/>
            <a:ext cx="1512167" cy="4038600"/>
          </a:xfrm>
        </p:spPr>
        <p:txBody>
          <a:bodyPr>
            <a:normAutofit/>
          </a:bodyPr>
          <a:lstStyle/>
          <a:p>
            <a:pPr marL="34290" indent="0">
              <a:buNone/>
            </a:pPr>
            <a:endParaRPr lang="es-MX" sz="1400" dirty="0"/>
          </a:p>
          <a:p>
            <a:pPr marL="34290" indent="0">
              <a:buNone/>
            </a:pPr>
            <a:endParaRPr lang="es-MX" sz="1400" dirty="0"/>
          </a:p>
          <a:p>
            <a:r>
              <a:rPr lang="es-MX" sz="1600" dirty="0"/>
              <a:t>Físico</a:t>
            </a:r>
          </a:p>
          <a:p>
            <a:r>
              <a:rPr lang="es-MX" sz="1600" dirty="0"/>
              <a:t>Químico</a:t>
            </a:r>
          </a:p>
          <a:p>
            <a:r>
              <a:rPr lang="es-MX" sz="1600" dirty="0"/>
              <a:t>Biológico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4933AC64-D7E6-4498-A43B-9EDC1F81A927}"/>
              </a:ext>
            </a:extLst>
          </p:cNvPr>
          <p:cNvSpPr txBox="1">
            <a:spLocks/>
          </p:cNvSpPr>
          <p:nvPr/>
        </p:nvSpPr>
        <p:spPr>
          <a:xfrm>
            <a:off x="2068958" y="1700808"/>
            <a:ext cx="1656184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37160" algn="l" defTabSz="685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864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5438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92012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1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3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5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7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" indent="0">
              <a:buFont typeface="Corbel" pitchFamily="34" charset="0"/>
              <a:buNone/>
            </a:pPr>
            <a:endParaRPr lang="es-MX" sz="1400" dirty="0"/>
          </a:p>
          <a:p>
            <a:pPr marL="34290" indent="0">
              <a:buFont typeface="Corbel" pitchFamily="34" charset="0"/>
              <a:buNone/>
            </a:pPr>
            <a:endParaRPr lang="es-MX" sz="1400" dirty="0"/>
          </a:p>
          <a:p>
            <a:r>
              <a:rPr lang="es-MX" sz="1600" dirty="0"/>
              <a:t>Navegación</a:t>
            </a:r>
          </a:p>
          <a:p>
            <a:r>
              <a:rPr lang="es-MX" sz="1600" dirty="0"/>
              <a:t>Recreación</a:t>
            </a:r>
          </a:p>
          <a:p>
            <a:r>
              <a:rPr lang="es-MX" sz="1600" dirty="0"/>
              <a:t>Irrigación</a:t>
            </a:r>
          </a:p>
          <a:p>
            <a:r>
              <a:rPr lang="es-MX" sz="1600" dirty="0"/>
              <a:t>Vida acuática </a:t>
            </a:r>
          </a:p>
          <a:p>
            <a:r>
              <a:rPr lang="es-MX" sz="1600" dirty="0"/>
              <a:t>Agua para beber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7E7FCD3-C078-41AC-8F0C-6AB946251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78" y="1811953"/>
            <a:ext cx="4572000" cy="3048000"/>
          </a:xfrm>
          <a:prstGeom prst="rect">
            <a:avLst/>
          </a:prstGeom>
        </p:spPr>
      </p:pic>
      <p:sp>
        <p:nvSpPr>
          <p:cNvPr id="9" name="Abrir llave 8">
            <a:extLst>
              <a:ext uri="{FF2B5EF4-FFF2-40B4-BE49-F238E27FC236}">
                <a16:creationId xmlns:a16="http://schemas.microsoft.com/office/drawing/2014/main" id="{243C4C28-D591-434D-A982-D7BC1A22F3BF}"/>
              </a:ext>
            </a:extLst>
          </p:cNvPr>
          <p:cNvSpPr/>
          <p:nvPr/>
        </p:nvSpPr>
        <p:spPr>
          <a:xfrm>
            <a:off x="1691680" y="1913780"/>
            <a:ext cx="425717" cy="2811364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C259042-11FE-4CBE-BE54-4C20D603188E}"/>
              </a:ext>
            </a:extLst>
          </p:cNvPr>
          <p:cNvSpPr/>
          <p:nvPr/>
        </p:nvSpPr>
        <p:spPr>
          <a:xfrm>
            <a:off x="3986807" y="485995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>
                <a:solidFill>
                  <a:srgbClr val="00B0F0"/>
                </a:solidFill>
              </a:rPr>
              <a:t>https://pixabay.com/es/puente-barcos-el-agua-2664030/</a:t>
            </a:r>
          </a:p>
        </p:txBody>
      </p:sp>
    </p:spTree>
    <p:extLst>
      <p:ext uri="{BB962C8B-B14F-4D97-AF65-F5344CB8AC3E}">
        <p14:creationId xmlns:p14="http://schemas.microsoft.com/office/powerpoint/2010/main" val="1026512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5C56FB-0937-4435-B140-9CA3568B3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734" y="451421"/>
            <a:ext cx="7406640" cy="1356360"/>
          </a:xfrm>
        </p:spPr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Etapas de los procesos </a:t>
            </a:r>
            <a:br>
              <a:rPr lang="es-MX" dirty="0">
                <a:solidFill>
                  <a:srgbClr val="FF0000"/>
                </a:solidFill>
              </a:rPr>
            </a:br>
            <a:r>
              <a:rPr lang="es-MX" dirty="0">
                <a:solidFill>
                  <a:srgbClr val="FF0000"/>
                </a:solidFill>
              </a:rPr>
              <a:t>de tratamiento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B1FA9D-753D-47BF-BAA6-07E61BDC96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396448"/>
              </p:ext>
            </p:extLst>
          </p:nvPr>
        </p:nvGraphicFramePr>
        <p:xfrm>
          <a:off x="899592" y="1916832"/>
          <a:ext cx="7361758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9708">
                  <a:extLst>
                    <a:ext uri="{9D8B030D-6E8A-4147-A177-3AD203B41FA5}">
                      <a16:colId xmlns:a16="http://schemas.microsoft.com/office/drawing/2014/main" val="1813123938"/>
                    </a:ext>
                  </a:extLst>
                </a:gridCol>
                <a:gridCol w="3702050">
                  <a:extLst>
                    <a:ext uri="{9D8B030D-6E8A-4147-A177-3AD203B41FA5}">
                      <a16:colId xmlns:a16="http://schemas.microsoft.com/office/drawing/2014/main" val="42099284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Captación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Medidor de gasto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Desarenador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s-MX" sz="2000" dirty="0" err="1">
                          <a:solidFill>
                            <a:schemeClr val="accent2"/>
                          </a:solidFill>
                        </a:rPr>
                        <a:t>Predecantador</a:t>
                      </a: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 o </a:t>
                      </a:r>
                      <a:r>
                        <a:rPr lang="es-MX" sz="2000" dirty="0" err="1">
                          <a:solidFill>
                            <a:schemeClr val="accent2"/>
                          </a:solidFill>
                        </a:rPr>
                        <a:t>predecantador</a:t>
                      </a: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 previa coagulación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Aireación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Coagulación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endParaRPr lang="es-MX" sz="20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 startAt="8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Sedimentación</a:t>
                      </a:r>
                    </a:p>
                    <a:p>
                      <a:pPr marL="457200" indent="-457200">
                        <a:buFont typeface="+mj-lt"/>
                        <a:buAutoNum type="arabicPeriod" startAt="8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Filtros de arena (lentos, rápidos y a presión)</a:t>
                      </a:r>
                    </a:p>
                    <a:p>
                      <a:pPr marL="457200" indent="-457200">
                        <a:buFont typeface="+mj-lt"/>
                        <a:buAutoNum type="arabicPeriod" startAt="8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Ablandamiento</a:t>
                      </a:r>
                    </a:p>
                    <a:p>
                      <a:pPr marL="457200" indent="-457200">
                        <a:buFont typeface="+mj-lt"/>
                        <a:buAutoNum type="arabicPeriod" startAt="8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Estabilización del agua</a:t>
                      </a:r>
                    </a:p>
                    <a:p>
                      <a:pPr marL="457200" indent="-457200">
                        <a:buFont typeface="+mj-lt"/>
                        <a:buAutoNum type="arabicPeriod" startAt="8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Desinfección de agua-cloración </a:t>
                      </a:r>
                    </a:p>
                    <a:p>
                      <a:pPr marL="457200" indent="-457200">
                        <a:buFont typeface="+mj-lt"/>
                        <a:buAutoNum type="arabicPeriod" startAt="8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Control de olor y sabor</a:t>
                      </a:r>
                    </a:p>
                    <a:p>
                      <a:pPr marL="457200" indent="-457200">
                        <a:buFont typeface="+mj-lt"/>
                        <a:buAutoNum type="arabicPeriod" startAt="8"/>
                      </a:pPr>
                      <a:r>
                        <a:rPr lang="es-MX" sz="2000" dirty="0" err="1">
                          <a:solidFill>
                            <a:schemeClr val="accent2"/>
                          </a:solidFill>
                        </a:rPr>
                        <a:t>Fluoración</a:t>
                      </a:r>
                      <a:endParaRPr lang="es-MX" sz="2000" dirty="0">
                        <a:solidFill>
                          <a:schemeClr val="accent2"/>
                        </a:solidFill>
                      </a:endParaRPr>
                    </a:p>
                    <a:p>
                      <a:pPr marL="457200" indent="-457200">
                        <a:buFont typeface="+mj-lt"/>
                        <a:buAutoNum type="arabicPeriod" startAt="8"/>
                      </a:pPr>
                      <a:r>
                        <a:rPr lang="es-MX" sz="2000" dirty="0">
                          <a:solidFill>
                            <a:schemeClr val="accent2"/>
                          </a:solidFill>
                        </a:rPr>
                        <a:t>Remoción de hierro y manganeso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039776"/>
                  </a:ext>
                </a:extLst>
              </a:tr>
            </a:tbl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id="{205D5460-22D2-431D-BC19-5B502449745D}"/>
              </a:ext>
            </a:extLst>
          </p:cNvPr>
          <p:cNvSpPr/>
          <p:nvPr/>
        </p:nvSpPr>
        <p:spPr>
          <a:xfrm>
            <a:off x="755576" y="635657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http://www.runnersgoal.com/how-much-water-should-you-drink-while-running/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0E48A99-E4CA-45B2-B12B-BEAD5DDD0A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67"/>
          <a:stretch/>
        </p:blipFill>
        <p:spPr>
          <a:xfrm>
            <a:off x="971600" y="4653137"/>
            <a:ext cx="2275306" cy="1720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8108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419802-0771-45A3-9334-28CBB7EC3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17582"/>
            <a:ext cx="7406640" cy="1356360"/>
          </a:xfrm>
        </p:spPr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Tren de tratamiento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4DA2025-D464-40D7-A7F8-C54ABE594DA8}"/>
              </a:ext>
            </a:extLst>
          </p:cNvPr>
          <p:cNvCxnSpPr>
            <a:cxnSpLocks/>
          </p:cNvCxnSpPr>
          <p:nvPr/>
        </p:nvCxnSpPr>
        <p:spPr>
          <a:xfrm>
            <a:off x="1616237" y="4293225"/>
            <a:ext cx="0" cy="401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ED6F618D-1D70-4354-A3F7-B181753A86C4}"/>
              </a:ext>
            </a:extLst>
          </p:cNvPr>
          <p:cNvCxnSpPr/>
          <p:nvPr/>
        </p:nvCxnSpPr>
        <p:spPr>
          <a:xfrm>
            <a:off x="1626531" y="3418581"/>
            <a:ext cx="0" cy="401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91ABCB59-46A9-4E71-BBD1-27DEF4297EF4}"/>
              </a:ext>
            </a:extLst>
          </p:cNvPr>
          <p:cNvCxnSpPr/>
          <p:nvPr/>
        </p:nvCxnSpPr>
        <p:spPr>
          <a:xfrm>
            <a:off x="1626531" y="2611301"/>
            <a:ext cx="0" cy="401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FC3804ED-B36F-4B12-9E85-9A73195775D7}"/>
              </a:ext>
            </a:extLst>
          </p:cNvPr>
          <p:cNvCxnSpPr/>
          <p:nvPr/>
        </p:nvCxnSpPr>
        <p:spPr>
          <a:xfrm>
            <a:off x="1616237" y="1779862"/>
            <a:ext cx="0" cy="401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D340FC9B-74B0-4569-A591-CBEA38C0D9A2}"/>
              </a:ext>
            </a:extLst>
          </p:cNvPr>
          <p:cNvCxnSpPr>
            <a:cxnSpLocks/>
          </p:cNvCxnSpPr>
          <p:nvPr/>
        </p:nvCxnSpPr>
        <p:spPr>
          <a:xfrm>
            <a:off x="2698417" y="5029492"/>
            <a:ext cx="788288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4E74D0A1-B5AE-4093-8666-A780C1EA4B62}"/>
              </a:ext>
            </a:extLst>
          </p:cNvPr>
          <p:cNvCxnSpPr>
            <a:cxnSpLocks/>
            <a:endCxn id="26" idx="3"/>
          </p:cNvCxnSpPr>
          <p:nvPr/>
        </p:nvCxnSpPr>
        <p:spPr>
          <a:xfrm flipH="1">
            <a:off x="5462016" y="3993400"/>
            <a:ext cx="924506" cy="15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DAE92A4-D753-49B3-950E-572BDE56216D}"/>
              </a:ext>
            </a:extLst>
          </p:cNvPr>
          <p:cNvSpPr txBox="1"/>
          <p:nvPr/>
        </p:nvSpPr>
        <p:spPr>
          <a:xfrm>
            <a:off x="688104" y="2181043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Medidor de caudal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29F2137-0FE0-4A43-AB89-149CD9F45E80}"/>
              </a:ext>
            </a:extLst>
          </p:cNvPr>
          <p:cNvSpPr txBox="1"/>
          <p:nvPr/>
        </p:nvSpPr>
        <p:spPr>
          <a:xfrm>
            <a:off x="6361831" y="3752009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Filtración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D3A29A2-B1AC-45D0-A2B2-D8D6BDE24A94}"/>
              </a:ext>
            </a:extLst>
          </p:cNvPr>
          <p:cNvSpPr txBox="1"/>
          <p:nvPr/>
        </p:nvSpPr>
        <p:spPr>
          <a:xfrm>
            <a:off x="6361831" y="2789304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Desinfección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B26965A-F09B-4609-B048-0264F2F9B0DB}"/>
              </a:ext>
            </a:extLst>
          </p:cNvPr>
          <p:cNvSpPr txBox="1"/>
          <p:nvPr/>
        </p:nvSpPr>
        <p:spPr>
          <a:xfrm>
            <a:off x="3482060" y="4764983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Lodos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0F04AC6-322C-46F0-BAB2-9C9F6F355FFD}"/>
              </a:ext>
            </a:extLst>
          </p:cNvPr>
          <p:cNvSpPr txBox="1"/>
          <p:nvPr/>
        </p:nvSpPr>
        <p:spPr>
          <a:xfrm>
            <a:off x="3482060" y="3804753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err="1"/>
              <a:t>Retrolavado</a:t>
            </a:r>
            <a:endParaRPr lang="es-MX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9BBBD57-663A-4FEA-B9F6-5495E1C8271A}"/>
              </a:ext>
            </a:extLst>
          </p:cNvPr>
          <p:cNvSpPr txBox="1"/>
          <p:nvPr/>
        </p:nvSpPr>
        <p:spPr>
          <a:xfrm>
            <a:off x="688104" y="3809292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err="1"/>
              <a:t>Aereación</a:t>
            </a:r>
            <a:endParaRPr lang="es-MX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5EAB954-1453-4C25-AF9E-B1BFF23C6AF9}"/>
              </a:ext>
            </a:extLst>
          </p:cNvPr>
          <p:cNvSpPr txBox="1"/>
          <p:nvPr/>
        </p:nvSpPr>
        <p:spPr>
          <a:xfrm>
            <a:off x="688104" y="1330244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Rejillas 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6AA47AD-FF69-424C-93E9-EF489B99B249}"/>
              </a:ext>
            </a:extLst>
          </p:cNvPr>
          <p:cNvSpPr txBox="1"/>
          <p:nvPr/>
        </p:nvSpPr>
        <p:spPr>
          <a:xfrm>
            <a:off x="713816" y="2996208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Desarenador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03973C4-CC2C-4C3B-8C9F-D4EA02D4C94D}"/>
              </a:ext>
            </a:extLst>
          </p:cNvPr>
          <p:cNvSpPr txBox="1"/>
          <p:nvPr/>
        </p:nvSpPr>
        <p:spPr>
          <a:xfrm>
            <a:off x="6372200" y="4764982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Sedimentador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D4FCEE7-579A-414A-894B-91C0D1C105A5}"/>
              </a:ext>
            </a:extLst>
          </p:cNvPr>
          <p:cNvSpPr txBox="1"/>
          <p:nvPr/>
        </p:nvSpPr>
        <p:spPr>
          <a:xfrm>
            <a:off x="6362253" y="5653072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Coagulación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297D3D0-EE9F-4D03-98D3-6A978C6D3157}"/>
              </a:ext>
            </a:extLst>
          </p:cNvPr>
          <p:cNvSpPr txBox="1"/>
          <p:nvPr/>
        </p:nvSpPr>
        <p:spPr>
          <a:xfrm>
            <a:off x="695032" y="4764984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err="1"/>
              <a:t>Presedimentación</a:t>
            </a:r>
            <a:endParaRPr lang="es-MX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C5502AD7-47D7-4269-93C0-1DEE96BD3153}"/>
              </a:ext>
            </a:extLst>
          </p:cNvPr>
          <p:cNvSpPr txBox="1"/>
          <p:nvPr/>
        </p:nvSpPr>
        <p:spPr>
          <a:xfrm>
            <a:off x="626259" y="5645936"/>
            <a:ext cx="1979956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err="1"/>
              <a:t>Precloración</a:t>
            </a:r>
            <a:endParaRPr lang="es-MX" dirty="0"/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AD8077E0-421D-42D1-8006-F1DF30EEDB57}"/>
              </a:ext>
            </a:extLst>
          </p:cNvPr>
          <p:cNvCxnSpPr>
            <a:cxnSpLocks/>
          </p:cNvCxnSpPr>
          <p:nvPr/>
        </p:nvCxnSpPr>
        <p:spPr>
          <a:xfrm flipH="1">
            <a:off x="5466661" y="5029494"/>
            <a:ext cx="8955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18EEC2BB-80C5-4406-95B7-CF1418543C5B}"/>
              </a:ext>
            </a:extLst>
          </p:cNvPr>
          <p:cNvCxnSpPr>
            <a:cxnSpLocks/>
          </p:cNvCxnSpPr>
          <p:nvPr/>
        </p:nvCxnSpPr>
        <p:spPr>
          <a:xfrm>
            <a:off x="1604468" y="5173605"/>
            <a:ext cx="0" cy="401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ED1D4F3B-B405-41FA-B64C-1773BD8EA356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2606215" y="5839954"/>
            <a:ext cx="3765985" cy="102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:a16="http://schemas.microsoft.com/office/drawing/2014/main" id="{2E6A9B65-9DEE-4BAF-99C5-DF24CFA22CE9}"/>
              </a:ext>
            </a:extLst>
          </p:cNvPr>
          <p:cNvCxnSpPr>
            <a:stCxn id="31" idx="0"/>
            <a:endCxn id="30" idx="2"/>
          </p:cNvCxnSpPr>
          <p:nvPr/>
        </p:nvCxnSpPr>
        <p:spPr>
          <a:xfrm flipV="1">
            <a:off x="7352231" y="5173605"/>
            <a:ext cx="9947" cy="479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uadroTexto 55">
            <a:extLst>
              <a:ext uri="{FF2B5EF4-FFF2-40B4-BE49-F238E27FC236}">
                <a16:creationId xmlns:a16="http://schemas.microsoft.com/office/drawing/2014/main" id="{B7E21BBB-7D58-4797-9744-9DB0F7E48EBA}"/>
              </a:ext>
            </a:extLst>
          </p:cNvPr>
          <p:cNvSpPr txBox="1"/>
          <p:nvPr/>
        </p:nvSpPr>
        <p:spPr>
          <a:xfrm>
            <a:off x="6361831" y="1474387"/>
            <a:ext cx="1979956" cy="71508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Tratamientos complementarios</a:t>
            </a:r>
          </a:p>
        </p:txBody>
      </p:sp>
      <p:cxnSp>
        <p:nvCxnSpPr>
          <p:cNvPr id="57" name="Conector recto de flecha 56">
            <a:extLst>
              <a:ext uri="{FF2B5EF4-FFF2-40B4-BE49-F238E27FC236}">
                <a16:creationId xmlns:a16="http://schemas.microsoft.com/office/drawing/2014/main" id="{416009EC-9C84-4D95-890E-E27BCA25B3F1}"/>
              </a:ext>
            </a:extLst>
          </p:cNvPr>
          <p:cNvCxnSpPr/>
          <p:nvPr/>
        </p:nvCxnSpPr>
        <p:spPr>
          <a:xfrm flipV="1">
            <a:off x="7352231" y="4142616"/>
            <a:ext cx="9947" cy="479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de flecha 57">
            <a:extLst>
              <a:ext uri="{FF2B5EF4-FFF2-40B4-BE49-F238E27FC236}">
                <a16:creationId xmlns:a16="http://schemas.microsoft.com/office/drawing/2014/main" id="{118AB431-3858-4064-8212-D2A9AAEA3FC8}"/>
              </a:ext>
            </a:extLst>
          </p:cNvPr>
          <p:cNvCxnSpPr/>
          <p:nvPr/>
        </p:nvCxnSpPr>
        <p:spPr>
          <a:xfrm flipV="1">
            <a:off x="7322165" y="3210101"/>
            <a:ext cx="9947" cy="479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de flecha 58">
            <a:extLst>
              <a:ext uri="{FF2B5EF4-FFF2-40B4-BE49-F238E27FC236}">
                <a16:creationId xmlns:a16="http://schemas.microsoft.com/office/drawing/2014/main" id="{EDC84203-37CA-4C06-8AD4-1EB60F40B673}"/>
              </a:ext>
            </a:extLst>
          </p:cNvPr>
          <p:cNvCxnSpPr/>
          <p:nvPr/>
        </p:nvCxnSpPr>
        <p:spPr>
          <a:xfrm flipV="1">
            <a:off x="7322165" y="2264091"/>
            <a:ext cx="9947" cy="479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644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D1D4F1-8149-49BB-9300-470582471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597066"/>
            <a:ext cx="7868354" cy="515144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FF0000"/>
                </a:solidFill>
              </a:rPr>
              <a:t>Acción de las etapas del tratamiento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C49D3A7-30F2-4A59-95ED-CA847FA364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807831"/>
              </p:ext>
            </p:extLst>
          </p:nvPr>
        </p:nvGraphicFramePr>
        <p:xfrm>
          <a:off x="549293" y="1220126"/>
          <a:ext cx="7992888" cy="337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355">
                  <a:extLst>
                    <a:ext uri="{9D8B030D-6E8A-4147-A177-3AD203B41FA5}">
                      <a16:colId xmlns:a16="http://schemas.microsoft.com/office/drawing/2014/main" val="933970883"/>
                    </a:ext>
                  </a:extLst>
                </a:gridCol>
                <a:gridCol w="729821">
                  <a:extLst>
                    <a:ext uri="{9D8B030D-6E8A-4147-A177-3AD203B41FA5}">
                      <a16:colId xmlns:a16="http://schemas.microsoft.com/office/drawing/2014/main" val="138864243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79149212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54241036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71280006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43660584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79019950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0551741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000" i="0" dirty="0"/>
                        <a:t>Parámetro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i="0" dirty="0"/>
                        <a:t>Aeración (b)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i="0" dirty="0"/>
                        <a:t>Sedimentación sin coagulación </a:t>
                      </a:r>
                    </a:p>
                    <a:p>
                      <a:pPr algn="ctr"/>
                      <a:r>
                        <a:rPr lang="es-MX" sz="1000" i="0" dirty="0"/>
                        <a:t>(c)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i="0" dirty="0"/>
                        <a:t>Filtración lenta (d)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i="0" dirty="0"/>
                        <a:t>Coagulación y sedimentación (e)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i="0" dirty="0"/>
                        <a:t>Coagulación, sedimentación, filtración rápida (f)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i="0" dirty="0"/>
                        <a:t>Ablandamiento y filtración (g)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i="0" dirty="0"/>
                        <a:t>Desinfección (h)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58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Bacteria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(+++) (8)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771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Color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(++++)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 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595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Turbiedad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++++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(++++)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620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Olor y Sabor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- (10)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(++)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(++)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/>
                        <a:t>++++ (3)</a:t>
                      </a:r>
                    </a:p>
                    <a:p>
                      <a:pPr algn="ctr"/>
                      <a:r>
                        <a:rPr lang="es-MX" sz="1000" dirty="0"/>
                        <a:t>-- (9)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228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Dureza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-- 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-- 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743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Corrosión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 (5)</a:t>
                      </a:r>
                    </a:p>
                    <a:p>
                      <a:pPr algn="ctr"/>
                      <a:r>
                        <a:rPr lang="es-MX" sz="1000" dirty="0"/>
                        <a:t>-- (6)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-- (7)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-- (7)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Variable</a:t>
                      </a:r>
                    </a:p>
                    <a:p>
                      <a:pPr algn="ctr"/>
                      <a:r>
                        <a:rPr lang="es-MX" sz="1000" dirty="0"/>
                        <a:t>+ (12)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779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000" dirty="0"/>
                        <a:t>Hierro y manganeso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++++ (11)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 (11)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++++ (11)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(+++)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155458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9CDC5F9D-A4F8-436D-8A28-95094CC0845E}"/>
              </a:ext>
            </a:extLst>
          </p:cNvPr>
          <p:cNvSpPr txBox="1"/>
          <p:nvPr/>
        </p:nvSpPr>
        <p:spPr>
          <a:xfrm>
            <a:off x="459210" y="4853563"/>
            <a:ext cx="26726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Signos de convencionales: Favorable Adverso</a:t>
            </a:r>
          </a:p>
          <a:p>
            <a:r>
              <a:rPr lang="es-MX" sz="1000" dirty="0"/>
              <a:t>Muy			 ++++                ----</a:t>
            </a:r>
          </a:p>
          <a:p>
            <a:r>
              <a:rPr lang="es-MX" sz="1000" dirty="0"/>
              <a:t>Bastante		    +++                 --- </a:t>
            </a:r>
          </a:p>
          <a:p>
            <a:r>
              <a:rPr lang="es-MX" sz="1000" dirty="0"/>
              <a:t>Medianamente		       ++                   --</a:t>
            </a:r>
          </a:p>
          <a:p>
            <a:r>
              <a:rPr lang="es-MX" sz="1000" dirty="0"/>
              <a:t>Escasamente		          +                    -</a:t>
            </a:r>
          </a:p>
          <a:p>
            <a:r>
              <a:rPr lang="es-MX" sz="1000" dirty="0"/>
              <a:t>0 La etapa individualizada no tiene efecto en el punto indicado.</a:t>
            </a:r>
          </a:p>
          <a:p>
            <a:r>
              <a:rPr lang="es-MX" sz="1000" dirty="0"/>
              <a:t>( ) representa un efecto indirecto.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9C1C94C-1B45-424A-B640-A7C6E13D4DAA}"/>
              </a:ext>
            </a:extLst>
          </p:cNvPr>
          <p:cNvSpPr txBox="1"/>
          <p:nvPr/>
        </p:nvSpPr>
        <p:spPr>
          <a:xfrm>
            <a:off x="3275856" y="4797152"/>
            <a:ext cx="5616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es-MX" sz="1000" dirty="0"/>
              <a:t>Los filtros se colmatan rápidamente.</a:t>
            </a:r>
          </a:p>
          <a:p>
            <a:pPr marL="228600" indent="-228600">
              <a:buAutoNum type="arabicParenBoth"/>
            </a:pPr>
            <a:r>
              <a:rPr lang="es-MX" sz="1000" dirty="0"/>
              <a:t>Excepto olores debido al </a:t>
            </a:r>
            <a:r>
              <a:rPr lang="es-MX" sz="1000" dirty="0" err="1"/>
              <a:t>clorofenol</a:t>
            </a:r>
            <a:r>
              <a:rPr lang="es-MX" sz="1000" dirty="0"/>
              <a:t>.</a:t>
            </a:r>
          </a:p>
          <a:p>
            <a:pPr marL="228600" indent="-228600">
              <a:buAutoNum type="arabicParenBoth"/>
            </a:pPr>
            <a:r>
              <a:rPr lang="es-MX" sz="1000" dirty="0" err="1"/>
              <a:t>Supercloración</a:t>
            </a:r>
            <a:r>
              <a:rPr lang="es-MX" sz="1000" dirty="0"/>
              <a:t> seguida de la </a:t>
            </a:r>
            <a:r>
              <a:rPr lang="es-MX" sz="1000" dirty="0" err="1"/>
              <a:t>descloración</a:t>
            </a:r>
            <a:r>
              <a:rPr lang="es-MX" sz="1000" dirty="0"/>
              <a:t>.</a:t>
            </a:r>
          </a:p>
          <a:p>
            <a:pPr marL="228600" indent="-228600">
              <a:buAutoNum type="arabicParenBoth"/>
            </a:pPr>
            <a:r>
              <a:rPr lang="es-MX" sz="1000" dirty="0"/>
              <a:t>Coagulación con Sulfato de aluminio convierte la dureza de carbonatos en dureza de sulfatos.</a:t>
            </a:r>
          </a:p>
          <a:p>
            <a:pPr marL="228600" indent="-228600">
              <a:buAutoNum type="arabicParenBoth"/>
            </a:pPr>
            <a:r>
              <a:rPr lang="es-MX" sz="1000" dirty="0"/>
              <a:t>Removiendo el CO2.</a:t>
            </a:r>
          </a:p>
          <a:p>
            <a:pPr marL="228600" indent="-228600">
              <a:buAutoNum type="arabicParenBoth"/>
            </a:pPr>
            <a:r>
              <a:rPr lang="es-MX" sz="1000" dirty="0"/>
              <a:t>Agregando oxígeno.</a:t>
            </a:r>
          </a:p>
          <a:p>
            <a:pPr marL="228600" indent="-228600">
              <a:buAutoNum type="arabicParenBoth"/>
            </a:pPr>
            <a:r>
              <a:rPr lang="es-MX" sz="1000" dirty="0"/>
              <a:t>La reacción del Sulfato de aluminio  con la alcalinidad del agua produce CO2.</a:t>
            </a:r>
          </a:p>
          <a:p>
            <a:pPr marL="228600" indent="-228600">
              <a:buAutoNum type="arabicParenBoth"/>
            </a:pPr>
            <a:r>
              <a:rPr lang="es-MX" sz="1000" dirty="0"/>
              <a:t>Exceso de cal.</a:t>
            </a:r>
          </a:p>
          <a:p>
            <a:pPr marL="228600" indent="-228600">
              <a:buAutoNum type="arabicParenBoth"/>
            </a:pPr>
            <a:r>
              <a:rPr lang="es-MX" sz="1000" dirty="0"/>
              <a:t>Cloración normal en presencia de fenol.</a:t>
            </a:r>
          </a:p>
          <a:p>
            <a:pPr marL="228600" indent="-228600">
              <a:buAutoNum type="arabicParenBoth"/>
            </a:pPr>
            <a:r>
              <a:rPr lang="es-MX" sz="1000" dirty="0"/>
              <a:t>Por crecimiento de algas o descomposición del sedimento. </a:t>
            </a:r>
          </a:p>
          <a:p>
            <a:pPr marL="228600" indent="-228600">
              <a:buAutoNum type="arabicParenBoth"/>
            </a:pPr>
            <a:r>
              <a:rPr lang="es-MX" sz="1000" dirty="0"/>
              <a:t>Después de aeración o </a:t>
            </a:r>
            <a:r>
              <a:rPr lang="es-MX" sz="1000" dirty="0" err="1"/>
              <a:t>supercloración</a:t>
            </a:r>
            <a:r>
              <a:rPr lang="es-MX" sz="1000" dirty="0"/>
              <a:t>.</a:t>
            </a:r>
          </a:p>
          <a:p>
            <a:pPr marL="228600" indent="-228600">
              <a:buAutoNum type="arabicParenBoth"/>
            </a:pPr>
            <a:r>
              <a:rPr lang="es-MX" sz="1000" dirty="0"/>
              <a:t>Algunos metales son atacados a pesar del alto pH.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8B8DCA5-08A7-4F40-903F-A22E6E870A22}"/>
              </a:ext>
            </a:extLst>
          </p:cNvPr>
          <p:cNvSpPr txBox="1"/>
          <p:nvPr/>
        </p:nvSpPr>
        <p:spPr>
          <a:xfrm>
            <a:off x="459210" y="6437319"/>
            <a:ext cx="2225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Fuente: </a:t>
            </a:r>
            <a:r>
              <a:rPr lang="es-MX" sz="1000" dirty="0" err="1"/>
              <a:t>Unda</a:t>
            </a:r>
            <a:r>
              <a:rPr lang="es-MX" sz="1000" dirty="0"/>
              <a:t> Opazo, 2002</a:t>
            </a:r>
          </a:p>
        </p:txBody>
      </p:sp>
    </p:spTree>
    <p:extLst>
      <p:ext uri="{BB962C8B-B14F-4D97-AF65-F5344CB8AC3E}">
        <p14:creationId xmlns:p14="http://schemas.microsoft.com/office/powerpoint/2010/main" val="2209895505"/>
      </p:ext>
    </p:extLst>
  </p:cSld>
  <p:clrMapOvr>
    <a:masterClrMapping/>
  </p:clrMapOvr>
</p:sld>
</file>

<file path=ppt/theme/theme1.xml><?xml version="1.0" encoding="utf-8"?>
<a:theme xmlns:a="http://schemas.openxmlformats.org/drawingml/2006/main" name="Base">
  <a:themeElements>
    <a:clrScheme name="Bas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3026</TotalTime>
  <Words>2234</Words>
  <Application>Microsoft Office PowerPoint</Application>
  <PresentationFormat>Presentación en pantalla (4:3)</PresentationFormat>
  <Paragraphs>525</Paragraphs>
  <Slides>31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6" baseType="lpstr">
      <vt:lpstr>Arial</vt:lpstr>
      <vt:lpstr>Calibri</vt:lpstr>
      <vt:lpstr>Corbel</vt:lpstr>
      <vt:lpstr>Wingdings</vt:lpstr>
      <vt:lpstr>Base</vt:lpstr>
      <vt:lpstr>Clasificación de los procesos y operaciones unitarias de tratamiento de agua potable (PARTE I)</vt:lpstr>
      <vt:lpstr>Contenido</vt:lpstr>
      <vt:lpstr>Composición media de agua de río en el mundoa </vt:lpstr>
      <vt:lpstr>CONTAMINANTES </vt:lpstr>
      <vt:lpstr>Fuentes de abastecimiento </vt:lpstr>
      <vt:lpstr>Deterioro de la calidad del agua </vt:lpstr>
      <vt:lpstr>Etapas de los procesos  de tratamiento</vt:lpstr>
      <vt:lpstr>Tren de tratamiento</vt:lpstr>
      <vt:lpstr>Acción de las etapas del tratamiento</vt:lpstr>
      <vt:lpstr>Rejillas</vt:lpstr>
      <vt:lpstr>Medidor de caudal</vt:lpstr>
      <vt:lpstr>Desarenador</vt:lpstr>
      <vt:lpstr>Predecantador</vt:lpstr>
      <vt:lpstr>Aeración</vt:lpstr>
      <vt:lpstr>Aeración</vt:lpstr>
      <vt:lpstr>Métodos de aeración</vt:lpstr>
      <vt:lpstr>Coagulación</vt:lpstr>
      <vt:lpstr>Coagulación</vt:lpstr>
      <vt:lpstr>Coagulación</vt:lpstr>
      <vt:lpstr>Coagulación</vt:lpstr>
      <vt:lpstr>Coagulación</vt:lpstr>
      <vt:lpstr>Coagulación</vt:lpstr>
      <vt:lpstr>Sedimentación </vt:lpstr>
      <vt:lpstr>Sedimentación </vt:lpstr>
      <vt:lpstr>Sedimentación </vt:lpstr>
      <vt:lpstr>Sedimentación </vt:lpstr>
      <vt:lpstr>Sedimentación </vt:lpstr>
      <vt:lpstr>Sedimentación </vt:lpstr>
      <vt:lpstr>Sedimentación </vt:lpstr>
      <vt:lpstr>Sedimentación </vt:lpstr>
      <vt:lpstr>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CLASIFICACIÓN DE LOS PROCESOS DE TRATAMIENTO</dc:title>
  <dc:creator>user</dc:creator>
  <cp:lastModifiedBy>Mercedes Lucero</cp:lastModifiedBy>
  <cp:revision>95</cp:revision>
  <dcterms:created xsi:type="dcterms:W3CDTF">2010-10-06T22:06:21Z</dcterms:created>
  <dcterms:modified xsi:type="dcterms:W3CDTF">2017-10-18T03:14:08Z</dcterms:modified>
</cp:coreProperties>
</file>